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4.xml" ContentType="application/vnd.openxmlformats-officedocument.presentationml.tags+xml"/>
  <Override PartName="/ppt/notesSlides/notesSlide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8.xml" ContentType="application/vnd.openxmlformats-officedocument.presentationml.tags+xml"/>
  <Override PartName="/ppt/notesSlides/notesSlide12.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5.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16.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17.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18.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notesSlides/notesSlide19.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notesSlides/notesSlide20.xml" ContentType="application/vnd.openxmlformats-officedocument.presentationml.notesSlide+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notesSlides/notesSlide21.xml" ContentType="application/vnd.openxmlformats-officedocument.presentationml.notesSlide+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notesSlides/notesSlide22.xml" ContentType="application/vnd.openxmlformats-officedocument.presentationml.notesSlide+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notesSlides/notesSlide23.xml" ContentType="application/vnd.openxmlformats-officedocument.presentationml.notesSlide+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notesSlides/notesSlide24.xml" ContentType="application/vnd.openxmlformats-officedocument.presentationml.notesSlide+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notesSlides/notesSlide25.xml" ContentType="application/vnd.openxmlformats-officedocument.presentationml.notesSlide+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notesSlides/notesSlide26.xml" ContentType="application/vnd.openxmlformats-officedocument.presentationml.notesSlide+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notesSlides/notesSlide27.xml" ContentType="application/vnd.openxmlformats-officedocument.presentationml.notesSlide+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notesSlides/notesSlide28.xml" ContentType="application/vnd.openxmlformats-officedocument.presentationml.notesSlide+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notesSlides/notesSlide29.xml" ContentType="application/vnd.openxmlformats-officedocument.presentationml.notesSlide+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notesSlides/notesSlide30.xml" ContentType="application/vnd.openxmlformats-officedocument.presentationml.notesSlide+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notesSlides/notesSlide31.xml" ContentType="application/vnd.openxmlformats-officedocument.presentationml.notesSlide+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notesSlides/notesSlide32.xml" ContentType="application/vnd.openxmlformats-officedocument.presentationml.notesSlide+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notesSlides/notesSlide33.xml" ContentType="application/vnd.openxmlformats-officedocument.presentationml.notesSlide+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notesSlides/notesSlide34.xml" ContentType="application/vnd.openxmlformats-officedocument.presentationml.notesSlide+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notesSlides/notesSlide35.xml" ContentType="application/vnd.openxmlformats-officedocument.presentationml.notesSlide+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notesSlides/notesSlide36.xml" ContentType="application/vnd.openxmlformats-officedocument.presentationml.notesSlide+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notesSlides/notesSlide37.xml" ContentType="application/vnd.openxmlformats-officedocument.presentationml.notesSlide+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notesSlides/notesSlide38.xml" ContentType="application/vnd.openxmlformats-officedocument.presentationml.notesSlide+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notesSlides/notesSlide39.xml" ContentType="application/vnd.openxmlformats-officedocument.presentationml.notesSlide+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notesSlides/notesSlide40.xml" ContentType="application/vnd.openxmlformats-officedocument.presentationml.notesSlide+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notesSlides/notesSlide41.xml" ContentType="application/vnd.openxmlformats-officedocument.presentationml.notesSlide+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notesSlides/notesSlide42.xml" ContentType="application/vnd.openxmlformats-officedocument.presentationml.notesSlide+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notesSlides/notesSlide43.xml" ContentType="application/vnd.openxmlformats-officedocument.presentationml.notesSlide+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notesSlides/notesSlide44.xml" ContentType="application/vnd.openxmlformats-officedocument.presentationml.notesSlide+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notesSlides/notesSlide45.xml" ContentType="application/vnd.openxmlformats-officedocument.presentationml.notesSlide+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notesSlides/notesSlide46.xml" ContentType="application/vnd.openxmlformats-officedocument.presentationml.notesSlide+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notesSlides/notesSlide47.xml" ContentType="application/vnd.openxmlformats-officedocument.presentationml.notesSlide+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notesSlides/notesSlide48.xml" ContentType="application/vnd.openxmlformats-officedocument.presentationml.notesSlide+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notesSlides/notesSlide49.xml" ContentType="application/vnd.openxmlformats-officedocument.presentationml.notesSlide+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notesSlides/notesSlide50.xml" ContentType="application/vnd.openxmlformats-officedocument.presentationml.notesSlide+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notesSlides/notesSlide51.xml" ContentType="application/vnd.openxmlformats-officedocument.presentationml.notesSlide+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notesSlides/notesSlide52.xml" ContentType="application/vnd.openxmlformats-officedocument.presentationml.notesSlide+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notesSlides/notesSlide53.xml" ContentType="application/vnd.openxmlformats-officedocument.presentationml.notesSlide+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notesSlides/notesSlide54.xml" ContentType="application/vnd.openxmlformats-officedocument.presentationml.notesSlide+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notesSlides/notesSlide55.xml" ContentType="application/vnd.openxmlformats-officedocument.presentationml.notesSlide+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9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620"/>
  </p:notesMasterIdLst>
  <p:sldIdLst>
    <p:sldId id="328" r:id="rId3"/>
    <p:sldId id="387" r:id="rId4"/>
    <p:sldId id="259" r:id="rId5"/>
    <p:sldId id="260" r:id="rId6"/>
    <p:sldId id="257" r:id="rId7"/>
    <p:sldId id="462" r:id="rId8"/>
    <p:sldId id="603" r:id="rId9"/>
    <p:sldId id="604" r:id="rId10"/>
    <p:sldId id="605" r:id="rId11"/>
    <p:sldId id="620" r:id="rId12"/>
    <p:sldId id="621" r:id="rId13"/>
    <p:sldId id="622" r:id="rId14"/>
    <p:sldId id="623" r:id="rId15"/>
    <p:sldId id="624" r:id="rId16"/>
    <p:sldId id="607" r:id="rId17"/>
    <p:sldId id="608" r:id="rId18"/>
    <p:sldId id="609" r:id="rId19"/>
    <p:sldId id="610" r:id="rId20"/>
    <p:sldId id="611" r:id="rId21"/>
    <p:sldId id="612" r:id="rId22"/>
    <p:sldId id="613" r:id="rId23"/>
    <p:sldId id="615" r:id="rId24"/>
    <p:sldId id="616" r:id="rId25"/>
    <p:sldId id="632" r:id="rId26"/>
    <p:sldId id="633" r:id="rId27"/>
    <p:sldId id="634" r:id="rId28"/>
    <p:sldId id="377" r:id="rId29"/>
    <p:sldId id="451" r:id="rId30"/>
    <p:sldId id="327" r:id="rId31"/>
    <p:sldId id="268" r:id="rId32"/>
    <p:sldId id="449" r:id="rId33"/>
    <p:sldId id="602" r:id="rId34"/>
    <p:sldId id="269" r:id="rId35"/>
    <p:sldId id="450" r:id="rId36"/>
    <p:sldId id="360" r:id="rId37"/>
    <p:sldId id="270" r:id="rId38"/>
    <p:sldId id="453" r:id="rId39"/>
    <p:sldId id="454" r:id="rId40"/>
    <p:sldId id="455" r:id="rId41"/>
    <p:sldId id="456" r:id="rId42"/>
    <p:sldId id="452" r:id="rId43"/>
    <p:sldId id="361" r:id="rId44"/>
    <p:sldId id="362" r:id="rId45"/>
    <p:sldId id="631" r:id="rId46"/>
    <p:sldId id="363" r:id="rId47"/>
    <p:sldId id="364" r:id="rId48"/>
    <p:sldId id="374" r:id="rId49"/>
    <p:sldId id="366" r:id="rId50"/>
    <p:sldId id="458" r:id="rId51"/>
    <p:sldId id="459" r:id="rId52"/>
    <p:sldId id="367" r:id="rId53"/>
    <p:sldId id="273" r:id="rId54"/>
    <p:sldId id="368" r:id="rId55"/>
    <p:sldId id="274" r:id="rId56"/>
    <p:sldId id="617" r:id="rId57"/>
    <p:sldId id="618" r:id="rId58"/>
    <p:sldId id="370" r:id="rId59"/>
    <p:sldId id="619" r:id="rId60"/>
    <p:sldId id="275" r:id="rId61"/>
    <p:sldId id="378" r:id="rId62"/>
    <p:sldId id="371" r:id="rId63"/>
    <p:sldId id="389" r:id="rId64"/>
    <p:sldId id="390" r:id="rId65"/>
    <p:sldId id="391" r:id="rId66"/>
    <p:sldId id="629" r:id="rId67"/>
    <p:sldId id="630" r:id="rId68"/>
    <p:sldId id="277" r:id="rId69"/>
    <p:sldId id="635" r:id="rId70"/>
    <p:sldId id="332" r:id="rId71"/>
    <p:sldId id="625" r:id="rId72"/>
    <p:sldId id="627" r:id="rId73"/>
    <p:sldId id="392" r:id="rId74"/>
    <p:sldId id="546" r:id="rId75"/>
    <p:sldId id="337" r:id="rId76"/>
    <p:sldId id="339" r:id="rId77"/>
    <p:sldId id="282" r:id="rId78"/>
    <p:sldId id="547" r:id="rId79"/>
    <p:sldId id="340" r:id="rId80"/>
    <p:sldId id="626" r:id="rId81"/>
    <p:sldId id="628" r:id="rId82"/>
    <p:sldId id="287" r:id="rId83"/>
    <p:sldId id="341" r:id="rId84"/>
    <p:sldId id="548" r:id="rId85"/>
    <p:sldId id="549" r:id="rId86"/>
    <p:sldId id="379" r:id="rId87"/>
    <p:sldId id="636" r:id="rId88"/>
    <p:sldId id="637" r:id="rId89"/>
    <p:sldId id="345" r:id="rId90"/>
    <p:sldId id="348" r:id="rId91"/>
    <p:sldId id="574" r:id="rId92"/>
    <p:sldId id="380" r:id="rId93"/>
    <p:sldId id="575" r:id="rId94"/>
    <p:sldId id="576" r:id="rId95"/>
    <p:sldId id="343" r:id="rId96"/>
    <p:sldId id="577" r:id="rId97"/>
    <p:sldId id="954" r:id="rId98"/>
    <p:sldId id="639" r:id="rId99"/>
    <p:sldId id="870" r:id="rId100"/>
    <p:sldId id="912" r:id="rId101"/>
    <p:sldId id="913" r:id="rId102"/>
    <p:sldId id="914" r:id="rId103"/>
    <p:sldId id="915" r:id="rId104"/>
    <p:sldId id="916" r:id="rId105"/>
    <p:sldId id="917" r:id="rId106"/>
    <p:sldId id="918" r:id="rId107"/>
    <p:sldId id="919" r:id="rId108"/>
    <p:sldId id="920" r:id="rId109"/>
    <p:sldId id="921" r:id="rId110"/>
    <p:sldId id="922" r:id="rId111"/>
    <p:sldId id="923" r:id="rId112"/>
    <p:sldId id="924" r:id="rId113"/>
    <p:sldId id="925" r:id="rId114"/>
    <p:sldId id="926" r:id="rId115"/>
    <p:sldId id="927" r:id="rId116"/>
    <p:sldId id="928" r:id="rId117"/>
    <p:sldId id="929" r:id="rId118"/>
    <p:sldId id="930" r:id="rId119"/>
    <p:sldId id="931" r:id="rId120"/>
    <p:sldId id="932" r:id="rId121"/>
    <p:sldId id="933" r:id="rId122"/>
    <p:sldId id="934" r:id="rId123"/>
    <p:sldId id="935" r:id="rId124"/>
    <p:sldId id="936" r:id="rId125"/>
    <p:sldId id="937" r:id="rId126"/>
    <p:sldId id="938" r:id="rId127"/>
    <p:sldId id="939" r:id="rId128"/>
    <p:sldId id="940" r:id="rId129"/>
    <p:sldId id="941" r:id="rId130"/>
    <p:sldId id="942" r:id="rId131"/>
    <p:sldId id="943" r:id="rId132"/>
    <p:sldId id="944" r:id="rId133"/>
    <p:sldId id="945" r:id="rId134"/>
    <p:sldId id="946" r:id="rId135"/>
    <p:sldId id="947" r:id="rId136"/>
    <p:sldId id="948" r:id="rId137"/>
    <p:sldId id="949" r:id="rId138"/>
    <p:sldId id="950" r:id="rId139"/>
    <p:sldId id="951" r:id="rId140"/>
    <p:sldId id="952" r:id="rId141"/>
    <p:sldId id="953" r:id="rId142"/>
    <p:sldId id="666" r:id="rId143"/>
    <p:sldId id="349" r:id="rId144"/>
    <p:sldId id="350" r:id="rId145"/>
    <p:sldId id="351" r:id="rId146"/>
    <p:sldId id="292" r:id="rId147"/>
    <p:sldId id="352" r:id="rId148"/>
    <p:sldId id="330" r:id="rId149"/>
    <p:sldId id="955" r:id="rId150"/>
    <p:sldId id="353" r:id="rId151"/>
    <p:sldId id="375" r:id="rId152"/>
    <p:sldId id="261" r:id="rId153"/>
    <p:sldId id="263" r:id="rId154"/>
    <p:sldId id="444" r:id="rId155"/>
    <p:sldId id="448" r:id="rId156"/>
    <p:sldId id="265" r:id="rId157"/>
    <p:sldId id="956" r:id="rId158"/>
    <p:sldId id="344" r:id="rId159"/>
    <p:sldId id="355" r:id="rId160"/>
    <p:sldId id="266" r:id="rId161"/>
    <p:sldId id="957" r:id="rId162"/>
    <p:sldId id="958" r:id="rId163"/>
    <p:sldId id="356" r:id="rId164"/>
    <p:sldId id="267" r:id="rId165"/>
    <p:sldId id="346" r:id="rId166"/>
    <p:sldId id="959" r:id="rId167"/>
    <p:sldId id="358" r:id="rId168"/>
    <p:sldId id="296" r:id="rId169"/>
    <p:sldId id="347" r:id="rId170"/>
    <p:sldId id="960" r:id="rId171"/>
    <p:sldId id="961" r:id="rId172"/>
    <p:sldId id="359" r:id="rId173"/>
    <p:sldId id="962" r:id="rId174"/>
    <p:sldId id="963" r:id="rId175"/>
    <p:sldId id="299" r:id="rId176"/>
    <p:sldId id="964" r:id="rId177"/>
    <p:sldId id="306" r:id="rId178"/>
    <p:sldId id="271" r:id="rId179"/>
    <p:sldId id="300" r:id="rId180"/>
    <p:sldId id="447" r:id="rId181"/>
    <p:sldId id="301" r:id="rId182"/>
    <p:sldId id="303" r:id="rId183"/>
    <p:sldId id="302" r:id="rId184"/>
    <p:sldId id="965" r:id="rId185"/>
    <p:sldId id="304" r:id="rId186"/>
    <p:sldId id="966" r:id="rId187"/>
    <p:sldId id="471" r:id="rId188"/>
    <p:sldId id="967" r:id="rId189"/>
    <p:sldId id="968" r:id="rId190"/>
    <p:sldId id="319" r:id="rId191"/>
    <p:sldId id="578" r:id="rId192"/>
    <p:sldId id="969" r:id="rId193"/>
    <p:sldId id="970" r:id="rId194"/>
    <p:sldId id="320" r:id="rId195"/>
    <p:sldId id="324" r:id="rId196"/>
    <p:sldId id="325" r:id="rId197"/>
    <p:sldId id="326" r:id="rId198"/>
    <p:sldId id="775" r:id="rId199"/>
    <p:sldId id="971" r:id="rId200"/>
    <p:sldId id="972" r:id="rId201"/>
    <p:sldId id="973" r:id="rId202"/>
    <p:sldId id="278" r:id="rId203"/>
    <p:sldId id="974" r:id="rId204"/>
    <p:sldId id="315" r:id="rId205"/>
    <p:sldId id="517" r:id="rId206"/>
    <p:sldId id="518" r:id="rId207"/>
    <p:sldId id="519" r:id="rId208"/>
    <p:sldId id="520" r:id="rId209"/>
    <p:sldId id="521" r:id="rId210"/>
    <p:sldId id="522" r:id="rId211"/>
    <p:sldId id="523" r:id="rId212"/>
    <p:sldId id="524" r:id="rId213"/>
    <p:sldId id="525" r:id="rId214"/>
    <p:sldId id="526" r:id="rId215"/>
    <p:sldId id="529" r:id="rId216"/>
    <p:sldId id="530" r:id="rId217"/>
    <p:sldId id="527" r:id="rId218"/>
    <p:sldId id="279" r:id="rId219"/>
    <p:sldId id="316" r:id="rId220"/>
    <p:sldId id="373" r:id="rId221"/>
    <p:sldId id="776" r:id="rId222"/>
    <p:sldId id="372" r:id="rId223"/>
    <p:sldId id="342" r:id="rId224"/>
    <p:sldId id="283" r:id="rId225"/>
    <p:sldId id="284" r:id="rId226"/>
    <p:sldId id="313" r:id="rId227"/>
    <p:sldId id="314" r:id="rId228"/>
    <p:sldId id="975" r:id="rId229"/>
    <p:sldId id="329" r:id="rId230"/>
    <p:sldId id="976" r:id="rId231"/>
    <p:sldId id="285" r:id="rId232"/>
    <p:sldId id="286" r:id="rId233"/>
    <p:sldId id="977" r:id="rId234"/>
    <p:sldId id="312" r:id="rId235"/>
    <p:sldId id="288" r:id="rId236"/>
    <p:sldId id="552" r:id="rId237"/>
    <p:sldId id="553" r:id="rId238"/>
    <p:sldId id="554" r:id="rId239"/>
    <p:sldId id="777" r:id="rId240"/>
    <p:sldId id="556" r:id="rId241"/>
    <p:sldId id="558" r:id="rId242"/>
    <p:sldId id="557" r:id="rId243"/>
    <p:sldId id="559" r:id="rId244"/>
    <p:sldId id="561" r:id="rId245"/>
    <p:sldId id="560" r:id="rId246"/>
    <p:sldId id="562" r:id="rId247"/>
    <p:sldId id="565" r:id="rId248"/>
    <p:sldId id="566" r:id="rId249"/>
    <p:sldId id="567" r:id="rId250"/>
    <p:sldId id="563" r:id="rId251"/>
    <p:sldId id="564" r:id="rId252"/>
    <p:sldId id="321" r:id="rId253"/>
    <p:sldId id="877" r:id="rId254"/>
    <p:sldId id="718" r:id="rId255"/>
    <p:sldId id="719" r:id="rId256"/>
    <p:sldId id="793" r:id="rId257"/>
    <p:sldId id="720" r:id="rId258"/>
    <p:sldId id="834" r:id="rId259"/>
    <p:sldId id="835" r:id="rId260"/>
    <p:sldId id="836" r:id="rId261"/>
    <p:sldId id="837" r:id="rId262"/>
    <p:sldId id="722" r:id="rId263"/>
    <p:sldId id="795" r:id="rId264"/>
    <p:sldId id="796" r:id="rId265"/>
    <p:sldId id="770" r:id="rId266"/>
    <p:sldId id="769" r:id="rId267"/>
    <p:sldId id="771" r:id="rId268"/>
    <p:sldId id="838" r:id="rId269"/>
    <p:sldId id="839" r:id="rId270"/>
    <p:sldId id="840" r:id="rId271"/>
    <p:sldId id="841" r:id="rId272"/>
    <p:sldId id="842" r:id="rId273"/>
    <p:sldId id="843" r:id="rId274"/>
    <p:sldId id="844" r:id="rId275"/>
    <p:sldId id="831" r:id="rId276"/>
    <p:sldId id="763" r:id="rId277"/>
    <p:sldId id="764" r:id="rId278"/>
    <p:sldId id="766" r:id="rId279"/>
    <p:sldId id="767" r:id="rId280"/>
    <p:sldId id="768" r:id="rId281"/>
    <p:sldId id="765" r:id="rId282"/>
    <p:sldId id="845" r:id="rId283"/>
    <p:sldId id="830" r:id="rId284"/>
    <p:sldId id="846" r:id="rId285"/>
    <p:sldId id="847" r:id="rId286"/>
    <p:sldId id="848" r:id="rId287"/>
    <p:sldId id="849" r:id="rId288"/>
    <p:sldId id="850" r:id="rId289"/>
    <p:sldId id="773" r:id="rId290"/>
    <p:sldId id="774" r:id="rId291"/>
    <p:sldId id="726" r:id="rId292"/>
    <p:sldId id="760" r:id="rId293"/>
    <p:sldId id="761" r:id="rId294"/>
    <p:sldId id="801" r:id="rId295"/>
    <p:sldId id="851" r:id="rId296"/>
    <p:sldId id="852" r:id="rId297"/>
    <p:sldId id="804" r:id="rId298"/>
    <p:sldId id="805" r:id="rId299"/>
    <p:sldId id="806" r:id="rId300"/>
    <p:sldId id="758" r:id="rId301"/>
    <p:sldId id="864" r:id="rId302"/>
    <p:sldId id="1076" r:id="rId303"/>
    <p:sldId id="865" r:id="rId304"/>
    <p:sldId id="866" r:id="rId305"/>
    <p:sldId id="1077" r:id="rId306"/>
    <p:sldId id="868" r:id="rId307"/>
    <p:sldId id="869" r:id="rId308"/>
    <p:sldId id="1078" r:id="rId309"/>
    <p:sldId id="871" r:id="rId310"/>
    <p:sldId id="873" r:id="rId311"/>
    <p:sldId id="874" r:id="rId312"/>
    <p:sldId id="875" r:id="rId313"/>
    <p:sldId id="876" r:id="rId314"/>
    <p:sldId id="1079" r:id="rId315"/>
    <p:sldId id="878" r:id="rId316"/>
    <p:sldId id="879" r:id="rId317"/>
    <p:sldId id="880" r:id="rId318"/>
    <p:sldId id="881" r:id="rId319"/>
    <p:sldId id="882" r:id="rId320"/>
    <p:sldId id="883" r:id="rId321"/>
    <p:sldId id="884" r:id="rId322"/>
    <p:sldId id="885" r:id="rId323"/>
    <p:sldId id="886" r:id="rId324"/>
    <p:sldId id="887" r:id="rId325"/>
    <p:sldId id="888" r:id="rId326"/>
    <p:sldId id="889" r:id="rId327"/>
    <p:sldId id="890" r:id="rId328"/>
    <p:sldId id="891" r:id="rId329"/>
    <p:sldId id="892" r:id="rId330"/>
    <p:sldId id="893" r:id="rId331"/>
    <p:sldId id="894" r:id="rId332"/>
    <p:sldId id="895" r:id="rId333"/>
    <p:sldId id="896" r:id="rId334"/>
    <p:sldId id="897" r:id="rId335"/>
    <p:sldId id="898" r:id="rId336"/>
    <p:sldId id="900" r:id="rId337"/>
    <p:sldId id="903" r:id="rId338"/>
    <p:sldId id="904" r:id="rId339"/>
    <p:sldId id="905" r:id="rId340"/>
    <p:sldId id="906" r:id="rId341"/>
    <p:sldId id="907" r:id="rId342"/>
    <p:sldId id="908" r:id="rId343"/>
    <p:sldId id="1075" r:id="rId344"/>
    <p:sldId id="909" r:id="rId345"/>
    <p:sldId id="910" r:id="rId346"/>
    <p:sldId id="911" r:id="rId347"/>
    <p:sldId id="1080" r:id="rId348"/>
    <p:sldId id="1081" r:id="rId349"/>
    <p:sldId id="1082" r:id="rId350"/>
    <p:sldId id="1083" r:id="rId351"/>
    <p:sldId id="1084" r:id="rId352"/>
    <p:sldId id="1085" r:id="rId353"/>
    <p:sldId id="1086" r:id="rId354"/>
    <p:sldId id="1087" r:id="rId355"/>
    <p:sldId id="1088" r:id="rId356"/>
    <p:sldId id="1089" r:id="rId357"/>
    <p:sldId id="1090" r:id="rId358"/>
    <p:sldId id="1091" r:id="rId359"/>
    <p:sldId id="1092" r:id="rId360"/>
    <p:sldId id="1093" r:id="rId361"/>
    <p:sldId id="1094" r:id="rId362"/>
    <p:sldId id="1095" r:id="rId363"/>
    <p:sldId id="1096" r:id="rId364"/>
    <p:sldId id="1097" r:id="rId365"/>
    <p:sldId id="1098" r:id="rId366"/>
    <p:sldId id="1099" r:id="rId367"/>
    <p:sldId id="1100" r:id="rId368"/>
    <p:sldId id="1101" r:id="rId369"/>
    <p:sldId id="1102" r:id="rId370"/>
    <p:sldId id="1103" r:id="rId371"/>
    <p:sldId id="1104" r:id="rId372"/>
    <p:sldId id="1105" r:id="rId373"/>
    <p:sldId id="1106" r:id="rId374"/>
    <p:sldId id="1107" r:id="rId375"/>
    <p:sldId id="1108" r:id="rId376"/>
    <p:sldId id="1109" r:id="rId377"/>
    <p:sldId id="1110" r:id="rId378"/>
    <p:sldId id="1111" r:id="rId379"/>
    <p:sldId id="1112" r:id="rId380"/>
    <p:sldId id="1113" r:id="rId381"/>
    <p:sldId id="1114" r:id="rId382"/>
    <p:sldId id="1115" r:id="rId383"/>
    <p:sldId id="1116" r:id="rId384"/>
    <p:sldId id="1073" r:id="rId385"/>
    <p:sldId id="1117" r:id="rId386"/>
    <p:sldId id="1118" r:id="rId387"/>
    <p:sldId id="1074" r:id="rId388"/>
    <p:sldId id="1119" r:id="rId389"/>
    <p:sldId id="1120" r:id="rId390"/>
    <p:sldId id="1121" r:id="rId391"/>
    <p:sldId id="1122" r:id="rId392"/>
    <p:sldId id="1123" r:id="rId393"/>
    <p:sldId id="1124" r:id="rId394"/>
    <p:sldId id="1125" r:id="rId395"/>
    <p:sldId id="1126" r:id="rId396"/>
    <p:sldId id="1127" r:id="rId397"/>
    <p:sldId id="1128" r:id="rId398"/>
    <p:sldId id="1129" r:id="rId399"/>
    <p:sldId id="1130" r:id="rId400"/>
    <p:sldId id="1131" r:id="rId401"/>
    <p:sldId id="1132" r:id="rId402"/>
    <p:sldId id="1133" r:id="rId403"/>
    <p:sldId id="1134" r:id="rId404"/>
    <p:sldId id="1135" r:id="rId405"/>
    <p:sldId id="1136" r:id="rId406"/>
    <p:sldId id="1137" r:id="rId407"/>
    <p:sldId id="1138" r:id="rId408"/>
    <p:sldId id="740" r:id="rId409"/>
    <p:sldId id="741" r:id="rId410"/>
    <p:sldId id="742" r:id="rId411"/>
    <p:sldId id="743" r:id="rId412"/>
    <p:sldId id="745" r:id="rId413"/>
    <p:sldId id="746" r:id="rId414"/>
    <p:sldId id="747" r:id="rId415"/>
    <p:sldId id="748" r:id="rId416"/>
    <p:sldId id="749" r:id="rId417"/>
    <p:sldId id="750" r:id="rId418"/>
    <p:sldId id="1139" r:id="rId419"/>
    <p:sldId id="751" r:id="rId420"/>
    <p:sldId id="902" r:id="rId421"/>
    <p:sldId id="1140" r:id="rId422"/>
    <p:sldId id="1141" r:id="rId423"/>
    <p:sldId id="752" r:id="rId424"/>
    <p:sldId id="753" r:id="rId425"/>
    <p:sldId id="1142" r:id="rId426"/>
    <p:sldId id="1143" r:id="rId427"/>
    <p:sldId id="1161" r:id="rId428"/>
    <p:sldId id="1160" r:id="rId429"/>
    <p:sldId id="1162" r:id="rId430"/>
    <p:sldId id="762" r:id="rId431"/>
    <p:sldId id="1163" r:id="rId432"/>
    <p:sldId id="1164" r:id="rId433"/>
    <p:sldId id="1165" r:id="rId434"/>
    <p:sldId id="1334" r:id="rId435"/>
    <p:sldId id="1331" r:id="rId436"/>
    <p:sldId id="1332" r:id="rId437"/>
    <p:sldId id="1333" r:id="rId438"/>
    <p:sldId id="797" r:id="rId439"/>
    <p:sldId id="798" r:id="rId440"/>
    <p:sldId id="799" r:id="rId441"/>
    <p:sldId id="800" r:id="rId442"/>
    <p:sldId id="1335" r:id="rId443"/>
    <p:sldId id="1336" r:id="rId444"/>
    <p:sldId id="1167" r:id="rId445"/>
    <p:sldId id="1330" r:id="rId446"/>
    <p:sldId id="1337" r:id="rId447"/>
    <p:sldId id="1166" r:id="rId448"/>
    <p:sldId id="1170" r:id="rId449"/>
    <p:sldId id="807" r:id="rId450"/>
    <p:sldId id="1168" r:id="rId451"/>
    <p:sldId id="808" r:id="rId452"/>
    <p:sldId id="1169" r:id="rId453"/>
    <p:sldId id="809" r:id="rId454"/>
    <p:sldId id="810" r:id="rId455"/>
    <p:sldId id="811" r:id="rId456"/>
    <p:sldId id="812" r:id="rId457"/>
    <p:sldId id="1171" r:id="rId458"/>
    <p:sldId id="814" r:id="rId459"/>
    <p:sldId id="813" r:id="rId460"/>
    <p:sldId id="815" r:id="rId461"/>
    <p:sldId id="816" r:id="rId462"/>
    <p:sldId id="817" r:id="rId463"/>
    <p:sldId id="1172" r:id="rId464"/>
    <p:sldId id="1173" r:id="rId465"/>
    <p:sldId id="818" r:id="rId466"/>
    <p:sldId id="819" r:id="rId467"/>
    <p:sldId id="820" r:id="rId468"/>
    <p:sldId id="821" r:id="rId469"/>
    <p:sldId id="822" r:id="rId470"/>
    <p:sldId id="823" r:id="rId471"/>
    <p:sldId id="824" r:id="rId472"/>
    <p:sldId id="825" r:id="rId473"/>
    <p:sldId id="826" r:id="rId474"/>
    <p:sldId id="827" r:id="rId475"/>
    <p:sldId id="828" r:id="rId476"/>
    <p:sldId id="1338" r:id="rId477"/>
    <p:sldId id="1339" r:id="rId478"/>
    <p:sldId id="832" r:id="rId479"/>
    <p:sldId id="1340" r:id="rId480"/>
    <p:sldId id="1341" r:id="rId481"/>
    <p:sldId id="1342" r:id="rId482"/>
    <p:sldId id="1343" r:id="rId483"/>
    <p:sldId id="1174" r:id="rId484"/>
    <p:sldId id="1175" r:id="rId485"/>
    <p:sldId id="1068" r:id="rId486"/>
    <p:sldId id="1344" r:id="rId487"/>
    <p:sldId id="1345" r:id="rId488"/>
    <p:sldId id="1346" r:id="rId489"/>
    <p:sldId id="1347" r:id="rId490"/>
    <p:sldId id="1348" r:id="rId491"/>
    <p:sldId id="1349" r:id="rId492"/>
    <p:sldId id="1350" r:id="rId493"/>
    <p:sldId id="1351" r:id="rId494"/>
    <p:sldId id="1352" r:id="rId495"/>
    <p:sldId id="856" r:id="rId496"/>
    <p:sldId id="857" r:id="rId497"/>
    <p:sldId id="858" r:id="rId498"/>
    <p:sldId id="859" r:id="rId499"/>
    <p:sldId id="1353" r:id="rId500"/>
    <p:sldId id="1354" r:id="rId501"/>
    <p:sldId id="860" r:id="rId502"/>
    <p:sldId id="861" r:id="rId503"/>
    <p:sldId id="862" r:id="rId504"/>
    <p:sldId id="863" r:id="rId505"/>
    <p:sldId id="1355" r:id="rId506"/>
    <p:sldId id="1356" r:id="rId507"/>
    <p:sldId id="1357" r:id="rId508"/>
    <p:sldId id="867" r:id="rId509"/>
    <p:sldId id="1358" r:id="rId510"/>
    <p:sldId id="1359" r:id="rId511"/>
    <p:sldId id="1360" r:id="rId512"/>
    <p:sldId id="1361" r:id="rId513"/>
    <p:sldId id="872" r:id="rId514"/>
    <p:sldId id="1362" r:id="rId515"/>
    <p:sldId id="1363" r:id="rId516"/>
    <p:sldId id="1364" r:id="rId517"/>
    <p:sldId id="1365" r:id="rId518"/>
    <p:sldId id="1366" r:id="rId519"/>
    <p:sldId id="1367" r:id="rId520"/>
    <p:sldId id="1368" r:id="rId521"/>
    <p:sldId id="1369" r:id="rId522"/>
    <p:sldId id="1370" r:id="rId523"/>
    <p:sldId id="1371" r:id="rId524"/>
    <p:sldId id="1372" r:id="rId525"/>
    <p:sldId id="1373" r:id="rId526"/>
    <p:sldId id="1374" r:id="rId527"/>
    <p:sldId id="1375" r:id="rId528"/>
    <p:sldId id="1376" r:id="rId529"/>
    <p:sldId id="1377" r:id="rId530"/>
    <p:sldId id="1378" r:id="rId531"/>
    <p:sldId id="1379" r:id="rId532"/>
    <p:sldId id="1380" r:id="rId533"/>
    <p:sldId id="1381" r:id="rId534"/>
    <p:sldId id="1382" r:id="rId535"/>
    <p:sldId id="1383" r:id="rId536"/>
    <p:sldId id="1384" r:id="rId537"/>
    <p:sldId id="1385" r:id="rId538"/>
    <p:sldId id="739" r:id="rId539"/>
    <p:sldId id="1386" r:id="rId540"/>
    <p:sldId id="1387" r:id="rId541"/>
    <p:sldId id="1388" r:id="rId542"/>
    <p:sldId id="1038" r:id="rId543"/>
    <p:sldId id="1389" r:id="rId544"/>
    <p:sldId id="744" r:id="rId545"/>
    <p:sldId id="1390" r:id="rId546"/>
    <p:sldId id="1391" r:id="rId547"/>
    <p:sldId id="759" r:id="rId548"/>
    <p:sldId id="1392" r:id="rId549"/>
    <p:sldId id="1393" r:id="rId550"/>
    <p:sldId id="1394" r:id="rId551"/>
    <p:sldId id="1395" r:id="rId552"/>
    <p:sldId id="1396" r:id="rId553"/>
    <p:sldId id="1397" r:id="rId554"/>
    <p:sldId id="1398" r:id="rId555"/>
    <p:sldId id="1399" r:id="rId556"/>
    <p:sldId id="1400" r:id="rId557"/>
    <p:sldId id="757" r:id="rId558"/>
    <p:sldId id="756" r:id="rId559"/>
    <p:sldId id="1401" r:id="rId560"/>
    <p:sldId id="1402" r:id="rId561"/>
    <p:sldId id="1403" r:id="rId562"/>
    <p:sldId id="1031" r:id="rId563"/>
    <p:sldId id="1404" r:id="rId564"/>
    <p:sldId id="1405" r:id="rId565"/>
    <p:sldId id="1032" r:id="rId566"/>
    <p:sldId id="1033" r:id="rId567"/>
    <p:sldId id="1406" r:id="rId568"/>
    <p:sldId id="982" r:id="rId569"/>
    <p:sldId id="983" r:id="rId570"/>
    <p:sldId id="1407" r:id="rId571"/>
    <p:sldId id="1408" r:id="rId572"/>
    <p:sldId id="1409" r:id="rId573"/>
    <p:sldId id="1410" r:id="rId574"/>
    <p:sldId id="1411" r:id="rId575"/>
    <p:sldId id="754" r:id="rId576"/>
    <p:sldId id="755" r:id="rId577"/>
    <p:sldId id="1412" r:id="rId578"/>
    <p:sldId id="1035" r:id="rId579"/>
    <p:sldId id="1037" r:id="rId580"/>
    <p:sldId id="1036" r:id="rId581"/>
    <p:sldId id="1413" r:id="rId582"/>
    <p:sldId id="1414" r:id="rId583"/>
    <p:sldId id="723" r:id="rId584"/>
    <p:sldId id="724" r:id="rId585"/>
    <p:sldId id="725" r:id="rId586"/>
    <p:sldId id="728" r:id="rId587"/>
    <p:sldId id="1415" r:id="rId588"/>
    <p:sldId id="1416" r:id="rId589"/>
    <p:sldId id="730" r:id="rId590"/>
    <p:sldId id="1417" r:id="rId591"/>
    <p:sldId id="731" r:id="rId592"/>
    <p:sldId id="1034" r:id="rId593"/>
    <p:sldId id="1418" r:id="rId594"/>
    <p:sldId id="1419" r:id="rId595"/>
    <p:sldId id="1420" r:id="rId596"/>
    <p:sldId id="1421" r:id="rId597"/>
    <p:sldId id="772" r:id="rId598"/>
    <p:sldId id="1422" r:id="rId599"/>
    <p:sldId id="1423" r:id="rId600"/>
    <p:sldId id="1424" r:id="rId601"/>
    <p:sldId id="1425" r:id="rId602"/>
    <p:sldId id="732" r:id="rId603"/>
    <p:sldId id="788" r:id="rId604"/>
    <p:sldId id="1426" r:id="rId605"/>
    <p:sldId id="789" r:id="rId606"/>
    <p:sldId id="1427" r:id="rId607"/>
    <p:sldId id="778" r:id="rId608"/>
    <p:sldId id="779" r:id="rId609"/>
    <p:sldId id="780" r:id="rId610"/>
    <p:sldId id="786" r:id="rId611"/>
    <p:sldId id="790" r:id="rId612"/>
    <p:sldId id="782" r:id="rId613"/>
    <p:sldId id="791" r:id="rId614"/>
    <p:sldId id="783" r:id="rId615"/>
    <p:sldId id="785" r:id="rId616"/>
    <p:sldId id="784" r:id="rId617"/>
    <p:sldId id="787" r:id="rId618"/>
    <p:sldId id="581" r:id="rId6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114"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324" Type="http://schemas.openxmlformats.org/officeDocument/2006/relationships/slide" Target="slides/slide322.xml"/><Relationship Id="rId531" Type="http://schemas.openxmlformats.org/officeDocument/2006/relationships/slide" Target="slides/slide529.xml"/><Relationship Id="rId170" Type="http://schemas.openxmlformats.org/officeDocument/2006/relationships/slide" Target="slides/slide168.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542" Type="http://schemas.openxmlformats.org/officeDocument/2006/relationships/slide" Target="slides/slide540.xml"/><Relationship Id="rId181" Type="http://schemas.openxmlformats.org/officeDocument/2006/relationships/slide" Target="slides/slide179.xml"/><Relationship Id="rId402" Type="http://schemas.openxmlformats.org/officeDocument/2006/relationships/slide" Target="slides/slide400.xml"/><Relationship Id="rId279" Type="http://schemas.openxmlformats.org/officeDocument/2006/relationships/slide" Target="slides/slide277.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346" Type="http://schemas.openxmlformats.org/officeDocument/2006/relationships/slide" Target="slides/slide344.xml"/><Relationship Id="rId553" Type="http://schemas.openxmlformats.org/officeDocument/2006/relationships/slide" Target="slides/slide551.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497" Type="http://schemas.openxmlformats.org/officeDocument/2006/relationships/slide" Target="slides/slide495.xml"/><Relationship Id="rId620" Type="http://schemas.openxmlformats.org/officeDocument/2006/relationships/notesMaster" Target="notesMasters/notesMaster1.xml"/><Relationship Id="rId357" Type="http://schemas.openxmlformats.org/officeDocument/2006/relationships/slide" Target="slides/slide355.xml"/><Relationship Id="rId54" Type="http://schemas.openxmlformats.org/officeDocument/2006/relationships/slide" Target="slides/slide52.xml"/><Relationship Id="rId217" Type="http://schemas.openxmlformats.org/officeDocument/2006/relationships/slide" Target="slides/slide215.xml"/><Relationship Id="rId564" Type="http://schemas.openxmlformats.org/officeDocument/2006/relationships/slide" Target="slides/slide562.xml"/><Relationship Id="rId424" Type="http://schemas.openxmlformats.org/officeDocument/2006/relationships/slide" Target="slides/slide422.xml"/><Relationship Id="rId270" Type="http://schemas.openxmlformats.org/officeDocument/2006/relationships/slide" Target="slides/slide268.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228" Type="http://schemas.openxmlformats.org/officeDocument/2006/relationships/slide" Target="slides/slide226.xml"/><Relationship Id="rId435" Type="http://schemas.openxmlformats.org/officeDocument/2006/relationships/slide" Target="slides/slide433.xml"/><Relationship Id="rId281" Type="http://schemas.openxmlformats.org/officeDocument/2006/relationships/slide" Target="slides/slide279.xml"/><Relationship Id="rId502" Type="http://schemas.openxmlformats.org/officeDocument/2006/relationships/slide" Target="slides/slide500.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86" Type="http://schemas.openxmlformats.org/officeDocument/2006/relationships/slide" Target="slides/slide584.xml"/><Relationship Id="rId7" Type="http://schemas.openxmlformats.org/officeDocument/2006/relationships/slide" Target="slides/slide5.xml"/><Relationship Id="rId239" Type="http://schemas.openxmlformats.org/officeDocument/2006/relationships/slide" Target="slides/slide237.xml"/><Relationship Id="rId446" Type="http://schemas.openxmlformats.org/officeDocument/2006/relationships/slide" Target="slides/slide444.xml"/><Relationship Id="rId292" Type="http://schemas.openxmlformats.org/officeDocument/2006/relationships/slide" Target="slides/slide290.xml"/><Relationship Id="rId306" Type="http://schemas.openxmlformats.org/officeDocument/2006/relationships/slide" Target="slides/slide304.xml"/><Relationship Id="rId87" Type="http://schemas.openxmlformats.org/officeDocument/2006/relationships/slide" Target="slides/slide85.xml"/><Relationship Id="rId513" Type="http://schemas.openxmlformats.org/officeDocument/2006/relationships/slide" Target="slides/slide511.xml"/><Relationship Id="rId597" Type="http://schemas.openxmlformats.org/officeDocument/2006/relationships/slide" Target="slides/slide595.xml"/><Relationship Id="rId152" Type="http://schemas.openxmlformats.org/officeDocument/2006/relationships/slide" Target="slides/slide150.xml"/><Relationship Id="rId457" Type="http://schemas.openxmlformats.org/officeDocument/2006/relationships/slide" Target="slides/slide455.xml"/><Relationship Id="rId14" Type="http://schemas.openxmlformats.org/officeDocument/2006/relationships/slide" Target="slides/slide12.xml"/><Relationship Id="rId317" Type="http://schemas.openxmlformats.org/officeDocument/2006/relationships/slide" Target="slides/slide315.xml"/><Relationship Id="rId524" Type="http://schemas.openxmlformats.org/officeDocument/2006/relationships/slide" Target="slides/slide522.xml"/><Relationship Id="rId98" Type="http://schemas.openxmlformats.org/officeDocument/2006/relationships/slide" Target="slides/slide96.xml"/><Relationship Id="rId163" Type="http://schemas.openxmlformats.org/officeDocument/2006/relationships/slide" Target="slides/slide161.xml"/><Relationship Id="rId370" Type="http://schemas.openxmlformats.org/officeDocument/2006/relationships/slide" Target="slides/slide368.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328" Type="http://schemas.openxmlformats.org/officeDocument/2006/relationships/slide" Target="slides/slide326.xml"/><Relationship Id="rId535" Type="http://schemas.openxmlformats.org/officeDocument/2006/relationships/slide" Target="slides/slide533.xml"/><Relationship Id="rId174" Type="http://schemas.openxmlformats.org/officeDocument/2006/relationships/slide" Target="slides/slide172.xml"/><Relationship Id="rId381" Type="http://schemas.openxmlformats.org/officeDocument/2006/relationships/slide" Target="slides/slide379.xml"/><Relationship Id="rId602" Type="http://schemas.openxmlformats.org/officeDocument/2006/relationships/slide" Target="slides/slide600.xml"/><Relationship Id="rId241" Type="http://schemas.openxmlformats.org/officeDocument/2006/relationships/slide" Target="slides/slide239.xml"/><Relationship Id="rId437" Type="http://schemas.openxmlformats.org/officeDocument/2006/relationships/slide" Target="slides/slide435.xml"/><Relationship Id="rId479" Type="http://schemas.openxmlformats.org/officeDocument/2006/relationships/slide" Target="slides/slide477.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490" Type="http://schemas.openxmlformats.org/officeDocument/2006/relationships/slide" Target="slides/slide488.xml"/><Relationship Id="rId504" Type="http://schemas.openxmlformats.org/officeDocument/2006/relationships/slide" Target="slides/slide502.xml"/><Relationship Id="rId546" Type="http://schemas.openxmlformats.org/officeDocument/2006/relationships/slide" Target="slides/slide544.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588" Type="http://schemas.openxmlformats.org/officeDocument/2006/relationships/slide" Target="slides/slide586.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613" Type="http://schemas.openxmlformats.org/officeDocument/2006/relationships/slide" Target="slides/slide611.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557" Type="http://schemas.openxmlformats.org/officeDocument/2006/relationships/slide" Target="slides/slide555.xml"/><Relationship Id="rId599" Type="http://schemas.openxmlformats.org/officeDocument/2006/relationships/slide" Target="slides/slide597.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slide" Target="slides/slide457.xml"/><Relationship Id="rId624" Type="http://schemas.openxmlformats.org/officeDocument/2006/relationships/tableStyles" Target="tableStyles.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slide" Target="slides/slide468.xml"/><Relationship Id="rId526" Type="http://schemas.openxmlformats.org/officeDocument/2006/relationships/slide" Target="slides/slide524.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481" Type="http://schemas.openxmlformats.org/officeDocument/2006/relationships/slide" Target="slides/slide479.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537" Type="http://schemas.openxmlformats.org/officeDocument/2006/relationships/slide" Target="slides/slide535.xml"/><Relationship Id="rId579" Type="http://schemas.openxmlformats.org/officeDocument/2006/relationships/slide" Target="slides/slide577.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590" Type="http://schemas.openxmlformats.org/officeDocument/2006/relationships/slide" Target="slides/slide588.xml"/><Relationship Id="rId604" Type="http://schemas.openxmlformats.org/officeDocument/2006/relationships/slide" Target="slides/slide602.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506" Type="http://schemas.openxmlformats.org/officeDocument/2006/relationships/slide" Target="slides/slide504.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492" Type="http://schemas.openxmlformats.org/officeDocument/2006/relationships/slide" Target="slides/slide490.xml"/><Relationship Id="rId548" Type="http://schemas.openxmlformats.org/officeDocument/2006/relationships/slide" Target="slides/slide546.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615" Type="http://schemas.openxmlformats.org/officeDocument/2006/relationships/slide" Target="slides/slide613.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slide" Target="slides/slide459.xml"/><Relationship Id="rId517" Type="http://schemas.openxmlformats.org/officeDocument/2006/relationships/slide" Target="slides/slide515.xml"/><Relationship Id="rId559" Type="http://schemas.openxmlformats.org/officeDocument/2006/relationships/slide" Target="slides/slide557.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570" Type="http://schemas.openxmlformats.org/officeDocument/2006/relationships/slide" Target="slides/slide568.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slide" Target="slides/slide470.xml"/><Relationship Id="rId528" Type="http://schemas.openxmlformats.org/officeDocument/2006/relationships/slide" Target="slides/slide526.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581" Type="http://schemas.openxmlformats.org/officeDocument/2006/relationships/slide" Target="slides/slide579.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83" Type="http://schemas.openxmlformats.org/officeDocument/2006/relationships/slide" Target="slides/slide481.xml"/><Relationship Id="rId539" Type="http://schemas.openxmlformats.org/officeDocument/2006/relationships/slide" Target="slides/slide537.xml"/><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550" Type="http://schemas.openxmlformats.org/officeDocument/2006/relationships/slide" Target="slides/slide548.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592" Type="http://schemas.openxmlformats.org/officeDocument/2006/relationships/slide" Target="slides/slide590.xml"/><Relationship Id="rId606" Type="http://schemas.openxmlformats.org/officeDocument/2006/relationships/slide" Target="slides/slide604.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slide" Target="slides/slide450.xml"/><Relationship Id="rId494" Type="http://schemas.openxmlformats.org/officeDocument/2006/relationships/slide" Target="slides/slide492.xml"/><Relationship Id="rId508" Type="http://schemas.openxmlformats.org/officeDocument/2006/relationships/slide" Target="slides/slide506.xml"/><Relationship Id="rId105" Type="http://schemas.openxmlformats.org/officeDocument/2006/relationships/slide" Target="slides/slide103.xml"/><Relationship Id="rId147" Type="http://schemas.openxmlformats.org/officeDocument/2006/relationships/slide" Target="slides/slide145.xml"/><Relationship Id="rId312" Type="http://schemas.openxmlformats.org/officeDocument/2006/relationships/slide" Target="slides/slide310.xml"/><Relationship Id="rId354" Type="http://schemas.openxmlformats.org/officeDocument/2006/relationships/slide" Target="slides/slide352.xml"/><Relationship Id="rId51" Type="http://schemas.openxmlformats.org/officeDocument/2006/relationships/slide" Target="slides/slide49.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561" Type="http://schemas.openxmlformats.org/officeDocument/2006/relationships/slide" Target="slides/slide559.xml"/><Relationship Id="rId617" Type="http://schemas.openxmlformats.org/officeDocument/2006/relationships/slide" Target="slides/slide615.xml"/><Relationship Id="rId214" Type="http://schemas.openxmlformats.org/officeDocument/2006/relationships/slide" Target="slides/slide212.xml"/><Relationship Id="rId256" Type="http://schemas.openxmlformats.org/officeDocument/2006/relationships/slide" Target="slides/slide254.xml"/><Relationship Id="rId298" Type="http://schemas.openxmlformats.org/officeDocument/2006/relationships/slide" Target="slides/slide296.xml"/><Relationship Id="rId421" Type="http://schemas.openxmlformats.org/officeDocument/2006/relationships/slide" Target="slides/slide419.xml"/><Relationship Id="rId463" Type="http://schemas.openxmlformats.org/officeDocument/2006/relationships/slide" Target="slides/slide461.xml"/><Relationship Id="rId519" Type="http://schemas.openxmlformats.org/officeDocument/2006/relationships/slide" Target="slides/slide517.xml"/><Relationship Id="rId116" Type="http://schemas.openxmlformats.org/officeDocument/2006/relationships/slide" Target="slides/slide114.xml"/><Relationship Id="rId158" Type="http://schemas.openxmlformats.org/officeDocument/2006/relationships/slide" Target="slides/slide156.xml"/><Relationship Id="rId323" Type="http://schemas.openxmlformats.org/officeDocument/2006/relationships/slide" Target="slides/slide321.xml"/><Relationship Id="rId530" Type="http://schemas.openxmlformats.org/officeDocument/2006/relationships/slide" Target="slides/slide528.xml"/><Relationship Id="rId20" Type="http://schemas.openxmlformats.org/officeDocument/2006/relationships/slide" Target="slides/slide18.xml"/><Relationship Id="rId62" Type="http://schemas.openxmlformats.org/officeDocument/2006/relationships/slide" Target="slides/slide60.xml"/><Relationship Id="rId365" Type="http://schemas.openxmlformats.org/officeDocument/2006/relationships/slide" Target="slides/slide363.xml"/><Relationship Id="rId572" Type="http://schemas.openxmlformats.org/officeDocument/2006/relationships/slide" Target="slides/slide570.xml"/><Relationship Id="rId225" Type="http://schemas.openxmlformats.org/officeDocument/2006/relationships/slide" Target="slides/slide223.xml"/><Relationship Id="rId267" Type="http://schemas.openxmlformats.org/officeDocument/2006/relationships/slide" Target="slides/slide265.xml"/><Relationship Id="rId432" Type="http://schemas.openxmlformats.org/officeDocument/2006/relationships/slide" Target="slides/slide430.xml"/><Relationship Id="rId474" Type="http://schemas.openxmlformats.org/officeDocument/2006/relationships/slide" Target="slides/slide472.xml"/><Relationship Id="rId127" Type="http://schemas.openxmlformats.org/officeDocument/2006/relationships/slide" Target="slides/slide125.xml"/><Relationship Id="rId31" Type="http://schemas.openxmlformats.org/officeDocument/2006/relationships/slide" Target="slides/slide29.xml"/><Relationship Id="rId73" Type="http://schemas.openxmlformats.org/officeDocument/2006/relationships/slide" Target="slides/slide71.xml"/><Relationship Id="rId169" Type="http://schemas.openxmlformats.org/officeDocument/2006/relationships/slide" Target="slides/slide167.xml"/><Relationship Id="rId334" Type="http://schemas.openxmlformats.org/officeDocument/2006/relationships/slide" Target="slides/slide332.xml"/><Relationship Id="rId376" Type="http://schemas.openxmlformats.org/officeDocument/2006/relationships/slide" Target="slides/slide374.xml"/><Relationship Id="rId541" Type="http://schemas.openxmlformats.org/officeDocument/2006/relationships/slide" Target="slides/slide539.xml"/><Relationship Id="rId583" Type="http://schemas.openxmlformats.org/officeDocument/2006/relationships/slide" Target="slides/slide581.xml"/><Relationship Id="rId4" Type="http://schemas.openxmlformats.org/officeDocument/2006/relationships/slide" Target="slides/slide2.xml"/><Relationship Id="rId180" Type="http://schemas.openxmlformats.org/officeDocument/2006/relationships/slide" Target="slides/slide178.xml"/><Relationship Id="rId236" Type="http://schemas.openxmlformats.org/officeDocument/2006/relationships/slide" Target="slides/slide234.xml"/><Relationship Id="rId278" Type="http://schemas.openxmlformats.org/officeDocument/2006/relationships/slide" Target="slides/slide276.xml"/><Relationship Id="rId401" Type="http://schemas.openxmlformats.org/officeDocument/2006/relationships/slide" Target="slides/slide399.xml"/><Relationship Id="rId443" Type="http://schemas.openxmlformats.org/officeDocument/2006/relationships/slide" Target="slides/slide441.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552" Type="http://schemas.openxmlformats.org/officeDocument/2006/relationships/slide" Target="slides/slide550.xml"/><Relationship Id="rId594" Type="http://schemas.openxmlformats.org/officeDocument/2006/relationships/slide" Target="slides/slide592.xml"/><Relationship Id="rId608" Type="http://schemas.openxmlformats.org/officeDocument/2006/relationships/slide" Target="slides/slide60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563" Type="http://schemas.openxmlformats.org/officeDocument/2006/relationships/slide" Target="slides/slide561.xml"/><Relationship Id="rId619" Type="http://schemas.openxmlformats.org/officeDocument/2006/relationships/slide" Target="slides/slide61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574" Type="http://schemas.openxmlformats.org/officeDocument/2006/relationships/slide" Target="slides/slide572.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585" Type="http://schemas.openxmlformats.org/officeDocument/2006/relationships/slide" Target="slides/slide583.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610" Type="http://schemas.openxmlformats.org/officeDocument/2006/relationships/slide" Target="slides/slide608.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596" Type="http://schemas.openxmlformats.org/officeDocument/2006/relationships/slide" Target="slides/slide594.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621"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601" Type="http://schemas.openxmlformats.org/officeDocument/2006/relationships/slide" Target="slides/slide599.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587" Type="http://schemas.openxmlformats.org/officeDocument/2006/relationships/slide" Target="slides/slide585.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612" Type="http://schemas.openxmlformats.org/officeDocument/2006/relationships/slide" Target="slides/slide610.xml"/><Relationship Id="rId251" Type="http://schemas.openxmlformats.org/officeDocument/2006/relationships/slide" Target="slides/slide249.xml"/><Relationship Id="rId489" Type="http://schemas.openxmlformats.org/officeDocument/2006/relationships/slide" Target="slides/slide487.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598" Type="http://schemas.openxmlformats.org/officeDocument/2006/relationships/slide" Target="slides/slide596.xml"/><Relationship Id="rId220" Type="http://schemas.openxmlformats.org/officeDocument/2006/relationships/slide" Target="slides/slide218.xml"/><Relationship Id="rId458" Type="http://schemas.openxmlformats.org/officeDocument/2006/relationships/slide" Target="slides/slide456.xml"/><Relationship Id="rId623" Type="http://schemas.openxmlformats.org/officeDocument/2006/relationships/theme" Target="theme/theme1.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603" Type="http://schemas.openxmlformats.org/officeDocument/2006/relationships/slide" Target="slides/slide601.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547" Type="http://schemas.openxmlformats.org/officeDocument/2006/relationships/slide" Target="slides/slide545.xml"/><Relationship Id="rId589" Type="http://schemas.openxmlformats.org/officeDocument/2006/relationships/slide" Target="slides/slide587.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614" Type="http://schemas.openxmlformats.org/officeDocument/2006/relationships/slide" Target="slides/slide612.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slide" Target="slides/slide525.xml"/><Relationship Id="rId569" Type="http://schemas.openxmlformats.org/officeDocument/2006/relationships/slide" Target="slides/slide567.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580" Type="http://schemas.openxmlformats.org/officeDocument/2006/relationships/slide" Target="slides/slide578.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538" Type="http://schemas.openxmlformats.org/officeDocument/2006/relationships/slide" Target="slides/slide536.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591" Type="http://schemas.openxmlformats.org/officeDocument/2006/relationships/slide" Target="slides/slide589.xml"/><Relationship Id="rId605" Type="http://schemas.openxmlformats.org/officeDocument/2006/relationships/slide" Target="slides/slide603.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49" Type="http://schemas.openxmlformats.org/officeDocument/2006/relationships/slide" Target="slides/slide547.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616" Type="http://schemas.openxmlformats.org/officeDocument/2006/relationships/slide" Target="slides/slide614.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571" Type="http://schemas.openxmlformats.org/officeDocument/2006/relationships/slide" Target="slides/slide569.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slide" Target="slides/slide527.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540" Type="http://schemas.openxmlformats.org/officeDocument/2006/relationships/slide" Target="slides/slide538.xml"/><Relationship Id="rId72" Type="http://schemas.openxmlformats.org/officeDocument/2006/relationships/slide" Target="slides/slide70.xml"/><Relationship Id="rId375" Type="http://schemas.openxmlformats.org/officeDocument/2006/relationships/slide" Target="slides/slide373.xml"/><Relationship Id="rId582" Type="http://schemas.openxmlformats.org/officeDocument/2006/relationships/slide" Target="slides/slide580.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551" Type="http://schemas.openxmlformats.org/officeDocument/2006/relationships/slide" Target="slides/slide549.xml"/><Relationship Id="rId593" Type="http://schemas.openxmlformats.org/officeDocument/2006/relationships/slide" Target="slides/slide591.xml"/><Relationship Id="rId607" Type="http://schemas.openxmlformats.org/officeDocument/2006/relationships/slide" Target="slides/slide605.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562" Type="http://schemas.openxmlformats.org/officeDocument/2006/relationships/slide" Target="slides/slide560.xml"/><Relationship Id="rId618" Type="http://schemas.openxmlformats.org/officeDocument/2006/relationships/slide" Target="slides/slide616.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573" Type="http://schemas.openxmlformats.org/officeDocument/2006/relationships/slide" Target="slides/slide571.xml"/><Relationship Id="rId226" Type="http://schemas.openxmlformats.org/officeDocument/2006/relationships/slide" Target="slides/slide224.xml"/><Relationship Id="rId433" Type="http://schemas.openxmlformats.org/officeDocument/2006/relationships/slide" Target="slides/slide431.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slide" Target="slides/slide498.xml"/><Relationship Id="rId584" Type="http://schemas.openxmlformats.org/officeDocument/2006/relationships/slide" Target="slides/slide582.xml"/><Relationship Id="rId5" Type="http://schemas.openxmlformats.org/officeDocument/2006/relationships/slide" Target="slides/slide3.xml"/><Relationship Id="rId237" Type="http://schemas.openxmlformats.org/officeDocument/2006/relationships/slide" Target="slides/slide235.xml"/><Relationship Id="rId444" Type="http://schemas.openxmlformats.org/officeDocument/2006/relationships/slide" Target="slides/slide442.xml"/><Relationship Id="rId290" Type="http://schemas.openxmlformats.org/officeDocument/2006/relationships/slide" Target="slides/slide288.xml"/><Relationship Id="rId304" Type="http://schemas.openxmlformats.org/officeDocument/2006/relationships/slide" Target="slides/slide302.xml"/><Relationship Id="rId388" Type="http://schemas.openxmlformats.org/officeDocument/2006/relationships/slide" Target="slides/slide386.xml"/><Relationship Id="rId511" Type="http://schemas.openxmlformats.org/officeDocument/2006/relationships/slide" Target="slides/slide509.xml"/><Relationship Id="rId609" Type="http://schemas.openxmlformats.org/officeDocument/2006/relationships/slide" Target="slides/slide607.xml"/><Relationship Id="rId85" Type="http://schemas.openxmlformats.org/officeDocument/2006/relationships/slide" Target="slides/slide83.xml"/><Relationship Id="rId150" Type="http://schemas.openxmlformats.org/officeDocument/2006/relationships/slide" Target="slides/slide148.xml"/><Relationship Id="rId595" Type="http://schemas.openxmlformats.org/officeDocument/2006/relationships/slide" Target="slides/slide593.xml"/><Relationship Id="rId248" Type="http://schemas.openxmlformats.org/officeDocument/2006/relationships/slide" Target="slides/slide246.xml"/><Relationship Id="rId455" Type="http://schemas.openxmlformats.org/officeDocument/2006/relationships/slide" Target="slides/slide453.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22" Type="http://schemas.openxmlformats.org/officeDocument/2006/relationships/slide" Target="slides/slide520.xml"/><Relationship Id="rId96" Type="http://schemas.openxmlformats.org/officeDocument/2006/relationships/slide" Target="slides/slide94.xml"/><Relationship Id="rId161" Type="http://schemas.openxmlformats.org/officeDocument/2006/relationships/slide" Target="slides/slide159.xml"/><Relationship Id="rId399" Type="http://schemas.openxmlformats.org/officeDocument/2006/relationships/slide" Target="slides/slide397.xml"/><Relationship Id="rId259" Type="http://schemas.openxmlformats.org/officeDocument/2006/relationships/slide" Target="slides/slide257.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326" Type="http://schemas.openxmlformats.org/officeDocument/2006/relationships/slide" Target="slides/slide324.xml"/><Relationship Id="rId533" Type="http://schemas.openxmlformats.org/officeDocument/2006/relationships/slide" Target="slides/slide531.xml"/><Relationship Id="rId172" Type="http://schemas.openxmlformats.org/officeDocument/2006/relationships/slide" Target="slides/slide170.xml"/><Relationship Id="rId477" Type="http://schemas.openxmlformats.org/officeDocument/2006/relationships/slide" Target="slides/slide475.xml"/><Relationship Id="rId600" Type="http://schemas.openxmlformats.org/officeDocument/2006/relationships/slide" Target="slides/slide598.xml"/><Relationship Id="rId337" Type="http://schemas.openxmlformats.org/officeDocument/2006/relationships/slide" Target="slides/slide335.xml"/><Relationship Id="rId34" Type="http://schemas.openxmlformats.org/officeDocument/2006/relationships/slide" Target="slides/slide32.xml"/><Relationship Id="rId544" Type="http://schemas.openxmlformats.org/officeDocument/2006/relationships/slide" Target="slides/slide542.xml"/><Relationship Id="rId183" Type="http://schemas.openxmlformats.org/officeDocument/2006/relationships/slide" Target="slides/slide181.xml"/><Relationship Id="rId390" Type="http://schemas.openxmlformats.org/officeDocument/2006/relationships/slide" Target="slides/slide388.xml"/><Relationship Id="rId404" Type="http://schemas.openxmlformats.org/officeDocument/2006/relationships/slide" Target="slides/slide402.xml"/><Relationship Id="rId611" Type="http://schemas.openxmlformats.org/officeDocument/2006/relationships/slide" Target="slides/slide609.xml"/><Relationship Id="rId250" Type="http://schemas.openxmlformats.org/officeDocument/2006/relationships/slide" Target="slides/slide248.xml"/><Relationship Id="rId488" Type="http://schemas.openxmlformats.org/officeDocument/2006/relationships/slide" Target="slides/slide486.xml"/><Relationship Id="rId45" Type="http://schemas.openxmlformats.org/officeDocument/2006/relationships/slide" Target="slides/slide43.xml"/><Relationship Id="rId110" Type="http://schemas.openxmlformats.org/officeDocument/2006/relationships/slide" Target="slides/slide108.xml"/><Relationship Id="rId348" Type="http://schemas.openxmlformats.org/officeDocument/2006/relationships/slide" Target="slides/slide346.xml"/><Relationship Id="rId555" Type="http://schemas.openxmlformats.org/officeDocument/2006/relationships/slide" Target="slides/slide553.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622" Type="http://schemas.openxmlformats.org/officeDocument/2006/relationships/viewProps" Target="viewProps.xml"/><Relationship Id="rId261" Type="http://schemas.openxmlformats.org/officeDocument/2006/relationships/slide" Target="slides/slide259.xml"/><Relationship Id="rId499" Type="http://schemas.openxmlformats.org/officeDocument/2006/relationships/slide" Target="slides/slide497.xml"/><Relationship Id="rId56" Type="http://schemas.openxmlformats.org/officeDocument/2006/relationships/slide" Target="slides/slide54.xml"/><Relationship Id="rId359" Type="http://schemas.openxmlformats.org/officeDocument/2006/relationships/slide" Target="slides/slide357.xml"/><Relationship Id="rId566" Type="http://schemas.openxmlformats.org/officeDocument/2006/relationships/slide" Target="slides/slide564.xml"/><Relationship Id="rId121" Type="http://schemas.openxmlformats.org/officeDocument/2006/relationships/slide" Target="slides/slide119.xml"/><Relationship Id="rId219" Type="http://schemas.openxmlformats.org/officeDocument/2006/relationships/slide" Target="slides/slide217.xml"/><Relationship Id="rId426" Type="http://schemas.openxmlformats.org/officeDocument/2006/relationships/slide" Target="slides/slide424.xml"/><Relationship Id="rId67" Type="http://schemas.openxmlformats.org/officeDocument/2006/relationships/slide" Target="slides/slide65.xml"/><Relationship Id="rId272" Type="http://schemas.openxmlformats.org/officeDocument/2006/relationships/slide" Target="slides/slide270.xml"/><Relationship Id="rId577" Type="http://schemas.openxmlformats.org/officeDocument/2006/relationships/slide" Target="slides/slide575.xml"/><Relationship Id="rId132" Type="http://schemas.openxmlformats.org/officeDocument/2006/relationships/slide" Target="slides/slide130.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1">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1" qsCatId="simple" csTypeId="urn:microsoft.com/office/officeart/2005/8/colors/colorful5#1" csCatId="colorful" phldr="1"/>
      <dgm:spPr/>
      <dgm:t>
        <a:bodyPr/>
        <a:lstStyle/>
        <a:p>
          <a:endParaRPr lang="zh-TW" altLang="en-US"/>
        </a:p>
      </dgm:t>
    </dgm:pt>
    <dgm:pt modelId="{801111EC-7761-4006-9B8D-BDD3478D6A0C}">
      <dgm:prSet phldrT="[文字]" phldr="0" custT="1"/>
      <dgm:spPr/>
      <dgm:t>
        <a:bodyPr vert="horz" wrap="square"/>
        <a:lstStyle/>
        <a:p>
          <a:pPr>
            <a:lnSpc>
              <a:spcPct val="100000"/>
            </a:lnSpc>
            <a:spcBef>
              <a:spcPct val="0"/>
            </a:spcBef>
            <a:spcAft>
              <a:spcPct val="35000"/>
            </a:spcAft>
          </a:pPr>
          <a:r>
            <a:rPr lang="zh-CN" altLang="en-US" sz="2000" b="1" dirty="0">
              <a:solidFill>
                <a:schemeClr val="tx1"/>
              </a:solidFill>
            </a:rPr>
            <a:t>第一步</a:t>
          </a:r>
          <a:r>
            <a:rPr lang="en-US" altLang="zh-TW" sz="2000" b="1" dirty="0">
              <a:solidFill>
                <a:schemeClr val="tx1"/>
              </a:solidFill>
            </a:rPr>
            <a:t>: </a:t>
          </a:r>
        </a:p>
        <a:p>
          <a:pPr>
            <a:lnSpc>
              <a:spcPct val="100000"/>
            </a:lnSpc>
            <a:spcBef>
              <a:spcPct val="0"/>
            </a:spcBef>
            <a:spcAft>
              <a:spcPct val="35000"/>
            </a:spcAft>
          </a:pPr>
          <a:r>
            <a:rPr lang="zh-CN" altLang="en-US" sz="2000" b="1" dirty="0">
              <a:solidFill>
                <a:schemeClr val="tx1"/>
              </a:solidFill>
            </a:rPr>
            <a:t>定义一组函数</a:t>
          </a:r>
        </a:p>
      </dgm:t>
    </dgm:pt>
    <dgm:pt modelId="{741192AF-66D8-44B3-8D71-D609A9576CFF}" type="parTrans" cxnId="{2735EFCD-F7CE-4730-A740-B598A8DADCEB}">
      <dgm:prSet/>
      <dgm:spPr/>
      <dgm:t>
        <a:bodyPr/>
        <a:lstStyle/>
        <a:p>
          <a:endParaRPr lang="zh-TW" altLang="en-US" sz="2800"/>
        </a:p>
      </dgm:t>
    </dgm:pt>
    <dgm:pt modelId="{E857221A-734F-4396-A642-04F985B7D590}" type="sibTrans" cxnId="{2735EFCD-F7CE-4730-A740-B598A8DADCEB}">
      <dgm:prSet custT="1"/>
      <dgm:spPr/>
      <dgm:t>
        <a:bodyPr/>
        <a:lstStyle/>
        <a:p>
          <a:endParaRPr lang="zh-TW" altLang="en-US" sz="2800"/>
        </a:p>
      </dgm:t>
    </dgm:pt>
    <dgm:pt modelId="{380F6D09-15D5-4E2B-BF8A-CECE4B7C4A20}">
      <dgm:prSet phldrT="[文字]" phldr="0" custT="1"/>
      <dgm:spPr/>
      <dgm:t>
        <a:bodyPr vert="horz" wrap="square"/>
        <a:lstStyle/>
        <a:p>
          <a:pPr>
            <a:lnSpc>
              <a:spcPct val="100000"/>
            </a:lnSpc>
            <a:spcBef>
              <a:spcPct val="0"/>
            </a:spcBef>
            <a:spcAft>
              <a:spcPct val="35000"/>
            </a:spcAft>
          </a:pPr>
          <a:r>
            <a:rPr lang="zh-CN" altLang="en-US" sz="2000" dirty="0"/>
            <a:t>第二步</a:t>
          </a:r>
          <a:r>
            <a:rPr lang="en-US" altLang="zh-TW" sz="2000" dirty="0"/>
            <a:t>:</a:t>
          </a:r>
        </a:p>
        <a:p>
          <a:pPr>
            <a:lnSpc>
              <a:spcPct val="100000"/>
            </a:lnSpc>
            <a:spcBef>
              <a:spcPct val="0"/>
            </a:spcBef>
            <a:spcAft>
              <a:spcPct val="35000"/>
            </a:spcAft>
          </a:pPr>
          <a:r>
            <a:rPr lang="zh-CN" altLang="en-US" sz="2000" dirty="0"/>
            <a:t>评价函数的优度</a:t>
          </a:r>
        </a:p>
      </dgm:t>
    </dgm:pt>
    <dgm:pt modelId="{35DF94FE-4269-42A8-B274-51E32D4D5D54}" type="parTrans" cxnId="{16CD49F5-C882-4A40-BEDB-4C709DEE40BB}">
      <dgm:prSet/>
      <dgm:spPr/>
      <dgm:t>
        <a:bodyPr/>
        <a:lstStyle/>
        <a:p>
          <a:endParaRPr lang="zh-TW" altLang="en-US" sz="2800"/>
        </a:p>
      </dgm:t>
    </dgm:pt>
    <dgm:pt modelId="{D60C5607-81DE-4CC8-91B3-C56E5666A49F}" type="sibTrans" cxnId="{16CD49F5-C882-4A40-BEDB-4C709DEE40BB}">
      <dgm:prSet custT="1"/>
      <dgm:spPr/>
      <dgm:t>
        <a:bodyPr/>
        <a:lstStyle/>
        <a:p>
          <a:endParaRPr lang="zh-TW" altLang="en-US" sz="2800"/>
        </a:p>
      </dgm:t>
    </dgm:pt>
    <dgm:pt modelId="{680F7195-4FD3-481E-8A2B-5AD54C8280AB}">
      <dgm:prSet phldrT="[文字]" phldr="0" custT="1"/>
      <dgm:spPr/>
      <dgm:t>
        <a:bodyPr vert="horz" wrap="square"/>
        <a:lstStyle/>
        <a:p>
          <a:pPr>
            <a:lnSpc>
              <a:spcPct val="100000"/>
            </a:lnSpc>
            <a:spcBef>
              <a:spcPct val="0"/>
            </a:spcBef>
            <a:spcAft>
              <a:spcPct val="35000"/>
            </a:spcAft>
          </a:pPr>
          <a:r>
            <a:rPr lang="zh-CN" altLang="en-US" sz="2000" dirty="0"/>
            <a:t>第三步</a:t>
          </a:r>
          <a:r>
            <a:rPr lang="en-US" altLang="zh-TW" sz="2000" dirty="0"/>
            <a:t>:</a:t>
          </a:r>
        </a:p>
        <a:p>
          <a:pPr>
            <a:lnSpc>
              <a:spcPct val="100000"/>
            </a:lnSpc>
            <a:spcBef>
              <a:spcPct val="0"/>
            </a:spcBef>
            <a:spcAft>
              <a:spcPct val="35000"/>
            </a:spcAft>
          </a:pPr>
          <a:r>
            <a:rPr lang="zh-CN" altLang="en-US" sz="2000" dirty="0"/>
            <a:t>选择最优函数</a:t>
          </a:r>
        </a:p>
      </dgm:t>
    </dgm:pt>
    <dgm:pt modelId="{E0770B27-10B9-4E3F-A134-B86908A61FFE}" type="parTrans" cxnId="{23B4D11B-A002-4C9F-9FAF-ED0049848485}">
      <dgm:prSet/>
      <dgm:spPr/>
      <dgm:t>
        <a:bodyPr/>
        <a:lstStyle/>
        <a:p>
          <a:endParaRPr lang="zh-TW" altLang="en-US" sz="2800"/>
        </a:p>
      </dgm:t>
    </dgm:pt>
    <dgm:pt modelId="{382B596D-4079-47F6-BAC4-80EDB1CFB95D}" type="sibTrans" cxnId="{23B4D11B-A002-4C9F-9FAF-ED0049848485}">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E6F32C1A-2D40-49DD-BC26-1083CD15F91F}" type="presOf" srcId="{380F6D09-15D5-4E2B-BF8A-CECE4B7C4A20}" destId="{2C9E42A7-D692-4DEF-A008-68C3A4D1516E}" srcOrd="0" destOrd="0" presId="urn:microsoft.com/office/officeart/2005/8/layout/process1"/>
    <dgm:cxn modelId="{23B4D11B-A002-4C9F-9FAF-ED0049848485}" srcId="{7ABBEAF7-C373-4176-BC82-DCCB6D5E3E26}" destId="{680F7195-4FD3-481E-8A2B-5AD54C8280AB}" srcOrd="2" destOrd="0" parTransId="{E0770B27-10B9-4E3F-A134-B86908A61FFE}" sibTransId="{382B596D-4079-47F6-BAC4-80EDB1CFB95D}"/>
    <dgm:cxn modelId="{9F555F29-E2CD-4D6D-807D-FEE3F8A0FA58}" type="presOf" srcId="{7ABBEAF7-C373-4176-BC82-DCCB6D5E3E26}" destId="{A491758C-84A6-4A4D-888E-93118B4129B4}" srcOrd="0" destOrd="0" presId="urn:microsoft.com/office/officeart/2005/8/layout/process1"/>
    <dgm:cxn modelId="{E8CB7273-B432-4CAB-9A2B-79AF311F36A3}" type="presOf" srcId="{D60C5607-81DE-4CC8-91B3-C56E5666A49F}" destId="{75576B2E-DB43-49F5-8A31-D5CBF5F78EEC}" srcOrd="0" destOrd="0" presId="urn:microsoft.com/office/officeart/2005/8/layout/process1"/>
    <dgm:cxn modelId="{A638BB59-69BE-4E92-99EB-9FC7608A42E7}" type="presOf" srcId="{680F7195-4FD3-481E-8A2B-5AD54C8280AB}" destId="{B28036AB-B71B-48DE-97C4-D287BC3BE7AC}" srcOrd="0" destOrd="0" presId="urn:microsoft.com/office/officeart/2005/8/layout/process1"/>
    <dgm:cxn modelId="{22CBDE92-4B03-42B8-9CF7-E976F1AE680E}" type="presOf" srcId="{E857221A-734F-4396-A642-04F985B7D590}" destId="{FCAC1A52-7A03-424B-8708-40DF70DCEBE1}" srcOrd="1" destOrd="0" presId="urn:microsoft.com/office/officeart/2005/8/layout/process1"/>
    <dgm:cxn modelId="{A6CFD49F-E1DA-4693-82F7-498CBA4319AC}" type="presOf" srcId="{D60C5607-81DE-4CC8-91B3-C56E5666A49F}" destId="{1FFABC42-5BE3-4E33-A2BE-582BDAFB0BDF}" srcOrd="1" destOrd="0" presId="urn:microsoft.com/office/officeart/2005/8/layout/process1"/>
    <dgm:cxn modelId="{CE9964BA-E010-4D0B-AB79-AC76ACC899B4}" type="presOf" srcId="{801111EC-7761-4006-9B8D-BDD3478D6A0C}" destId="{CFEBD105-9F67-4F60-B070-C671AE93A28A}" srcOrd="0" destOrd="0" presId="urn:microsoft.com/office/officeart/2005/8/layout/process1"/>
    <dgm:cxn modelId="{2735EFCD-F7CE-4730-A740-B598A8DADCEB}" srcId="{7ABBEAF7-C373-4176-BC82-DCCB6D5E3E26}" destId="{801111EC-7761-4006-9B8D-BDD3478D6A0C}" srcOrd="0" destOrd="0" parTransId="{741192AF-66D8-44B3-8D71-D609A9576CFF}" sibTransId="{E857221A-734F-4396-A642-04F985B7D590}"/>
    <dgm:cxn modelId="{16CD49F5-C882-4A40-BEDB-4C709DEE40BB}" srcId="{7ABBEAF7-C373-4176-BC82-DCCB6D5E3E26}" destId="{380F6D09-15D5-4E2B-BF8A-CECE4B7C4A20}" srcOrd="1" destOrd="0" parTransId="{35DF94FE-4269-42A8-B274-51E32D4D5D54}" sibTransId="{D60C5607-81DE-4CC8-91B3-C56E5666A49F}"/>
    <dgm:cxn modelId="{3AE758F8-3680-47F1-93EC-C4DD77533DF2}" type="presOf" srcId="{E857221A-734F-4396-A642-04F985B7D590}" destId="{888540DF-FD49-4215-991C-C7B2A2E10D35}" srcOrd="0" destOrd="0" presId="urn:microsoft.com/office/officeart/2005/8/layout/process1"/>
    <dgm:cxn modelId="{18C9CA70-6454-4543-BC23-552BE93BF61D}" type="presParOf" srcId="{A491758C-84A6-4A4D-888E-93118B4129B4}" destId="{CFEBD105-9F67-4F60-B070-C671AE93A28A}" srcOrd="0" destOrd="0" presId="urn:microsoft.com/office/officeart/2005/8/layout/process1"/>
    <dgm:cxn modelId="{4CD88057-C591-42ED-85D4-3A029EDBD464}" type="presParOf" srcId="{A491758C-84A6-4A4D-888E-93118B4129B4}" destId="{888540DF-FD49-4215-991C-C7B2A2E10D35}" srcOrd="1" destOrd="0" presId="urn:microsoft.com/office/officeart/2005/8/layout/process1"/>
    <dgm:cxn modelId="{538CAF9D-F1E4-4415-B61C-31BD3BACF424}" type="presParOf" srcId="{888540DF-FD49-4215-991C-C7B2A2E10D35}" destId="{FCAC1A52-7A03-424B-8708-40DF70DCEBE1}" srcOrd="0" destOrd="0" presId="urn:microsoft.com/office/officeart/2005/8/layout/process1"/>
    <dgm:cxn modelId="{50F7F645-AF3F-4A29-ADA3-0F5FC7C868E9}" type="presParOf" srcId="{A491758C-84A6-4A4D-888E-93118B4129B4}" destId="{2C9E42A7-D692-4DEF-A008-68C3A4D1516E}" srcOrd="2" destOrd="0" presId="urn:microsoft.com/office/officeart/2005/8/layout/process1"/>
    <dgm:cxn modelId="{1217A969-3714-4D5E-8662-A21D18128829}" type="presParOf" srcId="{A491758C-84A6-4A4D-888E-93118B4129B4}" destId="{75576B2E-DB43-49F5-8A31-D5CBF5F78EEC}" srcOrd="3" destOrd="0" presId="urn:microsoft.com/office/officeart/2005/8/layout/process1"/>
    <dgm:cxn modelId="{D26F5561-47DC-4525-AD5F-9AE75BA4312E}" type="presParOf" srcId="{75576B2E-DB43-49F5-8A31-D5CBF5F78EEC}" destId="{1FFABC42-5BE3-4E33-A2BE-582BDAFB0BDF}" srcOrd="0" destOrd="0" presId="urn:microsoft.com/office/officeart/2005/8/layout/process1"/>
    <dgm:cxn modelId="{BA01353C-F7E1-4839-9519-39D3C06C5125}"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E73B03-4D71-4565-8C52-4902BE6377A4}" type="doc">
      <dgm:prSet loTypeId="urn:microsoft.com/office/officeart/2005/8/layout/hierarchy2#1" loCatId="hierarchy" qsTypeId="urn:microsoft.com/office/officeart/2005/8/quickstyle/simple5#1" qsCatId="simple" csTypeId="urn:microsoft.com/office/officeart/2005/8/colors/accent6_2#1" csCatId="accent1" phldr="0"/>
      <dgm:spPr/>
      <dgm:t>
        <a:bodyPr/>
        <a:lstStyle/>
        <a:p>
          <a:endParaRPr lang="zh-CN" altLang="en-US"/>
        </a:p>
      </dgm:t>
    </dgm:pt>
    <dgm:pt modelId="{0605F139-5EF0-48E7-A091-192233D2011D}">
      <dgm:prSet phldrT="[文本]" phldr="0" custT="0"/>
      <dgm:spPr/>
      <dgm:t>
        <a:bodyPr vert="horz" wrap="square"/>
        <a:lstStyle/>
        <a:p>
          <a:pPr>
            <a:lnSpc>
              <a:spcPct val="100000"/>
            </a:lnSpc>
            <a:spcBef>
              <a:spcPct val="0"/>
            </a:spcBef>
            <a:spcAft>
              <a:spcPct val="35000"/>
            </a:spcAft>
          </a:pPr>
          <a:r>
            <a:rPr lang="zh-CN" altLang="en-US"/>
            <a:t>机器学习</a:t>
          </a:r>
        </a:p>
      </dgm:t>
    </dgm:pt>
    <dgm:pt modelId="{2AFB1B2A-8749-4E5E-9CB9-0B60F81C46F8}" type="parTrans" cxnId="{63B50E41-5DD5-4910-A311-DC1D70D19A84}">
      <dgm:prSet/>
      <dgm:spPr/>
      <dgm:t>
        <a:bodyPr/>
        <a:lstStyle/>
        <a:p>
          <a:endParaRPr lang="zh-CN" altLang="en-US"/>
        </a:p>
      </dgm:t>
    </dgm:pt>
    <dgm:pt modelId="{E0FFEB56-236E-4FE9-83BF-31494E265D5A}" type="sibTrans" cxnId="{63B50E41-5DD5-4910-A311-DC1D70D19A84}">
      <dgm:prSet/>
      <dgm:spPr/>
      <dgm:t>
        <a:bodyPr/>
        <a:lstStyle/>
        <a:p>
          <a:endParaRPr lang="zh-CN" altLang="en-US"/>
        </a:p>
      </dgm:t>
    </dgm:pt>
    <dgm:pt modelId="{4530EE7D-F557-4815-9ED2-EABC47F46978}">
      <dgm:prSet phldrT="[文本]" phldr="0" custT="0"/>
      <dgm:spPr/>
      <dgm:t>
        <a:bodyPr vert="horz" wrap="square"/>
        <a:lstStyle/>
        <a:p>
          <a:pPr>
            <a:lnSpc>
              <a:spcPct val="100000"/>
            </a:lnSpc>
            <a:spcBef>
              <a:spcPct val="0"/>
            </a:spcBef>
            <a:spcAft>
              <a:spcPct val="35000"/>
            </a:spcAft>
          </a:pPr>
          <a:r>
            <a:rPr lang="zh-CN" altLang="en-US"/>
            <a:t>监督学习</a:t>
          </a:r>
        </a:p>
      </dgm:t>
    </dgm:pt>
    <dgm:pt modelId="{AC2BFF99-DAE2-494A-88AB-85D75BC6D2EE}" type="parTrans" cxnId="{EDFE2B1F-D706-4241-8F75-168CFDFDC157}">
      <dgm:prSet/>
      <dgm:spPr/>
      <dgm:t>
        <a:bodyPr/>
        <a:lstStyle/>
        <a:p>
          <a:endParaRPr lang="zh-CN" altLang="en-US"/>
        </a:p>
      </dgm:t>
    </dgm:pt>
    <dgm:pt modelId="{B98A0394-6758-42EB-8D0E-4491BED52B6C}" type="sibTrans" cxnId="{EDFE2B1F-D706-4241-8F75-168CFDFDC157}">
      <dgm:prSet/>
      <dgm:spPr/>
      <dgm:t>
        <a:bodyPr/>
        <a:lstStyle/>
        <a:p>
          <a:endParaRPr lang="zh-CN" altLang="en-US"/>
        </a:p>
      </dgm:t>
    </dgm:pt>
    <dgm:pt modelId="{2C2A4BF3-AA22-4080-9546-909CF9AC3ECB}">
      <dgm:prSet phldrT="[文本]" phldr="0" custT="0"/>
      <dgm:spPr/>
      <dgm:t>
        <a:bodyPr vert="horz" wrap="square"/>
        <a:lstStyle/>
        <a:p>
          <a:pPr>
            <a:lnSpc>
              <a:spcPct val="100000"/>
            </a:lnSpc>
            <a:spcBef>
              <a:spcPct val="0"/>
            </a:spcBef>
            <a:spcAft>
              <a:spcPct val="35000"/>
            </a:spcAft>
          </a:pPr>
          <a:r>
            <a:rPr lang="zh-CN" altLang="en-US"/>
            <a:t>监督学习</a:t>
          </a:r>
        </a:p>
      </dgm:t>
    </dgm:pt>
    <dgm:pt modelId="{4A6A0524-D9B7-4A37-8E78-5FE688BDCCE6}" type="parTrans" cxnId="{E4A8D5E1-8E02-4F3F-9B07-FBA64B3F1FF4}">
      <dgm:prSet/>
      <dgm:spPr/>
      <dgm:t>
        <a:bodyPr/>
        <a:lstStyle/>
        <a:p>
          <a:endParaRPr lang="zh-CN" altLang="en-US"/>
        </a:p>
      </dgm:t>
    </dgm:pt>
    <dgm:pt modelId="{39CECE7E-7D7C-4022-9437-1E0813814145}" type="sibTrans" cxnId="{E4A8D5E1-8E02-4F3F-9B07-FBA64B3F1FF4}">
      <dgm:prSet/>
      <dgm:spPr/>
      <dgm:t>
        <a:bodyPr/>
        <a:lstStyle/>
        <a:p>
          <a:endParaRPr lang="zh-CN" altLang="en-US"/>
        </a:p>
      </dgm:t>
    </dgm:pt>
    <dgm:pt modelId="{C78C4F92-AD69-46C8-910C-41059E8ED0A9}">
      <dgm:prSet phldrT="[文本]" phldr="0" custT="0"/>
      <dgm:spPr/>
      <dgm:t>
        <a:bodyPr vert="horz" wrap="square"/>
        <a:lstStyle/>
        <a:p>
          <a:pPr>
            <a:lnSpc>
              <a:spcPct val="100000"/>
            </a:lnSpc>
            <a:spcBef>
              <a:spcPct val="0"/>
            </a:spcBef>
            <a:spcAft>
              <a:spcPct val="35000"/>
            </a:spcAft>
          </a:pPr>
          <a:r>
            <a:rPr lang="zh-CN" altLang="en-US"/>
            <a:t>非监督学习</a:t>
          </a:r>
        </a:p>
      </dgm:t>
    </dgm:pt>
    <dgm:pt modelId="{581124B7-0397-40F7-9B1D-41220103BA68}" type="parTrans" cxnId="{47C8C598-4DD3-4AEB-85AC-04D88860BB48}">
      <dgm:prSet/>
      <dgm:spPr/>
      <dgm:t>
        <a:bodyPr/>
        <a:lstStyle/>
        <a:p>
          <a:endParaRPr lang="zh-CN" altLang="en-US"/>
        </a:p>
      </dgm:t>
    </dgm:pt>
    <dgm:pt modelId="{A23C44A9-E7A6-467B-BF93-DD0656347715}" type="sibTrans" cxnId="{47C8C598-4DD3-4AEB-85AC-04D88860BB48}">
      <dgm:prSet/>
      <dgm:spPr/>
      <dgm:t>
        <a:bodyPr/>
        <a:lstStyle/>
        <a:p>
          <a:endParaRPr lang="zh-CN" altLang="en-US"/>
        </a:p>
      </dgm:t>
    </dgm:pt>
    <dgm:pt modelId="{55FF3657-0095-466A-81F5-D403B0C77C6A}">
      <dgm:prSet phldr="0" custT="0"/>
      <dgm:spPr/>
      <dgm:t>
        <a:bodyPr vert="horz" wrap="square"/>
        <a:lstStyle/>
        <a:p>
          <a:pPr>
            <a:lnSpc>
              <a:spcPct val="100000"/>
            </a:lnSpc>
            <a:spcBef>
              <a:spcPct val="0"/>
            </a:spcBef>
            <a:spcAft>
              <a:spcPct val="35000"/>
            </a:spcAft>
          </a:pPr>
          <a:r>
            <a:rPr lang="zh-CN"/>
            <a:t>半监督学习</a:t>
          </a:r>
        </a:p>
      </dgm:t>
    </dgm:pt>
    <dgm:pt modelId="{EC8C34BC-33B1-4841-84E5-10B2DC1EF3E8}" type="parTrans" cxnId="{A3C3FE69-CA35-4600-9099-F26371E00040}">
      <dgm:prSet/>
      <dgm:spPr/>
      <dgm:t>
        <a:bodyPr/>
        <a:lstStyle/>
        <a:p>
          <a:endParaRPr lang="zh-CN" altLang="en-US"/>
        </a:p>
      </dgm:t>
    </dgm:pt>
    <dgm:pt modelId="{323690A0-7E21-4379-9A30-AC5B6CF5487F}" type="sibTrans" cxnId="{A3C3FE69-CA35-4600-9099-F26371E00040}">
      <dgm:prSet/>
      <dgm:spPr/>
    </dgm:pt>
    <dgm:pt modelId="{4E4A1E17-A3EC-4A54-9171-277E11A0B287}">
      <dgm:prSet phldrT="[文本]" phldr="0" custT="0"/>
      <dgm:spPr/>
      <dgm:t>
        <a:bodyPr vert="horz" wrap="square"/>
        <a:lstStyle/>
        <a:p>
          <a:pPr>
            <a:lnSpc>
              <a:spcPct val="100000"/>
            </a:lnSpc>
            <a:spcBef>
              <a:spcPct val="0"/>
            </a:spcBef>
            <a:spcAft>
              <a:spcPct val="35000"/>
            </a:spcAft>
          </a:pPr>
          <a:r>
            <a:rPr lang="zh-CN" altLang="en-US"/>
            <a:t>强化学习</a:t>
          </a:r>
        </a:p>
      </dgm:t>
    </dgm:pt>
    <dgm:pt modelId="{367D7799-1E5C-4947-8AD1-85D1E0D367AF}" type="parTrans" cxnId="{033B30A8-45B9-4412-A377-4B2361D582FB}">
      <dgm:prSet/>
      <dgm:spPr/>
      <dgm:t>
        <a:bodyPr/>
        <a:lstStyle/>
        <a:p>
          <a:endParaRPr lang="zh-CN" altLang="en-US"/>
        </a:p>
      </dgm:t>
    </dgm:pt>
    <dgm:pt modelId="{7FFEBD18-7D5B-41C0-A8F3-60942A71708D}" type="sibTrans" cxnId="{033B30A8-45B9-4412-A377-4B2361D582FB}">
      <dgm:prSet/>
      <dgm:spPr/>
      <dgm:t>
        <a:bodyPr/>
        <a:lstStyle/>
        <a:p>
          <a:endParaRPr lang="zh-CN" altLang="en-US"/>
        </a:p>
      </dgm:t>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dgm:presLayoutVars>
          <dgm:chPref val="3"/>
        </dgm:presLayoutVars>
      </dgm:prSet>
      <dgm:spPr/>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2"/>
      <dgm:spPr/>
    </dgm:pt>
    <dgm:pt modelId="{C1833E64-0598-4ED8-B73B-4C820BB35531}" type="pres">
      <dgm:prSet presAssocID="{AC2BFF99-DAE2-494A-88AB-85D75BC6D2EE}" presName="connTx" presStyleLbl="parChTrans1D2" presStyleIdx="0" presStyleCnt="2"/>
      <dgm:spPr/>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2">
        <dgm:presLayoutVars>
          <dgm:chPref val="3"/>
        </dgm:presLayoutVars>
      </dgm:prSet>
      <dgm:spPr/>
    </dgm:pt>
    <dgm:pt modelId="{48673F39-879C-4946-8DC7-FD68F0552920}" type="pres">
      <dgm:prSet presAssocID="{4530EE7D-F557-4815-9ED2-EABC47F46978}" presName="level3hierChild" presStyleCnt="0"/>
      <dgm:spPr/>
    </dgm:pt>
    <dgm:pt modelId="{FA61825B-C877-4D42-AAFB-0586288A9783}" type="pres">
      <dgm:prSet presAssocID="{4A6A0524-D9B7-4A37-8E78-5FE688BDCCE6}" presName="conn2-1" presStyleLbl="parChTrans1D3" presStyleIdx="0" presStyleCnt="3"/>
      <dgm:spPr/>
    </dgm:pt>
    <dgm:pt modelId="{66B35CF0-1806-4E4A-8B50-99A64DECDBA9}" type="pres">
      <dgm:prSet presAssocID="{4A6A0524-D9B7-4A37-8E78-5FE688BDCCE6}" presName="connTx" presStyleLbl="parChTrans1D3" presStyleIdx="0" presStyleCnt="3"/>
      <dgm:spPr/>
    </dgm:pt>
    <dgm:pt modelId="{F95D7524-EA0E-4F9D-9D6F-B10856D5C83F}" type="pres">
      <dgm:prSet presAssocID="{2C2A4BF3-AA22-4080-9546-909CF9AC3ECB}" presName="root2" presStyleCnt="0"/>
      <dgm:spPr/>
    </dgm:pt>
    <dgm:pt modelId="{63712EDC-9AF8-41BC-8F72-ADF8D554FF07}" type="pres">
      <dgm:prSet presAssocID="{2C2A4BF3-AA22-4080-9546-909CF9AC3ECB}" presName="LevelTwoTextNode" presStyleLbl="node3" presStyleIdx="0" presStyleCnt="3">
        <dgm:presLayoutVars>
          <dgm:chPref val="3"/>
        </dgm:presLayoutVars>
      </dgm:prSet>
      <dgm:spPr/>
    </dgm:pt>
    <dgm:pt modelId="{E0C65410-D9BC-4E23-87DE-EBBC54AD2166}" type="pres">
      <dgm:prSet presAssocID="{2C2A4BF3-AA22-4080-9546-909CF9AC3ECB}" presName="level3hierChild" presStyleCnt="0"/>
      <dgm:spPr/>
    </dgm:pt>
    <dgm:pt modelId="{E81582B1-A130-479F-ACE3-61EF727591CE}" type="pres">
      <dgm:prSet presAssocID="{581124B7-0397-40F7-9B1D-41220103BA68}" presName="conn2-1" presStyleLbl="parChTrans1D3" presStyleIdx="1" presStyleCnt="3"/>
      <dgm:spPr/>
    </dgm:pt>
    <dgm:pt modelId="{C3EBFA62-33AA-4455-9D61-7B96DA4B37A4}" type="pres">
      <dgm:prSet presAssocID="{581124B7-0397-40F7-9B1D-41220103BA68}" presName="connTx" presStyleLbl="parChTrans1D3" presStyleIdx="1" presStyleCnt="3"/>
      <dgm:spPr/>
    </dgm:pt>
    <dgm:pt modelId="{2DF34A52-3962-401F-8488-13EE54243675}" type="pres">
      <dgm:prSet presAssocID="{C78C4F92-AD69-46C8-910C-41059E8ED0A9}" presName="root2" presStyleCnt="0"/>
      <dgm:spPr/>
    </dgm:pt>
    <dgm:pt modelId="{29F748CF-C0E7-4DEA-B3A3-0E8AEB5CA964}" type="pres">
      <dgm:prSet presAssocID="{C78C4F92-AD69-46C8-910C-41059E8ED0A9}" presName="LevelTwoTextNode" presStyleLbl="node3" presStyleIdx="1" presStyleCnt="3">
        <dgm:presLayoutVars>
          <dgm:chPref val="3"/>
        </dgm:presLayoutVars>
      </dgm:prSet>
      <dgm:spPr/>
    </dgm:pt>
    <dgm:pt modelId="{02AC44EF-F1FC-4C54-8D55-2436304955F9}" type="pres">
      <dgm:prSet presAssocID="{C78C4F92-AD69-46C8-910C-41059E8ED0A9}" presName="level3hierChild" presStyleCnt="0"/>
      <dgm:spPr/>
    </dgm:pt>
    <dgm:pt modelId="{9E04F850-E385-4BBC-9F57-2A6540ADF298}" type="pres">
      <dgm:prSet presAssocID="{EC8C34BC-33B1-4841-84E5-10B2DC1EF3E8}" presName="conn2-1" presStyleLbl="parChTrans1D3" presStyleIdx="2" presStyleCnt="3"/>
      <dgm:spPr/>
    </dgm:pt>
    <dgm:pt modelId="{BA8DF1BC-CBAA-4082-ADDE-52E31E34327E}" type="pres">
      <dgm:prSet presAssocID="{EC8C34BC-33B1-4841-84E5-10B2DC1EF3E8}" presName="connTx" presStyleLbl="parChTrans1D3" presStyleIdx="2" presStyleCnt="3"/>
      <dgm:spPr/>
    </dgm:pt>
    <dgm:pt modelId="{046C0DF5-BC89-4092-A27D-FC276EF054D5}" type="pres">
      <dgm:prSet presAssocID="{55FF3657-0095-466A-81F5-D403B0C77C6A}" presName="root2" presStyleCnt="0"/>
      <dgm:spPr/>
    </dgm:pt>
    <dgm:pt modelId="{B6B375C0-1ABA-481D-969A-48AAA3D1202B}" type="pres">
      <dgm:prSet presAssocID="{55FF3657-0095-466A-81F5-D403B0C77C6A}" presName="LevelTwoTextNode" presStyleLbl="node3" presStyleIdx="2" presStyleCnt="3">
        <dgm:presLayoutVars>
          <dgm:chPref val="3"/>
        </dgm:presLayoutVars>
      </dgm:prSet>
      <dgm:spPr/>
    </dgm:pt>
    <dgm:pt modelId="{93EAC7C1-2CEC-4E0E-A13B-BEE7AD7322AB}" type="pres">
      <dgm:prSet presAssocID="{55FF3657-0095-466A-81F5-D403B0C77C6A}" presName="level3hierChild" presStyleCnt="0"/>
      <dgm:spPr/>
    </dgm:pt>
    <dgm:pt modelId="{2E81B90F-7494-41FF-808F-F7F82B993B40}" type="pres">
      <dgm:prSet presAssocID="{367D7799-1E5C-4947-8AD1-85D1E0D367AF}" presName="conn2-1" presStyleLbl="parChTrans1D2" presStyleIdx="1" presStyleCnt="2"/>
      <dgm:spPr/>
    </dgm:pt>
    <dgm:pt modelId="{0F4B7785-0023-487B-801C-9850969E1D34}" type="pres">
      <dgm:prSet presAssocID="{367D7799-1E5C-4947-8AD1-85D1E0D367AF}" presName="connTx" presStyleLbl="parChTrans1D2" presStyleIdx="1" presStyleCnt="2"/>
      <dgm:spPr/>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2">
        <dgm:presLayoutVars>
          <dgm:chPref val="3"/>
        </dgm:presLayoutVars>
      </dgm:prSet>
      <dgm:spPr/>
    </dgm:pt>
    <dgm:pt modelId="{6D231649-1A42-47D5-A289-01058E6A05B6}" type="pres">
      <dgm:prSet presAssocID="{4E4A1E17-A3EC-4A54-9171-277E11A0B287}" presName="level3hierChild" presStyleCnt="0"/>
      <dgm:spPr/>
    </dgm:pt>
  </dgm:ptLst>
  <dgm:cxnLst>
    <dgm:cxn modelId="{298BD001-6625-4C7F-B9D9-B43A0F4873A9}" type="presOf" srcId="{AC2BFF99-DAE2-494A-88AB-85D75BC6D2EE}" destId="{B47BD6C9-6D53-4A69-975F-9CF96E25F10F}" srcOrd="0" destOrd="0" presId="urn:microsoft.com/office/officeart/2005/8/layout/hierarchy2#1"/>
    <dgm:cxn modelId="{EDFE2B1F-D706-4241-8F75-168CFDFDC157}" srcId="{0605F139-5EF0-48E7-A091-192233D2011D}" destId="{4530EE7D-F557-4815-9ED2-EABC47F46978}" srcOrd="0" destOrd="0" parTransId="{AC2BFF99-DAE2-494A-88AB-85D75BC6D2EE}" sibTransId="{B98A0394-6758-42EB-8D0E-4491BED52B6C}"/>
    <dgm:cxn modelId="{2894E91F-2254-4647-9369-CDC111B8F4DA}" type="presOf" srcId="{EC8C34BC-33B1-4841-84E5-10B2DC1EF3E8}" destId="{BA8DF1BC-CBAA-4082-ADDE-52E31E34327E}" srcOrd="1" destOrd="0" presId="urn:microsoft.com/office/officeart/2005/8/layout/hierarchy2#1"/>
    <dgm:cxn modelId="{1BF32C24-A0E5-495E-8F9D-84CD7A890238}" type="presOf" srcId="{C78C4F92-AD69-46C8-910C-41059E8ED0A9}" destId="{29F748CF-C0E7-4DEA-B3A3-0E8AEB5CA964}" srcOrd="0" destOrd="0" presId="urn:microsoft.com/office/officeart/2005/8/layout/hierarchy2#1"/>
    <dgm:cxn modelId="{BD5C582F-D8D3-4119-B2EE-D0E8AA00CCDA}" type="presOf" srcId="{0605F139-5EF0-48E7-A091-192233D2011D}" destId="{24E3F4AB-32FB-4CE0-9DAC-FC4DD26B5900}" srcOrd="0" destOrd="0" presId="urn:microsoft.com/office/officeart/2005/8/layout/hierarchy2#1"/>
    <dgm:cxn modelId="{70F32538-DDC8-4C03-B6BD-E7CFE11227FE}" type="presOf" srcId="{581124B7-0397-40F7-9B1D-41220103BA68}" destId="{C3EBFA62-33AA-4455-9D61-7B96DA4B37A4}" srcOrd="1" destOrd="0" presId="urn:microsoft.com/office/officeart/2005/8/layout/hierarchy2#1"/>
    <dgm:cxn modelId="{63B50E41-5DD5-4910-A311-DC1D70D19A84}" srcId="{EFE73B03-4D71-4565-8C52-4902BE6377A4}" destId="{0605F139-5EF0-48E7-A091-192233D2011D}" srcOrd="0" destOrd="0" parTransId="{2AFB1B2A-8749-4E5E-9CB9-0B60F81C46F8}" sibTransId="{E0FFEB56-236E-4FE9-83BF-31494E265D5A}"/>
    <dgm:cxn modelId="{A3C3FE69-CA35-4600-9099-F26371E00040}" srcId="{4530EE7D-F557-4815-9ED2-EABC47F46978}" destId="{55FF3657-0095-466A-81F5-D403B0C77C6A}" srcOrd="2" destOrd="0" parTransId="{EC8C34BC-33B1-4841-84E5-10B2DC1EF3E8}" sibTransId="{323690A0-7E21-4379-9A30-AC5B6CF5487F}"/>
    <dgm:cxn modelId="{969E1870-2CBD-4B31-B31D-17B8190DB745}" type="presOf" srcId="{581124B7-0397-40F7-9B1D-41220103BA68}" destId="{E81582B1-A130-479F-ACE3-61EF727591CE}" srcOrd="0" destOrd="0" presId="urn:microsoft.com/office/officeart/2005/8/layout/hierarchy2#1"/>
    <dgm:cxn modelId="{5B71C273-31CD-4C22-8364-949ABE14A8D8}" type="presOf" srcId="{EC8C34BC-33B1-4841-84E5-10B2DC1EF3E8}" destId="{9E04F850-E385-4BBC-9F57-2A6540ADF298}" srcOrd="0" destOrd="0" presId="urn:microsoft.com/office/officeart/2005/8/layout/hierarchy2#1"/>
    <dgm:cxn modelId="{ECB9B157-1BFD-4F77-82ED-044EACE89626}" type="presOf" srcId="{AC2BFF99-DAE2-494A-88AB-85D75BC6D2EE}" destId="{C1833E64-0598-4ED8-B73B-4C820BB35531}" srcOrd="1" destOrd="0" presId="urn:microsoft.com/office/officeart/2005/8/layout/hierarchy2#1"/>
    <dgm:cxn modelId="{65914E78-81CF-4093-A28D-4ABF92FF96F0}" type="presOf" srcId="{4530EE7D-F557-4815-9ED2-EABC47F46978}" destId="{3C0D5057-54F2-42F8-ADAD-AA27A1CC1A1B}" srcOrd="0" destOrd="0" presId="urn:microsoft.com/office/officeart/2005/8/layout/hierarchy2#1"/>
    <dgm:cxn modelId="{15821686-5DEC-4A7C-9EDB-792B671A50B8}" type="presOf" srcId="{55FF3657-0095-466A-81F5-D403B0C77C6A}" destId="{B6B375C0-1ABA-481D-969A-48AAA3D1202B}" srcOrd="0" destOrd="0" presId="urn:microsoft.com/office/officeart/2005/8/layout/hierarchy2#1"/>
    <dgm:cxn modelId="{F72D4886-C58D-4DCA-B857-1111EF58C99F}" type="presOf" srcId="{4E4A1E17-A3EC-4A54-9171-277E11A0B287}" destId="{3D382021-A429-4403-82FF-5A95DD3EBB20}" srcOrd="0" destOrd="0" presId="urn:microsoft.com/office/officeart/2005/8/layout/hierarchy2#1"/>
    <dgm:cxn modelId="{47C8C598-4DD3-4AEB-85AC-04D88860BB48}" srcId="{4530EE7D-F557-4815-9ED2-EABC47F46978}" destId="{C78C4F92-AD69-46C8-910C-41059E8ED0A9}" srcOrd="1" destOrd="0" parTransId="{581124B7-0397-40F7-9B1D-41220103BA68}" sibTransId="{A23C44A9-E7A6-467B-BF93-DD0656347715}"/>
    <dgm:cxn modelId="{033B30A8-45B9-4412-A377-4B2361D582FB}" srcId="{0605F139-5EF0-48E7-A091-192233D2011D}" destId="{4E4A1E17-A3EC-4A54-9171-277E11A0B287}" srcOrd="1" destOrd="0" parTransId="{367D7799-1E5C-4947-8AD1-85D1E0D367AF}" sibTransId="{7FFEBD18-7D5B-41C0-A8F3-60942A71708D}"/>
    <dgm:cxn modelId="{41A4FDC3-49E2-4533-96CB-F3981A8F6E6D}" type="presOf" srcId="{EFE73B03-4D71-4565-8C52-4902BE6377A4}" destId="{5FBAB40F-6011-4629-9B30-77C9439C91BF}" srcOrd="0" destOrd="0" presId="urn:microsoft.com/office/officeart/2005/8/layout/hierarchy2#1"/>
    <dgm:cxn modelId="{E4A8D5E1-8E02-4F3F-9B07-FBA64B3F1FF4}" srcId="{4530EE7D-F557-4815-9ED2-EABC47F46978}" destId="{2C2A4BF3-AA22-4080-9546-909CF9AC3ECB}" srcOrd="0" destOrd="0" parTransId="{4A6A0524-D9B7-4A37-8E78-5FE688BDCCE6}" sibTransId="{39CECE7E-7D7C-4022-9437-1E0813814145}"/>
    <dgm:cxn modelId="{A06DC9E2-625D-4C26-91FF-EE8D021DD387}" type="presOf" srcId="{2C2A4BF3-AA22-4080-9546-909CF9AC3ECB}" destId="{63712EDC-9AF8-41BC-8F72-ADF8D554FF07}" srcOrd="0" destOrd="0" presId="urn:microsoft.com/office/officeart/2005/8/layout/hierarchy2#1"/>
    <dgm:cxn modelId="{B9D9EFEA-A220-42DF-972A-D8CE84A43888}" type="presOf" srcId="{367D7799-1E5C-4947-8AD1-85D1E0D367AF}" destId="{0F4B7785-0023-487B-801C-9850969E1D34}" srcOrd="1" destOrd="0" presId="urn:microsoft.com/office/officeart/2005/8/layout/hierarchy2#1"/>
    <dgm:cxn modelId="{0A1AFEEA-EED3-4885-A326-65A2DA2AF2BB}" type="presOf" srcId="{4A6A0524-D9B7-4A37-8E78-5FE688BDCCE6}" destId="{FA61825B-C877-4D42-AAFB-0586288A9783}" srcOrd="0" destOrd="0" presId="urn:microsoft.com/office/officeart/2005/8/layout/hierarchy2#1"/>
    <dgm:cxn modelId="{086CE0F7-41EE-4838-880C-DBA9A172942D}" type="presOf" srcId="{4A6A0524-D9B7-4A37-8E78-5FE688BDCCE6}" destId="{66B35CF0-1806-4E4A-8B50-99A64DECDBA9}" srcOrd="1" destOrd="0" presId="urn:microsoft.com/office/officeart/2005/8/layout/hierarchy2#1"/>
    <dgm:cxn modelId="{E3C77FFB-2C5E-41DB-9A94-7C720626311F}" type="presOf" srcId="{367D7799-1E5C-4947-8AD1-85D1E0D367AF}" destId="{2E81B90F-7494-41FF-808F-F7F82B993B40}" srcOrd="0" destOrd="0" presId="urn:microsoft.com/office/officeart/2005/8/layout/hierarchy2#1"/>
    <dgm:cxn modelId="{A05513C7-0307-4B30-B538-7FA6C3C8175B}" type="presParOf" srcId="{5FBAB40F-6011-4629-9B30-77C9439C91BF}" destId="{2332AA2E-A989-4175-BB73-78EA4C3BDB65}" srcOrd="0" destOrd="0" presId="urn:microsoft.com/office/officeart/2005/8/layout/hierarchy2#1"/>
    <dgm:cxn modelId="{0137D2C9-59D1-439B-830C-20CD0101C049}" type="presParOf" srcId="{2332AA2E-A989-4175-BB73-78EA4C3BDB65}" destId="{24E3F4AB-32FB-4CE0-9DAC-FC4DD26B5900}" srcOrd="0" destOrd="0" presId="urn:microsoft.com/office/officeart/2005/8/layout/hierarchy2#1"/>
    <dgm:cxn modelId="{A1AA4D2A-1833-4B7A-AC90-49DBADFAC257}" type="presParOf" srcId="{2332AA2E-A989-4175-BB73-78EA4C3BDB65}" destId="{44F25638-8073-4DA7-9390-5AC06A304565}" srcOrd="1" destOrd="0" presId="urn:microsoft.com/office/officeart/2005/8/layout/hierarchy2#1"/>
    <dgm:cxn modelId="{22C8F401-50C0-4CDE-BF43-6652134258D7}" type="presParOf" srcId="{44F25638-8073-4DA7-9390-5AC06A304565}" destId="{B47BD6C9-6D53-4A69-975F-9CF96E25F10F}" srcOrd="0" destOrd="0" presId="urn:microsoft.com/office/officeart/2005/8/layout/hierarchy2#1"/>
    <dgm:cxn modelId="{08C474B7-9266-4E45-8D32-11150FFFFD92}" type="presParOf" srcId="{B47BD6C9-6D53-4A69-975F-9CF96E25F10F}" destId="{C1833E64-0598-4ED8-B73B-4C820BB35531}" srcOrd="0" destOrd="0" presId="urn:microsoft.com/office/officeart/2005/8/layout/hierarchy2#1"/>
    <dgm:cxn modelId="{F0207841-20C6-4C72-8AAF-40AE221755D0}" type="presParOf" srcId="{44F25638-8073-4DA7-9390-5AC06A304565}" destId="{46F58ACF-5130-428E-B3EF-87D6FEC0C921}" srcOrd="1" destOrd="0" presId="urn:microsoft.com/office/officeart/2005/8/layout/hierarchy2#1"/>
    <dgm:cxn modelId="{D6AEBA53-5A8B-4478-918D-3E60E04D76B1}" type="presParOf" srcId="{46F58ACF-5130-428E-B3EF-87D6FEC0C921}" destId="{3C0D5057-54F2-42F8-ADAD-AA27A1CC1A1B}" srcOrd="0" destOrd="0" presId="urn:microsoft.com/office/officeart/2005/8/layout/hierarchy2#1"/>
    <dgm:cxn modelId="{EC733988-0A7E-43A1-B009-BE04E63D6C41}" type="presParOf" srcId="{46F58ACF-5130-428E-B3EF-87D6FEC0C921}" destId="{48673F39-879C-4946-8DC7-FD68F0552920}" srcOrd="1" destOrd="0" presId="urn:microsoft.com/office/officeart/2005/8/layout/hierarchy2#1"/>
    <dgm:cxn modelId="{D4C5A120-2B73-4CC2-B4F0-CE1EBC644567}" type="presParOf" srcId="{48673F39-879C-4946-8DC7-FD68F0552920}" destId="{FA61825B-C877-4D42-AAFB-0586288A9783}" srcOrd="0" destOrd="0" presId="urn:microsoft.com/office/officeart/2005/8/layout/hierarchy2#1"/>
    <dgm:cxn modelId="{546E0FCF-7CFB-4C8C-9A64-C56F3B05AC33}" type="presParOf" srcId="{FA61825B-C877-4D42-AAFB-0586288A9783}" destId="{66B35CF0-1806-4E4A-8B50-99A64DECDBA9}" srcOrd="0" destOrd="0" presId="urn:microsoft.com/office/officeart/2005/8/layout/hierarchy2#1"/>
    <dgm:cxn modelId="{A42D4AB6-3D8E-46AF-A21E-5A5E374DABF5}" type="presParOf" srcId="{48673F39-879C-4946-8DC7-FD68F0552920}" destId="{F95D7524-EA0E-4F9D-9D6F-B10856D5C83F}" srcOrd="1" destOrd="0" presId="urn:microsoft.com/office/officeart/2005/8/layout/hierarchy2#1"/>
    <dgm:cxn modelId="{91434BD4-9CE6-4C77-AAF6-49AEBB35AA4F}" type="presParOf" srcId="{F95D7524-EA0E-4F9D-9D6F-B10856D5C83F}" destId="{63712EDC-9AF8-41BC-8F72-ADF8D554FF07}" srcOrd="0" destOrd="0" presId="urn:microsoft.com/office/officeart/2005/8/layout/hierarchy2#1"/>
    <dgm:cxn modelId="{4873228D-B425-46A6-9D98-5DB38C8896F5}" type="presParOf" srcId="{F95D7524-EA0E-4F9D-9D6F-B10856D5C83F}" destId="{E0C65410-D9BC-4E23-87DE-EBBC54AD2166}" srcOrd="1" destOrd="0" presId="urn:microsoft.com/office/officeart/2005/8/layout/hierarchy2#1"/>
    <dgm:cxn modelId="{E09CA3A2-DBC8-4B33-8289-D642A8CA6665}" type="presParOf" srcId="{48673F39-879C-4946-8DC7-FD68F0552920}" destId="{E81582B1-A130-479F-ACE3-61EF727591CE}" srcOrd="2" destOrd="0" presId="urn:microsoft.com/office/officeart/2005/8/layout/hierarchy2#1"/>
    <dgm:cxn modelId="{3C8E4F6D-7CDE-4E06-AD12-4613208929F4}" type="presParOf" srcId="{E81582B1-A130-479F-ACE3-61EF727591CE}" destId="{C3EBFA62-33AA-4455-9D61-7B96DA4B37A4}" srcOrd="0" destOrd="0" presId="urn:microsoft.com/office/officeart/2005/8/layout/hierarchy2#1"/>
    <dgm:cxn modelId="{7DC99579-B03A-4FF4-8D37-CE93AFBA2137}" type="presParOf" srcId="{48673F39-879C-4946-8DC7-FD68F0552920}" destId="{2DF34A52-3962-401F-8488-13EE54243675}" srcOrd="3" destOrd="0" presId="urn:microsoft.com/office/officeart/2005/8/layout/hierarchy2#1"/>
    <dgm:cxn modelId="{5726C5B6-A0D7-4C7B-8071-2FCEB7F185D5}" type="presParOf" srcId="{2DF34A52-3962-401F-8488-13EE54243675}" destId="{29F748CF-C0E7-4DEA-B3A3-0E8AEB5CA964}" srcOrd="0" destOrd="0" presId="urn:microsoft.com/office/officeart/2005/8/layout/hierarchy2#1"/>
    <dgm:cxn modelId="{F52CAE9F-4E5F-4228-BECD-F9F0C63B34C0}" type="presParOf" srcId="{2DF34A52-3962-401F-8488-13EE54243675}" destId="{02AC44EF-F1FC-4C54-8D55-2436304955F9}" srcOrd="1" destOrd="0" presId="urn:microsoft.com/office/officeart/2005/8/layout/hierarchy2#1"/>
    <dgm:cxn modelId="{6DE205E0-6E77-4EB9-9530-791D3666B19E}" type="presParOf" srcId="{48673F39-879C-4946-8DC7-FD68F0552920}" destId="{9E04F850-E385-4BBC-9F57-2A6540ADF298}" srcOrd="4" destOrd="0" presId="urn:microsoft.com/office/officeart/2005/8/layout/hierarchy2#1"/>
    <dgm:cxn modelId="{8DB679F5-13EE-4282-BC76-66D836DCC890}" type="presParOf" srcId="{9E04F850-E385-4BBC-9F57-2A6540ADF298}" destId="{BA8DF1BC-CBAA-4082-ADDE-52E31E34327E}" srcOrd="0" destOrd="0" presId="urn:microsoft.com/office/officeart/2005/8/layout/hierarchy2#1"/>
    <dgm:cxn modelId="{031D9587-E811-4E9E-98A1-BEE5DB8A5760}" type="presParOf" srcId="{48673F39-879C-4946-8DC7-FD68F0552920}" destId="{046C0DF5-BC89-4092-A27D-FC276EF054D5}" srcOrd="5" destOrd="0" presId="urn:microsoft.com/office/officeart/2005/8/layout/hierarchy2#1"/>
    <dgm:cxn modelId="{46A82967-D540-46BC-A0C2-34D822290321}" type="presParOf" srcId="{046C0DF5-BC89-4092-A27D-FC276EF054D5}" destId="{B6B375C0-1ABA-481D-969A-48AAA3D1202B}" srcOrd="0" destOrd="0" presId="urn:microsoft.com/office/officeart/2005/8/layout/hierarchy2#1"/>
    <dgm:cxn modelId="{103CD37E-0F13-496E-AA12-8813D01F9D7B}" type="presParOf" srcId="{046C0DF5-BC89-4092-A27D-FC276EF054D5}" destId="{93EAC7C1-2CEC-4E0E-A13B-BEE7AD7322AB}" srcOrd="1" destOrd="0" presId="urn:microsoft.com/office/officeart/2005/8/layout/hierarchy2#1"/>
    <dgm:cxn modelId="{10B04449-5184-458B-9706-CE740D24764D}" type="presParOf" srcId="{44F25638-8073-4DA7-9390-5AC06A304565}" destId="{2E81B90F-7494-41FF-808F-F7F82B993B40}" srcOrd="2" destOrd="0" presId="urn:microsoft.com/office/officeart/2005/8/layout/hierarchy2#1"/>
    <dgm:cxn modelId="{582BD3FE-08BF-495C-93DC-75CE0D5D2E02}" type="presParOf" srcId="{2E81B90F-7494-41FF-808F-F7F82B993B40}" destId="{0F4B7785-0023-487B-801C-9850969E1D34}" srcOrd="0" destOrd="0" presId="urn:microsoft.com/office/officeart/2005/8/layout/hierarchy2#1"/>
    <dgm:cxn modelId="{96AF5F26-911B-4F95-AADC-61F983B91EB0}" type="presParOf" srcId="{44F25638-8073-4DA7-9390-5AC06A304565}" destId="{4925E953-147A-4210-9A9C-63730A307231}" srcOrd="3" destOrd="0" presId="urn:microsoft.com/office/officeart/2005/8/layout/hierarchy2#1"/>
    <dgm:cxn modelId="{5A8A4C84-444A-43FD-9EE8-86406112CE7E}" type="presParOf" srcId="{4925E953-147A-4210-9A9C-63730A307231}" destId="{3D382021-A429-4403-82FF-5A95DD3EBB20}" srcOrd="0" destOrd="0" presId="urn:microsoft.com/office/officeart/2005/8/layout/hierarchy2#1"/>
    <dgm:cxn modelId="{C6D89465-36DB-4882-A4BA-3D79973DAD90}" type="presParOf" srcId="{4925E953-147A-4210-9A9C-63730A307231}" destId="{6D231649-1A42-47D5-A289-01058E6A05B6}" srcOrd="1" destOrd="0" presId="urn:microsoft.com/office/officeart/2005/8/layout/hierarchy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010212"/>
          <a:ext cx="2071799" cy="1243079"/>
        </a:xfrm>
        <a:prstGeom prst="roundRect">
          <a:avLst>
            <a:gd name="adj" fmla="val 10000"/>
          </a:avLst>
        </a:prstGeom>
        <a:solidFill>
          <a:schemeClr val="accent5">
            <a:hueOff val="0"/>
            <a:satOff val="0"/>
            <a:lumOff val="0"/>
            <a:alphaOff val="0"/>
          </a:schemeClr>
        </a:solidFill>
        <a:ln>
          <a:noFill/>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accent5">
              <a:hueOff val="0"/>
              <a:satOff val="0"/>
              <a:lumOff val="0"/>
              <a:alphaOff val="0"/>
              <a:shade val="70000"/>
              <a:satMod val="105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zh-CN" altLang="en-US" sz="2000" b="1" kern="1200" dirty="0">
              <a:solidFill>
                <a:schemeClr val="tx1"/>
              </a:solidFill>
            </a:rPr>
            <a:t>第一步</a:t>
          </a:r>
          <a:r>
            <a:rPr lang="en-US" altLang="zh-TW" sz="2000" b="1" kern="1200" dirty="0">
              <a:solidFill>
                <a:schemeClr val="tx1"/>
              </a:solidFill>
            </a:rPr>
            <a:t>: </a:t>
          </a:r>
        </a:p>
        <a:p>
          <a:pPr marL="0" lvl="0" indent="0" algn="ctr" defTabSz="889000">
            <a:lnSpc>
              <a:spcPct val="100000"/>
            </a:lnSpc>
            <a:spcBef>
              <a:spcPct val="0"/>
            </a:spcBef>
            <a:spcAft>
              <a:spcPct val="35000"/>
            </a:spcAft>
            <a:buNone/>
          </a:pPr>
          <a:r>
            <a:rPr lang="zh-CN" altLang="en-US" sz="2000" b="1" kern="1200" dirty="0">
              <a:solidFill>
                <a:schemeClr val="tx1"/>
              </a:solidFill>
            </a:rPr>
            <a:t>定义一组函数</a:t>
          </a:r>
        </a:p>
      </dsp:txBody>
      <dsp:txXfrm>
        <a:off x="43340" y="1046621"/>
        <a:ext cx="1998981" cy="1170261"/>
      </dsp:txXfrm>
    </dsp:sp>
    <dsp:sp modelId="{888540DF-FD49-4215-991C-C7B2A2E10D35}">
      <dsp:nvSpPr>
        <dsp:cNvPr id="0" name=""/>
        <dsp:cNvSpPr/>
      </dsp:nvSpPr>
      <dsp:spPr>
        <a:xfrm>
          <a:off x="2285910" y="1374848"/>
          <a:ext cx="439221" cy="513806"/>
        </a:xfrm>
        <a:prstGeom prst="rightArrow">
          <a:avLst>
            <a:gd name="adj1" fmla="val 60000"/>
            <a:gd name="adj2" fmla="val 50000"/>
          </a:avLst>
        </a:prstGeom>
        <a:solidFill>
          <a:schemeClr val="accent5">
            <a:hueOff val="0"/>
            <a:satOff val="0"/>
            <a:lumOff val="0"/>
            <a:alphaOff val="0"/>
          </a:schemeClr>
        </a:solidFill>
        <a:ln>
          <a:noFill/>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accent5">
              <a:hueOff val="0"/>
              <a:satOff val="0"/>
              <a:lumOff val="0"/>
              <a:alphaOff val="0"/>
              <a:shade val="70000"/>
              <a:satMod val="105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1477609"/>
        <a:ext cx="307455" cy="308284"/>
      </dsp:txXfrm>
    </dsp:sp>
    <dsp:sp modelId="{2C9E42A7-D692-4DEF-A008-68C3A4D1516E}">
      <dsp:nvSpPr>
        <dsp:cNvPr id="0" name=""/>
        <dsp:cNvSpPr/>
      </dsp:nvSpPr>
      <dsp:spPr>
        <a:xfrm>
          <a:off x="2907450" y="1010212"/>
          <a:ext cx="2071799" cy="1243079"/>
        </a:xfrm>
        <a:prstGeom prst="roundRect">
          <a:avLst>
            <a:gd name="adj" fmla="val 10000"/>
          </a:avLst>
        </a:prstGeom>
        <a:solidFill>
          <a:schemeClr val="accent5">
            <a:hueOff val="-2510283"/>
            <a:satOff val="20547"/>
            <a:lumOff val="-3333"/>
            <a:alphaOff val="0"/>
          </a:schemeClr>
        </a:solidFill>
        <a:ln>
          <a:noFill/>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accent5">
              <a:hueOff val="-2510283"/>
              <a:satOff val="20547"/>
              <a:lumOff val="-3333"/>
              <a:alphaOff val="0"/>
              <a:shade val="70000"/>
              <a:satMod val="105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zh-CN" altLang="en-US" sz="2000" kern="1200" dirty="0"/>
            <a:t>第二步</a:t>
          </a:r>
          <a:r>
            <a:rPr lang="en-US" altLang="zh-TW" sz="2000" kern="1200" dirty="0"/>
            <a:t>:</a:t>
          </a:r>
        </a:p>
        <a:p>
          <a:pPr marL="0" lvl="0" indent="0" algn="ctr" defTabSz="889000">
            <a:lnSpc>
              <a:spcPct val="100000"/>
            </a:lnSpc>
            <a:spcBef>
              <a:spcPct val="0"/>
            </a:spcBef>
            <a:spcAft>
              <a:spcPct val="35000"/>
            </a:spcAft>
            <a:buNone/>
          </a:pPr>
          <a:r>
            <a:rPr lang="zh-CN" altLang="en-US" sz="2000" kern="1200" dirty="0"/>
            <a:t>评价函数的优度</a:t>
          </a:r>
        </a:p>
      </dsp:txBody>
      <dsp:txXfrm>
        <a:off x="2943859" y="1046621"/>
        <a:ext cx="1998981" cy="1170261"/>
      </dsp:txXfrm>
    </dsp:sp>
    <dsp:sp modelId="{75576B2E-DB43-49F5-8A31-D5CBF5F78EEC}">
      <dsp:nvSpPr>
        <dsp:cNvPr id="0" name=""/>
        <dsp:cNvSpPr/>
      </dsp:nvSpPr>
      <dsp:spPr>
        <a:xfrm>
          <a:off x="5186429" y="1374848"/>
          <a:ext cx="439221" cy="513806"/>
        </a:xfrm>
        <a:prstGeom prst="rightArrow">
          <a:avLst>
            <a:gd name="adj1" fmla="val 60000"/>
            <a:gd name="adj2" fmla="val 50000"/>
          </a:avLst>
        </a:prstGeom>
        <a:solidFill>
          <a:schemeClr val="accent5">
            <a:hueOff val="-5020566"/>
            <a:satOff val="41093"/>
            <a:lumOff val="-6666"/>
            <a:alphaOff val="0"/>
          </a:schemeClr>
        </a:solidFill>
        <a:ln>
          <a:noFill/>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accent5">
              <a:hueOff val="-5020566"/>
              <a:satOff val="41093"/>
              <a:lumOff val="-6666"/>
              <a:alphaOff val="0"/>
              <a:shade val="70000"/>
              <a:satMod val="105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1477609"/>
        <a:ext cx="307455" cy="308284"/>
      </dsp:txXfrm>
    </dsp:sp>
    <dsp:sp modelId="{B28036AB-B71B-48DE-97C4-D287BC3BE7AC}">
      <dsp:nvSpPr>
        <dsp:cNvPr id="0" name=""/>
        <dsp:cNvSpPr/>
      </dsp:nvSpPr>
      <dsp:spPr>
        <a:xfrm>
          <a:off x="5807969" y="1010212"/>
          <a:ext cx="2071799" cy="1243079"/>
        </a:xfrm>
        <a:prstGeom prst="roundRect">
          <a:avLst>
            <a:gd name="adj" fmla="val 10000"/>
          </a:avLst>
        </a:prstGeom>
        <a:solidFill>
          <a:schemeClr val="accent5">
            <a:hueOff val="-5020566"/>
            <a:satOff val="41093"/>
            <a:lumOff val="-6666"/>
            <a:alphaOff val="0"/>
          </a:schemeClr>
        </a:solidFill>
        <a:ln>
          <a:noFill/>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accent5">
              <a:hueOff val="-5020566"/>
              <a:satOff val="41093"/>
              <a:lumOff val="-6666"/>
              <a:alphaOff val="0"/>
              <a:shade val="70000"/>
              <a:satMod val="105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zh-CN" altLang="en-US" sz="2000" kern="1200" dirty="0"/>
            <a:t>第三步</a:t>
          </a:r>
          <a:r>
            <a:rPr lang="en-US" altLang="zh-TW" sz="2000" kern="1200" dirty="0"/>
            <a:t>:</a:t>
          </a:r>
        </a:p>
        <a:p>
          <a:pPr marL="0" lvl="0" indent="0" algn="ctr" defTabSz="889000">
            <a:lnSpc>
              <a:spcPct val="100000"/>
            </a:lnSpc>
            <a:spcBef>
              <a:spcPct val="0"/>
            </a:spcBef>
            <a:spcAft>
              <a:spcPct val="35000"/>
            </a:spcAft>
            <a:buNone/>
          </a:pPr>
          <a:r>
            <a:rPr lang="zh-CN" altLang="en-US" sz="2000" kern="1200" dirty="0"/>
            <a:t>选择最优函数</a:t>
          </a:r>
        </a:p>
      </dsp:txBody>
      <dsp:txXfrm>
        <a:off x="5844378" y="1046621"/>
        <a:ext cx="1998981" cy="1170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13:17:39.287"/>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5B862B-6665-44DB-A42F-F904344E7ADF}" type="datetimeFigureOut">
              <a:rPr lang="en-US" smtClean="0"/>
              <a:t>12/15/2022</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FB2FE7-709F-4CF8-9340-F2A86A38DCEB}" type="slidenum">
              <a:rPr lang="en-US" smtClean="0"/>
              <a:t>‹#›</a:t>
            </a:fld>
            <a:endParaRPr lang="en-US"/>
          </a:p>
        </p:txBody>
      </p:sp>
    </p:spTree>
    <p:extLst>
      <p:ext uri="{BB962C8B-B14F-4D97-AF65-F5344CB8AC3E}">
        <p14:creationId xmlns:p14="http://schemas.microsoft.com/office/powerpoint/2010/main" val="3308444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5402AE-3CD1-4B49-829D-678383B5C68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5730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171</a:t>
            </a:fld>
            <a:endParaRPr lang="en-US" altLang="zh-CN" dirty="0"/>
          </a:p>
        </p:txBody>
      </p:sp>
      <p:sp>
        <p:nvSpPr>
          <p:cNvPr id="181251" name="Rectangle 2"/>
          <p:cNvSpPr>
            <a:spLocks noGrp="1" noRot="1" noChangeAspect="1" noTextEdit="1"/>
          </p:cNvSpPr>
          <p:nvPr>
            <p:ph type="sldImg"/>
          </p:nvPr>
        </p:nvSpPr>
        <p:spPr/>
      </p:sp>
      <p:sp>
        <p:nvSpPr>
          <p:cNvPr id="18125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61524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p:sp>
      <p:sp>
        <p:nvSpPr>
          <p:cNvPr id="197635" name="文本占位符 2"/>
          <p:cNvSpPr>
            <a:spLocks noGrp="1"/>
          </p:cNvSpPr>
          <p:nvPr>
            <p:ph type="body"/>
          </p:nvPr>
        </p:nvSpPr>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2432469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28418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2961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文本占位符 2"/>
          <p:cNvSpPr>
            <a:spLocks noGrp="1"/>
          </p:cNvSpPr>
          <p:nvPr>
            <p:ph type="body"/>
          </p:nvPr>
        </p:nvSpPr>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1664233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p:sp>
      <p:sp>
        <p:nvSpPr>
          <p:cNvPr id="68611" name="文本占位符 2"/>
          <p:cNvSpPr>
            <a:spLocks noGrp="1"/>
          </p:cNvSpPr>
          <p:nvPr>
            <p:ph type="body"/>
          </p:nvPr>
        </p:nvSpPr>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194573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328</a:t>
            </a:fld>
            <a:endParaRPr lang="en-US" altLang="zh-CN" dirty="0"/>
          </a:p>
        </p:txBody>
      </p:sp>
      <p:sp>
        <p:nvSpPr>
          <p:cNvPr id="87043" name="Rectangle 2"/>
          <p:cNvSpPr>
            <a:spLocks noGrp="1" noRot="1" noChangeAspect="1" noTextEdit="1"/>
          </p:cNvSpPr>
          <p:nvPr>
            <p:ph type="sldImg"/>
          </p:nvPr>
        </p:nvSpPr>
        <p:spPr>
          <a:solidFill>
            <a:srgbClr val="FFFFFF">
              <a:alpha val="100000"/>
            </a:srgbClr>
          </a:solidFill>
        </p:spPr>
      </p:sp>
      <p:sp>
        <p:nvSpPr>
          <p:cNvPr id="87044"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539903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61141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4286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348</a:t>
            </a:fld>
            <a:endParaRPr lang="en-US" altLang="zh-CN" dirty="0"/>
          </a:p>
        </p:txBody>
      </p:sp>
      <p:sp>
        <p:nvSpPr>
          <p:cNvPr id="110595" name="Rectangle 2"/>
          <p:cNvSpPr>
            <a:spLocks noGrp="1" noRot="1" noChangeAspect="1" noTextEdit="1"/>
          </p:cNvSpPr>
          <p:nvPr>
            <p:ph type="sldImg"/>
          </p:nvPr>
        </p:nvSpPr>
        <p:spPr>
          <a:solidFill>
            <a:srgbClr val="FFFFFF">
              <a:alpha val="100000"/>
            </a:srgbClr>
          </a:solidFill>
        </p:spPr>
      </p:sp>
      <p:sp>
        <p:nvSpPr>
          <p:cNvPr id="110596"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1385005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5402AE-3CD1-4B49-829D-678383B5C68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48643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409</a:t>
            </a:fld>
            <a:endParaRPr lang="en-US" altLang="zh-CN" sz="1200" dirty="0"/>
          </a:p>
        </p:txBody>
      </p:sp>
      <p:sp>
        <p:nvSpPr>
          <p:cNvPr id="573443" name="Rectangle 2"/>
          <p:cNvSpPr>
            <a:spLocks noGrp="1" noRot="1" noChangeAspect="1" noTextEdit="1"/>
          </p:cNvSpPr>
          <p:nvPr>
            <p:ph type="sldImg"/>
          </p:nvPr>
        </p:nvSpPr>
        <p:spPr/>
      </p:sp>
      <p:sp>
        <p:nvSpPr>
          <p:cNvPr id="57344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1513028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410</a:t>
            </a:fld>
            <a:endParaRPr lang="en-US" altLang="zh-CN" sz="1200" dirty="0"/>
          </a:p>
        </p:txBody>
      </p:sp>
      <p:sp>
        <p:nvSpPr>
          <p:cNvPr id="575491" name="Rectangle 2"/>
          <p:cNvSpPr>
            <a:spLocks noGrp="1" noRot="1" noChangeAspect="1" noTextEdit="1"/>
          </p:cNvSpPr>
          <p:nvPr>
            <p:ph type="sldImg"/>
          </p:nvPr>
        </p:nvSpPr>
        <p:spPr>
          <a:solidFill>
            <a:srgbClr val="FFFFFF">
              <a:alpha val="100000"/>
            </a:srgbClr>
          </a:solidFill>
        </p:spPr>
      </p:sp>
      <p:sp>
        <p:nvSpPr>
          <p:cNvPr id="575492"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1884436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415</a:t>
            </a:fld>
            <a:endParaRPr lang="en-US" altLang="zh-CN" sz="1200" dirty="0"/>
          </a:p>
        </p:txBody>
      </p:sp>
      <p:sp>
        <p:nvSpPr>
          <p:cNvPr id="582659" name="Rectangle 2"/>
          <p:cNvSpPr>
            <a:spLocks noGrp="1" noRot="1" noChangeAspect="1" noTextEdit="1"/>
          </p:cNvSpPr>
          <p:nvPr>
            <p:ph type="sldImg"/>
          </p:nvPr>
        </p:nvSpPr>
        <p:spPr>
          <a:solidFill>
            <a:srgbClr val="FFFFFF">
              <a:alpha val="100000"/>
            </a:srgbClr>
          </a:solidFill>
        </p:spPr>
      </p:sp>
      <p:sp>
        <p:nvSpPr>
          <p:cNvPr id="582660"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472147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416</a:t>
            </a:fld>
            <a:endParaRPr lang="en-US" altLang="zh-CN" sz="1200" dirty="0"/>
          </a:p>
        </p:txBody>
      </p:sp>
      <p:sp>
        <p:nvSpPr>
          <p:cNvPr id="584707" name="Rectangle 2"/>
          <p:cNvSpPr>
            <a:spLocks noGrp="1" noRot="1" noChangeAspect="1" noTextEdit="1"/>
          </p:cNvSpPr>
          <p:nvPr>
            <p:ph type="sldImg"/>
          </p:nvPr>
        </p:nvSpPr>
        <p:spPr>
          <a:solidFill>
            <a:srgbClr val="FFFFFF">
              <a:alpha val="100000"/>
            </a:srgbClr>
          </a:solidFill>
        </p:spPr>
      </p:sp>
      <p:sp>
        <p:nvSpPr>
          <p:cNvPr id="584708"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480910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417</a:t>
            </a:fld>
            <a:endParaRPr lang="en-US" altLang="zh-CN" sz="1200" dirty="0"/>
          </a:p>
        </p:txBody>
      </p:sp>
      <p:sp>
        <p:nvSpPr>
          <p:cNvPr id="586755" name="Rectangle 2"/>
          <p:cNvSpPr>
            <a:spLocks noGrp="1" noRot="1" noChangeAspect="1" noTextEdit="1"/>
          </p:cNvSpPr>
          <p:nvPr>
            <p:ph type="sldImg"/>
          </p:nvPr>
        </p:nvSpPr>
        <p:spPr>
          <a:solidFill>
            <a:srgbClr val="FFFFFF">
              <a:alpha val="100000"/>
            </a:srgbClr>
          </a:solidFill>
        </p:spPr>
      </p:sp>
      <p:sp>
        <p:nvSpPr>
          <p:cNvPr id="586756"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296183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422</a:t>
            </a:fld>
            <a:endParaRPr lang="en-US" altLang="zh-CN" sz="1200" dirty="0"/>
          </a:p>
        </p:txBody>
      </p:sp>
      <p:sp>
        <p:nvSpPr>
          <p:cNvPr id="592899" name="Rectangle 2"/>
          <p:cNvSpPr>
            <a:spLocks noGrp="1" noRot="1" noChangeAspect="1" noTextEdit="1"/>
          </p:cNvSpPr>
          <p:nvPr>
            <p:ph type="sldImg"/>
          </p:nvPr>
        </p:nvSpPr>
        <p:spPr>
          <a:xfrm>
            <a:off x="393700" y="692150"/>
            <a:ext cx="6070600" cy="3416300"/>
          </a:xfrm>
        </p:spPr>
      </p:sp>
      <p:sp>
        <p:nvSpPr>
          <p:cNvPr id="5929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2842411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424</a:t>
            </a:fld>
            <a:endParaRPr lang="en-US" altLang="zh-CN" sz="1200" dirty="0"/>
          </a:p>
        </p:txBody>
      </p:sp>
      <p:sp>
        <p:nvSpPr>
          <p:cNvPr id="594947" name="Rectangle 2"/>
          <p:cNvSpPr>
            <a:spLocks noGrp="1" noRot="1" noChangeAspect="1" noTextEdit="1"/>
          </p:cNvSpPr>
          <p:nvPr>
            <p:ph type="sldImg"/>
          </p:nvPr>
        </p:nvSpPr>
        <p:spPr>
          <a:solidFill>
            <a:srgbClr val="FFFFFF">
              <a:alpha val="100000"/>
            </a:srgbClr>
          </a:solidFill>
        </p:spPr>
      </p:sp>
      <p:sp>
        <p:nvSpPr>
          <p:cNvPr id="594948"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462170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433</a:t>
            </a:fld>
            <a:endParaRPr lang="en-US" altLang="zh-CN" sz="1200" dirty="0"/>
          </a:p>
        </p:txBody>
      </p:sp>
      <p:sp>
        <p:nvSpPr>
          <p:cNvPr id="594947" name="Rectangle 2"/>
          <p:cNvSpPr>
            <a:spLocks noGrp="1" noRot="1" noChangeAspect="1" noTextEdit="1"/>
          </p:cNvSpPr>
          <p:nvPr>
            <p:ph type="sldImg"/>
          </p:nvPr>
        </p:nvSpPr>
        <p:spPr>
          <a:solidFill>
            <a:srgbClr val="FFFFFF">
              <a:alpha val="100000"/>
            </a:srgbClr>
          </a:solidFill>
        </p:spPr>
      </p:sp>
      <p:sp>
        <p:nvSpPr>
          <p:cNvPr id="594948"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001830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437</a:t>
            </a:fld>
            <a:endParaRPr lang="en-US" altLang="zh-CN" sz="1200" dirty="0"/>
          </a:p>
        </p:txBody>
      </p:sp>
      <p:sp>
        <p:nvSpPr>
          <p:cNvPr id="638979" name="Rectangle 2"/>
          <p:cNvSpPr>
            <a:spLocks noGrp="1" noRot="1" noChangeAspect="1" noTextEdit="1"/>
          </p:cNvSpPr>
          <p:nvPr>
            <p:ph type="sldImg"/>
          </p:nvPr>
        </p:nvSpPr>
        <p:spPr>
          <a:solidFill>
            <a:srgbClr val="FFFFFF">
              <a:alpha val="100000"/>
            </a:srgbClr>
          </a:solidFill>
        </p:spPr>
      </p:sp>
      <p:sp>
        <p:nvSpPr>
          <p:cNvPr id="638980"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443066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438</a:t>
            </a:fld>
            <a:endParaRPr lang="en-US" altLang="zh-CN" sz="1200" dirty="0"/>
          </a:p>
        </p:txBody>
      </p:sp>
      <p:sp>
        <p:nvSpPr>
          <p:cNvPr id="641027" name="Rectangle 2"/>
          <p:cNvSpPr>
            <a:spLocks noGrp="1" noRot="1" noChangeAspect="1" noTextEdit="1"/>
          </p:cNvSpPr>
          <p:nvPr>
            <p:ph type="sldImg"/>
          </p:nvPr>
        </p:nvSpPr>
        <p:spPr>
          <a:solidFill>
            <a:srgbClr val="FFFFFF">
              <a:alpha val="100000"/>
            </a:srgbClr>
          </a:solidFill>
        </p:spPr>
      </p:sp>
      <p:sp>
        <p:nvSpPr>
          <p:cNvPr id="641028"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2157676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FA620E-D63F-4A10-A136-BCECF2228160}"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63" name="Rectangle 2"/>
          <p:cNvSpPr>
            <a:spLocks noGrp="1" noRot="1" noChangeAspect="1" noChangeArrowheads="1" noTextEdit="1"/>
          </p:cNvSpPr>
          <p:nvPr>
            <p:ph type="sldImg"/>
          </p:nvPr>
        </p:nvSpPr>
        <p:spPr>
          <a:solidFill>
            <a:srgbClr val="FFFFFF"/>
          </a:solidFill>
        </p:spPr>
      </p:sp>
      <p:sp>
        <p:nvSpPr>
          <p:cNvPr id="66564"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1301030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442</a:t>
            </a:fld>
            <a:endParaRPr lang="en-US" altLang="zh-CN" sz="1200" dirty="0"/>
          </a:p>
        </p:txBody>
      </p:sp>
      <p:sp>
        <p:nvSpPr>
          <p:cNvPr id="647171" name="Rectangle 2"/>
          <p:cNvSpPr>
            <a:spLocks noGrp="1" noRot="1" noChangeAspect="1" noTextEdit="1"/>
          </p:cNvSpPr>
          <p:nvPr>
            <p:ph type="sldImg"/>
          </p:nvPr>
        </p:nvSpPr>
        <p:spPr/>
      </p:sp>
      <p:sp>
        <p:nvSpPr>
          <p:cNvPr id="64717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2453344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solidFill>
                  <a:srgbClr val="000000"/>
                </a:solidFill>
              </a:rPr>
              <a:t>446</a:t>
            </a:fld>
            <a:endParaRPr lang="en-US" altLang="zh-CN" sz="1200" dirty="0">
              <a:solidFill>
                <a:srgbClr val="000000"/>
              </a:solidFill>
            </a:endParaRPr>
          </a:p>
        </p:txBody>
      </p:sp>
      <p:sp>
        <p:nvSpPr>
          <p:cNvPr id="651267" name="Rectangle 2"/>
          <p:cNvSpPr>
            <a:spLocks noGrp="1" noRot="1" noChangeAspect="1" noTextEdit="1"/>
          </p:cNvSpPr>
          <p:nvPr>
            <p:ph type="sldImg"/>
          </p:nvPr>
        </p:nvSpPr>
        <p:spPr>
          <a:xfrm>
            <a:off x="393700" y="692150"/>
            <a:ext cx="6070600" cy="3416300"/>
          </a:xfrm>
        </p:spPr>
      </p:sp>
      <p:sp>
        <p:nvSpPr>
          <p:cNvPr id="651268" name="Rectangle 3"/>
          <p:cNvSpPr>
            <a:spLocks noGrp="1"/>
          </p:cNvSpPr>
          <p:nvPr>
            <p:ph type="body"/>
          </p:nvPr>
        </p:nvSpPr>
        <p:spPr/>
        <p:txBody>
          <a:bodyPr wrap="square" lIns="91440" tIns="45720" rIns="91440" bIns="45720" anchor="t" anchorCtr="0"/>
          <a:lstStyle/>
          <a:p>
            <a:pPr lvl="0"/>
            <a:endParaRPr lang="zh-CN" altLang="zh-CN" dirty="0"/>
          </a:p>
        </p:txBody>
      </p:sp>
    </p:spTree>
    <p:extLst>
      <p:ext uri="{BB962C8B-B14F-4D97-AF65-F5344CB8AC3E}">
        <p14:creationId xmlns:p14="http://schemas.microsoft.com/office/powerpoint/2010/main" val="441566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solidFill>
                  <a:srgbClr val="000000"/>
                </a:solidFill>
              </a:rPr>
              <a:t>447</a:t>
            </a:fld>
            <a:endParaRPr lang="en-US" altLang="zh-CN" sz="1200" dirty="0">
              <a:solidFill>
                <a:srgbClr val="000000"/>
              </a:solidFill>
            </a:endParaRPr>
          </a:p>
        </p:txBody>
      </p:sp>
      <p:sp>
        <p:nvSpPr>
          <p:cNvPr id="653315" name="Rectangle 2"/>
          <p:cNvSpPr>
            <a:spLocks noGrp="1" noRot="1" noChangeAspect="1" noTextEdit="1"/>
          </p:cNvSpPr>
          <p:nvPr>
            <p:ph type="sldImg"/>
          </p:nvPr>
        </p:nvSpPr>
        <p:spPr/>
      </p:sp>
      <p:sp>
        <p:nvSpPr>
          <p:cNvPr id="65331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2762543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448</a:t>
            </a:fld>
            <a:endParaRPr lang="en-US" altLang="zh-CN" sz="1200" dirty="0"/>
          </a:p>
        </p:txBody>
      </p:sp>
      <p:sp>
        <p:nvSpPr>
          <p:cNvPr id="655363" name="Rectangle 2"/>
          <p:cNvSpPr>
            <a:spLocks noGrp="1" noRot="1" noChangeAspect="1" noTextEdit="1"/>
          </p:cNvSpPr>
          <p:nvPr>
            <p:ph type="sldImg"/>
          </p:nvPr>
        </p:nvSpPr>
        <p:spPr/>
      </p:sp>
      <p:sp>
        <p:nvSpPr>
          <p:cNvPr id="65536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1291481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449</a:t>
            </a:fld>
            <a:endParaRPr lang="en-US" altLang="zh-CN" sz="1200" dirty="0"/>
          </a:p>
        </p:txBody>
      </p:sp>
      <p:sp>
        <p:nvSpPr>
          <p:cNvPr id="657411" name="Rectangle 2"/>
          <p:cNvSpPr>
            <a:spLocks noGrp="1" noRot="1" noChangeAspect="1" noTextEdit="1"/>
          </p:cNvSpPr>
          <p:nvPr>
            <p:ph type="sldImg"/>
          </p:nvPr>
        </p:nvSpPr>
        <p:spPr/>
      </p:sp>
      <p:sp>
        <p:nvSpPr>
          <p:cNvPr id="65741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1154416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450</a:t>
            </a:fld>
            <a:endParaRPr lang="en-US" altLang="zh-CN" sz="1200" dirty="0"/>
          </a:p>
        </p:txBody>
      </p:sp>
      <p:sp>
        <p:nvSpPr>
          <p:cNvPr id="659459" name="Rectangle 2"/>
          <p:cNvSpPr>
            <a:spLocks noGrp="1" noRot="1" noChangeAspect="1" noTextEdit="1"/>
          </p:cNvSpPr>
          <p:nvPr>
            <p:ph type="sldImg"/>
          </p:nvPr>
        </p:nvSpPr>
        <p:spPr/>
      </p:sp>
      <p:sp>
        <p:nvSpPr>
          <p:cNvPr id="65946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4020537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451</a:t>
            </a:fld>
            <a:endParaRPr lang="en-US" altLang="zh-CN" sz="1200" dirty="0"/>
          </a:p>
        </p:txBody>
      </p:sp>
      <p:sp>
        <p:nvSpPr>
          <p:cNvPr id="661507" name="Rectangle 2"/>
          <p:cNvSpPr>
            <a:spLocks noGrp="1" noRot="1" noChangeAspect="1" noTextEdit="1"/>
          </p:cNvSpPr>
          <p:nvPr>
            <p:ph type="sldImg"/>
          </p:nvPr>
        </p:nvSpPr>
        <p:spPr/>
      </p:sp>
      <p:sp>
        <p:nvSpPr>
          <p:cNvPr id="66150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223689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455</a:t>
            </a:fld>
            <a:endParaRPr lang="en-US" altLang="zh-CN" sz="1200" dirty="0"/>
          </a:p>
        </p:txBody>
      </p:sp>
      <p:sp>
        <p:nvSpPr>
          <p:cNvPr id="666627" name="Rectangle 2"/>
          <p:cNvSpPr>
            <a:spLocks noGrp="1" noRot="1" noChangeAspect="1" noTextEdit="1"/>
          </p:cNvSpPr>
          <p:nvPr>
            <p:ph type="sldImg"/>
          </p:nvPr>
        </p:nvSpPr>
        <p:spPr/>
      </p:sp>
      <p:sp>
        <p:nvSpPr>
          <p:cNvPr id="66662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646037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457</a:t>
            </a:fld>
            <a:endParaRPr lang="en-US" altLang="zh-CN" sz="1200" dirty="0"/>
          </a:p>
        </p:txBody>
      </p:sp>
      <p:sp>
        <p:nvSpPr>
          <p:cNvPr id="669699" name="Rectangle 2"/>
          <p:cNvSpPr>
            <a:spLocks noGrp="1" noRot="1" noChangeAspect="1" noTextEdit="1"/>
          </p:cNvSpPr>
          <p:nvPr>
            <p:ph type="sldImg"/>
          </p:nvPr>
        </p:nvSpPr>
        <p:spPr>
          <a:xfrm>
            <a:off x="393700" y="692150"/>
            <a:ext cx="6070600" cy="3416300"/>
          </a:xfrm>
        </p:spPr>
      </p:sp>
      <p:sp>
        <p:nvSpPr>
          <p:cNvPr id="6697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293938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460</a:t>
            </a:fld>
            <a:endParaRPr lang="en-US" altLang="zh-CN" sz="1200" dirty="0"/>
          </a:p>
        </p:txBody>
      </p:sp>
      <p:sp>
        <p:nvSpPr>
          <p:cNvPr id="673795" name="Rectangle 2"/>
          <p:cNvSpPr>
            <a:spLocks noGrp="1" noRot="1" noChangeAspect="1" noTextEdit="1"/>
          </p:cNvSpPr>
          <p:nvPr>
            <p:ph type="sldImg"/>
          </p:nvPr>
        </p:nvSpPr>
        <p:spPr/>
      </p:sp>
      <p:sp>
        <p:nvSpPr>
          <p:cNvPr id="6737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349539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ChangeArrowheads="1"/>
          </p:cNvSpPr>
          <p:nvPr>
            <p:ph type="sldImg" idx="4294967295"/>
          </p:nvPr>
        </p:nvSpPr>
        <p:spPr bwMode="auto">
          <a:ln>
            <a:solidFill>
              <a:srgbClr val="000000"/>
            </a:solidFill>
            <a:miter lim="800000"/>
          </a:ln>
        </p:spPr>
      </p:sp>
      <p:sp>
        <p:nvSpPr>
          <p:cNvPr id="41986" name="文本占位符 2"/>
          <p:cNvSpPr>
            <a:spLocks noGrp="1" noChangeArrowheads="1"/>
          </p:cNvSpPr>
          <p:nvPr>
            <p:ph type="body" idx="4294967295"/>
          </p:nvPr>
        </p:nvSpPr>
        <p:spPr bwMode="auto"/>
        <p:txBody>
          <a:bodyPr wrap="square" numCol="1" anchor="t" anchorCtr="0" compatLnSpc="1"/>
          <a:lstStyle/>
          <a:p>
            <a:endParaRPr lang="zh-CN" altLang="en-US"/>
          </a:p>
        </p:txBody>
      </p:sp>
    </p:spTree>
    <p:extLst>
      <p:ext uri="{BB962C8B-B14F-4D97-AF65-F5344CB8AC3E}">
        <p14:creationId xmlns:p14="http://schemas.microsoft.com/office/powerpoint/2010/main" val="3452702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461</a:t>
            </a:fld>
            <a:endParaRPr lang="en-US" altLang="zh-CN" sz="1200" dirty="0"/>
          </a:p>
        </p:txBody>
      </p:sp>
      <p:sp>
        <p:nvSpPr>
          <p:cNvPr id="675843" name="Rectangle 2"/>
          <p:cNvSpPr>
            <a:spLocks noGrp="1" noRot="1" noChangeAspect="1" noTextEdit="1"/>
          </p:cNvSpPr>
          <p:nvPr>
            <p:ph type="sldImg"/>
          </p:nvPr>
        </p:nvSpPr>
        <p:spPr/>
      </p:sp>
      <p:sp>
        <p:nvSpPr>
          <p:cNvPr id="67584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91779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462</a:t>
            </a:fld>
            <a:endParaRPr lang="en-US" altLang="zh-CN" sz="1200" dirty="0"/>
          </a:p>
        </p:txBody>
      </p:sp>
      <p:sp>
        <p:nvSpPr>
          <p:cNvPr id="677891" name="Rectangle 2"/>
          <p:cNvSpPr>
            <a:spLocks noGrp="1" noRot="1" noChangeAspect="1" noTextEdit="1"/>
          </p:cNvSpPr>
          <p:nvPr>
            <p:ph type="sldImg"/>
          </p:nvPr>
        </p:nvSpPr>
        <p:spPr/>
      </p:sp>
      <p:sp>
        <p:nvSpPr>
          <p:cNvPr id="67789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2210950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463</a:t>
            </a:fld>
            <a:endParaRPr lang="en-US" altLang="zh-CN" sz="1200" dirty="0"/>
          </a:p>
        </p:txBody>
      </p:sp>
      <p:sp>
        <p:nvSpPr>
          <p:cNvPr id="679939" name="Rectangle 2"/>
          <p:cNvSpPr>
            <a:spLocks noGrp="1" noRot="1" noChangeAspect="1" noTextEdit="1"/>
          </p:cNvSpPr>
          <p:nvPr>
            <p:ph type="sldImg"/>
          </p:nvPr>
        </p:nvSpPr>
        <p:spPr/>
      </p:sp>
      <p:sp>
        <p:nvSpPr>
          <p:cNvPr id="67994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2128884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464</a:t>
            </a:fld>
            <a:endParaRPr lang="en-US" altLang="zh-CN" sz="1200" dirty="0"/>
          </a:p>
        </p:txBody>
      </p:sp>
      <p:sp>
        <p:nvSpPr>
          <p:cNvPr id="681987" name="Rectangle 2"/>
          <p:cNvSpPr>
            <a:spLocks noGrp="1" noRot="1" noChangeAspect="1" noTextEdit="1"/>
          </p:cNvSpPr>
          <p:nvPr>
            <p:ph type="sldImg"/>
          </p:nvPr>
        </p:nvSpPr>
        <p:spPr/>
      </p:sp>
      <p:sp>
        <p:nvSpPr>
          <p:cNvPr id="68198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10311724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468</a:t>
            </a:fld>
            <a:endParaRPr lang="en-US" altLang="zh-CN" sz="1200" dirty="0"/>
          </a:p>
        </p:txBody>
      </p:sp>
      <p:sp>
        <p:nvSpPr>
          <p:cNvPr id="687107" name="Rectangle 2"/>
          <p:cNvSpPr>
            <a:spLocks noGrp="1" noRot="1" noChangeAspect="1" noTextEdit="1"/>
          </p:cNvSpPr>
          <p:nvPr>
            <p:ph type="sldImg"/>
          </p:nvPr>
        </p:nvSpPr>
        <p:spPr/>
      </p:sp>
      <p:sp>
        <p:nvSpPr>
          <p:cNvPr id="68710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1003191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469</a:t>
            </a:fld>
            <a:endParaRPr lang="en-US" altLang="zh-CN" sz="1200" dirty="0"/>
          </a:p>
        </p:txBody>
      </p:sp>
      <p:sp>
        <p:nvSpPr>
          <p:cNvPr id="689155" name="Rectangle 2"/>
          <p:cNvSpPr>
            <a:spLocks noGrp="1" noRot="1" noChangeAspect="1" noTextEdit="1"/>
          </p:cNvSpPr>
          <p:nvPr>
            <p:ph type="sldImg"/>
          </p:nvPr>
        </p:nvSpPr>
        <p:spPr/>
      </p:sp>
      <p:sp>
        <p:nvSpPr>
          <p:cNvPr id="68915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593364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471</a:t>
            </a:fld>
            <a:endParaRPr lang="en-US" altLang="zh-CN" sz="1200" dirty="0"/>
          </a:p>
        </p:txBody>
      </p:sp>
      <p:sp>
        <p:nvSpPr>
          <p:cNvPr id="692227" name="Rectangle 2"/>
          <p:cNvSpPr>
            <a:spLocks noGrp="1" noRot="1" noChangeAspect="1" noTextEdit="1"/>
          </p:cNvSpPr>
          <p:nvPr>
            <p:ph type="sldImg"/>
          </p:nvPr>
        </p:nvSpPr>
        <p:spPr/>
      </p:sp>
      <p:sp>
        <p:nvSpPr>
          <p:cNvPr id="69222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2540468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472</a:t>
            </a:fld>
            <a:endParaRPr lang="en-US" altLang="zh-CN" sz="1200" dirty="0"/>
          </a:p>
        </p:txBody>
      </p:sp>
      <p:sp>
        <p:nvSpPr>
          <p:cNvPr id="694275" name="Rectangle 2"/>
          <p:cNvSpPr>
            <a:spLocks noGrp="1" noRot="1" noChangeAspect="1" noTextEdit="1"/>
          </p:cNvSpPr>
          <p:nvPr>
            <p:ph type="sldImg"/>
          </p:nvPr>
        </p:nvSpPr>
        <p:spPr/>
      </p:sp>
      <p:sp>
        <p:nvSpPr>
          <p:cNvPr id="69427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459960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473</a:t>
            </a:fld>
            <a:endParaRPr lang="en-US" altLang="zh-CN" sz="1200" dirty="0"/>
          </a:p>
        </p:txBody>
      </p:sp>
      <p:sp>
        <p:nvSpPr>
          <p:cNvPr id="696323" name="Rectangle 2"/>
          <p:cNvSpPr>
            <a:spLocks noGrp="1" noRot="1" noChangeAspect="1" noTextEdit="1"/>
          </p:cNvSpPr>
          <p:nvPr>
            <p:ph type="sldImg"/>
          </p:nvPr>
        </p:nvSpPr>
        <p:spPr/>
      </p:sp>
      <p:sp>
        <p:nvSpPr>
          <p:cNvPr id="69632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944657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474</a:t>
            </a:fld>
            <a:endParaRPr lang="en-US" altLang="zh-CN" sz="1200" dirty="0"/>
          </a:p>
        </p:txBody>
      </p:sp>
      <p:sp>
        <p:nvSpPr>
          <p:cNvPr id="698371" name="Rectangle 2"/>
          <p:cNvSpPr>
            <a:spLocks noGrp="1" noRot="1" noChangeAspect="1" noTextEdit="1"/>
          </p:cNvSpPr>
          <p:nvPr>
            <p:ph type="sldImg"/>
          </p:nvPr>
        </p:nvSpPr>
        <p:spPr/>
      </p:sp>
      <p:sp>
        <p:nvSpPr>
          <p:cNvPr id="69837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950575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ChangeArrowheads="1"/>
          </p:cNvSpPr>
          <p:nvPr>
            <p:ph type="sldImg" idx="4294967295"/>
          </p:nvPr>
        </p:nvSpPr>
        <p:spPr bwMode="auto">
          <a:ln>
            <a:solidFill>
              <a:srgbClr val="000000"/>
            </a:solidFill>
            <a:miter lim="800000"/>
          </a:ln>
        </p:spPr>
      </p:sp>
      <p:sp>
        <p:nvSpPr>
          <p:cNvPr id="41986" name="文本占位符 2"/>
          <p:cNvSpPr>
            <a:spLocks noGrp="1" noChangeArrowheads="1"/>
          </p:cNvSpPr>
          <p:nvPr>
            <p:ph type="body" idx="4294967295"/>
          </p:nvPr>
        </p:nvSpPr>
        <p:spPr bwMode="auto"/>
        <p:txBody>
          <a:bodyPr wrap="square" numCol="1" anchor="t" anchorCtr="0" compatLnSpc="1"/>
          <a:lstStyle/>
          <a:p>
            <a:endParaRPr lang="zh-CN" altLang="en-US"/>
          </a:p>
        </p:txBody>
      </p:sp>
    </p:spTree>
    <p:extLst>
      <p:ext uri="{BB962C8B-B14F-4D97-AF65-F5344CB8AC3E}">
        <p14:creationId xmlns:p14="http://schemas.microsoft.com/office/powerpoint/2010/main" val="3374592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475</a:t>
            </a:fld>
            <a:endParaRPr lang="en-US" altLang="zh-CN" sz="1200" dirty="0"/>
          </a:p>
        </p:txBody>
      </p:sp>
      <p:sp>
        <p:nvSpPr>
          <p:cNvPr id="700419" name="Rectangle 2"/>
          <p:cNvSpPr>
            <a:spLocks noGrp="1" noRot="1" noChangeAspect="1" noTextEdit="1"/>
          </p:cNvSpPr>
          <p:nvPr>
            <p:ph type="sldImg"/>
          </p:nvPr>
        </p:nvSpPr>
        <p:spPr/>
      </p:sp>
      <p:sp>
        <p:nvSpPr>
          <p:cNvPr id="70042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1468767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476</a:t>
            </a:fld>
            <a:endParaRPr lang="en-US" altLang="zh-CN" sz="1200" dirty="0"/>
          </a:p>
        </p:txBody>
      </p:sp>
      <p:sp>
        <p:nvSpPr>
          <p:cNvPr id="702467" name="Rectangle 2"/>
          <p:cNvSpPr>
            <a:spLocks noGrp="1" noRot="1" noChangeAspect="1" noTextEdit="1"/>
          </p:cNvSpPr>
          <p:nvPr>
            <p:ph type="sldImg"/>
          </p:nvPr>
        </p:nvSpPr>
        <p:spPr/>
      </p:sp>
      <p:sp>
        <p:nvSpPr>
          <p:cNvPr id="70246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6399866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477</a:t>
            </a:fld>
            <a:endParaRPr lang="en-US" altLang="zh-CN" sz="1200" dirty="0"/>
          </a:p>
        </p:txBody>
      </p:sp>
      <p:sp>
        <p:nvSpPr>
          <p:cNvPr id="704515" name="Rectangle 2"/>
          <p:cNvSpPr>
            <a:spLocks noGrp="1" noRot="1" noChangeAspect="1" noTextEdit="1"/>
          </p:cNvSpPr>
          <p:nvPr>
            <p:ph type="sldImg"/>
          </p:nvPr>
        </p:nvSpPr>
        <p:spPr/>
      </p:sp>
      <p:sp>
        <p:nvSpPr>
          <p:cNvPr id="70451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206013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478</a:t>
            </a:fld>
            <a:endParaRPr lang="en-US" altLang="zh-CN" sz="1200" dirty="0"/>
          </a:p>
        </p:txBody>
      </p:sp>
      <p:sp>
        <p:nvSpPr>
          <p:cNvPr id="710659" name="Rectangle 2"/>
          <p:cNvSpPr>
            <a:spLocks noGrp="1" noRot="1" noChangeAspect="1" noTextEdit="1"/>
          </p:cNvSpPr>
          <p:nvPr>
            <p:ph type="sldImg"/>
          </p:nvPr>
        </p:nvSpPr>
        <p:spPr>
          <a:solidFill>
            <a:srgbClr val="FFFFFF">
              <a:alpha val="100000"/>
            </a:srgbClr>
          </a:solidFill>
        </p:spPr>
      </p:sp>
      <p:sp>
        <p:nvSpPr>
          <p:cNvPr id="710660"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16981054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479</a:t>
            </a:fld>
            <a:endParaRPr lang="en-US" altLang="zh-CN" sz="1200" dirty="0"/>
          </a:p>
        </p:txBody>
      </p:sp>
      <p:sp>
        <p:nvSpPr>
          <p:cNvPr id="712707" name="Rectangle 2"/>
          <p:cNvSpPr>
            <a:spLocks noGrp="1" noRot="1" noChangeAspect="1" noTextEdit="1"/>
          </p:cNvSpPr>
          <p:nvPr>
            <p:ph type="sldImg"/>
          </p:nvPr>
        </p:nvSpPr>
        <p:spPr>
          <a:solidFill>
            <a:srgbClr val="FFFFFF">
              <a:alpha val="100000"/>
            </a:srgbClr>
          </a:solidFill>
        </p:spPr>
      </p:sp>
      <p:sp>
        <p:nvSpPr>
          <p:cNvPr id="712708"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10800793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514</a:t>
            </a:fld>
            <a:endParaRPr lang="en-US" altLang="zh-CN" sz="1200" dirty="0"/>
          </a:p>
        </p:txBody>
      </p:sp>
      <p:sp>
        <p:nvSpPr>
          <p:cNvPr id="764931" name="Rectangle 2"/>
          <p:cNvSpPr>
            <a:spLocks noGrp="1" noRot="1" noChangeAspect="1" noTextEdit="1"/>
          </p:cNvSpPr>
          <p:nvPr>
            <p:ph type="sldImg"/>
          </p:nvPr>
        </p:nvSpPr>
        <p:spPr/>
      </p:sp>
      <p:sp>
        <p:nvSpPr>
          <p:cNvPr id="76493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6299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4358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12025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FA620E-D63F-4A10-A136-BCECF2228160}"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63" name="Rectangle 2"/>
          <p:cNvSpPr>
            <a:spLocks noGrp="1" noRot="1" noChangeAspect="1" noChangeArrowheads="1" noTextEdit="1"/>
          </p:cNvSpPr>
          <p:nvPr>
            <p:ph type="sldImg"/>
          </p:nvPr>
        </p:nvSpPr>
        <p:spPr>
          <a:solidFill>
            <a:srgbClr val="FFFFFF"/>
          </a:solidFill>
        </p:spPr>
      </p:sp>
      <p:sp>
        <p:nvSpPr>
          <p:cNvPr id="66564"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2540279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145</a:t>
            </a:fld>
            <a:endParaRPr lang="en-US" altLang="zh-CN" dirty="0"/>
          </a:p>
        </p:txBody>
      </p:sp>
      <p:sp>
        <p:nvSpPr>
          <p:cNvPr id="151555" name="Rectangle 2"/>
          <p:cNvSpPr>
            <a:spLocks noGrp="1" noRot="1" noChangeAspect="1" noTextEdit="1"/>
          </p:cNvSpPr>
          <p:nvPr>
            <p:ph type="sldImg"/>
          </p:nvPr>
        </p:nvSpPr>
        <p:spPr>
          <a:solidFill>
            <a:srgbClr val="FFFFFF">
              <a:alpha val="100000"/>
            </a:srgbClr>
          </a:solidFill>
        </p:spPr>
      </p:sp>
      <p:sp>
        <p:nvSpPr>
          <p:cNvPr id="151556"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87399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147</a:t>
            </a:fld>
            <a:endParaRPr lang="en-US" altLang="zh-CN" dirty="0"/>
          </a:p>
        </p:txBody>
      </p:sp>
      <p:sp>
        <p:nvSpPr>
          <p:cNvPr id="154627" name="Rectangle 2"/>
          <p:cNvSpPr>
            <a:spLocks noGrp="1" noRot="1" noChangeAspect="1" noTextEdit="1"/>
          </p:cNvSpPr>
          <p:nvPr>
            <p:ph type="sldImg"/>
          </p:nvPr>
        </p:nvSpPr>
        <p:spPr/>
      </p:sp>
      <p:sp>
        <p:nvSpPr>
          <p:cNvPr id="15462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856493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157</a:t>
            </a:fld>
            <a:endParaRPr lang="en-US" altLang="zh-CN" dirty="0"/>
          </a:p>
        </p:txBody>
      </p:sp>
      <p:sp>
        <p:nvSpPr>
          <p:cNvPr id="165891" name="Rectangle 2"/>
          <p:cNvSpPr>
            <a:spLocks noGrp="1" noRot="1" noChangeAspect="1" noTextEdit="1"/>
          </p:cNvSpPr>
          <p:nvPr>
            <p:ph type="sldImg"/>
          </p:nvPr>
        </p:nvSpPr>
        <p:spPr/>
      </p:sp>
      <p:sp>
        <p:nvSpPr>
          <p:cNvPr id="16589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2858743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bg>
      <p:bgRef idx="1001">
        <a:schemeClr val="bg2"/>
      </p:bgRef>
    </p:bg>
    <p:spTree>
      <p:nvGrpSpPr>
        <p:cNvPr id="1" name=""/>
        <p:cNvGrpSpPr/>
        <p:nvPr/>
      </p:nvGrpSpPr>
      <p:grpSpPr>
        <a:xfrm>
          <a:off x="0" y="0"/>
          <a:ext cx="0" cy="0"/>
          <a:chOff x="0" y="0"/>
          <a:chExt cx="0" cy="0"/>
        </a:xfrm>
      </p:grpSpPr>
      <p:sp>
        <p:nvSpPr>
          <p:cNvPr id="15" name="矩形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9" name="矩形 18"/>
          <p:cNvSpPr>
            <a:spLocks noChangeArrowheads="1"/>
          </p:cNvSpPr>
          <p:nvPr/>
        </p:nvSpPr>
        <p:spPr bwMode="white">
          <a:xfrm>
            <a:off x="11988800" y="3048"/>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8" name="矩形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6" name="矩形 15"/>
          <p:cNvSpPr>
            <a:spLocks noChangeArrowheads="1"/>
          </p:cNvSpPr>
          <p:nvPr/>
        </p:nvSpPr>
        <p:spPr bwMode="white">
          <a:xfrm>
            <a:off x="0" y="0"/>
            <a:ext cx="12192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2" name="矩形 11"/>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 name="副标题 8"/>
          <p:cNvSpPr>
            <a:spLocks noGrp="1"/>
          </p:cNvSpPr>
          <p:nvPr>
            <p:ph type="subTitle" idx="1"/>
          </p:nvPr>
        </p:nvSpPr>
        <p:spPr>
          <a:xfrm>
            <a:off x="1828800" y="2819400"/>
            <a:ext cx="85344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p:txBody>
          <a:bodyPr/>
          <a:lstStyle/>
          <a:p>
            <a:pPr fontAlgn="base">
              <a:spcBef>
                <a:spcPct val="0"/>
              </a:spcBef>
              <a:spcAft>
                <a:spcPct val="0"/>
              </a:spcAft>
            </a:pPr>
            <a:fld id="{9D21D778-B565-4D7E-94D7-64010A445B68}" type="datetimeFigureOut">
              <a:rPr lang="en-US" smtClean="0">
                <a:latin typeface="Arial" panose="020B0604020202020204" pitchFamily="34" charset="0"/>
                <a:ea typeface="宋体" panose="02010600030101010101" pitchFamily="2" charset="-122"/>
              </a:rPr>
              <a:pPr fontAlgn="base">
                <a:spcBef>
                  <a:spcPct val="0"/>
                </a:spcBef>
                <a:spcAft>
                  <a:spcPct val="0"/>
                </a:spcAft>
              </a:pPr>
              <a:t>12/15/2022</a:t>
            </a:fld>
            <a:endParaRPr lang="en-US">
              <a:latin typeface="Arial" panose="020B0604020202020204" pitchFamily="34" charset="0"/>
              <a:ea typeface="宋体" panose="02010600030101010101" pitchFamily="2" charset="-122"/>
            </a:endParaRPr>
          </a:p>
        </p:txBody>
      </p:sp>
      <p:sp>
        <p:nvSpPr>
          <p:cNvPr id="17" name="页脚占位符 16"/>
          <p:cNvSpPr>
            <a:spLocks noGrp="1"/>
          </p:cNvSpPr>
          <p:nvPr>
            <p:ph type="ftr" sz="quarter" idx="11"/>
          </p:nvPr>
        </p:nvSpPr>
        <p:spPr/>
        <p:txBody>
          <a:bodyPr/>
          <a:lstStyle/>
          <a:p>
            <a:pPr fontAlgn="base">
              <a:spcBef>
                <a:spcPct val="0"/>
              </a:spcBef>
              <a:spcAft>
                <a:spcPct val="0"/>
              </a:spcAft>
              <a:defRPr/>
            </a:pPr>
            <a:endParaRPr lang="en-US" altLang="zh-CN">
              <a:latin typeface="Arial" panose="020B0604020202020204" pitchFamily="34" charset="0"/>
              <a:ea typeface="宋体" panose="02010600030101010101" pitchFamily="2" charset="-122"/>
            </a:endParaRPr>
          </a:p>
        </p:txBody>
      </p:sp>
      <p:sp>
        <p:nvSpPr>
          <p:cNvPr id="7" name="直接连接符 6"/>
          <p:cNvSpPr>
            <a:spLocks noChangeShapeType="1"/>
          </p:cNvSpPr>
          <p:nvPr/>
        </p:nvSpPr>
        <p:spPr bwMode="auto">
          <a:xfrm>
            <a:off x="207264" y="2420112"/>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 name="矩形 9"/>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 name="椭圆 12"/>
          <p:cNvSpPr/>
          <p:nvPr/>
        </p:nvSpPr>
        <p:spPr>
          <a:xfrm>
            <a:off x="5689600" y="2115312"/>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椭圆 13"/>
          <p:cNvSpPr/>
          <p:nvPr/>
        </p:nvSpPr>
        <p:spPr>
          <a:xfrm>
            <a:off x="5815584" y="2209800"/>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灯片编号占位符 28"/>
          <p:cNvSpPr>
            <a:spLocks noGrp="1"/>
          </p:cNvSpPr>
          <p:nvPr>
            <p:ph type="sldNum" sz="quarter" idx="12"/>
          </p:nvPr>
        </p:nvSpPr>
        <p:spPr>
          <a:xfrm>
            <a:off x="5791200" y="2199451"/>
            <a:ext cx="609600" cy="441325"/>
          </a:xfrm>
        </p:spPr>
        <p:txBody>
          <a:bodyPr/>
          <a:lstStyle>
            <a:lvl1pPr>
              <a:defRPr>
                <a:solidFill>
                  <a:schemeClr val="accent3">
                    <a:shade val="75000"/>
                  </a:schemeClr>
                </a:solidFill>
              </a:defRPr>
            </a:lvl1pPr>
          </a:lstStyle>
          <a:p>
            <a:pPr fontAlgn="base">
              <a:spcBef>
                <a:spcPct val="0"/>
              </a:spcBef>
              <a:spcAft>
                <a:spcPct val="0"/>
              </a:spcAft>
            </a:pPr>
            <a:fld id="{2C6B1FF6-39B9-40F5-8B67-33C6354A3D4F}" type="slidenum">
              <a:rPr lang="en-US" smtClean="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a:t>
            </a:fld>
            <a:endParaRPr lang="en-US" dirty="0">
              <a:solidFill>
                <a:srgbClr val="8CADAE">
                  <a:shade val="75000"/>
                </a:srgbClr>
              </a:solidFill>
              <a:latin typeface="Arial" panose="020B0604020202020204" pitchFamily="34" charset="0"/>
              <a:ea typeface="宋体" panose="02010600030101010101" pitchFamily="2" charset="-122"/>
            </a:endParaRPr>
          </a:p>
        </p:txBody>
      </p:sp>
      <p:sp>
        <p:nvSpPr>
          <p:cNvPr id="8" name="标题 7"/>
          <p:cNvSpPr>
            <a:spLocks noGrp="1"/>
          </p:cNvSpPr>
          <p:nvPr>
            <p:ph type="ctrTitle"/>
          </p:nvPr>
        </p:nvSpPr>
        <p:spPr>
          <a:xfrm>
            <a:off x="914400" y="381000"/>
            <a:ext cx="10363200" cy="1752600"/>
          </a:xfrm>
        </p:spPr>
        <p:txBody>
          <a:bodyPr anchor="b"/>
          <a:lstStyle>
            <a:lvl1pPr>
              <a:defRPr sz="4200">
                <a:solidFill>
                  <a:schemeClr val="accent1"/>
                </a:solidFill>
              </a:defRPr>
            </a:lvl1pPr>
          </a:lstStyle>
          <a:p>
            <a:r>
              <a:rPr kumimoji="0" lang="zh-CN" altLang="en-US"/>
              <a:t>单击此处编辑母版标题样式</a:t>
            </a:r>
            <a:endParaRPr kumimoji="0" lang="en-US"/>
          </a:p>
        </p:txBody>
      </p:sp>
      <p:sp>
        <p:nvSpPr>
          <p:cNvPr id="20" name="Text Box 8"/>
          <p:cNvSpPr txBox="1">
            <a:spLocks noChangeArrowheads="1"/>
          </p:cNvSpPr>
          <p:nvPr userDrawn="1"/>
        </p:nvSpPr>
        <p:spPr bwMode="auto">
          <a:xfrm>
            <a:off x="0" y="76201"/>
            <a:ext cx="12192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CCB400"/>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21" name="Line 9"/>
          <p:cNvSpPr>
            <a:spLocks noChangeShapeType="1"/>
          </p:cNvSpPr>
          <p:nvPr userDrawn="1"/>
        </p:nvSpPr>
        <p:spPr bwMode="auto">
          <a:xfrm>
            <a:off x="300567" y="457200"/>
            <a:ext cx="11573933"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29054989"/>
      </p:ext>
    </p:extLst>
  </p:cSld>
  <p:clrMapOvr>
    <a:overrideClrMapping bg1="lt1" tx1="dk1" bg2="lt2" tx2="dk2" accent1="accent1" accent2="accent2" accent3="accent3" accent4="accent4" accent5="accent5" accent6="accent6" hlink="hlink" folHlink="folHlink"/>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2_标题幻灯片">
    <p:bg>
      <p:bgPr>
        <a:solidFill>
          <a:schemeClr val="bg2"/>
        </a:solidFill>
        <a:effectLst/>
      </p:bgPr>
    </p:bg>
    <p:spTree>
      <p:nvGrpSpPr>
        <p:cNvPr id="1" name=""/>
        <p:cNvGrpSpPr/>
        <p:nvPr/>
      </p:nvGrpSpPr>
      <p:grpSpPr>
        <a:xfrm>
          <a:off x="0" y="0"/>
          <a:ext cx="0" cy="0"/>
          <a:chOff x="0" y="0"/>
          <a:chExt cx="0" cy="0"/>
        </a:xfrm>
      </p:grpSpPr>
      <p:pic>
        <p:nvPicPr>
          <p:cNvPr id="17411" name="图片 2"/>
          <p:cNvPicPr>
            <a:picLocks noChangeAspect="1"/>
          </p:cNvPicPr>
          <p:nvPr>
            <p:custDataLst>
              <p:tags r:id="rId1"/>
            </p:custDataLst>
          </p:nvPr>
        </p:nvPicPr>
        <p:blipFill>
          <a:blip r:embed="rId3"/>
          <a:stretch>
            <a:fillRect/>
          </a:stretch>
        </p:blipFill>
        <p:spPr>
          <a:xfrm>
            <a:off x="694267" y="0"/>
            <a:ext cx="10803467" cy="6858000"/>
          </a:xfrm>
          <a:prstGeom prst="rect">
            <a:avLst/>
          </a:prstGeom>
          <a:noFill/>
          <a:ln w="9525">
            <a:noFill/>
          </a:ln>
        </p:spPr>
      </p:pic>
      <p:sp>
        <p:nvSpPr>
          <p:cNvPr id="2" name="副标题 2"/>
          <p:cNvSpPr>
            <a:spLocks noGrp="1"/>
          </p:cNvSpPr>
          <p:nvPr>
            <p:ph type="subTitle" idx="3"/>
          </p:nvPr>
        </p:nvSpPr>
        <p:spPr>
          <a:xfrm>
            <a:off x="1258917" y="4119096"/>
            <a:ext cx="4786332" cy="352681"/>
          </a:xfrm>
        </p:spPr>
        <p:txBody>
          <a:bodyPr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3429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685800" indent="0" algn="ctr" defTabSz="914400" rtl="0" eaLnBrk="1" fontAlgn="auto" latinLnBrk="0" hangingPunct="1">
              <a:lnSpc>
                <a:spcPct val="13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0287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lang="zh-CN" altLang="en-US" noProof="1">
                <a:sym typeface="+mn-ea"/>
              </a:rPr>
              <a:t>单击此处编辑母版副标题样式</a:t>
            </a:r>
            <a:endParaRPr noProof="1">
              <a:sym typeface="+mn-ea"/>
            </a:endParaRPr>
          </a:p>
        </p:txBody>
      </p:sp>
      <p:sp>
        <p:nvSpPr>
          <p:cNvPr id="4" name="标题 3"/>
          <p:cNvSpPr>
            <a:spLocks noGrp="1"/>
          </p:cNvSpPr>
          <p:nvPr>
            <p:ph type="ctrTitle" idx="2"/>
          </p:nvPr>
        </p:nvSpPr>
        <p:spPr>
          <a:xfrm>
            <a:off x="1219210" y="3180052"/>
            <a:ext cx="4826039" cy="615791"/>
          </a:xfrm>
        </p:spPr>
        <p:txBody>
          <a:bodyPr lIns="0" tIns="0" rIns="0" bIns="0" rtlCol="0" anchor="b">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4000" b="1" i="0" u="none" strike="noStrike" kern="1200" cap="none" spc="600" normalizeH="0" baseline="0" noProof="0" dirty="0">
                <a:ln>
                  <a:noFill/>
                </a:ln>
                <a:solidFill>
                  <a:schemeClr val="dk1">
                    <a:lumMod val="85000"/>
                    <a:lumOff val="15000"/>
                  </a:schemeClr>
                </a:solidFill>
                <a:effectLst/>
                <a:uLnTx/>
                <a:uFillTx/>
                <a:latin typeface="Arial" panose="020B0604020202020204" pitchFamily="34" charset="0"/>
                <a:ea typeface="汉仪旗黑-85S" pitchFamily="18" charset="-122"/>
                <a:cs typeface="+mj-cs"/>
                <a:sym typeface="+mn-ea"/>
              </a:defRPr>
            </a:lvl1pPr>
          </a:lstStyle>
          <a:p>
            <a:pPr lvl="0"/>
            <a:r>
              <a:rPr lang="zh-CN" altLang="en-US" noProof="1">
                <a:sym typeface="+mn-ea"/>
              </a:rPr>
              <a:t>单击此处编辑母版标题样式</a:t>
            </a:r>
            <a:endParaRPr noProof="1">
              <a:sym typeface="+mn-ea"/>
            </a:endParaRPr>
          </a:p>
        </p:txBody>
      </p:sp>
      <p:sp>
        <p:nvSpPr>
          <p:cNvPr id="9" name="日期占位符 15"/>
          <p:cNvSpPr>
            <a:spLocks noGrp="1"/>
          </p:cNvSpPr>
          <p:nvPr>
            <p:ph type="dt" sz="half" idx="12"/>
          </p:nvPr>
        </p:nvSpPr>
        <p:spPr>
          <a:xfrm>
            <a:off x="880534" y="6389689"/>
            <a:ext cx="2698751" cy="238125"/>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pitchFamily="34" charset="-122"/>
              </a:defRPr>
            </a:lvl1pPr>
          </a:lstStyle>
          <a:p>
            <a:pPr algn="l" fontAlgn="base">
              <a:spcBef>
                <a:spcPct val="0"/>
              </a:spcBef>
              <a:spcAft>
                <a:spcPct val="0"/>
              </a:spcAft>
              <a:defRPr/>
            </a:pPr>
            <a:fld id="{CC1D70E8-A4BC-4704-AF19-C0DCE2EC2427}" type="datetimeFigureOut">
              <a:rPr lang="zh-CN" altLang="en-US" sz="900" noProof="1" smtClean="0">
                <a:solidFill>
                  <a:schemeClr val="tx1">
                    <a:tint val="75000"/>
                  </a:schemeClr>
                </a:solidFill>
              </a:rPr>
              <a:pPr algn="l" fontAlgn="base">
                <a:spcBef>
                  <a:spcPct val="0"/>
                </a:spcBef>
                <a:spcAft>
                  <a:spcPct val="0"/>
                </a:spcAft>
                <a:defRPr/>
              </a:pPr>
              <a:t>2022/12/15</a:t>
            </a:fld>
            <a:endParaRPr lang="zh-CN" altLang="en-US" sz="900" noProof="1">
              <a:solidFill>
                <a:schemeClr val="tx1">
                  <a:tint val="75000"/>
                </a:schemeClr>
              </a:solidFill>
            </a:endParaRPr>
          </a:p>
        </p:txBody>
      </p:sp>
      <p:sp>
        <p:nvSpPr>
          <p:cNvPr id="10" name="页脚占位符 16"/>
          <p:cNvSpPr>
            <a:spLocks noGrp="1"/>
          </p:cNvSpPr>
          <p:nvPr>
            <p:ph type="ftr" sz="quarter" idx="13"/>
          </p:nvPr>
        </p:nvSpPr>
        <p:spPr>
          <a:xfrm>
            <a:off x="4116918" y="6389689"/>
            <a:ext cx="3958167" cy="238125"/>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pitchFamily="34" charset="-122"/>
              </a:defRPr>
            </a:lvl1pPr>
          </a:lstStyle>
          <a:p>
            <a:pPr algn="ctr" fontAlgn="base">
              <a:spcBef>
                <a:spcPct val="0"/>
              </a:spcBef>
              <a:spcAft>
                <a:spcPct val="0"/>
              </a:spcAft>
              <a:defRPr/>
            </a:pPr>
            <a:endParaRPr lang="zh-CN" altLang="en-US" sz="900" noProof="1">
              <a:solidFill>
                <a:schemeClr val="tx1">
                  <a:tint val="75000"/>
                </a:schemeClr>
              </a:solidFill>
            </a:endParaRPr>
          </a:p>
        </p:txBody>
      </p:sp>
      <p:sp>
        <p:nvSpPr>
          <p:cNvPr id="11" name="灯片编号占位符 17"/>
          <p:cNvSpPr>
            <a:spLocks noGrp="1"/>
          </p:cNvSpPr>
          <p:nvPr>
            <p:ph type="sldNum" sz="quarter" idx="4"/>
          </p:nvPr>
        </p:nvSpPr>
        <p:spPr>
          <a:xfrm>
            <a:off x="8610600" y="6389689"/>
            <a:ext cx="2700867" cy="238125"/>
          </a:xfrm>
          <a:prstGeom prst="rect">
            <a:avLst/>
          </a:prstGeom>
        </p:spPr>
        <p:txBody>
          <a:bodyPr vert="horz" wrap="square" lIns="91440" tIns="45720" rIns="91440" bIns="45720" numCol="1" anchor="ctr" anchorCtr="0" compatLnSpc="1">
            <a:normAutofit/>
          </a:bodyPr>
          <a:lstStyle>
            <a:lvl1pPr>
              <a:defRPr/>
            </a:lvl1pPr>
          </a:lstStyle>
          <a:p>
            <a:pPr algn="r" fontAlgn="base">
              <a:spcBef>
                <a:spcPct val="0"/>
              </a:spcBef>
              <a:spcAft>
                <a:spcPct val="0"/>
              </a:spcAft>
              <a:defRPr/>
            </a:pPr>
            <a:fld id="{4A9EB03F-54BE-4094-BD17-59779E3558E2}" type="slidenum">
              <a:rPr lang="zh-CN" altLang="en-US" sz="900" smtClean="0">
                <a:solidFill>
                  <a:srgbClr val="898989"/>
                </a:solidFill>
                <a:latin typeface="Arial" panose="020B0604020202020204" pitchFamily="34" charset="0"/>
                <a:ea typeface="微软雅黑" panose="020B0503020204020204" pitchFamily="34" charset="-122"/>
              </a:rPr>
              <a:pPr algn="r" fontAlgn="base">
                <a:spcBef>
                  <a:spcPct val="0"/>
                </a:spcBef>
                <a:spcAft>
                  <a:spcPct val="0"/>
                </a:spcAft>
                <a:defRPr/>
              </a:pPr>
              <a:t>‹#›</a:t>
            </a:fld>
            <a:endParaRPr lang="zh-CN" altLang="en-US" sz="900">
              <a:solidFill>
                <a:srgbClr val="898989"/>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505737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2"/>
        </a:solidFill>
        <a:effectLst/>
      </p:bgPr>
    </p:bg>
    <p:spTree>
      <p:nvGrpSpPr>
        <p:cNvPr id="1" name=""/>
        <p:cNvGrpSpPr/>
        <p:nvPr/>
      </p:nvGrpSpPr>
      <p:grpSpPr>
        <a:xfrm>
          <a:off x="0" y="0"/>
          <a:ext cx="0" cy="0"/>
          <a:chOff x="0" y="0"/>
          <a:chExt cx="0" cy="0"/>
        </a:xfrm>
      </p:grpSpPr>
      <p:grpSp>
        <p:nvGrpSpPr>
          <p:cNvPr id="126979" name="组合 6"/>
          <p:cNvGrpSpPr/>
          <p:nvPr userDrawn="1"/>
        </p:nvGrpSpPr>
        <p:grpSpPr>
          <a:xfrm>
            <a:off x="-127000" y="0"/>
            <a:ext cx="12429067"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4623858" y="4894263"/>
            <a:ext cx="996950" cy="7734300"/>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730320" y="2842612"/>
            <a:ext cx="7117545"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a:t>单击此处编辑母版标题样式</a:t>
            </a:r>
          </a:p>
        </p:txBody>
      </p:sp>
      <p:sp>
        <p:nvSpPr>
          <p:cNvPr id="3" name="副标题 2"/>
          <p:cNvSpPr>
            <a:spLocks noGrp="1"/>
          </p:cNvSpPr>
          <p:nvPr>
            <p:ph type="subTitle" idx="1" hasCustomPrompt="1"/>
          </p:nvPr>
        </p:nvSpPr>
        <p:spPr>
          <a:xfrm>
            <a:off x="2730320" y="3971225"/>
            <a:ext cx="7117545"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单击以编辑母版副标题样式</a:t>
            </a:r>
          </a:p>
        </p:txBody>
      </p:sp>
      <p:sp>
        <p:nvSpPr>
          <p:cNvPr id="5" name="文本占位符 4"/>
          <p:cNvSpPr>
            <a:spLocks noGrp="1"/>
          </p:cNvSpPr>
          <p:nvPr>
            <p:ph type="body" sz="quarter" idx="13" hasCustomPrompt="1"/>
          </p:nvPr>
        </p:nvSpPr>
        <p:spPr>
          <a:xfrm>
            <a:off x="3630544" y="4733589"/>
            <a:ext cx="2523129"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a:t>编辑母版文本样式</a:t>
            </a:r>
          </a:p>
        </p:txBody>
      </p:sp>
      <p:sp>
        <p:nvSpPr>
          <p:cNvPr id="13" name="文本占位符 12"/>
          <p:cNvSpPr>
            <a:spLocks noGrp="1"/>
          </p:cNvSpPr>
          <p:nvPr>
            <p:ph type="body" sz="quarter" idx="14" hasCustomPrompt="1"/>
          </p:nvPr>
        </p:nvSpPr>
        <p:spPr>
          <a:xfrm>
            <a:off x="6402189" y="4733589"/>
            <a:ext cx="2523127"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a:t>编辑母版文本样式</a:t>
            </a:r>
          </a:p>
        </p:txBody>
      </p:sp>
      <p:sp>
        <p:nvSpPr>
          <p:cNvPr id="14" name="日期占位符 15"/>
          <p:cNvSpPr>
            <a:spLocks noGrp="1"/>
          </p:cNvSpPr>
          <p:nvPr>
            <p:ph type="dt" sz="half" idx="2"/>
            <p:custDataLst>
              <p:tags r:id="rId2"/>
            </p:custDataLst>
          </p:nvPr>
        </p:nvSpPr>
        <p:spPr>
          <a:xfrm>
            <a:off x="880534" y="6389689"/>
            <a:ext cx="2698751" cy="238125"/>
          </a:xfrm>
          <a:prstGeom prst="rect">
            <a:avLst/>
          </a:prstGeom>
        </p:spPr>
        <p:txBody>
          <a:bodyPr vert="horz" lIns="91440" tIns="45720" rIns="91440" bIns="45720" rtlCol="0" anchor="ctr">
            <a:normAutofit/>
          </a:bodyPr>
          <a:lstStyle>
            <a:lvl1pPr>
              <a:defRPr/>
            </a:lvl1pPr>
          </a:lstStyle>
          <a:p>
            <a:pPr algn="l" fontAlgn="base">
              <a:spcBef>
                <a:spcPct val="0"/>
              </a:spcBef>
              <a:spcAft>
                <a:spcPct val="0"/>
              </a:spcAft>
              <a:defRPr/>
            </a:pPr>
            <a:fld id="{BF2BC9CD-3F0C-45B3-A0D8-F28445170910}" type="datetimeFigureOut">
              <a:rPr lang="zh-CN" altLang="en-US" sz="900" noProof="1" smtClean="0">
                <a:solidFill>
                  <a:schemeClr val="tx1">
                    <a:tint val="75000"/>
                  </a:schemeClr>
                </a:solidFill>
                <a:latin typeface="Arial" panose="020B0604020202020204" pitchFamily="34" charset="0"/>
                <a:ea typeface="宋体" panose="02010600030101010101" pitchFamily="2" charset="-122"/>
              </a:rPr>
              <a:pPr algn="l" fontAlgn="base">
                <a:spcBef>
                  <a:spcPct val="0"/>
                </a:spcBef>
                <a:spcAft>
                  <a:spcPct val="0"/>
                </a:spcAft>
                <a:defRPr/>
              </a:pPr>
              <a:t>2022/12/15</a:t>
            </a:fld>
            <a:endParaRPr lang="zh-CN" altLang="en-US" sz="900" noProof="1">
              <a:solidFill>
                <a:schemeClr val="tx1">
                  <a:tint val="75000"/>
                </a:schemeClr>
              </a:solidFill>
              <a:latin typeface="Arial" panose="020B0604020202020204" pitchFamily="34" charset="0"/>
              <a:ea typeface="宋体" panose="02010600030101010101" pitchFamily="2" charset="-122"/>
            </a:endParaRPr>
          </a:p>
        </p:txBody>
      </p:sp>
      <p:sp>
        <p:nvSpPr>
          <p:cNvPr id="15" name="页脚占位符 16"/>
          <p:cNvSpPr>
            <a:spLocks noGrp="1"/>
          </p:cNvSpPr>
          <p:nvPr>
            <p:ph type="ftr" sz="quarter" idx="3"/>
            <p:custDataLst>
              <p:tags r:id="rId3"/>
            </p:custDataLst>
          </p:nvPr>
        </p:nvSpPr>
        <p:spPr>
          <a:xfrm>
            <a:off x="4116918" y="6389689"/>
            <a:ext cx="3958167" cy="238125"/>
          </a:xfrm>
          <a:prstGeom prst="rect">
            <a:avLst/>
          </a:prstGeom>
        </p:spPr>
        <p:txBody>
          <a:bodyPr vert="horz" lIns="91440" tIns="45720" rIns="91440" bIns="45720" rtlCol="0" anchor="ctr">
            <a:normAutofit/>
          </a:bodyPr>
          <a:lstStyle>
            <a:lvl1pPr>
              <a:defRPr/>
            </a:lvl1pPr>
          </a:lstStyle>
          <a:p>
            <a:pPr algn="ctr" fontAlgn="base">
              <a:spcBef>
                <a:spcPct val="0"/>
              </a:spcBef>
              <a:spcAft>
                <a:spcPct val="0"/>
              </a:spcAft>
              <a:defRPr/>
            </a:pPr>
            <a:endParaRPr lang="zh-CN" altLang="en-US" sz="900" noProof="1">
              <a:solidFill>
                <a:schemeClr val="tx1">
                  <a:tint val="75000"/>
                </a:schemeClr>
              </a:solidFill>
              <a:latin typeface="Arial" panose="020B0604020202020204" pitchFamily="34" charset="0"/>
              <a:ea typeface="宋体" panose="02010600030101010101" pitchFamily="2" charset="-122"/>
            </a:endParaRPr>
          </a:p>
        </p:txBody>
      </p:sp>
      <p:sp>
        <p:nvSpPr>
          <p:cNvPr id="16" name="灯片编号占位符 17"/>
          <p:cNvSpPr>
            <a:spLocks noGrp="1"/>
          </p:cNvSpPr>
          <p:nvPr>
            <p:ph type="sldNum" sz="quarter" idx="4"/>
            <p:custDataLst>
              <p:tags r:id="rId4"/>
            </p:custDataLst>
          </p:nvPr>
        </p:nvSpPr>
        <p:spPr>
          <a:xfrm>
            <a:off x="8610600" y="6389689"/>
            <a:ext cx="2700867" cy="238125"/>
          </a:xfrm>
          <a:prstGeom prst="rect">
            <a:avLst/>
          </a:prstGeom>
        </p:spPr>
        <p:txBody>
          <a:bodyPr vert="horz" lIns="91440" tIns="45720" rIns="91440" bIns="45720" rtlCol="0" anchor="ctr">
            <a:normAutofit/>
          </a:bodyPr>
          <a:lstStyle>
            <a:lvl1pPr>
              <a:defRPr/>
            </a:lvl1pPr>
          </a:lstStyle>
          <a:p>
            <a:pPr algn="r" fontAlgn="base">
              <a:spcBef>
                <a:spcPct val="0"/>
              </a:spcBef>
              <a:spcAft>
                <a:spcPct val="0"/>
              </a:spcAft>
              <a:defRPr/>
            </a:pPr>
            <a:fld id="{CE4286EE-59DC-45F9-BDB2-F75ED3F59BD1}" type="slidenum">
              <a:rPr lang="zh-CN" altLang="en-US" sz="900" noProof="1" smtClean="0">
                <a:solidFill>
                  <a:schemeClr val="tx1">
                    <a:tint val="75000"/>
                  </a:schemeClr>
                </a:solidFill>
                <a:latin typeface="Arial" panose="020B0604020202020204" pitchFamily="34" charset="0"/>
                <a:ea typeface="宋体" panose="02010600030101010101" pitchFamily="2" charset="-122"/>
              </a:rPr>
              <a:pPr algn="r" fontAlgn="base">
                <a:spcBef>
                  <a:spcPct val="0"/>
                </a:spcBef>
                <a:spcAft>
                  <a:spcPct val="0"/>
                </a:spcAft>
                <a:defRPr/>
              </a:pPr>
              <a:t>‹#›</a:t>
            </a:fld>
            <a:endParaRPr lang="zh-CN" altLang="en-US" sz="900" noProof="1">
              <a:solidFill>
                <a:schemeClr val="tx1">
                  <a:tint val="75000"/>
                </a:schemeClr>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90076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p:txBody>
          <a:bodyPr/>
          <a:lstStyle>
            <a:lvl1pPr>
              <a:defRPr/>
            </a:lvl1pPr>
          </a:lstStyle>
          <a:p>
            <a:pPr fontAlgn="base">
              <a:spcBef>
                <a:spcPct val="0"/>
              </a:spcBef>
              <a:spcAft>
                <a:spcPct val="0"/>
              </a:spcAft>
              <a:defRPr/>
            </a:pPr>
            <a:fld id="{82227C12-0A9D-4045-8A90-DFF61BC5C20E}" type="slidenum">
              <a:rPr lang="ja-JP" altLang="en-US" smtClean="0"/>
              <a:pPr fontAlgn="base">
                <a:spcBef>
                  <a:spcPct val="0"/>
                </a:spcBef>
                <a:spcAft>
                  <a:spcPct val="0"/>
                </a:spcAft>
                <a:defRPr/>
              </a:pPr>
              <a:t>‹#›</a:t>
            </a:fld>
            <a:endParaRPr lang="en-US" altLang="ja-JP"/>
          </a:p>
        </p:txBody>
      </p:sp>
    </p:spTree>
    <p:extLst>
      <p:ext uri="{BB962C8B-B14F-4D97-AF65-F5344CB8AC3E}">
        <p14:creationId xmlns:p14="http://schemas.microsoft.com/office/powerpoint/2010/main" val="3134381789"/>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3">
                    <a:shade val="75000"/>
                  </a:schemeClr>
                </a:solidFill>
              </a:defRPr>
            </a:lvl1pPr>
          </a:lstStyle>
          <a:p>
            <a:r>
              <a:rPr kumimoji="0" lang="zh-CN" altLang="en-US"/>
              <a:t>单击此处编辑母版标题样式</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pPr>
            <a:fld id="{9D21D778-B565-4D7E-94D7-64010A445B68}" type="datetimeFigureOut">
              <a:rPr lang="en-US" smtClean="0">
                <a:latin typeface="Arial" panose="020B0604020202020204" pitchFamily="34" charset="0"/>
                <a:ea typeface="宋体" panose="02010600030101010101" pitchFamily="2" charset="-122"/>
              </a:rPr>
              <a:pPr fontAlgn="base">
                <a:spcBef>
                  <a:spcPct val="0"/>
                </a:spcBef>
                <a:spcAft>
                  <a:spcPct val="0"/>
                </a:spcAft>
              </a:pPr>
              <a:t>12/15/2022</a:t>
            </a:fld>
            <a:endParaRPr lang="en-US">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pPr>
            <a:endParaRPr lang="en-US">
              <a:latin typeface="Arial" panose="020B0604020202020204" pitchFamily="34" charset="0"/>
              <a:ea typeface="宋体" panose="02010600030101010101" pitchFamily="2" charset="-122"/>
            </a:endParaRPr>
          </a:p>
        </p:txBody>
      </p:sp>
      <p:sp>
        <p:nvSpPr>
          <p:cNvPr id="6" name="灯片编号占位符 5"/>
          <p:cNvSpPr>
            <a:spLocks noGrp="1"/>
          </p:cNvSpPr>
          <p:nvPr>
            <p:ph type="sldNum" sz="quarter" idx="12"/>
          </p:nvPr>
        </p:nvSpPr>
        <p:spPr>
          <a:xfrm>
            <a:off x="5815584" y="1026373"/>
            <a:ext cx="609600" cy="441325"/>
          </a:xfrm>
        </p:spPr>
        <p:txBody>
          <a:bodyPr/>
          <a:lstStyle/>
          <a:p>
            <a:pPr fontAlgn="base">
              <a:spcBef>
                <a:spcPct val="0"/>
              </a:spcBef>
              <a:spcAft>
                <a:spcPct val="0"/>
              </a:spcAft>
              <a:defRPr/>
            </a:pPr>
            <a:fld id="{82227C12-0A9D-4045-8A90-DFF61BC5C20E}" type="slidenum">
              <a:rPr lang="ja-JP" altLang="en-US" smtClean="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8" name="内容占位符 7"/>
          <p:cNvSpPr>
            <a:spLocks noGrp="1"/>
          </p:cNvSpPr>
          <p:nvPr>
            <p:ph sz="quarter" idx="1"/>
          </p:nvPr>
        </p:nvSpPr>
        <p:spPr>
          <a:xfrm>
            <a:off x="402336" y="1527048"/>
            <a:ext cx="11338560" cy="4572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extLst>
      <p:ext uri="{BB962C8B-B14F-4D97-AF65-F5344CB8AC3E}">
        <p14:creationId xmlns:p14="http://schemas.microsoft.com/office/powerpoint/2010/main" val="1057457804"/>
      </p:ext>
    </p:extLst>
  </p:cSld>
  <p:clrMapOvr>
    <a:overrideClrMapping bg1="lt1" tx1="dk1" bg2="lt2" tx2="dk2" accent1="accent1" accent2="accent2" accent3="accent3" accent4="accent4" accent5="accent5" accent6="accent6" hlink="hlink" folHlink="folHlink"/>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pPr fontAlgn="base">
              <a:spcBef>
                <a:spcPct val="0"/>
              </a:spcBef>
              <a:spcAft>
                <a:spcPct val="0"/>
              </a:spcAft>
            </a:pPr>
            <a:fld id="{9D21D778-B565-4D7E-94D7-64010A445B68}" type="datetimeFigureOut">
              <a:rPr lang="en-US" smtClean="0">
                <a:latin typeface="Arial" panose="020B0604020202020204" pitchFamily="34" charset="0"/>
                <a:ea typeface="宋体" panose="02010600030101010101" pitchFamily="2" charset="-122"/>
              </a:rPr>
              <a:pPr fontAlgn="base">
                <a:spcBef>
                  <a:spcPct val="0"/>
                </a:spcBef>
                <a:spcAft>
                  <a:spcPct val="0"/>
                </a:spcAft>
              </a:pPr>
              <a:t>12/15/2022</a:t>
            </a:fld>
            <a:endParaRPr lang="en-US">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p>
            <a:pPr fontAlgn="base">
              <a:spcBef>
                <a:spcPct val="0"/>
              </a:spcBef>
              <a:spcAft>
                <a:spcPct val="0"/>
              </a:spcAft>
            </a:pPr>
            <a:endParaRPr lang="en-US" dirty="0">
              <a:latin typeface="Arial" panose="020B0604020202020204" pitchFamily="34" charset="0"/>
              <a:ea typeface="宋体" panose="02010600030101010101" pitchFamily="2" charset="-122"/>
            </a:endParaRPr>
          </a:p>
        </p:txBody>
      </p:sp>
      <p:sp>
        <p:nvSpPr>
          <p:cNvPr id="5" name="灯片编号占位符 4"/>
          <p:cNvSpPr>
            <a:spLocks noGrp="1"/>
          </p:cNvSpPr>
          <p:nvPr>
            <p:ph type="sldNum" sz="quarter" idx="12"/>
          </p:nvPr>
        </p:nvSpPr>
        <p:spPr>
          <a:xfrm>
            <a:off x="5791200" y="1036021"/>
            <a:ext cx="609600" cy="441325"/>
          </a:xfrm>
        </p:spPr>
        <p:txBody>
          <a:bodyPr/>
          <a:lstStyle/>
          <a:p>
            <a:pPr fontAlgn="base">
              <a:spcBef>
                <a:spcPct val="0"/>
              </a:spcBef>
              <a:spcAft>
                <a:spcPct val="0"/>
              </a:spcAft>
              <a:defRPr/>
            </a:pPr>
            <a:fld id="{84F53113-5797-4EE0-AB67-762BA57C286C}" type="slidenum">
              <a:rPr lang="ja-JP" altLang="en-US" smtClean="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a:t>
            </a:fld>
            <a:endParaRPr lang="en-US" altLang="ja-JP">
              <a:solidFill>
                <a:srgbClr val="8CADAE">
                  <a:shade val="75000"/>
                </a:srgbClr>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81325821"/>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7" name="矩形 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 name="矩形 7"/>
          <p:cNvSpPr>
            <a:spLocks noChangeArrowheads="1"/>
          </p:cNvSpPr>
          <p:nvPr/>
        </p:nvSpPr>
        <p:spPr bwMode="white">
          <a:xfrm>
            <a:off x="0" y="0"/>
            <a:ext cx="12192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 name="矩形 9"/>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 name="矩形 8"/>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 name="矩形 4"/>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 name="矩形 5"/>
          <p:cNvSpPr>
            <a:spLocks noChangeArrowheads="1"/>
          </p:cNvSpPr>
          <p:nvPr/>
        </p:nvSpPr>
        <p:spPr bwMode="auto">
          <a:xfrm>
            <a:off x="203200" y="158496"/>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 name="日期占位符 1"/>
          <p:cNvSpPr>
            <a:spLocks noGrp="1"/>
          </p:cNvSpPr>
          <p:nvPr>
            <p:ph type="dt" sz="half" idx="10"/>
          </p:nvPr>
        </p:nvSpPr>
        <p:spPr/>
        <p:txBody>
          <a:bodyPr/>
          <a:lstStyle/>
          <a:p>
            <a:pPr fontAlgn="base">
              <a:spcBef>
                <a:spcPct val="0"/>
              </a:spcBef>
              <a:spcAft>
                <a:spcPct val="0"/>
              </a:spcAft>
            </a:pPr>
            <a:fld id="{9D21D778-B565-4D7E-94D7-64010A445B68}" type="datetimeFigureOut">
              <a:rPr lang="en-US" smtClean="0">
                <a:latin typeface="Arial" panose="020B0604020202020204" pitchFamily="34" charset="0"/>
                <a:ea typeface="宋体" panose="02010600030101010101" pitchFamily="2" charset="-122"/>
              </a:rPr>
              <a:pPr fontAlgn="base">
                <a:spcBef>
                  <a:spcPct val="0"/>
                </a:spcBef>
                <a:spcAft>
                  <a:spcPct val="0"/>
                </a:spcAft>
              </a:pPr>
              <a:t>12/15/2022</a:t>
            </a:fld>
            <a:endParaRPr lang="en-US">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p:txBody>
          <a:bodyPr/>
          <a:lstStyle/>
          <a:p>
            <a:pPr fontAlgn="base">
              <a:spcBef>
                <a:spcPct val="0"/>
              </a:spcBef>
              <a:spcAft>
                <a:spcPct val="0"/>
              </a:spcAft>
            </a:pPr>
            <a:endParaRPr lang="en-US">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2"/>
          </p:nvPr>
        </p:nvSpPr>
        <p:spPr>
          <a:xfrm>
            <a:off x="5689600" y="6324600"/>
            <a:ext cx="812800" cy="441324"/>
          </a:xfrm>
        </p:spPr>
        <p:txBody>
          <a:bodyPr/>
          <a:lstStyle>
            <a:lvl1pPr>
              <a:defRPr>
                <a:solidFill>
                  <a:srgbClr val="FFFFFF"/>
                </a:solidFill>
              </a:defRPr>
            </a:lvl1pPr>
          </a:lstStyle>
          <a:p>
            <a:pPr fontAlgn="base">
              <a:spcBef>
                <a:spcPct val="0"/>
              </a:spcBef>
              <a:spcAft>
                <a:spcPct val="0"/>
              </a:spcAft>
              <a:defRPr/>
            </a:pPr>
            <a:fld id="{53CDB85D-A04B-4ED3-BC2D-5D638262BED1}" type="slidenum">
              <a:rPr lang="ja-JP" altLang="en-US" smtClean="0">
                <a:latin typeface="Arial" panose="020B0604020202020204" pitchFamily="34" charset="0"/>
                <a:ea typeface="宋体" panose="02010600030101010101" pitchFamily="2" charset="-122"/>
              </a:rPr>
              <a:pPr fontAlgn="base">
                <a:spcBef>
                  <a:spcPct val="0"/>
                </a:spcBef>
                <a:spcAft>
                  <a:spcPct val="0"/>
                </a:spcAft>
                <a:defRPr/>
              </a:pPr>
              <a:t>‹#›</a:t>
            </a:fld>
            <a:endParaRPr lang="en-US" altLang="ja-JP">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09594692"/>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fourObj">
  <p:cSld name="标题和四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1"/>
            <a:ext cx="12192000" cy="765175"/>
          </a:xfrm>
        </p:spPr>
        <p:txBody>
          <a:bodyPr/>
          <a:lstStyle/>
          <a:p>
            <a:r>
              <a:rPr lang="zh-CN" altLang="en-US" noProof="1"/>
              <a:t>单击此处编辑母版标题样式</a:t>
            </a:r>
          </a:p>
        </p:txBody>
      </p:sp>
      <p:sp>
        <p:nvSpPr>
          <p:cNvPr id="3" name="内容占位符 2"/>
          <p:cNvSpPr>
            <a:spLocks noGrp="1"/>
          </p:cNvSpPr>
          <p:nvPr>
            <p:ph sz="quarter" idx="1"/>
          </p:nvPr>
        </p:nvSpPr>
        <p:spPr>
          <a:xfrm>
            <a:off x="334434" y="908050"/>
            <a:ext cx="5659967" cy="26241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6197601" y="908050"/>
            <a:ext cx="5659967" cy="26241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334434" y="3684589"/>
            <a:ext cx="5659967" cy="26241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内容占位符 5"/>
          <p:cNvSpPr>
            <a:spLocks noGrp="1"/>
          </p:cNvSpPr>
          <p:nvPr>
            <p:ph sz="quarter" idx="4"/>
          </p:nvPr>
        </p:nvSpPr>
        <p:spPr>
          <a:xfrm>
            <a:off x="6197601" y="3684589"/>
            <a:ext cx="5659967" cy="26241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6" name="Rectangle 9"/>
          <p:cNvSpPr>
            <a:spLocks noGrp="1" noChangeArrowheads="1"/>
          </p:cNvSpPr>
          <p:nvPr>
            <p:ph type="sldNum" sz="quarter" idx="14"/>
          </p:nvPr>
        </p:nvSpPr>
        <p:spPr>
          <a:xfrm>
            <a:off x="5791200" y="1039814"/>
            <a:ext cx="609600" cy="441325"/>
          </a:xfrm>
          <a:prstGeom prst="rect">
            <a:avLst/>
          </a:prstGeom>
        </p:spPr>
        <p:txBody>
          <a:bodyPr vert="horz" wrap="square" lIns="45720" tIns="45720" rIns="45720" bIns="45720" numCol="1" anchor="ctr" anchorCtr="0" compatLnSpc="1">
            <a:normAutofit/>
          </a:bodyPr>
          <a:lstStyle>
            <a:lvl1pPr>
              <a:defRPr/>
            </a:lvl1pPr>
          </a:lstStyle>
          <a:p>
            <a:pPr fontAlgn="base">
              <a:lnSpc>
                <a:spcPct val="120000"/>
              </a:lnSpc>
              <a:spcBef>
                <a:spcPct val="0"/>
              </a:spcBef>
              <a:spcAft>
                <a:spcPct val="0"/>
              </a:spcAft>
              <a:defRPr/>
            </a:pPr>
            <a:fld id="{D55D6CD7-4627-4352-A17A-91E27B654CB9}" type="slidenum">
              <a:rPr lang="ja-JP" altLang="en-US" b="1" smtClean="0">
                <a:solidFill>
                  <a:srgbClr val="7B9899"/>
                </a:solidFill>
                <a:latin typeface="Arial" panose="020B0604020202020204" pitchFamily="34" charset="0"/>
                <a:ea typeface="宋体" panose="02010600030101010101" pitchFamily="2" charset="-122"/>
              </a:rPr>
              <a:pPr fontAlgn="base">
                <a:lnSpc>
                  <a:spcPct val="120000"/>
                </a:lnSpc>
                <a:spcBef>
                  <a:spcPct val="0"/>
                </a:spcBef>
                <a:spcAft>
                  <a:spcPct val="0"/>
                </a:spcAft>
                <a:defRPr/>
              </a:pPr>
              <a:t>‹#›</a:t>
            </a:fld>
            <a:endParaRPr lang="ja-JP" altLang="en-US" b="1">
              <a:solidFill>
                <a:srgbClr val="7B9899"/>
              </a:solidFill>
              <a:latin typeface="Arial" panose="020B0604020202020204" pitchFamily="34" charset="0"/>
              <a:ea typeface="宋体" panose="02010600030101010101" pitchFamily="2" charset="-122"/>
            </a:endParaRPr>
          </a:p>
        </p:txBody>
      </p:sp>
      <p:sp>
        <p:nvSpPr>
          <p:cNvPr id="7" name="日期占位符 6"/>
          <p:cNvSpPr>
            <a:spLocks noGrp="1"/>
          </p:cNvSpPr>
          <p:nvPr>
            <p:ph type="dt" sz="half" idx="15"/>
          </p:nvPr>
        </p:nvSpPr>
        <p:spPr/>
        <p:txBody>
          <a:bodyPr/>
          <a:lstStyle/>
          <a:p>
            <a:pPr fontAlgn="base">
              <a:lnSpc>
                <a:spcPct val="120000"/>
              </a:lnSpc>
              <a:spcBef>
                <a:spcPct val="0"/>
              </a:spcBef>
              <a:spcAft>
                <a:spcPct val="0"/>
              </a:spcAft>
              <a:defRPr/>
            </a:pPr>
            <a:fld id="{AA8584BD-A785-4E43-80D0-58FCD199A982}" type="datetimeFigureOut">
              <a:rPr lang="en-US" b="1" smtClean="0">
                <a:latin typeface="Arial" panose="020B0604020202020204" pitchFamily="34" charset="0"/>
                <a:ea typeface="宋体" panose="02010600030101010101" pitchFamily="2" charset="-122"/>
              </a:rPr>
              <a:pPr fontAlgn="base">
                <a:lnSpc>
                  <a:spcPct val="120000"/>
                </a:lnSpc>
                <a:spcBef>
                  <a:spcPct val="0"/>
                </a:spcBef>
                <a:spcAft>
                  <a:spcPct val="0"/>
                </a:spcAft>
                <a:defRPr/>
              </a:pPr>
              <a:t>12/15/2022</a:t>
            </a:fld>
            <a:endParaRPr lang="en-US" b="1" dirty="0">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6"/>
          </p:nvPr>
        </p:nvSpPr>
        <p:spPr/>
        <p:txBody>
          <a:bodyPr/>
          <a:lstStyle/>
          <a:p>
            <a:pPr fontAlgn="base">
              <a:lnSpc>
                <a:spcPct val="120000"/>
              </a:lnSpc>
              <a:spcBef>
                <a:spcPct val="0"/>
              </a:spcBef>
              <a:spcAft>
                <a:spcPct val="0"/>
              </a:spcAft>
              <a:defRPr/>
            </a:pPr>
            <a:endParaRPr lang="en-US" b="1">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30801094"/>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12192000" cy="7651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34434" y="908051"/>
            <a:ext cx="5659967"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6197601" y="908050"/>
            <a:ext cx="5659967" cy="26241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6197601" y="3684589"/>
            <a:ext cx="5659967" cy="26241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6" name="Rectangle 9"/>
          <p:cNvSpPr>
            <a:spLocks noGrp="1" noChangeArrowheads="1"/>
          </p:cNvSpPr>
          <p:nvPr>
            <p:ph type="sldNum" sz="quarter" idx="4"/>
          </p:nvPr>
        </p:nvSpPr>
        <p:spPr>
          <a:xfrm>
            <a:off x="5791200" y="1039814"/>
            <a:ext cx="609600" cy="441325"/>
          </a:xfrm>
          <a:prstGeom prst="rect">
            <a:avLst/>
          </a:prstGeom>
        </p:spPr>
        <p:txBody>
          <a:bodyPr vert="horz" wrap="square" lIns="45720" tIns="45720" rIns="45720" bIns="45720" numCol="1" anchor="ctr" anchorCtr="0" compatLnSpc="1">
            <a:normAutofit/>
          </a:bodyPr>
          <a:lstStyle>
            <a:lvl1pPr>
              <a:defRPr/>
            </a:lvl1pPr>
          </a:lstStyle>
          <a:p>
            <a:pPr fontAlgn="base">
              <a:lnSpc>
                <a:spcPct val="120000"/>
              </a:lnSpc>
              <a:spcBef>
                <a:spcPct val="0"/>
              </a:spcBef>
              <a:spcAft>
                <a:spcPct val="0"/>
              </a:spcAft>
              <a:defRPr/>
            </a:pPr>
            <a:fld id="{4A64B3BF-CADD-43B0-B01F-33F576F1952A}" type="slidenum">
              <a:rPr lang="ja-JP" altLang="en-US" b="1" smtClean="0">
                <a:solidFill>
                  <a:srgbClr val="7B9899"/>
                </a:solidFill>
                <a:latin typeface="Arial" panose="020B0604020202020204" pitchFamily="34" charset="0"/>
                <a:ea typeface="宋体" panose="02010600030101010101" pitchFamily="2" charset="-122"/>
              </a:rPr>
              <a:pPr fontAlgn="base">
                <a:lnSpc>
                  <a:spcPct val="120000"/>
                </a:lnSpc>
                <a:spcBef>
                  <a:spcPct val="0"/>
                </a:spcBef>
                <a:spcAft>
                  <a:spcPct val="0"/>
                </a:spcAft>
                <a:defRPr/>
              </a:pPr>
              <a:t>‹#›</a:t>
            </a:fld>
            <a:endParaRPr lang="ja-JP" altLang="en-US" b="1">
              <a:solidFill>
                <a:srgbClr val="7B9899"/>
              </a:solidFill>
              <a:latin typeface="Arial" panose="020B0604020202020204" pitchFamily="34" charset="0"/>
              <a:ea typeface="宋体" panose="02010600030101010101" pitchFamily="2" charset="-122"/>
            </a:endParaRPr>
          </a:p>
        </p:txBody>
      </p:sp>
      <p:sp>
        <p:nvSpPr>
          <p:cNvPr id="6" name="日期占位符 5"/>
          <p:cNvSpPr>
            <a:spLocks noGrp="1"/>
          </p:cNvSpPr>
          <p:nvPr>
            <p:ph type="dt" sz="half" idx="10"/>
          </p:nvPr>
        </p:nvSpPr>
        <p:spPr/>
        <p:txBody>
          <a:bodyPr/>
          <a:lstStyle/>
          <a:p>
            <a:pPr fontAlgn="base">
              <a:lnSpc>
                <a:spcPct val="120000"/>
              </a:lnSpc>
              <a:spcBef>
                <a:spcPct val="0"/>
              </a:spcBef>
              <a:spcAft>
                <a:spcPct val="0"/>
              </a:spcAft>
              <a:defRPr/>
            </a:pPr>
            <a:fld id="{AA8584BD-A785-4E43-80D0-58FCD199A982}" type="datetimeFigureOut">
              <a:rPr lang="en-US" b="1" smtClean="0">
                <a:latin typeface="Arial" panose="020B0604020202020204" pitchFamily="34" charset="0"/>
                <a:ea typeface="宋体" panose="02010600030101010101" pitchFamily="2" charset="-122"/>
              </a:rPr>
              <a:pPr fontAlgn="base">
                <a:lnSpc>
                  <a:spcPct val="120000"/>
                </a:lnSpc>
                <a:spcBef>
                  <a:spcPct val="0"/>
                </a:spcBef>
                <a:spcAft>
                  <a:spcPct val="0"/>
                </a:spcAft>
                <a:defRPr/>
              </a:pPr>
              <a:t>12/15/2022</a:t>
            </a:fld>
            <a:endParaRPr lang="en-US" b="1" dirty="0">
              <a:latin typeface="Arial" panose="020B0604020202020204" pitchFamily="34" charset="0"/>
              <a:ea typeface="宋体" panose="02010600030101010101" pitchFamily="2" charset="-122"/>
            </a:endParaRPr>
          </a:p>
        </p:txBody>
      </p:sp>
      <p:sp>
        <p:nvSpPr>
          <p:cNvPr id="7" name="页脚占位符 6"/>
          <p:cNvSpPr>
            <a:spLocks noGrp="1"/>
          </p:cNvSpPr>
          <p:nvPr>
            <p:ph type="ftr" sz="quarter" idx="11"/>
          </p:nvPr>
        </p:nvSpPr>
        <p:spPr/>
        <p:txBody>
          <a:bodyPr/>
          <a:lstStyle/>
          <a:p>
            <a:pPr fontAlgn="base">
              <a:lnSpc>
                <a:spcPct val="120000"/>
              </a:lnSpc>
              <a:spcBef>
                <a:spcPct val="0"/>
              </a:spcBef>
              <a:spcAft>
                <a:spcPct val="0"/>
              </a:spcAft>
              <a:defRPr/>
            </a:pPr>
            <a:endParaRPr lang="en-US" b="1">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52625428"/>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两栏内容">
    <p:bg>
      <p:bgPr>
        <a:solidFill>
          <a:schemeClr val="bg2"/>
        </a:solidFill>
        <a:effectLst/>
      </p:bgPr>
    </p:bg>
    <p:spTree>
      <p:nvGrpSpPr>
        <p:cNvPr id="1" name=""/>
        <p:cNvGrpSpPr/>
        <p:nvPr/>
      </p:nvGrpSpPr>
      <p:grpSpPr>
        <a:xfrm>
          <a:off x="0" y="0"/>
          <a:ext cx="0" cy="0"/>
          <a:chOff x="0" y="0"/>
          <a:chExt cx="0" cy="0"/>
        </a:xfrm>
      </p:grpSpPr>
      <p:sp>
        <p:nvSpPr>
          <p:cNvPr id="77835" name="直接连接符 19"/>
          <p:cNvSpPr/>
          <p:nvPr/>
        </p:nvSpPr>
        <p:spPr>
          <a:xfrm flipV="1">
            <a:off x="6083301" y="1576388"/>
            <a:ext cx="12700" cy="4818062"/>
          </a:xfrm>
          <a:prstGeom prst="line">
            <a:avLst/>
          </a:prstGeom>
          <a:ln w="9525" cap="flat" cmpd="sng">
            <a:solidFill>
              <a:schemeClr val="tx2"/>
            </a:solidFill>
            <a:prstDash val="sysDash"/>
            <a:headEnd type="none" w="med" len="med"/>
            <a:tailEnd type="none" w="med" len="med"/>
          </a:ln>
        </p:spPr>
      </p:sp>
      <p:sp>
        <p:nvSpPr>
          <p:cNvPr id="2" name="标题 1"/>
          <p:cNvSpPr>
            <a:spLocks noGrp="1"/>
          </p:cNvSpPr>
          <p:nvPr>
            <p:ph type="title"/>
          </p:nvPr>
        </p:nvSpPr>
        <p:spPr>
          <a:xfrm>
            <a:off x="402336" y="228600"/>
            <a:ext cx="11379200" cy="758952"/>
          </a:xfrm>
        </p:spPr>
        <p:txBody>
          <a:bodyPr/>
          <a:lstStyle/>
          <a:p>
            <a:r>
              <a:rPr lang="zh-CN" altLang="en-US"/>
              <a:t>单击此处编辑母版标题样式</a:t>
            </a:r>
            <a:endParaRPr lang="en-US"/>
          </a:p>
        </p:txBody>
      </p:sp>
      <p:sp>
        <p:nvSpPr>
          <p:cNvPr id="10" name="内容占位符 9"/>
          <p:cNvSpPr>
            <a:spLocks noGrp="1"/>
          </p:cNvSpPr>
          <p:nvPr>
            <p:ph sz="half" idx="1"/>
          </p:nvPr>
        </p:nvSpPr>
        <p:spPr>
          <a:xfrm>
            <a:off x="402336" y="1371600"/>
            <a:ext cx="5384800" cy="4681728"/>
          </a:xfrm>
        </p:spPr>
        <p:txBody>
          <a:bodyPr/>
          <a:lstStyle>
            <a:lvl1pPr>
              <a:defRPr sz="25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2" name="内容占位符 11"/>
          <p:cNvSpPr>
            <a:spLocks noGrp="1"/>
          </p:cNvSpPr>
          <p:nvPr>
            <p:ph sz="half" idx="2"/>
          </p:nvPr>
        </p:nvSpPr>
        <p:spPr>
          <a:xfrm>
            <a:off x="6400800" y="1371600"/>
            <a:ext cx="5384800" cy="4681728"/>
          </a:xfrm>
        </p:spPr>
        <p:txBody>
          <a:bodyPr/>
          <a:lstStyle>
            <a:lvl1pPr>
              <a:defRPr sz="25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7" name="日期占位符 4"/>
          <p:cNvSpPr>
            <a:spLocks noGrp="1"/>
          </p:cNvSpPr>
          <p:nvPr>
            <p:ph type="dt" sz="half" idx="12"/>
          </p:nvPr>
        </p:nvSpPr>
        <p:spPr>
          <a:xfrm>
            <a:off x="7721601" y="6410326"/>
            <a:ext cx="4059767" cy="365125"/>
          </a:xfrm>
          <a:prstGeom prst="rect">
            <a:avLst/>
          </a:prstGeom>
        </p:spPr>
        <p:txBody>
          <a:bodyPr vert="horz"/>
          <a:lstStyle>
            <a:lvl1pPr>
              <a:defRPr/>
            </a:lvl1pPr>
          </a:lstStyle>
          <a:p>
            <a:pPr fontAlgn="base">
              <a:lnSpc>
                <a:spcPct val="120000"/>
              </a:lnSpc>
              <a:spcBef>
                <a:spcPct val="0"/>
              </a:spcBef>
              <a:spcAft>
                <a:spcPct val="0"/>
              </a:spcAft>
              <a:defRPr/>
            </a:pPr>
            <a:fld id="{59EF4D4F-8E52-4F2E-8597-64E25DB81B0D}" type="datetimeFigureOut">
              <a:rPr lang="en-US" b="1" smtClean="0">
                <a:latin typeface="Arial" panose="020B0604020202020204" pitchFamily="34" charset="0"/>
                <a:ea typeface="宋体" panose="02010600030101010101" pitchFamily="2" charset="-122"/>
              </a:rPr>
              <a:pPr fontAlgn="base">
                <a:lnSpc>
                  <a:spcPct val="120000"/>
                </a:lnSpc>
                <a:spcBef>
                  <a:spcPct val="0"/>
                </a:spcBef>
                <a:spcAft>
                  <a:spcPct val="0"/>
                </a:spcAft>
                <a:defRPr/>
              </a:pPr>
              <a:t>12/15/2022</a:t>
            </a:fld>
            <a:endParaRPr lang="en-US" b="1">
              <a:latin typeface="Arial" panose="020B0604020202020204" pitchFamily="34" charset="0"/>
              <a:ea typeface="宋体" panose="02010600030101010101" pitchFamily="2" charset="-122"/>
            </a:endParaRPr>
          </a:p>
        </p:txBody>
      </p:sp>
      <p:sp>
        <p:nvSpPr>
          <p:cNvPr id="18" name="页脚占位符 5"/>
          <p:cNvSpPr>
            <a:spLocks noGrp="1"/>
          </p:cNvSpPr>
          <p:nvPr>
            <p:ph type="ftr" sz="quarter" idx="3"/>
          </p:nvPr>
        </p:nvSpPr>
        <p:spPr>
          <a:xfrm>
            <a:off x="406400" y="6410326"/>
            <a:ext cx="4775200" cy="366713"/>
          </a:xfrm>
          <a:prstGeom prst="rect">
            <a:avLst/>
          </a:prstGeom>
        </p:spPr>
        <p:txBody>
          <a:bodyPr vert="horz"/>
          <a:lstStyle>
            <a:lvl1pPr>
              <a:defRPr/>
            </a:lvl1pPr>
          </a:lstStyle>
          <a:p>
            <a:pPr fontAlgn="base">
              <a:lnSpc>
                <a:spcPct val="120000"/>
              </a:lnSpc>
              <a:spcBef>
                <a:spcPct val="0"/>
              </a:spcBef>
              <a:spcAft>
                <a:spcPct val="0"/>
              </a:spcAft>
              <a:defRPr/>
            </a:pPr>
            <a:endParaRPr lang="en-US" b="1">
              <a:latin typeface="Arial" panose="020B0604020202020204" pitchFamily="34" charset="0"/>
              <a:ea typeface="宋体" panose="02010600030101010101" pitchFamily="2" charset="-122"/>
            </a:endParaRPr>
          </a:p>
        </p:txBody>
      </p:sp>
      <p:sp>
        <p:nvSpPr>
          <p:cNvPr id="19" name="灯片编号占位符 6"/>
          <p:cNvSpPr>
            <a:spLocks noGrp="1"/>
          </p:cNvSpPr>
          <p:nvPr>
            <p:ph type="sldNum" sz="quarter" idx="4"/>
          </p:nvPr>
        </p:nvSpPr>
        <p:spPr>
          <a:xfrm>
            <a:off x="5791200" y="1039814"/>
            <a:ext cx="609600" cy="441325"/>
          </a:xfrm>
          <a:prstGeom prst="rect">
            <a:avLst/>
          </a:prstGeom>
        </p:spPr>
        <p:txBody>
          <a:bodyPr vert="horz" wrap="square" lIns="45720" tIns="45720" rIns="45720" bIns="45720" numCol="1" anchor="ctr" anchorCtr="0" compatLnSpc="1">
            <a:normAutofit/>
          </a:bodyPr>
          <a:lstStyle>
            <a:lvl1pPr>
              <a:defRPr/>
            </a:lvl1pPr>
          </a:lstStyle>
          <a:p>
            <a:pPr fontAlgn="base">
              <a:lnSpc>
                <a:spcPct val="120000"/>
              </a:lnSpc>
              <a:spcBef>
                <a:spcPct val="0"/>
              </a:spcBef>
              <a:spcAft>
                <a:spcPct val="0"/>
              </a:spcAft>
              <a:defRPr/>
            </a:pPr>
            <a:fld id="{8C043D45-B53E-4ACE-97AE-FD6BE7E0CFCF}" type="slidenum">
              <a:rPr lang="ja-JP" altLang="en-US" b="1" smtClean="0">
                <a:solidFill>
                  <a:srgbClr val="7B9899"/>
                </a:solidFill>
                <a:latin typeface="Arial" panose="020B0604020202020204" pitchFamily="34" charset="0"/>
                <a:ea typeface="宋体" panose="02010600030101010101" pitchFamily="2" charset="-122"/>
              </a:rPr>
              <a:pPr fontAlgn="base">
                <a:lnSpc>
                  <a:spcPct val="120000"/>
                </a:lnSpc>
                <a:spcBef>
                  <a:spcPct val="0"/>
                </a:spcBef>
                <a:spcAft>
                  <a:spcPct val="0"/>
                </a:spcAft>
                <a:defRPr/>
              </a:pPr>
              <a:t>‹#›</a:t>
            </a:fld>
            <a:endParaRPr lang="ja-JP" altLang="en-US" b="1">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19390574"/>
      </p:ext>
    </p:extLst>
  </p:cSld>
  <p:clrMapOvr>
    <a:overrideClrMapping bg1="lt1" tx1="dk1" bg2="lt2" tx2="dk2" accent1="accent1" accent2="accent2" accent3="accent3" accent4="accent4" accent5="accent5" accent6="accent6" hlink="hlink" folHlink="folHlink"/>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12192000" cy="7651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34434" y="908051"/>
            <a:ext cx="5659967"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1" y="908051"/>
            <a:ext cx="5659967"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6" name="Rectangle 9"/>
          <p:cNvSpPr>
            <a:spLocks noGrp="1" noChangeArrowheads="1"/>
          </p:cNvSpPr>
          <p:nvPr>
            <p:ph type="sldNum" sz="quarter" idx="4"/>
          </p:nvPr>
        </p:nvSpPr>
        <p:spPr>
          <a:xfrm>
            <a:off x="5791200" y="1039814"/>
            <a:ext cx="609600" cy="441325"/>
          </a:xfrm>
          <a:prstGeom prst="rect">
            <a:avLst/>
          </a:prstGeom>
        </p:spPr>
        <p:txBody>
          <a:bodyPr vert="horz" wrap="square" lIns="45720" tIns="45720" rIns="45720" bIns="45720" numCol="1" anchor="ctr" anchorCtr="0" compatLnSpc="1">
            <a:normAutofit/>
          </a:bodyPr>
          <a:lstStyle>
            <a:lvl1pPr>
              <a:defRPr/>
            </a:lvl1pPr>
          </a:lstStyle>
          <a:p>
            <a:pPr fontAlgn="base">
              <a:lnSpc>
                <a:spcPct val="120000"/>
              </a:lnSpc>
              <a:spcBef>
                <a:spcPct val="0"/>
              </a:spcBef>
              <a:spcAft>
                <a:spcPct val="0"/>
              </a:spcAft>
              <a:defRPr/>
            </a:pPr>
            <a:fld id="{A81F29DB-9BBF-444B-821B-8D9465E5A079}" type="slidenum">
              <a:rPr lang="ja-JP" altLang="en-US" b="1" smtClean="0">
                <a:solidFill>
                  <a:srgbClr val="7B9899"/>
                </a:solidFill>
                <a:latin typeface="Arial" panose="020B0604020202020204" pitchFamily="34" charset="0"/>
                <a:ea typeface="宋体" panose="02010600030101010101" pitchFamily="2" charset="-122"/>
              </a:rPr>
              <a:pPr fontAlgn="base">
                <a:lnSpc>
                  <a:spcPct val="120000"/>
                </a:lnSpc>
                <a:spcBef>
                  <a:spcPct val="0"/>
                </a:spcBef>
                <a:spcAft>
                  <a:spcPct val="0"/>
                </a:spcAft>
                <a:defRPr/>
              </a:pPr>
              <a:t>‹#›</a:t>
            </a:fld>
            <a:endParaRPr lang="ja-JP" altLang="en-US" b="1">
              <a:solidFill>
                <a:srgbClr val="7B9899"/>
              </a:solidFill>
              <a:latin typeface="Arial" panose="020B0604020202020204" pitchFamily="34" charset="0"/>
              <a:ea typeface="宋体" panose="02010600030101010101" pitchFamily="2" charset="-122"/>
            </a:endParaRPr>
          </a:p>
        </p:txBody>
      </p:sp>
      <p:sp>
        <p:nvSpPr>
          <p:cNvPr id="5" name="日期占位符 4"/>
          <p:cNvSpPr>
            <a:spLocks noGrp="1"/>
          </p:cNvSpPr>
          <p:nvPr>
            <p:ph type="dt" sz="half" idx="10"/>
          </p:nvPr>
        </p:nvSpPr>
        <p:spPr/>
        <p:txBody>
          <a:bodyPr/>
          <a:lstStyle/>
          <a:p>
            <a:pPr fontAlgn="base">
              <a:lnSpc>
                <a:spcPct val="120000"/>
              </a:lnSpc>
              <a:spcBef>
                <a:spcPct val="0"/>
              </a:spcBef>
              <a:spcAft>
                <a:spcPct val="0"/>
              </a:spcAft>
              <a:defRPr/>
            </a:pPr>
            <a:fld id="{AA8584BD-A785-4E43-80D0-58FCD199A982}" type="datetimeFigureOut">
              <a:rPr lang="en-US" b="1" smtClean="0">
                <a:latin typeface="Arial" panose="020B0604020202020204" pitchFamily="34" charset="0"/>
                <a:ea typeface="宋体" panose="02010600030101010101" pitchFamily="2" charset="-122"/>
              </a:rPr>
              <a:pPr fontAlgn="base">
                <a:lnSpc>
                  <a:spcPct val="120000"/>
                </a:lnSpc>
                <a:spcBef>
                  <a:spcPct val="0"/>
                </a:spcBef>
                <a:spcAft>
                  <a:spcPct val="0"/>
                </a:spcAft>
                <a:defRPr/>
              </a:pPr>
              <a:t>12/15/2022</a:t>
            </a:fld>
            <a:endParaRPr lang="en-US" b="1" dirty="0">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p>
            <a:pPr fontAlgn="base">
              <a:lnSpc>
                <a:spcPct val="120000"/>
              </a:lnSpc>
              <a:spcBef>
                <a:spcPct val="0"/>
              </a:spcBef>
              <a:spcAft>
                <a:spcPct val="0"/>
              </a:spcAft>
              <a:defRPr/>
            </a:pPr>
            <a:endParaRPr lang="en-US" b="1">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87548626"/>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127310" y="6"/>
            <a:ext cx="12429369" cy="2108195"/>
            <a:chOff x="-127311" y="5"/>
            <a:chExt cx="12429370" cy="2108195"/>
          </a:xfrm>
        </p:grpSpPr>
        <p:sp>
          <p:nvSpPr>
            <p:cNvPr id="8" name="任意多边形: 形状 7"/>
            <p:cNvSpPr/>
            <p:nvPr>
              <p:custDataLst>
                <p:tags r:id="rId10"/>
              </p:custDataLst>
            </p:nvPr>
          </p:nvSpPr>
          <p:spPr>
            <a:xfrm rot="4971377">
              <a:off x="5633770" y="-4560088"/>
              <a:ext cx="907207"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9" name="任意多边形: 形状 8"/>
            <p:cNvSpPr/>
            <p:nvPr>
              <p:custDataLst>
                <p:tags r:id="rId11"/>
              </p:custDataLst>
            </p:nvPr>
          </p:nvSpPr>
          <p:spPr>
            <a:xfrm rot="5400000">
              <a:off x="5215200" y="-5215203"/>
              <a:ext cx="1761592" cy="12192007"/>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10" name="任意多边形: 形状 9"/>
            <p:cNvSpPr/>
            <p:nvPr>
              <p:custDataLst>
                <p:tags r:id="rId12"/>
              </p:custDataLst>
            </p:nvPr>
          </p:nvSpPr>
          <p:spPr>
            <a:xfrm rot="5107084">
              <a:off x="4552342" y="-3275210"/>
              <a:ext cx="536239" cy="9742831"/>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11" name="任意多边形: 形状 10"/>
            <p:cNvSpPr/>
            <p:nvPr>
              <p:custDataLst>
                <p:tags r:id="rId13"/>
              </p:custDataLst>
            </p:nvPr>
          </p:nvSpPr>
          <p:spPr>
            <a:xfrm rot="15897560">
              <a:off x="9001004" y="-1390393"/>
              <a:ext cx="846410" cy="5663579"/>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grpSp>
      <p:sp>
        <p:nvSpPr>
          <p:cNvPr id="12" name="等腰三角形 11"/>
          <p:cNvSpPr/>
          <p:nvPr userDrawn="1">
            <p:custDataLst>
              <p:tags r:id="rId2"/>
            </p:custDataLst>
          </p:nvPr>
        </p:nvSpPr>
        <p:spPr>
          <a:xfrm rot="16200000">
            <a:off x="4623943" y="4893781"/>
            <a:ext cx="997432" cy="7734300"/>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2" name="标题 1"/>
          <p:cNvSpPr>
            <a:spLocks noGrp="1"/>
          </p:cNvSpPr>
          <p:nvPr>
            <p:ph type="ctrTitle" hasCustomPrompt="1"/>
            <p:custDataLst>
              <p:tags r:id="rId3"/>
            </p:custDataLst>
          </p:nvPr>
        </p:nvSpPr>
        <p:spPr>
          <a:xfrm>
            <a:off x="2730320" y="2842612"/>
            <a:ext cx="7117545" cy="838901"/>
          </a:xfrm>
        </p:spPr>
        <p:txBody>
          <a:bodyPr lIns="90000" tIns="46800" rIns="90000" bIns="46800" anchor="b" anchorCtr="0">
            <a:normAutofit/>
          </a:bodyPr>
          <a:lstStyle>
            <a:lvl1pPr algn="ctr">
              <a:defRPr sz="4950" spc="600" baseline="0">
                <a:solidFill>
                  <a:schemeClr val="tx1">
                    <a:lumMod val="85000"/>
                    <a:lumOff val="15000"/>
                  </a:schemeClr>
                </a:solidFill>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2730320" y="3971225"/>
            <a:ext cx="7117545" cy="507239"/>
          </a:xfrm>
        </p:spPr>
        <p:txBody>
          <a:bodyPr lIns="90000" tIns="46800" rIns="90000" bIns="46800" anchor="t">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5"/>
            </p:custDataLst>
          </p:nvPr>
        </p:nvSpPr>
        <p:spPr>
          <a:xfrm>
            <a:off x="879743" y="6389433"/>
            <a:ext cx="2700000" cy="237600"/>
          </a:xfrm>
        </p:spPr>
        <p:txBody>
          <a:bodyPr/>
          <a:lstStyle/>
          <a:p>
            <a:fld id="{760FBDFE-C587-4B4C-A407-44438C67B59E}" type="datetimeFigureOut">
              <a:rPr lang="zh-CN" altLang="en-US" smtClean="0"/>
              <a:t>2022/12/15</a:t>
            </a:fld>
            <a:endParaRPr lang="zh-CN" altLang="en-US"/>
          </a:p>
        </p:txBody>
      </p:sp>
      <p:sp>
        <p:nvSpPr>
          <p:cNvPr id="17" name="页脚占位符 16"/>
          <p:cNvSpPr>
            <a:spLocks noGrp="1"/>
          </p:cNvSpPr>
          <p:nvPr>
            <p:ph type="ftr" sz="quarter" idx="11"/>
            <p:custDataLst>
              <p:tags r:id="rId6"/>
            </p:custDataLst>
          </p:nvPr>
        </p:nvSpPr>
        <p:spPr>
          <a:xfrm>
            <a:off x="4116000" y="6389433"/>
            <a:ext cx="3960000" cy="237600"/>
          </a:xfrm>
        </p:spPr>
        <p:txBody>
          <a:bodyPr/>
          <a:lstStyle/>
          <a:p>
            <a:endParaRPr lang="zh-CN" altLang="en-US" dirty="0"/>
          </a:p>
        </p:txBody>
      </p:sp>
      <p:sp>
        <p:nvSpPr>
          <p:cNvPr id="18" name="灯片编号占位符 17"/>
          <p:cNvSpPr>
            <a:spLocks noGrp="1"/>
          </p:cNvSpPr>
          <p:nvPr>
            <p:ph type="sldNum" sz="quarter" idx="12"/>
            <p:custDataLst>
              <p:tags r:id="rId7"/>
            </p:custDataLst>
          </p:nvPr>
        </p:nvSpPr>
        <p:spPr>
          <a:xfrm>
            <a:off x="8610600" y="6389433"/>
            <a:ext cx="2700000" cy="237600"/>
          </a:xfrm>
        </p:spPr>
        <p:txBody>
          <a:body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8"/>
            </p:custDataLst>
          </p:nvPr>
        </p:nvSpPr>
        <p:spPr>
          <a:xfrm>
            <a:off x="3630544" y="4733589"/>
            <a:ext cx="2523129" cy="309620"/>
          </a:xfrm>
        </p:spPr>
        <p:txBody>
          <a:bodyPr lIns="90000" tIns="46800" rIns="90000" bIns="46800" anchor="ctr" anchorCtr="0">
            <a:normAutofit/>
          </a:bodyPr>
          <a:lstStyle>
            <a:lvl1pPr marL="0" indent="0" algn="r">
              <a:lnSpc>
                <a:spcPct val="100000"/>
              </a:lnSpc>
              <a:buNone/>
              <a:defRPr sz="1350">
                <a:solidFill>
                  <a:schemeClr val="tx1">
                    <a:lumMod val="85000"/>
                    <a:lumOff val="15000"/>
                  </a:schemeClr>
                </a:solidFill>
              </a:defRPr>
            </a:lvl1pPr>
          </a:lstStyle>
          <a:p>
            <a:pPr lvl="0"/>
            <a:r>
              <a:rPr lang="zh-CN" altLang="en-US" dirty="0"/>
              <a:t>编辑文本</a:t>
            </a:r>
          </a:p>
        </p:txBody>
      </p:sp>
      <p:sp>
        <p:nvSpPr>
          <p:cNvPr id="13" name="文本占位符 12"/>
          <p:cNvSpPr>
            <a:spLocks noGrp="1"/>
          </p:cNvSpPr>
          <p:nvPr>
            <p:ph type="body" sz="quarter" idx="14" hasCustomPrompt="1"/>
            <p:custDataLst>
              <p:tags r:id="rId9"/>
            </p:custDataLst>
          </p:nvPr>
        </p:nvSpPr>
        <p:spPr>
          <a:xfrm>
            <a:off x="6402189" y="4733589"/>
            <a:ext cx="2523127" cy="309620"/>
          </a:xfrm>
        </p:spPr>
        <p:txBody>
          <a:bodyPr lIns="90000" tIns="46800" rIns="90000" bIns="46800" anchor="ctr" anchorCtr="0">
            <a:normAutofit/>
          </a:bodyPr>
          <a:lstStyle>
            <a:lvl1pPr marL="0" indent="0" algn="l">
              <a:lnSpc>
                <a:spcPct val="100000"/>
              </a:lnSpc>
              <a:buNone/>
              <a:defRPr sz="1350">
                <a:solidFill>
                  <a:schemeClr val="tx1">
                    <a:lumMod val="85000"/>
                    <a:lumOff val="15000"/>
                  </a:schemeClr>
                </a:solidFill>
              </a:defRPr>
            </a:lvl1pPr>
          </a:lstStyle>
          <a:p>
            <a:pPr lvl="0"/>
            <a:r>
              <a:rPr lang="zh-CN" altLang="en-US" dirty="0"/>
              <a:t>编辑文本</a:t>
            </a:r>
          </a:p>
        </p:txBody>
      </p:sp>
    </p:spTree>
    <p:extLst>
      <p:ext uri="{BB962C8B-B14F-4D97-AF65-F5344CB8AC3E}">
        <p14:creationId xmlns:p14="http://schemas.microsoft.com/office/powerpoint/2010/main" val="1612540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矩形 1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6" name="矩形 15"/>
          <p:cNvSpPr>
            <a:spLocks noChangeArrowheads="1"/>
          </p:cNvSpPr>
          <p:nvPr/>
        </p:nvSpPr>
        <p:spPr bwMode="white">
          <a:xfrm>
            <a:off x="0" y="1"/>
            <a:ext cx="12192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8" name="矩形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9" name="矩形 18"/>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9" name="矩形 8"/>
          <p:cNvSpPr>
            <a:spLocks noChangeArrowheads="1"/>
          </p:cNvSpPr>
          <p:nvPr/>
        </p:nvSpPr>
        <p:spPr bwMode="auto">
          <a:xfrm>
            <a:off x="199136" y="6388386"/>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4" name="日期占位符 13"/>
          <p:cNvSpPr>
            <a:spLocks noGrp="1"/>
          </p:cNvSpPr>
          <p:nvPr>
            <p:ph type="dt" sz="half" idx="2"/>
          </p:nvPr>
        </p:nvSpPr>
        <p:spPr>
          <a:xfrm>
            <a:off x="7721600" y="6404984"/>
            <a:ext cx="4059936" cy="365760"/>
          </a:xfrm>
          <a:prstGeom prst="rect">
            <a:avLst/>
          </a:prstGeom>
        </p:spPr>
        <p:txBody>
          <a:bodyPr vert="horz"/>
          <a:lstStyle>
            <a:lvl1pPr algn="r" eaLnBrk="1" latinLnBrk="0" hangingPunct="1">
              <a:defRPr kumimoji="0" sz="1400">
                <a:solidFill>
                  <a:srgbClr val="FFFFFF"/>
                </a:solidFill>
              </a:defRPr>
            </a:lvl1pPr>
          </a:lstStyle>
          <a:p>
            <a:pPr algn="r" eaLnBrk="1" latinLnBrk="0" hangingPunct="1"/>
            <a:fld id="{9D21D778-B565-4D7E-94D7-64010A445B68}" type="datetimeFigureOut">
              <a:rPr lang="en-US" smtClean="0"/>
              <a:t>12/15/2022</a:t>
            </a:fld>
            <a:endParaRPr lang="en-US" sz="1400" dirty="0">
              <a:solidFill>
                <a:srgbClr val="FFFFFF"/>
              </a:solidFill>
            </a:endParaRPr>
          </a:p>
        </p:txBody>
      </p:sp>
      <p:sp>
        <p:nvSpPr>
          <p:cNvPr id="3" name="页脚占位符 2"/>
          <p:cNvSpPr>
            <a:spLocks noGrp="1"/>
          </p:cNvSpPr>
          <p:nvPr>
            <p:ph type="ftr" sz="quarter" idx="3"/>
          </p:nvPr>
        </p:nvSpPr>
        <p:spPr>
          <a:xfrm>
            <a:off x="406400" y="6410848"/>
            <a:ext cx="4775200" cy="365760"/>
          </a:xfrm>
          <a:prstGeom prst="rect">
            <a:avLst/>
          </a:prstGeom>
        </p:spPr>
        <p:txBody>
          <a:bodyPr vert="horz"/>
          <a:lstStyle>
            <a:lvl1pPr algn="l" eaLnBrk="1" latinLnBrk="0" hangingPunct="1">
              <a:defRPr kumimoji="0" sz="1200">
                <a:solidFill>
                  <a:srgbClr val="FFFFFF"/>
                </a:solidFill>
              </a:defRPr>
            </a:lvl1pPr>
          </a:lstStyle>
          <a:p>
            <a:pPr algn="l" eaLnBrk="1" latinLnBrk="0" hangingPunct="1"/>
            <a:endParaRPr kumimoji="0" lang="en-US" dirty="0">
              <a:solidFill>
                <a:srgbClr val="FFFFFF"/>
              </a:solidFill>
            </a:endParaRPr>
          </a:p>
        </p:txBody>
      </p:sp>
      <p:sp>
        <p:nvSpPr>
          <p:cNvPr id="8" name="矩形 7"/>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sz="1800" dirty="0"/>
          </a:p>
        </p:txBody>
      </p:sp>
      <p:sp>
        <p:nvSpPr>
          <p:cNvPr id="10" name="直接连接符 9"/>
          <p:cNvSpPr>
            <a:spLocks noChangeShapeType="1"/>
          </p:cNvSpPr>
          <p:nvPr/>
        </p:nvSpPr>
        <p:spPr bwMode="auto">
          <a:xfrm>
            <a:off x="203200" y="1276743"/>
            <a:ext cx="1177747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sz="1800"/>
          </a:p>
        </p:txBody>
      </p:sp>
      <p:sp>
        <p:nvSpPr>
          <p:cNvPr id="12" name="椭圆 11"/>
          <p:cNvSpPr/>
          <p:nvPr/>
        </p:nvSpPr>
        <p:spPr>
          <a:xfrm>
            <a:off x="5689600" y="956036"/>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椭圆 14"/>
          <p:cNvSpPr/>
          <p:nvPr/>
        </p:nvSpPr>
        <p:spPr>
          <a:xfrm>
            <a:off x="5815584" y="1050524"/>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灯片编号占位符 22"/>
          <p:cNvSpPr>
            <a:spLocks noGrp="1"/>
          </p:cNvSpPr>
          <p:nvPr>
            <p:ph type="sldNum" sz="quarter" idx="4"/>
          </p:nvPr>
        </p:nvSpPr>
        <p:spPr>
          <a:xfrm>
            <a:off x="5791200" y="1040175"/>
            <a:ext cx="6096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pPr>
              <a:defRPr/>
            </a:pPr>
            <a:fld id="{CABF0BFD-B37C-4476-A4AD-D2A30B3DE754}" type="slidenum">
              <a:rPr lang="ja-JP" altLang="en-US" smtClean="0"/>
              <a:t>‹#›</a:t>
            </a:fld>
            <a:endParaRPr lang="en-US" altLang="ja-JP"/>
          </a:p>
        </p:txBody>
      </p:sp>
      <p:sp>
        <p:nvSpPr>
          <p:cNvPr id="22" name="标题占位符 21"/>
          <p:cNvSpPr>
            <a:spLocks noGrp="1"/>
          </p:cNvSpPr>
          <p:nvPr>
            <p:ph type="title"/>
          </p:nvPr>
        </p:nvSpPr>
        <p:spPr>
          <a:xfrm>
            <a:off x="402336" y="228600"/>
            <a:ext cx="11379200" cy="758952"/>
          </a:xfrm>
          <a:prstGeom prst="rect">
            <a:avLst/>
          </a:prstGeom>
        </p:spPr>
        <p:txBody>
          <a:bodyPr vert="horz" anchor="b">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402336" y="1524000"/>
            <a:ext cx="11379200" cy="4599432"/>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Tree>
    <p:extLst>
      <p:ext uri="{BB962C8B-B14F-4D97-AF65-F5344CB8AC3E}">
        <p14:creationId xmlns:p14="http://schemas.microsoft.com/office/powerpoint/2010/main" val="32144698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68" r:id="rId6"/>
    <p:sldLayoutId id="2147483669" r:id="rId7"/>
    <p:sldLayoutId id="2147483670" r:id="rId8"/>
    <p:sldLayoutId id="2147483671" r:id="rId9"/>
    <p:sldLayoutId id="2147483672" r:id="rId10"/>
    <p:sldLayoutId id="2147483673" r:id="rId11"/>
  </p:sldLayoutIdLst>
  <p:transition>
    <p:random/>
  </p:transition>
  <p:hf hdr="0" ft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panose="05020102010507070707"/>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panose="05000000000000000000"/>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panose="05020102010507070707"/>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panose="05000000000000000000"/>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0" y="1"/>
            <a:ext cx="12192000" cy="765175"/>
          </a:xfrm>
          <a:prstGeom prst="rect">
            <a:avLst/>
          </a:prstGeom>
          <a:solidFill>
            <a:srgbClr val="A50021"/>
          </a:solidFill>
          <a:ln w="9525">
            <a:noFill/>
            <a:miter lim="800000"/>
          </a:ln>
        </p:spPr>
        <p:txBody>
          <a:bodyPr vert="horz" wrap="square" lIns="91440" tIns="45720" rIns="91440" bIns="45720" numCol="1" anchor="b" anchorCtr="0" compatLnSpc="1"/>
          <a:lstStyle/>
          <a:p>
            <a:pPr lvl="0"/>
            <a:r>
              <a:rPr lang="ja-JP" altLang="en-US"/>
              <a:t>マスタ タイトルの書式設定</a:t>
            </a:r>
          </a:p>
        </p:txBody>
      </p:sp>
      <p:sp>
        <p:nvSpPr>
          <p:cNvPr id="16387" name="Rectangle 3"/>
          <p:cNvSpPr>
            <a:spLocks noGrp="1" noChangeArrowheads="1"/>
          </p:cNvSpPr>
          <p:nvPr>
            <p:ph type="body" idx="1"/>
          </p:nvPr>
        </p:nvSpPr>
        <p:spPr bwMode="auto">
          <a:xfrm>
            <a:off x="334434" y="908051"/>
            <a:ext cx="11523133" cy="5400675"/>
          </a:xfrm>
          <a:prstGeom prst="rect">
            <a:avLst/>
          </a:prstGeom>
          <a:noFill/>
          <a:ln w="9525">
            <a:noFill/>
            <a:miter lim="800000"/>
          </a:ln>
        </p:spPr>
        <p:txBody>
          <a:bodyPr vert="horz" wrap="square" lIns="91440" tIns="45720" rIns="91440" bIns="45720" numCol="1" anchor="t" anchorCtr="0" compatLnSpc="1"/>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9226" name="Rectangle 10"/>
          <p:cNvSpPr>
            <a:spLocks noGrp="1" noChangeArrowheads="1"/>
          </p:cNvSpPr>
          <p:nvPr>
            <p:ph type="sldNum" sz="quarter" idx="4"/>
          </p:nvPr>
        </p:nvSpPr>
        <p:spPr bwMode="auto">
          <a:xfrm>
            <a:off x="9023351" y="641667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mtClean="0">
                <a:solidFill>
                  <a:srgbClr val="A50021"/>
                </a:solidFill>
                <a:ea typeface="MS PGothic" panose="020B0600070205080204" pitchFamily="34" charset="-128"/>
              </a:defRPr>
            </a:lvl1pPr>
          </a:lstStyle>
          <a:p>
            <a:pPr>
              <a:defRPr/>
            </a:pPr>
            <a:fld id="{CABF0BFD-B37C-4476-A4AD-D2A30B3DE754}" type="slidenum">
              <a:rPr lang="ja-JP" altLang="en-US"/>
              <a:t>‹#›</a:t>
            </a:fld>
            <a:endParaRPr lang="en-US" altLang="ja-JP"/>
          </a:p>
        </p:txBody>
      </p:sp>
    </p:spTree>
    <p:extLst>
      <p:ext uri="{BB962C8B-B14F-4D97-AF65-F5344CB8AC3E}">
        <p14:creationId xmlns:p14="http://schemas.microsoft.com/office/powerpoint/2010/main" val="1166303494"/>
      </p:ext>
    </p:extLst>
  </p:cSld>
  <p:clrMap bg1="lt1" tx1="dk1" bg2="lt2" tx2="dk2" accent1="accent1" accent2="accent2" accent3="accent3" accent4="accent4" accent5="accent5" accent6="accent6" hlink="hlink" folHlink="folHlink"/>
  <p:sldLayoutIdLst>
    <p:sldLayoutId id="2147483666" r:id="rId1"/>
  </p:sldLayoutIdLst>
  <p:transition>
    <p:random/>
  </p:transition>
  <p:hf hdr="0" ftr="0" dt="0"/>
  <p:txStyles>
    <p:titleStyle>
      <a:lvl1pPr indent="176530" algn="l" rtl="0" eaLnBrk="0" fontAlgn="base" hangingPunct="0">
        <a:spcBef>
          <a:spcPct val="0"/>
        </a:spcBef>
        <a:spcAft>
          <a:spcPct val="0"/>
        </a:spcAft>
        <a:defRPr sz="3600">
          <a:solidFill>
            <a:schemeClr val="bg1"/>
          </a:solidFill>
          <a:latin typeface="+mj-lt"/>
          <a:ea typeface="+mj-ea"/>
          <a:cs typeface="+mj-cs"/>
        </a:defRPr>
      </a:lvl1pPr>
      <a:lvl2pPr indent="176530" algn="l" rtl="0" eaLnBrk="0" fontAlgn="base" hangingPunct="0">
        <a:spcBef>
          <a:spcPct val="0"/>
        </a:spcBef>
        <a:spcAft>
          <a:spcPct val="0"/>
        </a:spcAft>
        <a:defRPr sz="3600">
          <a:solidFill>
            <a:schemeClr val="bg1"/>
          </a:solidFill>
          <a:latin typeface="黑体" panose="02010609060101010101" pitchFamily="2" charset="-122"/>
          <a:ea typeface="黑体" panose="02010609060101010101" pitchFamily="2" charset="-122"/>
        </a:defRPr>
      </a:lvl2pPr>
      <a:lvl3pPr indent="176530" algn="l" rtl="0" eaLnBrk="0" fontAlgn="base" hangingPunct="0">
        <a:spcBef>
          <a:spcPct val="0"/>
        </a:spcBef>
        <a:spcAft>
          <a:spcPct val="0"/>
        </a:spcAft>
        <a:defRPr sz="3600">
          <a:solidFill>
            <a:schemeClr val="bg1"/>
          </a:solidFill>
          <a:latin typeface="黑体" panose="02010609060101010101" pitchFamily="2" charset="-122"/>
          <a:ea typeface="黑体" panose="02010609060101010101" pitchFamily="2" charset="-122"/>
        </a:defRPr>
      </a:lvl3pPr>
      <a:lvl4pPr indent="176530" algn="l" rtl="0" eaLnBrk="0" fontAlgn="base" hangingPunct="0">
        <a:spcBef>
          <a:spcPct val="0"/>
        </a:spcBef>
        <a:spcAft>
          <a:spcPct val="0"/>
        </a:spcAft>
        <a:defRPr sz="3600">
          <a:solidFill>
            <a:schemeClr val="bg1"/>
          </a:solidFill>
          <a:latin typeface="黑体" panose="02010609060101010101" pitchFamily="2" charset="-122"/>
          <a:ea typeface="黑体" panose="02010609060101010101" pitchFamily="2" charset="-122"/>
        </a:defRPr>
      </a:lvl4pPr>
      <a:lvl5pPr indent="176530" algn="l" rtl="0" eaLnBrk="0" fontAlgn="base" hangingPunct="0">
        <a:spcBef>
          <a:spcPct val="0"/>
        </a:spcBef>
        <a:spcAft>
          <a:spcPct val="0"/>
        </a:spcAft>
        <a:defRPr sz="3600">
          <a:solidFill>
            <a:schemeClr val="bg1"/>
          </a:solidFill>
          <a:latin typeface="黑体" panose="02010609060101010101" pitchFamily="2" charset="-122"/>
          <a:ea typeface="黑体" panose="02010609060101010101" pitchFamily="2" charset="-122"/>
        </a:defRPr>
      </a:lvl5pPr>
      <a:lvl6pPr marL="457200" indent="176530" algn="l" rtl="0" fontAlgn="base">
        <a:spcBef>
          <a:spcPct val="0"/>
        </a:spcBef>
        <a:spcAft>
          <a:spcPct val="0"/>
        </a:spcAft>
        <a:defRPr sz="3600">
          <a:solidFill>
            <a:schemeClr val="bg1"/>
          </a:solidFill>
          <a:latin typeface="黑体" panose="02010609060101010101" pitchFamily="2" charset="-122"/>
          <a:ea typeface="黑体" panose="02010609060101010101" pitchFamily="2" charset="-122"/>
        </a:defRPr>
      </a:lvl6pPr>
      <a:lvl7pPr marL="914400" indent="176530" algn="l" rtl="0" fontAlgn="base">
        <a:spcBef>
          <a:spcPct val="0"/>
        </a:spcBef>
        <a:spcAft>
          <a:spcPct val="0"/>
        </a:spcAft>
        <a:defRPr sz="3600">
          <a:solidFill>
            <a:schemeClr val="bg1"/>
          </a:solidFill>
          <a:latin typeface="黑体" panose="02010609060101010101" pitchFamily="2" charset="-122"/>
          <a:ea typeface="黑体" panose="02010609060101010101" pitchFamily="2" charset="-122"/>
        </a:defRPr>
      </a:lvl7pPr>
      <a:lvl8pPr marL="1371600" indent="176530" algn="l" rtl="0" fontAlgn="base">
        <a:spcBef>
          <a:spcPct val="0"/>
        </a:spcBef>
        <a:spcAft>
          <a:spcPct val="0"/>
        </a:spcAft>
        <a:defRPr sz="3600">
          <a:solidFill>
            <a:schemeClr val="bg1"/>
          </a:solidFill>
          <a:latin typeface="黑体" panose="02010609060101010101" pitchFamily="2" charset="-122"/>
          <a:ea typeface="黑体" panose="02010609060101010101" pitchFamily="2" charset="-122"/>
        </a:defRPr>
      </a:lvl8pPr>
      <a:lvl9pPr marL="1828800" indent="176530" algn="l" rtl="0" fontAlgn="base">
        <a:spcBef>
          <a:spcPct val="0"/>
        </a:spcBef>
        <a:spcAft>
          <a:spcPct val="0"/>
        </a:spcAft>
        <a:defRPr sz="3600">
          <a:solidFill>
            <a:schemeClr val="bg1"/>
          </a:solidFill>
          <a:latin typeface="黑体" panose="02010609060101010101" pitchFamily="2" charset="-122"/>
          <a:ea typeface="黑体" panose="02010609060101010101" pitchFamily="2" charset="-122"/>
        </a:defRPr>
      </a:lvl9pPr>
    </p:titleStyle>
    <p:bodyStyle>
      <a:lvl1pPr marL="469900" indent="-469900" algn="l" rtl="0" eaLnBrk="0" fontAlgn="base" hangingPunct="0">
        <a:lnSpc>
          <a:spcPct val="120000"/>
        </a:lnSpc>
        <a:spcBef>
          <a:spcPct val="20000"/>
        </a:spcBef>
        <a:spcAft>
          <a:spcPct val="0"/>
        </a:spcAft>
        <a:buClr>
          <a:schemeClr val="accent2"/>
        </a:buClr>
        <a:buFont typeface="Wingdings" panose="05000000000000000000" pitchFamily="2" charset="2"/>
        <a:buBlip>
          <a:blip r:embed="rId3"/>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4.wmf"/><Relationship Id="rId2" Type="http://schemas.openxmlformats.org/officeDocument/2006/relationships/oleObject" Target="../embeddings/oleObject66.bin"/><Relationship Id="rId1" Type="http://schemas.openxmlformats.org/officeDocument/2006/relationships/slideLayout" Target="../slideLayouts/slideLayout5.xml"/><Relationship Id="rId6" Type="http://schemas.openxmlformats.org/officeDocument/2006/relationships/oleObject" Target="../embeddings/oleObject68.bin"/><Relationship Id="rId5" Type="http://schemas.openxmlformats.org/officeDocument/2006/relationships/image" Target="../media/image63.wmf"/><Relationship Id="rId4" Type="http://schemas.openxmlformats.org/officeDocument/2006/relationships/oleObject" Target="../embeddings/oleObject67.bin"/></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69.bin"/><Relationship Id="rId1" Type="http://schemas.openxmlformats.org/officeDocument/2006/relationships/slideLayout" Target="../slideLayouts/slideLayout6.xml"/><Relationship Id="rId5" Type="http://schemas.openxmlformats.org/officeDocument/2006/relationships/image" Target="../media/image66.wmf"/><Relationship Id="rId4" Type="http://schemas.openxmlformats.org/officeDocument/2006/relationships/oleObject" Target="../embeddings/oleObject7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71.bin"/><Relationship Id="rId1" Type="http://schemas.openxmlformats.org/officeDocument/2006/relationships/slideLayout" Target="../slideLayouts/slideLayout7.xml"/><Relationship Id="rId5" Type="http://schemas.openxmlformats.org/officeDocument/2006/relationships/image" Target="../media/image68.wmf"/><Relationship Id="rId4" Type="http://schemas.openxmlformats.org/officeDocument/2006/relationships/oleObject" Target="../embeddings/oleObject72.bin"/></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73.bin"/><Relationship Id="rId1" Type="http://schemas.openxmlformats.org/officeDocument/2006/relationships/slideLayout" Target="../slideLayouts/slideLayout2.xml"/><Relationship Id="rId4" Type="http://schemas.openxmlformats.org/officeDocument/2006/relationships/oleObject" Target="../embeddings/oleObject74.bin"/></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3.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oleObject" Target="../embeddings/oleObject77.bin"/><Relationship Id="rId4" Type="http://schemas.openxmlformats.org/officeDocument/2006/relationships/image" Target="../media/image75.wmf"/></Relationships>
</file>

<file path=ppt/slides/_rels/slide182.xml.rels><?xml version="1.0" encoding="UTF-8" standalone="yes"?>
<Relationships xmlns="http://schemas.openxmlformats.org/package/2006/relationships"><Relationship Id="rId3" Type="http://schemas.openxmlformats.org/officeDocument/2006/relationships/image" Target="../media/image75.wmf"/><Relationship Id="rId7" Type="http://schemas.openxmlformats.org/officeDocument/2006/relationships/oleObject" Target="../embeddings/oleObject81.bin"/><Relationship Id="rId2" Type="http://schemas.openxmlformats.org/officeDocument/2006/relationships/oleObject" Target="../embeddings/oleObject78.bin"/><Relationship Id="rId1" Type="http://schemas.openxmlformats.org/officeDocument/2006/relationships/slideLayout" Target="../slideLayouts/slideLayout2.xml"/><Relationship Id="rId6" Type="http://schemas.openxmlformats.org/officeDocument/2006/relationships/image" Target="../media/image76.wmf"/><Relationship Id="rId5" Type="http://schemas.openxmlformats.org/officeDocument/2006/relationships/oleObject" Target="../embeddings/oleObject80.bin"/><Relationship Id="rId4" Type="http://schemas.openxmlformats.org/officeDocument/2006/relationships/oleObject" Target="../embeddings/oleObject79.bin"/></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87.bin"/><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82.wmf"/><Relationship Id="rId2" Type="http://schemas.openxmlformats.org/officeDocument/2006/relationships/image" Target="../media/image4.png"/><Relationship Id="rId16" Type="http://schemas.openxmlformats.org/officeDocument/2006/relationships/image" Target="../media/image84.wmf"/><Relationship Id="rId1" Type="http://schemas.openxmlformats.org/officeDocument/2006/relationships/slideLayout" Target="../slideLayouts/slideLayout2.xml"/><Relationship Id="rId6" Type="http://schemas.openxmlformats.org/officeDocument/2006/relationships/image" Target="../media/image79.wmf"/><Relationship Id="rId11" Type="http://schemas.openxmlformats.org/officeDocument/2006/relationships/oleObject" Target="../embeddings/oleObject86.bin"/><Relationship Id="rId5" Type="http://schemas.openxmlformats.org/officeDocument/2006/relationships/oleObject" Target="../embeddings/oleObject83.bin"/><Relationship Id="rId15" Type="http://schemas.openxmlformats.org/officeDocument/2006/relationships/oleObject" Target="../embeddings/oleObject88.bin"/><Relationship Id="rId10" Type="http://schemas.openxmlformats.org/officeDocument/2006/relationships/image" Target="../media/image81.wmf"/><Relationship Id="rId4" Type="http://schemas.openxmlformats.org/officeDocument/2006/relationships/image" Target="../media/image78.wmf"/><Relationship Id="rId9" Type="http://schemas.openxmlformats.org/officeDocument/2006/relationships/oleObject" Target="../embeddings/oleObject85.bin"/><Relationship Id="rId14" Type="http://schemas.openxmlformats.org/officeDocument/2006/relationships/image" Target="../media/image83.w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0.wmf"/><Relationship Id="rId5" Type="http://schemas.openxmlformats.org/officeDocument/2006/relationships/oleObject" Target="../embeddings/oleObject90.bin"/><Relationship Id="rId4" Type="http://schemas.openxmlformats.org/officeDocument/2006/relationships/image" Target="../media/image78.wmf"/></Relationships>
</file>

<file path=ppt/slides/_rels/slide189.xml.rels><?xml version="1.0" encoding="UTF-8" standalone="yes"?>
<Relationships xmlns="http://schemas.openxmlformats.org/package/2006/relationships"><Relationship Id="rId3" Type="http://schemas.openxmlformats.org/officeDocument/2006/relationships/image" Target="../media/image85.wmf"/><Relationship Id="rId7" Type="http://schemas.openxmlformats.org/officeDocument/2006/relationships/image" Target="../media/image87.wmf"/><Relationship Id="rId2" Type="http://schemas.openxmlformats.org/officeDocument/2006/relationships/oleObject" Target="../embeddings/oleObject92.bin"/><Relationship Id="rId1" Type="http://schemas.openxmlformats.org/officeDocument/2006/relationships/slideLayout" Target="../slideLayouts/slideLayout2.xml"/><Relationship Id="rId6" Type="http://schemas.openxmlformats.org/officeDocument/2006/relationships/oleObject" Target="../embeddings/oleObject94.bin"/><Relationship Id="rId5" Type="http://schemas.openxmlformats.org/officeDocument/2006/relationships/image" Target="../media/image86.wmf"/><Relationship Id="rId4" Type="http://schemas.openxmlformats.org/officeDocument/2006/relationships/oleObject" Target="../embeddings/oleObject93.bin"/></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oleObject" Target="../embeddings/oleObject98.bin"/><Relationship Id="rId13" Type="http://schemas.openxmlformats.org/officeDocument/2006/relationships/image" Target="../media/image93.wmf"/><Relationship Id="rId18" Type="http://schemas.openxmlformats.org/officeDocument/2006/relationships/oleObject" Target="../embeddings/oleObject103.bin"/><Relationship Id="rId26" Type="http://schemas.openxmlformats.org/officeDocument/2006/relationships/oleObject" Target="../embeddings/oleObject107.bin"/><Relationship Id="rId3" Type="http://schemas.openxmlformats.org/officeDocument/2006/relationships/image" Target="../media/image88.wmf"/><Relationship Id="rId21" Type="http://schemas.openxmlformats.org/officeDocument/2006/relationships/image" Target="../media/image97.wmf"/><Relationship Id="rId7" Type="http://schemas.openxmlformats.org/officeDocument/2006/relationships/image" Target="../media/image90.wmf"/><Relationship Id="rId12" Type="http://schemas.openxmlformats.org/officeDocument/2006/relationships/oleObject" Target="../embeddings/oleObject100.bin"/><Relationship Id="rId17" Type="http://schemas.openxmlformats.org/officeDocument/2006/relationships/image" Target="../media/image95.emf"/><Relationship Id="rId25" Type="http://schemas.openxmlformats.org/officeDocument/2006/relationships/image" Target="../media/image99.wmf"/><Relationship Id="rId2" Type="http://schemas.openxmlformats.org/officeDocument/2006/relationships/oleObject" Target="../embeddings/oleObject95.bin"/><Relationship Id="rId16" Type="http://schemas.openxmlformats.org/officeDocument/2006/relationships/oleObject" Target="../embeddings/oleObject102.bin"/><Relationship Id="rId20" Type="http://schemas.openxmlformats.org/officeDocument/2006/relationships/oleObject" Target="../embeddings/oleObject104.bin"/><Relationship Id="rId29" Type="http://schemas.openxmlformats.org/officeDocument/2006/relationships/image" Target="../media/image101.wmf"/><Relationship Id="rId1" Type="http://schemas.openxmlformats.org/officeDocument/2006/relationships/slideLayout" Target="../slideLayouts/slideLayout2.xml"/><Relationship Id="rId6" Type="http://schemas.openxmlformats.org/officeDocument/2006/relationships/oleObject" Target="../embeddings/oleObject97.bin"/><Relationship Id="rId11" Type="http://schemas.openxmlformats.org/officeDocument/2006/relationships/image" Target="../media/image92.wmf"/><Relationship Id="rId24" Type="http://schemas.openxmlformats.org/officeDocument/2006/relationships/oleObject" Target="../embeddings/oleObject106.bin"/><Relationship Id="rId5" Type="http://schemas.openxmlformats.org/officeDocument/2006/relationships/image" Target="../media/image89.wmf"/><Relationship Id="rId15" Type="http://schemas.openxmlformats.org/officeDocument/2006/relationships/image" Target="../media/image94.wmf"/><Relationship Id="rId23" Type="http://schemas.openxmlformats.org/officeDocument/2006/relationships/image" Target="../media/image98.wmf"/><Relationship Id="rId28" Type="http://schemas.openxmlformats.org/officeDocument/2006/relationships/oleObject" Target="../embeddings/oleObject108.bin"/><Relationship Id="rId10" Type="http://schemas.openxmlformats.org/officeDocument/2006/relationships/oleObject" Target="../embeddings/oleObject99.bin"/><Relationship Id="rId19" Type="http://schemas.openxmlformats.org/officeDocument/2006/relationships/image" Target="../media/image96.emf"/><Relationship Id="rId4" Type="http://schemas.openxmlformats.org/officeDocument/2006/relationships/oleObject" Target="../embeddings/oleObject96.bin"/><Relationship Id="rId9" Type="http://schemas.openxmlformats.org/officeDocument/2006/relationships/image" Target="../media/image91.wmf"/><Relationship Id="rId14" Type="http://schemas.openxmlformats.org/officeDocument/2006/relationships/oleObject" Target="../embeddings/oleObject101.bin"/><Relationship Id="rId22" Type="http://schemas.openxmlformats.org/officeDocument/2006/relationships/oleObject" Target="../embeddings/oleObject105.bin"/><Relationship Id="rId27" Type="http://schemas.openxmlformats.org/officeDocument/2006/relationships/image" Target="../media/image100.wmf"/></Relationships>
</file>

<file path=ppt/slides/_rels/slide192.xml.rels><?xml version="1.0" encoding="UTF-8" standalone="yes"?>
<Relationships xmlns="http://schemas.openxmlformats.org/package/2006/relationships"><Relationship Id="rId8" Type="http://schemas.openxmlformats.org/officeDocument/2006/relationships/oleObject" Target="../embeddings/oleObject112.bin"/><Relationship Id="rId3" Type="http://schemas.openxmlformats.org/officeDocument/2006/relationships/image" Target="../media/image102.wmf"/><Relationship Id="rId7" Type="http://schemas.openxmlformats.org/officeDocument/2006/relationships/image" Target="../media/image104.wmf"/><Relationship Id="rId2" Type="http://schemas.openxmlformats.org/officeDocument/2006/relationships/oleObject" Target="../embeddings/oleObject109.bin"/><Relationship Id="rId1" Type="http://schemas.openxmlformats.org/officeDocument/2006/relationships/slideLayout" Target="../slideLayouts/slideLayout2.xml"/><Relationship Id="rId6" Type="http://schemas.openxmlformats.org/officeDocument/2006/relationships/oleObject" Target="../embeddings/oleObject111.bin"/><Relationship Id="rId11" Type="http://schemas.openxmlformats.org/officeDocument/2006/relationships/image" Target="../media/image101.wmf"/><Relationship Id="rId5" Type="http://schemas.openxmlformats.org/officeDocument/2006/relationships/image" Target="../media/image103.wmf"/><Relationship Id="rId10" Type="http://schemas.openxmlformats.org/officeDocument/2006/relationships/oleObject" Target="../embeddings/oleObject113.bin"/><Relationship Id="rId4" Type="http://schemas.openxmlformats.org/officeDocument/2006/relationships/oleObject" Target="../embeddings/oleObject110.bin"/><Relationship Id="rId9" Type="http://schemas.openxmlformats.org/officeDocument/2006/relationships/image" Target="../media/image105.wmf"/></Relationships>
</file>

<file path=ppt/slides/_rels/slide193.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111.wmf"/><Relationship Id="rId3" Type="http://schemas.openxmlformats.org/officeDocument/2006/relationships/image" Target="../media/image106.wmf"/><Relationship Id="rId7" Type="http://schemas.openxmlformats.org/officeDocument/2006/relationships/image" Target="../media/image108.wmf"/><Relationship Id="rId12" Type="http://schemas.openxmlformats.org/officeDocument/2006/relationships/oleObject" Target="../embeddings/oleObject119.bin"/><Relationship Id="rId2" Type="http://schemas.openxmlformats.org/officeDocument/2006/relationships/oleObject" Target="../embeddings/oleObject114.bin"/><Relationship Id="rId1" Type="http://schemas.openxmlformats.org/officeDocument/2006/relationships/slideLayout" Target="../slideLayouts/slideLayout2.xml"/><Relationship Id="rId6" Type="http://schemas.openxmlformats.org/officeDocument/2006/relationships/oleObject" Target="../embeddings/oleObject116.bin"/><Relationship Id="rId11" Type="http://schemas.openxmlformats.org/officeDocument/2006/relationships/image" Target="../media/image110.wmf"/><Relationship Id="rId5" Type="http://schemas.openxmlformats.org/officeDocument/2006/relationships/image" Target="../media/image107.wmf"/><Relationship Id="rId15" Type="http://schemas.openxmlformats.org/officeDocument/2006/relationships/image" Target="../media/image112.wmf"/><Relationship Id="rId10" Type="http://schemas.openxmlformats.org/officeDocument/2006/relationships/oleObject" Target="../embeddings/oleObject118.bin"/><Relationship Id="rId4" Type="http://schemas.openxmlformats.org/officeDocument/2006/relationships/oleObject" Target="../embeddings/oleObject115.bin"/><Relationship Id="rId9" Type="http://schemas.openxmlformats.org/officeDocument/2006/relationships/image" Target="../media/image109.wmf"/><Relationship Id="rId14" Type="http://schemas.openxmlformats.org/officeDocument/2006/relationships/oleObject" Target="../embeddings/oleObject120.bin"/></Relationships>
</file>

<file path=ppt/slides/_rels/slide194.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121.bin"/><Relationship Id="rId7" Type="http://schemas.openxmlformats.org/officeDocument/2006/relationships/oleObject" Target="../embeddings/oleObject123.bin"/><Relationship Id="rId12" Type="http://schemas.openxmlformats.org/officeDocument/2006/relationships/image" Target="../media/image117.wmf"/><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14.wmf"/><Relationship Id="rId11" Type="http://schemas.openxmlformats.org/officeDocument/2006/relationships/oleObject" Target="../embeddings/oleObject125.bin"/><Relationship Id="rId5" Type="http://schemas.openxmlformats.org/officeDocument/2006/relationships/oleObject" Target="../embeddings/oleObject122.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124.bin"/></Relationships>
</file>

<file path=ppt/slides/_rels/slide195.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oleObject" Target="../embeddings/oleObject131.bin"/><Relationship Id="rId18" Type="http://schemas.openxmlformats.org/officeDocument/2006/relationships/image" Target="../media/image125.wmf"/><Relationship Id="rId3" Type="http://schemas.openxmlformats.org/officeDocument/2006/relationships/oleObject" Target="../embeddings/oleObject126.bin"/><Relationship Id="rId21" Type="http://schemas.openxmlformats.org/officeDocument/2006/relationships/oleObject" Target="../embeddings/oleObject135.bin"/><Relationship Id="rId7" Type="http://schemas.openxmlformats.org/officeDocument/2006/relationships/oleObject" Target="../embeddings/oleObject128.bin"/><Relationship Id="rId12" Type="http://schemas.openxmlformats.org/officeDocument/2006/relationships/image" Target="../media/image122.wmf"/><Relationship Id="rId17" Type="http://schemas.openxmlformats.org/officeDocument/2006/relationships/oleObject" Target="../embeddings/oleObject133.bin"/><Relationship Id="rId2" Type="http://schemas.openxmlformats.org/officeDocument/2006/relationships/image" Target="../media/image61.png"/><Relationship Id="rId16" Type="http://schemas.openxmlformats.org/officeDocument/2006/relationships/image" Target="../media/image124.wmf"/><Relationship Id="rId20" Type="http://schemas.openxmlformats.org/officeDocument/2006/relationships/image" Target="../media/image126.wmf"/><Relationship Id="rId1" Type="http://schemas.openxmlformats.org/officeDocument/2006/relationships/slideLayout" Target="../slideLayouts/slideLayout4.xml"/><Relationship Id="rId6" Type="http://schemas.openxmlformats.org/officeDocument/2006/relationships/image" Target="../media/image119.wmf"/><Relationship Id="rId11" Type="http://schemas.openxmlformats.org/officeDocument/2006/relationships/oleObject" Target="../embeddings/oleObject130.bin"/><Relationship Id="rId5" Type="http://schemas.openxmlformats.org/officeDocument/2006/relationships/oleObject" Target="../embeddings/oleObject127.bin"/><Relationship Id="rId15" Type="http://schemas.openxmlformats.org/officeDocument/2006/relationships/oleObject" Target="../embeddings/oleObject132.bin"/><Relationship Id="rId10" Type="http://schemas.openxmlformats.org/officeDocument/2006/relationships/image" Target="../media/image121.wmf"/><Relationship Id="rId19" Type="http://schemas.openxmlformats.org/officeDocument/2006/relationships/oleObject" Target="../embeddings/oleObject134.bin"/><Relationship Id="rId4" Type="http://schemas.openxmlformats.org/officeDocument/2006/relationships/image" Target="../media/image118.wmf"/><Relationship Id="rId9" Type="http://schemas.openxmlformats.org/officeDocument/2006/relationships/oleObject" Target="../embeddings/oleObject129.bin"/><Relationship Id="rId14" Type="http://schemas.openxmlformats.org/officeDocument/2006/relationships/image" Target="../media/image123.wmf"/><Relationship Id="rId22" Type="http://schemas.openxmlformats.org/officeDocument/2006/relationships/image" Target="../media/image127.wmf"/></Relationships>
</file>

<file path=ppt/slides/_rels/slide196.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136.bin"/><Relationship Id="rId7" Type="http://schemas.openxmlformats.org/officeDocument/2006/relationships/oleObject" Target="../embeddings/oleObject138.bin"/><Relationship Id="rId12" Type="http://schemas.openxmlformats.org/officeDocument/2006/relationships/image" Target="../media/image132.wmf"/><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129.wmf"/><Relationship Id="rId11" Type="http://schemas.openxmlformats.org/officeDocument/2006/relationships/oleObject" Target="../embeddings/oleObject140.bin"/><Relationship Id="rId5" Type="http://schemas.openxmlformats.org/officeDocument/2006/relationships/oleObject" Target="../embeddings/oleObject137.bin"/><Relationship Id="rId10" Type="http://schemas.openxmlformats.org/officeDocument/2006/relationships/image" Target="../media/image131.wmf"/><Relationship Id="rId4" Type="http://schemas.openxmlformats.org/officeDocument/2006/relationships/image" Target="../media/image128.wmf"/><Relationship Id="rId9" Type="http://schemas.openxmlformats.org/officeDocument/2006/relationships/oleObject" Target="../embeddings/oleObject139.bin"/></Relationships>
</file>

<file path=ppt/slides/_rels/slide197.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137.wmf"/><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134.wmf"/><Relationship Id="rId11" Type="http://schemas.openxmlformats.org/officeDocument/2006/relationships/oleObject" Target="../embeddings/oleObject145.bin"/><Relationship Id="rId5" Type="http://schemas.openxmlformats.org/officeDocument/2006/relationships/oleObject" Target="../embeddings/oleObject142.bin"/><Relationship Id="rId10" Type="http://schemas.openxmlformats.org/officeDocument/2006/relationships/image" Target="../media/image136.wmf"/><Relationship Id="rId4" Type="http://schemas.openxmlformats.org/officeDocument/2006/relationships/image" Target="../media/image133.wmf"/><Relationship Id="rId9" Type="http://schemas.openxmlformats.org/officeDocument/2006/relationships/oleObject" Target="../embeddings/oleObject144.bin"/></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141.wmf"/><Relationship Id="rId13" Type="http://schemas.openxmlformats.org/officeDocument/2006/relationships/oleObject" Target="../embeddings/oleObject151.bin"/><Relationship Id="rId3" Type="http://schemas.openxmlformats.org/officeDocument/2006/relationships/image" Target="../media/image138.wmf"/><Relationship Id="rId7" Type="http://schemas.openxmlformats.org/officeDocument/2006/relationships/oleObject" Target="../embeddings/oleObject148.bin"/><Relationship Id="rId12" Type="http://schemas.openxmlformats.org/officeDocument/2006/relationships/image" Target="../media/image143.wmf"/><Relationship Id="rId2" Type="http://schemas.openxmlformats.org/officeDocument/2006/relationships/oleObject" Target="../embeddings/oleObject146.bin"/><Relationship Id="rId1" Type="http://schemas.openxmlformats.org/officeDocument/2006/relationships/slideLayout" Target="../slideLayouts/slideLayout8.xml"/><Relationship Id="rId6" Type="http://schemas.openxmlformats.org/officeDocument/2006/relationships/image" Target="../media/image140.wmf"/><Relationship Id="rId11" Type="http://schemas.openxmlformats.org/officeDocument/2006/relationships/oleObject" Target="../embeddings/oleObject150.bin"/><Relationship Id="rId5" Type="http://schemas.openxmlformats.org/officeDocument/2006/relationships/oleObject" Target="../embeddings/oleObject147.bin"/><Relationship Id="rId15" Type="http://schemas.openxmlformats.org/officeDocument/2006/relationships/image" Target="../media/image145.png"/><Relationship Id="rId10" Type="http://schemas.openxmlformats.org/officeDocument/2006/relationships/image" Target="../media/image142.wmf"/><Relationship Id="rId4" Type="http://schemas.openxmlformats.org/officeDocument/2006/relationships/image" Target="../media/image139.wmf"/><Relationship Id="rId9" Type="http://schemas.openxmlformats.org/officeDocument/2006/relationships/oleObject" Target="../embeddings/oleObject149.bin"/><Relationship Id="rId14" Type="http://schemas.openxmlformats.org/officeDocument/2006/relationships/image" Target="../media/image144.wmf"/></Relationships>
</file>

<file path=ppt/slides/_rels/slide20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image" Target="../media/image152.emf"/><Relationship Id="rId18" Type="http://schemas.openxmlformats.org/officeDocument/2006/relationships/oleObject" Target="../embeddings/oleObject160.bin"/><Relationship Id="rId26" Type="http://schemas.openxmlformats.org/officeDocument/2006/relationships/oleObject" Target="../embeddings/oleObject164.bin"/><Relationship Id="rId3" Type="http://schemas.openxmlformats.org/officeDocument/2006/relationships/image" Target="../media/image147.wmf"/><Relationship Id="rId21" Type="http://schemas.openxmlformats.org/officeDocument/2006/relationships/image" Target="../media/image156.wmf"/><Relationship Id="rId7" Type="http://schemas.openxmlformats.org/officeDocument/2006/relationships/image" Target="../media/image149.emf"/><Relationship Id="rId12" Type="http://schemas.openxmlformats.org/officeDocument/2006/relationships/oleObject" Target="../embeddings/oleObject157.bin"/><Relationship Id="rId17" Type="http://schemas.openxmlformats.org/officeDocument/2006/relationships/image" Target="../media/image154.wmf"/><Relationship Id="rId25" Type="http://schemas.openxmlformats.org/officeDocument/2006/relationships/image" Target="../media/image158.wmf"/><Relationship Id="rId2" Type="http://schemas.openxmlformats.org/officeDocument/2006/relationships/oleObject" Target="../embeddings/oleObject152.bin"/><Relationship Id="rId16" Type="http://schemas.openxmlformats.org/officeDocument/2006/relationships/oleObject" Target="../embeddings/oleObject159.bin"/><Relationship Id="rId20" Type="http://schemas.openxmlformats.org/officeDocument/2006/relationships/oleObject" Target="../embeddings/oleObject161.bin"/><Relationship Id="rId1" Type="http://schemas.openxmlformats.org/officeDocument/2006/relationships/slideLayout" Target="../slideLayouts/slideLayout2.xml"/><Relationship Id="rId6" Type="http://schemas.openxmlformats.org/officeDocument/2006/relationships/oleObject" Target="../embeddings/oleObject154.bin"/><Relationship Id="rId11" Type="http://schemas.openxmlformats.org/officeDocument/2006/relationships/image" Target="../media/image151.wmf"/><Relationship Id="rId24" Type="http://schemas.openxmlformats.org/officeDocument/2006/relationships/oleObject" Target="../embeddings/oleObject163.bin"/><Relationship Id="rId5" Type="http://schemas.openxmlformats.org/officeDocument/2006/relationships/image" Target="../media/image148.wmf"/><Relationship Id="rId15" Type="http://schemas.openxmlformats.org/officeDocument/2006/relationships/image" Target="../media/image153.wmf"/><Relationship Id="rId23" Type="http://schemas.openxmlformats.org/officeDocument/2006/relationships/image" Target="../media/image157.wmf"/><Relationship Id="rId28" Type="http://schemas.openxmlformats.org/officeDocument/2006/relationships/oleObject" Target="../embeddings/oleObject165.bin"/><Relationship Id="rId10" Type="http://schemas.openxmlformats.org/officeDocument/2006/relationships/oleObject" Target="../embeddings/oleObject156.bin"/><Relationship Id="rId19" Type="http://schemas.openxmlformats.org/officeDocument/2006/relationships/image" Target="../media/image155.wmf"/><Relationship Id="rId4" Type="http://schemas.openxmlformats.org/officeDocument/2006/relationships/oleObject" Target="../embeddings/oleObject153.bin"/><Relationship Id="rId9" Type="http://schemas.openxmlformats.org/officeDocument/2006/relationships/image" Target="../media/image150.wmf"/><Relationship Id="rId14" Type="http://schemas.openxmlformats.org/officeDocument/2006/relationships/oleObject" Target="../embeddings/oleObject158.bin"/><Relationship Id="rId22" Type="http://schemas.openxmlformats.org/officeDocument/2006/relationships/oleObject" Target="../embeddings/oleObject162.bin"/><Relationship Id="rId27" Type="http://schemas.openxmlformats.org/officeDocument/2006/relationships/image" Target="../media/image159.wmf"/></Relationships>
</file>

<file path=ppt/slides/_rels/slide218.xml.rels><?xml version="1.0" encoding="UTF-8" standalone="yes"?>
<Relationships xmlns="http://schemas.openxmlformats.org/package/2006/relationships"><Relationship Id="rId8" Type="http://schemas.openxmlformats.org/officeDocument/2006/relationships/oleObject" Target="../embeddings/oleObject169.bin"/><Relationship Id="rId13" Type="http://schemas.openxmlformats.org/officeDocument/2006/relationships/image" Target="../media/image165.wmf"/><Relationship Id="rId18" Type="http://schemas.openxmlformats.org/officeDocument/2006/relationships/oleObject" Target="../embeddings/oleObject174.bin"/><Relationship Id="rId3" Type="http://schemas.openxmlformats.org/officeDocument/2006/relationships/image" Target="../media/image160.wmf"/><Relationship Id="rId7" Type="http://schemas.openxmlformats.org/officeDocument/2006/relationships/image" Target="../media/image162.wmf"/><Relationship Id="rId12" Type="http://schemas.openxmlformats.org/officeDocument/2006/relationships/oleObject" Target="../embeddings/oleObject171.bin"/><Relationship Id="rId17" Type="http://schemas.openxmlformats.org/officeDocument/2006/relationships/image" Target="../media/image167.wmf"/><Relationship Id="rId2" Type="http://schemas.openxmlformats.org/officeDocument/2006/relationships/oleObject" Target="../embeddings/oleObject166.bin"/><Relationship Id="rId16" Type="http://schemas.openxmlformats.org/officeDocument/2006/relationships/oleObject" Target="../embeddings/oleObject173.bin"/><Relationship Id="rId1" Type="http://schemas.openxmlformats.org/officeDocument/2006/relationships/slideLayout" Target="../slideLayouts/slideLayout2.xml"/><Relationship Id="rId6" Type="http://schemas.openxmlformats.org/officeDocument/2006/relationships/oleObject" Target="../embeddings/oleObject168.bin"/><Relationship Id="rId11" Type="http://schemas.openxmlformats.org/officeDocument/2006/relationships/image" Target="../media/image164.wmf"/><Relationship Id="rId5" Type="http://schemas.openxmlformats.org/officeDocument/2006/relationships/image" Target="../media/image161.wmf"/><Relationship Id="rId15" Type="http://schemas.openxmlformats.org/officeDocument/2006/relationships/image" Target="../media/image166.wmf"/><Relationship Id="rId10" Type="http://schemas.openxmlformats.org/officeDocument/2006/relationships/oleObject" Target="../embeddings/oleObject170.bin"/><Relationship Id="rId19" Type="http://schemas.openxmlformats.org/officeDocument/2006/relationships/image" Target="../media/image168.wmf"/><Relationship Id="rId4" Type="http://schemas.openxmlformats.org/officeDocument/2006/relationships/oleObject" Target="../embeddings/oleObject167.bin"/><Relationship Id="rId9" Type="http://schemas.openxmlformats.org/officeDocument/2006/relationships/image" Target="../media/image163.wmf"/><Relationship Id="rId14" Type="http://schemas.openxmlformats.org/officeDocument/2006/relationships/oleObject" Target="../embeddings/oleObject172.bin"/></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169.wmf"/></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oleObject" Target="../embeddings/oleObject181.bin"/><Relationship Id="rId18" Type="http://schemas.openxmlformats.org/officeDocument/2006/relationships/oleObject" Target="../embeddings/oleObject184.bin"/><Relationship Id="rId3" Type="http://schemas.openxmlformats.org/officeDocument/2006/relationships/oleObject" Target="../embeddings/oleObject176.bin"/><Relationship Id="rId7" Type="http://schemas.openxmlformats.org/officeDocument/2006/relationships/oleObject" Target="../embeddings/oleObject178.bin"/><Relationship Id="rId12" Type="http://schemas.openxmlformats.org/officeDocument/2006/relationships/image" Target="../media/image174.wmf"/><Relationship Id="rId17" Type="http://schemas.openxmlformats.org/officeDocument/2006/relationships/image" Target="../media/image176.emf"/><Relationship Id="rId2" Type="http://schemas.openxmlformats.org/officeDocument/2006/relationships/image" Target="../media/image61.png"/><Relationship Id="rId16" Type="http://schemas.openxmlformats.org/officeDocument/2006/relationships/oleObject" Target="../embeddings/oleObject183.bin"/><Relationship Id="rId1" Type="http://schemas.openxmlformats.org/officeDocument/2006/relationships/slideLayout" Target="../slideLayouts/slideLayout4.xml"/><Relationship Id="rId6" Type="http://schemas.openxmlformats.org/officeDocument/2006/relationships/image" Target="../media/image171.wmf"/><Relationship Id="rId11" Type="http://schemas.openxmlformats.org/officeDocument/2006/relationships/oleObject" Target="../embeddings/oleObject180.bin"/><Relationship Id="rId5" Type="http://schemas.openxmlformats.org/officeDocument/2006/relationships/oleObject" Target="../embeddings/oleObject177.bin"/><Relationship Id="rId15" Type="http://schemas.openxmlformats.org/officeDocument/2006/relationships/image" Target="../media/image175.emf"/><Relationship Id="rId10" Type="http://schemas.openxmlformats.org/officeDocument/2006/relationships/image" Target="../media/image173.emf"/><Relationship Id="rId4" Type="http://schemas.openxmlformats.org/officeDocument/2006/relationships/image" Target="../media/image170.wmf"/><Relationship Id="rId9" Type="http://schemas.openxmlformats.org/officeDocument/2006/relationships/oleObject" Target="../embeddings/oleObject179.bin"/><Relationship Id="rId14" Type="http://schemas.openxmlformats.org/officeDocument/2006/relationships/oleObject" Target="../embeddings/oleObject182.bin"/></Relationships>
</file>

<file path=ppt/slides/_rels/slide22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7.wmf"/><Relationship Id="rId7" Type="http://schemas.openxmlformats.org/officeDocument/2006/relationships/image" Target="../media/image179.wmf"/><Relationship Id="rId2" Type="http://schemas.openxmlformats.org/officeDocument/2006/relationships/oleObject" Target="../embeddings/oleObject185.bin"/><Relationship Id="rId1" Type="http://schemas.openxmlformats.org/officeDocument/2006/relationships/slideLayout" Target="../slideLayouts/slideLayout2.xml"/><Relationship Id="rId6" Type="http://schemas.openxmlformats.org/officeDocument/2006/relationships/oleObject" Target="../embeddings/oleObject187.bin"/><Relationship Id="rId5" Type="http://schemas.openxmlformats.org/officeDocument/2006/relationships/image" Target="../media/image178.wmf"/><Relationship Id="rId4" Type="http://schemas.openxmlformats.org/officeDocument/2006/relationships/oleObject" Target="../embeddings/oleObject186.bin"/></Relationships>
</file>

<file path=ppt/slides/_rels/slide2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193.bin"/><Relationship Id="rId18" Type="http://schemas.openxmlformats.org/officeDocument/2006/relationships/image" Target="../media/image188.wmf"/><Relationship Id="rId3" Type="http://schemas.openxmlformats.org/officeDocument/2006/relationships/oleObject" Target="../embeddings/oleObject188.bin"/><Relationship Id="rId21" Type="http://schemas.openxmlformats.org/officeDocument/2006/relationships/oleObject" Target="../embeddings/oleObject197.bin"/><Relationship Id="rId7" Type="http://schemas.openxmlformats.org/officeDocument/2006/relationships/oleObject" Target="../embeddings/oleObject190.bin"/><Relationship Id="rId12" Type="http://schemas.openxmlformats.org/officeDocument/2006/relationships/image" Target="../media/image185.wmf"/><Relationship Id="rId17" Type="http://schemas.openxmlformats.org/officeDocument/2006/relationships/oleObject" Target="../embeddings/oleObject195.bin"/><Relationship Id="rId2" Type="http://schemas.openxmlformats.org/officeDocument/2006/relationships/image" Target="../media/image61.png"/><Relationship Id="rId16" Type="http://schemas.openxmlformats.org/officeDocument/2006/relationships/image" Target="../media/image187.wmf"/><Relationship Id="rId20" Type="http://schemas.openxmlformats.org/officeDocument/2006/relationships/image" Target="../media/image189.wmf"/><Relationship Id="rId1" Type="http://schemas.openxmlformats.org/officeDocument/2006/relationships/slideLayout" Target="../slideLayouts/slideLayout4.xml"/><Relationship Id="rId6" Type="http://schemas.openxmlformats.org/officeDocument/2006/relationships/image" Target="../media/image182.wmf"/><Relationship Id="rId11" Type="http://schemas.openxmlformats.org/officeDocument/2006/relationships/oleObject" Target="../embeddings/oleObject192.bin"/><Relationship Id="rId24" Type="http://schemas.openxmlformats.org/officeDocument/2006/relationships/image" Target="../media/image191.wmf"/><Relationship Id="rId5" Type="http://schemas.openxmlformats.org/officeDocument/2006/relationships/oleObject" Target="../embeddings/oleObject189.bin"/><Relationship Id="rId15" Type="http://schemas.openxmlformats.org/officeDocument/2006/relationships/oleObject" Target="../embeddings/oleObject194.bin"/><Relationship Id="rId23" Type="http://schemas.openxmlformats.org/officeDocument/2006/relationships/oleObject" Target="../embeddings/oleObject198.bin"/><Relationship Id="rId10" Type="http://schemas.openxmlformats.org/officeDocument/2006/relationships/image" Target="../media/image184.wmf"/><Relationship Id="rId19" Type="http://schemas.openxmlformats.org/officeDocument/2006/relationships/oleObject" Target="../embeddings/oleObject196.bin"/><Relationship Id="rId4" Type="http://schemas.openxmlformats.org/officeDocument/2006/relationships/image" Target="../media/image181.wmf"/><Relationship Id="rId9" Type="http://schemas.openxmlformats.org/officeDocument/2006/relationships/oleObject" Target="../embeddings/oleObject191.bin"/><Relationship Id="rId14" Type="http://schemas.openxmlformats.org/officeDocument/2006/relationships/image" Target="../media/image186.wmf"/><Relationship Id="rId22" Type="http://schemas.openxmlformats.org/officeDocument/2006/relationships/image" Target="../media/image190.wmf"/></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oleObject" Target="../embeddings/oleObject199.bin"/><Relationship Id="rId1" Type="http://schemas.openxmlformats.org/officeDocument/2006/relationships/slideLayout" Target="../slideLayouts/slideLayout2.xml"/><Relationship Id="rId5" Type="http://schemas.openxmlformats.org/officeDocument/2006/relationships/image" Target="../media/image193.emf"/><Relationship Id="rId4" Type="http://schemas.openxmlformats.org/officeDocument/2006/relationships/oleObject" Target="../embeddings/oleObject200.bin"/></Relationships>
</file>

<file path=ppt/slides/_rels/slide231.xml.rels><?xml version="1.0" encoding="UTF-8" standalone="yes"?>
<Relationships xmlns="http://schemas.openxmlformats.org/package/2006/relationships"><Relationship Id="rId8" Type="http://schemas.openxmlformats.org/officeDocument/2006/relationships/oleObject" Target="../embeddings/oleObject204.bin"/><Relationship Id="rId13" Type="http://schemas.openxmlformats.org/officeDocument/2006/relationships/image" Target="../media/image199.wmf"/><Relationship Id="rId3" Type="http://schemas.openxmlformats.org/officeDocument/2006/relationships/image" Target="../media/image194.wmf"/><Relationship Id="rId7" Type="http://schemas.openxmlformats.org/officeDocument/2006/relationships/image" Target="../media/image196.wmf"/><Relationship Id="rId12" Type="http://schemas.openxmlformats.org/officeDocument/2006/relationships/oleObject" Target="../embeddings/oleObject206.bin"/><Relationship Id="rId2" Type="http://schemas.openxmlformats.org/officeDocument/2006/relationships/oleObject" Target="../embeddings/oleObject201.bin"/><Relationship Id="rId1" Type="http://schemas.openxmlformats.org/officeDocument/2006/relationships/slideLayout" Target="../slideLayouts/slideLayout2.xml"/><Relationship Id="rId6" Type="http://schemas.openxmlformats.org/officeDocument/2006/relationships/oleObject" Target="../embeddings/oleObject203.bin"/><Relationship Id="rId11" Type="http://schemas.openxmlformats.org/officeDocument/2006/relationships/image" Target="../media/image198.wmf"/><Relationship Id="rId5" Type="http://schemas.openxmlformats.org/officeDocument/2006/relationships/image" Target="../media/image195.wmf"/><Relationship Id="rId10" Type="http://schemas.openxmlformats.org/officeDocument/2006/relationships/oleObject" Target="../embeddings/oleObject205.bin"/><Relationship Id="rId4" Type="http://schemas.openxmlformats.org/officeDocument/2006/relationships/oleObject" Target="../embeddings/oleObject202.bin"/><Relationship Id="rId9" Type="http://schemas.openxmlformats.org/officeDocument/2006/relationships/image" Target="../media/image197.wmf"/><Relationship Id="rId14" Type="http://schemas.openxmlformats.org/officeDocument/2006/relationships/oleObject" Target="../embeddings/oleObject207.bin"/></Relationships>
</file>

<file path=ppt/slides/_rels/slide232.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image" Target="../media/image203.wmf"/><Relationship Id="rId18" Type="http://schemas.openxmlformats.org/officeDocument/2006/relationships/oleObject" Target="../embeddings/oleObject217.bin"/><Relationship Id="rId3" Type="http://schemas.openxmlformats.org/officeDocument/2006/relationships/image" Target="../media/image200.emf"/><Relationship Id="rId7" Type="http://schemas.openxmlformats.org/officeDocument/2006/relationships/image" Target="../media/image202.wmf"/><Relationship Id="rId12" Type="http://schemas.openxmlformats.org/officeDocument/2006/relationships/oleObject" Target="../embeddings/oleObject214.bin"/><Relationship Id="rId17" Type="http://schemas.openxmlformats.org/officeDocument/2006/relationships/image" Target="../media/image205.wmf"/><Relationship Id="rId2" Type="http://schemas.openxmlformats.org/officeDocument/2006/relationships/oleObject" Target="../embeddings/oleObject208.bin"/><Relationship Id="rId16" Type="http://schemas.openxmlformats.org/officeDocument/2006/relationships/oleObject" Target="../embeddings/oleObject216.bin"/><Relationship Id="rId1" Type="http://schemas.openxmlformats.org/officeDocument/2006/relationships/slideLayout" Target="../slideLayouts/slideLayout2.xml"/><Relationship Id="rId6" Type="http://schemas.openxmlformats.org/officeDocument/2006/relationships/oleObject" Target="../embeddings/oleObject210.bin"/><Relationship Id="rId11" Type="http://schemas.openxmlformats.org/officeDocument/2006/relationships/oleObject" Target="../embeddings/oleObject213.bin"/><Relationship Id="rId5" Type="http://schemas.openxmlformats.org/officeDocument/2006/relationships/image" Target="../media/image201.emf"/><Relationship Id="rId15" Type="http://schemas.openxmlformats.org/officeDocument/2006/relationships/image" Target="../media/image204.wmf"/><Relationship Id="rId10" Type="http://schemas.openxmlformats.org/officeDocument/2006/relationships/oleObject" Target="../embeddings/oleObject212.bin"/><Relationship Id="rId19" Type="http://schemas.openxmlformats.org/officeDocument/2006/relationships/image" Target="../media/image206.wmf"/><Relationship Id="rId4" Type="http://schemas.openxmlformats.org/officeDocument/2006/relationships/oleObject" Target="../embeddings/oleObject209.bin"/><Relationship Id="rId9" Type="http://schemas.openxmlformats.org/officeDocument/2006/relationships/image" Target="../media/image199.wmf"/><Relationship Id="rId14" Type="http://schemas.openxmlformats.org/officeDocument/2006/relationships/oleObject" Target="../embeddings/oleObject215.bin"/></Relationships>
</file>

<file path=ppt/slides/_rels/slide233.xml.rels><?xml version="1.0" encoding="UTF-8" standalone="yes"?>
<Relationships xmlns="http://schemas.openxmlformats.org/package/2006/relationships"><Relationship Id="rId8" Type="http://schemas.openxmlformats.org/officeDocument/2006/relationships/oleObject" Target="../embeddings/oleObject221.bin"/><Relationship Id="rId13" Type="http://schemas.openxmlformats.org/officeDocument/2006/relationships/image" Target="../media/image212.wmf"/><Relationship Id="rId3" Type="http://schemas.openxmlformats.org/officeDocument/2006/relationships/image" Target="../media/image207.wmf"/><Relationship Id="rId7" Type="http://schemas.openxmlformats.org/officeDocument/2006/relationships/image" Target="../media/image209.emf"/><Relationship Id="rId12" Type="http://schemas.openxmlformats.org/officeDocument/2006/relationships/oleObject" Target="../embeddings/oleObject223.bin"/><Relationship Id="rId2" Type="http://schemas.openxmlformats.org/officeDocument/2006/relationships/oleObject" Target="../embeddings/oleObject218.bin"/><Relationship Id="rId1" Type="http://schemas.openxmlformats.org/officeDocument/2006/relationships/slideLayout" Target="../slideLayouts/slideLayout2.xml"/><Relationship Id="rId6" Type="http://schemas.openxmlformats.org/officeDocument/2006/relationships/oleObject" Target="../embeddings/oleObject220.bin"/><Relationship Id="rId11" Type="http://schemas.openxmlformats.org/officeDocument/2006/relationships/image" Target="../media/image211.wmf"/><Relationship Id="rId5" Type="http://schemas.openxmlformats.org/officeDocument/2006/relationships/image" Target="../media/image208.wmf"/><Relationship Id="rId15" Type="http://schemas.openxmlformats.org/officeDocument/2006/relationships/image" Target="../media/image213.wmf"/><Relationship Id="rId10" Type="http://schemas.openxmlformats.org/officeDocument/2006/relationships/oleObject" Target="../embeddings/oleObject222.bin"/><Relationship Id="rId4" Type="http://schemas.openxmlformats.org/officeDocument/2006/relationships/oleObject" Target="../embeddings/oleObject219.bin"/><Relationship Id="rId9" Type="http://schemas.openxmlformats.org/officeDocument/2006/relationships/image" Target="../media/image210.emf"/><Relationship Id="rId14" Type="http://schemas.openxmlformats.org/officeDocument/2006/relationships/oleObject" Target="../embeddings/oleObject224.bin"/></Relationships>
</file>

<file path=ppt/slides/_rels/slide23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23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225.png"/><Relationship Id="rId5" Type="http://schemas.openxmlformats.org/officeDocument/2006/relationships/slideLayout" Target="../slideLayouts/slideLayout4.xml"/><Relationship Id="rId4" Type="http://schemas.openxmlformats.org/officeDocument/2006/relationships/tags" Target="../tags/tag52.xml"/></Relationships>
</file>

<file path=ppt/slides/_rels/slide253.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notesSlide" Target="../notesSlides/notesSlide13.xml"/><Relationship Id="rId4" Type="http://schemas.openxmlformats.org/officeDocument/2006/relationships/slideLayout" Target="../slideLayouts/slideLayout9.xml"/></Relationships>
</file>

<file path=ppt/slides/_rels/slide25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4.xml"/><Relationship Id="rId5" Type="http://schemas.openxmlformats.org/officeDocument/2006/relationships/tags" Target="../tags/tag60.xml"/><Relationship Id="rId4" Type="http://schemas.openxmlformats.org/officeDocument/2006/relationships/tags" Target="../tags/tag59.xml"/></Relationships>
</file>

<file path=ppt/slides/_rels/slide255.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8" Type="http://schemas.openxmlformats.org/officeDocument/2006/relationships/oleObject" Target="../embeddings/oleObject225.bin"/><Relationship Id="rId3" Type="http://schemas.openxmlformats.org/officeDocument/2006/relationships/tags" Target="../tags/tag63.xml"/><Relationship Id="rId7" Type="http://schemas.openxmlformats.org/officeDocument/2006/relationships/slideLayout" Target="../slideLayouts/slideLayout4.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9" Type="http://schemas.openxmlformats.org/officeDocument/2006/relationships/image" Target="../media/image227.wmf"/></Relationships>
</file>

<file path=ppt/slides/_rels/slide25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8" Type="http://schemas.openxmlformats.org/officeDocument/2006/relationships/image" Target="../media/image230.wmf"/><Relationship Id="rId3" Type="http://schemas.openxmlformats.org/officeDocument/2006/relationships/tags" Target="../tags/tag70.xml"/><Relationship Id="rId7" Type="http://schemas.openxmlformats.org/officeDocument/2006/relationships/oleObject" Target="../embeddings/oleObject226.bin"/><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4.xml"/><Relationship Id="rId5" Type="http://schemas.openxmlformats.org/officeDocument/2006/relationships/tags" Target="../tags/tag72.xml"/><Relationship Id="rId10" Type="http://schemas.openxmlformats.org/officeDocument/2006/relationships/image" Target="../media/image231.wmf"/><Relationship Id="rId4" Type="http://schemas.openxmlformats.org/officeDocument/2006/relationships/tags" Target="../tags/tag71.xml"/><Relationship Id="rId9" Type="http://schemas.openxmlformats.org/officeDocument/2006/relationships/oleObject" Target="../embeddings/oleObject227.bin"/></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image" Target="../media/image237.jpeg"/><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oleObject" Target="../embeddings/oleObject228.bin"/><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oleObject" Target="../embeddings/oleObject229.bin"/><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oleObject" Target="../embeddings/oleObject230.bin"/><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oleObject" Target="../embeddings/oleObject231.bin"/><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246.jpe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245.jpeg"/><Relationship Id="rId5" Type="http://schemas.openxmlformats.org/officeDocument/2006/relationships/slideLayout" Target="../slideLayouts/slideLayout4.xml"/><Relationship Id="rId4" Type="http://schemas.openxmlformats.org/officeDocument/2006/relationships/tags" Target="../tags/tag76.xml"/></Relationships>
</file>

<file path=ppt/slides/_rels/slide291.xml.rels><?xml version="1.0" encoding="UTF-8" standalone="yes"?>
<Relationships xmlns="http://schemas.openxmlformats.org/package/2006/relationships"><Relationship Id="rId2" Type="http://schemas.openxmlformats.org/officeDocument/2006/relationships/image" Target="../media/image247.jpeg"/><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4.xml"/><Relationship Id="rId1" Type="http://schemas.openxmlformats.org/officeDocument/2006/relationships/tags" Target="../tags/tag77.xml"/><Relationship Id="rId4" Type="http://schemas.openxmlformats.org/officeDocument/2006/relationships/image" Target="../media/image248.wmf"/></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tags" Target="../tags/tag80.xml"/><Relationship Id="rId7" Type="http://schemas.openxmlformats.org/officeDocument/2006/relationships/slideLayout" Target="../slideLayouts/slideLayout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25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slideLayout" Target="../slideLayouts/slideLayout10.xml"/></Relationships>
</file>

<file path=ppt/slides/_rels/slide301.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92.xml"/><Relationship Id="rId7" Type="http://schemas.openxmlformats.org/officeDocument/2006/relationships/image" Target="../media/image252.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notesSlide" Target="../notesSlides/notesSlide14.xml"/><Relationship Id="rId5" Type="http://schemas.openxmlformats.org/officeDocument/2006/relationships/slideLayout" Target="../slideLayouts/slideLayout4.xml"/><Relationship Id="rId4" Type="http://schemas.openxmlformats.org/officeDocument/2006/relationships/tags" Target="../tags/tag93.xml"/></Relationships>
</file>

<file path=ppt/slides/_rels/slide303.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253.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97.xml"/></Relationships>
</file>

<file path=ppt/slides/_rels/slide304.xml.rels><?xml version="1.0" encoding="UTF-8" standalone="yes"?>
<Relationships xmlns="http://schemas.openxmlformats.org/package/2006/relationships"><Relationship Id="rId3" Type="http://schemas.openxmlformats.org/officeDocument/2006/relationships/tags" Target="../tags/tag100.xml"/><Relationship Id="rId7" Type="http://schemas.openxmlformats.org/officeDocument/2006/relationships/image" Target="../media/image253.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101.xml"/></Relationships>
</file>

<file path=ppt/slides/_rels/slide305.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image" Target="../media/image253.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105.xml"/></Relationships>
</file>

<file path=ppt/slides/_rels/slide306.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108.xml"/><Relationship Id="rId7" Type="http://schemas.openxmlformats.org/officeDocument/2006/relationships/image" Target="../media/image252.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4.xml"/><Relationship Id="rId5" Type="http://schemas.openxmlformats.org/officeDocument/2006/relationships/tags" Target="../tags/tag110.xml"/><Relationship Id="rId4" Type="http://schemas.openxmlformats.org/officeDocument/2006/relationships/tags" Target="../tags/tag109.xml"/></Relationships>
</file>

<file path=ppt/slides/_rels/slide30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10" Type="http://schemas.openxmlformats.org/officeDocument/2006/relationships/image" Target="../media/image253.png"/><Relationship Id="rId4" Type="http://schemas.openxmlformats.org/officeDocument/2006/relationships/tags" Target="../tags/tag114.xml"/><Relationship Id="rId9" Type="http://schemas.openxmlformats.org/officeDocument/2006/relationships/image" Target="../media/image252.png"/></Relationships>
</file>

<file path=ppt/slides/_rels/slide308.xml.rels><?xml version="1.0" encoding="UTF-8" standalone="yes"?>
<Relationships xmlns="http://schemas.openxmlformats.org/package/2006/relationships"><Relationship Id="rId3" Type="http://schemas.openxmlformats.org/officeDocument/2006/relationships/tags" Target="../tags/tag120.xml"/><Relationship Id="rId7" Type="http://schemas.openxmlformats.org/officeDocument/2006/relationships/image" Target="../media/image253.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121.xml"/></Relationships>
</file>

<file path=ppt/slides/_rels/slide309.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image" Target="../media/image253.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125.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128.xml"/><Relationship Id="rId7" Type="http://schemas.openxmlformats.org/officeDocument/2006/relationships/image" Target="../media/image252.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Layout" Target="../slideLayouts/slideLayout4.xml"/><Relationship Id="rId5" Type="http://schemas.openxmlformats.org/officeDocument/2006/relationships/tags" Target="../tags/tag130.xml"/><Relationship Id="rId4" Type="http://schemas.openxmlformats.org/officeDocument/2006/relationships/tags" Target="../tags/tag129.xml"/></Relationships>
</file>

<file path=ppt/slides/_rels/slide311.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tags" Target="../tags/tag133.xml"/><Relationship Id="rId7" Type="http://schemas.openxmlformats.org/officeDocument/2006/relationships/notesSlide" Target="../notesSlides/notesSlide15.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slideLayout" Target="../slideLayouts/slideLayout4.xml"/><Relationship Id="rId5" Type="http://schemas.openxmlformats.org/officeDocument/2006/relationships/tags" Target="../tags/tag135.xml"/><Relationship Id="rId4" Type="http://schemas.openxmlformats.org/officeDocument/2006/relationships/tags" Target="../tags/tag134.xml"/><Relationship Id="rId9" Type="http://schemas.openxmlformats.org/officeDocument/2006/relationships/image" Target="../media/image253.png"/></Relationships>
</file>

<file path=ppt/slides/_rels/slide312.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oleObject" Target="../embeddings/oleObject233.bin"/><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image" Target="../media/image253.png"/><Relationship Id="rId2" Type="http://schemas.openxmlformats.org/officeDocument/2006/relationships/tags" Target="../tags/tag137.xml"/><Relationship Id="rId16" Type="http://schemas.openxmlformats.org/officeDocument/2006/relationships/image" Target="../media/image255.wmf"/><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image" Target="../media/image252.png"/><Relationship Id="rId5" Type="http://schemas.openxmlformats.org/officeDocument/2006/relationships/tags" Target="../tags/tag140.xml"/><Relationship Id="rId15" Type="http://schemas.openxmlformats.org/officeDocument/2006/relationships/oleObject" Target="../embeddings/oleObject234.bin"/><Relationship Id="rId10" Type="http://schemas.openxmlformats.org/officeDocument/2006/relationships/slideLayout" Target="../slideLayouts/slideLayout4.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image" Target="../media/image254.wmf"/></Relationships>
</file>

<file path=ppt/slides/_rels/slide313.xml.rels><?xml version="1.0" encoding="UTF-8" standalone="yes"?>
<Relationships xmlns="http://schemas.openxmlformats.org/package/2006/relationships"><Relationship Id="rId8" Type="http://schemas.openxmlformats.org/officeDocument/2006/relationships/tags" Target="../tags/tag152.xml"/><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image" Target="../media/image253.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image" Target="../media/image252.png"/><Relationship Id="rId5" Type="http://schemas.openxmlformats.org/officeDocument/2006/relationships/tags" Target="../tags/tag149.xml"/><Relationship Id="rId10" Type="http://schemas.openxmlformats.org/officeDocument/2006/relationships/slideLayout" Target="../slideLayouts/slideLayout4.xml"/><Relationship Id="rId4" Type="http://schemas.openxmlformats.org/officeDocument/2006/relationships/tags" Target="../tags/tag148.xml"/><Relationship Id="rId9" Type="http://schemas.openxmlformats.org/officeDocument/2006/relationships/tags" Target="../tags/tag153.xml"/></Relationships>
</file>

<file path=ppt/slides/_rels/slide314.xml.rels><?xml version="1.0" encoding="UTF-8" standalone="yes"?>
<Relationships xmlns="http://schemas.openxmlformats.org/package/2006/relationships"><Relationship Id="rId8" Type="http://schemas.openxmlformats.org/officeDocument/2006/relationships/tags" Target="../tags/tag161.xml"/><Relationship Id="rId3" Type="http://schemas.openxmlformats.org/officeDocument/2006/relationships/tags" Target="../tags/tag156.xml"/><Relationship Id="rId7" Type="http://schemas.openxmlformats.org/officeDocument/2006/relationships/tags" Target="../tags/tag160.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253.png"/><Relationship Id="rId5" Type="http://schemas.openxmlformats.org/officeDocument/2006/relationships/tags" Target="../tags/tag158.xml"/><Relationship Id="rId10" Type="http://schemas.openxmlformats.org/officeDocument/2006/relationships/image" Target="../media/image252.png"/><Relationship Id="rId4" Type="http://schemas.openxmlformats.org/officeDocument/2006/relationships/tags" Target="../tags/tag157.xml"/><Relationship Id="rId9"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tags" Target="../tags/tag164.xml"/><Relationship Id="rId7" Type="http://schemas.openxmlformats.org/officeDocument/2006/relationships/slideLayout" Target="../slideLayouts/slideLayout4.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9" Type="http://schemas.openxmlformats.org/officeDocument/2006/relationships/image" Target="../media/image253.png"/></Relationships>
</file>

<file path=ppt/slides/_rels/slide316.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256.wmf"/><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oleObject" Target="../embeddings/oleObject235.bin"/><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image" Target="../media/image253.png"/><Relationship Id="rId5" Type="http://schemas.openxmlformats.org/officeDocument/2006/relationships/tags" Target="../tags/tag172.xml"/><Relationship Id="rId15" Type="http://schemas.openxmlformats.org/officeDocument/2006/relationships/image" Target="../media/image257.wmf"/><Relationship Id="rId10" Type="http://schemas.openxmlformats.org/officeDocument/2006/relationships/image" Target="../media/image252.png"/><Relationship Id="rId4" Type="http://schemas.openxmlformats.org/officeDocument/2006/relationships/tags" Target="../tags/tag171.xml"/><Relationship Id="rId9" Type="http://schemas.openxmlformats.org/officeDocument/2006/relationships/slideLayout" Target="../slideLayouts/slideLayout4.xml"/><Relationship Id="rId14" Type="http://schemas.openxmlformats.org/officeDocument/2006/relationships/oleObject" Target="../embeddings/oleObject236.bin"/></Relationships>
</file>

<file path=ppt/slides/_rels/slide317.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oleObject" Target="../embeddings/oleObject237.bin"/><Relationship Id="rId18" Type="http://schemas.openxmlformats.org/officeDocument/2006/relationships/image" Target="../media/image260.wmf"/><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253.png"/><Relationship Id="rId17" Type="http://schemas.openxmlformats.org/officeDocument/2006/relationships/oleObject" Target="../embeddings/oleObject239.bin"/><Relationship Id="rId2" Type="http://schemas.openxmlformats.org/officeDocument/2006/relationships/tags" Target="../tags/tag177.xml"/><Relationship Id="rId16" Type="http://schemas.openxmlformats.org/officeDocument/2006/relationships/image" Target="../media/image259.wmf"/><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252.png"/><Relationship Id="rId5" Type="http://schemas.openxmlformats.org/officeDocument/2006/relationships/tags" Target="../tags/tag180.xml"/><Relationship Id="rId15" Type="http://schemas.openxmlformats.org/officeDocument/2006/relationships/oleObject" Target="../embeddings/oleObject238.bin"/><Relationship Id="rId10" Type="http://schemas.openxmlformats.org/officeDocument/2006/relationships/slideLayout" Target="../slideLayouts/slideLayout4.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image" Target="../media/image258.wmf"/></Relationships>
</file>

<file path=ppt/slides/_rels/slide318.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tags" Target="../tags/tag187.xml"/><Relationship Id="rId7" Type="http://schemas.openxmlformats.org/officeDocument/2006/relationships/slideLayout" Target="../slideLayouts/slideLayout4.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9" Type="http://schemas.openxmlformats.org/officeDocument/2006/relationships/image" Target="../media/image253.png"/></Relationships>
</file>

<file path=ppt/slides/_rels/slide319.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slideLayout" Target="../slideLayouts/slideLayout4.xml"/><Relationship Id="rId18" Type="http://schemas.openxmlformats.org/officeDocument/2006/relationships/oleObject" Target="../embeddings/oleObject241.bin"/><Relationship Id="rId3" Type="http://schemas.openxmlformats.org/officeDocument/2006/relationships/tags" Target="../tags/tag193.xml"/><Relationship Id="rId21" Type="http://schemas.openxmlformats.org/officeDocument/2006/relationships/image" Target="../media/image263.wmf"/><Relationship Id="rId7" Type="http://schemas.openxmlformats.org/officeDocument/2006/relationships/tags" Target="../tags/tag197.xml"/><Relationship Id="rId12" Type="http://schemas.openxmlformats.org/officeDocument/2006/relationships/tags" Target="../tags/tag202.xml"/><Relationship Id="rId17" Type="http://schemas.openxmlformats.org/officeDocument/2006/relationships/image" Target="../media/image261.wmf"/><Relationship Id="rId2" Type="http://schemas.openxmlformats.org/officeDocument/2006/relationships/tags" Target="../tags/tag192.xml"/><Relationship Id="rId16" Type="http://schemas.openxmlformats.org/officeDocument/2006/relationships/oleObject" Target="../embeddings/oleObject240.bin"/><Relationship Id="rId20" Type="http://schemas.openxmlformats.org/officeDocument/2006/relationships/oleObject" Target="../embeddings/oleObject242.bin"/><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5" Type="http://schemas.openxmlformats.org/officeDocument/2006/relationships/tags" Target="../tags/tag195.xml"/><Relationship Id="rId15" Type="http://schemas.openxmlformats.org/officeDocument/2006/relationships/image" Target="../media/image253.png"/><Relationship Id="rId23" Type="http://schemas.openxmlformats.org/officeDocument/2006/relationships/image" Target="../media/image264.wmf"/><Relationship Id="rId10" Type="http://schemas.openxmlformats.org/officeDocument/2006/relationships/tags" Target="../tags/tag200.xml"/><Relationship Id="rId19" Type="http://schemas.openxmlformats.org/officeDocument/2006/relationships/image" Target="../media/image262.wmf"/><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image" Target="../media/image252.png"/><Relationship Id="rId22" Type="http://schemas.openxmlformats.org/officeDocument/2006/relationships/oleObject" Target="../embeddings/oleObject243.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66.wmf"/><Relationship Id="rId3" Type="http://schemas.openxmlformats.org/officeDocument/2006/relationships/tags" Target="../tags/tag205.xml"/><Relationship Id="rId7" Type="http://schemas.openxmlformats.org/officeDocument/2006/relationships/slideLayout" Target="../slideLayouts/slideLayout4.xml"/><Relationship Id="rId12" Type="http://schemas.openxmlformats.org/officeDocument/2006/relationships/oleObject" Target="../embeddings/oleObject245.bin"/><Relationship Id="rId17" Type="http://schemas.openxmlformats.org/officeDocument/2006/relationships/image" Target="../media/image268.wmf"/><Relationship Id="rId2" Type="http://schemas.openxmlformats.org/officeDocument/2006/relationships/tags" Target="../tags/tag204.xml"/><Relationship Id="rId16" Type="http://schemas.openxmlformats.org/officeDocument/2006/relationships/oleObject" Target="../embeddings/oleObject247.bin"/><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image" Target="../media/image265.wmf"/><Relationship Id="rId5" Type="http://schemas.openxmlformats.org/officeDocument/2006/relationships/tags" Target="../tags/tag207.xml"/><Relationship Id="rId15" Type="http://schemas.openxmlformats.org/officeDocument/2006/relationships/image" Target="../media/image267.wmf"/><Relationship Id="rId10" Type="http://schemas.openxmlformats.org/officeDocument/2006/relationships/oleObject" Target="../embeddings/oleObject244.bin"/><Relationship Id="rId4" Type="http://schemas.openxmlformats.org/officeDocument/2006/relationships/tags" Target="../tags/tag206.xml"/><Relationship Id="rId9" Type="http://schemas.openxmlformats.org/officeDocument/2006/relationships/image" Target="../media/image253.png"/><Relationship Id="rId14" Type="http://schemas.openxmlformats.org/officeDocument/2006/relationships/oleObject" Target="../embeddings/oleObject246.bin"/></Relationships>
</file>

<file path=ppt/slides/_rels/slide321.xml.rels><?xml version="1.0" encoding="UTF-8" standalone="yes"?>
<Relationships xmlns="http://schemas.openxmlformats.org/package/2006/relationships"><Relationship Id="rId13" Type="http://schemas.openxmlformats.org/officeDocument/2006/relationships/oleObject" Target="../embeddings/oleObject249.bin"/><Relationship Id="rId18" Type="http://schemas.openxmlformats.org/officeDocument/2006/relationships/image" Target="../media/image272.wmf"/><Relationship Id="rId26" Type="http://schemas.openxmlformats.org/officeDocument/2006/relationships/image" Target="../media/image276.wmf"/><Relationship Id="rId3" Type="http://schemas.openxmlformats.org/officeDocument/2006/relationships/tags" Target="../tags/tag211.xml"/><Relationship Id="rId21" Type="http://schemas.openxmlformats.org/officeDocument/2006/relationships/oleObject" Target="../embeddings/oleObject253.bin"/><Relationship Id="rId34" Type="http://schemas.openxmlformats.org/officeDocument/2006/relationships/image" Target="../media/image280.wmf"/><Relationship Id="rId7" Type="http://schemas.openxmlformats.org/officeDocument/2006/relationships/tags" Target="../tags/tag215.xml"/><Relationship Id="rId12" Type="http://schemas.openxmlformats.org/officeDocument/2006/relationships/image" Target="../media/image269.wmf"/><Relationship Id="rId17" Type="http://schemas.openxmlformats.org/officeDocument/2006/relationships/oleObject" Target="../embeddings/oleObject251.bin"/><Relationship Id="rId25" Type="http://schemas.openxmlformats.org/officeDocument/2006/relationships/oleObject" Target="../embeddings/oleObject255.bin"/><Relationship Id="rId33" Type="http://schemas.openxmlformats.org/officeDocument/2006/relationships/oleObject" Target="../embeddings/oleObject259.bin"/><Relationship Id="rId2" Type="http://schemas.openxmlformats.org/officeDocument/2006/relationships/tags" Target="../tags/tag210.xml"/><Relationship Id="rId16" Type="http://schemas.openxmlformats.org/officeDocument/2006/relationships/image" Target="../media/image271.wmf"/><Relationship Id="rId20" Type="http://schemas.openxmlformats.org/officeDocument/2006/relationships/image" Target="../media/image273.wmf"/><Relationship Id="rId29" Type="http://schemas.openxmlformats.org/officeDocument/2006/relationships/oleObject" Target="../embeddings/oleObject257.bin"/><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oleObject" Target="../embeddings/oleObject248.bin"/><Relationship Id="rId24" Type="http://schemas.openxmlformats.org/officeDocument/2006/relationships/image" Target="../media/image275.wmf"/><Relationship Id="rId32" Type="http://schemas.openxmlformats.org/officeDocument/2006/relationships/image" Target="../media/image279.wmf"/><Relationship Id="rId5" Type="http://schemas.openxmlformats.org/officeDocument/2006/relationships/tags" Target="../tags/tag213.xml"/><Relationship Id="rId15" Type="http://schemas.openxmlformats.org/officeDocument/2006/relationships/oleObject" Target="../embeddings/oleObject250.bin"/><Relationship Id="rId23" Type="http://schemas.openxmlformats.org/officeDocument/2006/relationships/oleObject" Target="../embeddings/oleObject254.bin"/><Relationship Id="rId28" Type="http://schemas.openxmlformats.org/officeDocument/2006/relationships/image" Target="../media/image277.wmf"/><Relationship Id="rId10" Type="http://schemas.openxmlformats.org/officeDocument/2006/relationships/image" Target="../media/image253.png"/><Relationship Id="rId19" Type="http://schemas.openxmlformats.org/officeDocument/2006/relationships/oleObject" Target="../embeddings/oleObject252.bin"/><Relationship Id="rId31" Type="http://schemas.openxmlformats.org/officeDocument/2006/relationships/oleObject" Target="../embeddings/oleObject258.bin"/><Relationship Id="rId4" Type="http://schemas.openxmlformats.org/officeDocument/2006/relationships/tags" Target="../tags/tag212.xml"/><Relationship Id="rId9" Type="http://schemas.openxmlformats.org/officeDocument/2006/relationships/image" Target="../media/image252.png"/><Relationship Id="rId14" Type="http://schemas.openxmlformats.org/officeDocument/2006/relationships/image" Target="../media/image270.wmf"/><Relationship Id="rId22" Type="http://schemas.openxmlformats.org/officeDocument/2006/relationships/image" Target="../media/image274.wmf"/><Relationship Id="rId27" Type="http://schemas.openxmlformats.org/officeDocument/2006/relationships/oleObject" Target="../embeddings/oleObject256.bin"/><Relationship Id="rId30" Type="http://schemas.openxmlformats.org/officeDocument/2006/relationships/image" Target="../media/image278.wmf"/><Relationship Id="rId8"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oleObject" Target="../embeddings/oleObject262.bin"/><Relationship Id="rId18" Type="http://schemas.openxmlformats.org/officeDocument/2006/relationships/image" Target="../media/image285.wmf"/><Relationship Id="rId3" Type="http://schemas.openxmlformats.org/officeDocument/2006/relationships/tags" Target="../tags/tag218.xml"/><Relationship Id="rId21" Type="http://schemas.openxmlformats.org/officeDocument/2006/relationships/oleObject" Target="../embeddings/oleObject266.bin"/><Relationship Id="rId7" Type="http://schemas.openxmlformats.org/officeDocument/2006/relationships/image" Target="../media/image252.png"/><Relationship Id="rId12" Type="http://schemas.openxmlformats.org/officeDocument/2006/relationships/image" Target="../media/image282.wmf"/><Relationship Id="rId17" Type="http://schemas.openxmlformats.org/officeDocument/2006/relationships/oleObject" Target="../embeddings/oleObject264.bin"/><Relationship Id="rId2" Type="http://schemas.openxmlformats.org/officeDocument/2006/relationships/tags" Target="../tags/tag217.xml"/><Relationship Id="rId16" Type="http://schemas.openxmlformats.org/officeDocument/2006/relationships/image" Target="../media/image284.wmf"/><Relationship Id="rId20" Type="http://schemas.openxmlformats.org/officeDocument/2006/relationships/image" Target="../media/image286.wmf"/><Relationship Id="rId1" Type="http://schemas.openxmlformats.org/officeDocument/2006/relationships/tags" Target="../tags/tag216.xml"/><Relationship Id="rId6" Type="http://schemas.openxmlformats.org/officeDocument/2006/relationships/slideLayout" Target="../slideLayouts/slideLayout4.xml"/><Relationship Id="rId11" Type="http://schemas.openxmlformats.org/officeDocument/2006/relationships/oleObject" Target="../embeddings/oleObject261.bin"/><Relationship Id="rId24" Type="http://schemas.openxmlformats.org/officeDocument/2006/relationships/image" Target="../media/image272.wmf"/><Relationship Id="rId5" Type="http://schemas.openxmlformats.org/officeDocument/2006/relationships/tags" Target="../tags/tag220.xml"/><Relationship Id="rId15" Type="http://schemas.openxmlformats.org/officeDocument/2006/relationships/oleObject" Target="../embeddings/oleObject263.bin"/><Relationship Id="rId23" Type="http://schemas.openxmlformats.org/officeDocument/2006/relationships/oleObject" Target="../embeddings/oleObject267.bin"/><Relationship Id="rId10" Type="http://schemas.openxmlformats.org/officeDocument/2006/relationships/image" Target="../media/image281.wmf"/><Relationship Id="rId19" Type="http://schemas.openxmlformats.org/officeDocument/2006/relationships/oleObject" Target="../embeddings/oleObject265.bin"/><Relationship Id="rId4" Type="http://schemas.openxmlformats.org/officeDocument/2006/relationships/tags" Target="../tags/tag219.xml"/><Relationship Id="rId9" Type="http://schemas.openxmlformats.org/officeDocument/2006/relationships/oleObject" Target="../embeddings/oleObject260.bin"/><Relationship Id="rId14" Type="http://schemas.openxmlformats.org/officeDocument/2006/relationships/image" Target="../media/image283.wmf"/><Relationship Id="rId22" Type="http://schemas.openxmlformats.org/officeDocument/2006/relationships/image" Target="../media/image287.wmf"/></Relationships>
</file>

<file path=ppt/slides/_rels/slide323.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oleObject" Target="../embeddings/oleObject270.bin"/><Relationship Id="rId18" Type="http://schemas.openxmlformats.org/officeDocument/2006/relationships/image" Target="../media/image292.wmf"/><Relationship Id="rId3" Type="http://schemas.openxmlformats.org/officeDocument/2006/relationships/tags" Target="../tags/tag223.xml"/><Relationship Id="rId21" Type="http://schemas.openxmlformats.org/officeDocument/2006/relationships/oleObject" Target="../embeddings/oleObject274.bin"/><Relationship Id="rId7" Type="http://schemas.openxmlformats.org/officeDocument/2006/relationships/image" Target="../media/image252.png"/><Relationship Id="rId12" Type="http://schemas.openxmlformats.org/officeDocument/2006/relationships/image" Target="../media/image289.wmf"/><Relationship Id="rId17" Type="http://schemas.openxmlformats.org/officeDocument/2006/relationships/oleObject" Target="../embeddings/oleObject272.bin"/><Relationship Id="rId2" Type="http://schemas.openxmlformats.org/officeDocument/2006/relationships/tags" Target="../tags/tag222.xml"/><Relationship Id="rId16" Type="http://schemas.openxmlformats.org/officeDocument/2006/relationships/image" Target="../media/image291.wmf"/><Relationship Id="rId20" Type="http://schemas.openxmlformats.org/officeDocument/2006/relationships/image" Target="../media/image293.wmf"/><Relationship Id="rId1" Type="http://schemas.openxmlformats.org/officeDocument/2006/relationships/tags" Target="../tags/tag221.xml"/><Relationship Id="rId6" Type="http://schemas.openxmlformats.org/officeDocument/2006/relationships/slideLayout" Target="../slideLayouts/slideLayout4.xml"/><Relationship Id="rId11" Type="http://schemas.openxmlformats.org/officeDocument/2006/relationships/oleObject" Target="../embeddings/oleObject269.bin"/><Relationship Id="rId5" Type="http://schemas.openxmlformats.org/officeDocument/2006/relationships/tags" Target="../tags/tag225.xml"/><Relationship Id="rId15" Type="http://schemas.openxmlformats.org/officeDocument/2006/relationships/oleObject" Target="../embeddings/oleObject271.bin"/><Relationship Id="rId10" Type="http://schemas.openxmlformats.org/officeDocument/2006/relationships/image" Target="../media/image288.wmf"/><Relationship Id="rId19" Type="http://schemas.openxmlformats.org/officeDocument/2006/relationships/oleObject" Target="../embeddings/oleObject273.bin"/><Relationship Id="rId4" Type="http://schemas.openxmlformats.org/officeDocument/2006/relationships/tags" Target="../tags/tag224.xml"/><Relationship Id="rId9" Type="http://schemas.openxmlformats.org/officeDocument/2006/relationships/oleObject" Target="../embeddings/oleObject268.bin"/><Relationship Id="rId14" Type="http://schemas.openxmlformats.org/officeDocument/2006/relationships/image" Target="../media/image290.wmf"/><Relationship Id="rId22" Type="http://schemas.openxmlformats.org/officeDocument/2006/relationships/image" Target="../media/image273.wmf"/></Relationships>
</file>

<file path=ppt/slides/_rels/slide324.xml.rels><?xml version="1.0" encoding="UTF-8" standalone="yes"?>
<Relationships xmlns="http://schemas.openxmlformats.org/package/2006/relationships"><Relationship Id="rId13" Type="http://schemas.openxmlformats.org/officeDocument/2006/relationships/image" Target="../media/image295.wmf"/><Relationship Id="rId18" Type="http://schemas.openxmlformats.org/officeDocument/2006/relationships/oleObject" Target="../embeddings/oleObject279.bin"/><Relationship Id="rId26" Type="http://schemas.openxmlformats.org/officeDocument/2006/relationships/oleObject" Target="../embeddings/oleObject283.bin"/><Relationship Id="rId3" Type="http://schemas.openxmlformats.org/officeDocument/2006/relationships/tags" Target="../tags/tag228.xml"/><Relationship Id="rId21" Type="http://schemas.openxmlformats.org/officeDocument/2006/relationships/image" Target="../media/image299.wmf"/><Relationship Id="rId7" Type="http://schemas.openxmlformats.org/officeDocument/2006/relationships/slideLayout" Target="../slideLayouts/slideLayout4.xml"/><Relationship Id="rId12" Type="http://schemas.openxmlformats.org/officeDocument/2006/relationships/oleObject" Target="../embeddings/oleObject276.bin"/><Relationship Id="rId17" Type="http://schemas.openxmlformats.org/officeDocument/2006/relationships/image" Target="../media/image297.wmf"/><Relationship Id="rId25" Type="http://schemas.openxmlformats.org/officeDocument/2006/relationships/image" Target="../media/image301.wmf"/><Relationship Id="rId33" Type="http://schemas.openxmlformats.org/officeDocument/2006/relationships/image" Target="../media/image305.wmf"/><Relationship Id="rId2" Type="http://schemas.openxmlformats.org/officeDocument/2006/relationships/tags" Target="../tags/tag227.xml"/><Relationship Id="rId16" Type="http://schemas.openxmlformats.org/officeDocument/2006/relationships/oleObject" Target="../embeddings/oleObject278.bin"/><Relationship Id="rId20" Type="http://schemas.openxmlformats.org/officeDocument/2006/relationships/oleObject" Target="../embeddings/oleObject280.bin"/><Relationship Id="rId29" Type="http://schemas.openxmlformats.org/officeDocument/2006/relationships/image" Target="../media/image303.wmf"/><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image" Target="../media/image294.wmf"/><Relationship Id="rId24" Type="http://schemas.openxmlformats.org/officeDocument/2006/relationships/oleObject" Target="../embeddings/oleObject282.bin"/><Relationship Id="rId32" Type="http://schemas.openxmlformats.org/officeDocument/2006/relationships/oleObject" Target="../embeddings/oleObject286.bin"/><Relationship Id="rId5" Type="http://schemas.openxmlformats.org/officeDocument/2006/relationships/tags" Target="../tags/tag230.xml"/><Relationship Id="rId15" Type="http://schemas.openxmlformats.org/officeDocument/2006/relationships/image" Target="../media/image296.wmf"/><Relationship Id="rId23" Type="http://schemas.openxmlformats.org/officeDocument/2006/relationships/image" Target="../media/image300.wmf"/><Relationship Id="rId28" Type="http://schemas.openxmlformats.org/officeDocument/2006/relationships/oleObject" Target="../embeddings/oleObject284.bin"/><Relationship Id="rId10" Type="http://schemas.openxmlformats.org/officeDocument/2006/relationships/oleObject" Target="../embeddings/oleObject275.bin"/><Relationship Id="rId19" Type="http://schemas.openxmlformats.org/officeDocument/2006/relationships/image" Target="../media/image298.wmf"/><Relationship Id="rId31" Type="http://schemas.openxmlformats.org/officeDocument/2006/relationships/image" Target="../media/image304.wmf"/><Relationship Id="rId4" Type="http://schemas.openxmlformats.org/officeDocument/2006/relationships/tags" Target="../tags/tag229.xml"/><Relationship Id="rId9" Type="http://schemas.openxmlformats.org/officeDocument/2006/relationships/image" Target="../media/image253.png"/><Relationship Id="rId14" Type="http://schemas.openxmlformats.org/officeDocument/2006/relationships/oleObject" Target="../embeddings/oleObject277.bin"/><Relationship Id="rId22" Type="http://schemas.openxmlformats.org/officeDocument/2006/relationships/oleObject" Target="../embeddings/oleObject281.bin"/><Relationship Id="rId27" Type="http://schemas.openxmlformats.org/officeDocument/2006/relationships/image" Target="../media/image302.wmf"/><Relationship Id="rId30" Type="http://schemas.openxmlformats.org/officeDocument/2006/relationships/oleObject" Target="../embeddings/oleObject285.bin"/><Relationship Id="rId8" Type="http://schemas.openxmlformats.org/officeDocument/2006/relationships/image" Target="../media/image252.png"/></Relationships>
</file>

<file path=ppt/slides/_rels/slide325.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image" Target="../media/image306.wmf"/><Relationship Id="rId18" Type="http://schemas.openxmlformats.org/officeDocument/2006/relationships/oleObject" Target="../embeddings/oleObject290.bin"/><Relationship Id="rId26" Type="http://schemas.openxmlformats.org/officeDocument/2006/relationships/oleObject" Target="../embeddings/oleObject294.bin"/><Relationship Id="rId3" Type="http://schemas.openxmlformats.org/officeDocument/2006/relationships/tags" Target="../tags/tag234.xml"/><Relationship Id="rId21" Type="http://schemas.openxmlformats.org/officeDocument/2006/relationships/image" Target="../media/image310.wmf"/><Relationship Id="rId7" Type="http://schemas.openxmlformats.org/officeDocument/2006/relationships/tags" Target="../tags/tag238.xml"/><Relationship Id="rId12" Type="http://schemas.openxmlformats.org/officeDocument/2006/relationships/oleObject" Target="../embeddings/oleObject287.bin"/><Relationship Id="rId17" Type="http://schemas.openxmlformats.org/officeDocument/2006/relationships/image" Target="../media/image308.wmf"/><Relationship Id="rId25" Type="http://schemas.openxmlformats.org/officeDocument/2006/relationships/image" Target="../media/image312.wmf"/><Relationship Id="rId2" Type="http://schemas.openxmlformats.org/officeDocument/2006/relationships/tags" Target="../tags/tag233.xml"/><Relationship Id="rId16" Type="http://schemas.openxmlformats.org/officeDocument/2006/relationships/oleObject" Target="../embeddings/oleObject289.bin"/><Relationship Id="rId20" Type="http://schemas.openxmlformats.org/officeDocument/2006/relationships/oleObject" Target="../embeddings/oleObject291.bin"/><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image" Target="../media/image253.png"/><Relationship Id="rId24" Type="http://schemas.openxmlformats.org/officeDocument/2006/relationships/oleObject" Target="../embeddings/oleObject293.bin"/><Relationship Id="rId5" Type="http://schemas.openxmlformats.org/officeDocument/2006/relationships/tags" Target="../tags/tag236.xml"/><Relationship Id="rId15" Type="http://schemas.openxmlformats.org/officeDocument/2006/relationships/image" Target="../media/image307.wmf"/><Relationship Id="rId23" Type="http://schemas.openxmlformats.org/officeDocument/2006/relationships/image" Target="../media/image311.wmf"/><Relationship Id="rId10" Type="http://schemas.openxmlformats.org/officeDocument/2006/relationships/image" Target="../media/image252.png"/><Relationship Id="rId19" Type="http://schemas.openxmlformats.org/officeDocument/2006/relationships/image" Target="../media/image309.wmf"/><Relationship Id="rId4" Type="http://schemas.openxmlformats.org/officeDocument/2006/relationships/tags" Target="../tags/tag235.xml"/><Relationship Id="rId9" Type="http://schemas.openxmlformats.org/officeDocument/2006/relationships/slideLayout" Target="../slideLayouts/slideLayout4.xml"/><Relationship Id="rId14" Type="http://schemas.openxmlformats.org/officeDocument/2006/relationships/oleObject" Target="../embeddings/oleObject288.bin"/><Relationship Id="rId22" Type="http://schemas.openxmlformats.org/officeDocument/2006/relationships/oleObject" Target="../embeddings/oleObject292.bin"/><Relationship Id="rId27" Type="http://schemas.openxmlformats.org/officeDocument/2006/relationships/image" Target="../media/image313.wmf"/></Relationships>
</file>

<file path=ppt/slides/_rels/slide326.xml.rels><?xml version="1.0" encoding="UTF-8" standalone="yes"?>
<Relationships xmlns="http://schemas.openxmlformats.org/package/2006/relationships"><Relationship Id="rId3" Type="http://schemas.openxmlformats.org/officeDocument/2006/relationships/tags" Target="../tags/tag242.xml"/><Relationship Id="rId7" Type="http://schemas.openxmlformats.org/officeDocument/2006/relationships/image" Target="../media/image253.png"/><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243.xml"/></Relationships>
</file>

<file path=ppt/slides/_rels/slide3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46.xml"/><Relationship Id="rId7" Type="http://schemas.openxmlformats.org/officeDocument/2006/relationships/image" Target="../media/image253.png"/><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247.xml"/></Relationships>
</file>

<file path=ppt/slides/_rels/slide328.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250.xml"/><Relationship Id="rId7" Type="http://schemas.openxmlformats.org/officeDocument/2006/relationships/image" Target="../media/image252.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notesSlide" Target="../notesSlides/notesSlide16.xml"/><Relationship Id="rId5" Type="http://schemas.openxmlformats.org/officeDocument/2006/relationships/slideLayout" Target="../slideLayouts/slideLayout4.xml"/><Relationship Id="rId4" Type="http://schemas.openxmlformats.org/officeDocument/2006/relationships/tags" Target="../tags/tag251.xml"/><Relationship Id="rId9" Type="http://schemas.openxmlformats.org/officeDocument/2006/relationships/image" Target="../media/image314.png"/></Relationships>
</file>

<file path=ppt/slides/_rels/slide329.xml.rels><?xml version="1.0" encoding="UTF-8" standalone="yes"?>
<Relationships xmlns="http://schemas.openxmlformats.org/package/2006/relationships"><Relationship Id="rId3" Type="http://schemas.openxmlformats.org/officeDocument/2006/relationships/tags" Target="../tags/tag254.xml"/><Relationship Id="rId7" Type="http://schemas.openxmlformats.org/officeDocument/2006/relationships/image" Target="../media/image253.png"/><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255.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30.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image" Target="../media/image253.png"/><Relationship Id="rId18" Type="http://schemas.openxmlformats.org/officeDocument/2006/relationships/oleObject" Target="../embeddings/oleObject297.bin"/><Relationship Id="rId3" Type="http://schemas.openxmlformats.org/officeDocument/2006/relationships/tags" Target="../tags/tag258.xml"/><Relationship Id="rId21" Type="http://schemas.openxmlformats.org/officeDocument/2006/relationships/image" Target="../media/image318.wmf"/><Relationship Id="rId7" Type="http://schemas.openxmlformats.org/officeDocument/2006/relationships/tags" Target="../tags/tag262.xml"/><Relationship Id="rId12" Type="http://schemas.openxmlformats.org/officeDocument/2006/relationships/image" Target="../media/image252.png"/><Relationship Id="rId17" Type="http://schemas.openxmlformats.org/officeDocument/2006/relationships/image" Target="../media/image316.wmf"/><Relationship Id="rId2" Type="http://schemas.openxmlformats.org/officeDocument/2006/relationships/tags" Target="../tags/tag257.xml"/><Relationship Id="rId16" Type="http://schemas.openxmlformats.org/officeDocument/2006/relationships/oleObject" Target="../embeddings/oleObject296.bin"/><Relationship Id="rId20" Type="http://schemas.openxmlformats.org/officeDocument/2006/relationships/oleObject" Target="../embeddings/oleObject298.bin"/><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slideLayout" Target="../slideLayouts/slideLayout4.xml"/><Relationship Id="rId5" Type="http://schemas.openxmlformats.org/officeDocument/2006/relationships/tags" Target="../tags/tag260.xml"/><Relationship Id="rId15" Type="http://schemas.openxmlformats.org/officeDocument/2006/relationships/image" Target="../media/image315.wmf"/><Relationship Id="rId23" Type="http://schemas.openxmlformats.org/officeDocument/2006/relationships/image" Target="../media/image319.wmf"/><Relationship Id="rId10" Type="http://schemas.openxmlformats.org/officeDocument/2006/relationships/tags" Target="../tags/tag265.xml"/><Relationship Id="rId19" Type="http://schemas.openxmlformats.org/officeDocument/2006/relationships/image" Target="../media/image317.wmf"/><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oleObject" Target="../embeddings/oleObject295.bin"/><Relationship Id="rId22" Type="http://schemas.openxmlformats.org/officeDocument/2006/relationships/oleObject" Target="../embeddings/oleObject299.bin"/></Relationships>
</file>

<file path=ppt/slides/_rels/slide331.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image" Target="../media/image253.png"/><Relationship Id="rId18" Type="http://schemas.openxmlformats.org/officeDocument/2006/relationships/oleObject" Target="../embeddings/oleObject302.bin"/><Relationship Id="rId3" Type="http://schemas.openxmlformats.org/officeDocument/2006/relationships/tags" Target="../tags/tag268.xml"/><Relationship Id="rId21" Type="http://schemas.openxmlformats.org/officeDocument/2006/relationships/image" Target="../media/image322.wmf"/><Relationship Id="rId7" Type="http://schemas.openxmlformats.org/officeDocument/2006/relationships/tags" Target="../tags/tag272.xml"/><Relationship Id="rId12" Type="http://schemas.openxmlformats.org/officeDocument/2006/relationships/image" Target="../media/image252.png"/><Relationship Id="rId17" Type="http://schemas.openxmlformats.org/officeDocument/2006/relationships/image" Target="../media/image318.wmf"/><Relationship Id="rId2" Type="http://schemas.openxmlformats.org/officeDocument/2006/relationships/tags" Target="../tags/tag267.xml"/><Relationship Id="rId16" Type="http://schemas.openxmlformats.org/officeDocument/2006/relationships/oleObject" Target="../embeddings/oleObject301.bin"/><Relationship Id="rId20" Type="http://schemas.openxmlformats.org/officeDocument/2006/relationships/oleObject" Target="../embeddings/oleObject303.bin"/><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slideLayout" Target="../slideLayouts/slideLayout4.xml"/><Relationship Id="rId5" Type="http://schemas.openxmlformats.org/officeDocument/2006/relationships/tags" Target="../tags/tag270.xml"/><Relationship Id="rId15" Type="http://schemas.openxmlformats.org/officeDocument/2006/relationships/image" Target="../media/image320.wmf"/><Relationship Id="rId23" Type="http://schemas.openxmlformats.org/officeDocument/2006/relationships/image" Target="../media/image323.wmf"/><Relationship Id="rId10" Type="http://schemas.openxmlformats.org/officeDocument/2006/relationships/tags" Target="../tags/tag275.xml"/><Relationship Id="rId19" Type="http://schemas.openxmlformats.org/officeDocument/2006/relationships/image" Target="../media/image321.wmf"/><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oleObject" Target="../embeddings/oleObject300.bin"/><Relationship Id="rId22" Type="http://schemas.openxmlformats.org/officeDocument/2006/relationships/oleObject" Target="../embeddings/oleObject304.bin"/></Relationships>
</file>

<file path=ppt/slides/_rels/slide332.xml.rels><?xml version="1.0" encoding="UTF-8" standalone="yes"?>
<Relationships xmlns="http://schemas.openxmlformats.org/package/2006/relationships"><Relationship Id="rId13" Type="http://schemas.openxmlformats.org/officeDocument/2006/relationships/notesSlide" Target="../notesSlides/notesSlide17.xml"/><Relationship Id="rId18" Type="http://schemas.openxmlformats.org/officeDocument/2006/relationships/oleObject" Target="../embeddings/oleObject306.bin"/><Relationship Id="rId26" Type="http://schemas.openxmlformats.org/officeDocument/2006/relationships/oleObject" Target="../embeddings/oleObject310.bin"/><Relationship Id="rId3" Type="http://schemas.openxmlformats.org/officeDocument/2006/relationships/tags" Target="../tags/tag278.xml"/><Relationship Id="rId21" Type="http://schemas.openxmlformats.org/officeDocument/2006/relationships/image" Target="../media/image326.wmf"/><Relationship Id="rId7" Type="http://schemas.openxmlformats.org/officeDocument/2006/relationships/tags" Target="../tags/tag282.xml"/><Relationship Id="rId12" Type="http://schemas.openxmlformats.org/officeDocument/2006/relationships/slideLayout" Target="../slideLayouts/slideLayout4.xml"/><Relationship Id="rId17" Type="http://schemas.openxmlformats.org/officeDocument/2006/relationships/image" Target="../media/image324.wmf"/><Relationship Id="rId25" Type="http://schemas.openxmlformats.org/officeDocument/2006/relationships/image" Target="../media/image328.wmf"/><Relationship Id="rId33" Type="http://schemas.openxmlformats.org/officeDocument/2006/relationships/image" Target="../media/image332.wmf"/><Relationship Id="rId2" Type="http://schemas.openxmlformats.org/officeDocument/2006/relationships/tags" Target="../tags/tag277.xml"/><Relationship Id="rId16" Type="http://schemas.openxmlformats.org/officeDocument/2006/relationships/oleObject" Target="../embeddings/oleObject305.bin"/><Relationship Id="rId20" Type="http://schemas.openxmlformats.org/officeDocument/2006/relationships/oleObject" Target="../embeddings/oleObject307.bin"/><Relationship Id="rId29" Type="http://schemas.openxmlformats.org/officeDocument/2006/relationships/image" Target="../media/image330.wmf"/><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tags" Target="../tags/tag286.xml"/><Relationship Id="rId24" Type="http://schemas.openxmlformats.org/officeDocument/2006/relationships/oleObject" Target="../embeddings/oleObject309.bin"/><Relationship Id="rId32" Type="http://schemas.openxmlformats.org/officeDocument/2006/relationships/oleObject" Target="../embeddings/oleObject313.bin"/><Relationship Id="rId5" Type="http://schemas.openxmlformats.org/officeDocument/2006/relationships/tags" Target="../tags/tag280.xml"/><Relationship Id="rId15" Type="http://schemas.openxmlformats.org/officeDocument/2006/relationships/image" Target="../media/image253.png"/><Relationship Id="rId23" Type="http://schemas.openxmlformats.org/officeDocument/2006/relationships/image" Target="../media/image327.wmf"/><Relationship Id="rId28" Type="http://schemas.openxmlformats.org/officeDocument/2006/relationships/oleObject" Target="../embeddings/oleObject311.bin"/><Relationship Id="rId10" Type="http://schemas.openxmlformats.org/officeDocument/2006/relationships/tags" Target="../tags/tag285.xml"/><Relationship Id="rId19" Type="http://schemas.openxmlformats.org/officeDocument/2006/relationships/image" Target="../media/image325.wmf"/><Relationship Id="rId31" Type="http://schemas.openxmlformats.org/officeDocument/2006/relationships/image" Target="../media/image331.wmf"/><Relationship Id="rId4" Type="http://schemas.openxmlformats.org/officeDocument/2006/relationships/tags" Target="../tags/tag279.xml"/><Relationship Id="rId9" Type="http://schemas.openxmlformats.org/officeDocument/2006/relationships/tags" Target="../tags/tag284.xml"/><Relationship Id="rId14" Type="http://schemas.openxmlformats.org/officeDocument/2006/relationships/image" Target="../media/image252.png"/><Relationship Id="rId22" Type="http://schemas.openxmlformats.org/officeDocument/2006/relationships/oleObject" Target="../embeddings/oleObject308.bin"/><Relationship Id="rId27" Type="http://schemas.openxmlformats.org/officeDocument/2006/relationships/image" Target="../media/image329.wmf"/><Relationship Id="rId30" Type="http://schemas.openxmlformats.org/officeDocument/2006/relationships/oleObject" Target="../embeddings/oleObject312.bin"/><Relationship Id="rId8" Type="http://schemas.openxmlformats.org/officeDocument/2006/relationships/tags" Target="../tags/tag283.xml"/></Relationships>
</file>

<file path=ppt/slides/_rels/slide333.xml.rels><?xml version="1.0" encoding="UTF-8" standalone="yes"?>
<Relationships xmlns="http://schemas.openxmlformats.org/package/2006/relationships"><Relationship Id="rId8" Type="http://schemas.openxmlformats.org/officeDocument/2006/relationships/tags" Target="../tags/tag294.xml"/><Relationship Id="rId13" Type="http://schemas.openxmlformats.org/officeDocument/2006/relationships/image" Target="../media/image253.png"/><Relationship Id="rId18" Type="http://schemas.openxmlformats.org/officeDocument/2006/relationships/oleObject" Target="../embeddings/oleObject316.bin"/><Relationship Id="rId3" Type="http://schemas.openxmlformats.org/officeDocument/2006/relationships/tags" Target="../tags/tag289.xml"/><Relationship Id="rId21" Type="http://schemas.openxmlformats.org/officeDocument/2006/relationships/image" Target="../media/image336.wmf"/><Relationship Id="rId7" Type="http://schemas.openxmlformats.org/officeDocument/2006/relationships/tags" Target="../tags/tag293.xml"/><Relationship Id="rId12" Type="http://schemas.openxmlformats.org/officeDocument/2006/relationships/image" Target="../media/image252.png"/><Relationship Id="rId17" Type="http://schemas.openxmlformats.org/officeDocument/2006/relationships/image" Target="../media/image334.wmf"/><Relationship Id="rId25" Type="http://schemas.openxmlformats.org/officeDocument/2006/relationships/image" Target="../media/image338.wmf"/><Relationship Id="rId2" Type="http://schemas.openxmlformats.org/officeDocument/2006/relationships/tags" Target="../tags/tag288.xml"/><Relationship Id="rId16" Type="http://schemas.openxmlformats.org/officeDocument/2006/relationships/oleObject" Target="../embeddings/oleObject315.bin"/><Relationship Id="rId20" Type="http://schemas.openxmlformats.org/officeDocument/2006/relationships/oleObject" Target="../embeddings/oleObject317.bin"/><Relationship Id="rId1" Type="http://schemas.openxmlformats.org/officeDocument/2006/relationships/tags" Target="../tags/tag287.xml"/><Relationship Id="rId6" Type="http://schemas.openxmlformats.org/officeDocument/2006/relationships/tags" Target="../tags/tag292.xml"/><Relationship Id="rId11" Type="http://schemas.openxmlformats.org/officeDocument/2006/relationships/slideLayout" Target="../slideLayouts/slideLayout4.xml"/><Relationship Id="rId24" Type="http://schemas.openxmlformats.org/officeDocument/2006/relationships/oleObject" Target="../embeddings/oleObject319.bin"/><Relationship Id="rId5" Type="http://schemas.openxmlformats.org/officeDocument/2006/relationships/tags" Target="../tags/tag291.xml"/><Relationship Id="rId15" Type="http://schemas.openxmlformats.org/officeDocument/2006/relationships/image" Target="../media/image333.wmf"/><Relationship Id="rId23" Type="http://schemas.openxmlformats.org/officeDocument/2006/relationships/image" Target="../media/image337.wmf"/><Relationship Id="rId10" Type="http://schemas.openxmlformats.org/officeDocument/2006/relationships/tags" Target="../tags/tag296.xml"/><Relationship Id="rId19" Type="http://schemas.openxmlformats.org/officeDocument/2006/relationships/image" Target="../media/image335.wmf"/><Relationship Id="rId4" Type="http://schemas.openxmlformats.org/officeDocument/2006/relationships/tags" Target="../tags/tag290.xml"/><Relationship Id="rId9" Type="http://schemas.openxmlformats.org/officeDocument/2006/relationships/tags" Target="../tags/tag295.xml"/><Relationship Id="rId14" Type="http://schemas.openxmlformats.org/officeDocument/2006/relationships/oleObject" Target="../embeddings/oleObject314.bin"/><Relationship Id="rId22" Type="http://schemas.openxmlformats.org/officeDocument/2006/relationships/oleObject" Target="../embeddings/oleObject318.bin"/></Relationships>
</file>

<file path=ppt/slides/_rels/slide334.xml.rels><?xml version="1.0" encoding="UTF-8" standalone="yes"?>
<Relationships xmlns="http://schemas.openxmlformats.org/package/2006/relationships"><Relationship Id="rId8" Type="http://schemas.openxmlformats.org/officeDocument/2006/relationships/tags" Target="../tags/tag304.xml"/><Relationship Id="rId13" Type="http://schemas.openxmlformats.org/officeDocument/2006/relationships/oleObject" Target="../embeddings/oleObject320.bin"/><Relationship Id="rId3" Type="http://schemas.openxmlformats.org/officeDocument/2006/relationships/tags" Target="../tags/tag299.xml"/><Relationship Id="rId7" Type="http://schemas.openxmlformats.org/officeDocument/2006/relationships/tags" Target="../tags/tag303.xml"/><Relationship Id="rId12" Type="http://schemas.openxmlformats.org/officeDocument/2006/relationships/image" Target="../media/image253.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tags" Target="../tags/tag302.xml"/><Relationship Id="rId11" Type="http://schemas.openxmlformats.org/officeDocument/2006/relationships/image" Target="../media/image252.png"/><Relationship Id="rId5" Type="http://schemas.openxmlformats.org/officeDocument/2006/relationships/tags" Target="../tags/tag301.xml"/><Relationship Id="rId10" Type="http://schemas.openxmlformats.org/officeDocument/2006/relationships/notesSlide" Target="../notesSlides/notesSlide18.xml"/><Relationship Id="rId4" Type="http://schemas.openxmlformats.org/officeDocument/2006/relationships/tags" Target="../tags/tag300.xml"/><Relationship Id="rId9" Type="http://schemas.openxmlformats.org/officeDocument/2006/relationships/slideLayout" Target="../slideLayouts/slideLayout4.xml"/><Relationship Id="rId14" Type="http://schemas.openxmlformats.org/officeDocument/2006/relationships/image" Target="../media/image339.wmf"/></Relationships>
</file>

<file path=ppt/slides/_rels/slide335.xml.rels><?xml version="1.0" encoding="UTF-8" standalone="yes"?>
<Relationships xmlns="http://schemas.openxmlformats.org/package/2006/relationships"><Relationship Id="rId8" Type="http://schemas.openxmlformats.org/officeDocument/2006/relationships/tags" Target="../tags/tag312.xml"/><Relationship Id="rId3" Type="http://schemas.openxmlformats.org/officeDocument/2006/relationships/tags" Target="../tags/tag307.xml"/><Relationship Id="rId7" Type="http://schemas.openxmlformats.org/officeDocument/2006/relationships/tags" Target="../tags/tag311.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image" Target="../media/image253.png"/><Relationship Id="rId5" Type="http://schemas.openxmlformats.org/officeDocument/2006/relationships/tags" Target="../tags/tag309.xml"/><Relationship Id="rId10" Type="http://schemas.openxmlformats.org/officeDocument/2006/relationships/image" Target="../media/image252.png"/><Relationship Id="rId4" Type="http://schemas.openxmlformats.org/officeDocument/2006/relationships/tags" Target="../tags/tag308.xml"/><Relationship Id="rId9"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image" Target="../media/image252.png"/><Relationship Id="rId18" Type="http://schemas.openxmlformats.org/officeDocument/2006/relationships/image" Target="../media/image341.wmf"/><Relationship Id="rId26" Type="http://schemas.openxmlformats.org/officeDocument/2006/relationships/image" Target="../media/image345.wmf"/><Relationship Id="rId3" Type="http://schemas.openxmlformats.org/officeDocument/2006/relationships/tags" Target="../tags/tag315.xml"/><Relationship Id="rId21" Type="http://schemas.openxmlformats.org/officeDocument/2006/relationships/oleObject" Target="../embeddings/oleObject324.bin"/><Relationship Id="rId7" Type="http://schemas.openxmlformats.org/officeDocument/2006/relationships/tags" Target="../tags/tag319.xml"/><Relationship Id="rId12" Type="http://schemas.openxmlformats.org/officeDocument/2006/relationships/slideLayout" Target="../slideLayouts/slideLayout4.xml"/><Relationship Id="rId17" Type="http://schemas.openxmlformats.org/officeDocument/2006/relationships/oleObject" Target="../embeddings/oleObject322.bin"/><Relationship Id="rId25" Type="http://schemas.openxmlformats.org/officeDocument/2006/relationships/oleObject" Target="../embeddings/oleObject326.bin"/><Relationship Id="rId2" Type="http://schemas.openxmlformats.org/officeDocument/2006/relationships/tags" Target="../tags/tag314.xml"/><Relationship Id="rId16" Type="http://schemas.openxmlformats.org/officeDocument/2006/relationships/image" Target="../media/image340.wmf"/><Relationship Id="rId20" Type="http://schemas.openxmlformats.org/officeDocument/2006/relationships/image" Target="../media/image342.wmf"/><Relationship Id="rId29" Type="http://schemas.openxmlformats.org/officeDocument/2006/relationships/oleObject" Target="../embeddings/oleObject328.bin"/><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image" Target="../media/image344.wmf"/><Relationship Id="rId32" Type="http://schemas.openxmlformats.org/officeDocument/2006/relationships/oleObject" Target="../embeddings/oleObject330.bin"/><Relationship Id="rId5" Type="http://schemas.openxmlformats.org/officeDocument/2006/relationships/tags" Target="../tags/tag317.xml"/><Relationship Id="rId15" Type="http://schemas.openxmlformats.org/officeDocument/2006/relationships/oleObject" Target="../embeddings/oleObject321.bin"/><Relationship Id="rId23" Type="http://schemas.openxmlformats.org/officeDocument/2006/relationships/oleObject" Target="../embeddings/oleObject325.bin"/><Relationship Id="rId28" Type="http://schemas.openxmlformats.org/officeDocument/2006/relationships/image" Target="../media/image346.wmf"/><Relationship Id="rId10" Type="http://schemas.openxmlformats.org/officeDocument/2006/relationships/tags" Target="../tags/tag322.xml"/><Relationship Id="rId19" Type="http://schemas.openxmlformats.org/officeDocument/2006/relationships/oleObject" Target="../embeddings/oleObject323.bin"/><Relationship Id="rId31" Type="http://schemas.openxmlformats.org/officeDocument/2006/relationships/oleObject" Target="../embeddings/oleObject329.bin"/><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image" Target="../media/image253.png"/><Relationship Id="rId22" Type="http://schemas.openxmlformats.org/officeDocument/2006/relationships/image" Target="../media/image343.wmf"/><Relationship Id="rId27" Type="http://schemas.openxmlformats.org/officeDocument/2006/relationships/oleObject" Target="../embeddings/oleObject327.bin"/><Relationship Id="rId30" Type="http://schemas.openxmlformats.org/officeDocument/2006/relationships/image" Target="../media/image347.wmf"/></Relationships>
</file>

<file path=ppt/slides/_rels/slide337.xml.rels><?xml version="1.0" encoding="UTF-8" standalone="yes"?>
<Relationships xmlns="http://schemas.openxmlformats.org/package/2006/relationships"><Relationship Id="rId13" Type="http://schemas.openxmlformats.org/officeDocument/2006/relationships/image" Target="../media/image348.wmf"/><Relationship Id="rId18" Type="http://schemas.openxmlformats.org/officeDocument/2006/relationships/oleObject" Target="../embeddings/oleObject334.bin"/><Relationship Id="rId26" Type="http://schemas.openxmlformats.org/officeDocument/2006/relationships/oleObject" Target="../embeddings/oleObject338.bin"/><Relationship Id="rId3" Type="http://schemas.openxmlformats.org/officeDocument/2006/relationships/tags" Target="../tags/tag326.xml"/><Relationship Id="rId21" Type="http://schemas.openxmlformats.org/officeDocument/2006/relationships/image" Target="../media/image352.wmf"/><Relationship Id="rId7" Type="http://schemas.openxmlformats.org/officeDocument/2006/relationships/tags" Target="../tags/tag330.xml"/><Relationship Id="rId12" Type="http://schemas.openxmlformats.org/officeDocument/2006/relationships/oleObject" Target="../embeddings/oleObject331.bin"/><Relationship Id="rId17" Type="http://schemas.openxmlformats.org/officeDocument/2006/relationships/image" Target="../media/image350.wmf"/><Relationship Id="rId25" Type="http://schemas.openxmlformats.org/officeDocument/2006/relationships/image" Target="../media/image354.wmf"/><Relationship Id="rId33" Type="http://schemas.openxmlformats.org/officeDocument/2006/relationships/image" Target="../media/image358.wmf"/><Relationship Id="rId2" Type="http://schemas.openxmlformats.org/officeDocument/2006/relationships/tags" Target="../tags/tag325.xml"/><Relationship Id="rId16" Type="http://schemas.openxmlformats.org/officeDocument/2006/relationships/oleObject" Target="../embeddings/oleObject333.bin"/><Relationship Id="rId20" Type="http://schemas.openxmlformats.org/officeDocument/2006/relationships/oleObject" Target="../embeddings/oleObject335.bin"/><Relationship Id="rId29" Type="http://schemas.openxmlformats.org/officeDocument/2006/relationships/image" Target="../media/image356.wmf"/><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image" Target="../media/image253.png"/><Relationship Id="rId24" Type="http://schemas.openxmlformats.org/officeDocument/2006/relationships/oleObject" Target="../embeddings/oleObject337.bin"/><Relationship Id="rId32" Type="http://schemas.openxmlformats.org/officeDocument/2006/relationships/oleObject" Target="../embeddings/oleObject341.bin"/><Relationship Id="rId5" Type="http://schemas.openxmlformats.org/officeDocument/2006/relationships/tags" Target="../tags/tag328.xml"/><Relationship Id="rId15" Type="http://schemas.openxmlformats.org/officeDocument/2006/relationships/image" Target="../media/image349.wmf"/><Relationship Id="rId23" Type="http://schemas.openxmlformats.org/officeDocument/2006/relationships/image" Target="../media/image353.wmf"/><Relationship Id="rId28" Type="http://schemas.openxmlformats.org/officeDocument/2006/relationships/oleObject" Target="../embeddings/oleObject339.bin"/><Relationship Id="rId10" Type="http://schemas.openxmlformats.org/officeDocument/2006/relationships/image" Target="../media/image252.png"/><Relationship Id="rId19" Type="http://schemas.openxmlformats.org/officeDocument/2006/relationships/image" Target="../media/image351.wmf"/><Relationship Id="rId31" Type="http://schemas.openxmlformats.org/officeDocument/2006/relationships/image" Target="../media/image357.wmf"/><Relationship Id="rId4" Type="http://schemas.openxmlformats.org/officeDocument/2006/relationships/tags" Target="../tags/tag327.xml"/><Relationship Id="rId9" Type="http://schemas.openxmlformats.org/officeDocument/2006/relationships/slideLayout" Target="../slideLayouts/slideLayout4.xml"/><Relationship Id="rId14" Type="http://schemas.openxmlformats.org/officeDocument/2006/relationships/oleObject" Target="../embeddings/oleObject332.bin"/><Relationship Id="rId22" Type="http://schemas.openxmlformats.org/officeDocument/2006/relationships/oleObject" Target="../embeddings/oleObject336.bin"/><Relationship Id="rId27" Type="http://schemas.openxmlformats.org/officeDocument/2006/relationships/image" Target="../media/image355.wmf"/><Relationship Id="rId30" Type="http://schemas.openxmlformats.org/officeDocument/2006/relationships/oleObject" Target="../embeddings/oleObject340.bin"/><Relationship Id="rId8" Type="http://schemas.openxmlformats.org/officeDocument/2006/relationships/tags" Target="../tags/tag331.xml"/></Relationships>
</file>

<file path=ppt/slides/_rels/slide338.xml.rels><?xml version="1.0" encoding="UTF-8" standalone="yes"?>
<Relationships xmlns="http://schemas.openxmlformats.org/package/2006/relationships"><Relationship Id="rId8" Type="http://schemas.openxmlformats.org/officeDocument/2006/relationships/oleObject" Target="../embeddings/oleObject342.bin"/><Relationship Id="rId13" Type="http://schemas.openxmlformats.org/officeDocument/2006/relationships/image" Target="../media/image361.wmf"/><Relationship Id="rId3" Type="http://schemas.openxmlformats.org/officeDocument/2006/relationships/tags" Target="../tags/tag334.xml"/><Relationship Id="rId7" Type="http://schemas.openxmlformats.org/officeDocument/2006/relationships/image" Target="../media/image253.png"/><Relationship Id="rId12" Type="http://schemas.openxmlformats.org/officeDocument/2006/relationships/oleObject" Target="../embeddings/oleObject344.bin"/><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252.png"/><Relationship Id="rId11" Type="http://schemas.openxmlformats.org/officeDocument/2006/relationships/image" Target="../media/image360.wmf"/><Relationship Id="rId5" Type="http://schemas.openxmlformats.org/officeDocument/2006/relationships/slideLayout" Target="../slideLayouts/slideLayout4.xml"/><Relationship Id="rId10" Type="http://schemas.openxmlformats.org/officeDocument/2006/relationships/oleObject" Target="../embeddings/oleObject343.bin"/><Relationship Id="rId4" Type="http://schemas.openxmlformats.org/officeDocument/2006/relationships/tags" Target="../tags/tag335.xml"/><Relationship Id="rId9" Type="http://schemas.openxmlformats.org/officeDocument/2006/relationships/image" Target="../media/image359.wmf"/></Relationships>
</file>

<file path=ppt/slides/_rels/slide339.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338.xml"/><Relationship Id="rId7" Type="http://schemas.openxmlformats.org/officeDocument/2006/relationships/image" Target="../media/image252.png"/><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slideLayout" Target="../slideLayouts/slideLayout4.xml"/><Relationship Id="rId5" Type="http://schemas.openxmlformats.org/officeDocument/2006/relationships/tags" Target="../tags/tag340.xml"/><Relationship Id="rId4" Type="http://schemas.openxmlformats.org/officeDocument/2006/relationships/tags" Target="../tags/tag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tags" Target="../tags/tag343.xml"/><Relationship Id="rId7" Type="http://schemas.openxmlformats.org/officeDocument/2006/relationships/image" Target="../media/image253.png"/><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344.xml"/></Relationships>
</file>

<file path=ppt/slides/_rels/slide341.xml.rels><?xml version="1.0" encoding="UTF-8" standalone="yes"?>
<Relationships xmlns="http://schemas.openxmlformats.org/package/2006/relationships"><Relationship Id="rId8" Type="http://schemas.openxmlformats.org/officeDocument/2006/relationships/oleObject" Target="../embeddings/oleObject345.bin"/><Relationship Id="rId13" Type="http://schemas.openxmlformats.org/officeDocument/2006/relationships/image" Target="../media/image364.wmf"/><Relationship Id="rId18" Type="http://schemas.openxmlformats.org/officeDocument/2006/relationships/oleObject" Target="../embeddings/oleObject350.bin"/><Relationship Id="rId26" Type="http://schemas.openxmlformats.org/officeDocument/2006/relationships/oleObject" Target="../embeddings/oleObject354.bin"/><Relationship Id="rId3" Type="http://schemas.openxmlformats.org/officeDocument/2006/relationships/tags" Target="../tags/tag347.xml"/><Relationship Id="rId21" Type="http://schemas.openxmlformats.org/officeDocument/2006/relationships/image" Target="../media/image368.wmf"/><Relationship Id="rId7" Type="http://schemas.openxmlformats.org/officeDocument/2006/relationships/image" Target="../media/image253.png"/><Relationship Id="rId12" Type="http://schemas.openxmlformats.org/officeDocument/2006/relationships/oleObject" Target="../embeddings/oleObject347.bin"/><Relationship Id="rId17" Type="http://schemas.openxmlformats.org/officeDocument/2006/relationships/image" Target="../media/image366.wmf"/><Relationship Id="rId25" Type="http://schemas.openxmlformats.org/officeDocument/2006/relationships/image" Target="../media/image370.wmf"/><Relationship Id="rId2" Type="http://schemas.openxmlformats.org/officeDocument/2006/relationships/tags" Target="../tags/tag346.xml"/><Relationship Id="rId16" Type="http://schemas.openxmlformats.org/officeDocument/2006/relationships/oleObject" Target="../embeddings/oleObject349.bin"/><Relationship Id="rId20" Type="http://schemas.openxmlformats.org/officeDocument/2006/relationships/oleObject" Target="../embeddings/oleObject351.bin"/><Relationship Id="rId29" Type="http://schemas.openxmlformats.org/officeDocument/2006/relationships/image" Target="../media/image372.wmf"/><Relationship Id="rId1" Type="http://schemas.openxmlformats.org/officeDocument/2006/relationships/tags" Target="../tags/tag345.xml"/><Relationship Id="rId6" Type="http://schemas.openxmlformats.org/officeDocument/2006/relationships/image" Target="../media/image252.png"/><Relationship Id="rId11" Type="http://schemas.openxmlformats.org/officeDocument/2006/relationships/image" Target="../media/image363.wmf"/><Relationship Id="rId24" Type="http://schemas.openxmlformats.org/officeDocument/2006/relationships/oleObject" Target="../embeddings/oleObject353.bin"/><Relationship Id="rId5" Type="http://schemas.openxmlformats.org/officeDocument/2006/relationships/slideLayout" Target="../slideLayouts/slideLayout4.xml"/><Relationship Id="rId15" Type="http://schemas.openxmlformats.org/officeDocument/2006/relationships/image" Target="../media/image365.wmf"/><Relationship Id="rId23" Type="http://schemas.openxmlformats.org/officeDocument/2006/relationships/image" Target="../media/image369.wmf"/><Relationship Id="rId28" Type="http://schemas.openxmlformats.org/officeDocument/2006/relationships/oleObject" Target="../embeddings/oleObject355.bin"/><Relationship Id="rId10" Type="http://schemas.openxmlformats.org/officeDocument/2006/relationships/oleObject" Target="../embeddings/oleObject346.bin"/><Relationship Id="rId19" Type="http://schemas.openxmlformats.org/officeDocument/2006/relationships/image" Target="../media/image367.wmf"/><Relationship Id="rId4" Type="http://schemas.openxmlformats.org/officeDocument/2006/relationships/tags" Target="../tags/tag348.xml"/><Relationship Id="rId9" Type="http://schemas.openxmlformats.org/officeDocument/2006/relationships/image" Target="../media/image362.wmf"/><Relationship Id="rId14" Type="http://schemas.openxmlformats.org/officeDocument/2006/relationships/oleObject" Target="../embeddings/oleObject348.bin"/><Relationship Id="rId22" Type="http://schemas.openxmlformats.org/officeDocument/2006/relationships/oleObject" Target="../embeddings/oleObject352.bin"/><Relationship Id="rId27" Type="http://schemas.openxmlformats.org/officeDocument/2006/relationships/image" Target="../media/image371.wmf"/></Relationships>
</file>

<file path=ppt/slides/_rels/slide342.xml.rels><?xml version="1.0" encoding="UTF-8" standalone="yes"?>
<Relationships xmlns="http://schemas.openxmlformats.org/package/2006/relationships"><Relationship Id="rId8" Type="http://schemas.openxmlformats.org/officeDocument/2006/relationships/oleObject" Target="../embeddings/oleObject356.bin"/><Relationship Id="rId13" Type="http://schemas.openxmlformats.org/officeDocument/2006/relationships/image" Target="../media/image375.wmf"/><Relationship Id="rId18" Type="http://schemas.openxmlformats.org/officeDocument/2006/relationships/oleObject" Target="../embeddings/oleObject361.bin"/><Relationship Id="rId3" Type="http://schemas.openxmlformats.org/officeDocument/2006/relationships/tags" Target="../tags/tag351.xml"/><Relationship Id="rId21" Type="http://schemas.openxmlformats.org/officeDocument/2006/relationships/image" Target="../media/image379.wmf"/><Relationship Id="rId7" Type="http://schemas.openxmlformats.org/officeDocument/2006/relationships/image" Target="../media/image253.png"/><Relationship Id="rId12" Type="http://schemas.openxmlformats.org/officeDocument/2006/relationships/oleObject" Target="../embeddings/oleObject358.bin"/><Relationship Id="rId17" Type="http://schemas.openxmlformats.org/officeDocument/2006/relationships/image" Target="../media/image377.wmf"/><Relationship Id="rId2" Type="http://schemas.openxmlformats.org/officeDocument/2006/relationships/tags" Target="../tags/tag350.xml"/><Relationship Id="rId16" Type="http://schemas.openxmlformats.org/officeDocument/2006/relationships/oleObject" Target="../embeddings/oleObject360.bin"/><Relationship Id="rId20" Type="http://schemas.openxmlformats.org/officeDocument/2006/relationships/oleObject" Target="../embeddings/oleObject362.bin"/><Relationship Id="rId1" Type="http://schemas.openxmlformats.org/officeDocument/2006/relationships/tags" Target="../tags/tag349.xml"/><Relationship Id="rId6" Type="http://schemas.openxmlformats.org/officeDocument/2006/relationships/image" Target="../media/image252.png"/><Relationship Id="rId11" Type="http://schemas.openxmlformats.org/officeDocument/2006/relationships/image" Target="../media/image374.wmf"/><Relationship Id="rId5" Type="http://schemas.openxmlformats.org/officeDocument/2006/relationships/slideLayout" Target="../slideLayouts/slideLayout4.xml"/><Relationship Id="rId15" Type="http://schemas.openxmlformats.org/officeDocument/2006/relationships/image" Target="../media/image376.wmf"/><Relationship Id="rId10" Type="http://schemas.openxmlformats.org/officeDocument/2006/relationships/oleObject" Target="../embeddings/oleObject357.bin"/><Relationship Id="rId19" Type="http://schemas.openxmlformats.org/officeDocument/2006/relationships/image" Target="../media/image378.wmf"/><Relationship Id="rId4" Type="http://schemas.openxmlformats.org/officeDocument/2006/relationships/tags" Target="../tags/tag352.xml"/><Relationship Id="rId9" Type="http://schemas.openxmlformats.org/officeDocument/2006/relationships/image" Target="../media/image373.wmf"/><Relationship Id="rId14" Type="http://schemas.openxmlformats.org/officeDocument/2006/relationships/oleObject" Target="../embeddings/oleObject359.bin"/></Relationships>
</file>

<file path=ppt/slides/_rels/slide343.xml.rels><?xml version="1.0" encoding="UTF-8" standalone="yes"?>
<Relationships xmlns="http://schemas.openxmlformats.org/package/2006/relationships"><Relationship Id="rId8" Type="http://schemas.openxmlformats.org/officeDocument/2006/relationships/image" Target="../media/image380.wmf"/><Relationship Id="rId13" Type="http://schemas.openxmlformats.org/officeDocument/2006/relationships/oleObject" Target="../embeddings/oleObject366.bin"/><Relationship Id="rId3" Type="http://schemas.openxmlformats.org/officeDocument/2006/relationships/tags" Target="../tags/tag355.xml"/><Relationship Id="rId7" Type="http://schemas.openxmlformats.org/officeDocument/2006/relationships/oleObject" Target="../embeddings/oleObject363.bin"/><Relationship Id="rId12" Type="http://schemas.openxmlformats.org/officeDocument/2006/relationships/image" Target="../media/image382.wmf"/><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image" Target="../media/image253.png"/><Relationship Id="rId11" Type="http://schemas.openxmlformats.org/officeDocument/2006/relationships/oleObject" Target="../embeddings/oleObject365.bin"/><Relationship Id="rId5" Type="http://schemas.openxmlformats.org/officeDocument/2006/relationships/image" Target="../media/image252.png"/><Relationship Id="rId10" Type="http://schemas.openxmlformats.org/officeDocument/2006/relationships/image" Target="../media/image381.wmf"/><Relationship Id="rId4" Type="http://schemas.openxmlformats.org/officeDocument/2006/relationships/slideLayout" Target="../slideLayouts/slideLayout4.xml"/><Relationship Id="rId9" Type="http://schemas.openxmlformats.org/officeDocument/2006/relationships/oleObject" Target="../embeddings/oleObject364.bin"/><Relationship Id="rId14" Type="http://schemas.openxmlformats.org/officeDocument/2006/relationships/image" Target="../media/image383.wmf"/></Relationships>
</file>

<file path=ppt/slides/_rels/slide344.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oleObject" Target="../embeddings/oleObject369.bin"/><Relationship Id="rId3" Type="http://schemas.openxmlformats.org/officeDocument/2006/relationships/tags" Target="../tags/tag358.xml"/><Relationship Id="rId7" Type="http://schemas.openxmlformats.org/officeDocument/2006/relationships/image" Target="../media/image252.png"/><Relationship Id="rId12" Type="http://schemas.openxmlformats.org/officeDocument/2006/relationships/image" Target="../media/image385.wmf"/><Relationship Id="rId2" Type="http://schemas.openxmlformats.org/officeDocument/2006/relationships/tags" Target="../tags/tag357.xml"/><Relationship Id="rId16" Type="http://schemas.openxmlformats.org/officeDocument/2006/relationships/image" Target="../media/image387.wmf"/><Relationship Id="rId1" Type="http://schemas.openxmlformats.org/officeDocument/2006/relationships/tags" Target="../tags/tag356.xml"/><Relationship Id="rId6" Type="http://schemas.openxmlformats.org/officeDocument/2006/relationships/slideLayout" Target="../slideLayouts/slideLayout4.xml"/><Relationship Id="rId11" Type="http://schemas.openxmlformats.org/officeDocument/2006/relationships/oleObject" Target="../embeddings/oleObject368.bin"/><Relationship Id="rId5" Type="http://schemas.openxmlformats.org/officeDocument/2006/relationships/tags" Target="../tags/tag360.xml"/><Relationship Id="rId15" Type="http://schemas.openxmlformats.org/officeDocument/2006/relationships/oleObject" Target="../embeddings/oleObject370.bin"/><Relationship Id="rId10" Type="http://schemas.openxmlformats.org/officeDocument/2006/relationships/image" Target="../media/image384.wmf"/><Relationship Id="rId4" Type="http://schemas.openxmlformats.org/officeDocument/2006/relationships/tags" Target="../tags/tag359.xml"/><Relationship Id="rId9" Type="http://schemas.openxmlformats.org/officeDocument/2006/relationships/oleObject" Target="../embeddings/oleObject367.bin"/><Relationship Id="rId14" Type="http://schemas.openxmlformats.org/officeDocument/2006/relationships/image" Target="../media/image386.wmf"/></Relationships>
</file>

<file path=ppt/slides/_rels/slide345.xml.rels><?xml version="1.0" encoding="UTF-8" standalone="yes"?>
<Relationships xmlns="http://schemas.openxmlformats.org/package/2006/relationships"><Relationship Id="rId3" Type="http://schemas.openxmlformats.org/officeDocument/2006/relationships/tags" Target="../tags/tag363.xml"/><Relationship Id="rId7" Type="http://schemas.openxmlformats.org/officeDocument/2006/relationships/image" Target="../media/image253.png"/><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364.xml"/></Relationships>
</file>

<file path=ppt/slides/_rels/slide346.xml.rels><?xml version="1.0" encoding="UTF-8" standalone="yes"?>
<Relationships xmlns="http://schemas.openxmlformats.org/package/2006/relationships"><Relationship Id="rId3" Type="http://schemas.openxmlformats.org/officeDocument/2006/relationships/tags" Target="../tags/tag367.xml"/><Relationship Id="rId7" Type="http://schemas.openxmlformats.org/officeDocument/2006/relationships/image" Target="../media/image253.png"/><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368.xml"/></Relationships>
</file>

<file path=ppt/slides/_rels/slide347.xml.rels><?xml version="1.0" encoding="UTF-8" standalone="yes"?>
<Relationships xmlns="http://schemas.openxmlformats.org/package/2006/relationships"><Relationship Id="rId3" Type="http://schemas.openxmlformats.org/officeDocument/2006/relationships/tags" Target="../tags/tag371.xml"/><Relationship Id="rId7" Type="http://schemas.openxmlformats.org/officeDocument/2006/relationships/image" Target="../media/image253.png"/><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372.xml"/></Relationships>
</file>

<file path=ppt/slides/_rels/slide348.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375.xml"/><Relationship Id="rId7" Type="http://schemas.openxmlformats.org/officeDocument/2006/relationships/image" Target="../media/image252.png"/><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notesSlide" Target="../notesSlides/notesSlide19.xml"/><Relationship Id="rId5" Type="http://schemas.openxmlformats.org/officeDocument/2006/relationships/slideLayout" Target="../slideLayouts/slideLayout4.xml"/><Relationship Id="rId4" Type="http://schemas.openxmlformats.org/officeDocument/2006/relationships/tags" Target="../tags/tag376.xml"/><Relationship Id="rId9" Type="http://schemas.openxmlformats.org/officeDocument/2006/relationships/image" Target="../media/image314.png"/></Relationships>
</file>

<file path=ppt/slides/_rels/slide349.xml.rels><?xml version="1.0" encoding="UTF-8" standalone="yes"?>
<Relationships xmlns="http://schemas.openxmlformats.org/package/2006/relationships"><Relationship Id="rId8" Type="http://schemas.openxmlformats.org/officeDocument/2006/relationships/image" Target="../media/image388.jpeg"/><Relationship Id="rId3" Type="http://schemas.openxmlformats.org/officeDocument/2006/relationships/tags" Target="../tags/tag379.xml"/><Relationship Id="rId7" Type="http://schemas.openxmlformats.org/officeDocument/2006/relationships/image" Target="../media/image253.png"/><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380.xml"/><Relationship Id="rId9" Type="http://schemas.openxmlformats.org/officeDocument/2006/relationships/image" Target="../media/image38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390.jpeg"/><Relationship Id="rId3" Type="http://schemas.openxmlformats.org/officeDocument/2006/relationships/tags" Target="../tags/tag383.xml"/><Relationship Id="rId7" Type="http://schemas.openxmlformats.org/officeDocument/2006/relationships/image" Target="../media/image253.png"/><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384.xml"/></Relationships>
</file>

<file path=ppt/slides/_rels/slide351.xml.rels><?xml version="1.0" encoding="UTF-8" standalone="yes"?>
<Relationships xmlns="http://schemas.openxmlformats.org/package/2006/relationships"><Relationship Id="rId3" Type="http://schemas.openxmlformats.org/officeDocument/2006/relationships/tags" Target="../tags/tag387.xml"/><Relationship Id="rId7" Type="http://schemas.openxmlformats.org/officeDocument/2006/relationships/image" Target="../media/image253.png"/><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388.xml"/></Relationships>
</file>

<file path=ppt/slides/_rels/slide352.xml.rels><?xml version="1.0" encoding="UTF-8" standalone="yes"?>
<Relationships xmlns="http://schemas.openxmlformats.org/package/2006/relationships"><Relationship Id="rId3" Type="http://schemas.openxmlformats.org/officeDocument/2006/relationships/tags" Target="../tags/tag391.xml"/><Relationship Id="rId7" Type="http://schemas.openxmlformats.org/officeDocument/2006/relationships/image" Target="../media/image253.png"/><Relationship Id="rId2" Type="http://schemas.openxmlformats.org/officeDocument/2006/relationships/tags" Target="../tags/tag390.xml"/><Relationship Id="rId1" Type="http://schemas.openxmlformats.org/officeDocument/2006/relationships/tags" Target="../tags/tag389.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392.xml"/></Relationships>
</file>

<file path=ppt/slides/_rels/slide353.xml.rels><?xml version="1.0" encoding="UTF-8" standalone="yes"?>
<Relationships xmlns="http://schemas.openxmlformats.org/package/2006/relationships"><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398.xml"/><Relationship Id="rId7" Type="http://schemas.openxmlformats.org/officeDocument/2006/relationships/image" Target="../media/image252.png"/><Relationship Id="rId2" Type="http://schemas.openxmlformats.org/officeDocument/2006/relationships/tags" Target="../tags/tag397.xml"/><Relationship Id="rId1" Type="http://schemas.openxmlformats.org/officeDocument/2006/relationships/tags" Target="../tags/tag396.xml"/><Relationship Id="rId6" Type="http://schemas.openxmlformats.org/officeDocument/2006/relationships/slideLayout" Target="../slideLayouts/slideLayout4.xml"/><Relationship Id="rId5" Type="http://schemas.openxmlformats.org/officeDocument/2006/relationships/tags" Target="../tags/tag400.xml"/><Relationship Id="rId4" Type="http://schemas.openxmlformats.org/officeDocument/2006/relationships/tags" Target="../tags/tag399.xml"/></Relationships>
</file>

<file path=ppt/slides/_rels/slide355.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403.xml"/><Relationship Id="rId7" Type="http://schemas.openxmlformats.org/officeDocument/2006/relationships/image" Target="../media/image252.png"/><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slideLayout" Target="../slideLayouts/slideLayout4.xml"/><Relationship Id="rId5" Type="http://schemas.openxmlformats.org/officeDocument/2006/relationships/tags" Target="../tags/tag405.xml"/><Relationship Id="rId4" Type="http://schemas.openxmlformats.org/officeDocument/2006/relationships/tags" Target="../tags/tag404.xml"/></Relationships>
</file>

<file path=ppt/slides/_rels/slide356.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392.wmf"/><Relationship Id="rId3" Type="http://schemas.openxmlformats.org/officeDocument/2006/relationships/tags" Target="../tags/tag408.xml"/><Relationship Id="rId7" Type="http://schemas.openxmlformats.org/officeDocument/2006/relationships/tags" Target="../tags/tag412.xml"/><Relationship Id="rId12" Type="http://schemas.openxmlformats.org/officeDocument/2006/relationships/image" Target="../media/image391.wmf"/><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tags" Target="../tags/tag411.xml"/><Relationship Id="rId11" Type="http://schemas.openxmlformats.org/officeDocument/2006/relationships/oleObject" Target="../embeddings/oleObject371.bin"/><Relationship Id="rId5" Type="http://schemas.openxmlformats.org/officeDocument/2006/relationships/tags" Target="../tags/tag410.xml"/><Relationship Id="rId10" Type="http://schemas.openxmlformats.org/officeDocument/2006/relationships/image" Target="../media/image253.png"/><Relationship Id="rId4" Type="http://schemas.openxmlformats.org/officeDocument/2006/relationships/tags" Target="../tags/tag409.xml"/><Relationship Id="rId9" Type="http://schemas.openxmlformats.org/officeDocument/2006/relationships/image" Target="../media/image252.png"/></Relationships>
</file>

<file path=ppt/slides/_rels/slide35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15.xml"/><Relationship Id="rId7" Type="http://schemas.openxmlformats.org/officeDocument/2006/relationships/tags" Target="../tags/tag419.xml"/><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tags" Target="../tags/tag418.xml"/><Relationship Id="rId11" Type="http://schemas.openxmlformats.org/officeDocument/2006/relationships/image" Target="../media/image393.wmf"/><Relationship Id="rId5" Type="http://schemas.openxmlformats.org/officeDocument/2006/relationships/tags" Target="../tags/tag417.xml"/><Relationship Id="rId10" Type="http://schemas.openxmlformats.org/officeDocument/2006/relationships/image" Target="../media/image253.png"/><Relationship Id="rId4" Type="http://schemas.openxmlformats.org/officeDocument/2006/relationships/tags" Target="../tags/tag416.xml"/><Relationship Id="rId9" Type="http://schemas.openxmlformats.org/officeDocument/2006/relationships/image" Target="../media/image252.png"/></Relationships>
</file>

<file path=ppt/slides/_rels/slide358.xml.rels><?xml version="1.0" encoding="UTF-8" standalone="yes"?>
<Relationships xmlns="http://schemas.openxmlformats.org/package/2006/relationships"><Relationship Id="rId8" Type="http://schemas.openxmlformats.org/officeDocument/2006/relationships/tags" Target="../tags/tag427.xml"/><Relationship Id="rId13" Type="http://schemas.openxmlformats.org/officeDocument/2006/relationships/tags" Target="../tags/tag432.xml"/><Relationship Id="rId18" Type="http://schemas.openxmlformats.org/officeDocument/2006/relationships/image" Target="../media/image253.png"/><Relationship Id="rId26" Type="http://schemas.openxmlformats.org/officeDocument/2006/relationships/image" Target="../media/image397.wmf"/><Relationship Id="rId3" Type="http://schemas.openxmlformats.org/officeDocument/2006/relationships/tags" Target="../tags/tag422.xml"/><Relationship Id="rId21" Type="http://schemas.openxmlformats.org/officeDocument/2006/relationships/oleObject" Target="../embeddings/oleObject373.bin"/><Relationship Id="rId7" Type="http://schemas.openxmlformats.org/officeDocument/2006/relationships/tags" Target="../tags/tag426.xml"/><Relationship Id="rId12" Type="http://schemas.openxmlformats.org/officeDocument/2006/relationships/tags" Target="../tags/tag431.xml"/><Relationship Id="rId17" Type="http://schemas.openxmlformats.org/officeDocument/2006/relationships/image" Target="../media/image252.png"/><Relationship Id="rId25" Type="http://schemas.openxmlformats.org/officeDocument/2006/relationships/oleObject" Target="../embeddings/oleObject375.bin"/><Relationship Id="rId2" Type="http://schemas.openxmlformats.org/officeDocument/2006/relationships/tags" Target="../tags/tag421.xml"/><Relationship Id="rId16" Type="http://schemas.openxmlformats.org/officeDocument/2006/relationships/slideLayout" Target="../slideLayouts/slideLayout4.xml"/><Relationship Id="rId20" Type="http://schemas.openxmlformats.org/officeDocument/2006/relationships/image" Target="../media/image394.wmf"/><Relationship Id="rId29" Type="http://schemas.openxmlformats.org/officeDocument/2006/relationships/oleObject" Target="../embeddings/oleObject377.bin"/><Relationship Id="rId1" Type="http://schemas.openxmlformats.org/officeDocument/2006/relationships/tags" Target="../tags/tag420.xml"/><Relationship Id="rId6" Type="http://schemas.openxmlformats.org/officeDocument/2006/relationships/tags" Target="../tags/tag425.xml"/><Relationship Id="rId11" Type="http://schemas.openxmlformats.org/officeDocument/2006/relationships/tags" Target="../tags/tag430.xml"/><Relationship Id="rId24" Type="http://schemas.openxmlformats.org/officeDocument/2006/relationships/image" Target="../media/image396.wmf"/><Relationship Id="rId32" Type="http://schemas.openxmlformats.org/officeDocument/2006/relationships/image" Target="../media/image400.wmf"/><Relationship Id="rId5" Type="http://schemas.openxmlformats.org/officeDocument/2006/relationships/tags" Target="../tags/tag424.xml"/><Relationship Id="rId15" Type="http://schemas.openxmlformats.org/officeDocument/2006/relationships/tags" Target="../tags/tag434.xml"/><Relationship Id="rId23" Type="http://schemas.openxmlformats.org/officeDocument/2006/relationships/oleObject" Target="../embeddings/oleObject374.bin"/><Relationship Id="rId28" Type="http://schemas.openxmlformats.org/officeDocument/2006/relationships/image" Target="../media/image398.wmf"/><Relationship Id="rId10" Type="http://schemas.openxmlformats.org/officeDocument/2006/relationships/tags" Target="../tags/tag429.xml"/><Relationship Id="rId19" Type="http://schemas.openxmlformats.org/officeDocument/2006/relationships/oleObject" Target="../embeddings/oleObject372.bin"/><Relationship Id="rId31" Type="http://schemas.openxmlformats.org/officeDocument/2006/relationships/oleObject" Target="../embeddings/oleObject378.bin"/><Relationship Id="rId4" Type="http://schemas.openxmlformats.org/officeDocument/2006/relationships/tags" Target="../tags/tag423.xml"/><Relationship Id="rId9" Type="http://schemas.openxmlformats.org/officeDocument/2006/relationships/tags" Target="../tags/tag428.xml"/><Relationship Id="rId14" Type="http://schemas.openxmlformats.org/officeDocument/2006/relationships/tags" Target="../tags/tag433.xml"/><Relationship Id="rId22" Type="http://schemas.openxmlformats.org/officeDocument/2006/relationships/image" Target="../media/image395.wmf"/><Relationship Id="rId27" Type="http://schemas.openxmlformats.org/officeDocument/2006/relationships/oleObject" Target="../embeddings/oleObject376.bin"/><Relationship Id="rId30" Type="http://schemas.openxmlformats.org/officeDocument/2006/relationships/image" Target="../media/image399.wmf"/></Relationships>
</file>

<file path=ppt/slides/_rels/slide359.xml.rels><?xml version="1.0" encoding="UTF-8" standalone="yes"?>
<Relationships xmlns="http://schemas.openxmlformats.org/package/2006/relationships"><Relationship Id="rId8" Type="http://schemas.openxmlformats.org/officeDocument/2006/relationships/tags" Target="../tags/tag442.xml"/><Relationship Id="rId13" Type="http://schemas.openxmlformats.org/officeDocument/2006/relationships/tags" Target="../tags/tag447.xml"/><Relationship Id="rId18" Type="http://schemas.openxmlformats.org/officeDocument/2006/relationships/oleObject" Target="../embeddings/oleObject379.bin"/><Relationship Id="rId3" Type="http://schemas.openxmlformats.org/officeDocument/2006/relationships/tags" Target="../tags/tag437.xml"/><Relationship Id="rId21" Type="http://schemas.openxmlformats.org/officeDocument/2006/relationships/image" Target="../media/image402.wmf"/><Relationship Id="rId7" Type="http://schemas.openxmlformats.org/officeDocument/2006/relationships/tags" Target="../tags/tag441.xml"/><Relationship Id="rId12" Type="http://schemas.openxmlformats.org/officeDocument/2006/relationships/tags" Target="../tags/tag446.xml"/><Relationship Id="rId17" Type="http://schemas.openxmlformats.org/officeDocument/2006/relationships/image" Target="../media/image253.png"/><Relationship Id="rId2" Type="http://schemas.openxmlformats.org/officeDocument/2006/relationships/tags" Target="../tags/tag436.xml"/><Relationship Id="rId16" Type="http://schemas.openxmlformats.org/officeDocument/2006/relationships/image" Target="../media/image252.png"/><Relationship Id="rId20" Type="http://schemas.openxmlformats.org/officeDocument/2006/relationships/oleObject" Target="../embeddings/oleObject380.bin"/><Relationship Id="rId1" Type="http://schemas.openxmlformats.org/officeDocument/2006/relationships/tags" Target="../tags/tag435.xml"/><Relationship Id="rId6" Type="http://schemas.openxmlformats.org/officeDocument/2006/relationships/tags" Target="../tags/tag440.xml"/><Relationship Id="rId11" Type="http://schemas.openxmlformats.org/officeDocument/2006/relationships/tags" Target="../tags/tag445.xml"/><Relationship Id="rId5" Type="http://schemas.openxmlformats.org/officeDocument/2006/relationships/tags" Target="../tags/tag439.xml"/><Relationship Id="rId15" Type="http://schemas.openxmlformats.org/officeDocument/2006/relationships/slideLayout" Target="../slideLayouts/slideLayout4.xml"/><Relationship Id="rId23" Type="http://schemas.openxmlformats.org/officeDocument/2006/relationships/image" Target="../media/image403.wmf"/><Relationship Id="rId10" Type="http://schemas.openxmlformats.org/officeDocument/2006/relationships/tags" Target="../tags/tag444.xml"/><Relationship Id="rId19" Type="http://schemas.openxmlformats.org/officeDocument/2006/relationships/image" Target="../media/image401.wmf"/><Relationship Id="rId4" Type="http://schemas.openxmlformats.org/officeDocument/2006/relationships/tags" Target="../tags/tag438.xml"/><Relationship Id="rId9" Type="http://schemas.openxmlformats.org/officeDocument/2006/relationships/tags" Target="../tags/tag443.xml"/><Relationship Id="rId14" Type="http://schemas.openxmlformats.org/officeDocument/2006/relationships/tags" Target="../tags/tag448.xml"/><Relationship Id="rId22" Type="http://schemas.openxmlformats.org/officeDocument/2006/relationships/oleObject" Target="../embeddings/oleObject38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tags" Target="../tags/tag456.xml"/><Relationship Id="rId13" Type="http://schemas.openxmlformats.org/officeDocument/2006/relationships/tags" Target="../tags/tag461.xml"/><Relationship Id="rId18" Type="http://schemas.openxmlformats.org/officeDocument/2006/relationships/image" Target="../media/image404.wmf"/><Relationship Id="rId3" Type="http://schemas.openxmlformats.org/officeDocument/2006/relationships/tags" Target="../tags/tag451.xml"/><Relationship Id="rId7" Type="http://schemas.openxmlformats.org/officeDocument/2006/relationships/tags" Target="../tags/tag455.xml"/><Relationship Id="rId12" Type="http://schemas.openxmlformats.org/officeDocument/2006/relationships/tags" Target="../tags/tag460.xml"/><Relationship Id="rId17" Type="http://schemas.openxmlformats.org/officeDocument/2006/relationships/oleObject" Target="../embeddings/oleObject382.bin"/><Relationship Id="rId2" Type="http://schemas.openxmlformats.org/officeDocument/2006/relationships/tags" Target="../tags/tag450.xml"/><Relationship Id="rId16" Type="http://schemas.openxmlformats.org/officeDocument/2006/relationships/image" Target="../media/image253.png"/><Relationship Id="rId20" Type="http://schemas.openxmlformats.org/officeDocument/2006/relationships/image" Target="../media/image405.wmf"/><Relationship Id="rId1" Type="http://schemas.openxmlformats.org/officeDocument/2006/relationships/tags" Target="../tags/tag449.xml"/><Relationship Id="rId6" Type="http://schemas.openxmlformats.org/officeDocument/2006/relationships/tags" Target="../tags/tag454.xml"/><Relationship Id="rId11" Type="http://schemas.openxmlformats.org/officeDocument/2006/relationships/tags" Target="../tags/tag459.xml"/><Relationship Id="rId5" Type="http://schemas.openxmlformats.org/officeDocument/2006/relationships/tags" Target="../tags/tag453.xml"/><Relationship Id="rId15" Type="http://schemas.openxmlformats.org/officeDocument/2006/relationships/image" Target="../media/image252.png"/><Relationship Id="rId10" Type="http://schemas.openxmlformats.org/officeDocument/2006/relationships/tags" Target="../tags/tag458.xml"/><Relationship Id="rId19" Type="http://schemas.openxmlformats.org/officeDocument/2006/relationships/oleObject" Target="../embeddings/oleObject383.bin"/><Relationship Id="rId4" Type="http://schemas.openxmlformats.org/officeDocument/2006/relationships/tags" Target="../tags/tag452.xml"/><Relationship Id="rId9" Type="http://schemas.openxmlformats.org/officeDocument/2006/relationships/tags" Target="../tags/tag457.xml"/><Relationship Id="rId14"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464.xml"/><Relationship Id="rId7" Type="http://schemas.openxmlformats.org/officeDocument/2006/relationships/image" Target="../media/image252.png"/><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slideLayout" Target="../slideLayouts/slideLayout4.xml"/><Relationship Id="rId5" Type="http://schemas.openxmlformats.org/officeDocument/2006/relationships/tags" Target="../tags/tag466.xml"/><Relationship Id="rId4" Type="http://schemas.openxmlformats.org/officeDocument/2006/relationships/tags" Target="../tags/tag465.xml"/></Relationships>
</file>

<file path=ppt/slides/_rels/slide362.xml.rels><?xml version="1.0" encoding="UTF-8" standalone="yes"?>
<Relationships xmlns="http://schemas.openxmlformats.org/package/2006/relationships"><Relationship Id="rId3" Type="http://schemas.openxmlformats.org/officeDocument/2006/relationships/tags" Target="../tags/tag469.xml"/><Relationship Id="rId7" Type="http://schemas.openxmlformats.org/officeDocument/2006/relationships/image" Target="../media/image253.png"/><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470.xml"/></Relationships>
</file>

<file path=ppt/slides/_rels/slide363.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4.xml"/></Relationships>
</file>

<file path=ppt/slides/_rels/slide364.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473.xml"/><Relationship Id="rId7" Type="http://schemas.openxmlformats.org/officeDocument/2006/relationships/image" Target="../media/image252.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slideLayout" Target="../slideLayouts/slideLayout4.xml"/><Relationship Id="rId5" Type="http://schemas.openxmlformats.org/officeDocument/2006/relationships/tags" Target="../tags/tag475.xml"/><Relationship Id="rId4" Type="http://schemas.openxmlformats.org/officeDocument/2006/relationships/tags" Target="../tags/tag474.xml"/></Relationships>
</file>

<file path=ppt/slides/_rels/slide367.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478.xml"/><Relationship Id="rId7" Type="http://schemas.openxmlformats.org/officeDocument/2006/relationships/image" Target="../media/image252.png"/><Relationship Id="rId2" Type="http://schemas.openxmlformats.org/officeDocument/2006/relationships/tags" Target="../tags/tag477.xml"/><Relationship Id="rId1" Type="http://schemas.openxmlformats.org/officeDocument/2006/relationships/tags" Target="../tags/tag476.xml"/><Relationship Id="rId6" Type="http://schemas.openxmlformats.org/officeDocument/2006/relationships/slideLayout" Target="../slideLayouts/slideLayout4.xml"/><Relationship Id="rId5" Type="http://schemas.openxmlformats.org/officeDocument/2006/relationships/tags" Target="../tags/tag480.xml"/><Relationship Id="rId4" Type="http://schemas.openxmlformats.org/officeDocument/2006/relationships/tags" Target="../tags/tag479.xml"/></Relationships>
</file>

<file path=ppt/slides/_rels/slide368.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483.xml"/><Relationship Id="rId7" Type="http://schemas.openxmlformats.org/officeDocument/2006/relationships/image" Target="../media/image252.png"/><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slideLayout" Target="../slideLayouts/slideLayout4.xml"/><Relationship Id="rId5" Type="http://schemas.openxmlformats.org/officeDocument/2006/relationships/tags" Target="../tags/tag485.xml"/><Relationship Id="rId4" Type="http://schemas.openxmlformats.org/officeDocument/2006/relationships/tags" Target="../tags/tag484.xml"/></Relationships>
</file>

<file path=ppt/slides/_rels/slide369.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488.xml"/><Relationship Id="rId7" Type="http://schemas.openxmlformats.org/officeDocument/2006/relationships/image" Target="../media/image252.png"/><Relationship Id="rId2" Type="http://schemas.openxmlformats.org/officeDocument/2006/relationships/tags" Target="../tags/tag487.xml"/><Relationship Id="rId1" Type="http://schemas.openxmlformats.org/officeDocument/2006/relationships/tags" Target="../tags/tag486.xml"/><Relationship Id="rId6" Type="http://schemas.openxmlformats.org/officeDocument/2006/relationships/slideLayout" Target="../slideLayouts/slideLayout4.xml"/><Relationship Id="rId5" Type="http://schemas.openxmlformats.org/officeDocument/2006/relationships/tags" Target="../tags/tag490.xml"/><Relationship Id="rId4" Type="http://schemas.openxmlformats.org/officeDocument/2006/relationships/tags" Target="../tags/tag48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tags" Target="../tags/tag498.xml"/><Relationship Id="rId13" Type="http://schemas.openxmlformats.org/officeDocument/2006/relationships/image" Target="../media/image410.wmf"/><Relationship Id="rId18" Type="http://schemas.openxmlformats.org/officeDocument/2006/relationships/oleObject" Target="../embeddings/oleObject387.bin"/><Relationship Id="rId3" Type="http://schemas.openxmlformats.org/officeDocument/2006/relationships/tags" Target="../tags/tag493.xml"/><Relationship Id="rId21" Type="http://schemas.openxmlformats.org/officeDocument/2006/relationships/image" Target="../media/image414.wmf"/><Relationship Id="rId7" Type="http://schemas.openxmlformats.org/officeDocument/2006/relationships/tags" Target="../tags/tag497.xml"/><Relationship Id="rId12" Type="http://schemas.openxmlformats.org/officeDocument/2006/relationships/oleObject" Target="../embeddings/oleObject384.bin"/><Relationship Id="rId17" Type="http://schemas.openxmlformats.org/officeDocument/2006/relationships/image" Target="../media/image412.wmf"/><Relationship Id="rId2" Type="http://schemas.openxmlformats.org/officeDocument/2006/relationships/tags" Target="../tags/tag492.xml"/><Relationship Id="rId16" Type="http://schemas.openxmlformats.org/officeDocument/2006/relationships/oleObject" Target="../embeddings/oleObject386.bin"/><Relationship Id="rId20" Type="http://schemas.openxmlformats.org/officeDocument/2006/relationships/oleObject" Target="../embeddings/oleObject388.bin"/><Relationship Id="rId1" Type="http://schemas.openxmlformats.org/officeDocument/2006/relationships/tags" Target="../tags/tag491.xml"/><Relationship Id="rId6" Type="http://schemas.openxmlformats.org/officeDocument/2006/relationships/tags" Target="../tags/tag496.xml"/><Relationship Id="rId11" Type="http://schemas.openxmlformats.org/officeDocument/2006/relationships/image" Target="../media/image253.png"/><Relationship Id="rId5" Type="http://schemas.openxmlformats.org/officeDocument/2006/relationships/tags" Target="../tags/tag495.xml"/><Relationship Id="rId15" Type="http://schemas.openxmlformats.org/officeDocument/2006/relationships/image" Target="../media/image411.wmf"/><Relationship Id="rId10" Type="http://schemas.openxmlformats.org/officeDocument/2006/relationships/image" Target="../media/image252.png"/><Relationship Id="rId19" Type="http://schemas.openxmlformats.org/officeDocument/2006/relationships/image" Target="../media/image413.wmf"/><Relationship Id="rId4" Type="http://schemas.openxmlformats.org/officeDocument/2006/relationships/tags" Target="../tags/tag494.xml"/><Relationship Id="rId9" Type="http://schemas.openxmlformats.org/officeDocument/2006/relationships/slideLayout" Target="../slideLayouts/slideLayout4.xml"/><Relationship Id="rId14" Type="http://schemas.openxmlformats.org/officeDocument/2006/relationships/oleObject" Target="../embeddings/oleObject385.bin"/></Relationships>
</file>

<file path=ppt/slides/_rels/slide371.xml.rels><?xml version="1.0" encoding="UTF-8" standalone="yes"?>
<Relationships xmlns="http://schemas.openxmlformats.org/package/2006/relationships"><Relationship Id="rId8" Type="http://schemas.openxmlformats.org/officeDocument/2006/relationships/tags" Target="../tags/tag506.xml"/><Relationship Id="rId13" Type="http://schemas.openxmlformats.org/officeDocument/2006/relationships/tags" Target="../tags/tag511.xml"/><Relationship Id="rId18" Type="http://schemas.openxmlformats.org/officeDocument/2006/relationships/oleObject" Target="../embeddings/oleObject389.bin"/><Relationship Id="rId3" Type="http://schemas.openxmlformats.org/officeDocument/2006/relationships/tags" Target="../tags/tag501.xml"/><Relationship Id="rId21" Type="http://schemas.openxmlformats.org/officeDocument/2006/relationships/image" Target="../media/image416.wmf"/><Relationship Id="rId7" Type="http://schemas.openxmlformats.org/officeDocument/2006/relationships/tags" Target="../tags/tag505.xml"/><Relationship Id="rId12" Type="http://schemas.openxmlformats.org/officeDocument/2006/relationships/tags" Target="../tags/tag510.xml"/><Relationship Id="rId17" Type="http://schemas.openxmlformats.org/officeDocument/2006/relationships/image" Target="../media/image253.png"/><Relationship Id="rId25" Type="http://schemas.openxmlformats.org/officeDocument/2006/relationships/image" Target="../media/image418.wmf"/><Relationship Id="rId2" Type="http://schemas.openxmlformats.org/officeDocument/2006/relationships/tags" Target="../tags/tag500.xml"/><Relationship Id="rId16" Type="http://schemas.openxmlformats.org/officeDocument/2006/relationships/image" Target="../media/image252.png"/><Relationship Id="rId20" Type="http://schemas.openxmlformats.org/officeDocument/2006/relationships/oleObject" Target="../embeddings/oleObject390.bin"/><Relationship Id="rId1" Type="http://schemas.openxmlformats.org/officeDocument/2006/relationships/tags" Target="../tags/tag499.xml"/><Relationship Id="rId6" Type="http://schemas.openxmlformats.org/officeDocument/2006/relationships/tags" Target="../tags/tag504.xml"/><Relationship Id="rId11" Type="http://schemas.openxmlformats.org/officeDocument/2006/relationships/tags" Target="../tags/tag509.xml"/><Relationship Id="rId24" Type="http://schemas.openxmlformats.org/officeDocument/2006/relationships/oleObject" Target="../embeddings/oleObject392.bin"/><Relationship Id="rId5" Type="http://schemas.openxmlformats.org/officeDocument/2006/relationships/tags" Target="../tags/tag503.xml"/><Relationship Id="rId15" Type="http://schemas.openxmlformats.org/officeDocument/2006/relationships/slideLayout" Target="../slideLayouts/slideLayout4.xml"/><Relationship Id="rId23" Type="http://schemas.openxmlformats.org/officeDocument/2006/relationships/image" Target="../media/image417.wmf"/><Relationship Id="rId10" Type="http://schemas.openxmlformats.org/officeDocument/2006/relationships/tags" Target="../tags/tag508.xml"/><Relationship Id="rId19" Type="http://schemas.openxmlformats.org/officeDocument/2006/relationships/image" Target="../media/image415.wmf"/><Relationship Id="rId4" Type="http://schemas.openxmlformats.org/officeDocument/2006/relationships/tags" Target="../tags/tag502.xml"/><Relationship Id="rId9" Type="http://schemas.openxmlformats.org/officeDocument/2006/relationships/tags" Target="../tags/tag507.xml"/><Relationship Id="rId14" Type="http://schemas.openxmlformats.org/officeDocument/2006/relationships/tags" Target="../tags/tag512.xml"/><Relationship Id="rId22" Type="http://schemas.openxmlformats.org/officeDocument/2006/relationships/oleObject" Target="../embeddings/oleObject391.bin"/></Relationships>
</file>

<file path=ppt/slides/_rels/slide372.xml.rels><?xml version="1.0" encoding="UTF-8" standalone="yes"?>
<Relationships xmlns="http://schemas.openxmlformats.org/package/2006/relationships"><Relationship Id="rId8" Type="http://schemas.openxmlformats.org/officeDocument/2006/relationships/tags" Target="../tags/tag520.xml"/><Relationship Id="rId13" Type="http://schemas.openxmlformats.org/officeDocument/2006/relationships/slideLayout" Target="../slideLayouts/slideLayout4.xml"/><Relationship Id="rId18" Type="http://schemas.openxmlformats.org/officeDocument/2006/relationships/oleObject" Target="../embeddings/oleObject394.bin"/><Relationship Id="rId3" Type="http://schemas.openxmlformats.org/officeDocument/2006/relationships/tags" Target="../tags/tag515.xml"/><Relationship Id="rId21" Type="http://schemas.openxmlformats.org/officeDocument/2006/relationships/image" Target="../media/image422.wmf"/><Relationship Id="rId7" Type="http://schemas.openxmlformats.org/officeDocument/2006/relationships/tags" Target="../tags/tag519.xml"/><Relationship Id="rId12" Type="http://schemas.openxmlformats.org/officeDocument/2006/relationships/tags" Target="../tags/tag524.xml"/><Relationship Id="rId17" Type="http://schemas.openxmlformats.org/officeDocument/2006/relationships/image" Target="../media/image419.wmf"/><Relationship Id="rId25" Type="http://schemas.openxmlformats.org/officeDocument/2006/relationships/image" Target="../media/image426.wmf"/><Relationship Id="rId2" Type="http://schemas.openxmlformats.org/officeDocument/2006/relationships/tags" Target="../tags/tag514.xml"/><Relationship Id="rId16" Type="http://schemas.openxmlformats.org/officeDocument/2006/relationships/oleObject" Target="../embeddings/oleObject393.bin"/><Relationship Id="rId20" Type="http://schemas.openxmlformats.org/officeDocument/2006/relationships/image" Target="../media/image421.wmf"/><Relationship Id="rId1" Type="http://schemas.openxmlformats.org/officeDocument/2006/relationships/tags" Target="../tags/tag513.xml"/><Relationship Id="rId6" Type="http://schemas.openxmlformats.org/officeDocument/2006/relationships/tags" Target="../tags/tag518.xml"/><Relationship Id="rId11" Type="http://schemas.openxmlformats.org/officeDocument/2006/relationships/tags" Target="../tags/tag523.xml"/><Relationship Id="rId24" Type="http://schemas.openxmlformats.org/officeDocument/2006/relationships/image" Target="../media/image425.wmf"/><Relationship Id="rId5" Type="http://schemas.openxmlformats.org/officeDocument/2006/relationships/tags" Target="../tags/tag517.xml"/><Relationship Id="rId15" Type="http://schemas.openxmlformats.org/officeDocument/2006/relationships/image" Target="../media/image253.png"/><Relationship Id="rId23" Type="http://schemas.openxmlformats.org/officeDocument/2006/relationships/image" Target="../media/image424.wmf"/><Relationship Id="rId10" Type="http://schemas.openxmlformats.org/officeDocument/2006/relationships/tags" Target="../tags/tag522.xml"/><Relationship Id="rId19" Type="http://schemas.openxmlformats.org/officeDocument/2006/relationships/image" Target="../media/image420.wmf"/><Relationship Id="rId4" Type="http://schemas.openxmlformats.org/officeDocument/2006/relationships/tags" Target="../tags/tag516.xml"/><Relationship Id="rId9" Type="http://schemas.openxmlformats.org/officeDocument/2006/relationships/tags" Target="../tags/tag521.xml"/><Relationship Id="rId14" Type="http://schemas.openxmlformats.org/officeDocument/2006/relationships/image" Target="../media/image252.png"/><Relationship Id="rId22" Type="http://schemas.openxmlformats.org/officeDocument/2006/relationships/image" Target="../media/image423.wmf"/></Relationships>
</file>

<file path=ppt/slides/_rels/slide37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29.wmf"/><Relationship Id="rId2" Type="http://schemas.openxmlformats.org/officeDocument/2006/relationships/tags" Target="../tags/tag526.xml"/><Relationship Id="rId1" Type="http://schemas.openxmlformats.org/officeDocument/2006/relationships/tags" Target="../tags/tag525.xml"/><Relationship Id="rId6" Type="http://schemas.openxmlformats.org/officeDocument/2006/relationships/oleObject" Target="../embeddings/oleObject395.bin"/><Relationship Id="rId5" Type="http://schemas.openxmlformats.org/officeDocument/2006/relationships/image" Target="../media/image428.wmf"/><Relationship Id="rId4" Type="http://schemas.openxmlformats.org/officeDocument/2006/relationships/image" Target="../media/image427.wmf"/></Relationships>
</file>

<file path=ppt/slides/_rels/slide374.xml.rels><?xml version="1.0" encoding="UTF-8" standalone="yes"?>
<Relationships xmlns="http://schemas.openxmlformats.org/package/2006/relationships"><Relationship Id="rId8" Type="http://schemas.openxmlformats.org/officeDocument/2006/relationships/tags" Target="../tags/tag534.xml"/><Relationship Id="rId13" Type="http://schemas.openxmlformats.org/officeDocument/2006/relationships/slideLayout" Target="../slideLayouts/slideLayout4.xml"/><Relationship Id="rId18" Type="http://schemas.openxmlformats.org/officeDocument/2006/relationships/oleObject" Target="../embeddings/oleObject397.bin"/><Relationship Id="rId3" Type="http://schemas.openxmlformats.org/officeDocument/2006/relationships/tags" Target="../tags/tag529.xml"/><Relationship Id="rId21" Type="http://schemas.openxmlformats.org/officeDocument/2006/relationships/image" Target="../media/image432.wmf"/><Relationship Id="rId7" Type="http://schemas.openxmlformats.org/officeDocument/2006/relationships/tags" Target="../tags/tag533.xml"/><Relationship Id="rId12" Type="http://schemas.openxmlformats.org/officeDocument/2006/relationships/tags" Target="../tags/tag538.xml"/><Relationship Id="rId17" Type="http://schemas.openxmlformats.org/officeDocument/2006/relationships/image" Target="../media/image430.wmf"/><Relationship Id="rId2" Type="http://schemas.openxmlformats.org/officeDocument/2006/relationships/tags" Target="../tags/tag528.xml"/><Relationship Id="rId16" Type="http://schemas.openxmlformats.org/officeDocument/2006/relationships/oleObject" Target="../embeddings/oleObject396.bin"/><Relationship Id="rId20" Type="http://schemas.openxmlformats.org/officeDocument/2006/relationships/oleObject" Target="../embeddings/oleObject398.bin"/><Relationship Id="rId1" Type="http://schemas.openxmlformats.org/officeDocument/2006/relationships/tags" Target="../tags/tag527.xml"/><Relationship Id="rId6" Type="http://schemas.openxmlformats.org/officeDocument/2006/relationships/tags" Target="../tags/tag532.xml"/><Relationship Id="rId11" Type="http://schemas.openxmlformats.org/officeDocument/2006/relationships/tags" Target="../tags/tag537.xml"/><Relationship Id="rId5" Type="http://schemas.openxmlformats.org/officeDocument/2006/relationships/tags" Target="../tags/tag531.xml"/><Relationship Id="rId15" Type="http://schemas.openxmlformats.org/officeDocument/2006/relationships/image" Target="../media/image253.png"/><Relationship Id="rId23" Type="http://schemas.openxmlformats.org/officeDocument/2006/relationships/image" Target="../media/image433.wmf"/><Relationship Id="rId10" Type="http://schemas.openxmlformats.org/officeDocument/2006/relationships/tags" Target="../tags/tag536.xml"/><Relationship Id="rId19" Type="http://schemas.openxmlformats.org/officeDocument/2006/relationships/image" Target="../media/image431.wmf"/><Relationship Id="rId4" Type="http://schemas.openxmlformats.org/officeDocument/2006/relationships/tags" Target="../tags/tag530.xml"/><Relationship Id="rId9" Type="http://schemas.openxmlformats.org/officeDocument/2006/relationships/tags" Target="../tags/tag535.xml"/><Relationship Id="rId14" Type="http://schemas.openxmlformats.org/officeDocument/2006/relationships/image" Target="../media/image252.png"/><Relationship Id="rId22" Type="http://schemas.openxmlformats.org/officeDocument/2006/relationships/oleObject" Target="../embeddings/oleObject399.bin"/></Relationships>
</file>

<file path=ppt/slides/_rels/slide375.xml.rels><?xml version="1.0" encoding="UTF-8" standalone="yes"?>
<Relationships xmlns="http://schemas.openxmlformats.org/package/2006/relationships"><Relationship Id="rId8" Type="http://schemas.openxmlformats.org/officeDocument/2006/relationships/tags" Target="../tags/tag546.xml"/><Relationship Id="rId13" Type="http://schemas.openxmlformats.org/officeDocument/2006/relationships/slideLayout" Target="../slideLayouts/slideLayout4.xml"/><Relationship Id="rId18" Type="http://schemas.openxmlformats.org/officeDocument/2006/relationships/oleObject" Target="../embeddings/oleObject401.bin"/><Relationship Id="rId26" Type="http://schemas.openxmlformats.org/officeDocument/2006/relationships/oleObject" Target="../embeddings/oleObject405.bin"/><Relationship Id="rId3" Type="http://schemas.openxmlformats.org/officeDocument/2006/relationships/tags" Target="../tags/tag541.xml"/><Relationship Id="rId21" Type="http://schemas.openxmlformats.org/officeDocument/2006/relationships/image" Target="../media/image436.wmf"/><Relationship Id="rId7" Type="http://schemas.openxmlformats.org/officeDocument/2006/relationships/tags" Target="../tags/tag545.xml"/><Relationship Id="rId12" Type="http://schemas.openxmlformats.org/officeDocument/2006/relationships/tags" Target="../tags/tag550.xml"/><Relationship Id="rId17" Type="http://schemas.openxmlformats.org/officeDocument/2006/relationships/image" Target="../media/image434.wmf"/><Relationship Id="rId25" Type="http://schemas.openxmlformats.org/officeDocument/2006/relationships/image" Target="../media/image438.wmf"/><Relationship Id="rId2" Type="http://schemas.openxmlformats.org/officeDocument/2006/relationships/tags" Target="../tags/tag540.xml"/><Relationship Id="rId16" Type="http://schemas.openxmlformats.org/officeDocument/2006/relationships/oleObject" Target="../embeddings/oleObject400.bin"/><Relationship Id="rId20" Type="http://schemas.openxmlformats.org/officeDocument/2006/relationships/oleObject" Target="../embeddings/oleObject402.bin"/><Relationship Id="rId29" Type="http://schemas.openxmlformats.org/officeDocument/2006/relationships/image" Target="../media/image440.wmf"/><Relationship Id="rId1" Type="http://schemas.openxmlformats.org/officeDocument/2006/relationships/tags" Target="../tags/tag539.xml"/><Relationship Id="rId6" Type="http://schemas.openxmlformats.org/officeDocument/2006/relationships/tags" Target="../tags/tag544.xml"/><Relationship Id="rId11" Type="http://schemas.openxmlformats.org/officeDocument/2006/relationships/tags" Target="../tags/tag549.xml"/><Relationship Id="rId24" Type="http://schemas.openxmlformats.org/officeDocument/2006/relationships/oleObject" Target="../embeddings/oleObject404.bin"/><Relationship Id="rId5" Type="http://schemas.openxmlformats.org/officeDocument/2006/relationships/tags" Target="../tags/tag543.xml"/><Relationship Id="rId15" Type="http://schemas.openxmlformats.org/officeDocument/2006/relationships/image" Target="../media/image253.png"/><Relationship Id="rId23" Type="http://schemas.openxmlformats.org/officeDocument/2006/relationships/image" Target="../media/image437.wmf"/><Relationship Id="rId28" Type="http://schemas.openxmlformats.org/officeDocument/2006/relationships/oleObject" Target="../embeddings/oleObject406.bin"/><Relationship Id="rId10" Type="http://schemas.openxmlformats.org/officeDocument/2006/relationships/tags" Target="../tags/tag548.xml"/><Relationship Id="rId19" Type="http://schemas.openxmlformats.org/officeDocument/2006/relationships/image" Target="../media/image435.wmf"/><Relationship Id="rId4" Type="http://schemas.openxmlformats.org/officeDocument/2006/relationships/tags" Target="../tags/tag542.xml"/><Relationship Id="rId9" Type="http://schemas.openxmlformats.org/officeDocument/2006/relationships/tags" Target="../tags/tag547.xml"/><Relationship Id="rId14" Type="http://schemas.openxmlformats.org/officeDocument/2006/relationships/image" Target="../media/image252.png"/><Relationship Id="rId22" Type="http://schemas.openxmlformats.org/officeDocument/2006/relationships/oleObject" Target="../embeddings/oleObject403.bin"/><Relationship Id="rId27" Type="http://schemas.openxmlformats.org/officeDocument/2006/relationships/image" Target="../media/image439.wmf"/></Relationships>
</file>

<file path=ppt/slides/_rels/slide376.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tags" Target="../tags/tag553.xml"/><Relationship Id="rId7" Type="http://schemas.openxmlformats.org/officeDocument/2006/relationships/slideLayout" Target="../slideLayouts/slideLayout4.xml"/><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tags" Target="../tags/tag556.xml"/><Relationship Id="rId5" Type="http://schemas.openxmlformats.org/officeDocument/2006/relationships/tags" Target="../tags/tag555.xml"/><Relationship Id="rId10" Type="http://schemas.openxmlformats.org/officeDocument/2006/relationships/image" Target="../media/image441.png"/><Relationship Id="rId4" Type="http://schemas.openxmlformats.org/officeDocument/2006/relationships/tags" Target="../tags/tag554.xml"/><Relationship Id="rId9" Type="http://schemas.openxmlformats.org/officeDocument/2006/relationships/image" Target="../media/image253.png"/></Relationships>
</file>

<file path=ppt/slides/_rels/slide377.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559.xml"/><Relationship Id="rId7" Type="http://schemas.openxmlformats.org/officeDocument/2006/relationships/image" Target="../media/image252.png"/><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slideLayout" Target="../slideLayouts/slideLayout4.xml"/><Relationship Id="rId5" Type="http://schemas.openxmlformats.org/officeDocument/2006/relationships/tags" Target="../tags/tag561.xml"/><Relationship Id="rId4" Type="http://schemas.openxmlformats.org/officeDocument/2006/relationships/tags" Target="../tags/tag560.xml"/></Relationships>
</file>

<file path=ppt/slides/_rels/slide378.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564.xml"/><Relationship Id="rId7" Type="http://schemas.openxmlformats.org/officeDocument/2006/relationships/image" Target="../media/image252.png"/><Relationship Id="rId2" Type="http://schemas.openxmlformats.org/officeDocument/2006/relationships/tags" Target="../tags/tag563.xml"/><Relationship Id="rId1" Type="http://schemas.openxmlformats.org/officeDocument/2006/relationships/tags" Target="../tags/tag562.xml"/><Relationship Id="rId6" Type="http://schemas.openxmlformats.org/officeDocument/2006/relationships/slideLayout" Target="../slideLayouts/slideLayout4.xml"/><Relationship Id="rId5" Type="http://schemas.openxmlformats.org/officeDocument/2006/relationships/tags" Target="../tags/tag566.xml"/><Relationship Id="rId4" Type="http://schemas.openxmlformats.org/officeDocument/2006/relationships/tags" Target="../tags/tag565.xml"/></Relationships>
</file>

<file path=ppt/slides/_rels/slide379.xml.rels><?xml version="1.0" encoding="UTF-8" standalone="yes"?>
<Relationships xmlns="http://schemas.openxmlformats.org/package/2006/relationships"><Relationship Id="rId8" Type="http://schemas.openxmlformats.org/officeDocument/2006/relationships/tags" Target="../tags/tag574.xml"/><Relationship Id="rId13" Type="http://schemas.openxmlformats.org/officeDocument/2006/relationships/image" Target="../media/image442.png"/><Relationship Id="rId3" Type="http://schemas.openxmlformats.org/officeDocument/2006/relationships/tags" Target="../tags/tag569.xml"/><Relationship Id="rId7" Type="http://schemas.openxmlformats.org/officeDocument/2006/relationships/tags" Target="../tags/tag573.xml"/><Relationship Id="rId12" Type="http://schemas.openxmlformats.org/officeDocument/2006/relationships/oleObject" Target="../embeddings/oleObject407.bin"/><Relationship Id="rId2" Type="http://schemas.openxmlformats.org/officeDocument/2006/relationships/tags" Target="../tags/tag568.xml"/><Relationship Id="rId16" Type="http://schemas.openxmlformats.org/officeDocument/2006/relationships/image" Target="../media/image4.png"/><Relationship Id="rId1" Type="http://schemas.openxmlformats.org/officeDocument/2006/relationships/tags" Target="../tags/tag567.xml"/><Relationship Id="rId6" Type="http://schemas.openxmlformats.org/officeDocument/2006/relationships/tags" Target="../tags/tag572.xml"/><Relationship Id="rId11" Type="http://schemas.openxmlformats.org/officeDocument/2006/relationships/image" Target="../media/image253.png"/><Relationship Id="rId5" Type="http://schemas.openxmlformats.org/officeDocument/2006/relationships/tags" Target="../tags/tag571.xml"/><Relationship Id="rId15" Type="http://schemas.openxmlformats.org/officeDocument/2006/relationships/image" Target="../media/image443.wmf"/><Relationship Id="rId10" Type="http://schemas.openxmlformats.org/officeDocument/2006/relationships/image" Target="../media/image252.png"/><Relationship Id="rId4" Type="http://schemas.openxmlformats.org/officeDocument/2006/relationships/tags" Target="../tags/tag570.xml"/><Relationship Id="rId9" Type="http://schemas.openxmlformats.org/officeDocument/2006/relationships/slideLayout" Target="../slideLayouts/slideLayout4.xml"/><Relationship Id="rId14" Type="http://schemas.openxmlformats.org/officeDocument/2006/relationships/oleObject" Target="../embeddings/oleObject408.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oleObject" Target="../embeddings/oleObject411.bin"/><Relationship Id="rId18" Type="http://schemas.openxmlformats.org/officeDocument/2006/relationships/image" Target="../media/image448.wmf"/><Relationship Id="rId3" Type="http://schemas.openxmlformats.org/officeDocument/2006/relationships/tags" Target="../tags/tag577.xml"/><Relationship Id="rId7" Type="http://schemas.openxmlformats.org/officeDocument/2006/relationships/image" Target="../media/image252.png"/><Relationship Id="rId12" Type="http://schemas.openxmlformats.org/officeDocument/2006/relationships/image" Target="../media/image445.wmf"/><Relationship Id="rId17" Type="http://schemas.openxmlformats.org/officeDocument/2006/relationships/oleObject" Target="../embeddings/oleObject413.bin"/><Relationship Id="rId2" Type="http://schemas.openxmlformats.org/officeDocument/2006/relationships/tags" Target="../tags/tag576.xml"/><Relationship Id="rId16" Type="http://schemas.openxmlformats.org/officeDocument/2006/relationships/image" Target="../media/image447.wmf"/><Relationship Id="rId1" Type="http://schemas.openxmlformats.org/officeDocument/2006/relationships/tags" Target="../tags/tag575.xml"/><Relationship Id="rId6" Type="http://schemas.openxmlformats.org/officeDocument/2006/relationships/slideLayout" Target="../slideLayouts/slideLayout4.xml"/><Relationship Id="rId11" Type="http://schemas.openxmlformats.org/officeDocument/2006/relationships/oleObject" Target="../embeddings/oleObject410.bin"/><Relationship Id="rId5" Type="http://schemas.openxmlformats.org/officeDocument/2006/relationships/tags" Target="../tags/tag579.xml"/><Relationship Id="rId15" Type="http://schemas.openxmlformats.org/officeDocument/2006/relationships/oleObject" Target="../embeddings/oleObject412.bin"/><Relationship Id="rId10" Type="http://schemas.openxmlformats.org/officeDocument/2006/relationships/image" Target="../media/image444.wmf"/><Relationship Id="rId4" Type="http://schemas.openxmlformats.org/officeDocument/2006/relationships/tags" Target="../tags/tag578.xml"/><Relationship Id="rId9" Type="http://schemas.openxmlformats.org/officeDocument/2006/relationships/oleObject" Target="../embeddings/oleObject409.bin"/><Relationship Id="rId14" Type="http://schemas.openxmlformats.org/officeDocument/2006/relationships/image" Target="../media/image446.wmf"/></Relationships>
</file>

<file path=ppt/slides/_rels/slide381.xml.rels><?xml version="1.0" encoding="UTF-8" standalone="yes"?>
<Relationships xmlns="http://schemas.openxmlformats.org/package/2006/relationships"><Relationship Id="rId3" Type="http://schemas.openxmlformats.org/officeDocument/2006/relationships/image" Target="../media/image449.wmf"/><Relationship Id="rId2" Type="http://schemas.openxmlformats.org/officeDocument/2006/relationships/slideLayout" Target="../slideLayouts/slideLayout4.xml"/><Relationship Id="rId1" Type="http://schemas.openxmlformats.org/officeDocument/2006/relationships/tags" Target="../tags/tag580.xml"/><Relationship Id="rId5" Type="http://schemas.openxmlformats.org/officeDocument/2006/relationships/image" Target="../media/image451.wmf"/><Relationship Id="rId4" Type="http://schemas.openxmlformats.org/officeDocument/2006/relationships/image" Target="../media/image450.wmf"/></Relationships>
</file>

<file path=ppt/slides/_rels/slide382.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583.xml"/><Relationship Id="rId7" Type="http://schemas.openxmlformats.org/officeDocument/2006/relationships/image" Target="../media/image252.png"/><Relationship Id="rId12" Type="http://schemas.openxmlformats.org/officeDocument/2006/relationships/image" Target="../media/image453.wmf"/><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slideLayout" Target="../slideLayouts/slideLayout4.xml"/><Relationship Id="rId11" Type="http://schemas.openxmlformats.org/officeDocument/2006/relationships/oleObject" Target="../embeddings/oleObject415.bin"/><Relationship Id="rId5" Type="http://schemas.openxmlformats.org/officeDocument/2006/relationships/tags" Target="../tags/tag585.xml"/><Relationship Id="rId10" Type="http://schemas.openxmlformats.org/officeDocument/2006/relationships/image" Target="../media/image452.wmf"/><Relationship Id="rId4" Type="http://schemas.openxmlformats.org/officeDocument/2006/relationships/tags" Target="../tags/tag584.xml"/><Relationship Id="rId9" Type="http://schemas.openxmlformats.org/officeDocument/2006/relationships/oleObject" Target="../embeddings/oleObject414.bin"/></Relationships>
</file>

<file path=ppt/slides/_rels/slide383.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455.wmf"/><Relationship Id="rId3" Type="http://schemas.openxmlformats.org/officeDocument/2006/relationships/tags" Target="../tags/tag588.xml"/><Relationship Id="rId7" Type="http://schemas.openxmlformats.org/officeDocument/2006/relationships/slideLayout" Target="../slideLayouts/slideLayout4.xml"/><Relationship Id="rId12" Type="http://schemas.openxmlformats.org/officeDocument/2006/relationships/oleObject" Target="../embeddings/oleObject417.bin"/><Relationship Id="rId2" Type="http://schemas.openxmlformats.org/officeDocument/2006/relationships/tags" Target="../tags/tag587.xml"/><Relationship Id="rId1" Type="http://schemas.openxmlformats.org/officeDocument/2006/relationships/tags" Target="../tags/tag586.xml"/><Relationship Id="rId6" Type="http://schemas.openxmlformats.org/officeDocument/2006/relationships/tags" Target="../tags/tag591.xml"/><Relationship Id="rId11" Type="http://schemas.openxmlformats.org/officeDocument/2006/relationships/image" Target="../media/image454.wmf"/><Relationship Id="rId5" Type="http://schemas.openxmlformats.org/officeDocument/2006/relationships/tags" Target="../tags/tag590.xml"/><Relationship Id="rId10" Type="http://schemas.openxmlformats.org/officeDocument/2006/relationships/oleObject" Target="../embeddings/oleObject416.bin"/><Relationship Id="rId4" Type="http://schemas.openxmlformats.org/officeDocument/2006/relationships/tags" Target="../tags/tag589.xml"/><Relationship Id="rId9" Type="http://schemas.openxmlformats.org/officeDocument/2006/relationships/image" Target="../media/image253.png"/></Relationships>
</file>

<file path=ppt/slides/_rels/slide384.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oleObject" Target="../embeddings/oleObject419.bin"/><Relationship Id="rId18" Type="http://schemas.openxmlformats.org/officeDocument/2006/relationships/image" Target="../media/image459.wmf"/><Relationship Id="rId3" Type="http://schemas.openxmlformats.org/officeDocument/2006/relationships/tags" Target="../tags/tag594.xml"/><Relationship Id="rId7" Type="http://schemas.openxmlformats.org/officeDocument/2006/relationships/tags" Target="../tags/tag598.xml"/><Relationship Id="rId12" Type="http://schemas.openxmlformats.org/officeDocument/2006/relationships/image" Target="../media/image456.wmf"/><Relationship Id="rId17" Type="http://schemas.openxmlformats.org/officeDocument/2006/relationships/oleObject" Target="../embeddings/oleObject421.bin"/><Relationship Id="rId2" Type="http://schemas.openxmlformats.org/officeDocument/2006/relationships/tags" Target="../tags/tag593.xml"/><Relationship Id="rId16" Type="http://schemas.openxmlformats.org/officeDocument/2006/relationships/image" Target="../media/image458.wmf"/><Relationship Id="rId1" Type="http://schemas.openxmlformats.org/officeDocument/2006/relationships/tags" Target="../tags/tag592.xml"/><Relationship Id="rId6" Type="http://schemas.openxmlformats.org/officeDocument/2006/relationships/tags" Target="../tags/tag597.xml"/><Relationship Id="rId11" Type="http://schemas.openxmlformats.org/officeDocument/2006/relationships/oleObject" Target="../embeddings/oleObject418.bin"/><Relationship Id="rId5" Type="http://schemas.openxmlformats.org/officeDocument/2006/relationships/tags" Target="../tags/tag596.xml"/><Relationship Id="rId15" Type="http://schemas.openxmlformats.org/officeDocument/2006/relationships/oleObject" Target="../embeddings/oleObject420.bin"/><Relationship Id="rId10" Type="http://schemas.openxmlformats.org/officeDocument/2006/relationships/image" Target="../media/image253.png"/><Relationship Id="rId4" Type="http://schemas.openxmlformats.org/officeDocument/2006/relationships/tags" Target="../tags/tag595.xml"/><Relationship Id="rId9" Type="http://schemas.openxmlformats.org/officeDocument/2006/relationships/image" Target="../media/image252.png"/><Relationship Id="rId14" Type="http://schemas.openxmlformats.org/officeDocument/2006/relationships/image" Target="../media/image457.wmf"/></Relationships>
</file>

<file path=ppt/slides/_rels/slide385.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460.wmf"/><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tags" Target="../tags/tag604.xml"/><Relationship Id="rId11" Type="http://schemas.openxmlformats.org/officeDocument/2006/relationships/oleObject" Target="../embeddings/oleObject422.bin"/><Relationship Id="rId5" Type="http://schemas.openxmlformats.org/officeDocument/2006/relationships/tags" Target="../tags/tag603.xml"/><Relationship Id="rId10" Type="http://schemas.openxmlformats.org/officeDocument/2006/relationships/image" Target="../media/image253.png"/><Relationship Id="rId4" Type="http://schemas.openxmlformats.org/officeDocument/2006/relationships/tags" Target="../tags/tag602.xml"/><Relationship Id="rId9" Type="http://schemas.openxmlformats.org/officeDocument/2006/relationships/image" Target="../media/image252.png"/></Relationships>
</file>

<file path=ppt/slides/_rels/slide386.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608.xml"/><Relationship Id="rId7" Type="http://schemas.openxmlformats.org/officeDocument/2006/relationships/tags" Target="../tags/tag612.xml"/><Relationship Id="rId2" Type="http://schemas.openxmlformats.org/officeDocument/2006/relationships/tags" Target="../tags/tag607.xml"/><Relationship Id="rId1" Type="http://schemas.openxmlformats.org/officeDocument/2006/relationships/tags" Target="../tags/tag606.xml"/><Relationship Id="rId6" Type="http://schemas.openxmlformats.org/officeDocument/2006/relationships/tags" Target="../tags/tag611.xml"/><Relationship Id="rId11" Type="http://schemas.openxmlformats.org/officeDocument/2006/relationships/image" Target="../media/image461.png"/><Relationship Id="rId5" Type="http://schemas.openxmlformats.org/officeDocument/2006/relationships/tags" Target="../tags/tag610.xml"/><Relationship Id="rId10" Type="http://schemas.openxmlformats.org/officeDocument/2006/relationships/image" Target="../media/image253.png"/><Relationship Id="rId4" Type="http://schemas.openxmlformats.org/officeDocument/2006/relationships/tags" Target="../tags/tag609.xml"/><Relationship Id="rId9" Type="http://schemas.openxmlformats.org/officeDocument/2006/relationships/image" Target="../media/image252.png"/></Relationships>
</file>

<file path=ppt/slides/_rels/slide387.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tags" Target="../tags/tag615.xml"/><Relationship Id="rId7" Type="http://schemas.openxmlformats.org/officeDocument/2006/relationships/slideLayout" Target="../slideLayouts/slideLayout4.xml"/><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tags" Target="../tags/tag618.xml"/><Relationship Id="rId5" Type="http://schemas.openxmlformats.org/officeDocument/2006/relationships/tags" Target="../tags/tag617.xml"/><Relationship Id="rId4" Type="http://schemas.openxmlformats.org/officeDocument/2006/relationships/tags" Target="../tags/tag616.xml"/><Relationship Id="rId9" Type="http://schemas.openxmlformats.org/officeDocument/2006/relationships/image" Target="../media/image253.png"/></Relationships>
</file>

<file path=ppt/slides/_rels/slide388.xml.rels><?xml version="1.0" encoding="UTF-8" standalone="yes"?>
<Relationships xmlns="http://schemas.openxmlformats.org/package/2006/relationships"><Relationship Id="rId3" Type="http://schemas.openxmlformats.org/officeDocument/2006/relationships/tags" Target="../tags/tag621.xml"/><Relationship Id="rId7" Type="http://schemas.openxmlformats.org/officeDocument/2006/relationships/image" Target="../media/image253.png"/><Relationship Id="rId2" Type="http://schemas.openxmlformats.org/officeDocument/2006/relationships/tags" Target="../tags/tag620.xml"/><Relationship Id="rId1" Type="http://schemas.openxmlformats.org/officeDocument/2006/relationships/tags" Target="../tags/tag619.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622.xml"/></Relationships>
</file>

<file path=ppt/slides/_rels/slide389.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625.xml"/><Relationship Id="rId7" Type="http://schemas.openxmlformats.org/officeDocument/2006/relationships/image" Target="../media/image252.png"/><Relationship Id="rId2" Type="http://schemas.openxmlformats.org/officeDocument/2006/relationships/tags" Target="../tags/tag624.xml"/><Relationship Id="rId1" Type="http://schemas.openxmlformats.org/officeDocument/2006/relationships/tags" Target="../tags/tag623.xml"/><Relationship Id="rId6" Type="http://schemas.openxmlformats.org/officeDocument/2006/relationships/slideLayout" Target="../slideLayouts/slideLayout4.xml"/><Relationship Id="rId5" Type="http://schemas.openxmlformats.org/officeDocument/2006/relationships/tags" Target="../tags/tag627.xml"/><Relationship Id="rId4" Type="http://schemas.openxmlformats.org/officeDocument/2006/relationships/tags" Target="../tags/tag6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3" Type="http://schemas.openxmlformats.org/officeDocument/2006/relationships/tags" Target="../tags/tag630.xml"/><Relationship Id="rId7" Type="http://schemas.openxmlformats.org/officeDocument/2006/relationships/image" Target="../media/image253.png"/><Relationship Id="rId2" Type="http://schemas.openxmlformats.org/officeDocument/2006/relationships/tags" Target="../tags/tag629.xml"/><Relationship Id="rId1" Type="http://schemas.openxmlformats.org/officeDocument/2006/relationships/tags" Target="../tags/tag628.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631.xml"/></Relationships>
</file>

<file path=ppt/slides/_rels/slide391.xml.rels><?xml version="1.0" encoding="UTF-8" standalone="yes"?>
<Relationships xmlns="http://schemas.openxmlformats.org/package/2006/relationships"><Relationship Id="rId3" Type="http://schemas.openxmlformats.org/officeDocument/2006/relationships/tags" Target="../tags/tag634.xml"/><Relationship Id="rId7" Type="http://schemas.openxmlformats.org/officeDocument/2006/relationships/image" Target="../media/image253.png"/><Relationship Id="rId2" Type="http://schemas.openxmlformats.org/officeDocument/2006/relationships/tags" Target="../tags/tag633.xml"/><Relationship Id="rId1" Type="http://schemas.openxmlformats.org/officeDocument/2006/relationships/tags" Target="../tags/tag632.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635.xml"/></Relationships>
</file>

<file path=ppt/slides/_rels/slide392.xml.rels><?xml version="1.0" encoding="UTF-8" standalone="yes"?>
<Relationships xmlns="http://schemas.openxmlformats.org/package/2006/relationships"><Relationship Id="rId3" Type="http://schemas.openxmlformats.org/officeDocument/2006/relationships/tags" Target="../tags/tag638.xml"/><Relationship Id="rId7" Type="http://schemas.openxmlformats.org/officeDocument/2006/relationships/image" Target="../media/image253.png"/><Relationship Id="rId2" Type="http://schemas.openxmlformats.org/officeDocument/2006/relationships/tags" Target="../tags/tag637.xml"/><Relationship Id="rId1" Type="http://schemas.openxmlformats.org/officeDocument/2006/relationships/tags" Target="../tags/tag636.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639.xml"/></Relationships>
</file>

<file path=ppt/slides/_rels/slide393.xml.rels><?xml version="1.0" encoding="UTF-8" standalone="yes"?>
<Relationships xmlns="http://schemas.openxmlformats.org/package/2006/relationships"><Relationship Id="rId8" Type="http://schemas.openxmlformats.org/officeDocument/2006/relationships/tags" Target="../tags/tag647.xml"/><Relationship Id="rId3" Type="http://schemas.openxmlformats.org/officeDocument/2006/relationships/tags" Target="../tags/tag642.xml"/><Relationship Id="rId7" Type="http://schemas.openxmlformats.org/officeDocument/2006/relationships/tags" Target="../tags/tag646.xml"/><Relationship Id="rId12" Type="http://schemas.openxmlformats.org/officeDocument/2006/relationships/image" Target="../media/image253.png"/><Relationship Id="rId2" Type="http://schemas.openxmlformats.org/officeDocument/2006/relationships/tags" Target="../tags/tag641.xml"/><Relationship Id="rId1" Type="http://schemas.openxmlformats.org/officeDocument/2006/relationships/tags" Target="../tags/tag640.xml"/><Relationship Id="rId6" Type="http://schemas.openxmlformats.org/officeDocument/2006/relationships/tags" Target="../tags/tag645.xml"/><Relationship Id="rId11" Type="http://schemas.openxmlformats.org/officeDocument/2006/relationships/image" Target="../media/image252.png"/><Relationship Id="rId5" Type="http://schemas.openxmlformats.org/officeDocument/2006/relationships/tags" Target="../tags/tag644.xml"/><Relationship Id="rId10" Type="http://schemas.openxmlformats.org/officeDocument/2006/relationships/slideLayout" Target="../slideLayouts/slideLayout4.xml"/><Relationship Id="rId4" Type="http://schemas.openxmlformats.org/officeDocument/2006/relationships/tags" Target="../tags/tag643.xml"/><Relationship Id="rId9" Type="http://schemas.openxmlformats.org/officeDocument/2006/relationships/tags" Target="../tags/tag648.xml"/></Relationships>
</file>

<file path=ppt/slides/_rels/slide394.xml.rels><?xml version="1.0" encoding="UTF-8" standalone="yes"?>
<Relationships xmlns="http://schemas.openxmlformats.org/package/2006/relationships"><Relationship Id="rId8" Type="http://schemas.openxmlformats.org/officeDocument/2006/relationships/tags" Target="../tags/tag656.xml"/><Relationship Id="rId3" Type="http://schemas.openxmlformats.org/officeDocument/2006/relationships/tags" Target="../tags/tag651.xml"/><Relationship Id="rId7" Type="http://schemas.openxmlformats.org/officeDocument/2006/relationships/tags" Target="../tags/tag655.xml"/><Relationship Id="rId12" Type="http://schemas.openxmlformats.org/officeDocument/2006/relationships/image" Target="../media/image253.png"/><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image" Target="../media/image252.png"/><Relationship Id="rId5" Type="http://schemas.openxmlformats.org/officeDocument/2006/relationships/tags" Target="../tags/tag653.xml"/><Relationship Id="rId10" Type="http://schemas.openxmlformats.org/officeDocument/2006/relationships/slideLayout" Target="../slideLayouts/slideLayout4.xml"/><Relationship Id="rId4" Type="http://schemas.openxmlformats.org/officeDocument/2006/relationships/tags" Target="../tags/tag652.xml"/><Relationship Id="rId9" Type="http://schemas.openxmlformats.org/officeDocument/2006/relationships/tags" Target="../tags/tag657.xml"/></Relationships>
</file>

<file path=ppt/slides/_rels/slide395.xml.rels><?xml version="1.0" encoding="UTF-8" standalone="yes"?>
<Relationships xmlns="http://schemas.openxmlformats.org/package/2006/relationships"><Relationship Id="rId8" Type="http://schemas.openxmlformats.org/officeDocument/2006/relationships/tags" Target="../tags/tag665.xml"/><Relationship Id="rId3" Type="http://schemas.openxmlformats.org/officeDocument/2006/relationships/tags" Target="../tags/tag660.xml"/><Relationship Id="rId7" Type="http://schemas.openxmlformats.org/officeDocument/2006/relationships/tags" Target="../tags/tag664.xml"/><Relationship Id="rId12" Type="http://schemas.openxmlformats.org/officeDocument/2006/relationships/image" Target="../media/image253.png"/><Relationship Id="rId2" Type="http://schemas.openxmlformats.org/officeDocument/2006/relationships/tags" Target="../tags/tag659.xml"/><Relationship Id="rId1" Type="http://schemas.openxmlformats.org/officeDocument/2006/relationships/tags" Target="../tags/tag658.xml"/><Relationship Id="rId6" Type="http://schemas.openxmlformats.org/officeDocument/2006/relationships/tags" Target="../tags/tag663.xml"/><Relationship Id="rId11" Type="http://schemas.openxmlformats.org/officeDocument/2006/relationships/image" Target="../media/image252.png"/><Relationship Id="rId5" Type="http://schemas.openxmlformats.org/officeDocument/2006/relationships/tags" Target="../tags/tag662.xml"/><Relationship Id="rId10" Type="http://schemas.openxmlformats.org/officeDocument/2006/relationships/slideLayout" Target="../slideLayouts/slideLayout4.xml"/><Relationship Id="rId4" Type="http://schemas.openxmlformats.org/officeDocument/2006/relationships/tags" Target="../tags/tag661.xml"/><Relationship Id="rId9" Type="http://schemas.openxmlformats.org/officeDocument/2006/relationships/tags" Target="../tags/tag666.xml"/></Relationships>
</file>

<file path=ppt/slides/_rels/slide396.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oleObject" Target="../embeddings/oleObject424.bin"/><Relationship Id="rId3" Type="http://schemas.openxmlformats.org/officeDocument/2006/relationships/tags" Target="../tags/tag669.xml"/><Relationship Id="rId7" Type="http://schemas.openxmlformats.org/officeDocument/2006/relationships/tags" Target="../tags/tag673.xml"/><Relationship Id="rId12" Type="http://schemas.openxmlformats.org/officeDocument/2006/relationships/image" Target="../media/image462.wmf"/><Relationship Id="rId2" Type="http://schemas.openxmlformats.org/officeDocument/2006/relationships/tags" Target="../tags/tag668.xml"/><Relationship Id="rId16" Type="http://schemas.openxmlformats.org/officeDocument/2006/relationships/image" Target="../media/image464.wmf"/><Relationship Id="rId1" Type="http://schemas.openxmlformats.org/officeDocument/2006/relationships/tags" Target="../tags/tag667.xml"/><Relationship Id="rId6" Type="http://schemas.openxmlformats.org/officeDocument/2006/relationships/tags" Target="../tags/tag672.xml"/><Relationship Id="rId11" Type="http://schemas.openxmlformats.org/officeDocument/2006/relationships/oleObject" Target="../embeddings/oleObject423.bin"/><Relationship Id="rId5" Type="http://schemas.openxmlformats.org/officeDocument/2006/relationships/tags" Target="../tags/tag671.xml"/><Relationship Id="rId15" Type="http://schemas.openxmlformats.org/officeDocument/2006/relationships/oleObject" Target="../embeddings/oleObject425.bin"/><Relationship Id="rId10" Type="http://schemas.openxmlformats.org/officeDocument/2006/relationships/image" Target="../media/image253.png"/><Relationship Id="rId4" Type="http://schemas.openxmlformats.org/officeDocument/2006/relationships/tags" Target="../tags/tag670.xml"/><Relationship Id="rId9" Type="http://schemas.openxmlformats.org/officeDocument/2006/relationships/image" Target="../media/image252.png"/><Relationship Id="rId14" Type="http://schemas.openxmlformats.org/officeDocument/2006/relationships/image" Target="../media/image463.wmf"/></Relationships>
</file>

<file path=ppt/slides/_rels/slide397.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450.wmf"/><Relationship Id="rId3" Type="http://schemas.openxmlformats.org/officeDocument/2006/relationships/tags" Target="../tags/tag676.xml"/><Relationship Id="rId7" Type="http://schemas.openxmlformats.org/officeDocument/2006/relationships/slideLayout" Target="../slideLayouts/slideLayout4.xml"/><Relationship Id="rId12" Type="http://schemas.openxmlformats.org/officeDocument/2006/relationships/oleObject" Target="../embeddings/oleObject427.bin"/><Relationship Id="rId2" Type="http://schemas.openxmlformats.org/officeDocument/2006/relationships/tags" Target="../tags/tag675.xml"/><Relationship Id="rId1" Type="http://schemas.openxmlformats.org/officeDocument/2006/relationships/tags" Target="../tags/tag674.xml"/><Relationship Id="rId6" Type="http://schemas.openxmlformats.org/officeDocument/2006/relationships/tags" Target="../tags/tag679.xml"/><Relationship Id="rId11" Type="http://schemas.openxmlformats.org/officeDocument/2006/relationships/image" Target="../media/image449.wmf"/><Relationship Id="rId5" Type="http://schemas.openxmlformats.org/officeDocument/2006/relationships/tags" Target="../tags/tag678.xml"/><Relationship Id="rId15" Type="http://schemas.openxmlformats.org/officeDocument/2006/relationships/image" Target="../media/image465.wmf"/><Relationship Id="rId10" Type="http://schemas.openxmlformats.org/officeDocument/2006/relationships/oleObject" Target="../embeddings/oleObject426.bin"/><Relationship Id="rId4" Type="http://schemas.openxmlformats.org/officeDocument/2006/relationships/tags" Target="../tags/tag677.xml"/><Relationship Id="rId9" Type="http://schemas.openxmlformats.org/officeDocument/2006/relationships/image" Target="../media/image253.png"/><Relationship Id="rId14" Type="http://schemas.openxmlformats.org/officeDocument/2006/relationships/oleObject" Target="../embeddings/oleObject428.bin"/></Relationships>
</file>

<file path=ppt/slides/_rels/slide398.xml.rels><?xml version="1.0" encoding="UTF-8" standalone="yes"?>
<Relationships xmlns="http://schemas.openxmlformats.org/package/2006/relationships"><Relationship Id="rId8" Type="http://schemas.openxmlformats.org/officeDocument/2006/relationships/tags" Target="../tags/tag687.xml"/><Relationship Id="rId13" Type="http://schemas.openxmlformats.org/officeDocument/2006/relationships/oleObject" Target="../embeddings/oleObject429.bin"/><Relationship Id="rId18" Type="http://schemas.openxmlformats.org/officeDocument/2006/relationships/image" Target="../media/image468.wmf"/><Relationship Id="rId3" Type="http://schemas.openxmlformats.org/officeDocument/2006/relationships/tags" Target="../tags/tag682.xml"/><Relationship Id="rId7" Type="http://schemas.openxmlformats.org/officeDocument/2006/relationships/tags" Target="../tags/tag686.xml"/><Relationship Id="rId12" Type="http://schemas.openxmlformats.org/officeDocument/2006/relationships/image" Target="../media/image253.png"/><Relationship Id="rId17" Type="http://schemas.openxmlformats.org/officeDocument/2006/relationships/oleObject" Target="../embeddings/oleObject431.bin"/><Relationship Id="rId2" Type="http://schemas.openxmlformats.org/officeDocument/2006/relationships/tags" Target="../tags/tag681.xml"/><Relationship Id="rId16" Type="http://schemas.openxmlformats.org/officeDocument/2006/relationships/image" Target="../media/image467.wmf"/><Relationship Id="rId1" Type="http://schemas.openxmlformats.org/officeDocument/2006/relationships/tags" Target="../tags/tag680.xml"/><Relationship Id="rId6" Type="http://schemas.openxmlformats.org/officeDocument/2006/relationships/tags" Target="../tags/tag685.xml"/><Relationship Id="rId11" Type="http://schemas.openxmlformats.org/officeDocument/2006/relationships/image" Target="../media/image252.png"/><Relationship Id="rId5" Type="http://schemas.openxmlformats.org/officeDocument/2006/relationships/tags" Target="../tags/tag684.xml"/><Relationship Id="rId15" Type="http://schemas.openxmlformats.org/officeDocument/2006/relationships/oleObject" Target="../embeddings/oleObject430.bin"/><Relationship Id="rId10" Type="http://schemas.openxmlformats.org/officeDocument/2006/relationships/slideLayout" Target="../slideLayouts/slideLayout4.xml"/><Relationship Id="rId4" Type="http://schemas.openxmlformats.org/officeDocument/2006/relationships/tags" Target="../tags/tag683.xml"/><Relationship Id="rId9" Type="http://schemas.openxmlformats.org/officeDocument/2006/relationships/tags" Target="../tags/tag688.xml"/><Relationship Id="rId14" Type="http://schemas.openxmlformats.org/officeDocument/2006/relationships/image" Target="../media/image466.wmf"/></Relationships>
</file>

<file path=ppt/slides/_rels/slide399.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691.xml"/><Relationship Id="rId7" Type="http://schemas.openxmlformats.org/officeDocument/2006/relationships/image" Target="../media/image252.png"/><Relationship Id="rId12" Type="http://schemas.openxmlformats.org/officeDocument/2006/relationships/image" Target="../media/image470.wmf"/><Relationship Id="rId2" Type="http://schemas.openxmlformats.org/officeDocument/2006/relationships/tags" Target="../tags/tag690.xml"/><Relationship Id="rId1" Type="http://schemas.openxmlformats.org/officeDocument/2006/relationships/tags" Target="../tags/tag689.xml"/><Relationship Id="rId6" Type="http://schemas.openxmlformats.org/officeDocument/2006/relationships/slideLayout" Target="../slideLayouts/slideLayout4.xml"/><Relationship Id="rId11" Type="http://schemas.openxmlformats.org/officeDocument/2006/relationships/oleObject" Target="../embeddings/oleObject433.bin"/><Relationship Id="rId5" Type="http://schemas.openxmlformats.org/officeDocument/2006/relationships/tags" Target="../tags/tag693.xml"/><Relationship Id="rId10" Type="http://schemas.openxmlformats.org/officeDocument/2006/relationships/image" Target="../media/image469.wmf"/><Relationship Id="rId4" Type="http://schemas.openxmlformats.org/officeDocument/2006/relationships/tags" Target="../tags/tag692.xml"/><Relationship Id="rId9" Type="http://schemas.openxmlformats.org/officeDocument/2006/relationships/oleObject" Target="../embeddings/oleObject43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8" Type="http://schemas.openxmlformats.org/officeDocument/2006/relationships/tags" Target="../tags/tag701.xml"/><Relationship Id="rId13" Type="http://schemas.openxmlformats.org/officeDocument/2006/relationships/slideLayout" Target="../slideLayouts/slideLayout4.xml"/><Relationship Id="rId18" Type="http://schemas.openxmlformats.org/officeDocument/2006/relationships/oleObject" Target="../embeddings/oleObject435.bin"/><Relationship Id="rId3" Type="http://schemas.openxmlformats.org/officeDocument/2006/relationships/tags" Target="../tags/tag696.xml"/><Relationship Id="rId21" Type="http://schemas.openxmlformats.org/officeDocument/2006/relationships/image" Target="../media/image473.wmf"/><Relationship Id="rId7" Type="http://schemas.openxmlformats.org/officeDocument/2006/relationships/tags" Target="../tags/tag700.xml"/><Relationship Id="rId12" Type="http://schemas.openxmlformats.org/officeDocument/2006/relationships/tags" Target="../tags/tag705.xml"/><Relationship Id="rId17" Type="http://schemas.openxmlformats.org/officeDocument/2006/relationships/image" Target="../media/image471.wmf"/><Relationship Id="rId2" Type="http://schemas.openxmlformats.org/officeDocument/2006/relationships/tags" Target="../tags/tag695.xml"/><Relationship Id="rId16" Type="http://schemas.openxmlformats.org/officeDocument/2006/relationships/oleObject" Target="../embeddings/oleObject434.bin"/><Relationship Id="rId20" Type="http://schemas.openxmlformats.org/officeDocument/2006/relationships/oleObject" Target="../embeddings/oleObject436.bin"/><Relationship Id="rId1" Type="http://schemas.openxmlformats.org/officeDocument/2006/relationships/tags" Target="../tags/tag694.xml"/><Relationship Id="rId6" Type="http://schemas.openxmlformats.org/officeDocument/2006/relationships/tags" Target="../tags/tag699.xml"/><Relationship Id="rId11" Type="http://schemas.openxmlformats.org/officeDocument/2006/relationships/tags" Target="../tags/tag704.xml"/><Relationship Id="rId5" Type="http://schemas.openxmlformats.org/officeDocument/2006/relationships/tags" Target="../tags/tag698.xml"/><Relationship Id="rId15" Type="http://schemas.openxmlformats.org/officeDocument/2006/relationships/image" Target="../media/image253.png"/><Relationship Id="rId10" Type="http://schemas.openxmlformats.org/officeDocument/2006/relationships/tags" Target="../tags/tag703.xml"/><Relationship Id="rId19" Type="http://schemas.openxmlformats.org/officeDocument/2006/relationships/image" Target="../media/image472.wmf"/><Relationship Id="rId4" Type="http://schemas.openxmlformats.org/officeDocument/2006/relationships/tags" Target="../tags/tag697.xml"/><Relationship Id="rId9" Type="http://schemas.openxmlformats.org/officeDocument/2006/relationships/tags" Target="../tags/tag702.xml"/><Relationship Id="rId14" Type="http://schemas.openxmlformats.org/officeDocument/2006/relationships/image" Target="../media/image252.png"/></Relationships>
</file>

<file path=ppt/slides/_rels/slide401.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475.wmf"/><Relationship Id="rId3" Type="http://schemas.openxmlformats.org/officeDocument/2006/relationships/tags" Target="../tags/tag708.xml"/><Relationship Id="rId7" Type="http://schemas.openxmlformats.org/officeDocument/2006/relationships/slideLayout" Target="../slideLayouts/slideLayout4.xml"/><Relationship Id="rId12" Type="http://schemas.openxmlformats.org/officeDocument/2006/relationships/oleObject" Target="../embeddings/oleObject438.bin"/><Relationship Id="rId2" Type="http://schemas.openxmlformats.org/officeDocument/2006/relationships/tags" Target="../tags/tag707.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image" Target="../media/image474.wmf"/><Relationship Id="rId5" Type="http://schemas.openxmlformats.org/officeDocument/2006/relationships/tags" Target="../tags/tag710.xml"/><Relationship Id="rId15" Type="http://schemas.openxmlformats.org/officeDocument/2006/relationships/image" Target="../media/image476.wmf"/><Relationship Id="rId10" Type="http://schemas.openxmlformats.org/officeDocument/2006/relationships/oleObject" Target="../embeddings/oleObject437.bin"/><Relationship Id="rId4" Type="http://schemas.openxmlformats.org/officeDocument/2006/relationships/tags" Target="../tags/tag709.xml"/><Relationship Id="rId9" Type="http://schemas.openxmlformats.org/officeDocument/2006/relationships/image" Target="../media/image253.png"/><Relationship Id="rId14" Type="http://schemas.openxmlformats.org/officeDocument/2006/relationships/oleObject" Target="../embeddings/oleObject439.bin"/></Relationships>
</file>

<file path=ppt/slides/_rels/slide402.xml.rels><?xml version="1.0" encoding="UTF-8" standalone="yes"?>
<Relationships xmlns="http://schemas.openxmlformats.org/package/2006/relationships"><Relationship Id="rId8" Type="http://schemas.openxmlformats.org/officeDocument/2006/relationships/tags" Target="../tags/tag719.xml"/><Relationship Id="rId13" Type="http://schemas.openxmlformats.org/officeDocument/2006/relationships/image" Target="../media/image252.png"/><Relationship Id="rId18" Type="http://schemas.openxmlformats.org/officeDocument/2006/relationships/image" Target="../media/image478.wmf"/><Relationship Id="rId3" Type="http://schemas.openxmlformats.org/officeDocument/2006/relationships/tags" Target="../tags/tag714.xml"/><Relationship Id="rId7" Type="http://schemas.openxmlformats.org/officeDocument/2006/relationships/tags" Target="../tags/tag718.xml"/><Relationship Id="rId12" Type="http://schemas.openxmlformats.org/officeDocument/2006/relationships/slideLayout" Target="../slideLayouts/slideLayout4.xml"/><Relationship Id="rId17" Type="http://schemas.openxmlformats.org/officeDocument/2006/relationships/oleObject" Target="../embeddings/oleObject441.bin"/><Relationship Id="rId2" Type="http://schemas.openxmlformats.org/officeDocument/2006/relationships/tags" Target="../tags/tag713.xml"/><Relationship Id="rId16" Type="http://schemas.openxmlformats.org/officeDocument/2006/relationships/image" Target="../media/image477.wmf"/><Relationship Id="rId20" Type="http://schemas.openxmlformats.org/officeDocument/2006/relationships/image" Target="../media/image479.wmf"/><Relationship Id="rId1" Type="http://schemas.openxmlformats.org/officeDocument/2006/relationships/tags" Target="../tags/tag712.xml"/><Relationship Id="rId6" Type="http://schemas.openxmlformats.org/officeDocument/2006/relationships/tags" Target="../tags/tag717.xml"/><Relationship Id="rId11" Type="http://schemas.openxmlformats.org/officeDocument/2006/relationships/tags" Target="../tags/tag722.xml"/><Relationship Id="rId5" Type="http://schemas.openxmlformats.org/officeDocument/2006/relationships/tags" Target="../tags/tag716.xml"/><Relationship Id="rId15" Type="http://schemas.openxmlformats.org/officeDocument/2006/relationships/oleObject" Target="../embeddings/oleObject440.bin"/><Relationship Id="rId10" Type="http://schemas.openxmlformats.org/officeDocument/2006/relationships/tags" Target="../tags/tag721.xml"/><Relationship Id="rId19" Type="http://schemas.openxmlformats.org/officeDocument/2006/relationships/oleObject" Target="../embeddings/oleObject442.bin"/><Relationship Id="rId4" Type="http://schemas.openxmlformats.org/officeDocument/2006/relationships/tags" Target="../tags/tag715.xml"/><Relationship Id="rId9" Type="http://schemas.openxmlformats.org/officeDocument/2006/relationships/tags" Target="../tags/tag720.xml"/><Relationship Id="rId14" Type="http://schemas.openxmlformats.org/officeDocument/2006/relationships/image" Target="../media/image253.png"/></Relationships>
</file>

<file path=ppt/slides/_rels/slide403.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tags" Target="../tags/tag725.xml"/><Relationship Id="rId7" Type="http://schemas.openxmlformats.org/officeDocument/2006/relationships/slideLayout" Target="../slideLayouts/slideLayout4.xml"/><Relationship Id="rId2" Type="http://schemas.openxmlformats.org/officeDocument/2006/relationships/tags" Target="../tags/tag724.xml"/><Relationship Id="rId1" Type="http://schemas.openxmlformats.org/officeDocument/2006/relationships/tags" Target="../tags/tag723.xml"/><Relationship Id="rId6" Type="http://schemas.openxmlformats.org/officeDocument/2006/relationships/tags" Target="../tags/tag728.xml"/><Relationship Id="rId5" Type="http://schemas.openxmlformats.org/officeDocument/2006/relationships/tags" Target="../tags/tag727.xml"/><Relationship Id="rId4" Type="http://schemas.openxmlformats.org/officeDocument/2006/relationships/tags" Target="../tags/tag726.xml"/><Relationship Id="rId9" Type="http://schemas.openxmlformats.org/officeDocument/2006/relationships/image" Target="../media/image253.png"/></Relationships>
</file>

<file path=ppt/slides/_rels/slide404.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oleObject" Target="../embeddings/oleObject444.bin"/><Relationship Id="rId3" Type="http://schemas.openxmlformats.org/officeDocument/2006/relationships/tags" Target="../tags/tag731.xml"/><Relationship Id="rId7" Type="http://schemas.openxmlformats.org/officeDocument/2006/relationships/tags" Target="../tags/tag735.xml"/><Relationship Id="rId12" Type="http://schemas.openxmlformats.org/officeDocument/2006/relationships/image" Target="../media/image480.wmf"/><Relationship Id="rId2" Type="http://schemas.openxmlformats.org/officeDocument/2006/relationships/tags" Target="../tags/tag730.xml"/><Relationship Id="rId1" Type="http://schemas.openxmlformats.org/officeDocument/2006/relationships/tags" Target="../tags/tag729.xml"/><Relationship Id="rId6" Type="http://schemas.openxmlformats.org/officeDocument/2006/relationships/tags" Target="../tags/tag734.xml"/><Relationship Id="rId11" Type="http://schemas.openxmlformats.org/officeDocument/2006/relationships/oleObject" Target="../embeddings/oleObject443.bin"/><Relationship Id="rId5" Type="http://schemas.openxmlformats.org/officeDocument/2006/relationships/tags" Target="../tags/tag733.xml"/><Relationship Id="rId10" Type="http://schemas.openxmlformats.org/officeDocument/2006/relationships/image" Target="../media/image253.png"/><Relationship Id="rId4" Type="http://schemas.openxmlformats.org/officeDocument/2006/relationships/tags" Target="../tags/tag732.xml"/><Relationship Id="rId9" Type="http://schemas.openxmlformats.org/officeDocument/2006/relationships/image" Target="../media/image252.png"/><Relationship Id="rId14" Type="http://schemas.openxmlformats.org/officeDocument/2006/relationships/image" Target="../media/image481.wmf"/></Relationships>
</file>

<file path=ppt/slides/_rels/slide4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37.xml"/><Relationship Id="rId1" Type="http://schemas.openxmlformats.org/officeDocument/2006/relationships/tags" Target="../tags/tag736.xml"/></Relationships>
</file>

<file path=ppt/slides/_rels/slide406.xml.rels><?xml version="1.0" encoding="UTF-8" standalone="yes"?>
<Relationships xmlns="http://schemas.openxmlformats.org/package/2006/relationships"><Relationship Id="rId3" Type="http://schemas.openxmlformats.org/officeDocument/2006/relationships/tags" Target="../tags/tag740.xml"/><Relationship Id="rId7" Type="http://schemas.openxmlformats.org/officeDocument/2006/relationships/image" Target="../media/image253.png"/><Relationship Id="rId2" Type="http://schemas.openxmlformats.org/officeDocument/2006/relationships/tags" Target="../tags/tag739.xml"/><Relationship Id="rId1" Type="http://schemas.openxmlformats.org/officeDocument/2006/relationships/tags" Target="../tags/tag738.xml"/><Relationship Id="rId6" Type="http://schemas.openxmlformats.org/officeDocument/2006/relationships/image" Target="../media/image252.png"/><Relationship Id="rId5" Type="http://schemas.openxmlformats.org/officeDocument/2006/relationships/slideLayout" Target="../slideLayouts/slideLayout4.xml"/><Relationship Id="rId4" Type="http://schemas.openxmlformats.org/officeDocument/2006/relationships/tags" Target="../tags/tag741.xml"/></Relationships>
</file>

<file path=ppt/slides/_rels/slide407.xml.rels><?xml version="1.0" encoding="UTF-8" standalone="yes"?>
<Relationships xmlns="http://schemas.openxmlformats.org/package/2006/relationships"><Relationship Id="rId3" Type="http://schemas.openxmlformats.org/officeDocument/2006/relationships/tags" Target="../tags/tag744.xml"/><Relationship Id="rId2" Type="http://schemas.openxmlformats.org/officeDocument/2006/relationships/tags" Target="../tags/tag743.xml"/><Relationship Id="rId1" Type="http://schemas.openxmlformats.org/officeDocument/2006/relationships/tags" Target="../tags/tag742.xml"/><Relationship Id="rId4" Type="http://schemas.openxmlformats.org/officeDocument/2006/relationships/slideLayout" Target="../slideLayouts/slideLayout11.xml"/></Relationships>
</file>

<file path=ppt/slides/_rels/slide408.xml.rels><?xml version="1.0" encoding="UTF-8" standalone="yes"?>
<Relationships xmlns="http://schemas.openxmlformats.org/package/2006/relationships"><Relationship Id="rId3" Type="http://schemas.openxmlformats.org/officeDocument/2006/relationships/tags" Target="../tags/tag747.xml"/><Relationship Id="rId2" Type="http://schemas.openxmlformats.org/officeDocument/2006/relationships/tags" Target="../tags/tag746.xml"/><Relationship Id="rId1" Type="http://schemas.openxmlformats.org/officeDocument/2006/relationships/tags" Target="../tags/tag745.xml"/><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tags" Target="../tags/tag748.xml"/></Relationships>
</file>

<file path=ppt/slides/_rels/slide409.xml.rels><?xml version="1.0" encoding="UTF-8" standalone="yes"?>
<Relationships xmlns="http://schemas.openxmlformats.org/package/2006/relationships"><Relationship Id="rId3" Type="http://schemas.openxmlformats.org/officeDocument/2006/relationships/tags" Target="../tags/tag751.xml"/><Relationship Id="rId7" Type="http://schemas.openxmlformats.org/officeDocument/2006/relationships/image" Target="../media/image4.png"/><Relationship Id="rId2" Type="http://schemas.openxmlformats.org/officeDocument/2006/relationships/tags" Target="../tags/tag750.xml"/><Relationship Id="rId1" Type="http://schemas.openxmlformats.org/officeDocument/2006/relationships/tags" Target="../tags/tag749.xml"/><Relationship Id="rId6" Type="http://schemas.openxmlformats.org/officeDocument/2006/relationships/notesSlide" Target="../notesSlides/notesSlide20.xml"/><Relationship Id="rId5" Type="http://schemas.openxmlformats.org/officeDocument/2006/relationships/slideLayout" Target="../slideLayouts/slideLayout4.xml"/><Relationship Id="rId4" Type="http://schemas.openxmlformats.org/officeDocument/2006/relationships/tags" Target="../tags/tag75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tags" Target="../tags/tag755.xml"/><Relationship Id="rId2" Type="http://schemas.openxmlformats.org/officeDocument/2006/relationships/tags" Target="../tags/tag754.xml"/><Relationship Id="rId1" Type="http://schemas.openxmlformats.org/officeDocument/2006/relationships/tags" Target="../tags/tag753.xml"/><Relationship Id="rId6" Type="http://schemas.openxmlformats.org/officeDocument/2006/relationships/image" Target="../media/image4.png"/><Relationship Id="rId5" Type="http://schemas.openxmlformats.org/officeDocument/2006/relationships/notesSlide" Target="../notesSlides/notesSlide21.xml"/><Relationship Id="rId4"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3" Type="http://schemas.openxmlformats.org/officeDocument/2006/relationships/tags" Target="../tags/tag758.xml"/><Relationship Id="rId2" Type="http://schemas.openxmlformats.org/officeDocument/2006/relationships/tags" Target="../tags/tag757.xml"/><Relationship Id="rId1" Type="http://schemas.openxmlformats.org/officeDocument/2006/relationships/tags" Target="../tags/tag756.xml"/><Relationship Id="rId5" Type="http://schemas.openxmlformats.org/officeDocument/2006/relationships/slideLayout" Target="../slideLayouts/slideLayout4.xml"/><Relationship Id="rId4" Type="http://schemas.openxmlformats.org/officeDocument/2006/relationships/tags" Target="../tags/tag759.xml"/></Relationships>
</file>

<file path=ppt/slides/_rels/slide412.xml.rels><?xml version="1.0" encoding="UTF-8" standalone="yes"?>
<Relationships xmlns="http://schemas.openxmlformats.org/package/2006/relationships"><Relationship Id="rId3" Type="http://schemas.openxmlformats.org/officeDocument/2006/relationships/tags" Target="../tags/tag762.xml"/><Relationship Id="rId2" Type="http://schemas.openxmlformats.org/officeDocument/2006/relationships/tags" Target="../tags/tag761.xml"/><Relationship Id="rId1" Type="http://schemas.openxmlformats.org/officeDocument/2006/relationships/tags" Target="../tags/tag760.xml"/><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tags" Target="../tags/tag763.xml"/></Relationships>
</file>

<file path=ppt/slides/_rels/slide413.xml.rels><?xml version="1.0" encoding="UTF-8" standalone="yes"?>
<Relationships xmlns="http://schemas.openxmlformats.org/package/2006/relationships"><Relationship Id="rId3" Type="http://schemas.openxmlformats.org/officeDocument/2006/relationships/tags" Target="../tags/tag766.xml"/><Relationship Id="rId2" Type="http://schemas.openxmlformats.org/officeDocument/2006/relationships/tags" Target="../tags/tag765.xml"/><Relationship Id="rId1" Type="http://schemas.openxmlformats.org/officeDocument/2006/relationships/tags" Target="../tags/tag764.xml"/><Relationship Id="rId6" Type="http://schemas.openxmlformats.org/officeDocument/2006/relationships/slideLayout" Target="../slideLayouts/slideLayout4.xml"/><Relationship Id="rId5" Type="http://schemas.openxmlformats.org/officeDocument/2006/relationships/tags" Target="../tags/tag768.xml"/><Relationship Id="rId4" Type="http://schemas.openxmlformats.org/officeDocument/2006/relationships/tags" Target="../tags/tag767.xml"/></Relationships>
</file>

<file path=ppt/slides/_rels/slide414.xml.rels><?xml version="1.0" encoding="UTF-8" standalone="yes"?>
<Relationships xmlns="http://schemas.openxmlformats.org/package/2006/relationships"><Relationship Id="rId3" Type="http://schemas.openxmlformats.org/officeDocument/2006/relationships/tags" Target="../tags/tag771.xml"/><Relationship Id="rId2" Type="http://schemas.openxmlformats.org/officeDocument/2006/relationships/tags" Target="../tags/tag770.xml"/><Relationship Id="rId1" Type="http://schemas.openxmlformats.org/officeDocument/2006/relationships/tags" Target="../tags/tag769.xml"/><Relationship Id="rId5" Type="http://schemas.openxmlformats.org/officeDocument/2006/relationships/slideLayout" Target="../slideLayouts/slideLayout4.xml"/><Relationship Id="rId4" Type="http://schemas.openxmlformats.org/officeDocument/2006/relationships/tags" Target="../tags/tag772.xml"/></Relationships>
</file>

<file path=ppt/slides/_rels/slide415.xml.rels><?xml version="1.0" encoding="UTF-8" standalone="yes"?>
<Relationships xmlns="http://schemas.openxmlformats.org/package/2006/relationships"><Relationship Id="rId3" Type="http://schemas.openxmlformats.org/officeDocument/2006/relationships/tags" Target="../tags/tag775.xml"/><Relationship Id="rId7" Type="http://schemas.openxmlformats.org/officeDocument/2006/relationships/image" Target="../media/image4.png"/><Relationship Id="rId2" Type="http://schemas.openxmlformats.org/officeDocument/2006/relationships/tags" Target="../tags/tag774.xml"/><Relationship Id="rId1" Type="http://schemas.openxmlformats.org/officeDocument/2006/relationships/tags" Target="../tags/tag773.xml"/><Relationship Id="rId6" Type="http://schemas.openxmlformats.org/officeDocument/2006/relationships/notesSlide" Target="../notesSlides/notesSlide22.xml"/><Relationship Id="rId5" Type="http://schemas.openxmlformats.org/officeDocument/2006/relationships/slideLayout" Target="../slideLayouts/slideLayout4.xml"/><Relationship Id="rId4" Type="http://schemas.openxmlformats.org/officeDocument/2006/relationships/tags" Target="../tags/tag776.xml"/></Relationships>
</file>

<file path=ppt/slides/_rels/slide416.xml.rels><?xml version="1.0" encoding="UTF-8" standalone="yes"?>
<Relationships xmlns="http://schemas.openxmlformats.org/package/2006/relationships"><Relationship Id="rId3" Type="http://schemas.openxmlformats.org/officeDocument/2006/relationships/tags" Target="../tags/tag779.xml"/><Relationship Id="rId7" Type="http://schemas.openxmlformats.org/officeDocument/2006/relationships/image" Target="../media/image4.png"/><Relationship Id="rId2" Type="http://schemas.openxmlformats.org/officeDocument/2006/relationships/tags" Target="../tags/tag778.xml"/><Relationship Id="rId1" Type="http://schemas.openxmlformats.org/officeDocument/2006/relationships/tags" Target="../tags/tag777.xml"/><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tags" Target="../tags/tag780.xml"/></Relationships>
</file>

<file path=ppt/slides/_rels/slide417.xml.rels><?xml version="1.0" encoding="UTF-8" standalone="yes"?>
<Relationships xmlns="http://schemas.openxmlformats.org/package/2006/relationships"><Relationship Id="rId3" Type="http://schemas.openxmlformats.org/officeDocument/2006/relationships/tags" Target="../tags/tag783.xml"/><Relationship Id="rId7" Type="http://schemas.openxmlformats.org/officeDocument/2006/relationships/image" Target="../media/image4.png"/><Relationship Id="rId2" Type="http://schemas.openxmlformats.org/officeDocument/2006/relationships/tags" Target="../tags/tag782.xml"/><Relationship Id="rId1" Type="http://schemas.openxmlformats.org/officeDocument/2006/relationships/tags" Target="../tags/tag781.xml"/><Relationship Id="rId6" Type="http://schemas.openxmlformats.org/officeDocument/2006/relationships/notesSlide" Target="../notesSlides/notesSlide24.xml"/><Relationship Id="rId5" Type="http://schemas.openxmlformats.org/officeDocument/2006/relationships/slideLayout" Target="../slideLayouts/slideLayout4.xml"/><Relationship Id="rId4" Type="http://schemas.openxmlformats.org/officeDocument/2006/relationships/tags" Target="../tags/tag784.xml"/></Relationships>
</file>

<file path=ppt/slides/_rels/slide418.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787.xml"/><Relationship Id="rId7" Type="http://schemas.openxmlformats.org/officeDocument/2006/relationships/tags" Target="../tags/tag791.xml"/><Relationship Id="rId2" Type="http://schemas.openxmlformats.org/officeDocument/2006/relationships/tags" Target="../tags/tag786.xml"/><Relationship Id="rId1" Type="http://schemas.openxmlformats.org/officeDocument/2006/relationships/tags" Target="../tags/tag785.xml"/><Relationship Id="rId6" Type="http://schemas.openxmlformats.org/officeDocument/2006/relationships/tags" Target="../tags/tag790.xml"/><Relationship Id="rId5" Type="http://schemas.openxmlformats.org/officeDocument/2006/relationships/tags" Target="../tags/tag789.xml"/><Relationship Id="rId10" Type="http://schemas.openxmlformats.org/officeDocument/2006/relationships/image" Target="../media/image482.png"/><Relationship Id="rId4" Type="http://schemas.openxmlformats.org/officeDocument/2006/relationships/tags" Target="../tags/tag788.xml"/><Relationship Id="rId9" Type="http://schemas.openxmlformats.org/officeDocument/2006/relationships/image" Target="../media/image4.png"/></Relationships>
</file>

<file path=ppt/slides/_rels/slide41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794.xml"/><Relationship Id="rId7" Type="http://schemas.openxmlformats.org/officeDocument/2006/relationships/tags" Target="../tags/tag798.xml"/><Relationship Id="rId2" Type="http://schemas.openxmlformats.org/officeDocument/2006/relationships/tags" Target="../tags/tag793.xml"/><Relationship Id="rId1" Type="http://schemas.openxmlformats.org/officeDocument/2006/relationships/tags" Target="../tags/tag792.xml"/><Relationship Id="rId6" Type="http://schemas.openxmlformats.org/officeDocument/2006/relationships/tags" Target="../tags/tag797.xml"/><Relationship Id="rId5" Type="http://schemas.openxmlformats.org/officeDocument/2006/relationships/tags" Target="../tags/tag796.xml"/><Relationship Id="rId10" Type="http://schemas.openxmlformats.org/officeDocument/2006/relationships/image" Target="../media/image482.wmf"/><Relationship Id="rId4" Type="http://schemas.openxmlformats.org/officeDocument/2006/relationships/tags" Target="../tags/tag795.xml"/><Relationship Id="rId9" Type="http://schemas.openxmlformats.org/officeDocument/2006/relationships/oleObject" Target="../embeddings/oleObject445.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8" Type="http://schemas.openxmlformats.org/officeDocument/2006/relationships/image" Target="../media/image485.wmf"/><Relationship Id="rId3" Type="http://schemas.openxmlformats.org/officeDocument/2006/relationships/oleObject" Target="../embeddings/oleObject446.bin"/><Relationship Id="rId7" Type="http://schemas.openxmlformats.org/officeDocument/2006/relationships/oleObject" Target="../embeddings/oleObject448.bin"/><Relationship Id="rId2" Type="http://schemas.openxmlformats.org/officeDocument/2006/relationships/slideLayout" Target="../slideLayouts/slideLayout4.xml"/><Relationship Id="rId1" Type="http://schemas.openxmlformats.org/officeDocument/2006/relationships/tags" Target="../tags/tag799.xml"/><Relationship Id="rId6" Type="http://schemas.openxmlformats.org/officeDocument/2006/relationships/image" Target="../media/image484.wmf"/><Relationship Id="rId5" Type="http://schemas.openxmlformats.org/officeDocument/2006/relationships/oleObject" Target="../embeddings/oleObject447.bin"/><Relationship Id="rId10" Type="http://schemas.openxmlformats.org/officeDocument/2006/relationships/image" Target="../media/image486.wmf"/><Relationship Id="rId4" Type="http://schemas.openxmlformats.org/officeDocument/2006/relationships/image" Target="../media/image483.wmf"/><Relationship Id="rId9" Type="http://schemas.openxmlformats.org/officeDocument/2006/relationships/oleObject" Target="../embeddings/oleObject449.bin"/></Relationships>
</file>

<file path=ppt/slides/_rels/slide421.xml.rels><?xml version="1.0" encoding="UTF-8" standalone="yes"?>
<Relationships xmlns="http://schemas.openxmlformats.org/package/2006/relationships"><Relationship Id="rId8" Type="http://schemas.openxmlformats.org/officeDocument/2006/relationships/oleObject" Target="../embeddings/oleObject452.bin"/><Relationship Id="rId3" Type="http://schemas.openxmlformats.org/officeDocument/2006/relationships/image" Target="../media/image4.png"/><Relationship Id="rId7" Type="http://schemas.openxmlformats.org/officeDocument/2006/relationships/image" Target="../media/image488.wmf"/><Relationship Id="rId2" Type="http://schemas.openxmlformats.org/officeDocument/2006/relationships/slideLayout" Target="../slideLayouts/slideLayout4.xml"/><Relationship Id="rId1" Type="http://schemas.openxmlformats.org/officeDocument/2006/relationships/tags" Target="../tags/tag800.xml"/><Relationship Id="rId6" Type="http://schemas.openxmlformats.org/officeDocument/2006/relationships/oleObject" Target="../embeddings/oleObject451.bin"/><Relationship Id="rId11" Type="http://schemas.openxmlformats.org/officeDocument/2006/relationships/image" Target="../media/image490.wmf"/><Relationship Id="rId5" Type="http://schemas.openxmlformats.org/officeDocument/2006/relationships/image" Target="../media/image487.wmf"/><Relationship Id="rId10" Type="http://schemas.openxmlformats.org/officeDocument/2006/relationships/oleObject" Target="../embeddings/oleObject453.bin"/><Relationship Id="rId4" Type="http://schemas.openxmlformats.org/officeDocument/2006/relationships/oleObject" Target="../embeddings/oleObject450.bin"/><Relationship Id="rId9" Type="http://schemas.openxmlformats.org/officeDocument/2006/relationships/image" Target="../media/image489.wmf"/></Relationships>
</file>

<file path=ppt/slides/_rels/slide422.xml.rels><?xml version="1.0" encoding="UTF-8" standalone="yes"?>
<Relationships xmlns="http://schemas.openxmlformats.org/package/2006/relationships"><Relationship Id="rId8" Type="http://schemas.openxmlformats.org/officeDocument/2006/relationships/tags" Target="../tags/tag808.xml"/><Relationship Id="rId3" Type="http://schemas.openxmlformats.org/officeDocument/2006/relationships/tags" Target="../tags/tag803.xml"/><Relationship Id="rId7" Type="http://schemas.openxmlformats.org/officeDocument/2006/relationships/tags" Target="../tags/tag807.xml"/><Relationship Id="rId2" Type="http://schemas.openxmlformats.org/officeDocument/2006/relationships/tags" Target="../tags/tag802.xml"/><Relationship Id="rId1" Type="http://schemas.openxmlformats.org/officeDocument/2006/relationships/tags" Target="../tags/tag801.xml"/><Relationship Id="rId6" Type="http://schemas.openxmlformats.org/officeDocument/2006/relationships/tags" Target="../tags/tag806.xml"/><Relationship Id="rId11" Type="http://schemas.openxmlformats.org/officeDocument/2006/relationships/notesSlide" Target="../notesSlides/notesSlide25.xml"/><Relationship Id="rId5" Type="http://schemas.openxmlformats.org/officeDocument/2006/relationships/tags" Target="../tags/tag805.xml"/><Relationship Id="rId10" Type="http://schemas.openxmlformats.org/officeDocument/2006/relationships/slideLayout" Target="../slideLayouts/slideLayout4.xml"/><Relationship Id="rId4" Type="http://schemas.openxmlformats.org/officeDocument/2006/relationships/tags" Target="../tags/tag804.xml"/><Relationship Id="rId9" Type="http://schemas.openxmlformats.org/officeDocument/2006/relationships/tags" Target="../tags/tag809.xml"/></Relationships>
</file>

<file path=ppt/slides/_rels/slide423.xml.rels><?xml version="1.0" encoding="UTF-8" standalone="yes"?>
<Relationships xmlns="http://schemas.openxmlformats.org/package/2006/relationships"><Relationship Id="rId8" Type="http://schemas.openxmlformats.org/officeDocument/2006/relationships/tags" Target="../tags/tag817.xml"/><Relationship Id="rId13" Type="http://schemas.openxmlformats.org/officeDocument/2006/relationships/oleObject" Target="../embeddings/oleObject454.bin"/><Relationship Id="rId3" Type="http://schemas.openxmlformats.org/officeDocument/2006/relationships/tags" Target="../tags/tag812.xml"/><Relationship Id="rId7" Type="http://schemas.openxmlformats.org/officeDocument/2006/relationships/tags" Target="../tags/tag816.xml"/><Relationship Id="rId12" Type="http://schemas.openxmlformats.org/officeDocument/2006/relationships/slideLayout" Target="../slideLayouts/slideLayout4.xml"/><Relationship Id="rId2" Type="http://schemas.openxmlformats.org/officeDocument/2006/relationships/tags" Target="../tags/tag811.xml"/><Relationship Id="rId1" Type="http://schemas.openxmlformats.org/officeDocument/2006/relationships/tags" Target="../tags/tag810.xml"/><Relationship Id="rId6" Type="http://schemas.openxmlformats.org/officeDocument/2006/relationships/tags" Target="../tags/tag815.xml"/><Relationship Id="rId11" Type="http://schemas.openxmlformats.org/officeDocument/2006/relationships/tags" Target="../tags/tag820.xml"/><Relationship Id="rId5" Type="http://schemas.openxmlformats.org/officeDocument/2006/relationships/tags" Target="../tags/tag814.xml"/><Relationship Id="rId15" Type="http://schemas.openxmlformats.org/officeDocument/2006/relationships/image" Target="../media/image492.png"/><Relationship Id="rId10" Type="http://schemas.openxmlformats.org/officeDocument/2006/relationships/tags" Target="../tags/tag819.xml"/><Relationship Id="rId4" Type="http://schemas.openxmlformats.org/officeDocument/2006/relationships/tags" Target="../tags/tag813.xml"/><Relationship Id="rId9" Type="http://schemas.openxmlformats.org/officeDocument/2006/relationships/tags" Target="../tags/tag818.xml"/><Relationship Id="rId14" Type="http://schemas.openxmlformats.org/officeDocument/2006/relationships/image" Target="../media/image491.wmf"/></Relationships>
</file>

<file path=ppt/slides/_rels/slide424.xml.rels><?xml version="1.0" encoding="UTF-8" standalone="yes"?>
<Relationships xmlns="http://schemas.openxmlformats.org/package/2006/relationships"><Relationship Id="rId3" Type="http://schemas.openxmlformats.org/officeDocument/2006/relationships/tags" Target="../tags/tag823.xml"/><Relationship Id="rId7" Type="http://schemas.openxmlformats.org/officeDocument/2006/relationships/image" Target="../media/image4.png"/><Relationship Id="rId2" Type="http://schemas.openxmlformats.org/officeDocument/2006/relationships/tags" Target="../tags/tag822.xml"/><Relationship Id="rId1" Type="http://schemas.openxmlformats.org/officeDocument/2006/relationships/tags" Target="../tags/tag821.xml"/><Relationship Id="rId6" Type="http://schemas.openxmlformats.org/officeDocument/2006/relationships/notesSlide" Target="../notesSlides/notesSlide26.xml"/><Relationship Id="rId5" Type="http://schemas.openxmlformats.org/officeDocument/2006/relationships/slideLayout" Target="../slideLayouts/slideLayout4.xml"/><Relationship Id="rId4" Type="http://schemas.openxmlformats.org/officeDocument/2006/relationships/tags" Target="../tags/tag824.xml"/></Relationships>
</file>

<file path=ppt/slides/_rels/slide425.xml.rels><?xml version="1.0" encoding="UTF-8" standalone="yes"?>
<Relationships xmlns="http://schemas.openxmlformats.org/package/2006/relationships"><Relationship Id="rId8" Type="http://schemas.openxmlformats.org/officeDocument/2006/relationships/tags" Target="../tags/tag832.xml"/><Relationship Id="rId3" Type="http://schemas.openxmlformats.org/officeDocument/2006/relationships/tags" Target="../tags/tag827.xml"/><Relationship Id="rId7" Type="http://schemas.openxmlformats.org/officeDocument/2006/relationships/tags" Target="../tags/tag831.xml"/><Relationship Id="rId2" Type="http://schemas.openxmlformats.org/officeDocument/2006/relationships/tags" Target="../tags/tag826.xml"/><Relationship Id="rId1" Type="http://schemas.openxmlformats.org/officeDocument/2006/relationships/tags" Target="../tags/tag825.xml"/><Relationship Id="rId6" Type="http://schemas.openxmlformats.org/officeDocument/2006/relationships/tags" Target="../tags/tag830.xml"/><Relationship Id="rId11" Type="http://schemas.openxmlformats.org/officeDocument/2006/relationships/image" Target="../media/image493.png"/><Relationship Id="rId5" Type="http://schemas.openxmlformats.org/officeDocument/2006/relationships/tags" Target="../tags/tag829.xml"/><Relationship Id="rId10" Type="http://schemas.openxmlformats.org/officeDocument/2006/relationships/oleObject" Target="../embeddings/oleObject455.bin"/><Relationship Id="rId4" Type="http://schemas.openxmlformats.org/officeDocument/2006/relationships/tags" Target="../tags/tag828.xml"/><Relationship Id="rId9"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3" Type="http://schemas.openxmlformats.org/officeDocument/2006/relationships/tags" Target="../tags/tag835.xml"/><Relationship Id="rId2" Type="http://schemas.openxmlformats.org/officeDocument/2006/relationships/tags" Target="../tags/tag834.xml"/><Relationship Id="rId1" Type="http://schemas.openxmlformats.org/officeDocument/2006/relationships/tags" Target="../tags/tag833.xml"/><Relationship Id="rId6" Type="http://schemas.openxmlformats.org/officeDocument/2006/relationships/image" Target="../media/image494.jpeg"/><Relationship Id="rId5" Type="http://schemas.openxmlformats.org/officeDocument/2006/relationships/slideLayout" Target="../slideLayouts/slideLayout4.xml"/><Relationship Id="rId4" Type="http://schemas.openxmlformats.org/officeDocument/2006/relationships/tags" Target="../tags/tag836.xml"/></Relationships>
</file>

<file path=ppt/slides/_rels/slide427.xml.rels><?xml version="1.0" encoding="UTF-8" standalone="yes"?>
<Relationships xmlns="http://schemas.openxmlformats.org/package/2006/relationships"><Relationship Id="rId3" Type="http://schemas.openxmlformats.org/officeDocument/2006/relationships/tags" Target="../tags/tag839.xml"/><Relationship Id="rId2" Type="http://schemas.openxmlformats.org/officeDocument/2006/relationships/tags" Target="../tags/tag838.xml"/><Relationship Id="rId1" Type="http://schemas.openxmlformats.org/officeDocument/2006/relationships/tags" Target="../tags/tag837.xml"/><Relationship Id="rId5" Type="http://schemas.openxmlformats.org/officeDocument/2006/relationships/image" Target="../media/image495.jpeg"/><Relationship Id="rId4"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8" Type="http://schemas.openxmlformats.org/officeDocument/2006/relationships/tags" Target="../tags/tag847.xml"/><Relationship Id="rId13" Type="http://schemas.openxmlformats.org/officeDocument/2006/relationships/image" Target="../media/image496.png"/><Relationship Id="rId3" Type="http://schemas.openxmlformats.org/officeDocument/2006/relationships/tags" Target="../tags/tag842.xml"/><Relationship Id="rId7" Type="http://schemas.openxmlformats.org/officeDocument/2006/relationships/tags" Target="../tags/tag846.xml"/><Relationship Id="rId12" Type="http://schemas.openxmlformats.org/officeDocument/2006/relationships/oleObject" Target="../embeddings/oleObject456.bin"/><Relationship Id="rId2" Type="http://schemas.openxmlformats.org/officeDocument/2006/relationships/tags" Target="../tags/tag841.xml"/><Relationship Id="rId1" Type="http://schemas.openxmlformats.org/officeDocument/2006/relationships/tags" Target="../tags/tag840.xml"/><Relationship Id="rId6" Type="http://schemas.openxmlformats.org/officeDocument/2006/relationships/tags" Target="../tags/tag845.xml"/><Relationship Id="rId11" Type="http://schemas.openxmlformats.org/officeDocument/2006/relationships/slideLayout" Target="../slideLayouts/slideLayout4.xml"/><Relationship Id="rId5" Type="http://schemas.openxmlformats.org/officeDocument/2006/relationships/tags" Target="../tags/tag844.xml"/><Relationship Id="rId10" Type="http://schemas.openxmlformats.org/officeDocument/2006/relationships/tags" Target="../tags/tag849.xml"/><Relationship Id="rId4" Type="http://schemas.openxmlformats.org/officeDocument/2006/relationships/tags" Target="../tags/tag843.xml"/><Relationship Id="rId9" Type="http://schemas.openxmlformats.org/officeDocument/2006/relationships/tags" Target="../tags/tag848.xml"/></Relationships>
</file>

<file path=ppt/slides/_rels/slide429.xml.rels><?xml version="1.0" encoding="UTF-8" standalone="yes"?>
<Relationships xmlns="http://schemas.openxmlformats.org/package/2006/relationships"><Relationship Id="rId117" Type="http://schemas.openxmlformats.org/officeDocument/2006/relationships/tags" Target="../tags/tag966.xml"/><Relationship Id="rId21" Type="http://schemas.openxmlformats.org/officeDocument/2006/relationships/tags" Target="../tags/tag870.xml"/><Relationship Id="rId42" Type="http://schemas.openxmlformats.org/officeDocument/2006/relationships/tags" Target="../tags/tag891.xml"/><Relationship Id="rId63" Type="http://schemas.openxmlformats.org/officeDocument/2006/relationships/tags" Target="../tags/tag912.xml"/><Relationship Id="rId84" Type="http://schemas.openxmlformats.org/officeDocument/2006/relationships/tags" Target="../tags/tag933.xml"/><Relationship Id="rId138" Type="http://schemas.openxmlformats.org/officeDocument/2006/relationships/tags" Target="../tags/tag987.xml"/><Relationship Id="rId159" Type="http://schemas.openxmlformats.org/officeDocument/2006/relationships/tags" Target="../tags/tag1008.xml"/><Relationship Id="rId170" Type="http://schemas.openxmlformats.org/officeDocument/2006/relationships/tags" Target="../tags/tag1019.xml"/><Relationship Id="rId107" Type="http://schemas.openxmlformats.org/officeDocument/2006/relationships/tags" Target="../tags/tag956.xml"/><Relationship Id="rId11" Type="http://schemas.openxmlformats.org/officeDocument/2006/relationships/tags" Target="../tags/tag860.xml"/><Relationship Id="rId32" Type="http://schemas.openxmlformats.org/officeDocument/2006/relationships/tags" Target="../tags/tag881.xml"/><Relationship Id="rId53" Type="http://schemas.openxmlformats.org/officeDocument/2006/relationships/tags" Target="../tags/tag902.xml"/><Relationship Id="rId74" Type="http://schemas.openxmlformats.org/officeDocument/2006/relationships/tags" Target="../tags/tag923.xml"/><Relationship Id="rId128" Type="http://schemas.openxmlformats.org/officeDocument/2006/relationships/tags" Target="../tags/tag977.xml"/><Relationship Id="rId149" Type="http://schemas.openxmlformats.org/officeDocument/2006/relationships/tags" Target="../tags/tag998.xml"/><Relationship Id="rId5" Type="http://schemas.openxmlformats.org/officeDocument/2006/relationships/tags" Target="../tags/tag854.xml"/><Relationship Id="rId95" Type="http://schemas.openxmlformats.org/officeDocument/2006/relationships/tags" Target="../tags/tag944.xml"/><Relationship Id="rId160" Type="http://schemas.openxmlformats.org/officeDocument/2006/relationships/tags" Target="../tags/tag1009.xml"/><Relationship Id="rId22" Type="http://schemas.openxmlformats.org/officeDocument/2006/relationships/tags" Target="../tags/tag871.xml"/><Relationship Id="rId43" Type="http://schemas.openxmlformats.org/officeDocument/2006/relationships/tags" Target="../tags/tag892.xml"/><Relationship Id="rId64" Type="http://schemas.openxmlformats.org/officeDocument/2006/relationships/tags" Target="../tags/tag913.xml"/><Relationship Id="rId118" Type="http://schemas.openxmlformats.org/officeDocument/2006/relationships/tags" Target="../tags/tag967.xml"/><Relationship Id="rId139" Type="http://schemas.openxmlformats.org/officeDocument/2006/relationships/tags" Target="../tags/tag988.xml"/><Relationship Id="rId85" Type="http://schemas.openxmlformats.org/officeDocument/2006/relationships/tags" Target="../tags/tag934.xml"/><Relationship Id="rId150" Type="http://schemas.openxmlformats.org/officeDocument/2006/relationships/tags" Target="../tags/tag999.xml"/><Relationship Id="rId171" Type="http://schemas.openxmlformats.org/officeDocument/2006/relationships/tags" Target="../tags/tag1020.xml"/><Relationship Id="rId12" Type="http://schemas.openxmlformats.org/officeDocument/2006/relationships/tags" Target="../tags/tag861.xml"/><Relationship Id="rId33" Type="http://schemas.openxmlformats.org/officeDocument/2006/relationships/tags" Target="../tags/tag882.xml"/><Relationship Id="rId108" Type="http://schemas.openxmlformats.org/officeDocument/2006/relationships/tags" Target="../tags/tag957.xml"/><Relationship Id="rId129" Type="http://schemas.openxmlformats.org/officeDocument/2006/relationships/tags" Target="../tags/tag978.xml"/><Relationship Id="rId54" Type="http://schemas.openxmlformats.org/officeDocument/2006/relationships/tags" Target="../tags/tag903.xml"/><Relationship Id="rId70" Type="http://schemas.openxmlformats.org/officeDocument/2006/relationships/tags" Target="../tags/tag919.xml"/><Relationship Id="rId75" Type="http://schemas.openxmlformats.org/officeDocument/2006/relationships/tags" Target="../tags/tag924.xml"/><Relationship Id="rId91" Type="http://schemas.openxmlformats.org/officeDocument/2006/relationships/tags" Target="../tags/tag940.xml"/><Relationship Id="rId96" Type="http://schemas.openxmlformats.org/officeDocument/2006/relationships/tags" Target="../tags/tag945.xml"/><Relationship Id="rId140" Type="http://schemas.openxmlformats.org/officeDocument/2006/relationships/tags" Target="../tags/tag989.xml"/><Relationship Id="rId145" Type="http://schemas.openxmlformats.org/officeDocument/2006/relationships/tags" Target="../tags/tag994.xml"/><Relationship Id="rId161" Type="http://schemas.openxmlformats.org/officeDocument/2006/relationships/tags" Target="../tags/tag1010.xml"/><Relationship Id="rId166" Type="http://schemas.openxmlformats.org/officeDocument/2006/relationships/tags" Target="../tags/tag1015.xml"/><Relationship Id="rId1" Type="http://schemas.openxmlformats.org/officeDocument/2006/relationships/tags" Target="../tags/tag850.xml"/><Relationship Id="rId6" Type="http://schemas.openxmlformats.org/officeDocument/2006/relationships/tags" Target="../tags/tag855.xml"/><Relationship Id="rId23" Type="http://schemas.openxmlformats.org/officeDocument/2006/relationships/tags" Target="../tags/tag872.xml"/><Relationship Id="rId28" Type="http://schemas.openxmlformats.org/officeDocument/2006/relationships/tags" Target="../tags/tag877.xml"/><Relationship Id="rId49" Type="http://schemas.openxmlformats.org/officeDocument/2006/relationships/tags" Target="../tags/tag898.xml"/><Relationship Id="rId114" Type="http://schemas.openxmlformats.org/officeDocument/2006/relationships/tags" Target="../tags/tag963.xml"/><Relationship Id="rId119" Type="http://schemas.openxmlformats.org/officeDocument/2006/relationships/tags" Target="../tags/tag968.xml"/><Relationship Id="rId44" Type="http://schemas.openxmlformats.org/officeDocument/2006/relationships/tags" Target="../tags/tag893.xml"/><Relationship Id="rId60" Type="http://schemas.openxmlformats.org/officeDocument/2006/relationships/tags" Target="../tags/tag909.xml"/><Relationship Id="rId65" Type="http://schemas.openxmlformats.org/officeDocument/2006/relationships/tags" Target="../tags/tag914.xml"/><Relationship Id="rId81" Type="http://schemas.openxmlformats.org/officeDocument/2006/relationships/tags" Target="../tags/tag930.xml"/><Relationship Id="rId86" Type="http://schemas.openxmlformats.org/officeDocument/2006/relationships/tags" Target="../tags/tag935.xml"/><Relationship Id="rId130" Type="http://schemas.openxmlformats.org/officeDocument/2006/relationships/tags" Target="../tags/tag979.xml"/><Relationship Id="rId135" Type="http://schemas.openxmlformats.org/officeDocument/2006/relationships/tags" Target="../tags/tag984.xml"/><Relationship Id="rId151" Type="http://schemas.openxmlformats.org/officeDocument/2006/relationships/tags" Target="../tags/tag1000.xml"/><Relationship Id="rId156" Type="http://schemas.openxmlformats.org/officeDocument/2006/relationships/tags" Target="../tags/tag1005.xml"/><Relationship Id="rId172" Type="http://schemas.openxmlformats.org/officeDocument/2006/relationships/slideLayout" Target="../slideLayouts/slideLayout4.xml"/><Relationship Id="rId13" Type="http://schemas.openxmlformats.org/officeDocument/2006/relationships/tags" Target="../tags/tag862.xml"/><Relationship Id="rId18" Type="http://schemas.openxmlformats.org/officeDocument/2006/relationships/tags" Target="../tags/tag867.xml"/><Relationship Id="rId39" Type="http://schemas.openxmlformats.org/officeDocument/2006/relationships/tags" Target="../tags/tag888.xml"/><Relationship Id="rId109" Type="http://schemas.openxmlformats.org/officeDocument/2006/relationships/tags" Target="../tags/tag958.xml"/><Relationship Id="rId34" Type="http://schemas.openxmlformats.org/officeDocument/2006/relationships/tags" Target="../tags/tag883.xml"/><Relationship Id="rId50" Type="http://schemas.openxmlformats.org/officeDocument/2006/relationships/tags" Target="../tags/tag899.xml"/><Relationship Id="rId55" Type="http://schemas.openxmlformats.org/officeDocument/2006/relationships/tags" Target="../tags/tag904.xml"/><Relationship Id="rId76" Type="http://schemas.openxmlformats.org/officeDocument/2006/relationships/tags" Target="../tags/tag925.xml"/><Relationship Id="rId97" Type="http://schemas.openxmlformats.org/officeDocument/2006/relationships/tags" Target="../tags/tag946.xml"/><Relationship Id="rId104" Type="http://schemas.openxmlformats.org/officeDocument/2006/relationships/tags" Target="../tags/tag953.xml"/><Relationship Id="rId120" Type="http://schemas.openxmlformats.org/officeDocument/2006/relationships/tags" Target="../tags/tag969.xml"/><Relationship Id="rId125" Type="http://schemas.openxmlformats.org/officeDocument/2006/relationships/tags" Target="../tags/tag974.xml"/><Relationship Id="rId141" Type="http://schemas.openxmlformats.org/officeDocument/2006/relationships/tags" Target="../tags/tag990.xml"/><Relationship Id="rId146" Type="http://schemas.openxmlformats.org/officeDocument/2006/relationships/tags" Target="../tags/tag995.xml"/><Relationship Id="rId167" Type="http://schemas.openxmlformats.org/officeDocument/2006/relationships/tags" Target="../tags/tag1016.xml"/><Relationship Id="rId7" Type="http://schemas.openxmlformats.org/officeDocument/2006/relationships/tags" Target="../tags/tag856.xml"/><Relationship Id="rId71" Type="http://schemas.openxmlformats.org/officeDocument/2006/relationships/tags" Target="../tags/tag920.xml"/><Relationship Id="rId92" Type="http://schemas.openxmlformats.org/officeDocument/2006/relationships/tags" Target="../tags/tag941.xml"/><Relationship Id="rId162" Type="http://schemas.openxmlformats.org/officeDocument/2006/relationships/tags" Target="../tags/tag1011.xml"/><Relationship Id="rId2" Type="http://schemas.openxmlformats.org/officeDocument/2006/relationships/tags" Target="../tags/tag851.xml"/><Relationship Id="rId29" Type="http://schemas.openxmlformats.org/officeDocument/2006/relationships/tags" Target="../tags/tag878.xml"/><Relationship Id="rId24" Type="http://schemas.openxmlformats.org/officeDocument/2006/relationships/tags" Target="../tags/tag873.xml"/><Relationship Id="rId40" Type="http://schemas.openxmlformats.org/officeDocument/2006/relationships/tags" Target="../tags/tag889.xml"/><Relationship Id="rId45" Type="http://schemas.openxmlformats.org/officeDocument/2006/relationships/tags" Target="../tags/tag894.xml"/><Relationship Id="rId66" Type="http://schemas.openxmlformats.org/officeDocument/2006/relationships/tags" Target="../tags/tag915.xml"/><Relationship Id="rId87" Type="http://schemas.openxmlformats.org/officeDocument/2006/relationships/tags" Target="../tags/tag936.xml"/><Relationship Id="rId110" Type="http://schemas.openxmlformats.org/officeDocument/2006/relationships/tags" Target="../tags/tag959.xml"/><Relationship Id="rId115" Type="http://schemas.openxmlformats.org/officeDocument/2006/relationships/tags" Target="../tags/tag964.xml"/><Relationship Id="rId131" Type="http://schemas.openxmlformats.org/officeDocument/2006/relationships/tags" Target="../tags/tag980.xml"/><Relationship Id="rId136" Type="http://schemas.openxmlformats.org/officeDocument/2006/relationships/tags" Target="../tags/tag985.xml"/><Relationship Id="rId157" Type="http://schemas.openxmlformats.org/officeDocument/2006/relationships/tags" Target="../tags/tag1006.xml"/><Relationship Id="rId61" Type="http://schemas.openxmlformats.org/officeDocument/2006/relationships/tags" Target="../tags/tag910.xml"/><Relationship Id="rId82" Type="http://schemas.openxmlformats.org/officeDocument/2006/relationships/tags" Target="../tags/tag931.xml"/><Relationship Id="rId152" Type="http://schemas.openxmlformats.org/officeDocument/2006/relationships/tags" Target="../tags/tag1001.xml"/><Relationship Id="rId19" Type="http://schemas.openxmlformats.org/officeDocument/2006/relationships/tags" Target="../tags/tag868.xml"/><Relationship Id="rId14" Type="http://schemas.openxmlformats.org/officeDocument/2006/relationships/tags" Target="../tags/tag863.xml"/><Relationship Id="rId30" Type="http://schemas.openxmlformats.org/officeDocument/2006/relationships/tags" Target="../tags/tag879.xml"/><Relationship Id="rId35" Type="http://schemas.openxmlformats.org/officeDocument/2006/relationships/tags" Target="../tags/tag884.xml"/><Relationship Id="rId56" Type="http://schemas.openxmlformats.org/officeDocument/2006/relationships/tags" Target="../tags/tag905.xml"/><Relationship Id="rId77" Type="http://schemas.openxmlformats.org/officeDocument/2006/relationships/tags" Target="../tags/tag926.xml"/><Relationship Id="rId100" Type="http://schemas.openxmlformats.org/officeDocument/2006/relationships/tags" Target="../tags/tag949.xml"/><Relationship Id="rId105" Type="http://schemas.openxmlformats.org/officeDocument/2006/relationships/tags" Target="../tags/tag954.xml"/><Relationship Id="rId126" Type="http://schemas.openxmlformats.org/officeDocument/2006/relationships/tags" Target="../tags/tag975.xml"/><Relationship Id="rId147" Type="http://schemas.openxmlformats.org/officeDocument/2006/relationships/tags" Target="../tags/tag996.xml"/><Relationship Id="rId168" Type="http://schemas.openxmlformats.org/officeDocument/2006/relationships/tags" Target="../tags/tag1017.xml"/><Relationship Id="rId8" Type="http://schemas.openxmlformats.org/officeDocument/2006/relationships/tags" Target="../tags/tag857.xml"/><Relationship Id="rId51" Type="http://schemas.openxmlformats.org/officeDocument/2006/relationships/tags" Target="../tags/tag900.xml"/><Relationship Id="rId72" Type="http://schemas.openxmlformats.org/officeDocument/2006/relationships/tags" Target="../tags/tag921.xml"/><Relationship Id="rId93" Type="http://schemas.openxmlformats.org/officeDocument/2006/relationships/tags" Target="../tags/tag942.xml"/><Relationship Id="rId98" Type="http://schemas.openxmlformats.org/officeDocument/2006/relationships/tags" Target="../tags/tag947.xml"/><Relationship Id="rId121" Type="http://schemas.openxmlformats.org/officeDocument/2006/relationships/tags" Target="../tags/tag970.xml"/><Relationship Id="rId142" Type="http://schemas.openxmlformats.org/officeDocument/2006/relationships/tags" Target="../tags/tag991.xml"/><Relationship Id="rId163" Type="http://schemas.openxmlformats.org/officeDocument/2006/relationships/tags" Target="../tags/tag1012.xml"/><Relationship Id="rId3" Type="http://schemas.openxmlformats.org/officeDocument/2006/relationships/tags" Target="../tags/tag852.xml"/><Relationship Id="rId25" Type="http://schemas.openxmlformats.org/officeDocument/2006/relationships/tags" Target="../tags/tag874.xml"/><Relationship Id="rId46" Type="http://schemas.openxmlformats.org/officeDocument/2006/relationships/tags" Target="../tags/tag895.xml"/><Relationship Id="rId67" Type="http://schemas.openxmlformats.org/officeDocument/2006/relationships/tags" Target="../tags/tag916.xml"/><Relationship Id="rId116" Type="http://schemas.openxmlformats.org/officeDocument/2006/relationships/tags" Target="../tags/tag965.xml"/><Relationship Id="rId137" Type="http://schemas.openxmlformats.org/officeDocument/2006/relationships/tags" Target="../tags/tag986.xml"/><Relationship Id="rId158" Type="http://schemas.openxmlformats.org/officeDocument/2006/relationships/tags" Target="../tags/tag1007.xml"/><Relationship Id="rId20" Type="http://schemas.openxmlformats.org/officeDocument/2006/relationships/tags" Target="../tags/tag869.xml"/><Relationship Id="rId41" Type="http://schemas.openxmlformats.org/officeDocument/2006/relationships/tags" Target="../tags/tag890.xml"/><Relationship Id="rId62" Type="http://schemas.openxmlformats.org/officeDocument/2006/relationships/tags" Target="../tags/tag911.xml"/><Relationship Id="rId83" Type="http://schemas.openxmlformats.org/officeDocument/2006/relationships/tags" Target="../tags/tag932.xml"/><Relationship Id="rId88" Type="http://schemas.openxmlformats.org/officeDocument/2006/relationships/tags" Target="../tags/tag937.xml"/><Relationship Id="rId111" Type="http://schemas.openxmlformats.org/officeDocument/2006/relationships/tags" Target="../tags/tag960.xml"/><Relationship Id="rId132" Type="http://schemas.openxmlformats.org/officeDocument/2006/relationships/tags" Target="../tags/tag981.xml"/><Relationship Id="rId153" Type="http://schemas.openxmlformats.org/officeDocument/2006/relationships/tags" Target="../tags/tag1002.xml"/><Relationship Id="rId15" Type="http://schemas.openxmlformats.org/officeDocument/2006/relationships/tags" Target="../tags/tag864.xml"/><Relationship Id="rId36" Type="http://schemas.openxmlformats.org/officeDocument/2006/relationships/tags" Target="../tags/tag885.xml"/><Relationship Id="rId57" Type="http://schemas.openxmlformats.org/officeDocument/2006/relationships/tags" Target="../tags/tag906.xml"/><Relationship Id="rId106" Type="http://schemas.openxmlformats.org/officeDocument/2006/relationships/tags" Target="../tags/tag955.xml"/><Relationship Id="rId127" Type="http://schemas.openxmlformats.org/officeDocument/2006/relationships/tags" Target="../tags/tag976.xml"/><Relationship Id="rId10" Type="http://schemas.openxmlformats.org/officeDocument/2006/relationships/tags" Target="../tags/tag859.xml"/><Relationship Id="rId31" Type="http://schemas.openxmlformats.org/officeDocument/2006/relationships/tags" Target="../tags/tag880.xml"/><Relationship Id="rId52" Type="http://schemas.openxmlformats.org/officeDocument/2006/relationships/tags" Target="../tags/tag901.xml"/><Relationship Id="rId73" Type="http://schemas.openxmlformats.org/officeDocument/2006/relationships/tags" Target="../tags/tag922.xml"/><Relationship Id="rId78" Type="http://schemas.openxmlformats.org/officeDocument/2006/relationships/tags" Target="../tags/tag927.xml"/><Relationship Id="rId94" Type="http://schemas.openxmlformats.org/officeDocument/2006/relationships/tags" Target="../tags/tag943.xml"/><Relationship Id="rId99" Type="http://schemas.openxmlformats.org/officeDocument/2006/relationships/tags" Target="../tags/tag948.xml"/><Relationship Id="rId101" Type="http://schemas.openxmlformats.org/officeDocument/2006/relationships/tags" Target="../tags/tag950.xml"/><Relationship Id="rId122" Type="http://schemas.openxmlformats.org/officeDocument/2006/relationships/tags" Target="../tags/tag971.xml"/><Relationship Id="rId143" Type="http://schemas.openxmlformats.org/officeDocument/2006/relationships/tags" Target="../tags/tag992.xml"/><Relationship Id="rId148" Type="http://schemas.openxmlformats.org/officeDocument/2006/relationships/tags" Target="../tags/tag997.xml"/><Relationship Id="rId164" Type="http://schemas.openxmlformats.org/officeDocument/2006/relationships/tags" Target="../tags/tag1013.xml"/><Relationship Id="rId169" Type="http://schemas.openxmlformats.org/officeDocument/2006/relationships/tags" Target="../tags/tag1018.xml"/><Relationship Id="rId4" Type="http://schemas.openxmlformats.org/officeDocument/2006/relationships/tags" Target="../tags/tag853.xml"/><Relationship Id="rId9" Type="http://schemas.openxmlformats.org/officeDocument/2006/relationships/tags" Target="../tags/tag858.xml"/><Relationship Id="rId26" Type="http://schemas.openxmlformats.org/officeDocument/2006/relationships/tags" Target="../tags/tag875.xml"/><Relationship Id="rId47" Type="http://schemas.openxmlformats.org/officeDocument/2006/relationships/tags" Target="../tags/tag896.xml"/><Relationship Id="rId68" Type="http://schemas.openxmlformats.org/officeDocument/2006/relationships/tags" Target="../tags/tag917.xml"/><Relationship Id="rId89" Type="http://schemas.openxmlformats.org/officeDocument/2006/relationships/tags" Target="../tags/tag938.xml"/><Relationship Id="rId112" Type="http://schemas.openxmlformats.org/officeDocument/2006/relationships/tags" Target="../tags/tag961.xml"/><Relationship Id="rId133" Type="http://schemas.openxmlformats.org/officeDocument/2006/relationships/tags" Target="../tags/tag982.xml"/><Relationship Id="rId154" Type="http://schemas.openxmlformats.org/officeDocument/2006/relationships/tags" Target="../tags/tag1003.xml"/><Relationship Id="rId16" Type="http://schemas.openxmlformats.org/officeDocument/2006/relationships/tags" Target="../tags/tag865.xml"/><Relationship Id="rId37" Type="http://schemas.openxmlformats.org/officeDocument/2006/relationships/tags" Target="../tags/tag886.xml"/><Relationship Id="rId58" Type="http://schemas.openxmlformats.org/officeDocument/2006/relationships/tags" Target="../tags/tag907.xml"/><Relationship Id="rId79" Type="http://schemas.openxmlformats.org/officeDocument/2006/relationships/tags" Target="../tags/tag928.xml"/><Relationship Id="rId102" Type="http://schemas.openxmlformats.org/officeDocument/2006/relationships/tags" Target="../tags/tag951.xml"/><Relationship Id="rId123" Type="http://schemas.openxmlformats.org/officeDocument/2006/relationships/tags" Target="../tags/tag972.xml"/><Relationship Id="rId144" Type="http://schemas.openxmlformats.org/officeDocument/2006/relationships/tags" Target="../tags/tag993.xml"/><Relationship Id="rId90" Type="http://schemas.openxmlformats.org/officeDocument/2006/relationships/tags" Target="../tags/tag939.xml"/><Relationship Id="rId165" Type="http://schemas.openxmlformats.org/officeDocument/2006/relationships/tags" Target="../tags/tag1014.xml"/><Relationship Id="rId27" Type="http://schemas.openxmlformats.org/officeDocument/2006/relationships/tags" Target="../tags/tag876.xml"/><Relationship Id="rId48" Type="http://schemas.openxmlformats.org/officeDocument/2006/relationships/tags" Target="../tags/tag897.xml"/><Relationship Id="rId69" Type="http://schemas.openxmlformats.org/officeDocument/2006/relationships/tags" Target="../tags/tag918.xml"/><Relationship Id="rId113" Type="http://schemas.openxmlformats.org/officeDocument/2006/relationships/tags" Target="../tags/tag962.xml"/><Relationship Id="rId134" Type="http://schemas.openxmlformats.org/officeDocument/2006/relationships/tags" Target="../tags/tag983.xml"/><Relationship Id="rId80" Type="http://schemas.openxmlformats.org/officeDocument/2006/relationships/tags" Target="../tags/tag929.xml"/><Relationship Id="rId155" Type="http://schemas.openxmlformats.org/officeDocument/2006/relationships/tags" Target="../tags/tag1004.xml"/><Relationship Id="rId17" Type="http://schemas.openxmlformats.org/officeDocument/2006/relationships/tags" Target="../tags/tag866.xml"/><Relationship Id="rId38" Type="http://schemas.openxmlformats.org/officeDocument/2006/relationships/tags" Target="../tags/tag887.xml"/><Relationship Id="rId59" Type="http://schemas.openxmlformats.org/officeDocument/2006/relationships/tags" Target="../tags/tag908.xml"/><Relationship Id="rId103" Type="http://schemas.openxmlformats.org/officeDocument/2006/relationships/tags" Target="../tags/tag952.xml"/><Relationship Id="rId124" Type="http://schemas.openxmlformats.org/officeDocument/2006/relationships/tags" Target="../tags/tag973.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tags" Target="../tags/tag1023.xml"/><Relationship Id="rId7" Type="http://schemas.openxmlformats.org/officeDocument/2006/relationships/image" Target="../media/image497.png"/><Relationship Id="rId2" Type="http://schemas.openxmlformats.org/officeDocument/2006/relationships/tags" Target="../tags/tag1022.xml"/><Relationship Id="rId1" Type="http://schemas.openxmlformats.org/officeDocument/2006/relationships/tags" Target="../tags/tag1021.xml"/><Relationship Id="rId6" Type="http://schemas.openxmlformats.org/officeDocument/2006/relationships/slideLayout" Target="../slideLayouts/slideLayout4.xml"/><Relationship Id="rId5" Type="http://schemas.openxmlformats.org/officeDocument/2006/relationships/tags" Target="../tags/tag1025.xml"/><Relationship Id="rId4" Type="http://schemas.openxmlformats.org/officeDocument/2006/relationships/tags" Target="../tags/tag1024.xml"/></Relationships>
</file>

<file path=ppt/slides/_rels/slide431.xml.rels><?xml version="1.0" encoding="UTF-8" standalone="yes"?>
<Relationships xmlns="http://schemas.openxmlformats.org/package/2006/relationships"><Relationship Id="rId3" Type="http://schemas.openxmlformats.org/officeDocument/2006/relationships/tags" Target="../tags/tag1028.xml"/><Relationship Id="rId7" Type="http://schemas.openxmlformats.org/officeDocument/2006/relationships/image" Target="../media/image498.png"/><Relationship Id="rId2" Type="http://schemas.openxmlformats.org/officeDocument/2006/relationships/tags" Target="../tags/tag1027.xml"/><Relationship Id="rId1" Type="http://schemas.openxmlformats.org/officeDocument/2006/relationships/tags" Target="../tags/tag1026.xml"/><Relationship Id="rId6" Type="http://schemas.openxmlformats.org/officeDocument/2006/relationships/slideLayout" Target="../slideLayouts/slideLayout4.xml"/><Relationship Id="rId5" Type="http://schemas.openxmlformats.org/officeDocument/2006/relationships/tags" Target="../tags/tag1030.xml"/><Relationship Id="rId4" Type="http://schemas.openxmlformats.org/officeDocument/2006/relationships/tags" Target="../tags/tag1029.xml"/></Relationships>
</file>

<file path=ppt/slides/_rels/slide432.xml.rels><?xml version="1.0" encoding="UTF-8" standalone="yes"?>
<Relationships xmlns="http://schemas.openxmlformats.org/package/2006/relationships"><Relationship Id="rId3" Type="http://schemas.openxmlformats.org/officeDocument/2006/relationships/tags" Target="../tags/tag1033.xml"/><Relationship Id="rId2" Type="http://schemas.openxmlformats.org/officeDocument/2006/relationships/tags" Target="../tags/tag1032.xml"/><Relationship Id="rId1" Type="http://schemas.openxmlformats.org/officeDocument/2006/relationships/tags" Target="../tags/tag1031.xml"/><Relationship Id="rId6" Type="http://schemas.openxmlformats.org/officeDocument/2006/relationships/image" Target="../media/image499.png"/><Relationship Id="rId5" Type="http://schemas.openxmlformats.org/officeDocument/2006/relationships/slideLayout" Target="../slideLayouts/slideLayout4.xml"/><Relationship Id="rId4" Type="http://schemas.openxmlformats.org/officeDocument/2006/relationships/tags" Target="../tags/tag1034.xml"/></Relationships>
</file>

<file path=ppt/slides/_rels/slide433.xml.rels><?xml version="1.0" encoding="UTF-8" standalone="yes"?>
<Relationships xmlns="http://schemas.openxmlformats.org/package/2006/relationships"><Relationship Id="rId3" Type="http://schemas.openxmlformats.org/officeDocument/2006/relationships/tags" Target="../tags/tag1037.xml"/><Relationship Id="rId7" Type="http://schemas.openxmlformats.org/officeDocument/2006/relationships/image" Target="../media/image4.png"/><Relationship Id="rId2" Type="http://schemas.openxmlformats.org/officeDocument/2006/relationships/tags" Target="../tags/tag1036.xml"/><Relationship Id="rId1" Type="http://schemas.openxmlformats.org/officeDocument/2006/relationships/tags" Target="../tags/tag1035.xml"/><Relationship Id="rId6" Type="http://schemas.openxmlformats.org/officeDocument/2006/relationships/notesSlide" Target="../notesSlides/notesSlide27.xml"/><Relationship Id="rId5" Type="http://schemas.openxmlformats.org/officeDocument/2006/relationships/slideLayout" Target="../slideLayouts/slideLayout4.xml"/><Relationship Id="rId4" Type="http://schemas.openxmlformats.org/officeDocument/2006/relationships/tags" Target="../tags/tag1038.xml"/></Relationships>
</file>

<file path=ppt/slides/_rels/slide434.xml.rels><?xml version="1.0" encoding="UTF-8" standalone="yes"?>
<Relationships xmlns="http://schemas.openxmlformats.org/package/2006/relationships"><Relationship Id="rId8" Type="http://schemas.openxmlformats.org/officeDocument/2006/relationships/tags" Target="../tags/tag1046.xml"/><Relationship Id="rId13" Type="http://schemas.openxmlformats.org/officeDocument/2006/relationships/tags" Target="../tags/tag1051.xml"/><Relationship Id="rId18" Type="http://schemas.openxmlformats.org/officeDocument/2006/relationships/tags" Target="../tags/tag1056.xml"/><Relationship Id="rId3" Type="http://schemas.openxmlformats.org/officeDocument/2006/relationships/tags" Target="../tags/tag1041.xml"/><Relationship Id="rId21" Type="http://schemas.openxmlformats.org/officeDocument/2006/relationships/tags" Target="../tags/tag1059.xml"/><Relationship Id="rId7" Type="http://schemas.openxmlformats.org/officeDocument/2006/relationships/tags" Target="../tags/tag1045.xml"/><Relationship Id="rId12" Type="http://schemas.openxmlformats.org/officeDocument/2006/relationships/tags" Target="../tags/tag1050.xml"/><Relationship Id="rId17" Type="http://schemas.openxmlformats.org/officeDocument/2006/relationships/tags" Target="../tags/tag1055.xml"/><Relationship Id="rId25" Type="http://schemas.openxmlformats.org/officeDocument/2006/relationships/image" Target="../media/image4.png"/><Relationship Id="rId2" Type="http://schemas.openxmlformats.org/officeDocument/2006/relationships/tags" Target="../tags/tag1040.xml"/><Relationship Id="rId16" Type="http://schemas.openxmlformats.org/officeDocument/2006/relationships/tags" Target="../tags/tag1054.xml"/><Relationship Id="rId20" Type="http://schemas.openxmlformats.org/officeDocument/2006/relationships/tags" Target="../tags/tag1058.xml"/><Relationship Id="rId1" Type="http://schemas.openxmlformats.org/officeDocument/2006/relationships/tags" Target="../tags/tag1039.xml"/><Relationship Id="rId6" Type="http://schemas.openxmlformats.org/officeDocument/2006/relationships/tags" Target="../tags/tag1044.xml"/><Relationship Id="rId11" Type="http://schemas.openxmlformats.org/officeDocument/2006/relationships/tags" Target="../tags/tag1049.xml"/><Relationship Id="rId24" Type="http://schemas.openxmlformats.org/officeDocument/2006/relationships/slideLayout" Target="../slideLayouts/slideLayout4.xml"/><Relationship Id="rId5" Type="http://schemas.openxmlformats.org/officeDocument/2006/relationships/tags" Target="../tags/tag1043.xml"/><Relationship Id="rId15" Type="http://schemas.openxmlformats.org/officeDocument/2006/relationships/tags" Target="../tags/tag1053.xml"/><Relationship Id="rId23" Type="http://schemas.openxmlformats.org/officeDocument/2006/relationships/tags" Target="../tags/tag1061.xml"/><Relationship Id="rId10" Type="http://schemas.openxmlformats.org/officeDocument/2006/relationships/tags" Target="../tags/tag1048.xml"/><Relationship Id="rId19" Type="http://schemas.openxmlformats.org/officeDocument/2006/relationships/tags" Target="../tags/tag1057.xml"/><Relationship Id="rId4" Type="http://schemas.openxmlformats.org/officeDocument/2006/relationships/tags" Target="../tags/tag1042.xml"/><Relationship Id="rId9" Type="http://schemas.openxmlformats.org/officeDocument/2006/relationships/tags" Target="../tags/tag1047.xml"/><Relationship Id="rId14" Type="http://schemas.openxmlformats.org/officeDocument/2006/relationships/tags" Target="../tags/tag1052.xml"/><Relationship Id="rId22" Type="http://schemas.openxmlformats.org/officeDocument/2006/relationships/tags" Target="../tags/tag1060.xml"/></Relationships>
</file>

<file path=ppt/slides/_rels/slide4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64.xml"/><Relationship Id="rId7" Type="http://schemas.openxmlformats.org/officeDocument/2006/relationships/slideLayout" Target="../slideLayouts/slideLayout4.xml"/><Relationship Id="rId2" Type="http://schemas.openxmlformats.org/officeDocument/2006/relationships/tags" Target="../tags/tag1063.xml"/><Relationship Id="rId1" Type="http://schemas.openxmlformats.org/officeDocument/2006/relationships/tags" Target="../tags/tag1062.xml"/><Relationship Id="rId6" Type="http://schemas.openxmlformats.org/officeDocument/2006/relationships/tags" Target="../tags/tag1067.xml"/><Relationship Id="rId5" Type="http://schemas.openxmlformats.org/officeDocument/2006/relationships/tags" Target="../tags/tag1066.xml"/><Relationship Id="rId4" Type="http://schemas.openxmlformats.org/officeDocument/2006/relationships/tags" Target="../tags/tag1065.xml"/></Relationships>
</file>

<file path=ppt/slides/_rels/slide436.xml.rels><?xml version="1.0" encoding="UTF-8" standalone="yes"?>
<Relationships xmlns="http://schemas.openxmlformats.org/package/2006/relationships"><Relationship Id="rId3" Type="http://schemas.openxmlformats.org/officeDocument/2006/relationships/tags" Target="../tags/tag1070.xml"/><Relationship Id="rId2" Type="http://schemas.openxmlformats.org/officeDocument/2006/relationships/tags" Target="../tags/tag1069.xml"/><Relationship Id="rId1" Type="http://schemas.openxmlformats.org/officeDocument/2006/relationships/tags" Target="../tags/tag1068.xml"/><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tags" Target="../tags/tag1071.xml"/></Relationships>
</file>

<file path=ppt/slides/_rels/slide437.xml.rels><?xml version="1.0" encoding="UTF-8" standalone="yes"?>
<Relationships xmlns="http://schemas.openxmlformats.org/package/2006/relationships"><Relationship Id="rId3" Type="http://schemas.openxmlformats.org/officeDocument/2006/relationships/tags" Target="../tags/tag1074.xml"/><Relationship Id="rId2" Type="http://schemas.openxmlformats.org/officeDocument/2006/relationships/tags" Target="../tags/tag1073.xml"/><Relationship Id="rId1" Type="http://schemas.openxmlformats.org/officeDocument/2006/relationships/tags" Target="../tags/tag1072.xml"/><Relationship Id="rId6" Type="http://schemas.openxmlformats.org/officeDocument/2006/relationships/notesSlide" Target="../notesSlides/notesSlide28.xml"/><Relationship Id="rId5" Type="http://schemas.openxmlformats.org/officeDocument/2006/relationships/slideLayout" Target="../slideLayouts/slideLayout4.xml"/><Relationship Id="rId4" Type="http://schemas.openxmlformats.org/officeDocument/2006/relationships/tags" Target="../tags/tag1075.xml"/></Relationships>
</file>

<file path=ppt/slides/_rels/slide438.xml.rels><?xml version="1.0" encoding="UTF-8" standalone="yes"?>
<Relationships xmlns="http://schemas.openxmlformats.org/package/2006/relationships"><Relationship Id="rId3" Type="http://schemas.openxmlformats.org/officeDocument/2006/relationships/tags" Target="../tags/tag1078.xml"/><Relationship Id="rId2" Type="http://schemas.openxmlformats.org/officeDocument/2006/relationships/tags" Target="../tags/tag1077.xml"/><Relationship Id="rId1" Type="http://schemas.openxmlformats.org/officeDocument/2006/relationships/tags" Target="../tags/tag1076.xml"/><Relationship Id="rId6" Type="http://schemas.openxmlformats.org/officeDocument/2006/relationships/notesSlide" Target="../notesSlides/notesSlide29.xml"/><Relationship Id="rId5" Type="http://schemas.openxmlformats.org/officeDocument/2006/relationships/slideLayout" Target="../slideLayouts/slideLayout4.xml"/><Relationship Id="rId4" Type="http://schemas.openxmlformats.org/officeDocument/2006/relationships/tags" Target="../tags/tag1079.xml"/></Relationships>
</file>

<file path=ppt/slides/_rels/slide439.xml.rels><?xml version="1.0" encoding="UTF-8" standalone="yes"?>
<Relationships xmlns="http://schemas.openxmlformats.org/package/2006/relationships"><Relationship Id="rId3" Type="http://schemas.openxmlformats.org/officeDocument/2006/relationships/tags" Target="../tags/tag1082.xml"/><Relationship Id="rId2" Type="http://schemas.openxmlformats.org/officeDocument/2006/relationships/tags" Target="../tags/tag1081.xml"/><Relationship Id="rId1" Type="http://schemas.openxmlformats.org/officeDocument/2006/relationships/tags" Target="../tags/tag1080.xml"/><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tags" Target="../tags/tag108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8" Type="http://schemas.openxmlformats.org/officeDocument/2006/relationships/tags" Target="../tags/tag1091.xml"/><Relationship Id="rId13" Type="http://schemas.openxmlformats.org/officeDocument/2006/relationships/tags" Target="../tags/tag1096.xml"/><Relationship Id="rId18" Type="http://schemas.openxmlformats.org/officeDocument/2006/relationships/tags" Target="../tags/tag1101.xml"/><Relationship Id="rId26" Type="http://schemas.openxmlformats.org/officeDocument/2006/relationships/tags" Target="../tags/tag1109.xml"/><Relationship Id="rId3" Type="http://schemas.openxmlformats.org/officeDocument/2006/relationships/tags" Target="../tags/tag1086.xml"/><Relationship Id="rId21" Type="http://schemas.openxmlformats.org/officeDocument/2006/relationships/tags" Target="../tags/tag1104.xml"/><Relationship Id="rId7" Type="http://schemas.openxmlformats.org/officeDocument/2006/relationships/tags" Target="../tags/tag1090.xml"/><Relationship Id="rId12" Type="http://schemas.openxmlformats.org/officeDocument/2006/relationships/tags" Target="../tags/tag1095.xml"/><Relationship Id="rId17" Type="http://schemas.openxmlformats.org/officeDocument/2006/relationships/tags" Target="../tags/tag1100.xml"/><Relationship Id="rId25" Type="http://schemas.openxmlformats.org/officeDocument/2006/relationships/tags" Target="../tags/tag1108.xml"/><Relationship Id="rId2" Type="http://schemas.openxmlformats.org/officeDocument/2006/relationships/tags" Target="../tags/tag1085.xml"/><Relationship Id="rId16" Type="http://schemas.openxmlformats.org/officeDocument/2006/relationships/tags" Target="../tags/tag1099.xml"/><Relationship Id="rId20" Type="http://schemas.openxmlformats.org/officeDocument/2006/relationships/tags" Target="../tags/tag1103.xml"/><Relationship Id="rId29" Type="http://schemas.openxmlformats.org/officeDocument/2006/relationships/image" Target="../media/image500.wmf"/><Relationship Id="rId1" Type="http://schemas.openxmlformats.org/officeDocument/2006/relationships/tags" Target="../tags/tag1084.xml"/><Relationship Id="rId6" Type="http://schemas.openxmlformats.org/officeDocument/2006/relationships/tags" Target="../tags/tag1089.xml"/><Relationship Id="rId11" Type="http://schemas.openxmlformats.org/officeDocument/2006/relationships/tags" Target="../tags/tag1094.xml"/><Relationship Id="rId24" Type="http://schemas.openxmlformats.org/officeDocument/2006/relationships/tags" Target="../tags/tag1107.xml"/><Relationship Id="rId5" Type="http://schemas.openxmlformats.org/officeDocument/2006/relationships/tags" Target="../tags/tag1088.xml"/><Relationship Id="rId15" Type="http://schemas.openxmlformats.org/officeDocument/2006/relationships/tags" Target="../tags/tag1098.xml"/><Relationship Id="rId23" Type="http://schemas.openxmlformats.org/officeDocument/2006/relationships/tags" Target="../tags/tag1106.xml"/><Relationship Id="rId28" Type="http://schemas.openxmlformats.org/officeDocument/2006/relationships/oleObject" Target="../embeddings/oleObject457.bin"/><Relationship Id="rId10" Type="http://schemas.openxmlformats.org/officeDocument/2006/relationships/tags" Target="../tags/tag1093.xml"/><Relationship Id="rId19" Type="http://schemas.openxmlformats.org/officeDocument/2006/relationships/tags" Target="../tags/tag1102.xml"/><Relationship Id="rId4" Type="http://schemas.openxmlformats.org/officeDocument/2006/relationships/tags" Target="../tags/tag1087.xml"/><Relationship Id="rId9" Type="http://schemas.openxmlformats.org/officeDocument/2006/relationships/tags" Target="../tags/tag1092.xml"/><Relationship Id="rId14" Type="http://schemas.openxmlformats.org/officeDocument/2006/relationships/tags" Target="../tags/tag1097.xml"/><Relationship Id="rId22" Type="http://schemas.openxmlformats.org/officeDocument/2006/relationships/tags" Target="../tags/tag1105.xml"/><Relationship Id="rId27"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3" Type="http://schemas.openxmlformats.org/officeDocument/2006/relationships/tags" Target="../tags/tag1112.xml"/><Relationship Id="rId2" Type="http://schemas.openxmlformats.org/officeDocument/2006/relationships/tags" Target="../tags/tag1111.xml"/><Relationship Id="rId1" Type="http://schemas.openxmlformats.org/officeDocument/2006/relationships/tags" Target="../tags/tag1110.xml"/><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tags" Target="../tags/tag1113.xml"/></Relationships>
</file>

<file path=ppt/slides/_rels/slide44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16.xml"/><Relationship Id="rId7" Type="http://schemas.openxmlformats.org/officeDocument/2006/relationships/notesSlide" Target="../notesSlides/notesSlide30.xml"/><Relationship Id="rId2" Type="http://schemas.openxmlformats.org/officeDocument/2006/relationships/tags" Target="../tags/tag1115.xml"/><Relationship Id="rId1" Type="http://schemas.openxmlformats.org/officeDocument/2006/relationships/tags" Target="../tags/tag1114.xml"/><Relationship Id="rId6" Type="http://schemas.openxmlformats.org/officeDocument/2006/relationships/slideLayout" Target="../slideLayouts/slideLayout4.xml"/><Relationship Id="rId5" Type="http://schemas.openxmlformats.org/officeDocument/2006/relationships/tags" Target="../tags/tag1118.xml"/><Relationship Id="rId4" Type="http://schemas.openxmlformats.org/officeDocument/2006/relationships/tags" Target="../tags/tag1117.xml"/></Relationships>
</file>

<file path=ppt/slides/_rels/slide443.xml.rels><?xml version="1.0" encoding="UTF-8" standalone="yes"?>
<Relationships xmlns="http://schemas.openxmlformats.org/package/2006/relationships"><Relationship Id="rId3" Type="http://schemas.openxmlformats.org/officeDocument/2006/relationships/tags" Target="../tags/tag1121.xml"/><Relationship Id="rId2" Type="http://schemas.openxmlformats.org/officeDocument/2006/relationships/tags" Target="../tags/tag1120.xml"/><Relationship Id="rId1" Type="http://schemas.openxmlformats.org/officeDocument/2006/relationships/tags" Target="../tags/tag1119.xml"/><Relationship Id="rId6" Type="http://schemas.openxmlformats.org/officeDocument/2006/relationships/image" Target="../media/image501.jpeg"/><Relationship Id="rId5" Type="http://schemas.openxmlformats.org/officeDocument/2006/relationships/slideLayout" Target="../slideLayouts/slideLayout4.xml"/><Relationship Id="rId4" Type="http://schemas.openxmlformats.org/officeDocument/2006/relationships/tags" Target="../tags/tag1122.xml"/></Relationships>
</file>

<file path=ppt/slides/_rels/slide444.xml.rels><?xml version="1.0" encoding="UTF-8" standalone="yes"?>
<Relationships xmlns="http://schemas.openxmlformats.org/package/2006/relationships"><Relationship Id="rId3" Type="http://schemas.openxmlformats.org/officeDocument/2006/relationships/tags" Target="../tags/tag1125.xml"/><Relationship Id="rId2" Type="http://schemas.openxmlformats.org/officeDocument/2006/relationships/tags" Target="../tags/tag1124.xml"/><Relationship Id="rId1" Type="http://schemas.openxmlformats.org/officeDocument/2006/relationships/tags" Target="../tags/tag1123.xml"/><Relationship Id="rId5" Type="http://schemas.openxmlformats.org/officeDocument/2006/relationships/slideLayout" Target="../slideLayouts/slideLayout4.xml"/><Relationship Id="rId4" Type="http://schemas.openxmlformats.org/officeDocument/2006/relationships/tags" Target="../tags/tag1126.xml"/></Relationships>
</file>

<file path=ppt/slides/_rels/slide445.xml.rels><?xml version="1.0" encoding="UTF-8" standalone="yes"?>
<Relationships xmlns="http://schemas.openxmlformats.org/package/2006/relationships"><Relationship Id="rId3" Type="http://schemas.openxmlformats.org/officeDocument/2006/relationships/tags" Target="../tags/tag1129.xml"/><Relationship Id="rId2" Type="http://schemas.openxmlformats.org/officeDocument/2006/relationships/tags" Target="../tags/tag1128.xml"/><Relationship Id="rId1" Type="http://schemas.openxmlformats.org/officeDocument/2006/relationships/tags" Target="../tags/tag1127.xml"/><Relationship Id="rId5" Type="http://schemas.openxmlformats.org/officeDocument/2006/relationships/slideLayout" Target="../slideLayouts/slideLayout4.xml"/><Relationship Id="rId4" Type="http://schemas.openxmlformats.org/officeDocument/2006/relationships/tags" Target="../tags/tag1130.xml"/></Relationships>
</file>

<file path=ppt/slides/_rels/slide4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131.xml"/></Relationships>
</file>

<file path=ppt/slides/_rels/slide447.xml.rels><?xml version="1.0" encoding="UTF-8" standalone="yes"?>
<Relationships xmlns="http://schemas.openxmlformats.org/package/2006/relationships"><Relationship Id="rId3" Type="http://schemas.openxmlformats.org/officeDocument/2006/relationships/tags" Target="../tags/tag1134.xml"/><Relationship Id="rId7" Type="http://schemas.openxmlformats.org/officeDocument/2006/relationships/image" Target="../media/image4.png"/><Relationship Id="rId2" Type="http://schemas.openxmlformats.org/officeDocument/2006/relationships/tags" Target="../tags/tag1133.xml"/><Relationship Id="rId1" Type="http://schemas.openxmlformats.org/officeDocument/2006/relationships/tags" Target="../tags/tag1132.xml"/><Relationship Id="rId6" Type="http://schemas.openxmlformats.org/officeDocument/2006/relationships/notesSlide" Target="../notesSlides/notesSlide32.xml"/><Relationship Id="rId5" Type="http://schemas.openxmlformats.org/officeDocument/2006/relationships/slideLayout" Target="../slideLayouts/slideLayout4.xml"/><Relationship Id="rId4" Type="http://schemas.openxmlformats.org/officeDocument/2006/relationships/tags" Target="../tags/tag1135.xml"/></Relationships>
</file>

<file path=ppt/slides/_rels/slide448.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1138.xml"/><Relationship Id="rId7" Type="http://schemas.openxmlformats.org/officeDocument/2006/relationships/slideLayout" Target="../slideLayouts/slideLayout4.xml"/><Relationship Id="rId2" Type="http://schemas.openxmlformats.org/officeDocument/2006/relationships/tags" Target="../tags/tag1137.xml"/><Relationship Id="rId1" Type="http://schemas.openxmlformats.org/officeDocument/2006/relationships/tags" Target="../tags/tag1136.xml"/><Relationship Id="rId6" Type="http://schemas.openxmlformats.org/officeDocument/2006/relationships/tags" Target="../tags/tag1141.xml"/><Relationship Id="rId5" Type="http://schemas.openxmlformats.org/officeDocument/2006/relationships/tags" Target="../tags/tag1140.xml"/><Relationship Id="rId4" Type="http://schemas.openxmlformats.org/officeDocument/2006/relationships/tags" Target="../tags/tag1139.xml"/><Relationship Id="rId9" Type="http://schemas.openxmlformats.org/officeDocument/2006/relationships/image" Target="../media/image502.jpeg"/></Relationships>
</file>

<file path=ppt/slides/_rels/slide449.xml.rels><?xml version="1.0" encoding="UTF-8" standalone="yes"?>
<Relationships xmlns="http://schemas.openxmlformats.org/package/2006/relationships"><Relationship Id="rId3" Type="http://schemas.openxmlformats.org/officeDocument/2006/relationships/tags" Target="../tags/tag1144.xml"/><Relationship Id="rId7" Type="http://schemas.openxmlformats.org/officeDocument/2006/relationships/image" Target="../media/image503.jpeg"/><Relationship Id="rId2" Type="http://schemas.openxmlformats.org/officeDocument/2006/relationships/tags" Target="../tags/tag1143.xml"/><Relationship Id="rId1" Type="http://schemas.openxmlformats.org/officeDocument/2006/relationships/tags" Target="../tags/tag1142.xml"/><Relationship Id="rId6" Type="http://schemas.openxmlformats.org/officeDocument/2006/relationships/notesSlide" Target="../notesSlides/notesSlide34.xml"/><Relationship Id="rId5" Type="http://schemas.openxmlformats.org/officeDocument/2006/relationships/slideLayout" Target="../slideLayouts/slideLayout4.xml"/><Relationship Id="rId4" Type="http://schemas.openxmlformats.org/officeDocument/2006/relationships/tags" Target="../tags/tag1145.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11.wmf"/><Relationship Id="rId7" Type="http://schemas.openxmlformats.org/officeDocument/2006/relationships/image" Target="../media/image13.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12.wmf"/><Relationship Id="rId4" Type="http://schemas.openxmlformats.org/officeDocument/2006/relationships/oleObject" Target="../embeddings/oleObject5.bin"/></Relationships>
</file>

<file path=ppt/slides/_rels/slide45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48.xml"/><Relationship Id="rId7" Type="http://schemas.openxmlformats.org/officeDocument/2006/relationships/notesSlide" Target="../notesSlides/notesSlide35.xml"/><Relationship Id="rId2" Type="http://schemas.openxmlformats.org/officeDocument/2006/relationships/tags" Target="../tags/tag1147.xml"/><Relationship Id="rId1" Type="http://schemas.openxmlformats.org/officeDocument/2006/relationships/tags" Target="../tags/tag1146.xml"/><Relationship Id="rId6" Type="http://schemas.openxmlformats.org/officeDocument/2006/relationships/slideLayout" Target="../slideLayouts/slideLayout4.xml"/><Relationship Id="rId5" Type="http://schemas.openxmlformats.org/officeDocument/2006/relationships/tags" Target="../tags/tag1150.xml"/><Relationship Id="rId4" Type="http://schemas.openxmlformats.org/officeDocument/2006/relationships/tags" Target="../tags/tag1149.xml"/></Relationships>
</file>

<file path=ppt/slides/_rels/slide45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53.xml"/><Relationship Id="rId7" Type="http://schemas.openxmlformats.org/officeDocument/2006/relationships/notesSlide" Target="../notesSlides/notesSlide36.xml"/><Relationship Id="rId2" Type="http://schemas.openxmlformats.org/officeDocument/2006/relationships/tags" Target="../tags/tag1152.xml"/><Relationship Id="rId1" Type="http://schemas.openxmlformats.org/officeDocument/2006/relationships/tags" Target="../tags/tag1151.xml"/><Relationship Id="rId6" Type="http://schemas.openxmlformats.org/officeDocument/2006/relationships/slideLayout" Target="../slideLayouts/slideLayout4.xml"/><Relationship Id="rId5" Type="http://schemas.openxmlformats.org/officeDocument/2006/relationships/tags" Target="../tags/tag1155.xml"/><Relationship Id="rId4" Type="http://schemas.openxmlformats.org/officeDocument/2006/relationships/tags" Target="../tags/tag1154.xml"/></Relationships>
</file>

<file path=ppt/slides/_rels/slide452.xml.rels><?xml version="1.0" encoding="UTF-8" standalone="yes"?>
<Relationships xmlns="http://schemas.openxmlformats.org/package/2006/relationships"><Relationship Id="rId3" Type="http://schemas.openxmlformats.org/officeDocument/2006/relationships/tags" Target="../tags/tag1158.xml"/><Relationship Id="rId7" Type="http://schemas.openxmlformats.org/officeDocument/2006/relationships/image" Target="../media/image504.png"/><Relationship Id="rId2" Type="http://schemas.openxmlformats.org/officeDocument/2006/relationships/tags" Target="../tags/tag1157.xml"/><Relationship Id="rId1" Type="http://schemas.openxmlformats.org/officeDocument/2006/relationships/tags" Target="../tags/tag1156.xml"/><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tags" Target="../tags/tag1159.xml"/></Relationships>
</file>

<file path=ppt/slides/_rels/slide453.xml.rels><?xml version="1.0" encoding="UTF-8" standalone="yes"?>
<Relationships xmlns="http://schemas.openxmlformats.org/package/2006/relationships"><Relationship Id="rId3" Type="http://schemas.openxmlformats.org/officeDocument/2006/relationships/tags" Target="../tags/tag1162.xml"/><Relationship Id="rId2" Type="http://schemas.openxmlformats.org/officeDocument/2006/relationships/tags" Target="../tags/tag1161.xml"/><Relationship Id="rId1" Type="http://schemas.openxmlformats.org/officeDocument/2006/relationships/tags" Target="../tags/tag1160.xml"/><Relationship Id="rId6" Type="http://schemas.openxmlformats.org/officeDocument/2006/relationships/image" Target="../media/image505.png"/><Relationship Id="rId5" Type="http://schemas.openxmlformats.org/officeDocument/2006/relationships/slideLayout" Target="../slideLayouts/slideLayout4.xml"/><Relationship Id="rId4" Type="http://schemas.openxmlformats.org/officeDocument/2006/relationships/tags" Target="../tags/tag1163.xml"/></Relationships>
</file>

<file path=ppt/slides/_rels/slide454.xml.rels><?xml version="1.0" encoding="UTF-8" standalone="yes"?>
<Relationships xmlns="http://schemas.openxmlformats.org/package/2006/relationships"><Relationship Id="rId3" Type="http://schemas.openxmlformats.org/officeDocument/2006/relationships/tags" Target="../tags/tag1166.xml"/><Relationship Id="rId7" Type="http://schemas.openxmlformats.org/officeDocument/2006/relationships/image" Target="../media/image4.png"/><Relationship Id="rId2" Type="http://schemas.openxmlformats.org/officeDocument/2006/relationships/tags" Target="../tags/tag1165.xml"/><Relationship Id="rId1" Type="http://schemas.openxmlformats.org/officeDocument/2006/relationships/tags" Target="../tags/tag1164.xml"/><Relationship Id="rId6" Type="http://schemas.openxmlformats.org/officeDocument/2006/relationships/slideLayout" Target="../slideLayouts/slideLayout4.xml"/><Relationship Id="rId5" Type="http://schemas.openxmlformats.org/officeDocument/2006/relationships/tags" Target="../tags/tag1168.xml"/><Relationship Id="rId4" Type="http://schemas.openxmlformats.org/officeDocument/2006/relationships/tags" Target="../tags/tag1167.xml"/></Relationships>
</file>

<file path=ppt/slides/_rels/slide4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71.xml"/><Relationship Id="rId7" Type="http://schemas.openxmlformats.org/officeDocument/2006/relationships/notesSlide" Target="../notesSlides/notesSlide37.xml"/><Relationship Id="rId2" Type="http://schemas.openxmlformats.org/officeDocument/2006/relationships/tags" Target="../tags/tag1170.xml"/><Relationship Id="rId1" Type="http://schemas.openxmlformats.org/officeDocument/2006/relationships/tags" Target="../tags/tag1169.xml"/><Relationship Id="rId6" Type="http://schemas.openxmlformats.org/officeDocument/2006/relationships/slideLayout" Target="../slideLayouts/slideLayout4.xml"/><Relationship Id="rId5" Type="http://schemas.openxmlformats.org/officeDocument/2006/relationships/tags" Target="../tags/tag1173.xml"/><Relationship Id="rId4" Type="http://schemas.openxmlformats.org/officeDocument/2006/relationships/tags" Target="../tags/tag1172.xml"/></Relationships>
</file>

<file path=ppt/slides/_rels/slide456.xml.rels><?xml version="1.0" encoding="UTF-8" standalone="yes"?>
<Relationships xmlns="http://schemas.openxmlformats.org/package/2006/relationships"><Relationship Id="rId3" Type="http://schemas.openxmlformats.org/officeDocument/2006/relationships/tags" Target="../tags/tag1176.xml"/><Relationship Id="rId2" Type="http://schemas.openxmlformats.org/officeDocument/2006/relationships/tags" Target="../tags/tag1175.xml"/><Relationship Id="rId1" Type="http://schemas.openxmlformats.org/officeDocument/2006/relationships/tags" Target="../tags/tag1174.xml"/><Relationship Id="rId5" Type="http://schemas.openxmlformats.org/officeDocument/2006/relationships/slideLayout" Target="../slideLayouts/slideLayout4.xml"/><Relationship Id="rId4" Type="http://schemas.openxmlformats.org/officeDocument/2006/relationships/tags" Target="../tags/tag1177.xml"/></Relationships>
</file>

<file path=ppt/slides/_rels/slide457.xml.rels><?xml version="1.0" encoding="UTF-8" standalone="yes"?>
<Relationships xmlns="http://schemas.openxmlformats.org/package/2006/relationships"><Relationship Id="rId26" Type="http://schemas.openxmlformats.org/officeDocument/2006/relationships/tags" Target="../tags/tag1203.xml"/><Relationship Id="rId21" Type="http://schemas.openxmlformats.org/officeDocument/2006/relationships/tags" Target="../tags/tag1198.xml"/><Relationship Id="rId42" Type="http://schemas.openxmlformats.org/officeDocument/2006/relationships/tags" Target="../tags/tag1219.xml"/><Relationship Id="rId47" Type="http://schemas.openxmlformats.org/officeDocument/2006/relationships/tags" Target="../tags/tag1224.xml"/><Relationship Id="rId63" Type="http://schemas.openxmlformats.org/officeDocument/2006/relationships/tags" Target="../tags/tag1240.xml"/><Relationship Id="rId68" Type="http://schemas.openxmlformats.org/officeDocument/2006/relationships/tags" Target="../tags/tag1245.xml"/><Relationship Id="rId7" Type="http://schemas.openxmlformats.org/officeDocument/2006/relationships/tags" Target="../tags/tag1184.xml"/><Relationship Id="rId71" Type="http://schemas.openxmlformats.org/officeDocument/2006/relationships/notesSlide" Target="../notesSlides/notesSlide38.xml"/><Relationship Id="rId2" Type="http://schemas.openxmlformats.org/officeDocument/2006/relationships/tags" Target="../tags/tag1179.xml"/><Relationship Id="rId16" Type="http://schemas.openxmlformats.org/officeDocument/2006/relationships/tags" Target="../tags/tag1193.xml"/><Relationship Id="rId29" Type="http://schemas.openxmlformats.org/officeDocument/2006/relationships/tags" Target="../tags/tag1206.xml"/><Relationship Id="rId11" Type="http://schemas.openxmlformats.org/officeDocument/2006/relationships/tags" Target="../tags/tag1188.xml"/><Relationship Id="rId24" Type="http://schemas.openxmlformats.org/officeDocument/2006/relationships/tags" Target="../tags/tag1201.xml"/><Relationship Id="rId32" Type="http://schemas.openxmlformats.org/officeDocument/2006/relationships/tags" Target="../tags/tag1209.xml"/><Relationship Id="rId37" Type="http://schemas.openxmlformats.org/officeDocument/2006/relationships/tags" Target="../tags/tag1214.xml"/><Relationship Id="rId40" Type="http://schemas.openxmlformats.org/officeDocument/2006/relationships/tags" Target="../tags/tag1217.xml"/><Relationship Id="rId45" Type="http://schemas.openxmlformats.org/officeDocument/2006/relationships/tags" Target="../tags/tag1222.xml"/><Relationship Id="rId53" Type="http://schemas.openxmlformats.org/officeDocument/2006/relationships/tags" Target="../tags/tag1230.xml"/><Relationship Id="rId58" Type="http://schemas.openxmlformats.org/officeDocument/2006/relationships/tags" Target="../tags/tag1235.xml"/><Relationship Id="rId66" Type="http://schemas.openxmlformats.org/officeDocument/2006/relationships/tags" Target="../tags/tag1243.xml"/><Relationship Id="rId5" Type="http://schemas.openxmlformats.org/officeDocument/2006/relationships/tags" Target="../tags/tag1182.xml"/><Relationship Id="rId61" Type="http://schemas.openxmlformats.org/officeDocument/2006/relationships/tags" Target="../tags/tag1238.xml"/><Relationship Id="rId19" Type="http://schemas.openxmlformats.org/officeDocument/2006/relationships/tags" Target="../tags/tag1196.xml"/><Relationship Id="rId14" Type="http://schemas.openxmlformats.org/officeDocument/2006/relationships/tags" Target="../tags/tag1191.xml"/><Relationship Id="rId22" Type="http://schemas.openxmlformats.org/officeDocument/2006/relationships/tags" Target="../tags/tag1199.xml"/><Relationship Id="rId27" Type="http://schemas.openxmlformats.org/officeDocument/2006/relationships/tags" Target="../tags/tag1204.xml"/><Relationship Id="rId30" Type="http://schemas.openxmlformats.org/officeDocument/2006/relationships/tags" Target="../tags/tag1207.xml"/><Relationship Id="rId35" Type="http://schemas.openxmlformats.org/officeDocument/2006/relationships/tags" Target="../tags/tag1212.xml"/><Relationship Id="rId43" Type="http://schemas.openxmlformats.org/officeDocument/2006/relationships/tags" Target="../tags/tag1220.xml"/><Relationship Id="rId48" Type="http://schemas.openxmlformats.org/officeDocument/2006/relationships/tags" Target="../tags/tag1225.xml"/><Relationship Id="rId56" Type="http://schemas.openxmlformats.org/officeDocument/2006/relationships/tags" Target="../tags/tag1233.xml"/><Relationship Id="rId64" Type="http://schemas.openxmlformats.org/officeDocument/2006/relationships/tags" Target="../tags/tag1241.xml"/><Relationship Id="rId69" Type="http://schemas.openxmlformats.org/officeDocument/2006/relationships/tags" Target="../tags/tag1246.xml"/><Relationship Id="rId8" Type="http://schemas.openxmlformats.org/officeDocument/2006/relationships/tags" Target="../tags/tag1185.xml"/><Relationship Id="rId51" Type="http://schemas.openxmlformats.org/officeDocument/2006/relationships/tags" Target="../tags/tag1228.xml"/><Relationship Id="rId3" Type="http://schemas.openxmlformats.org/officeDocument/2006/relationships/tags" Target="../tags/tag1180.xml"/><Relationship Id="rId12" Type="http://schemas.openxmlformats.org/officeDocument/2006/relationships/tags" Target="../tags/tag1189.xml"/><Relationship Id="rId17" Type="http://schemas.openxmlformats.org/officeDocument/2006/relationships/tags" Target="../tags/tag1194.xml"/><Relationship Id="rId25" Type="http://schemas.openxmlformats.org/officeDocument/2006/relationships/tags" Target="../tags/tag1202.xml"/><Relationship Id="rId33" Type="http://schemas.openxmlformats.org/officeDocument/2006/relationships/tags" Target="../tags/tag1210.xml"/><Relationship Id="rId38" Type="http://schemas.openxmlformats.org/officeDocument/2006/relationships/tags" Target="../tags/tag1215.xml"/><Relationship Id="rId46" Type="http://schemas.openxmlformats.org/officeDocument/2006/relationships/tags" Target="../tags/tag1223.xml"/><Relationship Id="rId59" Type="http://schemas.openxmlformats.org/officeDocument/2006/relationships/tags" Target="../tags/tag1236.xml"/><Relationship Id="rId67" Type="http://schemas.openxmlformats.org/officeDocument/2006/relationships/tags" Target="../tags/tag1244.xml"/><Relationship Id="rId20" Type="http://schemas.openxmlformats.org/officeDocument/2006/relationships/tags" Target="../tags/tag1197.xml"/><Relationship Id="rId41" Type="http://schemas.openxmlformats.org/officeDocument/2006/relationships/tags" Target="../tags/tag1218.xml"/><Relationship Id="rId54" Type="http://schemas.openxmlformats.org/officeDocument/2006/relationships/tags" Target="../tags/tag1231.xml"/><Relationship Id="rId62" Type="http://schemas.openxmlformats.org/officeDocument/2006/relationships/tags" Target="../tags/tag1239.xml"/><Relationship Id="rId70" Type="http://schemas.openxmlformats.org/officeDocument/2006/relationships/slideLayout" Target="../slideLayouts/slideLayout4.xml"/><Relationship Id="rId1" Type="http://schemas.openxmlformats.org/officeDocument/2006/relationships/tags" Target="../tags/tag1178.xml"/><Relationship Id="rId6" Type="http://schemas.openxmlformats.org/officeDocument/2006/relationships/tags" Target="../tags/tag1183.xml"/><Relationship Id="rId15" Type="http://schemas.openxmlformats.org/officeDocument/2006/relationships/tags" Target="../tags/tag1192.xml"/><Relationship Id="rId23" Type="http://schemas.openxmlformats.org/officeDocument/2006/relationships/tags" Target="../tags/tag1200.xml"/><Relationship Id="rId28" Type="http://schemas.openxmlformats.org/officeDocument/2006/relationships/tags" Target="../tags/tag1205.xml"/><Relationship Id="rId36" Type="http://schemas.openxmlformats.org/officeDocument/2006/relationships/tags" Target="../tags/tag1213.xml"/><Relationship Id="rId49" Type="http://schemas.openxmlformats.org/officeDocument/2006/relationships/tags" Target="../tags/tag1226.xml"/><Relationship Id="rId57" Type="http://schemas.openxmlformats.org/officeDocument/2006/relationships/tags" Target="../tags/tag1234.xml"/><Relationship Id="rId10" Type="http://schemas.openxmlformats.org/officeDocument/2006/relationships/tags" Target="../tags/tag1187.xml"/><Relationship Id="rId31" Type="http://schemas.openxmlformats.org/officeDocument/2006/relationships/tags" Target="../tags/tag1208.xml"/><Relationship Id="rId44" Type="http://schemas.openxmlformats.org/officeDocument/2006/relationships/tags" Target="../tags/tag1221.xml"/><Relationship Id="rId52" Type="http://schemas.openxmlformats.org/officeDocument/2006/relationships/tags" Target="../tags/tag1229.xml"/><Relationship Id="rId60" Type="http://schemas.openxmlformats.org/officeDocument/2006/relationships/tags" Target="../tags/tag1237.xml"/><Relationship Id="rId65" Type="http://schemas.openxmlformats.org/officeDocument/2006/relationships/tags" Target="../tags/tag1242.xml"/><Relationship Id="rId4" Type="http://schemas.openxmlformats.org/officeDocument/2006/relationships/tags" Target="../tags/tag1181.xml"/><Relationship Id="rId9" Type="http://schemas.openxmlformats.org/officeDocument/2006/relationships/tags" Target="../tags/tag1186.xml"/><Relationship Id="rId13" Type="http://schemas.openxmlformats.org/officeDocument/2006/relationships/tags" Target="../tags/tag1190.xml"/><Relationship Id="rId18" Type="http://schemas.openxmlformats.org/officeDocument/2006/relationships/tags" Target="../tags/tag1195.xml"/><Relationship Id="rId39" Type="http://schemas.openxmlformats.org/officeDocument/2006/relationships/tags" Target="../tags/tag1216.xml"/><Relationship Id="rId34" Type="http://schemas.openxmlformats.org/officeDocument/2006/relationships/tags" Target="../tags/tag1211.xml"/><Relationship Id="rId50" Type="http://schemas.openxmlformats.org/officeDocument/2006/relationships/tags" Target="../tags/tag1227.xml"/><Relationship Id="rId55" Type="http://schemas.openxmlformats.org/officeDocument/2006/relationships/tags" Target="../tags/tag1232.xml"/></Relationships>
</file>

<file path=ppt/slides/_rels/slide458.xml.rels><?xml version="1.0" encoding="UTF-8" standalone="yes"?>
<Relationships xmlns="http://schemas.openxmlformats.org/package/2006/relationships"><Relationship Id="rId3" Type="http://schemas.openxmlformats.org/officeDocument/2006/relationships/tags" Target="../tags/tag1249.xml"/><Relationship Id="rId2" Type="http://schemas.openxmlformats.org/officeDocument/2006/relationships/tags" Target="../tags/tag1248.xml"/><Relationship Id="rId1" Type="http://schemas.openxmlformats.org/officeDocument/2006/relationships/tags" Target="../tags/tag1247.xml"/><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tags" Target="../tags/tag1250.xml"/></Relationships>
</file>

<file path=ppt/slides/_rels/slide459.xml.rels><?xml version="1.0" encoding="UTF-8" standalone="yes"?>
<Relationships xmlns="http://schemas.openxmlformats.org/package/2006/relationships"><Relationship Id="rId3" Type="http://schemas.openxmlformats.org/officeDocument/2006/relationships/tags" Target="../tags/tag1253.xml"/><Relationship Id="rId7" Type="http://schemas.openxmlformats.org/officeDocument/2006/relationships/image" Target="../media/image4.png"/><Relationship Id="rId2" Type="http://schemas.openxmlformats.org/officeDocument/2006/relationships/tags" Target="../tags/tag1252.xml"/><Relationship Id="rId1" Type="http://schemas.openxmlformats.org/officeDocument/2006/relationships/tags" Target="../tags/tag1251.xml"/><Relationship Id="rId6" Type="http://schemas.openxmlformats.org/officeDocument/2006/relationships/slideLayout" Target="../slideLayouts/slideLayout4.xml"/><Relationship Id="rId5" Type="http://schemas.openxmlformats.org/officeDocument/2006/relationships/tags" Target="../tags/tag1255.xml"/><Relationship Id="rId4" Type="http://schemas.openxmlformats.org/officeDocument/2006/relationships/tags" Target="../tags/tag1254.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11.wmf"/><Relationship Id="rId7" Type="http://schemas.openxmlformats.org/officeDocument/2006/relationships/image" Target="../media/image13.wmf"/><Relationship Id="rId12" Type="http://schemas.openxmlformats.org/officeDocument/2006/relationships/oleObject" Target="../embeddings/oleObject15.bin"/><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4.bin"/><Relationship Id="rId5" Type="http://schemas.openxmlformats.org/officeDocument/2006/relationships/image" Target="../media/image12.wmf"/><Relationship Id="rId10" Type="http://schemas.openxmlformats.org/officeDocument/2006/relationships/oleObject" Target="../embeddings/oleObject13.bin"/><Relationship Id="rId4" Type="http://schemas.openxmlformats.org/officeDocument/2006/relationships/oleObject" Target="../embeddings/oleObject9.bin"/><Relationship Id="rId9" Type="http://schemas.openxmlformats.org/officeDocument/2006/relationships/oleObject" Target="../embeddings/oleObject12.bin"/></Relationships>
</file>

<file path=ppt/slides/_rels/slide460.xml.rels><?xml version="1.0" encoding="UTF-8" standalone="yes"?>
<Relationships xmlns="http://schemas.openxmlformats.org/package/2006/relationships"><Relationship Id="rId3" Type="http://schemas.openxmlformats.org/officeDocument/2006/relationships/tags" Target="../tags/tag1258.xml"/><Relationship Id="rId7" Type="http://schemas.openxmlformats.org/officeDocument/2006/relationships/notesSlide" Target="../notesSlides/notesSlide39.xml"/><Relationship Id="rId2" Type="http://schemas.openxmlformats.org/officeDocument/2006/relationships/tags" Target="../tags/tag1257.xml"/><Relationship Id="rId1" Type="http://schemas.openxmlformats.org/officeDocument/2006/relationships/tags" Target="../tags/tag1256.xml"/><Relationship Id="rId6" Type="http://schemas.openxmlformats.org/officeDocument/2006/relationships/slideLayout" Target="../slideLayouts/slideLayout4.xml"/><Relationship Id="rId5" Type="http://schemas.openxmlformats.org/officeDocument/2006/relationships/tags" Target="../tags/tag1260.xml"/><Relationship Id="rId4" Type="http://schemas.openxmlformats.org/officeDocument/2006/relationships/tags" Target="../tags/tag1259.xml"/></Relationships>
</file>

<file path=ppt/slides/_rels/slide461.xml.rels><?xml version="1.0" encoding="UTF-8" standalone="yes"?>
<Relationships xmlns="http://schemas.openxmlformats.org/package/2006/relationships"><Relationship Id="rId3" Type="http://schemas.openxmlformats.org/officeDocument/2006/relationships/tags" Target="../tags/tag1263.xml"/><Relationship Id="rId7" Type="http://schemas.openxmlformats.org/officeDocument/2006/relationships/notesSlide" Target="../notesSlides/notesSlide40.xml"/><Relationship Id="rId2" Type="http://schemas.openxmlformats.org/officeDocument/2006/relationships/tags" Target="../tags/tag1262.xml"/><Relationship Id="rId1" Type="http://schemas.openxmlformats.org/officeDocument/2006/relationships/tags" Target="../tags/tag1261.xml"/><Relationship Id="rId6" Type="http://schemas.openxmlformats.org/officeDocument/2006/relationships/slideLayout" Target="../slideLayouts/slideLayout4.xml"/><Relationship Id="rId5" Type="http://schemas.openxmlformats.org/officeDocument/2006/relationships/tags" Target="../tags/tag1265.xml"/><Relationship Id="rId4" Type="http://schemas.openxmlformats.org/officeDocument/2006/relationships/tags" Target="../tags/tag1264.xml"/></Relationships>
</file>

<file path=ppt/slides/_rels/slide462.xml.rels><?xml version="1.0" encoding="UTF-8" standalone="yes"?>
<Relationships xmlns="http://schemas.openxmlformats.org/package/2006/relationships"><Relationship Id="rId3" Type="http://schemas.openxmlformats.org/officeDocument/2006/relationships/tags" Target="../tags/tag1268.xml"/><Relationship Id="rId7" Type="http://schemas.openxmlformats.org/officeDocument/2006/relationships/image" Target="../media/image506.jpeg"/><Relationship Id="rId2" Type="http://schemas.openxmlformats.org/officeDocument/2006/relationships/tags" Target="../tags/tag1267.xml"/><Relationship Id="rId1" Type="http://schemas.openxmlformats.org/officeDocument/2006/relationships/tags" Target="../tags/tag1266.xml"/><Relationship Id="rId6" Type="http://schemas.openxmlformats.org/officeDocument/2006/relationships/notesSlide" Target="../notesSlides/notesSlide41.xml"/><Relationship Id="rId5" Type="http://schemas.openxmlformats.org/officeDocument/2006/relationships/slideLayout" Target="../slideLayouts/slideLayout4.xml"/><Relationship Id="rId4" Type="http://schemas.openxmlformats.org/officeDocument/2006/relationships/tags" Target="../tags/tag1269.xml"/></Relationships>
</file>

<file path=ppt/slides/_rels/slide463.xml.rels><?xml version="1.0" encoding="UTF-8" standalone="yes"?>
<Relationships xmlns="http://schemas.openxmlformats.org/package/2006/relationships"><Relationship Id="rId3" Type="http://schemas.openxmlformats.org/officeDocument/2006/relationships/tags" Target="../tags/tag1272.xml"/><Relationship Id="rId7" Type="http://schemas.openxmlformats.org/officeDocument/2006/relationships/image" Target="../media/image503.jpeg"/><Relationship Id="rId2" Type="http://schemas.openxmlformats.org/officeDocument/2006/relationships/tags" Target="../tags/tag1271.xml"/><Relationship Id="rId1" Type="http://schemas.openxmlformats.org/officeDocument/2006/relationships/tags" Target="../tags/tag1270.xml"/><Relationship Id="rId6" Type="http://schemas.openxmlformats.org/officeDocument/2006/relationships/notesSlide" Target="../notesSlides/notesSlide42.xml"/><Relationship Id="rId5" Type="http://schemas.openxmlformats.org/officeDocument/2006/relationships/slideLayout" Target="../slideLayouts/slideLayout4.xml"/><Relationship Id="rId4" Type="http://schemas.openxmlformats.org/officeDocument/2006/relationships/tags" Target="../tags/tag1273.xml"/></Relationships>
</file>

<file path=ppt/slides/_rels/slide46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276.xml"/><Relationship Id="rId7" Type="http://schemas.openxmlformats.org/officeDocument/2006/relationships/notesSlide" Target="../notesSlides/notesSlide43.xml"/><Relationship Id="rId2" Type="http://schemas.openxmlformats.org/officeDocument/2006/relationships/tags" Target="../tags/tag1275.xml"/><Relationship Id="rId1" Type="http://schemas.openxmlformats.org/officeDocument/2006/relationships/tags" Target="../tags/tag1274.xml"/><Relationship Id="rId6" Type="http://schemas.openxmlformats.org/officeDocument/2006/relationships/slideLayout" Target="../slideLayouts/slideLayout4.xml"/><Relationship Id="rId5" Type="http://schemas.openxmlformats.org/officeDocument/2006/relationships/tags" Target="../tags/tag1278.xml"/><Relationship Id="rId4" Type="http://schemas.openxmlformats.org/officeDocument/2006/relationships/tags" Target="../tags/tag1277.xml"/><Relationship Id="rId9" Type="http://schemas.openxmlformats.org/officeDocument/2006/relationships/image" Target="../media/image507.jpeg"/></Relationships>
</file>

<file path=ppt/slides/_rels/slide465.xml.rels><?xml version="1.0" encoding="UTF-8" standalone="yes"?>
<Relationships xmlns="http://schemas.openxmlformats.org/package/2006/relationships"><Relationship Id="rId3" Type="http://schemas.openxmlformats.org/officeDocument/2006/relationships/tags" Target="../tags/tag1281.xml"/><Relationship Id="rId7" Type="http://schemas.openxmlformats.org/officeDocument/2006/relationships/image" Target="../media/image508.png"/><Relationship Id="rId2" Type="http://schemas.openxmlformats.org/officeDocument/2006/relationships/tags" Target="../tags/tag1280.xml"/><Relationship Id="rId1" Type="http://schemas.openxmlformats.org/officeDocument/2006/relationships/tags" Target="../tags/tag1279.xml"/><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tags" Target="../tags/tag1282.xml"/></Relationships>
</file>

<file path=ppt/slides/_rels/slide466.xml.rels><?xml version="1.0" encoding="UTF-8" standalone="yes"?>
<Relationships xmlns="http://schemas.openxmlformats.org/package/2006/relationships"><Relationship Id="rId8" Type="http://schemas.openxmlformats.org/officeDocument/2006/relationships/image" Target="../media/image509.png"/><Relationship Id="rId3" Type="http://schemas.openxmlformats.org/officeDocument/2006/relationships/tags" Target="../tags/tag1285.xml"/><Relationship Id="rId7" Type="http://schemas.openxmlformats.org/officeDocument/2006/relationships/slideLayout" Target="../slideLayouts/slideLayout4.xml"/><Relationship Id="rId2" Type="http://schemas.openxmlformats.org/officeDocument/2006/relationships/tags" Target="../tags/tag1284.xml"/><Relationship Id="rId1" Type="http://schemas.openxmlformats.org/officeDocument/2006/relationships/tags" Target="../tags/tag1283.xml"/><Relationship Id="rId6" Type="http://schemas.openxmlformats.org/officeDocument/2006/relationships/tags" Target="../tags/tag1288.xml"/><Relationship Id="rId5" Type="http://schemas.openxmlformats.org/officeDocument/2006/relationships/tags" Target="../tags/tag1287.xml"/><Relationship Id="rId4" Type="http://schemas.openxmlformats.org/officeDocument/2006/relationships/tags" Target="../tags/tag1286.xml"/><Relationship Id="rId9" Type="http://schemas.openxmlformats.org/officeDocument/2006/relationships/image" Target="../media/image508.png"/></Relationships>
</file>

<file path=ppt/slides/_rels/slide46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291.xml"/><Relationship Id="rId7" Type="http://schemas.openxmlformats.org/officeDocument/2006/relationships/slideLayout" Target="../slideLayouts/slideLayout4.xml"/><Relationship Id="rId2" Type="http://schemas.openxmlformats.org/officeDocument/2006/relationships/tags" Target="../tags/tag1290.xml"/><Relationship Id="rId1" Type="http://schemas.openxmlformats.org/officeDocument/2006/relationships/tags" Target="../tags/tag1289.xml"/><Relationship Id="rId6" Type="http://schemas.openxmlformats.org/officeDocument/2006/relationships/tags" Target="../tags/tag1294.xml"/><Relationship Id="rId5" Type="http://schemas.openxmlformats.org/officeDocument/2006/relationships/tags" Target="../tags/tag1293.xml"/><Relationship Id="rId4" Type="http://schemas.openxmlformats.org/officeDocument/2006/relationships/tags" Target="../tags/tag1292.xml"/></Relationships>
</file>

<file path=ppt/slides/_rels/slide468.xml.rels><?xml version="1.0" encoding="UTF-8" standalone="yes"?>
<Relationships xmlns="http://schemas.openxmlformats.org/package/2006/relationships"><Relationship Id="rId3" Type="http://schemas.openxmlformats.org/officeDocument/2006/relationships/tags" Target="../tags/tag1297.xml"/><Relationship Id="rId7" Type="http://schemas.openxmlformats.org/officeDocument/2006/relationships/image" Target="../media/image4.png"/><Relationship Id="rId2" Type="http://schemas.openxmlformats.org/officeDocument/2006/relationships/tags" Target="../tags/tag1296.xml"/><Relationship Id="rId1" Type="http://schemas.openxmlformats.org/officeDocument/2006/relationships/tags" Target="../tags/tag1295.xml"/><Relationship Id="rId6" Type="http://schemas.openxmlformats.org/officeDocument/2006/relationships/notesSlide" Target="../notesSlides/notesSlide44.xml"/><Relationship Id="rId5" Type="http://schemas.openxmlformats.org/officeDocument/2006/relationships/slideLayout" Target="../slideLayouts/slideLayout4.xml"/><Relationship Id="rId4" Type="http://schemas.openxmlformats.org/officeDocument/2006/relationships/tags" Target="../tags/tag1298.xml"/></Relationships>
</file>

<file path=ppt/slides/_rels/slide469.xml.rels><?xml version="1.0" encoding="UTF-8" standalone="yes"?>
<Relationships xmlns="http://schemas.openxmlformats.org/package/2006/relationships"><Relationship Id="rId3" Type="http://schemas.openxmlformats.org/officeDocument/2006/relationships/tags" Target="../tags/tag1301.xml"/><Relationship Id="rId7" Type="http://schemas.openxmlformats.org/officeDocument/2006/relationships/image" Target="../media/image4.png"/><Relationship Id="rId2" Type="http://schemas.openxmlformats.org/officeDocument/2006/relationships/tags" Target="../tags/tag1300.xml"/><Relationship Id="rId1" Type="http://schemas.openxmlformats.org/officeDocument/2006/relationships/tags" Target="../tags/tag1299.xml"/><Relationship Id="rId6" Type="http://schemas.openxmlformats.org/officeDocument/2006/relationships/notesSlide" Target="../notesSlides/notesSlide45.xml"/><Relationship Id="rId5" Type="http://schemas.openxmlformats.org/officeDocument/2006/relationships/slideLayout" Target="../slideLayouts/slideLayout4.xml"/><Relationship Id="rId4" Type="http://schemas.openxmlformats.org/officeDocument/2006/relationships/tags" Target="../tags/tag1302.xml"/></Relationships>
</file>

<file path=ppt/slides/_rels/slide4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13.wmf"/><Relationship Id="rId4" Type="http://schemas.openxmlformats.org/officeDocument/2006/relationships/oleObject" Target="../embeddings/oleObject17.bin"/></Relationships>
</file>

<file path=ppt/slides/_rels/slide470.xml.rels><?xml version="1.0" encoding="UTF-8" standalone="yes"?>
<Relationships xmlns="http://schemas.openxmlformats.org/package/2006/relationships"><Relationship Id="rId3" Type="http://schemas.openxmlformats.org/officeDocument/2006/relationships/tags" Target="../tags/tag1305.xml"/><Relationship Id="rId2" Type="http://schemas.openxmlformats.org/officeDocument/2006/relationships/tags" Target="../tags/tag1304.xml"/><Relationship Id="rId1" Type="http://schemas.openxmlformats.org/officeDocument/2006/relationships/tags" Target="../tags/tag1303.xml"/><Relationship Id="rId5" Type="http://schemas.openxmlformats.org/officeDocument/2006/relationships/slideLayout" Target="../slideLayouts/slideLayout4.xml"/><Relationship Id="rId4" Type="http://schemas.openxmlformats.org/officeDocument/2006/relationships/tags" Target="../tags/tag1306.xml"/></Relationships>
</file>

<file path=ppt/slides/_rels/slide471.xml.rels><?xml version="1.0" encoding="UTF-8" standalone="yes"?>
<Relationships xmlns="http://schemas.openxmlformats.org/package/2006/relationships"><Relationship Id="rId3" Type="http://schemas.openxmlformats.org/officeDocument/2006/relationships/tags" Target="../tags/tag1309.xml"/><Relationship Id="rId7" Type="http://schemas.openxmlformats.org/officeDocument/2006/relationships/notesSlide" Target="../notesSlides/notesSlide46.xml"/><Relationship Id="rId2" Type="http://schemas.openxmlformats.org/officeDocument/2006/relationships/tags" Target="../tags/tag1308.xml"/><Relationship Id="rId1" Type="http://schemas.openxmlformats.org/officeDocument/2006/relationships/tags" Target="../tags/tag1307.xml"/><Relationship Id="rId6" Type="http://schemas.openxmlformats.org/officeDocument/2006/relationships/slideLayout" Target="../slideLayouts/slideLayout4.xml"/><Relationship Id="rId5" Type="http://schemas.openxmlformats.org/officeDocument/2006/relationships/tags" Target="../tags/tag1311.xml"/><Relationship Id="rId4" Type="http://schemas.openxmlformats.org/officeDocument/2006/relationships/tags" Target="../tags/tag1310.xml"/></Relationships>
</file>

<file path=ppt/slides/_rels/slide472.xml.rels><?xml version="1.0" encoding="UTF-8" standalone="yes"?>
<Relationships xmlns="http://schemas.openxmlformats.org/package/2006/relationships"><Relationship Id="rId8" Type="http://schemas.openxmlformats.org/officeDocument/2006/relationships/notesSlide" Target="../notesSlides/notesSlide47.xml"/><Relationship Id="rId3" Type="http://schemas.openxmlformats.org/officeDocument/2006/relationships/tags" Target="../tags/tag1314.xml"/><Relationship Id="rId7" Type="http://schemas.openxmlformats.org/officeDocument/2006/relationships/slideLayout" Target="../slideLayouts/slideLayout4.xml"/><Relationship Id="rId2" Type="http://schemas.openxmlformats.org/officeDocument/2006/relationships/tags" Target="../tags/tag1313.xml"/><Relationship Id="rId1" Type="http://schemas.openxmlformats.org/officeDocument/2006/relationships/tags" Target="../tags/tag1312.xml"/><Relationship Id="rId6" Type="http://schemas.openxmlformats.org/officeDocument/2006/relationships/tags" Target="../tags/tag1317.xml"/><Relationship Id="rId5" Type="http://schemas.openxmlformats.org/officeDocument/2006/relationships/tags" Target="../tags/tag1316.xml"/><Relationship Id="rId4" Type="http://schemas.openxmlformats.org/officeDocument/2006/relationships/tags" Target="../tags/tag1315.xml"/></Relationships>
</file>

<file path=ppt/slides/_rels/slide47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320.xml"/><Relationship Id="rId7" Type="http://schemas.openxmlformats.org/officeDocument/2006/relationships/notesSlide" Target="../notesSlides/notesSlide48.xml"/><Relationship Id="rId2" Type="http://schemas.openxmlformats.org/officeDocument/2006/relationships/tags" Target="../tags/tag1319.xml"/><Relationship Id="rId1" Type="http://schemas.openxmlformats.org/officeDocument/2006/relationships/tags" Target="../tags/tag1318.xml"/><Relationship Id="rId6" Type="http://schemas.openxmlformats.org/officeDocument/2006/relationships/slideLayout" Target="../slideLayouts/slideLayout4.xml"/><Relationship Id="rId5" Type="http://schemas.openxmlformats.org/officeDocument/2006/relationships/tags" Target="../tags/tag1322.xml"/><Relationship Id="rId4" Type="http://schemas.openxmlformats.org/officeDocument/2006/relationships/tags" Target="../tags/tag1321.xml"/></Relationships>
</file>

<file path=ppt/slides/_rels/slide474.xml.rels><?xml version="1.0" encoding="UTF-8" standalone="yes"?>
<Relationships xmlns="http://schemas.openxmlformats.org/package/2006/relationships"><Relationship Id="rId3" Type="http://schemas.openxmlformats.org/officeDocument/2006/relationships/tags" Target="../tags/tag1325.xml"/><Relationship Id="rId7" Type="http://schemas.openxmlformats.org/officeDocument/2006/relationships/notesSlide" Target="../notesSlides/notesSlide49.xml"/><Relationship Id="rId2" Type="http://schemas.openxmlformats.org/officeDocument/2006/relationships/tags" Target="../tags/tag1324.xml"/><Relationship Id="rId1" Type="http://schemas.openxmlformats.org/officeDocument/2006/relationships/tags" Target="../tags/tag1323.xml"/><Relationship Id="rId6" Type="http://schemas.openxmlformats.org/officeDocument/2006/relationships/slideLayout" Target="../slideLayouts/slideLayout4.xml"/><Relationship Id="rId5" Type="http://schemas.openxmlformats.org/officeDocument/2006/relationships/tags" Target="../tags/tag1327.xml"/><Relationship Id="rId4" Type="http://schemas.openxmlformats.org/officeDocument/2006/relationships/tags" Target="../tags/tag1326.xml"/></Relationships>
</file>

<file path=ppt/slides/_rels/slide475.xml.rels><?xml version="1.0" encoding="UTF-8" standalone="yes"?>
<Relationships xmlns="http://schemas.openxmlformats.org/package/2006/relationships"><Relationship Id="rId3" Type="http://schemas.openxmlformats.org/officeDocument/2006/relationships/tags" Target="../tags/tag1330.xml"/><Relationship Id="rId7" Type="http://schemas.openxmlformats.org/officeDocument/2006/relationships/image" Target="../media/image4.png"/><Relationship Id="rId2" Type="http://schemas.openxmlformats.org/officeDocument/2006/relationships/tags" Target="../tags/tag1329.xml"/><Relationship Id="rId1" Type="http://schemas.openxmlformats.org/officeDocument/2006/relationships/tags" Target="../tags/tag1328.xml"/><Relationship Id="rId6" Type="http://schemas.openxmlformats.org/officeDocument/2006/relationships/notesSlide" Target="../notesSlides/notesSlide50.xml"/><Relationship Id="rId5" Type="http://schemas.openxmlformats.org/officeDocument/2006/relationships/slideLayout" Target="../slideLayouts/slideLayout4.xml"/><Relationship Id="rId4" Type="http://schemas.openxmlformats.org/officeDocument/2006/relationships/tags" Target="../tags/tag1331.xml"/></Relationships>
</file>

<file path=ppt/slides/_rels/slide4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334.xml"/><Relationship Id="rId7" Type="http://schemas.openxmlformats.org/officeDocument/2006/relationships/notesSlide" Target="../notesSlides/notesSlide51.xml"/><Relationship Id="rId2" Type="http://schemas.openxmlformats.org/officeDocument/2006/relationships/tags" Target="../tags/tag1333.xml"/><Relationship Id="rId1" Type="http://schemas.openxmlformats.org/officeDocument/2006/relationships/tags" Target="../tags/tag1332.xml"/><Relationship Id="rId6" Type="http://schemas.openxmlformats.org/officeDocument/2006/relationships/slideLayout" Target="../slideLayouts/slideLayout4.xml"/><Relationship Id="rId5" Type="http://schemas.openxmlformats.org/officeDocument/2006/relationships/tags" Target="../tags/tag1336.xml"/><Relationship Id="rId4" Type="http://schemas.openxmlformats.org/officeDocument/2006/relationships/tags" Target="../tags/tag1335.xml"/></Relationships>
</file>

<file path=ppt/slides/_rels/slide47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339.xml"/><Relationship Id="rId7" Type="http://schemas.openxmlformats.org/officeDocument/2006/relationships/notesSlide" Target="../notesSlides/notesSlide52.xml"/><Relationship Id="rId2" Type="http://schemas.openxmlformats.org/officeDocument/2006/relationships/tags" Target="../tags/tag1338.xml"/><Relationship Id="rId1" Type="http://schemas.openxmlformats.org/officeDocument/2006/relationships/tags" Target="../tags/tag1337.xml"/><Relationship Id="rId6" Type="http://schemas.openxmlformats.org/officeDocument/2006/relationships/slideLayout" Target="../slideLayouts/slideLayout4.xml"/><Relationship Id="rId5" Type="http://schemas.openxmlformats.org/officeDocument/2006/relationships/tags" Target="../tags/tag1341.xml"/><Relationship Id="rId4" Type="http://schemas.openxmlformats.org/officeDocument/2006/relationships/tags" Target="../tags/tag1340.xml"/><Relationship Id="rId9" Type="http://schemas.openxmlformats.org/officeDocument/2006/relationships/image" Target="../media/image510.png"/></Relationships>
</file>

<file path=ppt/slides/_rels/slide478.xml.rels><?xml version="1.0" encoding="UTF-8" standalone="yes"?>
<Relationships xmlns="http://schemas.openxmlformats.org/package/2006/relationships"><Relationship Id="rId3" Type="http://schemas.openxmlformats.org/officeDocument/2006/relationships/tags" Target="../tags/tag1344.xml"/><Relationship Id="rId2" Type="http://schemas.openxmlformats.org/officeDocument/2006/relationships/tags" Target="../tags/tag1343.xml"/><Relationship Id="rId1" Type="http://schemas.openxmlformats.org/officeDocument/2006/relationships/tags" Target="../tags/tag1342.xml"/><Relationship Id="rId6" Type="http://schemas.openxmlformats.org/officeDocument/2006/relationships/notesSlide" Target="../notesSlides/notesSlide53.xml"/><Relationship Id="rId5" Type="http://schemas.openxmlformats.org/officeDocument/2006/relationships/slideLayout" Target="../slideLayouts/slideLayout4.xml"/><Relationship Id="rId4" Type="http://schemas.openxmlformats.org/officeDocument/2006/relationships/tags" Target="../tags/tag1345.xml"/></Relationships>
</file>

<file path=ppt/slides/_rels/slide479.xml.rels><?xml version="1.0" encoding="UTF-8" standalone="yes"?>
<Relationships xmlns="http://schemas.openxmlformats.org/package/2006/relationships"><Relationship Id="rId3" Type="http://schemas.openxmlformats.org/officeDocument/2006/relationships/tags" Target="../tags/tag1348.xml"/><Relationship Id="rId2" Type="http://schemas.openxmlformats.org/officeDocument/2006/relationships/tags" Target="../tags/tag1347.xml"/><Relationship Id="rId1" Type="http://schemas.openxmlformats.org/officeDocument/2006/relationships/tags" Target="../tags/tag1346.xml"/><Relationship Id="rId6" Type="http://schemas.openxmlformats.org/officeDocument/2006/relationships/notesSlide" Target="../notesSlides/notesSlide54.xml"/><Relationship Id="rId5" Type="http://schemas.openxmlformats.org/officeDocument/2006/relationships/slideLayout" Target="../slideLayouts/slideLayout4.xml"/><Relationship Id="rId4" Type="http://schemas.openxmlformats.org/officeDocument/2006/relationships/tags" Target="../tags/tag1349.xml"/></Relationships>
</file>

<file path=ppt/slides/_rels/slide48.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16.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15.wmf"/><Relationship Id="rId4" Type="http://schemas.openxmlformats.org/officeDocument/2006/relationships/oleObject" Target="../embeddings/oleObject20.bin"/></Relationships>
</file>

<file path=ppt/slides/_rels/slide480.xml.rels><?xml version="1.0" encoding="UTF-8" standalone="yes"?>
<Relationships xmlns="http://schemas.openxmlformats.org/package/2006/relationships"><Relationship Id="rId3" Type="http://schemas.openxmlformats.org/officeDocument/2006/relationships/tags" Target="../tags/tag1352.xml"/><Relationship Id="rId7" Type="http://schemas.openxmlformats.org/officeDocument/2006/relationships/image" Target="../media/image4.png"/><Relationship Id="rId2" Type="http://schemas.openxmlformats.org/officeDocument/2006/relationships/tags" Target="../tags/tag1351.xml"/><Relationship Id="rId1" Type="http://schemas.openxmlformats.org/officeDocument/2006/relationships/tags" Target="../tags/tag1350.xml"/><Relationship Id="rId6" Type="http://schemas.openxmlformats.org/officeDocument/2006/relationships/slideLayout" Target="../slideLayouts/slideLayout4.xml"/><Relationship Id="rId5" Type="http://schemas.openxmlformats.org/officeDocument/2006/relationships/tags" Target="../tags/tag1354.xml"/><Relationship Id="rId4" Type="http://schemas.openxmlformats.org/officeDocument/2006/relationships/tags" Target="../tags/tag1353.xml"/></Relationships>
</file>

<file path=ppt/slides/_rels/slide481.xml.rels><?xml version="1.0" encoding="UTF-8" standalone="yes"?>
<Relationships xmlns="http://schemas.openxmlformats.org/package/2006/relationships"><Relationship Id="rId3" Type="http://schemas.openxmlformats.org/officeDocument/2006/relationships/tags" Target="../tags/tag1357.xml"/><Relationship Id="rId2" Type="http://schemas.openxmlformats.org/officeDocument/2006/relationships/tags" Target="../tags/tag1356.xml"/><Relationship Id="rId1" Type="http://schemas.openxmlformats.org/officeDocument/2006/relationships/tags" Target="../tags/tag1355.xml"/><Relationship Id="rId5" Type="http://schemas.openxmlformats.org/officeDocument/2006/relationships/slideLayout" Target="../slideLayouts/slideLayout4.xml"/><Relationship Id="rId4" Type="http://schemas.openxmlformats.org/officeDocument/2006/relationships/tags" Target="../tags/tag1358.xml"/></Relationships>
</file>

<file path=ppt/slides/_rels/slide482.xml.rels><?xml version="1.0" encoding="UTF-8" standalone="yes"?>
<Relationships xmlns="http://schemas.openxmlformats.org/package/2006/relationships"><Relationship Id="rId3" Type="http://schemas.openxmlformats.org/officeDocument/2006/relationships/tags" Target="../tags/tag1361.xml"/><Relationship Id="rId2" Type="http://schemas.openxmlformats.org/officeDocument/2006/relationships/tags" Target="../tags/tag1360.xml"/><Relationship Id="rId1" Type="http://schemas.openxmlformats.org/officeDocument/2006/relationships/tags" Target="../tags/tag1359.xml"/><Relationship Id="rId4"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3" Type="http://schemas.openxmlformats.org/officeDocument/2006/relationships/tags" Target="../tags/tag1364.xml"/><Relationship Id="rId2" Type="http://schemas.openxmlformats.org/officeDocument/2006/relationships/tags" Target="../tags/tag1363.xml"/><Relationship Id="rId1" Type="http://schemas.openxmlformats.org/officeDocument/2006/relationships/tags" Target="../tags/tag1362.xml"/><Relationship Id="rId4"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3" Type="http://schemas.openxmlformats.org/officeDocument/2006/relationships/image" Target="../media/image511.jpeg"/><Relationship Id="rId2" Type="http://schemas.openxmlformats.org/officeDocument/2006/relationships/slideLayout" Target="../slideLayouts/slideLayout4.xml"/><Relationship Id="rId1" Type="http://schemas.openxmlformats.org/officeDocument/2006/relationships/tags" Target="../tags/tag1365.xml"/></Relationships>
</file>

<file path=ppt/slides/_rels/slide485.xml.rels><?xml version="1.0" encoding="UTF-8" standalone="yes"?>
<Relationships xmlns="http://schemas.openxmlformats.org/package/2006/relationships"><Relationship Id="rId3" Type="http://schemas.openxmlformats.org/officeDocument/2006/relationships/tags" Target="../tags/tag1368.xml"/><Relationship Id="rId2" Type="http://schemas.openxmlformats.org/officeDocument/2006/relationships/tags" Target="../tags/tag1367.xml"/><Relationship Id="rId1" Type="http://schemas.openxmlformats.org/officeDocument/2006/relationships/tags" Target="../tags/tag1366.xml"/><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tags" Target="../tags/tag1369.xml"/></Relationships>
</file>

<file path=ppt/slides/_rels/slide486.xml.rels><?xml version="1.0" encoding="UTF-8" standalone="yes"?>
<Relationships xmlns="http://schemas.openxmlformats.org/package/2006/relationships"><Relationship Id="rId3" Type="http://schemas.openxmlformats.org/officeDocument/2006/relationships/tags" Target="../tags/tag1372.xml"/><Relationship Id="rId7" Type="http://schemas.openxmlformats.org/officeDocument/2006/relationships/image" Target="../media/image4.png"/><Relationship Id="rId2" Type="http://schemas.openxmlformats.org/officeDocument/2006/relationships/tags" Target="../tags/tag1371.xml"/><Relationship Id="rId1" Type="http://schemas.openxmlformats.org/officeDocument/2006/relationships/tags" Target="../tags/tag1370.xml"/><Relationship Id="rId6" Type="http://schemas.openxmlformats.org/officeDocument/2006/relationships/slideLayout" Target="../slideLayouts/slideLayout4.xml"/><Relationship Id="rId5" Type="http://schemas.openxmlformats.org/officeDocument/2006/relationships/tags" Target="../tags/tag1374.xml"/><Relationship Id="rId4" Type="http://schemas.openxmlformats.org/officeDocument/2006/relationships/tags" Target="../tags/tag1373.xml"/></Relationships>
</file>

<file path=ppt/slides/_rels/slide487.xml.rels><?xml version="1.0" encoding="UTF-8" standalone="yes"?>
<Relationships xmlns="http://schemas.openxmlformats.org/package/2006/relationships"><Relationship Id="rId3" Type="http://schemas.openxmlformats.org/officeDocument/2006/relationships/tags" Target="../tags/tag1377.xml"/><Relationship Id="rId2" Type="http://schemas.openxmlformats.org/officeDocument/2006/relationships/tags" Target="../tags/tag1376.xml"/><Relationship Id="rId1" Type="http://schemas.openxmlformats.org/officeDocument/2006/relationships/tags" Target="../tags/tag1375.xml"/><Relationship Id="rId5" Type="http://schemas.openxmlformats.org/officeDocument/2006/relationships/slideLayout" Target="../slideLayouts/slideLayout4.xml"/><Relationship Id="rId4" Type="http://schemas.openxmlformats.org/officeDocument/2006/relationships/tags" Target="../tags/tag1378.xml"/></Relationships>
</file>

<file path=ppt/slides/_rels/slide488.xml.rels><?xml version="1.0" encoding="UTF-8" standalone="yes"?>
<Relationships xmlns="http://schemas.openxmlformats.org/package/2006/relationships"><Relationship Id="rId8" Type="http://schemas.openxmlformats.org/officeDocument/2006/relationships/tags" Target="../tags/tag1386.xml"/><Relationship Id="rId13" Type="http://schemas.openxmlformats.org/officeDocument/2006/relationships/tags" Target="../tags/tag1391.xml"/><Relationship Id="rId18" Type="http://schemas.openxmlformats.org/officeDocument/2006/relationships/image" Target="../media/image512.wmf"/><Relationship Id="rId26" Type="http://schemas.openxmlformats.org/officeDocument/2006/relationships/image" Target="../media/image516.wmf"/><Relationship Id="rId3" Type="http://schemas.openxmlformats.org/officeDocument/2006/relationships/tags" Target="../tags/tag1381.xml"/><Relationship Id="rId21" Type="http://schemas.openxmlformats.org/officeDocument/2006/relationships/oleObject" Target="../embeddings/oleObject460.bin"/><Relationship Id="rId7" Type="http://schemas.openxmlformats.org/officeDocument/2006/relationships/tags" Target="../tags/tag1385.xml"/><Relationship Id="rId12" Type="http://schemas.openxmlformats.org/officeDocument/2006/relationships/tags" Target="../tags/tag1390.xml"/><Relationship Id="rId17" Type="http://schemas.openxmlformats.org/officeDocument/2006/relationships/oleObject" Target="../embeddings/oleObject458.bin"/><Relationship Id="rId25" Type="http://schemas.openxmlformats.org/officeDocument/2006/relationships/oleObject" Target="../embeddings/oleObject462.bin"/><Relationship Id="rId2" Type="http://schemas.openxmlformats.org/officeDocument/2006/relationships/tags" Target="../tags/tag1380.xml"/><Relationship Id="rId16" Type="http://schemas.openxmlformats.org/officeDocument/2006/relationships/image" Target="../media/image4.png"/><Relationship Id="rId20" Type="http://schemas.openxmlformats.org/officeDocument/2006/relationships/image" Target="../media/image513.wmf"/><Relationship Id="rId1" Type="http://schemas.openxmlformats.org/officeDocument/2006/relationships/tags" Target="../tags/tag1379.xml"/><Relationship Id="rId6" Type="http://schemas.openxmlformats.org/officeDocument/2006/relationships/tags" Target="../tags/tag1384.xml"/><Relationship Id="rId11" Type="http://schemas.openxmlformats.org/officeDocument/2006/relationships/tags" Target="../tags/tag1389.xml"/><Relationship Id="rId24" Type="http://schemas.openxmlformats.org/officeDocument/2006/relationships/image" Target="../media/image515.wmf"/><Relationship Id="rId5" Type="http://schemas.openxmlformats.org/officeDocument/2006/relationships/tags" Target="../tags/tag1383.xml"/><Relationship Id="rId15" Type="http://schemas.openxmlformats.org/officeDocument/2006/relationships/slideLayout" Target="../slideLayouts/slideLayout4.xml"/><Relationship Id="rId23" Type="http://schemas.openxmlformats.org/officeDocument/2006/relationships/oleObject" Target="../embeddings/oleObject461.bin"/><Relationship Id="rId28" Type="http://schemas.openxmlformats.org/officeDocument/2006/relationships/image" Target="../media/image517.wmf"/><Relationship Id="rId10" Type="http://schemas.openxmlformats.org/officeDocument/2006/relationships/tags" Target="../tags/tag1388.xml"/><Relationship Id="rId19" Type="http://schemas.openxmlformats.org/officeDocument/2006/relationships/oleObject" Target="../embeddings/oleObject459.bin"/><Relationship Id="rId4" Type="http://schemas.openxmlformats.org/officeDocument/2006/relationships/tags" Target="../tags/tag1382.xml"/><Relationship Id="rId9" Type="http://schemas.openxmlformats.org/officeDocument/2006/relationships/tags" Target="../tags/tag1387.xml"/><Relationship Id="rId14" Type="http://schemas.openxmlformats.org/officeDocument/2006/relationships/tags" Target="../tags/tag1392.xml"/><Relationship Id="rId22" Type="http://schemas.openxmlformats.org/officeDocument/2006/relationships/image" Target="../media/image514.wmf"/><Relationship Id="rId27" Type="http://schemas.openxmlformats.org/officeDocument/2006/relationships/oleObject" Target="../embeddings/oleObject463.bin"/></Relationships>
</file>

<file path=ppt/slides/_rels/slide48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9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94.xml"/></Relationships>
</file>

<file path=ppt/slides/_rels/slide491.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slideLayout" Target="../slideLayouts/slideLayout4.xml"/><Relationship Id="rId1" Type="http://schemas.openxmlformats.org/officeDocument/2006/relationships/tags" Target="../tags/tag1395.xml"/></Relationships>
</file>

<file path=ppt/slides/_rels/slide492.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slideLayout" Target="../slideLayouts/slideLayout4.xml"/><Relationship Id="rId1" Type="http://schemas.openxmlformats.org/officeDocument/2006/relationships/tags" Target="../tags/tag1396.xml"/></Relationships>
</file>

<file path=ppt/slides/_rels/slide493.xml.rels><?xml version="1.0" encoding="UTF-8" standalone="yes"?>
<Relationships xmlns="http://schemas.openxmlformats.org/package/2006/relationships"><Relationship Id="rId3" Type="http://schemas.openxmlformats.org/officeDocument/2006/relationships/oleObject" Target="../embeddings/oleObject464.bin"/><Relationship Id="rId2" Type="http://schemas.openxmlformats.org/officeDocument/2006/relationships/slideLayout" Target="../slideLayouts/slideLayout4.xml"/><Relationship Id="rId1" Type="http://schemas.openxmlformats.org/officeDocument/2006/relationships/tags" Target="../tags/tag1397.xml"/><Relationship Id="rId4" Type="http://schemas.openxmlformats.org/officeDocument/2006/relationships/image" Target="../media/image520.png"/></Relationships>
</file>

<file path=ppt/slides/_rels/slide494.xml.rels><?xml version="1.0" encoding="UTF-8" standalone="yes"?>
<Relationships xmlns="http://schemas.openxmlformats.org/package/2006/relationships"><Relationship Id="rId13" Type="http://schemas.openxmlformats.org/officeDocument/2006/relationships/tags" Target="../tags/tag1410.xml"/><Relationship Id="rId18" Type="http://schemas.openxmlformats.org/officeDocument/2006/relationships/tags" Target="../tags/tag1415.xml"/><Relationship Id="rId26" Type="http://schemas.openxmlformats.org/officeDocument/2006/relationships/tags" Target="../tags/tag1423.xml"/><Relationship Id="rId39" Type="http://schemas.openxmlformats.org/officeDocument/2006/relationships/image" Target="../media/image521.wmf"/><Relationship Id="rId21" Type="http://schemas.openxmlformats.org/officeDocument/2006/relationships/tags" Target="../tags/tag1418.xml"/><Relationship Id="rId34" Type="http://schemas.openxmlformats.org/officeDocument/2006/relationships/tags" Target="../tags/tag1431.xml"/><Relationship Id="rId7" Type="http://schemas.openxmlformats.org/officeDocument/2006/relationships/tags" Target="../tags/tag1404.xml"/><Relationship Id="rId2" Type="http://schemas.openxmlformats.org/officeDocument/2006/relationships/tags" Target="../tags/tag1399.xml"/><Relationship Id="rId16" Type="http://schemas.openxmlformats.org/officeDocument/2006/relationships/tags" Target="../tags/tag1413.xml"/><Relationship Id="rId20" Type="http://schemas.openxmlformats.org/officeDocument/2006/relationships/tags" Target="../tags/tag1417.xml"/><Relationship Id="rId29" Type="http://schemas.openxmlformats.org/officeDocument/2006/relationships/tags" Target="../tags/tag1426.xml"/><Relationship Id="rId41" Type="http://schemas.openxmlformats.org/officeDocument/2006/relationships/image" Target="../media/image522.wmf"/><Relationship Id="rId1" Type="http://schemas.openxmlformats.org/officeDocument/2006/relationships/tags" Target="../tags/tag1398.xml"/><Relationship Id="rId6" Type="http://schemas.openxmlformats.org/officeDocument/2006/relationships/tags" Target="../tags/tag1403.xml"/><Relationship Id="rId11" Type="http://schemas.openxmlformats.org/officeDocument/2006/relationships/tags" Target="../tags/tag1408.xml"/><Relationship Id="rId24" Type="http://schemas.openxmlformats.org/officeDocument/2006/relationships/tags" Target="../tags/tag1421.xml"/><Relationship Id="rId32" Type="http://schemas.openxmlformats.org/officeDocument/2006/relationships/tags" Target="../tags/tag1429.xml"/><Relationship Id="rId37" Type="http://schemas.openxmlformats.org/officeDocument/2006/relationships/slideLayout" Target="../slideLayouts/slideLayout4.xml"/><Relationship Id="rId40" Type="http://schemas.openxmlformats.org/officeDocument/2006/relationships/oleObject" Target="../embeddings/oleObject466.bin"/><Relationship Id="rId5" Type="http://schemas.openxmlformats.org/officeDocument/2006/relationships/tags" Target="../tags/tag1402.xml"/><Relationship Id="rId15" Type="http://schemas.openxmlformats.org/officeDocument/2006/relationships/tags" Target="../tags/tag1412.xml"/><Relationship Id="rId23" Type="http://schemas.openxmlformats.org/officeDocument/2006/relationships/tags" Target="../tags/tag1420.xml"/><Relationship Id="rId28" Type="http://schemas.openxmlformats.org/officeDocument/2006/relationships/tags" Target="../tags/tag1425.xml"/><Relationship Id="rId36" Type="http://schemas.openxmlformats.org/officeDocument/2006/relationships/tags" Target="../tags/tag1433.xml"/><Relationship Id="rId10" Type="http://schemas.openxmlformats.org/officeDocument/2006/relationships/tags" Target="../tags/tag1407.xml"/><Relationship Id="rId19" Type="http://schemas.openxmlformats.org/officeDocument/2006/relationships/tags" Target="../tags/tag1416.xml"/><Relationship Id="rId31" Type="http://schemas.openxmlformats.org/officeDocument/2006/relationships/tags" Target="../tags/tag1428.xml"/><Relationship Id="rId4" Type="http://schemas.openxmlformats.org/officeDocument/2006/relationships/tags" Target="../tags/tag1401.xml"/><Relationship Id="rId9" Type="http://schemas.openxmlformats.org/officeDocument/2006/relationships/tags" Target="../tags/tag1406.xml"/><Relationship Id="rId14" Type="http://schemas.openxmlformats.org/officeDocument/2006/relationships/tags" Target="../tags/tag1411.xml"/><Relationship Id="rId22" Type="http://schemas.openxmlformats.org/officeDocument/2006/relationships/tags" Target="../tags/tag1419.xml"/><Relationship Id="rId27" Type="http://schemas.openxmlformats.org/officeDocument/2006/relationships/tags" Target="../tags/tag1424.xml"/><Relationship Id="rId30" Type="http://schemas.openxmlformats.org/officeDocument/2006/relationships/tags" Target="../tags/tag1427.xml"/><Relationship Id="rId35" Type="http://schemas.openxmlformats.org/officeDocument/2006/relationships/tags" Target="../tags/tag1432.xml"/><Relationship Id="rId8" Type="http://schemas.openxmlformats.org/officeDocument/2006/relationships/tags" Target="../tags/tag1405.xml"/><Relationship Id="rId3" Type="http://schemas.openxmlformats.org/officeDocument/2006/relationships/tags" Target="../tags/tag1400.xml"/><Relationship Id="rId12" Type="http://schemas.openxmlformats.org/officeDocument/2006/relationships/tags" Target="../tags/tag1409.xml"/><Relationship Id="rId17" Type="http://schemas.openxmlformats.org/officeDocument/2006/relationships/tags" Target="../tags/tag1414.xml"/><Relationship Id="rId25" Type="http://schemas.openxmlformats.org/officeDocument/2006/relationships/tags" Target="../tags/tag1422.xml"/><Relationship Id="rId33" Type="http://schemas.openxmlformats.org/officeDocument/2006/relationships/tags" Target="../tags/tag1430.xml"/><Relationship Id="rId38" Type="http://schemas.openxmlformats.org/officeDocument/2006/relationships/oleObject" Target="../embeddings/oleObject465.bin"/></Relationships>
</file>

<file path=ppt/slides/_rels/slide495.xml.rels><?xml version="1.0" encoding="UTF-8" standalone="yes"?>
<Relationships xmlns="http://schemas.openxmlformats.org/package/2006/relationships"><Relationship Id="rId3" Type="http://schemas.openxmlformats.org/officeDocument/2006/relationships/tags" Target="../tags/tag1436.xml"/><Relationship Id="rId2" Type="http://schemas.openxmlformats.org/officeDocument/2006/relationships/tags" Target="../tags/tag1435.xml"/><Relationship Id="rId1" Type="http://schemas.openxmlformats.org/officeDocument/2006/relationships/tags" Target="../tags/tag1434.xml"/><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tags" Target="../tags/tag1437.xml"/></Relationships>
</file>

<file path=ppt/slides/_rels/slide496.xml.rels><?xml version="1.0" encoding="UTF-8" standalone="yes"?>
<Relationships xmlns="http://schemas.openxmlformats.org/package/2006/relationships"><Relationship Id="rId3" Type="http://schemas.openxmlformats.org/officeDocument/2006/relationships/tags" Target="../tags/tag1440.xml"/><Relationship Id="rId7" Type="http://schemas.openxmlformats.org/officeDocument/2006/relationships/image" Target="../media/image4.png"/><Relationship Id="rId2" Type="http://schemas.openxmlformats.org/officeDocument/2006/relationships/tags" Target="../tags/tag1439.xml"/><Relationship Id="rId1" Type="http://schemas.openxmlformats.org/officeDocument/2006/relationships/tags" Target="../tags/tag1438.xml"/><Relationship Id="rId6" Type="http://schemas.openxmlformats.org/officeDocument/2006/relationships/slideLayout" Target="../slideLayouts/slideLayout4.xml"/><Relationship Id="rId5" Type="http://schemas.openxmlformats.org/officeDocument/2006/relationships/tags" Target="../tags/tag1442.xml"/><Relationship Id="rId4" Type="http://schemas.openxmlformats.org/officeDocument/2006/relationships/tags" Target="../tags/tag1441.xml"/></Relationships>
</file>

<file path=ppt/slides/_rels/slide497.xml.rels><?xml version="1.0" encoding="UTF-8" standalone="yes"?>
<Relationships xmlns="http://schemas.openxmlformats.org/package/2006/relationships"><Relationship Id="rId3" Type="http://schemas.openxmlformats.org/officeDocument/2006/relationships/tags" Target="../tags/tag1445.xml"/><Relationship Id="rId2" Type="http://schemas.openxmlformats.org/officeDocument/2006/relationships/tags" Target="../tags/tag1444.xml"/><Relationship Id="rId1" Type="http://schemas.openxmlformats.org/officeDocument/2006/relationships/tags" Target="../tags/tag1443.xml"/><Relationship Id="rId5" Type="http://schemas.openxmlformats.org/officeDocument/2006/relationships/slideLayout" Target="../slideLayouts/slideLayout4.xml"/><Relationship Id="rId4" Type="http://schemas.openxmlformats.org/officeDocument/2006/relationships/tags" Target="../tags/tag1446.xml"/></Relationships>
</file>

<file path=ppt/slides/_rels/slide498.xml.rels><?xml version="1.0" encoding="UTF-8" standalone="yes"?>
<Relationships xmlns="http://schemas.openxmlformats.org/package/2006/relationships"><Relationship Id="rId13" Type="http://schemas.openxmlformats.org/officeDocument/2006/relationships/tags" Target="../tags/tag1459.xml"/><Relationship Id="rId18" Type="http://schemas.openxmlformats.org/officeDocument/2006/relationships/tags" Target="../tags/tag1464.xml"/><Relationship Id="rId26" Type="http://schemas.openxmlformats.org/officeDocument/2006/relationships/tags" Target="../tags/tag1472.xml"/><Relationship Id="rId3" Type="http://schemas.openxmlformats.org/officeDocument/2006/relationships/tags" Target="../tags/tag1449.xml"/><Relationship Id="rId21" Type="http://schemas.openxmlformats.org/officeDocument/2006/relationships/tags" Target="../tags/tag1467.xml"/><Relationship Id="rId34" Type="http://schemas.openxmlformats.org/officeDocument/2006/relationships/slideLayout" Target="../slideLayouts/slideLayout4.xml"/><Relationship Id="rId7" Type="http://schemas.openxmlformats.org/officeDocument/2006/relationships/tags" Target="../tags/tag1453.xml"/><Relationship Id="rId12" Type="http://schemas.openxmlformats.org/officeDocument/2006/relationships/tags" Target="../tags/tag1458.xml"/><Relationship Id="rId17" Type="http://schemas.openxmlformats.org/officeDocument/2006/relationships/tags" Target="../tags/tag1463.xml"/><Relationship Id="rId25" Type="http://schemas.openxmlformats.org/officeDocument/2006/relationships/tags" Target="../tags/tag1471.xml"/><Relationship Id="rId33" Type="http://schemas.openxmlformats.org/officeDocument/2006/relationships/tags" Target="../tags/tag1479.xml"/><Relationship Id="rId2" Type="http://schemas.openxmlformats.org/officeDocument/2006/relationships/tags" Target="../tags/tag1448.xml"/><Relationship Id="rId16" Type="http://schemas.openxmlformats.org/officeDocument/2006/relationships/tags" Target="../tags/tag1462.xml"/><Relationship Id="rId20" Type="http://schemas.openxmlformats.org/officeDocument/2006/relationships/tags" Target="../tags/tag1466.xml"/><Relationship Id="rId29" Type="http://schemas.openxmlformats.org/officeDocument/2006/relationships/tags" Target="../tags/tag1475.xml"/><Relationship Id="rId1" Type="http://schemas.openxmlformats.org/officeDocument/2006/relationships/tags" Target="../tags/tag1447.xml"/><Relationship Id="rId6" Type="http://schemas.openxmlformats.org/officeDocument/2006/relationships/tags" Target="../tags/tag1452.xml"/><Relationship Id="rId11" Type="http://schemas.openxmlformats.org/officeDocument/2006/relationships/tags" Target="../tags/tag1457.xml"/><Relationship Id="rId24" Type="http://schemas.openxmlformats.org/officeDocument/2006/relationships/tags" Target="../tags/tag1470.xml"/><Relationship Id="rId32" Type="http://schemas.openxmlformats.org/officeDocument/2006/relationships/tags" Target="../tags/tag1478.xml"/><Relationship Id="rId5" Type="http://schemas.openxmlformats.org/officeDocument/2006/relationships/tags" Target="../tags/tag1451.xml"/><Relationship Id="rId15" Type="http://schemas.openxmlformats.org/officeDocument/2006/relationships/tags" Target="../tags/tag1461.xml"/><Relationship Id="rId23" Type="http://schemas.openxmlformats.org/officeDocument/2006/relationships/tags" Target="../tags/tag1469.xml"/><Relationship Id="rId28" Type="http://schemas.openxmlformats.org/officeDocument/2006/relationships/tags" Target="../tags/tag1474.xml"/><Relationship Id="rId10" Type="http://schemas.openxmlformats.org/officeDocument/2006/relationships/tags" Target="../tags/tag1456.xml"/><Relationship Id="rId19" Type="http://schemas.openxmlformats.org/officeDocument/2006/relationships/tags" Target="../tags/tag1465.xml"/><Relationship Id="rId31" Type="http://schemas.openxmlformats.org/officeDocument/2006/relationships/tags" Target="../tags/tag1477.xml"/><Relationship Id="rId4" Type="http://schemas.openxmlformats.org/officeDocument/2006/relationships/tags" Target="../tags/tag1450.xml"/><Relationship Id="rId9" Type="http://schemas.openxmlformats.org/officeDocument/2006/relationships/tags" Target="../tags/tag1455.xml"/><Relationship Id="rId14" Type="http://schemas.openxmlformats.org/officeDocument/2006/relationships/tags" Target="../tags/tag1460.xml"/><Relationship Id="rId22" Type="http://schemas.openxmlformats.org/officeDocument/2006/relationships/tags" Target="../tags/tag1468.xml"/><Relationship Id="rId27" Type="http://schemas.openxmlformats.org/officeDocument/2006/relationships/tags" Target="../tags/tag1473.xml"/><Relationship Id="rId30" Type="http://schemas.openxmlformats.org/officeDocument/2006/relationships/tags" Target="../tags/tag1476.xml"/><Relationship Id="rId8" Type="http://schemas.openxmlformats.org/officeDocument/2006/relationships/tags" Target="../tags/tag1454.xml"/></Relationships>
</file>

<file path=ppt/slides/_rels/slide499.xml.rels><?xml version="1.0" encoding="UTF-8" standalone="yes"?>
<Relationships xmlns="http://schemas.openxmlformats.org/package/2006/relationships"><Relationship Id="rId13" Type="http://schemas.openxmlformats.org/officeDocument/2006/relationships/tags" Target="../tags/tag1492.xml"/><Relationship Id="rId18" Type="http://schemas.openxmlformats.org/officeDocument/2006/relationships/tags" Target="../tags/tag1497.xml"/><Relationship Id="rId26" Type="http://schemas.openxmlformats.org/officeDocument/2006/relationships/tags" Target="../tags/tag1505.xml"/><Relationship Id="rId3" Type="http://schemas.openxmlformats.org/officeDocument/2006/relationships/tags" Target="../tags/tag1482.xml"/><Relationship Id="rId21" Type="http://schemas.openxmlformats.org/officeDocument/2006/relationships/tags" Target="../tags/tag1500.xml"/><Relationship Id="rId34" Type="http://schemas.openxmlformats.org/officeDocument/2006/relationships/slideLayout" Target="../slideLayouts/slideLayout4.xml"/><Relationship Id="rId7" Type="http://schemas.openxmlformats.org/officeDocument/2006/relationships/tags" Target="../tags/tag1486.xml"/><Relationship Id="rId12" Type="http://schemas.openxmlformats.org/officeDocument/2006/relationships/tags" Target="../tags/tag1491.xml"/><Relationship Id="rId17" Type="http://schemas.openxmlformats.org/officeDocument/2006/relationships/tags" Target="../tags/tag1496.xml"/><Relationship Id="rId25" Type="http://schemas.openxmlformats.org/officeDocument/2006/relationships/tags" Target="../tags/tag1504.xml"/><Relationship Id="rId33" Type="http://schemas.openxmlformats.org/officeDocument/2006/relationships/tags" Target="../tags/tag1512.xml"/><Relationship Id="rId2" Type="http://schemas.openxmlformats.org/officeDocument/2006/relationships/tags" Target="../tags/tag1481.xml"/><Relationship Id="rId16" Type="http://schemas.openxmlformats.org/officeDocument/2006/relationships/tags" Target="../tags/tag1495.xml"/><Relationship Id="rId20" Type="http://schemas.openxmlformats.org/officeDocument/2006/relationships/tags" Target="../tags/tag1499.xml"/><Relationship Id="rId29" Type="http://schemas.openxmlformats.org/officeDocument/2006/relationships/tags" Target="../tags/tag1508.xml"/><Relationship Id="rId1" Type="http://schemas.openxmlformats.org/officeDocument/2006/relationships/tags" Target="../tags/tag1480.xml"/><Relationship Id="rId6" Type="http://schemas.openxmlformats.org/officeDocument/2006/relationships/tags" Target="../tags/tag1485.xml"/><Relationship Id="rId11" Type="http://schemas.openxmlformats.org/officeDocument/2006/relationships/tags" Target="../tags/tag1490.xml"/><Relationship Id="rId24" Type="http://schemas.openxmlformats.org/officeDocument/2006/relationships/tags" Target="../tags/tag1503.xml"/><Relationship Id="rId32" Type="http://schemas.openxmlformats.org/officeDocument/2006/relationships/tags" Target="../tags/tag1511.xml"/><Relationship Id="rId5" Type="http://schemas.openxmlformats.org/officeDocument/2006/relationships/tags" Target="../tags/tag1484.xml"/><Relationship Id="rId15" Type="http://schemas.openxmlformats.org/officeDocument/2006/relationships/tags" Target="../tags/tag1494.xml"/><Relationship Id="rId23" Type="http://schemas.openxmlformats.org/officeDocument/2006/relationships/tags" Target="../tags/tag1502.xml"/><Relationship Id="rId28" Type="http://schemas.openxmlformats.org/officeDocument/2006/relationships/tags" Target="../tags/tag1507.xml"/><Relationship Id="rId10" Type="http://schemas.openxmlformats.org/officeDocument/2006/relationships/tags" Target="../tags/tag1489.xml"/><Relationship Id="rId19" Type="http://schemas.openxmlformats.org/officeDocument/2006/relationships/tags" Target="../tags/tag1498.xml"/><Relationship Id="rId31" Type="http://schemas.openxmlformats.org/officeDocument/2006/relationships/tags" Target="../tags/tag1510.xml"/><Relationship Id="rId4" Type="http://schemas.openxmlformats.org/officeDocument/2006/relationships/tags" Target="../tags/tag1483.xml"/><Relationship Id="rId9" Type="http://schemas.openxmlformats.org/officeDocument/2006/relationships/tags" Target="../tags/tag1488.xml"/><Relationship Id="rId14" Type="http://schemas.openxmlformats.org/officeDocument/2006/relationships/tags" Target="../tags/tag1493.xml"/><Relationship Id="rId22" Type="http://schemas.openxmlformats.org/officeDocument/2006/relationships/tags" Target="../tags/tag1501.xml"/><Relationship Id="rId27" Type="http://schemas.openxmlformats.org/officeDocument/2006/relationships/tags" Target="../tags/tag1506.xml"/><Relationship Id="rId30" Type="http://schemas.openxmlformats.org/officeDocument/2006/relationships/tags" Target="../tags/tag1509.xml"/><Relationship Id="rId8" Type="http://schemas.openxmlformats.org/officeDocument/2006/relationships/tags" Target="../tags/tag148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8" Type="http://schemas.openxmlformats.org/officeDocument/2006/relationships/tags" Target="../tags/tag1520.xml"/><Relationship Id="rId3" Type="http://schemas.openxmlformats.org/officeDocument/2006/relationships/tags" Target="../tags/tag1515.xml"/><Relationship Id="rId7" Type="http://schemas.openxmlformats.org/officeDocument/2006/relationships/tags" Target="../tags/tag1519.xml"/><Relationship Id="rId12" Type="http://schemas.openxmlformats.org/officeDocument/2006/relationships/image" Target="../media/image523.png"/><Relationship Id="rId2" Type="http://schemas.openxmlformats.org/officeDocument/2006/relationships/tags" Target="../tags/tag1514.xml"/><Relationship Id="rId1" Type="http://schemas.openxmlformats.org/officeDocument/2006/relationships/tags" Target="../tags/tag1513.xml"/><Relationship Id="rId6" Type="http://schemas.openxmlformats.org/officeDocument/2006/relationships/tags" Target="../tags/tag1518.xml"/><Relationship Id="rId11" Type="http://schemas.openxmlformats.org/officeDocument/2006/relationships/oleObject" Target="../embeddings/oleObject467.bin"/><Relationship Id="rId5" Type="http://schemas.openxmlformats.org/officeDocument/2006/relationships/tags" Target="../tags/tag1517.xml"/><Relationship Id="rId10" Type="http://schemas.openxmlformats.org/officeDocument/2006/relationships/slideLayout" Target="../slideLayouts/slideLayout4.xml"/><Relationship Id="rId4" Type="http://schemas.openxmlformats.org/officeDocument/2006/relationships/tags" Target="../tags/tag1516.xml"/><Relationship Id="rId9" Type="http://schemas.openxmlformats.org/officeDocument/2006/relationships/tags" Target="../tags/tag1521.xml"/></Relationships>
</file>

<file path=ppt/slides/_rels/slide501.xml.rels><?xml version="1.0" encoding="UTF-8" standalone="yes"?>
<Relationships xmlns="http://schemas.openxmlformats.org/package/2006/relationships"><Relationship Id="rId3" Type="http://schemas.openxmlformats.org/officeDocument/2006/relationships/tags" Target="../tags/tag1524.xml"/><Relationship Id="rId7" Type="http://schemas.openxmlformats.org/officeDocument/2006/relationships/image" Target="../media/image523.png"/><Relationship Id="rId2" Type="http://schemas.openxmlformats.org/officeDocument/2006/relationships/tags" Target="../tags/tag1523.xml"/><Relationship Id="rId1" Type="http://schemas.openxmlformats.org/officeDocument/2006/relationships/tags" Target="../tags/tag1522.xml"/><Relationship Id="rId6" Type="http://schemas.openxmlformats.org/officeDocument/2006/relationships/oleObject" Target="../embeddings/oleObject468.bin"/><Relationship Id="rId5" Type="http://schemas.openxmlformats.org/officeDocument/2006/relationships/slideLayout" Target="../slideLayouts/slideLayout4.xml"/><Relationship Id="rId4" Type="http://schemas.openxmlformats.org/officeDocument/2006/relationships/tags" Target="../tags/tag1525.xml"/></Relationships>
</file>

<file path=ppt/slides/_rels/slide502.xml.rels><?xml version="1.0" encoding="UTF-8" standalone="yes"?>
<Relationships xmlns="http://schemas.openxmlformats.org/package/2006/relationships"><Relationship Id="rId8" Type="http://schemas.openxmlformats.org/officeDocument/2006/relationships/tags" Target="../tags/tag1533.xml"/><Relationship Id="rId3" Type="http://schemas.openxmlformats.org/officeDocument/2006/relationships/tags" Target="../tags/tag1528.xml"/><Relationship Id="rId7" Type="http://schemas.openxmlformats.org/officeDocument/2006/relationships/tags" Target="../tags/tag1532.xml"/><Relationship Id="rId12" Type="http://schemas.openxmlformats.org/officeDocument/2006/relationships/image" Target="../media/image525.emf"/><Relationship Id="rId2" Type="http://schemas.openxmlformats.org/officeDocument/2006/relationships/tags" Target="../tags/tag1527.xml"/><Relationship Id="rId1" Type="http://schemas.openxmlformats.org/officeDocument/2006/relationships/tags" Target="../tags/tag1526.xml"/><Relationship Id="rId6" Type="http://schemas.openxmlformats.org/officeDocument/2006/relationships/tags" Target="../tags/tag1531.xml"/><Relationship Id="rId11" Type="http://schemas.openxmlformats.org/officeDocument/2006/relationships/image" Target="../media/image524.emf"/><Relationship Id="rId5" Type="http://schemas.openxmlformats.org/officeDocument/2006/relationships/tags" Target="../tags/tag1530.xml"/><Relationship Id="rId10" Type="http://schemas.openxmlformats.org/officeDocument/2006/relationships/image" Target="../media/image4.png"/><Relationship Id="rId4" Type="http://schemas.openxmlformats.org/officeDocument/2006/relationships/tags" Target="../tags/tag1529.xml"/><Relationship Id="rId9" Type="http://schemas.openxmlformats.org/officeDocument/2006/relationships/slideLayout" Target="../slideLayouts/slideLayout4.xml"/></Relationships>
</file>

<file path=ppt/slides/_rels/slide503.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525.emf"/><Relationship Id="rId18" Type="http://schemas.openxmlformats.org/officeDocument/2006/relationships/oleObject" Target="../embeddings/oleObject473.bin"/><Relationship Id="rId3" Type="http://schemas.openxmlformats.org/officeDocument/2006/relationships/tags" Target="../tags/tag1536.xml"/><Relationship Id="rId7" Type="http://schemas.openxmlformats.org/officeDocument/2006/relationships/tags" Target="../tags/tag1540.xml"/><Relationship Id="rId12" Type="http://schemas.openxmlformats.org/officeDocument/2006/relationships/image" Target="../media/image524.emf"/><Relationship Id="rId17" Type="http://schemas.openxmlformats.org/officeDocument/2006/relationships/oleObject" Target="../embeddings/oleObject472.bin"/><Relationship Id="rId2" Type="http://schemas.openxmlformats.org/officeDocument/2006/relationships/tags" Target="../tags/tag1535.xml"/><Relationship Id="rId16" Type="http://schemas.openxmlformats.org/officeDocument/2006/relationships/oleObject" Target="../embeddings/oleObject471.bin"/><Relationship Id="rId1" Type="http://schemas.openxmlformats.org/officeDocument/2006/relationships/tags" Target="../tags/tag1534.xml"/><Relationship Id="rId6" Type="http://schemas.openxmlformats.org/officeDocument/2006/relationships/tags" Target="../tags/tag1539.xml"/><Relationship Id="rId11" Type="http://schemas.openxmlformats.org/officeDocument/2006/relationships/image" Target="../media/image522.wmf"/><Relationship Id="rId5" Type="http://schemas.openxmlformats.org/officeDocument/2006/relationships/tags" Target="../tags/tag1538.xml"/><Relationship Id="rId15" Type="http://schemas.openxmlformats.org/officeDocument/2006/relationships/image" Target="../media/image521.wmf"/><Relationship Id="rId10" Type="http://schemas.openxmlformats.org/officeDocument/2006/relationships/oleObject" Target="../embeddings/oleObject469.bin"/><Relationship Id="rId4" Type="http://schemas.openxmlformats.org/officeDocument/2006/relationships/tags" Target="../tags/tag1537.xml"/><Relationship Id="rId9" Type="http://schemas.openxmlformats.org/officeDocument/2006/relationships/image" Target="../media/image4.png"/><Relationship Id="rId14" Type="http://schemas.openxmlformats.org/officeDocument/2006/relationships/oleObject" Target="../embeddings/oleObject470.bin"/></Relationships>
</file>

<file path=ppt/slides/_rels/slide504.xml.rels><?xml version="1.0" encoding="UTF-8" standalone="yes"?>
<Relationships xmlns="http://schemas.openxmlformats.org/package/2006/relationships"><Relationship Id="rId8" Type="http://schemas.openxmlformats.org/officeDocument/2006/relationships/tags" Target="../tags/tag1548.xml"/><Relationship Id="rId13" Type="http://schemas.openxmlformats.org/officeDocument/2006/relationships/tags" Target="../tags/tag1553.xml"/><Relationship Id="rId18" Type="http://schemas.openxmlformats.org/officeDocument/2006/relationships/tags" Target="../tags/tag1558.xml"/><Relationship Id="rId26" Type="http://schemas.openxmlformats.org/officeDocument/2006/relationships/tags" Target="../tags/tag1566.xml"/><Relationship Id="rId3" Type="http://schemas.openxmlformats.org/officeDocument/2006/relationships/tags" Target="../tags/tag1543.xml"/><Relationship Id="rId21" Type="http://schemas.openxmlformats.org/officeDocument/2006/relationships/tags" Target="../tags/tag1561.xml"/><Relationship Id="rId7" Type="http://schemas.openxmlformats.org/officeDocument/2006/relationships/tags" Target="../tags/tag1547.xml"/><Relationship Id="rId12" Type="http://schemas.openxmlformats.org/officeDocument/2006/relationships/tags" Target="../tags/tag1552.xml"/><Relationship Id="rId17" Type="http://schemas.openxmlformats.org/officeDocument/2006/relationships/tags" Target="../tags/tag1557.xml"/><Relationship Id="rId25" Type="http://schemas.openxmlformats.org/officeDocument/2006/relationships/tags" Target="../tags/tag1565.xml"/><Relationship Id="rId2" Type="http://schemas.openxmlformats.org/officeDocument/2006/relationships/tags" Target="../tags/tag1542.xml"/><Relationship Id="rId16" Type="http://schemas.openxmlformats.org/officeDocument/2006/relationships/tags" Target="../tags/tag1556.xml"/><Relationship Id="rId20" Type="http://schemas.openxmlformats.org/officeDocument/2006/relationships/tags" Target="../tags/tag1560.xml"/><Relationship Id="rId1" Type="http://schemas.openxmlformats.org/officeDocument/2006/relationships/tags" Target="../tags/tag1541.xml"/><Relationship Id="rId6" Type="http://schemas.openxmlformats.org/officeDocument/2006/relationships/tags" Target="../tags/tag1546.xml"/><Relationship Id="rId11" Type="http://schemas.openxmlformats.org/officeDocument/2006/relationships/tags" Target="../tags/tag1551.xml"/><Relationship Id="rId24" Type="http://schemas.openxmlformats.org/officeDocument/2006/relationships/tags" Target="../tags/tag1564.xml"/><Relationship Id="rId5" Type="http://schemas.openxmlformats.org/officeDocument/2006/relationships/tags" Target="../tags/tag1545.xml"/><Relationship Id="rId15" Type="http://schemas.openxmlformats.org/officeDocument/2006/relationships/tags" Target="../tags/tag1555.xml"/><Relationship Id="rId23" Type="http://schemas.openxmlformats.org/officeDocument/2006/relationships/tags" Target="../tags/tag1563.xml"/><Relationship Id="rId28" Type="http://schemas.openxmlformats.org/officeDocument/2006/relationships/slideLayout" Target="../slideLayouts/slideLayout4.xml"/><Relationship Id="rId10" Type="http://schemas.openxmlformats.org/officeDocument/2006/relationships/tags" Target="../tags/tag1550.xml"/><Relationship Id="rId19" Type="http://schemas.openxmlformats.org/officeDocument/2006/relationships/tags" Target="../tags/tag1559.xml"/><Relationship Id="rId4" Type="http://schemas.openxmlformats.org/officeDocument/2006/relationships/tags" Target="../tags/tag1544.xml"/><Relationship Id="rId9" Type="http://schemas.openxmlformats.org/officeDocument/2006/relationships/tags" Target="../tags/tag1549.xml"/><Relationship Id="rId14" Type="http://schemas.openxmlformats.org/officeDocument/2006/relationships/tags" Target="../tags/tag1554.xml"/><Relationship Id="rId22" Type="http://schemas.openxmlformats.org/officeDocument/2006/relationships/tags" Target="../tags/tag1562.xml"/><Relationship Id="rId27" Type="http://schemas.openxmlformats.org/officeDocument/2006/relationships/tags" Target="../tags/tag1567.xml"/></Relationships>
</file>

<file path=ppt/slides/_rels/slide505.xml.rels><?xml version="1.0" encoding="UTF-8" standalone="yes"?>
<Relationships xmlns="http://schemas.openxmlformats.org/package/2006/relationships"><Relationship Id="rId8" Type="http://schemas.openxmlformats.org/officeDocument/2006/relationships/tags" Target="../tags/tag1575.xml"/><Relationship Id="rId13" Type="http://schemas.openxmlformats.org/officeDocument/2006/relationships/slideLayout" Target="../slideLayouts/slideLayout4.xml"/><Relationship Id="rId18" Type="http://schemas.openxmlformats.org/officeDocument/2006/relationships/image" Target="../media/image525.emf"/><Relationship Id="rId26" Type="http://schemas.openxmlformats.org/officeDocument/2006/relationships/oleObject" Target="../embeddings/oleObject481.bin"/><Relationship Id="rId3" Type="http://schemas.openxmlformats.org/officeDocument/2006/relationships/tags" Target="../tags/tag1570.xml"/><Relationship Id="rId21" Type="http://schemas.openxmlformats.org/officeDocument/2006/relationships/oleObject" Target="../embeddings/oleObject476.bin"/><Relationship Id="rId7" Type="http://schemas.openxmlformats.org/officeDocument/2006/relationships/tags" Target="../tags/tag1574.xml"/><Relationship Id="rId12" Type="http://schemas.openxmlformats.org/officeDocument/2006/relationships/tags" Target="../tags/tag1579.xml"/><Relationship Id="rId17" Type="http://schemas.openxmlformats.org/officeDocument/2006/relationships/image" Target="../media/image524.emf"/><Relationship Id="rId25" Type="http://schemas.openxmlformats.org/officeDocument/2006/relationships/oleObject" Target="../embeddings/oleObject480.bin"/><Relationship Id="rId2" Type="http://schemas.openxmlformats.org/officeDocument/2006/relationships/tags" Target="../tags/tag1569.xml"/><Relationship Id="rId16" Type="http://schemas.openxmlformats.org/officeDocument/2006/relationships/image" Target="../media/image522.wmf"/><Relationship Id="rId20" Type="http://schemas.openxmlformats.org/officeDocument/2006/relationships/image" Target="../media/image521.wmf"/><Relationship Id="rId1" Type="http://schemas.openxmlformats.org/officeDocument/2006/relationships/tags" Target="../tags/tag1568.xml"/><Relationship Id="rId6" Type="http://schemas.openxmlformats.org/officeDocument/2006/relationships/tags" Target="../tags/tag1573.xml"/><Relationship Id="rId11" Type="http://schemas.openxmlformats.org/officeDocument/2006/relationships/tags" Target="../tags/tag1578.xml"/><Relationship Id="rId24" Type="http://schemas.openxmlformats.org/officeDocument/2006/relationships/oleObject" Target="../embeddings/oleObject479.bin"/><Relationship Id="rId5" Type="http://schemas.openxmlformats.org/officeDocument/2006/relationships/tags" Target="../tags/tag1572.xml"/><Relationship Id="rId15" Type="http://schemas.openxmlformats.org/officeDocument/2006/relationships/oleObject" Target="../embeddings/oleObject474.bin"/><Relationship Id="rId23" Type="http://schemas.openxmlformats.org/officeDocument/2006/relationships/oleObject" Target="../embeddings/oleObject478.bin"/><Relationship Id="rId10" Type="http://schemas.openxmlformats.org/officeDocument/2006/relationships/tags" Target="../tags/tag1577.xml"/><Relationship Id="rId19" Type="http://schemas.openxmlformats.org/officeDocument/2006/relationships/oleObject" Target="../embeddings/oleObject475.bin"/><Relationship Id="rId4" Type="http://schemas.openxmlformats.org/officeDocument/2006/relationships/tags" Target="../tags/tag1571.xml"/><Relationship Id="rId9" Type="http://schemas.openxmlformats.org/officeDocument/2006/relationships/tags" Target="../tags/tag1576.xml"/><Relationship Id="rId14" Type="http://schemas.openxmlformats.org/officeDocument/2006/relationships/image" Target="../media/image4.png"/><Relationship Id="rId22" Type="http://schemas.openxmlformats.org/officeDocument/2006/relationships/oleObject" Target="../embeddings/oleObject477.bin"/></Relationships>
</file>

<file path=ppt/slides/_rels/slide506.xml.rels><?xml version="1.0" encoding="UTF-8" standalone="yes"?>
<Relationships xmlns="http://schemas.openxmlformats.org/package/2006/relationships"><Relationship Id="rId8" Type="http://schemas.openxmlformats.org/officeDocument/2006/relationships/image" Target="../media/image526.wmf"/><Relationship Id="rId3" Type="http://schemas.openxmlformats.org/officeDocument/2006/relationships/tags" Target="../tags/tag1582.xml"/><Relationship Id="rId7" Type="http://schemas.openxmlformats.org/officeDocument/2006/relationships/oleObject" Target="../embeddings/oleObject482.bin"/><Relationship Id="rId2" Type="http://schemas.openxmlformats.org/officeDocument/2006/relationships/tags" Target="../tags/tag1581.xml"/><Relationship Id="rId1" Type="http://schemas.openxmlformats.org/officeDocument/2006/relationships/tags" Target="../tags/tag1580.xml"/><Relationship Id="rId6" Type="http://schemas.openxmlformats.org/officeDocument/2006/relationships/slideLayout" Target="../slideLayouts/slideLayout4.xml"/><Relationship Id="rId5" Type="http://schemas.openxmlformats.org/officeDocument/2006/relationships/tags" Target="../tags/tag1584.xml"/><Relationship Id="rId4" Type="http://schemas.openxmlformats.org/officeDocument/2006/relationships/tags" Target="../tags/tag1583.xml"/></Relationships>
</file>

<file path=ppt/slides/_rels/slide507.xml.rels><?xml version="1.0" encoding="UTF-8" standalone="yes"?>
<Relationships xmlns="http://schemas.openxmlformats.org/package/2006/relationships"><Relationship Id="rId8" Type="http://schemas.openxmlformats.org/officeDocument/2006/relationships/tags" Target="../tags/tag1592.xml"/><Relationship Id="rId13" Type="http://schemas.openxmlformats.org/officeDocument/2006/relationships/image" Target="../media/image526.wmf"/><Relationship Id="rId18" Type="http://schemas.openxmlformats.org/officeDocument/2006/relationships/oleObject" Target="../embeddings/oleObject486.bin"/><Relationship Id="rId3" Type="http://schemas.openxmlformats.org/officeDocument/2006/relationships/tags" Target="../tags/tag1587.xml"/><Relationship Id="rId7" Type="http://schemas.openxmlformats.org/officeDocument/2006/relationships/tags" Target="../tags/tag1591.xml"/><Relationship Id="rId12" Type="http://schemas.openxmlformats.org/officeDocument/2006/relationships/oleObject" Target="../embeddings/oleObject483.bin"/><Relationship Id="rId17" Type="http://schemas.openxmlformats.org/officeDocument/2006/relationships/image" Target="../media/image528.wmf"/><Relationship Id="rId2" Type="http://schemas.openxmlformats.org/officeDocument/2006/relationships/tags" Target="../tags/tag1586.xml"/><Relationship Id="rId16" Type="http://schemas.openxmlformats.org/officeDocument/2006/relationships/oleObject" Target="../embeddings/oleObject485.bin"/><Relationship Id="rId1" Type="http://schemas.openxmlformats.org/officeDocument/2006/relationships/tags" Target="../tags/tag1585.xml"/><Relationship Id="rId6" Type="http://schemas.openxmlformats.org/officeDocument/2006/relationships/tags" Target="../tags/tag1590.xml"/><Relationship Id="rId11" Type="http://schemas.openxmlformats.org/officeDocument/2006/relationships/slideLayout" Target="../slideLayouts/slideLayout4.xml"/><Relationship Id="rId5" Type="http://schemas.openxmlformats.org/officeDocument/2006/relationships/tags" Target="../tags/tag1589.xml"/><Relationship Id="rId15" Type="http://schemas.openxmlformats.org/officeDocument/2006/relationships/image" Target="../media/image527.wmf"/><Relationship Id="rId10" Type="http://schemas.openxmlformats.org/officeDocument/2006/relationships/tags" Target="../tags/tag1594.xml"/><Relationship Id="rId19" Type="http://schemas.openxmlformats.org/officeDocument/2006/relationships/image" Target="../media/image529.wmf"/><Relationship Id="rId4" Type="http://schemas.openxmlformats.org/officeDocument/2006/relationships/tags" Target="../tags/tag1588.xml"/><Relationship Id="rId9" Type="http://schemas.openxmlformats.org/officeDocument/2006/relationships/tags" Target="../tags/tag1593.xml"/><Relationship Id="rId14" Type="http://schemas.openxmlformats.org/officeDocument/2006/relationships/oleObject" Target="../embeddings/oleObject484.bin"/></Relationships>
</file>

<file path=ppt/slides/_rels/slide508.xml.rels><?xml version="1.0" encoding="UTF-8" standalone="yes"?>
<Relationships xmlns="http://schemas.openxmlformats.org/package/2006/relationships"><Relationship Id="rId8" Type="http://schemas.openxmlformats.org/officeDocument/2006/relationships/tags" Target="../tags/tag1602.xml"/><Relationship Id="rId13" Type="http://schemas.openxmlformats.org/officeDocument/2006/relationships/tags" Target="../tags/tag1607.xml"/><Relationship Id="rId18" Type="http://schemas.openxmlformats.org/officeDocument/2006/relationships/image" Target="../media/image527.wmf"/><Relationship Id="rId26" Type="http://schemas.openxmlformats.org/officeDocument/2006/relationships/image" Target="../media/image531.wmf"/><Relationship Id="rId3" Type="http://schemas.openxmlformats.org/officeDocument/2006/relationships/tags" Target="../tags/tag1597.xml"/><Relationship Id="rId21" Type="http://schemas.openxmlformats.org/officeDocument/2006/relationships/oleObject" Target="../embeddings/oleObject490.bin"/><Relationship Id="rId7" Type="http://schemas.openxmlformats.org/officeDocument/2006/relationships/tags" Target="../tags/tag1601.xml"/><Relationship Id="rId12" Type="http://schemas.openxmlformats.org/officeDocument/2006/relationships/tags" Target="../tags/tag1606.xml"/><Relationship Id="rId17" Type="http://schemas.openxmlformats.org/officeDocument/2006/relationships/oleObject" Target="../embeddings/oleObject488.bin"/><Relationship Id="rId25" Type="http://schemas.openxmlformats.org/officeDocument/2006/relationships/oleObject" Target="../embeddings/oleObject492.bin"/><Relationship Id="rId2" Type="http://schemas.openxmlformats.org/officeDocument/2006/relationships/tags" Target="../tags/tag1596.xml"/><Relationship Id="rId16" Type="http://schemas.openxmlformats.org/officeDocument/2006/relationships/image" Target="../media/image526.wmf"/><Relationship Id="rId20" Type="http://schemas.openxmlformats.org/officeDocument/2006/relationships/image" Target="../media/image528.wmf"/><Relationship Id="rId1" Type="http://schemas.openxmlformats.org/officeDocument/2006/relationships/tags" Target="../tags/tag1595.xml"/><Relationship Id="rId6" Type="http://schemas.openxmlformats.org/officeDocument/2006/relationships/tags" Target="../tags/tag1600.xml"/><Relationship Id="rId11" Type="http://schemas.openxmlformats.org/officeDocument/2006/relationships/tags" Target="../tags/tag1605.xml"/><Relationship Id="rId24" Type="http://schemas.openxmlformats.org/officeDocument/2006/relationships/image" Target="../media/image530.wmf"/><Relationship Id="rId5" Type="http://schemas.openxmlformats.org/officeDocument/2006/relationships/tags" Target="../tags/tag1599.xml"/><Relationship Id="rId15" Type="http://schemas.openxmlformats.org/officeDocument/2006/relationships/oleObject" Target="../embeddings/oleObject487.bin"/><Relationship Id="rId23" Type="http://schemas.openxmlformats.org/officeDocument/2006/relationships/oleObject" Target="../embeddings/oleObject491.bin"/><Relationship Id="rId28" Type="http://schemas.openxmlformats.org/officeDocument/2006/relationships/image" Target="../media/image532.wmf"/><Relationship Id="rId10" Type="http://schemas.openxmlformats.org/officeDocument/2006/relationships/tags" Target="../tags/tag1604.xml"/><Relationship Id="rId19" Type="http://schemas.openxmlformats.org/officeDocument/2006/relationships/oleObject" Target="../embeddings/oleObject489.bin"/><Relationship Id="rId4" Type="http://schemas.openxmlformats.org/officeDocument/2006/relationships/tags" Target="../tags/tag1598.xml"/><Relationship Id="rId9" Type="http://schemas.openxmlformats.org/officeDocument/2006/relationships/tags" Target="../tags/tag1603.xml"/><Relationship Id="rId14" Type="http://schemas.openxmlformats.org/officeDocument/2006/relationships/slideLayout" Target="../slideLayouts/slideLayout4.xml"/><Relationship Id="rId22" Type="http://schemas.openxmlformats.org/officeDocument/2006/relationships/image" Target="../media/image529.wmf"/><Relationship Id="rId27" Type="http://schemas.openxmlformats.org/officeDocument/2006/relationships/oleObject" Target="../embeddings/oleObject493.bin"/></Relationships>
</file>

<file path=ppt/slides/_rels/slide509.xml.rels><?xml version="1.0" encoding="UTF-8" standalone="yes"?>
<Relationships xmlns="http://schemas.openxmlformats.org/package/2006/relationships"><Relationship Id="rId8" Type="http://schemas.openxmlformats.org/officeDocument/2006/relationships/tags" Target="../tags/tag1615.xml"/><Relationship Id="rId13" Type="http://schemas.openxmlformats.org/officeDocument/2006/relationships/slideLayout" Target="../slideLayouts/slideLayout4.xml"/><Relationship Id="rId18" Type="http://schemas.openxmlformats.org/officeDocument/2006/relationships/oleObject" Target="../embeddings/oleObject496.bin"/><Relationship Id="rId26" Type="http://schemas.openxmlformats.org/officeDocument/2006/relationships/oleObject" Target="../embeddings/oleObject500.bin"/><Relationship Id="rId3" Type="http://schemas.openxmlformats.org/officeDocument/2006/relationships/tags" Target="../tags/tag1610.xml"/><Relationship Id="rId21" Type="http://schemas.openxmlformats.org/officeDocument/2006/relationships/image" Target="../media/image529.wmf"/><Relationship Id="rId7" Type="http://schemas.openxmlformats.org/officeDocument/2006/relationships/tags" Target="../tags/tag1614.xml"/><Relationship Id="rId12" Type="http://schemas.openxmlformats.org/officeDocument/2006/relationships/tags" Target="../tags/tag1619.xml"/><Relationship Id="rId17" Type="http://schemas.openxmlformats.org/officeDocument/2006/relationships/image" Target="../media/image527.wmf"/><Relationship Id="rId25" Type="http://schemas.openxmlformats.org/officeDocument/2006/relationships/image" Target="../media/image531.wmf"/><Relationship Id="rId2" Type="http://schemas.openxmlformats.org/officeDocument/2006/relationships/tags" Target="../tags/tag1609.xml"/><Relationship Id="rId16" Type="http://schemas.openxmlformats.org/officeDocument/2006/relationships/oleObject" Target="../embeddings/oleObject495.bin"/><Relationship Id="rId20" Type="http://schemas.openxmlformats.org/officeDocument/2006/relationships/oleObject" Target="../embeddings/oleObject497.bin"/><Relationship Id="rId29" Type="http://schemas.openxmlformats.org/officeDocument/2006/relationships/image" Target="../media/image533.wmf"/><Relationship Id="rId1" Type="http://schemas.openxmlformats.org/officeDocument/2006/relationships/tags" Target="../tags/tag1608.xml"/><Relationship Id="rId6" Type="http://schemas.openxmlformats.org/officeDocument/2006/relationships/tags" Target="../tags/tag1613.xml"/><Relationship Id="rId11" Type="http://schemas.openxmlformats.org/officeDocument/2006/relationships/tags" Target="../tags/tag1618.xml"/><Relationship Id="rId24" Type="http://schemas.openxmlformats.org/officeDocument/2006/relationships/oleObject" Target="../embeddings/oleObject499.bin"/><Relationship Id="rId5" Type="http://schemas.openxmlformats.org/officeDocument/2006/relationships/tags" Target="../tags/tag1612.xml"/><Relationship Id="rId15" Type="http://schemas.openxmlformats.org/officeDocument/2006/relationships/image" Target="../media/image526.wmf"/><Relationship Id="rId23" Type="http://schemas.openxmlformats.org/officeDocument/2006/relationships/image" Target="../media/image530.wmf"/><Relationship Id="rId28" Type="http://schemas.openxmlformats.org/officeDocument/2006/relationships/oleObject" Target="../embeddings/oleObject501.bin"/><Relationship Id="rId10" Type="http://schemas.openxmlformats.org/officeDocument/2006/relationships/tags" Target="../tags/tag1617.xml"/><Relationship Id="rId19" Type="http://schemas.openxmlformats.org/officeDocument/2006/relationships/image" Target="../media/image528.wmf"/><Relationship Id="rId31" Type="http://schemas.openxmlformats.org/officeDocument/2006/relationships/image" Target="../media/image534.wmf"/><Relationship Id="rId4" Type="http://schemas.openxmlformats.org/officeDocument/2006/relationships/tags" Target="../tags/tag1611.xml"/><Relationship Id="rId9" Type="http://schemas.openxmlformats.org/officeDocument/2006/relationships/tags" Target="../tags/tag1616.xml"/><Relationship Id="rId14" Type="http://schemas.openxmlformats.org/officeDocument/2006/relationships/oleObject" Target="../embeddings/oleObject494.bin"/><Relationship Id="rId22" Type="http://schemas.openxmlformats.org/officeDocument/2006/relationships/oleObject" Target="../embeddings/oleObject498.bin"/><Relationship Id="rId27" Type="http://schemas.openxmlformats.org/officeDocument/2006/relationships/image" Target="../media/image532.wmf"/><Relationship Id="rId30" Type="http://schemas.openxmlformats.org/officeDocument/2006/relationships/oleObject" Target="../embeddings/oleObject502.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image" Target="../media/image17.wmf"/></Relationships>
</file>

<file path=ppt/slides/_rels/slide510.xml.rels><?xml version="1.0" encoding="UTF-8" standalone="yes"?>
<Relationships xmlns="http://schemas.openxmlformats.org/package/2006/relationships"><Relationship Id="rId13" Type="http://schemas.openxmlformats.org/officeDocument/2006/relationships/tags" Target="../tags/tag1632.xml"/><Relationship Id="rId18" Type="http://schemas.openxmlformats.org/officeDocument/2006/relationships/slideLayout" Target="../slideLayouts/slideLayout4.xml"/><Relationship Id="rId26" Type="http://schemas.openxmlformats.org/officeDocument/2006/relationships/image" Target="../media/image529.wmf"/><Relationship Id="rId39" Type="http://schemas.openxmlformats.org/officeDocument/2006/relationships/oleObject" Target="../embeddings/oleObject513.bin"/><Relationship Id="rId21" Type="http://schemas.openxmlformats.org/officeDocument/2006/relationships/oleObject" Target="../embeddings/oleObject504.bin"/><Relationship Id="rId34" Type="http://schemas.openxmlformats.org/officeDocument/2006/relationships/image" Target="../media/image535.wmf"/><Relationship Id="rId7" Type="http://schemas.openxmlformats.org/officeDocument/2006/relationships/tags" Target="../tags/tag1626.xml"/><Relationship Id="rId12" Type="http://schemas.openxmlformats.org/officeDocument/2006/relationships/tags" Target="../tags/tag1631.xml"/><Relationship Id="rId17" Type="http://schemas.openxmlformats.org/officeDocument/2006/relationships/tags" Target="../tags/tag1636.xml"/><Relationship Id="rId25" Type="http://schemas.openxmlformats.org/officeDocument/2006/relationships/oleObject" Target="../embeddings/oleObject506.bin"/><Relationship Id="rId33" Type="http://schemas.openxmlformats.org/officeDocument/2006/relationships/oleObject" Target="../embeddings/oleObject510.bin"/><Relationship Id="rId38" Type="http://schemas.openxmlformats.org/officeDocument/2006/relationships/image" Target="../media/image537.wmf"/><Relationship Id="rId2" Type="http://schemas.openxmlformats.org/officeDocument/2006/relationships/tags" Target="../tags/tag1621.xml"/><Relationship Id="rId16" Type="http://schemas.openxmlformats.org/officeDocument/2006/relationships/tags" Target="../tags/tag1635.xml"/><Relationship Id="rId20" Type="http://schemas.openxmlformats.org/officeDocument/2006/relationships/image" Target="../media/image526.wmf"/><Relationship Id="rId29" Type="http://schemas.openxmlformats.org/officeDocument/2006/relationships/oleObject" Target="../embeddings/oleObject508.bin"/><Relationship Id="rId1" Type="http://schemas.openxmlformats.org/officeDocument/2006/relationships/tags" Target="../tags/tag1620.xml"/><Relationship Id="rId6" Type="http://schemas.openxmlformats.org/officeDocument/2006/relationships/tags" Target="../tags/tag1625.xml"/><Relationship Id="rId11" Type="http://schemas.openxmlformats.org/officeDocument/2006/relationships/tags" Target="../tags/tag1630.xml"/><Relationship Id="rId24" Type="http://schemas.openxmlformats.org/officeDocument/2006/relationships/image" Target="../media/image528.wmf"/><Relationship Id="rId32" Type="http://schemas.openxmlformats.org/officeDocument/2006/relationships/image" Target="../media/image532.wmf"/><Relationship Id="rId37" Type="http://schemas.openxmlformats.org/officeDocument/2006/relationships/oleObject" Target="../embeddings/oleObject512.bin"/><Relationship Id="rId40" Type="http://schemas.openxmlformats.org/officeDocument/2006/relationships/image" Target="../media/image538.wmf"/><Relationship Id="rId5" Type="http://schemas.openxmlformats.org/officeDocument/2006/relationships/tags" Target="../tags/tag1624.xml"/><Relationship Id="rId15" Type="http://schemas.openxmlformats.org/officeDocument/2006/relationships/tags" Target="../tags/tag1634.xml"/><Relationship Id="rId23" Type="http://schemas.openxmlformats.org/officeDocument/2006/relationships/oleObject" Target="../embeddings/oleObject505.bin"/><Relationship Id="rId28" Type="http://schemas.openxmlformats.org/officeDocument/2006/relationships/image" Target="../media/image530.wmf"/><Relationship Id="rId36" Type="http://schemas.openxmlformats.org/officeDocument/2006/relationships/image" Target="../media/image536.wmf"/><Relationship Id="rId10" Type="http://schemas.openxmlformats.org/officeDocument/2006/relationships/tags" Target="../tags/tag1629.xml"/><Relationship Id="rId19" Type="http://schemas.openxmlformats.org/officeDocument/2006/relationships/oleObject" Target="../embeddings/oleObject503.bin"/><Relationship Id="rId31" Type="http://schemas.openxmlformats.org/officeDocument/2006/relationships/oleObject" Target="../embeddings/oleObject509.bin"/><Relationship Id="rId4" Type="http://schemas.openxmlformats.org/officeDocument/2006/relationships/tags" Target="../tags/tag1623.xml"/><Relationship Id="rId9" Type="http://schemas.openxmlformats.org/officeDocument/2006/relationships/tags" Target="../tags/tag1628.xml"/><Relationship Id="rId14" Type="http://schemas.openxmlformats.org/officeDocument/2006/relationships/tags" Target="../tags/tag1633.xml"/><Relationship Id="rId22" Type="http://schemas.openxmlformats.org/officeDocument/2006/relationships/image" Target="../media/image527.wmf"/><Relationship Id="rId27" Type="http://schemas.openxmlformats.org/officeDocument/2006/relationships/oleObject" Target="../embeddings/oleObject507.bin"/><Relationship Id="rId30" Type="http://schemas.openxmlformats.org/officeDocument/2006/relationships/image" Target="../media/image531.wmf"/><Relationship Id="rId35" Type="http://schemas.openxmlformats.org/officeDocument/2006/relationships/oleObject" Target="../embeddings/oleObject511.bin"/><Relationship Id="rId8" Type="http://schemas.openxmlformats.org/officeDocument/2006/relationships/tags" Target="../tags/tag1627.xml"/><Relationship Id="rId3" Type="http://schemas.openxmlformats.org/officeDocument/2006/relationships/tags" Target="../tags/tag1622.xml"/></Relationships>
</file>

<file path=ppt/slides/_rels/slide511.xml.rels><?xml version="1.0" encoding="UTF-8" standalone="yes"?>
<Relationships xmlns="http://schemas.openxmlformats.org/package/2006/relationships"><Relationship Id="rId13" Type="http://schemas.openxmlformats.org/officeDocument/2006/relationships/tags" Target="../tags/tag1649.xml"/><Relationship Id="rId18" Type="http://schemas.openxmlformats.org/officeDocument/2006/relationships/tags" Target="../tags/tag1654.xml"/><Relationship Id="rId26" Type="http://schemas.openxmlformats.org/officeDocument/2006/relationships/oleObject" Target="../embeddings/oleObject517.bin"/><Relationship Id="rId39" Type="http://schemas.openxmlformats.org/officeDocument/2006/relationships/image" Target="../media/image539.wmf"/><Relationship Id="rId21" Type="http://schemas.openxmlformats.org/officeDocument/2006/relationships/image" Target="../media/image526.wmf"/><Relationship Id="rId34" Type="http://schemas.openxmlformats.org/officeDocument/2006/relationships/oleObject" Target="../embeddings/oleObject521.bin"/><Relationship Id="rId42" Type="http://schemas.openxmlformats.org/officeDocument/2006/relationships/oleObject" Target="../embeddings/oleObject525.bin"/><Relationship Id="rId7" Type="http://schemas.openxmlformats.org/officeDocument/2006/relationships/tags" Target="../tags/tag1643.xml"/><Relationship Id="rId2" Type="http://schemas.openxmlformats.org/officeDocument/2006/relationships/tags" Target="../tags/tag1638.xml"/><Relationship Id="rId16" Type="http://schemas.openxmlformats.org/officeDocument/2006/relationships/tags" Target="../tags/tag1652.xml"/><Relationship Id="rId20" Type="http://schemas.openxmlformats.org/officeDocument/2006/relationships/oleObject" Target="../embeddings/oleObject514.bin"/><Relationship Id="rId29" Type="http://schemas.openxmlformats.org/officeDocument/2006/relationships/image" Target="../media/image530.wmf"/><Relationship Id="rId41" Type="http://schemas.openxmlformats.org/officeDocument/2006/relationships/image" Target="../media/image540.wmf"/><Relationship Id="rId1" Type="http://schemas.openxmlformats.org/officeDocument/2006/relationships/tags" Target="../tags/tag1637.xml"/><Relationship Id="rId6" Type="http://schemas.openxmlformats.org/officeDocument/2006/relationships/tags" Target="../tags/tag1642.xml"/><Relationship Id="rId11" Type="http://schemas.openxmlformats.org/officeDocument/2006/relationships/tags" Target="../tags/tag1647.xml"/><Relationship Id="rId24" Type="http://schemas.openxmlformats.org/officeDocument/2006/relationships/oleObject" Target="../embeddings/oleObject516.bin"/><Relationship Id="rId32" Type="http://schemas.openxmlformats.org/officeDocument/2006/relationships/oleObject" Target="../embeddings/oleObject520.bin"/><Relationship Id="rId37" Type="http://schemas.openxmlformats.org/officeDocument/2006/relationships/image" Target="../media/image536.wmf"/><Relationship Id="rId40" Type="http://schemas.openxmlformats.org/officeDocument/2006/relationships/oleObject" Target="../embeddings/oleObject524.bin"/><Relationship Id="rId5" Type="http://schemas.openxmlformats.org/officeDocument/2006/relationships/tags" Target="../tags/tag1641.xml"/><Relationship Id="rId15" Type="http://schemas.openxmlformats.org/officeDocument/2006/relationships/tags" Target="../tags/tag1651.xml"/><Relationship Id="rId23" Type="http://schemas.openxmlformats.org/officeDocument/2006/relationships/image" Target="../media/image527.wmf"/><Relationship Id="rId28" Type="http://schemas.openxmlformats.org/officeDocument/2006/relationships/oleObject" Target="../embeddings/oleObject518.bin"/><Relationship Id="rId36" Type="http://schemas.openxmlformats.org/officeDocument/2006/relationships/oleObject" Target="../embeddings/oleObject522.bin"/><Relationship Id="rId10" Type="http://schemas.openxmlformats.org/officeDocument/2006/relationships/tags" Target="../tags/tag1646.xml"/><Relationship Id="rId19" Type="http://schemas.openxmlformats.org/officeDocument/2006/relationships/slideLayout" Target="../slideLayouts/slideLayout4.xml"/><Relationship Id="rId31" Type="http://schemas.openxmlformats.org/officeDocument/2006/relationships/image" Target="../media/image531.wmf"/><Relationship Id="rId4" Type="http://schemas.openxmlformats.org/officeDocument/2006/relationships/tags" Target="../tags/tag1640.xml"/><Relationship Id="rId9" Type="http://schemas.openxmlformats.org/officeDocument/2006/relationships/tags" Target="../tags/tag1645.xml"/><Relationship Id="rId14" Type="http://schemas.openxmlformats.org/officeDocument/2006/relationships/tags" Target="../tags/tag1650.xml"/><Relationship Id="rId22" Type="http://schemas.openxmlformats.org/officeDocument/2006/relationships/oleObject" Target="../embeddings/oleObject515.bin"/><Relationship Id="rId27" Type="http://schemas.openxmlformats.org/officeDocument/2006/relationships/image" Target="../media/image529.wmf"/><Relationship Id="rId30" Type="http://schemas.openxmlformats.org/officeDocument/2006/relationships/oleObject" Target="../embeddings/oleObject519.bin"/><Relationship Id="rId35" Type="http://schemas.openxmlformats.org/officeDocument/2006/relationships/image" Target="../media/image535.wmf"/><Relationship Id="rId43" Type="http://schemas.openxmlformats.org/officeDocument/2006/relationships/image" Target="../media/image541.wmf"/><Relationship Id="rId8" Type="http://schemas.openxmlformats.org/officeDocument/2006/relationships/tags" Target="../tags/tag1644.xml"/><Relationship Id="rId3" Type="http://schemas.openxmlformats.org/officeDocument/2006/relationships/tags" Target="../tags/tag1639.xml"/><Relationship Id="rId12" Type="http://schemas.openxmlformats.org/officeDocument/2006/relationships/tags" Target="../tags/tag1648.xml"/><Relationship Id="rId17" Type="http://schemas.openxmlformats.org/officeDocument/2006/relationships/tags" Target="../tags/tag1653.xml"/><Relationship Id="rId25" Type="http://schemas.openxmlformats.org/officeDocument/2006/relationships/image" Target="../media/image528.wmf"/><Relationship Id="rId33" Type="http://schemas.openxmlformats.org/officeDocument/2006/relationships/image" Target="../media/image532.wmf"/><Relationship Id="rId38" Type="http://schemas.openxmlformats.org/officeDocument/2006/relationships/oleObject" Target="../embeddings/oleObject523.bin"/></Relationships>
</file>

<file path=ppt/slides/_rels/slide512.xml.rels><?xml version="1.0" encoding="UTF-8" standalone="yes"?>
<Relationships xmlns="http://schemas.openxmlformats.org/package/2006/relationships"><Relationship Id="rId13" Type="http://schemas.openxmlformats.org/officeDocument/2006/relationships/tags" Target="../tags/tag1667.xml"/><Relationship Id="rId18" Type="http://schemas.openxmlformats.org/officeDocument/2006/relationships/tags" Target="../tags/tag1672.xml"/><Relationship Id="rId26" Type="http://schemas.openxmlformats.org/officeDocument/2006/relationships/oleObject" Target="../embeddings/oleObject528.bin"/><Relationship Id="rId39" Type="http://schemas.openxmlformats.org/officeDocument/2006/relationships/image" Target="../media/image536.wmf"/><Relationship Id="rId21" Type="http://schemas.openxmlformats.org/officeDocument/2006/relationships/slideLayout" Target="../slideLayouts/slideLayout4.xml"/><Relationship Id="rId34" Type="http://schemas.openxmlformats.org/officeDocument/2006/relationships/oleObject" Target="../embeddings/oleObject532.bin"/><Relationship Id="rId42" Type="http://schemas.openxmlformats.org/officeDocument/2006/relationships/oleObject" Target="../embeddings/oleObject536.bin"/><Relationship Id="rId47" Type="http://schemas.openxmlformats.org/officeDocument/2006/relationships/image" Target="../media/image544.wmf"/><Relationship Id="rId7" Type="http://schemas.openxmlformats.org/officeDocument/2006/relationships/tags" Target="../tags/tag1661.xml"/><Relationship Id="rId2" Type="http://schemas.openxmlformats.org/officeDocument/2006/relationships/tags" Target="../tags/tag1656.xml"/><Relationship Id="rId16" Type="http://schemas.openxmlformats.org/officeDocument/2006/relationships/tags" Target="../tags/tag1670.xml"/><Relationship Id="rId29" Type="http://schemas.openxmlformats.org/officeDocument/2006/relationships/image" Target="../media/image529.wmf"/><Relationship Id="rId11" Type="http://schemas.openxmlformats.org/officeDocument/2006/relationships/tags" Target="../tags/tag1665.xml"/><Relationship Id="rId24" Type="http://schemas.openxmlformats.org/officeDocument/2006/relationships/oleObject" Target="../embeddings/oleObject527.bin"/><Relationship Id="rId32" Type="http://schemas.openxmlformats.org/officeDocument/2006/relationships/oleObject" Target="../embeddings/oleObject531.bin"/><Relationship Id="rId37" Type="http://schemas.openxmlformats.org/officeDocument/2006/relationships/image" Target="../media/image535.wmf"/><Relationship Id="rId40" Type="http://schemas.openxmlformats.org/officeDocument/2006/relationships/oleObject" Target="../embeddings/oleObject535.bin"/><Relationship Id="rId45" Type="http://schemas.openxmlformats.org/officeDocument/2006/relationships/image" Target="../media/image543.wmf"/><Relationship Id="rId5" Type="http://schemas.openxmlformats.org/officeDocument/2006/relationships/tags" Target="../tags/tag1659.xml"/><Relationship Id="rId15" Type="http://schemas.openxmlformats.org/officeDocument/2006/relationships/tags" Target="../tags/tag1669.xml"/><Relationship Id="rId23" Type="http://schemas.openxmlformats.org/officeDocument/2006/relationships/image" Target="../media/image526.wmf"/><Relationship Id="rId28" Type="http://schemas.openxmlformats.org/officeDocument/2006/relationships/oleObject" Target="../embeddings/oleObject529.bin"/><Relationship Id="rId36" Type="http://schemas.openxmlformats.org/officeDocument/2006/relationships/oleObject" Target="../embeddings/oleObject533.bin"/><Relationship Id="rId49" Type="http://schemas.openxmlformats.org/officeDocument/2006/relationships/image" Target="../media/image545.wmf"/><Relationship Id="rId10" Type="http://schemas.openxmlformats.org/officeDocument/2006/relationships/tags" Target="../tags/tag1664.xml"/><Relationship Id="rId19" Type="http://schemas.openxmlformats.org/officeDocument/2006/relationships/tags" Target="../tags/tag1673.xml"/><Relationship Id="rId31" Type="http://schemas.openxmlformats.org/officeDocument/2006/relationships/image" Target="../media/image530.wmf"/><Relationship Id="rId44" Type="http://schemas.openxmlformats.org/officeDocument/2006/relationships/oleObject" Target="../embeddings/oleObject537.bin"/><Relationship Id="rId4" Type="http://schemas.openxmlformats.org/officeDocument/2006/relationships/tags" Target="../tags/tag1658.xml"/><Relationship Id="rId9" Type="http://schemas.openxmlformats.org/officeDocument/2006/relationships/tags" Target="../tags/tag1663.xml"/><Relationship Id="rId14" Type="http://schemas.openxmlformats.org/officeDocument/2006/relationships/tags" Target="../tags/tag1668.xml"/><Relationship Id="rId22" Type="http://schemas.openxmlformats.org/officeDocument/2006/relationships/oleObject" Target="../embeddings/oleObject526.bin"/><Relationship Id="rId27" Type="http://schemas.openxmlformats.org/officeDocument/2006/relationships/image" Target="../media/image528.wmf"/><Relationship Id="rId30" Type="http://schemas.openxmlformats.org/officeDocument/2006/relationships/oleObject" Target="../embeddings/oleObject530.bin"/><Relationship Id="rId35" Type="http://schemas.openxmlformats.org/officeDocument/2006/relationships/image" Target="../media/image532.wmf"/><Relationship Id="rId43" Type="http://schemas.openxmlformats.org/officeDocument/2006/relationships/image" Target="../media/image542.wmf"/><Relationship Id="rId48" Type="http://schemas.openxmlformats.org/officeDocument/2006/relationships/oleObject" Target="../embeddings/oleObject539.bin"/><Relationship Id="rId8" Type="http://schemas.openxmlformats.org/officeDocument/2006/relationships/tags" Target="../tags/tag1662.xml"/><Relationship Id="rId3" Type="http://schemas.openxmlformats.org/officeDocument/2006/relationships/tags" Target="../tags/tag1657.xml"/><Relationship Id="rId12" Type="http://schemas.openxmlformats.org/officeDocument/2006/relationships/tags" Target="../tags/tag1666.xml"/><Relationship Id="rId17" Type="http://schemas.openxmlformats.org/officeDocument/2006/relationships/tags" Target="../tags/tag1671.xml"/><Relationship Id="rId25" Type="http://schemas.openxmlformats.org/officeDocument/2006/relationships/image" Target="../media/image527.wmf"/><Relationship Id="rId33" Type="http://schemas.openxmlformats.org/officeDocument/2006/relationships/image" Target="../media/image531.wmf"/><Relationship Id="rId38" Type="http://schemas.openxmlformats.org/officeDocument/2006/relationships/oleObject" Target="../embeddings/oleObject534.bin"/><Relationship Id="rId46" Type="http://schemas.openxmlformats.org/officeDocument/2006/relationships/oleObject" Target="../embeddings/oleObject538.bin"/><Relationship Id="rId20" Type="http://schemas.openxmlformats.org/officeDocument/2006/relationships/tags" Target="../tags/tag1674.xml"/><Relationship Id="rId41" Type="http://schemas.openxmlformats.org/officeDocument/2006/relationships/image" Target="../media/image539.wmf"/><Relationship Id="rId1" Type="http://schemas.openxmlformats.org/officeDocument/2006/relationships/tags" Target="../tags/tag1655.xml"/><Relationship Id="rId6" Type="http://schemas.openxmlformats.org/officeDocument/2006/relationships/tags" Target="../tags/tag1660.xml"/></Relationships>
</file>

<file path=ppt/slides/_rels/slide513.xml.rels><?xml version="1.0" encoding="UTF-8" standalone="yes"?>
<Relationships xmlns="http://schemas.openxmlformats.org/package/2006/relationships"><Relationship Id="rId13" Type="http://schemas.openxmlformats.org/officeDocument/2006/relationships/tags" Target="../tags/tag1687.xml"/><Relationship Id="rId18" Type="http://schemas.openxmlformats.org/officeDocument/2006/relationships/tags" Target="../tags/tag1692.xml"/><Relationship Id="rId26" Type="http://schemas.openxmlformats.org/officeDocument/2006/relationships/oleObject" Target="../embeddings/oleObject542.bin"/><Relationship Id="rId39" Type="http://schemas.openxmlformats.org/officeDocument/2006/relationships/image" Target="../media/image536.wmf"/><Relationship Id="rId21" Type="http://schemas.openxmlformats.org/officeDocument/2006/relationships/slideLayout" Target="../slideLayouts/slideLayout4.xml"/><Relationship Id="rId34" Type="http://schemas.openxmlformats.org/officeDocument/2006/relationships/oleObject" Target="../embeddings/oleObject546.bin"/><Relationship Id="rId42" Type="http://schemas.openxmlformats.org/officeDocument/2006/relationships/oleObject" Target="../embeddings/oleObject550.bin"/><Relationship Id="rId47" Type="http://schemas.openxmlformats.org/officeDocument/2006/relationships/image" Target="../media/image546.wmf"/><Relationship Id="rId7" Type="http://schemas.openxmlformats.org/officeDocument/2006/relationships/tags" Target="../tags/tag1681.xml"/><Relationship Id="rId2" Type="http://schemas.openxmlformats.org/officeDocument/2006/relationships/tags" Target="../tags/tag1676.xml"/><Relationship Id="rId16" Type="http://schemas.openxmlformats.org/officeDocument/2006/relationships/tags" Target="../tags/tag1690.xml"/><Relationship Id="rId29" Type="http://schemas.openxmlformats.org/officeDocument/2006/relationships/image" Target="../media/image529.wmf"/><Relationship Id="rId11" Type="http://schemas.openxmlformats.org/officeDocument/2006/relationships/tags" Target="../tags/tag1685.xml"/><Relationship Id="rId24" Type="http://schemas.openxmlformats.org/officeDocument/2006/relationships/oleObject" Target="../embeddings/oleObject541.bin"/><Relationship Id="rId32" Type="http://schemas.openxmlformats.org/officeDocument/2006/relationships/oleObject" Target="../embeddings/oleObject545.bin"/><Relationship Id="rId37" Type="http://schemas.openxmlformats.org/officeDocument/2006/relationships/image" Target="../media/image535.wmf"/><Relationship Id="rId40" Type="http://schemas.openxmlformats.org/officeDocument/2006/relationships/oleObject" Target="../embeddings/oleObject549.bin"/><Relationship Id="rId45" Type="http://schemas.openxmlformats.org/officeDocument/2006/relationships/image" Target="../media/image543.wmf"/><Relationship Id="rId5" Type="http://schemas.openxmlformats.org/officeDocument/2006/relationships/tags" Target="../tags/tag1679.xml"/><Relationship Id="rId15" Type="http://schemas.openxmlformats.org/officeDocument/2006/relationships/tags" Target="../tags/tag1689.xml"/><Relationship Id="rId23" Type="http://schemas.openxmlformats.org/officeDocument/2006/relationships/image" Target="../media/image526.wmf"/><Relationship Id="rId28" Type="http://schemas.openxmlformats.org/officeDocument/2006/relationships/oleObject" Target="../embeddings/oleObject543.bin"/><Relationship Id="rId36" Type="http://schemas.openxmlformats.org/officeDocument/2006/relationships/oleObject" Target="../embeddings/oleObject547.bin"/><Relationship Id="rId49" Type="http://schemas.openxmlformats.org/officeDocument/2006/relationships/image" Target="../media/image547.wmf"/><Relationship Id="rId10" Type="http://schemas.openxmlformats.org/officeDocument/2006/relationships/tags" Target="../tags/tag1684.xml"/><Relationship Id="rId19" Type="http://schemas.openxmlformats.org/officeDocument/2006/relationships/tags" Target="../tags/tag1693.xml"/><Relationship Id="rId31" Type="http://schemas.openxmlformats.org/officeDocument/2006/relationships/image" Target="../media/image530.wmf"/><Relationship Id="rId44" Type="http://schemas.openxmlformats.org/officeDocument/2006/relationships/oleObject" Target="../embeddings/oleObject551.bin"/><Relationship Id="rId4" Type="http://schemas.openxmlformats.org/officeDocument/2006/relationships/tags" Target="../tags/tag1678.xml"/><Relationship Id="rId9" Type="http://schemas.openxmlformats.org/officeDocument/2006/relationships/tags" Target="../tags/tag1683.xml"/><Relationship Id="rId14" Type="http://schemas.openxmlformats.org/officeDocument/2006/relationships/tags" Target="../tags/tag1688.xml"/><Relationship Id="rId22" Type="http://schemas.openxmlformats.org/officeDocument/2006/relationships/oleObject" Target="../embeddings/oleObject540.bin"/><Relationship Id="rId27" Type="http://schemas.openxmlformats.org/officeDocument/2006/relationships/image" Target="../media/image528.wmf"/><Relationship Id="rId30" Type="http://schemas.openxmlformats.org/officeDocument/2006/relationships/oleObject" Target="../embeddings/oleObject544.bin"/><Relationship Id="rId35" Type="http://schemas.openxmlformats.org/officeDocument/2006/relationships/image" Target="../media/image532.wmf"/><Relationship Id="rId43" Type="http://schemas.openxmlformats.org/officeDocument/2006/relationships/image" Target="../media/image542.wmf"/><Relationship Id="rId48" Type="http://schemas.openxmlformats.org/officeDocument/2006/relationships/oleObject" Target="../embeddings/oleObject553.bin"/><Relationship Id="rId8" Type="http://schemas.openxmlformats.org/officeDocument/2006/relationships/tags" Target="../tags/tag1682.xml"/><Relationship Id="rId3" Type="http://schemas.openxmlformats.org/officeDocument/2006/relationships/tags" Target="../tags/tag1677.xml"/><Relationship Id="rId12" Type="http://schemas.openxmlformats.org/officeDocument/2006/relationships/tags" Target="../tags/tag1686.xml"/><Relationship Id="rId17" Type="http://schemas.openxmlformats.org/officeDocument/2006/relationships/tags" Target="../tags/tag1691.xml"/><Relationship Id="rId25" Type="http://schemas.openxmlformats.org/officeDocument/2006/relationships/image" Target="../media/image527.wmf"/><Relationship Id="rId33" Type="http://schemas.openxmlformats.org/officeDocument/2006/relationships/image" Target="../media/image531.wmf"/><Relationship Id="rId38" Type="http://schemas.openxmlformats.org/officeDocument/2006/relationships/oleObject" Target="../embeddings/oleObject548.bin"/><Relationship Id="rId46" Type="http://schemas.openxmlformats.org/officeDocument/2006/relationships/oleObject" Target="../embeddings/oleObject552.bin"/><Relationship Id="rId20" Type="http://schemas.openxmlformats.org/officeDocument/2006/relationships/tags" Target="../tags/tag1694.xml"/><Relationship Id="rId41" Type="http://schemas.openxmlformats.org/officeDocument/2006/relationships/image" Target="../media/image539.wmf"/><Relationship Id="rId1" Type="http://schemas.openxmlformats.org/officeDocument/2006/relationships/tags" Target="../tags/tag1675.xml"/><Relationship Id="rId6" Type="http://schemas.openxmlformats.org/officeDocument/2006/relationships/tags" Target="../tags/tag1680.xml"/></Relationships>
</file>

<file path=ppt/slides/_rels/slide514.xml.rels><?xml version="1.0" encoding="UTF-8" standalone="yes"?>
<Relationships xmlns="http://schemas.openxmlformats.org/package/2006/relationships"><Relationship Id="rId13" Type="http://schemas.openxmlformats.org/officeDocument/2006/relationships/oleObject" Target="../embeddings/oleObject554.bin"/><Relationship Id="rId18" Type="http://schemas.openxmlformats.org/officeDocument/2006/relationships/image" Target="../media/image550.wmf"/><Relationship Id="rId26" Type="http://schemas.openxmlformats.org/officeDocument/2006/relationships/image" Target="../media/image554.wmf"/><Relationship Id="rId3" Type="http://schemas.openxmlformats.org/officeDocument/2006/relationships/tags" Target="../tags/tag1697.xml"/><Relationship Id="rId21" Type="http://schemas.openxmlformats.org/officeDocument/2006/relationships/oleObject" Target="../embeddings/oleObject558.bin"/><Relationship Id="rId34" Type="http://schemas.openxmlformats.org/officeDocument/2006/relationships/image" Target="../media/image558.wmf"/><Relationship Id="rId7" Type="http://schemas.openxmlformats.org/officeDocument/2006/relationships/tags" Target="../tags/tag1701.xml"/><Relationship Id="rId12" Type="http://schemas.openxmlformats.org/officeDocument/2006/relationships/notesSlide" Target="../notesSlides/notesSlide55.xml"/><Relationship Id="rId17" Type="http://schemas.openxmlformats.org/officeDocument/2006/relationships/oleObject" Target="../embeddings/oleObject556.bin"/><Relationship Id="rId25" Type="http://schemas.openxmlformats.org/officeDocument/2006/relationships/oleObject" Target="../embeddings/oleObject560.bin"/><Relationship Id="rId33" Type="http://schemas.openxmlformats.org/officeDocument/2006/relationships/oleObject" Target="../embeddings/oleObject564.bin"/><Relationship Id="rId2" Type="http://schemas.openxmlformats.org/officeDocument/2006/relationships/tags" Target="../tags/tag1696.xml"/><Relationship Id="rId16" Type="http://schemas.openxmlformats.org/officeDocument/2006/relationships/image" Target="../media/image549.wmf"/><Relationship Id="rId20" Type="http://schemas.openxmlformats.org/officeDocument/2006/relationships/image" Target="../media/image551.wmf"/><Relationship Id="rId29" Type="http://schemas.openxmlformats.org/officeDocument/2006/relationships/oleObject" Target="../embeddings/oleObject562.bin"/><Relationship Id="rId1" Type="http://schemas.openxmlformats.org/officeDocument/2006/relationships/tags" Target="../tags/tag1695.xml"/><Relationship Id="rId6" Type="http://schemas.openxmlformats.org/officeDocument/2006/relationships/tags" Target="../tags/tag1700.xml"/><Relationship Id="rId11" Type="http://schemas.openxmlformats.org/officeDocument/2006/relationships/slideLayout" Target="../slideLayouts/slideLayout4.xml"/><Relationship Id="rId24" Type="http://schemas.openxmlformats.org/officeDocument/2006/relationships/image" Target="../media/image553.wmf"/><Relationship Id="rId32" Type="http://schemas.openxmlformats.org/officeDocument/2006/relationships/image" Target="../media/image557.wmf"/><Relationship Id="rId5" Type="http://schemas.openxmlformats.org/officeDocument/2006/relationships/tags" Target="../tags/tag1699.xml"/><Relationship Id="rId15" Type="http://schemas.openxmlformats.org/officeDocument/2006/relationships/oleObject" Target="../embeddings/oleObject555.bin"/><Relationship Id="rId23" Type="http://schemas.openxmlformats.org/officeDocument/2006/relationships/oleObject" Target="../embeddings/oleObject559.bin"/><Relationship Id="rId28" Type="http://schemas.openxmlformats.org/officeDocument/2006/relationships/image" Target="../media/image555.wmf"/><Relationship Id="rId36" Type="http://schemas.openxmlformats.org/officeDocument/2006/relationships/image" Target="../media/image559.wmf"/><Relationship Id="rId10" Type="http://schemas.openxmlformats.org/officeDocument/2006/relationships/tags" Target="../tags/tag1704.xml"/><Relationship Id="rId19" Type="http://schemas.openxmlformats.org/officeDocument/2006/relationships/oleObject" Target="../embeddings/oleObject557.bin"/><Relationship Id="rId31" Type="http://schemas.openxmlformats.org/officeDocument/2006/relationships/oleObject" Target="../embeddings/oleObject563.bin"/><Relationship Id="rId4" Type="http://schemas.openxmlformats.org/officeDocument/2006/relationships/tags" Target="../tags/tag1698.xml"/><Relationship Id="rId9" Type="http://schemas.openxmlformats.org/officeDocument/2006/relationships/tags" Target="../tags/tag1703.xml"/><Relationship Id="rId14" Type="http://schemas.openxmlformats.org/officeDocument/2006/relationships/image" Target="../media/image548.wmf"/><Relationship Id="rId22" Type="http://schemas.openxmlformats.org/officeDocument/2006/relationships/image" Target="../media/image552.wmf"/><Relationship Id="rId27" Type="http://schemas.openxmlformats.org/officeDocument/2006/relationships/oleObject" Target="../embeddings/oleObject561.bin"/><Relationship Id="rId30" Type="http://schemas.openxmlformats.org/officeDocument/2006/relationships/image" Target="../media/image556.wmf"/><Relationship Id="rId35" Type="http://schemas.openxmlformats.org/officeDocument/2006/relationships/oleObject" Target="../embeddings/oleObject565.bin"/><Relationship Id="rId8" Type="http://schemas.openxmlformats.org/officeDocument/2006/relationships/tags" Target="../tags/tag1702.xml"/></Relationships>
</file>

<file path=ppt/slides/_rels/slide515.xml.rels><?xml version="1.0" encoding="UTF-8" standalone="yes"?>
<Relationships xmlns="http://schemas.openxmlformats.org/package/2006/relationships"><Relationship Id="rId13" Type="http://schemas.openxmlformats.org/officeDocument/2006/relationships/tags" Target="../tags/tag1717.xml"/><Relationship Id="rId18" Type="http://schemas.openxmlformats.org/officeDocument/2006/relationships/slideLayout" Target="../slideLayouts/slideLayout4.xml"/><Relationship Id="rId26" Type="http://schemas.openxmlformats.org/officeDocument/2006/relationships/image" Target="../media/image529.wmf"/><Relationship Id="rId39" Type="http://schemas.openxmlformats.org/officeDocument/2006/relationships/oleObject" Target="../embeddings/oleObject576.bin"/><Relationship Id="rId21" Type="http://schemas.openxmlformats.org/officeDocument/2006/relationships/oleObject" Target="../embeddings/oleObject567.bin"/><Relationship Id="rId34" Type="http://schemas.openxmlformats.org/officeDocument/2006/relationships/image" Target="../media/image535.wmf"/><Relationship Id="rId42" Type="http://schemas.openxmlformats.org/officeDocument/2006/relationships/image" Target="../media/image543.wmf"/><Relationship Id="rId7" Type="http://schemas.openxmlformats.org/officeDocument/2006/relationships/tags" Target="../tags/tag1711.xml"/><Relationship Id="rId2" Type="http://schemas.openxmlformats.org/officeDocument/2006/relationships/tags" Target="../tags/tag1706.xml"/><Relationship Id="rId16" Type="http://schemas.openxmlformats.org/officeDocument/2006/relationships/tags" Target="../tags/tag1720.xml"/><Relationship Id="rId29" Type="http://schemas.openxmlformats.org/officeDocument/2006/relationships/oleObject" Target="../embeddings/oleObject571.bin"/><Relationship Id="rId1" Type="http://schemas.openxmlformats.org/officeDocument/2006/relationships/tags" Target="../tags/tag1705.xml"/><Relationship Id="rId6" Type="http://schemas.openxmlformats.org/officeDocument/2006/relationships/tags" Target="../tags/tag1710.xml"/><Relationship Id="rId11" Type="http://schemas.openxmlformats.org/officeDocument/2006/relationships/tags" Target="../tags/tag1715.xml"/><Relationship Id="rId24" Type="http://schemas.openxmlformats.org/officeDocument/2006/relationships/image" Target="../media/image528.wmf"/><Relationship Id="rId32" Type="http://schemas.openxmlformats.org/officeDocument/2006/relationships/image" Target="../media/image532.wmf"/><Relationship Id="rId37" Type="http://schemas.openxmlformats.org/officeDocument/2006/relationships/oleObject" Target="../embeddings/oleObject575.bin"/><Relationship Id="rId40" Type="http://schemas.openxmlformats.org/officeDocument/2006/relationships/image" Target="../media/image542.wmf"/><Relationship Id="rId45" Type="http://schemas.openxmlformats.org/officeDocument/2006/relationships/oleObject" Target="../embeddings/oleObject579.bin"/><Relationship Id="rId5" Type="http://schemas.openxmlformats.org/officeDocument/2006/relationships/tags" Target="../tags/tag1709.xml"/><Relationship Id="rId15" Type="http://schemas.openxmlformats.org/officeDocument/2006/relationships/tags" Target="../tags/tag1719.xml"/><Relationship Id="rId23" Type="http://schemas.openxmlformats.org/officeDocument/2006/relationships/oleObject" Target="../embeddings/oleObject568.bin"/><Relationship Id="rId28" Type="http://schemas.openxmlformats.org/officeDocument/2006/relationships/image" Target="../media/image530.wmf"/><Relationship Id="rId36" Type="http://schemas.openxmlformats.org/officeDocument/2006/relationships/image" Target="../media/image536.wmf"/><Relationship Id="rId10" Type="http://schemas.openxmlformats.org/officeDocument/2006/relationships/tags" Target="../tags/tag1714.xml"/><Relationship Id="rId19" Type="http://schemas.openxmlformats.org/officeDocument/2006/relationships/oleObject" Target="../embeddings/oleObject566.bin"/><Relationship Id="rId31" Type="http://schemas.openxmlformats.org/officeDocument/2006/relationships/oleObject" Target="../embeddings/oleObject572.bin"/><Relationship Id="rId44" Type="http://schemas.openxmlformats.org/officeDocument/2006/relationships/image" Target="../media/image560.wmf"/><Relationship Id="rId4" Type="http://schemas.openxmlformats.org/officeDocument/2006/relationships/tags" Target="../tags/tag1708.xml"/><Relationship Id="rId9" Type="http://schemas.openxmlformats.org/officeDocument/2006/relationships/tags" Target="../tags/tag1713.xml"/><Relationship Id="rId14" Type="http://schemas.openxmlformats.org/officeDocument/2006/relationships/tags" Target="../tags/tag1718.xml"/><Relationship Id="rId22" Type="http://schemas.openxmlformats.org/officeDocument/2006/relationships/image" Target="../media/image527.wmf"/><Relationship Id="rId27" Type="http://schemas.openxmlformats.org/officeDocument/2006/relationships/oleObject" Target="../embeddings/oleObject570.bin"/><Relationship Id="rId30" Type="http://schemas.openxmlformats.org/officeDocument/2006/relationships/image" Target="../media/image531.wmf"/><Relationship Id="rId35" Type="http://schemas.openxmlformats.org/officeDocument/2006/relationships/oleObject" Target="../embeddings/oleObject574.bin"/><Relationship Id="rId43" Type="http://schemas.openxmlformats.org/officeDocument/2006/relationships/oleObject" Target="../embeddings/oleObject578.bin"/><Relationship Id="rId8" Type="http://schemas.openxmlformats.org/officeDocument/2006/relationships/tags" Target="../tags/tag1712.xml"/><Relationship Id="rId3" Type="http://schemas.openxmlformats.org/officeDocument/2006/relationships/tags" Target="../tags/tag1707.xml"/><Relationship Id="rId12" Type="http://schemas.openxmlformats.org/officeDocument/2006/relationships/tags" Target="../tags/tag1716.xml"/><Relationship Id="rId17" Type="http://schemas.openxmlformats.org/officeDocument/2006/relationships/tags" Target="../tags/tag1721.xml"/><Relationship Id="rId25" Type="http://schemas.openxmlformats.org/officeDocument/2006/relationships/oleObject" Target="../embeddings/oleObject569.bin"/><Relationship Id="rId33" Type="http://schemas.openxmlformats.org/officeDocument/2006/relationships/oleObject" Target="../embeddings/oleObject573.bin"/><Relationship Id="rId38" Type="http://schemas.openxmlformats.org/officeDocument/2006/relationships/image" Target="../media/image539.wmf"/><Relationship Id="rId46" Type="http://schemas.openxmlformats.org/officeDocument/2006/relationships/image" Target="../media/image561.wmf"/><Relationship Id="rId20" Type="http://schemas.openxmlformats.org/officeDocument/2006/relationships/image" Target="../media/image526.wmf"/><Relationship Id="rId41" Type="http://schemas.openxmlformats.org/officeDocument/2006/relationships/oleObject" Target="../embeddings/oleObject577.bin"/></Relationships>
</file>

<file path=ppt/slides/_rels/slide516.xml.rels><?xml version="1.0" encoding="UTF-8" standalone="yes"?>
<Relationships xmlns="http://schemas.openxmlformats.org/package/2006/relationships"><Relationship Id="rId3" Type="http://schemas.openxmlformats.org/officeDocument/2006/relationships/tags" Target="../tags/tag1724.xml"/><Relationship Id="rId2" Type="http://schemas.openxmlformats.org/officeDocument/2006/relationships/tags" Target="../tags/tag1723.xml"/><Relationship Id="rId1" Type="http://schemas.openxmlformats.org/officeDocument/2006/relationships/tags" Target="../tags/tag1722.xml"/><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tags" Target="../tags/tag1725.xml"/></Relationships>
</file>

<file path=ppt/slides/_rels/slide517.xml.rels><?xml version="1.0" encoding="UTF-8" standalone="yes"?>
<Relationships xmlns="http://schemas.openxmlformats.org/package/2006/relationships"><Relationship Id="rId3" Type="http://schemas.openxmlformats.org/officeDocument/2006/relationships/tags" Target="../tags/tag1728.xml"/><Relationship Id="rId7" Type="http://schemas.openxmlformats.org/officeDocument/2006/relationships/slideLayout" Target="../slideLayouts/slideLayout4.xml"/><Relationship Id="rId2" Type="http://schemas.openxmlformats.org/officeDocument/2006/relationships/tags" Target="../tags/tag1727.xml"/><Relationship Id="rId1" Type="http://schemas.openxmlformats.org/officeDocument/2006/relationships/tags" Target="../tags/tag1726.xml"/><Relationship Id="rId6" Type="http://schemas.openxmlformats.org/officeDocument/2006/relationships/tags" Target="../tags/tag1731.xml"/><Relationship Id="rId5" Type="http://schemas.openxmlformats.org/officeDocument/2006/relationships/tags" Target="../tags/tag1730.xml"/><Relationship Id="rId4" Type="http://schemas.openxmlformats.org/officeDocument/2006/relationships/tags" Target="../tags/tag1729.xml"/></Relationships>
</file>

<file path=ppt/slides/_rels/slide518.xml.rels><?xml version="1.0" encoding="UTF-8" standalone="yes"?>
<Relationships xmlns="http://schemas.openxmlformats.org/package/2006/relationships"><Relationship Id="rId13" Type="http://schemas.openxmlformats.org/officeDocument/2006/relationships/tags" Target="../tags/tag1744.xml"/><Relationship Id="rId18" Type="http://schemas.openxmlformats.org/officeDocument/2006/relationships/tags" Target="../tags/tag1749.xml"/><Relationship Id="rId26" Type="http://schemas.openxmlformats.org/officeDocument/2006/relationships/tags" Target="../tags/tag1757.xml"/><Relationship Id="rId39" Type="http://schemas.openxmlformats.org/officeDocument/2006/relationships/image" Target="../media/image4.png"/><Relationship Id="rId21" Type="http://schemas.openxmlformats.org/officeDocument/2006/relationships/tags" Target="../tags/tag1752.xml"/><Relationship Id="rId34" Type="http://schemas.openxmlformats.org/officeDocument/2006/relationships/tags" Target="../tags/tag1765.xml"/><Relationship Id="rId7" Type="http://schemas.openxmlformats.org/officeDocument/2006/relationships/tags" Target="../tags/tag1738.xml"/><Relationship Id="rId12" Type="http://schemas.openxmlformats.org/officeDocument/2006/relationships/tags" Target="../tags/tag1743.xml"/><Relationship Id="rId17" Type="http://schemas.openxmlformats.org/officeDocument/2006/relationships/tags" Target="../tags/tag1748.xml"/><Relationship Id="rId25" Type="http://schemas.openxmlformats.org/officeDocument/2006/relationships/tags" Target="../tags/tag1756.xml"/><Relationship Id="rId33" Type="http://schemas.openxmlformats.org/officeDocument/2006/relationships/tags" Target="../tags/tag1764.xml"/><Relationship Id="rId38" Type="http://schemas.openxmlformats.org/officeDocument/2006/relationships/slideLayout" Target="../slideLayouts/slideLayout4.xml"/><Relationship Id="rId2" Type="http://schemas.openxmlformats.org/officeDocument/2006/relationships/tags" Target="../tags/tag1733.xml"/><Relationship Id="rId16" Type="http://schemas.openxmlformats.org/officeDocument/2006/relationships/tags" Target="../tags/tag1747.xml"/><Relationship Id="rId20" Type="http://schemas.openxmlformats.org/officeDocument/2006/relationships/tags" Target="../tags/tag1751.xml"/><Relationship Id="rId29" Type="http://schemas.openxmlformats.org/officeDocument/2006/relationships/tags" Target="../tags/tag1760.xml"/><Relationship Id="rId1" Type="http://schemas.openxmlformats.org/officeDocument/2006/relationships/tags" Target="../tags/tag1732.xml"/><Relationship Id="rId6" Type="http://schemas.openxmlformats.org/officeDocument/2006/relationships/tags" Target="../tags/tag1737.xml"/><Relationship Id="rId11" Type="http://schemas.openxmlformats.org/officeDocument/2006/relationships/tags" Target="../tags/tag1742.xml"/><Relationship Id="rId24" Type="http://schemas.openxmlformats.org/officeDocument/2006/relationships/tags" Target="../tags/tag1755.xml"/><Relationship Id="rId32" Type="http://schemas.openxmlformats.org/officeDocument/2006/relationships/tags" Target="../tags/tag1763.xml"/><Relationship Id="rId37" Type="http://schemas.openxmlformats.org/officeDocument/2006/relationships/tags" Target="../tags/tag1768.xml"/><Relationship Id="rId5" Type="http://schemas.openxmlformats.org/officeDocument/2006/relationships/tags" Target="../tags/tag1736.xml"/><Relationship Id="rId15" Type="http://schemas.openxmlformats.org/officeDocument/2006/relationships/tags" Target="../tags/tag1746.xml"/><Relationship Id="rId23" Type="http://schemas.openxmlformats.org/officeDocument/2006/relationships/tags" Target="../tags/tag1754.xml"/><Relationship Id="rId28" Type="http://schemas.openxmlformats.org/officeDocument/2006/relationships/tags" Target="../tags/tag1759.xml"/><Relationship Id="rId36" Type="http://schemas.openxmlformats.org/officeDocument/2006/relationships/tags" Target="../tags/tag1767.xml"/><Relationship Id="rId10" Type="http://schemas.openxmlformats.org/officeDocument/2006/relationships/tags" Target="../tags/tag1741.xml"/><Relationship Id="rId19" Type="http://schemas.openxmlformats.org/officeDocument/2006/relationships/tags" Target="../tags/tag1750.xml"/><Relationship Id="rId31" Type="http://schemas.openxmlformats.org/officeDocument/2006/relationships/tags" Target="../tags/tag1762.xml"/><Relationship Id="rId4" Type="http://schemas.openxmlformats.org/officeDocument/2006/relationships/tags" Target="../tags/tag1735.xml"/><Relationship Id="rId9" Type="http://schemas.openxmlformats.org/officeDocument/2006/relationships/tags" Target="../tags/tag1740.xml"/><Relationship Id="rId14" Type="http://schemas.openxmlformats.org/officeDocument/2006/relationships/tags" Target="../tags/tag1745.xml"/><Relationship Id="rId22" Type="http://schemas.openxmlformats.org/officeDocument/2006/relationships/tags" Target="../tags/tag1753.xml"/><Relationship Id="rId27" Type="http://schemas.openxmlformats.org/officeDocument/2006/relationships/tags" Target="../tags/tag1758.xml"/><Relationship Id="rId30" Type="http://schemas.openxmlformats.org/officeDocument/2006/relationships/tags" Target="../tags/tag1761.xml"/><Relationship Id="rId35" Type="http://schemas.openxmlformats.org/officeDocument/2006/relationships/tags" Target="../tags/tag1766.xml"/><Relationship Id="rId8" Type="http://schemas.openxmlformats.org/officeDocument/2006/relationships/tags" Target="../tags/tag1739.xml"/><Relationship Id="rId3" Type="http://schemas.openxmlformats.org/officeDocument/2006/relationships/tags" Target="../tags/tag1734.xml"/></Relationships>
</file>

<file path=ppt/slides/_rels/slide519.xml.rels><?xml version="1.0" encoding="UTF-8" standalone="yes"?>
<Relationships xmlns="http://schemas.openxmlformats.org/package/2006/relationships"><Relationship Id="rId3" Type="http://schemas.openxmlformats.org/officeDocument/2006/relationships/tags" Target="../tags/tag1771.xml"/><Relationship Id="rId7" Type="http://schemas.openxmlformats.org/officeDocument/2006/relationships/image" Target="../media/image4.png"/><Relationship Id="rId2" Type="http://schemas.openxmlformats.org/officeDocument/2006/relationships/tags" Target="../tags/tag1770.xml"/><Relationship Id="rId1" Type="http://schemas.openxmlformats.org/officeDocument/2006/relationships/tags" Target="../tags/tag1769.xml"/><Relationship Id="rId6" Type="http://schemas.openxmlformats.org/officeDocument/2006/relationships/slideLayout" Target="../slideLayouts/slideLayout4.xml"/><Relationship Id="rId5" Type="http://schemas.openxmlformats.org/officeDocument/2006/relationships/tags" Target="../tags/tag1773.xml"/><Relationship Id="rId4" Type="http://schemas.openxmlformats.org/officeDocument/2006/relationships/tags" Target="../tags/tag1772.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8" Type="http://schemas.openxmlformats.org/officeDocument/2006/relationships/tags" Target="../tags/tag1781.xml"/><Relationship Id="rId13" Type="http://schemas.openxmlformats.org/officeDocument/2006/relationships/slideLayout" Target="../slideLayouts/slideLayout4.xml"/><Relationship Id="rId18" Type="http://schemas.openxmlformats.org/officeDocument/2006/relationships/oleObject" Target="../embeddings/oleObject581.bin"/><Relationship Id="rId26" Type="http://schemas.openxmlformats.org/officeDocument/2006/relationships/oleObject" Target="../embeddings/oleObject588.bin"/><Relationship Id="rId3" Type="http://schemas.openxmlformats.org/officeDocument/2006/relationships/tags" Target="../tags/tag1776.xml"/><Relationship Id="rId21" Type="http://schemas.openxmlformats.org/officeDocument/2006/relationships/oleObject" Target="../embeddings/oleObject583.bin"/><Relationship Id="rId7" Type="http://schemas.openxmlformats.org/officeDocument/2006/relationships/tags" Target="../tags/tag1780.xml"/><Relationship Id="rId12" Type="http://schemas.openxmlformats.org/officeDocument/2006/relationships/tags" Target="../tags/tag1785.xml"/><Relationship Id="rId17" Type="http://schemas.openxmlformats.org/officeDocument/2006/relationships/image" Target="../media/image521.wmf"/><Relationship Id="rId25" Type="http://schemas.openxmlformats.org/officeDocument/2006/relationships/oleObject" Target="../embeddings/oleObject587.bin"/><Relationship Id="rId2" Type="http://schemas.openxmlformats.org/officeDocument/2006/relationships/tags" Target="../tags/tag1775.xml"/><Relationship Id="rId16" Type="http://schemas.openxmlformats.org/officeDocument/2006/relationships/oleObject" Target="../embeddings/oleObject580.bin"/><Relationship Id="rId20" Type="http://schemas.openxmlformats.org/officeDocument/2006/relationships/oleObject" Target="../embeddings/oleObject582.bin"/><Relationship Id="rId1" Type="http://schemas.openxmlformats.org/officeDocument/2006/relationships/tags" Target="../tags/tag1774.xml"/><Relationship Id="rId6" Type="http://schemas.openxmlformats.org/officeDocument/2006/relationships/tags" Target="../tags/tag1779.xml"/><Relationship Id="rId11" Type="http://schemas.openxmlformats.org/officeDocument/2006/relationships/tags" Target="../tags/tag1784.xml"/><Relationship Id="rId24" Type="http://schemas.openxmlformats.org/officeDocument/2006/relationships/oleObject" Target="../embeddings/oleObject586.bin"/><Relationship Id="rId5" Type="http://schemas.openxmlformats.org/officeDocument/2006/relationships/tags" Target="../tags/tag1778.xml"/><Relationship Id="rId15" Type="http://schemas.openxmlformats.org/officeDocument/2006/relationships/image" Target="../media/image525.emf"/><Relationship Id="rId23" Type="http://schemas.openxmlformats.org/officeDocument/2006/relationships/oleObject" Target="../embeddings/oleObject585.bin"/><Relationship Id="rId10" Type="http://schemas.openxmlformats.org/officeDocument/2006/relationships/tags" Target="../tags/tag1783.xml"/><Relationship Id="rId19" Type="http://schemas.openxmlformats.org/officeDocument/2006/relationships/image" Target="../media/image522.wmf"/><Relationship Id="rId4" Type="http://schemas.openxmlformats.org/officeDocument/2006/relationships/tags" Target="../tags/tag1777.xml"/><Relationship Id="rId9" Type="http://schemas.openxmlformats.org/officeDocument/2006/relationships/tags" Target="../tags/tag1782.xml"/><Relationship Id="rId14" Type="http://schemas.openxmlformats.org/officeDocument/2006/relationships/image" Target="../media/image524.emf"/><Relationship Id="rId22" Type="http://schemas.openxmlformats.org/officeDocument/2006/relationships/oleObject" Target="../embeddings/oleObject584.bin"/><Relationship Id="rId27" Type="http://schemas.openxmlformats.org/officeDocument/2006/relationships/oleObject" Target="../embeddings/oleObject589.bin"/></Relationships>
</file>

<file path=ppt/slides/_rels/slide521.xml.rels><?xml version="1.0" encoding="UTF-8" standalone="yes"?>
<Relationships xmlns="http://schemas.openxmlformats.org/package/2006/relationships"><Relationship Id="rId8" Type="http://schemas.openxmlformats.org/officeDocument/2006/relationships/image" Target="../media/image562.wmf"/><Relationship Id="rId3" Type="http://schemas.openxmlformats.org/officeDocument/2006/relationships/tags" Target="../tags/tag1788.xml"/><Relationship Id="rId7" Type="http://schemas.openxmlformats.org/officeDocument/2006/relationships/oleObject" Target="../embeddings/oleObject590.bin"/><Relationship Id="rId2" Type="http://schemas.openxmlformats.org/officeDocument/2006/relationships/tags" Target="../tags/tag1787.xml"/><Relationship Id="rId1" Type="http://schemas.openxmlformats.org/officeDocument/2006/relationships/tags" Target="../tags/tag1786.xml"/><Relationship Id="rId6" Type="http://schemas.openxmlformats.org/officeDocument/2006/relationships/slideLayout" Target="../slideLayouts/slideLayout4.xml"/><Relationship Id="rId5" Type="http://schemas.openxmlformats.org/officeDocument/2006/relationships/tags" Target="../tags/tag1790.xml"/><Relationship Id="rId4" Type="http://schemas.openxmlformats.org/officeDocument/2006/relationships/tags" Target="../tags/tag1789.xml"/><Relationship Id="rId9" Type="http://schemas.openxmlformats.org/officeDocument/2006/relationships/image" Target="../media/image524.emf"/></Relationships>
</file>

<file path=ppt/slides/_rels/slide522.xml.rels><?xml version="1.0" encoding="UTF-8" standalone="yes"?>
<Relationships xmlns="http://schemas.openxmlformats.org/package/2006/relationships"><Relationship Id="rId8" Type="http://schemas.openxmlformats.org/officeDocument/2006/relationships/tags" Target="../tags/tag1798.xml"/><Relationship Id="rId13" Type="http://schemas.openxmlformats.org/officeDocument/2006/relationships/image" Target="../media/image563.wmf"/><Relationship Id="rId18" Type="http://schemas.openxmlformats.org/officeDocument/2006/relationships/oleObject" Target="../embeddings/oleObject594.bin"/><Relationship Id="rId3" Type="http://schemas.openxmlformats.org/officeDocument/2006/relationships/tags" Target="../tags/tag1793.xml"/><Relationship Id="rId7" Type="http://schemas.openxmlformats.org/officeDocument/2006/relationships/tags" Target="../tags/tag1797.xml"/><Relationship Id="rId12" Type="http://schemas.openxmlformats.org/officeDocument/2006/relationships/oleObject" Target="../embeddings/oleObject591.bin"/><Relationship Id="rId17" Type="http://schemas.openxmlformats.org/officeDocument/2006/relationships/image" Target="../media/image565.wmf"/><Relationship Id="rId2" Type="http://schemas.openxmlformats.org/officeDocument/2006/relationships/tags" Target="../tags/tag1792.xml"/><Relationship Id="rId16" Type="http://schemas.openxmlformats.org/officeDocument/2006/relationships/oleObject" Target="../embeddings/oleObject593.bin"/><Relationship Id="rId20" Type="http://schemas.openxmlformats.org/officeDocument/2006/relationships/image" Target="../media/image524.emf"/><Relationship Id="rId1" Type="http://schemas.openxmlformats.org/officeDocument/2006/relationships/tags" Target="../tags/tag1791.xml"/><Relationship Id="rId6" Type="http://schemas.openxmlformats.org/officeDocument/2006/relationships/tags" Target="../tags/tag1796.xml"/><Relationship Id="rId11" Type="http://schemas.openxmlformats.org/officeDocument/2006/relationships/slideLayout" Target="../slideLayouts/slideLayout4.xml"/><Relationship Id="rId5" Type="http://schemas.openxmlformats.org/officeDocument/2006/relationships/tags" Target="../tags/tag1795.xml"/><Relationship Id="rId15" Type="http://schemas.openxmlformats.org/officeDocument/2006/relationships/image" Target="../media/image564.wmf"/><Relationship Id="rId10" Type="http://schemas.openxmlformats.org/officeDocument/2006/relationships/tags" Target="../tags/tag1800.xml"/><Relationship Id="rId19" Type="http://schemas.openxmlformats.org/officeDocument/2006/relationships/image" Target="../media/image566.wmf"/><Relationship Id="rId4" Type="http://schemas.openxmlformats.org/officeDocument/2006/relationships/tags" Target="../tags/tag1794.xml"/><Relationship Id="rId9" Type="http://schemas.openxmlformats.org/officeDocument/2006/relationships/tags" Target="../tags/tag1799.xml"/><Relationship Id="rId14" Type="http://schemas.openxmlformats.org/officeDocument/2006/relationships/oleObject" Target="../embeddings/oleObject592.bin"/></Relationships>
</file>

<file path=ppt/slides/_rels/slide523.xml.rels><?xml version="1.0" encoding="UTF-8" standalone="yes"?>
<Relationships xmlns="http://schemas.openxmlformats.org/package/2006/relationships"><Relationship Id="rId8" Type="http://schemas.openxmlformats.org/officeDocument/2006/relationships/tags" Target="../tags/tag1808.xml"/><Relationship Id="rId13" Type="http://schemas.openxmlformats.org/officeDocument/2006/relationships/tags" Target="../tags/tag1813.xml"/><Relationship Id="rId18" Type="http://schemas.openxmlformats.org/officeDocument/2006/relationships/image" Target="../media/image568.wmf"/><Relationship Id="rId26" Type="http://schemas.openxmlformats.org/officeDocument/2006/relationships/image" Target="../media/image572.wmf"/><Relationship Id="rId3" Type="http://schemas.openxmlformats.org/officeDocument/2006/relationships/tags" Target="../tags/tag1803.xml"/><Relationship Id="rId21" Type="http://schemas.openxmlformats.org/officeDocument/2006/relationships/oleObject" Target="../embeddings/oleObject598.bin"/><Relationship Id="rId7" Type="http://schemas.openxmlformats.org/officeDocument/2006/relationships/tags" Target="../tags/tag1807.xml"/><Relationship Id="rId12" Type="http://schemas.openxmlformats.org/officeDocument/2006/relationships/tags" Target="../tags/tag1812.xml"/><Relationship Id="rId17" Type="http://schemas.openxmlformats.org/officeDocument/2006/relationships/oleObject" Target="../embeddings/oleObject596.bin"/><Relationship Id="rId25" Type="http://schemas.openxmlformats.org/officeDocument/2006/relationships/oleObject" Target="../embeddings/oleObject600.bin"/><Relationship Id="rId2" Type="http://schemas.openxmlformats.org/officeDocument/2006/relationships/tags" Target="../tags/tag1802.xml"/><Relationship Id="rId16" Type="http://schemas.openxmlformats.org/officeDocument/2006/relationships/image" Target="../media/image567.wmf"/><Relationship Id="rId20" Type="http://schemas.openxmlformats.org/officeDocument/2006/relationships/image" Target="../media/image569.wmf"/><Relationship Id="rId1" Type="http://schemas.openxmlformats.org/officeDocument/2006/relationships/tags" Target="../tags/tag1801.xml"/><Relationship Id="rId6" Type="http://schemas.openxmlformats.org/officeDocument/2006/relationships/tags" Target="../tags/tag1806.xml"/><Relationship Id="rId11" Type="http://schemas.openxmlformats.org/officeDocument/2006/relationships/tags" Target="../tags/tag1811.xml"/><Relationship Id="rId24" Type="http://schemas.openxmlformats.org/officeDocument/2006/relationships/image" Target="../media/image571.wmf"/><Relationship Id="rId5" Type="http://schemas.openxmlformats.org/officeDocument/2006/relationships/tags" Target="../tags/tag1805.xml"/><Relationship Id="rId15" Type="http://schemas.openxmlformats.org/officeDocument/2006/relationships/oleObject" Target="../embeddings/oleObject595.bin"/><Relationship Id="rId23" Type="http://schemas.openxmlformats.org/officeDocument/2006/relationships/oleObject" Target="../embeddings/oleObject599.bin"/><Relationship Id="rId28" Type="http://schemas.openxmlformats.org/officeDocument/2006/relationships/image" Target="../media/image573.wmf"/><Relationship Id="rId10" Type="http://schemas.openxmlformats.org/officeDocument/2006/relationships/tags" Target="../tags/tag1810.xml"/><Relationship Id="rId19" Type="http://schemas.openxmlformats.org/officeDocument/2006/relationships/oleObject" Target="../embeddings/oleObject597.bin"/><Relationship Id="rId4" Type="http://schemas.openxmlformats.org/officeDocument/2006/relationships/tags" Target="../tags/tag1804.xml"/><Relationship Id="rId9" Type="http://schemas.openxmlformats.org/officeDocument/2006/relationships/tags" Target="../tags/tag1809.xml"/><Relationship Id="rId14" Type="http://schemas.openxmlformats.org/officeDocument/2006/relationships/slideLayout" Target="../slideLayouts/slideLayout4.xml"/><Relationship Id="rId22" Type="http://schemas.openxmlformats.org/officeDocument/2006/relationships/image" Target="../media/image570.wmf"/><Relationship Id="rId27" Type="http://schemas.openxmlformats.org/officeDocument/2006/relationships/oleObject" Target="../embeddings/oleObject601.bin"/></Relationships>
</file>

<file path=ppt/slides/_rels/slide524.xml.rels><?xml version="1.0" encoding="UTF-8" standalone="yes"?>
<Relationships xmlns="http://schemas.openxmlformats.org/package/2006/relationships"><Relationship Id="rId13" Type="http://schemas.openxmlformats.org/officeDocument/2006/relationships/tags" Target="../tags/tag1826.xml"/><Relationship Id="rId18" Type="http://schemas.openxmlformats.org/officeDocument/2006/relationships/image" Target="../media/image526.wmf"/><Relationship Id="rId26" Type="http://schemas.openxmlformats.org/officeDocument/2006/relationships/image" Target="../media/image571.wmf"/><Relationship Id="rId3" Type="http://schemas.openxmlformats.org/officeDocument/2006/relationships/tags" Target="../tags/tag1816.xml"/><Relationship Id="rId21" Type="http://schemas.openxmlformats.org/officeDocument/2006/relationships/oleObject" Target="../embeddings/oleObject604.bin"/><Relationship Id="rId34" Type="http://schemas.openxmlformats.org/officeDocument/2006/relationships/image" Target="../media/image536.wmf"/><Relationship Id="rId7" Type="http://schemas.openxmlformats.org/officeDocument/2006/relationships/tags" Target="../tags/tag1820.xml"/><Relationship Id="rId12" Type="http://schemas.openxmlformats.org/officeDocument/2006/relationships/tags" Target="../tags/tag1825.xml"/><Relationship Id="rId17" Type="http://schemas.openxmlformats.org/officeDocument/2006/relationships/oleObject" Target="../embeddings/oleObject602.bin"/><Relationship Id="rId25" Type="http://schemas.openxmlformats.org/officeDocument/2006/relationships/oleObject" Target="../embeddings/oleObject606.bin"/><Relationship Id="rId33" Type="http://schemas.openxmlformats.org/officeDocument/2006/relationships/oleObject" Target="../embeddings/oleObject610.bin"/><Relationship Id="rId2" Type="http://schemas.openxmlformats.org/officeDocument/2006/relationships/tags" Target="../tags/tag1815.xml"/><Relationship Id="rId16" Type="http://schemas.openxmlformats.org/officeDocument/2006/relationships/slideLayout" Target="../slideLayouts/slideLayout4.xml"/><Relationship Id="rId20" Type="http://schemas.openxmlformats.org/officeDocument/2006/relationships/image" Target="../media/image568.wmf"/><Relationship Id="rId29" Type="http://schemas.openxmlformats.org/officeDocument/2006/relationships/oleObject" Target="../embeddings/oleObject608.bin"/><Relationship Id="rId1" Type="http://schemas.openxmlformats.org/officeDocument/2006/relationships/tags" Target="../tags/tag1814.xml"/><Relationship Id="rId6" Type="http://schemas.openxmlformats.org/officeDocument/2006/relationships/tags" Target="../tags/tag1819.xml"/><Relationship Id="rId11" Type="http://schemas.openxmlformats.org/officeDocument/2006/relationships/tags" Target="../tags/tag1824.xml"/><Relationship Id="rId24" Type="http://schemas.openxmlformats.org/officeDocument/2006/relationships/image" Target="../media/image570.wmf"/><Relationship Id="rId32" Type="http://schemas.openxmlformats.org/officeDocument/2006/relationships/image" Target="../media/image535.wmf"/><Relationship Id="rId5" Type="http://schemas.openxmlformats.org/officeDocument/2006/relationships/tags" Target="../tags/tag1818.xml"/><Relationship Id="rId15" Type="http://schemas.openxmlformats.org/officeDocument/2006/relationships/tags" Target="../tags/tag1828.xml"/><Relationship Id="rId23" Type="http://schemas.openxmlformats.org/officeDocument/2006/relationships/oleObject" Target="../embeddings/oleObject605.bin"/><Relationship Id="rId28" Type="http://schemas.openxmlformats.org/officeDocument/2006/relationships/image" Target="../media/image572.wmf"/><Relationship Id="rId10" Type="http://schemas.openxmlformats.org/officeDocument/2006/relationships/tags" Target="../tags/tag1823.xml"/><Relationship Id="rId19" Type="http://schemas.openxmlformats.org/officeDocument/2006/relationships/oleObject" Target="../embeddings/oleObject603.bin"/><Relationship Id="rId31" Type="http://schemas.openxmlformats.org/officeDocument/2006/relationships/oleObject" Target="../embeddings/oleObject609.bin"/><Relationship Id="rId4" Type="http://schemas.openxmlformats.org/officeDocument/2006/relationships/tags" Target="../tags/tag1817.xml"/><Relationship Id="rId9" Type="http://schemas.openxmlformats.org/officeDocument/2006/relationships/tags" Target="../tags/tag1822.xml"/><Relationship Id="rId14" Type="http://schemas.openxmlformats.org/officeDocument/2006/relationships/tags" Target="../tags/tag1827.xml"/><Relationship Id="rId22" Type="http://schemas.openxmlformats.org/officeDocument/2006/relationships/image" Target="../media/image569.wmf"/><Relationship Id="rId27" Type="http://schemas.openxmlformats.org/officeDocument/2006/relationships/oleObject" Target="../embeddings/oleObject607.bin"/><Relationship Id="rId30" Type="http://schemas.openxmlformats.org/officeDocument/2006/relationships/image" Target="../media/image573.wmf"/><Relationship Id="rId8" Type="http://schemas.openxmlformats.org/officeDocument/2006/relationships/tags" Target="../tags/tag1821.xml"/></Relationships>
</file>

<file path=ppt/slides/_rels/slide525.xml.rels><?xml version="1.0" encoding="UTF-8" standalone="yes"?>
<Relationships xmlns="http://schemas.openxmlformats.org/package/2006/relationships"><Relationship Id="rId13" Type="http://schemas.openxmlformats.org/officeDocument/2006/relationships/tags" Target="../tags/tag1841.xml"/><Relationship Id="rId18" Type="http://schemas.openxmlformats.org/officeDocument/2006/relationships/slideLayout" Target="../slideLayouts/slideLayout4.xml"/><Relationship Id="rId26" Type="http://schemas.openxmlformats.org/officeDocument/2006/relationships/image" Target="../media/image569.wmf"/><Relationship Id="rId21" Type="http://schemas.openxmlformats.org/officeDocument/2006/relationships/oleObject" Target="../embeddings/oleObject612.bin"/><Relationship Id="rId34" Type="http://schemas.openxmlformats.org/officeDocument/2006/relationships/image" Target="../media/image573.wmf"/><Relationship Id="rId7" Type="http://schemas.openxmlformats.org/officeDocument/2006/relationships/tags" Target="../tags/tag1835.xml"/><Relationship Id="rId12" Type="http://schemas.openxmlformats.org/officeDocument/2006/relationships/tags" Target="../tags/tag1840.xml"/><Relationship Id="rId17" Type="http://schemas.openxmlformats.org/officeDocument/2006/relationships/tags" Target="../tags/tag1845.xml"/><Relationship Id="rId25" Type="http://schemas.openxmlformats.org/officeDocument/2006/relationships/oleObject" Target="../embeddings/oleObject614.bin"/><Relationship Id="rId33" Type="http://schemas.openxmlformats.org/officeDocument/2006/relationships/oleObject" Target="../embeddings/oleObject618.bin"/><Relationship Id="rId38" Type="http://schemas.openxmlformats.org/officeDocument/2006/relationships/image" Target="../media/image536.wmf"/><Relationship Id="rId2" Type="http://schemas.openxmlformats.org/officeDocument/2006/relationships/tags" Target="../tags/tag1830.xml"/><Relationship Id="rId16" Type="http://schemas.openxmlformats.org/officeDocument/2006/relationships/tags" Target="../tags/tag1844.xml"/><Relationship Id="rId20" Type="http://schemas.openxmlformats.org/officeDocument/2006/relationships/image" Target="../media/image539.wmf"/><Relationship Id="rId29" Type="http://schemas.openxmlformats.org/officeDocument/2006/relationships/oleObject" Target="../embeddings/oleObject616.bin"/><Relationship Id="rId1" Type="http://schemas.openxmlformats.org/officeDocument/2006/relationships/tags" Target="../tags/tag1829.xml"/><Relationship Id="rId6" Type="http://schemas.openxmlformats.org/officeDocument/2006/relationships/tags" Target="../tags/tag1834.xml"/><Relationship Id="rId11" Type="http://schemas.openxmlformats.org/officeDocument/2006/relationships/tags" Target="../tags/tag1839.xml"/><Relationship Id="rId24" Type="http://schemas.openxmlformats.org/officeDocument/2006/relationships/image" Target="../media/image568.wmf"/><Relationship Id="rId32" Type="http://schemas.openxmlformats.org/officeDocument/2006/relationships/image" Target="../media/image572.wmf"/><Relationship Id="rId37" Type="http://schemas.openxmlformats.org/officeDocument/2006/relationships/oleObject" Target="../embeddings/oleObject620.bin"/><Relationship Id="rId5" Type="http://schemas.openxmlformats.org/officeDocument/2006/relationships/tags" Target="../tags/tag1833.xml"/><Relationship Id="rId15" Type="http://schemas.openxmlformats.org/officeDocument/2006/relationships/tags" Target="../tags/tag1843.xml"/><Relationship Id="rId23" Type="http://schemas.openxmlformats.org/officeDocument/2006/relationships/oleObject" Target="../embeddings/oleObject613.bin"/><Relationship Id="rId28" Type="http://schemas.openxmlformats.org/officeDocument/2006/relationships/image" Target="../media/image570.wmf"/><Relationship Id="rId36" Type="http://schemas.openxmlformats.org/officeDocument/2006/relationships/image" Target="../media/image535.wmf"/><Relationship Id="rId10" Type="http://schemas.openxmlformats.org/officeDocument/2006/relationships/tags" Target="../tags/tag1838.xml"/><Relationship Id="rId19" Type="http://schemas.openxmlformats.org/officeDocument/2006/relationships/oleObject" Target="../embeddings/oleObject611.bin"/><Relationship Id="rId31" Type="http://schemas.openxmlformats.org/officeDocument/2006/relationships/oleObject" Target="../embeddings/oleObject617.bin"/><Relationship Id="rId4" Type="http://schemas.openxmlformats.org/officeDocument/2006/relationships/tags" Target="../tags/tag1832.xml"/><Relationship Id="rId9" Type="http://schemas.openxmlformats.org/officeDocument/2006/relationships/tags" Target="../tags/tag1837.xml"/><Relationship Id="rId14" Type="http://schemas.openxmlformats.org/officeDocument/2006/relationships/tags" Target="../tags/tag1842.xml"/><Relationship Id="rId22" Type="http://schemas.openxmlformats.org/officeDocument/2006/relationships/image" Target="../media/image526.wmf"/><Relationship Id="rId27" Type="http://schemas.openxmlformats.org/officeDocument/2006/relationships/oleObject" Target="../embeddings/oleObject615.bin"/><Relationship Id="rId30" Type="http://schemas.openxmlformats.org/officeDocument/2006/relationships/image" Target="../media/image571.wmf"/><Relationship Id="rId35" Type="http://schemas.openxmlformats.org/officeDocument/2006/relationships/oleObject" Target="../embeddings/oleObject619.bin"/><Relationship Id="rId8" Type="http://schemas.openxmlformats.org/officeDocument/2006/relationships/tags" Target="../tags/tag1836.xml"/><Relationship Id="rId3" Type="http://schemas.openxmlformats.org/officeDocument/2006/relationships/tags" Target="../tags/tag1831.xml"/></Relationships>
</file>

<file path=ppt/slides/_rels/slide526.xml.rels><?xml version="1.0" encoding="UTF-8" standalone="yes"?>
<Relationships xmlns="http://schemas.openxmlformats.org/package/2006/relationships"><Relationship Id="rId13" Type="http://schemas.openxmlformats.org/officeDocument/2006/relationships/tags" Target="../tags/tag1858.xml"/><Relationship Id="rId18" Type="http://schemas.openxmlformats.org/officeDocument/2006/relationships/tags" Target="../tags/tag1863.xml"/><Relationship Id="rId26" Type="http://schemas.openxmlformats.org/officeDocument/2006/relationships/oleObject" Target="../embeddings/oleObject623.bin"/><Relationship Id="rId39" Type="http://schemas.openxmlformats.org/officeDocument/2006/relationships/image" Target="../media/image535.wmf"/><Relationship Id="rId21" Type="http://schemas.openxmlformats.org/officeDocument/2006/relationships/slideLayout" Target="../slideLayouts/slideLayout4.xml"/><Relationship Id="rId34" Type="http://schemas.openxmlformats.org/officeDocument/2006/relationships/oleObject" Target="../embeddings/oleObject627.bin"/><Relationship Id="rId42" Type="http://schemas.openxmlformats.org/officeDocument/2006/relationships/oleObject" Target="../embeddings/oleObject631.bin"/><Relationship Id="rId7" Type="http://schemas.openxmlformats.org/officeDocument/2006/relationships/tags" Target="../tags/tag1852.xml"/><Relationship Id="rId2" Type="http://schemas.openxmlformats.org/officeDocument/2006/relationships/tags" Target="../tags/tag1847.xml"/><Relationship Id="rId16" Type="http://schemas.openxmlformats.org/officeDocument/2006/relationships/tags" Target="../tags/tag1861.xml"/><Relationship Id="rId29" Type="http://schemas.openxmlformats.org/officeDocument/2006/relationships/image" Target="../media/image569.wmf"/><Relationship Id="rId1" Type="http://schemas.openxmlformats.org/officeDocument/2006/relationships/tags" Target="../tags/tag1846.xml"/><Relationship Id="rId6" Type="http://schemas.openxmlformats.org/officeDocument/2006/relationships/tags" Target="../tags/tag1851.xml"/><Relationship Id="rId11" Type="http://schemas.openxmlformats.org/officeDocument/2006/relationships/tags" Target="../tags/tag1856.xml"/><Relationship Id="rId24" Type="http://schemas.openxmlformats.org/officeDocument/2006/relationships/oleObject" Target="../embeddings/oleObject622.bin"/><Relationship Id="rId32" Type="http://schemas.openxmlformats.org/officeDocument/2006/relationships/oleObject" Target="../embeddings/oleObject626.bin"/><Relationship Id="rId37" Type="http://schemas.openxmlformats.org/officeDocument/2006/relationships/image" Target="../media/image573.wmf"/><Relationship Id="rId40" Type="http://schemas.openxmlformats.org/officeDocument/2006/relationships/oleObject" Target="../embeddings/oleObject630.bin"/><Relationship Id="rId45" Type="http://schemas.openxmlformats.org/officeDocument/2006/relationships/image" Target="../media/image575.wmf"/><Relationship Id="rId5" Type="http://schemas.openxmlformats.org/officeDocument/2006/relationships/tags" Target="../tags/tag1850.xml"/><Relationship Id="rId15" Type="http://schemas.openxmlformats.org/officeDocument/2006/relationships/tags" Target="../tags/tag1860.xml"/><Relationship Id="rId23" Type="http://schemas.openxmlformats.org/officeDocument/2006/relationships/image" Target="../media/image539.wmf"/><Relationship Id="rId28" Type="http://schemas.openxmlformats.org/officeDocument/2006/relationships/oleObject" Target="../embeddings/oleObject624.bin"/><Relationship Id="rId36" Type="http://schemas.openxmlformats.org/officeDocument/2006/relationships/oleObject" Target="../embeddings/oleObject628.bin"/><Relationship Id="rId10" Type="http://schemas.openxmlformats.org/officeDocument/2006/relationships/tags" Target="../tags/tag1855.xml"/><Relationship Id="rId19" Type="http://schemas.openxmlformats.org/officeDocument/2006/relationships/tags" Target="../tags/tag1864.xml"/><Relationship Id="rId31" Type="http://schemas.openxmlformats.org/officeDocument/2006/relationships/image" Target="../media/image570.wmf"/><Relationship Id="rId44" Type="http://schemas.openxmlformats.org/officeDocument/2006/relationships/oleObject" Target="../embeddings/oleObject632.bin"/><Relationship Id="rId4" Type="http://schemas.openxmlformats.org/officeDocument/2006/relationships/tags" Target="../tags/tag1849.xml"/><Relationship Id="rId9" Type="http://schemas.openxmlformats.org/officeDocument/2006/relationships/tags" Target="../tags/tag1854.xml"/><Relationship Id="rId14" Type="http://schemas.openxmlformats.org/officeDocument/2006/relationships/tags" Target="../tags/tag1859.xml"/><Relationship Id="rId22" Type="http://schemas.openxmlformats.org/officeDocument/2006/relationships/oleObject" Target="../embeddings/oleObject621.bin"/><Relationship Id="rId27" Type="http://schemas.openxmlformats.org/officeDocument/2006/relationships/image" Target="../media/image568.wmf"/><Relationship Id="rId30" Type="http://schemas.openxmlformats.org/officeDocument/2006/relationships/oleObject" Target="../embeddings/oleObject625.bin"/><Relationship Id="rId35" Type="http://schemas.openxmlformats.org/officeDocument/2006/relationships/image" Target="../media/image572.wmf"/><Relationship Id="rId43" Type="http://schemas.openxmlformats.org/officeDocument/2006/relationships/image" Target="../media/image574.wmf"/><Relationship Id="rId8" Type="http://schemas.openxmlformats.org/officeDocument/2006/relationships/tags" Target="../tags/tag1853.xml"/><Relationship Id="rId3" Type="http://schemas.openxmlformats.org/officeDocument/2006/relationships/tags" Target="../tags/tag1848.xml"/><Relationship Id="rId12" Type="http://schemas.openxmlformats.org/officeDocument/2006/relationships/tags" Target="../tags/tag1857.xml"/><Relationship Id="rId17" Type="http://schemas.openxmlformats.org/officeDocument/2006/relationships/tags" Target="../tags/tag1862.xml"/><Relationship Id="rId25" Type="http://schemas.openxmlformats.org/officeDocument/2006/relationships/image" Target="../media/image526.wmf"/><Relationship Id="rId33" Type="http://schemas.openxmlformats.org/officeDocument/2006/relationships/image" Target="../media/image571.wmf"/><Relationship Id="rId38" Type="http://schemas.openxmlformats.org/officeDocument/2006/relationships/oleObject" Target="../embeddings/oleObject629.bin"/><Relationship Id="rId20" Type="http://schemas.openxmlformats.org/officeDocument/2006/relationships/tags" Target="../tags/tag1865.xml"/><Relationship Id="rId41" Type="http://schemas.openxmlformats.org/officeDocument/2006/relationships/image" Target="../media/image536.wmf"/></Relationships>
</file>

<file path=ppt/slides/_rels/slide527.xml.rels><?xml version="1.0" encoding="UTF-8" standalone="yes"?>
<Relationships xmlns="http://schemas.openxmlformats.org/package/2006/relationships"><Relationship Id="rId13" Type="http://schemas.openxmlformats.org/officeDocument/2006/relationships/tags" Target="../tags/tag1878.xml"/><Relationship Id="rId18" Type="http://schemas.openxmlformats.org/officeDocument/2006/relationships/tags" Target="../tags/tag1883.xml"/><Relationship Id="rId26" Type="http://schemas.openxmlformats.org/officeDocument/2006/relationships/image" Target="../media/image526.wmf"/><Relationship Id="rId39" Type="http://schemas.openxmlformats.org/officeDocument/2006/relationships/oleObject" Target="../embeddings/oleObject641.bin"/><Relationship Id="rId21" Type="http://schemas.openxmlformats.org/officeDocument/2006/relationships/tags" Target="../tags/tag1886.xml"/><Relationship Id="rId34" Type="http://schemas.openxmlformats.org/officeDocument/2006/relationships/image" Target="../media/image571.wmf"/><Relationship Id="rId42" Type="http://schemas.openxmlformats.org/officeDocument/2006/relationships/image" Target="../media/image536.wmf"/><Relationship Id="rId7" Type="http://schemas.openxmlformats.org/officeDocument/2006/relationships/tags" Target="../tags/tag1872.xml"/><Relationship Id="rId2" Type="http://schemas.openxmlformats.org/officeDocument/2006/relationships/tags" Target="../tags/tag1867.xml"/><Relationship Id="rId16" Type="http://schemas.openxmlformats.org/officeDocument/2006/relationships/tags" Target="../tags/tag1881.xml"/><Relationship Id="rId29" Type="http://schemas.openxmlformats.org/officeDocument/2006/relationships/oleObject" Target="../embeddings/oleObject636.bin"/><Relationship Id="rId1" Type="http://schemas.openxmlformats.org/officeDocument/2006/relationships/tags" Target="../tags/tag1866.xml"/><Relationship Id="rId6" Type="http://schemas.openxmlformats.org/officeDocument/2006/relationships/tags" Target="../tags/tag1871.xml"/><Relationship Id="rId11" Type="http://schemas.openxmlformats.org/officeDocument/2006/relationships/tags" Target="../tags/tag1876.xml"/><Relationship Id="rId24" Type="http://schemas.openxmlformats.org/officeDocument/2006/relationships/image" Target="../media/image539.wmf"/><Relationship Id="rId32" Type="http://schemas.openxmlformats.org/officeDocument/2006/relationships/image" Target="../media/image570.wmf"/><Relationship Id="rId37" Type="http://schemas.openxmlformats.org/officeDocument/2006/relationships/oleObject" Target="../embeddings/oleObject640.bin"/><Relationship Id="rId40" Type="http://schemas.openxmlformats.org/officeDocument/2006/relationships/image" Target="../media/image535.wmf"/><Relationship Id="rId45" Type="http://schemas.openxmlformats.org/officeDocument/2006/relationships/oleObject" Target="../embeddings/oleObject644.bin"/><Relationship Id="rId5" Type="http://schemas.openxmlformats.org/officeDocument/2006/relationships/tags" Target="../tags/tag1870.xml"/><Relationship Id="rId15" Type="http://schemas.openxmlformats.org/officeDocument/2006/relationships/tags" Target="../tags/tag1880.xml"/><Relationship Id="rId23" Type="http://schemas.openxmlformats.org/officeDocument/2006/relationships/oleObject" Target="../embeddings/oleObject633.bin"/><Relationship Id="rId28" Type="http://schemas.openxmlformats.org/officeDocument/2006/relationships/image" Target="../media/image568.wmf"/><Relationship Id="rId36" Type="http://schemas.openxmlformats.org/officeDocument/2006/relationships/image" Target="../media/image572.wmf"/><Relationship Id="rId10" Type="http://schemas.openxmlformats.org/officeDocument/2006/relationships/tags" Target="../tags/tag1875.xml"/><Relationship Id="rId19" Type="http://schemas.openxmlformats.org/officeDocument/2006/relationships/tags" Target="../tags/tag1884.xml"/><Relationship Id="rId31" Type="http://schemas.openxmlformats.org/officeDocument/2006/relationships/oleObject" Target="../embeddings/oleObject637.bin"/><Relationship Id="rId44" Type="http://schemas.openxmlformats.org/officeDocument/2006/relationships/image" Target="../media/image574.wmf"/><Relationship Id="rId4" Type="http://schemas.openxmlformats.org/officeDocument/2006/relationships/tags" Target="../tags/tag1869.xml"/><Relationship Id="rId9" Type="http://schemas.openxmlformats.org/officeDocument/2006/relationships/tags" Target="../tags/tag1874.xml"/><Relationship Id="rId14" Type="http://schemas.openxmlformats.org/officeDocument/2006/relationships/tags" Target="../tags/tag1879.xml"/><Relationship Id="rId22" Type="http://schemas.openxmlformats.org/officeDocument/2006/relationships/slideLayout" Target="../slideLayouts/slideLayout4.xml"/><Relationship Id="rId27" Type="http://schemas.openxmlformats.org/officeDocument/2006/relationships/oleObject" Target="../embeddings/oleObject635.bin"/><Relationship Id="rId30" Type="http://schemas.openxmlformats.org/officeDocument/2006/relationships/image" Target="../media/image569.wmf"/><Relationship Id="rId35" Type="http://schemas.openxmlformats.org/officeDocument/2006/relationships/oleObject" Target="../embeddings/oleObject639.bin"/><Relationship Id="rId43" Type="http://schemas.openxmlformats.org/officeDocument/2006/relationships/oleObject" Target="../embeddings/oleObject643.bin"/><Relationship Id="rId8" Type="http://schemas.openxmlformats.org/officeDocument/2006/relationships/tags" Target="../tags/tag1873.xml"/><Relationship Id="rId3" Type="http://schemas.openxmlformats.org/officeDocument/2006/relationships/tags" Target="../tags/tag1868.xml"/><Relationship Id="rId12" Type="http://schemas.openxmlformats.org/officeDocument/2006/relationships/tags" Target="../tags/tag1877.xml"/><Relationship Id="rId17" Type="http://schemas.openxmlformats.org/officeDocument/2006/relationships/tags" Target="../tags/tag1882.xml"/><Relationship Id="rId25" Type="http://schemas.openxmlformats.org/officeDocument/2006/relationships/oleObject" Target="../embeddings/oleObject634.bin"/><Relationship Id="rId33" Type="http://schemas.openxmlformats.org/officeDocument/2006/relationships/oleObject" Target="../embeddings/oleObject638.bin"/><Relationship Id="rId38" Type="http://schemas.openxmlformats.org/officeDocument/2006/relationships/image" Target="../media/image573.wmf"/><Relationship Id="rId46" Type="http://schemas.openxmlformats.org/officeDocument/2006/relationships/image" Target="../media/image575.wmf"/><Relationship Id="rId20" Type="http://schemas.openxmlformats.org/officeDocument/2006/relationships/tags" Target="../tags/tag1885.xml"/><Relationship Id="rId41" Type="http://schemas.openxmlformats.org/officeDocument/2006/relationships/oleObject" Target="../embeddings/oleObject642.bin"/></Relationships>
</file>

<file path=ppt/slides/_rels/slide528.xml.rels><?xml version="1.0" encoding="UTF-8" standalone="yes"?>
<Relationships xmlns="http://schemas.openxmlformats.org/package/2006/relationships"><Relationship Id="rId13" Type="http://schemas.openxmlformats.org/officeDocument/2006/relationships/tags" Target="../tags/tag1899.xml"/><Relationship Id="rId18" Type="http://schemas.openxmlformats.org/officeDocument/2006/relationships/tags" Target="../tags/tag1904.xml"/><Relationship Id="rId26" Type="http://schemas.openxmlformats.org/officeDocument/2006/relationships/oleObject" Target="../embeddings/oleObject648.bin"/><Relationship Id="rId39" Type="http://schemas.openxmlformats.org/officeDocument/2006/relationships/image" Target="../media/image573.wmf"/><Relationship Id="rId21" Type="http://schemas.openxmlformats.org/officeDocument/2006/relationships/image" Target="../media/image576.wmf"/><Relationship Id="rId34" Type="http://schemas.openxmlformats.org/officeDocument/2006/relationships/oleObject" Target="../embeddings/oleObject652.bin"/><Relationship Id="rId42" Type="http://schemas.openxmlformats.org/officeDocument/2006/relationships/oleObject" Target="../embeddings/oleObject656.bin"/><Relationship Id="rId47" Type="http://schemas.openxmlformats.org/officeDocument/2006/relationships/image" Target="../media/image575.wmf"/><Relationship Id="rId7" Type="http://schemas.openxmlformats.org/officeDocument/2006/relationships/tags" Target="../tags/tag1893.xml"/><Relationship Id="rId2" Type="http://schemas.openxmlformats.org/officeDocument/2006/relationships/tags" Target="../tags/tag1888.xml"/><Relationship Id="rId16" Type="http://schemas.openxmlformats.org/officeDocument/2006/relationships/tags" Target="../tags/tag1902.xml"/><Relationship Id="rId29" Type="http://schemas.openxmlformats.org/officeDocument/2006/relationships/image" Target="../media/image568.wmf"/><Relationship Id="rId1" Type="http://schemas.openxmlformats.org/officeDocument/2006/relationships/tags" Target="../tags/tag1887.xml"/><Relationship Id="rId6" Type="http://schemas.openxmlformats.org/officeDocument/2006/relationships/tags" Target="../tags/tag1892.xml"/><Relationship Id="rId11" Type="http://schemas.openxmlformats.org/officeDocument/2006/relationships/tags" Target="../tags/tag1897.xml"/><Relationship Id="rId24" Type="http://schemas.openxmlformats.org/officeDocument/2006/relationships/oleObject" Target="../embeddings/oleObject647.bin"/><Relationship Id="rId32" Type="http://schemas.openxmlformats.org/officeDocument/2006/relationships/oleObject" Target="../embeddings/oleObject651.bin"/><Relationship Id="rId37" Type="http://schemas.openxmlformats.org/officeDocument/2006/relationships/image" Target="../media/image572.wmf"/><Relationship Id="rId40" Type="http://schemas.openxmlformats.org/officeDocument/2006/relationships/oleObject" Target="../embeddings/oleObject655.bin"/><Relationship Id="rId45" Type="http://schemas.openxmlformats.org/officeDocument/2006/relationships/image" Target="../media/image574.wmf"/><Relationship Id="rId5" Type="http://schemas.openxmlformats.org/officeDocument/2006/relationships/tags" Target="../tags/tag1891.xml"/><Relationship Id="rId15" Type="http://schemas.openxmlformats.org/officeDocument/2006/relationships/tags" Target="../tags/tag1901.xml"/><Relationship Id="rId23" Type="http://schemas.openxmlformats.org/officeDocument/2006/relationships/image" Target="../media/image577.wmf"/><Relationship Id="rId28" Type="http://schemas.openxmlformats.org/officeDocument/2006/relationships/oleObject" Target="../embeddings/oleObject649.bin"/><Relationship Id="rId36" Type="http://schemas.openxmlformats.org/officeDocument/2006/relationships/oleObject" Target="../embeddings/oleObject653.bin"/><Relationship Id="rId10" Type="http://schemas.openxmlformats.org/officeDocument/2006/relationships/tags" Target="../tags/tag1896.xml"/><Relationship Id="rId19" Type="http://schemas.openxmlformats.org/officeDocument/2006/relationships/slideLayout" Target="../slideLayouts/slideLayout4.xml"/><Relationship Id="rId31" Type="http://schemas.openxmlformats.org/officeDocument/2006/relationships/image" Target="../media/image569.wmf"/><Relationship Id="rId44" Type="http://schemas.openxmlformats.org/officeDocument/2006/relationships/oleObject" Target="../embeddings/oleObject657.bin"/><Relationship Id="rId4" Type="http://schemas.openxmlformats.org/officeDocument/2006/relationships/tags" Target="../tags/tag1890.xml"/><Relationship Id="rId9" Type="http://schemas.openxmlformats.org/officeDocument/2006/relationships/tags" Target="../tags/tag1895.xml"/><Relationship Id="rId14" Type="http://schemas.openxmlformats.org/officeDocument/2006/relationships/tags" Target="../tags/tag1900.xml"/><Relationship Id="rId22" Type="http://schemas.openxmlformats.org/officeDocument/2006/relationships/oleObject" Target="../embeddings/oleObject646.bin"/><Relationship Id="rId27" Type="http://schemas.openxmlformats.org/officeDocument/2006/relationships/image" Target="../media/image526.wmf"/><Relationship Id="rId30" Type="http://schemas.openxmlformats.org/officeDocument/2006/relationships/oleObject" Target="../embeddings/oleObject650.bin"/><Relationship Id="rId35" Type="http://schemas.openxmlformats.org/officeDocument/2006/relationships/image" Target="../media/image571.wmf"/><Relationship Id="rId43" Type="http://schemas.openxmlformats.org/officeDocument/2006/relationships/image" Target="../media/image536.wmf"/><Relationship Id="rId8" Type="http://schemas.openxmlformats.org/officeDocument/2006/relationships/tags" Target="../tags/tag1894.xml"/><Relationship Id="rId3" Type="http://schemas.openxmlformats.org/officeDocument/2006/relationships/tags" Target="../tags/tag1889.xml"/><Relationship Id="rId12" Type="http://schemas.openxmlformats.org/officeDocument/2006/relationships/tags" Target="../tags/tag1898.xml"/><Relationship Id="rId17" Type="http://schemas.openxmlformats.org/officeDocument/2006/relationships/tags" Target="../tags/tag1903.xml"/><Relationship Id="rId25" Type="http://schemas.openxmlformats.org/officeDocument/2006/relationships/image" Target="../media/image539.wmf"/><Relationship Id="rId33" Type="http://schemas.openxmlformats.org/officeDocument/2006/relationships/image" Target="../media/image570.wmf"/><Relationship Id="rId38" Type="http://schemas.openxmlformats.org/officeDocument/2006/relationships/oleObject" Target="../embeddings/oleObject654.bin"/><Relationship Id="rId46" Type="http://schemas.openxmlformats.org/officeDocument/2006/relationships/oleObject" Target="../embeddings/oleObject658.bin"/><Relationship Id="rId20" Type="http://schemas.openxmlformats.org/officeDocument/2006/relationships/oleObject" Target="../embeddings/oleObject645.bin"/><Relationship Id="rId41" Type="http://schemas.openxmlformats.org/officeDocument/2006/relationships/image" Target="../media/image535.wmf"/></Relationships>
</file>

<file path=ppt/slides/_rels/slide5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90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tags" Target="../tags/tag1908.xml"/><Relationship Id="rId2" Type="http://schemas.openxmlformats.org/officeDocument/2006/relationships/tags" Target="../tags/tag1907.xml"/><Relationship Id="rId1" Type="http://schemas.openxmlformats.org/officeDocument/2006/relationships/tags" Target="../tags/tag1906.xml"/><Relationship Id="rId6" Type="http://schemas.openxmlformats.org/officeDocument/2006/relationships/slideLayout" Target="../slideLayouts/slideLayout4.xml"/><Relationship Id="rId5" Type="http://schemas.openxmlformats.org/officeDocument/2006/relationships/tags" Target="../tags/tag1910.xml"/><Relationship Id="rId4" Type="http://schemas.openxmlformats.org/officeDocument/2006/relationships/tags" Target="../tags/tag1909.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578.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9.jpe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image" Target="../media/image581.jpe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image" Target="../media/image5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25.bin"/><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ustomXml" Target="../ink/ink1.xml"/></Relationships>
</file>

<file path=ppt/slides/_rels/slide540.xml.rels><?xml version="1.0" encoding="UTF-8" standalone="yes"?>
<Relationships xmlns="http://schemas.openxmlformats.org/package/2006/relationships"><Relationship Id="rId2" Type="http://schemas.openxmlformats.org/officeDocument/2006/relationships/image" Target="../media/image583.png"/><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image" Target="../media/image584.wmf"/><Relationship Id="rId2" Type="http://schemas.openxmlformats.org/officeDocument/2006/relationships/oleObject" Target="../embeddings/oleObject659.bin"/><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3" Type="http://schemas.openxmlformats.org/officeDocument/2006/relationships/image" Target="../media/image585.wmf"/><Relationship Id="rId2" Type="http://schemas.openxmlformats.org/officeDocument/2006/relationships/oleObject" Target="../embeddings/oleObject660.bin"/><Relationship Id="rId1" Type="http://schemas.openxmlformats.org/officeDocument/2006/relationships/slideLayout" Target="../slideLayouts/slideLayout2.xml"/><Relationship Id="rId5" Type="http://schemas.openxmlformats.org/officeDocument/2006/relationships/image" Target="../media/image586.wmf"/><Relationship Id="rId4" Type="http://schemas.openxmlformats.org/officeDocument/2006/relationships/oleObject" Target="../embeddings/oleObject661.bin"/></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18.wmf"/><Relationship Id="rId7" Type="http://schemas.openxmlformats.org/officeDocument/2006/relationships/oleObject" Target="../embeddings/oleObject30.bin"/><Relationship Id="rId2" Type="http://schemas.openxmlformats.org/officeDocument/2006/relationships/oleObject" Target="../embeddings/oleObject26.bin"/><Relationship Id="rId1" Type="http://schemas.openxmlformats.org/officeDocument/2006/relationships/slideLayout" Target="../slideLayouts/slideLayout2.xml"/><Relationship Id="rId6" Type="http://schemas.openxmlformats.org/officeDocument/2006/relationships/oleObject" Target="../embeddings/oleObject29.bin"/><Relationship Id="rId11" Type="http://schemas.openxmlformats.org/officeDocument/2006/relationships/oleObject" Target="../embeddings/oleObject34.bin"/><Relationship Id="rId5" Type="http://schemas.openxmlformats.org/officeDocument/2006/relationships/oleObject" Target="../embeddings/oleObject28.bin"/><Relationship Id="rId10" Type="http://schemas.openxmlformats.org/officeDocument/2006/relationships/oleObject" Target="../embeddings/oleObject33.bin"/><Relationship Id="rId4" Type="http://schemas.openxmlformats.org/officeDocument/2006/relationships/oleObject" Target="../embeddings/oleObject27.bin"/><Relationship Id="rId9" Type="http://schemas.openxmlformats.org/officeDocument/2006/relationships/oleObject" Target="../embeddings/oleObject32.bin"/></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587.jpe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588.jpe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image" Target="../media/image589.wmf"/><Relationship Id="rId2" Type="http://schemas.openxmlformats.org/officeDocument/2006/relationships/oleObject" Target="../embeddings/oleObject662.bin"/><Relationship Id="rId1" Type="http://schemas.openxmlformats.org/officeDocument/2006/relationships/slideLayout" Target="../slideLayouts/slideLayout2.xml"/><Relationship Id="rId4" Type="http://schemas.openxmlformats.org/officeDocument/2006/relationships/image" Target="../media/image590.png"/></Relationships>
</file>

<file path=ppt/slides/_rels/slide558.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1.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image" Target="../media/image5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oleObject" Target="../embeddings/oleObject44.bin"/><Relationship Id="rId3" Type="http://schemas.openxmlformats.org/officeDocument/2006/relationships/image" Target="../media/image18.wmf"/><Relationship Id="rId7" Type="http://schemas.openxmlformats.org/officeDocument/2006/relationships/oleObject" Target="../embeddings/oleObject39.bin"/><Relationship Id="rId12" Type="http://schemas.openxmlformats.org/officeDocument/2006/relationships/oleObject" Target="../embeddings/oleObject43.bin"/><Relationship Id="rId2" Type="http://schemas.openxmlformats.org/officeDocument/2006/relationships/oleObject" Target="../embeddings/oleObject35.bin"/><Relationship Id="rId16" Type="http://schemas.openxmlformats.org/officeDocument/2006/relationships/oleObject" Target="../embeddings/oleObject47.bin"/><Relationship Id="rId1" Type="http://schemas.openxmlformats.org/officeDocument/2006/relationships/slideLayout" Target="../slideLayouts/slideLayout2.xml"/><Relationship Id="rId6" Type="http://schemas.openxmlformats.org/officeDocument/2006/relationships/oleObject" Target="../embeddings/oleObject38.bin"/><Relationship Id="rId11" Type="http://schemas.openxmlformats.org/officeDocument/2006/relationships/oleObject" Target="../embeddings/oleObject42.bin"/><Relationship Id="rId5" Type="http://schemas.openxmlformats.org/officeDocument/2006/relationships/oleObject" Target="../embeddings/oleObject37.bin"/><Relationship Id="rId15" Type="http://schemas.openxmlformats.org/officeDocument/2006/relationships/oleObject" Target="../embeddings/oleObject46.bin"/><Relationship Id="rId10" Type="http://schemas.openxmlformats.org/officeDocument/2006/relationships/oleObject" Target="../embeddings/oleObject41.bin"/><Relationship Id="rId4" Type="http://schemas.openxmlformats.org/officeDocument/2006/relationships/oleObject" Target="../embeddings/oleObject36.bin"/><Relationship Id="rId9" Type="http://schemas.openxmlformats.org/officeDocument/2006/relationships/image" Target="../media/image14.wmf"/><Relationship Id="rId14" Type="http://schemas.openxmlformats.org/officeDocument/2006/relationships/oleObject" Target="../embeddings/oleObject45.bin"/></Relationships>
</file>

<file path=ppt/slides/_rels/slide560.xml.rels><?xml version="1.0" encoding="UTF-8" standalone="yes"?>
<Relationships xmlns="http://schemas.openxmlformats.org/package/2006/relationships"><Relationship Id="rId2" Type="http://schemas.openxmlformats.org/officeDocument/2006/relationships/image" Target="../media/image594.jpe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595.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598.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599.webp"/><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3" Type="http://schemas.openxmlformats.org/officeDocument/2006/relationships/image" Target="../media/image60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60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oleObject" Target="../embeddings/oleObject50.bin"/><Relationship Id="rId5" Type="http://schemas.openxmlformats.org/officeDocument/2006/relationships/oleObject" Target="../embeddings/oleObject49.bin"/><Relationship Id="rId4" Type="http://schemas.openxmlformats.org/officeDocument/2006/relationships/image" Target="../media/image19.wmf"/></Relationships>
</file>

<file path=ppt/slides/_rels/slide570.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605.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605.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wmf"/></Relationships>
</file>

<file path=ppt/slides/_rels/slide580.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image" Target="../media/image607.png"/><Relationship Id="rId1" Type="http://schemas.openxmlformats.org/officeDocument/2006/relationships/slideLayout" Target="../slideLayouts/slideLayout2.xml"/><Relationship Id="rId6" Type="http://schemas.openxmlformats.org/officeDocument/2006/relationships/image" Target="../media/image611.jpeg"/><Relationship Id="rId5" Type="http://schemas.openxmlformats.org/officeDocument/2006/relationships/image" Target="../media/image610.png"/><Relationship Id="rId4" Type="http://schemas.openxmlformats.org/officeDocument/2006/relationships/image" Target="../media/image609.png"/></Relationships>
</file>

<file path=ppt/slides/_rels/slide581.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oleObject" Target="../embeddings/oleObject668.bin"/><Relationship Id="rId3" Type="http://schemas.openxmlformats.org/officeDocument/2006/relationships/image" Target="../media/image612.wmf"/><Relationship Id="rId7" Type="http://schemas.openxmlformats.org/officeDocument/2006/relationships/oleObject" Target="../embeddings/oleObject665.bin"/><Relationship Id="rId12" Type="http://schemas.openxmlformats.org/officeDocument/2006/relationships/image" Target="../media/image615.wmf"/><Relationship Id="rId2" Type="http://schemas.openxmlformats.org/officeDocument/2006/relationships/oleObject" Target="../embeddings/oleObject663.bin"/><Relationship Id="rId1" Type="http://schemas.openxmlformats.org/officeDocument/2006/relationships/slideLayout" Target="../slideLayouts/slideLayout2.xml"/><Relationship Id="rId6" Type="http://schemas.openxmlformats.org/officeDocument/2006/relationships/image" Target="../media/image608.png"/><Relationship Id="rId11" Type="http://schemas.openxmlformats.org/officeDocument/2006/relationships/oleObject" Target="../embeddings/oleObject667.bin"/><Relationship Id="rId5" Type="http://schemas.openxmlformats.org/officeDocument/2006/relationships/image" Target="../media/image613.wmf"/><Relationship Id="rId15" Type="http://schemas.openxmlformats.org/officeDocument/2006/relationships/image" Target="../media/image611.jpeg"/><Relationship Id="rId10" Type="http://schemas.openxmlformats.org/officeDocument/2006/relationships/image" Target="../media/image614.wmf"/><Relationship Id="rId4" Type="http://schemas.openxmlformats.org/officeDocument/2006/relationships/oleObject" Target="../embeddings/oleObject664.bin"/><Relationship Id="rId9" Type="http://schemas.openxmlformats.org/officeDocument/2006/relationships/oleObject" Target="../embeddings/oleObject666.bin"/><Relationship Id="rId14" Type="http://schemas.openxmlformats.org/officeDocument/2006/relationships/image" Target="../media/image616.wmf"/></Relationships>
</file>

<file path=ppt/slides/_rels/slide582.xml.rels><?xml version="1.0" encoding="UTF-8" standalone="yes"?>
<Relationships xmlns="http://schemas.openxmlformats.org/package/2006/relationships"><Relationship Id="rId8" Type="http://schemas.openxmlformats.org/officeDocument/2006/relationships/image" Target="../media/image607.png"/><Relationship Id="rId3" Type="http://schemas.openxmlformats.org/officeDocument/2006/relationships/oleObject" Target="../embeddings/oleObject669.bin"/><Relationship Id="rId7" Type="http://schemas.openxmlformats.org/officeDocument/2006/relationships/image" Target="../media/image611.jpeg"/><Relationship Id="rId2" Type="http://schemas.openxmlformats.org/officeDocument/2006/relationships/image" Target="../media/image617.png"/><Relationship Id="rId1" Type="http://schemas.openxmlformats.org/officeDocument/2006/relationships/slideLayout" Target="../slideLayouts/slideLayout2.xml"/><Relationship Id="rId6" Type="http://schemas.openxmlformats.org/officeDocument/2006/relationships/image" Target="../media/image616.wmf"/><Relationship Id="rId5" Type="http://schemas.openxmlformats.org/officeDocument/2006/relationships/oleObject" Target="../embeddings/oleObject670.bin"/><Relationship Id="rId10" Type="http://schemas.openxmlformats.org/officeDocument/2006/relationships/image" Target="../media/image609.png"/><Relationship Id="rId4" Type="http://schemas.openxmlformats.org/officeDocument/2006/relationships/image" Target="../media/image612.wmf"/><Relationship Id="rId9" Type="http://schemas.openxmlformats.org/officeDocument/2006/relationships/image" Target="../media/image608.png"/></Relationships>
</file>

<file path=ppt/slides/_rels/slide583.xml.rels><?xml version="1.0" encoding="UTF-8" standalone="yes"?>
<Relationships xmlns="http://schemas.openxmlformats.org/package/2006/relationships"><Relationship Id="rId8" Type="http://schemas.openxmlformats.org/officeDocument/2006/relationships/image" Target="../media/image608.png"/><Relationship Id="rId13" Type="http://schemas.openxmlformats.org/officeDocument/2006/relationships/image" Target="../media/image619.wmf"/><Relationship Id="rId3" Type="http://schemas.openxmlformats.org/officeDocument/2006/relationships/image" Target="../media/image612.wmf"/><Relationship Id="rId7" Type="http://schemas.openxmlformats.org/officeDocument/2006/relationships/image" Target="../media/image607.png"/><Relationship Id="rId12" Type="http://schemas.openxmlformats.org/officeDocument/2006/relationships/oleObject" Target="../embeddings/oleObject674.bin"/><Relationship Id="rId2" Type="http://schemas.openxmlformats.org/officeDocument/2006/relationships/oleObject" Target="../embeddings/oleObject671.bin"/><Relationship Id="rId1" Type="http://schemas.openxmlformats.org/officeDocument/2006/relationships/slideLayout" Target="../slideLayouts/slideLayout2.xml"/><Relationship Id="rId6" Type="http://schemas.openxmlformats.org/officeDocument/2006/relationships/image" Target="../media/image611.jpeg"/><Relationship Id="rId11" Type="http://schemas.openxmlformats.org/officeDocument/2006/relationships/image" Target="../media/image618.wmf"/><Relationship Id="rId5" Type="http://schemas.openxmlformats.org/officeDocument/2006/relationships/image" Target="../media/image616.wmf"/><Relationship Id="rId10" Type="http://schemas.openxmlformats.org/officeDocument/2006/relationships/oleObject" Target="../embeddings/oleObject673.bin"/><Relationship Id="rId4" Type="http://schemas.openxmlformats.org/officeDocument/2006/relationships/oleObject" Target="../embeddings/oleObject672.bin"/><Relationship Id="rId9" Type="http://schemas.openxmlformats.org/officeDocument/2006/relationships/image" Target="../media/image609.png"/></Relationships>
</file>

<file path=ppt/slides/_rels/slide58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2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11.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image" Target="../media/image621.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623.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oleObject" Target="../embeddings/oleObject675.bin"/><Relationship Id="rId2" Type="http://schemas.openxmlformats.org/officeDocument/2006/relationships/image" Target="../media/image624.png"/><Relationship Id="rId1" Type="http://schemas.openxmlformats.org/officeDocument/2006/relationships/slideLayout" Target="../slideLayouts/slideLayout2.xml"/><Relationship Id="rId4" Type="http://schemas.openxmlformats.org/officeDocument/2006/relationships/image" Target="../media/image625.wmf"/></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3" Type="http://schemas.openxmlformats.org/officeDocument/2006/relationships/image" Target="../media/image626.wmf"/><Relationship Id="rId2" Type="http://schemas.openxmlformats.org/officeDocument/2006/relationships/oleObject" Target="../embeddings/oleObject676.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52.bin"/><Relationship Id="rId1" Type="http://schemas.openxmlformats.org/officeDocument/2006/relationships/slideLayout" Target="../slideLayouts/slideLayout2.xml"/><Relationship Id="rId6" Type="http://schemas.openxmlformats.org/officeDocument/2006/relationships/oleObject" Target="../embeddings/oleObject54.bin"/><Relationship Id="rId5" Type="http://schemas.openxmlformats.org/officeDocument/2006/relationships/image" Target="../media/image23.wmf"/><Relationship Id="rId4" Type="http://schemas.openxmlformats.org/officeDocument/2006/relationships/oleObject" Target="../embeddings/oleObject53.bin"/></Relationships>
</file>

<file path=ppt/slides/_rels/slide600.xml.rels><?xml version="1.0" encoding="UTF-8" standalone="yes"?>
<Relationships xmlns="http://schemas.openxmlformats.org/package/2006/relationships"><Relationship Id="rId2" Type="http://schemas.openxmlformats.org/officeDocument/2006/relationships/image" Target="../media/image627.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3" Type="http://schemas.openxmlformats.org/officeDocument/2006/relationships/image" Target="../media/image628.wmf"/><Relationship Id="rId2" Type="http://schemas.openxmlformats.org/officeDocument/2006/relationships/oleObject" Target="../embeddings/oleObject677.bin"/><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oleObject" Target="../embeddings/oleObject60.bin"/><Relationship Id="rId3" Type="http://schemas.openxmlformats.org/officeDocument/2006/relationships/image" Target="../media/image24.wmf"/><Relationship Id="rId7" Type="http://schemas.openxmlformats.org/officeDocument/2006/relationships/image" Target="../media/image26.wmf"/><Relationship Id="rId12" Type="http://schemas.openxmlformats.org/officeDocument/2006/relationships/image" Target="../media/image28.wmf"/><Relationship Id="rId2" Type="http://schemas.openxmlformats.org/officeDocument/2006/relationships/oleObject" Target="../embeddings/oleObject55.bin"/><Relationship Id="rId16" Type="http://schemas.openxmlformats.org/officeDocument/2006/relationships/image" Target="../media/image30.wmf"/><Relationship Id="rId1" Type="http://schemas.openxmlformats.org/officeDocument/2006/relationships/slideLayout" Target="../slideLayouts/slideLayout2.xml"/><Relationship Id="rId6" Type="http://schemas.openxmlformats.org/officeDocument/2006/relationships/oleObject" Target="../embeddings/oleObject57.bin"/><Relationship Id="rId11" Type="http://schemas.openxmlformats.org/officeDocument/2006/relationships/oleObject" Target="../embeddings/oleObject59.bin"/><Relationship Id="rId5" Type="http://schemas.openxmlformats.org/officeDocument/2006/relationships/image" Target="../media/image25.wmf"/><Relationship Id="rId15" Type="http://schemas.openxmlformats.org/officeDocument/2006/relationships/oleObject" Target="../embeddings/oleObject61.bin"/><Relationship Id="rId10" Type="http://schemas.openxmlformats.org/officeDocument/2006/relationships/image" Target="../media/image27.wmf"/><Relationship Id="rId4" Type="http://schemas.openxmlformats.org/officeDocument/2006/relationships/oleObject" Target="../embeddings/oleObject56.bin"/><Relationship Id="rId9" Type="http://schemas.openxmlformats.org/officeDocument/2006/relationships/oleObject" Target="../embeddings/oleObject58.bin"/><Relationship Id="rId14" Type="http://schemas.openxmlformats.org/officeDocument/2006/relationships/image" Target="../media/image29.wmf"/></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629.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tags" Target="../tags/tag4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 Type="http://schemas.openxmlformats.org/officeDocument/2006/relationships/tags" Target="../tags/tag27.xml"/><Relationship Id="rId16" Type="http://schemas.openxmlformats.org/officeDocument/2006/relationships/tags" Target="../tags/tag41.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5" Type="http://schemas.openxmlformats.org/officeDocument/2006/relationships/tags" Target="../tags/tag40.xml"/><Relationship Id="rId10" Type="http://schemas.openxmlformats.org/officeDocument/2006/relationships/tags" Target="../tags/tag35.xml"/><Relationship Id="rId19" Type="http://schemas.openxmlformats.org/officeDocument/2006/relationships/slideLayout" Target="../slideLayouts/slideLayout2.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62.bin"/><Relationship Id="rId1"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oleObject" Target="../embeddings/oleObject63.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8.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64.bin"/><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44.wmf"/></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3.xml.rels><?xml version="1.0" encoding="UTF-8" standalone="yes"?>
<Relationships xmlns="http://schemas.openxmlformats.org/package/2006/relationships"><Relationship Id="rId8" Type="http://schemas.openxmlformats.org/officeDocument/2006/relationships/hyperlink" Target="http://www.cqvip.com/qk/91274x/2001001/4891514.html" TargetMode="External"/><Relationship Id="rId3" Type="http://schemas.openxmlformats.org/officeDocument/2006/relationships/image" Target="../media/image4.png"/><Relationship Id="rId7" Type="http://schemas.openxmlformats.org/officeDocument/2006/relationships/hyperlink" Target="http://www.cqvip.com/qk/97663b/2006008/22512246.html"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www.cqvip.com/qk/97390x/1999004/3538746.html" TargetMode="External"/><Relationship Id="rId5" Type="http://schemas.openxmlformats.org/officeDocument/2006/relationships/hyperlink" Target="http://www.cqvip.com/qk/95659x/1998010/3261959.html" TargetMode="External"/><Relationship Id="rId4" Type="http://schemas.openxmlformats.org/officeDocument/2006/relationships/image" Target="../media/image34.png"/><Relationship Id="rId9" Type="http://schemas.openxmlformats.org/officeDocument/2006/relationships/hyperlink" Target="http://journal.xjtu.edu.cn/zrb/quanw/200408/404.PDF"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2133609" y="2772209"/>
            <a:ext cx="7772400" cy="1229776"/>
          </a:xfrm>
          <a:noFill/>
        </p:spPr>
        <p:txBody>
          <a:bodyPr/>
          <a:lstStyle/>
          <a:p>
            <a:pPr algn="ctr" eaLnBrk="1" hangingPunct="1"/>
            <a:r>
              <a:rPr lang="zh-CN" altLang="en-US" sz="4600" b="1" dirty="0">
                <a:solidFill>
                  <a:schemeClr val="tx1"/>
                </a:solidFill>
                <a:latin typeface="仿宋" panose="02010609060101010101" pitchFamily="49" charset="-122"/>
                <a:ea typeface="仿宋" panose="02010609060101010101" pitchFamily="49" charset="-122"/>
              </a:rPr>
              <a:t>第 </a:t>
            </a:r>
            <a:r>
              <a:rPr lang="en-US" altLang="zh-CN" sz="4600" b="1" dirty="0">
                <a:solidFill>
                  <a:schemeClr val="tx1"/>
                </a:solidFill>
                <a:latin typeface="仿宋" panose="02010609060101010101" pitchFamily="49" charset="-122"/>
                <a:ea typeface="仿宋" panose="02010609060101010101" pitchFamily="49" charset="-122"/>
              </a:rPr>
              <a:t>2 </a:t>
            </a:r>
            <a:r>
              <a:rPr lang="zh-CN" altLang="en-US" sz="4600" b="1" dirty="0">
                <a:solidFill>
                  <a:schemeClr val="tx1"/>
                </a:solidFill>
                <a:latin typeface="仿宋" panose="02010609060101010101" pitchFamily="49" charset="-122"/>
                <a:ea typeface="仿宋" panose="02010609060101010101" pitchFamily="49" charset="-122"/>
              </a:rPr>
              <a:t>章 知识表示</a:t>
            </a:r>
            <a:r>
              <a:rPr lang="zh-CN" altLang="en-US" b="1" dirty="0">
                <a:solidFill>
                  <a:schemeClr val="tx1"/>
                </a:solidFill>
                <a:latin typeface="仿宋" panose="02010609060101010101" pitchFamily="49" charset="-122"/>
                <a:ea typeface="仿宋" panose="02010609060101010101" pitchFamily="49" charset="-122"/>
              </a:rPr>
              <a:t>  </a:t>
            </a:r>
          </a:p>
        </p:txBody>
      </p:sp>
      <p:sp>
        <p:nvSpPr>
          <p:cNvPr id="2" name="TextBox 1"/>
          <p:cNvSpPr txBox="1"/>
          <p:nvPr/>
        </p:nvSpPr>
        <p:spPr>
          <a:xfrm>
            <a:off x="3910940" y="1341912"/>
            <a:ext cx="4339650" cy="923330"/>
          </a:xfrm>
          <a:prstGeom prst="rect">
            <a:avLst/>
          </a:prstGeom>
          <a:noFill/>
        </p:spPr>
        <p:txBody>
          <a:bodyPr wrap="none" rtlCol="0">
            <a:spAutoFit/>
          </a:bodyPr>
          <a:lstStyle/>
          <a:p>
            <a:pPr fontAlgn="base">
              <a:spcBef>
                <a:spcPct val="0"/>
              </a:spcBef>
              <a:spcAft>
                <a:spcPct val="0"/>
              </a:spcAft>
            </a:pPr>
            <a:r>
              <a:rPr lang="zh-CN" altLang="en-US" sz="5400" b="1" dirty="0">
                <a:solidFill>
                  <a:prstClr val="black"/>
                </a:solidFill>
                <a:latin typeface="仿宋" panose="02010609060101010101" pitchFamily="49" charset="-122"/>
                <a:ea typeface="仿宋" panose="02010609060101010101" pitchFamily="49" charset="-122"/>
              </a:rPr>
              <a:t>人工智能技术</a:t>
            </a:r>
          </a:p>
        </p:txBody>
      </p:sp>
      <p:sp>
        <p:nvSpPr>
          <p:cNvPr id="3" name="矩形 2"/>
          <p:cNvSpPr/>
          <p:nvPr/>
        </p:nvSpPr>
        <p:spPr>
          <a:xfrm>
            <a:off x="5924312" y="2265242"/>
            <a:ext cx="312906" cy="369332"/>
          </a:xfrm>
          <a:prstGeom prst="rect">
            <a:avLst/>
          </a:prstGeom>
        </p:spPr>
        <p:txBody>
          <a:bodyPr wrap="none">
            <a:spAutoFit/>
          </a:bodyPr>
          <a:lstStyle/>
          <a:p>
            <a:pPr fontAlgn="base">
              <a:spcBef>
                <a:spcPct val="0"/>
              </a:spcBef>
              <a:spcAft>
                <a:spcPct val="0"/>
              </a:spcAft>
            </a:pPr>
            <a:r>
              <a:rPr lang="en-US" altLang="ja-JP" dirty="0">
                <a:solidFill>
                  <a:srgbClr val="C5D1D7">
                    <a:lumMod val="75000"/>
                  </a:srgbClr>
                </a:solidFill>
                <a:latin typeface="Arial" panose="020B0604020202020204" pitchFamily="34" charset="0"/>
                <a:ea typeface="宋体" panose="02010600030101010101" pitchFamily="2" charset="-122"/>
              </a:rPr>
              <a:t>1</a:t>
            </a:r>
          </a:p>
        </p:txBody>
      </p:sp>
    </p:spTree>
    <p:extLst>
      <p:ext uri="{BB962C8B-B14F-4D97-AF65-F5344CB8AC3E}">
        <p14:creationId xmlns:p14="http://schemas.microsoft.com/office/powerpoint/2010/main" val="40493388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7169"/>
          <p:cNvSpPr>
            <a:spLocks noGrp="1"/>
          </p:cNvSpPr>
          <p:nvPr>
            <p:ph type="title"/>
          </p:nvPr>
        </p:nvSpPr>
        <p:spPr/>
        <p:txBody>
          <a:bodyPr anchor="ctr"/>
          <a:lstStyle/>
          <a:p>
            <a:r>
              <a:rPr lang="en-US" altLang="zh-CN" b="1" dirty="0">
                <a:solidFill>
                  <a:schemeClr val="tx1"/>
                </a:solidFill>
                <a:latin typeface="仿宋" panose="02010609060101010101" pitchFamily="49" charset="-122"/>
                <a:ea typeface="仿宋" panose="02010609060101010101" pitchFamily="49" charset="-122"/>
                <a:sym typeface="+mn-ea"/>
              </a:rPr>
              <a:t>2.1.4  </a:t>
            </a:r>
            <a:r>
              <a:rPr lang="zh-CN" altLang="en-US" b="1" dirty="0">
                <a:solidFill>
                  <a:schemeClr val="tx1"/>
                </a:solidFill>
                <a:latin typeface="仿宋" panose="02010609060101010101" pitchFamily="49" charset="-122"/>
                <a:ea typeface="仿宋" panose="02010609060101010101" pitchFamily="49" charset="-122"/>
                <a:sym typeface="+mn-ea"/>
              </a:rPr>
              <a:t>知识的分类</a:t>
            </a:r>
          </a:p>
        </p:txBody>
      </p:sp>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10</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7171" name="文本占位符 7170"/>
          <p:cNvSpPr>
            <a:spLocks noGrp="1"/>
          </p:cNvSpPr>
          <p:nvPr>
            <p:ph sz="quarter" idx="1"/>
          </p:nvPr>
        </p:nvSpPr>
        <p:spPr>
          <a:xfrm>
            <a:off x="1876178" y="1597231"/>
            <a:ext cx="8503920" cy="3307278"/>
          </a:xfrm>
          <a:noFill/>
          <a:ln>
            <a:noFill/>
          </a:ln>
        </p:spPr>
        <p:txBody>
          <a:bodyPr/>
          <a:lstStyle/>
          <a:p>
            <a:pPr algn="just">
              <a:lnSpc>
                <a:spcPct val="150000"/>
              </a:lnSpc>
              <a:spcBef>
                <a:spcPct val="0"/>
              </a:spcBef>
              <a:buNone/>
            </a:pPr>
            <a:r>
              <a:rPr lang="zh-CN" altLang="en-US" dirty="0">
                <a:latin typeface="仿宋" panose="02010609060101010101" pitchFamily="49" charset="-122"/>
                <a:ea typeface="仿宋" panose="02010609060101010101" pitchFamily="49" charset="-122"/>
              </a:rPr>
              <a:t>▶按知识的作用范围分：</a:t>
            </a:r>
          </a:p>
          <a:p>
            <a:pPr>
              <a:lnSpc>
                <a:spcPct val="150000"/>
              </a:lnSpc>
              <a:spcBef>
                <a:spcPct val="0"/>
              </a:spcBef>
              <a:buNone/>
            </a:pPr>
            <a:r>
              <a:rPr lang="zh-CN" altLang="en-US" sz="3200" dirty="0">
                <a:latin typeface="仿宋" panose="02010609060101010101" pitchFamily="49" charset="-122"/>
                <a:ea typeface="仿宋" panose="02010609060101010101" pitchFamily="49" charset="-122"/>
                <a:cs typeface="Times New Roman" panose="02020603050405020304" pitchFamily="18" charset="0"/>
              </a:rPr>
              <a:t>  </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）常识性知识：通用性知识，适用于所有领域；</a:t>
            </a:r>
            <a:r>
              <a:rPr lang="zh-CN" altLang="en-US" sz="2400" dirty="0">
                <a:solidFill>
                  <a:srgbClr val="0000FF"/>
                </a:solidFill>
                <a:latin typeface="仿宋" panose="02010609060101010101" pitchFamily="49" charset="-122"/>
                <a:ea typeface="仿宋" panose="02010609060101010101" pitchFamily="49" charset="-122"/>
              </a:rPr>
              <a:t>如一年有四个季节。</a:t>
            </a:r>
          </a:p>
          <a:p>
            <a:pPr>
              <a:lnSpc>
                <a:spcPct val="150000"/>
              </a:lnSpc>
              <a:spcBef>
                <a:spcPct val="0"/>
              </a:spcBef>
              <a:buNone/>
            </a:pPr>
            <a:r>
              <a:rPr lang="zh-CN" altLang="en-US" sz="2400" dirty="0">
                <a:latin typeface="仿宋" panose="02010609060101010101" pitchFamily="49" charset="-122"/>
                <a:ea typeface="仿宋" panose="02010609060101010101" pitchFamily="49" charset="-122"/>
              </a:rPr>
              <a:t>  （</a:t>
            </a:r>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）领域性知识：面向某个具体领域的知识，是专业性知识，</a:t>
            </a:r>
            <a:r>
              <a:rPr lang="zh-CN" altLang="en-US" sz="2400" dirty="0">
                <a:solidFill>
                  <a:srgbClr val="0000FF"/>
                </a:solidFill>
                <a:latin typeface="仿宋" panose="02010609060101010101" pitchFamily="49" charset="-122"/>
                <a:ea typeface="仿宋" panose="02010609060101010101" pitchFamily="49" charset="-122"/>
              </a:rPr>
              <a:t>如疾病诊断的知识。</a:t>
            </a:r>
          </a:p>
        </p:txBody>
      </p:sp>
    </p:spTree>
    <p:extLst>
      <p:ext uri="{BB962C8B-B14F-4D97-AF65-F5344CB8AC3E}">
        <p14:creationId xmlns:p14="http://schemas.microsoft.com/office/powerpoint/2010/main" val="123144387"/>
      </p:ext>
    </p:extLst>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vert="horz" wrap="square" lIns="91440" tIns="45720" rIns="91440" bIns="45720" anchor="b" anchorCtr="0">
            <a:normAutofit/>
          </a:bodyPr>
          <a:lstStyle/>
          <a:p>
            <a:pPr algn="l" eaLnBrk="1" hangingPunct="1"/>
            <a:r>
              <a:rPr lang="en-US" altLang="zh-CN" sz="2800" b="1" dirty="0">
                <a:solidFill>
                  <a:schemeClr val="tx1"/>
                </a:solidFill>
                <a:latin typeface="黑体" panose="02010609060101010101" pitchFamily="2" charset="-122"/>
                <a:ea typeface="黑体" panose="02010609060101010101" pitchFamily="2" charset="-122"/>
                <a:cs typeface="黑体" panose="02010609060101010101" pitchFamily="2" charset="-122"/>
              </a:rPr>
              <a:t>2.5.1 </a:t>
            </a:r>
            <a:r>
              <a:rPr lang="zh-CN" altLang="en-US" sz="2800" b="1" dirty="0">
                <a:solidFill>
                  <a:schemeClr val="tx1"/>
                </a:solidFill>
                <a:latin typeface="黑体" panose="02010609060101010101" pitchFamily="2" charset="-122"/>
                <a:ea typeface="黑体" panose="02010609060101010101" pitchFamily="2" charset="-122"/>
                <a:cs typeface="黑体" panose="02010609060101010101" pitchFamily="2" charset="-122"/>
              </a:rPr>
              <a:t>何为语义网络</a:t>
            </a:r>
          </a:p>
        </p:txBody>
      </p:sp>
      <p:sp>
        <p:nvSpPr>
          <p:cNvPr id="5123" name="Rectangle 3"/>
          <p:cNvSpPr>
            <a:spLocks noGrp="1"/>
          </p:cNvSpPr>
          <p:nvPr>
            <p:ph idx="1"/>
          </p:nvPr>
        </p:nvSpPr>
        <p:spPr>
          <a:xfrm>
            <a:off x="1825626" y="1530350"/>
            <a:ext cx="8136255" cy="2988310"/>
          </a:xfrm>
        </p:spPr>
        <p:txBody>
          <a:bodyPr vert="horz" wrap="square" lIns="91440" tIns="45720" rIns="91440" bIns="45720" anchor="t" anchorCtr="0">
            <a:normAutofit/>
          </a:bodyPr>
          <a:lstStyle/>
          <a:p>
            <a:pPr eaLnBrk="1" hangingPunct="1"/>
            <a:r>
              <a:rPr lang="zh-CN" altLang="en-US" sz="2400" dirty="0">
                <a:latin typeface="仿宋" panose="02010609060101010101" pitchFamily="49" charset="-122"/>
                <a:ea typeface="仿宋" panose="02010609060101010101" pitchFamily="49" charset="-122"/>
                <a:cs typeface="仿宋" panose="02010609060101010101" pitchFamily="49" charset="-122"/>
              </a:rPr>
              <a:t>语义网络是一种用</a:t>
            </a:r>
            <a:r>
              <a:rPr lang="zh-CN" altLang="en-US" sz="2400" b="1" dirty="0">
                <a:solidFill>
                  <a:srgbClr val="0000FF"/>
                </a:solidFill>
                <a:latin typeface="仿宋" panose="02010609060101010101" pitchFamily="49" charset="-122"/>
                <a:ea typeface="仿宋" panose="02010609060101010101" pitchFamily="49" charset="-122"/>
                <a:cs typeface="仿宋" panose="02010609060101010101" pitchFamily="49" charset="-122"/>
              </a:rPr>
              <a:t>实体</a:t>
            </a:r>
            <a:r>
              <a:rPr lang="zh-CN" altLang="en-US" sz="2400" dirty="0">
                <a:latin typeface="仿宋" panose="02010609060101010101" pitchFamily="49" charset="-122"/>
                <a:ea typeface="仿宋" panose="02010609060101010101" pitchFamily="49" charset="-122"/>
                <a:cs typeface="仿宋" panose="02010609060101010101" pitchFamily="49" charset="-122"/>
              </a:rPr>
              <a:t>及其</a:t>
            </a:r>
            <a:r>
              <a:rPr lang="zh-CN" altLang="en-US" sz="2400" b="1" dirty="0">
                <a:solidFill>
                  <a:srgbClr val="0000FF"/>
                </a:solidFill>
                <a:latin typeface="仿宋" panose="02010609060101010101" pitchFamily="49" charset="-122"/>
                <a:ea typeface="仿宋" panose="02010609060101010101" pitchFamily="49" charset="-122"/>
                <a:cs typeface="仿宋" panose="02010609060101010101" pitchFamily="49" charset="-122"/>
              </a:rPr>
              <a:t>语义关系</a:t>
            </a:r>
            <a:r>
              <a:rPr lang="zh-CN" altLang="en-US" sz="2400" dirty="0">
                <a:latin typeface="仿宋" panose="02010609060101010101" pitchFamily="49" charset="-122"/>
                <a:ea typeface="仿宋" panose="02010609060101010101" pitchFamily="49" charset="-122"/>
                <a:cs typeface="仿宋" panose="02010609060101010101" pitchFamily="49" charset="-122"/>
              </a:rPr>
              <a:t>来表达知识的</a:t>
            </a:r>
            <a:r>
              <a:rPr lang="zh-CN" altLang="en-US" sz="2400" b="1" dirty="0">
                <a:solidFill>
                  <a:srgbClr val="0000FF"/>
                </a:solidFill>
                <a:latin typeface="仿宋" panose="02010609060101010101" pitchFamily="49" charset="-122"/>
                <a:ea typeface="仿宋" panose="02010609060101010101" pitchFamily="49" charset="-122"/>
                <a:cs typeface="仿宋" panose="02010609060101010101" pitchFamily="49" charset="-122"/>
              </a:rPr>
              <a:t>有向图</a:t>
            </a:r>
            <a:r>
              <a:rPr lang="zh-CN" altLang="en-US" sz="2400" dirty="0">
                <a:latin typeface="仿宋" panose="02010609060101010101" pitchFamily="49" charset="-122"/>
                <a:ea typeface="仿宋" panose="02010609060101010101" pitchFamily="49" charset="-122"/>
                <a:cs typeface="仿宋" panose="02010609060101010101" pitchFamily="49" charset="-122"/>
              </a:rPr>
              <a:t>。</a:t>
            </a:r>
          </a:p>
          <a:p>
            <a:pPr eaLnBrk="1" hangingPunct="1"/>
            <a:r>
              <a:rPr lang="zh-CN" altLang="en-US" sz="2400" dirty="0">
                <a:latin typeface="仿宋" panose="02010609060101010101" pitchFamily="49" charset="-122"/>
                <a:ea typeface="仿宋" panose="02010609060101010101" pitchFamily="49" charset="-122"/>
                <a:cs typeface="仿宋" panose="02010609060101010101" pitchFamily="49" charset="-122"/>
              </a:rPr>
              <a:t>从结构上来看，语义网络一般由一些最基本的</a:t>
            </a:r>
            <a:r>
              <a:rPr lang="zh-CN" altLang="en-US" sz="2400" b="1" dirty="0">
                <a:solidFill>
                  <a:srgbClr val="0000FF"/>
                </a:solidFill>
                <a:latin typeface="仿宋" panose="02010609060101010101" pitchFamily="49" charset="-122"/>
                <a:ea typeface="仿宋" panose="02010609060101010101" pitchFamily="49" charset="-122"/>
                <a:cs typeface="仿宋" panose="02010609060101010101" pitchFamily="49" charset="-122"/>
              </a:rPr>
              <a:t>语义单元</a:t>
            </a:r>
            <a:r>
              <a:rPr lang="zh-CN" altLang="en-US" sz="2400" dirty="0">
                <a:latin typeface="仿宋" panose="02010609060101010101" pitchFamily="49" charset="-122"/>
                <a:ea typeface="仿宋" panose="02010609060101010101" pitchFamily="49" charset="-122"/>
                <a:cs typeface="仿宋" panose="02010609060101010101" pitchFamily="49" charset="-122"/>
              </a:rPr>
              <a:t>组成。这些最基本的语义单元被称为语义基元。可用如下三元组来表示：</a:t>
            </a:r>
            <a:r>
              <a:rPr lang="zh-CN" altLang="en-US" sz="2400" b="1" dirty="0">
                <a:solidFill>
                  <a:srgbClr val="0000FF"/>
                </a:solidFill>
                <a:latin typeface="仿宋" panose="02010609060101010101" pitchFamily="49" charset="-122"/>
                <a:ea typeface="仿宋" panose="02010609060101010101" pitchFamily="49" charset="-122"/>
                <a:cs typeface="仿宋" panose="02010609060101010101" pitchFamily="49" charset="-122"/>
              </a:rPr>
              <a:t>（结点</a:t>
            </a:r>
            <a:r>
              <a:rPr lang="en-US" altLang="zh-CN" sz="2400" b="1" dirty="0">
                <a:solidFill>
                  <a:srgbClr val="0000FF"/>
                </a:solidFill>
                <a:latin typeface="仿宋" panose="02010609060101010101" pitchFamily="49" charset="-122"/>
                <a:ea typeface="仿宋" panose="02010609060101010101" pitchFamily="49" charset="-122"/>
                <a:cs typeface="仿宋" panose="02010609060101010101" pitchFamily="49" charset="-122"/>
              </a:rPr>
              <a:t>1</a:t>
            </a:r>
            <a:r>
              <a:rPr lang="zh-CN" altLang="en-US" sz="2400" b="1" dirty="0">
                <a:solidFill>
                  <a:srgbClr val="0000FF"/>
                </a:solidFill>
                <a:latin typeface="仿宋" panose="02010609060101010101" pitchFamily="49" charset="-122"/>
                <a:ea typeface="仿宋" panose="02010609060101010101" pitchFamily="49" charset="-122"/>
                <a:cs typeface="仿宋" panose="02010609060101010101" pitchFamily="49" charset="-122"/>
              </a:rPr>
              <a:t>，弧，结点</a:t>
            </a:r>
            <a:r>
              <a:rPr lang="en-US" altLang="zh-CN" sz="2400" b="1" dirty="0">
                <a:solidFill>
                  <a:srgbClr val="0000FF"/>
                </a:solidFill>
                <a:latin typeface="仿宋" panose="02010609060101010101" pitchFamily="49" charset="-122"/>
                <a:ea typeface="仿宋" panose="02010609060101010101" pitchFamily="49" charset="-122"/>
                <a:cs typeface="仿宋" panose="02010609060101010101" pitchFamily="49" charset="-122"/>
              </a:rPr>
              <a:t>2</a:t>
            </a:r>
            <a:r>
              <a:rPr lang="zh-CN" altLang="en-US" sz="2400" b="1" dirty="0">
                <a:solidFill>
                  <a:srgbClr val="0000FF"/>
                </a:solidFill>
                <a:latin typeface="仿宋" panose="02010609060101010101" pitchFamily="49" charset="-122"/>
                <a:ea typeface="仿宋" panose="02010609060101010101" pitchFamily="49" charset="-122"/>
                <a:cs typeface="仿宋" panose="02010609060101010101" pitchFamily="49" charset="-122"/>
              </a:rPr>
              <a:t>）</a:t>
            </a:r>
          </a:p>
        </p:txBody>
      </p:sp>
      <p:pic>
        <p:nvPicPr>
          <p:cNvPr id="6147" name="Picture 5"/>
          <p:cNvPicPr>
            <a:picLocks noChangeAspect="1"/>
          </p:cNvPicPr>
          <p:nvPr/>
        </p:nvPicPr>
        <p:blipFill>
          <a:blip r:embed="rId2"/>
          <a:srcRect l="7581" t="41035" r="6660" b="43391"/>
          <a:stretch>
            <a:fillRect/>
          </a:stretch>
        </p:blipFill>
        <p:spPr>
          <a:xfrm>
            <a:off x="3079115" y="3801746"/>
            <a:ext cx="5269230" cy="716915"/>
          </a:xfrm>
          <a:prstGeom prst="rect">
            <a:avLst/>
          </a:prstGeom>
          <a:noFill/>
          <a:ln w="9525">
            <a:noFill/>
          </a:ln>
        </p:spPr>
      </p:pic>
      <p:pic>
        <p:nvPicPr>
          <p:cNvPr id="6148" name="Picture 6"/>
          <p:cNvPicPr>
            <a:picLocks noChangeAspect="1"/>
          </p:cNvPicPr>
          <p:nvPr/>
        </p:nvPicPr>
        <p:blipFill>
          <a:blip r:embed="rId3"/>
          <a:srcRect l="8195" t="41240" r="6815" b="42981"/>
          <a:stretch>
            <a:fillRect/>
          </a:stretch>
        </p:blipFill>
        <p:spPr>
          <a:xfrm>
            <a:off x="3079116" y="4752341"/>
            <a:ext cx="5268595" cy="733425"/>
          </a:xfrm>
          <a:prstGeom prst="rect">
            <a:avLst/>
          </a:prstGeom>
          <a:noFill/>
          <a:ln w="9525">
            <a:noFill/>
          </a:ln>
        </p:spPr>
      </p:pic>
      <p:sp>
        <p:nvSpPr>
          <p:cNvPr id="2" name="文本框 1"/>
          <p:cNvSpPr txBox="1"/>
          <p:nvPr/>
        </p:nvSpPr>
        <p:spPr>
          <a:xfrm>
            <a:off x="2319656" y="3245486"/>
            <a:ext cx="1112805" cy="461665"/>
          </a:xfrm>
          <a:prstGeom prst="rect">
            <a:avLst/>
          </a:prstGeom>
          <a:noFill/>
        </p:spPr>
        <p:txBody>
          <a:bodyPr wrap="none" rtlCol="0">
            <a:spAutoFit/>
          </a:bodyPr>
          <a:lstStyle/>
          <a:p>
            <a:pPr fontAlgn="base">
              <a:spcBef>
                <a:spcPct val="0"/>
              </a:spcBef>
              <a:spcAft>
                <a:spcPct val="0"/>
              </a:spcAft>
            </a:pPr>
            <a:r>
              <a:rPr lang="zh-CN" altLang="en-US" sz="2400" b="1">
                <a:solidFill>
                  <a:prstClr val="black"/>
                </a:solidFill>
                <a:latin typeface="Arial" panose="020B0604020202020204" pitchFamily="34" charset="0"/>
                <a:ea typeface="宋体" panose="02010600030101010101" pitchFamily="2" charset="-122"/>
              </a:rPr>
              <a:t>例如：</a:t>
            </a:r>
          </a:p>
        </p:txBody>
      </p:sp>
    </p:spTree>
    <p:extLst>
      <p:ext uri="{BB962C8B-B14F-4D97-AF65-F5344CB8AC3E}">
        <p14:creationId xmlns:p14="http://schemas.microsoft.com/office/powerpoint/2010/main" val="3056022190"/>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p:cNvSpPr>
          <p:nvPr>
            <p:ph idx="1"/>
          </p:nvPr>
        </p:nvSpPr>
        <p:spPr>
          <a:xfrm>
            <a:off x="2079626" y="1723391"/>
            <a:ext cx="8279765" cy="3410585"/>
          </a:xfrm>
        </p:spPr>
        <p:txBody>
          <a:bodyPr vert="horz" wrap="square" lIns="91440" tIns="45720" rIns="91440" bIns="45720" anchor="t" anchorCtr="0">
            <a:normAutofit/>
          </a:bodyPr>
          <a:lstStyle/>
          <a:p>
            <a:pPr eaLnBrk="1" hangingPunct="1">
              <a:lnSpc>
                <a:spcPct val="90000"/>
              </a:lnSpc>
            </a:pPr>
            <a:r>
              <a:rPr lang="zh-CN" altLang="en-US" b="0" dirty="0">
                <a:solidFill>
                  <a:srgbClr val="0000FF"/>
                </a:solidFill>
                <a:latin typeface="仿宋" panose="02010609060101010101" pitchFamily="49" charset="-122"/>
                <a:ea typeface="仿宋" panose="02010609060101010101" pitchFamily="49" charset="-122"/>
                <a:cs typeface="仿宋" panose="02010609060101010101" pitchFamily="49" charset="-122"/>
              </a:rPr>
              <a:t>结点：</a:t>
            </a:r>
            <a:r>
              <a:rPr lang="zh-CN" altLang="en-US" dirty="0">
                <a:latin typeface="仿宋" panose="02010609060101010101" pitchFamily="49" charset="-122"/>
                <a:ea typeface="仿宋" panose="02010609060101010101" pitchFamily="49" charset="-122"/>
                <a:cs typeface="仿宋" panose="02010609060101010101" pitchFamily="49" charset="-122"/>
              </a:rPr>
              <a:t>代表实体，表示各种事物、概念、情况、属性、状态、事件、动作等；</a:t>
            </a:r>
            <a:br>
              <a:rPr lang="zh-CN" altLang="en-US" dirty="0">
                <a:latin typeface="仿宋" panose="02010609060101010101" pitchFamily="49" charset="-122"/>
                <a:ea typeface="仿宋" panose="02010609060101010101" pitchFamily="49" charset="-122"/>
                <a:cs typeface="仿宋" panose="02010609060101010101" pitchFamily="49" charset="-122"/>
              </a:rPr>
            </a:br>
            <a:endParaRPr lang="zh-CN" altLang="en-US" dirty="0">
              <a:latin typeface="仿宋" panose="02010609060101010101" pitchFamily="49" charset="-122"/>
              <a:ea typeface="仿宋" panose="02010609060101010101" pitchFamily="49" charset="-122"/>
              <a:cs typeface="仿宋" panose="02010609060101010101" pitchFamily="49" charset="-122"/>
            </a:endParaRPr>
          </a:p>
          <a:p>
            <a:pPr eaLnBrk="1" hangingPunct="1">
              <a:lnSpc>
                <a:spcPct val="90000"/>
              </a:lnSpc>
            </a:pPr>
            <a:r>
              <a:rPr lang="zh-CN" altLang="en-US" b="0" dirty="0">
                <a:solidFill>
                  <a:srgbClr val="0000FF"/>
                </a:solidFill>
                <a:latin typeface="仿宋" panose="02010609060101010101" pitchFamily="49" charset="-122"/>
                <a:ea typeface="仿宋" panose="02010609060101010101" pitchFamily="49" charset="-122"/>
                <a:cs typeface="仿宋" panose="02010609060101010101" pitchFamily="49" charset="-122"/>
              </a:rPr>
              <a:t>弧：</a:t>
            </a:r>
            <a:r>
              <a:rPr lang="zh-CN" altLang="en-US" dirty="0">
                <a:latin typeface="仿宋" panose="02010609060101010101" pitchFamily="49" charset="-122"/>
                <a:ea typeface="仿宋" panose="02010609060101010101" pitchFamily="49" charset="-122"/>
                <a:cs typeface="仿宋" panose="02010609060101010101" pitchFamily="49" charset="-122"/>
              </a:rPr>
              <a:t>代表语义关系，表示它所连接的两个实体之间的语义联系。</a:t>
            </a:r>
          </a:p>
          <a:p>
            <a:pPr eaLnBrk="1" hangingPunct="1">
              <a:lnSpc>
                <a:spcPct val="90000"/>
              </a:lnSpc>
              <a:buNone/>
            </a:pPr>
            <a:br>
              <a:rPr lang="zh-CN" altLang="en-US" dirty="0">
                <a:latin typeface="仿宋" panose="02010609060101010101" pitchFamily="49" charset="-122"/>
                <a:ea typeface="仿宋" panose="02010609060101010101" pitchFamily="49" charset="-122"/>
                <a:cs typeface="仿宋" panose="02010609060101010101" pitchFamily="49" charset="-122"/>
              </a:rPr>
            </a:br>
            <a:r>
              <a:rPr lang="zh-CN" altLang="en-US" dirty="0">
                <a:latin typeface="仿宋" panose="02010609060101010101" pitchFamily="49" charset="-122"/>
                <a:ea typeface="仿宋" panose="02010609060101010101" pitchFamily="49" charset="-122"/>
                <a:cs typeface="仿宋" panose="02010609060101010101" pitchFamily="49" charset="-122"/>
              </a:rPr>
              <a:t>　　在语义网络中，每一个结点和弧都必须带有标识，这些标识用来说明它所代表的实体或语义。</a:t>
            </a:r>
          </a:p>
        </p:txBody>
      </p:sp>
      <p:sp>
        <p:nvSpPr>
          <p:cNvPr id="5122" name="Rectangle 2"/>
          <p:cNvSpPr>
            <a:spLocks noGrp="1"/>
          </p:cNvSpPr>
          <p:nvPr>
            <p:ph type="title"/>
          </p:nvPr>
        </p:nvSpPr>
        <p:spPr/>
        <p:txBody>
          <a:bodyPr vert="horz" wrap="square" lIns="91440" tIns="45720" rIns="91440" bIns="45720" anchor="b" anchorCtr="0">
            <a:normAutofit/>
          </a:bodyPr>
          <a:lstStyle/>
          <a:p>
            <a:pPr algn="l" eaLnBrk="1" hangingPunct="1"/>
            <a:r>
              <a:rPr lang="en-US" altLang="zh-CN" sz="2800" b="1" dirty="0">
                <a:solidFill>
                  <a:schemeClr val="tx1"/>
                </a:solidFill>
                <a:latin typeface="黑体" panose="02010609060101010101" pitchFamily="2" charset="-122"/>
                <a:ea typeface="黑体" panose="02010609060101010101" pitchFamily="2" charset="-122"/>
                <a:cs typeface="黑体" panose="02010609060101010101" pitchFamily="2" charset="-122"/>
              </a:rPr>
              <a:t>2.5.1 </a:t>
            </a:r>
            <a:r>
              <a:rPr lang="zh-CN" altLang="en-US" sz="2800" b="1" dirty="0">
                <a:solidFill>
                  <a:schemeClr val="tx1"/>
                </a:solidFill>
                <a:latin typeface="黑体" panose="02010609060101010101" pitchFamily="2" charset="-122"/>
                <a:ea typeface="黑体" panose="02010609060101010101" pitchFamily="2" charset="-122"/>
                <a:cs typeface="黑体" panose="02010609060101010101" pitchFamily="2" charset="-122"/>
              </a:rPr>
              <a:t>何为语义网络</a:t>
            </a:r>
          </a:p>
        </p:txBody>
      </p:sp>
    </p:spTree>
    <p:extLst>
      <p:ext uri="{BB962C8B-B14F-4D97-AF65-F5344CB8AC3E}">
        <p14:creationId xmlns:p14="http://schemas.microsoft.com/office/powerpoint/2010/main" val="3068076941"/>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p:txBody>
          <a:bodyPr vert="horz" wrap="square" lIns="91440" tIns="45720" rIns="91440" bIns="45720" anchor="b" anchorCtr="0">
            <a:normAutofit/>
          </a:bodyPr>
          <a:lstStyle/>
          <a:p>
            <a:pPr algn="l" eaLnBrk="1" hangingPunct="1"/>
            <a:r>
              <a:rPr lang="en-US" altLang="zh-CN" sz="2800" b="1" dirty="0">
                <a:solidFill>
                  <a:srgbClr val="0000FF"/>
                </a:solidFill>
                <a:latin typeface="黑体" panose="02010609060101010101" pitchFamily="2" charset="-122"/>
                <a:ea typeface="黑体" panose="02010609060101010101" pitchFamily="2" charset="-122"/>
                <a:cs typeface="黑体" panose="02010609060101010101" pitchFamily="2" charset="-122"/>
              </a:rPr>
              <a:t>2.5.2 </a:t>
            </a:r>
            <a:r>
              <a:rPr lang="zh-CN" altLang="en-US" sz="2800" b="1" dirty="0">
                <a:solidFill>
                  <a:srgbClr val="0000FF"/>
                </a:solidFill>
                <a:latin typeface="黑体" panose="02010609060101010101" pitchFamily="2" charset="-122"/>
                <a:ea typeface="黑体" panose="02010609060101010101" pitchFamily="2" charset="-122"/>
                <a:cs typeface="黑体" panose="02010609060101010101" pitchFamily="2" charset="-122"/>
              </a:rPr>
              <a:t>语义网络的基本语义关系</a:t>
            </a:r>
          </a:p>
        </p:txBody>
      </p:sp>
      <p:sp>
        <p:nvSpPr>
          <p:cNvPr id="8195" name="Rectangle 3"/>
          <p:cNvSpPr>
            <a:spLocks noGrp="1"/>
          </p:cNvSpPr>
          <p:nvPr>
            <p:ph idx="1"/>
          </p:nvPr>
        </p:nvSpPr>
        <p:spPr>
          <a:xfrm>
            <a:off x="2106931" y="3423920"/>
            <a:ext cx="6108065" cy="2889250"/>
          </a:xfrm>
        </p:spPr>
        <p:txBody>
          <a:bodyPr vert="horz" wrap="square" lIns="91440" tIns="45720" rIns="91440" bIns="45720" anchor="t" anchorCtr="0">
            <a:normAutofit/>
          </a:bodyPr>
          <a:lstStyle/>
          <a:p>
            <a:pPr eaLnBrk="1" hangingPunct="1"/>
            <a:r>
              <a:rPr lang="zh-CN" altLang="en-US" sz="2220" b="1" dirty="0">
                <a:latin typeface="仿宋" panose="02010609060101010101" pitchFamily="49" charset="-122"/>
                <a:ea typeface="仿宋" panose="02010609060101010101" pitchFamily="49" charset="-122"/>
                <a:cs typeface="仿宋" panose="02010609060101010101" pitchFamily="49" charset="-122"/>
              </a:rPr>
              <a:t>类属关系</a:t>
            </a:r>
          </a:p>
          <a:p>
            <a:pPr eaLnBrk="1" hangingPunct="1"/>
            <a:r>
              <a:rPr lang="zh-CN" altLang="en-US" sz="2220" b="1" dirty="0">
                <a:solidFill>
                  <a:srgbClr val="006600"/>
                </a:solidFill>
                <a:latin typeface="仿宋" panose="02010609060101010101" pitchFamily="49" charset="-122"/>
                <a:ea typeface="仿宋" panose="02010609060101010101" pitchFamily="49" charset="-122"/>
                <a:cs typeface="仿宋" panose="02010609060101010101" pitchFamily="49" charset="-122"/>
              </a:rPr>
              <a:t>包含关系</a:t>
            </a:r>
          </a:p>
          <a:p>
            <a:pPr eaLnBrk="1" hangingPunct="1"/>
            <a:r>
              <a:rPr lang="zh-CN" altLang="en-US" sz="2220" b="1" dirty="0">
                <a:latin typeface="仿宋" panose="02010609060101010101" pitchFamily="49" charset="-122"/>
                <a:ea typeface="仿宋" panose="02010609060101010101" pitchFamily="49" charset="-122"/>
                <a:cs typeface="仿宋" panose="02010609060101010101" pitchFamily="49" charset="-122"/>
              </a:rPr>
              <a:t>属性关系</a:t>
            </a:r>
          </a:p>
          <a:p>
            <a:pPr eaLnBrk="1" hangingPunct="1"/>
            <a:r>
              <a:rPr lang="zh-CN" altLang="en-US" sz="2220" b="1" dirty="0">
                <a:solidFill>
                  <a:srgbClr val="006600"/>
                </a:solidFill>
                <a:latin typeface="仿宋" panose="02010609060101010101" pitchFamily="49" charset="-122"/>
                <a:ea typeface="仿宋" panose="02010609060101010101" pitchFamily="49" charset="-122"/>
                <a:cs typeface="仿宋" panose="02010609060101010101" pitchFamily="49" charset="-122"/>
              </a:rPr>
              <a:t>时间关系</a:t>
            </a:r>
          </a:p>
          <a:p>
            <a:pPr eaLnBrk="1" hangingPunct="1"/>
            <a:r>
              <a:rPr lang="zh-CN" altLang="en-US" sz="2220" b="1" dirty="0">
                <a:latin typeface="仿宋" panose="02010609060101010101" pitchFamily="49" charset="-122"/>
                <a:ea typeface="仿宋" panose="02010609060101010101" pitchFamily="49" charset="-122"/>
                <a:cs typeface="仿宋" panose="02010609060101010101" pitchFamily="49" charset="-122"/>
              </a:rPr>
              <a:t>位置关系 </a:t>
            </a:r>
          </a:p>
          <a:p>
            <a:pPr eaLnBrk="1" hangingPunct="1"/>
            <a:r>
              <a:rPr lang="zh-CN" altLang="en-US" sz="2220" b="1" dirty="0">
                <a:solidFill>
                  <a:srgbClr val="006600"/>
                </a:solidFill>
                <a:latin typeface="仿宋" panose="02010609060101010101" pitchFamily="49" charset="-122"/>
                <a:ea typeface="仿宋" panose="02010609060101010101" pitchFamily="49" charset="-122"/>
                <a:cs typeface="仿宋" panose="02010609060101010101" pitchFamily="49" charset="-122"/>
              </a:rPr>
              <a:t>相近关系</a:t>
            </a:r>
            <a:br>
              <a:rPr lang="zh-CN" altLang="en-US" sz="2220" b="1" dirty="0">
                <a:latin typeface="仿宋" panose="02010609060101010101" pitchFamily="49" charset="-122"/>
                <a:ea typeface="仿宋" panose="02010609060101010101" pitchFamily="49" charset="-122"/>
                <a:cs typeface="仿宋" panose="02010609060101010101" pitchFamily="49" charset="-122"/>
              </a:rPr>
            </a:br>
            <a:endParaRPr lang="zh-CN" altLang="en-US" sz="2220" b="1" dirty="0">
              <a:latin typeface="仿宋" panose="02010609060101010101" pitchFamily="49" charset="-122"/>
              <a:ea typeface="仿宋" panose="02010609060101010101" pitchFamily="49" charset="-122"/>
              <a:cs typeface="仿宋" panose="02010609060101010101" pitchFamily="49" charset="-122"/>
            </a:endParaRPr>
          </a:p>
        </p:txBody>
      </p:sp>
      <p:sp>
        <p:nvSpPr>
          <p:cNvPr id="2" name="文本框 1"/>
          <p:cNvSpPr txBox="1"/>
          <p:nvPr/>
        </p:nvSpPr>
        <p:spPr>
          <a:xfrm>
            <a:off x="1919605" y="1398905"/>
            <a:ext cx="8578850" cy="1938020"/>
          </a:xfrm>
          <a:prstGeom prst="rect">
            <a:avLst/>
          </a:prstGeom>
          <a:noFill/>
        </p:spPr>
        <p:txBody>
          <a:bodyPr wrap="square" rtlCol="0" anchor="t">
            <a:spAutoFit/>
          </a:bodyPr>
          <a:lstStyle/>
          <a:p>
            <a:pPr fontAlgn="base">
              <a:lnSpc>
                <a:spcPct val="150000"/>
              </a:lnSpc>
              <a:spcBef>
                <a:spcPct val="0"/>
              </a:spcBef>
              <a:spcAft>
                <a:spcPct val="0"/>
              </a:spcAft>
            </a:pPr>
            <a:r>
              <a:rPr lang="en-US" altLang="zh-CN" sz="2000">
                <a:solidFill>
                  <a:prstClr val="black"/>
                </a:solidFill>
                <a:latin typeface="仿宋" panose="02010609060101010101" pitchFamily="49" charset="-122"/>
                <a:ea typeface="仿宋" panose="02010609060101010101" pitchFamily="49" charset="-122"/>
              </a:rPr>
              <a:t>    </a:t>
            </a:r>
            <a:r>
              <a:rPr lang="zh-CN" altLang="en-US" sz="2000">
                <a:solidFill>
                  <a:prstClr val="black"/>
                </a:solidFill>
                <a:latin typeface="仿宋" panose="02010609060101010101" pitchFamily="49" charset="-122"/>
                <a:ea typeface="仿宋" panose="02010609060101010101" pitchFamily="49" charset="-122"/>
              </a:rPr>
              <a:t>语义网络除了可以描述事物本身之外，还可以描述事物之间的错综复杂的关系。</a:t>
            </a:r>
            <a:r>
              <a:rPr lang="zh-CN" altLang="en-US" sz="2000" b="1">
                <a:solidFill>
                  <a:srgbClr val="FF0000"/>
                </a:solidFill>
                <a:latin typeface="仿宋" panose="02010609060101010101" pitchFamily="49" charset="-122"/>
                <a:ea typeface="仿宋" panose="02010609060101010101" pitchFamily="49" charset="-122"/>
              </a:rPr>
              <a:t>基本语义联系</a:t>
            </a:r>
            <a:r>
              <a:rPr lang="zh-CN" altLang="en-US" sz="2000">
                <a:solidFill>
                  <a:prstClr val="black"/>
                </a:solidFill>
                <a:latin typeface="仿宋" panose="02010609060101010101" pitchFamily="49" charset="-122"/>
                <a:ea typeface="仿宋" panose="02010609060101010101" pitchFamily="49" charset="-122"/>
              </a:rPr>
              <a:t>是构成复杂语义联系的基本单元，也是语义网络表示知识的基础，因此从一些基本的语义联系组合成任意复杂的语义联系是可以实现的。这里只给出一些经常使用的最基本语义关系。</a:t>
            </a:r>
          </a:p>
        </p:txBody>
      </p:sp>
    </p:spTree>
    <p:extLst>
      <p:ext uri="{BB962C8B-B14F-4D97-AF65-F5344CB8AC3E}">
        <p14:creationId xmlns:p14="http://schemas.microsoft.com/office/powerpoint/2010/main" val="886790430"/>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p:txBody>
          <a:bodyPr vert="horz" wrap="square" lIns="91440" tIns="45720" rIns="91440" bIns="45720" anchor="b" anchorCtr="0">
            <a:normAutofit/>
          </a:bodyPr>
          <a:lstStyle/>
          <a:p>
            <a:pPr algn="l" eaLnBrk="1" hangingPunct="1"/>
            <a:r>
              <a:rPr lang="en-US" altLang="zh-CN" b="1" dirty="0">
                <a:solidFill>
                  <a:srgbClr val="0000FF"/>
                </a:solidFill>
                <a:latin typeface="黑体" panose="02010609060101010101" pitchFamily="2" charset="-122"/>
                <a:ea typeface="黑体" panose="02010609060101010101" pitchFamily="2" charset="-122"/>
                <a:cs typeface="黑体" panose="02010609060101010101" pitchFamily="2" charset="-122"/>
              </a:rPr>
              <a:t>1.</a:t>
            </a:r>
            <a:r>
              <a:rPr lang="zh-CN" altLang="en-US" b="1" dirty="0">
                <a:solidFill>
                  <a:srgbClr val="0000FF"/>
                </a:solidFill>
                <a:latin typeface="黑体" panose="02010609060101010101" pitchFamily="2" charset="-122"/>
                <a:ea typeface="黑体" panose="02010609060101010101" pitchFamily="2" charset="-122"/>
                <a:cs typeface="黑体" panose="02010609060101010101" pitchFamily="2" charset="-122"/>
              </a:rPr>
              <a:t>类属关系 </a:t>
            </a:r>
          </a:p>
        </p:txBody>
      </p:sp>
      <p:sp>
        <p:nvSpPr>
          <p:cNvPr id="9219" name="Rectangle 3"/>
          <p:cNvSpPr>
            <a:spLocks noGrp="1"/>
          </p:cNvSpPr>
          <p:nvPr>
            <p:ph idx="1"/>
          </p:nvPr>
        </p:nvSpPr>
        <p:spPr>
          <a:xfrm>
            <a:off x="1825625" y="1590676"/>
            <a:ext cx="7696200" cy="3098165"/>
          </a:xfrm>
        </p:spPr>
        <p:txBody>
          <a:bodyPr vert="horz" wrap="square" lIns="91440" tIns="45720" rIns="91440" bIns="45720" anchor="t" anchorCtr="0">
            <a:normAutofit/>
          </a:bodyPr>
          <a:lstStyle/>
          <a:p>
            <a:pPr eaLnBrk="1" hangingPunct="1"/>
            <a:r>
              <a:rPr lang="zh-CN" altLang="en-US" dirty="0">
                <a:latin typeface="仿宋" panose="02010609060101010101" pitchFamily="49" charset="-122"/>
                <a:ea typeface="仿宋" panose="02010609060101010101" pitchFamily="49" charset="-122"/>
                <a:cs typeface="仿宋" panose="02010609060101010101" pitchFamily="49" charset="-122"/>
              </a:rPr>
              <a:t>类属关系是指具体有共同属性的不同事物间的分类关系、成员关系或实例关系。 </a:t>
            </a:r>
          </a:p>
          <a:p>
            <a:pPr eaLnBrk="1" hangingPunct="1"/>
            <a:r>
              <a:rPr lang="zh-CN" altLang="en-US" dirty="0">
                <a:latin typeface="仿宋" panose="02010609060101010101" pitchFamily="49" charset="-122"/>
                <a:ea typeface="仿宋" panose="02010609060101010101" pitchFamily="49" charset="-122"/>
                <a:cs typeface="仿宋" panose="02010609060101010101" pitchFamily="49" charset="-122"/>
              </a:rPr>
              <a:t>它体现的是“</a:t>
            </a:r>
            <a:r>
              <a:rPr lang="zh-CN" altLang="en-US" b="0" dirty="0">
                <a:solidFill>
                  <a:srgbClr val="0000FF"/>
                </a:solidFill>
                <a:latin typeface="仿宋" panose="02010609060101010101" pitchFamily="49" charset="-122"/>
                <a:ea typeface="仿宋" panose="02010609060101010101" pitchFamily="49" charset="-122"/>
                <a:cs typeface="仿宋" panose="02010609060101010101" pitchFamily="49" charset="-122"/>
              </a:rPr>
              <a:t>具体与抽象</a:t>
            </a:r>
            <a:r>
              <a:rPr lang="zh-CN" altLang="en-US" dirty="0">
                <a:latin typeface="仿宋" panose="02010609060101010101" pitchFamily="49" charset="-122"/>
                <a:ea typeface="仿宋" panose="02010609060101010101" pitchFamily="49" charset="-122"/>
                <a:cs typeface="仿宋" panose="02010609060101010101" pitchFamily="49" charset="-122"/>
              </a:rPr>
              <a:t>”、“</a:t>
            </a:r>
            <a:r>
              <a:rPr lang="zh-CN" altLang="en-US" b="0" dirty="0">
                <a:solidFill>
                  <a:srgbClr val="0000FF"/>
                </a:solidFill>
                <a:latin typeface="仿宋" panose="02010609060101010101" pitchFamily="49" charset="-122"/>
                <a:ea typeface="仿宋" panose="02010609060101010101" pitchFamily="49" charset="-122"/>
                <a:cs typeface="仿宋" panose="02010609060101010101" pitchFamily="49" charset="-122"/>
              </a:rPr>
              <a:t>个体与集体</a:t>
            </a:r>
            <a:r>
              <a:rPr lang="zh-CN" altLang="en-US" dirty="0">
                <a:latin typeface="仿宋" panose="02010609060101010101" pitchFamily="49" charset="-122"/>
                <a:ea typeface="仿宋" panose="02010609060101010101" pitchFamily="49" charset="-122"/>
                <a:cs typeface="仿宋" panose="02010609060101010101" pitchFamily="49" charset="-122"/>
              </a:rPr>
              <a:t>”的概念。类属关系的一个最主要特征是属性的继承性，处在具体层的结点可以继承抽象层结点的所有属性。</a:t>
            </a:r>
          </a:p>
        </p:txBody>
      </p:sp>
    </p:spTree>
    <p:extLst>
      <p:ext uri="{BB962C8B-B14F-4D97-AF65-F5344CB8AC3E}">
        <p14:creationId xmlns:p14="http://schemas.microsoft.com/office/powerpoint/2010/main" val="1542483371"/>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nvPr>
        </p:nvSpPr>
        <p:spPr/>
        <p:txBody>
          <a:bodyPr vert="horz" wrap="square" lIns="91440" tIns="45720" rIns="91440" bIns="45720" anchor="b" anchorCtr="0">
            <a:normAutofit/>
          </a:bodyPr>
          <a:lstStyle/>
          <a:p>
            <a:pPr algn="l" eaLnBrk="1" hangingPunct="1"/>
            <a:r>
              <a:rPr lang="en-US" altLang="zh-CN" sz="2800" b="1" dirty="0">
                <a:solidFill>
                  <a:schemeClr val="tx1"/>
                </a:solidFill>
                <a:latin typeface="黑体" panose="02010609060101010101" pitchFamily="2" charset="-122"/>
                <a:ea typeface="黑体" panose="02010609060101010101" pitchFamily="2" charset="-122"/>
                <a:cs typeface="黑体" panose="02010609060101010101" pitchFamily="2" charset="-122"/>
              </a:rPr>
              <a:t>1.</a:t>
            </a:r>
            <a:r>
              <a:rPr lang="zh-CN" altLang="en-US" sz="2800" b="1" dirty="0">
                <a:solidFill>
                  <a:schemeClr val="tx1"/>
                </a:solidFill>
                <a:latin typeface="黑体" panose="02010609060101010101" pitchFamily="2" charset="-122"/>
                <a:ea typeface="黑体" panose="02010609060101010101" pitchFamily="2" charset="-122"/>
                <a:cs typeface="黑体" panose="02010609060101010101" pitchFamily="2" charset="-122"/>
              </a:rPr>
              <a:t>类属关系</a:t>
            </a:r>
          </a:p>
        </p:txBody>
      </p:sp>
      <p:sp>
        <p:nvSpPr>
          <p:cNvPr id="10243" name="Rectangle 3"/>
          <p:cNvSpPr>
            <a:spLocks noGrp="1"/>
          </p:cNvSpPr>
          <p:nvPr>
            <p:ph idx="1"/>
          </p:nvPr>
        </p:nvSpPr>
        <p:spPr>
          <a:xfrm>
            <a:off x="1711960" y="1179830"/>
            <a:ext cx="8836660" cy="4638040"/>
          </a:xfrm>
        </p:spPr>
        <p:txBody>
          <a:bodyPr vert="horz" wrap="square" lIns="91440" tIns="45720" rIns="91440" bIns="45720" anchor="t" anchorCtr="0">
            <a:normAutofit/>
          </a:bodyPr>
          <a:lstStyle/>
          <a:p>
            <a:pPr eaLnBrk="1" hangingPunct="1">
              <a:lnSpc>
                <a:spcPct val="150000"/>
              </a:lnSpc>
            </a:pPr>
            <a:r>
              <a:rPr lang="zh-CN" altLang="en-US" dirty="0">
                <a:latin typeface="仿宋" panose="02010609060101010101" pitchFamily="49" charset="-122"/>
                <a:ea typeface="仿宋" panose="02010609060101010101" pitchFamily="49" charset="-122"/>
                <a:cs typeface="仿宋" panose="02010609060101010101" pitchFamily="49" charset="-122"/>
              </a:rPr>
              <a:t>常用的属性有：</a:t>
            </a:r>
          </a:p>
          <a:p>
            <a:pPr lvl="1" eaLnBrk="1" hangingPunct="1">
              <a:lnSpc>
                <a:spcPct val="150000"/>
              </a:lnSpc>
            </a:pPr>
            <a:r>
              <a:rPr lang="en-US" altLang="zh-CN" b="0" dirty="0">
                <a:solidFill>
                  <a:srgbClr val="0000FF"/>
                </a:solidFill>
                <a:latin typeface="仿宋" panose="02010609060101010101" pitchFamily="49" charset="-122"/>
                <a:ea typeface="仿宋" panose="02010609060101010101" pitchFamily="49" charset="-122"/>
                <a:cs typeface="仿宋" panose="02010609060101010101" pitchFamily="49" charset="-122"/>
              </a:rPr>
              <a:t>Is-a</a:t>
            </a:r>
            <a:r>
              <a:rPr lang="zh-CN" altLang="en-US" b="0" dirty="0">
                <a:solidFill>
                  <a:srgbClr val="0000FF"/>
                </a:solidFill>
                <a:latin typeface="仿宋" panose="02010609060101010101" pitchFamily="49" charset="-122"/>
                <a:ea typeface="仿宋" panose="02010609060101010101" pitchFamily="49" charset="-122"/>
                <a:cs typeface="仿宋" panose="02010609060101010101" pitchFamily="49" charset="-122"/>
              </a:rPr>
              <a:t>（</a:t>
            </a:r>
            <a:r>
              <a:rPr lang="en-US" altLang="zh-CN" dirty="0">
                <a:solidFill>
                  <a:srgbClr val="0000FF"/>
                </a:solidFill>
                <a:latin typeface="仿宋" panose="02010609060101010101" pitchFamily="49" charset="-122"/>
                <a:ea typeface="仿宋" panose="02010609060101010101" pitchFamily="49" charset="-122"/>
                <a:cs typeface="仿宋" panose="02010609060101010101" pitchFamily="49" charset="-122"/>
              </a:rPr>
              <a:t>ISA</a:t>
            </a:r>
            <a:r>
              <a:rPr lang="zh-CN" altLang="en-US" b="0" dirty="0">
                <a:solidFill>
                  <a:srgbClr val="0000FF"/>
                </a:solidFill>
                <a:latin typeface="仿宋" panose="02010609060101010101" pitchFamily="49" charset="-122"/>
                <a:ea typeface="仿宋" panose="02010609060101010101" pitchFamily="49" charset="-122"/>
                <a:cs typeface="仿宋" panose="02010609060101010101" pitchFamily="49" charset="-122"/>
              </a:rPr>
              <a:t>）</a:t>
            </a:r>
            <a:r>
              <a:rPr lang="en-US" altLang="zh-CN" dirty="0">
                <a:latin typeface="仿宋" panose="02010609060101010101" pitchFamily="49" charset="-122"/>
                <a:ea typeface="仿宋" panose="02010609060101010101" pitchFamily="49" charset="-122"/>
                <a:cs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cs typeface="仿宋" panose="02010609060101010101" pitchFamily="49" charset="-122"/>
              </a:rPr>
              <a:t>表示⼀个事物是另⼀个事物的具体例⼦，是具体与抽象关系。</a:t>
            </a:r>
            <a:endParaRPr lang="zh-CN" altLang="en-US" dirty="0">
              <a:latin typeface="仿宋" panose="02010609060101010101" pitchFamily="49" charset="-122"/>
              <a:ea typeface="仿宋" panose="02010609060101010101" pitchFamily="49" charset="-122"/>
              <a:cs typeface="仿宋" panose="02010609060101010101" pitchFamily="49" charset="-122"/>
            </a:endParaRPr>
          </a:p>
          <a:p>
            <a:pPr lvl="1" eaLnBrk="1" hangingPunct="1">
              <a:lnSpc>
                <a:spcPct val="150000"/>
              </a:lnSpc>
            </a:pPr>
            <a:r>
              <a:rPr lang="en-US" altLang="zh-CN" b="0" dirty="0">
                <a:solidFill>
                  <a:srgbClr val="0000FF"/>
                </a:solidFill>
                <a:latin typeface="仿宋" panose="02010609060101010101" pitchFamily="49" charset="-122"/>
                <a:ea typeface="仿宋" panose="02010609060101010101" pitchFamily="49" charset="-122"/>
                <a:cs typeface="仿宋" panose="02010609060101010101" pitchFamily="49" charset="-122"/>
              </a:rPr>
              <a:t>A-Kind-of(AKO)</a:t>
            </a:r>
            <a:r>
              <a:rPr lang="en-US" altLang="zh-CN" dirty="0">
                <a:latin typeface="仿宋" panose="02010609060101010101" pitchFamily="49" charset="-122"/>
                <a:ea typeface="仿宋" panose="02010609060101010101" pitchFamily="49" charset="-122"/>
                <a:cs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cs typeface="仿宋" panose="02010609060101010101" pitchFamily="49" charset="-122"/>
              </a:rPr>
              <a:t>表示一个事物是另一个事物的一种类型。</a:t>
            </a:r>
            <a:r>
              <a:rPr dirty="0">
                <a:solidFill>
                  <a:schemeClr val="tx1"/>
                </a:solidFill>
                <a:latin typeface="仿宋" panose="02010609060101010101" pitchFamily="49" charset="-122"/>
                <a:ea typeface="仿宋" panose="02010609060101010101" pitchFamily="49" charset="-122"/>
                <a:cs typeface="仿宋" panose="02010609060101010101" pitchFamily="49" charset="-122"/>
              </a:rPr>
              <a:t>体现的是⼦类与⽗类的关系</a:t>
            </a:r>
            <a:r>
              <a:rPr lang="zh-CN" altLang="en-US" dirty="0">
                <a:solidFill>
                  <a:schemeClr val="tx1"/>
                </a:solidFill>
                <a:latin typeface="仿宋" panose="02010609060101010101" pitchFamily="49" charset="-122"/>
                <a:ea typeface="仿宋" panose="02010609060101010101" pitchFamily="49" charset="-122"/>
                <a:cs typeface="仿宋" panose="02010609060101010101" pitchFamily="49" charset="-122"/>
              </a:rPr>
              <a:t>。 </a:t>
            </a:r>
          </a:p>
          <a:p>
            <a:pPr lvl="1" eaLnBrk="1" hangingPunct="1">
              <a:lnSpc>
                <a:spcPct val="150000"/>
              </a:lnSpc>
            </a:pPr>
            <a:r>
              <a:rPr lang="en-US" altLang="zh-CN" dirty="0">
                <a:solidFill>
                  <a:srgbClr val="0000FF"/>
                </a:solidFill>
                <a:latin typeface="宋体" panose="02010600030101010101" pitchFamily="2" charset="-122"/>
                <a:sym typeface="+mn-ea"/>
              </a:rPr>
              <a:t>A-Member-of(AMO)</a:t>
            </a:r>
            <a:r>
              <a:rPr lang="en-US" altLang="zh-CN" dirty="0">
                <a:latin typeface="宋体" panose="02010600030101010101" pitchFamily="2" charset="-122"/>
                <a:sym typeface="+mn-ea"/>
              </a:rPr>
              <a:t>:</a:t>
            </a:r>
            <a:r>
              <a:rPr lang="zh-CN" dirty="0">
                <a:solidFill>
                  <a:schemeClr val="tx1"/>
                </a:solidFill>
                <a:latin typeface="仿宋" panose="02010609060101010101" pitchFamily="49" charset="-122"/>
                <a:ea typeface="仿宋" panose="02010609060101010101" pitchFamily="49" charset="-122"/>
                <a:cs typeface="仿宋" panose="02010609060101010101" pitchFamily="49" charset="-122"/>
                <a:sym typeface="+mn-ea"/>
              </a:rPr>
              <a:t>表示一个事物是另外一个事物的成员，体现个体与集体之间的关系</a:t>
            </a:r>
            <a:r>
              <a:rPr lang="zh-CN" altLang="en-US" dirty="0">
                <a:solidFill>
                  <a:schemeClr val="tx1"/>
                </a:solidFill>
                <a:latin typeface="仿宋" panose="02010609060101010101" pitchFamily="49" charset="-122"/>
                <a:ea typeface="仿宋" panose="02010609060101010101" pitchFamily="49" charset="-122"/>
                <a:cs typeface="仿宋" panose="02010609060101010101" pitchFamily="49" charset="-122"/>
                <a:sym typeface="+mn-ea"/>
              </a:rPr>
              <a:t>。</a:t>
            </a:r>
            <a:endParaRPr lang="zh-CN" altLang="en-US" dirty="0">
              <a:solidFill>
                <a:schemeClr val="tx1"/>
              </a:solidFill>
              <a:latin typeface="仿宋" panose="02010609060101010101" pitchFamily="49" charset="-122"/>
              <a:ea typeface="仿宋" panose="02010609060101010101" pitchFamily="49" charset="-122"/>
              <a:cs typeface="仿宋" panose="02010609060101010101" pitchFamily="49" charset="-122"/>
            </a:endParaRPr>
          </a:p>
        </p:txBody>
      </p:sp>
      <p:sp>
        <p:nvSpPr>
          <p:cNvPr id="11267" name="Rectangle 3"/>
          <p:cNvSpPr>
            <a:spLocks noGrp="1"/>
          </p:cNvSpPr>
          <p:nvPr>
            <p:custDataLst>
              <p:tags r:id="rId1"/>
            </p:custDataLst>
          </p:nvPr>
        </p:nvSpPr>
        <p:spPr>
          <a:xfrm>
            <a:off x="1919606" y="4362451"/>
            <a:ext cx="7991475" cy="1989455"/>
          </a:xfrm>
          <a:prstGeom prst="rect">
            <a:avLst/>
          </a:prstGeom>
        </p:spPr>
        <p:txBody>
          <a:bodyPr vert="horz" wrap="square" lIns="91440" tIns="45720" rIns="91440" bIns="45720" anchor="t" anchorCtr="0">
            <a:normAutofit/>
          </a:bodyPr>
          <a:lstStyle>
            <a:lvl1pPr marL="274320" indent="-274320" algn="l" rtl="0" eaLnBrk="1" latinLnBrk="0" hangingPunct="1">
              <a:spcBef>
                <a:spcPct val="20000"/>
              </a:spcBef>
              <a:buClr>
                <a:schemeClr val="accent1"/>
              </a:buClr>
              <a:buSzPct val="85000"/>
              <a:buFont typeface="Wingdings 2" panose="05020102010507070707"/>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panose="05000000000000000000"/>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panose="05020102010507070707"/>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panose="05000000000000000000"/>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274320" lvl="1" indent="0" fontAlgn="base">
              <a:spcAft>
                <a:spcPct val="0"/>
              </a:spcAft>
              <a:buClr>
                <a:srgbClr val="CCB400"/>
              </a:buClr>
              <a:buNone/>
            </a:pPr>
            <a:r>
              <a:rPr lang="zh-CN" altLang="en-US" sz="2400" dirty="0">
                <a:solidFill>
                  <a:prstClr val="black"/>
                </a:solidFill>
                <a:latin typeface="仿宋" panose="02010609060101010101" pitchFamily="49" charset="-122"/>
                <a:ea typeface="仿宋" panose="02010609060101010101" pitchFamily="49" charset="-122"/>
                <a:cs typeface="仿宋" panose="02010609060101010101" pitchFamily="49" charset="-122"/>
              </a:rPr>
              <a:t> </a:t>
            </a:r>
          </a:p>
          <a:p>
            <a:pPr lvl="1" fontAlgn="base">
              <a:spcAft>
                <a:spcPct val="0"/>
              </a:spcAft>
              <a:buClr>
                <a:srgbClr val="CCB400"/>
              </a:buClr>
            </a:pPr>
            <a:endParaRPr lang="zh-CN" altLang="en-US" sz="2400" dirty="0">
              <a:solidFill>
                <a:prstClr val="black"/>
              </a:solidFill>
              <a:latin typeface="仿宋" panose="02010609060101010101" pitchFamily="49" charset="-122"/>
              <a:ea typeface="仿宋" panose="02010609060101010101" pitchFamily="49" charset="-122"/>
              <a:cs typeface="仿宋" panose="02010609060101010101" pitchFamily="49" charset="-122"/>
            </a:endParaRPr>
          </a:p>
        </p:txBody>
      </p:sp>
      <p:pic>
        <p:nvPicPr>
          <p:cNvPr id="2" name="图片 1"/>
          <p:cNvPicPr>
            <a:picLocks noChangeAspect="1"/>
          </p:cNvPicPr>
          <p:nvPr>
            <p:custDataLst>
              <p:tags r:id="rId2"/>
            </p:custDataLst>
          </p:nvPr>
        </p:nvPicPr>
        <p:blipFill>
          <a:blip r:embed="rId4"/>
          <a:stretch>
            <a:fillRect/>
          </a:stretch>
        </p:blipFill>
        <p:spPr>
          <a:xfrm>
            <a:off x="2438719" y="5380355"/>
            <a:ext cx="1765935" cy="744220"/>
          </a:xfrm>
          <a:prstGeom prst="rect">
            <a:avLst/>
          </a:prstGeom>
        </p:spPr>
      </p:pic>
      <p:pic>
        <p:nvPicPr>
          <p:cNvPr id="3" name="图片 2"/>
          <p:cNvPicPr>
            <a:picLocks noChangeAspect="1"/>
          </p:cNvPicPr>
          <p:nvPr/>
        </p:nvPicPr>
        <p:blipFill>
          <a:blip r:embed="rId5"/>
          <a:stretch>
            <a:fillRect/>
          </a:stretch>
        </p:blipFill>
        <p:spPr>
          <a:xfrm>
            <a:off x="5432742" y="4615815"/>
            <a:ext cx="965200" cy="1873250"/>
          </a:xfrm>
          <a:prstGeom prst="rect">
            <a:avLst/>
          </a:prstGeom>
        </p:spPr>
      </p:pic>
      <p:pic>
        <p:nvPicPr>
          <p:cNvPr id="12292" name="Picture 7"/>
          <p:cNvPicPr>
            <a:picLocks noChangeAspect="1"/>
          </p:cNvPicPr>
          <p:nvPr/>
        </p:nvPicPr>
        <p:blipFill>
          <a:blip r:embed="rId6"/>
          <a:srcRect l="7881" t="45543" r="7436" b="41753"/>
          <a:stretch>
            <a:fillRect/>
          </a:stretch>
        </p:blipFill>
        <p:spPr>
          <a:xfrm>
            <a:off x="6749732" y="4966335"/>
            <a:ext cx="3680460" cy="414020"/>
          </a:xfrm>
          <a:prstGeom prst="rect">
            <a:avLst/>
          </a:prstGeom>
          <a:noFill/>
          <a:ln w="9525">
            <a:noFill/>
          </a:ln>
        </p:spPr>
      </p:pic>
      <p:sp>
        <p:nvSpPr>
          <p:cNvPr id="8" name="矩形 7"/>
          <p:cNvSpPr/>
          <p:nvPr/>
        </p:nvSpPr>
        <p:spPr>
          <a:xfrm>
            <a:off x="2926297" y="5408929"/>
            <a:ext cx="607002" cy="429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400" b="1" dirty="0">
                <a:solidFill>
                  <a:prstClr val="black"/>
                </a:solidFill>
                <a:latin typeface="Times New Roman" panose="02020603050405020304" pitchFamily="18" charset="0"/>
                <a:ea typeface="方正舒体" panose="02010601030101010101" pitchFamily="2" charset="-122"/>
                <a:cs typeface="Times New Roman" panose="02020603050405020304" pitchFamily="18" charset="0"/>
              </a:rPr>
              <a:t>ISA</a:t>
            </a:r>
            <a:endParaRPr lang="zh-CN" altLang="en-US" sz="1400" b="1" dirty="0">
              <a:solidFill>
                <a:prstClr val="black"/>
              </a:solidFill>
              <a:latin typeface="Times New Roman" panose="02020603050405020304" pitchFamily="18" charset="0"/>
              <a:ea typeface="方正舒体" panose="02010601030101010101" pitchFamily="2" charset="-122"/>
              <a:cs typeface="Times New Roman" panose="02020603050405020304" pitchFamily="18" charset="0"/>
            </a:endParaRPr>
          </a:p>
        </p:txBody>
      </p:sp>
      <p:sp>
        <p:nvSpPr>
          <p:cNvPr id="9" name="矩形 8"/>
          <p:cNvSpPr/>
          <p:nvPr/>
        </p:nvSpPr>
        <p:spPr>
          <a:xfrm>
            <a:off x="5934076" y="5784215"/>
            <a:ext cx="463867" cy="287020"/>
          </a:xfrm>
          <a:prstGeom prst="rect">
            <a:avLst/>
          </a:prstGeom>
          <a:solidFill>
            <a:srgbClr val="FFF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100" b="1" dirty="0">
                <a:solidFill>
                  <a:prstClr val="black"/>
                </a:solidFill>
                <a:latin typeface="Times New Roman" panose="02020603050405020304" pitchFamily="18" charset="0"/>
                <a:ea typeface="方正舒体" panose="02010601030101010101" pitchFamily="2" charset="-122"/>
                <a:cs typeface="Times New Roman" panose="02020603050405020304" pitchFamily="18" charset="0"/>
              </a:rPr>
              <a:t>ISA</a:t>
            </a:r>
            <a:endParaRPr lang="zh-CN" altLang="en-US" sz="1200" b="1" dirty="0">
              <a:solidFill>
                <a:prstClr val="black"/>
              </a:solidFill>
              <a:latin typeface="Times New Roman" panose="02020603050405020304" pitchFamily="18" charset="0"/>
              <a:ea typeface="方正舒体" panose="02010601030101010101" pitchFamily="2" charset="-122"/>
              <a:cs typeface="Times New Roman" panose="02020603050405020304" pitchFamily="18" charset="0"/>
            </a:endParaRPr>
          </a:p>
        </p:txBody>
      </p:sp>
      <p:sp>
        <p:nvSpPr>
          <p:cNvPr id="10" name="矩形 9"/>
          <p:cNvSpPr/>
          <p:nvPr/>
        </p:nvSpPr>
        <p:spPr>
          <a:xfrm>
            <a:off x="5934076" y="5093335"/>
            <a:ext cx="463867" cy="287020"/>
          </a:xfrm>
          <a:prstGeom prst="rect">
            <a:avLst/>
          </a:prstGeom>
          <a:solidFill>
            <a:srgbClr val="FFF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900" b="1" dirty="0">
                <a:solidFill>
                  <a:prstClr val="black"/>
                </a:solidFill>
                <a:latin typeface="Times New Roman" panose="02020603050405020304" pitchFamily="18" charset="0"/>
                <a:ea typeface="方正舒体" panose="02010601030101010101" pitchFamily="2" charset="-122"/>
                <a:cs typeface="Times New Roman" panose="02020603050405020304" pitchFamily="18" charset="0"/>
              </a:rPr>
              <a:t>AKO</a:t>
            </a:r>
            <a:endParaRPr lang="zh-CN" altLang="en-US" sz="1000" b="1" dirty="0">
              <a:solidFill>
                <a:prstClr val="black"/>
              </a:solidFill>
              <a:latin typeface="Times New Roman" panose="02020603050405020304" pitchFamily="18" charset="0"/>
              <a:ea typeface="方正舒体" panose="02010601030101010101" pitchFamily="2" charset="-122"/>
              <a:cs typeface="Times New Roman" panose="02020603050405020304" pitchFamily="18" charset="0"/>
            </a:endParaRPr>
          </a:p>
        </p:txBody>
      </p:sp>
      <p:sp>
        <p:nvSpPr>
          <p:cNvPr id="11" name="矩形 10"/>
          <p:cNvSpPr/>
          <p:nvPr/>
        </p:nvSpPr>
        <p:spPr>
          <a:xfrm>
            <a:off x="7790814" y="4886325"/>
            <a:ext cx="1362711" cy="276225"/>
          </a:xfrm>
          <a:prstGeom prst="rect">
            <a:avLst/>
          </a:prstGeom>
          <a:solidFill>
            <a:srgbClr val="FFF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400" b="1" dirty="0">
                <a:solidFill>
                  <a:prstClr val="black"/>
                </a:solidFill>
                <a:latin typeface="Times New Roman" panose="02020603050405020304" pitchFamily="18" charset="0"/>
                <a:ea typeface="方正舒体" panose="02010601030101010101" pitchFamily="2" charset="-122"/>
                <a:cs typeface="Times New Roman" panose="02020603050405020304" pitchFamily="18" charset="0"/>
              </a:rPr>
              <a:t>AMO</a:t>
            </a:r>
            <a:endParaRPr lang="zh-CN" altLang="en-US" sz="1600" b="1" dirty="0">
              <a:solidFill>
                <a:prstClr val="black"/>
              </a:solidFill>
              <a:latin typeface="Times New Roman" panose="02020603050405020304" pitchFamily="18" charset="0"/>
              <a:ea typeface="方正舒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2536028139"/>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vert="horz" wrap="square" lIns="91440" tIns="45720" rIns="91440" bIns="45720" anchor="b" anchorCtr="0">
            <a:normAutofit/>
          </a:bodyPr>
          <a:lstStyle/>
          <a:p>
            <a:pPr algn="l" eaLnBrk="1" hangingPunct="1"/>
            <a:r>
              <a:rPr lang="en-US" altLang="zh-CN" b="1" dirty="0">
                <a:solidFill>
                  <a:schemeClr val="tx1"/>
                </a:solidFill>
                <a:latin typeface="黑体" panose="02010609060101010101" pitchFamily="2" charset="-122"/>
                <a:ea typeface="黑体" panose="02010609060101010101" pitchFamily="2" charset="-122"/>
                <a:cs typeface="黑体" panose="02010609060101010101" pitchFamily="2" charset="-122"/>
              </a:rPr>
              <a:t>2.</a:t>
            </a:r>
            <a:r>
              <a:rPr lang="zh-CN" altLang="en-US" b="1" dirty="0">
                <a:solidFill>
                  <a:schemeClr val="tx1"/>
                </a:solidFill>
                <a:latin typeface="黑体" panose="02010609060101010101" pitchFamily="2" charset="-122"/>
                <a:ea typeface="黑体" panose="02010609060101010101" pitchFamily="2" charset="-122"/>
                <a:cs typeface="黑体" panose="02010609060101010101" pitchFamily="2" charset="-122"/>
              </a:rPr>
              <a:t>属性关系</a:t>
            </a:r>
          </a:p>
        </p:txBody>
      </p:sp>
      <p:sp>
        <p:nvSpPr>
          <p:cNvPr id="13315" name="Rectangle 3"/>
          <p:cNvSpPr>
            <a:spLocks noGrp="1"/>
          </p:cNvSpPr>
          <p:nvPr>
            <p:ph idx="1"/>
          </p:nvPr>
        </p:nvSpPr>
        <p:spPr>
          <a:xfrm>
            <a:off x="1825625" y="1593215"/>
            <a:ext cx="8280400" cy="4254500"/>
          </a:xfrm>
        </p:spPr>
        <p:txBody>
          <a:bodyPr vert="horz" wrap="square" lIns="91440" tIns="45720" rIns="91440" bIns="45720" anchor="t" anchorCtr="0">
            <a:normAutofit/>
          </a:bodyPr>
          <a:lstStyle/>
          <a:p>
            <a:pPr eaLnBrk="1" hangingPunct="1">
              <a:lnSpc>
                <a:spcPct val="90000"/>
              </a:lnSpc>
            </a:pPr>
            <a:r>
              <a:rPr lang="zh-CN" altLang="en-US" sz="2800" dirty="0">
                <a:latin typeface="仿宋" panose="02010609060101010101" pitchFamily="49" charset="-122"/>
                <a:ea typeface="仿宋" panose="02010609060101010101" pitchFamily="49" charset="-122"/>
                <a:cs typeface="仿宋" panose="02010609060101010101" pitchFamily="49" charset="-122"/>
              </a:rPr>
              <a:t>属性关系一般是指事物和其属性之间的关系。一个类的对象一般都有一个以上的属性，而每个属性又有一个值。属性和值组合成特性。 </a:t>
            </a:r>
          </a:p>
          <a:p>
            <a:pPr eaLnBrk="1" hangingPunct="1">
              <a:lnSpc>
                <a:spcPct val="90000"/>
              </a:lnSpc>
            </a:pPr>
            <a:r>
              <a:rPr lang="zh-CN" altLang="en-US" sz="2800" dirty="0">
                <a:latin typeface="仿宋" panose="02010609060101010101" pitchFamily="49" charset="-122"/>
                <a:ea typeface="仿宋" panose="02010609060101010101" pitchFamily="49" charset="-122"/>
                <a:cs typeface="仿宋" panose="02010609060101010101" pitchFamily="49" charset="-122"/>
              </a:rPr>
              <a:t>常用的属性的关系有：</a:t>
            </a:r>
          </a:p>
          <a:p>
            <a:pPr lvl="1" eaLnBrk="1" hangingPunct="1">
              <a:lnSpc>
                <a:spcPct val="90000"/>
              </a:lnSpc>
            </a:pPr>
            <a:r>
              <a:rPr lang="en-US" altLang="zh-CN" b="0" dirty="0">
                <a:solidFill>
                  <a:srgbClr val="0000FF"/>
                </a:solidFill>
                <a:latin typeface="仿宋" panose="02010609060101010101" pitchFamily="49" charset="-122"/>
                <a:ea typeface="仿宋" panose="02010609060101010101" pitchFamily="49" charset="-122"/>
                <a:cs typeface="仿宋" panose="02010609060101010101" pitchFamily="49" charset="-122"/>
              </a:rPr>
              <a:t>Have</a:t>
            </a:r>
            <a:r>
              <a:rPr lang="zh-CN" altLang="en-US" dirty="0">
                <a:latin typeface="仿宋" panose="02010609060101010101" pitchFamily="49" charset="-122"/>
                <a:ea typeface="仿宋" panose="02010609060101010101" pitchFamily="49" charset="-122"/>
                <a:cs typeface="仿宋" panose="02010609060101010101" pitchFamily="49" charset="-122"/>
              </a:rPr>
              <a:t>： </a:t>
            </a:r>
            <a:r>
              <a:rPr lang="zh-CN" altLang="en-US" dirty="0">
                <a:solidFill>
                  <a:schemeClr val="tx1"/>
                </a:solidFill>
                <a:latin typeface="仿宋" panose="02010609060101010101" pitchFamily="49" charset="-122"/>
                <a:ea typeface="仿宋" panose="02010609060101010101" pitchFamily="49" charset="-122"/>
                <a:cs typeface="仿宋" panose="02010609060101010101" pitchFamily="49" charset="-122"/>
              </a:rPr>
              <a:t>直观含义是“有”，表示事物和属性的“占有”关系，表示一个结点具有另一个结点所描述的属性</a:t>
            </a:r>
          </a:p>
          <a:p>
            <a:pPr lvl="1" eaLnBrk="1" hangingPunct="1">
              <a:lnSpc>
                <a:spcPct val="90000"/>
              </a:lnSpc>
            </a:pPr>
            <a:r>
              <a:rPr lang="en-US" altLang="zh-CN" b="0" dirty="0">
                <a:solidFill>
                  <a:srgbClr val="0000FF"/>
                </a:solidFill>
                <a:latin typeface="仿宋" panose="02010609060101010101" pitchFamily="49" charset="-122"/>
                <a:ea typeface="仿宋" panose="02010609060101010101" pitchFamily="49" charset="-122"/>
                <a:cs typeface="仿宋" panose="02010609060101010101" pitchFamily="49" charset="-122"/>
              </a:rPr>
              <a:t>Can</a:t>
            </a:r>
            <a:r>
              <a:rPr lang="zh-CN" altLang="en-US" dirty="0">
                <a:latin typeface="仿宋" panose="02010609060101010101" pitchFamily="49" charset="-122"/>
                <a:ea typeface="仿宋" panose="02010609060101010101" pitchFamily="49" charset="-122"/>
                <a:cs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cs typeface="仿宋" panose="02010609060101010101" pitchFamily="49" charset="-122"/>
              </a:rPr>
              <a:t>直观含义为“能”、“会”等，表示属性和事物之间的能力或技能关系。表示一个结点能做另一个结点的事情</a:t>
            </a:r>
          </a:p>
        </p:txBody>
      </p:sp>
      <p:sp>
        <p:nvSpPr>
          <p:cNvPr id="14339" name="Rectangle 7"/>
          <p:cNvSpPr/>
          <p:nvPr/>
        </p:nvSpPr>
        <p:spPr>
          <a:xfrm>
            <a:off x="3568701" y="4856481"/>
            <a:ext cx="1163955" cy="377825"/>
          </a:xfrm>
          <a:prstGeom prst="rect">
            <a:avLst/>
          </a:prstGeom>
          <a:noFill/>
          <a:ln w="9525" cap="flat" cmpd="sng">
            <a:solidFill>
              <a:schemeClr val="tx1"/>
            </a:solidFill>
            <a:prstDash val="solid"/>
            <a:miter/>
            <a:headEnd type="none" w="med" len="med"/>
            <a:tailEnd type="none" w="med" len="med"/>
          </a:ln>
        </p:spPr>
        <p:txBody>
          <a:bodyPr wrap="none" anchor="ctr" anchorCtr="0"/>
          <a:lstStyle/>
          <a:p>
            <a:pPr fontAlgn="base">
              <a:spcBef>
                <a:spcPct val="0"/>
              </a:spcBef>
              <a:spcAft>
                <a:spcPct val="0"/>
              </a:spcAft>
            </a:pPr>
            <a:endParaRPr lang="zh-CN" altLang="en-US" dirty="0">
              <a:solidFill>
                <a:prstClr val="black"/>
              </a:solidFill>
              <a:latin typeface="Comic Sans MS" panose="030F0702030302020204" pitchFamily="66" charset="0"/>
              <a:ea typeface="宋体" panose="02010600030101010101" pitchFamily="2" charset="-122"/>
            </a:endParaRPr>
          </a:p>
        </p:txBody>
      </p:sp>
      <p:sp>
        <p:nvSpPr>
          <p:cNvPr id="14340" name="Rectangle 8"/>
          <p:cNvSpPr/>
          <p:nvPr/>
        </p:nvSpPr>
        <p:spPr>
          <a:xfrm>
            <a:off x="7185660" y="4897120"/>
            <a:ext cx="1087120" cy="377190"/>
          </a:xfrm>
          <a:prstGeom prst="rect">
            <a:avLst/>
          </a:prstGeom>
          <a:noFill/>
          <a:ln w="9525" cap="flat" cmpd="sng">
            <a:solidFill>
              <a:schemeClr val="tx1"/>
            </a:solidFill>
            <a:prstDash val="solid"/>
            <a:miter/>
            <a:headEnd type="none" w="med" len="med"/>
            <a:tailEnd type="none" w="med" len="med"/>
          </a:ln>
        </p:spPr>
        <p:txBody>
          <a:bodyPr wrap="none" anchor="ctr" anchorCtr="0"/>
          <a:lstStyle/>
          <a:p>
            <a:pPr fontAlgn="base">
              <a:spcBef>
                <a:spcPct val="0"/>
              </a:spcBef>
              <a:spcAft>
                <a:spcPct val="0"/>
              </a:spcAft>
            </a:pPr>
            <a:endParaRPr lang="zh-CN" altLang="en-US" dirty="0">
              <a:solidFill>
                <a:prstClr val="black"/>
              </a:solidFill>
              <a:latin typeface="Comic Sans MS" panose="030F0702030302020204" pitchFamily="66" charset="0"/>
              <a:ea typeface="宋体" panose="02010600030101010101" pitchFamily="2" charset="-122"/>
            </a:endParaRPr>
          </a:p>
        </p:txBody>
      </p:sp>
      <p:sp>
        <p:nvSpPr>
          <p:cNvPr id="14341" name="Line 9"/>
          <p:cNvSpPr/>
          <p:nvPr/>
        </p:nvSpPr>
        <p:spPr>
          <a:xfrm>
            <a:off x="4752341" y="5024121"/>
            <a:ext cx="2413635" cy="635"/>
          </a:xfrm>
          <a:prstGeom prst="line">
            <a:avLst/>
          </a:prstGeom>
          <a:ln w="9525" cap="flat" cmpd="sng">
            <a:solidFill>
              <a:schemeClr val="tx1"/>
            </a:solidFill>
            <a:prstDash val="solid"/>
            <a:headEnd type="none" w="med" len="med"/>
            <a:tailEnd type="triangle" w="med" len="med"/>
          </a:ln>
        </p:spPr>
      </p:sp>
      <p:sp>
        <p:nvSpPr>
          <p:cNvPr id="14342" name="Text Box 10"/>
          <p:cNvSpPr txBox="1"/>
          <p:nvPr/>
        </p:nvSpPr>
        <p:spPr>
          <a:xfrm>
            <a:off x="3764915" y="4816793"/>
            <a:ext cx="1366838" cy="457200"/>
          </a:xfrm>
          <a:prstGeom prst="rect">
            <a:avLst/>
          </a:prstGeom>
          <a:noFill/>
          <a:ln w="9525">
            <a:noFill/>
          </a:ln>
        </p:spPr>
        <p:txBody>
          <a:bodyPr>
            <a:spAutoFit/>
          </a:bodyPr>
          <a:lstStyle/>
          <a:p>
            <a:pPr fontAlgn="base">
              <a:spcBef>
                <a:spcPct val="50000"/>
              </a:spcBef>
              <a:spcAft>
                <a:spcPct val="0"/>
              </a:spcAft>
            </a:pPr>
            <a:r>
              <a:rPr lang="zh-CN" altLang="en-US" sz="2400" dirty="0">
                <a:solidFill>
                  <a:prstClr val="black"/>
                </a:solidFill>
                <a:latin typeface="Comic Sans MS" panose="030F0702030302020204" pitchFamily="66" charset="0"/>
                <a:ea typeface="宋体" panose="02010600030101010101" pitchFamily="2" charset="-122"/>
              </a:rPr>
              <a:t>鸟</a:t>
            </a:r>
          </a:p>
        </p:txBody>
      </p:sp>
      <p:sp>
        <p:nvSpPr>
          <p:cNvPr id="14343" name="Text Box 11"/>
          <p:cNvSpPr txBox="1"/>
          <p:nvPr/>
        </p:nvSpPr>
        <p:spPr>
          <a:xfrm>
            <a:off x="5948046" y="4566603"/>
            <a:ext cx="936625" cy="457200"/>
          </a:xfrm>
          <a:prstGeom prst="rect">
            <a:avLst/>
          </a:prstGeom>
          <a:noFill/>
          <a:ln w="9525">
            <a:noFill/>
          </a:ln>
        </p:spPr>
        <p:txBody>
          <a:bodyPr>
            <a:spAutoFit/>
          </a:bodyPr>
          <a:lstStyle/>
          <a:p>
            <a:pPr fontAlgn="base">
              <a:spcBef>
                <a:spcPct val="50000"/>
              </a:spcBef>
              <a:spcAft>
                <a:spcPct val="0"/>
              </a:spcAft>
            </a:pPr>
            <a:r>
              <a:rPr lang="en-US" altLang="zh-CN" sz="2400" dirty="0">
                <a:solidFill>
                  <a:prstClr val="black"/>
                </a:solidFill>
                <a:latin typeface="宋体" panose="02010600030101010101" pitchFamily="2" charset="-122"/>
                <a:ea typeface="宋体" panose="02010600030101010101" pitchFamily="2" charset="-122"/>
              </a:rPr>
              <a:t>Can</a:t>
            </a:r>
          </a:p>
        </p:txBody>
      </p:sp>
      <p:sp>
        <p:nvSpPr>
          <p:cNvPr id="14344" name="Text Box 12"/>
          <p:cNvSpPr txBox="1"/>
          <p:nvPr/>
        </p:nvSpPr>
        <p:spPr>
          <a:xfrm>
            <a:off x="7407276" y="4856798"/>
            <a:ext cx="1223963" cy="457200"/>
          </a:xfrm>
          <a:prstGeom prst="rect">
            <a:avLst/>
          </a:prstGeom>
          <a:noFill/>
          <a:ln w="9525">
            <a:noFill/>
          </a:ln>
        </p:spPr>
        <p:txBody>
          <a:bodyPr>
            <a:spAutoFit/>
          </a:bodyPr>
          <a:lstStyle/>
          <a:p>
            <a:pPr fontAlgn="base">
              <a:spcBef>
                <a:spcPct val="50000"/>
              </a:spcBef>
              <a:spcAft>
                <a:spcPct val="0"/>
              </a:spcAft>
            </a:pPr>
            <a:r>
              <a:rPr lang="zh-CN" altLang="en-US" sz="2400" dirty="0">
                <a:solidFill>
                  <a:prstClr val="black"/>
                </a:solidFill>
                <a:latin typeface="Comic Sans MS" panose="030F0702030302020204" pitchFamily="66" charset="0"/>
                <a:ea typeface="宋体" panose="02010600030101010101" pitchFamily="2" charset="-122"/>
              </a:rPr>
              <a:t>飞</a:t>
            </a:r>
          </a:p>
        </p:txBody>
      </p:sp>
      <p:pic>
        <p:nvPicPr>
          <p:cNvPr id="14345" name="Picture 10"/>
          <p:cNvPicPr>
            <a:picLocks noChangeAspect="1"/>
          </p:cNvPicPr>
          <p:nvPr/>
        </p:nvPicPr>
        <p:blipFill>
          <a:blip r:embed="rId2"/>
          <a:srcRect l="7890" t="41853" r="6660" b="44417"/>
          <a:stretch>
            <a:fillRect/>
          </a:stretch>
        </p:blipFill>
        <p:spPr>
          <a:xfrm>
            <a:off x="3606801" y="5358130"/>
            <a:ext cx="4718685" cy="773430"/>
          </a:xfrm>
          <a:prstGeom prst="rect">
            <a:avLst/>
          </a:prstGeom>
          <a:noFill/>
          <a:ln w="9525">
            <a:noFill/>
          </a:ln>
        </p:spPr>
      </p:pic>
      <p:sp>
        <p:nvSpPr>
          <p:cNvPr id="11" name="矩形 10"/>
          <p:cNvSpPr/>
          <p:nvPr/>
        </p:nvSpPr>
        <p:spPr>
          <a:xfrm>
            <a:off x="5132070" y="5358766"/>
            <a:ext cx="1362710" cy="375285"/>
          </a:xfrm>
          <a:prstGeom prst="rect">
            <a:avLst/>
          </a:prstGeom>
          <a:solidFill>
            <a:srgbClr val="FFF5DC"/>
          </a:solidFill>
          <a:ln w="11429" cap="flat" cmpd="sng" algn="ctr">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000" b="1" dirty="0">
                <a:solidFill>
                  <a:prstClr val="black"/>
                </a:solidFill>
                <a:latin typeface="Times New Roman" panose="02020603050405020304" pitchFamily="18" charset="0"/>
                <a:ea typeface="方正舒体" panose="02010601030101010101" pitchFamily="2" charset="-122"/>
                <a:cs typeface="Times New Roman" panose="02020603050405020304" pitchFamily="18" charset="0"/>
              </a:rPr>
              <a:t>Have</a:t>
            </a:r>
          </a:p>
        </p:txBody>
      </p:sp>
    </p:spTree>
    <p:extLst>
      <p:ext uri="{BB962C8B-B14F-4D97-AF65-F5344CB8AC3E}">
        <p14:creationId xmlns:p14="http://schemas.microsoft.com/office/powerpoint/2010/main" val="748548286"/>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p:txBody>
          <a:bodyPr vert="horz" wrap="square" lIns="91440" tIns="45720" rIns="91440" bIns="45720" anchor="b" anchorCtr="0">
            <a:normAutofit/>
          </a:bodyPr>
          <a:lstStyle/>
          <a:p>
            <a:pPr algn="l" eaLnBrk="1" hangingPunct="1"/>
            <a:r>
              <a:rPr lang="en-US" altLang="zh-CN" sz="2800" b="1" dirty="0">
                <a:solidFill>
                  <a:schemeClr val="tx1"/>
                </a:solidFill>
                <a:latin typeface="黑体" panose="02010609060101010101" pitchFamily="2" charset="-122"/>
                <a:ea typeface="黑体" panose="02010609060101010101" pitchFamily="2" charset="-122"/>
                <a:cs typeface="黑体" panose="02010609060101010101" pitchFamily="2" charset="-122"/>
              </a:rPr>
              <a:t>3.</a:t>
            </a:r>
            <a:r>
              <a:rPr lang="zh-CN" altLang="en-US" sz="2800" b="1" dirty="0">
                <a:solidFill>
                  <a:schemeClr val="tx1"/>
                </a:solidFill>
                <a:latin typeface="黑体" panose="02010609060101010101" pitchFamily="2" charset="-122"/>
                <a:ea typeface="黑体" panose="02010609060101010101" pitchFamily="2" charset="-122"/>
                <a:cs typeface="黑体" panose="02010609060101010101" pitchFamily="2" charset="-122"/>
              </a:rPr>
              <a:t>包含关系</a:t>
            </a:r>
          </a:p>
        </p:txBody>
      </p:sp>
      <p:sp>
        <p:nvSpPr>
          <p:cNvPr id="15363" name="Rectangle 3"/>
          <p:cNvSpPr>
            <a:spLocks noGrp="1"/>
          </p:cNvSpPr>
          <p:nvPr>
            <p:ph idx="1"/>
          </p:nvPr>
        </p:nvSpPr>
        <p:spPr/>
        <p:txBody>
          <a:bodyPr vert="horz" wrap="square" lIns="91440" tIns="45720" rIns="91440" bIns="45720" anchor="t" anchorCtr="0">
            <a:normAutofit/>
          </a:bodyPr>
          <a:lstStyle/>
          <a:p>
            <a:pPr eaLnBrk="1" hangingPunct="1"/>
            <a:r>
              <a:rPr lang="zh-CN" altLang="en-US" dirty="0">
                <a:latin typeface="仿宋" panose="02010609060101010101" pitchFamily="49" charset="-122"/>
                <a:ea typeface="仿宋" panose="02010609060101010101" pitchFamily="49" charset="-122"/>
                <a:cs typeface="仿宋" panose="02010609060101010101" pitchFamily="49" charset="-122"/>
              </a:rPr>
              <a:t>包含关系也称为聚类关系，是指具有组织或结构特征的“</a:t>
            </a:r>
            <a:r>
              <a:rPr lang="zh-CN" altLang="en-US" b="0" dirty="0">
                <a:solidFill>
                  <a:srgbClr val="0000FF"/>
                </a:solidFill>
                <a:latin typeface="仿宋" panose="02010609060101010101" pitchFamily="49" charset="-122"/>
                <a:ea typeface="仿宋" panose="02010609060101010101" pitchFamily="49" charset="-122"/>
                <a:cs typeface="仿宋" panose="02010609060101010101" pitchFamily="49" charset="-122"/>
              </a:rPr>
              <a:t>部分与整体</a:t>
            </a:r>
            <a:r>
              <a:rPr lang="zh-CN" altLang="en-US" dirty="0">
                <a:latin typeface="仿宋" panose="02010609060101010101" pitchFamily="49" charset="-122"/>
                <a:ea typeface="仿宋" panose="02010609060101010101" pitchFamily="49" charset="-122"/>
                <a:cs typeface="仿宋" panose="02010609060101010101" pitchFamily="49" charset="-122"/>
              </a:rPr>
              <a:t>”之间的关系。</a:t>
            </a:r>
          </a:p>
          <a:p>
            <a:pPr eaLnBrk="1" hangingPunct="1"/>
            <a:r>
              <a:rPr lang="zh-CN" altLang="en-US" dirty="0">
                <a:latin typeface="仿宋" panose="02010609060101010101" pitchFamily="49" charset="-122"/>
                <a:ea typeface="仿宋" panose="02010609060101010101" pitchFamily="49" charset="-122"/>
                <a:cs typeface="仿宋" panose="02010609060101010101" pitchFamily="49" charset="-122"/>
              </a:rPr>
              <a:t>它和类属关系的最主要的区别就是包含关系一般不具备属性的继承性。</a:t>
            </a:r>
          </a:p>
          <a:p>
            <a:pPr eaLnBrk="1" hangingPunct="1"/>
            <a:r>
              <a:rPr lang="zh-CN" altLang="en-US" dirty="0">
                <a:latin typeface="仿宋" panose="02010609060101010101" pitchFamily="49" charset="-122"/>
                <a:ea typeface="仿宋" panose="02010609060101010101" pitchFamily="49" charset="-122"/>
                <a:cs typeface="仿宋" panose="02010609060101010101" pitchFamily="49" charset="-122"/>
              </a:rPr>
              <a:t>常用的包含关系的有：</a:t>
            </a:r>
          </a:p>
          <a:p>
            <a:pPr lvl="1" eaLnBrk="1" hangingPunct="1"/>
            <a:r>
              <a:rPr lang="en-US" altLang="zh-CN" b="0" dirty="0">
                <a:solidFill>
                  <a:srgbClr val="0000FF"/>
                </a:solidFill>
                <a:latin typeface="仿宋" panose="02010609060101010101" pitchFamily="49" charset="-122"/>
                <a:ea typeface="仿宋" panose="02010609060101010101" pitchFamily="49" charset="-122"/>
                <a:cs typeface="仿宋" panose="02010609060101010101" pitchFamily="49" charset="-122"/>
              </a:rPr>
              <a:t>Part-of</a:t>
            </a:r>
            <a:r>
              <a:rPr lang="en-US" altLang="zh-CN" dirty="0">
                <a:latin typeface="仿宋" panose="02010609060101010101" pitchFamily="49" charset="-122"/>
                <a:ea typeface="仿宋" panose="02010609060101010101" pitchFamily="49" charset="-122"/>
                <a:cs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cs typeface="仿宋" panose="02010609060101010101" pitchFamily="49" charset="-122"/>
              </a:rPr>
              <a:t>表示一个事物是另一个事物的一部分。</a:t>
            </a:r>
          </a:p>
        </p:txBody>
      </p:sp>
      <p:pic>
        <p:nvPicPr>
          <p:cNvPr id="16387" name="Picture 5"/>
          <p:cNvPicPr>
            <a:picLocks noChangeAspect="1"/>
          </p:cNvPicPr>
          <p:nvPr/>
        </p:nvPicPr>
        <p:blipFill>
          <a:blip r:embed="rId2"/>
          <a:srcRect l="7582" t="45953" r="7582" b="41342"/>
          <a:stretch>
            <a:fillRect/>
          </a:stretch>
        </p:blipFill>
        <p:spPr>
          <a:xfrm>
            <a:off x="3044190" y="4467861"/>
            <a:ext cx="5210810" cy="586105"/>
          </a:xfrm>
          <a:prstGeom prst="rect">
            <a:avLst/>
          </a:prstGeom>
          <a:noFill/>
          <a:ln w="9525">
            <a:noFill/>
          </a:ln>
        </p:spPr>
      </p:pic>
      <p:pic>
        <p:nvPicPr>
          <p:cNvPr id="16388" name="Picture 6"/>
          <p:cNvPicPr>
            <a:picLocks noChangeAspect="1"/>
          </p:cNvPicPr>
          <p:nvPr/>
        </p:nvPicPr>
        <p:blipFill>
          <a:blip r:embed="rId3"/>
          <a:srcRect l="7582" t="45953" r="7582" b="42162"/>
          <a:stretch>
            <a:fillRect/>
          </a:stretch>
        </p:blipFill>
        <p:spPr>
          <a:xfrm>
            <a:off x="3044190" y="5483861"/>
            <a:ext cx="5210810" cy="548005"/>
          </a:xfrm>
          <a:prstGeom prst="rect">
            <a:avLst/>
          </a:prstGeom>
          <a:noFill/>
          <a:ln w="9525">
            <a:noFill/>
          </a:ln>
        </p:spPr>
      </p:pic>
    </p:spTree>
    <p:extLst>
      <p:ext uri="{BB962C8B-B14F-4D97-AF65-F5344CB8AC3E}">
        <p14:creationId xmlns:p14="http://schemas.microsoft.com/office/powerpoint/2010/main" val="274289957"/>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p:txBody>
          <a:bodyPr vert="horz" wrap="square" lIns="91440" tIns="45720" rIns="91440" bIns="45720" anchor="b" anchorCtr="0">
            <a:normAutofit/>
          </a:bodyPr>
          <a:lstStyle/>
          <a:p>
            <a:pPr algn="l" eaLnBrk="1" hangingPunct="1"/>
            <a:r>
              <a:rPr lang="en-US" altLang="zh-CN" sz="2800" b="1" dirty="0">
                <a:solidFill>
                  <a:schemeClr val="tx1"/>
                </a:solidFill>
                <a:latin typeface="黑体" panose="02010609060101010101" pitchFamily="2" charset="-122"/>
                <a:ea typeface="黑体" panose="02010609060101010101" pitchFamily="2" charset="-122"/>
                <a:cs typeface="黑体" panose="02010609060101010101" pitchFamily="2" charset="-122"/>
              </a:rPr>
              <a:t>4.</a:t>
            </a:r>
            <a:r>
              <a:rPr lang="zh-CN" altLang="en-US" sz="2800" b="1" dirty="0">
                <a:solidFill>
                  <a:schemeClr val="tx1"/>
                </a:solidFill>
                <a:latin typeface="黑体" panose="02010609060101010101" pitchFamily="2" charset="-122"/>
                <a:ea typeface="黑体" panose="02010609060101010101" pitchFamily="2" charset="-122"/>
                <a:cs typeface="黑体" panose="02010609060101010101" pitchFamily="2" charset="-122"/>
              </a:rPr>
              <a:t>时间关系</a:t>
            </a:r>
          </a:p>
        </p:txBody>
      </p:sp>
      <p:sp>
        <p:nvSpPr>
          <p:cNvPr id="18435" name="Rectangle 3"/>
          <p:cNvSpPr>
            <a:spLocks noGrp="1"/>
          </p:cNvSpPr>
          <p:nvPr>
            <p:ph idx="1"/>
          </p:nvPr>
        </p:nvSpPr>
        <p:spPr>
          <a:xfrm>
            <a:off x="1825625" y="1693545"/>
            <a:ext cx="8209280" cy="2724150"/>
          </a:xfrm>
        </p:spPr>
        <p:txBody>
          <a:bodyPr vert="horz" wrap="square" lIns="91440" tIns="45720" rIns="91440" bIns="45720" anchor="t" anchorCtr="0">
            <a:normAutofit/>
          </a:bodyPr>
          <a:lstStyle/>
          <a:p>
            <a:pPr eaLnBrk="1" hangingPunct="1">
              <a:lnSpc>
                <a:spcPct val="90000"/>
              </a:lnSpc>
            </a:pPr>
            <a:r>
              <a:rPr lang="zh-CN" altLang="en-US" sz="2400" dirty="0">
                <a:latin typeface="仿宋" panose="02010609060101010101" pitchFamily="49" charset="-122"/>
                <a:ea typeface="仿宋" panose="02010609060101010101" pitchFamily="49" charset="-122"/>
                <a:cs typeface="仿宋" panose="02010609060101010101" pitchFamily="49" charset="-122"/>
              </a:rPr>
              <a:t>时间关系是指不同事件在其发生时间方面的先后关系。</a:t>
            </a:r>
          </a:p>
          <a:p>
            <a:pPr eaLnBrk="1" hangingPunct="1">
              <a:lnSpc>
                <a:spcPct val="90000"/>
              </a:lnSpc>
            </a:pPr>
            <a:r>
              <a:rPr lang="zh-CN" altLang="en-US" sz="2400" dirty="0">
                <a:latin typeface="仿宋" panose="02010609060101010101" pitchFamily="49" charset="-122"/>
                <a:ea typeface="仿宋" panose="02010609060101010101" pitchFamily="49" charset="-122"/>
                <a:cs typeface="仿宋" panose="02010609060101010101" pitchFamily="49" charset="-122"/>
              </a:rPr>
              <a:t>常用的时间关系有：</a:t>
            </a:r>
          </a:p>
          <a:p>
            <a:pPr lvl="1" eaLnBrk="1" hangingPunct="1">
              <a:lnSpc>
                <a:spcPct val="90000"/>
              </a:lnSpc>
            </a:pPr>
            <a:r>
              <a:rPr lang="en-US" altLang="zh-CN" sz="2000" dirty="0">
                <a:solidFill>
                  <a:srgbClr val="0000FF"/>
                </a:solidFill>
                <a:latin typeface="仿宋" panose="02010609060101010101" pitchFamily="49" charset="-122"/>
                <a:ea typeface="仿宋" panose="02010609060101010101" pitchFamily="49" charset="-122"/>
                <a:cs typeface="仿宋" panose="02010609060101010101" pitchFamily="49" charset="-122"/>
              </a:rPr>
              <a:t>Before</a:t>
            </a:r>
            <a:r>
              <a:rPr lang="zh-CN" altLang="en-US" sz="2000" dirty="0">
                <a:solidFill>
                  <a:srgbClr val="0000FF"/>
                </a:solidFill>
                <a:latin typeface="仿宋" panose="02010609060101010101" pitchFamily="49" charset="-122"/>
                <a:ea typeface="仿宋" panose="02010609060101010101" pitchFamily="49" charset="-122"/>
                <a:cs typeface="仿宋" panose="02010609060101010101" pitchFamily="49" charset="-122"/>
              </a:rPr>
              <a:t>：表示一个事件在一个事件之前发生。</a:t>
            </a:r>
          </a:p>
          <a:p>
            <a:pPr lvl="1" eaLnBrk="1" hangingPunct="1">
              <a:lnSpc>
                <a:spcPct val="90000"/>
              </a:lnSpc>
            </a:pPr>
            <a:r>
              <a:rPr lang="en-US" altLang="zh-CN" sz="2000" dirty="0">
                <a:solidFill>
                  <a:srgbClr val="0000FF"/>
                </a:solidFill>
                <a:latin typeface="仿宋" panose="02010609060101010101" pitchFamily="49" charset="-122"/>
                <a:ea typeface="仿宋" panose="02010609060101010101" pitchFamily="49" charset="-122"/>
                <a:cs typeface="仿宋" panose="02010609060101010101" pitchFamily="49" charset="-122"/>
              </a:rPr>
              <a:t>After</a:t>
            </a:r>
            <a:r>
              <a:rPr lang="zh-CN" altLang="en-US" sz="2000" dirty="0">
                <a:solidFill>
                  <a:srgbClr val="0000FF"/>
                </a:solidFill>
                <a:latin typeface="仿宋" panose="02010609060101010101" pitchFamily="49" charset="-122"/>
                <a:ea typeface="仿宋" panose="02010609060101010101" pitchFamily="49" charset="-122"/>
                <a:cs typeface="仿宋" panose="02010609060101010101" pitchFamily="49" charset="-122"/>
              </a:rPr>
              <a:t>：表示一个事件在一个事件之后发生。</a:t>
            </a:r>
          </a:p>
          <a:p>
            <a:pPr lvl="1" eaLnBrk="1" hangingPunct="1">
              <a:lnSpc>
                <a:spcPct val="90000"/>
              </a:lnSpc>
            </a:pPr>
            <a:r>
              <a:rPr lang="en-US" altLang="zh-CN" sz="2000" dirty="0">
                <a:solidFill>
                  <a:srgbClr val="0000FF"/>
                </a:solidFill>
                <a:latin typeface="仿宋" panose="02010609060101010101" pitchFamily="49" charset="-122"/>
                <a:ea typeface="仿宋" panose="02010609060101010101" pitchFamily="49" charset="-122"/>
                <a:cs typeface="仿宋" panose="02010609060101010101" pitchFamily="49" charset="-122"/>
              </a:rPr>
              <a:t>At</a:t>
            </a:r>
            <a:r>
              <a:rPr lang="zh-CN" altLang="en-US" sz="2000" dirty="0">
                <a:solidFill>
                  <a:srgbClr val="0000FF"/>
                </a:solidFill>
                <a:latin typeface="仿宋" panose="02010609060101010101" pitchFamily="49" charset="-122"/>
                <a:ea typeface="仿宋" panose="02010609060101010101" pitchFamily="49" charset="-122"/>
                <a:cs typeface="仿宋" panose="02010609060101010101" pitchFamily="49" charset="-122"/>
              </a:rPr>
              <a:t>：表示某一事件发生的时间。</a:t>
            </a:r>
          </a:p>
          <a:p>
            <a:pPr lvl="1" eaLnBrk="1" hangingPunct="1">
              <a:lnSpc>
                <a:spcPct val="90000"/>
              </a:lnSpc>
            </a:pPr>
            <a:endParaRPr lang="zh-CN" altLang="en-US" sz="2000" dirty="0">
              <a:latin typeface="仿宋" panose="02010609060101010101" pitchFamily="49" charset="-122"/>
              <a:ea typeface="仿宋" panose="02010609060101010101" pitchFamily="49" charset="-122"/>
              <a:cs typeface="仿宋" panose="02010609060101010101" pitchFamily="49" charset="-122"/>
            </a:endParaRPr>
          </a:p>
          <a:p>
            <a:pPr eaLnBrk="1" hangingPunct="1">
              <a:lnSpc>
                <a:spcPct val="90000"/>
              </a:lnSpc>
            </a:pPr>
            <a:r>
              <a:rPr lang="zh-CN" altLang="en-US" sz="2400" dirty="0">
                <a:latin typeface="仿宋" panose="02010609060101010101" pitchFamily="49" charset="-122"/>
                <a:ea typeface="仿宋" panose="02010609060101010101" pitchFamily="49" charset="-122"/>
                <a:cs typeface="仿宋" panose="02010609060101010101" pitchFamily="49" charset="-122"/>
              </a:rPr>
              <a:t>例如：</a:t>
            </a:r>
          </a:p>
        </p:txBody>
      </p:sp>
      <p:pic>
        <p:nvPicPr>
          <p:cNvPr id="2" name="图片 1"/>
          <p:cNvPicPr>
            <a:picLocks noChangeAspect="1"/>
          </p:cNvPicPr>
          <p:nvPr/>
        </p:nvPicPr>
        <p:blipFill>
          <a:blip r:embed="rId2"/>
          <a:stretch>
            <a:fillRect/>
          </a:stretch>
        </p:blipFill>
        <p:spPr>
          <a:xfrm>
            <a:off x="2376805" y="4417696"/>
            <a:ext cx="7209790" cy="767715"/>
          </a:xfrm>
          <a:prstGeom prst="rect">
            <a:avLst/>
          </a:prstGeom>
        </p:spPr>
      </p:pic>
    </p:spTree>
    <p:extLst>
      <p:ext uri="{BB962C8B-B14F-4D97-AF65-F5344CB8AC3E}">
        <p14:creationId xmlns:p14="http://schemas.microsoft.com/office/powerpoint/2010/main" val="1559601217"/>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vert="horz" wrap="square" lIns="91440" tIns="45720" rIns="91440" bIns="45720" anchor="b" anchorCtr="0">
            <a:normAutofit/>
          </a:bodyPr>
          <a:lstStyle/>
          <a:p>
            <a:pPr algn="l" eaLnBrk="1" hangingPunct="1"/>
            <a:r>
              <a:rPr lang="en-US" altLang="zh-CN" sz="2800" b="1" dirty="0">
                <a:solidFill>
                  <a:schemeClr val="tx1"/>
                </a:solidFill>
                <a:latin typeface="黑体" panose="02010609060101010101" pitchFamily="2" charset="-122"/>
                <a:ea typeface="黑体" panose="02010609060101010101" pitchFamily="2" charset="-122"/>
                <a:cs typeface="黑体" panose="02010609060101010101" pitchFamily="2" charset="-122"/>
              </a:rPr>
              <a:t>5.</a:t>
            </a:r>
            <a:r>
              <a:rPr lang="zh-CN" altLang="en-US" sz="2800" b="1" dirty="0">
                <a:solidFill>
                  <a:schemeClr val="tx1"/>
                </a:solidFill>
                <a:latin typeface="黑体" panose="02010609060101010101" pitchFamily="2" charset="-122"/>
                <a:ea typeface="黑体" panose="02010609060101010101" pitchFamily="2" charset="-122"/>
                <a:cs typeface="黑体" panose="02010609060101010101" pitchFamily="2" charset="-122"/>
              </a:rPr>
              <a:t>位置关系</a:t>
            </a:r>
          </a:p>
        </p:txBody>
      </p:sp>
      <p:sp>
        <p:nvSpPr>
          <p:cNvPr id="19459" name="Rectangle 3"/>
          <p:cNvSpPr>
            <a:spLocks noGrp="1"/>
          </p:cNvSpPr>
          <p:nvPr>
            <p:ph idx="1"/>
          </p:nvPr>
        </p:nvSpPr>
        <p:spPr/>
        <p:txBody>
          <a:bodyPr vert="horz" wrap="square" lIns="91440" tIns="45720" rIns="91440" bIns="45720" anchor="t" anchorCtr="0">
            <a:normAutofit/>
          </a:bodyPr>
          <a:lstStyle/>
          <a:p>
            <a:pPr eaLnBrk="1" hangingPunct="1"/>
            <a:r>
              <a:rPr lang="zh-CN" altLang="en-US" sz="2400" dirty="0">
                <a:latin typeface="仿宋" panose="02010609060101010101" pitchFamily="49" charset="-122"/>
                <a:ea typeface="仿宋" panose="02010609060101010101" pitchFamily="49" charset="-122"/>
                <a:cs typeface="仿宋" panose="02010609060101010101" pitchFamily="49" charset="-122"/>
              </a:rPr>
              <a:t>位置关系是指不同事物在位置方面的关系。</a:t>
            </a:r>
          </a:p>
          <a:p>
            <a:pPr eaLnBrk="1" hangingPunct="1"/>
            <a:r>
              <a:rPr lang="zh-CN" altLang="en-US" sz="2400" dirty="0">
                <a:latin typeface="仿宋" panose="02010609060101010101" pitchFamily="49" charset="-122"/>
                <a:ea typeface="仿宋" panose="02010609060101010101" pitchFamily="49" charset="-122"/>
                <a:cs typeface="仿宋" panose="02010609060101010101" pitchFamily="49" charset="-122"/>
              </a:rPr>
              <a:t>常用的位置关系：</a:t>
            </a:r>
          </a:p>
          <a:p>
            <a:pPr lvl="1" eaLnBrk="1" hangingPunct="1"/>
            <a:r>
              <a:rPr lang="en-US" altLang="zh-CN" sz="2000" dirty="0">
                <a:solidFill>
                  <a:srgbClr val="0000FF"/>
                </a:solidFill>
                <a:latin typeface="仿宋" panose="02010609060101010101" pitchFamily="49" charset="-122"/>
                <a:ea typeface="仿宋" panose="02010609060101010101" pitchFamily="49" charset="-122"/>
                <a:cs typeface="仿宋" panose="02010609060101010101" pitchFamily="49" charset="-122"/>
              </a:rPr>
              <a:t>Located-on</a:t>
            </a:r>
            <a:r>
              <a:rPr lang="en-US" altLang="zh-CN" sz="2000" dirty="0">
                <a:latin typeface="仿宋" panose="02010609060101010101" pitchFamily="49" charset="-122"/>
                <a:ea typeface="仿宋" panose="02010609060101010101" pitchFamily="49" charset="-122"/>
                <a:cs typeface="仿宋" panose="02010609060101010101" pitchFamily="49" charset="-122"/>
              </a:rPr>
              <a:t>:</a:t>
            </a:r>
            <a:r>
              <a:rPr lang="zh-CN" altLang="en-US" sz="2000" dirty="0">
                <a:solidFill>
                  <a:schemeClr val="tx1"/>
                </a:solidFill>
                <a:latin typeface="仿宋" panose="02010609060101010101" pitchFamily="49" charset="-122"/>
                <a:ea typeface="仿宋" panose="02010609060101010101" pitchFamily="49" charset="-122"/>
                <a:cs typeface="仿宋" panose="02010609060101010101" pitchFamily="49" charset="-122"/>
              </a:rPr>
              <a:t>一物在另一物之上。</a:t>
            </a:r>
            <a:endParaRPr lang="zh-CN" altLang="en-US" sz="2000" dirty="0">
              <a:latin typeface="仿宋" panose="02010609060101010101" pitchFamily="49" charset="-122"/>
              <a:ea typeface="仿宋" panose="02010609060101010101" pitchFamily="49" charset="-122"/>
              <a:cs typeface="仿宋" panose="02010609060101010101" pitchFamily="49" charset="-122"/>
            </a:endParaRPr>
          </a:p>
          <a:p>
            <a:pPr lvl="1" eaLnBrk="1" hangingPunct="1"/>
            <a:r>
              <a:rPr lang="en-US" altLang="zh-CN" sz="2000" dirty="0">
                <a:solidFill>
                  <a:srgbClr val="0000FF"/>
                </a:solidFill>
                <a:latin typeface="仿宋" panose="02010609060101010101" pitchFamily="49" charset="-122"/>
                <a:ea typeface="仿宋" panose="02010609060101010101" pitchFamily="49" charset="-122"/>
                <a:cs typeface="仿宋" panose="02010609060101010101" pitchFamily="49" charset="-122"/>
              </a:rPr>
              <a:t>Located-at</a:t>
            </a:r>
            <a:r>
              <a:rPr lang="en-US" altLang="zh-CN" sz="2000" dirty="0">
                <a:latin typeface="仿宋" panose="02010609060101010101" pitchFamily="49" charset="-122"/>
                <a:ea typeface="仿宋" panose="02010609060101010101" pitchFamily="49" charset="-122"/>
                <a:cs typeface="仿宋" panose="02010609060101010101" pitchFamily="49" charset="-122"/>
              </a:rPr>
              <a:t>:</a:t>
            </a:r>
            <a:r>
              <a:rPr lang="zh-CN" altLang="en-US" sz="2000" dirty="0">
                <a:solidFill>
                  <a:schemeClr val="tx1"/>
                </a:solidFill>
                <a:latin typeface="仿宋" panose="02010609060101010101" pitchFamily="49" charset="-122"/>
                <a:ea typeface="仿宋" panose="02010609060101010101" pitchFamily="49" charset="-122"/>
                <a:cs typeface="仿宋" panose="02010609060101010101" pitchFamily="49" charset="-122"/>
              </a:rPr>
              <a:t>一物在何位置。</a:t>
            </a:r>
            <a:endParaRPr lang="zh-CN" altLang="en-US" sz="2000" dirty="0">
              <a:latin typeface="仿宋" panose="02010609060101010101" pitchFamily="49" charset="-122"/>
              <a:ea typeface="仿宋" panose="02010609060101010101" pitchFamily="49" charset="-122"/>
              <a:cs typeface="仿宋" panose="02010609060101010101" pitchFamily="49" charset="-122"/>
            </a:endParaRPr>
          </a:p>
          <a:p>
            <a:pPr lvl="1" eaLnBrk="1" hangingPunct="1"/>
            <a:r>
              <a:rPr lang="en-US" altLang="zh-CN" sz="2000" dirty="0">
                <a:solidFill>
                  <a:srgbClr val="0000FF"/>
                </a:solidFill>
                <a:latin typeface="仿宋" panose="02010609060101010101" pitchFamily="49" charset="-122"/>
                <a:ea typeface="仿宋" panose="02010609060101010101" pitchFamily="49" charset="-122"/>
                <a:cs typeface="仿宋" panose="02010609060101010101" pitchFamily="49" charset="-122"/>
              </a:rPr>
              <a:t>Located-under</a:t>
            </a:r>
            <a:r>
              <a:rPr lang="en-US" altLang="zh-CN" sz="2000" dirty="0">
                <a:latin typeface="仿宋" panose="02010609060101010101" pitchFamily="49" charset="-122"/>
                <a:ea typeface="仿宋" panose="02010609060101010101" pitchFamily="49" charset="-122"/>
                <a:cs typeface="仿宋" panose="02010609060101010101" pitchFamily="49" charset="-122"/>
              </a:rPr>
              <a:t>: </a:t>
            </a:r>
            <a:r>
              <a:rPr lang="zh-CN" altLang="en-US" sz="2000" dirty="0">
                <a:solidFill>
                  <a:schemeClr val="tx1"/>
                </a:solidFill>
                <a:latin typeface="仿宋" panose="02010609060101010101" pitchFamily="49" charset="-122"/>
                <a:ea typeface="仿宋" panose="02010609060101010101" pitchFamily="49" charset="-122"/>
                <a:cs typeface="仿宋" panose="02010609060101010101" pitchFamily="49" charset="-122"/>
              </a:rPr>
              <a:t>一物在另一物之下。</a:t>
            </a:r>
            <a:endParaRPr lang="zh-CN" altLang="en-US" sz="2000" dirty="0">
              <a:latin typeface="仿宋" panose="02010609060101010101" pitchFamily="49" charset="-122"/>
              <a:ea typeface="仿宋" panose="02010609060101010101" pitchFamily="49" charset="-122"/>
              <a:cs typeface="仿宋" panose="02010609060101010101" pitchFamily="49" charset="-122"/>
            </a:endParaRPr>
          </a:p>
          <a:p>
            <a:pPr lvl="1" eaLnBrk="1" hangingPunct="1"/>
            <a:r>
              <a:rPr lang="en-US" altLang="zh-CN" sz="2000" dirty="0">
                <a:solidFill>
                  <a:srgbClr val="0000FF"/>
                </a:solidFill>
                <a:latin typeface="仿宋" panose="02010609060101010101" pitchFamily="49" charset="-122"/>
                <a:ea typeface="仿宋" panose="02010609060101010101" pitchFamily="49" charset="-122"/>
                <a:cs typeface="仿宋" panose="02010609060101010101" pitchFamily="49" charset="-122"/>
              </a:rPr>
              <a:t>Located-inside</a:t>
            </a:r>
            <a:r>
              <a:rPr lang="en-US" altLang="zh-CN" sz="2000" dirty="0">
                <a:latin typeface="仿宋" panose="02010609060101010101" pitchFamily="49" charset="-122"/>
                <a:ea typeface="仿宋" panose="02010609060101010101" pitchFamily="49" charset="-122"/>
                <a:cs typeface="仿宋" panose="02010609060101010101" pitchFamily="49" charset="-122"/>
              </a:rPr>
              <a:t>: </a:t>
            </a:r>
            <a:r>
              <a:rPr lang="zh-CN" altLang="en-US" sz="2000" dirty="0">
                <a:solidFill>
                  <a:schemeClr val="tx1"/>
                </a:solidFill>
                <a:latin typeface="仿宋" panose="02010609060101010101" pitchFamily="49" charset="-122"/>
                <a:ea typeface="仿宋" panose="02010609060101010101" pitchFamily="49" charset="-122"/>
                <a:cs typeface="仿宋" panose="02010609060101010101" pitchFamily="49" charset="-122"/>
              </a:rPr>
              <a:t>一物在另一物之中。</a:t>
            </a:r>
          </a:p>
          <a:p>
            <a:pPr lvl="1" eaLnBrk="1" hangingPunct="1"/>
            <a:r>
              <a:rPr lang="en-US" altLang="zh-CN" sz="2000" dirty="0">
                <a:solidFill>
                  <a:srgbClr val="0000FF"/>
                </a:solidFill>
                <a:latin typeface="仿宋" panose="02010609060101010101" pitchFamily="49" charset="-122"/>
                <a:ea typeface="仿宋" panose="02010609060101010101" pitchFamily="49" charset="-122"/>
                <a:cs typeface="仿宋" panose="02010609060101010101" pitchFamily="49" charset="-122"/>
              </a:rPr>
              <a:t>Located-outside</a:t>
            </a:r>
            <a:r>
              <a:rPr lang="en-US" altLang="zh-CN" sz="2000" dirty="0">
                <a:latin typeface="仿宋" panose="02010609060101010101" pitchFamily="49" charset="-122"/>
                <a:ea typeface="仿宋" panose="02010609060101010101" pitchFamily="49" charset="-122"/>
                <a:cs typeface="仿宋" panose="02010609060101010101" pitchFamily="49" charset="-122"/>
              </a:rPr>
              <a:t>: </a:t>
            </a:r>
            <a:r>
              <a:rPr lang="zh-CN" altLang="en-US" sz="2000" dirty="0">
                <a:solidFill>
                  <a:schemeClr val="tx1"/>
                </a:solidFill>
                <a:latin typeface="仿宋" panose="02010609060101010101" pitchFamily="49" charset="-122"/>
                <a:ea typeface="仿宋" panose="02010609060101010101" pitchFamily="49" charset="-122"/>
                <a:cs typeface="仿宋" panose="02010609060101010101" pitchFamily="49" charset="-122"/>
              </a:rPr>
              <a:t>一物在另一物之外。</a:t>
            </a:r>
          </a:p>
        </p:txBody>
      </p:sp>
      <p:sp>
        <p:nvSpPr>
          <p:cNvPr id="2" name="矩形 1"/>
          <p:cNvSpPr/>
          <p:nvPr/>
        </p:nvSpPr>
        <p:spPr>
          <a:xfrm>
            <a:off x="2956561" y="4821555"/>
            <a:ext cx="1165225" cy="599440"/>
          </a:xfrm>
          <a:prstGeom prst="rect">
            <a:avLst/>
          </a:prstGeom>
          <a:no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a:solidFill>
                  <a:prstClr val="black"/>
                </a:solidFill>
                <a:latin typeface="Georgia"/>
                <a:ea typeface="方正舒体" panose="02010601030101010101" pitchFamily="2" charset="-122"/>
              </a:rPr>
              <a:t>河南大学</a:t>
            </a:r>
          </a:p>
        </p:txBody>
      </p:sp>
      <p:cxnSp>
        <p:nvCxnSpPr>
          <p:cNvPr id="3" name="直接箭头连接符 2"/>
          <p:cNvCxnSpPr>
            <a:stCxn id="2" idx="3"/>
            <a:endCxn id="4" idx="1"/>
          </p:cNvCxnSpPr>
          <p:nvPr/>
        </p:nvCxnSpPr>
        <p:spPr>
          <a:xfrm>
            <a:off x="4121785" y="5121275"/>
            <a:ext cx="1731010" cy="165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4" name="矩形 3"/>
          <p:cNvSpPr/>
          <p:nvPr/>
        </p:nvSpPr>
        <p:spPr>
          <a:xfrm>
            <a:off x="5852795" y="4821555"/>
            <a:ext cx="1021080" cy="632460"/>
          </a:xfrm>
          <a:prstGeom prst="rect">
            <a:avLst/>
          </a:prstGeom>
          <a:no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a:solidFill>
                  <a:prstClr val="black"/>
                </a:solidFill>
                <a:latin typeface="Georgia"/>
                <a:ea typeface="方正舒体" panose="02010601030101010101" pitchFamily="2" charset="-122"/>
              </a:rPr>
              <a:t>开封</a:t>
            </a:r>
          </a:p>
        </p:txBody>
      </p:sp>
      <p:sp>
        <p:nvSpPr>
          <p:cNvPr id="5" name="矩形 4"/>
          <p:cNvSpPr/>
          <p:nvPr/>
        </p:nvSpPr>
        <p:spPr>
          <a:xfrm>
            <a:off x="4243705" y="4788535"/>
            <a:ext cx="1419860" cy="25527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fontAlgn="base">
              <a:spcBef>
                <a:spcPct val="0"/>
              </a:spcBef>
              <a:spcAft>
                <a:spcPct val="0"/>
              </a:spcAft>
            </a:pPr>
            <a:r>
              <a:rPr lang="en-US" altLang="zh-CN" dirty="0">
                <a:solidFill>
                  <a:prstClr val="black"/>
                </a:solidFill>
                <a:latin typeface="宋体" panose="02010600030101010101" pitchFamily="2" charset="-122"/>
                <a:ea typeface="方正舒体" panose="02010601030101010101" pitchFamily="2" charset="-122"/>
                <a:sym typeface="+mn-ea"/>
              </a:rPr>
              <a:t>Located-at</a:t>
            </a:r>
          </a:p>
        </p:txBody>
      </p:sp>
    </p:spTree>
    <p:extLst>
      <p:ext uri="{BB962C8B-B14F-4D97-AF65-F5344CB8AC3E}">
        <p14:creationId xmlns:p14="http://schemas.microsoft.com/office/powerpoint/2010/main" val="4261755043"/>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p:txBody>
          <a:bodyPr vert="horz" wrap="square" lIns="91440" tIns="45720" rIns="91440" bIns="45720" anchor="b" anchorCtr="0">
            <a:normAutofit/>
          </a:bodyPr>
          <a:lstStyle/>
          <a:p>
            <a:pPr algn="l" eaLnBrk="1" hangingPunct="1"/>
            <a:r>
              <a:rPr lang="en-US" altLang="zh-CN" sz="2800" b="1" dirty="0">
                <a:solidFill>
                  <a:schemeClr val="tx1"/>
                </a:solidFill>
                <a:latin typeface="黑体" panose="02010609060101010101" pitchFamily="2" charset="-122"/>
                <a:ea typeface="黑体" panose="02010609060101010101" pitchFamily="2" charset="-122"/>
                <a:cs typeface="黑体" panose="02010609060101010101" pitchFamily="2" charset="-122"/>
              </a:rPr>
              <a:t>6.</a:t>
            </a:r>
            <a:r>
              <a:rPr lang="zh-CN" altLang="en-US" sz="2800" b="1" dirty="0">
                <a:solidFill>
                  <a:schemeClr val="tx1"/>
                </a:solidFill>
                <a:latin typeface="黑体" panose="02010609060101010101" pitchFamily="2" charset="-122"/>
                <a:ea typeface="黑体" panose="02010609060101010101" pitchFamily="2" charset="-122"/>
                <a:cs typeface="黑体" panose="02010609060101010101" pitchFamily="2" charset="-122"/>
              </a:rPr>
              <a:t>相近关系</a:t>
            </a:r>
          </a:p>
        </p:txBody>
      </p:sp>
      <p:sp>
        <p:nvSpPr>
          <p:cNvPr id="20483" name="Rectangle 3"/>
          <p:cNvSpPr>
            <a:spLocks noGrp="1"/>
          </p:cNvSpPr>
          <p:nvPr>
            <p:ph idx="1"/>
          </p:nvPr>
        </p:nvSpPr>
        <p:spPr>
          <a:xfrm>
            <a:off x="1987868" y="1556704"/>
            <a:ext cx="8208962" cy="4897437"/>
          </a:xfrm>
        </p:spPr>
        <p:txBody>
          <a:bodyPr vert="horz" wrap="square" lIns="91440" tIns="45720" rIns="91440" bIns="45720" anchor="t" anchorCtr="0">
            <a:normAutofit/>
          </a:bodyPr>
          <a:lstStyle/>
          <a:p>
            <a:pPr eaLnBrk="1" hangingPunct="1"/>
            <a:r>
              <a:rPr lang="zh-CN" altLang="en-US" sz="2400" dirty="0">
                <a:latin typeface="仿宋" panose="02010609060101010101" pitchFamily="49" charset="-122"/>
                <a:ea typeface="仿宋" panose="02010609060101010101" pitchFamily="49" charset="-122"/>
                <a:cs typeface="仿宋" panose="02010609060101010101" pitchFamily="49" charset="-122"/>
              </a:rPr>
              <a:t>相近关系是指不同事物在形状、内容等方面相似和接近。</a:t>
            </a:r>
          </a:p>
          <a:p>
            <a:pPr eaLnBrk="1" hangingPunct="1"/>
            <a:r>
              <a:rPr lang="zh-CN" altLang="en-US" sz="2400" dirty="0">
                <a:latin typeface="仿宋" panose="02010609060101010101" pitchFamily="49" charset="-122"/>
                <a:ea typeface="仿宋" panose="02010609060101010101" pitchFamily="49" charset="-122"/>
                <a:cs typeface="仿宋" panose="02010609060101010101" pitchFamily="49" charset="-122"/>
              </a:rPr>
              <a:t>常用的相近关系：</a:t>
            </a:r>
          </a:p>
          <a:p>
            <a:pPr lvl="1" eaLnBrk="1" hangingPunct="1"/>
            <a:r>
              <a:rPr lang="en-US" altLang="zh-CN" sz="2000" dirty="0">
                <a:solidFill>
                  <a:srgbClr val="0000FF"/>
                </a:solidFill>
                <a:latin typeface="仿宋" panose="02010609060101010101" pitchFamily="49" charset="-122"/>
                <a:ea typeface="仿宋" panose="02010609060101010101" pitchFamily="49" charset="-122"/>
                <a:cs typeface="仿宋" panose="02010609060101010101" pitchFamily="49" charset="-122"/>
              </a:rPr>
              <a:t>Similar-to</a:t>
            </a:r>
            <a:r>
              <a:rPr lang="en-US" altLang="zh-CN" sz="2000" dirty="0">
                <a:latin typeface="仿宋" panose="02010609060101010101" pitchFamily="49" charset="-122"/>
                <a:ea typeface="仿宋" panose="02010609060101010101" pitchFamily="49" charset="-122"/>
                <a:cs typeface="仿宋" panose="02010609060101010101" pitchFamily="49" charset="-122"/>
              </a:rPr>
              <a:t>:</a:t>
            </a:r>
            <a:r>
              <a:rPr lang="zh-CN" altLang="en-US" sz="2000" b="1" dirty="0">
                <a:solidFill>
                  <a:schemeClr val="tx1"/>
                </a:solidFill>
                <a:latin typeface="仿宋" panose="02010609060101010101" pitchFamily="49" charset="-122"/>
                <a:ea typeface="仿宋" panose="02010609060101010101" pitchFamily="49" charset="-122"/>
                <a:cs typeface="仿宋" panose="02010609060101010101" pitchFamily="49" charset="-122"/>
              </a:rPr>
              <a:t>表示一个事物和另一个事物相似。</a:t>
            </a:r>
            <a:endParaRPr lang="zh-CN" altLang="en-US" sz="2000" dirty="0">
              <a:solidFill>
                <a:schemeClr val="tx1"/>
              </a:solidFill>
              <a:latin typeface="仿宋" panose="02010609060101010101" pitchFamily="49" charset="-122"/>
              <a:ea typeface="仿宋" panose="02010609060101010101" pitchFamily="49" charset="-122"/>
              <a:cs typeface="仿宋" panose="02010609060101010101" pitchFamily="49" charset="-122"/>
            </a:endParaRPr>
          </a:p>
          <a:p>
            <a:pPr lvl="1" eaLnBrk="1" hangingPunct="1"/>
            <a:r>
              <a:rPr lang="en-US" altLang="zh-CN" sz="2000" dirty="0">
                <a:solidFill>
                  <a:srgbClr val="0000FF"/>
                </a:solidFill>
                <a:latin typeface="仿宋" panose="02010609060101010101" pitchFamily="49" charset="-122"/>
                <a:ea typeface="仿宋" panose="02010609060101010101" pitchFamily="49" charset="-122"/>
                <a:cs typeface="仿宋" panose="02010609060101010101" pitchFamily="49" charset="-122"/>
              </a:rPr>
              <a:t>Near-to</a:t>
            </a:r>
            <a:r>
              <a:rPr lang="en-US" altLang="zh-CN" sz="2000" dirty="0">
                <a:latin typeface="仿宋" panose="02010609060101010101" pitchFamily="49" charset="-122"/>
                <a:ea typeface="仿宋" panose="02010609060101010101" pitchFamily="49" charset="-122"/>
                <a:cs typeface="仿宋" panose="02010609060101010101" pitchFamily="49" charset="-122"/>
              </a:rPr>
              <a:t>:</a:t>
            </a:r>
            <a:r>
              <a:rPr lang="zh-CN" altLang="en-US" sz="2000" b="1" dirty="0">
                <a:solidFill>
                  <a:schemeClr val="tx1"/>
                </a:solidFill>
                <a:latin typeface="仿宋" panose="02010609060101010101" pitchFamily="49" charset="-122"/>
                <a:ea typeface="仿宋" panose="02010609060101010101" pitchFamily="49" charset="-122"/>
                <a:cs typeface="仿宋" panose="02010609060101010101" pitchFamily="49" charset="-122"/>
              </a:rPr>
              <a:t>表示一个事物和另一个事物接近。</a:t>
            </a:r>
          </a:p>
        </p:txBody>
      </p:sp>
      <p:pic>
        <p:nvPicPr>
          <p:cNvPr id="2" name="图片 1"/>
          <p:cNvPicPr>
            <a:picLocks noChangeAspect="1"/>
          </p:cNvPicPr>
          <p:nvPr/>
        </p:nvPicPr>
        <p:blipFill>
          <a:blip r:embed="rId2"/>
          <a:stretch>
            <a:fillRect/>
          </a:stretch>
        </p:blipFill>
        <p:spPr>
          <a:xfrm>
            <a:off x="3711575" y="3931920"/>
            <a:ext cx="4279900" cy="886460"/>
          </a:xfrm>
          <a:prstGeom prst="rect">
            <a:avLst/>
          </a:prstGeom>
        </p:spPr>
      </p:pic>
      <p:sp>
        <p:nvSpPr>
          <p:cNvPr id="3" name="文本框 2"/>
          <p:cNvSpPr txBox="1"/>
          <p:nvPr/>
        </p:nvSpPr>
        <p:spPr>
          <a:xfrm>
            <a:off x="2439670" y="3232150"/>
            <a:ext cx="5364480" cy="368300"/>
          </a:xfrm>
          <a:prstGeom prst="rect">
            <a:avLst/>
          </a:prstGeom>
          <a:noFill/>
        </p:spPr>
        <p:txBody>
          <a:bodyPr wrap="none" rtlCol="0">
            <a:spAutoFit/>
          </a:bodyPr>
          <a:lstStyle/>
          <a:p>
            <a:pPr fontAlgn="base">
              <a:spcBef>
                <a:spcPct val="0"/>
              </a:spcBef>
              <a:spcAft>
                <a:spcPct val="0"/>
              </a:spcAft>
            </a:pPr>
            <a:r>
              <a:rPr lang="zh-CN" altLang="en-US">
                <a:solidFill>
                  <a:prstClr val="black"/>
                </a:solidFill>
                <a:latin typeface="Arial" panose="020B0604020202020204" pitchFamily="34" charset="0"/>
                <a:ea typeface="宋体" panose="02010600030101010101" pitchFamily="2" charset="-122"/>
              </a:rPr>
              <a:t>例如：</a:t>
            </a:r>
            <a:r>
              <a:rPr lang="en-US" altLang="zh-CN">
                <a:solidFill>
                  <a:prstClr val="black"/>
                </a:solidFill>
                <a:latin typeface="Arial" panose="020B0604020202020204" pitchFamily="34" charset="0"/>
                <a:ea typeface="宋体" panose="02010600030101010101" pitchFamily="2" charset="-122"/>
              </a:rPr>
              <a:t>“</a:t>
            </a:r>
            <a:r>
              <a:rPr lang="zh-CN" altLang="en-US">
                <a:solidFill>
                  <a:prstClr val="black"/>
                </a:solidFill>
                <a:latin typeface="Arial" panose="020B0604020202020204" pitchFamily="34" charset="0"/>
                <a:ea typeface="宋体" panose="02010600030101010101" pitchFamily="2" charset="-122"/>
              </a:rPr>
              <a:t>狗长得像狼</a:t>
            </a:r>
            <a:r>
              <a:rPr lang="en-US" altLang="zh-CN">
                <a:solidFill>
                  <a:prstClr val="black"/>
                </a:solidFill>
                <a:latin typeface="Arial" panose="020B0604020202020204" pitchFamily="34" charset="0"/>
                <a:ea typeface="宋体" panose="02010600030101010101" pitchFamily="2" charset="-122"/>
              </a:rPr>
              <a:t>”</a:t>
            </a:r>
            <a:r>
              <a:rPr lang="zh-CN" altLang="en-US">
                <a:solidFill>
                  <a:prstClr val="black"/>
                </a:solidFill>
                <a:latin typeface="Arial" panose="020B0604020202020204" pitchFamily="34" charset="0"/>
                <a:ea typeface="宋体" panose="02010600030101010101" pitchFamily="2" charset="-122"/>
              </a:rPr>
              <a:t>，对应的语义网络如下图所示。</a:t>
            </a:r>
          </a:p>
        </p:txBody>
      </p:sp>
    </p:spTree>
    <p:extLst>
      <p:ext uri="{BB962C8B-B14F-4D97-AF65-F5344CB8AC3E}">
        <p14:creationId xmlns:p14="http://schemas.microsoft.com/office/powerpoint/2010/main" val="25352251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p:txBody>
          <a:bodyPr anchor="ctr"/>
          <a:lstStyle/>
          <a:p>
            <a:r>
              <a:rPr lang="en-US" altLang="zh-CN" dirty="0">
                <a:solidFill>
                  <a:schemeClr val="bg1"/>
                </a:solidFill>
                <a:latin typeface="Times New Roman" panose="02020603050405020304" pitchFamily="18" charset="0"/>
                <a:sym typeface="+mn-ea"/>
              </a:rPr>
              <a:t>2.1.1  </a:t>
            </a:r>
            <a:r>
              <a:rPr lang="zh-CN" altLang="en-US" b="1">
                <a:solidFill>
                  <a:schemeClr val="bg1"/>
                </a:solidFill>
                <a:latin typeface="Times New Roman" panose="02020603050405020304" pitchFamily="18" charset="0"/>
                <a:sym typeface="+mn-ea"/>
              </a:rPr>
              <a:t>知识与知识表示的概念</a:t>
            </a:r>
          </a:p>
        </p:txBody>
      </p:sp>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11</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8195" name="文本占位符 8194"/>
          <p:cNvSpPr>
            <a:spLocks noGrp="1"/>
          </p:cNvSpPr>
          <p:nvPr>
            <p:ph sz="quarter" idx="1"/>
          </p:nvPr>
        </p:nvSpPr>
        <p:spPr>
          <a:noFill/>
          <a:ln>
            <a:noFill/>
          </a:ln>
        </p:spPr>
        <p:txBody>
          <a:bodyPr>
            <a:normAutofit/>
          </a:bodyPr>
          <a:lstStyle/>
          <a:p>
            <a:pPr algn="just">
              <a:lnSpc>
                <a:spcPct val="150000"/>
              </a:lnSpc>
              <a:buNone/>
            </a:pPr>
            <a:r>
              <a:rPr lang="en-US" altLang="zh-CN" sz="2400" dirty="0">
                <a:latin typeface="仿宋" panose="02010609060101010101" pitchFamily="49" charset="-122"/>
                <a:ea typeface="仿宋" panose="02010609060101010101" pitchFamily="49" charset="-122"/>
              </a:rPr>
              <a:t>▶ </a:t>
            </a:r>
            <a:r>
              <a:rPr lang="zh-CN" altLang="en-US" sz="2400" dirty="0">
                <a:latin typeface="仿宋" panose="02010609060101010101" pitchFamily="49" charset="-122"/>
                <a:ea typeface="仿宋" panose="02010609060101010101" pitchFamily="49" charset="-122"/>
              </a:rPr>
              <a:t>按知识的作用及表示划分：</a:t>
            </a:r>
          </a:p>
          <a:p>
            <a:pPr algn="just">
              <a:lnSpc>
                <a:spcPct val="150000"/>
              </a:lnSpc>
              <a:buNone/>
            </a:pP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）事实性知识：用于描述领域内的有关概念、事实、事物的属性及状态；</a:t>
            </a:r>
          </a:p>
          <a:p>
            <a:pPr algn="just">
              <a:lnSpc>
                <a:spcPct val="150000"/>
              </a:lnSpc>
              <a:buNone/>
            </a:pPr>
            <a:r>
              <a:rPr lang="zh-CN" altLang="en-US" sz="2000" dirty="0">
                <a:latin typeface="仿宋" panose="02010609060101010101" pitchFamily="49" charset="-122"/>
                <a:ea typeface="仿宋" panose="02010609060101010101" pitchFamily="49" charset="-122"/>
              </a:rPr>
              <a:t>    </a:t>
            </a:r>
            <a:r>
              <a:rPr lang="zh-CN" altLang="en-US" sz="2000" dirty="0">
                <a:solidFill>
                  <a:srgbClr val="0000FF"/>
                </a:solidFill>
                <a:latin typeface="仿宋" panose="02010609060101010101" pitchFamily="49" charset="-122"/>
                <a:ea typeface="仿宋" panose="02010609060101010101" pitchFamily="49" charset="-122"/>
              </a:rPr>
              <a:t>如：太阳从东方升起</a:t>
            </a:r>
          </a:p>
          <a:p>
            <a:pPr algn="just">
              <a:lnSpc>
                <a:spcPct val="150000"/>
              </a:lnSpc>
              <a:buNone/>
            </a:pP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）过程性知识：与领域相关的、用于指出如何处理与问题相关的信息以及求得问题的解；</a:t>
            </a:r>
          </a:p>
          <a:p>
            <a:pPr algn="just">
              <a:lnSpc>
                <a:spcPct val="150000"/>
              </a:lnSpc>
              <a:buNone/>
            </a:pPr>
            <a:r>
              <a:rPr lang="zh-CN" altLang="en-US" sz="2000" dirty="0">
                <a:latin typeface="仿宋" panose="02010609060101010101" pitchFamily="49" charset="-122"/>
                <a:ea typeface="仿宋" panose="02010609060101010101" pitchFamily="49" charset="-122"/>
              </a:rPr>
              <a:t>    </a:t>
            </a:r>
            <a:r>
              <a:rPr lang="zh-CN" altLang="en-US" sz="2000" dirty="0">
                <a:solidFill>
                  <a:srgbClr val="0000FF"/>
                </a:solidFill>
                <a:latin typeface="仿宋" panose="02010609060101010101" pitchFamily="49" charset="-122"/>
                <a:ea typeface="仿宋" panose="02010609060101010101" pitchFamily="49" charset="-122"/>
              </a:rPr>
              <a:t>如：如果信道畅通，请发绿色信号</a:t>
            </a:r>
          </a:p>
          <a:p>
            <a:pPr algn="just">
              <a:lnSpc>
                <a:spcPct val="150000"/>
              </a:lnSpc>
              <a:buNone/>
            </a:pP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3</a:t>
            </a:r>
            <a:r>
              <a:rPr lang="zh-CN" altLang="en-US" sz="2000" dirty="0">
                <a:latin typeface="仿宋" panose="02010609060101010101" pitchFamily="49" charset="-122"/>
                <a:ea typeface="仿宋" panose="02010609060101010101" pitchFamily="49" charset="-122"/>
              </a:rPr>
              <a:t>）控制性知识：又称为深层知识及</a:t>
            </a:r>
            <a:r>
              <a:rPr lang="zh-CN" altLang="en-US" sz="2000" dirty="0">
                <a:solidFill>
                  <a:srgbClr val="FF3300"/>
                </a:solidFill>
                <a:latin typeface="仿宋" panose="02010609060101010101" pitchFamily="49" charset="-122"/>
                <a:ea typeface="仿宋" panose="02010609060101010101" pitchFamily="49" charset="-122"/>
              </a:rPr>
              <a:t>元知识</a:t>
            </a:r>
            <a:r>
              <a:rPr lang="zh-CN" altLang="en-US" sz="2000" dirty="0">
                <a:latin typeface="仿宋" panose="02010609060101010101" pitchFamily="49" charset="-122"/>
                <a:ea typeface="仿宋" panose="02010609060101010101" pitchFamily="49" charset="-122"/>
              </a:rPr>
              <a:t>，是关于如何运用已有的知识进行问题求解的知识，也称为关于知识的知识。</a:t>
            </a:r>
          </a:p>
          <a:p>
            <a:pPr algn="just">
              <a:lnSpc>
                <a:spcPct val="150000"/>
              </a:lnSpc>
              <a:buNone/>
            </a:pPr>
            <a:r>
              <a:rPr lang="zh-CN" altLang="en-US" sz="2000" dirty="0">
                <a:latin typeface="仿宋" panose="02010609060101010101" pitchFamily="49" charset="-122"/>
                <a:ea typeface="仿宋" panose="02010609060101010101" pitchFamily="49" charset="-122"/>
              </a:rPr>
              <a:t>    </a:t>
            </a:r>
            <a:r>
              <a:rPr lang="zh-CN" altLang="en-US" sz="2000" dirty="0">
                <a:solidFill>
                  <a:srgbClr val="0000FF"/>
                </a:solidFill>
                <a:latin typeface="仿宋" panose="02010609060101010101" pitchFamily="49" charset="-122"/>
                <a:ea typeface="仿宋" panose="02010609060101010101" pitchFamily="49" charset="-122"/>
              </a:rPr>
              <a:t>如： 问题求解过程中的处理方法、搜索策略、控制结构</a:t>
            </a:r>
          </a:p>
          <a:p>
            <a:pPr>
              <a:lnSpc>
                <a:spcPct val="150000"/>
              </a:lnSpc>
              <a:buNone/>
            </a:pPr>
            <a:endParaRPr lang="zh-CN" altLang="en-US" sz="2000" dirty="0">
              <a:solidFill>
                <a:srgbClr val="0000FF"/>
              </a:solidFill>
              <a:latin typeface="仿宋" panose="02010609060101010101" pitchFamily="49" charset="-122"/>
              <a:ea typeface="仿宋" panose="02010609060101010101" pitchFamily="49" charset="-122"/>
            </a:endParaRPr>
          </a:p>
        </p:txBody>
      </p:sp>
      <p:sp>
        <p:nvSpPr>
          <p:cNvPr id="6" name="标题 7169"/>
          <p:cNvSpPr txBox="1"/>
          <p:nvPr/>
        </p:nvSpPr>
        <p:spPr>
          <a:xfrm>
            <a:off x="1978152" y="381000"/>
            <a:ext cx="8534400" cy="758952"/>
          </a:xfrm>
          <a:prstGeom prst="rect">
            <a:avLst/>
          </a:prstGeom>
        </p:spPr>
        <p:txBody>
          <a:bodyPr vert="horz" anchor="ctr">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base">
              <a:spcAft>
                <a:spcPct val="0"/>
              </a:spcAft>
            </a:pPr>
            <a:r>
              <a:rPr lang="en-US" altLang="zh-CN" b="1">
                <a:solidFill>
                  <a:prstClr val="black"/>
                </a:solidFill>
                <a:latin typeface="仿宋" panose="02010609060101010101" pitchFamily="49" charset="-122"/>
                <a:ea typeface="仿宋" panose="02010609060101010101" pitchFamily="49" charset="-122"/>
                <a:sym typeface="+mn-ea"/>
              </a:rPr>
              <a:t>2.1.4  </a:t>
            </a:r>
            <a:r>
              <a:rPr lang="zh-CN" altLang="en-US" b="1">
                <a:solidFill>
                  <a:prstClr val="black"/>
                </a:solidFill>
                <a:latin typeface="仿宋" panose="02010609060101010101" pitchFamily="49" charset="-122"/>
                <a:ea typeface="仿宋" panose="02010609060101010101" pitchFamily="49" charset="-122"/>
                <a:sym typeface="+mn-ea"/>
              </a:rPr>
              <a:t>知识的分类</a:t>
            </a:r>
            <a:endParaRPr lang="zh-CN" altLang="en-US" b="1" dirty="0">
              <a:solidFill>
                <a:prstClr val="black"/>
              </a:solidFill>
              <a:latin typeface="仿宋" panose="02010609060101010101" pitchFamily="49" charset="-122"/>
              <a:ea typeface="仿宋" panose="02010609060101010101" pitchFamily="49" charset="-122"/>
              <a:sym typeface="+mn-ea"/>
            </a:endParaRPr>
          </a:p>
        </p:txBody>
      </p:sp>
    </p:spTree>
    <p:extLst>
      <p:ext uri="{BB962C8B-B14F-4D97-AF65-F5344CB8AC3E}">
        <p14:creationId xmlns:p14="http://schemas.microsoft.com/office/powerpoint/2010/main" val="2138084865"/>
      </p:ext>
    </p:extLst>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b="1">
                <a:solidFill>
                  <a:schemeClr val="tx1"/>
                </a:solidFill>
                <a:latin typeface="黑体" panose="02010609060101010101" pitchFamily="2" charset="-122"/>
                <a:ea typeface="黑体" panose="02010609060101010101" pitchFamily="2" charset="-122"/>
                <a:cs typeface="黑体" panose="02010609060101010101" pitchFamily="2" charset="-122"/>
              </a:rPr>
              <a:t>7.</a:t>
            </a:r>
            <a:r>
              <a:rPr lang="zh-CN" altLang="en-US" sz="2800" b="1">
                <a:solidFill>
                  <a:schemeClr val="tx1"/>
                </a:solidFill>
                <a:latin typeface="黑体" panose="02010609060101010101" pitchFamily="2" charset="-122"/>
                <a:ea typeface="黑体" panose="02010609060101010101" pitchFamily="2" charset="-122"/>
                <a:cs typeface="黑体" panose="02010609060101010101" pitchFamily="2" charset="-122"/>
              </a:rPr>
              <a:t>因果关系</a:t>
            </a:r>
          </a:p>
        </p:txBody>
      </p:sp>
      <p:sp>
        <p:nvSpPr>
          <p:cNvPr id="3" name="内容占位符 2"/>
          <p:cNvSpPr>
            <a:spLocks noGrp="1"/>
          </p:cNvSpPr>
          <p:nvPr>
            <p:ph sz="quarter" idx="1"/>
          </p:nvPr>
        </p:nvSpPr>
        <p:spPr>
          <a:xfrm>
            <a:off x="1825625" y="1527176"/>
            <a:ext cx="8503920" cy="2353945"/>
          </a:xfrm>
        </p:spPr>
        <p:txBody>
          <a:bodyPr/>
          <a:lstStyle/>
          <a:p>
            <a:pPr>
              <a:lnSpc>
                <a:spcPct val="150000"/>
              </a:lnSpc>
            </a:pPr>
            <a:r>
              <a:rPr lang="zh-CN" altLang="en-US" sz="2400" dirty="0">
                <a:latin typeface="仿宋" panose="02010609060101010101" pitchFamily="49" charset="-122"/>
                <a:ea typeface="仿宋" panose="02010609060101010101" pitchFamily="49" charset="-122"/>
                <a:cs typeface="仿宋" panose="02010609060101010101" pitchFamily="49" charset="-122"/>
              </a:rPr>
              <a:t>因果关系是指由于某一事件的发生而导致另一个事物的发生，适合表示规则性知识。通常用</a:t>
            </a:r>
            <a:r>
              <a:rPr lang="en-US" altLang="zh-CN" sz="2400" dirty="0">
                <a:latin typeface="仿宋" panose="02010609060101010101" pitchFamily="49" charset="-122"/>
                <a:ea typeface="仿宋" panose="02010609060101010101" pitchFamily="49" charset="-122"/>
                <a:cs typeface="仿宋" panose="02010609060101010101" pitchFamily="49" charset="-122"/>
              </a:rPr>
              <a:t>if-then</a:t>
            </a:r>
            <a:r>
              <a:rPr lang="zh-CN" altLang="en-US" sz="2400" dirty="0">
                <a:latin typeface="仿宋" panose="02010609060101010101" pitchFamily="49" charset="-122"/>
                <a:ea typeface="仿宋" panose="02010609060101010101" pitchFamily="49" charset="-122"/>
                <a:cs typeface="仿宋" panose="02010609060101010101" pitchFamily="49" charset="-122"/>
              </a:rPr>
              <a:t>表示两个结点之间的因果关系，其含义是</a:t>
            </a:r>
            <a:r>
              <a:rPr lang="en-US" altLang="zh-CN" sz="2400" dirty="0">
                <a:latin typeface="仿宋" panose="02010609060101010101" pitchFamily="49" charset="-122"/>
                <a:ea typeface="仿宋" panose="02010609060101010101" pitchFamily="49" charset="-122"/>
                <a:cs typeface="仿宋" panose="02010609060101010101" pitchFamily="49" charset="-122"/>
              </a:rPr>
              <a:t>“</a:t>
            </a:r>
            <a:r>
              <a:rPr lang="zh-CN" altLang="en-US" sz="2400" dirty="0">
                <a:latin typeface="仿宋" panose="02010609060101010101" pitchFamily="49" charset="-122"/>
                <a:ea typeface="仿宋" panose="02010609060101010101" pitchFamily="49" charset="-122"/>
                <a:cs typeface="仿宋" panose="02010609060101010101" pitchFamily="49" charset="-122"/>
              </a:rPr>
              <a:t>如果</a:t>
            </a:r>
            <a:r>
              <a:rPr lang="en-US" altLang="zh-CN" sz="2400" dirty="0">
                <a:latin typeface="仿宋" panose="02010609060101010101" pitchFamily="49" charset="-122"/>
                <a:ea typeface="仿宋" panose="02010609060101010101" pitchFamily="49" charset="-122"/>
                <a:cs typeface="仿宋" panose="02010609060101010101" pitchFamily="49" charset="-122"/>
              </a:rPr>
              <a:t>...,</a:t>
            </a:r>
            <a:r>
              <a:rPr lang="zh-CN" altLang="en-US" sz="2400" dirty="0">
                <a:latin typeface="仿宋" panose="02010609060101010101" pitchFamily="49" charset="-122"/>
                <a:ea typeface="仿宋" panose="02010609060101010101" pitchFamily="49" charset="-122"/>
                <a:cs typeface="仿宋" panose="02010609060101010101" pitchFamily="49" charset="-122"/>
              </a:rPr>
              <a:t>那么</a:t>
            </a:r>
            <a:r>
              <a:rPr lang="en-US" altLang="zh-CN" sz="2400" dirty="0">
                <a:latin typeface="仿宋" panose="02010609060101010101" pitchFamily="49" charset="-122"/>
                <a:ea typeface="仿宋" panose="02010609060101010101" pitchFamily="49" charset="-122"/>
                <a:cs typeface="仿宋" panose="02010609060101010101" pitchFamily="49" charset="-122"/>
              </a:rPr>
              <a:t>...”</a:t>
            </a:r>
            <a:r>
              <a:rPr lang="zh-CN" altLang="en-US" sz="2400" dirty="0">
                <a:latin typeface="仿宋" panose="02010609060101010101" pitchFamily="49" charset="-122"/>
                <a:ea typeface="仿宋" panose="02010609060101010101" pitchFamily="49" charset="-122"/>
                <a:cs typeface="仿宋" panose="02010609060101010101" pitchFamily="49" charset="-122"/>
              </a:rPr>
              <a:t>。例如，</a:t>
            </a:r>
            <a:r>
              <a:rPr lang="en-US" altLang="zh-CN" sz="2400" dirty="0">
                <a:latin typeface="仿宋" panose="02010609060101010101" pitchFamily="49" charset="-122"/>
                <a:ea typeface="仿宋" panose="02010609060101010101" pitchFamily="49" charset="-122"/>
                <a:cs typeface="仿宋" panose="02010609060101010101" pitchFamily="49" charset="-122"/>
              </a:rPr>
              <a:t>“</a:t>
            </a:r>
            <a:r>
              <a:rPr lang="zh-CN" altLang="en-US" sz="2400" dirty="0">
                <a:latin typeface="仿宋" panose="02010609060101010101" pitchFamily="49" charset="-122"/>
                <a:ea typeface="仿宋" panose="02010609060101010101" pitchFamily="49" charset="-122"/>
                <a:cs typeface="仿宋" panose="02010609060101010101" pitchFamily="49" charset="-122"/>
              </a:rPr>
              <a:t>如果天晴，小明骑自行车上班</a:t>
            </a:r>
            <a:r>
              <a:rPr lang="en-US" altLang="zh-CN" sz="2400" dirty="0">
                <a:latin typeface="仿宋" panose="02010609060101010101" pitchFamily="49" charset="-122"/>
                <a:ea typeface="仿宋" panose="02010609060101010101" pitchFamily="49" charset="-122"/>
                <a:cs typeface="仿宋" panose="02010609060101010101" pitchFamily="49" charset="-122"/>
              </a:rPr>
              <a:t>”</a:t>
            </a:r>
            <a:r>
              <a:rPr lang="zh-CN" altLang="en-US" sz="2400" dirty="0">
                <a:latin typeface="仿宋" panose="02010609060101010101" pitchFamily="49" charset="-122"/>
                <a:ea typeface="仿宋" panose="02010609060101010101" pitchFamily="49" charset="-122"/>
                <a:cs typeface="仿宋" panose="02010609060101010101" pitchFamily="49" charset="-122"/>
              </a:rPr>
              <a:t>，其对应的语义网络如图所示。</a:t>
            </a: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110</a:t>
            </a:fld>
            <a:endParaRPr lang="en-US" altLang="ja-JP">
              <a:solidFill>
                <a:srgbClr val="8CADAE">
                  <a:shade val="75000"/>
                </a:srgbClr>
              </a:solidFill>
              <a:latin typeface="Arial" panose="020B0604020202020204" pitchFamily="34" charset="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3456940" y="4039236"/>
            <a:ext cx="5537200" cy="780415"/>
          </a:xfrm>
          <a:prstGeom prst="rect">
            <a:avLst/>
          </a:prstGeom>
        </p:spPr>
      </p:pic>
    </p:spTree>
    <p:extLst>
      <p:ext uri="{BB962C8B-B14F-4D97-AF65-F5344CB8AC3E}">
        <p14:creationId xmlns:p14="http://schemas.microsoft.com/office/powerpoint/2010/main" val="3522821392"/>
      </p:ext>
    </p:extLst>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b="1">
                <a:solidFill>
                  <a:schemeClr val="tx1"/>
                </a:solidFill>
                <a:latin typeface="黑体" panose="02010609060101010101" pitchFamily="2" charset="-122"/>
                <a:ea typeface="黑体" panose="02010609060101010101" pitchFamily="2" charset="-122"/>
                <a:cs typeface="黑体" panose="02010609060101010101" pitchFamily="2" charset="-122"/>
              </a:rPr>
              <a:t>8.</a:t>
            </a:r>
            <a:r>
              <a:rPr lang="zh-CN" altLang="en-US" sz="2800" b="1">
                <a:solidFill>
                  <a:schemeClr val="tx1"/>
                </a:solidFill>
                <a:latin typeface="黑体" panose="02010609060101010101" pitchFamily="2" charset="-122"/>
                <a:ea typeface="黑体" panose="02010609060101010101" pitchFamily="2" charset="-122"/>
                <a:cs typeface="黑体" panose="02010609060101010101" pitchFamily="2" charset="-122"/>
              </a:rPr>
              <a:t>组成关系</a:t>
            </a: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111</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6" name="文本框 5"/>
          <p:cNvSpPr txBox="1"/>
          <p:nvPr/>
        </p:nvSpPr>
        <p:spPr>
          <a:xfrm>
            <a:off x="1825625" y="1506220"/>
            <a:ext cx="8413750" cy="1568450"/>
          </a:xfrm>
          <a:prstGeom prst="rect">
            <a:avLst/>
          </a:prstGeom>
          <a:noFill/>
        </p:spPr>
        <p:txBody>
          <a:bodyPr wrap="square" rtlCol="0">
            <a:spAutoFit/>
          </a:bodyPr>
          <a:lstStyle/>
          <a:p>
            <a:pPr fontAlgn="base">
              <a:spcBef>
                <a:spcPct val="0"/>
              </a:spcBef>
              <a:spcAft>
                <a:spcPct val="0"/>
              </a:spcAft>
            </a:pPr>
            <a:r>
              <a:rPr lang="en-US" altLang="zh-CN" sz="2400" dirty="0">
                <a:solidFill>
                  <a:prstClr val="black"/>
                </a:solidFill>
                <a:latin typeface="仿宋" panose="02010609060101010101" pitchFamily="49" charset="-122"/>
                <a:ea typeface="仿宋" panose="02010609060101010101" pitchFamily="49" charset="-122"/>
                <a:cs typeface="仿宋" panose="02010609060101010101" pitchFamily="49" charset="-122"/>
              </a:rPr>
              <a:t>     </a:t>
            </a:r>
            <a:r>
              <a:rPr lang="zh-CN" altLang="en-US" sz="2400" dirty="0">
                <a:solidFill>
                  <a:prstClr val="black"/>
                </a:solidFill>
                <a:latin typeface="仿宋" panose="02010609060101010101" pitchFamily="49" charset="-122"/>
                <a:ea typeface="仿宋" panose="02010609060101010101" pitchFamily="49" charset="-122"/>
                <a:cs typeface="仿宋" panose="02010609060101010101" pitchFamily="49" charset="-122"/>
              </a:rPr>
              <a:t>组成关系是一种一对多的联系，用于表示某一事物由其它一些事物构成，通常用</a:t>
            </a:r>
            <a:r>
              <a:rPr lang="en-US" altLang="zh-CN" sz="2400" dirty="0">
                <a:solidFill>
                  <a:prstClr val="black"/>
                </a:solidFill>
                <a:latin typeface="仿宋" panose="02010609060101010101" pitchFamily="49" charset="-122"/>
                <a:ea typeface="仿宋" panose="02010609060101010101" pitchFamily="49" charset="-122"/>
                <a:cs typeface="仿宋" panose="02010609060101010101" pitchFamily="49" charset="-122"/>
              </a:rPr>
              <a:t>Composed-of</a:t>
            </a:r>
            <a:r>
              <a:rPr lang="zh-CN" altLang="en-US" sz="2400" dirty="0">
                <a:solidFill>
                  <a:prstClr val="black"/>
                </a:solidFill>
                <a:latin typeface="仿宋" panose="02010609060101010101" pitchFamily="49" charset="-122"/>
                <a:ea typeface="仿宋" panose="02010609060101010101" pitchFamily="49" charset="-122"/>
                <a:cs typeface="仿宋" panose="02010609060101010101" pitchFamily="49" charset="-122"/>
              </a:rPr>
              <a:t>联系表示。</a:t>
            </a:r>
            <a:r>
              <a:rPr lang="en-US" altLang="zh-CN" sz="2400" dirty="0">
                <a:solidFill>
                  <a:prstClr val="black"/>
                </a:solidFill>
                <a:latin typeface="仿宋" panose="02010609060101010101" pitchFamily="49" charset="-122"/>
                <a:ea typeface="仿宋" panose="02010609060101010101" pitchFamily="49" charset="-122"/>
                <a:cs typeface="仿宋" panose="02010609060101010101" pitchFamily="49" charset="-122"/>
              </a:rPr>
              <a:t>Composed-of</a:t>
            </a:r>
            <a:r>
              <a:rPr lang="zh-CN" altLang="en-US" sz="2400" dirty="0">
                <a:solidFill>
                  <a:prstClr val="black"/>
                </a:solidFill>
                <a:latin typeface="仿宋" panose="02010609060101010101" pitchFamily="49" charset="-122"/>
                <a:ea typeface="仿宋" panose="02010609060101010101" pitchFamily="49" charset="-122"/>
                <a:cs typeface="仿宋" panose="02010609060101010101" pitchFamily="49" charset="-122"/>
              </a:rPr>
              <a:t>联系所连接的结点间不具备属性继承性。例如，</a:t>
            </a:r>
            <a:r>
              <a:rPr lang="en-US" altLang="zh-CN" sz="2400" dirty="0">
                <a:solidFill>
                  <a:prstClr val="black"/>
                </a:solidFill>
                <a:latin typeface="仿宋" panose="02010609060101010101" pitchFamily="49" charset="-122"/>
                <a:ea typeface="仿宋" panose="02010609060101010101" pitchFamily="49" charset="-122"/>
                <a:cs typeface="仿宋" panose="02010609060101010101" pitchFamily="49" charset="-122"/>
              </a:rPr>
              <a:t>“</a:t>
            </a:r>
            <a:r>
              <a:rPr lang="zh-CN" altLang="en-US" sz="2400" dirty="0">
                <a:solidFill>
                  <a:prstClr val="black"/>
                </a:solidFill>
                <a:latin typeface="仿宋" panose="02010609060101010101" pitchFamily="49" charset="-122"/>
                <a:ea typeface="仿宋" panose="02010609060101010101" pitchFamily="49" charset="-122"/>
                <a:cs typeface="仿宋" panose="02010609060101010101" pitchFamily="49" charset="-122"/>
              </a:rPr>
              <a:t>整数由正整数、负整数和零组成</a:t>
            </a:r>
            <a:r>
              <a:rPr lang="en-US" altLang="zh-CN" sz="2400" dirty="0">
                <a:solidFill>
                  <a:prstClr val="black"/>
                </a:solidFill>
                <a:latin typeface="仿宋" panose="02010609060101010101" pitchFamily="49" charset="-122"/>
                <a:ea typeface="仿宋" panose="02010609060101010101" pitchFamily="49" charset="-122"/>
                <a:cs typeface="仿宋" panose="02010609060101010101" pitchFamily="49" charset="-122"/>
              </a:rPr>
              <a:t>”</a:t>
            </a:r>
            <a:r>
              <a:rPr lang="zh-CN" altLang="en-US" sz="2400" dirty="0">
                <a:solidFill>
                  <a:prstClr val="black"/>
                </a:solidFill>
                <a:latin typeface="仿宋" panose="02010609060101010101" pitchFamily="49" charset="-122"/>
                <a:ea typeface="仿宋" panose="02010609060101010101" pitchFamily="49" charset="-122"/>
                <a:cs typeface="仿宋" panose="02010609060101010101" pitchFamily="49" charset="-122"/>
              </a:rPr>
              <a:t>。</a:t>
            </a:r>
          </a:p>
        </p:txBody>
      </p:sp>
      <p:pic>
        <p:nvPicPr>
          <p:cNvPr id="7" name="图片 6"/>
          <p:cNvPicPr>
            <a:picLocks noChangeAspect="1"/>
          </p:cNvPicPr>
          <p:nvPr/>
        </p:nvPicPr>
        <p:blipFill>
          <a:blip r:embed="rId2"/>
          <a:stretch>
            <a:fillRect/>
          </a:stretch>
        </p:blipFill>
        <p:spPr>
          <a:xfrm>
            <a:off x="3490596" y="3329940"/>
            <a:ext cx="5248275" cy="1352550"/>
          </a:xfrm>
          <a:prstGeom prst="rect">
            <a:avLst/>
          </a:prstGeom>
        </p:spPr>
      </p:pic>
      <p:sp>
        <p:nvSpPr>
          <p:cNvPr id="3" name="矩形 2"/>
          <p:cNvSpPr/>
          <p:nvPr/>
        </p:nvSpPr>
        <p:spPr>
          <a:xfrm>
            <a:off x="4641274" y="3477491"/>
            <a:ext cx="1244415" cy="429490"/>
          </a:xfrm>
          <a:prstGeom prst="rect">
            <a:avLst/>
          </a:prstGeom>
          <a:solidFill>
            <a:srgbClr val="FFF3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400" b="1" dirty="0">
                <a:solidFill>
                  <a:prstClr val="black"/>
                </a:solidFill>
                <a:latin typeface="Times New Roman" panose="02020603050405020304" pitchFamily="18" charset="0"/>
                <a:ea typeface="方正舒体" panose="02010601030101010101" pitchFamily="2" charset="-122"/>
                <a:cs typeface="Times New Roman" panose="02020603050405020304" pitchFamily="18" charset="0"/>
              </a:rPr>
              <a:t>Composed-of</a:t>
            </a:r>
            <a:endParaRPr lang="zh-CN" altLang="en-US" sz="1400" b="1" dirty="0">
              <a:solidFill>
                <a:prstClr val="black"/>
              </a:solidFill>
              <a:latin typeface="Times New Roman" panose="02020603050405020304" pitchFamily="18" charset="0"/>
              <a:ea typeface="方正舒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4256979686"/>
      </p:ext>
    </p:extLst>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37512" y="1852930"/>
            <a:ext cx="8534400" cy="758952"/>
          </a:xfrm>
        </p:spPr>
        <p:txBody>
          <a:bodyPr>
            <a:normAutofit fontScale="90000"/>
          </a:bodyPr>
          <a:lstStyle/>
          <a:p>
            <a:pPr algn="l">
              <a:lnSpc>
                <a:spcPct val="150000"/>
              </a:lnSpc>
            </a:pPr>
            <a:r>
              <a:rPr lang="en-US" altLang="zh-CN" sz="2800" b="1" dirty="0">
                <a:solidFill>
                  <a:schemeClr val="tx1"/>
                </a:solidFill>
                <a:latin typeface="黑体" panose="02010609060101010101" pitchFamily="2" charset="-122"/>
                <a:ea typeface="黑体" panose="02010609060101010101" pitchFamily="2" charset="-122"/>
                <a:cs typeface="黑体" panose="02010609060101010101" pitchFamily="2" charset="-122"/>
              </a:rPr>
              <a:t>    </a:t>
            </a:r>
            <a:r>
              <a:rPr lang="zh-CN" altLang="en-US" sz="2800" b="1" dirty="0">
                <a:solidFill>
                  <a:schemeClr val="tx1"/>
                </a:solidFill>
                <a:latin typeface="黑体" panose="02010609060101010101" pitchFamily="2" charset="-122"/>
                <a:ea typeface="黑体" panose="02010609060101010101" pitchFamily="2" charset="-122"/>
                <a:cs typeface="黑体" panose="02010609060101010101" pitchFamily="2" charset="-122"/>
              </a:rPr>
              <a:t>当用多个基本语义单元把相应的语义关联在一起时，得到一个语义网络。</a:t>
            </a: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112</a:t>
            </a:fld>
            <a:endParaRPr lang="en-US" altLang="ja-JP">
              <a:solidFill>
                <a:srgbClr val="8CADAE">
                  <a:shade val="75000"/>
                </a:srgbClr>
              </a:solidFill>
              <a:latin typeface="Arial" panose="020B0604020202020204" pitchFamily="34" charset="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2485390" y="2611755"/>
            <a:ext cx="7258050" cy="2381250"/>
          </a:xfrm>
          <a:prstGeom prst="rect">
            <a:avLst/>
          </a:prstGeom>
        </p:spPr>
      </p:pic>
    </p:spTree>
    <p:extLst>
      <p:ext uri="{BB962C8B-B14F-4D97-AF65-F5344CB8AC3E}">
        <p14:creationId xmlns:p14="http://schemas.microsoft.com/office/powerpoint/2010/main" val="189035000"/>
      </p:ext>
    </p:extLst>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p:cNvSpPr txBox="1"/>
          <p:nvPr/>
        </p:nvSpPr>
        <p:spPr>
          <a:xfrm>
            <a:off x="1819276" y="461645"/>
            <a:ext cx="6988175" cy="521970"/>
          </a:xfrm>
          <a:prstGeom prst="rect">
            <a:avLst/>
          </a:prstGeom>
          <a:noFill/>
          <a:ln w="9525">
            <a:noFill/>
          </a:ln>
        </p:spPr>
        <p:txBody>
          <a:bodyPr>
            <a:spAutoFit/>
          </a:bodyPr>
          <a:lstStyle/>
          <a:p>
            <a:pPr fontAlgn="base">
              <a:spcBef>
                <a:spcPct val="50000"/>
              </a:spcBef>
              <a:spcAft>
                <a:spcPct val="0"/>
              </a:spcAft>
            </a:pPr>
            <a:r>
              <a:rPr lang="en-US" altLang="zh-CN" sz="2800" b="1" dirty="0">
                <a:solidFill>
                  <a:prstClr val="black"/>
                </a:solidFill>
                <a:latin typeface="Tahoma" panose="020B0604030504040204" pitchFamily="34" charset="0"/>
                <a:ea typeface="宋体" panose="02010600030101010101" pitchFamily="2" charset="-122"/>
              </a:rPr>
              <a:t>2.5.3 </a:t>
            </a:r>
            <a:r>
              <a:rPr lang="zh-CN" altLang="en-US" sz="2800" b="1" dirty="0">
                <a:solidFill>
                  <a:prstClr val="black"/>
                </a:solidFill>
                <a:latin typeface="Tahoma" panose="020B0604030504040204" pitchFamily="34" charset="0"/>
                <a:ea typeface="宋体" panose="02010600030101010101" pitchFamily="2" charset="-122"/>
              </a:rPr>
              <a:t>知识的语义网络的表示方法及步骤</a:t>
            </a:r>
          </a:p>
        </p:txBody>
      </p:sp>
      <p:sp>
        <p:nvSpPr>
          <p:cNvPr id="16390" name="Rectangle 6"/>
          <p:cNvSpPr/>
          <p:nvPr/>
        </p:nvSpPr>
        <p:spPr>
          <a:xfrm>
            <a:off x="1819275" y="1302386"/>
            <a:ext cx="8382000" cy="4116705"/>
          </a:xfrm>
          <a:prstGeom prst="rect">
            <a:avLst/>
          </a:prstGeom>
          <a:noFill/>
          <a:ln w="9525">
            <a:noFill/>
          </a:ln>
        </p:spPr>
        <p:txBody>
          <a:bodyPr>
            <a:spAutoFit/>
          </a:bodyPr>
          <a:lstStyle/>
          <a:p>
            <a:pPr fontAlgn="base">
              <a:spcBef>
                <a:spcPct val="50000"/>
              </a:spcBef>
              <a:spcAft>
                <a:spcPct val="0"/>
              </a:spcAft>
            </a:pPr>
            <a:r>
              <a:rPr lang="en-US" altLang="zh-CN" sz="2400" b="1" dirty="0">
                <a:solidFill>
                  <a:srgbClr val="0066FF"/>
                </a:solidFill>
                <a:latin typeface="Tahoma" panose="020B0604030504040204" pitchFamily="34" charset="0"/>
                <a:ea typeface="宋体" panose="02010600030101010101" pitchFamily="2" charset="-122"/>
              </a:rPr>
              <a:t>1</a:t>
            </a:r>
            <a:r>
              <a:rPr lang="zh-CN" altLang="en-US" sz="2400" b="1" dirty="0">
                <a:solidFill>
                  <a:srgbClr val="0066FF"/>
                </a:solidFill>
                <a:latin typeface="Tahoma" panose="020B0604030504040204" pitchFamily="34" charset="0"/>
                <a:ea typeface="宋体" panose="02010600030101010101" pitchFamily="2" charset="-122"/>
              </a:rPr>
              <a:t>．事实性知识的表示</a:t>
            </a:r>
          </a:p>
          <a:p>
            <a:pPr fontAlgn="base">
              <a:spcBef>
                <a:spcPct val="20000"/>
              </a:spcBef>
              <a:spcAft>
                <a:spcPct val="0"/>
              </a:spcAft>
            </a:pPr>
            <a:r>
              <a:rPr lang="zh-CN" altLang="en-US" sz="2400" b="1" dirty="0">
                <a:solidFill>
                  <a:prstClr val="black"/>
                </a:solidFill>
                <a:latin typeface="Tahoma" panose="020B0604030504040204" pitchFamily="34" charset="0"/>
                <a:ea typeface="宋体" panose="02010600030101010101" pitchFamily="2" charset="-122"/>
              </a:rPr>
              <a:t>    </a:t>
            </a:r>
            <a:r>
              <a:rPr lang="en-US" altLang="zh-CN" sz="2400" b="1" dirty="0">
                <a:solidFill>
                  <a:prstClr val="black"/>
                </a:solidFill>
                <a:latin typeface="Tahoma" panose="020B0604030504040204" pitchFamily="34" charset="0"/>
                <a:ea typeface="宋体" panose="02010600030101010101" pitchFamily="2" charset="-122"/>
              </a:rPr>
              <a:t>  </a:t>
            </a:r>
            <a:r>
              <a:rPr lang="zh-CN" altLang="en-US" sz="2400" b="1" dirty="0">
                <a:solidFill>
                  <a:prstClr val="black"/>
                </a:solidFill>
                <a:latin typeface="Tahoma" panose="020B0604030504040204" pitchFamily="34" charset="0"/>
                <a:ea typeface="宋体" panose="02010600030101010101" pitchFamily="2" charset="-122"/>
              </a:rPr>
              <a:t>对于一些简单的事实，例如</a:t>
            </a:r>
            <a:r>
              <a:rPr lang="zh-CN" altLang="en-US" sz="2400" b="1" dirty="0">
                <a:solidFill>
                  <a:prstClr val="black"/>
                </a:solidFill>
                <a:latin typeface="Arial" panose="020B0604020202020204" pitchFamily="34" charset="0"/>
                <a:ea typeface="宋体" panose="02010600030101010101" pitchFamily="2" charset="-122"/>
              </a:rPr>
              <a:t>“</a:t>
            </a:r>
            <a:r>
              <a:rPr lang="zh-CN" altLang="en-US" sz="2400" b="1" dirty="0">
                <a:solidFill>
                  <a:prstClr val="black"/>
                </a:solidFill>
                <a:latin typeface="Tahoma" panose="020B0604030504040204" pitchFamily="34" charset="0"/>
                <a:ea typeface="宋体" panose="02010600030101010101" pitchFamily="2" charset="-122"/>
              </a:rPr>
              <a:t>鸟有翅膀</a:t>
            </a:r>
            <a:r>
              <a:rPr lang="zh-CN" altLang="en-US" sz="2400" b="1" dirty="0">
                <a:solidFill>
                  <a:prstClr val="black"/>
                </a:solidFill>
                <a:latin typeface="Arial" panose="020B0604020202020204" pitchFamily="34" charset="0"/>
                <a:ea typeface="宋体" panose="02010600030101010101" pitchFamily="2" charset="-122"/>
              </a:rPr>
              <a:t>”</a:t>
            </a:r>
            <a:r>
              <a:rPr lang="zh-CN" altLang="en-US" sz="2400" b="1" dirty="0">
                <a:solidFill>
                  <a:prstClr val="black"/>
                </a:solidFill>
                <a:latin typeface="Tahoma" panose="020B0604030504040204" pitchFamily="34" charset="0"/>
                <a:ea typeface="宋体" panose="02010600030101010101" pitchFamily="2" charset="-122"/>
              </a:rPr>
              <a:t>，</a:t>
            </a:r>
            <a:r>
              <a:rPr lang="zh-CN" altLang="en-US" sz="2400" b="1" dirty="0">
                <a:solidFill>
                  <a:prstClr val="black"/>
                </a:solidFill>
                <a:latin typeface="Arial" panose="020B0604020202020204" pitchFamily="34" charset="0"/>
                <a:ea typeface="宋体" panose="02010600030101010101" pitchFamily="2" charset="-122"/>
              </a:rPr>
              <a:t>“</a:t>
            </a:r>
            <a:r>
              <a:rPr lang="zh-CN" altLang="en-US" sz="2400" b="1" dirty="0">
                <a:solidFill>
                  <a:prstClr val="black"/>
                </a:solidFill>
                <a:latin typeface="Tahoma" panose="020B0604030504040204" pitchFamily="34" charset="0"/>
                <a:ea typeface="宋体" panose="02010600030101010101" pitchFamily="2" charset="-122"/>
              </a:rPr>
              <a:t>轮胎是汽车的一部分</a:t>
            </a:r>
            <a:r>
              <a:rPr lang="zh-CN" altLang="en-US" sz="2400" b="1" dirty="0">
                <a:solidFill>
                  <a:prstClr val="black"/>
                </a:solidFill>
                <a:latin typeface="Arial" panose="020B0604020202020204" pitchFamily="34" charset="0"/>
                <a:ea typeface="宋体" panose="02010600030101010101" pitchFamily="2" charset="-122"/>
              </a:rPr>
              <a:t>”</a:t>
            </a:r>
            <a:r>
              <a:rPr lang="zh-CN" altLang="en-US" sz="2400" b="1" dirty="0">
                <a:solidFill>
                  <a:prstClr val="black"/>
                </a:solidFill>
                <a:latin typeface="Tahoma" panose="020B0604030504040204" pitchFamily="34" charset="0"/>
                <a:ea typeface="宋体" panose="02010600030101010101" pitchFamily="2" charset="-122"/>
              </a:rPr>
              <a:t>，这里要描述这些事实需要两个结点，用前面给出的基本语义联系或自定义的基本语义联系就可以表示了。</a:t>
            </a:r>
            <a:r>
              <a:rPr lang="en-US" altLang="zh-CN" sz="2400" b="1" dirty="0">
                <a:solidFill>
                  <a:prstClr val="black"/>
                </a:solidFill>
                <a:latin typeface="Tahoma" panose="020B0604030504040204" pitchFamily="34" charset="0"/>
                <a:ea typeface="宋体" panose="02010600030101010101" pitchFamily="2" charset="-122"/>
              </a:rPr>
              <a:t>        </a:t>
            </a:r>
          </a:p>
          <a:p>
            <a:pPr fontAlgn="base">
              <a:spcBef>
                <a:spcPct val="20000"/>
              </a:spcBef>
              <a:spcAft>
                <a:spcPct val="0"/>
              </a:spcAft>
            </a:pPr>
            <a:r>
              <a:rPr lang="en-US" altLang="zh-CN" sz="2400" b="1" dirty="0">
                <a:solidFill>
                  <a:prstClr val="black"/>
                </a:solidFill>
                <a:latin typeface="Tahoma" panose="020B0604030504040204" pitchFamily="34" charset="0"/>
                <a:ea typeface="宋体" panose="02010600030101010101" pitchFamily="2" charset="-122"/>
              </a:rPr>
              <a:t>       </a:t>
            </a:r>
            <a:r>
              <a:rPr lang="zh-CN" altLang="en-US" sz="2400" b="1" dirty="0">
                <a:solidFill>
                  <a:prstClr val="black"/>
                </a:solidFill>
                <a:latin typeface="Tahoma" panose="020B0604030504040204" pitchFamily="34" charset="0"/>
                <a:ea typeface="宋体" panose="02010600030101010101" pitchFamily="2" charset="-122"/>
              </a:rPr>
              <a:t>对于稍微复杂一点的事实，比如在一个事实中涉及到多个事物时，如果语义网络只被用来表示一个特定的事物或概念，那么当有更多的实例时，就需要更多的语义网络，这样就使问题复杂化了。</a:t>
            </a:r>
          </a:p>
          <a:p>
            <a:pPr fontAlgn="base">
              <a:spcBef>
                <a:spcPct val="50000"/>
              </a:spcBef>
              <a:spcAft>
                <a:spcPct val="0"/>
              </a:spcAft>
            </a:pPr>
            <a:r>
              <a:rPr lang="zh-CN" altLang="en-US" sz="2400" b="1" dirty="0">
                <a:solidFill>
                  <a:prstClr val="black"/>
                </a:solidFill>
                <a:latin typeface="Tahoma" panose="020B0604030504040204" pitchFamily="34" charset="0"/>
                <a:ea typeface="宋体" panose="02010600030101010101" pitchFamily="2" charset="-122"/>
              </a:rPr>
              <a:t>    通常把有关一个事物或一组相关事物的知识用一个语义网络来表示。</a:t>
            </a:r>
          </a:p>
        </p:txBody>
      </p:sp>
    </p:spTree>
    <p:extLst>
      <p:ext uri="{BB962C8B-B14F-4D97-AF65-F5344CB8AC3E}">
        <p14:creationId xmlns:p14="http://schemas.microsoft.com/office/powerpoint/2010/main" val="801096150"/>
      </p:ext>
    </p:extLst>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AutoShape 21"/>
          <p:cNvSpPr>
            <a:spLocks noChangeAspect="1" noTextEdit="1"/>
          </p:cNvSpPr>
          <p:nvPr/>
        </p:nvSpPr>
        <p:spPr>
          <a:xfrm>
            <a:off x="3216276" y="4581526"/>
            <a:ext cx="6433185" cy="1938655"/>
          </a:xfrm>
          <a:prstGeom prst="rect">
            <a:avLst/>
          </a:prstGeom>
          <a:noFill/>
          <a:ln w="9525">
            <a:noFill/>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17414" name="Line 20"/>
          <p:cNvSpPr/>
          <p:nvPr/>
        </p:nvSpPr>
        <p:spPr>
          <a:xfrm>
            <a:off x="5630228" y="4891604"/>
            <a:ext cx="689292" cy="0"/>
          </a:xfrm>
          <a:prstGeom prst="line">
            <a:avLst/>
          </a:prstGeom>
          <a:ln w="0" cap="flat" cmpd="sng">
            <a:solidFill>
              <a:srgbClr val="000000"/>
            </a:solidFill>
            <a:prstDash val="solid"/>
            <a:headEnd type="none" w="med" len="med"/>
            <a:tailEnd type="triangle" w="med" len="med"/>
          </a:ln>
        </p:spPr>
      </p:sp>
      <p:sp>
        <p:nvSpPr>
          <p:cNvPr id="17415" name="Line 19"/>
          <p:cNvSpPr/>
          <p:nvPr/>
        </p:nvSpPr>
        <p:spPr>
          <a:xfrm>
            <a:off x="6856730" y="4868198"/>
            <a:ext cx="737870" cy="635"/>
          </a:xfrm>
          <a:prstGeom prst="line">
            <a:avLst/>
          </a:prstGeom>
          <a:ln w="0" cap="flat" cmpd="sng">
            <a:solidFill>
              <a:srgbClr val="000000"/>
            </a:solidFill>
            <a:prstDash val="solid"/>
            <a:headEnd type="none" w="med" len="med"/>
            <a:tailEnd type="triangle" w="med" len="med"/>
          </a:ln>
        </p:spPr>
      </p:sp>
      <p:sp>
        <p:nvSpPr>
          <p:cNvPr id="17417" name="Text Box 17"/>
          <p:cNvSpPr txBox="1"/>
          <p:nvPr/>
        </p:nvSpPr>
        <p:spPr>
          <a:xfrm>
            <a:off x="3378200" y="4687768"/>
            <a:ext cx="1075690" cy="40767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苹果树</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17418" name="Text Box 16"/>
          <p:cNvSpPr txBox="1"/>
          <p:nvPr/>
        </p:nvSpPr>
        <p:spPr>
          <a:xfrm>
            <a:off x="5064125" y="4687768"/>
            <a:ext cx="614680" cy="40767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果树</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17419" name="Text Box 15"/>
          <p:cNvSpPr txBox="1"/>
          <p:nvPr/>
        </p:nvSpPr>
        <p:spPr>
          <a:xfrm>
            <a:off x="6321426" y="4687768"/>
            <a:ext cx="616585" cy="40767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树</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17420" name="Text Box 14"/>
          <p:cNvSpPr txBox="1"/>
          <p:nvPr/>
        </p:nvSpPr>
        <p:spPr>
          <a:xfrm>
            <a:off x="7578725" y="4687768"/>
            <a:ext cx="614680" cy="40767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根</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17421" name="Text Box 13"/>
          <p:cNvSpPr txBox="1"/>
          <p:nvPr/>
        </p:nvSpPr>
        <p:spPr>
          <a:xfrm>
            <a:off x="6330951" y="3796864"/>
            <a:ext cx="616585" cy="382905"/>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叶</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17422" name="Line 12"/>
          <p:cNvSpPr/>
          <p:nvPr/>
        </p:nvSpPr>
        <p:spPr>
          <a:xfrm flipV="1">
            <a:off x="6611438" y="4179767"/>
            <a:ext cx="0" cy="475616"/>
          </a:xfrm>
          <a:prstGeom prst="line">
            <a:avLst/>
          </a:prstGeom>
          <a:ln w="0" cap="flat" cmpd="sng">
            <a:solidFill>
              <a:srgbClr val="000000"/>
            </a:solidFill>
            <a:prstDash val="solid"/>
            <a:headEnd type="none" w="med" len="med"/>
            <a:tailEnd type="triangle" w="med" len="med"/>
          </a:ln>
        </p:spPr>
      </p:sp>
      <p:sp>
        <p:nvSpPr>
          <p:cNvPr id="17423" name="Text Box 11"/>
          <p:cNvSpPr txBox="1"/>
          <p:nvPr/>
        </p:nvSpPr>
        <p:spPr>
          <a:xfrm>
            <a:off x="4424862" y="4635733"/>
            <a:ext cx="614680" cy="229870"/>
          </a:xfrm>
          <a:prstGeom prst="rect">
            <a:avLst/>
          </a:prstGeom>
          <a:noFill/>
          <a:ln w="0">
            <a:noFill/>
          </a:ln>
        </p:spPr>
        <p:txBody>
          <a:bodyPr/>
          <a:lstStyle/>
          <a:p>
            <a:pPr algn="ctr" fontAlgn="base">
              <a:spcBef>
                <a:spcPct val="0"/>
              </a:spcBef>
              <a:spcAft>
                <a:spcPct val="0"/>
              </a:spcAft>
            </a:pPr>
            <a:r>
              <a:rPr lang="en-US" altLang="zh-CN" sz="9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AKO</a:t>
            </a:r>
            <a:endParaRPr lang="en-US" altLang="zh-CN" dirty="0">
              <a:solidFill>
                <a:prstClr val="black"/>
              </a:solidFill>
              <a:latin typeface="Times New Roman" panose="02020603050405020304" pitchFamily="18" charset="0"/>
              <a:ea typeface="宋体" panose="02010600030101010101" pitchFamily="2" charset="-122"/>
            </a:endParaRPr>
          </a:p>
        </p:txBody>
      </p:sp>
      <p:sp>
        <p:nvSpPr>
          <p:cNvPr id="17424" name="Text Box 10"/>
          <p:cNvSpPr txBox="1"/>
          <p:nvPr/>
        </p:nvSpPr>
        <p:spPr>
          <a:xfrm>
            <a:off x="5664835" y="4655383"/>
            <a:ext cx="614680" cy="236220"/>
          </a:xfrm>
          <a:prstGeom prst="rect">
            <a:avLst/>
          </a:prstGeom>
          <a:noFill/>
          <a:ln w="0">
            <a:noFill/>
          </a:ln>
        </p:spPr>
        <p:txBody>
          <a:bodyPr/>
          <a:lstStyle/>
          <a:p>
            <a:pPr algn="ctr" fontAlgn="base">
              <a:spcBef>
                <a:spcPct val="0"/>
              </a:spcBef>
              <a:spcAft>
                <a:spcPct val="0"/>
              </a:spcAft>
            </a:pPr>
            <a:r>
              <a:rPr lang="en-US" altLang="zh-CN" sz="9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AKO</a:t>
            </a:r>
            <a:endParaRPr lang="en-US" altLang="zh-CN" dirty="0">
              <a:solidFill>
                <a:prstClr val="black"/>
              </a:solidFill>
              <a:latin typeface="Times New Roman" panose="02020603050405020304" pitchFamily="18" charset="0"/>
              <a:ea typeface="宋体" panose="02010600030101010101" pitchFamily="2" charset="-122"/>
            </a:endParaRPr>
          </a:p>
        </p:txBody>
      </p:sp>
      <p:sp>
        <p:nvSpPr>
          <p:cNvPr id="17425" name="Text Box 9"/>
          <p:cNvSpPr txBox="1"/>
          <p:nvPr/>
        </p:nvSpPr>
        <p:spPr>
          <a:xfrm>
            <a:off x="6951617" y="4630346"/>
            <a:ext cx="614680" cy="226695"/>
          </a:xfrm>
          <a:prstGeom prst="rect">
            <a:avLst/>
          </a:prstGeom>
          <a:noFill/>
          <a:ln w="0">
            <a:noFill/>
          </a:ln>
        </p:spPr>
        <p:txBody>
          <a:bodyPr/>
          <a:lstStyle/>
          <a:p>
            <a:pPr algn="ctr" fontAlgn="base">
              <a:spcBef>
                <a:spcPct val="0"/>
              </a:spcBef>
              <a:spcAft>
                <a:spcPct val="0"/>
              </a:spcAft>
            </a:pPr>
            <a:r>
              <a:rPr lang="en-US" altLang="zh-CN" sz="1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Have</a:t>
            </a:r>
            <a:endParaRPr lang="en-US" altLang="zh-CN" sz="1000" dirty="0">
              <a:solidFill>
                <a:prstClr val="black"/>
              </a:solidFill>
              <a:latin typeface="Times New Roman" panose="02020603050405020304" pitchFamily="18" charset="0"/>
              <a:ea typeface="宋体" panose="02010600030101010101" pitchFamily="2" charset="-122"/>
            </a:endParaRPr>
          </a:p>
        </p:txBody>
      </p:sp>
      <p:sp>
        <p:nvSpPr>
          <p:cNvPr id="17426" name="Text Box 8"/>
          <p:cNvSpPr txBox="1"/>
          <p:nvPr/>
        </p:nvSpPr>
        <p:spPr>
          <a:xfrm>
            <a:off x="6510858" y="4297155"/>
            <a:ext cx="780732" cy="299085"/>
          </a:xfrm>
          <a:prstGeom prst="rect">
            <a:avLst/>
          </a:prstGeom>
          <a:noFill/>
          <a:ln w="0">
            <a:noFill/>
          </a:ln>
        </p:spPr>
        <p:txBody>
          <a:bodyPr/>
          <a:lstStyle/>
          <a:p>
            <a:pPr algn="ctr" fontAlgn="base">
              <a:spcBef>
                <a:spcPct val="0"/>
              </a:spcBef>
              <a:spcAft>
                <a:spcPct val="0"/>
              </a:spcAft>
            </a:pPr>
            <a:r>
              <a:rPr lang="en-US" altLang="zh-CN" sz="1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Have</a:t>
            </a:r>
            <a:endParaRPr lang="en-US" altLang="zh-CN" sz="1000" dirty="0">
              <a:solidFill>
                <a:prstClr val="black"/>
              </a:solidFill>
              <a:latin typeface="Times New Roman" panose="02020603050405020304" pitchFamily="18" charset="0"/>
              <a:ea typeface="宋体" panose="02010600030101010101" pitchFamily="2" charset="-122"/>
            </a:endParaRPr>
          </a:p>
        </p:txBody>
      </p:sp>
      <p:sp>
        <p:nvSpPr>
          <p:cNvPr id="17428" name="Text Box 33"/>
          <p:cNvSpPr txBox="1"/>
          <p:nvPr/>
        </p:nvSpPr>
        <p:spPr>
          <a:xfrm>
            <a:off x="1912620" y="593091"/>
            <a:ext cx="8447088" cy="3139321"/>
          </a:xfrm>
          <a:prstGeom prst="rect">
            <a:avLst/>
          </a:prstGeom>
          <a:noFill/>
          <a:ln w="9525">
            <a:noFill/>
          </a:ln>
        </p:spPr>
        <p:txBody>
          <a:bodyPr>
            <a:spAutoFit/>
          </a:bodyPr>
          <a:lstStyle/>
          <a:p>
            <a:pPr fontAlgn="base">
              <a:spcBef>
                <a:spcPct val="50000"/>
              </a:spcBef>
              <a:spcAft>
                <a:spcPct val="0"/>
              </a:spcAft>
            </a:pPr>
            <a:r>
              <a:rPr lang="en-US" altLang="zh-CN" sz="2400" b="1" dirty="0">
                <a:solidFill>
                  <a:srgbClr val="0066FF"/>
                </a:solidFill>
                <a:latin typeface="Tahoma" panose="020B0604030504040204" pitchFamily="34" charset="0"/>
                <a:ea typeface="宋体" panose="02010600030101010101" pitchFamily="2" charset="-122"/>
              </a:rPr>
              <a:t>    </a:t>
            </a:r>
            <a:r>
              <a:rPr lang="zh-CN" altLang="en-US" sz="2400" b="1" dirty="0">
                <a:solidFill>
                  <a:srgbClr val="0066FF"/>
                </a:solidFill>
                <a:latin typeface="Tahoma" panose="020B0604030504040204" pitchFamily="34" charset="0"/>
                <a:ea typeface="宋体" panose="02010600030101010101" pitchFamily="2" charset="-122"/>
              </a:rPr>
              <a:t>例如，用一个语义网络来表示事实</a:t>
            </a:r>
            <a:r>
              <a:rPr lang="zh-CN" altLang="en-US" sz="2400" b="1" dirty="0">
                <a:solidFill>
                  <a:srgbClr val="0066FF"/>
                </a:solidFill>
                <a:latin typeface="Arial" panose="020B0604020202020204" pitchFamily="34" charset="0"/>
                <a:ea typeface="宋体" panose="02010600030101010101" pitchFamily="2" charset="-122"/>
              </a:rPr>
              <a:t>“</a:t>
            </a:r>
            <a:r>
              <a:rPr lang="zh-CN" altLang="en-US" sz="2400" b="1" dirty="0">
                <a:solidFill>
                  <a:srgbClr val="0066FF"/>
                </a:solidFill>
                <a:latin typeface="Tahoma" panose="020B0604030504040204" pitchFamily="34" charset="0"/>
                <a:ea typeface="宋体" panose="02010600030101010101" pitchFamily="2" charset="-122"/>
              </a:rPr>
              <a:t>苹果树是一种果树，果树又是树的一种，树有根、有叶而且树是一种植物</a:t>
            </a:r>
            <a:r>
              <a:rPr lang="zh-CN" altLang="en-US" sz="2400" b="1" dirty="0">
                <a:solidFill>
                  <a:srgbClr val="0066FF"/>
                </a:solidFill>
                <a:latin typeface="Arial" panose="020B0604020202020204" pitchFamily="34" charset="0"/>
                <a:ea typeface="宋体" panose="02010600030101010101" pitchFamily="2" charset="-122"/>
              </a:rPr>
              <a:t>”</a:t>
            </a:r>
            <a:r>
              <a:rPr lang="zh-CN" altLang="en-US" sz="2400" b="1" dirty="0">
                <a:solidFill>
                  <a:srgbClr val="0066FF"/>
                </a:solidFill>
                <a:latin typeface="Tahoma" panose="020B0604030504040204" pitchFamily="34" charset="0"/>
                <a:ea typeface="宋体" panose="02010600030101010101" pitchFamily="2" charset="-122"/>
              </a:rPr>
              <a:t>。</a:t>
            </a:r>
          </a:p>
          <a:p>
            <a:pPr fontAlgn="base">
              <a:spcBef>
                <a:spcPct val="50000"/>
              </a:spcBef>
              <a:spcAft>
                <a:spcPct val="0"/>
              </a:spcAft>
            </a:pPr>
            <a:r>
              <a:rPr lang="zh-CN" altLang="en-US" sz="2000" b="1" dirty="0">
                <a:solidFill>
                  <a:srgbClr val="0066FF"/>
                </a:solidFill>
                <a:latin typeface="Tahoma" panose="020B0604030504040204" pitchFamily="34" charset="0"/>
                <a:ea typeface="宋体" panose="02010600030101010101" pitchFamily="2" charset="-122"/>
              </a:rPr>
              <a:t> </a:t>
            </a:r>
            <a:r>
              <a:rPr lang="en-US" altLang="zh-CN" sz="2000" b="1" dirty="0">
                <a:solidFill>
                  <a:srgbClr val="0066FF"/>
                </a:solidFill>
                <a:latin typeface="Tahoma" panose="020B0604030504040204" pitchFamily="34" charset="0"/>
                <a:ea typeface="宋体" panose="02010600030101010101" pitchFamily="2" charset="-122"/>
              </a:rPr>
              <a:t>    </a:t>
            </a:r>
            <a:r>
              <a:rPr lang="zh-CN" altLang="en-US" sz="2000" b="1" dirty="0">
                <a:solidFill>
                  <a:prstClr val="black"/>
                </a:solidFill>
                <a:latin typeface="仿宋_GB2312" pitchFamily="49" charset="-122"/>
                <a:ea typeface="仿宋_GB2312" pitchFamily="49" charset="-122"/>
              </a:rPr>
              <a:t>这一事实涉及</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苹果树</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果树</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和</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树</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这</a:t>
            </a:r>
            <a:r>
              <a:rPr lang="en-US" altLang="zh-CN" sz="2000" b="1" dirty="0">
                <a:solidFill>
                  <a:prstClr val="black"/>
                </a:solidFill>
                <a:latin typeface="仿宋_GB2312" pitchFamily="49" charset="-122"/>
                <a:ea typeface="仿宋_GB2312" pitchFamily="49" charset="-122"/>
              </a:rPr>
              <a:t>3</a:t>
            </a:r>
            <a:r>
              <a:rPr lang="zh-CN" altLang="en-US" sz="2000" b="1" dirty="0">
                <a:solidFill>
                  <a:prstClr val="black"/>
                </a:solidFill>
                <a:latin typeface="仿宋_GB2312" pitchFamily="49" charset="-122"/>
                <a:ea typeface="仿宋_GB2312" pitchFamily="49" charset="-122"/>
              </a:rPr>
              <a:t>个对象，树两个属性</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有根</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有叶</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。首先建立</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苹果树</a:t>
            </a:r>
            <a:r>
              <a:rPr lang="zh-CN" altLang="en-US" sz="2000" b="1" dirty="0">
                <a:solidFill>
                  <a:prstClr val="black"/>
                </a:solidFill>
                <a:latin typeface="Arial" panose="020B0604020202020204" pitchFamily="34" charset="0"/>
                <a:ea typeface="仿宋_GB2312" pitchFamily="49" charset="-122"/>
              </a:rPr>
              <a:t>”结</a:t>
            </a:r>
            <a:r>
              <a:rPr lang="zh-CN" altLang="en-US" sz="2000" b="1" dirty="0">
                <a:solidFill>
                  <a:prstClr val="black"/>
                </a:solidFill>
                <a:latin typeface="仿宋_GB2312" pitchFamily="49" charset="-122"/>
                <a:ea typeface="仿宋_GB2312" pitchFamily="49" charset="-122"/>
              </a:rPr>
              <a:t>点，为了进一步说明苹果树是一种果树，增加一个</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果树</a:t>
            </a:r>
            <a:r>
              <a:rPr lang="zh-CN" altLang="en-US" sz="2000" b="1" dirty="0">
                <a:solidFill>
                  <a:prstClr val="black"/>
                </a:solidFill>
                <a:latin typeface="Arial" panose="020B0604020202020204" pitchFamily="34" charset="0"/>
                <a:ea typeface="仿宋_GB2312" pitchFamily="49" charset="-122"/>
              </a:rPr>
              <a:t>”结</a:t>
            </a:r>
            <a:r>
              <a:rPr lang="zh-CN" altLang="en-US" sz="2000" b="1" dirty="0">
                <a:solidFill>
                  <a:prstClr val="black"/>
                </a:solidFill>
                <a:latin typeface="仿宋_GB2312" pitchFamily="49" charset="-122"/>
                <a:ea typeface="仿宋_GB2312" pitchFamily="49" charset="-122"/>
              </a:rPr>
              <a:t>点，并用</a:t>
            </a:r>
            <a:r>
              <a:rPr lang="en-US" altLang="zh-CN" sz="2000" b="1" dirty="0">
                <a:solidFill>
                  <a:prstClr val="black"/>
                </a:solidFill>
                <a:latin typeface="仿宋_GB2312" pitchFamily="49" charset="-122"/>
                <a:ea typeface="仿宋_GB2312" pitchFamily="49" charset="-122"/>
              </a:rPr>
              <a:t>AKO</a:t>
            </a:r>
            <a:r>
              <a:rPr lang="zh-CN" altLang="en-US" sz="2000" b="1" dirty="0">
                <a:solidFill>
                  <a:prstClr val="black"/>
                </a:solidFill>
                <a:latin typeface="仿宋_GB2312" pitchFamily="49" charset="-122"/>
                <a:ea typeface="仿宋_GB2312" pitchFamily="49" charset="-122"/>
              </a:rPr>
              <a:t>联系连接着两个结点。为了说明果树是树的一种，增加一个</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树</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结点，并用</a:t>
            </a:r>
            <a:r>
              <a:rPr lang="en-US" altLang="zh-CN" sz="2000" b="1" dirty="0">
                <a:solidFill>
                  <a:prstClr val="black"/>
                </a:solidFill>
                <a:latin typeface="仿宋_GB2312" pitchFamily="49" charset="-122"/>
                <a:ea typeface="仿宋_GB2312" pitchFamily="49" charset="-122"/>
              </a:rPr>
              <a:t>AKO</a:t>
            </a:r>
            <a:r>
              <a:rPr lang="zh-CN" altLang="en-US" sz="2000" b="1" dirty="0">
                <a:solidFill>
                  <a:prstClr val="black"/>
                </a:solidFill>
                <a:latin typeface="仿宋_GB2312" pitchFamily="49" charset="-122"/>
                <a:ea typeface="仿宋_GB2312" pitchFamily="49" charset="-122"/>
              </a:rPr>
              <a:t>联系连接着两个结点。为了进一步描述树 </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有根</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有叶</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的属性，引入两个 </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根</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结点和</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叶</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结点，并分别用</a:t>
            </a:r>
            <a:r>
              <a:rPr lang="en-US" altLang="zh-CN" sz="2000" b="1" dirty="0">
                <a:solidFill>
                  <a:prstClr val="black"/>
                </a:solidFill>
                <a:latin typeface="仿宋_GB2312" pitchFamily="49" charset="-122"/>
                <a:ea typeface="仿宋_GB2312" pitchFamily="49" charset="-122"/>
              </a:rPr>
              <a:t>HAVE</a:t>
            </a:r>
            <a:r>
              <a:rPr lang="zh-CN" altLang="en-US" sz="2000" b="1" dirty="0">
                <a:solidFill>
                  <a:prstClr val="black"/>
                </a:solidFill>
                <a:latin typeface="仿宋_GB2312" pitchFamily="49" charset="-122"/>
                <a:ea typeface="仿宋_GB2312" pitchFamily="49" charset="-122"/>
              </a:rPr>
              <a:t>联系与</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树</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结点连接。这个事实可用如图所示的语义网络表示。 </a:t>
            </a:r>
          </a:p>
        </p:txBody>
      </p:sp>
      <p:sp>
        <p:nvSpPr>
          <p:cNvPr id="18" name="Line 20"/>
          <p:cNvSpPr/>
          <p:nvPr/>
        </p:nvSpPr>
        <p:spPr>
          <a:xfrm flipV="1">
            <a:off x="4453891" y="4909383"/>
            <a:ext cx="610235" cy="2632"/>
          </a:xfrm>
          <a:prstGeom prst="line">
            <a:avLst/>
          </a:prstGeom>
          <a:ln w="0" cap="flat" cmpd="sng">
            <a:solidFill>
              <a:srgbClr val="000000"/>
            </a:solidFill>
            <a:prstDash val="solid"/>
            <a:headEnd type="none" w="med" len="med"/>
            <a:tailEnd type="triangle" w="med" len="med"/>
          </a:ln>
        </p:spPr>
      </p:sp>
      <p:sp>
        <p:nvSpPr>
          <p:cNvPr id="19" name="Line 19"/>
          <p:cNvSpPr/>
          <p:nvPr/>
        </p:nvSpPr>
        <p:spPr>
          <a:xfrm flipH="1">
            <a:off x="6611437" y="5114488"/>
            <a:ext cx="0" cy="431800"/>
          </a:xfrm>
          <a:prstGeom prst="line">
            <a:avLst/>
          </a:prstGeom>
          <a:ln w="0" cap="flat" cmpd="sng">
            <a:solidFill>
              <a:srgbClr val="000000"/>
            </a:solidFill>
            <a:prstDash val="solid"/>
            <a:headEnd type="none" w="med" len="med"/>
            <a:tailEnd type="triangle" w="med" len="med"/>
          </a:ln>
        </p:spPr>
      </p:sp>
      <p:sp>
        <p:nvSpPr>
          <p:cNvPr id="20" name="Text Box 15"/>
          <p:cNvSpPr txBox="1"/>
          <p:nvPr/>
        </p:nvSpPr>
        <p:spPr>
          <a:xfrm>
            <a:off x="6319521" y="5555178"/>
            <a:ext cx="616585" cy="40767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植物</a:t>
            </a:r>
          </a:p>
        </p:txBody>
      </p:sp>
      <p:sp>
        <p:nvSpPr>
          <p:cNvPr id="21" name="Text Box 10"/>
          <p:cNvSpPr txBox="1"/>
          <p:nvPr/>
        </p:nvSpPr>
        <p:spPr>
          <a:xfrm rot="5400000">
            <a:off x="6475774" y="5206771"/>
            <a:ext cx="614680" cy="236220"/>
          </a:xfrm>
          <a:prstGeom prst="rect">
            <a:avLst/>
          </a:prstGeom>
          <a:noFill/>
          <a:ln w="0">
            <a:noFill/>
          </a:ln>
        </p:spPr>
        <p:txBody>
          <a:bodyPr/>
          <a:lstStyle/>
          <a:p>
            <a:pPr algn="ctr" fontAlgn="base">
              <a:spcBef>
                <a:spcPct val="0"/>
              </a:spcBef>
              <a:spcAft>
                <a:spcPct val="0"/>
              </a:spcAft>
            </a:pPr>
            <a:r>
              <a:rPr lang="en-US" altLang="zh-CN" sz="9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AKO</a:t>
            </a:r>
            <a:endParaRPr lang="en-US" altLang="zh-CN" dirty="0">
              <a:solidFill>
                <a:prstClr val="black"/>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348394900"/>
      </p:ext>
    </p:extLst>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 Box 5"/>
          <p:cNvSpPr txBox="1"/>
          <p:nvPr/>
        </p:nvSpPr>
        <p:spPr>
          <a:xfrm>
            <a:off x="1828801" y="554356"/>
            <a:ext cx="8560435" cy="4521835"/>
          </a:xfrm>
          <a:prstGeom prst="rect">
            <a:avLst/>
          </a:prstGeom>
          <a:noFill/>
          <a:ln w="9525">
            <a:noFill/>
          </a:ln>
        </p:spPr>
        <p:txBody>
          <a:bodyPr wrap="square">
            <a:spAutoFit/>
          </a:bodyPr>
          <a:lstStyle/>
          <a:p>
            <a:pPr fontAlgn="base">
              <a:lnSpc>
                <a:spcPct val="120000"/>
              </a:lnSpc>
              <a:spcBef>
                <a:spcPct val="0"/>
              </a:spcBef>
              <a:spcAft>
                <a:spcPct val="0"/>
              </a:spcAft>
            </a:pPr>
            <a:r>
              <a:rPr lang="en-US" altLang="zh-CN" sz="2400" b="1" dirty="0">
                <a:solidFill>
                  <a:srgbClr val="0066FF"/>
                </a:solidFill>
                <a:latin typeface="仿宋_GB2312" pitchFamily="49" charset="-122"/>
                <a:ea typeface="仿宋_GB2312" pitchFamily="49" charset="-122"/>
              </a:rPr>
              <a:t>2.</a:t>
            </a:r>
            <a:r>
              <a:rPr lang="zh-CN" altLang="en-US" sz="2400" b="1" dirty="0">
                <a:solidFill>
                  <a:srgbClr val="0066FF"/>
                </a:solidFill>
                <a:latin typeface="仿宋_GB2312" pitchFamily="49" charset="-122"/>
                <a:ea typeface="仿宋_GB2312" pitchFamily="49" charset="-122"/>
              </a:rPr>
              <a:t>情况、动作和事件的表示</a:t>
            </a:r>
          </a:p>
          <a:p>
            <a:pPr fontAlgn="base">
              <a:lnSpc>
                <a:spcPct val="120000"/>
              </a:lnSpc>
              <a:spcBef>
                <a:spcPct val="0"/>
              </a:spcBef>
              <a:spcAft>
                <a:spcPct val="0"/>
              </a:spcAft>
            </a:pPr>
            <a:r>
              <a:rPr lang="zh-CN" altLang="en-US" sz="2400" b="1" dirty="0">
                <a:solidFill>
                  <a:prstClr val="black"/>
                </a:solidFill>
                <a:latin typeface="仿宋_GB2312" pitchFamily="49" charset="-122"/>
                <a:ea typeface="仿宋_GB2312" pitchFamily="49" charset="-122"/>
              </a:rPr>
              <a:t>    为了描述那些复杂的知识，在语义网络的知识表示法中，通常采用引进附加结点的方法来解决。西蒙（</a:t>
            </a:r>
            <a:r>
              <a:rPr lang="en-US" altLang="zh-CN" sz="2400" b="1" dirty="0">
                <a:solidFill>
                  <a:prstClr val="black"/>
                </a:solidFill>
                <a:latin typeface="仿宋_GB2312" pitchFamily="49" charset="-122"/>
                <a:ea typeface="仿宋_GB2312" pitchFamily="49" charset="-122"/>
              </a:rPr>
              <a:t>Simon</a:t>
            </a:r>
            <a:r>
              <a:rPr lang="zh-CN" altLang="en-US" sz="2400" b="1" dirty="0">
                <a:solidFill>
                  <a:prstClr val="black"/>
                </a:solidFill>
                <a:latin typeface="仿宋_GB2312" pitchFamily="49" charset="-122"/>
                <a:ea typeface="仿宋_GB2312" pitchFamily="49" charset="-122"/>
              </a:rPr>
              <a:t>）在提出的表示方法中增加了</a:t>
            </a:r>
            <a:r>
              <a:rPr lang="zh-CN" altLang="en-US" sz="2400" b="1" dirty="0">
                <a:solidFill>
                  <a:srgbClr val="C00000"/>
                </a:solidFill>
                <a:latin typeface="仿宋_GB2312" pitchFamily="49" charset="-122"/>
                <a:ea typeface="仿宋_GB2312" pitchFamily="49" charset="-122"/>
              </a:rPr>
              <a:t>情况</a:t>
            </a:r>
            <a:r>
              <a:rPr lang="zh-CN" altLang="en-US" sz="2400" b="1" dirty="0">
                <a:solidFill>
                  <a:prstClr val="black"/>
                </a:solidFill>
                <a:latin typeface="仿宋_GB2312" pitchFamily="49" charset="-122"/>
                <a:ea typeface="仿宋_GB2312" pitchFamily="49" charset="-122"/>
              </a:rPr>
              <a:t>结点、</a:t>
            </a:r>
            <a:r>
              <a:rPr lang="zh-CN" altLang="en-US" sz="2400" b="1" dirty="0">
                <a:solidFill>
                  <a:srgbClr val="C00000"/>
                </a:solidFill>
                <a:latin typeface="仿宋_GB2312" pitchFamily="49" charset="-122"/>
                <a:ea typeface="仿宋_GB2312" pitchFamily="49" charset="-122"/>
              </a:rPr>
              <a:t>动作</a:t>
            </a:r>
            <a:r>
              <a:rPr lang="zh-CN" altLang="en-US" sz="2400" b="1" dirty="0">
                <a:solidFill>
                  <a:prstClr val="black"/>
                </a:solidFill>
                <a:latin typeface="仿宋_GB2312" pitchFamily="49" charset="-122"/>
                <a:ea typeface="仿宋_GB2312" pitchFamily="49" charset="-122"/>
              </a:rPr>
              <a:t>结点和</a:t>
            </a:r>
            <a:r>
              <a:rPr lang="zh-CN" altLang="en-US" sz="2400" b="1" dirty="0">
                <a:solidFill>
                  <a:srgbClr val="C00000"/>
                </a:solidFill>
                <a:latin typeface="仿宋_GB2312" pitchFamily="49" charset="-122"/>
                <a:ea typeface="仿宋_GB2312" pitchFamily="49" charset="-122"/>
              </a:rPr>
              <a:t>事件</a:t>
            </a:r>
            <a:r>
              <a:rPr lang="zh-CN" altLang="en-US" sz="2400" b="1" dirty="0">
                <a:solidFill>
                  <a:prstClr val="black"/>
                </a:solidFill>
                <a:latin typeface="仿宋_GB2312" pitchFamily="49" charset="-122"/>
                <a:ea typeface="仿宋_GB2312" pitchFamily="49" charset="-122"/>
              </a:rPr>
              <a:t>结点，允许用一个结点来表示情况、动作和事件。</a:t>
            </a:r>
          </a:p>
          <a:p>
            <a:pPr fontAlgn="base">
              <a:lnSpc>
                <a:spcPct val="120000"/>
              </a:lnSpc>
              <a:spcBef>
                <a:spcPct val="0"/>
              </a:spcBef>
              <a:spcAft>
                <a:spcPct val="0"/>
              </a:spcAft>
            </a:pPr>
            <a:r>
              <a:rPr lang="zh-CN" altLang="en-US" sz="2400" b="1" dirty="0">
                <a:solidFill>
                  <a:prstClr val="black"/>
                </a:solidFill>
                <a:latin typeface="仿宋_GB2312" pitchFamily="49" charset="-122"/>
                <a:ea typeface="仿宋_GB2312" pitchFamily="49" charset="-122"/>
              </a:rPr>
              <a:t>   </a:t>
            </a:r>
            <a:r>
              <a:rPr lang="zh-CN" altLang="en-US" sz="2400" b="1" dirty="0">
                <a:solidFill>
                  <a:srgbClr val="0066FF"/>
                </a:solidFill>
                <a:latin typeface="仿宋_GB2312" pitchFamily="49" charset="-122"/>
                <a:ea typeface="仿宋_GB2312" pitchFamily="49" charset="-122"/>
              </a:rPr>
              <a:t>（</a:t>
            </a:r>
            <a:r>
              <a:rPr lang="en-US" altLang="zh-CN" sz="2400" b="1" dirty="0">
                <a:solidFill>
                  <a:srgbClr val="0066FF"/>
                </a:solidFill>
                <a:latin typeface="仿宋_GB2312" pitchFamily="49" charset="-122"/>
                <a:ea typeface="仿宋_GB2312" pitchFamily="49" charset="-122"/>
              </a:rPr>
              <a:t>1</a:t>
            </a:r>
            <a:r>
              <a:rPr lang="zh-CN" altLang="en-US" sz="2400" b="1" dirty="0">
                <a:solidFill>
                  <a:srgbClr val="0066FF"/>
                </a:solidFill>
                <a:latin typeface="仿宋_GB2312" pitchFamily="49" charset="-122"/>
                <a:ea typeface="仿宋_GB2312" pitchFamily="49" charset="-122"/>
              </a:rPr>
              <a:t>）情况的表示</a:t>
            </a:r>
          </a:p>
          <a:p>
            <a:pPr fontAlgn="base">
              <a:lnSpc>
                <a:spcPct val="120000"/>
              </a:lnSpc>
              <a:spcBef>
                <a:spcPct val="0"/>
              </a:spcBef>
              <a:spcAft>
                <a:spcPct val="0"/>
              </a:spcAft>
            </a:pPr>
            <a:r>
              <a:rPr lang="en-US" altLang="zh-CN" sz="2400" b="1" dirty="0">
                <a:solidFill>
                  <a:prstClr val="black"/>
                </a:solidFill>
                <a:latin typeface="仿宋_GB2312" pitchFamily="49" charset="-122"/>
                <a:ea typeface="仿宋_GB2312" pitchFamily="49" charset="-122"/>
              </a:rPr>
              <a:t>    </a:t>
            </a:r>
            <a:r>
              <a:rPr lang="zh-CN" altLang="en-US" sz="2400" b="1" dirty="0">
                <a:solidFill>
                  <a:prstClr val="black"/>
                </a:solidFill>
                <a:latin typeface="仿宋_GB2312" pitchFamily="49" charset="-122"/>
                <a:ea typeface="仿宋_GB2312" pitchFamily="49" charset="-122"/>
              </a:rPr>
              <a:t>在用语义网络表示那些不及物动词表示的语句或没有间接宾语的及物动词表示的语句时，如果该语句的动作表示了一些其它情况，如动作作用的时间等，则需要增加一个情况结点用于指出各种不同的情况。</a:t>
            </a:r>
          </a:p>
        </p:txBody>
      </p:sp>
    </p:spTree>
    <p:extLst>
      <p:ext uri="{BB962C8B-B14F-4D97-AF65-F5344CB8AC3E}">
        <p14:creationId xmlns:p14="http://schemas.microsoft.com/office/powerpoint/2010/main" val="2359816061"/>
      </p:ext>
    </p:extLst>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3"/>
          <p:cNvSpPr txBox="1"/>
          <p:nvPr/>
        </p:nvSpPr>
        <p:spPr>
          <a:xfrm>
            <a:off x="1828801" y="453391"/>
            <a:ext cx="8640445" cy="3062605"/>
          </a:xfrm>
          <a:prstGeom prst="rect">
            <a:avLst/>
          </a:prstGeom>
          <a:noFill/>
          <a:ln w="9525">
            <a:noFill/>
          </a:ln>
        </p:spPr>
        <p:txBody>
          <a:bodyPr wrap="square">
            <a:spAutoFit/>
          </a:bodyPr>
          <a:lstStyle/>
          <a:p>
            <a:pPr fontAlgn="base">
              <a:lnSpc>
                <a:spcPct val="115000"/>
              </a:lnSpc>
              <a:spcBef>
                <a:spcPct val="0"/>
              </a:spcBef>
              <a:spcAft>
                <a:spcPct val="0"/>
              </a:spcAft>
            </a:pPr>
            <a:r>
              <a:rPr lang="zh-CN" altLang="en-US" sz="2400" b="1" dirty="0">
                <a:solidFill>
                  <a:srgbClr val="694F07"/>
                </a:solidFill>
                <a:latin typeface="仿宋_GB2312" pitchFamily="49" charset="-122"/>
                <a:ea typeface="仿宋_GB2312" pitchFamily="49" charset="-122"/>
              </a:rPr>
              <a:t>例如，用语义网络表示知识</a:t>
            </a:r>
            <a:r>
              <a:rPr lang="zh-CN" altLang="en-US" sz="2400" b="1" dirty="0">
                <a:solidFill>
                  <a:srgbClr val="694F07"/>
                </a:solidFill>
                <a:latin typeface="Arial" panose="020B0604020202020204" pitchFamily="34" charset="0"/>
                <a:ea typeface="仿宋_GB2312" pitchFamily="49" charset="-122"/>
              </a:rPr>
              <a:t>“</a:t>
            </a:r>
            <a:r>
              <a:rPr lang="zh-CN" altLang="en-US" sz="2400" b="1" dirty="0">
                <a:solidFill>
                  <a:srgbClr val="694F07"/>
                </a:solidFill>
                <a:latin typeface="仿宋_GB2312" pitchFamily="49" charset="-122"/>
                <a:ea typeface="仿宋_GB2312" pitchFamily="49" charset="-122"/>
              </a:rPr>
              <a:t>请在</a:t>
            </a:r>
            <a:r>
              <a:rPr lang="en-US" altLang="zh-CN" sz="2400" b="1" dirty="0">
                <a:solidFill>
                  <a:srgbClr val="694F07"/>
                </a:solidFill>
                <a:latin typeface="仿宋_GB2312" pitchFamily="49" charset="-122"/>
                <a:ea typeface="仿宋_GB2312" pitchFamily="49" charset="-122"/>
              </a:rPr>
              <a:t>2006</a:t>
            </a:r>
            <a:r>
              <a:rPr lang="zh-CN" altLang="en-US" sz="2400" b="1" dirty="0">
                <a:solidFill>
                  <a:srgbClr val="694F07"/>
                </a:solidFill>
                <a:latin typeface="仿宋_GB2312" pitchFamily="49" charset="-122"/>
                <a:ea typeface="仿宋_GB2312" pitchFamily="49" charset="-122"/>
              </a:rPr>
              <a:t>年</a:t>
            </a:r>
            <a:r>
              <a:rPr lang="en-US" altLang="zh-CN" sz="2400" b="1" dirty="0">
                <a:solidFill>
                  <a:srgbClr val="694F07"/>
                </a:solidFill>
                <a:latin typeface="仿宋_GB2312" pitchFamily="49" charset="-122"/>
                <a:ea typeface="仿宋_GB2312" pitchFamily="49" charset="-122"/>
              </a:rPr>
              <a:t>6</a:t>
            </a:r>
            <a:r>
              <a:rPr lang="zh-CN" altLang="en-US" sz="2400" b="1" dirty="0">
                <a:solidFill>
                  <a:srgbClr val="694F07"/>
                </a:solidFill>
                <a:latin typeface="仿宋_GB2312" pitchFamily="49" charset="-122"/>
                <a:ea typeface="仿宋_GB2312" pitchFamily="49" charset="-122"/>
              </a:rPr>
              <a:t>月前归还图书</a:t>
            </a:r>
            <a:r>
              <a:rPr lang="zh-CN" altLang="en-US" sz="2400" b="1" dirty="0">
                <a:solidFill>
                  <a:srgbClr val="694F07"/>
                </a:solidFill>
                <a:latin typeface="Arial" panose="020B0604020202020204" pitchFamily="34" charset="0"/>
                <a:ea typeface="仿宋_GB2312" pitchFamily="49" charset="-122"/>
              </a:rPr>
              <a:t>”</a:t>
            </a:r>
            <a:r>
              <a:rPr lang="zh-CN" altLang="en-US" sz="2400" b="1" dirty="0">
                <a:solidFill>
                  <a:srgbClr val="694F07"/>
                </a:solidFill>
                <a:latin typeface="仿宋_GB2312" pitchFamily="49" charset="-122"/>
                <a:ea typeface="仿宋_GB2312" pitchFamily="49" charset="-122"/>
              </a:rPr>
              <a:t>。</a:t>
            </a:r>
          </a:p>
          <a:p>
            <a:pPr fontAlgn="base">
              <a:lnSpc>
                <a:spcPct val="115000"/>
              </a:lnSpc>
              <a:spcBef>
                <a:spcPct val="0"/>
              </a:spcBef>
              <a:spcAft>
                <a:spcPct val="0"/>
              </a:spcAft>
            </a:pPr>
            <a:r>
              <a:rPr lang="zh-CN" altLang="en-US" sz="2400" b="1" dirty="0">
                <a:solidFill>
                  <a:srgbClr val="694F07"/>
                </a:solidFill>
                <a:latin typeface="仿宋_GB2312" pitchFamily="49" charset="-122"/>
                <a:ea typeface="仿宋_GB2312" pitchFamily="49" charset="-122"/>
              </a:rPr>
              <a:t> </a:t>
            </a:r>
            <a:r>
              <a:rPr lang="en-US" altLang="zh-CN" sz="2400" b="1" dirty="0">
                <a:solidFill>
                  <a:srgbClr val="694F07"/>
                </a:solidFill>
                <a:latin typeface="仿宋_GB2312" pitchFamily="49" charset="-122"/>
                <a:ea typeface="仿宋_GB2312" pitchFamily="49" charset="-122"/>
              </a:rPr>
              <a:t>  </a:t>
            </a:r>
            <a:r>
              <a:rPr lang="zh-CN" altLang="en-US" sz="2400" b="1" dirty="0">
                <a:solidFill>
                  <a:prstClr val="black"/>
                </a:solidFill>
                <a:latin typeface="仿宋_GB2312" pitchFamily="49" charset="-122"/>
                <a:ea typeface="仿宋_GB2312" pitchFamily="49" charset="-122"/>
              </a:rPr>
              <a:t>这条知识只涉及到一个对象就是</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图书</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，它表示了在</a:t>
            </a:r>
            <a:r>
              <a:rPr lang="en-US" altLang="zh-CN" sz="2400" b="1" dirty="0">
                <a:solidFill>
                  <a:prstClr val="black"/>
                </a:solidFill>
                <a:latin typeface="仿宋_GB2312" pitchFamily="49" charset="-122"/>
                <a:ea typeface="仿宋_GB2312" pitchFamily="49" charset="-122"/>
              </a:rPr>
              <a:t>2006</a:t>
            </a:r>
            <a:r>
              <a:rPr lang="zh-CN" altLang="en-US" sz="2400" b="1" dirty="0">
                <a:solidFill>
                  <a:prstClr val="black"/>
                </a:solidFill>
                <a:latin typeface="仿宋_GB2312" pitchFamily="49" charset="-122"/>
                <a:ea typeface="仿宋_GB2312" pitchFamily="49" charset="-122"/>
              </a:rPr>
              <a:t>年</a:t>
            </a:r>
            <a:r>
              <a:rPr lang="en-US" altLang="zh-CN" sz="2400" b="1" dirty="0">
                <a:solidFill>
                  <a:prstClr val="black"/>
                </a:solidFill>
                <a:latin typeface="仿宋_GB2312" pitchFamily="49" charset="-122"/>
                <a:ea typeface="仿宋_GB2312" pitchFamily="49" charset="-122"/>
              </a:rPr>
              <a:t>6</a:t>
            </a:r>
            <a:r>
              <a:rPr lang="zh-CN" altLang="en-US" sz="2400" b="1" dirty="0">
                <a:solidFill>
                  <a:prstClr val="black"/>
                </a:solidFill>
                <a:latin typeface="仿宋_GB2312" pitchFamily="49" charset="-122"/>
                <a:ea typeface="仿宋_GB2312" pitchFamily="49" charset="-122"/>
              </a:rPr>
              <a:t>月前</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归还</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图书这一种情况。为了表示归还的时间，可以增加一个</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归还</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结点和一个情况结点，这样不仅说明了归还的对象是图书，而且很好地表示了归还图书的时间。其语义网络表示如图所示。归还图书情况</a:t>
            </a:r>
            <a:r>
              <a:rPr lang="en-US" altLang="zh-CN" sz="2400" b="1" dirty="0">
                <a:solidFill>
                  <a:prstClr val="black"/>
                </a:solidFill>
                <a:latin typeface="仿宋_GB2312" pitchFamily="49" charset="-122"/>
                <a:ea typeface="仿宋_GB2312" pitchFamily="49" charset="-122"/>
              </a:rPr>
              <a:t>2006</a:t>
            </a:r>
            <a:r>
              <a:rPr lang="zh-CN" altLang="en-US" sz="2400" b="1" dirty="0">
                <a:solidFill>
                  <a:prstClr val="black"/>
                </a:solidFill>
                <a:latin typeface="仿宋_GB2312" pitchFamily="49" charset="-122"/>
                <a:ea typeface="仿宋_GB2312" pitchFamily="49" charset="-122"/>
              </a:rPr>
              <a:t>年</a:t>
            </a:r>
            <a:r>
              <a:rPr lang="en-US" altLang="zh-CN" sz="2400" b="1" dirty="0">
                <a:solidFill>
                  <a:prstClr val="black"/>
                </a:solidFill>
                <a:latin typeface="仿宋_GB2312" pitchFamily="49" charset="-122"/>
                <a:ea typeface="仿宋_GB2312" pitchFamily="49" charset="-122"/>
              </a:rPr>
              <a:t>6</a:t>
            </a:r>
            <a:r>
              <a:rPr lang="zh-CN" altLang="en-US" sz="2400" b="1" dirty="0">
                <a:solidFill>
                  <a:prstClr val="black"/>
                </a:solidFill>
                <a:latin typeface="仿宋_GB2312" pitchFamily="49" charset="-122"/>
                <a:ea typeface="仿宋_GB2312" pitchFamily="49" charset="-122"/>
              </a:rPr>
              <a:t>月</a:t>
            </a:r>
            <a:r>
              <a:rPr lang="en-US" altLang="zh-CN" sz="2400" b="1" dirty="0">
                <a:solidFill>
                  <a:prstClr val="black"/>
                </a:solidFill>
                <a:latin typeface="仿宋_GB2312" pitchFamily="49" charset="-122"/>
                <a:ea typeface="仿宋_GB2312" pitchFamily="49" charset="-122"/>
              </a:rPr>
              <a:t>AKO,Object,Before, </a:t>
            </a:r>
            <a:r>
              <a:rPr lang="zh-CN" altLang="en-US" sz="2400" b="1" dirty="0">
                <a:solidFill>
                  <a:prstClr val="black"/>
                </a:solidFill>
                <a:latin typeface="仿宋_GB2312" pitchFamily="49" charset="-122"/>
                <a:ea typeface="仿宋_GB2312" pitchFamily="49" charset="-122"/>
              </a:rPr>
              <a:t>下图为带有情况结点的语义网络</a:t>
            </a:r>
            <a:r>
              <a:rPr lang="en-US" altLang="zh-CN" sz="2400" b="1" dirty="0">
                <a:solidFill>
                  <a:prstClr val="black"/>
                </a:solidFill>
                <a:latin typeface="仿宋_GB2312" pitchFamily="49" charset="-122"/>
                <a:ea typeface="仿宋_GB2312" pitchFamily="49" charset="-122"/>
              </a:rPr>
              <a:t>:</a:t>
            </a:r>
          </a:p>
        </p:txBody>
      </p:sp>
      <p:sp>
        <p:nvSpPr>
          <p:cNvPr id="19462" name="Text Box 4"/>
          <p:cNvSpPr txBox="1"/>
          <p:nvPr/>
        </p:nvSpPr>
        <p:spPr>
          <a:xfrm>
            <a:off x="4333875" y="4329114"/>
            <a:ext cx="571500" cy="325437"/>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归还</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19463" name="Text Box 5"/>
          <p:cNvSpPr txBox="1"/>
          <p:nvPr/>
        </p:nvSpPr>
        <p:spPr>
          <a:xfrm>
            <a:off x="4333875" y="3635375"/>
            <a:ext cx="571500" cy="300038"/>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图书</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19464" name="Text Box 6"/>
          <p:cNvSpPr txBox="1"/>
          <p:nvPr/>
        </p:nvSpPr>
        <p:spPr>
          <a:xfrm>
            <a:off x="3190875" y="4329114"/>
            <a:ext cx="571500" cy="325437"/>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情况</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19465" name="Text Box 7"/>
          <p:cNvSpPr txBox="1"/>
          <p:nvPr/>
        </p:nvSpPr>
        <p:spPr>
          <a:xfrm>
            <a:off x="5711825" y="4295775"/>
            <a:ext cx="1157288" cy="36830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400" dirty="0">
                <a:solidFill>
                  <a:prstClr val="black"/>
                </a:solidFill>
                <a:latin typeface="宋体" panose="02010600030101010101" pitchFamily="2" charset="-122"/>
                <a:ea typeface="宋体" panose="02010600030101010101" pitchFamily="2" charset="-122"/>
              </a:rPr>
              <a:t>2006</a:t>
            </a:r>
            <a:r>
              <a:rPr lang="zh-CN" altLang="en-US" sz="1400" dirty="0">
                <a:solidFill>
                  <a:prstClr val="black"/>
                </a:solidFill>
                <a:latin typeface="宋体" panose="02010600030101010101" pitchFamily="2" charset="-122"/>
                <a:ea typeface="宋体" panose="02010600030101010101" pitchFamily="2" charset="-122"/>
              </a:rPr>
              <a:t>年</a:t>
            </a:r>
            <a:r>
              <a:rPr lang="en-US" altLang="zh-CN" sz="1400" dirty="0">
                <a:solidFill>
                  <a:prstClr val="black"/>
                </a:solidFill>
                <a:latin typeface="宋体" panose="02010600030101010101" pitchFamily="2" charset="-122"/>
                <a:ea typeface="宋体" panose="02010600030101010101" pitchFamily="2" charset="-122"/>
              </a:rPr>
              <a:t>6</a:t>
            </a:r>
            <a:r>
              <a:rPr lang="zh-CN" altLang="en-US" sz="1400" dirty="0">
                <a:solidFill>
                  <a:prstClr val="black"/>
                </a:solidFill>
                <a:latin typeface="宋体" panose="02010600030101010101" pitchFamily="2" charset="-122"/>
                <a:ea typeface="宋体" panose="02010600030101010101" pitchFamily="2" charset="-122"/>
              </a:rPr>
              <a:t>月</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19466" name="Line 8"/>
          <p:cNvSpPr/>
          <p:nvPr/>
        </p:nvSpPr>
        <p:spPr>
          <a:xfrm>
            <a:off x="4905375" y="4476750"/>
            <a:ext cx="800100" cy="0"/>
          </a:xfrm>
          <a:prstGeom prst="line">
            <a:avLst/>
          </a:prstGeom>
          <a:ln w="0" cap="flat" cmpd="sng">
            <a:solidFill>
              <a:srgbClr val="000000"/>
            </a:solidFill>
            <a:prstDash val="solid"/>
            <a:headEnd type="none" w="med" len="med"/>
            <a:tailEnd type="triangle" w="med" len="med"/>
          </a:ln>
        </p:spPr>
      </p:sp>
      <p:sp>
        <p:nvSpPr>
          <p:cNvPr id="19467" name="Line 9"/>
          <p:cNvSpPr/>
          <p:nvPr/>
        </p:nvSpPr>
        <p:spPr>
          <a:xfrm flipH="1">
            <a:off x="3762375" y="4465638"/>
            <a:ext cx="571500" cy="0"/>
          </a:xfrm>
          <a:prstGeom prst="line">
            <a:avLst/>
          </a:prstGeom>
          <a:ln w="0" cap="flat" cmpd="sng">
            <a:solidFill>
              <a:srgbClr val="000000"/>
            </a:solidFill>
            <a:prstDash val="solid"/>
            <a:headEnd type="none" w="med" len="med"/>
            <a:tailEnd type="triangle" w="med" len="med"/>
          </a:ln>
        </p:spPr>
      </p:sp>
      <p:sp>
        <p:nvSpPr>
          <p:cNvPr id="19468" name="Line 10"/>
          <p:cNvSpPr/>
          <p:nvPr/>
        </p:nvSpPr>
        <p:spPr>
          <a:xfrm flipV="1">
            <a:off x="4600575" y="3890964"/>
            <a:ext cx="0" cy="439737"/>
          </a:xfrm>
          <a:prstGeom prst="line">
            <a:avLst/>
          </a:prstGeom>
          <a:ln w="0" cap="flat" cmpd="sng">
            <a:solidFill>
              <a:srgbClr val="000000"/>
            </a:solidFill>
            <a:prstDash val="solid"/>
            <a:headEnd type="none" w="med" len="med"/>
            <a:tailEnd type="triangle" w="med" len="med"/>
          </a:ln>
        </p:spPr>
      </p:sp>
      <p:sp>
        <p:nvSpPr>
          <p:cNvPr id="19469" name="Text Box 11"/>
          <p:cNvSpPr txBox="1"/>
          <p:nvPr/>
        </p:nvSpPr>
        <p:spPr>
          <a:xfrm>
            <a:off x="3838575" y="4151313"/>
            <a:ext cx="647700" cy="341312"/>
          </a:xfrm>
          <a:prstGeom prst="rect">
            <a:avLst/>
          </a:prstGeom>
          <a:noFill/>
          <a:ln w="0">
            <a:noFill/>
          </a:ln>
        </p:spPr>
        <p:txBody>
          <a:bodyPr/>
          <a:lstStyle/>
          <a:p>
            <a:pPr algn="just" fontAlgn="base">
              <a:spcBef>
                <a:spcPct val="0"/>
              </a:spcBef>
              <a:spcAft>
                <a:spcPct val="0"/>
              </a:spcAft>
            </a:pPr>
            <a:r>
              <a:rPr lang="en-US" altLang="zh-CN" sz="1200" dirty="0">
                <a:solidFill>
                  <a:prstClr val="black"/>
                </a:solidFill>
                <a:latin typeface="Times New Roman" panose="02020603050405020304" pitchFamily="18" charset="0"/>
                <a:ea typeface="宋体" panose="02010600030101010101" pitchFamily="2" charset="-122"/>
              </a:rPr>
              <a:t>AKO</a:t>
            </a:r>
            <a:endParaRPr lang="en-US" altLang="zh-CN" sz="1200" dirty="0">
              <a:solidFill>
                <a:prstClr val="black"/>
              </a:solidFill>
              <a:latin typeface="Tahoma" panose="020B0604030504040204" pitchFamily="34" charset="0"/>
              <a:ea typeface="宋体" panose="02010600030101010101" pitchFamily="2" charset="-122"/>
            </a:endParaRPr>
          </a:p>
        </p:txBody>
      </p:sp>
      <p:sp>
        <p:nvSpPr>
          <p:cNvPr id="19470" name="Text Box 12"/>
          <p:cNvSpPr txBox="1"/>
          <p:nvPr/>
        </p:nvSpPr>
        <p:spPr>
          <a:xfrm>
            <a:off x="4562475" y="4016376"/>
            <a:ext cx="762000" cy="258763"/>
          </a:xfrm>
          <a:prstGeom prst="rect">
            <a:avLst/>
          </a:prstGeom>
          <a:noFill/>
          <a:ln w="0">
            <a:noFill/>
          </a:ln>
        </p:spPr>
        <p:txBody>
          <a:bodyPr/>
          <a:lstStyle/>
          <a:p>
            <a:pPr algn="just" fontAlgn="base">
              <a:spcBef>
                <a:spcPct val="0"/>
              </a:spcBef>
              <a:spcAft>
                <a:spcPct val="0"/>
              </a:spcAft>
            </a:pPr>
            <a:r>
              <a:rPr lang="en-US" altLang="zh-CN" sz="1200" dirty="0">
                <a:solidFill>
                  <a:prstClr val="black"/>
                </a:solidFill>
                <a:latin typeface="Times New Roman" panose="02020603050405020304" pitchFamily="18" charset="0"/>
                <a:ea typeface="宋体" panose="02010600030101010101" pitchFamily="2" charset="-122"/>
              </a:rPr>
              <a:t>Object</a:t>
            </a:r>
            <a:endParaRPr lang="en-US" altLang="zh-CN" sz="1200" dirty="0">
              <a:solidFill>
                <a:prstClr val="black"/>
              </a:solidFill>
              <a:latin typeface="Tahoma" panose="020B0604030504040204" pitchFamily="34" charset="0"/>
              <a:ea typeface="宋体" panose="02010600030101010101" pitchFamily="2" charset="-122"/>
            </a:endParaRPr>
          </a:p>
        </p:txBody>
      </p:sp>
      <p:sp>
        <p:nvSpPr>
          <p:cNvPr id="19471" name="Text Box 13"/>
          <p:cNvSpPr txBox="1"/>
          <p:nvPr/>
        </p:nvSpPr>
        <p:spPr>
          <a:xfrm>
            <a:off x="5057775" y="4151313"/>
            <a:ext cx="654050" cy="341312"/>
          </a:xfrm>
          <a:prstGeom prst="rect">
            <a:avLst/>
          </a:prstGeom>
          <a:noFill/>
          <a:ln w="0">
            <a:noFill/>
          </a:ln>
        </p:spPr>
        <p:txBody>
          <a:bodyPr/>
          <a:lstStyle/>
          <a:p>
            <a:pPr algn="just" fontAlgn="base">
              <a:spcBef>
                <a:spcPct val="0"/>
              </a:spcBef>
              <a:spcAft>
                <a:spcPct val="0"/>
              </a:spcAft>
            </a:pPr>
            <a:r>
              <a:rPr lang="en-US" altLang="zh-CN" sz="1200" dirty="0">
                <a:solidFill>
                  <a:prstClr val="black"/>
                </a:solidFill>
                <a:latin typeface="Times New Roman" panose="02020603050405020304" pitchFamily="18" charset="0"/>
                <a:ea typeface="宋体" panose="02010600030101010101" pitchFamily="2" charset="-122"/>
              </a:rPr>
              <a:t>Before</a:t>
            </a:r>
            <a:endParaRPr lang="en-US" altLang="zh-CN" sz="1200" dirty="0">
              <a:solidFill>
                <a:prstClr val="black"/>
              </a:solidFill>
              <a:latin typeface="Tahoma" panose="020B0604030504040204" pitchFamily="34" charset="0"/>
              <a:ea typeface="宋体" panose="02010600030101010101" pitchFamily="2" charset="-122"/>
            </a:endParaRPr>
          </a:p>
        </p:txBody>
      </p:sp>
      <p:sp>
        <p:nvSpPr>
          <p:cNvPr id="19472" name="Text Box 14"/>
          <p:cNvSpPr txBox="1"/>
          <p:nvPr/>
        </p:nvSpPr>
        <p:spPr>
          <a:xfrm>
            <a:off x="3267075" y="4930775"/>
            <a:ext cx="2895600" cy="304800"/>
          </a:xfrm>
          <a:prstGeom prst="rect">
            <a:avLst/>
          </a:prstGeom>
          <a:noFill/>
          <a:ln w="0">
            <a:noFill/>
          </a:ln>
        </p:spPr>
        <p:txBody>
          <a:bodyPr/>
          <a:lstStyle/>
          <a:p>
            <a:pPr algn="just" fontAlgn="base">
              <a:spcBef>
                <a:spcPct val="0"/>
              </a:spcBef>
              <a:spcAft>
                <a:spcPct val="0"/>
              </a:spcAft>
            </a:pPr>
            <a:r>
              <a:rPr lang="zh-CN" altLang="en-US" sz="1400" b="1" dirty="0">
                <a:solidFill>
                  <a:prstClr val="black"/>
                </a:solidFill>
                <a:latin typeface="宋体" panose="02010600030101010101" pitchFamily="2" charset="-122"/>
                <a:ea typeface="宋体" panose="02010600030101010101" pitchFamily="2" charset="-122"/>
              </a:rPr>
              <a:t>图</a:t>
            </a:r>
            <a:r>
              <a:rPr lang="en-US" altLang="zh-CN" sz="1400" b="1" dirty="0">
                <a:solidFill>
                  <a:prstClr val="black"/>
                </a:solidFill>
                <a:latin typeface="宋体" panose="02010600030101010101" pitchFamily="2" charset="-122"/>
                <a:ea typeface="宋体" panose="02010600030101010101" pitchFamily="2" charset="-122"/>
              </a:rPr>
              <a:t> </a:t>
            </a:r>
            <a:r>
              <a:rPr lang="zh-CN" altLang="en-US" sz="1400" b="1" dirty="0">
                <a:solidFill>
                  <a:prstClr val="black"/>
                </a:solidFill>
                <a:latin typeface="宋体" panose="02010600030101010101" pitchFamily="2" charset="-122"/>
                <a:ea typeface="宋体" panose="02010600030101010101" pitchFamily="2" charset="-122"/>
              </a:rPr>
              <a:t>带有情况结点的语义网络</a:t>
            </a:r>
            <a:endParaRPr lang="zh-CN" altLang="en-US" sz="1400" b="1" dirty="0">
              <a:solidFill>
                <a:prstClr val="black"/>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820284279"/>
      </p:ext>
    </p:extLst>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fontAlgn="base">
              <a:spcBef>
                <a:spcPct val="0"/>
              </a:spcBef>
              <a:spcAft>
                <a:spcPct val="0"/>
              </a:spcAft>
              <a:defRPr/>
            </a:pPr>
            <a:fld id="{53CDB85D-A04B-4ED3-BC2D-5D638262BED1}" type="slidenum">
              <a:rPr lang="ja-JP" altLang="en-US">
                <a:latin typeface="Arial" panose="020B0604020202020204" pitchFamily="34" charset="0"/>
                <a:ea typeface="宋体" panose="02010600030101010101" pitchFamily="2" charset="-122"/>
              </a:rPr>
              <a:pPr fontAlgn="base">
                <a:spcBef>
                  <a:spcPct val="0"/>
                </a:spcBef>
                <a:spcAft>
                  <a:spcPct val="0"/>
                </a:spcAft>
                <a:defRPr/>
              </a:pPr>
              <a:t>117</a:t>
            </a:fld>
            <a:endParaRPr lang="en-US" altLang="ja-JP">
              <a:latin typeface="Arial" panose="020B0604020202020204" pitchFamily="34" charset="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1949450" y="1104901"/>
            <a:ext cx="8293100" cy="3519805"/>
          </a:xfrm>
          <a:prstGeom prst="rect">
            <a:avLst/>
          </a:prstGeom>
        </p:spPr>
      </p:pic>
      <p:pic>
        <p:nvPicPr>
          <p:cNvPr id="4" name="图片 3"/>
          <p:cNvPicPr>
            <a:picLocks noChangeAspect="1"/>
          </p:cNvPicPr>
          <p:nvPr/>
        </p:nvPicPr>
        <p:blipFill>
          <a:blip r:embed="rId3"/>
          <a:stretch>
            <a:fillRect/>
          </a:stretch>
        </p:blipFill>
        <p:spPr>
          <a:xfrm>
            <a:off x="2357756" y="435611"/>
            <a:ext cx="5876925" cy="485775"/>
          </a:xfrm>
          <a:prstGeom prst="rect">
            <a:avLst/>
          </a:prstGeom>
        </p:spPr>
      </p:pic>
      <p:sp>
        <p:nvSpPr>
          <p:cNvPr id="5" name="矩形 4"/>
          <p:cNvSpPr/>
          <p:nvPr/>
        </p:nvSpPr>
        <p:spPr>
          <a:xfrm>
            <a:off x="2879091" y="2862581"/>
            <a:ext cx="1409065" cy="523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dirty="0">
                <a:solidFill>
                  <a:prstClr val="white"/>
                </a:solidFill>
                <a:latin typeface="仿宋" panose="02010609060101010101" pitchFamily="49" charset="-122"/>
                <a:ea typeface="仿宋" panose="02010609060101010101" pitchFamily="49" charset="-122"/>
              </a:rPr>
              <a:t>情况结点</a:t>
            </a:r>
          </a:p>
        </p:txBody>
      </p:sp>
    </p:spTree>
    <p:extLst>
      <p:ext uri="{BB962C8B-B14F-4D97-AF65-F5344CB8AC3E}">
        <p14:creationId xmlns:p14="http://schemas.microsoft.com/office/powerpoint/2010/main" val="38442597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17"/>
          <p:cNvSpPr/>
          <p:nvPr/>
        </p:nvSpPr>
        <p:spPr>
          <a:xfrm>
            <a:off x="1721486" y="176849"/>
            <a:ext cx="8748713" cy="3254375"/>
          </a:xfrm>
          <a:prstGeom prst="rect">
            <a:avLst/>
          </a:prstGeom>
          <a:noFill/>
          <a:ln w="9525">
            <a:noFill/>
          </a:ln>
        </p:spPr>
        <p:txBody>
          <a:bodyPr anchor="ctr" anchorCtr="0">
            <a:spAutoFit/>
          </a:bodyPr>
          <a:lstStyle/>
          <a:p>
            <a:pPr indent="266700" fontAlgn="base">
              <a:spcBef>
                <a:spcPct val="0"/>
              </a:spcBef>
              <a:spcAft>
                <a:spcPct val="0"/>
              </a:spcAft>
            </a:pPr>
            <a:r>
              <a:rPr lang="zh-CN" altLang="en-US" sz="2800" b="1" dirty="0">
                <a:solidFill>
                  <a:srgbClr val="0066FF"/>
                </a:solidFill>
                <a:latin typeface="仿宋_GB2312" pitchFamily="49" charset="-122"/>
                <a:ea typeface="仿宋_GB2312" pitchFamily="49" charset="-122"/>
              </a:rPr>
              <a:t>（</a:t>
            </a:r>
            <a:r>
              <a:rPr lang="en-US" altLang="zh-CN" sz="2800" b="1" dirty="0">
                <a:solidFill>
                  <a:srgbClr val="0066FF"/>
                </a:solidFill>
                <a:latin typeface="仿宋_GB2312" pitchFamily="49" charset="-122"/>
                <a:ea typeface="仿宋_GB2312" pitchFamily="49" charset="-122"/>
              </a:rPr>
              <a:t>2</a:t>
            </a:r>
            <a:r>
              <a:rPr lang="zh-CN" altLang="en-US" sz="2800" b="1" dirty="0">
                <a:solidFill>
                  <a:srgbClr val="0066FF"/>
                </a:solidFill>
                <a:latin typeface="仿宋_GB2312" pitchFamily="49" charset="-122"/>
                <a:ea typeface="仿宋_GB2312" pitchFamily="49" charset="-122"/>
              </a:rPr>
              <a:t>）动作的表示</a:t>
            </a:r>
          </a:p>
          <a:p>
            <a:pPr indent="266700" eaLnBrk="0" fontAlgn="base" hangingPunct="0">
              <a:lnSpc>
                <a:spcPct val="120000"/>
              </a:lnSpc>
            </a:pPr>
            <a:r>
              <a:rPr lang="zh-CN" altLang="en-US" sz="2800" b="1" dirty="0">
                <a:solidFill>
                  <a:prstClr val="black"/>
                </a:solidFill>
                <a:latin typeface="仿宋_GB2312" pitchFamily="49" charset="-122"/>
                <a:ea typeface="仿宋_GB2312" pitchFamily="49" charset="-122"/>
              </a:rPr>
              <a:t>  </a:t>
            </a:r>
            <a:r>
              <a:rPr lang="zh-CN" altLang="en-US" sz="2400" b="1" dirty="0">
                <a:solidFill>
                  <a:prstClr val="black"/>
                </a:solidFill>
                <a:latin typeface="仿宋_GB2312" pitchFamily="49" charset="-122"/>
                <a:ea typeface="仿宋_GB2312" pitchFamily="49" charset="-122"/>
              </a:rPr>
              <a:t>有些表示知识的语句既有发出动作的主体，又有接受动作的客体。在用语义网络表示这样的知识时，可以增加一个动作结点用于指出动作的主体和客体。例如，用语义网络表示知识</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校长送给李老师一本书</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。这条知识只涉及到两个对象就是</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书</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和</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校长</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，为了表示这个事实，增加一个</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送给</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结点。其语义网络表示如图所示。</a:t>
            </a:r>
          </a:p>
        </p:txBody>
      </p:sp>
      <p:sp>
        <p:nvSpPr>
          <p:cNvPr id="20486" name="Text Box 16"/>
          <p:cNvSpPr txBox="1"/>
          <p:nvPr/>
        </p:nvSpPr>
        <p:spPr>
          <a:xfrm>
            <a:off x="5538470" y="4298634"/>
            <a:ext cx="571500" cy="382587"/>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送给</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20487" name="Text Box 15"/>
          <p:cNvSpPr txBox="1"/>
          <p:nvPr/>
        </p:nvSpPr>
        <p:spPr>
          <a:xfrm>
            <a:off x="5538470" y="3528696"/>
            <a:ext cx="571500" cy="339725"/>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书</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20488" name="Text Box 14"/>
          <p:cNvSpPr txBox="1"/>
          <p:nvPr/>
        </p:nvSpPr>
        <p:spPr>
          <a:xfrm>
            <a:off x="4395470" y="4298634"/>
            <a:ext cx="571500" cy="382587"/>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校长</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20489" name="Text Box 13"/>
          <p:cNvSpPr txBox="1"/>
          <p:nvPr/>
        </p:nvSpPr>
        <p:spPr>
          <a:xfrm>
            <a:off x="6910070" y="4300220"/>
            <a:ext cx="966788" cy="38100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cs typeface="Times New Roman" panose="02020603050405020304" pitchFamily="18" charset="0"/>
              </a:rPr>
              <a:t>李老师</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20490" name="Line 12"/>
          <p:cNvSpPr/>
          <p:nvPr/>
        </p:nvSpPr>
        <p:spPr>
          <a:xfrm>
            <a:off x="6109970" y="4446270"/>
            <a:ext cx="800100" cy="0"/>
          </a:xfrm>
          <a:prstGeom prst="line">
            <a:avLst/>
          </a:prstGeom>
          <a:ln w="0" cap="flat" cmpd="sng">
            <a:solidFill>
              <a:srgbClr val="000000"/>
            </a:solidFill>
            <a:prstDash val="solid"/>
            <a:headEnd type="none" w="med" len="med"/>
            <a:tailEnd type="triangle" w="med" len="med"/>
          </a:ln>
        </p:spPr>
      </p:sp>
      <p:sp>
        <p:nvSpPr>
          <p:cNvPr id="20491" name="Line 11"/>
          <p:cNvSpPr/>
          <p:nvPr/>
        </p:nvSpPr>
        <p:spPr>
          <a:xfrm flipH="1">
            <a:off x="4966970" y="4435158"/>
            <a:ext cx="571500" cy="0"/>
          </a:xfrm>
          <a:prstGeom prst="line">
            <a:avLst/>
          </a:prstGeom>
          <a:ln w="0" cap="flat" cmpd="sng">
            <a:solidFill>
              <a:srgbClr val="000000"/>
            </a:solidFill>
            <a:prstDash val="solid"/>
            <a:headEnd type="none" w="med" len="med"/>
            <a:tailEnd type="triangle" w="med" len="med"/>
          </a:ln>
        </p:spPr>
      </p:sp>
      <p:sp>
        <p:nvSpPr>
          <p:cNvPr id="20492" name="Line 10"/>
          <p:cNvSpPr/>
          <p:nvPr/>
        </p:nvSpPr>
        <p:spPr>
          <a:xfrm flipV="1">
            <a:off x="5805170" y="3860484"/>
            <a:ext cx="0" cy="439737"/>
          </a:xfrm>
          <a:prstGeom prst="line">
            <a:avLst/>
          </a:prstGeom>
          <a:ln w="0" cap="flat" cmpd="sng">
            <a:solidFill>
              <a:srgbClr val="000000"/>
            </a:solidFill>
            <a:prstDash val="solid"/>
            <a:headEnd type="none" w="med" len="med"/>
            <a:tailEnd type="triangle" w="med" len="med"/>
          </a:ln>
        </p:spPr>
      </p:sp>
      <p:sp>
        <p:nvSpPr>
          <p:cNvPr id="20493" name="Text Box 9"/>
          <p:cNvSpPr txBox="1"/>
          <p:nvPr/>
        </p:nvSpPr>
        <p:spPr>
          <a:xfrm>
            <a:off x="5079683" y="4198621"/>
            <a:ext cx="457200" cy="263525"/>
          </a:xfrm>
          <a:prstGeom prst="rect">
            <a:avLst/>
          </a:prstGeom>
          <a:noFill/>
          <a:ln w="0">
            <a:noFill/>
          </a:ln>
        </p:spPr>
        <p:txBody>
          <a:bodyPr/>
          <a:lstStyle/>
          <a:p>
            <a:pPr fontAlgn="base">
              <a:spcBef>
                <a:spcPct val="0"/>
              </a:spcBef>
              <a:spcAft>
                <a:spcPct val="0"/>
              </a:spcAft>
            </a:pPr>
            <a:r>
              <a:rPr lang="zh-CN" altLang="en-US" sz="1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主体</a:t>
            </a:r>
            <a:endParaRPr lang="zh-CN" altLang="en-US" sz="1000" dirty="0">
              <a:solidFill>
                <a:prstClr val="black"/>
              </a:solidFill>
              <a:latin typeface="Times New Roman" panose="02020603050405020304" pitchFamily="18" charset="0"/>
              <a:ea typeface="宋体" panose="02010600030101010101" pitchFamily="2" charset="-122"/>
            </a:endParaRPr>
          </a:p>
        </p:txBody>
      </p:sp>
      <p:sp>
        <p:nvSpPr>
          <p:cNvPr id="20494" name="Text Box 8"/>
          <p:cNvSpPr txBox="1"/>
          <p:nvPr/>
        </p:nvSpPr>
        <p:spPr>
          <a:xfrm>
            <a:off x="5767070" y="3982720"/>
            <a:ext cx="571500" cy="261938"/>
          </a:xfrm>
          <a:prstGeom prst="rect">
            <a:avLst/>
          </a:prstGeom>
          <a:noFill/>
          <a:ln w="0">
            <a:noFill/>
          </a:ln>
        </p:spPr>
        <p:txBody>
          <a:bodyPr/>
          <a:lstStyle/>
          <a:p>
            <a:pPr fontAlgn="base">
              <a:spcBef>
                <a:spcPct val="0"/>
              </a:spcBef>
              <a:spcAft>
                <a:spcPct val="0"/>
              </a:spcAft>
            </a:pPr>
            <a:r>
              <a:rPr lang="zh-CN" altLang="en-US" sz="1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客体</a:t>
            </a:r>
            <a:r>
              <a:rPr lang="en-US" altLang="zh-CN" sz="1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000" dirty="0">
              <a:solidFill>
                <a:prstClr val="black"/>
              </a:solidFill>
              <a:latin typeface="Tahoma" panose="020B0604030504040204" pitchFamily="34" charset="0"/>
              <a:ea typeface="宋体" panose="02010600030101010101" pitchFamily="2" charset="-122"/>
            </a:endParaRPr>
          </a:p>
          <a:p>
            <a:pPr eaLnBrk="0" fontAlgn="base" hangingPunct="0">
              <a:spcBef>
                <a:spcPct val="0"/>
              </a:spcBef>
              <a:spcAft>
                <a:spcPct val="0"/>
              </a:spcAft>
            </a:pPr>
            <a:endParaRPr lang="en-US" altLang="zh-CN" sz="1000" dirty="0">
              <a:solidFill>
                <a:prstClr val="black"/>
              </a:solidFill>
              <a:latin typeface="Times New Roman" panose="02020603050405020304" pitchFamily="18" charset="0"/>
              <a:ea typeface="宋体" panose="02010600030101010101" pitchFamily="2" charset="-122"/>
            </a:endParaRPr>
          </a:p>
        </p:txBody>
      </p:sp>
      <p:sp>
        <p:nvSpPr>
          <p:cNvPr id="20495" name="Text Box 7"/>
          <p:cNvSpPr txBox="1"/>
          <p:nvPr/>
        </p:nvSpPr>
        <p:spPr>
          <a:xfrm>
            <a:off x="6262370" y="4198621"/>
            <a:ext cx="571500" cy="263525"/>
          </a:xfrm>
          <a:prstGeom prst="rect">
            <a:avLst/>
          </a:prstGeom>
          <a:noFill/>
          <a:ln w="0">
            <a:noFill/>
          </a:ln>
        </p:spPr>
        <p:txBody>
          <a:bodyPr/>
          <a:lstStyle/>
          <a:p>
            <a:pPr fontAlgn="base">
              <a:spcBef>
                <a:spcPct val="0"/>
              </a:spcBef>
              <a:spcAft>
                <a:spcPct val="0"/>
              </a:spcAft>
            </a:pPr>
            <a:r>
              <a:rPr lang="zh-CN" altLang="en-US" sz="1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客体</a:t>
            </a:r>
            <a:r>
              <a:rPr lang="en-US" altLang="zh-CN" sz="1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000" dirty="0">
              <a:solidFill>
                <a:prstClr val="black"/>
              </a:solidFill>
              <a:latin typeface="Times New Roman" panose="02020603050405020304" pitchFamily="18" charset="0"/>
              <a:ea typeface="宋体" panose="02010600030101010101" pitchFamily="2" charset="-122"/>
            </a:endParaRPr>
          </a:p>
        </p:txBody>
      </p:sp>
      <p:sp>
        <p:nvSpPr>
          <p:cNvPr id="20496" name="Text Box 6"/>
          <p:cNvSpPr txBox="1"/>
          <p:nvPr/>
        </p:nvSpPr>
        <p:spPr>
          <a:xfrm>
            <a:off x="4623436" y="5002530"/>
            <a:ext cx="2968625" cy="287338"/>
          </a:xfrm>
          <a:prstGeom prst="rect">
            <a:avLst/>
          </a:prstGeom>
          <a:noFill/>
          <a:ln w="0">
            <a:noFill/>
          </a:ln>
        </p:spPr>
        <p:txBody>
          <a:bodyPr/>
          <a:lstStyle/>
          <a:p>
            <a:pPr fontAlgn="base">
              <a:spcBef>
                <a:spcPct val="0"/>
              </a:spcBef>
              <a:spcAft>
                <a:spcPct val="0"/>
              </a:spcAft>
            </a:pPr>
            <a:r>
              <a:rPr lang="zh-CN" altLang="en-US" sz="1400" b="1" dirty="0">
                <a:solidFill>
                  <a:prstClr val="black"/>
                </a:solidFill>
                <a:latin typeface="宋体" panose="02010600030101010101" pitchFamily="2" charset="-122"/>
                <a:ea typeface="宋体" panose="02010600030101010101" pitchFamily="2" charset="-122"/>
                <a:cs typeface="Times New Roman" panose="02020603050405020304" pitchFamily="18" charset="0"/>
              </a:rPr>
              <a:t>图</a:t>
            </a:r>
            <a:r>
              <a:rPr lang="en-US" altLang="zh-CN" sz="1400" b="1" dirty="0">
                <a:solidFill>
                  <a:prstClr val="black"/>
                </a:solidFill>
                <a:latin typeface="宋体" panose="02010600030101010101" pitchFamily="2" charset="-122"/>
                <a:ea typeface="宋体" panose="02010600030101010101" pitchFamily="2" charset="-122"/>
                <a:cs typeface="Times New Roman" panose="02020603050405020304" pitchFamily="18" charset="0"/>
              </a:rPr>
              <a:t>  </a:t>
            </a:r>
            <a:r>
              <a:rPr lang="zh-CN" altLang="en-US" sz="1400" b="1" dirty="0">
                <a:solidFill>
                  <a:prstClr val="black"/>
                </a:solidFill>
                <a:latin typeface="宋体" panose="02010600030101010101" pitchFamily="2" charset="-122"/>
                <a:ea typeface="宋体" panose="02010600030101010101" pitchFamily="2" charset="-122"/>
                <a:cs typeface="Times New Roman" panose="02020603050405020304" pitchFamily="18" charset="0"/>
              </a:rPr>
              <a:t>带有动作结点的语义网络</a:t>
            </a:r>
            <a:endParaRPr lang="zh-CN" altLang="en-US" sz="1400" b="1" dirty="0">
              <a:solidFill>
                <a:prstClr val="black"/>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98877669"/>
      </p:ext>
    </p:extLst>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1"/>
          <p:cNvSpPr/>
          <p:nvPr/>
        </p:nvSpPr>
        <p:spPr>
          <a:xfrm>
            <a:off x="1811020" y="129541"/>
            <a:ext cx="8497888" cy="2830195"/>
          </a:xfrm>
          <a:prstGeom prst="rect">
            <a:avLst/>
          </a:prstGeom>
          <a:noFill/>
          <a:ln w="9525">
            <a:noFill/>
          </a:ln>
        </p:spPr>
        <p:txBody>
          <a:bodyPr anchor="ctr" anchorCtr="0">
            <a:spAutoFit/>
          </a:bodyPr>
          <a:lstStyle/>
          <a:p>
            <a:pPr indent="266700" fontAlgn="base">
              <a:spcBef>
                <a:spcPct val="0"/>
              </a:spcBef>
              <a:spcAft>
                <a:spcPct val="0"/>
              </a:spcAft>
            </a:pPr>
            <a:r>
              <a:rPr lang="zh-CN" altLang="en-US" sz="2800" b="1" dirty="0">
                <a:solidFill>
                  <a:srgbClr val="0066FF"/>
                </a:solidFill>
                <a:latin typeface="仿宋_GB2312" pitchFamily="49" charset="-122"/>
                <a:ea typeface="仿宋_GB2312" pitchFamily="49" charset="-122"/>
              </a:rPr>
              <a:t>（</a:t>
            </a:r>
            <a:r>
              <a:rPr lang="en-US" altLang="zh-CN" sz="2800" b="1" dirty="0">
                <a:solidFill>
                  <a:srgbClr val="0066FF"/>
                </a:solidFill>
                <a:latin typeface="仿宋_GB2312" pitchFamily="49" charset="-122"/>
                <a:ea typeface="仿宋_GB2312" pitchFamily="49" charset="-122"/>
              </a:rPr>
              <a:t>3</a:t>
            </a:r>
            <a:r>
              <a:rPr lang="zh-CN" altLang="en-US" sz="2800" b="1" dirty="0">
                <a:solidFill>
                  <a:srgbClr val="0066FF"/>
                </a:solidFill>
                <a:latin typeface="仿宋_GB2312" pitchFamily="49" charset="-122"/>
                <a:ea typeface="仿宋_GB2312" pitchFamily="49" charset="-122"/>
              </a:rPr>
              <a:t>）事件的表示</a:t>
            </a:r>
          </a:p>
          <a:p>
            <a:pPr indent="266700" eaLnBrk="0" fontAlgn="base" hangingPunct="0">
              <a:lnSpc>
                <a:spcPct val="150000"/>
              </a:lnSpc>
              <a:spcBef>
                <a:spcPct val="0"/>
              </a:spcBef>
              <a:spcAft>
                <a:spcPct val="0"/>
              </a:spcAft>
            </a:pPr>
            <a:r>
              <a:rPr lang="zh-CN" altLang="en-US" sz="2800" b="1" dirty="0">
                <a:solidFill>
                  <a:prstClr val="black"/>
                </a:solidFill>
                <a:latin typeface="仿宋_GB2312" pitchFamily="49" charset="-122"/>
                <a:ea typeface="仿宋_GB2312" pitchFamily="49" charset="-122"/>
              </a:rPr>
              <a:t>  </a:t>
            </a:r>
            <a:r>
              <a:rPr lang="zh-CN" altLang="en-US" sz="2400" b="1" dirty="0">
                <a:solidFill>
                  <a:prstClr val="black"/>
                </a:solidFill>
                <a:latin typeface="仿宋_GB2312" pitchFamily="49" charset="-122"/>
                <a:ea typeface="仿宋_GB2312" pitchFamily="49" charset="-122"/>
              </a:rPr>
              <a:t>如果要表示的知识可以看成是发生的一个事件，那么可以增加一个事件结点来描述这条知识。例如，用语义网络表示知识</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中国队与日本队两国的国家足球队在中国进行一场比赛，结局的比分是</a:t>
            </a:r>
            <a:r>
              <a:rPr lang="en-US" altLang="zh-CN" sz="2400" b="1" dirty="0">
                <a:solidFill>
                  <a:prstClr val="black"/>
                </a:solidFill>
                <a:latin typeface="仿宋_GB2312" pitchFamily="49" charset="-122"/>
                <a:ea typeface="仿宋_GB2312" pitchFamily="49" charset="-122"/>
              </a:rPr>
              <a:t>3 </a:t>
            </a:r>
            <a:r>
              <a:rPr lang="zh-CN" altLang="en-US" sz="2400" b="1" dirty="0">
                <a:solidFill>
                  <a:prstClr val="black"/>
                </a:solidFill>
                <a:latin typeface="仿宋_GB2312" pitchFamily="49" charset="-122"/>
                <a:ea typeface="仿宋_GB2312" pitchFamily="49" charset="-122"/>
              </a:rPr>
              <a:t>：</a:t>
            </a:r>
            <a:r>
              <a:rPr lang="en-US" altLang="zh-CN" sz="2400" b="1" dirty="0">
                <a:solidFill>
                  <a:prstClr val="black"/>
                </a:solidFill>
                <a:latin typeface="仿宋_GB2312" pitchFamily="49" charset="-122"/>
                <a:ea typeface="仿宋_GB2312" pitchFamily="49" charset="-122"/>
              </a:rPr>
              <a:t>2</a:t>
            </a:r>
            <a:r>
              <a:rPr lang="en-US" altLang="zh-CN"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。其语义网络表示如图所示。</a:t>
            </a:r>
          </a:p>
        </p:txBody>
      </p:sp>
      <p:sp>
        <p:nvSpPr>
          <p:cNvPr id="21510" name="Text Box 20"/>
          <p:cNvSpPr txBox="1"/>
          <p:nvPr/>
        </p:nvSpPr>
        <p:spPr>
          <a:xfrm>
            <a:off x="5486401" y="4079876"/>
            <a:ext cx="1152525" cy="315913"/>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足球赛</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21511" name="Text Box 19"/>
          <p:cNvSpPr txBox="1"/>
          <p:nvPr/>
        </p:nvSpPr>
        <p:spPr>
          <a:xfrm>
            <a:off x="5503863" y="3340101"/>
            <a:ext cx="1028700" cy="334963"/>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体育比赛</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21512" name="Text Box 18"/>
          <p:cNvSpPr txBox="1"/>
          <p:nvPr/>
        </p:nvSpPr>
        <p:spPr>
          <a:xfrm>
            <a:off x="3503613" y="4059238"/>
            <a:ext cx="1460500" cy="315912"/>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中国国家足球队</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21513" name="Text Box 17"/>
          <p:cNvSpPr txBox="1"/>
          <p:nvPr/>
        </p:nvSpPr>
        <p:spPr>
          <a:xfrm>
            <a:off x="7464425" y="4132263"/>
            <a:ext cx="1028700" cy="334962"/>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400" dirty="0">
                <a:solidFill>
                  <a:prstClr val="black"/>
                </a:solidFill>
                <a:latin typeface="宋体" panose="02010600030101010101" pitchFamily="2" charset="-122"/>
                <a:ea typeface="宋体" panose="02010600030101010101" pitchFamily="2" charset="-122"/>
                <a:cs typeface="Times New Roman" panose="02020603050405020304" pitchFamily="18" charset="0"/>
              </a:rPr>
              <a:t>3</a:t>
            </a:r>
            <a:r>
              <a:rPr lang="zh-CN" altLang="en-US" sz="1400" dirty="0">
                <a:solidFill>
                  <a:prstClr val="black"/>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prstClr val="black"/>
                </a:solidFill>
                <a:latin typeface="宋体" panose="02010600030101010101" pitchFamily="2" charset="-122"/>
                <a:ea typeface="宋体" panose="02010600030101010101" pitchFamily="2" charset="-122"/>
                <a:cs typeface="Times New Roman" panose="02020603050405020304" pitchFamily="18" charset="0"/>
              </a:rPr>
              <a:t>2</a:t>
            </a:r>
            <a:endParaRPr lang="en-US" altLang="zh-CN" sz="1400" dirty="0">
              <a:solidFill>
                <a:prstClr val="black"/>
              </a:solidFill>
              <a:latin typeface="Times New Roman" panose="02020603050405020304" pitchFamily="18" charset="0"/>
              <a:ea typeface="宋体" panose="02010600030101010101" pitchFamily="2" charset="-122"/>
            </a:endParaRPr>
          </a:p>
        </p:txBody>
      </p:sp>
      <p:sp>
        <p:nvSpPr>
          <p:cNvPr id="21514" name="Line 16"/>
          <p:cNvSpPr/>
          <p:nvPr/>
        </p:nvSpPr>
        <p:spPr>
          <a:xfrm>
            <a:off x="6672263" y="4275138"/>
            <a:ext cx="800100" cy="0"/>
          </a:xfrm>
          <a:prstGeom prst="line">
            <a:avLst/>
          </a:prstGeom>
          <a:ln w="0" cap="flat" cmpd="sng">
            <a:solidFill>
              <a:srgbClr val="000000"/>
            </a:solidFill>
            <a:prstDash val="solid"/>
            <a:headEnd type="none" w="med" len="med"/>
            <a:tailEnd type="triangle" w="med" len="med"/>
          </a:ln>
        </p:spPr>
      </p:sp>
      <p:sp>
        <p:nvSpPr>
          <p:cNvPr id="21515" name="Line 15"/>
          <p:cNvSpPr/>
          <p:nvPr/>
        </p:nvSpPr>
        <p:spPr>
          <a:xfrm flipH="1">
            <a:off x="4943475" y="4203700"/>
            <a:ext cx="571500" cy="0"/>
          </a:xfrm>
          <a:prstGeom prst="line">
            <a:avLst/>
          </a:prstGeom>
          <a:ln w="0" cap="flat" cmpd="sng">
            <a:solidFill>
              <a:srgbClr val="000000"/>
            </a:solidFill>
            <a:prstDash val="solid"/>
            <a:headEnd type="none" w="med" len="med"/>
            <a:tailEnd type="triangle" w="med" len="med"/>
          </a:ln>
        </p:spPr>
      </p:sp>
      <p:sp>
        <p:nvSpPr>
          <p:cNvPr id="21516" name="Line 14"/>
          <p:cNvSpPr/>
          <p:nvPr/>
        </p:nvSpPr>
        <p:spPr>
          <a:xfrm flipV="1">
            <a:off x="6018213" y="3665539"/>
            <a:ext cx="0" cy="439737"/>
          </a:xfrm>
          <a:prstGeom prst="line">
            <a:avLst/>
          </a:prstGeom>
          <a:ln w="0" cap="flat" cmpd="sng">
            <a:solidFill>
              <a:srgbClr val="000000"/>
            </a:solidFill>
            <a:prstDash val="solid"/>
            <a:headEnd type="none" w="med" len="med"/>
            <a:tailEnd type="triangle" w="med" len="med"/>
          </a:ln>
        </p:spPr>
      </p:sp>
      <p:sp>
        <p:nvSpPr>
          <p:cNvPr id="21517" name="Text Box 13"/>
          <p:cNvSpPr txBox="1"/>
          <p:nvPr/>
        </p:nvSpPr>
        <p:spPr>
          <a:xfrm>
            <a:off x="5016500" y="3987801"/>
            <a:ext cx="457200" cy="263525"/>
          </a:xfrm>
          <a:prstGeom prst="rect">
            <a:avLst/>
          </a:prstGeom>
          <a:noFill/>
          <a:ln w="0">
            <a:noFill/>
          </a:ln>
        </p:spPr>
        <p:txBody>
          <a:bodyPr/>
          <a:lstStyle/>
          <a:p>
            <a:pPr fontAlgn="base">
              <a:spcBef>
                <a:spcPct val="0"/>
              </a:spcBef>
              <a:spcAft>
                <a:spcPct val="0"/>
              </a:spcAft>
            </a:pPr>
            <a:r>
              <a:rPr lang="zh-CN" altLang="en-US" sz="1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主队</a:t>
            </a:r>
            <a:endParaRPr lang="zh-CN" altLang="en-US" sz="1000" dirty="0">
              <a:solidFill>
                <a:prstClr val="black"/>
              </a:solidFill>
              <a:latin typeface="Times New Roman" panose="02020603050405020304" pitchFamily="18" charset="0"/>
              <a:ea typeface="宋体" panose="02010600030101010101" pitchFamily="2" charset="-122"/>
            </a:endParaRPr>
          </a:p>
        </p:txBody>
      </p:sp>
      <p:sp>
        <p:nvSpPr>
          <p:cNvPr id="21518" name="Text Box 12"/>
          <p:cNvSpPr txBox="1"/>
          <p:nvPr/>
        </p:nvSpPr>
        <p:spPr>
          <a:xfrm>
            <a:off x="5980113" y="3757614"/>
            <a:ext cx="571500" cy="263525"/>
          </a:xfrm>
          <a:prstGeom prst="rect">
            <a:avLst/>
          </a:prstGeom>
          <a:noFill/>
          <a:ln w="0">
            <a:noFill/>
          </a:ln>
        </p:spPr>
        <p:txBody>
          <a:bodyPr/>
          <a:lstStyle/>
          <a:p>
            <a:pPr fontAlgn="base">
              <a:spcBef>
                <a:spcPct val="0"/>
              </a:spcBef>
              <a:spcAft>
                <a:spcPct val="0"/>
              </a:spcAft>
            </a:pPr>
            <a:r>
              <a:rPr lang="en-US" altLang="zh-CN" sz="9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AKO</a:t>
            </a:r>
            <a:endParaRPr lang="en-US" altLang="zh-CN" sz="1400" dirty="0">
              <a:solidFill>
                <a:prstClr val="black"/>
              </a:solidFill>
              <a:latin typeface="Tahoma" panose="020B0604030504040204" pitchFamily="34" charset="0"/>
              <a:ea typeface="宋体" panose="02010600030101010101" pitchFamily="2" charset="-122"/>
            </a:endParaRPr>
          </a:p>
          <a:p>
            <a:pPr eaLnBrk="0" fontAlgn="base" hangingPunct="0">
              <a:spcBef>
                <a:spcPct val="0"/>
              </a:spcBef>
              <a:spcAft>
                <a:spcPct val="0"/>
              </a:spcAft>
            </a:pPr>
            <a:endParaRPr lang="en-US" altLang="zh-CN" dirty="0">
              <a:solidFill>
                <a:prstClr val="black"/>
              </a:solidFill>
              <a:latin typeface="Times New Roman" panose="02020603050405020304" pitchFamily="18" charset="0"/>
              <a:ea typeface="宋体" panose="02010600030101010101" pitchFamily="2" charset="-122"/>
            </a:endParaRPr>
          </a:p>
        </p:txBody>
      </p:sp>
      <p:sp>
        <p:nvSpPr>
          <p:cNvPr id="21519" name="Text Box 11"/>
          <p:cNvSpPr txBox="1"/>
          <p:nvPr/>
        </p:nvSpPr>
        <p:spPr>
          <a:xfrm>
            <a:off x="6816725" y="3987801"/>
            <a:ext cx="571500" cy="263525"/>
          </a:xfrm>
          <a:prstGeom prst="rect">
            <a:avLst/>
          </a:prstGeom>
          <a:noFill/>
          <a:ln w="0">
            <a:noFill/>
          </a:ln>
        </p:spPr>
        <p:txBody>
          <a:bodyPr/>
          <a:lstStyle/>
          <a:p>
            <a:pPr fontAlgn="base">
              <a:spcBef>
                <a:spcPct val="0"/>
              </a:spcBef>
              <a:spcAft>
                <a:spcPct val="0"/>
              </a:spcAft>
            </a:pPr>
            <a:r>
              <a:rPr lang="zh-CN" altLang="en-US" sz="1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结局</a:t>
            </a:r>
            <a:endParaRPr lang="zh-CN" altLang="en-US" sz="1000" dirty="0">
              <a:solidFill>
                <a:prstClr val="black"/>
              </a:solidFill>
              <a:latin typeface="Times New Roman" panose="02020603050405020304" pitchFamily="18" charset="0"/>
              <a:ea typeface="宋体" panose="02010600030101010101" pitchFamily="2" charset="-122"/>
            </a:endParaRPr>
          </a:p>
        </p:txBody>
      </p:sp>
      <p:sp>
        <p:nvSpPr>
          <p:cNvPr id="21520" name="Text Box 10"/>
          <p:cNvSpPr txBox="1"/>
          <p:nvPr/>
        </p:nvSpPr>
        <p:spPr>
          <a:xfrm>
            <a:off x="4583431" y="5327334"/>
            <a:ext cx="3179763" cy="306387"/>
          </a:xfrm>
          <a:prstGeom prst="rect">
            <a:avLst/>
          </a:prstGeom>
          <a:noFill/>
          <a:ln w="0">
            <a:noFill/>
          </a:ln>
        </p:spPr>
        <p:txBody>
          <a:bodyPr/>
          <a:lstStyle/>
          <a:p>
            <a:pPr fontAlgn="base">
              <a:spcBef>
                <a:spcPct val="0"/>
              </a:spcBef>
              <a:spcAft>
                <a:spcPct val="0"/>
              </a:spcAft>
            </a:pPr>
            <a:r>
              <a:rPr lang="en-US" altLang="zh-CN" sz="1400" b="1" dirty="0">
                <a:solidFill>
                  <a:prstClr val="black"/>
                </a:solidFill>
                <a:latin typeface="宋体" panose="02010600030101010101" pitchFamily="2" charset="-122"/>
                <a:ea typeface="宋体" panose="02010600030101010101" pitchFamily="2" charset="-122"/>
                <a:cs typeface="Times New Roman" panose="02020603050405020304" pitchFamily="18" charset="0"/>
              </a:rPr>
              <a:t> </a:t>
            </a:r>
            <a:r>
              <a:rPr lang="zh-CN" altLang="en-US" sz="1400" b="1" dirty="0">
                <a:solidFill>
                  <a:prstClr val="black"/>
                </a:solidFill>
                <a:latin typeface="宋体" panose="02010600030101010101" pitchFamily="2" charset="-122"/>
                <a:ea typeface="宋体" panose="02010600030101010101" pitchFamily="2" charset="-122"/>
                <a:cs typeface="Times New Roman" panose="02020603050405020304" pitchFamily="18" charset="0"/>
              </a:rPr>
              <a:t>图</a:t>
            </a:r>
            <a:r>
              <a:rPr lang="en-US" altLang="zh-CN" sz="1400" b="1" dirty="0">
                <a:solidFill>
                  <a:prstClr val="black"/>
                </a:solidFill>
                <a:latin typeface="宋体" panose="02010600030101010101" pitchFamily="2" charset="-122"/>
                <a:ea typeface="宋体" panose="02010600030101010101" pitchFamily="2" charset="-122"/>
                <a:cs typeface="Times New Roman" panose="02020603050405020304" pitchFamily="18" charset="0"/>
              </a:rPr>
              <a:t> </a:t>
            </a:r>
            <a:r>
              <a:rPr lang="zh-CN" altLang="en-US" sz="1400" b="1" dirty="0">
                <a:solidFill>
                  <a:prstClr val="black"/>
                </a:solidFill>
                <a:latin typeface="宋体" panose="02010600030101010101" pitchFamily="2" charset="-122"/>
                <a:ea typeface="宋体" panose="02010600030101010101" pitchFamily="2" charset="-122"/>
                <a:cs typeface="Times New Roman" panose="02020603050405020304" pitchFamily="18" charset="0"/>
              </a:rPr>
              <a:t>带有事件结点的语义网络</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1521" name="Text Box 9"/>
          <p:cNvSpPr txBox="1"/>
          <p:nvPr/>
        </p:nvSpPr>
        <p:spPr>
          <a:xfrm>
            <a:off x="5303839" y="4819651"/>
            <a:ext cx="1512887" cy="320675"/>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日本国家足球队</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21522" name="Freeform 8"/>
          <p:cNvSpPr/>
          <p:nvPr/>
        </p:nvSpPr>
        <p:spPr>
          <a:xfrm>
            <a:off x="6019801" y="4410075"/>
            <a:ext cx="9525" cy="412750"/>
          </a:xfrm>
          <a:custGeom>
            <a:avLst/>
            <a:gdLst>
              <a:gd name="txL" fmla="*/ 0 w 6"/>
              <a:gd name="txT" fmla="*/ 0 h 260"/>
              <a:gd name="txR" fmla="*/ 6 w 6"/>
              <a:gd name="txB" fmla="*/ 260 h 260"/>
            </a:gdLst>
            <a:ahLst/>
            <a:cxnLst>
              <a:cxn ang="0">
                <a:pos x="0" y="0"/>
              </a:cxn>
              <a:cxn ang="0">
                <a:pos x="6" y="260"/>
              </a:cxn>
            </a:cxnLst>
            <a:rect l="txL" t="txT" r="txR" b="txB"/>
            <a:pathLst>
              <a:path w="6" h="260">
                <a:moveTo>
                  <a:pt x="0" y="0"/>
                </a:moveTo>
                <a:lnTo>
                  <a:pt x="6" y="260"/>
                </a:lnTo>
              </a:path>
            </a:pathLst>
          </a:custGeom>
          <a:solidFill>
            <a:srgbClr val="FFFFFF"/>
          </a:solidFill>
          <a:ln w="0" cap="flat" cmpd="sng">
            <a:solidFill>
              <a:srgbClr val="000000"/>
            </a:solidFill>
            <a:prstDash val="solid"/>
            <a:round/>
            <a:headEnd type="none" w="med" len="med"/>
            <a:tailEnd type="triangle" w="med" len="med"/>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1523" name="Text Box 7"/>
          <p:cNvSpPr txBox="1"/>
          <p:nvPr/>
        </p:nvSpPr>
        <p:spPr>
          <a:xfrm>
            <a:off x="6024563" y="4491039"/>
            <a:ext cx="457200" cy="263525"/>
          </a:xfrm>
          <a:prstGeom prst="rect">
            <a:avLst/>
          </a:prstGeom>
          <a:noFill/>
          <a:ln w="0">
            <a:noFill/>
          </a:ln>
        </p:spPr>
        <p:txBody>
          <a:bodyPr/>
          <a:lstStyle/>
          <a:p>
            <a:pPr fontAlgn="base">
              <a:spcBef>
                <a:spcPct val="0"/>
              </a:spcBef>
              <a:spcAft>
                <a:spcPct val="0"/>
              </a:spcAft>
            </a:pPr>
            <a:r>
              <a:rPr lang="zh-CN" altLang="en-US" sz="1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客队</a:t>
            </a:r>
            <a:endParaRPr lang="zh-CN" altLang="en-US" sz="1000" dirty="0">
              <a:solidFill>
                <a:prstClr val="black"/>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91571697"/>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9217"/>
          <p:cNvSpPr>
            <a:spLocks noGrp="1"/>
          </p:cNvSpPr>
          <p:nvPr>
            <p:ph type="title"/>
          </p:nvPr>
        </p:nvSpPr>
        <p:spPr/>
        <p:txBody>
          <a:bodyPr anchor="ctr"/>
          <a:lstStyle/>
          <a:p>
            <a:r>
              <a:rPr lang="en-US" altLang="zh-CN" dirty="0">
                <a:solidFill>
                  <a:schemeClr val="bg1"/>
                </a:solidFill>
                <a:latin typeface="Times New Roman" panose="02020603050405020304" pitchFamily="18" charset="0"/>
                <a:sym typeface="+mn-ea"/>
              </a:rPr>
              <a:t>2.1.1  </a:t>
            </a:r>
            <a:r>
              <a:rPr lang="zh-CN" altLang="en-US" b="1">
                <a:solidFill>
                  <a:schemeClr val="bg1"/>
                </a:solidFill>
                <a:latin typeface="Times New Roman" panose="02020603050405020304" pitchFamily="18" charset="0"/>
                <a:sym typeface="+mn-ea"/>
              </a:rPr>
              <a:t>知识与知识表示的概念</a:t>
            </a:r>
            <a:r>
              <a:rPr lang="zh-CN" altLang="en-US">
                <a:solidFill>
                  <a:schemeClr val="bg1"/>
                </a:solidFill>
              </a:rPr>
              <a:t> </a:t>
            </a:r>
          </a:p>
        </p:txBody>
      </p:sp>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12</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9219" name="文本占位符 9218"/>
          <p:cNvSpPr>
            <a:spLocks noGrp="1"/>
          </p:cNvSpPr>
          <p:nvPr>
            <p:ph sz="quarter" idx="1"/>
          </p:nvPr>
        </p:nvSpPr>
        <p:spPr>
          <a:noFill/>
          <a:ln>
            <a:noFill/>
          </a:ln>
        </p:spPr>
        <p:txBody>
          <a:bodyPr/>
          <a:lstStyle/>
          <a:p>
            <a:pPr algn="just">
              <a:spcBef>
                <a:spcPct val="50000"/>
              </a:spcBef>
              <a:spcAft>
                <a:spcPct val="50000"/>
              </a:spcAft>
              <a:buNone/>
            </a:pPr>
            <a:r>
              <a:rPr lang="en-US" altLang="zh-CN" sz="2400" dirty="0">
                <a:latin typeface="仿宋" panose="02010609060101010101" pitchFamily="49" charset="-122"/>
                <a:ea typeface="仿宋" panose="02010609060101010101" pitchFamily="49" charset="-122"/>
              </a:rPr>
              <a:t>▶ </a:t>
            </a:r>
            <a:r>
              <a:rPr lang="zh-CN" altLang="en-US" sz="2400" dirty="0">
                <a:latin typeface="仿宋" panose="02010609060101010101" pitchFamily="49" charset="-122"/>
                <a:ea typeface="仿宋" panose="02010609060101010101" pitchFamily="49" charset="-122"/>
              </a:rPr>
              <a:t>按知识的确定性来分：</a:t>
            </a:r>
          </a:p>
          <a:p>
            <a:pPr algn="just">
              <a:lnSpc>
                <a:spcPts val="3000"/>
              </a:lnSpc>
              <a:spcBef>
                <a:spcPct val="0"/>
              </a:spcBef>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）确定性知识：指其逻辑值为真或假的知识，是精确性知识；</a:t>
            </a:r>
          </a:p>
          <a:p>
            <a:pPr algn="just">
              <a:lnSpc>
                <a:spcPts val="3000"/>
              </a:lnSpc>
              <a:spcBef>
                <a:spcPct val="0"/>
              </a:spcBef>
              <a:buNone/>
            </a:pPr>
            <a:r>
              <a:rPr lang="zh-CN" altLang="en-US" sz="2400" dirty="0">
                <a:latin typeface="仿宋" panose="02010609060101010101" pitchFamily="49" charset="-122"/>
                <a:ea typeface="仿宋" panose="02010609060101010101" pitchFamily="49" charset="-122"/>
              </a:rPr>
              <a:t>   </a:t>
            </a:r>
            <a:r>
              <a:rPr lang="zh-CN" altLang="en-US" sz="2400" dirty="0">
                <a:solidFill>
                  <a:srgbClr val="0000FF"/>
                </a:solidFill>
                <a:latin typeface="仿宋" panose="02010609060101010101" pitchFamily="49" charset="-122"/>
                <a:ea typeface="仿宋" panose="02010609060101010101" pitchFamily="49" charset="-122"/>
              </a:rPr>
              <a:t>如：一天有</a:t>
            </a:r>
            <a:r>
              <a:rPr lang="en-US" altLang="zh-CN" sz="2400" dirty="0">
                <a:solidFill>
                  <a:srgbClr val="0000FF"/>
                </a:solidFill>
                <a:latin typeface="仿宋" panose="02010609060101010101" pitchFamily="49" charset="-122"/>
                <a:ea typeface="仿宋" panose="02010609060101010101" pitchFamily="49" charset="-122"/>
              </a:rPr>
              <a:t>24</a:t>
            </a:r>
            <a:r>
              <a:rPr lang="zh-CN" altLang="en-US" sz="2400" dirty="0">
                <a:solidFill>
                  <a:srgbClr val="0000FF"/>
                </a:solidFill>
                <a:latin typeface="仿宋" panose="02010609060101010101" pitchFamily="49" charset="-122"/>
                <a:ea typeface="仿宋" panose="02010609060101010101" pitchFamily="49" charset="-122"/>
              </a:rPr>
              <a:t>个小时。</a:t>
            </a:r>
            <a:endParaRPr lang="en-US" altLang="zh-CN" sz="2400" dirty="0">
              <a:solidFill>
                <a:srgbClr val="0000FF"/>
              </a:solidFill>
              <a:latin typeface="仿宋" panose="02010609060101010101" pitchFamily="49" charset="-122"/>
              <a:ea typeface="仿宋" panose="02010609060101010101" pitchFamily="49" charset="-122"/>
            </a:endParaRPr>
          </a:p>
          <a:p>
            <a:pPr algn="just">
              <a:lnSpc>
                <a:spcPts val="3000"/>
              </a:lnSpc>
              <a:spcBef>
                <a:spcPct val="0"/>
              </a:spcBef>
              <a:buNone/>
            </a:pPr>
            <a:endParaRPr lang="zh-CN" altLang="en-US" sz="2400" dirty="0">
              <a:solidFill>
                <a:srgbClr val="0000FF"/>
              </a:solidFill>
              <a:latin typeface="仿宋" panose="02010609060101010101" pitchFamily="49" charset="-122"/>
              <a:ea typeface="仿宋" panose="02010609060101010101" pitchFamily="49" charset="-122"/>
            </a:endParaRPr>
          </a:p>
          <a:p>
            <a:pPr algn="just">
              <a:lnSpc>
                <a:spcPts val="3000"/>
              </a:lnSpc>
              <a:spcBef>
                <a:spcPct val="0"/>
              </a:spcBef>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）不确定性知识：是不精确、不完全、模糊性知识的总称。</a:t>
            </a:r>
          </a:p>
          <a:p>
            <a:pPr algn="just">
              <a:lnSpc>
                <a:spcPts val="3000"/>
              </a:lnSpc>
              <a:spcBef>
                <a:spcPct val="0"/>
              </a:spcBef>
              <a:buNone/>
            </a:pPr>
            <a:r>
              <a:rPr lang="zh-CN" altLang="en-US" sz="2400" dirty="0">
                <a:latin typeface="仿宋" panose="02010609060101010101" pitchFamily="49" charset="-122"/>
                <a:ea typeface="仿宋" panose="02010609060101010101" pitchFamily="49" charset="-122"/>
              </a:rPr>
              <a:t>   </a:t>
            </a:r>
            <a:r>
              <a:rPr lang="zh-CN" altLang="en-US" sz="2400" dirty="0">
                <a:solidFill>
                  <a:srgbClr val="0000FF"/>
                </a:solidFill>
                <a:latin typeface="仿宋" panose="02010609060101010101" pitchFamily="49" charset="-122"/>
                <a:ea typeface="仿宋" panose="02010609060101010101" pitchFamily="49" charset="-122"/>
              </a:rPr>
              <a:t>如：今天阴天，可能要下雨。</a:t>
            </a:r>
          </a:p>
          <a:p>
            <a:pPr>
              <a:lnSpc>
                <a:spcPts val="3000"/>
              </a:lnSpc>
              <a:spcBef>
                <a:spcPct val="0"/>
              </a:spcBef>
              <a:buNone/>
            </a:pPr>
            <a:endParaRPr lang="zh-CN" altLang="en-US" sz="2400" dirty="0">
              <a:solidFill>
                <a:srgbClr val="0000FF"/>
              </a:solidFill>
              <a:latin typeface="仿宋" panose="02010609060101010101" pitchFamily="49" charset="-122"/>
              <a:ea typeface="仿宋" panose="02010609060101010101" pitchFamily="49" charset="-122"/>
            </a:endParaRPr>
          </a:p>
        </p:txBody>
      </p:sp>
      <p:sp>
        <p:nvSpPr>
          <p:cNvPr id="6" name="标题 7169"/>
          <p:cNvSpPr txBox="1"/>
          <p:nvPr/>
        </p:nvSpPr>
        <p:spPr>
          <a:xfrm>
            <a:off x="1978152" y="381000"/>
            <a:ext cx="8534400" cy="758952"/>
          </a:xfrm>
          <a:prstGeom prst="rect">
            <a:avLst/>
          </a:prstGeom>
        </p:spPr>
        <p:txBody>
          <a:bodyPr vert="horz" anchor="ctr">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base">
              <a:spcAft>
                <a:spcPct val="0"/>
              </a:spcAft>
            </a:pPr>
            <a:r>
              <a:rPr lang="en-US" altLang="zh-CN" b="1">
                <a:solidFill>
                  <a:prstClr val="black"/>
                </a:solidFill>
                <a:latin typeface="仿宋" panose="02010609060101010101" pitchFamily="49" charset="-122"/>
                <a:ea typeface="仿宋" panose="02010609060101010101" pitchFamily="49" charset="-122"/>
                <a:sym typeface="+mn-ea"/>
              </a:rPr>
              <a:t>2.1.4  </a:t>
            </a:r>
            <a:r>
              <a:rPr lang="zh-CN" altLang="en-US" b="1">
                <a:solidFill>
                  <a:prstClr val="black"/>
                </a:solidFill>
                <a:latin typeface="仿宋" panose="02010609060101010101" pitchFamily="49" charset="-122"/>
                <a:ea typeface="仿宋" panose="02010609060101010101" pitchFamily="49" charset="-122"/>
                <a:sym typeface="+mn-ea"/>
              </a:rPr>
              <a:t>知识的分类</a:t>
            </a:r>
            <a:endParaRPr lang="zh-CN" altLang="en-US" b="1" dirty="0">
              <a:solidFill>
                <a:prstClr val="black"/>
              </a:solidFill>
              <a:latin typeface="仿宋" panose="02010609060101010101" pitchFamily="49" charset="-122"/>
              <a:ea typeface="仿宋" panose="02010609060101010101" pitchFamily="49" charset="-122"/>
              <a:sym typeface="+mn-ea"/>
            </a:endParaRPr>
          </a:p>
        </p:txBody>
      </p:sp>
    </p:spTree>
    <p:extLst>
      <p:ext uri="{BB962C8B-B14F-4D97-AF65-F5344CB8AC3E}">
        <p14:creationId xmlns:p14="http://schemas.microsoft.com/office/powerpoint/2010/main" val="857018341"/>
      </p:ext>
    </p:extLst>
  </p:cSld>
  <p:clrMapOvr>
    <a:masterClrMapping/>
  </p:clrMapOvr>
  <p:transition>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50"/>
          <p:cNvSpPr/>
          <p:nvPr/>
        </p:nvSpPr>
        <p:spPr>
          <a:xfrm>
            <a:off x="1690053" y="289244"/>
            <a:ext cx="8812212" cy="5408295"/>
          </a:xfrm>
          <a:prstGeom prst="rect">
            <a:avLst/>
          </a:prstGeom>
          <a:noFill/>
          <a:ln w="9525">
            <a:noFill/>
          </a:ln>
        </p:spPr>
        <p:txBody>
          <a:bodyPr wrap="square" anchor="ctr" anchorCtr="0">
            <a:spAutoFit/>
          </a:bodyPr>
          <a:lstStyle/>
          <a:p>
            <a:pPr indent="266700" fontAlgn="base">
              <a:lnSpc>
                <a:spcPct val="120000"/>
              </a:lnSpc>
              <a:spcBef>
                <a:spcPct val="0"/>
              </a:spcBef>
              <a:spcAft>
                <a:spcPct val="0"/>
              </a:spcAft>
            </a:pPr>
            <a:r>
              <a:rPr lang="en-US" altLang="zh-CN" sz="2400" b="1" dirty="0">
                <a:solidFill>
                  <a:srgbClr val="0066FF"/>
                </a:solidFill>
                <a:latin typeface="仿宋_GB2312" pitchFamily="49" charset="-122"/>
                <a:ea typeface="仿宋_GB2312" pitchFamily="49" charset="-122"/>
              </a:rPr>
              <a:t>3</a:t>
            </a:r>
            <a:r>
              <a:rPr lang="zh-CN" altLang="en-US" sz="2400" b="1" dirty="0">
                <a:solidFill>
                  <a:srgbClr val="0066FF"/>
                </a:solidFill>
                <a:latin typeface="仿宋_GB2312" pitchFamily="49" charset="-122"/>
                <a:ea typeface="仿宋_GB2312" pitchFamily="49" charset="-122"/>
              </a:rPr>
              <a:t>．连词和量词的表示</a:t>
            </a:r>
          </a:p>
          <a:p>
            <a:pPr indent="266700" eaLnBrk="0" fontAlgn="base" hangingPunct="0">
              <a:lnSpc>
                <a:spcPct val="120000"/>
              </a:lnSpc>
              <a:spcBef>
                <a:spcPct val="0"/>
              </a:spcBef>
              <a:spcAft>
                <a:spcPct val="0"/>
              </a:spcAft>
            </a:pPr>
            <a:r>
              <a:rPr lang="zh-CN" altLang="en-US" sz="2400" b="1" dirty="0">
                <a:solidFill>
                  <a:prstClr val="black"/>
                </a:solidFill>
                <a:latin typeface="仿宋_GB2312" pitchFamily="49" charset="-122"/>
                <a:ea typeface="仿宋_GB2312" pitchFamily="49" charset="-122"/>
              </a:rPr>
              <a:t>在稍微复杂一点的知识中，经常用到 </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并且</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或者</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所有的</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有一些</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等这样的联结词或量词，在谓词逻辑表示法中，很容易就可以表示这类知识。而谓词逻辑中的连词和量词可以用语义网络来表示。因此，语义网络也能表示这类知识。</a:t>
            </a:r>
          </a:p>
          <a:p>
            <a:pPr indent="266700" eaLnBrk="0" fontAlgn="base" hangingPunct="0">
              <a:lnSpc>
                <a:spcPct val="120000"/>
              </a:lnSpc>
              <a:spcBef>
                <a:spcPct val="0"/>
              </a:spcBef>
              <a:spcAft>
                <a:spcPct val="0"/>
              </a:spcAft>
            </a:pPr>
            <a:r>
              <a:rPr lang="zh-CN" altLang="en-US" sz="2400" b="1" dirty="0">
                <a:solidFill>
                  <a:srgbClr val="0066FF"/>
                </a:solidFill>
                <a:latin typeface="仿宋_GB2312" pitchFamily="49" charset="-122"/>
                <a:ea typeface="仿宋_GB2312" pitchFamily="49" charset="-122"/>
              </a:rPr>
              <a:t>（</a:t>
            </a:r>
            <a:r>
              <a:rPr lang="en-US" altLang="zh-CN" sz="2400" b="1" dirty="0">
                <a:solidFill>
                  <a:srgbClr val="0066FF"/>
                </a:solidFill>
                <a:latin typeface="仿宋_GB2312" pitchFamily="49" charset="-122"/>
                <a:ea typeface="仿宋_GB2312" pitchFamily="49" charset="-122"/>
              </a:rPr>
              <a:t>1</a:t>
            </a:r>
            <a:r>
              <a:rPr lang="zh-CN" altLang="en-US" sz="2400" b="1" dirty="0">
                <a:solidFill>
                  <a:srgbClr val="0066FF"/>
                </a:solidFill>
                <a:latin typeface="仿宋_GB2312" pitchFamily="49" charset="-122"/>
                <a:ea typeface="仿宋_GB2312" pitchFamily="49" charset="-122"/>
              </a:rPr>
              <a:t>）合取与析取的表示</a:t>
            </a:r>
          </a:p>
          <a:p>
            <a:pPr indent="266700" eaLnBrk="0" fontAlgn="base" hangingPunct="0">
              <a:lnSpc>
                <a:spcPct val="120000"/>
              </a:lnSpc>
              <a:spcBef>
                <a:spcPct val="0"/>
              </a:spcBef>
              <a:spcAft>
                <a:spcPct val="0"/>
              </a:spcAft>
            </a:pPr>
            <a:r>
              <a:rPr lang="zh-CN" altLang="en-US" sz="2400" b="1" dirty="0">
                <a:solidFill>
                  <a:prstClr val="black"/>
                </a:solidFill>
                <a:latin typeface="仿宋_GB2312" pitchFamily="49" charset="-122"/>
                <a:ea typeface="仿宋_GB2312" pitchFamily="49" charset="-122"/>
              </a:rPr>
              <a:t>当用语义网络表示知识时，为了能表示知识中体现出来的</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合取与析取</a:t>
            </a:r>
            <a:r>
              <a:rPr lang="zh-CN" altLang="en-US" sz="2400" b="1" dirty="0">
                <a:solidFill>
                  <a:prstClr val="black"/>
                </a:solidFill>
                <a:latin typeface="Times New Roman" panose="02020603050405020304" pitchFamily="18" charset="0"/>
                <a:ea typeface="仿宋_GB2312" pitchFamily="49" charset="-122"/>
              </a:rPr>
              <a:t>”</a:t>
            </a:r>
            <a:r>
              <a:rPr lang="zh-CN" altLang="en-US" sz="2400" b="1" dirty="0">
                <a:solidFill>
                  <a:prstClr val="black"/>
                </a:solidFill>
                <a:latin typeface="仿宋_GB2312" pitchFamily="49" charset="-122"/>
                <a:ea typeface="仿宋_GB2312" pitchFamily="49" charset="-122"/>
              </a:rPr>
              <a:t>的语义联系，通过增加</a:t>
            </a:r>
            <a:r>
              <a:rPr lang="zh-CN" altLang="en-US" sz="2400" b="1" dirty="0">
                <a:solidFill>
                  <a:srgbClr val="FF0000"/>
                </a:solidFill>
                <a:latin typeface="仿宋_GB2312" pitchFamily="49" charset="-122"/>
                <a:ea typeface="仿宋_GB2312" pitchFamily="49" charset="-122"/>
              </a:rPr>
              <a:t>合取结点</a:t>
            </a:r>
            <a:r>
              <a:rPr lang="zh-CN" altLang="en-US" sz="2400" b="1" dirty="0">
                <a:solidFill>
                  <a:prstClr val="black"/>
                </a:solidFill>
                <a:latin typeface="仿宋_GB2312" pitchFamily="49" charset="-122"/>
                <a:ea typeface="仿宋_GB2312" pitchFamily="49" charset="-122"/>
              </a:rPr>
              <a:t>与</a:t>
            </a:r>
            <a:r>
              <a:rPr lang="zh-CN" altLang="en-US" sz="2400" b="1" dirty="0">
                <a:solidFill>
                  <a:srgbClr val="FF0000"/>
                </a:solidFill>
                <a:latin typeface="仿宋_GB2312" pitchFamily="49" charset="-122"/>
                <a:ea typeface="仿宋_GB2312" pitchFamily="49" charset="-122"/>
              </a:rPr>
              <a:t>析取结点</a:t>
            </a:r>
            <a:r>
              <a:rPr lang="zh-CN" altLang="en-US" sz="2400" b="1" dirty="0">
                <a:solidFill>
                  <a:prstClr val="black"/>
                </a:solidFill>
                <a:latin typeface="仿宋_GB2312" pitchFamily="49" charset="-122"/>
                <a:ea typeface="仿宋_GB2312" pitchFamily="49" charset="-122"/>
              </a:rPr>
              <a:t>来表示。只是在使用时要注意其语义，不应出现不合理的组合情况。</a:t>
            </a:r>
          </a:p>
          <a:p>
            <a:pPr indent="266700" eaLnBrk="0" fontAlgn="base" hangingPunct="0">
              <a:lnSpc>
                <a:spcPct val="120000"/>
              </a:lnSpc>
              <a:spcBef>
                <a:spcPct val="0"/>
              </a:spcBef>
              <a:spcAft>
                <a:spcPct val="0"/>
              </a:spcAft>
            </a:pPr>
            <a:r>
              <a:rPr lang="zh-CN" altLang="en-US" sz="2400" b="1" dirty="0">
                <a:solidFill>
                  <a:prstClr val="black"/>
                </a:solidFill>
                <a:latin typeface="仿宋_GB2312" pitchFamily="49" charset="-122"/>
                <a:ea typeface="仿宋_GB2312" pitchFamily="49" charset="-122"/>
              </a:rPr>
              <a:t> </a:t>
            </a:r>
            <a:r>
              <a:rPr lang="zh-CN" altLang="en-US" sz="2400" b="1" dirty="0">
                <a:solidFill>
                  <a:srgbClr val="FF0000"/>
                </a:solidFill>
                <a:latin typeface="仿宋_GB2312" pitchFamily="49" charset="-122"/>
                <a:ea typeface="仿宋_GB2312" pitchFamily="49" charset="-122"/>
              </a:rPr>
              <a:t>例如，对事实</a:t>
            </a:r>
            <a:r>
              <a:rPr lang="zh-CN" altLang="en-US" sz="2400" b="1" dirty="0">
                <a:solidFill>
                  <a:srgbClr val="FF0000"/>
                </a:solidFill>
                <a:latin typeface="Times New Roman" panose="02020603050405020304" pitchFamily="18" charset="0"/>
                <a:ea typeface="仿宋_GB2312" pitchFamily="49" charset="-122"/>
              </a:rPr>
              <a:t>“</a:t>
            </a:r>
            <a:r>
              <a:rPr lang="zh-CN" altLang="en-US" sz="2400" b="1" dirty="0">
                <a:solidFill>
                  <a:srgbClr val="FF0000"/>
                </a:solidFill>
                <a:latin typeface="仿宋_GB2312" pitchFamily="49" charset="-122"/>
                <a:ea typeface="仿宋_GB2312" pitchFamily="49" charset="-122"/>
              </a:rPr>
              <a:t>参观者有男有女，有年老的，有年轻的</a:t>
            </a:r>
            <a:r>
              <a:rPr lang="zh-CN" altLang="en-US" sz="2400" b="1" dirty="0">
                <a:solidFill>
                  <a:srgbClr val="FF0000"/>
                </a:solidFill>
                <a:latin typeface="Times New Roman" panose="02020603050405020304" pitchFamily="18" charset="0"/>
                <a:ea typeface="仿宋_GB2312" pitchFamily="49" charset="-122"/>
              </a:rPr>
              <a:t>”</a:t>
            </a:r>
            <a:r>
              <a:rPr lang="zh-CN" altLang="en-US" sz="2400" b="1" dirty="0">
                <a:solidFill>
                  <a:srgbClr val="694F07"/>
                </a:solidFill>
                <a:latin typeface="仿宋_GB2312" pitchFamily="49" charset="-122"/>
                <a:ea typeface="仿宋_GB2312" pitchFamily="49" charset="-122"/>
              </a:rPr>
              <a:t>。</a:t>
            </a:r>
            <a:r>
              <a:rPr lang="zh-CN" altLang="en-US" sz="2400" b="1" dirty="0">
                <a:solidFill>
                  <a:prstClr val="black"/>
                </a:solidFill>
                <a:latin typeface="仿宋_GB2312" pitchFamily="49" charset="-122"/>
                <a:ea typeface="仿宋_GB2312" pitchFamily="49" charset="-122"/>
              </a:rPr>
              <a:t>可用下图所示的语义网络表示。其中，</a:t>
            </a:r>
            <a:r>
              <a:rPr lang="en-US" altLang="zh-CN" sz="2400" b="1" dirty="0">
                <a:solidFill>
                  <a:prstClr val="black"/>
                </a:solidFill>
                <a:latin typeface="仿宋_GB2312" pitchFamily="49" charset="-122"/>
                <a:ea typeface="仿宋_GB2312" pitchFamily="49" charset="-122"/>
              </a:rPr>
              <a:t>A</a:t>
            </a:r>
            <a:r>
              <a:rPr lang="zh-CN" altLang="en-US" sz="2400" b="1" dirty="0">
                <a:solidFill>
                  <a:prstClr val="black"/>
                </a:solidFill>
                <a:latin typeface="仿宋_GB2312" pitchFamily="49" charset="-122"/>
                <a:ea typeface="仿宋_GB2312" pitchFamily="49" charset="-122"/>
              </a:rPr>
              <a:t>、</a:t>
            </a:r>
            <a:r>
              <a:rPr lang="en-US" altLang="zh-CN" sz="2400" b="1" dirty="0">
                <a:solidFill>
                  <a:prstClr val="black"/>
                </a:solidFill>
                <a:latin typeface="仿宋_GB2312" pitchFamily="49" charset="-122"/>
                <a:ea typeface="仿宋_GB2312" pitchFamily="49" charset="-122"/>
              </a:rPr>
              <a:t>B</a:t>
            </a:r>
            <a:r>
              <a:rPr lang="zh-CN" altLang="en-US" sz="2400" b="1" dirty="0">
                <a:solidFill>
                  <a:prstClr val="black"/>
                </a:solidFill>
                <a:latin typeface="仿宋_GB2312" pitchFamily="49" charset="-122"/>
                <a:ea typeface="仿宋_GB2312" pitchFamily="49" charset="-122"/>
              </a:rPr>
              <a:t>、</a:t>
            </a:r>
            <a:r>
              <a:rPr lang="en-US" altLang="zh-CN" sz="2400" b="1" dirty="0">
                <a:solidFill>
                  <a:prstClr val="black"/>
                </a:solidFill>
                <a:latin typeface="仿宋_GB2312" pitchFamily="49" charset="-122"/>
                <a:ea typeface="仿宋_GB2312" pitchFamily="49" charset="-122"/>
              </a:rPr>
              <a:t>C</a:t>
            </a:r>
            <a:r>
              <a:rPr lang="zh-CN" altLang="en-US" sz="2400" b="1" dirty="0">
                <a:solidFill>
                  <a:prstClr val="black"/>
                </a:solidFill>
                <a:latin typeface="仿宋_GB2312" pitchFamily="49" charset="-122"/>
                <a:ea typeface="仿宋_GB2312" pitchFamily="49" charset="-122"/>
              </a:rPr>
              <a:t>、</a:t>
            </a:r>
            <a:r>
              <a:rPr lang="en-US" altLang="zh-CN" sz="2400" b="1" dirty="0">
                <a:solidFill>
                  <a:prstClr val="black"/>
                </a:solidFill>
                <a:latin typeface="仿宋_GB2312" pitchFamily="49" charset="-122"/>
                <a:ea typeface="仿宋_GB2312" pitchFamily="49" charset="-122"/>
              </a:rPr>
              <a:t>D</a:t>
            </a:r>
            <a:r>
              <a:rPr lang="zh-CN" altLang="en-US" sz="2400" b="1" dirty="0">
                <a:solidFill>
                  <a:prstClr val="black"/>
                </a:solidFill>
                <a:latin typeface="仿宋_GB2312" pitchFamily="49" charset="-122"/>
                <a:ea typeface="仿宋_GB2312" pitchFamily="49" charset="-122"/>
              </a:rPr>
              <a:t>分别代表</a:t>
            </a:r>
            <a:r>
              <a:rPr lang="en-US" altLang="zh-CN" sz="2400" b="1" dirty="0">
                <a:solidFill>
                  <a:prstClr val="black"/>
                </a:solidFill>
                <a:latin typeface="仿宋_GB2312" pitchFamily="49" charset="-122"/>
                <a:ea typeface="仿宋_GB2312" pitchFamily="49" charset="-122"/>
              </a:rPr>
              <a:t>4</a:t>
            </a:r>
            <a:r>
              <a:rPr lang="zh-CN" altLang="en-US" sz="2400" b="1" dirty="0">
                <a:solidFill>
                  <a:prstClr val="black"/>
                </a:solidFill>
                <a:latin typeface="仿宋_GB2312" pitchFamily="49" charset="-122"/>
                <a:ea typeface="仿宋_GB2312" pitchFamily="49" charset="-122"/>
              </a:rPr>
              <a:t>种情况的参观者。</a:t>
            </a:r>
          </a:p>
        </p:txBody>
      </p:sp>
    </p:spTree>
    <p:extLst>
      <p:ext uri="{BB962C8B-B14F-4D97-AF65-F5344CB8AC3E}">
        <p14:creationId xmlns:p14="http://schemas.microsoft.com/office/powerpoint/2010/main" val="1864305901"/>
      </p:ext>
    </p:extLst>
  </p:cSld>
  <p:clrMapOvr>
    <a:masterClrMapping/>
  </p:clrMapOvr>
  <p:transition>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7" name="Group 5"/>
          <p:cNvGrpSpPr/>
          <p:nvPr/>
        </p:nvGrpSpPr>
        <p:grpSpPr>
          <a:xfrm>
            <a:off x="3886199" y="1094796"/>
            <a:ext cx="4724400" cy="4111625"/>
            <a:chOff x="2925" y="8247"/>
            <a:chExt cx="4895" cy="4548"/>
          </a:xfrm>
        </p:grpSpPr>
        <p:grpSp>
          <p:nvGrpSpPr>
            <p:cNvPr id="23559" name="Group 6"/>
            <p:cNvGrpSpPr/>
            <p:nvPr/>
          </p:nvGrpSpPr>
          <p:grpSpPr>
            <a:xfrm>
              <a:off x="3360" y="8247"/>
              <a:ext cx="3915" cy="1830"/>
              <a:chOff x="3360" y="8247"/>
              <a:chExt cx="3915" cy="1830"/>
            </a:xfrm>
          </p:grpSpPr>
          <p:sp>
            <p:nvSpPr>
              <p:cNvPr id="23589" name="Text Box 7"/>
              <p:cNvSpPr txBox="1"/>
              <p:nvPr/>
            </p:nvSpPr>
            <p:spPr>
              <a:xfrm>
                <a:off x="4860" y="9084"/>
                <a:ext cx="907"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参观者</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590" name="Text Box 8"/>
              <p:cNvSpPr txBox="1"/>
              <p:nvPr/>
            </p:nvSpPr>
            <p:spPr>
              <a:xfrm>
                <a:off x="4860" y="8247"/>
                <a:ext cx="907"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人</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591" name="Line 9"/>
              <p:cNvSpPr/>
              <p:nvPr/>
            </p:nvSpPr>
            <p:spPr>
              <a:xfrm flipV="1">
                <a:off x="5295" y="8646"/>
                <a:ext cx="0" cy="425"/>
              </a:xfrm>
              <a:prstGeom prst="line">
                <a:avLst/>
              </a:prstGeom>
              <a:ln w="0" cap="flat" cmpd="sng">
                <a:solidFill>
                  <a:srgbClr val="000000"/>
                </a:solidFill>
                <a:prstDash val="solid"/>
                <a:headEnd type="none" w="med" len="med"/>
                <a:tailEnd type="triangle" w="sm" len="lg"/>
              </a:ln>
            </p:spPr>
          </p:sp>
          <p:sp>
            <p:nvSpPr>
              <p:cNvPr id="23592" name="Text Box 10"/>
              <p:cNvSpPr txBox="1"/>
              <p:nvPr/>
            </p:nvSpPr>
            <p:spPr>
              <a:xfrm>
                <a:off x="5400" y="8775"/>
                <a:ext cx="333" cy="227"/>
              </a:xfrm>
              <a:prstGeom prst="rect">
                <a:avLst/>
              </a:prstGeom>
              <a:noFill/>
              <a:ln w="0">
                <a:noFill/>
              </a:ln>
            </p:spPr>
            <p:txBody>
              <a:bodyPr lIns="0" tIns="0" rIns="0" bIns="0"/>
              <a:lstStyle/>
              <a:p>
                <a:pPr fontAlgn="base">
                  <a:spcBef>
                    <a:spcPct val="0"/>
                  </a:spcBef>
                  <a:spcAft>
                    <a:spcPct val="0"/>
                  </a:spcAft>
                </a:pPr>
                <a:r>
                  <a:rPr lang="en-US" altLang="zh-CN"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ISA</a:t>
                </a:r>
                <a:endParaRPr lang="en-US" altLang="zh-CN" sz="1400" b="1" dirty="0">
                  <a:solidFill>
                    <a:prstClr val="black"/>
                  </a:solidFill>
                  <a:latin typeface="Times New Roman" panose="02020603050405020304" pitchFamily="18" charset="0"/>
                  <a:ea typeface="宋体" panose="02010600030101010101" pitchFamily="2" charset="-122"/>
                </a:endParaRPr>
              </a:p>
            </p:txBody>
          </p:sp>
          <p:sp>
            <p:nvSpPr>
              <p:cNvPr id="23593" name="Freeform 11"/>
              <p:cNvSpPr/>
              <p:nvPr/>
            </p:nvSpPr>
            <p:spPr>
              <a:xfrm>
                <a:off x="4515" y="9510"/>
                <a:ext cx="720" cy="510"/>
              </a:xfrm>
              <a:custGeom>
                <a:avLst/>
                <a:gdLst>
                  <a:gd name="txL" fmla="*/ 0 w 720"/>
                  <a:gd name="txT" fmla="*/ 0 h 510"/>
                  <a:gd name="txR" fmla="*/ 720 w 720"/>
                  <a:gd name="txB" fmla="*/ 510 h 510"/>
                </a:gdLst>
                <a:ahLst/>
                <a:cxnLst>
                  <a:cxn ang="0">
                    <a:pos x="0" y="510"/>
                  </a:cxn>
                  <a:cxn ang="0">
                    <a:pos x="720" y="0"/>
                  </a:cxn>
                </a:cxnLst>
                <a:rect l="txL" t="txT" r="txR" b="txB"/>
                <a:pathLst>
                  <a:path w="720" h="510">
                    <a:moveTo>
                      <a:pt x="0" y="510"/>
                    </a:moveTo>
                    <a:lnTo>
                      <a:pt x="72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94" name="Freeform 12"/>
              <p:cNvSpPr/>
              <p:nvPr/>
            </p:nvSpPr>
            <p:spPr>
              <a:xfrm>
                <a:off x="5385" y="9510"/>
                <a:ext cx="660" cy="480"/>
              </a:xfrm>
              <a:custGeom>
                <a:avLst/>
                <a:gdLst>
                  <a:gd name="txL" fmla="*/ 0 w 660"/>
                  <a:gd name="txT" fmla="*/ 0 h 480"/>
                  <a:gd name="txR" fmla="*/ 660 w 660"/>
                  <a:gd name="txB" fmla="*/ 480 h 480"/>
                </a:gdLst>
                <a:ahLst/>
                <a:cxnLst>
                  <a:cxn ang="0">
                    <a:pos x="660" y="480"/>
                  </a:cxn>
                  <a:cxn ang="0">
                    <a:pos x="0" y="0"/>
                  </a:cxn>
                </a:cxnLst>
                <a:rect l="txL" t="txT" r="txR" b="txB"/>
                <a:pathLst>
                  <a:path w="660" h="480">
                    <a:moveTo>
                      <a:pt x="660" y="480"/>
                    </a:moveTo>
                    <a:lnTo>
                      <a:pt x="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95" name="Freeform 13"/>
              <p:cNvSpPr/>
              <p:nvPr/>
            </p:nvSpPr>
            <p:spPr>
              <a:xfrm>
                <a:off x="3360" y="9495"/>
                <a:ext cx="1500" cy="510"/>
              </a:xfrm>
              <a:custGeom>
                <a:avLst/>
                <a:gdLst>
                  <a:gd name="txL" fmla="*/ 0 w 1500"/>
                  <a:gd name="txT" fmla="*/ 0 h 510"/>
                  <a:gd name="txR" fmla="*/ 1500 w 1500"/>
                  <a:gd name="txB" fmla="*/ 510 h 510"/>
                </a:gdLst>
                <a:ahLst/>
                <a:cxnLst>
                  <a:cxn ang="0">
                    <a:pos x="0" y="510"/>
                  </a:cxn>
                  <a:cxn ang="0">
                    <a:pos x="1500" y="0"/>
                  </a:cxn>
                </a:cxnLst>
                <a:rect l="txL" t="txT" r="txR" b="txB"/>
                <a:pathLst>
                  <a:path w="1500" h="510">
                    <a:moveTo>
                      <a:pt x="0" y="510"/>
                    </a:moveTo>
                    <a:lnTo>
                      <a:pt x="150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96" name="Freeform 14"/>
              <p:cNvSpPr/>
              <p:nvPr/>
            </p:nvSpPr>
            <p:spPr>
              <a:xfrm>
                <a:off x="5775" y="9510"/>
                <a:ext cx="1500" cy="480"/>
              </a:xfrm>
              <a:custGeom>
                <a:avLst/>
                <a:gdLst>
                  <a:gd name="txL" fmla="*/ 0 w 1500"/>
                  <a:gd name="txT" fmla="*/ 0 h 480"/>
                  <a:gd name="txR" fmla="*/ 1500 w 1500"/>
                  <a:gd name="txB" fmla="*/ 480 h 480"/>
                </a:gdLst>
                <a:ahLst/>
                <a:cxnLst>
                  <a:cxn ang="0">
                    <a:pos x="1500" y="480"/>
                  </a:cxn>
                  <a:cxn ang="0">
                    <a:pos x="0" y="0"/>
                  </a:cxn>
                </a:cxnLst>
                <a:rect l="txL" t="txT" r="txR" b="txB"/>
                <a:pathLst>
                  <a:path w="1500" h="480">
                    <a:moveTo>
                      <a:pt x="1500" y="480"/>
                    </a:moveTo>
                    <a:lnTo>
                      <a:pt x="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97" name="Text Box 15"/>
              <p:cNvSpPr txBox="1"/>
              <p:nvPr/>
            </p:nvSpPr>
            <p:spPr>
              <a:xfrm>
                <a:off x="6540" y="9474"/>
                <a:ext cx="680" cy="369"/>
              </a:xfrm>
              <a:prstGeom prst="rect">
                <a:avLst/>
              </a:prstGeom>
              <a:noFill/>
              <a:ln w="0">
                <a:noFill/>
              </a:ln>
            </p:spPr>
            <p:txBody>
              <a:bodyPr/>
              <a:lstStyle/>
              <a:p>
                <a:pP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部分</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598" name="Text Box 16"/>
              <p:cNvSpPr txBox="1"/>
              <p:nvPr/>
            </p:nvSpPr>
            <p:spPr>
              <a:xfrm>
                <a:off x="3510" y="9471"/>
                <a:ext cx="680" cy="369"/>
              </a:xfrm>
              <a:prstGeom prst="rect">
                <a:avLst/>
              </a:prstGeom>
              <a:noFill/>
              <a:ln w="0">
                <a:noFill/>
              </a:ln>
            </p:spPr>
            <p:txBody>
              <a:bodyPr/>
              <a:lstStyle/>
              <a:p>
                <a:pP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部分</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599" name="Text Box 17"/>
              <p:cNvSpPr txBox="1"/>
              <p:nvPr/>
            </p:nvSpPr>
            <p:spPr>
              <a:xfrm>
                <a:off x="4230" y="9552"/>
                <a:ext cx="680" cy="369"/>
              </a:xfrm>
              <a:prstGeom prst="rect">
                <a:avLst/>
              </a:prstGeom>
              <a:noFill/>
              <a:ln w="0">
                <a:noFill/>
              </a:ln>
            </p:spPr>
            <p:txBody>
              <a:bodyPr/>
              <a:lstStyle/>
              <a:p>
                <a:pP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部分</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600" name="Text Box 18"/>
              <p:cNvSpPr txBox="1"/>
              <p:nvPr/>
            </p:nvSpPr>
            <p:spPr>
              <a:xfrm>
                <a:off x="5760" y="9567"/>
                <a:ext cx="680" cy="510"/>
              </a:xfrm>
              <a:prstGeom prst="rect">
                <a:avLst/>
              </a:prstGeom>
              <a:noFill/>
              <a:ln w="0">
                <a:noFill/>
              </a:ln>
            </p:spPr>
            <p:txBody>
              <a:bodyPr/>
              <a:lstStyle/>
              <a:p>
                <a:pP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部分</a:t>
                </a:r>
                <a:endParaRPr lang="zh-CN" altLang="en-US" sz="1400" b="1" dirty="0">
                  <a:solidFill>
                    <a:prstClr val="black"/>
                  </a:solidFill>
                  <a:latin typeface="Times New Roman" panose="02020603050405020304" pitchFamily="18" charset="0"/>
                  <a:ea typeface="宋体" panose="02010600030101010101" pitchFamily="2" charset="-122"/>
                </a:endParaRPr>
              </a:p>
            </p:txBody>
          </p:sp>
        </p:grpSp>
        <p:grpSp>
          <p:nvGrpSpPr>
            <p:cNvPr id="23560" name="Group 19"/>
            <p:cNvGrpSpPr/>
            <p:nvPr/>
          </p:nvGrpSpPr>
          <p:grpSpPr>
            <a:xfrm>
              <a:off x="2925" y="10011"/>
              <a:ext cx="4895" cy="2784"/>
              <a:chOff x="2925" y="10176"/>
              <a:chExt cx="4895" cy="2784"/>
            </a:xfrm>
          </p:grpSpPr>
          <p:grpSp>
            <p:nvGrpSpPr>
              <p:cNvPr id="23561" name="Group 20"/>
              <p:cNvGrpSpPr/>
              <p:nvPr/>
            </p:nvGrpSpPr>
            <p:grpSpPr>
              <a:xfrm>
                <a:off x="2925" y="10917"/>
                <a:ext cx="4895" cy="2043"/>
                <a:chOff x="2925" y="11112"/>
                <a:chExt cx="4895" cy="2043"/>
              </a:xfrm>
            </p:grpSpPr>
            <p:sp>
              <p:nvSpPr>
                <p:cNvPr id="23576" name="AutoShape 21"/>
                <p:cNvSpPr/>
                <p:nvPr/>
              </p:nvSpPr>
              <p:spPr>
                <a:xfrm>
                  <a:off x="4500" y="11112"/>
                  <a:ext cx="1620" cy="624"/>
                </a:xfrm>
                <a:prstGeom prst="flowChartDecision">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6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与</a:t>
                  </a:r>
                  <a:endParaRPr lang="zh-CN" altLang="en-US" sz="1600" b="1" dirty="0">
                    <a:solidFill>
                      <a:prstClr val="black"/>
                    </a:solidFill>
                    <a:latin typeface="Times New Roman" panose="02020603050405020304" pitchFamily="18" charset="0"/>
                    <a:ea typeface="宋体" panose="02010600030101010101" pitchFamily="2" charset="-122"/>
                  </a:endParaRPr>
                </a:p>
              </p:txBody>
            </p:sp>
            <p:sp>
              <p:nvSpPr>
                <p:cNvPr id="23577" name="Oval 22"/>
                <p:cNvSpPr/>
                <p:nvPr/>
              </p:nvSpPr>
              <p:spPr>
                <a:xfrm>
                  <a:off x="3600" y="11874"/>
                  <a:ext cx="540" cy="468"/>
                </a:xfrm>
                <a:prstGeom prst="ellipse">
                  <a:avLst/>
                </a:prstGeom>
                <a:solidFill>
                  <a:srgbClr val="FFFFFF"/>
                </a:solidFill>
                <a:ln w="0" cap="flat" cmpd="sng">
                  <a:solidFill>
                    <a:srgbClr val="000000"/>
                  </a:solidFill>
                  <a:prstDash val="solid"/>
                  <a:headEnd type="none" w="med" len="med"/>
                  <a:tailEnd type="none" w="med" len="med"/>
                </a:ln>
              </p:spPr>
              <p:txBody>
                <a:bodyPr/>
                <a:lstStyle/>
                <a:p>
                  <a:pPr fontAlgn="base">
                    <a:spcBef>
                      <a:spcPct val="0"/>
                    </a:spcBef>
                    <a:spcAft>
                      <a:spcPct val="0"/>
                    </a:spcAft>
                  </a:pPr>
                  <a:r>
                    <a:rPr lang="zh-CN" altLang="en-US" sz="16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或</a:t>
                  </a:r>
                  <a:endParaRPr lang="zh-CN" altLang="en-US" sz="1600" b="1" dirty="0">
                    <a:solidFill>
                      <a:prstClr val="black"/>
                    </a:solidFill>
                    <a:latin typeface="Times New Roman" panose="02020603050405020304" pitchFamily="18" charset="0"/>
                    <a:ea typeface="宋体" panose="02010600030101010101" pitchFamily="2" charset="-122"/>
                  </a:endParaRPr>
                </a:p>
              </p:txBody>
            </p:sp>
            <p:sp>
              <p:nvSpPr>
                <p:cNvPr id="23578" name="Oval 23"/>
                <p:cNvSpPr/>
                <p:nvPr/>
              </p:nvSpPr>
              <p:spPr>
                <a:xfrm>
                  <a:off x="6600" y="11874"/>
                  <a:ext cx="540" cy="468"/>
                </a:xfrm>
                <a:prstGeom prst="ellipse">
                  <a:avLst/>
                </a:prstGeom>
                <a:solidFill>
                  <a:srgbClr val="FFFFFF"/>
                </a:solidFill>
                <a:ln w="0" cap="flat" cmpd="sng">
                  <a:solidFill>
                    <a:srgbClr val="000000"/>
                  </a:solidFill>
                  <a:prstDash val="solid"/>
                  <a:headEnd type="none" w="med" len="med"/>
                  <a:tailEnd type="none" w="med" len="med"/>
                </a:ln>
              </p:spPr>
              <p:txBody>
                <a:bodyPr/>
                <a:lstStyle/>
                <a:p>
                  <a:pPr fontAlgn="base">
                    <a:spcBef>
                      <a:spcPct val="0"/>
                    </a:spcBef>
                    <a:spcAft>
                      <a:spcPct val="0"/>
                    </a:spcAft>
                  </a:pPr>
                  <a:r>
                    <a:rPr lang="zh-CN" altLang="en-US" sz="16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或</a:t>
                  </a:r>
                  <a:endParaRPr lang="zh-CN" altLang="en-US" sz="1600" b="1" dirty="0">
                    <a:solidFill>
                      <a:prstClr val="black"/>
                    </a:solidFill>
                    <a:latin typeface="Times New Roman" panose="02020603050405020304" pitchFamily="18" charset="0"/>
                    <a:ea typeface="宋体" panose="02010600030101010101" pitchFamily="2" charset="-122"/>
                  </a:endParaRPr>
                </a:p>
              </p:txBody>
            </p:sp>
            <p:sp>
              <p:nvSpPr>
                <p:cNvPr id="23579" name="Text Box 24"/>
                <p:cNvSpPr txBox="1"/>
                <p:nvPr/>
              </p:nvSpPr>
              <p:spPr>
                <a:xfrm>
                  <a:off x="2925" y="12741"/>
                  <a:ext cx="68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男</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580" name="Text Box 25"/>
                <p:cNvSpPr txBox="1"/>
                <p:nvPr/>
              </p:nvSpPr>
              <p:spPr>
                <a:xfrm>
                  <a:off x="4155" y="12741"/>
                  <a:ext cx="68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女</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581" name="Text Box 26"/>
                <p:cNvSpPr txBox="1"/>
                <p:nvPr/>
              </p:nvSpPr>
              <p:spPr>
                <a:xfrm>
                  <a:off x="5925" y="12741"/>
                  <a:ext cx="68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年老</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582" name="Text Box 27"/>
                <p:cNvSpPr txBox="1"/>
                <p:nvPr/>
              </p:nvSpPr>
              <p:spPr>
                <a:xfrm>
                  <a:off x="7140" y="12741"/>
                  <a:ext cx="68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年轻</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583" name="Freeform 28"/>
                <p:cNvSpPr/>
                <p:nvPr/>
              </p:nvSpPr>
              <p:spPr>
                <a:xfrm>
                  <a:off x="4005" y="11580"/>
                  <a:ext cx="855" cy="315"/>
                </a:xfrm>
                <a:custGeom>
                  <a:avLst/>
                  <a:gdLst>
                    <a:gd name="txL" fmla="*/ 0 w 855"/>
                    <a:gd name="txT" fmla="*/ 0 h 315"/>
                    <a:gd name="txR" fmla="*/ 855 w 855"/>
                    <a:gd name="txB" fmla="*/ 315 h 315"/>
                  </a:gdLst>
                  <a:ahLst/>
                  <a:cxnLst>
                    <a:cxn ang="0">
                      <a:pos x="0" y="315"/>
                    </a:cxn>
                    <a:cxn ang="0">
                      <a:pos x="855" y="0"/>
                    </a:cxn>
                  </a:cxnLst>
                  <a:rect l="txL" t="txT" r="txR" b="txB"/>
                  <a:pathLst>
                    <a:path w="855" h="315">
                      <a:moveTo>
                        <a:pt x="0" y="315"/>
                      </a:moveTo>
                      <a:lnTo>
                        <a:pt x="855"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84" name="Freeform 29"/>
                <p:cNvSpPr/>
                <p:nvPr/>
              </p:nvSpPr>
              <p:spPr>
                <a:xfrm>
                  <a:off x="5760" y="11580"/>
                  <a:ext cx="945" cy="345"/>
                </a:xfrm>
                <a:custGeom>
                  <a:avLst/>
                  <a:gdLst>
                    <a:gd name="txL" fmla="*/ 0 w 945"/>
                    <a:gd name="txT" fmla="*/ 0 h 345"/>
                    <a:gd name="txR" fmla="*/ 945 w 945"/>
                    <a:gd name="txB" fmla="*/ 345 h 345"/>
                  </a:gdLst>
                  <a:ahLst/>
                  <a:cxnLst>
                    <a:cxn ang="0">
                      <a:pos x="945" y="345"/>
                    </a:cxn>
                    <a:cxn ang="0">
                      <a:pos x="0" y="0"/>
                    </a:cxn>
                  </a:cxnLst>
                  <a:rect l="txL" t="txT" r="txR" b="txB"/>
                  <a:pathLst>
                    <a:path w="945" h="345">
                      <a:moveTo>
                        <a:pt x="945" y="345"/>
                      </a:moveTo>
                      <a:lnTo>
                        <a:pt x="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85" name="Freeform 30"/>
                <p:cNvSpPr/>
                <p:nvPr/>
              </p:nvSpPr>
              <p:spPr>
                <a:xfrm>
                  <a:off x="3270" y="12327"/>
                  <a:ext cx="510" cy="408"/>
                </a:xfrm>
                <a:custGeom>
                  <a:avLst/>
                  <a:gdLst>
                    <a:gd name="txL" fmla="*/ 0 w 510"/>
                    <a:gd name="txT" fmla="*/ 0 h 408"/>
                    <a:gd name="txR" fmla="*/ 510 w 510"/>
                    <a:gd name="txB" fmla="*/ 408 h 408"/>
                  </a:gdLst>
                  <a:ahLst/>
                  <a:cxnLst>
                    <a:cxn ang="0">
                      <a:pos x="0" y="408"/>
                    </a:cxn>
                    <a:cxn ang="0">
                      <a:pos x="510" y="0"/>
                    </a:cxn>
                  </a:cxnLst>
                  <a:rect l="txL" t="txT" r="txR" b="txB"/>
                  <a:pathLst>
                    <a:path w="510" h="408">
                      <a:moveTo>
                        <a:pt x="0" y="408"/>
                      </a:moveTo>
                      <a:lnTo>
                        <a:pt x="51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86" name="Freeform 31"/>
                <p:cNvSpPr/>
                <p:nvPr/>
              </p:nvSpPr>
              <p:spPr>
                <a:xfrm>
                  <a:off x="3960" y="12327"/>
                  <a:ext cx="495" cy="423"/>
                </a:xfrm>
                <a:custGeom>
                  <a:avLst/>
                  <a:gdLst>
                    <a:gd name="txL" fmla="*/ 0 w 495"/>
                    <a:gd name="txT" fmla="*/ 0 h 423"/>
                    <a:gd name="txR" fmla="*/ 495 w 495"/>
                    <a:gd name="txB" fmla="*/ 423 h 423"/>
                  </a:gdLst>
                  <a:ahLst/>
                  <a:cxnLst>
                    <a:cxn ang="0">
                      <a:pos x="495" y="423"/>
                    </a:cxn>
                    <a:cxn ang="0">
                      <a:pos x="0" y="0"/>
                    </a:cxn>
                  </a:cxnLst>
                  <a:rect l="txL" t="txT" r="txR" b="txB"/>
                  <a:pathLst>
                    <a:path w="495" h="423">
                      <a:moveTo>
                        <a:pt x="495" y="423"/>
                      </a:moveTo>
                      <a:lnTo>
                        <a:pt x="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87" name="Freeform 32"/>
                <p:cNvSpPr/>
                <p:nvPr/>
              </p:nvSpPr>
              <p:spPr>
                <a:xfrm>
                  <a:off x="6240" y="12342"/>
                  <a:ext cx="600" cy="393"/>
                </a:xfrm>
                <a:custGeom>
                  <a:avLst/>
                  <a:gdLst>
                    <a:gd name="txL" fmla="*/ 0 w 600"/>
                    <a:gd name="txT" fmla="*/ 0 h 393"/>
                    <a:gd name="txR" fmla="*/ 600 w 600"/>
                    <a:gd name="txB" fmla="*/ 393 h 393"/>
                  </a:gdLst>
                  <a:ahLst/>
                  <a:cxnLst>
                    <a:cxn ang="0">
                      <a:pos x="0" y="393"/>
                    </a:cxn>
                    <a:cxn ang="0">
                      <a:pos x="600" y="0"/>
                    </a:cxn>
                  </a:cxnLst>
                  <a:rect l="txL" t="txT" r="txR" b="txB"/>
                  <a:pathLst>
                    <a:path w="600" h="393">
                      <a:moveTo>
                        <a:pt x="0" y="393"/>
                      </a:moveTo>
                      <a:lnTo>
                        <a:pt x="60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88" name="Freeform 33"/>
                <p:cNvSpPr/>
                <p:nvPr/>
              </p:nvSpPr>
              <p:spPr>
                <a:xfrm>
                  <a:off x="6975" y="12330"/>
                  <a:ext cx="510" cy="405"/>
                </a:xfrm>
                <a:custGeom>
                  <a:avLst/>
                  <a:gdLst>
                    <a:gd name="txL" fmla="*/ 0 w 510"/>
                    <a:gd name="txT" fmla="*/ 0 h 405"/>
                    <a:gd name="txR" fmla="*/ 510 w 510"/>
                    <a:gd name="txB" fmla="*/ 405 h 405"/>
                  </a:gdLst>
                  <a:ahLst/>
                  <a:cxnLst>
                    <a:cxn ang="0">
                      <a:pos x="510" y="405"/>
                    </a:cxn>
                    <a:cxn ang="0">
                      <a:pos x="0" y="0"/>
                    </a:cxn>
                  </a:cxnLst>
                  <a:rect l="txL" t="txT" r="txR" b="txB"/>
                  <a:pathLst>
                    <a:path w="510" h="405">
                      <a:moveTo>
                        <a:pt x="510" y="405"/>
                      </a:moveTo>
                      <a:lnTo>
                        <a:pt x="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grpSp>
          <p:grpSp>
            <p:nvGrpSpPr>
              <p:cNvPr id="23562" name="Group 34"/>
              <p:cNvGrpSpPr/>
              <p:nvPr/>
            </p:nvGrpSpPr>
            <p:grpSpPr>
              <a:xfrm>
                <a:off x="3105" y="10176"/>
                <a:ext cx="4367" cy="1044"/>
                <a:chOff x="3105" y="10176"/>
                <a:chExt cx="4367" cy="1044"/>
              </a:xfrm>
            </p:grpSpPr>
            <p:sp>
              <p:nvSpPr>
                <p:cNvPr id="23563" name="Text Box 35"/>
                <p:cNvSpPr txBox="1"/>
                <p:nvPr/>
              </p:nvSpPr>
              <p:spPr>
                <a:xfrm>
                  <a:off x="3105" y="10176"/>
                  <a:ext cx="482"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a:t>
                  </a:r>
                  <a:endParaRPr lang="en-US" altLang="zh-CN" sz="1400" b="1" dirty="0">
                    <a:solidFill>
                      <a:prstClr val="black"/>
                    </a:solidFill>
                    <a:latin typeface="Times New Roman" panose="02020603050405020304" pitchFamily="18" charset="0"/>
                    <a:ea typeface="宋体" panose="02010600030101010101" pitchFamily="2" charset="-122"/>
                  </a:endParaRPr>
                </a:p>
              </p:txBody>
            </p:sp>
            <p:sp>
              <p:nvSpPr>
                <p:cNvPr id="23564" name="Text Box 36"/>
                <p:cNvSpPr txBox="1"/>
                <p:nvPr/>
              </p:nvSpPr>
              <p:spPr>
                <a:xfrm>
                  <a:off x="4260" y="10176"/>
                  <a:ext cx="482"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a:t>
                  </a:r>
                  <a:endParaRPr lang="en-US" altLang="zh-CN" sz="1400" b="1" dirty="0">
                    <a:solidFill>
                      <a:prstClr val="black"/>
                    </a:solidFill>
                    <a:latin typeface="Times New Roman" panose="02020603050405020304" pitchFamily="18" charset="0"/>
                    <a:ea typeface="宋体" panose="02010600030101010101" pitchFamily="2" charset="-122"/>
                  </a:endParaRPr>
                </a:p>
              </p:txBody>
            </p:sp>
            <p:sp>
              <p:nvSpPr>
                <p:cNvPr id="23565" name="Text Box 37"/>
                <p:cNvSpPr txBox="1"/>
                <p:nvPr/>
              </p:nvSpPr>
              <p:spPr>
                <a:xfrm>
                  <a:off x="5880" y="10176"/>
                  <a:ext cx="482"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C</a:t>
                  </a:r>
                  <a:endParaRPr lang="en-US" altLang="zh-CN" sz="1400" b="1" dirty="0">
                    <a:solidFill>
                      <a:prstClr val="black"/>
                    </a:solidFill>
                    <a:latin typeface="Times New Roman" panose="02020603050405020304" pitchFamily="18" charset="0"/>
                    <a:ea typeface="宋体" panose="02010600030101010101" pitchFamily="2" charset="-122"/>
                  </a:endParaRPr>
                </a:p>
              </p:txBody>
            </p:sp>
            <p:sp>
              <p:nvSpPr>
                <p:cNvPr id="23566" name="Text Box 38"/>
                <p:cNvSpPr txBox="1"/>
                <p:nvPr/>
              </p:nvSpPr>
              <p:spPr>
                <a:xfrm>
                  <a:off x="6990" y="10176"/>
                  <a:ext cx="482"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D</a:t>
                  </a:r>
                  <a:endParaRPr lang="en-US" altLang="zh-CN" sz="1400" b="1" dirty="0">
                    <a:solidFill>
                      <a:prstClr val="black"/>
                    </a:solidFill>
                    <a:latin typeface="Times New Roman" panose="02020603050405020304" pitchFamily="18" charset="0"/>
                    <a:ea typeface="宋体" panose="02010600030101010101" pitchFamily="2" charset="-122"/>
                  </a:endParaRPr>
                </a:p>
              </p:txBody>
            </p:sp>
            <p:grpSp>
              <p:nvGrpSpPr>
                <p:cNvPr id="23567" name="Group 39"/>
                <p:cNvGrpSpPr/>
                <p:nvPr/>
              </p:nvGrpSpPr>
              <p:grpSpPr>
                <a:xfrm>
                  <a:off x="3360" y="10554"/>
                  <a:ext cx="3845" cy="666"/>
                  <a:chOff x="3360" y="10554"/>
                  <a:chExt cx="3845" cy="666"/>
                </a:xfrm>
              </p:grpSpPr>
              <p:sp>
                <p:nvSpPr>
                  <p:cNvPr id="23568" name="Freeform 40"/>
                  <p:cNvSpPr/>
                  <p:nvPr/>
                </p:nvSpPr>
                <p:spPr>
                  <a:xfrm>
                    <a:off x="5640" y="10605"/>
                    <a:ext cx="480" cy="420"/>
                  </a:xfrm>
                  <a:custGeom>
                    <a:avLst/>
                    <a:gdLst>
                      <a:gd name="txL" fmla="*/ 0 w 480"/>
                      <a:gd name="txT" fmla="*/ 0 h 420"/>
                      <a:gd name="txR" fmla="*/ 480 w 480"/>
                      <a:gd name="txB" fmla="*/ 420 h 420"/>
                    </a:gdLst>
                    <a:ahLst/>
                    <a:cxnLst>
                      <a:cxn ang="0">
                        <a:pos x="0" y="420"/>
                      </a:cxn>
                      <a:cxn ang="0">
                        <a:pos x="480" y="0"/>
                      </a:cxn>
                    </a:cxnLst>
                    <a:rect l="txL" t="txT" r="txR" b="txB"/>
                    <a:pathLst>
                      <a:path w="480" h="420">
                        <a:moveTo>
                          <a:pt x="0" y="420"/>
                        </a:moveTo>
                        <a:lnTo>
                          <a:pt x="48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69" name="Freeform 41"/>
                  <p:cNvSpPr/>
                  <p:nvPr/>
                </p:nvSpPr>
                <p:spPr>
                  <a:xfrm>
                    <a:off x="6045" y="10620"/>
                    <a:ext cx="1155" cy="555"/>
                  </a:xfrm>
                  <a:custGeom>
                    <a:avLst/>
                    <a:gdLst>
                      <a:gd name="txL" fmla="*/ 0 w 1155"/>
                      <a:gd name="txT" fmla="*/ 0 h 555"/>
                      <a:gd name="txR" fmla="*/ 1155 w 1155"/>
                      <a:gd name="txB" fmla="*/ 555 h 555"/>
                    </a:gdLst>
                    <a:ahLst/>
                    <a:cxnLst>
                      <a:cxn ang="0">
                        <a:pos x="0" y="555"/>
                      </a:cxn>
                      <a:cxn ang="0">
                        <a:pos x="1155" y="0"/>
                      </a:cxn>
                    </a:cxnLst>
                    <a:rect l="txL" t="txT" r="txR" b="txB"/>
                    <a:pathLst>
                      <a:path w="1155" h="555">
                        <a:moveTo>
                          <a:pt x="0" y="555"/>
                        </a:moveTo>
                        <a:lnTo>
                          <a:pt x="1155"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70" name="Freeform 42"/>
                  <p:cNvSpPr/>
                  <p:nvPr/>
                </p:nvSpPr>
                <p:spPr>
                  <a:xfrm>
                    <a:off x="4485" y="10590"/>
                    <a:ext cx="480" cy="435"/>
                  </a:xfrm>
                  <a:custGeom>
                    <a:avLst/>
                    <a:gdLst>
                      <a:gd name="txL" fmla="*/ 0 w 480"/>
                      <a:gd name="txT" fmla="*/ 0 h 435"/>
                      <a:gd name="txR" fmla="*/ 480 w 480"/>
                      <a:gd name="txB" fmla="*/ 435 h 435"/>
                    </a:gdLst>
                    <a:ahLst/>
                    <a:cxnLst>
                      <a:cxn ang="0">
                        <a:pos x="480" y="435"/>
                      </a:cxn>
                      <a:cxn ang="0">
                        <a:pos x="0" y="0"/>
                      </a:cxn>
                    </a:cxnLst>
                    <a:rect l="txL" t="txT" r="txR" b="txB"/>
                    <a:pathLst>
                      <a:path w="480" h="435">
                        <a:moveTo>
                          <a:pt x="480" y="435"/>
                        </a:moveTo>
                        <a:lnTo>
                          <a:pt x="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71" name="Freeform 43"/>
                  <p:cNvSpPr/>
                  <p:nvPr/>
                </p:nvSpPr>
                <p:spPr>
                  <a:xfrm>
                    <a:off x="3360" y="10620"/>
                    <a:ext cx="1335" cy="525"/>
                  </a:xfrm>
                  <a:custGeom>
                    <a:avLst/>
                    <a:gdLst>
                      <a:gd name="txL" fmla="*/ 0 w 1335"/>
                      <a:gd name="txT" fmla="*/ 0 h 525"/>
                      <a:gd name="txR" fmla="*/ 1335 w 1335"/>
                      <a:gd name="txB" fmla="*/ 525 h 525"/>
                    </a:gdLst>
                    <a:ahLst/>
                    <a:cxnLst>
                      <a:cxn ang="0">
                        <a:pos x="1335" y="525"/>
                      </a:cxn>
                      <a:cxn ang="0">
                        <a:pos x="0" y="0"/>
                      </a:cxn>
                    </a:cxnLst>
                    <a:rect l="txL" t="txT" r="txR" b="txB"/>
                    <a:pathLst>
                      <a:path w="1335" h="525">
                        <a:moveTo>
                          <a:pt x="1335" y="525"/>
                        </a:moveTo>
                        <a:lnTo>
                          <a:pt x="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3572" name="Text Box 44"/>
                  <p:cNvSpPr txBox="1"/>
                  <p:nvPr/>
                </p:nvSpPr>
                <p:spPr>
                  <a:xfrm>
                    <a:off x="6525" y="10785"/>
                    <a:ext cx="680" cy="369"/>
                  </a:xfrm>
                  <a:prstGeom prst="rect">
                    <a:avLst/>
                  </a:prstGeom>
                  <a:noFill/>
                  <a:ln w="0">
                    <a:noFill/>
                  </a:ln>
                </p:spPr>
                <p:txBody>
                  <a:bodyPr/>
                  <a:lstStyle/>
                  <a:p>
                    <a:pP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状态</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573" name="Text Box 45"/>
                  <p:cNvSpPr txBox="1"/>
                  <p:nvPr/>
                </p:nvSpPr>
                <p:spPr>
                  <a:xfrm>
                    <a:off x="5760" y="10680"/>
                    <a:ext cx="680" cy="369"/>
                  </a:xfrm>
                  <a:prstGeom prst="rect">
                    <a:avLst/>
                  </a:prstGeom>
                  <a:noFill/>
                  <a:ln w="0">
                    <a:noFill/>
                  </a:ln>
                </p:spPr>
                <p:txBody>
                  <a:bodyPr/>
                  <a:lstStyle/>
                  <a:p>
                    <a:pP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状态</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574" name="Text Box 46"/>
                  <p:cNvSpPr txBox="1"/>
                  <p:nvPr/>
                </p:nvSpPr>
                <p:spPr>
                  <a:xfrm>
                    <a:off x="4620" y="10554"/>
                    <a:ext cx="680" cy="369"/>
                  </a:xfrm>
                  <a:prstGeom prst="rect">
                    <a:avLst/>
                  </a:prstGeom>
                  <a:noFill/>
                  <a:ln w="0">
                    <a:noFill/>
                  </a:ln>
                </p:spPr>
                <p:txBody>
                  <a:bodyPr/>
                  <a:lstStyle/>
                  <a:p>
                    <a:pP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状态</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3575" name="Text Box 47"/>
                  <p:cNvSpPr txBox="1"/>
                  <p:nvPr/>
                </p:nvSpPr>
                <p:spPr>
                  <a:xfrm>
                    <a:off x="3705" y="10851"/>
                    <a:ext cx="680" cy="369"/>
                  </a:xfrm>
                  <a:prstGeom prst="rect">
                    <a:avLst/>
                  </a:prstGeom>
                  <a:noFill/>
                  <a:ln w="0">
                    <a:noFill/>
                  </a:ln>
                </p:spPr>
                <p:txBody>
                  <a:bodyPr/>
                  <a:lstStyle/>
                  <a:p>
                    <a:pP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状态</a:t>
                    </a:r>
                    <a:endParaRPr lang="zh-CN" altLang="en-US" sz="1400" b="1" dirty="0">
                      <a:solidFill>
                        <a:prstClr val="black"/>
                      </a:solidFill>
                      <a:latin typeface="Times New Roman" panose="02020603050405020304" pitchFamily="18" charset="0"/>
                      <a:ea typeface="宋体" panose="02010600030101010101" pitchFamily="2" charset="-122"/>
                    </a:endParaRPr>
                  </a:p>
                </p:txBody>
              </p:sp>
            </p:grpSp>
          </p:grpSp>
        </p:grpSp>
      </p:grpSp>
      <p:sp>
        <p:nvSpPr>
          <p:cNvPr id="23558" name="Text Box 48"/>
          <p:cNvSpPr txBox="1"/>
          <p:nvPr/>
        </p:nvSpPr>
        <p:spPr>
          <a:xfrm>
            <a:off x="3886200" y="5682560"/>
            <a:ext cx="4252913" cy="381000"/>
          </a:xfrm>
          <a:prstGeom prst="rect">
            <a:avLst/>
          </a:prstGeom>
          <a:noFill/>
          <a:ln w="0">
            <a:noFill/>
          </a:ln>
        </p:spPr>
        <p:txBody>
          <a:bodyPr/>
          <a:lstStyle/>
          <a:p>
            <a:pPr algn="ctr" fontAlgn="base">
              <a:spcBef>
                <a:spcPct val="0"/>
              </a:spcBef>
              <a:spcAft>
                <a:spcPct val="0"/>
              </a:spcAft>
            </a:pPr>
            <a:r>
              <a:rPr lang="zh-CN" altLang="en-US" sz="1400" b="1" dirty="0">
                <a:solidFill>
                  <a:prstClr val="black"/>
                </a:solidFill>
                <a:latin typeface="宋体" panose="02010600030101010101" pitchFamily="2" charset="-122"/>
                <a:ea typeface="宋体" panose="02010600030101010101" pitchFamily="2" charset="-122"/>
                <a:cs typeface="Times New Roman" panose="02020603050405020304" pitchFamily="18" charset="0"/>
              </a:rPr>
              <a:t>图</a:t>
            </a:r>
            <a:r>
              <a:rPr lang="en-US" altLang="zh-CN" sz="1400" b="1" dirty="0">
                <a:solidFill>
                  <a:prstClr val="black"/>
                </a:solidFill>
                <a:latin typeface="宋体" panose="02010600030101010101" pitchFamily="2" charset="-122"/>
                <a:ea typeface="宋体" panose="02010600030101010101" pitchFamily="2" charset="-122"/>
                <a:cs typeface="Times New Roman" panose="02020603050405020304" pitchFamily="18" charset="0"/>
              </a:rPr>
              <a:t>  </a:t>
            </a:r>
            <a:r>
              <a:rPr lang="zh-CN" altLang="en-US" sz="1400" b="1" dirty="0">
                <a:solidFill>
                  <a:prstClr val="black"/>
                </a:solidFill>
                <a:latin typeface="宋体" panose="02010600030101010101" pitchFamily="2" charset="-122"/>
                <a:ea typeface="宋体" panose="02010600030101010101" pitchFamily="2" charset="-122"/>
                <a:cs typeface="Times New Roman" panose="02020603050405020304" pitchFamily="18" charset="0"/>
              </a:rPr>
              <a:t>具有合取与析取关系的语义网络</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2" name="矩形 1"/>
          <p:cNvSpPr/>
          <p:nvPr/>
        </p:nvSpPr>
        <p:spPr>
          <a:xfrm>
            <a:off x="1818166" y="396414"/>
            <a:ext cx="4485523" cy="369332"/>
          </a:xfrm>
          <a:prstGeom prst="rect">
            <a:avLst/>
          </a:prstGeom>
        </p:spPr>
        <p:txBody>
          <a:bodyPr wrap="none">
            <a:spAutoFit/>
          </a:bodyPr>
          <a:lstStyle/>
          <a:p>
            <a:pPr fontAlgn="base">
              <a:spcBef>
                <a:spcPct val="0"/>
              </a:spcBef>
              <a:spcAft>
                <a:spcPct val="0"/>
              </a:spcAft>
            </a:pPr>
            <a:r>
              <a:rPr lang="zh-CN" altLang="en-US" b="1" dirty="0">
                <a:solidFill>
                  <a:srgbClr val="FF0000"/>
                </a:solidFill>
                <a:latin typeface="仿宋_GB2312" pitchFamily="49" charset="-122"/>
                <a:ea typeface="仿宋_GB2312" pitchFamily="49" charset="-122"/>
              </a:rPr>
              <a:t>参观者有男有女，有年老的，有年轻的。</a:t>
            </a:r>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723787"/>
      </p:ext>
    </p:extLst>
  </p:cSld>
  <p:clrMapOvr>
    <a:masterClrMapping/>
  </p:clrMapOvr>
  <p:transition>
    <p:rand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ext Box 5"/>
          <p:cNvSpPr txBox="1"/>
          <p:nvPr/>
        </p:nvSpPr>
        <p:spPr>
          <a:xfrm>
            <a:off x="1978025" y="1080771"/>
            <a:ext cx="8382000" cy="4521835"/>
          </a:xfrm>
          <a:prstGeom prst="rect">
            <a:avLst/>
          </a:prstGeom>
          <a:noFill/>
          <a:ln w="9525">
            <a:noFill/>
          </a:ln>
        </p:spPr>
        <p:txBody>
          <a:bodyPr>
            <a:spAutoFit/>
          </a:bodyPr>
          <a:lstStyle/>
          <a:p>
            <a:pPr fontAlgn="base">
              <a:lnSpc>
                <a:spcPct val="120000"/>
              </a:lnSpc>
              <a:spcBef>
                <a:spcPct val="0"/>
              </a:spcBef>
              <a:spcAft>
                <a:spcPct val="0"/>
              </a:spcAft>
            </a:pPr>
            <a:r>
              <a:rPr lang="en-US" altLang="zh-CN" sz="2400" b="1" dirty="0">
                <a:solidFill>
                  <a:prstClr val="black"/>
                </a:solidFill>
                <a:latin typeface="仿宋_GB2312" pitchFamily="49" charset="-122"/>
                <a:ea typeface="仿宋_GB2312" pitchFamily="49" charset="-122"/>
              </a:rPr>
              <a:t>    </a:t>
            </a:r>
            <a:r>
              <a:rPr lang="zh-CN" altLang="en-US" sz="2400" b="1" dirty="0">
                <a:solidFill>
                  <a:prstClr val="black"/>
                </a:solidFill>
                <a:latin typeface="仿宋_GB2312" pitchFamily="49" charset="-122"/>
                <a:ea typeface="仿宋_GB2312" pitchFamily="49" charset="-122"/>
              </a:rPr>
              <a:t>在用语义网络表示知识时，对存在量词可以直接用</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是一种（</a:t>
            </a:r>
            <a:r>
              <a:rPr lang="en-US" altLang="zh-CN" sz="2400" b="1" dirty="0">
                <a:solidFill>
                  <a:prstClr val="black"/>
                </a:solidFill>
                <a:latin typeface="仿宋_GB2312" pitchFamily="49" charset="-122"/>
                <a:ea typeface="仿宋_GB2312" pitchFamily="49" charset="-122"/>
              </a:rPr>
              <a:t>AKO</a:t>
            </a:r>
            <a:r>
              <a:rPr lang="zh-CN" altLang="en-US" sz="2400" b="1" dirty="0">
                <a:solidFill>
                  <a:prstClr val="black"/>
                </a:solidFill>
                <a:latin typeface="仿宋_GB2312" pitchFamily="49" charset="-122"/>
                <a:ea typeface="仿宋_GB2312" pitchFamily="49" charset="-122"/>
              </a:rPr>
              <a:t>）</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是一个</a:t>
            </a:r>
            <a:r>
              <a:rPr lang="en-US" altLang="zh-CN" sz="2400" b="1" dirty="0">
                <a:solidFill>
                  <a:prstClr val="black"/>
                </a:solidFill>
                <a:latin typeface="仿宋_GB2312" pitchFamily="49" charset="-122"/>
                <a:ea typeface="仿宋_GB2312" pitchFamily="49" charset="-122"/>
              </a:rPr>
              <a:t>(ISA)</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等语义关系来表示。对全称量词可以采用亨德里克斯</a:t>
            </a:r>
            <a:r>
              <a:rPr lang="en-US" altLang="zh-CN" sz="2400" b="1" dirty="0">
                <a:solidFill>
                  <a:prstClr val="black"/>
                </a:solidFill>
                <a:latin typeface="Times New Roman" panose="02020603050405020304" pitchFamily="18" charset="0"/>
                <a:ea typeface="仿宋_GB2312" pitchFamily="49" charset="-122"/>
              </a:rPr>
              <a:t>(G.G.Hendrix)</a:t>
            </a:r>
            <a:r>
              <a:rPr lang="zh-CN" altLang="en-US" sz="2400" b="1" dirty="0">
                <a:solidFill>
                  <a:prstClr val="black"/>
                </a:solidFill>
                <a:latin typeface="Times New Roman" panose="02020603050405020304" pitchFamily="18" charset="0"/>
                <a:ea typeface="仿宋_GB2312" pitchFamily="49" charset="-122"/>
              </a:rPr>
              <a:t>提出的</a:t>
            </a:r>
            <a:r>
              <a:rPr lang="zh-CN" altLang="en-US" sz="2400" b="1" dirty="0">
                <a:solidFill>
                  <a:srgbClr val="C00000"/>
                </a:solidFill>
                <a:latin typeface="Times New Roman" panose="02020603050405020304" pitchFamily="18" charset="0"/>
                <a:ea typeface="仿宋_GB2312" pitchFamily="49" charset="-122"/>
              </a:rPr>
              <a:t>语义网络分区技术</a:t>
            </a:r>
            <a:r>
              <a:rPr lang="zh-CN" altLang="en-US" sz="2400" b="1" dirty="0">
                <a:solidFill>
                  <a:prstClr val="black"/>
                </a:solidFill>
                <a:latin typeface="Times New Roman" panose="02020603050405020304" pitchFamily="18" charset="0"/>
                <a:ea typeface="仿宋_GB2312" pitchFamily="49" charset="-122"/>
              </a:rPr>
              <a:t>来表示，也称为</a:t>
            </a:r>
            <a:r>
              <a:rPr lang="zh-CN" altLang="en-US" sz="2400" b="1" dirty="0">
                <a:solidFill>
                  <a:srgbClr val="C00000"/>
                </a:solidFill>
                <a:latin typeface="Times New Roman" panose="02020603050405020304" pitchFamily="18" charset="0"/>
                <a:ea typeface="仿宋_GB2312" pitchFamily="49" charset="-122"/>
              </a:rPr>
              <a:t>分块语义网络</a:t>
            </a:r>
            <a:r>
              <a:rPr lang="en-US" altLang="zh-CN" sz="2400" b="1" dirty="0">
                <a:solidFill>
                  <a:prstClr val="black"/>
                </a:solidFill>
                <a:latin typeface="Times New Roman" panose="02020603050405020304" pitchFamily="18" charset="0"/>
                <a:ea typeface="仿宋_GB2312" pitchFamily="49" charset="-122"/>
              </a:rPr>
              <a:t>(Partitioned Semantic Net)</a:t>
            </a:r>
            <a:r>
              <a:rPr lang="zh-CN" altLang="en-US" sz="2400" b="1" dirty="0">
                <a:solidFill>
                  <a:prstClr val="black"/>
                </a:solidFill>
                <a:latin typeface="Times New Roman" panose="02020603050405020304" pitchFamily="18" charset="0"/>
                <a:ea typeface="仿宋_GB2312" pitchFamily="49" charset="-122"/>
              </a:rPr>
              <a:t>，以解决量词的表示问题。</a:t>
            </a:r>
            <a:endParaRPr lang="en-US" altLang="zh-CN" sz="2400" b="1" dirty="0">
              <a:solidFill>
                <a:prstClr val="black"/>
              </a:solidFill>
              <a:latin typeface="Times New Roman" panose="02020603050405020304" pitchFamily="18" charset="0"/>
              <a:ea typeface="仿宋_GB2312" pitchFamily="49" charset="-122"/>
            </a:endParaRPr>
          </a:p>
          <a:p>
            <a:pPr fontAlgn="base">
              <a:lnSpc>
                <a:spcPct val="120000"/>
              </a:lnSpc>
              <a:spcBef>
                <a:spcPct val="0"/>
              </a:spcBef>
              <a:spcAft>
                <a:spcPct val="0"/>
              </a:spcAft>
            </a:pPr>
            <a:r>
              <a:rPr lang="en-US" altLang="zh-CN" sz="2400" b="1" dirty="0">
                <a:solidFill>
                  <a:prstClr val="black"/>
                </a:solidFill>
                <a:latin typeface="Times New Roman" panose="02020603050405020304" pitchFamily="18" charset="0"/>
                <a:ea typeface="仿宋_GB2312" pitchFamily="49" charset="-122"/>
              </a:rPr>
              <a:t>    </a:t>
            </a:r>
            <a:r>
              <a:rPr lang="zh-CN" altLang="en-US" sz="2400" b="1" dirty="0">
                <a:solidFill>
                  <a:prstClr val="black"/>
                </a:solidFill>
                <a:latin typeface="Times New Roman" panose="02020603050405020304" pitchFamily="18" charset="0"/>
                <a:ea typeface="仿宋_GB2312" pitchFamily="49" charset="-122"/>
              </a:rPr>
              <a:t>该技术的基本思想是：把一个复杂的命题划分成若干个子</a:t>
            </a:r>
            <a:r>
              <a:rPr lang="zh-CN" altLang="en-US" sz="2400" b="1" dirty="0">
                <a:solidFill>
                  <a:prstClr val="black"/>
                </a:solidFill>
                <a:latin typeface="仿宋_GB2312" pitchFamily="49" charset="-122"/>
                <a:ea typeface="仿宋_GB2312" pitchFamily="49" charset="-122"/>
              </a:rPr>
              <a:t>命题，每一个子命题用一个简单的语义网络来表示，称为一个子空间，多个子空间构成一个大空间。每个子空间看作是大空间中的一个结点，称为超结点。空间可以逐层嵌套，子空间之间用弧相互连接。</a:t>
            </a:r>
          </a:p>
        </p:txBody>
      </p:sp>
      <p:sp>
        <p:nvSpPr>
          <p:cNvPr id="24582" name="Rectangle 33"/>
          <p:cNvSpPr/>
          <p:nvPr/>
        </p:nvSpPr>
        <p:spPr>
          <a:xfrm>
            <a:off x="1828800" y="383858"/>
            <a:ext cx="5432898" cy="523220"/>
          </a:xfrm>
          <a:prstGeom prst="rect">
            <a:avLst/>
          </a:prstGeom>
          <a:noFill/>
          <a:ln w="9525">
            <a:noFill/>
          </a:ln>
        </p:spPr>
        <p:txBody>
          <a:bodyPr wrap="none">
            <a:spAutoFit/>
          </a:bodyPr>
          <a:lstStyle/>
          <a:p>
            <a:pPr fontAlgn="base">
              <a:spcBef>
                <a:spcPct val="0"/>
              </a:spcBef>
              <a:spcAft>
                <a:spcPct val="0"/>
              </a:spcAft>
            </a:pPr>
            <a:r>
              <a:rPr lang="zh-CN" altLang="en-US" sz="2800" b="1" dirty="0">
                <a:solidFill>
                  <a:srgbClr val="0066FF"/>
                </a:solidFill>
                <a:latin typeface="仿宋_GB2312" pitchFamily="49" charset="-122"/>
                <a:ea typeface="仿宋_GB2312" pitchFamily="49" charset="-122"/>
              </a:rPr>
              <a:t>（</a:t>
            </a:r>
            <a:r>
              <a:rPr lang="en-US" altLang="zh-CN" sz="2800" b="1" dirty="0">
                <a:solidFill>
                  <a:srgbClr val="0066FF"/>
                </a:solidFill>
                <a:latin typeface="仿宋_GB2312" pitchFamily="49" charset="-122"/>
                <a:ea typeface="仿宋_GB2312" pitchFamily="49" charset="-122"/>
              </a:rPr>
              <a:t>2</a:t>
            </a:r>
            <a:r>
              <a:rPr lang="zh-CN" altLang="en-US" sz="2800" b="1" dirty="0">
                <a:solidFill>
                  <a:srgbClr val="0066FF"/>
                </a:solidFill>
                <a:latin typeface="仿宋_GB2312" pitchFamily="49" charset="-122"/>
                <a:ea typeface="仿宋_GB2312" pitchFamily="49" charset="-122"/>
              </a:rPr>
              <a:t>）存在量词与全称量词的表示</a:t>
            </a:r>
          </a:p>
        </p:txBody>
      </p:sp>
    </p:spTree>
    <p:extLst>
      <p:ext uri="{BB962C8B-B14F-4D97-AF65-F5344CB8AC3E}">
        <p14:creationId xmlns:p14="http://schemas.microsoft.com/office/powerpoint/2010/main" val="2754286193"/>
      </p:ext>
    </p:extLst>
  </p:cSld>
  <p:clrMapOvr>
    <a:masterClrMapping/>
  </p:clrMapOvr>
  <p:transition>
    <p:rand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3"/>
          <p:cNvSpPr txBox="1"/>
          <p:nvPr/>
        </p:nvSpPr>
        <p:spPr>
          <a:xfrm>
            <a:off x="1752600" y="351156"/>
            <a:ext cx="8591550" cy="706755"/>
          </a:xfrm>
          <a:prstGeom prst="rect">
            <a:avLst/>
          </a:prstGeom>
          <a:noFill/>
          <a:ln w="9525">
            <a:noFill/>
          </a:ln>
        </p:spPr>
        <p:txBody>
          <a:bodyPr>
            <a:spAutoFit/>
          </a:bodyPr>
          <a:lstStyle/>
          <a:p>
            <a:pPr fontAlgn="base">
              <a:spcBef>
                <a:spcPct val="0"/>
              </a:spcBef>
              <a:spcAft>
                <a:spcPct val="0"/>
              </a:spcAft>
            </a:pPr>
            <a:r>
              <a:rPr lang="en-US" altLang="zh-CN" sz="2000" b="1" dirty="0">
                <a:solidFill>
                  <a:prstClr val="black"/>
                </a:solidFill>
                <a:latin typeface="仿宋_GB2312" pitchFamily="49" charset="-122"/>
                <a:ea typeface="仿宋_GB2312" pitchFamily="49" charset="-122"/>
              </a:rPr>
              <a:t>   </a:t>
            </a:r>
            <a:r>
              <a:rPr lang="zh-CN" altLang="en-US" sz="2000" b="1" dirty="0">
                <a:solidFill>
                  <a:prstClr val="black"/>
                </a:solidFill>
                <a:latin typeface="仿宋_GB2312" pitchFamily="49" charset="-122"/>
                <a:ea typeface="仿宋_GB2312" pitchFamily="49" charset="-122"/>
              </a:rPr>
              <a:t>例如，对事实</a:t>
            </a:r>
            <a:r>
              <a:rPr lang="zh-CN" altLang="en-US" sz="2000" b="1" dirty="0">
                <a:solidFill>
                  <a:srgbClr val="FF0000"/>
                </a:solidFill>
                <a:latin typeface="Arial" panose="020B0604020202020204" pitchFamily="34" charset="0"/>
                <a:ea typeface="仿宋_GB2312" pitchFamily="49" charset="-122"/>
              </a:rPr>
              <a:t>“</a:t>
            </a:r>
            <a:r>
              <a:rPr lang="zh-CN" altLang="en-US" sz="2000" b="1" dirty="0">
                <a:solidFill>
                  <a:srgbClr val="FF0000"/>
                </a:solidFill>
                <a:latin typeface="仿宋_GB2312" pitchFamily="49" charset="-122"/>
                <a:ea typeface="仿宋_GB2312" pitchFamily="49" charset="-122"/>
              </a:rPr>
              <a:t>每个学生都学习了一门外语</a:t>
            </a:r>
            <a:r>
              <a:rPr lang="zh-CN" altLang="en-US" sz="2000" b="1" dirty="0">
                <a:solidFill>
                  <a:srgbClr val="FF0000"/>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，可用下图所示的语义网络表示。 </a:t>
            </a:r>
          </a:p>
        </p:txBody>
      </p:sp>
      <p:grpSp>
        <p:nvGrpSpPr>
          <p:cNvPr id="25606" name="Group 4"/>
          <p:cNvGrpSpPr/>
          <p:nvPr/>
        </p:nvGrpSpPr>
        <p:grpSpPr>
          <a:xfrm>
            <a:off x="3276600" y="1251585"/>
            <a:ext cx="4953000" cy="2438400"/>
            <a:chOff x="3060" y="5028"/>
            <a:chExt cx="5835" cy="2337"/>
          </a:xfrm>
        </p:grpSpPr>
        <p:sp>
          <p:nvSpPr>
            <p:cNvPr id="25609" name="Rectangle 5"/>
            <p:cNvSpPr/>
            <p:nvPr/>
          </p:nvSpPr>
          <p:spPr>
            <a:xfrm>
              <a:off x="4320" y="5728"/>
              <a:ext cx="4500" cy="1092"/>
            </a:xfrm>
            <a:prstGeom prst="rect">
              <a:avLst/>
            </a:prstGeom>
            <a:solidFill>
              <a:srgbClr val="FFFFFF"/>
            </a:solidFill>
            <a:ln w="0" cap="flat" cmpd="sng">
              <a:solidFill>
                <a:srgbClr val="000000"/>
              </a:solidFill>
              <a:prstDash val="solid"/>
              <a:miter/>
              <a:headEnd type="none" w="med" len="med"/>
              <a:tailEnd type="none" w="med" len="med"/>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5610" name="Text Box 6"/>
            <p:cNvSpPr txBox="1"/>
            <p:nvPr/>
          </p:nvSpPr>
          <p:spPr>
            <a:xfrm>
              <a:off x="3060" y="5028"/>
              <a:ext cx="68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400" dirty="0">
                  <a:solidFill>
                    <a:prstClr val="black"/>
                  </a:solidFill>
                  <a:latin typeface="宋体" panose="02010600030101010101" pitchFamily="2" charset="-122"/>
                  <a:ea typeface="宋体" panose="02010600030101010101" pitchFamily="2" charset="-122"/>
                </a:rPr>
                <a:t>GS</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25611" name="Text Box 7"/>
            <p:cNvSpPr txBox="1"/>
            <p:nvPr/>
          </p:nvSpPr>
          <p:spPr>
            <a:xfrm>
              <a:off x="4680" y="5028"/>
              <a:ext cx="68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just"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学生</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5612" name="Text Box 8"/>
            <p:cNvSpPr txBox="1"/>
            <p:nvPr/>
          </p:nvSpPr>
          <p:spPr>
            <a:xfrm>
              <a:off x="6300" y="5028"/>
              <a:ext cx="68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学习</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5613" name="Text Box 9"/>
            <p:cNvSpPr txBox="1"/>
            <p:nvPr/>
          </p:nvSpPr>
          <p:spPr>
            <a:xfrm>
              <a:off x="7740" y="5028"/>
              <a:ext cx="68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外语</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5614" name="Text Box 10"/>
            <p:cNvSpPr txBox="1"/>
            <p:nvPr/>
          </p:nvSpPr>
          <p:spPr>
            <a:xfrm>
              <a:off x="3060" y="6276"/>
              <a:ext cx="54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600" dirty="0">
                  <a:solidFill>
                    <a:prstClr val="black"/>
                  </a:solidFill>
                  <a:latin typeface="宋体" panose="02010600030101010101" pitchFamily="2" charset="-122"/>
                  <a:ea typeface="宋体" panose="02010600030101010101" pitchFamily="2" charset="-122"/>
                </a:rPr>
                <a:t>G</a:t>
              </a:r>
              <a:endParaRPr lang="en-US" altLang="zh-CN" sz="1600" dirty="0">
                <a:solidFill>
                  <a:prstClr val="black"/>
                </a:solidFill>
                <a:latin typeface="Tahoma" panose="020B0604030504040204" pitchFamily="34" charset="0"/>
                <a:ea typeface="宋体" panose="02010600030101010101" pitchFamily="2" charset="-122"/>
              </a:endParaRPr>
            </a:p>
          </p:txBody>
        </p:sp>
        <p:sp>
          <p:nvSpPr>
            <p:cNvPr id="25615" name="Line 11"/>
            <p:cNvSpPr/>
            <p:nvPr/>
          </p:nvSpPr>
          <p:spPr>
            <a:xfrm flipV="1">
              <a:off x="3360" y="5445"/>
              <a:ext cx="0" cy="822"/>
            </a:xfrm>
            <a:prstGeom prst="line">
              <a:avLst/>
            </a:prstGeom>
            <a:ln w="0" cap="flat" cmpd="sng">
              <a:solidFill>
                <a:srgbClr val="000000"/>
              </a:solidFill>
              <a:prstDash val="solid"/>
              <a:headEnd type="none" w="med" len="med"/>
              <a:tailEnd type="triangle" w="med" len="med"/>
            </a:ln>
          </p:spPr>
        </p:sp>
        <p:sp>
          <p:nvSpPr>
            <p:cNvPr id="25616" name="Line 12"/>
            <p:cNvSpPr/>
            <p:nvPr/>
          </p:nvSpPr>
          <p:spPr>
            <a:xfrm>
              <a:off x="6945" y="6492"/>
              <a:ext cx="935" cy="0"/>
            </a:xfrm>
            <a:prstGeom prst="line">
              <a:avLst/>
            </a:prstGeom>
            <a:ln w="0" cap="flat" cmpd="sng">
              <a:solidFill>
                <a:srgbClr val="000000"/>
              </a:solidFill>
              <a:prstDash val="solid"/>
              <a:headEnd type="none" w="med" len="med"/>
              <a:tailEnd type="triangle" w="med" len="med"/>
            </a:ln>
          </p:spPr>
        </p:sp>
        <p:sp>
          <p:nvSpPr>
            <p:cNvPr id="25617" name="Line 13"/>
            <p:cNvSpPr/>
            <p:nvPr/>
          </p:nvSpPr>
          <p:spPr>
            <a:xfrm flipH="1">
              <a:off x="5325" y="6492"/>
              <a:ext cx="1080" cy="0"/>
            </a:xfrm>
            <a:prstGeom prst="line">
              <a:avLst/>
            </a:prstGeom>
            <a:ln w="0" cap="flat" cmpd="sng">
              <a:solidFill>
                <a:srgbClr val="000000"/>
              </a:solidFill>
              <a:prstDash val="solid"/>
              <a:headEnd type="none" w="med" len="med"/>
              <a:tailEnd type="triangle" w="med" len="med"/>
            </a:ln>
          </p:spPr>
        </p:sp>
        <p:sp>
          <p:nvSpPr>
            <p:cNvPr id="25618" name="Text Box 14"/>
            <p:cNvSpPr txBox="1"/>
            <p:nvPr/>
          </p:nvSpPr>
          <p:spPr>
            <a:xfrm>
              <a:off x="4950" y="5763"/>
              <a:ext cx="900" cy="414"/>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是一个</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5619" name="Text Box 15"/>
            <p:cNvSpPr txBox="1"/>
            <p:nvPr/>
          </p:nvSpPr>
          <p:spPr>
            <a:xfrm>
              <a:off x="6570" y="5748"/>
              <a:ext cx="900" cy="414"/>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是一种</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5620" name="Text Box 16"/>
            <p:cNvSpPr txBox="1"/>
            <p:nvPr/>
          </p:nvSpPr>
          <p:spPr>
            <a:xfrm>
              <a:off x="7995" y="5748"/>
              <a:ext cx="900" cy="414"/>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是一种</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5621" name="Text Box 17"/>
            <p:cNvSpPr txBox="1"/>
            <p:nvPr/>
          </p:nvSpPr>
          <p:spPr>
            <a:xfrm>
              <a:off x="5580" y="6120"/>
              <a:ext cx="680" cy="414"/>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主体</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5622" name="Text Box 18"/>
            <p:cNvSpPr txBox="1"/>
            <p:nvPr/>
          </p:nvSpPr>
          <p:spPr>
            <a:xfrm>
              <a:off x="7020" y="6120"/>
              <a:ext cx="680" cy="414"/>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客体</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5623" name="Freeform 19"/>
            <p:cNvSpPr/>
            <p:nvPr/>
          </p:nvSpPr>
          <p:spPr>
            <a:xfrm>
              <a:off x="3600" y="6480"/>
              <a:ext cx="1170" cy="12"/>
            </a:xfrm>
            <a:custGeom>
              <a:avLst/>
              <a:gdLst>
                <a:gd name="txL" fmla="*/ 0 w 1170"/>
                <a:gd name="txT" fmla="*/ 0 h 12"/>
                <a:gd name="txR" fmla="*/ 1170 w 1170"/>
                <a:gd name="txB" fmla="*/ 12 h 12"/>
              </a:gdLst>
              <a:ahLst/>
              <a:cxnLst>
                <a:cxn ang="0">
                  <a:pos x="0" y="12"/>
                </a:cxn>
                <a:cxn ang="0">
                  <a:pos x="1170" y="0"/>
                </a:cxn>
              </a:cxnLst>
              <a:rect l="txL" t="txT" r="txR" b="txB"/>
              <a:pathLst>
                <a:path w="1170" h="12">
                  <a:moveTo>
                    <a:pt x="0" y="12"/>
                  </a:moveTo>
                  <a:lnTo>
                    <a:pt x="1170" y="0"/>
                  </a:lnTo>
                </a:path>
              </a:pathLst>
            </a:custGeom>
            <a:noFill/>
            <a:ln w="0" cap="flat" cmpd="sng">
              <a:solidFill>
                <a:srgbClr val="000000"/>
              </a:solidFill>
              <a:prstDash val="solid"/>
              <a:round/>
              <a:headEnd type="none" w="med" len="med"/>
              <a:tailEnd type="triangle" w="med" len="med"/>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5624" name="Freeform 20"/>
            <p:cNvSpPr/>
            <p:nvPr/>
          </p:nvSpPr>
          <p:spPr>
            <a:xfrm>
              <a:off x="3615" y="6040"/>
              <a:ext cx="705" cy="425"/>
            </a:xfrm>
            <a:custGeom>
              <a:avLst/>
              <a:gdLst>
                <a:gd name="txL" fmla="*/ 0 w 705"/>
                <a:gd name="txT" fmla="*/ 0 h 425"/>
                <a:gd name="txR" fmla="*/ 705 w 705"/>
                <a:gd name="txB" fmla="*/ 425 h 425"/>
              </a:gdLst>
              <a:ahLst/>
              <a:cxnLst>
                <a:cxn ang="0">
                  <a:pos x="0" y="425"/>
                </a:cxn>
                <a:cxn ang="0">
                  <a:pos x="705" y="0"/>
                </a:cxn>
              </a:cxnLst>
              <a:rect l="txL" t="txT" r="txR" b="txB"/>
              <a:pathLst>
                <a:path w="705" h="425">
                  <a:moveTo>
                    <a:pt x="0" y="425"/>
                  </a:moveTo>
                  <a:lnTo>
                    <a:pt x="705" y="0"/>
                  </a:lnTo>
                </a:path>
              </a:pathLst>
            </a:custGeom>
            <a:noFill/>
            <a:ln w="0" cap="flat" cmpd="sng">
              <a:solidFill>
                <a:srgbClr val="000000"/>
              </a:solidFill>
              <a:prstDash val="solid"/>
              <a:round/>
              <a:headEnd type="none" w="med" len="med"/>
              <a:tailEnd type="triangle" w="med" len="med"/>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5625" name="Text Box 21"/>
            <p:cNvSpPr txBox="1"/>
            <p:nvPr/>
          </p:nvSpPr>
          <p:spPr>
            <a:xfrm>
              <a:off x="3270" y="5562"/>
              <a:ext cx="900" cy="414"/>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是一个</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5626" name="Text Box 22"/>
            <p:cNvSpPr txBox="1"/>
            <p:nvPr/>
          </p:nvSpPr>
          <p:spPr>
            <a:xfrm>
              <a:off x="3600" y="5964"/>
              <a:ext cx="454" cy="417"/>
            </a:xfrm>
            <a:prstGeom prst="rect">
              <a:avLst/>
            </a:prstGeom>
            <a:noFill/>
            <a:ln w="0">
              <a:noFill/>
            </a:ln>
          </p:spPr>
          <p:txBody>
            <a:bodyPr/>
            <a:lstStyle/>
            <a:p>
              <a:pPr algn="just"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rPr>
                <a:t>F</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25627" name="Text Box 23"/>
            <p:cNvSpPr txBox="1"/>
            <p:nvPr/>
          </p:nvSpPr>
          <p:spPr>
            <a:xfrm>
              <a:off x="3795" y="6429"/>
              <a:ext cx="454" cy="417"/>
            </a:xfrm>
            <a:prstGeom prst="rect">
              <a:avLst/>
            </a:prstGeom>
            <a:noFill/>
            <a:ln w="0">
              <a:noFill/>
            </a:ln>
          </p:spPr>
          <p:txBody>
            <a:bodyPr/>
            <a:lstStyle/>
            <a:p>
              <a:pPr fontAlgn="base">
                <a:spcBef>
                  <a:spcPct val="0"/>
                </a:spcBef>
                <a:spcAft>
                  <a:spcPct val="0"/>
                </a:spcAft>
              </a:pPr>
              <a:endParaRPr lang="zh-CN" altLang="zh-CN" dirty="0">
                <a:solidFill>
                  <a:prstClr val="black"/>
                </a:solidFill>
                <a:latin typeface="Tahoma" panose="020B0604030504040204" pitchFamily="34" charset="0"/>
                <a:ea typeface="宋体" panose="02010600030101010101" pitchFamily="2" charset="-122"/>
              </a:endParaRPr>
            </a:p>
          </p:txBody>
        </p:sp>
        <p:sp>
          <p:nvSpPr>
            <p:cNvPr id="25628" name="Text Box 24"/>
            <p:cNvSpPr txBox="1"/>
            <p:nvPr/>
          </p:nvSpPr>
          <p:spPr>
            <a:xfrm>
              <a:off x="3960" y="6951"/>
              <a:ext cx="4860" cy="414"/>
            </a:xfrm>
            <a:prstGeom prst="rect">
              <a:avLst/>
            </a:prstGeom>
            <a:noFill/>
            <a:ln w="0">
              <a:noFill/>
            </a:ln>
          </p:spPr>
          <p:txBody>
            <a:bodyPr/>
            <a:lstStyle/>
            <a:p>
              <a:pPr algn="ct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rPr>
                <a:t>图</a:t>
              </a:r>
              <a:r>
                <a:rPr lang="en-US" altLang="zh-CN" sz="1400" b="1" dirty="0">
                  <a:solidFill>
                    <a:prstClr val="black"/>
                  </a:solidFill>
                  <a:latin typeface="Times New Roman" panose="02020603050405020304" pitchFamily="18" charset="0"/>
                  <a:ea typeface="宋体" panose="02010600030101010101" pitchFamily="2" charset="-122"/>
                </a:rPr>
                <a:t>2.19  </a:t>
              </a:r>
              <a:r>
                <a:rPr lang="zh-CN" altLang="en-US" sz="1400" b="1" dirty="0">
                  <a:solidFill>
                    <a:prstClr val="black"/>
                  </a:solidFill>
                  <a:latin typeface="Times New Roman" panose="02020603050405020304" pitchFamily="18" charset="0"/>
                  <a:ea typeface="宋体" panose="02010600030101010101" pitchFamily="2" charset="-122"/>
                </a:rPr>
                <a:t>具有</a:t>
              </a:r>
              <a:r>
                <a:rPr lang="zh-CN" altLang="en-US" sz="1400" b="1" dirty="0">
                  <a:solidFill>
                    <a:prstClr val="black"/>
                  </a:solidFill>
                  <a:latin typeface="宋体" panose="02010600030101010101" pitchFamily="2" charset="-122"/>
                  <a:ea typeface="宋体" panose="02010600030101010101" pitchFamily="2" charset="-122"/>
                </a:rPr>
                <a:t>全称变量的语义网络 </a:t>
              </a:r>
              <a:r>
                <a:rPr lang="en-US" altLang="zh-CN" sz="1400" b="1" dirty="0">
                  <a:solidFill>
                    <a:prstClr val="black"/>
                  </a:solidFill>
                  <a:latin typeface="宋体" panose="02010600030101010101" pitchFamily="2" charset="-122"/>
                  <a:ea typeface="宋体" panose="02010600030101010101" pitchFamily="2" charset="-122"/>
                </a:rPr>
                <a:t>(</a:t>
              </a:r>
              <a:r>
                <a:rPr lang="zh-CN" altLang="en-US" sz="1400" b="1" dirty="0">
                  <a:solidFill>
                    <a:prstClr val="black"/>
                  </a:solidFill>
                  <a:latin typeface="宋体" panose="02010600030101010101" pitchFamily="2" charset="-122"/>
                  <a:ea typeface="宋体" panose="02010600030101010101" pitchFamily="2" charset="-122"/>
                </a:rPr>
                <a:t>分块语义网络</a:t>
              </a:r>
              <a:r>
                <a:rPr lang="en-US" altLang="zh-CN" sz="1400" b="1" dirty="0">
                  <a:solidFill>
                    <a:prstClr val="black"/>
                  </a:solidFill>
                  <a:latin typeface="宋体" panose="02010600030101010101" pitchFamily="2" charset="-122"/>
                  <a:ea typeface="宋体" panose="02010600030101010101" pitchFamily="2" charset="-122"/>
                </a:rPr>
                <a:t>)</a:t>
              </a:r>
              <a:endParaRPr lang="en-US" altLang="zh-CN" sz="1400" b="1" dirty="0">
                <a:solidFill>
                  <a:prstClr val="black"/>
                </a:solidFill>
                <a:latin typeface="Tahoma" panose="020B0604030504040204" pitchFamily="34" charset="0"/>
                <a:ea typeface="宋体" panose="02010600030101010101" pitchFamily="2" charset="-122"/>
              </a:endParaRPr>
            </a:p>
          </p:txBody>
        </p:sp>
        <p:sp>
          <p:nvSpPr>
            <p:cNvPr id="25629" name="Text Box 25"/>
            <p:cNvSpPr txBox="1"/>
            <p:nvPr/>
          </p:nvSpPr>
          <p:spPr>
            <a:xfrm>
              <a:off x="4785" y="6276"/>
              <a:ext cx="54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600" dirty="0">
                  <a:solidFill>
                    <a:prstClr val="black"/>
                  </a:solidFill>
                  <a:latin typeface="宋体" panose="02010600030101010101" pitchFamily="2" charset="-122"/>
                  <a:ea typeface="宋体" panose="02010600030101010101" pitchFamily="2" charset="-122"/>
                </a:rPr>
                <a:t>s</a:t>
              </a:r>
              <a:endParaRPr lang="en-US" altLang="zh-CN" sz="1600" dirty="0">
                <a:solidFill>
                  <a:prstClr val="black"/>
                </a:solidFill>
                <a:latin typeface="Tahoma" panose="020B0604030504040204" pitchFamily="34" charset="0"/>
                <a:ea typeface="宋体" panose="02010600030101010101" pitchFamily="2" charset="-122"/>
              </a:endParaRPr>
            </a:p>
          </p:txBody>
        </p:sp>
        <p:sp>
          <p:nvSpPr>
            <p:cNvPr id="25630" name="Text Box 26"/>
            <p:cNvSpPr txBox="1"/>
            <p:nvPr/>
          </p:nvSpPr>
          <p:spPr>
            <a:xfrm>
              <a:off x="6405" y="6276"/>
              <a:ext cx="54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600" dirty="0">
                  <a:solidFill>
                    <a:prstClr val="black"/>
                  </a:solidFill>
                  <a:latin typeface="宋体" panose="02010600030101010101" pitchFamily="2" charset="-122"/>
                  <a:ea typeface="宋体" panose="02010600030101010101" pitchFamily="2" charset="-122"/>
                </a:rPr>
                <a:t>r</a:t>
              </a:r>
              <a:endParaRPr lang="en-US" altLang="zh-CN" sz="1600" dirty="0">
                <a:solidFill>
                  <a:prstClr val="black"/>
                </a:solidFill>
                <a:latin typeface="Tahoma" panose="020B0604030504040204" pitchFamily="34" charset="0"/>
                <a:ea typeface="宋体" panose="02010600030101010101" pitchFamily="2" charset="-122"/>
              </a:endParaRPr>
            </a:p>
          </p:txBody>
        </p:sp>
        <p:sp>
          <p:nvSpPr>
            <p:cNvPr id="25631" name="Text Box 27"/>
            <p:cNvSpPr txBox="1"/>
            <p:nvPr/>
          </p:nvSpPr>
          <p:spPr>
            <a:xfrm>
              <a:off x="7875" y="6261"/>
              <a:ext cx="540" cy="414"/>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600" dirty="0">
                  <a:solidFill>
                    <a:prstClr val="black"/>
                  </a:solidFill>
                  <a:latin typeface="宋体" panose="02010600030101010101" pitchFamily="2" charset="-122"/>
                  <a:ea typeface="宋体" panose="02010600030101010101" pitchFamily="2" charset="-122"/>
                </a:rPr>
                <a:t>p</a:t>
              </a:r>
              <a:endParaRPr lang="en-US" altLang="zh-CN" sz="1600" dirty="0">
                <a:solidFill>
                  <a:prstClr val="black"/>
                </a:solidFill>
                <a:latin typeface="Tahoma" panose="020B0604030504040204" pitchFamily="34" charset="0"/>
                <a:ea typeface="宋体" panose="02010600030101010101" pitchFamily="2" charset="-122"/>
              </a:endParaRPr>
            </a:p>
          </p:txBody>
        </p:sp>
        <p:sp>
          <p:nvSpPr>
            <p:cNvPr id="25632" name="Line 28"/>
            <p:cNvSpPr/>
            <p:nvPr/>
          </p:nvSpPr>
          <p:spPr>
            <a:xfrm flipV="1">
              <a:off x="5040" y="5448"/>
              <a:ext cx="0" cy="822"/>
            </a:xfrm>
            <a:prstGeom prst="line">
              <a:avLst/>
            </a:prstGeom>
            <a:ln w="0" cap="flat" cmpd="sng">
              <a:solidFill>
                <a:srgbClr val="000000"/>
              </a:solidFill>
              <a:prstDash val="solid"/>
              <a:headEnd type="none" w="med" len="med"/>
              <a:tailEnd type="triangle" w="med" len="med"/>
            </a:ln>
          </p:spPr>
        </p:sp>
        <p:sp>
          <p:nvSpPr>
            <p:cNvPr id="25633" name="Line 29"/>
            <p:cNvSpPr/>
            <p:nvPr/>
          </p:nvSpPr>
          <p:spPr>
            <a:xfrm flipV="1">
              <a:off x="6660" y="5451"/>
              <a:ext cx="0" cy="822"/>
            </a:xfrm>
            <a:prstGeom prst="line">
              <a:avLst/>
            </a:prstGeom>
            <a:ln w="0" cap="flat" cmpd="sng">
              <a:solidFill>
                <a:srgbClr val="000000"/>
              </a:solidFill>
              <a:prstDash val="solid"/>
              <a:headEnd type="none" w="med" len="med"/>
              <a:tailEnd type="triangle" w="med" len="med"/>
            </a:ln>
          </p:spPr>
        </p:sp>
        <p:sp>
          <p:nvSpPr>
            <p:cNvPr id="25634" name="Line 30"/>
            <p:cNvSpPr/>
            <p:nvPr/>
          </p:nvSpPr>
          <p:spPr>
            <a:xfrm flipV="1">
              <a:off x="8100" y="5430"/>
              <a:ext cx="0" cy="822"/>
            </a:xfrm>
            <a:prstGeom prst="line">
              <a:avLst/>
            </a:prstGeom>
            <a:ln w="0" cap="flat" cmpd="sng">
              <a:solidFill>
                <a:srgbClr val="000000"/>
              </a:solidFill>
              <a:prstDash val="solid"/>
              <a:headEnd type="none" w="med" len="med"/>
              <a:tailEnd type="triangle" w="med" len="med"/>
            </a:ln>
          </p:spPr>
        </p:sp>
      </p:grpSp>
      <p:sp>
        <p:nvSpPr>
          <p:cNvPr id="25607" name="Rectangle 31"/>
          <p:cNvSpPr/>
          <p:nvPr/>
        </p:nvSpPr>
        <p:spPr>
          <a:xfrm>
            <a:off x="1798320" y="3620770"/>
            <a:ext cx="8610600" cy="2614930"/>
          </a:xfrm>
          <a:prstGeom prst="rect">
            <a:avLst/>
          </a:prstGeom>
          <a:noFill/>
          <a:ln w="9525">
            <a:noFill/>
          </a:ln>
        </p:spPr>
        <p:txBody>
          <a:bodyPr>
            <a:spAutoFit/>
          </a:bodyPr>
          <a:lstStyle/>
          <a:p>
            <a:pPr fontAlgn="base">
              <a:spcBef>
                <a:spcPct val="0"/>
              </a:spcBef>
              <a:spcAft>
                <a:spcPct val="0"/>
              </a:spcAft>
            </a:pPr>
            <a:r>
              <a:rPr lang="en-US" altLang="zh-CN" sz="2400" b="1" dirty="0">
                <a:solidFill>
                  <a:prstClr val="black"/>
                </a:solidFill>
                <a:latin typeface="Times New Roman" panose="02020603050405020304" pitchFamily="18" charset="0"/>
                <a:ea typeface="宋体" panose="02010600030101010101" pitchFamily="2" charset="-122"/>
              </a:rPr>
              <a:t>s</a:t>
            </a:r>
            <a:r>
              <a:rPr lang="zh-CN" altLang="en-US" b="1" dirty="0">
                <a:solidFill>
                  <a:prstClr val="black"/>
                </a:solidFill>
                <a:latin typeface="Times New Roman" panose="02020603050405020304" pitchFamily="18" charset="0"/>
                <a:ea typeface="宋体" panose="02010600030101010101" pitchFamily="2" charset="-122"/>
              </a:rPr>
              <a:t>--全称变量，表示任一个学生; </a:t>
            </a:r>
            <a:endParaRPr lang="en-US" altLang="zh-CN" b="1" dirty="0">
              <a:solidFill>
                <a:prstClr val="black"/>
              </a:solidFill>
              <a:latin typeface="Times New Roman" panose="02020603050405020304" pitchFamily="18" charset="0"/>
              <a:ea typeface="宋体" panose="02010600030101010101" pitchFamily="2" charset="-122"/>
            </a:endParaRPr>
          </a:p>
          <a:p>
            <a:pPr fontAlgn="base">
              <a:spcBef>
                <a:spcPct val="0"/>
              </a:spcBef>
              <a:spcAft>
                <a:spcPct val="0"/>
              </a:spcAft>
            </a:pPr>
            <a:r>
              <a:rPr lang="en-US" altLang="zh-CN" b="1" dirty="0">
                <a:solidFill>
                  <a:prstClr val="black"/>
                </a:solidFill>
                <a:latin typeface="Times New Roman" panose="02020603050405020304" pitchFamily="18" charset="0"/>
                <a:ea typeface="宋体" panose="02010600030101010101" pitchFamily="2" charset="-122"/>
              </a:rPr>
              <a:t>r</a:t>
            </a:r>
            <a:r>
              <a:rPr lang="zh-CN" altLang="en-US" b="1" dirty="0">
                <a:solidFill>
                  <a:prstClr val="black"/>
                </a:solidFill>
                <a:latin typeface="Times New Roman" panose="02020603050405020304" pitchFamily="18" charset="0"/>
                <a:ea typeface="宋体" panose="02010600030101010101" pitchFamily="2" charset="-122"/>
              </a:rPr>
              <a:t>--存在变量，表示某一次学习;</a:t>
            </a:r>
          </a:p>
          <a:p>
            <a:pPr fontAlgn="base">
              <a:spcBef>
                <a:spcPct val="0"/>
              </a:spcBef>
              <a:spcAft>
                <a:spcPct val="0"/>
              </a:spcAft>
            </a:pPr>
            <a:r>
              <a:rPr lang="en-US" altLang="zh-CN" b="1" dirty="0">
                <a:solidFill>
                  <a:prstClr val="black"/>
                </a:solidFill>
                <a:latin typeface="Times New Roman" panose="02020603050405020304" pitchFamily="18" charset="0"/>
                <a:ea typeface="宋体" panose="02010600030101010101" pitchFamily="2" charset="-122"/>
              </a:rPr>
              <a:t>p</a:t>
            </a:r>
            <a:r>
              <a:rPr lang="zh-CN" altLang="en-US" b="1" dirty="0">
                <a:solidFill>
                  <a:prstClr val="black"/>
                </a:solidFill>
                <a:latin typeface="Times New Roman" panose="02020603050405020304" pitchFamily="18" charset="0"/>
                <a:ea typeface="宋体" panose="02010600030101010101" pitchFamily="2" charset="-122"/>
              </a:rPr>
              <a:t>--也是存在变量，表示某一种外语;</a:t>
            </a:r>
          </a:p>
          <a:p>
            <a:pPr fontAlgn="base">
              <a:spcBef>
                <a:spcPct val="0"/>
              </a:spcBef>
              <a:spcAft>
                <a:spcPct val="0"/>
              </a:spcAft>
            </a:pPr>
            <a:r>
              <a:rPr lang="zh-CN" altLang="en-US" b="1" dirty="0">
                <a:solidFill>
                  <a:prstClr val="black"/>
                </a:solidFill>
                <a:latin typeface="Times New Roman" panose="02020603050405020304" pitchFamily="18" charset="0"/>
                <a:ea typeface="宋体" panose="02010600030101010101" pitchFamily="2" charset="-122"/>
              </a:rPr>
              <a:t>s</a:t>
            </a:r>
            <a:r>
              <a:rPr lang="en-US" altLang="zh-CN" b="1" dirty="0" err="1">
                <a:solidFill>
                  <a:prstClr val="black"/>
                </a:solidFill>
                <a:latin typeface="Times New Roman" panose="02020603050405020304" pitchFamily="18" charset="0"/>
                <a:ea typeface="宋体" panose="02010600030101010101" pitchFamily="2" charset="-122"/>
              </a:rPr>
              <a:t>rp</a:t>
            </a:r>
            <a:r>
              <a:rPr lang="zh-CN" altLang="en-US" b="1" dirty="0">
                <a:solidFill>
                  <a:prstClr val="black"/>
                </a:solidFill>
                <a:latin typeface="Times New Roman" panose="02020603050405020304" pitchFamily="18" charset="0"/>
                <a:ea typeface="宋体" panose="02010600030101010101" pitchFamily="2" charset="-122"/>
              </a:rPr>
              <a:t>及其语义联系--构成一个子网，是一个子空间，表示对每一个学生</a:t>
            </a:r>
            <a:r>
              <a:rPr lang="zh-CN" altLang="en-US" sz="2400" b="1" dirty="0">
                <a:solidFill>
                  <a:prstClr val="black"/>
                </a:solidFill>
                <a:latin typeface="Times New Roman" panose="02020603050405020304" pitchFamily="18" charset="0"/>
                <a:ea typeface="宋体" panose="02010600030101010101" pitchFamily="2" charset="-122"/>
              </a:rPr>
              <a:t>s</a:t>
            </a:r>
            <a:r>
              <a:rPr lang="zh-CN" altLang="en-US" b="1" dirty="0">
                <a:solidFill>
                  <a:prstClr val="black"/>
                </a:solidFill>
                <a:latin typeface="Times New Roman" panose="02020603050405020304" pitchFamily="18" charset="0"/>
                <a:ea typeface="宋体" panose="02010600030101010101" pitchFamily="2" charset="-122"/>
              </a:rPr>
              <a:t>，都存在一个学习事件</a:t>
            </a:r>
            <a:r>
              <a:rPr lang="en-US" altLang="zh-CN" b="1" dirty="0">
                <a:solidFill>
                  <a:prstClr val="black"/>
                </a:solidFill>
                <a:latin typeface="Times New Roman" panose="02020603050405020304" pitchFamily="18" charset="0"/>
                <a:ea typeface="宋体" panose="02010600030101010101" pitchFamily="2" charset="-122"/>
              </a:rPr>
              <a:t>r</a:t>
            </a:r>
            <a:r>
              <a:rPr lang="zh-CN" altLang="en-US" b="1" dirty="0">
                <a:solidFill>
                  <a:prstClr val="black"/>
                </a:solidFill>
                <a:latin typeface="Times New Roman" panose="02020603050405020304" pitchFamily="18" charset="0"/>
                <a:ea typeface="宋体" panose="02010600030101010101" pitchFamily="2" charset="-122"/>
              </a:rPr>
              <a:t>和一种外语</a:t>
            </a:r>
            <a:r>
              <a:rPr lang="en-US" altLang="zh-CN" b="1" dirty="0">
                <a:solidFill>
                  <a:prstClr val="black"/>
                </a:solidFill>
                <a:latin typeface="Times New Roman" panose="02020603050405020304" pitchFamily="18" charset="0"/>
                <a:ea typeface="宋体" panose="02010600030101010101" pitchFamily="2" charset="-122"/>
              </a:rPr>
              <a:t>p</a:t>
            </a:r>
            <a:r>
              <a:rPr lang="zh-CN" altLang="en-US" b="1" dirty="0">
                <a:solidFill>
                  <a:prstClr val="black"/>
                </a:solidFill>
                <a:latin typeface="Times New Roman" panose="02020603050405020304" pitchFamily="18" charset="0"/>
                <a:ea typeface="宋体" panose="02010600030101010101" pitchFamily="2" charset="-122"/>
              </a:rPr>
              <a:t>;</a:t>
            </a:r>
          </a:p>
          <a:p>
            <a:pPr fontAlgn="base">
              <a:spcBef>
                <a:spcPct val="0"/>
              </a:spcBef>
              <a:spcAft>
                <a:spcPct val="0"/>
              </a:spcAft>
            </a:pPr>
            <a:r>
              <a:rPr lang="zh-CN" altLang="en-US" b="1" dirty="0">
                <a:solidFill>
                  <a:prstClr val="black"/>
                </a:solidFill>
                <a:latin typeface="Times New Roman" panose="02020603050405020304" pitchFamily="18" charset="0"/>
                <a:ea typeface="宋体" panose="02010600030101010101" pitchFamily="2" charset="-122"/>
              </a:rPr>
              <a:t>结点GS代表整个空间</a:t>
            </a:r>
            <a:r>
              <a:rPr lang="en-US" altLang="zh-CN" b="1" dirty="0">
                <a:solidFill>
                  <a:prstClr val="black"/>
                </a:solidFill>
                <a:latin typeface="Times New Roman" panose="02020603050405020304" pitchFamily="18" charset="0"/>
                <a:ea typeface="宋体" panose="02010600030101010101" pitchFamily="2" charset="-122"/>
              </a:rPr>
              <a:t>;</a:t>
            </a:r>
            <a:r>
              <a:rPr lang="zh-CN" altLang="en-US" b="1" dirty="0">
                <a:solidFill>
                  <a:prstClr val="black"/>
                </a:solidFill>
                <a:latin typeface="Times New Roman" panose="02020603050405020304" pitchFamily="18" charset="0"/>
                <a:ea typeface="宋体" panose="02010600030101010101" pitchFamily="2" charset="-122"/>
              </a:rPr>
              <a:t>结点</a:t>
            </a:r>
            <a:r>
              <a:rPr lang="en-US" altLang="zh-CN" b="1" dirty="0">
                <a:solidFill>
                  <a:prstClr val="black"/>
                </a:solidFill>
                <a:latin typeface="Times New Roman" panose="02020603050405020304" pitchFamily="18" charset="0"/>
                <a:ea typeface="宋体" panose="02010600030101010101" pitchFamily="2" charset="-122"/>
              </a:rPr>
              <a:t>G</a:t>
            </a:r>
            <a:r>
              <a:rPr lang="zh-CN" altLang="en-US" b="1" dirty="0">
                <a:solidFill>
                  <a:prstClr val="black"/>
                </a:solidFill>
                <a:latin typeface="Times New Roman" panose="02020603050405020304" pitchFamily="18" charset="0"/>
                <a:ea typeface="宋体" panose="02010600030101010101" pitchFamily="2" charset="-122"/>
              </a:rPr>
              <a:t>是这个子空间的代表，</a:t>
            </a:r>
            <a:r>
              <a:rPr lang="en-US" altLang="zh-CN" b="1" dirty="0">
                <a:solidFill>
                  <a:prstClr val="black"/>
                </a:solidFill>
                <a:latin typeface="Times New Roman" panose="02020603050405020304" pitchFamily="18" charset="0"/>
                <a:ea typeface="宋体" panose="02010600030101010101" pitchFamily="2" charset="-122"/>
              </a:rPr>
              <a:t>G</a:t>
            </a:r>
            <a:r>
              <a:rPr lang="zh-CN" altLang="en-US" b="1" dirty="0">
                <a:solidFill>
                  <a:prstClr val="black"/>
                </a:solidFill>
                <a:latin typeface="Times New Roman" panose="02020603050405020304" pitchFamily="18" charset="0"/>
                <a:ea typeface="宋体" panose="02010600030101010101" pitchFamily="2" charset="-122"/>
              </a:rPr>
              <a:t>中每个元素至少有两个特性：句中的关系</a:t>
            </a:r>
            <a:r>
              <a:rPr lang="en-US" altLang="zh-CN" b="1" dirty="0">
                <a:solidFill>
                  <a:prstClr val="black"/>
                </a:solidFill>
                <a:latin typeface="Times New Roman" panose="02020603050405020304" pitchFamily="18" charset="0"/>
                <a:ea typeface="宋体" panose="02010600030101010101" pitchFamily="2" charset="-122"/>
              </a:rPr>
              <a:t>F</a:t>
            </a:r>
            <a:r>
              <a:rPr lang="zh-CN" altLang="en-US" b="1" dirty="0">
                <a:solidFill>
                  <a:prstClr val="black"/>
                </a:solidFill>
                <a:latin typeface="Times New Roman" panose="02020603050405020304" pitchFamily="18" charset="0"/>
                <a:ea typeface="宋体" panose="02010600030101010101" pitchFamily="2" charset="-122"/>
              </a:rPr>
              <a:t>和全称量词    ；由弧</a:t>
            </a:r>
            <a:r>
              <a:rPr lang="zh-CN" altLang="en-US" sz="2000" b="1" dirty="0">
                <a:solidFill>
                  <a:prstClr val="black"/>
                </a:solidFill>
                <a:latin typeface="Times New Roman" panose="02020603050405020304" pitchFamily="18" charset="0"/>
                <a:ea typeface="宋体" panose="02010600030101010101" pitchFamily="2" charset="-122"/>
              </a:rPr>
              <a:t>F</a:t>
            </a:r>
            <a:r>
              <a:rPr lang="zh-CN" altLang="en-US" b="1" dirty="0">
                <a:solidFill>
                  <a:prstClr val="black"/>
                </a:solidFill>
                <a:latin typeface="Times New Roman" panose="02020603050405020304" pitchFamily="18" charset="0"/>
                <a:ea typeface="宋体" panose="02010600030101010101" pitchFamily="2" charset="-122"/>
              </a:rPr>
              <a:t>指出它所代表的子空间是什么及其具体形式</a:t>
            </a:r>
            <a:r>
              <a:rPr lang="en-US" altLang="zh-CN" b="1" dirty="0">
                <a:solidFill>
                  <a:prstClr val="black"/>
                </a:solidFill>
                <a:latin typeface="Times New Roman" panose="02020603050405020304" pitchFamily="18" charset="0"/>
                <a:ea typeface="宋体" panose="02010600030101010101" pitchFamily="2" charset="-122"/>
              </a:rPr>
              <a:t>;</a:t>
            </a:r>
          </a:p>
          <a:p>
            <a:pPr fontAlgn="base">
              <a:spcBef>
                <a:spcPct val="0"/>
              </a:spcBef>
              <a:spcAft>
                <a:spcPct val="0"/>
              </a:spcAft>
            </a:pPr>
            <a:r>
              <a:rPr lang="zh-CN" altLang="en-US" b="1" dirty="0">
                <a:solidFill>
                  <a:prstClr val="black"/>
                </a:solidFill>
                <a:latin typeface="Times New Roman" panose="02020603050405020304" pitchFamily="18" charset="0"/>
                <a:ea typeface="宋体" panose="02010600030101010101" pitchFamily="2" charset="-122"/>
              </a:rPr>
              <a:t>弧</a:t>
            </a:r>
            <a:r>
              <a:rPr lang="en-US" altLang="zh-CN" dirty="0">
                <a:solidFill>
                  <a:prstClr val="black"/>
                </a:solidFill>
                <a:latin typeface="黑体" panose="02010609060101010101" pitchFamily="2" charset="-122"/>
                <a:ea typeface="黑体" panose="02010609060101010101" pitchFamily="2" charset="-122"/>
                <a:sym typeface="Symbol" panose="05050102010706020507" pitchFamily="18" charset="2"/>
              </a:rPr>
              <a:t></a:t>
            </a:r>
            <a:r>
              <a:rPr lang="zh-CN" altLang="en-US" b="1" dirty="0">
                <a:solidFill>
                  <a:prstClr val="black"/>
                </a:solidFill>
                <a:latin typeface="Times New Roman" panose="02020603050405020304" pitchFamily="18" charset="0"/>
                <a:ea typeface="宋体" panose="02010600030101010101" pitchFamily="2" charset="-122"/>
              </a:rPr>
              <a:t>指出</a:t>
            </a:r>
            <a:r>
              <a:rPr lang="zh-CN" altLang="en-US" sz="2400" b="1" dirty="0">
                <a:solidFill>
                  <a:prstClr val="black"/>
                </a:solidFill>
                <a:latin typeface="Times New Roman" panose="02020603050405020304" pitchFamily="18" charset="0"/>
                <a:ea typeface="宋体" panose="02010600030101010101" pitchFamily="2" charset="-122"/>
              </a:rPr>
              <a:t>s</a:t>
            </a:r>
            <a:r>
              <a:rPr lang="zh-CN" altLang="en-US" b="1" dirty="0">
                <a:solidFill>
                  <a:prstClr val="black"/>
                </a:solidFill>
                <a:latin typeface="Times New Roman" panose="02020603050405020304" pitchFamily="18" charset="0"/>
                <a:ea typeface="宋体" panose="02010600030101010101" pitchFamily="2" charset="-122"/>
              </a:rPr>
              <a:t>是一个全称变量。</a:t>
            </a:r>
          </a:p>
        </p:txBody>
      </p:sp>
      <p:sp>
        <p:nvSpPr>
          <p:cNvPr id="25608" name="Text Box 32"/>
          <p:cNvSpPr txBox="1"/>
          <p:nvPr/>
        </p:nvSpPr>
        <p:spPr>
          <a:xfrm>
            <a:off x="3922635" y="2737102"/>
            <a:ext cx="457200" cy="304800"/>
          </a:xfrm>
          <a:prstGeom prst="rect">
            <a:avLst/>
          </a:prstGeom>
          <a:noFill/>
          <a:ln w="9525">
            <a:noFill/>
          </a:ln>
        </p:spPr>
        <p:txBody>
          <a:bodyPr>
            <a:spAutoFit/>
          </a:bodyPr>
          <a:lstStyle/>
          <a:p>
            <a:pPr fontAlgn="base">
              <a:spcBef>
                <a:spcPct val="50000"/>
              </a:spcBef>
              <a:spcAft>
                <a:spcPct val="0"/>
              </a:spcAft>
            </a:pPr>
            <a:r>
              <a:rPr lang="en-US" altLang="zh-CN" sz="1400" dirty="0">
                <a:solidFill>
                  <a:prstClr val="black"/>
                </a:solidFill>
                <a:latin typeface="黑体" panose="02010609060101010101" pitchFamily="2" charset="-122"/>
                <a:ea typeface="黑体" panose="02010609060101010101" pitchFamily="2" charset="-122"/>
                <a:sym typeface="Symbol" panose="05050102010706020507" pitchFamily="18" charset="2"/>
              </a:rPr>
              <a:t></a:t>
            </a:r>
          </a:p>
        </p:txBody>
      </p:sp>
      <p:sp>
        <p:nvSpPr>
          <p:cNvPr id="32" name="Text Box 32"/>
          <p:cNvSpPr txBox="1"/>
          <p:nvPr/>
        </p:nvSpPr>
        <p:spPr>
          <a:xfrm>
            <a:off x="4285793" y="5442541"/>
            <a:ext cx="327825" cy="369332"/>
          </a:xfrm>
          <a:prstGeom prst="rect">
            <a:avLst/>
          </a:prstGeom>
          <a:noFill/>
          <a:ln w="9525">
            <a:noFill/>
          </a:ln>
        </p:spPr>
        <p:txBody>
          <a:bodyPr wrap="square">
            <a:spAutoFit/>
          </a:bodyPr>
          <a:lstStyle/>
          <a:p>
            <a:pPr algn="ctr" fontAlgn="base">
              <a:spcBef>
                <a:spcPct val="50000"/>
              </a:spcBef>
              <a:spcAft>
                <a:spcPct val="0"/>
              </a:spcAft>
            </a:pPr>
            <a:r>
              <a:rPr lang="en-US" altLang="zh-CN" b="1" dirty="0">
                <a:solidFill>
                  <a:prstClr val="black"/>
                </a:solidFill>
                <a:latin typeface="黑体" panose="02010609060101010101" pitchFamily="2" charset="-122"/>
                <a:ea typeface="黑体" panose="02010609060101010101" pitchFamily="2" charset="-122"/>
                <a:sym typeface="Symbol" panose="05050102010706020507" pitchFamily="18" charset="2"/>
              </a:rPr>
              <a:t></a:t>
            </a:r>
          </a:p>
        </p:txBody>
      </p:sp>
    </p:spTree>
    <p:extLst>
      <p:ext uri="{BB962C8B-B14F-4D97-AF65-F5344CB8AC3E}">
        <p14:creationId xmlns:p14="http://schemas.microsoft.com/office/powerpoint/2010/main" val="3002296529"/>
      </p:ext>
    </p:extLst>
  </p:cSld>
  <p:clrMapOvr>
    <a:masterClrMapping/>
  </p:clrMapOvr>
  <p:transition>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3"/>
          <p:cNvSpPr txBox="1"/>
          <p:nvPr/>
        </p:nvSpPr>
        <p:spPr>
          <a:xfrm>
            <a:off x="1768475" y="307976"/>
            <a:ext cx="8591550" cy="960135"/>
          </a:xfrm>
          <a:prstGeom prst="rect">
            <a:avLst/>
          </a:prstGeom>
          <a:noFill/>
          <a:ln w="9525">
            <a:noFill/>
          </a:ln>
        </p:spPr>
        <p:txBody>
          <a:bodyPr>
            <a:spAutoFit/>
          </a:bodyPr>
          <a:lstStyle/>
          <a:p>
            <a:pPr fontAlgn="base">
              <a:lnSpc>
                <a:spcPct val="150000"/>
              </a:lnSpc>
              <a:spcBef>
                <a:spcPct val="0"/>
              </a:spcBef>
              <a:spcAft>
                <a:spcPct val="0"/>
              </a:spcAft>
            </a:pPr>
            <a:r>
              <a:rPr lang="en-US" altLang="zh-CN" sz="2000" b="1" dirty="0">
                <a:solidFill>
                  <a:prstClr val="black"/>
                </a:solidFill>
                <a:latin typeface="仿宋_GB2312" pitchFamily="49" charset="-122"/>
                <a:ea typeface="仿宋_GB2312" pitchFamily="49" charset="-122"/>
              </a:rPr>
              <a:t>   </a:t>
            </a:r>
            <a:r>
              <a:rPr lang="zh-CN" altLang="en-US" sz="2000" b="1" dirty="0">
                <a:solidFill>
                  <a:prstClr val="black"/>
                </a:solidFill>
                <a:latin typeface="仿宋_GB2312" pitchFamily="49" charset="-122"/>
                <a:ea typeface="仿宋_GB2312" pitchFamily="49" charset="-122"/>
              </a:rPr>
              <a:t>另一个例子，对事实</a:t>
            </a:r>
            <a:r>
              <a:rPr lang="zh-CN" altLang="en-US" sz="2000" b="1" dirty="0">
                <a:solidFill>
                  <a:srgbClr val="694F07"/>
                </a:solidFill>
                <a:latin typeface="Arial" panose="020B0604020202020204" pitchFamily="34" charset="0"/>
                <a:ea typeface="仿宋_GB2312" pitchFamily="49" charset="-122"/>
              </a:rPr>
              <a:t>“</a:t>
            </a:r>
            <a:r>
              <a:rPr lang="zh-CN" altLang="en-US" sz="2000" b="1" dirty="0">
                <a:solidFill>
                  <a:srgbClr val="FF0000"/>
                </a:solidFill>
                <a:latin typeface="仿宋_GB2312" pitchFamily="49" charset="-122"/>
                <a:ea typeface="仿宋_GB2312" pitchFamily="49" charset="-122"/>
              </a:rPr>
              <a:t>每个学生都学习了每门外语</a:t>
            </a:r>
            <a:r>
              <a:rPr lang="zh-CN" altLang="en-US" sz="2000" b="1" dirty="0">
                <a:solidFill>
                  <a:srgbClr val="694F07"/>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，只需对上图作简单的修改，唯一要做的是用</a:t>
            </a:r>
            <a:r>
              <a:rPr lang="zh-CN" altLang="en-US" sz="2000" b="1" dirty="0">
                <a:solidFill>
                  <a:prstClr val="black"/>
                </a:solidFill>
                <a:latin typeface="仿宋_GB2312" pitchFamily="49" charset="-122"/>
                <a:ea typeface="仿宋_GB2312" pitchFamily="49" charset="-122"/>
                <a:sym typeface="Symbol" panose="05050102010706020507" pitchFamily="18" charset="2"/>
              </a:rPr>
              <a:t>链与</a:t>
            </a:r>
            <a:r>
              <a:rPr lang="zh-CN" altLang="en-US" sz="2000" b="1" dirty="0">
                <a:solidFill>
                  <a:prstClr val="black"/>
                </a:solidFill>
                <a:latin typeface="仿宋_GB2312" pitchFamily="49" charset="-122"/>
                <a:ea typeface="仿宋_GB2312" pitchFamily="49" charset="-122"/>
              </a:rPr>
              <a:t>结</a:t>
            </a:r>
            <a:r>
              <a:rPr lang="zh-CN" altLang="en-US" sz="2000" b="1" dirty="0">
                <a:solidFill>
                  <a:prstClr val="black"/>
                </a:solidFill>
                <a:latin typeface="仿宋_GB2312" pitchFamily="49" charset="-122"/>
                <a:ea typeface="仿宋_GB2312" pitchFamily="49" charset="-122"/>
                <a:sym typeface="Symbol" panose="05050102010706020507" pitchFamily="18" charset="2"/>
              </a:rPr>
              <a:t>点</a:t>
            </a:r>
            <a:r>
              <a:rPr lang="en-US" altLang="zh-CN" sz="2000" b="1" dirty="0">
                <a:solidFill>
                  <a:prstClr val="black"/>
                </a:solidFill>
                <a:latin typeface="仿宋_GB2312" pitchFamily="49" charset="-122"/>
                <a:ea typeface="仿宋_GB2312" pitchFamily="49" charset="-122"/>
                <a:sym typeface="Symbol" panose="05050102010706020507" pitchFamily="18" charset="2"/>
              </a:rPr>
              <a:t>P</a:t>
            </a:r>
            <a:r>
              <a:rPr lang="zh-CN" altLang="en-US" sz="2000" b="1" dirty="0">
                <a:solidFill>
                  <a:prstClr val="black"/>
                </a:solidFill>
                <a:latin typeface="仿宋_GB2312" pitchFamily="49" charset="-122"/>
                <a:ea typeface="仿宋_GB2312" pitchFamily="49" charset="-122"/>
                <a:sym typeface="Symbol" panose="05050102010706020507" pitchFamily="18" charset="2"/>
              </a:rPr>
              <a:t>相连，如下图</a:t>
            </a:r>
            <a:r>
              <a:rPr lang="zh-CN" altLang="en-US" sz="2000" b="1" dirty="0">
                <a:solidFill>
                  <a:prstClr val="black"/>
                </a:solidFill>
                <a:latin typeface="仿宋_GB2312" pitchFamily="49" charset="-122"/>
                <a:ea typeface="仿宋_GB2312" pitchFamily="49" charset="-122"/>
              </a:rPr>
              <a:t>所示的语义网络表示。 </a:t>
            </a:r>
          </a:p>
        </p:txBody>
      </p:sp>
      <p:sp>
        <p:nvSpPr>
          <p:cNvPr id="26630" name="Rectangle 5"/>
          <p:cNvSpPr/>
          <p:nvPr/>
        </p:nvSpPr>
        <p:spPr>
          <a:xfrm>
            <a:off x="4346576" y="2295526"/>
            <a:ext cx="3819525" cy="1139825"/>
          </a:xfrm>
          <a:prstGeom prst="rect">
            <a:avLst/>
          </a:prstGeom>
          <a:solidFill>
            <a:srgbClr val="FFFFFF"/>
          </a:solidFill>
          <a:ln w="0" cap="flat" cmpd="sng">
            <a:solidFill>
              <a:srgbClr val="000000"/>
            </a:solidFill>
            <a:prstDash val="solid"/>
            <a:miter/>
            <a:headEnd type="none" w="med" len="med"/>
            <a:tailEnd type="none" w="med" len="med"/>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6631" name="Text Box 6"/>
          <p:cNvSpPr txBox="1"/>
          <p:nvPr/>
        </p:nvSpPr>
        <p:spPr>
          <a:xfrm>
            <a:off x="4876800" y="4079875"/>
            <a:ext cx="533400" cy="43180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400" dirty="0">
                <a:solidFill>
                  <a:prstClr val="black"/>
                </a:solidFill>
                <a:latin typeface="宋体" panose="02010600030101010101" pitchFamily="2" charset="-122"/>
                <a:ea typeface="宋体" panose="02010600030101010101" pitchFamily="2" charset="-122"/>
              </a:rPr>
              <a:t>GS</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26632" name="Text Box 7"/>
          <p:cNvSpPr txBox="1"/>
          <p:nvPr/>
        </p:nvSpPr>
        <p:spPr>
          <a:xfrm>
            <a:off x="4651375" y="1565275"/>
            <a:ext cx="577850" cy="43180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just"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学生</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6633" name="Text Box 8"/>
          <p:cNvSpPr txBox="1"/>
          <p:nvPr/>
        </p:nvSpPr>
        <p:spPr>
          <a:xfrm>
            <a:off x="6026150" y="1565275"/>
            <a:ext cx="577850" cy="43180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学习</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6634" name="Text Box 9"/>
          <p:cNvSpPr txBox="1"/>
          <p:nvPr/>
        </p:nvSpPr>
        <p:spPr>
          <a:xfrm>
            <a:off x="7248525" y="1565275"/>
            <a:ext cx="577850" cy="43180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外语</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6635" name="Text Box 10"/>
          <p:cNvSpPr txBox="1"/>
          <p:nvPr/>
        </p:nvSpPr>
        <p:spPr>
          <a:xfrm>
            <a:off x="6172200" y="4079875"/>
            <a:ext cx="458788" cy="43180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600" dirty="0">
                <a:solidFill>
                  <a:prstClr val="black"/>
                </a:solidFill>
                <a:latin typeface="宋体" panose="02010600030101010101" pitchFamily="2" charset="-122"/>
                <a:ea typeface="宋体" panose="02010600030101010101" pitchFamily="2" charset="-122"/>
              </a:rPr>
              <a:t>G</a:t>
            </a:r>
            <a:endParaRPr lang="en-US" altLang="zh-CN" sz="1600" dirty="0">
              <a:solidFill>
                <a:prstClr val="black"/>
              </a:solidFill>
              <a:latin typeface="Tahoma" panose="020B0604030504040204" pitchFamily="34" charset="0"/>
              <a:ea typeface="宋体" panose="02010600030101010101" pitchFamily="2" charset="-122"/>
            </a:endParaRPr>
          </a:p>
        </p:txBody>
      </p:sp>
      <p:sp>
        <p:nvSpPr>
          <p:cNvPr id="26636" name="Freeform 11"/>
          <p:cNvSpPr/>
          <p:nvPr/>
        </p:nvSpPr>
        <p:spPr>
          <a:xfrm>
            <a:off x="6400800" y="3444875"/>
            <a:ext cx="1588" cy="635000"/>
          </a:xfrm>
          <a:custGeom>
            <a:avLst/>
            <a:gdLst>
              <a:gd name="txL" fmla="*/ 0 w 1"/>
              <a:gd name="txT" fmla="*/ 0 h 400"/>
              <a:gd name="txR" fmla="*/ 1 w 1"/>
              <a:gd name="txB" fmla="*/ 400 h 400"/>
            </a:gdLst>
            <a:ahLst/>
            <a:cxnLst>
              <a:cxn ang="0">
                <a:pos x="0" y="400"/>
              </a:cxn>
              <a:cxn ang="0">
                <a:pos x="0" y="0"/>
              </a:cxn>
            </a:cxnLst>
            <a:rect l="txL" t="txT" r="txR" b="txB"/>
            <a:pathLst>
              <a:path w="1" h="400">
                <a:moveTo>
                  <a:pt x="0" y="400"/>
                </a:moveTo>
                <a:lnTo>
                  <a:pt x="0" y="0"/>
                </a:lnTo>
              </a:path>
            </a:pathLst>
          </a:custGeom>
          <a:noFill/>
          <a:ln w="0" cap="flat" cmpd="sng">
            <a:solidFill>
              <a:srgbClr val="000000"/>
            </a:solidFill>
            <a:prstDash val="solid"/>
            <a:round/>
            <a:headEnd type="none" w="med" len="med"/>
            <a:tailEnd type="triangle" w="med" len="med"/>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6637" name="Line 12"/>
          <p:cNvSpPr/>
          <p:nvPr/>
        </p:nvSpPr>
        <p:spPr>
          <a:xfrm>
            <a:off x="6573838" y="3092450"/>
            <a:ext cx="793750" cy="0"/>
          </a:xfrm>
          <a:prstGeom prst="line">
            <a:avLst/>
          </a:prstGeom>
          <a:ln w="0" cap="flat" cmpd="sng">
            <a:solidFill>
              <a:srgbClr val="000000"/>
            </a:solidFill>
            <a:prstDash val="solid"/>
            <a:headEnd type="none" w="med" len="med"/>
            <a:tailEnd type="triangle" w="med" len="med"/>
          </a:ln>
        </p:spPr>
      </p:sp>
      <p:sp>
        <p:nvSpPr>
          <p:cNvPr id="26638" name="Line 13"/>
          <p:cNvSpPr/>
          <p:nvPr/>
        </p:nvSpPr>
        <p:spPr>
          <a:xfrm flipH="1">
            <a:off x="5199064" y="3092450"/>
            <a:ext cx="917575" cy="0"/>
          </a:xfrm>
          <a:prstGeom prst="line">
            <a:avLst/>
          </a:prstGeom>
          <a:ln w="0" cap="flat" cmpd="sng">
            <a:solidFill>
              <a:srgbClr val="000000"/>
            </a:solidFill>
            <a:prstDash val="solid"/>
            <a:headEnd type="none" w="med" len="med"/>
            <a:tailEnd type="triangle" w="med" len="med"/>
          </a:ln>
        </p:spPr>
      </p:sp>
      <p:sp>
        <p:nvSpPr>
          <p:cNvPr id="26639" name="Text Box 14"/>
          <p:cNvSpPr txBox="1"/>
          <p:nvPr/>
        </p:nvSpPr>
        <p:spPr>
          <a:xfrm>
            <a:off x="4881564" y="2332038"/>
            <a:ext cx="763587" cy="431800"/>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是一个</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6640" name="Text Box 15"/>
          <p:cNvSpPr txBox="1"/>
          <p:nvPr/>
        </p:nvSpPr>
        <p:spPr>
          <a:xfrm>
            <a:off x="6256339" y="2316163"/>
            <a:ext cx="763587" cy="431800"/>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是一种</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6641" name="Text Box 16"/>
          <p:cNvSpPr txBox="1"/>
          <p:nvPr/>
        </p:nvSpPr>
        <p:spPr>
          <a:xfrm>
            <a:off x="7466014" y="2316163"/>
            <a:ext cx="763587" cy="431800"/>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是一种</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6642" name="Text Box 17"/>
          <p:cNvSpPr txBox="1"/>
          <p:nvPr/>
        </p:nvSpPr>
        <p:spPr>
          <a:xfrm>
            <a:off x="5414963" y="2705100"/>
            <a:ext cx="577850" cy="431800"/>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主体</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6643" name="Text Box 18"/>
          <p:cNvSpPr txBox="1"/>
          <p:nvPr/>
        </p:nvSpPr>
        <p:spPr>
          <a:xfrm>
            <a:off x="6637338" y="2705100"/>
            <a:ext cx="577850" cy="431800"/>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客体</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6644" name="Text Box 21"/>
          <p:cNvSpPr txBox="1"/>
          <p:nvPr/>
        </p:nvSpPr>
        <p:spPr>
          <a:xfrm>
            <a:off x="5410201" y="3927475"/>
            <a:ext cx="765175" cy="431800"/>
          </a:xfrm>
          <a:prstGeom prst="rect">
            <a:avLst/>
          </a:prstGeom>
          <a:noFill/>
          <a:ln w="0">
            <a:noFill/>
          </a:ln>
        </p:spPr>
        <p:txBody>
          <a:bodyPr/>
          <a:lstStyle/>
          <a:p>
            <a:pPr algn="just" fontAlgn="base">
              <a:spcBef>
                <a:spcPct val="0"/>
              </a:spcBef>
              <a:spcAft>
                <a:spcPct val="0"/>
              </a:spcAft>
            </a:pPr>
            <a:r>
              <a:rPr lang="zh-CN" altLang="en-US" sz="1400" dirty="0">
                <a:solidFill>
                  <a:prstClr val="black"/>
                </a:solidFill>
                <a:latin typeface="宋体" panose="02010600030101010101" pitchFamily="2" charset="-122"/>
                <a:ea typeface="宋体" panose="02010600030101010101" pitchFamily="2" charset="-122"/>
              </a:rPr>
              <a:t>是一个</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26645" name="Text Box 22"/>
          <p:cNvSpPr txBox="1"/>
          <p:nvPr/>
        </p:nvSpPr>
        <p:spPr>
          <a:xfrm>
            <a:off x="6553201" y="3165476"/>
            <a:ext cx="384175" cy="434975"/>
          </a:xfrm>
          <a:prstGeom prst="rect">
            <a:avLst/>
          </a:prstGeom>
          <a:noFill/>
          <a:ln w="0">
            <a:noFill/>
          </a:ln>
        </p:spPr>
        <p:txBody>
          <a:bodyPr/>
          <a:lstStyle/>
          <a:p>
            <a:pPr algn="just"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rPr>
              <a:t>F</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26646" name="Text Box 24"/>
          <p:cNvSpPr txBox="1"/>
          <p:nvPr/>
        </p:nvSpPr>
        <p:spPr>
          <a:xfrm>
            <a:off x="4267201" y="4765675"/>
            <a:ext cx="4125913" cy="431800"/>
          </a:xfrm>
          <a:prstGeom prst="rect">
            <a:avLst/>
          </a:prstGeom>
          <a:noFill/>
          <a:ln w="0">
            <a:noFill/>
          </a:ln>
        </p:spPr>
        <p:txBody>
          <a:bodyPr/>
          <a:lstStyle/>
          <a:p>
            <a:pPr algn="ct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rPr>
              <a:t>图</a:t>
            </a:r>
            <a:r>
              <a:rPr lang="en-US" altLang="zh-CN" sz="1400" b="1" dirty="0">
                <a:solidFill>
                  <a:prstClr val="black"/>
                </a:solidFill>
                <a:latin typeface="Times New Roman" panose="02020603050405020304" pitchFamily="18" charset="0"/>
                <a:ea typeface="宋体" panose="02010600030101010101" pitchFamily="2" charset="-122"/>
              </a:rPr>
              <a:t>2.20  </a:t>
            </a:r>
            <a:r>
              <a:rPr lang="zh-CN" altLang="en-US" sz="1400" b="1" dirty="0">
                <a:solidFill>
                  <a:prstClr val="black"/>
                </a:solidFill>
                <a:latin typeface="宋体" panose="02010600030101010101" pitchFamily="2" charset="-122"/>
                <a:ea typeface="宋体" panose="02010600030101010101" pitchFamily="2" charset="-122"/>
              </a:rPr>
              <a:t>全称变量在语义网络中的表示</a:t>
            </a:r>
            <a:endParaRPr lang="zh-CN" altLang="en-US" sz="1400" b="1" dirty="0">
              <a:solidFill>
                <a:prstClr val="black"/>
              </a:solidFill>
              <a:latin typeface="Tahoma" panose="020B0604030504040204" pitchFamily="34" charset="0"/>
              <a:ea typeface="宋体" panose="02010600030101010101" pitchFamily="2" charset="-122"/>
            </a:endParaRPr>
          </a:p>
        </p:txBody>
      </p:sp>
      <p:sp>
        <p:nvSpPr>
          <p:cNvPr id="26647" name="Text Box 25"/>
          <p:cNvSpPr txBox="1"/>
          <p:nvPr/>
        </p:nvSpPr>
        <p:spPr>
          <a:xfrm>
            <a:off x="4740275" y="2867025"/>
            <a:ext cx="458788" cy="43180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600" dirty="0">
                <a:solidFill>
                  <a:prstClr val="black"/>
                </a:solidFill>
                <a:latin typeface="宋体" panose="02010600030101010101" pitchFamily="2" charset="-122"/>
                <a:ea typeface="宋体" panose="02010600030101010101" pitchFamily="2" charset="-122"/>
              </a:rPr>
              <a:t>s</a:t>
            </a:r>
            <a:endParaRPr lang="en-US" altLang="zh-CN" sz="1600" dirty="0">
              <a:solidFill>
                <a:prstClr val="black"/>
              </a:solidFill>
              <a:latin typeface="Tahoma" panose="020B0604030504040204" pitchFamily="34" charset="0"/>
              <a:ea typeface="宋体" panose="02010600030101010101" pitchFamily="2" charset="-122"/>
            </a:endParaRPr>
          </a:p>
        </p:txBody>
      </p:sp>
      <p:sp>
        <p:nvSpPr>
          <p:cNvPr id="26648" name="Text Box 26"/>
          <p:cNvSpPr txBox="1"/>
          <p:nvPr/>
        </p:nvSpPr>
        <p:spPr>
          <a:xfrm>
            <a:off x="6116638" y="2867025"/>
            <a:ext cx="457200" cy="43180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600" dirty="0">
                <a:solidFill>
                  <a:prstClr val="black"/>
                </a:solidFill>
                <a:latin typeface="宋体" panose="02010600030101010101" pitchFamily="2" charset="-122"/>
                <a:ea typeface="宋体" panose="02010600030101010101" pitchFamily="2" charset="-122"/>
              </a:rPr>
              <a:t>r</a:t>
            </a:r>
            <a:endParaRPr lang="en-US" altLang="zh-CN" sz="1600" dirty="0">
              <a:solidFill>
                <a:prstClr val="black"/>
              </a:solidFill>
              <a:latin typeface="Tahoma" panose="020B0604030504040204" pitchFamily="34" charset="0"/>
              <a:ea typeface="宋体" panose="02010600030101010101" pitchFamily="2" charset="-122"/>
            </a:endParaRPr>
          </a:p>
        </p:txBody>
      </p:sp>
      <p:sp>
        <p:nvSpPr>
          <p:cNvPr id="26649" name="Text Box 27"/>
          <p:cNvSpPr txBox="1"/>
          <p:nvPr/>
        </p:nvSpPr>
        <p:spPr>
          <a:xfrm>
            <a:off x="7364413" y="2851150"/>
            <a:ext cx="457200" cy="43180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en-US" altLang="zh-CN" sz="1600" dirty="0">
                <a:solidFill>
                  <a:prstClr val="black"/>
                </a:solidFill>
                <a:latin typeface="宋体" panose="02010600030101010101" pitchFamily="2" charset="-122"/>
                <a:ea typeface="宋体" panose="02010600030101010101" pitchFamily="2" charset="-122"/>
              </a:rPr>
              <a:t>p</a:t>
            </a:r>
            <a:endParaRPr lang="en-US" altLang="zh-CN" sz="1600" dirty="0">
              <a:solidFill>
                <a:prstClr val="black"/>
              </a:solidFill>
              <a:latin typeface="Tahoma" panose="020B0604030504040204" pitchFamily="34" charset="0"/>
              <a:ea typeface="宋体" panose="02010600030101010101" pitchFamily="2" charset="-122"/>
            </a:endParaRPr>
          </a:p>
        </p:txBody>
      </p:sp>
      <p:sp>
        <p:nvSpPr>
          <p:cNvPr id="26650" name="Line 28"/>
          <p:cNvSpPr/>
          <p:nvPr/>
        </p:nvSpPr>
        <p:spPr>
          <a:xfrm flipV="1">
            <a:off x="4957763" y="2003425"/>
            <a:ext cx="0" cy="857250"/>
          </a:xfrm>
          <a:prstGeom prst="line">
            <a:avLst/>
          </a:prstGeom>
          <a:ln w="0" cap="flat" cmpd="sng">
            <a:solidFill>
              <a:srgbClr val="000000"/>
            </a:solidFill>
            <a:prstDash val="solid"/>
            <a:headEnd type="none" w="med" len="med"/>
            <a:tailEnd type="triangle" w="med" len="med"/>
          </a:ln>
        </p:spPr>
      </p:sp>
      <p:sp>
        <p:nvSpPr>
          <p:cNvPr id="26651" name="Line 29"/>
          <p:cNvSpPr/>
          <p:nvPr/>
        </p:nvSpPr>
        <p:spPr>
          <a:xfrm flipV="1">
            <a:off x="6332538" y="2006600"/>
            <a:ext cx="0" cy="857250"/>
          </a:xfrm>
          <a:prstGeom prst="line">
            <a:avLst/>
          </a:prstGeom>
          <a:ln w="0" cap="flat" cmpd="sng">
            <a:solidFill>
              <a:srgbClr val="000000"/>
            </a:solidFill>
            <a:prstDash val="solid"/>
            <a:headEnd type="none" w="med" len="med"/>
            <a:tailEnd type="triangle" w="med" len="med"/>
          </a:ln>
        </p:spPr>
      </p:sp>
      <p:sp>
        <p:nvSpPr>
          <p:cNvPr id="26652" name="Line 30"/>
          <p:cNvSpPr/>
          <p:nvPr/>
        </p:nvSpPr>
        <p:spPr>
          <a:xfrm flipV="1">
            <a:off x="7554913" y="1984375"/>
            <a:ext cx="0" cy="857250"/>
          </a:xfrm>
          <a:prstGeom prst="line">
            <a:avLst/>
          </a:prstGeom>
          <a:ln w="0" cap="flat" cmpd="sng">
            <a:solidFill>
              <a:srgbClr val="000000"/>
            </a:solidFill>
            <a:prstDash val="solid"/>
            <a:headEnd type="none" w="med" len="med"/>
            <a:tailEnd type="triangle" w="med" len="med"/>
          </a:ln>
        </p:spPr>
      </p:sp>
      <p:sp>
        <p:nvSpPr>
          <p:cNvPr id="26653" name="Text Box 32"/>
          <p:cNvSpPr txBox="1"/>
          <p:nvPr/>
        </p:nvSpPr>
        <p:spPr>
          <a:xfrm>
            <a:off x="5334000" y="3622675"/>
            <a:ext cx="457200" cy="304800"/>
          </a:xfrm>
          <a:prstGeom prst="rect">
            <a:avLst/>
          </a:prstGeom>
          <a:noFill/>
          <a:ln w="9525">
            <a:noFill/>
          </a:ln>
        </p:spPr>
        <p:txBody>
          <a:bodyPr>
            <a:spAutoFit/>
          </a:bodyPr>
          <a:lstStyle/>
          <a:p>
            <a:pPr fontAlgn="base">
              <a:spcBef>
                <a:spcPct val="50000"/>
              </a:spcBef>
              <a:spcAft>
                <a:spcPct val="0"/>
              </a:spcAft>
            </a:pPr>
            <a:r>
              <a:rPr lang="en-US" altLang="zh-CN" sz="1400" dirty="0">
                <a:solidFill>
                  <a:prstClr val="black"/>
                </a:solidFill>
                <a:latin typeface="黑体" panose="02010609060101010101" pitchFamily="2" charset="-122"/>
                <a:ea typeface="黑体" panose="02010609060101010101" pitchFamily="2" charset="-122"/>
                <a:sym typeface="Symbol" panose="05050102010706020507" pitchFamily="18" charset="2"/>
              </a:rPr>
              <a:t></a:t>
            </a:r>
          </a:p>
        </p:txBody>
      </p:sp>
      <p:sp>
        <p:nvSpPr>
          <p:cNvPr id="26654" name="Freeform 33"/>
          <p:cNvSpPr/>
          <p:nvPr/>
        </p:nvSpPr>
        <p:spPr>
          <a:xfrm>
            <a:off x="5410200" y="4232275"/>
            <a:ext cx="723900" cy="1588"/>
          </a:xfrm>
          <a:custGeom>
            <a:avLst/>
            <a:gdLst>
              <a:gd name="txL" fmla="*/ 0 w 456"/>
              <a:gd name="txT" fmla="*/ 0 h 1"/>
              <a:gd name="txR" fmla="*/ 456 w 456"/>
              <a:gd name="txB" fmla="*/ 1 h 1"/>
            </a:gdLst>
            <a:ahLst/>
            <a:cxnLst>
              <a:cxn ang="0">
                <a:pos x="456" y="0"/>
              </a:cxn>
              <a:cxn ang="0">
                <a:pos x="0" y="1"/>
              </a:cxn>
            </a:cxnLst>
            <a:rect l="txL" t="txT" r="txR" b="txB"/>
            <a:pathLst>
              <a:path w="456" h="1">
                <a:moveTo>
                  <a:pt x="456" y="0"/>
                </a:moveTo>
                <a:lnTo>
                  <a:pt x="0" y="1"/>
                </a:lnTo>
              </a:path>
            </a:pathLst>
          </a:custGeom>
          <a:noFill/>
          <a:ln w="9525" cap="flat" cmpd="sng">
            <a:solidFill>
              <a:schemeClr val="tx1"/>
            </a:solidFill>
            <a:prstDash val="solid"/>
            <a:round/>
            <a:headEnd type="none" w="med" len="med"/>
            <a:tailEnd type="triangle" w="med" len="med"/>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26655" name="Line 34"/>
          <p:cNvSpPr/>
          <p:nvPr/>
        </p:nvSpPr>
        <p:spPr>
          <a:xfrm flipH="1" flipV="1">
            <a:off x="5181600" y="3317875"/>
            <a:ext cx="990600" cy="762000"/>
          </a:xfrm>
          <a:prstGeom prst="line">
            <a:avLst/>
          </a:prstGeom>
          <a:ln w="9525" cap="flat" cmpd="sng">
            <a:solidFill>
              <a:schemeClr val="tx1"/>
            </a:solidFill>
            <a:prstDash val="solid"/>
            <a:headEnd type="none" w="med" len="med"/>
            <a:tailEnd type="triangle" w="med" len="med"/>
          </a:ln>
        </p:spPr>
      </p:sp>
      <p:sp>
        <p:nvSpPr>
          <p:cNvPr id="26656" name="Line 35"/>
          <p:cNvSpPr/>
          <p:nvPr/>
        </p:nvSpPr>
        <p:spPr>
          <a:xfrm flipV="1">
            <a:off x="6629400" y="3241675"/>
            <a:ext cx="762000" cy="838200"/>
          </a:xfrm>
          <a:prstGeom prst="line">
            <a:avLst/>
          </a:prstGeom>
          <a:ln w="9525" cap="flat" cmpd="sng">
            <a:solidFill>
              <a:schemeClr val="tx1"/>
            </a:solidFill>
            <a:prstDash val="solid"/>
            <a:headEnd type="none" w="med" len="med"/>
            <a:tailEnd type="triangle" w="med" len="med"/>
          </a:ln>
        </p:spPr>
      </p:sp>
      <p:sp>
        <p:nvSpPr>
          <p:cNvPr id="26657" name="Text Box 36"/>
          <p:cNvSpPr txBox="1"/>
          <p:nvPr/>
        </p:nvSpPr>
        <p:spPr>
          <a:xfrm>
            <a:off x="7010400" y="3622675"/>
            <a:ext cx="457200" cy="304800"/>
          </a:xfrm>
          <a:prstGeom prst="rect">
            <a:avLst/>
          </a:prstGeom>
          <a:noFill/>
          <a:ln w="9525">
            <a:noFill/>
          </a:ln>
        </p:spPr>
        <p:txBody>
          <a:bodyPr>
            <a:spAutoFit/>
          </a:bodyPr>
          <a:lstStyle/>
          <a:p>
            <a:pPr fontAlgn="base">
              <a:spcBef>
                <a:spcPct val="50000"/>
              </a:spcBef>
              <a:spcAft>
                <a:spcPct val="0"/>
              </a:spcAft>
            </a:pPr>
            <a:r>
              <a:rPr lang="en-US" altLang="zh-CN" sz="1400" dirty="0">
                <a:solidFill>
                  <a:prstClr val="black"/>
                </a:solidFill>
                <a:latin typeface="黑体" panose="02010609060101010101" pitchFamily="2" charset="-122"/>
                <a:ea typeface="黑体" panose="02010609060101010101" pitchFamily="2" charset="-122"/>
                <a:sym typeface="Symbol" panose="05050102010706020507" pitchFamily="18" charset="2"/>
              </a:rPr>
              <a:t></a:t>
            </a:r>
          </a:p>
        </p:txBody>
      </p:sp>
    </p:spTree>
    <p:extLst>
      <p:ext uri="{BB962C8B-B14F-4D97-AF65-F5344CB8AC3E}">
        <p14:creationId xmlns:p14="http://schemas.microsoft.com/office/powerpoint/2010/main" val="2794439980"/>
      </p:ext>
    </p:extLst>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ext Box 5"/>
          <p:cNvSpPr txBox="1"/>
          <p:nvPr/>
        </p:nvSpPr>
        <p:spPr>
          <a:xfrm>
            <a:off x="1859280" y="310833"/>
            <a:ext cx="8713788" cy="5355312"/>
          </a:xfrm>
          <a:prstGeom prst="rect">
            <a:avLst/>
          </a:prstGeom>
          <a:noFill/>
          <a:ln w="9525">
            <a:noFill/>
          </a:ln>
        </p:spPr>
        <p:txBody>
          <a:bodyPr>
            <a:spAutoFit/>
          </a:bodyPr>
          <a:lstStyle/>
          <a:p>
            <a:pPr fontAlgn="base">
              <a:lnSpc>
                <a:spcPct val="150000"/>
              </a:lnSpc>
              <a:spcBef>
                <a:spcPct val="0"/>
              </a:spcBef>
              <a:spcAft>
                <a:spcPct val="0"/>
              </a:spcAft>
            </a:pPr>
            <a:r>
              <a:rPr lang="en-US" altLang="zh-CN" sz="2000" b="1" dirty="0">
                <a:solidFill>
                  <a:srgbClr val="694F07"/>
                </a:solidFill>
                <a:latin typeface="仿宋_GB2312" pitchFamily="49" charset="-122"/>
                <a:ea typeface="仿宋_GB2312" pitchFamily="49" charset="-122"/>
              </a:rPr>
              <a:t>4.</a:t>
            </a:r>
            <a:r>
              <a:rPr lang="zh-CN" altLang="en-US" sz="2000" b="1" dirty="0">
                <a:solidFill>
                  <a:srgbClr val="694F07"/>
                </a:solidFill>
                <a:latin typeface="仿宋_GB2312" pitchFamily="49" charset="-122"/>
                <a:ea typeface="仿宋_GB2312" pitchFamily="49" charset="-122"/>
              </a:rPr>
              <a:t>用语义网络表示知识的步骤如下：</a:t>
            </a:r>
          </a:p>
          <a:p>
            <a:pPr fontAlgn="base">
              <a:lnSpc>
                <a:spcPct val="150000"/>
              </a:lnSpc>
              <a:spcBef>
                <a:spcPct val="0"/>
              </a:spcBef>
              <a:spcAft>
                <a:spcPct val="0"/>
              </a:spcAft>
            </a:pPr>
            <a:r>
              <a:rPr lang="zh-CN" altLang="en-US" sz="2000" b="1" dirty="0">
                <a:solidFill>
                  <a:prstClr val="black"/>
                </a:solidFill>
                <a:latin typeface="仿宋_GB2312" pitchFamily="49" charset="-122"/>
                <a:ea typeface="仿宋_GB2312" pitchFamily="49" charset="-122"/>
              </a:rPr>
              <a:t>（</a:t>
            </a:r>
            <a:r>
              <a:rPr lang="en-US" altLang="zh-CN" sz="2000" b="1" dirty="0">
                <a:solidFill>
                  <a:prstClr val="black"/>
                </a:solidFill>
                <a:latin typeface="仿宋_GB2312" pitchFamily="49" charset="-122"/>
                <a:ea typeface="仿宋_GB2312" pitchFamily="49" charset="-122"/>
              </a:rPr>
              <a:t>1</a:t>
            </a:r>
            <a:r>
              <a:rPr lang="zh-CN" altLang="en-US" sz="2000" b="1" dirty="0">
                <a:solidFill>
                  <a:prstClr val="black"/>
                </a:solidFill>
                <a:latin typeface="仿宋_GB2312" pitchFamily="49" charset="-122"/>
                <a:ea typeface="仿宋_GB2312" pitchFamily="49" charset="-122"/>
              </a:rPr>
              <a:t>）确定问题所有对象和对象的属性。</a:t>
            </a:r>
          </a:p>
          <a:p>
            <a:pPr fontAlgn="base">
              <a:lnSpc>
                <a:spcPct val="150000"/>
              </a:lnSpc>
              <a:spcBef>
                <a:spcPct val="0"/>
              </a:spcBef>
              <a:spcAft>
                <a:spcPct val="0"/>
              </a:spcAft>
            </a:pPr>
            <a:r>
              <a:rPr lang="zh-CN" altLang="en-US" sz="2000" b="1" dirty="0">
                <a:solidFill>
                  <a:prstClr val="black"/>
                </a:solidFill>
                <a:latin typeface="仿宋_GB2312" pitchFamily="49" charset="-122"/>
                <a:ea typeface="仿宋_GB2312" pitchFamily="49" charset="-122"/>
              </a:rPr>
              <a:t>（</a:t>
            </a:r>
            <a:r>
              <a:rPr lang="en-US" altLang="zh-CN" sz="2000" b="1" dirty="0">
                <a:solidFill>
                  <a:prstClr val="black"/>
                </a:solidFill>
                <a:latin typeface="仿宋_GB2312" pitchFamily="49" charset="-122"/>
                <a:ea typeface="仿宋_GB2312" pitchFamily="49" charset="-122"/>
              </a:rPr>
              <a:t>2</a:t>
            </a:r>
            <a:r>
              <a:rPr lang="zh-CN" altLang="en-US" sz="2000" b="1" dirty="0">
                <a:solidFill>
                  <a:prstClr val="black"/>
                </a:solidFill>
                <a:latin typeface="仿宋_GB2312" pitchFamily="49" charset="-122"/>
                <a:ea typeface="仿宋_GB2312" pitchFamily="49" charset="-122"/>
              </a:rPr>
              <a:t>）确定所讨论对象间的关系。</a:t>
            </a:r>
          </a:p>
          <a:p>
            <a:pPr fontAlgn="base">
              <a:lnSpc>
                <a:spcPct val="150000"/>
              </a:lnSpc>
              <a:spcBef>
                <a:spcPct val="0"/>
              </a:spcBef>
              <a:spcAft>
                <a:spcPct val="0"/>
              </a:spcAft>
            </a:pPr>
            <a:r>
              <a:rPr lang="zh-CN" altLang="en-US" sz="2000" b="1" dirty="0">
                <a:solidFill>
                  <a:prstClr val="black"/>
                </a:solidFill>
                <a:latin typeface="仿宋_GB2312" pitchFamily="49" charset="-122"/>
                <a:ea typeface="仿宋_GB2312" pitchFamily="49" charset="-122"/>
              </a:rPr>
              <a:t>（</a:t>
            </a:r>
            <a:r>
              <a:rPr lang="en-US" altLang="zh-CN" sz="2000" b="1" dirty="0">
                <a:solidFill>
                  <a:prstClr val="black"/>
                </a:solidFill>
                <a:latin typeface="仿宋_GB2312" pitchFamily="49" charset="-122"/>
                <a:ea typeface="仿宋_GB2312" pitchFamily="49" charset="-122"/>
              </a:rPr>
              <a:t>3</a:t>
            </a:r>
            <a:r>
              <a:rPr lang="zh-CN" altLang="en-US" sz="2000" b="1" dirty="0">
                <a:solidFill>
                  <a:prstClr val="black"/>
                </a:solidFill>
                <a:latin typeface="仿宋_GB2312" pitchFamily="49" charset="-122"/>
                <a:ea typeface="仿宋_GB2312" pitchFamily="49" charset="-122"/>
              </a:rPr>
              <a:t>）根据语义网络中所涉及的关系，对语义网络中的结点及弧进行整理，包括增加结点、弧和归并结点等。</a:t>
            </a:r>
            <a:endParaRPr lang="en-US" altLang="zh-CN" sz="2000" b="1" dirty="0">
              <a:solidFill>
                <a:prstClr val="black"/>
              </a:solidFill>
              <a:latin typeface="仿宋_GB2312" pitchFamily="49" charset="-122"/>
              <a:ea typeface="仿宋_GB2312" pitchFamily="49" charset="-122"/>
            </a:endParaRPr>
          </a:p>
          <a:p>
            <a:pPr fontAlgn="base">
              <a:lnSpc>
                <a:spcPct val="150000"/>
              </a:lnSpc>
              <a:spcBef>
                <a:spcPct val="0"/>
              </a:spcBef>
              <a:spcAft>
                <a:spcPct val="0"/>
              </a:spcAft>
            </a:pPr>
            <a:r>
              <a:rPr lang="zh-CN" altLang="en-US" sz="2000" b="1" dirty="0">
                <a:solidFill>
                  <a:prstClr val="black"/>
                </a:solidFill>
                <a:latin typeface="仿宋_GB2312" pitchFamily="49" charset="-122"/>
                <a:ea typeface="仿宋_GB2312" pitchFamily="49" charset="-122"/>
              </a:rPr>
              <a:t>    </a:t>
            </a:r>
            <a:r>
              <a:rPr lang="zh-CN" altLang="en-US" b="1" dirty="0">
                <a:solidFill>
                  <a:prstClr val="black"/>
                </a:solidFill>
                <a:latin typeface="仿宋_GB2312" pitchFamily="49" charset="-122"/>
                <a:ea typeface="仿宋_GB2312" pitchFamily="49" charset="-122"/>
              </a:rPr>
              <a:t>① 在语义网络中，如果结点中的联系是</a:t>
            </a:r>
            <a:r>
              <a:rPr lang="en-US" altLang="zh-CN" b="1" dirty="0">
                <a:solidFill>
                  <a:prstClr val="black"/>
                </a:solidFill>
                <a:latin typeface="仿宋_GB2312" pitchFamily="49" charset="-122"/>
                <a:ea typeface="仿宋_GB2312" pitchFamily="49" charset="-122"/>
              </a:rPr>
              <a:t>ISA</a:t>
            </a:r>
            <a:r>
              <a:rPr lang="zh-CN" altLang="en-US" b="1" dirty="0">
                <a:solidFill>
                  <a:prstClr val="black"/>
                </a:solidFill>
                <a:latin typeface="仿宋_GB2312" pitchFamily="49" charset="-122"/>
                <a:ea typeface="仿宋_GB2312" pitchFamily="49" charset="-122"/>
              </a:rPr>
              <a:t>、</a:t>
            </a:r>
            <a:r>
              <a:rPr lang="en-US" altLang="zh-CN" b="1" dirty="0">
                <a:solidFill>
                  <a:prstClr val="black"/>
                </a:solidFill>
                <a:latin typeface="仿宋_GB2312" pitchFamily="49" charset="-122"/>
                <a:ea typeface="仿宋_GB2312" pitchFamily="49" charset="-122"/>
              </a:rPr>
              <a:t>AKO</a:t>
            </a:r>
            <a:r>
              <a:rPr lang="zh-CN" altLang="en-US" b="1" dirty="0">
                <a:solidFill>
                  <a:prstClr val="black"/>
                </a:solidFill>
                <a:latin typeface="仿宋_GB2312" pitchFamily="49" charset="-122"/>
                <a:ea typeface="仿宋_GB2312" pitchFamily="49" charset="-122"/>
              </a:rPr>
              <a:t>、</a:t>
            </a:r>
            <a:r>
              <a:rPr lang="en-US" altLang="zh-CN" b="1" dirty="0">
                <a:solidFill>
                  <a:prstClr val="black"/>
                </a:solidFill>
                <a:latin typeface="仿宋_GB2312" pitchFamily="49" charset="-122"/>
                <a:ea typeface="仿宋_GB2312" pitchFamily="49" charset="-122"/>
              </a:rPr>
              <a:t>AMO</a:t>
            </a:r>
            <a:r>
              <a:rPr lang="zh-CN" altLang="en-US" b="1" dirty="0">
                <a:solidFill>
                  <a:prstClr val="black"/>
                </a:solidFill>
                <a:latin typeface="仿宋_GB2312" pitchFamily="49" charset="-122"/>
                <a:ea typeface="仿宋_GB2312" pitchFamily="49" charset="-122"/>
              </a:rPr>
              <a:t>等类属关系，则下层结点对上层结点具有属性继承性。整理同一层结点的共同属性，并抽出这些属性，加入上层结点中，以免造成信息冗余。</a:t>
            </a:r>
          </a:p>
          <a:p>
            <a:pPr fontAlgn="base">
              <a:lnSpc>
                <a:spcPct val="150000"/>
              </a:lnSpc>
              <a:spcBef>
                <a:spcPct val="0"/>
              </a:spcBef>
              <a:spcAft>
                <a:spcPct val="0"/>
              </a:spcAft>
            </a:pPr>
            <a:r>
              <a:rPr lang="zh-CN" altLang="en-US" b="1" dirty="0">
                <a:solidFill>
                  <a:prstClr val="black"/>
                </a:solidFill>
                <a:latin typeface="仿宋_GB2312" pitchFamily="49" charset="-122"/>
                <a:ea typeface="仿宋_GB2312" pitchFamily="49" charset="-122"/>
              </a:rPr>
              <a:t>    ② 如果要表示的知识中含有因果关系，则增加情况结点，并从该结点引出多条弧将原因结点和结果结点连接起来。</a:t>
            </a:r>
          </a:p>
          <a:p>
            <a:pPr fontAlgn="base">
              <a:lnSpc>
                <a:spcPct val="150000"/>
              </a:lnSpc>
              <a:spcBef>
                <a:spcPct val="0"/>
              </a:spcBef>
              <a:spcAft>
                <a:spcPct val="0"/>
              </a:spcAft>
            </a:pPr>
            <a:r>
              <a:rPr lang="zh-CN" altLang="en-US" b="1" dirty="0">
                <a:solidFill>
                  <a:prstClr val="black"/>
                </a:solidFill>
                <a:latin typeface="仿宋_GB2312" pitchFamily="49" charset="-122"/>
                <a:ea typeface="仿宋_GB2312" pitchFamily="49" charset="-122"/>
              </a:rPr>
              <a:t>    ③ 如果要表示的知识中含有动作关系，则增加动作结点，并从该结点引出多条弧将动作的主体结点和客体结点连接起来。</a:t>
            </a:r>
          </a:p>
        </p:txBody>
      </p:sp>
    </p:spTree>
    <p:extLst>
      <p:ext uri="{BB962C8B-B14F-4D97-AF65-F5344CB8AC3E}">
        <p14:creationId xmlns:p14="http://schemas.microsoft.com/office/powerpoint/2010/main" val="2630333962"/>
      </p:ext>
    </p:extLst>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ext Box 5"/>
          <p:cNvSpPr txBox="1"/>
          <p:nvPr/>
        </p:nvSpPr>
        <p:spPr>
          <a:xfrm>
            <a:off x="1747838" y="519114"/>
            <a:ext cx="8424862" cy="3219343"/>
          </a:xfrm>
          <a:prstGeom prst="rect">
            <a:avLst/>
          </a:prstGeom>
          <a:noFill/>
          <a:ln w="9525">
            <a:noFill/>
          </a:ln>
        </p:spPr>
        <p:txBody>
          <a:bodyPr>
            <a:spAutoFit/>
          </a:bodyPr>
          <a:lstStyle/>
          <a:p>
            <a:pPr fontAlgn="base">
              <a:lnSpc>
                <a:spcPct val="115000"/>
              </a:lnSpc>
              <a:spcBef>
                <a:spcPct val="0"/>
              </a:spcBef>
              <a:spcAft>
                <a:spcPct val="0"/>
              </a:spcAft>
            </a:pPr>
            <a:r>
              <a:rPr lang="en-US" altLang="zh-CN" dirty="0">
                <a:solidFill>
                  <a:prstClr val="black"/>
                </a:solidFill>
                <a:latin typeface="仿宋_GB2312" pitchFamily="49" charset="-122"/>
                <a:ea typeface="仿宋_GB2312" pitchFamily="49" charset="-122"/>
              </a:rPr>
              <a:t>    </a:t>
            </a:r>
            <a:r>
              <a:rPr lang="en-US" altLang="zh-CN" b="1" dirty="0">
                <a:solidFill>
                  <a:prstClr val="black"/>
                </a:solidFill>
                <a:latin typeface="仿宋_GB2312" pitchFamily="49" charset="-122"/>
                <a:ea typeface="仿宋_GB2312" pitchFamily="49" charset="-122"/>
              </a:rPr>
              <a:t>④ </a:t>
            </a:r>
            <a:r>
              <a:rPr lang="zh-CN" altLang="en-US" b="1" dirty="0">
                <a:solidFill>
                  <a:prstClr val="black"/>
                </a:solidFill>
                <a:latin typeface="仿宋_GB2312" pitchFamily="49" charset="-122"/>
                <a:ea typeface="仿宋_GB2312" pitchFamily="49" charset="-122"/>
              </a:rPr>
              <a:t>如果要表示的知识中含有</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与</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和</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或</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关系时，可在语义网络中增加</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与</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结点和</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或</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结点，并用弧将这些</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与</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或</a:t>
            </a:r>
            <a:r>
              <a:rPr lang="zh-CN" altLang="en-US" b="1" dirty="0">
                <a:solidFill>
                  <a:prstClr val="black"/>
                </a:solidFill>
                <a:latin typeface="Arial" panose="020B0604020202020204" pitchFamily="34" charset="0"/>
                <a:ea typeface="仿宋_GB2312" pitchFamily="49" charset="-122"/>
              </a:rPr>
              <a:t>”</a:t>
            </a:r>
            <a:r>
              <a:rPr lang="zh-CN" altLang="en-US" b="1" dirty="0">
                <a:solidFill>
                  <a:prstClr val="black"/>
                </a:solidFill>
                <a:latin typeface="仿宋_GB2312" pitchFamily="49" charset="-122"/>
                <a:ea typeface="仿宋_GB2312" pitchFamily="49" charset="-122"/>
              </a:rPr>
              <a:t>与其它结点连接起来表示知识中的语义关系。</a:t>
            </a:r>
          </a:p>
          <a:p>
            <a:pPr fontAlgn="base">
              <a:lnSpc>
                <a:spcPct val="115000"/>
              </a:lnSpc>
              <a:spcBef>
                <a:spcPct val="0"/>
              </a:spcBef>
              <a:spcAft>
                <a:spcPct val="0"/>
              </a:spcAft>
            </a:pPr>
            <a:r>
              <a:rPr lang="zh-CN" altLang="en-US" b="1" dirty="0">
                <a:solidFill>
                  <a:prstClr val="black"/>
                </a:solidFill>
                <a:latin typeface="仿宋_GB2312" pitchFamily="49" charset="-122"/>
                <a:ea typeface="仿宋_GB2312" pitchFamily="49" charset="-122"/>
              </a:rPr>
              <a:t>    ⑤ 如果要表示的知识是含有全称量词和存在量词的复杂问题，则采用前面介绍的亨德里克</a:t>
            </a:r>
            <a:r>
              <a:rPr lang="en-US" altLang="zh-CN" b="1" dirty="0">
                <a:solidFill>
                  <a:prstClr val="black"/>
                </a:solidFill>
                <a:latin typeface="仿宋_GB2312" pitchFamily="49" charset="-122"/>
                <a:ea typeface="仿宋_GB2312" pitchFamily="49" charset="-122"/>
              </a:rPr>
              <a:t>(G .G .Hendrix)</a:t>
            </a:r>
            <a:r>
              <a:rPr lang="zh-CN" altLang="en-US" b="1" dirty="0">
                <a:solidFill>
                  <a:prstClr val="black"/>
                </a:solidFill>
                <a:latin typeface="仿宋_GB2312" pitchFamily="49" charset="-122"/>
                <a:ea typeface="仿宋_GB2312" pitchFamily="49" charset="-122"/>
              </a:rPr>
              <a:t>提出的语义网络分区技术来表示。</a:t>
            </a:r>
          </a:p>
          <a:p>
            <a:pPr fontAlgn="base">
              <a:lnSpc>
                <a:spcPct val="115000"/>
              </a:lnSpc>
              <a:spcBef>
                <a:spcPct val="0"/>
              </a:spcBef>
              <a:spcAft>
                <a:spcPct val="0"/>
              </a:spcAft>
            </a:pPr>
            <a:r>
              <a:rPr lang="zh-CN" altLang="en-US" b="1" dirty="0">
                <a:solidFill>
                  <a:prstClr val="black"/>
                </a:solidFill>
                <a:latin typeface="仿宋_GB2312" pitchFamily="49" charset="-122"/>
                <a:ea typeface="仿宋_GB2312" pitchFamily="49" charset="-122"/>
              </a:rPr>
              <a:t>    ⑥ 如果要表示的知识是规则性的知识，则应仔细分析问题中的条件与结论，并将它们作为语义网络中的两个结点，然后用</a:t>
            </a:r>
            <a:r>
              <a:rPr lang="en-US" altLang="zh-CN" b="1" dirty="0">
                <a:solidFill>
                  <a:prstClr val="black"/>
                </a:solidFill>
                <a:latin typeface="仿宋_GB2312" pitchFamily="49" charset="-122"/>
                <a:ea typeface="仿宋_GB2312" pitchFamily="49" charset="-122"/>
              </a:rPr>
              <a:t>IF-THEN</a:t>
            </a:r>
            <a:r>
              <a:rPr lang="zh-CN" altLang="en-US" b="1" dirty="0">
                <a:solidFill>
                  <a:prstClr val="black"/>
                </a:solidFill>
                <a:latin typeface="仿宋_GB2312" pitchFamily="49" charset="-122"/>
                <a:ea typeface="仿宋_GB2312" pitchFamily="49" charset="-122"/>
              </a:rPr>
              <a:t>弧将它们连接起来。</a:t>
            </a:r>
          </a:p>
          <a:p>
            <a:pPr fontAlgn="base">
              <a:lnSpc>
                <a:spcPct val="115000"/>
              </a:lnSpc>
              <a:spcBef>
                <a:spcPts val="1200"/>
              </a:spcBef>
              <a:spcAft>
                <a:spcPct val="0"/>
              </a:spcAft>
            </a:pPr>
            <a:r>
              <a:rPr lang="zh-CN" altLang="en-US" sz="2000" b="1" dirty="0">
                <a:solidFill>
                  <a:prstClr val="black"/>
                </a:solidFill>
                <a:latin typeface="仿宋_GB2312" pitchFamily="49" charset="-122"/>
                <a:ea typeface="仿宋_GB2312" pitchFamily="49" charset="-122"/>
              </a:rPr>
              <a:t>（</a:t>
            </a:r>
            <a:r>
              <a:rPr lang="en-US" altLang="zh-CN" sz="2000" b="1" dirty="0">
                <a:solidFill>
                  <a:prstClr val="black"/>
                </a:solidFill>
                <a:latin typeface="仿宋_GB2312" pitchFamily="49" charset="-122"/>
                <a:ea typeface="仿宋_GB2312" pitchFamily="49" charset="-122"/>
              </a:rPr>
              <a:t>4</a:t>
            </a:r>
            <a:r>
              <a:rPr lang="zh-CN" altLang="en-US" sz="2000" b="1" dirty="0">
                <a:solidFill>
                  <a:prstClr val="black"/>
                </a:solidFill>
                <a:latin typeface="仿宋_GB2312" pitchFamily="49" charset="-122"/>
                <a:ea typeface="仿宋_GB2312" pitchFamily="49" charset="-122"/>
              </a:rPr>
              <a:t>）将各对象作为语义网络的一个结点，而各对象间的关系作为网络中各结点的弧，连接形成语义网络。</a:t>
            </a:r>
          </a:p>
        </p:txBody>
      </p:sp>
    </p:spTree>
    <p:extLst>
      <p:ext uri="{BB962C8B-B14F-4D97-AF65-F5344CB8AC3E}">
        <p14:creationId xmlns:p14="http://schemas.microsoft.com/office/powerpoint/2010/main" val="356512392"/>
      </p:ext>
    </p:extLst>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 Box 5"/>
          <p:cNvSpPr txBox="1"/>
          <p:nvPr/>
        </p:nvSpPr>
        <p:spPr>
          <a:xfrm>
            <a:off x="1781175" y="733247"/>
            <a:ext cx="8820150" cy="5756275"/>
          </a:xfrm>
          <a:prstGeom prst="rect">
            <a:avLst/>
          </a:prstGeom>
          <a:noFill/>
          <a:ln w="9525">
            <a:noFill/>
          </a:ln>
        </p:spPr>
        <p:txBody>
          <a:bodyPr>
            <a:spAutoFit/>
          </a:bodyPr>
          <a:lstStyle/>
          <a:p>
            <a:pPr fontAlgn="base">
              <a:spcBef>
                <a:spcPct val="50000"/>
              </a:spcBef>
              <a:spcAft>
                <a:spcPct val="0"/>
              </a:spcAft>
            </a:pPr>
            <a:r>
              <a:rPr lang="zh-CN" altLang="en-US" sz="2000" b="1" dirty="0">
                <a:solidFill>
                  <a:srgbClr val="FF6600"/>
                </a:solidFill>
                <a:latin typeface="Tahoma" panose="020B0604030504040204" pitchFamily="34" charset="0"/>
                <a:ea typeface="宋体" panose="02010600030101010101" pitchFamily="2" charset="-122"/>
              </a:rPr>
              <a:t>例</a:t>
            </a:r>
            <a:r>
              <a:rPr lang="en-US" altLang="zh-CN" sz="2000" b="1" dirty="0">
                <a:solidFill>
                  <a:srgbClr val="FF6600"/>
                </a:solidFill>
                <a:latin typeface="Tahoma" panose="020B0604030504040204" pitchFamily="34" charset="0"/>
                <a:ea typeface="宋体" panose="02010600030101010101" pitchFamily="2" charset="-122"/>
              </a:rPr>
              <a:t>2.5.1  </a:t>
            </a:r>
            <a:r>
              <a:rPr lang="zh-CN" altLang="en-US" sz="2000" b="1" dirty="0">
                <a:solidFill>
                  <a:prstClr val="black"/>
                </a:solidFill>
                <a:latin typeface="Tahoma" panose="020B0604030504040204" pitchFamily="34" charset="0"/>
                <a:ea typeface="宋体" panose="02010600030101010101" pitchFamily="2" charset="-122"/>
              </a:rPr>
              <a:t>把下列命题用一个语义网络表示出来</a:t>
            </a:r>
            <a:r>
              <a:rPr lang="en-US" altLang="zh-CN" sz="2000" b="1" dirty="0">
                <a:solidFill>
                  <a:prstClr val="black"/>
                </a:solidFill>
                <a:latin typeface="Tahoma" panose="020B0604030504040204" pitchFamily="34" charset="0"/>
                <a:ea typeface="宋体" panose="02010600030101010101" pitchFamily="2" charset="-122"/>
              </a:rPr>
              <a:t>:</a:t>
            </a:r>
          </a:p>
          <a:p>
            <a:pPr fontAlgn="base">
              <a:spcBef>
                <a:spcPct val="0"/>
              </a:spcBef>
              <a:spcAft>
                <a:spcPct val="0"/>
              </a:spcAft>
            </a:pPr>
            <a:r>
              <a:rPr lang="zh-CN" altLang="en-US" sz="2000" b="1" dirty="0">
                <a:solidFill>
                  <a:prstClr val="black"/>
                </a:solidFill>
                <a:latin typeface="Tahoma" panose="020B0604030504040204" pitchFamily="34" charset="0"/>
                <a:ea typeface="宋体" panose="02010600030101010101" pitchFamily="2" charset="-122"/>
              </a:rPr>
              <a:t>（</a:t>
            </a:r>
            <a:r>
              <a:rPr lang="en-US" altLang="zh-CN" sz="2000" b="1" dirty="0">
                <a:solidFill>
                  <a:prstClr val="black"/>
                </a:solidFill>
                <a:latin typeface="Tahoma" panose="020B0604030504040204" pitchFamily="34" charset="0"/>
                <a:ea typeface="宋体" panose="02010600030101010101" pitchFamily="2" charset="-122"/>
              </a:rPr>
              <a:t>1</a:t>
            </a:r>
            <a:r>
              <a:rPr lang="zh-CN" altLang="en-US" sz="2000" b="1" dirty="0">
                <a:solidFill>
                  <a:prstClr val="black"/>
                </a:solidFill>
                <a:latin typeface="Tahoma" panose="020B0604030504040204" pitchFamily="34" charset="0"/>
                <a:ea typeface="宋体" panose="02010600030101010101" pitchFamily="2" charset="-122"/>
              </a:rPr>
              <a:t>）猪和羊都是动物；</a:t>
            </a:r>
          </a:p>
          <a:p>
            <a:pPr fontAlgn="base">
              <a:spcBef>
                <a:spcPct val="0"/>
              </a:spcBef>
              <a:spcAft>
                <a:spcPct val="0"/>
              </a:spcAft>
            </a:pPr>
            <a:r>
              <a:rPr lang="zh-CN" altLang="en-US" sz="2000" b="1" dirty="0">
                <a:solidFill>
                  <a:prstClr val="black"/>
                </a:solidFill>
                <a:latin typeface="Tahoma" panose="020B0604030504040204" pitchFamily="34" charset="0"/>
                <a:ea typeface="宋体" panose="02010600030101010101" pitchFamily="2" charset="-122"/>
              </a:rPr>
              <a:t>（</a:t>
            </a:r>
            <a:r>
              <a:rPr lang="en-US" altLang="zh-CN" sz="2000" b="1" dirty="0">
                <a:solidFill>
                  <a:prstClr val="black"/>
                </a:solidFill>
                <a:latin typeface="Tahoma" panose="020B0604030504040204" pitchFamily="34" charset="0"/>
                <a:ea typeface="宋体" panose="02010600030101010101" pitchFamily="2" charset="-122"/>
              </a:rPr>
              <a:t>2</a:t>
            </a:r>
            <a:r>
              <a:rPr lang="zh-CN" altLang="en-US" sz="2000" b="1" dirty="0">
                <a:solidFill>
                  <a:prstClr val="black"/>
                </a:solidFill>
                <a:latin typeface="Tahoma" panose="020B0604030504040204" pitchFamily="34" charset="0"/>
                <a:ea typeface="宋体" panose="02010600030101010101" pitchFamily="2" charset="-122"/>
              </a:rPr>
              <a:t>）猪和羊都是哺乳动物；</a:t>
            </a:r>
          </a:p>
          <a:p>
            <a:pPr fontAlgn="base">
              <a:spcBef>
                <a:spcPct val="0"/>
              </a:spcBef>
              <a:spcAft>
                <a:spcPct val="0"/>
              </a:spcAft>
            </a:pPr>
            <a:r>
              <a:rPr lang="zh-CN" altLang="en-US" sz="2000" b="1" dirty="0">
                <a:solidFill>
                  <a:prstClr val="black"/>
                </a:solidFill>
                <a:latin typeface="Tahoma" panose="020B0604030504040204" pitchFamily="34" charset="0"/>
                <a:ea typeface="宋体" panose="02010600030101010101" pitchFamily="2" charset="-122"/>
              </a:rPr>
              <a:t>（</a:t>
            </a:r>
            <a:r>
              <a:rPr lang="en-US" altLang="zh-CN" sz="2000" b="1" dirty="0">
                <a:solidFill>
                  <a:prstClr val="black"/>
                </a:solidFill>
                <a:latin typeface="Tahoma" panose="020B0604030504040204" pitchFamily="34" charset="0"/>
                <a:ea typeface="宋体" panose="02010600030101010101" pitchFamily="2" charset="-122"/>
              </a:rPr>
              <a:t>3</a:t>
            </a:r>
            <a:r>
              <a:rPr lang="zh-CN" altLang="en-US" sz="2000" b="1" dirty="0">
                <a:solidFill>
                  <a:prstClr val="black"/>
                </a:solidFill>
                <a:latin typeface="Tahoma" panose="020B0604030504040204" pitchFamily="34" charset="0"/>
                <a:ea typeface="宋体" panose="02010600030101010101" pitchFamily="2" charset="-122"/>
              </a:rPr>
              <a:t>）野猪是猪，但生长在森林中；</a:t>
            </a:r>
          </a:p>
          <a:p>
            <a:pPr fontAlgn="base">
              <a:spcBef>
                <a:spcPct val="0"/>
              </a:spcBef>
              <a:spcAft>
                <a:spcPct val="0"/>
              </a:spcAft>
            </a:pPr>
            <a:r>
              <a:rPr lang="zh-CN" altLang="en-US" sz="2000" b="1" dirty="0">
                <a:solidFill>
                  <a:prstClr val="black"/>
                </a:solidFill>
                <a:latin typeface="Tahoma" panose="020B0604030504040204" pitchFamily="34" charset="0"/>
                <a:ea typeface="宋体" panose="02010600030101010101" pitchFamily="2" charset="-122"/>
              </a:rPr>
              <a:t>（</a:t>
            </a:r>
            <a:r>
              <a:rPr lang="en-US" altLang="zh-CN" sz="2000" b="1" dirty="0">
                <a:solidFill>
                  <a:prstClr val="black"/>
                </a:solidFill>
                <a:latin typeface="Tahoma" panose="020B0604030504040204" pitchFamily="34" charset="0"/>
                <a:ea typeface="宋体" panose="02010600030101010101" pitchFamily="2" charset="-122"/>
              </a:rPr>
              <a:t>4</a:t>
            </a:r>
            <a:r>
              <a:rPr lang="zh-CN" altLang="en-US" sz="2000" b="1" dirty="0">
                <a:solidFill>
                  <a:prstClr val="black"/>
                </a:solidFill>
                <a:latin typeface="Tahoma" panose="020B0604030504040204" pitchFamily="34" charset="0"/>
                <a:ea typeface="宋体" panose="02010600030101010101" pitchFamily="2" charset="-122"/>
              </a:rPr>
              <a:t>）山羊是羊，头上长着角；</a:t>
            </a:r>
          </a:p>
          <a:p>
            <a:pPr fontAlgn="base">
              <a:spcBef>
                <a:spcPct val="0"/>
              </a:spcBef>
              <a:spcAft>
                <a:spcPct val="0"/>
              </a:spcAft>
            </a:pPr>
            <a:r>
              <a:rPr lang="zh-CN" altLang="en-US" sz="2000" b="1" dirty="0">
                <a:solidFill>
                  <a:prstClr val="black"/>
                </a:solidFill>
                <a:latin typeface="Tahoma" panose="020B0604030504040204" pitchFamily="34" charset="0"/>
                <a:ea typeface="宋体" panose="02010600030101010101" pitchFamily="2" charset="-122"/>
              </a:rPr>
              <a:t>（</a:t>
            </a:r>
            <a:r>
              <a:rPr lang="en-US" altLang="zh-CN" sz="2000" b="1" dirty="0">
                <a:solidFill>
                  <a:prstClr val="black"/>
                </a:solidFill>
                <a:latin typeface="Tahoma" panose="020B0604030504040204" pitchFamily="34" charset="0"/>
                <a:ea typeface="宋体" panose="02010600030101010101" pitchFamily="2" charset="-122"/>
              </a:rPr>
              <a:t>5</a:t>
            </a:r>
            <a:r>
              <a:rPr lang="zh-CN" altLang="en-US" sz="2000" b="1" dirty="0">
                <a:solidFill>
                  <a:prstClr val="black"/>
                </a:solidFill>
                <a:latin typeface="Tahoma" panose="020B0604030504040204" pitchFamily="34" charset="0"/>
                <a:ea typeface="宋体" panose="02010600030101010101" pitchFamily="2" charset="-122"/>
              </a:rPr>
              <a:t>）绵羊是一种羊，它能生产羊毛。</a:t>
            </a:r>
          </a:p>
          <a:p>
            <a:pPr fontAlgn="base">
              <a:spcBef>
                <a:spcPts val="15"/>
              </a:spcBef>
            </a:pPr>
            <a:r>
              <a:rPr lang="zh-CN" altLang="en-US" sz="2000" b="1" dirty="0">
                <a:solidFill>
                  <a:srgbClr val="C00000"/>
                </a:solidFill>
                <a:latin typeface="Tahoma" panose="020B0604030504040204" pitchFamily="34" charset="0"/>
                <a:ea typeface="宋体" panose="02010600030101010101" pitchFamily="2" charset="-122"/>
              </a:rPr>
              <a:t>解题分析：  </a:t>
            </a:r>
            <a:endParaRPr lang="en-US" altLang="zh-CN" sz="2000" b="1" dirty="0">
              <a:solidFill>
                <a:srgbClr val="C00000"/>
              </a:solidFill>
              <a:latin typeface="Tahoma" panose="020B0604030504040204" pitchFamily="34" charset="0"/>
              <a:ea typeface="宋体" panose="02010600030101010101" pitchFamily="2" charset="-122"/>
            </a:endParaRPr>
          </a:p>
          <a:p>
            <a:pPr fontAlgn="base">
              <a:spcBef>
                <a:spcPts val="600"/>
              </a:spcBef>
              <a:spcAft>
                <a:spcPct val="0"/>
              </a:spcAft>
            </a:pPr>
            <a:r>
              <a:rPr lang="zh-CN" altLang="en-US" b="1" dirty="0">
                <a:solidFill>
                  <a:srgbClr val="C00000"/>
                </a:solidFill>
                <a:latin typeface="Tahoma" panose="020B0604030504040204" pitchFamily="34" charset="0"/>
                <a:ea typeface="宋体" panose="02010600030101010101" pitchFamily="2" charset="-122"/>
              </a:rPr>
              <a:t>涉及的对象</a:t>
            </a:r>
            <a:r>
              <a:rPr lang="zh-CN" altLang="en-US" b="1" dirty="0">
                <a:solidFill>
                  <a:prstClr val="black"/>
                </a:solidFill>
                <a:latin typeface="Tahoma" panose="020B0604030504040204" pitchFamily="34" charset="0"/>
                <a:ea typeface="宋体" panose="02010600030101010101" pitchFamily="2" charset="-122"/>
              </a:rPr>
              <a:t>有猪、羊、动物、哺乳动物、野猪、山羊、绵羊、森林、羊毛、角等。  </a:t>
            </a:r>
          </a:p>
          <a:p>
            <a:pPr fontAlgn="base">
              <a:spcBef>
                <a:spcPct val="0"/>
              </a:spcBef>
              <a:spcAft>
                <a:spcPct val="0"/>
              </a:spcAft>
            </a:pPr>
            <a:r>
              <a:rPr lang="zh-CN" altLang="en-US" b="1" dirty="0">
                <a:solidFill>
                  <a:prstClr val="black"/>
                </a:solidFill>
                <a:latin typeface="Tahoma" panose="020B0604030504040204" pitchFamily="34" charset="0"/>
                <a:ea typeface="宋体" panose="02010600030101010101" pitchFamily="2" charset="-122"/>
              </a:rPr>
              <a:t>然后分析它们之间的</a:t>
            </a:r>
            <a:r>
              <a:rPr lang="zh-CN" altLang="en-US" b="1" dirty="0">
                <a:solidFill>
                  <a:srgbClr val="C00000"/>
                </a:solidFill>
                <a:latin typeface="Tahoma" panose="020B0604030504040204" pitchFamily="34" charset="0"/>
                <a:ea typeface="宋体" panose="02010600030101010101" pitchFamily="2" charset="-122"/>
              </a:rPr>
              <a:t>语义关系</a:t>
            </a:r>
            <a:endParaRPr lang="en-US" altLang="zh-CN" b="1" dirty="0">
              <a:solidFill>
                <a:prstClr val="black"/>
              </a:solidFill>
              <a:latin typeface="Tahoma" panose="020B0604030504040204" pitchFamily="34" charset="0"/>
              <a:ea typeface="宋体" panose="02010600030101010101" pitchFamily="2" charset="-122"/>
            </a:endParaRPr>
          </a:p>
          <a:p>
            <a:pPr algn="ctr" fontAlgn="base">
              <a:spcBef>
                <a:spcPct val="0"/>
              </a:spcBef>
              <a:spcAft>
                <a:spcPct val="0"/>
              </a:spcAft>
            </a:pP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动物</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和</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哺乳动物</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a:t>
            </a:r>
            <a:endParaRPr lang="en-US" altLang="zh-CN" b="1" dirty="0">
              <a:solidFill>
                <a:prstClr val="black"/>
              </a:solidFill>
              <a:latin typeface="Tahoma" panose="020B0604030504040204" pitchFamily="34" charset="0"/>
              <a:ea typeface="宋体" panose="02010600030101010101" pitchFamily="2" charset="-122"/>
            </a:endParaRPr>
          </a:p>
          <a:p>
            <a:pPr algn="ctr" fontAlgn="base">
              <a:spcBef>
                <a:spcPct val="0"/>
              </a:spcBef>
              <a:spcAft>
                <a:spcPct val="0"/>
              </a:spcAft>
            </a:pP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哺乳动物</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和</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猪</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a:t>
            </a:r>
            <a:endParaRPr lang="en-US" altLang="zh-CN" b="1" dirty="0">
              <a:solidFill>
                <a:prstClr val="black"/>
              </a:solidFill>
              <a:latin typeface="Tahoma" panose="020B0604030504040204" pitchFamily="34" charset="0"/>
              <a:ea typeface="宋体" panose="02010600030101010101" pitchFamily="2" charset="-122"/>
            </a:endParaRPr>
          </a:p>
          <a:p>
            <a:pPr algn="ctr" fontAlgn="base">
              <a:spcBef>
                <a:spcPct val="0"/>
              </a:spcBef>
              <a:spcAft>
                <a:spcPct val="0"/>
              </a:spcAft>
            </a:pP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哺乳动物</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和</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羊</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a:t>
            </a:r>
            <a:endParaRPr lang="en-US" altLang="zh-CN" b="1" dirty="0">
              <a:solidFill>
                <a:prstClr val="black"/>
              </a:solidFill>
              <a:latin typeface="Tahoma" panose="020B0604030504040204" pitchFamily="34" charset="0"/>
              <a:ea typeface="宋体" panose="02010600030101010101" pitchFamily="2" charset="-122"/>
            </a:endParaRPr>
          </a:p>
          <a:p>
            <a:pPr algn="ctr" fontAlgn="base">
              <a:spcBef>
                <a:spcPct val="0"/>
              </a:spcBef>
              <a:spcAft>
                <a:spcPct val="0"/>
              </a:spcAft>
            </a:pP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羊</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和</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山羊</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及</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绵羊</a:t>
            </a:r>
            <a:r>
              <a:rPr lang="zh-CN" altLang="en-US" b="1" dirty="0">
                <a:solidFill>
                  <a:prstClr val="black"/>
                </a:solidFill>
                <a:latin typeface="Arial" panose="020B0604020202020204" pitchFamily="34" charset="0"/>
                <a:ea typeface="宋体" panose="02010600030101010101" pitchFamily="2" charset="-122"/>
              </a:rPr>
              <a:t>”</a:t>
            </a:r>
            <a:r>
              <a:rPr lang="zh-CN" altLang="en-US" sz="2000" b="1" dirty="0">
                <a:solidFill>
                  <a:prstClr val="black"/>
                </a:solidFill>
                <a:latin typeface="Tahoma" panose="020B0604030504040204" pitchFamily="34" charset="0"/>
                <a:ea typeface="宋体" panose="02010600030101010101" pitchFamily="2" charset="-122"/>
              </a:rPr>
              <a:t>、</a:t>
            </a:r>
            <a:endParaRPr lang="en-US" altLang="zh-CN" sz="2000" b="1" dirty="0">
              <a:solidFill>
                <a:prstClr val="black"/>
              </a:solidFill>
              <a:latin typeface="Tahoma" panose="020B0604030504040204" pitchFamily="34" charset="0"/>
              <a:ea typeface="宋体" panose="02010600030101010101" pitchFamily="2" charset="-122"/>
            </a:endParaRPr>
          </a:p>
          <a:p>
            <a:pPr algn="ctr" fontAlgn="base">
              <a:spcBef>
                <a:spcPct val="0"/>
              </a:spcBef>
              <a:spcAft>
                <a:spcPts val="600"/>
              </a:spcAft>
            </a:pP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野猪</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和</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猪</a:t>
            </a:r>
            <a:r>
              <a:rPr lang="zh-CN" altLang="en-US" b="1" dirty="0">
                <a:solidFill>
                  <a:prstClr val="black"/>
                </a:solidFill>
                <a:latin typeface="Arial" panose="020B0604020202020204" pitchFamily="34" charset="0"/>
                <a:ea typeface="宋体" panose="02010600030101010101" pitchFamily="2" charset="-122"/>
              </a:rPr>
              <a:t>”</a:t>
            </a:r>
            <a:endParaRPr lang="en-US" altLang="zh-CN" b="1" dirty="0">
              <a:solidFill>
                <a:prstClr val="black"/>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b="1" dirty="0">
                <a:solidFill>
                  <a:prstClr val="black"/>
                </a:solidFill>
                <a:latin typeface="Tahoma" panose="020B0604030504040204" pitchFamily="34" charset="0"/>
                <a:ea typeface="宋体" panose="02010600030101010101" pitchFamily="2" charset="-122"/>
              </a:rPr>
              <a:t>“野猪”和“猪”之间的关系是</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是一种</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的关系，可用</a:t>
            </a:r>
            <a:r>
              <a:rPr lang="en-US" altLang="zh-CN" b="1" dirty="0">
                <a:solidFill>
                  <a:prstClr val="black"/>
                </a:solidFill>
                <a:latin typeface="Tahoma" panose="020B0604030504040204" pitchFamily="34" charset="0"/>
                <a:ea typeface="宋体" panose="02010600030101010101" pitchFamily="2" charset="-122"/>
              </a:rPr>
              <a:t>AKO</a:t>
            </a:r>
            <a:r>
              <a:rPr lang="zh-CN" altLang="en-US" b="1" dirty="0">
                <a:solidFill>
                  <a:prstClr val="black"/>
                </a:solidFill>
                <a:latin typeface="Tahoma" panose="020B0604030504040204" pitchFamily="34" charset="0"/>
                <a:ea typeface="宋体" panose="02010600030101010101" pitchFamily="2" charset="-122"/>
              </a:rPr>
              <a:t>来表示；</a:t>
            </a:r>
            <a:endParaRPr lang="en-US" altLang="zh-CN" b="1" dirty="0">
              <a:solidFill>
                <a:prstClr val="black"/>
              </a:solidFill>
              <a:latin typeface="Tahoma" panose="020B0604030504040204" pitchFamily="34" charset="0"/>
              <a:ea typeface="宋体" panose="02010600030101010101" pitchFamily="2" charset="-122"/>
            </a:endParaRPr>
          </a:p>
          <a:p>
            <a:pPr fontAlgn="base">
              <a:spcBef>
                <a:spcPct val="0"/>
              </a:spcBef>
              <a:spcAft>
                <a:spcPct val="0"/>
              </a:spcAft>
            </a:pPr>
            <a:r>
              <a:rPr lang="zh-CN" altLang="en-US" b="1" dirty="0">
                <a:solidFill>
                  <a:prstClr val="black"/>
                </a:solidFill>
                <a:latin typeface="Tahoma" panose="020B0604030504040204" pitchFamily="34" charset="0"/>
                <a:ea typeface="宋体" panose="02010600030101010101" pitchFamily="2" charset="-122"/>
              </a:rPr>
              <a:t>“山羊”“绵羊”和“羊”之间的关系是</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是一种</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的关系，可用</a:t>
            </a:r>
            <a:r>
              <a:rPr lang="en-US" altLang="zh-CN" b="1" dirty="0">
                <a:solidFill>
                  <a:prstClr val="black"/>
                </a:solidFill>
                <a:latin typeface="Tahoma" panose="020B0604030504040204" pitchFamily="34" charset="0"/>
                <a:ea typeface="宋体" panose="02010600030101010101" pitchFamily="2" charset="-122"/>
              </a:rPr>
              <a:t>AKO</a:t>
            </a:r>
            <a:r>
              <a:rPr lang="zh-CN" altLang="en-US" b="1" dirty="0">
                <a:solidFill>
                  <a:prstClr val="black"/>
                </a:solidFill>
                <a:latin typeface="Tahoma" panose="020B0604030504040204" pitchFamily="34" charset="0"/>
                <a:ea typeface="宋体" panose="02010600030101010101" pitchFamily="2" charset="-122"/>
              </a:rPr>
              <a:t>来表示；</a:t>
            </a:r>
            <a:endParaRPr lang="en-US" altLang="zh-CN" b="1" dirty="0">
              <a:solidFill>
                <a:prstClr val="black"/>
              </a:solidFill>
              <a:latin typeface="Tahoma" panose="020B0604030504040204" pitchFamily="34" charset="0"/>
              <a:ea typeface="宋体" panose="02010600030101010101" pitchFamily="2" charset="-122"/>
            </a:endParaRPr>
          </a:p>
          <a:p>
            <a:pPr fontAlgn="base">
              <a:spcBef>
                <a:spcPct val="0"/>
              </a:spcBef>
              <a:spcAft>
                <a:spcPct val="0"/>
              </a:spcAft>
            </a:pP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山羊</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和</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头上有角</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 之间是一种属性关系，可用</a:t>
            </a:r>
            <a:r>
              <a:rPr lang="en-US" altLang="zh-CN" b="1" dirty="0">
                <a:solidFill>
                  <a:prstClr val="black"/>
                </a:solidFill>
                <a:latin typeface="Tahoma" panose="020B0604030504040204" pitchFamily="34" charset="0"/>
                <a:ea typeface="宋体" panose="02010600030101010101" pitchFamily="2" charset="-122"/>
              </a:rPr>
              <a:t>HAVE</a:t>
            </a:r>
            <a:r>
              <a:rPr lang="zh-CN" altLang="en-US" b="1" dirty="0">
                <a:solidFill>
                  <a:prstClr val="black"/>
                </a:solidFill>
                <a:latin typeface="Tahoma" panose="020B0604030504040204" pitchFamily="34" charset="0"/>
                <a:ea typeface="宋体" panose="02010600030101010101" pitchFamily="2" charset="-122"/>
              </a:rPr>
              <a:t>描述；</a:t>
            </a:r>
            <a:endParaRPr lang="en-US" altLang="zh-CN" b="1" dirty="0">
              <a:solidFill>
                <a:prstClr val="black"/>
              </a:solidFill>
              <a:latin typeface="Tahoma" panose="020B0604030504040204" pitchFamily="34" charset="0"/>
              <a:ea typeface="宋体" panose="02010600030101010101" pitchFamily="2" charset="-122"/>
            </a:endParaRPr>
          </a:p>
          <a:p>
            <a:pPr fontAlgn="base">
              <a:spcBef>
                <a:spcPct val="0"/>
              </a:spcBef>
              <a:spcAft>
                <a:spcPct val="0"/>
              </a:spcAft>
            </a:pP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绵羊</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和</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羊毛</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之间是一种属性关系，可用</a:t>
            </a:r>
            <a:r>
              <a:rPr lang="en-US" altLang="zh-CN" b="1" dirty="0">
                <a:solidFill>
                  <a:prstClr val="black"/>
                </a:solidFill>
                <a:latin typeface="Tahoma" panose="020B0604030504040204" pitchFamily="34" charset="0"/>
                <a:ea typeface="宋体" panose="02010600030101010101" pitchFamily="2" charset="-122"/>
              </a:rPr>
              <a:t>HAVE</a:t>
            </a:r>
            <a:r>
              <a:rPr lang="zh-CN" altLang="en-US" b="1" dirty="0">
                <a:solidFill>
                  <a:prstClr val="black"/>
                </a:solidFill>
                <a:latin typeface="Tahoma" panose="020B0604030504040204" pitchFamily="34" charset="0"/>
                <a:ea typeface="宋体" panose="02010600030101010101" pitchFamily="2" charset="-122"/>
              </a:rPr>
              <a:t>来描述；</a:t>
            </a:r>
            <a:endParaRPr lang="en-US" altLang="zh-CN" b="1" dirty="0">
              <a:solidFill>
                <a:prstClr val="black"/>
              </a:solidFill>
              <a:latin typeface="Tahoma" panose="020B0604030504040204" pitchFamily="34" charset="0"/>
              <a:ea typeface="宋体" panose="02010600030101010101" pitchFamily="2" charset="-122"/>
            </a:endParaRPr>
          </a:p>
          <a:p>
            <a:pPr fontAlgn="base">
              <a:spcBef>
                <a:spcPct val="0"/>
              </a:spcBef>
              <a:spcAft>
                <a:spcPct val="0"/>
              </a:spcAft>
            </a:pP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野猪</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和</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森林</a:t>
            </a:r>
            <a:r>
              <a:rPr lang="zh-CN" altLang="en-US" b="1" dirty="0">
                <a:solidFill>
                  <a:prstClr val="black"/>
                </a:solidFill>
                <a:latin typeface="Arial" panose="020B0604020202020204" pitchFamily="34" charset="0"/>
                <a:ea typeface="宋体" panose="02010600030101010101" pitchFamily="2" charset="-122"/>
              </a:rPr>
              <a:t>”</a:t>
            </a:r>
            <a:r>
              <a:rPr lang="zh-CN" altLang="en-US" b="1" dirty="0">
                <a:solidFill>
                  <a:prstClr val="black"/>
                </a:solidFill>
                <a:latin typeface="Tahoma" panose="020B0604030504040204" pitchFamily="34" charset="0"/>
                <a:ea typeface="宋体" panose="02010600030101010101" pitchFamily="2" charset="-122"/>
              </a:rPr>
              <a:t>之间是位置关系，可用</a:t>
            </a:r>
            <a:r>
              <a:rPr lang="en-US" altLang="zh-CN" b="1" dirty="0">
                <a:solidFill>
                  <a:prstClr val="black"/>
                </a:solidFill>
                <a:latin typeface="Tahoma" panose="020B0604030504040204" pitchFamily="34" charset="0"/>
                <a:ea typeface="宋体" panose="02010600030101010101" pitchFamily="2" charset="-122"/>
              </a:rPr>
              <a:t>Locate-at</a:t>
            </a:r>
            <a:r>
              <a:rPr lang="zh-CN" altLang="en-US" b="1" dirty="0">
                <a:solidFill>
                  <a:prstClr val="black"/>
                </a:solidFill>
                <a:latin typeface="Tahoma" panose="020B0604030504040204" pitchFamily="34" charset="0"/>
                <a:ea typeface="宋体" panose="02010600030101010101" pitchFamily="2" charset="-122"/>
              </a:rPr>
              <a:t>来表示。</a:t>
            </a:r>
            <a:endParaRPr lang="en-US" altLang="zh-CN" b="1" dirty="0">
              <a:solidFill>
                <a:prstClr val="black"/>
              </a:solidFill>
              <a:latin typeface="Tahoma" panose="020B0604030504040204" pitchFamily="34" charset="0"/>
              <a:ea typeface="宋体" panose="02010600030101010101" pitchFamily="2" charset="-122"/>
            </a:endParaRPr>
          </a:p>
        </p:txBody>
      </p:sp>
      <p:sp>
        <p:nvSpPr>
          <p:cNvPr id="29702" name="Rectangle 6"/>
          <p:cNvSpPr/>
          <p:nvPr/>
        </p:nvSpPr>
        <p:spPr>
          <a:xfrm>
            <a:off x="1714501" y="209550"/>
            <a:ext cx="4868545" cy="521970"/>
          </a:xfrm>
          <a:prstGeom prst="rect">
            <a:avLst/>
          </a:prstGeom>
          <a:noFill/>
          <a:ln w="9525">
            <a:noFill/>
          </a:ln>
        </p:spPr>
        <p:txBody>
          <a:bodyPr wrap="none">
            <a:spAutoFit/>
          </a:bodyPr>
          <a:lstStyle/>
          <a:p>
            <a:pPr fontAlgn="base">
              <a:spcBef>
                <a:spcPct val="0"/>
              </a:spcBef>
              <a:spcAft>
                <a:spcPct val="0"/>
              </a:spcAft>
            </a:pPr>
            <a:r>
              <a:rPr lang="en-US" altLang="zh-CN" sz="2800" b="1" dirty="0">
                <a:solidFill>
                  <a:srgbClr val="0066FF"/>
                </a:solidFill>
                <a:latin typeface="Tahoma" panose="020B0604030504040204" pitchFamily="34" charset="0"/>
                <a:ea typeface="宋体" panose="02010600030101010101" pitchFamily="2" charset="-122"/>
              </a:rPr>
              <a:t>2.5.4  </a:t>
            </a:r>
            <a:r>
              <a:rPr lang="zh-CN" altLang="en-US" sz="2800" b="1" dirty="0">
                <a:solidFill>
                  <a:srgbClr val="0066FF"/>
                </a:solidFill>
                <a:latin typeface="Tahoma" panose="020B0604030504040204" pitchFamily="34" charset="0"/>
                <a:ea typeface="宋体" panose="02010600030101010101" pitchFamily="2" charset="-122"/>
              </a:rPr>
              <a:t>语义网络知识表示举例</a:t>
            </a:r>
          </a:p>
        </p:txBody>
      </p:sp>
    </p:spTree>
    <p:extLst>
      <p:ext uri="{BB962C8B-B14F-4D97-AF65-F5344CB8AC3E}">
        <p14:creationId xmlns:p14="http://schemas.microsoft.com/office/powerpoint/2010/main" val="2289121161"/>
      </p:ext>
    </p:extLst>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Text Box 6"/>
          <p:cNvSpPr txBox="1"/>
          <p:nvPr/>
        </p:nvSpPr>
        <p:spPr>
          <a:xfrm>
            <a:off x="6024564" y="1736725"/>
            <a:ext cx="681037" cy="376238"/>
          </a:xfrm>
          <a:prstGeom prst="rect">
            <a:avLst/>
          </a:prstGeom>
          <a:noFill/>
          <a:ln w="0">
            <a:noFill/>
          </a:ln>
        </p:spPr>
        <p:txBody>
          <a:bodyPr/>
          <a:lstStyle/>
          <a:p>
            <a:pPr algn="ctr"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rPr>
              <a:t>AKO</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30726" name="Text Box 7"/>
          <p:cNvSpPr txBox="1"/>
          <p:nvPr/>
        </p:nvSpPr>
        <p:spPr>
          <a:xfrm>
            <a:off x="7270750" y="3443289"/>
            <a:ext cx="681038" cy="376237"/>
          </a:xfrm>
          <a:prstGeom prst="rect">
            <a:avLst/>
          </a:prstGeom>
          <a:noFill/>
          <a:ln w="0">
            <a:noFill/>
          </a:ln>
        </p:spPr>
        <p:txBody>
          <a:bodyPr/>
          <a:lstStyle/>
          <a:p>
            <a:pPr algn="ctr"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rPr>
              <a:t>AKO</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30727" name="Text Box 8"/>
          <p:cNvSpPr txBox="1"/>
          <p:nvPr/>
        </p:nvSpPr>
        <p:spPr>
          <a:xfrm>
            <a:off x="3863975" y="4162425"/>
            <a:ext cx="681038" cy="376238"/>
          </a:xfrm>
          <a:prstGeom prst="rect">
            <a:avLst/>
          </a:prstGeom>
          <a:noFill/>
          <a:ln w="0">
            <a:noFill/>
          </a:ln>
        </p:spPr>
        <p:txBody>
          <a:bodyPr/>
          <a:lstStyle/>
          <a:p>
            <a:pPr algn="just"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rPr>
              <a:t>HAVE</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30728" name="Text Box 9"/>
          <p:cNvSpPr txBox="1"/>
          <p:nvPr/>
        </p:nvSpPr>
        <p:spPr>
          <a:xfrm>
            <a:off x="5665788" y="4162425"/>
            <a:ext cx="900112" cy="376238"/>
          </a:xfrm>
          <a:prstGeom prst="rect">
            <a:avLst/>
          </a:prstGeom>
          <a:noFill/>
          <a:ln w="0">
            <a:noFill/>
          </a:ln>
        </p:spPr>
        <p:txBody>
          <a:bodyPr/>
          <a:lstStyle/>
          <a:p>
            <a:pPr algn="just"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rPr>
              <a:t>HAVE</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30729" name="Text Box 10"/>
          <p:cNvSpPr txBox="1"/>
          <p:nvPr/>
        </p:nvSpPr>
        <p:spPr>
          <a:xfrm>
            <a:off x="7285038" y="4162425"/>
            <a:ext cx="1111250" cy="376238"/>
          </a:xfrm>
          <a:prstGeom prst="rect">
            <a:avLst/>
          </a:prstGeom>
          <a:noFill/>
          <a:ln w="0">
            <a:noFill/>
          </a:ln>
        </p:spPr>
        <p:txBody>
          <a:bodyPr/>
          <a:lstStyle/>
          <a:p>
            <a:pPr algn="just"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rPr>
              <a:t>Locate-at</a:t>
            </a:r>
            <a:endParaRPr lang="en-US" altLang="zh-CN" sz="1400" dirty="0">
              <a:solidFill>
                <a:prstClr val="black"/>
              </a:solidFill>
              <a:latin typeface="Tahoma" panose="020B0604030504040204" pitchFamily="34" charset="0"/>
              <a:ea typeface="宋体" panose="02010600030101010101" pitchFamily="2" charset="-122"/>
            </a:endParaRPr>
          </a:p>
        </p:txBody>
      </p:sp>
      <p:grpSp>
        <p:nvGrpSpPr>
          <p:cNvPr id="30730" name="Group 11"/>
          <p:cNvGrpSpPr/>
          <p:nvPr/>
        </p:nvGrpSpPr>
        <p:grpSpPr>
          <a:xfrm>
            <a:off x="3429001" y="1371601"/>
            <a:ext cx="4297363" cy="4144963"/>
            <a:chOff x="2925" y="6744"/>
            <a:chExt cx="4295" cy="4059"/>
          </a:xfrm>
        </p:grpSpPr>
        <p:sp>
          <p:nvSpPr>
            <p:cNvPr id="30731" name="Text Box 12"/>
            <p:cNvSpPr txBox="1"/>
            <p:nvPr/>
          </p:nvSpPr>
          <p:spPr>
            <a:xfrm>
              <a:off x="3105" y="9174"/>
              <a:ext cx="680" cy="369"/>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山羊</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30732" name="Line 13"/>
            <p:cNvSpPr/>
            <p:nvPr/>
          </p:nvSpPr>
          <p:spPr>
            <a:xfrm>
              <a:off x="3420" y="9552"/>
              <a:ext cx="0" cy="312"/>
            </a:xfrm>
            <a:prstGeom prst="line">
              <a:avLst/>
            </a:prstGeom>
            <a:ln w="0" cap="flat" cmpd="sng">
              <a:solidFill>
                <a:srgbClr val="000000"/>
              </a:solidFill>
              <a:prstDash val="solid"/>
              <a:headEnd type="none" w="med" len="med"/>
              <a:tailEnd type="triangle" w="sm" len="lg"/>
            </a:ln>
          </p:spPr>
        </p:sp>
        <p:sp>
          <p:nvSpPr>
            <p:cNvPr id="30733" name="Line 14"/>
            <p:cNvSpPr/>
            <p:nvPr/>
          </p:nvSpPr>
          <p:spPr>
            <a:xfrm>
              <a:off x="5220" y="9552"/>
              <a:ext cx="0" cy="312"/>
            </a:xfrm>
            <a:prstGeom prst="line">
              <a:avLst/>
            </a:prstGeom>
            <a:ln w="0" cap="flat" cmpd="sng">
              <a:solidFill>
                <a:srgbClr val="000000"/>
              </a:solidFill>
              <a:prstDash val="solid"/>
              <a:headEnd type="none" w="med" len="med"/>
              <a:tailEnd type="triangle" w="sm" len="lg"/>
            </a:ln>
          </p:spPr>
        </p:sp>
        <p:sp>
          <p:nvSpPr>
            <p:cNvPr id="30734" name="Line 15"/>
            <p:cNvSpPr/>
            <p:nvPr/>
          </p:nvSpPr>
          <p:spPr>
            <a:xfrm>
              <a:off x="6840" y="9552"/>
              <a:ext cx="0" cy="312"/>
            </a:xfrm>
            <a:prstGeom prst="line">
              <a:avLst/>
            </a:prstGeom>
            <a:ln w="0" cap="flat" cmpd="sng">
              <a:solidFill>
                <a:srgbClr val="000000"/>
              </a:solidFill>
              <a:prstDash val="solid"/>
              <a:headEnd type="none" w="med" len="med"/>
              <a:tailEnd type="triangle" w="sm" len="lg"/>
            </a:ln>
          </p:spPr>
        </p:sp>
        <p:sp>
          <p:nvSpPr>
            <p:cNvPr id="30735" name="Line 16"/>
            <p:cNvSpPr/>
            <p:nvPr/>
          </p:nvSpPr>
          <p:spPr>
            <a:xfrm flipV="1">
              <a:off x="6840" y="8760"/>
              <a:ext cx="0" cy="414"/>
            </a:xfrm>
            <a:prstGeom prst="line">
              <a:avLst/>
            </a:prstGeom>
            <a:ln w="0" cap="flat" cmpd="sng">
              <a:solidFill>
                <a:srgbClr val="000000"/>
              </a:solidFill>
              <a:prstDash val="solid"/>
              <a:headEnd type="none" w="med" len="med"/>
              <a:tailEnd type="triangle" w="sm" len="lg"/>
            </a:ln>
          </p:spPr>
        </p:sp>
        <p:sp>
          <p:nvSpPr>
            <p:cNvPr id="30736" name="Text Box 17"/>
            <p:cNvSpPr txBox="1"/>
            <p:nvPr/>
          </p:nvSpPr>
          <p:spPr>
            <a:xfrm>
              <a:off x="5040" y="6744"/>
              <a:ext cx="1037" cy="369"/>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动物</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30737" name="Text Box 18"/>
            <p:cNvSpPr txBox="1"/>
            <p:nvPr/>
          </p:nvSpPr>
          <p:spPr>
            <a:xfrm>
              <a:off x="3930" y="8400"/>
              <a:ext cx="680" cy="369"/>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羊</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30738" name="Text Box 19"/>
            <p:cNvSpPr txBox="1"/>
            <p:nvPr/>
          </p:nvSpPr>
          <p:spPr>
            <a:xfrm>
              <a:off x="6495" y="8400"/>
              <a:ext cx="680" cy="369"/>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猪</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30739" name="Text Box 20"/>
            <p:cNvSpPr txBox="1"/>
            <p:nvPr/>
          </p:nvSpPr>
          <p:spPr>
            <a:xfrm>
              <a:off x="4905" y="9174"/>
              <a:ext cx="680" cy="369"/>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绵羊</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30740" name="Text Box 21"/>
            <p:cNvSpPr txBox="1"/>
            <p:nvPr/>
          </p:nvSpPr>
          <p:spPr>
            <a:xfrm>
              <a:off x="6525" y="9174"/>
              <a:ext cx="680" cy="369"/>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野猪</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30741" name="Text Box 22"/>
            <p:cNvSpPr txBox="1"/>
            <p:nvPr/>
          </p:nvSpPr>
          <p:spPr>
            <a:xfrm>
              <a:off x="5055" y="7524"/>
              <a:ext cx="1040" cy="369"/>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哺乳动物</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30742" name="Text Box 23"/>
            <p:cNvSpPr txBox="1"/>
            <p:nvPr/>
          </p:nvSpPr>
          <p:spPr>
            <a:xfrm>
              <a:off x="2925" y="9879"/>
              <a:ext cx="1080" cy="369"/>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头上有角</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30743" name="Text Box 24"/>
            <p:cNvSpPr txBox="1"/>
            <p:nvPr/>
          </p:nvSpPr>
          <p:spPr>
            <a:xfrm>
              <a:off x="4905" y="9864"/>
              <a:ext cx="680" cy="369"/>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羊毛</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30744" name="Text Box 25"/>
            <p:cNvSpPr txBox="1"/>
            <p:nvPr/>
          </p:nvSpPr>
          <p:spPr>
            <a:xfrm>
              <a:off x="6540" y="9864"/>
              <a:ext cx="680" cy="369"/>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rPr>
                <a:t>森林</a:t>
              </a:r>
              <a:endParaRPr lang="zh-CN" altLang="en-US" sz="1400" dirty="0">
                <a:solidFill>
                  <a:prstClr val="black"/>
                </a:solidFill>
                <a:latin typeface="Tahoma" panose="020B0604030504040204" pitchFamily="34" charset="0"/>
                <a:ea typeface="宋体" panose="02010600030101010101" pitchFamily="2" charset="-122"/>
              </a:endParaRPr>
            </a:p>
          </p:txBody>
        </p:sp>
        <p:sp>
          <p:nvSpPr>
            <p:cNvPr id="30745" name="Line 26"/>
            <p:cNvSpPr/>
            <p:nvPr/>
          </p:nvSpPr>
          <p:spPr>
            <a:xfrm flipV="1">
              <a:off x="5580" y="7101"/>
              <a:ext cx="0" cy="414"/>
            </a:xfrm>
            <a:prstGeom prst="line">
              <a:avLst/>
            </a:prstGeom>
            <a:ln w="0" cap="flat" cmpd="sng">
              <a:solidFill>
                <a:srgbClr val="000000"/>
              </a:solidFill>
              <a:prstDash val="solid"/>
              <a:headEnd type="none" w="med" len="med"/>
              <a:tailEnd type="triangle" w="sm" len="lg"/>
            </a:ln>
          </p:spPr>
        </p:sp>
        <p:sp>
          <p:nvSpPr>
            <p:cNvPr id="30746" name="Freeform 27"/>
            <p:cNvSpPr/>
            <p:nvPr/>
          </p:nvSpPr>
          <p:spPr>
            <a:xfrm>
              <a:off x="4290" y="7905"/>
              <a:ext cx="1245" cy="495"/>
            </a:xfrm>
            <a:custGeom>
              <a:avLst/>
              <a:gdLst>
                <a:gd name="txL" fmla="*/ 0 w 1245"/>
                <a:gd name="txT" fmla="*/ 0 h 495"/>
                <a:gd name="txR" fmla="*/ 1245 w 1245"/>
                <a:gd name="txB" fmla="*/ 495 h 495"/>
              </a:gdLst>
              <a:ahLst/>
              <a:cxnLst>
                <a:cxn ang="0">
                  <a:pos x="0" y="495"/>
                </a:cxn>
                <a:cxn ang="0">
                  <a:pos x="1245" y="0"/>
                </a:cxn>
              </a:cxnLst>
              <a:rect l="txL" t="txT" r="txR" b="txB"/>
              <a:pathLst>
                <a:path w="1245" h="495">
                  <a:moveTo>
                    <a:pt x="0" y="495"/>
                  </a:moveTo>
                  <a:lnTo>
                    <a:pt x="1245"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30747" name="Freeform 28"/>
            <p:cNvSpPr/>
            <p:nvPr/>
          </p:nvSpPr>
          <p:spPr>
            <a:xfrm>
              <a:off x="5700" y="7890"/>
              <a:ext cx="1140" cy="495"/>
            </a:xfrm>
            <a:custGeom>
              <a:avLst/>
              <a:gdLst>
                <a:gd name="txL" fmla="*/ 0 w 1140"/>
                <a:gd name="txT" fmla="*/ 0 h 495"/>
                <a:gd name="txR" fmla="*/ 1140 w 1140"/>
                <a:gd name="txB" fmla="*/ 495 h 495"/>
              </a:gdLst>
              <a:ahLst/>
              <a:cxnLst>
                <a:cxn ang="0">
                  <a:pos x="1140" y="495"/>
                </a:cxn>
                <a:cxn ang="0">
                  <a:pos x="0" y="0"/>
                </a:cxn>
              </a:cxnLst>
              <a:rect l="txL" t="txT" r="txR" b="txB"/>
              <a:pathLst>
                <a:path w="1140" h="495">
                  <a:moveTo>
                    <a:pt x="1140" y="495"/>
                  </a:moveTo>
                  <a:lnTo>
                    <a:pt x="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30748" name="Freeform 29"/>
            <p:cNvSpPr/>
            <p:nvPr/>
          </p:nvSpPr>
          <p:spPr>
            <a:xfrm>
              <a:off x="3420" y="8787"/>
              <a:ext cx="720" cy="378"/>
            </a:xfrm>
            <a:custGeom>
              <a:avLst/>
              <a:gdLst>
                <a:gd name="txL" fmla="*/ 0 w 720"/>
                <a:gd name="txT" fmla="*/ 0 h 378"/>
                <a:gd name="txR" fmla="*/ 720 w 720"/>
                <a:gd name="txB" fmla="*/ 378 h 378"/>
              </a:gdLst>
              <a:ahLst/>
              <a:cxnLst>
                <a:cxn ang="0">
                  <a:pos x="0" y="378"/>
                </a:cxn>
                <a:cxn ang="0">
                  <a:pos x="720" y="0"/>
                </a:cxn>
              </a:cxnLst>
              <a:rect l="txL" t="txT" r="txR" b="txB"/>
              <a:pathLst>
                <a:path w="720" h="378">
                  <a:moveTo>
                    <a:pt x="0" y="378"/>
                  </a:moveTo>
                  <a:lnTo>
                    <a:pt x="72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30749" name="Freeform 30"/>
            <p:cNvSpPr/>
            <p:nvPr/>
          </p:nvSpPr>
          <p:spPr>
            <a:xfrm>
              <a:off x="4320" y="8787"/>
              <a:ext cx="885" cy="363"/>
            </a:xfrm>
            <a:custGeom>
              <a:avLst/>
              <a:gdLst>
                <a:gd name="txL" fmla="*/ 0 w 885"/>
                <a:gd name="txT" fmla="*/ 0 h 363"/>
                <a:gd name="txR" fmla="*/ 885 w 885"/>
                <a:gd name="txB" fmla="*/ 363 h 363"/>
              </a:gdLst>
              <a:ahLst/>
              <a:cxnLst>
                <a:cxn ang="0">
                  <a:pos x="885" y="363"/>
                </a:cxn>
                <a:cxn ang="0">
                  <a:pos x="0" y="0"/>
                </a:cxn>
              </a:cxnLst>
              <a:rect l="txL" t="txT" r="txR" b="txB"/>
              <a:pathLst>
                <a:path w="885" h="363">
                  <a:moveTo>
                    <a:pt x="885" y="363"/>
                  </a:moveTo>
                  <a:lnTo>
                    <a:pt x="0" y="0"/>
                  </a:lnTo>
                </a:path>
              </a:pathLst>
            </a:custGeom>
            <a:noFill/>
            <a:ln w="0" cap="flat" cmpd="sng">
              <a:solidFill>
                <a:srgbClr val="000000"/>
              </a:solidFill>
              <a:prstDash val="solid"/>
              <a:round/>
              <a:headEnd type="none" w="med" len="med"/>
              <a:tailEnd type="triangle" w="sm" len="lg"/>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30750" name="Text Box 31"/>
            <p:cNvSpPr txBox="1"/>
            <p:nvPr/>
          </p:nvSpPr>
          <p:spPr>
            <a:xfrm>
              <a:off x="6225" y="7836"/>
              <a:ext cx="680" cy="369"/>
            </a:xfrm>
            <a:prstGeom prst="rect">
              <a:avLst/>
            </a:prstGeom>
            <a:noFill/>
            <a:ln w="0">
              <a:noFill/>
            </a:ln>
          </p:spPr>
          <p:txBody>
            <a:bodyPr/>
            <a:lstStyle/>
            <a:p>
              <a:pPr algn="ctr"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rPr>
                <a:t>AKO</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30751" name="Text Box 32"/>
            <p:cNvSpPr txBox="1"/>
            <p:nvPr/>
          </p:nvSpPr>
          <p:spPr>
            <a:xfrm>
              <a:off x="4320" y="7836"/>
              <a:ext cx="680" cy="369"/>
            </a:xfrm>
            <a:prstGeom prst="rect">
              <a:avLst/>
            </a:prstGeom>
            <a:noFill/>
            <a:ln w="0">
              <a:noFill/>
            </a:ln>
          </p:spPr>
          <p:txBody>
            <a:bodyPr/>
            <a:lstStyle/>
            <a:p>
              <a:pPr algn="ctr"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rPr>
                <a:t>AKO</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30752" name="Text Box 33"/>
            <p:cNvSpPr txBox="1"/>
            <p:nvPr/>
          </p:nvSpPr>
          <p:spPr>
            <a:xfrm>
              <a:off x="4680" y="8667"/>
              <a:ext cx="680" cy="369"/>
            </a:xfrm>
            <a:prstGeom prst="rect">
              <a:avLst/>
            </a:prstGeom>
            <a:noFill/>
            <a:ln w="0">
              <a:noFill/>
            </a:ln>
          </p:spPr>
          <p:txBody>
            <a:bodyPr/>
            <a:lstStyle/>
            <a:p>
              <a:pPr algn="ctr"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rPr>
                <a:t>AKO</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30753" name="Text Box 34"/>
            <p:cNvSpPr txBox="1"/>
            <p:nvPr/>
          </p:nvSpPr>
          <p:spPr>
            <a:xfrm>
              <a:off x="3150" y="8697"/>
              <a:ext cx="680" cy="369"/>
            </a:xfrm>
            <a:prstGeom prst="rect">
              <a:avLst/>
            </a:prstGeom>
            <a:noFill/>
            <a:ln w="0">
              <a:noFill/>
            </a:ln>
          </p:spPr>
          <p:txBody>
            <a:bodyPr/>
            <a:lstStyle/>
            <a:p>
              <a:pPr algn="ctr"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rPr>
                <a:t>AKO</a:t>
              </a:r>
              <a:endParaRPr lang="en-US" altLang="zh-CN" sz="1400" dirty="0">
                <a:solidFill>
                  <a:prstClr val="black"/>
                </a:solidFill>
                <a:latin typeface="Tahoma" panose="020B0604030504040204" pitchFamily="34" charset="0"/>
                <a:ea typeface="宋体" panose="02010600030101010101" pitchFamily="2" charset="-122"/>
              </a:endParaRPr>
            </a:p>
          </p:txBody>
        </p:sp>
        <p:sp>
          <p:nvSpPr>
            <p:cNvPr id="30754" name="Text Box 35"/>
            <p:cNvSpPr txBox="1"/>
            <p:nvPr/>
          </p:nvSpPr>
          <p:spPr>
            <a:xfrm>
              <a:off x="3597" y="10335"/>
              <a:ext cx="3600" cy="468"/>
            </a:xfrm>
            <a:prstGeom prst="rect">
              <a:avLst/>
            </a:prstGeom>
            <a:noFill/>
            <a:ln w="0">
              <a:noFill/>
            </a:ln>
          </p:spPr>
          <p:txBody>
            <a:bodyPr/>
            <a:lstStyle/>
            <a:p>
              <a:pPr algn="ct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rPr>
                <a:t>图</a:t>
              </a:r>
              <a:r>
                <a:rPr lang="en-US" altLang="zh-CN" sz="1400" b="1" dirty="0">
                  <a:solidFill>
                    <a:prstClr val="black"/>
                  </a:solidFill>
                  <a:latin typeface="Times New Roman" panose="02020603050405020304" pitchFamily="18" charset="0"/>
                  <a:ea typeface="宋体" panose="02010600030101010101" pitchFamily="2" charset="-122"/>
                </a:rPr>
                <a:t>  </a:t>
              </a:r>
              <a:r>
                <a:rPr lang="zh-CN" altLang="en-US" sz="1400" b="1" dirty="0">
                  <a:solidFill>
                    <a:prstClr val="black"/>
                  </a:solidFill>
                  <a:latin typeface="Times New Roman" panose="02020603050405020304" pitchFamily="18" charset="0"/>
                  <a:ea typeface="宋体" panose="02010600030101010101" pitchFamily="2" charset="-122"/>
                </a:rPr>
                <a:t>有关猪和羊的语义网络</a:t>
              </a:r>
              <a:endParaRPr lang="zh-CN" altLang="en-US" sz="1400" b="1" dirty="0">
                <a:solidFill>
                  <a:prstClr val="black"/>
                </a:solidFill>
                <a:latin typeface="Tahoma" panose="020B0604030504040204" pitchFamily="34" charset="0"/>
                <a:ea typeface="宋体" panose="02010600030101010101" pitchFamily="2" charset="-122"/>
              </a:endParaRPr>
            </a:p>
          </p:txBody>
        </p:sp>
      </p:grpSp>
      <p:sp>
        <p:nvSpPr>
          <p:cNvPr id="2" name="矩形 1"/>
          <p:cNvSpPr/>
          <p:nvPr/>
        </p:nvSpPr>
        <p:spPr>
          <a:xfrm>
            <a:off x="2024609" y="588690"/>
            <a:ext cx="2576346" cy="369332"/>
          </a:xfrm>
          <a:prstGeom prst="rect">
            <a:avLst/>
          </a:prstGeom>
        </p:spPr>
        <p:txBody>
          <a:bodyPr wrap="none">
            <a:spAutoFit/>
          </a:bodyPr>
          <a:lstStyle/>
          <a:p>
            <a:pPr fontAlgn="base">
              <a:spcBef>
                <a:spcPct val="0"/>
              </a:spcBef>
              <a:spcAft>
                <a:spcPct val="0"/>
              </a:spcAft>
            </a:pPr>
            <a:r>
              <a:rPr lang="zh-CN" altLang="en-US" b="1" dirty="0">
                <a:solidFill>
                  <a:prstClr val="black"/>
                </a:solidFill>
                <a:latin typeface="Tahoma" panose="020B0604030504040204" pitchFamily="34" charset="0"/>
                <a:ea typeface="宋体" panose="02010600030101010101" pitchFamily="2" charset="-122"/>
              </a:rPr>
              <a:t>语义网络如下图所示： </a:t>
            </a:r>
          </a:p>
        </p:txBody>
      </p:sp>
    </p:spTree>
    <p:extLst>
      <p:ext uri="{BB962C8B-B14F-4D97-AF65-F5344CB8AC3E}">
        <p14:creationId xmlns:p14="http://schemas.microsoft.com/office/powerpoint/2010/main" val="982976318"/>
      </p:ext>
    </p:extLst>
  </p:cSld>
  <p:clrMapOvr>
    <a:masterClrMapping/>
  </p:clrMapOvr>
  <p:transition>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Text Box 5"/>
          <p:cNvSpPr txBox="1"/>
          <p:nvPr/>
        </p:nvSpPr>
        <p:spPr>
          <a:xfrm>
            <a:off x="1847851" y="1565911"/>
            <a:ext cx="8601075" cy="3770263"/>
          </a:xfrm>
          <a:prstGeom prst="rect">
            <a:avLst/>
          </a:prstGeom>
          <a:noFill/>
          <a:ln w="9525">
            <a:noFill/>
          </a:ln>
        </p:spPr>
        <p:txBody>
          <a:bodyPr wrap="square">
            <a:spAutoFit/>
          </a:bodyPr>
          <a:lstStyle/>
          <a:p>
            <a:pPr fontAlgn="base">
              <a:spcBef>
                <a:spcPct val="0"/>
              </a:spcBef>
              <a:spcAft>
                <a:spcPct val="0"/>
              </a:spcAft>
            </a:pPr>
            <a:r>
              <a:rPr lang="zh-CN" altLang="en-US" sz="2400" b="1" dirty="0">
                <a:solidFill>
                  <a:srgbClr val="0066FF"/>
                </a:solidFill>
                <a:latin typeface="仿宋_GB2312" pitchFamily="49" charset="-122"/>
                <a:ea typeface="仿宋_GB2312" pitchFamily="49" charset="-122"/>
              </a:rPr>
              <a:t>解题分析</a:t>
            </a:r>
            <a:r>
              <a:rPr lang="en-US" altLang="zh-CN" sz="2400" b="1" dirty="0">
                <a:solidFill>
                  <a:srgbClr val="0066FF"/>
                </a:solidFill>
                <a:latin typeface="仿宋_GB2312" pitchFamily="49" charset="-122"/>
                <a:ea typeface="仿宋_GB2312" pitchFamily="49" charset="-122"/>
              </a:rPr>
              <a:t>:</a:t>
            </a:r>
            <a:r>
              <a:rPr lang="zh-CN" altLang="en-US" sz="2000" b="1" dirty="0">
                <a:solidFill>
                  <a:prstClr val="black"/>
                </a:solidFill>
                <a:latin typeface="仿宋_GB2312" pitchFamily="49" charset="-122"/>
                <a:ea typeface="仿宋_GB2312" pitchFamily="49" charset="-122"/>
              </a:rPr>
              <a:t>涉及的对象包括：</a:t>
            </a:r>
            <a:r>
              <a:rPr lang="zh-CN" altLang="en-US" sz="2000" b="1" dirty="0">
                <a:solidFill>
                  <a:srgbClr val="FF0000"/>
                </a:solidFill>
                <a:latin typeface="仿宋_GB2312" pitchFamily="49" charset="-122"/>
                <a:ea typeface="仿宋_GB2312" pitchFamily="49" charset="-122"/>
              </a:rPr>
              <a:t>教师、张明、学生、计算机应用、人工智能、本年度第二学期</a:t>
            </a:r>
            <a:r>
              <a:rPr lang="zh-CN" altLang="en-US" sz="2000" b="1" dirty="0">
                <a:solidFill>
                  <a:prstClr val="black"/>
                </a:solidFill>
                <a:latin typeface="仿宋_GB2312" pitchFamily="49" charset="-122"/>
                <a:ea typeface="仿宋_GB2312" pitchFamily="49" charset="-122"/>
              </a:rPr>
              <a:t>等。</a:t>
            </a:r>
            <a:endParaRPr lang="en-US" altLang="zh-CN" sz="2000" b="1" dirty="0">
              <a:solidFill>
                <a:prstClr val="black"/>
              </a:solidFill>
              <a:latin typeface="仿宋_GB2312" pitchFamily="49" charset="-122"/>
              <a:ea typeface="仿宋_GB2312" pitchFamily="49" charset="-122"/>
            </a:endParaRPr>
          </a:p>
          <a:p>
            <a:pPr fontAlgn="base">
              <a:spcBef>
                <a:spcPts val="600"/>
              </a:spcBef>
              <a:spcAft>
                <a:spcPct val="0"/>
              </a:spcAft>
            </a:pPr>
            <a:r>
              <a:rPr lang="zh-CN" altLang="en-US" sz="2000" b="1" dirty="0">
                <a:solidFill>
                  <a:srgbClr val="C00000"/>
                </a:solidFill>
                <a:latin typeface="仿宋_GB2312" pitchFamily="49" charset="-122"/>
                <a:ea typeface="仿宋_GB2312" pitchFamily="49" charset="-122"/>
              </a:rPr>
              <a:t>确定各对象间的关系：</a:t>
            </a:r>
            <a:endParaRPr lang="en-US" altLang="zh-CN" sz="2000" b="1" dirty="0">
              <a:solidFill>
                <a:srgbClr val="C00000"/>
              </a:solidFill>
              <a:latin typeface="仿宋_GB2312" pitchFamily="49" charset="-122"/>
              <a:ea typeface="仿宋_GB2312" pitchFamily="49" charset="-122"/>
            </a:endParaRPr>
          </a:p>
          <a:p>
            <a:pPr fontAlgn="base">
              <a:spcBef>
                <a:spcPts val="600"/>
              </a:spcBef>
              <a:spcAft>
                <a:spcPct val="0"/>
              </a:spcAft>
            </a:pP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张明</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与</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教师</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之间是一种类属关系，可用</a:t>
            </a:r>
            <a:r>
              <a:rPr lang="en-US" altLang="zh-CN" sz="2000" b="1" dirty="0">
                <a:solidFill>
                  <a:prstClr val="black"/>
                </a:solidFill>
                <a:latin typeface="仿宋_GB2312" pitchFamily="49" charset="-122"/>
                <a:ea typeface="仿宋_GB2312" pitchFamily="49" charset="-122"/>
              </a:rPr>
              <a:t>ISA</a:t>
            </a:r>
            <a:r>
              <a:rPr lang="zh-CN" altLang="en-US" sz="2000" b="1" dirty="0">
                <a:solidFill>
                  <a:prstClr val="black"/>
                </a:solidFill>
                <a:latin typeface="仿宋_GB2312" pitchFamily="49" charset="-122"/>
                <a:ea typeface="仿宋_GB2312" pitchFamily="49" charset="-122"/>
              </a:rPr>
              <a:t>表示；</a:t>
            </a:r>
            <a:endParaRPr lang="en-US" altLang="zh-CN" sz="2000" b="1" dirty="0">
              <a:solidFill>
                <a:prstClr val="black"/>
              </a:solidFill>
              <a:latin typeface="仿宋_GB2312" pitchFamily="49" charset="-122"/>
              <a:ea typeface="仿宋_GB2312" pitchFamily="49" charset="-122"/>
            </a:endParaRPr>
          </a:p>
          <a:p>
            <a:pPr fontAlgn="base">
              <a:spcBef>
                <a:spcPct val="0"/>
              </a:spcBef>
              <a:spcAft>
                <a:spcPct val="0"/>
              </a:spcAft>
            </a:pP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学生</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和</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计算机应用</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间的关系是一种属性关系可以用</a:t>
            </a:r>
            <a:r>
              <a:rPr lang="en-US" altLang="zh-CN" sz="2000" b="1" dirty="0">
                <a:solidFill>
                  <a:prstClr val="black"/>
                </a:solidFill>
                <a:latin typeface="仿宋_GB2312" pitchFamily="49" charset="-122"/>
                <a:ea typeface="仿宋_GB2312" pitchFamily="49" charset="-122"/>
              </a:rPr>
              <a:t>Major</a:t>
            </a:r>
            <a:r>
              <a:rPr lang="zh-CN" altLang="en-US" sz="2000" b="1" dirty="0">
                <a:solidFill>
                  <a:prstClr val="black"/>
                </a:solidFill>
                <a:latin typeface="仿宋_GB2312" pitchFamily="49" charset="-122"/>
                <a:ea typeface="仿宋_GB2312" pitchFamily="49" charset="-122"/>
              </a:rPr>
              <a:t>表示。</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张明</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学生</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和</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人工智能</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是通过</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讲课</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这一动作联系在一起。</a:t>
            </a:r>
            <a:endParaRPr lang="en-US" altLang="zh-CN" sz="2000" b="1" dirty="0">
              <a:solidFill>
                <a:prstClr val="black"/>
              </a:solidFill>
              <a:latin typeface="仿宋_GB2312" pitchFamily="49" charset="-122"/>
              <a:ea typeface="仿宋_GB2312" pitchFamily="49" charset="-122"/>
            </a:endParaRPr>
          </a:p>
          <a:p>
            <a:pPr fontAlgn="base">
              <a:spcBef>
                <a:spcPts val="600"/>
              </a:spcBef>
              <a:spcAft>
                <a:spcPct val="0"/>
              </a:spcAft>
            </a:pPr>
            <a:r>
              <a:rPr lang="en-US" altLang="zh-CN" sz="2000" b="1" dirty="0">
                <a:solidFill>
                  <a:prstClr val="black"/>
                </a:solidFill>
                <a:latin typeface="仿宋_GB2312" pitchFamily="49" charset="-122"/>
                <a:ea typeface="仿宋_GB2312" pitchFamily="49" charset="-122"/>
              </a:rPr>
              <a:t>    </a:t>
            </a:r>
            <a:r>
              <a:rPr lang="zh-CN" altLang="en-US" sz="2000" b="1" dirty="0">
                <a:solidFill>
                  <a:prstClr val="black"/>
                </a:solidFill>
                <a:latin typeface="仿宋_GB2312" pitchFamily="49" charset="-122"/>
                <a:ea typeface="仿宋_GB2312" pitchFamily="49" charset="-122"/>
              </a:rPr>
              <a:t>从上面的分析可知，必须增加一个动作结点</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讲课</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张明</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是这一动作的主体，而</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学生</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和</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人工智能</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是这一动作的两个客体。</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本年度第二学期</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则是这个动作的作用时间，属于一种时间关系。因此，通过增加这个动作结点</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讲课</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将网络中的各结点联系起来了。由</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讲课</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结点引出的弧不仅指出了讲课的主体和客体，还指出了讲课的时间。</a:t>
            </a:r>
            <a:r>
              <a:rPr lang="zh-CN" altLang="en-US" sz="2000" dirty="0">
                <a:solidFill>
                  <a:prstClr val="black"/>
                </a:solidFill>
                <a:latin typeface="仿宋_GB2312" pitchFamily="49" charset="-122"/>
                <a:ea typeface="仿宋_GB2312" pitchFamily="49" charset="-122"/>
              </a:rPr>
              <a:t>  </a:t>
            </a:r>
            <a:endParaRPr lang="zh-CN" altLang="en-US" sz="2400" dirty="0">
              <a:solidFill>
                <a:prstClr val="black"/>
              </a:solidFill>
              <a:latin typeface="仿宋_GB2312" pitchFamily="49" charset="-122"/>
              <a:ea typeface="仿宋_GB2312" pitchFamily="49" charset="-122"/>
            </a:endParaRPr>
          </a:p>
        </p:txBody>
      </p:sp>
      <p:sp>
        <p:nvSpPr>
          <p:cNvPr id="31750" name="Rectangle 6"/>
          <p:cNvSpPr/>
          <p:nvPr/>
        </p:nvSpPr>
        <p:spPr>
          <a:xfrm>
            <a:off x="1765300" y="478791"/>
            <a:ext cx="8229600" cy="829945"/>
          </a:xfrm>
          <a:prstGeom prst="rect">
            <a:avLst/>
          </a:prstGeom>
          <a:noFill/>
          <a:ln w="9525">
            <a:noFill/>
          </a:ln>
        </p:spPr>
        <p:txBody>
          <a:bodyPr>
            <a:spAutoFit/>
          </a:bodyPr>
          <a:lstStyle/>
          <a:p>
            <a:pPr fontAlgn="base">
              <a:spcBef>
                <a:spcPct val="0"/>
              </a:spcBef>
              <a:spcAft>
                <a:spcPct val="0"/>
              </a:spcAft>
            </a:pPr>
            <a:r>
              <a:rPr lang="zh-CN" altLang="en-US" sz="2400" b="1" dirty="0">
                <a:solidFill>
                  <a:srgbClr val="FF6600"/>
                </a:solidFill>
                <a:latin typeface="Times New Roman" panose="02020603050405020304" pitchFamily="18" charset="0"/>
                <a:ea typeface="仿宋_GB2312" pitchFamily="49" charset="-122"/>
              </a:rPr>
              <a:t>例</a:t>
            </a:r>
            <a:r>
              <a:rPr lang="en-US" altLang="zh-CN" sz="2400" b="1" dirty="0">
                <a:solidFill>
                  <a:srgbClr val="FF6600"/>
                </a:solidFill>
                <a:latin typeface="Times New Roman" panose="02020603050405020304" pitchFamily="18" charset="0"/>
                <a:ea typeface="仿宋_GB2312" pitchFamily="49" charset="-122"/>
              </a:rPr>
              <a:t>2.5.2  </a:t>
            </a:r>
            <a:r>
              <a:rPr lang="zh-CN" altLang="en-US" sz="2400" b="1" dirty="0">
                <a:solidFill>
                  <a:prstClr val="black"/>
                </a:solidFill>
                <a:latin typeface="仿宋_GB2312" pitchFamily="49" charset="-122"/>
                <a:ea typeface="仿宋_GB2312" pitchFamily="49" charset="-122"/>
              </a:rPr>
              <a:t>用语义网络表示下列知识：教师张明在本年度第二学期给计算机应用专业的学生讲授</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人工智能</a:t>
            </a:r>
            <a:r>
              <a:rPr lang="zh-CN" altLang="en-US" sz="2400" b="1" dirty="0">
                <a:solidFill>
                  <a:prstClr val="black"/>
                </a:solidFill>
                <a:latin typeface="Arial" panose="020B0604020202020204" pitchFamily="34" charset="0"/>
                <a:ea typeface="仿宋_GB2312" pitchFamily="49" charset="-122"/>
              </a:rPr>
              <a:t>”</a:t>
            </a:r>
            <a:r>
              <a:rPr lang="zh-CN" altLang="en-US" sz="2400" b="1" dirty="0">
                <a:solidFill>
                  <a:prstClr val="black"/>
                </a:solidFill>
                <a:latin typeface="仿宋_GB2312" pitchFamily="49" charset="-122"/>
                <a:ea typeface="仿宋_GB2312" pitchFamily="49" charset="-122"/>
              </a:rPr>
              <a:t>这一门课程。</a:t>
            </a:r>
          </a:p>
        </p:txBody>
      </p:sp>
    </p:spTree>
    <p:extLst>
      <p:ext uri="{BB962C8B-B14F-4D97-AF65-F5344CB8AC3E}">
        <p14:creationId xmlns:p14="http://schemas.microsoft.com/office/powerpoint/2010/main" val="879230928"/>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13</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10243" name="文本占位符 10242"/>
          <p:cNvSpPr>
            <a:spLocks noGrp="1"/>
          </p:cNvSpPr>
          <p:nvPr>
            <p:ph sz="quarter" idx="1"/>
          </p:nvPr>
        </p:nvSpPr>
        <p:spPr>
          <a:noFill/>
          <a:ln>
            <a:noFill/>
          </a:ln>
        </p:spPr>
        <p:txBody>
          <a:bodyPr/>
          <a:lstStyle/>
          <a:p>
            <a:pPr algn="just">
              <a:buNone/>
            </a:pP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按人类的思维及认识方法来分：</a:t>
            </a:r>
          </a:p>
          <a:p>
            <a:pPr algn="just">
              <a:lnSpc>
                <a:spcPts val="3000"/>
              </a:lnSpc>
              <a:spcBef>
                <a:spcPct val="50000"/>
              </a:spcBef>
              <a:spcAft>
                <a:spcPct val="50000"/>
              </a:spcAft>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）逻辑性知识：是反映人类逻辑思维过程的知识，一般具有因果关系或难以精确描述的特点，是人类的经验性知识和直观感觉；</a:t>
            </a:r>
          </a:p>
          <a:p>
            <a:pPr algn="just">
              <a:lnSpc>
                <a:spcPts val="3000"/>
              </a:lnSpc>
              <a:spcBef>
                <a:spcPct val="50000"/>
              </a:spcBef>
              <a:spcAft>
                <a:spcPct val="50000"/>
              </a:spcAft>
              <a:buNone/>
            </a:pPr>
            <a:r>
              <a:rPr lang="zh-CN" altLang="en-US" sz="2400" dirty="0">
                <a:latin typeface="仿宋" panose="02010609060101010101" pitchFamily="49" charset="-122"/>
                <a:ea typeface="仿宋" panose="02010609060101010101" pitchFamily="49" charset="-122"/>
              </a:rPr>
              <a:t>      </a:t>
            </a:r>
            <a:r>
              <a:rPr lang="zh-CN" altLang="en-US" sz="2400" dirty="0">
                <a:solidFill>
                  <a:srgbClr val="0000FF"/>
                </a:solidFill>
                <a:latin typeface="仿宋" panose="02010609060101010101" pitchFamily="49" charset="-122"/>
                <a:ea typeface="仿宋" panose="02010609060101010101" pitchFamily="49" charset="-122"/>
              </a:rPr>
              <a:t>如：人的为人处事的经验与风格</a:t>
            </a:r>
          </a:p>
          <a:p>
            <a:pPr algn="just">
              <a:lnSpc>
                <a:spcPts val="3000"/>
              </a:lnSpc>
              <a:spcBef>
                <a:spcPct val="50000"/>
              </a:spcBef>
              <a:spcAft>
                <a:spcPct val="50000"/>
              </a:spcAft>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）形象性知识：通过事物的形象建立起来的知识。</a:t>
            </a:r>
          </a:p>
          <a:p>
            <a:pPr algn="just">
              <a:lnSpc>
                <a:spcPts val="3000"/>
              </a:lnSpc>
              <a:spcBef>
                <a:spcPct val="0"/>
              </a:spcBef>
              <a:spcAft>
                <a:spcPct val="50000"/>
              </a:spcAft>
              <a:buNone/>
            </a:pPr>
            <a:r>
              <a:rPr lang="zh-CN" altLang="en-US" sz="2400" dirty="0">
                <a:latin typeface="仿宋" panose="02010609060101010101" pitchFamily="49" charset="-122"/>
                <a:ea typeface="仿宋" panose="02010609060101010101" pitchFamily="49" charset="-122"/>
              </a:rPr>
              <a:t>      </a:t>
            </a:r>
            <a:r>
              <a:rPr lang="zh-CN" altLang="en-US" sz="2400" dirty="0">
                <a:solidFill>
                  <a:srgbClr val="0000FF"/>
                </a:solidFill>
                <a:latin typeface="仿宋" panose="02010609060101010101" pitchFamily="49" charset="-122"/>
                <a:ea typeface="仿宋" panose="02010609060101010101" pitchFamily="49" charset="-122"/>
              </a:rPr>
              <a:t>如</a:t>
            </a:r>
            <a:r>
              <a:rPr lang="en-US" altLang="zh-CN" sz="2400" dirty="0">
                <a:solidFill>
                  <a:srgbClr val="0000FF"/>
                </a:solidFill>
                <a:latin typeface="仿宋" panose="02010609060101010101" pitchFamily="49" charset="-122"/>
                <a:ea typeface="仿宋" panose="02010609060101010101" pitchFamily="49" charset="-122"/>
              </a:rPr>
              <a:t>:</a:t>
            </a:r>
            <a:r>
              <a:rPr lang="zh-CN" altLang="en-US" sz="2400" dirty="0">
                <a:solidFill>
                  <a:srgbClr val="0000FF"/>
                </a:solidFill>
                <a:latin typeface="仿宋" panose="02010609060101010101" pitchFamily="49" charset="-122"/>
                <a:ea typeface="仿宋" panose="02010609060101010101" pitchFamily="49" charset="-122"/>
              </a:rPr>
              <a:t>什么是大象？</a:t>
            </a:r>
          </a:p>
          <a:p>
            <a:pPr>
              <a:buNone/>
            </a:pPr>
            <a:endParaRPr lang="zh-CN" altLang="en-US" sz="2400" dirty="0">
              <a:solidFill>
                <a:srgbClr val="0000FF"/>
              </a:solidFill>
              <a:latin typeface="仿宋" panose="02010609060101010101" pitchFamily="49" charset="-122"/>
              <a:ea typeface="仿宋" panose="02010609060101010101" pitchFamily="49" charset="-122"/>
            </a:endParaRPr>
          </a:p>
        </p:txBody>
      </p:sp>
      <p:sp>
        <p:nvSpPr>
          <p:cNvPr id="5" name="标题 7169"/>
          <p:cNvSpPr>
            <a:spLocks noGrp="1"/>
          </p:cNvSpPr>
          <p:nvPr>
            <p:ph type="title"/>
          </p:nvPr>
        </p:nvSpPr>
        <p:spPr>
          <a:xfrm>
            <a:off x="1825752" y="228600"/>
            <a:ext cx="8534400" cy="758952"/>
          </a:xfrm>
        </p:spPr>
        <p:txBody>
          <a:bodyPr anchor="ctr"/>
          <a:lstStyle/>
          <a:p>
            <a:r>
              <a:rPr lang="en-US" altLang="zh-CN" b="1" dirty="0">
                <a:solidFill>
                  <a:schemeClr val="tx1"/>
                </a:solidFill>
                <a:latin typeface="仿宋" panose="02010609060101010101" pitchFamily="49" charset="-122"/>
                <a:ea typeface="仿宋" panose="02010609060101010101" pitchFamily="49" charset="-122"/>
                <a:sym typeface="+mn-ea"/>
              </a:rPr>
              <a:t>2.1.4  </a:t>
            </a:r>
            <a:r>
              <a:rPr lang="zh-CN" altLang="en-US" b="1" dirty="0">
                <a:solidFill>
                  <a:schemeClr val="tx1"/>
                </a:solidFill>
                <a:latin typeface="仿宋" panose="02010609060101010101" pitchFamily="49" charset="-122"/>
                <a:ea typeface="仿宋" panose="02010609060101010101" pitchFamily="49" charset="-122"/>
                <a:sym typeface="+mn-ea"/>
              </a:rPr>
              <a:t>知识的分类</a:t>
            </a:r>
          </a:p>
        </p:txBody>
      </p:sp>
    </p:spTree>
    <p:extLst>
      <p:ext uri="{BB962C8B-B14F-4D97-AF65-F5344CB8AC3E}">
        <p14:creationId xmlns:p14="http://schemas.microsoft.com/office/powerpoint/2010/main" val="711563461"/>
      </p:ext>
    </p:extLst>
  </p:cSld>
  <p:clrMapOvr>
    <a:masterClrMapping/>
  </p:clrMapOvr>
  <p:transition>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31"/>
          <p:cNvSpPr/>
          <p:nvPr/>
        </p:nvSpPr>
        <p:spPr>
          <a:xfrm>
            <a:off x="1967548" y="528479"/>
            <a:ext cx="7332980" cy="521970"/>
          </a:xfrm>
          <a:prstGeom prst="rect">
            <a:avLst/>
          </a:prstGeom>
          <a:noFill/>
          <a:ln w="9525">
            <a:noFill/>
          </a:ln>
        </p:spPr>
        <p:txBody>
          <a:bodyPr wrap="none" anchor="ctr" anchorCtr="0">
            <a:spAutoFit/>
          </a:bodyPr>
          <a:lstStyle/>
          <a:p>
            <a:pPr fontAlgn="base">
              <a:spcBef>
                <a:spcPct val="0"/>
              </a:spcBef>
              <a:spcAft>
                <a:spcPct val="0"/>
              </a:spcAft>
            </a:pPr>
            <a:r>
              <a:rPr lang="zh-CN" altLang="en-US" sz="2800" b="1" dirty="0">
                <a:solidFill>
                  <a:prstClr val="black"/>
                </a:solidFill>
                <a:latin typeface="仿宋_GB2312" pitchFamily="49" charset="-122"/>
                <a:ea typeface="仿宋_GB2312" pitchFamily="49" charset="-122"/>
              </a:rPr>
              <a:t>通过分析可得其对应的语义网络如下图所示。</a:t>
            </a:r>
          </a:p>
        </p:txBody>
      </p:sp>
      <p:sp>
        <p:nvSpPr>
          <p:cNvPr id="32774" name="Text Box 30"/>
          <p:cNvSpPr txBox="1"/>
          <p:nvPr/>
        </p:nvSpPr>
        <p:spPr>
          <a:xfrm>
            <a:off x="2238376" y="2046288"/>
            <a:ext cx="576263" cy="360362"/>
          </a:xfrm>
          <a:prstGeom prst="rect">
            <a:avLst/>
          </a:prstGeom>
          <a:solidFill>
            <a:srgbClr val="FFFFFF"/>
          </a:solidFill>
          <a:ln w="0" cap="flat" cmpd="sng">
            <a:solidFill>
              <a:srgbClr val="000000"/>
            </a:solidFill>
            <a:prstDash val="solid"/>
            <a:miter/>
            <a:headEnd type="none" w="med" len="med"/>
            <a:tailEnd type="none" w="med" len="med"/>
          </a:ln>
        </p:spPr>
        <p:txBody>
          <a:bodyPr/>
          <a:lstStyle/>
          <a:p>
            <a:pP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教师</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32775" name="Text Box 29"/>
          <p:cNvSpPr txBox="1"/>
          <p:nvPr/>
        </p:nvSpPr>
        <p:spPr>
          <a:xfrm>
            <a:off x="3317875" y="2046288"/>
            <a:ext cx="647700" cy="360362"/>
          </a:xfrm>
          <a:prstGeom prst="rect">
            <a:avLst/>
          </a:prstGeom>
          <a:solidFill>
            <a:srgbClr val="FFFFFF"/>
          </a:solidFill>
          <a:ln w="0" cap="flat" cmpd="sng">
            <a:solidFill>
              <a:srgbClr val="000000"/>
            </a:solidFill>
            <a:prstDash val="solid"/>
            <a:miter/>
            <a:headEnd type="none" w="med" len="med"/>
            <a:tailEnd type="none" w="med" len="med"/>
          </a:ln>
        </p:spPr>
        <p:txBody>
          <a:bodyPr/>
          <a:lstStyle/>
          <a:p>
            <a:pP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张明</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32776" name="Text Box 28"/>
          <p:cNvSpPr txBox="1"/>
          <p:nvPr/>
        </p:nvSpPr>
        <p:spPr>
          <a:xfrm>
            <a:off x="4872039" y="2116139"/>
            <a:ext cx="936625" cy="287337"/>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讲课</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32777" name="Text Box 27"/>
          <p:cNvSpPr txBox="1"/>
          <p:nvPr/>
        </p:nvSpPr>
        <p:spPr>
          <a:xfrm>
            <a:off x="6311901" y="2116139"/>
            <a:ext cx="792163" cy="287337"/>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学生</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32778" name="Text Box 26"/>
          <p:cNvSpPr txBox="1"/>
          <p:nvPr/>
        </p:nvSpPr>
        <p:spPr>
          <a:xfrm>
            <a:off x="7751763" y="2116139"/>
            <a:ext cx="1223962" cy="287337"/>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计算机应用</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32779" name="Text Box 25"/>
          <p:cNvSpPr txBox="1"/>
          <p:nvPr/>
        </p:nvSpPr>
        <p:spPr>
          <a:xfrm>
            <a:off x="4800601" y="1323975"/>
            <a:ext cx="1152525" cy="336550"/>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人工智能</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32780" name="Text Box 24"/>
          <p:cNvSpPr txBox="1"/>
          <p:nvPr/>
        </p:nvSpPr>
        <p:spPr>
          <a:xfrm>
            <a:off x="4656138" y="2979738"/>
            <a:ext cx="1511300" cy="349250"/>
          </a:xfrm>
          <a:prstGeom prst="rect">
            <a:avLst/>
          </a:prstGeom>
          <a:solidFill>
            <a:srgbClr val="FFFFFF"/>
          </a:solidFill>
          <a:ln w="0" cap="flat" cmpd="sng">
            <a:solidFill>
              <a:srgbClr val="000000"/>
            </a:solidFill>
            <a:prstDash val="solid"/>
            <a:miter/>
            <a:headEnd type="none" w="med" len="med"/>
            <a:tailEnd type="none" w="med" len="med"/>
          </a:ln>
        </p:spPr>
        <p:txBody>
          <a:bodyPr/>
          <a:lstStyle/>
          <a:p>
            <a:pP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本年度第二学期</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32781" name="Text Box 23"/>
          <p:cNvSpPr txBox="1"/>
          <p:nvPr/>
        </p:nvSpPr>
        <p:spPr>
          <a:xfrm>
            <a:off x="7175500" y="2979738"/>
            <a:ext cx="719138" cy="360362"/>
          </a:xfrm>
          <a:prstGeom prst="rect">
            <a:avLst/>
          </a:prstGeom>
          <a:solidFill>
            <a:srgbClr val="FFFFFF"/>
          </a:solidFill>
          <a:ln w="0" cap="flat" cmpd="sng">
            <a:solidFill>
              <a:srgbClr val="000000"/>
            </a:solidFill>
            <a:prstDash val="solid"/>
            <a:miter/>
            <a:headEnd type="none" w="med" len="med"/>
            <a:tailEnd type="none" w="med" len="med"/>
          </a:ln>
        </p:spPr>
        <p:txBody>
          <a:bodyPr/>
          <a:lstStyle/>
          <a:p>
            <a:pPr algn="ctr" fontAlgn="base">
              <a:spcBef>
                <a:spcPct val="0"/>
              </a:spcBef>
              <a:spcAft>
                <a:spcPct val="0"/>
              </a:spcAft>
            </a:pP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时间</a:t>
            </a:r>
            <a:endParaRPr lang="zh-CN" altLang="en-US" sz="1400" dirty="0">
              <a:solidFill>
                <a:prstClr val="black"/>
              </a:solidFill>
              <a:latin typeface="Times New Roman" panose="02020603050405020304" pitchFamily="18" charset="0"/>
              <a:ea typeface="宋体" panose="02010600030101010101" pitchFamily="2" charset="-122"/>
            </a:endParaRPr>
          </a:p>
        </p:txBody>
      </p:sp>
      <p:sp>
        <p:nvSpPr>
          <p:cNvPr id="32782" name="Freeform 22"/>
          <p:cNvSpPr/>
          <p:nvPr/>
        </p:nvSpPr>
        <p:spPr>
          <a:xfrm>
            <a:off x="4030663" y="2257426"/>
            <a:ext cx="825500" cy="4763"/>
          </a:xfrm>
          <a:custGeom>
            <a:avLst/>
            <a:gdLst>
              <a:gd name="txL" fmla="*/ 0 w 520"/>
              <a:gd name="txT" fmla="*/ 0 h 3"/>
              <a:gd name="txR" fmla="*/ 520 w 520"/>
              <a:gd name="txB" fmla="*/ 3 h 3"/>
            </a:gdLst>
            <a:ahLst/>
            <a:cxnLst>
              <a:cxn ang="0">
                <a:pos x="520" y="3"/>
              </a:cxn>
              <a:cxn ang="0">
                <a:pos x="0" y="0"/>
              </a:cxn>
            </a:cxnLst>
            <a:rect l="txL" t="txT" r="txR" b="txB"/>
            <a:pathLst>
              <a:path w="520" h="3">
                <a:moveTo>
                  <a:pt x="520" y="3"/>
                </a:moveTo>
                <a:lnTo>
                  <a:pt x="0" y="0"/>
                </a:lnTo>
              </a:path>
            </a:pathLst>
          </a:custGeom>
          <a:solidFill>
            <a:srgbClr val="FFFFFF"/>
          </a:solidFill>
          <a:ln w="0" cap="flat" cmpd="sng">
            <a:solidFill>
              <a:srgbClr val="000000"/>
            </a:solidFill>
            <a:prstDash val="solid"/>
            <a:round/>
            <a:headEnd type="none" w="med" len="med"/>
            <a:tailEnd type="triangle" w="med" len="med"/>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32783" name="Line 21"/>
          <p:cNvSpPr/>
          <p:nvPr/>
        </p:nvSpPr>
        <p:spPr>
          <a:xfrm>
            <a:off x="5808663" y="2259013"/>
            <a:ext cx="457200" cy="0"/>
          </a:xfrm>
          <a:prstGeom prst="line">
            <a:avLst/>
          </a:prstGeom>
          <a:ln w="0" cap="flat" cmpd="sng">
            <a:solidFill>
              <a:srgbClr val="000000"/>
            </a:solidFill>
            <a:prstDash val="solid"/>
            <a:headEnd type="none" w="med" len="med"/>
            <a:tailEnd type="triangle" w="med" len="med"/>
          </a:ln>
        </p:spPr>
      </p:sp>
      <p:sp>
        <p:nvSpPr>
          <p:cNvPr id="32784" name="Line 20"/>
          <p:cNvSpPr/>
          <p:nvPr/>
        </p:nvSpPr>
        <p:spPr>
          <a:xfrm flipV="1">
            <a:off x="5303838" y="1682751"/>
            <a:ext cx="0" cy="396875"/>
          </a:xfrm>
          <a:prstGeom prst="line">
            <a:avLst/>
          </a:prstGeom>
          <a:ln w="0" cap="flat" cmpd="sng">
            <a:solidFill>
              <a:srgbClr val="000000"/>
            </a:solidFill>
            <a:prstDash val="solid"/>
            <a:headEnd type="none" w="med" len="med"/>
            <a:tailEnd type="triangle" w="med" len="med"/>
          </a:ln>
        </p:spPr>
      </p:sp>
      <p:sp>
        <p:nvSpPr>
          <p:cNvPr id="32785" name="Line 19"/>
          <p:cNvSpPr/>
          <p:nvPr/>
        </p:nvSpPr>
        <p:spPr>
          <a:xfrm>
            <a:off x="7175500" y="2259013"/>
            <a:ext cx="571500" cy="0"/>
          </a:xfrm>
          <a:prstGeom prst="line">
            <a:avLst/>
          </a:prstGeom>
          <a:ln w="0" cap="flat" cmpd="sng">
            <a:solidFill>
              <a:srgbClr val="000000"/>
            </a:solidFill>
            <a:prstDash val="solid"/>
            <a:headEnd type="none" w="med" len="med"/>
            <a:tailEnd type="triangle" w="med" len="med"/>
          </a:ln>
        </p:spPr>
      </p:sp>
      <p:sp>
        <p:nvSpPr>
          <p:cNvPr id="32786" name="Freeform 18"/>
          <p:cNvSpPr/>
          <p:nvPr/>
        </p:nvSpPr>
        <p:spPr>
          <a:xfrm>
            <a:off x="5303838" y="2403475"/>
            <a:ext cx="4762" cy="533400"/>
          </a:xfrm>
          <a:custGeom>
            <a:avLst/>
            <a:gdLst>
              <a:gd name="txL" fmla="*/ 0 w 3"/>
              <a:gd name="txT" fmla="*/ 0 h 336"/>
              <a:gd name="txR" fmla="*/ 3 w 3"/>
              <a:gd name="txB" fmla="*/ 336 h 336"/>
            </a:gdLst>
            <a:ahLst/>
            <a:cxnLst>
              <a:cxn ang="0">
                <a:pos x="0" y="0"/>
              </a:cxn>
              <a:cxn ang="0">
                <a:pos x="3" y="336"/>
              </a:cxn>
            </a:cxnLst>
            <a:rect l="txL" t="txT" r="txR" b="txB"/>
            <a:pathLst>
              <a:path w="3" h="336">
                <a:moveTo>
                  <a:pt x="0" y="0"/>
                </a:moveTo>
                <a:lnTo>
                  <a:pt x="3" y="336"/>
                </a:lnTo>
              </a:path>
            </a:pathLst>
          </a:custGeom>
          <a:solidFill>
            <a:srgbClr val="FFFFFF"/>
          </a:solidFill>
          <a:ln w="0" cap="flat" cmpd="sng">
            <a:solidFill>
              <a:srgbClr val="000000"/>
            </a:solidFill>
            <a:prstDash val="solid"/>
            <a:round/>
            <a:headEnd type="none" w="med" len="med"/>
            <a:tailEnd type="triangle" w="med" len="med"/>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32787" name="Line 17"/>
          <p:cNvSpPr/>
          <p:nvPr/>
        </p:nvSpPr>
        <p:spPr>
          <a:xfrm>
            <a:off x="6167438" y="3195638"/>
            <a:ext cx="1028700" cy="0"/>
          </a:xfrm>
          <a:prstGeom prst="line">
            <a:avLst/>
          </a:prstGeom>
          <a:ln w="0" cap="flat" cmpd="sng">
            <a:solidFill>
              <a:srgbClr val="000000"/>
            </a:solidFill>
            <a:prstDash val="solid"/>
            <a:headEnd type="none" w="med" len="med"/>
            <a:tailEnd type="triangle" w="med" len="med"/>
          </a:ln>
        </p:spPr>
      </p:sp>
      <p:sp>
        <p:nvSpPr>
          <p:cNvPr id="32788" name="Freeform 16"/>
          <p:cNvSpPr/>
          <p:nvPr/>
        </p:nvSpPr>
        <p:spPr>
          <a:xfrm>
            <a:off x="2814639" y="2263775"/>
            <a:ext cx="466725" cy="6350"/>
          </a:xfrm>
          <a:custGeom>
            <a:avLst/>
            <a:gdLst>
              <a:gd name="txL" fmla="*/ 0 w 294"/>
              <a:gd name="txT" fmla="*/ 0 h 4"/>
              <a:gd name="txR" fmla="*/ 294 w 294"/>
              <a:gd name="txB" fmla="*/ 4 h 4"/>
            </a:gdLst>
            <a:ahLst/>
            <a:cxnLst>
              <a:cxn ang="0">
                <a:pos x="294" y="4"/>
              </a:cxn>
              <a:cxn ang="0">
                <a:pos x="0" y="0"/>
              </a:cxn>
            </a:cxnLst>
            <a:rect l="txL" t="txT" r="txR" b="txB"/>
            <a:pathLst>
              <a:path w="294" h="4">
                <a:moveTo>
                  <a:pt x="294" y="4"/>
                </a:moveTo>
                <a:lnTo>
                  <a:pt x="0" y="0"/>
                </a:lnTo>
              </a:path>
            </a:pathLst>
          </a:custGeom>
          <a:solidFill>
            <a:srgbClr val="FFFFFF"/>
          </a:solidFill>
          <a:ln w="0" cap="flat" cmpd="sng">
            <a:solidFill>
              <a:srgbClr val="000000"/>
            </a:solidFill>
            <a:prstDash val="solid"/>
            <a:round/>
            <a:headEnd type="none" w="med" len="med"/>
            <a:tailEnd type="triangle" w="med" len="med"/>
          </a:ln>
        </p:spPr>
        <p:txBody>
          <a:bodyPr/>
          <a:lstStyle/>
          <a:p>
            <a:pPr fontAlgn="base">
              <a:spcBef>
                <a:spcPct val="0"/>
              </a:spcBef>
              <a:spcAft>
                <a:spcPct val="0"/>
              </a:spcAft>
            </a:pPr>
            <a:endParaRPr lang="zh-CN" altLang="en-US" dirty="0">
              <a:solidFill>
                <a:prstClr val="black"/>
              </a:solidFill>
              <a:latin typeface="Tahoma" panose="020B0604030504040204" pitchFamily="34" charset="0"/>
              <a:ea typeface="宋体" panose="02010600030101010101" pitchFamily="2" charset="-122"/>
            </a:endParaRPr>
          </a:p>
        </p:txBody>
      </p:sp>
      <p:sp>
        <p:nvSpPr>
          <p:cNvPr id="32789" name="Text Box 14"/>
          <p:cNvSpPr txBox="1"/>
          <p:nvPr/>
        </p:nvSpPr>
        <p:spPr>
          <a:xfrm>
            <a:off x="4181476" y="1973263"/>
            <a:ext cx="639763" cy="271462"/>
          </a:xfrm>
          <a:prstGeom prst="rect">
            <a:avLst/>
          </a:prstGeom>
          <a:noFill/>
          <a:ln w="0">
            <a:noFill/>
          </a:ln>
        </p:spPr>
        <p:txBody>
          <a:bodyPr/>
          <a:lstStyle/>
          <a:p>
            <a:pPr fontAlgn="base">
              <a:spcBef>
                <a:spcPct val="0"/>
              </a:spcBef>
              <a:spcAft>
                <a:spcPct val="0"/>
              </a:spcAft>
            </a:pPr>
            <a:r>
              <a:rPr lang="zh-CN" altLang="en-US"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主体</a:t>
            </a:r>
            <a:endParaRPr lang="zh-CN" altLang="en-US" sz="1200" dirty="0">
              <a:solidFill>
                <a:prstClr val="black"/>
              </a:solidFill>
              <a:latin typeface="Times New Roman" panose="02020603050405020304" pitchFamily="18" charset="0"/>
              <a:ea typeface="宋体" panose="02010600030101010101" pitchFamily="2" charset="-122"/>
            </a:endParaRPr>
          </a:p>
        </p:txBody>
      </p:sp>
      <p:sp>
        <p:nvSpPr>
          <p:cNvPr id="32790" name="Text Box 13"/>
          <p:cNvSpPr txBox="1"/>
          <p:nvPr/>
        </p:nvSpPr>
        <p:spPr>
          <a:xfrm>
            <a:off x="5808664" y="1946276"/>
            <a:ext cx="744537" cy="288925"/>
          </a:xfrm>
          <a:prstGeom prst="rect">
            <a:avLst/>
          </a:prstGeom>
          <a:noFill/>
          <a:ln w="0">
            <a:noFill/>
          </a:ln>
        </p:spPr>
        <p:txBody>
          <a:bodyPr/>
          <a:lstStyle/>
          <a:p>
            <a:pPr fontAlgn="base">
              <a:spcBef>
                <a:spcPct val="0"/>
              </a:spcBef>
              <a:spcAft>
                <a:spcPct val="0"/>
              </a:spcAft>
            </a:pPr>
            <a:r>
              <a:rPr lang="zh-CN" altLang="en-US"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客体</a:t>
            </a:r>
            <a:r>
              <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200" dirty="0">
              <a:solidFill>
                <a:prstClr val="black"/>
              </a:solidFill>
              <a:latin typeface="Times New Roman" panose="02020603050405020304" pitchFamily="18" charset="0"/>
              <a:ea typeface="宋体" panose="02010600030101010101" pitchFamily="2" charset="-122"/>
            </a:endParaRPr>
          </a:p>
        </p:txBody>
      </p:sp>
      <p:sp>
        <p:nvSpPr>
          <p:cNvPr id="32791" name="Text Box 12"/>
          <p:cNvSpPr txBox="1"/>
          <p:nvPr/>
        </p:nvSpPr>
        <p:spPr>
          <a:xfrm>
            <a:off x="5375276" y="1755775"/>
            <a:ext cx="792163" cy="287338"/>
          </a:xfrm>
          <a:prstGeom prst="rect">
            <a:avLst/>
          </a:prstGeom>
          <a:noFill/>
          <a:ln w="0">
            <a:noFill/>
          </a:ln>
        </p:spPr>
        <p:txBody>
          <a:bodyPr/>
          <a:lstStyle/>
          <a:p>
            <a:pPr fontAlgn="base">
              <a:spcBef>
                <a:spcPct val="0"/>
              </a:spcBef>
              <a:spcAft>
                <a:spcPct val="0"/>
              </a:spcAft>
            </a:pPr>
            <a:r>
              <a:rPr lang="zh-CN" altLang="en-US"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客体</a:t>
            </a:r>
            <a:r>
              <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200" dirty="0">
              <a:solidFill>
                <a:prstClr val="black"/>
              </a:solidFill>
              <a:latin typeface="Times New Roman" panose="02020603050405020304" pitchFamily="18" charset="0"/>
              <a:ea typeface="宋体" panose="02010600030101010101" pitchFamily="2" charset="-122"/>
            </a:endParaRPr>
          </a:p>
        </p:txBody>
      </p:sp>
      <p:sp>
        <p:nvSpPr>
          <p:cNvPr id="32792" name="Text Box 11"/>
          <p:cNvSpPr txBox="1"/>
          <p:nvPr/>
        </p:nvSpPr>
        <p:spPr>
          <a:xfrm>
            <a:off x="7175500" y="1971676"/>
            <a:ext cx="571500" cy="263525"/>
          </a:xfrm>
          <a:prstGeom prst="rect">
            <a:avLst/>
          </a:prstGeom>
          <a:noFill/>
          <a:ln w="0">
            <a:noFill/>
          </a:ln>
        </p:spPr>
        <p:txBody>
          <a:bodyPr/>
          <a:lstStyle/>
          <a:p>
            <a:pPr fontAlgn="base">
              <a:spcBef>
                <a:spcPct val="0"/>
              </a:spcBef>
              <a:spcAft>
                <a:spcPct val="0"/>
              </a:spcAft>
            </a:pPr>
            <a:r>
              <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Major</a:t>
            </a:r>
            <a:endParaRPr lang="en-US" altLang="zh-CN" sz="1200" dirty="0">
              <a:solidFill>
                <a:prstClr val="black"/>
              </a:solidFill>
              <a:latin typeface="Times New Roman" panose="02020603050405020304" pitchFamily="18" charset="0"/>
              <a:ea typeface="宋体" panose="02010600030101010101" pitchFamily="2" charset="-122"/>
            </a:endParaRPr>
          </a:p>
        </p:txBody>
      </p:sp>
      <p:sp>
        <p:nvSpPr>
          <p:cNvPr id="32793" name="Text Box 10"/>
          <p:cNvSpPr txBox="1"/>
          <p:nvPr/>
        </p:nvSpPr>
        <p:spPr>
          <a:xfrm>
            <a:off x="2886075" y="1901826"/>
            <a:ext cx="431800" cy="263525"/>
          </a:xfrm>
          <a:prstGeom prst="rect">
            <a:avLst/>
          </a:prstGeom>
          <a:noFill/>
          <a:ln w="0">
            <a:noFill/>
          </a:ln>
        </p:spPr>
        <p:txBody>
          <a:bodyPr/>
          <a:lstStyle/>
          <a:p>
            <a:pPr fontAlgn="base">
              <a:spcBef>
                <a:spcPct val="0"/>
              </a:spcBef>
              <a:spcAft>
                <a:spcPct val="0"/>
              </a:spcAft>
            </a:pPr>
            <a:r>
              <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ISA</a:t>
            </a:r>
            <a:endParaRPr lang="en-US" altLang="zh-CN" sz="1200" dirty="0">
              <a:solidFill>
                <a:prstClr val="black"/>
              </a:solidFill>
              <a:latin typeface="Times New Roman" panose="02020603050405020304" pitchFamily="18" charset="0"/>
              <a:ea typeface="宋体" panose="02010600030101010101" pitchFamily="2" charset="-122"/>
            </a:endParaRPr>
          </a:p>
        </p:txBody>
      </p:sp>
      <p:sp>
        <p:nvSpPr>
          <p:cNvPr id="32794" name="Text Box 9"/>
          <p:cNvSpPr txBox="1"/>
          <p:nvPr/>
        </p:nvSpPr>
        <p:spPr>
          <a:xfrm>
            <a:off x="5375276" y="2547939"/>
            <a:ext cx="873125" cy="312737"/>
          </a:xfrm>
          <a:prstGeom prst="rect">
            <a:avLst/>
          </a:prstGeom>
          <a:noFill/>
          <a:ln w="0">
            <a:noFill/>
          </a:ln>
        </p:spPr>
        <p:txBody>
          <a:bodyPr/>
          <a:lstStyle/>
          <a:p>
            <a:pPr fontAlgn="base">
              <a:spcBef>
                <a:spcPct val="0"/>
              </a:spcBef>
              <a:spcAft>
                <a:spcPct val="0"/>
              </a:spcAft>
            </a:pPr>
            <a:r>
              <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During</a:t>
            </a:r>
            <a:endParaRPr lang="en-US" altLang="zh-CN" sz="1200" dirty="0">
              <a:solidFill>
                <a:prstClr val="black"/>
              </a:solidFill>
              <a:latin typeface="Times New Roman" panose="02020603050405020304" pitchFamily="18" charset="0"/>
              <a:ea typeface="宋体" panose="02010600030101010101" pitchFamily="2" charset="-122"/>
            </a:endParaRPr>
          </a:p>
        </p:txBody>
      </p:sp>
      <p:sp>
        <p:nvSpPr>
          <p:cNvPr id="32795" name="Text Box 8"/>
          <p:cNvSpPr txBox="1"/>
          <p:nvPr/>
        </p:nvSpPr>
        <p:spPr>
          <a:xfrm>
            <a:off x="6383338" y="2908300"/>
            <a:ext cx="571500" cy="261938"/>
          </a:xfrm>
          <a:prstGeom prst="rect">
            <a:avLst/>
          </a:prstGeom>
          <a:noFill/>
          <a:ln w="0">
            <a:noFill/>
          </a:ln>
        </p:spPr>
        <p:txBody>
          <a:bodyPr/>
          <a:lstStyle/>
          <a:p>
            <a:pPr fontAlgn="base">
              <a:spcBef>
                <a:spcPct val="0"/>
              </a:spcBef>
              <a:spcAft>
                <a:spcPct val="0"/>
              </a:spcAft>
            </a:pPr>
            <a:r>
              <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AKO</a:t>
            </a:r>
            <a:endParaRPr lang="en-US" altLang="zh-CN" sz="1200" dirty="0">
              <a:solidFill>
                <a:prstClr val="black"/>
              </a:solidFill>
              <a:latin typeface="Times New Roman" panose="02020603050405020304" pitchFamily="18" charset="0"/>
              <a:ea typeface="宋体" panose="02010600030101010101" pitchFamily="2" charset="-122"/>
            </a:endParaRPr>
          </a:p>
        </p:txBody>
      </p:sp>
      <p:sp>
        <p:nvSpPr>
          <p:cNvPr id="32796" name="Text Box 6"/>
          <p:cNvSpPr txBox="1"/>
          <p:nvPr/>
        </p:nvSpPr>
        <p:spPr>
          <a:xfrm>
            <a:off x="4800600" y="3843338"/>
            <a:ext cx="2628900" cy="296862"/>
          </a:xfrm>
          <a:prstGeom prst="rect">
            <a:avLst/>
          </a:prstGeom>
          <a:noFill/>
          <a:ln w="0">
            <a:noFill/>
          </a:ln>
        </p:spPr>
        <p:txBody>
          <a:bodyPr/>
          <a:lstStyle/>
          <a:p>
            <a:pPr fontAlgn="base">
              <a:spcBef>
                <a:spcPct val="0"/>
              </a:spcBef>
              <a:spcAft>
                <a:spcPct val="0"/>
              </a:spcAft>
            </a:pP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有关讲课的语义网络</a:t>
            </a:r>
            <a:endParaRPr lang="zh-CN" altLang="en-US" sz="1400" b="1" dirty="0">
              <a:solidFill>
                <a:prstClr val="black"/>
              </a:solidFill>
              <a:latin typeface="Times New Roman" panose="02020603050405020304" pitchFamily="18" charset="0"/>
              <a:ea typeface="宋体" panose="02010600030101010101" pitchFamily="2" charset="-122"/>
            </a:endParaRPr>
          </a:p>
        </p:txBody>
      </p:sp>
      <p:sp>
        <p:nvSpPr>
          <p:cNvPr id="32797" name="Rectangle 48"/>
          <p:cNvSpPr/>
          <p:nvPr/>
        </p:nvSpPr>
        <p:spPr>
          <a:xfrm>
            <a:off x="1524001" y="2534722"/>
            <a:ext cx="184731" cy="369332"/>
          </a:xfrm>
          <a:prstGeom prst="rect">
            <a:avLst/>
          </a:prstGeom>
          <a:noFill/>
          <a:ln w="9525">
            <a:noFill/>
          </a:ln>
        </p:spPr>
        <p:txBody>
          <a:bodyPr wrap="none" anchor="ctr" anchorCtr="0">
            <a:spAutoFit/>
          </a:bodyPr>
          <a:lstStyle/>
          <a:p>
            <a:pPr fontAlgn="base">
              <a:spcBef>
                <a:spcPct val="0"/>
              </a:spcBef>
              <a:spcAft>
                <a:spcPct val="0"/>
              </a:spcAft>
            </a:pPr>
            <a:endParaRPr lang="zh-CN" altLang="zh-CN" dirty="0">
              <a:solidFill>
                <a:prstClr val="black"/>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68375304"/>
      </p:ext>
    </p:extLst>
  </p:cSld>
  <p:clrMapOvr>
    <a:masterClrMapping/>
  </p:clrMapOvr>
  <p:transition>
    <p:rand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Text Box 5"/>
          <p:cNvSpPr txBox="1"/>
          <p:nvPr/>
        </p:nvSpPr>
        <p:spPr>
          <a:xfrm>
            <a:off x="1697355" y="1034734"/>
            <a:ext cx="8497888" cy="5262245"/>
          </a:xfrm>
          <a:prstGeom prst="rect">
            <a:avLst/>
          </a:prstGeom>
          <a:noFill/>
          <a:ln w="9525">
            <a:noFill/>
          </a:ln>
        </p:spPr>
        <p:txBody>
          <a:bodyPr>
            <a:spAutoFit/>
          </a:bodyPr>
          <a:lstStyle/>
          <a:p>
            <a:pPr fontAlgn="base">
              <a:lnSpc>
                <a:spcPct val="120000"/>
              </a:lnSpc>
              <a:spcBef>
                <a:spcPct val="0"/>
              </a:spcBef>
            </a:pPr>
            <a:r>
              <a:rPr lang="en-US" altLang="zh-CN" sz="2000" b="1" dirty="0">
                <a:solidFill>
                  <a:prstClr val="black"/>
                </a:solidFill>
                <a:latin typeface="仿宋_GB2312" pitchFamily="49" charset="-122"/>
                <a:ea typeface="仿宋_GB2312" pitchFamily="49" charset="-122"/>
              </a:rPr>
              <a:t>    </a:t>
            </a:r>
            <a:r>
              <a:rPr lang="zh-CN" altLang="en-US" sz="2000" b="1" dirty="0">
                <a:solidFill>
                  <a:prstClr val="black"/>
                </a:solidFill>
                <a:latin typeface="仿宋_GB2312" pitchFamily="49" charset="-122"/>
                <a:ea typeface="仿宋_GB2312" pitchFamily="49" charset="-122"/>
              </a:rPr>
              <a:t>用语义网络表示知识的问题求解系统主要有两大部分组成，一部分是由语义网络构成的知识库，另一部分是用于问题求解的推理机。语义网络的推理过程主要有两种，一种是</a:t>
            </a:r>
            <a:r>
              <a:rPr lang="zh-CN" altLang="en-US" sz="2000" b="1" dirty="0">
                <a:solidFill>
                  <a:srgbClr val="C00000"/>
                </a:solidFill>
                <a:latin typeface="仿宋_GB2312" pitchFamily="49" charset="-122"/>
                <a:ea typeface="仿宋_GB2312" pitchFamily="49" charset="-122"/>
              </a:rPr>
              <a:t>继承</a:t>
            </a:r>
            <a:r>
              <a:rPr lang="zh-CN" altLang="en-US" sz="2000" b="1" dirty="0">
                <a:solidFill>
                  <a:prstClr val="black"/>
                </a:solidFill>
                <a:latin typeface="仿宋_GB2312" pitchFamily="49" charset="-122"/>
                <a:ea typeface="仿宋_GB2312" pitchFamily="49" charset="-122"/>
              </a:rPr>
              <a:t>，另一种是</a:t>
            </a:r>
            <a:r>
              <a:rPr lang="zh-CN" altLang="en-US" sz="2000" b="1" dirty="0">
                <a:solidFill>
                  <a:srgbClr val="C00000"/>
                </a:solidFill>
                <a:latin typeface="仿宋_GB2312" pitchFamily="49" charset="-122"/>
                <a:ea typeface="仿宋_GB2312" pitchFamily="49" charset="-122"/>
              </a:rPr>
              <a:t>匹配</a:t>
            </a:r>
            <a:r>
              <a:rPr lang="zh-CN" altLang="en-US" sz="2000" b="1" dirty="0">
                <a:solidFill>
                  <a:prstClr val="black"/>
                </a:solidFill>
                <a:latin typeface="仿宋_GB2312" pitchFamily="49" charset="-122"/>
                <a:ea typeface="仿宋_GB2312" pitchFamily="49" charset="-122"/>
              </a:rPr>
              <a:t>。</a:t>
            </a:r>
          </a:p>
          <a:p>
            <a:pPr fontAlgn="base">
              <a:lnSpc>
                <a:spcPct val="120000"/>
              </a:lnSpc>
              <a:spcBef>
                <a:spcPct val="0"/>
              </a:spcBef>
            </a:pPr>
            <a:r>
              <a:rPr lang="en-US" altLang="zh-CN" sz="2000" b="1" dirty="0">
                <a:solidFill>
                  <a:srgbClr val="0066FF"/>
                </a:solidFill>
                <a:latin typeface="仿宋_GB2312" pitchFamily="49" charset="-122"/>
                <a:ea typeface="仿宋_GB2312" pitchFamily="49" charset="-122"/>
              </a:rPr>
              <a:t>1</a:t>
            </a:r>
            <a:r>
              <a:rPr lang="zh-CN" altLang="en-US" sz="2000" b="1" dirty="0">
                <a:solidFill>
                  <a:srgbClr val="0066FF"/>
                </a:solidFill>
                <a:latin typeface="仿宋_GB2312" pitchFamily="49" charset="-122"/>
                <a:ea typeface="仿宋_GB2312" pitchFamily="49" charset="-122"/>
              </a:rPr>
              <a:t>．继承推理</a:t>
            </a:r>
          </a:p>
          <a:p>
            <a:pPr fontAlgn="base">
              <a:lnSpc>
                <a:spcPct val="120000"/>
              </a:lnSpc>
              <a:spcBef>
                <a:spcPct val="0"/>
              </a:spcBef>
            </a:pPr>
            <a:r>
              <a:rPr lang="zh-CN" altLang="en-US" sz="2000" b="1" dirty="0">
                <a:solidFill>
                  <a:prstClr val="black"/>
                </a:solidFill>
                <a:latin typeface="仿宋_GB2312" pitchFamily="49" charset="-122"/>
                <a:ea typeface="仿宋_GB2312" pitchFamily="49" charset="-122"/>
              </a:rPr>
              <a:t>   继承是指把对事物的描述从抽象结点传递到具体结点。</a:t>
            </a:r>
            <a:r>
              <a:rPr sz="2000" b="1" dirty="0" err="1">
                <a:solidFill>
                  <a:prstClr val="black"/>
                </a:solidFill>
                <a:latin typeface="仿宋_GB2312" pitchFamily="49" charset="-122"/>
                <a:ea typeface="仿宋_GB2312" pitchFamily="49" charset="-122"/>
              </a:rPr>
              <a:t>通过继承（沿着ISA、AKO这些弧）可以</a:t>
            </a:r>
            <a:r>
              <a:rPr lang="zh-CN" altLang="en-US" sz="2000" b="1" dirty="0">
                <a:solidFill>
                  <a:prstClr val="black"/>
                </a:solidFill>
                <a:latin typeface="仿宋_GB2312" pitchFamily="49" charset="-122"/>
                <a:ea typeface="仿宋_GB2312" pitchFamily="49" charset="-122"/>
              </a:rPr>
              <a:t>得</a:t>
            </a:r>
            <a:r>
              <a:rPr sz="2000" b="1" dirty="0" err="1">
                <a:solidFill>
                  <a:prstClr val="black"/>
                </a:solidFill>
                <a:latin typeface="仿宋_GB2312" pitchFamily="49" charset="-122"/>
                <a:ea typeface="仿宋_GB2312" pitchFamily="49" charset="-122"/>
              </a:rPr>
              <a:t>到所需</a:t>
            </a:r>
            <a:r>
              <a:rPr lang="zh-CN" altLang="en-US" sz="2000" b="1" dirty="0">
                <a:solidFill>
                  <a:prstClr val="black"/>
                </a:solidFill>
                <a:latin typeface="仿宋_GB2312" pitchFamily="49" charset="-122"/>
                <a:ea typeface="仿宋_GB2312" pitchFamily="49" charset="-122"/>
              </a:rPr>
              <a:t>结</a:t>
            </a:r>
            <a:r>
              <a:rPr sz="2000" b="1" dirty="0" err="1">
                <a:solidFill>
                  <a:prstClr val="black"/>
                </a:solidFill>
                <a:latin typeface="仿宋_GB2312" pitchFamily="49" charset="-122"/>
                <a:ea typeface="仿宋_GB2312" pitchFamily="49" charset="-122"/>
              </a:rPr>
              <a:t>点的一些属性值</a:t>
            </a:r>
            <a:r>
              <a:rPr lang="zh-CN" altLang="en-US" sz="2000" b="1" dirty="0">
                <a:solidFill>
                  <a:prstClr val="black"/>
                </a:solidFill>
                <a:latin typeface="仿宋_GB2312" pitchFamily="49" charset="-122"/>
                <a:ea typeface="仿宋_GB2312" pitchFamily="49" charset="-122"/>
              </a:rPr>
              <a:t>。</a:t>
            </a:r>
          </a:p>
          <a:p>
            <a:pPr fontAlgn="base">
              <a:lnSpc>
                <a:spcPct val="120000"/>
              </a:lnSpc>
              <a:spcBef>
                <a:spcPct val="0"/>
              </a:spcBef>
            </a:pPr>
            <a:r>
              <a:rPr lang="zh-CN" altLang="en-US" sz="2000" b="1" dirty="0">
                <a:solidFill>
                  <a:prstClr val="black"/>
                </a:solidFill>
                <a:latin typeface="仿宋_GB2312" pitchFamily="49" charset="-122"/>
                <a:ea typeface="仿宋_GB2312" pitchFamily="49" charset="-122"/>
              </a:rPr>
              <a:t>一般过程：</a:t>
            </a:r>
          </a:p>
          <a:p>
            <a:pPr fontAlgn="base">
              <a:lnSpc>
                <a:spcPct val="120000"/>
              </a:lnSpc>
              <a:spcBef>
                <a:spcPct val="0"/>
              </a:spcBef>
            </a:pPr>
            <a:r>
              <a:rPr lang="zh-CN" altLang="en-US" sz="2000" b="1" dirty="0">
                <a:solidFill>
                  <a:prstClr val="black"/>
                </a:solidFill>
                <a:latin typeface="仿宋_GB2312" pitchFamily="49" charset="-122"/>
                <a:ea typeface="仿宋_GB2312" pitchFamily="49" charset="-122"/>
              </a:rPr>
              <a:t>（</a:t>
            </a:r>
            <a:r>
              <a:rPr lang="en-US" altLang="zh-CN" sz="2000" b="1" dirty="0">
                <a:solidFill>
                  <a:prstClr val="black"/>
                </a:solidFill>
                <a:latin typeface="仿宋_GB2312" pitchFamily="49" charset="-122"/>
                <a:ea typeface="仿宋_GB2312" pitchFamily="49" charset="-122"/>
              </a:rPr>
              <a:t>1</a:t>
            </a:r>
            <a:r>
              <a:rPr lang="zh-CN" altLang="en-US" sz="2000" b="1" dirty="0">
                <a:solidFill>
                  <a:prstClr val="black"/>
                </a:solidFill>
                <a:latin typeface="仿宋_GB2312" pitchFamily="49" charset="-122"/>
                <a:ea typeface="仿宋_GB2312" pitchFamily="49" charset="-122"/>
              </a:rPr>
              <a:t>）建立一个结点表，用来存放待解结点和所有以ISA、AKO等继承弧与此结点相连的结点。初始情况下，结点表中只有待解结点。</a:t>
            </a:r>
          </a:p>
          <a:p>
            <a:pPr fontAlgn="base">
              <a:lnSpc>
                <a:spcPct val="120000"/>
              </a:lnSpc>
              <a:spcBef>
                <a:spcPct val="0"/>
              </a:spcBef>
            </a:pPr>
            <a:r>
              <a:rPr lang="zh-CN" altLang="en-US" sz="2000" b="1" dirty="0">
                <a:solidFill>
                  <a:prstClr val="black"/>
                </a:solidFill>
                <a:latin typeface="仿宋_GB2312" pitchFamily="49" charset="-122"/>
                <a:ea typeface="仿宋_GB2312" pitchFamily="49" charset="-122"/>
              </a:rPr>
              <a:t>（</a:t>
            </a:r>
            <a:r>
              <a:rPr lang="en-US" altLang="zh-CN" sz="2000" b="1" dirty="0">
                <a:solidFill>
                  <a:prstClr val="black"/>
                </a:solidFill>
                <a:latin typeface="仿宋_GB2312" pitchFamily="49" charset="-122"/>
                <a:ea typeface="仿宋_GB2312" pitchFamily="49" charset="-122"/>
              </a:rPr>
              <a:t>2</a:t>
            </a:r>
            <a:r>
              <a:rPr lang="zh-CN" altLang="en-US" sz="2000" b="1" dirty="0">
                <a:solidFill>
                  <a:prstClr val="black"/>
                </a:solidFill>
                <a:latin typeface="仿宋_GB2312" pitchFamily="49" charset="-122"/>
                <a:ea typeface="仿宋_GB2312" pitchFamily="49" charset="-122"/>
              </a:rPr>
              <a:t>）检查表中的第一个结点是否有继承弧。若有则把该弧所指的所有结点放入结点表末尾。记录这些结点的属性，并从结点表中删除第一个结点。若没有则直接删除第一个结点。</a:t>
            </a:r>
          </a:p>
          <a:p>
            <a:pPr fontAlgn="base">
              <a:lnSpc>
                <a:spcPct val="120000"/>
              </a:lnSpc>
              <a:spcBef>
                <a:spcPct val="0"/>
              </a:spcBef>
            </a:pPr>
            <a:r>
              <a:rPr lang="zh-CN" altLang="en-US" sz="2000" b="1" dirty="0">
                <a:solidFill>
                  <a:prstClr val="black"/>
                </a:solidFill>
                <a:latin typeface="仿宋_GB2312" pitchFamily="49" charset="-122"/>
                <a:ea typeface="仿宋_GB2312" pitchFamily="49" charset="-122"/>
              </a:rPr>
              <a:t>（</a:t>
            </a:r>
            <a:r>
              <a:rPr lang="en-US" altLang="zh-CN" sz="2000" b="1" dirty="0">
                <a:solidFill>
                  <a:prstClr val="black"/>
                </a:solidFill>
                <a:latin typeface="仿宋_GB2312" pitchFamily="49" charset="-122"/>
                <a:ea typeface="仿宋_GB2312" pitchFamily="49" charset="-122"/>
              </a:rPr>
              <a:t>3</a:t>
            </a:r>
            <a:r>
              <a:rPr lang="zh-CN" altLang="en-US" sz="2000" b="1" dirty="0">
                <a:solidFill>
                  <a:prstClr val="black"/>
                </a:solidFill>
                <a:latin typeface="仿宋_GB2312" pitchFamily="49" charset="-122"/>
                <a:ea typeface="仿宋_GB2312" pitchFamily="49" charset="-122"/>
              </a:rPr>
              <a:t>）重复第2步，直到结点表为空。</a:t>
            </a:r>
          </a:p>
          <a:p>
            <a:pPr fontAlgn="base">
              <a:lnSpc>
                <a:spcPct val="120000"/>
              </a:lnSpc>
              <a:spcBef>
                <a:spcPct val="0"/>
              </a:spcBef>
            </a:pPr>
            <a:r>
              <a:rPr lang="en-US" altLang="zh-CN" sz="2000" b="1" dirty="0">
                <a:solidFill>
                  <a:prstClr val="black"/>
                </a:solidFill>
                <a:latin typeface="仿宋_GB2312" pitchFamily="49" charset="-122"/>
                <a:ea typeface="仿宋_GB2312" pitchFamily="49" charset="-122"/>
              </a:rPr>
              <a:t>    </a:t>
            </a:r>
            <a:r>
              <a:rPr lang="zh-CN" altLang="en-US" sz="2000" b="1" dirty="0">
                <a:solidFill>
                  <a:prstClr val="black"/>
                </a:solidFill>
                <a:latin typeface="仿宋_GB2312" pitchFamily="49" charset="-122"/>
                <a:ea typeface="仿宋_GB2312" pitchFamily="49" charset="-122"/>
              </a:rPr>
              <a:t>记录下的全部属性就是待解结点继承来的属性。</a:t>
            </a:r>
          </a:p>
        </p:txBody>
      </p:sp>
      <p:sp>
        <p:nvSpPr>
          <p:cNvPr id="33798" name="Rectangle 6"/>
          <p:cNvSpPr/>
          <p:nvPr/>
        </p:nvSpPr>
        <p:spPr>
          <a:xfrm>
            <a:off x="1828800" y="385129"/>
            <a:ext cx="3837910" cy="461665"/>
          </a:xfrm>
          <a:prstGeom prst="rect">
            <a:avLst/>
          </a:prstGeom>
          <a:noFill/>
          <a:ln w="9525">
            <a:noFill/>
          </a:ln>
        </p:spPr>
        <p:txBody>
          <a:bodyPr wrap="none">
            <a:spAutoFit/>
          </a:bodyPr>
          <a:lstStyle/>
          <a:p>
            <a:pPr fontAlgn="base">
              <a:spcBef>
                <a:spcPct val="0"/>
              </a:spcBef>
              <a:spcAft>
                <a:spcPct val="0"/>
              </a:spcAft>
            </a:pPr>
            <a:r>
              <a:rPr lang="en-US" altLang="zh-CN" sz="2400" b="1" dirty="0">
                <a:solidFill>
                  <a:srgbClr val="0066FF"/>
                </a:solidFill>
                <a:latin typeface="Tahoma" panose="020B0604030504040204" pitchFamily="34" charset="0"/>
                <a:ea typeface="宋体" panose="02010600030101010101" pitchFamily="2" charset="-122"/>
              </a:rPr>
              <a:t>2.5.5 </a:t>
            </a:r>
            <a:r>
              <a:rPr lang="zh-CN" altLang="en-US" sz="2400" b="1" dirty="0">
                <a:solidFill>
                  <a:srgbClr val="0066FF"/>
                </a:solidFill>
                <a:latin typeface="Tahoma" panose="020B0604030504040204" pitchFamily="34" charset="0"/>
                <a:ea typeface="宋体" panose="02010600030101010101" pitchFamily="2" charset="-122"/>
              </a:rPr>
              <a:t>语义网络的推理过程</a:t>
            </a:r>
          </a:p>
        </p:txBody>
      </p:sp>
    </p:spTree>
    <p:extLst>
      <p:ext uri="{BB962C8B-B14F-4D97-AF65-F5344CB8AC3E}">
        <p14:creationId xmlns:p14="http://schemas.microsoft.com/office/powerpoint/2010/main" val="1040828617"/>
      </p:ext>
    </p:extLst>
  </p:cSld>
  <p:clrMapOvr>
    <a:masterClrMapping/>
  </p:clrMapOvr>
  <p:transition>
    <p:rand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Text Box 5"/>
          <p:cNvSpPr txBox="1"/>
          <p:nvPr/>
        </p:nvSpPr>
        <p:spPr>
          <a:xfrm>
            <a:off x="1837056" y="366395"/>
            <a:ext cx="7910513" cy="521970"/>
          </a:xfrm>
          <a:prstGeom prst="rect">
            <a:avLst/>
          </a:prstGeom>
          <a:noFill/>
          <a:ln w="9525">
            <a:noFill/>
          </a:ln>
        </p:spPr>
        <p:txBody>
          <a:bodyPr>
            <a:spAutoFit/>
          </a:bodyPr>
          <a:lstStyle/>
          <a:p>
            <a:pPr fontAlgn="base">
              <a:spcBef>
                <a:spcPct val="0"/>
              </a:spcBef>
              <a:spcAft>
                <a:spcPct val="0"/>
              </a:spcAft>
            </a:pPr>
            <a:r>
              <a:rPr lang="en-US" altLang="zh-CN" sz="2800" b="1" dirty="0">
                <a:solidFill>
                  <a:srgbClr val="0066FF"/>
                </a:solidFill>
                <a:latin typeface="仿宋_GB2312" pitchFamily="49" charset="-122"/>
                <a:ea typeface="仿宋_GB2312" pitchFamily="49" charset="-122"/>
              </a:rPr>
              <a:t>2</a:t>
            </a:r>
            <a:r>
              <a:rPr lang="zh-CN" altLang="en-US" sz="2800" b="1" dirty="0">
                <a:solidFill>
                  <a:srgbClr val="0066FF"/>
                </a:solidFill>
                <a:latin typeface="仿宋_GB2312" pitchFamily="49" charset="-122"/>
                <a:ea typeface="仿宋_GB2312" pitchFamily="49" charset="-122"/>
              </a:rPr>
              <a:t>．匹配</a:t>
            </a:r>
            <a:endParaRPr lang="zh-CN" altLang="en-US" sz="2800" b="1" dirty="0">
              <a:solidFill>
                <a:prstClr val="black"/>
              </a:solidFill>
              <a:latin typeface="仿宋_GB2312" pitchFamily="49" charset="-122"/>
              <a:ea typeface="仿宋_GB2312" pitchFamily="49" charset="-122"/>
            </a:endParaRPr>
          </a:p>
        </p:txBody>
      </p:sp>
      <p:sp>
        <p:nvSpPr>
          <p:cNvPr id="34822" name="Rectangle 6"/>
          <p:cNvSpPr/>
          <p:nvPr/>
        </p:nvSpPr>
        <p:spPr>
          <a:xfrm>
            <a:off x="1946910" y="772160"/>
            <a:ext cx="8153400" cy="5604098"/>
          </a:xfrm>
          <a:prstGeom prst="rect">
            <a:avLst/>
          </a:prstGeom>
          <a:noFill/>
          <a:ln w="9525">
            <a:noFill/>
          </a:ln>
        </p:spPr>
        <p:txBody>
          <a:bodyPr>
            <a:spAutoFit/>
          </a:bodyPr>
          <a:lstStyle/>
          <a:p>
            <a:pPr fontAlgn="base">
              <a:lnSpc>
                <a:spcPct val="150000"/>
              </a:lnSpc>
              <a:spcBef>
                <a:spcPts val="50"/>
              </a:spcBef>
            </a:pPr>
            <a:r>
              <a:rPr lang="en-US" altLang="zh-CN" sz="2000" b="1" dirty="0">
                <a:solidFill>
                  <a:prstClr val="black"/>
                </a:solidFill>
                <a:latin typeface="仿宋_GB2312" pitchFamily="49" charset="-122"/>
                <a:ea typeface="仿宋_GB2312" pitchFamily="49" charset="-122"/>
              </a:rPr>
              <a:t>    </a:t>
            </a:r>
            <a:r>
              <a:rPr lang="zh-CN" altLang="en-US" sz="2000" b="1" dirty="0">
                <a:solidFill>
                  <a:prstClr val="black"/>
                </a:solidFill>
                <a:latin typeface="仿宋_GB2312" pitchFamily="49" charset="-122"/>
                <a:ea typeface="仿宋_GB2312" pitchFamily="49" charset="-122"/>
              </a:rPr>
              <a:t>所谓匹配就是在知识库的语义网络中寻找与待求问题相符的语义网络模式。其主要过程为：</a:t>
            </a:r>
          </a:p>
          <a:p>
            <a:pPr fontAlgn="base">
              <a:lnSpc>
                <a:spcPct val="150000"/>
              </a:lnSpc>
              <a:spcBef>
                <a:spcPts val="50"/>
              </a:spcBef>
            </a:pPr>
            <a:r>
              <a:rPr lang="zh-CN" altLang="en-US" sz="2000" b="1" dirty="0">
                <a:solidFill>
                  <a:prstClr val="black"/>
                </a:solidFill>
                <a:latin typeface="仿宋_GB2312" pitchFamily="49" charset="-122"/>
                <a:ea typeface="仿宋_GB2312" pitchFamily="49" charset="-122"/>
              </a:rPr>
              <a:t>（</a:t>
            </a:r>
            <a:r>
              <a:rPr lang="en-US" altLang="zh-CN" sz="2000" b="1" dirty="0">
                <a:solidFill>
                  <a:prstClr val="black"/>
                </a:solidFill>
                <a:latin typeface="仿宋_GB2312" pitchFamily="49" charset="-122"/>
                <a:ea typeface="仿宋_GB2312" pitchFamily="49" charset="-122"/>
              </a:rPr>
              <a:t>1</a:t>
            </a:r>
            <a:r>
              <a:rPr lang="zh-CN" altLang="en-US" sz="2000" b="1" dirty="0">
                <a:solidFill>
                  <a:prstClr val="black"/>
                </a:solidFill>
                <a:latin typeface="仿宋_GB2312" pitchFamily="49" charset="-122"/>
                <a:ea typeface="仿宋_GB2312" pitchFamily="49" charset="-122"/>
              </a:rPr>
              <a:t>）根据问题的要求构造网络片断，该网络片断中有些结点或弧为空，标记待求解的问题（询问处）。</a:t>
            </a:r>
          </a:p>
          <a:p>
            <a:pPr fontAlgn="base">
              <a:lnSpc>
                <a:spcPct val="150000"/>
              </a:lnSpc>
              <a:spcBef>
                <a:spcPts val="50"/>
              </a:spcBef>
            </a:pPr>
            <a:r>
              <a:rPr lang="zh-CN" altLang="en-US" sz="2000" b="1" dirty="0">
                <a:solidFill>
                  <a:prstClr val="black"/>
                </a:solidFill>
                <a:latin typeface="仿宋_GB2312" pitchFamily="49" charset="-122"/>
                <a:ea typeface="仿宋_GB2312" pitchFamily="49" charset="-122"/>
              </a:rPr>
              <a:t>（</a:t>
            </a:r>
            <a:r>
              <a:rPr lang="en-US" altLang="zh-CN" sz="2000" b="1" dirty="0">
                <a:solidFill>
                  <a:prstClr val="black"/>
                </a:solidFill>
                <a:latin typeface="仿宋_GB2312" pitchFamily="49" charset="-122"/>
                <a:ea typeface="仿宋_GB2312" pitchFamily="49" charset="-122"/>
              </a:rPr>
              <a:t>2</a:t>
            </a:r>
            <a:r>
              <a:rPr lang="zh-CN" altLang="en-US" sz="2000" b="1" dirty="0">
                <a:solidFill>
                  <a:prstClr val="black"/>
                </a:solidFill>
                <a:latin typeface="仿宋_GB2312" pitchFamily="49" charset="-122"/>
                <a:ea typeface="仿宋_GB2312" pitchFamily="49" charset="-122"/>
              </a:rPr>
              <a:t>）根据该语义网络片断在知识库中寻找相应的信息。</a:t>
            </a:r>
          </a:p>
          <a:p>
            <a:pPr fontAlgn="base">
              <a:lnSpc>
                <a:spcPct val="150000"/>
              </a:lnSpc>
              <a:spcBef>
                <a:spcPts val="50"/>
              </a:spcBef>
            </a:pPr>
            <a:r>
              <a:rPr lang="zh-CN" altLang="en-US" sz="2000" b="1" dirty="0">
                <a:solidFill>
                  <a:prstClr val="black"/>
                </a:solidFill>
                <a:latin typeface="仿宋_GB2312" pitchFamily="49" charset="-122"/>
                <a:ea typeface="仿宋_GB2312" pitchFamily="49" charset="-122"/>
              </a:rPr>
              <a:t>（</a:t>
            </a:r>
            <a:r>
              <a:rPr lang="en-US" altLang="zh-CN" sz="2000" b="1" dirty="0">
                <a:solidFill>
                  <a:prstClr val="black"/>
                </a:solidFill>
                <a:latin typeface="仿宋_GB2312" pitchFamily="49" charset="-122"/>
                <a:ea typeface="仿宋_GB2312" pitchFamily="49" charset="-122"/>
              </a:rPr>
              <a:t>3</a:t>
            </a:r>
            <a:r>
              <a:rPr lang="zh-CN" altLang="en-US" sz="2000" b="1" dirty="0">
                <a:solidFill>
                  <a:prstClr val="black"/>
                </a:solidFill>
                <a:latin typeface="仿宋_GB2312" pitchFamily="49" charset="-122"/>
                <a:ea typeface="仿宋_GB2312" pitchFamily="49" charset="-122"/>
              </a:rPr>
              <a:t>）当待求解的语义网络片断和知识库中的语义网络片断相匹配时，则与询问处（也就是待求解的地方）相匹配的事实就是问题的解。</a:t>
            </a:r>
          </a:p>
          <a:p>
            <a:pPr fontAlgn="base">
              <a:lnSpc>
                <a:spcPct val="150000"/>
              </a:lnSpc>
              <a:spcBef>
                <a:spcPts val="50"/>
              </a:spcBef>
            </a:pPr>
            <a:r>
              <a:rPr lang="zh-CN" altLang="en-US" b="1" dirty="0">
                <a:solidFill>
                  <a:prstClr val="black"/>
                </a:solidFill>
                <a:latin typeface="仿宋_GB2312" pitchFamily="49" charset="-122"/>
                <a:ea typeface="仿宋_GB2312" pitchFamily="49" charset="-122"/>
              </a:rPr>
              <a:t>   </a:t>
            </a:r>
            <a:r>
              <a:rPr lang="zh-CN" altLang="en-US" b="1" dirty="0">
                <a:solidFill>
                  <a:srgbClr val="C00000"/>
                </a:solidFill>
                <a:latin typeface="仿宋_GB2312" pitchFamily="49" charset="-122"/>
                <a:ea typeface="仿宋_GB2312" pitchFamily="49" charset="-122"/>
              </a:rPr>
              <a:t>！注意：在语义网络知识表达方法中，没有形式语义，也就是说，和谓词逻辑不同，对所给定的表达，其表示什么语义没有统一的规则和定义。</a:t>
            </a:r>
            <a:endParaRPr lang="en-US" altLang="zh-CN" b="1" dirty="0">
              <a:solidFill>
                <a:srgbClr val="C00000"/>
              </a:solidFill>
              <a:latin typeface="仿宋_GB2312" pitchFamily="49" charset="-122"/>
              <a:ea typeface="仿宋_GB2312" pitchFamily="49" charset="-122"/>
            </a:endParaRPr>
          </a:p>
          <a:p>
            <a:pPr fontAlgn="base">
              <a:lnSpc>
                <a:spcPct val="150000"/>
              </a:lnSpc>
              <a:spcBef>
                <a:spcPts val="50"/>
              </a:spcBef>
            </a:pPr>
            <a:r>
              <a:rPr lang="zh-CN" altLang="en-US" sz="2000" b="1" dirty="0">
                <a:solidFill>
                  <a:prstClr val="black"/>
                </a:solidFill>
                <a:latin typeface="仿宋_GB2312" pitchFamily="49" charset="-122"/>
                <a:ea typeface="仿宋_GB2312" pitchFamily="49" charset="-122"/>
              </a:rPr>
              <a:t>    如何赋予网络结构的含义完全决定于管理这个网络的过程的特性。在已经设计出来的以语义网络为基础的系统中，它们各自采用不同的推理过程，但推理的核心思想是继承和匹配。</a:t>
            </a:r>
          </a:p>
        </p:txBody>
      </p:sp>
    </p:spTree>
    <p:extLst>
      <p:ext uri="{BB962C8B-B14F-4D97-AF65-F5344CB8AC3E}">
        <p14:creationId xmlns:p14="http://schemas.microsoft.com/office/powerpoint/2010/main" val="1801463448"/>
      </p:ext>
    </p:extLst>
  </p:cSld>
  <p:clrMapOvr>
    <a:masterClrMapping/>
  </p:clrMapOvr>
  <p:transition>
    <p:rand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4"/>
          <p:cNvSpPr txBox="1"/>
          <p:nvPr/>
        </p:nvSpPr>
        <p:spPr>
          <a:xfrm>
            <a:off x="1775461" y="979171"/>
            <a:ext cx="8640763" cy="3323987"/>
          </a:xfrm>
          <a:prstGeom prst="rect">
            <a:avLst/>
          </a:prstGeom>
          <a:noFill/>
          <a:ln w="9525">
            <a:noFill/>
          </a:ln>
        </p:spPr>
        <p:txBody>
          <a:bodyPr>
            <a:spAutoFit/>
          </a:bodyPr>
          <a:lstStyle/>
          <a:p>
            <a:pPr fontAlgn="base">
              <a:lnSpc>
                <a:spcPct val="150000"/>
              </a:lnSpc>
            </a:pPr>
            <a:r>
              <a:rPr lang="zh-CN" altLang="en-US" sz="2000" b="1" dirty="0">
                <a:solidFill>
                  <a:srgbClr val="C00000"/>
                </a:solidFill>
                <a:latin typeface="仿宋_GB2312" pitchFamily="49" charset="-122"/>
                <a:ea typeface="仿宋_GB2312" pitchFamily="49" charset="-122"/>
              </a:rPr>
              <a:t>（</a:t>
            </a:r>
            <a:r>
              <a:rPr lang="en-US" altLang="zh-CN" sz="2000" b="1" dirty="0">
                <a:solidFill>
                  <a:srgbClr val="C00000"/>
                </a:solidFill>
                <a:latin typeface="仿宋_GB2312" pitchFamily="49" charset="-122"/>
                <a:ea typeface="仿宋_GB2312" pitchFamily="49" charset="-122"/>
              </a:rPr>
              <a:t>1</a:t>
            </a:r>
            <a:r>
              <a:rPr lang="zh-CN" altLang="en-US" sz="2000" b="1" dirty="0">
                <a:solidFill>
                  <a:srgbClr val="C00000"/>
                </a:solidFill>
                <a:latin typeface="仿宋_GB2312" pitchFamily="49" charset="-122"/>
                <a:ea typeface="仿宋_GB2312" pitchFamily="49" charset="-122"/>
              </a:rPr>
              <a:t>）结构性  </a:t>
            </a:r>
            <a:r>
              <a:rPr lang="zh-CN" altLang="en-US" sz="2000" b="1" dirty="0">
                <a:solidFill>
                  <a:prstClr val="black"/>
                </a:solidFill>
                <a:latin typeface="仿宋_GB2312" pitchFamily="49" charset="-122"/>
                <a:ea typeface="仿宋_GB2312" pitchFamily="49" charset="-122"/>
              </a:rPr>
              <a:t>语义网络把事物的属性以及事物间的各种语义联系显式地表现出来，是一种结构化的知识表示法。在这种方法中，下层结点可以继承、新增和修改上层结点的属性，从而实现信息共享。</a:t>
            </a:r>
          </a:p>
          <a:p>
            <a:pPr fontAlgn="base">
              <a:lnSpc>
                <a:spcPct val="150000"/>
              </a:lnSpc>
            </a:pPr>
            <a:r>
              <a:rPr lang="zh-CN" altLang="en-US" sz="2000" b="1" dirty="0">
                <a:solidFill>
                  <a:srgbClr val="C00000"/>
                </a:solidFill>
                <a:latin typeface="仿宋_GB2312" pitchFamily="49" charset="-122"/>
                <a:ea typeface="仿宋_GB2312" pitchFamily="49" charset="-122"/>
              </a:rPr>
              <a:t>（</a:t>
            </a:r>
            <a:r>
              <a:rPr lang="en-US" altLang="zh-CN" sz="2000" b="1" dirty="0">
                <a:solidFill>
                  <a:srgbClr val="C00000"/>
                </a:solidFill>
                <a:latin typeface="仿宋_GB2312" pitchFamily="49" charset="-122"/>
                <a:ea typeface="仿宋_GB2312" pitchFamily="49" charset="-122"/>
              </a:rPr>
              <a:t>2</a:t>
            </a:r>
            <a:r>
              <a:rPr lang="zh-CN" altLang="en-US" sz="2000" b="1" dirty="0">
                <a:solidFill>
                  <a:srgbClr val="C00000"/>
                </a:solidFill>
                <a:latin typeface="仿宋_GB2312" pitchFamily="49" charset="-122"/>
                <a:ea typeface="仿宋_GB2312" pitchFamily="49" charset="-122"/>
              </a:rPr>
              <a:t>）联想性  </a:t>
            </a:r>
            <a:r>
              <a:rPr lang="zh-CN" altLang="en-US" sz="2000" b="1" dirty="0">
                <a:solidFill>
                  <a:prstClr val="black"/>
                </a:solidFill>
                <a:latin typeface="仿宋_GB2312" pitchFamily="49" charset="-122"/>
                <a:ea typeface="仿宋_GB2312" pitchFamily="49" charset="-122"/>
              </a:rPr>
              <a:t>着重强调事物间的语义联系，体现了人类思维的联想过程。</a:t>
            </a:r>
          </a:p>
          <a:p>
            <a:pPr fontAlgn="base">
              <a:lnSpc>
                <a:spcPct val="150000"/>
              </a:lnSpc>
            </a:pPr>
            <a:r>
              <a:rPr lang="zh-CN" altLang="en-US" sz="2000" b="1" dirty="0">
                <a:solidFill>
                  <a:srgbClr val="C00000"/>
                </a:solidFill>
                <a:latin typeface="仿宋_GB2312" pitchFamily="49" charset="-122"/>
                <a:ea typeface="仿宋_GB2312" pitchFamily="49" charset="-122"/>
              </a:rPr>
              <a:t>（</a:t>
            </a:r>
            <a:r>
              <a:rPr lang="en-US" altLang="zh-CN" sz="2000" b="1" dirty="0">
                <a:solidFill>
                  <a:srgbClr val="C00000"/>
                </a:solidFill>
                <a:latin typeface="仿宋_GB2312" pitchFamily="49" charset="-122"/>
                <a:ea typeface="仿宋_GB2312" pitchFamily="49" charset="-122"/>
              </a:rPr>
              <a:t>3</a:t>
            </a:r>
            <a:r>
              <a:rPr lang="zh-CN" altLang="en-US" sz="2000" b="1" dirty="0">
                <a:solidFill>
                  <a:srgbClr val="C00000"/>
                </a:solidFill>
                <a:latin typeface="仿宋_GB2312" pitchFamily="49" charset="-122"/>
                <a:ea typeface="仿宋_GB2312" pitchFamily="49" charset="-122"/>
              </a:rPr>
              <a:t>）自索引性  </a:t>
            </a:r>
            <a:r>
              <a:rPr lang="zh-CN" altLang="en-US" sz="2000" b="1" dirty="0">
                <a:solidFill>
                  <a:prstClr val="black"/>
                </a:solidFill>
                <a:latin typeface="仿宋_GB2312" pitchFamily="49" charset="-122"/>
                <a:ea typeface="仿宋_GB2312" pitchFamily="49" charset="-122"/>
              </a:rPr>
              <a:t>语义网络表示把各结点之间的联系以明确、简洁的方式表示出来，通过与某一结点连接的弧很容易找出相关信息，而不必查找整个知识库。可以有效地避免搜索时的组合爆炸问题。</a:t>
            </a:r>
          </a:p>
        </p:txBody>
      </p:sp>
      <p:sp>
        <p:nvSpPr>
          <p:cNvPr id="35846" name="Rectangle 6"/>
          <p:cNvSpPr/>
          <p:nvPr/>
        </p:nvSpPr>
        <p:spPr>
          <a:xfrm>
            <a:off x="1828801" y="431484"/>
            <a:ext cx="4147289" cy="461665"/>
          </a:xfrm>
          <a:prstGeom prst="rect">
            <a:avLst/>
          </a:prstGeom>
          <a:noFill/>
          <a:ln w="9525">
            <a:noFill/>
          </a:ln>
        </p:spPr>
        <p:txBody>
          <a:bodyPr wrap="none">
            <a:spAutoFit/>
          </a:bodyPr>
          <a:lstStyle/>
          <a:p>
            <a:pPr fontAlgn="base">
              <a:spcBef>
                <a:spcPct val="0"/>
              </a:spcBef>
              <a:spcAft>
                <a:spcPct val="0"/>
              </a:spcAft>
            </a:pPr>
            <a:r>
              <a:rPr lang="en-US" altLang="zh-CN" sz="2400" b="1" dirty="0">
                <a:solidFill>
                  <a:srgbClr val="0066FF"/>
                </a:solidFill>
                <a:latin typeface="Tahoma" panose="020B0604030504040204" pitchFamily="34" charset="0"/>
                <a:ea typeface="宋体" panose="02010600030101010101" pitchFamily="2" charset="-122"/>
              </a:rPr>
              <a:t>2.5.6 </a:t>
            </a:r>
            <a:r>
              <a:rPr lang="zh-CN" altLang="en-US" sz="2400" b="1" dirty="0">
                <a:solidFill>
                  <a:srgbClr val="0066FF"/>
                </a:solidFill>
                <a:latin typeface="Tahoma" panose="020B0604030504040204" pitchFamily="34" charset="0"/>
                <a:ea typeface="宋体" panose="02010600030101010101" pitchFamily="2" charset="-122"/>
              </a:rPr>
              <a:t>语义网络表示法的特点</a:t>
            </a:r>
          </a:p>
        </p:txBody>
      </p:sp>
    </p:spTree>
    <p:extLst>
      <p:ext uri="{BB962C8B-B14F-4D97-AF65-F5344CB8AC3E}">
        <p14:creationId xmlns:p14="http://schemas.microsoft.com/office/powerpoint/2010/main" val="2560407849"/>
      </p:ext>
    </p:extLst>
  </p:cSld>
  <p:clrMapOvr>
    <a:masterClrMapping/>
  </p:clrMapOvr>
  <p:transition>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4"/>
          <p:cNvSpPr txBox="1"/>
          <p:nvPr/>
        </p:nvSpPr>
        <p:spPr>
          <a:xfrm>
            <a:off x="1905000" y="979171"/>
            <a:ext cx="8401051" cy="3400931"/>
          </a:xfrm>
          <a:prstGeom prst="rect">
            <a:avLst/>
          </a:prstGeom>
          <a:noFill/>
          <a:ln w="9525">
            <a:noFill/>
          </a:ln>
        </p:spPr>
        <p:txBody>
          <a:bodyPr wrap="square">
            <a:spAutoFit/>
          </a:bodyPr>
          <a:lstStyle/>
          <a:p>
            <a:pPr fontAlgn="base">
              <a:lnSpc>
                <a:spcPct val="150000"/>
              </a:lnSpc>
            </a:pPr>
            <a:r>
              <a:rPr lang="zh-CN" altLang="en-US" sz="2000" b="1" dirty="0">
                <a:solidFill>
                  <a:srgbClr val="C00000"/>
                </a:solidFill>
                <a:latin typeface="仿宋_GB2312" pitchFamily="49" charset="-122"/>
                <a:ea typeface="仿宋_GB2312" pitchFamily="49" charset="-122"/>
              </a:rPr>
              <a:t>（</a:t>
            </a:r>
            <a:r>
              <a:rPr lang="en-US" altLang="zh-CN" sz="2000" b="1" dirty="0">
                <a:solidFill>
                  <a:srgbClr val="C00000"/>
                </a:solidFill>
                <a:latin typeface="仿宋_GB2312" pitchFamily="49" charset="-122"/>
                <a:ea typeface="仿宋_GB2312" pitchFamily="49" charset="-122"/>
              </a:rPr>
              <a:t>4</a:t>
            </a:r>
            <a:r>
              <a:rPr lang="zh-CN" altLang="en-US" sz="2000" b="1" dirty="0">
                <a:solidFill>
                  <a:srgbClr val="C00000"/>
                </a:solidFill>
                <a:latin typeface="仿宋_GB2312" pitchFamily="49" charset="-122"/>
                <a:ea typeface="仿宋_GB2312" pitchFamily="49" charset="-122"/>
              </a:rPr>
              <a:t>）自然性 </a:t>
            </a:r>
            <a:r>
              <a:rPr lang="zh-CN" altLang="en-US" sz="2000" b="1" dirty="0">
                <a:solidFill>
                  <a:prstClr val="black"/>
                </a:solidFill>
                <a:latin typeface="仿宋_GB2312" pitchFamily="49" charset="-122"/>
                <a:ea typeface="仿宋_GB2312" pitchFamily="49" charset="-122"/>
              </a:rPr>
              <a:t>是一种直观的知识表示方法，符合人们表达事物间关系的习惯，而且把自然语言转换成语义网络也较为容易。</a:t>
            </a:r>
          </a:p>
          <a:p>
            <a:pPr fontAlgn="base">
              <a:lnSpc>
                <a:spcPct val="150000"/>
              </a:lnSpc>
              <a:spcBef>
                <a:spcPts val="600"/>
              </a:spcBef>
            </a:pPr>
            <a:r>
              <a:rPr lang="zh-CN" altLang="en-US" sz="2000" b="1" dirty="0">
                <a:solidFill>
                  <a:srgbClr val="C00000"/>
                </a:solidFill>
                <a:latin typeface="仿宋_GB2312" pitchFamily="49" charset="-122"/>
                <a:ea typeface="仿宋_GB2312" pitchFamily="49" charset="-122"/>
              </a:rPr>
              <a:t>（</a:t>
            </a:r>
            <a:r>
              <a:rPr lang="en-US" altLang="zh-CN" sz="2000" b="1" dirty="0">
                <a:solidFill>
                  <a:srgbClr val="C00000"/>
                </a:solidFill>
                <a:latin typeface="仿宋_GB2312" pitchFamily="49" charset="-122"/>
                <a:ea typeface="仿宋_GB2312" pitchFamily="49" charset="-122"/>
              </a:rPr>
              <a:t>5</a:t>
            </a:r>
            <a:r>
              <a:rPr lang="zh-CN" altLang="en-US" sz="2000" b="1" dirty="0">
                <a:solidFill>
                  <a:srgbClr val="C00000"/>
                </a:solidFill>
                <a:latin typeface="仿宋_GB2312" pitchFamily="49" charset="-122"/>
                <a:ea typeface="仿宋_GB2312" pitchFamily="49" charset="-122"/>
              </a:rPr>
              <a:t>）非严格性 </a:t>
            </a:r>
            <a:r>
              <a:rPr lang="zh-CN" altLang="en-US" sz="2000" b="1" dirty="0">
                <a:solidFill>
                  <a:prstClr val="black"/>
                </a:solidFill>
                <a:latin typeface="仿宋_GB2312" pitchFamily="49" charset="-122"/>
                <a:ea typeface="仿宋_GB2312" pitchFamily="49" charset="-122"/>
              </a:rPr>
              <a:t>语义网络没有公认的形势表示体系，它没有给结点和弧赋予确切的含义。在推理过程中有时不能区分物体的</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类</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和</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实例</a:t>
            </a:r>
            <a:r>
              <a:rPr lang="zh-CN" altLang="en-US" sz="2000" b="1" dirty="0">
                <a:solidFill>
                  <a:prstClr val="black"/>
                </a:solidFill>
                <a:latin typeface="Arial" panose="020B0604020202020204" pitchFamily="34" charset="0"/>
                <a:ea typeface="仿宋_GB2312" pitchFamily="49" charset="-122"/>
              </a:rPr>
              <a:t>”</a:t>
            </a:r>
            <a:r>
              <a:rPr lang="zh-CN" altLang="en-US" sz="2000" b="1" dirty="0">
                <a:solidFill>
                  <a:prstClr val="black"/>
                </a:solidFill>
                <a:latin typeface="仿宋_GB2312" pitchFamily="49" charset="-122"/>
                <a:ea typeface="仿宋_GB2312" pitchFamily="49" charset="-122"/>
              </a:rPr>
              <a:t>的特点。因此，通过语义网络实现的推理不能保证其推理结果的正确性。另外，语义网络表示法的推理规则不十分明了。其表达范围也受到一定限制，一旦当语义网络中结点个数比较多时，网络结构复杂，推理就难以进行。 </a:t>
            </a:r>
          </a:p>
        </p:txBody>
      </p:sp>
      <p:sp>
        <p:nvSpPr>
          <p:cNvPr id="35846" name="Rectangle 6"/>
          <p:cNvSpPr/>
          <p:nvPr/>
        </p:nvSpPr>
        <p:spPr>
          <a:xfrm>
            <a:off x="1828801" y="431484"/>
            <a:ext cx="4147289" cy="461665"/>
          </a:xfrm>
          <a:prstGeom prst="rect">
            <a:avLst/>
          </a:prstGeom>
          <a:noFill/>
          <a:ln w="9525">
            <a:noFill/>
          </a:ln>
        </p:spPr>
        <p:txBody>
          <a:bodyPr wrap="none">
            <a:spAutoFit/>
          </a:bodyPr>
          <a:lstStyle/>
          <a:p>
            <a:pPr fontAlgn="base">
              <a:spcBef>
                <a:spcPct val="0"/>
              </a:spcBef>
              <a:spcAft>
                <a:spcPct val="0"/>
              </a:spcAft>
            </a:pPr>
            <a:r>
              <a:rPr lang="en-US" altLang="zh-CN" sz="2400" b="1" dirty="0">
                <a:solidFill>
                  <a:srgbClr val="0066FF"/>
                </a:solidFill>
                <a:latin typeface="Tahoma" panose="020B0604030504040204" pitchFamily="34" charset="0"/>
                <a:ea typeface="宋体" panose="02010600030101010101" pitchFamily="2" charset="-122"/>
              </a:rPr>
              <a:t>2.5.6 </a:t>
            </a:r>
            <a:r>
              <a:rPr lang="zh-CN" altLang="en-US" sz="2400" b="1" dirty="0">
                <a:solidFill>
                  <a:srgbClr val="0066FF"/>
                </a:solidFill>
                <a:latin typeface="Tahoma" panose="020B0604030504040204" pitchFamily="34" charset="0"/>
                <a:ea typeface="宋体" panose="02010600030101010101" pitchFamily="2" charset="-122"/>
              </a:rPr>
              <a:t>语义网络表示法的特点</a:t>
            </a:r>
          </a:p>
        </p:txBody>
      </p:sp>
    </p:spTree>
    <p:extLst>
      <p:ext uri="{BB962C8B-B14F-4D97-AF65-F5344CB8AC3E}">
        <p14:creationId xmlns:p14="http://schemas.microsoft.com/office/powerpoint/2010/main" val="955488488"/>
      </p:ext>
    </p:extLst>
  </p:cSld>
  <p:clrMapOvr>
    <a:masterClrMapping/>
  </p:clrMapOvr>
  <p:transition>
    <p:rand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latin typeface="仿宋" panose="02010609060101010101" pitchFamily="49" charset="-122"/>
                <a:ea typeface="仿宋" panose="02010609060101010101" pitchFamily="49" charset="-122"/>
              </a:rPr>
              <a:t>本章习题</a:t>
            </a: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135</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 name="内容占位符 2"/>
          <p:cNvSpPr>
            <a:spLocks noGrp="1"/>
          </p:cNvSpPr>
          <p:nvPr>
            <p:ph sz="quarter" idx="1"/>
          </p:nvPr>
        </p:nvSpPr>
        <p:spPr>
          <a:xfrm>
            <a:off x="1715449" y="1359312"/>
            <a:ext cx="8799195" cy="5029612"/>
          </a:xfrm>
          <a:noFill/>
          <a:ln>
            <a:noFill/>
          </a:ln>
        </p:spPr>
        <p:txBody>
          <a:bodyPr>
            <a:noAutofit/>
          </a:bodyPr>
          <a:lstStyle/>
          <a:p>
            <a:r>
              <a:rPr lang="en-US" altLang="zh-CN" sz="2400" b="1" dirty="0">
                <a:latin typeface="仿宋" panose="02010609060101010101" pitchFamily="49" charset="-122"/>
                <a:ea typeface="仿宋" panose="02010609060101010101" pitchFamily="49" charset="-122"/>
              </a:rPr>
              <a:t>1</a:t>
            </a:r>
            <a:r>
              <a:rPr lang="zh-CN" altLang="en-US" sz="2400" b="1" dirty="0">
                <a:latin typeface="仿宋" panose="02010609060101010101" pitchFamily="49" charset="-122"/>
                <a:ea typeface="仿宋" panose="02010609060101010101" pitchFamily="49" charset="-122"/>
              </a:rPr>
              <a:t>、有的人喜欢梅花，有的人喜欢菊花，有的人既喜欢梅花又喜欢菊花。</a:t>
            </a:r>
          </a:p>
          <a:p>
            <a:pPr marL="0" indent="0">
              <a:buNone/>
            </a:pPr>
            <a:r>
              <a:rPr lang="zh-CN" altLang="en-US" sz="2400" b="1" dirty="0">
                <a:latin typeface="仿宋" panose="02010609060101010101" pitchFamily="49" charset="-122"/>
                <a:ea typeface="仿宋" panose="02010609060101010101" pitchFamily="49" charset="-122"/>
              </a:rPr>
              <a:t>定义谓词：</a:t>
            </a:r>
            <a:r>
              <a:rPr lang="en-US" altLang="zh-CN" sz="2400" b="1" dirty="0">
                <a:latin typeface="仿宋" panose="02010609060101010101" pitchFamily="49" charset="-122"/>
                <a:ea typeface="仿宋" panose="02010609060101010101" pitchFamily="49" charset="-122"/>
              </a:rPr>
              <a:t>Like(</a:t>
            </a:r>
            <a:r>
              <a:rPr lang="en-US" altLang="zh-CN" sz="2400" b="1" dirty="0" err="1">
                <a:latin typeface="仿宋" panose="02010609060101010101" pitchFamily="49" charset="-122"/>
                <a:ea typeface="仿宋" panose="02010609060101010101" pitchFamily="49" charset="-122"/>
              </a:rPr>
              <a:t>x,y</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为</a:t>
            </a:r>
            <a:r>
              <a:rPr lang="en-US" altLang="zh-CN" sz="2400" b="1" dirty="0">
                <a:latin typeface="仿宋" panose="02010609060101010101" pitchFamily="49" charset="-122"/>
                <a:ea typeface="仿宋" panose="02010609060101010101" pitchFamily="49" charset="-122"/>
              </a:rPr>
              <a:t>x</a:t>
            </a:r>
            <a:r>
              <a:rPr lang="zh-CN" altLang="en-US" sz="2400" b="1" dirty="0">
                <a:latin typeface="仿宋" panose="02010609060101010101" pitchFamily="49" charset="-122"/>
                <a:ea typeface="仿宋" panose="02010609060101010101" pitchFamily="49" charset="-122"/>
              </a:rPr>
              <a:t>喜欢</a:t>
            </a:r>
            <a:r>
              <a:rPr lang="en-US" altLang="zh-CN" sz="2400" b="1" dirty="0" err="1">
                <a:latin typeface="仿宋" panose="02010609060101010101" pitchFamily="49" charset="-122"/>
                <a:ea typeface="仿宋" panose="02010609060101010101" pitchFamily="49" charset="-122"/>
              </a:rPr>
              <a:t>y,x</a:t>
            </a:r>
            <a:r>
              <a:rPr lang="zh-CN" altLang="en-US" sz="2400" b="1" dirty="0">
                <a:latin typeface="仿宋" panose="02010609060101010101" pitchFamily="49" charset="-122"/>
                <a:ea typeface="仿宋" panose="02010609060101010101" pitchFamily="49" charset="-122"/>
              </a:rPr>
              <a:t>为人，</a:t>
            </a:r>
            <a:r>
              <a:rPr lang="en-US" altLang="zh-CN" sz="2400" b="1" dirty="0">
                <a:latin typeface="仿宋" panose="02010609060101010101" pitchFamily="49" charset="-122"/>
                <a:ea typeface="仿宋" panose="02010609060101010101" pitchFamily="49" charset="-122"/>
              </a:rPr>
              <a:t>y</a:t>
            </a:r>
            <a:r>
              <a:rPr lang="zh-CN" altLang="en-US" sz="2400" b="1" dirty="0">
                <a:latin typeface="仿宋" panose="02010609060101010101" pitchFamily="49" charset="-122"/>
                <a:ea typeface="仿宋" panose="02010609060101010101" pitchFamily="49" charset="-122"/>
              </a:rPr>
              <a:t>为个体域</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梅花，菊花</a:t>
            </a:r>
            <a:r>
              <a:rPr lang="en-US" altLang="zh-CN" sz="2400" b="1" dirty="0">
                <a:latin typeface="仿宋" panose="02010609060101010101" pitchFamily="49" charset="-122"/>
                <a:ea typeface="仿宋" panose="02010609060101010101" pitchFamily="49" charset="-122"/>
              </a:rPr>
              <a:t>}</a:t>
            </a:r>
            <a:endParaRPr lang="zh-CN" altLang="en-US" sz="2400" b="1" dirty="0">
              <a:latin typeface="仿宋" panose="02010609060101010101" pitchFamily="49" charset="-122"/>
              <a:ea typeface="仿宋" panose="02010609060101010101" pitchFamily="49" charset="-122"/>
            </a:endParaRPr>
          </a:p>
          <a:p>
            <a:pPr marL="0" indent="0">
              <a:buNone/>
            </a:pPr>
            <a:r>
              <a:rPr lang="zh-CN" altLang="en-US" sz="2400" b="1" dirty="0">
                <a:latin typeface="仿宋" panose="02010609060101010101" pitchFamily="49" charset="-122"/>
                <a:ea typeface="仿宋" panose="02010609060101010101" pitchFamily="49" charset="-122"/>
              </a:rPr>
              <a:t>     </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rPr>
              <a:t>x)Like(x</a:t>
            </a:r>
            <a:r>
              <a:rPr lang="zh-CN" altLang="en-US"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sym typeface="+mn-ea"/>
              </a:rPr>
              <a:t>梅花</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sym typeface="+mn-ea"/>
              </a:rPr>
              <a:t>∃</a:t>
            </a:r>
            <a:r>
              <a:rPr lang="en-US" altLang="zh-CN" sz="2400" b="1" dirty="0">
                <a:latin typeface="仿宋" panose="02010609060101010101" pitchFamily="49" charset="-122"/>
                <a:ea typeface="仿宋" panose="02010609060101010101" pitchFamily="49" charset="-122"/>
                <a:sym typeface="+mn-ea"/>
              </a:rPr>
              <a:t>x)Like(x,</a:t>
            </a:r>
            <a:r>
              <a:rPr lang="zh-CN" altLang="en-US" sz="2400" b="1" dirty="0">
                <a:latin typeface="仿宋" panose="02010609060101010101" pitchFamily="49" charset="-122"/>
                <a:ea typeface="仿宋" panose="02010609060101010101" pitchFamily="49" charset="-122"/>
                <a:sym typeface="+mn-ea"/>
              </a:rPr>
              <a:t>菊花</a:t>
            </a:r>
            <a:r>
              <a:rPr lang="en-US" altLang="zh-CN" sz="2400" b="1" dirty="0">
                <a:latin typeface="仿宋" panose="02010609060101010101" pitchFamily="49" charset="-122"/>
                <a:ea typeface="仿宋" panose="02010609060101010101" pitchFamily="49" charset="-122"/>
                <a:sym typeface="+mn-ea"/>
              </a:rPr>
              <a:t>)⋁</a:t>
            </a:r>
          </a:p>
          <a:p>
            <a:pPr marL="0" indent="0">
              <a:buNone/>
            </a:pPr>
            <a:r>
              <a:rPr lang="zh-CN" altLang="en-US" sz="2400" b="1" dirty="0">
                <a:latin typeface="仿宋" panose="02010609060101010101" pitchFamily="49" charset="-122"/>
                <a:ea typeface="仿宋" panose="02010609060101010101" pitchFamily="49" charset="-122"/>
                <a:sym typeface="+mn-ea"/>
              </a:rPr>
              <a:t>     </a:t>
            </a:r>
            <a:r>
              <a:rPr lang="en-US" altLang="zh-CN" sz="2400" b="1" dirty="0">
                <a:latin typeface="仿宋" panose="02010609060101010101" pitchFamily="49" charset="-122"/>
                <a:ea typeface="仿宋" panose="02010609060101010101" pitchFamily="49" charset="-122"/>
                <a:sym typeface="+mn-ea"/>
              </a:rPr>
              <a:t>(</a:t>
            </a:r>
            <a:r>
              <a:rPr lang="zh-CN" altLang="en-US" sz="2400" b="1" dirty="0">
                <a:latin typeface="仿宋" panose="02010609060101010101" pitchFamily="49" charset="-122"/>
                <a:ea typeface="仿宋" panose="02010609060101010101" pitchFamily="49" charset="-122"/>
                <a:sym typeface="+mn-ea"/>
              </a:rPr>
              <a:t>∃</a:t>
            </a:r>
            <a:r>
              <a:rPr lang="en-US" altLang="zh-CN" sz="2400" b="1" dirty="0">
                <a:latin typeface="仿宋" panose="02010609060101010101" pitchFamily="49" charset="-122"/>
                <a:ea typeface="仿宋" panose="02010609060101010101" pitchFamily="49" charset="-122"/>
                <a:sym typeface="+mn-ea"/>
              </a:rPr>
              <a:t>x)</a:t>
            </a:r>
            <a:r>
              <a:rPr lang="zh-CN" altLang="en-US" sz="2400" b="1" dirty="0">
                <a:latin typeface="仿宋" panose="02010609060101010101" pitchFamily="49" charset="-122"/>
                <a:ea typeface="仿宋" panose="02010609060101010101" pitchFamily="49" charset="-122"/>
                <a:sym typeface="+mn-ea"/>
              </a:rPr>
              <a:t>（</a:t>
            </a:r>
            <a:r>
              <a:rPr lang="en-US" altLang="zh-CN" sz="2400" b="1" dirty="0">
                <a:latin typeface="仿宋" panose="02010609060101010101" pitchFamily="49" charset="-122"/>
                <a:ea typeface="仿宋" panose="02010609060101010101" pitchFamily="49" charset="-122"/>
                <a:sym typeface="+mn-ea"/>
              </a:rPr>
              <a:t>Like(x,</a:t>
            </a:r>
            <a:r>
              <a:rPr lang="zh-CN" altLang="en-US" sz="2400" b="1" dirty="0">
                <a:latin typeface="仿宋" panose="02010609060101010101" pitchFamily="49" charset="-122"/>
                <a:ea typeface="仿宋" panose="02010609060101010101" pitchFamily="49" charset="-122"/>
                <a:sym typeface="+mn-ea"/>
              </a:rPr>
              <a:t>梅花</a:t>
            </a:r>
            <a:r>
              <a:rPr lang="en-US" altLang="zh-CN" sz="2400" b="1" dirty="0">
                <a:latin typeface="仿宋" panose="02010609060101010101" pitchFamily="49" charset="-122"/>
                <a:ea typeface="仿宋" panose="02010609060101010101" pitchFamily="49" charset="-122"/>
                <a:sym typeface="+mn-ea"/>
              </a:rPr>
              <a:t>)⋀Like(x,</a:t>
            </a:r>
            <a:r>
              <a:rPr lang="zh-CN" altLang="en-US" sz="2400" b="1" dirty="0">
                <a:latin typeface="仿宋" panose="02010609060101010101" pitchFamily="49" charset="-122"/>
                <a:ea typeface="仿宋" panose="02010609060101010101" pitchFamily="49" charset="-122"/>
                <a:sym typeface="+mn-ea"/>
              </a:rPr>
              <a:t>菊花</a:t>
            </a:r>
            <a:r>
              <a:rPr lang="en-US" altLang="zh-CN" sz="2400" b="1" dirty="0">
                <a:latin typeface="仿宋" panose="02010609060101010101" pitchFamily="49" charset="-122"/>
                <a:ea typeface="仿宋" panose="02010609060101010101" pitchFamily="49" charset="-122"/>
                <a:sym typeface="+mn-ea"/>
              </a:rPr>
              <a:t>)</a:t>
            </a:r>
            <a:r>
              <a:rPr lang="zh-CN" altLang="en-US" sz="2400" b="1" dirty="0">
                <a:latin typeface="仿宋" panose="02010609060101010101" pitchFamily="49" charset="-122"/>
                <a:ea typeface="仿宋" panose="02010609060101010101" pitchFamily="49" charset="-122"/>
                <a:sym typeface="+mn-ea"/>
              </a:rPr>
              <a:t>）</a:t>
            </a:r>
            <a:endParaRPr lang="zh-CN" altLang="en-US" sz="2400" b="1" dirty="0">
              <a:latin typeface="仿宋" panose="02010609060101010101" pitchFamily="49" charset="-122"/>
              <a:ea typeface="仿宋" panose="02010609060101010101" pitchFamily="49" charset="-122"/>
            </a:endParaRPr>
          </a:p>
          <a:p>
            <a:r>
              <a:rPr lang="en-US" altLang="zh-CN" sz="2400" b="1" dirty="0">
                <a:latin typeface="仿宋" panose="02010609060101010101" pitchFamily="49" charset="-122"/>
                <a:ea typeface="仿宋" panose="02010609060101010101" pitchFamily="49" charset="-122"/>
              </a:rPr>
              <a:t>2</a:t>
            </a:r>
            <a:r>
              <a:rPr lang="zh-CN" altLang="en-US" sz="2400" b="1" dirty="0">
                <a:latin typeface="仿宋" panose="02010609060101010101" pitchFamily="49" charset="-122"/>
                <a:ea typeface="仿宋" panose="02010609060101010101" pitchFamily="49" charset="-122"/>
              </a:rPr>
              <a:t>、他每天下午都去玩足球。</a:t>
            </a:r>
          </a:p>
          <a:p>
            <a:pPr marL="0" indent="0">
              <a:buNone/>
            </a:pPr>
            <a:r>
              <a:rPr lang="en-US" altLang="zh-CN" sz="2400" b="1" dirty="0">
                <a:latin typeface="仿宋" panose="02010609060101010101" pitchFamily="49" charset="-122"/>
                <a:ea typeface="仿宋" panose="02010609060101010101" pitchFamily="49" charset="-122"/>
                <a:sym typeface="+mn-ea"/>
              </a:rPr>
              <a:t>     </a:t>
            </a:r>
            <a:r>
              <a:rPr lang="zh-CN" altLang="en-US" sz="2400" b="1" dirty="0">
                <a:latin typeface="仿宋" panose="02010609060101010101" pitchFamily="49" charset="-122"/>
                <a:ea typeface="仿宋" panose="02010609060101010101" pitchFamily="49" charset="-122"/>
                <a:sym typeface="+mn-ea"/>
              </a:rPr>
              <a:t>定义谓词：</a:t>
            </a:r>
            <a:r>
              <a:rPr lang="en-US" altLang="zh-CN" sz="2400" b="1" dirty="0">
                <a:latin typeface="仿宋" panose="02010609060101010101" pitchFamily="49" charset="-122"/>
                <a:ea typeface="仿宋" panose="02010609060101010101" pitchFamily="49" charset="-122"/>
                <a:sym typeface="+mn-ea"/>
              </a:rPr>
              <a:t>Plays</a:t>
            </a:r>
            <a:r>
              <a:rPr lang="zh-CN" altLang="en-US" sz="2400" b="1" dirty="0">
                <a:latin typeface="仿宋" panose="02010609060101010101" pitchFamily="49" charset="-122"/>
                <a:ea typeface="仿宋" panose="02010609060101010101" pitchFamily="49" charset="-122"/>
                <a:sym typeface="+mn-ea"/>
              </a:rPr>
              <a:t>（</a:t>
            </a:r>
            <a:r>
              <a:rPr lang="en-US" altLang="zh-CN" sz="2400" b="1" dirty="0">
                <a:latin typeface="仿宋" panose="02010609060101010101" pitchFamily="49" charset="-122"/>
                <a:ea typeface="仿宋" panose="02010609060101010101" pitchFamily="49" charset="-122"/>
                <a:sym typeface="+mn-ea"/>
              </a:rPr>
              <a:t>x,z,y</a:t>
            </a:r>
            <a:r>
              <a:rPr lang="zh-CN" altLang="en-US" sz="2400" b="1" dirty="0">
                <a:latin typeface="仿宋" panose="02010609060101010101" pitchFamily="49" charset="-122"/>
                <a:ea typeface="仿宋" panose="02010609060101010101" pitchFamily="49" charset="-122"/>
                <a:sym typeface="+mn-ea"/>
              </a:rPr>
              <a:t>）为</a:t>
            </a:r>
            <a:r>
              <a:rPr lang="en-US" altLang="zh-CN" sz="2400" b="1" dirty="0">
                <a:latin typeface="仿宋" panose="02010609060101010101" pitchFamily="49" charset="-122"/>
                <a:ea typeface="仿宋" panose="02010609060101010101" pitchFamily="49" charset="-122"/>
                <a:sym typeface="+mn-ea"/>
              </a:rPr>
              <a:t>z</a:t>
            </a:r>
            <a:r>
              <a:rPr lang="zh-CN" altLang="en-US" sz="2400" b="1" dirty="0">
                <a:latin typeface="仿宋" panose="02010609060101010101" pitchFamily="49" charset="-122"/>
                <a:ea typeface="仿宋" panose="02010609060101010101" pitchFamily="49" charset="-122"/>
                <a:sym typeface="+mn-ea"/>
              </a:rPr>
              <a:t>在</a:t>
            </a:r>
            <a:r>
              <a:rPr lang="en-US" altLang="zh-CN" sz="2400" b="1" dirty="0">
                <a:latin typeface="仿宋" panose="02010609060101010101" pitchFamily="49" charset="-122"/>
                <a:ea typeface="仿宋" panose="02010609060101010101" pitchFamily="49" charset="-122"/>
                <a:sym typeface="+mn-ea"/>
              </a:rPr>
              <a:t>x</a:t>
            </a:r>
            <a:r>
              <a:rPr lang="zh-CN" altLang="en-US" sz="2400" b="1" dirty="0">
                <a:latin typeface="仿宋" panose="02010609060101010101" pitchFamily="49" charset="-122"/>
                <a:ea typeface="仿宋" panose="02010609060101010101" pitchFamily="49" charset="-122"/>
                <a:sym typeface="+mn-ea"/>
              </a:rPr>
              <a:t>时间玩</a:t>
            </a:r>
            <a:r>
              <a:rPr lang="en-US" altLang="zh-CN" sz="2400" b="1" dirty="0">
                <a:latin typeface="仿宋" panose="02010609060101010101" pitchFamily="49" charset="-122"/>
                <a:ea typeface="仿宋" panose="02010609060101010101" pitchFamily="49" charset="-122"/>
                <a:sym typeface="+mn-ea"/>
              </a:rPr>
              <a:t>y</a:t>
            </a:r>
            <a:r>
              <a:rPr lang="zh-CN" altLang="en-US" sz="2400" b="1" dirty="0">
                <a:latin typeface="仿宋" panose="02010609060101010101" pitchFamily="49" charset="-122"/>
                <a:ea typeface="仿宋" panose="02010609060101010101" pitchFamily="49" charset="-122"/>
                <a:sym typeface="+mn-ea"/>
              </a:rPr>
              <a:t>，</a:t>
            </a:r>
            <a:r>
              <a:rPr lang="en-US" altLang="zh-CN" sz="2400" b="1" dirty="0">
                <a:latin typeface="仿宋" panose="02010609060101010101" pitchFamily="49" charset="-122"/>
                <a:ea typeface="仿宋" panose="02010609060101010101" pitchFamily="49" charset="-122"/>
                <a:sym typeface="+mn-ea"/>
              </a:rPr>
              <a:t>x</a:t>
            </a:r>
            <a:r>
              <a:rPr lang="zh-CN" altLang="en-US" sz="2400" b="1" dirty="0">
                <a:latin typeface="仿宋" panose="02010609060101010101" pitchFamily="49" charset="-122"/>
                <a:ea typeface="仿宋" panose="02010609060101010101" pitchFamily="49" charset="-122"/>
                <a:sym typeface="+mn-ea"/>
              </a:rPr>
              <a:t>为下午，</a:t>
            </a:r>
            <a:r>
              <a:rPr lang="en-US" altLang="zh-CN" sz="2400" b="1" dirty="0">
                <a:latin typeface="仿宋" panose="02010609060101010101" pitchFamily="49" charset="-122"/>
                <a:ea typeface="仿宋" panose="02010609060101010101" pitchFamily="49" charset="-122"/>
                <a:sym typeface="+mn-ea"/>
              </a:rPr>
              <a:t>y</a:t>
            </a:r>
            <a:r>
              <a:rPr lang="zh-CN" altLang="en-US" sz="2400" b="1" dirty="0">
                <a:latin typeface="仿宋" panose="02010609060101010101" pitchFamily="49" charset="-122"/>
                <a:ea typeface="仿宋" panose="02010609060101010101" pitchFamily="49" charset="-122"/>
                <a:sym typeface="+mn-ea"/>
              </a:rPr>
              <a:t>为</a:t>
            </a:r>
            <a:r>
              <a:rPr lang="en-US" altLang="zh-CN" sz="2400" b="1" dirty="0">
                <a:latin typeface="仿宋" panose="02010609060101010101" pitchFamily="49" charset="-122"/>
                <a:ea typeface="仿宋" panose="02010609060101010101" pitchFamily="49" charset="-122"/>
                <a:sym typeface="+mn-ea"/>
              </a:rPr>
              <a:t>Football </a:t>
            </a:r>
          </a:p>
          <a:p>
            <a:pPr marL="0" indent="0">
              <a:buNone/>
            </a:pPr>
            <a:r>
              <a:rPr lang="en-US" altLang="zh-CN" sz="2400" b="1" dirty="0">
                <a:latin typeface="仿宋" panose="02010609060101010101" pitchFamily="49" charset="-122"/>
                <a:ea typeface="仿宋" panose="02010609060101010101" pitchFamily="49" charset="-122"/>
                <a:sym typeface="+mn-ea"/>
              </a:rPr>
              <a:t>     (∀x)Plays(</a:t>
            </a:r>
            <a:r>
              <a:rPr lang="en-US" altLang="zh-CN" sz="2400" b="1" dirty="0" err="1">
                <a:latin typeface="仿宋" panose="02010609060101010101" pitchFamily="49" charset="-122"/>
                <a:ea typeface="仿宋" panose="02010609060101010101" pitchFamily="49" charset="-122"/>
                <a:sym typeface="+mn-ea"/>
              </a:rPr>
              <a:t>x,z</a:t>
            </a:r>
            <a:r>
              <a:rPr lang="en-US" altLang="zh-CN" sz="2400" b="1" dirty="0">
                <a:latin typeface="仿宋" panose="02010609060101010101" pitchFamily="49" charset="-122"/>
                <a:ea typeface="仿宋" panose="02010609060101010101" pitchFamily="49" charset="-122"/>
                <a:sym typeface="+mn-ea"/>
              </a:rPr>
              <a:t>,</a:t>
            </a:r>
            <a:r>
              <a:rPr lang="en-US" sz="2400" b="1" dirty="0">
                <a:latin typeface="仿宋" panose="02010609060101010101" pitchFamily="49" charset="-122"/>
                <a:ea typeface="仿宋" panose="02010609060101010101" pitchFamily="49" charset="-122"/>
                <a:sym typeface="+mn-ea"/>
              </a:rPr>
              <a:t>Football</a:t>
            </a:r>
            <a:r>
              <a:rPr lang="en-US" altLang="zh-CN" sz="2400" b="1" dirty="0">
                <a:latin typeface="仿宋" panose="02010609060101010101" pitchFamily="49" charset="-122"/>
                <a:ea typeface="仿宋" panose="02010609060101010101" pitchFamily="49" charset="-122"/>
                <a:sym typeface="+mn-ea"/>
              </a:rPr>
              <a:t>)</a:t>
            </a:r>
            <a:endParaRPr lang="zh-CN" altLang="en-US" sz="2400" b="1" dirty="0">
              <a:latin typeface="仿宋" panose="02010609060101010101" pitchFamily="49" charset="-122"/>
              <a:ea typeface="仿宋" panose="02010609060101010101" pitchFamily="49" charset="-122"/>
            </a:endParaRPr>
          </a:p>
          <a:p>
            <a:r>
              <a:rPr lang="en-US" altLang="zh-CN" sz="2400" b="1" dirty="0">
                <a:latin typeface="仿宋" panose="02010609060101010101" pitchFamily="49" charset="-122"/>
                <a:ea typeface="仿宋" panose="02010609060101010101" pitchFamily="49" charset="-122"/>
              </a:rPr>
              <a:t>3</a:t>
            </a:r>
            <a:r>
              <a:rPr lang="zh-CN" altLang="en-US" sz="2400" b="1" dirty="0">
                <a:latin typeface="仿宋" panose="02010609060101010101" pitchFamily="49" charset="-122"/>
                <a:ea typeface="仿宋" panose="02010609060101010101" pitchFamily="49" charset="-122"/>
              </a:rPr>
              <a:t>、所有人</a:t>
            </a:r>
            <a:r>
              <a:rPr lang="zh-CN" altLang="en-US" sz="2400" b="1" dirty="0">
                <a:latin typeface="仿宋" panose="02010609060101010101" pitchFamily="49" charset="-122"/>
                <a:ea typeface="仿宋" panose="02010609060101010101" pitchFamily="49" charset="-122"/>
                <a:sym typeface="+mn-ea"/>
              </a:rPr>
              <a:t>都有饭吃</a:t>
            </a:r>
            <a:r>
              <a:rPr lang="zh-CN" altLang="en-US" sz="2400" b="1" dirty="0">
                <a:latin typeface="仿宋" panose="02010609060101010101" pitchFamily="49" charset="-122"/>
                <a:ea typeface="仿宋" panose="02010609060101010101" pitchFamily="49" charset="-122"/>
              </a:rPr>
              <a:t>。</a:t>
            </a:r>
          </a:p>
          <a:p>
            <a:pPr marL="0" indent="0">
              <a:buNone/>
            </a:pPr>
            <a:r>
              <a:rPr lang="zh-CN" altLang="en-US" sz="2400" b="1" dirty="0">
                <a:latin typeface="仿宋" panose="02010609060101010101" pitchFamily="49" charset="-122"/>
                <a:ea typeface="仿宋" panose="02010609060101010101" pitchFamily="49" charset="-122"/>
                <a:sym typeface="+mn-ea"/>
              </a:rPr>
              <a:t>    定义谓词：</a:t>
            </a:r>
            <a:r>
              <a:rPr lang="en-US" altLang="zh-CN" sz="2400" b="1" dirty="0">
                <a:latin typeface="仿宋" panose="02010609060101010101" pitchFamily="49" charset="-122"/>
                <a:ea typeface="仿宋" panose="02010609060101010101" pitchFamily="49" charset="-122"/>
                <a:sym typeface="+mn-ea"/>
              </a:rPr>
              <a:t>Havefood(x)</a:t>
            </a:r>
            <a:r>
              <a:rPr lang="zh-CN" altLang="en-US" sz="2400" b="1" dirty="0">
                <a:latin typeface="仿宋" panose="02010609060101010101" pitchFamily="49" charset="-122"/>
                <a:ea typeface="仿宋" panose="02010609060101010101" pitchFamily="49" charset="-122"/>
                <a:sym typeface="+mn-ea"/>
              </a:rPr>
              <a:t>为</a:t>
            </a:r>
            <a:r>
              <a:rPr lang="en-US" altLang="zh-CN" sz="2400" b="1" dirty="0">
                <a:latin typeface="仿宋" panose="02010609060101010101" pitchFamily="49" charset="-122"/>
                <a:ea typeface="仿宋" panose="02010609060101010101" pitchFamily="49" charset="-122"/>
                <a:sym typeface="+mn-ea"/>
              </a:rPr>
              <a:t>x</a:t>
            </a:r>
            <a:r>
              <a:rPr lang="zh-CN" altLang="en-US" sz="2400" b="1" dirty="0">
                <a:latin typeface="仿宋" panose="02010609060101010101" pitchFamily="49" charset="-122"/>
                <a:ea typeface="仿宋" panose="02010609060101010101" pitchFamily="49" charset="-122"/>
                <a:sym typeface="+mn-ea"/>
              </a:rPr>
              <a:t>有饭吃</a:t>
            </a:r>
          </a:p>
          <a:p>
            <a:pPr marL="0" indent="0">
              <a:buNone/>
            </a:pPr>
            <a:r>
              <a:rPr lang="en-US" altLang="zh-CN" sz="2400" b="1" dirty="0">
                <a:latin typeface="仿宋" panose="02010609060101010101" pitchFamily="49" charset="-122"/>
                <a:ea typeface="仿宋" panose="02010609060101010101" pitchFamily="49" charset="-122"/>
                <a:sym typeface="+mn-ea"/>
              </a:rPr>
              <a:t>    (∀x)Havefood(</a:t>
            </a:r>
            <a:r>
              <a:rPr lang="en-US" altLang="zh-CN" sz="2400" b="1" dirty="0" err="1">
                <a:latin typeface="仿宋" panose="02010609060101010101" pitchFamily="49" charset="-122"/>
                <a:ea typeface="仿宋" panose="02010609060101010101" pitchFamily="49" charset="-122"/>
                <a:sym typeface="+mn-ea"/>
              </a:rPr>
              <a:t>x</a:t>
            </a:r>
            <a:r>
              <a:rPr lang="en-US" altLang="zh-CN" sz="2400" b="1" dirty="0">
                <a:latin typeface="仿宋" panose="02010609060101010101" pitchFamily="49" charset="-122"/>
                <a:ea typeface="仿宋" panose="02010609060101010101" pitchFamily="49" charset="-122"/>
                <a:sym typeface="+mn-ea"/>
              </a:rPr>
              <a:t>)</a:t>
            </a:r>
            <a:endParaRPr lang="zh-CN" altLang="en-US" sz="2400" b="1"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085853115"/>
      </p:ext>
    </p:extLst>
  </p:cSld>
  <p:clrMapOvr>
    <a:masterClrMapping/>
  </p:clrMapOvr>
  <p:transition>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latin typeface="仿宋" panose="02010609060101010101" pitchFamily="49" charset="-122"/>
                <a:ea typeface="仿宋" panose="02010609060101010101" pitchFamily="49" charset="-122"/>
                <a:sym typeface="+mn-ea"/>
              </a:rPr>
              <a:t>本章习题</a:t>
            </a:r>
            <a:endParaRPr lang="zh-CN" altLang="en-US" b="1" dirty="0">
              <a:solidFill>
                <a:schemeClr val="tx1"/>
              </a:solidFill>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136</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 name="内容占位符 2"/>
          <p:cNvSpPr>
            <a:spLocks noGrp="1"/>
          </p:cNvSpPr>
          <p:nvPr>
            <p:ph sz="quarter" idx="1"/>
          </p:nvPr>
        </p:nvSpPr>
        <p:spPr>
          <a:xfrm>
            <a:off x="1825752" y="1527049"/>
            <a:ext cx="8503920" cy="4754999"/>
          </a:xfrm>
        </p:spPr>
        <p:txBody>
          <a:bodyPr>
            <a:normAutofit fontScale="87500" lnSpcReduction="20000"/>
          </a:bodyPr>
          <a:lstStyle/>
          <a:p>
            <a:pPr>
              <a:lnSpc>
                <a:spcPct val="160000"/>
              </a:lnSpc>
            </a:pPr>
            <a:r>
              <a:rPr lang="en-US" altLang="zh-CN" b="1" dirty="0">
                <a:latin typeface="仿宋" panose="02010609060101010101" pitchFamily="49" charset="-122"/>
                <a:ea typeface="仿宋" panose="02010609060101010101" pitchFamily="49" charset="-122"/>
              </a:rPr>
              <a:t>4</a:t>
            </a:r>
            <a:r>
              <a:rPr lang="zh-CN" altLang="en-US" b="1" dirty="0">
                <a:latin typeface="仿宋" panose="02010609060101010101" pitchFamily="49" charset="-122"/>
                <a:ea typeface="仿宋" panose="02010609060101010101" pitchFamily="49" charset="-122"/>
              </a:rPr>
              <a:t>、喜欢玩篮球的人必喜欢玩排球。</a:t>
            </a:r>
          </a:p>
          <a:p>
            <a:pPr marL="0" indent="0">
              <a:lnSpc>
                <a:spcPct val="160000"/>
              </a:lnSpc>
              <a:buNone/>
            </a:pPr>
            <a:r>
              <a:rPr lang="en-US" altLang="zh-CN" b="1" dirty="0">
                <a:latin typeface="仿宋" panose="02010609060101010101" pitchFamily="49" charset="-122"/>
                <a:ea typeface="仿宋" panose="02010609060101010101" pitchFamily="49" charset="-122"/>
              </a:rPr>
              <a:t>     </a:t>
            </a:r>
            <a:r>
              <a:rPr lang="zh-CN" altLang="en-US" b="1" dirty="0">
                <a:latin typeface="仿宋" panose="02010609060101010101" pitchFamily="49" charset="-122"/>
                <a:ea typeface="仿宋" panose="02010609060101010101" pitchFamily="49" charset="-122"/>
              </a:rPr>
              <a:t>定义谓词：</a:t>
            </a:r>
            <a:r>
              <a:rPr lang="en-US" altLang="zh-CN" b="1" dirty="0">
                <a:latin typeface="仿宋" panose="02010609060101010101" pitchFamily="49" charset="-122"/>
                <a:ea typeface="仿宋" panose="02010609060101010101" pitchFamily="49" charset="-122"/>
              </a:rPr>
              <a:t>Like(</a:t>
            </a:r>
            <a:r>
              <a:rPr lang="en-US" altLang="zh-CN" b="1" dirty="0" err="1">
                <a:latin typeface="仿宋" panose="02010609060101010101" pitchFamily="49" charset="-122"/>
                <a:ea typeface="仿宋" panose="02010609060101010101" pitchFamily="49" charset="-122"/>
              </a:rPr>
              <a:t>x,y</a:t>
            </a:r>
            <a:r>
              <a:rPr lang="en-US" altLang="zh-CN" b="1" dirty="0">
                <a:latin typeface="仿宋" panose="02010609060101010101" pitchFamily="49" charset="-122"/>
                <a:ea typeface="仿宋" panose="02010609060101010101" pitchFamily="49" charset="-122"/>
              </a:rPr>
              <a:t>),x</a:t>
            </a:r>
            <a:r>
              <a:rPr lang="zh-CN" altLang="en-US" b="1" dirty="0">
                <a:latin typeface="仿宋" panose="02010609060101010101" pitchFamily="49" charset="-122"/>
                <a:ea typeface="仿宋" panose="02010609060101010101" pitchFamily="49" charset="-122"/>
              </a:rPr>
              <a:t>喜欢</a:t>
            </a:r>
            <a:r>
              <a:rPr lang="en-US" altLang="zh-CN" b="1" dirty="0">
                <a:latin typeface="仿宋" panose="02010609060101010101" pitchFamily="49" charset="-122"/>
                <a:ea typeface="仿宋" panose="02010609060101010101" pitchFamily="49" charset="-122"/>
              </a:rPr>
              <a:t>y</a:t>
            </a: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y</a:t>
            </a:r>
            <a:r>
              <a:rPr lang="zh-CN" altLang="en-US" b="1" dirty="0">
                <a:latin typeface="仿宋" panose="02010609060101010101" pitchFamily="49" charset="-122"/>
                <a:ea typeface="仿宋" panose="02010609060101010101" pitchFamily="49" charset="-122"/>
              </a:rPr>
              <a:t>为函数</a:t>
            </a:r>
            <a:r>
              <a:rPr lang="en-US" altLang="zh-CN" b="1" dirty="0">
                <a:latin typeface="仿宋" panose="02010609060101010101" pitchFamily="49" charset="-122"/>
                <a:ea typeface="仿宋" panose="02010609060101010101" pitchFamily="49" charset="-122"/>
              </a:rPr>
              <a:t>Play(z)</a:t>
            </a:r>
            <a:r>
              <a:rPr lang="zh-CN" altLang="en-US" b="1" dirty="0">
                <a:latin typeface="仿宋" panose="02010609060101010101" pitchFamily="49" charset="-122"/>
                <a:ea typeface="仿宋" panose="02010609060101010101" pitchFamily="49" charset="-122"/>
              </a:rPr>
              <a:t>          </a:t>
            </a:r>
          </a:p>
          <a:p>
            <a:pPr marL="0" indent="0">
              <a:lnSpc>
                <a:spcPct val="160000"/>
              </a:lnSpc>
              <a:buNone/>
            </a:pPr>
            <a:r>
              <a:rPr lang="zh-CN" altLang="en-US" b="1" dirty="0">
                <a:latin typeface="仿宋" panose="02010609060101010101" pitchFamily="49" charset="-122"/>
                <a:ea typeface="仿宋" panose="02010609060101010101" pitchFamily="49" charset="-122"/>
              </a:rPr>
              <a:t>    </a:t>
            </a:r>
            <a:r>
              <a:rPr lang="en-US" altLang="zh-CN" b="1" dirty="0">
                <a:latin typeface="仿宋" panose="02010609060101010101" pitchFamily="49" charset="-122"/>
                <a:ea typeface="仿宋" panose="02010609060101010101" pitchFamily="49" charset="-122"/>
                <a:sym typeface="+mn-ea"/>
              </a:rPr>
              <a:t>(∀x)[Like(</a:t>
            </a:r>
            <a:r>
              <a:rPr lang="en-US" altLang="zh-CN" b="1" dirty="0" err="1">
                <a:latin typeface="仿宋" panose="02010609060101010101" pitchFamily="49" charset="-122"/>
                <a:ea typeface="仿宋" panose="02010609060101010101" pitchFamily="49" charset="-122"/>
                <a:sym typeface="+mn-ea"/>
              </a:rPr>
              <a:t>x,</a:t>
            </a:r>
            <a:r>
              <a:rPr lang="en-US" altLang="zh-CN" b="1" dirty="0" err="1">
                <a:latin typeface="仿宋" panose="02010609060101010101" pitchFamily="49" charset="-122"/>
                <a:ea typeface="仿宋" panose="02010609060101010101" pitchFamily="49" charset="-122"/>
              </a:rPr>
              <a:t>Play</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篮球</a:t>
            </a:r>
            <a:r>
              <a:rPr lang="en-US" altLang="zh-CN" b="1" dirty="0">
                <a:latin typeface="仿宋" panose="02010609060101010101" pitchFamily="49" charset="-122"/>
                <a:ea typeface="仿宋" panose="02010609060101010101" pitchFamily="49" charset="-122"/>
              </a:rPr>
              <a:t>))    Like(</a:t>
            </a:r>
            <a:r>
              <a:rPr lang="en-US" altLang="zh-CN" b="1" dirty="0" err="1">
                <a:latin typeface="仿宋" panose="02010609060101010101" pitchFamily="49" charset="-122"/>
                <a:ea typeface="仿宋" panose="02010609060101010101" pitchFamily="49" charset="-122"/>
              </a:rPr>
              <a:t>x,</a:t>
            </a:r>
            <a:r>
              <a:rPr lang="en-US" altLang="zh-CN" b="1" dirty="0" err="1">
                <a:latin typeface="仿宋" panose="02010609060101010101" pitchFamily="49" charset="-122"/>
                <a:ea typeface="仿宋" panose="02010609060101010101" pitchFamily="49" charset="-122"/>
                <a:sym typeface="+mn-ea"/>
              </a:rPr>
              <a:t>Play</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sym typeface="+mn-ea"/>
              </a:rPr>
              <a:t>排球</a:t>
            </a:r>
            <a:r>
              <a:rPr lang="en-US" altLang="zh-CN" b="1" dirty="0">
                <a:latin typeface="仿宋" panose="02010609060101010101" pitchFamily="49" charset="-122"/>
                <a:ea typeface="仿宋" panose="02010609060101010101" pitchFamily="49" charset="-122"/>
              </a:rPr>
              <a:t>))]</a:t>
            </a:r>
            <a:endParaRPr lang="zh-CN" altLang="en-US" b="1" dirty="0">
              <a:latin typeface="仿宋" panose="02010609060101010101" pitchFamily="49" charset="-122"/>
              <a:ea typeface="仿宋" panose="02010609060101010101" pitchFamily="49" charset="-122"/>
            </a:endParaRPr>
          </a:p>
          <a:p>
            <a:pPr>
              <a:lnSpc>
                <a:spcPct val="160000"/>
              </a:lnSpc>
            </a:pPr>
            <a:r>
              <a:rPr lang="en-US" altLang="zh-CN" b="1" dirty="0">
                <a:latin typeface="仿宋" panose="02010609060101010101" pitchFamily="49" charset="-122"/>
                <a:ea typeface="仿宋" panose="02010609060101010101" pitchFamily="49" charset="-122"/>
              </a:rPr>
              <a:t>5</a:t>
            </a:r>
            <a:r>
              <a:rPr lang="zh-CN" altLang="en-US" b="1" dirty="0">
                <a:latin typeface="仿宋" panose="02010609060101010101" pitchFamily="49" charset="-122"/>
                <a:ea typeface="仿宋" panose="02010609060101010101" pitchFamily="49" charset="-122"/>
              </a:rPr>
              <a:t>、想要出国留学，必须通过外语考试。</a:t>
            </a:r>
          </a:p>
          <a:p>
            <a:pPr marL="0" indent="0">
              <a:lnSpc>
                <a:spcPct val="160000"/>
              </a:lnSpc>
              <a:buNone/>
            </a:pPr>
            <a:r>
              <a:rPr lang="zh-CN" altLang="en-US" b="1" dirty="0">
                <a:latin typeface="仿宋" panose="02010609060101010101" pitchFamily="49" charset="-122"/>
                <a:ea typeface="仿宋" panose="02010609060101010101" pitchFamily="49" charset="-122"/>
              </a:rPr>
              <a:t>     定义谓词：</a:t>
            </a:r>
          </a:p>
          <a:p>
            <a:pPr marL="0" indent="0">
              <a:lnSpc>
                <a:spcPct val="160000"/>
              </a:lnSpc>
              <a:buNone/>
            </a:pPr>
            <a:r>
              <a:rPr lang="en-US" altLang="zh-CN" b="1" dirty="0">
                <a:latin typeface="仿宋" panose="02010609060101010101" pitchFamily="49" charset="-122"/>
                <a:ea typeface="仿宋" panose="02010609060101010101" pitchFamily="49" charset="-122"/>
              </a:rPr>
              <a:t>     Abroad(</a:t>
            </a:r>
            <a:r>
              <a:rPr lang="en-US" altLang="zh-CN" b="1" dirty="0" err="1">
                <a:latin typeface="仿宋" panose="02010609060101010101" pitchFamily="49" charset="-122"/>
                <a:ea typeface="仿宋" panose="02010609060101010101" pitchFamily="49" charset="-122"/>
              </a:rPr>
              <a:t>x,ab</a:t>
            </a:r>
            <a:r>
              <a:rPr lang="en-US" altLang="zh-CN" b="1" dirty="0">
                <a:latin typeface="仿宋" panose="02010609060101010101" pitchFamily="49" charset="-122"/>
                <a:ea typeface="仿宋" panose="02010609060101010101" pitchFamily="49" charset="-122"/>
                <a:sym typeface="+mn-ea"/>
              </a:rPr>
              <a:t>road</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x</a:t>
            </a:r>
            <a:r>
              <a:rPr lang="zh-CN" altLang="en-US" b="1" dirty="0">
                <a:latin typeface="仿宋" panose="02010609060101010101" pitchFamily="49" charset="-122"/>
                <a:ea typeface="仿宋" panose="02010609060101010101" pitchFamily="49" charset="-122"/>
              </a:rPr>
              <a:t>想出国留学，</a:t>
            </a:r>
          </a:p>
          <a:p>
            <a:pPr marL="0" indent="0">
              <a:lnSpc>
                <a:spcPct val="160000"/>
              </a:lnSpc>
              <a:buNone/>
            </a:pPr>
            <a:r>
              <a:rPr lang="en-US" altLang="zh-CN" b="1" dirty="0">
                <a:latin typeface="仿宋" panose="02010609060101010101" pitchFamily="49" charset="-122"/>
                <a:ea typeface="仿宋" panose="02010609060101010101" pitchFamily="49" charset="-122"/>
              </a:rPr>
              <a:t>     Pass(</a:t>
            </a:r>
            <a:r>
              <a:rPr lang="en-US" altLang="zh-CN" b="1" dirty="0" err="1">
                <a:latin typeface="仿宋" panose="02010609060101010101" pitchFamily="49" charset="-122"/>
                <a:ea typeface="仿宋" panose="02010609060101010101" pitchFamily="49" charset="-122"/>
              </a:rPr>
              <a:t>x,English</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x</a:t>
            </a:r>
            <a:r>
              <a:rPr lang="zh-CN" altLang="en-US" b="1" dirty="0">
                <a:latin typeface="仿宋" panose="02010609060101010101" pitchFamily="49" charset="-122"/>
                <a:ea typeface="仿宋" panose="02010609060101010101" pitchFamily="49" charset="-122"/>
              </a:rPr>
              <a:t>通过外语考试</a:t>
            </a:r>
          </a:p>
          <a:p>
            <a:pPr marL="0" indent="0">
              <a:lnSpc>
                <a:spcPct val="160000"/>
              </a:lnSpc>
              <a:buNone/>
            </a:pPr>
            <a:r>
              <a:rPr lang="en-US" altLang="zh-CN" b="1" dirty="0">
                <a:latin typeface="仿宋" panose="02010609060101010101" pitchFamily="49" charset="-122"/>
                <a:ea typeface="仿宋" panose="02010609060101010101" pitchFamily="49" charset="-122"/>
                <a:sym typeface="+mn-ea"/>
              </a:rPr>
              <a:t>    Pass(</a:t>
            </a:r>
            <a:r>
              <a:rPr lang="en-US" altLang="zh-CN" b="1" dirty="0" err="1">
                <a:latin typeface="仿宋" panose="02010609060101010101" pitchFamily="49" charset="-122"/>
                <a:ea typeface="仿宋" panose="02010609060101010101" pitchFamily="49" charset="-122"/>
                <a:sym typeface="+mn-ea"/>
              </a:rPr>
              <a:t>x,English</a:t>
            </a:r>
            <a:r>
              <a:rPr lang="en-US" altLang="zh-CN" b="1" dirty="0">
                <a:latin typeface="仿宋" panose="02010609060101010101" pitchFamily="49" charset="-122"/>
                <a:ea typeface="仿宋" panose="02010609060101010101" pitchFamily="49" charset="-122"/>
                <a:sym typeface="+mn-ea"/>
              </a:rPr>
              <a:t>)    Abroad(</a:t>
            </a:r>
            <a:r>
              <a:rPr lang="en-US" altLang="zh-CN" b="1" dirty="0" err="1">
                <a:latin typeface="仿宋" panose="02010609060101010101" pitchFamily="49" charset="-122"/>
                <a:ea typeface="仿宋" panose="02010609060101010101" pitchFamily="49" charset="-122"/>
                <a:sym typeface="+mn-ea"/>
              </a:rPr>
              <a:t>x,ab</a:t>
            </a:r>
            <a:r>
              <a:rPr lang="en-US" altLang="zh-CN" b="1" dirty="0">
                <a:latin typeface="仿宋" panose="02010609060101010101" pitchFamily="49" charset="-122"/>
                <a:ea typeface="仿宋" panose="02010609060101010101" pitchFamily="49" charset="-122"/>
                <a:sym typeface="+mn-ea"/>
              </a:rPr>
              <a:t>road) </a:t>
            </a:r>
            <a:endParaRPr lang="zh-CN" altLang="en-US" b="1" dirty="0">
              <a:latin typeface="仿宋" panose="02010609060101010101" pitchFamily="49" charset="-122"/>
              <a:ea typeface="仿宋" panose="02010609060101010101" pitchFamily="49" charset="-122"/>
              <a:sym typeface="+mn-ea"/>
            </a:endParaRPr>
          </a:p>
        </p:txBody>
      </p:sp>
      <p:cxnSp>
        <p:nvCxnSpPr>
          <p:cNvPr id="5" name="直接箭头连接符 4"/>
          <p:cNvCxnSpPr/>
          <p:nvPr/>
        </p:nvCxnSpPr>
        <p:spPr>
          <a:xfrm flipV="1">
            <a:off x="4833497" y="5950037"/>
            <a:ext cx="481965" cy="10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6077712" y="2989287"/>
            <a:ext cx="481965" cy="10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267658"/>
      </p:ext>
    </p:extLst>
  </p:cSld>
  <p:clrMapOvr>
    <a:masterClrMapping/>
  </p:clrMapOvr>
  <p:transition>
    <p:rand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latin typeface="仿宋" panose="02010609060101010101" pitchFamily="49" charset="-122"/>
                <a:ea typeface="仿宋" panose="02010609060101010101" pitchFamily="49" charset="-122"/>
                <a:sym typeface="+mn-ea"/>
              </a:rPr>
              <a:t>本章习题</a:t>
            </a:r>
            <a:endParaRPr lang="zh-CN" altLang="en-US" b="1" dirty="0">
              <a:solidFill>
                <a:schemeClr val="tx1"/>
              </a:solidFill>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137</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 name="内容占位符 2"/>
          <p:cNvSpPr>
            <a:spLocks noGrp="1"/>
          </p:cNvSpPr>
          <p:nvPr>
            <p:ph sz="quarter" idx="1"/>
          </p:nvPr>
        </p:nvSpPr>
        <p:spPr/>
        <p:txBody>
          <a:bodyPr/>
          <a:lstStyle/>
          <a:p>
            <a:r>
              <a:rPr lang="en-US" b="1" dirty="0">
                <a:latin typeface="仿宋" panose="02010609060101010101" pitchFamily="49" charset="-122"/>
                <a:ea typeface="仿宋" panose="02010609060101010101" pitchFamily="49" charset="-122"/>
              </a:rPr>
              <a:t>2.3 </a:t>
            </a:r>
            <a:r>
              <a:rPr lang="zh-CN" b="1" dirty="0">
                <a:latin typeface="仿宋" panose="02010609060101010101" pitchFamily="49" charset="-122"/>
                <a:ea typeface="仿宋" panose="02010609060101010101" pitchFamily="49" charset="-122"/>
              </a:rPr>
              <a:t>设</a:t>
            </a:r>
            <a:r>
              <a:rPr lang="en-US" altLang="zh-CN" b="1" dirty="0">
                <a:latin typeface="仿宋" panose="02010609060101010101" pitchFamily="49" charset="-122"/>
                <a:ea typeface="仿宋" panose="02010609060101010101" pitchFamily="49" charset="-122"/>
              </a:rPr>
              <a:t>D={1,2}</a:t>
            </a:r>
            <a:r>
              <a:rPr lang="zh-CN" altLang="en-US" b="1" dirty="0">
                <a:latin typeface="仿宋" panose="02010609060101010101" pitchFamily="49" charset="-122"/>
                <a:ea typeface="仿宋" panose="02010609060101010101" pitchFamily="49" charset="-122"/>
              </a:rPr>
              <a:t>，试给出谓词公式</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sym typeface="+mn-ea"/>
              </a:rPr>
              <a:t>∃</a:t>
            </a:r>
            <a:r>
              <a:rPr lang="en-US" altLang="zh-CN" b="1" dirty="0">
                <a:latin typeface="仿宋" panose="02010609060101010101" pitchFamily="49" charset="-122"/>
                <a:ea typeface="仿宋" panose="02010609060101010101" pitchFamily="49" charset="-122"/>
                <a:sym typeface="+mn-ea"/>
              </a:rPr>
              <a:t>x)(∀y)(P(</a:t>
            </a:r>
            <a:r>
              <a:rPr lang="en-US" altLang="zh-CN" b="1" dirty="0" err="1">
                <a:latin typeface="仿宋" panose="02010609060101010101" pitchFamily="49" charset="-122"/>
                <a:ea typeface="仿宋" panose="02010609060101010101" pitchFamily="49" charset="-122"/>
                <a:sym typeface="+mn-ea"/>
              </a:rPr>
              <a:t>x,y</a:t>
            </a:r>
            <a:r>
              <a:rPr lang="en-US" altLang="zh-CN" b="1" dirty="0">
                <a:latin typeface="仿宋" panose="02010609060101010101" pitchFamily="49" charset="-122"/>
                <a:ea typeface="仿宋" panose="02010609060101010101" pitchFamily="49" charset="-122"/>
                <a:sym typeface="+mn-ea"/>
              </a:rPr>
              <a:t>)</a:t>
            </a:r>
            <a:r>
              <a:rPr lang="en-US" altLang="zh-CN" b="1" dirty="0">
                <a:latin typeface="仿宋" panose="02010609060101010101" pitchFamily="49" charset="-122"/>
                <a:ea typeface="仿宋" panose="02010609060101010101" pitchFamily="49" charset="-122"/>
                <a:cs typeface="Arial" panose="020B0604020202020204" pitchFamily="34" charset="0"/>
                <a:sym typeface="+mn-ea"/>
              </a:rPr>
              <a:t>→Q(</a:t>
            </a:r>
            <a:r>
              <a:rPr lang="en-US" altLang="zh-CN" b="1" dirty="0" err="1">
                <a:latin typeface="仿宋" panose="02010609060101010101" pitchFamily="49" charset="-122"/>
                <a:ea typeface="仿宋" panose="02010609060101010101" pitchFamily="49" charset="-122"/>
                <a:cs typeface="Arial" panose="020B0604020202020204" pitchFamily="34" charset="0"/>
                <a:sym typeface="+mn-ea"/>
              </a:rPr>
              <a:t>x,y</a:t>
            </a:r>
            <a:r>
              <a:rPr lang="en-US" altLang="zh-CN" b="1" dirty="0">
                <a:latin typeface="仿宋" panose="02010609060101010101" pitchFamily="49" charset="-122"/>
                <a:ea typeface="仿宋" panose="02010609060101010101" pitchFamily="49" charset="-122"/>
                <a:cs typeface="Arial" panose="020B0604020202020204" pitchFamily="34" charset="0"/>
                <a:sym typeface="+mn-ea"/>
              </a:rPr>
              <a:t>)</a:t>
            </a:r>
            <a:r>
              <a:rPr lang="en-US" altLang="zh-CN" b="1" dirty="0">
                <a:latin typeface="仿宋" panose="02010609060101010101" pitchFamily="49" charset="-122"/>
                <a:ea typeface="仿宋" panose="02010609060101010101" pitchFamily="49" charset="-122"/>
                <a:sym typeface="+mn-ea"/>
              </a:rPr>
              <a:t>)</a:t>
            </a:r>
            <a:r>
              <a:rPr lang="zh-CN" altLang="en-US" b="1" dirty="0">
                <a:latin typeface="仿宋" panose="02010609060101010101" pitchFamily="49" charset="-122"/>
                <a:ea typeface="仿宋" panose="02010609060101010101" pitchFamily="49" charset="-122"/>
                <a:sym typeface="+mn-ea"/>
              </a:rPr>
              <a:t>的一个解释，并指出该谓词公式的真值。</a:t>
            </a:r>
          </a:p>
          <a:p>
            <a:pPr marL="457200" lvl="1" indent="0">
              <a:buNone/>
            </a:pPr>
            <a:r>
              <a:rPr lang="zh-CN" alt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设</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P(1,1)=T,P(1,2)=T,P(2,1)=F,P(2,2)=F</a:t>
            </a:r>
            <a:r>
              <a:rPr lang="zh-CN" alt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a:t>
            </a:r>
          </a:p>
          <a:p>
            <a:pPr marL="457200" lvl="1" indent="0">
              <a:buNone/>
            </a:pPr>
            <a:r>
              <a:rPr lang="zh-CN" alt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   </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Q(1,1)=T,Q(1,2)=F,Q(2,1)=F,Q(2,2)=T</a:t>
            </a:r>
            <a:r>
              <a:rPr lang="zh-CN" alt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，则</a:t>
            </a:r>
          </a:p>
          <a:p>
            <a:pPr marL="457200" lvl="1" indent="0">
              <a:buNone/>
            </a:pP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x=1,y=1,P(1,1)=T,Q(1,1)=T</a:t>
            </a:r>
            <a:r>
              <a:rPr 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P(1,1)</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→Q(1,1) </a:t>
            </a:r>
            <a:r>
              <a:rPr lang="zh-CN" alt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真值为</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T</a:t>
            </a:r>
            <a:endPar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endParaRPr>
          </a:p>
          <a:p>
            <a:pPr marL="457200" lvl="1" indent="0">
              <a:buNone/>
            </a:pP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x=1,y=2,P(1,2)=T,Q(1,2)=F</a:t>
            </a:r>
            <a:r>
              <a:rPr 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P(1,1)</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→Q(1,1) </a:t>
            </a:r>
            <a:r>
              <a:rPr lang="zh-CN" alt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真值为</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F</a:t>
            </a:r>
            <a:endPar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endParaRPr>
          </a:p>
          <a:p>
            <a:pPr marL="457200" lvl="1" indent="0">
              <a:buNone/>
            </a:pP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x=2,y=1,P(2,1)=F,Q(2,1)=F</a:t>
            </a:r>
            <a:r>
              <a:rPr 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P(2,1)</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→Q(2,1) </a:t>
            </a:r>
            <a:r>
              <a:rPr lang="zh-CN" alt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真值为</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T</a:t>
            </a:r>
            <a:endPar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endParaRPr>
          </a:p>
          <a:p>
            <a:pPr marL="457200" lvl="1" indent="0">
              <a:buNone/>
            </a:pP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x=2,y=2,P(2,2)=F,Q(2,2)=T,P(2,2)</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Q(2,2) </a:t>
            </a:r>
            <a:r>
              <a:rPr lang="zh-CN" alt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真值为</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T</a:t>
            </a:r>
            <a:endPar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endParaRPr>
          </a:p>
          <a:p>
            <a:pPr marL="457200" lvl="1" indent="0">
              <a:buNone/>
            </a:pP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a:t>
            </a:r>
            <a:r>
              <a:rPr lang="zh-CN" alt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x)(∀y)(P(</a:t>
            </a:r>
            <a:r>
              <a:rPr lang="en-US" altLang="zh-CN" sz="2225" b="1" dirty="0" err="1">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x,y</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→Q(</a:t>
            </a:r>
            <a:r>
              <a:rPr lang="en-US" altLang="zh-CN" sz="2225" b="1" dirty="0" err="1">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x,y</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a:t>
            </a:r>
            <a:r>
              <a:rPr lang="zh-CN" altLang="en-US"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的真值为</a:t>
            </a:r>
            <a:r>
              <a:rPr lang="en-US" altLang="zh-CN" sz="2225"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T</a:t>
            </a:r>
          </a:p>
        </p:txBody>
      </p:sp>
    </p:spTree>
    <p:extLst>
      <p:ext uri="{BB962C8B-B14F-4D97-AF65-F5344CB8AC3E}">
        <p14:creationId xmlns:p14="http://schemas.microsoft.com/office/powerpoint/2010/main" val="1378632198"/>
      </p:ext>
    </p:extLst>
  </p:cSld>
  <p:clrMapOvr>
    <a:masterClrMapping/>
  </p:clrMapOvr>
  <p:transition>
    <p:rand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138</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 name="内容占位符 2"/>
          <p:cNvSpPr>
            <a:spLocks noGrp="1"/>
          </p:cNvSpPr>
          <p:nvPr>
            <p:ph sz="quarter" idx="1"/>
          </p:nvPr>
        </p:nvSpPr>
        <p:spPr>
          <a:xfrm>
            <a:off x="1743638" y="1384420"/>
            <a:ext cx="8695763" cy="5330952"/>
          </a:xfrm>
        </p:spPr>
        <p:txBody>
          <a:bodyPr>
            <a:noAutofit/>
          </a:bodyPr>
          <a:lstStyle/>
          <a:p>
            <a:pPr marL="0" indent="0">
              <a:buNone/>
            </a:pPr>
            <a:r>
              <a:rPr lang="en-US" sz="2200" b="1" dirty="0">
                <a:latin typeface="仿宋" panose="02010609060101010101" pitchFamily="49" charset="-122"/>
                <a:ea typeface="仿宋" panose="02010609060101010101" pitchFamily="49" charset="-122"/>
              </a:rPr>
              <a:t>2.4 </a:t>
            </a:r>
            <a:r>
              <a:rPr lang="zh-CN" altLang="en-US" sz="2200" b="1" dirty="0">
                <a:latin typeface="仿宋" panose="02010609060101010101" pitchFamily="49" charset="-122"/>
                <a:ea typeface="仿宋" panose="02010609060101010101" pitchFamily="49" charset="-122"/>
              </a:rPr>
              <a:t>试用谓词逻辑表达描述下列推理</a:t>
            </a:r>
            <a:endParaRPr lang="zh-CN" altLang="en-US" sz="2200" b="1" dirty="0">
              <a:latin typeface="仿宋" panose="02010609060101010101" pitchFamily="49" charset="-122"/>
              <a:ea typeface="仿宋" panose="02010609060101010101" pitchFamily="49" charset="-122"/>
              <a:sym typeface="+mn-ea"/>
            </a:endParaRPr>
          </a:p>
          <a:p>
            <a:pPr marL="457200" lvl="1" indent="0">
              <a:buNone/>
            </a:pPr>
            <a:r>
              <a:rPr lang="zh-CN" altLang="en-US" b="1" dirty="0">
                <a:solidFill>
                  <a:schemeClr val="tx1"/>
                </a:solidFill>
                <a:latin typeface="仿宋" panose="02010609060101010101" pitchFamily="49" charset="-122"/>
                <a:ea typeface="仿宋" panose="02010609060101010101" pitchFamily="49" charset="-122"/>
                <a:sym typeface="+mn-ea"/>
              </a:rPr>
              <a:t>（</a:t>
            </a:r>
            <a:r>
              <a:rPr lang="en-US" altLang="zh-CN" b="1" dirty="0">
                <a:solidFill>
                  <a:schemeClr val="tx1"/>
                </a:solidFill>
                <a:latin typeface="仿宋" panose="02010609060101010101" pitchFamily="49" charset="-122"/>
                <a:ea typeface="仿宋" panose="02010609060101010101" pitchFamily="49" charset="-122"/>
                <a:sym typeface="+mn-ea"/>
              </a:rPr>
              <a:t>1</a:t>
            </a:r>
            <a:r>
              <a:rPr lang="zh-CN" altLang="en-US" b="1" dirty="0">
                <a:solidFill>
                  <a:schemeClr val="tx1"/>
                </a:solidFill>
                <a:latin typeface="仿宋" panose="02010609060101010101" pitchFamily="49" charset="-122"/>
                <a:ea typeface="仿宋" panose="02010609060101010101" pitchFamily="49" charset="-122"/>
                <a:sym typeface="+mn-ea"/>
              </a:rPr>
              <a:t>）如果张三比李四大，那么李四比张三小</a:t>
            </a:r>
          </a:p>
          <a:p>
            <a:pPr marL="457200" lvl="1" indent="0">
              <a:buNone/>
            </a:pPr>
            <a:r>
              <a:rPr lang="en-US" altLang="zh-CN"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Older(</a:t>
            </a:r>
            <a:r>
              <a:rPr lang="en-US" altLang="zh-CN" sz="2000" b="1" dirty="0" err="1">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x,y</a:t>
            </a:r>
            <a:r>
              <a:rPr lang="en-US" altLang="zh-CN"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a:t>
            </a:r>
            <a:r>
              <a:rPr lang="zh-CN" altLang="en-US"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a:t>
            </a:r>
            <a:r>
              <a:rPr lang="en-US" altLang="zh-CN"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x</a:t>
            </a:r>
            <a:r>
              <a:rPr lang="zh-CN" altLang="en-US"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比</a:t>
            </a:r>
            <a:r>
              <a:rPr lang="en-US" altLang="zh-CN"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y</a:t>
            </a:r>
            <a:r>
              <a:rPr lang="zh-CN" altLang="en-US"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大，则</a:t>
            </a:r>
            <a:r>
              <a:rPr lang="en-US" altLang="zh-CN"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Older(</a:t>
            </a:r>
            <a:r>
              <a:rPr lang="zh-CN" altLang="en-US"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sym typeface="+mn-ea"/>
              </a:rPr>
              <a:t>张三，李四）</a:t>
            </a:r>
            <a:r>
              <a:rPr lang="zh-CN" altLang="en-US"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en-US" altLang="zh-CN"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Older(</a:t>
            </a:r>
            <a:r>
              <a:rPr lang="zh-CN" altLang="en-US" sz="2000"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李四，张三）</a:t>
            </a:r>
          </a:p>
          <a:p>
            <a:pPr marL="457200" lvl="1" indent="0">
              <a:buNone/>
            </a:pPr>
            <a:r>
              <a:rPr lang="zh-CN" altLang="en-US"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a:t>
            </a:r>
            <a:r>
              <a:rPr lang="en-US" altLang="zh-CN"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2</a:t>
            </a:r>
            <a:r>
              <a:rPr lang="zh-CN" altLang="en-US"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）甲和乙结婚了，则或者甲为男，乙为女，或者甲为女，乙为男</a:t>
            </a:r>
          </a:p>
          <a:p>
            <a:pPr marL="457200" lvl="1" indent="0">
              <a:buNone/>
            </a:pPr>
            <a:r>
              <a:rPr lang="en-US" altLang="zh-CN"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Married(</a:t>
            </a:r>
            <a:r>
              <a:rPr lang="en-US" altLang="zh-CN" b="1" dirty="0" err="1">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x,y</a:t>
            </a:r>
            <a:r>
              <a:rPr lang="en-US" altLang="zh-CN"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zh-CN" altLang="en-US"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en-US" altLang="zh-CN"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x</a:t>
            </a:r>
            <a:r>
              <a:rPr lang="zh-CN" altLang="en-US"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和</a:t>
            </a:r>
            <a:r>
              <a:rPr lang="en-US" altLang="zh-CN"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y</a:t>
            </a:r>
            <a:r>
              <a:rPr lang="zh-CN" altLang="en-US"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结婚了，</a:t>
            </a:r>
            <a:r>
              <a:rPr lang="en-US" altLang="zh-CN"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Married(</a:t>
            </a:r>
            <a:r>
              <a:rPr lang="en-US" altLang="zh-CN" b="1" dirty="0" err="1">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x,y</a:t>
            </a:r>
            <a:r>
              <a:rPr lang="en-US" altLang="zh-CN"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zh-CN" altLang="en-US"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en-US" altLang="zh-CN"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zh-CN" altLang="en-US"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en-US" altLang="zh-CN"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Male(x)⋀Female(y))Ⅴ</a:t>
            </a:r>
          </a:p>
          <a:p>
            <a:pPr marL="457200" lvl="1" indent="0">
              <a:buNone/>
            </a:pPr>
            <a:r>
              <a:rPr lang="en-US" altLang="zh-CN"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(Male(y)⋀Female(x))</a:t>
            </a:r>
          </a:p>
          <a:p>
            <a:pPr marL="457200" lvl="1" indent="0">
              <a:buNone/>
            </a:pPr>
            <a:r>
              <a:rPr lang="en-US" altLang="zh-CN"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(3)</a:t>
            </a:r>
            <a:r>
              <a:rPr lang="zh-CN" altLang="en-US"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如果一个人是老实人，他不会说谎，张三说谎了，所以张三不是一个老实人。</a:t>
            </a:r>
          </a:p>
          <a:p>
            <a:pPr marL="457200" lvl="1" indent="0">
              <a:buNone/>
            </a:pPr>
            <a:r>
              <a:rPr lang="zh-CN" altLang="en-US"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是老实人：</a:t>
            </a:r>
            <a:r>
              <a:rPr lang="en-US" altLang="zh-CN"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Honest(x)</a:t>
            </a:r>
            <a:r>
              <a:rPr lang="zh-CN" altLang="en-US"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，不会说谎：</a:t>
            </a:r>
            <a:r>
              <a:rPr lang="zh-CN" altLang="en-US"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en-US" altLang="zh-CN"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Lied(x)</a:t>
            </a:r>
            <a:r>
              <a:rPr lang="zh-CN" altLang="en-US"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a:t>
            </a:r>
          </a:p>
          <a:p>
            <a:pPr marL="457200" lvl="1" indent="0">
              <a:buNone/>
            </a:pPr>
            <a:r>
              <a:rPr lang="en-US" altLang="zh-CN"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Honest(x)</a:t>
            </a:r>
            <a:r>
              <a:rPr lang="zh-CN" altLang="en-US"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en-US" altLang="zh-CN"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Lied(x)</a:t>
            </a:r>
          </a:p>
          <a:p>
            <a:pPr marL="457200" lvl="1" indent="0">
              <a:buNone/>
            </a:pPr>
            <a:r>
              <a:rPr lang="en-US" altLang="zh-CN"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Lied(</a:t>
            </a:r>
            <a:r>
              <a:rPr lang="zh-CN" altLang="en-US"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张三</a:t>
            </a:r>
            <a:r>
              <a:rPr lang="en-US" altLang="zh-CN"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a:t>
            </a:r>
            <a:r>
              <a:rPr lang="zh-CN" altLang="en-US" b="1" dirty="0">
                <a:gradFill>
                  <a:gsLst>
                    <a:gs pos="0">
                      <a:srgbClr val="007BD3"/>
                    </a:gs>
                    <a:gs pos="100000">
                      <a:srgbClr val="034373"/>
                    </a:gs>
                  </a:gsLst>
                  <a:lin scaled="0"/>
                </a:gradFill>
                <a:latin typeface="仿宋" panose="02010609060101010101" pitchFamily="49" charset="-122"/>
                <a:ea typeface="仿宋" panose="02010609060101010101" pitchFamily="49" charset="-122"/>
                <a:cs typeface="Arial" panose="020B0604020202020204" pitchFamily="34" charset="0"/>
                <a:sym typeface="+mn-ea"/>
              </a:rPr>
              <a:t>→¬</a:t>
            </a:r>
            <a:r>
              <a:rPr lang="en-US" altLang="zh-CN"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Honest(</a:t>
            </a:r>
            <a:r>
              <a:rPr lang="zh-CN" altLang="en-US"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张三</a:t>
            </a:r>
            <a:r>
              <a:rPr lang="en-US" altLang="zh-CN" b="1"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a:t>
            </a:r>
          </a:p>
        </p:txBody>
      </p:sp>
      <p:sp>
        <p:nvSpPr>
          <p:cNvPr id="6" name="标题 1"/>
          <p:cNvSpPr txBox="1"/>
          <p:nvPr/>
        </p:nvSpPr>
        <p:spPr>
          <a:xfrm>
            <a:off x="1978152" y="274125"/>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base">
              <a:spcAft>
                <a:spcPct val="0"/>
              </a:spcAft>
            </a:pPr>
            <a:r>
              <a:rPr lang="zh-CN" altLang="en-US" b="1" dirty="0">
                <a:solidFill>
                  <a:prstClr val="black"/>
                </a:solidFill>
                <a:latin typeface="仿宋" panose="02010609060101010101" pitchFamily="49" charset="-122"/>
                <a:ea typeface="仿宋" panose="02010609060101010101" pitchFamily="49" charset="-122"/>
                <a:sym typeface="+mn-ea"/>
              </a:rPr>
              <a:t>本章习题</a:t>
            </a:r>
            <a:endParaRPr lang="zh-CN" altLang="en-US" b="1" dirty="0">
              <a:solidFill>
                <a:prstClr val="black"/>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1815690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latin typeface="仿宋" panose="02010609060101010101" pitchFamily="49" charset="-122"/>
                <a:ea typeface="仿宋" panose="02010609060101010101" pitchFamily="49" charset="-122"/>
                <a:sym typeface="+mn-ea"/>
              </a:rPr>
              <a:t>本章习题</a:t>
            </a:r>
            <a:endParaRPr lang="zh-CN" altLang="en-US" b="1" dirty="0">
              <a:solidFill>
                <a:schemeClr val="tx1"/>
              </a:solidFill>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139</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 name="内容占位符 2"/>
          <p:cNvSpPr>
            <a:spLocks noGrp="1"/>
          </p:cNvSpPr>
          <p:nvPr>
            <p:ph sz="quarter" idx="1"/>
          </p:nvPr>
        </p:nvSpPr>
        <p:spPr>
          <a:xfrm>
            <a:off x="1754500" y="1645802"/>
            <a:ext cx="8503920" cy="658012"/>
          </a:xfrm>
          <a:solidFill>
            <a:schemeClr val="bg1"/>
          </a:solidFill>
        </p:spPr>
        <p:txBody>
          <a:bodyPr/>
          <a:lstStyle/>
          <a:p>
            <a:r>
              <a:rPr lang="en-US" sz="2400" b="1" dirty="0">
                <a:latin typeface="仿宋" panose="02010609060101010101" pitchFamily="49" charset="-122"/>
                <a:ea typeface="仿宋" panose="02010609060101010101" pitchFamily="49" charset="-122"/>
              </a:rPr>
              <a:t>2.5 </a:t>
            </a:r>
            <a:r>
              <a:rPr lang="zh-CN" altLang="en-US" sz="2400" b="1" dirty="0">
                <a:latin typeface="仿宋" panose="02010609060101010101" pitchFamily="49" charset="-122"/>
                <a:ea typeface="仿宋" panose="02010609060101010101" pitchFamily="49" charset="-122"/>
              </a:rPr>
              <a:t>用产生式表示异或（</a:t>
            </a:r>
            <a:r>
              <a:rPr lang="en-US" altLang="zh-CN" sz="2400" b="1" dirty="0">
                <a:latin typeface="仿宋" panose="02010609060101010101" pitchFamily="49" charset="-122"/>
                <a:ea typeface="仿宋" panose="02010609060101010101" pitchFamily="49" charset="-122"/>
              </a:rPr>
              <a:t>XOR</a:t>
            </a:r>
            <a:r>
              <a:rPr lang="zh-CN" altLang="en-US" sz="2400" b="1" dirty="0">
                <a:latin typeface="仿宋" panose="02010609060101010101" pitchFamily="49" charset="-122"/>
                <a:ea typeface="仿宋" panose="02010609060101010101" pitchFamily="49" charset="-122"/>
              </a:rPr>
              <a:t>）逻辑。</a:t>
            </a:r>
            <a:endParaRPr lang="zh-CN" altLang="en-US" sz="2400" b="1" dirty="0">
              <a:latin typeface="仿宋" panose="02010609060101010101" pitchFamily="49" charset="-122"/>
              <a:ea typeface="仿宋" panose="02010609060101010101" pitchFamily="49" charset="-122"/>
              <a:cs typeface="Arial" panose="020B0604020202020204" pitchFamily="34" charset="0"/>
              <a:sym typeface="+mn-ea"/>
            </a:endParaRPr>
          </a:p>
        </p:txBody>
      </p:sp>
    </p:spTree>
    <p:extLst>
      <p:ext uri="{BB962C8B-B14F-4D97-AF65-F5344CB8AC3E}">
        <p14:creationId xmlns:p14="http://schemas.microsoft.com/office/powerpoint/2010/main" val="2805134053"/>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14</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11267" name="文本占位符 11266"/>
          <p:cNvSpPr>
            <a:spLocks noGrp="1"/>
          </p:cNvSpPr>
          <p:nvPr>
            <p:ph sz="quarter" idx="1"/>
          </p:nvPr>
        </p:nvSpPr>
        <p:spPr>
          <a:noFill/>
          <a:ln>
            <a:noFill/>
          </a:ln>
        </p:spPr>
        <p:txBody>
          <a:bodyPr/>
          <a:lstStyle/>
          <a:p>
            <a:pPr algn="just">
              <a:buNone/>
            </a:pPr>
            <a:r>
              <a:rPr lang="zh-CN" altLang="en-US" dirty="0">
                <a:latin typeface="仿宋" panose="02010609060101010101" pitchFamily="49" charset="-122"/>
                <a:ea typeface="仿宋" panose="02010609060101010101" pitchFamily="49" charset="-122"/>
              </a:rPr>
              <a:t>▶知识的获取方式来分：</a:t>
            </a:r>
          </a:p>
          <a:p>
            <a:pPr algn="just">
              <a:spcBef>
                <a:spcPct val="50000"/>
              </a:spcBef>
              <a:spcAft>
                <a:spcPct val="50000"/>
              </a:spcAft>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）显性知识：指可通过文字、语言、图形、声音等形式</a:t>
            </a:r>
            <a:endParaRPr lang="en-US" altLang="zh-CN" sz="2400" dirty="0">
              <a:latin typeface="仿宋" panose="02010609060101010101" pitchFamily="49" charset="-122"/>
              <a:ea typeface="仿宋" panose="02010609060101010101" pitchFamily="49" charset="-122"/>
            </a:endParaRPr>
          </a:p>
          <a:p>
            <a:pPr algn="just">
              <a:spcBef>
                <a:spcPct val="50000"/>
              </a:spcBef>
              <a:spcAft>
                <a:spcPct val="50000"/>
              </a:spcAft>
              <a:buNone/>
            </a:pPr>
            <a:r>
              <a:rPr lang="zh-CN" altLang="en-US" sz="2400" dirty="0">
                <a:latin typeface="仿宋" panose="02010609060101010101" pitchFamily="49" charset="-122"/>
                <a:ea typeface="仿宋" panose="02010609060101010101" pitchFamily="49" charset="-122"/>
              </a:rPr>
              <a:t>   编码记录和传播的知识；</a:t>
            </a:r>
          </a:p>
          <a:p>
            <a:pPr algn="just">
              <a:lnSpc>
                <a:spcPts val="3000"/>
              </a:lnSpc>
              <a:spcBef>
                <a:spcPct val="50000"/>
              </a:spcBef>
              <a:spcAft>
                <a:spcPct val="50000"/>
              </a:spcAft>
              <a:buNone/>
            </a:pPr>
            <a:r>
              <a:rPr lang="zh-CN" altLang="en-US" sz="2400" dirty="0">
                <a:solidFill>
                  <a:srgbClr val="0000FF"/>
                </a:solidFill>
                <a:latin typeface="仿宋" panose="02010609060101010101" pitchFamily="49" charset="-122"/>
                <a:ea typeface="仿宋" panose="02010609060101010101" pitchFamily="49" charset="-122"/>
              </a:rPr>
              <a:t>   如：教材、音视频光盘。</a:t>
            </a:r>
          </a:p>
          <a:p>
            <a:pPr>
              <a:lnSpc>
                <a:spcPts val="3000"/>
              </a:lnSpc>
              <a:spcBef>
                <a:spcPct val="50000"/>
              </a:spcBef>
              <a:spcAft>
                <a:spcPct val="50000"/>
              </a:spcAft>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）隐性知识：指人们长期实践中积累获得的知识，不易用显性知识表达的知识。</a:t>
            </a:r>
          </a:p>
          <a:p>
            <a:pPr>
              <a:lnSpc>
                <a:spcPts val="3000"/>
              </a:lnSpc>
              <a:spcBef>
                <a:spcPct val="0"/>
              </a:spcBef>
              <a:spcAft>
                <a:spcPct val="50000"/>
              </a:spcAft>
              <a:buNone/>
            </a:pPr>
            <a:r>
              <a:rPr lang="zh-CN" altLang="en-US" sz="2400" dirty="0">
                <a:latin typeface="仿宋" panose="02010609060101010101" pitchFamily="49" charset="-122"/>
                <a:ea typeface="仿宋" panose="02010609060101010101" pitchFamily="49" charset="-122"/>
              </a:rPr>
              <a:t>   </a:t>
            </a:r>
            <a:r>
              <a:rPr lang="zh-CN" altLang="en-US" sz="2400" dirty="0">
                <a:solidFill>
                  <a:srgbClr val="0000FF"/>
                </a:solidFill>
                <a:latin typeface="仿宋" panose="02010609060101010101" pitchFamily="49" charset="-122"/>
                <a:ea typeface="仿宋" panose="02010609060101010101" pitchFamily="49" charset="-122"/>
              </a:rPr>
              <a:t>如：每个人都有不同的审美观。 </a:t>
            </a:r>
          </a:p>
        </p:txBody>
      </p:sp>
      <p:sp>
        <p:nvSpPr>
          <p:cNvPr id="5" name="标题 7169"/>
          <p:cNvSpPr>
            <a:spLocks noGrp="1"/>
          </p:cNvSpPr>
          <p:nvPr>
            <p:ph type="title"/>
          </p:nvPr>
        </p:nvSpPr>
        <p:spPr>
          <a:xfrm>
            <a:off x="1825752" y="228600"/>
            <a:ext cx="8534400" cy="758952"/>
          </a:xfrm>
        </p:spPr>
        <p:txBody>
          <a:bodyPr anchor="ctr"/>
          <a:lstStyle/>
          <a:p>
            <a:r>
              <a:rPr lang="en-US" altLang="zh-CN" b="1" dirty="0">
                <a:solidFill>
                  <a:schemeClr val="tx1"/>
                </a:solidFill>
                <a:latin typeface="仿宋" panose="02010609060101010101" pitchFamily="49" charset="-122"/>
                <a:ea typeface="仿宋" panose="02010609060101010101" pitchFamily="49" charset="-122"/>
                <a:sym typeface="+mn-ea"/>
              </a:rPr>
              <a:t>2.1.4  </a:t>
            </a:r>
            <a:r>
              <a:rPr lang="zh-CN" altLang="en-US" b="1" dirty="0">
                <a:solidFill>
                  <a:schemeClr val="tx1"/>
                </a:solidFill>
                <a:latin typeface="仿宋" panose="02010609060101010101" pitchFamily="49" charset="-122"/>
                <a:ea typeface="仿宋" panose="02010609060101010101" pitchFamily="49" charset="-122"/>
                <a:sym typeface="+mn-ea"/>
              </a:rPr>
              <a:t>知识的分类</a:t>
            </a:r>
          </a:p>
        </p:txBody>
      </p:sp>
    </p:spTree>
    <p:extLst>
      <p:ext uri="{BB962C8B-B14F-4D97-AF65-F5344CB8AC3E}">
        <p14:creationId xmlns:p14="http://schemas.microsoft.com/office/powerpoint/2010/main" val="1659746179"/>
      </p:ext>
    </p:extLst>
  </p:cSld>
  <p:clrMapOvr>
    <a:masterClrMapping/>
  </p:clrMapOvr>
  <p:transition>
    <p:rand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140</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6868" name="Text Box 2"/>
          <p:cNvSpPr txBox="1"/>
          <p:nvPr/>
        </p:nvSpPr>
        <p:spPr>
          <a:xfrm>
            <a:off x="1920240" y="1467485"/>
            <a:ext cx="8148320" cy="3415030"/>
          </a:xfrm>
          <a:prstGeom prst="rect">
            <a:avLst/>
          </a:prstGeom>
          <a:noFill/>
          <a:ln w="9525">
            <a:noFill/>
          </a:ln>
        </p:spPr>
        <p:txBody>
          <a:bodyPr wrap="square">
            <a:spAutoFit/>
          </a:bodyPr>
          <a:lstStyle/>
          <a:p>
            <a:pPr fontAlgn="base">
              <a:spcBef>
                <a:spcPct val="0"/>
              </a:spcBef>
              <a:spcAft>
                <a:spcPct val="0"/>
              </a:spcAft>
            </a:pPr>
            <a:r>
              <a:rPr lang="en-US" altLang="zh-CN" sz="2400" b="1" dirty="0">
                <a:solidFill>
                  <a:prstClr val="black"/>
                </a:solidFill>
                <a:latin typeface="楷体_GB2312" pitchFamily="1" charset="-122"/>
                <a:ea typeface="楷体_GB2312" pitchFamily="1" charset="-122"/>
              </a:rPr>
              <a:t>2.6 </a:t>
            </a:r>
            <a:r>
              <a:rPr lang="zh-CN" altLang="en-US" sz="2400" b="1" dirty="0">
                <a:solidFill>
                  <a:prstClr val="black"/>
                </a:solidFill>
                <a:latin typeface="楷体_GB2312" pitchFamily="1" charset="-122"/>
                <a:ea typeface="楷体_GB2312" pitchFamily="1" charset="-122"/>
              </a:rPr>
              <a:t>把下列命题用一个语义网络表示出来</a:t>
            </a:r>
            <a:r>
              <a:rPr lang="en-US" altLang="zh-CN" sz="2400" b="1" dirty="0">
                <a:solidFill>
                  <a:prstClr val="black"/>
                </a:solidFill>
                <a:latin typeface="楷体_GB2312" pitchFamily="1" charset="-122"/>
                <a:ea typeface="楷体_GB2312" pitchFamily="1" charset="-122"/>
              </a:rPr>
              <a:t>:</a:t>
            </a:r>
          </a:p>
          <a:p>
            <a:pPr fontAlgn="base">
              <a:spcBef>
                <a:spcPct val="0"/>
              </a:spcBef>
              <a:spcAft>
                <a:spcPct val="0"/>
              </a:spcAft>
            </a:pPr>
            <a:r>
              <a:rPr lang="en-US" altLang="zh-CN" sz="2400" b="1" dirty="0">
                <a:solidFill>
                  <a:prstClr val="black"/>
                </a:solidFill>
                <a:latin typeface="楷体_GB2312" pitchFamily="1" charset="-122"/>
                <a:ea typeface="楷体_GB2312" pitchFamily="1" charset="-122"/>
              </a:rPr>
              <a:t>    (1)</a:t>
            </a:r>
            <a:r>
              <a:rPr lang="zh-CN" altLang="en-US" sz="2400" b="1" dirty="0">
                <a:solidFill>
                  <a:prstClr val="black"/>
                </a:solidFill>
                <a:latin typeface="楷体_GB2312" pitchFamily="1" charset="-122"/>
                <a:ea typeface="楷体_GB2312" pitchFamily="1" charset="-122"/>
              </a:rPr>
              <a:t>树和草都是植物</a:t>
            </a:r>
            <a:r>
              <a:rPr lang="en-US" altLang="zh-CN" sz="2400" b="1" dirty="0">
                <a:solidFill>
                  <a:prstClr val="black"/>
                </a:solidFill>
                <a:latin typeface="楷体_GB2312" pitchFamily="1" charset="-122"/>
                <a:ea typeface="楷体_GB2312" pitchFamily="1" charset="-122"/>
              </a:rPr>
              <a:t>;</a:t>
            </a:r>
          </a:p>
          <a:p>
            <a:pPr fontAlgn="base">
              <a:spcBef>
                <a:spcPct val="0"/>
              </a:spcBef>
              <a:spcAft>
                <a:spcPct val="0"/>
              </a:spcAft>
            </a:pPr>
            <a:r>
              <a:rPr lang="en-US" altLang="zh-CN" sz="2400" b="1" dirty="0">
                <a:solidFill>
                  <a:prstClr val="black"/>
                </a:solidFill>
                <a:latin typeface="楷体_GB2312" pitchFamily="1" charset="-122"/>
                <a:ea typeface="楷体_GB2312" pitchFamily="1" charset="-122"/>
              </a:rPr>
              <a:t>    (2)</a:t>
            </a:r>
            <a:r>
              <a:rPr lang="zh-CN" altLang="en-US" sz="2400" b="1" dirty="0">
                <a:solidFill>
                  <a:prstClr val="black"/>
                </a:solidFill>
                <a:latin typeface="楷体_GB2312" pitchFamily="1" charset="-122"/>
                <a:ea typeface="楷体_GB2312" pitchFamily="1" charset="-122"/>
              </a:rPr>
              <a:t>树和草都是有根有叶的</a:t>
            </a:r>
            <a:r>
              <a:rPr lang="en-US" altLang="zh-CN" sz="2400" b="1" dirty="0">
                <a:solidFill>
                  <a:prstClr val="black"/>
                </a:solidFill>
                <a:latin typeface="楷体_GB2312" pitchFamily="1" charset="-122"/>
                <a:ea typeface="楷体_GB2312" pitchFamily="1" charset="-122"/>
              </a:rPr>
              <a:t>;</a:t>
            </a:r>
          </a:p>
          <a:p>
            <a:pPr fontAlgn="base">
              <a:spcBef>
                <a:spcPct val="0"/>
              </a:spcBef>
              <a:spcAft>
                <a:spcPct val="0"/>
              </a:spcAft>
            </a:pPr>
            <a:r>
              <a:rPr lang="en-US" altLang="zh-CN" sz="2400" b="1" dirty="0">
                <a:solidFill>
                  <a:prstClr val="black"/>
                </a:solidFill>
                <a:latin typeface="楷体_GB2312" pitchFamily="1" charset="-122"/>
                <a:ea typeface="楷体_GB2312" pitchFamily="1" charset="-122"/>
              </a:rPr>
              <a:t>    (3)</a:t>
            </a:r>
            <a:r>
              <a:rPr lang="zh-CN" altLang="en-US" sz="2400" b="1" dirty="0">
                <a:solidFill>
                  <a:prstClr val="black"/>
                </a:solidFill>
                <a:latin typeface="楷体_GB2312" pitchFamily="1" charset="-122"/>
                <a:ea typeface="楷体_GB2312" pitchFamily="1" charset="-122"/>
              </a:rPr>
              <a:t>水草是草</a:t>
            </a:r>
            <a:r>
              <a:rPr lang="en-US" altLang="zh-CN" sz="2400" b="1" dirty="0">
                <a:solidFill>
                  <a:prstClr val="black"/>
                </a:solidFill>
                <a:latin typeface="楷体_GB2312" pitchFamily="1" charset="-122"/>
                <a:ea typeface="楷体_GB2312" pitchFamily="1" charset="-122"/>
              </a:rPr>
              <a:t>,</a:t>
            </a:r>
            <a:r>
              <a:rPr lang="zh-CN" altLang="en-US" sz="2400" b="1" dirty="0">
                <a:solidFill>
                  <a:prstClr val="black"/>
                </a:solidFill>
                <a:latin typeface="楷体_GB2312" pitchFamily="1" charset="-122"/>
                <a:ea typeface="楷体_GB2312" pitchFamily="1" charset="-122"/>
              </a:rPr>
              <a:t>且生长在水中</a:t>
            </a:r>
            <a:r>
              <a:rPr lang="en-US" altLang="zh-CN" sz="2400" b="1" dirty="0">
                <a:solidFill>
                  <a:prstClr val="black"/>
                </a:solidFill>
                <a:latin typeface="楷体_GB2312" pitchFamily="1" charset="-122"/>
                <a:ea typeface="楷体_GB2312" pitchFamily="1" charset="-122"/>
              </a:rPr>
              <a:t>;</a:t>
            </a:r>
          </a:p>
          <a:p>
            <a:pPr fontAlgn="base">
              <a:spcBef>
                <a:spcPct val="0"/>
              </a:spcBef>
              <a:spcAft>
                <a:spcPct val="0"/>
              </a:spcAft>
            </a:pPr>
            <a:r>
              <a:rPr lang="en-US" altLang="zh-CN" sz="2400" b="1" dirty="0">
                <a:solidFill>
                  <a:prstClr val="black"/>
                </a:solidFill>
                <a:latin typeface="楷体_GB2312" pitchFamily="1" charset="-122"/>
                <a:ea typeface="楷体_GB2312" pitchFamily="1" charset="-122"/>
              </a:rPr>
              <a:t>    (4)</a:t>
            </a:r>
            <a:r>
              <a:rPr lang="zh-CN" altLang="en-US" sz="2400" b="1" dirty="0">
                <a:solidFill>
                  <a:prstClr val="black"/>
                </a:solidFill>
                <a:latin typeface="楷体_GB2312" pitchFamily="1" charset="-122"/>
                <a:ea typeface="楷体_GB2312" pitchFamily="1" charset="-122"/>
              </a:rPr>
              <a:t>果树是树</a:t>
            </a:r>
            <a:r>
              <a:rPr lang="en-US" altLang="zh-CN" sz="2400" b="1" dirty="0">
                <a:solidFill>
                  <a:prstClr val="black"/>
                </a:solidFill>
                <a:latin typeface="楷体_GB2312" pitchFamily="1" charset="-122"/>
                <a:ea typeface="楷体_GB2312" pitchFamily="1" charset="-122"/>
              </a:rPr>
              <a:t>,</a:t>
            </a:r>
            <a:r>
              <a:rPr lang="zh-CN" altLang="en-US" sz="2400" b="1" dirty="0">
                <a:solidFill>
                  <a:prstClr val="black"/>
                </a:solidFill>
                <a:latin typeface="楷体_GB2312" pitchFamily="1" charset="-122"/>
                <a:ea typeface="楷体_GB2312" pitchFamily="1" charset="-122"/>
              </a:rPr>
              <a:t>且会结果</a:t>
            </a:r>
            <a:r>
              <a:rPr lang="en-US" altLang="zh-CN" sz="2400" b="1" dirty="0">
                <a:solidFill>
                  <a:prstClr val="black"/>
                </a:solidFill>
                <a:latin typeface="楷体_GB2312" pitchFamily="1" charset="-122"/>
                <a:ea typeface="楷体_GB2312" pitchFamily="1" charset="-122"/>
              </a:rPr>
              <a:t>;</a:t>
            </a:r>
          </a:p>
          <a:p>
            <a:pPr fontAlgn="base">
              <a:spcBef>
                <a:spcPct val="0"/>
              </a:spcBef>
              <a:spcAft>
                <a:spcPct val="0"/>
              </a:spcAft>
            </a:pPr>
            <a:r>
              <a:rPr lang="en-US" altLang="zh-CN" sz="2400" b="1" dirty="0">
                <a:solidFill>
                  <a:prstClr val="black"/>
                </a:solidFill>
                <a:latin typeface="楷体_GB2312" pitchFamily="1" charset="-122"/>
                <a:ea typeface="楷体_GB2312" pitchFamily="1" charset="-122"/>
              </a:rPr>
              <a:t>    (5)</a:t>
            </a:r>
            <a:r>
              <a:rPr lang="zh-CN" altLang="en-US" sz="2400" b="1" dirty="0">
                <a:solidFill>
                  <a:prstClr val="black"/>
                </a:solidFill>
                <a:latin typeface="楷体_GB2312" pitchFamily="1" charset="-122"/>
                <a:ea typeface="楷体_GB2312" pitchFamily="1" charset="-122"/>
              </a:rPr>
              <a:t>苹果树是果树的一种</a:t>
            </a:r>
            <a:r>
              <a:rPr lang="en-US" altLang="zh-CN" sz="2400" b="1" dirty="0">
                <a:solidFill>
                  <a:prstClr val="black"/>
                </a:solidFill>
                <a:latin typeface="楷体_GB2312" pitchFamily="1" charset="-122"/>
                <a:ea typeface="楷体_GB2312" pitchFamily="1" charset="-122"/>
              </a:rPr>
              <a:t>,</a:t>
            </a:r>
            <a:r>
              <a:rPr lang="zh-CN" altLang="en-US" sz="2400" b="1" dirty="0">
                <a:solidFill>
                  <a:prstClr val="black"/>
                </a:solidFill>
                <a:latin typeface="楷体_GB2312" pitchFamily="1" charset="-122"/>
                <a:ea typeface="楷体_GB2312" pitchFamily="1" charset="-122"/>
              </a:rPr>
              <a:t>它结苹果</a:t>
            </a:r>
            <a:r>
              <a:rPr lang="en-US" altLang="zh-CN" sz="2400" b="1" dirty="0">
                <a:solidFill>
                  <a:prstClr val="black"/>
                </a:solidFill>
                <a:latin typeface="楷体_GB2312" pitchFamily="1" charset="-122"/>
                <a:ea typeface="楷体_GB2312" pitchFamily="1" charset="-122"/>
              </a:rPr>
              <a:t>. </a:t>
            </a:r>
          </a:p>
          <a:p>
            <a:pPr fontAlgn="base">
              <a:spcBef>
                <a:spcPct val="0"/>
              </a:spcBef>
              <a:spcAft>
                <a:spcPct val="0"/>
              </a:spcAft>
            </a:pPr>
            <a:endParaRPr lang="en-US" altLang="zh-CN" sz="2400" b="1" dirty="0">
              <a:solidFill>
                <a:prstClr val="black"/>
              </a:solidFill>
              <a:latin typeface="楷体_GB2312" pitchFamily="1" charset="-122"/>
              <a:ea typeface="楷体_GB2312" pitchFamily="1" charset="-122"/>
            </a:endParaRPr>
          </a:p>
          <a:p>
            <a:pPr fontAlgn="base">
              <a:spcBef>
                <a:spcPct val="0"/>
              </a:spcBef>
              <a:spcAft>
                <a:spcPct val="0"/>
              </a:spcAft>
            </a:pPr>
            <a:r>
              <a:rPr lang="en-US" altLang="zh-CN" sz="2400" b="1" dirty="0">
                <a:solidFill>
                  <a:prstClr val="black"/>
                </a:solidFill>
                <a:latin typeface="楷体_GB2312" pitchFamily="1" charset="-122"/>
                <a:ea typeface="楷体_GB2312" pitchFamily="1" charset="-122"/>
              </a:rPr>
              <a:t>2.7 </a:t>
            </a:r>
            <a:r>
              <a:rPr lang="zh-CN" altLang="en-US" sz="2400" b="1" dirty="0">
                <a:solidFill>
                  <a:prstClr val="black"/>
                </a:solidFill>
                <a:latin typeface="楷体_GB2312" pitchFamily="1" charset="-122"/>
                <a:ea typeface="楷体_GB2312" pitchFamily="1" charset="-122"/>
              </a:rPr>
              <a:t>在基于语义网络的推理系统中</a:t>
            </a:r>
            <a:r>
              <a:rPr lang="en-US" altLang="zh-CN" sz="2400" b="1" dirty="0">
                <a:solidFill>
                  <a:prstClr val="black"/>
                </a:solidFill>
                <a:latin typeface="楷体_GB2312" pitchFamily="1" charset="-122"/>
                <a:ea typeface="楷体_GB2312" pitchFamily="1" charset="-122"/>
              </a:rPr>
              <a:t>,</a:t>
            </a:r>
            <a:r>
              <a:rPr lang="zh-CN" altLang="en-US" sz="2400" b="1" dirty="0">
                <a:solidFill>
                  <a:prstClr val="black"/>
                </a:solidFill>
                <a:latin typeface="楷体_GB2312" pitchFamily="1" charset="-122"/>
                <a:ea typeface="楷体_GB2312" pitchFamily="1" charset="-122"/>
              </a:rPr>
              <a:t>一般有几种推理方法</a:t>
            </a:r>
            <a:r>
              <a:rPr lang="en-US" altLang="zh-CN" sz="2400" b="1" dirty="0">
                <a:solidFill>
                  <a:prstClr val="black"/>
                </a:solidFill>
                <a:latin typeface="楷体_GB2312" pitchFamily="1" charset="-122"/>
                <a:ea typeface="楷体_GB2312" pitchFamily="1" charset="-122"/>
              </a:rPr>
              <a:t>,</a:t>
            </a:r>
            <a:r>
              <a:rPr lang="zh-CN" altLang="en-US" sz="2400" b="1" dirty="0">
                <a:solidFill>
                  <a:prstClr val="black"/>
                </a:solidFill>
                <a:latin typeface="楷体_GB2312" pitchFamily="1" charset="-122"/>
                <a:ea typeface="楷体_GB2312" pitchFamily="1" charset="-122"/>
              </a:rPr>
              <a:t>简述它们的推理过程</a:t>
            </a:r>
            <a:r>
              <a:rPr lang="en-US" altLang="zh-CN" sz="2400" b="1" dirty="0">
                <a:solidFill>
                  <a:prstClr val="black"/>
                </a:solidFill>
                <a:latin typeface="楷体_GB2312" pitchFamily="1" charset="-122"/>
                <a:ea typeface="楷体_GB2312" pitchFamily="1" charset="-122"/>
              </a:rPr>
              <a:t>.</a:t>
            </a:r>
            <a:endParaRPr lang="en-US" altLang="zh-CN" sz="2400" b="1" dirty="0">
              <a:solidFill>
                <a:srgbClr val="694F07"/>
              </a:solidFill>
              <a:latin typeface="楷体_GB2312" pitchFamily="1" charset="-122"/>
              <a:ea typeface="楷体_GB2312" pitchFamily="1" charset="-122"/>
            </a:endParaRPr>
          </a:p>
        </p:txBody>
      </p:sp>
      <p:sp>
        <p:nvSpPr>
          <p:cNvPr id="6" name="标题 5"/>
          <p:cNvSpPr>
            <a:spLocks noGrp="1"/>
          </p:cNvSpPr>
          <p:nvPr>
            <p:ph type="title"/>
          </p:nvPr>
        </p:nvSpPr>
        <p:spPr/>
        <p:txBody>
          <a:bodyPr/>
          <a:lstStyle/>
          <a:p>
            <a:r>
              <a:rPr lang="zh-CN" altLang="en-US" b="1" dirty="0">
                <a:solidFill>
                  <a:schemeClr val="tx1"/>
                </a:solidFill>
                <a:latin typeface="仿宋" panose="02010609060101010101" pitchFamily="49" charset="-122"/>
                <a:ea typeface="仿宋" panose="02010609060101010101" pitchFamily="49" charset="-122"/>
                <a:sym typeface="+mn-ea"/>
              </a:rPr>
              <a:t>本章习题</a:t>
            </a:r>
            <a:endParaRPr lang="zh-CN" altLang="en-US" b="1" dirty="0">
              <a:solidFill>
                <a:schemeClr val="tx1"/>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195352365"/>
      </p:ext>
    </p:extLst>
  </p:cSld>
  <p:clrMapOvr>
    <a:masterClrMapping/>
  </p:clrMapOvr>
  <p:transition>
    <p:random/>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p:cNvSpPr>
          <p:nvPr>
            <p:ph type="ctrTitle"/>
          </p:nvPr>
        </p:nvSpPr>
        <p:spPr>
          <a:xfrm>
            <a:off x="2238375" y="762000"/>
            <a:ext cx="7772400" cy="990600"/>
          </a:xfrm>
        </p:spPr>
        <p:txBody>
          <a:bodyPr vert="horz" wrap="square" lIns="91440" tIns="45720" rIns="91440" bIns="45720" anchor="b" anchorCtr="0">
            <a:normAutofit/>
          </a:bodyPr>
          <a:lstStyle/>
          <a:p>
            <a:pPr eaLnBrk="1" hangingPunct="1">
              <a:buClrTx/>
              <a:buSzTx/>
              <a:buFontTx/>
            </a:pPr>
            <a:r>
              <a:rPr lang="zh-CN" altLang="en-US" sz="4600" dirty="0">
                <a:solidFill>
                  <a:schemeClr val="tx1"/>
                </a:solidFill>
                <a:latin typeface="Times New Roman" panose="02020603050405020304" pitchFamily="18" charset="0"/>
                <a:ea typeface="黑体" panose="02010609060101010101" pitchFamily="49" charset="-122"/>
              </a:rPr>
              <a:t>第 </a:t>
            </a:r>
            <a:r>
              <a:rPr lang="en-US" altLang="zh-CN" sz="4600" dirty="0">
                <a:solidFill>
                  <a:schemeClr val="tx1"/>
                </a:solidFill>
                <a:latin typeface="Times New Roman" panose="02020603050405020304" pitchFamily="18" charset="0"/>
                <a:ea typeface="黑体" panose="02010609060101010101" pitchFamily="49" charset="-122"/>
              </a:rPr>
              <a:t>3 </a:t>
            </a:r>
            <a:r>
              <a:rPr lang="zh-CN" altLang="en-US" sz="4600" dirty="0">
                <a:solidFill>
                  <a:schemeClr val="tx1"/>
                </a:solidFill>
                <a:latin typeface="Times New Roman" panose="02020603050405020304" pitchFamily="18" charset="0"/>
                <a:ea typeface="黑体" panose="02010609060101010101" pitchFamily="49" charset="-122"/>
              </a:rPr>
              <a:t>章   确定性推理方法</a:t>
            </a:r>
          </a:p>
        </p:txBody>
      </p:sp>
      <p:sp>
        <p:nvSpPr>
          <p:cNvPr id="146435" name="Rectangle 8"/>
          <p:cNvSpPr/>
          <p:nvPr/>
        </p:nvSpPr>
        <p:spPr>
          <a:xfrm>
            <a:off x="1841500" y="2667000"/>
            <a:ext cx="8566150" cy="3657600"/>
          </a:xfrm>
          <a:prstGeom prst="rect">
            <a:avLst/>
          </a:prstGeom>
          <a:noFill/>
          <a:ln w="9525">
            <a:noFill/>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469900" indent="-469900" eaLnBrk="1" hangingPunct="1">
              <a:lnSpc>
                <a:spcPct val="150000"/>
              </a:lnSpc>
              <a:buClr>
                <a:schemeClr val="accent2"/>
              </a:buClr>
              <a:buSzTx/>
              <a:buBlip>
                <a:blip r:embed="rId2"/>
              </a:buBlip>
            </a:pPr>
            <a:r>
              <a:rPr lang="zh-CN" altLang="en-US" sz="2200" b="1" dirty="0">
                <a:latin typeface="Times New Roman" panose="02020603050405020304" pitchFamily="18" charset="0"/>
                <a:ea typeface="宋体" panose="02010600030101010101" pitchFamily="2" charset="-122"/>
              </a:rPr>
              <a:t>前面讨论了把知识用某种模式表示出来存储到计算机中去。但是，为使计算机具有智能，还必须使它具有思维能力。推理是求解问题的一种重要方法。因此，推理方法成为人工智能的一个重要研究课题。</a:t>
            </a:r>
          </a:p>
          <a:p>
            <a:pPr marL="469900" indent="-469900" eaLnBrk="1" hangingPunct="1">
              <a:lnSpc>
                <a:spcPct val="150000"/>
              </a:lnSpc>
              <a:buClr>
                <a:schemeClr val="accent2"/>
              </a:buClr>
              <a:buSzTx/>
              <a:buBlip>
                <a:blip r:embed="rId2"/>
              </a:buBlip>
            </a:pPr>
            <a:r>
              <a:rPr lang="zh-CN" altLang="en-US" sz="2200" b="1" dirty="0">
                <a:latin typeface="Times New Roman" panose="02020603050405020304" pitchFamily="18" charset="0"/>
                <a:ea typeface="宋体" panose="02010600030101010101" pitchFamily="2" charset="-122"/>
              </a:rPr>
              <a:t>下面首先讨论关于推理的基本概念，然后着重介绍鲁宾逊归结原理及其在机器定理证明和问题求解中的应用。鲁宾逊归结原理使定理证明能够在计算机上实现。</a:t>
            </a:r>
          </a:p>
        </p:txBody>
      </p:sp>
    </p:spTree>
    <p:extLst>
      <p:ext uri="{BB962C8B-B14F-4D97-AF65-F5344CB8AC3E}">
        <p14:creationId xmlns:p14="http://schemas.microsoft.com/office/powerpoint/2010/main" val="2747487695"/>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8"/>
          <p:cNvSpPr>
            <a:spLocks noGrp="1"/>
          </p:cNvSpPr>
          <p:nvPr>
            <p:ph type="title" sz="quarter"/>
          </p:nvPr>
        </p:nvSpPr>
        <p:spPr/>
        <p:txBody>
          <a:bodyPr vert="horz" wrap="square" lIns="91440" tIns="45720" rIns="91440" bIns="45720" anchor="b" anchorCtr="0">
            <a:normAutofit/>
          </a:bodyPr>
          <a:lstStyle/>
          <a:p>
            <a:pPr eaLnBrk="1" hangingPunct="1"/>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3</a:t>
            </a:r>
            <a:r>
              <a:rPr lang="zh-CN" altLang="en-US" sz="3600" dirty="0">
                <a:latin typeface="Times New Roman" panose="02020603050405020304" pitchFamily="18" charset="0"/>
                <a:ea typeface="黑体" panose="02010609060101010101" pitchFamily="49" charset="-122"/>
              </a:rPr>
              <a:t>章  确定性推理方法</a:t>
            </a:r>
          </a:p>
        </p:txBody>
      </p:sp>
      <p:graphicFrame>
        <p:nvGraphicFramePr>
          <p:cNvPr id="122889" name="Object 9"/>
          <p:cNvGraphicFramePr>
            <a:graphicFrameLocks noGrp="1"/>
          </p:cNvGraphicFramePr>
          <p:nvPr>
            <p:ph sz="quarter" idx="1"/>
          </p:nvPr>
        </p:nvGraphicFramePr>
        <p:xfrm>
          <a:off x="2097088" y="1225550"/>
          <a:ext cx="7732712" cy="4870450"/>
        </p:xfrm>
        <a:graphic>
          <a:graphicData uri="http://schemas.openxmlformats.org/presentationml/2006/ole">
            <mc:AlternateContent xmlns:mc="http://schemas.openxmlformats.org/markup-compatibility/2006">
              <mc:Choice xmlns:v="urn:schemas-microsoft-com:vml" Requires="v">
                <p:oleObj r:id="rId2" imgW="3597910" imgH="1988820" progId="SmartDraw.2">
                  <p:embed/>
                </p:oleObj>
              </mc:Choice>
              <mc:Fallback>
                <p:oleObj r:id="rId2" imgW="3597910" imgH="1988820" progId="SmartDraw.2">
                  <p:embed/>
                  <p:pic>
                    <p:nvPicPr>
                      <p:cNvPr id="122889" name="Object 9"/>
                      <p:cNvPicPr/>
                      <p:nvPr/>
                    </p:nvPicPr>
                    <p:blipFill>
                      <a:blip r:embed="rId3"/>
                      <a:srcRect/>
                      <a:stretch>
                        <a:fillRect/>
                      </a:stretch>
                    </p:blipFill>
                    <p:spPr>
                      <a:xfrm>
                        <a:off x="2097088" y="1225550"/>
                        <a:ext cx="7732712" cy="4870450"/>
                      </a:xfrm>
                      <a:prstGeom prst="rect">
                        <a:avLst/>
                      </a:prstGeom>
                      <a:noFill/>
                      <a:ln w="38100">
                        <a:miter/>
                      </a:ln>
                    </p:spPr>
                  </p:pic>
                </p:oleObj>
              </mc:Fallback>
            </mc:AlternateContent>
          </a:graphicData>
        </a:graphic>
      </p:graphicFrame>
      <p:graphicFrame>
        <p:nvGraphicFramePr>
          <p:cNvPr id="122897" name="Object 17"/>
          <p:cNvGraphicFramePr>
            <a:graphicFrameLocks noGrp="1"/>
          </p:cNvGraphicFramePr>
          <p:nvPr>
            <p:ph sz="quarter" idx="2"/>
          </p:nvPr>
        </p:nvGraphicFramePr>
        <p:xfrm>
          <a:off x="5638800" y="1641476"/>
          <a:ext cx="3803650" cy="2473325"/>
        </p:xfrm>
        <a:graphic>
          <a:graphicData uri="http://schemas.openxmlformats.org/presentationml/2006/ole">
            <mc:AlternateContent xmlns:mc="http://schemas.openxmlformats.org/markup-compatibility/2006">
              <mc:Choice xmlns:v="urn:schemas-microsoft-com:vml" Requires="v">
                <p:oleObj r:id="rId4" imgW="3346450" imgH="2176145" progId="SmartDraw.2">
                  <p:embed/>
                </p:oleObj>
              </mc:Choice>
              <mc:Fallback>
                <p:oleObj r:id="rId4" imgW="3346450" imgH="2176145" progId="SmartDraw.2">
                  <p:embed/>
                  <p:pic>
                    <p:nvPicPr>
                      <p:cNvPr id="122897" name="Object 17"/>
                      <p:cNvPicPr/>
                      <p:nvPr/>
                    </p:nvPicPr>
                    <p:blipFill>
                      <a:blip r:embed="rId5"/>
                      <a:srcRect/>
                      <a:stretch>
                        <a:fillRect/>
                      </a:stretch>
                    </p:blipFill>
                    <p:spPr>
                      <a:xfrm>
                        <a:off x="5638800" y="1641476"/>
                        <a:ext cx="3803650" cy="2473325"/>
                      </a:xfrm>
                      <a:prstGeom prst="rect">
                        <a:avLst/>
                      </a:prstGeom>
                      <a:noFill/>
                      <a:ln w="38100">
                        <a:miter/>
                      </a:ln>
                    </p:spPr>
                  </p:pic>
                </p:oleObj>
              </mc:Fallback>
            </mc:AlternateContent>
          </a:graphicData>
        </a:graphic>
      </p:graphicFrame>
      <p:graphicFrame>
        <p:nvGraphicFramePr>
          <p:cNvPr id="71682" name="Object 20"/>
          <p:cNvGraphicFramePr>
            <a:graphicFrameLocks noGrp="1"/>
          </p:cNvGraphicFramePr>
          <p:nvPr>
            <p:ph sz="quarter" idx="3"/>
          </p:nvPr>
        </p:nvGraphicFramePr>
        <p:xfrm>
          <a:off x="5638800" y="1676401"/>
          <a:ext cx="3727450" cy="2424113"/>
        </p:xfrm>
        <a:graphic>
          <a:graphicData uri="http://schemas.openxmlformats.org/presentationml/2006/ole">
            <mc:AlternateContent xmlns:mc="http://schemas.openxmlformats.org/markup-compatibility/2006">
              <mc:Choice xmlns:v="urn:schemas-microsoft-com:vml" Requires="v">
                <p:oleObj r:id="rId6" imgW="3346450" imgH="2176145" progId="SmartDraw.2">
                  <p:embed/>
                </p:oleObj>
              </mc:Choice>
              <mc:Fallback>
                <p:oleObj r:id="rId6" imgW="3346450" imgH="2176145" progId="SmartDraw.2">
                  <p:embed/>
                  <p:pic>
                    <p:nvPicPr>
                      <p:cNvPr id="71682" name="Object 20"/>
                      <p:cNvPicPr/>
                      <p:nvPr/>
                    </p:nvPicPr>
                    <p:blipFill>
                      <a:blip r:embed="rId7"/>
                      <a:srcRect/>
                      <a:stretch>
                        <a:fillRect/>
                      </a:stretch>
                    </p:blipFill>
                    <p:spPr>
                      <a:xfrm>
                        <a:off x="5638800" y="1676401"/>
                        <a:ext cx="3727450" cy="2424113"/>
                      </a:xfrm>
                      <a:prstGeom prst="rect">
                        <a:avLst/>
                      </a:prstGeom>
                      <a:noFill/>
                      <a:ln w="38100">
                        <a:miter/>
                      </a:ln>
                    </p:spPr>
                  </p:pic>
                </p:oleObj>
              </mc:Fallback>
            </mc:AlternateContent>
          </a:graphicData>
        </a:graphic>
      </p:graphicFrame>
      <p:sp>
        <p:nvSpPr>
          <p:cNvPr id="147462" name="灯片编号占位符 6"/>
          <p:cNvSpPr txBox="1">
            <a:spLocks noGrp="1"/>
          </p:cNvSpPr>
          <p:nvPr>
            <p:ph type="sldNum" sz="quarter" idx="14"/>
          </p:nvPr>
        </p:nvSpPr>
        <p:spPr>
          <a:xfrm>
            <a:off x="5867400" y="1066801"/>
            <a:ext cx="457200" cy="441325"/>
          </a:xfrm>
          <a:noFill/>
          <a:ln>
            <a:noFill/>
          </a:ln>
        </p:spPr>
        <p:txBody>
          <a:bodyPr vert="horz" wrap="square" lIns="45720" tIns="45720" rIns="45720" bIns="45720" numCol="1" anchor="ctr" anchorCtr="0" compatLnSpc="1">
            <a:normAutofit/>
          </a:bodyPr>
          <a:lstStyle/>
          <a:p>
            <a:pPr>
              <a:lnSpc>
                <a:spcPct val="120000"/>
              </a:lnSpc>
              <a:spcBef>
                <a:spcPct val="0"/>
              </a:spcBef>
            </a:pPr>
            <a:fld id="{9A0DB2DC-4C9A-4742-B13C-FB6460FD3503}" type="slidenum">
              <a:rPr lang="ja-JP" altLang="en-US" b="1" dirty="0">
                <a:solidFill>
                  <a:srgbClr val="7B9899"/>
                </a:solidFill>
                <a:latin typeface="Arial" panose="020B0604020202020204" pitchFamily="34" charset="0"/>
                <a:ea typeface="宋体" panose="02010600030101010101" pitchFamily="2" charset="-122"/>
              </a:rPr>
              <a:pPr>
                <a:lnSpc>
                  <a:spcPct val="120000"/>
                </a:lnSpc>
                <a:spcBef>
                  <a:spcPct val="0"/>
                </a:spcBef>
              </a:pPr>
              <a:t>142</a:t>
            </a:fld>
            <a:endParaRPr lang="ja-JP" altLang="en-US" b="1" dirty="0">
              <a:solidFill>
                <a:srgbClr val="7B9899"/>
              </a:solidFill>
              <a:latin typeface="Arial" panose="020B0604020202020204" pitchFamily="34" charset="0"/>
              <a:ea typeface="宋体" panose="02010600030101010101" pitchFamily="2" charset="-122"/>
            </a:endParaRPr>
          </a:p>
        </p:txBody>
      </p:sp>
      <p:sp>
        <p:nvSpPr>
          <p:cNvPr id="147463" name="Rectangle 4"/>
          <p:cNvSpPr/>
          <p:nvPr/>
        </p:nvSpPr>
        <p:spPr>
          <a:xfrm>
            <a:off x="1524000" y="1"/>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zh-CN" altLang="en-US" sz="3400" b="1" dirty="0">
                <a:solidFill>
                  <a:schemeClr val="bg1"/>
                </a:solidFill>
                <a:latin typeface="Arial" panose="020B0604020202020204" pitchFamily="34" charset="0"/>
                <a:ea typeface="宋体" panose="02010600030101010101" pitchFamily="2" charset="-122"/>
              </a:rPr>
              <a:t>第</a:t>
            </a:r>
            <a:r>
              <a:rPr lang="en-US" altLang="zh-CN" sz="3400" b="1" dirty="0">
                <a:solidFill>
                  <a:schemeClr val="bg1"/>
                </a:solidFill>
                <a:latin typeface="Arial" panose="020B0604020202020204" pitchFamily="34" charset="0"/>
                <a:ea typeface="宋体" panose="02010600030101010101" pitchFamily="2" charset="-122"/>
              </a:rPr>
              <a:t>3</a:t>
            </a:r>
            <a:r>
              <a:rPr lang="zh-CN" altLang="en-US" sz="3400" b="1" dirty="0">
                <a:solidFill>
                  <a:schemeClr val="bg1"/>
                </a:solidFill>
                <a:latin typeface="Arial" panose="020B0604020202020204" pitchFamily="34" charset="0"/>
                <a:ea typeface="宋体" panose="02010600030101010101" pitchFamily="2" charset="-122"/>
              </a:rPr>
              <a:t>章  确定性推理方法</a:t>
            </a:r>
          </a:p>
        </p:txBody>
      </p:sp>
    </p:spTree>
    <p:extLst>
      <p:ext uri="{BB962C8B-B14F-4D97-AF65-F5344CB8AC3E}">
        <p14:creationId xmlns:p14="http://schemas.microsoft.com/office/powerpoint/2010/main" val="243327245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168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8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289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981200" y="2714473"/>
            <a:ext cx="8001000" cy="2998753"/>
            <a:chOff x="576" y="1488"/>
            <a:chExt cx="4512" cy="2075"/>
          </a:xfrm>
          <a:solidFill>
            <a:srgbClr val="00B0F0"/>
          </a:solidFill>
        </p:grpSpPr>
        <p:sp>
          <p:nvSpPr>
            <p:cNvPr id="72707" name="AutoShape 3"/>
            <p:cNvSpPr>
              <a:spLocks noChangeArrowheads="1"/>
            </p:cNvSpPr>
            <p:nvPr/>
          </p:nvSpPr>
          <p:spPr bwMode="auto">
            <a:xfrm>
              <a:off x="576" y="1488"/>
              <a:ext cx="3888" cy="2064"/>
            </a:xfrm>
            <a:prstGeom prst="rightArrowCallout">
              <a:avLst>
                <a:gd name="adj1" fmla="val 18796"/>
                <a:gd name="adj2" fmla="val 24565"/>
                <a:gd name="adj3" fmla="val 19186"/>
                <a:gd name="adj4" fmla="val 84130"/>
              </a:avLst>
            </a:prstGeom>
            <a:grpFill/>
            <a:ln w="9525">
              <a:solidFill>
                <a:schemeClr val="tx1"/>
              </a:solidFill>
              <a:miter lim="800000"/>
            </a:ln>
          </p:spPr>
          <p:txBody>
            <a:bodyPr wrap="none" anchor="ctr"/>
            <a:lstStyle/>
            <a:p>
              <a:pPr fontAlgn="base">
                <a:lnSpc>
                  <a:spcPct val="120000"/>
                </a:lnSpc>
                <a:spcBef>
                  <a:spcPct val="0"/>
                </a:spcBef>
                <a:spcAft>
                  <a:spcPct val="0"/>
                </a:spcAft>
                <a:defRPr/>
              </a:pPr>
              <a:endParaRPr lang="zh-CN" altLang="en-US" b="1">
                <a:latin typeface="Arial" panose="020B0604020202020204" pitchFamily="34" charset="0"/>
                <a:ea typeface="宋体" panose="02010600030101010101" pitchFamily="2" charset="-122"/>
              </a:endParaRPr>
            </a:p>
          </p:txBody>
        </p:sp>
        <p:sp>
          <p:nvSpPr>
            <p:cNvPr id="72708" name="Text Box 4"/>
            <p:cNvSpPr txBox="1">
              <a:spLocks noChangeArrowheads="1"/>
            </p:cNvSpPr>
            <p:nvPr/>
          </p:nvSpPr>
          <p:spPr bwMode="auto">
            <a:xfrm>
              <a:off x="4560" y="1585"/>
              <a:ext cx="528" cy="1978"/>
            </a:xfrm>
            <a:prstGeom prst="rect">
              <a:avLst/>
            </a:prstGeom>
            <a:grpFill/>
            <a:ln w="9525">
              <a:solidFill>
                <a:srgbClr val="808080"/>
              </a:solidFill>
              <a:miter lim="800000"/>
            </a:ln>
          </p:spPr>
          <p:txBody>
            <a:bodyPr anchor="ctr" anchorCtr="1">
              <a:spAutoFit/>
            </a:bodyPr>
            <a:lstStyle/>
            <a:p>
              <a:pPr fontAlgn="base">
                <a:spcBef>
                  <a:spcPct val="30000"/>
                </a:spcBef>
                <a:spcAft>
                  <a:spcPct val="0"/>
                </a:spcAft>
                <a:defRPr/>
              </a:pPr>
              <a:r>
                <a:rPr lang="zh-CN" altLang="en-US" sz="2400" b="1" dirty="0">
                  <a:latin typeface="Arial" panose="020B0604020202020204" pitchFamily="34" charset="0"/>
                  <a:ea typeface="宋体" panose="02010600030101010101" pitchFamily="2" charset="-122"/>
                </a:rPr>
                <a:t>归</a:t>
              </a:r>
            </a:p>
            <a:p>
              <a:pPr fontAlgn="base">
                <a:spcBef>
                  <a:spcPct val="30000"/>
                </a:spcBef>
                <a:spcAft>
                  <a:spcPct val="0"/>
                </a:spcAft>
                <a:defRPr/>
              </a:pPr>
              <a:r>
                <a:rPr lang="zh-CN" altLang="en-US" sz="2400" b="1" dirty="0">
                  <a:latin typeface="Arial" panose="020B0604020202020204" pitchFamily="34" charset="0"/>
                  <a:ea typeface="宋体" panose="02010600030101010101" pitchFamily="2" charset="-122"/>
                </a:rPr>
                <a:t>结</a:t>
              </a:r>
            </a:p>
            <a:p>
              <a:pPr fontAlgn="base">
                <a:spcBef>
                  <a:spcPct val="30000"/>
                </a:spcBef>
                <a:spcAft>
                  <a:spcPct val="0"/>
                </a:spcAft>
                <a:defRPr/>
              </a:pPr>
              <a:r>
                <a:rPr lang="zh-CN" altLang="en-US" sz="2400" b="1" dirty="0">
                  <a:latin typeface="Arial" panose="020B0604020202020204" pitchFamily="34" charset="0"/>
                  <a:ea typeface="宋体" panose="02010600030101010101" pitchFamily="2" charset="-122"/>
                </a:rPr>
                <a:t>演</a:t>
              </a:r>
            </a:p>
            <a:p>
              <a:pPr fontAlgn="base">
                <a:spcBef>
                  <a:spcPct val="30000"/>
                </a:spcBef>
                <a:spcAft>
                  <a:spcPct val="0"/>
                </a:spcAft>
                <a:defRPr/>
              </a:pPr>
              <a:r>
                <a:rPr lang="zh-CN" altLang="en-US" sz="2400" b="1" dirty="0">
                  <a:latin typeface="Arial" panose="020B0604020202020204" pitchFamily="34" charset="0"/>
                  <a:ea typeface="宋体" panose="02010600030101010101" pitchFamily="2" charset="-122"/>
                </a:rPr>
                <a:t>绎</a:t>
              </a:r>
            </a:p>
            <a:p>
              <a:pPr fontAlgn="base">
                <a:spcBef>
                  <a:spcPct val="30000"/>
                </a:spcBef>
                <a:spcAft>
                  <a:spcPct val="0"/>
                </a:spcAft>
                <a:defRPr/>
              </a:pPr>
              <a:r>
                <a:rPr lang="zh-CN" altLang="en-US" sz="2400" b="1" dirty="0">
                  <a:latin typeface="Arial" panose="020B0604020202020204" pitchFamily="34" charset="0"/>
                  <a:ea typeface="宋体" panose="02010600030101010101" pitchFamily="2" charset="-122"/>
                </a:rPr>
                <a:t>推</a:t>
              </a:r>
            </a:p>
            <a:p>
              <a:pPr fontAlgn="base">
                <a:spcBef>
                  <a:spcPct val="30000"/>
                </a:spcBef>
                <a:spcAft>
                  <a:spcPct val="0"/>
                </a:spcAft>
                <a:defRPr/>
              </a:pPr>
              <a:r>
                <a:rPr lang="zh-CN" altLang="en-US" sz="2400" b="1" dirty="0">
                  <a:latin typeface="Arial" panose="020B0604020202020204" pitchFamily="34" charset="0"/>
                  <a:ea typeface="宋体" panose="02010600030101010101" pitchFamily="2" charset="-122"/>
                </a:rPr>
                <a:t>理</a:t>
              </a:r>
            </a:p>
          </p:txBody>
        </p:sp>
      </p:grpSp>
      <p:sp>
        <p:nvSpPr>
          <p:cNvPr id="148483" name="Rectangle 5"/>
          <p:cNvSpPr>
            <a:spLocks noGrp="1"/>
          </p:cNvSpPr>
          <p:nvPr>
            <p:ph type="title"/>
          </p:nvPr>
        </p:nvSpPr>
        <p:spPr/>
        <p:txBody>
          <a:bodyPr vert="horz" wrap="square" lIns="91440" tIns="45720" rIns="91440" bIns="45720" anchor="b" anchorCtr="0">
            <a:normAutofit/>
          </a:bodyPr>
          <a:lstStyle/>
          <a:p>
            <a:pPr eaLnBrk="1" hangingPunct="1"/>
            <a:r>
              <a:rPr lang="zh-CN" altLang="en-US" sz="3600" dirty="0">
                <a:solidFill>
                  <a:srgbClr val="7B9899"/>
                </a:solidFill>
                <a:latin typeface="Times New Roman" panose="02020603050405020304" pitchFamily="18" charset="0"/>
                <a:ea typeface="黑体" panose="02010609060101010101" pitchFamily="49" charset="-122"/>
              </a:rPr>
              <a:t>第</a:t>
            </a:r>
            <a:r>
              <a:rPr lang="en-US" altLang="zh-CN" sz="3600" dirty="0">
                <a:solidFill>
                  <a:srgbClr val="7B9899"/>
                </a:solidFill>
                <a:latin typeface="Times New Roman" panose="02020603050405020304" pitchFamily="18" charset="0"/>
                <a:ea typeface="黑体" panose="02010609060101010101" pitchFamily="49" charset="-122"/>
              </a:rPr>
              <a:t>3</a:t>
            </a:r>
            <a:r>
              <a:rPr lang="zh-CN" altLang="en-US" sz="3600" dirty="0">
                <a:solidFill>
                  <a:srgbClr val="7B9899"/>
                </a:solidFill>
                <a:latin typeface="Times New Roman" panose="02020603050405020304" pitchFamily="18" charset="0"/>
                <a:ea typeface="黑体" panose="02010609060101010101" pitchFamily="49" charset="-122"/>
              </a:rPr>
              <a:t>章  确定性推理方法</a:t>
            </a:r>
          </a:p>
        </p:txBody>
      </p:sp>
      <p:sp>
        <p:nvSpPr>
          <p:cNvPr id="148484" name="Rectangle 6"/>
          <p:cNvSpPr>
            <a:spLocks noGrp="1"/>
          </p:cNvSpPr>
          <p:nvPr>
            <p:ph sz="quarter" idx="1"/>
          </p:nvPr>
        </p:nvSpPr>
        <p:spPr>
          <a:xfrm>
            <a:off x="1949450" y="1533525"/>
            <a:ext cx="8642350" cy="76200"/>
          </a:xfrm>
        </p:spPr>
        <p:txBody>
          <a:bodyPr vert="horz" wrap="square" lIns="91440" tIns="45720" rIns="91440" bIns="45720" anchor="t" anchorCtr="0">
            <a:normAutofit fontScale="25000" lnSpcReduction="20000"/>
          </a:bodyPr>
          <a:lstStyle/>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 </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 </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a:t>
            </a:r>
          </a:p>
        </p:txBody>
      </p:sp>
      <p:sp>
        <p:nvSpPr>
          <p:cNvPr id="148485"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143</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1713138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770" name="Group 2"/>
          <p:cNvGrpSpPr/>
          <p:nvPr/>
        </p:nvGrpSpPr>
        <p:grpSpPr bwMode="auto">
          <a:xfrm>
            <a:off x="1981200" y="2739912"/>
            <a:ext cx="8001000" cy="2949612"/>
            <a:chOff x="576" y="1488"/>
            <a:chExt cx="4512" cy="2107"/>
          </a:xfrm>
          <a:solidFill>
            <a:srgbClr val="00B0F0"/>
          </a:solidFill>
        </p:grpSpPr>
        <p:sp>
          <p:nvSpPr>
            <p:cNvPr id="160774" name="AutoShape 3"/>
            <p:cNvSpPr>
              <a:spLocks noChangeArrowheads="1"/>
            </p:cNvSpPr>
            <p:nvPr/>
          </p:nvSpPr>
          <p:spPr bwMode="auto">
            <a:xfrm>
              <a:off x="576" y="1488"/>
              <a:ext cx="3888" cy="2064"/>
            </a:xfrm>
            <a:prstGeom prst="rightArrowCallout">
              <a:avLst>
                <a:gd name="adj1" fmla="val 18796"/>
                <a:gd name="adj2" fmla="val 24565"/>
                <a:gd name="adj3" fmla="val 19186"/>
                <a:gd name="adj4" fmla="val 84130"/>
              </a:avLst>
            </a:prstGeom>
            <a:grpFill/>
            <a:ln w="9525">
              <a:solidFill>
                <a:schemeClr val="tx1"/>
              </a:solidFill>
              <a:miter lim="800000"/>
            </a:ln>
          </p:spPr>
          <p:txBody>
            <a:bodyPr wrap="none" anchor="ctr"/>
            <a:lstStyle/>
            <a:p>
              <a:pPr fontAlgn="base">
                <a:lnSpc>
                  <a:spcPct val="120000"/>
                </a:lnSpc>
                <a:spcBef>
                  <a:spcPct val="0"/>
                </a:spcBef>
                <a:spcAft>
                  <a:spcPct val="0"/>
                </a:spcAft>
                <a:defRPr/>
              </a:pPr>
              <a:endParaRPr lang="zh-CN" altLang="en-US" b="1">
                <a:latin typeface="Arial" panose="020B0604020202020204" pitchFamily="34" charset="0"/>
                <a:ea typeface="宋体" panose="02010600030101010101" pitchFamily="2" charset="-122"/>
              </a:endParaRPr>
            </a:p>
          </p:txBody>
        </p:sp>
        <p:sp>
          <p:nvSpPr>
            <p:cNvPr id="160775" name="Text Box 4"/>
            <p:cNvSpPr txBox="1">
              <a:spLocks noChangeArrowheads="1"/>
            </p:cNvSpPr>
            <p:nvPr/>
          </p:nvSpPr>
          <p:spPr bwMode="auto">
            <a:xfrm>
              <a:off x="4560" y="1553"/>
              <a:ext cx="528" cy="2042"/>
            </a:xfrm>
            <a:prstGeom prst="rect">
              <a:avLst/>
            </a:prstGeom>
            <a:grpFill/>
            <a:ln w="9525">
              <a:solidFill>
                <a:srgbClr val="808080"/>
              </a:solidFill>
              <a:miter lim="800000"/>
            </a:ln>
          </p:spPr>
          <p:txBody>
            <a:bodyPr anchor="ctr" anchorCtr="1">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fontAlgn="base" hangingPunct="1">
                <a:lnSpc>
                  <a:spcPct val="100000"/>
                </a:lnSpc>
                <a:spcBef>
                  <a:spcPct val="30000"/>
                </a:spcBef>
                <a:spcAft>
                  <a:spcPct val="0"/>
                </a:spcAft>
                <a:defRPr/>
              </a:pPr>
              <a:r>
                <a:rPr lang="zh-CN" altLang="en-US" sz="2400"/>
                <a:t>归</a:t>
              </a:r>
            </a:p>
            <a:p>
              <a:pPr eaLnBrk="1" fontAlgn="base" hangingPunct="1">
                <a:lnSpc>
                  <a:spcPct val="100000"/>
                </a:lnSpc>
                <a:spcBef>
                  <a:spcPct val="30000"/>
                </a:spcBef>
                <a:spcAft>
                  <a:spcPct val="0"/>
                </a:spcAft>
                <a:defRPr/>
              </a:pPr>
              <a:r>
                <a:rPr lang="zh-CN" altLang="en-US" sz="2400"/>
                <a:t>结</a:t>
              </a:r>
            </a:p>
            <a:p>
              <a:pPr eaLnBrk="1" fontAlgn="base" hangingPunct="1">
                <a:lnSpc>
                  <a:spcPct val="100000"/>
                </a:lnSpc>
                <a:spcBef>
                  <a:spcPct val="30000"/>
                </a:spcBef>
                <a:spcAft>
                  <a:spcPct val="0"/>
                </a:spcAft>
                <a:defRPr/>
              </a:pPr>
              <a:r>
                <a:rPr lang="zh-CN" altLang="en-US" sz="2400"/>
                <a:t>演</a:t>
              </a:r>
            </a:p>
            <a:p>
              <a:pPr eaLnBrk="1" fontAlgn="base" hangingPunct="1">
                <a:lnSpc>
                  <a:spcPct val="100000"/>
                </a:lnSpc>
                <a:spcBef>
                  <a:spcPct val="30000"/>
                </a:spcBef>
                <a:spcAft>
                  <a:spcPct val="0"/>
                </a:spcAft>
                <a:defRPr/>
              </a:pPr>
              <a:r>
                <a:rPr lang="zh-CN" altLang="en-US" sz="2400"/>
                <a:t>绎</a:t>
              </a:r>
            </a:p>
            <a:p>
              <a:pPr eaLnBrk="1" fontAlgn="base" hangingPunct="1">
                <a:lnSpc>
                  <a:spcPct val="100000"/>
                </a:lnSpc>
                <a:spcBef>
                  <a:spcPct val="30000"/>
                </a:spcBef>
                <a:spcAft>
                  <a:spcPct val="0"/>
                </a:spcAft>
                <a:defRPr/>
              </a:pPr>
              <a:r>
                <a:rPr lang="zh-CN" altLang="en-US" sz="2400"/>
                <a:t>推</a:t>
              </a:r>
            </a:p>
            <a:p>
              <a:pPr eaLnBrk="1" fontAlgn="base" hangingPunct="1">
                <a:lnSpc>
                  <a:spcPct val="100000"/>
                </a:lnSpc>
                <a:spcBef>
                  <a:spcPct val="30000"/>
                </a:spcBef>
                <a:spcAft>
                  <a:spcPct val="0"/>
                </a:spcAft>
                <a:defRPr/>
              </a:pPr>
              <a:r>
                <a:rPr lang="zh-CN" altLang="en-US" sz="2400"/>
                <a:t>理</a:t>
              </a:r>
            </a:p>
          </p:txBody>
        </p:sp>
      </p:grpSp>
      <p:sp>
        <p:nvSpPr>
          <p:cNvPr id="149507" name="Rectangle 5"/>
          <p:cNvSpPr>
            <a:spLocks noGrp="1"/>
          </p:cNvSpPr>
          <p:nvPr>
            <p:ph type="title"/>
          </p:nvPr>
        </p:nvSpPr>
        <p:spPr/>
        <p:txBody>
          <a:bodyPr vert="horz" wrap="square" lIns="91440" tIns="45720" rIns="91440" bIns="45720" anchor="b" anchorCtr="0">
            <a:normAutofit/>
          </a:bodyPr>
          <a:lstStyle/>
          <a:p>
            <a:pPr eaLnBrk="1" hangingPunct="1"/>
            <a:r>
              <a:rPr lang="zh-CN" altLang="en-US" sz="3600" dirty="0">
                <a:solidFill>
                  <a:srgbClr val="7B9899"/>
                </a:solidFill>
                <a:latin typeface="Times New Roman" panose="02020603050405020304" pitchFamily="18" charset="0"/>
                <a:ea typeface="黑体" panose="02010609060101010101" pitchFamily="49" charset="-122"/>
              </a:rPr>
              <a:t>第</a:t>
            </a:r>
            <a:r>
              <a:rPr lang="en-US" altLang="zh-CN" sz="3600" dirty="0">
                <a:solidFill>
                  <a:srgbClr val="7B9899"/>
                </a:solidFill>
                <a:latin typeface="Times New Roman" panose="02020603050405020304" pitchFamily="18" charset="0"/>
                <a:ea typeface="黑体" panose="02010609060101010101" pitchFamily="49" charset="-122"/>
              </a:rPr>
              <a:t>3</a:t>
            </a:r>
            <a:r>
              <a:rPr lang="zh-CN" altLang="en-US" sz="3600" dirty="0">
                <a:solidFill>
                  <a:srgbClr val="7B9899"/>
                </a:solidFill>
                <a:latin typeface="Times New Roman" panose="02020603050405020304" pitchFamily="18" charset="0"/>
                <a:ea typeface="黑体" panose="02010609060101010101" pitchFamily="49" charset="-122"/>
              </a:rPr>
              <a:t>章  确定性推理方法</a:t>
            </a:r>
          </a:p>
        </p:txBody>
      </p:sp>
      <p:sp>
        <p:nvSpPr>
          <p:cNvPr id="149508" name="Rectangle 6"/>
          <p:cNvSpPr>
            <a:spLocks noGrp="1"/>
          </p:cNvSpPr>
          <p:nvPr>
            <p:ph sz="quarter" idx="1"/>
          </p:nvPr>
        </p:nvSpPr>
        <p:spPr>
          <a:xfrm>
            <a:off x="1949450" y="1533526"/>
            <a:ext cx="8642350" cy="1514475"/>
          </a:xfrm>
        </p:spPr>
        <p:txBody>
          <a:bodyPr vert="horz" wrap="square" lIns="91440" tIns="45720" rIns="91440" bIns="45720" anchor="t" anchorCtr="0">
            <a:normAutofit fontScale="40000" lnSpcReduction="20000"/>
          </a:bodyPr>
          <a:lstStyle/>
          <a:p>
            <a:pPr eaLnBrk="1" hangingPunct="1">
              <a:lnSpc>
                <a:spcPct val="120000"/>
              </a:lnSpc>
              <a:buClr>
                <a:srgbClr val="0000FF"/>
              </a:buClr>
              <a:buSzPct val="150000"/>
              <a:buFont typeface="Wingdings" panose="05000000000000000000" pitchFamily="2" charset="2"/>
              <a:buChar char="ü"/>
            </a:pPr>
            <a:r>
              <a:rPr lang="en-US" altLang="zh-CN" sz="2800" b="1" dirty="0">
                <a:solidFill>
                  <a:srgbClr val="0000FF"/>
                </a:solidFill>
                <a:latin typeface="仿宋" panose="02010609060101010101" pitchFamily="49" charset="-122"/>
                <a:ea typeface="仿宋" panose="02010609060101010101" pitchFamily="49" charset="-122"/>
              </a:rPr>
              <a:t>3.1  </a:t>
            </a:r>
            <a:r>
              <a:rPr lang="zh-CN" altLang="en-US" sz="2800" b="1" dirty="0">
                <a:solidFill>
                  <a:srgbClr val="0000FF"/>
                </a:solidFill>
                <a:latin typeface="仿宋" panose="02010609060101010101" pitchFamily="49" charset="-122"/>
                <a:ea typeface="仿宋" panose="02010609060101010101" pitchFamily="49" charset="-122"/>
              </a:rPr>
              <a:t>推理的基本概念</a:t>
            </a:r>
            <a:r>
              <a:rPr lang="zh-CN" altLang="en-US" sz="2800" b="1" dirty="0">
                <a:latin typeface="仿宋" panose="02010609060101010101" pitchFamily="49" charset="-122"/>
                <a:ea typeface="仿宋" panose="02010609060101010101" pitchFamily="49" charset="-122"/>
              </a:rPr>
              <a:t> </a:t>
            </a: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 </a:t>
            </a: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a:t>
            </a: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a:t>
            </a:r>
          </a:p>
        </p:txBody>
      </p:sp>
      <p:sp>
        <p:nvSpPr>
          <p:cNvPr id="149509"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144</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69020343"/>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  </a:t>
            </a:r>
            <a:r>
              <a:rPr lang="zh-CN" altLang="en-US" sz="3600" dirty="0">
                <a:solidFill>
                  <a:srgbClr val="7B9899"/>
                </a:solidFill>
                <a:latin typeface="Times New Roman" panose="02020603050405020304" pitchFamily="18" charset="0"/>
                <a:ea typeface="黑体" panose="02010609060101010101" pitchFamily="49" charset="-122"/>
              </a:rPr>
              <a:t>推理的基本概念</a:t>
            </a:r>
          </a:p>
        </p:txBody>
      </p:sp>
      <p:sp>
        <p:nvSpPr>
          <p:cNvPr id="150531" name="Rectangle 3"/>
          <p:cNvSpPr>
            <a:spLocks noGrp="1"/>
          </p:cNvSpPr>
          <p:nvPr>
            <p:ph sz="quarter" idx="1"/>
          </p:nvPr>
        </p:nvSpPr>
        <p:spPr>
          <a:xfrm>
            <a:off x="1905001" y="1670050"/>
            <a:ext cx="8512175" cy="2825750"/>
          </a:xfrm>
        </p:spPr>
        <p:txBody>
          <a:bodyPr vert="horz" wrap="square" lIns="91440" tIns="45720" rIns="91440" bIns="45720" anchor="t" anchorCtr="0">
            <a:normAutofit/>
          </a:bodyPr>
          <a:lstStyle/>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3.1.1  </a:t>
            </a:r>
            <a:r>
              <a:rPr lang="zh-CN" altLang="en-US" b="1" dirty="0">
                <a:latin typeface="仿宋" panose="02010609060101010101" pitchFamily="49" charset="-122"/>
                <a:ea typeface="仿宋" panose="02010609060101010101" pitchFamily="49" charset="-122"/>
              </a:rPr>
              <a:t>推理的定义</a:t>
            </a: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3.1.2  </a:t>
            </a:r>
            <a:r>
              <a:rPr lang="zh-CN" altLang="en-US" b="1" dirty="0">
                <a:latin typeface="仿宋" panose="02010609060101010101" pitchFamily="49" charset="-122"/>
                <a:ea typeface="仿宋" panose="02010609060101010101" pitchFamily="49" charset="-122"/>
              </a:rPr>
              <a:t>推理方式及其分类</a:t>
            </a: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3.1.3  </a:t>
            </a:r>
            <a:r>
              <a:rPr lang="zh-CN" altLang="en-US" b="1" dirty="0">
                <a:latin typeface="仿宋" panose="02010609060101010101" pitchFamily="49" charset="-122"/>
                <a:ea typeface="仿宋" panose="02010609060101010101" pitchFamily="49" charset="-122"/>
              </a:rPr>
              <a:t>推理的方向</a:t>
            </a: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3.1.4  </a:t>
            </a:r>
            <a:r>
              <a:rPr lang="zh-CN" altLang="en-US" b="1" dirty="0">
                <a:latin typeface="仿宋" panose="02010609060101010101" pitchFamily="49" charset="-122"/>
                <a:ea typeface="仿宋" panose="02010609060101010101" pitchFamily="49" charset="-122"/>
              </a:rPr>
              <a:t>冲突消解策略</a:t>
            </a:r>
          </a:p>
        </p:txBody>
      </p:sp>
      <p:sp>
        <p:nvSpPr>
          <p:cNvPr id="150532"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145</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22341199"/>
      </p:ext>
    </p:extLst>
  </p:cSld>
  <p:clrMapOvr>
    <a:masterClrMapping/>
  </p:clrMapOvr>
  <p:transition>
    <p:random/>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5"/>
          <p:cNvSpPr>
            <a:spLocks noGrp="1"/>
          </p:cNvSpPr>
          <p:nvPr>
            <p:ph type="title"/>
          </p:nvPr>
        </p:nvSpPr>
        <p:spPr/>
        <p:txBody>
          <a:bodyPr vert="horz" wrap="square" lIns="91440" tIns="45720" rIns="91440" bIns="45720" anchor="b" anchorCtr="0">
            <a:normAutofit/>
          </a:bodyPr>
          <a:lstStyle/>
          <a:p>
            <a:pPr eaLnBrk="1" hangingPunct="1"/>
            <a:r>
              <a:rPr lang="en-US" altLang="zh-CN" sz="3600" dirty="0">
                <a:latin typeface="Times New Roman" panose="02020603050405020304" pitchFamily="18" charset="0"/>
                <a:ea typeface="黑体" panose="02010609060101010101" pitchFamily="49" charset="-122"/>
              </a:rPr>
              <a:t>3.1.1  </a:t>
            </a:r>
            <a:r>
              <a:rPr lang="zh-CN" altLang="en-US" sz="3600" dirty="0">
                <a:latin typeface="Times New Roman" panose="02020603050405020304" pitchFamily="18" charset="0"/>
                <a:ea typeface="黑体" panose="02010609060101010101" pitchFamily="49" charset="-122"/>
              </a:rPr>
              <a:t>推理的定义</a:t>
            </a:r>
          </a:p>
        </p:txBody>
      </p:sp>
      <p:sp>
        <p:nvSpPr>
          <p:cNvPr id="152579" name="Rectangle 7"/>
          <p:cNvSpPr>
            <a:spLocks noGrp="1"/>
          </p:cNvSpPr>
          <p:nvPr>
            <p:ph type="body" sz="half" idx="1"/>
          </p:nvPr>
        </p:nvSpPr>
        <p:spPr>
          <a:xfrm>
            <a:off x="1752601" y="923926"/>
            <a:ext cx="4244975" cy="5400675"/>
          </a:xfrm>
        </p:spPr>
        <p:txBody>
          <a:bodyPr vert="horz" wrap="square" lIns="91440" tIns="45720" rIns="91440" bIns="45720" anchor="t" anchorCtr="0">
            <a:normAutofit/>
          </a:bodyPr>
          <a:lstStyle/>
          <a:p>
            <a:pPr eaLnBrk="1" hangingPunct="1">
              <a:buClr>
                <a:schemeClr val="accent1"/>
              </a:buClr>
              <a:buSzPct val="85000"/>
              <a:buFont typeface="Wingdings 2" panose="05020102010507070707" pitchFamily="18" charset="2"/>
            </a:pPr>
            <a:endParaRPr lang="en-US" altLang="zh-CN" sz="2600" b="1" dirty="0"/>
          </a:p>
          <a:p>
            <a:pPr eaLnBrk="1" hangingPunct="1">
              <a:buClr>
                <a:schemeClr val="accent1"/>
              </a:buClr>
              <a:buSzPct val="85000"/>
              <a:buFont typeface="Wingdings 2" panose="05020102010507070707" pitchFamily="18" charset="2"/>
            </a:pPr>
            <a:r>
              <a:rPr lang="zh-CN" altLang="en-US" sz="2600" b="1" dirty="0"/>
              <a:t>推理：</a:t>
            </a:r>
          </a:p>
        </p:txBody>
      </p:sp>
      <p:graphicFrame>
        <p:nvGraphicFramePr>
          <p:cNvPr id="130097" name="Group 49"/>
          <p:cNvGraphicFramePr>
            <a:graphicFrameLocks noGrp="1"/>
          </p:cNvGraphicFramePr>
          <p:nvPr>
            <p:ph sz="quarter" idx="1"/>
          </p:nvPr>
        </p:nvGraphicFramePr>
        <p:xfrm>
          <a:off x="6629400" y="4130675"/>
          <a:ext cx="3581400" cy="1662114"/>
        </p:xfrm>
        <a:graphic>
          <a:graphicData uri="http://schemas.openxmlformats.org/drawingml/2006/table">
            <a:tbl>
              <a:tblPr/>
              <a:tblGrid>
                <a:gridCol w="808038">
                  <a:extLst>
                    <a:ext uri="{9D8B030D-6E8A-4147-A177-3AD203B41FA5}">
                      <a16:colId xmlns:a16="http://schemas.microsoft.com/office/drawing/2014/main" val="20000"/>
                    </a:ext>
                  </a:extLst>
                </a:gridCol>
                <a:gridCol w="2773362">
                  <a:extLst>
                    <a:ext uri="{9D8B030D-6E8A-4147-A177-3AD203B41FA5}">
                      <a16:colId xmlns:a16="http://schemas.microsoft.com/office/drawing/2014/main" val="20001"/>
                    </a:ext>
                  </a:extLst>
                </a:gridCol>
              </a:tblGrid>
              <a:tr h="462140">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accent2"/>
                          </a:solidFill>
                          <a:effectLst/>
                          <a:latin typeface="Arial" panose="020B0604020202020204" pitchFamily="34" charset="0"/>
                          <a:ea typeface="宋体" panose="02010600030101010101" pitchFamily="2" charset="-122"/>
                        </a:rPr>
                        <a:t>知识</a:t>
                      </a:r>
                    </a:p>
                  </a:txBody>
                  <a:tcPr marT="45737" marB="457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专家的经验、医学常识</a:t>
                      </a:r>
                    </a:p>
                  </a:txBody>
                  <a:tcPr marT="45737" marB="457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701308">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accent2"/>
                          </a:solidFill>
                          <a:effectLst/>
                          <a:latin typeface="Arial" panose="020B0604020202020204" pitchFamily="34" charset="0"/>
                          <a:ea typeface="宋体" panose="02010600030101010101" pitchFamily="2" charset="-122"/>
                        </a:rPr>
                        <a:t>初始</a:t>
                      </a:r>
                    </a:p>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accent2"/>
                          </a:solidFill>
                          <a:effectLst/>
                          <a:latin typeface="Arial" panose="020B0604020202020204" pitchFamily="34" charset="0"/>
                          <a:ea typeface="宋体" panose="02010600030101010101" pitchFamily="2" charset="-122"/>
                        </a:rPr>
                        <a:t>证据</a:t>
                      </a:r>
                    </a:p>
                  </a:txBody>
                  <a:tcPr marT="45737" marB="457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病人的症状、化验结果</a:t>
                      </a:r>
                    </a:p>
                  </a:txBody>
                  <a:tcPr marT="45737" marB="457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498666">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证据</a:t>
                      </a:r>
                    </a:p>
                  </a:txBody>
                  <a:tcPr marT="45737" marB="457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中间结论</a:t>
                      </a:r>
                    </a:p>
                  </a:txBody>
                  <a:tcPr marT="45737" marB="457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bl>
          </a:graphicData>
        </a:graphic>
      </p:graphicFrame>
      <p:graphicFrame>
        <p:nvGraphicFramePr>
          <p:cNvPr id="152594" name="Object 12"/>
          <p:cNvGraphicFramePr>
            <a:graphicFrameLocks noGrp="1"/>
          </p:cNvGraphicFramePr>
          <p:nvPr>
            <p:ph sz="quarter" idx="3"/>
          </p:nvPr>
        </p:nvGraphicFramePr>
        <p:xfrm>
          <a:off x="3429001" y="1335088"/>
          <a:ext cx="4418013" cy="1865312"/>
        </p:xfrm>
        <a:graphic>
          <a:graphicData uri="http://schemas.openxmlformats.org/presentationml/2006/ole">
            <mc:AlternateContent xmlns:mc="http://schemas.openxmlformats.org/markup-compatibility/2006">
              <mc:Choice xmlns:v="urn:schemas-microsoft-com:vml" Requires="v">
                <p:oleObj r:id="rId2" imgW="2967355" imgH="1252855" progId="SmartDraw.2">
                  <p:embed/>
                </p:oleObj>
              </mc:Choice>
              <mc:Fallback>
                <p:oleObj r:id="rId2" imgW="2967355" imgH="1252855" progId="SmartDraw.2">
                  <p:embed/>
                  <p:pic>
                    <p:nvPicPr>
                      <p:cNvPr id="152594" name="Object 12"/>
                      <p:cNvPicPr/>
                      <p:nvPr/>
                    </p:nvPicPr>
                    <p:blipFill>
                      <a:blip r:embed="rId3"/>
                      <a:srcRect/>
                      <a:stretch>
                        <a:fillRect/>
                      </a:stretch>
                    </p:blipFill>
                    <p:spPr>
                      <a:xfrm>
                        <a:off x="3429001" y="1335088"/>
                        <a:ext cx="4418013" cy="1865312"/>
                      </a:xfrm>
                      <a:prstGeom prst="rect">
                        <a:avLst/>
                      </a:prstGeom>
                      <a:noFill/>
                      <a:ln w="38100">
                        <a:miter/>
                      </a:ln>
                    </p:spPr>
                  </p:pic>
                </p:oleObj>
              </mc:Fallback>
            </mc:AlternateContent>
          </a:graphicData>
        </a:graphic>
      </p:graphicFrame>
      <p:sp>
        <p:nvSpPr>
          <p:cNvPr id="152595" name="灯片编号占位符 5"/>
          <p:cNvSpPr txBox="1">
            <a:spLocks noGrp="1"/>
          </p:cNvSpPr>
          <p:nvPr>
            <p:ph type="sldNum" sz="quarter" idx="4"/>
          </p:nvPr>
        </p:nvSpPr>
        <p:spPr>
          <a:noFill/>
          <a:ln>
            <a:noFill/>
          </a:ln>
        </p:spPr>
        <p:txBody>
          <a:bodyPr vert="horz" wrap="square" lIns="45720" tIns="45720" rIns="45720" bIns="45720" numCol="1" anchor="ctr" anchorCtr="0" compatLnSpc="1">
            <a:normAutofit/>
          </a:bodyPr>
          <a:lstStyle/>
          <a:p>
            <a:pPr>
              <a:lnSpc>
                <a:spcPct val="120000"/>
              </a:lnSpc>
              <a:spcBef>
                <a:spcPct val="0"/>
              </a:spcBef>
            </a:pPr>
            <a:fld id="{9A0DB2DC-4C9A-4742-B13C-FB6460FD3503}" type="slidenum">
              <a:rPr lang="ja-JP" altLang="en-US" b="1" dirty="0">
                <a:solidFill>
                  <a:srgbClr val="7B9899"/>
                </a:solidFill>
                <a:latin typeface="Arial" panose="020B0604020202020204" pitchFamily="34" charset="0"/>
                <a:ea typeface="宋体" panose="02010600030101010101" pitchFamily="2" charset="-122"/>
              </a:rPr>
              <a:pPr>
                <a:lnSpc>
                  <a:spcPct val="120000"/>
                </a:lnSpc>
                <a:spcBef>
                  <a:spcPct val="0"/>
                </a:spcBef>
              </a:pPr>
              <a:t>146</a:t>
            </a:fld>
            <a:endParaRPr lang="ja-JP" altLang="en-US" b="1" dirty="0">
              <a:solidFill>
                <a:srgbClr val="7B9899"/>
              </a:solidFill>
              <a:latin typeface="Arial" panose="020B0604020202020204" pitchFamily="34" charset="0"/>
              <a:ea typeface="宋体" panose="02010600030101010101" pitchFamily="2" charset="-122"/>
            </a:endParaRPr>
          </a:p>
        </p:txBody>
      </p:sp>
      <p:grpSp>
        <p:nvGrpSpPr>
          <p:cNvPr id="152596" name="Group 53"/>
          <p:cNvGrpSpPr/>
          <p:nvPr/>
        </p:nvGrpSpPr>
        <p:grpSpPr>
          <a:xfrm>
            <a:off x="1676400" y="3535364"/>
            <a:ext cx="8763000" cy="2941637"/>
            <a:chOff x="96" y="2016"/>
            <a:chExt cx="5520" cy="2064"/>
          </a:xfrm>
        </p:grpSpPr>
        <p:sp>
          <p:nvSpPr>
            <p:cNvPr id="152600" name="Rectangle 47"/>
            <p:cNvSpPr/>
            <p:nvPr/>
          </p:nvSpPr>
          <p:spPr>
            <a:xfrm>
              <a:off x="96" y="2016"/>
              <a:ext cx="5520" cy="2064"/>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152601" name="Object 4"/>
            <p:cNvGraphicFramePr/>
            <p:nvPr/>
          </p:nvGraphicFramePr>
          <p:xfrm>
            <a:off x="336" y="2295"/>
            <a:ext cx="2688" cy="1625"/>
          </p:xfrm>
          <a:graphic>
            <a:graphicData uri="http://schemas.openxmlformats.org/presentationml/2006/ole">
              <mc:AlternateContent xmlns:mc="http://schemas.openxmlformats.org/markup-compatibility/2006">
                <mc:Choice xmlns:v="urn:schemas-microsoft-com:vml" Requires="v">
                  <p:oleObj r:id="rId4" imgW="3337560" imgH="1819910" progId="SmartDraw.2">
                    <p:embed/>
                  </p:oleObj>
                </mc:Choice>
                <mc:Fallback>
                  <p:oleObj r:id="rId4" imgW="3337560" imgH="1819910" progId="SmartDraw.2">
                    <p:embed/>
                    <p:pic>
                      <p:nvPicPr>
                        <p:cNvPr id="152601" name="Object 4"/>
                        <p:cNvPicPr/>
                        <p:nvPr/>
                      </p:nvPicPr>
                      <p:blipFill>
                        <a:blip r:embed="rId5"/>
                        <a:stretch>
                          <a:fillRect/>
                        </a:stretch>
                      </p:blipFill>
                      <p:spPr>
                        <a:xfrm>
                          <a:off x="336" y="2295"/>
                          <a:ext cx="2688" cy="1625"/>
                        </a:xfrm>
                        <a:prstGeom prst="rect">
                          <a:avLst/>
                        </a:prstGeom>
                        <a:noFill/>
                        <a:ln w="38100">
                          <a:noFill/>
                          <a:miter/>
                        </a:ln>
                      </p:spPr>
                    </p:pic>
                  </p:oleObj>
                </mc:Fallback>
              </mc:AlternateContent>
            </a:graphicData>
          </a:graphic>
        </p:graphicFrame>
        <p:sp>
          <p:nvSpPr>
            <p:cNvPr id="152602" name="Text Box 48"/>
            <p:cNvSpPr txBox="1"/>
            <p:nvPr/>
          </p:nvSpPr>
          <p:spPr>
            <a:xfrm>
              <a:off x="4512" y="2112"/>
              <a:ext cx="1056" cy="25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ctr" eaLnBrk="1" hangingPunct="1">
                <a:spcBef>
                  <a:spcPct val="50000"/>
                </a:spcBef>
                <a:buClrTx/>
                <a:buSzTx/>
                <a:buNone/>
              </a:pPr>
              <a:r>
                <a:rPr lang="zh-CN" altLang="en-US" sz="1800" b="1" dirty="0">
                  <a:latin typeface="Arial" panose="020B0604020202020204" pitchFamily="34" charset="0"/>
                  <a:ea typeface="宋体" panose="02010600030101010101" pitchFamily="2" charset="-122"/>
                </a:rPr>
                <a:t>医疗专家系统</a:t>
              </a:r>
            </a:p>
          </p:txBody>
        </p:sp>
      </p:grpSp>
      <p:sp>
        <p:nvSpPr>
          <p:cNvPr id="130099" name="Line 51"/>
          <p:cNvSpPr/>
          <p:nvPr/>
        </p:nvSpPr>
        <p:spPr>
          <a:xfrm>
            <a:off x="2286000" y="1905000"/>
            <a:ext cx="762000" cy="3657600"/>
          </a:xfrm>
          <a:prstGeom prst="line">
            <a:avLst/>
          </a:prstGeom>
          <a:ln w="38100" cap="flat" cmpd="sng">
            <a:solidFill>
              <a:srgbClr val="0000FF"/>
            </a:solidFill>
            <a:prstDash val="solid"/>
            <a:headEnd type="triangle" w="lg" len="med"/>
            <a:tailEnd type="triangle" w="lg" len="med"/>
          </a:ln>
        </p:spPr>
      </p:sp>
      <p:sp>
        <p:nvSpPr>
          <p:cNvPr id="130102" name="Line 54"/>
          <p:cNvSpPr/>
          <p:nvPr/>
        </p:nvSpPr>
        <p:spPr>
          <a:xfrm flipH="1">
            <a:off x="2895600" y="2209800"/>
            <a:ext cx="533400" cy="1905000"/>
          </a:xfrm>
          <a:prstGeom prst="line">
            <a:avLst/>
          </a:prstGeom>
          <a:ln w="38100" cap="flat" cmpd="sng">
            <a:solidFill>
              <a:srgbClr val="0000FF"/>
            </a:solidFill>
            <a:prstDash val="solid"/>
            <a:headEnd type="triangle" w="lg" len="med"/>
            <a:tailEnd type="triangle" w="med" len="med"/>
          </a:ln>
        </p:spPr>
      </p:sp>
      <p:sp>
        <p:nvSpPr>
          <p:cNvPr id="130103" name="Line 55"/>
          <p:cNvSpPr/>
          <p:nvPr/>
        </p:nvSpPr>
        <p:spPr>
          <a:xfrm>
            <a:off x="4191000" y="3124200"/>
            <a:ext cx="76200" cy="1066800"/>
          </a:xfrm>
          <a:prstGeom prst="line">
            <a:avLst/>
          </a:prstGeom>
          <a:ln w="38100" cap="flat" cmpd="sng">
            <a:solidFill>
              <a:srgbClr val="0000FF"/>
            </a:solidFill>
            <a:prstDash val="solid"/>
            <a:headEnd type="triangle" w="lg" len="med"/>
            <a:tailEnd type="triangle" w="med" len="med"/>
          </a:ln>
        </p:spPr>
      </p:sp>
    </p:spTree>
    <p:extLst>
      <p:ext uri="{BB962C8B-B14F-4D97-AF65-F5344CB8AC3E}">
        <p14:creationId xmlns:p14="http://schemas.microsoft.com/office/powerpoint/2010/main" val="271095391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0099"/>
                                        </p:tgtEl>
                                        <p:attrNameLst>
                                          <p:attrName>style.visibility</p:attrName>
                                        </p:attrNameLst>
                                      </p:cBhvr>
                                      <p:to>
                                        <p:strVal val="visible"/>
                                      </p:to>
                                    </p:set>
                                    <p:anim calcmode="lin" valueType="num">
                                      <p:cBhvr>
                                        <p:cTn id="7" dur="3000" fill="hold"/>
                                        <p:tgtEl>
                                          <p:spTgt spid="130099"/>
                                        </p:tgtEl>
                                        <p:attrNameLst>
                                          <p:attrName>ppt_w</p:attrName>
                                        </p:attrNameLst>
                                      </p:cBhvr>
                                      <p:tavLst>
                                        <p:tav tm="0">
                                          <p:val>
                                            <p:strVal val="#ppt_w*0.70"/>
                                          </p:val>
                                        </p:tav>
                                        <p:tav tm="100000">
                                          <p:val>
                                            <p:strVal val="#ppt_w"/>
                                          </p:val>
                                        </p:tav>
                                      </p:tavLst>
                                    </p:anim>
                                    <p:anim calcmode="lin" valueType="num">
                                      <p:cBhvr>
                                        <p:cTn id="8" dur="3000" fill="hold"/>
                                        <p:tgtEl>
                                          <p:spTgt spid="130099"/>
                                        </p:tgtEl>
                                        <p:attrNameLst>
                                          <p:attrName>ppt_h</p:attrName>
                                        </p:attrNameLst>
                                      </p:cBhvr>
                                      <p:tavLst>
                                        <p:tav tm="0">
                                          <p:val>
                                            <p:strVal val="#ppt_h"/>
                                          </p:val>
                                        </p:tav>
                                        <p:tav tm="100000">
                                          <p:val>
                                            <p:strVal val="#ppt_h"/>
                                          </p:val>
                                        </p:tav>
                                      </p:tavLst>
                                    </p:anim>
                                    <p:animEffect transition="in" filter="fade">
                                      <p:cBhvr>
                                        <p:cTn id="9" dur="3000"/>
                                        <p:tgtEl>
                                          <p:spTgt spid="130099"/>
                                        </p:tgtEl>
                                      </p:cBhvr>
                                    </p:animEffect>
                                  </p:childTnLst>
                                  <p:subTnLst>
                                    <p:set>
                                      <p:cBhvr override="childStyle">
                                        <p:cTn dur="1" fill="hold" display="0" masterRel="nextClick" afterEffect="1"/>
                                        <p:tgtEl>
                                          <p:spTgt spid="130099"/>
                                        </p:tgtEl>
                                        <p:attrNameLst>
                                          <p:attrName>style.visibility</p:attrName>
                                        </p:attrNameLst>
                                      </p:cBhvr>
                                      <p:to>
                                        <p:strVal val="hidden"/>
                                      </p:to>
                                    </p:set>
                                  </p:subTnLst>
                                </p:cTn>
                              </p:par>
                            </p:childTnLst>
                          </p:cTn>
                        </p:par>
                        <p:par>
                          <p:cTn id="10" fill="hold">
                            <p:stCondLst>
                              <p:cond delay="3000"/>
                            </p:stCondLst>
                            <p:childTnLst>
                              <p:par>
                                <p:cTn id="11" presetID="55" presetClass="entr" presetSubtype="0" fill="hold" nodeType="afterEffect">
                                  <p:stCondLst>
                                    <p:cond delay="0"/>
                                  </p:stCondLst>
                                  <p:childTnLst>
                                    <p:set>
                                      <p:cBhvr>
                                        <p:cTn id="12" dur="1" fill="hold">
                                          <p:stCondLst>
                                            <p:cond delay="0"/>
                                          </p:stCondLst>
                                        </p:cTn>
                                        <p:tgtEl>
                                          <p:spTgt spid="130102"/>
                                        </p:tgtEl>
                                        <p:attrNameLst>
                                          <p:attrName>style.visibility</p:attrName>
                                        </p:attrNameLst>
                                      </p:cBhvr>
                                      <p:to>
                                        <p:strVal val="visible"/>
                                      </p:to>
                                    </p:set>
                                    <p:anim calcmode="lin" valueType="num">
                                      <p:cBhvr>
                                        <p:cTn id="13" dur="3000" fill="hold"/>
                                        <p:tgtEl>
                                          <p:spTgt spid="130102"/>
                                        </p:tgtEl>
                                        <p:attrNameLst>
                                          <p:attrName>ppt_w</p:attrName>
                                        </p:attrNameLst>
                                      </p:cBhvr>
                                      <p:tavLst>
                                        <p:tav tm="0">
                                          <p:val>
                                            <p:strVal val="#ppt_w*0.70"/>
                                          </p:val>
                                        </p:tav>
                                        <p:tav tm="100000">
                                          <p:val>
                                            <p:strVal val="#ppt_w"/>
                                          </p:val>
                                        </p:tav>
                                      </p:tavLst>
                                    </p:anim>
                                    <p:anim calcmode="lin" valueType="num">
                                      <p:cBhvr>
                                        <p:cTn id="14" dur="3000" fill="hold"/>
                                        <p:tgtEl>
                                          <p:spTgt spid="130102"/>
                                        </p:tgtEl>
                                        <p:attrNameLst>
                                          <p:attrName>ppt_h</p:attrName>
                                        </p:attrNameLst>
                                      </p:cBhvr>
                                      <p:tavLst>
                                        <p:tav tm="0">
                                          <p:val>
                                            <p:strVal val="#ppt_h"/>
                                          </p:val>
                                        </p:tav>
                                        <p:tav tm="100000">
                                          <p:val>
                                            <p:strVal val="#ppt_h"/>
                                          </p:val>
                                        </p:tav>
                                      </p:tavLst>
                                    </p:anim>
                                    <p:animEffect transition="in" filter="fade">
                                      <p:cBhvr>
                                        <p:cTn id="15" dur="3000"/>
                                        <p:tgtEl>
                                          <p:spTgt spid="130102"/>
                                        </p:tgtEl>
                                      </p:cBhvr>
                                    </p:animEffect>
                                  </p:childTnLst>
                                  <p:subTnLst>
                                    <p:set>
                                      <p:cBhvr override="childStyle">
                                        <p:cTn dur="1" fill="hold" display="0" masterRel="nextClick" afterEffect="1"/>
                                        <p:tgtEl>
                                          <p:spTgt spid="130102"/>
                                        </p:tgtEl>
                                        <p:attrNameLst>
                                          <p:attrName>style.visibility</p:attrName>
                                        </p:attrNameLst>
                                      </p:cBhvr>
                                      <p:to>
                                        <p:strVal val="hidden"/>
                                      </p:to>
                                    </p:set>
                                  </p:subTnLst>
                                </p:cTn>
                              </p:par>
                            </p:childTnLst>
                          </p:cTn>
                        </p:par>
                        <p:par>
                          <p:cTn id="16" fill="hold">
                            <p:stCondLst>
                              <p:cond delay="6000"/>
                            </p:stCondLst>
                            <p:childTnLst>
                              <p:par>
                                <p:cTn id="17" presetID="55" presetClass="entr" presetSubtype="0" fill="hold" nodeType="afterEffect">
                                  <p:stCondLst>
                                    <p:cond delay="0"/>
                                  </p:stCondLst>
                                  <p:childTnLst>
                                    <p:set>
                                      <p:cBhvr>
                                        <p:cTn id="18" dur="1" fill="hold">
                                          <p:stCondLst>
                                            <p:cond delay="0"/>
                                          </p:stCondLst>
                                        </p:cTn>
                                        <p:tgtEl>
                                          <p:spTgt spid="130103"/>
                                        </p:tgtEl>
                                        <p:attrNameLst>
                                          <p:attrName>style.visibility</p:attrName>
                                        </p:attrNameLst>
                                      </p:cBhvr>
                                      <p:to>
                                        <p:strVal val="visible"/>
                                      </p:to>
                                    </p:set>
                                    <p:anim calcmode="lin" valueType="num">
                                      <p:cBhvr>
                                        <p:cTn id="19" dur="3000" fill="hold"/>
                                        <p:tgtEl>
                                          <p:spTgt spid="130103"/>
                                        </p:tgtEl>
                                        <p:attrNameLst>
                                          <p:attrName>ppt_w</p:attrName>
                                        </p:attrNameLst>
                                      </p:cBhvr>
                                      <p:tavLst>
                                        <p:tav tm="0">
                                          <p:val>
                                            <p:strVal val="#ppt_w*0.70"/>
                                          </p:val>
                                        </p:tav>
                                        <p:tav tm="100000">
                                          <p:val>
                                            <p:strVal val="#ppt_w"/>
                                          </p:val>
                                        </p:tav>
                                      </p:tavLst>
                                    </p:anim>
                                    <p:anim calcmode="lin" valueType="num">
                                      <p:cBhvr>
                                        <p:cTn id="20" dur="3000" fill="hold"/>
                                        <p:tgtEl>
                                          <p:spTgt spid="130103"/>
                                        </p:tgtEl>
                                        <p:attrNameLst>
                                          <p:attrName>ppt_h</p:attrName>
                                        </p:attrNameLst>
                                      </p:cBhvr>
                                      <p:tavLst>
                                        <p:tav tm="0">
                                          <p:val>
                                            <p:strVal val="#ppt_h"/>
                                          </p:val>
                                        </p:tav>
                                        <p:tav tm="100000">
                                          <p:val>
                                            <p:strVal val="#ppt_h"/>
                                          </p:val>
                                        </p:tav>
                                      </p:tavLst>
                                    </p:anim>
                                    <p:animEffect transition="in" filter="fade">
                                      <p:cBhvr>
                                        <p:cTn id="21" dur="3000"/>
                                        <p:tgtEl>
                                          <p:spTgt spid="130103"/>
                                        </p:tgtEl>
                                      </p:cBhvr>
                                    </p:animEffect>
                                  </p:childTnLst>
                                  <p:subTnLst>
                                    <p:set>
                                      <p:cBhvr override="childStyle">
                                        <p:cTn dur="1" fill="hold" display="0" masterRel="nextClick" afterEffect="1"/>
                                        <p:tgtEl>
                                          <p:spTgt spid="13010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  </a:t>
            </a:r>
            <a:r>
              <a:rPr lang="zh-CN" altLang="en-US" sz="3600" dirty="0">
                <a:solidFill>
                  <a:srgbClr val="7B9899"/>
                </a:solidFill>
                <a:latin typeface="Times New Roman" panose="02020603050405020304" pitchFamily="18" charset="0"/>
                <a:ea typeface="黑体" panose="02010609060101010101" pitchFamily="49" charset="-122"/>
              </a:rPr>
              <a:t>推理的基本概念</a:t>
            </a:r>
          </a:p>
        </p:txBody>
      </p:sp>
      <p:sp>
        <p:nvSpPr>
          <p:cNvPr id="153603" name="Rectangle 3"/>
          <p:cNvSpPr>
            <a:spLocks noGrp="1"/>
          </p:cNvSpPr>
          <p:nvPr>
            <p:ph sz="quarter" idx="1"/>
          </p:nvPr>
        </p:nvSpPr>
        <p:spPr>
          <a:xfrm>
            <a:off x="1905001" y="1524000"/>
            <a:ext cx="8435975" cy="2825750"/>
          </a:xfrm>
        </p:spPr>
        <p:txBody>
          <a:bodyPr vert="horz" wrap="square" lIns="91440" tIns="45720" rIns="91440" bIns="45720" anchor="t" anchorCtr="0">
            <a:normAutofit/>
          </a:bodyPr>
          <a:lstStyle/>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3.1.1  </a:t>
            </a:r>
            <a:r>
              <a:rPr lang="zh-CN" altLang="en-US" b="1" dirty="0">
                <a:latin typeface="仿宋" panose="02010609060101010101" pitchFamily="49" charset="-122"/>
                <a:ea typeface="仿宋" panose="02010609060101010101" pitchFamily="49" charset="-122"/>
              </a:rPr>
              <a:t>推理的定义</a:t>
            </a:r>
          </a:p>
          <a:p>
            <a:pPr eaLnBrk="1" hangingPunct="1">
              <a:lnSpc>
                <a:spcPct val="140000"/>
              </a:lnSpc>
              <a:buClr>
                <a:schemeClr val="accent1"/>
              </a:buClr>
              <a:buSzPct val="60000"/>
              <a:buFontTx/>
              <a:buChar char="•"/>
            </a:pPr>
            <a:r>
              <a:rPr lang="en-US" altLang="zh-CN" b="1" dirty="0">
                <a:solidFill>
                  <a:srgbClr val="0000FF"/>
                </a:solidFill>
                <a:latin typeface="仿宋" panose="02010609060101010101" pitchFamily="49" charset="-122"/>
                <a:ea typeface="仿宋" panose="02010609060101010101" pitchFamily="49" charset="-122"/>
              </a:rPr>
              <a:t>3.1.2  </a:t>
            </a:r>
            <a:r>
              <a:rPr lang="zh-CN" altLang="en-US" b="1" dirty="0">
                <a:solidFill>
                  <a:srgbClr val="0000FF"/>
                </a:solidFill>
                <a:latin typeface="仿宋" panose="02010609060101010101" pitchFamily="49" charset="-122"/>
                <a:ea typeface="仿宋" panose="02010609060101010101" pitchFamily="49" charset="-122"/>
              </a:rPr>
              <a:t>推理方式及其分类</a:t>
            </a: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3.1.3  </a:t>
            </a:r>
            <a:r>
              <a:rPr lang="zh-CN" altLang="en-US" b="1" dirty="0">
                <a:latin typeface="仿宋" panose="02010609060101010101" pitchFamily="49" charset="-122"/>
                <a:ea typeface="仿宋" panose="02010609060101010101" pitchFamily="49" charset="-122"/>
              </a:rPr>
              <a:t>推理的方向</a:t>
            </a: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3.1.4  </a:t>
            </a:r>
            <a:r>
              <a:rPr lang="zh-CN" altLang="en-US" b="1" dirty="0">
                <a:latin typeface="仿宋" panose="02010609060101010101" pitchFamily="49" charset="-122"/>
                <a:ea typeface="仿宋" panose="02010609060101010101" pitchFamily="49" charset="-122"/>
              </a:rPr>
              <a:t>冲突消解策略</a:t>
            </a:r>
          </a:p>
        </p:txBody>
      </p:sp>
      <p:sp>
        <p:nvSpPr>
          <p:cNvPr id="153604"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147</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20423305"/>
      </p:ext>
    </p:extLst>
  </p:cSld>
  <p:clrMapOvr>
    <a:masterClrMapping/>
  </p:clrMapOvr>
  <p:transition>
    <p:random/>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3.1.2  </a:t>
            </a:r>
            <a:r>
              <a:rPr lang="zh-CN" altLang="en-US" sz="3600" dirty="0">
                <a:solidFill>
                  <a:srgbClr val="7B9899"/>
                </a:solidFill>
                <a:latin typeface="Times New Roman" panose="02020603050405020304" pitchFamily="18" charset="0"/>
                <a:ea typeface="黑体" panose="02010609060101010101" pitchFamily="49" charset="-122"/>
              </a:rPr>
              <a:t>推理方式及其分类</a:t>
            </a:r>
          </a:p>
        </p:txBody>
      </p:sp>
      <p:sp>
        <p:nvSpPr>
          <p:cNvPr id="155651" name="Rectangle 3"/>
          <p:cNvSpPr>
            <a:spLocks noGrp="1"/>
          </p:cNvSpPr>
          <p:nvPr>
            <p:ph sz="quarter" idx="1"/>
          </p:nvPr>
        </p:nvSpPr>
        <p:spPr>
          <a:xfrm>
            <a:off x="1774826" y="1593850"/>
            <a:ext cx="8893175" cy="387350"/>
          </a:xfrm>
        </p:spPr>
        <p:txBody>
          <a:bodyPr vert="horz" wrap="square" lIns="91440" tIns="45720" rIns="91440" bIns="45720" anchor="t" anchorCtr="0">
            <a:normAutofit fontScale="92500" lnSpcReduction="20000"/>
          </a:bodyPr>
          <a:lstStyle/>
          <a:p>
            <a:pPr marL="195580" indent="-195580">
              <a:lnSpc>
                <a:spcPct val="90000"/>
              </a:lnSpc>
              <a:buClr>
                <a:schemeClr val="tx1"/>
              </a:buClr>
              <a:buFont typeface="Wingdings" panose="05000000000000000000" pitchFamily="2" charset="2"/>
              <a:buAutoNum type="arabicPeriod"/>
            </a:pPr>
            <a:r>
              <a:rPr lang="zh-CN" altLang="en-US" sz="2800" b="1" dirty="0">
                <a:latin typeface="仿宋" panose="02010609060101010101" pitchFamily="49" charset="-122"/>
                <a:ea typeface="仿宋" panose="02010609060101010101" pitchFamily="49" charset="-122"/>
              </a:rPr>
              <a:t>演绎推理、归纳推理、默认推理</a:t>
            </a:r>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（推出结论的途径）</a:t>
            </a:r>
          </a:p>
        </p:txBody>
      </p:sp>
      <p:sp>
        <p:nvSpPr>
          <p:cNvPr id="155652"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148</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55653" name="Rectangle 16"/>
          <p:cNvSpPr/>
          <p:nvPr/>
        </p:nvSpPr>
        <p:spPr>
          <a:xfrm>
            <a:off x="1828800" y="2183666"/>
            <a:ext cx="8534400" cy="3112968"/>
          </a:xfrm>
          <a:prstGeom prst="rect">
            <a:avLst/>
          </a:prstGeom>
          <a:noFill/>
          <a:ln w="9525" cap="flat" cmpd="sng">
            <a:solidFill>
              <a:srgbClr val="666699"/>
            </a:solidFill>
            <a:prstDash val="solid"/>
            <a:miter/>
            <a:headEnd type="none" w="med" len="med"/>
            <a:tailEnd type="none" w="med" len="med"/>
          </a:ln>
        </p:spPr>
        <p:txBody>
          <a:bodyPr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63855" indent="-363855" eaLnBrk="1" hangingPunct="1">
              <a:spcBef>
                <a:spcPct val="50000"/>
              </a:spcBef>
              <a:buClr>
                <a:schemeClr val="accent2"/>
              </a:buClr>
              <a:buSzTx/>
              <a:buNone/>
            </a:pPr>
            <a:r>
              <a:rPr lang="zh-CN" altLang="en-US" sz="2500" b="1" dirty="0">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1</a:t>
            </a:r>
            <a:r>
              <a:rPr lang="zh-CN" altLang="en-US" sz="2500" b="1" dirty="0">
                <a:latin typeface="Times New Roman" panose="02020603050405020304" pitchFamily="18" charset="0"/>
                <a:ea typeface="宋体" panose="02010600030101010101" pitchFamily="2" charset="-122"/>
              </a:rPr>
              <a:t>）</a:t>
            </a:r>
            <a:r>
              <a:rPr lang="zh-CN" altLang="en-US" sz="2500" b="1" dirty="0">
                <a:solidFill>
                  <a:schemeClr val="accent2"/>
                </a:solidFill>
                <a:latin typeface="Times New Roman" panose="02020603050405020304" pitchFamily="18" charset="0"/>
                <a:ea typeface="宋体" panose="02010600030101010101" pitchFamily="2" charset="-122"/>
              </a:rPr>
              <a:t>演绎推理</a:t>
            </a:r>
            <a:r>
              <a:rPr lang="zh-CN" altLang="en-US" sz="2500" b="1" dirty="0">
                <a:latin typeface="Times New Roman" panose="02020603050405020304" pitchFamily="18" charset="0"/>
                <a:ea typeface="宋体" panose="02010600030101010101" pitchFamily="2" charset="-122"/>
              </a:rPr>
              <a:t> </a:t>
            </a:r>
            <a:r>
              <a:rPr lang="en-US" altLang="zh-CN" sz="2500" b="1" dirty="0">
                <a:latin typeface="Times New Roman" panose="02020603050405020304" pitchFamily="18" charset="0"/>
                <a:ea typeface="宋体" panose="02010600030101010101" pitchFamily="2" charset="-122"/>
              </a:rPr>
              <a:t>(deductive reasoning) :    </a:t>
            </a:r>
            <a:r>
              <a:rPr lang="zh-CN" altLang="en-US" sz="2400" b="1" dirty="0">
                <a:latin typeface="Times New Roman" panose="02020603050405020304" pitchFamily="18" charset="0"/>
                <a:ea typeface="宋体" panose="02010600030101010101" pitchFamily="2" charset="-122"/>
              </a:rPr>
              <a:t>一般   </a:t>
            </a:r>
            <a:r>
              <a:rPr lang="zh-CN" altLang="en-US" sz="32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  个别</a:t>
            </a:r>
          </a:p>
          <a:p>
            <a:pPr marL="363855" indent="-363855" eaLnBrk="1" hangingPunct="1">
              <a:spcBef>
                <a:spcPct val="50000"/>
              </a:spcBef>
              <a:buClr>
                <a:schemeClr val="accent2"/>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 </a:t>
            </a:r>
            <a:r>
              <a:rPr lang="zh-CN" altLang="en-US" sz="2400" b="1" dirty="0">
                <a:solidFill>
                  <a:srgbClr val="0000FF"/>
                </a:solidFill>
                <a:latin typeface="Times New Roman" panose="02020603050405020304" pitchFamily="18" charset="0"/>
                <a:ea typeface="宋体" panose="02010600030101010101" pitchFamily="2" charset="-122"/>
              </a:rPr>
              <a:t>三段论式</a:t>
            </a:r>
            <a:r>
              <a:rPr lang="zh-CN" altLang="en-US" sz="2400" b="1" dirty="0">
                <a:latin typeface="Times New Roman" panose="02020603050405020304" pitchFamily="18" charset="0"/>
                <a:ea typeface="宋体" panose="02010600030101010101" pitchFamily="2" charset="-122"/>
              </a:rPr>
              <a:t>（三段论法）</a:t>
            </a:r>
          </a:p>
          <a:p>
            <a:pPr marL="363855" indent="-363855" eaLnBrk="1" hangingPunct="1">
              <a:spcBef>
                <a:spcPct val="50000"/>
              </a:spcBef>
              <a:buClrTx/>
              <a:buSzTx/>
              <a:buFontTx/>
              <a:buAutoNum type="circleNumDbPlain"/>
            </a:pPr>
            <a:r>
              <a:rPr lang="zh-CN" altLang="en-US" sz="2400" b="1" dirty="0">
                <a:latin typeface="Times New Roman" panose="02020603050405020304" pitchFamily="18" charset="0"/>
                <a:ea typeface="宋体" panose="02010600030101010101" pitchFamily="2" charset="-122"/>
              </a:rPr>
              <a:t> 足球运动员的身体都是强壮的 ；</a:t>
            </a:r>
          </a:p>
          <a:p>
            <a:pPr marL="363855" indent="-363855" eaLnBrk="1" hangingPunct="1">
              <a:spcBef>
                <a:spcPct val="40000"/>
              </a:spcBef>
              <a:buClrTx/>
              <a:buSzTx/>
              <a:buFontTx/>
              <a:buAutoNum type="circleNumDbPlain"/>
            </a:pPr>
            <a:r>
              <a:rPr lang="zh-CN" altLang="en-US" sz="2400" b="1" dirty="0">
                <a:latin typeface="Times New Roman" panose="02020603050405020304" pitchFamily="18" charset="0"/>
                <a:ea typeface="宋体" panose="02010600030101010101" pitchFamily="2" charset="-122"/>
              </a:rPr>
              <a:t> 高波是一名足球运动员；</a:t>
            </a:r>
          </a:p>
          <a:p>
            <a:pPr marL="363855" indent="-363855" eaLnBrk="1" hangingPunct="1">
              <a:spcBef>
                <a:spcPct val="70000"/>
              </a:spcBef>
              <a:spcAft>
                <a:spcPct val="40000"/>
              </a:spcAft>
              <a:buClrTx/>
              <a:buSzTx/>
              <a:buFontTx/>
              <a:buAutoNum type="circleNumDbPlain"/>
            </a:pPr>
            <a:r>
              <a:rPr lang="zh-CN" altLang="en-US" sz="2400" b="1" dirty="0">
                <a:latin typeface="Times New Roman" panose="02020603050405020304" pitchFamily="18" charset="0"/>
                <a:ea typeface="宋体" panose="02010600030101010101" pitchFamily="2" charset="-122"/>
              </a:rPr>
              <a:t> 所以，高波的身体是强壮的。</a:t>
            </a:r>
          </a:p>
          <a:p>
            <a:pPr marL="363855" indent="-363855" eaLnBrk="1" hangingPunct="1">
              <a:lnSpc>
                <a:spcPct val="20000"/>
              </a:lnSpc>
              <a:spcBef>
                <a:spcPct val="0"/>
              </a:spcBef>
              <a:buClrTx/>
              <a:buSzTx/>
              <a:buFontTx/>
              <a:buAutoNum type="circleNumDbPlain"/>
            </a:pPr>
            <a:endParaRPr lang="en-US" altLang="zh-CN" sz="2400" b="1" dirty="0">
              <a:latin typeface="Times New Roman" panose="02020603050405020304" pitchFamily="18" charset="0"/>
              <a:ea typeface="宋体" panose="02010600030101010101" pitchFamily="2" charset="-122"/>
            </a:endParaRPr>
          </a:p>
        </p:txBody>
      </p:sp>
      <p:sp>
        <p:nvSpPr>
          <p:cNvPr id="10259" name="Line 19"/>
          <p:cNvSpPr/>
          <p:nvPr/>
        </p:nvSpPr>
        <p:spPr>
          <a:xfrm>
            <a:off x="1905000" y="4495800"/>
            <a:ext cx="7086600" cy="0"/>
          </a:xfrm>
          <a:prstGeom prst="line">
            <a:avLst/>
          </a:prstGeom>
          <a:ln w="28575" cap="flat" cmpd="sng">
            <a:solidFill>
              <a:schemeClr val="accent2"/>
            </a:solidFill>
            <a:prstDash val="solid"/>
            <a:headEnd type="none" w="med" len="med"/>
            <a:tailEnd type="none" w="med" len="med"/>
          </a:ln>
        </p:spPr>
      </p:sp>
      <p:sp>
        <p:nvSpPr>
          <p:cNvPr id="10260" name="Rectangle 20"/>
          <p:cNvSpPr/>
          <p:nvPr/>
        </p:nvSpPr>
        <p:spPr>
          <a:xfrm>
            <a:off x="7010400" y="3200401"/>
            <a:ext cx="1981200" cy="18446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50000"/>
              </a:lnSpc>
              <a:spcBef>
                <a:spcPct val="0"/>
              </a:spcBef>
              <a:buClrTx/>
              <a:buSzTx/>
              <a:buNone/>
            </a:pPr>
            <a:r>
              <a:rPr lang="zh-CN" altLang="en-US" sz="2400" b="1" dirty="0">
                <a:latin typeface="Arial" panose="020B0604020202020204" pitchFamily="34" charset="0"/>
                <a:ea typeface="宋体" panose="02010600030101010101" pitchFamily="2" charset="-122"/>
              </a:rPr>
              <a:t>（ </a:t>
            </a:r>
            <a:r>
              <a:rPr lang="zh-CN" altLang="en-US" sz="2400" b="1" dirty="0">
                <a:solidFill>
                  <a:srgbClr val="0000FF"/>
                </a:solidFill>
                <a:latin typeface="Arial" panose="020B0604020202020204" pitchFamily="34" charset="0"/>
                <a:ea typeface="宋体" panose="02010600030101010101" pitchFamily="2" charset="-122"/>
              </a:rPr>
              <a:t>大前提 </a:t>
            </a:r>
            <a:r>
              <a:rPr lang="zh-CN" altLang="en-US" sz="2400" b="1" dirty="0">
                <a:latin typeface="Arial" panose="020B0604020202020204" pitchFamily="34" charset="0"/>
                <a:ea typeface="宋体" panose="02010600030101010101" pitchFamily="2" charset="-122"/>
              </a:rPr>
              <a:t>）</a:t>
            </a:r>
          </a:p>
          <a:p>
            <a:pPr marL="0" indent="0" eaLnBrk="1" hangingPunct="1">
              <a:lnSpc>
                <a:spcPct val="150000"/>
              </a:lnSpc>
              <a:spcBef>
                <a:spcPct val="0"/>
              </a:spcBef>
              <a:buClrTx/>
              <a:buSzTx/>
              <a:buNone/>
            </a:pPr>
            <a:r>
              <a:rPr lang="zh-CN" altLang="en-US" sz="2400" b="1" dirty="0">
                <a:latin typeface="Arial" panose="020B0604020202020204" pitchFamily="34" charset="0"/>
                <a:ea typeface="宋体" panose="02010600030101010101" pitchFamily="2" charset="-122"/>
              </a:rPr>
              <a:t>（ </a:t>
            </a:r>
            <a:r>
              <a:rPr lang="zh-CN" altLang="en-US" sz="2400" b="1" dirty="0">
                <a:solidFill>
                  <a:srgbClr val="0000FF"/>
                </a:solidFill>
                <a:latin typeface="Arial" panose="020B0604020202020204" pitchFamily="34" charset="0"/>
                <a:ea typeface="宋体" panose="02010600030101010101" pitchFamily="2" charset="-122"/>
              </a:rPr>
              <a:t>小前提 </a:t>
            </a:r>
            <a:r>
              <a:rPr lang="zh-CN" altLang="en-US" sz="2400" b="1" dirty="0">
                <a:latin typeface="Arial" panose="020B0604020202020204" pitchFamily="34" charset="0"/>
                <a:ea typeface="宋体" panose="02010600030101010101" pitchFamily="2" charset="-122"/>
              </a:rPr>
              <a:t>）</a:t>
            </a:r>
          </a:p>
          <a:p>
            <a:pPr marL="0" indent="0" eaLnBrk="1" hangingPunct="1">
              <a:lnSpc>
                <a:spcPct val="150000"/>
              </a:lnSpc>
              <a:spcBef>
                <a:spcPct val="30000"/>
              </a:spcBef>
              <a:buClrTx/>
              <a:buSzTx/>
              <a:buNone/>
            </a:pPr>
            <a:r>
              <a:rPr lang="zh-CN" altLang="en-US" sz="2400" b="1" dirty="0">
                <a:latin typeface="Arial" panose="020B0604020202020204" pitchFamily="34" charset="0"/>
                <a:ea typeface="宋体" panose="02010600030101010101" pitchFamily="2" charset="-122"/>
              </a:rPr>
              <a:t>（ </a:t>
            </a:r>
            <a:r>
              <a:rPr lang="zh-CN" altLang="en-US" sz="2400" b="1" dirty="0">
                <a:solidFill>
                  <a:srgbClr val="0000FF"/>
                </a:solidFill>
                <a:latin typeface="Arial" panose="020B0604020202020204" pitchFamily="34" charset="0"/>
                <a:ea typeface="宋体" panose="02010600030101010101" pitchFamily="2" charset="-122"/>
              </a:rPr>
              <a:t>结   论 </a:t>
            </a:r>
            <a:r>
              <a:rPr lang="zh-CN" altLang="en-US" sz="2400" b="1" dirty="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53411692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260"/>
                                        </p:tgtEl>
                                        <p:attrNameLst>
                                          <p:attrName>style.visibility</p:attrName>
                                        </p:attrNameLst>
                                      </p:cBhvr>
                                      <p:to>
                                        <p:strVal val="visible"/>
                                      </p:to>
                                    </p:set>
                                    <p:animEffect transition="in" filter="blinds(horizontal)">
                                      <p:cBhvr>
                                        <p:cTn id="7" dur="500"/>
                                        <p:tgtEl>
                                          <p:spTgt spid="102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59"/>
                                        </p:tgtEl>
                                        <p:attrNameLst>
                                          <p:attrName>style.visibility</p:attrName>
                                        </p:attrNameLst>
                                      </p:cBhvr>
                                      <p:to>
                                        <p:strVal val="visible"/>
                                      </p:to>
                                    </p:set>
                                    <p:animEffect transition="in" filter="wipe(down)">
                                      <p:cBhvr>
                                        <p:cTn id="11" dur="500"/>
                                        <p:tgtEl>
                                          <p:spTgt spid="10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3.1.2  </a:t>
            </a:r>
            <a:r>
              <a:rPr lang="zh-CN" altLang="en-US" sz="3600" dirty="0">
                <a:solidFill>
                  <a:srgbClr val="7B9899"/>
                </a:solidFill>
                <a:latin typeface="Times New Roman" panose="02020603050405020304" pitchFamily="18" charset="0"/>
                <a:ea typeface="黑体" panose="02010609060101010101" pitchFamily="49" charset="-122"/>
              </a:rPr>
              <a:t>推理方式及其分类</a:t>
            </a:r>
          </a:p>
        </p:txBody>
      </p:sp>
      <p:sp>
        <p:nvSpPr>
          <p:cNvPr id="156675" name="Rectangle 3"/>
          <p:cNvSpPr>
            <a:spLocks noGrp="1"/>
          </p:cNvSpPr>
          <p:nvPr>
            <p:ph sz="quarter" idx="1"/>
          </p:nvPr>
        </p:nvSpPr>
        <p:spPr>
          <a:xfrm>
            <a:off x="1774826" y="1447800"/>
            <a:ext cx="8893175" cy="387350"/>
          </a:xfrm>
        </p:spPr>
        <p:txBody>
          <a:bodyPr vert="horz" wrap="square" lIns="91440" tIns="45720" rIns="91440" bIns="45720" anchor="t" anchorCtr="0">
            <a:normAutofit fontScale="92500" lnSpcReduction="20000"/>
          </a:bodyPr>
          <a:lstStyle/>
          <a:p>
            <a:pPr marL="195580" indent="-195580">
              <a:lnSpc>
                <a:spcPct val="90000"/>
              </a:lnSpc>
              <a:buClr>
                <a:schemeClr val="tx1"/>
              </a:buClr>
              <a:buFont typeface="Wingdings" panose="05000000000000000000" pitchFamily="2" charset="2"/>
              <a:buAutoNum type="arabicPeriod"/>
            </a:pPr>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演绎推理、归纳推理、默认推理</a:t>
            </a:r>
            <a:endParaRPr lang="zh-CN" altLang="en-US" sz="2400" dirty="0">
              <a:latin typeface="仿宋" panose="02010609060101010101" pitchFamily="49" charset="-122"/>
              <a:ea typeface="仿宋" panose="02010609060101010101" pitchFamily="49" charset="-122"/>
            </a:endParaRPr>
          </a:p>
        </p:txBody>
      </p:sp>
      <p:sp>
        <p:nvSpPr>
          <p:cNvPr id="156676"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149</a:t>
            </a:fld>
            <a:endParaRPr lang="ja-JP" altLang="en-US" sz="1600" b="1" dirty="0">
              <a:solidFill>
                <a:srgbClr val="7B9899"/>
              </a:solidFill>
              <a:latin typeface="Arial" panose="020B0604020202020204" pitchFamily="34" charset="0"/>
              <a:ea typeface="宋体" panose="02010600030101010101" pitchFamily="2" charset="-122"/>
            </a:endParaRPr>
          </a:p>
        </p:txBody>
      </p:sp>
      <p:grpSp>
        <p:nvGrpSpPr>
          <p:cNvPr id="156677" name="Group 18"/>
          <p:cNvGrpSpPr/>
          <p:nvPr/>
        </p:nvGrpSpPr>
        <p:grpSpPr>
          <a:xfrm>
            <a:off x="1828800" y="2008189"/>
            <a:ext cx="8534400" cy="1855787"/>
            <a:chOff x="192" y="929"/>
            <a:chExt cx="5376" cy="1169"/>
          </a:xfrm>
        </p:grpSpPr>
        <p:sp>
          <p:nvSpPr>
            <p:cNvPr id="156690" name="Text Box 10"/>
            <p:cNvSpPr txBox="1"/>
            <p:nvPr/>
          </p:nvSpPr>
          <p:spPr>
            <a:xfrm>
              <a:off x="192" y="929"/>
              <a:ext cx="5376" cy="1169"/>
            </a:xfrm>
            <a:prstGeom prst="rect">
              <a:avLst/>
            </a:prstGeom>
            <a:noFill/>
            <a:ln w="9525" cap="flat" cmpd="sng">
              <a:solidFill>
                <a:srgbClr val="666699"/>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30000"/>
                </a:lnSpc>
                <a:spcBef>
                  <a:spcPct val="0"/>
                </a:spcBef>
                <a:buClr>
                  <a:schemeClr val="accent2"/>
                </a:buClr>
                <a:buSzTx/>
                <a:buNone/>
              </a:pPr>
              <a:endParaRPr lang="en-US" altLang="zh-CN" sz="2500" b="1" dirty="0">
                <a:latin typeface="Arial" panose="020B0604020202020204" pitchFamily="34" charset="0"/>
                <a:ea typeface="宋体" panose="02010600030101010101" pitchFamily="2" charset="-122"/>
              </a:endParaRPr>
            </a:p>
            <a:p>
              <a:pPr marL="0" indent="0" eaLnBrk="1" hangingPunct="1">
                <a:spcBef>
                  <a:spcPct val="0"/>
                </a:spcBef>
                <a:buClr>
                  <a:schemeClr val="accent2"/>
                </a:buClr>
                <a:buSzTx/>
                <a:buNone/>
              </a:pPr>
              <a:r>
                <a:rPr lang="zh-CN" altLang="en-US" sz="2500" b="1" dirty="0">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2</a:t>
              </a:r>
              <a:r>
                <a:rPr lang="zh-CN" altLang="en-US" sz="2500" b="1" dirty="0">
                  <a:latin typeface="Times New Roman" panose="02020603050405020304" pitchFamily="18" charset="0"/>
                  <a:ea typeface="宋体" panose="02010600030101010101" pitchFamily="2" charset="-122"/>
                </a:rPr>
                <a:t>）</a:t>
              </a:r>
              <a:r>
                <a:rPr lang="zh-CN" altLang="en-US" sz="2500" b="1" dirty="0">
                  <a:solidFill>
                    <a:schemeClr val="accent2"/>
                  </a:solidFill>
                  <a:latin typeface="Times New Roman" panose="02020603050405020304" pitchFamily="18" charset="0"/>
                  <a:ea typeface="宋体" panose="02010600030101010101" pitchFamily="2" charset="-122"/>
                </a:rPr>
                <a:t>归纳推理 </a:t>
              </a:r>
              <a:r>
                <a:rPr lang="en-US" altLang="zh-CN" sz="2500" b="1" dirty="0">
                  <a:latin typeface="Times New Roman" panose="02020603050405020304" pitchFamily="18" charset="0"/>
                  <a:ea typeface="宋体" panose="02010600030101010101" pitchFamily="2" charset="-122"/>
                </a:rPr>
                <a:t>(inductive reasoning):  </a:t>
              </a:r>
              <a:r>
                <a:rPr lang="zh-CN" altLang="en-US" sz="2400" b="1" dirty="0">
                  <a:latin typeface="Times New Roman" panose="02020603050405020304" pitchFamily="18" charset="0"/>
                  <a:ea typeface="宋体" panose="02010600030101010101" pitchFamily="2" charset="-122"/>
                </a:rPr>
                <a:t>个别 → 一般</a:t>
              </a:r>
            </a:p>
            <a:p>
              <a:pPr marL="0" indent="0" eaLnBrk="1" hangingPunct="1">
                <a:spcBef>
                  <a:spcPct val="50000"/>
                </a:spcBef>
                <a:buClr>
                  <a:schemeClr val="accent2"/>
                </a:buClr>
                <a:buSzTx/>
                <a:buNone/>
              </a:pPr>
              <a:r>
                <a:rPr lang="zh-CN" altLang="en-US" sz="2400" dirty="0">
                  <a:latin typeface="Times New Roman" panose="02020603050405020304" pitchFamily="18" charset="0"/>
                  <a:ea typeface="宋体" panose="02010600030101010101" pitchFamily="2" charset="-122"/>
                </a:rPr>
                <a:t>         </a:t>
              </a:r>
              <a:r>
                <a:rPr lang="zh-CN" altLang="en-US" sz="2400" b="1" dirty="0">
                  <a:solidFill>
                    <a:srgbClr val="0000FF"/>
                  </a:solidFill>
                  <a:latin typeface="Times New Roman" panose="02020603050405020304" pitchFamily="18" charset="0"/>
                  <a:ea typeface="宋体" panose="02010600030101010101" pitchFamily="2" charset="-122"/>
                </a:rPr>
                <a:t>完全归纳推理（</a:t>
              </a:r>
              <a:r>
                <a:rPr lang="zh-CN" altLang="en-US" sz="2400" b="1" dirty="0">
                  <a:latin typeface="Times New Roman" panose="02020603050405020304" pitchFamily="18" charset="0"/>
                  <a:ea typeface="宋体" panose="02010600030101010101" pitchFamily="2" charset="-122"/>
                </a:rPr>
                <a:t>必然性推理）              </a:t>
              </a:r>
            </a:p>
            <a:p>
              <a:pPr marL="0" indent="0" eaLnBrk="1" hangingPunct="1">
                <a:spcBef>
                  <a:spcPct val="50000"/>
                </a:spcBef>
                <a:buClr>
                  <a:schemeClr val="accent2"/>
                </a:buClr>
                <a:buSzTx/>
                <a:buNone/>
              </a:pPr>
              <a:r>
                <a:rPr lang="zh-CN" altLang="en-US" sz="2400" b="1" dirty="0">
                  <a:latin typeface="Times New Roman" panose="02020603050405020304" pitchFamily="18" charset="0"/>
                  <a:ea typeface="宋体" panose="02010600030101010101" pitchFamily="2" charset="-122"/>
                </a:rPr>
                <a:t>         </a:t>
              </a:r>
              <a:r>
                <a:rPr lang="zh-CN" altLang="en-US" sz="2400" b="1" dirty="0">
                  <a:solidFill>
                    <a:srgbClr val="0000FF"/>
                  </a:solidFill>
                  <a:latin typeface="Times New Roman" panose="02020603050405020304" pitchFamily="18" charset="0"/>
                  <a:ea typeface="宋体" panose="02010600030101010101" pitchFamily="2" charset="-122"/>
                </a:rPr>
                <a:t>不完全归纳推理</a:t>
              </a:r>
              <a:r>
                <a:rPr lang="zh-CN" altLang="en-US" sz="2400" b="1" dirty="0">
                  <a:latin typeface="Times New Roman" panose="02020603050405020304" pitchFamily="18" charset="0"/>
                  <a:ea typeface="宋体" panose="02010600030101010101" pitchFamily="2" charset="-122"/>
                </a:rPr>
                <a:t>（非必然性推理）</a:t>
              </a:r>
            </a:p>
            <a:p>
              <a:pPr marL="0" indent="0" eaLnBrk="1" hangingPunct="1">
                <a:lnSpc>
                  <a:spcPct val="30000"/>
                </a:lnSpc>
                <a:spcBef>
                  <a:spcPct val="0"/>
                </a:spcBef>
                <a:buClr>
                  <a:schemeClr val="accent2"/>
                </a:buClr>
                <a:buSzTx/>
                <a:buNone/>
              </a:pPr>
              <a:endParaRPr lang="en-US" altLang="zh-CN" sz="2400" b="1" dirty="0">
                <a:latin typeface="Times New Roman" panose="02020603050405020304" pitchFamily="18" charset="0"/>
                <a:ea typeface="宋体" panose="02010600030101010101" pitchFamily="2" charset="-122"/>
              </a:endParaRPr>
            </a:p>
          </p:txBody>
        </p:sp>
        <p:sp>
          <p:nvSpPr>
            <p:cNvPr id="156691" name="AutoShape 12"/>
            <p:cNvSpPr/>
            <p:nvPr/>
          </p:nvSpPr>
          <p:spPr>
            <a:xfrm>
              <a:off x="528" y="1440"/>
              <a:ext cx="47" cy="480"/>
            </a:xfrm>
            <a:prstGeom prst="leftBrace">
              <a:avLst>
                <a:gd name="adj1" fmla="val 84822"/>
                <a:gd name="adj2" fmla="val 50000"/>
              </a:avLst>
            </a:prstGeom>
            <a:noFill/>
            <a:ln w="50800" cap="flat" cmpd="sng">
              <a:solidFill>
                <a:schemeClr val="tx1"/>
              </a:solidFill>
              <a:prstDash val="solid"/>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sp>
        <p:nvSpPr>
          <p:cNvPr id="156678" name="Text Box 20"/>
          <p:cNvSpPr txBox="1"/>
          <p:nvPr/>
        </p:nvSpPr>
        <p:spPr>
          <a:xfrm>
            <a:off x="2613026" y="4343400"/>
            <a:ext cx="2759075"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2400" b="1" dirty="0">
                <a:latin typeface="Arial" panose="020B0604020202020204" pitchFamily="34" charset="0"/>
                <a:ea typeface="宋体" panose="02010600030101010101" pitchFamily="2" charset="-122"/>
              </a:rPr>
              <a:t>检查全部产品合格</a:t>
            </a:r>
          </a:p>
        </p:txBody>
      </p:sp>
      <p:sp>
        <p:nvSpPr>
          <p:cNvPr id="156679" name="Rectangle 21"/>
          <p:cNvSpPr/>
          <p:nvPr/>
        </p:nvSpPr>
        <p:spPr>
          <a:xfrm>
            <a:off x="2651125" y="4267200"/>
            <a:ext cx="2590800" cy="6858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56680" name="Line 22"/>
          <p:cNvSpPr/>
          <p:nvPr/>
        </p:nvSpPr>
        <p:spPr>
          <a:xfrm>
            <a:off x="5241925" y="4572000"/>
            <a:ext cx="1981200" cy="0"/>
          </a:xfrm>
          <a:prstGeom prst="line">
            <a:avLst/>
          </a:prstGeom>
          <a:ln w="38100" cap="flat" cmpd="sng">
            <a:solidFill>
              <a:schemeClr val="tx1"/>
            </a:solidFill>
            <a:prstDash val="solid"/>
            <a:headEnd type="none" w="med" len="med"/>
            <a:tailEnd type="triangle" w="med" len="med"/>
          </a:ln>
        </p:spPr>
      </p:sp>
      <p:sp>
        <p:nvSpPr>
          <p:cNvPr id="156681" name="Text Box 23"/>
          <p:cNvSpPr txBox="1"/>
          <p:nvPr/>
        </p:nvSpPr>
        <p:spPr>
          <a:xfrm>
            <a:off x="7286626" y="4341813"/>
            <a:ext cx="2149475"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2400" b="1" dirty="0">
                <a:latin typeface="Arial" panose="020B0604020202020204" pitchFamily="34" charset="0"/>
                <a:ea typeface="宋体" panose="02010600030101010101" pitchFamily="2" charset="-122"/>
              </a:rPr>
              <a:t>该厂产品合格</a:t>
            </a:r>
          </a:p>
        </p:txBody>
      </p:sp>
      <p:sp>
        <p:nvSpPr>
          <p:cNvPr id="156682" name="Rectangle 24"/>
          <p:cNvSpPr/>
          <p:nvPr/>
        </p:nvSpPr>
        <p:spPr>
          <a:xfrm>
            <a:off x="7239001" y="4267200"/>
            <a:ext cx="2117725" cy="6858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56683" name="Text Box 25"/>
          <p:cNvSpPr txBox="1"/>
          <p:nvPr/>
        </p:nvSpPr>
        <p:spPr>
          <a:xfrm>
            <a:off x="5454650" y="4060826"/>
            <a:ext cx="1631950" cy="3667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b="1" dirty="0">
                <a:solidFill>
                  <a:srgbClr val="3366FF"/>
                </a:solidFill>
                <a:latin typeface="Arial" panose="020B0604020202020204" pitchFamily="34" charset="0"/>
                <a:ea typeface="宋体" panose="02010600030101010101" pitchFamily="2" charset="-122"/>
              </a:rPr>
              <a:t>完全归纳推理</a:t>
            </a:r>
          </a:p>
        </p:txBody>
      </p:sp>
      <p:sp>
        <p:nvSpPr>
          <p:cNvPr id="156684" name="Text Box 33"/>
          <p:cNvSpPr txBox="1"/>
          <p:nvPr/>
        </p:nvSpPr>
        <p:spPr>
          <a:xfrm>
            <a:off x="2613026" y="5638800"/>
            <a:ext cx="2759075"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2400" b="1" dirty="0">
                <a:latin typeface="Arial" panose="020B0604020202020204" pitchFamily="34" charset="0"/>
                <a:ea typeface="宋体" panose="02010600030101010101" pitchFamily="2" charset="-122"/>
              </a:rPr>
              <a:t>检查全部样品合格</a:t>
            </a:r>
          </a:p>
        </p:txBody>
      </p:sp>
      <p:sp>
        <p:nvSpPr>
          <p:cNvPr id="156685" name="Rectangle 34"/>
          <p:cNvSpPr/>
          <p:nvPr/>
        </p:nvSpPr>
        <p:spPr>
          <a:xfrm>
            <a:off x="2651125" y="5562600"/>
            <a:ext cx="2590800" cy="6858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56686" name="Line 35"/>
          <p:cNvSpPr/>
          <p:nvPr/>
        </p:nvSpPr>
        <p:spPr>
          <a:xfrm>
            <a:off x="5241925" y="5867400"/>
            <a:ext cx="1981200" cy="0"/>
          </a:xfrm>
          <a:prstGeom prst="line">
            <a:avLst/>
          </a:prstGeom>
          <a:ln w="38100" cap="flat" cmpd="sng">
            <a:solidFill>
              <a:schemeClr val="tx1"/>
            </a:solidFill>
            <a:prstDash val="solid"/>
            <a:headEnd type="none" w="med" len="med"/>
            <a:tailEnd type="triangle" w="med" len="med"/>
          </a:ln>
        </p:spPr>
      </p:sp>
      <p:sp>
        <p:nvSpPr>
          <p:cNvPr id="156687" name="Text Box 36"/>
          <p:cNvSpPr txBox="1"/>
          <p:nvPr/>
        </p:nvSpPr>
        <p:spPr>
          <a:xfrm>
            <a:off x="7299326" y="5637213"/>
            <a:ext cx="2149475"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2400" b="1" dirty="0">
                <a:latin typeface="Arial" panose="020B0604020202020204" pitchFamily="34" charset="0"/>
                <a:ea typeface="宋体" panose="02010600030101010101" pitchFamily="2" charset="-122"/>
              </a:rPr>
              <a:t>该厂产品合格</a:t>
            </a:r>
          </a:p>
        </p:txBody>
      </p:sp>
      <p:sp>
        <p:nvSpPr>
          <p:cNvPr id="156688" name="Rectangle 37"/>
          <p:cNvSpPr/>
          <p:nvPr/>
        </p:nvSpPr>
        <p:spPr>
          <a:xfrm>
            <a:off x="7239001" y="5562600"/>
            <a:ext cx="2117725" cy="6858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56689" name="Text Box 38"/>
          <p:cNvSpPr txBox="1"/>
          <p:nvPr/>
        </p:nvSpPr>
        <p:spPr>
          <a:xfrm>
            <a:off x="5318126" y="5334001"/>
            <a:ext cx="1920875" cy="3667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b="1" dirty="0">
                <a:solidFill>
                  <a:srgbClr val="3366FF"/>
                </a:solidFill>
                <a:latin typeface="Arial" panose="020B0604020202020204" pitchFamily="34" charset="0"/>
                <a:ea typeface="宋体" panose="02010600030101010101" pitchFamily="2" charset="-122"/>
              </a:rPr>
              <a:t>不完全归纳推理</a:t>
            </a:r>
          </a:p>
        </p:txBody>
      </p:sp>
    </p:spTree>
    <p:extLst>
      <p:ext uri="{BB962C8B-B14F-4D97-AF65-F5344CB8AC3E}">
        <p14:creationId xmlns:p14="http://schemas.microsoft.com/office/powerpoint/2010/main" val="2408236217"/>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6385"/>
          <p:cNvSpPr>
            <a:spLocks noGrp="1"/>
          </p:cNvSpPr>
          <p:nvPr>
            <p:ph type="title"/>
          </p:nvPr>
        </p:nvSpPr>
        <p:spPr>
          <a:xfrm>
            <a:off x="1855734" y="323602"/>
            <a:ext cx="8534400" cy="758952"/>
          </a:xfrm>
        </p:spPr>
        <p:txBody>
          <a:bodyPr anchor="ctr"/>
          <a:lstStyle/>
          <a:p>
            <a:r>
              <a:rPr lang="en-US" altLang="zh-CN" b="1" dirty="0">
                <a:solidFill>
                  <a:schemeClr val="tx1"/>
                </a:solidFill>
                <a:latin typeface="仿宋" panose="02010609060101010101" pitchFamily="49" charset="-122"/>
                <a:ea typeface="仿宋" panose="02010609060101010101" pitchFamily="49" charset="-122"/>
              </a:rPr>
              <a:t>2.1.5  </a:t>
            </a:r>
            <a:r>
              <a:rPr lang="zh-CN" altLang="en-US" b="1" dirty="0">
                <a:solidFill>
                  <a:schemeClr val="tx1"/>
                </a:solidFill>
                <a:latin typeface="仿宋" panose="02010609060101010101" pitchFamily="49" charset="-122"/>
                <a:ea typeface="仿宋" panose="02010609060101010101" pitchFamily="49" charset="-122"/>
              </a:rPr>
              <a:t>知识的表示</a:t>
            </a:r>
            <a:endParaRPr lang="zh-CN" altLang="en-US" b="1" dirty="0">
              <a:solidFill>
                <a:srgbClr val="FFFF00"/>
              </a:solidFill>
              <a:latin typeface="仿宋" panose="02010609060101010101" pitchFamily="49" charset="-122"/>
              <a:ea typeface="仿宋" panose="02010609060101010101" pitchFamily="49" charset="-122"/>
              <a:sym typeface="+mn-ea"/>
            </a:endParaRPr>
          </a:p>
        </p:txBody>
      </p:sp>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15</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16387" name="文本占位符 16386"/>
          <p:cNvSpPr>
            <a:spLocks noGrp="1"/>
          </p:cNvSpPr>
          <p:nvPr>
            <p:ph sz="quarter" idx="1"/>
          </p:nvPr>
        </p:nvSpPr>
        <p:spPr>
          <a:xfrm>
            <a:off x="1732069" y="2170468"/>
            <a:ext cx="8760440" cy="2961825"/>
          </a:xfrm>
          <a:solidFill>
            <a:schemeClr val="bg1"/>
          </a:solidFill>
        </p:spPr>
        <p:txBody>
          <a:bodyPr/>
          <a:lstStyle/>
          <a:p>
            <a:pPr marL="101600" indent="571500" algn="just">
              <a:lnSpc>
                <a:spcPts val="3000"/>
              </a:lnSpc>
              <a:spcBef>
                <a:spcPct val="50000"/>
              </a:spcBef>
              <a:spcAft>
                <a:spcPct val="50000"/>
              </a:spcAft>
              <a:buNone/>
            </a:pPr>
            <a:r>
              <a:rPr lang="zh-CN" altLang="en-US" sz="2000" dirty="0">
                <a:solidFill>
                  <a:srgbClr val="0000FF"/>
                </a:solidFill>
                <a:latin typeface="宋体" panose="02010600030101010101" pitchFamily="2" charset="-122"/>
                <a:ea typeface="楷体_GB2312" pitchFamily="1" charset="-122"/>
              </a:rPr>
              <a:t>一个老农携带一只狐狸、一头羊羔和一筐白菜，要从南岸过河到北岸。岸边有一条小船，只有老农自己能划船，而且除了老农以外，每次只能再带一样东西过河。在整个渡河过程中，无论什么情况，若老农不在场时，则不允许狐狸和羊羔单独相处，否则羊羔会遭殃；羊羔也不得与白菜放在一起，否则羊羔会吃白菜。</a:t>
            </a:r>
          </a:p>
          <a:p>
            <a:pPr marL="101600" indent="571500" algn="just">
              <a:lnSpc>
                <a:spcPts val="3000"/>
              </a:lnSpc>
              <a:spcBef>
                <a:spcPct val="50000"/>
              </a:spcBef>
              <a:spcAft>
                <a:spcPct val="50000"/>
              </a:spcAft>
              <a:buNone/>
            </a:pPr>
            <a:r>
              <a:rPr lang="zh-CN" altLang="en-US" sz="2400" dirty="0">
                <a:latin typeface="仿宋" panose="02010609060101010101" pitchFamily="49" charset="-122"/>
                <a:ea typeface="仿宋" panose="02010609060101010101" pitchFamily="49" charset="-122"/>
              </a:rPr>
              <a:t>请问，老农如何才能把它们全部安全摆渡到北岸？</a:t>
            </a:r>
          </a:p>
          <a:p>
            <a:pPr marL="101600" indent="571500">
              <a:buNone/>
            </a:pPr>
            <a:endParaRPr lang="zh-CN" altLang="en-US" dirty="0"/>
          </a:p>
        </p:txBody>
      </p:sp>
      <p:sp>
        <p:nvSpPr>
          <p:cNvPr id="5" name="文本框 4"/>
          <p:cNvSpPr txBox="1"/>
          <p:nvPr/>
        </p:nvSpPr>
        <p:spPr>
          <a:xfrm>
            <a:off x="1855734" y="1516487"/>
            <a:ext cx="4493538" cy="523220"/>
          </a:xfrm>
          <a:prstGeom prst="rect">
            <a:avLst/>
          </a:prstGeom>
          <a:noFill/>
        </p:spPr>
        <p:txBody>
          <a:bodyPr wrap="none" rtlCol="0" anchor="t">
            <a:spAutoFit/>
            <a:scene3d>
              <a:camera prst="orthographicFront"/>
              <a:lightRig rig="threePt" dir="t"/>
            </a:scene3d>
          </a:bodyPr>
          <a:lstStyle/>
          <a:p>
            <a:pPr fontAlgn="base">
              <a:spcBef>
                <a:spcPct val="0"/>
              </a:spcBef>
              <a:spcAft>
                <a:spcPct val="0"/>
              </a:spcAft>
            </a:pPr>
            <a:r>
              <a:rPr lang="zh-CN" altLang="en-US" sz="2800" dirty="0">
                <a:solidFill>
                  <a:prstClr val="black"/>
                </a:solidFill>
                <a:effectLst>
                  <a:outerShdw blurRad="38100" dist="19050" dir="2700000" algn="tl" rotWithShape="0">
                    <a:prstClr val="black">
                      <a:alpha val="40000"/>
                    </a:prstClr>
                  </a:outerShdw>
                </a:effectLst>
                <a:latin typeface="Times New Roman" panose="02020603050405020304" pitchFamily="18" charset="0"/>
                <a:ea typeface="宋体" panose="02010600030101010101" pitchFamily="2" charset="-122"/>
                <a:sym typeface="+mn-ea"/>
              </a:rPr>
              <a:t>用实例说明知识表示的过程</a:t>
            </a:r>
          </a:p>
        </p:txBody>
      </p:sp>
    </p:spTree>
    <p:extLst>
      <p:ext uri="{BB962C8B-B14F-4D97-AF65-F5344CB8AC3E}">
        <p14:creationId xmlns:p14="http://schemas.microsoft.com/office/powerpoint/2010/main" val="31256009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150</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157699" name="Rectangle 4"/>
          <p:cNvSpPr/>
          <p:nvPr/>
        </p:nvSpPr>
        <p:spPr>
          <a:xfrm>
            <a:off x="1524000" y="1"/>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en-US" altLang="zh-CN" sz="3600" dirty="0">
                <a:solidFill>
                  <a:schemeClr val="bg1"/>
                </a:solidFill>
                <a:latin typeface="Times New Roman" panose="02020603050405020304" pitchFamily="18" charset="0"/>
                <a:ea typeface="黑体" panose="02010609060101010101" pitchFamily="49" charset="-122"/>
              </a:rPr>
              <a:t>3.1.2  </a:t>
            </a:r>
            <a:r>
              <a:rPr lang="zh-CN" altLang="en-US" sz="3600" dirty="0">
                <a:solidFill>
                  <a:schemeClr val="bg1"/>
                </a:solidFill>
                <a:latin typeface="Times New Roman" panose="02020603050405020304" pitchFamily="18" charset="0"/>
                <a:ea typeface="黑体" panose="02010609060101010101" pitchFamily="49" charset="-122"/>
              </a:rPr>
              <a:t>推理方式及其分类</a:t>
            </a:r>
          </a:p>
        </p:txBody>
      </p:sp>
      <p:sp>
        <p:nvSpPr>
          <p:cNvPr id="157700" name="Rectangle 5"/>
          <p:cNvSpPr/>
          <p:nvPr/>
        </p:nvSpPr>
        <p:spPr>
          <a:xfrm>
            <a:off x="1774826" y="908050"/>
            <a:ext cx="8893175" cy="387350"/>
          </a:xfrm>
          <a:prstGeom prst="rect">
            <a:avLst/>
          </a:prstGeom>
          <a:noFill/>
          <a:ln w="9525">
            <a:noFill/>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195580" indent="-195580" eaLnBrk="1" hangingPunct="1">
              <a:lnSpc>
                <a:spcPct val="90000"/>
              </a:lnSpc>
              <a:spcBef>
                <a:spcPct val="40000"/>
              </a:spcBef>
              <a:buClr>
                <a:schemeClr val="tx1"/>
              </a:buClr>
              <a:buSzTx/>
              <a:buFont typeface="Wingdings" panose="05000000000000000000" pitchFamily="2" charset="2"/>
              <a:buAutoNum type="arabicPeriod"/>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演绎推理、归纳推理、默认推理</a:t>
            </a:r>
          </a:p>
          <a:p>
            <a:pPr marL="195580" indent="-195580" eaLnBrk="1" hangingPunct="1">
              <a:lnSpc>
                <a:spcPct val="90000"/>
              </a:lnSpc>
              <a:spcBef>
                <a:spcPct val="80000"/>
              </a:spcBef>
              <a:buClr>
                <a:schemeClr val="accent2"/>
              </a:buClr>
              <a:buSzTx/>
              <a:buFont typeface="Wingdings" panose="05000000000000000000" pitchFamily="2" charset="2"/>
              <a:buAutoNum type="arabicPeriod"/>
            </a:pPr>
            <a:endParaRPr lang="en-US" altLang="zh-CN" sz="2400" dirty="0">
              <a:latin typeface="Arial" panose="020B0604020202020204" pitchFamily="34" charset="0"/>
              <a:ea typeface="宋体" panose="02010600030101010101" pitchFamily="2" charset="-122"/>
            </a:endParaRPr>
          </a:p>
        </p:txBody>
      </p:sp>
      <p:sp>
        <p:nvSpPr>
          <p:cNvPr id="157701" name="Text Box 9"/>
          <p:cNvSpPr txBox="1"/>
          <p:nvPr/>
        </p:nvSpPr>
        <p:spPr>
          <a:xfrm>
            <a:off x="1828800" y="1447801"/>
            <a:ext cx="8534400" cy="4672013"/>
          </a:xfrm>
          <a:prstGeom prst="rect">
            <a:avLst/>
          </a:prstGeom>
          <a:noFill/>
          <a:ln w="9525" cap="flat" cmpd="sng">
            <a:solidFill>
              <a:srgbClr val="666699"/>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0000"/>
              </a:lnSpc>
              <a:spcBef>
                <a:spcPct val="0"/>
              </a:spcBef>
              <a:buClr>
                <a:schemeClr val="accent2"/>
              </a:buClr>
              <a:buSzTx/>
              <a:buNone/>
            </a:pPr>
            <a:endParaRPr lang="en-US" altLang="zh-CN" sz="2500" b="1" dirty="0">
              <a:latin typeface="Arial" panose="020B0604020202020204" pitchFamily="34" charset="0"/>
              <a:ea typeface="宋体" panose="02010600030101010101" pitchFamily="2" charset="-122"/>
            </a:endParaRPr>
          </a:p>
          <a:p>
            <a:pPr marL="0" indent="0" eaLnBrk="1" hangingPunct="1">
              <a:buClr>
                <a:schemeClr val="accent2"/>
              </a:buClr>
              <a:buSzTx/>
              <a:buNone/>
            </a:pPr>
            <a:r>
              <a:rPr lang="zh-CN" altLang="en-US" sz="2500" b="1" dirty="0">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3</a:t>
            </a:r>
            <a:r>
              <a:rPr lang="zh-CN" altLang="en-US" sz="2500" b="1" dirty="0">
                <a:latin typeface="Times New Roman" panose="02020603050405020304" pitchFamily="18" charset="0"/>
                <a:ea typeface="宋体" panose="02010600030101010101" pitchFamily="2" charset="-122"/>
              </a:rPr>
              <a:t>）</a:t>
            </a:r>
            <a:r>
              <a:rPr lang="zh-CN" altLang="en-US" sz="2500" b="1" dirty="0">
                <a:solidFill>
                  <a:schemeClr val="accent2"/>
                </a:solidFill>
                <a:latin typeface="Times New Roman" panose="02020603050405020304" pitchFamily="18" charset="0"/>
                <a:ea typeface="宋体" panose="02010600030101010101" pitchFamily="2" charset="-122"/>
              </a:rPr>
              <a:t>默认推理</a:t>
            </a:r>
            <a:r>
              <a:rPr lang="zh-CN" altLang="en-US" sz="2500" b="1" dirty="0">
                <a:solidFill>
                  <a:schemeClr val="folHlink"/>
                </a:solidFill>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default reasoning</a:t>
            </a:r>
            <a:r>
              <a:rPr lang="zh-CN" altLang="en-US" sz="2500" b="1" dirty="0">
                <a:latin typeface="Times New Roman" panose="02020603050405020304" pitchFamily="18" charset="0"/>
                <a:ea typeface="宋体" panose="02010600030101010101" pitchFamily="2" charset="-122"/>
              </a:rPr>
              <a:t>，缺省推理）</a:t>
            </a:r>
          </a:p>
          <a:p>
            <a:pPr marL="0" indent="0" eaLnBrk="1" hangingPunct="1">
              <a:spcBef>
                <a:spcPct val="40000"/>
              </a:spcBef>
              <a:buClr>
                <a:schemeClr val="accent2"/>
              </a:buClr>
              <a:buSzPct val="50000"/>
              <a:buFont typeface="Wingdings" panose="05000000000000000000" pitchFamily="2" charset="2"/>
              <a:buChar char="n"/>
            </a:pPr>
            <a:r>
              <a:rPr lang="zh-CN" altLang="en-US" sz="2400" b="1" dirty="0">
                <a:latin typeface="Arial" panose="020B0604020202020204" pitchFamily="34" charset="0"/>
                <a:ea typeface="宋体" panose="02010600030101010101" pitchFamily="2" charset="-122"/>
              </a:rPr>
              <a:t>指推理时缺少部分前提条件、或部分前提条件没有证据证明为真，在我们假设这部分前提条件为真的情况下，推导出结论的过程。这些缺少的、或没有证据证明为真的部分前提条件，通常是当前推理相关领域的一些常识性知识、事实，并且根据经验其存在、且为真的可能性极大，因此我们有理由默认这部分前提条件存在、且为真。</a:t>
            </a:r>
          </a:p>
          <a:p>
            <a:pPr marL="0" indent="0" eaLnBrk="1" hangingPunct="1">
              <a:spcBef>
                <a:spcPct val="75000"/>
              </a:spcBef>
              <a:buClr>
                <a:schemeClr val="accent2"/>
              </a:buClr>
              <a:buSzPct val="50000"/>
              <a:buNone/>
            </a:pPr>
            <a:endParaRPr lang="zh-CN" altLang="en-US" sz="2400" b="1" dirty="0">
              <a:latin typeface="Arial" panose="020B0604020202020204" pitchFamily="34" charset="0"/>
              <a:ea typeface="宋体" panose="02010600030101010101" pitchFamily="2" charset="-122"/>
            </a:endParaRPr>
          </a:p>
          <a:p>
            <a:pPr marL="0" indent="0" eaLnBrk="1" hangingPunct="1">
              <a:spcBef>
                <a:spcPct val="40000"/>
              </a:spcBef>
              <a:buClr>
                <a:schemeClr val="accent2"/>
              </a:buClr>
              <a:buSzPct val="50000"/>
              <a:buNone/>
            </a:pPr>
            <a:r>
              <a:rPr lang="zh-CN" altLang="en-US" sz="2400" b="1" dirty="0">
                <a:latin typeface="Arial" panose="020B0604020202020204" pitchFamily="34" charset="0"/>
                <a:ea typeface="宋体" panose="02010600030101010101" pitchFamily="2" charset="-122"/>
              </a:rPr>
              <a:t> </a:t>
            </a:r>
          </a:p>
          <a:p>
            <a:pPr marL="0" indent="0" eaLnBrk="1" hangingPunct="1">
              <a:buClr>
                <a:schemeClr val="accent2"/>
              </a:buClr>
              <a:buSzTx/>
              <a:buNone/>
            </a:pPr>
            <a:endParaRPr lang="zh-CN" altLang="en-US" sz="2400" b="1" dirty="0">
              <a:latin typeface="Arial" panose="020B0604020202020204" pitchFamily="34" charset="0"/>
              <a:ea typeface="宋体" panose="02010600030101010101" pitchFamily="2" charset="-122"/>
            </a:endParaRPr>
          </a:p>
          <a:p>
            <a:pPr marL="0" indent="0" eaLnBrk="1" hangingPunct="1">
              <a:lnSpc>
                <a:spcPct val="30000"/>
              </a:lnSpc>
              <a:spcBef>
                <a:spcPct val="0"/>
              </a:spcBef>
              <a:buClr>
                <a:schemeClr val="accent2"/>
              </a:buClr>
              <a:buSzTx/>
              <a:buNone/>
            </a:pPr>
            <a:endParaRPr lang="en-US" altLang="zh-CN" sz="2400" dirty="0">
              <a:latin typeface="Arial" panose="020B0604020202020204" pitchFamily="34" charset="0"/>
              <a:ea typeface="宋体" panose="02010600030101010101" pitchFamily="2" charset="-122"/>
            </a:endParaRPr>
          </a:p>
        </p:txBody>
      </p:sp>
      <p:grpSp>
        <p:nvGrpSpPr>
          <p:cNvPr id="157702" name="Group 10"/>
          <p:cNvGrpSpPr/>
          <p:nvPr/>
        </p:nvGrpSpPr>
        <p:grpSpPr>
          <a:xfrm>
            <a:off x="1998663" y="4649788"/>
            <a:ext cx="3429000" cy="1198562"/>
            <a:chOff x="1219" y="2429"/>
            <a:chExt cx="2880" cy="1037"/>
          </a:xfrm>
        </p:grpSpPr>
        <p:sp>
          <p:nvSpPr>
            <p:cNvPr id="180235" name="AutoShape 11"/>
            <p:cNvSpPr>
              <a:spLocks noChangeArrowheads="1"/>
            </p:cNvSpPr>
            <p:nvPr/>
          </p:nvSpPr>
          <p:spPr bwMode="auto">
            <a:xfrm>
              <a:off x="2610" y="2972"/>
              <a:ext cx="576" cy="239"/>
            </a:xfrm>
            <a:prstGeom prst="notchedRightArrow">
              <a:avLst>
                <a:gd name="adj1" fmla="val 50000"/>
                <a:gd name="adj2" fmla="val 60000"/>
              </a:avLst>
            </a:prstGeom>
            <a:gradFill rotWithShape="1">
              <a:gsLst>
                <a:gs pos="0">
                  <a:schemeClr val="bg1"/>
                </a:gs>
                <a:gs pos="50000">
                  <a:srgbClr val="FF6600"/>
                </a:gs>
                <a:gs pos="100000">
                  <a:schemeClr val="bg1"/>
                </a:gs>
              </a:gsLst>
              <a:lin ang="5400000" scaled="1"/>
            </a:gradFill>
            <a:ln w="9525">
              <a:solidFill>
                <a:srgbClr val="993300"/>
              </a:solidFill>
              <a:miter lim="800000"/>
            </a:ln>
            <a:effectLst/>
          </p:spPr>
          <p:txBody>
            <a:bodyPr wrap="none" anchor="ctr"/>
            <a:lstStyle/>
            <a:p>
              <a:pPr fontAlgn="base">
                <a:lnSpc>
                  <a:spcPct val="120000"/>
                </a:lnSpc>
                <a:spcBef>
                  <a:spcPct val="0"/>
                </a:spcBef>
                <a:spcAft>
                  <a:spcPct val="0"/>
                </a:spcAft>
                <a:defRPr/>
              </a:pPr>
              <a:endParaRPr lang="zh-CN" altLang="en-US" b="1">
                <a:latin typeface="Arial" panose="020B0604020202020204" pitchFamily="34" charset="0"/>
                <a:ea typeface="宋体" panose="02010600030101010101" pitchFamily="2" charset="-122"/>
              </a:endParaRPr>
            </a:p>
          </p:txBody>
        </p:sp>
        <p:sp>
          <p:nvSpPr>
            <p:cNvPr id="157708" name="Text Box 12"/>
            <p:cNvSpPr txBox="1"/>
            <p:nvPr/>
          </p:nvSpPr>
          <p:spPr>
            <a:xfrm>
              <a:off x="3331" y="2945"/>
              <a:ext cx="768" cy="34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2000" b="1" dirty="0">
                  <a:latin typeface="Arial" panose="020B0604020202020204" pitchFamily="34" charset="0"/>
                  <a:ea typeface="宋体" panose="02010600030101010101" pitchFamily="2" charset="-122"/>
                </a:rPr>
                <a:t>结 论</a:t>
              </a:r>
            </a:p>
          </p:txBody>
        </p:sp>
        <p:sp>
          <p:nvSpPr>
            <p:cNvPr id="157709" name="Rectangle 13"/>
            <p:cNvSpPr/>
            <p:nvPr/>
          </p:nvSpPr>
          <p:spPr>
            <a:xfrm>
              <a:off x="1219" y="2429"/>
              <a:ext cx="2880" cy="1037"/>
            </a:xfrm>
            <a:prstGeom prst="rect">
              <a:avLst/>
            </a:prstGeom>
            <a:noFill/>
            <a:ln w="9525" cap="flat" cmpd="sng">
              <a:solidFill>
                <a:srgbClr val="FF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000" b="1" dirty="0">
                  <a:latin typeface="Arial" panose="020B0604020202020204" pitchFamily="34" charset="0"/>
                  <a:ea typeface="宋体" panose="02010600030101010101" pitchFamily="2" charset="-122"/>
                </a:rPr>
                <a:t>      </a:t>
              </a:r>
              <a:r>
                <a:rPr lang="en-US" altLang="zh-CN" sz="2000" b="1" i="1" dirty="0">
                  <a:latin typeface="Times New Roman" panose="02020603050405020304" pitchFamily="18" charset="0"/>
                  <a:ea typeface="宋体" panose="02010600030101010101" pitchFamily="2" charset="-122"/>
                </a:rPr>
                <a:t>A</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成立</a:t>
              </a:r>
            </a:p>
            <a:p>
              <a:pPr marL="0" indent="0" eaLnBrk="1" hangingPunct="1">
                <a:lnSpc>
                  <a:spcPct val="140000"/>
                </a:lnSpc>
                <a:spcBef>
                  <a:spcPct val="0"/>
                </a:spcBef>
                <a:buClrTx/>
                <a:buSzTx/>
                <a:buNone/>
              </a:pPr>
              <a:r>
                <a:rPr lang="zh-CN" altLang="en-US" sz="2000" b="1" dirty="0">
                  <a:latin typeface="Arial" panose="020B0604020202020204" pitchFamily="34" charset="0"/>
                  <a:ea typeface="宋体" panose="02010600030101010101" pitchFamily="2" charset="-122"/>
                </a:rPr>
                <a:t>      </a:t>
              </a:r>
              <a:r>
                <a:rPr lang="en-US" altLang="zh-CN" sz="2000" b="1" i="1" dirty="0">
                  <a:latin typeface="Times New Roman" panose="02020603050405020304" pitchFamily="18" charset="0"/>
                  <a:ea typeface="宋体" panose="02010600030101010101" pitchFamily="2" charset="-122"/>
                </a:rPr>
                <a:t>B</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成立？</a:t>
              </a:r>
            </a:p>
            <a:p>
              <a:pPr marL="0" indent="0" eaLnBrk="1" hangingPunct="1">
                <a:spcBef>
                  <a:spcPct val="0"/>
                </a:spcBef>
                <a:buClrTx/>
                <a:buSzTx/>
                <a:buNone/>
              </a:pPr>
              <a:r>
                <a:rPr lang="zh-CN" altLang="en-US" sz="2000" b="1" dirty="0">
                  <a:latin typeface="Arial" panose="020B0604020202020204" pitchFamily="34" charset="0"/>
                  <a:ea typeface="宋体" panose="02010600030101010101" pitchFamily="2" charset="-122"/>
                </a:rPr>
                <a:t>（默认</a:t>
              </a:r>
              <a:r>
                <a:rPr lang="en-US" altLang="zh-CN" sz="2000" b="1" i="1" dirty="0">
                  <a:latin typeface="Times New Roman" panose="02020603050405020304" pitchFamily="18" charset="0"/>
                  <a:ea typeface="宋体" panose="02010600030101010101" pitchFamily="2" charset="-122"/>
                </a:rPr>
                <a:t>B</a:t>
              </a:r>
              <a:r>
                <a:rPr lang="zh-CN" altLang="en-US" sz="2000" b="1" dirty="0">
                  <a:latin typeface="Arial" panose="020B0604020202020204" pitchFamily="34" charset="0"/>
                  <a:ea typeface="宋体" panose="02010600030101010101" pitchFamily="2" charset="-122"/>
                </a:rPr>
                <a:t>成立）</a:t>
              </a:r>
            </a:p>
          </p:txBody>
        </p:sp>
      </p:grpSp>
      <p:grpSp>
        <p:nvGrpSpPr>
          <p:cNvPr id="157703" name="Group 16"/>
          <p:cNvGrpSpPr/>
          <p:nvPr/>
        </p:nvGrpSpPr>
        <p:grpSpPr>
          <a:xfrm>
            <a:off x="5999163" y="4560888"/>
            <a:ext cx="4017962" cy="1198562"/>
            <a:chOff x="1600" y="2795"/>
            <a:chExt cx="2880" cy="755"/>
          </a:xfrm>
        </p:grpSpPr>
        <p:sp>
          <p:nvSpPr>
            <p:cNvPr id="180241" name="AutoShape 17"/>
            <p:cNvSpPr>
              <a:spLocks noChangeArrowheads="1"/>
            </p:cNvSpPr>
            <p:nvPr/>
          </p:nvSpPr>
          <p:spPr bwMode="auto">
            <a:xfrm>
              <a:off x="2864" y="3066"/>
              <a:ext cx="521" cy="214"/>
            </a:xfrm>
            <a:prstGeom prst="notchedRightArrow">
              <a:avLst>
                <a:gd name="adj1" fmla="val 50000"/>
                <a:gd name="adj2" fmla="val 60000"/>
              </a:avLst>
            </a:prstGeom>
            <a:gradFill rotWithShape="1">
              <a:gsLst>
                <a:gs pos="0">
                  <a:schemeClr val="bg1"/>
                </a:gs>
                <a:gs pos="50000">
                  <a:srgbClr val="FF6600"/>
                </a:gs>
                <a:gs pos="100000">
                  <a:schemeClr val="bg1"/>
                </a:gs>
              </a:gsLst>
              <a:lin ang="5400000" scaled="1"/>
            </a:gradFill>
            <a:ln w="9525">
              <a:solidFill>
                <a:srgbClr val="993300"/>
              </a:solidFill>
              <a:miter lim="800000"/>
            </a:ln>
            <a:effectLst/>
          </p:spPr>
          <p:txBody>
            <a:bodyPr wrap="none" anchor="ctr"/>
            <a:lstStyle/>
            <a:p>
              <a:pPr fontAlgn="base">
                <a:lnSpc>
                  <a:spcPct val="120000"/>
                </a:lnSpc>
                <a:spcBef>
                  <a:spcPct val="0"/>
                </a:spcBef>
                <a:spcAft>
                  <a:spcPct val="0"/>
                </a:spcAft>
                <a:defRPr/>
              </a:pPr>
              <a:endParaRPr lang="zh-CN" altLang="en-US" sz="1200" b="1">
                <a:latin typeface="Arial" panose="020B0604020202020204" pitchFamily="34" charset="0"/>
                <a:ea typeface="宋体" panose="02010600030101010101" pitchFamily="2" charset="-122"/>
              </a:endParaRPr>
            </a:p>
          </p:txBody>
        </p:sp>
        <p:sp>
          <p:nvSpPr>
            <p:cNvPr id="157705" name="Text Box 18"/>
            <p:cNvSpPr txBox="1"/>
            <p:nvPr/>
          </p:nvSpPr>
          <p:spPr>
            <a:xfrm>
              <a:off x="3540" y="2950"/>
              <a:ext cx="699" cy="44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2000" b="1" dirty="0">
                  <a:latin typeface="Arial" panose="020B0604020202020204" pitchFamily="34" charset="0"/>
                  <a:ea typeface="宋体" panose="02010600030101010101" pitchFamily="2" charset="-122"/>
                </a:rPr>
                <a:t>鸟笼要有盖子</a:t>
              </a:r>
            </a:p>
          </p:txBody>
        </p:sp>
        <p:sp>
          <p:nvSpPr>
            <p:cNvPr id="157706" name="Rectangle 19"/>
            <p:cNvSpPr/>
            <p:nvPr/>
          </p:nvSpPr>
          <p:spPr>
            <a:xfrm>
              <a:off x="1600" y="2795"/>
              <a:ext cx="2880" cy="755"/>
            </a:xfrm>
            <a:prstGeom prst="rect">
              <a:avLst/>
            </a:prstGeom>
            <a:noFill/>
            <a:ln w="9525" cap="flat" cmpd="sng">
              <a:solidFill>
                <a:srgbClr val="FF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制造鸟笼</a:t>
              </a:r>
            </a:p>
            <a:p>
              <a:pPr marL="0" indent="0" eaLnBrk="1" hangingPunct="1">
                <a:lnSpc>
                  <a:spcPct val="140000"/>
                </a:lnSpc>
                <a:spcBef>
                  <a:spcPct val="0"/>
                </a:spcBef>
                <a:buClrTx/>
                <a:buSzTx/>
                <a:buNone/>
              </a:pPr>
              <a:r>
                <a:rPr lang="zh-CN" altLang="en-US" sz="2000" b="1" dirty="0">
                  <a:latin typeface="Arial" panose="020B0604020202020204" pitchFamily="34" charset="0"/>
                  <a:ea typeface="宋体" panose="02010600030101010101" pitchFamily="2" charset="-122"/>
                </a:rPr>
                <a:t>      鸟会飞？</a:t>
              </a:r>
            </a:p>
            <a:p>
              <a:pPr marL="0" indent="0" eaLnBrk="1" hangingPunct="1">
                <a:spcBef>
                  <a:spcPct val="0"/>
                </a:spcBef>
                <a:buClrTx/>
                <a:buSzTx/>
                <a:buNone/>
              </a:pPr>
              <a:r>
                <a:rPr lang="zh-CN" altLang="en-US" sz="2000" b="1" dirty="0">
                  <a:latin typeface="Arial" panose="020B0604020202020204" pitchFamily="34" charset="0"/>
                  <a:ea typeface="宋体" panose="02010600030101010101" pitchFamily="2" charset="-122"/>
                </a:rPr>
                <a:t>（默认成立）</a:t>
              </a:r>
            </a:p>
          </p:txBody>
        </p:sp>
      </p:grpSp>
    </p:spTree>
    <p:extLst>
      <p:ext uri="{BB962C8B-B14F-4D97-AF65-F5344CB8AC3E}">
        <p14:creationId xmlns:p14="http://schemas.microsoft.com/office/powerpoint/2010/main" val="3767443396"/>
      </p:ext>
    </p:extLst>
  </p:cSld>
  <p:clrMapOvr>
    <a:masterClrMapping/>
  </p:clrMapOvr>
  <p:transition>
    <p:rand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3.1.2  </a:t>
            </a:r>
            <a:r>
              <a:rPr lang="zh-CN" altLang="en-US" sz="3600" dirty="0">
                <a:solidFill>
                  <a:srgbClr val="7B9899"/>
                </a:solidFill>
                <a:latin typeface="Times New Roman" panose="02020603050405020304" pitchFamily="18" charset="0"/>
                <a:ea typeface="黑体" panose="02010609060101010101" pitchFamily="49" charset="-122"/>
              </a:rPr>
              <a:t>推理方式及其分类</a:t>
            </a:r>
          </a:p>
        </p:txBody>
      </p:sp>
      <p:sp>
        <p:nvSpPr>
          <p:cNvPr id="158723" name="Rectangle 3"/>
          <p:cNvSpPr>
            <a:spLocks noGrp="1"/>
          </p:cNvSpPr>
          <p:nvPr>
            <p:ph sz="quarter" idx="1"/>
          </p:nvPr>
        </p:nvSpPr>
        <p:spPr>
          <a:xfrm>
            <a:off x="1812925" y="1447800"/>
            <a:ext cx="8642350" cy="539750"/>
          </a:xfrm>
        </p:spPr>
        <p:txBody>
          <a:bodyPr vert="horz" wrap="square" lIns="91440" tIns="45720" rIns="91440" bIns="45720" anchor="t" anchorCtr="0">
            <a:normAutofit/>
          </a:bodyPr>
          <a:lstStyle/>
          <a:p>
            <a:pPr marL="195580" indent="-195580">
              <a:lnSpc>
                <a:spcPct val="90000"/>
              </a:lnSpc>
              <a:buNone/>
            </a:pPr>
            <a:r>
              <a:rPr lang="en-US" altLang="zh-CN" sz="2800" b="1" dirty="0">
                <a:latin typeface="仿宋" panose="02010609060101010101" pitchFamily="49" charset="-122"/>
                <a:ea typeface="仿宋" panose="02010609060101010101" pitchFamily="49" charset="-122"/>
              </a:rPr>
              <a:t> 2.</a:t>
            </a:r>
            <a:r>
              <a:rPr lang="en-US" altLang="zh-CN" sz="2800" b="1" dirty="0">
                <a:solidFill>
                  <a:schemeClr val="accent2"/>
                </a:solidFill>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确定性推理、不确定性推理（知识的确定性）</a:t>
            </a:r>
            <a:endParaRPr lang="zh-CN" altLang="en-US" sz="2800" dirty="0">
              <a:latin typeface="仿宋" panose="02010609060101010101" pitchFamily="49" charset="-122"/>
              <a:ea typeface="仿宋" panose="02010609060101010101" pitchFamily="49" charset="-122"/>
            </a:endParaRPr>
          </a:p>
        </p:txBody>
      </p:sp>
      <p:sp>
        <p:nvSpPr>
          <p:cNvPr id="158724"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151</a:t>
            </a:fld>
            <a:endParaRPr lang="ja-JP" altLang="en-US" sz="1600" b="1" dirty="0">
              <a:solidFill>
                <a:srgbClr val="7B9899"/>
              </a:solidFill>
              <a:latin typeface="Arial" panose="020B0604020202020204" pitchFamily="34" charset="0"/>
              <a:ea typeface="宋体" panose="02010600030101010101" pitchFamily="2" charset="-122"/>
            </a:endParaRPr>
          </a:p>
        </p:txBody>
      </p:sp>
      <p:grpSp>
        <p:nvGrpSpPr>
          <p:cNvPr id="158725" name="Group 13"/>
          <p:cNvGrpSpPr/>
          <p:nvPr/>
        </p:nvGrpSpPr>
        <p:grpSpPr>
          <a:xfrm>
            <a:off x="2209800" y="4514850"/>
            <a:ext cx="8032750" cy="1555750"/>
            <a:chOff x="432" y="2524"/>
            <a:chExt cx="5060" cy="980"/>
          </a:xfrm>
        </p:grpSpPr>
        <p:sp>
          <p:nvSpPr>
            <p:cNvPr id="11268" name="Rectangle 4"/>
            <p:cNvSpPr>
              <a:spLocks noChangeArrowheads="1"/>
            </p:cNvSpPr>
            <p:nvPr/>
          </p:nvSpPr>
          <p:spPr bwMode="auto">
            <a:xfrm>
              <a:off x="2208" y="2566"/>
              <a:ext cx="954" cy="314"/>
            </a:xfrm>
            <a:prstGeom prst="rect">
              <a:avLst/>
            </a:prstGeom>
            <a:gradFill rotWithShape="0">
              <a:gsLst>
                <a:gs pos="0">
                  <a:srgbClr val="CCFFFF"/>
                </a:gs>
                <a:gs pos="50000">
                  <a:schemeClr val="bg1"/>
                </a:gs>
                <a:gs pos="100000">
                  <a:srgbClr val="CCFFFF"/>
                </a:gs>
              </a:gsLst>
              <a:lin ang="5400000" scaled="1"/>
            </a:gradFill>
            <a:ln w="9525">
              <a:solidFill>
                <a:srgbClr val="0000FF"/>
              </a:solidFill>
              <a:miter lim="800000"/>
            </a:ln>
            <a:effectLst/>
          </p:spPr>
          <p:txBody>
            <a:bodyPr wrap="none">
              <a:spAutoFit/>
            </a:bodyPr>
            <a:lstStyle/>
            <a:p>
              <a:pPr fontAlgn="base">
                <a:spcBef>
                  <a:spcPct val="0"/>
                </a:spcBef>
                <a:spcAft>
                  <a:spcPct val="0"/>
                </a:spcAft>
                <a:defRPr/>
              </a:pPr>
              <a:r>
                <a:rPr lang="zh-CN" altLang="en-US" sz="2600">
                  <a:latin typeface="Arial" panose="020B0604020202020204" pitchFamily="34" charset="0"/>
                  <a:ea typeface="宋体" panose="02010600030101010101" pitchFamily="2" charset="-122"/>
                </a:rPr>
                <a:t>似然推理</a:t>
              </a:r>
            </a:p>
          </p:txBody>
        </p:sp>
        <p:sp>
          <p:nvSpPr>
            <p:cNvPr id="11269" name="Rectangle 5"/>
            <p:cNvSpPr>
              <a:spLocks noChangeArrowheads="1"/>
            </p:cNvSpPr>
            <p:nvPr/>
          </p:nvSpPr>
          <p:spPr bwMode="auto">
            <a:xfrm>
              <a:off x="2208" y="3190"/>
              <a:ext cx="1994" cy="314"/>
            </a:xfrm>
            <a:prstGeom prst="rect">
              <a:avLst/>
            </a:prstGeom>
            <a:gradFill rotWithShape="0">
              <a:gsLst>
                <a:gs pos="0">
                  <a:srgbClr val="CCFFFF"/>
                </a:gs>
                <a:gs pos="50000">
                  <a:schemeClr val="bg1"/>
                </a:gs>
                <a:gs pos="100000">
                  <a:srgbClr val="CCFFFF"/>
                </a:gs>
              </a:gsLst>
              <a:lin ang="5400000" scaled="1"/>
            </a:gradFill>
            <a:ln w="9525">
              <a:solidFill>
                <a:srgbClr val="0000FF"/>
              </a:solidFill>
              <a:miter lim="800000"/>
            </a:ln>
            <a:effectLst/>
          </p:spPr>
          <p:txBody>
            <a:bodyPr wrap="none">
              <a:spAutoFit/>
            </a:bodyPr>
            <a:lstStyle/>
            <a:p>
              <a:pPr fontAlgn="base">
                <a:spcBef>
                  <a:spcPct val="0"/>
                </a:spcBef>
                <a:spcAft>
                  <a:spcPct val="0"/>
                </a:spcAft>
                <a:defRPr/>
              </a:pPr>
              <a:r>
                <a:rPr lang="zh-CN" altLang="en-US" sz="2600">
                  <a:latin typeface="Arial" panose="020B0604020202020204" pitchFamily="34" charset="0"/>
                  <a:ea typeface="宋体" panose="02010600030101010101" pitchFamily="2" charset="-122"/>
                </a:rPr>
                <a:t>近似推理或模糊推理</a:t>
              </a:r>
            </a:p>
          </p:txBody>
        </p:sp>
        <p:sp>
          <p:nvSpPr>
            <p:cNvPr id="11270" name="Rectangle 6"/>
            <p:cNvSpPr>
              <a:spLocks noChangeArrowheads="1"/>
            </p:cNvSpPr>
            <p:nvPr/>
          </p:nvSpPr>
          <p:spPr bwMode="auto">
            <a:xfrm>
              <a:off x="432" y="2880"/>
              <a:ext cx="1370" cy="314"/>
            </a:xfrm>
            <a:prstGeom prst="rect">
              <a:avLst/>
            </a:prstGeom>
            <a:gradFill rotWithShape="0">
              <a:gsLst>
                <a:gs pos="0">
                  <a:srgbClr val="CCFFFF"/>
                </a:gs>
                <a:gs pos="50000">
                  <a:schemeClr val="bg1"/>
                </a:gs>
                <a:gs pos="100000">
                  <a:srgbClr val="CCFFFF"/>
                </a:gs>
              </a:gsLst>
              <a:lin ang="5400000" scaled="1"/>
            </a:gradFill>
            <a:ln w="9525">
              <a:solidFill>
                <a:srgbClr val="0000FF"/>
              </a:solidFill>
              <a:miter lim="800000"/>
            </a:ln>
            <a:effectLst/>
          </p:spPr>
          <p:txBody>
            <a:bodyPr wrap="none">
              <a:spAutoFit/>
            </a:bodyPr>
            <a:lstStyle/>
            <a:p>
              <a:pPr fontAlgn="base">
                <a:spcBef>
                  <a:spcPct val="0"/>
                </a:spcBef>
                <a:spcAft>
                  <a:spcPct val="0"/>
                </a:spcAft>
                <a:defRPr/>
              </a:pPr>
              <a:r>
                <a:rPr lang="zh-CN" altLang="en-US" sz="2600">
                  <a:latin typeface="Arial" panose="020B0604020202020204" pitchFamily="34" charset="0"/>
                  <a:ea typeface="宋体" panose="02010600030101010101" pitchFamily="2" charset="-122"/>
                </a:rPr>
                <a:t>不确定性推理</a:t>
              </a:r>
            </a:p>
          </p:txBody>
        </p:sp>
        <p:cxnSp>
          <p:nvCxnSpPr>
            <p:cNvPr id="158730" name="AutoShape 8"/>
            <p:cNvCxnSpPr>
              <a:stCxn id="11270" idx="3"/>
              <a:endCxn id="11269" idx="1"/>
            </p:cNvCxnSpPr>
            <p:nvPr/>
          </p:nvCxnSpPr>
          <p:spPr>
            <a:xfrm>
              <a:off x="1802" y="3037"/>
              <a:ext cx="406" cy="310"/>
            </a:xfrm>
            <a:prstGeom prst="bentConnector3">
              <a:avLst>
                <a:gd name="adj1" fmla="val 50000"/>
              </a:avLst>
            </a:prstGeom>
            <a:ln w="9525" cap="flat" cmpd="sng">
              <a:solidFill>
                <a:schemeClr val="tx1"/>
              </a:solidFill>
              <a:prstDash val="solid"/>
              <a:miter/>
              <a:headEnd type="none" w="med" len="med"/>
              <a:tailEnd type="none" w="med" len="med"/>
            </a:ln>
          </p:spPr>
        </p:cxnSp>
        <p:cxnSp>
          <p:nvCxnSpPr>
            <p:cNvPr id="158731" name="AutoShape 9"/>
            <p:cNvCxnSpPr>
              <a:stCxn id="11270" idx="3"/>
              <a:endCxn id="11268" idx="1"/>
            </p:cNvCxnSpPr>
            <p:nvPr/>
          </p:nvCxnSpPr>
          <p:spPr>
            <a:xfrm flipV="1">
              <a:off x="1802" y="2723"/>
              <a:ext cx="406" cy="314"/>
            </a:xfrm>
            <a:prstGeom prst="bentConnector3">
              <a:avLst>
                <a:gd name="adj1" fmla="val 50000"/>
              </a:avLst>
            </a:prstGeom>
            <a:ln w="9525" cap="flat" cmpd="sng">
              <a:solidFill>
                <a:schemeClr val="tx1"/>
              </a:solidFill>
              <a:prstDash val="solid"/>
              <a:miter/>
              <a:headEnd type="none" w="med" len="med"/>
              <a:tailEnd type="none" w="med" len="med"/>
            </a:ln>
          </p:spPr>
        </p:cxnSp>
        <p:sp>
          <p:nvSpPr>
            <p:cNvPr id="158732" name="Rectangle 10"/>
            <p:cNvSpPr/>
            <p:nvPr/>
          </p:nvSpPr>
          <p:spPr>
            <a:xfrm>
              <a:off x="3120" y="2524"/>
              <a:ext cx="1156" cy="30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2600" dirty="0">
                  <a:latin typeface="Arial" panose="020B0604020202020204" pitchFamily="34" charset="0"/>
                  <a:ea typeface="宋体" panose="02010600030101010101" pitchFamily="2" charset="-122"/>
                </a:rPr>
                <a:t>（概率论）</a:t>
              </a:r>
            </a:p>
          </p:txBody>
        </p:sp>
        <p:sp>
          <p:nvSpPr>
            <p:cNvPr id="158733" name="Rectangle 12"/>
            <p:cNvSpPr/>
            <p:nvPr/>
          </p:nvSpPr>
          <p:spPr>
            <a:xfrm>
              <a:off x="4128" y="3196"/>
              <a:ext cx="1364" cy="30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2600" dirty="0">
                  <a:latin typeface="Arial" panose="020B0604020202020204" pitchFamily="34" charset="0"/>
                  <a:ea typeface="宋体" panose="02010600030101010101" pitchFamily="2" charset="-122"/>
                </a:rPr>
                <a:t>（模糊逻辑）</a:t>
              </a:r>
            </a:p>
          </p:txBody>
        </p:sp>
      </p:grpSp>
      <p:sp>
        <p:nvSpPr>
          <p:cNvPr id="158726" name="Rectangle 14"/>
          <p:cNvSpPr/>
          <p:nvPr/>
        </p:nvSpPr>
        <p:spPr>
          <a:xfrm>
            <a:off x="1905000" y="2108200"/>
            <a:ext cx="8458200" cy="4521200"/>
          </a:xfrm>
          <a:prstGeom prst="rect">
            <a:avLst/>
          </a:prstGeom>
          <a:noFill/>
          <a:ln w="9525" cap="flat" cmpd="sng">
            <a:solidFill>
              <a:srgbClr val="666699"/>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lnSpc>
                <a:spcPct val="120000"/>
              </a:lnSpc>
              <a:spcBef>
                <a:spcPct val="40000"/>
              </a:spcBef>
              <a:buClr>
                <a:schemeClr val="accent2"/>
              </a:buClr>
              <a:buSzPct val="50000"/>
              <a:buNone/>
            </a:pPr>
            <a:r>
              <a:rPr lang="zh-CN" altLang="en-US" sz="2500" b="1" dirty="0">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1</a:t>
            </a:r>
            <a:r>
              <a:rPr lang="zh-CN" altLang="en-US" sz="2500" b="1" dirty="0">
                <a:latin typeface="Times New Roman" panose="02020603050405020304" pitchFamily="18" charset="0"/>
                <a:ea typeface="宋体" panose="02010600030101010101" pitchFamily="2" charset="-122"/>
              </a:rPr>
              <a:t>）</a:t>
            </a:r>
            <a:r>
              <a:rPr lang="zh-CN" altLang="en-US" sz="2500" b="1" dirty="0">
                <a:solidFill>
                  <a:schemeClr val="accent2"/>
                </a:solidFill>
                <a:latin typeface="Times New Roman" panose="02020603050405020304" pitchFamily="18" charset="0"/>
                <a:ea typeface="宋体" panose="02010600030101010101" pitchFamily="2" charset="-122"/>
              </a:rPr>
              <a:t>确定性推理</a:t>
            </a:r>
            <a:r>
              <a:rPr lang="zh-CN" altLang="en-US" sz="2500" b="1" dirty="0">
                <a:latin typeface="Times New Roman" panose="02020603050405020304" pitchFamily="18" charset="0"/>
                <a:ea typeface="宋体" panose="02010600030101010101" pitchFamily="2" charset="-122"/>
              </a:rPr>
              <a:t>：</a:t>
            </a:r>
            <a:r>
              <a:rPr lang="zh-CN" altLang="en-US" sz="2500" dirty="0">
                <a:latin typeface="Times New Roman" panose="02020603050405020304" pitchFamily="18" charset="0"/>
                <a:ea typeface="宋体" panose="02010600030101010101" pitchFamily="2" charset="-122"/>
              </a:rPr>
              <a:t>推理时所用的知识与证据都是确定的，推出的结论也是确定的，其真值或者为真或者为假。 </a:t>
            </a:r>
          </a:p>
          <a:p>
            <a:pPr marL="0" indent="0" algn="just" eaLnBrk="1" hangingPunct="1">
              <a:lnSpc>
                <a:spcPct val="120000"/>
              </a:lnSpc>
              <a:spcBef>
                <a:spcPct val="40000"/>
              </a:spcBef>
              <a:buClr>
                <a:schemeClr val="accent2"/>
              </a:buClr>
              <a:buSzPct val="50000"/>
              <a:buNone/>
            </a:pPr>
            <a:r>
              <a:rPr lang="zh-CN" altLang="en-US" sz="2500" b="1" dirty="0">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2</a:t>
            </a:r>
            <a:r>
              <a:rPr lang="zh-CN" altLang="en-US" sz="2500" b="1" dirty="0">
                <a:latin typeface="Times New Roman" panose="02020603050405020304" pitchFamily="18" charset="0"/>
                <a:ea typeface="宋体" panose="02010600030101010101" pitchFamily="2" charset="-122"/>
              </a:rPr>
              <a:t>）</a:t>
            </a:r>
            <a:r>
              <a:rPr lang="zh-CN" altLang="en-US" sz="2500" b="1" dirty="0">
                <a:solidFill>
                  <a:schemeClr val="accent2"/>
                </a:solidFill>
                <a:latin typeface="Times New Roman" panose="02020603050405020304" pitchFamily="18" charset="0"/>
                <a:ea typeface="宋体" panose="02010600030101010101" pitchFamily="2" charset="-122"/>
              </a:rPr>
              <a:t>不确定性</a:t>
            </a:r>
            <a:r>
              <a:rPr lang="zh-CN" altLang="en-US" sz="2500" b="1" dirty="0">
                <a:solidFill>
                  <a:schemeClr val="accent2"/>
                </a:solidFill>
                <a:latin typeface="Arial" panose="020B0604020202020204" pitchFamily="34" charset="0"/>
                <a:ea typeface="宋体" panose="02010600030101010101" pitchFamily="2" charset="-122"/>
              </a:rPr>
              <a:t>推理</a:t>
            </a:r>
            <a:r>
              <a:rPr lang="zh-CN" altLang="en-US" sz="2500" b="1" dirty="0">
                <a:latin typeface="Arial" panose="020B0604020202020204" pitchFamily="34" charset="0"/>
                <a:ea typeface="宋体" panose="02010600030101010101" pitchFamily="2" charset="-122"/>
              </a:rPr>
              <a:t>：</a:t>
            </a:r>
            <a:r>
              <a:rPr lang="zh-CN" altLang="en-US" sz="2500" dirty="0">
                <a:latin typeface="Arial" panose="020B0604020202020204" pitchFamily="34" charset="0"/>
                <a:ea typeface="宋体" panose="02010600030101010101" pitchFamily="2" charset="-122"/>
              </a:rPr>
              <a:t>推理时所用的知识与证据不都是确定的，推出的结论也是不确定的。</a:t>
            </a:r>
          </a:p>
          <a:p>
            <a:pPr marL="0" indent="0" algn="just" eaLnBrk="1" hangingPunct="1">
              <a:lnSpc>
                <a:spcPct val="120000"/>
              </a:lnSpc>
              <a:spcBef>
                <a:spcPct val="40000"/>
              </a:spcBef>
              <a:buClr>
                <a:schemeClr val="accent2"/>
              </a:buClr>
              <a:buSzPct val="50000"/>
              <a:buFont typeface="Wingdings" panose="05000000000000000000" pitchFamily="2" charset="2"/>
              <a:buChar char="n"/>
            </a:pPr>
            <a:endParaRPr lang="zh-CN" altLang="en-US" sz="2500" dirty="0">
              <a:latin typeface="Arial" panose="020B0604020202020204" pitchFamily="34" charset="0"/>
              <a:ea typeface="宋体" panose="02010600030101010101" pitchFamily="2" charset="-122"/>
            </a:endParaRPr>
          </a:p>
          <a:p>
            <a:pPr marL="0" indent="0" eaLnBrk="1" hangingPunct="1">
              <a:lnSpc>
                <a:spcPct val="120000"/>
              </a:lnSpc>
              <a:spcBef>
                <a:spcPct val="40000"/>
              </a:spcBef>
              <a:buClr>
                <a:schemeClr val="accent2"/>
              </a:buClr>
              <a:buSzPct val="50000"/>
              <a:buFont typeface="Wingdings" panose="05000000000000000000" pitchFamily="2" charset="2"/>
              <a:buChar char="n"/>
            </a:pPr>
            <a:endParaRPr lang="zh-CN" altLang="en-US" sz="2500" dirty="0">
              <a:latin typeface="Arial" panose="020B0604020202020204" pitchFamily="34" charset="0"/>
              <a:ea typeface="宋体" panose="02010600030101010101" pitchFamily="2" charset="-122"/>
            </a:endParaRPr>
          </a:p>
          <a:p>
            <a:pPr marL="0" indent="0" eaLnBrk="1" hangingPunct="1">
              <a:lnSpc>
                <a:spcPct val="120000"/>
              </a:lnSpc>
              <a:spcBef>
                <a:spcPct val="40000"/>
              </a:spcBef>
              <a:buClr>
                <a:schemeClr val="accent2"/>
              </a:buClr>
              <a:buSzPct val="50000"/>
              <a:buFont typeface="Wingdings" panose="05000000000000000000" pitchFamily="2" charset="2"/>
              <a:buChar char="n"/>
            </a:pPr>
            <a:endParaRPr lang="zh-CN" altLang="en-US" sz="2500" dirty="0">
              <a:latin typeface="Arial" panose="020B0604020202020204" pitchFamily="34" charset="0"/>
              <a:ea typeface="宋体" panose="02010600030101010101" pitchFamily="2" charset="-122"/>
            </a:endParaRPr>
          </a:p>
          <a:p>
            <a:pPr marL="0" indent="0" eaLnBrk="1" hangingPunct="1">
              <a:lnSpc>
                <a:spcPct val="120000"/>
              </a:lnSpc>
              <a:spcBef>
                <a:spcPct val="40000"/>
              </a:spcBef>
              <a:buClr>
                <a:schemeClr val="accent2"/>
              </a:buClr>
              <a:buSzPct val="50000"/>
              <a:buFont typeface="Wingdings" panose="05000000000000000000" pitchFamily="2" charset="2"/>
              <a:buChar char="n"/>
            </a:pPr>
            <a:endParaRPr lang="en-US" altLang="zh-CN" sz="25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63705801"/>
      </p:ext>
    </p:extLst>
  </p:cSld>
  <p:clrMapOvr>
    <a:masterClrMapping/>
  </p:clrMapOvr>
  <p:transition>
    <p:rand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3.1.2  </a:t>
            </a:r>
            <a:r>
              <a:rPr lang="zh-CN" altLang="en-US" sz="3600" dirty="0">
                <a:solidFill>
                  <a:srgbClr val="7B9899"/>
                </a:solidFill>
                <a:latin typeface="Times New Roman" panose="02020603050405020304" pitchFamily="18" charset="0"/>
                <a:ea typeface="黑体" panose="02010609060101010101" pitchFamily="49" charset="-122"/>
              </a:rPr>
              <a:t>推理方式及其分类</a:t>
            </a:r>
          </a:p>
        </p:txBody>
      </p:sp>
      <p:sp>
        <p:nvSpPr>
          <p:cNvPr id="159747" name="Rectangle 3"/>
          <p:cNvSpPr>
            <a:spLocks noGrp="1"/>
          </p:cNvSpPr>
          <p:nvPr>
            <p:ph sz="quarter" idx="1"/>
          </p:nvPr>
        </p:nvSpPr>
        <p:spPr>
          <a:xfrm>
            <a:off x="1752600" y="1524000"/>
            <a:ext cx="8642350" cy="3359150"/>
          </a:xfrm>
        </p:spPr>
        <p:txBody>
          <a:bodyPr vert="horz" wrap="square" lIns="91440" tIns="45720" rIns="91440" bIns="45720" anchor="t" anchorCtr="0">
            <a:normAutofit lnSpcReduction="10000"/>
          </a:bodyPr>
          <a:lstStyle/>
          <a:p>
            <a:pPr marL="195580" indent="-195580">
              <a:lnSpc>
                <a:spcPct val="120000"/>
              </a:lnSpc>
              <a:buNone/>
            </a:pPr>
            <a:r>
              <a:rPr lang="en-US" altLang="zh-CN" sz="2800" b="1" dirty="0">
                <a:latin typeface="仿宋" panose="02010609060101010101" pitchFamily="49" charset="-122"/>
                <a:ea typeface="仿宋" panose="02010609060101010101" pitchFamily="49" charset="-122"/>
              </a:rPr>
              <a:t>   3. </a:t>
            </a:r>
            <a:r>
              <a:rPr lang="zh-CN" altLang="en-US" sz="2800" b="1" dirty="0">
                <a:latin typeface="仿宋" panose="02010609060101010101" pitchFamily="49" charset="-122"/>
                <a:ea typeface="仿宋" panose="02010609060101010101" pitchFamily="49" charset="-122"/>
              </a:rPr>
              <a:t>单调推理、非单调推理（推出的结论是否越来越接近最终目标）</a:t>
            </a:r>
          </a:p>
          <a:p>
            <a:pPr marL="195580" indent="-195580">
              <a:lnSpc>
                <a:spcPct val="120000"/>
              </a:lnSpc>
              <a:buNone/>
            </a:pPr>
            <a:r>
              <a:rPr lang="zh-CN" altLang="en-US" sz="2600" b="1" dirty="0">
                <a:solidFill>
                  <a:schemeClr val="accent2"/>
                </a:solidFill>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a:t>
            </a:r>
            <a:r>
              <a:rPr lang="en-US" altLang="zh-CN" sz="2600" b="1" dirty="0">
                <a:latin typeface="仿宋" panose="02010609060101010101" pitchFamily="49" charset="-122"/>
                <a:ea typeface="仿宋" panose="02010609060101010101" pitchFamily="49" charset="-122"/>
              </a:rPr>
              <a:t>1</a:t>
            </a:r>
            <a:r>
              <a:rPr lang="zh-CN" altLang="en-US" sz="2600" b="1" dirty="0">
                <a:latin typeface="仿宋" panose="02010609060101010101" pitchFamily="49" charset="-122"/>
                <a:ea typeface="仿宋" panose="02010609060101010101" pitchFamily="49" charset="-122"/>
              </a:rPr>
              <a:t>）</a:t>
            </a:r>
            <a:r>
              <a:rPr lang="zh-CN" altLang="en-US" sz="2600" b="1" dirty="0">
                <a:solidFill>
                  <a:srgbClr val="0070C0"/>
                </a:solidFill>
                <a:latin typeface="仿宋" panose="02010609060101010101" pitchFamily="49" charset="-122"/>
                <a:ea typeface="仿宋" panose="02010609060101010101" pitchFamily="49" charset="-122"/>
              </a:rPr>
              <a:t>单调推理</a:t>
            </a:r>
            <a:r>
              <a:rPr lang="zh-CN" altLang="en-US" sz="2600" b="1" dirty="0">
                <a:latin typeface="仿宋" panose="02010609060101010101" pitchFamily="49" charset="-122"/>
                <a:ea typeface="仿宋" panose="02010609060101010101" pitchFamily="49" charset="-122"/>
              </a:rPr>
              <a:t>：</a:t>
            </a:r>
            <a:r>
              <a:rPr lang="zh-CN" altLang="en-US" sz="2600" dirty="0">
                <a:latin typeface="仿宋" panose="02010609060101010101" pitchFamily="49" charset="-122"/>
                <a:ea typeface="仿宋" panose="02010609060101010101" pitchFamily="49" charset="-122"/>
              </a:rPr>
              <a:t>指在推理过程中随着推理的向前推进以及新知识的加入，推出的结论呈单调增加的趋势，并且越来越接近最终目标，在推理过程中不会出现反复的情况，即不会由于新知识的加入否定了前面推出的结论，从而使推理又退回到前面的某一步。</a:t>
            </a:r>
          </a:p>
        </p:txBody>
      </p:sp>
      <p:sp>
        <p:nvSpPr>
          <p:cNvPr id="159748"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152</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3317" name="AutoShape 5"/>
          <p:cNvSpPr/>
          <p:nvPr/>
        </p:nvSpPr>
        <p:spPr>
          <a:xfrm>
            <a:off x="6248400" y="5410200"/>
            <a:ext cx="3733800" cy="533400"/>
          </a:xfrm>
          <a:prstGeom prst="accentCallout2">
            <a:avLst>
              <a:gd name="adj1" fmla="val 21431"/>
              <a:gd name="adj2" fmla="val -2042"/>
              <a:gd name="adj3" fmla="val 21431"/>
              <a:gd name="adj4" fmla="val -14199"/>
              <a:gd name="adj5" fmla="val -131903"/>
              <a:gd name="adj6" fmla="val -48486"/>
            </a:avLst>
          </a:prstGeom>
          <a:gradFill rotWithShape="1">
            <a:gsLst>
              <a:gs pos="0">
                <a:schemeClr val="bg1"/>
              </a:gs>
              <a:gs pos="100000">
                <a:srgbClr val="C0C0C0"/>
              </a:gs>
            </a:gsLst>
            <a:path path="shape">
              <a:fillToRect l="50000" t="50000" r="50000" b="50000"/>
            </a:path>
            <a:tileRect/>
          </a:gradFill>
          <a:ln w="25400" cap="flat" cmpd="sng">
            <a:solidFill>
              <a:srgbClr val="333333"/>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40000"/>
              </a:spcBef>
              <a:buClr>
                <a:schemeClr val="accent2"/>
              </a:buClr>
              <a:buSzTx/>
              <a:buNone/>
            </a:pPr>
            <a:r>
              <a:rPr lang="en-US" altLang="zh-CN" sz="2600"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基于经典逻辑的演绎推理</a:t>
            </a:r>
            <a:r>
              <a:rPr lang="zh-CN" altLang="en-US" sz="2600" dirty="0">
                <a:latin typeface="Arial" panose="020B0604020202020204" pitchFamily="34" charset="0"/>
                <a:ea typeface="宋体" panose="02010600030101010101" pitchFamily="2" charset="-122"/>
              </a:rPr>
              <a:t> </a:t>
            </a:r>
            <a:endParaRPr lang="zh-CN" altLang="en-US" sz="18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1298321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 calcmode="lin" valueType="num">
                                      <p:cBhvr>
                                        <p:cTn id="7" dur="1000" fill="hold"/>
                                        <p:tgtEl>
                                          <p:spTgt spid="13317"/>
                                        </p:tgtEl>
                                        <p:attrNameLst>
                                          <p:attrName>ppt_w</p:attrName>
                                        </p:attrNameLst>
                                      </p:cBhvr>
                                      <p:tavLst>
                                        <p:tav tm="0">
                                          <p:val>
                                            <p:strVal val="#ppt_w*0.70"/>
                                          </p:val>
                                        </p:tav>
                                        <p:tav tm="100000">
                                          <p:val>
                                            <p:strVal val="#ppt_w"/>
                                          </p:val>
                                        </p:tav>
                                      </p:tavLst>
                                    </p:anim>
                                    <p:anim calcmode="lin" valueType="num">
                                      <p:cBhvr>
                                        <p:cTn id="8" dur="1000" fill="hold"/>
                                        <p:tgtEl>
                                          <p:spTgt spid="13317"/>
                                        </p:tgtEl>
                                        <p:attrNameLst>
                                          <p:attrName>ppt_h</p:attrName>
                                        </p:attrNameLst>
                                      </p:cBhvr>
                                      <p:tavLst>
                                        <p:tav tm="0">
                                          <p:val>
                                            <p:strVal val="#ppt_h"/>
                                          </p:val>
                                        </p:tav>
                                        <p:tav tm="100000">
                                          <p:val>
                                            <p:strVal val="#ppt_h"/>
                                          </p:val>
                                        </p:tav>
                                      </p:tavLst>
                                    </p:anim>
                                    <p:animEffect transition="in" filter="fade">
                                      <p:cBhvr>
                                        <p:cTn id="9" dur="1000"/>
                                        <p:tgtEl>
                                          <p:spTgt spid="13317"/>
                                        </p:tgtEl>
                                      </p:cBhvr>
                                    </p:animEffect>
                                  </p:childTnLst>
                                  <p:subTnLst>
                                    <p:set>
                                      <p:cBhvr override="childStyle">
                                        <p:cTn dur="1" fill="hold" display="0" masterRel="nextClick" afterEffect="1"/>
                                        <p:tgtEl>
                                          <p:spTgt spid="133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ldLvl="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3.1.2  </a:t>
            </a:r>
            <a:r>
              <a:rPr lang="zh-CN" altLang="en-US" sz="3600" dirty="0">
                <a:solidFill>
                  <a:srgbClr val="7B9899"/>
                </a:solidFill>
                <a:latin typeface="Times New Roman" panose="02020603050405020304" pitchFamily="18" charset="0"/>
                <a:ea typeface="黑体" panose="02010609060101010101" pitchFamily="49" charset="-122"/>
              </a:rPr>
              <a:t>推理方式及其分类</a:t>
            </a:r>
          </a:p>
        </p:txBody>
      </p:sp>
      <p:sp>
        <p:nvSpPr>
          <p:cNvPr id="160771"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153</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3318" name="Text Box 6"/>
          <p:cNvSpPr txBox="1"/>
          <p:nvPr/>
        </p:nvSpPr>
        <p:spPr>
          <a:xfrm>
            <a:off x="5638800" y="5083175"/>
            <a:ext cx="4876800" cy="1448858"/>
          </a:xfrm>
          <a:prstGeom prst="rect">
            <a:avLst/>
          </a:prstGeom>
          <a:solidFill>
            <a:srgbClr val="CCFFFF"/>
          </a:soli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100000"/>
              </a:spcBef>
              <a:buClrTx/>
              <a:buSzTx/>
              <a:buNone/>
            </a:pPr>
            <a:r>
              <a:rPr lang="en-US" altLang="zh-CN" sz="2400" b="1" i="1" dirty="0">
                <a:latin typeface="Times New Roman" panose="02020603050405020304" pitchFamily="18" charset="0"/>
                <a:ea typeface="宋体" panose="02010600030101010101" pitchFamily="2" charset="-122"/>
              </a:rPr>
              <a:t>X</a:t>
            </a:r>
            <a:r>
              <a:rPr lang="zh-CN" altLang="en-US" sz="2400" b="1" dirty="0">
                <a:latin typeface="Arial" panose="020B0604020202020204" pitchFamily="34" charset="0"/>
                <a:ea typeface="宋体" panose="02010600030101010101" pitchFamily="2" charset="-122"/>
              </a:rPr>
              <a:t>：鸟    </a:t>
            </a:r>
            <a:r>
              <a:rPr lang="zh-CN" altLang="en-US" sz="32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X</a:t>
            </a:r>
            <a:r>
              <a:rPr lang="zh-CN" altLang="en-US" sz="2400" b="1" dirty="0">
                <a:latin typeface="Arial" panose="020B0604020202020204" pitchFamily="34" charset="0"/>
                <a:ea typeface="宋体" panose="02010600030101010101" pitchFamily="2" charset="-122"/>
              </a:rPr>
              <a:t>：会飞      </a:t>
            </a:r>
            <a:r>
              <a:rPr lang="zh-CN" altLang="en-US" sz="3200" b="1" dirty="0">
                <a:latin typeface="Arial" panose="020B0604020202020204" pitchFamily="34" charset="0"/>
                <a:ea typeface="宋体" panose="02010600030101010101" pitchFamily="2" charset="-122"/>
              </a:rPr>
              <a:t>→</a:t>
            </a:r>
          </a:p>
          <a:p>
            <a:pPr marL="0" indent="0" eaLnBrk="1" hangingPunct="1">
              <a:spcBef>
                <a:spcPct val="50000"/>
              </a:spcBef>
              <a:buClrTx/>
              <a:buSzTx/>
              <a:buNone/>
            </a:pPr>
            <a:r>
              <a:rPr lang="zh-CN" altLang="en-US" sz="3200" b="1" dirty="0">
                <a:latin typeface="Arial" panose="020B0604020202020204" pitchFamily="34" charset="0"/>
                <a:ea typeface="宋体" panose="02010600030101010101" pitchFamily="2" charset="-122"/>
              </a:rPr>
              <a:t>                  </a:t>
            </a:r>
            <a:r>
              <a:rPr lang="en-US" altLang="zh-CN" sz="2400" b="1" i="1" dirty="0">
                <a:solidFill>
                  <a:srgbClr val="0000FF"/>
                </a:solidFill>
                <a:latin typeface="Times New Roman" panose="02020603050405020304" pitchFamily="18" charset="0"/>
                <a:ea typeface="宋体" panose="02010600030101010101" pitchFamily="2" charset="-122"/>
              </a:rPr>
              <a:t>X</a:t>
            </a:r>
            <a:r>
              <a:rPr lang="en-US" altLang="zh-CN" sz="2400" b="1" dirty="0">
                <a:solidFill>
                  <a:srgbClr val="0000FF"/>
                </a:solidFill>
                <a:latin typeface="Arial" panose="020B0604020202020204" pitchFamily="34" charset="0"/>
                <a:ea typeface="宋体" panose="02010600030101010101" pitchFamily="2" charset="-122"/>
              </a:rPr>
              <a:t>:  </a:t>
            </a:r>
            <a:r>
              <a:rPr lang="zh-CN" altLang="en-US" sz="2400" b="1" dirty="0">
                <a:solidFill>
                  <a:srgbClr val="0000FF"/>
                </a:solidFill>
                <a:latin typeface="Arial" panose="020B0604020202020204" pitchFamily="34" charset="0"/>
                <a:ea typeface="宋体" panose="02010600030101010101" pitchFamily="2" charset="-122"/>
              </a:rPr>
              <a:t>企鹅</a:t>
            </a:r>
            <a:r>
              <a:rPr lang="zh-CN" altLang="en-US" sz="2400" b="1" dirty="0">
                <a:latin typeface="Arial" panose="020B0604020202020204" pitchFamily="34" charset="0"/>
                <a:ea typeface="宋体" panose="02010600030101010101" pitchFamily="2" charset="-122"/>
              </a:rPr>
              <a:t>                       </a:t>
            </a:r>
          </a:p>
          <a:p>
            <a:pPr marL="0" indent="0" eaLnBrk="1" hangingPunct="1">
              <a:lnSpc>
                <a:spcPct val="20000"/>
              </a:lnSpc>
              <a:spcBef>
                <a:spcPct val="0"/>
              </a:spcBef>
              <a:buClrTx/>
              <a:buSzTx/>
              <a:buNone/>
            </a:pPr>
            <a:endParaRPr lang="en-US" altLang="zh-CN" sz="2400" b="1" dirty="0">
              <a:latin typeface="Arial" panose="020B0604020202020204" pitchFamily="34" charset="0"/>
              <a:ea typeface="宋体" panose="02010600030101010101" pitchFamily="2" charset="-122"/>
            </a:endParaRPr>
          </a:p>
        </p:txBody>
      </p:sp>
      <p:grpSp>
        <p:nvGrpSpPr>
          <p:cNvPr id="2" name="Group 10"/>
          <p:cNvGrpSpPr/>
          <p:nvPr/>
        </p:nvGrpSpPr>
        <p:grpSpPr>
          <a:xfrm>
            <a:off x="7696200" y="5191125"/>
            <a:ext cx="1981200" cy="1200150"/>
            <a:chOff x="2304" y="2983"/>
            <a:chExt cx="1248" cy="756"/>
          </a:xfrm>
        </p:grpSpPr>
        <p:sp>
          <p:nvSpPr>
            <p:cNvPr id="160776" name="Rectangle 9"/>
            <p:cNvSpPr/>
            <p:nvPr/>
          </p:nvSpPr>
          <p:spPr>
            <a:xfrm>
              <a:off x="2304" y="2983"/>
              <a:ext cx="1025" cy="756"/>
            </a:xfrm>
            <a:prstGeom prst="rect">
              <a:avLst/>
            </a:prstGeom>
            <a:solidFill>
              <a:srgbClr val="CCFFFF"/>
            </a:solid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2400" b="1" dirty="0">
                  <a:latin typeface="Arial" panose="020B0604020202020204" pitchFamily="34" charset="0"/>
                  <a:ea typeface="宋体" panose="02010600030101010101" pitchFamily="2" charset="-122"/>
                </a:rPr>
                <a:t>X</a:t>
              </a:r>
              <a:r>
                <a:rPr lang="zh-CN" altLang="en-US" sz="2400" b="1" dirty="0">
                  <a:latin typeface="Arial" panose="020B0604020202020204" pitchFamily="34" charset="0"/>
                  <a:ea typeface="宋体" panose="02010600030101010101" pitchFamily="2" charset="-122"/>
                </a:rPr>
                <a:t>：</a:t>
              </a:r>
              <a:r>
                <a:rPr lang="zh-CN" altLang="en-US" sz="2400" b="1" dirty="0">
                  <a:solidFill>
                    <a:schemeClr val="accent2"/>
                  </a:solidFill>
                  <a:latin typeface="Arial" panose="020B0604020202020204" pitchFamily="34" charset="0"/>
                  <a:ea typeface="宋体" panose="02010600030101010101" pitchFamily="2" charset="-122"/>
                </a:rPr>
                <a:t>不会飞</a:t>
              </a:r>
            </a:p>
            <a:p>
              <a:pPr marL="0" indent="0" eaLnBrk="1" hangingPunct="1">
                <a:spcBef>
                  <a:spcPct val="0"/>
                </a:spcBef>
                <a:buClrTx/>
                <a:buSzTx/>
                <a:buNone/>
              </a:pPr>
              <a:endParaRPr lang="zh-CN" altLang="en-US" sz="2400" b="1" dirty="0">
                <a:solidFill>
                  <a:schemeClr val="accent2"/>
                </a:solidFill>
                <a:latin typeface="Arial" panose="020B0604020202020204" pitchFamily="34" charset="0"/>
                <a:ea typeface="宋体" panose="02010600030101010101" pitchFamily="2" charset="-122"/>
              </a:endParaRPr>
            </a:p>
            <a:p>
              <a:pPr marL="0" indent="0" eaLnBrk="1" hangingPunct="1">
                <a:spcBef>
                  <a:spcPct val="0"/>
                </a:spcBef>
                <a:buClrTx/>
                <a:buSzTx/>
                <a:buNone/>
              </a:pPr>
              <a:r>
                <a:rPr lang="en-US" altLang="zh-CN" sz="2400" b="1" dirty="0">
                  <a:solidFill>
                    <a:srgbClr val="0000FF"/>
                  </a:solidFill>
                  <a:latin typeface="Arial" panose="020B0604020202020204" pitchFamily="34" charset="0"/>
                  <a:ea typeface="宋体" panose="02010600030101010101" pitchFamily="2" charset="-122"/>
                </a:rPr>
                <a:t>X</a:t>
              </a:r>
              <a:r>
                <a:rPr lang="zh-CN" altLang="en-US" sz="2400" b="1" dirty="0">
                  <a:solidFill>
                    <a:srgbClr val="0000FF"/>
                  </a:solidFill>
                  <a:latin typeface="Arial" panose="020B0604020202020204" pitchFamily="34" charset="0"/>
                  <a:ea typeface="宋体" panose="02010600030101010101" pitchFamily="2" charset="-122"/>
                </a:rPr>
                <a:t>：企鹅</a:t>
              </a:r>
            </a:p>
          </p:txBody>
        </p:sp>
        <p:sp>
          <p:nvSpPr>
            <p:cNvPr id="160777" name="Line 7"/>
            <p:cNvSpPr/>
            <p:nvPr/>
          </p:nvSpPr>
          <p:spPr>
            <a:xfrm flipV="1">
              <a:off x="2784" y="3251"/>
              <a:ext cx="0" cy="192"/>
            </a:xfrm>
            <a:prstGeom prst="line">
              <a:avLst/>
            </a:prstGeom>
            <a:ln w="25400" cap="flat" cmpd="sng">
              <a:solidFill>
                <a:schemeClr val="accent2"/>
              </a:solidFill>
              <a:prstDash val="solid"/>
              <a:headEnd type="none" w="med" len="med"/>
              <a:tailEnd type="triangle" w="med" len="med"/>
            </a:ln>
          </p:spPr>
        </p:sp>
        <p:sp>
          <p:nvSpPr>
            <p:cNvPr id="160778" name="Line 8"/>
            <p:cNvSpPr/>
            <p:nvPr/>
          </p:nvSpPr>
          <p:spPr>
            <a:xfrm flipV="1">
              <a:off x="3312" y="3299"/>
              <a:ext cx="240" cy="192"/>
            </a:xfrm>
            <a:prstGeom prst="line">
              <a:avLst/>
            </a:prstGeom>
            <a:ln w="25400" cap="flat" cmpd="sng">
              <a:solidFill>
                <a:schemeClr val="accent2"/>
              </a:solidFill>
              <a:prstDash val="solid"/>
              <a:headEnd type="none" w="med" len="med"/>
              <a:tailEnd type="triangle" w="med" len="med"/>
            </a:ln>
          </p:spPr>
        </p:sp>
      </p:grpSp>
      <p:sp>
        <p:nvSpPr>
          <p:cNvPr id="4" name="文本框 3"/>
          <p:cNvSpPr txBox="1"/>
          <p:nvPr/>
        </p:nvSpPr>
        <p:spPr>
          <a:xfrm>
            <a:off x="1717675" y="1371600"/>
            <a:ext cx="8693150" cy="3784600"/>
          </a:xfrm>
          <a:prstGeom prst="rect">
            <a:avLst/>
          </a:prstGeom>
          <a:noFill/>
        </p:spPr>
        <p:txBody>
          <a:bodyPr>
            <a:spAutoFit/>
          </a:bodyPr>
          <a:lstStyle/>
          <a:p>
            <a:pPr>
              <a:lnSpc>
                <a:spcPct val="120000"/>
              </a:lnSpc>
              <a:defRPr/>
            </a:pPr>
            <a:r>
              <a:rPr lang="en-US" altLang="zh-CN" sz="2000" noProof="1">
                <a:latin typeface="Times New Roman" panose="02020603050405020304" pitchFamily="18" charset="0"/>
                <a:ea typeface="宋体" panose="02010600030101010101" pitchFamily="2" charset="-122"/>
                <a:sym typeface="+mn-ea"/>
              </a:rPr>
              <a:t>   3. </a:t>
            </a:r>
            <a:r>
              <a:rPr lang="zh-CN" altLang="en-US" sz="2000" noProof="1">
                <a:latin typeface="Times New Roman" panose="02020603050405020304" pitchFamily="18" charset="0"/>
                <a:ea typeface="宋体" panose="02010600030101010101" pitchFamily="2" charset="-122"/>
                <a:sym typeface="+mn-ea"/>
              </a:rPr>
              <a:t>单调推理、非单调推理</a:t>
            </a:r>
            <a:endParaRPr lang="zh-CN" altLang="en-US" sz="2000" noProof="1">
              <a:latin typeface="Times New Roman" panose="02020603050405020304" pitchFamily="18" charset="0"/>
              <a:ea typeface="宋体" panose="02010600030101010101" pitchFamily="2" charset="-122"/>
            </a:endParaRPr>
          </a:p>
          <a:p>
            <a:pPr marL="195580" indent="-195580">
              <a:lnSpc>
                <a:spcPct val="120000"/>
              </a:lnSpc>
              <a:defRPr/>
            </a:pPr>
            <a:r>
              <a:rPr lang="zh-CN" altLang="en-US" sz="2000" noProof="1">
                <a:solidFill>
                  <a:schemeClr val="accent2"/>
                </a:solidFill>
                <a:latin typeface="Times New Roman" panose="02020603050405020304" pitchFamily="18" charset="0"/>
                <a:ea typeface="宋体" panose="02010600030101010101" pitchFamily="2" charset="-122"/>
                <a:sym typeface="+mn-ea"/>
              </a:rPr>
              <a:t> </a:t>
            </a:r>
            <a:r>
              <a:rPr lang="zh-CN" altLang="en-US" sz="2000" noProof="1">
                <a:latin typeface="Times New Roman" panose="02020603050405020304" pitchFamily="18" charset="0"/>
                <a:ea typeface="宋体" panose="02010600030101010101" pitchFamily="2" charset="-122"/>
                <a:sym typeface="+mn-ea"/>
              </a:rPr>
              <a:t>（</a:t>
            </a:r>
            <a:r>
              <a:rPr lang="en-US" altLang="zh-CN" sz="2000" noProof="1">
                <a:latin typeface="Times New Roman" panose="02020603050405020304" pitchFamily="18" charset="0"/>
                <a:ea typeface="宋体" panose="02010600030101010101" pitchFamily="2" charset="-122"/>
                <a:sym typeface="+mn-ea"/>
              </a:rPr>
              <a:t>2</a:t>
            </a:r>
            <a:r>
              <a:rPr lang="zh-CN" altLang="en-US" sz="2000" noProof="1">
                <a:latin typeface="Times New Roman" panose="02020603050405020304" pitchFamily="18" charset="0"/>
                <a:ea typeface="宋体" panose="02010600030101010101" pitchFamily="2" charset="-122"/>
                <a:sym typeface="+mn-ea"/>
              </a:rPr>
              <a:t>）</a:t>
            </a:r>
            <a:r>
              <a:rPr lang="zh-CN" altLang="en-US" sz="2000" noProof="1">
                <a:solidFill>
                  <a:schemeClr val="accent2"/>
                </a:solidFill>
                <a:latin typeface="Times New Roman" panose="02020603050405020304" pitchFamily="18" charset="0"/>
                <a:ea typeface="宋体" panose="02010600030101010101" pitchFamily="2" charset="-122"/>
                <a:sym typeface="+mn-ea"/>
              </a:rPr>
              <a:t>非单调推理</a:t>
            </a:r>
            <a:r>
              <a:rPr lang="zh-CN" altLang="en-US" sz="2000" noProof="1">
                <a:latin typeface="Arial" panose="020B0604020202020204" pitchFamily="34" charset="0"/>
                <a:ea typeface="宋体" panose="02010600030101010101" pitchFamily="2" charset="-122"/>
                <a:sym typeface="+mn-ea"/>
              </a:rPr>
              <a:t>：</a:t>
            </a:r>
            <a:r>
              <a:rPr lang="zh-CN" altLang="en-US" sz="2000" noProof="1">
                <a:latin typeface="Arial" panose="020B0604020202020204" pitchFamily="34" charset="0"/>
                <a:ea typeface="宋体" panose="02010600030101010101" pitchFamily="2" charset="-122"/>
              </a:rPr>
              <a:t>指在推理过程中由于新知识的加入，不仅没有加强已推出的结论，反而要否定它，使得推理退回到前面的某一步，重新开始。非单调推理是在知识不完全的的情况下发生的。由于知识不完全，为使推理进行下去，就要先做某些假设，并在此基础上进行推理，当以后由于新知识的加入发现原先的假设不正确的时候，就需要推翻该假设以及基于此假设而推出的一切结论，再用新知识重新进行推理。显然前面所说的默认推理是非单调推理，在日常生活和社会实践中，很多情况下进行的推理也都是非单调推理，这是人们常用的一种思维方式。非单调推理是人工智能研究的重要成果之一。</a:t>
            </a:r>
          </a:p>
        </p:txBody>
      </p:sp>
      <p:sp>
        <p:nvSpPr>
          <p:cNvPr id="5" name="AutoShape 4"/>
          <p:cNvSpPr/>
          <p:nvPr/>
        </p:nvSpPr>
        <p:spPr>
          <a:xfrm>
            <a:off x="1866901" y="5467350"/>
            <a:ext cx="3484563" cy="603250"/>
          </a:xfrm>
          <a:prstGeom prst="accentCallout2">
            <a:avLst>
              <a:gd name="adj1" fmla="val 18949"/>
              <a:gd name="adj2" fmla="val -2185"/>
              <a:gd name="adj3" fmla="val -16843"/>
              <a:gd name="adj4" fmla="val -731"/>
              <a:gd name="adj5" fmla="val -120843"/>
              <a:gd name="adj6" fmla="val 12398"/>
            </a:avLst>
          </a:prstGeom>
          <a:gradFill rotWithShape="1">
            <a:gsLst>
              <a:gs pos="0">
                <a:schemeClr val="bg1"/>
              </a:gs>
              <a:gs pos="100000">
                <a:srgbClr val="C0C0C0"/>
              </a:gs>
            </a:gsLst>
            <a:path path="shape">
              <a:fillToRect l="50000" t="50000" r="50000" b="50000"/>
            </a:path>
            <a:tileRect/>
          </a:gradFill>
          <a:ln w="25400" cap="flat" cmpd="sng">
            <a:solidFill>
              <a:srgbClr val="333333"/>
            </a:solidFill>
            <a:prstDash val="solid"/>
            <a:miter/>
            <a:headEnd type="none" w="med" len="med"/>
            <a:tailEnd type="none" w="med" len="med"/>
          </a:ln>
        </p:spPr>
        <p:txBody>
          <a:bodyPr anchor="ctr" anchorCtr="1"/>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40000"/>
              </a:spcBef>
              <a:buClr>
                <a:schemeClr val="accent2"/>
              </a:buClr>
              <a:buSzTx/>
              <a:buNone/>
            </a:pPr>
            <a:r>
              <a:rPr lang="en-US" altLang="zh-CN" sz="2400"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默认推理是非单调推理</a:t>
            </a:r>
            <a:endParaRPr lang="zh-CN" altLang="en-US" sz="24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0751029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318"/>
                                        </p:tgtEl>
                                        <p:attrNameLst>
                                          <p:attrName>style.visibility</p:attrName>
                                        </p:attrNameLst>
                                      </p:cBhvr>
                                      <p:to>
                                        <p:strVal val="visible"/>
                                      </p:to>
                                    </p:set>
                                    <p:anim calcmode="lin" valueType="num">
                                      <p:cBhvr>
                                        <p:cTn id="7" dur="500" fill="hold"/>
                                        <p:tgtEl>
                                          <p:spTgt spid="13318"/>
                                        </p:tgtEl>
                                        <p:attrNameLst>
                                          <p:attrName>ppt_w</p:attrName>
                                        </p:attrNameLst>
                                      </p:cBhvr>
                                      <p:tavLst>
                                        <p:tav tm="0">
                                          <p:val>
                                            <p:fltVal val="0"/>
                                          </p:val>
                                        </p:tav>
                                        <p:tav tm="100000">
                                          <p:val>
                                            <p:strVal val="#ppt_w"/>
                                          </p:val>
                                        </p:tav>
                                      </p:tavLst>
                                    </p:anim>
                                    <p:anim calcmode="lin" valueType="num">
                                      <p:cBhvr>
                                        <p:cTn id="8" dur="500" fill="hold"/>
                                        <p:tgtEl>
                                          <p:spTgt spid="13318"/>
                                        </p:tgtEl>
                                        <p:attrNameLst>
                                          <p:attrName>ppt_h</p:attrName>
                                        </p:attrNameLst>
                                      </p:cBhvr>
                                      <p:tavLst>
                                        <p:tav tm="0">
                                          <p:val>
                                            <p:fltVal val="0"/>
                                          </p:val>
                                        </p:tav>
                                        <p:tav tm="100000">
                                          <p:val>
                                            <p:strVal val="#ppt_h"/>
                                          </p:val>
                                        </p:tav>
                                      </p:tavLst>
                                    </p:anim>
                                    <p:animEffect transition="in" filter="fade">
                                      <p:cBhvr>
                                        <p:cTn id="9" dur="500"/>
                                        <p:tgtEl>
                                          <p:spTgt spid="1331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70"/>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bldLvl="0" animBg="1"/>
      <p:bldP spid="5" grpId="0" bldLvl="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3.1.2  </a:t>
            </a:r>
            <a:r>
              <a:rPr lang="zh-CN" altLang="en-US" sz="3600" dirty="0">
                <a:solidFill>
                  <a:srgbClr val="7B9899"/>
                </a:solidFill>
                <a:latin typeface="Times New Roman" panose="02020603050405020304" pitchFamily="18" charset="0"/>
                <a:ea typeface="黑体" panose="02010609060101010101" pitchFamily="49" charset="-122"/>
              </a:rPr>
              <a:t>推理方式及其分类</a:t>
            </a:r>
          </a:p>
        </p:txBody>
      </p:sp>
      <p:sp>
        <p:nvSpPr>
          <p:cNvPr id="161795" name="内容占位符 128002"/>
          <p:cNvSpPr>
            <a:spLocks noGrp="1"/>
          </p:cNvSpPr>
          <p:nvPr>
            <p:ph sz="quarter" idx="1"/>
          </p:nvPr>
        </p:nvSpPr>
        <p:spPr>
          <a:xfrm>
            <a:off x="1857375" y="2133600"/>
            <a:ext cx="8001000" cy="3657600"/>
          </a:xfrm>
          <a:solidFill>
            <a:schemeClr val="bg1">
              <a:alpha val="100000"/>
            </a:schemeClr>
          </a:solidFill>
        </p:spPr>
        <p:txBody>
          <a:bodyPr vert="horz" wrap="square" lIns="91440" tIns="45720" rIns="91440" bIns="45720" anchor="t" anchorCtr="0">
            <a:normAutofit/>
          </a:bodyPr>
          <a:lstStyle/>
          <a:p>
            <a:pPr eaLnBrk="1" hangingPunct="1">
              <a:lnSpc>
                <a:spcPct val="120000"/>
              </a:lnSpc>
              <a:buClr>
                <a:schemeClr val="accent1"/>
              </a:buClr>
              <a:buSzPct val="85000"/>
              <a:buFont typeface="Wingdings" panose="05000000000000000000" pitchFamily="2" charset="2"/>
              <a:buNone/>
            </a:pPr>
            <a:r>
              <a:rPr lang="zh-CN" altLang="en-US" sz="2400" b="1" dirty="0">
                <a:latin typeface="华文新魏" panose="02010800040101010101" pitchFamily="2" charset="-122"/>
                <a:ea typeface="华文新魏" panose="02010800040101010101" pitchFamily="2" charset="-122"/>
              </a:rPr>
              <a:t>        如果按推理过程中是否运用与问题有关的启发性知识，推理可分为启发式推理与非启发式推理。</a:t>
            </a:r>
          </a:p>
          <a:p>
            <a:pPr eaLnBrk="1" hangingPunct="1">
              <a:lnSpc>
                <a:spcPct val="120000"/>
              </a:lnSpc>
              <a:buClr>
                <a:schemeClr val="accent1"/>
              </a:buClr>
              <a:buSzPct val="130000"/>
              <a:buFont typeface="Wingdings" panose="05000000000000000000" pitchFamily="2" charset="2"/>
              <a:buNone/>
            </a:pPr>
            <a:r>
              <a:rPr lang="zh-CN" altLang="en-US" sz="2400" b="1" dirty="0">
                <a:solidFill>
                  <a:srgbClr val="3333FF"/>
                </a:solidFill>
                <a:latin typeface="华文新魏" panose="02010800040101010101" pitchFamily="2" charset="-122"/>
                <a:ea typeface="华文新魏" panose="02010800040101010101" pitchFamily="2" charset="-122"/>
              </a:rPr>
              <a:t>        启发式推理：</a:t>
            </a:r>
            <a:r>
              <a:rPr lang="zh-CN" altLang="en-US" sz="2400" b="1" dirty="0">
                <a:latin typeface="仿宋_GB2312"/>
                <a:ea typeface="仿宋_GB2312"/>
              </a:rPr>
              <a:t>如果在推理过程中，运用了与问题有关的启发性知识，即解决问题的策略、技巧及经验，以加快推理过程，提高搜索效率，这种推理过程就被称为启发式推理。</a:t>
            </a:r>
          </a:p>
          <a:p>
            <a:pPr eaLnBrk="1" hangingPunct="1">
              <a:lnSpc>
                <a:spcPct val="120000"/>
              </a:lnSpc>
              <a:buClr>
                <a:schemeClr val="accent1"/>
              </a:buClr>
              <a:buSzPct val="130000"/>
              <a:buFont typeface="Wingdings" panose="05000000000000000000" pitchFamily="2" charset="2"/>
              <a:buNone/>
            </a:pPr>
            <a:r>
              <a:rPr lang="zh-CN" altLang="en-US" sz="2400" b="1" dirty="0">
                <a:latin typeface="华文新魏" panose="02010800040101010101" pitchFamily="2" charset="-122"/>
                <a:ea typeface="华文新魏" panose="02010800040101010101" pitchFamily="2" charset="-122"/>
              </a:rPr>
              <a:t>       </a:t>
            </a:r>
          </a:p>
        </p:txBody>
      </p:sp>
      <p:sp>
        <p:nvSpPr>
          <p:cNvPr id="161796" name="文本框 5"/>
          <p:cNvSpPr txBox="1"/>
          <p:nvPr/>
        </p:nvSpPr>
        <p:spPr>
          <a:xfrm>
            <a:off x="1857375" y="1447801"/>
            <a:ext cx="9020418" cy="559897"/>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195580" indent="-195580" eaLnBrk="1" hangingPunct="1">
              <a:lnSpc>
                <a:spcPct val="120000"/>
              </a:lnSpc>
              <a:spcBef>
                <a:spcPct val="0"/>
              </a:spcBef>
              <a:buClrTx/>
              <a:buSzTx/>
              <a:buNone/>
            </a:pPr>
            <a:r>
              <a:rPr lang="en-US" altLang="zh-CN" sz="2800" b="1" dirty="0">
                <a:latin typeface="Times New Roman" panose="02020603050405020304" pitchFamily="18" charset="0"/>
                <a:ea typeface="宋体" panose="02010600030101010101" pitchFamily="2" charset="-122"/>
              </a:rPr>
              <a:t>4</a:t>
            </a:r>
            <a:r>
              <a:rPr lang="zh-CN" altLang="en-US" sz="2800" b="1" dirty="0">
                <a:latin typeface="Times New Roman" panose="02020603050405020304" pitchFamily="18" charset="0"/>
                <a:ea typeface="宋体" panose="02010600030101010101" pitchFamily="2" charset="-122"/>
              </a:rPr>
              <a:t>．启发式推理、非启发式推理（是否运用启发性知识）</a:t>
            </a:r>
          </a:p>
        </p:txBody>
      </p:sp>
    </p:spTree>
    <p:extLst>
      <p:ext uri="{BB962C8B-B14F-4D97-AF65-F5344CB8AC3E}">
        <p14:creationId xmlns:p14="http://schemas.microsoft.com/office/powerpoint/2010/main" val="1241478795"/>
      </p:ext>
    </p:extLst>
  </p:cSld>
  <p:clrMapOvr>
    <a:masterClrMapping/>
  </p:clrMapOvr>
  <p:transition>
    <p:random/>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3.1.2  </a:t>
            </a:r>
            <a:r>
              <a:rPr lang="zh-CN" altLang="en-US" sz="3600" dirty="0">
                <a:solidFill>
                  <a:srgbClr val="7B9899"/>
                </a:solidFill>
                <a:latin typeface="Times New Roman" panose="02020603050405020304" pitchFamily="18" charset="0"/>
                <a:ea typeface="黑体" panose="02010609060101010101" pitchFamily="49" charset="-122"/>
              </a:rPr>
              <a:t>推理方式及其分类</a:t>
            </a:r>
          </a:p>
        </p:txBody>
      </p:sp>
      <p:sp>
        <p:nvSpPr>
          <p:cNvPr id="162819" name="Rectangle 3"/>
          <p:cNvSpPr>
            <a:spLocks noGrp="1"/>
          </p:cNvSpPr>
          <p:nvPr>
            <p:ph sz="quarter" idx="1"/>
          </p:nvPr>
        </p:nvSpPr>
        <p:spPr>
          <a:xfrm>
            <a:off x="1774826" y="1365250"/>
            <a:ext cx="8664575" cy="1530350"/>
          </a:xfrm>
        </p:spPr>
        <p:txBody>
          <a:bodyPr vert="horz" wrap="square" lIns="91440" tIns="45720" rIns="91440" bIns="45720" anchor="t" anchorCtr="0">
            <a:normAutofit lnSpcReduction="10000"/>
          </a:bodyPr>
          <a:lstStyle/>
          <a:p>
            <a:pPr marL="195580" indent="-195580">
              <a:lnSpc>
                <a:spcPct val="120000"/>
              </a:lnSpc>
              <a:buNone/>
            </a:pPr>
            <a:r>
              <a:rPr lang="en-US" altLang="zh-CN" sz="2800" b="1" dirty="0">
                <a:latin typeface="仿宋" panose="02010609060101010101" pitchFamily="49" charset="-122"/>
                <a:ea typeface="仿宋" panose="02010609060101010101" pitchFamily="49" charset="-122"/>
              </a:rPr>
              <a:t>4</a:t>
            </a:r>
            <a:r>
              <a:rPr lang="zh-CN" altLang="en-US" sz="2800" b="1" dirty="0">
                <a:latin typeface="仿宋" panose="02010609060101010101" pitchFamily="49" charset="-122"/>
                <a:ea typeface="仿宋" panose="02010609060101010101" pitchFamily="49" charset="-122"/>
              </a:rPr>
              <a:t>．启发式推理、非启发式推理</a:t>
            </a:r>
          </a:p>
          <a:p>
            <a:pPr marL="195580" indent="-195580">
              <a:lnSpc>
                <a:spcPct val="120000"/>
              </a:lnSpc>
              <a:buFont typeface="Wingdings" panose="05000000000000000000" pitchFamily="2" charset="2"/>
              <a:buChar char="§"/>
            </a:pPr>
            <a:r>
              <a:rPr lang="zh-CN" altLang="en-US" sz="2800" b="1" dirty="0">
                <a:solidFill>
                  <a:srgbClr val="0000FF"/>
                </a:solidFill>
                <a:latin typeface="仿宋" panose="02010609060101010101" pitchFamily="49" charset="-122"/>
                <a:ea typeface="仿宋" panose="02010609060101010101" pitchFamily="49" charset="-122"/>
              </a:rPr>
              <a:t> 启发性知识</a:t>
            </a:r>
            <a:r>
              <a:rPr lang="zh-CN" altLang="en-US" sz="2800" dirty="0">
                <a:latin typeface="仿宋" panose="02010609060101010101" pitchFamily="49" charset="-122"/>
                <a:ea typeface="仿宋" panose="02010609060101010101" pitchFamily="49" charset="-122"/>
              </a:rPr>
              <a:t>：与问题有关且能加快推理过程、提高搜索效率的知识</a:t>
            </a:r>
            <a:r>
              <a:rPr lang="zh-CN" altLang="en-US" sz="2800" b="1"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 </a:t>
            </a:r>
          </a:p>
        </p:txBody>
      </p:sp>
      <p:sp>
        <p:nvSpPr>
          <p:cNvPr id="162820"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155</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62821" name="Rectangle 4"/>
          <p:cNvSpPr/>
          <p:nvPr/>
        </p:nvSpPr>
        <p:spPr>
          <a:xfrm>
            <a:off x="2057401" y="3048000"/>
            <a:ext cx="8266113" cy="3246438"/>
          </a:xfrm>
          <a:prstGeom prst="rect">
            <a:avLst/>
          </a:prstGeom>
          <a:gradFill rotWithShape="1">
            <a:gsLst>
              <a:gs pos="0">
                <a:srgbClr val="FFFF00"/>
              </a:gs>
              <a:gs pos="100000">
                <a:schemeClr val="bg1"/>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buClr>
                <a:schemeClr val="accent2"/>
              </a:buClr>
              <a:buSzPct val="80000"/>
              <a:buBlip>
                <a:blip r:embed="rId2"/>
              </a:buBlip>
            </a:pPr>
            <a:r>
              <a:rPr lang="en-US" altLang="zh-CN" sz="2400" dirty="0">
                <a:latin typeface="Arial" panose="020B0604020202020204" pitchFamily="34" charset="0"/>
                <a:ea typeface="宋体" panose="02010600030101010101" pitchFamily="2" charset="-122"/>
              </a:rPr>
              <a:t> </a:t>
            </a:r>
            <a:r>
              <a:rPr lang="zh-CN" altLang="en-US" sz="2500" b="1" dirty="0">
                <a:latin typeface="Arial" panose="020B0604020202020204" pitchFamily="34" charset="0"/>
                <a:ea typeface="宋体" panose="02010600030101010101" pitchFamily="2" charset="-122"/>
              </a:rPr>
              <a:t>目标：在脑膜炎、肺炎、流感中选择一个</a:t>
            </a:r>
          </a:p>
          <a:p>
            <a:pPr marL="0" indent="0" eaLnBrk="1" hangingPunct="1">
              <a:lnSpc>
                <a:spcPct val="120000"/>
              </a:lnSpc>
              <a:buClr>
                <a:schemeClr val="accent2"/>
              </a:buClr>
              <a:buSzPct val="80000"/>
              <a:buBlip>
                <a:blip r:embed="rId2"/>
              </a:buBlip>
            </a:pPr>
            <a:r>
              <a:rPr lang="zh-CN" altLang="en-US" sz="2500" b="1" dirty="0">
                <a:latin typeface="Arial" panose="020B0604020202020204" pitchFamily="34" charset="0"/>
                <a:ea typeface="宋体" panose="02010600030101010101" pitchFamily="2" charset="-122"/>
              </a:rPr>
              <a:t> 产生式规则</a:t>
            </a:r>
          </a:p>
          <a:p>
            <a:pPr marL="0" indent="0" eaLnBrk="1" hangingPunct="1">
              <a:lnSpc>
                <a:spcPct val="120000"/>
              </a:lnSpc>
              <a:buClr>
                <a:schemeClr val="accent2"/>
              </a:buClr>
              <a:buSzPct val="80000"/>
              <a:buNone/>
            </a:pPr>
            <a:r>
              <a:rPr lang="zh-CN" altLang="en-US" sz="2500" b="1" dirty="0">
                <a:latin typeface="Arial" panose="020B0604020202020204" pitchFamily="34"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r</a:t>
            </a:r>
            <a:r>
              <a:rPr lang="en-US" altLang="zh-CN" sz="2500" b="1" baseline="-25000" dirty="0">
                <a:latin typeface="Arial" panose="020B0604020202020204" pitchFamily="34" charset="0"/>
                <a:ea typeface="宋体" panose="02010600030101010101" pitchFamily="2" charset="-122"/>
              </a:rPr>
              <a:t>1</a:t>
            </a:r>
            <a:r>
              <a:rPr lang="zh-CN" altLang="en-US" sz="2500" b="1" dirty="0">
                <a:latin typeface="Arial" panose="020B0604020202020204" pitchFamily="34" charset="0"/>
                <a:ea typeface="宋体" panose="02010600030101010101" pitchFamily="2" charset="-122"/>
              </a:rPr>
              <a:t>：脑膜炎</a:t>
            </a:r>
          </a:p>
          <a:p>
            <a:pPr marL="0" indent="0" eaLnBrk="1" hangingPunct="1">
              <a:lnSpc>
                <a:spcPct val="120000"/>
              </a:lnSpc>
              <a:buClr>
                <a:schemeClr val="accent2"/>
              </a:buClr>
              <a:buSzTx/>
              <a:buNone/>
            </a:pPr>
            <a:r>
              <a:rPr lang="zh-CN" altLang="en-US" sz="2500" b="1" dirty="0">
                <a:latin typeface="Arial" panose="020B0604020202020204" pitchFamily="34"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r</a:t>
            </a:r>
            <a:r>
              <a:rPr lang="en-US" altLang="zh-CN" sz="2500" b="1" baseline="-25000" dirty="0">
                <a:latin typeface="Arial" panose="020B0604020202020204" pitchFamily="34" charset="0"/>
                <a:ea typeface="宋体" panose="02010600030101010101" pitchFamily="2" charset="-122"/>
              </a:rPr>
              <a:t>2</a:t>
            </a:r>
            <a:r>
              <a:rPr lang="zh-CN" altLang="en-US" sz="2500" b="1" dirty="0">
                <a:latin typeface="Arial" panose="020B0604020202020204" pitchFamily="34" charset="0"/>
                <a:ea typeface="宋体" panose="02010600030101010101" pitchFamily="2" charset="-122"/>
              </a:rPr>
              <a:t>：肺 炎</a:t>
            </a:r>
          </a:p>
          <a:p>
            <a:pPr marL="0" indent="0" eaLnBrk="1" hangingPunct="1">
              <a:lnSpc>
                <a:spcPct val="120000"/>
              </a:lnSpc>
              <a:buClr>
                <a:schemeClr val="accent2"/>
              </a:buClr>
              <a:buSzTx/>
              <a:buNone/>
            </a:pPr>
            <a:r>
              <a:rPr lang="zh-CN" altLang="en-US" sz="2500" b="1" dirty="0">
                <a:latin typeface="Arial" panose="020B0604020202020204" pitchFamily="34"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r</a:t>
            </a:r>
            <a:r>
              <a:rPr lang="en-US" altLang="zh-CN" sz="2500" b="1" baseline="-25000" dirty="0">
                <a:latin typeface="Arial" panose="020B0604020202020204" pitchFamily="34" charset="0"/>
                <a:ea typeface="宋体" panose="02010600030101010101" pitchFamily="2" charset="-122"/>
              </a:rPr>
              <a:t>3</a:t>
            </a:r>
            <a:r>
              <a:rPr lang="zh-CN" altLang="en-US" sz="2500" b="1" dirty="0">
                <a:latin typeface="Arial" panose="020B0604020202020204" pitchFamily="34" charset="0"/>
                <a:ea typeface="宋体" panose="02010600030101010101" pitchFamily="2" charset="-122"/>
              </a:rPr>
              <a:t>：流 感  </a:t>
            </a:r>
          </a:p>
          <a:p>
            <a:pPr marL="0" indent="0" eaLnBrk="1" hangingPunct="1">
              <a:lnSpc>
                <a:spcPct val="120000"/>
              </a:lnSpc>
              <a:buClr>
                <a:schemeClr val="accent2"/>
              </a:buClr>
              <a:buSzPct val="80000"/>
              <a:buBlip>
                <a:blip r:embed="rId2"/>
              </a:buBlip>
            </a:pPr>
            <a:r>
              <a:rPr lang="zh-CN" altLang="en-US" sz="2500" b="1" dirty="0">
                <a:latin typeface="Arial" panose="020B0604020202020204" pitchFamily="34" charset="0"/>
                <a:ea typeface="宋体" panose="02010600030101010101" pitchFamily="2" charset="-122"/>
              </a:rPr>
              <a:t> 启发式知识：“脑膜炎危险”、“目前正在盛行流感”。</a:t>
            </a:r>
          </a:p>
        </p:txBody>
      </p:sp>
    </p:spTree>
    <p:extLst>
      <p:ext uri="{BB962C8B-B14F-4D97-AF65-F5344CB8AC3E}">
        <p14:creationId xmlns:p14="http://schemas.microsoft.com/office/powerpoint/2010/main" val="2311853602"/>
      </p:ext>
    </p:extLst>
  </p:cSld>
  <p:clrMapOvr>
    <a:masterClrMapping/>
  </p:clrMapOvr>
  <p:transition>
    <p:random/>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latin typeface="Times New Roman" panose="02020603050405020304" pitchFamily="18" charset="0"/>
                <a:ea typeface="黑体" panose="02010609060101010101" pitchFamily="49" charset="-122"/>
                <a:sym typeface="宋体" panose="02010600030101010101" pitchFamily="2" charset="-122"/>
              </a:rPr>
              <a:t>3.1.2  </a:t>
            </a:r>
            <a:r>
              <a:rPr lang="zh-CN" altLang="en-US" sz="3600" dirty="0">
                <a:latin typeface="Times New Roman" panose="02020603050405020304" pitchFamily="18" charset="0"/>
                <a:ea typeface="黑体" panose="02010609060101010101" pitchFamily="49" charset="-122"/>
                <a:sym typeface="宋体" panose="02010600030101010101" pitchFamily="2" charset="-122"/>
              </a:rPr>
              <a:t>推理方式及其分类</a:t>
            </a:r>
            <a:endParaRPr lang="zh-CN" altLang="en-US" sz="3600" dirty="0">
              <a:latin typeface="Times New Roman" panose="02020603050405020304" pitchFamily="18" charset="0"/>
              <a:ea typeface="黑体" panose="02010609060101010101" pitchFamily="49" charset="-122"/>
            </a:endParaRPr>
          </a:p>
        </p:txBody>
      </p:sp>
      <p:sp>
        <p:nvSpPr>
          <p:cNvPr id="163843" name="文本框 5"/>
          <p:cNvSpPr txBox="1"/>
          <p:nvPr/>
        </p:nvSpPr>
        <p:spPr>
          <a:xfrm>
            <a:off x="1857375" y="930275"/>
            <a:ext cx="5052986" cy="559384"/>
          </a:xfrm>
          <a:prstGeom prst="rect">
            <a:avLst/>
          </a:prstGeom>
          <a:noFill/>
          <a:ln w="9525">
            <a:noFill/>
          </a:ln>
        </p:spPr>
        <p:txBody>
          <a:bodyPr wrap="none">
            <a:spAutoFit/>
          </a:bodyPr>
          <a:lst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2"/>
              </a:buBlip>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195580" indent="-195580" eaLnBrk="1" hangingPunct="1">
              <a:lnSpc>
                <a:spcPct val="120000"/>
              </a:lnSpc>
              <a:spcBef>
                <a:spcPct val="0"/>
              </a:spcBef>
              <a:buClrTx/>
              <a:buNone/>
            </a:pPr>
            <a:r>
              <a:rPr lang="en-US" altLang="zh-CN" sz="2800" b="1" dirty="0">
                <a:latin typeface="Times New Roman" panose="02020603050405020304" pitchFamily="18" charset="0"/>
                <a:sym typeface="宋体" panose="02010600030101010101" pitchFamily="2" charset="-122"/>
              </a:rPr>
              <a:t>4</a:t>
            </a:r>
            <a:r>
              <a:rPr lang="zh-CN" altLang="en-US" sz="2800" b="1" dirty="0">
                <a:latin typeface="Times New Roman" panose="02020603050405020304" pitchFamily="18" charset="0"/>
                <a:sym typeface="宋体" panose="02010600030101010101" pitchFamily="2" charset="-122"/>
              </a:rPr>
              <a:t>．启发式推理、非启发式推理</a:t>
            </a:r>
          </a:p>
        </p:txBody>
      </p:sp>
      <p:sp>
        <p:nvSpPr>
          <p:cNvPr id="163844" name="内容占位符 126978"/>
          <p:cNvSpPr>
            <a:spLocks noGrp="1"/>
          </p:cNvSpPr>
          <p:nvPr/>
        </p:nvSpPr>
        <p:spPr>
          <a:xfrm>
            <a:off x="1857376" y="1622425"/>
            <a:ext cx="8429625" cy="3614738"/>
          </a:xfrm>
          <a:prstGeom prst="rect">
            <a:avLst/>
          </a:prstGeom>
          <a:solidFill>
            <a:schemeClr val="bg1"/>
          </a:solidFill>
          <a:ln w="9525">
            <a:noFill/>
          </a:ln>
        </p:spPr>
        <p:txBody>
          <a:bodyPr/>
          <a:lst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2"/>
              </a:buBlip>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342900" indent="-342900">
              <a:lnSpc>
                <a:spcPct val="115000"/>
              </a:lnSpc>
              <a:spcBef>
                <a:spcPct val="20000"/>
              </a:spcBef>
              <a:buClr>
                <a:schemeClr val="folHlink"/>
              </a:buClr>
              <a:buSzPct val="60000"/>
              <a:buNone/>
            </a:pPr>
            <a:r>
              <a:rPr lang="zh-CN" altLang="en-US" sz="2400" b="1" dirty="0">
                <a:solidFill>
                  <a:srgbClr val="3333FF"/>
                </a:solidFill>
                <a:latin typeface="华文新魏" panose="02010800040101010101" pitchFamily="2" charset="-122"/>
                <a:ea typeface="华文新魏" panose="02010800040101010101" pitchFamily="2" charset="-122"/>
              </a:rPr>
              <a:t>        非启发式推理：</a:t>
            </a:r>
            <a:r>
              <a:rPr lang="zh-CN" altLang="en-US" sz="2400" b="1" dirty="0">
                <a:latin typeface="仿宋_GB2312"/>
                <a:ea typeface="仿宋_GB2312"/>
              </a:rPr>
              <a:t>如果在推理过程中，不运用启发性知识，只按照一般的控制逻辑进行推理，这种推理过程就被称为非启发式推理。</a:t>
            </a:r>
          </a:p>
          <a:p>
            <a:pPr marL="342900" indent="-342900">
              <a:lnSpc>
                <a:spcPct val="115000"/>
              </a:lnSpc>
              <a:spcBef>
                <a:spcPct val="20000"/>
              </a:spcBef>
              <a:buClr>
                <a:schemeClr val="folHlink"/>
              </a:buClr>
              <a:buSzPct val="130000"/>
              <a:buNone/>
            </a:pPr>
            <a:r>
              <a:rPr lang="zh-CN" altLang="en-US" sz="2400" b="1" dirty="0">
                <a:latin typeface="华文新魏" panose="02010800040101010101" pitchFamily="2" charset="-122"/>
                <a:ea typeface="华文新魏" panose="02010800040101010101" pitchFamily="2" charset="-122"/>
              </a:rPr>
              <a:t>        </a:t>
            </a:r>
            <a:r>
              <a:rPr lang="zh-CN" altLang="en-US" sz="2400" b="1" dirty="0">
                <a:solidFill>
                  <a:srgbClr val="3333FF"/>
                </a:solidFill>
                <a:latin typeface="华文新魏" panose="02010800040101010101" pitchFamily="2" charset="-122"/>
                <a:ea typeface="华文新魏" panose="02010800040101010101" pitchFamily="2" charset="-122"/>
              </a:rPr>
              <a:t>注意：</a:t>
            </a:r>
            <a:r>
              <a:rPr lang="zh-CN" altLang="en-US" sz="2400" b="1" dirty="0">
                <a:latin typeface="仿宋_GB2312"/>
                <a:ea typeface="仿宋_GB2312"/>
              </a:rPr>
              <a:t>这种推理缺乏对待求解问题的针对性，所以推理效率较低，容易出现组合爆炸问题。如图搜索策略中的宽度优先搜索法，虽然是完备的算法，但是对复杂问题的求解，将出现组合爆炸现象，其搜索效率较低。</a:t>
            </a:r>
          </a:p>
        </p:txBody>
      </p:sp>
    </p:spTree>
    <p:extLst>
      <p:ext uri="{BB962C8B-B14F-4D97-AF65-F5344CB8AC3E}">
        <p14:creationId xmlns:p14="http://schemas.microsoft.com/office/powerpoint/2010/main" val="2778136933"/>
      </p:ext>
    </p:extLst>
  </p:cSld>
  <p:clrMapOvr>
    <a:masterClrMapping/>
  </p:clrMapOvr>
  <p:transition>
    <p:random/>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  </a:t>
            </a:r>
            <a:r>
              <a:rPr lang="zh-CN" altLang="en-US" sz="3600" dirty="0">
                <a:solidFill>
                  <a:srgbClr val="7B9899"/>
                </a:solidFill>
                <a:latin typeface="Times New Roman" panose="02020603050405020304" pitchFamily="18" charset="0"/>
                <a:ea typeface="黑体" panose="02010609060101010101" pitchFamily="49" charset="-122"/>
              </a:rPr>
              <a:t>推理的基本概念</a:t>
            </a:r>
          </a:p>
        </p:txBody>
      </p:sp>
      <p:sp>
        <p:nvSpPr>
          <p:cNvPr id="164867" name="Rectangle 3"/>
          <p:cNvSpPr>
            <a:spLocks noGrp="1"/>
          </p:cNvSpPr>
          <p:nvPr>
            <p:ph sz="quarter" idx="1"/>
          </p:nvPr>
        </p:nvSpPr>
        <p:spPr>
          <a:xfrm>
            <a:off x="1981201" y="1600201"/>
            <a:ext cx="8283575" cy="2809875"/>
          </a:xfrm>
        </p:spPr>
        <p:txBody>
          <a:bodyPr vert="horz" wrap="square" lIns="91440" tIns="45720" rIns="91440" bIns="45720" anchor="t" anchorCtr="0">
            <a:normAutofit/>
          </a:bodyPr>
          <a:lstStyle/>
          <a:p>
            <a:pPr eaLnBrk="1" hangingPunct="1">
              <a:lnSpc>
                <a:spcPct val="140000"/>
              </a:lnSpc>
              <a:buClr>
                <a:schemeClr val="accent1"/>
              </a:buClr>
              <a:buSzPct val="60000"/>
              <a:buFontTx/>
              <a:buChar char="•"/>
            </a:pPr>
            <a:r>
              <a:rPr lang="en-US" altLang="zh-CN" sz="2800" b="1" dirty="0">
                <a:latin typeface="仿宋" panose="02010609060101010101" pitchFamily="49" charset="-122"/>
                <a:ea typeface="仿宋" panose="02010609060101010101" pitchFamily="49" charset="-122"/>
              </a:rPr>
              <a:t>3.1.1  </a:t>
            </a:r>
            <a:r>
              <a:rPr lang="zh-CN" altLang="en-US" sz="2800" b="1" dirty="0">
                <a:latin typeface="仿宋" panose="02010609060101010101" pitchFamily="49" charset="-122"/>
                <a:ea typeface="仿宋" panose="02010609060101010101" pitchFamily="49" charset="-122"/>
              </a:rPr>
              <a:t>推理的定义</a:t>
            </a:r>
          </a:p>
          <a:p>
            <a:pPr eaLnBrk="1" hangingPunct="1">
              <a:lnSpc>
                <a:spcPct val="140000"/>
              </a:lnSpc>
              <a:buClr>
                <a:schemeClr val="accent1"/>
              </a:buClr>
              <a:buSzPct val="60000"/>
              <a:buFontTx/>
              <a:buChar char="•"/>
            </a:pPr>
            <a:r>
              <a:rPr lang="en-US" altLang="zh-CN" sz="2800" b="1" dirty="0">
                <a:latin typeface="仿宋" panose="02010609060101010101" pitchFamily="49" charset="-122"/>
                <a:ea typeface="仿宋" panose="02010609060101010101" pitchFamily="49" charset="-122"/>
              </a:rPr>
              <a:t>3.1.2  </a:t>
            </a:r>
            <a:r>
              <a:rPr lang="zh-CN" altLang="en-US" sz="2800" b="1" dirty="0">
                <a:latin typeface="仿宋" panose="02010609060101010101" pitchFamily="49" charset="-122"/>
                <a:ea typeface="仿宋" panose="02010609060101010101" pitchFamily="49" charset="-122"/>
              </a:rPr>
              <a:t>推理方式及其分类</a:t>
            </a:r>
          </a:p>
          <a:p>
            <a:pPr eaLnBrk="1" hangingPunct="1">
              <a:lnSpc>
                <a:spcPct val="140000"/>
              </a:lnSpc>
              <a:buClr>
                <a:schemeClr val="accent1"/>
              </a:buClr>
              <a:buSzPct val="60000"/>
              <a:buFontTx/>
              <a:buChar char="•"/>
            </a:pPr>
            <a:r>
              <a:rPr lang="en-US" altLang="zh-CN" sz="2800" b="1" dirty="0">
                <a:solidFill>
                  <a:srgbClr val="0000FF"/>
                </a:solidFill>
                <a:latin typeface="仿宋" panose="02010609060101010101" pitchFamily="49" charset="-122"/>
                <a:ea typeface="仿宋" panose="02010609060101010101" pitchFamily="49" charset="-122"/>
              </a:rPr>
              <a:t>3.1.3  </a:t>
            </a:r>
            <a:r>
              <a:rPr lang="zh-CN" altLang="en-US" sz="2800" b="1" dirty="0">
                <a:solidFill>
                  <a:srgbClr val="0000FF"/>
                </a:solidFill>
                <a:latin typeface="仿宋" panose="02010609060101010101" pitchFamily="49" charset="-122"/>
                <a:ea typeface="仿宋" panose="02010609060101010101" pitchFamily="49" charset="-122"/>
              </a:rPr>
              <a:t>推理的方向</a:t>
            </a:r>
          </a:p>
          <a:p>
            <a:pPr eaLnBrk="1" hangingPunct="1">
              <a:lnSpc>
                <a:spcPct val="140000"/>
              </a:lnSpc>
              <a:buClr>
                <a:schemeClr val="accent1"/>
              </a:buClr>
              <a:buSzPct val="60000"/>
              <a:buFontTx/>
              <a:buChar char="•"/>
            </a:pPr>
            <a:r>
              <a:rPr lang="en-US" altLang="zh-CN" sz="2800" b="1" dirty="0">
                <a:latin typeface="仿宋" panose="02010609060101010101" pitchFamily="49" charset="-122"/>
                <a:ea typeface="仿宋" panose="02010609060101010101" pitchFamily="49" charset="-122"/>
              </a:rPr>
              <a:t>3.1.4  </a:t>
            </a:r>
            <a:r>
              <a:rPr lang="zh-CN" altLang="en-US" sz="2800" b="1" dirty="0">
                <a:latin typeface="仿宋" panose="02010609060101010101" pitchFamily="49" charset="-122"/>
                <a:ea typeface="仿宋" panose="02010609060101010101" pitchFamily="49" charset="-122"/>
              </a:rPr>
              <a:t>冲突消解策略</a:t>
            </a:r>
          </a:p>
        </p:txBody>
      </p:sp>
      <p:sp>
        <p:nvSpPr>
          <p:cNvPr id="164868"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157</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07465510"/>
      </p:ext>
    </p:extLst>
  </p:cSld>
  <p:clrMapOvr>
    <a:masterClrMapping/>
  </p:clrMapOvr>
  <p:transition>
    <p:random/>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5"/>
          <p:cNvSpPr>
            <a:spLocks noGrp="1"/>
          </p:cNvSpPr>
          <p:nvPr>
            <p:ph type="title"/>
          </p:nvPr>
        </p:nvSpPr>
        <p:spPr/>
        <p:txBody>
          <a:bodyPr vert="horz" wrap="square" lIns="91440" tIns="45720" rIns="91440" bIns="45720" anchor="b" anchorCtr="0">
            <a:normAutofit/>
          </a:bodyPr>
          <a:lstStyle/>
          <a:p>
            <a:pPr eaLnBrk="1" hangingPunct="1"/>
            <a:r>
              <a:rPr lang="en-US" altLang="zh-CN" sz="3600" dirty="0">
                <a:latin typeface="Times New Roman" panose="02020603050405020304" pitchFamily="18" charset="0"/>
                <a:ea typeface="黑体" panose="02010609060101010101" pitchFamily="49" charset="-122"/>
              </a:rPr>
              <a:t>3.1.3  </a:t>
            </a:r>
            <a:r>
              <a:rPr lang="zh-CN" altLang="en-US" sz="3600" dirty="0">
                <a:latin typeface="Times New Roman" panose="02020603050405020304" pitchFamily="18" charset="0"/>
                <a:ea typeface="黑体" panose="02010609060101010101" pitchFamily="49" charset="-122"/>
              </a:rPr>
              <a:t>推理的方向</a:t>
            </a:r>
          </a:p>
        </p:txBody>
      </p:sp>
      <p:graphicFrame>
        <p:nvGraphicFramePr>
          <p:cNvPr id="166915" name="Object 4"/>
          <p:cNvGraphicFramePr>
            <a:graphicFrameLocks noGrp="1"/>
          </p:cNvGraphicFramePr>
          <p:nvPr>
            <p:ph sz="half" idx="1"/>
          </p:nvPr>
        </p:nvGraphicFramePr>
        <p:xfrm>
          <a:off x="1905001" y="1447800"/>
          <a:ext cx="3262313" cy="4572000"/>
        </p:xfrm>
        <a:graphic>
          <a:graphicData uri="http://schemas.openxmlformats.org/presentationml/2006/ole">
            <mc:AlternateContent xmlns:mc="http://schemas.openxmlformats.org/markup-compatibility/2006">
              <mc:Choice xmlns:v="urn:schemas-microsoft-com:vml" Requires="v">
                <p:oleObj r:id="rId2" imgW="2193290" imgH="3072130" progId="SmartDraw.2">
                  <p:embed/>
                </p:oleObj>
              </mc:Choice>
              <mc:Fallback>
                <p:oleObj r:id="rId2" imgW="2193290" imgH="3072130" progId="SmartDraw.2">
                  <p:embed/>
                  <p:pic>
                    <p:nvPicPr>
                      <p:cNvPr id="166915" name="Object 4"/>
                      <p:cNvPicPr/>
                      <p:nvPr/>
                    </p:nvPicPr>
                    <p:blipFill>
                      <a:blip r:embed="rId3"/>
                      <a:srcRect/>
                      <a:stretch>
                        <a:fillRect/>
                      </a:stretch>
                    </p:blipFill>
                    <p:spPr>
                      <a:xfrm>
                        <a:off x="1905001" y="1447800"/>
                        <a:ext cx="3262313" cy="4572000"/>
                      </a:xfrm>
                      <a:prstGeom prst="rect">
                        <a:avLst/>
                      </a:prstGeom>
                      <a:noFill/>
                      <a:ln w="38100">
                        <a:miter/>
                      </a:ln>
                    </p:spPr>
                  </p:pic>
                </p:oleObj>
              </mc:Fallback>
            </mc:AlternateContent>
          </a:graphicData>
        </a:graphic>
      </p:graphicFrame>
      <p:graphicFrame>
        <p:nvGraphicFramePr>
          <p:cNvPr id="166916" name="Object 9"/>
          <p:cNvGraphicFramePr>
            <a:graphicFrameLocks noGrp="1"/>
          </p:cNvGraphicFramePr>
          <p:nvPr>
            <p:ph sz="half" idx="2"/>
          </p:nvPr>
        </p:nvGraphicFramePr>
        <p:xfrm>
          <a:off x="6765926" y="2662238"/>
          <a:ext cx="3154363" cy="2100262"/>
        </p:xfrm>
        <a:graphic>
          <a:graphicData uri="http://schemas.openxmlformats.org/presentationml/2006/ole">
            <mc:AlternateContent xmlns:mc="http://schemas.openxmlformats.org/markup-compatibility/2006">
              <mc:Choice xmlns:v="urn:schemas-microsoft-com:vml" Requires="v">
                <p:oleObj r:id="rId4" imgW="3154680" imgH="2099945" progId="SmartDraw.2">
                  <p:embed/>
                </p:oleObj>
              </mc:Choice>
              <mc:Fallback>
                <p:oleObj r:id="rId4" imgW="3154680" imgH="2099945" progId="SmartDraw.2">
                  <p:embed/>
                  <p:pic>
                    <p:nvPicPr>
                      <p:cNvPr id="166916" name="Object 9"/>
                      <p:cNvPicPr/>
                      <p:nvPr/>
                    </p:nvPicPr>
                    <p:blipFill>
                      <a:blip r:embed="rId5"/>
                      <a:srcRect/>
                      <a:stretch>
                        <a:fillRect/>
                      </a:stretch>
                    </p:blipFill>
                    <p:spPr>
                      <a:xfrm>
                        <a:off x="6765926" y="2662238"/>
                        <a:ext cx="3154363" cy="2100262"/>
                      </a:xfrm>
                      <a:prstGeom prst="rect">
                        <a:avLst/>
                      </a:prstGeom>
                      <a:noFill/>
                      <a:ln w="38100">
                        <a:miter/>
                      </a:ln>
                    </p:spPr>
                  </p:pic>
                </p:oleObj>
              </mc:Fallback>
            </mc:AlternateContent>
          </a:graphicData>
        </a:graphic>
      </p:graphicFrame>
      <p:sp>
        <p:nvSpPr>
          <p:cNvPr id="166917" name="灯片编号占位符 4"/>
          <p:cNvSpPr txBox="1">
            <a:spLocks noGrp="1"/>
          </p:cNvSpPr>
          <p:nvPr>
            <p:ph type="sldNum" sz="quarter" idx="4"/>
          </p:nvPr>
        </p:nvSpPr>
        <p:spPr>
          <a:noFill/>
          <a:ln>
            <a:noFill/>
          </a:ln>
        </p:spPr>
        <p:txBody>
          <a:bodyPr vert="horz" wrap="square" lIns="45720" tIns="45720" rIns="45720" bIns="45720" numCol="1" anchor="ctr" anchorCtr="0" compatLnSpc="1">
            <a:normAutofit/>
          </a:bodyPr>
          <a:lstStyle/>
          <a:p>
            <a:pPr>
              <a:lnSpc>
                <a:spcPct val="120000"/>
              </a:lnSpc>
              <a:spcBef>
                <a:spcPct val="0"/>
              </a:spcBef>
            </a:pPr>
            <a:fld id="{9A0DB2DC-4C9A-4742-B13C-FB6460FD3503}" type="slidenum">
              <a:rPr lang="ja-JP" altLang="en-US" b="1" dirty="0">
                <a:solidFill>
                  <a:srgbClr val="7B9899"/>
                </a:solidFill>
                <a:latin typeface="Arial" panose="020B0604020202020204" pitchFamily="34" charset="0"/>
                <a:ea typeface="宋体" panose="02010600030101010101" pitchFamily="2" charset="-122"/>
              </a:rPr>
              <a:pPr>
                <a:lnSpc>
                  <a:spcPct val="120000"/>
                </a:lnSpc>
                <a:spcBef>
                  <a:spcPct val="0"/>
                </a:spcBef>
              </a:pPr>
              <a:t>158</a:t>
            </a:fld>
            <a:endParaRPr lang="ja-JP" altLang="en-US" b="1" dirty="0">
              <a:solidFill>
                <a:srgbClr val="7B9899"/>
              </a:solidFill>
              <a:latin typeface="Arial" panose="020B0604020202020204" pitchFamily="34" charset="0"/>
              <a:ea typeface="宋体" panose="02010600030101010101" pitchFamily="2" charset="-122"/>
            </a:endParaRPr>
          </a:p>
        </p:txBody>
      </p:sp>
      <p:sp>
        <p:nvSpPr>
          <p:cNvPr id="166918" name="Line 11"/>
          <p:cNvSpPr/>
          <p:nvPr/>
        </p:nvSpPr>
        <p:spPr>
          <a:xfrm>
            <a:off x="5715000" y="1143000"/>
            <a:ext cx="0" cy="5486400"/>
          </a:xfrm>
          <a:prstGeom prst="line">
            <a:avLst/>
          </a:prstGeom>
          <a:ln w="76200" cap="flat" cmpd="tri">
            <a:solidFill>
              <a:schemeClr val="tx1"/>
            </a:solidFill>
            <a:prstDash val="solid"/>
            <a:headEnd type="none" w="med" len="med"/>
            <a:tailEnd type="none" w="med" len="med"/>
          </a:ln>
        </p:spPr>
      </p:sp>
    </p:spTree>
    <p:extLst>
      <p:ext uri="{BB962C8B-B14F-4D97-AF65-F5344CB8AC3E}">
        <p14:creationId xmlns:p14="http://schemas.microsoft.com/office/powerpoint/2010/main" val="3255065373"/>
      </p:ext>
    </p:extLst>
  </p:cSld>
  <p:clrMapOvr>
    <a:masterClrMapping/>
  </p:clrMapOvr>
  <p:transition>
    <p:random/>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3.1.3  </a:t>
            </a:r>
            <a:r>
              <a:rPr lang="zh-CN" altLang="en-US" sz="3600" dirty="0">
                <a:solidFill>
                  <a:srgbClr val="7B9899"/>
                </a:solidFill>
                <a:latin typeface="Times New Roman" panose="02020603050405020304" pitchFamily="18" charset="0"/>
                <a:ea typeface="黑体" panose="02010609060101010101" pitchFamily="49" charset="-122"/>
              </a:rPr>
              <a:t>推理的方向</a:t>
            </a:r>
          </a:p>
        </p:txBody>
      </p:sp>
      <p:sp>
        <p:nvSpPr>
          <p:cNvPr id="167939" name="Rectangle 3"/>
          <p:cNvSpPr>
            <a:spLocks noGrp="1"/>
          </p:cNvSpPr>
          <p:nvPr>
            <p:ph sz="quarter" idx="1"/>
          </p:nvPr>
        </p:nvSpPr>
        <p:spPr>
          <a:xfrm>
            <a:off x="1828800" y="2057400"/>
            <a:ext cx="8523288" cy="4572000"/>
          </a:xfrm>
          <a:gradFill rotWithShape="1">
            <a:gsLst>
              <a:gs pos="0">
                <a:srgbClr val="00FFFF">
                  <a:alpha val="100000"/>
                </a:srgbClr>
              </a:gs>
              <a:gs pos="100000">
                <a:schemeClr val="bg1">
                  <a:alpha val="100000"/>
                </a:schemeClr>
              </a:gs>
            </a:gsLst>
            <a:path path="shape">
              <a:fillToRect l="50000" t="50000" r="50000" b="50000"/>
            </a:path>
            <a:tileRect/>
          </a:gradFill>
          <a:ln>
            <a:solidFill>
              <a:srgbClr val="000080">
                <a:alpha val="100000"/>
              </a:srgbClr>
            </a:solidFill>
            <a:miter lim="800000"/>
          </a:ln>
        </p:spPr>
        <p:txBody>
          <a:bodyPr vert="horz" wrap="square" lIns="91440" tIns="45720" rIns="91440" bIns="45720" anchor="t" anchorCtr="0">
            <a:normAutofit/>
          </a:bodyPr>
          <a:lstStyle/>
          <a:p>
            <a:pPr marL="0" indent="0">
              <a:lnSpc>
                <a:spcPct val="120000"/>
              </a:lnSpc>
              <a:buSzPct val="50000"/>
              <a:buFont typeface="Wingdings" panose="05000000000000000000" pitchFamily="2" charset="2"/>
              <a:buChar char="n"/>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正向推理（事实驱动推理或正向链推理）</a:t>
            </a:r>
            <a:r>
              <a:rPr lang="en-US" altLang="zh-CN" sz="2600" b="1" dirty="0">
                <a:latin typeface="仿宋" panose="02010609060101010101" pitchFamily="49" charset="-122"/>
                <a:ea typeface="仿宋" panose="02010609060101010101" pitchFamily="49" charset="-122"/>
              </a:rPr>
              <a:t>:</a:t>
            </a:r>
            <a:r>
              <a:rPr lang="zh-CN" altLang="en-US" sz="2600" b="1" dirty="0">
                <a:latin typeface="仿宋" panose="02010609060101010101" pitchFamily="49" charset="-122"/>
                <a:ea typeface="仿宋" panose="02010609060101010101" pitchFamily="49" charset="-122"/>
              </a:rPr>
              <a:t>是一种从已知事实触发，正向使用推理规则的推理方法。</a:t>
            </a:r>
            <a:endParaRPr lang="zh-CN" altLang="en-US" sz="2600" dirty="0">
              <a:latin typeface="仿宋" panose="02010609060101010101" pitchFamily="49" charset="-122"/>
              <a:ea typeface="仿宋" panose="02010609060101010101" pitchFamily="49" charset="-122"/>
            </a:endParaRPr>
          </a:p>
          <a:p>
            <a:pPr marL="0" indent="0" algn="just">
              <a:lnSpc>
                <a:spcPct val="120000"/>
              </a:lnSpc>
              <a:buFont typeface="Wingdings" panose="05000000000000000000" pitchFamily="2" charset="2"/>
              <a:buChar char="§"/>
            </a:pPr>
            <a:r>
              <a:rPr lang="zh-CN" altLang="en-US" sz="2600" b="1" dirty="0">
                <a:latin typeface="仿宋" panose="02010609060101010101" pitchFamily="49" charset="-122"/>
                <a:ea typeface="仿宋" panose="02010609060101010101" pitchFamily="49" charset="-122"/>
              </a:rPr>
              <a:t>  基本思想</a:t>
            </a:r>
          </a:p>
          <a:p>
            <a:pPr marL="0" indent="0" algn="just">
              <a:lnSpc>
                <a:spcPct val="120000"/>
              </a:lnSpc>
              <a:spcBef>
                <a:spcPct val="30000"/>
              </a:spcBef>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）从初始已知事实出发，在知识库</a:t>
            </a:r>
            <a:r>
              <a:rPr lang="en-US" altLang="zh-CN" sz="2400" i="1" dirty="0">
                <a:latin typeface="仿宋" panose="02010609060101010101" pitchFamily="49" charset="-122"/>
                <a:ea typeface="仿宋" panose="02010609060101010101" pitchFamily="49" charset="-122"/>
              </a:rPr>
              <a:t>KB</a:t>
            </a:r>
            <a:r>
              <a:rPr lang="zh-CN" altLang="en-US" sz="2400" dirty="0">
                <a:latin typeface="仿宋" panose="02010609060101010101" pitchFamily="49" charset="-122"/>
                <a:ea typeface="仿宋" panose="02010609060101010101" pitchFamily="49" charset="-122"/>
              </a:rPr>
              <a:t>中找出当前可适用的知识，构成可适用知识集</a:t>
            </a:r>
            <a:r>
              <a:rPr lang="en-US" altLang="zh-CN" sz="2400" i="1" dirty="0">
                <a:latin typeface="仿宋" panose="02010609060101010101" pitchFamily="49" charset="-122"/>
                <a:ea typeface="仿宋" panose="02010609060101010101" pitchFamily="49" charset="-122"/>
              </a:rPr>
              <a:t>KS</a:t>
            </a:r>
            <a:r>
              <a:rPr lang="zh-CN" altLang="en-US" sz="2400" dirty="0">
                <a:latin typeface="仿宋" panose="02010609060101010101" pitchFamily="49" charset="-122"/>
                <a:ea typeface="仿宋" panose="02010609060101010101" pitchFamily="49" charset="-122"/>
              </a:rPr>
              <a:t>。</a:t>
            </a:r>
          </a:p>
          <a:p>
            <a:pPr marL="0" indent="0" algn="just">
              <a:lnSpc>
                <a:spcPct val="120000"/>
              </a:lnSpc>
              <a:spcBef>
                <a:spcPct val="30000"/>
              </a:spcBef>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）按某种冲突消解策略从</a:t>
            </a:r>
            <a:r>
              <a:rPr lang="en-US" altLang="zh-CN" sz="2400" i="1" dirty="0">
                <a:latin typeface="仿宋" panose="02010609060101010101" pitchFamily="49" charset="-122"/>
                <a:ea typeface="仿宋" panose="02010609060101010101" pitchFamily="49" charset="-122"/>
              </a:rPr>
              <a:t>KS</a:t>
            </a:r>
            <a:r>
              <a:rPr lang="zh-CN" altLang="en-US" sz="2400" dirty="0">
                <a:latin typeface="仿宋" panose="02010609060101010101" pitchFamily="49" charset="-122"/>
                <a:ea typeface="仿宋" panose="02010609060101010101" pitchFamily="49" charset="-122"/>
              </a:rPr>
              <a:t>中选出一条知识进行推理，并将推出的新事实加入到数据库</a:t>
            </a:r>
            <a:r>
              <a:rPr lang="en-US" altLang="zh-CN" sz="2400" i="1" dirty="0">
                <a:latin typeface="仿宋" panose="02010609060101010101" pitchFamily="49" charset="-122"/>
                <a:ea typeface="仿宋" panose="02010609060101010101" pitchFamily="49" charset="-122"/>
              </a:rPr>
              <a:t>DB</a:t>
            </a:r>
            <a:r>
              <a:rPr lang="zh-CN" altLang="en-US" sz="2400" dirty="0">
                <a:latin typeface="仿宋" panose="02010609060101010101" pitchFamily="49" charset="-122"/>
                <a:ea typeface="仿宋" panose="02010609060101010101" pitchFamily="49" charset="-122"/>
              </a:rPr>
              <a:t>中作为下一步推理的已知事实，再在</a:t>
            </a:r>
            <a:r>
              <a:rPr lang="en-US" altLang="zh-CN" sz="2400" i="1" dirty="0">
                <a:latin typeface="仿宋" panose="02010609060101010101" pitchFamily="49" charset="-122"/>
                <a:ea typeface="仿宋" panose="02010609060101010101" pitchFamily="49" charset="-122"/>
              </a:rPr>
              <a:t>KB</a:t>
            </a:r>
            <a:r>
              <a:rPr lang="zh-CN" altLang="en-US" sz="2400" dirty="0">
                <a:latin typeface="仿宋" panose="02010609060101010101" pitchFamily="49" charset="-122"/>
                <a:ea typeface="仿宋" panose="02010609060101010101" pitchFamily="49" charset="-122"/>
              </a:rPr>
              <a:t>中选取可适用知识构成</a:t>
            </a:r>
            <a:r>
              <a:rPr lang="en-US" altLang="zh-CN" sz="2400" i="1" dirty="0">
                <a:latin typeface="仿宋" panose="02010609060101010101" pitchFamily="49" charset="-122"/>
                <a:ea typeface="仿宋" panose="02010609060101010101" pitchFamily="49" charset="-122"/>
              </a:rPr>
              <a:t>KS </a:t>
            </a:r>
            <a:r>
              <a:rPr lang="zh-CN" altLang="en-US" sz="2400" dirty="0">
                <a:latin typeface="仿宋" panose="02010609060101010101" pitchFamily="49" charset="-122"/>
                <a:ea typeface="仿宋" panose="02010609060101010101" pitchFamily="49" charset="-122"/>
              </a:rPr>
              <a:t>。</a:t>
            </a:r>
          </a:p>
          <a:p>
            <a:pPr marL="0" indent="0" algn="just">
              <a:lnSpc>
                <a:spcPct val="120000"/>
              </a:lnSpc>
              <a:spcBef>
                <a:spcPct val="30000"/>
              </a:spcBef>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3</a:t>
            </a:r>
            <a:r>
              <a:rPr lang="zh-CN" altLang="en-US" sz="2400" dirty="0">
                <a:latin typeface="仿宋" panose="02010609060101010101" pitchFamily="49" charset="-122"/>
                <a:ea typeface="仿宋" panose="02010609060101010101" pitchFamily="49" charset="-122"/>
              </a:rPr>
              <a:t>）重复（</a:t>
            </a:r>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），直到求得问题的解或</a:t>
            </a:r>
            <a:r>
              <a:rPr lang="en-US" altLang="zh-CN" sz="2400" i="1" dirty="0">
                <a:latin typeface="仿宋" panose="02010609060101010101" pitchFamily="49" charset="-122"/>
                <a:ea typeface="仿宋" panose="02010609060101010101" pitchFamily="49" charset="-122"/>
              </a:rPr>
              <a:t>KB</a:t>
            </a:r>
            <a:r>
              <a:rPr lang="zh-CN" altLang="en-US" sz="2400" dirty="0">
                <a:latin typeface="仿宋" panose="02010609060101010101" pitchFamily="49" charset="-122"/>
                <a:ea typeface="仿宋" panose="02010609060101010101" pitchFamily="49" charset="-122"/>
              </a:rPr>
              <a:t>中再无可适用的知识。</a:t>
            </a:r>
          </a:p>
        </p:txBody>
      </p:sp>
      <p:sp>
        <p:nvSpPr>
          <p:cNvPr id="167940"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159</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67941" name="Rectangle 5"/>
          <p:cNvSpPr/>
          <p:nvPr/>
        </p:nvSpPr>
        <p:spPr>
          <a:xfrm>
            <a:off x="1943100" y="1463676"/>
            <a:ext cx="2057400" cy="5191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2800" b="1" dirty="0">
                <a:latin typeface="Times New Roman" panose="02020603050405020304" pitchFamily="18" charset="0"/>
                <a:ea typeface="宋体" panose="02010600030101010101" pitchFamily="2" charset="-122"/>
              </a:rPr>
              <a:t>1.  </a:t>
            </a:r>
            <a:r>
              <a:rPr lang="zh-CN" altLang="en-US" sz="2800" b="1" dirty="0">
                <a:latin typeface="Times New Roman" panose="02020603050405020304" pitchFamily="18" charset="0"/>
                <a:ea typeface="宋体" panose="02010600030101010101" pitchFamily="2" charset="-122"/>
              </a:rPr>
              <a:t>正向推理</a:t>
            </a:r>
          </a:p>
        </p:txBody>
      </p:sp>
    </p:spTree>
    <p:extLst>
      <p:ext uri="{BB962C8B-B14F-4D97-AF65-F5344CB8AC3E}">
        <p14:creationId xmlns:p14="http://schemas.microsoft.com/office/powerpoint/2010/main" val="467314136"/>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16</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17411" name="文本占位符 17410"/>
          <p:cNvSpPr>
            <a:spLocks noGrp="1"/>
          </p:cNvSpPr>
          <p:nvPr>
            <p:ph sz="quarter" idx="1"/>
          </p:nvPr>
        </p:nvSpPr>
        <p:spPr>
          <a:xfrm>
            <a:off x="1825752" y="1868795"/>
            <a:ext cx="8503920" cy="3885461"/>
          </a:xfrm>
          <a:solidFill>
            <a:schemeClr val="bg1"/>
          </a:solidFill>
        </p:spPr>
        <p:txBody>
          <a:bodyPr/>
          <a:lstStyle/>
          <a:p>
            <a:pPr marL="101600" indent="381000" algn="just">
              <a:lnSpc>
                <a:spcPts val="3000"/>
              </a:lnSpc>
              <a:spcBef>
                <a:spcPct val="30000"/>
              </a:spcBef>
              <a:spcAft>
                <a:spcPct val="30000"/>
              </a:spcAft>
              <a:buNone/>
            </a:pPr>
            <a:r>
              <a:rPr lang="en-US" altLang="zh-CN" sz="2000" dirty="0">
                <a:solidFill>
                  <a:srgbClr val="0000FF"/>
                </a:solidFill>
                <a:latin typeface="宋体" panose="02010600030101010101" pitchFamily="2" charset="-122"/>
                <a:ea typeface="楷体_GB2312" pitchFamily="1" charset="-122"/>
              </a:rPr>
              <a:t>1</a:t>
            </a:r>
            <a:r>
              <a:rPr lang="zh-CN" altLang="en-US" sz="2000" dirty="0">
                <a:solidFill>
                  <a:srgbClr val="0000FF"/>
                </a:solidFill>
                <a:latin typeface="宋体" panose="02010600030101010101" pitchFamily="2" charset="-122"/>
                <a:ea typeface="楷体_GB2312" pitchFamily="1" charset="-122"/>
              </a:rPr>
              <a:t>）老农</a:t>
            </a:r>
            <a:r>
              <a:rPr lang="zh-CN" altLang="en-US" sz="2000" dirty="0">
                <a:solidFill>
                  <a:srgbClr val="FF3300"/>
                </a:solidFill>
                <a:latin typeface="宋体" panose="02010600030101010101" pitchFamily="2" charset="-122"/>
                <a:ea typeface="楷体_GB2312" pitchFamily="1" charset="-122"/>
              </a:rPr>
              <a:t>携带羊羔</a:t>
            </a:r>
            <a:r>
              <a:rPr lang="zh-CN" altLang="en-US" sz="2000" dirty="0">
                <a:solidFill>
                  <a:srgbClr val="0000FF"/>
                </a:solidFill>
                <a:latin typeface="宋体" panose="02010600030101010101" pitchFamily="2" charset="-122"/>
                <a:ea typeface="楷体_GB2312" pitchFamily="1" charset="-122"/>
              </a:rPr>
              <a:t>过河，把狐狸和白菜留在南岸；</a:t>
            </a:r>
          </a:p>
          <a:p>
            <a:pPr marL="101600" indent="381000" algn="just">
              <a:lnSpc>
                <a:spcPts val="3000"/>
              </a:lnSpc>
              <a:spcBef>
                <a:spcPct val="30000"/>
              </a:spcBef>
              <a:spcAft>
                <a:spcPct val="30000"/>
              </a:spcAft>
              <a:buNone/>
            </a:pPr>
            <a:r>
              <a:rPr lang="en-US" altLang="zh-CN" sz="2000" dirty="0">
                <a:solidFill>
                  <a:srgbClr val="0000FF"/>
                </a:solidFill>
                <a:latin typeface="宋体" panose="02010600030101010101" pitchFamily="2" charset="-122"/>
                <a:ea typeface="楷体_GB2312" pitchFamily="1" charset="-122"/>
              </a:rPr>
              <a:t>2</a:t>
            </a:r>
            <a:r>
              <a:rPr lang="zh-CN" altLang="en-US" sz="2000" dirty="0">
                <a:solidFill>
                  <a:srgbClr val="0000FF"/>
                </a:solidFill>
                <a:latin typeface="宋体" panose="02010600030101010101" pitchFamily="2" charset="-122"/>
                <a:ea typeface="楷体_GB2312" pitchFamily="1" charset="-122"/>
              </a:rPr>
              <a:t>）老农到达北岸，把羊羔留在北岸，并</a:t>
            </a:r>
            <a:r>
              <a:rPr lang="zh-CN" altLang="en-US" sz="2000" dirty="0">
                <a:solidFill>
                  <a:srgbClr val="FF3300"/>
                </a:solidFill>
                <a:latin typeface="宋体" panose="02010600030101010101" pitchFamily="2" charset="-122"/>
                <a:ea typeface="楷体_GB2312" pitchFamily="1" charset="-122"/>
              </a:rPr>
              <a:t>独自回</a:t>
            </a:r>
            <a:r>
              <a:rPr lang="zh-CN" altLang="en-US" sz="2000" dirty="0">
                <a:solidFill>
                  <a:srgbClr val="0000FF"/>
                </a:solidFill>
                <a:latin typeface="宋体" panose="02010600030101010101" pitchFamily="2" charset="-122"/>
                <a:ea typeface="楷体_GB2312" pitchFamily="1" charset="-122"/>
              </a:rPr>
              <a:t>到南岸；</a:t>
            </a:r>
          </a:p>
          <a:p>
            <a:pPr marL="101600" indent="381000" algn="just">
              <a:lnSpc>
                <a:spcPts val="3000"/>
              </a:lnSpc>
              <a:spcBef>
                <a:spcPct val="30000"/>
              </a:spcBef>
              <a:spcAft>
                <a:spcPct val="30000"/>
              </a:spcAft>
              <a:buNone/>
            </a:pPr>
            <a:r>
              <a:rPr lang="en-US" altLang="zh-CN" sz="2000" dirty="0">
                <a:solidFill>
                  <a:srgbClr val="0000FF"/>
                </a:solidFill>
                <a:latin typeface="宋体" panose="02010600030101010101" pitchFamily="2" charset="-122"/>
                <a:ea typeface="楷体_GB2312" pitchFamily="1" charset="-122"/>
              </a:rPr>
              <a:t>3</a:t>
            </a:r>
            <a:r>
              <a:rPr lang="zh-CN" altLang="en-US" sz="2000" dirty="0">
                <a:solidFill>
                  <a:srgbClr val="0000FF"/>
                </a:solidFill>
                <a:latin typeface="宋体" panose="02010600030101010101" pitchFamily="2" charset="-122"/>
                <a:ea typeface="楷体_GB2312" pitchFamily="1" charset="-122"/>
              </a:rPr>
              <a:t>）老农</a:t>
            </a:r>
            <a:r>
              <a:rPr lang="zh-CN" altLang="en-US" sz="2000" dirty="0">
                <a:solidFill>
                  <a:srgbClr val="FF3300"/>
                </a:solidFill>
                <a:latin typeface="宋体" panose="02010600030101010101" pitchFamily="2" charset="-122"/>
                <a:ea typeface="楷体_GB2312" pitchFamily="1" charset="-122"/>
              </a:rPr>
              <a:t>携带狐狸</a:t>
            </a:r>
            <a:r>
              <a:rPr lang="zh-CN" altLang="en-US" sz="2000" dirty="0">
                <a:solidFill>
                  <a:srgbClr val="0000FF"/>
                </a:solidFill>
                <a:latin typeface="宋体" panose="02010600030101010101" pitchFamily="2" charset="-122"/>
                <a:ea typeface="楷体_GB2312" pitchFamily="1" charset="-122"/>
              </a:rPr>
              <a:t>过河，把白菜留在南岸；</a:t>
            </a:r>
          </a:p>
          <a:p>
            <a:pPr marL="101600" indent="381000" algn="just">
              <a:lnSpc>
                <a:spcPts val="3000"/>
              </a:lnSpc>
              <a:spcBef>
                <a:spcPct val="30000"/>
              </a:spcBef>
              <a:spcAft>
                <a:spcPct val="30000"/>
              </a:spcAft>
              <a:buNone/>
            </a:pPr>
            <a:r>
              <a:rPr lang="en-US" altLang="zh-CN" sz="2000" dirty="0">
                <a:solidFill>
                  <a:srgbClr val="0000FF"/>
                </a:solidFill>
                <a:latin typeface="宋体" panose="02010600030101010101" pitchFamily="2" charset="-122"/>
                <a:ea typeface="楷体_GB2312" pitchFamily="1" charset="-122"/>
              </a:rPr>
              <a:t>4</a:t>
            </a:r>
            <a:r>
              <a:rPr lang="zh-CN" altLang="en-US" sz="2000" dirty="0">
                <a:solidFill>
                  <a:srgbClr val="0000FF"/>
                </a:solidFill>
                <a:latin typeface="宋体" panose="02010600030101010101" pitchFamily="2" charset="-122"/>
                <a:ea typeface="楷体_GB2312" pitchFamily="1" charset="-122"/>
              </a:rPr>
              <a:t>）老农到达北岸，把狐狸留下，并带上羊羔回到南岸；</a:t>
            </a:r>
          </a:p>
          <a:p>
            <a:pPr marL="101600" indent="381000" algn="just">
              <a:lnSpc>
                <a:spcPts val="3000"/>
              </a:lnSpc>
              <a:spcBef>
                <a:spcPct val="30000"/>
              </a:spcBef>
              <a:spcAft>
                <a:spcPct val="30000"/>
              </a:spcAft>
              <a:buNone/>
            </a:pPr>
            <a:r>
              <a:rPr lang="en-US" altLang="zh-CN" sz="2000" dirty="0">
                <a:solidFill>
                  <a:srgbClr val="0000FF"/>
                </a:solidFill>
                <a:latin typeface="宋体" panose="02010600030101010101" pitchFamily="2" charset="-122"/>
                <a:ea typeface="楷体_GB2312" pitchFamily="1" charset="-122"/>
              </a:rPr>
              <a:t>5</a:t>
            </a:r>
            <a:r>
              <a:rPr lang="zh-CN" altLang="en-US" sz="2000" dirty="0">
                <a:solidFill>
                  <a:srgbClr val="0000FF"/>
                </a:solidFill>
                <a:latin typeface="宋体" panose="02010600030101010101" pitchFamily="2" charset="-122"/>
                <a:ea typeface="楷体_GB2312" pitchFamily="1" charset="-122"/>
              </a:rPr>
              <a:t>）老农把羊羔留在南岸，</a:t>
            </a:r>
            <a:r>
              <a:rPr lang="zh-CN" altLang="en-US" sz="2000" dirty="0">
                <a:solidFill>
                  <a:srgbClr val="FF3300"/>
                </a:solidFill>
                <a:latin typeface="宋体" panose="02010600030101010101" pitchFamily="2" charset="-122"/>
                <a:ea typeface="楷体_GB2312" pitchFamily="1" charset="-122"/>
              </a:rPr>
              <a:t>携带白菜</a:t>
            </a:r>
            <a:r>
              <a:rPr lang="zh-CN" altLang="en-US" sz="2000" dirty="0">
                <a:solidFill>
                  <a:srgbClr val="0000FF"/>
                </a:solidFill>
                <a:latin typeface="宋体" panose="02010600030101010101" pitchFamily="2" charset="-122"/>
                <a:ea typeface="楷体_GB2312" pitchFamily="1" charset="-122"/>
              </a:rPr>
              <a:t>过河；</a:t>
            </a:r>
          </a:p>
          <a:p>
            <a:pPr marL="101600" indent="381000" algn="just">
              <a:lnSpc>
                <a:spcPts val="3000"/>
              </a:lnSpc>
              <a:spcBef>
                <a:spcPct val="30000"/>
              </a:spcBef>
              <a:spcAft>
                <a:spcPct val="30000"/>
              </a:spcAft>
              <a:buNone/>
            </a:pPr>
            <a:r>
              <a:rPr lang="en-US" altLang="zh-CN" sz="2000" dirty="0">
                <a:solidFill>
                  <a:srgbClr val="0000FF"/>
                </a:solidFill>
                <a:latin typeface="宋体" panose="02010600030101010101" pitchFamily="2" charset="-122"/>
                <a:ea typeface="楷体_GB2312" pitchFamily="1" charset="-122"/>
              </a:rPr>
              <a:t>6</a:t>
            </a:r>
            <a:r>
              <a:rPr lang="zh-CN" altLang="en-US" sz="2000" dirty="0">
                <a:solidFill>
                  <a:srgbClr val="0000FF"/>
                </a:solidFill>
                <a:latin typeface="宋体" panose="02010600030101010101" pitchFamily="2" charset="-122"/>
                <a:ea typeface="楷体_GB2312" pitchFamily="1" charset="-122"/>
              </a:rPr>
              <a:t>）老农到达北岸，把白菜和狐狸留在北岸，独自回到南岸；</a:t>
            </a:r>
          </a:p>
          <a:p>
            <a:pPr marL="101600" indent="381000" algn="just">
              <a:lnSpc>
                <a:spcPts val="3000"/>
              </a:lnSpc>
              <a:spcBef>
                <a:spcPct val="30000"/>
              </a:spcBef>
              <a:spcAft>
                <a:spcPct val="30000"/>
              </a:spcAft>
              <a:buNone/>
            </a:pPr>
            <a:r>
              <a:rPr lang="en-US" altLang="zh-CN" sz="2000" dirty="0">
                <a:solidFill>
                  <a:srgbClr val="0000FF"/>
                </a:solidFill>
                <a:latin typeface="宋体" panose="02010600030101010101" pitchFamily="2" charset="-122"/>
                <a:ea typeface="楷体_GB2312" pitchFamily="1" charset="-122"/>
              </a:rPr>
              <a:t>7</a:t>
            </a:r>
            <a:r>
              <a:rPr lang="zh-CN" altLang="en-US" sz="2000" dirty="0">
                <a:solidFill>
                  <a:srgbClr val="0000FF"/>
                </a:solidFill>
                <a:latin typeface="宋体" panose="02010600030101010101" pitchFamily="2" charset="-122"/>
                <a:ea typeface="楷体_GB2312" pitchFamily="1" charset="-122"/>
              </a:rPr>
              <a:t>）老农最后携带羊羔过河，到达北岸。问题就此解决。 </a:t>
            </a:r>
          </a:p>
        </p:txBody>
      </p:sp>
      <p:sp>
        <p:nvSpPr>
          <p:cNvPr id="6" name="文本框 4"/>
          <p:cNvSpPr txBox="1"/>
          <p:nvPr/>
        </p:nvSpPr>
        <p:spPr>
          <a:xfrm>
            <a:off x="1825752" y="503152"/>
            <a:ext cx="4493538" cy="523220"/>
          </a:xfrm>
          <a:prstGeom prst="rect">
            <a:avLst/>
          </a:prstGeom>
          <a:noFill/>
        </p:spPr>
        <p:txBody>
          <a:bodyPr wrap="none" rtlCol="0" anchor="t">
            <a:spAutoFit/>
            <a:scene3d>
              <a:camera prst="orthographicFront"/>
              <a:lightRig rig="threePt" dir="t"/>
            </a:scene3d>
          </a:bodyPr>
          <a:lstStyle/>
          <a:p>
            <a:pPr fontAlgn="base">
              <a:spcBef>
                <a:spcPct val="0"/>
              </a:spcBef>
              <a:spcAft>
                <a:spcPct val="0"/>
              </a:spcAft>
            </a:pPr>
            <a:r>
              <a:rPr lang="zh-CN" altLang="en-US" sz="2800" dirty="0">
                <a:solidFill>
                  <a:prstClr val="black"/>
                </a:solidFill>
                <a:effectLst>
                  <a:outerShdw blurRad="38100" dist="19050" dir="2700000" algn="tl" rotWithShape="0">
                    <a:prstClr val="black">
                      <a:alpha val="40000"/>
                    </a:prstClr>
                  </a:outerShdw>
                </a:effectLst>
                <a:latin typeface="Times New Roman" panose="02020603050405020304" pitchFamily="18" charset="0"/>
                <a:ea typeface="宋体" panose="02010600030101010101" pitchFamily="2" charset="-122"/>
                <a:sym typeface="+mn-ea"/>
              </a:rPr>
              <a:t>用实例说明知识表示的过程</a:t>
            </a:r>
          </a:p>
        </p:txBody>
      </p:sp>
    </p:spTree>
    <p:extLst>
      <p:ext uri="{BB962C8B-B14F-4D97-AF65-F5344CB8AC3E}">
        <p14:creationId xmlns:p14="http://schemas.microsoft.com/office/powerpoint/2010/main" val="4249737283"/>
      </p:ext>
    </p:extLst>
  </p:cSld>
  <p:clrMapOvr>
    <a:masterClrMapping/>
  </p:clrMapOvr>
  <p:transition>
    <p:rand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160</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168964" name="矩形 1"/>
          <p:cNvSpPr/>
          <p:nvPr/>
        </p:nvSpPr>
        <p:spPr>
          <a:xfrm>
            <a:off x="7314566" y="305435"/>
            <a:ext cx="3019425" cy="36988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例如：假设有以下两条规则 </a:t>
            </a:r>
            <a:endParaRPr lang="zh-CN" altLang="en-US" sz="1800" b="1" dirty="0">
              <a:latin typeface="Arial" panose="020B0604020202020204" pitchFamily="34" charset="0"/>
              <a:ea typeface="宋体" panose="02010600030101010101" pitchFamily="2" charset="-122"/>
            </a:endParaRPr>
          </a:p>
        </p:txBody>
      </p:sp>
      <p:sp>
        <p:nvSpPr>
          <p:cNvPr id="168965" name="矩形 2"/>
          <p:cNvSpPr/>
          <p:nvPr/>
        </p:nvSpPr>
        <p:spPr>
          <a:xfrm>
            <a:off x="7239000" y="817880"/>
            <a:ext cx="3314700" cy="119888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1800" dirty="0">
                <a:latin typeface="Arial" panose="020B0604020202020204" pitchFamily="34" charset="0"/>
                <a:ea typeface="宋体" panose="02010600030101010101" pitchFamily="2" charset="-122"/>
              </a:rPr>
              <a:t> r1​</a:t>
            </a:r>
            <a:r>
              <a:rPr lang="zh-CN" altLang="en-US" sz="1800" dirty="0">
                <a:latin typeface="Arial" panose="020B0604020202020204" pitchFamily="34" charset="0"/>
                <a:ea typeface="宋体" panose="02010600030101010101" pitchFamily="2" charset="-122"/>
              </a:rPr>
              <a:t>：如果动物有羽毛，那么动物是鸟</a:t>
            </a:r>
            <a:endParaRPr lang="en-US" altLang="zh-CN" sz="1800" dirty="0">
              <a:latin typeface="Arial" panose="020B0604020202020204" pitchFamily="34" charset="0"/>
              <a:ea typeface="宋体" panose="02010600030101010101" pitchFamily="2" charset="-122"/>
            </a:endParaRPr>
          </a:p>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r2​</a:t>
            </a:r>
            <a:r>
              <a:rPr lang="zh-CN" altLang="en-US" sz="1800" dirty="0">
                <a:latin typeface="Arial" panose="020B0604020202020204" pitchFamily="34" charset="0"/>
                <a:ea typeface="宋体" panose="02010600030101010101" pitchFamily="2" charset="-122"/>
              </a:rPr>
              <a:t>：如果动物是鸟且动物善飞，那么动物是信天翁。 </a:t>
            </a:r>
            <a:endParaRPr lang="zh-CN" altLang="en-US" sz="1800" b="1" dirty="0">
              <a:latin typeface="Arial" panose="020B0604020202020204" pitchFamily="34" charset="0"/>
              <a:ea typeface="宋体" panose="02010600030101010101" pitchFamily="2" charset="-122"/>
            </a:endParaRPr>
          </a:p>
        </p:txBody>
      </p:sp>
      <p:sp>
        <p:nvSpPr>
          <p:cNvPr id="168966" name="矩形 3"/>
          <p:cNvSpPr/>
          <p:nvPr/>
        </p:nvSpPr>
        <p:spPr>
          <a:xfrm>
            <a:off x="7239000" y="2133600"/>
            <a:ext cx="3360420" cy="64516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假设已知事实“动物有羽毛，动物善飞”。</a:t>
            </a:r>
            <a:endParaRPr lang="zh-CN" altLang="en-US" sz="1800" b="1" dirty="0">
              <a:latin typeface="Arial" panose="020B0604020202020204" pitchFamily="34" charset="0"/>
              <a:ea typeface="宋体" panose="02010600030101010101" pitchFamily="2" charset="-122"/>
            </a:endParaRPr>
          </a:p>
        </p:txBody>
      </p:sp>
      <p:sp>
        <p:nvSpPr>
          <p:cNvPr id="168967" name="矩形 4"/>
          <p:cNvSpPr/>
          <p:nvPr/>
        </p:nvSpPr>
        <p:spPr>
          <a:xfrm>
            <a:off x="7239635" y="2895601"/>
            <a:ext cx="3171190" cy="1753235"/>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把“动物有羽毛，动物善飞”放入综合数据库检查综合数据库中是否包含问题的解，结果为否。检查知识库中的可用知识，形成可用知识集，集合中仅包含</a:t>
            </a:r>
            <a:endParaRPr lang="zh-CN" altLang="en-US" sz="1800" b="1" dirty="0">
              <a:latin typeface="Arial" panose="020B0604020202020204" pitchFamily="34" charset="0"/>
              <a:ea typeface="宋体" panose="02010600030101010101" pitchFamily="2" charset="-122"/>
            </a:endParaRPr>
          </a:p>
        </p:txBody>
      </p:sp>
      <p:sp>
        <p:nvSpPr>
          <p:cNvPr id="168968" name="矩形 5"/>
          <p:cNvSpPr/>
          <p:nvPr/>
        </p:nvSpPr>
        <p:spPr>
          <a:xfrm>
            <a:off x="7314566" y="4800600"/>
            <a:ext cx="3124835" cy="64516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1800" dirty="0">
                <a:latin typeface="Arial" panose="020B0604020202020204" pitchFamily="34" charset="0"/>
                <a:ea typeface="宋体" panose="02010600030101010101" pitchFamily="2" charset="-122"/>
              </a:rPr>
              <a:t> r1​</a:t>
            </a:r>
            <a:r>
              <a:rPr lang="zh-CN" altLang="en-US" sz="1800" dirty="0">
                <a:latin typeface="Arial" panose="020B0604020202020204" pitchFamily="34" charset="0"/>
                <a:ea typeface="宋体" panose="02010600030101010101" pitchFamily="2" charset="-122"/>
              </a:rPr>
              <a:t>：如果动物有羽毛，那么动物是鸟</a:t>
            </a:r>
            <a:endParaRPr lang="zh-CN" altLang="en-US" sz="1800" b="1" dirty="0">
              <a:latin typeface="Arial" panose="020B0604020202020204" pitchFamily="34" charset="0"/>
              <a:ea typeface="宋体" panose="02010600030101010101" pitchFamily="2" charset="-122"/>
            </a:endParaRPr>
          </a:p>
        </p:txBody>
      </p:sp>
      <p:sp>
        <p:nvSpPr>
          <p:cNvPr id="168969" name="矩形 6"/>
          <p:cNvSpPr/>
          <p:nvPr/>
        </p:nvSpPr>
        <p:spPr>
          <a:xfrm>
            <a:off x="7390766" y="5527675"/>
            <a:ext cx="3160395" cy="64516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1800" dirty="0">
                <a:latin typeface="Arial" panose="020B0604020202020204" pitchFamily="34" charset="0"/>
                <a:ea typeface="宋体" panose="02010600030101010101" pitchFamily="2" charset="-122"/>
              </a:rPr>
              <a:t>r1:</a:t>
            </a:r>
            <a:r>
              <a:rPr lang="zh-CN" altLang="en-US" sz="1800" dirty="0">
                <a:latin typeface="Arial" panose="020B0604020202020204" pitchFamily="34" charset="0"/>
                <a:ea typeface="宋体" panose="02010600030101010101" pitchFamily="2" charset="-122"/>
              </a:rPr>
              <a:t>将结果“动物是鸟” 放入综合数据库。</a:t>
            </a:r>
            <a:endParaRPr lang="zh-CN" altLang="en-US" sz="1800" b="1" dirty="0">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2057400" y="228600"/>
            <a:ext cx="5104130" cy="6109970"/>
          </a:xfrm>
          <a:prstGeom prst="rect">
            <a:avLst/>
          </a:prstGeom>
        </p:spPr>
      </p:pic>
    </p:spTree>
    <p:extLst>
      <p:ext uri="{BB962C8B-B14F-4D97-AF65-F5344CB8AC3E}">
        <p14:creationId xmlns:p14="http://schemas.microsoft.com/office/powerpoint/2010/main" val="2179565265"/>
      </p:ext>
    </p:extLst>
  </p:cSld>
  <p:clrMapOvr>
    <a:masterClrMapping/>
  </p:clrMapOvr>
  <p:transition>
    <p:rand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161</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169988" name="矩形 2"/>
          <p:cNvSpPr/>
          <p:nvPr/>
        </p:nvSpPr>
        <p:spPr>
          <a:xfrm>
            <a:off x="7314565" y="534036"/>
            <a:ext cx="3016250" cy="1476375"/>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检查综合数据库中是否包含问题的解，结果为否。检查知识库中的可用知识，形成可用知识集，集合中仅包含</a:t>
            </a:r>
            <a:endParaRPr lang="zh-CN" altLang="en-US" sz="1800" b="1" dirty="0">
              <a:latin typeface="Arial" panose="020B0604020202020204" pitchFamily="34" charset="0"/>
              <a:ea typeface="宋体" panose="02010600030101010101" pitchFamily="2" charset="-122"/>
            </a:endParaRPr>
          </a:p>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 </a:t>
            </a:r>
            <a:endParaRPr lang="zh-CN" altLang="en-US" sz="1800" b="1" dirty="0">
              <a:latin typeface="Arial" panose="020B0604020202020204" pitchFamily="34" charset="0"/>
              <a:ea typeface="宋体" panose="02010600030101010101" pitchFamily="2" charset="-122"/>
            </a:endParaRPr>
          </a:p>
        </p:txBody>
      </p:sp>
      <p:sp>
        <p:nvSpPr>
          <p:cNvPr id="169989" name="矩形 7"/>
          <p:cNvSpPr/>
          <p:nvPr/>
        </p:nvSpPr>
        <p:spPr>
          <a:xfrm>
            <a:off x="7201536" y="2058035"/>
            <a:ext cx="3212465" cy="64516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r2​</a:t>
            </a:r>
            <a:r>
              <a:rPr lang="zh-CN" altLang="en-US" sz="1800" dirty="0">
                <a:latin typeface="Arial" panose="020B0604020202020204" pitchFamily="34" charset="0"/>
                <a:ea typeface="宋体" panose="02010600030101010101" pitchFamily="2" charset="-122"/>
              </a:rPr>
              <a:t>：如果动物是鸟且动物善飞，那么动物是信天翁。 </a:t>
            </a:r>
            <a:endParaRPr lang="zh-CN" altLang="en-US" sz="1800" b="1" dirty="0">
              <a:latin typeface="Arial" panose="020B0604020202020204" pitchFamily="34" charset="0"/>
              <a:ea typeface="宋体" panose="02010600030101010101" pitchFamily="2" charset="-122"/>
            </a:endParaRPr>
          </a:p>
        </p:txBody>
      </p:sp>
      <p:sp>
        <p:nvSpPr>
          <p:cNvPr id="169990" name="矩形 8"/>
          <p:cNvSpPr/>
          <p:nvPr/>
        </p:nvSpPr>
        <p:spPr>
          <a:xfrm>
            <a:off x="7266306" y="3124200"/>
            <a:ext cx="3173095" cy="119888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r1​</a:t>
            </a:r>
            <a:r>
              <a:rPr lang="zh-CN" altLang="en-US" sz="1800" dirty="0">
                <a:latin typeface="Arial" panose="020B0604020202020204" pitchFamily="34" charset="0"/>
                <a:ea typeface="宋体" panose="02010600030101010101" pitchFamily="2" charset="-122"/>
              </a:rPr>
              <a:t>进行推理，将结果“动物是信天翁” 放入综合数据库。检查综合数据库中是否包含问题的解，结果为真。 </a:t>
            </a:r>
            <a:endParaRPr lang="zh-CN" altLang="en-US" sz="1800" b="1" dirty="0">
              <a:latin typeface="Arial" panose="020B0604020202020204" pitchFamily="34" charset="0"/>
              <a:ea typeface="宋体" panose="02010600030101010101" pitchFamily="2" charset="-122"/>
            </a:endParaRPr>
          </a:p>
        </p:txBody>
      </p:sp>
      <p:pic>
        <p:nvPicPr>
          <p:cNvPr id="4" name="图片 3"/>
          <p:cNvPicPr>
            <a:picLocks noChangeAspect="1"/>
          </p:cNvPicPr>
          <p:nvPr>
            <p:custDataLst>
              <p:tags r:id="rId1"/>
            </p:custDataLst>
          </p:nvPr>
        </p:nvPicPr>
        <p:blipFill>
          <a:blip r:embed="rId3"/>
          <a:stretch>
            <a:fillRect/>
          </a:stretch>
        </p:blipFill>
        <p:spPr>
          <a:xfrm>
            <a:off x="2057400" y="228600"/>
            <a:ext cx="5104130" cy="6109970"/>
          </a:xfrm>
          <a:prstGeom prst="rect">
            <a:avLst/>
          </a:prstGeom>
        </p:spPr>
      </p:pic>
    </p:spTree>
    <p:extLst>
      <p:ext uri="{BB962C8B-B14F-4D97-AF65-F5344CB8AC3E}">
        <p14:creationId xmlns:p14="http://schemas.microsoft.com/office/powerpoint/2010/main" val="4090300879"/>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3.1.3  </a:t>
            </a:r>
            <a:r>
              <a:rPr lang="zh-CN" altLang="en-US" sz="3600" dirty="0">
                <a:solidFill>
                  <a:srgbClr val="7B9899"/>
                </a:solidFill>
                <a:latin typeface="Times New Roman" panose="02020603050405020304" pitchFamily="18" charset="0"/>
                <a:ea typeface="黑体" panose="02010609060101010101" pitchFamily="49" charset="-122"/>
              </a:rPr>
              <a:t>推理的方向</a:t>
            </a:r>
          </a:p>
        </p:txBody>
      </p:sp>
      <p:sp>
        <p:nvSpPr>
          <p:cNvPr id="171011" name="Rectangle 3"/>
          <p:cNvSpPr>
            <a:spLocks noGrp="1"/>
          </p:cNvSpPr>
          <p:nvPr>
            <p:ph sz="quarter" idx="1"/>
          </p:nvPr>
        </p:nvSpPr>
        <p:spPr>
          <a:xfrm>
            <a:off x="1790701" y="2286000"/>
            <a:ext cx="8359775" cy="3581400"/>
          </a:xfrm>
          <a:gradFill rotWithShape="1">
            <a:gsLst>
              <a:gs pos="0">
                <a:srgbClr val="00FF00">
                  <a:alpha val="100000"/>
                </a:srgbClr>
              </a:gs>
              <a:gs pos="100000">
                <a:schemeClr val="bg1">
                  <a:alpha val="100000"/>
                </a:schemeClr>
              </a:gs>
            </a:gsLst>
            <a:path path="rect">
              <a:fillToRect l="100000" b="100000"/>
            </a:path>
            <a:tileRect/>
          </a:gradFill>
          <a:ln>
            <a:solidFill>
              <a:srgbClr val="000080">
                <a:alpha val="100000"/>
              </a:srgbClr>
            </a:solidFill>
            <a:miter lim="800000"/>
          </a:ln>
        </p:spPr>
        <p:txBody>
          <a:bodyPr vert="horz" wrap="square" lIns="91440" tIns="45720" rIns="91440" bIns="45720" anchor="t" anchorCtr="0">
            <a:normAutofit/>
          </a:bodyPr>
          <a:lstStyle/>
          <a:p>
            <a:pPr marL="0" indent="0">
              <a:lnSpc>
                <a:spcPct val="120000"/>
              </a:lnSpc>
              <a:buSzPct val="50000"/>
              <a:buFont typeface="Wingdings" panose="05000000000000000000" pitchFamily="2" charset="2"/>
              <a:buChar char="n"/>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实现正向推理需要解决的问题：</a:t>
            </a:r>
          </a:p>
          <a:p>
            <a:pPr marL="900430" lvl="1" indent="-227330">
              <a:lnSpc>
                <a:spcPct val="130000"/>
              </a:lnSpc>
              <a:buSzPct val="50000"/>
              <a:buFont typeface="Wingdings" panose="05000000000000000000" pitchFamily="2" charset="2"/>
              <a:buChar char="l"/>
            </a:pPr>
            <a:r>
              <a:rPr lang="zh-CN" altLang="en-US" b="1" dirty="0">
                <a:latin typeface="仿宋" panose="02010609060101010101" pitchFamily="49" charset="-122"/>
                <a:ea typeface="仿宋" panose="02010609060101010101" pitchFamily="49" charset="-122"/>
              </a:rPr>
              <a:t> </a:t>
            </a:r>
            <a:r>
              <a:rPr lang="zh-CN" altLang="en-US" b="1" dirty="0">
                <a:solidFill>
                  <a:schemeClr val="tx1"/>
                </a:solidFill>
                <a:latin typeface="仿宋" panose="02010609060101010101" pitchFamily="49" charset="-122"/>
                <a:ea typeface="仿宋" panose="02010609060101010101" pitchFamily="49" charset="-122"/>
              </a:rPr>
              <a:t>确定匹配（知识与已知事实）的方法。</a:t>
            </a:r>
            <a:endParaRPr lang="zh-CN" altLang="en-US" dirty="0">
              <a:solidFill>
                <a:schemeClr val="tx1"/>
              </a:solidFill>
              <a:latin typeface="仿宋" panose="02010609060101010101" pitchFamily="49" charset="-122"/>
              <a:ea typeface="仿宋" panose="02010609060101010101" pitchFamily="49" charset="-122"/>
            </a:endParaRPr>
          </a:p>
          <a:p>
            <a:pPr marL="900430" lvl="1" indent="-227330" algn="just">
              <a:lnSpc>
                <a:spcPct val="130000"/>
              </a:lnSpc>
              <a:buSzPct val="50000"/>
              <a:buFont typeface="Wingdings" panose="05000000000000000000" pitchFamily="2" charset="2"/>
              <a:buChar char="l"/>
            </a:pPr>
            <a:r>
              <a:rPr lang="zh-CN" altLang="en-US" b="1" dirty="0">
                <a:solidFill>
                  <a:schemeClr val="tx1"/>
                </a:solidFill>
                <a:latin typeface="仿宋" panose="02010609060101010101" pitchFamily="49" charset="-122"/>
                <a:ea typeface="仿宋" panose="02010609060101010101" pitchFamily="49" charset="-122"/>
              </a:rPr>
              <a:t> 按什么策略搜索知识库。</a:t>
            </a:r>
          </a:p>
          <a:p>
            <a:pPr marL="900430" lvl="1" indent="-227330" algn="just">
              <a:lnSpc>
                <a:spcPct val="130000"/>
              </a:lnSpc>
              <a:buSzPct val="50000"/>
              <a:buFont typeface="Wingdings" panose="05000000000000000000" pitchFamily="2" charset="2"/>
              <a:buChar char="l"/>
            </a:pPr>
            <a:r>
              <a:rPr lang="zh-CN" altLang="en-US" b="1" dirty="0">
                <a:solidFill>
                  <a:schemeClr val="tx1"/>
                </a:solidFill>
                <a:latin typeface="仿宋" panose="02010609060101010101" pitchFamily="49" charset="-122"/>
                <a:ea typeface="仿宋" panose="02010609060101010101" pitchFamily="49" charset="-122"/>
              </a:rPr>
              <a:t> 冲突消解策略。</a:t>
            </a:r>
          </a:p>
          <a:p>
            <a:pPr marL="0" indent="0" algn="just">
              <a:lnSpc>
                <a:spcPct val="120000"/>
              </a:lnSpc>
              <a:buFont typeface="Wingdings" panose="05000000000000000000" pitchFamily="2" charset="2"/>
              <a:buChar char="§"/>
            </a:pPr>
            <a:r>
              <a:rPr lang="zh-CN" altLang="en-US" sz="2600" b="1" dirty="0">
                <a:latin typeface="仿宋" panose="02010609060101010101" pitchFamily="49" charset="-122"/>
                <a:ea typeface="仿宋" panose="02010609060101010101" pitchFamily="49" charset="-122"/>
              </a:rPr>
              <a:t> 正向推理简单，</a:t>
            </a:r>
            <a:r>
              <a:rPr lang="zh-CN" altLang="en-US" sz="2400" dirty="0">
                <a:latin typeface="仿宋" panose="02010609060101010101" pitchFamily="49" charset="-122"/>
                <a:ea typeface="仿宋" panose="02010609060101010101" pitchFamily="49" charset="-122"/>
              </a:rPr>
              <a:t>比较直观，</a:t>
            </a:r>
            <a:r>
              <a:rPr lang="zh-CN" altLang="en-US" sz="2400" b="1" dirty="0">
                <a:latin typeface="仿宋" panose="02010609060101010101" pitchFamily="49" charset="-122"/>
                <a:ea typeface="仿宋" panose="02010609060101010101" pitchFamily="49" charset="-122"/>
              </a:rPr>
              <a:t>易实现，</a:t>
            </a:r>
            <a:r>
              <a:rPr lang="zh-CN" altLang="en-US" sz="2400" dirty="0">
                <a:latin typeface="仿宋" panose="02010609060101010101" pitchFamily="49" charset="-122"/>
                <a:ea typeface="仿宋" panose="02010609060101010101" pitchFamily="49" charset="-122"/>
              </a:rPr>
              <a:t>允许用户主动提供有用的事实信息，适合于诊断、设计、预测、监控等领域的问题求解。</a:t>
            </a:r>
            <a:r>
              <a:rPr lang="zh-CN" altLang="en-US" sz="2600" b="1" dirty="0">
                <a:latin typeface="仿宋" panose="02010609060101010101" pitchFamily="49" charset="-122"/>
                <a:ea typeface="仿宋" panose="02010609060101010101" pitchFamily="49" charset="-122"/>
              </a:rPr>
              <a:t>但目的性不强，效率低。</a:t>
            </a:r>
            <a:endParaRPr lang="zh-CN" altLang="en-US" sz="2600" dirty="0">
              <a:latin typeface="仿宋" panose="02010609060101010101" pitchFamily="49" charset="-122"/>
              <a:ea typeface="仿宋" panose="02010609060101010101" pitchFamily="49" charset="-122"/>
            </a:endParaRPr>
          </a:p>
        </p:txBody>
      </p:sp>
      <p:sp>
        <p:nvSpPr>
          <p:cNvPr id="171012"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162</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71013" name="Rectangle 4"/>
          <p:cNvSpPr/>
          <p:nvPr/>
        </p:nvSpPr>
        <p:spPr>
          <a:xfrm>
            <a:off x="1828800" y="1524001"/>
            <a:ext cx="2057400" cy="5191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2800" b="1" dirty="0">
                <a:latin typeface="Times New Roman" panose="02020603050405020304" pitchFamily="18" charset="0"/>
                <a:ea typeface="宋体" panose="02010600030101010101" pitchFamily="2" charset="-122"/>
              </a:rPr>
              <a:t>1.  </a:t>
            </a:r>
            <a:r>
              <a:rPr lang="zh-CN" altLang="en-US" sz="2800" b="1" dirty="0">
                <a:latin typeface="Times New Roman" panose="02020603050405020304" pitchFamily="18" charset="0"/>
                <a:ea typeface="宋体" panose="02010600030101010101" pitchFamily="2" charset="-122"/>
              </a:rPr>
              <a:t>正向推理</a:t>
            </a:r>
          </a:p>
        </p:txBody>
      </p:sp>
    </p:spTree>
    <p:extLst>
      <p:ext uri="{BB962C8B-B14F-4D97-AF65-F5344CB8AC3E}">
        <p14:creationId xmlns:p14="http://schemas.microsoft.com/office/powerpoint/2010/main" val="2321629645"/>
      </p:ext>
    </p:extLst>
  </p:cSld>
  <p:clrMapOvr>
    <a:masterClrMapping/>
  </p:clrMapOvr>
  <p:transition>
    <p:random/>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3.1.3  </a:t>
            </a:r>
            <a:r>
              <a:rPr lang="zh-CN" altLang="en-US" sz="3600" dirty="0">
                <a:solidFill>
                  <a:srgbClr val="7B9899"/>
                </a:solidFill>
                <a:latin typeface="Times New Roman" panose="02020603050405020304" pitchFamily="18" charset="0"/>
                <a:ea typeface="黑体" panose="02010609060101010101" pitchFamily="49" charset="-122"/>
              </a:rPr>
              <a:t>推理的方向</a:t>
            </a:r>
          </a:p>
        </p:txBody>
      </p:sp>
      <p:sp>
        <p:nvSpPr>
          <p:cNvPr id="172035" name="Rectangle 3"/>
          <p:cNvSpPr>
            <a:spLocks noGrp="1"/>
          </p:cNvSpPr>
          <p:nvPr>
            <p:ph sz="quarter" idx="1"/>
          </p:nvPr>
        </p:nvSpPr>
        <p:spPr>
          <a:xfrm>
            <a:off x="1816100" y="1914526"/>
            <a:ext cx="8623300" cy="3876675"/>
          </a:xfrm>
          <a:gradFill rotWithShape="1">
            <a:gsLst>
              <a:gs pos="0">
                <a:srgbClr val="00FFFF">
                  <a:alpha val="100000"/>
                </a:srgbClr>
              </a:gs>
              <a:gs pos="100000">
                <a:schemeClr val="bg1">
                  <a:alpha val="100000"/>
                </a:schemeClr>
              </a:gs>
            </a:gsLst>
            <a:path path="shape">
              <a:fillToRect l="50000" t="50000" r="50000" b="50000"/>
            </a:path>
            <a:tileRect/>
          </a:gradFill>
          <a:ln>
            <a:solidFill>
              <a:schemeClr val="folHlink">
                <a:alpha val="100000"/>
              </a:schemeClr>
            </a:solidFill>
            <a:miter lim="800000"/>
          </a:ln>
        </p:spPr>
        <p:txBody>
          <a:bodyPr vert="horz" wrap="square" lIns="91440" tIns="45720" rIns="91440" bIns="45720" anchor="t" anchorCtr="0">
            <a:normAutofit/>
          </a:bodyPr>
          <a:lstStyle/>
          <a:p>
            <a:pPr marL="0" indent="0" algn="just">
              <a:lnSpc>
                <a:spcPct val="90000"/>
              </a:lnSpc>
              <a:buSzPct val="50000"/>
              <a:buFont typeface="Wingdings" panose="05000000000000000000" pitchFamily="2" charset="2"/>
              <a:buChar char="n"/>
            </a:pP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逆向推理（目标驱动推理）：</a:t>
            </a:r>
            <a:r>
              <a:rPr lang="zh-CN" altLang="en-US" sz="2400" dirty="0">
                <a:latin typeface="仿宋" panose="02010609060101010101" pitchFamily="49" charset="-122"/>
                <a:ea typeface="仿宋" panose="02010609060101010101" pitchFamily="49" charset="-122"/>
              </a:rPr>
              <a:t>以</a:t>
            </a:r>
            <a:r>
              <a:rPr lang="zh-CN" altLang="en-US" sz="2400" dirty="0">
                <a:solidFill>
                  <a:schemeClr val="accent2"/>
                </a:solidFill>
                <a:latin typeface="仿宋" panose="02010609060101010101" pitchFamily="49" charset="-122"/>
                <a:ea typeface="仿宋" panose="02010609060101010101" pitchFamily="49" charset="-122"/>
              </a:rPr>
              <a:t>某个假设目标</a:t>
            </a:r>
            <a:r>
              <a:rPr lang="zh-CN" altLang="en-US" sz="2400" dirty="0">
                <a:latin typeface="仿宋" panose="02010609060101010101" pitchFamily="49" charset="-122"/>
                <a:ea typeface="仿宋" panose="02010609060101010101" pitchFamily="49" charset="-122"/>
              </a:rPr>
              <a:t>作为出发点。</a:t>
            </a:r>
            <a:r>
              <a:rPr lang="zh-CN" altLang="en-US" sz="2400" b="1" dirty="0">
                <a:latin typeface="仿宋" panose="02010609060101010101" pitchFamily="49" charset="-122"/>
                <a:ea typeface="仿宋" panose="02010609060101010101" pitchFamily="49" charset="-122"/>
              </a:rPr>
              <a:t> </a:t>
            </a:r>
          </a:p>
          <a:p>
            <a:pPr marL="0" indent="0" algn="just">
              <a:lnSpc>
                <a:spcPct val="90000"/>
              </a:lnSpc>
              <a:buFont typeface="Wingdings" panose="05000000000000000000" pitchFamily="2" charset="2"/>
              <a:buChar char="§"/>
            </a:pPr>
            <a:r>
              <a:rPr lang="zh-CN" altLang="en-US" sz="2400" b="1" dirty="0">
                <a:latin typeface="仿宋" panose="02010609060101010101" pitchFamily="49" charset="-122"/>
                <a:ea typeface="仿宋" panose="02010609060101010101" pitchFamily="49" charset="-122"/>
              </a:rPr>
              <a:t>  基本思想：</a:t>
            </a:r>
          </a:p>
          <a:p>
            <a:pPr marL="0" indent="0" algn="just">
              <a:lnSpc>
                <a:spcPct val="90000"/>
              </a:lnSpc>
              <a:buClr>
                <a:srgbClr val="0000FF"/>
              </a:buClr>
              <a:buSzPct val="70000"/>
              <a:buFont typeface="Wingdings" panose="05000000000000000000" pitchFamily="2" charset="2"/>
              <a:buChar char="Ø"/>
            </a:pPr>
            <a:r>
              <a:rPr lang="zh-CN" altLang="en-US" sz="2400" dirty="0">
                <a:latin typeface="仿宋" panose="02010609060101010101" pitchFamily="49" charset="-122"/>
                <a:ea typeface="仿宋" panose="02010609060101010101" pitchFamily="49" charset="-122"/>
              </a:rPr>
              <a:t> 从假设目标开始往事实方向进行的推理</a:t>
            </a:r>
          </a:p>
          <a:p>
            <a:pPr marL="0" indent="0" algn="just">
              <a:lnSpc>
                <a:spcPct val="90000"/>
              </a:lnSpc>
              <a:buClr>
                <a:srgbClr val="0000FF"/>
              </a:buClr>
              <a:buSzPct val="70000"/>
              <a:buFont typeface="Wingdings" panose="05000000000000000000" pitchFamily="2" charset="2"/>
              <a:buChar char="Ø"/>
            </a:pPr>
            <a:r>
              <a:rPr lang="zh-CN" altLang="en-US" sz="2400" dirty="0">
                <a:latin typeface="仿宋" panose="02010609060101010101" pitchFamily="49" charset="-122"/>
                <a:ea typeface="仿宋" panose="02010609060101010101" pitchFamily="49" charset="-122"/>
              </a:rPr>
              <a:t>基本思想：用户假设一个目标，找寻这个假设目标成立的证据，首先寻找假设目标的事实证据、或用户交互提供的证据；如果找不到事实证据，接着扫描系统知识库，找寻适用于这个假设的所有知识，使用某种冲突消解策略选择一条知识应用于假设目标，产生新的假设，即子目标；对每个子目标重复前面的过程，直到由假设目标产生的所有子目标都得到事实证据、或用户交互提供的证据。</a:t>
            </a:r>
            <a:r>
              <a:rPr lang="zh-CN" altLang="en-US" sz="2400" b="1" dirty="0">
                <a:latin typeface="仿宋" panose="02010609060101010101" pitchFamily="49" charset="-122"/>
                <a:ea typeface="仿宋" panose="02010609060101010101" pitchFamily="49" charset="-122"/>
              </a:rPr>
              <a:t>  </a:t>
            </a:r>
          </a:p>
        </p:txBody>
      </p:sp>
      <p:sp>
        <p:nvSpPr>
          <p:cNvPr id="172036"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163</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72037" name="Rectangle 5"/>
          <p:cNvSpPr/>
          <p:nvPr/>
        </p:nvSpPr>
        <p:spPr>
          <a:xfrm>
            <a:off x="1905000" y="1371601"/>
            <a:ext cx="2057400" cy="5191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2800" b="1" dirty="0">
                <a:latin typeface="Times New Roman" panose="02020603050405020304" pitchFamily="18" charset="0"/>
                <a:ea typeface="宋体" panose="02010600030101010101" pitchFamily="2" charset="-122"/>
              </a:rPr>
              <a:t>2.  </a:t>
            </a:r>
            <a:r>
              <a:rPr lang="zh-CN" altLang="en-US" sz="2800" b="1" dirty="0">
                <a:latin typeface="Times New Roman" panose="02020603050405020304" pitchFamily="18" charset="0"/>
                <a:ea typeface="宋体" panose="02010600030101010101" pitchFamily="2" charset="-122"/>
              </a:rPr>
              <a:t>逆向推理</a:t>
            </a:r>
          </a:p>
        </p:txBody>
      </p:sp>
    </p:spTree>
    <p:extLst>
      <p:ext uri="{BB962C8B-B14F-4D97-AF65-F5344CB8AC3E}">
        <p14:creationId xmlns:p14="http://schemas.microsoft.com/office/powerpoint/2010/main" val="1944191410"/>
      </p:ext>
    </p:extLst>
  </p:cSld>
  <p:clrMapOvr>
    <a:masterClrMapping/>
  </p:clrMapOvr>
  <p:transition>
    <p:random/>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164</a:t>
            </a:fld>
            <a:endParaRPr lang="ja-JP" altLang="en-US" sz="1600" b="1" dirty="0">
              <a:solidFill>
                <a:srgbClr val="7B9899"/>
              </a:solidFill>
              <a:latin typeface="Arial" panose="020B0604020202020204" pitchFamily="34" charset="0"/>
              <a:ea typeface="宋体" panose="02010600030101010101" pitchFamily="2" charset="-122"/>
            </a:endParaRPr>
          </a:p>
        </p:txBody>
      </p:sp>
      <p:pic>
        <p:nvPicPr>
          <p:cNvPr id="173059" name="Picture 7"/>
          <p:cNvPicPr>
            <a:picLocks noChangeAspect="1"/>
          </p:cNvPicPr>
          <p:nvPr/>
        </p:nvPicPr>
        <p:blipFill>
          <a:blip r:embed="rId2"/>
          <a:stretch>
            <a:fillRect/>
          </a:stretch>
        </p:blipFill>
        <p:spPr>
          <a:xfrm>
            <a:off x="1524000" y="139700"/>
            <a:ext cx="6275388" cy="6553200"/>
          </a:xfrm>
          <a:prstGeom prst="rect">
            <a:avLst/>
          </a:prstGeom>
          <a:noFill/>
          <a:ln w="9525">
            <a:noFill/>
          </a:ln>
        </p:spPr>
      </p:pic>
      <p:sp>
        <p:nvSpPr>
          <p:cNvPr id="173060" name="矩形 1"/>
          <p:cNvSpPr/>
          <p:nvPr/>
        </p:nvSpPr>
        <p:spPr>
          <a:xfrm>
            <a:off x="7972426" y="476251"/>
            <a:ext cx="2486025" cy="6461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b="1" dirty="0">
                <a:latin typeface="Arial" panose="020B0604020202020204" pitchFamily="34" charset="0"/>
                <a:ea typeface="宋体" panose="02010600030101010101" pitchFamily="2" charset="-122"/>
              </a:rPr>
              <a:t>假设已知事实“动物有羽毛，动物善飞”。</a:t>
            </a:r>
          </a:p>
        </p:txBody>
      </p:sp>
      <p:sp>
        <p:nvSpPr>
          <p:cNvPr id="173061" name="矩形 2"/>
          <p:cNvSpPr/>
          <p:nvPr/>
        </p:nvSpPr>
        <p:spPr>
          <a:xfrm>
            <a:off x="7848600" y="1570039"/>
            <a:ext cx="2609850" cy="369252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       将初始证据“动物有羽毛”和“动物善飞”放入综合数据库，把“动物是信天翁”放入假设集。</a:t>
            </a:r>
            <a:endParaRPr lang="en-US" altLang="zh-CN" sz="1800" dirty="0">
              <a:latin typeface="Arial" panose="020B0604020202020204" pitchFamily="34" charset="0"/>
              <a:ea typeface="宋体" panose="02010600030101010101" pitchFamily="2" charset="-122"/>
            </a:endParaRPr>
          </a:p>
          <a:p>
            <a:pPr marL="0" indent="0" eaLnBrk="1" hangingPunct="1">
              <a:spcBef>
                <a:spcPct val="0"/>
              </a:spcBef>
              <a:buClrTx/>
              <a:buSzTx/>
              <a:buNone/>
            </a:pP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从假设集中取出假设“动物是信天翁”，判断该假设是否为综合数据库的已知事实，结果为否。再检查“动物是信天翁”能否被知识库中的知识所导出，发现可由：</a:t>
            </a:r>
            <a:endParaRPr lang="zh-CN" altLang="en-US" sz="1800" b="1" dirty="0">
              <a:latin typeface="Arial" panose="020B0604020202020204" pitchFamily="34" charset="0"/>
              <a:ea typeface="宋体" panose="02010600030101010101" pitchFamily="2" charset="-122"/>
            </a:endParaRPr>
          </a:p>
        </p:txBody>
      </p:sp>
      <p:sp>
        <p:nvSpPr>
          <p:cNvPr id="173062" name="矩形 3"/>
          <p:cNvSpPr/>
          <p:nvPr/>
        </p:nvSpPr>
        <p:spPr>
          <a:xfrm>
            <a:off x="7848600" y="5262564"/>
            <a:ext cx="2609850" cy="92392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r2​</a:t>
            </a:r>
            <a:r>
              <a:rPr lang="zh-CN" altLang="en-US" sz="1800" dirty="0">
                <a:latin typeface="Arial" panose="020B0604020202020204" pitchFamily="34" charset="0"/>
                <a:ea typeface="宋体" panose="02010600030101010101" pitchFamily="2" charset="-122"/>
              </a:rPr>
              <a:t>：如果动物是鸟且动物善飞，那么动物是信天翁。 </a:t>
            </a:r>
            <a:endParaRPr lang="zh-CN" altLang="en-US" sz="1800"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19033090"/>
      </p:ext>
    </p:extLst>
  </p:cSld>
  <p:clrMapOvr>
    <a:masterClrMapping/>
  </p:clrMapOvr>
  <p:transition>
    <p:random/>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165</a:t>
            </a:fld>
            <a:endParaRPr lang="ja-JP" altLang="en-US" sz="1600" b="1" dirty="0">
              <a:solidFill>
                <a:srgbClr val="7B9899"/>
              </a:solidFill>
              <a:latin typeface="Arial" panose="020B0604020202020204" pitchFamily="34" charset="0"/>
              <a:ea typeface="宋体" panose="02010600030101010101" pitchFamily="2" charset="-122"/>
            </a:endParaRPr>
          </a:p>
        </p:txBody>
      </p:sp>
      <p:pic>
        <p:nvPicPr>
          <p:cNvPr id="174083" name="Picture 7"/>
          <p:cNvPicPr>
            <a:picLocks noChangeAspect="1"/>
          </p:cNvPicPr>
          <p:nvPr/>
        </p:nvPicPr>
        <p:blipFill>
          <a:blip r:embed="rId2"/>
          <a:stretch>
            <a:fillRect/>
          </a:stretch>
        </p:blipFill>
        <p:spPr>
          <a:xfrm>
            <a:off x="1524000" y="139700"/>
            <a:ext cx="6019800" cy="6553200"/>
          </a:xfrm>
          <a:prstGeom prst="rect">
            <a:avLst/>
          </a:prstGeom>
          <a:noFill/>
          <a:ln w="9525">
            <a:noFill/>
          </a:ln>
        </p:spPr>
      </p:pic>
      <p:sp>
        <p:nvSpPr>
          <p:cNvPr id="174084" name="矩形 4"/>
          <p:cNvSpPr/>
          <p:nvPr/>
        </p:nvSpPr>
        <p:spPr>
          <a:xfrm>
            <a:off x="7696200" y="1371601"/>
            <a:ext cx="2667000" cy="286226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r2​</a:t>
            </a:r>
            <a:r>
              <a:rPr lang="zh-CN" altLang="en-US" sz="1800" dirty="0">
                <a:latin typeface="Arial" panose="020B0604020202020204" pitchFamily="34" charset="0"/>
                <a:ea typeface="宋体" panose="02010600030101010101" pitchFamily="2" charset="-122"/>
              </a:rPr>
              <a:t>并将其前提条件</a:t>
            </a: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动物是鸟”和“动物善飞”放入假设集。在假设集取出一个假设“动物是鸟”，检查该假设是否为综合数据库中的事实，结果为否。再检查“动物是鸟”能否被知识库中的知识所导出，发现可由</a:t>
            </a:r>
            <a:endParaRPr lang="zh-CN" altLang="en-US" sz="1800" b="1" dirty="0">
              <a:latin typeface="Arial" panose="020B0604020202020204" pitchFamily="34" charset="0"/>
              <a:ea typeface="宋体" panose="02010600030101010101" pitchFamily="2" charset="-122"/>
            </a:endParaRPr>
          </a:p>
        </p:txBody>
      </p:sp>
      <p:sp>
        <p:nvSpPr>
          <p:cNvPr id="174085" name="矩形 5"/>
          <p:cNvSpPr/>
          <p:nvPr/>
        </p:nvSpPr>
        <p:spPr>
          <a:xfrm>
            <a:off x="7861300" y="4233863"/>
            <a:ext cx="2185988" cy="646112"/>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1800" dirty="0">
                <a:latin typeface="Arial" panose="020B0604020202020204" pitchFamily="34" charset="0"/>
                <a:ea typeface="宋体" panose="02010600030101010101" pitchFamily="2" charset="-122"/>
              </a:rPr>
              <a:t> r1​</a:t>
            </a:r>
            <a:r>
              <a:rPr lang="zh-CN" altLang="en-US" sz="1800" dirty="0">
                <a:latin typeface="Arial" panose="020B0604020202020204" pitchFamily="34" charset="0"/>
                <a:ea typeface="宋体" panose="02010600030101010101" pitchFamily="2" charset="-122"/>
              </a:rPr>
              <a:t>：如果动物有羽毛，那么动物是鸟</a:t>
            </a:r>
            <a:endParaRPr lang="zh-CN" altLang="en-US" sz="1800" b="1" dirty="0">
              <a:latin typeface="Arial" panose="020B0604020202020204" pitchFamily="34" charset="0"/>
              <a:ea typeface="宋体" panose="02010600030101010101" pitchFamily="2" charset="-122"/>
            </a:endParaRPr>
          </a:p>
        </p:txBody>
      </p:sp>
      <p:sp>
        <p:nvSpPr>
          <p:cNvPr id="174086" name="矩形 6"/>
          <p:cNvSpPr/>
          <p:nvPr/>
        </p:nvSpPr>
        <p:spPr>
          <a:xfrm>
            <a:off x="7543800" y="4918076"/>
            <a:ext cx="3060700" cy="147796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r1​</a:t>
            </a:r>
            <a:r>
              <a:rPr lang="zh-CN" altLang="en-US" sz="1800" dirty="0">
                <a:latin typeface="Arial" panose="020B0604020202020204" pitchFamily="34" charset="0"/>
                <a:ea typeface="宋体" panose="02010600030101010101" pitchFamily="2" charset="-122"/>
              </a:rPr>
              <a:t>，将其前提条件“动物有羽毛”放入假设集。</a:t>
            </a:r>
            <a:endParaRPr lang="en-US" altLang="zh-CN" sz="1800" dirty="0">
              <a:latin typeface="Arial" panose="020B0604020202020204" pitchFamily="34" charset="0"/>
              <a:ea typeface="宋体" panose="02010600030101010101" pitchFamily="2" charset="-122"/>
            </a:endParaRPr>
          </a:p>
          <a:p>
            <a:pPr marL="0" indent="0" eaLnBrk="1" hangingPunct="1">
              <a:spcBef>
                <a:spcPct val="0"/>
              </a:spcBef>
              <a:buClrTx/>
              <a:buSzTx/>
              <a:buNone/>
            </a:pPr>
            <a:r>
              <a:rPr lang="zh-CN" altLang="en-US" sz="1800" dirty="0">
                <a:latin typeface="Arial" panose="020B0604020202020204" pitchFamily="34" charset="0"/>
                <a:ea typeface="宋体" panose="02010600030101010101" pitchFamily="2" charset="-122"/>
              </a:rPr>
              <a:t>     此时假设集中的假设已全部被综合数据库中的已知事实所满足。</a:t>
            </a:r>
            <a:endParaRPr lang="zh-CN" altLang="en-US" sz="1800"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78628731"/>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3.1.3  </a:t>
            </a:r>
            <a:r>
              <a:rPr lang="zh-CN" altLang="en-US" sz="3600" dirty="0">
                <a:solidFill>
                  <a:srgbClr val="7B9899"/>
                </a:solidFill>
                <a:latin typeface="Times New Roman" panose="02020603050405020304" pitchFamily="18" charset="0"/>
                <a:ea typeface="黑体" panose="02010609060101010101" pitchFamily="49" charset="-122"/>
              </a:rPr>
              <a:t>推理的方向</a:t>
            </a:r>
          </a:p>
        </p:txBody>
      </p:sp>
      <p:sp>
        <p:nvSpPr>
          <p:cNvPr id="182276" name="Rectangle 3"/>
          <p:cNvSpPr>
            <a:spLocks noGrp="1" noChangeArrowheads="1"/>
          </p:cNvSpPr>
          <p:nvPr>
            <p:ph sz="quarter" idx="1"/>
          </p:nvPr>
        </p:nvSpPr>
        <p:spPr>
          <a:xfrm>
            <a:off x="1752600" y="1905000"/>
            <a:ext cx="8686800" cy="4648200"/>
          </a:xfrm>
          <a:gradFill rotWithShape="1">
            <a:gsLst>
              <a:gs pos="0">
                <a:srgbClr val="FFFF00"/>
              </a:gs>
              <a:gs pos="100000">
                <a:schemeClr val="bg1"/>
              </a:gs>
            </a:gsLst>
            <a:path path="rect">
              <a:fillToRect l="100000" t="100000"/>
            </a:path>
          </a:gradFill>
          <a:ln>
            <a:solidFill>
              <a:srgbClr val="000080"/>
            </a:solidFill>
            <a:miter lim="800000"/>
          </a:ln>
        </p:spPr>
        <p:txBody>
          <a:bodyPr vert="horz" wrap="square" lIns="91440" tIns="45720" rIns="91440" bIns="45720" numCol="1" anchor="t" anchorCtr="0" compatLnSpc="1">
            <a:normAutofit/>
          </a:bodyPr>
          <a:lstStyle/>
          <a:p>
            <a:pPr marL="0" indent="0" fontAlgn="base">
              <a:lnSpc>
                <a:spcPct val="120000"/>
              </a:lnSpc>
              <a:spcAft>
                <a:spcPct val="0"/>
              </a:spcAft>
              <a:buSzPct val="50000"/>
              <a:buFont typeface="Wingdings" panose="05000000000000000000" pitchFamily="2" charset="2"/>
              <a:buChar char="n"/>
              <a:defRPr/>
            </a:pPr>
            <a:r>
              <a:rPr lang="en-US" altLang="zh-CN" sz="2500" b="1" dirty="0">
                <a:latin typeface="仿宋" panose="02010609060101010101" pitchFamily="49" charset="-122"/>
                <a:ea typeface="仿宋" panose="02010609060101010101" pitchFamily="49" charset="-122"/>
              </a:rPr>
              <a:t> </a:t>
            </a:r>
            <a:r>
              <a:rPr lang="zh-CN" altLang="en-US" sz="2500" b="1" dirty="0">
                <a:latin typeface="仿宋" panose="02010609060101010101" pitchFamily="49" charset="-122"/>
                <a:ea typeface="仿宋" panose="02010609060101010101" pitchFamily="49" charset="-122"/>
              </a:rPr>
              <a:t>逆向推理需要解决的问题：</a:t>
            </a:r>
          </a:p>
          <a:p>
            <a:pPr marL="900430" lvl="1" indent="-227330" fontAlgn="base">
              <a:lnSpc>
                <a:spcPct val="130000"/>
              </a:lnSpc>
              <a:spcAft>
                <a:spcPct val="0"/>
              </a:spcAft>
              <a:buClr>
                <a:srgbClr val="0000FF"/>
              </a:buClr>
              <a:buSzPct val="50000"/>
              <a:buFont typeface="Wingdings" panose="05000000000000000000" pitchFamily="2" charset="2"/>
              <a:buChar char="u"/>
              <a:defRPr/>
            </a:pPr>
            <a:r>
              <a:rPr lang="zh-CN" altLang="en-US" sz="2400" b="1" dirty="0">
                <a:latin typeface="仿宋" panose="02010609060101010101" pitchFamily="49" charset="-122"/>
                <a:ea typeface="仿宋" panose="02010609060101010101" pitchFamily="49" charset="-122"/>
              </a:rPr>
              <a:t> 如何判断一个假设是否是证据？</a:t>
            </a:r>
            <a:endParaRPr lang="zh-CN" altLang="en-US" sz="2400" dirty="0">
              <a:latin typeface="仿宋" panose="02010609060101010101" pitchFamily="49" charset="-122"/>
              <a:ea typeface="仿宋" panose="02010609060101010101" pitchFamily="49" charset="-122"/>
            </a:endParaRPr>
          </a:p>
          <a:p>
            <a:pPr marL="900430" lvl="1" indent="-227330" algn="just" fontAlgn="base">
              <a:lnSpc>
                <a:spcPct val="130000"/>
              </a:lnSpc>
              <a:spcAft>
                <a:spcPct val="0"/>
              </a:spcAft>
              <a:buClr>
                <a:srgbClr val="0000FF"/>
              </a:buClr>
              <a:buSzPct val="50000"/>
              <a:buFont typeface="Wingdings" panose="05000000000000000000" pitchFamily="2" charset="2"/>
              <a:buChar char="u"/>
              <a:defRPr/>
            </a:pPr>
            <a:r>
              <a:rPr lang="zh-CN" altLang="en-US" sz="2400" b="1" dirty="0">
                <a:latin typeface="仿宋" panose="02010609060101010101" pitchFamily="49" charset="-122"/>
                <a:ea typeface="仿宋" panose="02010609060101010101" pitchFamily="49" charset="-122"/>
              </a:rPr>
              <a:t> 当导出假设的知识有多条时，如何确定先选哪一条？</a:t>
            </a:r>
            <a:r>
              <a:rPr lang="zh-CN" altLang="en-US" sz="2400" dirty="0">
                <a:latin typeface="仿宋" panose="02010609060101010101" pitchFamily="49" charset="-122"/>
                <a:ea typeface="仿宋" panose="02010609060101010101" pitchFamily="49" charset="-122"/>
              </a:rPr>
              <a:t> </a:t>
            </a:r>
            <a:endParaRPr lang="zh-CN" altLang="en-US" sz="2400" b="1" dirty="0">
              <a:latin typeface="仿宋" panose="02010609060101010101" pitchFamily="49" charset="-122"/>
              <a:ea typeface="仿宋" panose="02010609060101010101" pitchFamily="49" charset="-122"/>
            </a:endParaRPr>
          </a:p>
          <a:p>
            <a:pPr marL="900430" lvl="1" indent="-227330" algn="just" fontAlgn="base">
              <a:lnSpc>
                <a:spcPct val="130000"/>
              </a:lnSpc>
              <a:spcAft>
                <a:spcPct val="0"/>
              </a:spcAft>
              <a:buClr>
                <a:srgbClr val="0000FF"/>
              </a:buClr>
              <a:buSzPct val="50000"/>
              <a:buFont typeface="Wingdings" panose="05000000000000000000" pitchFamily="2" charset="2"/>
              <a:buChar char="u"/>
              <a:defRPr/>
            </a:pPr>
            <a:r>
              <a:rPr lang="zh-CN" altLang="en-US" sz="2400" b="1" dirty="0">
                <a:latin typeface="仿宋" panose="02010609060101010101" pitchFamily="49" charset="-122"/>
                <a:ea typeface="仿宋" panose="02010609060101010101" pitchFamily="49" charset="-122"/>
              </a:rPr>
              <a:t>一条知识的运用条件一般都有多个，当其中的一个经验证成立后，如何自动地换为对另一个的验证？</a:t>
            </a:r>
            <a:endParaRPr lang="en-US" altLang="zh-CN" sz="2400" b="1" dirty="0">
              <a:latin typeface="仿宋" panose="02010609060101010101" pitchFamily="49" charset="-122"/>
              <a:ea typeface="仿宋" panose="02010609060101010101" pitchFamily="49" charset="-122"/>
            </a:endParaRPr>
          </a:p>
          <a:p>
            <a:pPr marL="398145" indent="0" algn="just" fontAlgn="base">
              <a:lnSpc>
                <a:spcPct val="130000"/>
              </a:lnSpc>
              <a:spcAft>
                <a:spcPct val="0"/>
              </a:spcAft>
              <a:buClr>
                <a:srgbClr val="0000FF"/>
              </a:buClr>
              <a:buSzPct val="50000"/>
              <a:buNone/>
              <a:defRPr/>
            </a:pPr>
            <a:r>
              <a:rPr lang="zh-CN" altLang="en-US" sz="2400" b="1" dirty="0">
                <a:latin typeface="仿宋" panose="02010609060101010101" pitchFamily="49" charset="-122"/>
                <a:ea typeface="仿宋" panose="02010609060101010101" pitchFamily="49" charset="-122"/>
              </a:rPr>
              <a:t>逆向推理：目的性强，利于向用户提供解释，但选择初始目标时具有盲目性，比正向推理复杂</a:t>
            </a:r>
            <a:r>
              <a:rPr lang="en-US" altLang="zh-CN" sz="2400" b="1"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当用户对解的情况认识不清时，由系统自主选择目标的盲目性比较大，若选择不好，可能需要多次提出假设，会影响系统效率。</a:t>
            </a:r>
            <a:endParaRPr lang="zh-CN" altLang="en-US" sz="2400" b="1" dirty="0">
              <a:latin typeface="仿宋" panose="02010609060101010101" pitchFamily="49" charset="-122"/>
              <a:ea typeface="仿宋" panose="02010609060101010101" pitchFamily="49" charset="-122"/>
            </a:endParaRPr>
          </a:p>
        </p:txBody>
      </p:sp>
      <p:sp>
        <p:nvSpPr>
          <p:cNvPr id="175108"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166</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75109" name="Rectangle 4"/>
          <p:cNvSpPr/>
          <p:nvPr/>
        </p:nvSpPr>
        <p:spPr>
          <a:xfrm>
            <a:off x="1905000" y="1371601"/>
            <a:ext cx="2057400" cy="5191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2800" b="1" dirty="0">
                <a:latin typeface="Times New Roman" panose="02020603050405020304" pitchFamily="18" charset="0"/>
                <a:ea typeface="宋体" panose="02010600030101010101" pitchFamily="2" charset="-122"/>
              </a:rPr>
              <a:t>2.  </a:t>
            </a:r>
            <a:r>
              <a:rPr lang="zh-CN" altLang="en-US" sz="2800" b="1" dirty="0">
                <a:latin typeface="Times New Roman" panose="02020603050405020304" pitchFamily="18" charset="0"/>
                <a:ea typeface="宋体" panose="02010600030101010101" pitchFamily="2" charset="-122"/>
              </a:rPr>
              <a:t>逆向推理</a:t>
            </a:r>
          </a:p>
        </p:txBody>
      </p:sp>
    </p:spTree>
    <p:extLst>
      <p:ext uri="{BB962C8B-B14F-4D97-AF65-F5344CB8AC3E}">
        <p14:creationId xmlns:p14="http://schemas.microsoft.com/office/powerpoint/2010/main" val="1752031402"/>
      </p:ext>
    </p:extLst>
  </p:cSld>
  <p:clrMapOvr>
    <a:masterClrMapping/>
  </p:clrMapOvr>
  <p:transition>
    <p:random/>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3.1.3  </a:t>
            </a:r>
            <a:r>
              <a:rPr lang="zh-CN" altLang="en-US" sz="3600" dirty="0">
                <a:solidFill>
                  <a:srgbClr val="7B9899"/>
                </a:solidFill>
                <a:latin typeface="Times New Roman" panose="02020603050405020304" pitchFamily="18" charset="0"/>
                <a:ea typeface="黑体" panose="02010609060101010101" pitchFamily="49" charset="-122"/>
              </a:rPr>
              <a:t>推理的方向</a:t>
            </a:r>
          </a:p>
        </p:txBody>
      </p:sp>
      <p:sp>
        <p:nvSpPr>
          <p:cNvPr id="176131" name="Rectangle 3"/>
          <p:cNvSpPr>
            <a:spLocks noGrp="1"/>
          </p:cNvSpPr>
          <p:nvPr>
            <p:ph sz="quarter" idx="1"/>
          </p:nvPr>
        </p:nvSpPr>
        <p:spPr>
          <a:xfrm>
            <a:off x="1854200" y="2057400"/>
            <a:ext cx="8610600" cy="4038600"/>
          </a:xfrm>
          <a:gradFill rotWithShape="1">
            <a:gsLst>
              <a:gs pos="0">
                <a:srgbClr val="00FFFF">
                  <a:alpha val="100000"/>
                </a:srgbClr>
              </a:gs>
              <a:gs pos="100000">
                <a:schemeClr val="bg1">
                  <a:alpha val="100000"/>
                </a:schemeClr>
              </a:gs>
            </a:gsLst>
            <a:path path="shape">
              <a:fillToRect l="50000" t="50000" r="50000" b="50000"/>
            </a:path>
            <a:tileRect/>
          </a:gradFill>
          <a:ln>
            <a:solidFill>
              <a:schemeClr val="folHlink">
                <a:alpha val="100000"/>
              </a:schemeClr>
            </a:solidFill>
            <a:miter lim="800000"/>
          </a:ln>
        </p:spPr>
        <p:txBody>
          <a:bodyPr vert="horz" wrap="square" lIns="91440" tIns="45720" rIns="91440" bIns="45720" anchor="t" anchorCtr="0">
            <a:normAutofit/>
          </a:bodyPr>
          <a:lstStyle/>
          <a:p>
            <a:pPr marL="0" indent="0">
              <a:lnSpc>
                <a:spcPct val="120000"/>
              </a:lnSpc>
              <a:buSzPct val="50000"/>
              <a:buFont typeface="Wingdings" panose="05000000000000000000" pitchFamily="2" charset="2"/>
              <a:buChar char="n"/>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正向推理</a:t>
            </a:r>
            <a:r>
              <a:rPr lang="en-US" altLang="zh-CN" sz="2600" b="1"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盲目、效率低。</a:t>
            </a:r>
          </a:p>
          <a:p>
            <a:pPr marL="0" indent="0" algn="just">
              <a:lnSpc>
                <a:spcPct val="120000"/>
              </a:lnSpc>
              <a:buFont typeface="Wingdings" panose="05000000000000000000" pitchFamily="2" charset="2"/>
              <a:buChar char="§"/>
            </a:pPr>
            <a:r>
              <a:rPr lang="zh-CN" altLang="en-US" sz="2600" b="1" dirty="0">
                <a:latin typeface="仿宋" panose="02010609060101010101" pitchFamily="49" charset="-122"/>
                <a:ea typeface="仿宋" panose="02010609060101010101" pitchFamily="49" charset="-122"/>
              </a:rPr>
              <a:t>  逆向推理</a:t>
            </a:r>
            <a:r>
              <a:rPr lang="en-US" altLang="zh-CN" sz="2600" b="1"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若提出的假设目标不符合实际，会降低效率。</a:t>
            </a:r>
          </a:p>
          <a:p>
            <a:pPr marL="0" indent="0" algn="just">
              <a:lnSpc>
                <a:spcPct val="120000"/>
              </a:lnSpc>
              <a:buFont typeface="Wingdings" panose="05000000000000000000" pitchFamily="2" charset="2"/>
              <a:buChar char="§"/>
            </a:pPr>
            <a:r>
              <a:rPr lang="zh-CN" altLang="en-US" sz="2600" b="1" dirty="0">
                <a:latin typeface="仿宋" panose="02010609060101010101" pitchFamily="49" charset="-122"/>
                <a:ea typeface="仿宋" panose="02010609060101010101" pitchFamily="49" charset="-122"/>
              </a:rPr>
              <a:t> 正反向混合推理：</a:t>
            </a:r>
          </a:p>
          <a:p>
            <a:pPr marL="0" indent="0" algn="just">
              <a:lnSpc>
                <a:spcPct val="120000"/>
              </a:lnSpc>
              <a:buNone/>
            </a:pPr>
            <a:r>
              <a:rPr lang="zh-CN" altLang="en-US" sz="2600" dirty="0">
                <a:latin typeface="仿宋" panose="02010609060101010101" pitchFamily="49" charset="-122"/>
                <a:ea typeface="仿宋" panose="02010609060101010101" pitchFamily="49" charset="-122"/>
              </a:rPr>
              <a:t>（</a:t>
            </a:r>
            <a:r>
              <a:rPr lang="en-US" altLang="zh-CN" sz="2600" dirty="0">
                <a:latin typeface="仿宋" panose="02010609060101010101" pitchFamily="49" charset="-122"/>
                <a:ea typeface="仿宋" panose="02010609060101010101" pitchFamily="49" charset="-122"/>
              </a:rPr>
              <a:t>1</a:t>
            </a:r>
            <a:r>
              <a:rPr lang="zh-CN" altLang="en-US" sz="2600" dirty="0">
                <a:latin typeface="仿宋" panose="02010609060101010101" pitchFamily="49" charset="-122"/>
                <a:ea typeface="仿宋" panose="02010609060101010101" pitchFamily="49" charset="-122"/>
              </a:rPr>
              <a:t>）</a:t>
            </a:r>
            <a:r>
              <a:rPr lang="zh-CN" altLang="en-US" sz="2600" b="1" dirty="0">
                <a:latin typeface="仿宋" panose="02010609060101010101" pitchFamily="49" charset="-122"/>
                <a:ea typeface="仿宋" panose="02010609060101010101" pitchFamily="49" charset="-122"/>
              </a:rPr>
              <a:t>先正向后逆向：</a:t>
            </a:r>
            <a:r>
              <a:rPr lang="zh-CN" altLang="en-US" sz="2400" dirty="0">
                <a:latin typeface="仿宋" panose="02010609060101010101" pitchFamily="49" charset="-122"/>
                <a:ea typeface="仿宋" panose="02010609060101010101" pitchFamily="49" charset="-122"/>
              </a:rPr>
              <a:t>先进行正向推理，帮助选择某个目标，即从已知事实演绎出部分结果，然后再用逆向推理证实该目标或提高其可信度；</a:t>
            </a:r>
          </a:p>
          <a:p>
            <a:pPr marL="0" indent="0" algn="just">
              <a:lnSpc>
                <a:spcPct val="120000"/>
              </a:lnSpc>
              <a:spcBef>
                <a:spcPct val="0"/>
              </a:spcBef>
              <a:buNone/>
            </a:pPr>
            <a:r>
              <a:rPr lang="zh-CN" altLang="en-US" sz="2600" dirty="0">
                <a:latin typeface="仿宋" panose="02010609060101010101" pitchFamily="49" charset="-122"/>
                <a:ea typeface="仿宋" panose="02010609060101010101" pitchFamily="49" charset="-122"/>
              </a:rPr>
              <a:t>（</a:t>
            </a:r>
            <a:r>
              <a:rPr lang="en-US" altLang="zh-CN" sz="2600" dirty="0">
                <a:latin typeface="仿宋" panose="02010609060101010101" pitchFamily="49" charset="-122"/>
                <a:ea typeface="仿宋" panose="02010609060101010101" pitchFamily="49" charset="-122"/>
              </a:rPr>
              <a:t>2</a:t>
            </a:r>
            <a:r>
              <a:rPr lang="zh-CN" altLang="en-US" sz="2600" dirty="0">
                <a:latin typeface="仿宋" panose="02010609060101010101" pitchFamily="49" charset="-122"/>
                <a:ea typeface="仿宋" panose="02010609060101010101" pitchFamily="49" charset="-122"/>
              </a:rPr>
              <a:t>）</a:t>
            </a:r>
            <a:r>
              <a:rPr lang="zh-CN" altLang="en-US" sz="2600" b="1" dirty="0">
                <a:latin typeface="仿宋" panose="02010609060101010101" pitchFamily="49" charset="-122"/>
                <a:ea typeface="仿宋" panose="02010609060101010101" pitchFamily="49" charset="-122"/>
              </a:rPr>
              <a:t>先逆向后正向：</a:t>
            </a:r>
            <a:r>
              <a:rPr lang="zh-CN" altLang="en-US" sz="2400" dirty="0">
                <a:latin typeface="仿宋" panose="02010609060101010101" pitchFamily="49" charset="-122"/>
                <a:ea typeface="仿宋" panose="02010609060101010101" pitchFamily="49" charset="-122"/>
              </a:rPr>
              <a:t>先假设一个目标进行逆向推理，然后再利用逆向推理中得到的信息进行正向推理，以推出更多的结论。</a:t>
            </a:r>
          </a:p>
        </p:txBody>
      </p:sp>
      <p:sp>
        <p:nvSpPr>
          <p:cNvPr id="176132"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167</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76133" name="Rectangle 4"/>
          <p:cNvSpPr/>
          <p:nvPr/>
        </p:nvSpPr>
        <p:spPr>
          <a:xfrm>
            <a:off x="1828800" y="1447801"/>
            <a:ext cx="2057400" cy="5191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2800" b="1" dirty="0">
                <a:latin typeface="Times New Roman" panose="02020603050405020304" pitchFamily="18" charset="0"/>
                <a:ea typeface="宋体" panose="02010600030101010101" pitchFamily="2" charset="-122"/>
              </a:rPr>
              <a:t>3.  </a:t>
            </a:r>
            <a:r>
              <a:rPr lang="zh-CN" altLang="en-US" sz="2800" b="1" dirty="0">
                <a:latin typeface="Times New Roman" panose="02020603050405020304" pitchFamily="18" charset="0"/>
                <a:ea typeface="宋体" panose="02010600030101010101" pitchFamily="2" charset="-122"/>
              </a:rPr>
              <a:t>混合推理</a:t>
            </a:r>
          </a:p>
        </p:txBody>
      </p:sp>
    </p:spTree>
    <p:extLst>
      <p:ext uri="{BB962C8B-B14F-4D97-AF65-F5344CB8AC3E}">
        <p14:creationId xmlns:p14="http://schemas.microsoft.com/office/powerpoint/2010/main" val="3717150466"/>
      </p:ext>
    </p:extLst>
  </p:cSld>
  <p:clrMapOvr>
    <a:masterClrMapping/>
  </p:clrMapOvr>
  <p:transition>
    <p:random/>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168</a:t>
            </a:fld>
            <a:endParaRPr lang="ja-JP" altLang="en-US" sz="1600" b="1" dirty="0">
              <a:solidFill>
                <a:srgbClr val="FFFFFF"/>
              </a:solidFill>
              <a:latin typeface="Arial" panose="020B0604020202020204" pitchFamily="34" charset="0"/>
              <a:ea typeface="宋体" panose="02010600030101010101" pitchFamily="2" charset="-122"/>
            </a:endParaRPr>
          </a:p>
        </p:txBody>
      </p:sp>
      <p:pic>
        <p:nvPicPr>
          <p:cNvPr id="177155" name="Picture 4"/>
          <p:cNvPicPr>
            <a:picLocks noChangeAspect="1"/>
          </p:cNvPicPr>
          <p:nvPr/>
        </p:nvPicPr>
        <p:blipFill>
          <a:blip r:embed="rId2"/>
          <a:stretch>
            <a:fillRect/>
          </a:stretch>
        </p:blipFill>
        <p:spPr>
          <a:xfrm>
            <a:off x="3276600" y="228600"/>
            <a:ext cx="5791200" cy="6089650"/>
          </a:xfrm>
          <a:prstGeom prst="rect">
            <a:avLst/>
          </a:prstGeom>
          <a:noFill/>
          <a:ln w="9525">
            <a:noFill/>
          </a:ln>
        </p:spPr>
      </p:pic>
    </p:spTree>
    <p:extLst>
      <p:ext uri="{BB962C8B-B14F-4D97-AF65-F5344CB8AC3E}">
        <p14:creationId xmlns:p14="http://schemas.microsoft.com/office/powerpoint/2010/main" val="4216176042"/>
      </p:ext>
    </p:extLst>
  </p:cSld>
  <p:clrMapOvr>
    <a:masterClrMapping/>
  </p:clrMapOvr>
  <p:transition>
    <p:random/>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169</a:t>
            </a:fld>
            <a:endParaRPr lang="ja-JP" altLang="en-US" sz="1600" b="1" dirty="0">
              <a:solidFill>
                <a:srgbClr val="FFFFFF"/>
              </a:solidFill>
              <a:latin typeface="Arial" panose="020B0604020202020204" pitchFamily="34" charset="0"/>
              <a:ea typeface="宋体" panose="02010600030101010101" pitchFamily="2" charset="-122"/>
            </a:endParaRPr>
          </a:p>
        </p:txBody>
      </p:sp>
      <p:pic>
        <p:nvPicPr>
          <p:cNvPr id="178179" name="Picture 4"/>
          <p:cNvPicPr>
            <a:picLocks noChangeAspect="1"/>
          </p:cNvPicPr>
          <p:nvPr/>
        </p:nvPicPr>
        <p:blipFill>
          <a:blip r:embed="rId2"/>
          <a:stretch>
            <a:fillRect/>
          </a:stretch>
        </p:blipFill>
        <p:spPr>
          <a:xfrm>
            <a:off x="2781301" y="170181"/>
            <a:ext cx="6081395" cy="6050915"/>
          </a:xfrm>
          <a:prstGeom prst="rect">
            <a:avLst/>
          </a:prstGeom>
          <a:noFill/>
          <a:ln w="9525">
            <a:noFill/>
          </a:ln>
        </p:spPr>
      </p:pic>
    </p:spTree>
    <p:extLst>
      <p:ext uri="{BB962C8B-B14F-4D97-AF65-F5344CB8AC3E}">
        <p14:creationId xmlns:p14="http://schemas.microsoft.com/office/powerpoint/2010/main" val="113457988"/>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17</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18435" name="文本占位符 18434"/>
          <p:cNvSpPr>
            <a:spLocks noGrp="1"/>
          </p:cNvSpPr>
          <p:nvPr>
            <p:ph sz="quarter" idx="1"/>
          </p:nvPr>
        </p:nvSpPr>
        <p:spPr/>
        <p:txBody>
          <a:bodyPr/>
          <a:lstStyle/>
          <a:p>
            <a:pPr marL="101600" indent="660400" algn="just">
              <a:lnSpc>
                <a:spcPts val="3000"/>
              </a:lnSpc>
              <a:spcAft>
                <a:spcPct val="20000"/>
              </a:spcAft>
              <a:buNone/>
            </a:pPr>
            <a:r>
              <a:rPr lang="zh-CN" altLang="en-US" sz="2000" dirty="0">
                <a:solidFill>
                  <a:srgbClr val="0000FF"/>
                </a:solidFill>
                <a:latin typeface="宋体" panose="02010600030101010101" pitchFamily="2" charset="-122"/>
                <a:ea typeface="楷体_GB2312" pitchFamily="1" charset="-122"/>
              </a:rPr>
              <a:t>用符号表示：</a:t>
            </a:r>
          </a:p>
          <a:p>
            <a:pPr marL="101600" indent="660400" algn="just">
              <a:lnSpc>
                <a:spcPts val="3000"/>
              </a:lnSpc>
              <a:spcAft>
                <a:spcPct val="20000"/>
              </a:spcAft>
              <a:buNone/>
            </a:pPr>
            <a:r>
              <a:rPr lang="en-US" altLang="zh-CN" sz="2000" dirty="0">
                <a:solidFill>
                  <a:srgbClr val="0000FF"/>
                </a:solidFill>
                <a:latin typeface="宋体" panose="02010600030101010101" pitchFamily="2" charset="-122"/>
                <a:ea typeface="楷体_GB2312" pitchFamily="1" charset="-122"/>
              </a:rPr>
              <a:t>M</a:t>
            </a:r>
            <a:r>
              <a:rPr lang="zh-CN" altLang="en-US" sz="2000" dirty="0">
                <a:solidFill>
                  <a:srgbClr val="0000FF"/>
                </a:solidFill>
                <a:latin typeface="宋体" panose="02010600030101010101" pitchFamily="2" charset="-122"/>
                <a:ea typeface="楷体_GB2312" pitchFamily="1" charset="-122"/>
              </a:rPr>
              <a:t>：代表老农</a:t>
            </a:r>
            <a:r>
              <a:rPr lang="en-US" altLang="zh-CN" sz="2000" dirty="0">
                <a:solidFill>
                  <a:srgbClr val="0000FF"/>
                </a:solidFill>
                <a:latin typeface="宋体" panose="02010600030101010101" pitchFamily="2" charset="-122"/>
                <a:ea typeface="楷体_GB2312" pitchFamily="1" charset="-122"/>
              </a:rPr>
              <a:t>(farmer)</a:t>
            </a:r>
          </a:p>
          <a:p>
            <a:pPr marL="101600" indent="660400" algn="just">
              <a:lnSpc>
                <a:spcPts val="3000"/>
              </a:lnSpc>
              <a:spcAft>
                <a:spcPct val="20000"/>
              </a:spcAft>
              <a:buNone/>
            </a:pPr>
            <a:r>
              <a:rPr lang="en-US" altLang="zh-CN" sz="2000" dirty="0">
                <a:solidFill>
                  <a:srgbClr val="0000FF"/>
                </a:solidFill>
                <a:latin typeface="宋体" panose="02010600030101010101" pitchFamily="2" charset="-122"/>
                <a:ea typeface="楷体_GB2312" pitchFamily="1" charset="-122"/>
              </a:rPr>
              <a:t>F</a:t>
            </a:r>
            <a:r>
              <a:rPr lang="zh-CN" altLang="en-US" sz="2000" dirty="0">
                <a:solidFill>
                  <a:srgbClr val="0000FF"/>
                </a:solidFill>
                <a:latin typeface="宋体" panose="02010600030101010101" pitchFamily="2" charset="-122"/>
                <a:ea typeface="楷体_GB2312" pitchFamily="1" charset="-122"/>
              </a:rPr>
              <a:t>：代表狐狸</a:t>
            </a:r>
            <a:r>
              <a:rPr lang="en-US" altLang="zh-CN" sz="2000" dirty="0">
                <a:solidFill>
                  <a:srgbClr val="0000FF"/>
                </a:solidFill>
                <a:latin typeface="宋体" panose="02010600030101010101" pitchFamily="2" charset="-122"/>
                <a:ea typeface="楷体_GB2312" pitchFamily="1" charset="-122"/>
              </a:rPr>
              <a:t>(fox)</a:t>
            </a:r>
          </a:p>
          <a:p>
            <a:pPr marL="101600" indent="660400" algn="just">
              <a:lnSpc>
                <a:spcPts val="3000"/>
              </a:lnSpc>
              <a:spcAft>
                <a:spcPct val="20000"/>
              </a:spcAft>
              <a:buNone/>
            </a:pPr>
            <a:r>
              <a:rPr lang="en-US" altLang="zh-CN" sz="2000" dirty="0">
                <a:solidFill>
                  <a:srgbClr val="0000FF"/>
                </a:solidFill>
                <a:latin typeface="宋体" panose="02010600030101010101" pitchFamily="2" charset="-122"/>
                <a:ea typeface="楷体_GB2312" pitchFamily="1" charset="-122"/>
              </a:rPr>
              <a:t>L</a:t>
            </a:r>
            <a:r>
              <a:rPr lang="zh-CN" altLang="en-US" sz="2000" dirty="0">
                <a:solidFill>
                  <a:srgbClr val="0000FF"/>
                </a:solidFill>
                <a:latin typeface="宋体" panose="02010600030101010101" pitchFamily="2" charset="-122"/>
                <a:ea typeface="楷体_GB2312" pitchFamily="1" charset="-122"/>
              </a:rPr>
              <a:t>：代表羊羔</a:t>
            </a:r>
            <a:r>
              <a:rPr lang="en-US" altLang="zh-CN" sz="2000" dirty="0">
                <a:solidFill>
                  <a:srgbClr val="0000FF"/>
                </a:solidFill>
                <a:latin typeface="宋体" panose="02010600030101010101" pitchFamily="2" charset="-122"/>
                <a:ea typeface="楷体_GB2312" pitchFamily="1" charset="-122"/>
              </a:rPr>
              <a:t>(lamb)</a:t>
            </a:r>
          </a:p>
          <a:p>
            <a:pPr marL="101600" indent="660400" algn="just">
              <a:lnSpc>
                <a:spcPts val="3000"/>
              </a:lnSpc>
              <a:spcAft>
                <a:spcPct val="20000"/>
              </a:spcAft>
              <a:buNone/>
            </a:pPr>
            <a:r>
              <a:rPr lang="en-US" altLang="zh-CN" sz="2000" dirty="0">
                <a:solidFill>
                  <a:srgbClr val="0000FF"/>
                </a:solidFill>
                <a:latin typeface="宋体" panose="02010600030101010101" pitchFamily="2" charset="-122"/>
                <a:ea typeface="楷体_GB2312" pitchFamily="1" charset="-122"/>
              </a:rPr>
              <a:t>C</a:t>
            </a:r>
            <a:r>
              <a:rPr lang="zh-CN" altLang="en-US" sz="2000" dirty="0">
                <a:solidFill>
                  <a:srgbClr val="0000FF"/>
                </a:solidFill>
                <a:latin typeface="宋体" panose="02010600030101010101" pitchFamily="2" charset="-122"/>
                <a:ea typeface="楷体_GB2312" pitchFamily="1" charset="-122"/>
              </a:rPr>
              <a:t>：代表白菜</a:t>
            </a:r>
            <a:r>
              <a:rPr lang="en-US" altLang="zh-CN" sz="2000" dirty="0">
                <a:solidFill>
                  <a:srgbClr val="0000FF"/>
                </a:solidFill>
                <a:latin typeface="宋体" panose="02010600030101010101" pitchFamily="2" charset="-122"/>
                <a:ea typeface="楷体_GB2312" pitchFamily="1" charset="-122"/>
              </a:rPr>
              <a:t>(cabbage)</a:t>
            </a:r>
          </a:p>
          <a:p>
            <a:pPr marL="101600" indent="660400" algn="just">
              <a:lnSpc>
                <a:spcPts val="3000"/>
              </a:lnSpc>
              <a:spcAft>
                <a:spcPct val="20000"/>
              </a:spcAft>
              <a:buNone/>
            </a:pPr>
            <a:r>
              <a:rPr lang="en-US" altLang="zh-CN" sz="2000" dirty="0">
                <a:solidFill>
                  <a:srgbClr val="0000FF"/>
                </a:solidFill>
                <a:latin typeface="宋体" panose="02010600030101010101" pitchFamily="2" charset="-122"/>
                <a:ea typeface="楷体_GB2312" pitchFamily="1" charset="-122"/>
              </a:rPr>
              <a:t>S</a:t>
            </a:r>
            <a:r>
              <a:rPr lang="zh-CN" altLang="en-US" sz="2000" dirty="0">
                <a:solidFill>
                  <a:srgbClr val="0000FF"/>
                </a:solidFill>
                <a:latin typeface="宋体" panose="02010600030101010101" pitchFamily="2" charset="-122"/>
                <a:ea typeface="楷体_GB2312" pitchFamily="1" charset="-122"/>
              </a:rPr>
              <a:t>：表示在南岸</a:t>
            </a:r>
          </a:p>
          <a:p>
            <a:pPr marL="101600" indent="660400" algn="just">
              <a:lnSpc>
                <a:spcPts val="3000"/>
              </a:lnSpc>
              <a:spcAft>
                <a:spcPct val="20000"/>
              </a:spcAft>
              <a:buNone/>
            </a:pPr>
            <a:r>
              <a:rPr lang="en-US" altLang="zh-CN" sz="2000" dirty="0">
                <a:solidFill>
                  <a:srgbClr val="0000FF"/>
                </a:solidFill>
                <a:latin typeface="宋体" panose="02010600030101010101" pitchFamily="2" charset="-122"/>
                <a:ea typeface="楷体_GB2312" pitchFamily="1" charset="-122"/>
              </a:rPr>
              <a:t>N</a:t>
            </a:r>
            <a:r>
              <a:rPr lang="zh-CN" altLang="en-US" sz="2000" dirty="0">
                <a:solidFill>
                  <a:srgbClr val="0000FF"/>
                </a:solidFill>
                <a:latin typeface="宋体" panose="02010600030101010101" pitchFamily="2" charset="-122"/>
                <a:ea typeface="楷体_GB2312" pitchFamily="1" charset="-122"/>
              </a:rPr>
              <a:t>：表示在北岸</a:t>
            </a:r>
          </a:p>
          <a:p>
            <a:pPr marL="101600" indent="660400" algn="just">
              <a:lnSpc>
                <a:spcPts val="3000"/>
              </a:lnSpc>
              <a:spcAft>
                <a:spcPct val="20000"/>
              </a:spcAft>
              <a:buNone/>
            </a:pPr>
            <a:r>
              <a:rPr lang="en-US" altLang="zh-CN" sz="2000" dirty="0">
                <a:solidFill>
                  <a:srgbClr val="0000FF"/>
                </a:solidFill>
                <a:latin typeface="宋体" panose="02010600030101010101" pitchFamily="2" charset="-122"/>
                <a:ea typeface="楷体_GB2312" pitchFamily="1" charset="-122"/>
              </a:rPr>
              <a:t>S-N</a:t>
            </a:r>
            <a:r>
              <a:rPr lang="zh-CN" altLang="en-US" sz="2000" dirty="0">
                <a:solidFill>
                  <a:srgbClr val="0000FF"/>
                </a:solidFill>
                <a:latin typeface="宋体" panose="02010600030101010101" pitchFamily="2" charset="-122"/>
                <a:ea typeface="楷体_GB2312" pitchFamily="1" charset="-122"/>
              </a:rPr>
              <a:t>：表示从南到北</a:t>
            </a:r>
          </a:p>
          <a:p>
            <a:pPr marL="101600" indent="660400" algn="just">
              <a:lnSpc>
                <a:spcPts val="3000"/>
              </a:lnSpc>
              <a:spcAft>
                <a:spcPct val="20000"/>
              </a:spcAft>
              <a:buNone/>
            </a:pPr>
            <a:r>
              <a:rPr lang="en-US" altLang="zh-CN" sz="2000" dirty="0">
                <a:solidFill>
                  <a:srgbClr val="0000FF"/>
                </a:solidFill>
                <a:latin typeface="宋体" panose="02010600030101010101" pitchFamily="2" charset="-122"/>
                <a:ea typeface="楷体_GB2312" pitchFamily="1" charset="-122"/>
              </a:rPr>
              <a:t>N-S </a:t>
            </a:r>
            <a:r>
              <a:rPr lang="zh-CN" altLang="en-US" sz="2000" dirty="0">
                <a:solidFill>
                  <a:srgbClr val="0000FF"/>
                </a:solidFill>
                <a:latin typeface="宋体" panose="02010600030101010101" pitchFamily="2" charset="-122"/>
                <a:ea typeface="楷体_GB2312" pitchFamily="1" charset="-122"/>
              </a:rPr>
              <a:t>：表示从北到南</a:t>
            </a:r>
          </a:p>
        </p:txBody>
      </p:sp>
      <p:sp>
        <p:nvSpPr>
          <p:cNvPr id="6" name="文本框 4"/>
          <p:cNvSpPr txBox="1"/>
          <p:nvPr/>
        </p:nvSpPr>
        <p:spPr>
          <a:xfrm>
            <a:off x="1849350" y="443801"/>
            <a:ext cx="4493538" cy="523220"/>
          </a:xfrm>
          <a:prstGeom prst="rect">
            <a:avLst/>
          </a:prstGeom>
          <a:noFill/>
        </p:spPr>
        <p:txBody>
          <a:bodyPr wrap="none" rtlCol="0" anchor="t">
            <a:spAutoFit/>
            <a:scene3d>
              <a:camera prst="orthographicFront"/>
              <a:lightRig rig="threePt" dir="t"/>
            </a:scene3d>
          </a:bodyPr>
          <a:lstStyle/>
          <a:p>
            <a:pPr fontAlgn="base">
              <a:spcBef>
                <a:spcPct val="0"/>
              </a:spcBef>
              <a:spcAft>
                <a:spcPct val="0"/>
              </a:spcAft>
            </a:pPr>
            <a:r>
              <a:rPr lang="zh-CN" altLang="en-US" sz="2800" dirty="0">
                <a:solidFill>
                  <a:prstClr val="black"/>
                </a:solidFill>
                <a:effectLst>
                  <a:outerShdw blurRad="38100" dist="19050" dir="2700000" algn="tl" rotWithShape="0">
                    <a:prstClr val="black">
                      <a:alpha val="40000"/>
                    </a:prstClr>
                  </a:outerShdw>
                </a:effectLst>
                <a:latin typeface="Times New Roman" panose="02020603050405020304" pitchFamily="18" charset="0"/>
                <a:ea typeface="宋体" panose="02010600030101010101" pitchFamily="2" charset="-122"/>
                <a:sym typeface="+mn-ea"/>
              </a:rPr>
              <a:t>用实例说明知识表示的过程</a:t>
            </a:r>
          </a:p>
        </p:txBody>
      </p:sp>
    </p:spTree>
    <p:extLst>
      <p:ext uri="{BB962C8B-B14F-4D97-AF65-F5344CB8AC3E}">
        <p14:creationId xmlns:p14="http://schemas.microsoft.com/office/powerpoint/2010/main" val="2655042028"/>
      </p:ext>
    </p:extLst>
  </p:cSld>
  <p:clrMapOvr>
    <a:masterClrMapping/>
  </p:clrMapOvr>
  <p:transition>
    <p:random/>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3.1.3  </a:t>
            </a:r>
            <a:r>
              <a:rPr lang="zh-CN" altLang="en-US" sz="3600" dirty="0">
                <a:solidFill>
                  <a:srgbClr val="7B9899"/>
                </a:solidFill>
                <a:latin typeface="Times New Roman" panose="02020603050405020304" pitchFamily="18" charset="0"/>
                <a:ea typeface="黑体" panose="02010609060101010101" pitchFamily="49" charset="-122"/>
              </a:rPr>
              <a:t>推理的方向</a:t>
            </a:r>
          </a:p>
        </p:txBody>
      </p:sp>
      <p:sp>
        <p:nvSpPr>
          <p:cNvPr id="179203" name="Rectangle 3"/>
          <p:cNvSpPr>
            <a:spLocks noGrp="1"/>
          </p:cNvSpPr>
          <p:nvPr>
            <p:ph sz="quarter" idx="1"/>
          </p:nvPr>
        </p:nvSpPr>
        <p:spPr>
          <a:xfrm>
            <a:off x="1905001" y="1981200"/>
            <a:ext cx="8512175" cy="4495800"/>
          </a:xfrm>
          <a:solidFill>
            <a:srgbClr val="FFFFFF">
              <a:alpha val="100000"/>
            </a:srgbClr>
          </a:solidFill>
          <a:ln>
            <a:solidFill>
              <a:schemeClr val="folHlink">
                <a:alpha val="100000"/>
              </a:schemeClr>
            </a:solidFill>
            <a:miter lim="800000"/>
          </a:ln>
        </p:spPr>
        <p:txBody>
          <a:bodyPr vert="horz" wrap="square" lIns="91440" tIns="45720" rIns="91440" bIns="45720" anchor="t" anchorCtr="0">
            <a:normAutofit/>
          </a:bodyPr>
          <a:lstStyle/>
          <a:p>
            <a:pPr marL="0" indent="0" algn="just">
              <a:lnSpc>
                <a:spcPct val="120000"/>
              </a:lnSpc>
              <a:buSzPct val="50000"/>
              <a:buFont typeface="Wingdings" panose="05000000000000000000" pitchFamily="2" charset="2"/>
              <a:buChar char="n"/>
            </a:pPr>
            <a:r>
              <a:rPr lang="en-US" altLang="zh-CN" sz="2500" dirty="0">
                <a:latin typeface="仿宋" panose="02010609060101010101" pitchFamily="49" charset="-122"/>
                <a:ea typeface="仿宋" panose="02010609060101010101" pitchFamily="49" charset="-122"/>
              </a:rPr>
              <a:t>  </a:t>
            </a:r>
            <a:r>
              <a:rPr lang="zh-CN" altLang="en-US" sz="2500" b="1" dirty="0">
                <a:latin typeface="仿宋" panose="02010609060101010101" pitchFamily="49" charset="-122"/>
                <a:ea typeface="仿宋" panose="02010609060101010101" pitchFamily="49" charset="-122"/>
              </a:rPr>
              <a:t>双向推理</a:t>
            </a:r>
            <a:r>
              <a:rPr lang="zh-CN" altLang="en-US" sz="2500" dirty="0">
                <a:latin typeface="仿宋" panose="02010609060101010101" pitchFamily="49" charset="-122"/>
                <a:ea typeface="仿宋" panose="02010609060101010101" pitchFamily="49" charset="-122"/>
              </a:rPr>
              <a:t>：正向推理与逆向推理同时进行，且在推理过程中的某一步骤上“</a:t>
            </a:r>
            <a:r>
              <a:rPr lang="zh-CN" altLang="en-US" sz="2500" b="1" dirty="0">
                <a:solidFill>
                  <a:schemeClr val="accent2"/>
                </a:solidFill>
                <a:latin typeface="仿宋" panose="02010609060101010101" pitchFamily="49" charset="-122"/>
                <a:ea typeface="仿宋" panose="02010609060101010101" pitchFamily="49" charset="-122"/>
              </a:rPr>
              <a:t>碰头</a:t>
            </a:r>
            <a:r>
              <a:rPr lang="zh-CN" altLang="en-US" sz="2500" dirty="0">
                <a:latin typeface="仿宋" panose="02010609060101010101" pitchFamily="49" charset="-122"/>
                <a:ea typeface="仿宋" panose="02010609060101010101" pitchFamily="49" charset="-122"/>
              </a:rPr>
              <a:t>”的一种推理。</a:t>
            </a:r>
          </a:p>
        </p:txBody>
      </p:sp>
      <p:sp>
        <p:nvSpPr>
          <p:cNvPr id="179204"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170</a:t>
            </a:fld>
            <a:endParaRPr lang="ja-JP" altLang="en-US" sz="1600" b="1" dirty="0">
              <a:solidFill>
                <a:srgbClr val="7B9899"/>
              </a:solidFill>
              <a:latin typeface="Arial" panose="020B0604020202020204" pitchFamily="34" charset="0"/>
              <a:ea typeface="宋体" panose="02010600030101010101" pitchFamily="2" charset="-122"/>
            </a:endParaRPr>
          </a:p>
        </p:txBody>
      </p:sp>
      <p:grpSp>
        <p:nvGrpSpPr>
          <p:cNvPr id="179205" name="Group 11"/>
          <p:cNvGrpSpPr/>
          <p:nvPr/>
        </p:nvGrpSpPr>
        <p:grpSpPr>
          <a:xfrm>
            <a:off x="2514600" y="3257550"/>
            <a:ext cx="7162800" cy="2978059"/>
            <a:chOff x="816" y="2256"/>
            <a:chExt cx="4272" cy="1362"/>
          </a:xfrm>
        </p:grpSpPr>
        <p:sp>
          <p:nvSpPr>
            <p:cNvPr id="179208" name="Text Box 5"/>
            <p:cNvSpPr txBox="1"/>
            <p:nvPr/>
          </p:nvSpPr>
          <p:spPr>
            <a:xfrm>
              <a:off x="816" y="2256"/>
              <a:ext cx="4272" cy="1362"/>
            </a:xfrm>
            <a:prstGeom prst="rect">
              <a:avLst/>
            </a:prstGeom>
            <a:solidFill>
              <a:srgbClr val="CCFFFF"/>
            </a:solidFill>
            <a:ln w="9525" cap="flat" cmpd="sng">
              <a:solidFill>
                <a:srgbClr val="0000FF"/>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30000"/>
                </a:lnSpc>
                <a:spcBef>
                  <a:spcPct val="0"/>
                </a:spcBef>
                <a:buClrTx/>
                <a:buSzTx/>
                <a:buNone/>
              </a:pPr>
              <a:endParaRPr lang="en-US" altLang="zh-CN" sz="2400" b="1" dirty="0">
                <a:latin typeface="Arial" panose="020B0604020202020204" pitchFamily="34" charset="0"/>
                <a:ea typeface="宋体" panose="02010600030101010101" pitchFamily="2" charset="-122"/>
              </a:endParaRPr>
            </a:p>
            <a:p>
              <a:pPr marL="0" indent="0" eaLnBrk="1" hangingPunct="1">
                <a:spcBef>
                  <a:spcPct val="50000"/>
                </a:spcBef>
                <a:buClrTx/>
                <a:buSzTx/>
                <a:buNone/>
              </a:pPr>
              <a:endParaRPr lang="en-US" altLang="zh-CN" sz="2400" b="1" dirty="0">
                <a:solidFill>
                  <a:srgbClr val="0000FF"/>
                </a:solidFill>
                <a:latin typeface="Arial" panose="020B0604020202020204" pitchFamily="34" charset="0"/>
                <a:ea typeface="宋体" panose="02010600030101010101" pitchFamily="2" charset="-122"/>
              </a:endParaRPr>
            </a:p>
            <a:p>
              <a:pPr marL="0" indent="0" eaLnBrk="1" hangingPunct="1">
                <a:spcBef>
                  <a:spcPct val="30000"/>
                </a:spcBef>
                <a:buClrTx/>
                <a:buSzTx/>
                <a:buNone/>
              </a:pPr>
              <a:endParaRPr lang="en-US" altLang="zh-CN" sz="2400" b="1" dirty="0">
                <a:solidFill>
                  <a:srgbClr val="0000FF"/>
                </a:solidFill>
                <a:latin typeface="Arial" panose="020B0604020202020204" pitchFamily="34" charset="0"/>
                <a:ea typeface="宋体" panose="02010600030101010101" pitchFamily="2" charset="-122"/>
              </a:endParaRPr>
            </a:p>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已知事实                                                    假设目标</a:t>
              </a:r>
            </a:p>
            <a:p>
              <a:pPr marL="0" indent="0" eaLnBrk="1" hangingPunct="1">
                <a:spcBef>
                  <a:spcPct val="50000"/>
                </a:spcBef>
                <a:buClrTx/>
                <a:buSzTx/>
                <a:buNone/>
              </a:pPr>
              <a:endParaRPr lang="zh-CN" altLang="en-US" sz="2400" b="1" dirty="0">
                <a:latin typeface="Arial" panose="020B0604020202020204" pitchFamily="34" charset="0"/>
                <a:ea typeface="宋体" panose="02010600030101010101" pitchFamily="2" charset="-122"/>
              </a:endParaRPr>
            </a:p>
            <a:p>
              <a:pPr marL="0" indent="0" eaLnBrk="1" hangingPunct="1">
                <a:spcBef>
                  <a:spcPct val="50000"/>
                </a:spcBef>
                <a:buClrTx/>
                <a:buSzTx/>
                <a:buNone/>
              </a:pPr>
              <a:endParaRPr lang="zh-CN" altLang="en-US" sz="2400" b="1" dirty="0">
                <a:latin typeface="Arial" panose="020B0604020202020204" pitchFamily="34" charset="0"/>
                <a:ea typeface="宋体" panose="02010600030101010101" pitchFamily="2" charset="-122"/>
              </a:endParaRPr>
            </a:p>
            <a:p>
              <a:pPr marL="0" indent="0" eaLnBrk="1" hangingPunct="1">
                <a:lnSpc>
                  <a:spcPct val="30000"/>
                </a:lnSpc>
                <a:spcBef>
                  <a:spcPct val="0"/>
                </a:spcBef>
                <a:buClrTx/>
                <a:buSzTx/>
                <a:buNone/>
              </a:pPr>
              <a:endParaRPr lang="en-US" altLang="zh-CN" sz="2400" b="1" dirty="0">
                <a:solidFill>
                  <a:srgbClr val="0000FF"/>
                </a:solidFill>
                <a:latin typeface="Arial" panose="020B0604020202020204" pitchFamily="34" charset="0"/>
                <a:ea typeface="宋体" panose="02010600030101010101" pitchFamily="2" charset="-122"/>
              </a:endParaRPr>
            </a:p>
          </p:txBody>
        </p:sp>
        <p:sp>
          <p:nvSpPr>
            <p:cNvPr id="179209" name="AutoShape 6"/>
            <p:cNvSpPr/>
            <p:nvPr/>
          </p:nvSpPr>
          <p:spPr>
            <a:xfrm rot="10800000">
              <a:off x="2928" y="2736"/>
              <a:ext cx="1152" cy="336"/>
            </a:xfrm>
            <a:custGeom>
              <a:avLst/>
              <a:gdLst>
                <a:gd name="txL" fmla="*/ 0 w 21600"/>
                <a:gd name="txT" fmla="*/ 0 h 21600"/>
                <a:gd name="txR" fmla="*/ 21600 w 21600"/>
                <a:gd name="txB" fmla="*/ 21600 h 21600"/>
              </a:gdLst>
              <a:ahLst/>
              <a:cxnLst>
                <a:cxn ang="17694720">
                  <a:pos x="0" y="0"/>
                </a:cxn>
                <a:cxn ang="11796480">
                  <a:pos x="0" y="0"/>
                </a:cxn>
                <a:cxn ang="5898240">
                  <a:pos x="0" y="0"/>
                </a:cxn>
                <a:cxn ang="0">
                  <a:pos x="0" y="0"/>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chemeClr val="bg1"/>
                </a:gs>
                <a:gs pos="100000">
                  <a:srgbClr val="FFCC00"/>
                </a:gs>
              </a:gsLst>
              <a:path path="rect">
                <a:fillToRect l="50000" t="50000" r="50000" b="50000"/>
              </a:path>
              <a:tileRect/>
            </a:gradFill>
            <a:ln w="9525" cap="flat" cmpd="sng">
              <a:solidFill>
                <a:srgbClr val="969696"/>
              </a:solidFill>
              <a:prstDash val="solid"/>
              <a:miter/>
              <a:headEnd type="none" w="med" len="med"/>
              <a:tailEnd type="none" w="med" len="med"/>
            </a:ln>
          </p:spPr>
          <p:txBody>
            <a:bodyPr rot="10800000"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r" eaLnBrk="1" hangingPunct="1">
                <a:spcBef>
                  <a:spcPct val="0"/>
                </a:spcBef>
                <a:buClrTx/>
                <a:buSzTx/>
                <a:buNone/>
              </a:pPr>
              <a:r>
                <a:rPr lang="zh-CN" altLang="en-US" sz="2000" b="1" dirty="0">
                  <a:latin typeface="Arial" panose="020B0604020202020204" pitchFamily="34" charset="0"/>
                  <a:ea typeface="宋体" panose="02010600030101010101" pitchFamily="2" charset="-122"/>
                </a:rPr>
                <a:t>反向推理</a:t>
              </a:r>
            </a:p>
          </p:txBody>
        </p:sp>
        <p:sp>
          <p:nvSpPr>
            <p:cNvPr id="179210" name="AutoShape 10"/>
            <p:cNvSpPr/>
            <p:nvPr/>
          </p:nvSpPr>
          <p:spPr>
            <a:xfrm rot="-10800000" flipH="1">
              <a:off x="1728" y="2736"/>
              <a:ext cx="1152" cy="336"/>
            </a:xfrm>
            <a:custGeom>
              <a:avLst/>
              <a:gdLst>
                <a:gd name="txL" fmla="*/ 0 w 21600"/>
                <a:gd name="txT" fmla="*/ 0 h 21600"/>
                <a:gd name="txR" fmla="*/ 21600 w 21600"/>
                <a:gd name="txB" fmla="*/ 21600 h 21600"/>
              </a:gdLst>
              <a:ahLst/>
              <a:cxnLst>
                <a:cxn ang="17694720">
                  <a:pos x="0" y="0"/>
                </a:cxn>
                <a:cxn ang="11796480">
                  <a:pos x="0" y="0"/>
                </a:cxn>
                <a:cxn ang="5898240">
                  <a:pos x="0" y="0"/>
                </a:cxn>
                <a:cxn ang="0">
                  <a:pos x="0" y="0"/>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chemeClr val="bg1"/>
                </a:gs>
                <a:gs pos="100000">
                  <a:srgbClr val="FFCC00"/>
                </a:gs>
              </a:gsLst>
              <a:path path="rect">
                <a:fillToRect l="50000" t="50000" r="50000" b="50000"/>
              </a:path>
              <a:tileRect/>
            </a:gradFill>
            <a:ln w="9525" cap="flat" cmpd="sng">
              <a:solidFill>
                <a:srgbClr val="808080"/>
              </a:solidFill>
              <a:prstDash val="solid"/>
              <a:miter/>
              <a:headEnd type="none" w="med" len="med"/>
              <a:tailEnd type="none" w="med" len="med"/>
            </a:ln>
          </p:spPr>
          <p:txBody>
            <a:bodyPr rot="10800000"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2000" b="1" dirty="0">
                  <a:latin typeface="Arial" panose="020B0604020202020204" pitchFamily="34" charset="0"/>
                  <a:ea typeface="宋体" panose="02010600030101010101" pitchFamily="2" charset="-122"/>
                </a:rPr>
                <a:t>正向推理</a:t>
              </a:r>
            </a:p>
          </p:txBody>
        </p:sp>
      </p:grpSp>
      <p:sp>
        <p:nvSpPr>
          <p:cNvPr id="179206" name="Rectangle 4"/>
          <p:cNvSpPr/>
          <p:nvPr/>
        </p:nvSpPr>
        <p:spPr>
          <a:xfrm>
            <a:off x="1905000" y="1385888"/>
            <a:ext cx="2057400" cy="51911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2800" b="1" dirty="0">
                <a:latin typeface="Times New Roman" panose="02020603050405020304" pitchFamily="18" charset="0"/>
                <a:ea typeface="宋体" panose="02010600030101010101" pitchFamily="2" charset="-122"/>
              </a:rPr>
              <a:t>4.  </a:t>
            </a:r>
            <a:r>
              <a:rPr lang="zh-CN" altLang="en-US" sz="2800" b="1" dirty="0">
                <a:latin typeface="Times New Roman" panose="02020603050405020304" pitchFamily="18" charset="0"/>
                <a:ea typeface="宋体" panose="02010600030101010101" pitchFamily="2" charset="-122"/>
              </a:rPr>
              <a:t>双向推理</a:t>
            </a:r>
          </a:p>
        </p:txBody>
      </p:sp>
      <p:sp>
        <p:nvSpPr>
          <p:cNvPr id="18440" name="Text Box 8"/>
          <p:cNvSpPr txBox="1"/>
          <p:nvPr/>
        </p:nvSpPr>
        <p:spPr>
          <a:xfrm>
            <a:off x="5334000" y="3489325"/>
            <a:ext cx="1447800" cy="212365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ctr" eaLnBrk="1" hangingPunct="1">
              <a:spcBef>
                <a:spcPct val="50000"/>
              </a:spcBef>
              <a:buClrTx/>
              <a:buSzTx/>
              <a:buNone/>
            </a:pPr>
            <a:r>
              <a:rPr lang="zh-CN" altLang="en-US" sz="2400" b="1" dirty="0">
                <a:solidFill>
                  <a:srgbClr val="0000FF"/>
                </a:solidFill>
                <a:latin typeface="Arial" panose="020B0604020202020204" pitchFamily="34" charset="0"/>
                <a:ea typeface="宋体" panose="02010600030101010101" pitchFamily="2" charset="-122"/>
              </a:rPr>
              <a:t>中间结论</a:t>
            </a:r>
          </a:p>
          <a:p>
            <a:pPr marL="0" indent="0" algn="ctr" eaLnBrk="1" hangingPunct="1">
              <a:spcBef>
                <a:spcPct val="50000"/>
              </a:spcBef>
              <a:buClrTx/>
              <a:buSzTx/>
              <a:buNone/>
            </a:pPr>
            <a:endParaRPr lang="zh-CN" altLang="en-US" sz="2400" b="1" dirty="0">
              <a:solidFill>
                <a:srgbClr val="0000FF"/>
              </a:solidFill>
              <a:latin typeface="Arial" panose="020B0604020202020204" pitchFamily="34" charset="0"/>
              <a:ea typeface="宋体" panose="02010600030101010101" pitchFamily="2" charset="-122"/>
            </a:endParaRPr>
          </a:p>
          <a:p>
            <a:pPr marL="0" indent="0" algn="ctr" eaLnBrk="1" hangingPunct="1">
              <a:spcBef>
                <a:spcPct val="50000"/>
              </a:spcBef>
              <a:buClrTx/>
              <a:buSzTx/>
              <a:buNone/>
            </a:pPr>
            <a:endParaRPr lang="zh-CN" altLang="en-US" sz="2400" b="1" dirty="0">
              <a:solidFill>
                <a:srgbClr val="0000FF"/>
              </a:solidFill>
              <a:latin typeface="Arial" panose="020B0604020202020204" pitchFamily="34" charset="0"/>
              <a:ea typeface="宋体" panose="02010600030101010101" pitchFamily="2" charset="-122"/>
            </a:endParaRPr>
          </a:p>
          <a:p>
            <a:pPr marL="0" indent="0" algn="ctr" eaLnBrk="1" hangingPunct="1">
              <a:spcBef>
                <a:spcPct val="50000"/>
              </a:spcBef>
              <a:buClrTx/>
              <a:buSzTx/>
              <a:buNone/>
            </a:pPr>
            <a:r>
              <a:rPr lang="zh-CN" altLang="en-US" sz="2400" b="1" dirty="0">
                <a:solidFill>
                  <a:srgbClr val="0000FF"/>
                </a:solidFill>
                <a:latin typeface="Arial" panose="020B0604020202020204" pitchFamily="34" charset="0"/>
                <a:ea typeface="宋体" panose="02010600030101010101" pitchFamily="2" charset="-122"/>
              </a:rPr>
              <a:t>证      据</a:t>
            </a:r>
          </a:p>
        </p:txBody>
      </p:sp>
    </p:spTree>
    <p:extLst>
      <p:ext uri="{BB962C8B-B14F-4D97-AF65-F5344CB8AC3E}">
        <p14:creationId xmlns:p14="http://schemas.microsoft.com/office/powerpoint/2010/main" val="9279584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p:cTn id="7" dur="500" fill="hold"/>
                                        <p:tgtEl>
                                          <p:spTgt spid="18440"/>
                                        </p:tgtEl>
                                        <p:attrNameLst>
                                          <p:attrName>ppt_w</p:attrName>
                                        </p:attrNameLst>
                                      </p:cBhvr>
                                      <p:tavLst>
                                        <p:tav tm="0">
                                          <p:val>
                                            <p:fltVal val="0"/>
                                          </p:val>
                                        </p:tav>
                                        <p:tav tm="100000">
                                          <p:val>
                                            <p:strVal val="#ppt_w"/>
                                          </p:val>
                                        </p:tav>
                                      </p:tavLst>
                                    </p:anim>
                                    <p:anim calcmode="lin" valueType="num">
                                      <p:cBhvr>
                                        <p:cTn id="8" dur="500" fill="hold"/>
                                        <p:tgtEl>
                                          <p:spTgt spid="18440"/>
                                        </p:tgtEl>
                                        <p:attrNameLst>
                                          <p:attrName>ppt_h</p:attrName>
                                        </p:attrNameLst>
                                      </p:cBhvr>
                                      <p:tavLst>
                                        <p:tav tm="0">
                                          <p:val>
                                            <p:fltVal val="0"/>
                                          </p:val>
                                        </p:tav>
                                        <p:tav tm="100000">
                                          <p:val>
                                            <p:strVal val="#ppt_h"/>
                                          </p:val>
                                        </p:tav>
                                      </p:tavLst>
                                    </p:anim>
                                    <p:animEffect transition="in" filter="fade">
                                      <p:cBhvr>
                                        <p:cTn id="9" dur="500"/>
                                        <p:tgtEl>
                                          <p:spTgt spid="18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  </a:t>
            </a:r>
            <a:r>
              <a:rPr lang="zh-CN" altLang="en-US" sz="3600" dirty="0">
                <a:solidFill>
                  <a:srgbClr val="7B9899"/>
                </a:solidFill>
                <a:latin typeface="Times New Roman" panose="02020603050405020304" pitchFamily="18" charset="0"/>
                <a:ea typeface="黑体" panose="02010609060101010101" pitchFamily="49" charset="-122"/>
              </a:rPr>
              <a:t>推理的基本概念</a:t>
            </a:r>
          </a:p>
        </p:txBody>
      </p:sp>
      <p:sp>
        <p:nvSpPr>
          <p:cNvPr id="180227" name="Rectangle 3"/>
          <p:cNvSpPr>
            <a:spLocks noGrp="1"/>
          </p:cNvSpPr>
          <p:nvPr>
            <p:ph sz="quarter" idx="1"/>
          </p:nvPr>
        </p:nvSpPr>
        <p:spPr>
          <a:xfrm>
            <a:off x="1905001" y="1600201"/>
            <a:ext cx="8435975" cy="2886075"/>
          </a:xfrm>
        </p:spPr>
        <p:txBody>
          <a:bodyPr vert="horz" wrap="square" lIns="91440" tIns="45720" rIns="91440" bIns="45720" anchor="t" anchorCtr="0">
            <a:normAutofit/>
          </a:bodyPr>
          <a:lstStyle/>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3.1.1  </a:t>
            </a:r>
            <a:r>
              <a:rPr lang="zh-CN" altLang="en-US" b="1" dirty="0">
                <a:latin typeface="仿宋" panose="02010609060101010101" pitchFamily="49" charset="-122"/>
                <a:ea typeface="仿宋" panose="02010609060101010101" pitchFamily="49" charset="-122"/>
              </a:rPr>
              <a:t>推理的定义</a:t>
            </a: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3.1.2  </a:t>
            </a:r>
            <a:r>
              <a:rPr lang="zh-CN" altLang="en-US" b="1" dirty="0">
                <a:latin typeface="仿宋" panose="02010609060101010101" pitchFamily="49" charset="-122"/>
                <a:ea typeface="仿宋" panose="02010609060101010101" pitchFamily="49" charset="-122"/>
              </a:rPr>
              <a:t>推理方式及其分类</a:t>
            </a: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3.1.3  </a:t>
            </a:r>
            <a:r>
              <a:rPr lang="zh-CN" altLang="en-US" b="1" dirty="0">
                <a:latin typeface="仿宋" panose="02010609060101010101" pitchFamily="49" charset="-122"/>
                <a:ea typeface="仿宋" panose="02010609060101010101" pitchFamily="49" charset="-122"/>
              </a:rPr>
              <a:t>推理的方向</a:t>
            </a:r>
          </a:p>
          <a:p>
            <a:pPr eaLnBrk="1" hangingPunct="1">
              <a:lnSpc>
                <a:spcPct val="140000"/>
              </a:lnSpc>
              <a:buClr>
                <a:schemeClr val="accent1"/>
              </a:buClr>
              <a:buSzPct val="60000"/>
              <a:buFontTx/>
              <a:buChar char="•"/>
            </a:pPr>
            <a:r>
              <a:rPr lang="en-US" altLang="zh-CN" b="1" dirty="0">
                <a:solidFill>
                  <a:srgbClr val="0000FF"/>
                </a:solidFill>
                <a:latin typeface="仿宋" panose="02010609060101010101" pitchFamily="49" charset="-122"/>
                <a:ea typeface="仿宋" panose="02010609060101010101" pitchFamily="49" charset="-122"/>
              </a:rPr>
              <a:t>3.1.4  </a:t>
            </a:r>
            <a:r>
              <a:rPr lang="zh-CN" altLang="en-US" b="1" dirty="0">
                <a:solidFill>
                  <a:srgbClr val="0000FF"/>
                </a:solidFill>
                <a:latin typeface="仿宋" panose="02010609060101010101" pitchFamily="49" charset="-122"/>
                <a:ea typeface="仿宋" panose="02010609060101010101" pitchFamily="49" charset="-122"/>
              </a:rPr>
              <a:t>冲突消解策略</a:t>
            </a:r>
          </a:p>
        </p:txBody>
      </p:sp>
      <p:sp>
        <p:nvSpPr>
          <p:cNvPr id="180228"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171</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83917917"/>
      </p:ext>
    </p:extLst>
  </p:cSld>
  <p:clrMapOvr>
    <a:masterClrMapping/>
  </p:clrMapOvr>
  <p:transition>
    <p:random/>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3.1.4  </a:t>
            </a:r>
            <a:r>
              <a:rPr lang="zh-CN" altLang="en-US" sz="3600" dirty="0">
                <a:solidFill>
                  <a:srgbClr val="7B9899"/>
                </a:solidFill>
                <a:latin typeface="Times New Roman" panose="02020603050405020304" pitchFamily="18" charset="0"/>
                <a:ea typeface="黑体" panose="02010609060101010101" pitchFamily="49" charset="-122"/>
              </a:rPr>
              <a:t>冲突消解策略</a:t>
            </a:r>
          </a:p>
        </p:txBody>
      </p:sp>
      <p:sp>
        <p:nvSpPr>
          <p:cNvPr id="105475" name="Rectangle 3"/>
          <p:cNvSpPr>
            <a:spLocks noGrp="1" noChangeArrowheads="1"/>
          </p:cNvSpPr>
          <p:nvPr>
            <p:ph sz="quarter" idx="1"/>
          </p:nvPr>
        </p:nvSpPr>
        <p:spPr>
          <a:xfrm>
            <a:off x="1825625" y="1527176"/>
            <a:ext cx="8504238" cy="2435225"/>
          </a:xfrm>
        </p:spPr>
        <p:txBody>
          <a:bodyPr vert="horz" wrap="square" lIns="91440" tIns="45720" rIns="91440" bIns="45720" numCol="1" anchor="t" anchorCtr="0" compatLnSpc="1">
            <a:normAutofit lnSpcReduction="10000"/>
          </a:bodyPr>
          <a:lstStyle/>
          <a:p>
            <a:pPr marL="0" indent="0" algn="just">
              <a:lnSpc>
                <a:spcPct val="120000"/>
              </a:lnSpc>
              <a:buFont typeface="Wingdings" panose="05000000000000000000" pitchFamily="2" charset="2"/>
              <a:buChar char="§"/>
              <a:tabLst>
                <a:tab pos="482600" algn="l"/>
              </a:tabLst>
              <a:defRPr/>
            </a:pPr>
            <a:r>
              <a:rPr lang="en-US" altLang="zh-CN" sz="32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已知事实与知识的三种匹配情况</a:t>
            </a:r>
            <a:r>
              <a:rPr lang="zh-CN" altLang="en-US" sz="2800" dirty="0">
                <a:latin typeface="仿宋" panose="02010609060101010101" pitchFamily="49" charset="-122"/>
                <a:ea typeface="仿宋" panose="02010609060101010101" pitchFamily="49" charset="-122"/>
              </a:rPr>
              <a:t>：</a:t>
            </a:r>
          </a:p>
          <a:p>
            <a:pPr marL="0" indent="0" algn="just">
              <a:lnSpc>
                <a:spcPct val="120000"/>
              </a:lnSpc>
              <a:buNone/>
              <a:tabLst>
                <a:tab pos="482600" algn="l"/>
              </a:tabLst>
              <a:defRPr/>
            </a:pP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1</a:t>
            </a:r>
            <a:r>
              <a:rPr lang="zh-CN" altLang="en-US" b="1" dirty="0">
                <a:latin typeface="仿宋" panose="02010609060101010101" pitchFamily="49" charset="-122"/>
                <a:ea typeface="仿宋" panose="02010609060101010101" pitchFamily="49" charset="-122"/>
              </a:rPr>
              <a:t>）恰好匹配成功（一对一）；</a:t>
            </a:r>
          </a:p>
          <a:p>
            <a:pPr marL="0" indent="0" algn="just">
              <a:lnSpc>
                <a:spcPct val="120000"/>
              </a:lnSpc>
              <a:buNone/>
              <a:tabLst>
                <a:tab pos="482600" algn="l"/>
              </a:tabLst>
              <a:defRPr/>
            </a:pP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2</a:t>
            </a:r>
            <a:r>
              <a:rPr lang="zh-CN" altLang="en-US" b="1" dirty="0">
                <a:latin typeface="仿宋" panose="02010609060101010101" pitchFamily="49" charset="-122"/>
                <a:ea typeface="仿宋" panose="02010609060101010101" pitchFamily="49" charset="-122"/>
              </a:rPr>
              <a:t>）不能匹配成功；</a:t>
            </a:r>
          </a:p>
          <a:p>
            <a:pPr marL="0" indent="0" algn="just">
              <a:spcBef>
                <a:spcPct val="50000"/>
              </a:spcBef>
              <a:buNone/>
              <a:tabLst>
                <a:tab pos="482600" algn="l"/>
              </a:tabLst>
              <a:defRPr/>
            </a:pP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3</a:t>
            </a:r>
            <a:r>
              <a:rPr lang="zh-CN" altLang="en-US" b="1" dirty="0">
                <a:latin typeface="仿宋" panose="02010609060101010101" pitchFamily="49" charset="-122"/>
                <a:ea typeface="仿宋" panose="02010609060101010101" pitchFamily="49" charset="-122"/>
              </a:rPr>
              <a:t>）</a:t>
            </a:r>
            <a:r>
              <a:rPr lang="zh-CN" altLang="en-US" b="1" dirty="0">
                <a:solidFill>
                  <a:srgbClr val="0000FF"/>
                </a:solidFill>
                <a:latin typeface="仿宋" panose="02010609060101010101" pitchFamily="49" charset="-122"/>
                <a:ea typeface="仿宋" panose="02010609060101010101" pitchFamily="49" charset="-122"/>
              </a:rPr>
              <a:t>多种匹配成功</a:t>
            </a:r>
            <a:r>
              <a:rPr lang="zh-CN" altLang="en-US" b="1" dirty="0">
                <a:latin typeface="仿宋" panose="02010609060101010101" pitchFamily="49" charset="-122"/>
                <a:ea typeface="仿宋" panose="02010609060101010101" pitchFamily="49" charset="-122"/>
              </a:rPr>
              <a:t>（一对多、多对一、多对多）</a:t>
            </a:r>
          </a:p>
        </p:txBody>
      </p:sp>
      <p:sp>
        <p:nvSpPr>
          <p:cNvPr id="182276"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172</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0484" name="AutoShape 4"/>
          <p:cNvSpPr/>
          <p:nvPr/>
        </p:nvSpPr>
        <p:spPr>
          <a:xfrm>
            <a:off x="6248400" y="4191000"/>
            <a:ext cx="3352800" cy="1219200"/>
          </a:xfrm>
          <a:prstGeom prst="cloudCallout">
            <a:avLst>
              <a:gd name="adj1" fmla="val -49764"/>
              <a:gd name="adj2" fmla="val -91796"/>
            </a:avLst>
          </a:prstGeom>
          <a:gradFill rotWithShape="1">
            <a:gsLst>
              <a:gs pos="0">
                <a:schemeClr val="bg1"/>
              </a:gs>
              <a:gs pos="100000">
                <a:srgbClr val="0000FF"/>
              </a:gs>
            </a:gsLst>
            <a:path path="rect">
              <a:fillToRect l="50000" t="50000" r="50000" b="50000"/>
            </a:path>
            <a:tileRect/>
          </a:gradFill>
          <a:ln w="9525" cap="flat" cmpd="sng">
            <a:solidFill>
              <a:schemeClr val="tx1"/>
            </a:solidFill>
            <a:prstDash val="solid"/>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ctr" eaLnBrk="1" hangingPunct="1">
              <a:lnSpc>
                <a:spcPct val="150000"/>
              </a:lnSpc>
              <a:spcBef>
                <a:spcPct val="0"/>
              </a:spcBef>
              <a:buClrTx/>
              <a:buSzTx/>
              <a:buNone/>
            </a:pPr>
            <a:r>
              <a:rPr lang="zh-CN" altLang="en-US" sz="2600" b="1" dirty="0">
                <a:latin typeface="Arial" panose="020B0604020202020204" pitchFamily="34" charset="0"/>
                <a:ea typeface="宋体" panose="02010600030101010101" pitchFamily="2" charset="-122"/>
              </a:rPr>
              <a:t>冲突消解</a:t>
            </a:r>
          </a:p>
        </p:txBody>
      </p:sp>
    </p:spTree>
    <p:extLst>
      <p:ext uri="{BB962C8B-B14F-4D97-AF65-F5344CB8AC3E}">
        <p14:creationId xmlns:p14="http://schemas.microsoft.com/office/powerpoint/2010/main" val="27069129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p:cTn id="7" dur="1000" fill="hold"/>
                                        <p:tgtEl>
                                          <p:spTgt spid="20484"/>
                                        </p:tgtEl>
                                        <p:attrNameLst>
                                          <p:attrName>ppt_w</p:attrName>
                                        </p:attrNameLst>
                                      </p:cBhvr>
                                      <p:tavLst>
                                        <p:tav tm="0">
                                          <p:val>
                                            <p:strVal val="#ppt_w*0.70"/>
                                          </p:val>
                                        </p:tav>
                                        <p:tav tm="100000">
                                          <p:val>
                                            <p:strVal val="#ppt_w"/>
                                          </p:val>
                                        </p:tav>
                                      </p:tavLst>
                                    </p:anim>
                                    <p:anim calcmode="lin" valueType="num">
                                      <p:cBhvr>
                                        <p:cTn id="8" dur="1000" fill="hold"/>
                                        <p:tgtEl>
                                          <p:spTgt spid="20484"/>
                                        </p:tgtEl>
                                        <p:attrNameLst>
                                          <p:attrName>ppt_h</p:attrName>
                                        </p:attrNameLst>
                                      </p:cBhvr>
                                      <p:tavLst>
                                        <p:tav tm="0">
                                          <p:val>
                                            <p:strVal val="#ppt_h"/>
                                          </p:val>
                                        </p:tav>
                                        <p:tav tm="100000">
                                          <p:val>
                                            <p:strVal val="#ppt_h"/>
                                          </p:val>
                                        </p:tav>
                                      </p:tavLst>
                                    </p:anim>
                                    <p:animEffect transition="in" filter="fade">
                                      <p:cBhvr>
                                        <p:cTn id="9" dur="10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ldLvl="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3.1.4  </a:t>
            </a:r>
            <a:r>
              <a:rPr lang="zh-CN" altLang="en-US" sz="3600" dirty="0">
                <a:solidFill>
                  <a:srgbClr val="7B9899"/>
                </a:solidFill>
                <a:latin typeface="Times New Roman" panose="02020603050405020304" pitchFamily="18" charset="0"/>
                <a:ea typeface="黑体" panose="02010609060101010101" pitchFamily="49" charset="-122"/>
              </a:rPr>
              <a:t>冲突消解策略</a:t>
            </a:r>
          </a:p>
        </p:txBody>
      </p:sp>
      <p:sp>
        <p:nvSpPr>
          <p:cNvPr id="183299"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0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spcBef>
                <a:spcPct val="0"/>
              </a:spcBef>
            </a:pPr>
            <a:fld id="{33420A2F-4711-4491-ACFC-A3981035D399}" type="slidenum">
              <a:rPr lang="ja-JP" altLang="en-US" smtClean="0"/>
              <a:pPr>
                <a:defRPr/>
              </a:pPr>
              <a:t>173</a:t>
            </a:fld>
            <a:endParaRPr lang="ja-JP" altLang="en-US" sz="1600" dirty="0">
              <a:solidFill>
                <a:srgbClr val="A50021"/>
              </a:solidFill>
              <a:latin typeface="Arial" panose="020B0604020202020204" pitchFamily="34" charset="0"/>
              <a:ea typeface="MS PGothic" panose="020B0600070205080204" pitchFamily="34" charset="-128"/>
            </a:endParaRPr>
          </a:p>
        </p:txBody>
      </p:sp>
      <p:sp>
        <p:nvSpPr>
          <p:cNvPr id="183300" name="文本框 1"/>
          <p:cNvSpPr txBox="1"/>
          <p:nvPr/>
        </p:nvSpPr>
        <p:spPr>
          <a:xfrm>
            <a:off x="1733551" y="1676401"/>
            <a:ext cx="8704263" cy="3414713"/>
          </a:xfrm>
          <a:prstGeom prst="rect">
            <a:avLst/>
          </a:prstGeom>
          <a:solidFill>
            <a:schemeClr val="bg1"/>
          </a:solid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50000"/>
              </a:lnSpc>
              <a:spcBef>
                <a:spcPct val="0"/>
              </a:spcBef>
              <a:buClrTx/>
              <a:buSzPct val="130000"/>
              <a:buNone/>
            </a:pPr>
            <a:r>
              <a:rPr lang="zh-CN" altLang="en-US" sz="2400" b="1" dirty="0">
                <a:solidFill>
                  <a:schemeClr val="accent2"/>
                </a:solidFill>
                <a:latin typeface="仿宋" panose="02010609060101010101" pitchFamily="49" charset="-122"/>
                <a:ea typeface="仿宋" panose="02010609060101010101" pitchFamily="49" charset="-122"/>
                <a:sym typeface="宋体" panose="02010600030101010101" pitchFamily="2" charset="-122"/>
              </a:rPr>
              <a:t>■</a:t>
            </a:r>
            <a:r>
              <a:rPr lang="zh-CN" altLang="en-US" sz="2400" b="1" dirty="0">
                <a:latin typeface="仿宋" panose="02010609060101010101" pitchFamily="49" charset="-122"/>
                <a:ea typeface="仿宋" panose="02010609060101010101" pitchFamily="49" charset="-122"/>
                <a:sym typeface="宋体" panose="02010600030101010101" pitchFamily="2" charset="-122"/>
              </a:rPr>
              <a:t>出现冲突的情况</a:t>
            </a:r>
            <a:endParaRPr lang="zh-CN" altLang="en-US" sz="2400" b="1" dirty="0">
              <a:latin typeface="仿宋" panose="02010609060101010101" pitchFamily="49" charset="-122"/>
              <a:ea typeface="仿宋" panose="02010609060101010101" pitchFamily="49" charset="-122"/>
            </a:endParaRPr>
          </a:p>
          <a:p>
            <a:pPr marL="457200" lvl="1" indent="0" eaLnBrk="1" hangingPunct="1">
              <a:lnSpc>
                <a:spcPct val="150000"/>
              </a:lnSpc>
              <a:spcBef>
                <a:spcPct val="0"/>
              </a:spcBef>
              <a:buClrTx/>
              <a:buSzPct val="90000"/>
              <a:buNone/>
            </a:pPr>
            <a:r>
              <a:rPr lang="zh-CN" altLang="en-US" sz="2400" b="1" dirty="0">
                <a:solidFill>
                  <a:schemeClr val="accent2"/>
                </a:solidFill>
                <a:latin typeface="仿宋" panose="02010609060101010101" pitchFamily="49" charset="-122"/>
                <a:ea typeface="仿宋" panose="02010609060101010101" pitchFamily="49" charset="-122"/>
                <a:sym typeface="宋体" panose="02010600030101010101" pitchFamily="2" charset="-122"/>
              </a:rPr>
              <a:t>▶</a:t>
            </a:r>
            <a:r>
              <a:rPr lang="zh-CN" altLang="en-US" sz="2400" b="1" dirty="0">
                <a:solidFill>
                  <a:schemeClr val="tx1"/>
                </a:solidFill>
                <a:latin typeface="仿宋" panose="02010609060101010101" pitchFamily="49" charset="-122"/>
                <a:ea typeface="仿宋" panose="02010609060101010101" pitchFamily="49" charset="-122"/>
                <a:sym typeface="宋体" panose="02010600030101010101" pitchFamily="2" charset="-122"/>
              </a:rPr>
              <a:t>对正向推理而言，如果有多条产生式规则的前件都和已知的事实匹配成功；或者有多组不同的已知事实都与同一条产生式规则的前件匹配成功；或者两种情况同时出现。</a:t>
            </a:r>
            <a:endParaRPr lang="zh-CN" altLang="en-US" sz="2400" b="1" dirty="0">
              <a:solidFill>
                <a:schemeClr val="tx1"/>
              </a:solidFill>
              <a:latin typeface="仿宋" panose="02010609060101010101" pitchFamily="49" charset="-122"/>
              <a:ea typeface="仿宋" panose="02010609060101010101" pitchFamily="49" charset="-122"/>
            </a:endParaRPr>
          </a:p>
          <a:p>
            <a:pPr marL="457200" lvl="1" indent="0" eaLnBrk="1" hangingPunct="1">
              <a:lnSpc>
                <a:spcPct val="150000"/>
              </a:lnSpc>
              <a:spcBef>
                <a:spcPct val="0"/>
              </a:spcBef>
              <a:buClrTx/>
              <a:buSzPct val="90000"/>
              <a:buNone/>
            </a:pPr>
            <a:r>
              <a:rPr lang="zh-CN" altLang="en-US" sz="2400" b="1" dirty="0">
                <a:solidFill>
                  <a:schemeClr val="accent2"/>
                </a:solidFill>
                <a:latin typeface="仿宋" panose="02010609060101010101" pitchFamily="49" charset="-122"/>
                <a:ea typeface="仿宋" panose="02010609060101010101" pitchFamily="49" charset="-122"/>
                <a:sym typeface="宋体" panose="02010600030101010101" pitchFamily="2" charset="-122"/>
              </a:rPr>
              <a:t>▶</a:t>
            </a:r>
            <a:r>
              <a:rPr lang="zh-CN" altLang="en-US" sz="2400" b="1" dirty="0">
                <a:solidFill>
                  <a:schemeClr val="tx1"/>
                </a:solidFill>
                <a:latin typeface="仿宋" panose="02010609060101010101" pitchFamily="49" charset="-122"/>
                <a:ea typeface="仿宋" panose="02010609060101010101" pitchFamily="49" charset="-122"/>
                <a:sym typeface="宋体" panose="02010600030101010101" pitchFamily="2" charset="-122"/>
              </a:rPr>
              <a:t>对反向推理而言，如果有多条产生式的后件都和同一假设匹配成功，或者有多条产生式后件可与多个假设匹配成功。</a:t>
            </a:r>
          </a:p>
        </p:txBody>
      </p:sp>
    </p:spTree>
    <p:extLst>
      <p:ext uri="{BB962C8B-B14F-4D97-AF65-F5344CB8AC3E}">
        <p14:creationId xmlns:p14="http://schemas.microsoft.com/office/powerpoint/2010/main" val="773908544"/>
      </p:ext>
    </p:extLst>
  </p:cSld>
  <p:clrMapOvr>
    <a:masterClrMapping/>
  </p:clrMapOvr>
  <p:transition>
    <p:random/>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3.1.4  </a:t>
            </a:r>
            <a:r>
              <a:rPr lang="zh-CN" altLang="en-US" sz="3600" dirty="0">
                <a:solidFill>
                  <a:srgbClr val="7B9899"/>
                </a:solidFill>
                <a:latin typeface="Times New Roman" panose="02020603050405020304" pitchFamily="18" charset="0"/>
                <a:ea typeface="黑体" panose="02010609060101010101" pitchFamily="49" charset="-122"/>
              </a:rPr>
              <a:t>冲突消解策略</a:t>
            </a:r>
          </a:p>
        </p:txBody>
      </p:sp>
      <p:sp>
        <p:nvSpPr>
          <p:cNvPr id="184323" name="Rectangle 3"/>
          <p:cNvSpPr>
            <a:spLocks noGrp="1"/>
          </p:cNvSpPr>
          <p:nvPr>
            <p:ph sz="quarter" idx="1"/>
          </p:nvPr>
        </p:nvSpPr>
        <p:spPr>
          <a:xfrm>
            <a:off x="1752600" y="1981200"/>
            <a:ext cx="8610600" cy="3733800"/>
          </a:xfrm>
          <a:solidFill>
            <a:schemeClr val="bg1">
              <a:alpha val="100000"/>
            </a:schemeClr>
          </a:solidFill>
        </p:spPr>
        <p:txBody>
          <a:bodyPr vert="horz" wrap="square" lIns="91440" tIns="45720" rIns="91440" bIns="45720" anchor="t" anchorCtr="0">
            <a:normAutofit/>
          </a:bodyPr>
          <a:lstStyle/>
          <a:p>
            <a:pPr marL="377825" indent="-377825">
              <a:lnSpc>
                <a:spcPct val="120000"/>
              </a:lnSpc>
              <a:buFont typeface="Wingdings" panose="05000000000000000000" pitchFamily="2" charset="2"/>
              <a:buChar char="§"/>
            </a:pPr>
            <a:r>
              <a:rPr lang="zh-CN" altLang="en-US" sz="3200" b="1" dirty="0">
                <a:latin typeface="仿宋" panose="02010609060101010101" pitchFamily="49" charset="-122"/>
                <a:ea typeface="仿宋" panose="02010609060101010101" pitchFamily="49" charset="-122"/>
              </a:rPr>
              <a:t>多种冲突消解策略：</a:t>
            </a:r>
          </a:p>
          <a:p>
            <a:pPr marL="377825" indent="-377825">
              <a:lnSpc>
                <a:spcPct val="120000"/>
              </a:lnSpc>
              <a:buNone/>
            </a:pP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1</a:t>
            </a:r>
            <a:r>
              <a:rPr lang="zh-CN" altLang="en-US" b="1" dirty="0">
                <a:latin typeface="仿宋" panose="02010609060101010101" pitchFamily="49" charset="-122"/>
                <a:ea typeface="仿宋" panose="02010609060101010101" pitchFamily="49" charset="-122"/>
              </a:rPr>
              <a:t>）按针对性排序</a:t>
            </a:r>
          </a:p>
          <a:p>
            <a:pPr marL="377825" indent="-377825">
              <a:lnSpc>
                <a:spcPct val="120000"/>
              </a:lnSpc>
              <a:buNone/>
            </a:pPr>
            <a:r>
              <a:rPr lang="zh-CN" altLang="en-US" sz="2400" b="1" dirty="0">
                <a:solidFill>
                  <a:schemeClr val="folHlink"/>
                </a:solidFill>
                <a:latin typeface="仿宋" panose="02010609060101010101" pitchFamily="49" charset="-122"/>
                <a:ea typeface="仿宋" panose="02010609060101010101" pitchFamily="49" charset="-122"/>
              </a:rPr>
              <a:t>    该策略把最近被使用过的规则赋予较高的优先级。</a:t>
            </a:r>
            <a:endParaRPr lang="zh-CN" altLang="en-US" b="1" dirty="0">
              <a:latin typeface="仿宋" panose="02010609060101010101" pitchFamily="49" charset="-122"/>
              <a:ea typeface="仿宋" panose="02010609060101010101" pitchFamily="49" charset="-122"/>
            </a:endParaRPr>
          </a:p>
          <a:p>
            <a:pPr marL="377825" indent="-377825">
              <a:lnSpc>
                <a:spcPct val="120000"/>
              </a:lnSpc>
              <a:buNone/>
            </a:pP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2</a:t>
            </a:r>
            <a:r>
              <a:rPr lang="zh-CN" altLang="en-US" b="1" dirty="0">
                <a:latin typeface="仿宋" panose="02010609060101010101" pitchFamily="49" charset="-122"/>
                <a:ea typeface="仿宋" panose="02010609060101010101" pitchFamily="49" charset="-122"/>
              </a:rPr>
              <a:t>）按已知事实的新鲜性排序</a:t>
            </a:r>
          </a:p>
          <a:p>
            <a:pPr marL="0" lvl="1" indent="-377825">
              <a:lnSpc>
                <a:spcPct val="120000"/>
              </a:lnSpc>
              <a:buNone/>
            </a:pPr>
            <a:r>
              <a:rPr lang="zh-CN" altLang="en-US" sz="2400" b="1" dirty="0">
                <a:latin typeface="仿宋" panose="02010609060101010101" pitchFamily="49" charset="-122"/>
                <a:ea typeface="仿宋" panose="02010609060101010101" pitchFamily="49" charset="-122"/>
              </a:rPr>
              <a:t>     </a:t>
            </a:r>
            <a:r>
              <a:rPr lang="zh-CN" altLang="en-US" sz="2400" b="1" dirty="0">
                <a:solidFill>
                  <a:schemeClr val="folHlink"/>
                </a:solidFill>
                <a:latin typeface="仿宋" panose="02010609060101010101" pitchFamily="49" charset="-122"/>
                <a:ea typeface="仿宋" panose="02010609060101010101" pitchFamily="49" charset="-122"/>
              </a:rPr>
              <a:t>一般我们认为新鲜事实是对旧知识的更新和改进，比老知识更有效，即后生成的事实比先生成的事实具有较大的优先性。</a:t>
            </a:r>
            <a:r>
              <a:rPr lang="zh-CN" altLang="en-US" sz="2400" dirty="0">
                <a:latin typeface="仿宋" panose="02010609060101010101" pitchFamily="49" charset="-122"/>
                <a:ea typeface="仿宋" panose="02010609060101010101" pitchFamily="49" charset="-122"/>
              </a:rPr>
              <a:t> </a:t>
            </a:r>
            <a:endParaRPr lang="zh-CN" altLang="en-US" sz="2400" b="1" dirty="0">
              <a:latin typeface="仿宋" panose="02010609060101010101" pitchFamily="49" charset="-122"/>
              <a:ea typeface="仿宋" panose="02010609060101010101" pitchFamily="49" charset="-122"/>
            </a:endParaRPr>
          </a:p>
        </p:txBody>
      </p:sp>
      <p:sp>
        <p:nvSpPr>
          <p:cNvPr id="184324"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174</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47378769"/>
      </p:ext>
    </p:extLst>
  </p:cSld>
  <p:clrMapOvr>
    <a:masterClrMapping/>
  </p:clrMapOvr>
  <p:transition>
    <p:random/>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3.1.4  </a:t>
            </a:r>
            <a:r>
              <a:rPr lang="zh-CN" altLang="en-US" sz="3600" dirty="0">
                <a:solidFill>
                  <a:srgbClr val="7B9899"/>
                </a:solidFill>
                <a:latin typeface="Times New Roman" panose="02020603050405020304" pitchFamily="18" charset="0"/>
                <a:ea typeface="黑体" panose="02010609060101010101" pitchFamily="49" charset="-122"/>
              </a:rPr>
              <a:t>冲突消解策略</a:t>
            </a:r>
          </a:p>
        </p:txBody>
      </p:sp>
      <p:sp>
        <p:nvSpPr>
          <p:cNvPr id="108547" name="Rectangle 3"/>
          <p:cNvSpPr>
            <a:spLocks noGrp="1" noChangeArrowheads="1"/>
          </p:cNvSpPr>
          <p:nvPr>
            <p:ph sz="quarter" idx="1"/>
          </p:nvPr>
        </p:nvSpPr>
        <p:spPr>
          <a:xfrm>
            <a:off x="1825625" y="1527175"/>
            <a:ext cx="8504238" cy="4572000"/>
          </a:xfrm>
        </p:spPr>
        <p:txBody>
          <a:bodyPr vert="horz" wrap="square" lIns="91440" tIns="45720" rIns="91440" bIns="45720" numCol="1" anchor="t" anchorCtr="0" compatLnSpc="1">
            <a:normAutofit/>
          </a:bodyPr>
          <a:lstStyle/>
          <a:p>
            <a:pPr marL="377825" indent="-377825">
              <a:lnSpc>
                <a:spcPct val="120000"/>
              </a:lnSpc>
              <a:buFont typeface="Wingdings" panose="05000000000000000000" pitchFamily="2" charset="2"/>
              <a:buChar char="§"/>
              <a:defRPr/>
            </a:pPr>
            <a:r>
              <a:rPr lang="zh-CN" altLang="en-US" sz="3200" b="1" dirty="0">
                <a:latin typeface="仿宋" panose="02010609060101010101" pitchFamily="49" charset="-122"/>
                <a:ea typeface="仿宋" panose="02010609060101010101" pitchFamily="49" charset="-122"/>
              </a:rPr>
              <a:t>多种冲突消解策略：</a:t>
            </a:r>
          </a:p>
          <a:p>
            <a:pPr marL="377825" indent="-377825">
              <a:lnSpc>
                <a:spcPct val="120000"/>
              </a:lnSpc>
              <a:buNone/>
              <a:defRPr/>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a:t>
            </a:r>
            <a:r>
              <a:rPr lang="zh-CN" altLang="en-US" sz="2400" b="1" dirty="0">
                <a:latin typeface="仿宋" panose="02010609060101010101" pitchFamily="49" charset="-122"/>
                <a:ea typeface="仿宋" panose="02010609060101010101" pitchFamily="49" charset="-122"/>
              </a:rPr>
              <a:t>按匹配度排序</a:t>
            </a:r>
          </a:p>
          <a:p>
            <a:pPr marL="0" lvl="1" indent="-377825">
              <a:lnSpc>
                <a:spcPct val="120000"/>
              </a:lnSpc>
              <a:buNone/>
              <a:defRPr/>
            </a:pPr>
            <a:r>
              <a:rPr lang="zh-CN" altLang="en-US" sz="2400" b="1" dirty="0">
                <a:latin typeface="仿宋" panose="02010609060101010101" pitchFamily="49" charset="-122"/>
                <a:ea typeface="仿宋" panose="02010609060101010101" pitchFamily="49" charset="-122"/>
              </a:rPr>
              <a:t>    在不确定推理时，匹配度不仅可确定两个知识模式是否可匹配，还可用于冲突消解。根据匹配程度来决定哪一个产生式规则优先被应用。</a:t>
            </a:r>
            <a:endParaRPr lang="zh-CN" altLang="en-US" sz="2000" b="1" dirty="0">
              <a:latin typeface="仿宋" panose="02010609060101010101" pitchFamily="49" charset="-122"/>
              <a:ea typeface="仿宋" panose="02010609060101010101" pitchFamily="49" charset="-122"/>
            </a:endParaRPr>
          </a:p>
          <a:p>
            <a:pPr marL="377825" indent="-377825">
              <a:lnSpc>
                <a:spcPct val="120000"/>
              </a:lnSpc>
              <a:buNone/>
              <a:defRPr/>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4</a:t>
            </a:r>
            <a:r>
              <a:rPr lang="zh-CN" altLang="en-US" sz="2400" b="1" dirty="0">
                <a:latin typeface="Times New Roman" panose="02020603050405020304" pitchFamily="18" charset="0"/>
              </a:rPr>
              <a:t>）</a:t>
            </a:r>
            <a:r>
              <a:rPr lang="zh-CN" altLang="en-US" sz="2400" b="1" dirty="0">
                <a:latin typeface="仿宋" panose="02010609060101010101" pitchFamily="49" charset="-122"/>
                <a:ea typeface="仿宋" panose="02010609060101010101" pitchFamily="49" charset="-122"/>
              </a:rPr>
              <a:t>按条件个数排序</a:t>
            </a:r>
          </a:p>
          <a:p>
            <a:pPr marL="377825" indent="-377825">
              <a:lnSpc>
                <a:spcPct val="120000"/>
              </a:lnSpc>
              <a:buNone/>
              <a:defRPr/>
            </a:pPr>
            <a:r>
              <a:rPr lang="zh-CN" altLang="en-US" sz="2400" b="1" dirty="0">
                <a:solidFill>
                  <a:schemeClr val="folHlink"/>
                </a:solidFill>
                <a:latin typeface="仿宋" panose="02010609060101010101" pitchFamily="49" charset="-122"/>
                <a:ea typeface="仿宋" panose="02010609060101010101" pitchFamily="49" charset="-122"/>
              </a:rPr>
              <a:t>    多条规则生成的结论相同的情况下，由于条件个数较少的</a:t>
            </a:r>
            <a:endParaRPr lang="en-US" altLang="zh-CN" sz="2400" b="1" dirty="0">
              <a:solidFill>
                <a:schemeClr val="folHlink"/>
              </a:solidFill>
              <a:latin typeface="仿宋" panose="02010609060101010101" pitchFamily="49" charset="-122"/>
              <a:ea typeface="仿宋" panose="02010609060101010101" pitchFamily="49" charset="-122"/>
            </a:endParaRPr>
          </a:p>
          <a:p>
            <a:pPr marL="377825" indent="-377825">
              <a:lnSpc>
                <a:spcPct val="120000"/>
              </a:lnSpc>
              <a:buNone/>
              <a:defRPr/>
            </a:pPr>
            <a:r>
              <a:rPr lang="zh-CN" altLang="en-US" sz="2400" b="1" dirty="0">
                <a:solidFill>
                  <a:schemeClr val="folHlink"/>
                </a:solidFill>
                <a:latin typeface="仿宋" panose="02010609060101010101" pitchFamily="49" charset="-122"/>
                <a:ea typeface="仿宋" panose="02010609060101010101" pitchFamily="49" charset="-122"/>
              </a:rPr>
              <a:t>规则匹配所花费的时间较少而且容易实现，所以将条件少的规</a:t>
            </a:r>
            <a:endParaRPr lang="en-US" altLang="zh-CN" sz="2400" b="1" dirty="0">
              <a:solidFill>
                <a:schemeClr val="folHlink"/>
              </a:solidFill>
              <a:latin typeface="仿宋" panose="02010609060101010101" pitchFamily="49" charset="-122"/>
              <a:ea typeface="仿宋" panose="02010609060101010101" pitchFamily="49" charset="-122"/>
            </a:endParaRPr>
          </a:p>
          <a:p>
            <a:pPr marL="377825" indent="-377825">
              <a:lnSpc>
                <a:spcPct val="120000"/>
              </a:lnSpc>
              <a:buNone/>
              <a:defRPr/>
            </a:pPr>
            <a:r>
              <a:rPr lang="zh-CN" altLang="en-US" sz="2400" b="1" dirty="0">
                <a:solidFill>
                  <a:schemeClr val="folHlink"/>
                </a:solidFill>
                <a:latin typeface="仿宋" panose="02010609060101010101" pitchFamily="49" charset="-122"/>
                <a:ea typeface="仿宋" panose="02010609060101010101" pitchFamily="49" charset="-122"/>
              </a:rPr>
              <a:t>则赋予较高的优先级，优先被启用。</a:t>
            </a:r>
          </a:p>
        </p:txBody>
      </p:sp>
      <p:sp>
        <p:nvSpPr>
          <p:cNvPr id="185348"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175</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59396" name="AutoShape 4"/>
          <p:cNvSpPr/>
          <p:nvPr/>
        </p:nvSpPr>
        <p:spPr>
          <a:xfrm>
            <a:off x="5072063" y="3352800"/>
            <a:ext cx="5257800" cy="838200"/>
          </a:xfrm>
          <a:prstGeom prst="accentBorderCallout2">
            <a:avLst>
              <a:gd name="adj1" fmla="val 13634"/>
              <a:gd name="adj2" fmla="val -1449"/>
              <a:gd name="adj3" fmla="val 13634"/>
              <a:gd name="adj4" fmla="val -14463"/>
              <a:gd name="adj5" fmla="val 86931"/>
              <a:gd name="adj6" fmla="val -28051"/>
            </a:avLst>
          </a:prstGeom>
          <a:solidFill>
            <a:srgbClr val="FFFF99"/>
          </a:solidFill>
          <a:ln w="15875" cap="flat" cmpd="sng">
            <a:solidFill>
              <a:srgbClr val="99330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1800" b="1" i="1" dirty="0">
                <a:latin typeface="Times New Roman" panose="02020603050405020304" pitchFamily="18" charset="0"/>
                <a:ea typeface="宋体" panose="02010600030101010101" pitchFamily="2" charset="-122"/>
              </a:rPr>
              <a:t>r</a:t>
            </a:r>
            <a:r>
              <a:rPr lang="en-US" altLang="zh-CN" sz="1800" b="1" dirty="0">
                <a:latin typeface="Arial" panose="020B0604020202020204" pitchFamily="34" charset="0"/>
                <a:ea typeface="宋体" panose="02010600030101010101" pitchFamily="2" charset="-122"/>
              </a:rPr>
              <a:t>1:  IF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1  AND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2                             THEN  </a:t>
            </a:r>
            <a:r>
              <a:rPr lang="en-US" altLang="zh-CN" sz="1800" b="1" i="1" dirty="0">
                <a:latin typeface="Times New Roman" panose="02020603050405020304" pitchFamily="18" charset="0"/>
                <a:ea typeface="宋体" panose="02010600030101010101" pitchFamily="2" charset="-122"/>
              </a:rPr>
              <a:t>H</a:t>
            </a:r>
            <a:r>
              <a:rPr lang="en-US" altLang="zh-CN" sz="1800" b="1" dirty="0">
                <a:latin typeface="Arial" panose="020B0604020202020204" pitchFamily="34" charset="0"/>
                <a:ea typeface="宋体" panose="02010600030101010101" pitchFamily="2" charset="-122"/>
              </a:rPr>
              <a:t>1</a:t>
            </a:r>
          </a:p>
          <a:p>
            <a:pPr marL="0" indent="0" eaLnBrk="1" hangingPunct="1">
              <a:lnSpc>
                <a:spcPct val="120000"/>
              </a:lnSpc>
              <a:spcBef>
                <a:spcPct val="0"/>
              </a:spcBef>
              <a:buClrTx/>
              <a:buSzTx/>
              <a:buNone/>
            </a:pPr>
            <a:r>
              <a:rPr lang="en-US" altLang="zh-CN" sz="1800" b="1" i="1" dirty="0">
                <a:latin typeface="Times New Roman" panose="02020603050405020304" pitchFamily="18" charset="0"/>
                <a:ea typeface="宋体" panose="02010600030101010101" pitchFamily="2" charset="-122"/>
              </a:rPr>
              <a:t>r</a:t>
            </a:r>
            <a:r>
              <a:rPr lang="en-US" altLang="zh-CN" sz="1800" b="1" dirty="0">
                <a:latin typeface="Arial" panose="020B0604020202020204" pitchFamily="34" charset="0"/>
                <a:ea typeface="宋体" panose="02010600030101010101" pitchFamily="2" charset="-122"/>
              </a:rPr>
              <a:t>2:  IF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1 AND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2 AND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3 AND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4   THEN  </a:t>
            </a:r>
            <a:r>
              <a:rPr lang="en-US" altLang="zh-CN" sz="1800" b="1" i="1" dirty="0">
                <a:latin typeface="Times New Roman" panose="02020603050405020304" pitchFamily="18" charset="0"/>
                <a:ea typeface="宋体" panose="02010600030101010101" pitchFamily="2" charset="-122"/>
              </a:rPr>
              <a:t>H</a:t>
            </a:r>
            <a:r>
              <a:rPr lang="en-US" altLang="zh-CN" sz="1800" b="1" dirty="0">
                <a:latin typeface="Arial" panose="020B0604020202020204" pitchFamily="34" charset="0"/>
                <a:ea typeface="宋体" panose="02010600030101010101" pitchFamily="2" charset="-122"/>
              </a:rPr>
              <a:t>1</a:t>
            </a:r>
          </a:p>
        </p:txBody>
      </p:sp>
    </p:spTree>
    <p:extLst>
      <p:ext uri="{BB962C8B-B14F-4D97-AF65-F5344CB8AC3E}">
        <p14:creationId xmlns:p14="http://schemas.microsoft.com/office/powerpoint/2010/main" val="390051989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box(in)">
                                      <p:cBhvr>
                                        <p:cTn id="7" dur="500"/>
                                        <p:tgtEl>
                                          <p:spTgt spid="59396"/>
                                        </p:tgtEl>
                                      </p:cBhvr>
                                    </p:animEffect>
                                  </p:childTnLst>
                                  <p:subTnLst>
                                    <p:set>
                                      <p:cBhvr override="childStyle">
                                        <p:cTn dur="1" fill="hold" display="0" masterRel="nextClick" afterEffect="1"/>
                                        <p:tgtEl>
                                          <p:spTgt spid="5939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bldLvl="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p:cNvSpPr>
          <p:nvPr>
            <p:ph type="title"/>
          </p:nvPr>
        </p:nvSpPr>
        <p:spPr/>
        <p:txBody>
          <a:bodyPr vert="horz" wrap="square" lIns="91440" tIns="45720" rIns="91440" bIns="45720" anchor="b" anchorCtr="0">
            <a:normAutofit/>
          </a:bodyPr>
          <a:lstStyle/>
          <a:p>
            <a:pPr eaLnBrk="1" hangingPunct="1"/>
            <a:r>
              <a:rPr lang="zh-CN" altLang="en-US" sz="3600" dirty="0">
                <a:solidFill>
                  <a:srgbClr val="7B9899"/>
                </a:solidFill>
                <a:latin typeface="Times New Roman" panose="02020603050405020304" pitchFamily="18" charset="0"/>
                <a:ea typeface="黑体" panose="02010609060101010101" pitchFamily="49" charset="-122"/>
              </a:rPr>
              <a:t>第</a:t>
            </a:r>
            <a:r>
              <a:rPr lang="en-US" altLang="zh-CN" sz="3600" dirty="0">
                <a:solidFill>
                  <a:srgbClr val="7B9899"/>
                </a:solidFill>
                <a:latin typeface="Times New Roman" panose="02020603050405020304" pitchFamily="18" charset="0"/>
                <a:ea typeface="黑体" panose="02010609060101010101" pitchFamily="49" charset="-122"/>
              </a:rPr>
              <a:t>3</a:t>
            </a:r>
            <a:r>
              <a:rPr lang="zh-CN" altLang="en-US" sz="3600" dirty="0">
                <a:solidFill>
                  <a:srgbClr val="7B9899"/>
                </a:solidFill>
                <a:latin typeface="Times New Roman" panose="02020603050405020304" pitchFamily="18" charset="0"/>
                <a:ea typeface="黑体" panose="02010609060101010101" pitchFamily="49" charset="-122"/>
              </a:rPr>
              <a:t>章  确定性推理方法</a:t>
            </a:r>
          </a:p>
        </p:txBody>
      </p:sp>
      <p:sp>
        <p:nvSpPr>
          <p:cNvPr id="186371" name="Rectangle 3"/>
          <p:cNvSpPr>
            <a:spLocks noGrp="1"/>
          </p:cNvSpPr>
          <p:nvPr>
            <p:ph sz="quarter" idx="1"/>
          </p:nvPr>
        </p:nvSpPr>
        <p:spPr>
          <a:xfrm>
            <a:off x="1905000" y="1524000"/>
            <a:ext cx="8458200" cy="3663950"/>
          </a:xfrm>
        </p:spPr>
        <p:txBody>
          <a:bodyPr vert="horz" wrap="square" lIns="91440" tIns="45720" rIns="91440" bIns="45720" anchor="t" anchorCtr="0">
            <a:normAutofit fontScale="92500" lnSpcReduction="10000"/>
          </a:bodyPr>
          <a:lstStyle/>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p>
          <a:p>
            <a:pPr eaLnBrk="1" hangingPunct="1">
              <a:lnSpc>
                <a:spcPct val="120000"/>
              </a:lnSpc>
              <a:buClr>
                <a:srgbClr val="0000FF"/>
              </a:buClr>
              <a:buSzPct val="150000"/>
              <a:buFont typeface="Wingdings" panose="05000000000000000000" pitchFamily="2" charset="2"/>
              <a:buChar char="ü"/>
            </a:pPr>
            <a:r>
              <a:rPr lang="en-US" altLang="zh-CN" sz="2800" b="1" dirty="0">
                <a:solidFill>
                  <a:srgbClr val="0000FF"/>
                </a:solidFill>
                <a:latin typeface="仿宋" panose="02010609060101010101" pitchFamily="49" charset="-122"/>
                <a:ea typeface="仿宋" panose="02010609060101010101" pitchFamily="49" charset="-122"/>
              </a:rPr>
              <a:t>3.2  </a:t>
            </a:r>
            <a:r>
              <a:rPr lang="zh-CN" altLang="en-US" sz="2800" b="1" dirty="0">
                <a:solidFill>
                  <a:srgbClr val="0000FF"/>
                </a:solidFill>
                <a:latin typeface="仿宋" panose="02010609060101010101" pitchFamily="49" charset="-122"/>
                <a:ea typeface="仿宋" panose="02010609060101010101" pitchFamily="49" charset="-122"/>
              </a:rPr>
              <a:t>自然演绎推理 </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 </a:t>
            </a:r>
          </a:p>
        </p:txBody>
      </p:sp>
      <p:sp>
        <p:nvSpPr>
          <p:cNvPr id="186372"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176</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87439728"/>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3.2  </a:t>
            </a:r>
            <a:r>
              <a:rPr lang="zh-CN" altLang="en-US" sz="3600" dirty="0">
                <a:solidFill>
                  <a:srgbClr val="7B9899"/>
                </a:solidFill>
                <a:latin typeface="Times New Roman" panose="02020603050405020304" pitchFamily="18" charset="0"/>
                <a:ea typeface="黑体" panose="02010609060101010101" pitchFamily="49" charset="-122"/>
              </a:rPr>
              <a:t>自然演绎推理</a:t>
            </a:r>
          </a:p>
        </p:txBody>
      </p:sp>
      <p:sp>
        <p:nvSpPr>
          <p:cNvPr id="187395" name="Rectangle 3"/>
          <p:cNvSpPr>
            <a:spLocks noGrp="1"/>
          </p:cNvSpPr>
          <p:nvPr>
            <p:ph sz="quarter" idx="1"/>
          </p:nvPr>
        </p:nvSpPr>
        <p:spPr>
          <a:xfrm>
            <a:off x="1762125" y="1392238"/>
            <a:ext cx="8642350" cy="1606550"/>
          </a:xfrm>
        </p:spPr>
        <p:txBody>
          <a:bodyPr vert="horz" wrap="square" lIns="91440" tIns="45720" rIns="91440" bIns="45720" anchor="t" anchorCtr="0">
            <a:normAutofit/>
          </a:bodyPr>
          <a:lstStyle/>
          <a:p>
            <a:pPr marL="363855" indent="-363855">
              <a:lnSpc>
                <a:spcPct val="110000"/>
              </a:lnSpc>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自然演绎推理</a:t>
            </a:r>
            <a:r>
              <a:rPr lang="zh-CN" altLang="en-US" sz="2600" dirty="0">
                <a:latin typeface="仿宋" panose="02010609060101010101" pitchFamily="49" charset="-122"/>
                <a:ea typeface="仿宋" panose="02010609060101010101" pitchFamily="49" charset="-122"/>
              </a:rPr>
              <a:t>：</a:t>
            </a:r>
            <a:r>
              <a:rPr lang="zh-CN" altLang="en-US" sz="2600" b="1" dirty="0">
                <a:latin typeface="仿宋" panose="02010609060101010101" pitchFamily="49" charset="-122"/>
                <a:ea typeface="仿宋" panose="02010609060101010101" pitchFamily="49" charset="-122"/>
              </a:rPr>
              <a:t>从一组已知为真的事实出发，运用</a:t>
            </a:r>
            <a:r>
              <a:rPr lang="zh-CN" altLang="en-US" sz="2600" b="1" dirty="0">
                <a:solidFill>
                  <a:srgbClr val="0000FF"/>
                </a:solidFill>
                <a:latin typeface="仿宋" panose="02010609060101010101" pitchFamily="49" charset="-122"/>
                <a:ea typeface="仿宋" panose="02010609060101010101" pitchFamily="49" charset="-122"/>
              </a:rPr>
              <a:t>经典逻辑的推理规则</a:t>
            </a:r>
            <a:r>
              <a:rPr lang="zh-CN" altLang="en-US" sz="2600" b="1" dirty="0">
                <a:latin typeface="仿宋" panose="02010609060101010101" pitchFamily="49" charset="-122"/>
                <a:ea typeface="仿宋" panose="02010609060101010101" pitchFamily="49" charset="-122"/>
              </a:rPr>
              <a:t>推出结论的过程。</a:t>
            </a:r>
          </a:p>
          <a:p>
            <a:pPr marL="363855" indent="-363855">
              <a:lnSpc>
                <a:spcPct val="110000"/>
              </a:lnSpc>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推理规则</a:t>
            </a:r>
            <a:r>
              <a:rPr lang="zh-CN" altLang="en-US" sz="2600" dirty="0">
                <a:latin typeface="仿宋" panose="02010609060101010101" pitchFamily="49" charset="-122"/>
                <a:ea typeface="仿宋" panose="02010609060101010101" pitchFamily="49" charset="-122"/>
              </a:rPr>
              <a:t>：</a:t>
            </a:r>
            <a:r>
              <a:rPr lang="en-US" altLang="zh-CN" sz="2600" b="1" i="1" dirty="0">
                <a:latin typeface="仿宋" panose="02010609060101010101" pitchFamily="49" charset="-122"/>
                <a:ea typeface="仿宋" panose="02010609060101010101" pitchFamily="49" charset="-122"/>
              </a:rPr>
              <a:t>P</a:t>
            </a:r>
            <a:r>
              <a:rPr lang="zh-CN" altLang="en-US" sz="2600" b="1" dirty="0">
                <a:latin typeface="仿宋" panose="02010609060101010101" pitchFamily="49" charset="-122"/>
                <a:ea typeface="仿宋" panose="02010609060101010101" pitchFamily="49" charset="-122"/>
              </a:rPr>
              <a:t>规则、</a:t>
            </a:r>
            <a:r>
              <a:rPr lang="en-US" altLang="zh-CN" sz="2600" b="1" i="1" dirty="0">
                <a:latin typeface="仿宋" panose="02010609060101010101" pitchFamily="49" charset="-122"/>
                <a:ea typeface="仿宋" panose="02010609060101010101" pitchFamily="49" charset="-122"/>
              </a:rPr>
              <a:t>T</a:t>
            </a:r>
            <a:r>
              <a:rPr lang="zh-CN" altLang="en-US" sz="2600" b="1" dirty="0">
                <a:latin typeface="仿宋" panose="02010609060101010101" pitchFamily="49" charset="-122"/>
                <a:ea typeface="仿宋" panose="02010609060101010101" pitchFamily="49" charset="-122"/>
              </a:rPr>
              <a:t>规则、假言推理、拒取式推理</a:t>
            </a:r>
            <a:r>
              <a:rPr lang="zh-CN" altLang="en-US" dirty="0">
                <a:latin typeface="仿宋" panose="02010609060101010101" pitchFamily="49" charset="-122"/>
                <a:ea typeface="仿宋" panose="02010609060101010101" pitchFamily="49" charset="-122"/>
              </a:rPr>
              <a:t>                    </a:t>
            </a:r>
          </a:p>
        </p:txBody>
      </p:sp>
      <p:sp>
        <p:nvSpPr>
          <p:cNvPr id="187396"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177</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87397" name="Rectangle 5"/>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87398" name="Rectangle 9"/>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nvGrpSpPr>
          <p:cNvPr id="187399" name="Group 21"/>
          <p:cNvGrpSpPr/>
          <p:nvPr/>
        </p:nvGrpSpPr>
        <p:grpSpPr>
          <a:xfrm>
            <a:off x="1524001" y="3024188"/>
            <a:ext cx="8893175" cy="1517649"/>
            <a:chOff x="0" y="1776"/>
            <a:chExt cx="5602" cy="956"/>
          </a:xfrm>
        </p:grpSpPr>
        <p:sp>
          <p:nvSpPr>
            <p:cNvPr id="187407" name="Rectangle 18"/>
            <p:cNvSpPr/>
            <p:nvPr/>
          </p:nvSpPr>
          <p:spPr>
            <a:xfrm>
              <a:off x="288" y="1776"/>
              <a:ext cx="5314" cy="956"/>
            </a:xfrm>
            <a:prstGeom prst="rect">
              <a:avLst/>
            </a:prstGeom>
            <a:gradFill rotWithShape="1">
              <a:gsLst>
                <a:gs pos="0">
                  <a:srgbClr val="CCFFCC"/>
                </a:gs>
                <a:gs pos="100000">
                  <a:schemeClr val="bg1"/>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20000"/>
                </a:lnSpc>
                <a:spcBef>
                  <a:spcPct val="0"/>
                </a:spcBef>
                <a:buClr>
                  <a:srgbClr val="0000FF"/>
                </a:buClr>
                <a:buSzPct val="50000"/>
                <a:buNone/>
              </a:pPr>
              <a:endParaRPr lang="en-US" altLang="zh-CN" sz="2500" b="1" dirty="0">
                <a:solidFill>
                  <a:schemeClr val="accent2"/>
                </a:solidFill>
                <a:latin typeface="Times New Roman" panose="02020603050405020304" pitchFamily="18" charset="0"/>
                <a:ea typeface="宋体" panose="02010600030101010101" pitchFamily="2" charset="-122"/>
              </a:endParaRPr>
            </a:p>
            <a:p>
              <a:pPr marL="0" indent="0" eaLnBrk="1" hangingPunct="1">
                <a:lnSpc>
                  <a:spcPct val="110000"/>
                </a:lnSpc>
                <a:buClr>
                  <a:srgbClr val="0000FF"/>
                </a:buClr>
                <a:buSzPct val="50000"/>
                <a:buFont typeface="Wingdings" panose="05000000000000000000" pitchFamily="2" charset="2"/>
                <a:buChar char="n"/>
              </a:pPr>
              <a:r>
                <a:rPr lang="en-US" altLang="zh-CN" sz="2500" b="1" dirty="0">
                  <a:solidFill>
                    <a:schemeClr val="accent2"/>
                  </a:solidFill>
                  <a:latin typeface="Times New Roman" panose="02020603050405020304" pitchFamily="18" charset="0"/>
                  <a:ea typeface="宋体" panose="02010600030101010101" pitchFamily="2" charset="-122"/>
                </a:rPr>
                <a:t> </a:t>
              </a:r>
              <a:r>
                <a:rPr lang="zh-CN" altLang="en-US" sz="2500" b="1" dirty="0">
                  <a:solidFill>
                    <a:schemeClr val="accent2"/>
                  </a:solidFill>
                  <a:latin typeface="Times New Roman" panose="02020603050405020304" pitchFamily="18" charset="0"/>
                  <a:ea typeface="宋体" panose="02010600030101010101" pitchFamily="2" charset="-122"/>
                </a:rPr>
                <a:t>假言推理</a:t>
              </a:r>
              <a:r>
                <a:rPr lang="zh-CN" altLang="en-US" sz="2500" b="1" dirty="0">
                  <a:latin typeface="Times New Roman" panose="02020603050405020304" pitchFamily="18" charset="0"/>
                  <a:ea typeface="宋体" panose="02010600030101010101" pitchFamily="2" charset="-122"/>
                </a:rPr>
                <a:t>：  </a:t>
              </a:r>
              <a:r>
                <a:rPr lang="en-US" altLang="zh-CN" sz="2500" b="1" i="1" dirty="0">
                  <a:solidFill>
                    <a:schemeClr val="folHlink"/>
                  </a:solidFill>
                  <a:latin typeface="Times New Roman" panose="02020603050405020304" pitchFamily="18" charset="0"/>
                  <a:ea typeface="宋体" panose="02010600030101010101" pitchFamily="2" charset="-122"/>
                </a:rPr>
                <a:t>P</a:t>
              </a:r>
              <a:r>
                <a:rPr lang="en-US" altLang="zh-CN" sz="2500" b="1" dirty="0">
                  <a:latin typeface="Times New Roman" panose="02020603050405020304" pitchFamily="18" charset="0"/>
                  <a:ea typeface="宋体" panose="02010600030101010101" pitchFamily="2" charset="-122"/>
                </a:rPr>
                <a:t>,   </a:t>
              </a:r>
              <a:r>
                <a:rPr lang="en-US" altLang="zh-CN" sz="2500" b="1" i="1" dirty="0">
                  <a:solidFill>
                    <a:schemeClr val="folHlink"/>
                  </a:solidFill>
                  <a:latin typeface="Times New Roman" panose="02020603050405020304" pitchFamily="18" charset="0"/>
                  <a:ea typeface="宋体" panose="02010600030101010101" pitchFamily="2" charset="-122"/>
                </a:rPr>
                <a:t>P</a:t>
              </a:r>
              <a:r>
                <a:rPr lang="en-US" altLang="zh-CN" sz="2500" b="1" dirty="0">
                  <a:solidFill>
                    <a:schemeClr val="folHlink"/>
                  </a:solidFill>
                  <a:latin typeface="Times New Roman" panose="02020603050405020304" pitchFamily="18" charset="0"/>
                  <a:ea typeface="宋体" panose="02010600030101010101" pitchFamily="2" charset="-122"/>
                </a:rPr>
                <a:t>→</a:t>
              </a:r>
              <a:r>
                <a:rPr lang="en-US" altLang="zh-CN" sz="2500" b="1" i="1" dirty="0">
                  <a:solidFill>
                    <a:schemeClr val="folHlink"/>
                  </a:solidFill>
                  <a:latin typeface="Times New Roman" panose="02020603050405020304" pitchFamily="18" charset="0"/>
                  <a:ea typeface="宋体" panose="02010600030101010101" pitchFamily="2" charset="-122"/>
                </a:rPr>
                <a:t>Q</a:t>
              </a:r>
              <a:r>
                <a:rPr lang="en-US" altLang="zh-CN" sz="2500" b="1" dirty="0">
                  <a:latin typeface="Times New Roman" panose="02020603050405020304" pitchFamily="18" charset="0"/>
                  <a:ea typeface="宋体" panose="02010600030101010101" pitchFamily="2" charset="-122"/>
                </a:rPr>
                <a:t>         </a:t>
              </a:r>
              <a:r>
                <a:rPr lang="en-US" altLang="zh-CN" sz="2500" b="1" i="1" dirty="0">
                  <a:solidFill>
                    <a:schemeClr val="folHlink"/>
                  </a:solidFill>
                  <a:latin typeface="Times New Roman" panose="02020603050405020304" pitchFamily="18" charset="0"/>
                  <a:ea typeface="宋体" panose="02010600030101010101" pitchFamily="2" charset="-122"/>
                </a:rPr>
                <a:t>Q</a:t>
              </a:r>
              <a:r>
                <a:rPr lang="en-US" altLang="zh-CN" sz="2500" b="1" dirty="0">
                  <a:latin typeface="Times New Roman" panose="02020603050405020304" pitchFamily="18" charset="0"/>
                  <a:ea typeface="宋体" panose="02010600030101010101" pitchFamily="2" charset="-122"/>
                </a:rPr>
                <a:t> </a:t>
              </a:r>
            </a:p>
            <a:p>
              <a:pPr marL="0" indent="0" eaLnBrk="1" hangingPunct="1">
                <a:lnSpc>
                  <a:spcPct val="110000"/>
                </a:lnSpc>
                <a:spcBef>
                  <a:spcPct val="70000"/>
                </a:spcBef>
                <a:buClr>
                  <a:srgbClr val="0000FF"/>
                </a:buClr>
                <a:buSzPct val="50000"/>
                <a:buFont typeface="Wingdings" panose="05000000000000000000" pitchFamily="2" charset="2"/>
                <a:buChar char="n"/>
              </a:pPr>
              <a:r>
                <a:rPr lang="en-US" altLang="zh-CN" sz="2400" b="1" dirty="0">
                  <a:latin typeface="Times New Roman" panose="02020603050405020304" pitchFamily="18" charset="0"/>
                  <a:ea typeface="宋体" panose="02010600030101010101" pitchFamily="2" charset="-122"/>
                </a:rPr>
                <a:t> “</a:t>
              </a:r>
              <a:r>
                <a:rPr lang="zh-CN" altLang="en-US" sz="2400" b="1" dirty="0">
                  <a:solidFill>
                    <a:schemeClr val="folHlink"/>
                  </a:solidFill>
                  <a:latin typeface="Times New Roman" panose="02020603050405020304" pitchFamily="18" charset="0"/>
                  <a:ea typeface="宋体" panose="02010600030101010101" pitchFamily="2" charset="-122"/>
                </a:rPr>
                <a:t>如果</a:t>
              </a:r>
              <a:r>
                <a:rPr lang="en-US" altLang="zh-CN" sz="2500" b="1" i="1" dirty="0">
                  <a:solidFill>
                    <a:schemeClr val="folHlink"/>
                  </a:solidFill>
                  <a:latin typeface="Times New Roman" panose="02020603050405020304" pitchFamily="18" charset="0"/>
                  <a:ea typeface="宋体" panose="02010600030101010101" pitchFamily="2" charset="-122"/>
                </a:rPr>
                <a:t>x</a:t>
              </a:r>
              <a:r>
                <a:rPr lang="zh-CN" altLang="en-US" sz="2400" b="1" dirty="0">
                  <a:solidFill>
                    <a:schemeClr val="folHlink"/>
                  </a:solidFill>
                  <a:latin typeface="Times New Roman" panose="02020603050405020304" pitchFamily="18" charset="0"/>
                  <a:ea typeface="宋体" panose="02010600030101010101" pitchFamily="2" charset="-122"/>
                </a:rPr>
                <a:t>是金属，则</a:t>
              </a:r>
              <a:r>
                <a:rPr lang="en-US" altLang="zh-CN" sz="2500" b="1" i="1" dirty="0">
                  <a:solidFill>
                    <a:schemeClr val="folHlink"/>
                  </a:solidFill>
                  <a:latin typeface="Times New Roman" panose="02020603050405020304" pitchFamily="18" charset="0"/>
                  <a:ea typeface="宋体" panose="02010600030101010101" pitchFamily="2" charset="-122"/>
                </a:rPr>
                <a:t>x</a:t>
              </a:r>
              <a:r>
                <a:rPr lang="zh-CN" altLang="en-US" sz="2400" b="1" dirty="0">
                  <a:solidFill>
                    <a:schemeClr val="folHlink"/>
                  </a:solidFill>
                  <a:latin typeface="Times New Roman" panose="02020603050405020304" pitchFamily="18" charset="0"/>
                  <a:ea typeface="宋体" panose="02010600030101010101" pitchFamily="2" charset="-122"/>
                </a:rPr>
                <a:t>能导电</a:t>
              </a: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 “</a:t>
              </a:r>
              <a:r>
                <a:rPr lang="zh-CN" altLang="en-US" sz="2400" b="1" dirty="0">
                  <a:solidFill>
                    <a:schemeClr val="folHlink"/>
                  </a:solidFill>
                  <a:latin typeface="Times New Roman" panose="02020603050405020304" pitchFamily="18" charset="0"/>
                  <a:ea typeface="宋体" panose="02010600030101010101" pitchFamily="2" charset="-122"/>
                </a:rPr>
                <a:t>铜是金属</a:t>
              </a:r>
              <a:r>
                <a:rPr lang="zh-CN" altLang="en-US" sz="2400" b="1" dirty="0">
                  <a:latin typeface="Times New Roman" panose="02020603050405020304" pitchFamily="18" charset="0"/>
                  <a:ea typeface="宋体" panose="02010600030101010101" pitchFamily="2" charset="-122"/>
                </a:rPr>
                <a:t>” 推出 “</a:t>
              </a:r>
              <a:r>
                <a:rPr lang="zh-CN" altLang="en-US" sz="2400" b="1" dirty="0">
                  <a:solidFill>
                    <a:srgbClr val="660066"/>
                  </a:solidFill>
                  <a:latin typeface="Times New Roman" panose="02020603050405020304" pitchFamily="18" charset="0"/>
                  <a:ea typeface="宋体" panose="02010600030101010101" pitchFamily="2" charset="-122"/>
                </a:rPr>
                <a:t>铜能导电</a:t>
              </a:r>
              <a:r>
                <a:rPr lang="zh-CN" altLang="en-US" sz="2400" b="1" dirty="0">
                  <a:latin typeface="Times New Roman" panose="02020603050405020304" pitchFamily="18" charset="0"/>
                  <a:ea typeface="宋体" panose="02010600030101010101" pitchFamily="2" charset="-122"/>
                </a:rPr>
                <a:t>”</a:t>
              </a:r>
            </a:p>
            <a:p>
              <a:pPr marL="0" indent="0" eaLnBrk="1" hangingPunct="1">
                <a:lnSpc>
                  <a:spcPct val="30000"/>
                </a:lnSpc>
                <a:spcBef>
                  <a:spcPct val="0"/>
                </a:spcBef>
                <a:buClr>
                  <a:srgbClr val="0000FF"/>
                </a:buClr>
                <a:buSzPct val="50000"/>
                <a:buNone/>
              </a:pPr>
              <a:r>
                <a:rPr lang="zh-CN" altLang="en-US" sz="2400" b="1" dirty="0">
                  <a:latin typeface="Times New Roman" panose="02020603050405020304" pitchFamily="18" charset="0"/>
                  <a:ea typeface="宋体" panose="02010600030101010101" pitchFamily="2" charset="-122"/>
                </a:rPr>
                <a:t>                    </a:t>
              </a:r>
              <a:endParaRPr lang="zh-CN" altLang="en-US" sz="2400" b="1" dirty="0">
                <a:solidFill>
                  <a:srgbClr val="0000FF"/>
                </a:solidFill>
                <a:latin typeface="Times New Roman" panose="02020603050405020304" pitchFamily="18" charset="0"/>
                <a:ea typeface="宋体" panose="02010600030101010101" pitchFamily="2" charset="-122"/>
              </a:endParaRPr>
            </a:p>
          </p:txBody>
        </p:sp>
        <p:graphicFrame>
          <p:nvGraphicFramePr>
            <p:cNvPr id="187408" name="Object 8"/>
            <p:cNvGraphicFramePr/>
            <p:nvPr/>
          </p:nvGraphicFramePr>
          <p:xfrm>
            <a:off x="2544" y="1968"/>
            <a:ext cx="240" cy="192"/>
          </p:xfrm>
          <a:graphic>
            <a:graphicData uri="http://schemas.openxmlformats.org/presentationml/2006/ole">
              <mc:AlternateContent xmlns:mc="http://schemas.openxmlformats.org/markup-compatibility/2006">
                <mc:Choice xmlns:v="urn:schemas-microsoft-com:vml" Requires="v">
                  <p:oleObj r:id="rId2" imgW="190500" imgH="152400" progId="Equation.3">
                    <p:embed/>
                  </p:oleObj>
                </mc:Choice>
                <mc:Fallback>
                  <p:oleObj r:id="rId2" imgW="190500" imgH="152400" progId="Equation.3">
                    <p:embed/>
                    <p:pic>
                      <p:nvPicPr>
                        <p:cNvPr id="187408" name="Object 8"/>
                        <p:cNvPicPr/>
                        <p:nvPr/>
                      </p:nvPicPr>
                      <p:blipFill>
                        <a:blip r:embed="rId3"/>
                        <a:stretch>
                          <a:fillRect/>
                        </a:stretch>
                      </p:blipFill>
                      <p:spPr>
                        <a:xfrm>
                          <a:off x="2544" y="1968"/>
                          <a:ext cx="240" cy="192"/>
                        </a:xfrm>
                        <a:prstGeom prst="rect">
                          <a:avLst/>
                        </a:prstGeom>
                        <a:noFill/>
                        <a:ln w="38100">
                          <a:noFill/>
                          <a:miter/>
                        </a:ln>
                      </p:spPr>
                    </p:pic>
                  </p:oleObj>
                </mc:Fallback>
              </mc:AlternateContent>
            </a:graphicData>
          </a:graphic>
        </p:graphicFrame>
        <p:sp>
          <p:nvSpPr>
            <p:cNvPr id="187409" name="Rectangle 11"/>
            <p:cNvSpPr/>
            <p:nvPr/>
          </p:nvSpPr>
          <p:spPr>
            <a:xfrm>
              <a:off x="0" y="2003"/>
              <a:ext cx="116" cy="248"/>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grpSp>
        <p:nvGrpSpPr>
          <p:cNvPr id="3" name="Group 20"/>
          <p:cNvGrpSpPr/>
          <p:nvPr/>
        </p:nvGrpSpPr>
        <p:grpSpPr>
          <a:xfrm>
            <a:off x="1981200" y="4651377"/>
            <a:ext cx="8229600" cy="1379538"/>
            <a:chOff x="288" y="2930"/>
            <a:chExt cx="5184" cy="869"/>
          </a:xfrm>
        </p:grpSpPr>
        <p:sp>
          <p:nvSpPr>
            <p:cNvPr id="187405" name="Rectangle 17"/>
            <p:cNvSpPr/>
            <p:nvPr/>
          </p:nvSpPr>
          <p:spPr>
            <a:xfrm>
              <a:off x="288" y="2930"/>
              <a:ext cx="5184" cy="869"/>
            </a:xfrm>
            <a:prstGeom prst="rect">
              <a:avLst/>
            </a:prstGeom>
            <a:gradFill rotWithShape="1">
              <a:gsLst>
                <a:gs pos="0">
                  <a:srgbClr val="FFFF99"/>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30000"/>
                </a:lnSpc>
                <a:spcBef>
                  <a:spcPct val="0"/>
                </a:spcBef>
                <a:buClr>
                  <a:srgbClr val="0000FF"/>
                </a:buClr>
                <a:buSzPct val="50000"/>
                <a:buNone/>
              </a:pPr>
              <a:r>
                <a:rPr lang="en-US" altLang="zh-CN" sz="2500" b="1" dirty="0">
                  <a:solidFill>
                    <a:schemeClr val="accent2"/>
                  </a:solidFill>
                  <a:latin typeface="Times New Roman" panose="02020603050405020304" pitchFamily="18" charset="0"/>
                  <a:ea typeface="宋体" panose="02010600030101010101" pitchFamily="2" charset="-122"/>
                </a:rPr>
                <a:t> </a:t>
              </a:r>
            </a:p>
            <a:p>
              <a:pPr marL="0" indent="0" eaLnBrk="1" hangingPunct="1">
                <a:lnSpc>
                  <a:spcPct val="150000"/>
                </a:lnSpc>
                <a:spcBef>
                  <a:spcPct val="0"/>
                </a:spcBef>
                <a:buClr>
                  <a:srgbClr val="0000FF"/>
                </a:buClr>
                <a:buSzPct val="50000"/>
                <a:buFont typeface="Wingdings" panose="05000000000000000000" pitchFamily="2" charset="2"/>
                <a:buChar char="n"/>
              </a:pPr>
              <a:r>
                <a:rPr lang="en-US" altLang="zh-CN" sz="2500" b="1" dirty="0">
                  <a:solidFill>
                    <a:schemeClr val="accent2"/>
                  </a:solidFill>
                  <a:latin typeface="Times New Roman" panose="02020603050405020304" pitchFamily="18" charset="0"/>
                  <a:ea typeface="宋体" panose="02010600030101010101" pitchFamily="2" charset="-122"/>
                </a:rPr>
                <a:t> </a:t>
              </a:r>
              <a:r>
                <a:rPr lang="zh-CN" altLang="en-US" sz="2500" b="1" dirty="0">
                  <a:solidFill>
                    <a:schemeClr val="accent2"/>
                  </a:solidFill>
                  <a:latin typeface="Times New Roman" panose="02020603050405020304" pitchFamily="18" charset="0"/>
                  <a:ea typeface="宋体" panose="02010600030101010101" pitchFamily="2" charset="-122"/>
                </a:rPr>
                <a:t>拒取式推理</a:t>
              </a:r>
              <a:r>
                <a:rPr lang="zh-CN" altLang="en-US" sz="2500" b="1" dirty="0">
                  <a:latin typeface="Times New Roman" panose="02020603050405020304" pitchFamily="18" charset="0"/>
                  <a:ea typeface="宋体" panose="02010600030101010101" pitchFamily="2" charset="-122"/>
                </a:rPr>
                <a:t>： </a:t>
              </a:r>
              <a:r>
                <a:rPr lang="en-US" altLang="zh-CN" sz="2500" b="1" i="1" dirty="0">
                  <a:solidFill>
                    <a:schemeClr val="folHlink"/>
                  </a:solidFill>
                  <a:latin typeface="Times New Roman" panose="02020603050405020304" pitchFamily="18" charset="0"/>
                  <a:ea typeface="宋体" panose="02010600030101010101" pitchFamily="2" charset="-122"/>
                </a:rPr>
                <a:t>P</a:t>
              </a:r>
              <a:r>
                <a:rPr lang="en-US" altLang="zh-CN" sz="2500" b="1" dirty="0">
                  <a:solidFill>
                    <a:schemeClr val="folHlink"/>
                  </a:solidFill>
                  <a:latin typeface="Times New Roman" panose="02020603050405020304" pitchFamily="18" charset="0"/>
                  <a:ea typeface="宋体" panose="02010600030101010101" pitchFamily="2" charset="-122"/>
                </a:rPr>
                <a:t>→</a:t>
              </a:r>
              <a:r>
                <a:rPr lang="en-US" altLang="zh-CN" sz="2500" b="1" i="1" dirty="0">
                  <a:solidFill>
                    <a:schemeClr val="folHlink"/>
                  </a:solidFill>
                  <a:latin typeface="Times New Roman" panose="02020603050405020304" pitchFamily="18" charset="0"/>
                  <a:ea typeface="宋体" panose="02010600030101010101" pitchFamily="2" charset="-122"/>
                </a:rPr>
                <a:t>Q</a:t>
              </a:r>
              <a:r>
                <a:rPr lang="en-US" altLang="zh-CN" sz="2500" b="1" dirty="0">
                  <a:latin typeface="Times New Roman" panose="02020603050405020304" pitchFamily="18" charset="0"/>
                  <a:ea typeface="宋体" panose="02010600030101010101" pitchFamily="2" charset="-122"/>
                </a:rPr>
                <a:t>,  </a:t>
              </a:r>
              <a:r>
                <a:rPr lang="en-US" altLang="zh-CN" sz="1800" b="1" dirty="0">
                  <a:solidFill>
                    <a:schemeClr val="folHlink"/>
                  </a:solidFill>
                  <a:latin typeface="Times New Roman" panose="02020603050405020304" pitchFamily="18" charset="0"/>
                  <a:ea typeface="宋体" panose="02010600030101010101" pitchFamily="2" charset="-122"/>
                </a:rPr>
                <a:t>﹁</a:t>
              </a:r>
              <a:r>
                <a:rPr lang="en-US" altLang="zh-CN" sz="2500" b="1" i="1" dirty="0">
                  <a:solidFill>
                    <a:schemeClr val="folHlink"/>
                  </a:solidFill>
                  <a:latin typeface="Times New Roman" panose="02020603050405020304" pitchFamily="18" charset="0"/>
                  <a:ea typeface="宋体" panose="02010600030101010101" pitchFamily="2" charset="-122"/>
                </a:rPr>
                <a:t>Q</a:t>
              </a:r>
              <a:r>
                <a:rPr lang="en-US" altLang="zh-CN" sz="2500" b="1" dirty="0">
                  <a:latin typeface="Times New Roman" panose="02020603050405020304" pitchFamily="18" charset="0"/>
                  <a:ea typeface="宋体" panose="02010600030101010101" pitchFamily="2" charset="-122"/>
                </a:rPr>
                <a:t>          </a:t>
              </a:r>
              <a:r>
                <a:rPr lang="en-US" altLang="zh-CN" sz="1800" b="1" dirty="0">
                  <a:solidFill>
                    <a:srgbClr val="660066"/>
                  </a:solidFill>
                  <a:latin typeface="Times New Roman" panose="02020603050405020304" pitchFamily="18" charset="0"/>
                  <a:ea typeface="宋体" panose="02010600030101010101" pitchFamily="2" charset="-122"/>
                </a:rPr>
                <a:t>﹁</a:t>
              </a:r>
              <a:r>
                <a:rPr lang="en-US" altLang="zh-CN" sz="2500" b="1" i="1" dirty="0">
                  <a:solidFill>
                    <a:schemeClr val="folHlink"/>
                  </a:solidFill>
                  <a:latin typeface="Times New Roman" panose="02020603050405020304" pitchFamily="18" charset="0"/>
                  <a:ea typeface="宋体" panose="02010600030101010101" pitchFamily="2" charset="-122"/>
                </a:rPr>
                <a:t>P</a:t>
              </a:r>
            </a:p>
            <a:p>
              <a:pPr marL="0" indent="0" eaLnBrk="1" hangingPunct="1">
                <a:lnSpc>
                  <a:spcPct val="150000"/>
                </a:lnSpc>
                <a:spcBef>
                  <a:spcPct val="30000"/>
                </a:spcBef>
                <a:buClr>
                  <a:srgbClr val="0000FF"/>
                </a:buClr>
                <a:buSzPct val="50000"/>
                <a:buFont typeface="Wingdings" panose="05000000000000000000" pitchFamily="2" charset="2"/>
                <a:buChar char="n"/>
              </a:pPr>
              <a:r>
                <a:rPr lang="en-US" altLang="zh-CN" sz="2400" b="1" dirty="0">
                  <a:latin typeface="Times New Roman" panose="02020603050405020304" pitchFamily="18" charset="0"/>
                  <a:ea typeface="宋体" panose="02010600030101010101" pitchFamily="2" charset="-122"/>
                </a:rPr>
                <a:t> “</a:t>
              </a:r>
              <a:r>
                <a:rPr lang="zh-CN" altLang="en-US" sz="2400" b="1" dirty="0">
                  <a:solidFill>
                    <a:schemeClr val="folHlink"/>
                  </a:solidFill>
                  <a:latin typeface="Times New Roman" panose="02020603050405020304" pitchFamily="18" charset="0"/>
                  <a:ea typeface="宋体" panose="02010600030101010101" pitchFamily="2" charset="-122"/>
                </a:rPr>
                <a:t>如果下雨，则地下就湿</a:t>
              </a: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 “</a:t>
              </a:r>
              <a:r>
                <a:rPr lang="zh-CN" altLang="en-US" sz="2400" b="1" dirty="0">
                  <a:solidFill>
                    <a:schemeClr val="folHlink"/>
                  </a:solidFill>
                  <a:latin typeface="Times New Roman" panose="02020603050405020304" pitchFamily="18" charset="0"/>
                  <a:ea typeface="宋体" panose="02010600030101010101" pitchFamily="2" charset="-122"/>
                </a:rPr>
                <a:t>地上不湿</a:t>
              </a:r>
              <a:r>
                <a:rPr lang="zh-CN" altLang="en-US" sz="2400" b="1" dirty="0">
                  <a:latin typeface="Times New Roman" panose="02020603050405020304" pitchFamily="18" charset="0"/>
                  <a:ea typeface="宋体" panose="02010600030101010101" pitchFamily="2" charset="-122"/>
                </a:rPr>
                <a:t>” 推出 “</a:t>
              </a:r>
              <a:r>
                <a:rPr lang="zh-CN" altLang="en-US" sz="2400" b="1" dirty="0">
                  <a:solidFill>
                    <a:srgbClr val="660066"/>
                  </a:solidFill>
                  <a:latin typeface="Times New Roman" panose="02020603050405020304" pitchFamily="18" charset="0"/>
                  <a:ea typeface="宋体" panose="02010600030101010101" pitchFamily="2" charset="-122"/>
                </a:rPr>
                <a:t>没有下雨</a:t>
              </a:r>
              <a:r>
                <a:rPr lang="zh-CN" altLang="en-US" sz="2400" b="1" dirty="0">
                  <a:latin typeface="Times New Roman" panose="02020603050405020304" pitchFamily="18" charset="0"/>
                  <a:ea typeface="宋体" panose="02010600030101010101" pitchFamily="2" charset="-122"/>
                </a:rPr>
                <a:t>”</a:t>
              </a:r>
            </a:p>
          </p:txBody>
        </p:sp>
        <p:graphicFrame>
          <p:nvGraphicFramePr>
            <p:cNvPr id="187406" name="Object 14"/>
            <p:cNvGraphicFramePr/>
            <p:nvPr/>
          </p:nvGraphicFramePr>
          <p:xfrm>
            <a:off x="2784" y="3168"/>
            <a:ext cx="240" cy="192"/>
          </p:xfrm>
          <a:graphic>
            <a:graphicData uri="http://schemas.openxmlformats.org/presentationml/2006/ole">
              <mc:AlternateContent xmlns:mc="http://schemas.openxmlformats.org/markup-compatibility/2006">
                <mc:Choice xmlns:v="urn:schemas-microsoft-com:vml" Requires="v">
                  <p:oleObj r:id="rId4" imgW="190500" imgH="152400" progId="Equation.3">
                    <p:embed/>
                  </p:oleObj>
                </mc:Choice>
                <mc:Fallback>
                  <p:oleObj r:id="rId4" imgW="190500" imgH="152400" progId="Equation.3">
                    <p:embed/>
                    <p:pic>
                      <p:nvPicPr>
                        <p:cNvPr id="187406" name="Object 14"/>
                        <p:cNvPicPr/>
                        <p:nvPr/>
                      </p:nvPicPr>
                      <p:blipFill>
                        <a:blip r:embed="rId3"/>
                        <a:stretch>
                          <a:fillRect/>
                        </a:stretch>
                      </p:blipFill>
                      <p:spPr>
                        <a:xfrm>
                          <a:off x="2784" y="3168"/>
                          <a:ext cx="240" cy="192"/>
                        </a:xfrm>
                        <a:prstGeom prst="rect">
                          <a:avLst/>
                        </a:prstGeom>
                        <a:noFill/>
                        <a:ln w="38100">
                          <a:noFill/>
                          <a:miter/>
                        </a:ln>
                      </p:spPr>
                    </p:pic>
                  </p:oleObj>
                </mc:Fallback>
              </mc:AlternateContent>
            </a:graphicData>
          </a:graphic>
        </p:graphicFrame>
      </p:grpSp>
      <p:sp>
        <p:nvSpPr>
          <p:cNvPr id="21526" name="Line 22"/>
          <p:cNvSpPr/>
          <p:nvPr/>
        </p:nvSpPr>
        <p:spPr>
          <a:xfrm flipV="1">
            <a:off x="4343400" y="3557588"/>
            <a:ext cx="609600" cy="381000"/>
          </a:xfrm>
          <a:prstGeom prst="line">
            <a:avLst/>
          </a:prstGeom>
          <a:ln w="38100" cap="flat" cmpd="sng">
            <a:solidFill>
              <a:schemeClr val="accent2"/>
            </a:solidFill>
            <a:prstDash val="solid"/>
            <a:headEnd type="triangle" w="med" len="med"/>
            <a:tailEnd type="triangle" w="med" len="med"/>
          </a:ln>
        </p:spPr>
      </p:sp>
      <p:sp>
        <p:nvSpPr>
          <p:cNvPr id="21527" name="Line 23"/>
          <p:cNvSpPr/>
          <p:nvPr/>
        </p:nvSpPr>
        <p:spPr>
          <a:xfrm flipV="1">
            <a:off x="3810000" y="5257800"/>
            <a:ext cx="838200" cy="457200"/>
          </a:xfrm>
          <a:prstGeom prst="line">
            <a:avLst/>
          </a:prstGeom>
          <a:ln w="38100" cap="flat" cmpd="sng">
            <a:solidFill>
              <a:schemeClr val="accent2"/>
            </a:solidFill>
            <a:prstDash val="solid"/>
            <a:headEnd type="triangle" w="med" len="med"/>
            <a:tailEnd type="triangle" w="med" len="med"/>
          </a:ln>
        </p:spPr>
      </p:sp>
      <p:sp>
        <p:nvSpPr>
          <p:cNvPr id="21528" name="Line 24"/>
          <p:cNvSpPr/>
          <p:nvPr/>
        </p:nvSpPr>
        <p:spPr>
          <a:xfrm rot="13750714" flipV="1">
            <a:off x="6532564" y="2703514"/>
            <a:ext cx="2073275" cy="1595437"/>
          </a:xfrm>
          <a:prstGeom prst="line">
            <a:avLst/>
          </a:prstGeom>
          <a:ln w="38100" cap="flat" cmpd="sng">
            <a:solidFill>
              <a:schemeClr val="accent2"/>
            </a:solidFill>
            <a:prstDash val="solid"/>
            <a:headEnd type="triangle" w="med" len="med"/>
            <a:tailEnd type="triangle" w="med" len="med"/>
          </a:ln>
        </p:spPr>
      </p:sp>
      <p:sp>
        <p:nvSpPr>
          <p:cNvPr id="21530" name="Line 26"/>
          <p:cNvSpPr/>
          <p:nvPr/>
        </p:nvSpPr>
        <p:spPr>
          <a:xfrm rot="13750714" flipV="1">
            <a:off x="7010400" y="4699001"/>
            <a:ext cx="1855788" cy="1546225"/>
          </a:xfrm>
          <a:prstGeom prst="line">
            <a:avLst/>
          </a:prstGeom>
          <a:ln w="38100" cap="flat" cmpd="sng">
            <a:solidFill>
              <a:schemeClr val="accent2"/>
            </a:solidFill>
            <a:prstDash val="solid"/>
            <a:headEnd type="triangle" w="med" len="med"/>
            <a:tailEnd type="triangle" w="med" len="med"/>
          </a:ln>
        </p:spPr>
      </p:sp>
    </p:spTree>
    <p:extLst>
      <p:ext uri="{BB962C8B-B14F-4D97-AF65-F5344CB8AC3E}">
        <p14:creationId xmlns:p14="http://schemas.microsoft.com/office/powerpoint/2010/main" val="119392092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1526"/>
                                        </p:tgtEl>
                                        <p:attrNameLst>
                                          <p:attrName>style.visibility</p:attrName>
                                        </p:attrNameLst>
                                      </p:cBhvr>
                                      <p:to>
                                        <p:strVal val="visible"/>
                                      </p:to>
                                    </p:set>
                                    <p:anim calcmode="lin" valueType="num">
                                      <p:cBhvr>
                                        <p:cTn id="7" dur="1000" fill="hold"/>
                                        <p:tgtEl>
                                          <p:spTgt spid="21526"/>
                                        </p:tgtEl>
                                        <p:attrNameLst>
                                          <p:attrName>ppt_w</p:attrName>
                                        </p:attrNameLst>
                                      </p:cBhvr>
                                      <p:tavLst>
                                        <p:tav tm="0">
                                          <p:val>
                                            <p:strVal val="#ppt_w*0.70"/>
                                          </p:val>
                                        </p:tav>
                                        <p:tav tm="100000">
                                          <p:val>
                                            <p:strVal val="#ppt_w"/>
                                          </p:val>
                                        </p:tav>
                                      </p:tavLst>
                                    </p:anim>
                                    <p:anim calcmode="lin" valueType="num">
                                      <p:cBhvr>
                                        <p:cTn id="8" dur="1000" fill="hold"/>
                                        <p:tgtEl>
                                          <p:spTgt spid="21526"/>
                                        </p:tgtEl>
                                        <p:attrNameLst>
                                          <p:attrName>ppt_h</p:attrName>
                                        </p:attrNameLst>
                                      </p:cBhvr>
                                      <p:tavLst>
                                        <p:tav tm="0">
                                          <p:val>
                                            <p:strVal val="#ppt_h"/>
                                          </p:val>
                                        </p:tav>
                                        <p:tav tm="100000">
                                          <p:val>
                                            <p:strVal val="#ppt_h"/>
                                          </p:val>
                                        </p:tav>
                                      </p:tavLst>
                                    </p:anim>
                                    <p:animEffect transition="in" filter="fade">
                                      <p:cBhvr>
                                        <p:cTn id="9" dur="1000"/>
                                        <p:tgtEl>
                                          <p:spTgt spid="21526"/>
                                        </p:tgtEl>
                                      </p:cBhvr>
                                    </p:animEffect>
                                  </p:childTnLst>
                                  <p:subTnLst>
                                    <p:set>
                                      <p:cBhvr override="childStyle">
                                        <p:cTn dur="1" fill="hold" display="0" masterRel="nextClick" afterEffect="1"/>
                                        <p:tgtEl>
                                          <p:spTgt spid="21526"/>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1528"/>
                                        </p:tgtEl>
                                        <p:attrNameLst>
                                          <p:attrName>style.visibility</p:attrName>
                                        </p:attrNameLst>
                                      </p:cBhvr>
                                      <p:to>
                                        <p:strVal val="visible"/>
                                      </p:to>
                                    </p:set>
                                    <p:anim calcmode="lin" valueType="num">
                                      <p:cBhvr>
                                        <p:cTn id="14" dur="1000" fill="hold"/>
                                        <p:tgtEl>
                                          <p:spTgt spid="21528"/>
                                        </p:tgtEl>
                                        <p:attrNameLst>
                                          <p:attrName>ppt_w</p:attrName>
                                        </p:attrNameLst>
                                      </p:cBhvr>
                                      <p:tavLst>
                                        <p:tav tm="0">
                                          <p:val>
                                            <p:strVal val="#ppt_w*0.70"/>
                                          </p:val>
                                        </p:tav>
                                        <p:tav tm="100000">
                                          <p:val>
                                            <p:strVal val="#ppt_w"/>
                                          </p:val>
                                        </p:tav>
                                      </p:tavLst>
                                    </p:anim>
                                    <p:anim calcmode="lin" valueType="num">
                                      <p:cBhvr>
                                        <p:cTn id="15" dur="1000" fill="hold"/>
                                        <p:tgtEl>
                                          <p:spTgt spid="21528"/>
                                        </p:tgtEl>
                                        <p:attrNameLst>
                                          <p:attrName>ppt_h</p:attrName>
                                        </p:attrNameLst>
                                      </p:cBhvr>
                                      <p:tavLst>
                                        <p:tav tm="0">
                                          <p:val>
                                            <p:strVal val="#ppt_h"/>
                                          </p:val>
                                        </p:tav>
                                        <p:tav tm="100000">
                                          <p:val>
                                            <p:strVal val="#ppt_h"/>
                                          </p:val>
                                        </p:tav>
                                      </p:tavLst>
                                    </p:anim>
                                    <p:animEffect transition="in" filter="fade">
                                      <p:cBhvr>
                                        <p:cTn id="16" dur="1000"/>
                                        <p:tgtEl>
                                          <p:spTgt spid="21528"/>
                                        </p:tgtEl>
                                      </p:cBhvr>
                                    </p:animEffect>
                                  </p:childTnLst>
                                  <p:subTnLst>
                                    <p:set>
                                      <p:cBhvr override="childStyle">
                                        <p:cTn dur="1" fill="hold" display="0" masterRel="nextClick" afterEffect="1"/>
                                        <p:tgtEl>
                                          <p:spTgt spid="2152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strVal val="#ppt_w*0.70"/>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21527"/>
                                        </p:tgtEl>
                                        <p:attrNameLst>
                                          <p:attrName>style.visibility</p:attrName>
                                        </p:attrNameLst>
                                      </p:cBhvr>
                                      <p:to>
                                        <p:strVal val="visible"/>
                                      </p:to>
                                    </p:set>
                                    <p:anim calcmode="lin" valueType="num">
                                      <p:cBhvr>
                                        <p:cTn id="28" dur="1000" fill="hold"/>
                                        <p:tgtEl>
                                          <p:spTgt spid="21527"/>
                                        </p:tgtEl>
                                        <p:attrNameLst>
                                          <p:attrName>ppt_w</p:attrName>
                                        </p:attrNameLst>
                                      </p:cBhvr>
                                      <p:tavLst>
                                        <p:tav tm="0">
                                          <p:val>
                                            <p:strVal val="#ppt_w*0.70"/>
                                          </p:val>
                                        </p:tav>
                                        <p:tav tm="100000">
                                          <p:val>
                                            <p:strVal val="#ppt_w"/>
                                          </p:val>
                                        </p:tav>
                                      </p:tavLst>
                                    </p:anim>
                                    <p:anim calcmode="lin" valueType="num">
                                      <p:cBhvr>
                                        <p:cTn id="29" dur="1000" fill="hold"/>
                                        <p:tgtEl>
                                          <p:spTgt spid="21527"/>
                                        </p:tgtEl>
                                        <p:attrNameLst>
                                          <p:attrName>ppt_h</p:attrName>
                                        </p:attrNameLst>
                                      </p:cBhvr>
                                      <p:tavLst>
                                        <p:tav tm="0">
                                          <p:val>
                                            <p:strVal val="#ppt_h"/>
                                          </p:val>
                                        </p:tav>
                                        <p:tav tm="100000">
                                          <p:val>
                                            <p:strVal val="#ppt_h"/>
                                          </p:val>
                                        </p:tav>
                                      </p:tavLst>
                                    </p:anim>
                                    <p:animEffect transition="in" filter="fade">
                                      <p:cBhvr>
                                        <p:cTn id="30" dur="1000"/>
                                        <p:tgtEl>
                                          <p:spTgt spid="21527"/>
                                        </p:tgtEl>
                                      </p:cBhvr>
                                    </p:animEffect>
                                  </p:childTnLst>
                                  <p:subTnLst>
                                    <p:set>
                                      <p:cBhvr override="childStyle">
                                        <p:cTn dur="1" fill="hold" display="0" masterRel="nextClick" afterEffect="1"/>
                                        <p:tgtEl>
                                          <p:spTgt spid="21527"/>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21530"/>
                                        </p:tgtEl>
                                        <p:attrNameLst>
                                          <p:attrName>style.visibility</p:attrName>
                                        </p:attrNameLst>
                                      </p:cBhvr>
                                      <p:to>
                                        <p:strVal val="visible"/>
                                      </p:to>
                                    </p:set>
                                    <p:anim calcmode="lin" valueType="num">
                                      <p:cBhvr>
                                        <p:cTn id="35" dur="1000" fill="hold"/>
                                        <p:tgtEl>
                                          <p:spTgt spid="21530"/>
                                        </p:tgtEl>
                                        <p:attrNameLst>
                                          <p:attrName>ppt_w</p:attrName>
                                        </p:attrNameLst>
                                      </p:cBhvr>
                                      <p:tavLst>
                                        <p:tav tm="0">
                                          <p:val>
                                            <p:strVal val="#ppt_w*0.70"/>
                                          </p:val>
                                        </p:tav>
                                        <p:tav tm="100000">
                                          <p:val>
                                            <p:strVal val="#ppt_w"/>
                                          </p:val>
                                        </p:tav>
                                      </p:tavLst>
                                    </p:anim>
                                    <p:anim calcmode="lin" valueType="num">
                                      <p:cBhvr>
                                        <p:cTn id="36" dur="1000" fill="hold"/>
                                        <p:tgtEl>
                                          <p:spTgt spid="21530"/>
                                        </p:tgtEl>
                                        <p:attrNameLst>
                                          <p:attrName>ppt_h</p:attrName>
                                        </p:attrNameLst>
                                      </p:cBhvr>
                                      <p:tavLst>
                                        <p:tav tm="0">
                                          <p:val>
                                            <p:strVal val="#ppt_h"/>
                                          </p:val>
                                        </p:tav>
                                        <p:tav tm="100000">
                                          <p:val>
                                            <p:strVal val="#ppt_h"/>
                                          </p:val>
                                        </p:tav>
                                      </p:tavLst>
                                    </p:anim>
                                    <p:animEffect transition="in" filter="fade">
                                      <p:cBhvr>
                                        <p:cTn id="37" dur="1000"/>
                                        <p:tgtEl>
                                          <p:spTgt spid="21530"/>
                                        </p:tgtEl>
                                      </p:cBhvr>
                                    </p:animEffect>
                                  </p:childTnLst>
                                  <p:subTnLst>
                                    <p:set>
                                      <p:cBhvr override="childStyle">
                                        <p:cTn dur="1" fill="hold" display="0" masterRel="nextClick" afterEffect="1"/>
                                        <p:tgtEl>
                                          <p:spTgt spid="215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p:cNvSpPr>
          <p:nvPr>
            <p:ph type="title"/>
          </p:nvPr>
        </p:nvSpPr>
        <p:spPr>
          <a:xfrm>
            <a:off x="2667000" y="228601"/>
            <a:ext cx="7086600" cy="765175"/>
          </a:xfrm>
        </p:spPr>
        <p:txBody>
          <a:bodyPr vert="horz" wrap="square" lIns="91440" tIns="45720" rIns="91440" bIns="45720" anchor="b" anchorCtr="0">
            <a:normAutofit/>
          </a:bodyPr>
          <a:lstStyle/>
          <a:p>
            <a:pPr eaLnBrk="1" hangingPunct="1"/>
            <a:r>
              <a:rPr lang="en-US" altLang="zh-CN" sz="3600" b="1" dirty="0">
                <a:latin typeface="Times New Roman" panose="02020603050405020304" pitchFamily="18" charset="0"/>
                <a:ea typeface="黑体" panose="02010609060101010101" pitchFamily="49" charset="-122"/>
              </a:rPr>
              <a:t>3.2  </a:t>
            </a:r>
            <a:r>
              <a:rPr lang="zh-CN" altLang="en-US" sz="3600" b="1" dirty="0">
                <a:latin typeface="Times New Roman" panose="02020603050405020304" pitchFamily="18" charset="0"/>
                <a:ea typeface="黑体" panose="02010609060101010101" pitchFamily="49" charset="-122"/>
              </a:rPr>
              <a:t>自然演绎推理</a:t>
            </a:r>
          </a:p>
        </p:txBody>
      </p:sp>
      <p:sp>
        <p:nvSpPr>
          <p:cNvPr id="188419" name="Rectangle 3"/>
          <p:cNvSpPr>
            <a:spLocks noGrp="1"/>
          </p:cNvSpPr>
          <p:nvPr>
            <p:ph type="body" sz="half" idx="1"/>
          </p:nvPr>
        </p:nvSpPr>
        <p:spPr>
          <a:xfrm>
            <a:off x="1600200" y="1512888"/>
            <a:ext cx="9067800" cy="533400"/>
          </a:xfrm>
        </p:spPr>
        <p:txBody>
          <a:bodyPr vert="horz" wrap="square" lIns="91440" tIns="45720" rIns="91440" bIns="45720" anchor="t" anchorCtr="0">
            <a:normAutofit/>
          </a:bodyPr>
          <a:lstStyle/>
          <a:p>
            <a:pPr eaLnBrk="1" hangingPunct="1">
              <a:buClr>
                <a:schemeClr val="accent1"/>
              </a:buClr>
              <a:buSzPct val="85000"/>
              <a:buFont typeface="Wingdings" panose="05000000000000000000" pitchFamily="2" charset="2"/>
              <a:buChar char="l"/>
            </a:pPr>
            <a:r>
              <a:rPr lang="zh-CN" altLang="en-US" sz="2400" b="1" dirty="0">
                <a:solidFill>
                  <a:schemeClr val="accent2"/>
                </a:solidFill>
                <a:latin typeface="仿宋" panose="02010609060101010101" pitchFamily="49" charset="-122"/>
                <a:ea typeface="仿宋" panose="02010609060101010101" pitchFamily="49" charset="-122"/>
              </a:rPr>
              <a:t>错误</a:t>
            </a:r>
            <a:r>
              <a:rPr lang="en-US" altLang="zh-CN" sz="2400" b="1" dirty="0">
                <a:solidFill>
                  <a:schemeClr val="accent2"/>
                </a:solidFill>
                <a:latin typeface="仿宋" panose="02010609060101010101" pitchFamily="49" charset="-122"/>
                <a:ea typeface="仿宋" panose="02010609060101010101" pitchFamily="49" charset="-122"/>
              </a:rPr>
              <a:t>1</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当</a:t>
            </a:r>
            <a:r>
              <a:rPr lang="en-US" altLang="zh-CN" sz="2400" b="1" dirty="0">
                <a:latin typeface="仿宋" panose="02010609060101010101" pitchFamily="49" charset="-122"/>
                <a:ea typeface="仿宋" panose="02010609060101010101" pitchFamily="49" charset="-122"/>
              </a:rPr>
              <a:t>P→Q</a:t>
            </a:r>
            <a:r>
              <a:rPr lang="zh-CN" altLang="en-US" sz="2400" b="1" dirty="0">
                <a:latin typeface="仿宋" panose="02010609060101010101" pitchFamily="49" charset="-122"/>
                <a:ea typeface="仿宋" panose="02010609060101010101" pitchFamily="49" charset="-122"/>
              </a:rPr>
              <a:t>为真</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希望通过否定前件来推出后件为假。</a:t>
            </a:r>
            <a:endParaRPr lang="en-US" altLang="zh-CN" sz="2400" b="1" dirty="0">
              <a:solidFill>
                <a:srgbClr val="660066"/>
              </a:solidFill>
              <a:latin typeface="仿宋" panose="02010609060101010101" pitchFamily="49" charset="-122"/>
              <a:ea typeface="仿宋" panose="02010609060101010101" pitchFamily="49" charset="-122"/>
            </a:endParaRPr>
          </a:p>
        </p:txBody>
      </p:sp>
      <p:sp>
        <p:nvSpPr>
          <p:cNvPr id="188420" name="灯片编号占位符 5"/>
          <p:cNvSpPr txBox="1">
            <a:spLocks noGrp="1"/>
          </p:cNvSpPr>
          <p:nvPr>
            <p:ph type="sldNum" sz="quarter" idx="4"/>
          </p:nvPr>
        </p:nvSpPr>
        <p:spPr>
          <a:noFill/>
          <a:ln>
            <a:noFill/>
          </a:ln>
        </p:spPr>
        <p:txBody>
          <a:bodyPr vert="horz" wrap="square" lIns="45720" tIns="45720" rIns="45720" bIns="45720" numCol="1" anchor="ctr" anchorCtr="0" compatLnSpc="1">
            <a:normAutofit/>
          </a:bodyPr>
          <a:lstStyle/>
          <a:p>
            <a:pPr>
              <a:lnSpc>
                <a:spcPct val="120000"/>
              </a:lnSpc>
              <a:spcBef>
                <a:spcPct val="0"/>
              </a:spcBef>
            </a:pPr>
            <a:fld id="{9A0DB2DC-4C9A-4742-B13C-FB6460FD3503}" type="slidenum">
              <a:rPr lang="ja-JP" altLang="en-US" b="1" dirty="0">
                <a:solidFill>
                  <a:srgbClr val="7B9899"/>
                </a:solidFill>
                <a:latin typeface="Arial" panose="020B0604020202020204" pitchFamily="34" charset="0"/>
                <a:ea typeface="宋体" panose="02010600030101010101" pitchFamily="2" charset="-122"/>
              </a:rPr>
              <a:pPr>
                <a:lnSpc>
                  <a:spcPct val="120000"/>
                </a:lnSpc>
                <a:spcBef>
                  <a:spcPct val="0"/>
                </a:spcBef>
              </a:pPr>
              <a:t>178</a:t>
            </a:fld>
            <a:endParaRPr lang="ja-JP" altLang="en-US" b="1" dirty="0">
              <a:solidFill>
                <a:srgbClr val="7B9899"/>
              </a:solidFill>
              <a:latin typeface="Arial" panose="020B0604020202020204" pitchFamily="34" charset="0"/>
              <a:ea typeface="宋体" panose="02010600030101010101" pitchFamily="2" charset="-122"/>
            </a:endParaRPr>
          </a:p>
        </p:txBody>
      </p:sp>
      <p:sp>
        <p:nvSpPr>
          <p:cNvPr id="188421" name="AutoShape 13"/>
          <p:cNvSpPr/>
          <p:nvPr/>
        </p:nvSpPr>
        <p:spPr>
          <a:xfrm>
            <a:off x="3352800" y="2032000"/>
            <a:ext cx="6096000" cy="1371600"/>
          </a:xfrm>
          <a:prstGeom prst="borderCallout2">
            <a:avLst>
              <a:gd name="adj1" fmla="val 6819"/>
              <a:gd name="adj2" fmla="val -1250"/>
              <a:gd name="adj3" fmla="val 6819"/>
              <a:gd name="adj4" fmla="val -6537"/>
              <a:gd name="adj5" fmla="val -20023"/>
              <a:gd name="adj6" fmla="val -11069"/>
            </a:avLst>
          </a:prstGeom>
          <a:gradFill rotWithShape="0">
            <a:gsLst>
              <a:gs pos="0">
                <a:srgbClr val="FFFFFF"/>
              </a:gs>
              <a:gs pos="50000">
                <a:srgbClr val="99CCFF"/>
              </a:gs>
              <a:gs pos="100000">
                <a:srgbClr val="FFFFFF"/>
              </a:gs>
            </a:gsLst>
            <a:lin ang="5400000" scaled="1"/>
            <a:tileRect/>
          </a:gradFill>
          <a:ln w="25400" cap="flat" cmpd="sng">
            <a:solidFill>
              <a:srgbClr val="3366FF"/>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lnSpc>
                <a:spcPct val="120000"/>
              </a:lnSpc>
              <a:buClrTx/>
              <a:buSz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1</a:t>
            </a:r>
            <a:r>
              <a:rPr lang="zh-CN" altLang="en-US" sz="2000" b="1" dirty="0">
                <a:latin typeface="Times New Roman" panose="02020603050405020304" pitchFamily="18" charset="0"/>
                <a:ea typeface="宋体" panose="02010600030101010101" pitchFamily="2" charset="-122"/>
              </a:rPr>
              <a:t>） 如果下雨，则地上是湿的（ </a:t>
            </a:r>
            <a:r>
              <a:rPr lang="en-US" altLang="zh-CN" sz="2000" b="1" i="1" dirty="0">
                <a:latin typeface="Times New Roman" panose="02020603050405020304" pitchFamily="18" charset="0"/>
                <a:ea typeface="宋体" panose="02010600030101010101" pitchFamily="2" charset="-122"/>
              </a:rPr>
              <a:t>P</a:t>
            </a:r>
            <a:r>
              <a:rPr lang="en-US" altLang="zh-CN" sz="2000" b="1" dirty="0">
                <a:latin typeface="Times New Roman" panose="02020603050405020304" pitchFamily="18" charset="0"/>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Q</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a:t>
            </a:r>
          </a:p>
          <a:p>
            <a:pPr marL="0" indent="0" algn="just" eaLnBrk="1" hangingPunct="1">
              <a:lnSpc>
                <a:spcPct val="120000"/>
              </a:lnSpc>
              <a:buClrTx/>
              <a:buSz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2</a:t>
            </a:r>
            <a:r>
              <a:rPr lang="zh-CN" altLang="en-US" sz="2000" b="1" dirty="0">
                <a:latin typeface="Times New Roman" panose="02020603050405020304" pitchFamily="18" charset="0"/>
                <a:ea typeface="宋体" panose="02010600030101010101" pitchFamily="2" charset="-122"/>
              </a:rPr>
              <a:t>）没有下雨（</a:t>
            </a:r>
            <a:r>
              <a:rPr lang="en-US" altLang="zh-CN" sz="2000" b="1" dirty="0">
                <a:latin typeface="Times New Roman" panose="02020603050405020304" pitchFamily="18" charset="0"/>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P</a:t>
            </a:r>
            <a:r>
              <a:rPr lang="en-US" altLang="zh-CN" sz="2000" b="1" dirty="0">
                <a:latin typeface="Arial" panose="020B0604020202020204" pitchFamily="34"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 </a:t>
            </a:r>
          </a:p>
          <a:p>
            <a:pPr marL="0" indent="0" algn="just" eaLnBrk="1" hangingPunct="1">
              <a:lnSpc>
                <a:spcPct val="120000"/>
              </a:lnSpc>
              <a:buClrTx/>
              <a:buSz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3</a:t>
            </a:r>
            <a:r>
              <a:rPr lang="zh-CN" altLang="en-US" sz="2000" b="1" dirty="0">
                <a:latin typeface="Times New Roman" panose="02020603050405020304" pitchFamily="18" charset="0"/>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所以，地上不湿（</a:t>
            </a:r>
            <a:r>
              <a:rPr lang="en-US" altLang="zh-CN" sz="2000" b="1" dirty="0">
                <a:latin typeface="Times New Roman" panose="02020603050405020304" pitchFamily="18" charset="0"/>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Q</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 </a:t>
            </a:r>
          </a:p>
        </p:txBody>
      </p:sp>
      <p:sp>
        <p:nvSpPr>
          <p:cNvPr id="188422" name="Rectangle 4"/>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88423" name="Rectangle 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88424" name="Rectangle 10"/>
          <p:cNvSpPr/>
          <p:nvPr/>
        </p:nvSpPr>
        <p:spPr>
          <a:xfrm>
            <a:off x="1524001" y="340810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88425" name="AutoShape 12"/>
          <p:cNvSpPr/>
          <p:nvPr/>
        </p:nvSpPr>
        <p:spPr>
          <a:xfrm>
            <a:off x="3200400" y="4343400"/>
            <a:ext cx="6400800" cy="1377950"/>
          </a:xfrm>
          <a:prstGeom prst="borderCallout2">
            <a:avLst>
              <a:gd name="adj1" fmla="val 5000"/>
              <a:gd name="adj2" fmla="val -1042"/>
              <a:gd name="adj3" fmla="val 5000"/>
              <a:gd name="adj4" fmla="val -2718"/>
              <a:gd name="adj5" fmla="val -7917"/>
              <a:gd name="adj6" fmla="val -4500"/>
            </a:avLst>
          </a:prstGeom>
          <a:gradFill rotWithShape="0">
            <a:gsLst>
              <a:gs pos="0">
                <a:srgbClr val="FFFFFF"/>
              </a:gs>
              <a:gs pos="50000">
                <a:srgbClr val="CCFFFF"/>
              </a:gs>
              <a:gs pos="100000">
                <a:srgbClr val="FFFFFF"/>
              </a:gs>
            </a:gsLst>
            <a:lin ang="5400000" scaled="1"/>
            <a:tileRect/>
          </a:gradFill>
          <a:ln w="25400" cap="flat" cmpd="sng">
            <a:solidFill>
              <a:srgbClr val="33CCCC"/>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lnSpc>
                <a:spcPct val="120000"/>
              </a:lnSpc>
              <a:buClrTx/>
              <a:buSz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1</a:t>
            </a:r>
            <a:r>
              <a:rPr lang="zh-CN" altLang="en-US" sz="2000" b="1" dirty="0">
                <a:latin typeface="Times New Roman" panose="02020603050405020304" pitchFamily="18" charset="0"/>
                <a:ea typeface="宋体" panose="02010600030101010101" pitchFamily="2" charset="-122"/>
              </a:rPr>
              <a:t>）如果下雨，则地上是湿的（ </a:t>
            </a:r>
            <a:r>
              <a:rPr lang="en-US" altLang="zh-CN" sz="2000" b="1" i="1" dirty="0">
                <a:latin typeface="Times New Roman" panose="02020603050405020304" pitchFamily="18" charset="0"/>
                <a:ea typeface="宋体" panose="02010600030101010101" pitchFamily="2" charset="-122"/>
              </a:rPr>
              <a:t>P</a:t>
            </a:r>
            <a:r>
              <a:rPr lang="en-US" altLang="zh-CN" sz="2000" b="1" dirty="0">
                <a:latin typeface="Times New Roman" panose="02020603050405020304" pitchFamily="18" charset="0"/>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Q</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a:t>
            </a:r>
          </a:p>
          <a:p>
            <a:pPr marL="0" indent="0" algn="just" eaLnBrk="1" hangingPunct="1">
              <a:lnSpc>
                <a:spcPct val="130000"/>
              </a:lnSpc>
              <a:buClrTx/>
              <a:buSz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2</a:t>
            </a:r>
            <a:r>
              <a:rPr lang="zh-CN" altLang="en-US" sz="2000" b="1" dirty="0">
                <a:latin typeface="Times New Roman" panose="02020603050405020304" pitchFamily="18" charset="0"/>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地上湿了（</a:t>
            </a:r>
            <a:r>
              <a:rPr lang="zh-CN" altLang="en-US" sz="2000" b="1" dirty="0">
                <a:solidFill>
                  <a:schemeClr val="folHlink"/>
                </a:solidFill>
                <a:latin typeface="Arial" panose="020B0604020202020204" pitchFamily="34" charset="0"/>
                <a:ea typeface="宋体" panose="02010600030101010101" pitchFamily="2" charset="-122"/>
              </a:rPr>
              <a:t> </a:t>
            </a:r>
            <a:r>
              <a:rPr lang="en-US" altLang="zh-CN" sz="2000" b="1" i="1" dirty="0">
                <a:latin typeface="Times New Roman" panose="02020603050405020304" pitchFamily="18" charset="0"/>
                <a:ea typeface="宋体" panose="02010600030101010101" pitchFamily="2" charset="-122"/>
              </a:rPr>
              <a:t>Q</a:t>
            </a:r>
            <a:r>
              <a:rPr lang="en-US" altLang="zh-CN" sz="2000" b="1" dirty="0">
                <a:solidFill>
                  <a:schemeClr val="folHlink"/>
                </a:solidFill>
                <a:latin typeface="Arial" panose="020B0604020202020204" pitchFamily="34" charset="0"/>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a:t>
            </a:r>
            <a:endParaRPr lang="zh-CN" altLang="en-US" sz="2000" b="1" dirty="0">
              <a:latin typeface="Times New Roman" panose="02020603050405020304" pitchFamily="18" charset="0"/>
              <a:ea typeface="宋体" panose="02010600030101010101" pitchFamily="2" charset="-122"/>
            </a:endParaRPr>
          </a:p>
          <a:p>
            <a:pPr marL="0" indent="0" algn="just" eaLnBrk="1" hangingPunct="1">
              <a:lnSpc>
                <a:spcPct val="130000"/>
              </a:lnSpc>
              <a:buClrTx/>
              <a:buSz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3</a:t>
            </a:r>
            <a:r>
              <a:rPr lang="zh-CN" altLang="en-US" sz="2000" b="1" dirty="0">
                <a:latin typeface="Times New Roman" panose="02020603050405020304" pitchFamily="18" charset="0"/>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所以，下雨了（</a:t>
            </a:r>
            <a:r>
              <a:rPr lang="zh-CN" altLang="en-US" sz="2000" b="1" i="1" dirty="0">
                <a:latin typeface="Times New Roman" panose="02020603050405020304" pitchFamily="18" charset="0"/>
                <a:ea typeface="宋体" panose="02010600030101010101" pitchFamily="2" charset="-122"/>
              </a:rPr>
              <a:t> </a:t>
            </a:r>
            <a:r>
              <a:rPr lang="en-US" altLang="zh-CN" sz="2000" b="1" i="1" dirty="0">
                <a:latin typeface="Times New Roman" panose="02020603050405020304" pitchFamily="18" charset="0"/>
                <a:ea typeface="宋体" panose="02010600030101010101" pitchFamily="2" charset="-122"/>
              </a:rPr>
              <a:t>P</a:t>
            </a:r>
            <a:r>
              <a:rPr lang="en-US" altLang="zh-CN" sz="2000" b="1" dirty="0">
                <a:solidFill>
                  <a:srgbClr val="660066"/>
                </a:solidFill>
                <a:latin typeface="Arial" panose="020B0604020202020204" pitchFamily="34" charset="0"/>
                <a:ea typeface="宋体" panose="02010600030101010101" pitchFamily="2" charset="-122"/>
              </a:rPr>
              <a:t> </a:t>
            </a:r>
            <a:r>
              <a:rPr lang="zh-CN" altLang="en-US" sz="2000" b="1" dirty="0">
                <a:solidFill>
                  <a:schemeClr val="folHlink"/>
                </a:solidFill>
                <a:latin typeface="Arial" panose="020B0604020202020204" pitchFamily="34" charset="0"/>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p>
        </p:txBody>
      </p:sp>
      <p:sp>
        <p:nvSpPr>
          <p:cNvPr id="188426" name="Rectangle 20"/>
          <p:cNvSpPr/>
          <p:nvPr/>
        </p:nvSpPr>
        <p:spPr>
          <a:xfrm>
            <a:off x="1600200" y="3652838"/>
            <a:ext cx="8991600" cy="461962"/>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indent="-342900" eaLnBrk="1" hangingPunct="1">
              <a:spcBef>
                <a:spcPct val="0"/>
              </a:spcBef>
              <a:buClr>
                <a:srgbClr val="C00000"/>
              </a:buClr>
              <a:buSzTx/>
              <a:buFont typeface="Wingdings" panose="05000000000000000000" pitchFamily="2" charset="2"/>
              <a:buChar char="l"/>
            </a:pPr>
            <a:r>
              <a:rPr lang="zh-CN" altLang="en-US" sz="2400" b="1" dirty="0">
                <a:solidFill>
                  <a:schemeClr val="accent2"/>
                </a:solidFill>
                <a:latin typeface="Times New Roman" panose="02020603050405020304" pitchFamily="18" charset="0"/>
                <a:ea typeface="宋体" panose="02010600030101010101" pitchFamily="2" charset="-122"/>
              </a:rPr>
              <a:t>错误</a:t>
            </a:r>
            <a:r>
              <a:rPr lang="en-US" altLang="zh-CN" sz="2400" b="1" dirty="0">
                <a:solidFill>
                  <a:schemeClr val="accent2"/>
                </a:solidFill>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a:t>
            </a:r>
            <a:r>
              <a:rPr lang="zh-CN" altLang="en-US" sz="2400" b="1" dirty="0">
                <a:latin typeface="仿宋" panose="02010609060101010101" pitchFamily="49" charset="-122"/>
                <a:ea typeface="仿宋" panose="02010609060101010101" pitchFamily="49" charset="-122"/>
              </a:rPr>
              <a:t>当</a:t>
            </a:r>
            <a:r>
              <a:rPr lang="en-US" altLang="zh-CN" sz="2400" b="1" dirty="0">
                <a:latin typeface="仿宋" panose="02010609060101010101" pitchFamily="49" charset="-122"/>
                <a:ea typeface="仿宋" panose="02010609060101010101" pitchFamily="49" charset="-122"/>
              </a:rPr>
              <a:t>P→Q</a:t>
            </a:r>
            <a:r>
              <a:rPr lang="zh-CN" altLang="en-US" sz="2400" b="1" dirty="0">
                <a:latin typeface="仿宋" panose="02010609060101010101" pitchFamily="49" charset="-122"/>
                <a:ea typeface="仿宋" panose="02010609060101010101" pitchFamily="49" charset="-122"/>
              </a:rPr>
              <a:t>为真</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希望通过</a:t>
            </a:r>
            <a:r>
              <a:rPr lang="zh-CN" altLang="en-US" sz="2400" b="1" dirty="0">
                <a:latin typeface="Times New Roman" panose="02020603050405020304" pitchFamily="18" charset="0"/>
                <a:ea typeface="宋体" panose="02010600030101010101" pitchFamily="2" charset="-122"/>
              </a:rPr>
              <a:t>肯定后件来推出前件为真</a:t>
            </a:r>
            <a:r>
              <a:rPr lang="zh-CN" altLang="en-US" sz="2400" dirty="0">
                <a:latin typeface="Arial" panose="020B0604020202020204" pitchFamily="34" charset="0"/>
                <a:ea typeface="宋体" panose="02010600030101010101" pitchFamily="2" charset="-122"/>
              </a:rPr>
              <a:t>：</a:t>
            </a:r>
            <a:endParaRPr lang="en-US" altLang="zh-CN" sz="2400" b="1" i="1" dirty="0">
              <a:solidFill>
                <a:schemeClr val="folHlink"/>
              </a:solidFill>
              <a:latin typeface="Times New Roman" panose="02020603050405020304" pitchFamily="18" charset="0"/>
              <a:ea typeface="宋体" panose="02010600030101010101" pitchFamily="2" charset="-122"/>
            </a:endParaRPr>
          </a:p>
        </p:txBody>
      </p:sp>
      <p:pic>
        <p:nvPicPr>
          <p:cNvPr id="196624" name="Picture 16"/>
          <p:cNvPicPr>
            <a:picLocks noChangeAspect="1"/>
          </p:cNvPicPr>
          <p:nvPr/>
        </p:nvPicPr>
        <p:blipFill>
          <a:blip r:embed="rId2"/>
          <a:stretch>
            <a:fillRect/>
          </a:stretch>
        </p:blipFill>
        <p:spPr>
          <a:xfrm>
            <a:off x="3809999" y="823628"/>
            <a:ext cx="6019800" cy="3063875"/>
          </a:xfrm>
          <a:prstGeom prst="rect">
            <a:avLst/>
          </a:prstGeom>
          <a:noFill/>
          <a:ln w="9525">
            <a:noFill/>
          </a:ln>
        </p:spPr>
      </p:pic>
      <p:grpSp>
        <p:nvGrpSpPr>
          <p:cNvPr id="5" name="组合 4"/>
          <p:cNvGrpSpPr/>
          <p:nvPr/>
        </p:nvGrpSpPr>
        <p:grpSpPr>
          <a:xfrm>
            <a:off x="4343400" y="5793708"/>
            <a:ext cx="3707130" cy="583825"/>
            <a:chOff x="13419" y="3661"/>
            <a:chExt cx="5838" cy="1068"/>
          </a:xfrm>
        </p:grpSpPr>
        <p:sp>
          <p:nvSpPr>
            <p:cNvPr id="2" name="文本框 1"/>
            <p:cNvSpPr txBox="1"/>
            <p:nvPr/>
          </p:nvSpPr>
          <p:spPr>
            <a:xfrm>
              <a:off x="13419" y="3661"/>
              <a:ext cx="5838" cy="1068"/>
            </a:xfrm>
            <a:prstGeom prst="rect">
              <a:avLst/>
            </a:prstGeom>
            <a:noFill/>
            <a:ln>
              <a:solidFill>
                <a:schemeClr val="accent1"/>
              </a:solidFill>
            </a:ln>
          </p:spPr>
          <p:txBody>
            <a:bodyPr wrap="square" rtlCol="0" anchor="t">
              <a:spAutoFit/>
            </a:bodyPr>
            <a:lstStyle/>
            <a:p>
              <a:r>
                <a:rPr lang="zh-CN" altLang="en-US" sz="3200" dirty="0">
                  <a:solidFill>
                    <a:srgbClr val="FF0000"/>
                  </a:solidFill>
                  <a:latin typeface="Times New Roman" panose="02020603050405020304" pitchFamily="18" charset="0"/>
                  <a:sym typeface="+mn-ea"/>
                </a:rPr>
                <a:t> </a:t>
              </a:r>
              <a:r>
                <a:rPr lang="en-US" altLang="zh-CN" sz="3200" i="1" dirty="0">
                  <a:solidFill>
                    <a:srgbClr val="FF0000"/>
                  </a:solidFill>
                  <a:latin typeface="Times New Roman" panose="02020603050405020304" pitchFamily="18" charset="0"/>
                  <a:sym typeface="+mn-ea"/>
                </a:rPr>
                <a:t>P</a:t>
              </a:r>
              <a:r>
                <a:rPr lang="en-US" altLang="zh-CN" sz="3200" dirty="0">
                  <a:solidFill>
                    <a:srgbClr val="FF0000"/>
                  </a:solidFill>
                  <a:latin typeface="Times New Roman" panose="02020603050405020304" pitchFamily="18" charset="0"/>
                  <a:sym typeface="+mn-ea"/>
                </a:rPr>
                <a:t>→</a:t>
              </a:r>
              <a:r>
                <a:rPr lang="en-US" altLang="zh-CN" sz="3200" i="1" dirty="0">
                  <a:solidFill>
                    <a:srgbClr val="FF0000"/>
                  </a:solidFill>
                  <a:latin typeface="Times New Roman" panose="02020603050405020304" pitchFamily="18" charset="0"/>
                  <a:sym typeface="+mn-ea"/>
                </a:rPr>
                <a:t>Q</a:t>
              </a:r>
              <a:r>
                <a:rPr lang="en-US" altLang="zh-CN" sz="3200" dirty="0">
                  <a:solidFill>
                    <a:srgbClr val="FF0000"/>
                  </a:solidFill>
                  <a:latin typeface="Times New Roman" panose="02020603050405020304" pitchFamily="18" charset="0"/>
                  <a:sym typeface="+mn-ea"/>
                </a:rPr>
                <a:t>,  </a:t>
              </a:r>
              <a:r>
                <a:rPr lang="en-US" altLang="zh-CN" sz="2400" dirty="0">
                  <a:solidFill>
                    <a:srgbClr val="FF0000"/>
                  </a:solidFill>
                  <a:latin typeface="Times New Roman" panose="02020603050405020304" pitchFamily="18" charset="0"/>
                  <a:sym typeface="+mn-ea"/>
                </a:rPr>
                <a:t>﹁</a:t>
              </a:r>
              <a:r>
                <a:rPr lang="en-US" altLang="zh-CN" sz="3200" i="1" dirty="0">
                  <a:solidFill>
                    <a:srgbClr val="FF0000"/>
                  </a:solidFill>
                  <a:latin typeface="Times New Roman" panose="02020603050405020304" pitchFamily="18" charset="0"/>
                  <a:sym typeface="+mn-ea"/>
                </a:rPr>
                <a:t>Q</a:t>
              </a:r>
              <a:r>
                <a:rPr lang="en-US" altLang="zh-CN" sz="3200" dirty="0">
                  <a:solidFill>
                    <a:srgbClr val="FF0000"/>
                  </a:solidFill>
                  <a:latin typeface="Times New Roman" panose="02020603050405020304" pitchFamily="18" charset="0"/>
                  <a:sym typeface="+mn-ea"/>
                </a:rPr>
                <a:t>       </a:t>
              </a:r>
              <a:r>
                <a:rPr lang="en-US" altLang="zh-CN" sz="2400" dirty="0">
                  <a:solidFill>
                    <a:srgbClr val="FF0000"/>
                  </a:solidFill>
                  <a:latin typeface="Times New Roman" panose="02020603050405020304" pitchFamily="18" charset="0"/>
                  <a:sym typeface="+mn-ea"/>
                </a:rPr>
                <a:t>﹁</a:t>
              </a:r>
              <a:r>
                <a:rPr lang="en-US" altLang="zh-CN" sz="3200" i="1" dirty="0">
                  <a:solidFill>
                    <a:srgbClr val="FF0000"/>
                  </a:solidFill>
                  <a:latin typeface="Times New Roman" panose="02020603050405020304" pitchFamily="18" charset="0"/>
                  <a:sym typeface="+mn-ea"/>
                </a:rPr>
                <a:t>P</a:t>
              </a:r>
            </a:p>
          </p:txBody>
        </p:sp>
        <p:graphicFrame>
          <p:nvGraphicFramePr>
            <p:cNvPr id="3" name="Object 14"/>
            <p:cNvGraphicFramePr/>
            <p:nvPr/>
          </p:nvGraphicFramePr>
          <p:xfrm>
            <a:off x="16899" y="3949"/>
            <a:ext cx="723" cy="635"/>
          </p:xfrm>
          <a:graphic>
            <a:graphicData uri="http://schemas.openxmlformats.org/presentationml/2006/ole">
              <mc:AlternateContent xmlns:mc="http://schemas.openxmlformats.org/markup-compatibility/2006">
                <mc:Choice xmlns:v="urn:schemas-microsoft-com:vml" Requires="v">
                  <p:oleObj r:id="rId3" imgW="190500" imgH="152400" progId="Equation.3">
                    <p:embed/>
                  </p:oleObj>
                </mc:Choice>
                <mc:Fallback>
                  <p:oleObj r:id="rId3" imgW="190500" imgH="152400" progId="Equation.3">
                    <p:embed/>
                    <p:pic>
                      <p:nvPicPr>
                        <p:cNvPr id="3" name="Object 14"/>
                        <p:cNvPicPr/>
                        <p:nvPr/>
                      </p:nvPicPr>
                      <p:blipFill>
                        <a:blip r:embed="rId4"/>
                        <a:stretch>
                          <a:fillRect/>
                        </a:stretch>
                      </p:blipFill>
                      <p:spPr>
                        <a:xfrm>
                          <a:off x="16899" y="3949"/>
                          <a:ext cx="723" cy="635"/>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257209921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6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3.2  </a:t>
            </a:r>
            <a:r>
              <a:rPr lang="zh-CN" altLang="en-US" sz="3600" dirty="0">
                <a:solidFill>
                  <a:srgbClr val="7B9899"/>
                </a:solidFill>
                <a:latin typeface="Times New Roman" panose="02020603050405020304" pitchFamily="18" charset="0"/>
                <a:ea typeface="黑体" panose="02010609060101010101" pitchFamily="49" charset="-122"/>
              </a:rPr>
              <a:t>自然演绎推理</a:t>
            </a:r>
          </a:p>
        </p:txBody>
      </p:sp>
      <p:sp>
        <p:nvSpPr>
          <p:cNvPr id="189443"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179</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89444" name="Rectangle 13"/>
          <p:cNvSpPr/>
          <p:nvPr/>
        </p:nvSpPr>
        <p:spPr>
          <a:xfrm>
            <a:off x="1524001" y="317950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89445" name="Rectangle 5"/>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89446" name="Rectangle 9"/>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89447" name="Rectangle 17"/>
          <p:cNvSpPr/>
          <p:nvPr/>
        </p:nvSpPr>
        <p:spPr>
          <a:xfrm>
            <a:off x="1981200" y="2667000"/>
            <a:ext cx="8229600" cy="711798"/>
          </a:xfrm>
          <a:prstGeom prst="rect">
            <a:avLst/>
          </a:prstGeom>
          <a:gradFill rotWithShape="1">
            <a:gsLst>
              <a:gs pos="0">
                <a:srgbClr val="FFFF99"/>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30000"/>
              </a:lnSpc>
              <a:spcBef>
                <a:spcPct val="0"/>
              </a:spcBef>
              <a:buClr>
                <a:srgbClr val="0000FF"/>
              </a:buClr>
              <a:buSzPct val="50000"/>
              <a:buNone/>
            </a:pPr>
            <a:r>
              <a:rPr lang="en-US" altLang="zh-CN" sz="2500" b="1" dirty="0">
                <a:solidFill>
                  <a:schemeClr val="accent2"/>
                </a:solidFill>
                <a:latin typeface="Times New Roman" panose="02020603050405020304" pitchFamily="18" charset="0"/>
                <a:ea typeface="宋体" panose="02010600030101010101" pitchFamily="2" charset="-122"/>
              </a:rPr>
              <a:t> </a:t>
            </a:r>
          </a:p>
          <a:p>
            <a:pPr marL="0" indent="0" eaLnBrk="1" hangingPunct="1">
              <a:lnSpc>
                <a:spcPct val="150000"/>
              </a:lnSpc>
              <a:spcBef>
                <a:spcPct val="0"/>
              </a:spcBef>
              <a:buClr>
                <a:srgbClr val="0000FF"/>
              </a:buClr>
              <a:buSzPct val="50000"/>
              <a:buFont typeface="Wingdings" panose="05000000000000000000" pitchFamily="2" charset="2"/>
              <a:buChar char="n"/>
            </a:pPr>
            <a:r>
              <a:rPr lang="en-US" altLang="zh-CN" sz="2500" b="1" dirty="0">
                <a:solidFill>
                  <a:schemeClr val="accent2"/>
                </a:solidFill>
                <a:latin typeface="Times New Roman" panose="02020603050405020304" pitchFamily="18" charset="0"/>
                <a:ea typeface="宋体" panose="02010600030101010101" pitchFamily="2" charset="-122"/>
              </a:rPr>
              <a:t> T</a:t>
            </a:r>
            <a:r>
              <a:rPr lang="zh-CN" altLang="en-US" sz="2500" b="1" dirty="0">
                <a:solidFill>
                  <a:schemeClr val="accent2"/>
                </a:solidFill>
                <a:latin typeface="Times New Roman" panose="02020603050405020304" pitchFamily="18" charset="0"/>
                <a:ea typeface="宋体" panose="02010600030101010101" pitchFamily="2" charset="-122"/>
              </a:rPr>
              <a:t>规则</a:t>
            </a:r>
            <a:r>
              <a:rPr lang="zh-CN" altLang="en-US" sz="2500" b="1" dirty="0">
                <a:latin typeface="Times New Roman" panose="02020603050405020304" pitchFamily="18" charset="0"/>
                <a:ea typeface="宋体" panose="02010600030101010101" pitchFamily="2" charset="-122"/>
              </a:rPr>
              <a:t>： </a:t>
            </a:r>
            <a:endParaRPr lang="zh-CN" altLang="en-US" sz="2400" b="1" dirty="0">
              <a:latin typeface="Times New Roman" panose="02020603050405020304" pitchFamily="18" charset="0"/>
              <a:ea typeface="宋体" panose="02010600030101010101" pitchFamily="2" charset="-122"/>
            </a:endParaRPr>
          </a:p>
        </p:txBody>
      </p:sp>
      <p:sp>
        <p:nvSpPr>
          <p:cNvPr id="189448" name="Rectangle 17"/>
          <p:cNvSpPr/>
          <p:nvPr/>
        </p:nvSpPr>
        <p:spPr>
          <a:xfrm>
            <a:off x="2049463" y="1600200"/>
            <a:ext cx="8229600" cy="711798"/>
          </a:xfrm>
          <a:prstGeom prst="rect">
            <a:avLst/>
          </a:prstGeom>
          <a:gradFill rotWithShape="1">
            <a:gsLst>
              <a:gs pos="0">
                <a:srgbClr val="FFFF99"/>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30000"/>
              </a:lnSpc>
              <a:spcBef>
                <a:spcPct val="0"/>
              </a:spcBef>
              <a:buClr>
                <a:srgbClr val="0000FF"/>
              </a:buClr>
              <a:buSzPct val="50000"/>
              <a:buNone/>
            </a:pPr>
            <a:r>
              <a:rPr lang="en-US" altLang="zh-CN" sz="2500" b="1" dirty="0">
                <a:solidFill>
                  <a:schemeClr val="accent2"/>
                </a:solidFill>
                <a:latin typeface="Times New Roman" panose="02020603050405020304" pitchFamily="18" charset="0"/>
                <a:ea typeface="宋体" panose="02010600030101010101" pitchFamily="2" charset="-122"/>
              </a:rPr>
              <a:t> </a:t>
            </a:r>
          </a:p>
          <a:p>
            <a:pPr marL="0" indent="0" eaLnBrk="1" hangingPunct="1">
              <a:lnSpc>
                <a:spcPct val="150000"/>
              </a:lnSpc>
              <a:spcBef>
                <a:spcPct val="0"/>
              </a:spcBef>
              <a:buClr>
                <a:srgbClr val="0000FF"/>
              </a:buClr>
              <a:buSzPct val="50000"/>
              <a:buFont typeface="Wingdings" panose="05000000000000000000" pitchFamily="2" charset="2"/>
              <a:buChar char="n"/>
            </a:pPr>
            <a:r>
              <a:rPr lang="en-US" altLang="zh-CN" sz="2500" b="1" dirty="0">
                <a:solidFill>
                  <a:schemeClr val="accent2"/>
                </a:solidFill>
                <a:latin typeface="Times New Roman" panose="02020603050405020304" pitchFamily="18" charset="0"/>
                <a:ea typeface="宋体" panose="02010600030101010101" pitchFamily="2" charset="-122"/>
              </a:rPr>
              <a:t> P</a:t>
            </a:r>
            <a:r>
              <a:rPr lang="zh-CN" altLang="en-US" sz="2500" b="1" dirty="0">
                <a:solidFill>
                  <a:schemeClr val="accent2"/>
                </a:solidFill>
                <a:latin typeface="Times New Roman" panose="02020603050405020304" pitchFamily="18" charset="0"/>
                <a:ea typeface="宋体" panose="02010600030101010101" pitchFamily="2" charset="-122"/>
              </a:rPr>
              <a:t>规则</a:t>
            </a:r>
            <a:r>
              <a:rPr lang="zh-CN" altLang="en-US" sz="2500" b="1" dirty="0">
                <a:latin typeface="Times New Roman" panose="02020603050405020304" pitchFamily="18" charset="0"/>
                <a:ea typeface="宋体" panose="02010600030101010101" pitchFamily="2" charset="-122"/>
              </a:rPr>
              <a:t>： </a:t>
            </a:r>
            <a:endParaRPr lang="zh-CN" altLang="en-US" sz="2400" b="1" dirty="0">
              <a:latin typeface="Times New Roman" panose="02020603050405020304" pitchFamily="18" charset="0"/>
              <a:ea typeface="宋体" panose="02010600030101010101" pitchFamily="2" charset="-122"/>
            </a:endParaRPr>
          </a:p>
        </p:txBody>
      </p:sp>
      <p:sp>
        <p:nvSpPr>
          <p:cNvPr id="189449" name="文本框 3"/>
          <p:cNvSpPr txBox="1"/>
          <p:nvPr/>
        </p:nvSpPr>
        <p:spPr>
          <a:xfrm>
            <a:off x="3581400" y="1725614"/>
            <a:ext cx="6062878" cy="491481"/>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zh-CN" altLang="en-US" sz="2400" b="1" dirty="0">
                <a:latin typeface="Arial" panose="020B0604020202020204" pitchFamily="34" charset="0"/>
                <a:ea typeface="宋体" panose="02010600030101010101" pitchFamily="2" charset="-122"/>
              </a:rPr>
              <a:t>直接利用推理中给出的前提，即前提引入。</a:t>
            </a:r>
          </a:p>
        </p:txBody>
      </p:sp>
      <p:sp>
        <p:nvSpPr>
          <p:cNvPr id="189450" name="文本框 4"/>
          <p:cNvSpPr txBox="1"/>
          <p:nvPr/>
        </p:nvSpPr>
        <p:spPr>
          <a:xfrm>
            <a:off x="3743326" y="2654300"/>
            <a:ext cx="6492875" cy="79432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zh-CN" altLang="en-US" sz="2000" b="1" dirty="0">
                <a:latin typeface="Arial" panose="020B0604020202020204" pitchFamily="34" charset="0"/>
                <a:ea typeface="宋体" panose="02010600030101010101" pitchFamily="2" charset="-122"/>
              </a:rPr>
              <a:t>在推导过程中如果前面有一个或者多个公式永真蕴含命题公式</a:t>
            </a:r>
            <a:r>
              <a:rPr lang="en-US" altLang="zh-CN" sz="2000" b="1" dirty="0">
                <a:latin typeface="Arial" panose="020B0604020202020204" pitchFamily="34" charset="0"/>
                <a:ea typeface="宋体" panose="02010600030101010101" pitchFamily="2" charset="-122"/>
              </a:rPr>
              <a:t>S</a:t>
            </a:r>
            <a:r>
              <a:rPr lang="zh-CN" altLang="en-US" sz="2000" b="1" dirty="0">
                <a:latin typeface="Arial" panose="020B0604020202020204" pitchFamily="34" charset="0"/>
                <a:ea typeface="宋体" panose="02010600030101010101" pitchFamily="2" charset="-122"/>
              </a:rPr>
              <a:t>，则就可以把公式</a:t>
            </a:r>
            <a:r>
              <a:rPr lang="en-US" altLang="zh-CN" sz="2000" b="1" dirty="0">
                <a:latin typeface="Arial" panose="020B0604020202020204" pitchFamily="34" charset="0"/>
                <a:ea typeface="宋体" panose="02010600030101010101" pitchFamily="2" charset="-122"/>
              </a:rPr>
              <a:t>S</a:t>
            </a:r>
            <a:r>
              <a:rPr lang="zh-CN" altLang="en-US" sz="2000" b="1" dirty="0">
                <a:latin typeface="Arial" panose="020B0604020202020204" pitchFamily="34" charset="0"/>
                <a:ea typeface="宋体" panose="02010600030101010101" pitchFamily="2" charset="-122"/>
              </a:rPr>
              <a:t>引入到推导过程中。</a:t>
            </a:r>
          </a:p>
        </p:txBody>
      </p:sp>
    </p:spTree>
    <p:extLst>
      <p:ext uri="{BB962C8B-B14F-4D97-AF65-F5344CB8AC3E}">
        <p14:creationId xmlns:p14="http://schemas.microsoft.com/office/powerpoint/2010/main" val="3614203253"/>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18</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19459" name="文本占位符 19458"/>
          <p:cNvSpPr>
            <a:spLocks noGrp="1"/>
          </p:cNvSpPr>
          <p:nvPr>
            <p:ph sz="quarter" idx="1"/>
          </p:nvPr>
        </p:nvSpPr>
        <p:spPr>
          <a:xfrm>
            <a:off x="1855734" y="1895184"/>
            <a:ext cx="8503920" cy="2641191"/>
          </a:xfrm>
          <a:noFill/>
          <a:ln>
            <a:noFill/>
          </a:ln>
        </p:spPr>
        <p:txBody>
          <a:bodyPr/>
          <a:lstStyle/>
          <a:p>
            <a:pPr marL="101600" indent="571500" algn="just">
              <a:lnSpc>
                <a:spcPts val="3000"/>
              </a:lnSpc>
              <a:spcAft>
                <a:spcPct val="20000"/>
              </a:spcAft>
              <a:buNone/>
            </a:pPr>
            <a:r>
              <a:rPr lang="zh-CN" altLang="en-US" sz="2000" dirty="0">
                <a:latin typeface="宋体" panose="02010600030101010101" pitchFamily="2" charset="-122"/>
                <a:ea typeface="楷体_GB2312" pitchFamily="1" charset="-122"/>
              </a:rPr>
              <a:t>用（</a:t>
            </a:r>
            <a:r>
              <a:rPr lang="en-US" altLang="zh-CN" sz="2000" dirty="0">
                <a:latin typeface="宋体" panose="02010600030101010101" pitchFamily="2" charset="-122"/>
                <a:ea typeface="楷体_GB2312" pitchFamily="1" charset="-122"/>
              </a:rPr>
              <a:t>M</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F</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L</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C</a:t>
            </a:r>
            <a:r>
              <a:rPr lang="zh-CN" altLang="en-US" sz="2000" dirty="0">
                <a:latin typeface="宋体" panose="02010600030101010101" pitchFamily="2" charset="-122"/>
                <a:ea typeface="楷体_GB2312" pitchFamily="1" charset="-122"/>
              </a:rPr>
              <a:t>）表示四个对象的一个状态</a:t>
            </a:r>
            <a:r>
              <a:rPr lang="en-US" altLang="zh-CN" sz="2000" dirty="0">
                <a:latin typeface="宋体" panose="02010600030101010101" pitchFamily="2" charset="-122"/>
                <a:ea typeface="楷体_GB2312" pitchFamily="1" charset="-122"/>
              </a:rPr>
              <a:t>,</a:t>
            </a:r>
            <a:r>
              <a:rPr lang="zh-CN" altLang="en-US" sz="2000" dirty="0">
                <a:latin typeface="宋体" panose="02010600030101010101" pitchFamily="2" charset="-122"/>
                <a:ea typeface="楷体_GB2312" pitchFamily="1" charset="-122"/>
              </a:rPr>
              <a:t>可有</a:t>
            </a:r>
            <a:r>
              <a:rPr lang="en-US" altLang="zh-CN" sz="2000" dirty="0">
                <a:latin typeface="宋体" panose="02010600030101010101" pitchFamily="2" charset="-122"/>
                <a:ea typeface="楷体_GB2312" pitchFamily="1" charset="-122"/>
              </a:rPr>
              <a:t>S</a:t>
            </a:r>
            <a:r>
              <a:rPr lang="zh-CN" altLang="en-US" sz="2000" dirty="0">
                <a:latin typeface="宋体" panose="02010600030101010101" pitchFamily="2" charset="-122"/>
                <a:ea typeface="楷体_GB2312" pitchFamily="1" charset="-122"/>
              </a:rPr>
              <a:t>和</a:t>
            </a:r>
            <a:r>
              <a:rPr lang="en-US" altLang="zh-CN" sz="2000" dirty="0">
                <a:latin typeface="宋体" panose="02010600030101010101" pitchFamily="2" charset="-122"/>
                <a:ea typeface="楷体_GB2312" pitchFamily="1" charset="-122"/>
              </a:rPr>
              <a:t>N</a:t>
            </a:r>
            <a:r>
              <a:rPr lang="zh-CN" altLang="en-US" sz="2000" dirty="0">
                <a:latin typeface="宋体" panose="02010600030101010101" pitchFamily="2" charset="-122"/>
                <a:ea typeface="楷体_GB2312" pitchFamily="1" charset="-122"/>
              </a:rPr>
              <a:t>两个值；</a:t>
            </a:r>
          </a:p>
          <a:p>
            <a:pPr marL="101600" indent="571500" algn="just">
              <a:lnSpc>
                <a:spcPts val="3000"/>
              </a:lnSpc>
              <a:spcAft>
                <a:spcPct val="20000"/>
              </a:spcAft>
              <a:buNone/>
            </a:pPr>
            <a:r>
              <a:rPr lang="zh-CN" altLang="en-US" sz="2000" dirty="0">
                <a:latin typeface="宋体" panose="02010600030101010101" pitchFamily="2" charset="-122"/>
                <a:ea typeface="楷体_GB2312" pitchFamily="1" charset="-122"/>
              </a:rPr>
              <a:t>改变状态的操作，可分别用</a:t>
            </a:r>
            <a:r>
              <a:rPr lang="en-US" altLang="zh-CN" sz="2000" dirty="0">
                <a:latin typeface="宋体" panose="02010600030101010101" pitchFamily="2" charset="-122"/>
                <a:ea typeface="楷体_GB2312" pitchFamily="1" charset="-122"/>
              </a:rPr>
              <a:t>1</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0</a:t>
            </a:r>
            <a:r>
              <a:rPr lang="zh-CN" altLang="en-US" sz="2000" dirty="0">
                <a:latin typeface="宋体" panose="02010600030101010101" pitchFamily="2" charset="-122"/>
                <a:ea typeface="楷体_GB2312" pitchFamily="1" charset="-122"/>
              </a:rPr>
              <a:t>表示。表示对象“在船上”和“不在船上”两个值。</a:t>
            </a:r>
          </a:p>
          <a:p>
            <a:pPr marL="101600" indent="571500" algn="just">
              <a:lnSpc>
                <a:spcPts val="3000"/>
              </a:lnSpc>
              <a:spcAft>
                <a:spcPct val="20000"/>
              </a:spcAft>
              <a:buNone/>
            </a:pPr>
            <a:r>
              <a:rPr lang="zh-CN" altLang="en-US" sz="2000" dirty="0">
                <a:latin typeface="宋体" panose="02010600030101010101" pitchFamily="2" charset="-122"/>
                <a:ea typeface="楷体_GB2312" pitchFamily="1" charset="-122"/>
              </a:rPr>
              <a:t>如：初始状态：（</a:t>
            </a:r>
            <a:r>
              <a:rPr lang="en-US" altLang="zh-CN" sz="2000" dirty="0">
                <a:latin typeface="宋体" panose="02010600030101010101" pitchFamily="2" charset="-122"/>
                <a:ea typeface="楷体_GB2312" pitchFamily="1" charset="-122"/>
              </a:rPr>
              <a:t>S</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S</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S</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S</a:t>
            </a:r>
            <a:r>
              <a:rPr lang="zh-CN" altLang="en-US" sz="2000" dirty="0">
                <a:latin typeface="宋体" panose="02010600030101010101" pitchFamily="2" charset="-122"/>
                <a:ea typeface="楷体_GB2312" pitchFamily="1" charset="-122"/>
              </a:rPr>
              <a:t>），终止状态：（</a:t>
            </a:r>
            <a:r>
              <a:rPr lang="en-US" altLang="zh-CN" sz="2000" dirty="0">
                <a:latin typeface="宋体" panose="02010600030101010101" pitchFamily="2" charset="-122"/>
                <a:ea typeface="楷体_GB2312" pitchFamily="1" charset="-122"/>
              </a:rPr>
              <a:t>N</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N</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N</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N</a:t>
            </a:r>
            <a:r>
              <a:rPr lang="zh-CN" altLang="en-US" sz="2000" dirty="0">
                <a:latin typeface="宋体" panose="02010600030101010101" pitchFamily="2" charset="-122"/>
                <a:ea typeface="楷体_GB2312" pitchFamily="1" charset="-122"/>
              </a:rPr>
              <a:t>），中间状态：</a:t>
            </a:r>
            <a:r>
              <a:rPr lang="en-US" altLang="zh-CN" sz="2000" dirty="0">
                <a:latin typeface="宋体" panose="02010600030101010101" pitchFamily="2" charset="-122"/>
                <a:ea typeface="楷体_GB2312" pitchFamily="1" charset="-122"/>
              </a:rPr>
              <a:t>S-N</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1</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0</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1</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0</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 N-S</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1</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0</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0</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0</a:t>
            </a:r>
            <a:r>
              <a:rPr lang="zh-CN" altLang="en-US" sz="2000" dirty="0">
                <a:latin typeface="宋体" panose="02010600030101010101" pitchFamily="2" charset="-122"/>
                <a:ea typeface="楷体_GB2312" pitchFamily="1" charset="-122"/>
              </a:rPr>
              <a:t>）</a:t>
            </a:r>
            <a:r>
              <a:rPr lang="en-US" altLang="zh-CN" sz="2000" dirty="0">
                <a:latin typeface="宋体" panose="02010600030101010101" pitchFamily="2" charset="-122"/>
                <a:ea typeface="楷体_GB2312" pitchFamily="1" charset="-122"/>
              </a:rPr>
              <a:t>,…</a:t>
            </a:r>
            <a:endParaRPr lang="zh-CN" altLang="en-US" sz="2000" dirty="0">
              <a:latin typeface="宋体" panose="02010600030101010101" pitchFamily="2" charset="-122"/>
              <a:ea typeface="楷体_GB2312" pitchFamily="1" charset="-122"/>
            </a:endParaRPr>
          </a:p>
        </p:txBody>
      </p:sp>
      <p:sp>
        <p:nvSpPr>
          <p:cNvPr id="6" name="文本框 4"/>
          <p:cNvSpPr txBox="1"/>
          <p:nvPr/>
        </p:nvSpPr>
        <p:spPr>
          <a:xfrm>
            <a:off x="1855734" y="337276"/>
            <a:ext cx="4493538" cy="523220"/>
          </a:xfrm>
          <a:prstGeom prst="rect">
            <a:avLst/>
          </a:prstGeom>
          <a:noFill/>
        </p:spPr>
        <p:txBody>
          <a:bodyPr wrap="none" rtlCol="0" anchor="t">
            <a:spAutoFit/>
            <a:scene3d>
              <a:camera prst="orthographicFront"/>
              <a:lightRig rig="threePt" dir="t"/>
            </a:scene3d>
          </a:bodyPr>
          <a:lstStyle/>
          <a:p>
            <a:pPr fontAlgn="base">
              <a:spcBef>
                <a:spcPct val="0"/>
              </a:spcBef>
              <a:spcAft>
                <a:spcPct val="0"/>
              </a:spcAft>
            </a:pPr>
            <a:r>
              <a:rPr lang="zh-CN" altLang="en-US" sz="2800" dirty="0">
                <a:solidFill>
                  <a:prstClr val="black"/>
                </a:solidFill>
                <a:effectLst>
                  <a:outerShdw blurRad="38100" dist="19050" dir="2700000" algn="tl" rotWithShape="0">
                    <a:prstClr val="black">
                      <a:alpha val="40000"/>
                    </a:prstClr>
                  </a:outerShdw>
                </a:effectLst>
                <a:latin typeface="Times New Roman" panose="02020603050405020304" pitchFamily="18" charset="0"/>
                <a:ea typeface="宋体" panose="02010600030101010101" pitchFamily="2" charset="-122"/>
                <a:sym typeface="+mn-ea"/>
              </a:rPr>
              <a:t>用实例说明知识表示的过程</a:t>
            </a:r>
          </a:p>
        </p:txBody>
      </p:sp>
    </p:spTree>
    <p:extLst>
      <p:ext uri="{BB962C8B-B14F-4D97-AF65-F5344CB8AC3E}">
        <p14:creationId xmlns:p14="http://schemas.microsoft.com/office/powerpoint/2010/main" val="1007346283"/>
      </p:ext>
    </p:extLst>
  </p:cSld>
  <p:clrMapOvr>
    <a:masterClrMapping/>
  </p:clrMapOvr>
  <p:transition>
    <p:random/>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3.2  </a:t>
            </a:r>
            <a:r>
              <a:rPr lang="zh-CN" altLang="en-US" sz="3600" dirty="0">
                <a:solidFill>
                  <a:srgbClr val="7B9899"/>
                </a:solidFill>
                <a:latin typeface="Times New Roman" panose="02020603050405020304" pitchFamily="18" charset="0"/>
                <a:ea typeface="黑体" panose="02010609060101010101" pitchFamily="49" charset="-122"/>
              </a:rPr>
              <a:t>自然演绎推理</a:t>
            </a:r>
          </a:p>
        </p:txBody>
      </p:sp>
      <p:sp>
        <p:nvSpPr>
          <p:cNvPr id="190467" name="Rectangle 3"/>
          <p:cNvSpPr>
            <a:spLocks noGrp="1"/>
          </p:cNvSpPr>
          <p:nvPr>
            <p:ph sz="quarter" idx="1"/>
          </p:nvPr>
        </p:nvSpPr>
        <p:spPr>
          <a:xfrm>
            <a:off x="2171700" y="1600200"/>
            <a:ext cx="7848600" cy="2895600"/>
          </a:xfrm>
        </p:spPr>
        <p:txBody>
          <a:bodyPr vert="horz" wrap="square" lIns="91440" tIns="45720" rIns="91440" bIns="45720" anchor="t" anchorCtr="0">
            <a:normAutofit/>
          </a:bodyPr>
          <a:lstStyle/>
          <a:p>
            <a:pPr marL="0" indent="0" algn="just">
              <a:lnSpc>
                <a:spcPct val="120000"/>
              </a:lnSpc>
              <a:buFont typeface="Wingdings 2" panose="05020102010507070707" pitchFamily="18" charset="2"/>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例</a:t>
            </a:r>
            <a:r>
              <a:rPr lang="en-US" altLang="zh-CN" sz="2600" b="1" dirty="0">
                <a:latin typeface="仿宋" panose="02010609060101010101" pitchFamily="49" charset="-122"/>
                <a:ea typeface="仿宋" panose="02010609060101010101" pitchFamily="49" charset="-122"/>
              </a:rPr>
              <a:t>3.1  </a:t>
            </a:r>
            <a:r>
              <a:rPr lang="zh-CN" altLang="en-US" sz="2600" b="1" dirty="0">
                <a:latin typeface="仿宋" panose="02010609060101010101" pitchFamily="49" charset="-122"/>
                <a:ea typeface="仿宋" panose="02010609060101010101" pitchFamily="49" charset="-122"/>
              </a:rPr>
              <a:t>已知事实：</a:t>
            </a:r>
          </a:p>
          <a:p>
            <a:pPr marL="0" indent="0" algn="just">
              <a:lnSpc>
                <a:spcPct val="120000"/>
              </a:lnSpc>
              <a:buNone/>
            </a:pPr>
            <a:r>
              <a:rPr lang="zh-CN" altLang="en-US" sz="2600" b="1" dirty="0">
                <a:latin typeface="仿宋" panose="02010609060101010101" pitchFamily="49" charset="-122"/>
                <a:ea typeface="仿宋" panose="02010609060101010101" pitchFamily="49" charset="-122"/>
              </a:rPr>
              <a:t>   （</a:t>
            </a:r>
            <a:r>
              <a:rPr lang="en-US" altLang="zh-CN" sz="2600" b="1" dirty="0">
                <a:latin typeface="仿宋" panose="02010609060101010101" pitchFamily="49" charset="-122"/>
                <a:ea typeface="仿宋" panose="02010609060101010101" pitchFamily="49" charset="-122"/>
              </a:rPr>
              <a:t>1</a:t>
            </a:r>
            <a:r>
              <a:rPr lang="zh-CN" altLang="en-US" sz="2600" b="1" dirty="0">
                <a:latin typeface="仿宋" panose="02010609060101010101" pitchFamily="49" charset="-122"/>
                <a:ea typeface="仿宋" panose="02010609060101010101" pitchFamily="49" charset="-122"/>
              </a:rPr>
              <a:t>）凡是容易的课程小王</a:t>
            </a:r>
            <a:r>
              <a:rPr lang="en-US" altLang="zh-CN" sz="2600" b="1" dirty="0">
                <a:latin typeface="仿宋" panose="02010609060101010101" pitchFamily="49" charset="-122"/>
                <a:ea typeface="仿宋" panose="02010609060101010101" pitchFamily="49" charset="-122"/>
              </a:rPr>
              <a:t>( Wang )</a:t>
            </a:r>
            <a:r>
              <a:rPr lang="zh-CN" altLang="en-US" sz="2600" b="1" dirty="0">
                <a:latin typeface="仿宋" panose="02010609060101010101" pitchFamily="49" charset="-122"/>
                <a:ea typeface="仿宋" panose="02010609060101010101" pitchFamily="49" charset="-122"/>
              </a:rPr>
              <a:t>都喜欢；</a:t>
            </a:r>
          </a:p>
          <a:p>
            <a:pPr marL="0" indent="0" algn="just">
              <a:lnSpc>
                <a:spcPct val="120000"/>
              </a:lnSpc>
              <a:buNone/>
            </a:pPr>
            <a:r>
              <a:rPr lang="zh-CN" altLang="en-US" sz="2600" b="1" dirty="0">
                <a:latin typeface="仿宋" panose="02010609060101010101" pitchFamily="49" charset="-122"/>
                <a:ea typeface="仿宋" panose="02010609060101010101" pitchFamily="49" charset="-122"/>
              </a:rPr>
              <a:t>   （</a:t>
            </a:r>
            <a:r>
              <a:rPr lang="en-US" altLang="zh-CN" sz="2600" b="1" dirty="0">
                <a:latin typeface="仿宋" panose="02010609060101010101" pitchFamily="49" charset="-122"/>
                <a:ea typeface="仿宋" panose="02010609060101010101" pitchFamily="49" charset="-122"/>
              </a:rPr>
              <a:t>2</a:t>
            </a:r>
            <a:r>
              <a:rPr lang="zh-CN" altLang="en-US" sz="2600" b="1" dirty="0">
                <a:latin typeface="仿宋" panose="02010609060101010101" pitchFamily="49" charset="-122"/>
                <a:ea typeface="仿宋" panose="02010609060101010101" pitchFamily="49" charset="-122"/>
              </a:rPr>
              <a:t>）</a:t>
            </a:r>
            <a:r>
              <a:rPr lang="en-US" altLang="zh-CN" sz="2600" b="1" dirty="0">
                <a:latin typeface="仿宋" panose="02010609060101010101" pitchFamily="49" charset="-122"/>
                <a:ea typeface="仿宋" panose="02010609060101010101" pitchFamily="49" charset="-122"/>
              </a:rPr>
              <a:t>C </a:t>
            </a:r>
            <a:r>
              <a:rPr lang="zh-CN" altLang="en-US" sz="2600" b="1" dirty="0">
                <a:latin typeface="仿宋" panose="02010609060101010101" pitchFamily="49" charset="-122"/>
                <a:ea typeface="仿宋" panose="02010609060101010101" pitchFamily="49" charset="-122"/>
              </a:rPr>
              <a:t>班的课程都是容易的；</a:t>
            </a:r>
          </a:p>
          <a:p>
            <a:pPr marL="0" indent="0" algn="just">
              <a:lnSpc>
                <a:spcPct val="120000"/>
              </a:lnSpc>
              <a:buNone/>
            </a:pPr>
            <a:r>
              <a:rPr lang="zh-CN" altLang="en-US" sz="2600" b="1" dirty="0">
                <a:latin typeface="仿宋" panose="02010609060101010101" pitchFamily="49" charset="-122"/>
                <a:ea typeface="仿宋" panose="02010609060101010101" pitchFamily="49" charset="-122"/>
              </a:rPr>
              <a:t>   （</a:t>
            </a:r>
            <a:r>
              <a:rPr lang="en-US" altLang="zh-CN" sz="2600" b="1" dirty="0">
                <a:latin typeface="仿宋" panose="02010609060101010101" pitchFamily="49" charset="-122"/>
                <a:ea typeface="仿宋" panose="02010609060101010101" pitchFamily="49" charset="-122"/>
              </a:rPr>
              <a:t>3</a:t>
            </a:r>
            <a:r>
              <a:rPr lang="zh-CN" altLang="en-US" sz="2600" b="1" dirty="0">
                <a:latin typeface="仿宋" panose="02010609060101010101" pitchFamily="49" charset="-122"/>
                <a:ea typeface="仿宋" panose="02010609060101010101" pitchFamily="49" charset="-122"/>
              </a:rPr>
              <a:t>）</a:t>
            </a:r>
            <a:r>
              <a:rPr lang="en-US" altLang="zh-CN" sz="2600" b="1" dirty="0">
                <a:latin typeface="仿宋" panose="02010609060101010101" pitchFamily="49" charset="-122"/>
                <a:ea typeface="仿宋" panose="02010609060101010101" pitchFamily="49" charset="-122"/>
              </a:rPr>
              <a:t>ds </a:t>
            </a:r>
            <a:r>
              <a:rPr lang="zh-CN" altLang="en-US" sz="2600" b="1" dirty="0">
                <a:latin typeface="仿宋" panose="02010609060101010101" pitchFamily="49" charset="-122"/>
                <a:ea typeface="仿宋" panose="02010609060101010101" pitchFamily="49" charset="-122"/>
              </a:rPr>
              <a:t>是 </a:t>
            </a:r>
            <a:r>
              <a:rPr lang="en-US" altLang="zh-CN" sz="2600" b="1" dirty="0">
                <a:latin typeface="仿宋" panose="02010609060101010101" pitchFamily="49" charset="-122"/>
                <a:ea typeface="仿宋" panose="02010609060101010101" pitchFamily="49" charset="-122"/>
              </a:rPr>
              <a:t>C </a:t>
            </a:r>
            <a:r>
              <a:rPr lang="zh-CN" altLang="en-US" sz="2600" b="1" dirty="0">
                <a:latin typeface="仿宋" panose="02010609060101010101" pitchFamily="49" charset="-122"/>
                <a:ea typeface="仿宋" panose="02010609060101010101" pitchFamily="49" charset="-122"/>
              </a:rPr>
              <a:t>班的一门课程。</a:t>
            </a:r>
          </a:p>
          <a:p>
            <a:pPr marL="0" indent="0" algn="just">
              <a:lnSpc>
                <a:spcPct val="120000"/>
              </a:lnSpc>
              <a:buSzPct val="60000"/>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 求证：小王喜欢 </a:t>
            </a:r>
            <a:r>
              <a:rPr lang="en-US" altLang="zh-CN" sz="2600" b="1" dirty="0">
                <a:latin typeface="仿宋" panose="02010609060101010101" pitchFamily="49" charset="-122"/>
                <a:ea typeface="仿宋" panose="02010609060101010101" pitchFamily="49" charset="-122"/>
              </a:rPr>
              <a:t>ds </a:t>
            </a:r>
            <a:r>
              <a:rPr lang="zh-CN" altLang="en-US" sz="2600" b="1" dirty="0">
                <a:latin typeface="仿宋" panose="02010609060101010101" pitchFamily="49" charset="-122"/>
                <a:ea typeface="仿宋" panose="02010609060101010101" pitchFamily="49" charset="-122"/>
              </a:rPr>
              <a:t>这门课程。</a:t>
            </a:r>
          </a:p>
        </p:txBody>
      </p:sp>
      <p:sp>
        <p:nvSpPr>
          <p:cNvPr id="190468"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180</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90469" name="Rectangle 4"/>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0470" name="Rectangle 5"/>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0471" name="Rectangle 6"/>
          <p:cNvSpPr/>
          <p:nvPr/>
        </p:nvSpPr>
        <p:spPr>
          <a:xfrm>
            <a:off x="1524001" y="317950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0472" name="Rectangle 7"/>
          <p:cNvSpPr/>
          <p:nvPr/>
        </p:nvSpPr>
        <p:spPr>
          <a:xfrm>
            <a:off x="1524001" y="317950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7054165"/>
      </p:ext>
    </p:extLst>
  </p:cSld>
  <p:clrMapOvr>
    <a:masterClrMapping/>
  </p:clrMapOvr>
  <p:transition>
    <p:random/>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3.2  </a:t>
            </a:r>
            <a:r>
              <a:rPr lang="zh-CN" altLang="en-US" sz="3600" dirty="0">
                <a:solidFill>
                  <a:srgbClr val="7B9899"/>
                </a:solidFill>
                <a:latin typeface="Times New Roman" panose="02020603050405020304" pitchFamily="18" charset="0"/>
                <a:ea typeface="黑体" panose="02010609060101010101" pitchFamily="49" charset="-122"/>
              </a:rPr>
              <a:t>自然演绎推理</a:t>
            </a:r>
          </a:p>
        </p:txBody>
      </p:sp>
      <p:sp>
        <p:nvSpPr>
          <p:cNvPr id="191491" name="Rectangle 3"/>
          <p:cNvSpPr>
            <a:spLocks noGrp="1"/>
          </p:cNvSpPr>
          <p:nvPr>
            <p:ph sz="quarter" idx="1"/>
          </p:nvPr>
        </p:nvSpPr>
        <p:spPr>
          <a:xfrm>
            <a:off x="1978026" y="1447801"/>
            <a:ext cx="8435975" cy="2303463"/>
          </a:xfrm>
        </p:spPr>
        <p:txBody>
          <a:bodyPr vert="horz" wrap="square" lIns="91440" tIns="45720" rIns="91440" bIns="45720" anchor="t" anchorCtr="0">
            <a:normAutofit/>
          </a:bodyPr>
          <a:lstStyle/>
          <a:p>
            <a:pPr algn="just" eaLnBrk="1" hangingPunct="1">
              <a:lnSpc>
                <a:spcPct val="90000"/>
              </a:lnSpc>
              <a:buClr>
                <a:schemeClr val="accent1"/>
              </a:buClr>
              <a:buSzPct val="85000"/>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证明：</a:t>
            </a:r>
          </a:p>
          <a:p>
            <a:pPr algn="just" eaLnBrk="1" hangingPunct="1">
              <a:lnSpc>
                <a:spcPct val="90000"/>
              </a:lnSpc>
              <a:buClr>
                <a:schemeClr val="accent1"/>
              </a:buClr>
              <a:buSzPct val="60000"/>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定义谓词</a:t>
            </a:r>
            <a:r>
              <a:rPr lang="zh-CN" altLang="en-US" sz="2600" dirty="0">
                <a:latin typeface="仿宋" panose="02010609060101010101" pitchFamily="49" charset="-122"/>
                <a:ea typeface="仿宋" panose="02010609060101010101" pitchFamily="49" charset="-122"/>
              </a:rPr>
              <a:t>：</a:t>
            </a:r>
          </a:p>
          <a:p>
            <a:pPr algn="just" eaLnBrk="1" hangingPunct="1">
              <a:lnSpc>
                <a:spcPct val="90000"/>
              </a:lnSpc>
              <a:buClr>
                <a:schemeClr val="accent1"/>
              </a:buClr>
              <a:buSzPct val="85000"/>
              <a:buFont typeface="Wingdings" panose="05000000000000000000" pitchFamily="2" charset="2"/>
              <a:buNone/>
            </a:pPr>
            <a:r>
              <a:rPr lang="zh-CN" altLang="en-US" sz="2600" b="1" dirty="0">
                <a:latin typeface="仿宋" panose="02010609060101010101" pitchFamily="49" charset="-122"/>
                <a:ea typeface="仿宋" panose="02010609060101010101" pitchFamily="49" charset="-122"/>
              </a:rPr>
              <a:t>       </a:t>
            </a:r>
            <a:r>
              <a:rPr lang="en-US" altLang="zh-CN" sz="2600" b="1" i="1" dirty="0">
                <a:solidFill>
                  <a:srgbClr val="660066"/>
                </a:solidFill>
                <a:latin typeface="仿宋" panose="02010609060101010101" pitchFamily="49" charset="-122"/>
                <a:ea typeface="仿宋" panose="02010609060101010101" pitchFamily="49" charset="-122"/>
              </a:rPr>
              <a:t>EASY</a:t>
            </a:r>
            <a:r>
              <a:rPr lang="en-US" altLang="zh-CN" sz="2600" b="1" dirty="0">
                <a:solidFill>
                  <a:srgbClr val="660066"/>
                </a:solidFill>
                <a:latin typeface="仿宋" panose="02010609060101010101" pitchFamily="49" charset="-122"/>
                <a:ea typeface="仿宋" panose="02010609060101010101" pitchFamily="49" charset="-122"/>
              </a:rPr>
              <a:t> ( </a:t>
            </a:r>
            <a:r>
              <a:rPr lang="en-US" altLang="zh-CN" sz="2600" b="1" i="1" dirty="0">
                <a:solidFill>
                  <a:srgbClr val="660066"/>
                </a:solidFill>
                <a:latin typeface="仿宋" panose="02010609060101010101" pitchFamily="49" charset="-122"/>
                <a:ea typeface="仿宋" panose="02010609060101010101" pitchFamily="49" charset="-122"/>
              </a:rPr>
              <a:t>x </a:t>
            </a:r>
            <a:r>
              <a:rPr lang="en-US" altLang="zh-CN" sz="2600" b="1" dirty="0">
                <a:solidFill>
                  <a:srgbClr val="660066"/>
                </a:solidFill>
                <a:latin typeface="仿宋" panose="02010609060101010101" pitchFamily="49" charset="-122"/>
                <a:ea typeface="仿宋" panose="02010609060101010101" pitchFamily="49" charset="-122"/>
              </a:rPr>
              <a:t>)</a:t>
            </a:r>
            <a:r>
              <a:rPr lang="zh-CN" altLang="en-US" sz="2600" dirty="0">
                <a:latin typeface="仿宋" panose="02010609060101010101" pitchFamily="49" charset="-122"/>
                <a:ea typeface="仿宋" panose="02010609060101010101" pitchFamily="49" charset="-122"/>
              </a:rPr>
              <a:t>：</a:t>
            </a:r>
            <a:r>
              <a:rPr lang="en-US" altLang="zh-CN" sz="2600" i="1" dirty="0">
                <a:latin typeface="仿宋" panose="02010609060101010101" pitchFamily="49" charset="-122"/>
                <a:ea typeface="仿宋" panose="02010609060101010101" pitchFamily="49" charset="-122"/>
              </a:rPr>
              <a:t>x</a:t>
            </a:r>
            <a:r>
              <a:rPr lang="en-US" altLang="zh-CN" sz="2600"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是容易的</a:t>
            </a:r>
          </a:p>
          <a:p>
            <a:pPr algn="just" eaLnBrk="1" hangingPunct="1">
              <a:lnSpc>
                <a:spcPct val="90000"/>
              </a:lnSpc>
              <a:buClr>
                <a:schemeClr val="accent1"/>
              </a:buClr>
              <a:buSzPct val="85000"/>
              <a:buFont typeface="Wingdings" panose="05000000000000000000" pitchFamily="2" charset="2"/>
              <a:buNone/>
            </a:pPr>
            <a:r>
              <a:rPr lang="zh-CN" altLang="en-US" sz="2600" b="1" dirty="0">
                <a:latin typeface="仿宋" panose="02010609060101010101" pitchFamily="49" charset="-122"/>
                <a:ea typeface="仿宋" panose="02010609060101010101" pitchFamily="49" charset="-122"/>
              </a:rPr>
              <a:t>       </a:t>
            </a:r>
            <a:r>
              <a:rPr lang="en-US" altLang="zh-CN" sz="2600" b="1" i="1" dirty="0">
                <a:solidFill>
                  <a:srgbClr val="660066"/>
                </a:solidFill>
                <a:latin typeface="仿宋" panose="02010609060101010101" pitchFamily="49" charset="-122"/>
                <a:ea typeface="仿宋" panose="02010609060101010101" pitchFamily="49" charset="-122"/>
              </a:rPr>
              <a:t>LIKE</a:t>
            </a:r>
            <a:r>
              <a:rPr lang="en-US" altLang="zh-CN" sz="2600" b="1" dirty="0">
                <a:solidFill>
                  <a:srgbClr val="660066"/>
                </a:solidFill>
                <a:latin typeface="仿宋" panose="02010609060101010101" pitchFamily="49" charset="-122"/>
                <a:ea typeface="仿宋" panose="02010609060101010101" pitchFamily="49" charset="-122"/>
              </a:rPr>
              <a:t> ( </a:t>
            </a:r>
            <a:r>
              <a:rPr lang="en-US" altLang="zh-CN" sz="2600" b="1" i="1" dirty="0">
                <a:solidFill>
                  <a:srgbClr val="660066"/>
                </a:solidFill>
                <a:latin typeface="仿宋" panose="02010609060101010101" pitchFamily="49" charset="-122"/>
                <a:ea typeface="仿宋" panose="02010609060101010101" pitchFamily="49" charset="-122"/>
              </a:rPr>
              <a:t>x</a:t>
            </a:r>
            <a:r>
              <a:rPr lang="en-US" altLang="zh-CN" sz="2600" b="1" dirty="0">
                <a:solidFill>
                  <a:srgbClr val="660066"/>
                </a:solidFill>
                <a:latin typeface="仿宋" panose="02010609060101010101" pitchFamily="49" charset="-122"/>
                <a:ea typeface="仿宋" panose="02010609060101010101" pitchFamily="49" charset="-122"/>
              </a:rPr>
              <a:t>,  </a:t>
            </a:r>
            <a:r>
              <a:rPr lang="en-US" altLang="zh-CN" sz="2600" b="1" i="1" dirty="0">
                <a:solidFill>
                  <a:srgbClr val="660066"/>
                </a:solidFill>
                <a:latin typeface="仿宋" panose="02010609060101010101" pitchFamily="49" charset="-122"/>
                <a:ea typeface="仿宋" panose="02010609060101010101" pitchFamily="49" charset="-122"/>
              </a:rPr>
              <a:t>y </a:t>
            </a:r>
            <a:r>
              <a:rPr lang="en-US" altLang="zh-CN" sz="2600" b="1" dirty="0">
                <a:solidFill>
                  <a:srgbClr val="660066"/>
                </a:solidFill>
                <a:latin typeface="仿宋" panose="02010609060101010101" pitchFamily="49" charset="-122"/>
                <a:ea typeface="仿宋" panose="02010609060101010101" pitchFamily="49" charset="-122"/>
              </a:rPr>
              <a:t>)</a:t>
            </a:r>
            <a:r>
              <a:rPr lang="zh-CN" altLang="en-US" sz="2600" dirty="0">
                <a:latin typeface="仿宋" panose="02010609060101010101" pitchFamily="49" charset="-122"/>
                <a:ea typeface="仿宋" panose="02010609060101010101" pitchFamily="49" charset="-122"/>
              </a:rPr>
              <a:t>：</a:t>
            </a:r>
            <a:r>
              <a:rPr lang="en-US" altLang="zh-CN" sz="2600" i="1" dirty="0">
                <a:latin typeface="仿宋" panose="02010609060101010101" pitchFamily="49" charset="-122"/>
                <a:ea typeface="仿宋" panose="02010609060101010101" pitchFamily="49" charset="-122"/>
              </a:rPr>
              <a:t>x</a:t>
            </a:r>
            <a:r>
              <a:rPr lang="en-US" altLang="zh-CN" sz="2600"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喜欢 </a:t>
            </a:r>
            <a:r>
              <a:rPr lang="en-US" altLang="zh-CN" sz="2600" i="1" dirty="0">
                <a:latin typeface="仿宋" panose="02010609060101010101" pitchFamily="49" charset="-122"/>
                <a:ea typeface="仿宋" panose="02010609060101010101" pitchFamily="49" charset="-122"/>
              </a:rPr>
              <a:t>y</a:t>
            </a:r>
            <a:endParaRPr lang="en-US" altLang="zh-CN" sz="2600" dirty="0">
              <a:latin typeface="仿宋" panose="02010609060101010101" pitchFamily="49" charset="-122"/>
              <a:ea typeface="仿宋" panose="02010609060101010101" pitchFamily="49" charset="-122"/>
            </a:endParaRPr>
          </a:p>
          <a:p>
            <a:pPr eaLnBrk="1" hangingPunct="1">
              <a:lnSpc>
                <a:spcPct val="90000"/>
              </a:lnSpc>
              <a:buClr>
                <a:schemeClr val="accent1"/>
              </a:buClr>
              <a:buSzPct val="85000"/>
              <a:buFont typeface="Wingdings" panose="05000000000000000000" pitchFamily="2" charset="2"/>
              <a:buNone/>
            </a:pPr>
            <a:r>
              <a:rPr lang="en-US" altLang="zh-CN" sz="2600" dirty="0">
                <a:latin typeface="仿宋" panose="02010609060101010101" pitchFamily="49" charset="-122"/>
                <a:ea typeface="仿宋" panose="02010609060101010101" pitchFamily="49" charset="-122"/>
              </a:rPr>
              <a:t>       </a:t>
            </a:r>
            <a:r>
              <a:rPr lang="en-US" altLang="zh-CN" sz="2600" b="1" i="1" dirty="0">
                <a:solidFill>
                  <a:srgbClr val="660066"/>
                </a:solidFill>
                <a:latin typeface="仿宋" panose="02010609060101010101" pitchFamily="49" charset="-122"/>
                <a:ea typeface="仿宋" panose="02010609060101010101" pitchFamily="49" charset="-122"/>
              </a:rPr>
              <a:t>C</a:t>
            </a:r>
            <a:r>
              <a:rPr lang="en-US" altLang="zh-CN" sz="2600" b="1" dirty="0">
                <a:solidFill>
                  <a:srgbClr val="660066"/>
                </a:solidFill>
                <a:latin typeface="仿宋" panose="02010609060101010101" pitchFamily="49" charset="-122"/>
                <a:ea typeface="仿宋" panose="02010609060101010101" pitchFamily="49" charset="-122"/>
              </a:rPr>
              <a:t> ( </a:t>
            </a:r>
            <a:r>
              <a:rPr lang="en-US" altLang="zh-CN" sz="2600" b="1" i="1" dirty="0">
                <a:solidFill>
                  <a:srgbClr val="660066"/>
                </a:solidFill>
                <a:latin typeface="仿宋" panose="02010609060101010101" pitchFamily="49" charset="-122"/>
                <a:ea typeface="仿宋" panose="02010609060101010101" pitchFamily="49" charset="-122"/>
              </a:rPr>
              <a:t>x </a:t>
            </a:r>
            <a:r>
              <a:rPr lang="en-US" altLang="zh-CN" sz="2600" b="1" dirty="0">
                <a:solidFill>
                  <a:srgbClr val="660066"/>
                </a:solidFill>
                <a:latin typeface="仿宋" panose="02010609060101010101" pitchFamily="49" charset="-122"/>
                <a:ea typeface="仿宋" panose="02010609060101010101" pitchFamily="49" charset="-122"/>
              </a:rPr>
              <a:t>)</a:t>
            </a:r>
            <a:r>
              <a:rPr lang="zh-CN" altLang="en-US" sz="2600" dirty="0">
                <a:latin typeface="仿宋" panose="02010609060101010101" pitchFamily="49" charset="-122"/>
                <a:ea typeface="仿宋" panose="02010609060101010101" pitchFamily="49" charset="-122"/>
              </a:rPr>
              <a:t>：</a:t>
            </a:r>
            <a:r>
              <a:rPr lang="en-US" altLang="zh-CN" sz="2600" i="1" dirty="0">
                <a:latin typeface="仿宋" panose="02010609060101010101" pitchFamily="49" charset="-122"/>
                <a:ea typeface="仿宋" panose="02010609060101010101" pitchFamily="49" charset="-122"/>
              </a:rPr>
              <a:t>x </a:t>
            </a:r>
            <a:r>
              <a:rPr lang="zh-CN" altLang="en-US" sz="2600" dirty="0">
                <a:latin typeface="仿宋" panose="02010609060101010101" pitchFamily="49" charset="-122"/>
                <a:ea typeface="仿宋" panose="02010609060101010101" pitchFamily="49" charset="-122"/>
              </a:rPr>
              <a:t>是 </a:t>
            </a:r>
            <a:r>
              <a:rPr lang="en-US" altLang="zh-CN" sz="2600" i="1" dirty="0">
                <a:latin typeface="仿宋" panose="02010609060101010101" pitchFamily="49" charset="-122"/>
                <a:ea typeface="仿宋" panose="02010609060101010101" pitchFamily="49" charset="-122"/>
              </a:rPr>
              <a:t>C</a:t>
            </a:r>
            <a:r>
              <a:rPr lang="en-US" altLang="zh-CN" sz="2600"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班的一门课程</a:t>
            </a:r>
          </a:p>
        </p:txBody>
      </p:sp>
      <p:sp>
        <p:nvSpPr>
          <p:cNvPr id="191492"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181</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91493" name="Rectangle 16"/>
          <p:cNvSpPr/>
          <p:nvPr/>
        </p:nvSpPr>
        <p:spPr>
          <a:xfrm>
            <a:off x="1905000" y="3790950"/>
            <a:ext cx="8382000" cy="2686050"/>
          </a:xfrm>
          <a:prstGeom prst="rect">
            <a:avLst/>
          </a:prstGeom>
          <a:noFill/>
          <a:ln w="9525" cap="flat" cmpd="sng">
            <a:solidFill>
              <a:srgbClr val="00808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1494" name="Rectangle 4"/>
          <p:cNvSpPr/>
          <p:nvPr/>
        </p:nvSpPr>
        <p:spPr>
          <a:xfrm>
            <a:off x="2090739"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1495" name="Rectangle 5"/>
          <p:cNvSpPr/>
          <p:nvPr/>
        </p:nvSpPr>
        <p:spPr>
          <a:xfrm>
            <a:off x="2090739"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1496" name="Rectangle 6"/>
          <p:cNvSpPr/>
          <p:nvPr/>
        </p:nvSpPr>
        <p:spPr>
          <a:xfrm>
            <a:off x="2090739" y="317950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1497" name="Rectangle 7"/>
          <p:cNvSpPr/>
          <p:nvPr/>
        </p:nvSpPr>
        <p:spPr>
          <a:xfrm>
            <a:off x="2090739" y="317950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1499" name="Rectangle 11"/>
          <p:cNvSpPr/>
          <p:nvPr/>
        </p:nvSpPr>
        <p:spPr>
          <a:xfrm>
            <a:off x="2133600" y="3790950"/>
            <a:ext cx="8305800" cy="27114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chemeClr val="accent2"/>
              </a:buClr>
              <a:buSzPct val="60000"/>
              <a:buBlip>
                <a:blip r:embed="rId2"/>
              </a:buBlip>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已知事实和结论用谓词公式表示</a:t>
            </a:r>
            <a:r>
              <a:rPr lang="zh-CN" altLang="en-US" sz="2600" dirty="0">
                <a:latin typeface="Times New Roman" panose="02020603050405020304" pitchFamily="18" charset="0"/>
                <a:ea typeface="宋体" panose="02010600030101010101" pitchFamily="2" charset="-122"/>
              </a:rPr>
              <a:t>：</a:t>
            </a:r>
          </a:p>
          <a:p>
            <a:pPr marL="0" indent="0" eaLnBrk="1" hangingPunct="1">
              <a:spcBef>
                <a:spcPct val="40000"/>
              </a:spcBef>
              <a:buClr>
                <a:schemeClr val="accent2"/>
              </a:buClr>
              <a:buSzPct val="60000"/>
              <a:buNone/>
            </a:pPr>
            <a:r>
              <a:rPr lang="zh-CN" altLang="en-US" sz="2600" dirty="0">
                <a:solidFill>
                  <a:srgbClr val="660066"/>
                </a:solidFill>
                <a:latin typeface="Times New Roman" panose="02020603050405020304" pitchFamily="18" charset="0"/>
                <a:ea typeface="宋体" panose="02010600030101010101" pitchFamily="2" charset="-122"/>
              </a:rPr>
              <a:t>      </a:t>
            </a:r>
            <a:r>
              <a:rPr lang="en-US" altLang="zh-CN" sz="2600" b="1" dirty="0">
                <a:solidFill>
                  <a:srgbClr val="660066"/>
                </a:solidFill>
                <a:latin typeface="Times New Roman" panose="02020603050405020304" pitchFamily="18" charset="0"/>
                <a:ea typeface="宋体" panose="02010600030101010101" pitchFamily="2" charset="-122"/>
              </a:rPr>
              <a:t>(     ) ( </a:t>
            </a:r>
            <a:r>
              <a:rPr lang="en-US" altLang="zh-CN" sz="2600" b="1" i="1" dirty="0">
                <a:solidFill>
                  <a:srgbClr val="660066"/>
                </a:solidFill>
                <a:latin typeface="Times New Roman" panose="02020603050405020304" pitchFamily="18" charset="0"/>
                <a:ea typeface="宋体" panose="02010600030101010101" pitchFamily="2" charset="-122"/>
              </a:rPr>
              <a:t>EASY</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LIKE</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Wang</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 </a:t>
            </a:r>
          </a:p>
          <a:p>
            <a:pPr marL="0" indent="0" eaLnBrk="1" hangingPunct="1">
              <a:spcBef>
                <a:spcPct val="40000"/>
              </a:spcBef>
              <a:buClr>
                <a:schemeClr val="accent2"/>
              </a:buClr>
              <a:buSzPct val="60000"/>
              <a:buNone/>
            </a:pPr>
            <a:r>
              <a:rPr lang="en-US" altLang="zh-CN" sz="2600" b="1" dirty="0">
                <a:solidFill>
                  <a:srgbClr val="660066"/>
                </a:solidFill>
                <a:latin typeface="Times New Roman" panose="02020603050405020304" pitchFamily="18" charset="0"/>
                <a:ea typeface="宋体" panose="02010600030101010101" pitchFamily="2" charset="-122"/>
              </a:rPr>
              <a:t>      (     ) ( </a:t>
            </a:r>
            <a:r>
              <a:rPr lang="en-US" altLang="zh-CN" sz="2600" b="1" i="1" dirty="0">
                <a:solidFill>
                  <a:srgbClr val="660066"/>
                </a:solidFill>
                <a:latin typeface="Times New Roman" panose="02020603050405020304" pitchFamily="18" charset="0"/>
                <a:ea typeface="宋体" panose="02010600030101010101" pitchFamily="2" charset="-122"/>
              </a:rPr>
              <a:t>C</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EASY</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a:t>
            </a:r>
          </a:p>
          <a:p>
            <a:pPr marL="0" indent="0" eaLnBrk="1" hangingPunct="1">
              <a:spcBef>
                <a:spcPct val="40000"/>
              </a:spcBef>
              <a:buClr>
                <a:schemeClr val="accent2"/>
              </a:buClr>
              <a:buSzTx/>
              <a:buNone/>
            </a:pP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C</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ds</a:t>
            </a:r>
            <a:r>
              <a:rPr lang="en-US" altLang="zh-CN" sz="2600" b="1" dirty="0">
                <a:solidFill>
                  <a:srgbClr val="660066"/>
                </a:solidFill>
                <a:latin typeface="Times New Roman" panose="02020603050405020304" pitchFamily="18" charset="0"/>
                <a:ea typeface="宋体" panose="02010600030101010101" pitchFamily="2" charset="-122"/>
              </a:rPr>
              <a:t> ) </a:t>
            </a:r>
          </a:p>
          <a:p>
            <a:pPr marL="0" indent="0" eaLnBrk="1" hangingPunct="1">
              <a:spcBef>
                <a:spcPct val="40000"/>
              </a:spcBef>
              <a:buClr>
                <a:schemeClr val="accent2"/>
              </a:buClr>
              <a:buSzTx/>
              <a:buNone/>
            </a:pP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LIKE</a:t>
            </a:r>
            <a:r>
              <a:rPr lang="en-US" altLang="zh-CN" sz="2600" b="1" dirty="0">
                <a:solidFill>
                  <a:srgbClr val="0000FF"/>
                </a:solidFill>
                <a:latin typeface="Times New Roman" panose="02020603050405020304" pitchFamily="18" charset="0"/>
                <a:ea typeface="宋体" panose="02010600030101010101" pitchFamily="2" charset="-122"/>
              </a:rPr>
              <a:t> ( </a:t>
            </a:r>
            <a:r>
              <a:rPr lang="en-US" altLang="zh-CN" sz="2600" b="1" i="1" dirty="0">
                <a:solidFill>
                  <a:srgbClr val="0000FF"/>
                </a:solidFill>
                <a:latin typeface="Times New Roman" panose="02020603050405020304" pitchFamily="18" charset="0"/>
                <a:ea typeface="宋体" panose="02010600030101010101" pitchFamily="2" charset="-122"/>
              </a:rPr>
              <a:t>Wang</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ds</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dirty="0">
                <a:latin typeface="宋体" panose="02010600030101010101" pitchFamily="2" charset="-122"/>
                <a:ea typeface="宋体" panose="02010600030101010101" pitchFamily="2" charset="-122"/>
              </a:rPr>
              <a:t> </a:t>
            </a:r>
          </a:p>
        </p:txBody>
      </p:sp>
      <p:graphicFrame>
        <p:nvGraphicFramePr>
          <p:cNvPr id="191500" name="Object 8"/>
          <p:cNvGraphicFramePr/>
          <p:nvPr/>
        </p:nvGraphicFramePr>
        <p:xfrm>
          <a:off x="2819400" y="4343401"/>
          <a:ext cx="457200" cy="377825"/>
        </p:xfrm>
        <a:graphic>
          <a:graphicData uri="http://schemas.openxmlformats.org/presentationml/2006/ole">
            <mc:AlternateContent xmlns:mc="http://schemas.openxmlformats.org/markup-compatibility/2006">
              <mc:Choice xmlns:v="urn:schemas-microsoft-com:vml" Requires="v">
                <p:oleObj r:id="rId3" imgW="215900" imgH="177800" progId="Equation.3">
                  <p:embed/>
                </p:oleObj>
              </mc:Choice>
              <mc:Fallback>
                <p:oleObj r:id="rId3" imgW="215900" imgH="177800" progId="Equation.3">
                  <p:embed/>
                  <p:pic>
                    <p:nvPicPr>
                      <p:cNvPr id="191500" name="Object 8"/>
                      <p:cNvPicPr/>
                      <p:nvPr/>
                    </p:nvPicPr>
                    <p:blipFill>
                      <a:blip r:embed="rId4"/>
                      <a:stretch>
                        <a:fillRect/>
                      </a:stretch>
                    </p:blipFill>
                    <p:spPr>
                      <a:xfrm>
                        <a:off x="2819400" y="4343401"/>
                        <a:ext cx="457200" cy="377825"/>
                      </a:xfrm>
                      <a:prstGeom prst="rect">
                        <a:avLst/>
                      </a:prstGeom>
                      <a:noFill/>
                      <a:ln w="38100">
                        <a:noFill/>
                        <a:miter/>
                      </a:ln>
                    </p:spPr>
                  </p:pic>
                </p:oleObj>
              </mc:Fallback>
            </mc:AlternateContent>
          </a:graphicData>
        </a:graphic>
      </p:graphicFrame>
      <p:graphicFrame>
        <p:nvGraphicFramePr>
          <p:cNvPr id="191501" name="Object 10"/>
          <p:cNvGraphicFramePr/>
          <p:nvPr/>
        </p:nvGraphicFramePr>
        <p:xfrm>
          <a:off x="2819400" y="4908551"/>
          <a:ext cx="457200" cy="377825"/>
        </p:xfrm>
        <a:graphic>
          <a:graphicData uri="http://schemas.openxmlformats.org/presentationml/2006/ole">
            <mc:AlternateContent xmlns:mc="http://schemas.openxmlformats.org/markup-compatibility/2006">
              <mc:Choice xmlns:v="urn:schemas-microsoft-com:vml" Requires="v">
                <p:oleObj r:id="rId5" imgW="215900" imgH="177800" progId="Equation.3">
                  <p:embed/>
                </p:oleObj>
              </mc:Choice>
              <mc:Fallback>
                <p:oleObj r:id="rId5" imgW="215900" imgH="177800" progId="Equation.3">
                  <p:embed/>
                  <p:pic>
                    <p:nvPicPr>
                      <p:cNvPr id="191501" name="Object 10"/>
                      <p:cNvPicPr/>
                      <p:nvPr/>
                    </p:nvPicPr>
                    <p:blipFill>
                      <a:blip r:embed="rId4"/>
                      <a:stretch>
                        <a:fillRect/>
                      </a:stretch>
                    </p:blipFill>
                    <p:spPr>
                      <a:xfrm>
                        <a:off x="2819400" y="4908551"/>
                        <a:ext cx="457200" cy="377825"/>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961417737"/>
      </p:ext>
    </p:extLst>
  </p:cSld>
  <p:clrMapOvr>
    <a:masterClrMapping/>
  </p:clrMapOvr>
  <p:transition>
    <p:random/>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3.2  </a:t>
            </a:r>
            <a:r>
              <a:rPr lang="zh-CN" altLang="en-US" sz="3600" dirty="0">
                <a:solidFill>
                  <a:srgbClr val="7B9899"/>
                </a:solidFill>
                <a:latin typeface="Times New Roman" panose="02020603050405020304" pitchFamily="18" charset="0"/>
                <a:ea typeface="黑体" panose="02010609060101010101" pitchFamily="49" charset="-122"/>
              </a:rPr>
              <a:t>自然演绎推理</a:t>
            </a:r>
          </a:p>
        </p:txBody>
      </p:sp>
      <p:sp>
        <p:nvSpPr>
          <p:cNvPr id="192515" name="Rectangle 3"/>
          <p:cNvSpPr>
            <a:spLocks noGrp="1"/>
          </p:cNvSpPr>
          <p:nvPr>
            <p:ph sz="quarter" idx="1"/>
          </p:nvPr>
        </p:nvSpPr>
        <p:spPr>
          <a:xfrm>
            <a:off x="1825625" y="1527175"/>
            <a:ext cx="8504238" cy="4572000"/>
          </a:xfrm>
        </p:spPr>
        <p:txBody>
          <a:bodyPr vert="horz" wrap="square" lIns="91440" tIns="45720" rIns="91440" bIns="45720" anchor="t" anchorCtr="0">
            <a:normAutofit/>
          </a:bodyPr>
          <a:lstStyle/>
          <a:p>
            <a:pPr marL="187325" indent="-187325" algn="just">
              <a:buFont typeface="Wingdings 2" panose="05020102010507070707" pitchFamily="18" charset="2"/>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应用推理规则进行推理：</a:t>
            </a:r>
          </a:p>
          <a:p>
            <a:pPr marL="187325" indent="-187325">
              <a:buNone/>
            </a:pPr>
            <a:endParaRPr lang="en-US" altLang="zh-CN" sz="2600" dirty="0">
              <a:latin typeface="仿宋" panose="02010609060101010101" pitchFamily="49" charset="-122"/>
              <a:ea typeface="仿宋" panose="02010609060101010101" pitchFamily="49" charset="-122"/>
            </a:endParaRPr>
          </a:p>
        </p:txBody>
      </p:sp>
      <p:sp>
        <p:nvSpPr>
          <p:cNvPr id="192516" name="灯片编号占位符 4"/>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182</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92517" name="Rectangle 24"/>
          <p:cNvSpPr/>
          <p:nvPr/>
        </p:nvSpPr>
        <p:spPr>
          <a:xfrm>
            <a:off x="1676400" y="1582738"/>
            <a:ext cx="8686800" cy="4894262"/>
          </a:xfrm>
          <a:prstGeom prst="rect">
            <a:avLst/>
          </a:prstGeom>
          <a:noFill/>
          <a:ln w="9525" cap="flat" cmpd="sng">
            <a:solidFill>
              <a:srgbClr val="00808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2518" name="Rectangle 4"/>
          <p:cNvSpPr/>
          <p:nvPr/>
        </p:nvSpPr>
        <p:spPr>
          <a:xfrm>
            <a:off x="184785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2519" name="Rectangle 5"/>
          <p:cNvSpPr/>
          <p:nvPr/>
        </p:nvSpPr>
        <p:spPr>
          <a:xfrm>
            <a:off x="184785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2520" name="Rectangle 6"/>
          <p:cNvSpPr/>
          <p:nvPr/>
        </p:nvSpPr>
        <p:spPr>
          <a:xfrm>
            <a:off x="1847851" y="346684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2521" name="Rectangle 7"/>
          <p:cNvSpPr/>
          <p:nvPr/>
        </p:nvSpPr>
        <p:spPr>
          <a:xfrm>
            <a:off x="1847851" y="346684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nvGrpSpPr>
          <p:cNvPr id="192523" name="Group 25"/>
          <p:cNvGrpSpPr/>
          <p:nvPr/>
        </p:nvGrpSpPr>
        <p:grpSpPr>
          <a:xfrm>
            <a:off x="2286000" y="2022476"/>
            <a:ext cx="6705600" cy="1084263"/>
            <a:chOff x="864" y="1093"/>
            <a:chExt cx="3456" cy="683"/>
          </a:xfrm>
        </p:grpSpPr>
        <p:sp>
          <p:nvSpPr>
            <p:cNvPr id="192534" name="Rectangle 21"/>
            <p:cNvSpPr/>
            <p:nvPr/>
          </p:nvSpPr>
          <p:spPr>
            <a:xfrm>
              <a:off x="912" y="1093"/>
              <a:ext cx="3408" cy="68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chemeClr val="accent2"/>
                </a:buClr>
                <a:buSzTx/>
                <a:buNone/>
              </a:pPr>
              <a:r>
                <a:rPr lang="en-US" altLang="zh-CN" sz="2600" b="1" dirty="0">
                  <a:latin typeface="Times New Roman" panose="02020603050405020304" pitchFamily="18" charset="0"/>
                  <a:ea typeface="宋体" panose="02010600030101010101" pitchFamily="2" charset="-122"/>
                </a:rPr>
                <a:t> </a:t>
              </a:r>
              <a:r>
                <a:rPr lang="en-US" altLang="zh-CN" sz="2600" b="1" dirty="0">
                  <a:solidFill>
                    <a:srgbClr val="660066"/>
                  </a:solidFill>
                  <a:latin typeface="Times New Roman" panose="02020603050405020304" pitchFamily="18" charset="0"/>
                  <a:ea typeface="宋体" panose="02010600030101010101" pitchFamily="2" charset="-122"/>
                </a:rPr>
                <a:t>(      )</a:t>
              </a:r>
              <a:r>
                <a:rPr lang="zh-CN" altLang="en-US" sz="2600" b="1" dirty="0">
                  <a:solidFill>
                    <a:srgbClr val="660066"/>
                  </a:solidFill>
                  <a:latin typeface="宋体" panose="02010600030101010101" pitchFamily="2" charset="-122"/>
                  <a:ea typeface="宋体" panose="02010600030101010101" pitchFamily="2" charset="-122"/>
                </a:rPr>
                <a:t>（</a:t>
              </a:r>
              <a:r>
                <a:rPr lang="en-US" altLang="zh-CN" sz="2600" b="1" i="1" dirty="0">
                  <a:solidFill>
                    <a:srgbClr val="660066"/>
                  </a:solidFill>
                  <a:latin typeface="Times New Roman" panose="02020603050405020304" pitchFamily="18" charset="0"/>
                  <a:ea typeface="宋体" panose="02010600030101010101" pitchFamily="2" charset="-122"/>
                </a:rPr>
                <a:t>EASY</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dirty="0">
                  <a:solidFill>
                    <a:srgbClr val="660066"/>
                  </a:solidFill>
                  <a:latin typeface="宋体" panose="02010600030101010101" pitchFamily="2" charset="-122"/>
                  <a:ea typeface="宋体" panose="02010600030101010101" pitchFamily="2" charset="-122"/>
                </a:rPr>
                <a:t>→</a:t>
              </a:r>
              <a:r>
                <a:rPr lang="en-US" altLang="zh-CN" sz="2600" b="1" i="1" dirty="0">
                  <a:solidFill>
                    <a:srgbClr val="660066"/>
                  </a:solidFill>
                  <a:latin typeface="Times New Roman" panose="02020603050405020304" pitchFamily="18" charset="0"/>
                  <a:ea typeface="宋体" panose="02010600030101010101" pitchFamily="2" charset="-122"/>
                </a:rPr>
                <a:t>LIKE</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Wang</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a:t>
              </a:r>
            </a:p>
            <a:p>
              <a:pPr marL="0" indent="0" eaLnBrk="1" hangingPunct="1">
                <a:spcBef>
                  <a:spcPct val="50000"/>
                </a:spcBef>
                <a:buClr>
                  <a:schemeClr val="accent2"/>
                </a:buClr>
                <a:buSzTx/>
                <a:buNone/>
              </a:pPr>
              <a:r>
                <a:rPr lang="en-US" altLang="zh-CN" sz="2600" b="1" dirty="0">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EASY</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z</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dirty="0">
                  <a:solidFill>
                    <a:srgbClr val="0000FF"/>
                  </a:solidFill>
                  <a:latin typeface="宋体" panose="02010600030101010101" pitchFamily="2" charset="-122"/>
                  <a:ea typeface="宋体" panose="02010600030101010101" pitchFamily="2" charset="-122"/>
                </a:rPr>
                <a:t>→</a:t>
              </a:r>
              <a:r>
                <a:rPr lang="en-US" altLang="zh-CN" sz="2600" b="1" i="1" dirty="0">
                  <a:solidFill>
                    <a:srgbClr val="0000FF"/>
                  </a:solidFill>
                  <a:latin typeface="Times New Roman" panose="02020603050405020304" pitchFamily="18" charset="0"/>
                  <a:ea typeface="宋体" panose="02010600030101010101" pitchFamily="2" charset="-122"/>
                </a:rPr>
                <a:t>LIKE</a:t>
              </a:r>
              <a:r>
                <a:rPr lang="en-US" altLang="zh-CN" sz="2600" b="1" dirty="0">
                  <a:solidFill>
                    <a:srgbClr val="0000FF"/>
                  </a:solidFill>
                  <a:latin typeface="Times New Roman" panose="02020603050405020304" pitchFamily="18" charset="0"/>
                  <a:ea typeface="宋体" panose="02010600030101010101" pitchFamily="2" charset="-122"/>
                </a:rPr>
                <a:t> ( </a:t>
              </a:r>
              <a:r>
                <a:rPr lang="en-US" altLang="zh-CN" sz="2600" b="1" i="1" dirty="0">
                  <a:solidFill>
                    <a:srgbClr val="0000FF"/>
                  </a:solidFill>
                  <a:latin typeface="Times New Roman" panose="02020603050405020304" pitchFamily="18" charset="0"/>
                  <a:ea typeface="宋体" panose="02010600030101010101" pitchFamily="2" charset="-122"/>
                </a:rPr>
                <a:t>Wang</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z </a:t>
              </a:r>
              <a:r>
                <a:rPr lang="en-US" altLang="zh-CN" sz="2600" b="1" dirty="0">
                  <a:solidFill>
                    <a:srgbClr val="0000FF"/>
                  </a:solidFill>
                  <a:latin typeface="Times New Roman" panose="02020603050405020304" pitchFamily="18" charset="0"/>
                  <a:ea typeface="宋体" panose="02010600030101010101" pitchFamily="2" charset="-122"/>
                </a:rPr>
                <a:t>)       </a:t>
              </a:r>
              <a:r>
                <a:rPr lang="zh-CN" altLang="en-US" sz="2500" b="1" dirty="0">
                  <a:latin typeface="宋体" panose="02010600030101010101" pitchFamily="2" charset="-122"/>
                  <a:ea typeface="宋体" panose="02010600030101010101" pitchFamily="2" charset="-122"/>
                </a:rPr>
                <a:t>全称固化</a:t>
              </a:r>
            </a:p>
          </p:txBody>
        </p:sp>
        <p:graphicFrame>
          <p:nvGraphicFramePr>
            <p:cNvPr id="192535" name="Object 8"/>
            <p:cNvGraphicFramePr/>
            <p:nvPr/>
          </p:nvGraphicFramePr>
          <p:xfrm>
            <a:off x="1060" y="1187"/>
            <a:ext cx="261" cy="216"/>
          </p:xfrm>
          <a:graphic>
            <a:graphicData uri="http://schemas.openxmlformats.org/presentationml/2006/ole">
              <mc:AlternateContent xmlns:mc="http://schemas.openxmlformats.org/markup-compatibility/2006">
                <mc:Choice xmlns:v="urn:schemas-microsoft-com:vml" Requires="v">
                  <p:oleObj r:id="rId2" imgW="215900" imgH="177800" progId="Equation.3">
                    <p:embed/>
                  </p:oleObj>
                </mc:Choice>
                <mc:Fallback>
                  <p:oleObj r:id="rId2" imgW="215900" imgH="177800" progId="Equation.3">
                    <p:embed/>
                    <p:pic>
                      <p:nvPicPr>
                        <p:cNvPr id="192535" name="Object 8"/>
                        <p:cNvPicPr/>
                        <p:nvPr/>
                      </p:nvPicPr>
                      <p:blipFill>
                        <a:blip r:embed="rId3"/>
                        <a:stretch>
                          <a:fillRect/>
                        </a:stretch>
                      </p:blipFill>
                      <p:spPr>
                        <a:xfrm>
                          <a:off x="1060" y="1187"/>
                          <a:ext cx="261" cy="216"/>
                        </a:xfrm>
                        <a:prstGeom prst="rect">
                          <a:avLst/>
                        </a:prstGeom>
                        <a:noFill/>
                        <a:ln w="38100">
                          <a:noFill/>
                          <a:miter/>
                        </a:ln>
                      </p:spPr>
                    </p:pic>
                  </p:oleObj>
                </mc:Fallback>
              </mc:AlternateContent>
            </a:graphicData>
          </a:graphic>
        </p:graphicFrame>
        <p:sp>
          <p:nvSpPr>
            <p:cNvPr id="192536" name="AutoShape 10"/>
            <p:cNvSpPr/>
            <p:nvPr/>
          </p:nvSpPr>
          <p:spPr>
            <a:xfrm>
              <a:off x="864" y="1104"/>
              <a:ext cx="96" cy="432"/>
            </a:xfrm>
            <a:prstGeom prst="curvedRightArrow">
              <a:avLst>
                <a:gd name="adj1" fmla="val 90000"/>
                <a:gd name="adj2" fmla="val 180000"/>
                <a:gd name="adj3" fmla="val 33305"/>
              </a:avLst>
            </a:prstGeom>
            <a:solidFill>
              <a:srgbClr val="FF0000"/>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sp>
        <p:nvSpPr>
          <p:cNvPr id="192524" name="Rectangle 20"/>
          <p:cNvSpPr/>
          <p:nvPr/>
        </p:nvSpPr>
        <p:spPr>
          <a:xfrm>
            <a:off x="2460626" y="3182938"/>
            <a:ext cx="6378575" cy="1084262"/>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chemeClr val="accent2"/>
              </a:buClr>
              <a:buSzTx/>
              <a:buNone/>
            </a:pPr>
            <a:r>
              <a:rPr lang="en-US" altLang="zh-CN" sz="2600" b="1" dirty="0">
                <a:solidFill>
                  <a:srgbClr val="FF0000"/>
                </a:solidFill>
                <a:latin typeface="Times New Roman" panose="02020603050405020304" pitchFamily="18" charset="0"/>
                <a:ea typeface="宋体" panose="02010600030101010101" pitchFamily="2" charset="-122"/>
              </a:rPr>
              <a:t> </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C</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EASY</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a:t>
            </a:r>
          </a:p>
          <a:p>
            <a:pPr marL="0" indent="0" eaLnBrk="1" hangingPunct="1">
              <a:spcBef>
                <a:spcPct val="50000"/>
              </a:spcBef>
              <a:buClr>
                <a:schemeClr val="accent2"/>
              </a:buClr>
              <a:buSzTx/>
              <a:buNone/>
            </a:pP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C</a:t>
            </a:r>
            <a:r>
              <a:rPr lang="en-US" altLang="zh-CN" sz="2600" b="1" dirty="0">
                <a:solidFill>
                  <a:srgbClr val="0000FF"/>
                </a:solidFill>
                <a:latin typeface="Times New Roman" panose="02020603050405020304" pitchFamily="18" charset="0"/>
                <a:ea typeface="宋体" panose="02010600030101010101" pitchFamily="2" charset="-122"/>
              </a:rPr>
              <a:t> ( </a:t>
            </a:r>
            <a:r>
              <a:rPr lang="en-US" altLang="zh-CN" sz="2600" b="1" i="1" dirty="0">
                <a:solidFill>
                  <a:srgbClr val="0000FF"/>
                </a:solidFill>
                <a:latin typeface="Times New Roman" panose="02020603050405020304" pitchFamily="18" charset="0"/>
                <a:ea typeface="宋体" panose="02010600030101010101" pitchFamily="2" charset="-122"/>
              </a:rPr>
              <a:t>y </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dirty="0">
                <a:solidFill>
                  <a:srgbClr val="0000FF"/>
                </a:solidFill>
                <a:latin typeface="宋体" panose="02010600030101010101" pitchFamily="2" charset="-122"/>
                <a:ea typeface="宋体" panose="02010600030101010101" pitchFamily="2" charset="-122"/>
              </a:rPr>
              <a:t>→</a:t>
            </a:r>
            <a:r>
              <a:rPr lang="en-US" altLang="zh-CN" sz="2600" b="1" i="1" dirty="0">
                <a:solidFill>
                  <a:srgbClr val="0000FF"/>
                </a:solidFill>
                <a:latin typeface="Times New Roman" panose="02020603050405020304" pitchFamily="18" charset="0"/>
                <a:ea typeface="宋体" panose="02010600030101010101" pitchFamily="2" charset="-122"/>
              </a:rPr>
              <a:t>EASY</a:t>
            </a:r>
            <a:r>
              <a:rPr lang="en-US" altLang="zh-CN" sz="2600" b="1" dirty="0">
                <a:solidFill>
                  <a:srgbClr val="0000FF"/>
                </a:solidFill>
                <a:latin typeface="Times New Roman" panose="02020603050405020304" pitchFamily="18" charset="0"/>
                <a:ea typeface="宋体" panose="02010600030101010101" pitchFamily="2" charset="-122"/>
              </a:rPr>
              <a:t> ( </a:t>
            </a:r>
            <a:r>
              <a:rPr lang="en-US" altLang="zh-CN" sz="2600" b="1" i="1" dirty="0">
                <a:solidFill>
                  <a:srgbClr val="0000FF"/>
                </a:solidFill>
                <a:latin typeface="Times New Roman" panose="02020603050405020304" pitchFamily="18" charset="0"/>
                <a:ea typeface="宋体" panose="02010600030101010101" pitchFamily="2" charset="-122"/>
              </a:rPr>
              <a:t>y </a:t>
            </a:r>
            <a:r>
              <a:rPr lang="en-US" altLang="zh-CN" sz="2600" b="1" dirty="0">
                <a:solidFill>
                  <a:srgbClr val="0000FF"/>
                </a:solidFill>
                <a:latin typeface="Times New Roman" panose="02020603050405020304" pitchFamily="18" charset="0"/>
                <a:ea typeface="宋体" panose="02010600030101010101" pitchFamily="2" charset="-122"/>
              </a:rPr>
              <a:t>)</a:t>
            </a:r>
            <a:r>
              <a:rPr lang="en-US" altLang="zh-CN" sz="2600" b="1" dirty="0">
                <a:solidFill>
                  <a:srgbClr val="660066"/>
                </a:solidFill>
                <a:latin typeface="Times New Roman" panose="02020603050405020304" pitchFamily="18" charset="0"/>
                <a:ea typeface="宋体" panose="02010600030101010101" pitchFamily="2" charset="-122"/>
              </a:rPr>
              <a:t>                      </a:t>
            </a:r>
            <a:r>
              <a:rPr lang="zh-CN" altLang="en-US" sz="2500" b="1" dirty="0">
                <a:latin typeface="宋体" panose="02010600030101010101" pitchFamily="2" charset="-122"/>
                <a:ea typeface="宋体" panose="02010600030101010101" pitchFamily="2" charset="-122"/>
              </a:rPr>
              <a:t>全称固化</a:t>
            </a:r>
          </a:p>
        </p:txBody>
      </p:sp>
      <p:graphicFrame>
        <p:nvGraphicFramePr>
          <p:cNvPr id="192525" name="Object 13"/>
          <p:cNvGraphicFramePr/>
          <p:nvPr/>
        </p:nvGraphicFramePr>
        <p:xfrm>
          <a:off x="2743200" y="3221038"/>
          <a:ext cx="476250" cy="342900"/>
        </p:xfrm>
        <a:graphic>
          <a:graphicData uri="http://schemas.openxmlformats.org/presentationml/2006/ole">
            <mc:AlternateContent xmlns:mc="http://schemas.openxmlformats.org/markup-compatibility/2006">
              <mc:Choice xmlns:v="urn:schemas-microsoft-com:vml" Requires="v">
                <p:oleObj r:id="rId4" imgW="215900" imgH="177800" progId="Equation.3">
                  <p:embed/>
                </p:oleObj>
              </mc:Choice>
              <mc:Fallback>
                <p:oleObj r:id="rId4" imgW="215900" imgH="177800" progId="Equation.3">
                  <p:embed/>
                  <p:pic>
                    <p:nvPicPr>
                      <p:cNvPr id="192525" name="Object 13"/>
                      <p:cNvPicPr/>
                      <p:nvPr/>
                    </p:nvPicPr>
                    <p:blipFill>
                      <a:blip r:embed="rId3"/>
                      <a:stretch>
                        <a:fillRect/>
                      </a:stretch>
                    </p:blipFill>
                    <p:spPr>
                      <a:xfrm>
                        <a:off x="2743200" y="3221038"/>
                        <a:ext cx="476250" cy="342900"/>
                      </a:xfrm>
                      <a:prstGeom prst="rect">
                        <a:avLst/>
                      </a:prstGeom>
                      <a:noFill/>
                      <a:ln w="38100">
                        <a:noFill/>
                        <a:miter/>
                      </a:ln>
                    </p:spPr>
                  </p:pic>
                </p:oleObj>
              </mc:Fallback>
            </mc:AlternateContent>
          </a:graphicData>
        </a:graphic>
      </p:graphicFrame>
      <p:sp>
        <p:nvSpPr>
          <p:cNvPr id="192526" name="AutoShape 14"/>
          <p:cNvSpPr/>
          <p:nvPr/>
        </p:nvSpPr>
        <p:spPr>
          <a:xfrm>
            <a:off x="2286001" y="3259138"/>
            <a:ext cx="174625" cy="685800"/>
          </a:xfrm>
          <a:prstGeom prst="curvedRightArrow">
            <a:avLst>
              <a:gd name="adj1" fmla="val 78545"/>
              <a:gd name="adj2" fmla="val 157090"/>
              <a:gd name="adj3" fmla="val 33305"/>
            </a:avLst>
          </a:prstGeom>
          <a:solidFill>
            <a:srgbClr val="FF0000"/>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nvGrpSpPr>
          <p:cNvPr id="192528" name="Group 30"/>
          <p:cNvGrpSpPr/>
          <p:nvPr/>
        </p:nvGrpSpPr>
        <p:grpSpPr>
          <a:xfrm>
            <a:off x="1676400" y="4397376"/>
            <a:ext cx="8229600" cy="1012825"/>
            <a:chOff x="336" y="2807"/>
            <a:chExt cx="5088" cy="638"/>
          </a:xfrm>
        </p:grpSpPr>
        <p:sp>
          <p:nvSpPr>
            <p:cNvPr id="192532" name="Rectangle 18"/>
            <p:cNvSpPr/>
            <p:nvPr/>
          </p:nvSpPr>
          <p:spPr>
            <a:xfrm>
              <a:off x="336" y="2807"/>
              <a:ext cx="5088" cy="63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30000"/>
                </a:spcBef>
                <a:buClr>
                  <a:schemeClr val="accent2"/>
                </a:buClr>
                <a:buSz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所以</a:t>
              </a:r>
              <a:r>
                <a:rPr lang="zh-CN" altLang="en-US" sz="1800" dirty="0">
                  <a:latin typeface="Arial" panose="020B0604020202020204" pitchFamily="34"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C</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ds</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C</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y</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EASY</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y</a:t>
              </a:r>
              <a:r>
                <a:rPr lang="en-US" altLang="zh-CN" sz="2600" b="1" dirty="0">
                  <a:solidFill>
                    <a:srgbClr val="660066"/>
                  </a:solidFill>
                  <a:latin typeface="Times New Roman" panose="02020603050405020304" pitchFamily="18" charset="0"/>
                  <a:ea typeface="宋体" panose="02010600030101010101" pitchFamily="2" charset="-122"/>
                </a:rPr>
                <a:t>)  </a:t>
              </a:r>
            </a:p>
            <a:p>
              <a:pPr marL="0" indent="0" eaLnBrk="1" hangingPunct="1">
                <a:spcBef>
                  <a:spcPct val="30000"/>
                </a:spcBef>
                <a:buClr>
                  <a:schemeClr val="accent2"/>
                </a:buClr>
                <a:buSzTx/>
                <a:buNone/>
              </a:pP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EASY</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ds</a:t>
              </a:r>
              <a:r>
                <a:rPr lang="en-US" altLang="zh-CN" sz="2600" b="1" dirty="0">
                  <a:solidFill>
                    <a:srgbClr val="0000FF"/>
                  </a:solidFill>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               </a:t>
              </a:r>
              <a:r>
                <a:rPr lang="en-US" altLang="zh-CN" sz="2600" b="1" i="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P</a:t>
              </a:r>
              <a:r>
                <a:rPr lang="zh-CN" altLang="en-US" sz="2500" b="1" dirty="0">
                  <a:latin typeface="Arial" panose="020B0604020202020204" pitchFamily="34" charset="0"/>
                  <a:ea typeface="宋体" panose="02010600030101010101" pitchFamily="2" charset="-122"/>
                </a:rPr>
                <a:t>规则及假言推理</a:t>
              </a:r>
              <a:endParaRPr lang="zh-CN" altLang="en-US" sz="2500" b="1" dirty="0">
                <a:latin typeface="Times New Roman" panose="02020603050405020304" pitchFamily="18" charset="0"/>
                <a:ea typeface="宋体" panose="02010600030101010101" pitchFamily="2" charset="-122"/>
              </a:endParaRPr>
            </a:p>
          </p:txBody>
        </p:sp>
        <p:graphicFrame>
          <p:nvGraphicFramePr>
            <p:cNvPr id="192533" name="Object 15"/>
            <p:cNvGraphicFramePr/>
            <p:nvPr/>
          </p:nvGraphicFramePr>
          <p:xfrm>
            <a:off x="1728" y="3157"/>
            <a:ext cx="366" cy="240"/>
          </p:xfrm>
          <a:graphic>
            <a:graphicData uri="http://schemas.openxmlformats.org/presentationml/2006/ole">
              <mc:AlternateContent xmlns:mc="http://schemas.openxmlformats.org/markup-compatibility/2006">
                <mc:Choice xmlns:v="urn:schemas-microsoft-com:vml" Requires="v">
                  <p:oleObj r:id="rId5" imgW="190500" imgH="152400" progId="Equation.3">
                    <p:embed/>
                  </p:oleObj>
                </mc:Choice>
                <mc:Fallback>
                  <p:oleObj r:id="rId5" imgW="190500" imgH="152400" progId="Equation.3">
                    <p:embed/>
                    <p:pic>
                      <p:nvPicPr>
                        <p:cNvPr id="192533" name="Object 15"/>
                        <p:cNvPicPr/>
                        <p:nvPr/>
                      </p:nvPicPr>
                      <p:blipFill>
                        <a:blip r:embed="rId6"/>
                        <a:stretch>
                          <a:fillRect/>
                        </a:stretch>
                      </p:blipFill>
                      <p:spPr>
                        <a:xfrm>
                          <a:off x="1728" y="3157"/>
                          <a:ext cx="366" cy="240"/>
                        </a:xfrm>
                        <a:prstGeom prst="rect">
                          <a:avLst/>
                        </a:prstGeom>
                        <a:noFill/>
                        <a:ln w="38100">
                          <a:noFill/>
                          <a:miter/>
                        </a:ln>
                      </p:spPr>
                    </p:pic>
                  </p:oleObj>
                </mc:Fallback>
              </mc:AlternateContent>
            </a:graphicData>
          </a:graphic>
        </p:graphicFrame>
      </p:grpSp>
      <p:grpSp>
        <p:nvGrpSpPr>
          <p:cNvPr id="192529" name="Group 29"/>
          <p:cNvGrpSpPr/>
          <p:nvPr/>
        </p:nvGrpSpPr>
        <p:grpSpPr>
          <a:xfrm>
            <a:off x="1676400" y="5410200"/>
            <a:ext cx="8382000" cy="895350"/>
            <a:chOff x="336" y="3456"/>
            <a:chExt cx="5136" cy="564"/>
          </a:xfrm>
        </p:grpSpPr>
        <p:sp>
          <p:nvSpPr>
            <p:cNvPr id="192530" name="Rectangle 17"/>
            <p:cNvSpPr/>
            <p:nvPr/>
          </p:nvSpPr>
          <p:spPr>
            <a:xfrm>
              <a:off x="336" y="3456"/>
              <a:ext cx="5136" cy="564"/>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2400" b="1" dirty="0">
                  <a:solidFill>
                    <a:srgbClr val="660066"/>
                  </a:solidFill>
                  <a:latin typeface="Times New Roman" panose="02020603050405020304" pitchFamily="18"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所以</a:t>
              </a:r>
              <a:r>
                <a:rPr lang="zh-CN" altLang="en-US" sz="1800" b="1" dirty="0">
                  <a:latin typeface="Arial" panose="020B0604020202020204" pitchFamily="34" charset="0"/>
                  <a:ea typeface="宋体" panose="02010600030101010101" pitchFamily="2" charset="-122"/>
                </a:rPr>
                <a:t>  </a:t>
              </a:r>
              <a:r>
                <a:rPr lang="en-US" altLang="zh-CN" sz="2400" b="1" i="1" dirty="0">
                  <a:solidFill>
                    <a:srgbClr val="660066"/>
                  </a:solidFill>
                  <a:latin typeface="Times New Roman" panose="02020603050405020304" pitchFamily="18" charset="0"/>
                  <a:ea typeface="宋体" panose="02010600030101010101" pitchFamily="2" charset="-122"/>
                </a:rPr>
                <a:t>EASY</a:t>
              </a:r>
              <a:r>
                <a:rPr lang="en-US" altLang="zh-CN" sz="2400" b="1" dirty="0">
                  <a:solidFill>
                    <a:srgbClr val="660066"/>
                  </a:solidFill>
                  <a:latin typeface="Times New Roman" panose="02020603050405020304" pitchFamily="18" charset="0"/>
                  <a:ea typeface="宋体" panose="02010600030101010101" pitchFamily="2" charset="-122"/>
                </a:rPr>
                <a:t> (</a:t>
              </a:r>
              <a:r>
                <a:rPr lang="en-US" altLang="zh-CN" sz="2400" b="1" i="1" dirty="0">
                  <a:solidFill>
                    <a:srgbClr val="660066"/>
                  </a:solidFill>
                  <a:latin typeface="Times New Roman" panose="02020603050405020304" pitchFamily="18" charset="0"/>
                  <a:ea typeface="宋体" panose="02010600030101010101" pitchFamily="2" charset="-122"/>
                </a:rPr>
                <a:t>ds</a:t>
              </a:r>
              <a:r>
                <a:rPr lang="en-US" altLang="zh-CN" sz="2400" b="1" dirty="0">
                  <a:solidFill>
                    <a:srgbClr val="660066"/>
                  </a:solidFill>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 </a:t>
              </a:r>
              <a:r>
                <a:rPr lang="en-US" altLang="zh-CN" sz="2400" b="1" i="1" dirty="0">
                  <a:solidFill>
                    <a:srgbClr val="0000FF"/>
                  </a:solidFill>
                  <a:latin typeface="Times New Roman" panose="02020603050405020304" pitchFamily="18" charset="0"/>
                  <a:ea typeface="宋体" panose="02010600030101010101" pitchFamily="2" charset="-122"/>
                </a:rPr>
                <a:t>EASY</a:t>
              </a:r>
              <a:r>
                <a:rPr lang="en-US" altLang="zh-CN" sz="2400" b="1" dirty="0">
                  <a:solidFill>
                    <a:srgbClr val="0000FF"/>
                  </a:solidFill>
                  <a:latin typeface="Times New Roman" panose="02020603050405020304" pitchFamily="18" charset="0"/>
                  <a:ea typeface="宋体" panose="02010600030101010101" pitchFamily="2" charset="-122"/>
                </a:rPr>
                <a:t> (</a:t>
              </a:r>
              <a:r>
                <a:rPr lang="en-US" altLang="zh-CN" sz="2400" b="1" i="1" dirty="0">
                  <a:solidFill>
                    <a:srgbClr val="0000FF"/>
                  </a:solidFill>
                  <a:latin typeface="Times New Roman" panose="02020603050405020304" pitchFamily="18" charset="0"/>
                  <a:ea typeface="宋体" panose="02010600030101010101" pitchFamily="2" charset="-122"/>
                </a:rPr>
                <a:t>z</a:t>
              </a:r>
              <a:r>
                <a:rPr lang="en-US" altLang="zh-CN" sz="2400" b="1" dirty="0">
                  <a:solidFill>
                    <a:srgbClr val="0000FF"/>
                  </a:solidFill>
                  <a:latin typeface="Times New Roman" panose="02020603050405020304" pitchFamily="18" charset="0"/>
                  <a:ea typeface="宋体" panose="02010600030101010101" pitchFamily="2" charset="-122"/>
                </a:rPr>
                <a:t>)  </a:t>
              </a:r>
              <a:r>
                <a:rPr lang="en-US" altLang="zh-CN" sz="2400" b="1" i="1" dirty="0">
                  <a:solidFill>
                    <a:srgbClr val="0000FF"/>
                  </a:solidFill>
                  <a:latin typeface="Times New Roman" panose="02020603050405020304" pitchFamily="18" charset="0"/>
                  <a:ea typeface="宋体" panose="02010600030101010101" pitchFamily="2" charset="-122"/>
                </a:rPr>
                <a:t>→LIKE</a:t>
              </a:r>
              <a:r>
                <a:rPr lang="en-US" altLang="zh-CN" sz="2400" b="1" dirty="0">
                  <a:solidFill>
                    <a:srgbClr val="0000FF"/>
                  </a:solidFill>
                  <a:latin typeface="Times New Roman" panose="02020603050405020304" pitchFamily="18" charset="0"/>
                  <a:ea typeface="宋体" panose="02010600030101010101" pitchFamily="2" charset="-122"/>
                </a:rPr>
                <a:t> (</a:t>
              </a:r>
              <a:r>
                <a:rPr lang="en-US" altLang="zh-CN" sz="2400" b="1" i="1" dirty="0">
                  <a:solidFill>
                    <a:srgbClr val="0000FF"/>
                  </a:solidFill>
                  <a:latin typeface="Times New Roman" panose="02020603050405020304" pitchFamily="18" charset="0"/>
                  <a:ea typeface="宋体" panose="02010600030101010101" pitchFamily="2" charset="-122"/>
                </a:rPr>
                <a:t>Wang</a:t>
              </a:r>
              <a:r>
                <a:rPr lang="zh-CN" altLang="en-US" sz="2400" b="1" dirty="0">
                  <a:solidFill>
                    <a:srgbClr val="0000FF"/>
                  </a:solidFill>
                  <a:latin typeface="Times New Roman" panose="02020603050405020304" pitchFamily="18" charset="0"/>
                  <a:ea typeface="宋体" panose="02010600030101010101" pitchFamily="2" charset="-122"/>
                </a:rPr>
                <a:t>，</a:t>
              </a:r>
              <a:r>
                <a:rPr lang="en-US" altLang="zh-CN" sz="2400" b="1" i="1" dirty="0">
                  <a:solidFill>
                    <a:srgbClr val="0000FF"/>
                  </a:solidFill>
                  <a:latin typeface="Times New Roman" panose="02020603050405020304" pitchFamily="18" charset="0"/>
                  <a:ea typeface="宋体" panose="02010600030101010101" pitchFamily="2" charset="-122"/>
                </a:rPr>
                <a:t>z</a:t>
              </a:r>
              <a:r>
                <a:rPr lang="en-US" altLang="zh-CN" sz="2400" b="1" dirty="0">
                  <a:solidFill>
                    <a:srgbClr val="0000FF"/>
                  </a:solidFill>
                  <a:latin typeface="Times New Roman" panose="02020603050405020304" pitchFamily="18" charset="0"/>
                  <a:ea typeface="宋体" panose="02010600030101010101" pitchFamily="2" charset="-122"/>
                </a:rPr>
                <a:t>)</a:t>
              </a:r>
              <a:r>
                <a:rPr lang="en-US" altLang="zh-CN" sz="1800" b="1" dirty="0">
                  <a:latin typeface="Arial" panose="020B0604020202020204" pitchFamily="34" charset="0"/>
                  <a:ea typeface="宋体" panose="02010600030101010101" pitchFamily="2" charset="-122"/>
                </a:rPr>
                <a:t> </a:t>
              </a:r>
            </a:p>
            <a:p>
              <a:pPr marL="0" indent="0" eaLnBrk="1" hangingPunct="1">
                <a:lnSpc>
                  <a:spcPct val="120000"/>
                </a:lnSpc>
                <a:spcBef>
                  <a:spcPct val="0"/>
                </a:spcBef>
                <a:buClrTx/>
                <a:buSzTx/>
                <a:buNone/>
              </a:pPr>
              <a:r>
                <a:rPr lang="en-US" altLang="zh-CN" sz="2600" b="1" dirty="0">
                  <a:solidFill>
                    <a:schemeClr val="accent2"/>
                  </a:solidFill>
                  <a:latin typeface="Times New Roman" panose="02020603050405020304" pitchFamily="18" charset="0"/>
                  <a:ea typeface="宋体" panose="02010600030101010101" pitchFamily="2" charset="-122"/>
                </a:rPr>
                <a:t>                            </a:t>
              </a:r>
              <a:r>
                <a:rPr lang="en-US" altLang="zh-CN" sz="2600" b="1" i="1" dirty="0">
                  <a:solidFill>
                    <a:schemeClr val="accent2"/>
                  </a:solidFill>
                  <a:latin typeface="Times New Roman" panose="02020603050405020304" pitchFamily="18" charset="0"/>
                  <a:ea typeface="宋体" panose="02010600030101010101" pitchFamily="2" charset="-122"/>
                </a:rPr>
                <a:t>LIKE</a:t>
              </a:r>
              <a:r>
                <a:rPr lang="en-US" altLang="zh-CN" sz="2600" b="1" dirty="0">
                  <a:solidFill>
                    <a:schemeClr val="accent2"/>
                  </a:solidFill>
                  <a:latin typeface="Times New Roman" panose="02020603050405020304" pitchFamily="18" charset="0"/>
                  <a:ea typeface="宋体" panose="02010600030101010101" pitchFamily="2" charset="-122"/>
                </a:rPr>
                <a:t> ( </a:t>
              </a:r>
              <a:r>
                <a:rPr lang="en-US" altLang="zh-CN" sz="2600" b="1" i="1" dirty="0">
                  <a:solidFill>
                    <a:schemeClr val="accent2"/>
                  </a:solidFill>
                  <a:latin typeface="Times New Roman" panose="02020603050405020304" pitchFamily="18" charset="0"/>
                  <a:ea typeface="宋体" panose="02010600030101010101" pitchFamily="2" charset="-122"/>
                </a:rPr>
                <a:t>Wang</a:t>
              </a:r>
              <a:r>
                <a:rPr lang="en-US" altLang="zh-CN" sz="2600" b="1" dirty="0">
                  <a:solidFill>
                    <a:schemeClr val="accent2"/>
                  </a:solidFill>
                  <a:latin typeface="Times New Roman" panose="02020603050405020304" pitchFamily="18" charset="0"/>
                  <a:ea typeface="宋体" panose="02010600030101010101" pitchFamily="2" charset="-122"/>
                </a:rPr>
                <a:t>,  </a:t>
              </a:r>
              <a:r>
                <a:rPr lang="en-US" altLang="zh-CN" sz="2600" b="1" i="1" dirty="0">
                  <a:solidFill>
                    <a:schemeClr val="accent2"/>
                  </a:solidFill>
                  <a:latin typeface="Times New Roman" panose="02020603050405020304" pitchFamily="18" charset="0"/>
                  <a:ea typeface="宋体" panose="02010600030101010101" pitchFamily="2" charset="-122"/>
                </a:rPr>
                <a:t>ds</a:t>
              </a:r>
              <a:r>
                <a:rPr lang="en-US" altLang="zh-CN" sz="2600" b="1" dirty="0">
                  <a:solidFill>
                    <a:schemeClr val="accent2"/>
                  </a:solidFill>
                  <a:latin typeface="Times New Roman" panose="02020603050405020304" pitchFamily="18" charset="0"/>
                  <a:ea typeface="宋体" panose="02010600030101010101" pitchFamily="2" charset="-122"/>
                </a:rPr>
                <a:t> )</a:t>
              </a:r>
              <a:r>
                <a:rPr lang="en-US" altLang="zh-CN" sz="2600" b="1" dirty="0">
                  <a:latin typeface="宋体" panose="02010600030101010101" pitchFamily="2" charset="-122"/>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T</a:t>
              </a:r>
              <a:r>
                <a:rPr lang="zh-CN" altLang="en-US" sz="2500" b="1" dirty="0">
                  <a:latin typeface="宋体" panose="02010600030101010101" pitchFamily="2" charset="-122"/>
                  <a:ea typeface="宋体" panose="02010600030101010101" pitchFamily="2" charset="-122"/>
                </a:rPr>
                <a:t>规则及假言推理</a:t>
              </a:r>
            </a:p>
          </p:txBody>
        </p:sp>
        <p:graphicFrame>
          <p:nvGraphicFramePr>
            <p:cNvPr id="192531" name="Object 27"/>
            <p:cNvGraphicFramePr/>
            <p:nvPr/>
          </p:nvGraphicFramePr>
          <p:xfrm>
            <a:off x="1536" y="3744"/>
            <a:ext cx="288" cy="230"/>
          </p:xfrm>
          <a:graphic>
            <a:graphicData uri="http://schemas.openxmlformats.org/presentationml/2006/ole">
              <mc:AlternateContent xmlns:mc="http://schemas.openxmlformats.org/markup-compatibility/2006">
                <mc:Choice xmlns:v="urn:schemas-microsoft-com:vml" Requires="v">
                  <p:oleObj r:id="rId7" imgW="190500" imgH="152400" progId="Equation.3">
                    <p:embed/>
                  </p:oleObj>
                </mc:Choice>
                <mc:Fallback>
                  <p:oleObj r:id="rId7" imgW="190500" imgH="152400" progId="Equation.3">
                    <p:embed/>
                    <p:pic>
                      <p:nvPicPr>
                        <p:cNvPr id="192531" name="Object 27"/>
                        <p:cNvPicPr/>
                        <p:nvPr/>
                      </p:nvPicPr>
                      <p:blipFill>
                        <a:blip r:embed="rId6"/>
                        <a:stretch>
                          <a:fillRect/>
                        </a:stretch>
                      </p:blipFill>
                      <p:spPr>
                        <a:xfrm>
                          <a:off x="1536" y="3744"/>
                          <a:ext cx="288" cy="230"/>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1038634605"/>
      </p:ext>
    </p:extLst>
  </p:cSld>
  <p:clrMapOvr>
    <a:masterClrMapping/>
  </p:clrMapOvr>
  <p:transition>
    <p:random/>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3.2  </a:t>
            </a:r>
            <a:r>
              <a:rPr lang="zh-CN" altLang="en-US" sz="3600" dirty="0">
                <a:solidFill>
                  <a:srgbClr val="7B9899"/>
                </a:solidFill>
                <a:latin typeface="Times New Roman" panose="02020603050405020304" pitchFamily="18" charset="0"/>
                <a:ea typeface="黑体" panose="02010609060101010101" pitchFamily="49" charset="-122"/>
              </a:rPr>
              <a:t>自然演绎推理</a:t>
            </a:r>
          </a:p>
        </p:txBody>
      </p:sp>
      <p:sp>
        <p:nvSpPr>
          <p:cNvPr id="193539" name="Rectangle 3"/>
          <p:cNvSpPr>
            <a:spLocks noGrp="1"/>
          </p:cNvSpPr>
          <p:nvPr>
            <p:ph sz="quarter" idx="1"/>
          </p:nvPr>
        </p:nvSpPr>
        <p:spPr>
          <a:xfrm>
            <a:off x="1825625" y="1527176"/>
            <a:ext cx="8504238" cy="2054225"/>
          </a:xfrm>
        </p:spPr>
        <p:txBody>
          <a:bodyPr vert="horz" wrap="square" lIns="91440" tIns="45720" rIns="91440" bIns="45720" anchor="t" anchorCtr="0">
            <a:normAutofit/>
          </a:bodyPr>
          <a:lstStyle/>
          <a:p>
            <a:pPr eaLnBrk="1" hangingPunct="1">
              <a:buClr>
                <a:schemeClr val="folHlink"/>
              </a:buClr>
              <a:buSzPct val="100000"/>
              <a:buFont typeface="Wingdings 2" panose="05020102010507070707" pitchFamily="18" charset="2"/>
            </a:pPr>
            <a:r>
              <a:rPr lang="zh-CN" altLang="en-US" sz="2800" b="1" dirty="0">
                <a:solidFill>
                  <a:srgbClr val="A50021"/>
                </a:solidFill>
                <a:latin typeface="仿宋" panose="02010609060101010101" pitchFamily="49" charset="-122"/>
                <a:ea typeface="仿宋" panose="02010609060101010101" pitchFamily="49" charset="-122"/>
              </a:rPr>
              <a:t>自然演绎推理的例子</a:t>
            </a:r>
          </a:p>
          <a:p>
            <a:pPr eaLnBrk="1" hangingPunct="1">
              <a:lnSpc>
                <a:spcPct val="110000"/>
              </a:lnSpc>
              <a:buClr>
                <a:schemeClr val="folHlink"/>
              </a:buClr>
              <a:buSzPct val="100000"/>
              <a:buFont typeface="Wingdings 2" panose="05020102010507070707" pitchFamily="18" charset="2"/>
            </a:pPr>
            <a:r>
              <a:rPr lang="zh-CN" altLang="en-US" sz="2400" b="1" dirty="0">
                <a:solidFill>
                  <a:srgbClr val="006600"/>
                </a:solidFill>
                <a:latin typeface="仿宋" panose="02010609060101010101" pitchFamily="49" charset="-122"/>
                <a:ea typeface="仿宋" panose="02010609060101010101" pitchFamily="49" charset="-122"/>
              </a:rPr>
              <a:t>例</a:t>
            </a:r>
            <a:r>
              <a:rPr lang="en-US" altLang="zh-CN" sz="2400" b="1" dirty="0">
                <a:solidFill>
                  <a:srgbClr val="006600"/>
                </a:solidFill>
                <a:latin typeface="仿宋" panose="02010609060101010101" pitchFamily="49" charset="-122"/>
                <a:ea typeface="仿宋" panose="02010609060101010101" pitchFamily="49" charset="-122"/>
              </a:rPr>
              <a:t>3.4</a:t>
            </a:r>
            <a:r>
              <a:rPr lang="en-US" altLang="zh-CN" sz="2400" b="1" dirty="0">
                <a:solidFill>
                  <a:srgbClr val="0000CC"/>
                </a:solidFill>
                <a:latin typeface="仿宋" panose="02010609060101010101" pitchFamily="49" charset="-122"/>
                <a:ea typeface="仿宋" panose="02010609060101010101" pitchFamily="49" charset="-122"/>
              </a:rPr>
              <a:t> </a:t>
            </a:r>
            <a:r>
              <a:rPr lang="zh-CN" altLang="en-US" sz="2400" b="1" dirty="0">
                <a:solidFill>
                  <a:srgbClr val="0000CC"/>
                </a:solidFill>
                <a:latin typeface="仿宋" panose="02010609060101010101" pitchFamily="49" charset="-122"/>
                <a:ea typeface="仿宋" panose="02010609060101010101" pitchFamily="49" charset="-122"/>
              </a:rPr>
              <a:t>设已知如下事实：</a:t>
            </a:r>
          </a:p>
          <a:p>
            <a:pPr eaLnBrk="1" hangingPunct="1">
              <a:lnSpc>
                <a:spcPct val="110000"/>
              </a:lnSpc>
              <a:buClr>
                <a:schemeClr val="folHlink"/>
              </a:buClr>
              <a:buSzPct val="100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a:t>
            </a:r>
            <a:r>
              <a:rPr lang="en-US" altLang="zh-CN" sz="2400" b="1" dirty="0">
                <a:solidFill>
                  <a:srgbClr val="0000CC"/>
                </a:solidFill>
                <a:latin typeface="仿宋" panose="02010609060101010101" pitchFamily="49" charset="-122"/>
                <a:ea typeface="仿宋" panose="02010609060101010101" pitchFamily="49" charset="-122"/>
              </a:rPr>
              <a:t>A,  B,  A→C,  B∧C→D,  D→Q</a:t>
            </a:r>
          </a:p>
          <a:p>
            <a:pPr eaLnBrk="1" hangingPunct="1">
              <a:lnSpc>
                <a:spcPct val="110000"/>
              </a:lnSpc>
              <a:buClr>
                <a:schemeClr val="folHlink"/>
              </a:buClr>
              <a:buSzPct val="100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求证：</a:t>
            </a:r>
            <a:r>
              <a:rPr lang="en-US" altLang="zh-CN" sz="2400" b="1" dirty="0">
                <a:solidFill>
                  <a:srgbClr val="0000CC"/>
                </a:solidFill>
                <a:latin typeface="仿宋" panose="02010609060101010101" pitchFamily="49" charset="-122"/>
                <a:ea typeface="仿宋" panose="02010609060101010101" pitchFamily="49" charset="-122"/>
              </a:rPr>
              <a:t>Q</a:t>
            </a:r>
            <a:r>
              <a:rPr lang="zh-CN" altLang="en-US" sz="2400" b="1" dirty="0">
                <a:solidFill>
                  <a:srgbClr val="0000CC"/>
                </a:solidFill>
                <a:latin typeface="仿宋" panose="02010609060101010101" pitchFamily="49" charset="-122"/>
                <a:ea typeface="仿宋" panose="02010609060101010101" pitchFamily="49" charset="-122"/>
              </a:rPr>
              <a:t>为真。</a:t>
            </a:r>
          </a:p>
        </p:txBody>
      </p:sp>
      <p:sp>
        <p:nvSpPr>
          <p:cNvPr id="5" name="文本框 4"/>
          <p:cNvSpPr txBox="1"/>
          <p:nvPr/>
        </p:nvSpPr>
        <p:spPr>
          <a:xfrm>
            <a:off x="2300289" y="3810000"/>
            <a:ext cx="7011987" cy="2120900"/>
          </a:xfrm>
          <a:prstGeom prst="rect">
            <a:avLst/>
          </a:prstGeom>
          <a:solidFill>
            <a:schemeClr val="bg1"/>
          </a:solid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10000"/>
              </a:lnSpc>
              <a:spcBef>
                <a:spcPct val="0"/>
              </a:spcBef>
              <a:buClrTx/>
              <a:buSzTx/>
              <a:buNone/>
            </a:pPr>
            <a:r>
              <a:rPr lang="zh-CN" altLang="en-US" sz="2400" b="1" dirty="0">
                <a:solidFill>
                  <a:srgbClr val="006600"/>
                </a:solidFill>
                <a:latin typeface="Times New Roman" panose="02020603050405020304" pitchFamily="18" charset="0"/>
                <a:ea typeface="宋体" panose="02010600030101010101" pitchFamily="2" charset="-122"/>
              </a:rPr>
              <a:t>证明：</a:t>
            </a:r>
            <a:r>
              <a:rPr lang="zh-CN" altLang="en-US" sz="2400" b="1" dirty="0">
                <a:solidFill>
                  <a:srgbClr val="0000CC"/>
                </a:solidFill>
                <a:latin typeface="Times New Roman" panose="02020603050405020304" pitchFamily="18" charset="0"/>
                <a:ea typeface="宋体" panose="02010600030101010101" pitchFamily="2" charset="-122"/>
              </a:rPr>
              <a:t>因为  </a:t>
            </a:r>
            <a:r>
              <a:rPr lang="en-US" altLang="zh-CN" sz="2400" b="1" dirty="0">
                <a:solidFill>
                  <a:srgbClr val="0000CC"/>
                </a:solidFill>
                <a:latin typeface="Times New Roman" panose="02020603050405020304" pitchFamily="18" charset="0"/>
                <a:ea typeface="宋体" panose="02010600030101010101" pitchFamily="2" charset="-122"/>
              </a:rPr>
              <a:t>A, A→C⇒ C          </a:t>
            </a:r>
            <a:r>
              <a:rPr lang="zh-CN" altLang="en-US" sz="2400" b="1" dirty="0">
                <a:solidFill>
                  <a:srgbClr val="0000CC"/>
                </a:solidFill>
                <a:latin typeface="Times New Roman" panose="02020603050405020304" pitchFamily="18" charset="0"/>
                <a:ea typeface="宋体" panose="02010600030101010101" pitchFamily="2" charset="-122"/>
              </a:rPr>
              <a:t>假言推理</a:t>
            </a:r>
          </a:p>
          <a:p>
            <a:pPr marL="0" indent="0" eaLnBrk="1" hangingPunct="1">
              <a:lnSpc>
                <a:spcPct val="110000"/>
              </a:lnSpc>
              <a:spcBef>
                <a:spcPct val="0"/>
              </a:spcBef>
              <a:buClrTx/>
              <a:buSzTx/>
              <a:buNone/>
            </a:pPr>
            <a:r>
              <a:rPr lang="zh-CN" altLang="en-US" sz="2400" b="1" dirty="0">
                <a:solidFill>
                  <a:srgbClr val="0000CC"/>
                </a:solidFill>
                <a:latin typeface="Times New Roman" panose="02020603050405020304" pitchFamily="18" charset="0"/>
                <a:ea typeface="宋体" panose="02010600030101010101" pitchFamily="2" charset="-122"/>
              </a:rPr>
              <a:t>            </a:t>
            </a:r>
            <a:r>
              <a:rPr lang="en-US" altLang="zh-CN" sz="2400" b="1" dirty="0">
                <a:solidFill>
                  <a:srgbClr val="0000CC"/>
                </a:solidFill>
                <a:latin typeface="Times New Roman" panose="02020603050405020304" pitchFamily="18" charset="0"/>
                <a:ea typeface="宋体" panose="02010600030101010101" pitchFamily="2" charset="-122"/>
              </a:rPr>
              <a:t>B,  C⇒ B∧C                    </a:t>
            </a:r>
            <a:r>
              <a:rPr lang="zh-CN" altLang="en-US" sz="2400" b="1" dirty="0">
                <a:solidFill>
                  <a:srgbClr val="0000CC"/>
                </a:solidFill>
                <a:latin typeface="Times New Roman" panose="02020603050405020304" pitchFamily="18" charset="0"/>
                <a:ea typeface="宋体" panose="02010600030101010101" pitchFamily="2" charset="-122"/>
              </a:rPr>
              <a:t>引入合取词 </a:t>
            </a:r>
          </a:p>
          <a:p>
            <a:pPr marL="0" indent="0" eaLnBrk="1" hangingPunct="1">
              <a:lnSpc>
                <a:spcPct val="110000"/>
              </a:lnSpc>
              <a:spcBef>
                <a:spcPct val="0"/>
              </a:spcBef>
              <a:buClrTx/>
              <a:buSzTx/>
              <a:buNone/>
            </a:pPr>
            <a:r>
              <a:rPr lang="zh-CN" altLang="en-US" sz="2400" b="1" dirty="0">
                <a:solidFill>
                  <a:srgbClr val="0000CC"/>
                </a:solidFill>
                <a:latin typeface="Times New Roman" panose="02020603050405020304" pitchFamily="18" charset="0"/>
                <a:ea typeface="宋体" panose="02010600030101010101" pitchFamily="2" charset="-122"/>
              </a:rPr>
              <a:t>            </a:t>
            </a:r>
            <a:r>
              <a:rPr lang="en-US" altLang="zh-CN" sz="2400" b="1" dirty="0">
                <a:solidFill>
                  <a:srgbClr val="0000CC"/>
                </a:solidFill>
                <a:latin typeface="Times New Roman" panose="02020603050405020304" pitchFamily="18" charset="0"/>
                <a:ea typeface="宋体" panose="02010600030101010101" pitchFamily="2" charset="-122"/>
              </a:rPr>
              <a:t>B∧C</a:t>
            </a:r>
            <a:r>
              <a:rPr lang="zh-CN" altLang="en-US" sz="2400" b="1" dirty="0">
                <a:solidFill>
                  <a:srgbClr val="0000CC"/>
                </a:solidFill>
                <a:latin typeface="Times New Roman" panose="02020603050405020304" pitchFamily="18" charset="0"/>
                <a:ea typeface="宋体" panose="02010600030101010101" pitchFamily="2" charset="-122"/>
              </a:rPr>
              <a:t>，</a:t>
            </a:r>
            <a:r>
              <a:rPr lang="en-US" altLang="zh-CN" sz="2400" b="1" dirty="0">
                <a:solidFill>
                  <a:srgbClr val="0000CC"/>
                </a:solidFill>
                <a:latin typeface="Times New Roman" panose="02020603050405020304" pitchFamily="18" charset="0"/>
                <a:ea typeface="宋体" panose="02010600030101010101" pitchFamily="2" charset="-122"/>
              </a:rPr>
              <a:t>B∧C→D ⇒ D    </a:t>
            </a:r>
            <a:r>
              <a:rPr lang="zh-CN" altLang="en-US" sz="2400" b="1" dirty="0">
                <a:solidFill>
                  <a:srgbClr val="0000CC"/>
                </a:solidFill>
                <a:latin typeface="Times New Roman" panose="02020603050405020304" pitchFamily="18" charset="0"/>
                <a:ea typeface="宋体" panose="02010600030101010101" pitchFamily="2" charset="-122"/>
              </a:rPr>
              <a:t>假言推理</a:t>
            </a:r>
          </a:p>
          <a:p>
            <a:pPr marL="0" indent="0" eaLnBrk="1" hangingPunct="1">
              <a:lnSpc>
                <a:spcPct val="110000"/>
              </a:lnSpc>
              <a:spcBef>
                <a:spcPct val="0"/>
              </a:spcBef>
              <a:buClrTx/>
              <a:buSzTx/>
              <a:buNone/>
            </a:pPr>
            <a:r>
              <a:rPr lang="zh-CN" altLang="en-US" sz="2400" b="1" dirty="0">
                <a:solidFill>
                  <a:srgbClr val="0000CC"/>
                </a:solidFill>
                <a:latin typeface="Times New Roman" panose="02020603050405020304" pitchFamily="18" charset="0"/>
                <a:ea typeface="宋体" panose="02010600030101010101" pitchFamily="2" charset="-122"/>
              </a:rPr>
              <a:t>            </a:t>
            </a:r>
            <a:r>
              <a:rPr lang="en-US" altLang="zh-CN" sz="2400" b="1" dirty="0">
                <a:solidFill>
                  <a:srgbClr val="0000CC"/>
                </a:solidFill>
                <a:latin typeface="Times New Roman" panose="02020603050405020304" pitchFamily="18" charset="0"/>
                <a:ea typeface="宋体" panose="02010600030101010101" pitchFamily="2" charset="-122"/>
              </a:rPr>
              <a:t>D,  D→Q ⇒ Q                  </a:t>
            </a:r>
            <a:r>
              <a:rPr lang="zh-CN" altLang="en-US" sz="2400" b="1" dirty="0">
                <a:solidFill>
                  <a:srgbClr val="0000CC"/>
                </a:solidFill>
                <a:latin typeface="Times New Roman" panose="02020603050405020304" pitchFamily="18" charset="0"/>
                <a:ea typeface="宋体" panose="02010600030101010101" pitchFamily="2" charset="-122"/>
              </a:rPr>
              <a:t>假言推理</a:t>
            </a:r>
          </a:p>
          <a:p>
            <a:pPr marL="0" indent="0" eaLnBrk="1" hangingPunct="1">
              <a:lnSpc>
                <a:spcPct val="110000"/>
              </a:lnSpc>
              <a:spcBef>
                <a:spcPct val="0"/>
              </a:spcBef>
              <a:buClrTx/>
              <a:buSzTx/>
              <a:buNone/>
            </a:pPr>
            <a:r>
              <a:rPr lang="zh-CN" altLang="en-US" sz="2400" b="1" dirty="0">
                <a:solidFill>
                  <a:srgbClr val="0000CC"/>
                </a:solidFill>
                <a:latin typeface="Times New Roman" panose="02020603050405020304" pitchFamily="18" charset="0"/>
                <a:ea typeface="宋体" panose="02010600030101010101" pitchFamily="2" charset="-122"/>
              </a:rPr>
              <a:t>因此，</a:t>
            </a:r>
            <a:r>
              <a:rPr lang="en-US" altLang="zh-CN" sz="2400" b="1" dirty="0">
                <a:solidFill>
                  <a:srgbClr val="0000CC"/>
                </a:solidFill>
                <a:latin typeface="Times New Roman" panose="02020603050405020304" pitchFamily="18" charset="0"/>
                <a:ea typeface="宋体" panose="02010600030101010101" pitchFamily="2" charset="-122"/>
              </a:rPr>
              <a:t>Q</a:t>
            </a:r>
            <a:r>
              <a:rPr lang="zh-CN" altLang="en-US" sz="2400" b="1" dirty="0">
                <a:solidFill>
                  <a:srgbClr val="0000CC"/>
                </a:solidFill>
                <a:latin typeface="Times New Roman" panose="02020603050405020304" pitchFamily="18" charset="0"/>
                <a:ea typeface="宋体" panose="02010600030101010101" pitchFamily="2" charset="-122"/>
              </a:rPr>
              <a:t>为真</a:t>
            </a:r>
          </a:p>
        </p:txBody>
      </p:sp>
    </p:spTree>
    <p:extLst>
      <p:ext uri="{BB962C8B-B14F-4D97-AF65-F5344CB8AC3E}">
        <p14:creationId xmlns:p14="http://schemas.microsoft.com/office/powerpoint/2010/main" val="368772398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3.2  </a:t>
            </a:r>
            <a:r>
              <a:rPr lang="zh-CN" altLang="en-US" sz="3600" dirty="0">
                <a:solidFill>
                  <a:srgbClr val="7B9899"/>
                </a:solidFill>
                <a:latin typeface="Times New Roman" panose="02020603050405020304" pitchFamily="18" charset="0"/>
                <a:ea typeface="黑体" panose="02010609060101010101" pitchFamily="49" charset="-122"/>
              </a:rPr>
              <a:t>自然演绎推理</a:t>
            </a:r>
          </a:p>
        </p:txBody>
      </p:sp>
      <p:sp>
        <p:nvSpPr>
          <p:cNvPr id="194563" name="Rectangle 3"/>
          <p:cNvSpPr>
            <a:spLocks noGrp="1"/>
          </p:cNvSpPr>
          <p:nvPr>
            <p:ph sz="quarter" idx="1"/>
          </p:nvPr>
        </p:nvSpPr>
        <p:spPr>
          <a:xfrm>
            <a:off x="1954214" y="1600201"/>
            <a:ext cx="8131175" cy="2124075"/>
          </a:xfrm>
        </p:spPr>
        <p:txBody>
          <a:bodyPr vert="horz" wrap="square" lIns="91440" tIns="45720" rIns="91440" bIns="45720" anchor="t" anchorCtr="0">
            <a:normAutofit/>
          </a:bodyPr>
          <a:lstStyle/>
          <a:p>
            <a:pPr eaLnBrk="1" hangingPunct="1">
              <a:buClr>
                <a:schemeClr val="accent1"/>
              </a:buClr>
              <a:buSzPct val="85000"/>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优点</a:t>
            </a:r>
            <a:r>
              <a:rPr lang="zh-CN" altLang="en-US" sz="2600" dirty="0">
                <a:latin typeface="仿宋" panose="02010609060101010101" pitchFamily="49" charset="-122"/>
                <a:ea typeface="仿宋" panose="02010609060101010101" pitchFamily="49" charset="-122"/>
              </a:rPr>
              <a:t>：</a:t>
            </a:r>
          </a:p>
          <a:p>
            <a:pPr eaLnBrk="1" hangingPunct="1">
              <a:buClr>
                <a:srgbClr val="0000FF"/>
              </a:buClr>
              <a:buSzPct val="50000"/>
              <a:buFont typeface="Wingdings" panose="05000000000000000000" pitchFamily="2" charset="2"/>
              <a:buChar char="n"/>
            </a:pPr>
            <a:r>
              <a:rPr lang="zh-CN" altLang="en-US" sz="2600" dirty="0">
                <a:latin typeface="仿宋" panose="02010609060101010101" pitchFamily="49" charset="-122"/>
                <a:ea typeface="仿宋" panose="02010609060101010101" pitchFamily="49" charset="-122"/>
              </a:rPr>
              <a:t>表达定理证明过程自然，易理解。</a:t>
            </a:r>
          </a:p>
          <a:p>
            <a:pPr eaLnBrk="1" hangingPunct="1">
              <a:buClr>
                <a:srgbClr val="0000FF"/>
              </a:buClr>
              <a:buSzPct val="50000"/>
              <a:buFont typeface="Wingdings" panose="05000000000000000000" pitchFamily="2" charset="2"/>
              <a:buChar char="n"/>
            </a:pPr>
            <a:r>
              <a:rPr lang="zh-CN" altLang="en-US" sz="2600" dirty="0">
                <a:latin typeface="仿宋" panose="02010609060101010101" pitchFamily="49" charset="-122"/>
                <a:ea typeface="仿宋" panose="02010609060101010101" pitchFamily="49" charset="-122"/>
              </a:rPr>
              <a:t>拥有丰富的推理规则，推理过程灵活。</a:t>
            </a:r>
          </a:p>
          <a:p>
            <a:pPr eaLnBrk="1" hangingPunct="1">
              <a:buClr>
                <a:srgbClr val="0000FF"/>
              </a:buClr>
              <a:buSzPct val="50000"/>
              <a:buFont typeface="Wingdings" panose="05000000000000000000" pitchFamily="2" charset="2"/>
              <a:buChar char="n"/>
            </a:pPr>
            <a:r>
              <a:rPr lang="zh-CN" altLang="en-US" sz="2600" dirty="0">
                <a:latin typeface="仿宋" panose="02010609060101010101" pitchFamily="49" charset="-122"/>
                <a:ea typeface="仿宋" panose="02010609060101010101" pitchFamily="49" charset="-122"/>
              </a:rPr>
              <a:t>便于嵌入领域启发式知识。</a:t>
            </a:r>
          </a:p>
          <a:p>
            <a:pPr eaLnBrk="1" hangingPunct="1">
              <a:buClr>
                <a:schemeClr val="accent1"/>
              </a:buClr>
              <a:buSzPct val="85000"/>
              <a:buFont typeface="Wingdings" panose="05000000000000000000" pitchFamily="2" charset="2"/>
              <a:buNone/>
            </a:pPr>
            <a:endParaRPr lang="en-US" altLang="zh-CN" sz="2600" dirty="0">
              <a:latin typeface="仿宋" panose="02010609060101010101" pitchFamily="49" charset="-122"/>
              <a:ea typeface="仿宋" panose="02010609060101010101" pitchFamily="49" charset="-122"/>
            </a:endParaRPr>
          </a:p>
        </p:txBody>
      </p:sp>
      <p:sp>
        <p:nvSpPr>
          <p:cNvPr id="194564"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184</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94565" name="Rectangle 4"/>
          <p:cNvSpPr/>
          <p:nvPr/>
        </p:nvSpPr>
        <p:spPr>
          <a:xfrm>
            <a:off x="1447801" y="-111380"/>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4566" name="Rectangle 5"/>
          <p:cNvSpPr/>
          <p:nvPr/>
        </p:nvSpPr>
        <p:spPr>
          <a:xfrm>
            <a:off x="1447801" y="-111380"/>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4567" name="Rectangle 6"/>
          <p:cNvSpPr/>
          <p:nvPr/>
        </p:nvSpPr>
        <p:spPr>
          <a:xfrm>
            <a:off x="1447801" y="32652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4568" name="Rectangle 7"/>
          <p:cNvSpPr/>
          <p:nvPr/>
        </p:nvSpPr>
        <p:spPr>
          <a:xfrm>
            <a:off x="1447801" y="32652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nvGrpSpPr>
          <p:cNvPr id="194569" name="Group 12"/>
          <p:cNvGrpSpPr/>
          <p:nvPr/>
        </p:nvGrpSpPr>
        <p:grpSpPr>
          <a:xfrm>
            <a:off x="1828800" y="4114800"/>
            <a:ext cx="8305800" cy="1295400"/>
            <a:chOff x="192" y="2550"/>
            <a:chExt cx="5232" cy="816"/>
          </a:xfrm>
        </p:grpSpPr>
        <p:sp>
          <p:nvSpPr>
            <p:cNvPr id="64521" name="Rectangle 9"/>
            <p:cNvSpPr>
              <a:spLocks noChangeArrowheads="1"/>
            </p:cNvSpPr>
            <p:nvPr/>
          </p:nvSpPr>
          <p:spPr bwMode="auto">
            <a:xfrm>
              <a:off x="192" y="2550"/>
              <a:ext cx="5232" cy="816"/>
            </a:xfrm>
            <a:prstGeom prst="rect">
              <a:avLst/>
            </a:prstGeom>
            <a:gradFill rotWithShape="0">
              <a:gsLst>
                <a:gs pos="0">
                  <a:srgbClr val="CCFFFF"/>
                </a:gs>
                <a:gs pos="50000">
                  <a:schemeClr val="bg1"/>
                </a:gs>
                <a:gs pos="100000">
                  <a:srgbClr val="CCFFFF"/>
                </a:gs>
              </a:gsLst>
              <a:lin ang="5400000" scaled="1"/>
            </a:gradFill>
            <a:ln w="9525">
              <a:solidFill>
                <a:srgbClr val="008080"/>
              </a:solidFill>
              <a:miter lim="800000"/>
            </a:ln>
            <a:effectLst/>
          </p:spPr>
          <p:txBody>
            <a:bodyPr wrap="none" anchor="ctr"/>
            <a:lstStyle/>
            <a:p>
              <a:pPr fontAlgn="base">
                <a:lnSpc>
                  <a:spcPct val="120000"/>
                </a:lnSpc>
                <a:spcBef>
                  <a:spcPct val="0"/>
                </a:spcBef>
                <a:spcAft>
                  <a:spcPct val="0"/>
                </a:spcAft>
                <a:defRPr/>
              </a:pPr>
              <a:endParaRPr lang="zh-CN" altLang="en-US" b="1">
                <a:latin typeface="Arial" panose="020B0604020202020204" pitchFamily="34" charset="0"/>
                <a:ea typeface="宋体" panose="02010600030101010101" pitchFamily="2" charset="-122"/>
              </a:endParaRPr>
            </a:p>
          </p:txBody>
        </p:sp>
        <p:sp>
          <p:nvSpPr>
            <p:cNvPr id="194571" name="Rectangle 11"/>
            <p:cNvSpPr/>
            <p:nvPr/>
          </p:nvSpPr>
          <p:spPr>
            <a:xfrm>
              <a:off x="258" y="2688"/>
              <a:ext cx="5166" cy="65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63855" indent="-363855" algn="just" eaLnBrk="1" hangingPunct="1">
                <a:lnSpc>
                  <a:spcPct val="120000"/>
                </a:lnSpc>
                <a:spcBef>
                  <a:spcPct val="80000"/>
                </a:spcBef>
                <a:buClr>
                  <a:schemeClr val="accent2"/>
                </a:buClr>
                <a:buSzTx/>
                <a:buBlip>
                  <a:blip r:embed="rId2"/>
                </a:buBlip>
              </a:pPr>
              <a:r>
                <a:rPr lang="en-US" altLang="zh-CN" sz="2600" b="1" dirty="0">
                  <a:latin typeface="Arial" panose="020B0604020202020204" pitchFamily="34" charset="0"/>
                  <a:ea typeface="宋体" panose="02010600030101010101" pitchFamily="2" charset="-122"/>
                </a:rPr>
                <a:t> </a:t>
              </a:r>
              <a:r>
                <a:rPr lang="zh-CN" altLang="en-US" sz="2600" b="1" dirty="0">
                  <a:latin typeface="Arial" panose="020B0604020202020204" pitchFamily="34" charset="0"/>
                  <a:ea typeface="宋体" panose="02010600030101010101" pitchFamily="2" charset="-122"/>
                </a:rPr>
                <a:t>缺点</a:t>
              </a:r>
              <a:r>
                <a:rPr lang="zh-CN" altLang="en-US" sz="2600" dirty="0">
                  <a:latin typeface="Arial" panose="020B0604020202020204" pitchFamily="34" charset="0"/>
                  <a:ea typeface="宋体" panose="02010600030101010101" pitchFamily="2" charset="-122"/>
                </a:rPr>
                <a:t>：易产生组合爆炸，得到的中间结论一般呈指数形式递增。</a:t>
              </a:r>
            </a:p>
          </p:txBody>
        </p:sp>
      </p:grpSp>
    </p:spTree>
    <p:extLst>
      <p:ext uri="{BB962C8B-B14F-4D97-AF65-F5344CB8AC3E}">
        <p14:creationId xmlns:p14="http://schemas.microsoft.com/office/powerpoint/2010/main" val="1503485938"/>
      </p:ext>
    </p:extLst>
  </p:cSld>
  <p:clrMapOvr>
    <a:masterClrMapping/>
  </p:clrMapOvr>
  <p:transition>
    <p:random/>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5"/>
          <p:cNvSpPr>
            <a:spLocks noGrp="1"/>
          </p:cNvSpPr>
          <p:nvPr>
            <p:ph type="title"/>
          </p:nvPr>
        </p:nvSpPr>
        <p:spPr/>
        <p:txBody>
          <a:bodyPr vert="horz" wrap="square" lIns="91440" tIns="45720" rIns="91440" bIns="45720" anchor="b" anchorCtr="0">
            <a:normAutofit/>
          </a:bodyPr>
          <a:lstStyle/>
          <a:p>
            <a:pPr eaLnBrk="1" hangingPunct="1"/>
            <a:r>
              <a:rPr lang="zh-CN" altLang="en-US" sz="3600" dirty="0">
                <a:solidFill>
                  <a:srgbClr val="7B9899"/>
                </a:solidFill>
                <a:latin typeface="Times New Roman" panose="02020603050405020304" pitchFamily="18" charset="0"/>
                <a:ea typeface="黑体" panose="02010609060101010101" pitchFamily="49" charset="-122"/>
              </a:rPr>
              <a:t>第</a:t>
            </a:r>
            <a:r>
              <a:rPr lang="en-US" altLang="zh-CN" sz="3600" dirty="0">
                <a:solidFill>
                  <a:srgbClr val="7B9899"/>
                </a:solidFill>
                <a:latin typeface="Times New Roman" panose="02020603050405020304" pitchFamily="18" charset="0"/>
                <a:ea typeface="黑体" panose="02010609060101010101" pitchFamily="49" charset="-122"/>
              </a:rPr>
              <a:t>3</a:t>
            </a:r>
            <a:r>
              <a:rPr lang="zh-CN" altLang="en-US" sz="3600" dirty="0">
                <a:solidFill>
                  <a:srgbClr val="7B9899"/>
                </a:solidFill>
                <a:latin typeface="Times New Roman" panose="02020603050405020304" pitchFamily="18" charset="0"/>
                <a:ea typeface="黑体" panose="02010609060101010101" pitchFamily="49" charset="-122"/>
              </a:rPr>
              <a:t>章  确定性推理方法</a:t>
            </a:r>
          </a:p>
        </p:txBody>
      </p:sp>
      <p:sp>
        <p:nvSpPr>
          <p:cNvPr id="195587" name="Rectangle 6"/>
          <p:cNvSpPr>
            <a:spLocks noGrp="1"/>
          </p:cNvSpPr>
          <p:nvPr>
            <p:ph sz="quarter" idx="1"/>
          </p:nvPr>
        </p:nvSpPr>
        <p:spPr>
          <a:xfrm>
            <a:off x="1828800" y="1524000"/>
            <a:ext cx="8642350" cy="3816350"/>
          </a:xfrm>
        </p:spPr>
        <p:txBody>
          <a:bodyPr vert="horz" wrap="square" lIns="91440" tIns="45720" rIns="91440" bIns="45720" anchor="t" anchorCtr="0">
            <a:normAutofit fontScale="92500" lnSpcReduction="10000"/>
          </a:bodyPr>
          <a:lstStyle/>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a:t>
            </a:r>
          </a:p>
          <a:p>
            <a:pPr eaLnBrk="1" hangingPunct="1">
              <a:lnSpc>
                <a:spcPct val="120000"/>
              </a:lnSpc>
              <a:buClr>
                <a:schemeClr val="accent1"/>
              </a:buClr>
              <a:buSzPct val="85000"/>
              <a:buFont typeface="Wingdings 2" panose="05020102010507070707" pitchFamily="18" charset="2"/>
            </a:pPr>
            <a:r>
              <a:rPr lang="en-US" altLang="zh-CN" sz="2800" b="1" dirty="0">
                <a:solidFill>
                  <a:srgbClr val="0000FF"/>
                </a:solidFill>
                <a:latin typeface="仿宋" panose="02010609060101010101" pitchFamily="49" charset="-122"/>
                <a:ea typeface="仿宋" panose="02010609060101010101" pitchFamily="49" charset="-122"/>
              </a:rPr>
              <a:t>3.3  </a:t>
            </a:r>
            <a:r>
              <a:rPr lang="zh-CN" altLang="en-US" sz="2800" b="1" dirty="0">
                <a:solidFill>
                  <a:srgbClr val="0000FF"/>
                </a:solidFill>
                <a:latin typeface="仿宋" panose="02010609060101010101" pitchFamily="49" charset="-122"/>
                <a:ea typeface="仿宋" panose="02010609060101010101" pitchFamily="49" charset="-122"/>
              </a:rPr>
              <a:t>谓词公式化为子句集的方法</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 </a:t>
            </a:r>
          </a:p>
        </p:txBody>
      </p:sp>
      <p:sp>
        <p:nvSpPr>
          <p:cNvPr id="195588"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185</a:t>
            </a:fld>
            <a:endParaRPr lang="ja-JP" altLang="en-US" sz="1600" b="1" dirty="0">
              <a:solidFill>
                <a:srgbClr val="7B9899"/>
              </a:solidFill>
              <a:latin typeface="Arial" panose="020B0604020202020204" pitchFamily="34" charset="0"/>
              <a:ea typeface="宋体" panose="02010600030101010101" pitchFamily="2" charset="-122"/>
            </a:endParaRPr>
          </a:p>
        </p:txBody>
      </p:sp>
      <p:grpSp>
        <p:nvGrpSpPr>
          <p:cNvPr id="118786" name="Group 2"/>
          <p:cNvGrpSpPr/>
          <p:nvPr/>
        </p:nvGrpSpPr>
        <p:grpSpPr bwMode="auto">
          <a:xfrm>
            <a:off x="1828800" y="2574543"/>
            <a:ext cx="8001000" cy="3429000"/>
            <a:chOff x="576" y="1488"/>
            <a:chExt cx="4512" cy="2160"/>
          </a:xfrm>
          <a:noFill/>
        </p:grpSpPr>
        <p:sp>
          <p:nvSpPr>
            <p:cNvPr id="118787" name="AutoShape 3"/>
            <p:cNvSpPr>
              <a:spLocks noChangeArrowheads="1"/>
            </p:cNvSpPr>
            <p:nvPr/>
          </p:nvSpPr>
          <p:spPr bwMode="auto">
            <a:xfrm>
              <a:off x="576" y="1488"/>
              <a:ext cx="3888" cy="2064"/>
            </a:xfrm>
            <a:prstGeom prst="rightArrowCallout">
              <a:avLst>
                <a:gd name="adj1" fmla="val 18796"/>
                <a:gd name="adj2" fmla="val 24565"/>
                <a:gd name="adj3" fmla="val 19186"/>
                <a:gd name="adj4" fmla="val 84130"/>
              </a:avLst>
            </a:prstGeom>
            <a:grpFill/>
            <a:ln w="9525">
              <a:solidFill>
                <a:schemeClr val="tx1"/>
              </a:solidFill>
              <a:miter lim="800000"/>
            </a:ln>
          </p:spPr>
          <p:txBody>
            <a:bodyPr wrap="none" anchor="ctr"/>
            <a:lstStyle/>
            <a:p>
              <a:pPr fontAlgn="base">
                <a:lnSpc>
                  <a:spcPct val="120000"/>
                </a:lnSpc>
                <a:spcBef>
                  <a:spcPct val="0"/>
                </a:spcBef>
                <a:spcAft>
                  <a:spcPct val="0"/>
                </a:spcAft>
                <a:defRPr/>
              </a:pPr>
              <a:endParaRPr lang="zh-CN" altLang="en-US" b="1">
                <a:latin typeface="Arial" panose="020B0604020202020204" pitchFamily="34" charset="0"/>
                <a:ea typeface="宋体" panose="02010600030101010101" pitchFamily="2" charset="-122"/>
              </a:endParaRPr>
            </a:p>
          </p:txBody>
        </p:sp>
        <p:sp>
          <p:nvSpPr>
            <p:cNvPr id="118788" name="Text Box 4"/>
            <p:cNvSpPr txBox="1">
              <a:spLocks noChangeArrowheads="1"/>
            </p:cNvSpPr>
            <p:nvPr/>
          </p:nvSpPr>
          <p:spPr bwMode="auto">
            <a:xfrm>
              <a:off x="4560" y="1501"/>
              <a:ext cx="528" cy="2147"/>
            </a:xfrm>
            <a:prstGeom prst="rect">
              <a:avLst/>
            </a:prstGeom>
            <a:grpFill/>
            <a:ln w="9525">
              <a:solidFill>
                <a:srgbClr val="808080"/>
              </a:solidFill>
              <a:miter lim="800000"/>
            </a:ln>
          </p:spPr>
          <p:txBody>
            <a:bodyPr anchor="ctr" anchorCtr="1">
              <a:spAutoFit/>
            </a:bodyPr>
            <a:lstStyle/>
            <a:p>
              <a:pPr fontAlgn="base">
                <a:spcBef>
                  <a:spcPct val="30000"/>
                </a:spcBef>
                <a:spcAft>
                  <a:spcPct val="0"/>
                </a:spcAft>
                <a:defRPr/>
              </a:pPr>
              <a:r>
                <a:rPr lang="zh-CN" altLang="en-US" sz="2900" b="1">
                  <a:latin typeface="Arial" panose="020B0604020202020204" pitchFamily="34" charset="0"/>
                  <a:ea typeface="宋体" panose="02010600030101010101" pitchFamily="2" charset="-122"/>
                </a:rPr>
                <a:t>归</a:t>
              </a:r>
            </a:p>
            <a:p>
              <a:pPr fontAlgn="base">
                <a:spcBef>
                  <a:spcPct val="30000"/>
                </a:spcBef>
                <a:spcAft>
                  <a:spcPct val="0"/>
                </a:spcAft>
                <a:defRPr/>
              </a:pPr>
              <a:r>
                <a:rPr lang="zh-CN" altLang="en-US" sz="2900" b="1">
                  <a:latin typeface="Arial" panose="020B0604020202020204" pitchFamily="34" charset="0"/>
                  <a:ea typeface="宋体" panose="02010600030101010101" pitchFamily="2" charset="-122"/>
                </a:rPr>
                <a:t>结</a:t>
              </a:r>
            </a:p>
            <a:p>
              <a:pPr fontAlgn="base">
                <a:spcBef>
                  <a:spcPct val="30000"/>
                </a:spcBef>
                <a:spcAft>
                  <a:spcPct val="0"/>
                </a:spcAft>
                <a:defRPr/>
              </a:pPr>
              <a:r>
                <a:rPr lang="zh-CN" altLang="en-US" sz="2900" b="1">
                  <a:latin typeface="Arial" panose="020B0604020202020204" pitchFamily="34" charset="0"/>
                  <a:ea typeface="宋体" panose="02010600030101010101" pitchFamily="2" charset="-122"/>
                </a:rPr>
                <a:t>演</a:t>
              </a:r>
            </a:p>
            <a:p>
              <a:pPr fontAlgn="base">
                <a:spcBef>
                  <a:spcPct val="30000"/>
                </a:spcBef>
                <a:spcAft>
                  <a:spcPct val="0"/>
                </a:spcAft>
                <a:defRPr/>
              </a:pPr>
              <a:r>
                <a:rPr lang="zh-CN" altLang="en-US" sz="2900" b="1">
                  <a:latin typeface="Arial" panose="020B0604020202020204" pitchFamily="34" charset="0"/>
                  <a:ea typeface="宋体" panose="02010600030101010101" pitchFamily="2" charset="-122"/>
                </a:rPr>
                <a:t>绎</a:t>
              </a:r>
            </a:p>
            <a:p>
              <a:pPr fontAlgn="base">
                <a:spcBef>
                  <a:spcPct val="30000"/>
                </a:spcBef>
                <a:spcAft>
                  <a:spcPct val="0"/>
                </a:spcAft>
                <a:defRPr/>
              </a:pPr>
              <a:r>
                <a:rPr lang="zh-CN" altLang="en-US" sz="2900" b="1">
                  <a:latin typeface="Arial" panose="020B0604020202020204" pitchFamily="34" charset="0"/>
                  <a:ea typeface="宋体" panose="02010600030101010101" pitchFamily="2" charset="-122"/>
                </a:rPr>
                <a:t>推</a:t>
              </a:r>
            </a:p>
            <a:p>
              <a:pPr fontAlgn="base">
                <a:spcBef>
                  <a:spcPct val="30000"/>
                </a:spcBef>
                <a:spcAft>
                  <a:spcPct val="0"/>
                </a:spcAft>
                <a:defRPr/>
              </a:pPr>
              <a:r>
                <a:rPr lang="zh-CN" altLang="en-US" sz="2900" b="1">
                  <a:latin typeface="Arial" panose="020B0604020202020204" pitchFamily="34" charset="0"/>
                  <a:ea typeface="宋体" panose="02010600030101010101" pitchFamily="2" charset="-122"/>
                </a:rPr>
                <a:t>理</a:t>
              </a:r>
            </a:p>
          </p:txBody>
        </p:sp>
      </p:grpSp>
    </p:spTree>
    <p:extLst>
      <p:ext uri="{BB962C8B-B14F-4D97-AF65-F5344CB8AC3E}">
        <p14:creationId xmlns:p14="http://schemas.microsoft.com/office/powerpoint/2010/main" val="2936345747"/>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226305"/>
          <p:cNvSpPr>
            <a:spLocks noGrp="1" noRot="1" noChangeArrowheads="1"/>
          </p:cNvSpPr>
          <p:nvPr>
            <p:ph type="title"/>
          </p:nvPr>
        </p:nvSpPr>
        <p:spPr>
          <a:xfrm>
            <a:off x="3640139" y="228601"/>
            <a:ext cx="5122863" cy="758825"/>
          </a:xfrm>
        </p:spPr>
        <p:txBody>
          <a:bodyPr vert="horz" wrap="square" lIns="91440" tIns="45720" rIns="91440" bIns="45720" numCol="1" anchor="ctr" anchorCtr="0" compatLnSpc="1">
            <a:normAutofit/>
          </a:bodyPr>
          <a:lstStyle/>
          <a:p>
            <a:pPr>
              <a:defRPr/>
            </a:pPr>
            <a:r>
              <a:rPr lang="zh-CN" altLang="en-US" b="1" dirty="0">
                <a:solidFill>
                  <a:schemeClr val="accent5">
                    <a:lumMod val="50000"/>
                  </a:schemeClr>
                </a:solidFill>
                <a:latin typeface="仿宋" panose="02010609060101010101" pitchFamily="49" charset="-122"/>
                <a:ea typeface="仿宋" panose="02010609060101010101" pitchFamily="49" charset="-122"/>
              </a:rPr>
              <a:t>归结演绎推理</a:t>
            </a:r>
          </a:p>
        </p:txBody>
      </p:sp>
      <p:sp>
        <p:nvSpPr>
          <p:cNvPr id="226307" name="内容占位符 226306"/>
          <p:cNvSpPr>
            <a:spLocks noGrp="1" noRot="1" noChangeArrowheads="1"/>
          </p:cNvSpPr>
          <p:nvPr>
            <p:ph sz="quarter" idx="1"/>
          </p:nvPr>
        </p:nvSpPr>
        <p:spPr>
          <a:xfrm>
            <a:off x="1825625" y="1527175"/>
            <a:ext cx="8504238" cy="4572000"/>
          </a:xfrm>
        </p:spPr>
        <p:txBody>
          <a:bodyPr vert="horz" wrap="square" lIns="91440" tIns="45720" rIns="91440" bIns="45720" numCol="1" anchor="t" anchorCtr="0" compatLnSpc="1">
            <a:normAutofit fontScale="92500" lnSpcReduction="10000"/>
          </a:bodyPr>
          <a:lstStyle/>
          <a:p>
            <a:pPr>
              <a:lnSpc>
                <a:spcPct val="120000"/>
              </a:lnSpc>
              <a:spcBef>
                <a:spcPts val="40"/>
              </a:spcBef>
              <a:defRPr/>
            </a:pPr>
            <a:r>
              <a:rPr lang="zh-CN" altLang="en-US" sz="2000" dirty="0">
                <a:latin typeface="仿宋" panose="02010609060101010101" pitchFamily="49" charset="-122"/>
                <a:ea typeface="仿宋" panose="02010609060101010101" pitchFamily="49" charset="-122"/>
              </a:rPr>
              <a:t>自动定理证明是人工智能的一个重要研究领域，这不仅是由于许多数学问题需要通过定理证明得以解决，而且很多非数学问题</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如医疗诊断、机器人行动规划等）也都可归结为一个定理证明问题。</a:t>
            </a:r>
          </a:p>
          <a:p>
            <a:pPr>
              <a:lnSpc>
                <a:spcPct val="150000"/>
              </a:lnSpc>
              <a:defRPr/>
            </a:pPr>
            <a:r>
              <a:rPr lang="zh-CN" altLang="en-US" sz="2000" dirty="0">
                <a:latin typeface="仿宋" panose="02010609060101010101" pitchFamily="49" charset="-122"/>
                <a:ea typeface="仿宋" panose="02010609060101010101" pitchFamily="49" charset="-122"/>
              </a:rPr>
              <a:t>定理证明的实质是对前提</a:t>
            </a:r>
            <a:r>
              <a:rPr lang="en-US" altLang="zh-CN" sz="2000" dirty="0">
                <a:latin typeface="仿宋" panose="02010609060101010101" pitchFamily="49" charset="-122"/>
                <a:ea typeface="仿宋" panose="02010609060101010101" pitchFamily="49" charset="-122"/>
              </a:rPr>
              <a:t>P</a:t>
            </a:r>
            <a:r>
              <a:rPr lang="zh-CN" altLang="en-US" sz="2000" dirty="0">
                <a:latin typeface="仿宋" panose="02010609060101010101" pitchFamily="49" charset="-122"/>
                <a:ea typeface="仿宋" panose="02010609060101010101" pitchFamily="49" charset="-122"/>
              </a:rPr>
              <a:t>和结论</a:t>
            </a:r>
            <a:r>
              <a:rPr lang="en-US" altLang="zh-CN" sz="2000" dirty="0">
                <a:latin typeface="仿宋" panose="02010609060101010101" pitchFamily="49" charset="-122"/>
                <a:ea typeface="仿宋" panose="02010609060101010101" pitchFamily="49" charset="-122"/>
              </a:rPr>
              <a:t>Q</a:t>
            </a:r>
            <a:r>
              <a:rPr lang="zh-CN" altLang="en-US" sz="2000" dirty="0">
                <a:latin typeface="仿宋" panose="02010609060101010101" pitchFamily="49" charset="-122"/>
                <a:ea typeface="仿宋" panose="02010609060101010101" pitchFamily="49" charset="-122"/>
              </a:rPr>
              <a:t>证明</a:t>
            </a:r>
            <a:r>
              <a:rPr lang="en-US" altLang="zh-CN" sz="2000" dirty="0">
                <a:latin typeface="仿宋" panose="02010609060101010101" pitchFamily="49" charset="-122"/>
                <a:ea typeface="仿宋" panose="02010609060101010101" pitchFamily="49" charset="-122"/>
              </a:rPr>
              <a:t>P</a:t>
            </a:r>
            <a:r>
              <a:rPr lang="en-US" altLang="zh-CN" sz="2000" dirty="0">
                <a:latin typeface="仿宋" panose="02010609060101010101" pitchFamily="49" charset="-122"/>
                <a:ea typeface="仿宋" panose="02010609060101010101" pitchFamily="49" charset="-122"/>
                <a:sym typeface="Wingdings" panose="05000000000000000000" pitchFamily="2" charset="2"/>
              </a:rPr>
              <a:t></a:t>
            </a:r>
            <a:r>
              <a:rPr lang="en-US" altLang="zh-CN" sz="2000" dirty="0">
                <a:latin typeface="仿宋" panose="02010609060101010101" pitchFamily="49" charset="-122"/>
                <a:ea typeface="仿宋" panose="02010609060101010101" pitchFamily="49" charset="-122"/>
              </a:rPr>
              <a:t>Q</a:t>
            </a:r>
            <a:r>
              <a:rPr lang="zh-CN" altLang="en-US" sz="2000" dirty="0">
                <a:latin typeface="仿宋" panose="02010609060101010101" pitchFamily="49" charset="-122"/>
                <a:ea typeface="仿宋" panose="02010609060101010101" pitchFamily="49" charset="-122"/>
              </a:rPr>
              <a:t>的永真性。</a:t>
            </a:r>
          </a:p>
          <a:p>
            <a:pPr>
              <a:defRPr/>
            </a:pPr>
            <a:r>
              <a:rPr lang="zh-CN" altLang="en-US" sz="2000" dirty="0">
                <a:latin typeface="仿宋" panose="02010609060101010101" pitchFamily="49" charset="-122"/>
                <a:ea typeface="仿宋" panose="02010609060101010101" pitchFamily="49" charset="-122"/>
              </a:rPr>
              <a:t>但是要证明一个谓词公式的永真性是很困难的。通过研究发现应用反证法的思想可把关于永真性的证明转化为不可满足性的证明。</a:t>
            </a:r>
          </a:p>
          <a:p>
            <a:pPr>
              <a:lnSpc>
                <a:spcPct val="150000"/>
              </a:lnSpc>
              <a:defRPr/>
            </a:pPr>
            <a:r>
              <a:rPr lang="zh-CN" altLang="en-US" sz="2000" dirty="0">
                <a:latin typeface="仿宋" panose="02010609060101010101" pitchFamily="49" charset="-122"/>
                <a:ea typeface="仿宋" panose="02010609060101010101" pitchFamily="49" charset="-122"/>
              </a:rPr>
              <a:t>欲证明 </a:t>
            </a:r>
            <a:r>
              <a:rPr lang="en-US" altLang="zh-CN" sz="2000" dirty="0">
                <a:latin typeface="仿宋" panose="02010609060101010101" pitchFamily="49" charset="-122"/>
                <a:ea typeface="仿宋" panose="02010609060101010101" pitchFamily="49" charset="-122"/>
              </a:rPr>
              <a:t>P</a:t>
            </a:r>
            <a:r>
              <a:rPr lang="en-US" altLang="zh-CN" sz="2000" dirty="0">
                <a:latin typeface="仿宋" panose="02010609060101010101" pitchFamily="49" charset="-122"/>
                <a:ea typeface="仿宋" panose="02010609060101010101" pitchFamily="49" charset="-122"/>
                <a:sym typeface="Wingdings" panose="05000000000000000000" pitchFamily="2" charset="2"/>
              </a:rPr>
              <a:t></a:t>
            </a:r>
            <a:r>
              <a:rPr lang="en-US" altLang="zh-CN" sz="2000" dirty="0">
                <a:latin typeface="仿宋" panose="02010609060101010101" pitchFamily="49" charset="-122"/>
                <a:ea typeface="仿宋" panose="02010609060101010101" pitchFamily="49" charset="-122"/>
              </a:rPr>
              <a:t>Q </a:t>
            </a:r>
            <a:r>
              <a:rPr lang="zh-CN" altLang="en-US" sz="2000" dirty="0">
                <a:latin typeface="仿宋" panose="02010609060101010101" pitchFamily="49" charset="-122"/>
                <a:ea typeface="仿宋" panose="02010609060101010101" pitchFamily="49" charset="-122"/>
              </a:rPr>
              <a:t>永真，只要证明 </a:t>
            </a:r>
            <a:r>
              <a:rPr lang="en-US" altLang="zh-CN" sz="2000" dirty="0">
                <a:latin typeface="仿宋" panose="02010609060101010101" pitchFamily="49" charset="-122"/>
                <a:ea typeface="仿宋" panose="02010609060101010101" pitchFamily="49" charset="-122"/>
              </a:rPr>
              <a:t>P ∧</a:t>
            </a:r>
            <a:r>
              <a:rPr lang="en-US" altLang="zh-CN" sz="2000" dirty="0">
                <a:latin typeface="仿宋" panose="02010609060101010101" pitchFamily="49" charset="-122"/>
                <a:ea typeface="仿宋" panose="02010609060101010101" pitchFamily="49" charset="-122"/>
                <a:sym typeface="Symbol" panose="05050102010706020507" pitchFamily="18" charset="2"/>
              </a:rPr>
              <a:t> Q </a:t>
            </a:r>
            <a:r>
              <a:rPr lang="zh-CN" altLang="en-US" sz="2000" dirty="0">
                <a:latin typeface="仿宋" panose="02010609060101010101" pitchFamily="49" charset="-122"/>
                <a:ea typeface="仿宋" panose="02010609060101010101" pitchFamily="49" charset="-122"/>
                <a:sym typeface="Symbol" panose="05050102010706020507" pitchFamily="18" charset="2"/>
              </a:rPr>
              <a:t>不满足就可以了。</a:t>
            </a:r>
            <a:endParaRPr lang="zh-CN" altLang="en-US" sz="2000" dirty="0">
              <a:latin typeface="仿宋" panose="02010609060101010101" pitchFamily="49" charset="-122"/>
              <a:ea typeface="仿宋" panose="02010609060101010101" pitchFamily="49" charset="-122"/>
            </a:endParaRPr>
          </a:p>
          <a:p>
            <a:pPr>
              <a:lnSpc>
                <a:spcPct val="150000"/>
              </a:lnSpc>
              <a:defRPr/>
            </a:pPr>
            <a:r>
              <a:rPr lang="zh-CN" altLang="en-US" sz="2000" dirty="0">
                <a:latin typeface="仿宋" panose="02010609060101010101" pitchFamily="49" charset="-122"/>
                <a:ea typeface="仿宋" panose="02010609060101010101" pitchFamily="49" charset="-122"/>
              </a:rPr>
              <a:t>关于不可满足性的证明，海伯伦及鲁宾逊先后进行了卓有成效的研究，提出了相应的理论和方法。 </a:t>
            </a:r>
          </a:p>
          <a:p>
            <a:pPr lvl="1">
              <a:defRPr/>
            </a:pPr>
            <a:r>
              <a:rPr lang="zh-CN" altLang="en-US" sz="1800" dirty="0">
                <a:solidFill>
                  <a:schemeClr val="tx1"/>
                </a:solidFill>
                <a:latin typeface="仿宋" panose="02010609060101010101" pitchFamily="49" charset="-122"/>
                <a:ea typeface="仿宋" panose="02010609060101010101" pitchFamily="49" charset="-122"/>
              </a:rPr>
              <a:t>海伯伦提出的海伯伦域及海伯伦定理为自动定理的证明奠定了理论基础；</a:t>
            </a:r>
          </a:p>
          <a:p>
            <a:pPr lvl="1">
              <a:defRPr/>
            </a:pPr>
            <a:r>
              <a:rPr lang="zh-CN" altLang="en-US" sz="1800" dirty="0">
                <a:solidFill>
                  <a:schemeClr val="tx1"/>
                </a:solidFill>
                <a:latin typeface="仿宋" panose="02010609060101010101" pitchFamily="49" charset="-122"/>
                <a:ea typeface="仿宋" panose="02010609060101010101" pitchFamily="49" charset="-122"/>
              </a:rPr>
              <a:t>鲁宾逊提出的归结原理对机械化推理有了重大的突破。</a:t>
            </a:r>
            <a:endParaRPr lang="zh-CN" altLang="en-US" sz="2000" dirty="0">
              <a:solidFill>
                <a:schemeClr val="tx1"/>
              </a:solidFill>
              <a:latin typeface="仿宋" panose="02010609060101010101" pitchFamily="49" charset="-122"/>
              <a:ea typeface="仿宋" panose="02010609060101010101" pitchFamily="49" charset="-122"/>
            </a:endParaRPr>
          </a:p>
          <a:p>
            <a:pPr>
              <a:lnSpc>
                <a:spcPct val="150000"/>
              </a:lnSpc>
              <a:defRPr/>
            </a:pPr>
            <a:r>
              <a:rPr lang="zh-CN" altLang="en-US" sz="2000" dirty="0">
                <a:latin typeface="仿宋" panose="02010609060101010101" pitchFamily="49" charset="-122"/>
                <a:ea typeface="仿宋" panose="02010609060101010101" pitchFamily="49" charset="-122"/>
              </a:rPr>
              <a:t>  无论是海伯伦还是鲁宾逊的理论，都是以子句集为背景开展研究的。</a:t>
            </a:r>
          </a:p>
        </p:txBody>
      </p:sp>
      <p:sp>
        <p:nvSpPr>
          <p:cNvPr id="196612" name="灯片编号占位符 2"/>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186</a:t>
            </a:fld>
            <a:endParaRPr lang="zh-CN" altLang="en-US" sz="1600" b="1" dirty="0">
              <a:solidFill>
                <a:srgbClr val="7B9899"/>
              </a:solidFill>
              <a:latin typeface="Arial" panose="020B0604020202020204" pitchFamily="34" charset="0"/>
              <a:ea typeface="宋体" panose="02010600030101010101" pitchFamily="2" charset="-122"/>
            </a:endParaRPr>
          </a:p>
        </p:txBody>
      </p:sp>
      <p:sp>
        <p:nvSpPr>
          <p:cNvPr id="226308" name="圆角矩形标注 226307"/>
          <p:cNvSpPr/>
          <p:nvPr/>
        </p:nvSpPr>
        <p:spPr>
          <a:xfrm>
            <a:off x="3640138" y="3048001"/>
            <a:ext cx="1770062" cy="466725"/>
          </a:xfrm>
          <a:prstGeom prst="wedgeRoundRectCallout">
            <a:avLst>
              <a:gd name="adj1" fmla="val -55699"/>
              <a:gd name="adj2" fmla="val 90884"/>
              <a:gd name="adj3" fmla="val 16667"/>
            </a:avLst>
          </a:prstGeom>
          <a:solidFill>
            <a:schemeClr val="accent1"/>
          </a:solid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ctr" eaLnBrk="1" hangingPunct="1">
              <a:lnSpc>
                <a:spcPct val="120000"/>
              </a:lnSpc>
              <a:spcBef>
                <a:spcPct val="0"/>
              </a:spcBef>
              <a:buClrTx/>
              <a:buSzTx/>
              <a:buNone/>
            </a:pPr>
            <a:r>
              <a:rPr lang="en-US" altLang="zh-CN" sz="1800" b="1" dirty="0">
                <a:solidFill>
                  <a:srgbClr val="0033CC"/>
                </a:solidFill>
                <a:latin typeface="Arial" panose="020B0604020202020204" pitchFamily="34" charset="0"/>
                <a:ea typeface="宋体" panose="02010600030101010101" pitchFamily="2" charset="-122"/>
                <a:sym typeface="Symbol" panose="05050102010706020507" pitchFamily="18" charset="2"/>
              </a:rPr>
              <a:t></a:t>
            </a:r>
            <a:r>
              <a:rPr lang="en-US" altLang="zh-CN" sz="1800" b="1" dirty="0">
                <a:latin typeface="Arial" panose="020B0604020202020204" pitchFamily="34" charset="0"/>
                <a:ea typeface="宋体" panose="02010600030101010101" pitchFamily="2" charset="-122"/>
                <a:sym typeface="Symbol" panose="05050102010706020507" pitchFamily="18" charset="2"/>
              </a:rPr>
              <a:t> P∨Q</a:t>
            </a:r>
          </a:p>
        </p:txBody>
      </p:sp>
      <p:sp>
        <p:nvSpPr>
          <p:cNvPr id="226309" name="圆角矩形标注 226308"/>
          <p:cNvSpPr/>
          <p:nvPr/>
        </p:nvSpPr>
        <p:spPr>
          <a:xfrm>
            <a:off x="6596064" y="3048001"/>
            <a:ext cx="3525837" cy="523875"/>
          </a:xfrm>
          <a:prstGeom prst="wedgeRoundRectCallout">
            <a:avLst>
              <a:gd name="adj1" fmla="val -66199"/>
              <a:gd name="adj2" fmla="val 81972"/>
              <a:gd name="adj3" fmla="val 16667"/>
            </a:avLst>
          </a:prstGeom>
          <a:solidFill>
            <a:schemeClr val="accent1"/>
          </a:solid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ctr" eaLnBrk="1" hangingPunct="1">
              <a:lnSpc>
                <a:spcPct val="120000"/>
              </a:lnSpc>
              <a:spcBef>
                <a:spcPct val="0"/>
              </a:spcBef>
              <a:buClrTx/>
              <a:buSzTx/>
              <a:buNone/>
            </a:pPr>
            <a:r>
              <a:rPr lang="en-US" altLang="zh-CN" sz="1800" b="1" dirty="0">
                <a:latin typeface="Arial" panose="020B0604020202020204" pitchFamily="34" charset="0"/>
                <a:ea typeface="宋体" panose="02010600030101010101" pitchFamily="2" charset="-122"/>
              </a:rPr>
              <a:t>P</a:t>
            </a:r>
            <a:r>
              <a:rPr lang="zh-CN" altLang="en-US" sz="1800" b="1" dirty="0">
                <a:latin typeface="Arial" panose="020B0604020202020204" pitchFamily="34" charset="0"/>
                <a:ea typeface="宋体" panose="02010600030101010101" pitchFamily="2" charset="-122"/>
              </a:rPr>
              <a:t>和</a:t>
            </a:r>
            <a:r>
              <a:rPr lang="en-US" altLang="zh-CN" sz="1800" b="1" dirty="0">
                <a:solidFill>
                  <a:srgbClr val="0033CC"/>
                </a:solidFill>
                <a:latin typeface="Arial" panose="020B0604020202020204" pitchFamily="34" charset="0"/>
                <a:ea typeface="宋体" panose="02010600030101010101" pitchFamily="2" charset="-122"/>
                <a:sym typeface="Symbol" panose="05050102010706020507" pitchFamily="18" charset="2"/>
              </a:rPr>
              <a:t></a:t>
            </a:r>
            <a:r>
              <a:rPr lang="en-US" altLang="zh-CN" sz="1800" b="1" dirty="0">
                <a:latin typeface="Arial" panose="020B0604020202020204" pitchFamily="34" charset="0"/>
                <a:ea typeface="宋体" panose="02010600030101010101" pitchFamily="2" charset="-122"/>
                <a:sym typeface="Symbol" panose="05050102010706020507" pitchFamily="18" charset="2"/>
              </a:rPr>
              <a:t> Q</a:t>
            </a:r>
            <a:r>
              <a:rPr lang="zh-CN" altLang="en-US" sz="1800" b="1" dirty="0">
                <a:latin typeface="Arial" panose="020B0604020202020204" pitchFamily="34" charset="0"/>
                <a:ea typeface="宋体" panose="02010600030101010101" pitchFamily="2" charset="-122"/>
                <a:sym typeface="Symbol" panose="05050102010706020507" pitchFamily="18" charset="2"/>
              </a:rPr>
              <a:t>至少有一个为</a:t>
            </a:r>
            <a:r>
              <a:rPr lang="en-US" altLang="zh-CN" sz="1800" b="1" dirty="0">
                <a:latin typeface="Arial" panose="020B0604020202020204" pitchFamily="34" charset="0"/>
                <a:ea typeface="宋体" panose="02010600030101010101" pitchFamily="2" charset="-122"/>
                <a:sym typeface="Symbol" panose="05050102010706020507" pitchFamily="18" charset="2"/>
              </a:rPr>
              <a:t>F</a:t>
            </a:r>
            <a:r>
              <a:rPr lang="zh-CN" altLang="en-US" sz="1800" b="1" dirty="0">
                <a:latin typeface="Arial" panose="020B0604020202020204" pitchFamily="34" charset="0"/>
                <a:ea typeface="宋体" panose="02010600030101010101" pitchFamily="2" charset="-122"/>
                <a:sym typeface="Symbol" panose="05050102010706020507" pitchFamily="18" charset="2"/>
              </a:rPr>
              <a:t>就可以了</a:t>
            </a:r>
          </a:p>
        </p:txBody>
      </p:sp>
      <p:sp>
        <p:nvSpPr>
          <p:cNvPr id="226310" name="圆角矩形标注 226309"/>
          <p:cNvSpPr/>
          <p:nvPr/>
        </p:nvSpPr>
        <p:spPr>
          <a:xfrm>
            <a:off x="6083300" y="5654675"/>
            <a:ext cx="4038600" cy="762000"/>
          </a:xfrm>
          <a:prstGeom prst="wedgeRoundRectCallout">
            <a:avLst>
              <a:gd name="adj1" fmla="val -84356"/>
              <a:gd name="adj2" fmla="val -24833"/>
              <a:gd name="adj3" fmla="val 16667"/>
            </a:avLst>
          </a:prstGeom>
          <a:solidFill>
            <a:schemeClr val="accent1"/>
          </a:solid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ctr" eaLnBrk="1" hangingPunct="1">
              <a:lnSpc>
                <a:spcPct val="120000"/>
              </a:lnSpc>
              <a:spcBef>
                <a:spcPct val="0"/>
              </a:spcBef>
              <a:buClrTx/>
              <a:buSzTx/>
              <a:buNone/>
            </a:pPr>
            <a:r>
              <a:rPr lang="zh-CN" altLang="en-US" sz="1800" b="1" dirty="0">
                <a:latin typeface="Arial" panose="020B0604020202020204" pitchFamily="34" charset="0"/>
                <a:ea typeface="宋体" panose="02010600030101010101" pitchFamily="2" charset="-122"/>
              </a:rPr>
              <a:t>围绕怎样方便的判断</a:t>
            </a:r>
            <a:r>
              <a:rPr lang="en-US" altLang="zh-CN" sz="1800" b="1" dirty="0">
                <a:latin typeface="Arial" panose="020B0604020202020204" pitchFamily="34" charset="0"/>
                <a:ea typeface="宋体" panose="02010600030101010101" pitchFamily="2" charset="-122"/>
              </a:rPr>
              <a:t>P</a:t>
            </a:r>
            <a:r>
              <a:rPr lang="zh-CN" altLang="en-US" sz="1800" b="1" dirty="0">
                <a:latin typeface="Arial" panose="020B0604020202020204" pitchFamily="34" charset="0"/>
                <a:ea typeface="宋体" panose="02010600030101010101" pitchFamily="2" charset="-122"/>
              </a:rPr>
              <a:t>和</a:t>
            </a:r>
            <a:r>
              <a:rPr lang="en-US" altLang="zh-CN" sz="1800" b="1" dirty="0">
                <a:solidFill>
                  <a:srgbClr val="0033CC"/>
                </a:solidFill>
                <a:latin typeface="Arial" panose="020B0604020202020204" pitchFamily="34" charset="0"/>
                <a:ea typeface="宋体" panose="02010600030101010101" pitchFamily="2" charset="-122"/>
                <a:sym typeface="Symbol" panose="05050102010706020507" pitchFamily="18" charset="2"/>
              </a:rPr>
              <a:t></a:t>
            </a:r>
            <a:r>
              <a:rPr lang="en-US" altLang="zh-CN" sz="1800" b="1" dirty="0">
                <a:latin typeface="Arial" panose="020B0604020202020204" pitchFamily="34" charset="0"/>
                <a:ea typeface="宋体" panose="02010600030101010101" pitchFamily="2" charset="-122"/>
                <a:sym typeface="Symbol" panose="05050102010706020507" pitchFamily="18" charset="2"/>
              </a:rPr>
              <a:t> Q</a:t>
            </a:r>
            <a:r>
              <a:rPr lang="zh-CN" altLang="en-US" sz="1800" b="1" dirty="0">
                <a:latin typeface="Arial" panose="020B0604020202020204" pitchFamily="34" charset="0"/>
                <a:ea typeface="宋体" panose="02010600030101010101" pitchFamily="2" charset="-122"/>
                <a:sym typeface="Symbol" panose="05050102010706020507" pitchFamily="18" charset="2"/>
              </a:rPr>
              <a:t>的真假来进行研究的，也就是子句的真假。</a:t>
            </a:r>
          </a:p>
        </p:txBody>
      </p:sp>
    </p:spTree>
    <p:extLst>
      <p:ext uri="{BB962C8B-B14F-4D97-AF65-F5344CB8AC3E}">
        <p14:creationId xmlns:p14="http://schemas.microsoft.com/office/powerpoint/2010/main" val="53675038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6307">
                                            <p:txEl>
                                              <p:pRg st="0" end="0"/>
                                            </p:txEl>
                                          </p:spTgt>
                                        </p:tgtEl>
                                        <p:attrNameLst>
                                          <p:attrName>style.visibility</p:attrName>
                                        </p:attrNameLst>
                                      </p:cBhvr>
                                      <p:to>
                                        <p:strVal val="visible"/>
                                      </p:to>
                                    </p:set>
                                    <p:animEffect transition="in" filter="blinds(horizontal)">
                                      <p:cBhvr>
                                        <p:cTn id="7" dur="500"/>
                                        <p:tgtEl>
                                          <p:spTgt spid="226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6307">
                                            <p:txEl>
                                              <p:pRg st="1" end="1"/>
                                            </p:txEl>
                                          </p:spTgt>
                                        </p:tgtEl>
                                        <p:attrNameLst>
                                          <p:attrName>style.visibility</p:attrName>
                                        </p:attrNameLst>
                                      </p:cBhvr>
                                      <p:to>
                                        <p:strVal val="visible"/>
                                      </p:to>
                                    </p:set>
                                    <p:animEffect transition="in" filter="blinds(horizontal)">
                                      <p:cBhvr>
                                        <p:cTn id="12" dur="500"/>
                                        <p:tgtEl>
                                          <p:spTgt spid="226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6307">
                                            <p:txEl>
                                              <p:pRg st="2" end="2"/>
                                            </p:txEl>
                                          </p:spTgt>
                                        </p:tgtEl>
                                        <p:attrNameLst>
                                          <p:attrName>style.visibility</p:attrName>
                                        </p:attrNameLst>
                                      </p:cBhvr>
                                      <p:to>
                                        <p:strVal val="visible"/>
                                      </p:to>
                                    </p:set>
                                    <p:animEffect transition="in" filter="blinds(horizontal)">
                                      <p:cBhvr>
                                        <p:cTn id="17" dur="500"/>
                                        <p:tgtEl>
                                          <p:spTgt spid="226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6307">
                                            <p:txEl>
                                              <p:pRg st="3" end="3"/>
                                            </p:txEl>
                                          </p:spTgt>
                                        </p:tgtEl>
                                        <p:attrNameLst>
                                          <p:attrName>style.visibility</p:attrName>
                                        </p:attrNameLst>
                                      </p:cBhvr>
                                      <p:to>
                                        <p:strVal val="visible"/>
                                      </p:to>
                                    </p:set>
                                    <p:animEffect transition="in" filter="blinds(horizontal)">
                                      <p:cBhvr>
                                        <p:cTn id="22" dur="500"/>
                                        <p:tgtEl>
                                          <p:spTgt spid="2263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6308"/>
                                        </p:tgtEl>
                                        <p:attrNameLst>
                                          <p:attrName>style.visibility</p:attrName>
                                        </p:attrNameLst>
                                      </p:cBhvr>
                                      <p:to>
                                        <p:strVal val="visible"/>
                                      </p:to>
                                    </p:set>
                                    <p:animEffect transition="in" filter="blinds(horizontal)">
                                      <p:cBhvr>
                                        <p:cTn id="27" dur="500"/>
                                        <p:tgtEl>
                                          <p:spTgt spid="226308"/>
                                        </p:tgtEl>
                                      </p:cBhvr>
                                    </p:animEffect>
                                  </p:childTnLst>
                                  <p:subTnLst>
                                    <p:set>
                                      <p:cBhvr override="childStyle">
                                        <p:cTn dur="1" fill="hold" display="0" masterRel="nextClick" afterEffect="1"/>
                                        <p:tgtEl>
                                          <p:spTgt spid="22630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6309"/>
                                        </p:tgtEl>
                                        <p:attrNameLst>
                                          <p:attrName>style.visibility</p:attrName>
                                        </p:attrNameLst>
                                      </p:cBhvr>
                                      <p:to>
                                        <p:strVal val="visible"/>
                                      </p:to>
                                    </p:set>
                                    <p:animEffect transition="in" filter="blinds(horizontal)">
                                      <p:cBhvr>
                                        <p:cTn id="32" dur="500"/>
                                        <p:tgtEl>
                                          <p:spTgt spid="226309"/>
                                        </p:tgtEl>
                                      </p:cBhvr>
                                    </p:animEffect>
                                  </p:childTnLst>
                                  <p:subTnLst>
                                    <p:set>
                                      <p:cBhvr override="childStyle">
                                        <p:cTn dur="1" fill="hold" display="0" masterRel="nextClick" afterEffect="1"/>
                                        <p:tgtEl>
                                          <p:spTgt spid="22630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6307">
                                            <p:txEl>
                                              <p:pRg st="4" end="4"/>
                                            </p:txEl>
                                          </p:spTgt>
                                        </p:tgtEl>
                                        <p:attrNameLst>
                                          <p:attrName>style.visibility</p:attrName>
                                        </p:attrNameLst>
                                      </p:cBhvr>
                                      <p:to>
                                        <p:strVal val="visible"/>
                                      </p:to>
                                    </p:set>
                                    <p:animEffect transition="in" filter="blinds(horizontal)">
                                      <p:cBhvr>
                                        <p:cTn id="37" dur="500"/>
                                        <p:tgtEl>
                                          <p:spTgt spid="226307">
                                            <p:txEl>
                                              <p:pRg st="4" end="4"/>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6307">
                                            <p:txEl>
                                              <p:pRg st="5" end="5"/>
                                            </p:txEl>
                                          </p:spTgt>
                                        </p:tgtEl>
                                        <p:attrNameLst>
                                          <p:attrName>style.visibility</p:attrName>
                                        </p:attrNameLst>
                                      </p:cBhvr>
                                      <p:to>
                                        <p:strVal val="visible"/>
                                      </p:to>
                                    </p:set>
                                    <p:animEffect transition="in" filter="blinds(horizontal)">
                                      <p:cBhvr>
                                        <p:cTn id="40" dur="500"/>
                                        <p:tgtEl>
                                          <p:spTgt spid="226307">
                                            <p:txEl>
                                              <p:pRg st="5" end="5"/>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26307">
                                            <p:txEl>
                                              <p:pRg st="6" end="6"/>
                                            </p:txEl>
                                          </p:spTgt>
                                        </p:tgtEl>
                                        <p:attrNameLst>
                                          <p:attrName>style.visibility</p:attrName>
                                        </p:attrNameLst>
                                      </p:cBhvr>
                                      <p:to>
                                        <p:strVal val="visible"/>
                                      </p:to>
                                    </p:set>
                                    <p:animEffect transition="in" filter="blinds(horizontal)">
                                      <p:cBhvr>
                                        <p:cTn id="43" dur="500"/>
                                        <p:tgtEl>
                                          <p:spTgt spid="226307">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26307">
                                            <p:txEl>
                                              <p:pRg st="7" end="7"/>
                                            </p:txEl>
                                          </p:spTgt>
                                        </p:tgtEl>
                                        <p:attrNameLst>
                                          <p:attrName>style.visibility</p:attrName>
                                        </p:attrNameLst>
                                      </p:cBhvr>
                                      <p:to>
                                        <p:strVal val="visible"/>
                                      </p:to>
                                    </p:set>
                                    <p:animEffect transition="in" filter="blinds(horizontal)">
                                      <p:cBhvr>
                                        <p:cTn id="48" dur="500"/>
                                        <p:tgtEl>
                                          <p:spTgt spid="226307">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26310"/>
                                        </p:tgtEl>
                                        <p:attrNameLst>
                                          <p:attrName>style.visibility</p:attrName>
                                        </p:attrNameLst>
                                      </p:cBhvr>
                                      <p:to>
                                        <p:strVal val="visible"/>
                                      </p:to>
                                    </p:set>
                                    <p:animEffect transition="in" filter="blinds(horizontal)">
                                      <p:cBhvr>
                                        <p:cTn id="53" dur="500"/>
                                        <p:tgtEl>
                                          <p:spTgt spid="226310"/>
                                        </p:tgtEl>
                                      </p:cBhvr>
                                    </p:animEffect>
                                  </p:childTnLst>
                                  <p:subTnLst>
                                    <p:set>
                                      <p:cBhvr override="childStyle">
                                        <p:cTn dur="1" fill="hold" display="0" masterRel="nextClick" afterEffect="1"/>
                                        <p:tgtEl>
                                          <p:spTgt spid="2263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build="p"/>
      <p:bldP spid="226308" grpId="0" bldLvl="0" animBg="1"/>
      <p:bldP spid="226309" grpId="0" bldLvl="0" animBg="1"/>
      <p:bldP spid="226310" grpId="0" bldLvl="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p:cNvSpPr>
          <p:nvPr>
            <p:ph type="title"/>
          </p:nvPr>
        </p:nvSpPr>
        <p:spPr/>
        <p:txBody>
          <a:bodyPr vert="horz" wrap="square" lIns="91440" tIns="45720" rIns="91440" bIns="45720" anchor="b" anchorCtr="0">
            <a:normAutofit/>
          </a:bodyPr>
          <a:lstStyle/>
          <a:p>
            <a:pPr eaLnBrk="1" hangingPunct="1"/>
            <a:r>
              <a:rPr lang="zh-CN" altLang="en-US" sz="3600" dirty="0">
                <a:solidFill>
                  <a:srgbClr val="7B9899"/>
                </a:solidFill>
                <a:latin typeface="黑体" panose="02010609060101010101" pitchFamily="49" charset="-122"/>
                <a:ea typeface="黑体" panose="02010609060101010101" pitchFamily="49" charset="-122"/>
              </a:rPr>
              <a:t>归 结 演 绎 推 理</a:t>
            </a:r>
          </a:p>
        </p:txBody>
      </p:sp>
      <p:sp>
        <p:nvSpPr>
          <p:cNvPr id="198659"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187</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153605" name="Rectangle 5"/>
          <p:cNvSpPr>
            <a:spLocks noChangeArrowheads="1"/>
          </p:cNvSpPr>
          <p:nvPr/>
        </p:nvSpPr>
        <p:spPr bwMode="auto">
          <a:xfrm>
            <a:off x="1774825" y="1609726"/>
            <a:ext cx="8642350" cy="2352675"/>
          </a:xfrm>
          <a:prstGeom prst="rect">
            <a:avLst/>
          </a:prstGeom>
          <a:gradFill rotWithShape="1">
            <a:gsLst>
              <a:gs pos="0">
                <a:srgbClr val="00FFFF"/>
              </a:gs>
              <a:gs pos="50000">
                <a:schemeClr val="bg1"/>
              </a:gs>
              <a:gs pos="100000">
                <a:srgbClr val="00FFFF"/>
              </a:gs>
            </a:gsLst>
            <a:lin ang="18900000" scaled="1"/>
          </a:gradFill>
          <a:ln w="9525">
            <a:solidFill>
              <a:srgbClr val="808080"/>
            </a:solidFill>
            <a:miter lim="800000"/>
          </a:ln>
          <a:effectLst/>
        </p:spPr>
        <p:txBody>
          <a:bodyPr/>
          <a:lstStyle/>
          <a:p>
            <a:pPr marL="571500" indent="-571500" fontAlgn="base">
              <a:lnSpc>
                <a:spcPct val="160000"/>
              </a:lnSpc>
              <a:spcBef>
                <a:spcPct val="40000"/>
              </a:spcBef>
              <a:spcAft>
                <a:spcPct val="0"/>
              </a:spcAft>
              <a:buClr>
                <a:schemeClr val="accent2"/>
              </a:buClr>
              <a:buBlip>
                <a:blip r:embed="rId2"/>
              </a:buBlip>
              <a:defRPr/>
            </a:pPr>
            <a:r>
              <a:rPr lang="zh-CN" altLang="en-US" sz="2800" b="1" dirty="0">
                <a:latin typeface="Times New Roman" panose="02020603050405020304" pitchFamily="18" charset="0"/>
                <a:ea typeface="宋体" panose="02010600030101010101" pitchFamily="2" charset="-122"/>
              </a:rPr>
              <a:t>反证法：                ，</a:t>
            </a:r>
            <a:r>
              <a:rPr lang="zh-CN" altLang="en-US" sz="2800" dirty="0">
                <a:latin typeface="Times New Roman" panose="02020603050405020304" pitchFamily="18" charset="0"/>
                <a:ea typeface="宋体" panose="02010600030101010101" pitchFamily="2" charset="-122"/>
              </a:rPr>
              <a:t>当且仅当                           ，</a:t>
            </a:r>
          </a:p>
          <a:p>
            <a:pPr marL="571500" indent="-571500" fontAlgn="base">
              <a:lnSpc>
                <a:spcPct val="160000"/>
              </a:lnSpc>
              <a:spcBef>
                <a:spcPct val="40000"/>
              </a:spcBef>
              <a:spcAft>
                <a:spcPct val="0"/>
              </a:spcAft>
              <a:buClr>
                <a:schemeClr val="accent2"/>
              </a:buClr>
              <a:defRPr/>
            </a:pPr>
            <a:r>
              <a:rPr lang="zh-CN" altLang="en-US" sz="2800" dirty="0">
                <a:latin typeface="Times New Roman" panose="02020603050405020304" pitchFamily="18" charset="0"/>
                <a:ea typeface="宋体" panose="02010600030101010101" pitchFamily="2" charset="-122"/>
              </a:rPr>
              <a:t>       即 </a:t>
            </a:r>
            <a:r>
              <a:rPr lang="en-US" altLang="zh-CN" sz="2800" i="1" dirty="0">
                <a:latin typeface="Times New Roman" panose="02020603050405020304" pitchFamily="18" charset="0"/>
                <a:ea typeface="宋体" panose="02010600030101010101" pitchFamily="2" charset="-122"/>
              </a:rPr>
              <a:t>Q</a:t>
            </a:r>
            <a:r>
              <a:rPr lang="zh-CN" altLang="en-US" sz="2800" dirty="0">
                <a:latin typeface="Times New Roman" panose="02020603050405020304" pitchFamily="18" charset="0"/>
                <a:ea typeface="宋体" panose="02010600030101010101" pitchFamily="2" charset="-122"/>
              </a:rPr>
              <a:t>为 </a:t>
            </a:r>
            <a:r>
              <a:rPr lang="en-US" altLang="zh-CN" sz="2800" i="1" dirty="0">
                <a:latin typeface="Times New Roman" panose="02020603050405020304" pitchFamily="18" charset="0"/>
                <a:ea typeface="宋体" panose="02010600030101010101" pitchFamily="2" charset="-122"/>
              </a:rPr>
              <a:t>P</a:t>
            </a: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的逻辑结论，当且仅当                 是不可满足的。</a:t>
            </a:r>
            <a:endParaRPr lang="zh-CN" altLang="en-US" sz="2600" dirty="0">
              <a:latin typeface="Arial" panose="020B0604020202020204" pitchFamily="34" charset="0"/>
              <a:ea typeface="宋体" panose="02010600030101010101" pitchFamily="2" charset="-122"/>
            </a:endParaRPr>
          </a:p>
        </p:txBody>
      </p:sp>
      <p:sp>
        <p:nvSpPr>
          <p:cNvPr id="198661" name="Rectangle 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198662" name="Object 7"/>
          <p:cNvGraphicFramePr/>
          <p:nvPr/>
        </p:nvGraphicFramePr>
        <p:xfrm>
          <a:off x="3937000" y="1829119"/>
          <a:ext cx="1219200" cy="503237"/>
        </p:xfrm>
        <a:graphic>
          <a:graphicData uri="http://schemas.openxmlformats.org/presentationml/2006/ole">
            <mc:AlternateContent xmlns:mc="http://schemas.openxmlformats.org/markup-compatibility/2006">
              <mc:Choice xmlns:v="urn:schemas-microsoft-com:vml" Requires="v">
                <p:oleObj r:id="rId3" imgW="482600" imgH="203200" progId="Equation.3">
                  <p:embed/>
                </p:oleObj>
              </mc:Choice>
              <mc:Fallback>
                <p:oleObj r:id="rId3" imgW="482600" imgH="203200" progId="Equation.3">
                  <p:embed/>
                  <p:pic>
                    <p:nvPicPr>
                      <p:cNvPr id="198662" name="Object 7"/>
                      <p:cNvPicPr/>
                      <p:nvPr/>
                    </p:nvPicPr>
                    <p:blipFill>
                      <a:blip r:embed="rId4"/>
                      <a:stretch>
                        <a:fillRect/>
                      </a:stretch>
                    </p:blipFill>
                    <p:spPr>
                      <a:xfrm>
                        <a:off x="3937000" y="1829119"/>
                        <a:ext cx="1219200" cy="503237"/>
                      </a:xfrm>
                      <a:prstGeom prst="rect">
                        <a:avLst/>
                      </a:prstGeom>
                      <a:noFill/>
                      <a:ln w="38100">
                        <a:noFill/>
                        <a:miter/>
                      </a:ln>
                    </p:spPr>
                  </p:pic>
                </p:oleObj>
              </mc:Fallback>
            </mc:AlternateContent>
          </a:graphicData>
        </a:graphic>
      </p:graphicFrame>
      <p:graphicFrame>
        <p:nvGraphicFramePr>
          <p:cNvPr id="198663" name="Object 9"/>
          <p:cNvGraphicFramePr/>
          <p:nvPr/>
        </p:nvGraphicFramePr>
        <p:xfrm>
          <a:off x="7239000" y="1905000"/>
          <a:ext cx="2057400" cy="469900"/>
        </p:xfrm>
        <a:graphic>
          <a:graphicData uri="http://schemas.openxmlformats.org/presentationml/2006/ole">
            <mc:AlternateContent xmlns:mc="http://schemas.openxmlformats.org/markup-compatibility/2006">
              <mc:Choice xmlns:v="urn:schemas-microsoft-com:vml" Requires="v">
                <p:oleObj r:id="rId5" imgW="876300" imgH="203200" progId="Equation.3">
                  <p:embed/>
                </p:oleObj>
              </mc:Choice>
              <mc:Fallback>
                <p:oleObj r:id="rId5" imgW="876300" imgH="203200" progId="Equation.3">
                  <p:embed/>
                  <p:pic>
                    <p:nvPicPr>
                      <p:cNvPr id="198663" name="Object 9"/>
                      <p:cNvPicPr/>
                      <p:nvPr/>
                    </p:nvPicPr>
                    <p:blipFill>
                      <a:blip r:embed="rId6"/>
                      <a:stretch>
                        <a:fillRect/>
                      </a:stretch>
                    </p:blipFill>
                    <p:spPr>
                      <a:xfrm>
                        <a:off x="7239000" y="1905000"/>
                        <a:ext cx="2057400" cy="469900"/>
                      </a:xfrm>
                      <a:prstGeom prst="rect">
                        <a:avLst/>
                      </a:prstGeom>
                      <a:noFill/>
                      <a:ln w="38100">
                        <a:noFill/>
                        <a:miter/>
                      </a:ln>
                    </p:spPr>
                  </p:pic>
                </p:oleObj>
              </mc:Fallback>
            </mc:AlternateContent>
          </a:graphicData>
        </a:graphic>
      </p:graphicFrame>
      <p:graphicFrame>
        <p:nvGraphicFramePr>
          <p:cNvPr id="198664" name="Object 11"/>
          <p:cNvGraphicFramePr/>
          <p:nvPr/>
        </p:nvGraphicFramePr>
        <p:xfrm>
          <a:off x="7620000" y="2743200"/>
          <a:ext cx="1295400" cy="495300"/>
        </p:xfrm>
        <a:graphic>
          <a:graphicData uri="http://schemas.openxmlformats.org/presentationml/2006/ole">
            <mc:AlternateContent xmlns:mc="http://schemas.openxmlformats.org/markup-compatibility/2006">
              <mc:Choice xmlns:v="urn:schemas-microsoft-com:vml" Requires="v">
                <p:oleObj r:id="rId7" imgW="520700" imgH="203200" progId="Equation.3">
                  <p:embed/>
                </p:oleObj>
              </mc:Choice>
              <mc:Fallback>
                <p:oleObj r:id="rId7" imgW="520700" imgH="203200" progId="Equation.3">
                  <p:embed/>
                  <p:pic>
                    <p:nvPicPr>
                      <p:cNvPr id="198664" name="Object 11"/>
                      <p:cNvPicPr/>
                      <p:nvPr/>
                    </p:nvPicPr>
                    <p:blipFill>
                      <a:blip r:embed="rId8"/>
                      <a:stretch>
                        <a:fillRect/>
                      </a:stretch>
                    </p:blipFill>
                    <p:spPr>
                      <a:xfrm>
                        <a:off x="7620000" y="2743200"/>
                        <a:ext cx="1295400" cy="495300"/>
                      </a:xfrm>
                      <a:prstGeom prst="rect">
                        <a:avLst/>
                      </a:prstGeom>
                      <a:noFill/>
                      <a:ln w="38100">
                        <a:noFill/>
                        <a:miter/>
                      </a:ln>
                    </p:spPr>
                  </p:pic>
                </p:oleObj>
              </mc:Fallback>
            </mc:AlternateContent>
          </a:graphicData>
        </a:graphic>
      </p:graphicFrame>
      <p:sp>
        <p:nvSpPr>
          <p:cNvPr id="198665" name="Rectangle 14"/>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nvGrpSpPr>
          <p:cNvPr id="5" name="组合 4"/>
          <p:cNvGrpSpPr/>
          <p:nvPr/>
        </p:nvGrpSpPr>
        <p:grpSpPr>
          <a:xfrm>
            <a:off x="1790700" y="4789488"/>
            <a:ext cx="8667750" cy="1306512"/>
            <a:chOff x="420" y="6823"/>
            <a:chExt cx="13650" cy="2056"/>
          </a:xfrm>
        </p:grpSpPr>
        <p:sp>
          <p:nvSpPr>
            <p:cNvPr id="198670" name="Rectangle 16"/>
            <p:cNvSpPr/>
            <p:nvPr/>
          </p:nvSpPr>
          <p:spPr>
            <a:xfrm>
              <a:off x="420" y="6822"/>
              <a:ext cx="13650" cy="2045"/>
            </a:xfrm>
            <a:prstGeom prst="rect">
              <a:avLst/>
            </a:prstGeom>
            <a:gradFill rotWithShape="1">
              <a:gsLst>
                <a:gs pos="0">
                  <a:srgbClr val="FFFF00"/>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40000"/>
                </a:spcBef>
                <a:buClr>
                  <a:schemeClr val="accent2"/>
                </a:buClr>
                <a:buSzTx/>
                <a:buBlip>
                  <a:blip r:embed="rId2"/>
                </a:buBlip>
              </a:pPr>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定理：</a:t>
              </a:r>
              <a:r>
                <a:rPr lang="en-US" altLang="zh-CN" b="1" i="1" dirty="0">
                  <a:latin typeface="Times New Roman" panose="02020603050405020304" pitchFamily="18" charset="0"/>
                  <a:ea typeface="宋体" panose="02010600030101010101" pitchFamily="2" charset="-122"/>
                </a:rPr>
                <a:t>Q </a:t>
              </a:r>
              <a:r>
                <a:rPr lang="zh-CN" altLang="en-US" b="1" dirty="0">
                  <a:latin typeface="Arial" panose="020B0604020202020204" pitchFamily="34" charset="0"/>
                  <a:ea typeface="宋体" panose="02010600030101010101" pitchFamily="2" charset="-122"/>
                </a:rPr>
                <a:t>为     ，    ，</a:t>
              </a:r>
              <a:r>
                <a:rPr lang="en-US" altLang="zh-CN" b="1" baseline="34000"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    的逻辑结论，当且仅当</a:t>
              </a:r>
            </a:p>
            <a:p>
              <a:pPr marL="0" indent="0" eaLnBrk="1" hangingPunct="1">
                <a:lnSpc>
                  <a:spcPct val="120000"/>
                </a:lnSpc>
                <a:spcBef>
                  <a:spcPct val="40000"/>
                </a:spcBef>
                <a:buClr>
                  <a:schemeClr val="accent2"/>
                </a:buClr>
                <a:buSzTx/>
                <a:buNone/>
              </a:pPr>
              <a:r>
                <a:rPr lang="zh-CN" altLang="en-US" sz="2800" b="1" dirty="0">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是不可满足的。</a:t>
              </a:r>
            </a:p>
          </p:txBody>
        </p:sp>
        <p:graphicFrame>
          <p:nvGraphicFramePr>
            <p:cNvPr id="198671" name="Object 17"/>
            <p:cNvGraphicFramePr/>
            <p:nvPr/>
          </p:nvGraphicFramePr>
          <p:xfrm>
            <a:off x="4130" y="6930"/>
            <a:ext cx="620" cy="840"/>
          </p:xfrm>
          <a:graphic>
            <a:graphicData uri="http://schemas.openxmlformats.org/presentationml/2006/ole">
              <mc:AlternateContent xmlns:mc="http://schemas.openxmlformats.org/markup-compatibility/2006">
                <mc:Choice xmlns:v="urn:schemas-microsoft-com:vml" Requires="v">
                  <p:oleObj r:id="rId9" imgW="165100" imgH="215900" progId="Equation.3">
                    <p:embed/>
                  </p:oleObj>
                </mc:Choice>
                <mc:Fallback>
                  <p:oleObj r:id="rId9" imgW="165100" imgH="215900" progId="Equation.3">
                    <p:embed/>
                    <p:pic>
                      <p:nvPicPr>
                        <p:cNvPr id="198671" name="Object 17"/>
                        <p:cNvPicPr/>
                        <p:nvPr/>
                      </p:nvPicPr>
                      <p:blipFill>
                        <a:blip r:embed="rId10"/>
                        <a:stretch>
                          <a:fillRect/>
                        </a:stretch>
                      </p:blipFill>
                      <p:spPr>
                        <a:xfrm>
                          <a:off x="4130" y="6930"/>
                          <a:ext cx="620" cy="840"/>
                        </a:xfrm>
                        <a:prstGeom prst="rect">
                          <a:avLst/>
                        </a:prstGeom>
                        <a:noFill/>
                        <a:ln w="38100">
                          <a:noFill/>
                          <a:miter/>
                        </a:ln>
                      </p:spPr>
                    </p:pic>
                  </p:oleObj>
                </mc:Fallback>
              </mc:AlternateContent>
            </a:graphicData>
          </a:graphic>
        </p:graphicFrame>
        <p:graphicFrame>
          <p:nvGraphicFramePr>
            <p:cNvPr id="198672" name="Object 18"/>
            <p:cNvGraphicFramePr/>
            <p:nvPr/>
          </p:nvGraphicFramePr>
          <p:xfrm>
            <a:off x="5025" y="6952"/>
            <a:ext cx="695" cy="840"/>
          </p:xfrm>
          <a:graphic>
            <a:graphicData uri="http://schemas.openxmlformats.org/presentationml/2006/ole">
              <mc:AlternateContent xmlns:mc="http://schemas.openxmlformats.org/markup-compatibility/2006">
                <mc:Choice xmlns:v="urn:schemas-microsoft-com:vml" Requires="v">
                  <p:oleObj r:id="rId11" imgW="177800" imgH="215900" progId="Equation.3">
                    <p:embed/>
                  </p:oleObj>
                </mc:Choice>
                <mc:Fallback>
                  <p:oleObj r:id="rId11" imgW="177800" imgH="215900" progId="Equation.3">
                    <p:embed/>
                    <p:pic>
                      <p:nvPicPr>
                        <p:cNvPr id="198672" name="Object 18"/>
                        <p:cNvPicPr/>
                        <p:nvPr/>
                      </p:nvPicPr>
                      <p:blipFill>
                        <a:blip r:embed="rId12"/>
                        <a:stretch>
                          <a:fillRect/>
                        </a:stretch>
                      </p:blipFill>
                      <p:spPr>
                        <a:xfrm>
                          <a:off x="5025" y="6952"/>
                          <a:ext cx="695" cy="840"/>
                        </a:xfrm>
                        <a:prstGeom prst="rect">
                          <a:avLst/>
                        </a:prstGeom>
                        <a:noFill/>
                        <a:ln w="38100">
                          <a:noFill/>
                          <a:miter/>
                        </a:ln>
                      </p:spPr>
                    </p:pic>
                  </p:oleObj>
                </mc:Fallback>
              </mc:AlternateContent>
            </a:graphicData>
          </a:graphic>
        </p:graphicFrame>
        <p:graphicFrame>
          <p:nvGraphicFramePr>
            <p:cNvPr id="198673" name="Object 19"/>
            <p:cNvGraphicFramePr/>
            <p:nvPr/>
          </p:nvGraphicFramePr>
          <p:xfrm>
            <a:off x="7460" y="6995"/>
            <a:ext cx="667" cy="795"/>
          </p:xfrm>
          <a:graphic>
            <a:graphicData uri="http://schemas.openxmlformats.org/presentationml/2006/ole">
              <mc:AlternateContent xmlns:mc="http://schemas.openxmlformats.org/markup-compatibility/2006">
                <mc:Choice xmlns:v="urn:schemas-microsoft-com:vml" Requires="v">
                  <p:oleObj r:id="rId13" imgW="177800" imgH="215265" progId="Equation.3">
                    <p:embed/>
                  </p:oleObj>
                </mc:Choice>
                <mc:Fallback>
                  <p:oleObj r:id="rId13" imgW="177800" imgH="215265" progId="Equation.3">
                    <p:embed/>
                    <p:pic>
                      <p:nvPicPr>
                        <p:cNvPr id="198673" name="Object 19"/>
                        <p:cNvPicPr/>
                        <p:nvPr/>
                      </p:nvPicPr>
                      <p:blipFill>
                        <a:blip r:embed="rId14"/>
                        <a:stretch>
                          <a:fillRect/>
                        </a:stretch>
                      </p:blipFill>
                      <p:spPr>
                        <a:xfrm>
                          <a:off x="7460" y="6995"/>
                          <a:ext cx="667" cy="795"/>
                        </a:xfrm>
                        <a:prstGeom prst="rect">
                          <a:avLst/>
                        </a:prstGeom>
                        <a:noFill/>
                        <a:ln w="38100">
                          <a:noFill/>
                          <a:miter/>
                        </a:ln>
                      </p:spPr>
                    </p:pic>
                  </p:oleObj>
                </mc:Fallback>
              </mc:AlternateContent>
            </a:graphicData>
          </a:graphic>
        </p:graphicFrame>
        <p:graphicFrame>
          <p:nvGraphicFramePr>
            <p:cNvPr id="198674" name="Object 20"/>
            <p:cNvGraphicFramePr/>
            <p:nvPr/>
          </p:nvGraphicFramePr>
          <p:xfrm>
            <a:off x="2280" y="8012"/>
            <a:ext cx="5595" cy="867"/>
          </p:xfrm>
          <a:graphic>
            <a:graphicData uri="http://schemas.openxmlformats.org/presentationml/2006/ole">
              <mc:AlternateContent xmlns:mc="http://schemas.openxmlformats.org/markup-compatibility/2006">
                <mc:Choice xmlns:v="urn:schemas-microsoft-com:vml" Requires="v">
                  <p:oleObj r:id="rId15" imgW="1473200" imgH="228600" progId="Equation.3">
                    <p:embed/>
                  </p:oleObj>
                </mc:Choice>
                <mc:Fallback>
                  <p:oleObj r:id="rId15" imgW="1473200" imgH="228600" progId="Equation.3">
                    <p:embed/>
                    <p:pic>
                      <p:nvPicPr>
                        <p:cNvPr id="198674" name="Object 20"/>
                        <p:cNvPicPr/>
                        <p:nvPr/>
                      </p:nvPicPr>
                      <p:blipFill>
                        <a:blip r:embed="rId16"/>
                        <a:stretch>
                          <a:fillRect/>
                        </a:stretch>
                      </p:blipFill>
                      <p:spPr>
                        <a:xfrm>
                          <a:off x="2280" y="8012"/>
                          <a:ext cx="5595" cy="867"/>
                        </a:xfrm>
                        <a:prstGeom prst="rect">
                          <a:avLst/>
                        </a:prstGeom>
                        <a:noFill/>
                        <a:ln w="38100">
                          <a:noFill/>
                          <a:miter/>
                        </a:ln>
                      </p:spPr>
                    </p:pic>
                  </p:oleObj>
                </mc:Fallback>
              </mc:AlternateContent>
            </a:graphicData>
          </a:graphic>
        </p:graphicFrame>
      </p:grpSp>
      <p:grpSp>
        <p:nvGrpSpPr>
          <p:cNvPr id="4" name="组合 3"/>
          <p:cNvGrpSpPr/>
          <p:nvPr/>
        </p:nvGrpSpPr>
        <p:grpSpPr>
          <a:xfrm>
            <a:off x="2362201" y="4038600"/>
            <a:ext cx="3800475" cy="685800"/>
            <a:chOff x="1320" y="5640"/>
            <a:chExt cx="5986" cy="1080"/>
          </a:xfrm>
        </p:grpSpPr>
        <p:sp>
          <p:nvSpPr>
            <p:cNvPr id="198668" name="下箭头 1"/>
            <p:cNvSpPr/>
            <p:nvPr/>
          </p:nvSpPr>
          <p:spPr>
            <a:xfrm>
              <a:off x="1320" y="5640"/>
              <a:ext cx="1440" cy="1080"/>
            </a:xfrm>
            <a:prstGeom prst="downArrow">
              <a:avLst>
                <a:gd name="adj1" fmla="val 50000"/>
                <a:gd name="adj2" fmla="val 50000"/>
              </a:avLst>
            </a:prstGeom>
            <a:solidFill>
              <a:srgbClr val="FFFF99"/>
            </a:solidFill>
            <a:ln w="9525" cap="flat" cmpd="sng">
              <a:solidFill>
                <a:srgbClr val="993300"/>
              </a:solidFill>
              <a:prstDash val="solid"/>
              <a:round/>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8669" name="文本框 2"/>
            <p:cNvSpPr txBox="1"/>
            <p:nvPr/>
          </p:nvSpPr>
          <p:spPr>
            <a:xfrm>
              <a:off x="2850" y="5817"/>
              <a:ext cx="4456" cy="66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zh-CN" altLang="en-US" sz="2000" b="1" dirty="0">
                  <a:latin typeface="Arial" panose="020B0604020202020204" pitchFamily="34" charset="0"/>
                  <a:ea typeface="宋体" panose="02010600030101010101" pitchFamily="2" charset="-122"/>
                </a:rPr>
                <a:t>由此得</a:t>
              </a:r>
            </a:p>
          </p:txBody>
        </p:sp>
      </p:grpSp>
    </p:spTree>
    <p:extLst>
      <p:ext uri="{BB962C8B-B14F-4D97-AF65-F5344CB8AC3E}">
        <p14:creationId xmlns:p14="http://schemas.microsoft.com/office/powerpoint/2010/main" val="259935505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188</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199683" name="Rectangle 4"/>
          <p:cNvSpPr/>
          <p:nvPr/>
        </p:nvSpPr>
        <p:spPr>
          <a:xfrm>
            <a:off x="1524000" y="1"/>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algn="ctr" eaLnBrk="1" hangingPunct="1">
              <a:spcBef>
                <a:spcPct val="0"/>
              </a:spcBef>
              <a:buClrTx/>
              <a:buSzTx/>
              <a:buNone/>
            </a:pPr>
            <a:r>
              <a:rPr lang="zh-CN" altLang="en-US" sz="3600" dirty="0">
                <a:solidFill>
                  <a:schemeClr val="bg1"/>
                </a:solidFill>
                <a:latin typeface="黑体" panose="02010609060101010101" pitchFamily="49" charset="-122"/>
                <a:ea typeface="黑体" panose="02010609060101010101" pitchFamily="49" charset="-122"/>
              </a:rPr>
              <a:t>归 结 演 绎 推 理</a:t>
            </a:r>
          </a:p>
        </p:txBody>
      </p:sp>
      <p:sp>
        <p:nvSpPr>
          <p:cNvPr id="199684" name="Rectangle 5"/>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9685" name="Rectangle 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77159" name="Rectangle 7"/>
          <p:cNvSpPr>
            <a:spLocks noChangeArrowheads="1"/>
          </p:cNvSpPr>
          <p:nvPr/>
        </p:nvSpPr>
        <p:spPr bwMode="auto">
          <a:xfrm>
            <a:off x="1774825" y="1152526"/>
            <a:ext cx="8642350" cy="3724275"/>
          </a:xfrm>
          <a:prstGeom prst="rect">
            <a:avLst/>
          </a:prstGeom>
          <a:gradFill rotWithShape="1">
            <a:gsLst>
              <a:gs pos="0">
                <a:srgbClr val="00FFFF"/>
              </a:gs>
              <a:gs pos="50000">
                <a:schemeClr val="bg1"/>
              </a:gs>
              <a:gs pos="100000">
                <a:srgbClr val="00FFFF"/>
              </a:gs>
            </a:gsLst>
            <a:lin ang="18900000" scaled="1"/>
          </a:gradFill>
          <a:ln w="9525">
            <a:solidFill>
              <a:srgbClr val="808080"/>
            </a:solidFill>
            <a:miter lim="800000"/>
          </a:ln>
          <a:effectLst/>
        </p:spPr>
        <p:txBody>
          <a:bodyPr/>
          <a:lstStyle/>
          <a:p>
            <a:pPr marL="571500" indent="-571500" fontAlgn="base">
              <a:lnSpc>
                <a:spcPct val="160000"/>
              </a:lnSpc>
              <a:spcBef>
                <a:spcPct val="40000"/>
              </a:spcBef>
              <a:spcAft>
                <a:spcPct val="0"/>
              </a:spcAft>
              <a:buClr>
                <a:schemeClr val="accent2"/>
              </a:buClr>
              <a:buBlip>
                <a:blip r:embed="rId2"/>
              </a:buBlip>
              <a:defRPr/>
            </a:pPr>
            <a:r>
              <a:rPr lang="zh-CN" altLang="en-US" sz="2800" b="1">
                <a:latin typeface="Times New Roman" panose="02020603050405020304" pitchFamily="18" charset="0"/>
                <a:ea typeface="宋体" panose="02010600030101010101" pitchFamily="2" charset="-122"/>
              </a:rPr>
              <a:t>思路：定理                         </a:t>
            </a:r>
            <a:r>
              <a:rPr lang="zh-CN" altLang="en-US" sz="2800">
                <a:latin typeface="Times New Roman" panose="02020603050405020304" pitchFamily="18" charset="0"/>
                <a:ea typeface="宋体" panose="02010600030101010101" pitchFamily="2" charset="-122"/>
              </a:rPr>
              <a:t>                    不可满足</a:t>
            </a:r>
            <a:r>
              <a:rPr lang="zh-CN" altLang="en-US" sz="2600">
                <a:latin typeface="Arial" panose="020B0604020202020204" pitchFamily="34" charset="0"/>
                <a:ea typeface="宋体" panose="02010600030101010101" pitchFamily="2" charset="-122"/>
              </a:rPr>
              <a:t> </a:t>
            </a:r>
          </a:p>
          <a:p>
            <a:pPr marL="571500" indent="-571500" fontAlgn="base">
              <a:lnSpc>
                <a:spcPct val="160000"/>
              </a:lnSpc>
              <a:spcBef>
                <a:spcPct val="40000"/>
              </a:spcBef>
              <a:spcAft>
                <a:spcPct val="0"/>
              </a:spcAft>
              <a:buClr>
                <a:schemeClr val="accent2"/>
              </a:buClr>
              <a:defRPr/>
            </a:pPr>
            <a:r>
              <a:rPr lang="zh-CN" altLang="en-US" sz="2600">
                <a:latin typeface="Arial" panose="020B0604020202020204" pitchFamily="34" charset="0"/>
                <a:ea typeface="宋体" panose="02010600030101010101" pitchFamily="2" charset="-122"/>
              </a:rPr>
              <a:t>                               子句集不可满足              </a:t>
            </a:r>
            <a:r>
              <a:rPr lang="zh-CN" altLang="en-US" sz="2800" b="1">
                <a:solidFill>
                  <a:srgbClr val="0000FF"/>
                </a:solidFill>
                <a:latin typeface="Arial" panose="020B0604020202020204" pitchFamily="34" charset="0"/>
                <a:ea typeface="宋体" panose="02010600030101010101" pitchFamily="2" charset="-122"/>
              </a:rPr>
              <a:t>海伯伦定理</a:t>
            </a:r>
          </a:p>
          <a:p>
            <a:pPr marL="571500" indent="-571500" fontAlgn="base">
              <a:lnSpc>
                <a:spcPct val="160000"/>
              </a:lnSpc>
              <a:spcBef>
                <a:spcPct val="40000"/>
              </a:spcBef>
              <a:spcAft>
                <a:spcPct val="0"/>
              </a:spcAft>
              <a:buClr>
                <a:schemeClr val="accent2"/>
              </a:buClr>
              <a:defRPr/>
            </a:pPr>
            <a:endParaRPr lang="zh-CN" altLang="en-US" sz="2800" b="1">
              <a:solidFill>
                <a:srgbClr val="0000FF"/>
              </a:solidFill>
              <a:latin typeface="Arial" panose="020B0604020202020204" pitchFamily="34" charset="0"/>
              <a:ea typeface="宋体" panose="02010600030101010101" pitchFamily="2" charset="-122"/>
            </a:endParaRPr>
          </a:p>
          <a:p>
            <a:pPr marL="571500" indent="-571500" fontAlgn="base">
              <a:lnSpc>
                <a:spcPct val="160000"/>
              </a:lnSpc>
              <a:spcBef>
                <a:spcPct val="40000"/>
              </a:spcBef>
              <a:spcAft>
                <a:spcPct val="0"/>
              </a:spcAft>
              <a:buClr>
                <a:schemeClr val="accent2"/>
              </a:buClr>
              <a:defRPr/>
            </a:pPr>
            <a:r>
              <a:rPr lang="zh-CN" altLang="en-US" sz="2800" b="1">
                <a:latin typeface="Arial" panose="020B0604020202020204" pitchFamily="34" charset="0"/>
                <a:ea typeface="宋体" panose="02010600030101010101" pitchFamily="2" charset="-122"/>
              </a:rPr>
              <a:t>                             </a:t>
            </a:r>
            <a:r>
              <a:rPr lang="zh-CN" altLang="en-US" sz="2800" b="1">
                <a:solidFill>
                  <a:srgbClr val="0000FF"/>
                </a:solidFill>
                <a:latin typeface="Arial" panose="020B0604020202020204" pitchFamily="34" charset="0"/>
                <a:ea typeface="宋体" panose="02010600030101010101" pitchFamily="2" charset="-122"/>
              </a:rPr>
              <a:t>鲁宾逊归结原理</a:t>
            </a:r>
          </a:p>
        </p:txBody>
      </p:sp>
      <p:graphicFrame>
        <p:nvGraphicFramePr>
          <p:cNvPr id="199687" name="Object 8"/>
          <p:cNvGraphicFramePr/>
          <p:nvPr/>
        </p:nvGraphicFramePr>
        <p:xfrm>
          <a:off x="4343400" y="1371600"/>
          <a:ext cx="1219200" cy="503238"/>
        </p:xfrm>
        <a:graphic>
          <a:graphicData uri="http://schemas.openxmlformats.org/presentationml/2006/ole">
            <mc:AlternateContent xmlns:mc="http://schemas.openxmlformats.org/markup-compatibility/2006">
              <mc:Choice xmlns:v="urn:schemas-microsoft-com:vml" Requires="v">
                <p:oleObj r:id="rId3" imgW="482600" imgH="203200" progId="Equation.3">
                  <p:embed/>
                </p:oleObj>
              </mc:Choice>
              <mc:Fallback>
                <p:oleObj r:id="rId3" imgW="482600" imgH="203200" progId="Equation.3">
                  <p:embed/>
                  <p:pic>
                    <p:nvPicPr>
                      <p:cNvPr id="199687" name="Object 8"/>
                      <p:cNvPicPr/>
                      <p:nvPr/>
                    </p:nvPicPr>
                    <p:blipFill>
                      <a:blip r:embed="rId4"/>
                      <a:stretch>
                        <a:fillRect/>
                      </a:stretch>
                    </p:blipFill>
                    <p:spPr>
                      <a:xfrm>
                        <a:off x="4343400" y="1371600"/>
                        <a:ext cx="1219200" cy="503238"/>
                      </a:xfrm>
                      <a:prstGeom prst="rect">
                        <a:avLst/>
                      </a:prstGeom>
                      <a:noFill/>
                      <a:ln w="38100">
                        <a:noFill/>
                        <a:miter/>
                      </a:ln>
                    </p:spPr>
                  </p:pic>
                </p:oleObj>
              </mc:Fallback>
            </mc:AlternateContent>
          </a:graphicData>
        </a:graphic>
      </p:graphicFrame>
      <p:sp>
        <p:nvSpPr>
          <p:cNvPr id="199688" name="Rectangle 9"/>
          <p:cNvSpPr/>
          <p:nvPr/>
        </p:nvSpPr>
        <p:spPr>
          <a:xfrm>
            <a:off x="1524001" y="313188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9689" name="Rectangle 10"/>
          <p:cNvSpPr/>
          <p:nvPr/>
        </p:nvSpPr>
        <p:spPr>
          <a:xfrm>
            <a:off x="1524001" y="313188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199690" name="Object 11"/>
          <p:cNvGraphicFramePr/>
          <p:nvPr/>
        </p:nvGraphicFramePr>
        <p:xfrm>
          <a:off x="6781800" y="1447800"/>
          <a:ext cx="1295400" cy="495300"/>
        </p:xfrm>
        <a:graphic>
          <a:graphicData uri="http://schemas.openxmlformats.org/presentationml/2006/ole">
            <mc:AlternateContent xmlns:mc="http://schemas.openxmlformats.org/markup-compatibility/2006">
              <mc:Choice xmlns:v="urn:schemas-microsoft-com:vml" Requires="v">
                <p:oleObj r:id="rId5" imgW="520700" imgH="203200" progId="Equation.3">
                  <p:embed/>
                </p:oleObj>
              </mc:Choice>
              <mc:Fallback>
                <p:oleObj r:id="rId5" imgW="520700" imgH="203200" progId="Equation.3">
                  <p:embed/>
                  <p:pic>
                    <p:nvPicPr>
                      <p:cNvPr id="199690" name="Object 11"/>
                      <p:cNvPicPr/>
                      <p:nvPr/>
                    </p:nvPicPr>
                    <p:blipFill>
                      <a:blip r:embed="rId6"/>
                      <a:stretch>
                        <a:fillRect/>
                      </a:stretch>
                    </p:blipFill>
                    <p:spPr>
                      <a:xfrm>
                        <a:off x="6781800" y="1447800"/>
                        <a:ext cx="1295400" cy="495300"/>
                      </a:xfrm>
                      <a:prstGeom prst="rect">
                        <a:avLst/>
                      </a:prstGeom>
                      <a:noFill/>
                      <a:ln w="38100">
                        <a:noFill/>
                        <a:miter/>
                      </a:ln>
                    </p:spPr>
                  </p:pic>
                </p:oleObj>
              </mc:Fallback>
            </mc:AlternateContent>
          </a:graphicData>
        </a:graphic>
      </p:graphicFrame>
      <p:sp>
        <p:nvSpPr>
          <p:cNvPr id="199691" name="Rectangle 12"/>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199692" name="Line 13"/>
          <p:cNvSpPr/>
          <p:nvPr/>
        </p:nvSpPr>
        <p:spPr>
          <a:xfrm>
            <a:off x="5715000" y="1676400"/>
            <a:ext cx="914400" cy="0"/>
          </a:xfrm>
          <a:prstGeom prst="line">
            <a:avLst/>
          </a:prstGeom>
          <a:ln w="76200" cap="flat" cmpd="sng">
            <a:solidFill>
              <a:schemeClr val="tx1"/>
            </a:solidFill>
            <a:prstDash val="solid"/>
            <a:headEnd type="none" w="med" len="med"/>
            <a:tailEnd type="triangle" w="med" len="med"/>
          </a:ln>
        </p:spPr>
      </p:sp>
      <p:sp>
        <p:nvSpPr>
          <p:cNvPr id="199693" name="Line 14"/>
          <p:cNvSpPr/>
          <p:nvPr/>
        </p:nvSpPr>
        <p:spPr>
          <a:xfrm>
            <a:off x="3505200" y="2514600"/>
            <a:ext cx="914400" cy="0"/>
          </a:xfrm>
          <a:prstGeom prst="line">
            <a:avLst/>
          </a:prstGeom>
          <a:ln w="76200" cap="flat" cmpd="sng">
            <a:solidFill>
              <a:schemeClr val="tx1"/>
            </a:solidFill>
            <a:prstDash val="solid"/>
            <a:headEnd type="none" w="med" len="med"/>
            <a:tailEnd type="triangle" w="med" len="med"/>
          </a:ln>
        </p:spPr>
      </p:sp>
      <p:sp>
        <p:nvSpPr>
          <p:cNvPr id="199694" name="Line 15"/>
          <p:cNvSpPr/>
          <p:nvPr/>
        </p:nvSpPr>
        <p:spPr>
          <a:xfrm>
            <a:off x="7086600" y="2438400"/>
            <a:ext cx="914400" cy="0"/>
          </a:xfrm>
          <a:prstGeom prst="line">
            <a:avLst/>
          </a:prstGeom>
          <a:ln w="76200" cap="flat" cmpd="sng">
            <a:solidFill>
              <a:schemeClr val="tx1"/>
            </a:solidFill>
            <a:prstDash val="solid"/>
            <a:headEnd type="none" w="med" len="med"/>
            <a:tailEnd type="triangle" w="med" len="med"/>
          </a:ln>
        </p:spPr>
      </p:sp>
      <p:sp>
        <p:nvSpPr>
          <p:cNvPr id="199695" name="Line 16"/>
          <p:cNvSpPr/>
          <p:nvPr/>
        </p:nvSpPr>
        <p:spPr>
          <a:xfrm>
            <a:off x="5867400" y="2971800"/>
            <a:ext cx="0" cy="685800"/>
          </a:xfrm>
          <a:prstGeom prst="line">
            <a:avLst/>
          </a:prstGeom>
          <a:ln w="76200" cap="flat" cmpd="sng">
            <a:solidFill>
              <a:schemeClr val="tx1"/>
            </a:solidFill>
            <a:prstDash val="solid"/>
            <a:headEnd type="none" w="med" len="med"/>
            <a:tailEnd type="triangle" w="med" len="med"/>
          </a:ln>
        </p:spPr>
      </p:sp>
      <p:grpSp>
        <p:nvGrpSpPr>
          <p:cNvPr id="199696" name="组合 8"/>
          <p:cNvGrpSpPr/>
          <p:nvPr/>
        </p:nvGrpSpPr>
        <p:grpSpPr>
          <a:xfrm>
            <a:off x="1860551" y="5073650"/>
            <a:ext cx="8564563" cy="934692"/>
            <a:chOff x="529" y="7991"/>
            <a:chExt cx="13489" cy="1471"/>
          </a:xfrm>
        </p:grpSpPr>
        <p:sp>
          <p:nvSpPr>
            <p:cNvPr id="199697" name="文本框 1"/>
            <p:cNvSpPr txBox="1"/>
            <p:nvPr/>
          </p:nvSpPr>
          <p:spPr>
            <a:xfrm>
              <a:off x="529" y="7991"/>
              <a:ext cx="13489" cy="1471"/>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zh-CN" altLang="en-US" sz="2400" b="1" dirty="0">
                  <a:latin typeface="Arial" panose="020B0604020202020204" pitchFamily="34" charset="0"/>
                  <a:ea typeface="宋体" panose="02010600030101010101" pitchFamily="2" charset="-122"/>
                </a:rPr>
                <a:t>要证明谓词公式           永假，只需将</a:t>
              </a:r>
              <a:r>
                <a:rPr lang="en-US" altLang="zh-CN" sz="2400" b="1" dirty="0">
                  <a:latin typeface="Arial" panose="020B0604020202020204" pitchFamily="34" charset="0"/>
                  <a:ea typeface="宋体" panose="02010600030101010101" pitchFamily="2" charset="-122"/>
                </a:rPr>
                <a:t>P</a:t>
              </a:r>
              <a:r>
                <a:rPr lang="zh-CN" altLang="en-US" sz="2400" b="1" dirty="0">
                  <a:latin typeface="Arial" panose="020B0604020202020204" pitchFamily="34" charset="0"/>
                  <a:ea typeface="宋体" panose="02010600030101010101" pitchFamily="2" charset="-122"/>
                </a:rPr>
                <a:t>和非</a:t>
              </a:r>
              <a:r>
                <a:rPr lang="en-US" altLang="zh-CN" sz="2400" b="1" dirty="0">
                  <a:latin typeface="Arial" panose="020B0604020202020204" pitchFamily="34" charset="0"/>
                  <a:ea typeface="宋体" panose="02010600030101010101" pitchFamily="2" charset="-122"/>
                </a:rPr>
                <a:t>Q</a:t>
              </a:r>
              <a:r>
                <a:rPr lang="zh-CN" altLang="en-US" sz="2400" b="1" dirty="0">
                  <a:latin typeface="Arial" panose="020B0604020202020204" pitchFamily="34" charset="0"/>
                  <a:ea typeface="宋体" panose="02010600030101010101" pitchFamily="2" charset="-122"/>
                </a:rPr>
                <a:t>转化为子句集</a:t>
              </a:r>
              <a:r>
                <a:rPr lang="en-US" altLang="zh-CN" sz="2400" b="1" dirty="0">
                  <a:latin typeface="Arial" panose="020B0604020202020204" pitchFamily="34" charset="0"/>
                  <a:ea typeface="宋体" panose="02010600030101010101" pitchFamily="2" charset="-122"/>
                </a:rPr>
                <a:t>S</a:t>
              </a:r>
              <a:r>
                <a:rPr lang="zh-CN" altLang="en-US" sz="2400" b="1" dirty="0">
                  <a:latin typeface="Arial" panose="020B0604020202020204" pitchFamily="34" charset="0"/>
                  <a:ea typeface="宋体" panose="02010600030101010101" pitchFamily="2" charset="-122"/>
                </a:rPr>
                <a:t>，然后只要说明</a:t>
              </a:r>
              <a:r>
                <a:rPr lang="en-US" altLang="zh-CN" sz="2400" b="1" dirty="0">
                  <a:latin typeface="Arial" panose="020B0604020202020204" pitchFamily="34" charset="0"/>
                  <a:ea typeface="宋体" panose="02010600030101010101" pitchFamily="2" charset="-122"/>
                </a:rPr>
                <a:t>S</a:t>
              </a:r>
              <a:r>
                <a:rPr lang="zh-CN" altLang="en-US" sz="2400" b="1" dirty="0">
                  <a:latin typeface="Arial" panose="020B0604020202020204" pitchFamily="34" charset="0"/>
                  <a:ea typeface="宋体" panose="02010600030101010101" pitchFamily="2" charset="-122"/>
                </a:rPr>
                <a:t>中至少存在一个子句</a:t>
              </a:r>
              <a:r>
                <a:rPr lang="en-US" altLang="zh-CN" sz="2400" b="1" dirty="0">
                  <a:latin typeface="Arial" panose="020B0604020202020204" pitchFamily="34" charset="0"/>
                  <a:ea typeface="宋体" panose="02010600030101010101" pitchFamily="2" charset="-122"/>
                </a:rPr>
                <a:t>C1</a:t>
              </a:r>
              <a:r>
                <a:rPr lang="zh-CN" altLang="en-US" sz="2400" b="1" dirty="0">
                  <a:latin typeface="Arial" panose="020B0604020202020204" pitchFamily="34" charset="0"/>
                  <a:ea typeface="宋体" panose="02010600030101010101" pitchFamily="2" charset="-122"/>
                </a:rPr>
                <a:t>是不可满足的即可。</a:t>
              </a:r>
            </a:p>
          </p:txBody>
        </p:sp>
        <p:graphicFrame>
          <p:nvGraphicFramePr>
            <p:cNvPr id="199698" name="Object 11"/>
            <p:cNvGraphicFramePr/>
            <p:nvPr/>
          </p:nvGraphicFramePr>
          <p:xfrm>
            <a:off x="4079" y="8138"/>
            <a:ext cx="1553" cy="622"/>
          </p:xfrm>
          <a:graphic>
            <a:graphicData uri="http://schemas.openxmlformats.org/presentationml/2006/ole">
              <mc:AlternateContent xmlns:mc="http://schemas.openxmlformats.org/markup-compatibility/2006">
                <mc:Choice xmlns:v="urn:schemas-microsoft-com:vml" Requires="v">
                  <p:oleObj r:id="rId7" imgW="520700" imgH="203200" progId="Equation.3">
                    <p:embed/>
                  </p:oleObj>
                </mc:Choice>
                <mc:Fallback>
                  <p:oleObj r:id="rId7" imgW="520700" imgH="203200" progId="Equation.3">
                    <p:embed/>
                    <p:pic>
                      <p:nvPicPr>
                        <p:cNvPr id="199698" name="Object 11"/>
                        <p:cNvPicPr/>
                        <p:nvPr/>
                      </p:nvPicPr>
                      <p:blipFill>
                        <a:blip r:embed="rId6"/>
                        <a:stretch>
                          <a:fillRect/>
                        </a:stretch>
                      </p:blipFill>
                      <p:spPr>
                        <a:xfrm>
                          <a:off x="4079" y="8138"/>
                          <a:ext cx="1553" cy="622"/>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1669449070"/>
      </p:ext>
    </p:extLst>
  </p:cSld>
  <p:clrMapOvr>
    <a:masterClrMapping/>
  </p:clrMapOvr>
  <p:transition>
    <p:random/>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3.3  </a:t>
            </a:r>
            <a:r>
              <a:rPr lang="zh-CN" altLang="en-US" sz="3600" dirty="0">
                <a:solidFill>
                  <a:srgbClr val="7B9899"/>
                </a:solidFill>
                <a:latin typeface="Times New Roman" panose="02020603050405020304" pitchFamily="18" charset="0"/>
                <a:ea typeface="黑体" panose="02010609060101010101" pitchFamily="49" charset="-122"/>
              </a:rPr>
              <a:t>谓词公式化为子句集的方法</a:t>
            </a:r>
          </a:p>
        </p:txBody>
      </p:sp>
      <p:sp>
        <p:nvSpPr>
          <p:cNvPr id="130051" name="Rectangle 3"/>
          <p:cNvSpPr>
            <a:spLocks noGrp="1" noChangeArrowheads="1"/>
          </p:cNvSpPr>
          <p:nvPr>
            <p:ph sz="quarter" idx="1"/>
          </p:nvPr>
        </p:nvSpPr>
        <p:spPr>
          <a:xfrm>
            <a:off x="1825625" y="1527175"/>
            <a:ext cx="8504238" cy="4572000"/>
          </a:xfrm>
        </p:spPr>
        <p:txBody>
          <a:bodyPr vert="horz" wrap="square" lIns="91440" tIns="45720" rIns="91440" bIns="45720" numCol="1" anchor="t" anchorCtr="0" compatLnSpc="1">
            <a:normAutofit lnSpcReduction="10000"/>
          </a:bodyPr>
          <a:lstStyle/>
          <a:p>
            <a:pPr marL="0" indent="0">
              <a:lnSpc>
                <a:spcPct val="120000"/>
              </a:lnSpc>
              <a:spcBef>
                <a:spcPct val="50000"/>
              </a:spcBef>
              <a:defRPr/>
            </a:pPr>
            <a:r>
              <a:rPr lang="en-US" altLang="zh-CN" sz="2600"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原子（</a:t>
            </a:r>
            <a:r>
              <a:rPr lang="en-US" altLang="zh-CN" sz="2800" b="1" dirty="0">
                <a:latin typeface="仿宋" panose="02010609060101010101" pitchFamily="49" charset="-122"/>
                <a:ea typeface="仿宋" panose="02010609060101010101" pitchFamily="49" charset="-122"/>
              </a:rPr>
              <a:t>atom</a:t>
            </a:r>
            <a:r>
              <a:rPr lang="zh-CN" altLang="en-US" sz="2800" b="1" dirty="0">
                <a:latin typeface="仿宋" panose="02010609060101010101" pitchFamily="49" charset="-122"/>
                <a:ea typeface="仿宋" panose="02010609060101010101" pitchFamily="49" charset="-122"/>
              </a:rPr>
              <a:t>）谓词公式</a:t>
            </a:r>
            <a:r>
              <a:rPr lang="zh-CN" altLang="en-US" sz="2800" dirty="0">
                <a:latin typeface="仿宋" panose="02010609060101010101" pitchFamily="49" charset="-122"/>
                <a:ea typeface="仿宋" panose="02010609060101010101" pitchFamily="49" charset="-122"/>
              </a:rPr>
              <a:t>： 一个不能再分解的命题。</a:t>
            </a:r>
          </a:p>
          <a:p>
            <a:pPr marL="0" indent="0">
              <a:lnSpc>
                <a:spcPct val="120000"/>
              </a:lnSpc>
              <a:spcBef>
                <a:spcPct val="50000"/>
              </a:spcBef>
              <a:defRPr/>
            </a:pPr>
            <a:r>
              <a:rPr lang="zh-CN" altLang="en-US" sz="2800"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文字（</a:t>
            </a:r>
            <a:r>
              <a:rPr lang="en-US" altLang="zh-CN" sz="2800" b="1" dirty="0">
                <a:latin typeface="仿宋" panose="02010609060101010101" pitchFamily="49" charset="-122"/>
                <a:ea typeface="仿宋" panose="02010609060101010101" pitchFamily="49" charset="-122"/>
              </a:rPr>
              <a:t>literal</a:t>
            </a:r>
            <a:r>
              <a:rPr lang="zh-CN" altLang="en-US" sz="2800" b="1"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：原子谓词公式及其否定。</a:t>
            </a:r>
          </a:p>
          <a:p>
            <a:pPr marL="0" indent="0">
              <a:lnSpc>
                <a:spcPct val="120000"/>
              </a:lnSpc>
              <a:spcBef>
                <a:spcPct val="50000"/>
              </a:spcBef>
              <a:buNone/>
              <a:defRPr/>
            </a:pPr>
            <a:r>
              <a:rPr lang="zh-CN" altLang="en-US" sz="2800" dirty="0">
                <a:latin typeface="仿宋" panose="02010609060101010101" pitchFamily="49" charset="-122"/>
                <a:ea typeface="仿宋" panose="02010609060101010101" pitchFamily="49" charset="-122"/>
              </a:rPr>
              <a:t>    ：正文字，   ：负文字。</a:t>
            </a:r>
          </a:p>
          <a:p>
            <a:pPr marL="0" indent="0">
              <a:lnSpc>
                <a:spcPct val="120000"/>
              </a:lnSpc>
              <a:spcBef>
                <a:spcPct val="50000"/>
              </a:spcBef>
              <a:defRPr/>
            </a:pPr>
            <a:r>
              <a:rPr lang="zh-CN" altLang="en-US" sz="2800"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子句（</a:t>
            </a:r>
            <a:r>
              <a:rPr lang="en-US" altLang="zh-CN" sz="2800" b="1" dirty="0">
                <a:latin typeface="仿宋" panose="02010609060101010101" pitchFamily="49" charset="-122"/>
                <a:ea typeface="仿宋" panose="02010609060101010101" pitchFamily="49" charset="-122"/>
              </a:rPr>
              <a:t>clause</a:t>
            </a:r>
            <a:r>
              <a:rPr lang="zh-CN" altLang="en-US" sz="2800" b="1"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：任何文字的</a:t>
            </a:r>
            <a:r>
              <a:rPr lang="zh-CN" altLang="en-US" sz="2800" dirty="0">
                <a:solidFill>
                  <a:srgbClr val="FF0000"/>
                </a:solidFill>
                <a:latin typeface="仿宋" panose="02010609060101010101" pitchFamily="49" charset="-122"/>
                <a:ea typeface="仿宋" panose="02010609060101010101" pitchFamily="49" charset="-122"/>
              </a:rPr>
              <a:t>析取式</a:t>
            </a:r>
            <a:r>
              <a:rPr lang="zh-CN" altLang="en-US" sz="2800" dirty="0">
                <a:latin typeface="仿宋" panose="02010609060101010101" pitchFamily="49" charset="-122"/>
                <a:ea typeface="仿宋" panose="02010609060101010101" pitchFamily="49" charset="-122"/>
              </a:rPr>
              <a:t>。任何文字本身也都是子句。</a:t>
            </a:r>
          </a:p>
          <a:p>
            <a:pPr marL="0" indent="0">
              <a:lnSpc>
                <a:spcPct val="120000"/>
              </a:lnSpc>
              <a:spcBef>
                <a:spcPct val="50000"/>
              </a:spcBef>
              <a:defRPr/>
            </a:pPr>
            <a:r>
              <a:rPr lang="zh-CN" altLang="en-US" sz="2800" b="1" dirty="0">
                <a:latin typeface="仿宋" panose="02010609060101010101" pitchFamily="49" charset="-122"/>
                <a:ea typeface="仿宋" panose="02010609060101010101" pitchFamily="49" charset="-122"/>
              </a:rPr>
              <a:t>  空子句（</a:t>
            </a:r>
            <a:r>
              <a:rPr lang="en-US" altLang="zh-CN" sz="2800" b="1" dirty="0">
                <a:latin typeface="仿宋" panose="02010609060101010101" pitchFamily="49" charset="-122"/>
                <a:ea typeface="仿宋" panose="02010609060101010101" pitchFamily="49" charset="-122"/>
              </a:rPr>
              <a:t>NIL</a:t>
            </a:r>
            <a:r>
              <a:rPr lang="zh-CN" altLang="en-US" sz="2800" b="1"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：不包含任何文字的子句。</a:t>
            </a:r>
            <a:r>
              <a:rPr lang="zh-CN" altLang="en-US" sz="2800" b="1" dirty="0">
                <a:latin typeface="仿宋" panose="02010609060101010101" pitchFamily="49" charset="-122"/>
                <a:ea typeface="仿宋" panose="02010609060101010101" pitchFamily="49" charset="-122"/>
              </a:rPr>
              <a:t>   </a:t>
            </a:r>
          </a:p>
          <a:p>
            <a:pPr marL="0" indent="0">
              <a:lnSpc>
                <a:spcPct val="120000"/>
              </a:lnSpc>
              <a:spcBef>
                <a:spcPct val="50000"/>
              </a:spcBef>
              <a:defRPr/>
            </a:pPr>
            <a:r>
              <a:rPr lang="zh-CN" altLang="en-US" sz="2800" b="1" dirty="0">
                <a:latin typeface="仿宋" panose="02010609060101010101" pitchFamily="49" charset="-122"/>
                <a:ea typeface="仿宋" panose="02010609060101010101" pitchFamily="49" charset="-122"/>
              </a:rPr>
              <a:t>  子句集</a:t>
            </a:r>
            <a:r>
              <a:rPr lang="zh-CN" altLang="en-US" sz="2800" dirty="0">
                <a:latin typeface="仿宋" panose="02010609060101010101" pitchFamily="49" charset="-122"/>
                <a:ea typeface="仿宋" panose="02010609060101010101" pitchFamily="49" charset="-122"/>
              </a:rPr>
              <a:t>：由子句构成的集合。</a:t>
            </a:r>
          </a:p>
          <a:p>
            <a:pPr marL="0" indent="0">
              <a:buNone/>
              <a:defRPr/>
            </a:pPr>
            <a:endParaRPr lang="en-US" altLang="zh-CN" sz="2400" dirty="0">
              <a:latin typeface="仿宋" panose="02010609060101010101" pitchFamily="49" charset="-122"/>
              <a:ea typeface="仿宋" panose="02010609060101010101" pitchFamily="49" charset="-122"/>
            </a:endParaRPr>
          </a:p>
        </p:txBody>
      </p:sp>
      <p:sp>
        <p:nvSpPr>
          <p:cNvPr id="200708" name="灯片编号占位符 4"/>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189</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00709" name="Rectangle 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00710" name="Rectangle 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200711" name="Object 10"/>
          <p:cNvGraphicFramePr/>
          <p:nvPr/>
        </p:nvGraphicFramePr>
        <p:xfrm>
          <a:off x="2286001" y="2927350"/>
          <a:ext cx="422275" cy="457200"/>
        </p:xfrm>
        <a:graphic>
          <a:graphicData uri="http://schemas.openxmlformats.org/presentationml/2006/ole">
            <mc:AlternateContent xmlns:mc="http://schemas.openxmlformats.org/markup-compatibility/2006">
              <mc:Choice xmlns:v="urn:schemas-microsoft-com:vml" Requires="v">
                <p:oleObj r:id="rId2" imgW="152400" imgH="165100" progId="Equation.3">
                  <p:embed/>
                </p:oleObj>
              </mc:Choice>
              <mc:Fallback>
                <p:oleObj r:id="rId2" imgW="152400" imgH="165100" progId="Equation.3">
                  <p:embed/>
                  <p:pic>
                    <p:nvPicPr>
                      <p:cNvPr id="200711" name="Object 10"/>
                      <p:cNvPicPr/>
                      <p:nvPr/>
                    </p:nvPicPr>
                    <p:blipFill>
                      <a:blip r:embed="rId3"/>
                      <a:stretch>
                        <a:fillRect/>
                      </a:stretch>
                    </p:blipFill>
                    <p:spPr>
                      <a:xfrm>
                        <a:off x="2286001" y="2927350"/>
                        <a:ext cx="422275" cy="457200"/>
                      </a:xfrm>
                      <a:prstGeom prst="rect">
                        <a:avLst/>
                      </a:prstGeom>
                      <a:noFill/>
                      <a:ln w="38100">
                        <a:noFill/>
                        <a:miter/>
                      </a:ln>
                    </p:spPr>
                  </p:pic>
                </p:oleObj>
              </mc:Fallback>
            </mc:AlternateContent>
          </a:graphicData>
        </a:graphic>
      </p:graphicFrame>
      <p:graphicFrame>
        <p:nvGraphicFramePr>
          <p:cNvPr id="200712" name="Object 11"/>
          <p:cNvGraphicFramePr/>
          <p:nvPr/>
        </p:nvGraphicFramePr>
        <p:xfrm>
          <a:off x="4267200" y="2927351"/>
          <a:ext cx="685800" cy="447675"/>
        </p:xfrm>
        <a:graphic>
          <a:graphicData uri="http://schemas.openxmlformats.org/presentationml/2006/ole">
            <mc:AlternateContent xmlns:mc="http://schemas.openxmlformats.org/markup-compatibility/2006">
              <mc:Choice xmlns:v="urn:schemas-microsoft-com:vml" Requires="v">
                <p:oleObj r:id="rId4" imgW="253365" imgH="165100" progId="Equation.3">
                  <p:embed/>
                </p:oleObj>
              </mc:Choice>
              <mc:Fallback>
                <p:oleObj r:id="rId4" imgW="253365" imgH="165100" progId="Equation.3">
                  <p:embed/>
                  <p:pic>
                    <p:nvPicPr>
                      <p:cNvPr id="200712" name="Object 11"/>
                      <p:cNvPicPr/>
                      <p:nvPr/>
                    </p:nvPicPr>
                    <p:blipFill>
                      <a:blip r:embed="rId5"/>
                      <a:stretch>
                        <a:fillRect/>
                      </a:stretch>
                    </p:blipFill>
                    <p:spPr>
                      <a:xfrm>
                        <a:off x="4267200" y="2927351"/>
                        <a:ext cx="685800" cy="447675"/>
                      </a:xfrm>
                      <a:prstGeom prst="rect">
                        <a:avLst/>
                      </a:prstGeom>
                      <a:noFill/>
                      <a:ln w="38100">
                        <a:noFill/>
                        <a:miter/>
                      </a:ln>
                    </p:spPr>
                  </p:pic>
                </p:oleObj>
              </mc:Fallback>
            </mc:AlternateContent>
          </a:graphicData>
        </a:graphic>
      </p:graphicFrame>
      <p:grpSp>
        <p:nvGrpSpPr>
          <p:cNvPr id="2" name="Group 17"/>
          <p:cNvGrpSpPr/>
          <p:nvPr/>
        </p:nvGrpSpPr>
        <p:grpSpPr>
          <a:xfrm>
            <a:off x="3276600" y="4000500"/>
            <a:ext cx="7162800" cy="876300"/>
            <a:chOff x="1104" y="2376"/>
            <a:chExt cx="4512" cy="552"/>
          </a:xfrm>
        </p:grpSpPr>
        <p:sp>
          <p:nvSpPr>
            <p:cNvPr id="81934" name="AutoShape 14"/>
            <p:cNvSpPr/>
            <p:nvPr/>
          </p:nvSpPr>
          <p:spPr bwMode="auto">
            <a:xfrm>
              <a:off x="1104" y="2376"/>
              <a:ext cx="4512" cy="552"/>
            </a:xfrm>
            <a:prstGeom prst="borderCallout2">
              <a:avLst>
                <a:gd name="adj1" fmla="val 13042"/>
                <a:gd name="adj2" fmla="val -1065"/>
                <a:gd name="adj3" fmla="val 13042"/>
                <a:gd name="adj4" fmla="val -5343"/>
                <a:gd name="adj5" fmla="val -16665"/>
                <a:gd name="adj6" fmla="val -8532"/>
              </a:avLst>
            </a:prstGeom>
            <a:gradFill rotWithShape="1">
              <a:gsLst>
                <a:gs pos="0">
                  <a:schemeClr val="accent1"/>
                </a:gs>
                <a:gs pos="50000">
                  <a:schemeClr val="bg1"/>
                </a:gs>
                <a:gs pos="100000">
                  <a:schemeClr val="accent1"/>
                </a:gs>
              </a:gsLst>
              <a:lin ang="5400000" scaled="1"/>
            </a:gradFill>
            <a:ln w="9525">
              <a:solidFill>
                <a:schemeClr val="tx1"/>
              </a:solidFill>
              <a:miter lim="800000"/>
            </a:ln>
            <a:effectLst/>
          </p:spPr>
          <p:txBody>
            <a:bodyPr/>
            <a:lstStyle/>
            <a:p>
              <a:pPr algn="ctr" fontAlgn="base">
                <a:spcBef>
                  <a:spcPct val="0"/>
                </a:spcBef>
                <a:spcAft>
                  <a:spcPct val="0"/>
                </a:spcAft>
                <a:defRPr/>
              </a:pPr>
              <a:endParaRPr lang="zh-CN" altLang="zh-CN" b="1">
                <a:latin typeface="Arial" panose="020B0604020202020204" pitchFamily="34" charset="0"/>
                <a:ea typeface="宋体" panose="02010600030101010101" pitchFamily="2" charset="-122"/>
              </a:endParaRPr>
            </a:p>
          </p:txBody>
        </p:sp>
        <p:graphicFrame>
          <p:nvGraphicFramePr>
            <p:cNvPr id="200716" name="Object 15"/>
            <p:cNvGraphicFramePr/>
            <p:nvPr/>
          </p:nvGraphicFramePr>
          <p:xfrm>
            <a:off x="1296" y="2496"/>
            <a:ext cx="4176" cy="354"/>
          </p:xfrm>
          <a:graphic>
            <a:graphicData uri="http://schemas.openxmlformats.org/presentationml/2006/ole">
              <mc:AlternateContent xmlns:mc="http://schemas.openxmlformats.org/markup-compatibility/2006">
                <mc:Choice xmlns:v="urn:schemas-microsoft-com:vml" Requires="v">
                  <p:oleObj r:id="rId6" imgW="2549525" imgH="215900" progId="Equation.3">
                    <p:embed/>
                  </p:oleObj>
                </mc:Choice>
                <mc:Fallback>
                  <p:oleObj r:id="rId6" imgW="2549525" imgH="215900" progId="Equation.3">
                    <p:embed/>
                    <p:pic>
                      <p:nvPicPr>
                        <p:cNvPr id="200716" name="Object 15"/>
                        <p:cNvPicPr/>
                        <p:nvPr/>
                      </p:nvPicPr>
                      <p:blipFill>
                        <a:blip r:embed="rId7"/>
                        <a:stretch>
                          <a:fillRect/>
                        </a:stretch>
                      </p:blipFill>
                      <p:spPr>
                        <a:xfrm>
                          <a:off x="1296" y="2496"/>
                          <a:ext cx="4176" cy="354"/>
                        </a:xfrm>
                        <a:prstGeom prst="rect">
                          <a:avLst/>
                        </a:prstGeom>
                        <a:noFill/>
                        <a:ln w="38100">
                          <a:noFill/>
                          <a:miter/>
                        </a:ln>
                      </p:spPr>
                    </p:pic>
                  </p:oleObj>
                </mc:Fallback>
              </mc:AlternateContent>
            </a:graphicData>
          </a:graphic>
        </p:graphicFrame>
      </p:grpSp>
      <p:sp>
        <p:nvSpPr>
          <p:cNvPr id="81939" name="AutoShape 19"/>
          <p:cNvSpPr/>
          <p:nvPr/>
        </p:nvSpPr>
        <p:spPr bwMode="auto">
          <a:xfrm>
            <a:off x="3657600" y="5257800"/>
            <a:ext cx="5410200" cy="647700"/>
          </a:xfrm>
          <a:prstGeom prst="borderCallout2">
            <a:avLst>
              <a:gd name="adj1" fmla="val 17648"/>
              <a:gd name="adj2" fmla="val -1407"/>
              <a:gd name="adj3" fmla="val 17648"/>
              <a:gd name="adj4" fmla="val -7069"/>
              <a:gd name="adj5" fmla="val -40195"/>
              <a:gd name="adj6" fmla="val -12236"/>
            </a:avLst>
          </a:prstGeom>
          <a:gradFill rotWithShape="1">
            <a:gsLst>
              <a:gs pos="0">
                <a:schemeClr val="accent1"/>
              </a:gs>
              <a:gs pos="50000">
                <a:schemeClr val="bg1"/>
              </a:gs>
              <a:gs pos="100000">
                <a:schemeClr val="accent1"/>
              </a:gs>
            </a:gsLst>
            <a:lin ang="5400000" scaled="1"/>
          </a:gradFill>
          <a:ln w="9525">
            <a:solidFill>
              <a:schemeClr val="tx1"/>
            </a:solidFill>
            <a:miter lim="800000"/>
          </a:ln>
          <a:effectLst/>
        </p:spPr>
        <p:txBody>
          <a:bodyPr/>
          <a:lstStyle/>
          <a:p>
            <a:pPr algn="ctr" fontAlgn="base">
              <a:lnSpc>
                <a:spcPct val="120000"/>
              </a:lnSpc>
              <a:spcBef>
                <a:spcPct val="0"/>
              </a:spcBef>
              <a:spcAft>
                <a:spcPct val="0"/>
              </a:spcAft>
              <a:defRPr/>
            </a:pPr>
            <a:r>
              <a:rPr lang="zh-CN" altLang="en-US" sz="2700" b="1">
                <a:latin typeface="Arial" panose="020B0604020202020204" pitchFamily="34" charset="0"/>
                <a:ea typeface="宋体" panose="02010600030101010101" pitchFamily="2" charset="-122"/>
              </a:rPr>
              <a:t>空子句是永假的，不可满足的。</a:t>
            </a:r>
          </a:p>
        </p:txBody>
      </p:sp>
    </p:spTree>
    <p:extLst>
      <p:ext uri="{BB962C8B-B14F-4D97-AF65-F5344CB8AC3E}">
        <p14:creationId xmlns:p14="http://schemas.microsoft.com/office/powerpoint/2010/main" val="413038567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1939"/>
                                        </p:tgtEl>
                                        <p:attrNameLst>
                                          <p:attrName>style.visibility</p:attrName>
                                        </p:attrNameLst>
                                      </p:cBhvr>
                                      <p:to>
                                        <p:strVal val="visible"/>
                                      </p:to>
                                    </p:set>
                                    <p:anim calcmode="lin" valueType="num">
                                      <p:cBhvr>
                                        <p:cTn id="14" dur="1000" fill="hold"/>
                                        <p:tgtEl>
                                          <p:spTgt spid="81939"/>
                                        </p:tgtEl>
                                        <p:attrNameLst>
                                          <p:attrName>ppt_w</p:attrName>
                                        </p:attrNameLst>
                                      </p:cBhvr>
                                      <p:tavLst>
                                        <p:tav tm="0">
                                          <p:val>
                                            <p:strVal val="#ppt_w*0.70"/>
                                          </p:val>
                                        </p:tav>
                                        <p:tav tm="100000">
                                          <p:val>
                                            <p:strVal val="#ppt_w"/>
                                          </p:val>
                                        </p:tav>
                                      </p:tavLst>
                                    </p:anim>
                                    <p:anim calcmode="lin" valueType="num">
                                      <p:cBhvr>
                                        <p:cTn id="15" dur="1000" fill="hold"/>
                                        <p:tgtEl>
                                          <p:spTgt spid="81939"/>
                                        </p:tgtEl>
                                        <p:attrNameLst>
                                          <p:attrName>ppt_h</p:attrName>
                                        </p:attrNameLst>
                                      </p:cBhvr>
                                      <p:tavLst>
                                        <p:tav tm="0">
                                          <p:val>
                                            <p:strVal val="#ppt_h"/>
                                          </p:val>
                                        </p:tav>
                                        <p:tav tm="100000">
                                          <p:val>
                                            <p:strVal val="#ppt_h"/>
                                          </p:val>
                                        </p:tav>
                                      </p:tavLst>
                                    </p:anim>
                                    <p:animEffect transition="in" filter="fade">
                                      <p:cBhvr>
                                        <p:cTn id="16" dur="1000"/>
                                        <p:tgtEl>
                                          <p:spTgt spid="81939"/>
                                        </p:tgtEl>
                                      </p:cBhvr>
                                    </p:animEffect>
                                  </p:childTnLst>
                                  <p:subTnLst>
                                    <p:set>
                                      <p:cBhvr override="childStyle">
                                        <p:cTn dur="1" fill="hold" display="0" masterRel="nextClick" afterEffect="1"/>
                                        <p:tgtEl>
                                          <p:spTgt spid="8193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19</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3" name="内容占位符 2"/>
          <p:cNvSpPr>
            <a:spLocks noGrp="1"/>
          </p:cNvSpPr>
          <p:nvPr>
            <p:ph sz="quarter" idx="1"/>
          </p:nvPr>
        </p:nvSpPr>
        <p:spPr/>
        <p:txBody>
          <a:bodyPr/>
          <a:lstStyle/>
          <a:p>
            <a:endParaRPr lang="zh-CN" altLang="en-US"/>
          </a:p>
        </p:txBody>
      </p:sp>
      <p:graphicFrame>
        <p:nvGraphicFramePr>
          <p:cNvPr id="20483" name="表格 20482"/>
          <p:cNvGraphicFramePr/>
          <p:nvPr>
            <p:custDataLst>
              <p:tags r:id="rId1"/>
            </p:custDataLst>
          </p:nvPr>
        </p:nvGraphicFramePr>
        <p:xfrm>
          <a:off x="1784484" y="2633349"/>
          <a:ext cx="8686800" cy="3581400"/>
        </p:xfrm>
        <a:graphic>
          <a:graphicData uri="http://schemas.openxmlformats.org/drawingml/2006/table">
            <a:tbl>
              <a:tblPr/>
              <a:tblGrid>
                <a:gridCol w="28194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609600">
                <a:tc rowSpan="2">
                  <a:txBody>
                    <a:bodyPr/>
                    <a:lstStyle>
                      <a:lvl1pPr marL="342900" lvl="0" indent="-3429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v"/>
                        <a:defRPr sz="3000" u="none" kern="1200" baseline="0">
                          <a:solidFill>
                            <a:schemeClr val="tx2"/>
                          </a:solidFill>
                          <a:latin typeface="黑体" panose="02010609060101010101" pitchFamily="2" charset="-122"/>
                          <a:ea typeface="黑体" panose="0201060906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400" b="0" i="0" u="none" kern="1200" baseline="0">
                          <a:solidFill>
                            <a:schemeClr val="tx2"/>
                          </a:solidFill>
                          <a:latin typeface="黑体" panose="02010609060101010101" pitchFamily="2" charset="-122"/>
                          <a:ea typeface="黑体" panose="0201060906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n"/>
                        <a:defRPr sz="2000" b="0" i="0" u="none" kern="1200" baseline="0">
                          <a:solidFill>
                            <a:schemeClr val="tx2"/>
                          </a:solidFill>
                          <a:latin typeface="黑体" panose="02010609060101010101" pitchFamily="2" charset="-122"/>
                          <a:ea typeface="黑体" panose="0201060906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l"/>
                        <a:defRPr sz="1800" b="0" i="0" u="none" kern="1200" baseline="0">
                          <a:solidFill>
                            <a:schemeClr val="tx2"/>
                          </a:solidFill>
                          <a:latin typeface="黑体" panose="02010609060101010101" pitchFamily="2" charset="-122"/>
                          <a:ea typeface="黑体" panose="02010609060101010101" pitchFamily="2" charset="-122"/>
                        </a:defRPr>
                      </a:lvl4pPr>
                      <a:lvl5pPr marL="2057400" lvl="4" indent="-228600" algn="l" defTabSz="914400" rtl="0" eaLnBrk="1" fontAlgn="base" latinLnBrk="0" hangingPunct="1">
                        <a:lnSpc>
                          <a:spcPct val="100000"/>
                        </a:lnSpc>
                        <a:spcBef>
                          <a:spcPct val="20000"/>
                        </a:spcBef>
                        <a:spcAft>
                          <a:spcPct val="0"/>
                        </a:spcAft>
                        <a:buClrTx/>
                        <a:buSzPct val="90000"/>
                        <a:buFont typeface="Wingdings" panose="05000000000000000000" pitchFamily="2" charset="2"/>
                        <a:buChar char="n"/>
                        <a:defRPr sz="1800" b="0" i="0" u="none" kern="1200" baseline="0">
                          <a:solidFill>
                            <a:schemeClr val="tx2"/>
                          </a:solidFill>
                          <a:latin typeface="黑体" panose="02010609060101010101" pitchFamily="2" charset="-122"/>
                          <a:ea typeface="黑体" panose="02010609060101010101" pitchFamily="2" charset="-122"/>
                        </a:defRPr>
                      </a:lvl5pPr>
                    </a:lstStyle>
                    <a:p>
                      <a:pPr marL="0" lvl="0" indent="0">
                        <a:buNone/>
                      </a:pPr>
                      <a:r>
                        <a:rPr lang="zh-CN" altLang="en-US" sz="2000">
                          <a:solidFill>
                            <a:srgbClr val="000000"/>
                          </a:solidFill>
                          <a:latin typeface="宋体" panose="02010600030101010101" pitchFamily="2" charset="-122"/>
                          <a:ea typeface="楷体_GB2312" pitchFamily="1" charset="-122"/>
                        </a:rPr>
                        <a:t>老农和其他三个对象不在同一岸（狐狸要吃羊羔，羊羔要吃白菜）</a:t>
                      </a:r>
                      <a:r>
                        <a:rPr lang="zh-CN" altLang="en-US" sz="2000">
                          <a:solidFill>
                            <a:srgbClr val="000000"/>
                          </a:solidFill>
                          <a:ea typeface="楷体_GB2312" pitchFamily="1" charset="-122"/>
                        </a:rPr>
                        <a:t> </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v"/>
                        <a:defRPr sz="3000" u="none" kern="1200" baseline="0">
                          <a:solidFill>
                            <a:schemeClr val="tx2"/>
                          </a:solidFill>
                          <a:latin typeface="黑体" panose="02010609060101010101" pitchFamily="2" charset="-122"/>
                          <a:ea typeface="黑体" panose="0201060906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400" b="0" i="0" u="none" kern="1200" baseline="0">
                          <a:solidFill>
                            <a:schemeClr val="tx2"/>
                          </a:solidFill>
                          <a:latin typeface="黑体" panose="02010609060101010101" pitchFamily="2" charset="-122"/>
                          <a:ea typeface="黑体" panose="0201060906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n"/>
                        <a:defRPr sz="2000" b="0" i="0" u="none" kern="1200" baseline="0">
                          <a:solidFill>
                            <a:schemeClr val="tx2"/>
                          </a:solidFill>
                          <a:latin typeface="黑体" panose="02010609060101010101" pitchFamily="2" charset="-122"/>
                          <a:ea typeface="黑体" panose="0201060906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l"/>
                        <a:defRPr sz="1800" b="0" i="0" u="none" kern="1200" baseline="0">
                          <a:solidFill>
                            <a:schemeClr val="tx2"/>
                          </a:solidFill>
                          <a:latin typeface="黑体" panose="02010609060101010101" pitchFamily="2" charset="-122"/>
                          <a:ea typeface="黑体" panose="02010609060101010101" pitchFamily="2" charset="-122"/>
                        </a:defRPr>
                      </a:lvl4pPr>
                      <a:lvl5pPr marL="2057400" lvl="4" indent="-228600" algn="l" defTabSz="914400" rtl="0" eaLnBrk="1" fontAlgn="base" latinLnBrk="0" hangingPunct="1">
                        <a:lnSpc>
                          <a:spcPct val="100000"/>
                        </a:lnSpc>
                        <a:spcBef>
                          <a:spcPct val="20000"/>
                        </a:spcBef>
                        <a:spcAft>
                          <a:spcPct val="0"/>
                        </a:spcAft>
                        <a:buClrTx/>
                        <a:buSzPct val="90000"/>
                        <a:buFont typeface="Wingdings" panose="05000000000000000000" pitchFamily="2" charset="2"/>
                        <a:buChar char="n"/>
                        <a:defRPr sz="1800" b="0" i="0" u="none" kern="1200" baseline="0">
                          <a:solidFill>
                            <a:schemeClr val="tx2"/>
                          </a:solidFill>
                          <a:latin typeface="黑体" panose="02010609060101010101" pitchFamily="2" charset="-122"/>
                          <a:ea typeface="黑体" panose="02010609060101010101" pitchFamily="2" charset="-122"/>
                        </a:defRPr>
                      </a:lvl5pPr>
                    </a:lstStyle>
                    <a:p>
                      <a:pPr marL="0" lvl="0" indent="0">
                        <a:buNone/>
                      </a:pPr>
                      <a:r>
                        <a:rPr lang="en-US" altLang="zh-CN" sz="2000">
                          <a:solidFill>
                            <a:srgbClr val="000000"/>
                          </a:solidFill>
                          <a:latin typeface="Times New Roman" panose="02020603050405020304" pitchFamily="18" charset="0"/>
                          <a:ea typeface="楷体_GB2312" pitchFamily="1" charset="-122"/>
                        </a:rPr>
                        <a:t>(S,N,N,N)</a:t>
                      </a:r>
                      <a:r>
                        <a:rPr lang="zh-CN" altLang="en-US" sz="2000">
                          <a:solidFill>
                            <a:srgbClr val="000000"/>
                          </a:solidFill>
                          <a:latin typeface="宋体" panose="02010600030101010101" pitchFamily="2" charset="-122"/>
                          <a:ea typeface="楷体_GB2312" pitchFamily="1" charset="-122"/>
                        </a:rPr>
                        <a:t>：老农在南岸，其他三个对象在北岸</a:t>
                      </a:r>
                      <a:r>
                        <a:rPr lang="zh-CN" altLang="en-US" sz="2000">
                          <a:solidFill>
                            <a:srgbClr val="000000"/>
                          </a:solidFill>
                          <a:ea typeface="楷体_GB2312" pitchFamily="1" charset="-122"/>
                        </a:rPr>
                        <a:t> </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609600">
                <a:tc vMerge="1">
                  <a:txBody>
                    <a:bodyPr/>
                    <a:lstStyle/>
                    <a:p>
                      <a:endParaRPr lang="en-US"/>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v"/>
                        <a:defRPr sz="3000" u="none" kern="1200" baseline="0">
                          <a:solidFill>
                            <a:schemeClr val="tx2"/>
                          </a:solidFill>
                          <a:latin typeface="黑体" panose="02010609060101010101" pitchFamily="2" charset="-122"/>
                          <a:ea typeface="黑体" panose="0201060906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400" b="0" i="0" u="none" kern="1200" baseline="0">
                          <a:solidFill>
                            <a:schemeClr val="tx2"/>
                          </a:solidFill>
                          <a:latin typeface="黑体" panose="02010609060101010101" pitchFamily="2" charset="-122"/>
                          <a:ea typeface="黑体" panose="0201060906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n"/>
                        <a:defRPr sz="2000" b="0" i="0" u="none" kern="1200" baseline="0">
                          <a:solidFill>
                            <a:schemeClr val="tx2"/>
                          </a:solidFill>
                          <a:latin typeface="黑体" panose="02010609060101010101" pitchFamily="2" charset="-122"/>
                          <a:ea typeface="黑体" panose="0201060906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l"/>
                        <a:defRPr sz="1800" b="0" i="0" u="none" kern="1200" baseline="0">
                          <a:solidFill>
                            <a:schemeClr val="tx2"/>
                          </a:solidFill>
                          <a:latin typeface="黑体" panose="02010609060101010101" pitchFamily="2" charset="-122"/>
                          <a:ea typeface="黑体" panose="02010609060101010101" pitchFamily="2" charset="-122"/>
                        </a:defRPr>
                      </a:lvl4pPr>
                      <a:lvl5pPr marL="2057400" lvl="4" indent="-228600" algn="l" defTabSz="914400" rtl="0" eaLnBrk="1" fontAlgn="base" latinLnBrk="0" hangingPunct="1">
                        <a:lnSpc>
                          <a:spcPct val="100000"/>
                        </a:lnSpc>
                        <a:spcBef>
                          <a:spcPct val="20000"/>
                        </a:spcBef>
                        <a:spcAft>
                          <a:spcPct val="0"/>
                        </a:spcAft>
                        <a:buClrTx/>
                        <a:buSzPct val="90000"/>
                        <a:buFont typeface="Wingdings" panose="05000000000000000000" pitchFamily="2" charset="2"/>
                        <a:buChar char="n"/>
                        <a:defRPr sz="1800" b="0" i="0" u="none" kern="1200" baseline="0">
                          <a:solidFill>
                            <a:schemeClr val="tx2"/>
                          </a:solidFill>
                          <a:latin typeface="黑体" panose="02010609060101010101" pitchFamily="2" charset="-122"/>
                          <a:ea typeface="黑体" panose="02010609060101010101" pitchFamily="2" charset="-122"/>
                        </a:defRPr>
                      </a:lvl5pPr>
                    </a:lstStyle>
                    <a:p>
                      <a:pPr marL="0" lvl="0" indent="0">
                        <a:buNone/>
                      </a:pPr>
                      <a:r>
                        <a:rPr lang="en-US" altLang="zh-CN" sz="2000">
                          <a:solidFill>
                            <a:srgbClr val="000000"/>
                          </a:solidFill>
                          <a:latin typeface="Times New Roman" panose="02020603050405020304" pitchFamily="18" charset="0"/>
                          <a:ea typeface="楷体_GB2312" pitchFamily="1" charset="-122"/>
                        </a:rPr>
                        <a:t>(N,S,S,S)</a:t>
                      </a:r>
                      <a:r>
                        <a:rPr lang="zh-CN" altLang="en-US" sz="2000">
                          <a:solidFill>
                            <a:srgbClr val="000000"/>
                          </a:solidFill>
                          <a:latin typeface="宋体" panose="02010600030101010101" pitchFamily="2" charset="-122"/>
                          <a:ea typeface="楷体_GB2312" pitchFamily="1" charset="-122"/>
                        </a:rPr>
                        <a:t>：老农在北岸，其他三个对象在南岸</a:t>
                      </a:r>
                      <a:r>
                        <a:rPr lang="zh-CN" altLang="en-US" sz="2000">
                          <a:solidFill>
                            <a:srgbClr val="000000"/>
                          </a:solidFill>
                          <a:ea typeface="楷体_GB2312" pitchFamily="1" charset="-122"/>
                        </a:rPr>
                        <a:t> </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42925">
                <a:tc rowSpan="2">
                  <a:txBody>
                    <a:bodyPr/>
                    <a:lstStyle>
                      <a:lvl1pPr marL="342900" lvl="0" indent="-3429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v"/>
                        <a:defRPr sz="3000" u="none" kern="1200" baseline="0">
                          <a:solidFill>
                            <a:schemeClr val="tx2"/>
                          </a:solidFill>
                          <a:latin typeface="黑体" panose="02010609060101010101" pitchFamily="2" charset="-122"/>
                          <a:ea typeface="黑体" panose="0201060906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400" b="0" i="0" u="none" kern="1200" baseline="0">
                          <a:solidFill>
                            <a:schemeClr val="tx2"/>
                          </a:solidFill>
                          <a:latin typeface="黑体" panose="02010609060101010101" pitchFamily="2" charset="-122"/>
                          <a:ea typeface="黑体" panose="0201060906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n"/>
                        <a:defRPr sz="2000" b="0" i="0" u="none" kern="1200" baseline="0">
                          <a:solidFill>
                            <a:schemeClr val="tx2"/>
                          </a:solidFill>
                          <a:latin typeface="黑体" panose="02010609060101010101" pitchFamily="2" charset="-122"/>
                          <a:ea typeface="黑体" panose="0201060906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l"/>
                        <a:defRPr sz="1800" b="0" i="0" u="none" kern="1200" baseline="0">
                          <a:solidFill>
                            <a:schemeClr val="tx2"/>
                          </a:solidFill>
                          <a:latin typeface="黑体" panose="02010609060101010101" pitchFamily="2" charset="-122"/>
                          <a:ea typeface="黑体" panose="02010609060101010101" pitchFamily="2" charset="-122"/>
                        </a:defRPr>
                      </a:lvl4pPr>
                      <a:lvl5pPr marL="2057400" lvl="4" indent="-228600" algn="l" defTabSz="914400" rtl="0" eaLnBrk="1" fontAlgn="base" latinLnBrk="0" hangingPunct="1">
                        <a:lnSpc>
                          <a:spcPct val="100000"/>
                        </a:lnSpc>
                        <a:spcBef>
                          <a:spcPct val="20000"/>
                        </a:spcBef>
                        <a:spcAft>
                          <a:spcPct val="0"/>
                        </a:spcAft>
                        <a:buClrTx/>
                        <a:buSzPct val="90000"/>
                        <a:buFont typeface="Wingdings" panose="05000000000000000000" pitchFamily="2" charset="2"/>
                        <a:buChar char="n"/>
                        <a:defRPr sz="1800" b="0" i="0" u="none" kern="1200" baseline="0">
                          <a:solidFill>
                            <a:schemeClr val="tx2"/>
                          </a:solidFill>
                          <a:latin typeface="黑体" panose="02010609060101010101" pitchFamily="2" charset="-122"/>
                          <a:ea typeface="黑体" panose="02010609060101010101" pitchFamily="2" charset="-122"/>
                        </a:defRPr>
                      </a:lvl5pPr>
                    </a:lstStyle>
                    <a:p>
                      <a:pPr marL="0" lvl="0" indent="0">
                        <a:buNone/>
                      </a:pPr>
                      <a:r>
                        <a:rPr lang="zh-CN" altLang="en-US" sz="2000">
                          <a:solidFill>
                            <a:srgbClr val="000000"/>
                          </a:solidFill>
                          <a:latin typeface="宋体" panose="02010600030101010101" pitchFamily="2" charset="-122"/>
                          <a:ea typeface="楷体_GB2312" pitchFamily="1" charset="-122"/>
                        </a:rPr>
                        <a:t>羊羔和白菜在同一岸（羊羔要吃白菜）</a:t>
                      </a:r>
                      <a:r>
                        <a:rPr lang="zh-CN" altLang="en-US" sz="2000">
                          <a:solidFill>
                            <a:srgbClr val="000000"/>
                          </a:solidFill>
                          <a:ea typeface="楷体_GB2312" pitchFamily="1" charset="-122"/>
                        </a:rPr>
                        <a:t> </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v"/>
                        <a:defRPr sz="3000" u="none" kern="1200" baseline="0">
                          <a:solidFill>
                            <a:schemeClr val="tx2"/>
                          </a:solidFill>
                          <a:latin typeface="黑体" panose="02010609060101010101" pitchFamily="2" charset="-122"/>
                          <a:ea typeface="黑体" panose="0201060906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400" b="0" i="0" u="none" kern="1200" baseline="0">
                          <a:solidFill>
                            <a:schemeClr val="tx2"/>
                          </a:solidFill>
                          <a:latin typeface="黑体" panose="02010609060101010101" pitchFamily="2" charset="-122"/>
                          <a:ea typeface="黑体" panose="0201060906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n"/>
                        <a:defRPr sz="2000" b="0" i="0" u="none" kern="1200" baseline="0">
                          <a:solidFill>
                            <a:schemeClr val="tx2"/>
                          </a:solidFill>
                          <a:latin typeface="黑体" panose="02010609060101010101" pitchFamily="2" charset="-122"/>
                          <a:ea typeface="黑体" panose="0201060906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l"/>
                        <a:defRPr sz="1800" b="0" i="0" u="none" kern="1200" baseline="0">
                          <a:solidFill>
                            <a:schemeClr val="tx2"/>
                          </a:solidFill>
                          <a:latin typeface="黑体" panose="02010609060101010101" pitchFamily="2" charset="-122"/>
                          <a:ea typeface="黑体" panose="02010609060101010101" pitchFamily="2" charset="-122"/>
                        </a:defRPr>
                      </a:lvl4pPr>
                      <a:lvl5pPr marL="2057400" lvl="4" indent="-228600" algn="l" defTabSz="914400" rtl="0" eaLnBrk="1" fontAlgn="base" latinLnBrk="0" hangingPunct="1">
                        <a:lnSpc>
                          <a:spcPct val="100000"/>
                        </a:lnSpc>
                        <a:spcBef>
                          <a:spcPct val="20000"/>
                        </a:spcBef>
                        <a:spcAft>
                          <a:spcPct val="0"/>
                        </a:spcAft>
                        <a:buClrTx/>
                        <a:buSzPct val="90000"/>
                        <a:buFont typeface="Wingdings" panose="05000000000000000000" pitchFamily="2" charset="2"/>
                        <a:buChar char="n"/>
                        <a:defRPr sz="1800" b="0" i="0" u="none" kern="1200" baseline="0">
                          <a:solidFill>
                            <a:schemeClr val="tx2"/>
                          </a:solidFill>
                          <a:latin typeface="黑体" panose="02010609060101010101" pitchFamily="2" charset="-122"/>
                          <a:ea typeface="黑体" panose="02010609060101010101" pitchFamily="2" charset="-122"/>
                        </a:defRPr>
                      </a:lvl5pPr>
                    </a:lstStyle>
                    <a:p>
                      <a:pPr marL="0" lvl="0" indent="0">
                        <a:buNone/>
                      </a:pPr>
                      <a:r>
                        <a:rPr lang="en-US" altLang="zh-CN" sz="2000">
                          <a:solidFill>
                            <a:srgbClr val="000000"/>
                          </a:solidFill>
                          <a:latin typeface="Times New Roman" panose="02020603050405020304" pitchFamily="18" charset="0"/>
                          <a:ea typeface="楷体_GB2312" pitchFamily="1" charset="-122"/>
                        </a:rPr>
                        <a:t>(S,S,N,N)</a:t>
                      </a:r>
                      <a:r>
                        <a:rPr lang="zh-CN" altLang="en-US" sz="2000">
                          <a:solidFill>
                            <a:srgbClr val="000000"/>
                          </a:solidFill>
                          <a:latin typeface="宋体" panose="02010600030101010101" pitchFamily="2" charset="-122"/>
                          <a:ea typeface="楷体_GB2312" pitchFamily="1" charset="-122"/>
                        </a:rPr>
                        <a:t>：老农和狐狸在南岸，羊羔和白菜在北岸</a:t>
                      </a:r>
                      <a:r>
                        <a:rPr lang="zh-CN" altLang="en-US" sz="2000">
                          <a:solidFill>
                            <a:srgbClr val="000000"/>
                          </a:solidFill>
                          <a:ea typeface="楷体_GB2312" pitchFamily="1" charset="-122"/>
                        </a:rPr>
                        <a:t> </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00075">
                <a:tc vMerge="1">
                  <a:txBody>
                    <a:bodyPr/>
                    <a:lstStyle/>
                    <a:p>
                      <a:endParaRPr lang="en-US"/>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v"/>
                        <a:defRPr sz="3000" u="none" kern="1200" baseline="0">
                          <a:solidFill>
                            <a:schemeClr val="tx2"/>
                          </a:solidFill>
                          <a:latin typeface="黑体" panose="02010609060101010101" pitchFamily="2" charset="-122"/>
                          <a:ea typeface="黑体" panose="0201060906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400" b="0" i="0" u="none" kern="1200" baseline="0">
                          <a:solidFill>
                            <a:schemeClr val="tx2"/>
                          </a:solidFill>
                          <a:latin typeface="黑体" panose="02010609060101010101" pitchFamily="2" charset="-122"/>
                          <a:ea typeface="黑体" panose="0201060906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n"/>
                        <a:defRPr sz="2000" b="0" i="0" u="none" kern="1200" baseline="0">
                          <a:solidFill>
                            <a:schemeClr val="tx2"/>
                          </a:solidFill>
                          <a:latin typeface="黑体" panose="02010609060101010101" pitchFamily="2" charset="-122"/>
                          <a:ea typeface="黑体" panose="0201060906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l"/>
                        <a:defRPr sz="1800" b="0" i="0" u="none" kern="1200" baseline="0">
                          <a:solidFill>
                            <a:schemeClr val="tx2"/>
                          </a:solidFill>
                          <a:latin typeface="黑体" panose="02010609060101010101" pitchFamily="2" charset="-122"/>
                          <a:ea typeface="黑体" panose="02010609060101010101" pitchFamily="2" charset="-122"/>
                        </a:defRPr>
                      </a:lvl4pPr>
                      <a:lvl5pPr marL="2057400" lvl="4" indent="-228600" algn="l" defTabSz="914400" rtl="0" eaLnBrk="1" fontAlgn="base" latinLnBrk="0" hangingPunct="1">
                        <a:lnSpc>
                          <a:spcPct val="100000"/>
                        </a:lnSpc>
                        <a:spcBef>
                          <a:spcPct val="20000"/>
                        </a:spcBef>
                        <a:spcAft>
                          <a:spcPct val="0"/>
                        </a:spcAft>
                        <a:buClrTx/>
                        <a:buSzPct val="90000"/>
                        <a:buFont typeface="Wingdings" panose="05000000000000000000" pitchFamily="2" charset="2"/>
                        <a:buChar char="n"/>
                        <a:defRPr sz="1800" b="0" i="0" u="none" kern="1200" baseline="0">
                          <a:solidFill>
                            <a:schemeClr val="tx2"/>
                          </a:solidFill>
                          <a:latin typeface="黑体" panose="02010609060101010101" pitchFamily="2" charset="-122"/>
                          <a:ea typeface="黑体" panose="02010609060101010101" pitchFamily="2" charset="-122"/>
                        </a:defRPr>
                      </a:lvl5pPr>
                    </a:lstStyle>
                    <a:p>
                      <a:pPr marL="0" lvl="0" indent="0">
                        <a:buNone/>
                      </a:pPr>
                      <a:r>
                        <a:rPr lang="en-US" altLang="zh-CN" sz="2000">
                          <a:solidFill>
                            <a:srgbClr val="000000"/>
                          </a:solidFill>
                          <a:latin typeface="Times New Roman" panose="02020603050405020304" pitchFamily="18" charset="0"/>
                          <a:ea typeface="楷体_GB2312" pitchFamily="1" charset="-122"/>
                        </a:rPr>
                        <a:t>(N,N,S,S)</a:t>
                      </a:r>
                      <a:r>
                        <a:rPr lang="zh-CN" altLang="en-US" sz="2000">
                          <a:solidFill>
                            <a:srgbClr val="000000"/>
                          </a:solidFill>
                          <a:latin typeface="宋体" panose="02010600030101010101" pitchFamily="2" charset="-122"/>
                          <a:ea typeface="楷体_GB2312" pitchFamily="1" charset="-122"/>
                        </a:rPr>
                        <a:t>：老农和狐狸在北岸，羊羔和白菜在南岸</a:t>
                      </a:r>
                      <a:r>
                        <a:rPr lang="zh-CN" altLang="en-US" sz="2000">
                          <a:solidFill>
                            <a:srgbClr val="000000"/>
                          </a:solidFill>
                          <a:ea typeface="楷体_GB2312" pitchFamily="1" charset="-122"/>
                        </a:rPr>
                        <a:t> </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76275">
                <a:tc rowSpan="2">
                  <a:txBody>
                    <a:bodyPr/>
                    <a:lstStyle>
                      <a:lvl1pPr marL="342900" lvl="0" indent="-3429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v"/>
                        <a:defRPr sz="3000" u="none" kern="1200" baseline="0">
                          <a:solidFill>
                            <a:schemeClr val="tx2"/>
                          </a:solidFill>
                          <a:latin typeface="黑体" panose="02010609060101010101" pitchFamily="2" charset="-122"/>
                          <a:ea typeface="黑体" panose="0201060906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400" b="0" i="0" u="none" kern="1200" baseline="0">
                          <a:solidFill>
                            <a:schemeClr val="tx2"/>
                          </a:solidFill>
                          <a:latin typeface="黑体" panose="02010609060101010101" pitchFamily="2" charset="-122"/>
                          <a:ea typeface="黑体" panose="0201060906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n"/>
                        <a:defRPr sz="2000" b="0" i="0" u="none" kern="1200" baseline="0">
                          <a:solidFill>
                            <a:schemeClr val="tx2"/>
                          </a:solidFill>
                          <a:latin typeface="黑体" panose="02010609060101010101" pitchFamily="2" charset="-122"/>
                          <a:ea typeface="黑体" panose="0201060906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l"/>
                        <a:defRPr sz="1800" b="0" i="0" u="none" kern="1200" baseline="0">
                          <a:solidFill>
                            <a:schemeClr val="tx2"/>
                          </a:solidFill>
                          <a:latin typeface="黑体" panose="02010609060101010101" pitchFamily="2" charset="-122"/>
                          <a:ea typeface="黑体" panose="02010609060101010101" pitchFamily="2" charset="-122"/>
                        </a:defRPr>
                      </a:lvl4pPr>
                      <a:lvl5pPr marL="2057400" lvl="4" indent="-228600" algn="l" defTabSz="914400" rtl="0" eaLnBrk="1" fontAlgn="base" latinLnBrk="0" hangingPunct="1">
                        <a:lnSpc>
                          <a:spcPct val="100000"/>
                        </a:lnSpc>
                        <a:spcBef>
                          <a:spcPct val="20000"/>
                        </a:spcBef>
                        <a:spcAft>
                          <a:spcPct val="0"/>
                        </a:spcAft>
                        <a:buClrTx/>
                        <a:buSzPct val="90000"/>
                        <a:buFont typeface="Wingdings" panose="05000000000000000000" pitchFamily="2" charset="2"/>
                        <a:buChar char="n"/>
                        <a:defRPr sz="1800" b="0" i="0" u="none" kern="1200" baseline="0">
                          <a:solidFill>
                            <a:schemeClr val="tx2"/>
                          </a:solidFill>
                          <a:latin typeface="黑体" panose="02010609060101010101" pitchFamily="2" charset="-122"/>
                          <a:ea typeface="黑体" panose="02010609060101010101" pitchFamily="2" charset="-122"/>
                        </a:defRPr>
                      </a:lvl5pPr>
                    </a:lstStyle>
                    <a:p>
                      <a:pPr marL="0" lvl="0" indent="0">
                        <a:buNone/>
                      </a:pPr>
                      <a:r>
                        <a:rPr lang="zh-CN" altLang="en-US" sz="2000">
                          <a:solidFill>
                            <a:srgbClr val="000000"/>
                          </a:solidFill>
                          <a:latin typeface="宋体" panose="02010600030101010101" pitchFamily="2" charset="-122"/>
                          <a:ea typeface="楷体_GB2312" pitchFamily="1" charset="-122"/>
                        </a:rPr>
                        <a:t>狐狸和羊羔在同一岸（狐狸要吃羊羔）</a:t>
                      </a:r>
                      <a:r>
                        <a:rPr lang="zh-CN" altLang="en-US" sz="2000">
                          <a:solidFill>
                            <a:srgbClr val="000000"/>
                          </a:solidFill>
                          <a:ea typeface="楷体_GB2312" pitchFamily="1" charset="-122"/>
                        </a:rPr>
                        <a:t> </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v"/>
                        <a:defRPr sz="3000" u="none" kern="1200" baseline="0">
                          <a:solidFill>
                            <a:schemeClr val="tx2"/>
                          </a:solidFill>
                          <a:latin typeface="黑体" panose="02010609060101010101" pitchFamily="2" charset="-122"/>
                          <a:ea typeface="黑体" panose="0201060906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400" b="0" i="0" u="none" kern="1200" baseline="0">
                          <a:solidFill>
                            <a:schemeClr val="tx2"/>
                          </a:solidFill>
                          <a:latin typeface="黑体" panose="02010609060101010101" pitchFamily="2" charset="-122"/>
                          <a:ea typeface="黑体" panose="0201060906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n"/>
                        <a:defRPr sz="2000" b="0" i="0" u="none" kern="1200" baseline="0">
                          <a:solidFill>
                            <a:schemeClr val="tx2"/>
                          </a:solidFill>
                          <a:latin typeface="黑体" panose="02010609060101010101" pitchFamily="2" charset="-122"/>
                          <a:ea typeface="黑体" panose="0201060906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l"/>
                        <a:defRPr sz="1800" b="0" i="0" u="none" kern="1200" baseline="0">
                          <a:solidFill>
                            <a:schemeClr val="tx2"/>
                          </a:solidFill>
                          <a:latin typeface="黑体" panose="02010609060101010101" pitchFamily="2" charset="-122"/>
                          <a:ea typeface="黑体" panose="02010609060101010101" pitchFamily="2" charset="-122"/>
                        </a:defRPr>
                      </a:lvl4pPr>
                      <a:lvl5pPr marL="2057400" lvl="4" indent="-228600" algn="l" defTabSz="914400" rtl="0" eaLnBrk="1" fontAlgn="base" latinLnBrk="0" hangingPunct="1">
                        <a:lnSpc>
                          <a:spcPct val="100000"/>
                        </a:lnSpc>
                        <a:spcBef>
                          <a:spcPct val="20000"/>
                        </a:spcBef>
                        <a:spcAft>
                          <a:spcPct val="0"/>
                        </a:spcAft>
                        <a:buClrTx/>
                        <a:buSzPct val="90000"/>
                        <a:buFont typeface="Wingdings" panose="05000000000000000000" pitchFamily="2" charset="2"/>
                        <a:buChar char="n"/>
                        <a:defRPr sz="1800" b="0" i="0" u="none" kern="1200" baseline="0">
                          <a:solidFill>
                            <a:schemeClr val="tx2"/>
                          </a:solidFill>
                          <a:latin typeface="黑体" panose="02010609060101010101" pitchFamily="2" charset="-122"/>
                          <a:ea typeface="黑体" panose="02010609060101010101" pitchFamily="2" charset="-122"/>
                        </a:defRPr>
                      </a:lvl5pPr>
                    </a:lstStyle>
                    <a:p>
                      <a:pPr marL="0" lvl="0" indent="0">
                        <a:buNone/>
                      </a:pPr>
                      <a:r>
                        <a:rPr lang="en-US" altLang="zh-CN" sz="2000">
                          <a:solidFill>
                            <a:srgbClr val="000000"/>
                          </a:solidFill>
                          <a:latin typeface="Times New Roman" panose="02020603050405020304" pitchFamily="18" charset="0"/>
                          <a:ea typeface="楷体_GB2312" pitchFamily="1" charset="-122"/>
                        </a:rPr>
                        <a:t>(S,N,N,S)</a:t>
                      </a:r>
                      <a:r>
                        <a:rPr lang="zh-CN" altLang="en-US" sz="2000">
                          <a:solidFill>
                            <a:srgbClr val="000000"/>
                          </a:solidFill>
                          <a:latin typeface="宋体" panose="02010600030101010101" pitchFamily="2" charset="-122"/>
                          <a:ea typeface="楷体_GB2312" pitchFamily="1" charset="-122"/>
                        </a:rPr>
                        <a:t>：老农和白菜在南岸，狐狸和羊羔在北岸</a:t>
                      </a:r>
                      <a:r>
                        <a:rPr lang="zh-CN" altLang="en-US" sz="2000">
                          <a:solidFill>
                            <a:srgbClr val="000000"/>
                          </a:solidFill>
                          <a:ea typeface="楷体_GB2312" pitchFamily="1" charset="-122"/>
                        </a:rPr>
                        <a:t> </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42925">
                <a:tc vMerge="1">
                  <a:txBody>
                    <a:bodyPr/>
                    <a:lstStyle/>
                    <a:p>
                      <a:endParaRPr lang="en-US"/>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v"/>
                        <a:defRPr sz="3000" u="none" kern="1200" baseline="0">
                          <a:solidFill>
                            <a:schemeClr val="tx2"/>
                          </a:solidFill>
                          <a:latin typeface="黑体" panose="02010609060101010101" pitchFamily="2" charset="-122"/>
                          <a:ea typeface="黑体" panose="0201060906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400" b="0" i="0" u="none" kern="1200" baseline="0">
                          <a:solidFill>
                            <a:schemeClr val="tx2"/>
                          </a:solidFill>
                          <a:latin typeface="黑体" panose="02010609060101010101" pitchFamily="2" charset="-122"/>
                          <a:ea typeface="黑体" panose="0201060906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n"/>
                        <a:defRPr sz="2000" b="0" i="0" u="none" kern="1200" baseline="0">
                          <a:solidFill>
                            <a:schemeClr val="tx2"/>
                          </a:solidFill>
                          <a:latin typeface="黑体" panose="02010609060101010101" pitchFamily="2" charset="-122"/>
                          <a:ea typeface="黑体" panose="0201060906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l"/>
                        <a:defRPr sz="1800" b="0" i="0" u="none" kern="1200" baseline="0">
                          <a:solidFill>
                            <a:schemeClr val="tx2"/>
                          </a:solidFill>
                          <a:latin typeface="黑体" panose="02010609060101010101" pitchFamily="2" charset="-122"/>
                          <a:ea typeface="黑体" panose="02010609060101010101" pitchFamily="2" charset="-122"/>
                        </a:defRPr>
                      </a:lvl4pPr>
                      <a:lvl5pPr marL="2057400" lvl="4" indent="-228600" algn="l" defTabSz="914400" rtl="0" eaLnBrk="1" fontAlgn="base" latinLnBrk="0" hangingPunct="1">
                        <a:lnSpc>
                          <a:spcPct val="100000"/>
                        </a:lnSpc>
                        <a:spcBef>
                          <a:spcPct val="20000"/>
                        </a:spcBef>
                        <a:spcAft>
                          <a:spcPct val="0"/>
                        </a:spcAft>
                        <a:buClrTx/>
                        <a:buSzPct val="90000"/>
                        <a:buFont typeface="Wingdings" panose="05000000000000000000" pitchFamily="2" charset="2"/>
                        <a:buChar char="n"/>
                        <a:defRPr sz="1800" b="0" i="0" u="none" kern="1200" baseline="0">
                          <a:solidFill>
                            <a:schemeClr val="tx2"/>
                          </a:solidFill>
                          <a:latin typeface="黑体" panose="02010609060101010101" pitchFamily="2" charset="-122"/>
                          <a:ea typeface="黑体" panose="02010609060101010101" pitchFamily="2" charset="-122"/>
                        </a:defRPr>
                      </a:lvl5pPr>
                    </a:lstStyle>
                    <a:p>
                      <a:pPr marL="0" lvl="0" indent="0">
                        <a:buNone/>
                      </a:pPr>
                      <a:r>
                        <a:rPr lang="en-US" altLang="zh-CN" sz="2000" dirty="0">
                          <a:solidFill>
                            <a:srgbClr val="000000"/>
                          </a:solidFill>
                          <a:latin typeface="Times New Roman" panose="02020603050405020304" pitchFamily="18" charset="0"/>
                          <a:ea typeface="楷体_GB2312" pitchFamily="1" charset="-122"/>
                        </a:rPr>
                        <a:t>(N,S,S,N)</a:t>
                      </a:r>
                      <a:r>
                        <a:rPr lang="zh-CN" altLang="en-US" sz="2000" dirty="0">
                          <a:solidFill>
                            <a:srgbClr val="000000"/>
                          </a:solidFill>
                          <a:latin typeface="宋体" panose="02010600030101010101" pitchFamily="2" charset="-122"/>
                          <a:ea typeface="楷体_GB2312" pitchFamily="1" charset="-122"/>
                        </a:rPr>
                        <a:t>：老农和白菜在北岸，狐狸和羊羔在南岸</a:t>
                      </a:r>
                      <a:r>
                        <a:rPr lang="zh-CN" altLang="en-US" sz="2000" dirty="0">
                          <a:solidFill>
                            <a:srgbClr val="000000"/>
                          </a:solidFill>
                          <a:ea typeface="楷体_GB2312" pitchFamily="1" charset="-122"/>
                        </a:rPr>
                        <a:t> </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20503" name="文本框 20502"/>
          <p:cNvSpPr txBox="1"/>
          <p:nvPr/>
        </p:nvSpPr>
        <p:spPr>
          <a:xfrm>
            <a:off x="1941773" y="1521107"/>
            <a:ext cx="8257540" cy="1015663"/>
          </a:xfrm>
          <a:prstGeom prst="rect">
            <a:avLst/>
          </a:prstGeom>
          <a:solidFill>
            <a:schemeClr val="bg1"/>
          </a:solidFill>
          <a:ln w="9525">
            <a:noFill/>
          </a:ln>
        </p:spPr>
        <p:txBody>
          <a:bodyPr wrap="square">
            <a:spAutoFit/>
          </a:bodyPr>
          <a:lstStyle/>
          <a:p>
            <a:pPr algn="just" fontAlgn="base">
              <a:spcBef>
                <a:spcPct val="20000"/>
              </a:spcBef>
              <a:spcAft>
                <a:spcPct val="0"/>
              </a:spcAft>
              <a:buClr>
                <a:srgbClr val="CCB400"/>
              </a:buClr>
              <a:buSzPct val="90000"/>
            </a:pPr>
            <a:r>
              <a:rPr lang="zh-CN" altLang="en-US" sz="2000" dirty="0">
                <a:solidFill>
                  <a:srgbClr val="0000FF"/>
                </a:solidFill>
                <a:latin typeface="宋体" panose="02010600030101010101" pitchFamily="2" charset="-122"/>
                <a:ea typeface="楷体_GB2312" pitchFamily="1" charset="-122"/>
              </a:rPr>
              <a:t>因老农、狐狸、羊羔和白菜都有</a:t>
            </a:r>
            <a:r>
              <a:rPr lang="en-US" altLang="zh-CN" sz="2000" dirty="0">
                <a:solidFill>
                  <a:srgbClr val="0000FF"/>
                </a:solidFill>
                <a:latin typeface="宋体" panose="02010600030101010101" pitchFamily="2" charset="-122"/>
                <a:ea typeface="楷体_GB2312" pitchFamily="1" charset="-122"/>
              </a:rPr>
              <a:t>2</a:t>
            </a:r>
            <a:r>
              <a:rPr lang="zh-CN" altLang="en-US" sz="2000" dirty="0">
                <a:solidFill>
                  <a:srgbClr val="0000FF"/>
                </a:solidFill>
                <a:latin typeface="宋体" panose="02010600030101010101" pitchFamily="2" charset="-122"/>
                <a:ea typeface="楷体_GB2312" pitchFamily="1" charset="-122"/>
              </a:rPr>
              <a:t>种状态，即在南岸和北岸，所以</a:t>
            </a:r>
            <a:r>
              <a:rPr lang="en-US" altLang="zh-CN" sz="2000" dirty="0">
                <a:solidFill>
                  <a:srgbClr val="0000FF"/>
                </a:solidFill>
                <a:latin typeface="宋体" panose="02010600030101010101" pitchFamily="2" charset="-122"/>
                <a:ea typeface="楷体_GB2312" pitchFamily="1" charset="-122"/>
              </a:rPr>
              <a:t>4</a:t>
            </a:r>
            <a:r>
              <a:rPr lang="zh-CN" altLang="en-US" sz="2000" dirty="0">
                <a:solidFill>
                  <a:srgbClr val="0000FF"/>
                </a:solidFill>
                <a:latin typeface="宋体" panose="02010600030101010101" pitchFamily="2" charset="-122"/>
                <a:ea typeface="楷体_GB2312" pitchFamily="1" charset="-122"/>
              </a:rPr>
              <a:t>个对象的总状态数为</a:t>
            </a:r>
            <a:r>
              <a:rPr lang="en-US" altLang="zh-CN" sz="2000" dirty="0">
                <a:solidFill>
                  <a:srgbClr val="0000FF"/>
                </a:solidFill>
                <a:latin typeface="宋体" panose="02010600030101010101" pitchFamily="2" charset="-122"/>
                <a:ea typeface="楷体_GB2312" pitchFamily="1" charset="-122"/>
              </a:rPr>
              <a:t>2*2*2*2=16</a:t>
            </a:r>
            <a:r>
              <a:rPr lang="zh-CN" altLang="en-US" sz="2000" dirty="0">
                <a:solidFill>
                  <a:srgbClr val="0000FF"/>
                </a:solidFill>
                <a:latin typeface="宋体" panose="02010600030101010101" pitchFamily="2" charset="-122"/>
                <a:ea typeface="楷体_GB2312" pitchFamily="1" charset="-122"/>
              </a:rPr>
              <a:t>种，按条件要求，有几种状态不能存在，如表所示。所以只有</a:t>
            </a:r>
            <a:r>
              <a:rPr lang="en-US" altLang="zh-CN" sz="2000" dirty="0">
                <a:solidFill>
                  <a:srgbClr val="0000FF"/>
                </a:solidFill>
                <a:latin typeface="宋体" panose="02010600030101010101" pitchFamily="2" charset="-122"/>
                <a:ea typeface="楷体_GB2312" pitchFamily="1" charset="-122"/>
              </a:rPr>
              <a:t>10</a:t>
            </a:r>
            <a:r>
              <a:rPr lang="zh-CN" altLang="en-US" sz="2000" dirty="0">
                <a:solidFill>
                  <a:srgbClr val="0000FF"/>
                </a:solidFill>
                <a:latin typeface="宋体" panose="02010600030101010101" pitchFamily="2" charset="-122"/>
                <a:ea typeface="楷体_GB2312" pitchFamily="1" charset="-122"/>
              </a:rPr>
              <a:t>种可能状态。 </a:t>
            </a:r>
          </a:p>
        </p:txBody>
      </p:sp>
      <p:sp>
        <p:nvSpPr>
          <p:cNvPr id="8" name="文本框 4"/>
          <p:cNvSpPr txBox="1"/>
          <p:nvPr/>
        </p:nvSpPr>
        <p:spPr>
          <a:xfrm>
            <a:off x="1825752" y="454862"/>
            <a:ext cx="4493538" cy="523220"/>
          </a:xfrm>
          <a:prstGeom prst="rect">
            <a:avLst/>
          </a:prstGeom>
          <a:noFill/>
        </p:spPr>
        <p:txBody>
          <a:bodyPr wrap="none" rtlCol="0" anchor="t">
            <a:spAutoFit/>
            <a:scene3d>
              <a:camera prst="orthographicFront"/>
              <a:lightRig rig="threePt" dir="t"/>
            </a:scene3d>
          </a:bodyPr>
          <a:lstStyle/>
          <a:p>
            <a:pPr fontAlgn="base">
              <a:spcBef>
                <a:spcPct val="0"/>
              </a:spcBef>
              <a:spcAft>
                <a:spcPct val="0"/>
              </a:spcAft>
            </a:pPr>
            <a:r>
              <a:rPr lang="zh-CN" altLang="en-US" sz="2800" dirty="0">
                <a:solidFill>
                  <a:prstClr val="black"/>
                </a:solidFill>
                <a:effectLst>
                  <a:outerShdw blurRad="38100" dist="19050" dir="2700000" algn="tl" rotWithShape="0">
                    <a:prstClr val="black">
                      <a:alpha val="40000"/>
                    </a:prstClr>
                  </a:outerShdw>
                </a:effectLst>
                <a:latin typeface="Times New Roman" panose="02020603050405020304" pitchFamily="18" charset="0"/>
                <a:ea typeface="宋体" panose="02010600030101010101" pitchFamily="2" charset="-122"/>
                <a:sym typeface="+mn-ea"/>
              </a:rPr>
              <a:t>用实例说明知识表示的过程</a:t>
            </a:r>
          </a:p>
        </p:txBody>
      </p:sp>
    </p:spTree>
    <p:extLst>
      <p:ext uri="{BB962C8B-B14F-4D97-AF65-F5344CB8AC3E}">
        <p14:creationId xmlns:p14="http://schemas.microsoft.com/office/powerpoint/2010/main" val="3519985134"/>
      </p:ext>
    </p:extLst>
  </p:cSld>
  <p:clrMapOvr>
    <a:masterClrMapping/>
  </p:clrMapOvr>
  <p:transition>
    <p:random/>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3.3  </a:t>
            </a:r>
            <a:r>
              <a:rPr lang="zh-CN" altLang="en-US" sz="3600" dirty="0">
                <a:solidFill>
                  <a:srgbClr val="7B9899"/>
                </a:solidFill>
                <a:latin typeface="Times New Roman" panose="02020603050405020304" pitchFamily="18" charset="0"/>
                <a:ea typeface="黑体" panose="02010609060101010101" pitchFamily="49" charset="-122"/>
              </a:rPr>
              <a:t>谓词公式化为子句集的方法</a:t>
            </a:r>
          </a:p>
        </p:txBody>
      </p:sp>
      <p:sp>
        <p:nvSpPr>
          <p:cNvPr id="201731" name="Rectangle 3"/>
          <p:cNvSpPr>
            <a:spLocks noGrp="1"/>
          </p:cNvSpPr>
          <p:nvPr>
            <p:ph sz="quarter" idx="1"/>
          </p:nvPr>
        </p:nvSpPr>
        <p:spPr>
          <a:xfrm>
            <a:off x="1825625" y="1527175"/>
            <a:ext cx="8504238" cy="4572000"/>
          </a:xfrm>
        </p:spPr>
        <p:txBody>
          <a:bodyPr vert="horz" wrap="square" lIns="91440" tIns="45720" rIns="91440" bIns="45720" anchor="t" anchorCtr="0">
            <a:normAutofit/>
          </a:bodyPr>
          <a:lstStyle/>
          <a:p>
            <a:pPr marL="0" indent="0">
              <a:lnSpc>
                <a:spcPct val="120000"/>
              </a:lnSpc>
              <a:spcBef>
                <a:spcPct val="50000"/>
              </a:spcBef>
              <a:buNone/>
            </a:pPr>
            <a:r>
              <a:rPr lang="zh-CN" altLang="en-US" sz="2800" b="1" dirty="0">
                <a:latin typeface="仿宋" panose="02010609060101010101" pitchFamily="49" charset="-122"/>
                <a:ea typeface="仿宋" panose="02010609060101010101" pitchFamily="49" charset="-122"/>
              </a:rPr>
              <a:t>  </a:t>
            </a:r>
          </a:p>
          <a:p>
            <a:pPr marL="0" indent="0">
              <a:lnSpc>
                <a:spcPct val="120000"/>
              </a:lnSpc>
              <a:spcBef>
                <a:spcPct val="50000"/>
              </a:spcBef>
              <a:buNone/>
            </a:pPr>
            <a:r>
              <a:rPr lang="zh-CN" altLang="en-US" sz="3200" b="1" dirty="0">
                <a:latin typeface="仿宋" panose="02010609060101010101" pitchFamily="49" charset="-122"/>
                <a:ea typeface="仿宋" panose="02010609060101010101" pitchFamily="49" charset="-122"/>
              </a:rPr>
              <a:t>子句集当中只包含</a:t>
            </a:r>
            <a:r>
              <a:rPr lang="zh-CN" altLang="en-US" sz="3200" b="1" dirty="0">
                <a:solidFill>
                  <a:srgbClr val="FF0000"/>
                </a:solidFill>
                <a:latin typeface="仿宋" panose="02010609060101010101" pitchFamily="49" charset="-122"/>
                <a:ea typeface="仿宋" panose="02010609060101010101" pitchFamily="49" charset="-122"/>
              </a:rPr>
              <a:t>析取</a:t>
            </a:r>
            <a:r>
              <a:rPr lang="zh-CN" altLang="en-US" sz="3200" b="1" dirty="0">
                <a:latin typeface="仿宋" panose="02010609060101010101" pitchFamily="49" charset="-122"/>
                <a:ea typeface="仿宋" panose="02010609060101010101" pitchFamily="49" charset="-122"/>
              </a:rPr>
              <a:t>、</a:t>
            </a:r>
            <a:r>
              <a:rPr lang="zh-CN" altLang="en-US" sz="3200" b="1" dirty="0">
                <a:solidFill>
                  <a:srgbClr val="FF0000"/>
                </a:solidFill>
                <a:latin typeface="仿宋" panose="02010609060101010101" pitchFamily="49" charset="-122"/>
                <a:ea typeface="仿宋" panose="02010609060101010101" pitchFamily="49" charset="-122"/>
              </a:rPr>
              <a:t>否定</a:t>
            </a:r>
            <a:r>
              <a:rPr lang="zh-CN" altLang="en-US" sz="3200" b="1" dirty="0">
                <a:latin typeface="仿宋" panose="02010609060101010101" pitchFamily="49" charset="-122"/>
                <a:ea typeface="仿宋" panose="02010609060101010101" pitchFamily="49" charset="-122"/>
              </a:rPr>
              <a:t>和</a:t>
            </a:r>
            <a:r>
              <a:rPr lang="zh-CN" altLang="en-US" sz="3200" b="1" dirty="0">
                <a:solidFill>
                  <a:srgbClr val="FF0000"/>
                </a:solidFill>
                <a:latin typeface="仿宋" panose="02010609060101010101" pitchFamily="49" charset="-122"/>
                <a:ea typeface="仿宋" panose="02010609060101010101" pitchFamily="49" charset="-122"/>
              </a:rPr>
              <a:t>原子谓词公式</a:t>
            </a:r>
            <a:r>
              <a:rPr lang="zh-CN" altLang="en-US" sz="3200" b="1" dirty="0">
                <a:latin typeface="仿宋" panose="02010609060101010101" pitchFamily="49" charset="-122"/>
                <a:ea typeface="仿宋" panose="02010609060101010101" pitchFamily="49" charset="-122"/>
              </a:rPr>
              <a:t>，所以将谓词公式化成子句集的过程就是消除其他连接词和量词，并做标准化处理。</a:t>
            </a:r>
            <a:endParaRPr lang="en-US" altLang="zh-CN" sz="2800" b="1" dirty="0">
              <a:latin typeface="仿宋" panose="02010609060101010101" pitchFamily="49" charset="-122"/>
              <a:ea typeface="仿宋" panose="02010609060101010101" pitchFamily="49" charset="-122"/>
            </a:endParaRPr>
          </a:p>
        </p:txBody>
      </p:sp>
      <p:sp>
        <p:nvSpPr>
          <p:cNvPr id="201732" name="灯片编号占位符 4"/>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190</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01733" name="Rectangle 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01734" name="Rectangle 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37187743"/>
      </p:ext>
    </p:extLst>
  </p:cSld>
  <p:clrMapOvr>
    <a:masterClrMapping/>
  </p:clrMapOvr>
  <p:transition>
    <p:random/>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3"/>
          <p:cNvSpPr>
            <a:spLocks noGrp="1"/>
          </p:cNvSpPr>
          <p:nvPr>
            <p:ph sz="quarter" idx="1"/>
          </p:nvPr>
        </p:nvSpPr>
        <p:spPr>
          <a:xfrm>
            <a:off x="1720850" y="1327150"/>
            <a:ext cx="8642350" cy="1568450"/>
          </a:xfrm>
        </p:spPr>
        <p:txBody>
          <a:bodyPr vert="horz" wrap="square" lIns="91440" tIns="45720" rIns="91440" bIns="45720" anchor="t" anchorCtr="0">
            <a:normAutofit/>
          </a:bodyPr>
          <a:lstStyle/>
          <a:p>
            <a:pPr marL="0" indent="0">
              <a:buFont typeface="Wingdings 2" panose="05020102010507070707" pitchFamily="18" charset="2"/>
            </a:pP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例</a:t>
            </a:r>
            <a:r>
              <a:rPr lang="en-US" altLang="zh-CN" sz="2400" b="1" dirty="0">
                <a:latin typeface="仿宋" panose="02010609060101010101" pitchFamily="49" charset="-122"/>
                <a:ea typeface="仿宋" panose="02010609060101010101" pitchFamily="49" charset="-122"/>
              </a:rPr>
              <a:t>3.2</a:t>
            </a:r>
            <a:r>
              <a:rPr lang="en-US" altLang="zh-CN" sz="2400"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将下列谓词公式化为子句集。</a:t>
            </a:r>
          </a:p>
          <a:p>
            <a:pPr marL="0" indent="0">
              <a:buNone/>
            </a:pPr>
            <a:endParaRPr lang="zh-CN" altLang="en-US" sz="2800" dirty="0">
              <a:latin typeface="仿宋" panose="02010609060101010101" pitchFamily="49" charset="-122"/>
              <a:ea typeface="仿宋" panose="02010609060101010101" pitchFamily="49" charset="-122"/>
            </a:endParaRPr>
          </a:p>
          <a:p>
            <a:pPr marL="0" indent="0">
              <a:buClr>
                <a:srgbClr val="0000FF"/>
              </a:buClr>
              <a:buFont typeface="Wingdings" panose="05000000000000000000" pitchFamily="2" charset="2"/>
              <a:buChar char="§"/>
            </a:pPr>
            <a:r>
              <a:rPr lang="zh-CN" altLang="en-US" sz="2800"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解：（</a:t>
            </a:r>
            <a:r>
              <a:rPr lang="en-US" altLang="zh-CN" sz="2400" b="1" dirty="0">
                <a:latin typeface="仿宋" panose="02010609060101010101" pitchFamily="49" charset="-122"/>
                <a:ea typeface="仿宋" panose="02010609060101010101" pitchFamily="49" charset="-122"/>
              </a:rPr>
              <a:t>1</a:t>
            </a:r>
            <a:r>
              <a:rPr lang="zh-CN" altLang="en-US" sz="2400" b="1" dirty="0">
                <a:latin typeface="仿宋" panose="02010609060101010101" pitchFamily="49" charset="-122"/>
                <a:ea typeface="仿宋" panose="02010609060101010101" pitchFamily="49" charset="-122"/>
              </a:rPr>
              <a:t>）消去谓词公式中的“   ”和“         ”符号</a:t>
            </a:r>
          </a:p>
          <a:p>
            <a:pPr marL="0" indent="0" algn="just">
              <a:buNone/>
            </a:pPr>
            <a:endParaRPr lang="en-US" altLang="zh-CN" sz="2400" b="1" dirty="0">
              <a:latin typeface="仿宋" panose="02010609060101010101" pitchFamily="49" charset="-122"/>
              <a:ea typeface="仿宋" panose="02010609060101010101" pitchFamily="49" charset="-122"/>
            </a:endParaRPr>
          </a:p>
        </p:txBody>
      </p:sp>
      <p:sp>
        <p:nvSpPr>
          <p:cNvPr id="202755"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191</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02756" name="Rectangle 60"/>
          <p:cNvSpPr/>
          <p:nvPr/>
        </p:nvSpPr>
        <p:spPr>
          <a:xfrm>
            <a:off x="1828800" y="2286000"/>
            <a:ext cx="8534400" cy="4114800"/>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202760" name="Object 11"/>
          <p:cNvGraphicFramePr/>
          <p:nvPr/>
        </p:nvGraphicFramePr>
        <p:xfrm>
          <a:off x="2514600" y="1814514"/>
          <a:ext cx="6934200" cy="471487"/>
        </p:xfrm>
        <a:graphic>
          <a:graphicData uri="http://schemas.openxmlformats.org/presentationml/2006/ole">
            <mc:AlternateContent xmlns:mc="http://schemas.openxmlformats.org/markup-compatibility/2006">
              <mc:Choice xmlns:v="urn:schemas-microsoft-com:vml" Requires="v">
                <p:oleObj r:id="rId2" imgW="2946400" imgH="203200" progId="Equation.3">
                  <p:embed/>
                </p:oleObj>
              </mc:Choice>
              <mc:Fallback>
                <p:oleObj r:id="rId2" imgW="2946400" imgH="203200" progId="Equation.3">
                  <p:embed/>
                  <p:pic>
                    <p:nvPicPr>
                      <p:cNvPr id="202760" name="Object 11"/>
                      <p:cNvPicPr/>
                      <p:nvPr/>
                    </p:nvPicPr>
                    <p:blipFill>
                      <a:blip r:embed="rId3"/>
                      <a:stretch>
                        <a:fillRect/>
                      </a:stretch>
                    </p:blipFill>
                    <p:spPr>
                      <a:xfrm>
                        <a:off x="2514600" y="1814514"/>
                        <a:ext cx="6934200" cy="471487"/>
                      </a:xfrm>
                      <a:prstGeom prst="rect">
                        <a:avLst/>
                      </a:prstGeom>
                      <a:noFill/>
                      <a:ln w="38100">
                        <a:noFill/>
                        <a:miter/>
                      </a:ln>
                    </p:spPr>
                  </p:pic>
                </p:oleObj>
              </mc:Fallback>
            </mc:AlternateContent>
          </a:graphicData>
        </a:graphic>
      </p:graphicFrame>
      <p:sp>
        <p:nvSpPr>
          <p:cNvPr id="202762" name="Rectangle 17"/>
          <p:cNvSpPr/>
          <p:nvPr/>
        </p:nvSpPr>
        <p:spPr>
          <a:xfrm>
            <a:off x="1524000" y="3527425"/>
            <a:ext cx="9144000" cy="2603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1000" dirty="0">
                <a:latin typeface="Times New Roman" panose="02020603050405020304" pitchFamily="18" charset="0"/>
                <a:ea typeface="宋体" panose="02010600030101010101" pitchFamily="2" charset="-122"/>
              </a:rPr>
              <a:t>           </a:t>
            </a:r>
            <a:r>
              <a:rPr lang="en-US" altLang="zh-CN" sz="1100" dirty="0">
                <a:latin typeface="Arial" panose="020B0604020202020204" pitchFamily="34"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202763" name="Rectangle 25"/>
          <p:cNvSpPr/>
          <p:nvPr/>
        </p:nvSpPr>
        <p:spPr>
          <a:xfrm>
            <a:off x="1524000" y="3527425"/>
            <a:ext cx="9144000" cy="2603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1000" dirty="0">
                <a:latin typeface="Times New Roman" panose="02020603050405020304" pitchFamily="18" charset="0"/>
                <a:ea typeface="宋体" panose="02010600030101010101" pitchFamily="2" charset="-122"/>
              </a:rPr>
              <a:t>                    </a:t>
            </a:r>
            <a:r>
              <a:rPr lang="en-US" altLang="zh-CN" sz="1100" dirty="0">
                <a:latin typeface="Arial" panose="020B0604020202020204" pitchFamily="34"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2" name="Group 28"/>
          <p:cNvGrpSpPr/>
          <p:nvPr/>
        </p:nvGrpSpPr>
        <p:grpSpPr>
          <a:xfrm>
            <a:off x="2209800" y="4267200"/>
            <a:ext cx="7620000" cy="1524000"/>
            <a:chOff x="432" y="2976"/>
            <a:chExt cx="4800" cy="960"/>
          </a:xfrm>
        </p:grpSpPr>
        <p:sp>
          <p:nvSpPr>
            <p:cNvPr id="25626" name="Rectangle 26"/>
            <p:cNvSpPr>
              <a:spLocks noChangeArrowheads="1"/>
            </p:cNvSpPr>
            <p:nvPr/>
          </p:nvSpPr>
          <p:spPr bwMode="auto">
            <a:xfrm>
              <a:off x="432" y="2976"/>
              <a:ext cx="4800" cy="960"/>
            </a:xfrm>
            <a:prstGeom prst="rect">
              <a:avLst/>
            </a:prstGeom>
            <a:gradFill rotWithShape="0">
              <a:gsLst>
                <a:gs pos="0">
                  <a:schemeClr val="accent1"/>
                </a:gs>
                <a:gs pos="50000">
                  <a:schemeClr val="bg1"/>
                </a:gs>
                <a:gs pos="100000">
                  <a:schemeClr val="accent1"/>
                </a:gs>
              </a:gsLst>
              <a:lin ang="5400000" scaled="1"/>
            </a:gradFill>
            <a:ln w="9525">
              <a:solidFill>
                <a:schemeClr val="tx1"/>
              </a:solidFill>
              <a:miter lim="800000"/>
            </a:ln>
            <a:effectLst/>
          </p:spPr>
          <p:txBody>
            <a:bodyPr wrap="none" anchor="ctr"/>
            <a:lstStyle/>
            <a:p>
              <a:pPr fontAlgn="base">
                <a:lnSpc>
                  <a:spcPct val="120000"/>
                </a:lnSpc>
                <a:spcBef>
                  <a:spcPct val="0"/>
                </a:spcBef>
                <a:spcAft>
                  <a:spcPct val="0"/>
                </a:spcAft>
                <a:defRPr/>
              </a:pPr>
              <a:endParaRPr lang="zh-CN" altLang="en-US" b="1">
                <a:latin typeface="Arial" panose="020B0604020202020204" pitchFamily="34" charset="0"/>
                <a:ea typeface="宋体" panose="02010600030101010101" pitchFamily="2" charset="-122"/>
              </a:endParaRPr>
            </a:p>
          </p:txBody>
        </p:sp>
        <p:sp>
          <p:nvSpPr>
            <p:cNvPr id="202791" name="Rectangle 22"/>
            <p:cNvSpPr/>
            <p:nvPr/>
          </p:nvSpPr>
          <p:spPr>
            <a:xfrm>
              <a:off x="672" y="2986"/>
              <a:ext cx="960" cy="902"/>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lnSpc>
                  <a:spcPct val="120000"/>
                </a:lnSpc>
                <a:spcBef>
                  <a:spcPct val="40000"/>
                </a:spcBef>
                <a:buClrTx/>
                <a:buSzTx/>
                <a:buNone/>
              </a:pPr>
              <a:r>
                <a:rPr lang="zh-CN" altLang="en-US" sz="2000" b="1" dirty="0">
                  <a:latin typeface="宋体" panose="02010600030101010101" pitchFamily="2" charset="-122"/>
                  <a:ea typeface="宋体" panose="02010600030101010101" pitchFamily="2" charset="-122"/>
                </a:rPr>
                <a:t>双重否定律</a:t>
              </a:r>
              <a:r>
                <a:rPr lang="zh-CN" altLang="en-US" sz="2000" b="1" dirty="0">
                  <a:latin typeface="Times New Roman" panose="02020603050405020304" pitchFamily="18" charset="0"/>
                  <a:ea typeface="宋体" panose="02010600030101010101" pitchFamily="2" charset="-122"/>
                </a:rPr>
                <a:t>  </a:t>
              </a:r>
            </a:p>
            <a:p>
              <a:pPr marL="0" indent="0" algn="just">
                <a:lnSpc>
                  <a:spcPct val="120000"/>
                </a:lnSpc>
                <a:spcBef>
                  <a:spcPct val="40000"/>
                </a:spcBef>
                <a:buClrTx/>
                <a:buSzTx/>
                <a:buNone/>
              </a:pPr>
              <a:r>
                <a:rPr lang="zh-CN" altLang="en-US" sz="2000" b="1" dirty="0">
                  <a:latin typeface="宋体" panose="02010600030101010101" pitchFamily="2" charset="-122"/>
                  <a:ea typeface="宋体" panose="02010600030101010101" pitchFamily="2" charset="-122"/>
                </a:rPr>
                <a:t>德</a:t>
              </a:r>
              <a:r>
                <a:rPr lang="en-US" altLang="zh-CN" sz="2000" b="1" dirty="0">
                  <a:latin typeface="Times New Roman" panose="02020603050405020304" pitchFamily="18" charset="0"/>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摩根律</a:t>
              </a:r>
              <a:r>
                <a:rPr lang="zh-CN" altLang="en-US" sz="2000" b="1" dirty="0">
                  <a:latin typeface="Times New Roman" panose="02020603050405020304" pitchFamily="18" charset="0"/>
                  <a:ea typeface="宋体" panose="02010600030101010101" pitchFamily="2" charset="-122"/>
                </a:rPr>
                <a:t>   </a:t>
              </a:r>
            </a:p>
            <a:p>
              <a:pPr marL="0" indent="0" algn="just">
                <a:lnSpc>
                  <a:spcPct val="120000"/>
                </a:lnSpc>
                <a:spcBef>
                  <a:spcPct val="40000"/>
                </a:spcBef>
                <a:buClrTx/>
                <a:buSzTx/>
                <a:buNone/>
              </a:pPr>
              <a:r>
                <a:rPr lang="zh-CN" altLang="en-US" sz="2000" b="1" dirty="0">
                  <a:latin typeface="宋体" panose="02010600030101010101" pitchFamily="2" charset="-122"/>
                  <a:ea typeface="宋体" panose="02010600030101010101" pitchFamily="2" charset="-122"/>
                </a:rPr>
                <a:t>量词转换律</a:t>
              </a:r>
              <a:r>
                <a:rPr lang="zh-CN" altLang="en-US" sz="2000" dirty="0">
                  <a:latin typeface="Arial" panose="020B0604020202020204" pitchFamily="34" charset="0"/>
                  <a:ea typeface="宋体" panose="02010600030101010101" pitchFamily="2" charset="-122"/>
                </a:rPr>
                <a:t> </a:t>
              </a:r>
            </a:p>
          </p:txBody>
        </p:sp>
        <p:graphicFrame>
          <p:nvGraphicFramePr>
            <p:cNvPr id="202792" name="Object 21"/>
            <p:cNvGraphicFramePr/>
            <p:nvPr/>
          </p:nvGraphicFramePr>
          <p:xfrm>
            <a:off x="1584" y="3034"/>
            <a:ext cx="960" cy="240"/>
          </p:xfrm>
          <a:graphic>
            <a:graphicData uri="http://schemas.openxmlformats.org/presentationml/2006/ole">
              <mc:AlternateContent xmlns:mc="http://schemas.openxmlformats.org/markup-compatibility/2006">
                <mc:Choice xmlns:v="urn:schemas-microsoft-com:vml" Requires="v">
                  <p:oleObj r:id="rId4" imgW="800100" imgH="203200" progId="Equation.3">
                    <p:embed/>
                  </p:oleObj>
                </mc:Choice>
                <mc:Fallback>
                  <p:oleObj r:id="rId4" imgW="800100" imgH="203200" progId="Equation.3">
                    <p:embed/>
                    <p:pic>
                      <p:nvPicPr>
                        <p:cNvPr id="202792" name="Object 21"/>
                        <p:cNvPicPr/>
                        <p:nvPr/>
                      </p:nvPicPr>
                      <p:blipFill>
                        <a:blip r:embed="rId5"/>
                        <a:stretch>
                          <a:fillRect/>
                        </a:stretch>
                      </p:blipFill>
                      <p:spPr>
                        <a:xfrm>
                          <a:off x="1584" y="3034"/>
                          <a:ext cx="960" cy="240"/>
                        </a:xfrm>
                        <a:prstGeom prst="rect">
                          <a:avLst/>
                        </a:prstGeom>
                        <a:noFill/>
                        <a:ln w="38100">
                          <a:noFill/>
                          <a:miter/>
                        </a:ln>
                      </p:spPr>
                    </p:pic>
                  </p:oleObj>
                </mc:Fallback>
              </mc:AlternateContent>
            </a:graphicData>
          </a:graphic>
        </p:graphicFrame>
        <p:graphicFrame>
          <p:nvGraphicFramePr>
            <p:cNvPr id="202793" name="Object 20"/>
            <p:cNvGraphicFramePr/>
            <p:nvPr/>
          </p:nvGraphicFramePr>
          <p:xfrm>
            <a:off x="1583" y="3318"/>
            <a:ext cx="1825" cy="252"/>
          </p:xfrm>
          <a:graphic>
            <a:graphicData uri="http://schemas.openxmlformats.org/presentationml/2006/ole">
              <mc:AlternateContent xmlns:mc="http://schemas.openxmlformats.org/markup-compatibility/2006">
                <mc:Choice xmlns:v="urn:schemas-microsoft-com:vml" Requires="v">
                  <p:oleObj r:id="rId6" imgW="1446530" imgH="203200" progId="Equation.3">
                    <p:embed/>
                  </p:oleObj>
                </mc:Choice>
                <mc:Fallback>
                  <p:oleObj r:id="rId6" imgW="1446530" imgH="203200" progId="Equation.3">
                    <p:embed/>
                    <p:pic>
                      <p:nvPicPr>
                        <p:cNvPr id="202793" name="Object 20"/>
                        <p:cNvPicPr/>
                        <p:nvPr/>
                      </p:nvPicPr>
                      <p:blipFill>
                        <a:blip r:embed="rId7"/>
                        <a:stretch>
                          <a:fillRect/>
                        </a:stretch>
                      </p:blipFill>
                      <p:spPr>
                        <a:xfrm>
                          <a:off x="1583" y="3318"/>
                          <a:ext cx="1825" cy="252"/>
                        </a:xfrm>
                        <a:prstGeom prst="rect">
                          <a:avLst/>
                        </a:prstGeom>
                        <a:noFill/>
                        <a:ln w="38100">
                          <a:noFill/>
                          <a:miter/>
                        </a:ln>
                      </p:spPr>
                    </p:pic>
                  </p:oleObj>
                </mc:Fallback>
              </mc:AlternateContent>
            </a:graphicData>
          </a:graphic>
        </p:graphicFrame>
        <p:graphicFrame>
          <p:nvGraphicFramePr>
            <p:cNvPr id="202794" name="Object 19"/>
            <p:cNvGraphicFramePr/>
            <p:nvPr/>
          </p:nvGraphicFramePr>
          <p:xfrm>
            <a:off x="3360" y="3337"/>
            <a:ext cx="1680" cy="233"/>
          </p:xfrm>
          <a:graphic>
            <a:graphicData uri="http://schemas.openxmlformats.org/presentationml/2006/ole">
              <mc:AlternateContent xmlns:mc="http://schemas.openxmlformats.org/markup-compatibility/2006">
                <mc:Choice xmlns:v="urn:schemas-microsoft-com:vml" Requires="v">
                  <p:oleObj r:id="rId8" imgW="1435100" imgH="203200" progId="Equation.3">
                    <p:embed/>
                  </p:oleObj>
                </mc:Choice>
                <mc:Fallback>
                  <p:oleObj r:id="rId8" imgW="1435100" imgH="203200" progId="Equation.3">
                    <p:embed/>
                    <p:pic>
                      <p:nvPicPr>
                        <p:cNvPr id="202794" name="Object 19"/>
                        <p:cNvPicPr/>
                        <p:nvPr/>
                      </p:nvPicPr>
                      <p:blipFill>
                        <a:blip r:embed="rId9"/>
                        <a:stretch>
                          <a:fillRect/>
                        </a:stretch>
                      </p:blipFill>
                      <p:spPr>
                        <a:xfrm>
                          <a:off x="3360" y="3337"/>
                          <a:ext cx="1680" cy="233"/>
                        </a:xfrm>
                        <a:prstGeom prst="rect">
                          <a:avLst/>
                        </a:prstGeom>
                        <a:noFill/>
                        <a:ln w="38100">
                          <a:noFill/>
                          <a:miter/>
                        </a:ln>
                      </p:spPr>
                    </p:pic>
                  </p:oleObj>
                </mc:Fallback>
              </mc:AlternateContent>
            </a:graphicData>
          </a:graphic>
        </p:graphicFrame>
        <p:graphicFrame>
          <p:nvGraphicFramePr>
            <p:cNvPr id="202795" name="Object 24"/>
            <p:cNvGraphicFramePr/>
            <p:nvPr/>
          </p:nvGraphicFramePr>
          <p:xfrm>
            <a:off x="3264" y="3658"/>
            <a:ext cx="1392" cy="224"/>
          </p:xfrm>
          <a:graphic>
            <a:graphicData uri="http://schemas.openxmlformats.org/presentationml/2006/ole">
              <mc:AlternateContent xmlns:mc="http://schemas.openxmlformats.org/markup-compatibility/2006">
                <mc:Choice xmlns:v="urn:schemas-microsoft-com:vml" Requires="v">
                  <p:oleObj r:id="rId10" imgW="1244600" imgH="203200" progId="Equation.3">
                    <p:embed/>
                  </p:oleObj>
                </mc:Choice>
                <mc:Fallback>
                  <p:oleObj r:id="rId10" imgW="1244600" imgH="203200" progId="Equation.3">
                    <p:embed/>
                    <p:pic>
                      <p:nvPicPr>
                        <p:cNvPr id="202795" name="Object 24"/>
                        <p:cNvPicPr/>
                        <p:nvPr/>
                      </p:nvPicPr>
                      <p:blipFill>
                        <a:blip r:embed="rId11"/>
                        <a:stretch>
                          <a:fillRect/>
                        </a:stretch>
                      </p:blipFill>
                      <p:spPr>
                        <a:xfrm>
                          <a:off x="3264" y="3658"/>
                          <a:ext cx="1392" cy="224"/>
                        </a:xfrm>
                        <a:prstGeom prst="rect">
                          <a:avLst/>
                        </a:prstGeom>
                        <a:noFill/>
                        <a:ln w="38100">
                          <a:noFill/>
                          <a:miter/>
                        </a:ln>
                      </p:spPr>
                    </p:pic>
                  </p:oleObj>
                </mc:Fallback>
              </mc:AlternateContent>
            </a:graphicData>
          </a:graphic>
        </p:graphicFrame>
        <p:graphicFrame>
          <p:nvGraphicFramePr>
            <p:cNvPr id="202796" name="Object 23"/>
            <p:cNvGraphicFramePr/>
            <p:nvPr/>
          </p:nvGraphicFramePr>
          <p:xfrm>
            <a:off x="1618" y="3658"/>
            <a:ext cx="1421" cy="224"/>
          </p:xfrm>
          <a:graphic>
            <a:graphicData uri="http://schemas.openxmlformats.org/presentationml/2006/ole">
              <mc:AlternateContent xmlns:mc="http://schemas.openxmlformats.org/markup-compatibility/2006">
                <mc:Choice xmlns:v="urn:schemas-microsoft-com:vml" Requires="v">
                  <p:oleObj r:id="rId12" imgW="1268730" imgH="203200" progId="Equation.3">
                    <p:embed/>
                  </p:oleObj>
                </mc:Choice>
                <mc:Fallback>
                  <p:oleObj r:id="rId12" imgW="1268730" imgH="203200" progId="Equation.3">
                    <p:embed/>
                    <p:pic>
                      <p:nvPicPr>
                        <p:cNvPr id="202796" name="Object 23"/>
                        <p:cNvPicPr/>
                        <p:nvPr/>
                      </p:nvPicPr>
                      <p:blipFill>
                        <a:blip r:embed="rId13"/>
                        <a:stretch>
                          <a:fillRect/>
                        </a:stretch>
                      </p:blipFill>
                      <p:spPr>
                        <a:xfrm>
                          <a:off x="1618" y="3658"/>
                          <a:ext cx="1421" cy="224"/>
                        </a:xfrm>
                        <a:prstGeom prst="rect">
                          <a:avLst/>
                        </a:prstGeom>
                        <a:noFill/>
                        <a:ln w="38100">
                          <a:noFill/>
                          <a:miter/>
                        </a:ln>
                      </p:spPr>
                    </p:pic>
                  </p:oleObj>
                </mc:Fallback>
              </mc:AlternateContent>
            </a:graphicData>
          </a:graphic>
        </p:graphicFrame>
      </p:grpSp>
      <p:grpSp>
        <p:nvGrpSpPr>
          <p:cNvPr id="3" name="Group 40"/>
          <p:cNvGrpSpPr/>
          <p:nvPr/>
        </p:nvGrpSpPr>
        <p:grpSpPr>
          <a:xfrm>
            <a:off x="2514600" y="3733800"/>
            <a:ext cx="6553200" cy="457200"/>
            <a:chOff x="624" y="2256"/>
            <a:chExt cx="4068" cy="288"/>
          </a:xfrm>
        </p:grpSpPr>
        <p:sp>
          <p:nvSpPr>
            <p:cNvPr id="202788" name="Rectangle 39"/>
            <p:cNvSpPr/>
            <p:nvPr/>
          </p:nvSpPr>
          <p:spPr>
            <a:xfrm>
              <a:off x="624" y="2256"/>
              <a:ext cx="4068" cy="28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）把否定符号</a:t>
              </a:r>
              <a:r>
                <a:rPr lang="zh-CN" altLang="en-US" sz="2400" b="1" dirty="0">
                  <a:latin typeface="Arial" panose="020B0604020202020204" pitchFamily="34" charset="0"/>
                  <a:ea typeface="宋体" panose="02010600030101010101" pitchFamily="2" charset="-122"/>
                </a:rPr>
                <a:t>     移到紧靠谓词的位置上</a:t>
              </a:r>
            </a:p>
          </p:txBody>
        </p:sp>
        <p:graphicFrame>
          <p:nvGraphicFramePr>
            <p:cNvPr id="202789" name="Object 31"/>
            <p:cNvGraphicFramePr/>
            <p:nvPr/>
          </p:nvGraphicFramePr>
          <p:xfrm>
            <a:off x="2165" y="2342"/>
            <a:ext cx="256" cy="171"/>
          </p:xfrm>
          <a:graphic>
            <a:graphicData uri="http://schemas.openxmlformats.org/presentationml/2006/ole">
              <mc:AlternateContent xmlns:mc="http://schemas.openxmlformats.org/markup-compatibility/2006">
                <mc:Choice xmlns:v="urn:schemas-microsoft-com:vml" Requires="v">
                  <p:oleObj r:id="rId14" imgW="152400" imgH="101600" progId="Equation.3">
                    <p:embed/>
                  </p:oleObj>
                </mc:Choice>
                <mc:Fallback>
                  <p:oleObj r:id="rId14" imgW="152400" imgH="101600" progId="Equation.3">
                    <p:embed/>
                    <p:pic>
                      <p:nvPicPr>
                        <p:cNvPr id="202789" name="Object 31"/>
                        <p:cNvPicPr/>
                        <p:nvPr/>
                      </p:nvPicPr>
                      <p:blipFill>
                        <a:blip r:embed="rId15"/>
                        <a:stretch>
                          <a:fillRect/>
                        </a:stretch>
                      </p:blipFill>
                      <p:spPr>
                        <a:xfrm>
                          <a:off x="2165" y="2342"/>
                          <a:ext cx="256" cy="171"/>
                        </a:xfrm>
                        <a:prstGeom prst="rect">
                          <a:avLst/>
                        </a:prstGeom>
                        <a:noFill/>
                        <a:ln w="38100">
                          <a:noFill/>
                          <a:miter/>
                        </a:ln>
                      </p:spPr>
                    </p:pic>
                  </p:oleObj>
                </mc:Fallback>
              </mc:AlternateContent>
            </a:graphicData>
          </a:graphic>
        </p:graphicFrame>
      </p:grpSp>
      <p:grpSp>
        <p:nvGrpSpPr>
          <p:cNvPr id="4" name="Group 27"/>
          <p:cNvGrpSpPr/>
          <p:nvPr/>
        </p:nvGrpSpPr>
        <p:grpSpPr>
          <a:xfrm>
            <a:off x="2743200" y="3048000"/>
            <a:ext cx="6400800" cy="533400"/>
            <a:chOff x="720" y="1824"/>
            <a:chExt cx="4032" cy="336"/>
          </a:xfrm>
        </p:grpSpPr>
        <p:sp>
          <p:nvSpPr>
            <p:cNvPr id="202785" name="Rectangle 18"/>
            <p:cNvSpPr/>
            <p:nvPr/>
          </p:nvSpPr>
          <p:spPr>
            <a:xfrm>
              <a:off x="720" y="1824"/>
              <a:ext cx="4032" cy="336"/>
            </a:xfrm>
            <a:prstGeom prst="rect">
              <a:avLst/>
            </a:prstGeom>
            <a:gradFill rotWithShape="0">
              <a:gsLst>
                <a:gs pos="0">
                  <a:schemeClr val="bg1"/>
                </a:gs>
                <a:gs pos="100000">
                  <a:schemeClr val="accent1"/>
                </a:gs>
              </a:gsLst>
              <a:lin ang="5400000" scaled="1"/>
              <a:tileRect/>
            </a:gra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202786" name="Object 16"/>
            <p:cNvGraphicFramePr/>
            <p:nvPr/>
          </p:nvGraphicFramePr>
          <p:xfrm>
            <a:off x="816" y="1864"/>
            <a:ext cx="1392" cy="234"/>
          </p:xfrm>
          <a:graphic>
            <a:graphicData uri="http://schemas.openxmlformats.org/presentationml/2006/ole">
              <mc:AlternateContent xmlns:mc="http://schemas.openxmlformats.org/markup-compatibility/2006">
                <mc:Choice xmlns:v="urn:schemas-microsoft-com:vml" Requires="v">
                  <p:oleObj r:id="rId16" imgW="1120775" imgH="187960" progId="Equation.3">
                    <p:embed/>
                  </p:oleObj>
                </mc:Choice>
                <mc:Fallback>
                  <p:oleObj r:id="rId16" imgW="1120775" imgH="187960" progId="Equation.3">
                    <p:embed/>
                    <p:pic>
                      <p:nvPicPr>
                        <p:cNvPr id="202786" name="Object 16"/>
                        <p:cNvPicPr/>
                        <p:nvPr/>
                      </p:nvPicPr>
                      <p:blipFill>
                        <a:blip r:embed="rId17"/>
                        <a:stretch>
                          <a:fillRect/>
                        </a:stretch>
                      </p:blipFill>
                      <p:spPr>
                        <a:xfrm>
                          <a:off x="816" y="1864"/>
                          <a:ext cx="1392" cy="234"/>
                        </a:xfrm>
                        <a:prstGeom prst="rect">
                          <a:avLst/>
                        </a:prstGeom>
                        <a:noFill/>
                        <a:ln w="38100">
                          <a:noFill/>
                          <a:miter/>
                        </a:ln>
                      </p:spPr>
                    </p:pic>
                  </p:oleObj>
                </mc:Fallback>
              </mc:AlternateContent>
            </a:graphicData>
          </a:graphic>
        </p:graphicFrame>
        <p:graphicFrame>
          <p:nvGraphicFramePr>
            <p:cNvPr id="202787" name="Object 15"/>
            <p:cNvGraphicFramePr/>
            <p:nvPr/>
          </p:nvGraphicFramePr>
          <p:xfrm>
            <a:off x="2400" y="1872"/>
            <a:ext cx="2304" cy="224"/>
          </p:xfrm>
          <a:graphic>
            <a:graphicData uri="http://schemas.openxmlformats.org/presentationml/2006/ole">
              <mc:AlternateContent xmlns:mc="http://schemas.openxmlformats.org/markup-compatibility/2006">
                <mc:Choice xmlns:v="urn:schemas-microsoft-com:vml" Requires="v">
                  <p:oleObj r:id="rId18" imgW="1927225" imgH="187960" progId="Equation.3">
                    <p:embed/>
                  </p:oleObj>
                </mc:Choice>
                <mc:Fallback>
                  <p:oleObj r:id="rId18" imgW="1927225" imgH="187960" progId="Equation.3">
                    <p:embed/>
                    <p:pic>
                      <p:nvPicPr>
                        <p:cNvPr id="202787" name="Object 15"/>
                        <p:cNvPicPr/>
                        <p:nvPr/>
                      </p:nvPicPr>
                      <p:blipFill>
                        <a:blip r:embed="rId19"/>
                        <a:stretch>
                          <a:fillRect/>
                        </a:stretch>
                      </p:blipFill>
                      <p:spPr>
                        <a:xfrm>
                          <a:off x="2400" y="1872"/>
                          <a:ext cx="2304" cy="224"/>
                        </a:xfrm>
                        <a:prstGeom prst="rect">
                          <a:avLst/>
                        </a:prstGeom>
                        <a:noFill/>
                        <a:ln w="38100">
                          <a:noFill/>
                          <a:miter/>
                        </a:ln>
                      </p:spPr>
                    </p:pic>
                  </p:oleObj>
                </mc:Fallback>
              </mc:AlternateContent>
            </a:graphicData>
          </a:graphic>
        </p:graphicFrame>
      </p:grpSp>
      <p:grpSp>
        <p:nvGrpSpPr>
          <p:cNvPr id="5" name="Group 48"/>
          <p:cNvGrpSpPr/>
          <p:nvPr/>
        </p:nvGrpSpPr>
        <p:grpSpPr>
          <a:xfrm>
            <a:off x="2209800" y="3124200"/>
            <a:ext cx="7391400" cy="457200"/>
            <a:chOff x="864" y="3445"/>
            <a:chExt cx="4114" cy="357"/>
          </a:xfrm>
        </p:grpSpPr>
        <p:graphicFrame>
          <p:nvGraphicFramePr>
            <p:cNvPr id="202783" name="Object 13"/>
            <p:cNvGraphicFramePr/>
            <p:nvPr/>
          </p:nvGraphicFramePr>
          <p:xfrm>
            <a:off x="1356" y="3445"/>
            <a:ext cx="3622" cy="357"/>
          </p:xfrm>
          <a:graphic>
            <a:graphicData uri="http://schemas.openxmlformats.org/presentationml/2006/ole">
              <mc:AlternateContent xmlns:mc="http://schemas.openxmlformats.org/markup-compatibility/2006">
                <mc:Choice xmlns:v="urn:schemas-microsoft-com:vml" Requires="v">
                  <p:oleObj r:id="rId20" imgW="2994660" imgH="203200" progId="Equation.3">
                    <p:embed/>
                  </p:oleObj>
                </mc:Choice>
                <mc:Fallback>
                  <p:oleObj r:id="rId20" imgW="2994660" imgH="203200" progId="Equation.3">
                    <p:embed/>
                    <p:pic>
                      <p:nvPicPr>
                        <p:cNvPr id="202783" name="Object 13"/>
                        <p:cNvPicPr/>
                        <p:nvPr/>
                      </p:nvPicPr>
                      <p:blipFill>
                        <a:blip r:embed="rId21"/>
                        <a:stretch>
                          <a:fillRect/>
                        </a:stretch>
                      </p:blipFill>
                      <p:spPr>
                        <a:xfrm>
                          <a:off x="1356" y="3445"/>
                          <a:ext cx="3622" cy="357"/>
                        </a:xfrm>
                        <a:prstGeom prst="rect">
                          <a:avLst/>
                        </a:prstGeom>
                        <a:noFill/>
                        <a:ln w="38100">
                          <a:noFill/>
                          <a:miter/>
                        </a:ln>
                      </p:spPr>
                    </p:pic>
                  </p:oleObj>
                </mc:Fallback>
              </mc:AlternateContent>
            </a:graphicData>
          </a:graphic>
        </p:graphicFrame>
        <p:sp>
          <p:nvSpPr>
            <p:cNvPr id="202784" name="AutoShape 46"/>
            <p:cNvSpPr/>
            <p:nvPr/>
          </p:nvSpPr>
          <p:spPr>
            <a:xfrm>
              <a:off x="864" y="3552"/>
              <a:ext cx="432" cy="144"/>
            </a:xfrm>
            <a:prstGeom prst="leftRightArrow">
              <a:avLst>
                <a:gd name="adj1" fmla="val 50000"/>
                <a:gd name="adj2" fmla="val 60000"/>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grpSp>
        <p:nvGrpSpPr>
          <p:cNvPr id="6" name="Group 49"/>
          <p:cNvGrpSpPr/>
          <p:nvPr/>
        </p:nvGrpSpPr>
        <p:grpSpPr>
          <a:xfrm>
            <a:off x="2362200" y="4419600"/>
            <a:ext cx="7315200" cy="431800"/>
            <a:chOff x="1008" y="3888"/>
            <a:chExt cx="4368" cy="272"/>
          </a:xfrm>
        </p:grpSpPr>
        <p:graphicFrame>
          <p:nvGraphicFramePr>
            <p:cNvPr id="202781" name="Object 33"/>
            <p:cNvGraphicFramePr/>
            <p:nvPr/>
          </p:nvGraphicFramePr>
          <p:xfrm>
            <a:off x="1488" y="3888"/>
            <a:ext cx="3888" cy="272"/>
          </p:xfrm>
          <a:graphic>
            <a:graphicData uri="http://schemas.openxmlformats.org/presentationml/2006/ole">
              <mc:AlternateContent xmlns:mc="http://schemas.openxmlformats.org/markup-compatibility/2006">
                <mc:Choice xmlns:v="urn:schemas-microsoft-com:vml" Requires="v">
                  <p:oleObj r:id="rId22" imgW="2857500" imgH="203200" progId="Equation.3">
                    <p:embed/>
                  </p:oleObj>
                </mc:Choice>
                <mc:Fallback>
                  <p:oleObj r:id="rId22" imgW="2857500" imgH="203200" progId="Equation.3">
                    <p:embed/>
                    <p:pic>
                      <p:nvPicPr>
                        <p:cNvPr id="202781" name="Object 33"/>
                        <p:cNvPicPr/>
                        <p:nvPr/>
                      </p:nvPicPr>
                      <p:blipFill>
                        <a:blip r:embed="rId23"/>
                        <a:stretch>
                          <a:fillRect/>
                        </a:stretch>
                      </p:blipFill>
                      <p:spPr>
                        <a:xfrm>
                          <a:off x="1488" y="3888"/>
                          <a:ext cx="3888" cy="272"/>
                        </a:xfrm>
                        <a:prstGeom prst="rect">
                          <a:avLst/>
                        </a:prstGeom>
                        <a:noFill/>
                        <a:ln w="38100">
                          <a:noFill/>
                          <a:miter/>
                        </a:ln>
                      </p:spPr>
                    </p:pic>
                  </p:oleObj>
                </mc:Fallback>
              </mc:AlternateContent>
            </a:graphicData>
          </a:graphic>
        </p:graphicFrame>
        <p:sp>
          <p:nvSpPr>
            <p:cNvPr id="202782" name="AutoShape 47"/>
            <p:cNvSpPr/>
            <p:nvPr/>
          </p:nvSpPr>
          <p:spPr>
            <a:xfrm>
              <a:off x="1008" y="3936"/>
              <a:ext cx="432" cy="144"/>
            </a:xfrm>
            <a:prstGeom prst="leftRightArrow">
              <a:avLst>
                <a:gd name="adj1" fmla="val 50000"/>
                <a:gd name="adj2" fmla="val 60000"/>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sp>
        <p:nvSpPr>
          <p:cNvPr id="25650" name="Rectangle 50"/>
          <p:cNvSpPr/>
          <p:nvPr/>
        </p:nvSpPr>
        <p:spPr>
          <a:xfrm>
            <a:off x="2590800" y="5181600"/>
            <a:ext cx="31242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）变量标准化</a:t>
            </a:r>
            <a:r>
              <a:rPr lang="zh-CN" altLang="en-US" sz="2400" dirty="0">
                <a:latin typeface="Arial" panose="020B0604020202020204" pitchFamily="34" charset="0"/>
                <a:ea typeface="宋体" panose="02010600030101010101" pitchFamily="2" charset="-122"/>
              </a:rPr>
              <a:t> </a:t>
            </a:r>
          </a:p>
        </p:txBody>
      </p:sp>
      <p:grpSp>
        <p:nvGrpSpPr>
          <p:cNvPr id="7" name="Group 55"/>
          <p:cNvGrpSpPr/>
          <p:nvPr/>
        </p:nvGrpSpPr>
        <p:grpSpPr>
          <a:xfrm>
            <a:off x="3505200" y="5857876"/>
            <a:ext cx="4572000" cy="390525"/>
            <a:chOff x="1248" y="3552"/>
            <a:chExt cx="2880" cy="246"/>
          </a:xfrm>
        </p:grpSpPr>
        <p:sp>
          <p:nvSpPr>
            <p:cNvPr id="202778" name="Rectangle 54"/>
            <p:cNvSpPr/>
            <p:nvPr/>
          </p:nvSpPr>
          <p:spPr>
            <a:xfrm>
              <a:off x="1248" y="3552"/>
              <a:ext cx="2880" cy="240"/>
            </a:xfrm>
            <a:prstGeom prst="rect">
              <a:avLst/>
            </a:prstGeom>
            <a:gradFill rotWithShape="0">
              <a:gsLst>
                <a:gs pos="0">
                  <a:schemeClr val="bg1"/>
                </a:gs>
                <a:gs pos="100000">
                  <a:schemeClr val="accent1"/>
                </a:gs>
              </a:gsLst>
              <a:lin ang="5400000" scaled="1"/>
              <a:tileRect/>
            </a:gra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2000" b="1" dirty="0">
                <a:latin typeface="Arial" panose="020B0604020202020204" pitchFamily="34" charset="0"/>
                <a:ea typeface="宋体" panose="02010600030101010101" pitchFamily="2" charset="-122"/>
              </a:endParaRPr>
            </a:p>
          </p:txBody>
        </p:sp>
        <p:graphicFrame>
          <p:nvGraphicFramePr>
            <p:cNvPr id="202779" name="Object 52"/>
            <p:cNvGraphicFramePr/>
            <p:nvPr/>
          </p:nvGraphicFramePr>
          <p:xfrm>
            <a:off x="2784" y="3600"/>
            <a:ext cx="1344" cy="198"/>
          </p:xfrm>
          <a:graphic>
            <a:graphicData uri="http://schemas.openxmlformats.org/presentationml/2006/ole">
              <mc:AlternateContent xmlns:mc="http://schemas.openxmlformats.org/markup-compatibility/2006">
                <mc:Choice xmlns:v="urn:schemas-microsoft-com:vml" Requires="v">
                  <p:oleObj r:id="rId24" imgW="1358900" imgH="203200" progId="Equation.3">
                    <p:embed/>
                  </p:oleObj>
                </mc:Choice>
                <mc:Fallback>
                  <p:oleObj r:id="rId24" imgW="1358900" imgH="203200" progId="Equation.3">
                    <p:embed/>
                    <p:pic>
                      <p:nvPicPr>
                        <p:cNvPr id="202779" name="Object 52"/>
                        <p:cNvPicPr/>
                        <p:nvPr/>
                      </p:nvPicPr>
                      <p:blipFill>
                        <a:blip r:embed="rId25"/>
                        <a:stretch>
                          <a:fillRect/>
                        </a:stretch>
                      </p:blipFill>
                      <p:spPr>
                        <a:xfrm>
                          <a:off x="2784" y="3600"/>
                          <a:ext cx="1344" cy="198"/>
                        </a:xfrm>
                        <a:prstGeom prst="rect">
                          <a:avLst/>
                        </a:prstGeom>
                        <a:noFill/>
                        <a:ln w="38100">
                          <a:noFill/>
                          <a:miter/>
                        </a:ln>
                      </p:spPr>
                    </p:pic>
                  </p:oleObj>
                </mc:Fallback>
              </mc:AlternateContent>
            </a:graphicData>
          </a:graphic>
        </p:graphicFrame>
        <p:graphicFrame>
          <p:nvGraphicFramePr>
            <p:cNvPr id="202780" name="Object 51"/>
            <p:cNvGraphicFramePr/>
            <p:nvPr/>
          </p:nvGraphicFramePr>
          <p:xfrm>
            <a:off x="1332" y="3600"/>
            <a:ext cx="1321" cy="195"/>
          </p:xfrm>
          <a:graphic>
            <a:graphicData uri="http://schemas.openxmlformats.org/presentationml/2006/ole">
              <mc:AlternateContent xmlns:mc="http://schemas.openxmlformats.org/markup-compatibility/2006">
                <mc:Choice xmlns:v="urn:schemas-microsoft-com:vml" Requires="v">
                  <p:oleObj r:id="rId26" imgW="1344930" imgH="203200" progId="Equation.3">
                    <p:embed/>
                  </p:oleObj>
                </mc:Choice>
                <mc:Fallback>
                  <p:oleObj r:id="rId26" imgW="1344930" imgH="203200" progId="Equation.3">
                    <p:embed/>
                    <p:pic>
                      <p:nvPicPr>
                        <p:cNvPr id="202780" name="Object 51"/>
                        <p:cNvPicPr/>
                        <p:nvPr/>
                      </p:nvPicPr>
                      <p:blipFill>
                        <a:blip r:embed="rId27"/>
                        <a:stretch>
                          <a:fillRect/>
                        </a:stretch>
                      </p:blipFill>
                      <p:spPr>
                        <a:xfrm>
                          <a:off x="1332" y="3600"/>
                          <a:ext cx="1321" cy="195"/>
                        </a:xfrm>
                        <a:prstGeom prst="rect">
                          <a:avLst/>
                        </a:prstGeom>
                        <a:noFill/>
                        <a:ln w="38100">
                          <a:noFill/>
                          <a:miter/>
                        </a:ln>
                      </p:spPr>
                    </p:pic>
                  </p:oleObj>
                </mc:Fallback>
              </mc:AlternateContent>
            </a:graphicData>
          </a:graphic>
        </p:graphicFrame>
      </p:grpSp>
      <p:grpSp>
        <p:nvGrpSpPr>
          <p:cNvPr id="8" name="Group 59"/>
          <p:cNvGrpSpPr/>
          <p:nvPr/>
        </p:nvGrpSpPr>
        <p:grpSpPr>
          <a:xfrm>
            <a:off x="2743200" y="5943600"/>
            <a:ext cx="6705600" cy="381000"/>
            <a:chOff x="1008" y="3817"/>
            <a:chExt cx="3552" cy="215"/>
          </a:xfrm>
        </p:grpSpPr>
        <p:graphicFrame>
          <p:nvGraphicFramePr>
            <p:cNvPr id="202776" name="Object 56"/>
            <p:cNvGraphicFramePr/>
            <p:nvPr/>
          </p:nvGraphicFramePr>
          <p:xfrm>
            <a:off x="1536" y="3817"/>
            <a:ext cx="3024" cy="215"/>
          </p:xfrm>
          <a:graphic>
            <a:graphicData uri="http://schemas.openxmlformats.org/presentationml/2006/ole">
              <mc:AlternateContent xmlns:mc="http://schemas.openxmlformats.org/markup-compatibility/2006">
                <mc:Choice xmlns:v="urn:schemas-microsoft-com:vml" Requires="v">
                  <p:oleObj r:id="rId28" imgW="2819400" imgH="203200" progId="Equation.3">
                    <p:embed/>
                  </p:oleObj>
                </mc:Choice>
                <mc:Fallback>
                  <p:oleObj r:id="rId28" imgW="2819400" imgH="203200" progId="Equation.3">
                    <p:embed/>
                    <p:pic>
                      <p:nvPicPr>
                        <p:cNvPr id="202776" name="Object 56"/>
                        <p:cNvPicPr/>
                        <p:nvPr/>
                      </p:nvPicPr>
                      <p:blipFill>
                        <a:blip r:embed="rId29"/>
                        <a:stretch>
                          <a:fillRect/>
                        </a:stretch>
                      </p:blipFill>
                      <p:spPr>
                        <a:xfrm>
                          <a:off x="1536" y="3817"/>
                          <a:ext cx="3024" cy="215"/>
                        </a:xfrm>
                        <a:prstGeom prst="rect">
                          <a:avLst/>
                        </a:prstGeom>
                        <a:noFill/>
                        <a:ln w="38100">
                          <a:noFill/>
                          <a:miter/>
                        </a:ln>
                      </p:spPr>
                    </p:pic>
                  </p:oleObj>
                </mc:Fallback>
              </mc:AlternateContent>
            </a:graphicData>
          </a:graphic>
        </p:graphicFrame>
        <p:sp>
          <p:nvSpPr>
            <p:cNvPr id="202777" name="AutoShape 58"/>
            <p:cNvSpPr/>
            <p:nvPr/>
          </p:nvSpPr>
          <p:spPr>
            <a:xfrm>
              <a:off x="1008" y="3840"/>
              <a:ext cx="432" cy="144"/>
            </a:xfrm>
            <a:prstGeom prst="leftRightArrow">
              <a:avLst>
                <a:gd name="adj1" fmla="val 50000"/>
                <a:gd name="adj2" fmla="val 60000"/>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sp>
        <p:nvSpPr>
          <p:cNvPr id="202775" name="Rectangle 61"/>
          <p:cNvSpPr/>
          <p:nvPr/>
        </p:nvSpPr>
        <p:spPr>
          <a:xfrm>
            <a:off x="1752600" y="228601"/>
            <a:ext cx="91440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en-US" altLang="zh-CN" sz="3600" dirty="0">
                <a:latin typeface="Times New Roman" panose="02020603050405020304" pitchFamily="18" charset="0"/>
                <a:ea typeface="黑体" panose="02010609060101010101" pitchFamily="49" charset="-122"/>
              </a:rPr>
              <a:t>3.3  </a:t>
            </a:r>
            <a:r>
              <a:rPr lang="zh-CN" altLang="en-US" sz="3600" dirty="0">
                <a:latin typeface="Times New Roman" panose="02020603050405020304" pitchFamily="18" charset="0"/>
                <a:ea typeface="黑体" panose="02010609060101010101" pitchFamily="49" charset="-122"/>
              </a:rPr>
              <a:t>谓词公式化为子句集的方法</a:t>
            </a:r>
          </a:p>
        </p:txBody>
      </p:sp>
      <p:cxnSp>
        <p:nvCxnSpPr>
          <p:cNvPr id="9" name="直接箭头连接符 8"/>
          <p:cNvCxnSpPr/>
          <p:nvPr/>
        </p:nvCxnSpPr>
        <p:spPr>
          <a:xfrm>
            <a:off x="7924166" y="2490471"/>
            <a:ext cx="756285" cy="146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6248400" y="2514601"/>
            <a:ext cx="457200" cy="190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23155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5650"/>
                                        </p:tgtEl>
                                        <p:attrNameLst>
                                          <p:attrName>style.visibility</p:attrName>
                                        </p:attrNameLst>
                                      </p:cBhvr>
                                      <p:to>
                                        <p:strVal val="visible"/>
                                      </p:to>
                                    </p:set>
                                    <p:anim calcmode="lin" valueType="num">
                                      <p:cBhvr additive="base">
                                        <p:cTn id="36" dur="500" fill="hold"/>
                                        <p:tgtEl>
                                          <p:spTgt spid="25650"/>
                                        </p:tgtEl>
                                        <p:attrNameLst>
                                          <p:attrName>ppt_x</p:attrName>
                                        </p:attrNameLst>
                                      </p:cBhvr>
                                      <p:tavLst>
                                        <p:tav tm="0">
                                          <p:val>
                                            <p:strVal val="0-#ppt_w/2"/>
                                          </p:val>
                                        </p:tav>
                                        <p:tav tm="100000">
                                          <p:val>
                                            <p:strVal val="#ppt_x"/>
                                          </p:val>
                                        </p:tav>
                                      </p:tavLst>
                                    </p:anim>
                                    <p:anim calcmode="lin" valueType="num">
                                      <p:cBhvr additive="base">
                                        <p:cTn id="37" dur="500" fill="hold"/>
                                        <p:tgtEl>
                                          <p:spTgt spid="25650"/>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0-#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0-#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50"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8"/>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3.3  </a:t>
            </a:r>
            <a:r>
              <a:rPr lang="zh-CN" altLang="en-US" sz="3600" dirty="0">
                <a:solidFill>
                  <a:srgbClr val="7B9899"/>
                </a:solidFill>
                <a:latin typeface="Times New Roman" panose="02020603050405020304" pitchFamily="18" charset="0"/>
                <a:ea typeface="黑体" panose="02010609060101010101" pitchFamily="49" charset="-122"/>
              </a:rPr>
              <a:t>谓词公式化为子句集的方法</a:t>
            </a:r>
          </a:p>
        </p:txBody>
      </p:sp>
      <p:sp>
        <p:nvSpPr>
          <p:cNvPr id="203779" name="Rectangle 3"/>
          <p:cNvSpPr>
            <a:spLocks noGrp="1"/>
          </p:cNvSpPr>
          <p:nvPr>
            <p:ph sz="quarter" idx="1"/>
          </p:nvPr>
        </p:nvSpPr>
        <p:spPr>
          <a:xfrm>
            <a:off x="1981200" y="1981200"/>
            <a:ext cx="7804150" cy="1143000"/>
          </a:xfrm>
        </p:spPr>
        <p:txBody>
          <a:bodyPr vert="horz" wrap="square" lIns="91440" tIns="45720" rIns="91440" bIns="45720" anchor="t" anchorCtr="0">
            <a:normAutofit/>
          </a:bodyPr>
          <a:lstStyle/>
          <a:p>
            <a:pPr marL="571500" indent="-571500" algn="just">
              <a:buNone/>
            </a:pPr>
            <a:r>
              <a:rPr lang="en-US" altLang="zh-CN" sz="2000" b="1" dirty="0">
                <a:latin typeface="仿宋" panose="02010609060101010101" pitchFamily="49" charset="-122"/>
                <a:ea typeface="仿宋" panose="02010609060101010101" pitchFamily="49" charset="-122"/>
              </a:rPr>
              <a:t> </a:t>
            </a:r>
            <a:r>
              <a:rPr lang="zh-CN" altLang="en-US" sz="2000" b="1" dirty="0">
                <a:latin typeface="仿宋" panose="02010609060101010101" pitchFamily="49" charset="-122"/>
                <a:ea typeface="仿宋" panose="02010609060101010101" pitchFamily="49" charset="-122"/>
              </a:rPr>
              <a:t>（</a:t>
            </a:r>
            <a:r>
              <a:rPr lang="en-US" altLang="zh-CN" sz="2000" b="1" dirty="0">
                <a:latin typeface="仿宋" panose="02010609060101010101" pitchFamily="49" charset="-122"/>
                <a:ea typeface="仿宋" panose="02010609060101010101" pitchFamily="49" charset="-122"/>
              </a:rPr>
              <a:t>4</a:t>
            </a:r>
            <a:r>
              <a:rPr lang="zh-CN" altLang="en-US" sz="2000" b="1" dirty="0">
                <a:latin typeface="仿宋" panose="02010609060101010101" pitchFamily="49" charset="-122"/>
                <a:ea typeface="仿宋" panose="02010609060101010101" pitchFamily="49" charset="-122"/>
              </a:rPr>
              <a:t>）消去存在量词</a:t>
            </a:r>
          </a:p>
          <a:p>
            <a:pPr marL="571500" indent="-571500">
              <a:buNone/>
            </a:pPr>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a. </a:t>
            </a:r>
            <a:r>
              <a:rPr lang="zh-CN" altLang="en-US" sz="2000" dirty="0">
                <a:latin typeface="仿宋" panose="02010609060101010101" pitchFamily="49" charset="-122"/>
                <a:ea typeface="仿宋" panose="02010609060101010101" pitchFamily="49" charset="-122"/>
              </a:rPr>
              <a:t>存在量词不出现在全称量词的辖域内。</a:t>
            </a:r>
          </a:p>
          <a:p>
            <a:pPr marL="571500" indent="-571500">
              <a:buNone/>
            </a:pPr>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b. </a:t>
            </a:r>
            <a:r>
              <a:rPr lang="zh-CN" altLang="en-US" sz="2000" dirty="0">
                <a:latin typeface="仿宋" panose="02010609060101010101" pitchFamily="49" charset="-122"/>
                <a:ea typeface="仿宋" panose="02010609060101010101" pitchFamily="49" charset="-122"/>
              </a:rPr>
              <a:t>存在量词出现在一个或者多个全称量词的辖域内。</a:t>
            </a:r>
          </a:p>
        </p:txBody>
      </p:sp>
      <p:sp>
        <p:nvSpPr>
          <p:cNvPr id="203780"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192</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03781" name="Rectangle 7"/>
          <p:cNvSpPr/>
          <p:nvPr/>
        </p:nvSpPr>
        <p:spPr>
          <a:xfrm>
            <a:off x="1905000" y="1371601"/>
            <a:ext cx="8382000" cy="606425"/>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nvGrpSpPr>
          <p:cNvPr id="2" name="Group 23"/>
          <p:cNvGrpSpPr/>
          <p:nvPr/>
        </p:nvGrpSpPr>
        <p:grpSpPr>
          <a:xfrm>
            <a:off x="2362201" y="3182938"/>
            <a:ext cx="6632575" cy="931862"/>
            <a:chOff x="615" y="3253"/>
            <a:chExt cx="4178" cy="587"/>
          </a:xfrm>
        </p:grpSpPr>
        <p:grpSp>
          <p:nvGrpSpPr>
            <p:cNvPr id="203798" name="Group 21"/>
            <p:cNvGrpSpPr/>
            <p:nvPr/>
          </p:nvGrpSpPr>
          <p:grpSpPr>
            <a:xfrm>
              <a:off x="615" y="3596"/>
              <a:ext cx="4178" cy="244"/>
              <a:chOff x="1008" y="3548"/>
              <a:chExt cx="4178" cy="244"/>
            </a:xfrm>
          </p:grpSpPr>
          <p:graphicFrame>
            <p:nvGraphicFramePr>
              <p:cNvPr id="203800" name="Object 17"/>
              <p:cNvGraphicFramePr/>
              <p:nvPr/>
            </p:nvGraphicFramePr>
            <p:xfrm>
              <a:off x="1639" y="3548"/>
              <a:ext cx="3547" cy="244"/>
            </p:xfrm>
            <a:graphic>
              <a:graphicData uri="http://schemas.openxmlformats.org/presentationml/2006/ole">
                <mc:AlternateContent xmlns:mc="http://schemas.openxmlformats.org/markup-compatibility/2006">
                  <mc:Choice xmlns:v="urn:schemas-microsoft-com:vml" Requires="v">
                    <p:oleObj r:id="rId2" imgW="2905760" imgH="203200" progId="Equation.3">
                      <p:embed/>
                    </p:oleObj>
                  </mc:Choice>
                  <mc:Fallback>
                    <p:oleObj r:id="rId2" imgW="2905760" imgH="203200" progId="Equation.3">
                      <p:embed/>
                      <p:pic>
                        <p:nvPicPr>
                          <p:cNvPr id="203800" name="Object 17"/>
                          <p:cNvPicPr/>
                          <p:nvPr/>
                        </p:nvPicPr>
                        <p:blipFill>
                          <a:blip r:embed="rId3"/>
                          <a:stretch>
                            <a:fillRect/>
                          </a:stretch>
                        </p:blipFill>
                        <p:spPr>
                          <a:xfrm>
                            <a:off x="1639" y="3548"/>
                            <a:ext cx="3547" cy="244"/>
                          </a:xfrm>
                          <a:prstGeom prst="rect">
                            <a:avLst/>
                          </a:prstGeom>
                          <a:noFill/>
                          <a:ln w="38100">
                            <a:noFill/>
                            <a:miter/>
                          </a:ln>
                        </p:spPr>
                      </p:pic>
                    </p:oleObj>
                  </mc:Fallback>
                </mc:AlternateContent>
              </a:graphicData>
            </a:graphic>
          </p:graphicFrame>
          <p:sp>
            <p:nvSpPr>
              <p:cNvPr id="203801" name="AutoShape 19"/>
              <p:cNvSpPr/>
              <p:nvPr/>
            </p:nvSpPr>
            <p:spPr>
              <a:xfrm>
                <a:off x="1008" y="3600"/>
                <a:ext cx="576" cy="144"/>
              </a:xfrm>
              <a:prstGeom prst="leftRightArrow">
                <a:avLst>
                  <a:gd name="adj1" fmla="val 50000"/>
                  <a:gd name="adj2" fmla="val 80000"/>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graphicFrame>
          <p:nvGraphicFramePr>
            <p:cNvPr id="203799" name="Object 22"/>
            <p:cNvGraphicFramePr/>
            <p:nvPr/>
          </p:nvGraphicFramePr>
          <p:xfrm>
            <a:off x="672" y="3253"/>
            <a:ext cx="615" cy="428"/>
          </p:xfrm>
          <a:graphic>
            <a:graphicData uri="http://schemas.openxmlformats.org/presentationml/2006/ole">
              <mc:AlternateContent xmlns:mc="http://schemas.openxmlformats.org/markup-compatibility/2006">
                <mc:Choice xmlns:v="urn:schemas-microsoft-com:vml" Requires="v">
                  <p:oleObj r:id="rId4" imgW="622300" imgH="431800" progId="Equation.3">
                    <p:embed/>
                  </p:oleObj>
                </mc:Choice>
                <mc:Fallback>
                  <p:oleObj r:id="rId4" imgW="622300" imgH="431800" progId="Equation.3">
                    <p:embed/>
                    <p:pic>
                      <p:nvPicPr>
                        <p:cNvPr id="203799" name="Object 22"/>
                        <p:cNvPicPr/>
                        <p:nvPr/>
                      </p:nvPicPr>
                      <p:blipFill>
                        <a:blip r:embed="rId5"/>
                        <a:stretch>
                          <a:fillRect/>
                        </a:stretch>
                      </p:blipFill>
                      <p:spPr>
                        <a:xfrm>
                          <a:off x="672" y="3253"/>
                          <a:ext cx="615" cy="428"/>
                        </a:xfrm>
                        <a:prstGeom prst="rect">
                          <a:avLst/>
                        </a:prstGeom>
                        <a:noFill/>
                        <a:ln w="38100">
                          <a:noFill/>
                          <a:miter/>
                        </a:ln>
                      </p:spPr>
                    </p:pic>
                  </p:oleObj>
                </mc:Fallback>
              </mc:AlternateContent>
            </a:graphicData>
          </a:graphic>
        </p:graphicFrame>
      </p:grpSp>
      <p:grpSp>
        <p:nvGrpSpPr>
          <p:cNvPr id="4" name="Group 32"/>
          <p:cNvGrpSpPr/>
          <p:nvPr/>
        </p:nvGrpSpPr>
        <p:grpSpPr>
          <a:xfrm>
            <a:off x="2438401" y="3124200"/>
            <a:ext cx="7426325" cy="2286000"/>
            <a:chOff x="576" y="1776"/>
            <a:chExt cx="4678" cy="1440"/>
          </a:xfrm>
        </p:grpSpPr>
        <p:grpSp>
          <p:nvGrpSpPr>
            <p:cNvPr id="203793" name="Group 30"/>
            <p:cNvGrpSpPr/>
            <p:nvPr/>
          </p:nvGrpSpPr>
          <p:grpSpPr>
            <a:xfrm>
              <a:off x="576" y="1776"/>
              <a:ext cx="4630" cy="1440"/>
              <a:chOff x="842" y="1728"/>
              <a:chExt cx="4630" cy="1440"/>
            </a:xfrm>
          </p:grpSpPr>
          <p:sp>
            <p:nvSpPr>
              <p:cNvPr id="203795" name="Rectangle 15"/>
              <p:cNvSpPr/>
              <p:nvPr/>
            </p:nvSpPr>
            <p:spPr>
              <a:xfrm>
                <a:off x="842" y="1728"/>
                <a:ext cx="4630" cy="1440"/>
              </a:xfrm>
              <a:prstGeom prst="rect">
                <a:avLst/>
              </a:prstGeom>
              <a:gradFill rotWithShape="0">
                <a:gsLst>
                  <a:gs pos="0">
                    <a:schemeClr val="bg1"/>
                  </a:gs>
                  <a:gs pos="100000">
                    <a:schemeClr val="accent1"/>
                  </a:gs>
                </a:gsLst>
                <a:lin ang="5400000" scaled="1"/>
                <a:tileRect/>
              </a:gra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203796" name="Object 8"/>
              <p:cNvGraphicFramePr/>
              <p:nvPr/>
            </p:nvGraphicFramePr>
            <p:xfrm>
              <a:off x="890" y="1755"/>
              <a:ext cx="4246" cy="837"/>
            </p:xfrm>
            <a:graphic>
              <a:graphicData uri="http://schemas.openxmlformats.org/presentationml/2006/ole">
                <mc:AlternateContent xmlns:mc="http://schemas.openxmlformats.org/markup-compatibility/2006">
                  <mc:Choice xmlns:v="urn:schemas-microsoft-com:vml" Requires="v">
                    <p:oleObj r:id="rId6" imgW="3238500" imgH="685800" progId="Equation.3">
                      <p:embed/>
                    </p:oleObj>
                  </mc:Choice>
                  <mc:Fallback>
                    <p:oleObj r:id="rId6" imgW="3238500" imgH="685800" progId="Equation.3">
                      <p:embed/>
                      <p:pic>
                        <p:nvPicPr>
                          <p:cNvPr id="203796" name="Object 8"/>
                          <p:cNvPicPr/>
                          <p:nvPr/>
                        </p:nvPicPr>
                        <p:blipFill>
                          <a:blip r:embed="rId7"/>
                          <a:stretch>
                            <a:fillRect/>
                          </a:stretch>
                        </p:blipFill>
                        <p:spPr>
                          <a:xfrm>
                            <a:off x="890" y="1755"/>
                            <a:ext cx="4246" cy="837"/>
                          </a:xfrm>
                          <a:prstGeom prst="rect">
                            <a:avLst/>
                          </a:prstGeom>
                          <a:noFill/>
                          <a:ln w="38100">
                            <a:noFill/>
                            <a:miter/>
                          </a:ln>
                        </p:spPr>
                      </p:pic>
                    </p:oleObj>
                  </mc:Fallback>
                </mc:AlternateContent>
              </a:graphicData>
            </a:graphic>
          </p:graphicFrame>
          <p:graphicFrame>
            <p:nvGraphicFramePr>
              <p:cNvPr id="203797" name="Object 10"/>
              <p:cNvGraphicFramePr/>
              <p:nvPr/>
            </p:nvGraphicFramePr>
            <p:xfrm>
              <a:off x="3228" y="2309"/>
              <a:ext cx="1505" cy="283"/>
            </p:xfrm>
            <a:graphic>
              <a:graphicData uri="http://schemas.openxmlformats.org/presentationml/2006/ole">
                <mc:AlternateContent xmlns:mc="http://schemas.openxmlformats.org/markup-compatibility/2006">
                  <mc:Choice xmlns:v="urn:schemas-microsoft-com:vml" Requires="v">
                    <p:oleObj r:id="rId8" imgW="1206500" imgH="228600" progId="Equation.3">
                      <p:embed/>
                    </p:oleObj>
                  </mc:Choice>
                  <mc:Fallback>
                    <p:oleObj r:id="rId8" imgW="1206500" imgH="228600" progId="Equation.3">
                      <p:embed/>
                      <p:pic>
                        <p:nvPicPr>
                          <p:cNvPr id="203797" name="Object 10"/>
                          <p:cNvPicPr/>
                          <p:nvPr/>
                        </p:nvPicPr>
                        <p:blipFill>
                          <a:blip r:embed="rId9"/>
                          <a:stretch>
                            <a:fillRect/>
                          </a:stretch>
                        </p:blipFill>
                        <p:spPr>
                          <a:xfrm>
                            <a:off x="3228" y="2309"/>
                            <a:ext cx="1505" cy="283"/>
                          </a:xfrm>
                          <a:prstGeom prst="rect">
                            <a:avLst/>
                          </a:prstGeom>
                          <a:noFill/>
                          <a:ln w="38100">
                            <a:noFill/>
                            <a:miter/>
                          </a:ln>
                        </p:spPr>
                      </p:pic>
                    </p:oleObj>
                  </mc:Fallback>
                </mc:AlternateContent>
              </a:graphicData>
            </a:graphic>
          </p:graphicFrame>
        </p:grpSp>
        <p:sp>
          <p:nvSpPr>
            <p:cNvPr id="203794" name="Rectangle 14"/>
            <p:cNvSpPr/>
            <p:nvPr/>
          </p:nvSpPr>
          <p:spPr>
            <a:xfrm>
              <a:off x="624" y="2688"/>
              <a:ext cx="4630" cy="52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2400" dirty="0">
                  <a:latin typeface="Times New Roman" panose="02020603050405020304" pitchFamily="18" charset="0"/>
                  <a:ea typeface="宋体" panose="02010600030101010101" pitchFamily="2" charset="-122"/>
                </a:rPr>
                <a:t>Skolem</a:t>
              </a:r>
              <a:r>
                <a:rPr lang="zh-CN" altLang="en-US" sz="2400" dirty="0">
                  <a:latin typeface="Times New Roman" panose="02020603050405020304" pitchFamily="18" charset="0"/>
                  <a:ea typeface="宋体" panose="02010600030101010101" pitchFamily="2" charset="-122"/>
                </a:rPr>
                <a:t>化：用</a:t>
              </a:r>
              <a:r>
                <a:rPr lang="en-US" altLang="zh-CN" sz="2400" dirty="0">
                  <a:latin typeface="Times New Roman" panose="02020603050405020304" pitchFamily="18" charset="0"/>
                  <a:ea typeface="宋体" panose="02010600030101010101" pitchFamily="2" charset="-122"/>
                </a:rPr>
                <a:t>Skolem</a:t>
              </a:r>
              <a:r>
                <a:rPr lang="zh-CN" altLang="en-US" sz="2400" dirty="0">
                  <a:latin typeface="Times New Roman" panose="02020603050405020304" pitchFamily="18" charset="0"/>
                  <a:ea typeface="宋体" panose="02010600030101010101" pitchFamily="2" charset="-122"/>
                </a:rPr>
                <a:t>函数代替每个存在量词量化的变量的过程。</a:t>
              </a:r>
              <a:r>
                <a:rPr lang="zh-CN" altLang="en-US" sz="1100" dirty="0">
                  <a:latin typeface="Times New Roman" panose="02020603050405020304" pitchFamily="18" charset="0"/>
                  <a:ea typeface="宋体" panose="02010600030101010101" pitchFamily="2" charset="-122"/>
                </a:rPr>
                <a:t> </a:t>
              </a:r>
            </a:p>
          </p:txBody>
        </p:sp>
      </p:grpSp>
      <p:sp>
        <p:nvSpPr>
          <p:cNvPr id="26648" name="Rectangle 24"/>
          <p:cNvSpPr/>
          <p:nvPr/>
        </p:nvSpPr>
        <p:spPr>
          <a:xfrm>
            <a:off x="2127250" y="4213225"/>
            <a:ext cx="3475990" cy="91567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40000"/>
              </a:spcBef>
              <a:buClr>
                <a:schemeClr val="accent2"/>
              </a:buClr>
              <a:buSz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5</a:t>
            </a:r>
            <a:r>
              <a:rPr lang="zh-CN" altLang="en-US" sz="2000" b="1" dirty="0">
                <a:latin typeface="Times New Roman" panose="02020603050405020304" pitchFamily="18" charset="0"/>
                <a:ea typeface="宋体" panose="02010600030101010101" pitchFamily="2" charset="-122"/>
              </a:rPr>
              <a:t>）化为前束形</a:t>
            </a:r>
          </a:p>
          <a:p>
            <a:pPr marL="0" indent="0" eaLnBrk="1" hangingPunct="1">
              <a:spcBef>
                <a:spcPct val="40000"/>
              </a:spcBef>
              <a:buClr>
                <a:schemeClr val="accent2"/>
              </a:buClr>
              <a:buSzTx/>
              <a:buNone/>
            </a:pPr>
            <a:r>
              <a:rPr lang="zh-CN" altLang="en-US" sz="2400" dirty="0">
                <a:latin typeface="Arial" panose="020B0604020202020204" pitchFamily="34" charset="0"/>
                <a:ea typeface="宋体" panose="02010600030101010101" pitchFamily="2" charset="-122"/>
              </a:rPr>
              <a:t>  前束形</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（前缀）</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母式</a:t>
            </a:r>
            <a:r>
              <a:rPr lang="en-US" altLang="zh-CN" sz="2400" dirty="0">
                <a:latin typeface="Arial" panose="020B0604020202020204" pitchFamily="34" charset="0"/>
                <a:ea typeface="宋体" panose="02010600030101010101" pitchFamily="2" charset="-122"/>
              </a:rPr>
              <a:t>}</a:t>
            </a:r>
          </a:p>
        </p:txBody>
      </p:sp>
      <p:sp>
        <p:nvSpPr>
          <p:cNvPr id="26650" name="AutoShape 26"/>
          <p:cNvSpPr/>
          <p:nvPr/>
        </p:nvSpPr>
        <p:spPr>
          <a:xfrm>
            <a:off x="3327400" y="5449889"/>
            <a:ext cx="4673600" cy="909637"/>
          </a:xfrm>
          <a:prstGeom prst="accentCallout2">
            <a:avLst>
              <a:gd name="adj1" fmla="val 12565"/>
              <a:gd name="adj2" fmla="val -1630"/>
              <a:gd name="adj3" fmla="val 12565"/>
              <a:gd name="adj4" fmla="val -6352"/>
              <a:gd name="adj5" fmla="val -33681"/>
              <a:gd name="adj6" fmla="val -11245"/>
            </a:avLst>
          </a:prstGeom>
          <a:gradFill rotWithShape="1">
            <a:gsLst>
              <a:gs pos="0">
                <a:schemeClr val="bg1"/>
              </a:gs>
              <a:gs pos="100000">
                <a:schemeClr val="accent1"/>
              </a:gs>
            </a:gsLst>
            <a:path path="shape">
              <a:fillToRect l="50000" t="50000" r="50000" b="50000"/>
            </a:path>
            <a:tileRect/>
          </a:grad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spcBef>
                <a:spcPct val="0"/>
              </a:spcBef>
              <a:buClrTx/>
              <a:buSzTx/>
              <a:buNone/>
            </a:pPr>
            <a:r>
              <a:rPr lang="zh-CN" altLang="en-US" sz="2400" dirty="0">
                <a:latin typeface="宋体" panose="02010600030101010101" pitchFamily="2" charset="-122"/>
                <a:ea typeface="宋体" panose="02010600030101010101" pitchFamily="2" charset="-122"/>
              </a:rPr>
              <a:t>（前缀）：全称量词串。</a:t>
            </a:r>
          </a:p>
          <a:p>
            <a:pPr marL="0" indent="0" algn="just" eaLnBrk="1" hangingPunct="1">
              <a:spcBef>
                <a:spcPct val="0"/>
              </a:spcBef>
              <a:buClrTx/>
              <a:buSzTx/>
              <a:buNone/>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a:t>
            </a:r>
            <a:r>
              <a:rPr lang="zh-CN" altLang="en-US" sz="2400" dirty="0">
                <a:latin typeface="宋体" panose="02010600030101010101" pitchFamily="2" charset="-122"/>
                <a:ea typeface="宋体" panose="02010600030101010101" pitchFamily="2" charset="-122"/>
              </a:rPr>
              <a:t>母式</a:t>
            </a:r>
            <a:r>
              <a:rPr lang="en-US" altLang="zh-CN" sz="2400" dirty="0">
                <a:latin typeface="Times New Roman" panose="02020603050405020304" pitchFamily="18" charset="0"/>
                <a:ea typeface="宋体" panose="02010600030101010101" pitchFamily="2" charset="-122"/>
              </a:rPr>
              <a:t>}</a:t>
            </a:r>
            <a:r>
              <a:rPr lang="zh-CN" altLang="en-US" sz="2400" dirty="0">
                <a:latin typeface="宋体" panose="02010600030101010101" pitchFamily="2" charset="-122"/>
                <a:ea typeface="宋体" panose="02010600030101010101" pitchFamily="2" charset="-122"/>
              </a:rPr>
              <a:t>：不含量词的谓词公式。</a:t>
            </a:r>
            <a:r>
              <a:rPr lang="zh-CN" altLang="en-US" sz="1800" dirty="0">
                <a:latin typeface="Arial" panose="020B0604020202020204" pitchFamily="34" charset="0"/>
                <a:ea typeface="宋体" panose="02010600030101010101" pitchFamily="2" charset="-122"/>
              </a:rPr>
              <a:t> </a:t>
            </a:r>
          </a:p>
        </p:txBody>
      </p:sp>
      <p:grpSp>
        <p:nvGrpSpPr>
          <p:cNvPr id="203789" name="Group 33"/>
          <p:cNvGrpSpPr/>
          <p:nvPr/>
        </p:nvGrpSpPr>
        <p:grpSpPr>
          <a:xfrm>
            <a:off x="2362200" y="1524000"/>
            <a:ext cx="6705600" cy="381000"/>
            <a:chOff x="1008" y="3817"/>
            <a:chExt cx="3552" cy="215"/>
          </a:xfrm>
        </p:grpSpPr>
        <p:graphicFrame>
          <p:nvGraphicFramePr>
            <p:cNvPr id="203791" name="Object 34"/>
            <p:cNvGraphicFramePr/>
            <p:nvPr/>
          </p:nvGraphicFramePr>
          <p:xfrm>
            <a:off x="1536" y="3817"/>
            <a:ext cx="3024" cy="215"/>
          </p:xfrm>
          <a:graphic>
            <a:graphicData uri="http://schemas.openxmlformats.org/presentationml/2006/ole">
              <mc:AlternateContent xmlns:mc="http://schemas.openxmlformats.org/markup-compatibility/2006">
                <mc:Choice xmlns:v="urn:schemas-microsoft-com:vml" Requires="v">
                  <p:oleObj r:id="rId10" imgW="2819400" imgH="203200" progId="Equation.3">
                    <p:embed/>
                  </p:oleObj>
                </mc:Choice>
                <mc:Fallback>
                  <p:oleObj r:id="rId10" imgW="2819400" imgH="203200" progId="Equation.3">
                    <p:embed/>
                    <p:pic>
                      <p:nvPicPr>
                        <p:cNvPr id="203791" name="Object 34"/>
                        <p:cNvPicPr/>
                        <p:nvPr/>
                      </p:nvPicPr>
                      <p:blipFill>
                        <a:blip r:embed="rId11"/>
                        <a:stretch>
                          <a:fillRect/>
                        </a:stretch>
                      </p:blipFill>
                      <p:spPr>
                        <a:xfrm>
                          <a:off x="1536" y="3817"/>
                          <a:ext cx="3024" cy="215"/>
                        </a:xfrm>
                        <a:prstGeom prst="rect">
                          <a:avLst/>
                        </a:prstGeom>
                        <a:noFill/>
                        <a:ln w="38100">
                          <a:noFill/>
                          <a:miter/>
                        </a:ln>
                      </p:spPr>
                    </p:pic>
                  </p:oleObj>
                </mc:Fallback>
              </mc:AlternateContent>
            </a:graphicData>
          </a:graphic>
        </p:graphicFrame>
        <p:sp>
          <p:nvSpPr>
            <p:cNvPr id="203792" name="AutoShape 35"/>
            <p:cNvSpPr/>
            <p:nvPr/>
          </p:nvSpPr>
          <p:spPr>
            <a:xfrm>
              <a:off x="1008" y="3840"/>
              <a:ext cx="432" cy="144"/>
            </a:xfrm>
            <a:prstGeom prst="leftRightArrow">
              <a:avLst>
                <a:gd name="adj1" fmla="val 50000"/>
                <a:gd name="adj2" fmla="val 60000"/>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sp>
        <p:nvSpPr>
          <p:cNvPr id="230403" name="文本占位符 230402"/>
          <p:cNvSpPr>
            <a:spLocks noGrp="1" noRot="1" noChangeArrowheads="1"/>
          </p:cNvSpPr>
          <p:nvPr/>
        </p:nvSpPr>
        <p:spPr bwMode="auto">
          <a:xfrm>
            <a:off x="1771650" y="3810000"/>
            <a:ext cx="8686800" cy="205105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20000"/>
              </a:spcBef>
              <a:spcAft>
                <a:spcPct val="0"/>
              </a:spcAft>
              <a:buClr>
                <a:schemeClr val="hlink"/>
              </a:buClr>
              <a:defRPr/>
            </a:pPr>
            <a:r>
              <a:rPr lang="zh-CN" altLang="en-US" sz="2000" dirty="0">
                <a:solidFill>
                  <a:srgbClr val="003399"/>
                </a:solidFill>
              </a:rPr>
              <a:t>用斯柯林（ </a:t>
            </a:r>
            <a:r>
              <a:rPr lang="en-US" altLang="zh-CN" sz="2000" dirty="0" err="1">
                <a:solidFill>
                  <a:srgbClr val="003399"/>
                </a:solidFill>
              </a:rPr>
              <a:t>skolem</a:t>
            </a:r>
            <a:r>
              <a:rPr lang="zh-CN" altLang="en-US" sz="2000" dirty="0">
                <a:solidFill>
                  <a:srgbClr val="003399"/>
                </a:solidFill>
              </a:rPr>
              <a:t>）函数消去存在量词：</a:t>
            </a:r>
          </a:p>
          <a:p>
            <a:pPr eaLnBrk="1" fontAlgn="base" hangingPunct="1">
              <a:lnSpc>
                <a:spcPct val="80000"/>
              </a:lnSpc>
              <a:spcBef>
                <a:spcPct val="20000"/>
              </a:spcBef>
              <a:spcAft>
                <a:spcPct val="0"/>
              </a:spcAft>
              <a:buClr>
                <a:schemeClr val="hlink"/>
              </a:buClr>
              <a:defRPr/>
            </a:pPr>
            <a:r>
              <a:rPr lang="zh-CN" altLang="en-US" sz="2000" dirty="0">
                <a:solidFill>
                  <a:srgbClr val="003399"/>
                </a:solidFill>
              </a:rPr>
              <a:t>这里分两种情况：</a:t>
            </a:r>
          </a:p>
          <a:p>
            <a:pPr eaLnBrk="1" fontAlgn="base" hangingPunct="1">
              <a:lnSpc>
                <a:spcPct val="80000"/>
              </a:lnSpc>
              <a:spcBef>
                <a:spcPct val="20000"/>
              </a:spcBef>
              <a:spcAft>
                <a:spcPct val="0"/>
              </a:spcAft>
              <a:buClr>
                <a:schemeClr val="hlink"/>
              </a:buClr>
              <a:defRPr/>
            </a:pPr>
            <a:r>
              <a:rPr lang="en-US" altLang="zh-CN" sz="2000" dirty="0">
                <a:solidFill>
                  <a:srgbClr val="003399"/>
                </a:solidFill>
              </a:rPr>
              <a:t>• </a:t>
            </a:r>
            <a:r>
              <a:rPr lang="zh-CN" altLang="en-US" sz="2000" dirty="0">
                <a:solidFill>
                  <a:srgbClr val="003399"/>
                </a:solidFill>
              </a:rPr>
              <a:t>存在量词不出现在全称量词的辖域内，变量 </a:t>
            </a:r>
            <a:r>
              <a:rPr lang="en-US" altLang="zh-CN" sz="2000" dirty="0">
                <a:solidFill>
                  <a:srgbClr val="003399"/>
                </a:solidFill>
              </a:rPr>
              <a:t>y</a:t>
            </a:r>
            <a:r>
              <a:rPr lang="zh-CN" altLang="en-US" sz="2000" dirty="0">
                <a:solidFill>
                  <a:srgbClr val="003399"/>
                </a:solidFill>
              </a:rPr>
              <a:t>不依赖于其它变量，</a:t>
            </a:r>
            <a:r>
              <a:rPr lang="en-US" altLang="zh-CN" sz="2000" dirty="0">
                <a:solidFill>
                  <a:srgbClr val="003399"/>
                </a:solidFill>
              </a:rPr>
              <a:t>y</a:t>
            </a:r>
            <a:r>
              <a:rPr lang="zh-CN" altLang="en-US" sz="2000" dirty="0">
                <a:solidFill>
                  <a:srgbClr val="003399"/>
                </a:solidFill>
              </a:rPr>
              <a:t>用常量一个新的个体常量代替。 </a:t>
            </a:r>
          </a:p>
          <a:p>
            <a:pPr marL="0" algn="just" eaLnBrk="1" fontAlgn="base" hangingPunct="1">
              <a:lnSpc>
                <a:spcPct val="80000"/>
              </a:lnSpc>
              <a:spcBef>
                <a:spcPct val="20000"/>
              </a:spcBef>
              <a:spcAft>
                <a:spcPct val="0"/>
              </a:spcAft>
              <a:buClr>
                <a:schemeClr val="hlink"/>
              </a:buClr>
              <a:defRPr/>
            </a:pPr>
            <a:r>
              <a:rPr lang="en-US" altLang="zh-CN" sz="2000" dirty="0">
                <a:solidFill>
                  <a:srgbClr val="003399"/>
                </a:solidFill>
              </a:rPr>
              <a:t>• </a:t>
            </a:r>
            <a:r>
              <a:rPr lang="zh-CN" altLang="en-US" sz="2000" dirty="0">
                <a:solidFill>
                  <a:srgbClr val="003399"/>
                </a:solidFill>
              </a:rPr>
              <a:t>存在量词位于一个或多个全称量词的辖域内，变量 </a:t>
            </a:r>
            <a:r>
              <a:rPr lang="en-US" altLang="zh-CN" sz="2000" dirty="0">
                <a:solidFill>
                  <a:srgbClr val="003399"/>
                </a:solidFill>
              </a:rPr>
              <a:t>y </a:t>
            </a:r>
            <a:r>
              <a:rPr lang="zh-CN" altLang="en-US" sz="2000" dirty="0">
                <a:solidFill>
                  <a:srgbClr val="003399"/>
                </a:solidFill>
              </a:rPr>
              <a:t>的取值依赖于变量</a:t>
            </a:r>
            <a:r>
              <a:rPr lang="en-US" altLang="zh-CN" sz="2000" dirty="0">
                <a:solidFill>
                  <a:srgbClr val="003399"/>
                </a:solidFill>
              </a:rPr>
              <a:t>x</a:t>
            </a:r>
            <a:r>
              <a:rPr lang="zh-CN" altLang="en-US" sz="2000" dirty="0">
                <a:solidFill>
                  <a:srgbClr val="003399"/>
                </a:solidFill>
              </a:rPr>
              <a:t>的取值，此时需要用</a:t>
            </a:r>
            <a:r>
              <a:rPr lang="en-US" altLang="zh-CN" sz="2000" dirty="0" err="1">
                <a:solidFill>
                  <a:srgbClr val="003399"/>
                </a:solidFill>
              </a:rPr>
              <a:t>skolem</a:t>
            </a:r>
            <a:r>
              <a:rPr lang="zh-CN" altLang="en-US" sz="2000" dirty="0">
                <a:solidFill>
                  <a:srgbClr val="003399"/>
                </a:solidFill>
              </a:rPr>
              <a:t>函数 </a:t>
            </a:r>
            <a:r>
              <a:rPr lang="en-US" altLang="zh-CN" sz="2000" dirty="0">
                <a:solidFill>
                  <a:srgbClr val="003399"/>
                </a:solidFill>
              </a:rPr>
              <a:t>f(x1,x2,…,</a:t>
            </a:r>
            <a:r>
              <a:rPr lang="en-US" altLang="zh-CN" sz="2000" dirty="0" err="1">
                <a:solidFill>
                  <a:srgbClr val="003399"/>
                </a:solidFill>
              </a:rPr>
              <a:t>xn</a:t>
            </a:r>
            <a:r>
              <a:rPr lang="en-US" altLang="zh-CN" sz="2000" dirty="0">
                <a:solidFill>
                  <a:srgbClr val="003399"/>
                </a:solidFill>
              </a:rPr>
              <a:t>)</a:t>
            </a:r>
            <a:r>
              <a:rPr lang="zh-CN" altLang="en-US" sz="2000" dirty="0">
                <a:solidFill>
                  <a:srgbClr val="003399"/>
                </a:solidFill>
              </a:rPr>
              <a:t>替换受该存在量词约束的变元。   </a:t>
            </a:r>
          </a:p>
          <a:p>
            <a:pPr eaLnBrk="1" fontAlgn="base" hangingPunct="1">
              <a:lnSpc>
                <a:spcPct val="80000"/>
              </a:lnSpc>
              <a:spcBef>
                <a:spcPct val="20000"/>
              </a:spcBef>
              <a:spcAft>
                <a:spcPct val="0"/>
              </a:spcAft>
              <a:buClr>
                <a:schemeClr val="hlink"/>
              </a:buClr>
              <a:defRPr/>
            </a:pPr>
            <a:r>
              <a:rPr lang="zh-CN" altLang="en-US" sz="2000" dirty="0">
                <a:solidFill>
                  <a:srgbClr val="003399"/>
                </a:solidFill>
              </a:rPr>
              <a:t>    </a:t>
            </a:r>
          </a:p>
        </p:txBody>
      </p:sp>
    </p:spTree>
    <p:extLst>
      <p:ext uri="{BB962C8B-B14F-4D97-AF65-F5344CB8AC3E}">
        <p14:creationId xmlns:p14="http://schemas.microsoft.com/office/powerpoint/2010/main" val="59152161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30403"/>
                                        </p:tgtEl>
                                        <p:attrNameLst>
                                          <p:attrName>style.visibility</p:attrName>
                                        </p:attrNameLst>
                                      </p:cBhvr>
                                      <p:to>
                                        <p:strVal val="visible"/>
                                      </p:to>
                                    </p:set>
                                  </p:childTnLst>
                                  <p:subTnLst>
                                    <p:set>
                                      <p:cBhvr override="childStyle">
                                        <p:cTn dur="1" fill="hold" display="0" masterRel="nextClick" afterEffect="1"/>
                                        <p:tgtEl>
                                          <p:spTgt spid="23040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6648"/>
                                        </p:tgtEl>
                                        <p:attrNameLst>
                                          <p:attrName>style.visibility</p:attrName>
                                        </p:attrNameLst>
                                      </p:cBhvr>
                                      <p:to>
                                        <p:strVal val="visible"/>
                                      </p:to>
                                    </p:set>
                                    <p:anim calcmode="lin" valueType="num">
                                      <p:cBhvr additive="base">
                                        <p:cTn id="22" dur="500" fill="hold"/>
                                        <p:tgtEl>
                                          <p:spTgt spid="26648"/>
                                        </p:tgtEl>
                                        <p:attrNameLst>
                                          <p:attrName>ppt_x</p:attrName>
                                        </p:attrNameLst>
                                      </p:cBhvr>
                                      <p:tavLst>
                                        <p:tav tm="0">
                                          <p:val>
                                            <p:strVal val="0-#ppt_w/2"/>
                                          </p:val>
                                        </p:tav>
                                        <p:tav tm="100000">
                                          <p:val>
                                            <p:strVal val="#ppt_x"/>
                                          </p:val>
                                        </p:tav>
                                      </p:tavLst>
                                    </p:anim>
                                    <p:anim calcmode="lin" valueType="num">
                                      <p:cBhvr additive="base">
                                        <p:cTn id="23" dur="500" fill="hold"/>
                                        <p:tgtEl>
                                          <p:spTgt spid="26648"/>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26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8" grpId="0"/>
      <p:bldP spid="26650" grpId="0" animBg="1"/>
      <p:bldP spid="230403" grpId="0" bldLvl="0" animBg="1"/>
      <p:bldP spid="230403" grpId="1"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3"/>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3.3  </a:t>
            </a:r>
            <a:r>
              <a:rPr lang="zh-CN" altLang="en-US" sz="3600" dirty="0">
                <a:solidFill>
                  <a:srgbClr val="7B9899"/>
                </a:solidFill>
                <a:latin typeface="Times New Roman" panose="02020603050405020304" pitchFamily="18" charset="0"/>
                <a:ea typeface="黑体" panose="02010609060101010101" pitchFamily="49" charset="-122"/>
              </a:rPr>
              <a:t>谓词公式化为子句集的方法</a:t>
            </a:r>
          </a:p>
        </p:txBody>
      </p:sp>
      <p:sp>
        <p:nvSpPr>
          <p:cNvPr id="204803" name="Rectangle 4"/>
          <p:cNvSpPr>
            <a:spLocks noGrp="1"/>
          </p:cNvSpPr>
          <p:nvPr>
            <p:ph sz="quarter" idx="1"/>
          </p:nvPr>
        </p:nvSpPr>
        <p:spPr>
          <a:xfrm>
            <a:off x="1717675" y="1404938"/>
            <a:ext cx="8642350" cy="539750"/>
          </a:xfrm>
        </p:spPr>
        <p:txBody>
          <a:bodyPr vert="horz" wrap="square" lIns="91440" tIns="45720" rIns="91440" bIns="45720" anchor="t" anchorCtr="0">
            <a:normAutofit/>
          </a:bodyPr>
          <a:lstStyle/>
          <a:p>
            <a:pPr eaLnBrk="1" hangingPunct="1">
              <a:buClr>
                <a:schemeClr val="accent1"/>
              </a:buClr>
              <a:buSzPct val="85000"/>
              <a:buFont typeface="Wingdings" panose="05000000000000000000" pitchFamily="2" charset="2"/>
              <a:buNone/>
            </a:pPr>
            <a:r>
              <a:rPr lang="zh-CN" altLang="en-US"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rPr>
              <a:t>6</a:t>
            </a:r>
            <a:r>
              <a:rPr lang="zh-CN" altLang="en-US" sz="2400" b="1" dirty="0">
                <a:latin typeface="仿宋" panose="02010609060101010101" pitchFamily="49" charset="-122"/>
                <a:ea typeface="仿宋" panose="02010609060101010101" pitchFamily="49" charset="-122"/>
              </a:rPr>
              <a:t>）化为 </a:t>
            </a:r>
            <a:r>
              <a:rPr lang="en-US" altLang="zh-CN" sz="2400" b="1" dirty="0">
                <a:solidFill>
                  <a:schemeClr val="accent2"/>
                </a:solidFill>
                <a:latin typeface="仿宋" panose="02010609060101010101" pitchFamily="49" charset="-122"/>
                <a:ea typeface="仿宋" panose="02010609060101010101" pitchFamily="49" charset="-122"/>
              </a:rPr>
              <a:t>Skolem </a:t>
            </a:r>
            <a:r>
              <a:rPr lang="zh-CN" altLang="en-US" sz="2400" b="1" dirty="0">
                <a:solidFill>
                  <a:schemeClr val="accent2"/>
                </a:solidFill>
                <a:latin typeface="仿宋" panose="02010609060101010101" pitchFamily="49" charset="-122"/>
                <a:ea typeface="仿宋" panose="02010609060101010101" pitchFamily="49" charset="-122"/>
              </a:rPr>
              <a:t>标准形</a:t>
            </a:r>
            <a:r>
              <a:rPr lang="zh-CN" altLang="en-US" sz="2400" b="1" dirty="0">
                <a:latin typeface="仿宋" panose="02010609060101010101" pitchFamily="49" charset="-122"/>
                <a:ea typeface="仿宋" panose="02010609060101010101" pitchFamily="49" charset="-122"/>
              </a:rPr>
              <a:t> </a:t>
            </a:r>
          </a:p>
        </p:txBody>
      </p:sp>
      <p:sp>
        <p:nvSpPr>
          <p:cNvPr id="204804"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193</a:t>
            </a:fld>
            <a:endParaRPr lang="ja-JP" altLang="en-US" sz="1600" b="1" dirty="0">
              <a:solidFill>
                <a:srgbClr val="7B9899"/>
              </a:solidFill>
              <a:latin typeface="Arial" panose="020B0604020202020204" pitchFamily="34" charset="0"/>
              <a:ea typeface="宋体" panose="02010600030101010101" pitchFamily="2" charset="-122"/>
            </a:endParaRPr>
          </a:p>
        </p:txBody>
      </p:sp>
      <p:grpSp>
        <p:nvGrpSpPr>
          <p:cNvPr id="2" name="Group 12"/>
          <p:cNvGrpSpPr/>
          <p:nvPr/>
        </p:nvGrpSpPr>
        <p:grpSpPr>
          <a:xfrm>
            <a:off x="4648200" y="1927226"/>
            <a:ext cx="5461000" cy="1247775"/>
            <a:chOff x="2032" y="960"/>
            <a:chExt cx="3440" cy="786"/>
          </a:xfrm>
        </p:grpSpPr>
        <p:sp>
          <p:nvSpPr>
            <p:cNvPr id="82955" name="AutoShape 11"/>
            <p:cNvSpPr/>
            <p:nvPr/>
          </p:nvSpPr>
          <p:spPr bwMode="auto">
            <a:xfrm>
              <a:off x="2032" y="960"/>
              <a:ext cx="3440" cy="768"/>
            </a:xfrm>
            <a:prstGeom prst="borderCallout2">
              <a:avLst>
                <a:gd name="adj1" fmla="val 9375"/>
                <a:gd name="adj2" fmla="val -1394"/>
                <a:gd name="adj3" fmla="val 9375"/>
                <a:gd name="adj4" fmla="val -6745"/>
                <a:gd name="adj5" fmla="val -11847"/>
                <a:gd name="adj6" fmla="val -12296"/>
              </a:avLst>
            </a:prstGeom>
            <a:gradFill rotWithShape="0">
              <a:gsLst>
                <a:gs pos="0">
                  <a:schemeClr val="bg1"/>
                </a:gs>
                <a:gs pos="50000">
                  <a:schemeClr val="accent1"/>
                </a:gs>
                <a:gs pos="100000">
                  <a:schemeClr val="bg1"/>
                </a:gs>
              </a:gsLst>
              <a:lin ang="5400000" scaled="1"/>
            </a:gradFill>
            <a:ln w="9525">
              <a:solidFill>
                <a:schemeClr val="tx1"/>
              </a:solidFill>
              <a:miter lim="800000"/>
            </a:ln>
            <a:effectLst/>
          </p:spPr>
          <p:txBody>
            <a:bodyPr/>
            <a:lstStyle/>
            <a:p>
              <a:pPr algn="ctr" fontAlgn="base">
                <a:spcBef>
                  <a:spcPct val="0"/>
                </a:spcBef>
                <a:spcAft>
                  <a:spcPct val="0"/>
                </a:spcAft>
                <a:defRPr/>
              </a:pPr>
              <a:endParaRPr lang="zh-CN" altLang="zh-CN">
                <a:latin typeface="Arial" panose="020B0604020202020204" pitchFamily="34" charset="0"/>
                <a:ea typeface="宋体" panose="02010600030101010101" pitchFamily="2" charset="-122"/>
              </a:endParaRPr>
            </a:p>
          </p:txBody>
        </p:sp>
        <p:grpSp>
          <p:nvGrpSpPr>
            <p:cNvPr id="204832" name="Group 10"/>
            <p:cNvGrpSpPr/>
            <p:nvPr/>
          </p:nvGrpSpPr>
          <p:grpSpPr>
            <a:xfrm>
              <a:off x="2256" y="980"/>
              <a:ext cx="3120" cy="766"/>
              <a:chOff x="2448" y="576"/>
              <a:chExt cx="3120" cy="766"/>
            </a:xfrm>
          </p:grpSpPr>
          <p:sp>
            <p:nvSpPr>
              <p:cNvPr id="204833" name="Rectangle 9"/>
              <p:cNvSpPr/>
              <p:nvPr/>
            </p:nvSpPr>
            <p:spPr>
              <a:xfrm>
                <a:off x="2448" y="576"/>
                <a:ext cx="3120" cy="766"/>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en-US" altLang="zh-CN" sz="2400" dirty="0">
                    <a:latin typeface="Times New Roman" panose="02020603050405020304" pitchFamily="18" charset="0"/>
                    <a:ea typeface="宋体" panose="02010600030101010101" pitchFamily="2" charset="-122"/>
                  </a:rPr>
                  <a:t>Skolem </a:t>
                </a:r>
                <a:r>
                  <a:rPr lang="zh-CN" altLang="en-US" sz="2400" dirty="0">
                    <a:latin typeface="Times New Roman" panose="02020603050405020304" pitchFamily="18" charset="0"/>
                    <a:ea typeface="宋体" panose="02010600030101010101" pitchFamily="2" charset="-122"/>
                  </a:rPr>
                  <a:t>标准形：</a:t>
                </a:r>
                <a:endParaRPr lang="zh-CN" altLang="en-US" sz="2400" i="1" dirty="0">
                  <a:latin typeface="Times New Roman" panose="02020603050405020304" pitchFamily="18" charset="0"/>
                  <a:ea typeface="宋体" panose="02010600030101010101" pitchFamily="2" charset="-122"/>
                </a:endParaRPr>
              </a:p>
              <a:p>
                <a:pPr marL="0" indent="0" eaLnBrk="1" hangingPunct="1">
                  <a:spcBef>
                    <a:spcPct val="0"/>
                  </a:spcBef>
                  <a:buClrTx/>
                  <a:buSzTx/>
                  <a:buNone/>
                </a:pPr>
                <a:r>
                  <a:rPr lang="en-US" altLang="zh-CN" sz="2500" i="1" dirty="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：子句的合取式，称为</a:t>
                </a:r>
                <a:r>
                  <a:rPr lang="en-US" altLang="zh-CN" sz="2400" dirty="0">
                    <a:latin typeface="Times New Roman" panose="02020603050405020304" pitchFamily="18" charset="0"/>
                    <a:ea typeface="宋体" panose="02010600030101010101" pitchFamily="2" charset="-122"/>
                  </a:rPr>
                  <a:t>Skolem</a:t>
                </a:r>
                <a:r>
                  <a:rPr lang="zh-CN" altLang="en-US" sz="2400" dirty="0">
                    <a:latin typeface="Times New Roman" panose="02020603050405020304" pitchFamily="18" charset="0"/>
                    <a:ea typeface="宋体" panose="02010600030101010101" pitchFamily="2" charset="-122"/>
                  </a:rPr>
                  <a:t>标准</a:t>
                </a:r>
                <a:r>
                  <a:rPr lang="zh-CN" altLang="en-US" sz="2400" dirty="0">
                    <a:latin typeface="宋体" panose="02010600030101010101" pitchFamily="2" charset="-122"/>
                    <a:ea typeface="宋体" panose="02010600030101010101" pitchFamily="2" charset="-122"/>
                  </a:rPr>
                  <a:t>形的母式。</a:t>
                </a:r>
                <a:r>
                  <a:rPr lang="zh-CN" altLang="en-US" sz="1100" dirty="0">
                    <a:latin typeface="Arial" panose="020B0604020202020204" pitchFamily="34" charset="0"/>
                    <a:ea typeface="宋体" panose="02010600030101010101" pitchFamily="2" charset="-122"/>
                  </a:rPr>
                  <a:t> </a:t>
                </a:r>
              </a:p>
            </p:txBody>
          </p:sp>
          <p:graphicFrame>
            <p:nvGraphicFramePr>
              <p:cNvPr id="204834" name="Object 6"/>
              <p:cNvGraphicFramePr/>
              <p:nvPr/>
            </p:nvGraphicFramePr>
            <p:xfrm>
              <a:off x="3888" y="576"/>
              <a:ext cx="1536" cy="251"/>
            </p:xfrm>
            <a:graphic>
              <a:graphicData uri="http://schemas.openxmlformats.org/presentationml/2006/ole">
                <mc:AlternateContent xmlns:mc="http://schemas.openxmlformats.org/markup-compatibility/2006">
                  <mc:Choice xmlns:v="urn:schemas-microsoft-com:vml" Requires="v">
                    <p:oleObj r:id="rId2" imgW="1397000" imgH="228600" progId="Equation.3">
                      <p:embed/>
                    </p:oleObj>
                  </mc:Choice>
                  <mc:Fallback>
                    <p:oleObj r:id="rId2" imgW="1397000" imgH="228600" progId="Equation.3">
                      <p:embed/>
                      <p:pic>
                        <p:nvPicPr>
                          <p:cNvPr id="204834" name="Object 6"/>
                          <p:cNvPicPr/>
                          <p:nvPr/>
                        </p:nvPicPr>
                        <p:blipFill>
                          <a:blip r:embed="rId3"/>
                          <a:stretch>
                            <a:fillRect/>
                          </a:stretch>
                        </p:blipFill>
                        <p:spPr>
                          <a:xfrm>
                            <a:off x="3888" y="576"/>
                            <a:ext cx="1536" cy="251"/>
                          </a:xfrm>
                          <a:prstGeom prst="rect">
                            <a:avLst/>
                          </a:prstGeom>
                          <a:noFill/>
                          <a:ln w="38100">
                            <a:noFill/>
                            <a:miter/>
                          </a:ln>
                        </p:spPr>
                      </p:pic>
                    </p:oleObj>
                  </mc:Fallback>
                </mc:AlternateContent>
              </a:graphicData>
            </a:graphic>
          </p:graphicFrame>
        </p:grpSp>
      </p:grpSp>
      <p:grpSp>
        <p:nvGrpSpPr>
          <p:cNvPr id="4" name="Group 18"/>
          <p:cNvGrpSpPr/>
          <p:nvPr/>
        </p:nvGrpSpPr>
        <p:grpSpPr>
          <a:xfrm>
            <a:off x="2667000" y="2133283"/>
            <a:ext cx="4724400" cy="908050"/>
            <a:chOff x="624" y="1104"/>
            <a:chExt cx="2976" cy="572"/>
          </a:xfrm>
        </p:grpSpPr>
        <p:graphicFrame>
          <p:nvGraphicFramePr>
            <p:cNvPr id="204829" name="Object 14"/>
            <p:cNvGraphicFramePr/>
            <p:nvPr/>
          </p:nvGraphicFramePr>
          <p:xfrm>
            <a:off x="624" y="1104"/>
            <a:ext cx="2964" cy="283"/>
          </p:xfrm>
          <a:graphic>
            <a:graphicData uri="http://schemas.openxmlformats.org/presentationml/2006/ole">
              <mc:AlternateContent xmlns:mc="http://schemas.openxmlformats.org/markup-compatibility/2006">
                <mc:Choice xmlns:v="urn:schemas-microsoft-com:vml" Requires="v">
                  <p:oleObj r:id="rId4" imgW="2095500" imgH="203200" progId="Equation.3">
                    <p:embed/>
                  </p:oleObj>
                </mc:Choice>
                <mc:Fallback>
                  <p:oleObj r:id="rId4" imgW="2095500" imgH="203200" progId="Equation.3">
                    <p:embed/>
                    <p:pic>
                      <p:nvPicPr>
                        <p:cNvPr id="204829" name="Object 14"/>
                        <p:cNvPicPr/>
                        <p:nvPr/>
                      </p:nvPicPr>
                      <p:blipFill>
                        <a:blip r:embed="rId5"/>
                        <a:stretch>
                          <a:fillRect/>
                        </a:stretch>
                      </p:blipFill>
                      <p:spPr>
                        <a:xfrm>
                          <a:off x="624" y="1104"/>
                          <a:ext cx="2964" cy="283"/>
                        </a:xfrm>
                        <a:prstGeom prst="rect">
                          <a:avLst/>
                        </a:prstGeom>
                        <a:solidFill>
                          <a:schemeClr val="bg2"/>
                        </a:solidFill>
                        <a:ln w="38100">
                          <a:noFill/>
                          <a:miter/>
                        </a:ln>
                      </p:spPr>
                    </p:pic>
                  </p:oleObj>
                </mc:Fallback>
              </mc:AlternateContent>
            </a:graphicData>
          </a:graphic>
        </p:graphicFrame>
        <p:graphicFrame>
          <p:nvGraphicFramePr>
            <p:cNvPr id="204830" name="Object 16"/>
            <p:cNvGraphicFramePr/>
            <p:nvPr/>
          </p:nvGraphicFramePr>
          <p:xfrm>
            <a:off x="624" y="1392"/>
            <a:ext cx="2976" cy="284"/>
          </p:xfrm>
          <a:graphic>
            <a:graphicData uri="http://schemas.openxmlformats.org/presentationml/2006/ole">
              <mc:AlternateContent xmlns:mc="http://schemas.openxmlformats.org/markup-compatibility/2006">
                <mc:Choice xmlns:v="urn:schemas-microsoft-com:vml" Requires="v">
                  <p:oleObj r:id="rId6" imgW="2095500" imgH="203200" progId="Equation.3">
                    <p:embed/>
                  </p:oleObj>
                </mc:Choice>
                <mc:Fallback>
                  <p:oleObj r:id="rId6" imgW="2095500" imgH="203200" progId="Equation.3">
                    <p:embed/>
                    <p:pic>
                      <p:nvPicPr>
                        <p:cNvPr id="204830" name="Object 16"/>
                        <p:cNvPicPr/>
                        <p:nvPr/>
                      </p:nvPicPr>
                      <p:blipFill>
                        <a:blip r:embed="rId7"/>
                        <a:stretch>
                          <a:fillRect/>
                        </a:stretch>
                      </p:blipFill>
                      <p:spPr>
                        <a:xfrm>
                          <a:off x="624" y="1392"/>
                          <a:ext cx="2976" cy="284"/>
                        </a:xfrm>
                        <a:prstGeom prst="rect">
                          <a:avLst/>
                        </a:prstGeom>
                        <a:solidFill>
                          <a:schemeClr val="bg2"/>
                        </a:solidFill>
                        <a:ln w="38100">
                          <a:noFill/>
                          <a:miter/>
                        </a:ln>
                      </p:spPr>
                    </p:pic>
                  </p:oleObj>
                </mc:Fallback>
              </mc:AlternateContent>
            </a:graphicData>
          </a:graphic>
        </p:graphicFrame>
      </p:grpSp>
      <p:grpSp>
        <p:nvGrpSpPr>
          <p:cNvPr id="5" name="Group 23"/>
          <p:cNvGrpSpPr/>
          <p:nvPr/>
        </p:nvGrpSpPr>
        <p:grpSpPr>
          <a:xfrm>
            <a:off x="2003425" y="2057401"/>
            <a:ext cx="8382000" cy="384175"/>
            <a:chOff x="288" y="1728"/>
            <a:chExt cx="5280" cy="242"/>
          </a:xfrm>
        </p:grpSpPr>
        <p:sp>
          <p:nvSpPr>
            <p:cNvPr id="204827" name="AutoShape 5"/>
            <p:cNvSpPr/>
            <p:nvPr/>
          </p:nvSpPr>
          <p:spPr>
            <a:xfrm>
              <a:off x="288" y="1776"/>
              <a:ext cx="384" cy="144"/>
            </a:xfrm>
            <a:prstGeom prst="leftRightArrow">
              <a:avLst>
                <a:gd name="adj1" fmla="val 50000"/>
                <a:gd name="adj2" fmla="val 53259"/>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204828" name="Object 19"/>
            <p:cNvGraphicFramePr/>
            <p:nvPr/>
          </p:nvGraphicFramePr>
          <p:xfrm>
            <a:off x="672" y="1728"/>
            <a:ext cx="4896" cy="242"/>
          </p:xfrm>
          <a:graphic>
            <a:graphicData uri="http://schemas.openxmlformats.org/presentationml/2006/ole">
              <mc:AlternateContent xmlns:mc="http://schemas.openxmlformats.org/markup-compatibility/2006">
                <mc:Choice xmlns:v="urn:schemas-microsoft-com:vml" Requires="v">
                  <p:oleObj r:id="rId8" imgW="3911600" imgH="203200" progId="Equation.3">
                    <p:embed/>
                  </p:oleObj>
                </mc:Choice>
                <mc:Fallback>
                  <p:oleObj r:id="rId8" imgW="3911600" imgH="203200" progId="Equation.3">
                    <p:embed/>
                    <p:pic>
                      <p:nvPicPr>
                        <p:cNvPr id="204828" name="Object 19"/>
                        <p:cNvPicPr/>
                        <p:nvPr/>
                      </p:nvPicPr>
                      <p:blipFill>
                        <a:blip r:embed="rId9"/>
                        <a:stretch>
                          <a:fillRect/>
                        </a:stretch>
                      </p:blipFill>
                      <p:spPr>
                        <a:xfrm>
                          <a:off x="672" y="1728"/>
                          <a:ext cx="4896" cy="242"/>
                        </a:xfrm>
                        <a:prstGeom prst="rect">
                          <a:avLst/>
                        </a:prstGeom>
                        <a:noFill/>
                        <a:ln w="38100">
                          <a:noFill/>
                          <a:miter/>
                        </a:ln>
                      </p:spPr>
                    </p:pic>
                  </p:oleObj>
                </mc:Fallback>
              </mc:AlternateContent>
            </a:graphicData>
          </a:graphic>
        </p:graphicFrame>
      </p:grpSp>
      <p:sp>
        <p:nvSpPr>
          <p:cNvPr id="204812" name="Rectangle 24"/>
          <p:cNvSpPr/>
          <p:nvPr/>
        </p:nvSpPr>
        <p:spPr>
          <a:xfrm>
            <a:off x="1776413" y="3148013"/>
            <a:ext cx="69342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7</a:t>
            </a:r>
            <a:r>
              <a:rPr lang="zh-CN" altLang="en-US" sz="2400" b="1" dirty="0">
                <a:latin typeface="Times New Roman" panose="02020603050405020304" pitchFamily="18" charset="0"/>
                <a:ea typeface="宋体" panose="02010600030101010101" pitchFamily="2" charset="-122"/>
              </a:rPr>
              <a:t>）略去全称量词</a:t>
            </a:r>
            <a:r>
              <a:rPr lang="zh-CN" altLang="en-US" sz="2400" dirty="0">
                <a:latin typeface="Arial" panose="020B0604020202020204" pitchFamily="34" charset="0"/>
                <a:ea typeface="宋体" panose="02010600030101010101" pitchFamily="2" charset="-122"/>
              </a:rPr>
              <a:t> </a:t>
            </a:r>
          </a:p>
        </p:txBody>
      </p:sp>
      <p:grpSp>
        <p:nvGrpSpPr>
          <p:cNvPr id="6" name="Group 27"/>
          <p:cNvGrpSpPr/>
          <p:nvPr/>
        </p:nvGrpSpPr>
        <p:grpSpPr>
          <a:xfrm>
            <a:off x="2036763" y="3740150"/>
            <a:ext cx="7543800" cy="388938"/>
            <a:chOff x="240" y="2400"/>
            <a:chExt cx="4752" cy="245"/>
          </a:xfrm>
        </p:grpSpPr>
        <p:sp>
          <p:nvSpPr>
            <p:cNvPr id="204825" name="AutoShape 21"/>
            <p:cNvSpPr/>
            <p:nvPr/>
          </p:nvSpPr>
          <p:spPr>
            <a:xfrm>
              <a:off x="240" y="2448"/>
              <a:ext cx="384" cy="144"/>
            </a:xfrm>
            <a:prstGeom prst="leftRightArrow">
              <a:avLst>
                <a:gd name="adj1" fmla="val 50000"/>
                <a:gd name="adj2" fmla="val 53259"/>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204826" name="Object 25"/>
            <p:cNvGraphicFramePr/>
            <p:nvPr/>
          </p:nvGraphicFramePr>
          <p:xfrm>
            <a:off x="672" y="2400"/>
            <a:ext cx="4320" cy="245"/>
          </p:xfrm>
          <a:graphic>
            <a:graphicData uri="http://schemas.openxmlformats.org/presentationml/2006/ole">
              <mc:AlternateContent xmlns:mc="http://schemas.openxmlformats.org/markup-compatibility/2006">
                <mc:Choice xmlns:v="urn:schemas-microsoft-com:vml" Requires="v">
                  <p:oleObj r:id="rId10" imgW="3530600" imgH="203200" progId="Equation.3">
                    <p:embed/>
                  </p:oleObj>
                </mc:Choice>
                <mc:Fallback>
                  <p:oleObj r:id="rId10" imgW="3530600" imgH="203200" progId="Equation.3">
                    <p:embed/>
                    <p:pic>
                      <p:nvPicPr>
                        <p:cNvPr id="204826" name="Object 25"/>
                        <p:cNvPicPr/>
                        <p:nvPr/>
                      </p:nvPicPr>
                      <p:blipFill>
                        <a:blip r:embed="rId11"/>
                        <a:stretch>
                          <a:fillRect/>
                        </a:stretch>
                      </p:blipFill>
                      <p:spPr>
                        <a:xfrm>
                          <a:off x="672" y="2400"/>
                          <a:ext cx="4320" cy="245"/>
                        </a:xfrm>
                        <a:prstGeom prst="rect">
                          <a:avLst/>
                        </a:prstGeom>
                        <a:noFill/>
                        <a:ln w="38100">
                          <a:noFill/>
                          <a:miter/>
                        </a:ln>
                      </p:spPr>
                    </p:pic>
                  </p:oleObj>
                </mc:Fallback>
              </mc:AlternateContent>
            </a:graphicData>
          </a:graphic>
        </p:graphicFrame>
      </p:grpSp>
      <p:sp>
        <p:nvSpPr>
          <p:cNvPr id="204815" name="Rectangle 28"/>
          <p:cNvSpPr/>
          <p:nvPr/>
        </p:nvSpPr>
        <p:spPr>
          <a:xfrm>
            <a:off x="1776413" y="4310063"/>
            <a:ext cx="41148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8</a:t>
            </a:r>
            <a:r>
              <a:rPr lang="zh-CN" altLang="en-US" sz="2400" b="1" dirty="0">
                <a:latin typeface="Times New Roman" panose="02020603050405020304" pitchFamily="18" charset="0"/>
                <a:ea typeface="宋体" panose="02010600030101010101" pitchFamily="2" charset="-122"/>
              </a:rPr>
              <a:t>）消去合取词</a:t>
            </a:r>
            <a:r>
              <a:rPr lang="zh-CN" altLang="en-US" sz="2400" dirty="0">
                <a:latin typeface="Arial" panose="020B0604020202020204" pitchFamily="34" charset="0"/>
                <a:ea typeface="宋体" panose="02010600030101010101" pitchFamily="2" charset="-122"/>
              </a:rPr>
              <a:t> </a:t>
            </a:r>
          </a:p>
        </p:txBody>
      </p:sp>
      <p:grpSp>
        <p:nvGrpSpPr>
          <p:cNvPr id="7" name="Group 37"/>
          <p:cNvGrpSpPr/>
          <p:nvPr/>
        </p:nvGrpSpPr>
        <p:grpSpPr>
          <a:xfrm>
            <a:off x="1998663" y="4949826"/>
            <a:ext cx="7581900" cy="422275"/>
            <a:chOff x="288" y="3072"/>
            <a:chExt cx="4776" cy="266"/>
          </a:xfrm>
        </p:grpSpPr>
        <p:graphicFrame>
          <p:nvGraphicFramePr>
            <p:cNvPr id="204823" name="Object 29"/>
            <p:cNvGraphicFramePr/>
            <p:nvPr/>
          </p:nvGraphicFramePr>
          <p:xfrm>
            <a:off x="743" y="3072"/>
            <a:ext cx="4321" cy="266"/>
          </p:xfrm>
          <a:graphic>
            <a:graphicData uri="http://schemas.openxmlformats.org/presentationml/2006/ole">
              <mc:AlternateContent xmlns:mc="http://schemas.openxmlformats.org/markup-compatibility/2006">
                <mc:Choice xmlns:v="urn:schemas-microsoft-com:vml" Requires="v">
                  <p:oleObj r:id="rId12" imgW="3462655" imgH="215900" progId="Equation.3">
                    <p:embed/>
                  </p:oleObj>
                </mc:Choice>
                <mc:Fallback>
                  <p:oleObj r:id="rId12" imgW="3462655" imgH="215900" progId="Equation.3">
                    <p:embed/>
                    <p:pic>
                      <p:nvPicPr>
                        <p:cNvPr id="204823" name="Object 29"/>
                        <p:cNvPicPr/>
                        <p:nvPr/>
                      </p:nvPicPr>
                      <p:blipFill>
                        <a:blip r:embed="rId13"/>
                        <a:stretch>
                          <a:fillRect/>
                        </a:stretch>
                      </p:blipFill>
                      <p:spPr>
                        <a:xfrm>
                          <a:off x="743" y="3072"/>
                          <a:ext cx="4321" cy="266"/>
                        </a:xfrm>
                        <a:prstGeom prst="rect">
                          <a:avLst/>
                        </a:prstGeom>
                        <a:noFill/>
                        <a:ln w="38100">
                          <a:noFill/>
                          <a:miter/>
                        </a:ln>
                      </p:spPr>
                    </p:pic>
                  </p:oleObj>
                </mc:Fallback>
              </mc:AlternateContent>
            </a:graphicData>
          </a:graphic>
        </p:graphicFrame>
        <p:sp>
          <p:nvSpPr>
            <p:cNvPr id="204824" name="AutoShape 31"/>
            <p:cNvSpPr/>
            <p:nvPr/>
          </p:nvSpPr>
          <p:spPr>
            <a:xfrm>
              <a:off x="288" y="3120"/>
              <a:ext cx="384" cy="144"/>
            </a:xfrm>
            <a:prstGeom prst="leftRightArrow">
              <a:avLst>
                <a:gd name="adj1" fmla="val 50000"/>
                <a:gd name="adj2" fmla="val 53259"/>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sp>
        <p:nvSpPr>
          <p:cNvPr id="204818" name="Text Box 33"/>
          <p:cNvSpPr txBox="1"/>
          <p:nvPr/>
        </p:nvSpPr>
        <p:spPr>
          <a:xfrm>
            <a:off x="1825625" y="5492750"/>
            <a:ext cx="32766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9</a:t>
            </a:r>
            <a:r>
              <a:rPr lang="zh-CN" altLang="en-US" sz="2400" b="1" dirty="0">
                <a:latin typeface="宋体" panose="02010600030101010101" pitchFamily="2" charset="-122"/>
                <a:ea typeface="宋体" panose="02010600030101010101" pitchFamily="2" charset="-122"/>
              </a:rPr>
              <a:t>）子句变量标准化</a:t>
            </a:r>
            <a:r>
              <a:rPr lang="zh-CN" altLang="en-US" sz="2400" dirty="0">
                <a:latin typeface="Arial" panose="020B0604020202020204" pitchFamily="34" charset="0"/>
                <a:ea typeface="宋体" panose="02010600030101010101" pitchFamily="2" charset="-122"/>
              </a:rPr>
              <a:t> </a:t>
            </a:r>
          </a:p>
        </p:txBody>
      </p:sp>
      <p:grpSp>
        <p:nvGrpSpPr>
          <p:cNvPr id="8" name="Group 38"/>
          <p:cNvGrpSpPr/>
          <p:nvPr/>
        </p:nvGrpSpPr>
        <p:grpSpPr>
          <a:xfrm>
            <a:off x="2036763" y="6002338"/>
            <a:ext cx="6750050" cy="366712"/>
            <a:chOff x="336" y="3744"/>
            <a:chExt cx="4252" cy="231"/>
          </a:xfrm>
        </p:grpSpPr>
        <p:graphicFrame>
          <p:nvGraphicFramePr>
            <p:cNvPr id="204821" name="Object 34"/>
            <p:cNvGraphicFramePr/>
            <p:nvPr/>
          </p:nvGraphicFramePr>
          <p:xfrm>
            <a:off x="789" y="3744"/>
            <a:ext cx="3799" cy="231"/>
          </p:xfrm>
          <a:graphic>
            <a:graphicData uri="http://schemas.openxmlformats.org/presentationml/2006/ole">
              <mc:AlternateContent xmlns:mc="http://schemas.openxmlformats.org/markup-compatibility/2006">
                <mc:Choice xmlns:v="urn:schemas-microsoft-com:vml" Requires="v">
                  <p:oleObj r:id="rId14" imgW="3500755" imgH="215900" progId="Equation.3">
                    <p:embed/>
                  </p:oleObj>
                </mc:Choice>
                <mc:Fallback>
                  <p:oleObj r:id="rId14" imgW="3500755" imgH="215900" progId="Equation.3">
                    <p:embed/>
                    <p:pic>
                      <p:nvPicPr>
                        <p:cNvPr id="204821" name="Object 34"/>
                        <p:cNvPicPr/>
                        <p:nvPr/>
                      </p:nvPicPr>
                      <p:blipFill>
                        <a:blip r:embed="rId15"/>
                        <a:stretch>
                          <a:fillRect/>
                        </a:stretch>
                      </p:blipFill>
                      <p:spPr>
                        <a:xfrm>
                          <a:off x="789" y="3744"/>
                          <a:ext cx="3799" cy="231"/>
                        </a:xfrm>
                        <a:prstGeom prst="rect">
                          <a:avLst/>
                        </a:prstGeom>
                        <a:noFill/>
                        <a:ln w="38100">
                          <a:noFill/>
                          <a:miter/>
                        </a:ln>
                      </p:spPr>
                    </p:pic>
                  </p:oleObj>
                </mc:Fallback>
              </mc:AlternateContent>
            </a:graphicData>
          </a:graphic>
        </p:graphicFrame>
        <p:sp>
          <p:nvSpPr>
            <p:cNvPr id="204822" name="AutoShape 36"/>
            <p:cNvSpPr/>
            <p:nvPr/>
          </p:nvSpPr>
          <p:spPr>
            <a:xfrm>
              <a:off x="336" y="3792"/>
              <a:ext cx="384" cy="144"/>
            </a:xfrm>
            <a:prstGeom prst="leftRightArrow">
              <a:avLst>
                <a:gd name="adj1" fmla="val 50000"/>
                <a:gd name="adj2" fmla="val 53259"/>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8565673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灯片编号占位符 1"/>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194</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05827" name="Rectangle 2"/>
          <p:cNvSpPr/>
          <p:nvPr/>
        </p:nvSpPr>
        <p:spPr>
          <a:xfrm>
            <a:off x="1809750" y="304801"/>
            <a:ext cx="84328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en-US" altLang="zh-CN" sz="3200" dirty="0">
                <a:latin typeface="Times New Roman" panose="02020603050405020304" pitchFamily="18" charset="0"/>
                <a:ea typeface="黑体" panose="02010609060101010101" pitchFamily="49" charset="-122"/>
              </a:rPr>
              <a:t>3.3  </a:t>
            </a:r>
            <a:r>
              <a:rPr lang="zh-CN" altLang="en-US" sz="3200" dirty="0">
                <a:latin typeface="Times New Roman" panose="02020603050405020304" pitchFamily="18" charset="0"/>
                <a:ea typeface="黑体" panose="02010609060101010101" pitchFamily="49" charset="-122"/>
              </a:rPr>
              <a:t>谓词公式化为子句集的方法</a:t>
            </a:r>
          </a:p>
        </p:txBody>
      </p:sp>
      <p:sp>
        <p:nvSpPr>
          <p:cNvPr id="205828" name="Rectangle 3"/>
          <p:cNvSpPr/>
          <p:nvPr/>
        </p:nvSpPr>
        <p:spPr>
          <a:xfrm>
            <a:off x="1600200" y="1365250"/>
            <a:ext cx="8642350" cy="4959350"/>
          </a:xfrm>
          <a:prstGeom prst="rect">
            <a:avLst/>
          </a:prstGeom>
          <a:no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40000"/>
              </a:spcBef>
              <a:buClr>
                <a:schemeClr val="accent2"/>
              </a:buClr>
              <a:buSzTx/>
              <a:buBlip>
                <a:blip r:embed="rId2"/>
              </a:buBlip>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例</a:t>
            </a:r>
            <a:r>
              <a:rPr lang="en-US" altLang="zh-CN" sz="2400" b="1" dirty="0">
                <a:latin typeface="Times New Roman" panose="02020603050405020304" pitchFamily="18" charset="0"/>
                <a:ea typeface="宋体" panose="02010600030101010101" pitchFamily="2" charset="-122"/>
              </a:rPr>
              <a:t>3.3</a:t>
            </a: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将下列谓词公式化为子句集。</a:t>
            </a:r>
          </a:p>
          <a:p>
            <a:pPr marL="0" indent="0" eaLnBrk="1" hangingPunct="1">
              <a:spcBef>
                <a:spcPct val="40000"/>
              </a:spcBef>
              <a:buClr>
                <a:schemeClr val="accent2"/>
              </a:buClr>
              <a:buSzTx/>
              <a:buNone/>
            </a:pPr>
            <a:endParaRPr lang="zh-CN" altLang="en-US" sz="2800" b="1" dirty="0">
              <a:latin typeface="Times New Roman" panose="02020603050405020304" pitchFamily="18" charset="0"/>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）消去蕴含符号</a:t>
            </a:r>
          </a:p>
          <a:p>
            <a:pPr marL="0" indent="0" eaLnBrk="1" hangingPunct="1">
              <a:spcBef>
                <a:spcPct val="40000"/>
              </a:spcBef>
              <a:buClr>
                <a:srgbClr val="0000FF"/>
              </a:buClr>
              <a:buSzTx/>
              <a:buFont typeface="Wingdings" panose="05000000000000000000" pitchFamily="2" charset="2"/>
              <a:buChar char="§"/>
            </a:pPr>
            <a:endParaRPr lang="zh-CN" altLang="en-US" sz="2400" b="1" dirty="0">
              <a:latin typeface="Times New Roman" panose="02020603050405020304" pitchFamily="18" charset="0"/>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）把否定符号移到每个谓词前面 </a:t>
            </a:r>
          </a:p>
          <a:p>
            <a:pPr marL="0" indent="0" eaLnBrk="1" hangingPunct="1">
              <a:spcBef>
                <a:spcPct val="40000"/>
              </a:spcBef>
              <a:buClr>
                <a:srgbClr val="0000FF"/>
              </a:buClr>
              <a:buSzTx/>
              <a:buFont typeface="Wingdings" panose="05000000000000000000" pitchFamily="2" charset="2"/>
              <a:buChar char="§"/>
            </a:pPr>
            <a:endParaRPr lang="zh-CN" altLang="en-US" sz="2400" b="1" dirty="0">
              <a:latin typeface="Times New Roman" panose="02020603050405020304" pitchFamily="18" charset="0"/>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）变量标准化 </a:t>
            </a:r>
          </a:p>
          <a:p>
            <a:pPr marL="0" indent="0" eaLnBrk="1" hangingPunct="1">
              <a:spcBef>
                <a:spcPct val="40000"/>
              </a:spcBef>
              <a:buClr>
                <a:srgbClr val="0000FF"/>
              </a:buClr>
              <a:buSzTx/>
              <a:buFont typeface="Wingdings" panose="05000000000000000000" pitchFamily="2" charset="2"/>
              <a:buChar char="§"/>
            </a:pPr>
            <a:endParaRPr lang="zh-CN" altLang="en-US" sz="2400" b="1" dirty="0">
              <a:latin typeface="Times New Roman" panose="02020603050405020304" pitchFamily="18" charset="0"/>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4</a:t>
            </a:r>
            <a:r>
              <a:rPr lang="zh-CN" altLang="en-US" sz="2400" b="1" dirty="0">
                <a:latin typeface="Times New Roman" panose="02020603050405020304" pitchFamily="18" charset="0"/>
                <a:ea typeface="宋体" panose="02010600030101010101" pitchFamily="2" charset="-122"/>
              </a:rPr>
              <a:t>）消去存在量词，设</a:t>
            </a:r>
            <a:r>
              <a:rPr lang="en-US" altLang="zh-CN" sz="2400" b="1" i="1" dirty="0">
                <a:latin typeface="Times New Roman" panose="02020603050405020304" pitchFamily="18" charset="0"/>
                <a:ea typeface="宋体" panose="02010600030101010101" pitchFamily="2" charset="-122"/>
              </a:rPr>
              <a:t>y</a:t>
            </a:r>
            <a:r>
              <a:rPr lang="zh-CN" altLang="en-US" sz="2400" b="1" dirty="0">
                <a:latin typeface="Times New Roman" panose="02020603050405020304" pitchFamily="18" charset="0"/>
                <a:ea typeface="宋体" panose="02010600030101010101" pitchFamily="2" charset="-122"/>
              </a:rPr>
              <a:t>的函数是</a:t>
            </a:r>
            <a:r>
              <a:rPr lang="en-US" altLang="zh-CN" sz="2400" b="1" i="1" dirty="0">
                <a:latin typeface="Times New Roman" panose="02020603050405020304" pitchFamily="18" charset="0"/>
                <a:ea typeface="宋体" panose="02010600030101010101" pitchFamily="2" charset="-122"/>
              </a:rPr>
              <a:t>f(x)</a:t>
            </a:r>
            <a:r>
              <a:rPr lang="zh-CN" altLang="en-US" sz="2400" b="1" dirty="0">
                <a:latin typeface="Times New Roman" panose="02020603050405020304" pitchFamily="18" charset="0"/>
                <a:ea typeface="宋体" panose="02010600030101010101" pitchFamily="2" charset="-122"/>
              </a:rPr>
              <a:t>，则 </a:t>
            </a:r>
          </a:p>
          <a:p>
            <a:pPr marL="0" indent="0" algn="just" eaLnBrk="1" hangingPunct="1">
              <a:spcBef>
                <a:spcPct val="40000"/>
              </a:spcBef>
              <a:buClr>
                <a:schemeClr val="accent2"/>
              </a:buClr>
              <a:buSzTx/>
              <a:buNone/>
            </a:pPr>
            <a:endParaRPr lang="en-US" altLang="zh-CN" sz="2400" b="1" dirty="0">
              <a:latin typeface="Times New Roman" panose="02020603050405020304" pitchFamily="18" charset="0"/>
              <a:ea typeface="宋体" panose="02010600030101010101" pitchFamily="2" charset="-122"/>
            </a:endParaRPr>
          </a:p>
        </p:txBody>
      </p:sp>
      <p:graphicFrame>
        <p:nvGraphicFramePr>
          <p:cNvPr id="205830" name="Object 4"/>
          <p:cNvGraphicFramePr/>
          <p:nvPr/>
        </p:nvGraphicFramePr>
        <p:xfrm>
          <a:off x="1790700" y="1895475"/>
          <a:ext cx="8610600" cy="407988"/>
        </p:xfrm>
        <a:graphic>
          <a:graphicData uri="http://schemas.openxmlformats.org/presentationml/2006/ole">
            <mc:AlternateContent xmlns:mc="http://schemas.openxmlformats.org/markup-compatibility/2006">
              <mc:Choice xmlns:v="urn:schemas-microsoft-com:vml" Requires="v">
                <p:oleObj r:id="rId3" imgW="4216400" imgH="203200" progId="Equation.3">
                  <p:embed/>
                </p:oleObj>
              </mc:Choice>
              <mc:Fallback>
                <p:oleObj r:id="rId3" imgW="4216400" imgH="203200" progId="Equation.3">
                  <p:embed/>
                  <p:pic>
                    <p:nvPicPr>
                      <p:cNvPr id="205830" name="Object 4"/>
                      <p:cNvPicPr/>
                      <p:nvPr/>
                    </p:nvPicPr>
                    <p:blipFill>
                      <a:blip r:embed="rId4"/>
                      <a:stretch>
                        <a:fillRect/>
                      </a:stretch>
                    </p:blipFill>
                    <p:spPr>
                      <a:xfrm>
                        <a:off x="1790700" y="1895475"/>
                        <a:ext cx="8610600" cy="407988"/>
                      </a:xfrm>
                      <a:prstGeom prst="rect">
                        <a:avLst/>
                      </a:prstGeom>
                      <a:noFill/>
                      <a:ln w="38100">
                        <a:noFill/>
                        <a:miter/>
                      </a:ln>
                    </p:spPr>
                  </p:pic>
                </p:oleObj>
              </mc:Fallback>
            </mc:AlternateContent>
          </a:graphicData>
        </a:graphic>
      </p:graphicFrame>
      <p:graphicFrame>
        <p:nvGraphicFramePr>
          <p:cNvPr id="15363" name="Object 6"/>
          <p:cNvGraphicFramePr/>
          <p:nvPr/>
        </p:nvGraphicFramePr>
        <p:xfrm>
          <a:off x="1882775" y="2894014"/>
          <a:ext cx="8077200" cy="382587"/>
        </p:xfrm>
        <a:graphic>
          <a:graphicData uri="http://schemas.openxmlformats.org/presentationml/2006/ole">
            <mc:AlternateContent xmlns:mc="http://schemas.openxmlformats.org/markup-compatibility/2006">
              <mc:Choice xmlns:v="urn:schemas-microsoft-com:vml" Requires="v">
                <p:oleObj r:id="rId5" imgW="4229100" imgH="203200" progId="Equation.3">
                  <p:embed/>
                </p:oleObj>
              </mc:Choice>
              <mc:Fallback>
                <p:oleObj r:id="rId5" imgW="4229100" imgH="203200" progId="Equation.3">
                  <p:embed/>
                  <p:pic>
                    <p:nvPicPr>
                      <p:cNvPr id="15363" name="Object 6"/>
                      <p:cNvPicPr/>
                      <p:nvPr/>
                    </p:nvPicPr>
                    <p:blipFill>
                      <a:blip r:embed="rId6"/>
                      <a:stretch>
                        <a:fillRect/>
                      </a:stretch>
                    </p:blipFill>
                    <p:spPr>
                      <a:xfrm>
                        <a:off x="1882775" y="2894014"/>
                        <a:ext cx="8077200" cy="382587"/>
                      </a:xfrm>
                      <a:prstGeom prst="rect">
                        <a:avLst/>
                      </a:prstGeom>
                      <a:noFill/>
                      <a:ln w="38100">
                        <a:noFill/>
                        <a:miter/>
                      </a:ln>
                    </p:spPr>
                  </p:pic>
                </p:oleObj>
              </mc:Fallback>
            </mc:AlternateContent>
          </a:graphicData>
        </a:graphic>
      </p:graphicFrame>
      <p:graphicFrame>
        <p:nvGraphicFramePr>
          <p:cNvPr id="15364" name="Object 8"/>
          <p:cNvGraphicFramePr/>
          <p:nvPr/>
        </p:nvGraphicFramePr>
        <p:xfrm>
          <a:off x="1828800" y="3962401"/>
          <a:ext cx="7696200" cy="392113"/>
        </p:xfrm>
        <a:graphic>
          <a:graphicData uri="http://schemas.openxmlformats.org/presentationml/2006/ole">
            <mc:AlternateContent xmlns:mc="http://schemas.openxmlformats.org/markup-compatibility/2006">
              <mc:Choice xmlns:v="urn:schemas-microsoft-com:vml" Requires="v">
                <p:oleObj r:id="rId7" imgW="3924300" imgH="203200" progId="Equation.3">
                  <p:embed/>
                </p:oleObj>
              </mc:Choice>
              <mc:Fallback>
                <p:oleObj r:id="rId7" imgW="3924300" imgH="203200" progId="Equation.3">
                  <p:embed/>
                  <p:pic>
                    <p:nvPicPr>
                      <p:cNvPr id="15364" name="Object 8"/>
                      <p:cNvPicPr/>
                      <p:nvPr/>
                    </p:nvPicPr>
                    <p:blipFill>
                      <a:blip r:embed="rId8"/>
                      <a:stretch>
                        <a:fillRect/>
                      </a:stretch>
                    </p:blipFill>
                    <p:spPr>
                      <a:xfrm>
                        <a:off x="1828800" y="3962401"/>
                        <a:ext cx="7696200" cy="392113"/>
                      </a:xfrm>
                      <a:prstGeom prst="rect">
                        <a:avLst/>
                      </a:prstGeom>
                      <a:noFill/>
                      <a:ln w="38100">
                        <a:noFill/>
                        <a:miter/>
                      </a:ln>
                    </p:spPr>
                  </p:pic>
                </p:oleObj>
              </mc:Fallback>
            </mc:AlternateContent>
          </a:graphicData>
        </a:graphic>
      </p:graphicFrame>
      <p:graphicFrame>
        <p:nvGraphicFramePr>
          <p:cNvPr id="15365" name="Object 10"/>
          <p:cNvGraphicFramePr/>
          <p:nvPr/>
        </p:nvGraphicFramePr>
        <p:xfrm>
          <a:off x="1958975" y="4953001"/>
          <a:ext cx="7924800" cy="396875"/>
        </p:xfrm>
        <a:graphic>
          <a:graphicData uri="http://schemas.openxmlformats.org/presentationml/2006/ole">
            <mc:AlternateContent xmlns:mc="http://schemas.openxmlformats.org/markup-compatibility/2006">
              <mc:Choice xmlns:v="urn:schemas-microsoft-com:vml" Requires="v">
                <p:oleObj r:id="rId9" imgW="4000500" imgH="203200" progId="Equation.3">
                  <p:embed/>
                </p:oleObj>
              </mc:Choice>
              <mc:Fallback>
                <p:oleObj r:id="rId9" imgW="4000500" imgH="203200" progId="Equation.3">
                  <p:embed/>
                  <p:pic>
                    <p:nvPicPr>
                      <p:cNvPr id="15365" name="Object 10"/>
                      <p:cNvPicPr/>
                      <p:nvPr/>
                    </p:nvPicPr>
                    <p:blipFill>
                      <a:blip r:embed="rId10"/>
                      <a:stretch>
                        <a:fillRect/>
                      </a:stretch>
                    </p:blipFill>
                    <p:spPr>
                      <a:xfrm>
                        <a:off x="1958975" y="4953001"/>
                        <a:ext cx="7924800" cy="396875"/>
                      </a:xfrm>
                      <a:prstGeom prst="rect">
                        <a:avLst/>
                      </a:prstGeom>
                      <a:noFill/>
                      <a:ln w="38100">
                        <a:noFill/>
                        <a:miter/>
                      </a:ln>
                    </p:spPr>
                  </p:pic>
                </p:oleObj>
              </mc:Fallback>
            </mc:AlternateContent>
          </a:graphicData>
        </a:graphic>
      </p:graphicFrame>
      <p:graphicFrame>
        <p:nvGraphicFramePr>
          <p:cNvPr id="15366" name="Object 12"/>
          <p:cNvGraphicFramePr/>
          <p:nvPr/>
        </p:nvGraphicFramePr>
        <p:xfrm>
          <a:off x="2133600" y="5943601"/>
          <a:ext cx="7924800" cy="403225"/>
        </p:xfrm>
        <a:graphic>
          <a:graphicData uri="http://schemas.openxmlformats.org/presentationml/2006/ole">
            <mc:AlternateContent xmlns:mc="http://schemas.openxmlformats.org/markup-compatibility/2006">
              <mc:Choice xmlns:v="urn:schemas-microsoft-com:vml" Requires="v">
                <p:oleObj r:id="rId11" imgW="3937000" imgH="203200" progId="Equation.3">
                  <p:embed/>
                </p:oleObj>
              </mc:Choice>
              <mc:Fallback>
                <p:oleObj r:id="rId11" imgW="3937000" imgH="203200" progId="Equation.3">
                  <p:embed/>
                  <p:pic>
                    <p:nvPicPr>
                      <p:cNvPr id="15366" name="Object 12"/>
                      <p:cNvPicPr/>
                      <p:nvPr/>
                    </p:nvPicPr>
                    <p:blipFill>
                      <a:blip r:embed="rId12"/>
                      <a:stretch>
                        <a:fillRect/>
                      </a:stretch>
                    </p:blipFill>
                    <p:spPr>
                      <a:xfrm>
                        <a:off x="2133600" y="5943601"/>
                        <a:ext cx="7924800" cy="403225"/>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75083151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195</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206851" name="Rectangle 2"/>
          <p:cNvSpPr/>
          <p:nvPr/>
        </p:nvSpPr>
        <p:spPr>
          <a:xfrm>
            <a:off x="1524000" y="1"/>
            <a:ext cx="9144000" cy="765175"/>
          </a:xfrm>
          <a:prstGeom prst="rect">
            <a:avLst/>
          </a:prstGeom>
          <a:solidFill>
            <a:srgbClr val="B00000"/>
          </a:solidFill>
          <a:ln w="9525" cap="flat" cmpd="sng">
            <a:solidFill>
              <a:schemeClr val="accent1"/>
            </a:solidFill>
            <a:prstDash val="solid"/>
            <a:miter/>
            <a:headEnd type="none" w="med" len="med"/>
            <a:tailEnd type="none" w="med" len="med"/>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en-US" altLang="zh-CN" sz="3600" dirty="0">
                <a:solidFill>
                  <a:schemeClr val="bg1"/>
                </a:solidFill>
                <a:latin typeface="Times New Roman" panose="02020603050405020304" pitchFamily="18" charset="0"/>
                <a:ea typeface="黑体" panose="02010609060101010101" pitchFamily="49" charset="-122"/>
              </a:rPr>
              <a:t>3.3  </a:t>
            </a:r>
            <a:r>
              <a:rPr lang="zh-CN" altLang="en-US" sz="3600" dirty="0">
                <a:solidFill>
                  <a:schemeClr val="bg1"/>
                </a:solidFill>
                <a:latin typeface="Times New Roman" panose="02020603050405020304" pitchFamily="18" charset="0"/>
                <a:ea typeface="黑体" panose="02010609060101010101" pitchFamily="49" charset="-122"/>
              </a:rPr>
              <a:t>谓词公式化为子句集的方法</a:t>
            </a:r>
          </a:p>
        </p:txBody>
      </p:sp>
      <p:sp>
        <p:nvSpPr>
          <p:cNvPr id="206852" name="Rectangle 3"/>
          <p:cNvSpPr/>
          <p:nvPr/>
        </p:nvSpPr>
        <p:spPr>
          <a:xfrm>
            <a:off x="1774825" y="790575"/>
            <a:ext cx="8642350" cy="5568950"/>
          </a:xfrm>
          <a:prstGeom prst="rect">
            <a:avLst/>
          </a:prstGeom>
          <a:no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40000"/>
              </a:spcBef>
              <a:buClr>
                <a:schemeClr val="accent2"/>
              </a:buClr>
              <a:buSzTx/>
              <a:buBlip>
                <a:blip r:embed="rId2"/>
              </a:buBlip>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例</a:t>
            </a:r>
            <a:r>
              <a:rPr lang="en-US" altLang="zh-CN" sz="2400" b="1" dirty="0">
                <a:latin typeface="Times New Roman" panose="02020603050405020304" pitchFamily="18" charset="0"/>
                <a:ea typeface="宋体" panose="02010600030101010101" pitchFamily="2" charset="-122"/>
              </a:rPr>
              <a:t>3</a:t>
            </a:r>
            <a:r>
              <a:rPr lang="en-US" altLang="zh-CN" sz="2400" dirty="0">
                <a:latin typeface="Times New Roman" panose="02020603050405020304" pitchFamily="18" charset="0"/>
                <a:ea typeface="宋体" panose="02010600030101010101" pitchFamily="2" charset="-122"/>
              </a:rPr>
              <a:t>.3 </a:t>
            </a:r>
            <a:r>
              <a:rPr lang="zh-CN" altLang="en-US" sz="2400" b="1" dirty="0">
                <a:latin typeface="Times New Roman" panose="02020603050405020304" pitchFamily="18" charset="0"/>
                <a:ea typeface="宋体" panose="02010600030101010101" pitchFamily="2" charset="-122"/>
              </a:rPr>
              <a:t>将下列</a:t>
            </a:r>
            <a:r>
              <a:rPr lang="zh-CN" altLang="en-US" sz="2400" b="1" dirty="0">
                <a:latin typeface="Arial" panose="020B0604020202020204" pitchFamily="34" charset="0"/>
                <a:ea typeface="宋体" panose="02010600030101010101" pitchFamily="2" charset="-122"/>
              </a:rPr>
              <a:t>谓词公式化为子句集。（续）</a:t>
            </a:r>
          </a:p>
          <a:p>
            <a:pPr marL="0" indent="0" eaLnBrk="1" hangingPunct="1">
              <a:spcBef>
                <a:spcPts val="1000"/>
              </a:spcBef>
              <a:buClr>
                <a:schemeClr val="accent2"/>
              </a:buClr>
              <a:buSzTx/>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5</a:t>
            </a:r>
            <a:r>
              <a:rPr lang="zh-CN" altLang="en-US" sz="2400" b="1" dirty="0">
                <a:latin typeface="宋体" panose="02010600030101010101" pitchFamily="2" charset="-122"/>
                <a:ea typeface="宋体" panose="02010600030101010101" pitchFamily="2" charset="-122"/>
              </a:rPr>
              <a:t>）化为前束形</a:t>
            </a:r>
            <a:r>
              <a:rPr lang="zh-CN" altLang="en-US" sz="2400" b="1" dirty="0">
                <a:latin typeface="Arial" panose="020B0604020202020204" pitchFamily="34" charset="0"/>
                <a:ea typeface="宋体" panose="02010600030101010101" pitchFamily="2" charset="-122"/>
              </a:rPr>
              <a:t> </a:t>
            </a:r>
          </a:p>
          <a:p>
            <a:pPr marL="0" indent="0" eaLnBrk="1" hangingPunct="1">
              <a:spcBef>
                <a:spcPts val="1000"/>
              </a:spcBef>
              <a:buClr>
                <a:schemeClr val="accent2"/>
              </a:buClr>
              <a:buSzTx/>
              <a:buNone/>
            </a:pPr>
            <a:endParaRPr lang="zh-CN" altLang="en-US" sz="2400" b="1" dirty="0">
              <a:latin typeface="Arial" panose="020B0604020202020204" pitchFamily="34" charset="0"/>
              <a:ea typeface="宋体" panose="02010600030101010101" pitchFamily="2" charset="-122"/>
            </a:endParaRPr>
          </a:p>
          <a:p>
            <a:pPr marL="0" indent="0" eaLnBrk="1" hangingPunct="1">
              <a:spcBef>
                <a:spcPts val="1000"/>
              </a:spcBef>
              <a:buClr>
                <a:schemeClr val="accent2"/>
              </a:buClr>
              <a:buSzTx/>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6</a:t>
            </a:r>
            <a:r>
              <a:rPr lang="zh-CN" altLang="en-US" sz="2400" b="1" dirty="0">
                <a:latin typeface="宋体" panose="02010600030101010101" pitchFamily="2" charset="-122"/>
                <a:ea typeface="宋体" panose="02010600030101010101" pitchFamily="2" charset="-122"/>
              </a:rPr>
              <a:t>）化为标准形</a:t>
            </a:r>
            <a:r>
              <a:rPr lang="zh-CN" altLang="en-US" sz="2400" b="1" dirty="0">
                <a:latin typeface="Arial" panose="020B0604020202020204" pitchFamily="34" charset="0"/>
                <a:ea typeface="宋体" panose="02010600030101010101" pitchFamily="2" charset="-122"/>
              </a:rPr>
              <a:t> </a:t>
            </a:r>
          </a:p>
          <a:p>
            <a:pPr marL="0" indent="0" eaLnBrk="1" hangingPunct="1">
              <a:spcBef>
                <a:spcPts val="1000"/>
              </a:spcBef>
              <a:buClr>
                <a:schemeClr val="accent2"/>
              </a:buClr>
              <a:buSzTx/>
              <a:buNone/>
            </a:pPr>
            <a:endParaRPr lang="zh-CN" altLang="en-US" sz="2400" b="1" dirty="0">
              <a:latin typeface="Arial" panose="020B0604020202020204" pitchFamily="34" charset="0"/>
              <a:ea typeface="宋体" panose="02010600030101010101" pitchFamily="2" charset="-122"/>
            </a:endParaRPr>
          </a:p>
          <a:p>
            <a:pPr marL="0" indent="0" eaLnBrk="1" hangingPunct="1">
              <a:spcBef>
                <a:spcPts val="1000"/>
              </a:spcBef>
              <a:buClr>
                <a:schemeClr val="accent2"/>
              </a:buClr>
              <a:buSzTx/>
              <a:buNone/>
            </a:pPr>
            <a:endParaRPr lang="zh-CN" altLang="en-US" sz="2400" b="1" dirty="0">
              <a:latin typeface="Arial" panose="020B0604020202020204" pitchFamily="34" charset="0"/>
              <a:ea typeface="宋体" panose="02010600030101010101" pitchFamily="2" charset="-122"/>
            </a:endParaRPr>
          </a:p>
          <a:p>
            <a:pPr marL="0" indent="0" eaLnBrk="1" hangingPunct="1">
              <a:spcBef>
                <a:spcPts val="1000"/>
              </a:spcBef>
              <a:buClr>
                <a:schemeClr val="accent2"/>
              </a:buClr>
              <a:buSzTx/>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7</a:t>
            </a:r>
            <a:r>
              <a:rPr lang="zh-CN" altLang="en-US" sz="2400" b="1" dirty="0">
                <a:latin typeface="宋体" panose="02010600030101010101" pitchFamily="2" charset="-122"/>
                <a:ea typeface="宋体" panose="02010600030101010101" pitchFamily="2" charset="-122"/>
              </a:rPr>
              <a:t>）略去全称量词</a:t>
            </a:r>
            <a:r>
              <a:rPr lang="zh-CN" altLang="en-US" sz="2400" b="1" dirty="0">
                <a:latin typeface="Arial" panose="020B0604020202020204" pitchFamily="34" charset="0"/>
                <a:ea typeface="宋体" panose="02010600030101010101" pitchFamily="2" charset="-122"/>
              </a:rPr>
              <a:t> </a:t>
            </a:r>
          </a:p>
          <a:p>
            <a:pPr marL="0" indent="0" eaLnBrk="1" hangingPunct="1">
              <a:spcBef>
                <a:spcPts val="1000"/>
              </a:spcBef>
              <a:buClr>
                <a:schemeClr val="accent2"/>
              </a:buClr>
              <a:buSzTx/>
              <a:buNone/>
            </a:pPr>
            <a:endParaRPr lang="zh-CN" altLang="en-US" sz="2400" b="1" dirty="0">
              <a:latin typeface="Arial" panose="020B0604020202020204" pitchFamily="34" charset="0"/>
              <a:ea typeface="宋体" panose="02010600030101010101" pitchFamily="2" charset="-122"/>
            </a:endParaRPr>
          </a:p>
          <a:p>
            <a:pPr marL="0" indent="0" algn="just" eaLnBrk="1" hangingPunct="1">
              <a:spcBef>
                <a:spcPts val="1000"/>
              </a:spcBef>
              <a:buClr>
                <a:schemeClr val="accent2"/>
              </a:buClr>
              <a:buSzTx/>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8</a:t>
            </a:r>
            <a:r>
              <a:rPr lang="zh-CN" altLang="en-US" sz="2400" b="1" dirty="0">
                <a:latin typeface="宋体" panose="02010600030101010101" pitchFamily="2" charset="-122"/>
                <a:ea typeface="宋体" panose="02010600030101010101" pitchFamily="2" charset="-122"/>
              </a:rPr>
              <a:t>）消去合取词，把母式用子句集表示</a:t>
            </a:r>
            <a:r>
              <a:rPr lang="zh-CN" altLang="en-US" sz="2400" b="1" dirty="0">
                <a:latin typeface="Arial" panose="020B0604020202020204" pitchFamily="34" charset="0"/>
                <a:ea typeface="宋体" panose="02010600030101010101" pitchFamily="2" charset="-122"/>
              </a:rPr>
              <a:t> </a:t>
            </a:r>
          </a:p>
          <a:p>
            <a:pPr marL="0" indent="0" algn="just" eaLnBrk="1" hangingPunct="1">
              <a:spcBef>
                <a:spcPts val="1000"/>
              </a:spcBef>
              <a:buClr>
                <a:schemeClr val="accent2"/>
              </a:buClr>
              <a:buSzTx/>
              <a:buNone/>
            </a:pPr>
            <a:endParaRPr lang="zh-CN" altLang="en-US" sz="2400" b="1" dirty="0">
              <a:latin typeface="Arial" panose="020B0604020202020204" pitchFamily="34" charset="0"/>
              <a:ea typeface="宋体" panose="02010600030101010101" pitchFamily="2" charset="-122"/>
            </a:endParaRPr>
          </a:p>
          <a:p>
            <a:pPr marL="0" indent="0" algn="just" eaLnBrk="1" hangingPunct="1">
              <a:spcBef>
                <a:spcPts val="1000"/>
              </a:spcBef>
              <a:buClr>
                <a:schemeClr val="accent2"/>
              </a:buClr>
              <a:buSzTx/>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9</a:t>
            </a:r>
            <a:r>
              <a:rPr lang="zh-CN" altLang="en-US" sz="2400" b="1" dirty="0">
                <a:latin typeface="宋体" panose="02010600030101010101" pitchFamily="2" charset="-122"/>
                <a:ea typeface="宋体" panose="02010600030101010101" pitchFamily="2" charset="-122"/>
              </a:rPr>
              <a:t>）子句变量标准化</a:t>
            </a:r>
            <a:r>
              <a:rPr lang="zh-CN" altLang="en-US" sz="2400" b="1" dirty="0">
                <a:latin typeface="Arial" panose="020B0604020202020204" pitchFamily="34" charset="0"/>
                <a:ea typeface="宋体" panose="02010600030101010101" pitchFamily="2" charset="-122"/>
              </a:rPr>
              <a:t> </a:t>
            </a:r>
          </a:p>
        </p:txBody>
      </p:sp>
      <p:graphicFrame>
        <p:nvGraphicFramePr>
          <p:cNvPr id="16386" name="Object 6"/>
          <p:cNvGraphicFramePr/>
          <p:nvPr/>
        </p:nvGraphicFramePr>
        <p:xfrm>
          <a:off x="2252663" y="1752601"/>
          <a:ext cx="8001000" cy="392113"/>
        </p:xfrm>
        <a:graphic>
          <a:graphicData uri="http://schemas.openxmlformats.org/presentationml/2006/ole">
            <mc:AlternateContent xmlns:mc="http://schemas.openxmlformats.org/markup-compatibility/2006">
              <mc:Choice xmlns:v="urn:schemas-microsoft-com:vml" Requires="v">
                <p:oleObj r:id="rId3" imgW="4076700" imgH="203200" progId="Equation.3">
                  <p:embed/>
                </p:oleObj>
              </mc:Choice>
              <mc:Fallback>
                <p:oleObj r:id="rId3" imgW="4076700" imgH="203200" progId="Equation.3">
                  <p:embed/>
                  <p:pic>
                    <p:nvPicPr>
                      <p:cNvPr id="16386" name="Object 6"/>
                      <p:cNvPicPr/>
                      <p:nvPr/>
                    </p:nvPicPr>
                    <p:blipFill>
                      <a:blip r:embed="rId4"/>
                      <a:stretch>
                        <a:fillRect/>
                      </a:stretch>
                    </p:blipFill>
                    <p:spPr>
                      <a:xfrm>
                        <a:off x="2252663" y="1752601"/>
                        <a:ext cx="8001000" cy="392113"/>
                      </a:xfrm>
                      <a:prstGeom prst="rect">
                        <a:avLst/>
                      </a:prstGeom>
                      <a:noFill/>
                      <a:ln w="38100">
                        <a:noFill/>
                        <a:miter/>
                      </a:ln>
                    </p:spPr>
                  </p:pic>
                </p:oleObj>
              </mc:Fallback>
            </mc:AlternateContent>
          </a:graphicData>
        </a:graphic>
      </p:graphicFrame>
      <p:graphicFrame>
        <p:nvGraphicFramePr>
          <p:cNvPr id="16387" name="Object 10"/>
          <p:cNvGraphicFramePr/>
          <p:nvPr/>
        </p:nvGraphicFramePr>
        <p:xfrm>
          <a:off x="2328863" y="2743200"/>
          <a:ext cx="7924800" cy="388938"/>
        </p:xfrm>
        <a:graphic>
          <a:graphicData uri="http://schemas.openxmlformats.org/presentationml/2006/ole">
            <mc:AlternateContent xmlns:mc="http://schemas.openxmlformats.org/markup-compatibility/2006">
              <mc:Choice xmlns:v="urn:schemas-microsoft-com:vml" Requires="v">
                <p:oleObj r:id="rId5" imgW="4076700" imgH="203200" progId="Equation.3">
                  <p:embed/>
                </p:oleObj>
              </mc:Choice>
              <mc:Fallback>
                <p:oleObj r:id="rId5" imgW="4076700" imgH="203200" progId="Equation.3">
                  <p:embed/>
                  <p:pic>
                    <p:nvPicPr>
                      <p:cNvPr id="16387" name="Object 10"/>
                      <p:cNvPicPr/>
                      <p:nvPr/>
                    </p:nvPicPr>
                    <p:blipFill>
                      <a:blip r:embed="rId6"/>
                      <a:stretch>
                        <a:fillRect/>
                      </a:stretch>
                    </p:blipFill>
                    <p:spPr>
                      <a:xfrm>
                        <a:off x="2328863" y="2743200"/>
                        <a:ext cx="7924800" cy="388938"/>
                      </a:xfrm>
                      <a:prstGeom prst="rect">
                        <a:avLst/>
                      </a:prstGeom>
                      <a:noFill/>
                      <a:ln w="38100">
                        <a:noFill/>
                        <a:miter/>
                      </a:ln>
                    </p:spPr>
                  </p:pic>
                </p:oleObj>
              </mc:Fallback>
            </mc:AlternateContent>
          </a:graphicData>
        </a:graphic>
      </p:graphicFrame>
      <p:graphicFrame>
        <p:nvGraphicFramePr>
          <p:cNvPr id="16388" name="Object 12"/>
          <p:cNvGraphicFramePr/>
          <p:nvPr/>
        </p:nvGraphicFramePr>
        <p:xfrm>
          <a:off x="2366964" y="3192463"/>
          <a:ext cx="7115175" cy="425450"/>
        </p:xfrm>
        <a:graphic>
          <a:graphicData uri="http://schemas.openxmlformats.org/presentationml/2006/ole">
            <mc:AlternateContent xmlns:mc="http://schemas.openxmlformats.org/markup-compatibility/2006">
              <mc:Choice xmlns:v="urn:schemas-microsoft-com:vml" Requires="v">
                <p:oleObj r:id="rId7" imgW="3336925" imgH="203200" progId="Equation.3">
                  <p:embed/>
                </p:oleObj>
              </mc:Choice>
              <mc:Fallback>
                <p:oleObj r:id="rId7" imgW="3336925" imgH="203200" progId="Equation.3">
                  <p:embed/>
                  <p:pic>
                    <p:nvPicPr>
                      <p:cNvPr id="16388" name="Object 12"/>
                      <p:cNvPicPr/>
                      <p:nvPr/>
                    </p:nvPicPr>
                    <p:blipFill>
                      <a:blip r:embed="rId8"/>
                      <a:stretch>
                        <a:fillRect/>
                      </a:stretch>
                    </p:blipFill>
                    <p:spPr>
                      <a:xfrm>
                        <a:off x="2366964" y="3192463"/>
                        <a:ext cx="7115175" cy="425450"/>
                      </a:xfrm>
                      <a:prstGeom prst="rect">
                        <a:avLst/>
                      </a:prstGeom>
                      <a:noFill/>
                      <a:ln w="38100">
                        <a:noFill/>
                        <a:miter/>
                      </a:ln>
                    </p:spPr>
                  </p:pic>
                </p:oleObj>
              </mc:Fallback>
            </mc:AlternateContent>
          </a:graphicData>
        </a:graphic>
      </p:graphicFrame>
      <p:graphicFrame>
        <p:nvGraphicFramePr>
          <p:cNvPr id="16389" name="Object 14"/>
          <p:cNvGraphicFramePr/>
          <p:nvPr/>
        </p:nvGraphicFramePr>
        <p:xfrm>
          <a:off x="2362200" y="4267201"/>
          <a:ext cx="5283200" cy="404813"/>
        </p:xfrm>
        <a:graphic>
          <a:graphicData uri="http://schemas.openxmlformats.org/presentationml/2006/ole">
            <mc:AlternateContent xmlns:mc="http://schemas.openxmlformats.org/markup-compatibility/2006">
              <mc:Choice xmlns:v="urn:schemas-microsoft-com:vml" Requires="v">
                <p:oleObj r:id="rId9" imgW="2613660" imgH="203200" progId="Equation.3">
                  <p:embed/>
                </p:oleObj>
              </mc:Choice>
              <mc:Fallback>
                <p:oleObj r:id="rId9" imgW="2613660" imgH="203200" progId="Equation.3">
                  <p:embed/>
                  <p:pic>
                    <p:nvPicPr>
                      <p:cNvPr id="16389" name="Object 14"/>
                      <p:cNvPicPr/>
                      <p:nvPr/>
                    </p:nvPicPr>
                    <p:blipFill>
                      <a:blip r:embed="rId10"/>
                      <a:stretch>
                        <a:fillRect/>
                      </a:stretch>
                    </p:blipFill>
                    <p:spPr>
                      <a:xfrm>
                        <a:off x="2362200" y="4267201"/>
                        <a:ext cx="5283200" cy="404813"/>
                      </a:xfrm>
                      <a:prstGeom prst="rect">
                        <a:avLst/>
                      </a:prstGeom>
                      <a:noFill/>
                      <a:ln w="38100">
                        <a:noFill/>
                        <a:miter/>
                      </a:ln>
                    </p:spPr>
                  </p:pic>
                </p:oleObj>
              </mc:Fallback>
            </mc:AlternateContent>
          </a:graphicData>
        </a:graphic>
      </p:graphicFrame>
      <p:graphicFrame>
        <p:nvGraphicFramePr>
          <p:cNvPr id="16390" name="Object 18"/>
          <p:cNvGraphicFramePr/>
          <p:nvPr/>
        </p:nvGraphicFramePr>
        <p:xfrm>
          <a:off x="2578100" y="5181600"/>
          <a:ext cx="863600" cy="400050"/>
        </p:xfrm>
        <a:graphic>
          <a:graphicData uri="http://schemas.openxmlformats.org/presentationml/2006/ole">
            <mc:AlternateContent xmlns:mc="http://schemas.openxmlformats.org/markup-compatibility/2006">
              <mc:Choice xmlns:v="urn:schemas-microsoft-com:vml" Requires="v">
                <p:oleObj r:id="rId11" imgW="431165" imgH="203200" progId="Equation.3">
                  <p:embed/>
                </p:oleObj>
              </mc:Choice>
              <mc:Fallback>
                <p:oleObj r:id="rId11" imgW="431165" imgH="203200" progId="Equation.3">
                  <p:embed/>
                  <p:pic>
                    <p:nvPicPr>
                      <p:cNvPr id="16390" name="Object 18"/>
                      <p:cNvPicPr/>
                      <p:nvPr/>
                    </p:nvPicPr>
                    <p:blipFill>
                      <a:blip r:embed="rId12"/>
                      <a:stretch>
                        <a:fillRect/>
                      </a:stretch>
                    </p:blipFill>
                    <p:spPr>
                      <a:xfrm>
                        <a:off x="2578100" y="5181600"/>
                        <a:ext cx="863600" cy="400050"/>
                      </a:xfrm>
                      <a:prstGeom prst="rect">
                        <a:avLst/>
                      </a:prstGeom>
                      <a:noFill/>
                      <a:ln w="38100">
                        <a:noFill/>
                        <a:miter/>
                      </a:ln>
                    </p:spPr>
                  </p:pic>
                </p:oleObj>
              </mc:Fallback>
            </mc:AlternateContent>
          </a:graphicData>
        </a:graphic>
      </p:graphicFrame>
      <p:graphicFrame>
        <p:nvGraphicFramePr>
          <p:cNvPr id="16391" name="Object 17"/>
          <p:cNvGraphicFramePr/>
          <p:nvPr/>
        </p:nvGraphicFramePr>
        <p:xfrm>
          <a:off x="3455988" y="5186364"/>
          <a:ext cx="2259012" cy="471487"/>
        </p:xfrm>
        <a:graphic>
          <a:graphicData uri="http://schemas.openxmlformats.org/presentationml/2006/ole">
            <mc:AlternateContent xmlns:mc="http://schemas.openxmlformats.org/markup-compatibility/2006">
              <mc:Choice xmlns:v="urn:schemas-microsoft-com:vml" Requires="v">
                <p:oleObj r:id="rId13" imgW="1141730" imgH="203200" progId="Equation.3">
                  <p:embed/>
                </p:oleObj>
              </mc:Choice>
              <mc:Fallback>
                <p:oleObj r:id="rId13" imgW="1141730" imgH="203200" progId="Equation.3">
                  <p:embed/>
                  <p:pic>
                    <p:nvPicPr>
                      <p:cNvPr id="16391" name="Object 17"/>
                      <p:cNvPicPr/>
                      <p:nvPr/>
                    </p:nvPicPr>
                    <p:blipFill>
                      <a:blip r:embed="rId14"/>
                      <a:stretch>
                        <a:fillRect/>
                      </a:stretch>
                    </p:blipFill>
                    <p:spPr>
                      <a:xfrm>
                        <a:off x="3455988" y="5186364"/>
                        <a:ext cx="2259012" cy="471487"/>
                      </a:xfrm>
                      <a:prstGeom prst="rect">
                        <a:avLst/>
                      </a:prstGeom>
                      <a:noFill/>
                      <a:ln w="38100">
                        <a:noFill/>
                        <a:miter/>
                      </a:ln>
                    </p:spPr>
                  </p:pic>
                </p:oleObj>
              </mc:Fallback>
            </mc:AlternateContent>
          </a:graphicData>
        </a:graphic>
      </p:graphicFrame>
      <p:graphicFrame>
        <p:nvGraphicFramePr>
          <p:cNvPr id="16392" name="Object 16"/>
          <p:cNvGraphicFramePr/>
          <p:nvPr/>
        </p:nvGraphicFramePr>
        <p:xfrm>
          <a:off x="5791200" y="5233988"/>
          <a:ext cx="1860550" cy="423862"/>
        </p:xfrm>
        <a:graphic>
          <a:graphicData uri="http://schemas.openxmlformats.org/presentationml/2006/ole">
            <mc:AlternateContent xmlns:mc="http://schemas.openxmlformats.org/markup-compatibility/2006">
              <mc:Choice xmlns:v="urn:schemas-microsoft-com:vml" Requires="v">
                <p:oleObj r:id="rId15" imgW="875665" imgH="203200" progId="Equation.3">
                  <p:embed/>
                </p:oleObj>
              </mc:Choice>
              <mc:Fallback>
                <p:oleObj r:id="rId15" imgW="875665" imgH="203200" progId="Equation.3">
                  <p:embed/>
                  <p:pic>
                    <p:nvPicPr>
                      <p:cNvPr id="16392" name="Object 16"/>
                      <p:cNvPicPr/>
                      <p:nvPr/>
                    </p:nvPicPr>
                    <p:blipFill>
                      <a:blip r:embed="rId16"/>
                      <a:stretch>
                        <a:fillRect/>
                      </a:stretch>
                    </p:blipFill>
                    <p:spPr>
                      <a:xfrm>
                        <a:off x="5791200" y="5233988"/>
                        <a:ext cx="1860550" cy="423862"/>
                      </a:xfrm>
                      <a:prstGeom prst="rect">
                        <a:avLst/>
                      </a:prstGeom>
                      <a:noFill/>
                      <a:ln w="38100">
                        <a:noFill/>
                        <a:miter/>
                      </a:ln>
                    </p:spPr>
                  </p:pic>
                </p:oleObj>
              </mc:Fallback>
            </mc:AlternateContent>
          </a:graphicData>
        </a:graphic>
      </p:graphicFrame>
      <p:graphicFrame>
        <p:nvGraphicFramePr>
          <p:cNvPr id="16393" name="Object 20"/>
          <p:cNvGraphicFramePr/>
          <p:nvPr/>
        </p:nvGraphicFramePr>
        <p:xfrm>
          <a:off x="4864100" y="5715000"/>
          <a:ext cx="863600" cy="400050"/>
        </p:xfrm>
        <a:graphic>
          <a:graphicData uri="http://schemas.openxmlformats.org/presentationml/2006/ole">
            <mc:AlternateContent xmlns:mc="http://schemas.openxmlformats.org/markup-compatibility/2006">
              <mc:Choice xmlns:v="urn:schemas-microsoft-com:vml" Requires="v">
                <p:oleObj r:id="rId17" imgW="431165" imgH="203200" progId="Equation.3">
                  <p:embed/>
                </p:oleObj>
              </mc:Choice>
              <mc:Fallback>
                <p:oleObj r:id="rId17" imgW="431165" imgH="203200" progId="Equation.3">
                  <p:embed/>
                  <p:pic>
                    <p:nvPicPr>
                      <p:cNvPr id="16393" name="Object 20"/>
                      <p:cNvPicPr/>
                      <p:nvPr/>
                    </p:nvPicPr>
                    <p:blipFill>
                      <a:blip r:embed="rId18"/>
                      <a:stretch>
                        <a:fillRect/>
                      </a:stretch>
                    </p:blipFill>
                    <p:spPr>
                      <a:xfrm>
                        <a:off x="4864100" y="5715000"/>
                        <a:ext cx="863600" cy="400050"/>
                      </a:xfrm>
                      <a:prstGeom prst="rect">
                        <a:avLst/>
                      </a:prstGeom>
                      <a:noFill/>
                      <a:ln w="38100">
                        <a:noFill/>
                        <a:miter/>
                      </a:ln>
                    </p:spPr>
                  </p:pic>
                </p:oleObj>
              </mc:Fallback>
            </mc:AlternateContent>
          </a:graphicData>
        </a:graphic>
      </p:graphicFrame>
      <p:graphicFrame>
        <p:nvGraphicFramePr>
          <p:cNvPr id="16394" name="Object 22"/>
          <p:cNvGraphicFramePr/>
          <p:nvPr/>
        </p:nvGraphicFramePr>
        <p:xfrm>
          <a:off x="5746750" y="5721350"/>
          <a:ext cx="2101850" cy="425450"/>
        </p:xfrm>
        <a:graphic>
          <a:graphicData uri="http://schemas.openxmlformats.org/presentationml/2006/ole">
            <mc:AlternateContent xmlns:mc="http://schemas.openxmlformats.org/markup-compatibility/2006">
              <mc:Choice xmlns:v="urn:schemas-microsoft-com:vml" Requires="v">
                <p:oleObj r:id="rId19" imgW="1167130" imgH="203200" progId="Equation.3">
                  <p:embed/>
                </p:oleObj>
              </mc:Choice>
              <mc:Fallback>
                <p:oleObj r:id="rId19" imgW="1167130" imgH="203200" progId="Equation.3">
                  <p:embed/>
                  <p:pic>
                    <p:nvPicPr>
                      <p:cNvPr id="16394" name="Object 22"/>
                      <p:cNvPicPr/>
                      <p:nvPr/>
                    </p:nvPicPr>
                    <p:blipFill>
                      <a:blip r:embed="rId20"/>
                      <a:stretch>
                        <a:fillRect/>
                      </a:stretch>
                    </p:blipFill>
                    <p:spPr>
                      <a:xfrm>
                        <a:off x="5746750" y="5721350"/>
                        <a:ext cx="2101850" cy="425450"/>
                      </a:xfrm>
                      <a:prstGeom prst="rect">
                        <a:avLst/>
                      </a:prstGeom>
                      <a:noFill/>
                      <a:ln w="38100">
                        <a:noFill/>
                        <a:miter/>
                      </a:ln>
                    </p:spPr>
                  </p:pic>
                </p:oleObj>
              </mc:Fallback>
            </mc:AlternateContent>
          </a:graphicData>
        </a:graphic>
      </p:graphicFrame>
      <p:graphicFrame>
        <p:nvGraphicFramePr>
          <p:cNvPr id="16395" name="Object 24"/>
          <p:cNvGraphicFramePr/>
          <p:nvPr/>
        </p:nvGraphicFramePr>
        <p:xfrm>
          <a:off x="7950200" y="5741988"/>
          <a:ext cx="1779588" cy="404812"/>
        </p:xfrm>
        <a:graphic>
          <a:graphicData uri="http://schemas.openxmlformats.org/presentationml/2006/ole">
            <mc:AlternateContent xmlns:mc="http://schemas.openxmlformats.org/markup-compatibility/2006">
              <mc:Choice xmlns:v="urn:schemas-microsoft-com:vml" Requires="v">
                <p:oleObj r:id="rId21" imgW="875665" imgH="203200" progId="Equation.3">
                  <p:embed/>
                </p:oleObj>
              </mc:Choice>
              <mc:Fallback>
                <p:oleObj r:id="rId21" imgW="875665" imgH="203200" progId="Equation.3">
                  <p:embed/>
                  <p:pic>
                    <p:nvPicPr>
                      <p:cNvPr id="16395" name="Object 24"/>
                      <p:cNvPicPr/>
                      <p:nvPr/>
                    </p:nvPicPr>
                    <p:blipFill>
                      <a:blip r:embed="rId22"/>
                      <a:stretch>
                        <a:fillRect/>
                      </a:stretch>
                    </p:blipFill>
                    <p:spPr>
                      <a:xfrm>
                        <a:off x="7950200" y="5741988"/>
                        <a:ext cx="1779588" cy="404812"/>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43790481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9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196</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207875" name="Rectangle 2"/>
          <p:cNvSpPr/>
          <p:nvPr/>
        </p:nvSpPr>
        <p:spPr>
          <a:xfrm>
            <a:off x="1524000" y="1"/>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en-US" altLang="zh-CN" sz="3600" dirty="0">
                <a:solidFill>
                  <a:schemeClr val="bg1"/>
                </a:solidFill>
                <a:latin typeface="Times New Roman" panose="02020603050405020304" pitchFamily="18" charset="0"/>
                <a:ea typeface="黑体" panose="02010609060101010101" pitchFamily="49" charset="-122"/>
              </a:rPr>
              <a:t>3.3  </a:t>
            </a:r>
            <a:r>
              <a:rPr lang="zh-CN" altLang="en-US" sz="3600" dirty="0">
                <a:solidFill>
                  <a:schemeClr val="bg1"/>
                </a:solidFill>
                <a:latin typeface="Times New Roman" panose="02020603050405020304" pitchFamily="18" charset="0"/>
                <a:ea typeface="黑体" panose="02010609060101010101" pitchFamily="49" charset="-122"/>
              </a:rPr>
              <a:t>谓词公式化为子句集的方法</a:t>
            </a:r>
          </a:p>
        </p:txBody>
      </p:sp>
      <p:sp>
        <p:nvSpPr>
          <p:cNvPr id="207876" name="Rectangle 3"/>
          <p:cNvSpPr/>
          <p:nvPr/>
        </p:nvSpPr>
        <p:spPr>
          <a:xfrm>
            <a:off x="1752601" y="1066801"/>
            <a:ext cx="8512175" cy="5699125"/>
          </a:xfrm>
          <a:prstGeom prst="rect">
            <a:avLst/>
          </a:prstGeom>
          <a:gradFill rotWithShape="1">
            <a:gsLst>
              <a:gs pos="0">
                <a:srgbClr val="FFFF99"/>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40000"/>
              </a:spcBef>
              <a:buClr>
                <a:schemeClr val="accent2"/>
              </a:buClr>
              <a:buSzTx/>
              <a:buBlip>
                <a:blip r:embed="rId2"/>
              </a:buBlip>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例</a:t>
            </a:r>
            <a:r>
              <a:rPr lang="en-US" altLang="zh-CN" sz="2400" b="1" dirty="0">
                <a:latin typeface="Times New Roman" panose="02020603050405020304" pitchFamily="18" charset="0"/>
                <a:ea typeface="宋体" panose="02010600030101010101" pitchFamily="2" charset="-122"/>
              </a:rPr>
              <a:t>3.4</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将下列</a:t>
            </a:r>
            <a:r>
              <a:rPr lang="zh-CN" altLang="en-US" sz="2400" dirty="0">
                <a:latin typeface="Arial" panose="020B0604020202020204" pitchFamily="34" charset="0"/>
                <a:ea typeface="宋体" panose="02010600030101010101" pitchFamily="2" charset="-122"/>
              </a:rPr>
              <a:t>谓词公式化为不含存在量词的前束形。</a:t>
            </a:r>
          </a:p>
          <a:p>
            <a:pPr marL="0" indent="0" eaLnBrk="1" hangingPunct="1">
              <a:spcBef>
                <a:spcPct val="40000"/>
              </a:spcBef>
              <a:buClr>
                <a:schemeClr val="accent2"/>
              </a:buClr>
              <a:buSzTx/>
              <a:buNone/>
            </a:pPr>
            <a:endParaRPr lang="zh-CN" altLang="en-US" sz="2800" dirty="0">
              <a:latin typeface="Arial" panose="020B0604020202020204" pitchFamily="34" charset="0"/>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）消去存在量词</a:t>
            </a:r>
            <a:r>
              <a:rPr lang="zh-CN" altLang="en-US" sz="2400" b="1" dirty="0">
                <a:latin typeface="宋体" panose="02010600030101010101" pitchFamily="2" charset="-122"/>
                <a:ea typeface="宋体" panose="02010600030101010101" pitchFamily="2" charset="-122"/>
              </a:rPr>
              <a:t> </a:t>
            </a:r>
          </a:p>
          <a:p>
            <a:pPr marL="0" indent="0" eaLnBrk="1" hangingPunct="1">
              <a:spcBef>
                <a:spcPct val="40000"/>
              </a:spcBef>
              <a:buClr>
                <a:srgbClr val="0000FF"/>
              </a:buClr>
              <a:buSzTx/>
              <a:buFont typeface="Wingdings" panose="05000000000000000000" pitchFamily="2" charset="2"/>
              <a:buChar char="§"/>
            </a:pPr>
            <a:endParaRPr lang="zh-CN" altLang="en-US" sz="2400" b="1" dirty="0">
              <a:latin typeface="宋体" panose="02010600030101010101" pitchFamily="2" charset="-122"/>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）消去蕴含符号 </a:t>
            </a:r>
          </a:p>
          <a:p>
            <a:pPr marL="0" indent="0" eaLnBrk="1" hangingPunct="1">
              <a:spcBef>
                <a:spcPct val="40000"/>
              </a:spcBef>
              <a:buClr>
                <a:srgbClr val="0000FF"/>
              </a:buClr>
              <a:buSzTx/>
              <a:buFont typeface="Wingdings" panose="05000000000000000000" pitchFamily="2" charset="2"/>
              <a:buChar char="§"/>
            </a:pPr>
            <a:endParaRPr lang="en-US" altLang="zh-CN" sz="2400" b="1" dirty="0">
              <a:latin typeface="Times New Roman" panose="02020603050405020304" pitchFamily="18" charset="0"/>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）把否定符号移动到每个谓词前 </a:t>
            </a:r>
          </a:p>
          <a:p>
            <a:pPr marL="0" indent="0" eaLnBrk="1" hangingPunct="1">
              <a:spcBef>
                <a:spcPct val="40000"/>
              </a:spcBef>
              <a:buClr>
                <a:srgbClr val="0000FF"/>
              </a:buClr>
              <a:buSzTx/>
              <a:buNone/>
            </a:pPr>
            <a:endParaRPr lang="zh-CN" altLang="en-US" sz="2400" b="1" dirty="0">
              <a:latin typeface="Times New Roman" panose="02020603050405020304" pitchFamily="18" charset="0"/>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4</a:t>
            </a:r>
            <a:r>
              <a:rPr lang="zh-CN" altLang="en-US" sz="2400" b="1" dirty="0">
                <a:latin typeface="Times New Roman" panose="02020603050405020304" pitchFamily="18" charset="0"/>
                <a:ea typeface="宋体" panose="02010600030101010101" pitchFamily="2" charset="-122"/>
              </a:rPr>
              <a:t>）消去存在量词，设</a:t>
            </a:r>
            <a:r>
              <a:rPr lang="en-US" altLang="zh-CN" sz="2400" b="1" i="1" dirty="0">
                <a:latin typeface="Times New Roman" panose="02020603050405020304" pitchFamily="18" charset="0"/>
                <a:ea typeface="宋体" panose="02010600030101010101" pitchFamily="2" charset="-122"/>
              </a:rPr>
              <a:t>z</a:t>
            </a:r>
            <a:r>
              <a:rPr lang="zh-CN" altLang="en-US" sz="2400" b="1" dirty="0">
                <a:latin typeface="Times New Roman" panose="02020603050405020304" pitchFamily="18" charset="0"/>
                <a:ea typeface="宋体" panose="02010600030101010101" pitchFamily="2" charset="-122"/>
              </a:rPr>
              <a:t>的函数是</a:t>
            </a:r>
            <a:r>
              <a:rPr lang="en-US" altLang="zh-CN" sz="2400" b="1" i="1" dirty="0">
                <a:latin typeface="Times New Roman" panose="02020603050405020304" pitchFamily="18" charset="0"/>
                <a:ea typeface="宋体" panose="02010600030101010101" pitchFamily="2" charset="-122"/>
              </a:rPr>
              <a:t>g</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y</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，则 </a:t>
            </a:r>
          </a:p>
          <a:p>
            <a:pPr marL="0" indent="0" eaLnBrk="1" hangingPunct="1">
              <a:spcBef>
                <a:spcPct val="100000"/>
              </a:spcBef>
              <a:buClr>
                <a:srgbClr val="0000FF"/>
              </a:buClr>
              <a:buSzTx/>
              <a:buNone/>
            </a:pPr>
            <a:endParaRPr lang="en-US" altLang="zh-CN" sz="2400" b="1" dirty="0">
              <a:latin typeface="Times New Roman" panose="02020603050405020304" pitchFamily="18" charset="0"/>
              <a:ea typeface="宋体" panose="02010600030101010101" pitchFamily="2" charset="-122"/>
            </a:endParaRPr>
          </a:p>
        </p:txBody>
      </p:sp>
      <p:graphicFrame>
        <p:nvGraphicFramePr>
          <p:cNvPr id="207878" name="Object 9"/>
          <p:cNvGraphicFramePr/>
          <p:nvPr/>
        </p:nvGraphicFramePr>
        <p:xfrm>
          <a:off x="2438400" y="1606551"/>
          <a:ext cx="6629400" cy="436563"/>
        </p:xfrm>
        <a:graphic>
          <a:graphicData uri="http://schemas.openxmlformats.org/presentationml/2006/ole">
            <mc:AlternateContent xmlns:mc="http://schemas.openxmlformats.org/markup-compatibility/2006">
              <mc:Choice xmlns:v="urn:schemas-microsoft-com:vml" Requires="v">
                <p:oleObj r:id="rId3" imgW="3035300" imgH="203200" progId="Equation.3">
                  <p:embed/>
                </p:oleObj>
              </mc:Choice>
              <mc:Fallback>
                <p:oleObj r:id="rId3" imgW="3035300" imgH="203200" progId="Equation.3">
                  <p:embed/>
                  <p:pic>
                    <p:nvPicPr>
                      <p:cNvPr id="207878" name="Object 9"/>
                      <p:cNvPicPr/>
                      <p:nvPr/>
                    </p:nvPicPr>
                    <p:blipFill>
                      <a:blip r:embed="rId4"/>
                      <a:stretch>
                        <a:fillRect/>
                      </a:stretch>
                    </p:blipFill>
                    <p:spPr>
                      <a:xfrm>
                        <a:off x="2438400" y="1606551"/>
                        <a:ext cx="6629400" cy="436563"/>
                      </a:xfrm>
                      <a:prstGeom prst="rect">
                        <a:avLst/>
                      </a:prstGeom>
                      <a:noFill/>
                      <a:ln w="38100">
                        <a:noFill/>
                        <a:miter/>
                      </a:ln>
                    </p:spPr>
                  </p:pic>
                </p:oleObj>
              </mc:Fallback>
            </mc:AlternateContent>
          </a:graphicData>
        </a:graphic>
      </p:graphicFrame>
      <p:graphicFrame>
        <p:nvGraphicFramePr>
          <p:cNvPr id="207880" name="Object 11"/>
          <p:cNvGraphicFramePr/>
          <p:nvPr/>
        </p:nvGraphicFramePr>
        <p:xfrm>
          <a:off x="2590800" y="2673351"/>
          <a:ext cx="5867400" cy="423863"/>
        </p:xfrm>
        <a:graphic>
          <a:graphicData uri="http://schemas.openxmlformats.org/presentationml/2006/ole">
            <mc:AlternateContent xmlns:mc="http://schemas.openxmlformats.org/markup-compatibility/2006">
              <mc:Choice xmlns:v="urn:schemas-microsoft-com:vml" Requires="v">
                <p:oleObj r:id="rId5" imgW="2768600" imgH="203200" progId="Equation.3">
                  <p:embed/>
                </p:oleObj>
              </mc:Choice>
              <mc:Fallback>
                <p:oleObj r:id="rId5" imgW="2768600" imgH="203200" progId="Equation.3">
                  <p:embed/>
                  <p:pic>
                    <p:nvPicPr>
                      <p:cNvPr id="207880" name="Object 11"/>
                      <p:cNvPicPr/>
                      <p:nvPr/>
                    </p:nvPicPr>
                    <p:blipFill>
                      <a:blip r:embed="rId6"/>
                      <a:stretch>
                        <a:fillRect/>
                      </a:stretch>
                    </p:blipFill>
                    <p:spPr>
                      <a:xfrm>
                        <a:off x="2590800" y="2673351"/>
                        <a:ext cx="5867400" cy="423863"/>
                      </a:xfrm>
                      <a:prstGeom prst="rect">
                        <a:avLst/>
                      </a:prstGeom>
                      <a:noFill/>
                      <a:ln w="38100">
                        <a:noFill/>
                        <a:miter/>
                      </a:ln>
                    </p:spPr>
                  </p:pic>
                </p:oleObj>
              </mc:Fallback>
            </mc:AlternateContent>
          </a:graphicData>
        </a:graphic>
      </p:graphicFrame>
      <p:graphicFrame>
        <p:nvGraphicFramePr>
          <p:cNvPr id="207882" name="Object 13"/>
          <p:cNvGraphicFramePr/>
          <p:nvPr/>
        </p:nvGraphicFramePr>
        <p:xfrm>
          <a:off x="2667000" y="3740151"/>
          <a:ext cx="5410200" cy="385763"/>
        </p:xfrm>
        <a:graphic>
          <a:graphicData uri="http://schemas.openxmlformats.org/presentationml/2006/ole">
            <mc:AlternateContent xmlns:mc="http://schemas.openxmlformats.org/markup-compatibility/2006">
              <mc:Choice xmlns:v="urn:schemas-microsoft-com:vml" Requires="v">
                <p:oleObj r:id="rId7" imgW="2806700" imgH="203200" progId="Equation.3">
                  <p:embed/>
                </p:oleObj>
              </mc:Choice>
              <mc:Fallback>
                <p:oleObj r:id="rId7" imgW="2806700" imgH="203200" progId="Equation.3">
                  <p:embed/>
                  <p:pic>
                    <p:nvPicPr>
                      <p:cNvPr id="207882" name="Object 13"/>
                      <p:cNvPicPr/>
                      <p:nvPr/>
                    </p:nvPicPr>
                    <p:blipFill>
                      <a:blip r:embed="rId8"/>
                      <a:stretch>
                        <a:fillRect/>
                      </a:stretch>
                    </p:blipFill>
                    <p:spPr>
                      <a:xfrm>
                        <a:off x="2667000" y="3740151"/>
                        <a:ext cx="5410200" cy="385763"/>
                      </a:xfrm>
                      <a:prstGeom prst="rect">
                        <a:avLst/>
                      </a:prstGeom>
                      <a:noFill/>
                      <a:ln w="38100">
                        <a:noFill/>
                        <a:miter/>
                      </a:ln>
                    </p:spPr>
                  </p:pic>
                </p:oleObj>
              </mc:Fallback>
            </mc:AlternateContent>
          </a:graphicData>
        </a:graphic>
      </p:graphicFrame>
      <p:graphicFrame>
        <p:nvGraphicFramePr>
          <p:cNvPr id="207884" name="Object 15"/>
          <p:cNvGraphicFramePr/>
          <p:nvPr/>
        </p:nvGraphicFramePr>
        <p:xfrm>
          <a:off x="2590800" y="4754564"/>
          <a:ext cx="5257800" cy="434975"/>
        </p:xfrm>
        <a:graphic>
          <a:graphicData uri="http://schemas.openxmlformats.org/presentationml/2006/ole">
            <mc:AlternateContent xmlns:mc="http://schemas.openxmlformats.org/markup-compatibility/2006">
              <mc:Choice xmlns:v="urn:schemas-microsoft-com:vml" Requires="v">
                <p:oleObj r:id="rId9" imgW="2019300" imgH="165100" progId="Equation.3">
                  <p:embed/>
                </p:oleObj>
              </mc:Choice>
              <mc:Fallback>
                <p:oleObj r:id="rId9" imgW="2019300" imgH="165100" progId="Equation.3">
                  <p:embed/>
                  <p:pic>
                    <p:nvPicPr>
                      <p:cNvPr id="207884" name="Object 15"/>
                      <p:cNvPicPr/>
                      <p:nvPr/>
                    </p:nvPicPr>
                    <p:blipFill>
                      <a:blip r:embed="rId10"/>
                      <a:stretch>
                        <a:fillRect/>
                      </a:stretch>
                    </p:blipFill>
                    <p:spPr>
                      <a:xfrm>
                        <a:off x="2590800" y="4754564"/>
                        <a:ext cx="5257800" cy="434975"/>
                      </a:xfrm>
                      <a:prstGeom prst="rect">
                        <a:avLst/>
                      </a:prstGeom>
                      <a:noFill/>
                      <a:ln w="38100">
                        <a:noFill/>
                        <a:miter/>
                      </a:ln>
                    </p:spPr>
                  </p:pic>
                </p:oleObj>
              </mc:Fallback>
            </mc:AlternateContent>
          </a:graphicData>
        </a:graphic>
      </p:graphicFrame>
      <p:graphicFrame>
        <p:nvGraphicFramePr>
          <p:cNvPr id="207886" name="Object 17"/>
          <p:cNvGraphicFramePr/>
          <p:nvPr/>
        </p:nvGraphicFramePr>
        <p:xfrm>
          <a:off x="2590800" y="5783264"/>
          <a:ext cx="5486400" cy="434975"/>
        </p:xfrm>
        <a:graphic>
          <a:graphicData uri="http://schemas.openxmlformats.org/presentationml/2006/ole">
            <mc:AlternateContent xmlns:mc="http://schemas.openxmlformats.org/markup-compatibility/2006">
              <mc:Choice xmlns:v="urn:schemas-microsoft-com:vml" Requires="v">
                <p:oleObj r:id="rId11" imgW="2070100" imgH="165100" progId="Equation.3">
                  <p:embed/>
                </p:oleObj>
              </mc:Choice>
              <mc:Fallback>
                <p:oleObj r:id="rId11" imgW="2070100" imgH="165100" progId="Equation.3">
                  <p:embed/>
                  <p:pic>
                    <p:nvPicPr>
                      <p:cNvPr id="207886" name="Object 17"/>
                      <p:cNvPicPr/>
                      <p:nvPr/>
                    </p:nvPicPr>
                    <p:blipFill>
                      <a:blip r:embed="rId12"/>
                      <a:stretch>
                        <a:fillRect/>
                      </a:stretch>
                    </p:blipFill>
                    <p:spPr>
                      <a:xfrm>
                        <a:off x="2590800" y="5783264"/>
                        <a:ext cx="5486400" cy="434975"/>
                      </a:xfrm>
                      <a:prstGeom prst="rect">
                        <a:avLst/>
                      </a:prstGeom>
                      <a:noFill/>
                      <a:ln w="38100">
                        <a:noFill/>
                        <a:miter/>
                      </a:ln>
                    </p:spPr>
                  </p:pic>
                </p:oleObj>
              </mc:Fallback>
            </mc:AlternateContent>
          </a:graphicData>
        </a:graphic>
      </p:graphicFrame>
      <p:sp>
        <p:nvSpPr>
          <p:cNvPr id="203779" name="Rectangle 3"/>
          <p:cNvSpPr>
            <a:spLocks noGrp="1"/>
          </p:cNvSpPr>
          <p:nvPr/>
        </p:nvSpPr>
        <p:spPr>
          <a:xfrm>
            <a:off x="2106295" y="2188210"/>
            <a:ext cx="7804150" cy="1143000"/>
          </a:xfrm>
          <a:prstGeom prst="rect">
            <a:avLst/>
          </a:prstGeom>
          <a:solidFill>
            <a:schemeClr val="accent2"/>
          </a:solidFill>
          <a:ln w="9525">
            <a:noFill/>
          </a:ln>
        </p:spPr>
        <p:txBody>
          <a:bodyPr vert="horz" wrap="square" lIns="91440" tIns="45720" rIns="91440" bIns="45720" anchor="t"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571500" indent="-571500" algn="just" eaLnBrk="1" hangingPunct="1">
              <a:buNone/>
            </a:pPr>
            <a:r>
              <a:rPr lang="en-US" altLang="zh-CN" sz="2000" b="1" dirty="0">
                <a:latin typeface="仿宋" panose="02010609060101010101" pitchFamily="49" charset="-122"/>
                <a:ea typeface="仿宋" panose="02010609060101010101" pitchFamily="49" charset="-122"/>
              </a:rPr>
              <a:t> </a:t>
            </a:r>
            <a:r>
              <a:rPr lang="zh-CN" altLang="en-US" sz="2000" b="1" dirty="0">
                <a:latin typeface="仿宋" panose="02010609060101010101" pitchFamily="49" charset="-122"/>
                <a:ea typeface="仿宋" panose="02010609060101010101" pitchFamily="49" charset="-122"/>
              </a:rPr>
              <a:t>（</a:t>
            </a:r>
            <a:r>
              <a:rPr lang="en-US" altLang="zh-CN" sz="2000" b="1" dirty="0">
                <a:latin typeface="仿宋" panose="02010609060101010101" pitchFamily="49" charset="-122"/>
                <a:ea typeface="仿宋" panose="02010609060101010101" pitchFamily="49" charset="-122"/>
              </a:rPr>
              <a:t>4</a:t>
            </a:r>
            <a:r>
              <a:rPr lang="zh-CN" altLang="en-US" sz="2000" b="1" dirty="0">
                <a:latin typeface="仿宋" panose="02010609060101010101" pitchFamily="49" charset="-122"/>
                <a:ea typeface="仿宋" panose="02010609060101010101" pitchFamily="49" charset="-122"/>
              </a:rPr>
              <a:t>）消去存在量词</a:t>
            </a:r>
          </a:p>
          <a:p>
            <a:pPr marL="571500" indent="-571500" eaLnBrk="1" hangingPunct="1">
              <a:buNone/>
            </a:pPr>
            <a:r>
              <a:rPr lang="zh-CN" altLang="en-US" sz="2000" dirty="0">
                <a:latin typeface="仿宋" panose="02010609060101010101" pitchFamily="49" charset="-122"/>
                <a:ea typeface="仿宋" panose="02010609060101010101" pitchFamily="49" charset="-122"/>
              </a:rPr>
              <a:t>    </a:t>
            </a:r>
            <a:r>
              <a:rPr lang="en-US" altLang="zh-CN" sz="2000" dirty="0">
                <a:solidFill>
                  <a:srgbClr val="FF0000"/>
                </a:solidFill>
                <a:latin typeface="仿宋" panose="02010609060101010101" pitchFamily="49" charset="-122"/>
                <a:ea typeface="仿宋" panose="02010609060101010101" pitchFamily="49" charset="-122"/>
              </a:rPr>
              <a:t>a. </a:t>
            </a:r>
            <a:r>
              <a:rPr lang="zh-CN" altLang="en-US" sz="2000" dirty="0">
                <a:solidFill>
                  <a:srgbClr val="FF0000"/>
                </a:solidFill>
                <a:latin typeface="仿宋" panose="02010609060101010101" pitchFamily="49" charset="-122"/>
                <a:ea typeface="仿宋" panose="02010609060101010101" pitchFamily="49" charset="-122"/>
              </a:rPr>
              <a:t>存在量词不出现在全称量词的辖域内。</a:t>
            </a:r>
            <a:endParaRPr lang="zh-CN" altLang="en-US" sz="2000" dirty="0">
              <a:latin typeface="仿宋" panose="02010609060101010101" pitchFamily="49" charset="-122"/>
              <a:ea typeface="仿宋" panose="02010609060101010101" pitchFamily="49" charset="-122"/>
            </a:endParaRPr>
          </a:p>
          <a:p>
            <a:pPr marL="571500" indent="-571500" eaLnBrk="1" hangingPunct="1">
              <a:buNone/>
            </a:pPr>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b. </a:t>
            </a:r>
            <a:r>
              <a:rPr lang="zh-CN" altLang="en-US" sz="2000" dirty="0">
                <a:latin typeface="仿宋" panose="02010609060101010101" pitchFamily="49" charset="-122"/>
                <a:ea typeface="仿宋" panose="02010609060101010101" pitchFamily="49" charset="-122"/>
              </a:rPr>
              <a:t>存在量词出现在一个或者多个全称量词的辖域内。</a:t>
            </a:r>
          </a:p>
        </p:txBody>
      </p:sp>
    </p:spTree>
    <p:extLst>
      <p:ext uri="{BB962C8B-B14F-4D97-AF65-F5344CB8AC3E}">
        <p14:creationId xmlns:p14="http://schemas.microsoft.com/office/powerpoint/2010/main" val="18924017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animBg="1"/>
      <p:bldP spid="203779" grpId="1"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197</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207875" name="Rectangle 2"/>
          <p:cNvSpPr/>
          <p:nvPr/>
        </p:nvSpPr>
        <p:spPr>
          <a:xfrm>
            <a:off x="1524000" y="1"/>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en-US" altLang="zh-CN" sz="3600" dirty="0">
                <a:solidFill>
                  <a:schemeClr val="bg1"/>
                </a:solidFill>
                <a:latin typeface="Times New Roman" panose="02020603050405020304" pitchFamily="18" charset="0"/>
                <a:ea typeface="黑体" panose="02010609060101010101" pitchFamily="49" charset="-122"/>
              </a:rPr>
              <a:t>3.3  </a:t>
            </a:r>
            <a:r>
              <a:rPr lang="zh-CN" altLang="en-US" sz="3600" dirty="0">
                <a:solidFill>
                  <a:schemeClr val="bg1"/>
                </a:solidFill>
                <a:latin typeface="Times New Roman" panose="02020603050405020304" pitchFamily="18" charset="0"/>
                <a:ea typeface="黑体" panose="02010609060101010101" pitchFamily="49" charset="-122"/>
              </a:rPr>
              <a:t>谓词公式化为子句集的方法</a:t>
            </a:r>
          </a:p>
        </p:txBody>
      </p:sp>
      <p:sp>
        <p:nvSpPr>
          <p:cNvPr id="207876" name="Rectangle 3"/>
          <p:cNvSpPr/>
          <p:nvPr/>
        </p:nvSpPr>
        <p:spPr>
          <a:xfrm>
            <a:off x="1752601" y="1066801"/>
            <a:ext cx="8512175" cy="5699125"/>
          </a:xfrm>
          <a:prstGeom prst="rect">
            <a:avLst/>
          </a:prstGeom>
          <a:gradFill rotWithShape="1">
            <a:gsLst>
              <a:gs pos="0">
                <a:srgbClr val="FFFF99"/>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40000"/>
              </a:spcBef>
              <a:buClr>
                <a:schemeClr val="accent2"/>
              </a:buClr>
              <a:buSzTx/>
              <a:buBlip>
                <a:blip r:embed="rId2"/>
              </a:buBlip>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例</a:t>
            </a:r>
            <a:r>
              <a:rPr lang="en-US" altLang="zh-CN" sz="2400" b="1" dirty="0">
                <a:latin typeface="Times New Roman" panose="02020603050405020304" pitchFamily="18" charset="0"/>
                <a:ea typeface="宋体" panose="02010600030101010101" pitchFamily="2" charset="-122"/>
              </a:rPr>
              <a:t>3.5</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将下列</a:t>
            </a:r>
            <a:r>
              <a:rPr lang="zh-CN" altLang="en-US" sz="2400" dirty="0">
                <a:latin typeface="Arial" panose="020B0604020202020204" pitchFamily="34" charset="0"/>
                <a:ea typeface="宋体" panose="02010600030101010101" pitchFamily="2" charset="-122"/>
              </a:rPr>
              <a:t>谓词公式化为不含存在量词的前束形。</a:t>
            </a:r>
          </a:p>
          <a:p>
            <a:pPr marL="0" indent="0" eaLnBrk="1" hangingPunct="1">
              <a:spcBef>
                <a:spcPct val="40000"/>
              </a:spcBef>
              <a:buClr>
                <a:schemeClr val="accent2"/>
              </a:buClr>
              <a:buSzTx/>
              <a:buNone/>
            </a:pPr>
            <a:endParaRPr lang="zh-CN" altLang="en-US" sz="2800" dirty="0">
              <a:latin typeface="Arial" panose="020B0604020202020204" pitchFamily="34" charset="0"/>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）消去存在量词</a:t>
            </a:r>
            <a:r>
              <a:rPr lang="zh-CN" altLang="en-US" sz="2400" b="1" dirty="0">
                <a:latin typeface="宋体" panose="02010600030101010101" pitchFamily="2" charset="-122"/>
                <a:ea typeface="宋体" panose="02010600030101010101" pitchFamily="2" charset="-122"/>
              </a:rPr>
              <a:t> </a:t>
            </a:r>
          </a:p>
          <a:p>
            <a:pPr marL="0" indent="0" eaLnBrk="1" hangingPunct="1">
              <a:spcBef>
                <a:spcPct val="40000"/>
              </a:spcBef>
              <a:buClr>
                <a:srgbClr val="0000FF"/>
              </a:buClr>
              <a:buSzTx/>
              <a:buFont typeface="Wingdings" panose="05000000000000000000" pitchFamily="2" charset="2"/>
              <a:buChar char="§"/>
            </a:pPr>
            <a:endParaRPr lang="zh-CN" altLang="en-US" sz="2400" b="1" dirty="0">
              <a:latin typeface="宋体" panose="02010600030101010101" pitchFamily="2" charset="-122"/>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）消去蕴含符号 </a:t>
            </a:r>
          </a:p>
          <a:p>
            <a:pPr marL="0" indent="0" eaLnBrk="1" hangingPunct="1">
              <a:spcBef>
                <a:spcPct val="40000"/>
              </a:spcBef>
              <a:buClr>
                <a:srgbClr val="0000FF"/>
              </a:buClr>
              <a:buSzTx/>
              <a:buFont typeface="Wingdings" panose="05000000000000000000" pitchFamily="2" charset="2"/>
              <a:buChar char="§"/>
            </a:pPr>
            <a:endParaRPr lang="en-US" altLang="zh-CN" sz="2400" b="1" dirty="0">
              <a:latin typeface="Times New Roman" panose="02020603050405020304" pitchFamily="18" charset="0"/>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）把否定符号移动到每个谓词前 </a:t>
            </a:r>
          </a:p>
          <a:p>
            <a:pPr marL="0" indent="0" eaLnBrk="1" hangingPunct="1">
              <a:spcBef>
                <a:spcPct val="40000"/>
              </a:spcBef>
              <a:buClr>
                <a:srgbClr val="0000FF"/>
              </a:buClr>
              <a:buSzTx/>
              <a:buNone/>
            </a:pPr>
            <a:endParaRPr lang="zh-CN" altLang="en-US" sz="2400" b="1" dirty="0">
              <a:latin typeface="Times New Roman" panose="02020603050405020304" pitchFamily="18" charset="0"/>
              <a:ea typeface="宋体" panose="02010600030101010101" pitchFamily="2" charset="-122"/>
            </a:endParaRPr>
          </a:p>
          <a:p>
            <a:pPr mar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4</a:t>
            </a:r>
            <a:r>
              <a:rPr lang="zh-CN" altLang="en-US" sz="2400" b="1" dirty="0">
                <a:latin typeface="Times New Roman" panose="02020603050405020304" pitchFamily="18" charset="0"/>
                <a:ea typeface="宋体" panose="02010600030101010101" pitchFamily="2" charset="-122"/>
              </a:rPr>
              <a:t>）消去存在量词，设</a:t>
            </a:r>
            <a:r>
              <a:rPr lang="en-US" altLang="zh-CN" sz="2400" b="1" i="1" dirty="0">
                <a:latin typeface="Times New Roman" panose="02020603050405020304" pitchFamily="18" charset="0"/>
                <a:ea typeface="宋体" panose="02010600030101010101" pitchFamily="2" charset="-122"/>
              </a:rPr>
              <a:t>z</a:t>
            </a:r>
            <a:r>
              <a:rPr lang="zh-CN" altLang="en-US" sz="2400" b="1" dirty="0">
                <a:latin typeface="Times New Roman" panose="02020603050405020304" pitchFamily="18" charset="0"/>
                <a:ea typeface="宋体" panose="02010600030101010101" pitchFamily="2" charset="-122"/>
              </a:rPr>
              <a:t>的函数是</a:t>
            </a:r>
            <a:r>
              <a:rPr lang="en-US" altLang="zh-CN" sz="2400" b="1" i="1" dirty="0">
                <a:latin typeface="Times New Roman" panose="02020603050405020304" pitchFamily="18" charset="0"/>
                <a:ea typeface="宋体" panose="02010600030101010101" pitchFamily="2" charset="-122"/>
              </a:rPr>
              <a:t>g</a:t>
            </a:r>
            <a:r>
              <a:rPr lang="en-US" altLang="zh-CN" sz="2400" b="1" dirty="0">
                <a:latin typeface="Times New Roman" panose="02020603050405020304" pitchFamily="18" charset="0"/>
                <a:ea typeface="宋体" panose="02010600030101010101" pitchFamily="2" charset="-122"/>
              </a:rPr>
              <a:t>(x</a:t>
            </a:r>
            <a:r>
              <a:rPr lang="zh-CN" altLang="en-US"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y</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，则 </a:t>
            </a:r>
          </a:p>
          <a:p>
            <a:pPr marL="0" indent="0" eaLnBrk="1" hangingPunct="1">
              <a:spcBef>
                <a:spcPct val="100000"/>
              </a:spcBef>
              <a:buClr>
                <a:srgbClr val="0000FF"/>
              </a:buClr>
              <a:buSzTx/>
              <a:buNone/>
            </a:pPr>
            <a:endParaRPr lang="en-US" altLang="zh-CN" sz="2400" b="1" dirty="0">
              <a:latin typeface="Times New Roman" panose="02020603050405020304" pitchFamily="18" charset="0"/>
              <a:ea typeface="宋体" panose="02010600030101010101" pitchFamily="2" charset="-122"/>
            </a:endParaRPr>
          </a:p>
        </p:txBody>
      </p:sp>
      <p:graphicFrame>
        <p:nvGraphicFramePr>
          <p:cNvPr id="207878" name="Object 9"/>
          <p:cNvGraphicFramePr/>
          <p:nvPr/>
        </p:nvGraphicFramePr>
        <p:xfrm>
          <a:off x="2091055" y="1606392"/>
          <a:ext cx="7324090" cy="436880"/>
        </p:xfrm>
        <a:graphic>
          <a:graphicData uri="http://schemas.openxmlformats.org/presentationml/2006/ole">
            <mc:AlternateContent xmlns:mc="http://schemas.openxmlformats.org/markup-compatibility/2006">
              <mc:Choice xmlns:v="urn:schemas-microsoft-com:vml" Requires="v">
                <p:oleObj r:id="rId3" imgW="3352800" imgH="203200" progId="Equation.3">
                  <p:embed/>
                </p:oleObj>
              </mc:Choice>
              <mc:Fallback>
                <p:oleObj r:id="rId3" imgW="3352800" imgH="203200" progId="Equation.3">
                  <p:embed/>
                  <p:pic>
                    <p:nvPicPr>
                      <p:cNvPr id="207878" name="Object 9"/>
                      <p:cNvPicPr/>
                      <p:nvPr/>
                    </p:nvPicPr>
                    <p:blipFill>
                      <a:blip r:embed="rId4"/>
                      <a:stretch>
                        <a:fillRect/>
                      </a:stretch>
                    </p:blipFill>
                    <p:spPr>
                      <a:xfrm>
                        <a:off x="2091055" y="1606392"/>
                        <a:ext cx="7324090" cy="436880"/>
                      </a:xfrm>
                      <a:prstGeom prst="rect">
                        <a:avLst/>
                      </a:prstGeom>
                      <a:noFill/>
                      <a:ln w="38100">
                        <a:noFill/>
                        <a:miter/>
                      </a:ln>
                    </p:spPr>
                  </p:pic>
                </p:oleObj>
              </mc:Fallback>
            </mc:AlternateContent>
          </a:graphicData>
        </a:graphic>
      </p:graphicFrame>
      <p:graphicFrame>
        <p:nvGraphicFramePr>
          <p:cNvPr id="207880" name="Object 11"/>
          <p:cNvGraphicFramePr/>
          <p:nvPr/>
        </p:nvGraphicFramePr>
        <p:xfrm>
          <a:off x="2281239" y="2673192"/>
          <a:ext cx="6486525" cy="424180"/>
        </p:xfrm>
        <a:graphic>
          <a:graphicData uri="http://schemas.openxmlformats.org/presentationml/2006/ole">
            <mc:AlternateContent xmlns:mc="http://schemas.openxmlformats.org/markup-compatibility/2006">
              <mc:Choice xmlns:v="urn:schemas-microsoft-com:vml" Requires="v">
                <p:oleObj r:id="rId5" imgW="3060065" imgH="203200" progId="Equation.3">
                  <p:embed/>
                </p:oleObj>
              </mc:Choice>
              <mc:Fallback>
                <p:oleObj r:id="rId5" imgW="3060065" imgH="203200" progId="Equation.3">
                  <p:embed/>
                  <p:pic>
                    <p:nvPicPr>
                      <p:cNvPr id="207880" name="Object 11"/>
                      <p:cNvPicPr/>
                      <p:nvPr/>
                    </p:nvPicPr>
                    <p:blipFill>
                      <a:blip r:embed="rId6"/>
                      <a:stretch>
                        <a:fillRect/>
                      </a:stretch>
                    </p:blipFill>
                    <p:spPr>
                      <a:xfrm>
                        <a:off x="2281239" y="2673192"/>
                        <a:ext cx="6486525" cy="424180"/>
                      </a:xfrm>
                      <a:prstGeom prst="rect">
                        <a:avLst/>
                      </a:prstGeom>
                      <a:noFill/>
                      <a:ln w="38100">
                        <a:noFill/>
                        <a:miter/>
                      </a:ln>
                    </p:spPr>
                  </p:pic>
                </p:oleObj>
              </mc:Fallback>
            </mc:AlternateContent>
          </a:graphicData>
        </a:graphic>
      </p:graphicFrame>
      <p:graphicFrame>
        <p:nvGraphicFramePr>
          <p:cNvPr id="207882" name="Object 13"/>
          <p:cNvGraphicFramePr/>
          <p:nvPr/>
        </p:nvGraphicFramePr>
        <p:xfrm>
          <a:off x="2281555" y="3720307"/>
          <a:ext cx="5899150" cy="386080"/>
        </p:xfrm>
        <a:graphic>
          <a:graphicData uri="http://schemas.openxmlformats.org/presentationml/2006/ole">
            <mc:AlternateContent xmlns:mc="http://schemas.openxmlformats.org/markup-compatibility/2006">
              <mc:Choice xmlns:v="urn:schemas-microsoft-com:vml" Requires="v">
                <p:oleObj r:id="rId7" imgW="3060065" imgH="203200" progId="Equation.3">
                  <p:embed/>
                </p:oleObj>
              </mc:Choice>
              <mc:Fallback>
                <p:oleObj r:id="rId7" imgW="3060065" imgH="203200" progId="Equation.3">
                  <p:embed/>
                  <p:pic>
                    <p:nvPicPr>
                      <p:cNvPr id="207882" name="Object 13"/>
                      <p:cNvPicPr/>
                      <p:nvPr/>
                    </p:nvPicPr>
                    <p:blipFill>
                      <a:blip r:embed="rId8"/>
                      <a:stretch>
                        <a:fillRect/>
                      </a:stretch>
                    </p:blipFill>
                    <p:spPr>
                      <a:xfrm>
                        <a:off x="2281555" y="3720307"/>
                        <a:ext cx="5899150" cy="386080"/>
                      </a:xfrm>
                      <a:prstGeom prst="rect">
                        <a:avLst/>
                      </a:prstGeom>
                      <a:noFill/>
                      <a:ln w="38100">
                        <a:noFill/>
                        <a:miter/>
                      </a:ln>
                    </p:spPr>
                  </p:pic>
                </p:oleObj>
              </mc:Fallback>
            </mc:AlternateContent>
          </a:graphicData>
        </a:graphic>
      </p:graphicFrame>
      <p:graphicFrame>
        <p:nvGraphicFramePr>
          <p:cNvPr id="207884" name="Object 15"/>
          <p:cNvGraphicFramePr/>
          <p:nvPr/>
        </p:nvGraphicFramePr>
        <p:xfrm>
          <a:off x="2281555" y="4800600"/>
          <a:ext cx="7269480" cy="396240"/>
        </p:xfrm>
        <a:graphic>
          <a:graphicData uri="http://schemas.openxmlformats.org/presentationml/2006/ole">
            <mc:AlternateContent xmlns:mc="http://schemas.openxmlformats.org/markup-compatibility/2006">
              <mc:Choice xmlns:v="urn:schemas-microsoft-com:vml" Requires="v">
                <p:oleObj r:id="rId9" imgW="2920365" imgH="203200" progId="Equation.3">
                  <p:embed/>
                </p:oleObj>
              </mc:Choice>
              <mc:Fallback>
                <p:oleObj r:id="rId9" imgW="2920365" imgH="203200" progId="Equation.3">
                  <p:embed/>
                  <p:pic>
                    <p:nvPicPr>
                      <p:cNvPr id="207884" name="Object 15"/>
                      <p:cNvPicPr/>
                      <p:nvPr/>
                    </p:nvPicPr>
                    <p:blipFill>
                      <a:blip r:embed="rId10"/>
                      <a:stretch>
                        <a:fillRect/>
                      </a:stretch>
                    </p:blipFill>
                    <p:spPr>
                      <a:xfrm>
                        <a:off x="2281555" y="4800600"/>
                        <a:ext cx="7269480" cy="396240"/>
                      </a:xfrm>
                      <a:prstGeom prst="rect">
                        <a:avLst/>
                      </a:prstGeom>
                      <a:noFill/>
                      <a:ln w="38100">
                        <a:noFill/>
                        <a:miter/>
                      </a:ln>
                    </p:spPr>
                  </p:pic>
                </p:oleObj>
              </mc:Fallback>
            </mc:AlternateContent>
          </a:graphicData>
        </a:graphic>
      </p:graphicFrame>
      <p:graphicFrame>
        <p:nvGraphicFramePr>
          <p:cNvPr id="207886" name="Object 17"/>
          <p:cNvGraphicFramePr/>
          <p:nvPr/>
        </p:nvGraphicFramePr>
        <p:xfrm>
          <a:off x="1828801" y="5946776"/>
          <a:ext cx="8220075" cy="377825"/>
        </p:xfrm>
        <a:graphic>
          <a:graphicData uri="http://schemas.openxmlformats.org/presentationml/2006/ole">
            <mc:AlternateContent xmlns:mc="http://schemas.openxmlformats.org/markup-compatibility/2006">
              <mc:Choice xmlns:v="urn:schemas-microsoft-com:vml" Requires="v">
                <p:oleObj r:id="rId11" imgW="3263900" imgH="203200" progId="Equation.3">
                  <p:embed/>
                </p:oleObj>
              </mc:Choice>
              <mc:Fallback>
                <p:oleObj r:id="rId11" imgW="3263900" imgH="203200" progId="Equation.3">
                  <p:embed/>
                  <p:pic>
                    <p:nvPicPr>
                      <p:cNvPr id="207886" name="Object 17"/>
                      <p:cNvPicPr/>
                      <p:nvPr/>
                    </p:nvPicPr>
                    <p:blipFill>
                      <a:blip r:embed="rId12"/>
                      <a:stretch>
                        <a:fillRect/>
                      </a:stretch>
                    </p:blipFill>
                    <p:spPr>
                      <a:xfrm>
                        <a:off x="1828801" y="5946776"/>
                        <a:ext cx="8220075" cy="377825"/>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385779878"/>
      </p:ext>
    </p:extLst>
  </p:cSld>
  <p:clrMapOvr>
    <a:masterClrMapping/>
  </p:clrMapOvr>
  <p:transition>
    <p:random/>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198</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208899" name="Rectangle 2"/>
          <p:cNvSpPr/>
          <p:nvPr/>
        </p:nvSpPr>
        <p:spPr>
          <a:xfrm>
            <a:off x="1524000" y="1"/>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en-US" altLang="zh-CN" sz="3600" dirty="0">
                <a:solidFill>
                  <a:schemeClr val="bg1"/>
                </a:solidFill>
                <a:latin typeface="Times New Roman" panose="02020603050405020304" pitchFamily="18" charset="0"/>
                <a:ea typeface="黑体" panose="02010609060101010101" pitchFamily="49" charset="-122"/>
              </a:rPr>
              <a:t>3.3  </a:t>
            </a:r>
            <a:r>
              <a:rPr lang="zh-CN" altLang="en-US" sz="3600" dirty="0">
                <a:solidFill>
                  <a:schemeClr val="bg1"/>
                </a:solidFill>
                <a:latin typeface="Times New Roman" panose="02020603050405020304" pitchFamily="18" charset="0"/>
                <a:ea typeface="黑体" panose="02010609060101010101" pitchFamily="49" charset="-122"/>
              </a:rPr>
              <a:t>谓词公式化为子句集的方法</a:t>
            </a:r>
          </a:p>
        </p:txBody>
      </p:sp>
      <p:sp>
        <p:nvSpPr>
          <p:cNvPr id="92163" name="Text Box 3"/>
          <p:cNvSpPr txBox="1"/>
          <p:nvPr/>
        </p:nvSpPr>
        <p:spPr>
          <a:xfrm>
            <a:off x="1828800" y="2895600"/>
            <a:ext cx="8610600" cy="1259960"/>
          </a:xfrm>
          <a:prstGeom prst="rect">
            <a:avLst/>
          </a:prstGeom>
          <a:gradFill rotWithShape="1">
            <a:gsLst>
              <a:gs pos="0">
                <a:srgbClr val="00FFFF"/>
              </a:gs>
              <a:gs pos="100000">
                <a:schemeClr val="bg1"/>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50000"/>
              </a:lnSpc>
              <a:spcBef>
                <a:spcPct val="0"/>
              </a:spcBef>
              <a:buClrTx/>
              <a:buSzTx/>
              <a:buNone/>
            </a:pPr>
            <a:r>
              <a:rPr lang="zh-CN" altLang="en-US" b="1" dirty="0">
                <a:latin typeface="宋体" panose="02010600030101010101" pitchFamily="2" charset="-122"/>
                <a:ea typeface="宋体" panose="02010600030101010101" pitchFamily="2" charset="-122"/>
              </a:rPr>
              <a:t>定理 </a:t>
            </a:r>
            <a:r>
              <a:rPr lang="en-US" altLang="zh-CN" b="1" dirty="0">
                <a:latin typeface="Times New Roman" panose="02020603050405020304" pitchFamily="18" charset="0"/>
                <a:ea typeface="宋体" panose="02010600030101010101" pitchFamily="2" charset="-122"/>
              </a:rPr>
              <a:t>3.1:   </a:t>
            </a:r>
          </a:p>
          <a:p>
            <a:pPr marL="0" indent="0" eaLnBrk="1" hangingPunct="1">
              <a:lnSpc>
                <a:spcPct val="150000"/>
              </a:lnSpc>
              <a:spcBef>
                <a:spcPct val="0"/>
              </a:spcBef>
              <a:spcAft>
                <a:spcPct val="30000"/>
              </a:spcAft>
              <a:buClrTx/>
              <a:buSzTx/>
              <a:buNone/>
            </a:pPr>
            <a:r>
              <a:rPr lang="en-US" altLang="zh-CN" b="1" dirty="0">
                <a:latin typeface="Times New Roman" panose="02020603050405020304" pitchFamily="18" charset="0"/>
                <a:ea typeface="宋体" panose="02010600030101010101" pitchFamily="2" charset="-122"/>
              </a:rPr>
              <a:t>     </a:t>
            </a:r>
            <a:r>
              <a:rPr lang="zh-CN" altLang="en-US" b="1" dirty="0">
                <a:latin typeface="宋体" panose="02010600030101010101" pitchFamily="2" charset="-122"/>
                <a:ea typeface="宋体" panose="02010600030101010101" pitchFamily="2" charset="-122"/>
              </a:rPr>
              <a:t>谓词公式不可满足的充要条件是其子句集不可满足。</a:t>
            </a:r>
          </a:p>
        </p:txBody>
      </p:sp>
      <p:grpSp>
        <p:nvGrpSpPr>
          <p:cNvPr id="2" name="Group 9"/>
          <p:cNvGrpSpPr/>
          <p:nvPr/>
        </p:nvGrpSpPr>
        <p:grpSpPr>
          <a:xfrm>
            <a:off x="3352801" y="1371600"/>
            <a:ext cx="5915025" cy="977900"/>
            <a:chOff x="422" y="1612"/>
            <a:chExt cx="3726" cy="616"/>
          </a:xfrm>
        </p:grpSpPr>
        <p:sp>
          <p:nvSpPr>
            <p:cNvPr id="208902" name="Text Box 5"/>
            <p:cNvSpPr txBox="1"/>
            <p:nvPr/>
          </p:nvSpPr>
          <p:spPr>
            <a:xfrm>
              <a:off x="422" y="1612"/>
              <a:ext cx="1258" cy="596"/>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ctr" eaLnBrk="1" hangingPunct="1">
                <a:spcBef>
                  <a:spcPct val="0"/>
                </a:spcBef>
                <a:buClrTx/>
                <a:buSzTx/>
                <a:buNone/>
              </a:pPr>
              <a:r>
                <a:rPr lang="zh-CN" altLang="en-US" sz="2800" b="1" dirty="0">
                  <a:latin typeface="宋体" panose="02010600030101010101" pitchFamily="2" charset="-122"/>
                  <a:ea typeface="宋体" panose="02010600030101010101" pitchFamily="2" charset="-122"/>
                </a:rPr>
                <a:t>谓词公式</a:t>
              </a:r>
            </a:p>
            <a:p>
              <a:pPr marL="0" indent="0" algn="ctr" eaLnBrk="1" hangingPunct="1">
                <a:spcBef>
                  <a:spcPct val="0"/>
                </a:spcBef>
                <a:buClrTx/>
                <a:buSzTx/>
                <a:buNone/>
              </a:pPr>
              <a:r>
                <a:rPr lang="zh-CN" altLang="en-US" sz="2800" b="1" dirty="0">
                  <a:latin typeface="宋体" panose="02010600030101010101" pitchFamily="2" charset="-122"/>
                  <a:ea typeface="宋体" panose="02010600030101010101" pitchFamily="2" charset="-122"/>
                </a:rPr>
                <a:t>不可满足性</a:t>
              </a:r>
            </a:p>
          </p:txBody>
        </p:sp>
        <p:sp>
          <p:nvSpPr>
            <p:cNvPr id="208903" name="Text Box 6"/>
            <p:cNvSpPr txBox="1"/>
            <p:nvPr/>
          </p:nvSpPr>
          <p:spPr>
            <a:xfrm>
              <a:off x="2304" y="1632"/>
              <a:ext cx="1344" cy="596"/>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ctr" eaLnBrk="1" hangingPunct="1">
                <a:spcBef>
                  <a:spcPct val="0"/>
                </a:spcBef>
                <a:buClrTx/>
                <a:buSzTx/>
                <a:buNone/>
              </a:pPr>
              <a:r>
                <a:rPr lang="zh-CN" altLang="en-US" sz="2800" b="1" dirty="0">
                  <a:latin typeface="宋体" panose="02010600030101010101" pitchFamily="2" charset="-122"/>
                  <a:ea typeface="宋体" panose="02010600030101010101" pitchFamily="2" charset="-122"/>
                </a:rPr>
                <a:t>子句集</a:t>
              </a:r>
            </a:p>
            <a:p>
              <a:pPr marL="0" indent="0" algn="ctr" eaLnBrk="1" hangingPunct="1">
                <a:spcBef>
                  <a:spcPct val="0"/>
                </a:spcBef>
                <a:buClrTx/>
                <a:buSzTx/>
                <a:buNone/>
              </a:pPr>
              <a:r>
                <a:rPr lang="zh-CN" altLang="en-US" sz="2800" b="1" dirty="0">
                  <a:latin typeface="宋体" panose="02010600030101010101" pitchFamily="2" charset="-122"/>
                  <a:ea typeface="宋体" panose="02010600030101010101" pitchFamily="2" charset="-122"/>
                </a:rPr>
                <a:t>不可满足性</a:t>
              </a:r>
            </a:p>
          </p:txBody>
        </p:sp>
        <p:sp>
          <p:nvSpPr>
            <p:cNvPr id="208904" name="Line 7"/>
            <p:cNvSpPr/>
            <p:nvPr/>
          </p:nvSpPr>
          <p:spPr>
            <a:xfrm>
              <a:off x="1728" y="1968"/>
              <a:ext cx="528" cy="0"/>
            </a:xfrm>
            <a:prstGeom prst="line">
              <a:avLst/>
            </a:prstGeom>
            <a:ln w="38100" cap="flat" cmpd="sng">
              <a:solidFill>
                <a:schemeClr val="accent2"/>
              </a:solidFill>
              <a:prstDash val="solid"/>
              <a:headEnd type="triangle" w="med" len="med"/>
              <a:tailEnd type="triangle" w="med" len="med"/>
            </a:ln>
          </p:spPr>
        </p:sp>
        <p:sp>
          <p:nvSpPr>
            <p:cNvPr id="208905" name="Text Box 8"/>
            <p:cNvSpPr txBox="1"/>
            <p:nvPr/>
          </p:nvSpPr>
          <p:spPr>
            <a:xfrm>
              <a:off x="3648" y="1680"/>
              <a:ext cx="500" cy="519"/>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4800" dirty="0">
                  <a:solidFill>
                    <a:schemeClr val="accent2"/>
                  </a:solidFill>
                  <a:latin typeface="Arial" panose="020B0604020202020204" pitchFamily="34" charset="0"/>
                  <a:ea typeface="宋体" panose="02010600030101010101" pitchFamily="2" charset="-122"/>
                </a:rPr>
                <a:t>？</a:t>
              </a:r>
            </a:p>
          </p:txBody>
        </p:sp>
      </p:grpSp>
    </p:spTree>
    <p:extLst>
      <p:ext uri="{BB962C8B-B14F-4D97-AF65-F5344CB8AC3E}">
        <p14:creationId xmlns:p14="http://schemas.microsoft.com/office/powerpoint/2010/main" val="334203757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2163"/>
                                        </p:tgtEl>
                                        <p:attrNameLst>
                                          <p:attrName>style.visibility</p:attrName>
                                        </p:attrNameLst>
                                      </p:cBhvr>
                                      <p:to>
                                        <p:strVal val="visible"/>
                                      </p:to>
                                    </p:set>
                                    <p:animEffect transition="in" filter="wipe(down)">
                                      <p:cBhvr>
                                        <p:cTn id="15" dur="500"/>
                                        <p:tgtEl>
                                          <p:spTgt spid="92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922" name="Group 1026"/>
          <p:cNvGrpSpPr/>
          <p:nvPr/>
        </p:nvGrpSpPr>
        <p:grpSpPr>
          <a:xfrm>
            <a:off x="1981200" y="2667001"/>
            <a:ext cx="8001000" cy="2924175"/>
            <a:chOff x="576" y="1488"/>
            <a:chExt cx="4512" cy="2126"/>
          </a:xfrm>
        </p:grpSpPr>
        <p:sp>
          <p:nvSpPr>
            <p:cNvPr id="138243" name="AutoShape 1027"/>
            <p:cNvSpPr>
              <a:spLocks noChangeArrowheads="1"/>
            </p:cNvSpPr>
            <p:nvPr/>
          </p:nvSpPr>
          <p:spPr bwMode="auto">
            <a:xfrm>
              <a:off x="576" y="1488"/>
              <a:ext cx="3888" cy="2064"/>
            </a:xfrm>
            <a:prstGeom prst="rightArrowCallout">
              <a:avLst>
                <a:gd name="adj1" fmla="val 18796"/>
                <a:gd name="adj2" fmla="val 24565"/>
                <a:gd name="adj3" fmla="val 19186"/>
                <a:gd name="adj4" fmla="val 84130"/>
              </a:avLst>
            </a:prstGeom>
            <a:solidFill>
              <a:schemeClr val="accent3">
                <a:lumMod val="40000"/>
                <a:lumOff val="60000"/>
              </a:schemeClr>
            </a:solidFill>
            <a:ln w="9525">
              <a:solidFill>
                <a:schemeClr val="tx1"/>
              </a:solidFill>
              <a:miter lim="800000"/>
            </a:ln>
          </p:spPr>
          <p:txBody>
            <a:bodyPr wrap="none" anchor="ctr"/>
            <a:lstStyle/>
            <a:p>
              <a:pPr fontAlgn="base">
                <a:lnSpc>
                  <a:spcPct val="120000"/>
                </a:lnSpc>
                <a:spcBef>
                  <a:spcPct val="0"/>
                </a:spcBef>
                <a:spcAft>
                  <a:spcPct val="0"/>
                </a:spcAft>
                <a:defRPr/>
              </a:pPr>
              <a:endParaRPr lang="zh-CN" altLang="en-US" b="1">
                <a:latin typeface="Arial" panose="020B0604020202020204" pitchFamily="34" charset="0"/>
                <a:ea typeface="宋体" panose="02010600030101010101" pitchFamily="2" charset="-122"/>
              </a:endParaRPr>
            </a:p>
          </p:txBody>
        </p:sp>
        <p:sp>
          <p:nvSpPr>
            <p:cNvPr id="209927" name="Text Box 1028"/>
            <p:cNvSpPr txBox="1"/>
            <p:nvPr/>
          </p:nvSpPr>
          <p:spPr>
            <a:xfrm>
              <a:off x="4560" y="1534"/>
              <a:ext cx="528" cy="2080"/>
            </a:xfrm>
            <a:prstGeom prst="rect">
              <a:avLst/>
            </a:prstGeom>
            <a:solidFill>
              <a:srgbClr val="FFFF99"/>
            </a:solidFill>
            <a:ln w="9525" cap="flat" cmpd="sng">
              <a:solidFill>
                <a:srgbClr val="808080"/>
              </a:solidFill>
              <a:prstDash val="solid"/>
              <a:miter/>
              <a:headEnd type="none" w="med" len="med"/>
              <a:tailEnd type="none" w="med" len="med"/>
            </a:ln>
          </p:spPr>
          <p:txBody>
            <a:bodyPr anchor="ctr" anchorCtr="1">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归</a:t>
              </a:r>
            </a:p>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结</a:t>
              </a:r>
            </a:p>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演</a:t>
              </a:r>
            </a:p>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绎</a:t>
              </a:r>
            </a:p>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推</a:t>
              </a:r>
            </a:p>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理</a:t>
              </a:r>
            </a:p>
          </p:txBody>
        </p:sp>
      </p:grpSp>
      <p:sp>
        <p:nvSpPr>
          <p:cNvPr id="209923" name="Rectangle 1029"/>
          <p:cNvSpPr>
            <a:spLocks noGrp="1"/>
          </p:cNvSpPr>
          <p:nvPr>
            <p:ph type="title"/>
          </p:nvPr>
        </p:nvSpPr>
        <p:spPr/>
        <p:txBody>
          <a:bodyPr vert="horz" wrap="square" lIns="91440" tIns="45720" rIns="91440" bIns="45720" anchor="b" anchorCtr="0">
            <a:normAutofit/>
          </a:bodyPr>
          <a:lstStyle/>
          <a:p>
            <a:pPr eaLnBrk="1" hangingPunct="1"/>
            <a:r>
              <a:rPr lang="zh-CN" altLang="en-US" sz="3600" dirty="0">
                <a:solidFill>
                  <a:srgbClr val="7B9899"/>
                </a:solidFill>
                <a:latin typeface="Times New Roman" panose="02020603050405020304" pitchFamily="18" charset="0"/>
                <a:ea typeface="黑体" panose="02010609060101010101" pitchFamily="49" charset="-122"/>
              </a:rPr>
              <a:t>第</a:t>
            </a:r>
            <a:r>
              <a:rPr lang="en-US" altLang="zh-CN" sz="3600" dirty="0">
                <a:solidFill>
                  <a:srgbClr val="7B9899"/>
                </a:solidFill>
                <a:latin typeface="Times New Roman" panose="02020603050405020304" pitchFamily="18" charset="0"/>
                <a:ea typeface="黑体" panose="02010609060101010101" pitchFamily="49" charset="-122"/>
              </a:rPr>
              <a:t>3</a:t>
            </a:r>
            <a:r>
              <a:rPr lang="zh-CN" altLang="en-US" sz="3600" dirty="0">
                <a:solidFill>
                  <a:srgbClr val="7B9899"/>
                </a:solidFill>
                <a:latin typeface="Times New Roman" panose="02020603050405020304" pitchFamily="18" charset="0"/>
                <a:ea typeface="黑体" panose="02010609060101010101" pitchFamily="49" charset="-122"/>
              </a:rPr>
              <a:t>章  确定性推理方法</a:t>
            </a:r>
          </a:p>
        </p:txBody>
      </p:sp>
      <p:sp>
        <p:nvSpPr>
          <p:cNvPr id="209924" name="Rectangle 1030"/>
          <p:cNvSpPr>
            <a:spLocks noGrp="1"/>
          </p:cNvSpPr>
          <p:nvPr>
            <p:ph sz="quarter" idx="1"/>
          </p:nvPr>
        </p:nvSpPr>
        <p:spPr>
          <a:xfrm>
            <a:off x="1949450" y="1457326"/>
            <a:ext cx="8642350" cy="5400675"/>
          </a:xfrm>
        </p:spPr>
        <p:txBody>
          <a:bodyPr vert="horz" wrap="square" lIns="91440" tIns="45720" rIns="91440" bIns="45720" anchor="t" anchorCtr="0">
            <a:normAutofit/>
          </a:bodyPr>
          <a:lstStyle/>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p>
          <a:p>
            <a:pPr eaLnBrk="1" hangingPunct="1">
              <a:lnSpc>
                <a:spcPct val="120000"/>
              </a:lnSpc>
              <a:buClr>
                <a:schemeClr val="accent1"/>
              </a:buClr>
              <a:buSzPct val="85000"/>
              <a:buFont typeface="Wingdings 2" panose="05020102010507070707" pitchFamily="18" charset="2"/>
            </a:pPr>
            <a:r>
              <a:rPr lang="en-US" altLang="zh-CN" sz="2800" b="1" dirty="0">
                <a:solidFill>
                  <a:srgbClr val="0000FF"/>
                </a:solidFill>
                <a:latin typeface="仿宋" panose="02010609060101010101" pitchFamily="49" charset="-122"/>
                <a:ea typeface="仿宋" panose="02010609060101010101" pitchFamily="49" charset="-122"/>
              </a:rPr>
              <a:t>3.4  </a:t>
            </a:r>
            <a:r>
              <a:rPr lang="zh-CN" altLang="en-US" sz="2800" b="1" dirty="0">
                <a:solidFill>
                  <a:srgbClr val="0000FF"/>
                </a:solidFill>
                <a:latin typeface="仿宋" panose="02010609060101010101" pitchFamily="49" charset="-122"/>
                <a:ea typeface="仿宋" panose="02010609060101010101" pitchFamily="49" charset="-122"/>
              </a:rPr>
              <a:t>鲁宾逊归结原理</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 </a:t>
            </a:r>
          </a:p>
        </p:txBody>
      </p:sp>
      <p:sp>
        <p:nvSpPr>
          <p:cNvPr id="209925"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199</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70884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34887" y="264226"/>
            <a:ext cx="3522103" cy="758952"/>
          </a:xfrm>
        </p:spPr>
        <p:txBody>
          <a:bodyPr/>
          <a:lstStyle/>
          <a:p>
            <a:pPr algn="l"/>
            <a:r>
              <a:rPr lang="zh-CN" altLang="en-US" b="1" dirty="0">
                <a:solidFill>
                  <a:schemeClr val="tx1"/>
                </a:solidFill>
                <a:latin typeface="仿宋" panose="02010609060101010101" pitchFamily="49" charset="-122"/>
                <a:ea typeface="仿宋" panose="02010609060101010101" pitchFamily="49" charset="-122"/>
              </a:rPr>
              <a:t>第</a:t>
            </a:r>
            <a:r>
              <a:rPr lang="en-US" altLang="zh-CN" b="1" dirty="0">
                <a:solidFill>
                  <a:schemeClr val="tx1"/>
                </a:solidFill>
                <a:latin typeface="仿宋" panose="02010609060101010101" pitchFamily="49" charset="-122"/>
                <a:ea typeface="仿宋" panose="02010609060101010101" pitchFamily="49" charset="-122"/>
              </a:rPr>
              <a:t>2</a:t>
            </a:r>
            <a:r>
              <a:rPr lang="zh-CN" altLang="en-US" b="1" dirty="0">
                <a:solidFill>
                  <a:schemeClr val="tx1"/>
                </a:solidFill>
                <a:latin typeface="仿宋" panose="02010609060101010101" pitchFamily="49" charset="-122"/>
                <a:ea typeface="仿宋" panose="02010609060101010101" pitchFamily="49" charset="-122"/>
              </a:rPr>
              <a:t>章 知识表示</a:t>
            </a:r>
          </a:p>
        </p:txBody>
      </p:sp>
      <p:sp>
        <p:nvSpPr>
          <p:cNvPr id="19458" name="灯片编号占位符 1"/>
          <p:cNvSpPr>
            <a:spLocks noGrp="1"/>
          </p:cNvSpPr>
          <p:nvPr>
            <p:ph type="sldNum" sz="quarter" idx="12"/>
          </p:nvPr>
        </p:nvSpPr>
        <p:spPr>
          <a:noFill/>
        </p:spPr>
        <p:txBody>
          <a:bodyPr/>
          <a:lstStyle/>
          <a:p>
            <a:pPr fontAlgn="base">
              <a:spcBef>
                <a:spcPct val="0"/>
              </a:spcBef>
              <a:spcAft>
                <a:spcPct val="0"/>
              </a:spcAft>
            </a:pPr>
            <a:fld id="{58E68A8C-A9E2-48E9-A34C-2A37490D21A1}"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2</a:t>
            </a:fld>
            <a:endParaRPr lang="en-US" altLang="ja-JP" dirty="0">
              <a:solidFill>
                <a:srgbClr val="8CADAE">
                  <a:shade val="75000"/>
                </a:srgbClr>
              </a:solidFill>
              <a:latin typeface="Arial" panose="020B0604020202020204" pitchFamily="34" charset="0"/>
              <a:ea typeface="宋体" panose="02010600030101010101" pitchFamily="2" charset="-122"/>
            </a:endParaRPr>
          </a:p>
        </p:txBody>
      </p:sp>
      <p:sp>
        <p:nvSpPr>
          <p:cNvPr id="19460" name="Rectangle 5"/>
          <p:cNvSpPr>
            <a:spLocks noChangeArrowheads="1"/>
          </p:cNvSpPr>
          <p:nvPr/>
        </p:nvSpPr>
        <p:spPr bwMode="auto">
          <a:xfrm>
            <a:off x="1774763" y="1457326"/>
            <a:ext cx="8642350" cy="5400675"/>
          </a:xfrm>
          <a:prstGeom prst="rect">
            <a:avLst/>
          </a:prstGeom>
          <a:noFill/>
          <a:ln w="9525">
            <a:noFill/>
            <a:miter lim="800000"/>
          </a:ln>
        </p:spPr>
        <p:txBody>
          <a:bodyPr/>
          <a:lstStyle/>
          <a:p>
            <a:pPr fontAlgn="base">
              <a:lnSpc>
                <a:spcPct val="150000"/>
              </a:lnSpc>
              <a:spcBef>
                <a:spcPct val="20000"/>
              </a:spcBef>
              <a:spcAft>
                <a:spcPct val="0"/>
              </a:spcAft>
              <a:buClr>
                <a:srgbClr val="CCB400"/>
              </a:buClr>
            </a:pPr>
            <a:r>
              <a:rPr lang="zh-CN" altLang="en-US" sz="2200" b="1" dirty="0">
                <a:solidFill>
                  <a:prstClr val="black"/>
                </a:solidFill>
                <a:latin typeface="Times New Roman" panose="02020603050405020304" pitchFamily="18" charset="0"/>
                <a:ea typeface="宋体" panose="02010600030101010101" pitchFamily="2" charset="-122"/>
              </a:rPr>
              <a:t>       人类的智能活动主要是获得并运用知识，知识是智能的基础。为了使计算机具有智能，能模拟人类的智能行为，就必须使它具有知识。但知识需要用适当的模式表示出来才能存储到计算机中去，因此，知识的表示成为人工智能中一个十分重要的研究课题。</a:t>
            </a:r>
          </a:p>
          <a:p>
            <a:pPr fontAlgn="base">
              <a:lnSpc>
                <a:spcPct val="150000"/>
              </a:lnSpc>
              <a:spcBef>
                <a:spcPct val="20000"/>
              </a:spcBef>
              <a:spcAft>
                <a:spcPct val="0"/>
              </a:spcAft>
              <a:buClr>
                <a:srgbClr val="CCB400"/>
              </a:buClr>
            </a:pPr>
            <a:r>
              <a:rPr lang="zh-CN" altLang="en-US" sz="2200" b="1" dirty="0">
                <a:solidFill>
                  <a:prstClr val="black"/>
                </a:solidFill>
                <a:latin typeface="Times New Roman" panose="02020603050405020304" pitchFamily="18" charset="0"/>
                <a:ea typeface="宋体" panose="02010600030101010101" pitchFamily="2" charset="-122"/>
              </a:rPr>
              <a:t>      本章将首先介绍</a:t>
            </a:r>
            <a:r>
              <a:rPr lang="zh-CN" altLang="en-US" sz="2200" b="1" dirty="0">
                <a:solidFill>
                  <a:srgbClr val="0000FF"/>
                </a:solidFill>
                <a:latin typeface="Times New Roman" panose="02020603050405020304" pitchFamily="18" charset="0"/>
                <a:ea typeface="宋体" panose="02010600030101010101" pitchFamily="2" charset="-122"/>
              </a:rPr>
              <a:t>知识与知识表示</a:t>
            </a:r>
            <a:r>
              <a:rPr lang="zh-CN" altLang="en-US" sz="2200" b="1" dirty="0">
                <a:solidFill>
                  <a:prstClr val="black"/>
                </a:solidFill>
                <a:latin typeface="Times New Roman" panose="02020603050405020304" pitchFamily="18" charset="0"/>
                <a:ea typeface="宋体" panose="02010600030101010101" pitchFamily="2" charset="-122"/>
              </a:rPr>
              <a:t>的概念，然后介绍</a:t>
            </a:r>
            <a:r>
              <a:rPr lang="zh-CN" altLang="en-US" sz="2200" b="1" dirty="0">
                <a:solidFill>
                  <a:srgbClr val="0000FF"/>
                </a:solidFill>
                <a:latin typeface="Times New Roman" panose="02020603050405020304" pitchFamily="18" charset="0"/>
                <a:ea typeface="宋体" panose="02010600030101010101" pitchFamily="2" charset="-122"/>
              </a:rPr>
              <a:t>一阶谓词逻辑、产生式、框架、语义网络</a:t>
            </a:r>
            <a:r>
              <a:rPr lang="zh-CN" altLang="en-US" sz="2200" b="1" dirty="0">
                <a:solidFill>
                  <a:prstClr val="black"/>
                </a:solidFill>
                <a:latin typeface="Times New Roman" panose="02020603050405020304" pitchFamily="18" charset="0"/>
                <a:ea typeface="宋体" panose="02010600030101010101" pitchFamily="2" charset="-122"/>
              </a:rPr>
              <a:t>等当前人工智能中应用比较广泛的知识表示方法，为后面介绍推理方法、专家系统等奠定基础。</a:t>
            </a:r>
          </a:p>
        </p:txBody>
      </p:sp>
    </p:spTree>
    <p:extLst>
      <p:ext uri="{BB962C8B-B14F-4D97-AF65-F5344CB8AC3E}">
        <p14:creationId xmlns:p14="http://schemas.microsoft.com/office/powerpoint/2010/main" val="3344304445"/>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20</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21507" name="文本占位符 21506"/>
          <p:cNvSpPr>
            <a:spLocks noGrp="1"/>
          </p:cNvSpPr>
          <p:nvPr>
            <p:ph sz="quarter" idx="1"/>
          </p:nvPr>
        </p:nvSpPr>
        <p:spPr>
          <a:xfrm>
            <a:off x="1958109" y="1527048"/>
            <a:ext cx="8211128" cy="4572000"/>
          </a:xfrm>
          <a:solidFill>
            <a:schemeClr val="bg1"/>
          </a:solidFill>
        </p:spPr>
        <p:txBody>
          <a:bodyPr/>
          <a:lstStyle/>
          <a:p>
            <a:pPr marL="36195" algn="just">
              <a:spcBef>
                <a:spcPct val="50000"/>
              </a:spcBef>
              <a:spcAft>
                <a:spcPct val="50000"/>
              </a:spcAft>
              <a:buNone/>
            </a:pPr>
            <a:r>
              <a:rPr lang="zh-CN" altLang="en-US" sz="2400" dirty="0">
                <a:latin typeface="仿宋" panose="02010609060101010101" pitchFamily="49" charset="-122"/>
                <a:ea typeface="仿宋" panose="02010609060101010101" pitchFamily="49" charset="-122"/>
              </a:rPr>
              <a:t>根据题意，在</a:t>
            </a:r>
            <a:r>
              <a:rPr lang="en-US" altLang="zh-CN" sz="2400" dirty="0">
                <a:latin typeface="仿宋" panose="02010609060101010101" pitchFamily="49" charset="-122"/>
                <a:ea typeface="仿宋" panose="02010609060101010101" pitchFamily="49" charset="-122"/>
              </a:rPr>
              <a:t>10</a:t>
            </a:r>
            <a:r>
              <a:rPr lang="zh-CN" altLang="en-US" sz="2400" dirty="0">
                <a:latin typeface="仿宋" panose="02010609060101010101" pitchFamily="49" charset="-122"/>
                <a:ea typeface="仿宋" panose="02010609060101010101" pitchFamily="49" charset="-122"/>
              </a:rPr>
              <a:t>种可能的安全状态里，只有</a:t>
            </a:r>
            <a:r>
              <a:rPr lang="en-US" altLang="zh-CN" sz="2400" dirty="0">
                <a:latin typeface="仿宋" panose="02010609060101010101" pitchFamily="49" charset="-122"/>
                <a:ea typeface="仿宋" panose="02010609060101010101" pitchFamily="49" charset="-122"/>
              </a:rPr>
              <a:t>4</a:t>
            </a:r>
            <a:r>
              <a:rPr lang="zh-CN" altLang="en-US" sz="2400" dirty="0">
                <a:latin typeface="仿宋" panose="02010609060101010101" pitchFamily="49" charset="-122"/>
                <a:ea typeface="仿宋" panose="02010609060101010101" pitchFamily="49" charset="-122"/>
              </a:rPr>
              <a:t>种是有可能</a:t>
            </a:r>
            <a:endParaRPr lang="en-US" altLang="zh-CN" sz="2400" dirty="0">
              <a:latin typeface="仿宋" panose="02010609060101010101" pitchFamily="49" charset="-122"/>
              <a:ea typeface="仿宋" panose="02010609060101010101" pitchFamily="49" charset="-122"/>
            </a:endParaRPr>
          </a:p>
          <a:p>
            <a:pPr marL="36195" algn="just">
              <a:spcBef>
                <a:spcPct val="50000"/>
              </a:spcBef>
              <a:spcAft>
                <a:spcPct val="50000"/>
              </a:spcAft>
              <a:buNone/>
            </a:pPr>
            <a:r>
              <a:rPr lang="zh-CN" altLang="en-US" sz="2400" dirty="0">
                <a:latin typeface="仿宋" panose="02010609060101010101" pitchFamily="49" charset="-122"/>
                <a:ea typeface="仿宋" panose="02010609060101010101" pitchFamily="49" charset="-122"/>
              </a:rPr>
              <a:t>的操作：</a:t>
            </a:r>
          </a:p>
          <a:p>
            <a:pPr>
              <a:lnSpc>
                <a:spcPts val="3000"/>
              </a:lnSpc>
              <a:spcBef>
                <a:spcPct val="50000"/>
              </a:spcBef>
              <a:spcAft>
                <a:spcPct val="50000"/>
              </a:spcAft>
              <a:buNone/>
            </a:pPr>
            <a:r>
              <a:rPr lang="en-US" altLang="zh-CN" sz="2000" dirty="0">
                <a:solidFill>
                  <a:srgbClr val="0000FF"/>
                </a:solidFill>
                <a:latin typeface="仿宋" panose="02010609060101010101" pitchFamily="49" charset="-122"/>
                <a:ea typeface="仿宋" panose="02010609060101010101" pitchFamily="49" charset="-122"/>
              </a:rPr>
              <a:t>1</a:t>
            </a:r>
            <a:r>
              <a:rPr lang="zh-CN" altLang="en-US" sz="2000" dirty="0">
                <a:solidFill>
                  <a:srgbClr val="0000FF"/>
                </a:solidFill>
                <a:latin typeface="仿宋" panose="02010609060101010101" pitchFamily="49" charset="-122"/>
                <a:ea typeface="仿宋" panose="02010609060101010101" pitchFamily="49" charset="-122"/>
              </a:rPr>
              <a:t>）老农独自过河（包括从南岸到北岸和从北岸到南岸，下同）</a:t>
            </a:r>
          </a:p>
          <a:p>
            <a:pPr>
              <a:lnSpc>
                <a:spcPts val="3000"/>
              </a:lnSpc>
              <a:spcBef>
                <a:spcPct val="50000"/>
              </a:spcBef>
              <a:spcAft>
                <a:spcPct val="50000"/>
              </a:spcAft>
              <a:buNone/>
            </a:pPr>
            <a:r>
              <a:rPr lang="en-US" altLang="zh-CN" sz="2000" dirty="0">
                <a:solidFill>
                  <a:srgbClr val="0000FF"/>
                </a:solidFill>
                <a:latin typeface="仿宋" panose="02010609060101010101" pitchFamily="49" charset="-122"/>
                <a:ea typeface="仿宋" panose="02010609060101010101" pitchFamily="49" charset="-122"/>
              </a:rPr>
              <a:t>2</a:t>
            </a:r>
            <a:r>
              <a:rPr lang="zh-CN" altLang="en-US" sz="2000" dirty="0">
                <a:solidFill>
                  <a:srgbClr val="0000FF"/>
                </a:solidFill>
                <a:latin typeface="仿宋" panose="02010609060101010101" pitchFamily="49" charset="-122"/>
                <a:ea typeface="仿宋" panose="02010609060101010101" pitchFamily="49" charset="-122"/>
              </a:rPr>
              <a:t>）老农携带狐狸过河</a:t>
            </a:r>
          </a:p>
          <a:p>
            <a:pPr>
              <a:lnSpc>
                <a:spcPts val="3000"/>
              </a:lnSpc>
              <a:spcBef>
                <a:spcPct val="50000"/>
              </a:spcBef>
              <a:spcAft>
                <a:spcPct val="50000"/>
              </a:spcAft>
              <a:buNone/>
            </a:pPr>
            <a:r>
              <a:rPr lang="en-US" altLang="zh-CN" sz="2000" dirty="0">
                <a:solidFill>
                  <a:srgbClr val="0000FF"/>
                </a:solidFill>
                <a:latin typeface="仿宋" panose="02010609060101010101" pitchFamily="49" charset="-122"/>
                <a:ea typeface="仿宋" panose="02010609060101010101" pitchFamily="49" charset="-122"/>
              </a:rPr>
              <a:t>3</a:t>
            </a:r>
            <a:r>
              <a:rPr lang="zh-CN" altLang="en-US" sz="2000" dirty="0">
                <a:solidFill>
                  <a:srgbClr val="0000FF"/>
                </a:solidFill>
                <a:latin typeface="仿宋" panose="02010609060101010101" pitchFamily="49" charset="-122"/>
                <a:ea typeface="仿宋" panose="02010609060101010101" pitchFamily="49" charset="-122"/>
              </a:rPr>
              <a:t>）老农携带羊羔过河</a:t>
            </a:r>
          </a:p>
          <a:p>
            <a:pPr>
              <a:lnSpc>
                <a:spcPts val="3000"/>
              </a:lnSpc>
              <a:spcBef>
                <a:spcPct val="50000"/>
              </a:spcBef>
              <a:spcAft>
                <a:spcPct val="50000"/>
              </a:spcAft>
              <a:buNone/>
            </a:pPr>
            <a:r>
              <a:rPr lang="en-US" altLang="zh-CN" sz="2000" dirty="0">
                <a:solidFill>
                  <a:srgbClr val="0000FF"/>
                </a:solidFill>
                <a:latin typeface="仿宋" panose="02010609060101010101" pitchFamily="49" charset="-122"/>
                <a:ea typeface="仿宋" panose="02010609060101010101" pitchFamily="49" charset="-122"/>
              </a:rPr>
              <a:t>4</a:t>
            </a:r>
            <a:r>
              <a:rPr lang="zh-CN" altLang="en-US" sz="2000" dirty="0">
                <a:solidFill>
                  <a:srgbClr val="0000FF"/>
                </a:solidFill>
                <a:latin typeface="仿宋" panose="02010609060101010101" pitchFamily="49" charset="-122"/>
                <a:ea typeface="仿宋" panose="02010609060101010101" pitchFamily="49" charset="-122"/>
              </a:rPr>
              <a:t>）老农携带白菜过河</a:t>
            </a:r>
          </a:p>
          <a:p>
            <a:pPr>
              <a:buNone/>
            </a:pPr>
            <a:endParaRPr lang="zh-CN" altLang="en-US" sz="2000" dirty="0">
              <a:solidFill>
                <a:srgbClr val="0000FF"/>
              </a:solidFill>
              <a:latin typeface="仿宋" panose="02010609060101010101" pitchFamily="49" charset="-122"/>
              <a:ea typeface="仿宋" panose="02010609060101010101" pitchFamily="49" charset="-122"/>
            </a:endParaRPr>
          </a:p>
        </p:txBody>
      </p:sp>
      <p:sp>
        <p:nvSpPr>
          <p:cNvPr id="6" name="文本框 4"/>
          <p:cNvSpPr txBox="1"/>
          <p:nvPr/>
        </p:nvSpPr>
        <p:spPr>
          <a:xfrm>
            <a:off x="1855734" y="542710"/>
            <a:ext cx="4493538" cy="523220"/>
          </a:xfrm>
          <a:prstGeom prst="rect">
            <a:avLst/>
          </a:prstGeom>
          <a:noFill/>
        </p:spPr>
        <p:txBody>
          <a:bodyPr wrap="none" rtlCol="0" anchor="t">
            <a:spAutoFit/>
            <a:scene3d>
              <a:camera prst="orthographicFront"/>
              <a:lightRig rig="threePt" dir="t"/>
            </a:scene3d>
          </a:bodyPr>
          <a:lstStyle/>
          <a:p>
            <a:pPr fontAlgn="base">
              <a:spcBef>
                <a:spcPct val="0"/>
              </a:spcBef>
              <a:spcAft>
                <a:spcPct val="0"/>
              </a:spcAft>
            </a:pPr>
            <a:r>
              <a:rPr lang="zh-CN" altLang="en-US" sz="2800" dirty="0">
                <a:solidFill>
                  <a:prstClr val="black"/>
                </a:solidFill>
                <a:effectLst>
                  <a:outerShdw blurRad="38100" dist="19050" dir="2700000" algn="tl" rotWithShape="0">
                    <a:prstClr val="black">
                      <a:alpha val="40000"/>
                    </a:prstClr>
                  </a:outerShdw>
                </a:effectLst>
                <a:latin typeface="Times New Roman" panose="02020603050405020304" pitchFamily="18" charset="0"/>
                <a:ea typeface="宋体" panose="02010600030101010101" pitchFamily="2" charset="-122"/>
                <a:sym typeface="+mn-ea"/>
              </a:rPr>
              <a:t>用实例说明知识表示的过程</a:t>
            </a:r>
          </a:p>
        </p:txBody>
      </p:sp>
    </p:spTree>
    <p:extLst>
      <p:ext uri="{BB962C8B-B14F-4D97-AF65-F5344CB8AC3E}">
        <p14:creationId xmlns:p14="http://schemas.microsoft.com/office/powerpoint/2010/main" val="1117315504"/>
      </p:ext>
    </p:extLst>
  </p:cSld>
  <p:clrMapOvr>
    <a:masterClrMapping/>
  </p:clrMapOvr>
  <p:transition>
    <p:random/>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5"/>
          <p:cNvSpPr>
            <a:spLocks noGrp="1"/>
          </p:cNvSpPr>
          <p:nvPr>
            <p:ph type="title"/>
          </p:nvPr>
        </p:nvSpPr>
        <p:spPr/>
        <p:txBody>
          <a:bodyPr vert="horz" wrap="square" lIns="91440" tIns="45720" rIns="91440" bIns="45720" anchor="b" anchorCtr="0">
            <a:normAutofit/>
          </a:bodyPr>
          <a:lstStyle/>
          <a:p>
            <a:pPr eaLnBrk="1" hangingPunct="1"/>
            <a:r>
              <a:rPr lang="en-US" altLang="zh-CN" sz="3600" b="1" dirty="0">
                <a:solidFill>
                  <a:srgbClr val="7B9899"/>
                </a:solidFill>
                <a:latin typeface="Times New Roman" panose="02020603050405020304" pitchFamily="18" charset="0"/>
                <a:ea typeface="黑体" panose="02010609060101010101" pitchFamily="49" charset="-122"/>
              </a:rPr>
              <a:t>3.4 </a:t>
            </a:r>
            <a:r>
              <a:rPr lang="zh-CN" altLang="en-US" sz="3600" dirty="0">
                <a:solidFill>
                  <a:srgbClr val="7B9899"/>
                </a:solidFill>
                <a:latin typeface="Times New Roman" panose="02020603050405020304" pitchFamily="18" charset="0"/>
                <a:ea typeface="黑体" panose="02010609060101010101" pitchFamily="49" charset="-122"/>
              </a:rPr>
              <a:t>鲁宾逊归结原理</a:t>
            </a:r>
            <a:endParaRPr lang="zh-CN" altLang="en-US" sz="3600" b="1" dirty="0">
              <a:solidFill>
                <a:srgbClr val="7B9899"/>
              </a:solidFill>
              <a:latin typeface="Times New Roman" panose="02020603050405020304" pitchFamily="18" charset="0"/>
              <a:ea typeface="黑体" panose="02010609060101010101" pitchFamily="49" charset="-122"/>
            </a:endParaRPr>
          </a:p>
        </p:txBody>
      </p:sp>
      <p:sp>
        <p:nvSpPr>
          <p:cNvPr id="210947"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7EF57F7C-5813-453B-AC59-AD1F2BA42F67}" type="slidenum">
              <a:rPr lang="ja-JP" altLang="en-US" smtClean="0"/>
              <a:pPr>
                <a:defRPr/>
              </a:pPr>
              <a:t>200</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10948" name="Rectangle 3"/>
          <p:cNvSpPr>
            <a:spLocks noGrp="1"/>
          </p:cNvSpPr>
          <p:nvPr>
            <p:ph sz="quarter" idx="1"/>
          </p:nvPr>
        </p:nvSpPr>
        <p:spPr>
          <a:xfrm>
            <a:off x="1752600" y="1600201"/>
            <a:ext cx="8739188" cy="4606925"/>
          </a:xfrm>
          <a:solidFill>
            <a:schemeClr val="bg1">
              <a:alpha val="100000"/>
            </a:schemeClr>
          </a:solidFill>
        </p:spPr>
        <p:txBody>
          <a:bodyPr vert="horz" wrap="square" lIns="91440" tIns="45720" rIns="91440" bIns="45720" anchor="t" anchorCtr="0">
            <a:normAutofit/>
          </a:bodyPr>
          <a:lstStyle/>
          <a:p>
            <a:pPr algn="just" eaLnBrk="1" hangingPunct="1">
              <a:buClr>
                <a:schemeClr val="accent1"/>
              </a:buClr>
              <a:buSzPct val="85000"/>
              <a:buFont typeface="Wingdings 2" panose="05020102010507070707" pitchFamily="18" charset="2"/>
            </a:pPr>
            <a:r>
              <a:rPr lang="en-US" altLang="zh-CN" sz="2200" b="1" dirty="0">
                <a:solidFill>
                  <a:srgbClr val="0000CC"/>
                </a:solidFill>
                <a:latin typeface="仿宋" panose="02010609060101010101" pitchFamily="49" charset="-122"/>
                <a:ea typeface="仿宋" panose="02010609060101010101" pitchFamily="49" charset="-122"/>
              </a:rPr>
              <a:t>  </a:t>
            </a:r>
            <a:r>
              <a:rPr lang="zh-CN" altLang="en-US" sz="2000" b="1" dirty="0">
                <a:solidFill>
                  <a:srgbClr val="0000CC"/>
                </a:solidFill>
                <a:latin typeface="仿宋" panose="02010609060101010101" pitchFamily="49" charset="-122"/>
                <a:ea typeface="仿宋" panose="02010609060101010101" pitchFamily="49" charset="-122"/>
              </a:rPr>
              <a:t>归结演绎推理是一种基于鲁滨逊（</a:t>
            </a:r>
            <a:r>
              <a:rPr lang="en-US" altLang="zh-CN" sz="2000" b="1" dirty="0">
                <a:solidFill>
                  <a:srgbClr val="0000CC"/>
                </a:solidFill>
                <a:latin typeface="仿宋" panose="02010609060101010101" pitchFamily="49" charset="-122"/>
                <a:ea typeface="仿宋" panose="02010609060101010101" pitchFamily="49" charset="-122"/>
              </a:rPr>
              <a:t>Robinson</a:t>
            </a:r>
            <a:r>
              <a:rPr lang="zh-CN" altLang="en-US" sz="2000" b="1" dirty="0">
                <a:solidFill>
                  <a:srgbClr val="0000CC"/>
                </a:solidFill>
                <a:latin typeface="仿宋" panose="02010609060101010101" pitchFamily="49" charset="-122"/>
                <a:ea typeface="仿宋" panose="02010609060101010101" pitchFamily="49" charset="-122"/>
              </a:rPr>
              <a:t>）归结原理的机器推理技术。鲁滨逊归结原理亦称为消解原理，是鲁滨逊于</a:t>
            </a:r>
            <a:r>
              <a:rPr lang="en-US" altLang="zh-CN" sz="2000" b="1" dirty="0">
                <a:solidFill>
                  <a:srgbClr val="0000CC"/>
                </a:solidFill>
                <a:latin typeface="仿宋" panose="02010609060101010101" pitchFamily="49" charset="-122"/>
                <a:ea typeface="仿宋" panose="02010609060101010101" pitchFamily="49" charset="-122"/>
              </a:rPr>
              <a:t>1965</a:t>
            </a:r>
            <a:r>
              <a:rPr lang="zh-CN" altLang="en-US" sz="2000" b="1" dirty="0">
                <a:solidFill>
                  <a:srgbClr val="0000CC"/>
                </a:solidFill>
                <a:latin typeface="仿宋" panose="02010609060101010101" pitchFamily="49" charset="-122"/>
                <a:ea typeface="仿宋" panose="02010609060101010101" pitchFamily="49" charset="-122"/>
              </a:rPr>
              <a:t>年在海伯伦（</a:t>
            </a:r>
            <a:r>
              <a:rPr lang="en-US" altLang="zh-CN" sz="2000" b="1" dirty="0">
                <a:solidFill>
                  <a:srgbClr val="0000CC"/>
                </a:solidFill>
                <a:latin typeface="仿宋" panose="02010609060101010101" pitchFamily="49" charset="-122"/>
                <a:ea typeface="仿宋" panose="02010609060101010101" pitchFamily="49" charset="-122"/>
              </a:rPr>
              <a:t>Herbrand</a:t>
            </a:r>
            <a:r>
              <a:rPr lang="zh-CN" altLang="en-US" sz="2000" b="1" dirty="0">
                <a:solidFill>
                  <a:srgbClr val="0000CC"/>
                </a:solidFill>
                <a:latin typeface="仿宋" panose="02010609060101010101" pitchFamily="49" charset="-122"/>
                <a:ea typeface="仿宋" panose="02010609060101010101" pitchFamily="49" charset="-122"/>
              </a:rPr>
              <a:t>）理论的基础上提出的一种基于逻辑的“反证法”。</a:t>
            </a:r>
          </a:p>
          <a:p>
            <a:pPr algn="just" eaLnBrk="1" hangingPunct="1">
              <a:buClr>
                <a:schemeClr val="accent1"/>
              </a:buClr>
              <a:buSzPct val="85000"/>
              <a:buFont typeface="Wingdings 2" panose="05020102010507070707" pitchFamily="18" charset="2"/>
            </a:pPr>
            <a:r>
              <a:rPr lang="zh-CN" altLang="en-US" sz="2000" b="1" dirty="0">
                <a:solidFill>
                  <a:srgbClr val="0000CC"/>
                </a:solidFill>
                <a:latin typeface="仿宋" panose="02010609060101010101" pitchFamily="49" charset="-122"/>
                <a:ea typeface="仿宋" panose="02010609060101010101" pitchFamily="49" charset="-122"/>
              </a:rPr>
              <a:t>  在人工智能中，几乎所有的问题都可以转化为一个定理证明问题。</a:t>
            </a:r>
            <a:r>
              <a:rPr lang="zh-CN" altLang="en-US" sz="2000" b="1" dirty="0">
                <a:solidFill>
                  <a:srgbClr val="33CC33"/>
                </a:solidFill>
                <a:latin typeface="仿宋" panose="02010609060101010101" pitchFamily="49" charset="-122"/>
                <a:ea typeface="仿宋" panose="02010609060101010101" pitchFamily="49" charset="-122"/>
              </a:rPr>
              <a:t>定理证明的实质</a:t>
            </a:r>
            <a:r>
              <a:rPr lang="zh-CN" altLang="en-US" sz="2000" b="1" dirty="0">
                <a:solidFill>
                  <a:srgbClr val="0000CC"/>
                </a:solidFill>
                <a:latin typeface="仿宋" panose="02010609060101010101" pitchFamily="49" charset="-122"/>
                <a:ea typeface="仿宋" panose="02010609060101010101" pitchFamily="49" charset="-122"/>
              </a:rPr>
              <a:t>，就是要对前提</a:t>
            </a:r>
            <a:r>
              <a:rPr lang="en-US" altLang="zh-CN" sz="2000" b="1" dirty="0">
                <a:solidFill>
                  <a:srgbClr val="0000CC"/>
                </a:solidFill>
                <a:latin typeface="仿宋" panose="02010609060101010101" pitchFamily="49" charset="-122"/>
                <a:ea typeface="仿宋" panose="02010609060101010101" pitchFamily="49" charset="-122"/>
              </a:rPr>
              <a:t>P</a:t>
            </a:r>
            <a:r>
              <a:rPr lang="zh-CN" altLang="en-US" sz="2000" b="1" dirty="0">
                <a:solidFill>
                  <a:srgbClr val="0000CC"/>
                </a:solidFill>
                <a:latin typeface="仿宋" panose="02010609060101010101" pitchFamily="49" charset="-122"/>
                <a:ea typeface="仿宋" panose="02010609060101010101" pitchFamily="49" charset="-122"/>
              </a:rPr>
              <a:t>和结论</a:t>
            </a:r>
            <a:r>
              <a:rPr lang="en-US" altLang="zh-CN" sz="2000" b="1" dirty="0">
                <a:solidFill>
                  <a:srgbClr val="0000CC"/>
                </a:solidFill>
                <a:latin typeface="仿宋" panose="02010609060101010101" pitchFamily="49" charset="-122"/>
                <a:ea typeface="仿宋" panose="02010609060101010101" pitchFamily="49" charset="-122"/>
              </a:rPr>
              <a:t>Q</a:t>
            </a:r>
            <a:r>
              <a:rPr lang="zh-CN" altLang="en-US" sz="2000" b="1" dirty="0">
                <a:solidFill>
                  <a:srgbClr val="0000CC"/>
                </a:solidFill>
                <a:latin typeface="仿宋" panose="02010609060101010101" pitchFamily="49" charset="-122"/>
                <a:ea typeface="仿宋" panose="02010609060101010101" pitchFamily="49" charset="-122"/>
              </a:rPr>
              <a:t>，证明</a:t>
            </a:r>
            <a:r>
              <a:rPr lang="en-US" altLang="zh-CN" sz="2000" b="1" dirty="0">
                <a:solidFill>
                  <a:srgbClr val="0000CC"/>
                </a:solidFill>
                <a:latin typeface="仿宋" panose="02010609060101010101" pitchFamily="49" charset="-122"/>
                <a:ea typeface="仿宋" panose="02010609060101010101" pitchFamily="49" charset="-122"/>
              </a:rPr>
              <a:t>P→Q</a:t>
            </a:r>
            <a:r>
              <a:rPr lang="zh-CN" altLang="en-US" sz="2000" b="1" dirty="0">
                <a:solidFill>
                  <a:srgbClr val="0000CC"/>
                </a:solidFill>
                <a:latin typeface="仿宋" panose="02010609060101010101" pitchFamily="49" charset="-122"/>
                <a:ea typeface="仿宋" panose="02010609060101010101" pitchFamily="49" charset="-122"/>
              </a:rPr>
              <a:t>永真。</a:t>
            </a:r>
          </a:p>
          <a:p>
            <a:pPr algn="just" eaLnBrk="1" hangingPunct="1">
              <a:buClr>
                <a:schemeClr val="accent1"/>
              </a:buClr>
              <a:buSzPct val="85000"/>
              <a:buFont typeface="Wingdings 2" panose="05020102010507070707" pitchFamily="18" charset="2"/>
            </a:pPr>
            <a:r>
              <a:rPr lang="zh-CN" altLang="en-US" sz="2000" b="1" dirty="0">
                <a:solidFill>
                  <a:srgbClr val="0000CC"/>
                </a:solidFill>
                <a:latin typeface="仿宋" panose="02010609060101010101" pitchFamily="49" charset="-122"/>
                <a:ea typeface="仿宋" panose="02010609060101010101" pitchFamily="49" charset="-122"/>
              </a:rPr>
              <a:t>    要证明</a:t>
            </a:r>
            <a:r>
              <a:rPr lang="en-US" altLang="zh-CN" sz="2000" b="1" dirty="0">
                <a:solidFill>
                  <a:srgbClr val="0000CC"/>
                </a:solidFill>
                <a:latin typeface="仿宋" panose="02010609060101010101" pitchFamily="49" charset="-122"/>
                <a:ea typeface="仿宋" panose="02010609060101010101" pitchFamily="49" charset="-122"/>
              </a:rPr>
              <a:t>P→Q</a:t>
            </a:r>
            <a:r>
              <a:rPr lang="zh-CN" altLang="en-US" sz="2000" b="1" dirty="0">
                <a:solidFill>
                  <a:srgbClr val="0000CC"/>
                </a:solidFill>
                <a:latin typeface="仿宋" panose="02010609060101010101" pitchFamily="49" charset="-122"/>
                <a:ea typeface="仿宋" panose="02010609060101010101" pitchFamily="49" charset="-122"/>
              </a:rPr>
              <a:t>永真，就是要证明</a:t>
            </a:r>
            <a:r>
              <a:rPr lang="en-US" altLang="zh-CN" sz="2000" b="1" dirty="0">
                <a:solidFill>
                  <a:srgbClr val="0000CC"/>
                </a:solidFill>
                <a:latin typeface="仿宋" panose="02010609060101010101" pitchFamily="49" charset="-122"/>
                <a:ea typeface="仿宋" panose="02010609060101010101" pitchFamily="49" charset="-122"/>
              </a:rPr>
              <a:t>P→Q</a:t>
            </a:r>
            <a:r>
              <a:rPr lang="zh-CN" altLang="en-US" sz="2000" b="1" dirty="0">
                <a:solidFill>
                  <a:srgbClr val="0000CC"/>
                </a:solidFill>
                <a:latin typeface="仿宋" panose="02010609060101010101" pitchFamily="49" charset="-122"/>
                <a:ea typeface="仿宋" panose="02010609060101010101" pitchFamily="49" charset="-122"/>
              </a:rPr>
              <a:t>在任何一个非空的个体域上都是永真的。这将是非常困难的，甚至是不可实现的。</a:t>
            </a:r>
          </a:p>
          <a:p>
            <a:pPr algn="just" eaLnBrk="1" hangingPunct="1">
              <a:buClr>
                <a:schemeClr val="accent1"/>
              </a:buClr>
              <a:buSzPct val="85000"/>
              <a:buFont typeface="Wingdings 2" panose="05020102010507070707" pitchFamily="18" charset="2"/>
            </a:pPr>
            <a:r>
              <a:rPr lang="zh-CN" altLang="en-US" sz="2000" b="1" dirty="0">
                <a:solidFill>
                  <a:srgbClr val="0000CC"/>
                </a:solidFill>
                <a:latin typeface="仿宋" panose="02010609060101010101" pitchFamily="49" charset="-122"/>
                <a:ea typeface="仿宋" panose="02010609060101010101" pitchFamily="49" charset="-122"/>
              </a:rPr>
              <a:t>    为此，人们进行了大量的探索，后来发现可以</a:t>
            </a:r>
            <a:r>
              <a:rPr lang="zh-CN" altLang="en-US" sz="2000" b="1" dirty="0">
                <a:solidFill>
                  <a:srgbClr val="33CC33"/>
                </a:solidFill>
                <a:latin typeface="仿宋" panose="02010609060101010101" pitchFamily="49" charset="-122"/>
                <a:ea typeface="仿宋" panose="02010609060101010101" pitchFamily="49" charset="-122"/>
              </a:rPr>
              <a:t>采用反证法的思想</a:t>
            </a:r>
            <a:r>
              <a:rPr lang="zh-CN" altLang="en-US" sz="2000" b="1" dirty="0">
                <a:solidFill>
                  <a:srgbClr val="0000CC"/>
                </a:solidFill>
                <a:latin typeface="仿宋" panose="02010609060101010101" pitchFamily="49" charset="-122"/>
                <a:ea typeface="仿宋" panose="02010609060101010101" pitchFamily="49" charset="-122"/>
              </a:rPr>
              <a:t>，把关于</a:t>
            </a:r>
            <a:r>
              <a:rPr lang="zh-CN" altLang="en-US" sz="2000" b="1" dirty="0">
                <a:solidFill>
                  <a:srgbClr val="33CC33"/>
                </a:solidFill>
                <a:latin typeface="仿宋" panose="02010609060101010101" pitchFamily="49" charset="-122"/>
                <a:ea typeface="仿宋" panose="02010609060101010101" pitchFamily="49" charset="-122"/>
              </a:rPr>
              <a:t>永真性的证明转化为关于不可满足性的证明</a:t>
            </a:r>
            <a:r>
              <a:rPr lang="zh-CN" altLang="en-US" sz="2000" b="1" dirty="0">
                <a:solidFill>
                  <a:srgbClr val="0000CC"/>
                </a:solidFill>
                <a:latin typeface="仿宋" panose="02010609060101010101" pitchFamily="49" charset="-122"/>
                <a:ea typeface="仿宋" panose="02010609060101010101" pitchFamily="49" charset="-122"/>
              </a:rPr>
              <a:t>。</a:t>
            </a:r>
          </a:p>
          <a:p>
            <a:pPr algn="just" eaLnBrk="1" hangingPunct="1">
              <a:buClr>
                <a:schemeClr val="accent1"/>
              </a:buClr>
              <a:buSzPct val="85000"/>
              <a:buFont typeface="Wingdings 2" panose="05020102010507070707" pitchFamily="18" charset="2"/>
            </a:pPr>
            <a:r>
              <a:rPr lang="zh-CN" altLang="en-US" sz="2000" b="1" dirty="0">
                <a:solidFill>
                  <a:srgbClr val="0000CC"/>
                </a:solidFill>
                <a:latin typeface="仿宋" panose="02010609060101010101" pitchFamily="49" charset="-122"/>
                <a:ea typeface="仿宋" panose="02010609060101010101" pitchFamily="49" charset="-122"/>
              </a:rPr>
              <a:t>    即要证明</a:t>
            </a:r>
            <a:r>
              <a:rPr lang="en-US" altLang="zh-CN" sz="2000" b="1" dirty="0">
                <a:solidFill>
                  <a:srgbClr val="0000CC"/>
                </a:solidFill>
                <a:latin typeface="仿宋" panose="02010609060101010101" pitchFamily="49" charset="-122"/>
                <a:ea typeface="仿宋" panose="02010609060101010101" pitchFamily="49" charset="-122"/>
              </a:rPr>
              <a:t>P→Q</a:t>
            </a:r>
            <a:r>
              <a:rPr lang="zh-CN" altLang="en-US" sz="2000" b="1" dirty="0">
                <a:solidFill>
                  <a:srgbClr val="0000CC"/>
                </a:solidFill>
                <a:latin typeface="仿宋" panose="02010609060101010101" pitchFamily="49" charset="-122"/>
                <a:ea typeface="仿宋" panose="02010609060101010101" pitchFamily="49" charset="-122"/>
              </a:rPr>
              <a:t>永真，只要能够证明</a:t>
            </a:r>
            <a:r>
              <a:rPr lang="en-US" altLang="zh-CN" sz="2000" b="1" dirty="0">
                <a:solidFill>
                  <a:srgbClr val="0000CC"/>
                </a:solidFill>
                <a:latin typeface="仿宋" panose="02010609060101010101" pitchFamily="49" charset="-122"/>
                <a:ea typeface="仿宋" panose="02010609060101010101" pitchFamily="49" charset="-122"/>
              </a:rPr>
              <a:t>P∧﹁Q</a:t>
            </a:r>
            <a:r>
              <a:rPr lang="zh-CN" altLang="en-US" sz="2000" b="1" dirty="0">
                <a:solidFill>
                  <a:srgbClr val="0000CC"/>
                </a:solidFill>
                <a:latin typeface="仿宋" panose="02010609060101010101" pitchFamily="49" charset="-122"/>
                <a:ea typeface="仿宋" panose="02010609060101010101" pitchFamily="49" charset="-122"/>
              </a:rPr>
              <a:t>是不可满足的就可以了</a:t>
            </a:r>
            <a:r>
              <a:rPr lang="en-US" altLang="zh-CN" sz="2000" b="1" dirty="0">
                <a:solidFill>
                  <a:srgbClr val="0000CC"/>
                </a:solidFill>
                <a:latin typeface="仿宋" panose="02010609060101010101" pitchFamily="49" charset="-122"/>
                <a:ea typeface="仿宋" panose="02010609060101010101" pitchFamily="49" charset="-122"/>
              </a:rPr>
              <a:t>(</a:t>
            </a:r>
            <a:r>
              <a:rPr lang="zh-CN" altLang="en-US" sz="2000" b="1" dirty="0">
                <a:solidFill>
                  <a:srgbClr val="0000CC"/>
                </a:solidFill>
                <a:latin typeface="仿宋" panose="02010609060101010101" pitchFamily="49" charset="-122"/>
                <a:ea typeface="仿宋" panose="02010609060101010101" pitchFamily="49" charset="-122"/>
              </a:rPr>
              <a:t>原因是</a:t>
            </a:r>
            <a:r>
              <a:rPr lang="en-US" altLang="zh-CN" sz="2000" b="1" dirty="0">
                <a:solidFill>
                  <a:srgbClr val="0000CC"/>
                </a:solidFill>
                <a:latin typeface="仿宋" panose="02010609060101010101" pitchFamily="49" charset="-122"/>
                <a:ea typeface="仿宋" panose="02010609060101010101" pitchFamily="49" charset="-122"/>
              </a:rPr>
              <a:t>﹁ (P→Q) ⇔ ﹁(﹁ P∨Q) ⇔ P∧﹁ Q </a:t>
            </a:r>
            <a:r>
              <a:rPr lang="zh-CN" altLang="en-US" sz="2000" b="1" dirty="0">
                <a:solidFill>
                  <a:srgbClr val="0000CC"/>
                </a:solidFill>
                <a:latin typeface="仿宋" panose="02010609060101010101" pitchFamily="49" charset="-122"/>
                <a:ea typeface="仿宋" panose="02010609060101010101" pitchFamily="49" charset="-122"/>
              </a:rPr>
              <a:t>。</a:t>
            </a:r>
          </a:p>
          <a:p>
            <a:pPr algn="just" eaLnBrk="1" hangingPunct="1">
              <a:buClr>
                <a:schemeClr val="accent1"/>
              </a:buClr>
              <a:buSzPct val="85000"/>
              <a:buFont typeface="Wingdings 2" panose="05020102010507070707" pitchFamily="18" charset="2"/>
            </a:pPr>
            <a:r>
              <a:rPr lang="zh-CN" altLang="en-US" sz="2000" b="1" dirty="0">
                <a:solidFill>
                  <a:srgbClr val="0000CC"/>
                </a:solidFill>
                <a:latin typeface="仿宋" panose="02010609060101010101" pitchFamily="49" charset="-122"/>
                <a:ea typeface="仿宋" panose="02010609060101010101" pitchFamily="49" charset="-122"/>
              </a:rPr>
              <a:t>    这方面最有成效的工作就是鲁滨逊归结原理。它使定理证明的机械化成为现实。</a:t>
            </a:r>
          </a:p>
        </p:txBody>
      </p:sp>
    </p:spTree>
    <p:extLst>
      <p:ext uri="{BB962C8B-B14F-4D97-AF65-F5344CB8AC3E}">
        <p14:creationId xmlns:p14="http://schemas.microsoft.com/office/powerpoint/2010/main" val="3485313652"/>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3.4  </a:t>
            </a:r>
            <a:r>
              <a:rPr lang="zh-CN" altLang="en-US" sz="3600" dirty="0">
                <a:solidFill>
                  <a:srgbClr val="7B9899"/>
                </a:solidFill>
                <a:latin typeface="Times New Roman" panose="02020603050405020304" pitchFamily="18" charset="0"/>
                <a:ea typeface="黑体" panose="02010609060101010101" pitchFamily="49" charset="-122"/>
              </a:rPr>
              <a:t>鲁宾逊归结原理</a:t>
            </a:r>
          </a:p>
        </p:txBody>
      </p:sp>
      <p:sp>
        <p:nvSpPr>
          <p:cNvPr id="211971" name="Rectangle 3"/>
          <p:cNvSpPr>
            <a:spLocks noGrp="1"/>
          </p:cNvSpPr>
          <p:nvPr>
            <p:ph sz="quarter" idx="1"/>
          </p:nvPr>
        </p:nvSpPr>
        <p:spPr>
          <a:xfrm>
            <a:off x="1851026" y="3276600"/>
            <a:ext cx="8588375" cy="2362200"/>
          </a:xfrm>
          <a:gradFill rotWithShape="1">
            <a:gsLst>
              <a:gs pos="0">
                <a:srgbClr val="00FFFF">
                  <a:alpha val="100000"/>
                </a:srgbClr>
              </a:gs>
              <a:gs pos="100000">
                <a:schemeClr val="bg1">
                  <a:alpha val="100000"/>
                </a:schemeClr>
              </a:gs>
            </a:gsLst>
            <a:path path="shape">
              <a:fillToRect l="50000" t="50000" r="50000" b="50000"/>
            </a:path>
            <a:tileRect/>
          </a:gradFill>
          <a:ln>
            <a:solidFill>
              <a:srgbClr val="808080">
                <a:alpha val="100000"/>
              </a:srgbClr>
            </a:solidFill>
            <a:miter lim="800000"/>
          </a:ln>
        </p:spPr>
        <p:txBody>
          <a:bodyPr vert="horz" wrap="square" lIns="91440" tIns="45720" rIns="91440" bIns="45720" anchor="t" anchorCtr="0">
            <a:normAutofit/>
          </a:bodyPr>
          <a:lstStyle/>
          <a:p>
            <a:pPr marL="292100" indent="-292100" algn="just">
              <a:lnSpc>
                <a:spcPct val="120000"/>
              </a:lnSpc>
              <a:buFont typeface="Wingdings" panose="05000000000000000000" pitchFamily="2" charset="2"/>
              <a:buChar char="u"/>
            </a:pP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鲁宾逊归结原理（消解原理）</a:t>
            </a:r>
            <a:r>
              <a:rPr lang="zh-CN" altLang="en-US" sz="2400" dirty="0">
                <a:latin typeface="仿宋" panose="02010609060101010101" pitchFamily="49" charset="-122"/>
                <a:ea typeface="仿宋" panose="02010609060101010101" pitchFamily="49" charset="-122"/>
              </a:rPr>
              <a:t>的</a:t>
            </a:r>
            <a:r>
              <a:rPr lang="zh-CN" altLang="en-US" sz="2400" b="1" dirty="0">
                <a:latin typeface="仿宋" panose="02010609060101010101" pitchFamily="49" charset="-122"/>
                <a:ea typeface="仿宋" panose="02010609060101010101" pitchFamily="49" charset="-122"/>
              </a:rPr>
              <a:t>基本思想：</a:t>
            </a:r>
          </a:p>
          <a:p>
            <a:pPr marL="292100" indent="-292100" algn="just">
              <a:lnSpc>
                <a:spcPct val="120000"/>
              </a:lnSpc>
              <a:buSzPct val="60000"/>
              <a:buFont typeface="Wingdings" panose="05000000000000000000" pitchFamily="2" charset="2"/>
              <a:buChar char="p"/>
            </a:pPr>
            <a:r>
              <a:rPr lang="zh-CN" altLang="en-US" sz="2400" b="1" dirty="0">
                <a:latin typeface="仿宋" panose="02010609060101010101" pitchFamily="49" charset="-122"/>
                <a:ea typeface="仿宋" panose="02010609060101010101" pitchFamily="49" charset="-122"/>
              </a:rPr>
              <a:t>检查子句集</a:t>
            </a:r>
            <a:r>
              <a:rPr lang="zh-CN" altLang="en-US" sz="2400" b="1" i="1" dirty="0">
                <a:latin typeface="仿宋" panose="02010609060101010101" pitchFamily="49" charset="-122"/>
                <a:ea typeface="仿宋" panose="02010609060101010101" pitchFamily="49" charset="-122"/>
              </a:rPr>
              <a:t> </a:t>
            </a:r>
            <a:r>
              <a:rPr lang="en-US" altLang="zh-CN" sz="2400" b="1" i="1" dirty="0">
                <a:latin typeface="仿宋" panose="02010609060101010101" pitchFamily="49" charset="-122"/>
                <a:ea typeface="仿宋" panose="02010609060101010101" pitchFamily="49" charset="-122"/>
              </a:rPr>
              <a:t>S</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中是否包含空子句，若包含，则 </a:t>
            </a:r>
            <a:r>
              <a:rPr lang="en-US" altLang="zh-CN" sz="2400" b="1" i="1" dirty="0">
                <a:latin typeface="仿宋" panose="02010609060101010101" pitchFamily="49" charset="-122"/>
                <a:ea typeface="仿宋" panose="02010609060101010101" pitchFamily="49" charset="-122"/>
              </a:rPr>
              <a:t>S</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不可满足。</a:t>
            </a:r>
          </a:p>
          <a:p>
            <a:pPr marL="292100" indent="-292100" algn="just">
              <a:lnSpc>
                <a:spcPct val="120000"/>
              </a:lnSpc>
              <a:buSzPct val="60000"/>
              <a:buFont typeface="Wingdings" panose="05000000000000000000" pitchFamily="2" charset="2"/>
              <a:buChar char="p"/>
            </a:pPr>
            <a:r>
              <a:rPr lang="zh-CN" altLang="en-US" sz="2400" b="1" dirty="0">
                <a:latin typeface="仿宋" panose="02010609060101010101" pitchFamily="49" charset="-122"/>
                <a:ea typeface="仿宋" panose="02010609060101010101" pitchFamily="49" charset="-122"/>
              </a:rPr>
              <a:t>若不包含，在 </a:t>
            </a:r>
            <a:r>
              <a:rPr lang="en-US" altLang="zh-CN" sz="2400" b="1" i="1" dirty="0">
                <a:latin typeface="仿宋" panose="02010609060101010101" pitchFamily="49" charset="-122"/>
                <a:ea typeface="仿宋" panose="02010609060101010101" pitchFamily="49" charset="-122"/>
              </a:rPr>
              <a:t>S</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中选择合适的子句进行归结，一旦归结出空子句，就说明 </a:t>
            </a:r>
            <a:r>
              <a:rPr lang="en-US" altLang="zh-CN" sz="2400" b="1" i="1" dirty="0">
                <a:latin typeface="仿宋" panose="02010609060101010101" pitchFamily="49" charset="-122"/>
                <a:ea typeface="仿宋" panose="02010609060101010101" pitchFamily="49" charset="-122"/>
              </a:rPr>
              <a:t>S</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是不可满足的。</a:t>
            </a:r>
          </a:p>
        </p:txBody>
      </p:sp>
      <p:sp>
        <p:nvSpPr>
          <p:cNvPr id="211972"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201</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11973" name="Rectangle 5"/>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74" name="Rectangle 7"/>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75" name="Rectangle 11"/>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76" name="Rectangle 13"/>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77" name="Rectangle 15"/>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78" name="Rectangle 17"/>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79" name="Rectangle 19"/>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80" name="Rectangle 21"/>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81" name="Rectangle 23"/>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82" name="Rectangle 25"/>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83" name="Rectangle 27"/>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84" name="Rectangle 29"/>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85" name="Rectangle 31"/>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86" name="Rectangle 33"/>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87" name="Rectangle 37"/>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88" name="Rectangle 39"/>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89" name="Rectangle 43"/>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90" name="Rectangle 45"/>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91" name="Rectangle 47"/>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92" name="Rectangle 49"/>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93" name="Rectangle 51"/>
          <p:cNvSpPr/>
          <p:nvPr/>
        </p:nvSpPr>
        <p:spPr>
          <a:xfrm>
            <a:off x="1524001" y="35795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94" name="Rectangle 53"/>
          <p:cNvSpPr/>
          <p:nvPr/>
        </p:nvSpPr>
        <p:spPr>
          <a:xfrm>
            <a:off x="1524001" y="346049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1995" name="Rectangle 81"/>
          <p:cNvSpPr/>
          <p:nvPr/>
        </p:nvSpPr>
        <p:spPr>
          <a:xfrm>
            <a:off x="1828800" y="1676400"/>
            <a:ext cx="8610600" cy="1151084"/>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63855" indent="-363855" algn="just" eaLnBrk="1" hangingPunct="1">
              <a:lnSpc>
                <a:spcPct val="150000"/>
              </a:lnSpc>
              <a:spcBef>
                <a:spcPct val="40000"/>
              </a:spcBef>
              <a:buClr>
                <a:schemeClr val="accent2"/>
              </a:buClr>
              <a:buSzTx/>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子句集中子句之间是合取关系，只要有一个子句不可满足，  则子句集就不可满足。</a:t>
            </a:r>
            <a:r>
              <a:rPr lang="zh-CN" altLang="en-US" sz="2500" b="1" dirty="0">
                <a:latin typeface="Arial" panose="020B0604020202020204" pitchFamily="34" charset="0"/>
                <a:ea typeface="宋体" panose="02010600030101010101" pitchFamily="2" charset="-122"/>
              </a:rPr>
              <a:t> </a:t>
            </a:r>
          </a:p>
        </p:txBody>
      </p:sp>
    </p:spTree>
    <p:extLst>
      <p:ext uri="{BB962C8B-B14F-4D97-AF65-F5344CB8AC3E}">
        <p14:creationId xmlns:p14="http://schemas.microsoft.com/office/powerpoint/2010/main" val="2409792749"/>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1026"/>
          <p:cNvSpPr>
            <a:spLocks noGrp="1"/>
          </p:cNvSpPr>
          <p:nvPr>
            <p:ph type="title"/>
          </p:nvPr>
        </p:nvSpPr>
        <p:spPr/>
        <p:txBody>
          <a:bodyPr vert="horz" wrap="square" lIns="91440" tIns="45720" rIns="91440" bIns="45720" anchor="b" anchorCtr="0">
            <a:normAutofit/>
          </a:bodyPr>
          <a:lstStyle/>
          <a:p>
            <a:pPr eaLnBrk="1" hangingPunct="1"/>
            <a:r>
              <a:rPr lang="en-US" altLang="zh-CN" sz="3600" dirty="0">
                <a:latin typeface="Times New Roman" panose="02020603050405020304" pitchFamily="18" charset="0"/>
                <a:ea typeface="黑体" panose="02010609060101010101" pitchFamily="49" charset="-122"/>
              </a:rPr>
              <a:t>3.4  </a:t>
            </a:r>
            <a:r>
              <a:rPr lang="zh-CN" altLang="en-US" sz="3600" dirty="0">
                <a:latin typeface="Times New Roman" panose="02020603050405020304" pitchFamily="18" charset="0"/>
                <a:ea typeface="黑体" panose="02010609060101010101" pitchFamily="49" charset="-122"/>
              </a:rPr>
              <a:t>鲁宾逊归结原理</a:t>
            </a:r>
          </a:p>
        </p:txBody>
      </p:sp>
      <p:sp>
        <p:nvSpPr>
          <p:cNvPr id="212995" name="Rectangle 1027"/>
          <p:cNvSpPr>
            <a:spLocks noGrp="1"/>
          </p:cNvSpPr>
          <p:nvPr>
            <p:ph type="body" sz="half" idx="1"/>
          </p:nvPr>
        </p:nvSpPr>
        <p:spPr>
          <a:xfrm>
            <a:off x="1752601" y="1289051"/>
            <a:ext cx="8588375" cy="1885315"/>
          </a:xfrm>
          <a:ln>
            <a:solidFill>
              <a:schemeClr val="accent2">
                <a:alpha val="100000"/>
              </a:schemeClr>
            </a:solidFill>
            <a:miter lim="800000"/>
          </a:ln>
        </p:spPr>
        <p:txBody>
          <a:bodyPr vert="horz" wrap="square" lIns="91440" tIns="45720" rIns="91440" bIns="45720" anchor="t" anchorCtr="0">
            <a:normAutofit/>
          </a:bodyPr>
          <a:lstStyle/>
          <a:p>
            <a:pPr marL="292100" indent="-292100" algn="just">
              <a:lnSpc>
                <a:spcPct val="120000"/>
              </a:lnSpc>
              <a:buNone/>
            </a:pPr>
            <a:r>
              <a:rPr lang="en-US" altLang="zh-CN" sz="2400" b="1" dirty="0">
                <a:latin typeface="仿宋" panose="02010609060101010101" pitchFamily="49" charset="-122"/>
                <a:ea typeface="仿宋" panose="02010609060101010101" pitchFamily="49" charset="-122"/>
              </a:rPr>
              <a:t>1. </a:t>
            </a:r>
            <a:r>
              <a:rPr lang="zh-CN" altLang="en-US" sz="2400" b="1" dirty="0">
                <a:latin typeface="仿宋" panose="02010609060101010101" pitchFamily="49" charset="-122"/>
                <a:ea typeface="仿宋" panose="02010609060101010101" pitchFamily="49" charset="-122"/>
              </a:rPr>
              <a:t>命题逻辑中的归结原理（基于子句的归结）</a:t>
            </a:r>
            <a:endParaRPr lang="zh-CN" altLang="en-US" sz="2400" dirty="0">
              <a:latin typeface="仿宋" panose="02010609060101010101" pitchFamily="49" charset="-122"/>
              <a:ea typeface="仿宋" panose="02010609060101010101" pitchFamily="49" charset="-122"/>
            </a:endParaRPr>
          </a:p>
          <a:p>
            <a:pPr marL="292100" indent="-292100" algn="just">
              <a:lnSpc>
                <a:spcPct val="120000"/>
              </a:lnSpc>
              <a:buNone/>
            </a:pPr>
            <a:r>
              <a:rPr lang="zh-CN" altLang="en-US" sz="2400"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定义</a:t>
            </a:r>
            <a:r>
              <a:rPr lang="en-US" altLang="zh-CN" sz="2400" b="1" dirty="0">
                <a:latin typeface="仿宋" panose="02010609060101010101" pitchFamily="49" charset="-122"/>
                <a:ea typeface="仿宋" panose="02010609060101010101" pitchFamily="49" charset="-122"/>
              </a:rPr>
              <a:t>3.1</a:t>
            </a:r>
            <a:r>
              <a:rPr lang="zh-CN" altLang="en-US" sz="2400" b="1" dirty="0">
                <a:latin typeface="仿宋" panose="02010609060101010101" pitchFamily="49" charset="-122"/>
                <a:ea typeface="仿宋" panose="02010609060101010101" pitchFamily="49" charset="-122"/>
              </a:rPr>
              <a:t>（</a:t>
            </a:r>
            <a:r>
              <a:rPr lang="zh-CN" altLang="en-US" sz="2400" b="1" dirty="0">
                <a:solidFill>
                  <a:schemeClr val="accent2"/>
                </a:solidFill>
                <a:latin typeface="仿宋" panose="02010609060101010101" pitchFamily="49" charset="-122"/>
                <a:ea typeface="仿宋" panose="02010609060101010101" pitchFamily="49" charset="-122"/>
              </a:rPr>
              <a:t>归结</a:t>
            </a:r>
            <a:r>
              <a:rPr lang="zh-CN" altLang="en-US" sz="2400" b="1"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设</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与</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是子句集中的任意两个子句，如果 </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中的文字</a:t>
            </a:r>
            <a:r>
              <a:rPr lang="en-US" altLang="zh-CN" sz="2000" i="1" dirty="0">
                <a:latin typeface="仿宋" panose="02010609060101010101" pitchFamily="49" charset="-122"/>
                <a:ea typeface="仿宋" panose="02010609060101010101" pitchFamily="49" charset="-122"/>
              </a:rPr>
              <a:t>L</a:t>
            </a:r>
            <a:r>
              <a:rPr lang="en-US" altLang="zh-CN" sz="2000" baseline="-25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与 </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中的文字</a:t>
            </a:r>
            <a:r>
              <a:rPr lang="en-US" altLang="zh-CN" sz="2000" i="1" dirty="0">
                <a:latin typeface="仿宋" panose="02010609060101010101" pitchFamily="49" charset="-122"/>
                <a:ea typeface="仿宋" panose="02010609060101010101" pitchFamily="49" charset="-122"/>
              </a:rPr>
              <a:t>L</a:t>
            </a:r>
            <a:r>
              <a:rPr lang="en-US" altLang="zh-CN" sz="2000" baseline="-25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互补，那么从</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和 </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中分别消去</a:t>
            </a:r>
            <a:r>
              <a:rPr lang="en-US" altLang="zh-CN" sz="2000" i="1" dirty="0">
                <a:latin typeface="仿宋" panose="02010609060101010101" pitchFamily="49" charset="-122"/>
                <a:ea typeface="仿宋" panose="02010609060101010101" pitchFamily="49" charset="-122"/>
              </a:rPr>
              <a:t>L</a:t>
            </a:r>
            <a:r>
              <a:rPr lang="en-US" altLang="zh-CN" sz="2000" baseline="-25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和</a:t>
            </a:r>
            <a:r>
              <a:rPr lang="en-US" altLang="zh-CN" sz="2000" i="1" dirty="0">
                <a:latin typeface="仿宋" panose="02010609060101010101" pitchFamily="49" charset="-122"/>
                <a:ea typeface="仿宋" panose="02010609060101010101" pitchFamily="49" charset="-122"/>
              </a:rPr>
              <a:t>L</a:t>
            </a:r>
            <a:r>
              <a:rPr lang="en-US" altLang="zh-CN" sz="2000" baseline="-25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，并将二个子句中余下的部分</a:t>
            </a:r>
            <a:r>
              <a:rPr lang="zh-CN" altLang="en-US" sz="2000" dirty="0">
                <a:solidFill>
                  <a:srgbClr val="0000FF"/>
                </a:solidFill>
                <a:latin typeface="仿宋" panose="02010609060101010101" pitchFamily="49" charset="-122"/>
                <a:ea typeface="仿宋" panose="02010609060101010101" pitchFamily="49" charset="-122"/>
              </a:rPr>
              <a:t>析取</a:t>
            </a:r>
            <a:r>
              <a:rPr lang="zh-CN" altLang="en-US" sz="2000" dirty="0">
                <a:latin typeface="仿宋" panose="02010609060101010101" pitchFamily="49" charset="-122"/>
                <a:ea typeface="仿宋" panose="02010609060101010101" pitchFamily="49" charset="-122"/>
              </a:rPr>
              <a:t>，构成一个新子句</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12</a:t>
            </a:r>
            <a:r>
              <a:rPr lang="en-US" altLang="zh-CN" sz="2000" dirty="0">
                <a:latin typeface="仿宋" panose="02010609060101010101" pitchFamily="49" charset="-122"/>
                <a:ea typeface="仿宋" panose="02010609060101010101" pitchFamily="49" charset="-122"/>
              </a:rPr>
              <a:t> </a:t>
            </a:r>
            <a:r>
              <a:rPr lang="zh-CN" altLang="en-US" sz="2400" dirty="0">
                <a:latin typeface="仿宋" panose="02010609060101010101" pitchFamily="49" charset="-122"/>
                <a:ea typeface="仿宋" panose="02010609060101010101" pitchFamily="49" charset="-122"/>
              </a:rPr>
              <a:t>。</a:t>
            </a:r>
          </a:p>
        </p:txBody>
      </p:sp>
      <p:graphicFrame>
        <p:nvGraphicFramePr>
          <p:cNvPr id="212996" name="Object 1029"/>
          <p:cNvGraphicFramePr>
            <a:graphicFrameLocks noGrp="1"/>
          </p:cNvGraphicFramePr>
          <p:nvPr>
            <p:ph sz="half" idx="2"/>
          </p:nvPr>
        </p:nvGraphicFramePr>
        <p:xfrm>
          <a:off x="1752600" y="3259456"/>
          <a:ext cx="8587740" cy="572135"/>
        </p:xfrm>
        <a:graphic>
          <a:graphicData uri="http://schemas.openxmlformats.org/presentationml/2006/ole">
            <mc:AlternateContent xmlns:mc="http://schemas.openxmlformats.org/markup-compatibility/2006">
              <mc:Choice xmlns:v="urn:schemas-microsoft-com:vml" Requires="v">
                <p:oleObj r:id="rId2" imgW="2971800" imgH="228600" progId="Equation.3">
                  <p:embed/>
                </p:oleObj>
              </mc:Choice>
              <mc:Fallback>
                <p:oleObj r:id="rId2" imgW="2971800" imgH="228600" progId="Equation.3">
                  <p:embed/>
                  <p:pic>
                    <p:nvPicPr>
                      <p:cNvPr id="212996" name="Object 1029"/>
                      <p:cNvPicPr/>
                      <p:nvPr/>
                    </p:nvPicPr>
                    <p:blipFill>
                      <a:blip r:embed="rId3"/>
                      <a:srcRect/>
                      <a:stretch>
                        <a:fillRect/>
                      </a:stretch>
                    </p:blipFill>
                    <p:spPr>
                      <a:xfrm>
                        <a:off x="1752600" y="3259456"/>
                        <a:ext cx="8587740" cy="572135"/>
                      </a:xfrm>
                      <a:prstGeom prst="rect">
                        <a:avLst/>
                      </a:prstGeom>
                      <a:solidFill>
                        <a:schemeClr val="bg2">
                          <a:alpha val="100000"/>
                        </a:schemeClr>
                      </a:solidFill>
                      <a:ln>
                        <a:solidFill>
                          <a:srgbClr val="808080">
                            <a:alpha val="100000"/>
                          </a:srgbClr>
                        </a:solidFill>
                        <a:prstDash val="dash"/>
                        <a:miter lim="800000"/>
                        <a:headEnd/>
                        <a:tailEnd/>
                      </a:ln>
                    </p:spPr>
                  </p:pic>
                </p:oleObj>
              </mc:Fallback>
            </mc:AlternateContent>
          </a:graphicData>
        </a:graphic>
      </p:graphicFrame>
      <p:sp>
        <p:nvSpPr>
          <p:cNvPr id="212997" name="灯片编号占位符 4"/>
          <p:cNvSpPr txBox="1">
            <a:spLocks noGrp="1"/>
          </p:cNvSpPr>
          <p:nvPr>
            <p:ph type="sldNum" sz="quarter" idx="4"/>
          </p:nvPr>
        </p:nvSpPr>
        <p:spPr>
          <a:noFill/>
          <a:ln>
            <a:noFill/>
          </a:ln>
        </p:spPr>
        <p:txBody>
          <a:bodyPr vert="horz" wrap="square" lIns="45720" tIns="45720" rIns="45720" bIns="45720" numCol="1" anchor="ctr" anchorCtr="0" compatLnSpc="1">
            <a:normAutofit/>
          </a:bodyPr>
          <a:lstStyle/>
          <a:p>
            <a:pPr>
              <a:lnSpc>
                <a:spcPct val="120000"/>
              </a:lnSpc>
              <a:spcBef>
                <a:spcPct val="0"/>
              </a:spcBef>
            </a:pPr>
            <a:fld id="{9A0DB2DC-4C9A-4742-B13C-FB6460FD3503}" type="slidenum">
              <a:rPr lang="ja-JP" altLang="en-US" b="1" dirty="0">
                <a:solidFill>
                  <a:srgbClr val="7B9899"/>
                </a:solidFill>
                <a:latin typeface="Arial" panose="020B0604020202020204" pitchFamily="34" charset="0"/>
                <a:ea typeface="宋体" panose="02010600030101010101" pitchFamily="2" charset="-122"/>
              </a:rPr>
              <a:pPr>
                <a:lnSpc>
                  <a:spcPct val="120000"/>
                </a:lnSpc>
                <a:spcBef>
                  <a:spcPct val="0"/>
                </a:spcBef>
              </a:pPr>
              <a:t>202</a:t>
            </a:fld>
            <a:endParaRPr lang="ja-JP" altLang="en-US" b="1" dirty="0">
              <a:solidFill>
                <a:srgbClr val="7B9899"/>
              </a:solidFill>
              <a:latin typeface="Arial" panose="020B0604020202020204" pitchFamily="34" charset="0"/>
              <a:ea typeface="宋体" panose="02010600030101010101" pitchFamily="2" charset="-122"/>
            </a:endParaRPr>
          </a:p>
        </p:txBody>
      </p:sp>
      <p:pic>
        <p:nvPicPr>
          <p:cNvPr id="212998" name="Picture 1080"/>
          <p:cNvPicPr>
            <a:picLocks noChangeAspect="1"/>
          </p:cNvPicPr>
          <p:nvPr/>
        </p:nvPicPr>
        <p:blipFill>
          <a:blip r:embed="rId4"/>
          <a:srcRect l="-1482" t="-6026" r="4002" b="23300"/>
          <a:stretch>
            <a:fillRect/>
          </a:stretch>
        </p:blipFill>
        <p:spPr>
          <a:xfrm>
            <a:off x="5410201" y="3810001"/>
            <a:ext cx="4951095" cy="2830195"/>
          </a:xfrm>
          <a:prstGeom prst="rect">
            <a:avLst/>
          </a:prstGeom>
          <a:solidFill>
            <a:schemeClr val="bg2"/>
          </a:solidFill>
          <a:ln w="9525" cap="flat" cmpd="sng">
            <a:solidFill>
              <a:srgbClr val="808080"/>
            </a:solidFill>
            <a:prstDash val="dash"/>
            <a:miter/>
            <a:headEnd type="none" w="med" len="med"/>
            <a:tailEnd type="none" w="med" len="med"/>
          </a:ln>
        </p:spPr>
      </p:pic>
      <p:graphicFrame>
        <p:nvGraphicFramePr>
          <p:cNvPr id="212999" name="Object 1024"/>
          <p:cNvGraphicFramePr/>
          <p:nvPr/>
        </p:nvGraphicFramePr>
        <p:xfrm>
          <a:off x="6935789" y="3962401"/>
          <a:ext cx="312737" cy="360363"/>
        </p:xfrm>
        <a:graphic>
          <a:graphicData uri="http://schemas.openxmlformats.org/presentationml/2006/ole">
            <mc:AlternateContent xmlns:mc="http://schemas.openxmlformats.org/markup-compatibility/2006">
              <mc:Choice xmlns:v="urn:schemas-microsoft-com:vml" Requires="v">
                <p:oleObj r:id="rId5" imgW="177800" imgH="215265" progId="Equation.3">
                  <p:embed/>
                </p:oleObj>
              </mc:Choice>
              <mc:Fallback>
                <p:oleObj r:id="rId5" imgW="177800" imgH="215265" progId="Equation.3">
                  <p:embed/>
                  <p:pic>
                    <p:nvPicPr>
                      <p:cNvPr id="212999" name="Object 1024"/>
                      <p:cNvPicPr/>
                      <p:nvPr/>
                    </p:nvPicPr>
                    <p:blipFill>
                      <a:blip r:embed="rId6"/>
                      <a:stretch>
                        <a:fillRect/>
                      </a:stretch>
                    </p:blipFill>
                    <p:spPr>
                      <a:xfrm>
                        <a:off x="6935789" y="3962401"/>
                        <a:ext cx="312737" cy="360363"/>
                      </a:xfrm>
                      <a:prstGeom prst="rect">
                        <a:avLst/>
                      </a:prstGeom>
                      <a:solidFill>
                        <a:schemeClr val="bg1"/>
                      </a:solidFill>
                      <a:ln w="38100">
                        <a:noFill/>
                        <a:miter/>
                      </a:ln>
                    </p:spPr>
                  </p:pic>
                </p:oleObj>
              </mc:Fallback>
            </mc:AlternateContent>
          </a:graphicData>
        </a:graphic>
      </p:graphicFrame>
      <p:graphicFrame>
        <p:nvGraphicFramePr>
          <p:cNvPr id="213000" name="Object 1025"/>
          <p:cNvGraphicFramePr/>
          <p:nvPr/>
        </p:nvGraphicFramePr>
        <p:xfrm>
          <a:off x="9132888" y="3962401"/>
          <a:ext cx="336550" cy="360363"/>
        </p:xfrm>
        <a:graphic>
          <a:graphicData uri="http://schemas.openxmlformats.org/presentationml/2006/ole">
            <mc:AlternateContent xmlns:mc="http://schemas.openxmlformats.org/markup-compatibility/2006">
              <mc:Choice xmlns:v="urn:schemas-microsoft-com:vml" Requires="v">
                <p:oleObj r:id="rId7" imgW="190500" imgH="215900" progId="Equation.3">
                  <p:embed/>
                </p:oleObj>
              </mc:Choice>
              <mc:Fallback>
                <p:oleObj r:id="rId7" imgW="190500" imgH="215900" progId="Equation.3">
                  <p:embed/>
                  <p:pic>
                    <p:nvPicPr>
                      <p:cNvPr id="213000" name="Object 1025"/>
                      <p:cNvPicPr/>
                      <p:nvPr/>
                    </p:nvPicPr>
                    <p:blipFill>
                      <a:blip r:embed="rId8"/>
                      <a:stretch>
                        <a:fillRect/>
                      </a:stretch>
                    </p:blipFill>
                    <p:spPr>
                      <a:xfrm>
                        <a:off x="9132888" y="3962401"/>
                        <a:ext cx="336550" cy="360363"/>
                      </a:xfrm>
                      <a:prstGeom prst="rect">
                        <a:avLst/>
                      </a:prstGeom>
                      <a:solidFill>
                        <a:schemeClr val="bg1"/>
                      </a:solidFill>
                      <a:ln w="38100">
                        <a:noFill/>
                        <a:miter/>
                      </a:ln>
                    </p:spPr>
                  </p:pic>
                </p:oleObj>
              </mc:Fallback>
            </mc:AlternateContent>
          </a:graphicData>
        </a:graphic>
      </p:graphicFrame>
      <p:graphicFrame>
        <p:nvGraphicFramePr>
          <p:cNvPr id="213001" name="Object 1026"/>
          <p:cNvGraphicFramePr/>
          <p:nvPr/>
        </p:nvGraphicFramePr>
        <p:xfrm>
          <a:off x="9753600" y="5518151"/>
          <a:ext cx="325120" cy="283845"/>
        </p:xfrm>
        <a:graphic>
          <a:graphicData uri="http://schemas.openxmlformats.org/presentationml/2006/ole">
            <mc:AlternateContent xmlns:mc="http://schemas.openxmlformats.org/markup-compatibility/2006">
              <mc:Choice xmlns:v="urn:schemas-microsoft-com:vml" Requires="v">
                <p:oleObj r:id="rId9" imgW="190500" imgH="228600" progId="Equation.3">
                  <p:embed/>
                </p:oleObj>
              </mc:Choice>
              <mc:Fallback>
                <p:oleObj r:id="rId9" imgW="190500" imgH="228600" progId="Equation.3">
                  <p:embed/>
                  <p:pic>
                    <p:nvPicPr>
                      <p:cNvPr id="213001" name="Object 1026"/>
                      <p:cNvPicPr/>
                      <p:nvPr/>
                    </p:nvPicPr>
                    <p:blipFill>
                      <a:blip r:embed="rId10"/>
                      <a:stretch>
                        <a:fillRect/>
                      </a:stretch>
                    </p:blipFill>
                    <p:spPr>
                      <a:xfrm>
                        <a:off x="9753600" y="5518151"/>
                        <a:ext cx="325120" cy="283845"/>
                      </a:xfrm>
                      <a:prstGeom prst="rect">
                        <a:avLst/>
                      </a:prstGeom>
                      <a:solidFill>
                        <a:srgbClr val="FFFFFF"/>
                      </a:solidFill>
                      <a:ln w="38100">
                        <a:noFill/>
                        <a:miter/>
                      </a:ln>
                    </p:spPr>
                  </p:pic>
                </p:oleObj>
              </mc:Fallback>
            </mc:AlternateContent>
          </a:graphicData>
        </a:graphic>
      </p:graphicFrame>
      <p:sp>
        <p:nvSpPr>
          <p:cNvPr id="213002" name="Rectangle 102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03" name="Rectangle 1030"/>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04" name="Rectangle 1032"/>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05" name="Rectangle 1034"/>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06" name="Rectangle 103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07" name="Rectangle 103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08" name="Rectangle 1040"/>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09" name="Rectangle 1042"/>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10" name="Rectangle 1044"/>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11" name="Rectangle 104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12" name="Rectangle 104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13" name="Rectangle 1050"/>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14" name="Rectangle 1051"/>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16" name="Rectangle 1053"/>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17" name="Rectangle 1054"/>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18" name="Rectangle 1055"/>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19" name="Rectangle 1056"/>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20" name="Rectangle 1057"/>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21" name="Rectangle 1058"/>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22" name="Rectangle 1059"/>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23" name="Rectangle 1060"/>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3024" name="Rectangle 1061"/>
          <p:cNvSpPr/>
          <p:nvPr/>
        </p:nvSpPr>
        <p:spPr>
          <a:xfrm>
            <a:off x="1524001" y="300329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nvGrpSpPr>
          <p:cNvPr id="2" name="Group 1134"/>
          <p:cNvGrpSpPr/>
          <p:nvPr/>
        </p:nvGrpSpPr>
        <p:grpSpPr>
          <a:xfrm>
            <a:off x="6019800" y="4458336"/>
            <a:ext cx="3128010" cy="942975"/>
            <a:chOff x="2832" y="2663"/>
            <a:chExt cx="2064" cy="697"/>
          </a:xfrm>
        </p:grpSpPr>
        <p:sp>
          <p:nvSpPr>
            <p:cNvPr id="213033" name="Line 1082"/>
            <p:cNvSpPr/>
            <p:nvPr/>
          </p:nvSpPr>
          <p:spPr>
            <a:xfrm>
              <a:off x="2832" y="2678"/>
              <a:ext cx="720" cy="409"/>
            </a:xfrm>
            <a:prstGeom prst="line">
              <a:avLst/>
            </a:prstGeom>
            <a:ln w="38100" cap="flat" cmpd="sng">
              <a:solidFill>
                <a:srgbClr val="FF0000"/>
              </a:solidFill>
              <a:prstDash val="solid"/>
              <a:headEnd type="none" w="med" len="med"/>
              <a:tailEnd type="none" w="med" len="med"/>
            </a:ln>
          </p:spPr>
        </p:sp>
        <p:sp>
          <p:nvSpPr>
            <p:cNvPr id="213034" name="Line 1083"/>
            <p:cNvSpPr/>
            <p:nvPr/>
          </p:nvSpPr>
          <p:spPr>
            <a:xfrm flipH="1">
              <a:off x="3504" y="2663"/>
              <a:ext cx="816" cy="409"/>
            </a:xfrm>
            <a:prstGeom prst="line">
              <a:avLst/>
            </a:prstGeom>
            <a:ln w="38100" cap="flat" cmpd="sng">
              <a:solidFill>
                <a:srgbClr val="FF0000"/>
              </a:solidFill>
              <a:prstDash val="solid"/>
              <a:headEnd type="none" w="med" len="med"/>
              <a:tailEnd type="none" w="med" len="med"/>
            </a:ln>
          </p:spPr>
        </p:sp>
        <p:sp>
          <p:nvSpPr>
            <p:cNvPr id="213035" name="Text Box 1084"/>
            <p:cNvSpPr txBox="1"/>
            <p:nvPr/>
          </p:nvSpPr>
          <p:spPr>
            <a:xfrm>
              <a:off x="4176" y="2769"/>
              <a:ext cx="720" cy="272"/>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1800" b="1" dirty="0">
                  <a:solidFill>
                    <a:schemeClr val="accent2"/>
                  </a:solidFill>
                  <a:latin typeface="Arial" panose="020B0604020202020204" pitchFamily="34" charset="0"/>
                  <a:ea typeface="宋体" panose="02010600030101010101" pitchFamily="2" charset="-122"/>
                </a:rPr>
                <a:t>（归结）</a:t>
              </a:r>
            </a:p>
          </p:txBody>
        </p:sp>
        <p:graphicFrame>
          <p:nvGraphicFramePr>
            <p:cNvPr id="213036" name="Object 1031"/>
            <p:cNvGraphicFramePr/>
            <p:nvPr/>
          </p:nvGraphicFramePr>
          <p:xfrm>
            <a:off x="4031" y="3133"/>
            <a:ext cx="254" cy="227"/>
          </p:xfrm>
          <a:graphic>
            <a:graphicData uri="http://schemas.openxmlformats.org/presentationml/2006/ole">
              <mc:AlternateContent xmlns:mc="http://schemas.openxmlformats.org/markup-compatibility/2006">
                <mc:Choice xmlns:v="urn:schemas-microsoft-com:vml" Requires="v">
                  <p:oleObj r:id="rId11" imgW="228600" imgH="215900" progId="Equation.3">
                    <p:embed/>
                  </p:oleObj>
                </mc:Choice>
                <mc:Fallback>
                  <p:oleObj r:id="rId11" imgW="228600" imgH="215900" progId="Equation.3">
                    <p:embed/>
                    <p:pic>
                      <p:nvPicPr>
                        <p:cNvPr id="213036" name="Object 1031"/>
                        <p:cNvPicPr/>
                        <p:nvPr/>
                      </p:nvPicPr>
                      <p:blipFill>
                        <a:blip r:embed="rId12"/>
                        <a:stretch>
                          <a:fillRect/>
                        </a:stretch>
                      </p:blipFill>
                      <p:spPr>
                        <a:xfrm>
                          <a:off x="4031" y="3133"/>
                          <a:ext cx="254" cy="227"/>
                        </a:xfrm>
                        <a:prstGeom prst="rect">
                          <a:avLst/>
                        </a:prstGeom>
                        <a:solidFill>
                          <a:schemeClr val="bg1"/>
                        </a:solidFill>
                        <a:ln w="38100">
                          <a:noFill/>
                          <a:miter/>
                        </a:ln>
                      </p:spPr>
                    </p:pic>
                  </p:oleObj>
                </mc:Fallback>
              </mc:AlternateContent>
            </a:graphicData>
          </a:graphic>
        </p:graphicFrame>
      </p:grpSp>
      <p:grpSp>
        <p:nvGrpSpPr>
          <p:cNvPr id="3" name="Group 1096"/>
          <p:cNvGrpSpPr/>
          <p:nvPr/>
        </p:nvGrpSpPr>
        <p:grpSpPr>
          <a:xfrm>
            <a:off x="7086600" y="5456556"/>
            <a:ext cx="2743200" cy="1045845"/>
            <a:chOff x="3504" y="3360"/>
            <a:chExt cx="1728" cy="727"/>
          </a:xfrm>
        </p:grpSpPr>
        <p:sp>
          <p:nvSpPr>
            <p:cNvPr id="213029" name="Text Box 1089"/>
            <p:cNvSpPr txBox="1"/>
            <p:nvPr/>
          </p:nvSpPr>
          <p:spPr>
            <a:xfrm>
              <a:off x="4512" y="3600"/>
              <a:ext cx="720" cy="256"/>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1800" b="1" dirty="0">
                  <a:solidFill>
                    <a:schemeClr val="accent2"/>
                  </a:solidFill>
                  <a:latin typeface="Arial" panose="020B0604020202020204" pitchFamily="34" charset="0"/>
                  <a:ea typeface="宋体" panose="02010600030101010101" pitchFamily="2" charset="-122"/>
                </a:rPr>
                <a:t>（归结）</a:t>
              </a:r>
            </a:p>
          </p:txBody>
        </p:sp>
        <p:sp>
          <p:nvSpPr>
            <p:cNvPr id="213030" name="Line 1090"/>
            <p:cNvSpPr/>
            <p:nvPr/>
          </p:nvSpPr>
          <p:spPr>
            <a:xfrm flipH="1">
              <a:off x="4320" y="3360"/>
              <a:ext cx="816" cy="408"/>
            </a:xfrm>
            <a:prstGeom prst="line">
              <a:avLst/>
            </a:prstGeom>
            <a:ln w="38100" cap="flat" cmpd="sng">
              <a:solidFill>
                <a:srgbClr val="FF0000"/>
              </a:solidFill>
              <a:prstDash val="solid"/>
              <a:headEnd type="none" w="med" len="med"/>
              <a:tailEnd type="none" w="med" len="med"/>
            </a:ln>
          </p:spPr>
        </p:sp>
        <p:sp>
          <p:nvSpPr>
            <p:cNvPr id="213031" name="Line 1091"/>
            <p:cNvSpPr/>
            <p:nvPr/>
          </p:nvSpPr>
          <p:spPr>
            <a:xfrm>
              <a:off x="3504" y="3360"/>
              <a:ext cx="816" cy="408"/>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sp>
        <p:graphicFrame>
          <p:nvGraphicFramePr>
            <p:cNvPr id="213032" name="Object 1030"/>
            <p:cNvGraphicFramePr/>
            <p:nvPr/>
          </p:nvGraphicFramePr>
          <p:xfrm>
            <a:off x="4623" y="3833"/>
            <a:ext cx="287" cy="254"/>
          </p:xfrm>
          <a:graphic>
            <a:graphicData uri="http://schemas.openxmlformats.org/presentationml/2006/ole">
              <mc:AlternateContent xmlns:mc="http://schemas.openxmlformats.org/markup-compatibility/2006">
                <mc:Choice xmlns:v="urn:schemas-microsoft-com:vml" Requires="v">
                  <p:oleObj r:id="rId13" imgW="266065" imgH="228600" progId="Equation.3">
                    <p:embed/>
                  </p:oleObj>
                </mc:Choice>
                <mc:Fallback>
                  <p:oleObj r:id="rId13" imgW="266065" imgH="228600" progId="Equation.3">
                    <p:embed/>
                    <p:pic>
                      <p:nvPicPr>
                        <p:cNvPr id="213032" name="Object 1030"/>
                        <p:cNvPicPr/>
                        <p:nvPr/>
                      </p:nvPicPr>
                      <p:blipFill>
                        <a:blip r:embed="rId14"/>
                        <a:stretch>
                          <a:fillRect/>
                        </a:stretch>
                      </p:blipFill>
                      <p:spPr>
                        <a:xfrm>
                          <a:off x="4623" y="3833"/>
                          <a:ext cx="287" cy="254"/>
                        </a:xfrm>
                        <a:prstGeom prst="rect">
                          <a:avLst/>
                        </a:prstGeom>
                        <a:solidFill>
                          <a:srgbClr val="FFFFFF"/>
                        </a:solidFill>
                        <a:ln w="38100">
                          <a:noFill/>
                          <a:miter/>
                        </a:ln>
                      </p:spPr>
                    </p:pic>
                  </p:oleObj>
                </mc:Fallback>
              </mc:AlternateContent>
            </a:graphicData>
          </a:graphic>
        </p:graphicFrame>
      </p:grpSp>
      <p:pic>
        <p:nvPicPr>
          <p:cNvPr id="4" name="图片 3"/>
          <p:cNvPicPr>
            <a:picLocks noChangeAspect="1"/>
          </p:cNvPicPr>
          <p:nvPr/>
        </p:nvPicPr>
        <p:blipFill>
          <a:blip r:embed="rId15"/>
          <a:srcRect l="20100" r="11824"/>
          <a:stretch>
            <a:fillRect/>
          </a:stretch>
        </p:blipFill>
        <p:spPr>
          <a:xfrm>
            <a:off x="1753236" y="3810000"/>
            <a:ext cx="3656965" cy="2829560"/>
          </a:xfrm>
          <a:prstGeom prst="rect">
            <a:avLst/>
          </a:prstGeom>
        </p:spPr>
      </p:pic>
    </p:spTree>
    <p:extLst>
      <p:ext uri="{BB962C8B-B14F-4D97-AF65-F5344CB8AC3E}">
        <p14:creationId xmlns:p14="http://schemas.microsoft.com/office/powerpoint/2010/main" val="349959869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026"/>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3.4  </a:t>
            </a:r>
            <a:r>
              <a:rPr lang="zh-CN" altLang="en-US" sz="3600" dirty="0">
                <a:solidFill>
                  <a:srgbClr val="7B9899"/>
                </a:solidFill>
                <a:latin typeface="Times New Roman" panose="02020603050405020304" pitchFamily="18" charset="0"/>
                <a:ea typeface="黑体" panose="02010609060101010101" pitchFamily="49" charset="-122"/>
              </a:rPr>
              <a:t>鲁宾逊归结原理</a:t>
            </a:r>
          </a:p>
        </p:txBody>
      </p:sp>
      <p:sp>
        <p:nvSpPr>
          <p:cNvPr id="214019" name="Rectangle 1027"/>
          <p:cNvSpPr>
            <a:spLocks noGrp="1"/>
          </p:cNvSpPr>
          <p:nvPr>
            <p:ph sz="quarter" idx="1"/>
          </p:nvPr>
        </p:nvSpPr>
        <p:spPr>
          <a:xfrm>
            <a:off x="1711325" y="1790700"/>
            <a:ext cx="8642350" cy="1066800"/>
          </a:xfrm>
          <a:gradFill rotWithShape="1">
            <a:gsLst>
              <a:gs pos="0">
                <a:srgbClr val="99CCFF">
                  <a:alpha val="100000"/>
                </a:srgbClr>
              </a:gs>
              <a:gs pos="100000">
                <a:schemeClr val="bg1">
                  <a:alpha val="100000"/>
                </a:schemeClr>
              </a:gs>
            </a:gsLst>
            <a:path path="shape">
              <a:fillToRect l="50000" t="50000" r="50000" b="50000"/>
            </a:path>
            <a:tileRect/>
          </a:gradFill>
          <a:ln>
            <a:solidFill>
              <a:srgbClr val="808080">
                <a:alpha val="100000"/>
              </a:srgbClr>
            </a:solidFill>
            <a:miter lim="800000"/>
          </a:ln>
        </p:spPr>
        <p:txBody>
          <a:bodyPr vert="horz" wrap="square" lIns="91440" tIns="45720" rIns="91440" bIns="45720" anchor="t" anchorCtr="0">
            <a:normAutofit/>
          </a:bodyPr>
          <a:lstStyle/>
          <a:p>
            <a:pPr marL="0" indent="0" algn="just">
              <a:lnSpc>
                <a:spcPct val="120000"/>
              </a:lnSpc>
              <a:buSzPct val="80000"/>
              <a:buFont typeface="Wingdings" panose="05000000000000000000" pitchFamily="2" charset="2"/>
              <a:buChar char="u"/>
            </a:pP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定理</a:t>
            </a:r>
            <a:r>
              <a:rPr lang="en-US" altLang="zh-CN" sz="2400" b="1" dirty="0">
                <a:latin typeface="仿宋" panose="02010609060101010101" pitchFamily="49" charset="-122"/>
                <a:ea typeface="仿宋" panose="02010609060101010101" pitchFamily="49" charset="-122"/>
              </a:rPr>
              <a:t>3.2</a:t>
            </a:r>
            <a:r>
              <a:rPr lang="zh-CN" altLang="en-US" sz="2400" b="1"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归结式</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12</a:t>
            </a:r>
            <a:r>
              <a:rPr lang="zh-CN" altLang="en-US" sz="2400" dirty="0">
                <a:latin typeface="仿宋" panose="02010609060101010101" pitchFamily="49" charset="-122"/>
                <a:ea typeface="仿宋" panose="02010609060101010101" pitchFamily="49" charset="-122"/>
              </a:rPr>
              <a:t>是其亲本子句</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与</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的逻辑结论。即如果 </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与</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为真，则</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12</a:t>
            </a:r>
            <a:r>
              <a:rPr lang="zh-CN" altLang="en-US" sz="2400" dirty="0">
                <a:latin typeface="仿宋" panose="02010609060101010101" pitchFamily="49" charset="-122"/>
                <a:ea typeface="仿宋" panose="02010609060101010101" pitchFamily="49" charset="-122"/>
              </a:rPr>
              <a:t>为真。</a:t>
            </a:r>
            <a:endParaRPr lang="en-US" altLang="zh-CN" sz="2400" b="1" dirty="0">
              <a:solidFill>
                <a:schemeClr val="accent2"/>
              </a:solidFill>
              <a:latin typeface="仿宋" panose="02010609060101010101" pitchFamily="49" charset="-122"/>
              <a:ea typeface="仿宋" panose="02010609060101010101" pitchFamily="49" charset="-122"/>
            </a:endParaRPr>
          </a:p>
        </p:txBody>
      </p:sp>
      <p:sp>
        <p:nvSpPr>
          <p:cNvPr id="214020"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203</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14021" name="Rectangle 102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22" name="Rectangle 1030"/>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23" name="Rectangle 1032"/>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24" name="Rectangle 1034"/>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25" name="Rectangle 103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26" name="Rectangle 103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27" name="Rectangle 1040"/>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28" name="Rectangle 1042"/>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29" name="Rectangle 1044"/>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30" name="Rectangle 104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31" name="Rectangle 104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32" name="Rectangle 1050"/>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33" name="Rectangle 1052"/>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34" name="Rectangle 1054"/>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35" name="Rectangle 1056"/>
          <p:cNvSpPr/>
          <p:nvPr/>
        </p:nvSpPr>
        <p:spPr>
          <a:xfrm>
            <a:off x="1524001" y="483209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36" name="Rectangle 1058"/>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37" name="Rectangle 1060"/>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38" name="Rectangle 1062"/>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39" name="Rectangle 1064"/>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40" name="Rectangle 1066"/>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41" name="Rectangle 1068"/>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42" name="Rectangle 1070"/>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43" name="Rectangle 1072"/>
          <p:cNvSpPr/>
          <p:nvPr/>
        </p:nvSpPr>
        <p:spPr>
          <a:xfrm>
            <a:off x="1524001" y="315569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4044" name="文本框 4"/>
          <p:cNvSpPr txBox="1"/>
          <p:nvPr/>
        </p:nvSpPr>
        <p:spPr>
          <a:xfrm>
            <a:off x="1717676" y="1260476"/>
            <a:ext cx="4284663"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grpSp>
        <p:nvGrpSpPr>
          <p:cNvPr id="18" name="组合 17"/>
          <p:cNvGrpSpPr/>
          <p:nvPr/>
        </p:nvGrpSpPr>
        <p:grpSpPr>
          <a:xfrm>
            <a:off x="3581401" y="2895601"/>
            <a:ext cx="5734685" cy="3448685"/>
            <a:chOff x="2024" y="4423"/>
            <a:chExt cx="8174" cy="5294"/>
          </a:xfrm>
        </p:grpSpPr>
        <p:grpSp>
          <p:nvGrpSpPr>
            <p:cNvPr id="14" name="组合 13"/>
            <p:cNvGrpSpPr/>
            <p:nvPr/>
          </p:nvGrpSpPr>
          <p:grpSpPr>
            <a:xfrm>
              <a:off x="2024" y="4423"/>
              <a:ext cx="8174" cy="5294"/>
              <a:chOff x="2024" y="4440"/>
              <a:chExt cx="8174" cy="5294"/>
            </a:xfrm>
          </p:grpSpPr>
          <p:pic>
            <p:nvPicPr>
              <p:cNvPr id="15" name="Picture 30"/>
              <p:cNvPicPr>
                <a:picLocks noChangeAspect="1"/>
              </p:cNvPicPr>
              <p:nvPr/>
            </p:nvPicPr>
            <p:blipFill>
              <a:blip r:embed="rId2"/>
              <a:stretch>
                <a:fillRect/>
              </a:stretch>
            </p:blipFill>
            <p:spPr>
              <a:xfrm>
                <a:off x="2024" y="4440"/>
                <a:ext cx="8175" cy="5295"/>
              </a:xfrm>
              <a:prstGeom prst="rect">
                <a:avLst/>
              </a:prstGeom>
              <a:noFill/>
              <a:ln w="9525">
                <a:noFill/>
              </a:ln>
            </p:spPr>
          </p:pic>
          <p:sp>
            <p:nvSpPr>
              <p:cNvPr id="16" name="文本框 15"/>
              <p:cNvSpPr txBox="1"/>
              <p:nvPr/>
            </p:nvSpPr>
            <p:spPr>
              <a:xfrm>
                <a:off x="3854" y="8480"/>
                <a:ext cx="741" cy="580"/>
              </a:xfrm>
              <a:prstGeom prst="rect">
                <a:avLst/>
              </a:prstGeom>
              <a:solidFill>
                <a:schemeClr val="bg1"/>
              </a:solidFill>
            </p:spPr>
            <p:txBody>
              <a:bodyPr wrap="square" rtlCol="0" anchor="t">
                <a:spAutoFit/>
              </a:bodyPr>
              <a:lstStyle/>
              <a:p>
                <a:endParaRPr lang="zh-CN" altLang="en-US"/>
              </a:p>
            </p:txBody>
          </p:sp>
        </p:grpSp>
        <p:sp>
          <p:nvSpPr>
            <p:cNvPr id="17" name="文本框 16"/>
            <p:cNvSpPr txBox="1"/>
            <p:nvPr/>
          </p:nvSpPr>
          <p:spPr>
            <a:xfrm>
              <a:off x="3720" y="8391"/>
              <a:ext cx="768" cy="707"/>
            </a:xfrm>
            <a:prstGeom prst="rect">
              <a:avLst/>
            </a:prstGeom>
            <a:noFill/>
          </p:spPr>
          <p:txBody>
            <a:bodyPr wrap="square" rtlCol="0" anchor="t">
              <a:spAutoFit/>
            </a:bodyPr>
            <a:lstStyle/>
            <a:p>
              <a:r>
                <a:rPr lang="en-US" altLang="zh-CN" sz="2400" dirty="0">
                  <a:solidFill>
                    <a:srgbClr val="0000CC"/>
                  </a:solidFill>
                  <a:latin typeface="Times New Roman" panose="02020603050405020304" pitchFamily="18" charset="0"/>
                  <a:sym typeface="+mn-ea"/>
                </a:rPr>
                <a:t>⇒</a:t>
              </a:r>
              <a:endParaRPr lang="zh-CN" altLang="en-US"/>
            </a:p>
          </p:txBody>
        </p:sp>
      </p:grpSp>
      <p:grpSp>
        <p:nvGrpSpPr>
          <p:cNvPr id="6" name="组合 5"/>
          <p:cNvGrpSpPr/>
          <p:nvPr/>
        </p:nvGrpSpPr>
        <p:grpSpPr>
          <a:xfrm>
            <a:off x="7772400" y="4837430"/>
            <a:ext cx="2571750" cy="645160"/>
            <a:chOff x="9479" y="6720"/>
            <a:chExt cx="4050" cy="1016"/>
          </a:xfrm>
        </p:grpSpPr>
        <p:sp>
          <p:nvSpPr>
            <p:cNvPr id="2" name="文本框 1"/>
            <p:cNvSpPr txBox="1"/>
            <p:nvPr/>
          </p:nvSpPr>
          <p:spPr>
            <a:xfrm>
              <a:off x="9479" y="6720"/>
              <a:ext cx="4050" cy="1016"/>
            </a:xfrm>
            <a:prstGeom prst="rect">
              <a:avLst/>
            </a:prstGeom>
            <a:noFill/>
            <a:ln>
              <a:solidFill>
                <a:schemeClr val="accent1"/>
              </a:solidFill>
            </a:ln>
          </p:spPr>
          <p:txBody>
            <a:bodyPr wrap="square" rtlCol="0" anchor="t">
              <a:spAutoFit/>
            </a:bodyPr>
            <a:lstStyle/>
            <a:p>
              <a:pPr algn="l"/>
              <a:r>
                <a:rPr lang="zh-CN" altLang="en-US" dirty="0">
                  <a:latin typeface="仿宋" panose="02010609060101010101" pitchFamily="49" charset="-122"/>
                  <a:ea typeface="仿宋" panose="02010609060101010101" pitchFamily="49" charset="-122"/>
                  <a:sym typeface="+mn-ea"/>
                </a:rPr>
                <a:t>根据假言三段论</a:t>
              </a:r>
            </a:p>
            <a:p>
              <a:pPr algn="l"/>
              <a:r>
                <a:rPr lang="en-US" altLang="zh-CN"/>
                <a:t>P     Q,Q     R</a:t>
              </a:r>
              <a:r>
                <a:rPr lang="en-US" altLang="zh-CN" dirty="0">
                  <a:solidFill>
                    <a:srgbClr val="0000CC"/>
                  </a:solidFill>
                  <a:latin typeface="Times New Roman" panose="02020603050405020304" pitchFamily="18" charset="0"/>
                  <a:sym typeface="+mn-ea"/>
                </a:rPr>
                <a:t>⇒</a:t>
              </a:r>
              <a:r>
                <a:rPr lang="en-US" altLang="zh-CN"/>
                <a:t>P     R</a:t>
              </a:r>
            </a:p>
          </p:txBody>
        </p:sp>
        <p:cxnSp>
          <p:nvCxnSpPr>
            <p:cNvPr id="3" name="直接箭头连接符 2"/>
            <p:cNvCxnSpPr/>
            <p:nvPr/>
          </p:nvCxnSpPr>
          <p:spPr>
            <a:xfrm>
              <a:off x="9959" y="7440"/>
              <a:ext cx="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1159" y="7431"/>
              <a:ext cx="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12479" y="7440"/>
              <a:ext cx="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821588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026"/>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3.4  </a:t>
            </a:r>
            <a:r>
              <a:rPr lang="zh-CN" altLang="en-US" sz="3600" dirty="0">
                <a:solidFill>
                  <a:srgbClr val="7B9899"/>
                </a:solidFill>
                <a:latin typeface="Times New Roman" panose="02020603050405020304" pitchFamily="18" charset="0"/>
                <a:ea typeface="黑体" panose="02010609060101010101" pitchFamily="49" charset="-122"/>
              </a:rPr>
              <a:t>鲁宾逊归结原理</a:t>
            </a:r>
          </a:p>
        </p:txBody>
      </p:sp>
      <p:sp>
        <p:nvSpPr>
          <p:cNvPr id="215043"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07310579-1CF7-4054-8930-9E3BAA92CAA8}" type="slidenum">
              <a:rPr lang="ja-JP" altLang="en-US" smtClean="0"/>
              <a:pPr>
                <a:defRPr/>
              </a:pPr>
              <a:t>204</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15044" name="Rectangle 1093"/>
          <p:cNvSpPr/>
          <p:nvPr/>
        </p:nvSpPr>
        <p:spPr>
          <a:xfrm>
            <a:off x="1833563" y="2111376"/>
            <a:ext cx="8686800" cy="1819275"/>
          </a:xfrm>
          <a:prstGeom prst="rect">
            <a:avLst/>
          </a:prstGeom>
          <a:gradFill rotWithShape="1">
            <a:gsLst>
              <a:gs pos="0">
                <a:srgbClr val="FFFF99"/>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lnSpc>
                <a:spcPct val="120000"/>
              </a:lnSpc>
              <a:spcBef>
                <a:spcPct val="0"/>
              </a:spcBef>
              <a:buClr>
                <a:schemeClr val="accent2"/>
              </a:buClr>
              <a:buSzPct val="80000"/>
              <a:buFont typeface="Wingdings" panose="05000000000000000000" pitchFamily="2" charset="2"/>
              <a:buChar char="u"/>
            </a:pPr>
            <a:r>
              <a:rPr lang="en-US" altLang="zh-CN" sz="2300" b="1" dirty="0">
                <a:latin typeface="Times New Roman" panose="02020603050405020304" pitchFamily="18" charset="0"/>
                <a:ea typeface="宋体" panose="02010600030101010101" pitchFamily="2" charset="-122"/>
              </a:rPr>
              <a:t> </a:t>
            </a:r>
            <a:r>
              <a:rPr lang="zh-CN" altLang="en-US" sz="2300" b="1" dirty="0">
                <a:latin typeface="Times New Roman" panose="02020603050405020304" pitchFamily="18" charset="0"/>
                <a:ea typeface="宋体" panose="02010600030101010101" pitchFamily="2" charset="-122"/>
              </a:rPr>
              <a:t>推论</a:t>
            </a:r>
            <a:r>
              <a:rPr lang="en-US" altLang="zh-CN" sz="2300" b="1" dirty="0">
                <a:latin typeface="Times New Roman" panose="02020603050405020304" pitchFamily="18" charset="0"/>
                <a:ea typeface="宋体" panose="02010600030101010101" pitchFamily="2" charset="-122"/>
              </a:rPr>
              <a:t>1</a:t>
            </a:r>
            <a:r>
              <a:rPr lang="zh-CN" altLang="en-US" sz="2300" b="1" dirty="0">
                <a:latin typeface="Times New Roman" panose="02020603050405020304" pitchFamily="18" charset="0"/>
                <a:ea typeface="宋体" panose="02010600030101010101" pitchFamily="2" charset="-122"/>
              </a:rPr>
              <a:t>：</a:t>
            </a:r>
            <a:r>
              <a:rPr lang="zh-CN" altLang="en-US" sz="2300" dirty="0">
                <a:latin typeface="Times New Roman" panose="02020603050405020304" pitchFamily="18" charset="0"/>
                <a:ea typeface="宋体" panose="02010600030101010101" pitchFamily="2" charset="-122"/>
              </a:rPr>
              <a:t>设</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与</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2</a:t>
            </a:r>
            <a:r>
              <a:rPr lang="zh-CN" altLang="en-US" sz="2300" dirty="0">
                <a:latin typeface="Times New Roman" panose="02020603050405020304" pitchFamily="18" charset="0"/>
                <a:ea typeface="宋体" panose="02010600030101010101" pitchFamily="2" charset="-122"/>
              </a:rPr>
              <a:t>是子句集</a:t>
            </a:r>
            <a:r>
              <a:rPr lang="en-US" altLang="zh-CN" sz="2300" i="1" dirty="0">
                <a:latin typeface="Times New Roman" panose="02020603050405020304" pitchFamily="18" charset="0"/>
                <a:ea typeface="宋体" panose="02010600030101010101" pitchFamily="2" charset="-122"/>
              </a:rPr>
              <a:t>S</a:t>
            </a:r>
            <a:r>
              <a:rPr lang="zh-CN" altLang="en-US" sz="2300" dirty="0">
                <a:latin typeface="Times New Roman" panose="02020603050405020304" pitchFamily="18" charset="0"/>
                <a:ea typeface="宋体" panose="02010600030101010101" pitchFamily="2" charset="-122"/>
              </a:rPr>
              <a:t>中的两个子句，</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12</a:t>
            </a:r>
            <a:r>
              <a:rPr lang="zh-CN" altLang="en-US" sz="2300" dirty="0">
                <a:latin typeface="Times New Roman" panose="02020603050405020304" pitchFamily="18" charset="0"/>
                <a:ea typeface="宋体" panose="02010600030101010101" pitchFamily="2" charset="-122"/>
              </a:rPr>
              <a:t>是它们的归结式，若用</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12</a:t>
            </a:r>
            <a:r>
              <a:rPr lang="zh-CN" altLang="en-US" sz="2300" dirty="0">
                <a:latin typeface="Times New Roman" panose="02020603050405020304" pitchFamily="18" charset="0"/>
                <a:ea typeface="宋体" panose="02010600030101010101" pitchFamily="2" charset="-122"/>
              </a:rPr>
              <a:t>代替</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与</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2</a:t>
            </a:r>
            <a:r>
              <a:rPr lang="zh-CN" altLang="en-US" sz="2300" dirty="0">
                <a:latin typeface="Times New Roman" panose="02020603050405020304" pitchFamily="18" charset="0"/>
                <a:ea typeface="宋体" panose="02010600030101010101" pitchFamily="2" charset="-122"/>
              </a:rPr>
              <a:t>后得到新子句集</a:t>
            </a:r>
            <a:r>
              <a:rPr lang="en-US" altLang="zh-CN" sz="2300" i="1" dirty="0">
                <a:latin typeface="Times New Roman" panose="02020603050405020304" pitchFamily="18" charset="0"/>
                <a:ea typeface="宋体" panose="02010600030101010101" pitchFamily="2" charset="-122"/>
              </a:rPr>
              <a:t>S</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，则由</a:t>
            </a:r>
            <a:r>
              <a:rPr lang="en-US" altLang="zh-CN" sz="2300" i="1" dirty="0">
                <a:latin typeface="Times New Roman" panose="02020603050405020304" pitchFamily="18" charset="0"/>
                <a:ea typeface="宋体" panose="02010600030101010101" pitchFamily="2" charset="-122"/>
              </a:rPr>
              <a:t>S</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不可满足性可推出原子句集</a:t>
            </a:r>
            <a:r>
              <a:rPr lang="en-US" altLang="zh-CN" sz="2300" i="1" dirty="0">
                <a:latin typeface="Times New Roman" panose="02020603050405020304" pitchFamily="18" charset="0"/>
                <a:ea typeface="宋体" panose="02010600030101010101" pitchFamily="2" charset="-122"/>
              </a:rPr>
              <a:t>S</a:t>
            </a:r>
            <a:r>
              <a:rPr lang="zh-CN" altLang="en-US" sz="2300" dirty="0">
                <a:latin typeface="Times New Roman" panose="02020603050405020304" pitchFamily="18" charset="0"/>
                <a:ea typeface="宋体" panose="02010600030101010101" pitchFamily="2" charset="-122"/>
              </a:rPr>
              <a:t>的不可满足性，即：</a:t>
            </a:r>
            <a:r>
              <a:rPr lang="zh-CN" altLang="en-US" sz="2400" b="1" dirty="0">
                <a:latin typeface="Times New Roman" panose="02020603050405020304" pitchFamily="18" charset="0"/>
                <a:ea typeface="宋体" panose="02010600030101010101" pitchFamily="2" charset="-122"/>
              </a:rPr>
              <a:t> </a:t>
            </a:r>
          </a:p>
          <a:p>
            <a:pPr marL="0" indent="0" algn="just" eaLnBrk="1" hangingPunct="1">
              <a:lnSpc>
                <a:spcPct val="120000"/>
              </a:lnSpc>
              <a:spcBef>
                <a:spcPct val="0"/>
              </a:spcBef>
              <a:buClrTx/>
              <a:buSzTx/>
              <a:buNone/>
            </a:pPr>
            <a:endParaRPr lang="en-US" altLang="zh-CN" sz="2400" b="1" dirty="0">
              <a:latin typeface="Times New Roman" panose="02020603050405020304" pitchFamily="18" charset="0"/>
              <a:ea typeface="宋体" panose="02010600030101010101" pitchFamily="2" charset="-122"/>
            </a:endParaRPr>
          </a:p>
        </p:txBody>
      </p:sp>
      <p:sp>
        <p:nvSpPr>
          <p:cNvPr id="215045" name="Rectangle 1092"/>
          <p:cNvSpPr/>
          <p:nvPr/>
        </p:nvSpPr>
        <p:spPr>
          <a:xfrm>
            <a:off x="1825308" y="4198938"/>
            <a:ext cx="8686800" cy="1928812"/>
          </a:xfrm>
          <a:prstGeom prst="rect">
            <a:avLst/>
          </a:prstGeom>
          <a:gradFill rotWithShape="1">
            <a:gsLst>
              <a:gs pos="0">
                <a:srgbClr val="CCFFCC"/>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lnSpc>
                <a:spcPct val="120000"/>
              </a:lnSpc>
              <a:spcBef>
                <a:spcPct val="0"/>
              </a:spcBef>
              <a:buClr>
                <a:schemeClr val="accent2"/>
              </a:buClr>
              <a:buSzPct val="80000"/>
              <a:buFont typeface="Wingdings" panose="05000000000000000000" pitchFamily="2" charset="2"/>
              <a:buChar char="u"/>
            </a:pPr>
            <a:r>
              <a:rPr lang="en-US" altLang="zh-CN" sz="2400" b="1" dirty="0">
                <a:latin typeface="Arial" panose="020B0604020202020204" pitchFamily="34"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推论</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a:t>
            </a:r>
            <a:r>
              <a:rPr lang="zh-CN" altLang="en-US" sz="2300" dirty="0">
                <a:latin typeface="Times New Roman" panose="02020603050405020304" pitchFamily="18" charset="0"/>
                <a:ea typeface="宋体" panose="02010600030101010101" pitchFamily="2" charset="-122"/>
              </a:rPr>
              <a:t>设</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与</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2</a:t>
            </a:r>
            <a:r>
              <a:rPr lang="zh-CN" altLang="en-US" sz="2300" dirty="0">
                <a:latin typeface="Times New Roman" panose="02020603050405020304" pitchFamily="18" charset="0"/>
                <a:ea typeface="宋体" panose="02010600030101010101" pitchFamily="2" charset="-122"/>
              </a:rPr>
              <a:t>是子句集</a:t>
            </a:r>
            <a:r>
              <a:rPr lang="en-US" altLang="zh-CN" sz="2300" i="1" dirty="0">
                <a:latin typeface="Times New Roman" panose="02020603050405020304" pitchFamily="18" charset="0"/>
                <a:ea typeface="宋体" panose="02010600030101010101" pitchFamily="2" charset="-122"/>
              </a:rPr>
              <a:t>S</a:t>
            </a:r>
            <a:r>
              <a:rPr lang="zh-CN" altLang="en-US" sz="2300" dirty="0">
                <a:latin typeface="Times New Roman" panose="02020603050405020304" pitchFamily="18" charset="0"/>
                <a:ea typeface="宋体" panose="02010600030101010101" pitchFamily="2" charset="-122"/>
              </a:rPr>
              <a:t>中的两个子句，</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12</a:t>
            </a:r>
            <a:r>
              <a:rPr lang="zh-CN" altLang="en-US" sz="2300" dirty="0">
                <a:latin typeface="Times New Roman" panose="02020603050405020304" pitchFamily="18" charset="0"/>
                <a:ea typeface="宋体" panose="02010600030101010101" pitchFamily="2" charset="-122"/>
              </a:rPr>
              <a:t>是它们的归结式，若</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12</a:t>
            </a:r>
            <a:r>
              <a:rPr lang="en-US" altLang="zh-CN" sz="2300" i="1" baseline="-25000" dirty="0">
                <a:latin typeface="Times New Roman" panose="02020603050405020304" pitchFamily="18" charset="0"/>
                <a:ea typeface="宋体" panose="02010600030101010101" pitchFamily="2" charset="-122"/>
              </a:rPr>
              <a:t> </a:t>
            </a:r>
            <a:r>
              <a:rPr lang="zh-CN" altLang="en-US" sz="2300" dirty="0">
                <a:latin typeface="Times New Roman" panose="02020603050405020304" pitchFamily="18" charset="0"/>
                <a:ea typeface="宋体" panose="02010600030101010101" pitchFamily="2" charset="-122"/>
              </a:rPr>
              <a:t>加入原子句集</a:t>
            </a:r>
            <a:r>
              <a:rPr lang="en-US" altLang="zh-CN" sz="2300" i="1" dirty="0">
                <a:latin typeface="Times New Roman" panose="02020603050405020304" pitchFamily="18" charset="0"/>
                <a:ea typeface="宋体" panose="02010600030101010101" pitchFamily="2" charset="-122"/>
              </a:rPr>
              <a:t>S</a:t>
            </a:r>
            <a:r>
              <a:rPr lang="zh-CN" altLang="en-US" sz="2300" dirty="0">
                <a:latin typeface="Times New Roman" panose="02020603050405020304" pitchFamily="18" charset="0"/>
                <a:ea typeface="宋体" panose="02010600030101010101" pitchFamily="2" charset="-122"/>
              </a:rPr>
              <a:t>，得到新子句集</a:t>
            </a:r>
            <a:r>
              <a:rPr lang="en-US" altLang="zh-CN" sz="2300" i="1" dirty="0">
                <a:latin typeface="Times New Roman" panose="02020603050405020304" pitchFamily="18" charset="0"/>
                <a:ea typeface="宋体" panose="02010600030101010101" pitchFamily="2" charset="-122"/>
              </a:rPr>
              <a:t>S</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，则</a:t>
            </a:r>
            <a:r>
              <a:rPr lang="en-US" altLang="zh-CN" sz="2300" i="1" dirty="0">
                <a:latin typeface="Times New Roman" panose="02020603050405020304" pitchFamily="18" charset="0"/>
                <a:ea typeface="宋体" panose="02010600030101010101" pitchFamily="2" charset="-122"/>
              </a:rPr>
              <a:t>S</a:t>
            </a:r>
            <a:r>
              <a:rPr lang="zh-CN" altLang="en-US" sz="2300" dirty="0">
                <a:latin typeface="Times New Roman" panose="02020603050405020304" pitchFamily="18" charset="0"/>
                <a:ea typeface="宋体" panose="02010600030101010101" pitchFamily="2" charset="-122"/>
              </a:rPr>
              <a:t>与</a:t>
            </a:r>
            <a:r>
              <a:rPr lang="en-US" altLang="zh-CN" sz="2300" i="1" dirty="0">
                <a:latin typeface="Times New Roman" panose="02020603050405020304" pitchFamily="18" charset="0"/>
                <a:ea typeface="宋体" panose="02010600030101010101" pitchFamily="2" charset="-122"/>
              </a:rPr>
              <a:t>S</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在不可满足的意义上是等价的，即：</a:t>
            </a:r>
          </a:p>
          <a:p>
            <a:pPr marL="0" indent="0" eaLnBrk="1" hangingPunct="1">
              <a:lnSpc>
                <a:spcPct val="150000"/>
              </a:lnSpc>
              <a:spcBef>
                <a:spcPct val="0"/>
              </a:spcBef>
              <a:buClrTx/>
              <a:buSzTx/>
              <a:buNone/>
            </a:pPr>
            <a:r>
              <a:rPr lang="zh-CN" altLang="en-US" sz="2400" b="1" dirty="0">
                <a:latin typeface="Times New Roman" panose="02020603050405020304" pitchFamily="18" charset="0"/>
                <a:ea typeface="宋体" panose="02010600030101010101" pitchFamily="2" charset="-122"/>
              </a:rPr>
              <a:t> </a:t>
            </a:r>
          </a:p>
        </p:txBody>
      </p:sp>
      <p:sp>
        <p:nvSpPr>
          <p:cNvPr id="215046" name="Rectangle 102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47" name="Rectangle 1030"/>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48" name="Rectangle 1032"/>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49" name="Rectangle 1034"/>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50" name="Rectangle 103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51" name="Rectangle 103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52" name="Rectangle 1040"/>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53" name="Rectangle 1042"/>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54" name="Rectangle 1044"/>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55" name="Rectangle 104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56" name="Rectangle 104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57" name="Rectangle 1050"/>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58" name="Rectangle 1052"/>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59" name="Rectangle 1054"/>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60" name="Rectangle 1056"/>
          <p:cNvSpPr/>
          <p:nvPr/>
        </p:nvSpPr>
        <p:spPr>
          <a:xfrm>
            <a:off x="1524001" y="572268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61" name="Rectangle 1058"/>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62" name="Rectangle 1060"/>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63" name="Rectangle 1062"/>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64" name="Rectangle 1064"/>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65" name="Rectangle 1066"/>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66" name="Rectangle 1068"/>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67" name="Rectangle 1070"/>
          <p:cNvSpPr/>
          <p:nvPr/>
        </p:nvSpPr>
        <p:spPr>
          <a:xfrm>
            <a:off x="1524001" y="3862133"/>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68" name="Rectangle 1072"/>
          <p:cNvSpPr/>
          <p:nvPr/>
        </p:nvSpPr>
        <p:spPr>
          <a:xfrm>
            <a:off x="1524001" y="3895470"/>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5069" name="矩形 167941"/>
          <p:cNvSpPr/>
          <p:nvPr/>
        </p:nvSpPr>
        <p:spPr>
          <a:xfrm>
            <a:off x="3457575" y="3411539"/>
            <a:ext cx="4860626" cy="491417"/>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400" b="1" dirty="0">
                <a:solidFill>
                  <a:schemeClr val="accent2"/>
                </a:solidFill>
                <a:latin typeface="Tahoma" panose="020B0604030504040204" pitchFamily="34" charset="0"/>
                <a:ea typeface="宋体" panose="02010600030101010101" pitchFamily="2" charset="-122"/>
              </a:rPr>
              <a:t>S</a:t>
            </a:r>
            <a:r>
              <a:rPr lang="en-US" altLang="zh-CN" sz="2400" b="1" baseline="-25000" dirty="0">
                <a:solidFill>
                  <a:schemeClr val="accent2"/>
                </a:solidFill>
                <a:latin typeface="Tahoma" panose="020B0604030504040204" pitchFamily="34" charset="0"/>
                <a:ea typeface="宋体" panose="02010600030101010101" pitchFamily="2" charset="-122"/>
              </a:rPr>
              <a:t>1</a:t>
            </a:r>
            <a:r>
              <a:rPr lang="zh-CN" altLang="en-US" sz="2400" b="1" dirty="0">
                <a:solidFill>
                  <a:schemeClr val="accent2"/>
                </a:solidFill>
                <a:latin typeface="Tahoma" panose="020B0604030504040204" pitchFamily="34" charset="0"/>
                <a:ea typeface="宋体" panose="02010600030101010101" pitchFamily="2" charset="-122"/>
              </a:rPr>
              <a:t>的不可满足性 </a:t>
            </a:r>
            <a:r>
              <a:rPr lang="en-US" altLang="zh-CN" sz="2400" b="1" dirty="0">
                <a:solidFill>
                  <a:schemeClr val="accent2"/>
                </a:solidFill>
                <a:latin typeface="Tahoma" panose="020B0604030504040204" pitchFamily="34" charset="0"/>
                <a:ea typeface="宋体" panose="02010600030101010101" pitchFamily="2" charset="-122"/>
              </a:rPr>
              <a:t>⇒ S</a:t>
            </a:r>
            <a:r>
              <a:rPr lang="zh-CN" altLang="en-US" sz="2400" b="1" dirty="0">
                <a:solidFill>
                  <a:schemeClr val="accent2"/>
                </a:solidFill>
                <a:latin typeface="Tahoma" panose="020B0604030504040204" pitchFamily="34" charset="0"/>
                <a:ea typeface="宋体" panose="02010600030101010101" pitchFamily="2" charset="-122"/>
              </a:rPr>
              <a:t>的不可满足性</a:t>
            </a:r>
          </a:p>
        </p:txBody>
      </p:sp>
      <p:sp>
        <p:nvSpPr>
          <p:cNvPr id="215070" name="矩形 168967"/>
          <p:cNvSpPr/>
          <p:nvPr/>
        </p:nvSpPr>
        <p:spPr>
          <a:xfrm>
            <a:off x="3162300" y="5576889"/>
            <a:ext cx="6237288" cy="491417"/>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400" b="1" dirty="0">
                <a:solidFill>
                  <a:schemeClr val="accent2"/>
                </a:solidFill>
                <a:latin typeface="Tahoma" panose="020B0604030504040204" pitchFamily="34" charset="0"/>
                <a:ea typeface="宋体" panose="02010600030101010101" pitchFamily="2" charset="-122"/>
              </a:rPr>
              <a:t>S</a:t>
            </a:r>
            <a:r>
              <a:rPr lang="en-US" altLang="zh-CN" sz="2400" b="1" baseline="-25000" dirty="0">
                <a:solidFill>
                  <a:schemeClr val="accent2"/>
                </a:solidFill>
                <a:latin typeface="Tahoma" panose="020B0604030504040204" pitchFamily="34" charset="0"/>
                <a:ea typeface="宋体" panose="02010600030101010101" pitchFamily="2" charset="-122"/>
              </a:rPr>
              <a:t>1</a:t>
            </a:r>
            <a:r>
              <a:rPr lang="zh-CN" altLang="en-US" sz="2400" b="1" dirty="0">
                <a:solidFill>
                  <a:schemeClr val="accent2"/>
                </a:solidFill>
                <a:latin typeface="Tahoma" panose="020B0604030504040204" pitchFamily="34" charset="0"/>
                <a:ea typeface="宋体" panose="02010600030101010101" pitchFamily="2" charset="-122"/>
              </a:rPr>
              <a:t>的不可满足性 </a:t>
            </a:r>
            <a:r>
              <a:rPr lang="en-US" altLang="zh-CN" sz="2400" b="1" dirty="0">
                <a:solidFill>
                  <a:schemeClr val="accent2"/>
                </a:solidFill>
                <a:latin typeface="Tahoma" panose="020B0604030504040204" pitchFamily="34" charset="0"/>
                <a:ea typeface="宋体" panose="02010600030101010101" pitchFamily="2" charset="-122"/>
              </a:rPr>
              <a:t>⇔</a:t>
            </a:r>
            <a:r>
              <a:rPr lang="zh-CN" altLang="en-US" sz="2400" b="1" dirty="0">
                <a:solidFill>
                  <a:schemeClr val="accent2"/>
                </a:solidFill>
                <a:latin typeface="Tahoma" panose="020B0604030504040204" pitchFamily="34" charset="0"/>
                <a:ea typeface="宋体" panose="02010600030101010101" pitchFamily="2" charset="-122"/>
              </a:rPr>
              <a:t> </a:t>
            </a:r>
            <a:r>
              <a:rPr lang="en-US" altLang="zh-CN" sz="2400" b="1" dirty="0">
                <a:solidFill>
                  <a:schemeClr val="accent2"/>
                </a:solidFill>
                <a:latin typeface="Tahoma" panose="020B0604030504040204" pitchFamily="34" charset="0"/>
                <a:ea typeface="宋体" panose="02010600030101010101" pitchFamily="2" charset="-122"/>
              </a:rPr>
              <a:t>S</a:t>
            </a:r>
            <a:r>
              <a:rPr lang="zh-CN" altLang="en-US" sz="2400" b="1" dirty="0">
                <a:solidFill>
                  <a:schemeClr val="accent2"/>
                </a:solidFill>
                <a:latin typeface="Tahoma" panose="020B0604030504040204" pitchFamily="34" charset="0"/>
                <a:ea typeface="宋体" panose="02010600030101010101" pitchFamily="2" charset="-122"/>
              </a:rPr>
              <a:t>的不可满足性</a:t>
            </a:r>
          </a:p>
        </p:txBody>
      </p:sp>
      <p:sp>
        <p:nvSpPr>
          <p:cNvPr id="215071" name="文本框 4"/>
          <p:cNvSpPr txBox="1"/>
          <p:nvPr/>
        </p:nvSpPr>
        <p:spPr>
          <a:xfrm>
            <a:off x="1692276" y="1497014"/>
            <a:ext cx="4284663"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864429784"/>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026"/>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3.4  </a:t>
            </a:r>
            <a:r>
              <a:rPr lang="zh-CN" altLang="en-US" sz="3600" dirty="0">
                <a:solidFill>
                  <a:srgbClr val="7B9899"/>
                </a:solidFill>
                <a:latin typeface="Times New Roman" panose="02020603050405020304" pitchFamily="18" charset="0"/>
                <a:ea typeface="黑体" panose="02010609060101010101" pitchFamily="49" charset="-122"/>
              </a:rPr>
              <a:t>鲁宾逊归结原理</a:t>
            </a:r>
          </a:p>
        </p:txBody>
      </p:sp>
      <p:sp>
        <p:nvSpPr>
          <p:cNvPr id="216067"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21B99233-38AD-4954-9C8A-1B2EF0980DB8}" type="slidenum">
              <a:rPr lang="ja-JP" altLang="en-US" smtClean="0"/>
              <a:pPr>
                <a:defRPr/>
              </a:pPr>
              <a:t>205</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16068" name="Rectangle 3"/>
          <p:cNvSpPr>
            <a:spLocks noGrp="1"/>
          </p:cNvSpPr>
          <p:nvPr>
            <p:ph sz="quarter" idx="1"/>
          </p:nvPr>
        </p:nvSpPr>
        <p:spPr>
          <a:xfrm>
            <a:off x="1790700" y="1828800"/>
            <a:ext cx="8610600" cy="4572000"/>
          </a:xfrm>
          <a:solidFill>
            <a:schemeClr val="bg1">
              <a:alpha val="100000"/>
            </a:schemeClr>
          </a:solidFill>
        </p:spPr>
        <p:txBody>
          <a:bodyPr vert="horz" wrap="square" lIns="91440" tIns="45720" rIns="91440" bIns="45720" anchor="t" anchorCtr="0">
            <a:normAutofit/>
          </a:bodyPr>
          <a:lstStyle/>
          <a:p>
            <a:pPr algn="just" eaLnBrk="1" hangingPunct="1">
              <a:lnSpc>
                <a:spcPct val="115000"/>
              </a:lnSpc>
              <a:buClr>
                <a:schemeClr val="accent1"/>
              </a:buClr>
              <a:buSzPct val="85000"/>
              <a:buFont typeface="Wingdings 2" panose="05020102010507070707" pitchFamily="18" charset="2"/>
            </a:pPr>
            <a:r>
              <a:rPr lang="zh-CN" altLang="en-US" sz="1800" b="1" dirty="0">
                <a:latin typeface="仿宋" panose="02010609060101010101" pitchFamily="49" charset="-122"/>
                <a:ea typeface="仿宋" panose="02010609060101010101" pitchFamily="49" charset="-122"/>
              </a:rPr>
              <a:t>     </a:t>
            </a:r>
            <a:r>
              <a:rPr lang="zh-CN" altLang="en-US" sz="2200" b="1" dirty="0">
                <a:solidFill>
                  <a:schemeClr val="hlink"/>
                </a:solidFill>
                <a:latin typeface="仿宋" panose="02010609060101010101" pitchFamily="49" charset="-122"/>
                <a:ea typeface="仿宋" panose="02010609060101010101" pitchFamily="49" charset="-122"/>
              </a:rPr>
              <a:t>由此得到下列结论：</a:t>
            </a:r>
          </a:p>
          <a:p>
            <a:pPr algn="just" eaLnBrk="1" hangingPunct="1">
              <a:lnSpc>
                <a:spcPct val="115000"/>
              </a:lnSpc>
              <a:buClr>
                <a:schemeClr val="accent1"/>
              </a:buClr>
              <a:buSzPct val="85000"/>
              <a:buFont typeface="Wingdings 2" panose="05020102010507070707" pitchFamily="18" charset="2"/>
            </a:pPr>
            <a:r>
              <a:rPr lang="zh-CN" altLang="en-US" sz="2200" b="1" dirty="0">
                <a:solidFill>
                  <a:srgbClr val="0000FF"/>
                </a:solidFill>
                <a:latin typeface="仿宋" panose="02010609060101010101" pitchFamily="49" charset="-122"/>
                <a:ea typeface="仿宋" panose="02010609060101010101" pitchFamily="49" charset="-122"/>
              </a:rPr>
              <a:t>    ⑴ 为证明子句集</a:t>
            </a:r>
            <a:r>
              <a:rPr lang="en-US" altLang="zh-CN" sz="2200" b="1" dirty="0">
                <a:solidFill>
                  <a:srgbClr val="0000FF"/>
                </a:solidFill>
                <a:latin typeface="仿宋" panose="02010609060101010101" pitchFamily="49" charset="-122"/>
                <a:ea typeface="仿宋" panose="02010609060101010101" pitchFamily="49" charset="-122"/>
              </a:rPr>
              <a:t>S</a:t>
            </a:r>
            <a:r>
              <a:rPr lang="zh-CN" altLang="en-US" sz="2200" b="1" dirty="0">
                <a:solidFill>
                  <a:srgbClr val="0000FF"/>
                </a:solidFill>
                <a:latin typeface="仿宋" panose="02010609060101010101" pitchFamily="49" charset="-122"/>
                <a:ea typeface="仿宋" panose="02010609060101010101" pitchFamily="49" charset="-122"/>
              </a:rPr>
              <a:t>的不可满足性，只要对其中可进行归结的子句进行归结，并把归结式加入到子句集</a:t>
            </a:r>
            <a:r>
              <a:rPr lang="en-US" altLang="zh-CN" sz="2200" b="1" dirty="0">
                <a:solidFill>
                  <a:srgbClr val="0000FF"/>
                </a:solidFill>
                <a:latin typeface="仿宋" panose="02010609060101010101" pitchFamily="49" charset="-122"/>
                <a:ea typeface="仿宋" panose="02010609060101010101" pitchFamily="49" charset="-122"/>
              </a:rPr>
              <a:t>S</a:t>
            </a:r>
            <a:r>
              <a:rPr lang="zh-CN" altLang="en-US" sz="2200" b="1" dirty="0">
                <a:solidFill>
                  <a:srgbClr val="0000FF"/>
                </a:solidFill>
                <a:latin typeface="仿宋" panose="02010609060101010101" pitchFamily="49" charset="-122"/>
                <a:ea typeface="仿宋" panose="02010609060101010101" pitchFamily="49" charset="-122"/>
              </a:rPr>
              <a:t>中；或者用归结式代替它的亲本子句，然后对新的子句集证明其不可满足性就可以了。</a:t>
            </a:r>
          </a:p>
          <a:p>
            <a:pPr algn="just" eaLnBrk="1" hangingPunct="1">
              <a:lnSpc>
                <a:spcPct val="115000"/>
              </a:lnSpc>
              <a:buClr>
                <a:schemeClr val="accent1"/>
              </a:buClr>
              <a:buSzPct val="85000"/>
              <a:buFont typeface="Wingdings 2" panose="05020102010507070707" pitchFamily="18" charset="2"/>
            </a:pPr>
            <a:r>
              <a:rPr lang="zh-CN" altLang="en-US" sz="2200" b="1" dirty="0">
                <a:solidFill>
                  <a:srgbClr val="0000FF"/>
                </a:solidFill>
                <a:latin typeface="仿宋" panose="02010609060101010101" pitchFamily="49" charset="-122"/>
                <a:ea typeface="仿宋" panose="02010609060101010101" pitchFamily="49" charset="-122"/>
              </a:rPr>
              <a:t>    ⑵ 如果经归结得到空子句，根据空子句的不可满足性，即可得到原子句集</a:t>
            </a:r>
            <a:r>
              <a:rPr lang="en-US" altLang="zh-CN" sz="2200" b="1" dirty="0">
                <a:solidFill>
                  <a:srgbClr val="0000FF"/>
                </a:solidFill>
                <a:latin typeface="仿宋" panose="02010609060101010101" pitchFamily="49" charset="-122"/>
                <a:ea typeface="仿宋" panose="02010609060101010101" pitchFamily="49" charset="-122"/>
              </a:rPr>
              <a:t>S</a:t>
            </a:r>
            <a:r>
              <a:rPr lang="zh-CN" altLang="en-US" sz="2200" b="1" dirty="0">
                <a:solidFill>
                  <a:srgbClr val="0000FF"/>
                </a:solidFill>
                <a:latin typeface="仿宋" panose="02010609060101010101" pitchFamily="49" charset="-122"/>
                <a:ea typeface="仿宋" panose="02010609060101010101" pitchFamily="49" charset="-122"/>
              </a:rPr>
              <a:t>是不可满足的结论。</a:t>
            </a:r>
          </a:p>
          <a:p>
            <a:pPr algn="just" eaLnBrk="1" hangingPunct="1">
              <a:lnSpc>
                <a:spcPct val="115000"/>
              </a:lnSpc>
              <a:buClr>
                <a:schemeClr val="accent1"/>
              </a:buClr>
              <a:buSzPct val="85000"/>
              <a:buFont typeface="Wingdings 2" panose="05020102010507070707" pitchFamily="18" charset="2"/>
            </a:pPr>
            <a:r>
              <a:rPr lang="zh-CN" altLang="en-US" sz="2200" b="1" dirty="0">
                <a:solidFill>
                  <a:srgbClr val="0000CC"/>
                </a:solidFill>
                <a:latin typeface="仿宋" panose="02010609060101010101" pitchFamily="49" charset="-122"/>
                <a:ea typeface="仿宋" panose="02010609060101010101" pitchFamily="49" charset="-122"/>
              </a:rPr>
              <a:t>  在命题逻辑中，对不可满足的子句集</a:t>
            </a:r>
            <a:r>
              <a:rPr lang="en-US" altLang="zh-CN" sz="2200" b="1" dirty="0">
                <a:solidFill>
                  <a:srgbClr val="0000CC"/>
                </a:solidFill>
                <a:latin typeface="仿宋" panose="02010609060101010101" pitchFamily="49" charset="-122"/>
                <a:ea typeface="仿宋" panose="02010609060101010101" pitchFamily="49" charset="-122"/>
              </a:rPr>
              <a:t>S</a:t>
            </a:r>
            <a:r>
              <a:rPr lang="zh-CN" altLang="en-US" sz="2200" b="1" dirty="0">
                <a:solidFill>
                  <a:srgbClr val="0000CC"/>
                </a:solidFill>
                <a:latin typeface="仿宋" panose="02010609060101010101" pitchFamily="49" charset="-122"/>
                <a:ea typeface="仿宋" panose="02010609060101010101" pitchFamily="49" charset="-122"/>
              </a:rPr>
              <a:t>，其归结原理是</a:t>
            </a:r>
            <a:r>
              <a:rPr lang="zh-CN" altLang="en-US" sz="2200" b="1" dirty="0">
                <a:solidFill>
                  <a:srgbClr val="006600"/>
                </a:solidFill>
                <a:latin typeface="仿宋" panose="02010609060101010101" pitchFamily="49" charset="-122"/>
                <a:ea typeface="仿宋" panose="02010609060101010101" pitchFamily="49" charset="-122"/>
              </a:rPr>
              <a:t>完备的</a:t>
            </a:r>
            <a:r>
              <a:rPr lang="zh-CN" altLang="en-US" sz="2200" b="1" dirty="0">
                <a:solidFill>
                  <a:srgbClr val="0000CC"/>
                </a:solidFill>
                <a:latin typeface="仿宋" panose="02010609060101010101" pitchFamily="49" charset="-122"/>
                <a:ea typeface="仿宋" panose="02010609060101010101" pitchFamily="49" charset="-122"/>
              </a:rPr>
              <a:t>。</a:t>
            </a:r>
          </a:p>
          <a:p>
            <a:pPr algn="just" eaLnBrk="1" hangingPunct="1">
              <a:lnSpc>
                <a:spcPct val="115000"/>
              </a:lnSpc>
              <a:buClr>
                <a:schemeClr val="accent1"/>
              </a:buClr>
              <a:buSzPct val="85000"/>
              <a:buFont typeface="Wingdings 2" panose="05020102010507070707" pitchFamily="18" charset="2"/>
            </a:pPr>
            <a:r>
              <a:rPr lang="zh-CN" altLang="en-US" sz="2200" b="1" dirty="0">
                <a:solidFill>
                  <a:srgbClr val="0000CC"/>
                </a:solidFill>
                <a:latin typeface="仿宋" panose="02010609060101010101" pitchFamily="49" charset="-122"/>
                <a:ea typeface="仿宋" panose="02010609060101010101" pitchFamily="49" charset="-122"/>
              </a:rPr>
              <a:t>  这种不可满足性可用如下定理描述：</a:t>
            </a:r>
          </a:p>
          <a:p>
            <a:pPr algn="just" eaLnBrk="1" hangingPunct="1">
              <a:lnSpc>
                <a:spcPct val="115000"/>
              </a:lnSpc>
              <a:buClr>
                <a:schemeClr val="accent1"/>
              </a:buClr>
              <a:buSzPct val="85000"/>
              <a:buFont typeface="Wingdings 2" panose="05020102010507070707" pitchFamily="18" charset="2"/>
            </a:pPr>
            <a:r>
              <a:rPr lang="zh-CN" altLang="en-US" sz="2000" b="1" dirty="0">
                <a:solidFill>
                  <a:srgbClr val="A50021"/>
                </a:solidFill>
                <a:latin typeface="仿宋" panose="02010609060101010101" pitchFamily="49" charset="-122"/>
                <a:ea typeface="仿宋" panose="02010609060101010101" pitchFamily="49" charset="-122"/>
              </a:rPr>
              <a:t>  </a:t>
            </a:r>
            <a:r>
              <a:rPr lang="zh-CN" altLang="en-US" sz="2400" b="1" dirty="0">
                <a:solidFill>
                  <a:srgbClr val="A50021"/>
                </a:solidFill>
                <a:latin typeface="仿宋" panose="02010609060101010101" pitchFamily="49" charset="-122"/>
                <a:ea typeface="仿宋" panose="02010609060101010101" pitchFamily="49" charset="-122"/>
              </a:rPr>
              <a:t>定理</a:t>
            </a:r>
            <a:r>
              <a:rPr lang="en-US" altLang="zh-CN" sz="2400" b="1" dirty="0">
                <a:solidFill>
                  <a:srgbClr val="A50021"/>
                </a:solidFill>
                <a:latin typeface="仿宋" panose="02010609060101010101" pitchFamily="49" charset="-122"/>
                <a:ea typeface="仿宋" panose="02010609060101010101" pitchFamily="49" charset="-122"/>
              </a:rPr>
              <a:t>3.5</a:t>
            </a:r>
            <a:r>
              <a:rPr lang="en-US" altLang="zh-CN" sz="2400" b="1" dirty="0">
                <a:solidFill>
                  <a:srgbClr val="006600"/>
                </a:solidFill>
                <a:latin typeface="仿宋" panose="02010609060101010101" pitchFamily="49" charset="-122"/>
                <a:ea typeface="仿宋" panose="02010609060101010101" pitchFamily="49" charset="-122"/>
              </a:rPr>
              <a:t> </a:t>
            </a:r>
            <a:r>
              <a:rPr lang="zh-CN" altLang="en-US" sz="2400" b="1" dirty="0">
                <a:solidFill>
                  <a:srgbClr val="0000FF"/>
                </a:solidFill>
                <a:latin typeface="仿宋" panose="02010609060101010101" pitchFamily="49" charset="-122"/>
                <a:ea typeface="仿宋" panose="02010609060101010101" pitchFamily="49" charset="-122"/>
              </a:rPr>
              <a:t>子句集</a:t>
            </a:r>
            <a:r>
              <a:rPr lang="en-US" altLang="zh-CN" sz="2400" b="1" dirty="0">
                <a:solidFill>
                  <a:srgbClr val="0000FF"/>
                </a:solidFill>
                <a:latin typeface="仿宋" panose="02010609060101010101" pitchFamily="49" charset="-122"/>
                <a:ea typeface="仿宋" panose="02010609060101010101" pitchFamily="49" charset="-122"/>
              </a:rPr>
              <a:t>S</a:t>
            </a:r>
            <a:r>
              <a:rPr lang="zh-CN" altLang="en-US" sz="2400" b="1" dirty="0">
                <a:solidFill>
                  <a:srgbClr val="0000FF"/>
                </a:solidFill>
                <a:latin typeface="仿宋" panose="02010609060101010101" pitchFamily="49" charset="-122"/>
                <a:ea typeface="仿宋" panose="02010609060101010101" pitchFamily="49" charset="-122"/>
              </a:rPr>
              <a:t>是不可满足的，当且仅当存在一个从</a:t>
            </a:r>
            <a:r>
              <a:rPr lang="en-US" altLang="zh-CN" sz="2400" b="1" dirty="0">
                <a:solidFill>
                  <a:srgbClr val="0000FF"/>
                </a:solidFill>
                <a:latin typeface="仿宋" panose="02010609060101010101" pitchFamily="49" charset="-122"/>
                <a:ea typeface="仿宋" panose="02010609060101010101" pitchFamily="49" charset="-122"/>
              </a:rPr>
              <a:t>S</a:t>
            </a:r>
            <a:r>
              <a:rPr lang="zh-CN" altLang="en-US" sz="2400" b="1" dirty="0">
                <a:solidFill>
                  <a:srgbClr val="0000FF"/>
                </a:solidFill>
                <a:latin typeface="仿宋" panose="02010609060101010101" pitchFamily="49" charset="-122"/>
                <a:ea typeface="仿宋" panose="02010609060101010101" pitchFamily="49" charset="-122"/>
              </a:rPr>
              <a:t>到空子句的归结过程。</a:t>
            </a:r>
          </a:p>
        </p:txBody>
      </p:sp>
      <p:sp>
        <p:nvSpPr>
          <p:cNvPr id="216069" name="Rectangle 102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70" name="Rectangle 1030"/>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71" name="Rectangle 1032"/>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72" name="Rectangle 1034"/>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73" name="Rectangle 103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74" name="Rectangle 103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75" name="Rectangle 1040"/>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76" name="Rectangle 1042"/>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77" name="Rectangle 1044"/>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78" name="Rectangle 1046"/>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79" name="Rectangle 1048"/>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80" name="Rectangle 1050"/>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81" name="Rectangle 1052"/>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82" name="Rectangle 1054"/>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83" name="Rectangle 1056"/>
          <p:cNvSpPr/>
          <p:nvPr/>
        </p:nvSpPr>
        <p:spPr>
          <a:xfrm>
            <a:off x="1524001" y="483209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84" name="Rectangle 1058"/>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85" name="Rectangle 1060"/>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86" name="Rectangle 1062"/>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87" name="Rectangle 1064"/>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88" name="Rectangle 1066"/>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89" name="Rectangle 1068"/>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90" name="Rectangle 1070"/>
          <p:cNvSpPr/>
          <p:nvPr/>
        </p:nvSpPr>
        <p:spPr>
          <a:xfrm>
            <a:off x="1524001" y="3122358"/>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16091" name="文本框 4"/>
          <p:cNvSpPr txBox="1"/>
          <p:nvPr/>
        </p:nvSpPr>
        <p:spPr>
          <a:xfrm>
            <a:off x="1692276" y="1295401"/>
            <a:ext cx="4284663"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199840446"/>
      </p:ext>
    </p:extLst>
  </p:cSld>
  <p:clrMapOvr>
    <a:masterClrMapping/>
  </p:clrMapOvr>
  <p:transition>
    <p:random/>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1026"/>
          <p:cNvSpPr>
            <a:spLocks noGrp="1"/>
          </p:cNvSpPr>
          <p:nvPr>
            <p:ph type="title"/>
          </p:nvPr>
        </p:nvSpPr>
        <p:spPr/>
        <p:txBody>
          <a:bodyPr vert="horz" wrap="square" lIns="91440" tIns="45720" rIns="91440" bIns="45720" anchor="b" anchorCtr="0">
            <a:normAutofit/>
          </a:bodyPr>
          <a:lstStyle/>
          <a:p>
            <a:pPr eaLnBrk="1" hangingPunct="1"/>
            <a:r>
              <a:rPr lang="en-US" altLang="zh-CN" sz="3600" dirty="0">
                <a:latin typeface="Times New Roman" panose="02020603050405020304" pitchFamily="18" charset="0"/>
                <a:ea typeface="黑体" panose="02010609060101010101" pitchFamily="49" charset="-122"/>
              </a:rPr>
              <a:t>3.4  </a:t>
            </a:r>
            <a:r>
              <a:rPr lang="zh-CN" altLang="en-US" sz="3600" dirty="0">
                <a:latin typeface="Times New Roman" panose="02020603050405020304" pitchFamily="18" charset="0"/>
                <a:ea typeface="黑体" panose="02010609060101010101" pitchFamily="49" charset="-122"/>
              </a:rPr>
              <a:t>鲁宾逊归结原理</a:t>
            </a:r>
          </a:p>
        </p:txBody>
      </p:sp>
      <p:sp>
        <p:nvSpPr>
          <p:cNvPr id="217091" name="Rectangle 3"/>
          <p:cNvSpPr>
            <a:spLocks noGrp="1"/>
          </p:cNvSpPr>
          <p:nvPr>
            <p:ph sz="half" idx="1"/>
          </p:nvPr>
        </p:nvSpPr>
        <p:spPr>
          <a:xfrm>
            <a:off x="1752600" y="1574801"/>
            <a:ext cx="4889500" cy="4768215"/>
          </a:xfrm>
          <a:solidFill>
            <a:srgbClr val="BFBFBF">
              <a:alpha val="100000"/>
            </a:srgbClr>
          </a:solidFill>
        </p:spPr>
        <p:txBody>
          <a:bodyPr vert="horz" wrap="square" lIns="91440" tIns="45720" rIns="91440" bIns="45720" anchor="t" anchorCtr="0">
            <a:normAutofit/>
          </a:bodyPr>
          <a:lstStyle/>
          <a:p>
            <a:pPr eaLnBrk="1" hangingPunct="1">
              <a:lnSpc>
                <a:spcPct val="110000"/>
              </a:lnSpc>
              <a:buSzPct val="100000"/>
            </a:pPr>
            <a:r>
              <a:rPr lang="en-US" altLang="zh-CN" sz="2000" b="1" dirty="0">
                <a:solidFill>
                  <a:srgbClr val="006600"/>
                </a:solidFill>
                <a:latin typeface="仿宋" panose="02010609060101010101" pitchFamily="49" charset="-122"/>
                <a:ea typeface="仿宋" panose="02010609060101010101" pitchFamily="49" charset="-122"/>
              </a:rPr>
              <a:t>    </a:t>
            </a:r>
            <a:r>
              <a:rPr lang="zh-CN" altLang="en-US" sz="2000" b="1" dirty="0">
                <a:solidFill>
                  <a:srgbClr val="006600"/>
                </a:solidFill>
                <a:latin typeface="仿宋" panose="02010609060101010101" pitchFamily="49" charset="-122"/>
                <a:ea typeface="仿宋" panose="02010609060101010101" pitchFamily="49" charset="-122"/>
              </a:rPr>
              <a:t>例</a:t>
            </a:r>
            <a:r>
              <a:rPr lang="en-US" altLang="zh-CN" sz="2000" b="1" dirty="0">
                <a:solidFill>
                  <a:srgbClr val="006600"/>
                </a:solidFill>
                <a:latin typeface="仿宋" panose="02010609060101010101" pitchFamily="49" charset="-122"/>
                <a:ea typeface="仿宋" panose="02010609060101010101" pitchFamily="49" charset="-122"/>
              </a:rPr>
              <a:t>:</a:t>
            </a:r>
            <a:r>
              <a:rPr lang="zh-CN" altLang="en-US" sz="2000" b="1" dirty="0">
                <a:solidFill>
                  <a:srgbClr val="006600"/>
                </a:solidFill>
                <a:latin typeface="仿宋" panose="02010609060101010101" pitchFamily="49" charset="-122"/>
                <a:ea typeface="仿宋" panose="02010609060101010101" pitchFamily="49" charset="-122"/>
              </a:rPr>
              <a:t>  </a:t>
            </a:r>
            <a:r>
              <a:rPr lang="zh-CN" altLang="en-US" sz="2000" b="1" dirty="0">
                <a:solidFill>
                  <a:srgbClr val="0000CC"/>
                </a:solidFill>
                <a:latin typeface="仿宋" panose="02010609060101010101" pitchFamily="49" charset="-122"/>
                <a:ea typeface="仿宋" panose="02010609060101010101" pitchFamily="49" charset="-122"/>
              </a:rPr>
              <a:t>设</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1 </a:t>
            </a:r>
            <a:r>
              <a:rPr lang="en-US" altLang="zh-CN" sz="2000" b="1" dirty="0">
                <a:solidFill>
                  <a:srgbClr val="0000CC"/>
                </a:solidFill>
                <a:latin typeface="仿宋" panose="02010609060101010101" pitchFamily="49" charset="-122"/>
                <a:ea typeface="仿宋" panose="02010609060101010101" pitchFamily="49" charset="-122"/>
              </a:rPr>
              <a:t>=</a:t>
            </a:r>
            <a:r>
              <a:rPr lang="en-US" altLang="zh-CN" sz="2000" dirty="0">
                <a:solidFill>
                  <a:srgbClr val="0000CC"/>
                </a:solidFill>
                <a:latin typeface="仿宋" panose="02010609060101010101" pitchFamily="49" charset="-122"/>
                <a:ea typeface="仿宋" panose="02010609060101010101" pitchFamily="49" charset="-122"/>
              </a:rPr>
              <a:t>﹁P </a:t>
            </a:r>
            <a:r>
              <a:rPr lang="en-US" altLang="zh-CN" sz="2000" b="1" dirty="0">
                <a:solidFill>
                  <a:srgbClr val="0000CC"/>
                </a:solidFill>
                <a:latin typeface="仿宋" panose="02010609060101010101" pitchFamily="49" charset="-122"/>
                <a:ea typeface="仿宋" panose="02010609060101010101" pitchFamily="49" charset="-122"/>
              </a:rPr>
              <a:t>∨</a:t>
            </a:r>
            <a:r>
              <a:rPr lang="en-US" altLang="zh-CN" sz="2000" dirty="0">
                <a:solidFill>
                  <a:srgbClr val="0000CC"/>
                </a:solidFill>
                <a:latin typeface="仿宋" panose="02010609060101010101" pitchFamily="49" charset="-122"/>
                <a:ea typeface="仿宋" panose="02010609060101010101" pitchFamily="49" charset="-122"/>
              </a:rPr>
              <a:t> Q</a:t>
            </a:r>
            <a:r>
              <a:rPr lang="en-US" altLang="zh-CN" sz="2000" dirty="0">
                <a:latin typeface="仿宋" panose="02010609060101010101" pitchFamily="49" charset="-122"/>
                <a:ea typeface="仿宋" panose="02010609060101010101" pitchFamily="49" charset="-122"/>
              </a:rPr>
              <a:t> </a:t>
            </a:r>
            <a:r>
              <a:rPr lang="zh-CN" altLang="en-US" sz="2000" b="1" dirty="0">
                <a:solidFill>
                  <a:srgbClr val="0000CC"/>
                </a:solidFill>
                <a:latin typeface="仿宋" panose="02010609060101010101" pitchFamily="49" charset="-122"/>
                <a:ea typeface="仿宋" panose="02010609060101010101" pitchFamily="49" charset="-122"/>
              </a:rPr>
              <a:t>，</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2</a:t>
            </a:r>
            <a:r>
              <a:rPr lang="en-US" altLang="zh-CN" sz="2000" b="1" dirty="0">
                <a:solidFill>
                  <a:srgbClr val="0000CC"/>
                </a:solidFill>
                <a:latin typeface="仿宋" panose="02010609060101010101" pitchFamily="49" charset="-122"/>
                <a:ea typeface="仿宋" panose="02010609060101010101" pitchFamily="49" charset="-122"/>
              </a:rPr>
              <a:t>=﹁Q</a:t>
            </a:r>
            <a:r>
              <a:rPr lang="zh-CN" altLang="en-US" sz="2000" b="1" dirty="0">
                <a:solidFill>
                  <a:srgbClr val="0000CC"/>
                </a:solidFill>
                <a:latin typeface="仿宋" panose="02010609060101010101" pitchFamily="49" charset="-122"/>
                <a:ea typeface="仿宋" panose="02010609060101010101" pitchFamily="49" charset="-122"/>
              </a:rPr>
              <a:t>，</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3</a:t>
            </a:r>
            <a:r>
              <a:rPr lang="en-US" altLang="zh-CN" sz="2000" b="1" dirty="0">
                <a:solidFill>
                  <a:srgbClr val="0000CC"/>
                </a:solidFill>
                <a:latin typeface="仿宋" panose="02010609060101010101" pitchFamily="49" charset="-122"/>
                <a:ea typeface="仿宋" panose="02010609060101010101" pitchFamily="49" charset="-122"/>
              </a:rPr>
              <a:t>=P</a:t>
            </a:r>
            <a:r>
              <a:rPr lang="zh-CN" altLang="en-US" sz="2000" b="1" dirty="0">
                <a:solidFill>
                  <a:srgbClr val="0000CC"/>
                </a:solidFill>
                <a:latin typeface="仿宋" panose="02010609060101010101" pitchFamily="49" charset="-122"/>
                <a:ea typeface="仿宋" panose="02010609060101010101" pitchFamily="49" charset="-122"/>
              </a:rPr>
              <a:t>，求</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1</a:t>
            </a:r>
            <a:r>
              <a:rPr lang="zh-CN" altLang="en-US" sz="2000" b="1" dirty="0">
                <a:solidFill>
                  <a:srgbClr val="0000CC"/>
                </a:solidFill>
                <a:latin typeface="仿宋" panose="02010609060101010101" pitchFamily="49" charset="-122"/>
                <a:ea typeface="仿宋" panose="02010609060101010101" pitchFamily="49" charset="-122"/>
              </a:rPr>
              <a:t>、</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2</a:t>
            </a:r>
            <a:r>
              <a:rPr lang="zh-CN" altLang="en-US" sz="2000" b="1" dirty="0">
                <a:solidFill>
                  <a:srgbClr val="0000CC"/>
                </a:solidFill>
                <a:latin typeface="仿宋" panose="02010609060101010101" pitchFamily="49" charset="-122"/>
                <a:ea typeface="仿宋" panose="02010609060101010101" pitchFamily="49" charset="-122"/>
              </a:rPr>
              <a:t>、</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3</a:t>
            </a:r>
            <a:r>
              <a:rPr lang="zh-CN" altLang="en-US" sz="2000" b="1" dirty="0">
                <a:solidFill>
                  <a:srgbClr val="0000CC"/>
                </a:solidFill>
                <a:latin typeface="仿宋" panose="02010609060101010101" pitchFamily="49" charset="-122"/>
                <a:ea typeface="仿宋" panose="02010609060101010101" pitchFamily="49" charset="-122"/>
              </a:rPr>
              <a:t>的归结式</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123</a:t>
            </a:r>
            <a:r>
              <a:rPr lang="zh-CN" altLang="en-US" sz="2000" b="1" dirty="0">
                <a:solidFill>
                  <a:srgbClr val="0000CC"/>
                </a:solidFill>
                <a:latin typeface="仿宋" panose="02010609060101010101" pitchFamily="49" charset="-122"/>
                <a:ea typeface="仿宋" panose="02010609060101010101" pitchFamily="49" charset="-122"/>
              </a:rPr>
              <a:t>。</a:t>
            </a:r>
          </a:p>
          <a:p>
            <a:pPr eaLnBrk="1" hangingPunct="1">
              <a:lnSpc>
                <a:spcPct val="110000"/>
              </a:lnSpc>
              <a:buSzPct val="100000"/>
            </a:pPr>
            <a:r>
              <a:rPr lang="zh-CN" altLang="en-US" sz="2000" b="1" dirty="0">
                <a:solidFill>
                  <a:srgbClr val="006600"/>
                </a:solidFill>
                <a:latin typeface="仿宋" panose="02010609060101010101" pitchFamily="49" charset="-122"/>
                <a:ea typeface="仿宋" panose="02010609060101010101" pitchFamily="49" charset="-122"/>
              </a:rPr>
              <a:t>    解：</a:t>
            </a:r>
          </a:p>
          <a:p>
            <a:pPr eaLnBrk="1" hangingPunct="1">
              <a:lnSpc>
                <a:spcPct val="110000"/>
              </a:lnSpc>
              <a:buSzPct val="100000"/>
            </a:pPr>
            <a:r>
              <a:rPr lang="zh-CN" altLang="en-US" sz="2000" b="1" dirty="0">
                <a:solidFill>
                  <a:srgbClr val="0000CC"/>
                </a:solidFill>
                <a:latin typeface="仿宋" panose="02010609060101010101" pitchFamily="49" charset="-122"/>
                <a:ea typeface="仿宋" panose="02010609060101010101" pitchFamily="49" charset="-122"/>
              </a:rPr>
              <a:t>若先对</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1</a:t>
            </a:r>
            <a:r>
              <a:rPr lang="zh-CN" altLang="en-US" sz="2000" b="1" dirty="0">
                <a:solidFill>
                  <a:srgbClr val="0000CC"/>
                </a:solidFill>
                <a:latin typeface="仿宋" panose="02010609060101010101" pitchFamily="49" charset="-122"/>
                <a:ea typeface="仿宋" panose="02010609060101010101" pitchFamily="49" charset="-122"/>
              </a:rPr>
              <a:t>、</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2</a:t>
            </a:r>
            <a:r>
              <a:rPr lang="zh-CN" altLang="en-US" sz="2000" b="1" dirty="0">
                <a:solidFill>
                  <a:srgbClr val="0000CC"/>
                </a:solidFill>
                <a:latin typeface="仿宋" panose="02010609060101010101" pitchFamily="49" charset="-122"/>
                <a:ea typeface="仿宋" panose="02010609060101010101" pitchFamily="49" charset="-122"/>
              </a:rPr>
              <a:t>归结，可得到</a:t>
            </a:r>
          </a:p>
          <a:p>
            <a:pPr eaLnBrk="1" hangingPunct="1">
              <a:lnSpc>
                <a:spcPct val="110000"/>
              </a:lnSpc>
              <a:buSzPct val="100000"/>
            </a:pPr>
            <a:r>
              <a:rPr lang="zh-CN" altLang="en-US" sz="2000" b="1" dirty="0">
                <a:solidFill>
                  <a:srgbClr val="0000CC"/>
                </a:solidFill>
                <a:latin typeface="仿宋" panose="02010609060101010101" pitchFamily="49" charset="-122"/>
                <a:ea typeface="仿宋" panose="02010609060101010101" pitchFamily="49" charset="-122"/>
              </a:rPr>
              <a:t>        </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12</a:t>
            </a:r>
            <a:r>
              <a:rPr lang="en-US" altLang="zh-CN" sz="2000" b="1" dirty="0">
                <a:solidFill>
                  <a:srgbClr val="0000CC"/>
                </a:solidFill>
                <a:latin typeface="仿宋" panose="02010609060101010101" pitchFamily="49" charset="-122"/>
                <a:ea typeface="仿宋" panose="02010609060101010101" pitchFamily="49" charset="-122"/>
              </a:rPr>
              <a:t>=﹁P</a:t>
            </a:r>
          </a:p>
          <a:p>
            <a:pPr eaLnBrk="1" hangingPunct="1">
              <a:lnSpc>
                <a:spcPct val="110000"/>
              </a:lnSpc>
              <a:buSzPct val="100000"/>
            </a:pPr>
            <a:r>
              <a:rPr lang="zh-CN" altLang="en-US" sz="2000" b="1" dirty="0">
                <a:solidFill>
                  <a:srgbClr val="0000CC"/>
                </a:solidFill>
                <a:latin typeface="仿宋" panose="02010609060101010101" pitchFamily="49" charset="-122"/>
                <a:ea typeface="仿宋" panose="02010609060101010101" pitchFamily="49" charset="-122"/>
              </a:rPr>
              <a:t>然后再对</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12</a:t>
            </a:r>
            <a:r>
              <a:rPr lang="zh-CN" altLang="en-US" sz="2000" b="1" dirty="0">
                <a:solidFill>
                  <a:srgbClr val="0000CC"/>
                </a:solidFill>
                <a:latin typeface="仿宋" panose="02010609060101010101" pitchFamily="49" charset="-122"/>
                <a:ea typeface="仿宋" panose="02010609060101010101" pitchFamily="49" charset="-122"/>
              </a:rPr>
              <a:t>和</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3</a:t>
            </a:r>
            <a:r>
              <a:rPr lang="zh-CN" altLang="en-US" sz="2000" b="1" dirty="0">
                <a:solidFill>
                  <a:srgbClr val="0000CC"/>
                </a:solidFill>
                <a:latin typeface="仿宋" panose="02010609060101010101" pitchFamily="49" charset="-122"/>
                <a:ea typeface="仿宋" panose="02010609060101010101" pitchFamily="49" charset="-122"/>
              </a:rPr>
              <a:t>归结，得到</a:t>
            </a:r>
          </a:p>
          <a:p>
            <a:pPr eaLnBrk="1" hangingPunct="1">
              <a:lnSpc>
                <a:spcPct val="110000"/>
              </a:lnSpc>
              <a:buSzPct val="100000"/>
            </a:pPr>
            <a:r>
              <a:rPr lang="zh-CN" altLang="en-US" sz="2000" b="1" dirty="0">
                <a:solidFill>
                  <a:srgbClr val="0000CC"/>
                </a:solidFill>
                <a:latin typeface="仿宋" panose="02010609060101010101" pitchFamily="49" charset="-122"/>
                <a:ea typeface="仿宋" panose="02010609060101010101" pitchFamily="49" charset="-122"/>
              </a:rPr>
              <a:t>            </a:t>
            </a:r>
            <a:r>
              <a:rPr lang="en-US" altLang="zh-CN" sz="2000" b="1" dirty="0">
                <a:solidFill>
                  <a:srgbClr val="0000CC"/>
                </a:solidFill>
                <a:latin typeface="仿宋" panose="02010609060101010101" pitchFamily="49" charset="-122"/>
                <a:ea typeface="仿宋" panose="02010609060101010101" pitchFamily="49" charset="-122"/>
              </a:rPr>
              <a:t>C</a:t>
            </a:r>
            <a:r>
              <a:rPr lang="en-US" altLang="zh-CN" sz="2000" b="1" baseline="-25000" dirty="0">
                <a:solidFill>
                  <a:srgbClr val="0000CC"/>
                </a:solidFill>
                <a:latin typeface="仿宋" panose="02010609060101010101" pitchFamily="49" charset="-122"/>
                <a:ea typeface="仿宋" panose="02010609060101010101" pitchFamily="49" charset="-122"/>
              </a:rPr>
              <a:t>123</a:t>
            </a:r>
            <a:r>
              <a:rPr lang="en-US" altLang="zh-CN" sz="2000" b="1" dirty="0">
                <a:solidFill>
                  <a:srgbClr val="0000CC"/>
                </a:solidFill>
                <a:latin typeface="仿宋" panose="02010609060101010101" pitchFamily="49" charset="-122"/>
                <a:ea typeface="仿宋" panose="02010609060101010101" pitchFamily="49" charset="-122"/>
              </a:rPr>
              <a:t>=NIL</a:t>
            </a:r>
          </a:p>
          <a:p>
            <a:pPr eaLnBrk="1" hangingPunct="1">
              <a:lnSpc>
                <a:spcPct val="110000"/>
              </a:lnSpc>
              <a:buSzPct val="100000"/>
            </a:pPr>
            <a:r>
              <a:rPr lang="zh-CN" altLang="en-US" sz="2000" b="1" dirty="0">
                <a:solidFill>
                  <a:srgbClr val="006600"/>
                </a:solidFill>
                <a:latin typeface="仿宋" panose="02010609060101010101" pitchFamily="49" charset="-122"/>
                <a:ea typeface="仿宋" panose="02010609060101010101" pitchFamily="49" charset="-122"/>
              </a:rPr>
              <a:t>如果改变归结顺序</a:t>
            </a:r>
            <a:r>
              <a:rPr lang="zh-CN" altLang="en-US" sz="2000" b="1" dirty="0">
                <a:solidFill>
                  <a:srgbClr val="0000CC"/>
                </a:solidFill>
                <a:latin typeface="仿宋" panose="02010609060101010101" pitchFamily="49" charset="-122"/>
                <a:ea typeface="仿宋" panose="02010609060101010101" pitchFamily="49" charset="-122"/>
              </a:rPr>
              <a:t>，同样可以得到相同的结果，即其归结过程是不唯一的。</a:t>
            </a:r>
          </a:p>
          <a:p>
            <a:pPr eaLnBrk="1" hangingPunct="1">
              <a:lnSpc>
                <a:spcPct val="110000"/>
              </a:lnSpc>
              <a:buSzPct val="100000"/>
            </a:pPr>
            <a:r>
              <a:rPr lang="zh-CN" altLang="en-US" sz="2000" b="1" dirty="0">
                <a:solidFill>
                  <a:srgbClr val="0000CC"/>
                </a:solidFill>
                <a:latin typeface="仿宋" panose="02010609060101010101" pitchFamily="49" charset="-122"/>
                <a:ea typeface="仿宋" panose="02010609060101010101" pitchFamily="49" charset="-122"/>
              </a:rPr>
              <a:t>其归结归结过程可用右图来表示，该树称为</a:t>
            </a:r>
            <a:r>
              <a:rPr lang="zh-CN" altLang="en-US" sz="2000" b="1" dirty="0">
                <a:solidFill>
                  <a:srgbClr val="FF0000"/>
                </a:solidFill>
                <a:latin typeface="仿宋" panose="02010609060101010101" pitchFamily="49" charset="-122"/>
                <a:ea typeface="仿宋" panose="02010609060101010101" pitchFamily="49" charset="-122"/>
              </a:rPr>
              <a:t>归结树</a:t>
            </a:r>
            <a:r>
              <a:rPr lang="zh-CN" altLang="en-US" sz="2000" b="1" dirty="0">
                <a:solidFill>
                  <a:srgbClr val="0000CC"/>
                </a:solidFill>
                <a:latin typeface="仿宋" panose="02010609060101010101" pitchFamily="49" charset="-122"/>
                <a:ea typeface="仿宋" panose="02010609060101010101" pitchFamily="49" charset="-122"/>
              </a:rPr>
              <a:t>。</a:t>
            </a:r>
          </a:p>
        </p:txBody>
      </p:sp>
      <p:sp>
        <p:nvSpPr>
          <p:cNvPr id="217092" name="Text Box 5"/>
          <p:cNvSpPr txBox="1"/>
          <p:nvPr/>
        </p:nvSpPr>
        <p:spPr>
          <a:xfrm>
            <a:off x="6940551" y="1646239"/>
            <a:ext cx="936625" cy="3968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endParaRPr lang="zh-CN" altLang="zh-CN" sz="1800" b="1" dirty="0">
              <a:latin typeface="Tahoma" panose="020B0604030504040204" pitchFamily="34" charset="0"/>
              <a:ea typeface="宋体" panose="02010600030101010101" pitchFamily="2" charset="-122"/>
            </a:endParaRPr>
          </a:p>
        </p:txBody>
      </p:sp>
      <p:sp>
        <p:nvSpPr>
          <p:cNvPr id="217093" name="Text Box 6"/>
          <p:cNvSpPr txBox="1"/>
          <p:nvPr/>
        </p:nvSpPr>
        <p:spPr>
          <a:xfrm>
            <a:off x="6940551" y="1574800"/>
            <a:ext cx="1223963" cy="321188"/>
          </a:xfrm>
          <a:prstGeom prst="rect">
            <a:avLst/>
          </a:prstGeom>
          <a:noFill/>
          <a:ln w="9525" cap="flat" cmpd="sng">
            <a:solidFill>
              <a:srgbClr val="0000CC"/>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宋体" panose="02010600030101010101" pitchFamily="2" charset="-122"/>
                <a:ea typeface="宋体" panose="02010600030101010101" pitchFamily="2" charset="-122"/>
              </a:rPr>
              <a:t>﹁</a:t>
            </a:r>
            <a:r>
              <a:rPr lang="en-US" altLang="zh-CN" sz="1800" b="1" dirty="0">
                <a:solidFill>
                  <a:srgbClr val="0000CC"/>
                </a:solidFill>
                <a:latin typeface="Tahoma" panose="020B0604030504040204" pitchFamily="34" charset="0"/>
                <a:ea typeface="宋体" panose="02010600030101010101" pitchFamily="2" charset="-122"/>
              </a:rPr>
              <a:t>P ∨ Q</a:t>
            </a:r>
          </a:p>
        </p:txBody>
      </p:sp>
      <p:sp>
        <p:nvSpPr>
          <p:cNvPr id="217094" name="Text Box 7"/>
          <p:cNvSpPr txBox="1"/>
          <p:nvPr/>
        </p:nvSpPr>
        <p:spPr>
          <a:xfrm>
            <a:off x="8596314" y="1574800"/>
            <a:ext cx="936625" cy="38767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1800" b="1" dirty="0">
                <a:solidFill>
                  <a:srgbClr val="0000CC"/>
                </a:solidFill>
                <a:latin typeface="宋体" panose="02010600030101010101" pitchFamily="2" charset="-122"/>
                <a:ea typeface="宋体" panose="02010600030101010101" pitchFamily="2" charset="-122"/>
              </a:rPr>
              <a:t>﹁</a:t>
            </a:r>
            <a:r>
              <a:rPr lang="en-US" altLang="zh-CN" sz="1800" b="1" dirty="0">
                <a:solidFill>
                  <a:srgbClr val="0000CC"/>
                </a:solidFill>
                <a:latin typeface="Tahoma" panose="020B0604030504040204" pitchFamily="34" charset="0"/>
                <a:ea typeface="宋体" panose="02010600030101010101" pitchFamily="2" charset="-122"/>
              </a:rPr>
              <a:t>Q</a:t>
            </a:r>
          </a:p>
        </p:txBody>
      </p:sp>
      <p:sp>
        <p:nvSpPr>
          <p:cNvPr id="217095" name="Text Box 8"/>
          <p:cNvSpPr txBox="1"/>
          <p:nvPr/>
        </p:nvSpPr>
        <p:spPr>
          <a:xfrm>
            <a:off x="7732713" y="2222500"/>
            <a:ext cx="792162" cy="38767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宋体" panose="02010600030101010101" pitchFamily="2" charset="-122"/>
                <a:ea typeface="宋体" panose="02010600030101010101" pitchFamily="2" charset="-122"/>
              </a:rPr>
              <a:t>﹁</a:t>
            </a:r>
            <a:r>
              <a:rPr lang="en-US" altLang="zh-CN" sz="1800" b="1" dirty="0">
                <a:solidFill>
                  <a:srgbClr val="0000CC"/>
                </a:solidFill>
                <a:latin typeface="Tahoma" panose="020B0604030504040204" pitchFamily="34" charset="0"/>
                <a:ea typeface="宋体" panose="02010600030101010101" pitchFamily="2" charset="-122"/>
              </a:rPr>
              <a:t>P</a:t>
            </a:r>
          </a:p>
        </p:txBody>
      </p:sp>
      <p:sp>
        <p:nvSpPr>
          <p:cNvPr id="217096" name="Text Box 9"/>
          <p:cNvSpPr txBox="1"/>
          <p:nvPr/>
        </p:nvSpPr>
        <p:spPr>
          <a:xfrm>
            <a:off x="8956676" y="2222501"/>
            <a:ext cx="792163" cy="389081"/>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Tahoma" panose="020B0604030504040204" pitchFamily="34" charset="0"/>
                <a:ea typeface="宋体" panose="02010600030101010101" pitchFamily="2" charset="-122"/>
              </a:rPr>
              <a:t>   P</a:t>
            </a:r>
          </a:p>
        </p:txBody>
      </p:sp>
      <p:sp>
        <p:nvSpPr>
          <p:cNvPr id="217097" name="Text Box 10"/>
          <p:cNvSpPr txBox="1"/>
          <p:nvPr/>
        </p:nvSpPr>
        <p:spPr>
          <a:xfrm>
            <a:off x="8237538" y="2943226"/>
            <a:ext cx="863600" cy="389081"/>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Tahoma" panose="020B0604030504040204" pitchFamily="34" charset="0"/>
                <a:ea typeface="宋体" panose="02010600030101010101" pitchFamily="2" charset="-122"/>
              </a:rPr>
              <a:t>  NIL</a:t>
            </a:r>
          </a:p>
        </p:txBody>
      </p:sp>
      <p:sp>
        <p:nvSpPr>
          <p:cNvPr id="217098" name="Line 11"/>
          <p:cNvSpPr/>
          <p:nvPr/>
        </p:nvSpPr>
        <p:spPr>
          <a:xfrm>
            <a:off x="7516813" y="1935164"/>
            <a:ext cx="576262" cy="287337"/>
          </a:xfrm>
          <a:prstGeom prst="line">
            <a:avLst/>
          </a:prstGeom>
          <a:ln w="9525" cap="flat" cmpd="sng">
            <a:solidFill>
              <a:srgbClr val="0000CC"/>
            </a:solidFill>
            <a:prstDash val="solid"/>
            <a:headEnd type="none" w="med" len="med"/>
            <a:tailEnd type="none" w="med" len="med"/>
          </a:ln>
        </p:spPr>
      </p:sp>
      <p:sp>
        <p:nvSpPr>
          <p:cNvPr id="217099" name="Line 12"/>
          <p:cNvSpPr/>
          <p:nvPr/>
        </p:nvSpPr>
        <p:spPr>
          <a:xfrm flipH="1">
            <a:off x="8237538" y="2006600"/>
            <a:ext cx="863600" cy="215900"/>
          </a:xfrm>
          <a:prstGeom prst="line">
            <a:avLst/>
          </a:prstGeom>
          <a:ln w="9525" cap="flat" cmpd="sng">
            <a:solidFill>
              <a:srgbClr val="0000CC"/>
            </a:solidFill>
            <a:prstDash val="solid"/>
            <a:headEnd type="none" w="med" len="med"/>
            <a:tailEnd type="none" w="med" len="med"/>
          </a:ln>
        </p:spPr>
      </p:sp>
      <p:sp>
        <p:nvSpPr>
          <p:cNvPr id="217100" name="Line 13"/>
          <p:cNvSpPr/>
          <p:nvPr/>
        </p:nvSpPr>
        <p:spPr>
          <a:xfrm>
            <a:off x="8093076" y="2654301"/>
            <a:ext cx="576263" cy="288925"/>
          </a:xfrm>
          <a:prstGeom prst="line">
            <a:avLst/>
          </a:prstGeom>
          <a:ln w="9525" cap="flat" cmpd="sng">
            <a:solidFill>
              <a:srgbClr val="0000CC"/>
            </a:solidFill>
            <a:prstDash val="solid"/>
            <a:headEnd type="none" w="med" len="med"/>
            <a:tailEnd type="none" w="med" len="med"/>
          </a:ln>
        </p:spPr>
      </p:sp>
      <p:sp>
        <p:nvSpPr>
          <p:cNvPr id="217101" name="Line 14"/>
          <p:cNvSpPr/>
          <p:nvPr/>
        </p:nvSpPr>
        <p:spPr>
          <a:xfrm flipH="1">
            <a:off x="8813801" y="2654301"/>
            <a:ext cx="574675" cy="288925"/>
          </a:xfrm>
          <a:prstGeom prst="line">
            <a:avLst/>
          </a:prstGeom>
          <a:ln w="9525" cap="flat" cmpd="sng">
            <a:solidFill>
              <a:srgbClr val="0000CC"/>
            </a:solidFill>
            <a:prstDash val="solid"/>
            <a:headEnd type="none" w="med" len="med"/>
            <a:tailEnd type="none" w="med" len="med"/>
          </a:ln>
        </p:spPr>
      </p:sp>
      <p:sp>
        <p:nvSpPr>
          <p:cNvPr id="217102" name="Text Box 15"/>
          <p:cNvSpPr txBox="1"/>
          <p:nvPr/>
        </p:nvSpPr>
        <p:spPr>
          <a:xfrm>
            <a:off x="7089776" y="4181475"/>
            <a:ext cx="1223963" cy="321188"/>
          </a:xfrm>
          <a:prstGeom prst="rect">
            <a:avLst/>
          </a:prstGeom>
          <a:noFill/>
          <a:ln w="9525" cap="flat" cmpd="sng">
            <a:solidFill>
              <a:srgbClr val="006600"/>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6600"/>
                </a:solidFill>
                <a:latin typeface="宋体" panose="02010600030101010101" pitchFamily="2" charset="-122"/>
                <a:ea typeface="宋体" panose="02010600030101010101" pitchFamily="2" charset="-122"/>
              </a:rPr>
              <a:t>﹁</a:t>
            </a:r>
            <a:r>
              <a:rPr lang="en-US" altLang="zh-CN" sz="1800" b="1" dirty="0">
                <a:solidFill>
                  <a:srgbClr val="006600"/>
                </a:solidFill>
                <a:latin typeface="Tahoma" panose="020B0604030504040204" pitchFamily="34" charset="0"/>
                <a:ea typeface="宋体" panose="02010600030101010101" pitchFamily="2" charset="-122"/>
              </a:rPr>
              <a:t>P ∨ Q</a:t>
            </a:r>
          </a:p>
        </p:txBody>
      </p:sp>
      <p:sp>
        <p:nvSpPr>
          <p:cNvPr id="217103" name="Text Box 16"/>
          <p:cNvSpPr txBox="1"/>
          <p:nvPr/>
        </p:nvSpPr>
        <p:spPr>
          <a:xfrm>
            <a:off x="8961438" y="4110039"/>
            <a:ext cx="792162" cy="389081"/>
          </a:xfrm>
          <a:prstGeom prst="rect">
            <a:avLst/>
          </a:prstGeom>
          <a:noFill/>
          <a:ln w="9525" cap="flat" cmpd="sng">
            <a:solidFill>
              <a:srgbClr val="00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6600"/>
                </a:solidFill>
                <a:latin typeface="Tahoma" panose="020B0604030504040204" pitchFamily="34" charset="0"/>
                <a:ea typeface="宋体" panose="02010600030101010101" pitchFamily="2" charset="-122"/>
              </a:rPr>
              <a:t>   P</a:t>
            </a:r>
          </a:p>
        </p:txBody>
      </p:sp>
      <p:sp>
        <p:nvSpPr>
          <p:cNvPr id="217104" name="Text Box 17"/>
          <p:cNvSpPr txBox="1"/>
          <p:nvPr/>
        </p:nvSpPr>
        <p:spPr>
          <a:xfrm>
            <a:off x="7880351" y="4902201"/>
            <a:ext cx="792163" cy="389081"/>
          </a:xfrm>
          <a:prstGeom prst="rect">
            <a:avLst/>
          </a:prstGeom>
          <a:noFill/>
          <a:ln w="9525" cap="flat" cmpd="sng">
            <a:solidFill>
              <a:srgbClr val="00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6600"/>
                </a:solidFill>
                <a:latin typeface="Tahoma" panose="020B0604030504040204" pitchFamily="34" charset="0"/>
                <a:ea typeface="宋体" panose="02010600030101010101" pitchFamily="2" charset="-122"/>
              </a:rPr>
              <a:t>  Q</a:t>
            </a:r>
          </a:p>
        </p:txBody>
      </p:sp>
      <p:sp>
        <p:nvSpPr>
          <p:cNvPr id="217105" name="Text Box 18"/>
          <p:cNvSpPr txBox="1"/>
          <p:nvPr/>
        </p:nvSpPr>
        <p:spPr>
          <a:xfrm>
            <a:off x="9032876" y="4830763"/>
            <a:ext cx="936625" cy="387670"/>
          </a:xfrm>
          <a:prstGeom prst="rect">
            <a:avLst/>
          </a:prstGeom>
          <a:noFill/>
          <a:ln w="9525" cap="flat" cmpd="sng">
            <a:solidFill>
              <a:srgbClr val="00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1800" b="1" dirty="0">
                <a:solidFill>
                  <a:srgbClr val="006600"/>
                </a:solidFill>
                <a:latin typeface="宋体" panose="02010600030101010101" pitchFamily="2" charset="-122"/>
                <a:ea typeface="宋体" panose="02010600030101010101" pitchFamily="2" charset="-122"/>
              </a:rPr>
              <a:t>﹁</a:t>
            </a:r>
            <a:r>
              <a:rPr lang="en-US" altLang="zh-CN" sz="1800" b="1" dirty="0">
                <a:solidFill>
                  <a:srgbClr val="006600"/>
                </a:solidFill>
                <a:latin typeface="Tahoma" panose="020B0604030504040204" pitchFamily="34" charset="0"/>
                <a:ea typeface="宋体" panose="02010600030101010101" pitchFamily="2" charset="-122"/>
              </a:rPr>
              <a:t>Q</a:t>
            </a:r>
          </a:p>
        </p:txBody>
      </p:sp>
      <p:sp>
        <p:nvSpPr>
          <p:cNvPr id="217106" name="Text Box 19"/>
          <p:cNvSpPr txBox="1"/>
          <p:nvPr/>
        </p:nvSpPr>
        <p:spPr>
          <a:xfrm>
            <a:off x="8313738" y="5622926"/>
            <a:ext cx="863600" cy="389081"/>
          </a:xfrm>
          <a:prstGeom prst="rect">
            <a:avLst/>
          </a:prstGeom>
          <a:noFill/>
          <a:ln w="9525" cap="flat" cmpd="sng">
            <a:solidFill>
              <a:srgbClr val="00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6600"/>
                </a:solidFill>
                <a:latin typeface="Tahoma" panose="020B0604030504040204" pitchFamily="34" charset="0"/>
                <a:ea typeface="宋体" panose="02010600030101010101" pitchFamily="2" charset="-122"/>
              </a:rPr>
              <a:t>  NIL</a:t>
            </a:r>
          </a:p>
        </p:txBody>
      </p:sp>
      <p:sp>
        <p:nvSpPr>
          <p:cNvPr id="217107" name="Line 20"/>
          <p:cNvSpPr/>
          <p:nvPr/>
        </p:nvSpPr>
        <p:spPr>
          <a:xfrm>
            <a:off x="7737476" y="4541838"/>
            <a:ext cx="576263" cy="360362"/>
          </a:xfrm>
          <a:prstGeom prst="line">
            <a:avLst/>
          </a:prstGeom>
          <a:ln w="9525" cap="flat" cmpd="sng">
            <a:solidFill>
              <a:srgbClr val="006600"/>
            </a:solidFill>
            <a:prstDash val="solid"/>
            <a:headEnd type="none" w="med" len="med"/>
            <a:tailEnd type="none" w="med" len="med"/>
          </a:ln>
        </p:spPr>
      </p:sp>
      <p:sp>
        <p:nvSpPr>
          <p:cNvPr id="217108" name="Line 21"/>
          <p:cNvSpPr/>
          <p:nvPr/>
        </p:nvSpPr>
        <p:spPr>
          <a:xfrm flipH="1">
            <a:off x="8385175" y="4541838"/>
            <a:ext cx="935038" cy="360362"/>
          </a:xfrm>
          <a:prstGeom prst="line">
            <a:avLst/>
          </a:prstGeom>
          <a:ln w="9525" cap="flat" cmpd="sng">
            <a:solidFill>
              <a:srgbClr val="006600"/>
            </a:solidFill>
            <a:prstDash val="solid"/>
            <a:headEnd type="none" w="med" len="med"/>
            <a:tailEnd type="none" w="med" len="med"/>
          </a:ln>
        </p:spPr>
      </p:sp>
      <p:sp>
        <p:nvSpPr>
          <p:cNvPr id="217109" name="Line 22"/>
          <p:cNvSpPr/>
          <p:nvPr/>
        </p:nvSpPr>
        <p:spPr>
          <a:xfrm>
            <a:off x="8240714" y="5308601"/>
            <a:ext cx="504825" cy="314325"/>
          </a:xfrm>
          <a:prstGeom prst="line">
            <a:avLst/>
          </a:prstGeom>
          <a:ln w="9525" cap="flat" cmpd="sng">
            <a:solidFill>
              <a:srgbClr val="006600"/>
            </a:solidFill>
            <a:prstDash val="solid"/>
            <a:headEnd type="none" w="med" len="med"/>
            <a:tailEnd type="none" w="med" len="med"/>
          </a:ln>
        </p:spPr>
      </p:sp>
      <p:sp>
        <p:nvSpPr>
          <p:cNvPr id="217110" name="Line 23"/>
          <p:cNvSpPr/>
          <p:nvPr/>
        </p:nvSpPr>
        <p:spPr>
          <a:xfrm flipH="1">
            <a:off x="8816975" y="5262563"/>
            <a:ext cx="647700" cy="360362"/>
          </a:xfrm>
          <a:prstGeom prst="line">
            <a:avLst/>
          </a:prstGeom>
          <a:ln w="9525" cap="flat" cmpd="sng">
            <a:solidFill>
              <a:srgbClr val="006600"/>
            </a:solidFill>
            <a:prstDash val="solid"/>
            <a:headEnd type="none" w="med" len="med"/>
            <a:tailEnd type="none" w="med" len="med"/>
          </a:ln>
        </p:spPr>
      </p:sp>
      <p:sp>
        <p:nvSpPr>
          <p:cNvPr id="217111" name="文本框 4"/>
          <p:cNvSpPr txBox="1"/>
          <p:nvPr/>
        </p:nvSpPr>
        <p:spPr>
          <a:xfrm>
            <a:off x="1647826" y="896939"/>
            <a:ext cx="4284663" cy="551689"/>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446537157"/>
      </p:ext>
    </p:extLst>
  </p:cSld>
  <p:clrMapOvr>
    <a:masterClrMapping/>
  </p:clrMapOvr>
  <p:transition>
    <p:random/>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026"/>
          <p:cNvSpPr>
            <a:spLocks noGrp="1"/>
          </p:cNvSpPr>
          <p:nvPr>
            <p:ph type="title"/>
          </p:nvPr>
        </p:nvSpPr>
        <p:spPr>
          <a:xfrm>
            <a:off x="1828800" y="304801"/>
            <a:ext cx="8534400" cy="758825"/>
          </a:xfrm>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3.4  </a:t>
            </a:r>
            <a:r>
              <a:rPr lang="zh-CN" altLang="en-US" sz="3600" dirty="0">
                <a:solidFill>
                  <a:srgbClr val="7B9899"/>
                </a:solidFill>
                <a:latin typeface="Times New Roman" panose="02020603050405020304" pitchFamily="18" charset="0"/>
                <a:ea typeface="黑体" panose="02010609060101010101" pitchFamily="49" charset="-122"/>
              </a:rPr>
              <a:t>鲁宾逊归结原理</a:t>
            </a:r>
          </a:p>
        </p:txBody>
      </p:sp>
      <p:sp>
        <p:nvSpPr>
          <p:cNvPr id="218115" name="Rectangle 3"/>
          <p:cNvSpPr>
            <a:spLocks noGrp="1"/>
          </p:cNvSpPr>
          <p:nvPr>
            <p:ph sz="quarter" idx="1"/>
          </p:nvPr>
        </p:nvSpPr>
        <p:spPr>
          <a:xfrm>
            <a:off x="1828801" y="2057400"/>
            <a:ext cx="8613775" cy="3962400"/>
          </a:xfrm>
          <a:solidFill>
            <a:schemeClr val="bg1">
              <a:alpha val="100000"/>
            </a:schemeClr>
          </a:solidFill>
        </p:spPr>
        <p:txBody>
          <a:bodyPr vert="horz" wrap="square" lIns="91440" tIns="45720" rIns="91440" bIns="45720" anchor="t" anchorCtr="0">
            <a:normAutofit/>
          </a:bodyPr>
          <a:lstStyle/>
          <a:p>
            <a:pPr eaLnBrk="1" hangingPunct="1">
              <a:lnSpc>
                <a:spcPct val="120000"/>
              </a:lnSpc>
              <a:buClr>
                <a:schemeClr val="accent1"/>
              </a:buClr>
              <a:buSzPct val="85000"/>
              <a:buFont typeface="Wingdings 2" panose="05020102010507070707" pitchFamily="18" charset="2"/>
            </a:pPr>
            <a:r>
              <a:rPr lang="en-US" altLang="zh-CN" sz="2400" b="1" dirty="0">
                <a:solidFill>
                  <a:srgbClr val="A50021"/>
                </a:solidFill>
                <a:latin typeface="黑体" panose="02010609060101010101" pitchFamily="49" charset="-122"/>
                <a:ea typeface="黑体" panose="02010609060101010101" pitchFamily="49" charset="-122"/>
              </a:rPr>
              <a:t>(2) </a:t>
            </a:r>
            <a:r>
              <a:rPr lang="zh-CN" altLang="en-US" sz="2400" b="1" dirty="0">
                <a:solidFill>
                  <a:srgbClr val="A50021"/>
                </a:solidFill>
                <a:latin typeface="黑体" panose="02010609060101010101" pitchFamily="49" charset="-122"/>
                <a:ea typeface="黑体" panose="02010609060101010101" pitchFamily="49" charset="-122"/>
              </a:rPr>
              <a:t>命题逻辑的归结反演</a:t>
            </a:r>
            <a:r>
              <a:rPr lang="zh-CN" altLang="en-US" sz="2200" b="1" dirty="0">
                <a:solidFill>
                  <a:srgbClr val="A50021"/>
                </a:solidFill>
                <a:latin typeface="宋体" panose="02010600030101010101" pitchFamily="2" charset="-122"/>
              </a:rPr>
              <a:t> </a:t>
            </a:r>
          </a:p>
          <a:p>
            <a:pPr algn="just" eaLnBrk="1" hangingPunct="1">
              <a:lnSpc>
                <a:spcPct val="120000"/>
              </a:lnSpc>
              <a:buClr>
                <a:schemeClr val="accent1"/>
              </a:buClr>
              <a:buSzPct val="85000"/>
              <a:buFont typeface="Wingdings 2" panose="05020102010507070707" pitchFamily="18" charset="2"/>
            </a:pPr>
            <a:r>
              <a:rPr lang="zh-CN" altLang="en-US" sz="2400" b="1" dirty="0">
                <a:solidFill>
                  <a:schemeClr val="hlink"/>
                </a:solidFill>
                <a:latin typeface="Times New Roman" panose="02020603050405020304" pitchFamily="18" charset="0"/>
                <a:ea typeface="黑体" panose="02010609060101010101" pitchFamily="49" charset="-122"/>
              </a:rPr>
              <a:t>归结原理：</a:t>
            </a:r>
            <a:r>
              <a:rPr lang="zh-CN" altLang="en-US" sz="2200" b="1" dirty="0">
                <a:solidFill>
                  <a:srgbClr val="0000CC"/>
                </a:solidFill>
                <a:latin typeface="仿宋" panose="02010609060101010101" pitchFamily="49" charset="-122"/>
                <a:ea typeface="仿宋" panose="02010609060101010101" pitchFamily="49" charset="-122"/>
              </a:rPr>
              <a:t>假设</a:t>
            </a:r>
            <a:r>
              <a:rPr lang="en-US" altLang="zh-CN" sz="2200" b="1" dirty="0">
                <a:solidFill>
                  <a:srgbClr val="0000CC"/>
                </a:solidFill>
                <a:latin typeface="仿宋" panose="02010609060101010101" pitchFamily="49" charset="-122"/>
                <a:ea typeface="仿宋" panose="02010609060101010101" pitchFamily="49" charset="-122"/>
              </a:rPr>
              <a:t>F</a:t>
            </a:r>
            <a:r>
              <a:rPr lang="zh-CN" altLang="en-US" sz="2200" b="1" dirty="0">
                <a:solidFill>
                  <a:srgbClr val="0000CC"/>
                </a:solidFill>
                <a:latin typeface="仿宋" panose="02010609060101010101" pitchFamily="49" charset="-122"/>
                <a:ea typeface="仿宋" panose="02010609060101010101" pitchFamily="49" charset="-122"/>
              </a:rPr>
              <a:t>为已知前提，</a:t>
            </a:r>
            <a:r>
              <a:rPr lang="en-US" altLang="zh-CN" sz="2200" b="1" dirty="0">
                <a:solidFill>
                  <a:srgbClr val="0000CC"/>
                </a:solidFill>
                <a:latin typeface="仿宋" panose="02010609060101010101" pitchFamily="49" charset="-122"/>
                <a:ea typeface="仿宋" panose="02010609060101010101" pitchFamily="49" charset="-122"/>
              </a:rPr>
              <a:t>G</a:t>
            </a:r>
            <a:r>
              <a:rPr lang="zh-CN" altLang="en-US" sz="2200" b="1" dirty="0">
                <a:solidFill>
                  <a:srgbClr val="0000CC"/>
                </a:solidFill>
                <a:latin typeface="仿宋" panose="02010609060101010101" pitchFamily="49" charset="-122"/>
                <a:ea typeface="仿宋" panose="02010609060101010101" pitchFamily="49" charset="-122"/>
              </a:rPr>
              <a:t>为欲证明的结论，归结原理把证明</a:t>
            </a:r>
            <a:r>
              <a:rPr lang="en-US" altLang="zh-CN" sz="2200" b="1" dirty="0">
                <a:solidFill>
                  <a:srgbClr val="0000CC"/>
                </a:solidFill>
                <a:latin typeface="仿宋" panose="02010609060101010101" pitchFamily="49" charset="-122"/>
                <a:ea typeface="仿宋" panose="02010609060101010101" pitchFamily="49" charset="-122"/>
              </a:rPr>
              <a:t>G</a:t>
            </a:r>
            <a:r>
              <a:rPr lang="zh-CN" altLang="en-US" sz="2200" b="1" dirty="0">
                <a:solidFill>
                  <a:srgbClr val="0000CC"/>
                </a:solidFill>
                <a:latin typeface="仿宋" panose="02010609060101010101" pitchFamily="49" charset="-122"/>
                <a:ea typeface="仿宋" panose="02010609060101010101" pitchFamily="49" charset="-122"/>
              </a:rPr>
              <a:t>为</a:t>
            </a:r>
            <a:r>
              <a:rPr lang="en-US" altLang="zh-CN" sz="2200" b="1" dirty="0">
                <a:solidFill>
                  <a:srgbClr val="0000CC"/>
                </a:solidFill>
                <a:latin typeface="仿宋" panose="02010609060101010101" pitchFamily="49" charset="-122"/>
                <a:ea typeface="仿宋" panose="02010609060101010101" pitchFamily="49" charset="-122"/>
              </a:rPr>
              <a:t>F</a:t>
            </a:r>
            <a:r>
              <a:rPr lang="zh-CN" altLang="en-US" sz="2200" b="1" dirty="0">
                <a:solidFill>
                  <a:srgbClr val="0000CC"/>
                </a:solidFill>
                <a:latin typeface="仿宋" panose="02010609060101010101" pitchFamily="49" charset="-122"/>
                <a:ea typeface="仿宋" panose="02010609060101010101" pitchFamily="49" charset="-122"/>
              </a:rPr>
              <a:t>的逻辑结论转化为证明</a:t>
            </a:r>
            <a:r>
              <a:rPr lang="en-US" altLang="zh-CN" sz="2200" b="1" dirty="0">
                <a:solidFill>
                  <a:srgbClr val="0000CC"/>
                </a:solidFill>
                <a:latin typeface="仿宋" panose="02010609060101010101" pitchFamily="49" charset="-122"/>
                <a:ea typeface="仿宋" panose="02010609060101010101" pitchFamily="49" charset="-122"/>
              </a:rPr>
              <a:t>F∧﹁G</a:t>
            </a:r>
            <a:r>
              <a:rPr lang="zh-CN" altLang="en-US" sz="2200" b="1" dirty="0">
                <a:solidFill>
                  <a:srgbClr val="0000CC"/>
                </a:solidFill>
                <a:latin typeface="仿宋" panose="02010609060101010101" pitchFamily="49" charset="-122"/>
                <a:ea typeface="仿宋" panose="02010609060101010101" pitchFamily="49" charset="-122"/>
              </a:rPr>
              <a:t>为不可满足。</a:t>
            </a:r>
          </a:p>
          <a:p>
            <a:pPr algn="just" eaLnBrk="1" hangingPunct="1">
              <a:lnSpc>
                <a:spcPct val="120000"/>
              </a:lnSpc>
              <a:buClr>
                <a:schemeClr val="accent1"/>
              </a:buClr>
              <a:buSzPct val="85000"/>
              <a:buFont typeface="Wingdings 2" panose="05020102010507070707" pitchFamily="18" charset="2"/>
            </a:pPr>
            <a:r>
              <a:rPr lang="zh-CN" altLang="en-US" sz="2200" b="1" dirty="0">
                <a:solidFill>
                  <a:srgbClr val="0000CC"/>
                </a:solidFill>
                <a:latin typeface="仿宋" panose="02010609060101010101" pitchFamily="49" charset="-122"/>
                <a:ea typeface="仿宋" panose="02010609060101010101" pitchFamily="49" charset="-122"/>
              </a:rPr>
              <a:t>  再根据定理</a:t>
            </a:r>
            <a:r>
              <a:rPr lang="en-US" altLang="zh-CN" sz="2200" b="1" dirty="0">
                <a:solidFill>
                  <a:srgbClr val="0000CC"/>
                </a:solidFill>
                <a:latin typeface="仿宋" panose="02010609060101010101" pitchFamily="49" charset="-122"/>
                <a:ea typeface="仿宋" panose="02010609060101010101" pitchFamily="49" charset="-122"/>
              </a:rPr>
              <a:t>3.1</a:t>
            </a:r>
            <a:r>
              <a:rPr lang="zh-CN" altLang="en-US" sz="2200" b="1" dirty="0">
                <a:solidFill>
                  <a:srgbClr val="0000CC"/>
                </a:solidFill>
                <a:latin typeface="仿宋" panose="02010609060101010101" pitchFamily="49" charset="-122"/>
                <a:ea typeface="仿宋" panose="02010609060101010101" pitchFamily="49" charset="-122"/>
              </a:rPr>
              <a:t>，在不可满足的意义上，公式集</a:t>
            </a:r>
            <a:r>
              <a:rPr lang="en-US" altLang="zh-CN" sz="2200" b="1" dirty="0">
                <a:solidFill>
                  <a:srgbClr val="0000CC"/>
                </a:solidFill>
                <a:latin typeface="仿宋" panose="02010609060101010101" pitchFamily="49" charset="-122"/>
                <a:ea typeface="仿宋" panose="02010609060101010101" pitchFamily="49" charset="-122"/>
              </a:rPr>
              <a:t>F∧﹁G</a:t>
            </a:r>
            <a:r>
              <a:rPr lang="zh-CN" altLang="en-US" sz="2200" b="1" dirty="0">
                <a:solidFill>
                  <a:srgbClr val="0000CC"/>
                </a:solidFill>
                <a:latin typeface="仿宋" panose="02010609060101010101" pitchFamily="49" charset="-122"/>
                <a:ea typeface="仿宋" panose="02010609060101010101" pitchFamily="49" charset="-122"/>
              </a:rPr>
              <a:t>与其子句集是等价的，即把公式集上的不可满足转化为子句集上的不可满足。</a:t>
            </a:r>
          </a:p>
          <a:p>
            <a:pPr algn="just" eaLnBrk="1" hangingPunct="1">
              <a:lnSpc>
                <a:spcPct val="120000"/>
              </a:lnSpc>
              <a:buClr>
                <a:schemeClr val="accent1"/>
              </a:buClr>
              <a:buSzPct val="85000"/>
              <a:buFont typeface="Wingdings 2" panose="05020102010507070707" pitchFamily="18" charset="2"/>
            </a:pPr>
            <a:r>
              <a:rPr lang="zh-CN" altLang="en-US" sz="2200" b="1" dirty="0">
                <a:solidFill>
                  <a:srgbClr val="0000CC"/>
                </a:solidFill>
                <a:latin typeface="仿宋" panose="02010609060101010101" pitchFamily="49" charset="-122"/>
                <a:ea typeface="仿宋" panose="02010609060101010101" pitchFamily="49" charset="-122"/>
              </a:rPr>
              <a:t>  应用归结原理证明定理的过程称为</a:t>
            </a:r>
            <a:r>
              <a:rPr lang="zh-CN" altLang="en-US" sz="2200" b="1" dirty="0">
                <a:solidFill>
                  <a:srgbClr val="339933"/>
                </a:solidFill>
                <a:latin typeface="Times New Roman" panose="02020603050405020304" pitchFamily="18" charset="0"/>
                <a:ea typeface="黑体" panose="02010609060101010101" pitchFamily="49" charset="-122"/>
              </a:rPr>
              <a:t>归结反演</a:t>
            </a:r>
            <a:r>
              <a:rPr lang="zh-CN" altLang="en-US" sz="2200" b="1" dirty="0">
                <a:solidFill>
                  <a:srgbClr val="0000CC"/>
                </a:solidFill>
                <a:latin typeface="Times New Roman" panose="02020603050405020304" pitchFamily="18" charset="0"/>
              </a:rPr>
              <a:t>。</a:t>
            </a:r>
          </a:p>
        </p:txBody>
      </p:sp>
      <p:sp>
        <p:nvSpPr>
          <p:cNvPr id="218116" name="文本框 4"/>
          <p:cNvSpPr txBox="1"/>
          <p:nvPr/>
        </p:nvSpPr>
        <p:spPr>
          <a:xfrm>
            <a:off x="1692276" y="1371601"/>
            <a:ext cx="4284663"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398234916"/>
      </p:ext>
    </p:extLst>
  </p:cSld>
  <p:clrMapOvr>
    <a:masterClrMapping/>
  </p:clrMapOvr>
  <p:transition>
    <p:random/>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矩形 172034"/>
          <p:cNvSpPr/>
          <p:nvPr/>
        </p:nvSpPr>
        <p:spPr>
          <a:xfrm>
            <a:off x="2019300" y="1889126"/>
            <a:ext cx="8153400" cy="3749675"/>
          </a:xfrm>
          <a:prstGeom prst="rect">
            <a:avLst/>
          </a:prstGeom>
          <a:solidFill>
            <a:srgbClr val="FFCF01"/>
          </a:solid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5000"/>
              </a:lnSpc>
              <a:spcBef>
                <a:spcPct val="0"/>
              </a:spcBef>
              <a:buClrTx/>
              <a:buSzTx/>
              <a:buNone/>
            </a:pPr>
            <a:r>
              <a:rPr lang="zh-CN" altLang="en-US" sz="2400" b="1" dirty="0">
                <a:solidFill>
                  <a:srgbClr val="006600"/>
                </a:solidFill>
                <a:latin typeface="Tahoma" panose="020B0604030504040204" pitchFamily="34" charset="0"/>
                <a:ea typeface="宋体" panose="02010600030101010101" pitchFamily="2" charset="-122"/>
              </a:rPr>
              <a:t>    命题逻辑归结反演的步骤：</a:t>
            </a:r>
          </a:p>
          <a:p>
            <a:pPr marL="0" indent="0" eaLnBrk="1" hangingPunct="1">
              <a:lnSpc>
                <a:spcPct val="125000"/>
              </a:lnSpc>
              <a:spcBef>
                <a:spcPct val="0"/>
              </a:spcBef>
              <a:buClrTx/>
              <a:buSzTx/>
              <a:buNone/>
            </a:pPr>
            <a:r>
              <a:rPr lang="zh-CN" altLang="en-US" sz="2400" b="1" dirty="0">
                <a:solidFill>
                  <a:srgbClr val="006600"/>
                </a:solidFill>
                <a:latin typeface="Tahoma" panose="020B0604030504040204" pitchFamily="34" charset="0"/>
                <a:ea typeface="宋体" panose="02010600030101010101" pitchFamily="2" charset="-122"/>
              </a:rPr>
              <a:t>    </a:t>
            </a:r>
            <a:r>
              <a:rPr lang="zh-CN" altLang="en-US" sz="2400" b="1" dirty="0">
                <a:solidFill>
                  <a:srgbClr val="0000FF"/>
                </a:solidFill>
                <a:latin typeface="Tahoma" panose="020B0604030504040204" pitchFamily="34" charset="0"/>
                <a:ea typeface="宋体" panose="02010600030101010101" pitchFamily="2" charset="-122"/>
              </a:rPr>
              <a:t>在命题逻辑中，已知</a:t>
            </a:r>
            <a:r>
              <a:rPr lang="en-US" altLang="zh-CN" sz="2400" b="1" dirty="0">
                <a:solidFill>
                  <a:srgbClr val="0000FF"/>
                </a:solidFill>
                <a:latin typeface="Tahoma" panose="020B0604030504040204" pitchFamily="34" charset="0"/>
                <a:ea typeface="宋体" panose="02010600030101010101" pitchFamily="2" charset="-122"/>
              </a:rPr>
              <a:t>F</a:t>
            </a:r>
            <a:r>
              <a:rPr lang="zh-CN" altLang="en-US" sz="2400" b="1" dirty="0">
                <a:solidFill>
                  <a:srgbClr val="0000FF"/>
                </a:solidFill>
                <a:latin typeface="Tahoma" panose="020B0604030504040204" pitchFamily="34" charset="0"/>
                <a:ea typeface="宋体" panose="02010600030101010101" pitchFamily="2" charset="-122"/>
              </a:rPr>
              <a:t>，证明</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为真的归结反演过程如下：</a:t>
            </a:r>
          </a:p>
          <a:p>
            <a:pPr marL="0" indent="0" eaLnBrk="1" hangingPunct="1">
              <a:lnSpc>
                <a:spcPct val="125000"/>
              </a:lnSpc>
              <a:spcBef>
                <a:spcPct val="0"/>
              </a:spcBef>
              <a:buClrTx/>
              <a:buSzTx/>
              <a:buNone/>
            </a:pPr>
            <a:r>
              <a:rPr lang="zh-CN" altLang="en-US" sz="2400" b="1" dirty="0">
                <a:solidFill>
                  <a:srgbClr val="0000FF"/>
                </a:solidFill>
                <a:latin typeface="Tahoma" panose="020B0604030504040204" pitchFamily="34" charset="0"/>
                <a:ea typeface="宋体" panose="02010600030101010101" pitchFamily="2" charset="-122"/>
              </a:rPr>
              <a:t>    ①否定目标公式</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，得</a:t>
            </a:r>
            <a:r>
              <a:rPr lang="en-US" altLang="zh-CN" sz="2400" b="1" dirty="0">
                <a:solidFill>
                  <a:srgbClr val="0000FF"/>
                </a:solidFill>
                <a:latin typeface="Tahoma" panose="020B0604030504040204" pitchFamily="34" charset="0"/>
                <a:ea typeface="宋体" panose="02010600030101010101" pitchFamily="2" charset="-122"/>
              </a:rPr>
              <a:t>﹁G;</a:t>
            </a:r>
          </a:p>
          <a:p>
            <a:pPr marL="0" indent="0" eaLnBrk="1" hangingPunct="1">
              <a:lnSpc>
                <a:spcPct val="125000"/>
              </a:lnSpc>
              <a:spcBef>
                <a:spcPct val="0"/>
              </a:spcBef>
              <a:buClrTx/>
              <a:buSzTx/>
              <a:buNone/>
            </a:pPr>
            <a:r>
              <a:rPr lang="en-US" altLang="zh-CN" sz="2400" b="1" dirty="0">
                <a:solidFill>
                  <a:srgbClr val="0000FF"/>
                </a:solidFill>
                <a:latin typeface="Tahoma" panose="020B0604030504040204" pitchFamily="34" charset="0"/>
                <a:ea typeface="宋体" panose="02010600030101010101" pitchFamily="2" charset="-122"/>
              </a:rPr>
              <a:t>    ②</a:t>
            </a:r>
            <a:r>
              <a:rPr lang="zh-CN" altLang="en-US" sz="2400" b="1" dirty="0">
                <a:solidFill>
                  <a:srgbClr val="0000FF"/>
                </a:solidFill>
                <a:latin typeface="Tahoma" panose="020B0604030504040204" pitchFamily="34" charset="0"/>
                <a:ea typeface="宋体" panose="02010600030101010101" pitchFamily="2" charset="-122"/>
              </a:rPr>
              <a:t>把</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并入到公式集</a:t>
            </a:r>
            <a:r>
              <a:rPr lang="en-US" altLang="zh-CN" sz="2400" b="1" dirty="0">
                <a:solidFill>
                  <a:srgbClr val="0000FF"/>
                </a:solidFill>
                <a:latin typeface="Tahoma" panose="020B0604030504040204" pitchFamily="34" charset="0"/>
                <a:ea typeface="宋体" panose="02010600030101010101" pitchFamily="2" charset="-122"/>
              </a:rPr>
              <a:t>F</a:t>
            </a:r>
            <a:r>
              <a:rPr lang="zh-CN" altLang="en-US" sz="2400" b="1" dirty="0">
                <a:solidFill>
                  <a:srgbClr val="0000FF"/>
                </a:solidFill>
                <a:latin typeface="Tahoma" panose="020B0604030504040204" pitchFamily="34" charset="0"/>
                <a:ea typeface="宋体" panose="02010600030101010101" pitchFamily="2" charset="-122"/>
              </a:rPr>
              <a:t>中，得到</a:t>
            </a:r>
            <a:r>
              <a:rPr lang="en-US" altLang="zh-CN" sz="2400" b="1" dirty="0">
                <a:solidFill>
                  <a:srgbClr val="0000FF"/>
                </a:solidFill>
                <a:latin typeface="Tahoma" panose="020B0604030504040204" pitchFamily="34" charset="0"/>
                <a:ea typeface="宋体" panose="02010600030101010101" pitchFamily="2" charset="-122"/>
              </a:rPr>
              <a:t>{F</a:t>
            </a:r>
            <a:r>
              <a:rPr lang="zh-CN" altLang="en-US" sz="2400" b="1" dirty="0">
                <a:solidFill>
                  <a:srgbClr val="0000FF"/>
                </a:solidFill>
                <a:latin typeface="Tahoma" panose="020B0604030504040204" pitchFamily="34" charset="0"/>
                <a:ea typeface="宋体" panose="02010600030101010101" pitchFamily="2" charset="-122"/>
              </a:rPr>
              <a:t>，</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a:t>
            </a:r>
          </a:p>
          <a:p>
            <a:pPr marL="0" indent="0" eaLnBrk="1" hangingPunct="1">
              <a:lnSpc>
                <a:spcPct val="125000"/>
              </a:lnSpc>
              <a:spcBef>
                <a:spcPct val="0"/>
              </a:spcBef>
              <a:buClrTx/>
              <a:buSzTx/>
              <a:buNone/>
            </a:pPr>
            <a:r>
              <a:rPr lang="zh-CN" altLang="en-US" sz="2400" b="1" dirty="0">
                <a:solidFill>
                  <a:srgbClr val="0000FF"/>
                </a:solidFill>
                <a:latin typeface="Tahoma" panose="020B0604030504040204" pitchFamily="34" charset="0"/>
                <a:ea typeface="宋体" panose="02010600030101010101" pitchFamily="2" charset="-122"/>
              </a:rPr>
              <a:t>    ③把</a:t>
            </a:r>
            <a:r>
              <a:rPr lang="en-US" altLang="zh-CN" sz="2400" b="1" dirty="0">
                <a:solidFill>
                  <a:srgbClr val="0000FF"/>
                </a:solidFill>
                <a:latin typeface="Tahoma" panose="020B0604030504040204" pitchFamily="34" charset="0"/>
                <a:ea typeface="宋体" panose="02010600030101010101" pitchFamily="2" charset="-122"/>
              </a:rPr>
              <a:t>{F</a:t>
            </a:r>
            <a:r>
              <a:rPr lang="zh-CN" altLang="en-US" sz="2400" b="1" dirty="0">
                <a:solidFill>
                  <a:srgbClr val="0000FF"/>
                </a:solidFill>
                <a:latin typeface="Tahoma" panose="020B0604030504040204" pitchFamily="34" charset="0"/>
                <a:ea typeface="宋体" panose="02010600030101010101" pitchFamily="2" charset="-122"/>
              </a:rPr>
              <a:t>，</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化为子句集</a:t>
            </a:r>
            <a:r>
              <a:rPr lang="en-US" altLang="zh-CN" sz="2400" b="1" dirty="0">
                <a:solidFill>
                  <a:srgbClr val="0000FF"/>
                </a:solidFill>
                <a:latin typeface="Tahoma" panose="020B0604030504040204" pitchFamily="34" charset="0"/>
                <a:ea typeface="宋体" panose="02010600030101010101" pitchFamily="2" charset="-122"/>
              </a:rPr>
              <a:t>S</a:t>
            </a:r>
            <a:r>
              <a:rPr lang="zh-CN" altLang="en-US" sz="2400" b="1" dirty="0">
                <a:solidFill>
                  <a:srgbClr val="0000FF"/>
                </a:solidFill>
                <a:latin typeface="Tahoma" panose="020B0604030504040204" pitchFamily="34" charset="0"/>
                <a:ea typeface="宋体" panose="02010600030101010101" pitchFamily="2" charset="-122"/>
              </a:rPr>
              <a:t>。</a:t>
            </a:r>
          </a:p>
          <a:p>
            <a:pPr marL="0" indent="0" eaLnBrk="1" hangingPunct="1">
              <a:lnSpc>
                <a:spcPct val="125000"/>
              </a:lnSpc>
              <a:spcBef>
                <a:spcPct val="0"/>
              </a:spcBef>
              <a:buClrTx/>
              <a:buSzTx/>
              <a:buNone/>
            </a:pPr>
            <a:r>
              <a:rPr lang="zh-CN" altLang="en-US" sz="2400" b="1" dirty="0">
                <a:solidFill>
                  <a:srgbClr val="0000FF"/>
                </a:solidFill>
                <a:latin typeface="Tahoma" panose="020B0604030504040204" pitchFamily="34" charset="0"/>
                <a:ea typeface="宋体" panose="02010600030101010101" pitchFamily="2" charset="-122"/>
              </a:rPr>
              <a:t>    ④ 应用归结原理对子句集</a:t>
            </a:r>
            <a:r>
              <a:rPr lang="en-US" altLang="zh-CN" sz="2400" b="1" dirty="0">
                <a:solidFill>
                  <a:srgbClr val="0000FF"/>
                </a:solidFill>
                <a:latin typeface="Tahoma" panose="020B0604030504040204" pitchFamily="34" charset="0"/>
                <a:ea typeface="宋体" panose="02010600030101010101" pitchFamily="2" charset="-122"/>
              </a:rPr>
              <a:t>S</a:t>
            </a:r>
            <a:r>
              <a:rPr lang="zh-CN" altLang="en-US" sz="2400" b="1" dirty="0">
                <a:solidFill>
                  <a:srgbClr val="0000FF"/>
                </a:solidFill>
                <a:latin typeface="Tahoma" panose="020B0604030504040204" pitchFamily="34" charset="0"/>
                <a:ea typeface="宋体" panose="02010600030101010101" pitchFamily="2" charset="-122"/>
              </a:rPr>
              <a:t>中的子句进行归结，并把每次得到的归结式并入</a:t>
            </a:r>
            <a:r>
              <a:rPr lang="en-US" altLang="zh-CN" sz="2400" b="1" dirty="0">
                <a:solidFill>
                  <a:srgbClr val="0000FF"/>
                </a:solidFill>
                <a:latin typeface="Tahoma" panose="020B0604030504040204" pitchFamily="34" charset="0"/>
                <a:ea typeface="宋体" panose="02010600030101010101" pitchFamily="2" charset="-122"/>
              </a:rPr>
              <a:t>S</a:t>
            </a:r>
            <a:r>
              <a:rPr lang="zh-CN" altLang="en-US" sz="2400" b="1" dirty="0">
                <a:solidFill>
                  <a:srgbClr val="0000FF"/>
                </a:solidFill>
                <a:latin typeface="Tahoma" panose="020B0604030504040204" pitchFamily="34" charset="0"/>
                <a:ea typeface="宋体" panose="02010600030101010101" pitchFamily="2" charset="-122"/>
              </a:rPr>
              <a:t>中。如此反复进行，若出现空子句，则停止归结，此时就证明了</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为真。</a:t>
            </a:r>
          </a:p>
        </p:txBody>
      </p:sp>
      <p:sp>
        <p:nvSpPr>
          <p:cNvPr id="219139" name="文本框 4"/>
          <p:cNvSpPr txBox="1"/>
          <p:nvPr/>
        </p:nvSpPr>
        <p:spPr>
          <a:xfrm>
            <a:off x="1692276" y="935039"/>
            <a:ext cx="4284663"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
        <p:nvSpPr>
          <p:cNvPr id="219140" name="Rectangle 1026"/>
          <p:cNvSpPr>
            <a:spLocks noGrp="1"/>
          </p:cNvSpPr>
          <p:nvPr/>
        </p:nvSpPr>
        <p:spPr>
          <a:xfrm>
            <a:off x="1524000" y="1"/>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lnSpc>
                <a:spcPct val="120000"/>
              </a:lnSpc>
              <a:spcBef>
                <a:spcPct val="0"/>
              </a:spcBef>
              <a:buClrTx/>
              <a:buSzTx/>
              <a:buNone/>
            </a:pPr>
            <a:r>
              <a:rPr lang="en-US" altLang="zh-CN" sz="3600" dirty="0">
                <a:solidFill>
                  <a:schemeClr val="bg1"/>
                </a:solidFill>
                <a:latin typeface="Times New Roman" panose="02020603050405020304" pitchFamily="18" charset="0"/>
                <a:ea typeface="黑体" panose="02010609060101010101" pitchFamily="49" charset="-122"/>
              </a:rPr>
              <a:t>3.4  </a:t>
            </a:r>
            <a:r>
              <a:rPr lang="zh-CN" altLang="en-US" sz="3600" dirty="0">
                <a:solidFill>
                  <a:schemeClr val="bg1"/>
                </a:solidFill>
                <a:latin typeface="Times New Roman" panose="02020603050405020304" pitchFamily="18" charset="0"/>
                <a:ea typeface="黑体" panose="02010609060101010101" pitchFamily="49" charset="-122"/>
              </a:rPr>
              <a:t>鲁宾逊归结原理</a:t>
            </a:r>
          </a:p>
        </p:txBody>
      </p:sp>
    </p:spTree>
    <p:extLst>
      <p:ext uri="{BB962C8B-B14F-4D97-AF65-F5344CB8AC3E}">
        <p14:creationId xmlns:p14="http://schemas.microsoft.com/office/powerpoint/2010/main" val="1046911772"/>
      </p:ext>
    </p:extLst>
  </p:cSld>
  <p:clrMapOvr>
    <a:masterClrMapping/>
  </p:clrMapOvr>
  <p:transition>
    <p:random/>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3"/>
          <p:cNvSpPr>
            <a:spLocks noGrp="1"/>
          </p:cNvSpPr>
          <p:nvPr>
            <p:ph sz="half" idx="1"/>
          </p:nvPr>
        </p:nvSpPr>
        <p:spPr>
          <a:xfrm>
            <a:off x="1704976" y="1762125"/>
            <a:ext cx="5535613" cy="4699000"/>
          </a:xfrm>
          <a:solidFill>
            <a:srgbClr val="D9D9D9">
              <a:alpha val="100000"/>
            </a:srgbClr>
          </a:solidFill>
        </p:spPr>
        <p:txBody>
          <a:bodyPr vert="horz" wrap="square" lIns="91440" tIns="45720" rIns="91440" bIns="45720" anchor="t" anchorCtr="0">
            <a:normAutofit/>
          </a:bodyPr>
          <a:lstStyle/>
          <a:p>
            <a:pPr eaLnBrk="1" hangingPunct="1">
              <a:lnSpc>
                <a:spcPct val="80000"/>
              </a:lnSpc>
              <a:buSzPct val="100000"/>
            </a:pPr>
            <a:r>
              <a:rPr lang="zh-CN" altLang="en-US" sz="2000" b="1" dirty="0">
                <a:solidFill>
                  <a:srgbClr val="A50021"/>
                </a:solidFill>
                <a:latin typeface="仿宋" panose="02010609060101010101" pitchFamily="49" charset="-122"/>
                <a:ea typeface="仿宋" panose="02010609060101010101" pitchFamily="49" charset="-122"/>
              </a:rPr>
              <a:t>例</a:t>
            </a:r>
            <a:r>
              <a:rPr lang="en-US" altLang="zh-CN" sz="2000" b="1" dirty="0">
                <a:solidFill>
                  <a:srgbClr val="0000CC"/>
                </a:solidFill>
                <a:latin typeface="仿宋" panose="02010609060101010101" pitchFamily="49" charset="-122"/>
                <a:ea typeface="仿宋" panose="02010609060101010101" pitchFamily="49" charset="-122"/>
              </a:rPr>
              <a:t> </a:t>
            </a:r>
            <a:r>
              <a:rPr lang="zh-CN" altLang="en-US" sz="2000" b="1" dirty="0">
                <a:solidFill>
                  <a:srgbClr val="0000CC"/>
                </a:solidFill>
                <a:latin typeface="仿宋" panose="02010609060101010101" pitchFamily="49" charset="-122"/>
                <a:ea typeface="仿宋" panose="02010609060101010101" pitchFamily="49" charset="-122"/>
              </a:rPr>
              <a:t>设已知的公式集为：</a:t>
            </a:r>
          </a:p>
          <a:p>
            <a:pPr eaLnBrk="1" hangingPunct="1">
              <a:lnSpc>
                <a:spcPct val="80000"/>
              </a:lnSpc>
              <a:buSzPct val="100000"/>
              <a:buFont typeface="Wingdings" panose="05000000000000000000" pitchFamily="2" charset="2"/>
              <a:buNone/>
            </a:pPr>
            <a:r>
              <a:rPr lang="en-US" altLang="zh-CN" sz="2000" b="1" dirty="0">
                <a:solidFill>
                  <a:srgbClr val="0000CC"/>
                </a:solidFill>
                <a:latin typeface="仿宋" panose="02010609060101010101" pitchFamily="49" charset="-122"/>
                <a:ea typeface="仿宋" panose="02010609060101010101" pitchFamily="49" charset="-122"/>
              </a:rPr>
              <a:t> {P, (P∧Q)→R, (S∨T)→Q, T},</a:t>
            </a:r>
            <a:r>
              <a:rPr lang="zh-CN" altLang="en-US" sz="2000" b="1" dirty="0">
                <a:solidFill>
                  <a:srgbClr val="0000CC"/>
                </a:solidFill>
                <a:latin typeface="仿宋" panose="02010609060101010101" pitchFamily="49" charset="-122"/>
                <a:ea typeface="仿宋" panose="02010609060101010101" pitchFamily="49" charset="-122"/>
              </a:rPr>
              <a:t>求证结论</a:t>
            </a:r>
            <a:r>
              <a:rPr lang="en-US" altLang="zh-CN" sz="2000" b="1" dirty="0">
                <a:solidFill>
                  <a:srgbClr val="0000CC"/>
                </a:solidFill>
                <a:latin typeface="仿宋" panose="02010609060101010101" pitchFamily="49" charset="-122"/>
                <a:ea typeface="仿宋" panose="02010609060101010101" pitchFamily="49" charset="-122"/>
              </a:rPr>
              <a:t>R</a:t>
            </a:r>
            <a:r>
              <a:rPr lang="zh-CN" altLang="en-US" sz="2000" b="1" dirty="0">
                <a:solidFill>
                  <a:srgbClr val="0000CC"/>
                </a:solidFill>
                <a:latin typeface="仿宋" panose="02010609060101010101" pitchFamily="49" charset="-122"/>
                <a:ea typeface="仿宋" panose="02010609060101010101" pitchFamily="49" charset="-122"/>
              </a:rPr>
              <a:t>。</a:t>
            </a:r>
          </a:p>
          <a:p>
            <a:pPr>
              <a:lnSpc>
                <a:spcPct val="80000"/>
              </a:lnSpc>
              <a:spcBef>
                <a:spcPts val="1200"/>
              </a:spcBef>
              <a:buSzPct val="100000"/>
            </a:pPr>
            <a:r>
              <a:rPr lang="zh-CN" altLang="en-US" sz="2000" b="1" dirty="0">
                <a:solidFill>
                  <a:srgbClr val="008000"/>
                </a:solidFill>
                <a:latin typeface="仿宋" panose="02010609060101010101" pitchFamily="49" charset="-122"/>
                <a:ea typeface="仿宋" panose="02010609060101010101" pitchFamily="49" charset="-122"/>
              </a:rPr>
              <a:t>解：</a:t>
            </a:r>
            <a:r>
              <a:rPr lang="zh-CN" altLang="en-US" sz="2000" b="1" dirty="0">
                <a:solidFill>
                  <a:srgbClr val="0000CC"/>
                </a:solidFill>
                <a:latin typeface="仿宋" panose="02010609060101010101" pitchFamily="49" charset="-122"/>
                <a:ea typeface="仿宋" panose="02010609060101010101" pitchFamily="49" charset="-122"/>
              </a:rPr>
              <a:t>假设结论</a:t>
            </a:r>
            <a:r>
              <a:rPr lang="en-US" altLang="zh-CN" sz="2000" b="1" dirty="0">
                <a:solidFill>
                  <a:srgbClr val="0000CC"/>
                </a:solidFill>
                <a:latin typeface="仿宋" panose="02010609060101010101" pitchFamily="49" charset="-122"/>
                <a:ea typeface="仿宋" panose="02010609060101010101" pitchFamily="49" charset="-122"/>
              </a:rPr>
              <a:t>R</a:t>
            </a:r>
            <a:r>
              <a:rPr lang="zh-CN" altLang="en-US" sz="2000" b="1" dirty="0">
                <a:solidFill>
                  <a:srgbClr val="0000CC"/>
                </a:solidFill>
                <a:latin typeface="仿宋" panose="02010609060101010101" pitchFamily="49" charset="-122"/>
                <a:ea typeface="仿宋" panose="02010609060101010101" pitchFamily="49" charset="-122"/>
              </a:rPr>
              <a:t>为假</a:t>
            </a:r>
            <a:r>
              <a:rPr lang="en-US" altLang="zh-CN" sz="2000" b="1" dirty="0">
                <a:solidFill>
                  <a:srgbClr val="0000CC"/>
                </a:solidFill>
                <a:latin typeface="仿宋" panose="02010609060101010101" pitchFamily="49" charset="-122"/>
                <a:ea typeface="仿宋" panose="02010609060101010101" pitchFamily="49" charset="-122"/>
              </a:rPr>
              <a:t>, </a:t>
            </a:r>
            <a:r>
              <a:rPr lang="zh-CN" altLang="en-US" sz="2000" b="1" dirty="0">
                <a:solidFill>
                  <a:srgbClr val="0000CC"/>
                </a:solidFill>
                <a:latin typeface="仿宋" panose="02010609060101010101" pitchFamily="49" charset="-122"/>
                <a:ea typeface="仿宋" panose="02010609060101010101" pitchFamily="49" charset="-122"/>
              </a:rPr>
              <a:t>将</a:t>
            </a:r>
            <a:r>
              <a:rPr lang="en-US" altLang="zh-CN" sz="2000" b="1" dirty="0">
                <a:solidFill>
                  <a:srgbClr val="0000CC"/>
                </a:solidFill>
                <a:latin typeface="仿宋" panose="02010609060101010101" pitchFamily="49" charset="-122"/>
                <a:ea typeface="仿宋" panose="02010609060101010101" pitchFamily="49" charset="-122"/>
              </a:rPr>
              <a:t>﹁R</a:t>
            </a:r>
            <a:r>
              <a:rPr lang="zh-CN" altLang="en-US" sz="2000" b="1" dirty="0">
                <a:solidFill>
                  <a:srgbClr val="0000CC"/>
                </a:solidFill>
                <a:latin typeface="仿宋" panose="02010609060101010101" pitchFamily="49" charset="-122"/>
                <a:ea typeface="仿宋" panose="02010609060101010101" pitchFamily="49" charset="-122"/>
              </a:rPr>
              <a:t>加入公式集，并化为子句集</a:t>
            </a:r>
          </a:p>
          <a:p>
            <a:pPr>
              <a:lnSpc>
                <a:spcPct val="80000"/>
              </a:lnSpc>
              <a:spcBef>
                <a:spcPts val="600"/>
              </a:spcBef>
              <a:buSzPct val="100000"/>
            </a:pPr>
            <a:r>
              <a:rPr lang="en-US" altLang="zh-CN" sz="2000" b="1" dirty="0">
                <a:solidFill>
                  <a:srgbClr val="0000CC"/>
                </a:solidFill>
                <a:latin typeface="仿宋" panose="02010609060101010101" pitchFamily="49" charset="-122"/>
                <a:ea typeface="仿宋" panose="02010609060101010101" pitchFamily="49" charset="-122"/>
              </a:rPr>
              <a:t>S={P,﹁P∨﹁Q∨R, ﹁S∨Q, ﹁T∨Q, T, ﹁R}</a:t>
            </a:r>
          </a:p>
          <a:p>
            <a:pPr>
              <a:lnSpc>
                <a:spcPct val="80000"/>
              </a:lnSpc>
              <a:spcBef>
                <a:spcPts val="1200"/>
              </a:spcBef>
              <a:buSzPct val="100000"/>
            </a:pPr>
            <a:r>
              <a:rPr lang="zh-CN" altLang="en-US" sz="2000" b="1" dirty="0">
                <a:solidFill>
                  <a:srgbClr val="0000CC"/>
                </a:solidFill>
                <a:latin typeface="仿宋" panose="02010609060101010101" pitchFamily="49" charset="-122"/>
                <a:ea typeface="仿宋" panose="02010609060101010101" pitchFamily="49" charset="-122"/>
              </a:rPr>
              <a:t>    其归结过程如右图的归结演绎树所示。该树根为空子句。</a:t>
            </a:r>
          </a:p>
          <a:p>
            <a:pPr eaLnBrk="1" hangingPunct="1">
              <a:lnSpc>
                <a:spcPct val="80000"/>
              </a:lnSpc>
              <a:buSzPct val="100000"/>
            </a:pPr>
            <a:r>
              <a:rPr lang="zh-CN" altLang="en-US" sz="2000" b="1" dirty="0">
                <a:solidFill>
                  <a:srgbClr val="006600"/>
                </a:solidFill>
                <a:latin typeface="仿宋" panose="02010609060101010101" pitchFamily="49" charset="-122"/>
                <a:ea typeface="仿宋" panose="02010609060101010101" pitchFamily="49" charset="-122"/>
              </a:rPr>
              <a:t>    其含义为：</a:t>
            </a:r>
            <a:r>
              <a:rPr lang="zh-CN" altLang="en-US" sz="2000" b="1" dirty="0">
                <a:solidFill>
                  <a:srgbClr val="0000CC"/>
                </a:solidFill>
                <a:latin typeface="仿宋" panose="02010609060101010101" pitchFamily="49" charset="-122"/>
                <a:ea typeface="仿宋" panose="02010609060101010101" pitchFamily="49" charset="-122"/>
              </a:rPr>
              <a:t>先假设子句集</a:t>
            </a:r>
            <a:r>
              <a:rPr lang="en-US" altLang="zh-CN" sz="2000" b="1" dirty="0">
                <a:solidFill>
                  <a:srgbClr val="0000CC"/>
                </a:solidFill>
                <a:latin typeface="仿宋" panose="02010609060101010101" pitchFamily="49" charset="-122"/>
                <a:ea typeface="仿宋" panose="02010609060101010101" pitchFamily="49" charset="-122"/>
              </a:rPr>
              <a:t>S</a:t>
            </a:r>
            <a:r>
              <a:rPr lang="zh-CN" altLang="en-US" sz="2000" b="1" dirty="0">
                <a:solidFill>
                  <a:srgbClr val="0000CC"/>
                </a:solidFill>
                <a:latin typeface="仿宋" panose="02010609060101010101" pitchFamily="49" charset="-122"/>
                <a:ea typeface="仿宋" panose="02010609060101010101" pitchFamily="49" charset="-122"/>
              </a:rPr>
              <a:t>中的所有子句均为真，即原公式集为真</a:t>
            </a:r>
            <a:r>
              <a:rPr lang="en-US" altLang="zh-CN" sz="2000" b="1" dirty="0">
                <a:solidFill>
                  <a:srgbClr val="0000CC"/>
                </a:solidFill>
                <a:latin typeface="仿宋" panose="02010609060101010101" pitchFamily="49" charset="-122"/>
                <a:ea typeface="仿宋" panose="02010609060101010101" pitchFamily="49" charset="-122"/>
              </a:rPr>
              <a:t>,﹁R</a:t>
            </a:r>
            <a:r>
              <a:rPr lang="zh-CN" altLang="en-US" sz="2000" b="1" dirty="0">
                <a:solidFill>
                  <a:srgbClr val="0000CC"/>
                </a:solidFill>
                <a:latin typeface="仿宋" panose="02010609060101010101" pitchFamily="49" charset="-122"/>
                <a:ea typeface="仿宋" panose="02010609060101010101" pitchFamily="49" charset="-122"/>
              </a:rPr>
              <a:t>也为真；然后利用归结原理，对子句集进行归结，并把所得的归结式并入子句集中；重复这一过程，最后归结出了空子句。</a:t>
            </a:r>
          </a:p>
          <a:p>
            <a:pPr eaLnBrk="1" hangingPunct="1">
              <a:lnSpc>
                <a:spcPct val="80000"/>
              </a:lnSpc>
              <a:buSzPct val="100000"/>
            </a:pPr>
            <a:r>
              <a:rPr lang="zh-CN" altLang="en-US" sz="2000" b="1" dirty="0">
                <a:solidFill>
                  <a:srgbClr val="0000CC"/>
                </a:solidFill>
                <a:latin typeface="仿宋" panose="02010609060101010101" pitchFamily="49" charset="-122"/>
                <a:ea typeface="仿宋" panose="02010609060101010101" pitchFamily="49" charset="-122"/>
              </a:rPr>
              <a:t>    根据归结原理的完备性，可知子句集</a:t>
            </a:r>
            <a:r>
              <a:rPr lang="en-US" altLang="zh-CN" sz="2000" b="1" dirty="0">
                <a:solidFill>
                  <a:srgbClr val="0000CC"/>
                </a:solidFill>
                <a:latin typeface="仿宋" panose="02010609060101010101" pitchFamily="49" charset="-122"/>
                <a:ea typeface="仿宋" panose="02010609060101010101" pitchFamily="49" charset="-122"/>
              </a:rPr>
              <a:t>S</a:t>
            </a:r>
            <a:r>
              <a:rPr lang="zh-CN" altLang="en-US" sz="2000" b="1" dirty="0">
                <a:solidFill>
                  <a:srgbClr val="0000CC"/>
                </a:solidFill>
                <a:latin typeface="仿宋" panose="02010609060101010101" pitchFamily="49" charset="-122"/>
                <a:ea typeface="仿宋" panose="02010609060101010101" pitchFamily="49" charset="-122"/>
              </a:rPr>
              <a:t>是不可满足的，即开始时假设</a:t>
            </a:r>
            <a:r>
              <a:rPr lang="en-US" altLang="zh-CN" sz="2000" b="1" dirty="0">
                <a:solidFill>
                  <a:srgbClr val="0000CC"/>
                </a:solidFill>
                <a:latin typeface="仿宋" panose="02010609060101010101" pitchFamily="49" charset="-122"/>
                <a:ea typeface="仿宋" panose="02010609060101010101" pitchFamily="49" charset="-122"/>
              </a:rPr>
              <a:t>﹁R</a:t>
            </a:r>
            <a:r>
              <a:rPr lang="zh-CN" altLang="en-US" sz="2000" b="1" dirty="0">
                <a:solidFill>
                  <a:srgbClr val="0000CC"/>
                </a:solidFill>
                <a:latin typeface="仿宋" panose="02010609060101010101" pitchFamily="49" charset="-122"/>
                <a:ea typeface="仿宋" panose="02010609060101010101" pitchFamily="49" charset="-122"/>
              </a:rPr>
              <a:t>为真是错误的，这就证明了</a:t>
            </a:r>
            <a:r>
              <a:rPr lang="en-US" altLang="zh-CN" sz="2000" b="1" dirty="0">
                <a:solidFill>
                  <a:srgbClr val="0000CC"/>
                </a:solidFill>
                <a:latin typeface="仿宋" panose="02010609060101010101" pitchFamily="49" charset="-122"/>
                <a:ea typeface="仿宋" panose="02010609060101010101" pitchFamily="49" charset="-122"/>
              </a:rPr>
              <a:t>R</a:t>
            </a:r>
            <a:r>
              <a:rPr lang="zh-CN" altLang="en-US" sz="2000" b="1" dirty="0">
                <a:solidFill>
                  <a:srgbClr val="0000CC"/>
                </a:solidFill>
                <a:latin typeface="仿宋" panose="02010609060101010101" pitchFamily="49" charset="-122"/>
                <a:ea typeface="仿宋" panose="02010609060101010101" pitchFamily="49" charset="-122"/>
              </a:rPr>
              <a:t>为真。</a:t>
            </a:r>
            <a:r>
              <a:rPr lang="zh-CN" altLang="en-US" sz="2000" dirty="0">
                <a:solidFill>
                  <a:srgbClr val="0000CC"/>
                </a:solidFill>
                <a:latin typeface="仿宋" panose="02010609060101010101" pitchFamily="49" charset="-122"/>
                <a:ea typeface="仿宋" panose="02010609060101010101" pitchFamily="49" charset="-122"/>
              </a:rPr>
              <a:t> </a:t>
            </a:r>
          </a:p>
        </p:txBody>
      </p:sp>
      <p:sp>
        <p:nvSpPr>
          <p:cNvPr id="220163" name="Text Box 5"/>
          <p:cNvSpPr txBox="1"/>
          <p:nvPr/>
        </p:nvSpPr>
        <p:spPr>
          <a:xfrm>
            <a:off x="7434263" y="2444750"/>
            <a:ext cx="1873250" cy="321188"/>
          </a:xfrm>
          <a:prstGeom prst="rect">
            <a:avLst/>
          </a:prstGeom>
          <a:noFill/>
          <a:ln w="9525" cap="flat" cmpd="sng">
            <a:solidFill>
              <a:srgbClr val="0000CC"/>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宋体" panose="02010600030101010101" pitchFamily="2" charset="-122"/>
                <a:ea typeface="宋体" panose="02010600030101010101" pitchFamily="2" charset="-122"/>
              </a:rPr>
              <a:t>﹁</a:t>
            </a:r>
            <a:r>
              <a:rPr lang="en-US" altLang="zh-CN" sz="1800" b="1" dirty="0">
                <a:solidFill>
                  <a:srgbClr val="0000CC"/>
                </a:solidFill>
                <a:latin typeface="Tahoma" panose="020B0604030504040204" pitchFamily="34" charset="0"/>
                <a:ea typeface="宋体" panose="02010600030101010101" pitchFamily="2" charset="-122"/>
              </a:rPr>
              <a:t>P ∨﹁Q∨R</a:t>
            </a:r>
          </a:p>
        </p:txBody>
      </p:sp>
      <p:sp>
        <p:nvSpPr>
          <p:cNvPr id="220164" name="Text Box 6"/>
          <p:cNvSpPr txBox="1"/>
          <p:nvPr/>
        </p:nvSpPr>
        <p:spPr>
          <a:xfrm>
            <a:off x="9666289" y="2444750"/>
            <a:ext cx="720725" cy="317148"/>
          </a:xfrm>
          <a:prstGeom prst="rect">
            <a:avLst/>
          </a:prstGeom>
          <a:noFill/>
          <a:ln w="9525" cap="flat" cmpd="sng">
            <a:solidFill>
              <a:srgbClr val="0000CC"/>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Tahoma" panose="020B0604030504040204" pitchFamily="34" charset="0"/>
                <a:ea typeface="宋体" panose="02010600030101010101" pitchFamily="2" charset="-122"/>
              </a:rPr>
              <a:t>﹁ R</a:t>
            </a:r>
          </a:p>
        </p:txBody>
      </p:sp>
      <p:sp>
        <p:nvSpPr>
          <p:cNvPr id="220165" name="Text Box 7"/>
          <p:cNvSpPr txBox="1"/>
          <p:nvPr/>
        </p:nvSpPr>
        <p:spPr>
          <a:xfrm>
            <a:off x="7650164" y="3165475"/>
            <a:ext cx="1368425" cy="321188"/>
          </a:xfrm>
          <a:prstGeom prst="rect">
            <a:avLst/>
          </a:prstGeom>
          <a:noFill/>
          <a:ln w="9525" cap="flat" cmpd="sng">
            <a:solidFill>
              <a:srgbClr val="0000CC"/>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Tahoma" panose="020B0604030504040204" pitchFamily="34" charset="0"/>
                <a:ea typeface="宋体" panose="02010600030101010101" pitchFamily="2" charset="-122"/>
              </a:rPr>
              <a:t>﹁P ∨﹁Q</a:t>
            </a:r>
          </a:p>
        </p:txBody>
      </p:sp>
      <p:sp>
        <p:nvSpPr>
          <p:cNvPr id="220166" name="Text Box 8"/>
          <p:cNvSpPr txBox="1"/>
          <p:nvPr/>
        </p:nvSpPr>
        <p:spPr>
          <a:xfrm>
            <a:off x="9739313" y="3170239"/>
            <a:ext cx="576262" cy="389081"/>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Tahoma" panose="020B0604030504040204" pitchFamily="34" charset="0"/>
                <a:ea typeface="宋体" panose="02010600030101010101" pitchFamily="2" charset="-122"/>
              </a:rPr>
              <a:t>  P</a:t>
            </a:r>
          </a:p>
        </p:txBody>
      </p:sp>
      <p:sp>
        <p:nvSpPr>
          <p:cNvPr id="220167" name="Text Box 9"/>
          <p:cNvSpPr txBox="1"/>
          <p:nvPr/>
        </p:nvSpPr>
        <p:spPr>
          <a:xfrm>
            <a:off x="7866064" y="3886200"/>
            <a:ext cx="669925" cy="38767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Tahoma" panose="020B0604030504040204" pitchFamily="34" charset="0"/>
                <a:ea typeface="宋体" panose="02010600030101010101" pitchFamily="2" charset="-122"/>
              </a:rPr>
              <a:t>﹁Q</a:t>
            </a:r>
          </a:p>
        </p:txBody>
      </p:sp>
      <p:sp>
        <p:nvSpPr>
          <p:cNvPr id="220168" name="Text Box 10"/>
          <p:cNvSpPr txBox="1"/>
          <p:nvPr/>
        </p:nvSpPr>
        <p:spPr>
          <a:xfrm>
            <a:off x="8874126" y="3962400"/>
            <a:ext cx="1368425" cy="321188"/>
          </a:xfrm>
          <a:prstGeom prst="rect">
            <a:avLst/>
          </a:prstGeom>
          <a:noFill/>
          <a:ln w="9525" cap="flat" cmpd="sng">
            <a:solidFill>
              <a:srgbClr val="0000CC"/>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Tahoma" panose="020B0604030504040204" pitchFamily="34" charset="0"/>
                <a:ea typeface="宋体" panose="02010600030101010101" pitchFamily="2" charset="-122"/>
              </a:rPr>
              <a:t>  ﹁T ∨Q</a:t>
            </a:r>
          </a:p>
        </p:txBody>
      </p:sp>
      <p:sp>
        <p:nvSpPr>
          <p:cNvPr id="220169" name="Text Box 11"/>
          <p:cNvSpPr txBox="1"/>
          <p:nvPr/>
        </p:nvSpPr>
        <p:spPr>
          <a:xfrm>
            <a:off x="8081963" y="4749800"/>
            <a:ext cx="792162" cy="38767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Tahoma" panose="020B0604030504040204" pitchFamily="34" charset="0"/>
                <a:ea typeface="宋体" panose="02010600030101010101" pitchFamily="2" charset="-122"/>
              </a:rPr>
              <a:t> ﹁T</a:t>
            </a:r>
          </a:p>
        </p:txBody>
      </p:sp>
      <p:sp>
        <p:nvSpPr>
          <p:cNvPr id="220170" name="Text Box 12"/>
          <p:cNvSpPr txBox="1"/>
          <p:nvPr/>
        </p:nvSpPr>
        <p:spPr>
          <a:xfrm>
            <a:off x="9234489" y="4749801"/>
            <a:ext cx="720725" cy="389081"/>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Tahoma" panose="020B0604030504040204" pitchFamily="34" charset="0"/>
                <a:ea typeface="宋体" panose="02010600030101010101" pitchFamily="2" charset="-122"/>
              </a:rPr>
              <a:t>   T</a:t>
            </a:r>
          </a:p>
        </p:txBody>
      </p:sp>
      <p:sp>
        <p:nvSpPr>
          <p:cNvPr id="220171" name="Text Box 13"/>
          <p:cNvSpPr txBox="1"/>
          <p:nvPr/>
        </p:nvSpPr>
        <p:spPr>
          <a:xfrm>
            <a:off x="8515350" y="5686426"/>
            <a:ext cx="863600" cy="389081"/>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solidFill>
                  <a:srgbClr val="0000CC"/>
                </a:solidFill>
                <a:latin typeface="Tahoma" panose="020B0604030504040204" pitchFamily="34" charset="0"/>
                <a:ea typeface="宋体" panose="02010600030101010101" pitchFamily="2" charset="-122"/>
              </a:rPr>
              <a:t>  NIL</a:t>
            </a:r>
          </a:p>
        </p:txBody>
      </p:sp>
      <p:sp>
        <p:nvSpPr>
          <p:cNvPr id="220172" name="Line 14"/>
          <p:cNvSpPr/>
          <p:nvPr/>
        </p:nvSpPr>
        <p:spPr>
          <a:xfrm>
            <a:off x="8154989" y="2805113"/>
            <a:ext cx="142875" cy="360362"/>
          </a:xfrm>
          <a:prstGeom prst="line">
            <a:avLst/>
          </a:prstGeom>
          <a:ln w="9525" cap="flat" cmpd="sng">
            <a:solidFill>
              <a:srgbClr val="0000CC"/>
            </a:solidFill>
            <a:prstDash val="solid"/>
            <a:headEnd type="none" w="med" len="med"/>
            <a:tailEnd type="none" w="med" len="med"/>
          </a:ln>
        </p:spPr>
      </p:sp>
      <p:sp>
        <p:nvSpPr>
          <p:cNvPr id="220173" name="Line 15"/>
          <p:cNvSpPr/>
          <p:nvPr/>
        </p:nvSpPr>
        <p:spPr>
          <a:xfrm flipH="1">
            <a:off x="8442325" y="2805113"/>
            <a:ext cx="1377950" cy="360362"/>
          </a:xfrm>
          <a:prstGeom prst="line">
            <a:avLst/>
          </a:prstGeom>
          <a:ln w="9525" cap="flat" cmpd="sng">
            <a:solidFill>
              <a:srgbClr val="0000CC"/>
            </a:solidFill>
            <a:prstDash val="solid"/>
            <a:headEnd type="none" w="med" len="med"/>
            <a:tailEnd type="none" w="med" len="med"/>
          </a:ln>
        </p:spPr>
      </p:sp>
      <p:sp>
        <p:nvSpPr>
          <p:cNvPr id="220174" name="Line 16"/>
          <p:cNvSpPr/>
          <p:nvPr/>
        </p:nvSpPr>
        <p:spPr>
          <a:xfrm>
            <a:off x="8154989" y="3525838"/>
            <a:ext cx="71437" cy="360362"/>
          </a:xfrm>
          <a:prstGeom prst="line">
            <a:avLst/>
          </a:prstGeom>
          <a:ln w="9525" cap="flat" cmpd="sng">
            <a:solidFill>
              <a:srgbClr val="0000CC"/>
            </a:solidFill>
            <a:prstDash val="solid"/>
            <a:headEnd type="none" w="med" len="med"/>
            <a:tailEnd type="none" w="med" len="med"/>
          </a:ln>
        </p:spPr>
      </p:sp>
      <p:sp>
        <p:nvSpPr>
          <p:cNvPr id="220175" name="Line 17"/>
          <p:cNvSpPr/>
          <p:nvPr/>
        </p:nvSpPr>
        <p:spPr>
          <a:xfrm flipH="1">
            <a:off x="8297863" y="3502026"/>
            <a:ext cx="1657350" cy="384175"/>
          </a:xfrm>
          <a:prstGeom prst="line">
            <a:avLst/>
          </a:prstGeom>
          <a:ln w="9525" cap="flat" cmpd="sng">
            <a:solidFill>
              <a:srgbClr val="0000CC"/>
            </a:solidFill>
            <a:prstDash val="solid"/>
            <a:headEnd type="none" w="med" len="med"/>
            <a:tailEnd type="none" w="med" len="med"/>
          </a:ln>
        </p:spPr>
      </p:sp>
      <p:sp>
        <p:nvSpPr>
          <p:cNvPr id="220176" name="Line 18"/>
          <p:cNvSpPr/>
          <p:nvPr/>
        </p:nvSpPr>
        <p:spPr>
          <a:xfrm>
            <a:off x="8081963" y="4244976"/>
            <a:ext cx="360362" cy="504825"/>
          </a:xfrm>
          <a:prstGeom prst="line">
            <a:avLst/>
          </a:prstGeom>
          <a:ln w="9525" cap="flat" cmpd="sng">
            <a:solidFill>
              <a:srgbClr val="0000CC"/>
            </a:solidFill>
            <a:prstDash val="solid"/>
            <a:headEnd type="none" w="med" len="med"/>
            <a:tailEnd type="none" w="med" len="med"/>
          </a:ln>
        </p:spPr>
      </p:sp>
      <p:sp>
        <p:nvSpPr>
          <p:cNvPr id="220177" name="Line 19"/>
          <p:cNvSpPr/>
          <p:nvPr/>
        </p:nvSpPr>
        <p:spPr>
          <a:xfrm flipH="1">
            <a:off x="8515350" y="4244976"/>
            <a:ext cx="935038" cy="504825"/>
          </a:xfrm>
          <a:prstGeom prst="line">
            <a:avLst/>
          </a:prstGeom>
          <a:ln w="9525" cap="flat" cmpd="sng">
            <a:solidFill>
              <a:srgbClr val="0000CC"/>
            </a:solidFill>
            <a:prstDash val="solid"/>
            <a:headEnd type="none" w="med" len="med"/>
            <a:tailEnd type="none" w="med" len="med"/>
          </a:ln>
        </p:spPr>
      </p:sp>
      <p:sp>
        <p:nvSpPr>
          <p:cNvPr id="220178" name="Line 20"/>
          <p:cNvSpPr/>
          <p:nvPr/>
        </p:nvSpPr>
        <p:spPr>
          <a:xfrm>
            <a:off x="8442326" y="5118101"/>
            <a:ext cx="360363" cy="568325"/>
          </a:xfrm>
          <a:prstGeom prst="line">
            <a:avLst/>
          </a:prstGeom>
          <a:ln w="9525" cap="flat" cmpd="sng">
            <a:solidFill>
              <a:srgbClr val="0000CC"/>
            </a:solidFill>
            <a:prstDash val="solid"/>
            <a:headEnd type="none" w="med" len="med"/>
            <a:tailEnd type="none" w="med" len="med"/>
          </a:ln>
        </p:spPr>
      </p:sp>
      <p:sp>
        <p:nvSpPr>
          <p:cNvPr id="220179" name="Line 21"/>
          <p:cNvSpPr/>
          <p:nvPr/>
        </p:nvSpPr>
        <p:spPr>
          <a:xfrm flipH="1">
            <a:off x="8874126" y="5118101"/>
            <a:ext cx="676275" cy="568325"/>
          </a:xfrm>
          <a:prstGeom prst="line">
            <a:avLst/>
          </a:prstGeom>
          <a:ln w="9525" cap="flat" cmpd="sng">
            <a:solidFill>
              <a:srgbClr val="0000CC"/>
            </a:solidFill>
            <a:prstDash val="solid"/>
            <a:headEnd type="none" w="med" len="med"/>
            <a:tailEnd type="none" w="med" len="med"/>
          </a:ln>
        </p:spPr>
      </p:sp>
      <p:sp>
        <p:nvSpPr>
          <p:cNvPr id="220180" name="文本框 4"/>
          <p:cNvSpPr txBox="1"/>
          <p:nvPr/>
        </p:nvSpPr>
        <p:spPr>
          <a:xfrm>
            <a:off x="1599883" y="762636"/>
            <a:ext cx="4284662"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
        <p:nvSpPr>
          <p:cNvPr id="220181" name="Rectangle 1026"/>
          <p:cNvSpPr>
            <a:spLocks noGrp="1"/>
          </p:cNvSpPr>
          <p:nvPr/>
        </p:nvSpPr>
        <p:spPr>
          <a:xfrm>
            <a:off x="1524000" y="-254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lnSpc>
                <a:spcPct val="120000"/>
              </a:lnSpc>
              <a:spcBef>
                <a:spcPct val="0"/>
              </a:spcBef>
              <a:buClrTx/>
              <a:buSzTx/>
              <a:buNone/>
            </a:pPr>
            <a:r>
              <a:rPr lang="en-US" altLang="zh-CN" sz="3600" dirty="0">
                <a:solidFill>
                  <a:schemeClr val="bg1"/>
                </a:solidFill>
                <a:latin typeface="Times New Roman" panose="02020603050405020304" pitchFamily="18" charset="0"/>
                <a:ea typeface="黑体" panose="02010609060101010101" pitchFamily="49" charset="-122"/>
              </a:rPr>
              <a:t>3.4  </a:t>
            </a:r>
            <a:r>
              <a:rPr lang="zh-CN" altLang="en-US" sz="3600" dirty="0">
                <a:solidFill>
                  <a:schemeClr val="bg1"/>
                </a:solidFill>
                <a:latin typeface="Times New Roman" panose="02020603050405020304" pitchFamily="18" charset="0"/>
                <a:ea typeface="黑体" panose="02010609060101010101" pitchFamily="49" charset="-122"/>
              </a:rPr>
              <a:t>鲁宾逊归结原理</a:t>
            </a:r>
          </a:p>
        </p:txBody>
      </p:sp>
    </p:spTree>
    <p:extLst>
      <p:ext uri="{BB962C8B-B14F-4D97-AF65-F5344CB8AC3E}">
        <p14:creationId xmlns:p14="http://schemas.microsoft.com/office/powerpoint/2010/main" val="3760924006"/>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21</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22531" name="矩形 22530"/>
          <p:cNvSpPr/>
          <p:nvPr/>
        </p:nvSpPr>
        <p:spPr>
          <a:xfrm>
            <a:off x="4529138" y="1490663"/>
            <a:ext cx="9144000" cy="0"/>
          </a:xfrm>
          <a:prstGeom prst="rect">
            <a:avLst/>
          </a:prstGeom>
          <a:noFill/>
          <a:ln w="9525">
            <a:noFill/>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22532" name="矩形 22531"/>
          <p:cNvSpPr/>
          <p:nvPr/>
        </p:nvSpPr>
        <p:spPr>
          <a:xfrm>
            <a:off x="4529138" y="1490663"/>
            <a:ext cx="9144000" cy="0"/>
          </a:xfrm>
          <a:prstGeom prst="rect">
            <a:avLst/>
          </a:prstGeom>
          <a:noFill/>
          <a:ln w="9525">
            <a:noFill/>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3" name="文本框 2"/>
          <p:cNvSpPr txBox="1"/>
          <p:nvPr/>
        </p:nvSpPr>
        <p:spPr>
          <a:xfrm>
            <a:off x="1874520" y="365761"/>
            <a:ext cx="2926080" cy="460375"/>
          </a:xfrm>
          <a:prstGeom prst="rect">
            <a:avLst/>
          </a:prstGeom>
          <a:solidFill>
            <a:schemeClr val="bg1"/>
          </a:solidFill>
        </p:spPr>
        <p:txBody>
          <a:bodyPr wrap="none" rtlCol="0" anchor="t">
            <a:spAutoFit/>
            <a:scene3d>
              <a:camera prst="orthographicFront"/>
              <a:lightRig rig="threePt" dir="t"/>
            </a:scene3d>
          </a:bodyPr>
          <a:lstStyle/>
          <a:p>
            <a:pPr fontAlgn="base">
              <a:spcBef>
                <a:spcPct val="0"/>
              </a:spcBef>
              <a:spcAft>
                <a:spcPct val="0"/>
              </a:spcAft>
            </a:pPr>
            <a:r>
              <a:rPr lang="zh-CN" altLang="en-US" sz="2400" dirty="0">
                <a:solidFill>
                  <a:prstClr val="black"/>
                </a:solidFill>
                <a:effectLst>
                  <a:outerShdw blurRad="38100" dist="19050" dir="2700000" algn="tl" rotWithShape="0">
                    <a:prstClr val="black">
                      <a:alpha val="40000"/>
                    </a:prstClr>
                  </a:outerShdw>
                </a:effectLst>
                <a:latin typeface="Times New Roman" panose="02020603050405020304" pitchFamily="18" charset="0"/>
                <a:ea typeface="宋体" panose="02010600030101010101" pitchFamily="2" charset="-122"/>
                <a:sym typeface="+mn-ea"/>
              </a:rPr>
              <a:t>问题求解过程的表示</a:t>
            </a:r>
          </a:p>
        </p:txBody>
      </p:sp>
      <p:graphicFrame>
        <p:nvGraphicFramePr>
          <p:cNvPr id="5" name="对象 4"/>
          <p:cNvGraphicFramePr>
            <a:graphicFrameLocks noChangeAspect="1"/>
          </p:cNvGraphicFramePr>
          <p:nvPr/>
        </p:nvGraphicFramePr>
        <p:xfrm>
          <a:off x="3999347" y="1477345"/>
          <a:ext cx="4030663" cy="4986338"/>
        </p:xfrm>
        <a:graphic>
          <a:graphicData uri="http://schemas.openxmlformats.org/presentationml/2006/ole">
            <mc:AlternateContent xmlns:mc="http://schemas.openxmlformats.org/markup-compatibility/2006">
              <mc:Choice xmlns:v="urn:schemas-microsoft-com:vml" Requires="v">
                <p:oleObj r:id="rId2" imgW="3136900" imgH="3876040" progId="">
                  <p:embed/>
                </p:oleObj>
              </mc:Choice>
              <mc:Fallback>
                <p:oleObj r:id="rId2" imgW="3136900" imgH="3876040" progId="">
                  <p:embed/>
                  <p:pic>
                    <p:nvPicPr>
                      <p:cNvPr id="5" name="对象 4"/>
                      <p:cNvPicPr/>
                      <p:nvPr/>
                    </p:nvPicPr>
                    <p:blipFill>
                      <a:blip r:embed="rId3"/>
                      <a:stretch>
                        <a:fillRect/>
                      </a:stretch>
                    </p:blipFill>
                    <p:spPr>
                      <a:xfrm>
                        <a:off x="3999347" y="1477345"/>
                        <a:ext cx="4030663" cy="4986338"/>
                      </a:xfrm>
                      <a:prstGeom prst="rect">
                        <a:avLst/>
                      </a:prstGeom>
                      <a:solidFill>
                        <a:schemeClr val="bg1"/>
                      </a:solidFill>
                      <a:ln w="38100">
                        <a:noFill/>
                        <a:miter/>
                      </a:ln>
                    </p:spPr>
                  </p:pic>
                </p:oleObj>
              </mc:Fallback>
            </mc:AlternateContent>
          </a:graphicData>
        </a:graphic>
      </p:graphicFrame>
      <p:sp>
        <p:nvSpPr>
          <p:cNvPr id="4" name="矩形 3"/>
          <p:cNvSpPr/>
          <p:nvPr/>
        </p:nvSpPr>
        <p:spPr>
          <a:xfrm>
            <a:off x="6565932" y="1390932"/>
            <a:ext cx="2734713" cy="338554"/>
          </a:xfrm>
          <a:prstGeom prst="rect">
            <a:avLst/>
          </a:prstGeom>
        </p:spPr>
        <p:txBody>
          <a:bodyPr wrap="squar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（老农，狐狸，羊羔，白菜）</a:t>
            </a:r>
          </a:p>
        </p:txBody>
      </p:sp>
      <p:cxnSp>
        <p:nvCxnSpPr>
          <p:cNvPr id="13" name="肘形连接符 12"/>
          <p:cNvCxnSpPr/>
          <p:nvPr/>
        </p:nvCxnSpPr>
        <p:spPr>
          <a:xfrm flipV="1">
            <a:off x="7112000" y="1931989"/>
            <a:ext cx="668888" cy="26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780889" y="1762712"/>
            <a:ext cx="1620957" cy="338554"/>
          </a:xfrm>
          <a:prstGeom prst="rect">
            <a:avLst/>
          </a:prstGeom>
        </p:spPr>
        <p:txBody>
          <a:bodyPr wrap="non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老农带羊羔过河</a:t>
            </a:r>
          </a:p>
        </p:txBody>
      </p:sp>
      <p:cxnSp>
        <p:nvCxnSpPr>
          <p:cNvPr id="18" name="肘形连接符 17"/>
          <p:cNvCxnSpPr/>
          <p:nvPr/>
        </p:nvCxnSpPr>
        <p:spPr>
          <a:xfrm flipV="1">
            <a:off x="7112000" y="2609319"/>
            <a:ext cx="668888" cy="26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780888" y="2440042"/>
            <a:ext cx="1415772" cy="338554"/>
          </a:xfrm>
          <a:prstGeom prst="rect">
            <a:avLst/>
          </a:prstGeom>
        </p:spPr>
        <p:txBody>
          <a:bodyPr wrap="non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老农独自过河</a:t>
            </a:r>
          </a:p>
        </p:txBody>
      </p:sp>
      <p:cxnSp>
        <p:nvCxnSpPr>
          <p:cNvPr id="16" name="直接箭头连接符 15"/>
          <p:cNvCxnSpPr/>
          <p:nvPr/>
        </p:nvCxnSpPr>
        <p:spPr>
          <a:xfrm>
            <a:off x="6324601" y="3143492"/>
            <a:ext cx="237605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700655" y="2974215"/>
            <a:ext cx="1210588" cy="338554"/>
          </a:xfrm>
          <a:prstGeom prst="rect">
            <a:avLst/>
          </a:prstGeom>
          <a:ln>
            <a:solidFill>
              <a:srgbClr val="C00000"/>
            </a:solidFill>
          </a:ln>
        </p:spPr>
        <p:txBody>
          <a:bodyPr wrap="non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羊羔在北岸</a:t>
            </a:r>
          </a:p>
        </p:txBody>
      </p:sp>
      <p:cxnSp>
        <p:nvCxnSpPr>
          <p:cNvPr id="26" name="肘形连接符 25"/>
          <p:cNvCxnSpPr/>
          <p:nvPr/>
        </p:nvCxnSpPr>
        <p:spPr>
          <a:xfrm>
            <a:off x="7520404" y="3286650"/>
            <a:ext cx="629184" cy="1953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149589" y="3312769"/>
            <a:ext cx="1620957" cy="338554"/>
          </a:xfrm>
          <a:prstGeom prst="rect">
            <a:avLst/>
          </a:prstGeom>
        </p:spPr>
        <p:txBody>
          <a:bodyPr wrap="squar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老农带白菜过河</a:t>
            </a:r>
          </a:p>
        </p:txBody>
      </p:sp>
      <p:cxnSp>
        <p:nvCxnSpPr>
          <p:cNvPr id="29" name="肘形连接符 28"/>
          <p:cNvCxnSpPr>
            <a:endCxn id="30" idx="3"/>
          </p:cNvCxnSpPr>
          <p:nvPr/>
        </p:nvCxnSpPr>
        <p:spPr>
          <a:xfrm rot="10800000" flipV="1">
            <a:off x="3677689" y="3325704"/>
            <a:ext cx="700069" cy="1692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056731" y="3325704"/>
            <a:ext cx="1620957" cy="338554"/>
          </a:xfrm>
          <a:prstGeom prst="rect">
            <a:avLst/>
          </a:prstGeom>
        </p:spPr>
        <p:txBody>
          <a:bodyPr wrap="non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老农带狐狸过河</a:t>
            </a:r>
          </a:p>
        </p:txBody>
      </p:sp>
      <p:cxnSp>
        <p:nvCxnSpPr>
          <p:cNvPr id="33" name="肘形连接符 32"/>
          <p:cNvCxnSpPr>
            <a:endCxn id="34" idx="3"/>
          </p:cNvCxnSpPr>
          <p:nvPr/>
        </p:nvCxnSpPr>
        <p:spPr>
          <a:xfrm rot="10800000" flipV="1">
            <a:off x="3299278" y="3989110"/>
            <a:ext cx="700069" cy="1692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678320" y="3989110"/>
            <a:ext cx="1620957" cy="338554"/>
          </a:xfrm>
          <a:prstGeom prst="rect">
            <a:avLst/>
          </a:prstGeom>
        </p:spPr>
        <p:txBody>
          <a:bodyPr wrap="non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老农带羊羔过河</a:t>
            </a:r>
          </a:p>
        </p:txBody>
      </p:sp>
      <p:cxnSp>
        <p:nvCxnSpPr>
          <p:cNvPr id="35" name="肘形连接符 34"/>
          <p:cNvCxnSpPr>
            <a:endCxn id="36" idx="1"/>
          </p:cNvCxnSpPr>
          <p:nvPr/>
        </p:nvCxnSpPr>
        <p:spPr>
          <a:xfrm flipV="1">
            <a:off x="8015299" y="3978933"/>
            <a:ext cx="714780" cy="268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8730080" y="3809656"/>
            <a:ext cx="1620957" cy="338554"/>
          </a:xfrm>
          <a:prstGeom prst="rect">
            <a:avLst/>
          </a:prstGeom>
        </p:spPr>
        <p:txBody>
          <a:bodyPr wrap="non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老农带羊羔过河</a:t>
            </a:r>
          </a:p>
        </p:txBody>
      </p:sp>
      <p:cxnSp>
        <p:nvCxnSpPr>
          <p:cNvPr id="39" name="肘形连接符 38"/>
          <p:cNvCxnSpPr>
            <a:endCxn id="40" idx="3"/>
          </p:cNvCxnSpPr>
          <p:nvPr/>
        </p:nvCxnSpPr>
        <p:spPr>
          <a:xfrm rot="10800000" flipV="1">
            <a:off x="3529733" y="4809598"/>
            <a:ext cx="700069" cy="1692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908775" y="4809598"/>
            <a:ext cx="1620957" cy="338554"/>
          </a:xfrm>
          <a:prstGeom prst="rect">
            <a:avLst/>
          </a:prstGeom>
        </p:spPr>
        <p:txBody>
          <a:bodyPr wrap="non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老农带白菜过河</a:t>
            </a:r>
          </a:p>
        </p:txBody>
      </p:sp>
      <p:cxnSp>
        <p:nvCxnSpPr>
          <p:cNvPr id="43" name="肘形连接符 42"/>
          <p:cNvCxnSpPr/>
          <p:nvPr/>
        </p:nvCxnSpPr>
        <p:spPr>
          <a:xfrm>
            <a:off x="7712668" y="4804949"/>
            <a:ext cx="786956" cy="127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8427449" y="4722792"/>
            <a:ext cx="1620957" cy="338554"/>
          </a:xfrm>
          <a:prstGeom prst="rect">
            <a:avLst/>
          </a:prstGeom>
        </p:spPr>
        <p:txBody>
          <a:bodyPr wrap="non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老农带狐狸过河</a:t>
            </a:r>
          </a:p>
        </p:txBody>
      </p:sp>
      <p:cxnSp>
        <p:nvCxnSpPr>
          <p:cNvPr id="48" name="直接箭头连接符 47"/>
          <p:cNvCxnSpPr>
            <a:endCxn id="49" idx="3"/>
          </p:cNvCxnSpPr>
          <p:nvPr/>
        </p:nvCxnSpPr>
        <p:spPr>
          <a:xfrm flipH="1">
            <a:off x="4362269" y="5061346"/>
            <a:ext cx="1239476" cy="6122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2536129" y="5504345"/>
            <a:ext cx="1826141" cy="338554"/>
          </a:xfrm>
          <a:prstGeom prst="rect">
            <a:avLst/>
          </a:prstGeom>
          <a:ln>
            <a:solidFill>
              <a:srgbClr val="C00000"/>
            </a:solidFill>
          </a:ln>
        </p:spPr>
        <p:txBody>
          <a:bodyPr wrap="non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白菜和狐狸在北岸</a:t>
            </a:r>
          </a:p>
        </p:txBody>
      </p:sp>
      <p:cxnSp>
        <p:nvCxnSpPr>
          <p:cNvPr id="52" name="肘形连接符 51"/>
          <p:cNvCxnSpPr/>
          <p:nvPr/>
        </p:nvCxnSpPr>
        <p:spPr>
          <a:xfrm>
            <a:off x="7052966" y="5968259"/>
            <a:ext cx="786956" cy="127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834997" y="5881833"/>
            <a:ext cx="1620957" cy="338554"/>
          </a:xfrm>
          <a:prstGeom prst="rect">
            <a:avLst/>
          </a:prstGeom>
        </p:spPr>
        <p:txBody>
          <a:bodyPr wrap="non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老农带羊羔过河</a:t>
            </a:r>
          </a:p>
        </p:txBody>
      </p:sp>
      <p:cxnSp>
        <p:nvCxnSpPr>
          <p:cNvPr id="54" name="直接箭头连接符 53"/>
          <p:cNvCxnSpPr/>
          <p:nvPr/>
        </p:nvCxnSpPr>
        <p:spPr>
          <a:xfrm>
            <a:off x="7623435" y="4412326"/>
            <a:ext cx="1588204" cy="531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9211639" y="4296163"/>
            <a:ext cx="1210588" cy="338554"/>
          </a:xfrm>
          <a:prstGeom prst="rect">
            <a:avLst/>
          </a:prstGeom>
          <a:ln>
            <a:solidFill>
              <a:srgbClr val="C00000"/>
            </a:solidFill>
          </a:ln>
        </p:spPr>
        <p:txBody>
          <a:bodyPr wrap="squar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白菜在北岸</a:t>
            </a:r>
          </a:p>
        </p:txBody>
      </p:sp>
      <p:cxnSp>
        <p:nvCxnSpPr>
          <p:cNvPr id="57" name="直接箭头连接符 56"/>
          <p:cNvCxnSpPr>
            <a:endCxn id="58" idx="3"/>
          </p:cNvCxnSpPr>
          <p:nvPr/>
        </p:nvCxnSpPr>
        <p:spPr>
          <a:xfrm flipH="1">
            <a:off x="3050167" y="4465441"/>
            <a:ext cx="1327590" cy="1016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839579" y="4397858"/>
            <a:ext cx="1210588" cy="338554"/>
          </a:xfrm>
          <a:prstGeom prst="rect">
            <a:avLst/>
          </a:prstGeom>
          <a:ln>
            <a:solidFill>
              <a:srgbClr val="C00000"/>
            </a:solidFill>
          </a:ln>
        </p:spPr>
        <p:txBody>
          <a:bodyPr wrap="square">
            <a:spAutoFit/>
          </a:bodyPr>
          <a:lstStyle/>
          <a:p>
            <a:pPr fontAlgn="base">
              <a:spcBef>
                <a:spcPct val="0"/>
              </a:spcBef>
              <a:spcAft>
                <a:spcPct val="0"/>
              </a:spcAft>
            </a:pPr>
            <a:r>
              <a:rPr lang="zh-CN" altLang="en-US" sz="1600" dirty="0">
                <a:solidFill>
                  <a:prstClr val="black"/>
                </a:solidFill>
                <a:latin typeface="Arial" panose="020B0604020202020204" pitchFamily="34" charset="0"/>
                <a:ea typeface="宋体" panose="02010600030101010101" pitchFamily="2" charset="-122"/>
              </a:rPr>
              <a:t>狐狸在北岸</a:t>
            </a:r>
          </a:p>
        </p:txBody>
      </p:sp>
    </p:spTree>
    <p:extLst>
      <p:ext uri="{BB962C8B-B14F-4D97-AF65-F5344CB8AC3E}">
        <p14:creationId xmlns:p14="http://schemas.microsoft.com/office/powerpoint/2010/main" val="285008431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par>
                                <p:cTn id="12" presetID="22" presetClass="entr" presetSubtype="8"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par>
                                <p:cTn id="42" presetID="22" presetClass="entr" presetSubtype="8"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par>
                                <p:cTn id="50" presetID="22" presetClass="entr" presetSubtype="8"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par>
                                <p:cTn id="64" presetID="22" presetClass="entr" presetSubtype="8"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left)">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left)">
                                      <p:cBhvr>
                                        <p:cTn id="83" dur="500"/>
                                        <p:tgtEl>
                                          <p:spTgt spid="36"/>
                                        </p:tgtEl>
                                      </p:cBhvr>
                                    </p:animEffect>
                                  </p:childTnLst>
                                </p:cTn>
                              </p:par>
                              <p:par>
                                <p:cTn id="84" presetID="22" presetClass="entr" presetSubtype="8"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left)">
                                      <p:cBhvr>
                                        <p:cTn id="86" dur="500"/>
                                        <p:tgtEl>
                                          <p:spTgt spid="35"/>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wipe(left)">
                                      <p:cBhvr>
                                        <p:cTn id="97" dur="500"/>
                                        <p:tgtEl>
                                          <p:spTgt spid="44"/>
                                        </p:tgtEl>
                                      </p:cBhvr>
                                    </p:animEffect>
                                  </p:childTnLst>
                                </p:cTn>
                              </p:par>
                              <p:par>
                                <p:cTn id="98" presetID="22" presetClass="entr" presetSubtype="8" fill="hold"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wipe(left)">
                                      <p:cBhvr>
                                        <p:cTn id="10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19" grpId="0"/>
      <p:bldP spid="25" grpId="0" animBg="1"/>
      <p:bldP spid="27" grpId="0"/>
      <p:bldP spid="30" grpId="0"/>
      <p:bldP spid="34" grpId="0"/>
      <p:bldP spid="36" grpId="0"/>
      <p:bldP spid="40" grpId="0"/>
      <p:bldP spid="44" grpId="0"/>
      <p:bldP spid="49" grpId="0" animBg="1"/>
      <p:bldP spid="53" grpId="0"/>
      <p:bldP spid="55" grpId="0" animBg="1"/>
      <p:bldP spid="58"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标题 1"/>
          <p:cNvSpPr>
            <a:spLocks noGrp="1"/>
          </p:cNvSpPr>
          <p:nvPr>
            <p:ph type="title"/>
          </p:nvPr>
        </p:nvSpPr>
        <p:spPr>
          <a:xfrm>
            <a:off x="1711325" y="228601"/>
            <a:ext cx="8534400" cy="758825"/>
          </a:xfrm>
        </p:spPr>
        <p:txBody>
          <a:bodyPr vert="horz" wrap="square" lIns="91440" tIns="45720" rIns="91440" bIns="45720" anchor="b" anchorCtr="0">
            <a:normAutofit/>
          </a:bodyPr>
          <a:lstStyle/>
          <a:p>
            <a:pPr eaLnBrk="1" hangingPunct="1"/>
            <a:r>
              <a:rPr lang="en-US" altLang="zh-CN" sz="3200" b="1" dirty="0">
                <a:solidFill>
                  <a:schemeClr val="tx1"/>
                </a:solidFill>
                <a:latin typeface="Times New Roman" panose="02020603050405020304" pitchFamily="18" charset="0"/>
                <a:ea typeface="黑体" panose="02010609060101010101" pitchFamily="49" charset="-122"/>
              </a:rPr>
              <a:t>3.4  </a:t>
            </a:r>
            <a:r>
              <a:rPr lang="zh-CN" altLang="en-US" sz="3200" b="1" dirty="0">
                <a:solidFill>
                  <a:schemeClr val="tx1"/>
                </a:solidFill>
                <a:latin typeface="Times New Roman" panose="02020603050405020304" pitchFamily="18" charset="0"/>
                <a:ea typeface="黑体" panose="02010609060101010101" pitchFamily="49" charset="-122"/>
              </a:rPr>
              <a:t>鲁宾逊归结原理</a:t>
            </a:r>
            <a:endParaRPr lang="zh-CN" altLang="en-US" b="1" kern="1200" dirty="0">
              <a:solidFill>
                <a:schemeClr val="tx1"/>
              </a:solidFill>
              <a:latin typeface="+mj-lt"/>
              <a:ea typeface="+mj-ea"/>
              <a:cs typeface="+mj-cs"/>
            </a:endParaRPr>
          </a:p>
        </p:txBody>
      </p:sp>
      <p:sp>
        <p:nvSpPr>
          <p:cNvPr id="221187" name="Rectangle 3"/>
          <p:cNvSpPr>
            <a:spLocks noGrp="1"/>
          </p:cNvSpPr>
          <p:nvPr>
            <p:ph sz="quarter" idx="1"/>
          </p:nvPr>
        </p:nvSpPr>
        <p:spPr>
          <a:xfrm>
            <a:off x="1828800" y="2260600"/>
            <a:ext cx="8504238" cy="2387600"/>
          </a:xfrm>
          <a:solidFill>
            <a:schemeClr val="bg1">
              <a:alpha val="100000"/>
            </a:schemeClr>
          </a:solidFill>
        </p:spPr>
        <p:txBody>
          <a:bodyPr vert="horz" wrap="square" lIns="91440" tIns="45720" rIns="91440" bIns="45720" anchor="t" anchorCtr="0">
            <a:normAutofit/>
          </a:bodyPr>
          <a:lstStyle/>
          <a:p>
            <a:pPr algn="just" eaLnBrk="1" hangingPunct="1">
              <a:lnSpc>
                <a:spcPct val="135000"/>
              </a:lnSpc>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在谓词逻辑中，由于子句集中的谓词一般都含有变元，因此不能象命题逻辑那样直接消去互补文字</a:t>
            </a:r>
            <a:r>
              <a:rPr lang="en-US" altLang="zh-CN" sz="2400" b="1" dirty="0">
                <a:solidFill>
                  <a:srgbClr val="0000CC"/>
                </a:solidFill>
                <a:latin typeface="仿宋" panose="02010609060101010101" pitchFamily="49" charset="-122"/>
                <a:ea typeface="仿宋" panose="02010609060101010101" pitchFamily="49" charset="-122"/>
              </a:rPr>
              <a:t>,</a:t>
            </a:r>
            <a:r>
              <a:rPr lang="zh-CN" altLang="en-US" sz="2400" b="1" dirty="0">
                <a:solidFill>
                  <a:srgbClr val="0000CC"/>
                </a:solidFill>
                <a:latin typeface="仿宋" panose="02010609060101010101" pitchFamily="49" charset="-122"/>
                <a:ea typeface="仿宋" panose="02010609060101010101" pitchFamily="49" charset="-122"/>
              </a:rPr>
              <a:t>而需要先用</a:t>
            </a:r>
            <a:r>
              <a:rPr lang="zh-CN" altLang="en-US" sz="2400" b="1" dirty="0">
                <a:solidFill>
                  <a:schemeClr val="hlink"/>
                </a:solidFill>
                <a:latin typeface="仿宋" panose="02010609060101010101" pitchFamily="49" charset="-122"/>
                <a:ea typeface="仿宋" panose="02010609060101010101" pitchFamily="49" charset="-122"/>
              </a:rPr>
              <a:t>最一般合一（</a:t>
            </a:r>
            <a:r>
              <a:rPr lang="en-US" altLang="zh-CN" sz="2400" b="1" dirty="0">
                <a:solidFill>
                  <a:schemeClr val="hlink"/>
                </a:solidFill>
                <a:latin typeface="仿宋" panose="02010609060101010101" pitchFamily="49" charset="-122"/>
                <a:ea typeface="仿宋" panose="02010609060101010101" pitchFamily="49" charset="-122"/>
              </a:rPr>
              <a:t>MGU) </a:t>
            </a:r>
            <a:r>
              <a:rPr lang="zh-CN" altLang="en-US" sz="2400" b="1" dirty="0">
                <a:solidFill>
                  <a:srgbClr val="0000CC"/>
                </a:solidFill>
                <a:latin typeface="仿宋" panose="02010609060101010101" pitchFamily="49" charset="-122"/>
                <a:ea typeface="仿宋" panose="02010609060101010101" pitchFamily="49" charset="-122"/>
              </a:rPr>
              <a:t>对变元进行代换，然后才能进行归结。</a:t>
            </a:r>
          </a:p>
          <a:p>
            <a:pPr algn="just" eaLnBrk="1" hangingPunct="1">
              <a:lnSpc>
                <a:spcPct val="135000"/>
              </a:lnSpc>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可见，</a:t>
            </a:r>
            <a:r>
              <a:rPr lang="zh-CN" altLang="en-US" sz="2400" b="1" dirty="0">
                <a:solidFill>
                  <a:schemeClr val="hlink"/>
                </a:solidFill>
                <a:latin typeface="仿宋" panose="02010609060101010101" pitchFamily="49" charset="-122"/>
                <a:ea typeface="仿宋" panose="02010609060101010101" pitchFamily="49" charset="-122"/>
              </a:rPr>
              <a:t>谓词逻辑的归结</a:t>
            </a:r>
            <a:r>
              <a:rPr lang="zh-CN" altLang="en-US" sz="2400" b="1" dirty="0">
                <a:solidFill>
                  <a:srgbClr val="0000CC"/>
                </a:solidFill>
                <a:latin typeface="仿宋" panose="02010609060101010101" pitchFamily="49" charset="-122"/>
                <a:ea typeface="仿宋" panose="02010609060101010101" pitchFamily="49" charset="-122"/>
              </a:rPr>
              <a:t>要比</a:t>
            </a:r>
            <a:r>
              <a:rPr lang="zh-CN" altLang="en-US" sz="2400" b="1" dirty="0">
                <a:solidFill>
                  <a:schemeClr val="hlink"/>
                </a:solidFill>
                <a:latin typeface="仿宋" panose="02010609060101010101" pitchFamily="49" charset="-122"/>
                <a:ea typeface="仿宋" panose="02010609060101010101" pitchFamily="49" charset="-122"/>
              </a:rPr>
              <a:t>命题逻辑的归结</a:t>
            </a:r>
            <a:r>
              <a:rPr lang="zh-CN" altLang="en-US" sz="2400" b="1" dirty="0">
                <a:solidFill>
                  <a:srgbClr val="0000CC"/>
                </a:solidFill>
                <a:latin typeface="仿宋" panose="02010609060101010101" pitchFamily="49" charset="-122"/>
                <a:ea typeface="仿宋" panose="02010609060101010101" pitchFamily="49" charset="-122"/>
              </a:rPr>
              <a:t>麻烦一些。</a:t>
            </a:r>
          </a:p>
        </p:txBody>
      </p:sp>
      <p:sp>
        <p:nvSpPr>
          <p:cNvPr id="221188" name="文本框 1"/>
          <p:cNvSpPr txBox="1"/>
          <p:nvPr/>
        </p:nvSpPr>
        <p:spPr>
          <a:xfrm>
            <a:off x="1711326" y="1470026"/>
            <a:ext cx="4568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90427097"/>
      </p:ext>
    </p:extLst>
  </p:cSld>
  <p:clrMapOvr>
    <a:masterClrMapping/>
  </p:clrMapOvr>
  <p:transition>
    <p:random/>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标题 1"/>
          <p:cNvSpPr>
            <a:spLocks noGrp="1"/>
          </p:cNvSpPr>
          <p:nvPr>
            <p:ph type="title"/>
          </p:nvPr>
        </p:nvSpPr>
        <p:spPr>
          <a:xfrm>
            <a:off x="1828800" y="304801"/>
            <a:ext cx="8534400" cy="758825"/>
          </a:xfrm>
        </p:spPr>
        <p:txBody>
          <a:bodyPr vert="horz" wrap="square" lIns="91440" tIns="45720" rIns="91440" bIns="45720" anchor="b" anchorCtr="0">
            <a:normAutofit/>
          </a:bodyPr>
          <a:lstStyle/>
          <a:p>
            <a:pPr eaLnBrk="1" hangingPunct="1"/>
            <a:r>
              <a:rPr lang="en-US" altLang="zh-CN" sz="3200" b="1" dirty="0">
                <a:solidFill>
                  <a:schemeClr val="tx1"/>
                </a:solidFill>
                <a:latin typeface="Times New Roman" panose="02020603050405020304" pitchFamily="18" charset="0"/>
                <a:ea typeface="黑体" panose="02010609060101010101" pitchFamily="49" charset="-122"/>
              </a:rPr>
              <a:t>3.4  </a:t>
            </a:r>
            <a:r>
              <a:rPr lang="zh-CN" altLang="en-US" sz="3200" b="1" dirty="0">
                <a:solidFill>
                  <a:schemeClr val="tx1"/>
                </a:solidFill>
                <a:latin typeface="Times New Roman" panose="02020603050405020304" pitchFamily="18" charset="0"/>
                <a:ea typeface="黑体" panose="02010609060101010101" pitchFamily="49" charset="-122"/>
              </a:rPr>
              <a:t>鲁宾逊归结原理</a:t>
            </a:r>
            <a:endParaRPr lang="zh-CN" altLang="en-US" b="1" kern="1200" dirty="0">
              <a:solidFill>
                <a:schemeClr val="tx1"/>
              </a:solidFill>
              <a:latin typeface="+mj-lt"/>
              <a:ea typeface="+mj-ea"/>
              <a:cs typeface="+mj-cs"/>
            </a:endParaRPr>
          </a:p>
        </p:txBody>
      </p:sp>
      <p:sp>
        <p:nvSpPr>
          <p:cNvPr id="97282" name="Rectangle 3"/>
          <p:cNvSpPr>
            <a:spLocks noGrp="1"/>
          </p:cNvSpPr>
          <p:nvPr>
            <p:ph sz="quarter" idx="1"/>
          </p:nvPr>
        </p:nvSpPr>
        <p:spPr>
          <a:xfrm>
            <a:off x="1844675" y="2438400"/>
            <a:ext cx="8502650" cy="3886200"/>
          </a:xfrm>
          <a:solidFill>
            <a:schemeClr val="bg1"/>
          </a:solidFill>
        </p:spPr>
        <p:txBody>
          <a:bodyPr vert="horz" wrap="square" lIns="91440" tIns="45720" rIns="91440" bIns="45720" numCol="1" anchor="t" anchorCtr="0" compatLnSpc="1">
            <a:normAutofit fontScale="92500"/>
          </a:bodyPr>
          <a:lstStyle/>
          <a:p>
            <a:pPr algn="just">
              <a:lnSpc>
                <a:spcPct val="135000"/>
              </a:lnSpc>
              <a:defRPr/>
            </a:pPr>
            <a:r>
              <a:rPr lang="zh-CN" altLang="en-US" sz="2400" b="1" noProof="1">
                <a:solidFill>
                  <a:srgbClr val="0000CC"/>
                </a:solidFill>
                <a:latin typeface="仿宋" panose="02010609060101010101" pitchFamily="49" charset="-122"/>
                <a:ea typeface="仿宋" panose="02010609060101010101" pitchFamily="49" charset="-122"/>
              </a:rPr>
              <a:t>谓词逻辑中的合一</a:t>
            </a:r>
          </a:p>
          <a:p>
            <a:pPr algn="just">
              <a:lnSpc>
                <a:spcPct val="135000"/>
              </a:lnSpc>
              <a:defRPr/>
            </a:pPr>
            <a:r>
              <a:rPr lang="zh-CN" altLang="en-US" sz="2400" b="1" noProof="1">
                <a:solidFill>
                  <a:srgbClr val="0000CC"/>
                </a:solidFill>
                <a:latin typeface="仿宋" panose="02010609060101010101" pitchFamily="49" charset="-122"/>
                <a:ea typeface="仿宋" panose="02010609060101010101" pitchFamily="49" charset="-122"/>
              </a:rPr>
              <a:t>在上述讲解中我们讨论了命题逻辑的反演，在命题逻辑中很容易确定两个字面量不能同时为真。由于在谓词逻辑中，必须同时要考虑谓词的参数，因此谓词逻辑的匹配过程较为复杂。</a:t>
            </a:r>
          </a:p>
          <a:p>
            <a:pPr algn="just">
              <a:lnSpc>
                <a:spcPct val="135000"/>
              </a:lnSpc>
              <a:defRPr/>
            </a:pPr>
            <a:r>
              <a:rPr lang="zh-CN" altLang="en-US" sz="2400" b="1" noProof="1">
                <a:solidFill>
                  <a:srgbClr val="0000CC"/>
                </a:solidFill>
                <a:latin typeface="仿宋" panose="02010609060101010101" pitchFamily="49" charset="-122"/>
                <a:ea typeface="仿宋" panose="02010609060101010101" pitchFamily="49" charset="-122"/>
              </a:rPr>
              <a:t>例如</a:t>
            </a:r>
            <a:r>
              <a:rPr lang="en-US" altLang="zh-CN" sz="2400" b="1" noProof="1">
                <a:solidFill>
                  <a:srgbClr val="0000CC"/>
                </a:solidFill>
                <a:latin typeface="仿宋" panose="02010609060101010101" pitchFamily="49" charset="-122"/>
                <a:ea typeface="仿宋" panose="02010609060101010101" pitchFamily="49" charset="-122"/>
              </a:rPr>
              <a:t>Setting(sun)</a:t>
            </a:r>
            <a:r>
              <a:rPr lang="zh-CN" altLang="en-US" sz="2400" b="1" noProof="1">
                <a:solidFill>
                  <a:srgbClr val="0000CC"/>
                </a:solidFill>
                <a:latin typeface="仿宋" panose="02010609060101010101" pitchFamily="49" charset="-122"/>
                <a:ea typeface="仿宋" panose="02010609060101010101" pitchFamily="49" charset="-122"/>
              </a:rPr>
              <a:t>和</a:t>
            </a:r>
            <a:r>
              <a:rPr lang="en-US" altLang="zh-CN" sz="2400" b="1" noProof="1">
                <a:solidFill>
                  <a:srgbClr val="0000CC"/>
                </a:solidFill>
                <a:latin typeface="仿宋" panose="02010609060101010101" pitchFamily="49" charset="-122"/>
                <a:ea typeface="仿宋" panose="02010609060101010101" pitchFamily="49" charset="-122"/>
              </a:rPr>
              <a:t>~Setting(sun)   </a:t>
            </a:r>
            <a:r>
              <a:rPr lang="zh-CN" altLang="en-US" sz="2000" b="1" noProof="1">
                <a:solidFill>
                  <a:srgbClr val="0000CC"/>
                </a:solidFill>
                <a:latin typeface="仿宋" panose="02010609060101010101" pitchFamily="49" charset="-122"/>
                <a:ea typeface="仿宋" panose="02010609060101010101" pitchFamily="49" charset="-122"/>
              </a:rPr>
              <a:t>谓词名和参数名相同，是一对</a:t>
            </a:r>
          </a:p>
          <a:p>
            <a:pPr marL="0" indent="0" algn="just">
              <a:lnSpc>
                <a:spcPct val="135000"/>
              </a:lnSpc>
              <a:buNone/>
              <a:defRPr/>
            </a:pPr>
            <a:r>
              <a:rPr lang="en-US" altLang="zh-CN" sz="2400" b="1" noProof="1">
                <a:solidFill>
                  <a:srgbClr val="0000CC"/>
                </a:solidFill>
                <a:latin typeface="仿宋" panose="02010609060101010101" pitchFamily="49" charset="-122"/>
                <a:ea typeface="仿宋" panose="02010609060101010101" pitchFamily="49" charset="-122"/>
              </a:rPr>
              <a:t>Beatiful(day)</a:t>
            </a:r>
            <a:r>
              <a:rPr lang="zh-CN" altLang="en-US" sz="2400" b="1" noProof="1">
                <a:solidFill>
                  <a:srgbClr val="0000CC"/>
                </a:solidFill>
                <a:latin typeface="仿宋" panose="02010609060101010101" pitchFamily="49" charset="-122"/>
                <a:ea typeface="仿宋" panose="02010609060101010101" pitchFamily="49" charset="-122"/>
              </a:rPr>
              <a:t>和</a:t>
            </a:r>
            <a:r>
              <a:rPr lang="en-US" altLang="zh-CN" sz="2400" b="1" noProof="1">
                <a:solidFill>
                  <a:srgbClr val="0000CC"/>
                </a:solidFill>
                <a:latin typeface="仿宋" panose="02010609060101010101" pitchFamily="49" charset="-122"/>
                <a:ea typeface="仿宋" panose="02010609060101010101" pitchFamily="49" charset="-122"/>
              </a:rPr>
              <a:t>~Beautiful(night) </a:t>
            </a:r>
            <a:r>
              <a:rPr lang="zh-CN" altLang="en-US" sz="2000" b="1" noProof="1">
                <a:solidFill>
                  <a:srgbClr val="0000CC"/>
                </a:solidFill>
                <a:latin typeface="仿宋" panose="02010609060101010101" pitchFamily="49" charset="-122"/>
                <a:ea typeface="仿宋" panose="02010609060101010101" pitchFamily="49" charset="-122"/>
              </a:rPr>
              <a:t>谓词名相同，参数不同，不是一对 </a:t>
            </a:r>
          </a:p>
        </p:txBody>
      </p:sp>
      <p:sp>
        <p:nvSpPr>
          <p:cNvPr id="222212" name="文本框 1"/>
          <p:cNvSpPr txBox="1"/>
          <p:nvPr/>
        </p:nvSpPr>
        <p:spPr>
          <a:xfrm>
            <a:off x="1736726" y="1600201"/>
            <a:ext cx="4568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62245770"/>
      </p:ext>
    </p:extLst>
  </p:cSld>
  <p:clrMapOvr>
    <a:masterClrMapping/>
  </p:clrMapOvr>
  <p:transition>
    <p:random/>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p:cNvSpPr>
          <p:nvPr>
            <p:ph sz="quarter" idx="1"/>
          </p:nvPr>
        </p:nvSpPr>
        <p:spPr bwMode="auto">
          <a:xfrm>
            <a:off x="1698625" y="2022475"/>
            <a:ext cx="8618220" cy="1046480"/>
          </a:xfrm>
          <a:solidFill>
            <a:schemeClr val="bg1"/>
          </a:solidFill>
          <a:effectLst/>
          <a:scene3d>
            <a:camera prst="orthographicFront"/>
            <a:lightRig rig="balanced" dir="t"/>
          </a:scene3d>
          <a:sp3d prstMaterial="plastic"/>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algn="just">
              <a:lnSpc>
                <a:spcPct val="135000"/>
              </a:lnSpc>
              <a:defRPr/>
            </a:pPr>
            <a:r>
              <a:rPr lang="zh-CN" altLang="en-US" sz="2000" b="1" noProof="1">
                <a:solidFill>
                  <a:srgbClr val="0000CC"/>
                </a:solidFill>
                <a:latin typeface="仿宋" panose="02010609060101010101" pitchFamily="49" charset="-122"/>
                <a:ea typeface="仿宋" panose="02010609060101010101" pitchFamily="49" charset="-122"/>
              </a:rPr>
              <a:t>为了找到互补文字，我们要求用匹配程序比较两个字面量，检测是否存在一组替换，使得它们相等，人们将这种程序称为</a:t>
            </a:r>
            <a:r>
              <a:rPr lang="zh-CN" altLang="en-US" sz="2000" b="1" noProof="1">
                <a:ln w="22225">
                  <a:solidFill>
                    <a:schemeClr val="accent2"/>
                  </a:solidFill>
                  <a:prstDash val="solid"/>
                </a:ln>
                <a:gradFill>
                  <a:gsLst>
                    <a:gs pos="0">
                      <a:srgbClr val="E30000"/>
                    </a:gs>
                    <a:gs pos="100000">
                      <a:srgbClr val="760303"/>
                    </a:gs>
                  </a:gsLst>
                  <a:lin scaled="0"/>
                </a:gradFill>
                <a:latin typeface="仿宋" panose="02010609060101010101" pitchFamily="49" charset="-122"/>
                <a:ea typeface="仿宋" panose="02010609060101010101" pitchFamily="49" charset="-122"/>
              </a:rPr>
              <a:t>合一（</a:t>
            </a:r>
            <a:r>
              <a:rPr lang="en-US" altLang="zh-CN" sz="2000" b="1" noProof="1">
                <a:ln w="22225">
                  <a:solidFill>
                    <a:schemeClr val="accent2"/>
                  </a:solidFill>
                  <a:prstDash val="solid"/>
                </a:ln>
                <a:gradFill>
                  <a:gsLst>
                    <a:gs pos="0">
                      <a:srgbClr val="E30000"/>
                    </a:gs>
                    <a:gs pos="100000">
                      <a:srgbClr val="760303"/>
                    </a:gs>
                  </a:gsLst>
                  <a:lin scaled="0"/>
                </a:gradFill>
                <a:latin typeface="仿宋" panose="02010609060101010101" pitchFamily="49" charset="-122"/>
                <a:ea typeface="仿宋" panose="02010609060101010101" pitchFamily="49" charset="-122"/>
              </a:rPr>
              <a:t>unfication)</a:t>
            </a:r>
          </a:p>
        </p:txBody>
      </p:sp>
      <p:sp>
        <p:nvSpPr>
          <p:cNvPr id="223235" name="文本框 1"/>
          <p:cNvSpPr txBox="1"/>
          <p:nvPr/>
        </p:nvSpPr>
        <p:spPr>
          <a:xfrm>
            <a:off x="1698626" y="1428751"/>
            <a:ext cx="4568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
        <p:nvSpPr>
          <p:cNvPr id="223236" name="文本框 1"/>
          <p:cNvSpPr txBox="1"/>
          <p:nvPr/>
        </p:nvSpPr>
        <p:spPr>
          <a:xfrm>
            <a:off x="1981201" y="3068956"/>
            <a:ext cx="2040943" cy="491481"/>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zh-CN" altLang="en-US" sz="2400" b="1" dirty="0">
                <a:solidFill>
                  <a:srgbClr val="FF0000"/>
                </a:solidFill>
                <a:latin typeface="Arial" panose="020B0604020202020204" pitchFamily="34" charset="0"/>
                <a:ea typeface="宋体" panose="02010600030101010101" pitchFamily="2" charset="-122"/>
              </a:rPr>
              <a:t>合一的方式：</a:t>
            </a:r>
          </a:p>
        </p:txBody>
      </p:sp>
      <p:sp>
        <p:nvSpPr>
          <p:cNvPr id="223237" name="文本框 2"/>
          <p:cNvSpPr txBox="1"/>
          <p:nvPr/>
        </p:nvSpPr>
        <p:spPr>
          <a:xfrm>
            <a:off x="2133283" y="3581400"/>
            <a:ext cx="8113712" cy="230632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400" b="1" dirty="0">
                <a:latin typeface="Arial" panose="020B0604020202020204" pitchFamily="34" charset="0"/>
                <a:ea typeface="宋体" panose="02010600030101010101" pitchFamily="2" charset="-122"/>
              </a:rPr>
              <a:t>1</a:t>
            </a:r>
            <a:r>
              <a:rPr lang="zh-CN" altLang="en-US" sz="2400" b="1" dirty="0">
                <a:latin typeface="Arial" panose="020B0604020202020204" pitchFamily="34" charset="0"/>
                <a:ea typeface="宋体" panose="02010600030101010101" pitchFamily="2" charset="-122"/>
              </a:rPr>
              <a:t>、首先检测谓词符号是否匹配，如果谓词符号不匹配，那么这两个字面量不能合一，例如：</a:t>
            </a:r>
            <a:r>
              <a:rPr lang="en-US" altLang="zh-CN" sz="2400" b="1" dirty="0">
                <a:latin typeface="Arial" panose="020B0604020202020204" pitchFamily="34" charset="0"/>
                <a:ea typeface="宋体" panose="02010600030101010101" pitchFamily="2" charset="-122"/>
              </a:rPr>
              <a:t>Kite_is_flying(X)</a:t>
            </a:r>
            <a:r>
              <a:rPr lang="zh-CN" altLang="en-US" sz="2400" b="1" dirty="0">
                <a:latin typeface="Arial" panose="020B0604020202020204" pitchFamily="34" charset="0"/>
                <a:ea typeface="宋体" panose="02010600030101010101" pitchFamily="2" charset="-122"/>
              </a:rPr>
              <a:t>和</a:t>
            </a:r>
            <a:r>
              <a:rPr lang="en-US" altLang="zh-CN" sz="2400" b="1" dirty="0">
                <a:latin typeface="Arial" panose="020B0604020202020204" pitchFamily="34" charset="0"/>
                <a:ea typeface="宋体" panose="02010600030101010101" pitchFamily="2" charset="-122"/>
              </a:rPr>
              <a:t>Try_to_fly_Kite(Y)</a:t>
            </a:r>
            <a:r>
              <a:rPr lang="zh-CN" altLang="en-US" sz="2400" b="1" dirty="0">
                <a:latin typeface="Arial" panose="020B0604020202020204" pitchFamily="34" charset="0"/>
                <a:ea typeface="宋体" panose="02010600030101010101" pitchFamily="2" charset="-122"/>
              </a:rPr>
              <a:t>就不能合一。</a:t>
            </a:r>
          </a:p>
          <a:p>
            <a:pPr marL="0" indent="0" eaLnBrk="1" hangingPunct="1">
              <a:lnSpc>
                <a:spcPct val="120000"/>
              </a:lnSpc>
              <a:spcBef>
                <a:spcPct val="0"/>
              </a:spcBef>
              <a:buClrTx/>
              <a:buSzTx/>
              <a:buNone/>
            </a:pPr>
            <a:r>
              <a:rPr lang="en-US" altLang="zh-CN" sz="2400" b="1" dirty="0">
                <a:latin typeface="Arial" panose="020B0604020202020204" pitchFamily="34" charset="0"/>
                <a:ea typeface="宋体" panose="02010600030101010101" pitchFamily="2" charset="-122"/>
                <a:sym typeface="+mn-ea"/>
              </a:rPr>
              <a:t>2</a:t>
            </a:r>
            <a:r>
              <a:rPr lang="zh-CN" altLang="en-US" sz="2400" b="1" dirty="0">
                <a:latin typeface="Arial" panose="020B0604020202020204" pitchFamily="34" charset="0"/>
                <a:ea typeface="宋体" panose="02010600030101010101" pitchFamily="2" charset="-122"/>
                <a:sym typeface="+mn-ea"/>
              </a:rPr>
              <a:t>、如果谓词符号匹配，那么程序会一次检查一对参数，如果第一个参数匹配，则继续检查第二个参数，以此类推。</a:t>
            </a:r>
            <a:endParaRPr lang="zh-CN" altLang="en-US" sz="2400" b="1" dirty="0">
              <a:latin typeface="Arial" panose="020B0604020202020204" pitchFamily="34" charset="0"/>
              <a:ea typeface="宋体" panose="02010600030101010101" pitchFamily="2" charset="-122"/>
            </a:endParaRPr>
          </a:p>
        </p:txBody>
      </p:sp>
      <p:sp>
        <p:nvSpPr>
          <p:cNvPr id="223238" name="矩形 1"/>
          <p:cNvSpPr/>
          <p:nvPr/>
        </p:nvSpPr>
        <p:spPr>
          <a:xfrm>
            <a:off x="1782764" y="381001"/>
            <a:ext cx="3965575" cy="62706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lnSpc>
                <a:spcPct val="120000"/>
              </a:lnSpc>
              <a:spcBef>
                <a:spcPct val="0"/>
              </a:spcBef>
              <a:buClrTx/>
              <a:buSzTx/>
              <a:buNone/>
            </a:pPr>
            <a:r>
              <a:rPr lang="en-US" altLang="zh-CN" sz="3200" b="1" dirty="0">
                <a:latin typeface="Times New Roman" panose="02020603050405020304" pitchFamily="18" charset="0"/>
                <a:ea typeface="黑体" panose="02010609060101010101" pitchFamily="49" charset="-122"/>
              </a:rPr>
              <a:t>3.4  </a:t>
            </a:r>
            <a:r>
              <a:rPr lang="zh-CN" altLang="en-US" sz="3200" b="1" dirty="0">
                <a:latin typeface="Times New Roman" panose="02020603050405020304" pitchFamily="18" charset="0"/>
                <a:ea typeface="黑体" panose="02010609060101010101" pitchFamily="49" charset="-122"/>
              </a:rPr>
              <a:t>鲁宾逊归结原理</a:t>
            </a:r>
          </a:p>
        </p:txBody>
      </p:sp>
    </p:spTree>
    <p:extLst>
      <p:ext uri="{BB962C8B-B14F-4D97-AF65-F5344CB8AC3E}">
        <p14:creationId xmlns:p14="http://schemas.microsoft.com/office/powerpoint/2010/main" val="2613585713"/>
      </p:ext>
    </p:extLst>
  </p:cSld>
  <p:clrMapOvr>
    <a:masterClrMapping/>
  </p:clrMapOvr>
  <p:transition>
    <p:random/>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文本框 1"/>
          <p:cNvSpPr txBox="1"/>
          <p:nvPr/>
        </p:nvSpPr>
        <p:spPr>
          <a:xfrm>
            <a:off x="1685926" y="798514"/>
            <a:ext cx="4568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
        <p:nvSpPr>
          <p:cNvPr id="224259" name="Rectangle 1026"/>
          <p:cNvSpPr>
            <a:spLocks noGrp="1"/>
          </p:cNvSpPr>
          <p:nvPr/>
        </p:nvSpPr>
        <p:spPr>
          <a:xfrm>
            <a:off x="1524000" y="1"/>
            <a:ext cx="91440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lnSpc>
                <a:spcPct val="120000"/>
              </a:lnSpc>
              <a:spcBef>
                <a:spcPct val="0"/>
              </a:spcBef>
              <a:buClrTx/>
              <a:buSzTx/>
              <a:buNone/>
            </a:pPr>
            <a:r>
              <a:rPr lang="en-US" altLang="zh-CN" sz="3600" b="1" dirty="0">
                <a:latin typeface="Times New Roman" panose="02020603050405020304" pitchFamily="18" charset="0"/>
                <a:ea typeface="黑体" panose="02010609060101010101" pitchFamily="49" charset="-122"/>
              </a:rPr>
              <a:t>3.4  </a:t>
            </a:r>
            <a:r>
              <a:rPr lang="zh-CN" altLang="en-US" sz="3600" b="1" dirty="0">
                <a:latin typeface="Times New Roman" panose="02020603050405020304" pitchFamily="18" charset="0"/>
                <a:ea typeface="黑体" panose="02010609060101010101" pitchFamily="49" charset="-122"/>
              </a:rPr>
              <a:t>鲁宾逊归结原理</a:t>
            </a:r>
          </a:p>
        </p:txBody>
      </p:sp>
      <p:sp>
        <p:nvSpPr>
          <p:cNvPr id="224261" name="文本框 2"/>
          <p:cNvSpPr txBox="1"/>
          <p:nvPr/>
        </p:nvSpPr>
        <p:spPr>
          <a:xfrm>
            <a:off x="1993265" y="1557020"/>
            <a:ext cx="8206740" cy="3743960"/>
          </a:xfrm>
          <a:prstGeom prst="rect">
            <a:avLst/>
          </a:prstGeom>
          <a:solidFill>
            <a:srgbClr val="D9D9D9"/>
          </a:solid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zh-CN" altLang="en-US" sz="2200" b="1" dirty="0">
                <a:latin typeface="Arial" panose="020B0604020202020204" pitchFamily="34" charset="0"/>
                <a:ea typeface="宋体" panose="02010600030101010101" pitchFamily="2" charset="-122"/>
              </a:rPr>
              <a:t>参数匹配规则：</a:t>
            </a:r>
          </a:p>
          <a:p>
            <a:pPr marL="0" indent="0" eaLnBrk="1" hangingPunct="1">
              <a:lnSpc>
                <a:spcPct val="120000"/>
              </a:lnSpc>
              <a:spcBef>
                <a:spcPct val="0"/>
              </a:spcBef>
              <a:buClrTx/>
              <a:buSzTx/>
              <a:buNone/>
            </a:pPr>
            <a:r>
              <a:rPr lang="zh-CN" altLang="en-US" sz="2200" b="1" dirty="0">
                <a:latin typeface="Arial" panose="020B0604020202020204" pitchFamily="34" charset="0"/>
                <a:ea typeface="宋体" panose="02010600030101010101" pitchFamily="2" charset="-122"/>
              </a:rPr>
              <a:t>（</a:t>
            </a:r>
            <a:r>
              <a:rPr lang="en-US" altLang="zh-CN" sz="2200" b="1" dirty="0">
                <a:latin typeface="Arial" panose="020B0604020202020204" pitchFamily="34" charset="0"/>
                <a:ea typeface="宋体" panose="02010600030101010101" pitchFamily="2" charset="-122"/>
              </a:rPr>
              <a:t>1</a:t>
            </a:r>
            <a:r>
              <a:rPr lang="zh-CN" altLang="en-US" sz="2200" b="1" dirty="0">
                <a:latin typeface="Arial" panose="020B0604020202020204" pitchFamily="34" charset="0"/>
                <a:ea typeface="宋体" panose="02010600030101010101" pitchFamily="2" charset="-122"/>
              </a:rPr>
              <a:t>）不同的常量或者谓词不能匹配，只有相同的常量或者谓词才能匹配。</a:t>
            </a:r>
          </a:p>
          <a:p>
            <a:pPr marL="0" indent="0" eaLnBrk="1" hangingPunct="1">
              <a:lnSpc>
                <a:spcPct val="120000"/>
              </a:lnSpc>
              <a:spcBef>
                <a:spcPct val="0"/>
              </a:spcBef>
              <a:buClrTx/>
              <a:buSzTx/>
              <a:buNone/>
            </a:pPr>
            <a:r>
              <a:rPr lang="zh-CN" altLang="en-US" sz="2200" b="1" dirty="0">
                <a:latin typeface="Arial" panose="020B0604020202020204" pitchFamily="34" charset="0"/>
                <a:ea typeface="宋体" panose="02010600030101010101" pitchFamily="2" charset="-122"/>
              </a:rPr>
              <a:t>（</a:t>
            </a:r>
            <a:r>
              <a:rPr lang="en-US" altLang="zh-CN" sz="2200" b="1" dirty="0">
                <a:latin typeface="Arial" panose="020B0604020202020204" pitchFamily="34" charset="0"/>
                <a:ea typeface="宋体" panose="02010600030101010101" pitchFamily="2" charset="-122"/>
              </a:rPr>
              <a:t>2</a:t>
            </a:r>
            <a:r>
              <a:rPr lang="zh-CN" altLang="en-US" sz="2200" b="1" dirty="0">
                <a:latin typeface="Arial" panose="020B0604020202020204" pitchFamily="34" charset="0"/>
                <a:ea typeface="宋体" panose="02010600030101010101" pitchFamily="2" charset="-122"/>
              </a:rPr>
              <a:t>）一个变量可以匹配另一个变量、任意常量、函数或者一个谓词表达式，但是需要注意的是，谓词表达式必须不含有待匹配变量的任何实例。</a:t>
            </a:r>
          </a:p>
          <a:p>
            <a:pPr marL="0" indent="0" eaLnBrk="1" hangingPunct="1">
              <a:lnSpc>
                <a:spcPct val="120000"/>
              </a:lnSpc>
              <a:spcBef>
                <a:spcPct val="0"/>
              </a:spcBef>
              <a:buClrTx/>
              <a:buSzTx/>
              <a:buNone/>
            </a:pPr>
            <a:r>
              <a:rPr lang="zh-CN" altLang="en-US" sz="2200" b="1" dirty="0">
                <a:latin typeface="Arial" panose="020B0604020202020204" pitchFamily="34" charset="0"/>
                <a:ea typeface="宋体" panose="02010600030101010101" pitchFamily="2" charset="-122"/>
              </a:rPr>
              <a:t>（</a:t>
            </a:r>
            <a:r>
              <a:rPr lang="en-US" altLang="zh-CN" sz="2200" b="1" dirty="0">
                <a:latin typeface="Arial" panose="020B0604020202020204" pitchFamily="34" charset="0"/>
                <a:ea typeface="宋体" panose="02010600030101010101" pitchFamily="2" charset="-122"/>
              </a:rPr>
              <a:t>3</a:t>
            </a:r>
            <a:r>
              <a:rPr lang="zh-CN" altLang="en-US" sz="2200" b="1" dirty="0">
                <a:latin typeface="Arial" panose="020B0604020202020204" pitchFamily="34" charset="0"/>
                <a:ea typeface="宋体" panose="02010600030101010101" pitchFamily="2" charset="-122"/>
              </a:rPr>
              <a:t>）要找的替换必须是单一一致的替换，换句话说，你不能对表达式的每个部分都使用单独的替换。为了确保这种一致性，在继续合一之前，替换必须应用到字面量的其他部分。</a:t>
            </a:r>
          </a:p>
        </p:txBody>
      </p:sp>
    </p:spTree>
    <p:extLst>
      <p:ext uri="{BB962C8B-B14F-4D97-AF65-F5344CB8AC3E}">
        <p14:creationId xmlns:p14="http://schemas.microsoft.com/office/powerpoint/2010/main" val="1303486819"/>
      </p:ext>
    </p:extLst>
  </p:cSld>
  <p:clrMapOvr>
    <a:masterClrMapping/>
  </p:clrMapOvr>
  <p:transition>
    <p:random/>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文本框 1"/>
          <p:cNvSpPr txBox="1"/>
          <p:nvPr/>
        </p:nvSpPr>
        <p:spPr>
          <a:xfrm>
            <a:off x="1685926" y="762001"/>
            <a:ext cx="4568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
        <p:nvSpPr>
          <p:cNvPr id="225283" name="Rectangle 1026"/>
          <p:cNvSpPr>
            <a:spLocks noGrp="1"/>
          </p:cNvSpPr>
          <p:nvPr/>
        </p:nvSpPr>
        <p:spPr>
          <a:xfrm>
            <a:off x="1524000" y="1"/>
            <a:ext cx="91440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lnSpc>
                <a:spcPct val="120000"/>
              </a:lnSpc>
              <a:spcBef>
                <a:spcPct val="0"/>
              </a:spcBef>
              <a:buClrTx/>
              <a:buSzTx/>
              <a:buNone/>
            </a:pPr>
            <a:r>
              <a:rPr lang="en-US" altLang="zh-CN" sz="3600" b="1" dirty="0">
                <a:latin typeface="Times New Roman" panose="02020603050405020304" pitchFamily="18" charset="0"/>
                <a:ea typeface="黑体" panose="02010609060101010101" pitchFamily="49" charset="-122"/>
              </a:rPr>
              <a:t>3.4  </a:t>
            </a:r>
            <a:r>
              <a:rPr lang="zh-CN" altLang="en-US" sz="3600" b="1" dirty="0">
                <a:latin typeface="Times New Roman" panose="02020603050405020304" pitchFamily="18" charset="0"/>
                <a:ea typeface="黑体" panose="02010609060101010101" pitchFamily="49" charset="-122"/>
              </a:rPr>
              <a:t>鲁宾逊归结原理</a:t>
            </a:r>
          </a:p>
        </p:txBody>
      </p:sp>
      <p:sp>
        <p:nvSpPr>
          <p:cNvPr id="57345" name="Rectangle 3"/>
          <p:cNvSpPr>
            <a:spLocks noGrp="1"/>
          </p:cNvSpPr>
          <p:nvPr>
            <p:ph sz="quarter" idx="1"/>
          </p:nvPr>
        </p:nvSpPr>
        <p:spPr>
          <a:xfrm>
            <a:off x="1685926" y="1433513"/>
            <a:ext cx="8785225" cy="3443288"/>
          </a:xfrm>
        </p:spPr>
        <p:txBody>
          <a:bodyPr vert="horz" wrap="square" lIns="91440" tIns="45720" rIns="91440" bIns="45720" numCol="1" anchor="t" anchorCtr="0" compatLnSpc="1">
            <a:normAutofit/>
          </a:bodyPr>
          <a:lstStyle/>
          <a:p>
            <a:pPr>
              <a:lnSpc>
                <a:spcPct val="105000"/>
              </a:lnSpc>
              <a:defRPr/>
            </a:pPr>
            <a:r>
              <a:rPr lang="zh-CN" altLang="en-US" sz="2200" b="1" noProof="1">
                <a:solidFill>
                  <a:srgbClr val="006600"/>
                </a:solidFill>
                <a:latin typeface="黑体" panose="02010609060101010101" pitchFamily="49" charset="-122"/>
                <a:ea typeface="黑体" panose="02010609060101010101" pitchFamily="49" charset="-122"/>
              </a:rPr>
              <a:t>例  </a:t>
            </a:r>
            <a:r>
              <a:rPr lang="en-US" altLang="zh-CN" sz="2200" b="1" noProof="1">
                <a:solidFill>
                  <a:srgbClr val="006600"/>
                </a:solidFill>
                <a:latin typeface="黑体" panose="02010609060101010101" pitchFamily="49" charset="-122"/>
                <a:ea typeface="黑体" panose="02010609060101010101" pitchFamily="49" charset="-122"/>
              </a:rPr>
              <a:t>Coffee(x,x)   Coffee(y,z)</a:t>
            </a:r>
          </a:p>
          <a:p>
            <a:pPr>
              <a:lnSpc>
                <a:spcPct val="105000"/>
              </a:lnSpc>
              <a:defRPr/>
            </a:pPr>
            <a:r>
              <a:rPr lang="zh-CN" altLang="en-US" sz="2200" b="1" noProof="1">
                <a:solidFill>
                  <a:srgbClr val="006600"/>
                </a:solidFill>
                <a:latin typeface="黑体" panose="02010609060101010101" pitchFamily="49" charset="-122"/>
                <a:ea typeface="黑体" panose="02010609060101010101" pitchFamily="49" charset="-122"/>
              </a:rPr>
              <a:t>谓词是匹配的</a:t>
            </a:r>
          </a:p>
          <a:p>
            <a:pPr>
              <a:lnSpc>
                <a:spcPct val="105000"/>
              </a:lnSpc>
              <a:defRPr/>
            </a:pPr>
            <a:r>
              <a:rPr lang="zh-CN" altLang="en-US" sz="2200" b="1" noProof="1">
                <a:solidFill>
                  <a:srgbClr val="006600"/>
                </a:solidFill>
                <a:latin typeface="黑体" panose="02010609060101010101" pitchFamily="49" charset="-122"/>
                <a:ea typeface="黑体" panose="02010609060101010101" pitchFamily="49" charset="-122"/>
              </a:rPr>
              <a:t>接下来检查第一个参数，变量</a:t>
            </a:r>
            <a:r>
              <a:rPr lang="en-US" altLang="zh-CN" sz="2200" b="1" noProof="1">
                <a:solidFill>
                  <a:srgbClr val="006600"/>
                </a:solidFill>
                <a:latin typeface="黑体" panose="02010609060101010101" pitchFamily="49" charset="-122"/>
                <a:ea typeface="黑体" panose="02010609060101010101" pitchFamily="49" charset="-122"/>
              </a:rPr>
              <a:t>x</a:t>
            </a:r>
            <a:r>
              <a:rPr lang="zh-CN" altLang="en-US" sz="2200" b="1" noProof="1">
                <a:solidFill>
                  <a:srgbClr val="006600"/>
                </a:solidFill>
                <a:latin typeface="黑体" panose="02010609060101010101" pitchFamily="49" charset="-122"/>
                <a:ea typeface="黑体" panose="02010609060101010101" pitchFamily="49" charset="-122"/>
              </a:rPr>
              <a:t>和</a:t>
            </a:r>
            <a:r>
              <a:rPr lang="en-US" altLang="zh-CN" sz="2200" b="1" noProof="1">
                <a:solidFill>
                  <a:srgbClr val="006600"/>
                </a:solidFill>
                <a:latin typeface="黑体" panose="02010609060101010101" pitchFamily="49" charset="-122"/>
                <a:ea typeface="黑体" panose="02010609060101010101" pitchFamily="49" charset="-122"/>
              </a:rPr>
              <a:t>y</a:t>
            </a:r>
            <a:r>
              <a:rPr lang="zh-CN" altLang="en-US" sz="2200" b="1" noProof="1">
                <a:solidFill>
                  <a:srgbClr val="006600"/>
                </a:solidFill>
                <a:latin typeface="黑体" panose="02010609060101010101" pitchFamily="49" charset="-122"/>
                <a:ea typeface="黑体" panose="02010609060101010101" pitchFamily="49" charset="-122"/>
              </a:rPr>
              <a:t>，一个变量可以用另一个变量替换，所以我们将用</a:t>
            </a:r>
            <a:r>
              <a:rPr lang="en-US" altLang="zh-CN" sz="2200" b="1" noProof="1">
                <a:solidFill>
                  <a:srgbClr val="006600"/>
                </a:solidFill>
                <a:latin typeface="黑体" panose="02010609060101010101" pitchFamily="49" charset="-122"/>
                <a:ea typeface="黑体" panose="02010609060101010101" pitchFamily="49" charset="-122"/>
              </a:rPr>
              <a:t>y</a:t>
            </a:r>
            <a:r>
              <a:rPr lang="zh-CN" altLang="en-US" sz="2200" b="1" noProof="1">
                <a:solidFill>
                  <a:srgbClr val="006600"/>
                </a:solidFill>
                <a:latin typeface="黑体" panose="02010609060101010101" pitchFamily="49" charset="-122"/>
                <a:ea typeface="黑体" panose="02010609060101010101" pitchFamily="49" charset="-122"/>
              </a:rPr>
              <a:t>替换</a:t>
            </a:r>
            <a:r>
              <a:rPr lang="en-US" altLang="zh-CN" sz="2200" b="1" noProof="1">
                <a:solidFill>
                  <a:srgbClr val="006600"/>
                </a:solidFill>
                <a:latin typeface="黑体" panose="02010609060101010101" pitchFamily="49" charset="-122"/>
                <a:ea typeface="黑体" panose="02010609060101010101" pitchFamily="49" charset="-122"/>
              </a:rPr>
              <a:t>x</a:t>
            </a:r>
            <a:r>
              <a:rPr lang="zh-CN" altLang="en-US" sz="2200" b="1" noProof="1">
                <a:solidFill>
                  <a:srgbClr val="006600"/>
                </a:solidFill>
                <a:latin typeface="黑体" panose="02010609060101010101" pitchFamily="49" charset="-122"/>
                <a:ea typeface="黑体" panose="02010609060101010101" pitchFamily="49" charset="-122"/>
              </a:rPr>
              <a:t>，写作</a:t>
            </a:r>
            <a:r>
              <a:rPr lang="en-US" altLang="zh-CN" sz="2200" b="1" noProof="1">
                <a:solidFill>
                  <a:srgbClr val="006600"/>
                </a:solidFill>
                <a:latin typeface="黑体" panose="02010609060101010101" pitchFamily="49" charset="-122"/>
                <a:ea typeface="黑体" panose="02010609060101010101" pitchFamily="49" charset="-122"/>
              </a:rPr>
              <a:t>y|x</a:t>
            </a:r>
            <a:r>
              <a:rPr lang="zh-CN" altLang="en-US" sz="2200" b="1" noProof="1">
                <a:solidFill>
                  <a:srgbClr val="006600"/>
                </a:solidFill>
                <a:latin typeface="黑体" panose="02010609060101010101" pitchFamily="49" charset="-122"/>
                <a:ea typeface="黑体" panose="02010609060101010101" pitchFamily="49" charset="-122"/>
              </a:rPr>
              <a:t>，这不是固定写法，你也可以使用</a:t>
            </a:r>
            <a:r>
              <a:rPr lang="en-US" altLang="zh-CN" sz="2200" b="1" noProof="1">
                <a:solidFill>
                  <a:srgbClr val="006600"/>
                </a:solidFill>
                <a:latin typeface="黑体" panose="02010609060101010101" pitchFamily="49" charset="-122"/>
                <a:ea typeface="黑体" panose="02010609060101010101" pitchFamily="49" charset="-122"/>
              </a:rPr>
              <a:t>x</a:t>
            </a:r>
            <a:r>
              <a:rPr lang="zh-CN" altLang="en-US" sz="2200" b="1" noProof="1">
                <a:solidFill>
                  <a:srgbClr val="006600"/>
                </a:solidFill>
                <a:latin typeface="黑体" panose="02010609060101010101" pitchFamily="49" charset="-122"/>
                <a:ea typeface="黑体" panose="02010609060101010101" pitchFamily="49" charset="-122"/>
              </a:rPr>
              <a:t>替换</a:t>
            </a:r>
            <a:r>
              <a:rPr lang="en-US" altLang="zh-CN" sz="2200" b="1" noProof="1">
                <a:solidFill>
                  <a:srgbClr val="006600"/>
                </a:solidFill>
                <a:latin typeface="黑体" panose="02010609060101010101" pitchFamily="49" charset="-122"/>
                <a:ea typeface="黑体" panose="02010609060101010101" pitchFamily="49" charset="-122"/>
              </a:rPr>
              <a:t>y</a:t>
            </a:r>
            <a:r>
              <a:rPr lang="zh-CN" altLang="en-US" sz="2200" b="1" noProof="1">
                <a:solidFill>
                  <a:srgbClr val="006600"/>
                </a:solidFill>
                <a:latin typeface="黑体" panose="02010609060101010101" pitchFamily="49" charset="-122"/>
                <a:ea typeface="黑体" panose="02010609060101010101" pitchFamily="49" charset="-122"/>
              </a:rPr>
              <a:t>。替换完毕后有：</a:t>
            </a:r>
          </a:p>
          <a:p>
            <a:pPr marL="0" indent="0">
              <a:lnSpc>
                <a:spcPct val="105000"/>
              </a:lnSpc>
              <a:buNone/>
              <a:defRPr/>
            </a:pPr>
            <a:r>
              <a:rPr lang="en-US" altLang="zh-CN" sz="2200" b="1" noProof="1">
                <a:solidFill>
                  <a:srgbClr val="006600"/>
                </a:solidFill>
                <a:latin typeface="黑体" panose="02010609060101010101" pitchFamily="49" charset="-122"/>
                <a:ea typeface="黑体" panose="02010609060101010101" pitchFamily="49" charset="-122"/>
              </a:rPr>
              <a:t>   Coffee(y,x) Coffee(y,z)</a:t>
            </a:r>
          </a:p>
          <a:p>
            <a:pPr marL="0" indent="0">
              <a:lnSpc>
                <a:spcPct val="105000"/>
              </a:lnSpc>
              <a:buNone/>
              <a:defRPr/>
            </a:pPr>
            <a:r>
              <a:rPr lang="zh-CN" altLang="en-US" sz="2200" b="1" noProof="1">
                <a:solidFill>
                  <a:srgbClr val="006600"/>
                </a:solidFill>
                <a:latin typeface="黑体" panose="02010609060101010101" pitchFamily="49" charset="-122"/>
                <a:ea typeface="黑体" panose="02010609060101010101" pitchFamily="49" charset="-122"/>
              </a:rPr>
              <a:t>   接着尝试匹配</a:t>
            </a:r>
            <a:r>
              <a:rPr lang="en-US" altLang="zh-CN" sz="2200" b="1" noProof="1">
                <a:solidFill>
                  <a:srgbClr val="006600"/>
                </a:solidFill>
                <a:latin typeface="黑体" panose="02010609060101010101" pitchFamily="49" charset="-122"/>
                <a:ea typeface="黑体" panose="02010609060101010101" pitchFamily="49" charset="-122"/>
              </a:rPr>
              <a:t>x</a:t>
            </a:r>
            <a:r>
              <a:rPr lang="zh-CN" altLang="en-US" sz="2200" b="1" noProof="1">
                <a:solidFill>
                  <a:srgbClr val="006600"/>
                </a:solidFill>
                <a:latin typeface="黑体" panose="02010609060101010101" pitchFamily="49" charset="-122"/>
                <a:ea typeface="黑体" panose="02010609060101010101" pitchFamily="49" charset="-122"/>
              </a:rPr>
              <a:t>和</a:t>
            </a:r>
            <a:r>
              <a:rPr lang="en-US" altLang="zh-CN" sz="2200" b="1" noProof="1">
                <a:solidFill>
                  <a:srgbClr val="006600"/>
                </a:solidFill>
                <a:latin typeface="黑体" panose="02010609060101010101" pitchFamily="49" charset="-122"/>
                <a:ea typeface="黑体" panose="02010609060101010101" pitchFamily="49" charset="-122"/>
              </a:rPr>
              <a:t>z</a:t>
            </a:r>
            <a:r>
              <a:rPr lang="zh-CN" altLang="en-US" sz="2200" b="1" noProof="1">
                <a:solidFill>
                  <a:srgbClr val="006600"/>
                </a:solidFill>
                <a:latin typeface="黑体" panose="02010609060101010101" pitchFamily="49" charset="-122"/>
                <a:ea typeface="黑体" panose="02010609060101010101" pitchFamily="49" charset="-122"/>
              </a:rPr>
              <a:t>，假设用</a:t>
            </a:r>
            <a:r>
              <a:rPr lang="en-US" altLang="zh-CN" sz="2200" b="1" noProof="1">
                <a:solidFill>
                  <a:srgbClr val="006600"/>
                </a:solidFill>
                <a:latin typeface="黑体" panose="02010609060101010101" pitchFamily="49" charset="-122"/>
                <a:ea typeface="黑体" panose="02010609060101010101" pitchFamily="49" charset="-122"/>
              </a:rPr>
              <a:t>z|x</a:t>
            </a:r>
            <a:r>
              <a:rPr lang="zh-CN" altLang="en-US" sz="2200" b="1" noProof="1">
                <a:solidFill>
                  <a:srgbClr val="006600"/>
                </a:solidFill>
                <a:latin typeface="黑体" panose="02010609060101010101" pitchFamily="49" charset="-122"/>
                <a:ea typeface="黑体" panose="02010609060101010101" pitchFamily="49" charset="-122"/>
              </a:rPr>
              <a:t>，这里就出现一个问题，即替换的不一致，我们不能同时使用</a:t>
            </a:r>
            <a:r>
              <a:rPr lang="en-US" altLang="zh-CN" sz="2200" b="1" noProof="1">
                <a:solidFill>
                  <a:srgbClr val="006600"/>
                </a:solidFill>
                <a:latin typeface="黑体" panose="02010609060101010101" pitchFamily="49" charset="-122"/>
                <a:ea typeface="黑体" panose="02010609060101010101" pitchFamily="49" charset="-122"/>
              </a:rPr>
              <a:t>y</a:t>
            </a:r>
            <a:r>
              <a:rPr lang="zh-CN" altLang="en-US" sz="2200" b="1" noProof="1">
                <a:solidFill>
                  <a:srgbClr val="006600"/>
                </a:solidFill>
                <a:latin typeface="黑体" panose="02010609060101010101" pitchFamily="49" charset="-122"/>
                <a:ea typeface="黑体" panose="02010609060101010101" pitchFamily="49" charset="-122"/>
              </a:rPr>
              <a:t>和</a:t>
            </a:r>
            <a:r>
              <a:rPr lang="en-US" altLang="zh-CN" sz="2200" b="1" noProof="1">
                <a:solidFill>
                  <a:srgbClr val="006600"/>
                </a:solidFill>
                <a:latin typeface="黑体" panose="02010609060101010101" pitchFamily="49" charset="-122"/>
                <a:ea typeface="黑体" panose="02010609060101010101" pitchFamily="49" charset="-122"/>
              </a:rPr>
              <a:t>z</a:t>
            </a:r>
            <a:r>
              <a:rPr lang="zh-CN" altLang="en-US" sz="2200" b="1" noProof="1">
                <a:solidFill>
                  <a:srgbClr val="006600"/>
                </a:solidFill>
                <a:latin typeface="黑体" panose="02010609060101010101" pitchFamily="49" charset="-122"/>
                <a:ea typeface="黑体" panose="02010609060101010101" pitchFamily="49" charset="-122"/>
              </a:rPr>
              <a:t>替换</a:t>
            </a:r>
            <a:r>
              <a:rPr lang="en-US" altLang="zh-CN" sz="2200" b="1" noProof="1">
                <a:solidFill>
                  <a:srgbClr val="006600"/>
                </a:solidFill>
                <a:latin typeface="黑体" panose="02010609060101010101" pitchFamily="49" charset="-122"/>
                <a:ea typeface="黑体" panose="02010609060101010101" pitchFamily="49" charset="-122"/>
              </a:rPr>
              <a:t>x</a:t>
            </a:r>
            <a:r>
              <a:rPr lang="zh-CN" altLang="en-US" sz="2200" b="1" noProof="1">
                <a:solidFill>
                  <a:srgbClr val="006600"/>
                </a:solidFill>
                <a:latin typeface="黑体" panose="02010609060101010101" pitchFamily="49" charset="-122"/>
                <a:ea typeface="黑体" panose="02010609060101010101" pitchFamily="49" charset="-122"/>
              </a:rPr>
              <a:t>。</a:t>
            </a:r>
          </a:p>
          <a:p>
            <a:pPr marL="0" indent="0">
              <a:lnSpc>
                <a:spcPct val="105000"/>
              </a:lnSpc>
              <a:buNone/>
              <a:defRPr/>
            </a:pPr>
            <a:endParaRPr lang="zh-CN" altLang="en-US" sz="2200" b="1" noProof="1">
              <a:solidFill>
                <a:srgbClr val="006600"/>
              </a:solidFill>
              <a:latin typeface="黑体" panose="02010609060101010101" pitchFamily="49" charset="-122"/>
              <a:ea typeface="黑体" panose="02010609060101010101" pitchFamily="49" charset="-122"/>
            </a:endParaRPr>
          </a:p>
        </p:txBody>
      </p:sp>
      <p:sp>
        <p:nvSpPr>
          <p:cNvPr id="4" name="Rectangle 3"/>
          <p:cNvSpPr>
            <a:spLocks noGrp="1"/>
          </p:cNvSpPr>
          <p:nvPr/>
        </p:nvSpPr>
        <p:spPr>
          <a:xfrm>
            <a:off x="1685926" y="4737100"/>
            <a:ext cx="8785225" cy="1049338"/>
          </a:xfrm>
          <a:prstGeom prst="rect">
            <a:avLst/>
          </a:prstGeom>
          <a:noFill/>
          <a:ln w="9525">
            <a:noFill/>
          </a:ln>
        </p:spPr>
        <p:txBody>
          <a:bodyPr/>
          <a:lstStyle>
            <a:lvl1pPr marL="469900" indent="-469900" algn="l" rtl="0" fontAlgn="base">
              <a:spcBef>
                <a:spcPct val="40000"/>
              </a:spcBef>
              <a:spcAft>
                <a:spcPct val="0"/>
              </a:spcAft>
              <a:buClr>
                <a:schemeClr val="accent2"/>
              </a:buClr>
              <a:buFont typeface="Wingdings" panose="05000000000000000000" pitchFamily="2" charset="2"/>
              <a:buBlip>
                <a:blip r:embed="rId2"/>
              </a:buBlip>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a:lnSpc>
                <a:spcPct val="105000"/>
              </a:lnSpc>
              <a:defRPr/>
            </a:pPr>
            <a:r>
              <a:rPr lang="zh-CN" altLang="en-US" sz="2200" b="1" noProof="1">
                <a:solidFill>
                  <a:srgbClr val="006600"/>
                </a:solidFill>
                <a:latin typeface="黑体" panose="02010609060101010101" pitchFamily="49" charset="-122"/>
                <a:ea typeface="黑体" panose="02010609060101010101" pitchFamily="49" charset="-122"/>
              </a:rPr>
              <a:t>我们在第一次替换</a:t>
            </a:r>
            <a:r>
              <a:rPr lang="en-US" altLang="zh-CN" sz="2200" b="1" noProof="1">
                <a:solidFill>
                  <a:srgbClr val="006600"/>
                </a:solidFill>
                <a:latin typeface="黑体" panose="02010609060101010101" pitchFamily="49" charset="-122"/>
                <a:ea typeface="黑体" panose="02010609060101010101" pitchFamily="49" charset="-122"/>
              </a:rPr>
              <a:t>y|x</a:t>
            </a:r>
            <a:r>
              <a:rPr lang="zh-CN" altLang="en-US" sz="2200" b="1" noProof="1">
                <a:solidFill>
                  <a:srgbClr val="006600"/>
                </a:solidFill>
                <a:latin typeface="黑体" panose="02010609060101010101" pitchFamily="49" charset="-122"/>
                <a:ea typeface="黑体" panose="02010609060101010101" pitchFamily="49" charset="-122"/>
              </a:rPr>
              <a:t>时，应该在整个字面量中进行替换，得到：</a:t>
            </a:r>
          </a:p>
          <a:p>
            <a:pPr marL="0" indent="0">
              <a:lnSpc>
                <a:spcPct val="105000"/>
              </a:lnSpc>
              <a:buNone/>
              <a:defRPr/>
            </a:pPr>
            <a:r>
              <a:rPr lang="zh-CN" altLang="en-US" sz="2200" b="1" noProof="1">
                <a:solidFill>
                  <a:srgbClr val="006600"/>
                </a:solidFill>
                <a:latin typeface="黑体" panose="02010609060101010101" pitchFamily="49" charset="-122"/>
                <a:ea typeface="黑体" panose="02010609060101010101" pitchFamily="49" charset="-122"/>
              </a:rPr>
              <a:t>   </a:t>
            </a:r>
            <a:r>
              <a:rPr lang="en-US" altLang="zh-CN" sz="2200" b="1" noProof="1">
                <a:solidFill>
                  <a:srgbClr val="006600"/>
                </a:solidFill>
                <a:latin typeface="黑体" panose="02010609060101010101" pitchFamily="49" charset="-122"/>
                <a:ea typeface="黑体" panose="02010609060101010101" pitchFamily="49" charset="-122"/>
              </a:rPr>
              <a:t>Coffee(y,y)   Coffee(y,z)</a:t>
            </a:r>
            <a:endParaRPr lang="zh-CN" altLang="en-US" sz="2200" b="1" noProof="1">
              <a:solidFill>
                <a:srgbClr val="006600"/>
              </a:solidFill>
              <a:latin typeface="黑体" panose="02010609060101010101" pitchFamily="49" charset="-122"/>
              <a:ea typeface="黑体" panose="02010609060101010101" pitchFamily="49" charset="-122"/>
            </a:endParaRPr>
          </a:p>
          <a:p>
            <a:pPr marL="0" indent="0">
              <a:lnSpc>
                <a:spcPct val="105000"/>
              </a:lnSpc>
              <a:buNone/>
              <a:defRPr/>
            </a:pPr>
            <a:endParaRPr lang="zh-CN" altLang="en-US" sz="2200" b="1" noProof="1">
              <a:solidFill>
                <a:srgbClr val="006600"/>
              </a:solidFill>
              <a:latin typeface="黑体" panose="02010609060101010101" pitchFamily="49" charset="-122"/>
              <a:ea typeface="黑体" panose="02010609060101010101" pitchFamily="49" charset="-122"/>
            </a:endParaRPr>
          </a:p>
        </p:txBody>
      </p:sp>
      <p:sp>
        <p:nvSpPr>
          <p:cNvPr id="5" name="Rectangle 3"/>
          <p:cNvSpPr>
            <a:spLocks noGrp="1"/>
          </p:cNvSpPr>
          <p:nvPr/>
        </p:nvSpPr>
        <p:spPr>
          <a:xfrm>
            <a:off x="1703389" y="5713413"/>
            <a:ext cx="8785225" cy="1049338"/>
          </a:xfrm>
          <a:prstGeom prst="rect">
            <a:avLst/>
          </a:prstGeom>
          <a:noFill/>
          <a:ln w="9525">
            <a:noFill/>
          </a:ln>
        </p:spPr>
        <p:txBody>
          <a:bodyPr/>
          <a:lstStyle>
            <a:lvl1pPr marL="469900" indent="-469900" algn="l" rtl="0" fontAlgn="base">
              <a:spcBef>
                <a:spcPct val="40000"/>
              </a:spcBef>
              <a:spcAft>
                <a:spcPct val="0"/>
              </a:spcAft>
              <a:buClr>
                <a:schemeClr val="accent2"/>
              </a:buClr>
              <a:buFont typeface="Wingdings" panose="05000000000000000000" pitchFamily="2" charset="2"/>
              <a:buBlip>
                <a:blip r:embed="rId2"/>
              </a:buBlip>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a:lnSpc>
                <a:spcPct val="105000"/>
              </a:lnSpc>
              <a:defRPr/>
            </a:pPr>
            <a:r>
              <a:rPr lang="zh-CN" altLang="en-US" sz="2200" b="1" noProof="1">
                <a:solidFill>
                  <a:srgbClr val="006600"/>
                </a:solidFill>
                <a:latin typeface="黑体" panose="02010609060101010101" pitchFamily="49" charset="-122"/>
                <a:ea typeface="黑体" panose="02010609060101010101" pitchFamily="49" charset="-122"/>
              </a:rPr>
              <a:t>最后统一变量</a:t>
            </a:r>
            <a:r>
              <a:rPr lang="en-US" altLang="zh-CN" sz="2200" b="1" noProof="1">
                <a:solidFill>
                  <a:srgbClr val="006600"/>
                </a:solidFill>
                <a:latin typeface="黑体" panose="02010609060101010101" pitchFamily="49" charset="-122"/>
                <a:ea typeface="黑体" panose="02010609060101010101" pitchFamily="49" charset="-122"/>
              </a:rPr>
              <a:t>y</a:t>
            </a:r>
            <a:r>
              <a:rPr lang="zh-CN" altLang="en-US" sz="2200" b="1" noProof="1">
                <a:solidFill>
                  <a:srgbClr val="006600"/>
                </a:solidFill>
                <a:latin typeface="黑体" panose="02010609060101010101" pitchFamily="49" charset="-122"/>
                <a:ea typeface="黑体" panose="02010609060101010101" pitchFamily="49" charset="-122"/>
              </a:rPr>
              <a:t>和</a:t>
            </a:r>
            <a:r>
              <a:rPr lang="en-US" altLang="zh-CN" sz="2200" b="1" noProof="1">
                <a:solidFill>
                  <a:srgbClr val="006600"/>
                </a:solidFill>
                <a:latin typeface="黑体" panose="02010609060101010101" pitchFamily="49" charset="-122"/>
                <a:ea typeface="黑体" panose="02010609060101010101" pitchFamily="49" charset="-122"/>
              </a:rPr>
              <a:t>z</a:t>
            </a:r>
            <a:r>
              <a:rPr lang="zh-CN" altLang="en-US" sz="2200" b="1" noProof="1">
                <a:solidFill>
                  <a:srgbClr val="006600"/>
                </a:solidFill>
                <a:latin typeface="黑体" panose="02010609060101010101" pitchFamily="49" charset="-122"/>
                <a:ea typeface="黑体" panose="02010609060101010101" pitchFamily="49" charset="-122"/>
              </a:rPr>
              <a:t>，使用</a:t>
            </a:r>
            <a:r>
              <a:rPr lang="en-US" altLang="zh-CN" sz="2200" b="1" noProof="1">
                <a:solidFill>
                  <a:srgbClr val="006600"/>
                </a:solidFill>
                <a:latin typeface="黑体" panose="02010609060101010101" pitchFamily="49" charset="-122"/>
                <a:ea typeface="黑体" panose="02010609060101010101" pitchFamily="49" charset="-122"/>
              </a:rPr>
              <a:t>z|y(</a:t>
            </a:r>
            <a:r>
              <a:rPr lang="zh-CN" altLang="en-US" sz="2200" b="1" noProof="1">
                <a:solidFill>
                  <a:srgbClr val="006600"/>
                </a:solidFill>
                <a:latin typeface="黑体" panose="02010609060101010101" pitchFamily="49" charset="-122"/>
                <a:ea typeface="黑体" panose="02010609060101010101" pitchFamily="49" charset="-122"/>
              </a:rPr>
              <a:t>或者</a:t>
            </a:r>
            <a:r>
              <a:rPr lang="en-US" altLang="zh-CN" sz="2200" b="1" noProof="1">
                <a:solidFill>
                  <a:srgbClr val="006600"/>
                </a:solidFill>
                <a:latin typeface="黑体" panose="02010609060101010101" pitchFamily="49" charset="-122"/>
                <a:ea typeface="黑体" panose="02010609060101010101" pitchFamily="49" charset="-122"/>
              </a:rPr>
              <a:t>y|z)</a:t>
            </a:r>
            <a:r>
              <a:rPr lang="zh-CN" altLang="en-US" sz="2200" b="1" noProof="1">
                <a:solidFill>
                  <a:srgbClr val="006600"/>
                </a:solidFill>
                <a:latin typeface="黑体" panose="02010609060101010101" pitchFamily="49" charset="-122"/>
                <a:ea typeface="黑体" panose="02010609060101010101" pitchFamily="49" charset="-122"/>
              </a:rPr>
              <a:t>后：</a:t>
            </a:r>
          </a:p>
          <a:p>
            <a:pPr marL="0" indent="0">
              <a:lnSpc>
                <a:spcPct val="105000"/>
              </a:lnSpc>
              <a:buNone/>
              <a:defRPr/>
            </a:pPr>
            <a:r>
              <a:rPr lang="en-US" altLang="zh-CN" sz="2200" b="1" noProof="1">
                <a:solidFill>
                  <a:srgbClr val="006600"/>
                </a:solidFill>
                <a:latin typeface="黑体" panose="02010609060101010101" pitchFamily="49" charset="-122"/>
                <a:ea typeface="黑体" panose="02010609060101010101" pitchFamily="49" charset="-122"/>
              </a:rPr>
              <a:t>   Coffee(z,z)   Coffee(z,z)     </a:t>
            </a:r>
            <a:r>
              <a:rPr lang="zh-CN" altLang="en-US" sz="2200" b="1" noProof="1">
                <a:solidFill>
                  <a:srgbClr val="006600"/>
                </a:solidFill>
                <a:latin typeface="黑体" panose="02010609060101010101" pitchFamily="49" charset="-122"/>
                <a:ea typeface="黑体" panose="02010609060101010101" pitchFamily="49" charset="-122"/>
              </a:rPr>
              <a:t>替换成功！</a:t>
            </a:r>
          </a:p>
        </p:txBody>
      </p:sp>
    </p:spTree>
    <p:extLst>
      <p:ext uri="{BB962C8B-B14F-4D97-AF65-F5344CB8AC3E}">
        <p14:creationId xmlns:p14="http://schemas.microsoft.com/office/powerpoint/2010/main" val="85982511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文本框 1"/>
          <p:cNvSpPr txBox="1"/>
          <p:nvPr/>
        </p:nvSpPr>
        <p:spPr>
          <a:xfrm>
            <a:off x="1685926" y="762001"/>
            <a:ext cx="4568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
        <p:nvSpPr>
          <p:cNvPr id="226307" name="Rectangle 1026"/>
          <p:cNvSpPr>
            <a:spLocks noGrp="1"/>
          </p:cNvSpPr>
          <p:nvPr/>
        </p:nvSpPr>
        <p:spPr>
          <a:xfrm>
            <a:off x="1524000" y="1"/>
            <a:ext cx="91440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lnSpc>
                <a:spcPct val="120000"/>
              </a:lnSpc>
              <a:spcBef>
                <a:spcPct val="0"/>
              </a:spcBef>
              <a:buClrTx/>
              <a:buSzTx/>
              <a:buNone/>
            </a:pPr>
            <a:r>
              <a:rPr lang="en-US" altLang="zh-CN" sz="3600" b="1" dirty="0">
                <a:latin typeface="Times New Roman" panose="02020603050405020304" pitchFamily="18" charset="0"/>
                <a:ea typeface="黑体" panose="02010609060101010101" pitchFamily="49" charset="-122"/>
              </a:rPr>
              <a:t>3.4  </a:t>
            </a:r>
            <a:r>
              <a:rPr lang="zh-CN" altLang="en-US" sz="3600" b="1" dirty="0">
                <a:latin typeface="Times New Roman" panose="02020603050405020304" pitchFamily="18" charset="0"/>
                <a:ea typeface="黑体" panose="02010609060101010101" pitchFamily="49" charset="-122"/>
              </a:rPr>
              <a:t>鲁宾逊归结原理</a:t>
            </a:r>
          </a:p>
        </p:txBody>
      </p:sp>
      <p:sp>
        <p:nvSpPr>
          <p:cNvPr id="57345" name="Rectangle 3"/>
          <p:cNvSpPr>
            <a:spLocks noGrp="1"/>
          </p:cNvSpPr>
          <p:nvPr>
            <p:ph sz="quarter" idx="1"/>
          </p:nvPr>
        </p:nvSpPr>
        <p:spPr>
          <a:xfrm>
            <a:off x="1685926" y="1620839"/>
            <a:ext cx="8785225" cy="1503363"/>
          </a:xfrm>
        </p:spPr>
        <p:txBody>
          <a:bodyPr vert="horz" wrap="square" lIns="91440" tIns="45720" rIns="91440" bIns="45720" numCol="1" anchor="t" anchorCtr="0" compatLnSpc="1">
            <a:normAutofit/>
          </a:bodyPr>
          <a:lstStyle/>
          <a:p>
            <a:pPr>
              <a:lnSpc>
                <a:spcPct val="105000"/>
              </a:lnSpc>
              <a:defRPr/>
            </a:pPr>
            <a:r>
              <a:rPr lang="zh-CN" altLang="en-US" sz="2200" b="1" noProof="1">
                <a:solidFill>
                  <a:srgbClr val="006600"/>
                </a:solidFill>
                <a:latin typeface="黑体" panose="02010609060101010101" pitchFamily="49" charset="-122"/>
                <a:ea typeface="黑体" panose="02010609060101010101" pitchFamily="49" charset="-122"/>
              </a:rPr>
              <a:t>例  </a:t>
            </a:r>
            <a:r>
              <a:rPr lang="en-US" altLang="zh-CN" sz="2200" b="1" noProof="1">
                <a:solidFill>
                  <a:srgbClr val="006600"/>
                </a:solidFill>
                <a:latin typeface="黑体" panose="02010609060101010101" pitchFamily="49" charset="-122"/>
                <a:ea typeface="黑体" panose="02010609060101010101" pitchFamily="49" charset="-122"/>
              </a:rPr>
              <a:t>Wines(x,y)   </a:t>
            </a:r>
            <a:r>
              <a:rPr lang="en-US" altLang="zh-CN" sz="2200" b="1" noProof="1">
                <a:solidFill>
                  <a:srgbClr val="006600"/>
                </a:solidFill>
                <a:latin typeface="黑体" panose="02010609060101010101" pitchFamily="49" charset="-122"/>
                <a:ea typeface="黑体" panose="02010609060101010101" pitchFamily="49" charset="-122"/>
                <a:sym typeface="+mn-ea"/>
              </a:rPr>
              <a:t>Wines</a:t>
            </a:r>
            <a:r>
              <a:rPr lang="en-US" altLang="zh-CN" sz="2200" b="1" noProof="1">
                <a:solidFill>
                  <a:srgbClr val="006600"/>
                </a:solidFill>
                <a:latin typeface="黑体" panose="02010609060101010101" pitchFamily="49" charset="-122"/>
                <a:ea typeface="黑体" panose="02010609060101010101" pitchFamily="49" charset="-122"/>
              </a:rPr>
              <a:t>(Changcheng,z)</a:t>
            </a:r>
          </a:p>
          <a:p>
            <a:pPr marL="0" indent="0">
              <a:lnSpc>
                <a:spcPct val="105000"/>
              </a:lnSpc>
              <a:buNone/>
              <a:defRPr/>
            </a:pPr>
            <a:r>
              <a:rPr lang="zh-CN" altLang="zh-CN" sz="2200" b="1" noProof="1">
                <a:solidFill>
                  <a:srgbClr val="006600"/>
                </a:solidFill>
                <a:latin typeface="黑体" panose="02010609060101010101" pitchFamily="49" charset="-122"/>
                <a:ea typeface="黑体" panose="02010609060101010101" pitchFamily="49" charset="-122"/>
              </a:rPr>
              <a:t>   替换不是惟一的：</a:t>
            </a:r>
          </a:p>
          <a:p>
            <a:pPr marL="0" indent="0">
              <a:lnSpc>
                <a:spcPct val="105000"/>
              </a:lnSpc>
              <a:buNone/>
              <a:defRPr/>
            </a:pPr>
            <a:r>
              <a:rPr lang="zh-CN" altLang="zh-CN" sz="2200" b="1" noProof="1">
                <a:solidFill>
                  <a:srgbClr val="006600"/>
                </a:solidFill>
                <a:latin typeface="黑体" panose="02010609060101010101" pitchFamily="49" charset="-122"/>
                <a:ea typeface="黑体" panose="02010609060101010101" pitchFamily="49" charset="-122"/>
              </a:rPr>
              <a:t>（</a:t>
            </a:r>
            <a:r>
              <a:rPr lang="en-US" altLang="zh-CN" sz="2200" b="1" noProof="1">
                <a:solidFill>
                  <a:srgbClr val="006600"/>
                </a:solidFill>
                <a:latin typeface="黑体" panose="02010609060101010101" pitchFamily="49" charset="-122"/>
                <a:ea typeface="黑体" panose="02010609060101010101" pitchFamily="49" charset="-122"/>
              </a:rPr>
              <a:t>1</a:t>
            </a:r>
            <a:r>
              <a:rPr lang="zh-CN" altLang="en-US" sz="2200" b="1" noProof="1">
                <a:solidFill>
                  <a:srgbClr val="006600"/>
                </a:solidFill>
                <a:latin typeface="黑体" panose="02010609060101010101" pitchFamily="49" charset="-122"/>
                <a:ea typeface="黑体" panose="02010609060101010101" pitchFamily="49" charset="-122"/>
              </a:rPr>
              <a:t>）</a:t>
            </a:r>
            <a:r>
              <a:rPr lang="en-US" altLang="zh-CN" sz="2200" b="1" noProof="1">
                <a:solidFill>
                  <a:srgbClr val="006600"/>
                </a:solidFill>
                <a:latin typeface="黑体" panose="02010609060101010101" pitchFamily="49" charset="-122"/>
                <a:ea typeface="黑体" panose="02010609060101010101" pitchFamily="49" charset="-122"/>
                <a:sym typeface="+mn-ea"/>
              </a:rPr>
              <a:t>Changcheng|x,y|z     </a:t>
            </a:r>
            <a:r>
              <a:rPr lang="zh-CN" altLang="en-US" sz="2200" b="1" noProof="1">
                <a:solidFill>
                  <a:srgbClr val="006600"/>
                </a:solidFill>
                <a:latin typeface="黑体" panose="02010609060101010101" pitchFamily="49" charset="-122"/>
                <a:ea typeface="黑体" panose="02010609060101010101" pitchFamily="49" charset="-122"/>
                <a:sym typeface="+mn-ea"/>
              </a:rPr>
              <a:t>（</a:t>
            </a:r>
            <a:r>
              <a:rPr lang="en-US" altLang="zh-CN" sz="2200" b="1" noProof="1">
                <a:solidFill>
                  <a:srgbClr val="006600"/>
                </a:solidFill>
                <a:latin typeface="黑体" panose="02010609060101010101" pitchFamily="49" charset="-122"/>
                <a:ea typeface="黑体" panose="02010609060101010101" pitchFamily="49" charset="-122"/>
                <a:sym typeface="+mn-ea"/>
              </a:rPr>
              <a:t>2</a:t>
            </a:r>
            <a:r>
              <a:rPr lang="zh-CN" altLang="en-US" sz="2200" b="1" noProof="1">
                <a:solidFill>
                  <a:srgbClr val="006600"/>
                </a:solidFill>
                <a:latin typeface="黑体" panose="02010609060101010101" pitchFamily="49" charset="-122"/>
                <a:ea typeface="黑体" panose="02010609060101010101" pitchFamily="49" charset="-122"/>
                <a:sym typeface="+mn-ea"/>
              </a:rPr>
              <a:t>）</a:t>
            </a:r>
            <a:r>
              <a:rPr lang="en-US" altLang="zh-CN" sz="2200" b="1" noProof="1">
                <a:solidFill>
                  <a:srgbClr val="006600"/>
                </a:solidFill>
                <a:latin typeface="黑体" panose="02010609060101010101" pitchFamily="49" charset="-122"/>
                <a:ea typeface="黑体" panose="02010609060101010101" pitchFamily="49" charset="-122"/>
                <a:sym typeface="+mn-ea"/>
              </a:rPr>
              <a:t>Changcheng|x,z|y</a:t>
            </a:r>
            <a:endParaRPr lang="zh-CN" altLang="en-US" sz="2200" b="1" noProof="1">
              <a:solidFill>
                <a:srgbClr val="006600"/>
              </a:solidFill>
              <a:latin typeface="黑体" panose="02010609060101010101" pitchFamily="49" charset="-122"/>
              <a:ea typeface="黑体" panose="02010609060101010101" pitchFamily="49" charset="-122"/>
              <a:sym typeface="+mn-ea"/>
            </a:endParaRPr>
          </a:p>
        </p:txBody>
      </p:sp>
      <p:sp>
        <p:nvSpPr>
          <p:cNvPr id="2" name="Rectangle 3"/>
          <p:cNvSpPr>
            <a:spLocks noGrp="1"/>
          </p:cNvSpPr>
          <p:nvPr/>
        </p:nvSpPr>
        <p:spPr>
          <a:xfrm>
            <a:off x="1731964" y="3144839"/>
            <a:ext cx="8785225" cy="1503363"/>
          </a:xfrm>
          <a:prstGeom prst="rect">
            <a:avLst/>
          </a:prstGeom>
          <a:noFill/>
          <a:ln w="9525">
            <a:noFill/>
          </a:ln>
        </p:spPr>
        <p:txBody>
          <a:bodyPr/>
          <a:lstStyle>
            <a:lvl1pPr marL="469900" indent="-469900" algn="l" rtl="0" fontAlgn="base">
              <a:spcBef>
                <a:spcPct val="40000"/>
              </a:spcBef>
              <a:spcAft>
                <a:spcPct val="0"/>
              </a:spcAft>
              <a:buClr>
                <a:schemeClr val="accent2"/>
              </a:buClr>
              <a:buFont typeface="Wingdings" panose="05000000000000000000" pitchFamily="2" charset="2"/>
              <a:buBlip>
                <a:blip r:embed="rId2"/>
              </a:buBlip>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a:lnSpc>
                <a:spcPct val="105000"/>
              </a:lnSpc>
              <a:defRPr/>
            </a:pPr>
            <a:r>
              <a:rPr lang="zh-CN" altLang="en-US" sz="2200" b="1" noProof="1">
                <a:solidFill>
                  <a:srgbClr val="006600"/>
                </a:solidFill>
                <a:latin typeface="黑体" panose="02010609060101010101" pitchFamily="49" charset="-122"/>
                <a:ea typeface="黑体" panose="02010609060101010101" pitchFamily="49" charset="-122"/>
              </a:rPr>
              <a:t>例  </a:t>
            </a:r>
            <a:r>
              <a:rPr lang="en-US" altLang="zh-CN" sz="2200" b="1" noProof="1">
                <a:solidFill>
                  <a:srgbClr val="006600"/>
                </a:solidFill>
                <a:latin typeface="黑体" panose="02010609060101010101" pitchFamily="49" charset="-122"/>
                <a:ea typeface="黑体" panose="02010609060101010101" pitchFamily="49" charset="-122"/>
              </a:rPr>
              <a:t>Coffees(x,x)   </a:t>
            </a:r>
            <a:r>
              <a:rPr lang="en-US" altLang="zh-CN" sz="2200" b="1" noProof="1">
                <a:solidFill>
                  <a:srgbClr val="006600"/>
                </a:solidFill>
                <a:latin typeface="黑体" panose="02010609060101010101" pitchFamily="49" charset="-122"/>
                <a:ea typeface="黑体" panose="02010609060101010101" pitchFamily="49" charset="-122"/>
                <a:sym typeface="+mn-ea"/>
              </a:rPr>
              <a:t>Coffees</a:t>
            </a:r>
            <a:r>
              <a:rPr lang="en-US" altLang="zh-CN" sz="2200" b="1" noProof="1">
                <a:solidFill>
                  <a:srgbClr val="006600"/>
                </a:solidFill>
                <a:latin typeface="黑体" panose="02010609060101010101" pitchFamily="49" charset="-122"/>
                <a:ea typeface="黑体" panose="02010609060101010101" pitchFamily="49" charset="-122"/>
              </a:rPr>
              <a:t>(Colombian,Brazilian)</a:t>
            </a:r>
          </a:p>
          <a:p>
            <a:pPr marL="0" indent="0">
              <a:lnSpc>
                <a:spcPct val="105000"/>
              </a:lnSpc>
              <a:buNone/>
              <a:defRPr/>
            </a:pPr>
            <a:r>
              <a:rPr lang="zh-CN" altLang="zh-CN" sz="2200" b="1" noProof="1">
                <a:solidFill>
                  <a:srgbClr val="006600"/>
                </a:solidFill>
                <a:latin typeface="黑体" panose="02010609060101010101" pitchFamily="49" charset="-122"/>
                <a:ea typeface="黑体" panose="02010609060101010101" pitchFamily="49" charset="-122"/>
              </a:rPr>
              <a:t>    使用</a:t>
            </a:r>
            <a:r>
              <a:rPr lang="en-US" altLang="zh-CN" sz="2200" b="1" noProof="1">
                <a:solidFill>
                  <a:srgbClr val="006600"/>
                </a:solidFill>
                <a:latin typeface="黑体" panose="02010609060101010101" pitchFamily="49" charset="-122"/>
                <a:ea typeface="黑体" panose="02010609060101010101" pitchFamily="49" charset="-122"/>
                <a:sym typeface="+mn-ea"/>
              </a:rPr>
              <a:t>Colombian|x</a:t>
            </a:r>
            <a:r>
              <a:rPr lang="zh-CN" altLang="en-US" sz="2200" b="1" noProof="1">
                <a:solidFill>
                  <a:srgbClr val="006600"/>
                </a:solidFill>
                <a:latin typeface="黑体" panose="02010609060101010101" pitchFamily="49" charset="-122"/>
                <a:ea typeface="黑体" panose="02010609060101010101" pitchFamily="49" charset="-122"/>
                <a:sym typeface="+mn-ea"/>
              </a:rPr>
              <a:t>、</a:t>
            </a:r>
            <a:r>
              <a:rPr lang="en-US" altLang="zh-CN" sz="2200" b="1" noProof="1">
                <a:solidFill>
                  <a:srgbClr val="006600"/>
                </a:solidFill>
                <a:latin typeface="黑体" panose="02010609060101010101" pitchFamily="49" charset="-122"/>
                <a:ea typeface="黑体" panose="02010609060101010101" pitchFamily="49" charset="-122"/>
                <a:sym typeface="+mn-ea"/>
              </a:rPr>
              <a:t>Brazilian|x</a:t>
            </a:r>
            <a:r>
              <a:rPr lang="zh-CN" altLang="en-US" sz="2200" b="1" noProof="1">
                <a:solidFill>
                  <a:srgbClr val="006600"/>
                </a:solidFill>
                <a:latin typeface="黑体" panose="02010609060101010101" pitchFamily="49" charset="-122"/>
                <a:ea typeface="黑体" panose="02010609060101010101" pitchFamily="49" charset="-122"/>
                <a:sym typeface="+mn-ea"/>
              </a:rPr>
              <a:t>是不合法的，由于不能用两个不同的常量替换相同的变量</a:t>
            </a:r>
            <a:r>
              <a:rPr lang="en-US" altLang="zh-CN" sz="2200" b="1" noProof="1">
                <a:solidFill>
                  <a:srgbClr val="006600"/>
                </a:solidFill>
                <a:latin typeface="黑体" panose="02010609060101010101" pitchFamily="49" charset="-122"/>
                <a:ea typeface="黑体" panose="02010609060101010101" pitchFamily="49" charset="-122"/>
                <a:sym typeface="+mn-ea"/>
              </a:rPr>
              <a:t>x</a:t>
            </a:r>
            <a:r>
              <a:rPr lang="zh-CN" altLang="en-US" sz="2200" b="1" noProof="1">
                <a:solidFill>
                  <a:srgbClr val="006600"/>
                </a:solidFill>
                <a:latin typeface="黑体" panose="02010609060101010101" pitchFamily="49" charset="-122"/>
                <a:ea typeface="黑体" panose="02010609060101010101" pitchFamily="49" charset="-122"/>
                <a:sym typeface="+mn-ea"/>
              </a:rPr>
              <a:t>，所以合一是不可能的。</a:t>
            </a:r>
            <a:endParaRPr lang="zh-CN" altLang="zh-CN" sz="2200" b="1" noProof="1">
              <a:solidFill>
                <a:srgbClr val="006600"/>
              </a:solidFill>
              <a:latin typeface="黑体" panose="02010609060101010101" pitchFamily="49" charset="-122"/>
              <a:ea typeface="黑体" panose="02010609060101010101" pitchFamily="49" charset="-122"/>
            </a:endParaRPr>
          </a:p>
          <a:p>
            <a:pPr marL="0" indent="0">
              <a:lnSpc>
                <a:spcPct val="105000"/>
              </a:lnSpc>
              <a:buNone/>
              <a:defRPr/>
            </a:pPr>
            <a:endParaRPr lang="zh-CN" altLang="en-US" sz="2200" b="1" noProof="1">
              <a:solidFill>
                <a:srgbClr val="006600"/>
              </a:solidFill>
              <a:latin typeface="黑体" panose="02010609060101010101" pitchFamily="49" charset="-122"/>
              <a:ea typeface="黑体" panose="02010609060101010101" pitchFamily="49" charset="-122"/>
              <a:sym typeface="+mn-ea"/>
            </a:endParaRPr>
          </a:p>
        </p:txBody>
      </p:sp>
      <p:sp>
        <p:nvSpPr>
          <p:cNvPr id="3" name="Rectangle 3"/>
          <p:cNvSpPr>
            <a:spLocks noGrp="1"/>
          </p:cNvSpPr>
          <p:nvPr/>
        </p:nvSpPr>
        <p:spPr>
          <a:xfrm>
            <a:off x="1812926" y="4745039"/>
            <a:ext cx="8785225" cy="1503363"/>
          </a:xfrm>
          <a:prstGeom prst="rect">
            <a:avLst/>
          </a:prstGeom>
          <a:noFill/>
          <a:ln w="9525">
            <a:noFill/>
          </a:ln>
        </p:spPr>
        <p:txBody>
          <a:bodyPr/>
          <a:lstStyle>
            <a:lvl1pPr marL="469900" indent="-469900" algn="l" rtl="0" fontAlgn="base">
              <a:spcBef>
                <a:spcPct val="40000"/>
              </a:spcBef>
              <a:spcAft>
                <a:spcPct val="0"/>
              </a:spcAft>
              <a:buClr>
                <a:schemeClr val="accent2"/>
              </a:buClr>
              <a:buFont typeface="Wingdings" panose="05000000000000000000" pitchFamily="2" charset="2"/>
              <a:buBlip>
                <a:blip r:embed="rId2"/>
              </a:buBlip>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a:lnSpc>
                <a:spcPct val="105000"/>
              </a:lnSpc>
              <a:defRPr/>
            </a:pPr>
            <a:r>
              <a:rPr lang="zh-CN" altLang="en-US" sz="2200" b="1" noProof="1">
                <a:solidFill>
                  <a:srgbClr val="006600"/>
                </a:solidFill>
                <a:latin typeface="黑体" panose="02010609060101010101" pitchFamily="49" charset="-122"/>
                <a:ea typeface="黑体" panose="02010609060101010101" pitchFamily="49" charset="-122"/>
              </a:rPr>
              <a:t>例  </a:t>
            </a:r>
            <a:r>
              <a:rPr lang="en-US" altLang="zh-CN" sz="2200" b="1" noProof="1">
                <a:solidFill>
                  <a:srgbClr val="006600"/>
                </a:solidFill>
                <a:latin typeface="黑体" panose="02010609060101010101" pitchFamily="49" charset="-122"/>
                <a:ea typeface="黑体" panose="02010609060101010101" pitchFamily="49" charset="-122"/>
              </a:rPr>
              <a:t>Descendant(x,y)   </a:t>
            </a:r>
            <a:r>
              <a:rPr lang="en-US" altLang="zh-CN" sz="2200" b="1" noProof="1">
                <a:solidFill>
                  <a:srgbClr val="006600"/>
                </a:solidFill>
                <a:latin typeface="黑体" panose="02010609060101010101" pitchFamily="49" charset="-122"/>
                <a:ea typeface="黑体" panose="02010609060101010101" pitchFamily="49" charset="-122"/>
                <a:sym typeface="+mn-ea"/>
              </a:rPr>
              <a:t>Descendant</a:t>
            </a:r>
            <a:r>
              <a:rPr lang="en-US" altLang="zh-CN" sz="2200" b="1" noProof="1">
                <a:solidFill>
                  <a:srgbClr val="006600"/>
                </a:solidFill>
                <a:latin typeface="黑体" panose="02010609060101010101" pitchFamily="49" charset="-122"/>
                <a:ea typeface="黑体" panose="02010609060101010101" pitchFamily="49" charset="-122"/>
              </a:rPr>
              <a:t>(bob,son(bob))</a:t>
            </a:r>
          </a:p>
          <a:p>
            <a:pPr marL="0" indent="0">
              <a:lnSpc>
                <a:spcPct val="105000"/>
              </a:lnSpc>
              <a:buNone/>
              <a:defRPr/>
            </a:pPr>
            <a:r>
              <a:rPr lang="zh-CN" altLang="zh-CN" sz="2200" b="1" noProof="1">
                <a:solidFill>
                  <a:srgbClr val="006600"/>
                </a:solidFill>
                <a:latin typeface="黑体" panose="02010609060101010101" pitchFamily="49" charset="-122"/>
                <a:ea typeface="黑体" panose="02010609060101010101" pitchFamily="49" charset="-122"/>
              </a:rPr>
              <a:t>   一种合法的替换是：</a:t>
            </a:r>
          </a:p>
          <a:p>
            <a:pPr marL="0" indent="0">
              <a:lnSpc>
                <a:spcPct val="105000"/>
              </a:lnSpc>
              <a:buNone/>
              <a:defRPr/>
            </a:pPr>
            <a:r>
              <a:rPr lang="en-US" altLang="zh-CN" sz="2200" b="1" noProof="1">
                <a:solidFill>
                  <a:srgbClr val="006600"/>
                </a:solidFill>
                <a:latin typeface="黑体" panose="02010609060101010101" pitchFamily="49" charset="-122"/>
                <a:ea typeface="黑体" panose="02010609060101010101" pitchFamily="49" charset="-122"/>
                <a:sym typeface="+mn-ea"/>
              </a:rPr>
              <a:t>   bob|x</a:t>
            </a:r>
            <a:r>
              <a:rPr lang="zh-CN" altLang="en-US" sz="2200" b="1" noProof="1">
                <a:solidFill>
                  <a:srgbClr val="006600"/>
                </a:solidFill>
                <a:latin typeface="黑体" panose="02010609060101010101" pitchFamily="49" charset="-122"/>
                <a:ea typeface="黑体" panose="02010609060101010101" pitchFamily="49" charset="-122"/>
                <a:sym typeface="+mn-ea"/>
              </a:rPr>
              <a:t>，</a:t>
            </a:r>
            <a:r>
              <a:rPr lang="en-US" altLang="zh-CN" sz="2200" b="1" noProof="1">
                <a:solidFill>
                  <a:srgbClr val="006600"/>
                </a:solidFill>
                <a:latin typeface="黑体" panose="02010609060101010101" pitchFamily="49" charset="-122"/>
                <a:ea typeface="黑体" panose="02010609060101010101" pitchFamily="49" charset="-122"/>
                <a:sym typeface="+mn-ea"/>
              </a:rPr>
              <a:t>son(bob)|y</a:t>
            </a:r>
            <a:endParaRPr lang="zh-CN" altLang="en-US" sz="2200" b="1" noProof="1">
              <a:solidFill>
                <a:srgbClr val="006600"/>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908598909"/>
      </p:ext>
    </p:extLst>
  </p:cSld>
  <p:clrMapOvr>
    <a:masterClrMapping/>
  </p:clrMapOvr>
  <p:transition>
    <p:random/>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3"/>
          <p:cNvSpPr>
            <a:spLocks noGrp="1"/>
          </p:cNvSpPr>
          <p:nvPr>
            <p:ph sz="quarter" idx="1"/>
          </p:nvPr>
        </p:nvSpPr>
        <p:spPr>
          <a:xfrm>
            <a:off x="1676401" y="1828800"/>
            <a:ext cx="8785225" cy="1625600"/>
          </a:xfrm>
        </p:spPr>
        <p:txBody>
          <a:bodyPr vert="horz" wrap="square" lIns="91440" tIns="45720" rIns="91440" bIns="45720" numCol="1" anchor="t" anchorCtr="0" compatLnSpc="1">
            <a:normAutofit/>
          </a:bodyPr>
          <a:lstStyle/>
          <a:p>
            <a:pPr>
              <a:lnSpc>
                <a:spcPct val="105000"/>
              </a:lnSpc>
              <a:defRPr/>
            </a:pPr>
            <a:r>
              <a:rPr lang="zh-CN" altLang="en-US" sz="2200" b="1" noProof="1">
                <a:solidFill>
                  <a:srgbClr val="006600"/>
                </a:solidFill>
                <a:latin typeface="仿宋" panose="02010609060101010101" pitchFamily="49" charset="-122"/>
                <a:ea typeface="仿宋" panose="02010609060101010101" pitchFamily="49" charset="-122"/>
              </a:rPr>
              <a:t>例  </a:t>
            </a:r>
            <a:r>
              <a:rPr lang="zh-CN" altLang="en-US" sz="2200" b="1" noProof="1">
                <a:solidFill>
                  <a:srgbClr val="0000CC"/>
                </a:solidFill>
                <a:latin typeface="仿宋" panose="02010609060101010101" pitchFamily="49" charset="-122"/>
                <a:ea typeface="仿宋" panose="02010609060101010101" pitchFamily="49" charset="-122"/>
              </a:rPr>
              <a:t>设有公式集</a:t>
            </a:r>
            <a:r>
              <a:rPr lang="en-US" altLang="zh-CN" sz="2200" b="1" noProof="1">
                <a:solidFill>
                  <a:srgbClr val="0000CC"/>
                </a:solidFill>
                <a:latin typeface="仿宋" panose="02010609060101010101" pitchFamily="49" charset="-122"/>
                <a:ea typeface="仿宋" panose="02010609060101010101" pitchFamily="49" charset="-122"/>
              </a:rPr>
              <a:t>F={P(x,y,f(y)), P(a,g(x),z)}</a:t>
            </a:r>
            <a:r>
              <a:rPr lang="zh-CN" altLang="en-US" sz="2200" b="1" noProof="1">
                <a:solidFill>
                  <a:srgbClr val="0000CC"/>
                </a:solidFill>
                <a:latin typeface="仿宋" panose="02010609060101010101" pitchFamily="49" charset="-122"/>
                <a:ea typeface="仿宋" panose="02010609060101010101" pitchFamily="49" charset="-122"/>
              </a:rPr>
              <a:t>，则</a:t>
            </a:r>
          </a:p>
          <a:p>
            <a:pPr marL="0" indent="0">
              <a:lnSpc>
                <a:spcPct val="105000"/>
              </a:lnSpc>
              <a:buNone/>
              <a:defRPr/>
            </a:pPr>
            <a:r>
              <a:rPr lang="zh-CN" altLang="en-US" sz="2200" b="1" noProof="1">
                <a:solidFill>
                  <a:srgbClr val="0000CC"/>
                </a:solidFill>
                <a:latin typeface="仿宋" panose="02010609060101010101" pitchFamily="49" charset="-122"/>
                <a:ea typeface="仿宋" panose="02010609060101010101" pitchFamily="49" charset="-122"/>
              </a:rPr>
              <a:t>              </a:t>
            </a:r>
            <a:r>
              <a:rPr lang="en-US" altLang="zh-CN" sz="2200" b="1" noProof="1">
                <a:solidFill>
                  <a:srgbClr val="0000CC"/>
                </a:solidFill>
                <a:latin typeface="仿宋" panose="02010609060101010101" pitchFamily="49" charset="-122"/>
                <a:ea typeface="仿宋" panose="02010609060101010101" pitchFamily="49" charset="-122"/>
              </a:rPr>
              <a:t>λ={a/x, g(a)/y, f(g(a))/z}</a:t>
            </a:r>
          </a:p>
          <a:p>
            <a:pPr marL="0" indent="0">
              <a:lnSpc>
                <a:spcPct val="105000"/>
              </a:lnSpc>
              <a:buNone/>
              <a:defRPr/>
            </a:pPr>
            <a:r>
              <a:rPr lang="zh-CN" altLang="en-US" sz="2200" b="1" noProof="1">
                <a:solidFill>
                  <a:srgbClr val="0000CC"/>
                </a:solidFill>
                <a:latin typeface="仿宋" panose="02010609060101010101" pitchFamily="49" charset="-122"/>
                <a:ea typeface="仿宋" panose="02010609060101010101" pitchFamily="49" charset="-122"/>
              </a:rPr>
              <a:t>            是它的一个合一。</a:t>
            </a:r>
            <a:endParaRPr lang="zh-CN" altLang="en-US" sz="1800" b="1" noProof="1">
              <a:solidFill>
                <a:srgbClr val="0000CC"/>
              </a:solidFill>
              <a:latin typeface="仿宋" panose="02010609060101010101" pitchFamily="49" charset="-122"/>
              <a:ea typeface="仿宋" panose="02010609060101010101" pitchFamily="49" charset="-122"/>
            </a:endParaRPr>
          </a:p>
        </p:txBody>
      </p:sp>
      <p:sp>
        <p:nvSpPr>
          <p:cNvPr id="227331" name="Rectangle 1026"/>
          <p:cNvSpPr>
            <a:spLocks noGrp="1"/>
          </p:cNvSpPr>
          <p:nvPr/>
        </p:nvSpPr>
        <p:spPr>
          <a:xfrm>
            <a:off x="1790700" y="228601"/>
            <a:ext cx="62484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lnSpc>
                <a:spcPct val="120000"/>
              </a:lnSpc>
              <a:spcBef>
                <a:spcPct val="0"/>
              </a:spcBef>
              <a:buClrTx/>
              <a:buSzTx/>
              <a:buNone/>
            </a:pPr>
            <a:r>
              <a:rPr lang="en-US" altLang="zh-CN" sz="3600" b="1" dirty="0">
                <a:latin typeface="Times New Roman" panose="02020603050405020304" pitchFamily="18" charset="0"/>
                <a:ea typeface="黑体" panose="02010609060101010101" pitchFamily="49" charset="-122"/>
              </a:rPr>
              <a:t>3.4  </a:t>
            </a:r>
            <a:r>
              <a:rPr lang="zh-CN" altLang="en-US" sz="3600" b="1" dirty="0">
                <a:latin typeface="Times New Roman" panose="02020603050405020304" pitchFamily="18" charset="0"/>
                <a:ea typeface="黑体" panose="02010609060101010101" pitchFamily="49" charset="-122"/>
              </a:rPr>
              <a:t>鲁宾逊归结原理</a:t>
            </a:r>
          </a:p>
        </p:txBody>
      </p:sp>
      <p:sp>
        <p:nvSpPr>
          <p:cNvPr id="2" name="文本框 1"/>
          <p:cNvSpPr txBox="1"/>
          <p:nvPr/>
        </p:nvSpPr>
        <p:spPr>
          <a:xfrm>
            <a:off x="3276600" y="3581400"/>
            <a:ext cx="4805680" cy="368300"/>
          </a:xfrm>
          <a:prstGeom prst="rect">
            <a:avLst/>
          </a:prstGeom>
          <a:noFill/>
        </p:spPr>
        <p:txBody>
          <a:bodyPr wrap="none" rtlCol="0" anchor="t">
            <a:spAutoFit/>
          </a:bodyPr>
          <a:lstStyle/>
          <a:p>
            <a:r>
              <a:rPr lang="en-US" altLang="zh-CN">
                <a:solidFill>
                  <a:srgbClr val="0000CC"/>
                </a:solidFill>
                <a:latin typeface="仿宋" panose="02010609060101010101" pitchFamily="49" charset="-122"/>
                <a:ea typeface="仿宋" panose="02010609060101010101" pitchFamily="49" charset="-122"/>
                <a:sym typeface="+mn-ea"/>
              </a:rPr>
              <a:t>F={P(a,g(a),f(g(a))), P(a,g(a),f(g(a)))}</a:t>
            </a:r>
            <a:endParaRPr lang="zh-CN" altLang="en-US"/>
          </a:p>
        </p:txBody>
      </p:sp>
    </p:spTree>
    <p:extLst>
      <p:ext uri="{BB962C8B-B14F-4D97-AF65-F5344CB8AC3E}">
        <p14:creationId xmlns:p14="http://schemas.microsoft.com/office/powerpoint/2010/main" val="38355242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3.4  </a:t>
            </a:r>
            <a:r>
              <a:rPr lang="zh-CN" altLang="en-US" sz="3600" dirty="0">
                <a:solidFill>
                  <a:srgbClr val="7B9899"/>
                </a:solidFill>
                <a:latin typeface="Times New Roman" panose="02020603050405020304" pitchFamily="18" charset="0"/>
                <a:ea typeface="黑体" panose="02010609060101010101" pitchFamily="49" charset="-122"/>
              </a:rPr>
              <a:t>鲁宾逊归结原理</a:t>
            </a:r>
          </a:p>
        </p:txBody>
      </p:sp>
      <p:sp>
        <p:nvSpPr>
          <p:cNvPr id="229379"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21B99233-38AD-4954-9C8A-1B2EF0980DB8}" type="slidenum">
              <a:rPr lang="ja-JP" altLang="en-US" smtClean="0"/>
              <a:pPr>
                <a:defRPr/>
              </a:pPr>
              <a:t>217</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29380" name="Rectangle 3"/>
          <p:cNvSpPr>
            <a:spLocks noGrp="1"/>
          </p:cNvSpPr>
          <p:nvPr>
            <p:ph sz="quarter" idx="1"/>
          </p:nvPr>
        </p:nvSpPr>
        <p:spPr>
          <a:xfrm>
            <a:off x="1774825" y="1285876"/>
            <a:ext cx="8642350" cy="5400675"/>
          </a:xfrm>
        </p:spPr>
        <p:txBody>
          <a:bodyPr vert="horz" wrap="square" lIns="91440" tIns="45720" rIns="91440" bIns="45720" anchor="t" anchorCtr="0">
            <a:normAutofit/>
          </a:bodyPr>
          <a:lstStyle/>
          <a:p>
            <a:pPr marL="571500" indent="-571500">
              <a:buNone/>
            </a:pPr>
            <a:r>
              <a:rPr lang="en-US" altLang="zh-CN" sz="2600" b="1" dirty="0">
                <a:latin typeface="Times New Roman" panose="02020603050405020304" pitchFamily="18" charset="0"/>
              </a:rPr>
              <a:t>2.</a:t>
            </a:r>
            <a:r>
              <a:rPr lang="en-US" altLang="zh-CN" sz="2600" b="1" dirty="0"/>
              <a:t> </a:t>
            </a:r>
            <a:r>
              <a:rPr lang="zh-CN" altLang="en-US" sz="2600" b="1" dirty="0"/>
              <a:t>谓词逻辑中的归结原理（含有变量的子句的归结）</a:t>
            </a:r>
            <a:r>
              <a:rPr lang="zh-CN" altLang="en-US" sz="2800" b="1" dirty="0"/>
              <a:t> </a:t>
            </a:r>
          </a:p>
          <a:p>
            <a:pPr marL="571500" indent="-571500">
              <a:buNone/>
            </a:pPr>
            <a:r>
              <a:rPr lang="zh-CN" altLang="en-US" sz="2800" b="1" dirty="0"/>
              <a:t>例：</a:t>
            </a:r>
          </a:p>
        </p:txBody>
      </p:sp>
      <p:graphicFrame>
        <p:nvGraphicFramePr>
          <p:cNvPr id="229382" name="Object 1024"/>
          <p:cNvGraphicFramePr/>
          <p:nvPr/>
        </p:nvGraphicFramePr>
        <p:xfrm>
          <a:off x="2590800" y="1978026"/>
          <a:ext cx="2514600" cy="498475"/>
        </p:xfrm>
        <a:graphic>
          <a:graphicData uri="http://schemas.openxmlformats.org/presentationml/2006/ole">
            <mc:AlternateContent xmlns:mc="http://schemas.openxmlformats.org/markup-compatibility/2006">
              <mc:Choice xmlns:v="urn:schemas-microsoft-com:vml" Requires="v">
                <p:oleObj r:id="rId2" imgW="1104265" imgH="215900" progId="Equation.3">
                  <p:embed/>
                </p:oleObj>
              </mc:Choice>
              <mc:Fallback>
                <p:oleObj r:id="rId2" imgW="1104265" imgH="215900" progId="Equation.3">
                  <p:embed/>
                  <p:pic>
                    <p:nvPicPr>
                      <p:cNvPr id="229382" name="Object 1024"/>
                      <p:cNvPicPr/>
                      <p:nvPr/>
                    </p:nvPicPr>
                    <p:blipFill>
                      <a:blip r:embed="rId3"/>
                      <a:stretch>
                        <a:fillRect/>
                      </a:stretch>
                    </p:blipFill>
                    <p:spPr>
                      <a:xfrm>
                        <a:off x="2590800" y="1978026"/>
                        <a:ext cx="2514600" cy="498475"/>
                      </a:xfrm>
                      <a:prstGeom prst="rect">
                        <a:avLst/>
                      </a:prstGeom>
                      <a:noFill/>
                      <a:ln w="38100">
                        <a:noFill/>
                        <a:miter/>
                      </a:ln>
                    </p:spPr>
                  </p:pic>
                </p:oleObj>
              </mc:Fallback>
            </mc:AlternateContent>
          </a:graphicData>
        </a:graphic>
      </p:graphicFrame>
      <p:graphicFrame>
        <p:nvGraphicFramePr>
          <p:cNvPr id="229383" name="Object 1025"/>
          <p:cNvGraphicFramePr/>
          <p:nvPr/>
        </p:nvGraphicFramePr>
        <p:xfrm>
          <a:off x="2590800" y="2795588"/>
          <a:ext cx="2438400" cy="438150"/>
        </p:xfrm>
        <a:graphic>
          <a:graphicData uri="http://schemas.openxmlformats.org/presentationml/2006/ole">
            <mc:AlternateContent xmlns:mc="http://schemas.openxmlformats.org/markup-compatibility/2006">
              <mc:Choice xmlns:v="urn:schemas-microsoft-com:vml" Requires="v">
                <p:oleObj r:id="rId4" imgW="1218565" imgH="215900" progId="Equation.3">
                  <p:embed/>
                </p:oleObj>
              </mc:Choice>
              <mc:Fallback>
                <p:oleObj r:id="rId4" imgW="1218565" imgH="215900" progId="Equation.3">
                  <p:embed/>
                  <p:pic>
                    <p:nvPicPr>
                      <p:cNvPr id="229383" name="Object 1025"/>
                      <p:cNvPicPr/>
                      <p:nvPr/>
                    </p:nvPicPr>
                    <p:blipFill>
                      <a:blip r:embed="rId5"/>
                      <a:stretch>
                        <a:fillRect/>
                      </a:stretch>
                    </p:blipFill>
                    <p:spPr>
                      <a:xfrm>
                        <a:off x="2590800" y="2795588"/>
                        <a:ext cx="2438400" cy="438150"/>
                      </a:xfrm>
                      <a:prstGeom prst="rect">
                        <a:avLst/>
                      </a:prstGeom>
                      <a:noFill/>
                      <a:ln w="38100">
                        <a:noFill/>
                        <a:miter/>
                      </a:ln>
                    </p:spPr>
                  </p:pic>
                </p:oleObj>
              </mc:Fallback>
            </mc:AlternateContent>
          </a:graphicData>
        </a:graphic>
      </p:graphicFrame>
      <p:sp>
        <p:nvSpPr>
          <p:cNvPr id="33801" name="Oval 9"/>
          <p:cNvSpPr/>
          <p:nvPr/>
        </p:nvSpPr>
        <p:spPr>
          <a:xfrm>
            <a:off x="3276600" y="1978025"/>
            <a:ext cx="762000" cy="533400"/>
          </a:xfrm>
          <a:prstGeom prst="ellipse">
            <a:avLst/>
          </a:prstGeom>
          <a:noFill/>
          <a:ln w="19050" cap="flat" cmpd="sng">
            <a:solidFill>
              <a:srgbClr val="FF0000"/>
            </a:solidFill>
            <a:prstDash val="solid"/>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33802" name="Oval 10"/>
          <p:cNvSpPr/>
          <p:nvPr/>
        </p:nvSpPr>
        <p:spPr>
          <a:xfrm>
            <a:off x="3505200" y="2663825"/>
            <a:ext cx="609600" cy="685800"/>
          </a:xfrm>
          <a:prstGeom prst="ellipse">
            <a:avLst/>
          </a:prstGeom>
          <a:noFill/>
          <a:ln w="19050" cap="flat" cmpd="sng">
            <a:solidFill>
              <a:srgbClr val="FF0000"/>
            </a:solidFill>
            <a:prstDash val="solid"/>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184322" name="Object 1026"/>
          <p:cNvGraphicFramePr/>
          <p:nvPr/>
        </p:nvGraphicFramePr>
        <p:xfrm>
          <a:off x="5334000" y="3121025"/>
          <a:ext cx="1328738" cy="457200"/>
        </p:xfrm>
        <a:graphic>
          <a:graphicData uri="http://schemas.openxmlformats.org/presentationml/2006/ole">
            <mc:AlternateContent xmlns:mc="http://schemas.openxmlformats.org/markup-compatibility/2006">
              <mc:Choice xmlns:v="urn:schemas-microsoft-com:vml" Requires="v">
                <p:oleObj r:id="rId6" imgW="636270" imgH="187960" progId="Equation.3">
                  <p:embed/>
                </p:oleObj>
              </mc:Choice>
              <mc:Fallback>
                <p:oleObj r:id="rId6" imgW="636270" imgH="187960" progId="Equation.3">
                  <p:embed/>
                  <p:pic>
                    <p:nvPicPr>
                      <p:cNvPr id="184322" name="Object 1026"/>
                      <p:cNvPicPr/>
                      <p:nvPr/>
                    </p:nvPicPr>
                    <p:blipFill>
                      <a:blip r:embed="rId7"/>
                      <a:stretch>
                        <a:fillRect/>
                      </a:stretch>
                    </p:blipFill>
                    <p:spPr>
                      <a:xfrm>
                        <a:off x="5334000" y="3121025"/>
                        <a:ext cx="1328738" cy="457200"/>
                      </a:xfrm>
                      <a:prstGeom prst="rect">
                        <a:avLst/>
                      </a:prstGeom>
                      <a:noFill/>
                      <a:ln w="38100">
                        <a:noFill/>
                        <a:miter/>
                      </a:ln>
                    </p:spPr>
                  </p:pic>
                </p:oleObj>
              </mc:Fallback>
            </mc:AlternateContent>
          </a:graphicData>
        </a:graphic>
      </p:graphicFrame>
      <p:sp>
        <p:nvSpPr>
          <p:cNvPr id="33805" name="AutoShape 13"/>
          <p:cNvSpPr>
            <a:spLocks noChangeArrowheads="1"/>
          </p:cNvSpPr>
          <p:nvPr/>
        </p:nvSpPr>
        <p:spPr bwMode="auto">
          <a:xfrm>
            <a:off x="5334000" y="2663825"/>
            <a:ext cx="15240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bg1"/>
              </a:gs>
              <a:gs pos="50000">
                <a:schemeClr val="accent1"/>
              </a:gs>
              <a:gs pos="100000">
                <a:schemeClr val="bg1"/>
              </a:gs>
            </a:gsLst>
            <a:lin ang="5400000" scaled="1"/>
          </a:gradFill>
          <a:ln w="9525">
            <a:solidFill>
              <a:schemeClr val="accent2"/>
            </a:solidFill>
            <a:miter lim="800000"/>
          </a:ln>
          <a:effectLst/>
        </p:spPr>
        <p:txBody>
          <a:bodyPr wrap="none" anchor="ctr"/>
          <a:lstStyle/>
          <a:p>
            <a:pPr fontAlgn="base">
              <a:lnSpc>
                <a:spcPct val="120000"/>
              </a:lnSpc>
              <a:spcBef>
                <a:spcPct val="0"/>
              </a:spcBef>
              <a:spcAft>
                <a:spcPct val="0"/>
              </a:spcAft>
              <a:defRPr/>
            </a:pPr>
            <a:endParaRPr lang="zh-CN" altLang="en-US" b="1">
              <a:latin typeface="Arial" panose="020B0604020202020204" pitchFamily="34" charset="0"/>
              <a:ea typeface="宋体" panose="02010600030101010101" pitchFamily="2" charset="-122"/>
            </a:endParaRPr>
          </a:p>
        </p:txBody>
      </p:sp>
      <p:graphicFrame>
        <p:nvGraphicFramePr>
          <p:cNvPr id="184323" name="Object 1027"/>
          <p:cNvGraphicFramePr/>
          <p:nvPr/>
        </p:nvGraphicFramePr>
        <p:xfrm>
          <a:off x="7126605" y="2041525"/>
          <a:ext cx="2510790" cy="469900"/>
        </p:xfrm>
        <a:graphic>
          <a:graphicData uri="http://schemas.openxmlformats.org/presentationml/2006/ole">
            <mc:AlternateContent xmlns:mc="http://schemas.openxmlformats.org/markup-compatibility/2006">
              <mc:Choice xmlns:v="urn:schemas-microsoft-com:vml" Requires="v">
                <p:oleObj r:id="rId8" imgW="1168400" imgH="215900" progId="Equation.3">
                  <p:embed/>
                </p:oleObj>
              </mc:Choice>
              <mc:Fallback>
                <p:oleObj r:id="rId8" imgW="1168400" imgH="215900" progId="Equation.3">
                  <p:embed/>
                  <p:pic>
                    <p:nvPicPr>
                      <p:cNvPr id="184323" name="Object 1027"/>
                      <p:cNvPicPr/>
                      <p:nvPr/>
                    </p:nvPicPr>
                    <p:blipFill>
                      <a:blip r:embed="rId9"/>
                      <a:stretch>
                        <a:fillRect/>
                      </a:stretch>
                    </p:blipFill>
                    <p:spPr>
                      <a:xfrm>
                        <a:off x="7126605" y="2041525"/>
                        <a:ext cx="2510790" cy="469900"/>
                      </a:xfrm>
                      <a:prstGeom prst="rect">
                        <a:avLst/>
                      </a:prstGeom>
                      <a:noFill/>
                      <a:ln w="38100">
                        <a:noFill/>
                        <a:miter/>
                      </a:ln>
                    </p:spPr>
                  </p:pic>
                </p:oleObj>
              </mc:Fallback>
            </mc:AlternateContent>
          </a:graphicData>
        </a:graphic>
      </p:graphicFrame>
      <p:graphicFrame>
        <p:nvGraphicFramePr>
          <p:cNvPr id="184324" name="Object 1028"/>
          <p:cNvGraphicFramePr/>
          <p:nvPr/>
        </p:nvGraphicFramePr>
        <p:xfrm>
          <a:off x="7010400" y="2768601"/>
          <a:ext cx="3048000" cy="504825"/>
        </p:xfrm>
        <a:graphic>
          <a:graphicData uri="http://schemas.openxmlformats.org/presentationml/2006/ole">
            <mc:AlternateContent xmlns:mc="http://schemas.openxmlformats.org/markup-compatibility/2006">
              <mc:Choice xmlns:v="urn:schemas-microsoft-com:vml" Requires="v">
                <p:oleObj r:id="rId10" imgW="1320165" imgH="215900" progId="Equation.3">
                  <p:embed/>
                </p:oleObj>
              </mc:Choice>
              <mc:Fallback>
                <p:oleObj r:id="rId10" imgW="1320165" imgH="215900" progId="Equation.3">
                  <p:embed/>
                  <p:pic>
                    <p:nvPicPr>
                      <p:cNvPr id="184324" name="Object 1028"/>
                      <p:cNvPicPr/>
                      <p:nvPr/>
                    </p:nvPicPr>
                    <p:blipFill>
                      <a:blip r:embed="rId11"/>
                      <a:stretch>
                        <a:fillRect/>
                      </a:stretch>
                    </p:blipFill>
                    <p:spPr>
                      <a:xfrm>
                        <a:off x="7010400" y="2768601"/>
                        <a:ext cx="3048000" cy="504825"/>
                      </a:xfrm>
                      <a:prstGeom prst="rect">
                        <a:avLst/>
                      </a:prstGeom>
                      <a:noFill/>
                      <a:ln w="38100">
                        <a:noFill/>
                        <a:miter/>
                      </a:ln>
                    </p:spPr>
                  </p:pic>
                </p:oleObj>
              </mc:Fallback>
            </mc:AlternateContent>
          </a:graphicData>
        </a:graphic>
      </p:graphicFrame>
      <p:sp>
        <p:nvSpPr>
          <p:cNvPr id="33810" name="AutoShape 18"/>
          <p:cNvSpPr/>
          <p:nvPr/>
        </p:nvSpPr>
        <p:spPr>
          <a:xfrm>
            <a:off x="10058400" y="2282825"/>
            <a:ext cx="304800" cy="1752600"/>
          </a:xfrm>
          <a:prstGeom prst="curvedLeftArrow">
            <a:avLst>
              <a:gd name="adj1" fmla="val 115000"/>
              <a:gd name="adj2" fmla="val 230000"/>
              <a:gd name="adj3" fmla="val 41638"/>
            </a:avLst>
          </a:prstGeom>
          <a:gradFill rotWithShape="0">
            <a:gsLst>
              <a:gs pos="0">
                <a:schemeClr val="accent1"/>
              </a:gs>
              <a:gs pos="100000">
                <a:schemeClr val="bg1"/>
              </a:gs>
            </a:gsLst>
            <a:lin ang="5400000" scaled="1"/>
            <a:tileRect/>
          </a:gradFill>
          <a:ln w="9525" cap="flat" cmpd="sng">
            <a:solidFill>
              <a:schemeClr val="accent2"/>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184325" name="Object 1029"/>
          <p:cNvGraphicFramePr/>
          <p:nvPr/>
        </p:nvGraphicFramePr>
        <p:xfrm>
          <a:off x="7010401" y="3486150"/>
          <a:ext cx="2906713" cy="546100"/>
        </p:xfrm>
        <a:graphic>
          <a:graphicData uri="http://schemas.openxmlformats.org/presentationml/2006/ole">
            <mc:AlternateContent xmlns:mc="http://schemas.openxmlformats.org/markup-compatibility/2006">
              <mc:Choice xmlns:v="urn:schemas-microsoft-com:vml" Requires="v">
                <p:oleObj r:id="rId12" imgW="1066800" imgH="206375" progId="Equation.3">
                  <p:embed/>
                </p:oleObj>
              </mc:Choice>
              <mc:Fallback>
                <p:oleObj r:id="rId12" imgW="1066800" imgH="206375" progId="Equation.3">
                  <p:embed/>
                  <p:pic>
                    <p:nvPicPr>
                      <p:cNvPr id="184325" name="Object 1029"/>
                      <p:cNvPicPr/>
                      <p:nvPr/>
                    </p:nvPicPr>
                    <p:blipFill>
                      <a:blip r:embed="rId13"/>
                      <a:stretch>
                        <a:fillRect/>
                      </a:stretch>
                    </p:blipFill>
                    <p:spPr>
                      <a:xfrm>
                        <a:off x="7010401" y="3486150"/>
                        <a:ext cx="2906713" cy="546100"/>
                      </a:xfrm>
                      <a:prstGeom prst="rect">
                        <a:avLst/>
                      </a:prstGeom>
                      <a:noFill/>
                      <a:ln w="38100">
                        <a:noFill/>
                        <a:miter/>
                      </a:ln>
                    </p:spPr>
                  </p:pic>
                </p:oleObj>
              </mc:Fallback>
            </mc:AlternateContent>
          </a:graphicData>
        </a:graphic>
      </p:graphicFrame>
      <p:sp>
        <p:nvSpPr>
          <p:cNvPr id="33813" name="AutoShape 21"/>
          <p:cNvSpPr/>
          <p:nvPr/>
        </p:nvSpPr>
        <p:spPr>
          <a:xfrm>
            <a:off x="2286000" y="2282825"/>
            <a:ext cx="228600" cy="1752600"/>
          </a:xfrm>
          <a:prstGeom prst="curvedRightArrow">
            <a:avLst>
              <a:gd name="adj1" fmla="val 153333"/>
              <a:gd name="adj2" fmla="val 306666"/>
              <a:gd name="adj3" fmla="val 33305"/>
            </a:avLst>
          </a:prstGeom>
          <a:gradFill rotWithShape="0">
            <a:gsLst>
              <a:gs pos="0">
                <a:schemeClr val="bg1"/>
              </a:gs>
              <a:gs pos="100000">
                <a:schemeClr val="accent1"/>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33814" name="Text Box 22"/>
          <p:cNvSpPr txBox="1"/>
          <p:nvPr/>
        </p:nvSpPr>
        <p:spPr>
          <a:xfrm>
            <a:off x="2895600" y="3425826"/>
            <a:ext cx="1066800" cy="7016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4000" b="1" dirty="0">
                <a:solidFill>
                  <a:srgbClr val="3366FF"/>
                </a:solidFill>
                <a:latin typeface="Arial" panose="020B0604020202020204" pitchFamily="34" charset="0"/>
                <a:ea typeface="宋体" panose="02010600030101010101" pitchFamily="2" charset="-122"/>
              </a:rPr>
              <a:t>？</a:t>
            </a:r>
          </a:p>
        </p:txBody>
      </p:sp>
      <p:grpSp>
        <p:nvGrpSpPr>
          <p:cNvPr id="2" name="Group 38"/>
          <p:cNvGrpSpPr/>
          <p:nvPr/>
        </p:nvGrpSpPr>
        <p:grpSpPr>
          <a:xfrm>
            <a:off x="1752600" y="4340225"/>
            <a:ext cx="8610600" cy="2165350"/>
            <a:chOff x="144" y="2496"/>
            <a:chExt cx="5424" cy="1364"/>
          </a:xfrm>
        </p:grpSpPr>
        <p:sp>
          <p:nvSpPr>
            <p:cNvPr id="229402" name="Text Box 23"/>
            <p:cNvSpPr txBox="1"/>
            <p:nvPr/>
          </p:nvSpPr>
          <p:spPr>
            <a:xfrm>
              <a:off x="144" y="2496"/>
              <a:ext cx="5424" cy="1364"/>
            </a:xfrm>
            <a:prstGeom prst="rect">
              <a:avLst/>
            </a:prstGeom>
            <a:gradFill rotWithShape="1">
              <a:gsLst>
                <a:gs pos="0">
                  <a:srgbClr val="FFFF99"/>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40000"/>
                </a:spcBef>
                <a:buClrTx/>
                <a:buSzTx/>
                <a:buNone/>
              </a:pPr>
              <a:r>
                <a:rPr lang="zh-CN" altLang="en-US" sz="2600" b="1" dirty="0">
                  <a:latin typeface="Times New Roman" panose="02020603050405020304" pitchFamily="18" charset="0"/>
                  <a:ea typeface="宋体" panose="02010600030101010101" pitchFamily="2" charset="-122"/>
                </a:rPr>
                <a:t>定义 </a:t>
              </a:r>
              <a:r>
                <a:rPr lang="en-US" altLang="zh-CN" sz="2600" b="1" dirty="0">
                  <a:latin typeface="Times New Roman" panose="02020603050405020304" pitchFamily="18" charset="0"/>
                  <a:ea typeface="宋体" panose="02010600030101010101" pitchFamily="2" charset="-122"/>
                </a:rPr>
                <a:t>3.2</a:t>
              </a:r>
              <a:r>
                <a:rPr lang="en-US" altLang="zh-CN" sz="2600" dirty="0">
                  <a:latin typeface="Arial" panose="020B0604020202020204" pitchFamily="34" charset="0"/>
                  <a:ea typeface="宋体" panose="02010600030101010101" pitchFamily="2" charset="-122"/>
                </a:rPr>
                <a:t> </a:t>
              </a:r>
              <a:r>
                <a:rPr lang="zh-CN" altLang="en-US" sz="2600" dirty="0">
                  <a:latin typeface="Arial" panose="020B0604020202020204" pitchFamily="34" charset="0"/>
                  <a:ea typeface="宋体" panose="02010600030101010101" pitchFamily="2" charset="-122"/>
                </a:rPr>
                <a:t>：</a:t>
              </a:r>
              <a:r>
                <a:rPr lang="zh-CN" altLang="en-US" sz="2600" dirty="0">
                  <a:latin typeface="宋体" panose="02010600030101010101" pitchFamily="2" charset="-122"/>
                  <a:ea typeface="宋体" panose="02010600030101010101" pitchFamily="2" charset="-122"/>
                </a:rPr>
                <a:t>设是       两个没有相同变元的子句，  和  分别是      中的文字，若   是       的</a:t>
              </a:r>
              <a:r>
                <a:rPr lang="zh-CN" altLang="en-US" sz="2600" dirty="0">
                  <a:solidFill>
                    <a:srgbClr val="3366FF"/>
                  </a:solidFill>
                  <a:latin typeface="宋体" panose="02010600030101010101" pitchFamily="2" charset="-122"/>
                  <a:ea typeface="宋体" panose="02010600030101010101" pitchFamily="2" charset="-122"/>
                </a:rPr>
                <a:t>最一般合一</a:t>
              </a:r>
              <a:r>
                <a:rPr lang="zh-CN" altLang="en-US" sz="2600" dirty="0">
                  <a:latin typeface="宋体" panose="02010600030101010101" pitchFamily="2" charset="-122"/>
                  <a:ea typeface="宋体" panose="02010600030101010101" pitchFamily="2" charset="-122"/>
                </a:rPr>
                <a:t>，则称</a:t>
              </a:r>
              <a:r>
                <a:rPr lang="zh-CN" altLang="en-US" sz="2600" dirty="0">
                  <a:latin typeface="Arial" panose="020B0604020202020204" pitchFamily="34" charset="0"/>
                  <a:ea typeface="宋体" panose="02010600030101010101" pitchFamily="2" charset="-122"/>
                </a:rPr>
                <a:t> </a:t>
              </a:r>
            </a:p>
            <a:p>
              <a:pPr marL="0" indent="0" eaLnBrk="1" hangingPunct="1">
                <a:lnSpc>
                  <a:spcPct val="120000"/>
                </a:lnSpc>
                <a:spcBef>
                  <a:spcPct val="40000"/>
                </a:spcBef>
                <a:buClrTx/>
                <a:buSzTx/>
                <a:buNone/>
              </a:pPr>
              <a:r>
                <a:rPr lang="zh-CN" altLang="en-US" sz="2600" dirty="0">
                  <a:latin typeface="宋体" panose="02010600030101010101" pitchFamily="2" charset="-122"/>
                  <a:ea typeface="宋体" panose="02010600030101010101" pitchFamily="2" charset="-122"/>
                </a:rPr>
                <a:t>为      的二元归结式。</a:t>
              </a:r>
              <a:r>
                <a:rPr lang="zh-CN" altLang="en-US" sz="2600" dirty="0">
                  <a:latin typeface="Arial" panose="020B0604020202020204" pitchFamily="34" charset="0"/>
                  <a:ea typeface="宋体" panose="02010600030101010101" pitchFamily="2" charset="-122"/>
                </a:rPr>
                <a:t> </a:t>
              </a:r>
            </a:p>
          </p:txBody>
        </p:sp>
        <p:graphicFrame>
          <p:nvGraphicFramePr>
            <p:cNvPr id="229403" name="Object 1030"/>
            <p:cNvGraphicFramePr/>
            <p:nvPr/>
          </p:nvGraphicFramePr>
          <p:xfrm>
            <a:off x="3216" y="2899"/>
            <a:ext cx="695" cy="269"/>
          </p:xfrm>
          <a:graphic>
            <a:graphicData uri="http://schemas.openxmlformats.org/presentationml/2006/ole">
              <mc:AlternateContent xmlns:mc="http://schemas.openxmlformats.org/markup-compatibility/2006">
                <mc:Choice xmlns:v="urn:schemas-microsoft-com:vml" Requires="v">
                  <p:oleObj r:id="rId14" imgW="558165" imgH="215900" progId="Equation.3">
                    <p:embed/>
                  </p:oleObj>
                </mc:Choice>
                <mc:Fallback>
                  <p:oleObj r:id="rId14" imgW="558165" imgH="215900" progId="Equation.3">
                    <p:embed/>
                    <p:pic>
                      <p:nvPicPr>
                        <p:cNvPr id="229403" name="Object 1030"/>
                        <p:cNvPicPr/>
                        <p:nvPr/>
                      </p:nvPicPr>
                      <p:blipFill>
                        <a:blip r:embed="rId15"/>
                        <a:stretch>
                          <a:fillRect/>
                        </a:stretch>
                      </p:blipFill>
                      <p:spPr>
                        <a:xfrm>
                          <a:off x="3216" y="2899"/>
                          <a:ext cx="695" cy="269"/>
                        </a:xfrm>
                        <a:prstGeom prst="rect">
                          <a:avLst/>
                        </a:prstGeom>
                        <a:noFill/>
                        <a:ln w="38100">
                          <a:noFill/>
                          <a:miter/>
                        </a:ln>
                      </p:spPr>
                    </p:pic>
                  </p:oleObj>
                </mc:Fallback>
              </mc:AlternateContent>
            </a:graphicData>
          </a:graphic>
        </p:graphicFrame>
        <p:graphicFrame>
          <p:nvGraphicFramePr>
            <p:cNvPr id="229404" name="Object 1031"/>
            <p:cNvGraphicFramePr/>
            <p:nvPr/>
          </p:nvGraphicFramePr>
          <p:xfrm>
            <a:off x="1680" y="2592"/>
            <a:ext cx="624" cy="275"/>
          </p:xfrm>
          <a:graphic>
            <a:graphicData uri="http://schemas.openxmlformats.org/presentationml/2006/ole">
              <mc:AlternateContent xmlns:mc="http://schemas.openxmlformats.org/markup-compatibility/2006">
                <mc:Choice xmlns:v="urn:schemas-microsoft-com:vml" Requires="v">
                  <p:oleObj r:id="rId16" imgW="494665" imgH="215900" progId="Equation.3">
                    <p:embed/>
                  </p:oleObj>
                </mc:Choice>
                <mc:Fallback>
                  <p:oleObj r:id="rId16" imgW="494665" imgH="215900" progId="Equation.3">
                    <p:embed/>
                    <p:pic>
                      <p:nvPicPr>
                        <p:cNvPr id="229404" name="Object 1031"/>
                        <p:cNvPicPr/>
                        <p:nvPr/>
                      </p:nvPicPr>
                      <p:blipFill>
                        <a:blip r:embed="rId17"/>
                        <a:stretch>
                          <a:fillRect/>
                        </a:stretch>
                      </p:blipFill>
                      <p:spPr>
                        <a:xfrm>
                          <a:off x="1680" y="2592"/>
                          <a:ext cx="624" cy="275"/>
                        </a:xfrm>
                        <a:prstGeom prst="rect">
                          <a:avLst/>
                        </a:prstGeom>
                        <a:noFill/>
                        <a:ln w="38100">
                          <a:noFill/>
                          <a:miter/>
                        </a:ln>
                      </p:spPr>
                    </p:pic>
                  </p:oleObj>
                </mc:Fallback>
              </mc:AlternateContent>
            </a:graphicData>
          </a:graphic>
        </p:graphicFrame>
        <p:graphicFrame>
          <p:nvGraphicFramePr>
            <p:cNvPr id="229405" name="Object 1032"/>
            <p:cNvGraphicFramePr/>
            <p:nvPr/>
          </p:nvGraphicFramePr>
          <p:xfrm>
            <a:off x="4756" y="2577"/>
            <a:ext cx="284" cy="255"/>
          </p:xfrm>
          <a:graphic>
            <a:graphicData uri="http://schemas.openxmlformats.org/presentationml/2006/ole">
              <mc:AlternateContent xmlns:mc="http://schemas.openxmlformats.org/markup-compatibility/2006">
                <mc:Choice xmlns:v="urn:schemas-microsoft-com:vml" Requires="v">
                  <p:oleObj r:id="rId18" imgW="165100" imgH="215900" progId="Equation.3">
                    <p:embed/>
                  </p:oleObj>
                </mc:Choice>
                <mc:Fallback>
                  <p:oleObj r:id="rId18" imgW="165100" imgH="215900" progId="Equation.3">
                    <p:embed/>
                    <p:pic>
                      <p:nvPicPr>
                        <p:cNvPr id="229405" name="Object 1032"/>
                        <p:cNvPicPr/>
                        <p:nvPr/>
                      </p:nvPicPr>
                      <p:blipFill>
                        <a:blip r:embed="rId19"/>
                        <a:stretch>
                          <a:fillRect/>
                        </a:stretch>
                      </p:blipFill>
                      <p:spPr>
                        <a:xfrm>
                          <a:off x="4756" y="2577"/>
                          <a:ext cx="284" cy="255"/>
                        </a:xfrm>
                        <a:prstGeom prst="rect">
                          <a:avLst/>
                        </a:prstGeom>
                        <a:noFill/>
                        <a:ln w="38100">
                          <a:noFill/>
                          <a:miter/>
                        </a:ln>
                      </p:spPr>
                    </p:pic>
                  </p:oleObj>
                </mc:Fallback>
              </mc:AlternateContent>
            </a:graphicData>
          </a:graphic>
        </p:graphicFrame>
        <p:graphicFrame>
          <p:nvGraphicFramePr>
            <p:cNvPr id="229406" name="Object 1033"/>
            <p:cNvGraphicFramePr/>
            <p:nvPr/>
          </p:nvGraphicFramePr>
          <p:xfrm>
            <a:off x="5269" y="2583"/>
            <a:ext cx="299" cy="249"/>
          </p:xfrm>
          <a:graphic>
            <a:graphicData uri="http://schemas.openxmlformats.org/presentationml/2006/ole">
              <mc:AlternateContent xmlns:mc="http://schemas.openxmlformats.org/markup-compatibility/2006">
                <mc:Choice xmlns:v="urn:schemas-microsoft-com:vml" Requires="v">
                  <p:oleObj r:id="rId20" imgW="177800" imgH="215265" progId="Equation.3">
                    <p:embed/>
                  </p:oleObj>
                </mc:Choice>
                <mc:Fallback>
                  <p:oleObj r:id="rId20" imgW="177800" imgH="215265" progId="Equation.3">
                    <p:embed/>
                    <p:pic>
                      <p:nvPicPr>
                        <p:cNvPr id="229406" name="Object 1033"/>
                        <p:cNvPicPr/>
                        <p:nvPr/>
                      </p:nvPicPr>
                      <p:blipFill>
                        <a:blip r:embed="rId21"/>
                        <a:stretch>
                          <a:fillRect/>
                        </a:stretch>
                      </p:blipFill>
                      <p:spPr>
                        <a:xfrm>
                          <a:off x="5269" y="2583"/>
                          <a:ext cx="299" cy="249"/>
                        </a:xfrm>
                        <a:prstGeom prst="rect">
                          <a:avLst/>
                        </a:prstGeom>
                        <a:noFill/>
                        <a:ln w="38100">
                          <a:noFill/>
                          <a:miter/>
                        </a:ln>
                      </p:spPr>
                    </p:pic>
                  </p:oleObj>
                </mc:Fallback>
              </mc:AlternateContent>
            </a:graphicData>
          </a:graphic>
        </p:graphicFrame>
        <p:graphicFrame>
          <p:nvGraphicFramePr>
            <p:cNvPr id="229407" name="Object 1034"/>
            <p:cNvGraphicFramePr/>
            <p:nvPr/>
          </p:nvGraphicFramePr>
          <p:xfrm>
            <a:off x="824" y="2893"/>
            <a:ext cx="608" cy="275"/>
          </p:xfrm>
          <a:graphic>
            <a:graphicData uri="http://schemas.openxmlformats.org/presentationml/2006/ole">
              <mc:AlternateContent xmlns:mc="http://schemas.openxmlformats.org/markup-compatibility/2006">
                <mc:Choice xmlns:v="urn:schemas-microsoft-com:vml" Requires="v">
                  <p:oleObj r:id="rId22" imgW="481965" imgH="215900" progId="Equation.3">
                    <p:embed/>
                  </p:oleObj>
                </mc:Choice>
                <mc:Fallback>
                  <p:oleObj r:id="rId22" imgW="481965" imgH="215900" progId="Equation.3">
                    <p:embed/>
                    <p:pic>
                      <p:nvPicPr>
                        <p:cNvPr id="229407" name="Object 1034"/>
                        <p:cNvPicPr/>
                        <p:nvPr/>
                      </p:nvPicPr>
                      <p:blipFill>
                        <a:blip r:embed="rId23"/>
                        <a:stretch>
                          <a:fillRect/>
                        </a:stretch>
                      </p:blipFill>
                      <p:spPr>
                        <a:xfrm>
                          <a:off x="824" y="2893"/>
                          <a:ext cx="608" cy="275"/>
                        </a:xfrm>
                        <a:prstGeom prst="rect">
                          <a:avLst/>
                        </a:prstGeom>
                        <a:noFill/>
                        <a:ln w="38100">
                          <a:noFill/>
                          <a:miter/>
                        </a:ln>
                      </p:spPr>
                    </p:pic>
                  </p:oleObj>
                </mc:Fallback>
              </mc:AlternateContent>
            </a:graphicData>
          </a:graphic>
        </p:graphicFrame>
        <p:graphicFrame>
          <p:nvGraphicFramePr>
            <p:cNvPr id="229408" name="Object 1035"/>
            <p:cNvGraphicFramePr/>
            <p:nvPr/>
          </p:nvGraphicFramePr>
          <p:xfrm>
            <a:off x="2784" y="2944"/>
            <a:ext cx="192" cy="176"/>
          </p:xfrm>
          <a:graphic>
            <a:graphicData uri="http://schemas.openxmlformats.org/presentationml/2006/ole">
              <mc:AlternateContent xmlns:mc="http://schemas.openxmlformats.org/markup-compatibility/2006">
                <mc:Choice xmlns:v="urn:schemas-microsoft-com:vml" Requires="v">
                  <p:oleObj r:id="rId24" imgW="152400" imgH="139700" progId="Equation.3">
                    <p:embed/>
                  </p:oleObj>
                </mc:Choice>
                <mc:Fallback>
                  <p:oleObj r:id="rId24" imgW="152400" imgH="139700" progId="Equation.3">
                    <p:embed/>
                    <p:pic>
                      <p:nvPicPr>
                        <p:cNvPr id="229408" name="Object 1035"/>
                        <p:cNvPicPr/>
                        <p:nvPr/>
                      </p:nvPicPr>
                      <p:blipFill>
                        <a:blip r:embed="rId25"/>
                        <a:stretch>
                          <a:fillRect/>
                        </a:stretch>
                      </p:blipFill>
                      <p:spPr>
                        <a:xfrm>
                          <a:off x="2784" y="2944"/>
                          <a:ext cx="192" cy="176"/>
                        </a:xfrm>
                        <a:prstGeom prst="rect">
                          <a:avLst/>
                        </a:prstGeom>
                        <a:noFill/>
                        <a:ln w="38100">
                          <a:noFill/>
                          <a:miter/>
                        </a:ln>
                      </p:spPr>
                    </p:pic>
                  </p:oleObj>
                </mc:Fallback>
              </mc:AlternateContent>
            </a:graphicData>
          </a:graphic>
        </p:graphicFrame>
        <p:graphicFrame>
          <p:nvGraphicFramePr>
            <p:cNvPr id="229409" name="Object 1036"/>
            <p:cNvGraphicFramePr/>
            <p:nvPr/>
          </p:nvGraphicFramePr>
          <p:xfrm>
            <a:off x="1152" y="3215"/>
            <a:ext cx="3024" cy="289"/>
          </p:xfrm>
          <a:graphic>
            <a:graphicData uri="http://schemas.openxmlformats.org/presentationml/2006/ole">
              <mc:AlternateContent xmlns:mc="http://schemas.openxmlformats.org/markup-compatibility/2006">
                <mc:Choice xmlns:v="urn:schemas-microsoft-com:vml" Requires="v">
                  <p:oleObj r:id="rId26" imgW="2298700" imgH="215900" progId="Equation.3">
                    <p:embed/>
                  </p:oleObj>
                </mc:Choice>
                <mc:Fallback>
                  <p:oleObj r:id="rId26" imgW="2298700" imgH="215900" progId="Equation.3">
                    <p:embed/>
                    <p:pic>
                      <p:nvPicPr>
                        <p:cNvPr id="229409" name="Object 1036"/>
                        <p:cNvPicPr/>
                        <p:nvPr/>
                      </p:nvPicPr>
                      <p:blipFill>
                        <a:blip r:embed="rId27"/>
                        <a:stretch>
                          <a:fillRect/>
                        </a:stretch>
                      </p:blipFill>
                      <p:spPr>
                        <a:xfrm>
                          <a:off x="1152" y="3215"/>
                          <a:ext cx="3024" cy="289"/>
                        </a:xfrm>
                        <a:prstGeom prst="rect">
                          <a:avLst/>
                        </a:prstGeom>
                        <a:noFill/>
                        <a:ln w="38100">
                          <a:noFill/>
                          <a:miter/>
                        </a:ln>
                      </p:spPr>
                    </p:pic>
                  </p:oleObj>
                </mc:Fallback>
              </mc:AlternateContent>
            </a:graphicData>
          </a:graphic>
        </p:graphicFrame>
        <p:graphicFrame>
          <p:nvGraphicFramePr>
            <p:cNvPr id="229410" name="Object 1037"/>
            <p:cNvGraphicFramePr/>
            <p:nvPr/>
          </p:nvGraphicFramePr>
          <p:xfrm>
            <a:off x="432" y="3565"/>
            <a:ext cx="608" cy="275"/>
          </p:xfrm>
          <a:graphic>
            <a:graphicData uri="http://schemas.openxmlformats.org/presentationml/2006/ole">
              <mc:AlternateContent xmlns:mc="http://schemas.openxmlformats.org/markup-compatibility/2006">
                <mc:Choice xmlns:v="urn:schemas-microsoft-com:vml" Requires="v">
                  <p:oleObj r:id="rId28" imgW="481965" imgH="215900" progId="Equation.3">
                    <p:embed/>
                  </p:oleObj>
                </mc:Choice>
                <mc:Fallback>
                  <p:oleObj r:id="rId28" imgW="481965" imgH="215900" progId="Equation.3">
                    <p:embed/>
                    <p:pic>
                      <p:nvPicPr>
                        <p:cNvPr id="229410" name="Object 1037"/>
                        <p:cNvPicPr/>
                        <p:nvPr/>
                      </p:nvPicPr>
                      <p:blipFill>
                        <a:blip r:embed="rId23"/>
                        <a:stretch>
                          <a:fillRect/>
                        </a:stretch>
                      </p:blipFill>
                      <p:spPr>
                        <a:xfrm>
                          <a:off x="432" y="3565"/>
                          <a:ext cx="608" cy="275"/>
                        </a:xfrm>
                        <a:prstGeom prst="rect">
                          <a:avLst/>
                        </a:prstGeom>
                        <a:noFill/>
                        <a:ln w="38100">
                          <a:noFill/>
                          <a:miter/>
                        </a:ln>
                      </p:spPr>
                    </p:pic>
                  </p:oleObj>
                </mc:Fallback>
              </mc:AlternateContent>
            </a:graphicData>
          </a:graphic>
        </p:graphicFrame>
      </p:grpSp>
      <p:sp>
        <p:nvSpPr>
          <p:cNvPr id="229400" name="Text Box 39"/>
          <p:cNvSpPr txBox="1"/>
          <p:nvPr/>
        </p:nvSpPr>
        <p:spPr>
          <a:xfrm>
            <a:off x="5334000" y="2206625"/>
            <a:ext cx="1474788" cy="40005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0"/>
              </a:spcBef>
              <a:buClrTx/>
              <a:buSzTx/>
              <a:buNone/>
            </a:pPr>
            <a:r>
              <a:rPr lang="zh-CN" altLang="en-US" sz="2000" b="1" dirty="0">
                <a:solidFill>
                  <a:srgbClr val="3366FF"/>
                </a:solidFill>
                <a:latin typeface="Arial" panose="020B0604020202020204" pitchFamily="34" charset="0"/>
                <a:ea typeface="宋体" panose="02010600030101010101" pitchFamily="2" charset="-122"/>
              </a:rPr>
              <a:t>最一般合一</a:t>
            </a:r>
          </a:p>
        </p:txBody>
      </p:sp>
      <p:sp>
        <p:nvSpPr>
          <p:cNvPr id="229401" name="文本框 1"/>
          <p:cNvSpPr txBox="1"/>
          <p:nvPr/>
        </p:nvSpPr>
        <p:spPr>
          <a:xfrm>
            <a:off x="1685926" y="722314"/>
            <a:ext cx="4568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103191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380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38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7" presetClass="entr" presetSubtype="1" fill="hold" grpId="0" nodeType="clickEffect">
                                  <p:stCondLst>
                                    <p:cond delay="0"/>
                                  </p:stCondLst>
                                  <p:childTnLst>
                                    <p:set>
                                      <p:cBhvr>
                                        <p:cTn id="13" dur="1" fill="hold">
                                          <p:stCondLst>
                                            <p:cond delay="0"/>
                                          </p:stCondLst>
                                        </p:cTn>
                                        <p:tgtEl>
                                          <p:spTgt spid="33813"/>
                                        </p:tgtEl>
                                        <p:attrNameLst>
                                          <p:attrName>style.visibility</p:attrName>
                                        </p:attrNameLst>
                                      </p:cBhvr>
                                      <p:to>
                                        <p:strVal val="visible"/>
                                      </p:to>
                                    </p:set>
                                    <p:anim calcmode="lin" valueType="num">
                                      <p:cBhvr>
                                        <p:cTn id="14" dur="500" fill="hold"/>
                                        <p:tgtEl>
                                          <p:spTgt spid="33813"/>
                                        </p:tgtEl>
                                        <p:attrNameLst>
                                          <p:attrName>ppt_x</p:attrName>
                                        </p:attrNameLst>
                                      </p:cBhvr>
                                      <p:tavLst>
                                        <p:tav tm="0">
                                          <p:val>
                                            <p:strVal val="#ppt_x"/>
                                          </p:val>
                                        </p:tav>
                                        <p:tav tm="100000">
                                          <p:val>
                                            <p:strVal val="#ppt_x"/>
                                          </p:val>
                                        </p:tav>
                                      </p:tavLst>
                                    </p:anim>
                                    <p:anim calcmode="lin" valueType="num">
                                      <p:cBhvr>
                                        <p:cTn id="15" dur="500" fill="hold"/>
                                        <p:tgtEl>
                                          <p:spTgt spid="33813"/>
                                        </p:tgtEl>
                                        <p:attrNameLst>
                                          <p:attrName>ppt_y</p:attrName>
                                        </p:attrNameLst>
                                      </p:cBhvr>
                                      <p:tavLst>
                                        <p:tav tm="0">
                                          <p:val>
                                            <p:strVal val="#ppt_y-#ppt_h/2"/>
                                          </p:val>
                                        </p:tav>
                                        <p:tav tm="100000">
                                          <p:val>
                                            <p:strVal val="#ppt_y"/>
                                          </p:val>
                                        </p:tav>
                                      </p:tavLst>
                                    </p:anim>
                                    <p:anim calcmode="lin" valueType="num">
                                      <p:cBhvr>
                                        <p:cTn id="16" dur="500" fill="hold"/>
                                        <p:tgtEl>
                                          <p:spTgt spid="33813"/>
                                        </p:tgtEl>
                                        <p:attrNameLst>
                                          <p:attrName>ppt_w</p:attrName>
                                        </p:attrNameLst>
                                      </p:cBhvr>
                                      <p:tavLst>
                                        <p:tav tm="0">
                                          <p:val>
                                            <p:strVal val="#ppt_w"/>
                                          </p:val>
                                        </p:tav>
                                        <p:tav tm="100000">
                                          <p:val>
                                            <p:strVal val="#ppt_w"/>
                                          </p:val>
                                        </p:tav>
                                      </p:tavLst>
                                    </p:anim>
                                    <p:anim calcmode="lin" valueType="num">
                                      <p:cBhvr>
                                        <p:cTn id="17" dur="500" fill="hold"/>
                                        <p:tgtEl>
                                          <p:spTgt spid="33813"/>
                                        </p:tgtEl>
                                        <p:attrNameLst>
                                          <p:attrName>ppt_h</p:attrName>
                                        </p:attrNameLst>
                                      </p:cBhvr>
                                      <p:tavLst>
                                        <p:tav tm="0">
                                          <p:val>
                                            <p:fltVal val="0"/>
                                          </p:val>
                                        </p:tav>
                                        <p:tav tm="100000">
                                          <p:val>
                                            <p:strVal val="#ppt_h"/>
                                          </p:val>
                                        </p:tav>
                                      </p:tavLst>
                                    </p:anim>
                                  </p:childTnLst>
                                </p:cTn>
                              </p:par>
                            </p:childTnLst>
                          </p:cTn>
                        </p:par>
                        <p:par>
                          <p:cTn id="18" fill="hold">
                            <p:stCondLst>
                              <p:cond delay="500"/>
                            </p:stCondLst>
                            <p:childTnLst>
                              <p:par>
                                <p:cTn id="19" presetID="19" presetClass="entr" presetSubtype="10" fill="hold" grpId="0" nodeType="afterEffect">
                                  <p:stCondLst>
                                    <p:cond delay="0"/>
                                  </p:stCondLst>
                                  <p:childTnLst>
                                    <p:set>
                                      <p:cBhvr>
                                        <p:cTn id="20" dur="1" fill="hold">
                                          <p:stCondLst>
                                            <p:cond delay="0"/>
                                          </p:stCondLst>
                                        </p:cTn>
                                        <p:tgtEl>
                                          <p:spTgt spid="33814"/>
                                        </p:tgtEl>
                                        <p:attrNameLst>
                                          <p:attrName>style.visibility</p:attrName>
                                        </p:attrNameLst>
                                      </p:cBhvr>
                                      <p:to>
                                        <p:strVal val="visible"/>
                                      </p:to>
                                    </p:set>
                                    <p:anim calcmode="lin" valueType="num">
                                      <p:cBhvr>
                                        <p:cTn id="21" dur="1000" fill="hold"/>
                                        <p:tgtEl>
                                          <p:spTgt spid="33814"/>
                                        </p:tgtEl>
                                        <p:attrNameLst>
                                          <p:attrName>ppt_w</p:attrName>
                                        </p:attrNameLst>
                                      </p:cBhvr>
                                      <p:tavLst>
                                        <p:tav tm="0" fmla="#ppt_w*sin(2.5*pi*$)">
                                          <p:val>
                                            <p:fltVal val="0"/>
                                          </p:val>
                                        </p:tav>
                                        <p:tav tm="100000">
                                          <p:val>
                                            <p:fltVal val="1"/>
                                          </p:val>
                                        </p:tav>
                                      </p:tavLst>
                                    </p:anim>
                                    <p:anim calcmode="lin" valueType="num">
                                      <p:cBhvr>
                                        <p:cTn id="22" dur="1000" fill="hold"/>
                                        <p:tgtEl>
                                          <p:spTgt spid="3381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nodeType="clickEffect">
                                  <p:stCondLst>
                                    <p:cond delay="0"/>
                                  </p:stCondLst>
                                  <p:childTnLst>
                                    <p:set>
                                      <p:cBhvr>
                                        <p:cTn id="26" dur="1" fill="hold">
                                          <p:stCondLst>
                                            <p:cond delay="0"/>
                                          </p:stCondLst>
                                        </p:cTn>
                                        <p:tgtEl>
                                          <p:spTgt spid="33805"/>
                                        </p:tgtEl>
                                        <p:attrNameLst>
                                          <p:attrName>style.visibility</p:attrName>
                                        </p:attrNameLst>
                                      </p:cBhvr>
                                      <p:to>
                                        <p:strVal val="visible"/>
                                      </p:to>
                                    </p:set>
                                    <p:anim calcmode="lin" valueType="num">
                                      <p:cBhvr>
                                        <p:cTn id="27" dur="500" fill="hold"/>
                                        <p:tgtEl>
                                          <p:spTgt spid="33805"/>
                                        </p:tgtEl>
                                        <p:attrNameLst>
                                          <p:attrName>ppt_x</p:attrName>
                                        </p:attrNameLst>
                                      </p:cBhvr>
                                      <p:tavLst>
                                        <p:tav tm="0">
                                          <p:val>
                                            <p:strVal val="#ppt_x-#ppt_w/2"/>
                                          </p:val>
                                        </p:tav>
                                        <p:tav tm="100000">
                                          <p:val>
                                            <p:strVal val="#ppt_x"/>
                                          </p:val>
                                        </p:tav>
                                      </p:tavLst>
                                    </p:anim>
                                    <p:anim calcmode="lin" valueType="num">
                                      <p:cBhvr>
                                        <p:cTn id="28" dur="500" fill="hold"/>
                                        <p:tgtEl>
                                          <p:spTgt spid="33805"/>
                                        </p:tgtEl>
                                        <p:attrNameLst>
                                          <p:attrName>ppt_y</p:attrName>
                                        </p:attrNameLst>
                                      </p:cBhvr>
                                      <p:tavLst>
                                        <p:tav tm="0">
                                          <p:val>
                                            <p:strVal val="#ppt_y"/>
                                          </p:val>
                                        </p:tav>
                                        <p:tav tm="100000">
                                          <p:val>
                                            <p:strVal val="#ppt_y"/>
                                          </p:val>
                                        </p:tav>
                                      </p:tavLst>
                                    </p:anim>
                                    <p:anim calcmode="lin" valueType="num">
                                      <p:cBhvr>
                                        <p:cTn id="29" dur="500" fill="hold"/>
                                        <p:tgtEl>
                                          <p:spTgt spid="33805"/>
                                        </p:tgtEl>
                                        <p:attrNameLst>
                                          <p:attrName>ppt_w</p:attrName>
                                        </p:attrNameLst>
                                      </p:cBhvr>
                                      <p:tavLst>
                                        <p:tav tm="0">
                                          <p:val>
                                            <p:fltVal val="0"/>
                                          </p:val>
                                        </p:tav>
                                        <p:tav tm="100000">
                                          <p:val>
                                            <p:strVal val="#ppt_w"/>
                                          </p:val>
                                        </p:tav>
                                      </p:tavLst>
                                    </p:anim>
                                    <p:anim calcmode="lin" valueType="num">
                                      <p:cBhvr>
                                        <p:cTn id="30" dur="500" fill="hold"/>
                                        <p:tgtEl>
                                          <p:spTgt spid="33805"/>
                                        </p:tgtEl>
                                        <p:attrNameLst>
                                          <p:attrName>ppt_h</p:attrName>
                                        </p:attrNameLst>
                                      </p:cBhvr>
                                      <p:tavLst>
                                        <p:tav tm="0">
                                          <p:val>
                                            <p:strVal val="#ppt_h"/>
                                          </p:val>
                                        </p:tav>
                                        <p:tav tm="100000">
                                          <p:val>
                                            <p:strVal val="#ppt_h"/>
                                          </p:val>
                                        </p:tav>
                                      </p:tavLst>
                                    </p:anim>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499"/>
                                          </p:stCondLst>
                                        </p:cTn>
                                        <p:tgtEl>
                                          <p:spTgt spid="184322"/>
                                        </p:tgtEl>
                                        <p:attrNameLst>
                                          <p:attrName>style.visibility</p:attrName>
                                        </p:attrNameLst>
                                      </p:cBhvr>
                                      <p:to>
                                        <p:strVal val="visible"/>
                                      </p:to>
                                    </p:set>
                                  </p:childTnLst>
                                </p:cTn>
                              </p:par>
                            </p:childTnLst>
                          </p:cTn>
                        </p:par>
                        <p:par>
                          <p:cTn id="34" fill="hold">
                            <p:stCondLst>
                              <p:cond delay="1000"/>
                            </p:stCondLst>
                            <p:childTnLst>
                              <p:par>
                                <p:cTn id="35" presetID="2" presetClass="entr" presetSubtype="2" fill="hold" nodeType="afterEffect">
                                  <p:stCondLst>
                                    <p:cond delay="0"/>
                                  </p:stCondLst>
                                  <p:childTnLst>
                                    <p:set>
                                      <p:cBhvr>
                                        <p:cTn id="36" dur="1" fill="hold">
                                          <p:stCondLst>
                                            <p:cond delay="0"/>
                                          </p:stCondLst>
                                        </p:cTn>
                                        <p:tgtEl>
                                          <p:spTgt spid="184323"/>
                                        </p:tgtEl>
                                        <p:attrNameLst>
                                          <p:attrName>style.visibility</p:attrName>
                                        </p:attrNameLst>
                                      </p:cBhvr>
                                      <p:to>
                                        <p:strVal val="visible"/>
                                      </p:to>
                                    </p:set>
                                    <p:anim calcmode="lin" valueType="num">
                                      <p:cBhvr additive="base">
                                        <p:cTn id="37" dur="2000" fill="hold"/>
                                        <p:tgtEl>
                                          <p:spTgt spid="184323"/>
                                        </p:tgtEl>
                                        <p:attrNameLst>
                                          <p:attrName>ppt_x</p:attrName>
                                        </p:attrNameLst>
                                      </p:cBhvr>
                                      <p:tavLst>
                                        <p:tav tm="0">
                                          <p:val>
                                            <p:strVal val="1+#ppt_w/2"/>
                                          </p:val>
                                        </p:tav>
                                        <p:tav tm="100000">
                                          <p:val>
                                            <p:strVal val="#ppt_x"/>
                                          </p:val>
                                        </p:tav>
                                      </p:tavLst>
                                    </p:anim>
                                    <p:anim calcmode="lin" valueType="num">
                                      <p:cBhvr additive="base">
                                        <p:cTn id="38" dur="2000" fill="hold"/>
                                        <p:tgtEl>
                                          <p:spTgt spid="184323"/>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2" fill="hold" nodeType="afterEffect">
                                  <p:stCondLst>
                                    <p:cond delay="0"/>
                                  </p:stCondLst>
                                  <p:childTnLst>
                                    <p:set>
                                      <p:cBhvr>
                                        <p:cTn id="41" dur="1" fill="hold">
                                          <p:stCondLst>
                                            <p:cond delay="0"/>
                                          </p:stCondLst>
                                        </p:cTn>
                                        <p:tgtEl>
                                          <p:spTgt spid="184324"/>
                                        </p:tgtEl>
                                        <p:attrNameLst>
                                          <p:attrName>style.visibility</p:attrName>
                                        </p:attrNameLst>
                                      </p:cBhvr>
                                      <p:to>
                                        <p:strVal val="visible"/>
                                      </p:to>
                                    </p:set>
                                    <p:anim calcmode="lin" valueType="num">
                                      <p:cBhvr additive="base">
                                        <p:cTn id="42" dur="2000" fill="hold"/>
                                        <p:tgtEl>
                                          <p:spTgt spid="184324"/>
                                        </p:tgtEl>
                                        <p:attrNameLst>
                                          <p:attrName>ppt_x</p:attrName>
                                        </p:attrNameLst>
                                      </p:cBhvr>
                                      <p:tavLst>
                                        <p:tav tm="0">
                                          <p:val>
                                            <p:strVal val="1+#ppt_w/2"/>
                                          </p:val>
                                        </p:tav>
                                        <p:tav tm="100000">
                                          <p:val>
                                            <p:strVal val="#ppt_x"/>
                                          </p:val>
                                        </p:tav>
                                      </p:tavLst>
                                    </p:anim>
                                    <p:anim calcmode="lin" valueType="num">
                                      <p:cBhvr additive="base">
                                        <p:cTn id="43" dur="2000" fill="hold"/>
                                        <p:tgtEl>
                                          <p:spTgt spid="18432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1" fill="hold" grpId="0" nodeType="clickEffect">
                                  <p:stCondLst>
                                    <p:cond delay="0"/>
                                  </p:stCondLst>
                                  <p:childTnLst>
                                    <p:set>
                                      <p:cBhvr>
                                        <p:cTn id="47" dur="1" fill="hold">
                                          <p:stCondLst>
                                            <p:cond delay="0"/>
                                          </p:stCondLst>
                                        </p:cTn>
                                        <p:tgtEl>
                                          <p:spTgt spid="33810"/>
                                        </p:tgtEl>
                                        <p:attrNameLst>
                                          <p:attrName>style.visibility</p:attrName>
                                        </p:attrNameLst>
                                      </p:cBhvr>
                                      <p:to>
                                        <p:strVal val="visible"/>
                                      </p:to>
                                    </p:set>
                                    <p:anim calcmode="lin" valueType="num">
                                      <p:cBhvr>
                                        <p:cTn id="48" dur="500" fill="hold"/>
                                        <p:tgtEl>
                                          <p:spTgt spid="33810"/>
                                        </p:tgtEl>
                                        <p:attrNameLst>
                                          <p:attrName>ppt_x</p:attrName>
                                        </p:attrNameLst>
                                      </p:cBhvr>
                                      <p:tavLst>
                                        <p:tav tm="0">
                                          <p:val>
                                            <p:strVal val="#ppt_x"/>
                                          </p:val>
                                        </p:tav>
                                        <p:tav tm="100000">
                                          <p:val>
                                            <p:strVal val="#ppt_x"/>
                                          </p:val>
                                        </p:tav>
                                      </p:tavLst>
                                    </p:anim>
                                    <p:anim calcmode="lin" valueType="num">
                                      <p:cBhvr>
                                        <p:cTn id="49" dur="500" fill="hold"/>
                                        <p:tgtEl>
                                          <p:spTgt spid="33810"/>
                                        </p:tgtEl>
                                        <p:attrNameLst>
                                          <p:attrName>ppt_y</p:attrName>
                                        </p:attrNameLst>
                                      </p:cBhvr>
                                      <p:tavLst>
                                        <p:tav tm="0">
                                          <p:val>
                                            <p:strVal val="#ppt_y-#ppt_h/2"/>
                                          </p:val>
                                        </p:tav>
                                        <p:tav tm="100000">
                                          <p:val>
                                            <p:strVal val="#ppt_y"/>
                                          </p:val>
                                        </p:tav>
                                      </p:tavLst>
                                    </p:anim>
                                    <p:anim calcmode="lin" valueType="num">
                                      <p:cBhvr>
                                        <p:cTn id="50" dur="500" fill="hold"/>
                                        <p:tgtEl>
                                          <p:spTgt spid="33810"/>
                                        </p:tgtEl>
                                        <p:attrNameLst>
                                          <p:attrName>ppt_w</p:attrName>
                                        </p:attrNameLst>
                                      </p:cBhvr>
                                      <p:tavLst>
                                        <p:tav tm="0">
                                          <p:val>
                                            <p:strVal val="#ppt_w"/>
                                          </p:val>
                                        </p:tav>
                                        <p:tav tm="100000">
                                          <p:val>
                                            <p:strVal val="#ppt_w"/>
                                          </p:val>
                                        </p:tav>
                                      </p:tavLst>
                                    </p:anim>
                                    <p:anim calcmode="lin" valueType="num">
                                      <p:cBhvr>
                                        <p:cTn id="51" dur="500" fill="hold"/>
                                        <p:tgtEl>
                                          <p:spTgt spid="33810"/>
                                        </p:tgtEl>
                                        <p:attrNameLst>
                                          <p:attrName>ppt_h</p:attrName>
                                        </p:attrNameLst>
                                      </p:cBhvr>
                                      <p:tavLst>
                                        <p:tav tm="0">
                                          <p:val>
                                            <p:fltVal val="0"/>
                                          </p:val>
                                        </p:tav>
                                        <p:tav tm="100000">
                                          <p:val>
                                            <p:strVal val="#ppt_h"/>
                                          </p:val>
                                        </p:tav>
                                      </p:tavLst>
                                    </p:anim>
                                  </p:childTnLst>
                                </p:cTn>
                              </p:par>
                            </p:childTnLst>
                          </p:cTn>
                        </p:par>
                        <p:par>
                          <p:cTn id="52" fill="hold">
                            <p:stCondLst>
                              <p:cond delay="500"/>
                            </p:stCondLst>
                            <p:childTnLst>
                              <p:par>
                                <p:cTn id="53" presetID="2" presetClass="entr" presetSubtype="2" fill="hold" nodeType="afterEffect">
                                  <p:stCondLst>
                                    <p:cond delay="0"/>
                                  </p:stCondLst>
                                  <p:childTnLst>
                                    <p:set>
                                      <p:cBhvr>
                                        <p:cTn id="54" dur="1" fill="hold">
                                          <p:stCondLst>
                                            <p:cond delay="0"/>
                                          </p:stCondLst>
                                        </p:cTn>
                                        <p:tgtEl>
                                          <p:spTgt spid="184325"/>
                                        </p:tgtEl>
                                        <p:attrNameLst>
                                          <p:attrName>style.visibility</p:attrName>
                                        </p:attrNameLst>
                                      </p:cBhvr>
                                      <p:to>
                                        <p:strVal val="visible"/>
                                      </p:to>
                                    </p:set>
                                    <p:anim calcmode="lin" valueType="num">
                                      <p:cBhvr additive="base">
                                        <p:cTn id="55" dur="500" fill="hold"/>
                                        <p:tgtEl>
                                          <p:spTgt spid="184325"/>
                                        </p:tgtEl>
                                        <p:attrNameLst>
                                          <p:attrName>ppt_x</p:attrName>
                                        </p:attrNameLst>
                                      </p:cBhvr>
                                      <p:tavLst>
                                        <p:tav tm="0">
                                          <p:val>
                                            <p:strVal val="1+#ppt_w/2"/>
                                          </p:val>
                                        </p:tav>
                                        <p:tav tm="100000">
                                          <p:val>
                                            <p:strVal val="#ppt_x"/>
                                          </p:val>
                                        </p:tav>
                                      </p:tavLst>
                                    </p:anim>
                                    <p:anim calcmode="lin" valueType="num">
                                      <p:cBhvr additive="base">
                                        <p:cTn id="56" dur="500" fill="hold"/>
                                        <p:tgtEl>
                                          <p:spTgt spid="184325"/>
                                        </p:tgtEl>
                                        <p:attrNameLst>
                                          <p:attrName>ppt_y</p:attrName>
                                        </p:attrNameLst>
                                      </p:cBhvr>
                                      <p:tavLst>
                                        <p:tav tm="0">
                                          <p:val>
                                            <p:strVal val="#ppt_y"/>
                                          </p:val>
                                        </p:tav>
                                        <p:tav tm="100000">
                                          <p:val>
                                            <p:strVal val="#ppt_y"/>
                                          </p:val>
                                        </p:tav>
                                      </p:tavLst>
                                    </p:anim>
                                  </p:childTnLst>
                                </p:cTn>
                              </p:par>
                            </p:childTnLst>
                          </p:cTn>
                        </p:par>
                        <p:par>
                          <p:cTn id="57" fill="hold">
                            <p:stCondLst>
                              <p:cond delay="1000"/>
                            </p:stCondLst>
                            <p:childTnLst>
                              <p:par>
                                <p:cTn id="58" presetID="55" presetClass="entr" presetSubtype="0"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1000" fill="hold"/>
                                        <p:tgtEl>
                                          <p:spTgt spid="2"/>
                                        </p:tgtEl>
                                        <p:attrNameLst>
                                          <p:attrName>ppt_w</p:attrName>
                                        </p:attrNameLst>
                                      </p:cBhvr>
                                      <p:tavLst>
                                        <p:tav tm="0">
                                          <p:val>
                                            <p:strVal val="#ppt_w*0.70"/>
                                          </p:val>
                                        </p:tav>
                                        <p:tav tm="100000">
                                          <p:val>
                                            <p:strVal val="#ppt_w"/>
                                          </p:val>
                                        </p:tav>
                                      </p:tavLst>
                                    </p:anim>
                                    <p:anim calcmode="lin" valueType="num">
                                      <p:cBhvr>
                                        <p:cTn id="61" dur="1000" fill="hold"/>
                                        <p:tgtEl>
                                          <p:spTgt spid="2"/>
                                        </p:tgtEl>
                                        <p:attrNameLst>
                                          <p:attrName>ppt_h</p:attrName>
                                        </p:attrNameLst>
                                      </p:cBhvr>
                                      <p:tavLst>
                                        <p:tav tm="0">
                                          <p:val>
                                            <p:strVal val="#ppt_h"/>
                                          </p:val>
                                        </p:tav>
                                        <p:tav tm="100000">
                                          <p:val>
                                            <p:strVal val="#ppt_h"/>
                                          </p:val>
                                        </p:tav>
                                      </p:tavLst>
                                    </p:anim>
                                    <p:animEffect transition="in" filter="fade">
                                      <p:cBhvr>
                                        <p:cTn id="6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1" grpId="0" bldLvl="0" animBg="1"/>
      <p:bldP spid="33802" grpId="0" bldLvl="0" animBg="1"/>
      <p:bldP spid="33810" grpId="0" bldLvl="0" animBg="1"/>
      <p:bldP spid="33813" grpId="0" bldLvl="0" animBg="1"/>
      <p:bldP spid="33814"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vert="horz" wrap="square" lIns="91440" tIns="45720" rIns="91440" bIns="45720" numCol="1" anchor="b" anchorCtr="0" compatLnSpc="1">
            <a:normAutofit/>
          </a:bodyPr>
          <a:lstStyle/>
          <a:p>
            <a:pPr fontAlgn="base">
              <a:spcAft>
                <a:spcPct val="0"/>
              </a:spcAft>
              <a:defRPr/>
            </a:pPr>
            <a:r>
              <a:rPr lang="en-US" altLang="zh-CN" sz="3600">
                <a:latin typeface="Times New Roman" panose="02020603050405020304" pitchFamily="18" charset="0"/>
                <a:ea typeface="黑体" panose="02010609060101010101" pitchFamily="49" charset="-122"/>
              </a:rPr>
              <a:t>3.4  </a:t>
            </a:r>
            <a:r>
              <a:rPr lang="zh-CN" altLang="en-US" sz="3600">
                <a:latin typeface="Times New Roman" panose="02020603050405020304" pitchFamily="18" charset="0"/>
                <a:ea typeface="黑体" panose="02010609060101010101" pitchFamily="49" charset="-122"/>
              </a:rPr>
              <a:t>鲁宾逊归结原理</a:t>
            </a:r>
          </a:p>
        </p:txBody>
      </p:sp>
      <p:sp>
        <p:nvSpPr>
          <p:cNvPr id="230403" name="灯片编号占位符 4"/>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218</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30404" name="Rectangle 3"/>
          <p:cNvSpPr>
            <a:spLocks noGrp="1"/>
          </p:cNvSpPr>
          <p:nvPr>
            <p:ph type="body" sz="half"/>
          </p:nvPr>
        </p:nvSpPr>
        <p:spPr>
          <a:xfrm>
            <a:off x="1524001" y="908051"/>
            <a:ext cx="4244975" cy="5400675"/>
          </a:xfrm>
        </p:spPr>
        <p:txBody>
          <a:bodyPr vert="horz" wrap="square" lIns="91440" tIns="45720" rIns="91440" bIns="45720" anchor="t" anchorCtr="0">
            <a:normAutofit/>
          </a:bodyPr>
          <a:lstStyle>
            <a:lvl1pPr lvl="0">
              <a:buClr>
                <a:schemeClr val="accent1"/>
              </a:buClr>
              <a:buSzPct val="85000"/>
              <a:buFont typeface="Wingdings 2" panose="05020102010507070707" pitchFamily="18" charset="2"/>
              <a:defRPr sz="2300"/>
            </a:lvl1pPr>
            <a:lvl2pPr lvl="1">
              <a:buClr>
                <a:schemeClr val="accent2"/>
              </a:buClr>
              <a:buSzPct val="70000"/>
              <a:buFont typeface="Wingdings" panose="05000000000000000000" pitchFamily="2" charset="2"/>
              <a:defRPr sz="2000"/>
            </a:lvl2pPr>
            <a:lvl3pPr lvl="2">
              <a:buClr>
                <a:srgbClr val="8CADAE"/>
              </a:buClr>
              <a:buSzPct val="75000"/>
              <a:buFont typeface="Wingdings 2" panose="05020102010507070707" pitchFamily="18" charset="2"/>
              <a:defRPr sz="1800"/>
            </a:lvl3pPr>
            <a:lvl4pPr lvl="3">
              <a:buClr>
                <a:srgbClr val="8C7B70"/>
              </a:buClr>
              <a:buSzPct val="70000"/>
              <a:buFont typeface="Wingdings" panose="05000000000000000000" pitchFamily="2" charset="2"/>
              <a:defRPr sz="1800"/>
            </a:lvl4pPr>
            <a:lvl5pPr lvl="4">
              <a:buClr>
                <a:srgbClr val="8FB08C"/>
              </a:buClr>
              <a:buSzTx/>
              <a:buFontTx/>
              <a:defRPr sz="1600"/>
            </a:lvl5pPr>
          </a:lstStyle>
          <a:p>
            <a:pPr lvl="0" eaLnBrk="1" hangingPunct="1"/>
            <a:r>
              <a:rPr lang="zh-CN" altLang="en-US" sz="2400" b="1" dirty="0">
                <a:latin typeface="Times New Roman" panose="02020603050405020304" pitchFamily="18" charset="0"/>
              </a:rPr>
              <a:t>例</a:t>
            </a:r>
            <a:r>
              <a:rPr lang="en-US" altLang="zh-CN" sz="2400" b="1" dirty="0">
                <a:latin typeface="Times New Roman" panose="02020603050405020304" pitchFamily="18" charset="0"/>
              </a:rPr>
              <a:t>3.7 </a:t>
            </a:r>
            <a:r>
              <a:rPr lang="zh-CN" altLang="en-US" sz="2400" b="1" dirty="0">
                <a:latin typeface="Times New Roman" panose="02020603050405020304" pitchFamily="18" charset="0"/>
              </a:rPr>
              <a:t>设：</a:t>
            </a:r>
            <a:r>
              <a:rPr lang="zh-CN" altLang="en-US" sz="2400" dirty="0"/>
              <a:t> </a:t>
            </a:r>
          </a:p>
        </p:txBody>
      </p:sp>
      <p:sp>
        <p:nvSpPr>
          <p:cNvPr id="230407" name="Text Box 8"/>
          <p:cNvSpPr txBox="1"/>
          <p:nvPr/>
        </p:nvSpPr>
        <p:spPr>
          <a:xfrm>
            <a:off x="2209800" y="2057400"/>
            <a:ext cx="38100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2400" b="1" dirty="0">
                <a:latin typeface="Arial" panose="020B0604020202020204" pitchFamily="34" charset="0"/>
                <a:ea typeface="宋体" panose="02010600030101010101" pitchFamily="2" charset="-122"/>
              </a:rPr>
              <a:t>求其二元归结式。</a:t>
            </a:r>
          </a:p>
        </p:txBody>
      </p:sp>
      <p:sp>
        <p:nvSpPr>
          <p:cNvPr id="78868" name="Text Box 20"/>
          <p:cNvSpPr txBox="1"/>
          <p:nvPr/>
        </p:nvSpPr>
        <p:spPr>
          <a:xfrm>
            <a:off x="2133600" y="3733800"/>
            <a:ext cx="25908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2400" b="1" dirty="0">
                <a:latin typeface="Arial" panose="020B0604020202020204" pitchFamily="34" charset="0"/>
                <a:ea typeface="宋体" panose="02010600030101010101" pitchFamily="2" charset="-122"/>
              </a:rPr>
              <a:t>得：</a:t>
            </a:r>
          </a:p>
        </p:txBody>
      </p:sp>
      <p:graphicFrame>
        <p:nvGraphicFramePr>
          <p:cNvPr id="230412" name="Object 1024"/>
          <p:cNvGraphicFramePr/>
          <p:nvPr/>
        </p:nvGraphicFramePr>
        <p:xfrm>
          <a:off x="3048000" y="1524001"/>
          <a:ext cx="2133600" cy="423863"/>
        </p:xfrm>
        <a:graphic>
          <a:graphicData uri="http://schemas.openxmlformats.org/presentationml/2006/ole">
            <mc:AlternateContent xmlns:mc="http://schemas.openxmlformats.org/markup-compatibility/2006">
              <mc:Choice xmlns:v="urn:schemas-microsoft-com:vml" Requires="v">
                <p:oleObj r:id="rId2" imgW="1103630" imgH="215900" progId="Equation.3">
                  <p:embed/>
                </p:oleObj>
              </mc:Choice>
              <mc:Fallback>
                <p:oleObj r:id="rId2" imgW="1103630" imgH="215900" progId="Equation.3">
                  <p:embed/>
                  <p:pic>
                    <p:nvPicPr>
                      <p:cNvPr id="230412" name="Object 1024"/>
                      <p:cNvPicPr/>
                      <p:nvPr/>
                    </p:nvPicPr>
                    <p:blipFill>
                      <a:blip r:embed="rId3"/>
                      <a:stretch>
                        <a:fillRect/>
                      </a:stretch>
                    </p:blipFill>
                    <p:spPr>
                      <a:xfrm>
                        <a:off x="3048000" y="1524001"/>
                        <a:ext cx="2133600" cy="423863"/>
                      </a:xfrm>
                      <a:prstGeom prst="rect">
                        <a:avLst/>
                      </a:prstGeom>
                      <a:noFill/>
                      <a:ln w="38100">
                        <a:noFill/>
                        <a:miter/>
                      </a:ln>
                    </p:spPr>
                  </p:pic>
                </p:oleObj>
              </mc:Fallback>
            </mc:AlternateContent>
          </a:graphicData>
        </a:graphic>
      </p:graphicFrame>
      <p:graphicFrame>
        <p:nvGraphicFramePr>
          <p:cNvPr id="230414" name="Object 1025"/>
          <p:cNvGraphicFramePr/>
          <p:nvPr/>
        </p:nvGraphicFramePr>
        <p:xfrm>
          <a:off x="5486400" y="1524000"/>
          <a:ext cx="2281238" cy="412750"/>
        </p:xfrm>
        <a:graphic>
          <a:graphicData uri="http://schemas.openxmlformats.org/presentationml/2006/ole">
            <mc:AlternateContent xmlns:mc="http://schemas.openxmlformats.org/markup-compatibility/2006">
              <mc:Choice xmlns:v="urn:schemas-microsoft-com:vml" Requires="v">
                <p:oleObj r:id="rId4" imgW="1205865" imgH="215900" progId="Equation.3">
                  <p:embed/>
                </p:oleObj>
              </mc:Choice>
              <mc:Fallback>
                <p:oleObj r:id="rId4" imgW="1205865" imgH="215900" progId="Equation.3">
                  <p:embed/>
                  <p:pic>
                    <p:nvPicPr>
                      <p:cNvPr id="230414" name="Object 1025"/>
                      <p:cNvPicPr/>
                      <p:nvPr/>
                    </p:nvPicPr>
                    <p:blipFill>
                      <a:blip r:embed="rId5"/>
                      <a:stretch>
                        <a:fillRect/>
                      </a:stretch>
                    </p:blipFill>
                    <p:spPr>
                      <a:xfrm>
                        <a:off x="5486400" y="1524000"/>
                        <a:ext cx="2281238" cy="412750"/>
                      </a:xfrm>
                      <a:prstGeom prst="rect">
                        <a:avLst/>
                      </a:prstGeom>
                      <a:noFill/>
                      <a:ln w="38100">
                        <a:noFill/>
                        <a:miter/>
                      </a:ln>
                    </p:spPr>
                  </p:pic>
                </p:oleObj>
              </mc:Fallback>
            </mc:AlternateContent>
          </a:graphicData>
        </a:graphic>
      </p:graphicFrame>
      <p:graphicFrame>
        <p:nvGraphicFramePr>
          <p:cNvPr id="185346" name="Object 1026"/>
          <p:cNvGraphicFramePr/>
          <p:nvPr/>
        </p:nvGraphicFramePr>
        <p:xfrm>
          <a:off x="2286000" y="4191000"/>
          <a:ext cx="7543800" cy="457200"/>
        </p:xfrm>
        <a:graphic>
          <a:graphicData uri="http://schemas.openxmlformats.org/presentationml/2006/ole">
            <mc:AlternateContent xmlns:mc="http://schemas.openxmlformats.org/markup-compatibility/2006">
              <mc:Choice xmlns:v="urn:schemas-microsoft-com:vml" Requires="v">
                <p:oleObj r:id="rId6" imgW="3606800" imgH="215900" progId="Equation.3">
                  <p:embed/>
                </p:oleObj>
              </mc:Choice>
              <mc:Fallback>
                <p:oleObj r:id="rId6" imgW="3606800" imgH="215900" progId="Equation.3">
                  <p:embed/>
                  <p:pic>
                    <p:nvPicPr>
                      <p:cNvPr id="185346" name="Object 1026"/>
                      <p:cNvPicPr/>
                      <p:nvPr/>
                    </p:nvPicPr>
                    <p:blipFill>
                      <a:blip r:embed="rId7"/>
                      <a:stretch>
                        <a:fillRect/>
                      </a:stretch>
                    </p:blipFill>
                    <p:spPr>
                      <a:xfrm>
                        <a:off x="2286000" y="4191000"/>
                        <a:ext cx="7543800" cy="457200"/>
                      </a:xfrm>
                      <a:prstGeom prst="rect">
                        <a:avLst/>
                      </a:prstGeom>
                      <a:noFill/>
                      <a:ln w="38100">
                        <a:noFill/>
                        <a:miter/>
                      </a:ln>
                    </p:spPr>
                  </p:pic>
                </p:oleObj>
              </mc:Fallback>
            </mc:AlternateContent>
          </a:graphicData>
        </a:graphic>
      </p:graphicFrame>
      <p:graphicFrame>
        <p:nvGraphicFramePr>
          <p:cNvPr id="185347" name="Object 1027"/>
          <p:cNvGraphicFramePr/>
          <p:nvPr/>
        </p:nvGraphicFramePr>
        <p:xfrm>
          <a:off x="2819400" y="4800600"/>
          <a:ext cx="2133600" cy="412750"/>
        </p:xfrm>
        <a:graphic>
          <a:graphicData uri="http://schemas.openxmlformats.org/presentationml/2006/ole">
            <mc:AlternateContent xmlns:mc="http://schemas.openxmlformats.org/markup-compatibility/2006">
              <mc:Choice xmlns:v="urn:schemas-microsoft-com:vml" Requires="v">
                <p:oleObj r:id="rId8" imgW="926465" imgH="203200" progId="Equation.3">
                  <p:embed/>
                </p:oleObj>
              </mc:Choice>
              <mc:Fallback>
                <p:oleObj r:id="rId8" imgW="926465" imgH="203200" progId="Equation.3">
                  <p:embed/>
                  <p:pic>
                    <p:nvPicPr>
                      <p:cNvPr id="185347" name="Object 1027"/>
                      <p:cNvPicPr/>
                      <p:nvPr/>
                    </p:nvPicPr>
                    <p:blipFill>
                      <a:blip r:embed="rId9"/>
                      <a:stretch>
                        <a:fillRect/>
                      </a:stretch>
                    </p:blipFill>
                    <p:spPr>
                      <a:xfrm>
                        <a:off x="2819400" y="4800600"/>
                        <a:ext cx="2133600" cy="412750"/>
                      </a:xfrm>
                      <a:prstGeom prst="rect">
                        <a:avLst/>
                      </a:prstGeom>
                      <a:noFill/>
                      <a:ln w="38100">
                        <a:noFill/>
                        <a:miter/>
                      </a:ln>
                    </p:spPr>
                  </p:pic>
                </p:oleObj>
              </mc:Fallback>
            </mc:AlternateContent>
          </a:graphicData>
        </a:graphic>
      </p:graphicFrame>
      <p:graphicFrame>
        <p:nvGraphicFramePr>
          <p:cNvPr id="185348" name="Object 1028"/>
          <p:cNvGraphicFramePr/>
          <p:nvPr/>
        </p:nvGraphicFramePr>
        <p:xfrm>
          <a:off x="2819400" y="5257801"/>
          <a:ext cx="2133600" cy="434975"/>
        </p:xfrm>
        <a:graphic>
          <a:graphicData uri="http://schemas.openxmlformats.org/presentationml/2006/ole">
            <mc:AlternateContent xmlns:mc="http://schemas.openxmlformats.org/markup-compatibility/2006">
              <mc:Choice xmlns:v="urn:schemas-microsoft-com:vml" Requires="v">
                <p:oleObj r:id="rId10" imgW="901065" imgH="203200" progId="Equation.3">
                  <p:embed/>
                </p:oleObj>
              </mc:Choice>
              <mc:Fallback>
                <p:oleObj r:id="rId10" imgW="901065" imgH="203200" progId="Equation.3">
                  <p:embed/>
                  <p:pic>
                    <p:nvPicPr>
                      <p:cNvPr id="185348" name="Object 1028"/>
                      <p:cNvPicPr/>
                      <p:nvPr/>
                    </p:nvPicPr>
                    <p:blipFill>
                      <a:blip r:embed="rId11"/>
                      <a:stretch>
                        <a:fillRect/>
                      </a:stretch>
                    </p:blipFill>
                    <p:spPr>
                      <a:xfrm>
                        <a:off x="2819400" y="5257801"/>
                        <a:ext cx="2133600" cy="434975"/>
                      </a:xfrm>
                      <a:prstGeom prst="rect">
                        <a:avLst/>
                      </a:prstGeom>
                      <a:noFill/>
                      <a:ln w="38100">
                        <a:noFill/>
                        <a:miter/>
                      </a:ln>
                    </p:spPr>
                  </p:pic>
                </p:oleObj>
              </mc:Fallback>
            </mc:AlternateContent>
          </a:graphicData>
        </a:graphic>
      </p:graphicFrame>
      <p:grpSp>
        <p:nvGrpSpPr>
          <p:cNvPr id="2" name="Group 35"/>
          <p:cNvGrpSpPr/>
          <p:nvPr/>
        </p:nvGrpSpPr>
        <p:grpSpPr>
          <a:xfrm>
            <a:off x="1566864" y="2719388"/>
            <a:ext cx="8531225" cy="1014412"/>
            <a:chOff x="84" y="1680"/>
            <a:chExt cx="4080" cy="639"/>
          </a:xfrm>
        </p:grpSpPr>
        <p:sp>
          <p:nvSpPr>
            <p:cNvPr id="230423" name="Text Box 12"/>
            <p:cNvSpPr txBox="1"/>
            <p:nvPr/>
          </p:nvSpPr>
          <p:spPr>
            <a:xfrm>
              <a:off x="84" y="1680"/>
              <a:ext cx="4080" cy="63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rgbClr val="0000FF"/>
                </a:buClr>
                <a:buSzTx/>
                <a:buFont typeface="Wingdings" panose="05000000000000000000" pitchFamily="2" charset="2"/>
                <a:buChar char="§"/>
              </a:pP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解：</a:t>
              </a:r>
              <a:r>
                <a:rPr lang="zh-CN" altLang="en-US" sz="2400" b="1" dirty="0">
                  <a:solidFill>
                    <a:srgbClr val="0000CC"/>
                  </a:solidFill>
                  <a:latin typeface="Times New Roman" panose="02020603050405020304" pitchFamily="18" charset="0"/>
                  <a:ea typeface="宋体" panose="02010600030101010101" pitchFamily="2" charset="-122"/>
                </a:rPr>
                <a:t>由于</a:t>
              </a:r>
              <a:r>
                <a:rPr lang="en-US" altLang="zh-CN" sz="2400" b="1" dirty="0">
                  <a:solidFill>
                    <a:srgbClr val="0000CC"/>
                  </a:solidFill>
                  <a:latin typeface="Times New Roman" panose="02020603050405020304" pitchFamily="18" charset="0"/>
                  <a:ea typeface="宋体" panose="02010600030101010101" pitchFamily="2" charset="-122"/>
                </a:rPr>
                <a:t>C</a:t>
              </a:r>
              <a:r>
                <a:rPr lang="en-US" altLang="zh-CN" sz="2400" b="1" baseline="-25000" dirty="0">
                  <a:solidFill>
                    <a:srgbClr val="0000CC"/>
                  </a:solidFill>
                  <a:latin typeface="Times New Roman" panose="02020603050405020304" pitchFamily="18" charset="0"/>
                  <a:ea typeface="宋体" panose="02010600030101010101" pitchFamily="2" charset="-122"/>
                </a:rPr>
                <a:t>1</a:t>
              </a:r>
              <a:r>
                <a:rPr lang="zh-CN" altLang="zh-CN" sz="2400" b="1" baseline="-25000" dirty="0">
                  <a:solidFill>
                    <a:srgbClr val="0000CC"/>
                  </a:solidFill>
                  <a:latin typeface="Times New Roman" panose="02020603050405020304" pitchFamily="18" charset="0"/>
                  <a:ea typeface="宋体" panose="02010600030101010101" pitchFamily="2" charset="-122"/>
                </a:rPr>
                <a:t>、</a:t>
              </a:r>
              <a:r>
                <a:rPr lang="en-US" altLang="zh-CN" sz="2400" b="1" dirty="0">
                  <a:solidFill>
                    <a:srgbClr val="0000CC"/>
                  </a:solidFill>
                  <a:latin typeface="Times New Roman" panose="02020603050405020304" pitchFamily="18" charset="0"/>
                  <a:ea typeface="宋体" panose="02010600030101010101" pitchFamily="2" charset="-122"/>
                </a:rPr>
                <a:t>C</a:t>
              </a:r>
              <a:r>
                <a:rPr lang="en-US" altLang="zh-CN" sz="2400" b="1" baseline="-25000" dirty="0">
                  <a:solidFill>
                    <a:srgbClr val="0000CC"/>
                  </a:solidFill>
                  <a:latin typeface="Times New Roman" panose="02020603050405020304" pitchFamily="18" charset="0"/>
                  <a:ea typeface="宋体" panose="02010600030101010101" pitchFamily="2" charset="-122"/>
                </a:rPr>
                <a:t>2</a:t>
              </a:r>
              <a:r>
                <a:rPr lang="zh-CN" altLang="en-US" sz="2400" b="1" dirty="0">
                  <a:solidFill>
                    <a:srgbClr val="660033"/>
                  </a:solidFill>
                  <a:latin typeface="Times New Roman" panose="02020603050405020304" pitchFamily="18" charset="0"/>
                  <a:ea typeface="宋体" panose="02010600030101010101" pitchFamily="2" charset="-122"/>
                </a:rPr>
                <a:t>有相同的变元</a:t>
              </a:r>
              <a:r>
                <a:rPr lang="en-US" altLang="zh-CN" sz="2400" b="1" dirty="0">
                  <a:solidFill>
                    <a:srgbClr val="0000CC"/>
                  </a:solidFill>
                  <a:latin typeface="Times New Roman" panose="02020603050405020304" pitchFamily="18" charset="0"/>
                  <a:ea typeface="宋体" panose="02010600030101010101" pitchFamily="2" charset="-122"/>
                </a:rPr>
                <a:t>x</a:t>
              </a:r>
              <a:r>
                <a:rPr lang="zh-CN" altLang="en-US" sz="2400" b="1" dirty="0">
                  <a:solidFill>
                    <a:srgbClr val="0000CC"/>
                  </a:solidFill>
                  <a:latin typeface="Times New Roman" panose="02020603050405020304" pitchFamily="18"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令  </a:t>
              </a:r>
            </a:p>
            <a:p>
              <a:pPr marL="0" indent="0" eaLnBrk="1" hangingPunct="1">
                <a:spcBef>
                  <a:spcPct val="50000"/>
                </a:spcBef>
                <a:buClr>
                  <a:srgbClr val="0000FF"/>
                </a:buClr>
                <a:buSzTx/>
                <a:buNone/>
              </a:pPr>
              <a:r>
                <a:rPr lang="zh-CN" altLang="en-US" sz="2400" b="1" dirty="0">
                  <a:latin typeface="Arial" panose="020B0604020202020204" pitchFamily="34" charset="0"/>
                  <a:ea typeface="宋体" panose="02010600030101010101" pitchFamily="2" charset="-122"/>
                </a:rPr>
                <a:t>    选                                          则</a:t>
              </a:r>
            </a:p>
          </p:txBody>
        </p:sp>
        <p:graphicFrame>
          <p:nvGraphicFramePr>
            <p:cNvPr id="230424" name="Object 1030"/>
            <p:cNvGraphicFramePr/>
            <p:nvPr/>
          </p:nvGraphicFramePr>
          <p:xfrm>
            <a:off x="437" y="2035"/>
            <a:ext cx="1667" cy="269"/>
          </p:xfrm>
          <a:graphic>
            <a:graphicData uri="http://schemas.openxmlformats.org/presentationml/2006/ole">
              <mc:AlternateContent xmlns:mc="http://schemas.openxmlformats.org/markup-compatibility/2006">
                <mc:Choice xmlns:v="urn:schemas-microsoft-com:vml" Requires="v">
                  <p:oleObj r:id="rId12" imgW="1356995" imgH="215900" progId="Equation.3">
                    <p:embed/>
                  </p:oleObj>
                </mc:Choice>
                <mc:Fallback>
                  <p:oleObj r:id="rId12" imgW="1356995" imgH="215900" progId="Equation.3">
                    <p:embed/>
                    <p:pic>
                      <p:nvPicPr>
                        <p:cNvPr id="230424" name="Object 1030"/>
                        <p:cNvPicPr/>
                        <p:nvPr/>
                      </p:nvPicPr>
                      <p:blipFill>
                        <a:blip r:embed="rId13"/>
                        <a:stretch>
                          <a:fillRect/>
                        </a:stretch>
                      </p:blipFill>
                      <p:spPr>
                        <a:xfrm>
                          <a:off x="437" y="2035"/>
                          <a:ext cx="1667" cy="269"/>
                        </a:xfrm>
                        <a:prstGeom prst="rect">
                          <a:avLst/>
                        </a:prstGeom>
                        <a:noFill/>
                        <a:ln w="38100">
                          <a:noFill/>
                          <a:miter/>
                        </a:ln>
                      </p:spPr>
                    </p:pic>
                  </p:oleObj>
                </mc:Fallback>
              </mc:AlternateContent>
            </a:graphicData>
          </a:graphic>
        </p:graphicFrame>
        <p:graphicFrame>
          <p:nvGraphicFramePr>
            <p:cNvPr id="230425" name="Object 1031"/>
            <p:cNvGraphicFramePr/>
            <p:nvPr/>
          </p:nvGraphicFramePr>
          <p:xfrm>
            <a:off x="2339" y="2050"/>
            <a:ext cx="786" cy="238"/>
          </p:xfrm>
          <a:graphic>
            <a:graphicData uri="http://schemas.openxmlformats.org/presentationml/2006/ole">
              <mc:AlternateContent xmlns:mc="http://schemas.openxmlformats.org/markup-compatibility/2006">
                <mc:Choice xmlns:v="urn:schemas-microsoft-com:vml" Requires="v">
                  <p:oleObj r:id="rId14" imgW="659765" imgH="203200" progId="Equation.3">
                    <p:embed/>
                  </p:oleObj>
                </mc:Choice>
                <mc:Fallback>
                  <p:oleObj r:id="rId14" imgW="659765" imgH="203200" progId="Equation.3">
                    <p:embed/>
                    <p:pic>
                      <p:nvPicPr>
                        <p:cNvPr id="230425" name="Object 1031"/>
                        <p:cNvPicPr/>
                        <p:nvPr/>
                      </p:nvPicPr>
                      <p:blipFill>
                        <a:blip r:embed="rId15"/>
                        <a:stretch>
                          <a:fillRect/>
                        </a:stretch>
                      </p:blipFill>
                      <p:spPr>
                        <a:xfrm>
                          <a:off x="2339" y="2050"/>
                          <a:ext cx="786" cy="238"/>
                        </a:xfrm>
                        <a:prstGeom prst="rect">
                          <a:avLst/>
                        </a:prstGeom>
                        <a:noFill/>
                        <a:ln w="38100">
                          <a:noFill/>
                          <a:miter/>
                        </a:ln>
                      </p:spPr>
                    </p:pic>
                  </p:oleObj>
                </mc:Fallback>
              </mc:AlternateContent>
            </a:graphicData>
          </a:graphic>
        </p:graphicFrame>
        <p:graphicFrame>
          <p:nvGraphicFramePr>
            <p:cNvPr id="230426" name="Object 1032"/>
            <p:cNvGraphicFramePr/>
            <p:nvPr/>
          </p:nvGraphicFramePr>
          <p:xfrm>
            <a:off x="2658" y="1680"/>
            <a:ext cx="1423" cy="260"/>
          </p:xfrm>
          <a:graphic>
            <a:graphicData uri="http://schemas.openxmlformats.org/presentationml/2006/ole">
              <mc:AlternateContent xmlns:mc="http://schemas.openxmlformats.org/markup-compatibility/2006">
                <mc:Choice xmlns:v="urn:schemas-microsoft-com:vml" Requires="v">
                  <p:oleObj r:id="rId16" imgW="1193800" imgH="215900" progId="Equation.3">
                    <p:embed/>
                  </p:oleObj>
                </mc:Choice>
                <mc:Fallback>
                  <p:oleObj r:id="rId16" imgW="1193800" imgH="215900" progId="Equation.3">
                    <p:embed/>
                    <p:pic>
                      <p:nvPicPr>
                        <p:cNvPr id="230426" name="Object 1032"/>
                        <p:cNvPicPr/>
                        <p:nvPr/>
                      </p:nvPicPr>
                      <p:blipFill>
                        <a:blip r:embed="rId17"/>
                        <a:stretch>
                          <a:fillRect/>
                        </a:stretch>
                      </p:blipFill>
                      <p:spPr>
                        <a:xfrm>
                          <a:off x="2658" y="1680"/>
                          <a:ext cx="1423" cy="260"/>
                        </a:xfrm>
                        <a:prstGeom prst="rect">
                          <a:avLst/>
                        </a:prstGeom>
                        <a:noFill/>
                        <a:ln w="38100">
                          <a:noFill/>
                          <a:miter/>
                        </a:ln>
                      </p:spPr>
                    </p:pic>
                  </p:oleObj>
                </mc:Fallback>
              </mc:AlternateContent>
            </a:graphicData>
          </a:graphic>
        </p:graphicFrame>
      </p:grpSp>
      <p:sp>
        <p:nvSpPr>
          <p:cNvPr id="78879" name="Oval 31"/>
          <p:cNvSpPr/>
          <p:nvPr/>
        </p:nvSpPr>
        <p:spPr>
          <a:xfrm>
            <a:off x="5410200" y="1447800"/>
            <a:ext cx="2514600" cy="6096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78880" name="Oval 32"/>
          <p:cNvSpPr/>
          <p:nvPr/>
        </p:nvSpPr>
        <p:spPr>
          <a:xfrm>
            <a:off x="6775450" y="2620963"/>
            <a:ext cx="2514600" cy="6096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78882" name="AutoShape 34"/>
          <p:cNvSpPr/>
          <p:nvPr/>
        </p:nvSpPr>
        <p:spPr>
          <a:xfrm rot="1434368">
            <a:off x="7488238" y="2098675"/>
            <a:ext cx="381000" cy="838200"/>
          </a:xfrm>
          <a:prstGeom prst="curvedLeftArrow">
            <a:avLst>
              <a:gd name="adj1" fmla="val 44000"/>
              <a:gd name="adj2" fmla="val 88000"/>
              <a:gd name="adj3" fmla="val 33305"/>
            </a:avLst>
          </a:prstGeom>
          <a:solidFill>
            <a:srgbClr val="FFFFFF"/>
          </a:solidFill>
          <a:ln w="9525" cap="flat" cmpd="sng">
            <a:solidFill>
              <a:schemeClr val="accent2"/>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aphicFrame>
        <p:nvGraphicFramePr>
          <p:cNvPr id="185349" name="Object 1029"/>
          <p:cNvGraphicFramePr>
            <a:graphicFrameLocks noGrp="1"/>
          </p:cNvGraphicFramePr>
          <p:nvPr>
            <p:ph sz="quarter" idx="1"/>
            <p:extLst>
              <p:ext uri="{D42A27DB-BD31-4B8C-83A1-F6EECF244321}">
                <p14:modId xmlns:p14="http://schemas.microsoft.com/office/powerpoint/2010/main" val="2182306012"/>
              </p:ext>
            </p:extLst>
          </p:nvPr>
        </p:nvGraphicFramePr>
        <p:xfrm>
          <a:off x="6775450" y="4800601"/>
          <a:ext cx="3509193" cy="1628480"/>
        </p:xfrm>
        <a:graphic>
          <a:graphicData uri="http://schemas.openxmlformats.org/presentationml/2006/ole">
            <mc:AlternateContent xmlns:mc="http://schemas.openxmlformats.org/markup-compatibility/2006">
              <mc:Choice xmlns:v="urn:schemas-microsoft-com:vml" Requires="v">
                <p:oleObj r:id="rId18" imgW="4215130" imgH="2487295" progId="SmartDraw.2">
                  <p:embed/>
                </p:oleObj>
              </mc:Choice>
              <mc:Fallback>
                <p:oleObj r:id="rId18" imgW="4215130" imgH="2487295" progId="SmartDraw.2">
                  <p:embed/>
                  <p:pic>
                    <p:nvPicPr>
                      <p:cNvPr id="185349" name="Object 1029"/>
                      <p:cNvPicPr/>
                      <p:nvPr/>
                    </p:nvPicPr>
                    <p:blipFill>
                      <a:blip r:embed="rId19"/>
                      <a:srcRect/>
                      <a:stretch>
                        <a:fillRect/>
                      </a:stretch>
                    </p:blipFill>
                    <p:spPr>
                      <a:xfrm>
                        <a:off x="6775450" y="4800601"/>
                        <a:ext cx="3509193" cy="1628480"/>
                      </a:xfrm>
                      <a:prstGeom prst="rect">
                        <a:avLst/>
                      </a:prstGeom>
                      <a:solidFill>
                        <a:schemeClr val="bg1">
                          <a:alpha val="100000"/>
                        </a:schemeClr>
                      </a:solidFill>
                      <a:ln>
                        <a:solidFill>
                          <a:schemeClr val="folHlink">
                            <a:alpha val="100000"/>
                          </a:schemeClr>
                        </a:solidFill>
                        <a:miter lim="800000"/>
                        <a:headEnd/>
                        <a:tailEnd/>
                      </a:ln>
                    </p:spPr>
                  </p:pic>
                </p:oleObj>
              </mc:Fallback>
            </mc:AlternateContent>
          </a:graphicData>
        </a:graphic>
      </p:graphicFrame>
    </p:spTree>
    <p:extLst>
      <p:ext uri="{BB962C8B-B14F-4D97-AF65-F5344CB8AC3E}">
        <p14:creationId xmlns:p14="http://schemas.microsoft.com/office/powerpoint/2010/main" val="381041723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78879"/>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78880"/>
                                        </p:tgtEl>
                                        <p:attrNameLst>
                                          <p:attrName>style.visibility</p:attrName>
                                        </p:attrNameLst>
                                      </p:cBhvr>
                                      <p:to>
                                        <p:strVal val="visible"/>
                                      </p:to>
                                    </p:se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78882"/>
                                        </p:tgtEl>
                                        <p:attrNameLst>
                                          <p:attrName>style.visibility</p:attrName>
                                        </p:attrNameLst>
                                      </p:cBhvr>
                                      <p:to>
                                        <p:strVal val="visible"/>
                                      </p:to>
                                    </p:set>
                                    <p:animEffect transition="in" filter="dissolve">
                                      <p:cBhvr>
                                        <p:cTn id="18" dur="500"/>
                                        <p:tgtEl>
                                          <p:spTgt spid="7888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8868"/>
                                        </p:tgtEl>
                                        <p:attrNameLst>
                                          <p:attrName>style.visibility</p:attrName>
                                        </p:attrNameLst>
                                      </p:cBhvr>
                                      <p:to>
                                        <p:strVal val="visible"/>
                                      </p:to>
                                    </p:set>
                                    <p:anim calcmode="lin" valueType="num">
                                      <p:cBhvr additive="base">
                                        <p:cTn id="23" dur="500" fill="hold"/>
                                        <p:tgtEl>
                                          <p:spTgt spid="78868"/>
                                        </p:tgtEl>
                                        <p:attrNameLst>
                                          <p:attrName>ppt_x</p:attrName>
                                        </p:attrNameLst>
                                      </p:cBhvr>
                                      <p:tavLst>
                                        <p:tav tm="0">
                                          <p:val>
                                            <p:strVal val="0-#ppt_w/2"/>
                                          </p:val>
                                        </p:tav>
                                        <p:tav tm="100000">
                                          <p:val>
                                            <p:strVal val="#ppt_x"/>
                                          </p:val>
                                        </p:tav>
                                      </p:tavLst>
                                    </p:anim>
                                    <p:anim calcmode="lin" valueType="num">
                                      <p:cBhvr additive="base">
                                        <p:cTn id="24" dur="500" fill="hold"/>
                                        <p:tgtEl>
                                          <p:spTgt spid="78868"/>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nodeType="afterEffect">
                                  <p:stCondLst>
                                    <p:cond delay="0"/>
                                  </p:stCondLst>
                                  <p:childTnLst>
                                    <p:set>
                                      <p:cBhvr>
                                        <p:cTn id="27" dur="1" fill="hold">
                                          <p:stCondLst>
                                            <p:cond delay="0"/>
                                          </p:stCondLst>
                                        </p:cTn>
                                        <p:tgtEl>
                                          <p:spTgt spid="185346"/>
                                        </p:tgtEl>
                                        <p:attrNameLst>
                                          <p:attrName>style.visibility</p:attrName>
                                        </p:attrNameLst>
                                      </p:cBhvr>
                                      <p:to>
                                        <p:strVal val="visible"/>
                                      </p:to>
                                    </p:set>
                                    <p:anim calcmode="lin" valueType="num">
                                      <p:cBhvr additive="base">
                                        <p:cTn id="28" dur="500" fill="hold"/>
                                        <p:tgtEl>
                                          <p:spTgt spid="185346"/>
                                        </p:tgtEl>
                                        <p:attrNameLst>
                                          <p:attrName>ppt_x</p:attrName>
                                        </p:attrNameLst>
                                      </p:cBhvr>
                                      <p:tavLst>
                                        <p:tav tm="0">
                                          <p:val>
                                            <p:strVal val="0-#ppt_w/2"/>
                                          </p:val>
                                        </p:tav>
                                        <p:tav tm="100000">
                                          <p:val>
                                            <p:strVal val="#ppt_x"/>
                                          </p:val>
                                        </p:tav>
                                      </p:tavLst>
                                    </p:anim>
                                    <p:anim calcmode="lin" valueType="num">
                                      <p:cBhvr additive="base">
                                        <p:cTn id="29" dur="500" fill="hold"/>
                                        <p:tgtEl>
                                          <p:spTgt spid="185346"/>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8" fill="hold" nodeType="afterEffect">
                                  <p:stCondLst>
                                    <p:cond delay="0"/>
                                  </p:stCondLst>
                                  <p:childTnLst>
                                    <p:set>
                                      <p:cBhvr>
                                        <p:cTn id="32" dur="1" fill="hold">
                                          <p:stCondLst>
                                            <p:cond delay="0"/>
                                          </p:stCondLst>
                                        </p:cTn>
                                        <p:tgtEl>
                                          <p:spTgt spid="185347"/>
                                        </p:tgtEl>
                                        <p:attrNameLst>
                                          <p:attrName>style.visibility</p:attrName>
                                        </p:attrNameLst>
                                      </p:cBhvr>
                                      <p:to>
                                        <p:strVal val="visible"/>
                                      </p:to>
                                    </p:set>
                                    <p:anim calcmode="lin" valueType="num">
                                      <p:cBhvr additive="base">
                                        <p:cTn id="33" dur="500" fill="hold"/>
                                        <p:tgtEl>
                                          <p:spTgt spid="185347"/>
                                        </p:tgtEl>
                                        <p:attrNameLst>
                                          <p:attrName>ppt_x</p:attrName>
                                        </p:attrNameLst>
                                      </p:cBhvr>
                                      <p:tavLst>
                                        <p:tav tm="0">
                                          <p:val>
                                            <p:strVal val="0-#ppt_w/2"/>
                                          </p:val>
                                        </p:tav>
                                        <p:tav tm="100000">
                                          <p:val>
                                            <p:strVal val="#ppt_x"/>
                                          </p:val>
                                        </p:tav>
                                      </p:tavLst>
                                    </p:anim>
                                    <p:anim calcmode="lin" valueType="num">
                                      <p:cBhvr additive="base">
                                        <p:cTn id="34" dur="500" fill="hold"/>
                                        <p:tgtEl>
                                          <p:spTgt spid="185347"/>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2" presetClass="entr" presetSubtype="8" fill="hold" nodeType="afterEffect">
                                  <p:stCondLst>
                                    <p:cond delay="0"/>
                                  </p:stCondLst>
                                  <p:childTnLst>
                                    <p:set>
                                      <p:cBhvr>
                                        <p:cTn id="37" dur="1" fill="hold">
                                          <p:stCondLst>
                                            <p:cond delay="0"/>
                                          </p:stCondLst>
                                        </p:cTn>
                                        <p:tgtEl>
                                          <p:spTgt spid="185348"/>
                                        </p:tgtEl>
                                        <p:attrNameLst>
                                          <p:attrName>style.visibility</p:attrName>
                                        </p:attrNameLst>
                                      </p:cBhvr>
                                      <p:to>
                                        <p:strVal val="visible"/>
                                      </p:to>
                                    </p:set>
                                    <p:anim calcmode="lin" valueType="num">
                                      <p:cBhvr additive="base">
                                        <p:cTn id="38" dur="500" fill="hold"/>
                                        <p:tgtEl>
                                          <p:spTgt spid="185348"/>
                                        </p:tgtEl>
                                        <p:attrNameLst>
                                          <p:attrName>ppt_x</p:attrName>
                                        </p:attrNameLst>
                                      </p:cBhvr>
                                      <p:tavLst>
                                        <p:tav tm="0">
                                          <p:val>
                                            <p:strVal val="0-#ppt_w/2"/>
                                          </p:val>
                                        </p:tav>
                                        <p:tav tm="100000">
                                          <p:val>
                                            <p:strVal val="#ppt_x"/>
                                          </p:val>
                                        </p:tav>
                                      </p:tavLst>
                                    </p:anim>
                                    <p:anim calcmode="lin" valueType="num">
                                      <p:cBhvr additive="base">
                                        <p:cTn id="39" dur="500" fill="hold"/>
                                        <p:tgtEl>
                                          <p:spTgt spid="18534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nodeType="clickEffect">
                                  <p:stCondLst>
                                    <p:cond delay="0"/>
                                  </p:stCondLst>
                                  <p:childTnLst>
                                    <p:set>
                                      <p:cBhvr>
                                        <p:cTn id="43" dur="1" fill="hold">
                                          <p:stCondLst>
                                            <p:cond delay="0"/>
                                          </p:stCondLst>
                                        </p:cTn>
                                        <p:tgtEl>
                                          <p:spTgt spid="185349"/>
                                        </p:tgtEl>
                                        <p:attrNameLst>
                                          <p:attrName>style.visibility</p:attrName>
                                        </p:attrNameLst>
                                      </p:cBhvr>
                                      <p:to>
                                        <p:strVal val="visible"/>
                                      </p:to>
                                    </p:set>
                                    <p:anim calcmode="lin" valueType="num">
                                      <p:cBhvr>
                                        <p:cTn id="44" dur="1000" fill="hold"/>
                                        <p:tgtEl>
                                          <p:spTgt spid="185349"/>
                                        </p:tgtEl>
                                        <p:attrNameLst>
                                          <p:attrName>ppt_w</p:attrName>
                                        </p:attrNameLst>
                                      </p:cBhvr>
                                      <p:tavLst>
                                        <p:tav tm="0">
                                          <p:val>
                                            <p:strVal val="#ppt_w*0.70"/>
                                          </p:val>
                                        </p:tav>
                                        <p:tav tm="100000">
                                          <p:val>
                                            <p:strVal val="#ppt_w"/>
                                          </p:val>
                                        </p:tav>
                                      </p:tavLst>
                                    </p:anim>
                                    <p:anim calcmode="lin" valueType="num">
                                      <p:cBhvr>
                                        <p:cTn id="45" dur="1000" fill="hold"/>
                                        <p:tgtEl>
                                          <p:spTgt spid="185349"/>
                                        </p:tgtEl>
                                        <p:attrNameLst>
                                          <p:attrName>ppt_h</p:attrName>
                                        </p:attrNameLst>
                                      </p:cBhvr>
                                      <p:tavLst>
                                        <p:tav tm="0">
                                          <p:val>
                                            <p:strVal val="#ppt_h"/>
                                          </p:val>
                                        </p:tav>
                                        <p:tav tm="100000">
                                          <p:val>
                                            <p:strVal val="#ppt_h"/>
                                          </p:val>
                                        </p:tav>
                                      </p:tavLst>
                                    </p:anim>
                                    <p:animEffect transition="in" filter="fade">
                                      <p:cBhvr>
                                        <p:cTn id="46" dur="1000"/>
                                        <p:tgtEl>
                                          <p:spTgt spid="185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8" grpId="0"/>
      <p:bldP spid="78879" grpId="0" animBg="1"/>
      <p:bldP spid="78880" grpId="0" bldLvl="0" animBg="1"/>
      <p:bldP spid="78882" grpId="0" bldLvl="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灯片编号占位符 1"/>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219</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239619" name="Rectangle 4"/>
          <p:cNvSpPr>
            <a:spLocks noChangeArrowheads="1"/>
          </p:cNvSpPr>
          <p:nvPr/>
        </p:nvSpPr>
        <p:spPr bwMode="auto">
          <a:xfrm>
            <a:off x="1892300" y="304801"/>
            <a:ext cx="6781800" cy="765175"/>
          </a:xfrm>
          <a:prstGeom prst="rect">
            <a:avLst/>
          </a:prstGeom>
          <a:noFill/>
          <a:ln>
            <a:noFill/>
          </a:ln>
        </p:spPr>
        <p:txBody>
          <a:bodyPr anchor="b"/>
          <a:lstStyle/>
          <a:p>
            <a:pPr indent="176530" fontAlgn="base">
              <a:spcBef>
                <a:spcPct val="0"/>
              </a:spcBef>
              <a:spcAft>
                <a:spcPct val="0"/>
              </a:spcAft>
              <a:defRPr/>
            </a:pPr>
            <a:r>
              <a:rPr lang="en-US" altLang="zh-CN" sz="3600" b="1">
                <a:solidFill>
                  <a:schemeClr val="accent3">
                    <a:lumMod val="75000"/>
                  </a:schemeClr>
                </a:solidFill>
                <a:latin typeface="Times New Roman" panose="02020603050405020304" pitchFamily="18" charset="0"/>
                <a:ea typeface="黑体" panose="02010609060101010101" pitchFamily="49" charset="-122"/>
              </a:rPr>
              <a:t>3.4  </a:t>
            </a:r>
            <a:r>
              <a:rPr lang="zh-CN" altLang="en-US" sz="3600" b="1">
                <a:solidFill>
                  <a:schemeClr val="accent3">
                    <a:lumMod val="75000"/>
                  </a:schemeClr>
                </a:solidFill>
                <a:latin typeface="Times New Roman" panose="02020603050405020304" pitchFamily="18" charset="0"/>
                <a:ea typeface="黑体" panose="02010609060101010101" pitchFamily="49" charset="-122"/>
              </a:rPr>
              <a:t>鲁宾逊归结原理</a:t>
            </a:r>
          </a:p>
        </p:txBody>
      </p:sp>
      <p:sp>
        <p:nvSpPr>
          <p:cNvPr id="231428" name="Rectangle 3"/>
          <p:cNvSpPr>
            <a:spLocks noGrp="1"/>
          </p:cNvSpPr>
          <p:nvPr/>
        </p:nvSpPr>
        <p:spPr>
          <a:xfrm>
            <a:off x="1752600" y="1600200"/>
            <a:ext cx="8686800" cy="4724400"/>
          </a:xfrm>
          <a:prstGeom prst="rect">
            <a:avLst/>
          </a:prstGeom>
          <a:noFill/>
          <a:ln w="9525">
            <a:noFill/>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indent="-342900" eaLnBrk="1" hangingPunct="1">
              <a:lnSpc>
                <a:spcPct val="95000"/>
              </a:lnSpc>
              <a:buClr>
                <a:schemeClr val="folHlink"/>
              </a:buClr>
              <a:buSzPct val="60000"/>
              <a:buFont typeface="Wingdings" panose="05000000000000000000" pitchFamily="2" charset="2"/>
              <a:buChar char="n"/>
            </a:pPr>
            <a:r>
              <a:rPr lang="zh-CN" altLang="en-US" sz="2200" b="1" dirty="0">
                <a:solidFill>
                  <a:srgbClr val="006600"/>
                </a:solidFill>
                <a:latin typeface="Times New Roman" panose="02020603050405020304" pitchFamily="18" charset="0"/>
                <a:ea typeface="宋体" panose="02010600030101010101" pitchFamily="2" charset="-122"/>
              </a:rPr>
              <a:t>例</a:t>
            </a:r>
            <a:r>
              <a:rPr lang="en-US" altLang="zh-CN" sz="2200" b="1" dirty="0">
                <a:solidFill>
                  <a:srgbClr val="006600"/>
                </a:solidFill>
                <a:latin typeface="Times New Roman" panose="02020603050405020304" pitchFamily="18" charset="0"/>
                <a:ea typeface="宋体" panose="02010600030101010101" pitchFamily="2" charset="-122"/>
              </a:rPr>
              <a:t>3.8</a:t>
            </a:r>
            <a:r>
              <a:rPr lang="en-US" altLang="zh-CN" sz="2200" b="1" dirty="0">
                <a:solidFill>
                  <a:srgbClr val="0000CC"/>
                </a:solidFill>
                <a:latin typeface="Times New Roman" panose="02020603050405020304" pitchFamily="18" charset="0"/>
                <a:ea typeface="宋体" panose="02010600030101010101" pitchFamily="2" charset="-122"/>
              </a:rPr>
              <a:t>  </a:t>
            </a:r>
            <a:r>
              <a:rPr lang="zh-CN" altLang="en-US" sz="2200" b="1" dirty="0">
                <a:solidFill>
                  <a:srgbClr val="0000CC"/>
                </a:solidFill>
                <a:latin typeface="Times New Roman" panose="02020603050405020304" pitchFamily="18" charset="0"/>
                <a:ea typeface="宋体" panose="02010600030101010101" pitchFamily="2" charset="-122"/>
              </a:rPr>
              <a:t>设</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en-US" altLang="zh-CN" sz="2200" b="1" dirty="0">
                <a:solidFill>
                  <a:srgbClr val="0000CC"/>
                </a:solidFill>
                <a:latin typeface="Times New Roman" panose="02020603050405020304" pitchFamily="18" charset="0"/>
                <a:ea typeface="宋体" panose="02010600030101010101" pitchFamily="2" charset="-122"/>
              </a:rPr>
              <a:t>=P(x)∨P(f(a))∨Q(x) </a:t>
            </a:r>
            <a:r>
              <a:rPr lang="zh-CN" altLang="en-US" sz="2200" b="1" dirty="0">
                <a:solidFill>
                  <a:srgbClr val="0000CC"/>
                </a:solidFill>
                <a:latin typeface="Times New Roman" panose="02020603050405020304" pitchFamily="18" charset="0"/>
                <a:ea typeface="宋体" panose="02010600030101010101" pitchFamily="2" charset="-122"/>
              </a:rPr>
              <a:t>，</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2</a:t>
            </a:r>
            <a:r>
              <a:rPr lang="en-US" altLang="zh-CN" sz="2200" b="1" dirty="0">
                <a:solidFill>
                  <a:srgbClr val="0000CC"/>
                </a:solidFill>
                <a:latin typeface="Times New Roman" panose="02020603050405020304" pitchFamily="18" charset="0"/>
                <a:ea typeface="宋体" panose="02010600030101010101" pitchFamily="2" charset="-122"/>
              </a:rPr>
              <a:t>=﹁P(y)∨R(b)</a:t>
            </a:r>
            <a:r>
              <a:rPr lang="zh-CN" altLang="en-US" sz="2200" b="1" dirty="0">
                <a:solidFill>
                  <a:srgbClr val="0000CC"/>
                </a:solidFill>
                <a:latin typeface="Times New Roman" panose="02020603050405020304" pitchFamily="18" charset="0"/>
                <a:ea typeface="宋体" panose="02010600030101010101" pitchFamily="2" charset="-122"/>
              </a:rPr>
              <a:t>，求</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12</a:t>
            </a:r>
          </a:p>
          <a:p>
            <a:pPr marL="342900" indent="-342900" eaLnBrk="1" hangingPunct="1">
              <a:lnSpc>
                <a:spcPct val="130000"/>
              </a:lnSpc>
              <a:spcBef>
                <a:spcPts val="20"/>
              </a:spcBef>
              <a:spcAft>
                <a:spcPts val="0"/>
              </a:spcAft>
              <a:buClr>
                <a:schemeClr val="folHlink"/>
              </a:buClr>
              <a:buSzPct val="60000"/>
              <a:buFont typeface="Wingdings" panose="05000000000000000000" pitchFamily="2" charset="2"/>
              <a:buChar char="n"/>
            </a:pPr>
            <a:r>
              <a:rPr lang="en-US" altLang="zh-CN" sz="2200" b="1" dirty="0">
                <a:solidFill>
                  <a:srgbClr val="006600"/>
                </a:solidFill>
                <a:latin typeface="Times New Roman" panose="02020603050405020304" pitchFamily="18" charset="0"/>
                <a:ea typeface="宋体" panose="02010600030101010101" pitchFamily="2" charset="-122"/>
              </a:rPr>
              <a:t>     </a:t>
            </a:r>
            <a:r>
              <a:rPr lang="zh-CN" altLang="en-US" sz="2200" b="1" dirty="0">
                <a:solidFill>
                  <a:srgbClr val="006600"/>
                </a:solidFill>
                <a:latin typeface="Times New Roman" panose="02020603050405020304" pitchFamily="18" charset="0"/>
                <a:ea typeface="宋体" panose="02010600030101010101" pitchFamily="2" charset="-122"/>
              </a:rPr>
              <a:t>解：</a:t>
            </a:r>
            <a:r>
              <a:rPr lang="zh-CN" altLang="en-US" sz="2200" b="1" dirty="0">
                <a:solidFill>
                  <a:srgbClr val="0000CC"/>
                </a:solidFill>
                <a:latin typeface="Times New Roman" panose="02020603050405020304" pitchFamily="18" charset="0"/>
                <a:ea typeface="宋体" panose="02010600030101010101" pitchFamily="2" charset="-122"/>
              </a:rPr>
              <a:t>对参加归结的某个子句，若其内部有可合一的文字，则在进行归结之前应先对这些文字进行合一。本例的</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zh-CN" altLang="en-US" sz="2200" b="1" dirty="0">
                <a:solidFill>
                  <a:srgbClr val="0000CC"/>
                </a:solidFill>
                <a:latin typeface="Times New Roman" panose="02020603050405020304" pitchFamily="18" charset="0"/>
                <a:ea typeface="宋体" panose="02010600030101010101" pitchFamily="2" charset="-122"/>
              </a:rPr>
              <a:t>中有可合一的文字</a:t>
            </a:r>
            <a:r>
              <a:rPr lang="en-US" altLang="zh-CN" sz="2200" b="1" dirty="0">
                <a:solidFill>
                  <a:srgbClr val="0000CC"/>
                </a:solidFill>
                <a:latin typeface="Times New Roman" panose="02020603050405020304" pitchFamily="18" charset="0"/>
                <a:ea typeface="宋体" panose="02010600030101010101" pitchFamily="2" charset="-122"/>
              </a:rPr>
              <a:t>P(x)</a:t>
            </a:r>
            <a:r>
              <a:rPr lang="zh-CN" altLang="en-US" sz="2200" b="1" dirty="0">
                <a:solidFill>
                  <a:srgbClr val="0000CC"/>
                </a:solidFill>
                <a:latin typeface="Times New Roman" panose="02020603050405020304" pitchFamily="18" charset="0"/>
                <a:ea typeface="宋体" panose="02010600030101010101" pitchFamily="2" charset="-122"/>
              </a:rPr>
              <a:t>与</a:t>
            </a:r>
            <a:r>
              <a:rPr lang="en-US" altLang="zh-CN" sz="2200" b="1" dirty="0">
                <a:solidFill>
                  <a:srgbClr val="0000CC"/>
                </a:solidFill>
                <a:latin typeface="Times New Roman" panose="02020603050405020304" pitchFamily="18" charset="0"/>
                <a:ea typeface="宋体" panose="02010600030101010101" pitchFamily="2" charset="-122"/>
              </a:rPr>
              <a:t>P(f(a))</a:t>
            </a:r>
            <a:r>
              <a:rPr lang="zh-CN" altLang="en-US" sz="2200" b="1" dirty="0">
                <a:solidFill>
                  <a:srgbClr val="0000CC"/>
                </a:solidFill>
                <a:latin typeface="Times New Roman" panose="02020603050405020304" pitchFamily="18" charset="0"/>
                <a:ea typeface="宋体" panose="02010600030101010101" pitchFamily="2" charset="-122"/>
              </a:rPr>
              <a:t>，若用它们的最一般合一</a:t>
            </a:r>
            <a:r>
              <a:rPr lang="en-US" altLang="zh-CN" sz="2200" b="1" dirty="0">
                <a:solidFill>
                  <a:srgbClr val="0000CC"/>
                </a:solidFill>
                <a:latin typeface="Times New Roman" panose="02020603050405020304" pitchFamily="18" charset="0"/>
                <a:ea typeface="宋体" panose="02010600030101010101" pitchFamily="2" charset="-122"/>
              </a:rPr>
              <a:t>σ={f(a)/x}</a:t>
            </a:r>
            <a:r>
              <a:rPr lang="zh-CN" altLang="en-US" sz="2200" b="1" dirty="0">
                <a:solidFill>
                  <a:srgbClr val="0000CC"/>
                </a:solidFill>
                <a:latin typeface="Times New Roman" panose="02020603050405020304" pitchFamily="18" charset="0"/>
                <a:ea typeface="宋体" panose="02010600030101010101" pitchFamily="2" charset="-122"/>
              </a:rPr>
              <a:t>进行代换，可得</a:t>
            </a:r>
          </a:p>
          <a:p>
            <a:pPr marL="342900" indent="-342900" eaLnBrk="1" hangingPunct="1">
              <a:lnSpc>
                <a:spcPct val="130000"/>
              </a:lnSpc>
              <a:spcBef>
                <a:spcPts val="20"/>
              </a:spcBef>
              <a:spcAft>
                <a:spcPts val="0"/>
              </a:spcAft>
              <a:buClr>
                <a:schemeClr val="folHlink"/>
              </a:buClr>
              <a:buSzPct val="60000"/>
              <a:buFont typeface="Wingdings" panose="05000000000000000000" pitchFamily="2" charset="2"/>
              <a:buChar char="n"/>
            </a:pPr>
            <a:r>
              <a:rPr lang="zh-CN" altLang="en-US" sz="2200" b="1" dirty="0">
                <a:solidFill>
                  <a:srgbClr val="0000CC"/>
                </a:solidFill>
                <a:latin typeface="Times New Roman" panose="02020603050405020304" pitchFamily="18" charset="0"/>
                <a:ea typeface="宋体" panose="02010600030101010101" pitchFamily="2" charset="-122"/>
              </a:rPr>
              <a:t>            </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en-US" altLang="zh-CN" sz="2200" b="1" dirty="0">
                <a:solidFill>
                  <a:srgbClr val="0000CC"/>
                </a:solidFill>
                <a:latin typeface="Times New Roman" panose="02020603050405020304" pitchFamily="18" charset="0"/>
                <a:ea typeface="宋体" panose="02010600030101010101" pitchFamily="2" charset="-122"/>
              </a:rPr>
              <a:t>σ=P(f(a))∨Q(f(a))</a:t>
            </a:r>
          </a:p>
          <a:p>
            <a:pPr marL="342900" indent="-342900" eaLnBrk="1" hangingPunct="1">
              <a:lnSpc>
                <a:spcPct val="130000"/>
              </a:lnSpc>
              <a:spcBef>
                <a:spcPts val="20"/>
              </a:spcBef>
              <a:spcAft>
                <a:spcPts val="0"/>
              </a:spcAft>
              <a:buClr>
                <a:schemeClr val="folHlink"/>
              </a:buClr>
              <a:buSzPct val="60000"/>
              <a:buFont typeface="Wingdings" panose="05000000000000000000" pitchFamily="2" charset="2"/>
              <a:buChar char="n"/>
            </a:pPr>
            <a:r>
              <a:rPr lang="zh-CN" altLang="en-US" sz="2200" b="1" dirty="0">
                <a:solidFill>
                  <a:srgbClr val="0000CC"/>
                </a:solidFill>
                <a:latin typeface="Times New Roman" panose="02020603050405020304" pitchFamily="18" charset="0"/>
                <a:ea typeface="宋体" panose="02010600030101010101" pitchFamily="2" charset="-122"/>
              </a:rPr>
              <a:t>此时可对</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en-US" altLang="zh-CN" sz="2200" b="1" dirty="0">
                <a:solidFill>
                  <a:srgbClr val="0000CC"/>
                </a:solidFill>
                <a:latin typeface="Times New Roman" panose="02020603050405020304" pitchFamily="18" charset="0"/>
                <a:ea typeface="宋体" panose="02010600030101010101" pitchFamily="2" charset="-122"/>
              </a:rPr>
              <a:t>σ</a:t>
            </a:r>
            <a:r>
              <a:rPr lang="zh-CN" altLang="en-US" sz="2200" b="1" dirty="0">
                <a:solidFill>
                  <a:srgbClr val="0000CC"/>
                </a:solidFill>
                <a:latin typeface="Times New Roman" panose="02020603050405020304" pitchFamily="18" charset="0"/>
                <a:ea typeface="宋体" panose="02010600030101010101" pitchFamily="2" charset="-122"/>
              </a:rPr>
              <a:t>与</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2</a:t>
            </a:r>
            <a:r>
              <a:rPr lang="zh-CN" altLang="en-US" sz="2200" b="1" dirty="0">
                <a:solidFill>
                  <a:srgbClr val="0000CC"/>
                </a:solidFill>
                <a:latin typeface="Times New Roman" panose="02020603050405020304" pitchFamily="18" charset="0"/>
                <a:ea typeface="宋体" panose="02010600030101010101" pitchFamily="2" charset="-122"/>
              </a:rPr>
              <a:t>进行归结。选</a:t>
            </a:r>
            <a:r>
              <a:rPr lang="en-US" altLang="zh-CN" sz="2200" b="1" dirty="0">
                <a:solidFill>
                  <a:srgbClr val="0000CC"/>
                </a:solidFill>
                <a:latin typeface="Times New Roman" panose="02020603050405020304" pitchFamily="18" charset="0"/>
                <a:ea typeface="宋体" panose="02010600030101010101" pitchFamily="2" charset="-122"/>
              </a:rPr>
              <a:t>L</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en-US" altLang="zh-CN" sz="2200" b="1" dirty="0">
                <a:solidFill>
                  <a:srgbClr val="0000CC"/>
                </a:solidFill>
                <a:latin typeface="Times New Roman" panose="02020603050405020304" pitchFamily="18" charset="0"/>
                <a:ea typeface="宋体" panose="02010600030101010101" pitchFamily="2" charset="-122"/>
              </a:rPr>
              <a:t>= P(f(a)), L</a:t>
            </a:r>
            <a:r>
              <a:rPr lang="en-US" altLang="zh-CN" sz="2200" b="1" baseline="-25000" dirty="0">
                <a:solidFill>
                  <a:srgbClr val="0000CC"/>
                </a:solidFill>
                <a:latin typeface="Times New Roman" panose="02020603050405020304" pitchFamily="18" charset="0"/>
                <a:ea typeface="宋体" panose="02010600030101010101" pitchFamily="2" charset="-122"/>
              </a:rPr>
              <a:t>2 </a:t>
            </a:r>
            <a:r>
              <a:rPr lang="en-US" altLang="zh-CN" sz="2200" b="1" dirty="0">
                <a:solidFill>
                  <a:srgbClr val="0000CC"/>
                </a:solidFill>
                <a:latin typeface="Times New Roman" panose="02020603050405020304" pitchFamily="18" charset="0"/>
                <a:ea typeface="宋体" panose="02010600030101010101" pitchFamily="2" charset="-122"/>
              </a:rPr>
              <a:t>=﹁P(y)</a:t>
            </a:r>
            <a:r>
              <a:rPr lang="zh-CN" altLang="en-US" sz="2200" b="1" dirty="0">
                <a:solidFill>
                  <a:srgbClr val="0000CC"/>
                </a:solidFill>
                <a:latin typeface="Times New Roman" panose="02020603050405020304" pitchFamily="18" charset="0"/>
                <a:ea typeface="宋体" panose="02010600030101010101" pitchFamily="2" charset="-122"/>
              </a:rPr>
              <a:t>，</a:t>
            </a:r>
            <a:r>
              <a:rPr lang="en-US" altLang="zh-CN" sz="2200" b="1" dirty="0">
                <a:solidFill>
                  <a:srgbClr val="0000CC"/>
                </a:solidFill>
                <a:latin typeface="Times New Roman" panose="02020603050405020304" pitchFamily="18" charset="0"/>
                <a:ea typeface="宋体" panose="02010600030101010101" pitchFamily="2" charset="-122"/>
              </a:rPr>
              <a:t>L</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zh-CN" altLang="en-US" sz="2200" b="1" dirty="0">
                <a:solidFill>
                  <a:srgbClr val="0000CC"/>
                </a:solidFill>
                <a:latin typeface="Times New Roman" panose="02020603050405020304" pitchFamily="18" charset="0"/>
                <a:ea typeface="宋体" panose="02010600030101010101" pitchFamily="2" charset="-122"/>
              </a:rPr>
              <a:t>和</a:t>
            </a:r>
            <a:r>
              <a:rPr lang="en-US" altLang="zh-CN" sz="2200" b="1" dirty="0">
                <a:solidFill>
                  <a:srgbClr val="0000CC"/>
                </a:solidFill>
                <a:latin typeface="Times New Roman" panose="02020603050405020304" pitchFamily="18" charset="0"/>
                <a:ea typeface="宋体" panose="02010600030101010101" pitchFamily="2" charset="-122"/>
              </a:rPr>
              <a:t>L</a:t>
            </a:r>
            <a:r>
              <a:rPr lang="en-US" altLang="zh-CN" sz="2200" b="1" baseline="-25000" dirty="0">
                <a:solidFill>
                  <a:srgbClr val="0000CC"/>
                </a:solidFill>
                <a:latin typeface="Times New Roman" panose="02020603050405020304" pitchFamily="18" charset="0"/>
                <a:ea typeface="宋体" panose="02010600030101010101" pitchFamily="2" charset="-122"/>
              </a:rPr>
              <a:t>2</a:t>
            </a:r>
            <a:r>
              <a:rPr lang="zh-CN" altLang="en-US" sz="2200" b="1" dirty="0">
                <a:solidFill>
                  <a:srgbClr val="0000CC"/>
                </a:solidFill>
                <a:latin typeface="Times New Roman" panose="02020603050405020304" pitchFamily="18" charset="0"/>
                <a:ea typeface="宋体" panose="02010600030101010101" pitchFamily="2" charset="-122"/>
              </a:rPr>
              <a:t>的最一般合一是</a:t>
            </a:r>
            <a:r>
              <a:rPr lang="en-US" altLang="zh-CN" sz="2200" b="1" dirty="0">
                <a:solidFill>
                  <a:srgbClr val="0000CC"/>
                </a:solidFill>
                <a:latin typeface="Times New Roman" panose="02020603050405020304" pitchFamily="18" charset="0"/>
                <a:ea typeface="宋体" panose="02010600030101010101" pitchFamily="2" charset="-122"/>
              </a:rPr>
              <a:t>σ={f(a)/y}</a:t>
            </a:r>
            <a:r>
              <a:rPr lang="zh-CN" altLang="en-US" sz="2200" b="1" dirty="0">
                <a:solidFill>
                  <a:srgbClr val="0000CC"/>
                </a:solidFill>
                <a:latin typeface="Times New Roman" panose="02020603050405020304" pitchFamily="18" charset="0"/>
                <a:ea typeface="宋体" panose="02010600030101010101" pitchFamily="2" charset="-122"/>
              </a:rPr>
              <a:t>，则可得到</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zh-CN" altLang="en-US" sz="2200" b="1" dirty="0">
                <a:solidFill>
                  <a:srgbClr val="0000CC"/>
                </a:solidFill>
                <a:latin typeface="Times New Roman" panose="02020603050405020304" pitchFamily="18" charset="0"/>
                <a:ea typeface="宋体" panose="02010600030101010101" pitchFamily="2" charset="-122"/>
              </a:rPr>
              <a:t>和</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2</a:t>
            </a:r>
            <a:r>
              <a:rPr lang="zh-CN" altLang="en-US" sz="2200" b="1" dirty="0">
                <a:solidFill>
                  <a:srgbClr val="0000CC"/>
                </a:solidFill>
                <a:latin typeface="Times New Roman" panose="02020603050405020304" pitchFamily="18" charset="0"/>
                <a:ea typeface="宋体" panose="02010600030101010101" pitchFamily="2" charset="-122"/>
              </a:rPr>
              <a:t>的二元归结式为</a:t>
            </a:r>
          </a:p>
          <a:p>
            <a:pPr marL="342900" indent="-342900" eaLnBrk="1" hangingPunct="1">
              <a:lnSpc>
                <a:spcPct val="130000"/>
              </a:lnSpc>
              <a:spcBef>
                <a:spcPts val="20"/>
              </a:spcBef>
              <a:spcAft>
                <a:spcPts val="0"/>
              </a:spcAft>
              <a:buClr>
                <a:schemeClr val="folHlink"/>
              </a:buClr>
              <a:buSzPct val="60000"/>
              <a:buFont typeface="Wingdings" panose="05000000000000000000" pitchFamily="2" charset="2"/>
              <a:buChar char="n"/>
            </a:pPr>
            <a:r>
              <a:rPr lang="zh-CN" altLang="en-US" sz="2200" b="1" dirty="0">
                <a:solidFill>
                  <a:srgbClr val="0000CC"/>
                </a:solidFill>
                <a:latin typeface="Times New Roman" panose="02020603050405020304" pitchFamily="18" charset="0"/>
                <a:ea typeface="宋体" panose="02010600030101010101" pitchFamily="2" charset="-122"/>
              </a:rPr>
              <a:t>            </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12</a:t>
            </a:r>
            <a:r>
              <a:rPr lang="en-US" altLang="zh-CN" sz="2200" b="1" dirty="0">
                <a:solidFill>
                  <a:srgbClr val="0000CC"/>
                </a:solidFill>
                <a:latin typeface="Times New Roman" panose="02020603050405020304" pitchFamily="18" charset="0"/>
                <a:ea typeface="宋体" panose="02010600030101010101" pitchFamily="2" charset="-122"/>
              </a:rPr>
              <a:t>=R(b)∨Q(f(a))</a:t>
            </a:r>
          </a:p>
          <a:p>
            <a:pPr marL="342900" indent="-342900" eaLnBrk="1" hangingPunct="1">
              <a:lnSpc>
                <a:spcPct val="130000"/>
              </a:lnSpc>
              <a:spcBef>
                <a:spcPts val="20"/>
              </a:spcBef>
              <a:spcAft>
                <a:spcPts val="0"/>
              </a:spcAft>
              <a:buClr>
                <a:schemeClr val="folHlink"/>
              </a:buClr>
              <a:buSzPct val="60000"/>
              <a:buFont typeface="Wingdings" panose="05000000000000000000" pitchFamily="2" charset="2"/>
              <a:buChar char="n"/>
            </a:pPr>
            <a:r>
              <a:rPr lang="en-US" altLang="zh-CN" sz="2200" b="1" dirty="0">
                <a:solidFill>
                  <a:srgbClr val="0000CC"/>
                </a:solidFill>
                <a:latin typeface="Times New Roman" panose="02020603050405020304" pitchFamily="18" charset="0"/>
                <a:ea typeface="宋体" panose="02010600030101010101" pitchFamily="2" charset="-122"/>
              </a:rPr>
              <a:t>    </a:t>
            </a:r>
            <a:r>
              <a:rPr lang="zh-CN" altLang="en-US" sz="2200" b="1" dirty="0">
                <a:solidFill>
                  <a:srgbClr val="0000CC"/>
                </a:solidFill>
                <a:latin typeface="Times New Roman" panose="02020603050405020304" pitchFamily="18" charset="0"/>
                <a:ea typeface="宋体" panose="02010600030101010101" pitchFamily="2" charset="-122"/>
              </a:rPr>
              <a:t>我们把</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en-US" altLang="zh-CN" sz="2200" b="1" dirty="0">
                <a:solidFill>
                  <a:srgbClr val="0000CC"/>
                </a:solidFill>
                <a:latin typeface="Times New Roman" panose="02020603050405020304" pitchFamily="18" charset="0"/>
                <a:ea typeface="宋体" panose="02010600030101010101" pitchFamily="2" charset="-122"/>
              </a:rPr>
              <a:t>σ</a:t>
            </a:r>
            <a:r>
              <a:rPr lang="zh-CN" altLang="en-US" sz="2200" b="1" dirty="0">
                <a:solidFill>
                  <a:srgbClr val="0000CC"/>
                </a:solidFill>
                <a:latin typeface="Times New Roman" panose="02020603050405020304" pitchFamily="18" charset="0"/>
                <a:ea typeface="宋体" panose="02010600030101010101" pitchFamily="2" charset="-122"/>
              </a:rPr>
              <a:t>称为</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zh-CN" altLang="en-US" sz="2200" b="1" dirty="0">
                <a:solidFill>
                  <a:srgbClr val="0000CC"/>
                </a:solidFill>
                <a:latin typeface="Times New Roman" panose="02020603050405020304" pitchFamily="18" charset="0"/>
                <a:ea typeface="宋体" panose="02010600030101010101" pitchFamily="2" charset="-122"/>
              </a:rPr>
              <a:t>的</a:t>
            </a:r>
            <a:r>
              <a:rPr lang="zh-CN" altLang="en-US" sz="2200" b="1" dirty="0">
                <a:solidFill>
                  <a:srgbClr val="FF0000"/>
                </a:solidFill>
                <a:latin typeface="Times New Roman" panose="02020603050405020304" pitchFamily="18" charset="0"/>
                <a:ea typeface="宋体" panose="02010600030101010101" pitchFamily="2" charset="-122"/>
              </a:rPr>
              <a:t>因子</a:t>
            </a:r>
            <a:r>
              <a:rPr lang="zh-CN" altLang="en-US" sz="2200" b="1" dirty="0">
                <a:solidFill>
                  <a:srgbClr val="0000CC"/>
                </a:solidFill>
                <a:latin typeface="Times New Roman" panose="02020603050405020304" pitchFamily="18" charset="0"/>
                <a:ea typeface="宋体" panose="02010600030101010101" pitchFamily="2" charset="-122"/>
              </a:rPr>
              <a:t>。一般来说，若子句</a:t>
            </a:r>
            <a:r>
              <a:rPr lang="en-US" altLang="zh-CN" sz="2200" b="1" dirty="0">
                <a:solidFill>
                  <a:srgbClr val="0000CC"/>
                </a:solidFill>
                <a:latin typeface="Times New Roman" panose="02020603050405020304" pitchFamily="18" charset="0"/>
                <a:ea typeface="宋体" panose="02010600030101010101" pitchFamily="2" charset="-122"/>
              </a:rPr>
              <a:t>C</a:t>
            </a:r>
            <a:r>
              <a:rPr lang="zh-CN" altLang="en-US" sz="2200" b="1" dirty="0">
                <a:solidFill>
                  <a:srgbClr val="0000CC"/>
                </a:solidFill>
                <a:latin typeface="Times New Roman" panose="02020603050405020304" pitchFamily="18" charset="0"/>
                <a:ea typeface="宋体" panose="02010600030101010101" pitchFamily="2" charset="-122"/>
              </a:rPr>
              <a:t>中有两个或两个以上的文字具有最一般合一</a:t>
            </a:r>
            <a:r>
              <a:rPr lang="en-US" altLang="zh-CN" sz="2200" b="1" dirty="0">
                <a:solidFill>
                  <a:srgbClr val="0000CC"/>
                </a:solidFill>
                <a:latin typeface="Times New Roman" panose="02020603050405020304" pitchFamily="18" charset="0"/>
                <a:ea typeface="宋体" panose="02010600030101010101" pitchFamily="2" charset="-122"/>
              </a:rPr>
              <a:t>σ</a:t>
            </a:r>
            <a:r>
              <a:rPr lang="zh-CN" altLang="en-US" sz="2200" b="1" dirty="0">
                <a:solidFill>
                  <a:srgbClr val="0000CC"/>
                </a:solidFill>
                <a:latin typeface="Times New Roman" panose="02020603050405020304" pitchFamily="18" charset="0"/>
                <a:ea typeface="宋体" panose="02010600030101010101" pitchFamily="2" charset="-122"/>
              </a:rPr>
              <a:t>，则称</a:t>
            </a:r>
            <a:r>
              <a:rPr lang="en-US" altLang="zh-CN" sz="2200" b="1" dirty="0">
                <a:solidFill>
                  <a:srgbClr val="0000CC"/>
                </a:solidFill>
                <a:latin typeface="Times New Roman" panose="02020603050405020304" pitchFamily="18" charset="0"/>
                <a:ea typeface="宋体" panose="02010600030101010101" pitchFamily="2" charset="-122"/>
              </a:rPr>
              <a:t>Cσ</a:t>
            </a:r>
            <a:r>
              <a:rPr lang="zh-CN" altLang="en-US" sz="2200" b="1" dirty="0">
                <a:solidFill>
                  <a:srgbClr val="0000CC"/>
                </a:solidFill>
                <a:latin typeface="Times New Roman" panose="02020603050405020304" pitchFamily="18" charset="0"/>
                <a:ea typeface="宋体" panose="02010600030101010101" pitchFamily="2" charset="-122"/>
              </a:rPr>
              <a:t>为子句</a:t>
            </a:r>
            <a:r>
              <a:rPr lang="en-US" altLang="zh-CN" sz="2200" b="1" dirty="0">
                <a:solidFill>
                  <a:srgbClr val="0000CC"/>
                </a:solidFill>
                <a:latin typeface="Times New Roman" panose="02020603050405020304" pitchFamily="18" charset="0"/>
                <a:ea typeface="宋体" panose="02010600030101010101" pitchFamily="2" charset="-122"/>
              </a:rPr>
              <a:t>C</a:t>
            </a:r>
            <a:r>
              <a:rPr lang="zh-CN" altLang="en-US" sz="2200" b="1" dirty="0">
                <a:solidFill>
                  <a:srgbClr val="0000CC"/>
                </a:solidFill>
                <a:latin typeface="Times New Roman" panose="02020603050405020304" pitchFamily="18" charset="0"/>
                <a:ea typeface="宋体" panose="02010600030101010101" pitchFamily="2" charset="-122"/>
              </a:rPr>
              <a:t>的</a:t>
            </a:r>
            <a:r>
              <a:rPr lang="zh-CN" altLang="en-US" sz="2200" b="1" dirty="0">
                <a:solidFill>
                  <a:srgbClr val="FF0000"/>
                </a:solidFill>
                <a:latin typeface="Times New Roman" panose="02020603050405020304" pitchFamily="18" charset="0"/>
                <a:ea typeface="宋体" panose="02010600030101010101" pitchFamily="2" charset="-122"/>
              </a:rPr>
              <a:t>因子</a:t>
            </a:r>
            <a:r>
              <a:rPr lang="zh-CN" altLang="en-US" sz="2200" b="1" dirty="0">
                <a:solidFill>
                  <a:srgbClr val="0000CC"/>
                </a:solidFill>
                <a:latin typeface="Times New Roman" panose="02020603050405020304" pitchFamily="18" charset="0"/>
                <a:ea typeface="宋体" panose="02010600030101010101" pitchFamily="2" charset="-122"/>
              </a:rPr>
              <a:t>。如果</a:t>
            </a:r>
            <a:r>
              <a:rPr lang="en-US" altLang="zh-CN" sz="2200" b="1" dirty="0">
                <a:solidFill>
                  <a:srgbClr val="0000CC"/>
                </a:solidFill>
                <a:latin typeface="Times New Roman" panose="02020603050405020304" pitchFamily="18" charset="0"/>
                <a:ea typeface="宋体" panose="02010600030101010101" pitchFamily="2" charset="-122"/>
              </a:rPr>
              <a:t>Cσ</a:t>
            </a:r>
            <a:r>
              <a:rPr lang="zh-CN" altLang="en-US" sz="2200" b="1" dirty="0">
                <a:solidFill>
                  <a:srgbClr val="0000CC"/>
                </a:solidFill>
                <a:latin typeface="Times New Roman" panose="02020603050405020304" pitchFamily="18" charset="0"/>
                <a:ea typeface="宋体" panose="02010600030101010101" pitchFamily="2" charset="-122"/>
              </a:rPr>
              <a:t>是一个单文字，则称它为</a:t>
            </a:r>
            <a:r>
              <a:rPr lang="en-US" altLang="zh-CN" sz="2200" b="1" dirty="0">
                <a:solidFill>
                  <a:srgbClr val="0000CC"/>
                </a:solidFill>
                <a:latin typeface="Times New Roman" panose="02020603050405020304" pitchFamily="18" charset="0"/>
                <a:ea typeface="宋体" panose="02010600030101010101" pitchFamily="2" charset="-122"/>
              </a:rPr>
              <a:t>C</a:t>
            </a:r>
            <a:r>
              <a:rPr lang="zh-CN" altLang="en-US" sz="2200" b="1" dirty="0">
                <a:solidFill>
                  <a:srgbClr val="0000CC"/>
                </a:solidFill>
                <a:latin typeface="Times New Roman" panose="02020603050405020304" pitchFamily="18" charset="0"/>
                <a:ea typeface="宋体" panose="02010600030101010101" pitchFamily="2" charset="-122"/>
              </a:rPr>
              <a:t>的</a:t>
            </a:r>
            <a:r>
              <a:rPr lang="zh-CN" altLang="en-US" sz="2200" b="1" dirty="0">
                <a:solidFill>
                  <a:srgbClr val="FF0000"/>
                </a:solidFill>
                <a:latin typeface="Times New Roman" panose="02020603050405020304" pitchFamily="18" charset="0"/>
                <a:ea typeface="宋体" panose="02010600030101010101" pitchFamily="2" charset="-122"/>
              </a:rPr>
              <a:t>单元因子</a:t>
            </a:r>
            <a:r>
              <a:rPr lang="zh-CN" altLang="en-US" sz="2200" b="1" dirty="0">
                <a:solidFill>
                  <a:srgbClr val="0000CC"/>
                </a:solidFill>
                <a:latin typeface="Times New Roman" panose="02020603050405020304" pitchFamily="18" charset="0"/>
                <a:ea typeface="宋体" panose="02010600030101010101" pitchFamily="2" charset="-122"/>
              </a:rPr>
              <a:t>。</a:t>
            </a:r>
          </a:p>
          <a:p>
            <a:pPr marL="0" indent="0" eaLnBrk="1" hangingPunct="1">
              <a:lnSpc>
                <a:spcPct val="95000"/>
              </a:lnSpc>
              <a:buClr>
                <a:schemeClr val="folHlink"/>
              </a:buClr>
              <a:buSzPct val="60000"/>
              <a:buNone/>
            </a:pPr>
            <a:endParaRPr lang="zh-CN" altLang="en-US" sz="2200" b="1" dirty="0">
              <a:solidFill>
                <a:srgbClr val="0066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95041035"/>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zh-CN" b="1" dirty="0">
                <a:latin typeface="仿宋" panose="02010609060101010101" pitchFamily="49" charset="-122"/>
                <a:ea typeface="仿宋" panose="02010609060101010101" pitchFamily="49" charset="-122"/>
              </a:rPr>
              <a:t>2.1.5  </a:t>
            </a:r>
            <a:r>
              <a:rPr lang="zh-CN" altLang="en-US" b="1" dirty="0">
                <a:latin typeface="仿宋" panose="02010609060101010101" pitchFamily="49" charset="-122"/>
                <a:ea typeface="仿宋" panose="02010609060101010101" pitchFamily="49" charset="-122"/>
              </a:rPr>
              <a:t>知识的表示</a:t>
            </a:r>
          </a:p>
        </p:txBody>
      </p:sp>
      <p:sp>
        <p:nvSpPr>
          <p:cNvPr id="26626" name="灯片编号占位符 3"/>
          <p:cNvSpPr>
            <a:spLocks noGrp="1"/>
          </p:cNvSpPr>
          <p:nvPr>
            <p:ph type="sldNum" sz="quarter" idx="12"/>
          </p:nvPr>
        </p:nvSpPr>
        <p:spPr>
          <a:noFill/>
        </p:spPr>
        <p:txBody>
          <a:bodyPr/>
          <a:lstStyle/>
          <a:p>
            <a:pPr fontAlgn="base">
              <a:spcBef>
                <a:spcPct val="0"/>
              </a:spcBef>
              <a:spcAft>
                <a:spcPct val="0"/>
              </a:spcAft>
            </a:pPr>
            <a:fld id="{861ED5CF-9C70-486A-A646-8EE2B1D10A00}"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22</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26628" name="Rectangle 3"/>
          <p:cNvSpPr>
            <a:spLocks noGrp="1" noChangeArrowheads="1"/>
          </p:cNvSpPr>
          <p:nvPr>
            <p:ph sz="quarter" idx="1"/>
          </p:nvPr>
        </p:nvSpPr>
        <p:spPr>
          <a:xfrm>
            <a:off x="1693141" y="1394925"/>
            <a:ext cx="8642350" cy="944515"/>
          </a:xfrm>
        </p:spPr>
        <p:txBody>
          <a:bodyPr>
            <a:normAutofit/>
          </a:bodyPr>
          <a:lstStyle/>
          <a:p>
            <a:pPr marL="0" indent="0">
              <a:lnSpc>
                <a:spcPct val="110000"/>
              </a:lnSpc>
              <a:buNone/>
            </a:pPr>
            <a:r>
              <a:rPr lang="en-US" altLang="zh-CN" sz="2400" b="1" dirty="0">
                <a:latin typeface="仿宋" panose="02010609060101010101" pitchFamily="49" charset="-122"/>
                <a:ea typeface="仿宋" panose="02010609060101010101" pitchFamily="49" charset="-122"/>
              </a:rPr>
              <a:t>    </a:t>
            </a:r>
            <a:r>
              <a:rPr lang="zh-CN" altLang="en-US" sz="2400" b="1" dirty="0">
                <a:solidFill>
                  <a:srgbClr val="0000FF"/>
                </a:solidFill>
                <a:latin typeface="仿宋" panose="02010609060101010101" pitchFamily="49" charset="-122"/>
                <a:ea typeface="仿宋" panose="02010609060101010101" pitchFamily="49" charset="-122"/>
              </a:rPr>
              <a:t>知识表示（</a:t>
            </a:r>
            <a:r>
              <a:rPr lang="en-US" altLang="zh-CN" sz="2400" b="1" dirty="0">
                <a:solidFill>
                  <a:srgbClr val="0000FF"/>
                </a:solidFill>
                <a:latin typeface="仿宋" panose="02010609060101010101" pitchFamily="49" charset="-122"/>
                <a:ea typeface="仿宋" panose="02010609060101010101" pitchFamily="49" charset="-122"/>
              </a:rPr>
              <a:t>knowledge representation</a:t>
            </a:r>
            <a:r>
              <a:rPr lang="zh-CN" altLang="en-US" sz="2400" b="1" dirty="0">
                <a:solidFill>
                  <a:srgbClr val="0000FF"/>
                </a:solidFill>
                <a:latin typeface="仿宋" panose="02010609060101010101" pitchFamily="49" charset="-122"/>
                <a:ea typeface="仿宋" panose="02010609060101010101" pitchFamily="49" charset="-122"/>
              </a:rPr>
              <a:t>）：就是把知识用计算机可接受的符号并以某种形式描述出来。</a:t>
            </a:r>
          </a:p>
        </p:txBody>
      </p:sp>
      <p:sp>
        <p:nvSpPr>
          <p:cNvPr id="2" name="矩形 1"/>
          <p:cNvSpPr/>
          <p:nvPr/>
        </p:nvSpPr>
        <p:spPr>
          <a:xfrm>
            <a:off x="2050473" y="2380635"/>
            <a:ext cx="8183418" cy="2057871"/>
          </a:xfrm>
          <a:prstGeom prst="rect">
            <a:avLst/>
          </a:prstGeom>
        </p:spPr>
        <p:txBody>
          <a:bodyPr wrap="square">
            <a:spAutoFit/>
          </a:bodyPr>
          <a:lstStyle/>
          <a:p>
            <a:pPr marL="342900" indent="-342900" fontAlgn="base">
              <a:lnSpc>
                <a:spcPct val="150000"/>
              </a:lnSpc>
              <a:spcBef>
                <a:spcPct val="0"/>
              </a:spcBef>
              <a:spcAft>
                <a:spcPct val="0"/>
              </a:spcAft>
              <a:buFont typeface="Wingdings" panose="05000000000000000000" pitchFamily="2" charset="2"/>
              <a:buChar char="l"/>
            </a:pPr>
            <a:r>
              <a:rPr lang="zh-CN" altLang="en-US" sz="2200" b="1" dirty="0">
                <a:solidFill>
                  <a:prstClr val="black"/>
                </a:solidFill>
                <a:latin typeface="Arial" panose="020B0604020202020204" pitchFamily="34" charset="0"/>
                <a:ea typeface="宋体" panose="02010600030101010101" pitchFamily="2" charset="-122"/>
              </a:rPr>
              <a:t>知识表示是研究系统中的知识组织形式，强调表示和控制、表示和推理及其研究领域的知识。知识表示与问题的性质和推理控制层略有密切关系。任何一个给定的问题都有许多等价的表示方式。但他们的表示效果完全不同。</a:t>
            </a:r>
          </a:p>
        </p:txBody>
      </p:sp>
    </p:spTree>
    <p:extLst>
      <p:ext uri="{BB962C8B-B14F-4D97-AF65-F5344CB8AC3E}">
        <p14:creationId xmlns:p14="http://schemas.microsoft.com/office/powerpoint/2010/main" val="2330134119"/>
      </p:ext>
    </p:extLst>
  </p:cSld>
  <p:clrMapOvr>
    <a:masterClrMapping/>
  </p:clrMapOvr>
  <p:transition>
    <p:random/>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灯片编号占位符 1"/>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220</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239619" name="Rectangle 4"/>
          <p:cNvSpPr>
            <a:spLocks noChangeArrowheads="1"/>
          </p:cNvSpPr>
          <p:nvPr/>
        </p:nvSpPr>
        <p:spPr bwMode="auto">
          <a:xfrm>
            <a:off x="1892300" y="304801"/>
            <a:ext cx="6781800" cy="765175"/>
          </a:xfrm>
          <a:prstGeom prst="rect">
            <a:avLst/>
          </a:prstGeom>
          <a:noFill/>
          <a:ln>
            <a:noFill/>
          </a:ln>
        </p:spPr>
        <p:txBody>
          <a:bodyPr anchor="b"/>
          <a:lstStyle/>
          <a:p>
            <a:pPr indent="176530" fontAlgn="base">
              <a:spcBef>
                <a:spcPct val="0"/>
              </a:spcBef>
              <a:spcAft>
                <a:spcPct val="0"/>
              </a:spcAft>
              <a:defRPr/>
            </a:pPr>
            <a:r>
              <a:rPr lang="en-US" altLang="zh-CN" sz="3600" b="1">
                <a:solidFill>
                  <a:schemeClr val="accent3">
                    <a:lumMod val="75000"/>
                  </a:schemeClr>
                </a:solidFill>
                <a:latin typeface="Times New Roman" panose="02020603050405020304" pitchFamily="18" charset="0"/>
                <a:ea typeface="黑体" panose="02010609060101010101" pitchFamily="49" charset="-122"/>
              </a:rPr>
              <a:t>3.4  </a:t>
            </a:r>
            <a:r>
              <a:rPr lang="zh-CN" altLang="en-US" sz="3600" b="1">
                <a:solidFill>
                  <a:schemeClr val="accent3">
                    <a:lumMod val="75000"/>
                  </a:schemeClr>
                </a:solidFill>
                <a:latin typeface="Times New Roman" panose="02020603050405020304" pitchFamily="18" charset="0"/>
                <a:ea typeface="黑体" panose="02010609060101010101" pitchFamily="49" charset="-122"/>
              </a:rPr>
              <a:t>鲁宾逊归结原理</a:t>
            </a:r>
          </a:p>
        </p:txBody>
      </p:sp>
      <p:sp>
        <p:nvSpPr>
          <p:cNvPr id="231428" name="Rectangle 3"/>
          <p:cNvSpPr>
            <a:spLocks noGrp="1"/>
          </p:cNvSpPr>
          <p:nvPr/>
        </p:nvSpPr>
        <p:spPr>
          <a:xfrm>
            <a:off x="1752600" y="1600200"/>
            <a:ext cx="8686800" cy="4724400"/>
          </a:xfrm>
          <a:prstGeom prst="rect">
            <a:avLst/>
          </a:prstGeom>
          <a:noFill/>
          <a:ln w="9525">
            <a:noFill/>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indent="-342900" eaLnBrk="1" hangingPunct="1">
              <a:lnSpc>
                <a:spcPct val="150000"/>
              </a:lnSpc>
              <a:spcBef>
                <a:spcPts val="20"/>
              </a:spcBef>
              <a:spcAft>
                <a:spcPts val="50"/>
              </a:spcAft>
              <a:buClr>
                <a:schemeClr val="folHlink"/>
              </a:buClr>
              <a:buSzPct val="60000"/>
              <a:buFont typeface="Wingdings" panose="05000000000000000000" pitchFamily="2" charset="2"/>
              <a:buChar char="n"/>
            </a:pPr>
            <a:r>
              <a:rPr lang="zh-CN" altLang="en-US" sz="2200" b="1" dirty="0">
                <a:solidFill>
                  <a:srgbClr val="0000CC"/>
                </a:solidFill>
                <a:latin typeface="Times New Roman" panose="02020603050405020304" pitchFamily="18" charset="0"/>
                <a:ea typeface="宋体" panose="02010600030101010101" pitchFamily="2" charset="-122"/>
              </a:rPr>
              <a:t>  应用因子概念，可对谓词逻辑中的归结原理给出如下定义：</a:t>
            </a:r>
            <a:endParaRPr lang="zh-CN" altLang="en-US" sz="2200" b="1" dirty="0">
              <a:solidFill>
                <a:srgbClr val="006600"/>
              </a:solidFill>
              <a:latin typeface="Times New Roman" panose="02020603050405020304" pitchFamily="18" charset="0"/>
              <a:ea typeface="宋体" panose="02010600030101010101" pitchFamily="2" charset="-122"/>
            </a:endParaRPr>
          </a:p>
          <a:p>
            <a:pPr marL="0" indent="0" eaLnBrk="1" hangingPunct="1">
              <a:lnSpc>
                <a:spcPct val="95000"/>
              </a:lnSpc>
              <a:buClr>
                <a:schemeClr val="folHlink"/>
              </a:buClr>
              <a:buSzPct val="60000"/>
              <a:buNone/>
            </a:pPr>
            <a:r>
              <a:rPr lang="zh-CN" altLang="en-US" sz="2200" b="1" dirty="0">
                <a:solidFill>
                  <a:srgbClr val="006600"/>
                </a:solidFill>
                <a:latin typeface="Times New Roman" panose="02020603050405020304" pitchFamily="18" charset="0"/>
                <a:ea typeface="宋体" panose="02010600030101010101" pitchFamily="2" charset="-122"/>
              </a:rPr>
              <a:t>定义</a:t>
            </a:r>
            <a:r>
              <a:rPr lang="en-US" altLang="zh-CN" sz="2200" b="1" dirty="0">
                <a:solidFill>
                  <a:srgbClr val="006600"/>
                </a:solidFill>
                <a:latin typeface="Times New Roman" panose="02020603050405020304" pitchFamily="18" charset="0"/>
                <a:ea typeface="宋体" panose="02010600030101010101" pitchFamily="2" charset="-122"/>
              </a:rPr>
              <a:t>3.3  </a:t>
            </a:r>
            <a:r>
              <a:rPr lang="zh-CN" altLang="en-US" sz="2200" b="1" dirty="0">
                <a:solidFill>
                  <a:srgbClr val="006600"/>
                </a:solidFill>
                <a:latin typeface="Times New Roman" panose="02020603050405020304" pitchFamily="18" charset="0"/>
                <a:ea typeface="宋体" panose="02010600030101010101" pitchFamily="2" charset="-122"/>
              </a:rPr>
              <a:t>子句</a:t>
            </a:r>
            <a:r>
              <a:rPr lang="en-US" altLang="zh-CN" sz="2200" b="1" i="1" dirty="0">
                <a:solidFill>
                  <a:srgbClr val="006600"/>
                </a:solidFill>
                <a:latin typeface="Times New Roman" panose="02020603050405020304" pitchFamily="18" charset="0"/>
                <a:ea typeface="宋体" panose="02010600030101010101" pitchFamily="2" charset="-122"/>
              </a:rPr>
              <a:t>C</a:t>
            </a:r>
            <a:r>
              <a:rPr lang="en-US" altLang="zh-CN" sz="2200" b="1" baseline="-25000" dirty="0">
                <a:solidFill>
                  <a:srgbClr val="006600"/>
                </a:solidFill>
                <a:latin typeface="Times New Roman" panose="02020603050405020304" pitchFamily="18" charset="0"/>
                <a:ea typeface="宋体" panose="02010600030101010101" pitchFamily="2" charset="-122"/>
              </a:rPr>
              <a:t>1</a:t>
            </a:r>
            <a:r>
              <a:rPr lang="zh-CN" altLang="en-US" sz="2200" b="1" dirty="0">
                <a:solidFill>
                  <a:srgbClr val="006600"/>
                </a:solidFill>
                <a:latin typeface="Times New Roman" panose="02020603050405020304" pitchFamily="18" charset="0"/>
                <a:ea typeface="宋体" panose="02010600030101010101" pitchFamily="2" charset="-122"/>
              </a:rPr>
              <a:t>和</a:t>
            </a:r>
            <a:r>
              <a:rPr lang="en-US" altLang="zh-CN" sz="2200" b="1" i="1" dirty="0">
                <a:solidFill>
                  <a:srgbClr val="006600"/>
                </a:solidFill>
                <a:latin typeface="Times New Roman" panose="02020603050405020304" pitchFamily="18" charset="0"/>
                <a:ea typeface="宋体" panose="02010600030101010101" pitchFamily="2" charset="-122"/>
              </a:rPr>
              <a:t>C</a:t>
            </a:r>
            <a:r>
              <a:rPr lang="en-US" altLang="zh-CN" sz="2200" b="1" baseline="-25000" dirty="0">
                <a:solidFill>
                  <a:srgbClr val="006600"/>
                </a:solidFill>
                <a:latin typeface="Times New Roman" panose="02020603050405020304" pitchFamily="18" charset="0"/>
                <a:ea typeface="宋体" panose="02010600030101010101" pitchFamily="2" charset="-122"/>
              </a:rPr>
              <a:t>2</a:t>
            </a:r>
            <a:r>
              <a:rPr lang="zh-CN" altLang="en-US" sz="2200" b="1" dirty="0">
                <a:solidFill>
                  <a:srgbClr val="006600"/>
                </a:solidFill>
                <a:latin typeface="Times New Roman" panose="02020603050405020304" pitchFamily="18" charset="0"/>
                <a:ea typeface="宋体" panose="02010600030101010101" pitchFamily="2" charset="-122"/>
              </a:rPr>
              <a:t>的归结式是下列二元归结式之一：</a:t>
            </a:r>
          </a:p>
          <a:p>
            <a:pPr marL="457200" indent="-457200" eaLnBrk="1" hangingPunct="1">
              <a:lnSpc>
                <a:spcPct val="95000"/>
              </a:lnSpc>
              <a:buClr>
                <a:schemeClr val="folHlink"/>
              </a:buClr>
              <a:buSzPct val="60000"/>
              <a:buFont typeface="+mj-ea"/>
              <a:buAutoNum type="circleNumDbPlain"/>
            </a:pP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zh-CN" altLang="en-US" sz="2200" b="1" dirty="0">
                <a:solidFill>
                  <a:srgbClr val="006600"/>
                </a:solidFill>
                <a:latin typeface="Times New Roman" panose="02020603050405020304" pitchFamily="18" charset="0"/>
                <a:ea typeface="宋体" panose="02010600030101010101" pitchFamily="2" charset="-122"/>
                <a:sym typeface="+mn-ea"/>
              </a:rPr>
              <a:t>与</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zh-CN" altLang="en-US" sz="2400" b="1" dirty="0">
                <a:solidFill>
                  <a:srgbClr val="006600"/>
                </a:solidFill>
                <a:latin typeface="Times New Roman" panose="02020603050405020304" pitchFamily="18" charset="0"/>
                <a:ea typeface="宋体" panose="02010600030101010101" pitchFamily="2" charset="-122"/>
              </a:rPr>
              <a:t>的二元归结式</a:t>
            </a:r>
          </a:p>
          <a:p>
            <a:pPr marL="457200" indent="-457200" eaLnBrk="1" hangingPunct="1">
              <a:lnSpc>
                <a:spcPct val="95000"/>
              </a:lnSpc>
              <a:buClr>
                <a:schemeClr val="folHlink"/>
              </a:buClr>
              <a:buSzPct val="60000"/>
              <a:buFont typeface="+mj-ea"/>
              <a:buAutoNum type="circleNumDbPlain"/>
            </a:pP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zh-CN" altLang="en-US" sz="2400" b="1" dirty="0">
                <a:solidFill>
                  <a:srgbClr val="006600"/>
                </a:solidFill>
                <a:latin typeface="Times New Roman" panose="02020603050405020304" pitchFamily="18" charset="0"/>
                <a:ea typeface="宋体" panose="02010600030101010101" pitchFamily="2" charset="-122"/>
              </a:rPr>
              <a:t>的因子</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en-US" altLang="zh-CN" sz="2200" i="1" dirty="0">
                <a:solidFill>
                  <a:srgbClr val="006600"/>
                </a:solidFill>
                <a:latin typeface="微软雅黑" panose="020B0503020204020204" charset="-122"/>
                <a:ea typeface="微软雅黑" panose="020B0503020204020204" charset="-122"/>
                <a:sym typeface="+mn-ea"/>
              </a:rPr>
              <a:t>σ</a:t>
            </a:r>
            <a:r>
              <a:rPr lang="zh-CN" altLang="en-US" sz="2400" b="1" dirty="0">
                <a:solidFill>
                  <a:srgbClr val="006600"/>
                </a:solidFill>
                <a:latin typeface="Times New Roman" panose="02020603050405020304" pitchFamily="18" charset="0"/>
                <a:ea typeface="宋体" panose="02010600030101010101" pitchFamily="2" charset="-122"/>
              </a:rPr>
              <a:t>与</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zh-CN" altLang="en-US" sz="2400" b="1" dirty="0">
                <a:solidFill>
                  <a:srgbClr val="006600"/>
                </a:solidFill>
                <a:latin typeface="Times New Roman" panose="02020603050405020304" pitchFamily="18" charset="0"/>
                <a:ea typeface="宋体" panose="02010600030101010101" pitchFamily="2" charset="-122"/>
              </a:rPr>
              <a:t>的二元归结式</a:t>
            </a:r>
          </a:p>
          <a:p>
            <a:pPr marL="457200" indent="-457200" eaLnBrk="1" hangingPunct="1">
              <a:lnSpc>
                <a:spcPct val="95000"/>
              </a:lnSpc>
              <a:buClr>
                <a:schemeClr val="folHlink"/>
              </a:buClr>
              <a:buSzPct val="60000"/>
              <a:buFont typeface="+mj-ea"/>
              <a:buAutoNum type="circleNumDbPlain"/>
            </a:pP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zh-CN" altLang="en-US" sz="2200" b="1" dirty="0">
                <a:solidFill>
                  <a:srgbClr val="006600"/>
                </a:solidFill>
                <a:latin typeface="Times New Roman" panose="02020603050405020304" pitchFamily="18" charset="0"/>
                <a:ea typeface="宋体" panose="02010600030101010101" pitchFamily="2" charset="-122"/>
                <a:sym typeface="+mn-ea"/>
              </a:rPr>
              <a:t>与</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zh-CN" altLang="en-US" sz="2400" b="1" dirty="0">
                <a:solidFill>
                  <a:srgbClr val="006600"/>
                </a:solidFill>
                <a:latin typeface="Times New Roman" panose="02020603050405020304" pitchFamily="18" charset="0"/>
                <a:ea typeface="宋体" panose="02010600030101010101" pitchFamily="2" charset="-122"/>
              </a:rPr>
              <a:t>的因子的</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en-US" altLang="zh-CN" sz="2200" i="1" dirty="0">
                <a:solidFill>
                  <a:srgbClr val="006600"/>
                </a:solidFill>
                <a:latin typeface="微软雅黑" panose="020B0503020204020204" charset="-122"/>
                <a:ea typeface="微软雅黑" panose="020B0503020204020204" charset="-122"/>
                <a:sym typeface="+mn-ea"/>
              </a:rPr>
              <a:t>σ</a:t>
            </a:r>
            <a:r>
              <a:rPr lang="zh-CN" altLang="en-US" sz="2400" b="1" dirty="0">
                <a:solidFill>
                  <a:srgbClr val="006600"/>
                </a:solidFill>
                <a:latin typeface="Times New Roman" panose="02020603050405020304" pitchFamily="18" charset="0"/>
                <a:ea typeface="宋体" panose="02010600030101010101" pitchFamily="2" charset="-122"/>
              </a:rPr>
              <a:t>二元归结式</a:t>
            </a:r>
          </a:p>
          <a:p>
            <a:pPr marL="457200" indent="-457200" eaLnBrk="1" hangingPunct="1">
              <a:lnSpc>
                <a:spcPct val="95000"/>
              </a:lnSpc>
              <a:buClr>
                <a:schemeClr val="folHlink"/>
              </a:buClr>
              <a:buSzPct val="60000"/>
              <a:buFont typeface="+mj-ea"/>
              <a:buAutoNum type="circleNumDbPlain"/>
            </a:pP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zh-CN" altLang="en-US" sz="2400" b="1" dirty="0">
                <a:solidFill>
                  <a:srgbClr val="006600"/>
                </a:solidFill>
                <a:latin typeface="Times New Roman" panose="02020603050405020304" pitchFamily="18" charset="0"/>
                <a:ea typeface="宋体" panose="02010600030101010101" pitchFamily="2" charset="-122"/>
              </a:rPr>
              <a:t>的因子</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en-US" altLang="zh-CN" sz="2200" i="1" dirty="0">
                <a:solidFill>
                  <a:srgbClr val="006600"/>
                </a:solidFill>
                <a:latin typeface="微软雅黑" panose="020B0503020204020204" charset="-122"/>
                <a:ea typeface="微软雅黑" panose="020B0503020204020204" charset="-122"/>
                <a:sym typeface="+mn-ea"/>
              </a:rPr>
              <a:t>σ</a:t>
            </a:r>
            <a:r>
              <a:rPr lang="zh-CN" altLang="en-US" sz="2400" b="1" dirty="0">
                <a:solidFill>
                  <a:srgbClr val="006600"/>
                </a:solidFill>
                <a:latin typeface="Times New Roman" panose="02020603050405020304" pitchFamily="18" charset="0"/>
                <a:ea typeface="宋体" panose="02010600030101010101" pitchFamily="2" charset="-122"/>
              </a:rPr>
              <a:t>与</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zh-CN" altLang="en-US" sz="2400" b="1" dirty="0">
                <a:solidFill>
                  <a:srgbClr val="006600"/>
                </a:solidFill>
                <a:latin typeface="Times New Roman" panose="02020603050405020304" pitchFamily="18" charset="0"/>
                <a:ea typeface="宋体" panose="02010600030101010101" pitchFamily="2" charset="-122"/>
              </a:rPr>
              <a:t>的因子</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en-US" altLang="zh-CN" sz="2200" i="1" dirty="0">
                <a:solidFill>
                  <a:srgbClr val="006600"/>
                </a:solidFill>
                <a:latin typeface="微软雅黑" panose="020B0503020204020204" charset="-122"/>
                <a:ea typeface="微软雅黑" panose="020B0503020204020204" charset="-122"/>
                <a:sym typeface="+mn-ea"/>
              </a:rPr>
              <a:t>σ</a:t>
            </a:r>
            <a:r>
              <a:rPr lang="zh-CN" altLang="en-US" sz="2400" b="1" dirty="0">
                <a:solidFill>
                  <a:srgbClr val="006600"/>
                </a:solidFill>
                <a:latin typeface="Times New Roman" panose="02020603050405020304" pitchFamily="18" charset="0"/>
                <a:ea typeface="宋体" panose="02010600030101010101" pitchFamily="2" charset="-122"/>
              </a:rPr>
              <a:t>的二元归结式</a:t>
            </a:r>
            <a:endParaRPr lang="zh-CN" altLang="en-US" sz="2200" b="1" dirty="0">
              <a:solidFill>
                <a:srgbClr val="006600"/>
              </a:solidFill>
              <a:latin typeface="Times New Roman" panose="02020603050405020304" pitchFamily="18" charset="0"/>
              <a:ea typeface="宋体" panose="02010600030101010101" pitchFamily="2" charset="-122"/>
            </a:endParaRPr>
          </a:p>
          <a:p>
            <a:pPr marL="342900" indent="-342900" eaLnBrk="1" hangingPunct="1">
              <a:lnSpc>
                <a:spcPct val="95000"/>
              </a:lnSpc>
              <a:buClr>
                <a:schemeClr val="folHlink"/>
              </a:buClr>
              <a:buSzPct val="60000"/>
              <a:buFont typeface="Wingdings" panose="05000000000000000000" pitchFamily="2" charset="2"/>
              <a:buChar char="n"/>
            </a:pPr>
            <a:endParaRPr lang="zh-CN" altLang="en-US" sz="2200" b="1" dirty="0">
              <a:solidFill>
                <a:srgbClr val="0066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74372245"/>
      </p:ext>
    </p:extLst>
  </p:cSld>
  <p:clrMapOvr>
    <a:masterClrMapping/>
  </p:clrMapOvr>
  <p:transition>
    <p:random/>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026"/>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3.4  </a:t>
            </a:r>
            <a:r>
              <a:rPr lang="zh-CN" altLang="en-US" sz="3600" dirty="0">
                <a:solidFill>
                  <a:srgbClr val="7B9899"/>
                </a:solidFill>
                <a:latin typeface="Times New Roman" panose="02020603050405020304" pitchFamily="18" charset="0"/>
                <a:ea typeface="黑体" panose="02010609060101010101" pitchFamily="49" charset="-122"/>
              </a:rPr>
              <a:t>鲁宾逊归结原理</a:t>
            </a:r>
          </a:p>
        </p:txBody>
      </p:sp>
      <p:sp>
        <p:nvSpPr>
          <p:cNvPr id="232451" name="Rectangle 1027"/>
          <p:cNvSpPr>
            <a:spLocks noGrp="1"/>
          </p:cNvSpPr>
          <p:nvPr>
            <p:ph sz="quarter" idx="1"/>
          </p:nvPr>
        </p:nvSpPr>
        <p:spPr>
          <a:xfrm>
            <a:off x="1828801" y="1675766"/>
            <a:ext cx="8455025" cy="4029075"/>
          </a:xfrm>
        </p:spPr>
        <p:txBody>
          <a:bodyPr vert="horz" wrap="square" lIns="91440" tIns="45720" rIns="91440" bIns="45720" anchor="t" anchorCtr="0">
            <a:normAutofit/>
          </a:bodyPr>
          <a:lstStyle/>
          <a:p>
            <a:pPr algn="just" eaLnBrk="1" hangingPunct="1">
              <a:lnSpc>
                <a:spcPct val="120000"/>
              </a:lnSpc>
              <a:buClr>
                <a:schemeClr val="accent1"/>
              </a:buClr>
              <a:buSzPct val="85000"/>
              <a:buFont typeface="Wingdings 2" panose="05020102010507070707" pitchFamily="18" charset="2"/>
            </a:pPr>
            <a:r>
              <a:rPr lang="zh-CN" altLang="en-US" sz="2800" dirty="0">
                <a:latin typeface="仿宋" panose="02010609060101010101" pitchFamily="49" charset="-122"/>
                <a:ea typeface="仿宋" panose="02010609060101010101" pitchFamily="49" charset="-122"/>
              </a:rPr>
              <a:t>对于谓词逻辑，归结式是其亲本子句的逻辑结论。 </a:t>
            </a:r>
          </a:p>
          <a:p>
            <a:pPr algn="just" eaLnBrk="1" hangingPunct="1">
              <a:lnSpc>
                <a:spcPct val="120000"/>
              </a:lnSpc>
              <a:buClr>
                <a:schemeClr val="accent1"/>
              </a:buClr>
              <a:buSzPct val="85000"/>
              <a:buFont typeface="Wingdings 2" panose="05020102010507070707" pitchFamily="18" charset="2"/>
            </a:pPr>
            <a:r>
              <a:rPr lang="zh-CN" altLang="en-US" sz="2800" dirty="0">
                <a:latin typeface="仿宋" panose="02010609060101010101" pitchFamily="49" charset="-122"/>
                <a:ea typeface="仿宋" panose="02010609060101010101" pitchFamily="49" charset="-122"/>
              </a:rPr>
              <a:t>对于一阶谓词逻辑，即若子句集是不可满足的，则必存在一个从该子句集到空子句的归结演绎；若从子句集存在一个到空子句的演绎，则该子句集是不可满足的。</a:t>
            </a:r>
          </a:p>
          <a:p>
            <a:pPr algn="just" eaLnBrk="1" hangingPunct="1">
              <a:lnSpc>
                <a:spcPct val="120000"/>
              </a:lnSpc>
              <a:buClr>
                <a:schemeClr val="accent1"/>
              </a:buClr>
              <a:buSzPct val="85000"/>
              <a:buFont typeface="Wingdings 2" panose="05020102010507070707" pitchFamily="18" charset="2"/>
            </a:pPr>
            <a:r>
              <a:rPr lang="zh-CN" altLang="en-US" sz="2800" dirty="0">
                <a:latin typeface="仿宋" panose="02010609060101010101" pitchFamily="49" charset="-122"/>
                <a:ea typeface="仿宋" panose="02010609060101010101" pitchFamily="49" charset="-122"/>
              </a:rPr>
              <a:t>如果没有归结出空子句，则既不能说 </a:t>
            </a:r>
            <a:r>
              <a:rPr lang="en-US" altLang="zh-CN" sz="2800" i="1" dirty="0">
                <a:latin typeface="仿宋" panose="02010609060101010101" pitchFamily="49" charset="-122"/>
                <a:ea typeface="仿宋" panose="02010609060101010101" pitchFamily="49" charset="-122"/>
              </a:rPr>
              <a:t>S </a:t>
            </a:r>
            <a:r>
              <a:rPr lang="zh-CN" altLang="en-US" sz="2800" dirty="0">
                <a:latin typeface="仿宋" panose="02010609060101010101" pitchFamily="49" charset="-122"/>
                <a:ea typeface="仿宋" panose="02010609060101010101" pitchFamily="49" charset="-122"/>
              </a:rPr>
              <a:t>不可满足，也不能说 </a:t>
            </a:r>
            <a:r>
              <a:rPr lang="en-US" altLang="zh-CN" sz="2800" i="1" dirty="0">
                <a:latin typeface="仿宋" panose="02010609060101010101" pitchFamily="49" charset="-122"/>
                <a:ea typeface="仿宋" panose="02010609060101010101" pitchFamily="49" charset="-122"/>
              </a:rPr>
              <a:t>S </a:t>
            </a:r>
            <a:r>
              <a:rPr lang="zh-CN" altLang="en-US" sz="2800" dirty="0">
                <a:latin typeface="仿宋" panose="02010609060101010101" pitchFamily="49" charset="-122"/>
                <a:ea typeface="仿宋" panose="02010609060101010101" pitchFamily="49" charset="-122"/>
              </a:rPr>
              <a:t>是可满足的。</a:t>
            </a:r>
            <a:r>
              <a:rPr lang="zh-CN" altLang="en-US" dirty="0">
                <a:latin typeface="仿宋" panose="02010609060101010101" pitchFamily="49" charset="-122"/>
                <a:ea typeface="仿宋" panose="02010609060101010101" pitchFamily="49" charset="-122"/>
              </a:rPr>
              <a:t>  </a:t>
            </a:r>
          </a:p>
        </p:txBody>
      </p:sp>
      <p:sp>
        <p:nvSpPr>
          <p:cNvPr id="232452"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221</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65897470"/>
      </p:ext>
    </p:extLst>
  </p:cSld>
  <p:clrMapOvr>
    <a:masterClrMapping/>
  </p:clrMapOvr>
  <p:transition>
    <p:random/>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474" name="Group 2"/>
          <p:cNvGrpSpPr/>
          <p:nvPr/>
        </p:nvGrpSpPr>
        <p:grpSpPr>
          <a:xfrm>
            <a:off x="1981200" y="2895600"/>
            <a:ext cx="8001000" cy="3005036"/>
            <a:chOff x="576" y="1488"/>
            <a:chExt cx="4512" cy="2071"/>
          </a:xfrm>
        </p:grpSpPr>
        <p:sp>
          <p:nvSpPr>
            <p:cNvPr id="233478" name="AutoShape 3"/>
            <p:cNvSpPr/>
            <p:nvPr/>
          </p:nvSpPr>
          <p:spPr>
            <a:xfrm>
              <a:off x="576" y="1488"/>
              <a:ext cx="3888" cy="2064"/>
            </a:xfrm>
            <a:prstGeom prst="rightArrowCallout">
              <a:avLst>
                <a:gd name="adj1" fmla="val 18796"/>
                <a:gd name="adj2" fmla="val 24564"/>
                <a:gd name="adj3" fmla="val 19186"/>
                <a:gd name="adj4" fmla="val 84130"/>
              </a:avLst>
            </a:prstGeom>
            <a:solidFill>
              <a:srgbClr val="CCFFCC"/>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33479" name="Text Box 4"/>
            <p:cNvSpPr txBox="1"/>
            <p:nvPr/>
          </p:nvSpPr>
          <p:spPr>
            <a:xfrm>
              <a:off x="4560" y="1589"/>
              <a:ext cx="528" cy="1970"/>
            </a:xfrm>
            <a:prstGeom prst="rect">
              <a:avLst/>
            </a:prstGeom>
            <a:solidFill>
              <a:srgbClr val="FFFF99"/>
            </a:solidFill>
            <a:ln w="9525" cap="flat" cmpd="sng">
              <a:solidFill>
                <a:srgbClr val="808080"/>
              </a:solidFill>
              <a:prstDash val="solid"/>
              <a:miter/>
              <a:headEnd type="none" w="med" len="med"/>
              <a:tailEnd type="none" w="med" len="med"/>
            </a:ln>
          </p:spPr>
          <p:txBody>
            <a:bodyPr anchor="ctr" anchorCtr="1">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归</a:t>
              </a:r>
            </a:p>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结</a:t>
              </a:r>
            </a:p>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演</a:t>
              </a:r>
            </a:p>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绎</a:t>
              </a:r>
            </a:p>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推</a:t>
              </a:r>
            </a:p>
            <a:p>
              <a:pPr marL="0" indent="0" eaLnBrk="1" hangingPunct="1">
                <a:spcBef>
                  <a:spcPct val="30000"/>
                </a:spcBef>
                <a:buClrTx/>
                <a:buSzTx/>
                <a:buNone/>
              </a:pPr>
              <a:r>
                <a:rPr lang="zh-CN" altLang="en-US" sz="2400" b="1" dirty="0">
                  <a:latin typeface="Arial" panose="020B0604020202020204" pitchFamily="34" charset="0"/>
                  <a:ea typeface="宋体" panose="02010600030101010101" pitchFamily="2" charset="-122"/>
                </a:rPr>
                <a:t>理</a:t>
              </a:r>
            </a:p>
          </p:txBody>
        </p:sp>
      </p:grpSp>
      <p:sp>
        <p:nvSpPr>
          <p:cNvPr id="233475" name="Rectangle 5"/>
          <p:cNvSpPr>
            <a:spLocks noGrp="1"/>
          </p:cNvSpPr>
          <p:nvPr>
            <p:ph type="title"/>
          </p:nvPr>
        </p:nvSpPr>
        <p:spPr/>
        <p:txBody>
          <a:bodyPr vert="horz" wrap="square" lIns="91440" tIns="45720" rIns="91440" bIns="45720" anchor="b" anchorCtr="0">
            <a:normAutofit/>
          </a:bodyPr>
          <a:lstStyle/>
          <a:p>
            <a:pPr eaLnBrk="1" hangingPunct="1"/>
            <a:r>
              <a:rPr lang="zh-CN" altLang="en-US" sz="3600" dirty="0">
                <a:solidFill>
                  <a:srgbClr val="7B9899"/>
                </a:solidFill>
                <a:latin typeface="Times New Roman" panose="02020603050405020304" pitchFamily="18" charset="0"/>
                <a:ea typeface="黑体" panose="02010609060101010101" pitchFamily="49" charset="-122"/>
              </a:rPr>
              <a:t>第</a:t>
            </a:r>
            <a:r>
              <a:rPr lang="en-US" altLang="zh-CN" sz="3600" dirty="0">
                <a:solidFill>
                  <a:srgbClr val="7B9899"/>
                </a:solidFill>
                <a:latin typeface="Times New Roman" panose="02020603050405020304" pitchFamily="18" charset="0"/>
                <a:ea typeface="黑体" panose="02010609060101010101" pitchFamily="49" charset="-122"/>
              </a:rPr>
              <a:t>3</a:t>
            </a:r>
            <a:r>
              <a:rPr lang="zh-CN" altLang="en-US" sz="3600" dirty="0">
                <a:solidFill>
                  <a:srgbClr val="7B9899"/>
                </a:solidFill>
                <a:latin typeface="Times New Roman" panose="02020603050405020304" pitchFamily="18" charset="0"/>
                <a:ea typeface="黑体" panose="02010609060101010101" pitchFamily="49" charset="-122"/>
              </a:rPr>
              <a:t>章  确定性推理方法</a:t>
            </a:r>
          </a:p>
        </p:txBody>
      </p:sp>
      <p:sp>
        <p:nvSpPr>
          <p:cNvPr id="233476" name="Rectangle 6"/>
          <p:cNvSpPr>
            <a:spLocks noGrp="1"/>
          </p:cNvSpPr>
          <p:nvPr>
            <p:ph sz="quarter" idx="1"/>
          </p:nvPr>
        </p:nvSpPr>
        <p:spPr>
          <a:xfrm>
            <a:off x="2025650" y="1752601"/>
            <a:ext cx="8642350" cy="2805113"/>
          </a:xfrm>
        </p:spPr>
        <p:txBody>
          <a:bodyPr vert="horz" wrap="square" lIns="91440" tIns="45720" rIns="91440" bIns="45720" anchor="t" anchorCtr="0">
            <a:normAutofit fontScale="70000" lnSpcReduction="20000"/>
          </a:bodyPr>
          <a:lstStyle/>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p>
          <a:p>
            <a:pPr eaLnBrk="1" hangingPunct="1">
              <a:lnSpc>
                <a:spcPct val="120000"/>
              </a:lnSpc>
              <a:buClr>
                <a:schemeClr val="accent1"/>
              </a:buClr>
              <a:buSzPct val="85000"/>
              <a:buFont typeface="Wingdings 2" panose="05020102010507070707" pitchFamily="18" charset="2"/>
            </a:pPr>
            <a:r>
              <a:rPr lang="en-US" altLang="zh-CN" sz="2800" b="1" dirty="0">
                <a:solidFill>
                  <a:srgbClr val="0000FF"/>
                </a:solidFill>
                <a:latin typeface="仿宋" panose="02010609060101010101" pitchFamily="49" charset="-122"/>
                <a:ea typeface="仿宋" panose="02010609060101010101" pitchFamily="49" charset="-122"/>
              </a:rPr>
              <a:t>3.5  </a:t>
            </a:r>
            <a:r>
              <a:rPr lang="zh-CN" altLang="en-US" sz="2800" b="1" dirty="0">
                <a:solidFill>
                  <a:srgbClr val="0000FF"/>
                </a:solidFill>
                <a:latin typeface="仿宋" panose="02010609060101010101" pitchFamily="49" charset="-122"/>
                <a:ea typeface="仿宋" panose="02010609060101010101" pitchFamily="49" charset="-122"/>
              </a:rPr>
              <a:t>归结反演</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 </a:t>
            </a:r>
          </a:p>
        </p:txBody>
      </p:sp>
      <p:sp>
        <p:nvSpPr>
          <p:cNvPr id="233477"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222</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05558880"/>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灯片编号占位符 5"/>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223</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34499" name="Rectangle 1043"/>
          <p:cNvSpPr/>
          <p:nvPr/>
        </p:nvSpPr>
        <p:spPr>
          <a:xfrm>
            <a:off x="1828800" y="382589"/>
            <a:ext cx="32004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en-US" altLang="zh-CN" sz="3600" b="1" dirty="0">
                <a:latin typeface="Times New Roman" panose="02020603050405020304" pitchFamily="18" charset="0"/>
                <a:ea typeface="黑体" panose="02010609060101010101" pitchFamily="49" charset="-122"/>
              </a:rPr>
              <a:t>3.5  </a:t>
            </a:r>
            <a:r>
              <a:rPr lang="zh-CN" altLang="en-US" sz="3600" b="1" dirty="0">
                <a:latin typeface="Times New Roman" panose="02020603050405020304" pitchFamily="18" charset="0"/>
                <a:ea typeface="黑体" panose="02010609060101010101" pitchFamily="49" charset="-122"/>
              </a:rPr>
              <a:t>归结反演</a:t>
            </a:r>
          </a:p>
        </p:txBody>
      </p:sp>
      <p:sp>
        <p:nvSpPr>
          <p:cNvPr id="234500" name="Rectangle 1044"/>
          <p:cNvSpPr/>
          <p:nvPr/>
        </p:nvSpPr>
        <p:spPr>
          <a:xfrm>
            <a:off x="1676400" y="1457326"/>
            <a:ext cx="8991600" cy="5400675"/>
          </a:xfrm>
          <a:prstGeom prst="rect">
            <a:avLst/>
          </a:prstGeom>
          <a:no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495300" indent="-495300" eaLnBrk="1" hangingPunct="1">
              <a:lnSpc>
                <a:spcPct val="120000"/>
              </a:lnSpc>
              <a:spcBef>
                <a:spcPct val="40000"/>
              </a:spcBef>
              <a:buClr>
                <a:schemeClr val="accent2"/>
              </a:buClr>
              <a:buSzTx/>
              <a:buBlip>
                <a:blip r:embed="rId2"/>
              </a:buBlip>
            </a:pPr>
            <a:r>
              <a:rPr lang="zh-CN" altLang="en-US" sz="2600" dirty="0">
                <a:latin typeface="Arial" panose="020B0604020202020204" pitchFamily="34" charset="0"/>
                <a:ea typeface="宋体" panose="02010600030101010101" pitchFamily="2" charset="-122"/>
              </a:rPr>
              <a:t>应用归结原理证明定理的过程称为归结反演。</a:t>
            </a:r>
          </a:p>
          <a:p>
            <a:pPr marL="495300" indent="-495300" eaLnBrk="1" hangingPunct="1">
              <a:lnSpc>
                <a:spcPct val="120000"/>
              </a:lnSpc>
              <a:spcBef>
                <a:spcPct val="40000"/>
              </a:spcBef>
              <a:buClr>
                <a:schemeClr val="accent2"/>
              </a:buClr>
              <a:buSzTx/>
              <a:buBlip>
                <a:blip r:embed="rId2"/>
              </a:buBlip>
            </a:pPr>
            <a:r>
              <a:rPr lang="zh-CN" altLang="en-US" sz="2600" dirty="0">
                <a:latin typeface="Arial" panose="020B0604020202020204" pitchFamily="34" charset="0"/>
                <a:ea typeface="宋体" panose="02010600030101010101" pitchFamily="2" charset="-122"/>
              </a:rPr>
              <a:t>用归结反演证明的步骤是：</a:t>
            </a:r>
          </a:p>
          <a:p>
            <a:pPr marL="495300" indent="-495300" eaLnBrk="1" hangingPunct="1">
              <a:lnSpc>
                <a:spcPct val="120000"/>
              </a:lnSpc>
              <a:spcBef>
                <a:spcPct val="40000"/>
              </a:spcBef>
              <a:buClr>
                <a:schemeClr val="accent2"/>
              </a:buClr>
              <a:buSzTx/>
              <a:buNone/>
            </a:pPr>
            <a:r>
              <a:rPr lang="zh-CN" altLang="en-US" sz="2600" dirty="0">
                <a:latin typeface="Times New Roman" panose="02020603050405020304" pitchFamily="18" charset="0"/>
                <a:ea typeface="宋体" panose="02010600030101010101" pitchFamily="2" charset="-122"/>
              </a:rPr>
              <a:t>（</a:t>
            </a:r>
            <a:r>
              <a:rPr lang="en-US" altLang="zh-CN" sz="2600" dirty="0">
                <a:latin typeface="Times New Roman" panose="02020603050405020304" pitchFamily="18" charset="0"/>
                <a:ea typeface="宋体" panose="02010600030101010101" pitchFamily="2" charset="-122"/>
              </a:rPr>
              <a:t>1</a:t>
            </a:r>
            <a:r>
              <a:rPr lang="zh-CN" altLang="en-US" sz="2600" dirty="0">
                <a:latin typeface="Times New Roman" panose="02020603050405020304" pitchFamily="18" charset="0"/>
                <a:ea typeface="宋体" panose="02010600030101010101" pitchFamily="2" charset="-122"/>
              </a:rPr>
              <a:t>）将已知前提表示为谓词公式</a:t>
            </a:r>
            <a:r>
              <a:rPr lang="en-US" altLang="zh-CN" sz="2600" i="1" dirty="0">
                <a:latin typeface="Times New Roman" panose="02020603050405020304" pitchFamily="18" charset="0"/>
                <a:ea typeface="宋体" panose="02010600030101010101" pitchFamily="2" charset="-122"/>
              </a:rPr>
              <a:t>F</a:t>
            </a:r>
            <a:r>
              <a:rPr lang="zh-CN" altLang="en-US" sz="2600" dirty="0">
                <a:latin typeface="Times New Roman" panose="02020603050405020304" pitchFamily="18" charset="0"/>
                <a:ea typeface="宋体" panose="02010600030101010101" pitchFamily="2" charset="-122"/>
              </a:rPr>
              <a:t>。</a:t>
            </a:r>
          </a:p>
          <a:p>
            <a:pPr marL="495300" indent="-495300" eaLnBrk="1" hangingPunct="1">
              <a:lnSpc>
                <a:spcPct val="120000"/>
              </a:lnSpc>
              <a:spcBef>
                <a:spcPct val="40000"/>
              </a:spcBef>
              <a:buClr>
                <a:schemeClr val="accent2"/>
              </a:buClr>
              <a:buSzTx/>
              <a:buNone/>
            </a:pPr>
            <a:r>
              <a:rPr lang="zh-CN" altLang="en-US" sz="2600" dirty="0">
                <a:latin typeface="Times New Roman" panose="02020603050405020304" pitchFamily="18" charset="0"/>
                <a:ea typeface="宋体" panose="02010600030101010101" pitchFamily="2" charset="-122"/>
              </a:rPr>
              <a:t>（</a:t>
            </a:r>
            <a:r>
              <a:rPr lang="en-US" altLang="zh-CN" sz="2600" dirty="0">
                <a:latin typeface="Times New Roman" panose="02020603050405020304" pitchFamily="18" charset="0"/>
                <a:ea typeface="宋体" panose="02010600030101010101" pitchFamily="2" charset="-122"/>
              </a:rPr>
              <a:t>2</a:t>
            </a:r>
            <a:r>
              <a:rPr lang="zh-CN" altLang="en-US" sz="2600" dirty="0">
                <a:latin typeface="Times New Roman" panose="02020603050405020304" pitchFamily="18" charset="0"/>
                <a:ea typeface="宋体" panose="02010600030101010101" pitchFamily="2" charset="-122"/>
              </a:rPr>
              <a:t>）将待证明的结论表示为谓词公式</a:t>
            </a:r>
            <a:r>
              <a:rPr lang="en-US" altLang="zh-CN" sz="2600" i="1" dirty="0">
                <a:latin typeface="Times New Roman" panose="02020603050405020304" pitchFamily="18" charset="0"/>
                <a:ea typeface="宋体" panose="02010600030101010101" pitchFamily="2" charset="-122"/>
              </a:rPr>
              <a:t>Q</a:t>
            </a:r>
            <a:r>
              <a:rPr lang="zh-CN" altLang="en-US" sz="2600" dirty="0">
                <a:latin typeface="Times New Roman" panose="02020603050405020304" pitchFamily="18" charset="0"/>
                <a:ea typeface="宋体" panose="02010600030101010101" pitchFamily="2" charset="-122"/>
              </a:rPr>
              <a:t>，并否定得到</a:t>
            </a:r>
            <a:r>
              <a:rPr lang="en-US" altLang="zh-CN" sz="2600" dirty="0">
                <a:latin typeface="Times New Roman" panose="02020603050405020304" pitchFamily="18" charset="0"/>
                <a:ea typeface="宋体" panose="02010600030101010101" pitchFamily="2" charset="-122"/>
              </a:rPr>
              <a:t>﹁ </a:t>
            </a:r>
            <a:r>
              <a:rPr lang="en-US" altLang="zh-CN" sz="2600" i="1" dirty="0">
                <a:latin typeface="Times New Roman" panose="02020603050405020304" pitchFamily="18" charset="0"/>
                <a:ea typeface="宋体" panose="02010600030101010101" pitchFamily="2" charset="-122"/>
              </a:rPr>
              <a:t>Q</a:t>
            </a:r>
            <a:r>
              <a:rPr lang="en-US" altLang="zh-CN" sz="2600" i="1" dirty="0">
                <a:solidFill>
                  <a:schemeClr val="accent2"/>
                </a:solidFill>
                <a:latin typeface="Times New Roman" panose="02020603050405020304" pitchFamily="18" charset="0"/>
                <a:ea typeface="宋体" panose="02010600030101010101" pitchFamily="2" charset="-122"/>
              </a:rPr>
              <a:t> </a:t>
            </a:r>
            <a:r>
              <a:rPr lang="zh-CN" altLang="en-US" sz="2600" dirty="0">
                <a:latin typeface="Times New Roman" panose="02020603050405020304" pitchFamily="18" charset="0"/>
                <a:ea typeface="宋体" panose="02010600030101010101" pitchFamily="2" charset="-122"/>
              </a:rPr>
              <a:t>。</a:t>
            </a:r>
          </a:p>
          <a:p>
            <a:pPr marL="495300" indent="-495300" eaLnBrk="1" hangingPunct="1">
              <a:lnSpc>
                <a:spcPct val="120000"/>
              </a:lnSpc>
              <a:spcBef>
                <a:spcPct val="40000"/>
              </a:spcBef>
              <a:buClr>
                <a:schemeClr val="accent2"/>
              </a:buClr>
              <a:buSzTx/>
              <a:buNone/>
            </a:pPr>
            <a:r>
              <a:rPr lang="zh-CN" altLang="en-US" sz="2600" dirty="0">
                <a:latin typeface="Times New Roman" panose="02020603050405020304" pitchFamily="18" charset="0"/>
                <a:ea typeface="宋体" panose="02010600030101010101" pitchFamily="2" charset="-122"/>
              </a:rPr>
              <a:t>（</a:t>
            </a:r>
            <a:r>
              <a:rPr lang="en-US" altLang="zh-CN" sz="2600" dirty="0">
                <a:latin typeface="Times New Roman" panose="02020603050405020304" pitchFamily="18" charset="0"/>
                <a:ea typeface="宋体" panose="02010600030101010101" pitchFamily="2" charset="-122"/>
              </a:rPr>
              <a:t>3</a:t>
            </a:r>
            <a:r>
              <a:rPr lang="zh-CN" altLang="en-US" sz="2600" dirty="0">
                <a:latin typeface="Times New Roman" panose="02020603050405020304" pitchFamily="18" charset="0"/>
                <a:ea typeface="宋体" panose="02010600030101010101" pitchFamily="2" charset="-122"/>
              </a:rPr>
              <a:t>）把谓词公式集</a:t>
            </a:r>
            <a:r>
              <a:rPr lang="en-US" altLang="zh-CN" sz="2600" dirty="0">
                <a:latin typeface="Times New Roman" panose="02020603050405020304" pitchFamily="18" charset="0"/>
                <a:ea typeface="宋体" panose="02010600030101010101" pitchFamily="2" charset="-122"/>
              </a:rPr>
              <a:t>{</a:t>
            </a:r>
            <a:r>
              <a:rPr lang="en-US" altLang="zh-CN" sz="2600" i="1" dirty="0">
                <a:latin typeface="Times New Roman" panose="02020603050405020304" pitchFamily="18" charset="0"/>
                <a:ea typeface="宋体" panose="02010600030101010101" pitchFamily="2" charset="-122"/>
              </a:rPr>
              <a:t>F</a:t>
            </a:r>
            <a:r>
              <a:rPr lang="zh-CN" altLang="en-US" sz="2600" dirty="0">
                <a:latin typeface="Times New Roman" panose="02020603050405020304" pitchFamily="18" charset="0"/>
                <a:ea typeface="宋体" panose="02010600030101010101" pitchFamily="2" charset="-122"/>
              </a:rPr>
              <a:t>，   </a:t>
            </a:r>
            <a:r>
              <a:rPr lang="en-US" altLang="zh-CN" sz="2600" i="1" dirty="0">
                <a:latin typeface="Times New Roman" panose="02020603050405020304" pitchFamily="18" charset="0"/>
                <a:ea typeface="宋体" panose="02010600030101010101" pitchFamily="2" charset="-122"/>
              </a:rPr>
              <a:t>Q</a:t>
            </a:r>
            <a:r>
              <a:rPr lang="en-US" altLang="zh-CN" sz="2600" dirty="0">
                <a:latin typeface="Times New Roman" panose="02020603050405020304" pitchFamily="18" charset="0"/>
                <a:ea typeface="宋体" panose="02010600030101010101" pitchFamily="2" charset="-122"/>
              </a:rPr>
              <a:t>} </a:t>
            </a:r>
            <a:r>
              <a:rPr lang="zh-CN" altLang="en-US" sz="2600" dirty="0">
                <a:latin typeface="Times New Roman" panose="02020603050405020304" pitchFamily="18" charset="0"/>
                <a:ea typeface="宋体" panose="02010600030101010101" pitchFamily="2" charset="-122"/>
              </a:rPr>
              <a:t>化为子句集</a:t>
            </a:r>
            <a:r>
              <a:rPr lang="en-US" altLang="zh-CN" sz="2600" i="1" dirty="0">
                <a:latin typeface="Times New Roman" panose="02020603050405020304" pitchFamily="18" charset="0"/>
                <a:ea typeface="宋体" panose="02010600030101010101" pitchFamily="2" charset="-122"/>
              </a:rPr>
              <a:t>S</a:t>
            </a:r>
            <a:r>
              <a:rPr lang="zh-CN" altLang="en-US" sz="2600" dirty="0">
                <a:latin typeface="Times New Roman" panose="02020603050405020304" pitchFamily="18" charset="0"/>
                <a:ea typeface="宋体" panose="02010600030101010101" pitchFamily="2" charset="-122"/>
              </a:rPr>
              <a:t>。</a:t>
            </a:r>
          </a:p>
          <a:p>
            <a:pPr marL="495300" indent="-495300" eaLnBrk="1" hangingPunct="1">
              <a:lnSpc>
                <a:spcPct val="120000"/>
              </a:lnSpc>
              <a:spcBef>
                <a:spcPct val="40000"/>
              </a:spcBef>
              <a:buClr>
                <a:schemeClr val="accent2"/>
              </a:buClr>
              <a:buSzTx/>
              <a:buNone/>
            </a:pPr>
            <a:r>
              <a:rPr lang="zh-CN" altLang="en-US" sz="2600" dirty="0">
                <a:latin typeface="Times New Roman" panose="02020603050405020304" pitchFamily="18" charset="0"/>
                <a:ea typeface="宋体" panose="02010600030101010101" pitchFamily="2" charset="-122"/>
              </a:rPr>
              <a:t>（</a:t>
            </a:r>
            <a:r>
              <a:rPr lang="en-US" altLang="zh-CN" sz="2600" dirty="0">
                <a:latin typeface="Times New Roman" panose="02020603050405020304" pitchFamily="18" charset="0"/>
                <a:ea typeface="宋体" panose="02010600030101010101" pitchFamily="2" charset="-122"/>
              </a:rPr>
              <a:t>4</a:t>
            </a:r>
            <a:r>
              <a:rPr lang="zh-CN" altLang="en-US" sz="2600" dirty="0">
                <a:latin typeface="Times New Roman" panose="02020603050405020304" pitchFamily="18" charset="0"/>
                <a:ea typeface="宋体" panose="02010600030101010101" pitchFamily="2" charset="-122"/>
              </a:rPr>
              <a:t>）应用归结原理对子句集</a:t>
            </a:r>
            <a:r>
              <a:rPr lang="en-US" altLang="zh-CN" sz="2600" i="1" dirty="0">
                <a:latin typeface="Times New Roman" panose="02020603050405020304" pitchFamily="18" charset="0"/>
                <a:ea typeface="宋体" panose="02010600030101010101" pitchFamily="2" charset="-122"/>
              </a:rPr>
              <a:t>S</a:t>
            </a:r>
            <a:r>
              <a:rPr lang="zh-CN" altLang="en-US" sz="2600" dirty="0">
                <a:latin typeface="Times New Roman" panose="02020603050405020304" pitchFamily="18" charset="0"/>
                <a:ea typeface="宋体" panose="02010600030101010101" pitchFamily="2" charset="-122"/>
              </a:rPr>
              <a:t>中的子句进行归结，并把每次   </a:t>
            </a:r>
          </a:p>
          <a:p>
            <a:pPr marL="495300" indent="-495300" eaLnBrk="1" hangingPunct="1">
              <a:lnSpc>
                <a:spcPct val="120000"/>
              </a:lnSpc>
              <a:spcBef>
                <a:spcPct val="40000"/>
              </a:spcBef>
              <a:buClr>
                <a:schemeClr val="accent2"/>
              </a:buClr>
              <a:buSzTx/>
              <a:buNone/>
            </a:pPr>
            <a:r>
              <a:rPr lang="zh-CN" altLang="en-US" sz="2600" dirty="0">
                <a:latin typeface="Times New Roman" panose="02020603050405020304" pitchFamily="18" charset="0"/>
                <a:ea typeface="宋体" panose="02010600030101010101" pitchFamily="2" charset="-122"/>
              </a:rPr>
              <a:t>          归结得到的归结式都并入到</a:t>
            </a:r>
            <a:r>
              <a:rPr lang="en-US" altLang="zh-CN" sz="2600" i="1" dirty="0">
                <a:latin typeface="Times New Roman" panose="02020603050405020304" pitchFamily="18" charset="0"/>
                <a:ea typeface="宋体" panose="02010600030101010101" pitchFamily="2" charset="-122"/>
              </a:rPr>
              <a:t>S</a:t>
            </a:r>
            <a:r>
              <a:rPr lang="zh-CN" altLang="en-US" sz="2600" dirty="0">
                <a:latin typeface="Times New Roman" panose="02020603050405020304" pitchFamily="18" charset="0"/>
                <a:ea typeface="宋体" panose="02010600030101010101" pitchFamily="2" charset="-122"/>
              </a:rPr>
              <a:t>中。如此反复进行，若出 </a:t>
            </a:r>
          </a:p>
          <a:p>
            <a:pPr marL="495300" indent="-495300" eaLnBrk="1" hangingPunct="1">
              <a:lnSpc>
                <a:spcPct val="120000"/>
              </a:lnSpc>
              <a:spcBef>
                <a:spcPct val="40000"/>
              </a:spcBef>
              <a:buClr>
                <a:schemeClr val="accent2"/>
              </a:buClr>
              <a:buSzTx/>
              <a:buNone/>
            </a:pPr>
            <a:r>
              <a:rPr lang="zh-CN" altLang="en-US" sz="2600" dirty="0">
                <a:latin typeface="Times New Roman" panose="02020603050405020304" pitchFamily="18" charset="0"/>
                <a:ea typeface="宋体" panose="02010600030101010101" pitchFamily="2" charset="-122"/>
              </a:rPr>
              <a:t>          现了空子句，则停止归结，此时就证明了</a:t>
            </a:r>
            <a:r>
              <a:rPr lang="en-US" altLang="zh-CN" sz="2600" i="1" dirty="0">
                <a:latin typeface="Times New Roman" panose="02020603050405020304" pitchFamily="18" charset="0"/>
                <a:ea typeface="宋体" panose="02010600030101010101" pitchFamily="2" charset="-122"/>
              </a:rPr>
              <a:t>Q</a:t>
            </a:r>
            <a:r>
              <a:rPr lang="zh-CN" altLang="en-US" sz="2600" dirty="0">
                <a:latin typeface="Times New Roman" panose="02020603050405020304" pitchFamily="18" charset="0"/>
                <a:ea typeface="宋体" panose="02010600030101010101" pitchFamily="2" charset="-122"/>
              </a:rPr>
              <a:t>为真。</a:t>
            </a:r>
          </a:p>
        </p:txBody>
      </p:sp>
      <p:graphicFrame>
        <p:nvGraphicFramePr>
          <p:cNvPr id="234501" name="Object 1024"/>
          <p:cNvGraphicFramePr/>
          <p:nvPr/>
        </p:nvGraphicFramePr>
        <p:xfrm>
          <a:off x="5105400" y="4157663"/>
          <a:ext cx="457200" cy="290512"/>
        </p:xfrm>
        <a:graphic>
          <a:graphicData uri="http://schemas.openxmlformats.org/presentationml/2006/ole">
            <mc:AlternateContent xmlns:mc="http://schemas.openxmlformats.org/markup-compatibility/2006">
              <mc:Choice xmlns:v="urn:schemas-microsoft-com:vml" Requires="v">
                <p:oleObj r:id="rId3" imgW="139065" imgH="88265" progId="Equation.3">
                  <p:embed/>
                </p:oleObj>
              </mc:Choice>
              <mc:Fallback>
                <p:oleObj r:id="rId3" imgW="139065" imgH="88265" progId="Equation.3">
                  <p:embed/>
                  <p:pic>
                    <p:nvPicPr>
                      <p:cNvPr id="234501" name="Object 1024"/>
                      <p:cNvPicPr/>
                      <p:nvPr/>
                    </p:nvPicPr>
                    <p:blipFill>
                      <a:blip r:embed="rId4"/>
                      <a:stretch>
                        <a:fillRect/>
                      </a:stretch>
                    </p:blipFill>
                    <p:spPr>
                      <a:xfrm>
                        <a:off x="5105400" y="4157663"/>
                        <a:ext cx="457200" cy="290512"/>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779446970"/>
      </p:ext>
    </p:extLst>
  </p:cSld>
  <p:clrMapOvr>
    <a:masterClrMapping/>
  </p:clrMapOvr>
  <p:transition>
    <p:random/>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3.5  </a:t>
            </a:r>
            <a:r>
              <a:rPr lang="zh-CN" altLang="en-US" sz="3600" dirty="0">
                <a:solidFill>
                  <a:srgbClr val="7B9899"/>
                </a:solidFill>
                <a:latin typeface="Times New Roman" panose="02020603050405020304" pitchFamily="18" charset="0"/>
                <a:ea typeface="黑体" panose="02010609060101010101" pitchFamily="49" charset="-122"/>
              </a:rPr>
              <a:t>归结反演</a:t>
            </a:r>
          </a:p>
        </p:txBody>
      </p:sp>
      <p:sp>
        <p:nvSpPr>
          <p:cNvPr id="235523" name="Rectangle 4"/>
          <p:cNvSpPr>
            <a:spLocks noGrp="1"/>
          </p:cNvSpPr>
          <p:nvPr>
            <p:ph sz="quarter" idx="1"/>
          </p:nvPr>
        </p:nvSpPr>
        <p:spPr>
          <a:xfrm>
            <a:off x="1828800" y="1676400"/>
            <a:ext cx="8642350" cy="3587750"/>
          </a:xfrm>
        </p:spPr>
        <p:txBody>
          <a:bodyPr vert="horz" wrap="square" lIns="91440" tIns="45720" rIns="91440" bIns="45720" anchor="t" anchorCtr="0">
            <a:normAutofit/>
          </a:bodyPr>
          <a:lstStyle/>
          <a:p>
            <a:pPr marL="0" indent="0" algn="just">
              <a:buFont typeface="Wingdings 2" panose="05020102010507070707" pitchFamily="18" charset="2"/>
            </a:pP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例</a:t>
            </a:r>
            <a:r>
              <a:rPr lang="en-US" altLang="zh-CN" dirty="0">
                <a:latin typeface="仿宋" panose="02010609060101010101" pitchFamily="49" charset="-122"/>
                <a:ea typeface="仿宋" panose="02010609060101010101" pitchFamily="49" charset="-122"/>
              </a:rPr>
              <a:t>3.9  </a:t>
            </a:r>
            <a:r>
              <a:rPr lang="zh-CN" altLang="en-US" dirty="0">
                <a:latin typeface="仿宋" panose="02010609060101010101" pitchFamily="49" charset="-122"/>
                <a:ea typeface="仿宋" panose="02010609060101010101" pitchFamily="49" charset="-122"/>
              </a:rPr>
              <a:t>某公司招聘工作人员，</a:t>
            </a:r>
            <a:r>
              <a:rPr lang="en-US" altLang="zh-CN" i="1" dirty="0">
                <a:latin typeface="仿宋" panose="02010609060101010101" pitchFamily="49" charset="-122"/>
                <a:ea typeface="仿宋" panose="02010609060101010101" pitchFamily="49" charset="-122"/>
              </a:rPr>
              <a:t>A</a:t>
            </a:r>
            <a:r>
              <a:rPr lang="zh-CN" altLang="en-US" i="1" dirty="0">
                <a:latin typeface="仿宋" panose="02010609060101010101" pitchFamily="49" charset="-122"/>
                <a:ea typeface="仿宋" panose="02010609060101010101" pitchFamily="49" charset="-122"/>
              </a:rPr>
              <a:t>，</a:t>
            </a:r>
            <a:r>
              <a:rPr lang="en-US" altLang="zh-CN" i="1" dirty="0">
                <a:latin typeface="仿宋" panose="02010609060101010101" pitchFamily="49" charset="-122"/>
                <a:ea typeface="仿宋" panose="02010609060101010101" pitchFamily="49" charset="-122"/>
              </a:rPr>
              <a:t>B </a:t>
            </a:r>
            <a:r>
              <a:rPr lang="zh-CN" altLang="en-US" i="1" dirty="0">
                <a:latin typeface="仿宋" panose="02010609060101010101" pitchFamily="49" charset="-122"/>
                <a:ea typeface="仿宋" panose="02010609060101010101" pitchFamily="49" charset="-122"/>
              </a:rPr>
              <a:t>，</a:t>
            </a:r>
            <a:r>
              <a:rPr lang="en-US" altLang="zh-CN" i="1" dirty="0">
                <a:latin typeface="仿宋" panose="02010609060101010101" pitchFamily="49" charset="-122"/>
                <a:ea typeface="仿宋" panose="02010609060101010101" pitchFamily="49" charset="-122"/>
              </a:rPr>
              <a:t>C </a:t>
            </a:r>
            <a:r>
              <a:rPr lang="zh-CN" altLang="en-US" dirty="0">
                <a:latin typeface="仿宋" panose="02010609060101010101" pitchFamily="49" charset="-122"/>
                <a:ea typeface="仿宋" panose="02010609060101010101" pitchFamily="49" charset="-122"/>
              </a:rPr>
              <a:t>三人应试，经面试后公司表示如下想法：</a:t>
            </a:r>
          </a:p>
          <a:p>
            <a:pPr marL="0" indent="0" algn="just">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 三人中至少录取一人。</a:t>
            </a:r>
          </a:p>
          <a:p>
            <a:pPr marL="0" indent="0" algn="just">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 如果录取 </a:t>
            </a:r>
            <a:r>
              <a:rPr lang="en-US" altLang="zh-CN" i="1" dirty="0">
                <a:latin typeface="仿宋" panose="02010609060101010101" pitchFamily="49" charset="-122"/>
                <a:ea typeface="仿宋" panose="02010609060101010101" pitchFamily="49" charset="-122"/>
              </a:rPr>
              <a:t>A</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而不录取 </a:t>
            </a:r>
            <a:r>
              <a:rPr lang="en-US" altLang="zh-CN" i="1" dirty="0">
                <a:latin typeface="仿宋" panose="02010609060101010101" pitchFamily="49" charset="-122"/>
                <a:ea typeface="仿宋" panose="02010609060101010101" pitchFamily="49" charset="-122"/>
              </a:rPr>
              <a:t>B</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，则一定录取 </a:t>
            </a:r>
            <a:r>
              <a:rPr lang="en-US" altLang="zh-CN" i="1" dirty="0">
                <a:latin typeface="仿宋" panose="02010609060101010101" pitchFamily="49" charset="-122"/>
                <a:ea typeface="仿宋" panose="02010609060101010101" pitchFamily="49" charset="-122"/>
              </a:rPr>
              <a:t>C</a:t>
            </a:r>
            <a:r>
              <a:rPr lang="zh-CN" altLang="en-US" dirty="0">
                <a:latin typeface="仿宋" panose="02010609060101010101" pitchFamily="49" charset="-122"/>
                <a:ea typeface="仿宋" panose="02010609060101010101" pitchFamily="49" charset="-122"/>
              </a:rPr>
              <a:t>。</a:t>
            </a:r>
          </a:p>
          <a:p>
            <a:pPr marL="0" indent="0" algn="just">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3</a:t>
            </a:r>
            <a:r>
              <a:rPr lang="zh-CN" altLang="en-US" dirty="0">
                <a:latin typeface="仿宋" panose="02010609060101010101" pitchFamily="49" charset="-122"/>
                <a:ea typeface="仿宋" panose="02010609060101010101" pitchFamily="49" charset="-122"/>
              </a:rPr>
              <a:t>） 如果录取 </a:t>
            </a:r>
            <a:r>
              <a:rPr lang="en-US" altLang="zh-CN" i="1" dirty="0">
                <a:latin typeface="仿宋" panose="02010609060101010101" pitchFamily="49" charset="-122"/>
                <a:ea typeface="仿宋" panose="02010609060101010101" pitchFamily="49" charset="-122"/>
              </a:rPr>
              <a:t>B</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，则一定录取 </a:t>
            </a:r>
            <a:r>
              <a:rPr lang="en-US" altLang="zh-CN" i="1" dirty="0">
                <a:latin typeface="仿宋" panose="02010609060101010101" pitchFamily="49" charset="-122"/>
                <a:ea typeface="仿宋" panose="02010609060101010101" pitchFamily="49" charset="-122"/>
              </a:rPr>
              <a:t>C</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 </a:t>
            </a:r>
          </a:p>
        </p:txBody>
      </p:sp>
      <p:sp>
        <p:nvSpPr>
          <p:cNvPr id="235524"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224</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35525" name="Text Box 7"/>
          <p:cNvSpPr txBox="1"/>
          <p:nvPr/>
        </p:nvSpPr>
        <p:spPr>
          <a:xfrm>
            <a:off x="1905000" y="3962401"/>
            <a:ext cx="4724400" cy="5191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chemeClr val="accent2"/>
              </a:buClr>
              <a:buSzPct val="60000"/>
              <a:buFont typeface="Wingdings" panose="05000000000000000000" pitchFamily="2" charset="2"/>
              <a:buChar char="n"/>
            </a:pPr>
            <a:r>
              <a:rPr lang="en-US" altLang="zh-CN" b="1"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求证：公司一定录取 </a:t>
            </a:r>
            <a:r>
              <a:rPr lang="en-US" altLang="zh-CN" b="1" i="1" dirty="0">
                <a:latin typeface="Times New Roman" panose="02020603050405020304" pitchFamily="18" charset="0"/>
                <a:ea typeface="宋体" panose="02010600030101010101" pitchFamily="2" charset="-122"/>
              </a:rPr>
              <a:t>C</a:t>
            </a:r>
            <a:r>
              <a:rPr lang="zh-CN" altLang="en-US" b="1" dirty="0">
                <a:latin typeface="Times New Roman" panose="02020603050405020304" pitchFamily="18"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   </a:t>
            </a:r>
          </a:p>
        </p:txBody>
      </p:sp>
    </p:spTree>
    <p:extLst>
      <p:ext uri="{BB962C8B-B14F-4D97-AF65-F5344CB8AC3E}">
        <p14:creationId xmlns:p14="http://schemas.microsoft.com/office/powerpoint/2010/main" val="3841673933"/>
      </p:ext>
    </p:extLst>
  </p:cSld>
  <p:clrMapOvr>
    <a:masterClrMapping/>
  </p:clrMapOvr>
  <p:transition>
    <p:random/>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灯片编号占位符 3"/>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225</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236547" name="Rectangle 1028"/>
          <p:cNvSpPr/>
          <p:nvPr/>
        </p:nvSpPr>
        <p:spPr>
          <a:xfrm>
            <a:off x="1524000" y="1"/>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en-US" altLang="zh-CN" sz="3600" dirty="0">
                <a:solidFill>
                  <a:schemeClr val="bg1"/>
                </a:solidFill>
                <a:latin typeface="Times New Roman" panose="02020603050405020304" pitchFamily="18" charset="0"/>
                <a:ea typeface="黑体" panose="02010609060101010101" pitchFamily="49" charset="-122"/>
              </a:rPr>
              <a:t>3.5  </a:t>
            </a:r>
            <a:r>
              <a:rPr lang="zh-CN" altLang="en-US" sz="3600" dirty="0">
                <a:solidFill>
                  <a:schemeClr val="bg1"/>
                </a:solidFill>
                <a:latin typeface="Times New Roman" panose="02020603050405020304" pitchFamily="18" charset="0"/>
                <a:ea typeface="黑体" panose="02010609060101010101" pitchFamily="49" charset="-122"/>
              </a:rPr>
              <a:t>归结反演</a:t>
            </a:r>
          </a:p>
        </p:txBody>
      </p:sp>
      <p:sp>
        <p:nvSpPr>
          <p:cNvPr id="236548" name="Rectangle 1029"/>
          <p:cNvSpPr/>
          <p:nvPr/>
        </p:nvSpPr>
        <p:spPr>
          <a:xfrm>
            <a:off x="1774825" y="908051"/>
            <a:ext cx="8642350" cy="5400675"/>
          </a:xfrm>
          <a:prstGeom prst="rect">
            <a:avLst/>
          </a:prstGeom>
          <a:noFill/>
          <a:ln w="9525">
            <a:noFill/>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469900" indent="-469900" algn="just" eaLnBrk="1" hangingPunct="1">
              <a:spcBef>
                <a:spcPct val="40000"/>
              </a:spcBef>
              <a:buClr>
                <a:schemeClr val="accent2"/>
              </a:buClr>
              <a:buSzTx/>
              <a:buBlip>
                <a:blip r:embed="rId2"/>
              </a:buBlip>
            </a:pPr>
            <a:r>
              <a:rPr lang="zh-CN" altLang="en-US" sz="2400" dirty="0">
                <a:latin typeface="宋体" panose="02010600030101010101" pitchFamily="2" charset="-122"/>
                <a:ea typeface="宋体" panose="02010600030101010101" pitchFamily="2" charset="-122"/>
              </a:rPr>
              <a:t>证明：公司的想法用谓词公式表示：             。         </a:t>
            </a:r>
            <a:endParaRPr lang="zh-CN" altLang="en-US" sz="2400" dirty="0">
              <a:latin typeface="Times New Roman" panose="02020603050405020304" pitchFamily="18" charset="0"/>
              <a:ea typeface="宋体" panose="02010600030101010101" pitchFamily="2" charset="-122"/>
            </a:endParaRPr>
          </a:p>
          <a:p>
            <a:pPr marL="469900" indent="-469900" eaLnBrk="1" hangingPunct="1">
              <a:spcBef>
                <a:spcPct val="40000"/>
              </a:spcBef>
              <a:buClr>
                <a:schemeClr val="accent2"/>
              </a:buClr>
              <a:buSzTx/>
              <a:buNone/>
            </a:pPr>
            <a:endParaRPr lang="en-US" altLang="zh-CN" sz="3000" dirty="0">
              <a:latin typeface="Arial" panose="020B0604020202020204" pitchFamily="34" charset="0"/>
              <a:ea typeface="宋体" panose="02010600030101010101" pitchFamily="2" charset="-122"/>
            </a:endParaRPr>
          </a:p>
        </p:txBody>
      </p:sp>
      <p:graphicFrame>
        <p:nvGraphicFramePr>
          <p:cNvPr id="187392" name="Object 1024"/>
          <p:cNvGraphicFramePr/>
          <p:nvPr/>
        </p:nvGraphicFramePr>
        <p:xfrm>
          <a:off x="7291389" y="990601"/>
          <a:ext cx="1793875" cy="447675"/>
        </p:xfrm>
        <a:graphic>
          <a:graphicData uri="http://schemas.openxmlformats.org/presentationml/2006/ole">
            <mc:AlternateContent xmlns:mc="http://schemas.openxmlformats.org/markup-compatibility/2006">
              <mc:Choice xmlns:v="urn:schemas-microsoft-com:vml" Requires="v">
                <p:oleObj r:id="rId3" imgW="849630" imgH="215900" progId="Equation.3">
                  <p:embed/>
                </p:oleObj>
              </mc:Choice>
              <mc:Fallback>
                <p:oleObj r:id="rId3" imgW="849630" imgH="215900" progId="Equation.3">
                  <p:embed/>
                  <p:pic>
                    <p:nvPicPr>
                      <p:cNvPr id="187392" name="Object 1024"/>
                      <p:cNvPicPr/>
                      <p:nvPr/>
                    </p:nvPicPr>
                    <p:blipFill>
                      <a:blip r:embed="rId4"/>
                      <a:stretch>
                        <a:fillRect/>
                      </a:stretch>
                    </p:blipFill>
                    <p:spPr>
                      <a:xfrm>
                        <a:off x="7291389" y="990601"/>
                        <a:ext cx="1793875" cy="447675"/>
                      </a:xfrm>
                      <a:prstGeom prst="rect">
                        <a:avLst/>
                      </a:prstGeom>
                      <a:solidFill>
                        <a:schemeClr val="accent1"/>
                      </a:solidFill>
                      <a:ln w="38100">
                        <a:noFill/>
                        <a:miter/>
                      </a:ln>
                    </p:spPr>
                  </p:pic>
                </p:oleObj>
              </mc:Fallback>
            </mc:AlternateContent>
          </a:graphicData>
        </a:graphic>
      </p:graphicFrame>
      <p:sp>
        <p:nvSpPr>
          <p:cNvPr id="173063" name="Rectangle 1031"/>
          <p:cNvSpPr/>
          <p:nvPr/>
        </p:nvSpPr>
        <p:spPr>
          <a:xfrm>
            <a:off x="1828800" y="2971800"/>
            <a:ext cx="78486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spcBef>
                <a:spcPct val="0"/>
              </a:spcBef>
              <a:buClr>
                <a:srgbClr val="0000FF"/>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把要求证的结论用谓词公式表示出来并否定，得：</a:t>
            </a:r>
            <a:endParaRPr lang="zh-CN" altLang="en-US" sz="2400" dirty="0">
              <a:latin typeface="Arial" panose="020B0604020202020204" pitchFamily="34" charset="0"/>
              <a:ea typeface="宋体" panose="02010600030101010101" pitchFamily="2" charset="-122"/>
            </a:endParaRPr>
          </a:p>
        </p:txBody>
      </p:sp>
      <p:grpSp>
        <p:nvGrpSpPr>
          <p:cNvPr id="2" name="Group 1032"/>
          <p:cNvGrpSpPr/>
          <p:nvPr/>
        </p:nvGrpSpPr>
        <p:grpSpPr>
          <a:xfrm>
            <a:off x="1905000" y="1371600"/>
            <a:ext cx="3962400" cy="1570038"/>
            <a:chOff x="240" y="864"/>
            <a:chExt cx="2496" cy="989"/>
          </a:xfrm>
        </p:grpSpPr>
        <p:graphicFrame>
          <p:nvGraphicFramePr>
            <p:cNvPr id="236563" name="Object 1030"/>
            <p:cNvGraphicFramePr/>
            <p:nvPr/>
          </p:nvGraphicFramePr>
          <p:xfrm>
            <a:off x="768" y="919"/>
            <a:ext cx="1680" cy="259"/>
          </p:xfrm>
          <a:graphic>
            <a:graphicData uri="http://schemas.openxmlformats.org/presentationml/2006/ole">
              <mc:AlternateContent xmlns:mc="http://schemas.openxmlformats.org/markup-compatibility/2006">
                <mc:Choice xmlns:v="urn:schemas-microsoft-com:vml" Requires="v">
                  <p:oleObj r:id="rId5" imgW="1295400" imgH="203200" progId="Equation.3">
                    <p:embed/>
                  </p:oleObj>
                </mc:Choice>
                <mc:Fallback>
                  <p:oleObj r:id="rId5" imgW="1295400" imgH="203200" progId="Equation.3">
                    <p:embed/>
                    <p:pic>
                      <p:nvPicPr>
                        <p:cNvPr id="236563" name="Object 1030"/>
                        <p:cNvPicPr/>
                        <p:nvPr/>
                      </p:nvPicPr>
                      <p:blipFill>
                        <a:blip r:embed="rId6"/>
                        <a:stretch>
                          <a:fillRect/>
                        </a:stretch>
                      </p:blipFill>
                      <p:spPr>
                        <a:xfrm>
                          <a:off x="768" y="919"/>
                          <a:ext cx="1680" cy="259"/>
                        </a:xfrm>
                        <a:prstGeom prst="rect">
                          <a:avLst/>
                        </a:prstGeom>
                        <a:noFill/>
                        <a:ln w="38100">
                          <a:noFill/>
                          <a:miter/>
                        </a:ln>
                      </p:spPr>
                    </p:pic>
                  </p:oleObj>
                </mc:Fallback>
              </mc:AlternateContent>
            </a:graphicData>
          </a:graphic>
        </p:graphicFrame>
        <p:graphicFrame>
          <p:nvGraphicFramePr>
            <p:cNvPr id="236564" name="Object 1031"/>
            <p:cNvGraphicFramePr/>
            <p:nvPr/>
          </p:nvGraphicFramePr>
          <p:xfrm>
            <a:off x="768" y="1214"/>
            <a:ext cx="1776" cy="261"/>
          </p:xfrm>
          <a:graphic>
            <a:graphicData uri="http://schemas.openxmlformats.org/presentationml/2006/ole">
              <mc:AlternateContent xmlns:mc="http://schemas.openxmlformats.org/markup-compatibility/2006">
                <mc:Choice xmlns:v="urn:schemas-microsoft-com:vml" Requires="v">
                  <p:oleObj r:id="rId7" imgW="1371600" imgH="187960" progId="Equation.3">
                    <p:embed/>
                  </p:oleObj>
                </mc:Choice>
                <mc:Fallback>
                  <p:oleObj r:id="rId7" imgW="1371600" imgH="187960" progId="Equation.3">
                    <p:embed/>
                    <p:pic>
                      <p:nvPicPr>
                        <p:cNvPr id="236564" name="Object 1031"/>
                        <p:cNvPicPr/>
                        <p:nvPr/>
                      </p:nvPicPr>
                      <p:blipFill>
                        <a:blip r:embed="rId8"/>
                        <a:stretch>
                          <a:fillRect/>
                        </a:stretch>
                      </p:blipFill>
                      <p:spPr>
                        <a:xfrm>
                          <a:off x="768" y="1214"/>
                          <a:ext cx="1776" cy="261"/>
                        </a:xfrm>
                        <a:prstGeom prst="rect">
                          <a:avLst/>
                        </a:prstGeom>
                        <a:noFill/>
                        <a:ln w="38100">
                          <a:noFill/>
                          <a:miter/>
                        </a:ln>
                      </p:spPr>
                    </p:pic>
                  </p:oleObj>
                </mc:Fallback>
              </mc:AlternateContent>
            </a:graphicData>
          </a:graphic>
        </p:graphicFrame>
        <p:graphicFrame>
          <p:nvGraphicFramePr>
            <p:cNvPr id="236565" name="Object 1032"/>
            <p:cNvGraphicFramePr/>
            <p:nvPr/>
          </p:nvGraphicFramePr>
          <p:xfrm>
            <a:off x="771" y="1580"/>
            <a:ext cx="1197" cy="265"/>
          </p:xfrm>
          <a:graphic>
            <a:graphicData uri="http://schemas.openxmlformats.org/presentationml/2006/ole">
              <mc:AlternateContent xmlns:mc="http://schemas.openxmlformats.org/markup-compatibility/2006">
                <mc:Choice xmlns:v="urn:schemas-microsoft-com:vml" Requires="v">
                  <p:oleObj r:id="rId9" imgW="851535" imgH="187960" progId="Equation.3">
                    <p:embed/>
                  </p:oleObj>
                </mc:Choice>
                <mc:Fallback>
                  <p:oleObj r:id="rId9" imgW="851535" imgH="187960" progId="Equation.3">
                    <p:embed/>
                    <p:pic>
                      <p:nvPicPr>
                        <p:cNvPr id="236565" name="Object 1032"/>
                        <p:cNvPicPr/>
                        <p:nvPr/>
                      </p:nvPicPr>
                      <p:blipFill>
                        <a:blip r:embed="rId10"/>
                        <a:stretch>
                          <a:fillRect/>
                        </a:stretch>
                      </p:blipFill>
                      <p:spPr>
                        <a:xfrm>
                          <a:off x="771" y="1580"/>
                          <a:ext cx="1197" cy="265"/>
                        </a:xfrm>
                        <a:prstGeom prst="rect">
                          <a:avLst/>
                        </a:prstGeom>
                        <a:noFill/>
                        <a:ln w="38100">
                          <a:noFill/>
                          <a:miter/>
                        </a:ln>
                      </p:spPr>
                    </p:pic>
                  </p:oleObj>
                </mc:Fallback>
              </mc:AlternateContent>
            </a:graphicData>
          </a:graphic>
        </p:graphicFrame>
        <p:sp>
          <p:nvSpPr>
            <p:cNvPr id="236566" name="Text Box 1036"/>
            <p:cNvSpPr txBox="1"/>
            <p:nvPr/>
          </p:nvSpPr>
          <p:spPr>
            <a:xfrm>
              <a:off x="240" y="864"/>
              <a:ext cx="2496" cy="9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p>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a:t>
              </a:r>
            </a:p>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a:t>
              </a:r>
            </a:p>
          </p:txBody>
        </p:sp>
      </p:grpSp>
      <p:grpSp>
        <p:nvGrpSpPr>
          <p:cNvPr id="3" name="Group 1037"/>
          <p:cNvGrpSpPr/>
          <p:nvPr/>
        </p:nvGrpSpPr>
        <p:grpSpPr>
          <a:xfrm>
            <a:off x="1905000" y="3505200"/>
            <a:ext cx="3962400" cy="457200"/>
            <a:chOff x="240" y="2208"/>
            <a:chExt cx="2496" cy="288"/>
          </a:xfrm>
        </p:grpSpPr>
        <p:sp>
          <p:nvSpPr>
            <p:cNvPr id="236561" name="Text Box 1038"/>
            <p:cNvSpPr txBox="1"/>
            <p:nvPr/>
          </p:nvSpPr>
          <p:spPr>
            <a:xfrm>
              <a:off x="240" y="2208"/>
              <a:ext cx="2496" cy="28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en-US" altLang="zh-CN" sz="2400" dirty="0">
                  <a:latin typeface="Arial" panose="020B0604020202020204" pitchFamily="34"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a:t>
              </a:r>
            </a:p>
          </p:txBody>
        </p:sp>
        <p:graphicFrame>
          <p:nvGraphicFramePr>
            <p:cNvPr id="236562" name="Object 1029"/>
            <p:cNvGraphicFramePr/>
            <p:nvPr/>
          </p:nvGraphicFramePr>
          <p:xfrm>
            <a:off x="768" y="2249"/>
            <a:ext cx="576" cy="247"/>
          </p:xfrm>
          <a:graphic>
            <a:graphicData uri="http://schemas.openxmlformats.org/presentationml/2006/ole">
              <mc:AlternateContent xmlns:mc="http://schemas.openxmlformats.org/markup-compatibility/2006">
                <mc:Choice xmlns:v="urn:schemas-microsoft-com:vml" Requires="v">
                  <p:oleObj r:id="rId11" imgW="469900" imgH="203200" progId="Equation.3">
                    <p:embed/>
                  </p:oleObj>
                </mc:Choice>
                <mc:Fallback>
                  <p:oleObj r:id="rId11" imgW="469900" imgH="203200" progId="Equation.3">
                    <p:embed/>
                    <p:pic>
                      <p:nvPicPr>
                        <p:cNvPr id="236562" name="Object 1029"/>
                        <p:cNvPicPr/>
                        <p:nvPr/>
                      </p:nvPicPr>
                      <p:blipFill>
                        <a:blip r:embed="rId12"/>
                        <a:stretch>
                          <a:fillRect/>
                        </a:stretch>
                      </p:blipFill>
                      <p:spPr>
                        <a:xfrm>
                          <a:off x="768" y="2249"/>
                          <a:ext cx="576" cy="247"/>
                        </a:xfrm>
                        <a:prstGeom prst="rect">
                          <a:avLst/>
                        </a:prstGeom>
                        <a:noFill/>
                        <a:ln w="38100">
                          <a:noFill/>
                          <a:miter/>
                        </a:ln>
                      </p:spPr>
                    </p:pic>
                  </p:oleObj>
                </mc:Fallback>
              </mc:AlternateContent>
            </a:graphicData>
          </a:graphic>
        </p:graphicFrame>
      </p:grpSp>
      <p:sp>
        <p:nvSpPr>
          <p:cNvPr id="173072" name="Text Box 1040"/>
          <p:cNvSpPr txBox="1"/>
          <p:nvPr/>
        </p:nvSpPr>
        <p:spPr>
          <a:xfrm>
            <a:off x="1828800" y="3962400"/>
            <a:ext cx="44958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rgbClr val="0000FF"/>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把上述公式化成子句集：</a:t>
            </a:r>
            <a:r>
              <a:rPr lang="zh-CN" altLang="en-US" sz="1800" dirty="0">
                <a:latin typeface="Arial" panose="020B0604020202020204" pitchFamily="34" charset="0"/>
                <a:ea typeface="宋体" panose="02010600030101010101" pitchFamily="2" charset="-122"/>
              </a:rPr>
              <a:t> </a:t>
            </a:r>
          </a:p>
        </p:txBody>
      </p:sp>
      <p:grpSp>
        <p:nvGrpSpPr>
          <p:cNvPr id="4" name="Group 1041"/>
          <p:cNvGrpSpPr/>
          <p:nvPr/>
        </p:nvGrpSpPr>
        <p:grpSpPr>
          <a:xfrm>
            <a:off x="1981200" y="4343401"/>
            <a:ext cx="3962400" cy="2124076"/>
            <a:chOff x="288" y="2736"/>
            <a:chExt cx="2496" cy="1338"/>
          </a:xfrm>
        </p:grpSpPr>
        <p:sp>
          <p:nvSpPr>
            <p:cNvPr id="236556" name="Text Box 1042"/>
            <p:cNvSpPr txBox="1"/>
            <p:nvPr/>
          </p:nvSpPr>
          <p:spPr>
            <a:xfrm>
              <a:off x="288" y="2736"/>
              <a:ext cx="2496" cy="133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p>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a:t>
              </a:r>
            </a:p>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a:t>
              </a:r>
            </a:p>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a:t>
              </a:r>
            </a:p>
          </p:txBody>
        </p:sp>
        <p:graphicFrame>
          <p:nvGraphicFramePr>
            <p:cNvPr id="236557" name="Object 1025"/>
            <p:cNvGraphicFramePr/>
            <p:nvPr/>
          </p:nvGraphicFramePr>
          <p:xfrm>
            <a:off x="816" y="2784"/>
            <a:ext cx="1680" cy="260"/>
          </p:xfrm>
          <a:graphic>
            <a:graphicData uri="http://schemas.openxmlformats.org/presentationml/2006/ole">
              <mc:AlternateContent xmlns:mc="http://schemas.openxmlformats.org/markup-compatibility/2006">
                <mc:Choice xmlns:v="urn:schemas-microsoft-com:vml" Requires="v">
                  <p:oleObj r:id="rId13" imgW="1295400" imgH="203200" progId="Equation.3">
                    <p:embed/>
                  </p:oleObj>
                </mc:Choice>
                <mc:Fallback>
                  <p:oleObj r:id="rId13" imgW="1295400" imgH="203200" progId="Equation.3">
                    <p:embed/>
                    <p:pic>
                      <p:nvPicPr>
                        <p:cNvPr id="236557" name="Object 1025"/>
                        <p:cNvPicPr/>
                        <p:nvPr/>
                      </p:nvPicPr>
                      <p:blipFill>
                        <a:blip r:embed="rId6"/>
                        <a:stretch>
                          <a:fillRect/>
                        </a:stretch>
                      </p:blipFill>
                      <p:spPr>
                        <a:xfrm>
                          <a:off x="816" y="2784"/>
                          <a:ext cx="1680" cy="260"/>
                        </a:xfrm>
                        <a:prstGeom prst="rect">
                          <a:avLst/>
                        </a:prstGeom>
                        <a:noFill/>
                        <a:ln w="38100">
                          <a:noFill/>
                          <a:miter/>
                        </a:ln>
                      </p:spPr>
                    </p:pic>
                  </p:oleObj>
                </mc:Fallback>
              </mc:AlternateContent>
            </a:graphicData>
          </a:graphic>
        </p:graphicFrame>
        <p:graphicFrame>
          <p:nvGraphicFramePr>
            <p:cNvPr id="236558" name="Object 1026"/>
            <p:cNvGraphicFramePr/>
            <p:nvPr/>
          </p:nvGraphicFramePr>
          <p:xfrm>
            <a:off x="816" y="3120"/>
            <a:ext cx="1728" cy="247"/>
          </p:xfrm>
          <a:graphic>
            <a:graphicData uri="http://schemas.openxmlformats.org/presentationml/2006/ole">
              <mc:AlternateContent xmlns:mc="http://schemas.openxmlformats.org/markup-compatibility/2006">
                <mc:Choice xmlns:v="urn:schemas-microsoft-com:vml" Requires="v">
                  <p:oleObj r:id="rId14" imgW="1317625" imgH="187960" progId="Equation.3">
                    <p:embed/>
                  </p:oleObj>
                </mc:Choice>
                <mc:Fallback>
                  <p:oleObj r:id="rId14" imgW="1317625" imgH="187960" progId="Equation.3">
                    <p:embed/>
                    <p:pic>
                      <p:nvPicPr>
                        <p:cNvPr id="236558" name="Object 1026"/>
                        <p:cNvPicPr/>
                        <p:nvPr/>
                      </p:nvPicPr>
                      <p:blipFill>
                        <a:blip r:embed="rId15"/>
                        <a:stretch>
                          <a:fillRect/>
                        </a:stretch>
                      </p:blipFill>
                      <p:spPr>
                        <a:xfrm>
                          <a:off x="816" y="3120"/>
                          <a:ext cx="1728" cy="247"/>
                        </a:xfrm>
                        <a:prstGeom prst="rect">
                          <a:avLst/>
                        </a:prstGeom>
                        <a:noFill/>
                        <a:ln w="38100">
                          <a:noFill/>
                          <a:miter/>
                        </a:ln>
                      </p:spPr>
                    </p:pic>
                  </p:oleObj>
                </mc:Fallback>
              </mc:AlternateContent>
            </a:graphicData>
          </a:graphic>
        </p:graphicFrame>
        <p:graphicFrame>
          <p:nvGraphicFramePr>
            <p:cNvPr id="236559" name="Object 1027"/>
            <p:cNvGraphicFramePr/>
            <p:nvPr/>
          </p:nvGraphicFramePr>
          <p:xfrm>
            <a:off x="816" y="3408"/>
            <a:ext cx="1248" cy="271"/>
          </p:xfrm>
          <a:graphic>
            <a:graphicData uri="http://schemas.openxmlformats.org/presentationml/2006/ole">
              <mc:AlternateContent xmlns:mc="http://schemas.openxmlformats.org/markup-compatibility/2006">
                <mc:Choice xmlns:v="urn:schemas-microsoft-com:vml" Requires="v">
                  <p:oleObj r:id="rId16" imgW="869315" imgH="187960" progId="Equation.3">
                    <p:embed/>
                  </p:oleObj>
                </mc:Choice>
                <mc:Fallback>
                  <p:oleObj r:id="rId16" imgW="869315" imgH="187960" progId="Equation.3">
                    <p:embed/>
                    <p:pic>
                      <p:nvPicPr>
                        <p:cNvPr id="236559" name="Object 1027"/>
                        <p:cNvPicPr/>
                        <p:nvPr/>
                      </p:nvPicPr>
                      <p:blipFill>
                        <a:blip r:embed="rId17"/>
                        <a:stretch>
                          <a:fillRect/>
                        </a:stretch>
                      </p:blipFill>
                      <p:spPr>
                        <a:xfrm>
                          <a:off x="816" y="3408"/>
                          <a:ext cx="1248" cy="271"/>
                        </a:xfrm>
                        <a:prstGeom prst="rect">
                          <a:avLst/>
                        </a:prstGeom>
                        <a:noFill/>
                        <a:ln w="38100">
                          <a:noFill/>
                          <a:miter/>
                        </a:ln>
                      </p:spPr>
                    </p:pic>
                  </p:oleObj>
                </mc:Fallback>
              </mc:AlternateContent>
            </a:graphicData>
          </a:graphic>
        </p:graphicFrame>
        <p:graphicFrame>
          <p:nvGraphicFramePr>
            <p:cNvPr id="236560" name="Object 1028"/>
            <p:cNvGraphicFramePr/>
            <p:nvPr/>
          </p:nvGraphicFramePr>
          <p:xfrm>
            <a:off x="864" y="3792"/>
            <a:ext cx="576" cy="247"/>
          </p:xfrm>
          <a:graphic>
            <a:graphicData uri="http://schemas.openxmlformats.org/presentationml/2006/ole">
              <mc:AlternateContent xmlns:mc="http://schemas.openxmlformats.org/markup-compatibility/2006">
                <mc:Choice xmlns:v="urn:schemas-microsoft-com:vml" Requires="v">
                  <p:oleObj r:id="rId18" imgW="469900" imgH="203200" progId="Equation.3">
                    <p:embed/>
                  </p:oleObj>
                </mc:Choice>
                <mc:Fallback>
                  <p:oleObj r:id="rId18" imgW="469900" imgH="203200" progId="Equation.3">
                    <p:embed/>
                    <p:pic>
                      <p:nvPicPr>
                        <p:cNvPr id="236560" name="Object 1028"/>
                        <p:cNvPicPr/>
                        <p:nvPr/>
                      </p:nvPicPr>
                      <p:blipFill>
                        <a:blip r:embed="rId12"/>
                        <a:stretch>
                          <a:fillRect/>
                        </a:stretch>
                      </p:blipFill>
                      <p:spPr>
                        <a:xfrm>
                          <a:off x="864" y="3792"/>
                          <a:ext cx="576" cy="247"/>
                        </a:xfrm>
                        <a:prstGeom prst="rect">
                          <a:avLst/>
                        </a:prstGeom>
                        <a:noFill/>
                        <a:ln w="38100">
                          <a:noFill/>
                          <a:miter/>
                        </a:ln>
                      </p:spPr>
                    </p:pic>
                  </p:oleObj>
                </mc:Fallback>
              </mc:AlternateContent>
            </a:graphicData>
          </a:graphic>
        </p:graphicFrame>
      </p:grpSp>
      <p:sp>
        <p:nvSpPr>
          <p:cNvPr id="173079" name="AutoShape 1047"/>
          <p:cNvSpPr/>
          <p:nvPr/>
        </p:nvSpPr>
        <p:spPr>
          <a:xfrm>
            <a:off x="5791200" y="2133600"/>
            <a:ext cx="609600" cy="3962400"/>
          </a:xfrm>
          <a:prstGeom prst="curvedLeftArrow">
            <a:avLst>
              <a:gd name="adj1" fmla="val 130000"/>
              <a:gd name="adj2" fmla="val 260000"/>
              <a:gd name="adj3" fmla="val 33305"/>
            </a:avLst>
          </a:prstGeom>
          <a:gradFill rotWithShape="0">
            <a:gsLst>
              <a:gs pos="0">
                <a:srgbClr val="FF99CC"/>
              </a:gs>
              <a:gs pos="100000">
                <a:schemeClr val="bg1"/>
              </a:gs>
            </a:gsLst>
            <a:path path="rect">
              <a:fillToRect l="50000" t="50000" r="50000" b="50000"/>
            </a:path>
            <a:tileRect/>
          </a:gradFill>
          <a:ln w="9525" cap="flat" cmpd="sng">
            <a:solidFill>
              <a:srgbClr val="FF000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7126625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87392"/>
                                        </p:tgtEl>
                                        <p:attrNameLst>
                                          <p:attrName>style.visibility</p:attrName>
                                        </p:attrNameLst>
                                      </p:cBhvr>
                                      <p:to>
                                        <p:strVal val="visible"/>
                                      </p:to>
                                    </p:set>
                                    <p:anim calcmode="lin" valueType="num">
                                      <p:cBhvr additive="base">
                                        <p:cTn id="7" dur="500" fill="hold"/>
                                        <p:tgtEl>
                                          <p:spTgt spid="187392"/>
                                        </p:tgtEl>
                                        <p:attrNameLst>
                                          <p:attrName>ppt_x</p:attrName>
                                        </p:attrNameLst>
                                      </p:cBhvr>
                                      <p:tavLst>
                                        <p:tav tm="0">
                                          <p:val>
                                            <p:strVal val="1+#ppt_w/2"/>
                                          </p:val>
                                        </p:tav>
                                        <p:tav tm="100000">
                                          <p:val>
                                            <p:strVal val="#ppt_x"/>
                                          </p:val>
                                        </p:tav>
                                      </p:tavLst>
                                    </p:anim>
                                    <p:anim calcmode="lin" valueType="num">
                                      <p:cBhvr additive="base">
                                        <p:cTn id="8" dur="500" fill="hold"/>
                                        <p:tgtEl>
                                          <p:spTgt spid="18739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73063"/>
                                        </p:tgtEl>
                                        <p:attrNameLst>
                                          <p:attrName>style.visibility</p:attrName>
                                        </p:attrNameLst>
                                      </p:cBhvr>
                                      <p:to>
                                        <p:strVal val="visible"/>
                                      </p:to>
                                    </p:set>
                                    <p:anim calcmode="lin" valueType="num">
                                      <p:cBhvr additive="base">
                                        <p:cTn id="16" dur="500" fill="hold"/>
                                        <p:tgtEl>
                                          <p:spTgt spid="173063"/>
                                        </p:tgtEl>
                                        <p:attrNameLst>
                                          <p:attrName>ppt_x</p:attrName>
                                        </p:attrNameLst>
                                      </p:cBhvr>
                                      <p:tavLst>
                                        <p:tav tm="0">
                                          <p:val>
                                            <p:strVal val="0-#ppt_w/2"/>
                                          </p:val>
                                        </p:tav>
                                        <p:tav tm="100000">
                                          <p:val>
                                            <p:strVal val="#ppt_x"/>
                                          </p:val>
                                        </p:tav>
                                      </p:tavLst>
                                    </p:anim>
                                    <p:anim calcmode="lin" valueType="num">
                                      <p:cBhvr additive="base">
                                        <p:cTn id="17" dur="500" fill="hold"/>
                                        <p:tgtEl>
                                          <p:spTgt spid="17306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73072"/>
                                        </p:tgtEl>
                                        <p:attrNameLst>
                                          <p:attrName>style.visibility</p:attrName>
                                        </p:attrNameLst>
                                      </p:cBhvr>
                                      <p:to>
                                        <p:strVal val="visible"/>
                                      </p:to>
                                    </p:set>
                                    <p:anim calcmode="lin" valueType="num">
                                      <p:cBhvr additive="base">
                                        <p:cTn id="27" dur="500" fill="hold"/>
                                        <p:tgtEl>
                                          <p:spTgt spid="173072"/>
                                        </p:tgtEl>
                                        <p:attrNameLst>
                                          <p:attrName>ppt_x</p:attrName>
                                        </p:attrNameLst>
                                      </p:cBhvr>
                                      <p:tavLst>
                                        <p:tav tm="0">
                                          <p:val>
                                            <p:strVal val="0-#ppt_w/2"/>
                                          </p:val>
                                        </p:tav>
                                        <p:tav tm="100000">
                                          <p:val>
                                            <p:strVal val="#ppt_x"/>
                                          </p:val>
                                        </p:tav>
                                      </p:tavLst>
                                    </p:anim>
                                    <p:anim calcmode="lin" valueType="num">
                                      <p:cBhvr additive="base">
                                        <p:cTn id="28" dur="500" fill="hold"/>
                                        <p:tgtEl>
                                          <p:spTgt spid="17307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grpId="0" nodeType="clickEffect">
                                  <p:stCondLst>
                                    <p:cond delay="0"/>
                                  </p:stCondLst>
                                  <p:childTnLst>
                                    <p:set>
                                      <p:cBhvr>
                                        <p:cTn id="32" dur="1" fill="hold">
                                          <p:stCondLst>
                                            <p:cond delay="0"/>
                                          </p:stCondLst>
                                        </p:cTn>
                                        <p:tgtEl>
                                          <p:spTgt spid="173079"/>
                                        </p:tgtEl>
                                        <p:attrNameLst>
                                          <p:attrName>style.visibility</p:attrName>
                                        </p:attrNameLst>
                                      </p:cBhvr>
                                      <p:to>
                                        <p:strVal val="visible"/>
                                      </p:to>
                                    </p:set>
                                    <p:anim calcmode="lin" valueType="num">
                                      <p:cBhvr>
                                        <p:cTn id="33" dur="500" fill="hold"/>
                                        <p:tgtEl>
                                          <p:spTgt spid="173079"/>
                                        </p:tgtEl>
                                        <p:attrNameLst>
                                          <p:attrName>ppt_x</p:attrName>
                                        </p:attrNameLst>
                                      </p:cBhvr>
                                      <p:tavLst>
                                        <p:tav tm="0">
                                          <p:val>
                                            <p:strVal val="#ppt_x"/>
                                          </p:val>
                                        </p:tav>
                                        <p:tav tm="100000">
                                          <p:val>
                                            <p:strVal val="#ppt_x"/>
                                          </p:val>
                                        </p:tav>
                                      </p:tavLst>
                                    </p:anim>
                                    <p:anim calcmode="lin" valueType="num">
                                      <p:cBhvr>
                                        <p:cTn id="34" dur="500" fill="hold"/>
                                        <p:tgtEl>
                                          <p:spTgt spid="173079"/>
                                        </p:tgtEl>
                                        <p:attrNameLst>
                                          <p:attrName>ppt_y</p:attrName>
                                        </p:attrNameLst>
                                      </p:cBhvr>
                                      <p:tavLst>
                                        <p:tav tm="0">
                                          <p:val>
                                            <p:strVal val="#ppt_y-#ppt_h/2"/>
                                          </p:val>
                                        </p:tav>
                                        <p:tav tm="100000">
                                          <p:val>
                                            <p:strVal val="#ppt_y"/>
                                          </p:val>
                                        </p:tav>
                                      </p:tavLst>
                                    </p:anim>
                                    <p:anim calcmode="lin" valueType="num">
                                      <p:cBhvr>
                                        <p:cTn id="35" dur="500" fill="hold"/>
                                        <p:tgtEl>
                                          <p:spTgt spid="173079"/>
                                        </p:tgtEl>
                                        <p:attrNameLst>
                                          <p:attrName>ppt_w</p:attrName>
                                        </p:attrNameLst>
                                      </p:cBhvr>
                                      <p:tavLst>
                                        <p:tav tm="0">
                                          <p:val>
                                            <p:strVal val="#ppt_w"/>
                                          </p:val>
                                        </p:tav>
                                        <p:tav tm="100000">
                                          <p:val>
                                            <p:strVal val="#ppt_w"/>
                                          </p:val>
                                        </p:tav>
                                      </p:tavLst>
                                    </p:anim>
                                    <p:anim calcmode="lin" valueType="num">
                                      <p:cBhvr>
                                        <p:cTn id="36" dur="500" fill="hold"/>
                                        <p:tgtEl>
                                          <p:spTgt spid="173079"/>
                                        </p:tgtEl>
                                        <p:attrNameLst>
                                          <p:attrName>ppt_h</p:attrName>
                                        </p:attrNameLst>
                                      </p:cBhvr>
                                      <p:tavLst>
                                        <p:tav tm="0">
                                          <p:val>
                                            <p:fltVal val="0"/>
                                          </p:val>
                                        </p:tav>
                                        <p:tav tm="100000">
                                          <p:val>
                                            <p:strVal val="#ppt_h"/>
                                          </p:val>
                                        </p:tav>
                                      </p:tavLst>
                                    </p:anim>
                                  </p:childTnLst>
                                </p:cTn>
                              </p:par>
                            </p:childTnLst>
                          </p:cTn>
                        </p:par>
                        <p:par>
                          <p:cTn id="37" fill="hold">
                            <p:stCondLst>
                              <p:cond delay="500"/>
                            </p:stCondLst>
                            <p:childTnLst>
                              <p:par>
                                <p:cTn id="38" presetID="16" presetClass="entr" presetSubtype="26"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in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3" grpId="0"/>
      <p:bldP spid="173072" grpId="0"/>
      <p:bldP spid="173079"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3.5  </a:t>
            </a:r>
            <a:r>
              <a:rPr lang="zh-CN" altLang="en-US" sz="3600" dirty="0">
                <a:solidFill>
                  <a:srgbClr val="7B9899"/>
                </a:solidFill>
                <a:latin typeface="Times New Roman" panose="02020603050405020304" pitchFamily="18" charset="0"/>
                <a:ea typeface="黑体" panose="02010609060101010101" pitchFamily="49" charset="-122"/>
              </a:rPr>
              <a:t>归结反演</a:t>
            </a:r>
          </a:p>
        </p:txBody>
      </p:sp>
      <p:sp>
        <p:nvSpPr>
          <p:cNvPr id="237571" name="Rectangle 3"/>
          <p:cNvSpPr>
            <a:spLocks noGrp="1"/>
          </p:cNvSpPr>
          <p:nvPr>
            <p:ph sz="quarter" idx="1"/>
          </p:nvPr>
        </p:nvSpPr>
        <p:spPr>
          <a:xfrm>
            <a:off x="1825625" y="1527175"/>
            <a:ext cx="8504238" cy="539750"/>
          </a:xfrm>
        </p:spPr>
        <p:txBody>
          <a:bodyPr vert="horz" wrap="square" lIns="91440" tIns="45720" rIns="91440" bIns="45720" anchor="t" anchorCtr="0">
            <a:normAutofit/>
          </a:bodyPr>
          <a:lstStyle/>
          <a:p>
            <a:pPr eaLnBrk="1" hangingPunct="1">
              <a:buClr>
                <a:srgbClr val="0000FF"/>
              </a:buClr>
              <a:buSzPct val="85000"/>
              <a:buFont typeface="Wingdings" panose="05000000000000000000" pitchFamily="2" charset="2"/>
              <a:buChar char="§"/>
            </a:pPr>
            <a:r>
              <a:rPr lang="zh-CN" altLang="en-US" sz="2400" b="1" dirty="0">
                <a:latin typeface="仿宋" panose="02010609060101010101" pitchFamily="49" charset="-122"/>
                <a:ea typeface="仿宋" panose="02010609060101010101" pitchFamily="49" charset="-122"/>
              </a:rPr>
              <a:t>应用归结原理进行归结：</a:t>
            </a:r>
            <a:r>
              <a:rPr lang="zh-CN" altLang="en-US" dirty="0">
                <a:latin typeface="仿宋" panose="02010609060101010101" pitchFamily="49" charset="-122"/>
                <a:ea typeface="仿宋" panose="02010609060101010101" pitchFamily="49" charset="-122"/>
              </a:rPr>
              <a:t> </a:t>
            </a:r>
          </a:p>
        </p:txBody>
      </p:sp>
      <p:sp>
        <p:nvSpPr>
          <p:cNvPr id="237572"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226</a:t>
            </a:fld>
            <a:endParaRPr lang="ja-JP" altLang="en-US" sz="1600" b="1" dirty="0">
              <a:solidFill>
                <a:srgbClr val="7B9899"/>
              </a:solidFill>
              <a:latin typeface="Arial" panose="020B0604020202020204" pitchFamily="34" charset="0"/>
              <a:ea typeface="宋体" panose="02010600030101010101" pitchFamily="2" charset="-122"/>
            </a:endParaRPr>
          </a:p>
        </p:txBody>
      </p:sp>
      <p:grpSp>
        <p:nvGrpSpPr>
          <p:cNvPr id="237576" name="Group 13"/>
          <p:cNvGrpSpPr/>
          <p:nvPr/>
        </p:nvGrpSpPr>
        <p:grpSpPr>
          <a:xfrm>
            <a:off x="2227263" y="2286000"/>
            <a:ext cx="8001000" cy="1421992"/>
            <a:chOff x="459" y="1728"/>
            <a:chExt cx="5040" cy="748"/>
          </a:xfrm>
        </p:grpSpPr>
        <p:sp>
          <p:nvSpPr>
            <p:cNvPr id="237588" name="Text Box 4"/>
            <p:cNvSpPr txBox="1"/>
            <p:nvPr/>
          </p:nvSpPr>
          <p:spPr>
            <a:xfrm>
              <a:off x="459" y="1728"/>
              <a:ext cx="5040" cy="74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spcBef>
                  <a:spcPct val="30000"/>
                </a:spcBef>
                <a:buClrTx/>
                <a:buSzTx/>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）归结</a:t>
              </a:r>
              <a:endParaRPr lang="zh-CN" altLang="en-US" sz="2400" dirty="0">
                <a:latin typeface="Times New Roman" panose="02020603050405020304" pitchFamily="18" charset="0"/>
                <a:ea typeface="宋体" panose="02010600030101010101" pitchFamily="2" charset="-122"/>
              </a:endParaRPr>
            </a:p>
            <a:p>
              <a:pPr marL="0" indent="0" algn="just" eaLnBrk="1" hangingPunct="1">
                <a:spcBef>
                  <a:spcPct val="30000"/>
                </a:spcBef>
                <a:buClrTx/>
                <a:buSzTx/>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）归结</a:t>
              </a:r>
              <a:endParaRPr lang="zh-CN" altLang="en-US" sz="2400" dirty="0">
                <a:latin typeface="Times New Roman" panose="02020603050405020304" pitchFamily="18" charset="0"/>
                <a:ea typeface="宋体" panose="02010600030101010101" pitchFamily="2" charset="-122"/>
              </a:endParaRPr>
            </a:p>
            <a:p>
              <a:pPr marL="0" indent="0" eaLnBrk="1" hangingPunct="1">
                <a:spcBef>
                  <a:spcPct val="30000"/>
                </a:spcBef>
                <a:buClrTx/>
                <a:buSzTx/>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7</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）归结</a:t>
              </a:r>
              <a:r>
                <a:rPr lang="zh-CN" altLang="en-US" sz="2400" dirty="0">
                  <a:latin typeface="Arial" panose="020B0604020202020204" pitchFamily="34" charset="0"/>
                  <a:ea typeface="宋体" panose="02010600030101010101" pitchFamily="2" charset="-122"/>
                </a:rPr>
                <a:t> </a:t>
              </a:r>
            </a:p>
          </p:txBody>
        </p:sp>
        <p:graphicFrame>
          <p:nvGraphicFramePr>
            <p:cNvPr id="237589" name="Object 1024"/>
            <p:cNvGraphicFramePr/>
            <p:nvPr/>
          </p:nvGraphicFramePr>
          <p:xfrm>
            <a:off x="1014" y="1728"/>
            <a:ext cx="1056" cy="255"/>
          </p:xfrm>
          <a:graphic>
            <a:graphicData uri="http://schemas.openxmlformats.org/presentationml/2006/ole">
              <mc:AlternateContent xmlns:mc="http://schemas.openxmlformats.org/markup-compatibility/2006">
                <mc:Choice xmlns:v="urn:schemas-microsoft-com:vml" Requires="v">
                  <p:oleObj r:id="rId2" imgW="825500" imgH="203200" progId="Equation.3">
                    <p:embed/>
                  </p:oleObj>
                </mc:Choice>
                <mc:Fallback>
                  <p:oleObj r:id="rId2" imgW="825500" imgH="203200" progId="Equation.3">
                    <p:embed/>
                    <p:pic>
                      <p:nvPicPr>
                        <p:cNvPr id="237589" name="Object 1024"/>
                        <p:cNvPicPr/>
                        <p:nvPr/>
                      </p:nvPicPr>
                      <p:blipFill>
                        <a:blip r:embed="rId3"/>
                        <a:stretch>
                          <a:fillRect/>
                        </a:stretch>
                      </p:blipFill>
                      <p:spPr>
                        <a:xfrm>
                          <a:off x="1014" y="1728"/>
                          <a:ext cx="1056" cy="255"/>
                        </a:xfrm>
                        <a:prstGeom prst="rect">
                          <a:avLst/>
                        </a:prstGeom>
                        <a:noFill/>
                        <a:ln w="38100">
                          <a:noFill/>
                          <a:miter/>
                        </a:ln>
                      </p:spPr>
                    </p:pic>
                  </p:oleObj>
                </mc:Fallback>
              </mc:AlternateContent>
            </a:graphicData>
          </a:graphic>
        </p:graphicFrame>
        <p:graphicFrame>
          <p:nvGraphicFramePr>
            <p:cNvPr id="237590" name="Object 1025"/>
            <p:cNvGraphicFramePr/>
            <p:nvPr/>
          </p:nvGraphicFramePr>
          <p:xfrm>
            <a:off x="1008" y="1973"/>
            <a:ext cx="480" cy="259"/>
          </p:xfrm>
          <a:graphic>
            <a:graphicData uri="http://schemas.openxmlformats.org/presentationml/2006/ole">
              <mc:AlternateContent xmlns:mc="http://schemas.openxmlformats.org/markup-compatibility/2006">
                <mc:Choice xmlns:v="urn:schemas-microsoft-com:vml" Requires="v">
                  <p:oleObj r:id="rId4" imgW="368300" imgH="203200" progId="Equation.3">
                    <p:embed/>
                  </p:oleObj>
                </mc:Choice>
                <mc:Fallback>
                  <p:oleObj r:id="rId4" imgW="368300" imgH="203200" progId="Equation.3">
                    <p:embed/>
                    <p:pic>
                      <p:nvPicPr>
                        <p:cNvPr id="237590" name="Object 1025"/>
                        <p:cNvPicPr/>
                        <p:nvPr/>
                      </p:nvPicPr>
                      <p:blipFill>
                        <a:blip r:embed="rId5"/>
                        <a:stretch>
                          <a:fillRect/>
                        </a:stretch>
                      </p:blipFill>
                      <p:spPr>
                        <a:xfrm>
                          <a:off x="1008" y="1973"/>
                          <a:ext cx="480" cy="259"/>
                        </a:xfrm>
                        <a:prstGeom prst="rect">
                          <a:avLst/>
                        </a:prstGeom>
                        <a:noFill/>
                        <a:ln w="38100">
                          <a:noFill/>
                          <a:miter/>
                        </a:ln>
                      </p:spPr>
                    </p:pic>
                  </p:oleObj>
                </mc:Fallback>
              </mc:AlternateContent>
            </a:graphicData>
          </a:graphic>
        </p:graphicFrame>
        <p:graphicFrame>
          <p:nvGraphicFramePr>
            <p:cNvPr id="237591" name="Object 1026"/>
            <p:cNvGraphicFramePr/>
            <p:nvPr/>
          </p:nvGraphicFramePr>
          <p:xfrm>
            <a:off x="1008" y="2184"/>
            <a:ext cx="384" cy="235"/>
          </p:xfrm>
          <a:graphic>
            <a:graphicData uri="http://schemas.openxmlformats.org/presentationml/2006/ole">
              <mc:AlternateContent xmlns:mc="http://schemas.openxmlformats.org/markup-compatibility/2006">
                <mc:Choice xmlns:v="urn:schemas-microsoft-com:vml" Requires="v">
                  <p:oleObj r:id="rId6" imgW="292100" imgH="177800" progId="Equation.3">
                    <p:embed/>
                  </p:oleObj>
                </mc:Choice>
                <mc:Fallback>
                  <p:oleObj r:id="rId6" imgW="292100" imgH="177800" progId="Equation.3">
                    <p:embed/>
                    <p:pic>
                      <p:nvPicPr>
                        <p:cNvPr id="237591" name="Object 1026"/>
                        <p:cNvPicPr/>
                        <p:nvPr/>
                      </p:nvPicPr>
                      <p:blipFill>
                        <a:blip r:embed="rId7"/>
                        <a:stretch>
                          <a:fillRect/>
                        </a:stretch>
                      </p:blipFill>
                      <p:spPr>
                        <a:xfrm>
                          <a:off x="1008" y="2184"/>
                          <a:ext cx="384" cy="235"/>
                        </a:xfrm>
                        <a:prstGeom prst="rect">
                          <a:avLst/>
                        </a:prstGeom>
                        <a:noFill/>
                        <a:ln w="38100">
                          <a:noFill/>
                          <a:miter/>
                        </a:ln>
                      </p:spPr>
                    </p:pic>
                  </p:oleObj>
                </mc:Fallback>
              </mc:AlternateContent>
            </a:graphicData>
          </a:graphic>
        </p:graphicFrame>
      </p:grpSp>
      <p:pic>
        <p:nvPicPr>
          <p:cNvPr id="75812" name="Picture 36"/>
          <p:cNvPicPr>
            <a:picLocks noChangeAspect="1"/>
          </p:cNvPicPr>
          <p:nvPr/>
        </p:nvPicPr>
        <p:blipFill>
          <a:blip r:embed="rId8"/>
          <a:stretch>
            <a:fillRect/>
          </a:stretch>
        </p:blipFill>
        <p:spPr>
          <a:xfrm>
            <a:off x="2654300" y="1212850"/>
            <a:ext cx="7323138" cy="4591050"/>
          </a:xfrm>
          <a:prstGeom prst="rect">
            <a:avLst/>
          </a:prstGeom>
          <a:noFill/>
          <a:ln w="9525">
            <a:noFill/>
          </a:ln>
        </p:spPr>
      </p:pic>
      <p:grpSp>
        <p:nvGrpSpPr>
          <p:cNvPr id="3" name="Group 34"/>
          <p:cNvGrpSpPr/>
          <p:nvPr/>
        </p:nvGrpSpPr>
        <p:grpSpPr>
          <a:xfrm>
            <a:off x="4978400" y="3132138"/>
            <a:ext cx="3048000" cy="914400"/>
            <a:chOff x="2064" y="2256"/>
            <a:chExt cx="1920" cy="576"/>
          </a:xfrm>
        </p:grpSpPr>
        <p:sp>
          <p:nvSpPr>
            <p:cNvPr id="237586" name="Line 26"/>
            <p:cNvSpPr/>
            <p:nvPr/>
          </p:nvSpPr>
          <p:spPr>
            <a:xfrm>
              <a:off x="2064" y="2256"/>
              <a:ext cx="384" cy="576"/>
            </a:xfrm>
            <a:prstGeom prst="line">
              <a:avLst/>
            </a:prstGeom>
            <a:ln w="38100" cap="flat" cmpd="sng">
              <a:solidFill>
                <a:srgbClr val="FF0000"/>
              </a:solidFill>
              <a:prstDash val="solid"/>
              <a:headEnd type="none" w="med" len="med"/>
              <a:tailEnd type="none" w="med" len="med"/>
            </a:ln>
          </p:spPr>
        </p:sp>
        <p:sp>
          <p:nvSpPr>
            <p:cNvPr id="237587" name="Line 29"/>
            <p:cNvSpPr/>
            <p:nvPr/>
          </p:nvSpPr>
          <p:spPr>
            <a:xfrm flipH="1">
              <a:off x="2448" y="2256"/>
              <a:ext cx="1536" cy="576"/>
            </a:xfrm>
            <a:prstGeom prst="line">
              <a:avLst/>
            </a:prstGeom>
            <a:ln w="38100" cap="flat" cmpd="sng">
              <a:solidFill>
                <a:srgbClr val="FF0000"/>
              </a:solidFill>
              <a:prstDash val="solid"/>
              <a:headEnd type="none" w="med" len="med"/>
              <a:tailEnd type="none" w="med" len="med"/>
            </a:ln>
          </p:spPr>
        </p:sp>
      </p:grpSp>
      <p:grpSp>
        <p:nvGrpSpPr>
          <p:cNvPr id="4" name="Group 35"/>
          <p:cNvGrpSpPr/>
          <p:nvPr/>
        </p:nvGrpSpPr>
        <p:grpSpPr>
          <a:xfrm>
            <a:off x="5554663" y="4540250"/>
            <a:ext cx="2438400" cy="685800"/>
            <a:chOff x="2352" y="3168"/>
            <a:chExt cx="1536" cy="432"/>
          </a:xfrm>
        </p:grpSpPr>
        <p:sp>
          <p:nvSpPr>
            <p:cNvPr id="237584" name="Line 30"/>
            <p:cNvSpPr/>
            <p:nvPr/>
          </p:nvSpPr>
          <p:spPr>
            <a:xfrm>
              <a:off x="2352" y="3168"/>
              <a:ext cx="816" cy="432"/>
            </a:xfrm>
            <a:prstGeom prst="line">
              <a:avLst/>
            </a:prstGeom>
            <a:ln w="38100" cap="flat" cmpd="sng">
              <a:solidFill>
                <a:schemeClr val="accent2"/>
              </a:solidFill>
              <a:prstDash val="solid"/>
              <a:headEnd type="none" w="med" len="med"/>
              <a:tailEnd type="none" w="med" len="med"/>
            </a:ln>
          </p:spPr>
        </p:sp>
        <p:sp>
          <p:nvSpPr>
            <p:cNvPr id="237585" name="Line 31"/>
            <p:cNvSpPr/>
            <p:nvPr/>
          </p:nvSpPr>
          <p:spPr>
            <a:xfrm flipH="1">
              <a:off x="3168" y="3168"/>
              <a:ext cx="720" cy="432"/>
            </a:xfrm>
            <a:prstGeom prst="line">
              <a:avLst/>
            </a:prstGeom>
            <a:ln w="38100" cap="flat" cmpd="sng">
              <a:solidFill>
                <a:srgbClr val="FF0000"/>
              </a:solidFill>
              <a:prstDash val="solid"/>
              <a:headEnd type="none" w="med" len="med"/>
              <a:tailEnd type="none" w="med" len="med"/>
            </a:ln>
          </p:spPr>
        </p:sp>
      </p:grpSp>
      <p:grpSp>
        <p:nvGrpSpPr>
          <p:cNvPr id="5" name="Group 33"/>
          <p:cNvGrpSpPr/>
          <p:nvPr/>
        </p:nvGrpSpPr>
        <p:grpSpPr>
          <a:xfrm>
            <a:off x="4259263" y="1784350"/>
            <a:ext cx="3886200" cy="838200"/>
            <a:chOff x="1536" y="1392"/>
            <a:chExt cx="2448" cy="528"/>
          </a:xfrm>
        </p:grpSpPr>
        <p:sp>
          <p:nvSpPr>
            <p:cNvPr id="237582" name="Line 22"/>
            <p:cNvSpPr/>
            <p:nvPr/>
          </p:nvSpPr>
          <p:spPr>
            <a:xfrm>
              <a:off x="1536" y="1392"/>
              <a:ext cx="432" cy="528"/>
            </a:xfrm>
            <a:prstGeom prst="line">
              <a:avLst/>
            </a:prstGeom>
            <a:ln w="38100" cap="flat" cmpd="sng">
              <a:solidFill>
                <a:srgbClr val="FF0000"/>
              </a:solidFill>
              <a:prstDash val="solid"/>
              <a:headEnd type="none" w="med" len="med"/>
              <a:tailEnd type="none" w="med" len="med"/>
            </a:ln>
          </p:spPr>
        </p:sp>
        <p:sp>
          <p:nvSpPr>
            <p:cNvPr id="237583" name="Line 32"/>
            <p:cNvSpPr/>
            <p:nvPr/>
          </p:nvSpPr>
          <p:spPr>
            <a:xfrm flipH="1">
              <a:off x="1968" y="1392"/>
              <a:ext cx="2016" cy="528"/>
            </a:xfrm>
            <a:prstGeom prst="line">
              <a:avLst/>
            </a:prstGeom>
            <a:ln w="38100" cap="flat" cmpd="sng">
              <a:solidFill>
                <a:srgbClr val="FF0000"/>
              </a:solidFill>
              <a:prstDash val="solid"/>
              <a:headEnd type="none" w="med" len="med"/>
              <a:tailEnd type="none" w="med" len="med"/>
            </a:ln>
          </p:spPr>
        </p:sp>
      </p:grpSp>
    </p:spTree>
    <p:extLst>
      <p:ext uri="{BB962C8B-B14F-4D97-AF65-F5344CB8AC3E}">
        <p14:creationId xmlns:p14="http://schemas.microsoft.com/office/powerpoint/2010/main" val="47991839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8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227</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238595" name="Rectangle 2"/>
          <p:cNvSpPr/>
          <p:nvPr/>
        </p:nvSpPr>
        <p:spPr>
          <a:xfrm>
            <a:off x="1524000" y="1"/>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en-US" altLang="zh-CN" sz="3600" dirty="0">
                <a:solidFill>
                  <a:schemeClr val="bg1"/>
                </a:solidFill>
                <a:latin typeface="Times New Roman" panose="02020603050405020304" pitchFamily="18" charset="0"/>
                <a:ea typeface="黑体" panose="02010609060101010101" pitchFamily="49" charset="-122"/>
              </a:rPr>
              <a:t>3.5  </a:t>
            </a:r>
            <a:r>
              <a:rPr lang="zh-CN" altLang="en-US" sz="3600" dirty="0">
                <a:solidFill>
                  <a:schemeClr val="bg1"/>
                </a:solidFill>
                <a:latin typeface="Times New Roman" panose="02020603050405020304" pitchFamily="18" charset="0"/>
                <a:ea typeface="黑体" panose="02010609060101010101" pitchFamily="49" charset="-122"/>
              </a:rPr>
              <a:t>归结反演</a:t>
            </a:r>
          </a:p>
        </p:txBody>
      </p:sp>
      <p:sp>
        <p:nvSpPr>
          <p:cNvPr id="93187" name="Rectangle 3"/>
          <p:cNvSpPr/>
          <p:nvPr/>
        </p:nvSpPr>
        <p:spPr>
          <a:xfrm>
            <a:off x="1774825" y="765175"/>
            <a:ext cx="8642350" cy="5645150"/>
          </a:xfrm>
          <a:prstGeom prst="rect">
            <a:avLst/>
          </a:prstGeom>
          <a:gradFill rotWithShape="1">
            <a:gsLst>
              <a:gs pos="0">
                <a:srgbClr val="FFFF00"/>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lnSpc>
                <a:spcPct val="120000"/>
              </a:lnSpc>
              <a:spcBef>
                <a:spcPct val="40000"/>
              </a:spcBef>
              <a:buClr>
                <a:schemeClr val="accent2"/>
              </a:buClr>
              <a:buSzTx/>
              <a:buBlip>
                <a:blip r:embed="rId2"/>
              </a:buBlip>
            </a:pPr>
            <a:r>
              <a:rPr lang="en-US" altLang="zh-CN" sz="2600" b="1" dirty="0">
                <a:latin typeface="宋体" panose="02010600030101010101" pitchFamily="2" charset="-122"/>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例</a:t>
            </a:r>
            <a:r>
              <a:rPr lang="en-US" altLang="zh-CN" sz="2500" b="1" dirty="0">
                <a:latin typeface="Times New Roman" panose="02020603050405020304" pitchFamily="18" charset="0"/>
                <a:ea typeface="宋体" panose="02010600030101010101" pitchFamily="2" charset="-122"/>
              </a:rPr>
              <a:t>3.10  </a:t>
            </a:r>
            <a:r>
              <a:rPr lang="zh-CN" altLang="en-US" sz="2500" b="1" dirty="0">
                <a:latin typeface="Times New Roman" panose="02020603050405020304" pitchFamily="18" charset="0"/>
                <a:ea typeface="宋体" panose="02010600030101010101" pitchFamily="2" charset="-122"/>
              </a:rPr>
              <a:t>已知： </a:t>
            </a:r>
          </a:p>
          <a:p>
            <a:pPr marL="0" indent="0" algn="just" eaLnBrk="1" hangingPunct="1">
              <a:lnSpc>
                <a:spcPct val="120000"/>
              </a:lnSpc>
              <a:spcBef>
                <a:spcPct val="40000"/>
              </a:spcBef>
              <a:buClr>
                <a:schemeClr val="accent2"/>
              </a:buClr>
              <a:buSzTx/>
              <a:buNone/>
            </a:pPr>
            <a:r>
              <a:rPr lang="zh-CN" altLang="en-US" sz="2500" b="1" dirty="0">
                <a:latin typeface="Times New Roman" panose="02020603050405020304" pitchFamily="18" charset="0"/>
                <a:ea typeface="宋体" panose="02010600030101010101" pitchFamily="2" charset="-122"/>
              </a:rPr>
              <a:t>           规则</a:t>
            </a:r>
            <a:r>
              <a:rPr lang="en-US" altLang="zh-CN" sz="2500" b="1" dirty="0">
                <a:latin typeface="Times New Roman" panose="02020603050405020304" pitchFamily="18" charset="0"/>
                <a:ea typeface="宋体" panose="02010600030101010101" pitchFamily="2" charset="-122"/>
              </a:rPr>
              <a:t>1</a:t>
            </a:r>
            <a:r>
              <a:rPr lang="zh-CN" altLang="en-US" sz="2500" b="1" dirty="0">
                <a:latin typeface="Times New Roman" panose="02020603050405020304" pitchFamily="18" charset="0"/>
                <a:ea typeface="宋体" panose="02010600030101010101" pitchFamily="2" charset="-122"/>
              </a:rPr>
              <a:t>：任何人的兄弟不是女性；</a:t>
            </a:r>
          </a:p>
          <a:p>
            <a:pPr marL="0" indent="0" algn="just" eaLnBrk="1" hangingPunct="1">
              <a:lnSpc>
                <a:spcPct val="120000"/>
              </a:lnSpc>
              <a:spcBef>
                <a:spcPct val="40000"/>
              </a:spcBef>
              <a:buClr>
                <a:schemeClr val="accent2"/>
              </a:buClr>
              <a:buSzTx/>
              <a:buNone/>
            </a:pPr>
            <a:r>
              <a:rPr lang="zh-CN" altLang="en-US" sz="2500" b="1" dirty="0">
                <a:latin typeface="Times New Roman" panose="02020603050405020304" pitchFamily="18" charset="0"/>
                <a:ea typeface="宋体" panose="02010600030101010101" pitchFamily="2" charset="-122"/>
              </a:rPr>
              <a:t>           规则</a:t>
            </a:r>
            <a:r>
              <a:rPr lang="en-US" altLang="zh-CN" sz="2500" b="1" dirty="0">
                <a:latin typeface="Times New Roman" panose="02020603050405020304" pitchFamily="18" charset="0"/>
                <a:ea typeface="宋体" panose="02010600030101010101" pitchFamily="2" charset="-122"/>
              </a:rPr>
              <a:t>2</a:t>
            </a:r>
            <a:r>
              <a:rPr lang="zh-CN" altLang="en-US" sz="2500" b="1" dirty="0">
                <a:latin typeface="Times New Roman" panose="02020603050405020304" pitchFamily="18" charset="0"/>
                <a:ea typeface="宋体" panose="02010600030101010101" pitchFamily="2" charset="-122"/>
              </a:rPr>
              <a:t>：任何人的姐妹必是女性。</a:t>
            </a:r>
          </a:p>
          <a:p>
            <a:pPr marL="0" indent="0" algn="just" eaLnBrk="1" hangingPunct="1">
              <a:lnSpc>
                <a:spcPct val="120000"/>
              </a:lnSpc>
              <a:spcBef>
                <a:spcPct val="40000"/>
              </a:spcBef>
              <a:buClr>
                <a:schemeClr val="accent2"/>
              </a:buClr>
              <a:buSzTx/>
              <a:buNone/>
            </a:pPr>
            <a:r>
              <a:rPr lang="zh-CN" altLang="en-US" sz="2500" b="1" dirty="0">
                <a:latin typeface="Times New Roman" panose="02020603050405020304" pitchFamily="18" charset="0"/>
                <a:ea typeface="宋体" panose="02010600030101010101" pitchFamily="2" charset="-122"/>
              </a:rPr>
              <a:t>           事 实：</a:t>
            </a:r>
            <a:r>
              <a:rPr lang="en-US" altLang="zh-CN" sz="2500" b="1" i="1" dirty="0">
                <a:latin typeface="Times New Roman" panose="02020603050405020304" pitchFamily="18" charset="0"/>
                <a:ea typeface="宋体" panose="02010600030101010101" pitchFamily="2" charset="-122"/>
              </a:rPr>
              <a:t>Mary</a:t>
            </a: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是</a:t>
            </a:r>
            <a:r>
              <a:rPr lang="zh-CN" altLang="en-US" sz="2500" b="1" i="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Bill </a:t>
            </a:r>
            <a:r>
              <a:rPr lang="zh-CN" altLang="en-US" sz="2500" b="1" dirty="0">
                <a:latin typeface="Times New Roman" panose="02020603050405020304" pitchFamily="18" charset="0"/>
                <a:ea typeface="宋体" panose="02010600030101010101" pitchFamily="2" charset="-122"/>
              </a:rPr>
              <a:t>的姐妹。</a:t>
            </a:r>
          </a:p>
          <a:p>
            <a:pPr marL="0" indent="0" algn="just" eaLnBrk="1" hangingPunct="1">
              <a:lnSpc>
                <a:spcPct val="120000"/>
              </a:lnSpc>
              <a:spcBef>
                <a:spcPct val="40000"/>
              </a:spcBef>
              <a:buClr>
                <a:schemeClr val="accent2"/>
              </a:buClr>
              <a:buSzTx/>
              <a:buNone/>
            </a:pPr>
            <a:r>
              <a:rPr lang="zh-CN" altLang="en-US" sz="2500" b="1" dirty="0">
                <a:latin typeface="Times New Roman" panose="02020603050405020304" pitchFamily="18" charset="0"/>
                <a:ea typeface="宋体" panose="02010600030101010101" pitchFamily="2" charset="-122"/>
              </a:rPr>
              <a:t>     求证： </a:t>
            </a:r>
            <a:r>
              <a:rPr lang="en-US" altLang="zh-CN" sz="2500" b="1" i="1" dirty="0">
                <a:latin typeface="Times New Roman" panose="02020603050405020304" pitchFamily="18" charset="0"/>
                <a:ea typeface="宋体" panose="02010600030101010101" pitchFamily="2" charset="-122"/>
              </a:rPr>
              <a:t>Mary</a:t>
            </a: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不是 </a:t>
            </a:r>
            <a:r>
              <a:rPr lang="en-US" altLang="zh-CN" sz="2500" b="1" i="1" dirty="0">
                <a:latin typeface="Times New Roman" panose="02020603050405020304" pitchFamily="18" charset="0"/>
                <a:ea typeface="宋体" panose="02010600030101010101" pitchFamily="2" charset="-122"/>
              </a:rPr>
              <a:t>Tom </a:t>
            </a:r>
            <a:r>
              <a:rPr lang="zh-CN" altLang="en-US" sz="2500" b="1" dirty="0">
                <a:latin typeface="Times New Roman" panose="02020603050405020304" pitchFamily="18" charset="0"/>
                <a:ea typeface="宋体" panose="02010600030101010101" pitchFamily="2" charset="-122"/>
              </a:rPr>
              <a:t>的兄弟。</a:t>
            </a:r>
          </a:p>
          <a:p>
            <a:pPr marL="0" indent="0" algn="just" eaLnBrk="1" hangingPunct="1">
              <a:lnSpc>
                <a:spcPct val="120000"/>
              </a:lnSpc>
              <a:spcBef>
                <a:spcPct val="40000"/>
              </a:spcBef>
              <a:buClr>
                <a:schemeClr val="accent2"/>
              </a:buClr>
              <a:buSzTx/>
              <a:buBlip>
                <a:blip r:embed="rId2"/>
              </a:buBlip>
            </a:pPr>
            <a:r>
              <a:rPr lang="zh-CN" altLang="en-US" sz="2500" b="1" dirty="0">
                <a:latin typeface="Times New Roman" panose="02020603050405020304" pitchFamily="18" charset="0"/>
                <a:ea typeface="宋体" panose="02010600030101010101" pitchFamily="2" charset="-122"/>
              </a:rPr>
              <a:t>  证明：定义谓词</a:t>
            </a:r>
          </a:p>
          <a:p>
            <a:pPr marL="0" indent="0" algn="just" eaLnBrk="1" hangingPunct="1">
              <a:lnSpc>
                <a:spcPct val="120000"/>
              </a:lnSpc>
              <a:spcBef>
                <a:spcPct val="40000"/>
              </a:spcBef>
              <a:buClr>
                <a:schemeClr val="accent2"/>
              </a:buClr>
              <a:buSzTx/>
              <a:buNone/>
            </a:pPr>
            <a:r>
              <a:rPr lang="zh-CN" altLang="en-US"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brother</a:t>
            </a:r>
            <a:r>
              <a:rPr lang="en-US" altLang="zh-CN" sz="2500" b="1" dirty="0">
                <a:latin typeface="Times New Roman" panose="02020603050405020304" pitchFamily="18" charset="0"/>
                <a:ea typeface="宋体" panose="02010600030101010101" pitchFamily="2" charset="-122"/>
              </a:rPr>
              <a:t> ( </a:t>
            </a:r>
            <a:r>
              <a:rPr lang="en-US" altLang="zh-CN" sz="2500" b="1" i="1" dirty="0">
                <a:latin typeface="Times New Roman" panose="02020603050405020304" pitchFamily="18" charset="0"/>
                <a:ea typeface="宋体" panose="02010600030101010101" pitchFamily="2" charset="-122"/>
              </a:rPr>
              <a:t>x</a:t>
            </a:r>
            <a:r>
              <a:rPr lang="en-US" altLang="zh-CN"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y</a:t>
            </a:r>
            <a:r>
              <a:rPr lang="en-US" altLang="zh-CN" sz="2500" b="1" dirty="0">
                <a:latin typeface="Times New Roman" panose="02020603050405020304" pitchFamily="18" charset="0"/>
                <a:ea typeface="宋体" panose="02010600030101010101" pitchFamily="2" charset="-122"/>
              </a:rPr>
              <a:t> ) :  </a:t>
            </a:r>
            <a:r>
              <a:rPr lang="en-US" altLang="zh-CN" sz="2500" b="1" i="1" dirty="0">
                <a:latin typeface="Times New Roman" panose="02020603050405020304" pitchFamily="18" charset="0"/>
                <a:ea typeface="宋体" panose="02010600030101010101" pitchFamily="2" charset="-122"/>
              </a:rPr>
              <a:t>x </a:t>
            </a:r>
            <a:r>
              <a:rPr lang="zh-CN" altLang="en-US" sz="2500" b="1" dirty="0">
                <a:latin typeface="Times New Roman" panose="02020603050405020304" pitchFamily="18" charset="0"/>
                <a:ea typeface="宋体" panose="02010600030101010101" pitchFamily="2" charset="-122"/>
              </a:rPr>
              <a:t>是 </a:t>
            </a:r>
            <a:r>
              <a:rPr lang="en-US" altLang="zh-CN" sz="2500" b="1" i="1" dirty="0">
                <a:latin typeface="Times New Roman" panose="02020603050405020304" pitchFamily="18" charset="0"/>
                <a:ea typeface="宋体" panose="02010600030101010101" pitchFamily="2" charset="-122"/>
              </a:rPr>
              <a:t>y</a:t>
            </a: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的兄弟  </a:t>
            </a:r>
          </a:p>
          <a:p>
            <a:pPr marL="0" indent="0" algn="just" eaLnBrk="1" hangingPunct="1">
              <a:lnSpc>
                <a:spcPct val="120000"/>
              </a:lnSpc>
              <a:spcBef>
                <a:spcPct val="40000"/>
              </a:spcBef>
              <a:buClr>
                <a:schemeClr val="accent2"/>
              </a:buClr>
              <a:buSzTx/>
              <a:buNone/>
            </a:pPr>
            <a:r>
              <a:rPr lang="zh-CN" altLang="en-US"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sister</a:t>
            </a:r>
            <a:r>
              <a:rPr lang="en-US" altLang="zh-CN" sz="2500" b="1" dirty="0">
                <a:latin typeface="Times New Roman" panose="02020603050405020304" pitchFamily="18" charset="0"/>
                <a:ea typeface="宋体" panose="02010600030101010101" pitchFamily="2" charset="-122"/>
              </a:rPr>
              <a:t> ( </a:t>
            </a:r>
            <a:r>
              <a:rPr lang="en-US" altLang="zh-CN" sz="2500" b="1" i="1" dirty="0">
                <a:latin typeface="Times New Roman" panose="02020603050405020304" pitchFamily="18" charset="0"/>
                <a:ea typeface="宋体" panose="02010600030101010101" pitchFamily="2" charset="-122"/>
              </a:rPr>
              <a:t>x</a:t>
            </a:r>
            <a:r>
              <a:rPr lang="en-US" altLang="zh-CN"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y</a:t>
            </a:r>
            <a:r>
              <a:rPr lang="en-US" altLang="zh-CN" sz="2500" b="1" dirty="0">
                <a:latin typeface="Times New Roman" panose="02020603050405020304" pitchFamily="18" charset="0"/>
                <a:ea typeface="宋体" panose="02010600030101010101" pitchFamily="2" charset="-122"/>
              </a:rPr>
              <a:t> ) :   </a:t>
            </a:r>
            <a:r>
              <a:rPr lang="en-US" altLang="zh-CN" sz="2500" b="1" i="1" dirty="0">
                <a:latin typeface="Times New Roman" panose="02020603050405020304" pitchFamily="18" charset="0"/>
                <a:ea typeface="宋体" panose="02010600030101010101" pitchFamily="2" charset="-122"/>
              </a:rPr>
              <a:t>x</a:t>
            </a: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是 </a:t>
            </a:r>
            <a:r>
              <a:rPr lang="en-US" altLang="zh-CN" sz="2500" b="1" i="1" dirty="0">
                <a:latin typeface="Times New Roman" panose="02020603050405020304" pitchFamily="18" charset="0"/>
                <a:ea typeface="宋体" panose="02010600030101010101" pitchFamily="2" charset="-122"/>
              </a:rPr>
              <a:t>y</a:t>
            </a: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的姐妹</a:t>
            </a:r>
          </a:p>
          <a:p>
            <a:pPr marL="0" indent="0" algn="just" eaLnBrk="1" hangingPunct="1">
              <a:lnSpc>
                <a:spcPct val="120000"/>
              </a:lnSpc>
              <a:spcBef>
                <a:spcPct val="40000"/>
              </a:spcBef>
              <a:buClr>
                <a:schemeClr val="accent2"/>
              </a:buClr>
              <a:buSzTx/>
              <a:buNone/>
            </a:pPr>
            <a:r>
              <a:rPr lang="zh-CN" altLang="en-US"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woman </a:t>
            </a:r>
            <a:r>
              <a:rPr lang="en-US" altLang="zh-CN"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x</a:t>
            </a:r>
            <a:r>
              <a:rPr lang="en-US" altLang="zh-CN" sz="2500" b="1" dirty="0">
                <a:latin typeface="Times New Roman" panose="02020603050405020304" pitchFamily="18" charset="0"/>
                <a:ea typeface="宋体" panose="02010600030101010101" pitchFamily="2" charset="-122"/>
              </a:rPr>
              <a:t> ) :  </a:t>
            </a:r>
            <a:r>
              <a:rPr lang="en-US" altLang="zh-CN" sz="2500" b="1" i="1" dirty="0">
                <a:latin typeface="Times New Roman" panose="02020603050405020304" pitchFamily="18" charset="0"/>
                <a:ea typeface="宋体" panose="02010600030101010101" pitchFamily="2" charset="-122"/>
              </a:rPr>
              <a:t>x </a:t>
            </a:r>
            <a:r>
              <a:rPr lang="zh-CN" altLang="en-US" sz="2500" b="1" dirty="0">
                <a:latin typeface="Times New Roman" panose="02020603050405020304" pitchFamily="18" charset="0"/>
                <a:ea typeface="宋体" panose="02010600030101010101" pitchFamily="2" charset="-122"/>
              </a:rPr>
              <a:t>是女性</a:t>
            </a:r>
          </a:p>
        </p:txBody>
      </p:sp>
    </p:spTree>
    <p:extLst>
      <p:ext uri="{BB962C8B-B14F-4D97-AF65-F5344CB8AC3E}">
        <p14:creationId xmlns:p14="http://schemas.microsoft.com/office/powerpoint/2010/main" val="78979274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187">
                                            <p:txEl>
                                              <p:pRg st="5" end="5"/>
                                            </p:txEl>
                                          </p:spTgt>
                                        </p:tgtEl>
                                        <p:attrNameLst>
                                          <p:attrName>style.visibility</p:attrName>
                                        </p:attrNameLst>
                                      </p:cBhvr>
                                      <p:to>
                                        <p:strVal val="visible"/>
                                      </p:to>
                                    </p:set>
                                    <p:anim calcmode="lin" valueType="num">
                                      <p:cBhvr additive="base">
                                        <p:cTn id="7" dur="500" fill="hold"/>
                                        <p:tgtEl>
                                          <p:spTgt spid="93187">
                                            <p:txEl>
                                              <p:pRg st="5" end="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1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187">
                                            <p:txEl>
                                              <p:pRg st="6" end="6"/>
                                            </p:txEl>
                                          </p:spTgt>
                                        </p:tgtEl>
                                        <p:attrNameLst>
                                          <p:attrName>style.visibility</p:attrName>
                                        </p:attrNameLst>
                                      </p:cBhvr>
                                      <p:to>
                                        <p:strVal val="visible"/>
                                      </p:to>
                                    </p:set>
                                    <p:anim calcmode="lin" valueType="num">
                                      <p:cBhvr additive="base">
                                        <p:cTn id="13" dur="500" fill="hold"/>
                                        <p:tgtEl>
                                          <p:spTgt spid="93187">
                                            <p:txEl>
                                              <p:pRg st="6" end="6"/>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18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187">
                                            <p:txEl>
                                              <p:pRg st="7" end="7"/>
                                            </p:txEl>
                                          </p:spTgt>
                                        </p:tgtEl>
                                        <p:attrNameLst>
                                          <p:attrName>style.visibility</p:attrName>
                                        </p:attrNameLst>
                                      </p:cBhvr>
                                      <p:to>
                                        <p:strVal val="visible"/>
                                      </p:to>
                                    </p:set>
                                    <p:anim calcmode="lin" valueType="num">
                                      <p:cBhvr additive="base">
                                        <p:cTn id="19" dur="500" fill="hold"/>
                                        <p:tgtEl>
                                          <p:spTgt spid="93187">
                                            <p:txEl>
                                              <p:pRg st="7" end="7"/>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18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187">
                                            <p:txEl>
                                              <p:pRg st="8" end="8"/>
                                            </p:txEl>
                                          </p:spTgt>
                                        </p:tgtEl>
                                        <p:attrNameLst>
                                          <p:attrName>style.visibility</p:attrName>
                                        </p:attrNameLst>
                                      </p:cBhvr>
                                      <p:to>
                                        <p:strVal val="visible"/>
                                      </p:to>
                                    </p:set>
                                    <p:anim calcmode="lin" valueType="num">
                                      <p:cBhvr additive="base">
                                        <p:cTn id="25" dur="500" fill="hold"/>
                                        <p:tgtEl>
                                          <p:spTgt spid="93187">
                                            <p:txEl>
                                              <p:pRg st="8" end="8"/>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18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灯片编号占位符 1"/>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314709BE-01F7-4193-B851-B9384FD87A12}" type="slidenum">
              <a:rPr lang="ja-JP" altLang="en-US" smtClean="0"/>
              <a:pPr>
                <a:defRPr/>
              </a:pPr>
              <a:t>228</a:t>
            </a:fld>
            <a:endParaRPr lang="ja-JP" altLang="en-US" sz="1600" b="1" dirty="0">
              <a:solidFill>
                <a:srgbClr val="FFFFFF"/>
              </a:solidFill>
              <a:latin typeface="Arial" panose="020B0604020202020204" pitchFamily="34" charset="0"/>
              <a:ea typeface="宋体" panose="02010600030101010101" pitchFamily="2" charset="-122"/>
            </a:endParaRPr>
          </a:p>
        </p:txBody>
      </p:sp>
      <p:sp>
        <p:nvSpPr>
          <p:cNvPr id="239619" name="Rectangle 2"/>
          <p:cNvSpPr/>
          <p:nvPr/>
        </p:nvSpPr>
        <p:spPr>
          <a:xfrm>
            <a:off x="1524000" y="1"/>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176530" eaLnBrk="1" hangingPunct="1">
              <a:spcBef>
                <a:spcPct val="0"/>
              </a:spcBef>
              <a:buClrTx/>
              <a:buSzTx/>
              <a:buNone/>
            </a:pPr>
            <a:r>
              <a:rPr lang="en-US" altLang="zh-CN" sz="3600" dirty="0">
                <a:solidFill>
                  <a:schemeClr val="bg1"/>
                </a:solidFill>
                <a:latin typeface="Times New Roman" panose="02020603050405020304" pitchFamily="18" charset="0"/>
                <a:ea typeface="黑体" panose="02010609060101010101" pitchFamily="49" charset="-122"/>
              </a:rPr>
              <a:t>3.5  </a:t>
            </a:r>
            <a:r>
              <a:rPr lang="zh-CN" altLang="en-US" sz="3600" dirty="0">
                <a:solidFill>
                  <a:schemeClr val="bg1"/>
                </a:solidFill>
                <a:latin typeface="Times New Roman" panose="02020603050405020304" pitchFamily="18" charset="0"/>
                <a:ea typeface="黑体" panose="02010609060101010101" pitchFamily="49" charset="-122"/>
              </a:rPr>
              <a:t>归结反演</a:t>
            </a:r>
          </a:p>
        </p:txBody>
      </p:sp>
      <p:sp>
        <p:nvSpPr>
          <p:cNvPr id="94211" name="Rectangle 3"/>
          <p:cNvSpPr/>
          <p:nvPr/>
        </p:nvSpPr>
        <p:spPr>
          <a:xfrm>
            <a:off x="1774826" y="908050"/>
            <a:ext cx="8740775" cy="5721350"/>
          </a:xfrm>
          <a:prstGeom prst="rect">
            <a:avLst/>
          </a:prstGeom>
          <a:gradFill rotWithShape="1">
            <a:gsLst>
              <a:gs pos="0">
                <a:srgbClr val="FFFF99"/>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469900" indent="-469900" algn="just" eaLnBrk="1" hangingPunct="1">
              <a:spcBef>
                <a:spcPct val="40000"/>
              </a:spcBef>
              <a:buClr>
                <a:schemeClr val="accent2"/>
              </a:buClr>
              <a:buSzTx/>
              <a:buBlip>
                <a:blip r:embed="rId2"/>
              </a:buBlip>
            </a:pPr>
            <a:r>
              <a:rPr lang="zh-CN" altLang="en-US" sz="2400" b="1" dirty="0">
                <a:latin typeface="宋体" panose="02010600030101010101" pitchFamily="2" charset="-122"/>
                <a:ea typeface="宋体" panose="02010600030101010101" pitchFamily="2" charset="-122"/>
              </a:rPr>
              <a:t>证明：将规则与事实用谓词公式表示：</a:t>
            </a:r>
            <a:endParaRPr lang="zh-CN" altLang="en-US" sz="2400" b="1" dirty="0">
              <a:latin typeface="Times New Roman" panose="02020603050405020304" pitchFamily="18" charset="0"/>
              <a:ea typeface="宋体" panose="02010600030101010101" pitchFamily="2" charset="-122"/>
            </a:endParaRPr>
          </a:p>
          <a:p>
            <a:pPr marL="469900" indent="-469900" eaLnBrk="1" hangingPunct="1">
              <a:spcBef>
                <a:spcPct val="40000"/>
              </a:spcBef>
              <a:buClr>
                <a:schemeClr val="accent2"/>
              </a:buClr>
              <a:buSzTx/>
              <a:buNone/>
            </a:pPr>
            <a:endParaRPr lang="en-US" altLang="zh-CN" sz="3000" dirty="0">
              <a:latin typeface="Arial" panose="020B0604020202020204" pitchFamily="34" charset="0"/>
              <a:ea typeface="宋体" panose="02010600030101010101" pitchFamily="2" charset="-122"/>
            </a:endParaRPr>
          </a:p>
        </p:txBody>
      </p:sp>
      <p:sp>
        <p:nvSpPr>
          <p:cNvPr id="94213" name="Rectangle 5"/>
          <p:cNvSpPr/>
          <p:nvPr/>
        </p:nvSpPr>
        <p:spPr>
          <a:xfrm>
            <a:off x="1828800" y="2971800"/>
            <a:ext cx="80010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spcBef>
                <a:spcPct val="0"/>
              </a:spcBef>
              <a:buClr>
                <a:srgbClr val="0000FF"/>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把要求证的结论用谓词公式表示出来并否定，得：</a:t>
            </a:r>
            <a:endParaRPr lang="zh-CN" altLang="en-US" sz="2400" b="1" dirty="0">
              <a:latin typeface="Arial" panose="020B0604020202020204" pitchFamily="34" charset="0"/>
              <a:ea typeface="宋体" panose="02010600030101010101" pitchFamily="2" charset="-122"/>
            </a:endParaRPr>
          </a:p>
        </p:txBody>
      </p:sp>
      <p:sp>
        <p:nvSpPr>
          <p:cNvPr id="94222" name="Text Box 14"/>
          <p:cNvSpPr txBox="1"/>
          <p:nvPr/>
        </p:nvSpPr>
        <p:spPr>
          <a:xfrm>
            <a:off x="1828800" y="3962400"/>
            <a:ext cx="44958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rgbClr val="0000FF"/>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把上述公式化成子句集：</a:t>
            </a:r>
            <a:r>
              <a:rPr lang="zh-CN" altLang="en-US" sz="1800" dirty="0">
                <a:latin typeface="Arial" panose="020B0604020202020204" pitchFamily="34" charset="0"/>
                <a:ea typeface="宋体" panose="02010600030101010101" pitchFamily="2" charset="-122"/>
              </a:rPr>
              <a:t> </a:t>
            </a:r>
          </a:p>
        </p:txBody>
      </p:sp>
      <p:sp>
        <p:nvSpPr>
          <p:cNvPr id="94229" name="AutoShape 21"/>
          <p:cNvSpPr/>
          <p:nvPr/>
        </p:nvSpPr>
        <p:spPr>
          <a:xfrm>
            <a:off x="5791200" y="1600200"/>
            <a:ext cx="609600" cy="3962400"/>
          </a:xfrm>
          <a:prstGeom prst="curvedLeftArrow">
            <a:avLst>
              <a:gd name="adj1" fmla="val 130000"/>
              <a:gd name="adj2" fmla="val 260000"/>
              <a:gd name="adj3" fmla="val 33305"/>
            </a:avLst>
          </a:prstGeom>
          <a:gradFill rotWithShape="0">
            <a:gsLst>
              <a:gs pos="0">
                <a:srgbClr val="FF99CC"/>
              </a:gs>
              <a:gs pos="100000">
                <a:schemeClr val="bg1"/>
              </a:gs>
            </a:gsLst>
            <a:path path="rect">
              <a:fillToRect l="50000" t="50000" r="50000" b="50000"/>
            </a:path>
            <a:tileRect/>
          </a:gradFill>
          <a:ln w="9525" cap="flat" cmpd="sng">
            <a:solidFill>
              <a:srgbClr val="FF000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39627" name="Text Box 10"/>
          <p:cNvSpPr txBox="1"/>
          <p:nvPr/>
        </p:nvSpPr>
        <p:spPr>
          <a:xfrm>
            <a:off x="1905000" y="1371600"/>
            <a:ext cx="3962400" cy="156966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p>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a:t>
            </a:r>
          </a:p>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a:t>
            </a:r>
          </a:p>
        </p:txBody>
      </p:sp>
      <p:graphicFrame>
        <p:nvGraphicFramePr>
          <p:cNvPr id="239628" name="Object 0"/>
          <p:cNvGraphicFramePr/>
          <p:nvPr/>
        </p:nvGraphicFramePr>
        <p:xfrm>
          <a:off x="2627314" y="1371600"/>
          <a:ext cx="5068887" cy="414338"/>
        </p:xfrm>
        <a:graphic>
          <a:graphicData uri="http://schemas.openxmlformats.org/presentationml/2006/ole">
            <mc:AlternateContent xmlns:mc="http://schemas.openxmlformats.org/markup-compatibility/2006">
              <mc:Choice xmlns:v="urn:schemas-microsoft-com:vml" Requires="v">
                <p:oleObj r:id="rId3" imgW="2449195" imgH="203200" progId="Equation.3">
                  <p:embed/>
                </p:oleObj>
              </mc:Choice>
              <mc:Fallback>
                <p:oleObj r:id="rId3" imgW="2449195" imgH="203200" progId="Equation.3">
                  <p:embed/>
                  <p:pic>
                    <p:nvPicPr>
                      <p:cNvPr id="239628" name="Object 0"/>
                      <p:cNvPicPr/>
                      <p:nvPr/>
                    </p:nvPicPr>
                    <p:blipFill>
                      <a:blip r:embed="rId4"/>
                      <a:stretch>
                        <a:fillRect/>
                      </a:stretch>
                    </p:blipFill>
                    <p:spPr>
                      <a:xfrm>
                        <a:off x="2627314" y="1371600"/>
                        <a:ext cx="5068887" cy="414338"/>
                      </a:xfrm>
                      <a:prstGeom prst="rect">
                        <a:avLst/>
                      </a:prstGeom>
                      <a:noFill/>
                      <a:ln w="38100">
                        <a:noFill/>
                        <a:miter/>
                      </a:ln>
                    </p:spPr>
                  </p:pic>
                </p:oleObj>
              </mc:Fallback>
            </mc:AlternateContent>
          </a:graphicData>
        </a:graphic>
      </p:graphicFrame>
      <p:graphicFrame>
        <p:nvGraphicFramePr>
          <p:cNvPr id="239629" name="Object 1"/>
          <p:cNvGraphicFramePr/>
          <p:nvPr/>
        </p:nvGraphicFramePr>
        <p:xfrm>
          <a:off x="2624138" y="1981200"/>
          <a:ext cx="4583112" cy="412750"/>
        </p:xfrm>
        <a:graphic>
          <a:graphicData uri="http://schemas.openxmlformats.org/presentationml/2006/ole">
            <mc:AlternateContent xmlns:mc="http://schemas.openxmlformats.org/markup-compatibility/2006">
              <mc:Choice xmlns:v="urn:schemas-microsoft-com:vml" Requires="v">
                <p:oleObj r:id="rId5" imgW="2220595" imgH="203200" progId="Equation.3">
                  <p:embed/>
                </p:oleObj>
              </mc:Choice>
              <mc:Fallback>
                <p:oleObj r:id="rId5" imgW="2220595" imgH="203200" progId="Equation.3">
                  <p:embed/>
                  <p:pic>
                    <p:nvPicPr>
                      <p:cNvPr id="239629" name="Object 1"/>
                      <p:cNvPicPr/>
                      <p:nvPr/>
                    </p:nvPicPr>
                    <p:blipFill>
                      <a:blip r:embed="rId6"/>
                      <a:stretch>
                        <a:fillRect/>
                      </a:stretch>
                    </p:blipFill>
                    <p:spPr>
                      <a:xfrm>
                        <a:off x="2624138" y="1981200"/>
                        <a:ext cx="4583112" cy="412750"/>
                      </a:xfrm>
                      <a:prstGeom prst="rect">
                        <a:avLst/>
                      </a:prstGeom>
                      <a:noFill/>
                      <a:ln w="38100">
                        <a:noFill/>
                        <a:miter/>
                      </a:ln>
                    </p:spPr>
                  </p:pic>
                </p:oleObj>
              </mc:Fallback>
            </mc:AlternateContent>
          </a:graphicData>
        </a:graphic>
      </p:graphicFrame>
      <p:graphicFrame>
        <p:nvGraphicFramePr>
          <p:cNvPr id="239630" name="Object 2"/>
          <p:cNvGraphicFramePr/>
          <p:nvPr/>
        </p:nvGraphicFramePr>
        <p:xfrm>
          <a:off x="2667000" y="2514600"/>
          <a:ext cx="2286000" cy="401638"/>
        </p:xfrm>
        <a:graphic>
          <a:graphicData uri="http://schemas.openxmlformats.org/presentationml/2006/ole">
            <mc:AlternateContent xmlns:mc="http://schemas.openxmlformats.org/markup-compatibility/2006">
              <mc:Choice xmlns:v="urn:schemas-microsoft-com:vml" Requires="v">
                <p:oleObj r:id="rId7" imgW="1130300" imgH="203200" progId="Equation.3">
                  <p:embed/>
                </p:oleObj>
              </mc:Choice>
              <mc:Fallback>
                <p:oleObj r:id="rId7" imgW="1130300" imgH="203200" progId="Equation.3">
                  <p:embed/>
                  <p:pic>
                    <p:nvPicPr>
                      <p:cNvPr id="239630" name="Object 2"/>
                      <p:cNvPicPr/>
                      <p:nvPr/>
                    </p:nvPicPr>
                    <p:blipFill>
                      <a:blip r:embed="rId8"/>
                      <a:stretch>
                        <a:fillRect/>
                      </a:stretch>
                    </p:blipFill>
                    <p:spPr>
                      <a:xfrm>
                        <a:off x="2667000" y="2514600"/>
                        <a:ext cx="2286000" cy="401638"/>
                      </a:xfrm>
                      <a:prstGeom prst="rect">
                        <a:avLst/>
                      </a:prstGeom>
                      <a:noFill/>
                      <a:ln w="38100">
                        <a:noFill/>
                        <a:miter/>
                      </a:ln>
                    </p:spPr>
                  </p:pic>
                </p:oleObj>
              </mc:Fallback>
            </mc:AlternateContent>
          </a:graphicData>
        </a:graphic>
      </p:graphicFrame>
      <p:sp>
        <p:nvSpPr>
          <p:cNvPr id="239632" name="Text Box 12"/>
          <p:cNvSpPr txBox="1"/>
          <p:nvPr/>
        </p:nvSpPr>
        <p:spPr>
          <a:xfrm>
            <a:off x="1905000" y="3505200"/>
            <a:ext cx="39624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a:t>
            </a:r>
          </a:p>
        </p:txBody>
      </p:sp>
      <p:graphicFrame>
        <p:nvGraphicFramePr>
          <p:cNvPr id="239633" name="Object 3"/>
          <p:cNvGraphicFramePr/>
          <p:nvPr/>
        </p:nvGraphicFramePr>
        <p:xfrm>
          <a:off x="2667000" y="3505201"/>
          <a:ext cx="2795588" cy="441325"/>
        </p:xfrm>
        <a:graphic>
          <a:graphicData uri="http://schemas.openxmlformats.org/presentationml/2006/ole">
            <mc:AlternateContent xmlns:mc="http://schemas.openxmlformats.org/markup-compatibility/2006">
              <mc:Choice xmlns:v="urn:schemas-microsoft-com:vml" Requires="v">
                <p:oleObj r:id="rId9" imgW="1268730" imgH="203200" progId="Equation.3">
                  <p:embed/>
                </p:oleObj>
              </mc:Choice>
              <mc:Fallback>
                <p:oleObj r:id="rId9" imgW="1268730" imgH="203200" progId="Equation.3">
                  <p:embed/>
                  <p:pic>
                    <p:nvPicPr>
                      <p:cNvPr id="239633" name="Object 3"/>
                      <p:cNvPicPr/>
                      <p:nvPr/>
                    </p:nvPicPr>
                    <p:blipFill>
                      <a:blip r:embed="rId10"/>
                      <a:stretch>
                        <a:fillRect/>
                      </a:stretch>
                    </p:blipFill>
                    <p:spPr>
                      <a:xfrm>
                        <a:off x="2667000" y="3505201"/>
                        <a:ext cx="2795588" cy="441325"/>
                      </a:xfrm>
                      <a:prstGeom prst="rect">
                        <a:avLst/>
                      </a:prstGeom>
                      <a:noFill/>
                      <a:ln w="38100">
                        <a:noFill/>
                        <a:miter/>
                      </a:ln>
                    </p:spPr>
                  </p:pic>
                </p:oleObj>
              </mc:Fallback>
            </mc:AlternateContent>
          </a:graphicData>
        </a:graphic>
      </p:graphicFrame>
      <p:grpSp>
        <p:nvGrpSpPr>
          <p:cNvPr id="2" name="Group 47"/>
          <p:cNvGrpSpPr/>
          <p:nvPr/>
        </p:nvGrpSpPr>
        <p:grpSpPr>
          <a:xfrm>
            <a:off x="1981200" y="4419601"/>
            <a:ext cx="4724400" cy="2055813"/>
            <a:chOff x="288" y="2784"/>
            <a:chExt cx="2976" cy="1295"/>
          </a:xfrm>
        </p:grpSpPr>
        <p:graphicFrame>
          <p:nvGraphicFramePr>
            <p:cNvPr id="239647" name="Object 7"/>
            <p:cNvGraphicFramePr/>
            <p:nvPr/>
          </p:nvGraphicFramePr>
          <p:xfrm>
            <a:off x="288" y="2784"/>
            <a:ext cx="2976" cy="301"/>
          </p:xfrm>
          <a:graphic>
            <a:graphicData uri="http://schemas.openxmlformats.org/presentationml/2006/ole">
              <mc:AlternateContent xmlns:mc="http://schemas.openxmlformats.org/markup-compatibility/2006">
                <mc:Choice xmlns:v="urn:schemas-microsoft-com:vml" Requires="v">
                  <p:oleObj r:id="rId11" imgW="2159000" imgH="215900" progId="Equation.3">
                    <p:embed/>
                  </p:oleObj>
                </mc:Choice>
                <mc:Fallback>
                  <p:oleObj r:id="rId11" imgW="2159000" imgH="215900" progId="Equation.3">
                    <p:embed/>
                    <p:pic>
                      <p:nvPicPr>
                        <p:cNvPr id="239647" name="Object 7"/>
                        <p:cNvPicPr/>
                        <p:nvPr/>
                      </p:nvPicPr>
                      <p:blipFill>
                        <a:blip r:embed="rId12"/>
                        <a:stretch>
                          <a:fillRect/>
                        </a:stretch>
                      </p:blipFill>
                      <p:spPr>
                        <a:xfrm>
                          <a:off x="288" y="2784"/>
                          <a:ext cx="2976" cy="301"/>
                        </a:xfrm>
                        <a:prstGeom prst="rect">
                          <a:avLst/>
                        </a:prstGeom>
                        <a:noFill/>
                        <a:ln w="38100">
                          <a:noFill/>
                          <a:miter/>
                        </a:ln>
                      </p:spPr>
                    </p:pic>
                  </p:oleObj>
                </mc:Fallback>
              </mc:AlternateContent>
            </a:graphicData>
          </a:graphic>
        </p:graphicFrame>
        <p:graphicFrame>
          <p:nvGraphicFramePr>
            <p:cNvPr id="239648" name="Object 8"/>
            <p:cNvGraphicFramePr/>
            <p:nvPr/>
          </p:nvGraphicFramePr>
          <p:xfrm>
            <a:off x="288" y="3120"/>
            <a:ext cx="2832" cy="319"/>
          </p:xfrm>
          <a:graphic>
            <a:graphicData uri="http://schemas.openxmlformats.org/presentationml/2006/ole">
              <mc:AlternateContent xmlns:mc="http://schemas.openxmlformats.org/markup-compatibility/2006">
                <mc:Choice xmlns:v="urn:schemas-microsoft-com:vml" Requires="v">
                  <p:oleObj r:id="rId13" imgW="1943100" imgH="215900" progId="Equation.3">
                    <p:embed/>
                  </p:oleObj>
                </mc:Choice>
                <mc:Fallback>
                  <p:oleObj r:id="rId13" imgW="1943100" imgH="215900" progId="Equation.3">
                    <p:embed/>
                    <p:pic>
                      <p:nvPicPr>
                        <p:cNvPr id="239648" name="Object 8"/>
                        <p:cNvPicPr/>
                        <p:nvPr/>
                      </p:nvPicPr>
                      <p:blipFill>
                        <a:blip r:embed="rId14"/>
                        <a:stretch>
                          <a:fillRect/>
                        </a:stretch>
                      </p:blipFill>
                      <p:spPr>
                        <a:xfrm>
                          <a:off x="288" y="3120"/>
                          <a:ext cx="2832" cy="319"/>
                        </a:xfrm>
                        <a:prstGeom prst="rect">
                          <a:avLst/>
                        </a:prstGeom>
                        <a:noFill/>
                        <a:ln w="38100">
                          <a:noFill/>
                          <a:miter/>
                        </a:ln>
                      </p:spPr>
                    </p:pic>
                  </p:oleObj>
                </mc:Fallback>
              </mc:AlternateContent>
            </a:graphicData>
          </a:graphic>
        </p:graphicFrame>
        <p:graphicFrame>
          <p:nvGraphicFramePr>
            <p:cNvPr id="239649" name="Object 9"/>
            <p:cNvGraphicFramePr/>
            <p:nvPr/>
          </p:nvGraphicFramePr>
          <p:xfrm>
            <a:off x="288" y="3456"/>
            <a:ext cx="1968" cy="310"/>
          </p:xfrm>
          <a:graphic>
            <a:graphicData uri="http://schemas.openxmlformats.org/presentationml/2006/ole">
              <mc:AlternateContent xmlns:mc="http://schemas.openxmlformats.org/markup-compatibility/2006">
                <mc:Choice xmlns:v="urn:schemas-microsoft-com:vml" Requires="v">
                  <p:oleObj r:id="rId15" imgW="1447800" imgH="228600" progId="Equation.3">
                    <p:embed/>
                  </p:oleObj>
                </mc:Choice>
                <mc:Fallback>
                  <p:oleObj r:id="rId15" imgW="1447800" imgH="228600" progId="Equation.3">
                    <p:embed/>
                    <p:pic>
                      <p:nvPicPr>
                        <p:cNvPr id="239649" name="Object 9"/>
                        <p:cNvPicPr/>
                        <p:nvPr/>
                      </p:nvPicPr>
                      <p:blipFill>
                        <a:blip r:embed="rId16"/>
                        <a:stretch>
                          <a:fillRect/>
                        </a:stretch>
                      </p:blipFill>
                      <p:spPr>
                        <a:xfrm>
                          <a:off x="288" y="3456"/>
                          <a:ext cx="1968" cy="310"/>
                        </a:xfrm>
                        <a:prstGeom prst="rect">
                          <a:avLst/>
                        </a:prstGeom>
                        <a:noFill/>
                        <a:ln w="38100">
                          <a:noFill/>
                          <a:miter/>
                        </a:ln>
                      </p:spPr>
                    </p:pic>
                  </p:oleObj>
                </mc:Fallback>
              </mc:AlternateContent>
            </a:graphicData>
          </a:graphic>
        </p:graphicFrame>
        <p:graphicFrame>
          <p:nvGraphicFramePr>
            <p:cNvPr id="239650" name="Object 10"/>
            <p:cNvGraphicFramePr/>
            <p:nvPr/>
          </p:nvGraphicFramePr>
          <p:xfrm>
            <a:off x="305" y="3792"/>
            <a:ext cx="2078" cy="287"/>
          </p:xfrm>
          <a:graphic>
            <a:graphicData uri="http://schemas.openxmlformats.org/presentationml/2006/ole">
              <mc:AlternateContent xmlns:mc="http://schemas.openxmlformats.org/markup-compatibility/2006">
                <mc:Choice xmlns:v="urn:schemas-microsoft-com:vml" Requires="v">
                  <p:oleObj r:id="rId17" imgW="1585595" imgH="215900" progId="Equation.3">
                    <p:embed/>
                  </p:oleObj>
                </mc:Choice>
                <mc:Fallback>
                  <p:oleObj r:id="rId17" imgW="1585595" imgH="215900" progId="Equation.3">
                    <p:embed/>
                    <p:pic>
                      <p:nvPicPr>
                        <p:cNvPr id="239650" name="Object 10"/>
                        <p:cNvPicPr/>
                        <p:nvPr/>
                      </p:nvPicPr>
                      <p:blipFill>
                        <a:blip r:embed="rId18"/>
                        <a:stretch>
                          <a:fillRect/>
                        </a:stretch>
                      </p:blipFill>
                      <p:spPr>
                        <a:xfrm>
                          <a:off x="305" y="3792"/>
                          <a:ext cx="2078" cy="287"/>
                        </a:xfrm>
                        <a:prstGeom prst="rect">
                          <a:avLst/>
                        </a:prstGeom>
                        <a:noFill/>
                        <a:ln w="38100">
                          <a:noFill/>
                          <a:miter/>
                        </a:ln>
                      </p:spPr>
                    </p:pic>
                  </p:oleObj>
                </mc:Fallback>
              </mc:AlternateContent>
            </a:graphicData>
          </a:graphic>
        </p:graphicFrame>
      </p:grpSp>
      <p:sp>
        <p:nvSpPr>
          <p:cNvPr id="94246" name="Text Box 38"/>
          <p:cNvSpPr txBox="1"/>
          <p:nvPr/>
        </p:nvSpPr>
        <p:spPr>
          <a:xfrm>
            <a:off x="6934200" y="3962400"/>
            <a:ext cx="44958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rgbClr val="0000FF"/>
              </a:buClr>
              <a:buSzTx/>
              <a:buFont typeface="Wingdings" panose="05000000000000000000" pitchFamily="2" charset="2"/>
              <a:buChar char="§"/>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将子句集进行归结：</a:t>
            </a:r>
            <a:r>
              <a:rPr lang="zh-CN" altLang="en-US" sz="1800" dirty="0">
                <a:latin typeface="Arial" panose="020B0604020202020204" pitchFamily="34" charset="0"/>
                <a:ea typeface="宋体" panose="02010600030101010101" pitchFamily="2" charset="-122"/>
              </a:rPr>
              <a:t> </a:t>
            </a:r>
          </a:p>
        </p:txBody>
      </p:sp>
      <p:grpSp>
        <p:nvGrpSpPr>
          <p:cNvPr id="3" name="Group 48"/>
          <p:cNvGrpSpPr/>
          <p:nvPr/>
        </p:nvGrpSpPr>
        <p:grpSpPr>
          <a:xfrm>
            <a:off x="7010400" y="4419601"/>
            <a:ext cx="3429000" cy="1774825"/>
            <a:chOff x="3456" y="2784"/>
            <a:chExt cx="2160" cy="1118"/>
          </a:xfrm>
        </p:grpSpPr>
        <p:graphicFrame>
          <p:nvGraphicFramePr>
            <p:cNvPr id="239644" name="Object 4"/>
            <p:cNvGraphicFramePr/>
            <p:nvPr/>
          </p:nvGraphicFramePr>
          <p:xfrm>
            <a:off x="3456" y="2784"/>
            <a:ext cx="1824" cy="319"/>
          </p:xfrm>
          <a:graphic>
            <a:graphicData uri="http://schemas.openxmlformats.org/presentationml/2006/ole">
              <mc:AlternateContent xmlns:mc="http://schemas.openxmlformats.org/markup-compatibility/2006">
                <mc:Choice xmlns:v="urn:schemas-microsoft-com:vml" Requires="v">
                  <p:oleObj r:id="rId19" imgW="1308100" imgH="228600" progId="Equation.3">
                    <p:embed/>
                  </p:oleObj>
                </mc:Choice>
                <mc:Fallback>
                  <p:oleObj r:id="rId19" imgW="1308100" imgH="228600" progId="Equation.3">
                    <p:embed/>
                    <p:pic>
                      <p:nvPicPr>
                        <p:cNvPr id="239644" name="Object 4"/>
                        <p:cNvPicPr/>
                        <p:nvPr/>
                      </p:nvPicPr>
                      <p:blipFill>
                        <a:blip r:embed="rId20"/>
                        <a:stretch>
                          <a:fillRect/>
                        </a:stretch>
                      </p:blipFill>
                      <p:spPr>
                        <a:xfrm>
                          <a:off x="3456" y="2784"/>
                          <a:ext cx="1824" cy="319"/>
                        </a:xfrm>
                        <a:prstGeom prst="rect">
                          <a:avLst/>
                        </a:prstGeom>
                        <a:noFill/>
                        <a:ln w="38100">
                          <a:noFill/>
                          <a:miter/>
                        </a:ln>
                      </p:spPr>
                    </p:pic>
                  </p:oleObj>
                </mc:Fallback>
              </mc:AlternateContent>
            </a:graphicData>
          </a:graphic>
        </p:graphicFrame>
        <p:graphicFrame>
          <p:nvGraphicFramePr>
            <p:cNvPr id="239645" name="Object 5"/>
            <p:cNvGraphicFramePr/>
            <p:nvPr/>
          </p:nvGraphicFramePr>
          <p:xfrm>
            <a:off x="3456" y="3168"/>
            <a:ext cx="2160" cy="307"/>
          </p:xfrm>
          <a:graphic>
            <a:graphicData uri="http://schemas.openxmlformats.org/presentationml/2006/ole">
              <mc:AlternateContent xmlns:mc="http://schemas.openxmlformats.org/markup-compatibility/2006">
                <mc:Choice xmlns:v="urn:schemas-microsoft-com:vml" Requires="v">
                  <p:oleObj r:id="rId21" imgW="1612900" imgH="228600" progId="Equation.3">
                    <p:embed/>
                  </p:oleObj>
                </mc:Choice>
                <mc:Fallback>
                  <p:oleObj r:id="rId21" imgW="1612900" imgH="228600" progId="Equation.3">
                    <p:embed/>
                    <p:pic>
                      <p:nvPicPr>
                        <p:cNvPr id="239645" name="Object 5"/>
                        <p:cNvPicPr/>
                        <p:nvPr/>
                      </p:nvPicPr>
                      <p:blipFill>
                        <a:blip r:embed="rId22"/>
                        <a:stretch>
                          <a:fillRect/>
                        </a:stretch>
                      </p:blipFill>
                      <p:spPr>
                        <a:xfrm>
                          <a:off x="3456" y="3168"/>
                          <a:ext cx="2160" cy="307"/>
                        </a:xfrm>
                        <a:prstGeom prst="rect">
                          <a:avLst/>
                        </a:prstGeom>
                        <a:noFill/>
                        <a:ln w="38100">
                          <a:noFill/>
                          <a:miter/>
                        </a:ln>
                      </p:spPr>
                    </p:pic>
                  </p:oleObj>
                </mc:Fallback>
              </mc:AlternateContent>
            </a:graphicData>
          </a:graphic>
        </p:graphicFrame>
        <p:graphicFrame>
          <p:nvGraphicFramePr>
            <p:cNvPr id="239646" name="Object 6"/>
            <p:cNvGraphicFramePr/>
            <p:nvPr/>
          </p:nvGraphicFramePr>
          <p:xfrm>
            <a:off x="3456" y="3552"/>
            <a:ext cx="1152" cy="350"/>
          </p:xfrm>
          <a:graphic>
            <a:graphicData uri="http://schemas.openxmlformats.org/presentationml/2006/ole">
              <mc:AlternateContent xmlns:mc="http://schemas.openxmlformats.org/markup-compatibility/2006">
                <mc:Choice xmlns:v="urn:schemas-microsoft-com:vml" Requires="v">
                  <p:oleObj r:id="rId23" imgW="749300" imgH="228600" progId="Equation.3">
                    <p:embed/>
                  </p:oleObj>
                </mc:Choice>
                <mc:Fallback>
                  <p:oleObj r:id="rId23" imgW="749300" imgH="228600" progId="Equation.3">
                    <p:embed/>
                    <p:pic>
                      <p:nvPicPr>
                        <p:cNvPr id="239646" name="Object 6"/>
                        <p:cNvPicPr/>
                        <p:nvPr/>
                      </p:nvPicPr>
                      <p:blipFill>
                        <a:blip r:embed="rId24"/>
                        <a:stretch>
                          <a:fillRect/>
                        </a:stretch>
                      </p:blipFill>
                      <p:spPr>
                        <a:xfrm>
                          <a:off x="3456" y="3552"/>
                          <a:ext cx="1152" cy="350"/>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408510168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 calcmode="lin" valueType="num">
                                      <p:cBhvr additive="base">
                                        <p:cTn id="7" dur="500" fill="hold"/>
                                        <p:tgtEl>
                                          <p:spTgt spid="942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21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4213"/>
                                        </p:tgtEl>
                                        <p:attrNameLst>
                                          <p:attrName>style.visibility</p:attrName>
                                        </p:attrNameLst>
                                      </p:cBhvr>
                                      <p:to>
                                        <p:strVal val="visible"/>
                                      </p:to>
                                    </p:set>
                                    <p:anim calcmode="lin" valueType="num">
                                      <p:cBhvr additive="base">
                                        <p:cTn id="12" dur="500" fill="hold"/>
                                        <p:tgtEl>
                                          <p:spTgt spid="94213"/>
                                        </p:tgtEl>
                                        <p:attrNameLst>
                                          <p:attrName>ppt_x</p:attrName>
                                        </p:attrNameLst>
                                      </p:cBhvr>
                                      <p:tavLst>
                                        <p:tav tm="0">
                                          <p:val>
                                            <p:strVal val="0-#ppt_w/2"/>
                                          </p:val>
                                        </p:tav>
                                        <p:tav tm="100000">
                                          <p:val>
                                            <p:strVal val="#ppt_x"/>
                                          </p:val>
                                        </p:tav>
                                      </p:tavLst>
                                    </p:anim>
                                    <p:anim calcmode="lin" valueType="num">
                                      <p:cBhvr additive="base">
                                        <p:cTn id="13" dur="500" fill="hold"/>
                                        <p:tgtEl>
                                          <p:spTgt spid="942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4222"/>
                                        </p:tgtEl>
                                        <p:attrNameLst>
                                          <p:attrName>style.visibility</p:attrName>
                                        </p:attrNameLst>
                                      </p:cBhvr>
                                      <p:to>
                                        <p:strVal val="visible"/>
                                      </p:to>
                                    </p:set>
                                    <p:anim calcmode="lin" valueType="num">
                                      <p:cBhvr additive="base">
                                        <p:cTn id="18" dur="500" fill="hold"/>
                                        <p:tgtEl>
                                          <p:spTgt spid="94222"/>
                                        </p:tgtEl>
                                        <p:attrNameLst>
                                          <p:attrName>ppt_x</p:attrName>
                                        </p:attrNameLst>
                                      </p:cBhvr>
                                      <p:tavLst>
                                        <p:tav tm="0">
                                          <p:val>
                                            <p:strVal val="0-#ppt_w/2"/>
                                          </p:val>
                                        </p:tav>
                                        <p:tav tm="100000">
                                          <p:val>
                                            <p:strVal val="#ppt_x"/>
                                          </p:val>
                                        </p:tav>
                                      </p:tavLst>
                                    </p:anim>
                                    <p:anim calcmode="lin" valueType="num">
                                      <p:cBhvr additive="base">
                                        <p:cTn id="19" dur="500" fill="hold"/>
                                        <p:tgtEl>
                                          <p:spTgt spid="94222"/>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7" presetClass="entr" presetSubtype="1" fill="hold" grpId="0" nodeType="afterEffect">
                                  <p:stCondLst>
                                    <p:cond delay="0"/>
                                  </p:stCondLst>
                                  <p:childTnLst>
                                    <p:set>
                                      <p:cBhvr>
                                        <p:cTn id="22" dur="1" fill="hold">
                                          <p:stCondLst>
                                            <p:cond delay="0"/>
                                          </p:stCondLst>
                                        </p:cTn>
                                        <p:tgtEl>
                                          <p:spTgt spid="94229"/>
                                        </p:tgtEl>
                                        <p:attrNameLst>
                                          <p:attrName>style.visibility</p:attrName>
                                        </p:attrNameLst>
                                      </p:cBhvr>
                                      <p:to>
                                        <p:strVal val="visible"/>
                                      </p:to>
                                    </p:set>
                                    <p:anim calcmode="lin" valueType="num">
                                      <p:cBhvr>
                                        <p:cTn id="23" dur="500" fill="hold"/>
                                        <p:tgtEl>
                                          <p:spTgt spid="94229"/>
                                        </p:tgtEl>
                                        <p:attrNameLst>
                                          <p:attrName>ppt_x</p:attrName>
                                        </p:attrNameLst>
                                      </p:cBhvr>
                                      <p:tavLst>
                                        <p:tav tm="0">
                                          <p:val>
                                            <p:strVal val="#ppt_x"/>
                                          </p:val>
                                        </p:tav>
                                        <p:tav tm="100000">
                                          <p:val>
                                            <p:strVal val="#ppt_x"/>
                                          </p:val>
                                        </p:tav>
                                      </p:tavLst>
                                    </p:anim>
                                    <p:anim calcmode="lin" valueType="num">
                                      <p:cBhvr>
                                        <p:cTn id="24" dur="500" fill="hold"/>
                                        <p:tgtEl>
                                          <p:spTgt spid="94229"/>
                                        </p:tgtEl>
                                        <p:attrNameLst>
                                          <p:attrName>ppt_y</p:attrName>
                                        </p:attrNameLst>
                                      </p:cBhvr>
                                      <p:tavLst>
                                        <p:tav tm="0">
                                          <p:val>
                                            <p:strVal val="#ppt_y-#ppt_h/2"/>
                                          </p:val>
                                        </p:tav>
                                        <p:tav tm="100000">
                                          <p:val>
                                            <p:strVal val="#ppt_y"/>
                                          </p:val>
                                        </p:tav>
                                      </p:tavLst>
                                    </p:anim>
                                    <p:anim calcmode="lin" valueType="num">
                                      <p:cBhvr>
                                        <p:cTn id="25" dur="500" fill="hold"/>
                                        <p:tgtEl>
                                          <p:spTgt spid="94229"/>
                                        </p:tgtEl>
                                        <p:attrNameLst>
                                          <p:attrName>ppt_w</p:attrName>
                                        </p:attrNameLst>
                                      </p:cBhvr>
                                      <p:tavLst>
                                        <p:tav tm="0">
                                          <p:val>
                                            <p:strVal val="#ppt_w"/>
                                          </p:val>
                                        </p:tav>
                                        <p:tav tm="100000">
                                          <p:val>
                                            <p:strVal val="#ppt_w"/>
                                          </p:val>
                                        </p:tav>
                                      </p:tavLst>
                                    </p:anim>
                                    <p:anim calcmode="lin" valueType="num">
                                      <p:cBhvr>
                                        <p:cTn id="26" dur="500" fill="hold"/>
                                        <p:tgtEl>
                                          <p:spTgt spid="94229"/>
                                        </p:tgtEl>
                                        <p:attrNameLst>
                                          <p:attrName>ppt_h</p:attrName>
                                        </p:attrNameLst>
                                      </p:cBhvr>
                                      <p:tavLst>
                                        <p:tav tm="0">
                                          <p:val>
                                            <p:fltVal val="0"/>
                                          </p:val>
                                        </p:tav>
                                        <p:tav tm="100000">
                                          <p:val>
                                            <p:strVal val="#ppt_h"/>
                                          </p:val>
                                        </p:tav>
                                      </p:tavLst>
                                    </p:anim>
                                  </p:childTnLst>
                                </p:cTn>
                              </p:par>
                            </p:childTnLst>
                          </p:cTn>
                        </p:par>
                        <p:par>
                          <p:cTn id="27" fill="hold">
                            <p:stCondLst>
                              <p:cond delay="1000"/>
                            </p:stCondLst>
                            <p:childTnLst>
                              <p:par>
                                <p:cTn id="28" presetID="55"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strVal val="#ppt_w*0.70"/>
                                          </p:val>
                                        </p:tav>
                                        <p:tav tm="100000">
                                          <p:val>
                                            <p:strVal val="#ppt_w"/>
                                          </p:val>
                                        </p:tav>
                                      </p:tavLst>
                                    </p:anim>
                                    <p:anim calcmode="lin" valueType="num">
                                      <p:cBhvr>
                                        <p:cTn id="31" dur="1000" fill="hold"/>
                                        <p:tgtEl>
                                          <p:spTgt spid="2"/>
                                        </p:tgtEl>
                                        <p:attrNameLst>
                                          <p:attrName>ppt_h</p:attrName>
                                        </p:attrNameLst>
                                      </p:cBhvr>
                                      <p:tavLst>
                                        <p:tav tm="0">
                                          <p:val>
                                            <p:strVal val="#ppt_h"/>
                                          </p:val>
                                        </p:tav>
                                        <p:tav tm="100000">
                                          <p:val>
                                            <p:strVal val="#ppt_h"/>
                                          </p:val>
                                        </p:tav>
                                      </p:tavLst>
                                    </p:anim>
                                    <p:animEffect transition="in" filter="fade">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4246"/>
                                        </p:tgtEl>
                                        <p:attrNameLst>
                                          <p:attrName>style.visibility</p:attrName>
                                        </p:attrNameLst>
                                      </p:cBhvr>
                                      <p:to>
                                        <p:strVal val="visible"/>
                                      </p:to>
                                    </p:set>
                                    <p:anim calcmode="lin" valueType="num">
                                      <p:cBhvr additive="base">
                                        <p:cTn id="37" dur="500" fill="hold"/>
                                        <p:tgtEl>
                                          <p:spTgt spid="94246"/>
                                        </p:tgtEl>
                                        <p:attrNameLst>
                                          <p:attrName>ppt_x</p:attrName>
                                        </p:attrNameLst>
                                      </p:cBhvr>
                                      <p:tavLst>
                                        <p:tav tm="0">
                                          <p:val>
                                            <p:strVal val="0-#ppt_w/2"/>
                                          </p:val>
                                        </p:tav>
                                        <p:tav tm="100000">
                                          <p:val>
                                            <p:strVal val="#ppt_x"/>
                                          </p:val>
                                        </p:tav>
                                      </p:tavLst>
                                    </p:anim>
                                    <p:anim calcmode="lin" valueType="num">
                                      <p:cBhvr additive="base">
                                        <p:cTn id="38" dur="500" fill="hold"/>
                                        <p:tgtEl>
                                          <p:spTgt spid="94246"/>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55"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1000" fill="hold"/>
                                        <p:tgtEl>
                                          <p:spTgt spid="3"/>
                                        </p:tgtEl>
                                        <p:attrNameLst>
                                          <p:attrName>ppt_w</p:attrName>
                                        </p:attrNameLst>
                                      </p:cBhvr>
                                      <p:tavLst>
                                        <p:tav tm="0">
                                          <p:val>
                                            <p:strVal val="#ppt_w*0.70"/>
                                          </p:val>
                                        </p:tav>
                                        <p:tav tm="100000">
                                          <p:val>
                                            <p:strVal val="#ppt_w"/>
                                          </p:val>
                                        </p:tav>
                                      </p:tavLst>
                                    </p:anim>
                                    <p:anim calcmode="lin" valueType="num">
                                      <p:cBhvr>
                                        <p:cTn id="43" dur="1000" fill="hold"/>
                                        <p:tgtEl>
                                          <p:spTgt spid="3"/>
                                        </p:tgtEl>
                                        <p:attrNameLst>
                                          <p:attrName>ppt_h</p:attrName>
                                        </p:attrNameLst>
                                      </p:cBhvr>
                                      <p:tavLst>
                                        <p:tav tm="0">
                                          <p:val>
                                            <p:strVal val="#ppt_h"/>
                                          </p:val>
                                        </p:tav>
                                        <p:tav tm="100000">
                                          <p:val>
                                            <p:strVal val="#ppt_h"/>
                                          </p:val>
                                        </p:tav>
                                      </p:tavLst>
                                    </p:anim>
                                    <p:animEffect transition="in" filter="fade">
                                      <p:cBhvr>
                                        <p:cTn id="4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P spid="94213" grpId="0"/>
      <p:bldP spid="94222" grpId="0"/>
      <p:bldP spid="94229" grpId="0" animBg="1"/>
      <p:bldP spid="94246"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0642" name="Group 1026"/>
          <p:cNvGrpSpPr/>
          <p:nvPr/>
        </p:nvGrpSpPr>
        <p:grpSpPr>
          <a:xfrm>
            <a:off x="1981200" y="2590800"/>
            <a:ext cx="8001000" cy="3429000"/>
            <a:chOff x="576" y="1488"/>
            <a:chExt cx="4512" cy="2160"/>
          </a:xfrm>
        </p:grpSpPr>
        <p:sp>
          <p:nvSpPr>
            <p:cNvPr id="240646" name="AutoShape 1027"/>
            <p:cNvSpPr/>
            <p:nvPr/>
          </p:nvSpPr>
          <p:spPr>
            <a:xfrm>
              <a:off x="576" y="1488"/>
              <a:ext cx="3888" cy="2064"/>
            </a:xfrm>
            <a:prstGeom prst="rightArrowCallout">
              <a:avLst>
                <a:gd name="adj1" fmla="val 18796"/>
                <a:gd name="adj2" fmla="val 24564"/>
                <a:gd name="adj3" fmla="val 19186"/>
                <a:gd name="adj4" fmla="val 84130"/>
              </a:avLst>
            </a:prstGeom>
            <a:solidFill>
              <a:srgbClr val="CCFFCC"/>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40647" name="Text Box 1028"/>
            <p:cNvSpPr txBox="1"/>
            <p:nvPr/>
          </p:nvSpPr>
          <p:spPr>
            <a:xfrm>
              <a:off x="4560" y="1501"/>
              <a:ext cx="528" cy="2147"/>
            </a:xfrm>
            <a:prstGeom prst="rect">
              <a:avLst/>
            </a:prstGeom>
            <a:solidFill>
              <a:srgbClr val="FFFF99"/>
            </a:solidFill>
            <a:ln w="9525" cap="flat" cmpd="sng">
              <a:solidFill>
                <a:srgbClr val="808080"/>
              </a:solidFill>
              <a:prstDash val="solid"/>
              <a:miter/>
              <a:headEnd type="none" w="med" len="med"/>
              <a:tailEnd type="none" w="med" len="med"/>
            </a:ln>
          </p:spPr>
          <p:txBody>
            <a:bodyPr anchor="ctr" anchorCtr="1">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归</a:t>
              </a:r>
            </a:p>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结</a:t>
              </a:r>
            </a:p>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演</a:t>
              </a:r>
            </a:p>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绎</a:t>
              </a:r>
            </a:p>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推</a:t>
              </a:r>
            </a:p>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理</a:t>
              </a:r>
            </a:p>
          </p:txBody>
        </p:sp>
      </p:grpSp>
      <p:sp>
        <p:nvSpPr>
          <p:cNvPr id="240643" name="Rectangle 1029"/>
          <p:cNvSpPr>
            <a:spLocks noGrp="1"/>
          </p:cNvSpPr>
          <p:nvPr>
            <p:ph type="title"/>
          </p:nvPr>
        </p:nvSpPr>
        <p:spPr/>
        <p:txBody>
          <a:bodyPr vert="horz" wrap="square" lIns="91440" tIns="45720" rIns="91440" bIns="45720" anchor="b" anchorCtr="0">
            <a:normAutofit/>
          </a:bodyPr>
          <a:lstStyle/>
          <a:p>
            <a:pPr eaLnBrk="1" hangingPunct="1"/>
            <a:r>
              <a:rPr lang="zh-CN" altLang="en-US" sz="3600" dirty="0">
                <a:solidFill>
                  <a:srgbClr val="7B9899"/>
                </a:solidFill>
                <a:latin typeface="Times New Roman" panose="02020603050405020304" pitchFamily="18" charset="0"/>
                <a:ea typeface="黑体" panose="02010609060101010101" pitchFamily="49" charset="-122"/>
              </a:rPr>
              <a:t>第</a:t>
            </a:r>
            <a:r>
              <a:rPr lang="en-US" altLang="zh-CN" sz="3600" dirty="0">
                <a:solidFill>
                  <a:srgbClr val="7B9899"/>
                </a:solidFill>
                <a:latin typeface="Times New Roman" panose="02020603050405020304" pitchFamily="18" charset="0"/>
                <a:ea typeface="黑体" panose="02010609060101010101" pitchFamily="49" charset="-122"/>
              </a:rPr>
              <a:t>3</a:t>
            </a:r>
            <a:r>
              <a:rPr lang="zh-CN" altLang="en-US" sz="3600" dirty="0">
                <a:solidFill>
                  <a:srgbClr val="7B9899"/>
                </a:solidFill>
                <a:latin typeface="Times New Roman" panose="02020603050405020304" pitchFamily="18" charset="0"/>
                <a:ea typeface="黑体" panose="02010609060101010101" pitchFamily="49" charset="-122"/>
              </a:rPr>
              <a:t>章  确定性推理方法</a:t>
            </a:r>
          </a:p>
        </p:txBody>
      </p:sp>
      <p:sp>
        <p:nvSpPr>
          <p:cNvPr id="240644" name="Rectangle 1030"/>
          <p:cNvSpPr>
            <a:spLocks noGrp="1"/>
          </p:cNvSpPr>
          <p:nvPr>
            <p:ph sz="quarter" idx="1"/>
          </p:nvPr>
        </p:nvSpPr>
        <p:spPr>
          <a:xfrm>
            <a:off x="1949450" y="1457326"/>
            <a:ext cx="8642350" cy="904875"/>
          </a:xfrm>
        </p:spPr>
        <p:txBody>
          <a:bodyPr vert="horz" wrap="square" lIns="91440" tIns="45720" rIns="91440" bIns="45720" anchor="t" anchorCtr="0">
            <a:normAutofit fontScale="25000" lnSpcReduction="20000"/>
          </a:bodyPr>
          <a:lstStyle/>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p>
          <a:p>
            <a:pPr eaLnBrk="1" hangingPunct="1">
              <a:lnSpc>
                <a:spcPct val="120000"/>
              </a:lnSpc>
              <a:buClr>
                <a:schemeClr val="accent1"/>
              </a:buClr>
              <a:buSzPct val="85000"/>
              <a:buFont typeface="Wingdings 2" panose="05020102010507070707" pitchFamily="18" charset="2"/>
            </a:pPr>
            <a:r>
              <a:rPr lang="en-US" altLang="zh-CN" sz="2800" b="1" dirty="0">
                <a:solidFill>
                  <a:srgbClr val="0000FF"/>
                </a:solidFill>
                <a:latin typeface="仿宋" panose="02010609060101010101" pitchFamily="49" charset="-122"/>
                <a:ea typeface="仿宋" panose="02010609060101010101" pitchFamily="49" charset="-122"/>
              </a:rPr>
              <a:t>3.6  </a:t>
            </a:r>
            <a:r>
              <a:rPr lang="zh-CN" altLang="en-US" sz="2800" b="1" dirty="0">
                <a:solidFill>
                  <a:srgbClr val="0000FF"/>
                </a:solidFill>
                <a:latin typeface="仿宋" panose="02010609060101010101" pitchFamily="49" charset="-122"/>
                <a:ea typeface="仿宋" panose="02010609060101010101" pitchFamily="49" charset="-122"/>
              </a:rPr>
              <a:t>应用归结反演求解问题</a:t>
            </a:r>
            <a:r>
              <a:rPr lang="zh-CN" altLang="en-US" sz="2800" b="1" dirty="0">
                <a:latin typeface="仿宋" panose="02010609060101010101" pitchFamily="49" charset="-122"/>
                <a:ea typeface="仿宋" panose="02010609060101010101" pitchFamily="49" charset="-122"/>
              </a:rPr>
              <a:t> </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a:t>
            </a:r>
          </a:p>
        </p:txBody>
      </p:sp>
      <p:sp>
        <p:nvSpPr>
          <p:cNvPr id="240645"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229</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818970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2.1.5  </a:t>
            </a:r>
            <a:r>
              <a:rPr lang="zh-CN" altLang="en-US" b="1" dirty="0">
                <a:solidFill>
                  <a:schemeClr val="tx1"/>
                </a:solidFill>
                <a:latin typeface="仿宋" panose="02010609060101010101" pitchFamily="49" charset="-122"/>
                <a:ea typeface="仿宋" panose="02010609060101010101" pitchFamily="49" charset="-122"/>
              </a:rPr>
              <a:t>知识的表示</a:t>
            </a:r>
          </a:p>
        </p:txBody>
      </p:sp>
      <p:sp>
        <p:nvSpPr>
          <p:cNvPr id="26626" name="灯片编号占位符 3"/>
          <p:cNvSpPr>
            <a:spLocks noGrp="1"/>
          </p:cNvSpPr>
          <p:nvPr>
            <p:ph type="sldNum" sz="quarter" idx="12"/>
          </p:nvPr>
        </p:nvSpPr>
        <p:spPr>
          <a:noFill/>
        </p:spPr>
        <p:txBody>
          <a:bodyPr/>
          <a:lstStyle/>
          <a:p>
            <a:pPr fontAlgn="base">
              <a:spcBef>
                <a:spcPct val="0"/>
              </a:spcBef>
              <a:spcAft>
                <a:spcPct val="0"/>
              </a:spcAft>
            </a:pPr>
            <a:fld id="{861ED5CF-9C70-486A-A646-8EE2B1D10A00}"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23</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26628" name="Rectangle 3"/>
          <p:cNvSpPr>
            <a:spLocks noGrp="1" noChangeArrowheads="1"/>
          </p:cNvSpPr>
          <p:nvPr>
            <p:ph sz="quarter" idx="1"/>
          </p:nvPr>
        </p:nvSpPr>
        <p:spPr>
          <a:xfrm>
            <a:off x="1774825" y="1442425"/>
            <a:ext cx="8642350" cy="2520950"/>
          </a:xfrm>
        </p:spPr>
        <p:txBody>
          <a:bodyPr>
            <a:normAutofit/>
          </a:bodyPr>
          <a:lstStyle/>
          <a:p>
            <a:pPr marL="0" indent="0">
              <a:lnSpc>
                <a:spcPct val="110000"/>
              </a:lnSpc>
            </a:pPr>
            <a:r>
              <a:rPr lang="zh-CN" altLang="en-US" sz="2800" dirty="0">
                <a:latin typeface="仿宋" panose="02010609060101010101" pitchFamily="49" charset="-122"/>
                <a:ea typeface="仿宋" panose="02010609060101010101" pitchFamily="49" charset="-122"/>
              </a:rPr>
              <a:t>选择知识表示方法的原则： </a:t>
            </a:r>
          </a:p>
        </p:txBody>
      </p:sp>
      <p:sp>
        <p:nvSpPr>
          <p:cNvPr id="26629" name="Text Box 4"/>
          <p:cNvSpPr txBox="1">
            <a:spLocks noChangeArrowheads="1"/>
          </p:cNvSpPr>
          <p:nvPr/>
        </p:nvSpPr>
        <p:spPr bwMode="auto">
          <a:xfrm>
            <a:off x="2093914" y="2070810"/>
            <a:ext cx="7646987" cy="1791260"/>
          </a:xfrm>
          <a:prstGeom prst="rect">
            <a:avLst/>
          </a:prstGeom>
          <a:gradFill rotWithShape="0">
            <a:gsLst>
              <a:gs pos="0">
                <a:srgbClr val="CCFFCC"/>
              </a:gs>
              <a:gs pos="100000">
                <a:schemeClr val="bg1"/>
              </a:gs>
            </a:gsLst>
            <a:path path="rect">
              <a:fillToRect l="100000" t="100000"/>
            </a:path>
          </a:gradFill>
          <a:ln w="9525">
            <a:solidFill>
              <a:srgbClr val="808080"/>
            </a:solidFill>
            <a:miter lim="800000"/>
          </a:ln>
        </p:spPr>
        <p:txBody>
          <a:bodyPr>
            <a:spAutoFit/>
          </a:bodyPr>
          <a:lstStyle/>
          <a:p>
            <a:pPr marL="190500" lvl="1" fontAlgn="base">
              <a:spcBef>
                <a:spcPct val="20000"/>
              </a:spcBef>
              <a:spcAft>
                <a:spcPct val="0"/>
              </a:spcAft>
              <a:buClr>
                <a:srgbClr val="CCB400"/>
              </a:buClr>
            </a:pP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1</a:t>
            </a:r>
            <a:r>
              <a:rPr lang="zh-CN" altLang="en-US" sz="2400" dirty="0">
                <a:solidFill>
                  <a:prstClr val="black"/>
                </a:solidFill>
                <a:latin typeface="Times New Roman" panose="02020603050405020304" pitchFamily="18" charset="0"/>
                <a:ea typeface="宋体" panose="02010600030101010101" pitchFamily="2" charset="-122"/>
              </a:rPr>
              <a:t>）充分表示领域知识。 </a:t>
            </a:r>
          </a:p>
          <a:p>
            <a:pPr marL="190500" lvl="1" fontAlgn="base">
              <a:spcBef>
                <a:spcPct val="20000"/>
              </a:spcBef>
              <a:spcAft>
                <a:spcPct val="0"/>
              </a:spcAft>
              <a:buClr>
                <a:srgbClr val="CCB400"/>
              </a:buClr>
            </a:pP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2</a:t>
            </a:r>
            <a:r>
              <a:rPr lang="zh-CN" altLang="en-US" sz="2400" dirty="0">
                <a:solidFill>
                  <a:prstClr val="black"/>
                </a:solidFill>
                <a:latin typeface="Times New Roman" panose="02020603050405020304" pitchFamily="18" charset="0"/>
                <a:ea typeface="宋体" panose="02010600030101010101" pitchFamily="2" charset="-122"/>
              </a:rPr>
              <a:t>）有利于对知识的利用。</a:t>
            </a:r>
          </a:p>
          <a:p>
            <a:pPr marL="190500" lvl="1" fontAlgn="base">
              <a:spcBef>
                <a:spcPct val="20000"/>
              </a:spcBef>
              <a:spcAft>
                <a:spcPct val="0"/>
              </a:spcAft>
              <a:buClr>
                <a:srgbClr val="CCB400"/>
              </a:buClr>
            </a:pP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3</a:t>
            </a:r>
            <a:r>
              <a:rPr lang="zh-CN" altLang="en-US" sz="2400" dirty="0">
                <a:solidFill>
                  <a:prstClr val="black"/>
                </a:solidFill>
                <a:latin typeface="Times New Roman" panose="02020603050405020304" pitchFamily="18" charset="0"/>
                <a:ea typeface="宋体" panose="02010600030101010101" pitchFamily="2" charset="-122"/>
              </a:rPr>
              <a:t>）便于对知识的组织、维护与管理。 </a:t>
            </a:r>
          </a:p>
          <a:p>
            <a:pPr marL="190500" lvl="1" fontAlgn="base">
              <a:spcBef>
                <a:spcPct val="20000"/>
              </a:spcBef>
              <a:spcAft>
                <a:spcPct val="0"/>
              </a:spcAft>
              <a:buClr>
                <a:srgbClr val="CCB400"/>
              </a:buClr>
            </a:pP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4</a:t>
            </a:r>
            <a:r>
              <a:rPr lang="zh-CN" altLang="en-US" sz="2400" dirty="0">
                <a:solidFill>
                  <a:prstClr val="black"/>
                </a:solidFill>
                <a:latin typeface="Times New Roman" panose="02020603050405020304" pitchFamily="18" charset="0"/>
                <a:ea typeface="宋体" panose="02010600030101010101" pitchFamily="2" charset="-122"/>
              </a:rPr>
              <a:t>）便于理解与实现。</a:t>
            </a:r>
            <a:endParaRPr lang="zh-CN" altLang="en-US" sz="1600" dirty="0">
              <a:solidFill>
                <a:prstClr val="black"/>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35134125"/>
      </p:ext>
    </p:extLst>
  </p:cSld>
  <p:clrMapOvr>
    <a:masterClrMapping/>
  </p:clrMapOvr>
  <p:transition>
    <p:random/>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3"/>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3.6  </a:t>
            </a:r>
            <a:r>
              <a:rPr lang="zh-CN" altLang="en-US" sz="3600" dirty="0">
                <a:solidFill>
                  <a:srgbClr val="7B9899"/>
                </a:solidFill>
                <a:latin typeface="Times New Roman" panose="02020603050405020304" pitchFamily="18" charset="0"/>
                <a:ea typeface="黑体" panose="02010609060101010101" pitchFamily="49" charset="-122"/>
              </a:rPr>
              <a:t>应用归结原理求解问题</a:t>
            </a:r>
          </a:p>
        </p:txBody>
      </p:sp>
      <p:sp>
        <p:nvSpPr>
          <p:cNvPr id="241667" name="Rectangle 14"/>
          <p:cNvSpPr>
            <a:spLocks noGrp="1"/>
          </p:cNvSpPr>
          <p:nvPr>
            <p:ph sz="quarter" idx="1"/>
          </p:nvPr>
        </p:nvSpPr>
        <p:spPr>
          <a:xfrm>
            <a:off x="1843089" y="1398588"/>
            <a:ext cx="8505825" cy="2030412"/>
          </a:xfrm>
        </p:spPr>
        <p:txBody>
          <a:bodyPr vert="horz" wrap="square" lIns="91440" tIns="45720" rIns="91440" bIns="45720" anchor="t" anchorCtr="0">
            <a:normAutofit lnSpcReduction="10000"/>
          </a:bodyPr>
          <a:lstStyle/>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应用归结原理求解问题的步骤：</a:t>
            </a:r>
          </a:p>
          <a:p>
            <a:pPr eaLnBrk="1" hangingPunct="1">
              <a:lnSpc>
                <a:spcPct val="120000"/>
              </a:lnSpc>
              <a:buClr>
                <a:schemeClr val="accent1"/>
              </a:buClr>
              <a:buSzPct val="85000"/>
              <a:buFont typeface="Wingdings" panose="05000000000000000000" pitchFamily="2" charset="2"/>
              <a:buNone/>
            </a:pPr>
            <a:r>
              <a:rPr lang="zh-CN" altLang="en-US"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rPr>
              <a:t>1</a:t>
            </a:r>
            <a:r>
              <a:rPr lang="zh-CN" altLang="en-US" sz="2400" b="1" dirty="0">
                <a:latin typeface="仿宋" panose="02010609060101010101" pitchFamily="49" charset="-122"/>
                <a:ea typeface="仿宋" panose="02010609060101010101" pitchFamily="49" charset="-122"/>
              </a:rPr>
              <a:t>）已知前提 </a:t>
            </a:r>
            <a:r>
              <a:rPr lang="en-US" altLang="zh-CN" sz="2400" b="1" i="1" dirty="0">
                <a:latin typeface="仿宋" panose="02010609060101010101" pitchFamily="49" charset="-122"/>
                <a:ea typeface="仿宋" panose="02010609060101010101" pitchFamily="49" charset="-122"/>
              </a:rPr>
              <a:t>F</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用谓词公式表示，并化为子句集 </a:t>
            </a:r>
            <a:r>
              <a:rPr lang="en-US" altLang="zh-CN" sz="2400" b="1" i="1" dirty="0">
                <a:solidFill>
                  <a:schemeClr val="accent2"/>
                </a:solidFill>
                <a:latin typeface="仿宋" panose="02010609060101010101" pitchFamily="49" charset="-122"/>
                <a:ea typeface="仿宋" panose="02010609060101010101" pitchFamily="49" charset="-122"/>
              </a:rPr>
              <a:t>S</a:t>
            </a:r>
            <a:r>
              <a:rPr lang="en-US" altLang="zh-CN" sz="2400" b="1" i="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a:t>
            </a:r>
          </a:p>
          <a:p>
            <a:pPr eaLnBrk="1" hangingPunct="1">
              <a:lnSpc>
                <a:spcPct val="120000"/>
              </a:lnSpc>
              <a:buClr>
                <a:schemeClr val="accent1"/>
              </a:buClr>
              <a:buSzPct val="85000"/>
              <a:buFont typeface="Wingdings" panose="05000000000000000000" pitchFamily="2" charset="2"/>
              <a:buNone/>
            </a:pPr>
            <a:r>
              <a:rPr lang="zh-CN" altLang="en-US"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rPr>
              <a:t>2</a:t>
            </a:r>
            <a:r>
              <a:rPr lang="zh-CN" altLang="en-US" sz="2400" b="1" dirty="0">
                <a:latin typeface="仿宋" panose="02010609060101010101" pitchFamily="49" charset="-122"/>
                <a:ea typeface="仿宋" panose="02010609060101010101" pitchFamily="49" charset="-122"/>
              </a:rPr>
              <a:t>）把待求解的问题 </a:t>
            </a:r>
            <a:r>
              <a:rPr lang="en-US" altLang="zh-CN" sz="2400" b="1" i="1" dirty="0">
                <a:latin typeface="仿宋" panose="02010609060101010101" pitchFamily="49" charset="-122"/>
                <a:ea typeface="仿宋" panose="02010609060101010101" pitchFamily="49" charset="-122"/>
              </a:rPr>
              <a:t>Q</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用谓词公式表示，并否定 </a:t>
            </a:r>
            <a:r>
              <a:rPr lang="en-US" altLang="zh-CN" sz="2400" b="1" i="1" dirty="0">
                <a:latin typeface="仿宋" panose="02010609060101010101" pitchFamily="49" charset="-122"/>
                <a:ea typeface="仿宋" panose="02010609060101010101" pitchFamily="49" charset="-122"/>
              </a:rPr>
              <a:t>Q</a:t>
            </a:r>
            <a:r>
              <a:rPr lang="zh-CN" altLang="en-US" sz="2400" b="1" dirty="0">
                <a:latin typeface="仿宋" panose="02010609060101010101" pitchFamily="49" charset="-122"/>
                <a:ea typeface="仿宋" panose="02010609060101010101" pitchFamily="49" charset="-122"/>
              </a:rPr>
              <a:t>，再与答案谓词</a:t>
            </a:r>
            <a:r>
              <a:rPr lang="en-US" altLang="zh-CN" sz="2400" b="1" i="1" dirty="0">
                <a:latin typeface="仿宋" panose="02010609060101010101" pitchFamily="49" charset="-122"/>
                <a:ea typeface="仿宋" panose="02010609060101010101" pitchFamily="49" charset="-122"/>
              </a:rPr>
              <a:t>ANSWER </a:t>
            </a:r>
            <a:r>
              <a:rPr lang="zh-CN" altLang="en-US" sz="2400" b="1" dirty="0">
                <a:latin typeface="仿宋" panose="02010609060101010101" pitchFamily="49" charset="-122"/>
                <a:ea typeface="仿宋" panose="02010609060101010101" pitchFamily="49" charset="-122"/>
              </a:rPr>
              <a:t>构成析取式（</a:t>
            </a:r>
            <a:r>
              <a:rPr lang="en-US" altLang="zh-CN" sz="2600" b="1" dirty="0">
                <a:solidFill>
                  <a:schemeClr val="accent2"/>
                </a:solidFill>
                <a:latin typeface="仿宋" panose="02010609060101010101" pitchFamily="49" charset="-122"/>
                <a:ea typeface="仿宋" panose="02010609060101010101" pitchFamily="49" charset="-122"/>
              </a:rPr>
              <a:t>﹁</a:t>
            </a:r>
            <a:r>
              <a:rPr lang="en-US" altLang="zh-CN" sz="2400" b="1" dirty="0">
                <a:solidFill>
                  <a:schemeClr val="accent2"/>
                </a:solidFill>
                <a:latin typeface="仿宋" panose="02010609060101010101" pitchFamily="49" charset="-122"/>
                <a:ea typeface="仿宋" panose="02010609060101010101" pitchFamily="49" charset="-122"/>
              </a:rPr>
              <a:t> </a:t>
            </a:r>
            <a:r>
              <a:rPr lang="en-US" altLang="zh-CN" sz="2400" b="1" i="1" dirty="0">
                <a:solidFill>
                  <a:schemeClr val="accent2"/>
                </a:solidFill>
                <a:latin typeface="仿宋" panose="02010609060101010101" pitchFamily="49" charset="-122"/>
                <a:ea typeface="仿宋" panose="02010609060101010101" pitchFamily="49" charset="-122"/>
              </a:rPr>
              <a:t>Q </a:t>
            </a:r>
            <a:r>
              <a:rPr lang="en-US" altLang="en-US" sz="2600" b="1" dirty="0">
                <a:solidFill>
                  <a:schemeClr val="accent2"/>
                </a:solidFill>
                <a:latin typeface="仿宋" panose="02010609060101010101" pitchFamily="49" charset="-122"/>
                <a:ea typeface="仿宋" panose="02010609060101010101" pitchFamily="49" charset="-122"/>
              </a:rPr>
              <a:t>∨ </a:t>
            </a:r>
            <a:r>
              <a:rPr lang="en-US" altLang="zh-CN" sz="2400" b="1" i="1" dirty="0">
                <a:solidFill>
                  <a:schemeClr val="accent2"/>
                </a:solidFill>
                <a:latin typeface="仿宋" panose="02010609060101010101" pitchFamily="49" charset="-122"/>
                <a:ea typeface="仿宋" panose="02010609060101010101" pitchFamily="49" charset="-122"/>
              </a:rPr>
              <a:t>ANSWER</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a:t>
            </a:r>
          </a:p>
        </p:txBody>
      </p:sp>
      <p:sp>
        <p:nvSpPr>
          <p:cNvPr id="241668"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230</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41669" name="Rectangle 5"/>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nvGrpSpPr>
          <p:cNvPr id="241670" name="Group 15"/>
          <p:cNvGrpSpPr/>
          <p:nvPr/>
        </p:nvGrpSpPr>
        <p:grpSpPr>
          <a:xfrm>
            <a:off x="1727200" y="3505201"/>
            <a:ext cx="8534400" cy="936625"/>
            <a:chOff x="144" y="2016"/>
            <a:chExt cx="5376" cy="590"/>
          </a:xfrm>
        </p:grpSpPr>
        <p:sp>
          <p:nvSpPr>
            <p:cNvPr id="241676" name="Rectangle 10"/>
            <p:cNvSpPr/>
            <p:nvPr/>
          </p:nvSpPr>
          <p:spPr>
            <a:xfrm>
              <a:off x="144" y="2016"/>
              <a:ext cx="5376" cy="59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indent="-342900" eaLnBrk="1" hangingPunct="1">
                <a:lnSpc>
                  <a:spcPct val="120000"/>
                </a:lnSpc>
                <a:spcBef>
                  <a:spcPct val="50000"/>
                </a:spcBef>
                <a:buClr>
                  <a:schemeClr val="accent2"/>
                </a:buClr>
                <a:buSz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）把（</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Q</a:t>
              </a:r>
              <a:r>
                <a:rPr lang="en-US" altLang="en-US"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ANSWER</a:t>
              </a:r>
              <a:r>
                <a:rPr lang="zh-CN" altLang="en-US" sz="2400" b="1" dirty="0">
                  <a:latin typeface="Times New Roman" panose="02020603050405020304" pitchFamily="18" charset="0"/>
                  <a:ea typeface="宋体" panose="02010600030101010101" pitchFamily="2" charset="-122"/>
                </a:rPr>
                <a:t>）</a:t>
              </a:r>
              <a:r>
                <a:rPr lang="zh-CN" altLang="en-US" sz="1800" b="1" dirty="0">
                  <a:latin typeface="Arial" panose="020B0604020202020204" pitchFamily="34"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化为子句集，并入到子句集 </a:t>
              </a:r>
              <a:r>
                <a:rPr lang="en-US" altLang="zh-CN" sz="2400" b="1" i="1" dirty="0">
                  <a:latin typeface="Times New Roman" panose="02020603050405020304" pitchFamily="18" charset="0"/>
                  <a:ea typeface="宋体" panose="02010600030101010101" pitchFamily="2" charset="-122"/>
                </a:rPr>
                <a:t>S</a:t>
              </a:r>
              <a:r>
                <a:rPr lang="zh-CN" altLang="en-US" sz="2400" b="1" dirty="0">
                  <a:latin typeface="Times New Roman" panose="02020603050405020304" pitchFamily="18" charset="0"/>
                  <a:ea typeface="宋体" panose="02010600030101010101" pitchFamily="2" charset="-122"/>
                </a:rPr>
                <a:t>中，得到子句集    ；</a:t>
              </a:r>
            </a:p>
          </p:txBody>
        </p:sp>
        <p:graphicFrame>
          <p:nvGraphicFramePr>
            <p:cNvPr id="241677" name="Object 1025"/>
            <p:cNvGraphicFramePr/>
            <p:nvPr/>
          </p:nvGraphicFramePr>
          <p:xfrm>
            <a:off x="1360" y="2352"/>
            <a:ext cx="224" cy="240"/>
          </p:xfrm>
          <a:graphic>
            <a:graphicData uri="http://schemas.openxmlformats.org/presentationml/2006/ole">
              <mc:AlternateContent xmlns:mc="http://schemas.openxmlformats.org/markup-compatibility/2006">
                <mc:Choice xmlns:v="urn:schemas-microsoft-com:vml" Requires="v">
                  <p:oleObj r:id="rId2" imgW="152400" imgH="187960" progId="Equation.3">
                    <p:embed/>
                  </p:oleObj>
                </mc:Choice>
                <mc:Fallback>
                  <p:oleObj r:id="rId2" imgW="152400" imgH="187960" progId="Equation.3">
                    <p:embed/>
                    <p:pic>
                      <p:nvPicPr>
                        <p:cNvPr id="241677" name="Object 1025"/>
                        <p:cNvPicPr/>
                        <p:nvPr/>
                      </p:nvPicPr>
                      <p:blipFill>
                        <a:blip r:embed="rId3"/>
                        <a:stretch>
                          <a:fillRect/>
                        </a:stretch>
                      </p:blipFill>
                      <p:spPr>
                        <a:xfrm>
                          <a:off x="1360" y="2352"/>
                          <a:ext cx="224" cy="240"/>
                        </a:xfrm>
                        <a:prstGeom prst="rect">
                          <a:avLst/>
                        </a:prstGeom>
                        <a:noFill/>
                        <a:ln w="38100">
                          <a:noFill/>
                          <a:miter/>
                        </a:ln>
                      </p:spPr>
                    </p:pic>
                  </p:oleObj>
                </mc:Fallback>
              </mc:AlternateContent>
            </a:graphicData>
          </a:graphic>
        </p:graphicFrame>
      </p:grpSp>
      <p:sp>
        <p:nvSpPr>
          <p:cNvPr id="241671" name="Rectangle 7"/>
          <p:cNvSpPr/>
          <p:nvPr/>
        </p:nvSpPr>
        <p:spPr>
          <a:xfrm>
            <a:off x="1524001" y="-197105"/>
            <a:ext cx="184731" cy="39421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grpSp>
        <p:nvGrpSpPr>
          <p:cNvPr id="241672" name="Group 12"/>
          <p:cNvGrpSpPr/>
          <p:nvPr/>
        </p:nvGrpSpPr>
        <p:grpSpPr>
          <a:xfrm>
            <a:off x="1752600" y="4498980"/>
            <a:ext cx="5257800" cy="493713"/>
            <a:chOff x="144" y="2640"/>
            <a:chExt cx="3024" cy="311"/>
          </a:xfrm>
        </p:grpSpPr>
        <p:sp>
          <p:nvSpPr>
            <p:cNvPr id="241674" name="Rectangle 9"/>
            <p:cNvSpPr/>
            <p:nvPr/>
          </p:nvSpPr>
          <p:spPr>
            <a:xfrm>
              <a:off x="144" y="2640"/>
              <a:ext cx="3024" cy="311"/>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indent="-342900" eaLnBrk="1" hangingPunct="1">
                <a:lnSpc>
                  <a:spcPct val="120000"/>
                </a:lnSpc>
                <a:spcBef>
                  <a:spcPct val="50000"/>
                </a:spcBef>
                <a:buClr>
                  <a:schemeClr val="accent2"/>
                </a:buClr>
                <a:buSz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4</a:t>
              </a:r>
              <a:r>
                <a:rPr lang="zh-CN" altLang="en-US" sz="2400" b="1" dirty="0">
                  <a:latin typeface="Times New Roman" panose="02020603050405020304" pitchFamily="18" charset="0"/>
                  <a:ea typeface="宋体" panose="02010600030101010101" pitchFamily="2" charset="-122"/>
                </a:rPr>
                <a:t>）对       应用归结原理进行归结；</a:t>
              </a:r>
            </a:p>
          </p:txBody>
        </p:sp>
        <p:graphicFrame>
          <p:nvGraphicFramePr>
            <p:cNvPr id="241675" name="Object 1024"/>
            <p:cNvGraphicFramePr/>
            <p:nvPr/>
          </p:nvGraphicFramePr>
          <p:xfrm>
            <a:off x="910" y="2688"/>
            <a:ext cx="194" cy="240"/>
          </p:xfrm>
          <a:graphic>
            <a:graphicData uri="http://schemas.openxmlformats.org/presentationml/2006/ole">
              <mc:AlternateContent xmlns:mc="http://schemas.openxmlformats.org/markup-compatibility/2006">
                <mc:Choice xmlns:v="urn:schemas-microsoft-com:vml" Requires="v">
                  <p:oleObj r:id="rId4" imgW="152400" imgH="187960" progId="Equation.3">
                    <p:embed/>
                  </p:oleObj>
                </mc:Choice>
                <mc:Fallback>
                  <p:oleObj r:id="rId4" imgW="152400" imgH="187960" progId="Equation.3">
                    <p:embed/>
                    <p:pic>
                      <p:nvPicPr>
                        <p:cNvPr id="241675" name="Object 1024"/>
                        <p:cNvPicPr/>
                        <p:nvPr/>
                      </p:nvPicPr>
                      <p:blipFill>
                        <a:blip r:embed="rId5"/>
                        <a:stretch>
                          <a:fillRect/>
                        </a:stretch>
                      </p:blipFill>
                      <p:spPr>
                        <a:xfrm>
                          <a:off x="910" y="2688"/>
                          <a:ext cx="194" cy="240"/>
                        </a:xfrm>
                        <a:prstGeom prst="rect">
                          <a:avLst/>
                        </a:prstGeom>
                        <a:noFill/>
                        <a:ln w="38100">
                          <a:noFill/>
                          <a:miter/>
                        </a:ln>
                      </p:spPr>
                    </p:pic>
                  </p:oleObj>
                </mc:Fallback>
              </mc:AlternateContent>
            </a:graphicData>
          </a:graphic>
        </p:graphicFrame>
      </p:grpSp>
      <p:sp>
        <p:nvSpPr>
          <p:cNvPr id="241673" name="Rectangle 8"/>
          <p:cNvSpPr/>
          <p:nvPr/>
        </p:nvSpPr>
        <p:spPr>
          <a:xfrm>
            <a:off x="1752600" y="5108575"/>
            <a:ext cx="8305800" cy="49314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indent="-342900" eaLnBrk="1" hangingPunct="1">
              <a:lnSpc>
                <a:spcPct val="120000"/>
              </a:lnSpc>
              <a:spcBef>
                <a:spcPct val="50000"/>
              </a:spcBef>
              <a:buClr>
                <a:schemeClr val="accent2"/>
              </a:buClr>
              <a:buSz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5</a:t>
            </a:r>
            <a:r>
              <a:rPr lang="zh-CN" altLang="en-US" sz="2400" b="1" dirty="0">
                <a:latin typeface="Times New Roman" panose="02020603050405020304" pitchFamily="18" charset="0"/>
                <a:ea typeface="宋体" panose="02010600030101010101" pitchFamily="2" charset="-122"/>
              </a:rPr>
              <a:t>）若得到归结式 </a:t>
            </a:r>
            <a:r>
              <a:rPr lang="en-US" altLang="zh-CN" sz="2400" b="1" i="1" dirty="0">
                <a:latin typeface="Times New Roman" panose="02020603050405020304" pitchFamily="18" charset="0"/>
                <a:ea typeface="宋体" panose="02010600030101010101" pitchFamily="2" charset="-122"/>
              </a:rPr>
              <a:t>ANSWER</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，则答案就在 </a:t>
            </a:r>
            <a:r>
              <a:rPr lang="en-US" altLang="zh-CN" sz="2400" b="1" i="1" dirty="0">
                <a:latin typeface="Times New Roman" panose="02020603050405020304" pitchFamily="18" charset="0"/>
                <a:ea typeface="宋体" panose="02010600030101010101" pitchFamily="2" charset="-122"/>
              </a:rPr>
              <a:t>ANSWER </a:t>
            </a:r>
            <a:r>
              <a:rPr lang="zh-CN" altLang="en-US" sz="2400" b="1" dirty="0">
                <a:latin typeface="Times New Roman" panose="02020603050405020304" pitchFamily="18" charset="0"/>
                <a:ea typeface="宋体" panose="02010600030101010101" pitchFamily="2" charset="-122"/>
              </a:rPr>
              <a:t>中。</a:t>
            </a:r>
          </a:p>
        </p:txBody>
      </p:sp>
    </p:spTree>
    <p:extLst>
      <p:ext uri="{BB962C8B-B14F-4D97-AF65-F5344CB8AC3E}">
        <p14:creationId xmlns:p14="http://schemas.microsoft.com/office/powerpoint/2010/main" val="3363414248"/>
      </p:ext>
    </p:extLst>
  </p:cSld>
  <p:clrMapOvr>
    <a:masterClrMapping/>
  </p:clrMapOvr>
  <p:transition>
    <p:random/>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3.6  </a:t>
            </a:r>
            <a:r>
              <a:rPr lang="zh-CN" altLang="en-US" sz="3600" dirty="0">
                <a:solidFill>
                  <a:srgbClr val="7B9899"/>
                </a:solidFill>
                <a:latin typeface="Times New Roman" panose="02020603050405020304" pitchFamily="18" charset="0"/>
                <a:ea typeface="黑体" panose="02010609060101010101" pitchFamily="49" charset="-122"/>
              </a:rPr>
              <a:t>应用归结原理求解问题</a:t>
            </a:r>
          </a:p>
        </p:txBody>
      </p:sp>
      <p:sp>
        <p:nvSpPr>
          <p:cNvPr id="43012" name="Rectangle 4"/>
          <p:cNvSpPr>
            <a:spLocks noGrp="1" noChangeArrowheads="1"/>
          </p:cNvSpPr>
          <p:nvPr>
            <p:ph sz="quarter" idx="1"/>
          </p:nvPr>
        </p:nvSpPr>
        <p:spPr>
          <a:xfrm>
            <a:off x="1981201" y="1828800"/>
            <a:ext cx="8283575" cy="2590800"/>
          </a:xfrm>
          <a:gradFill rotWithShape="0">
            <a:gsLst>
              <a:gs pos="0">
                <a:srgbClr val="CCFFFF"/>
              </a:gs>
              <a:gs pos="50000">
                <a:schemeClr val="bg1"/>
              </a:gs>
              <a:gs pos="100000">
                <a:srgbClr val="CCFFFF"/>
              </a:gs>
            </a:gsLst>
            <a:lin ang="5400000" scaled="1"/>
          </a:gradFill>
          <a:ln>
            <a:solidFill>
              <a:srgbClr val="008080"/>
            </a:solidFill>
          </a:ln>
        </p:spPr>
        <p:txBody>
          <a:bodyPr vert="horz" wrap="square" lIns="91440" tIns="45720" rIns="91440" bIns="45720" numCol="1" anchor="t" anchorCtr="0" compatLnSpc="1">
            <a:normAutofit/>
          </a:bodyPr>
          <a:lstStyle/>
          <a:p>
            <a:pPr marL="0" indent="0" algn="just">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例</a:t>
            </a:r>
            <a:r>
              <a:rPr lang="en-US" altLang="zh-CN" sz="2800" b="1" dirty="0">
                <a:latin typeface="仿宋" panose="02010609060101010101" pitchFamily="49" charset="-122"/>
                <a:ea typeface="仿宋" panose="02010609060101010101" pitchFamily="49" charset="-122"/>
              </a:rPr>
              <a:t>3.11</a:t>
            </a:r>
            <a:r>
              <a:rPr lang="en-US" altLang="zh-CN" sz="2800" dirty="0">
                <a:latin typeface="仿宋" panose="02010609060101010101" pitchFamily="49" charset="-122"/>
                <a:ea typeface="仿宋" panose="02010609060101010101" pitchFamily="49" charset="-122"/>
              </a:rPr>
              <a:t> </a:t>
            </a:r>
            <a:r>
              <a:rPr lang="zh-CN" altLang="en-US" sz="2800" dirty="0">
                <a:latin typeface="仿宋" panose="02010609060101010101" pitchFamily="49" charset="-122"/>
                <a:ea typeface="仿宋" panose="02010609060101010101" pitchFamily="49" charset="-122"/>
              </a:rPr>
              <a:t>已知：</a:t>
            </a:r>
          </a:p>
          <a:p>
            <a:pPr marL="0" indent="0" algn="just">
              <a:buNone/>
            </a:pPr>
            <a:r>
              <a:rPr lang="zh-CN" altLang="en-US" sz="2800" dirty="0">
                <a:latin typeface="仿宋" panose="02010609060101010101" pitchFamily="49" charset="-122"/>
                <a:ea typeface="仿宋" panose="02010609060101010101" pitchFamily="49" charset="-122"/>
              </a:rPr>
              <a:t>        ：王（</a:t>
            </a:r>
            <a:r>
              <a:rPr lang="en-US" altLang="zh-CN" sz="2800" dirty="0">
                <a:latin typeface="仿宋" panose="02010609060101010101" pitchFamily="49" charset="-122"/>
                <a:ea typeface="仿宋" panose="02010609060101010101" pitchFamily="49" charset="-122"/>
              </a:rPr>
              <a:t>Wang</a:t>
            </a:r>
            <a:r>
              <a:rPr lang="zh-CN" altLang="en-US" sz="2800" dirty="0">
                <a:latin typeface="仿宋" panose="02010609060101010101" pitchFamily="49" charset="-122"/>
                <a:ea typeface="仿宋" panose="02010609060101010101" pitchFamily="49" charset="-122"/>
              </a:rPr>
              <a:t>）先生是小李（</a:t>
            </a:r>
            <a:r>
              <a:rPr lang="en-US" altLang="zh-CN" sz="2800" dirty="0">
                <a:latin typeface="仿宋" panose="02010609060101010101" pitchFamily="49" charset="-122"/>
                <a:ea typeface="仿宋" panose="02010609060101010101" pitchFamily="49" charset="-122"/>
              </a:rPr>
              <a:t>Li</a:t>
            </a:r>
            <a:r>
              <a:rPr lang="zh-CN" altLang="en-US" sz="2800" dirty="0">
                <a:latin typeface="仿宋" panose="02010609060101010101" pitchFamily="49" charset="-122"/>
                <a:ea typeface="仿宋" panose="02010609060101010101" pitchFamily="49" charset="-122"/>
              </a:rPr>
              <a:t>）的老师。</a:t>
            </a:r>
          </a:p>
          <a:p>
            <a:pPr marL="0" indent="0" algn="just">
              <a:buNone/>
            </a:pPr>
            <a:r>
              <a:rPr lang="zh-CN" altLang="en-US" sz="2800" dirty="0">
                <a:latin typeface="仿宋" panose="02010609060101010101" pitchFamily="49" charset="-122"/>
                <a:ea typeface="仿宋" panose="02010609060101010101" pitchFamily="49" charset="-122"/>
              </a:rPr>
              <a:t>        ：小李与小张（</a:t>
            </a:r>
            <a:r>
              <a:rPr lang="en-US" altLang="zh-CN" sz="2800" dirty="0">
                <a:latin typeface="仿宋" panose="02010609060101010101" pitchFamily="49" charset="-122"/>
                <a:ea typeface="仿宋" panose="02010609060101010101" pitchFamily="49" charset="-122"/>
              </a:rPr>
              <a:t>Zhang</a:t>
            </a:r>
            <a:r>
              <a:rPr lang="zh-CN" altLang="en-US" sz="2800" dirty="0">
                <a:latin typeface="仿宋" panose="02010609060101010101" pitchFamily="49" charset="-122"/>
                <a:ea typeface="仿宋" panose="02010609060101010101" pitchFamily="49" charset="-122"/>
              </a:rPr>
              <a:t>）是同班同学。</a:t>
            </a:r>
          </a:p>
          <a:p>
            <a:pPr marL="0" indent="0" algn="just">
              <a:buNone/>
            </a:pPr>
            <a:r>
              <a:rPr lang="zh-CN" altLang="en-US" sz="2800" dirty="0">
                <a:latin typeface="仿宋" panose="02010609060101010101" pitchFamily="49" charset="-122"/>
                <a:ea typeface="仿宋" panose="02010609060101010101" pitchFamily="49" charset="-122"/>
              </a:rPr>
              <a:t>        ：如果  与  是同班同学，则  的老师也  </a:t>
            </a:r>
            <a:endParaRPr lang="en-US" altLang="zh-CN" sz="2800" dirty="0">
              <a:latin typeface="仿宋" panose="02010609060101010101" pitchFamily="49" charset="-122"/>
              <a:ea typeface="仿宋" panose="02010609060101010101" pitchFamily="49" charset="-122"/>
            </a:endParaRPr>
          </a:p>
          <a:p>
            <a:pPr marL="0" indent="0" algn="just">
              <a:buNone/>
            </a:pPr>
            <a:r>
              <a:rPr lang="en-US" altLang="zh-CN" sz="2800" dirty="0">
                <a:latin typeface="仿宋" panose="02010609060101010101" pitchFamily="49" charset="-122"/>
                <a:ea typeface="仿宋" panose="02010609060101010101" pitchFamily="49" charset="-122"/>
              </a:rPr>
              <a:t>          </a:t>
            </a:r>
            <a:r>
              <a:rPr lang="zh-CN" altLang="en-US" sz="2800" dirty="0">
                <a:latin typeface="仿宋" panose="02010609060101010101" pitchFamily="49" charset="-122"/>
                <a:ea typeface="仿宋" panose="02010609060101010101" pitchFamily="49" charset="-122"/>
              </a:rPr>
              <a:t>是  的老师。</a:t>
            </a:r>
          </a:p>
        </p:txBody>
      </p:sp>
      <p:sp>
        <p:nvSpPr>
          <p:cNvPr id="242692"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231</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42693" name="Rectangle 14"/>
          <p:cNvSpPr/>
          <p:nvPr/>
        </p:nvSpPr>
        <p:spPr>
          <a:xfrm>
            <a:off x="2565400" y="4540251"/>
            <a:ext cx="4572000" cy="5191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chemeClr val="accent2"/>
              </a:buClr>
              <a:buSzTx/>
              <a:buNone/>
            </a:pPr>
            <a:r>
              <a:rPr lang="zh-CN" altLang="en-US" sz="2800" dirty="0">
                <a:latin typeface="宋体" panose="02010600030101010101" pitchFamily="2" charset="-122"/>
                <a:ea typeface="宋体" panose="02010600030101010101" pitchFamily="2" charset="-122"/>
              </a:rPr>
              <a:t>求：小张的老师是谁？</a:t>
            </a:r>
            <a:r>
              <a:rPr lang="zh-CN" altLang="en-US" sz="2800" dirty="0">
                <a:latin typeface="Arial" panose="020B0604020202020204" pitchFamily="34" charset="0"/>
                <a:ea typeface="宋体" panose="02010600030101010101" pitchFamily="2" charset="-122"/>
              </a:rPr>
              <a:t> </a:t>
            </a:r>
          </a:p>
        </p:txBody>
      </p:sp>
      <p:graphicFrame>
        <p:nvGraphicFramePr>
          <p:cNvPr id="242695" name="Object 1024"/>
          <p:cNvGraphicFramePr/>
          <p:nvPr/>
        </p:nvGraphicFramePr>
        <p:xfrm>
          <a:off x="2286000" y="2438400"/>
          <a:ext cx="393700" cy="533400"/>
        </p:xfrm>
        <a:graphic>
          <a:graphicData uri="http://schemas.openxmlformats.org/presentationml/2006/ole">
            <mc:AlternateContent xmlns:mc="http://schemas.openxmlformats.org/markup-compatibility/2006">
              <mc:Choice xmlns:v="urn:schemas-microsoft-com:vml" Requires="v">
                <p:oleObj r:id="rId2" imgW="165100" imgH="215900" progId="Equation.3">
                  <p:embed/>
                </p:oleObj>
              </mc:Choice>
              <mc:Fallback>
                <p:oleObj r:id="rId2" imgW="165100" imgH="215900" progId="Equation.3">
                  <p:embed/>
                  <p:pic>
                    <p:nvPicPr>
                      <p:cNvPr id="242695" name="Object 1024"/>
                      <p:cNvPicPr/>
                      <p:nvPr/>
                    </p:nvPicPr>
                    <p:blipFill>
                      <a:blip r:embed="rId3"/>
                      <a:stretch>
                        <a:fillRect/>
                      </a:stretch>
                    </p:blipFill>
                    <p:spPr>
                      <a:xfrm>
                        <a:off x="2286000" y="2438400"/>
                        <a:ext cx="393700" cy="533400"/>
                      </a:xfrm>
                      <a:prstGeom prst="rect">
                        <a:avLst/>
                      </a:prstGeom>
                      <a:noFill/>
                      <a:ln w="38100">
                        <a:noFill/>
                        <a:miter/>
                      </a:ln>
                    </p:spPr>
                  </p:pic>
                </p:oleObj>
              </mc:Fallback>
            </mc:AlternateContent>
          </a:graphicData>
        </a:graphic>
      </p:graphicFrame>
      <p:graphicFrame>
        <p:nvGraphicFramePr>
          <p:cNvPr id="242696" name="Object 1025"/>
          <p:cNvGraphicFramePr/>
          <p:nvPr/>
        </p:nvGraphicFramePr>
        <p:xfrm>
          <a:off x="2319338" y="2971800"/>
          <a:ext cx="423862" cy="533400"/>
        </p:xfrm>
        <a:graphic>
          <a:graphicData uri="http://schemas.openxmlformats.org/presentationml/2006/ole">
            <mc:AlternateContent xmlns:mc="http://schemas.openxmlformats.org/markup-compatibility/2006">
              <mc:Choice xmlns:v="urn:schemas-microsoft-com:vml" Requires="v">
                <p:oleObj r:id="rId4" imgW="177800" imgH="215265" progId="Equation.3">
                  <p:embed/>
                </p:oleObj>
              </mc:Choice>
              <mc:Fallback>
                <p:oleObj r:id="rId4" imgW="177800" imgH="215265" progId="Equation.3">
                  <p:embed/>
                  <p:pic>
                    <p:nvPicPr>
                      <p:cNvPr id="242696" name="Object 1025"/>
                      <p:cNvPicPr/>
                      <p:nvPr/>
                    </p:nvPicPr>
                    <p:blipFill>
                      <a:blip r:embed="rId5"/>
                      <a:stretch>
                        <a:fillRect/>
                      </a:stretch>
                    </p:blipFill>
                    <p:spPr>
                      <a:xfrm>
                        <a:off x="2319338" y="2971800"/>
                        <a:ext cx="423862" cy="533400"/>
                      </a:xfrm>
                      <a:prstGeom prst="rect">
                        <a:avLst/>
                      </a:prstGeom>
                      <a:noFill/>
                      <a:ln w="38100">
                        <a:noFill/>
                        <a:miter/>
                      </a:ln>
                    </p:spPr>
                  </p:pic>
                </p:oleObj>
              </mc:Fallback>
            </mc:AlternateContent>
          </a:graphicData>
        </a:graphic>
      </p:graphicFrame>
      <p:graphicFrame>
        <p:nvGraphicFramePr>
          <p:cNvPr id="242697" name="Object 1026"/>
          <p:cNvGraphicFramePr/>
          <p:nvPr/>
        </p:nvGraphicFramePr>
        <p:xfrm>
          <a:off x="2379663" y="3429000"/>
          <a:ext cx="423862" cy="565150"/>
        </p:xfrm>
        <a:graphic>
          <a:graphicData uri="http://schemas.openxmlformats.org/presentationml/2006/ole">
            <mc:AlternateContent xmlns:mc="http://schemas.openxmlformats.org/markup-compatibility/2006">
              <mc:Choice xmlns:v="urn:schemas-microsoft-com:vml" Requires="v">
                <p:oleObj r:id="rId6" imgW="177800" imgH="227965" progId="Equation.3">
                  <p:embed/>
                </p:oleObj>
              </mc:Choice>
              <mc:Fallback>
                <p:oleObj r:id="rId6" imgW="177800" imgH="227965" progId="Equation.3">
                  <p:embed/>
                  <p:pic>
                    <p:nvPicPr>
                      <p:cNvPr id="242697" name="Object 1026"/>
                      <p:cNvPicPr/>
                      <p:nvPr/>
                    </p:nvPicPr>
                    <p:blipFill>
                      <a:blip r:embed="rId7"/>
                      <a:stretch>
                        <a:fillRect/>
                      </a:stretch>
                    </p:blipFill>
                    <p:spPr>
                      <a:xfrm>
                        <a:off x="2379663" y="3429000"/>
                        <a:ext cx="423862" cy="565150"/>
                      </a:xfrm>
                      <a:prstGeom prst="rect">
                        <a:avLst/>
                      </a:prstGeom>
                      <a:noFill/>
                      <a:ln w="38100">
                        <a:noFill/>
                        <a:miter/>
                      </a:ln>
                    </p:spPr>
                  </p:pic>
                </p:oleObj>
              </mc:Fallback>
            </mc:AlternateContent>
          </a:graphicData>
        </a:graphic>
      </p:graphicFrame>
      <p:graphicFrame>
        <p:nvGraphicFramePr>
          <p:cNvPr id="242699" name="Object 1027"/>
          <p:cNvGraphicFramePr/>
          <p:nvPr/>
        </p:nvGraphicFramePr>
        <p:xfrm>
          <a:off x="4648201" y="3505200"/>
          <a:ext cx="263525" cy="304800"/>
        </p:xfrm>
        <a:graphic>
          <a:graphicData uri="http://schemas.openxmlformats.org/presentationml/2006/ole">
            <mc:AlternateContent xmlns:mc="http://schemas.openxmlformats.org/markup-compatibility/2006">
              <mc:Choice xmlns:v="urn:schemas-microsoft-com:vml" Requires="v">
                <p:oleObj r:id="rId8" imgW="127000" imgH="139700" progId="Equation.3">
                  <p:embed/>
                </p:oleObj>
              </mc:Choice>
              <mc:Fallback>
                <p:oleObj r:id="rId8" imgW="127000" imgH="139700" progId="Equation.3">
                  <p:embed/>
                  <p:pic>
                    <p:nvPicPr>
                      <p:cNvPr id="242699" name="Object 1027"/>
                      <p:cNvPicPr/>
                      <p:nvPr/>
                    </p:nvPicPr>
                    <p:blipFill>
                      <a:blip r:embed="rId9"/>
                      <a:stretch>
                        <a:fillRect/>
                      </a:stretch>
                    </p:blipFill>
                    <p:spPr>
                      <a:xfrm>
                        <a:off x="4648201" y="3505200"/>
                        <a:ext cx="263525" cy="304800"/>
                      </a:xfrm>
                      <a:prstGeom prst="rect">
                        <a:avLst/>
                      </a:prstGeom>
                      <a:noFill/>
                      <a:ln w="38100">
                        <a:noFill/>
                        <a:miter/>
                      </a:ln>
                    </p:spPr>
                  </p:pic>
                </p:oleObj>
              </mc:Fallback>
            </mc:AlternateContent>
          </a:graphicData>
        </a:graphic>
      </p:graphicFrame>
      <p:graphicFrame>
        <p:nvGraphicFramePr>
          <p:cNvPr id="242700" name="Object 1028"/>
          <p:cNvGraphicFramePr/>
          <p:nvPr/>
        </p:nvGraphicFramePr>
        <p:xfrm>
          <a:off x="8153401" y="3505200"/>
          <a:ext cx="263525" cy="304800"/>
        </p:xfrm>
        <a:graphic>
          <a:graphicData uri="http://schemas.openxmlformats.org/presentationml/2006/ole">
            <mc:AlternateContent xmlns:mc="http://schemas.openxmlformats.org/markup-compatibility/2006">
              <mc:Choice xmlns:v="urn:schemas-microsoft-com:vml" Requires="v">
                <p:oleObj r:id="rId10" imgW="127000" imgH="139700" progId="Equation.3">
                  <p:embed/>
                </p:oleObj>
              </mc:Choice>
              <mc:Fallback>
                <p:oleObj r:id="rId10" imgW="127000" imgH="139700" progId="Equation.3">
                  <p:embed/>
                  <p:pic>
                    <p:nvPicPr>
                      <p:cNvPr id="242700" name="Object 1028"/>
                      <p:cNvPicPr/>
                      <p:nvPr/>
                    </p:nvPicPr>
                    <p:blipFill>
                      <a:blip r:embed="rId11"/>
                      <a:stretch>
                        <a:fillRect/>
                      </a:stretch>
                    </p:blipFill>
                    <p:spPr>
                      <a:xfrm>
                        <a:off x="8153401" y="3505200"/>
                        <a:ext cx="263525" cy="304800"/>
                      </a:xfrm>
                      <a:prstGeom prst="rect">
                        <a:avLst/>
                      </a:prstGeom>
                      <a:noFill/>
                      <a:ln w="38100">
                        <a:noFill/>
                        <a:miter/>
                      </a:ln>
                    </p:spPr>
                  </p:pic>
                </p:oleObj>
              </mc:Fallback>
            </mc:AlternateContent>
          </a:graphicData>
        </a:graphic>
      </p:graphicFrame>
      <p:graphicFrame>
        <p:nvGraphicFramePr>
          <p:cNvPr id="242701" name="Object 1029"/>
          <p:cNvGraphicFramePr/>
          <p:nvPr/>
        </p:nvGraphicFramePr>
        <p:xfrm>
          <a:off x="4191001" y="3962401"/>
          <a:ext cx="290513" cy="360363"/>
        </p:xfrm>
        <a:graphic>
          <a:graphicData uri="http://schemas.openxmlformats.org/presentationml/2006/ole">
            <mc:AlternateContent xmlns:mc="http://schemas.openxmlformats.org/markup-compatibility/2006">
              <mc:Choice xmlns:v="urn:schemas-microsoft-com:vml" Requires="v">
                <p:oleObj r:id="rId12" imgW="139700" imgH="165100" progId="Equation.3">
                  <p:embed/>
                </p:oleObj>
              </mc:Choice>
              <mc:Fallback>
                <p:oleObj r:id="rId12" imgW="139700" imgH="165100" progId="Equation.3">
                  <p:embed/>
                  <p:pic>
                    <p:nvPicPr>
                      <p:cNvPr id="242701" name="Object 1029"/>
                      <p:cNvPicPr/>
                      <p:nvPr/>
                    </p:nvPicPr>
                    <p:blipFill>
                      <a:blip r:embed="rId13"/>
                      <a:stretch>
                        <a:fillRect/>
                      </a:stretch>
                    </p:blipFill>
                    <p:spPr>
                      <a:xfrm>
                        <a:off x="4191001" y="3962401"/>
                        <a:ext cx="290513" cy="360363"/>
                      </a:xfrm>
                      <a:prstGeom prst="rect">
                        <a:avLst/>
                      </a:prstGeom>
                      <a:noFill/>
                      <a:ln w="38100">
                        <a:noFill/>
                        <a:miter/>
                      </a:ln>
                    </p:spPr>
                  </p:pic>
                </p:oleObj>
              </mc:Fallback>
            </mc:AlternateContent>
          </a:graphicData>
        </a:graphic>
      </p:graphicFrame>
      <p:graphicFrame>
        <p:nvGraphicFramePr>
          <p:cNvPr id="242702" name="Object 1030"/>
          <p:cNvGraphicFramePr/>
          <p:nvPr/>
        </p:nvGraphicFramePr>
        <p:xfrm>
          <a:off x="5334001" y="3505201"/>
          <a:ext cx="290513" cy="360363"/>
        </p:xfrm>
        <a:graphic>
          <a:graphicData uri="http://schemas.openxmlformats.org/presentationml/2006/ole">
            <mc:AlternateContent xmlns:mc="http://schemas.openxmlformats.org/markup-compatibility/2006">
              <mc:Choice xmlns:v="urn:schemas-microsoft-com:vml" Requires="v">
                <p:oleObj r:id="rId14" imgW="139700" imgH="165100" progId="Equation.3">
                  <p:embed/>
                </p:oleObj>
              </mc:Choice>
              <mc:Fallback>
                <p:oleObj r:id="rId14" imgW="139700" imgH="165100" progId="Equation.3">
                  <p:embed/>
                  <p:pic>
                    <p:nvPicPr>
                      <p:cNvPr id="242702" name="Object 1030"/>
                      <p:cNvPicPr/>
                      <p:nvPr/>
                    </p:nvPicPr>
                    <p:blipFill>
                      <a:blip r:embed="rId13"/>
                      <a:stretch>
                        <a:fillRect/>
                      </a:stretch>
                    </p:blipFill>
                    <p:spPr>
                      <a:xfrm>
                        <a:off x="5334001" y="3505201"/>
                        <a:ext cx="290513" cy="360363"/>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218788794"/>
      </p:ext>
    </p:extLst>
  </p:cSld>
  <p:clrMapOvr>
    <a:masterClrMapping/>
  </p:clrMapOvr>
  <p:transition>
    <p:random/>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3.6  </a:t>
            </a:r>
            <a:r>
              <a:rPr lang="zh-CN" altLang="en-US" sz="3600" dirty="0">
                <a:solidFill>
                  <a:srgbClr val="7B9899"/>
                </a:solidFill>
                <a:latin typeface="Times New Roman" panose="02020603050405020304" pitchFamily="18" charset="0"/>
                <a:ea typeface="黑体" panose="02010609060101010101" pitchFamily="49" charset="-122"/>
              </a:rPr>
              <a:t>应用归结原理求解问题</a:t>
            </a:r>
          </a:p>
        </p:txBody>
      </p:sp>
      <p:sp>
        <p:nvSpPr>
          <p:cNvPr id="44040" name="Rectangle 8"/>
          <p:cNvSpPr>
            <a:spLocks noGrp="1"/>
          </p:cNvSpPr>
          <p:nvPr>
            <p:ph sz="quarter" idx="1"/>
          </p:nvPr>
        </p:nvSpPr>
        <p:spPr>
          <a:xfrm>
            <a:off x="1774825" y="1289050"/>
            <a:ext cx="8642350" cy="5264150"/>
          </a:xfrm>
        </p:spPr>
        <p:txBody>
          <a:bodyPr vert="horz" wrap="square" lIns="91440" tIns="45720" rIns="91440" bIns="45720" anchor="t" anchorCtr="0">
            <a:normAutofit/>
          </a:bodyPr>
          <a:lstStyle/>
          <a:p>
            <a:pPr marL="0" indent="0" algn="just">
              <a:buFont typeface="Wingdings 2" panose="05020102010507070707" pitchFamily="18" charset="2"/>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解：</a:t>
            </a:r>
          </a:p>
          <a:p>
            <a:pPr marL="0" indent="0" algn="just">
              <a:buFont typeface="Wingdings" panose="05000000000000000000" pitchFamily="2" charset="2"/>
              <a:buChar char="§"/>
            </a:pPr>
            <a:r>
              <a:rPr lang="zh-CN" altLang="en-US" sz="2600" b="1" dirty="0">
                <a:solidFill>
                  <a:schemeClr val="folHlink"/>
                </a:solidFill>
                <a:latin typeface="仿宋" panose="02010609060101010101" pitchFamily="49" charset="-122"/>
                <a:ea typeface="仿宋" panose="02010609060101010101" pitchFamily="49" charset="-122"/>
              </a:rPr>
              <a:t> </a:t>
            </a:r>
            <a:r>
              <a:rPr lang="zh-CN" altLang="en-US" sz="2400" b="1" dirty="0">
                <a:solidFill>
                  <a:schemeClr val="folHlink"/>
                </a:solidFill>
                <a:latin typeface="仿宋" panose="02010609060101010101" pitchFamily="49" charset="-122"/>
                <a:ea typeface="仿宋" panose="02010609060101010101" pitchFamily="49" charset="-122"/>
              </a:rPr>
              <a:t>定义谓词</a:t>
            </a:r>
            <a:r>
              <a:rPr lang="zh-CN" altLang="en-US" sz="2400" b="1" dirty="0">
                <a:latin typeface="仿宋" panose="02010609060101010101" pitchFamily="49" charset="-122"/>
                <a:ea typeface="仿宋" panose="02010609060101010101" pitchFamily="49" charset="-122"/>
              </a:rPr>
              <a:t>：</a:t>
            </a:r>
          </a:p>
          <a:p>
            <a:pPr marL="0" indent="0" algn="just">
              <a:buNone/>
            </a:pPr>
            <a:r>
              <a:rPr lang="zh-CN" altLang="en-US" sz="2600" dirty="0">
                <a:latin typeface="仿宋" panose="02010609060101010101" pitchFamily="49" charset="-122"/>
                <a:ea typeface="仿宋" panose="02010609060101010101" pitchFamily="49" charset="-122"/>
              </a:rPr>
              <a:t>                </a:t>
            </a:r>
          </a:p>
        </p:txBody>
      </p:sp>
      <p:sp>
        <p:nvSpPr>
          <p:cNvPr id="243716"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232</a:t>
            </a:fld>
            <a:endParaRPr lang="ja-JP" altLang="en-US" sz="1600" b="1" dirty="0">
              <a:solidFill>
                <a:srgbClr val="7B9899"/>
              </a:solidFill>
              <a:latin typeface="Arial" panose="020B0604020202020204" pitchFamily="34" charset="0"/>
              <a:ea typeface="宋体" panose="02010600030101010101" pitchFamily="2" charset="-122"/>
            </a:endParaRPr>
          </a:p>
        </p:txBody>
      </p:sp>
      <p:grpSp>
        <p:nvGrpSpPr>
          <p:cNvPr id="2" name="Group 25"/>
          <p:cNvGrpSpPr/>
          <p:nvPr/>
        </p:nvGrpSpPr>
        <p:grpSpPr>
          <a:xfrm>
            <a:off x="2057400" y="2147888"/>
            <a:ext cx="5257800" cy="1039812"/>
            <a:chOff x="336" y="1200"/>
            <a:chExt cx="3312" cy="655"/>
          </a:xfrm>
        </p:grpSpPr>
        <p:sp>
          <p:nvSpPr>
            <p:cNvPr id="243728" name="Rectangle 16"/>
            <p:cNvSpPr/>
            <p:nvPr/>
          </p:nvSpPr>
          <p:spPr>
            <a:xfrm>
              <a:off x="768" y="1200"/>
              <a:ext cx="2880" cy="634"/>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buClr>
                  <a:schemeClr val="accent2"/>
                </a:buClr>
                <a:buSzTx/>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  是   的老师。</a:t>
              </a:r>
              <a:endParaRPr lang="zh-CN" altLang="en-US" sz="2400" dirty="0">
                <a:latin typeface="Times New Roman" panose="02020603050405020304" pitchFamily="18" charset="0"/>
                <a:ea typeface="宋体" panose="02010600030101010101" pitchFamily="2" charset="-122"/>
              </a:endParaRPr>
            </a:p>
            <a:p>
              <a:pPr marL="0" indent="0" eaLnBrk="1" hangingPunct="1">
                <a:buClr>
                  <a:schemeClr val="accent2"/>
                </a:buClr>
                <a:buSzTx/>
                <a:buNone/>
              </a:pPr>
              <a:r>
                <a:rPr lang="zh-CN" altLang="en-US" sz="2400" dirty="0">
                  <a:latin typeface="宋体" panose="02010600030101010101" pitchFamily="2" charset="-122"/>
                  <a:ea typeface="宋体" panose="02010600030101010101" pitchFamily="2" charset="-122"/>
                </a:rPr>
                <a:t> ：  与   是同班同学</a:t>
              </a:r>
              <a:r>
                <a:rPr lang="zh-CN" altLang="en-US" sz="3000" dirty="0">
                  <a:latin typeface="宋体" panose="02010600030101010101" pitchFamily="2" charset="-122"/>
                  <a:ea typeface="宋体" panose="02010600030101010101" pitchFamily="2" charset="-122"/>
                </a:rPr>
                <a:t>。</a:t>
              </a:r>
            </a:p>
          </p:txBody>
        </p:sp>
        <p:graphicFrame>
          <p:nvGraphicFramePr>
            <p:cNvPr id="243729" name="Object 1028"/>
            <p:cNvGraphicFramePr/>
            <p:nvPr/>
          </p:nvGraphicFramePr>
          <p:xfrm>
            <a:off x="336" y="1248"/>
            <a:ext cx="579" cy="248"/>
          </p:xfrm>
          <a:graphic>
            <a:graphicData uri="http://schemas.openxmlformats.org/presentationml/2006/ole">
              <mc:AlternateContent xmlns:mc="http://schemas.openxmlformats.org/markup-compatibility/2006">
                <mc:Choice xmlns:v="urn:schemas-microsoft-com:vml" Requires="v">
                  <p:oleObj r:id="rId2" imgW="439420" imgH="187960" progId="Equation.3">
                    <p:embed/>
                  </p:oleObj>
                </mc:Choice>
                <mc:Fallback>
                  <p:oleObj r:id="rId2" imgW="439420" imgH="187960" progId="Equation.3">
                    <p:embed/>
                    <p:pic>
                      <p:nvPicPr>
                        <p:cNvPr id="243729" name="Object 1028"/>
                        <p:cNvPicPr/>
                        <p:nvPr/>
                      </p:nvPicPr>
                      <p:blipFill>
                        <a:blip r:embed="rId3"/>
                        <a:stretch>
                          <a:fillRect/>
                        </a:stretch>
                      </p:blipFill>
                      <p:spPr>
                        <a:xfrm>
                          <a:off x="336" y="1248"/>
                          <a:ext cx="579" cy="248"/>
                        </a:xfrm>
                        <a:prstGeom prst="rect">
                          <a:avLst/>
                        </a:prstGeom>
                        <a:noFill/>
                        <a:ln w="38100">
                          <a:noFill/>
                          <a:miter/>
                        </a:ln>
                      </p:spPr>
                    </p:pic>
                  </p:oleObj>
                </mc:Fallback>
              </mc:AlternateContent>
            </a:graphicData>
          </a:graphic>
        </p:graphicFrame>
        <p:graphicFrame>
          <p:nvGraphicFramePr>
            <p:cNvPr id="243730" name="Object 1029"/>
            <p:cNvGraphicFramePr/>
            <p:nvPr/>
          </p:nvGraphicFramePr>
          <p:xfrm>
            <a:off x="336" y="1584"/>
            <a:ext cx="594" cy="248"/>
          </p:xfrm>
          <a:graphic>
            <a:graphicData uri="http://schemas.openxmlformats.org/presentationml/2006/ole">
              <mc:AlternateContent xmlns:mc="http://schemas.openxmlformats.org/markup-compatibility/2006">
                <mc:Choice xmlns:v="urn:schemas-microsoft-com:vml" Requires="v">
                  <p:oleObj r:id="rId4" imgW="457200" imgH="187960" progId="Equation.3">
                    <p:embed/>
                  </p:oleObj>
                </mc:Choice>
                <mc:Fallback>
                  <p:oleObj r:id="rId4" imgW="457200" imgH="187960" progId="Equation.3">
                    <p:embed/>
                    <p:pic>
                      <p:nvPicPr>
                        <p:cNvPr id="243730" name="Object 1029"/>
                        <p:cNvPicPr/>
                        <p:nvPr/>
                      </p:nvPicPr>
                      <p:blipFill>
                        <a:blip r:embed="rId5"/>
                        <a:stretch>
                          <a:fillRect/>
                        </a:stretch>
                      </p:blipFill>
                      <p:spPr>
                        <a:xfrm>
                          <a:off x="336" y="1584"/>
                          <a:ext cx="594" cy="248"/>
                        </a:xfrm>
                        <a:prstGeom prst="rect">
                          <a:avLst/>
                        </a:prstGeom>
                        <a:noFill/>
                        <a:ln w="38100">
                          <a:noFill/>
                          <a:miter/>
                        </a:ln>
                      </p:spPr>
                    </p:pic>
                  </p:oleObj>
                </mc:Fallback>
              </mc:AlternateContent>
            </a:graphicData>
          </a:graphic>
        </p:graphicFrame>
        <p:graphicFrame>
          <p:nvGraphicFramePr>
            <p:cNvPr id="243731" name="Object 1030"/>
            <p:cNvGraphicFramePr/>
            <p:nvPr/>
          </p:nvGraphicFramePr>
          <p:xfrm>
            <a:off x="1056" y="1632"/>
            <a:ext cx="171" cy="188"/>
          </p:xfrm>
          <a:graphic>
            <a:graphicData uri="http://schemas.openxmlformats.org/presentationml/2006/ole">
              <mc:AlternateContent xmlns:mc="http://schemas.openxmlformats.org/markup-compatibility/2006">
                <mc:Choice xmlns:v="urn:schemas-microsoft-com:vml" Requires="v">
                  <p:oleObj r:id="rId6" imgW="127000" imgH="139700" progId="Equation.3">
                    <p:embed/>
                  </p:oleObj>
                </mc:Choice>
                <mc:Fallback>
                  <p:oleObj r:id="rId6" imgW="127000" imgH="139700" progId="Equation.3">
                    <p:embed/>
                    <p:pic>
                      <p:nvPicPr>
                        <p:cNvPr id="243731" name="Object 1030"/>
                        <p:cNvPicPr/>
                        <p:nvPr/>
                      </p:nvPicPr>
                      <p:blipFill>
                        <a:blip r:embed="rId7"/>
                        <a:stretch>
                          <a:fillRect/>
                        </a:stretch>
                      </p:blipFill>
                      <p:spPr>
                        <a:xfrm>
                          <a:off x="1056" y="1632"/>
                          <a:ext cx="171" cy="188"/>
                        </a:xfrm>
                        <a:prstGeom prst="rect">
                          <a:avLst/>
                        </a:prstGeom>
                        <a:noFill/>
                        <a:ln w="38100">
                          <a:noFill/>
                          <a:miter/>
                        </a:ln>
                      </p:spPr>
                    </p:pic>
                  </p:oleObj>
                </mc:Fallback>
              </mc:AlternateContent>
            </a:graphicData>
          </a:graphic>
        </p:graphicFrame>
        <p:graphicFrame>
          <p:nvGraphicFramePr>
            <p:cNvPr id="243732" name="Object 1031"/>
            <p:cNvGraphicFramePr/>
            <p:nvPr/>
          </p:nvGraphicFramePr>
          <p:xfrm>
            <a:off x="1584" y="1248"/>
            <a:ext cx="188" cy="222"/>
          </p:xfrm>
          <a:graphic>
            <a:graphicData uri="http://schemas.openxmlformats.org/presentationml/2006/ole">
              <mc:AlternateContent xmlns:mc="http://schemas.openxmlformats.org/markup-compatibility/2006">
                <mc:Choice xmlns:v="urn:schemas-microsoft-com:vml" Requires="v">
                  <p:oleObj r:id="rId8" imgW="139700" imgH="165100" progId="Equation.3">
                    <p:embed/>
                  </p:oleObj>
                </mc:Choice>
                <mc:Fallback>
                  <p:oleObj r:id="rId8" imgW="139700" imgH="165100" progId="Equation.3">
                    <p:embed/>
                    <p:pic>
                      <p:nvPicPr>
                        <p:cNvPr id="243732" name="Object 1031"/>
                        <p:cNvPicPr/>
                        <p:nvPr/>
                      </p:nvPicPr>
                      <p:blipFill>
                        <a:blip r:embed="rId9"/>
                        <a:stretch>
                          <a:fillRect/>
                        </a:stretch>
                      </p:blipFill>
                      <p:spPr>
                        <a:xfrm>
                          <a:off x="1584" y="1248"/>
                          <a:ext cx="188" cy="222"/>
                        </a:xfrm>
                        <a:prstGeom prst="rect">
                          <a:avLst/>
                        </a:prstGeom>
                        <a:noFill/>
                        <a:ln w="38100">
                          <a:noFill/>
                          <a:miter/>
                        </a:ln>
                      </p:spPr>
                    </p:pic>
                  </p:oleObj>
                </mc:Fallback>
              </mc:AlternateContent>
            </a:graphicData>
          </a:graphic>
        </p:graphicFrame>
        <p:graphicFrame>
          <p:nvGraphicFramePr>
            <p:cNvPr id="243733" name="Object 1032"/>
            <p:cNvGraphicFramePr/>
            <p:nvPr/>
          </p:nvGraphicFramePr>
          <p:xfrm>
            <a:off x="1104" y="1248"/>
            <a:ext cx="171" cy="188"/>
          </p:xfrm>
          <a:graphic>
            <a:graphicData uri="http://schemas.openxmlformats.org/presentationml/2006/ole">
              <mc:AlternateContent xmlns:mc="http://schemas.openxmlformats.org/markup-compatibility/2006">
                <mc:Choice xmlns:v="urn:schemas-microsoft-com:vml" Requires="v">
                  <p:oleObj r:id="rId10" imgW="127000" imgH="139700" progId="Equation.3">
                    <p:embed/>
                  </p:oleObj>
                </mc:Choice>
                <mc:Fallback>
                  <p:oleObj r:id="rId10" imgW="127000" imgH="139700" progId="Equation.3">
                    <p:embed/>
                    <p:pic>
                      <p:nvPicPr>
                        <p:cNvPr id="243733" name="Object 1032"/>
                        <p:cNvPicPr/>
                        <p:nvPr/>
                      </p:nvPicPr>
                      <p:blipFill>
                        <a:blip r:embed="rId7"/>
                        <a:stretch>
                          <a:fillRect/>
                        </a:stretch>
                      </p:blipFill>
                      <p:spPr>
                        <a:xfrm>
                          <a:off x="1104" y="1248"/>
                          <a:ext cx="171" cy="188"/>
                        </a:xfrm>
                        <a:prstGeom prst="rect">
                          <a:avLst/>
                        </a:prstGeom>
                        <a:noFill/>
                        <a:ln w="38100">
                          <a:noFill/>
                          <a:miter/>
                        </a:ln>
                      </p:spPr>
                    </p:pic>
                  </p:oleObj>
                </mc:Fallback>
              </mc:AlternateContent>
            </a:graphicData>
          </a:graphic>
        </p:graphicFrame>
        <p:graphicFrame>
          <p:nvGraphicFramePr>
            <p:cNvPr id="243734" name="Object 1033"/>
            <p:cNvGraphicFramePr/>
            <p:nvPr/>
          </p:nvGraphicFramePr>
          <p:xfrm>
            <a:off x="1584" y="1632"/>
            <a:ext cx="188" cy="223"/>
          </p:xfrm>
          <a:graphic>
            <a:graphicData uri="http://schemas.openxmlformats.org/presentationml/2006/ole">
              <mc:AlternateContent xmlns:mc="http://schemas.openxmlformats.org/markup-compatibility/2006">
                <mc:Choice xmlns:v="urn:schemas-microsoft-com:vml" Requires="v">
                  <p:oleObj r:id="rId11" imgW="139700" imgH="165100" progId="Equation.3">
                    <p:embed/>
                  </p:oleObj>
                </mc:Choice>
                <mc:Fallback>
                  <p:oleObj r:id="rId11" imgW="139700" imgH="165100" progId="Equation.3">
                    <p:embed/>
                    <p:pic>
                      <p:nvPicPr>
                        <p:cNvPr id="243734" name="Object 1033"/>
                        <p:cNvPicPr/>
                        <p:nvPr/>
                      </p:nvPicPr>
                      <p:blipFill>
                        <a:blip r:embed="rId9"/>
                        <a:stretch>
                          <a:fillRect/>
                        </a:stretch>
                      </p:blipFill>
                      <p:spPr>
                        <a:xfrm>
                          <a:off x="1584" y="1632"/>
                          <a:ext cx="188" cy="223"/>
                        </a:xfrm>
                        <a:prstGeom prst="rect">
                          <a:avLst/>
                        </a:prstGeom>
                        <a:noFill/>
                        <a:ln w="38100">
                          <a:noFill/>
                          <a:miter/>
                        </a:ln>
                      </p:spPr>
                    </p:pic>
                  </p:oleObj>
                </mc:Fallback>
              </mc:AlternateContent>
            </a:graphicData>
          </a:graphic>
        </p:graphicFrame>
      </p:grpSp>
      <p:sp>
        <p:nvSpPr>
          <p:cNvPr id="44049" name="Text Box 17"/>
          <p:cNvSpPr txBox="1"/>
          <p:nvPr/>
        </p:nvSpPr>
        <p:spPr>
          <a:xfrm>
            <a:off x="1752600" y="3214688"/>
            <a:ext cx="67056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solidFill>
                  <a:schemeClr val="folHlink"/>
                </a:solidFill>
                <a:latin typeface="宋体" panose="02010600030101010101" pitchFamily="2" charset="-122"/>
                <a:ea typeface="宋体" panose="02010600030101010101" pitchFamily="2" charset="-122"/>
              </a:rPr>
              <a:t>把已知前提表示成谓词公式</a:t>
            </a:r>
            <a:r>
              <a:rPr lang="zh-CN" altLang="en-US" sz="2400" b="1" dirty="0">
                <a:latin typeface="宋体" panose="02010600030101010101" pitchFamily="2" charset="-122"/>
                <a:ea typeface="宋体" panose="02010600030101010101" pitchFamily="2" charset="-122"/>
              </a:rPr>
              <a:t>：</a:t>
            </a:r>
            <a:r>
              <a:rPr lang="zh-CN" altLang="en-US" sz="1800" dirty="0">
                <a:latin typeface="Arial" panose="020B0604020202020204" pitchFamily="34" charset="0"/>
                <a:ea typeface="宋体" panose="02010600030101010101" pitchFamily="2" charset="-122"/>
              </a:rPr>
              <a:t> </a:t>
            </a:r>
          </a:p>
        </p:txBody>
      </p:sp>
      <p:graphicFrame>
        <p:nvGraphicFramePr>
          <p:cNvPr id="192512" name="Object 1024"/>
          <p:cNvGraphicFramePr/>
          <p:nvPr/>
        </p:nvGraphicFramePr>
        <p:xfrm>
          <a:off x="2057400" y="3756026"/>
          <a:ext cx="2209800" cy="449263"/>
        </p:xfrm>
        <a:graphic>
          <a:graphicData uri="http://schemas.openxmlformats.org/presentationml/2006/ole">
            <mc:AlternateContent xmlns:mc="http://schemas.openxmlformats.org/markup-compatibility/2006">
              <mc:Choice xmlns:v="urn:schemas-microsoft-com:vml" Requires="v">
                <p:oleObj r:id="rId12" imgW="1078865" imgH="215900" progId="Equation.3">
                  <p:embed/>
                </p:oleObj>
              </mc:Choice>
              <mc:Fallback>
                <p:oleObj r:id="rId12" imgW="1078865" imgH="215900" progId="Equation.3">
                  <p:embed/>
                  <p:pic>
                    <p:nvPicPr>
                      <p:cNvPr id="192512" name="Object 1024"/>
                      <p:cNvPicPr/>
                      <p:nvPr/>
                    </p:nvPicPr>
                    <p:blipFill>
                      <a:blip r:embed="rId13"/>
                      <a:stretch>
                        <a:fillRect/>
                      </a:stretch>
                    </p:blipFill>
                    <p:spPr>
                      <a:xfrm>
                        <a:off x="2057400" y="3756026"/>
                        <a:ext cx="2209800" cy="449263"/>
                      </a:xfrm>
                      <a:prstGeom prst="rect">
                        <a:avLst/>
                      </a:prstGeom>
                      <a:noFill/>
                      <a:ln w="38100">
                        <a:noFill/>
                        <a:miter/>
                      </a:ln>
                    </p:spPr>
                  </p:pic>
                </p:oleObj>
              </mc:Fallback>
            </mc:AlternateContent>
          </a:graphicData>
        </a:graphic>
      </p:graphicFrame>
      <p:graphicFrame>
        <p:nvGraphicFramePr>
          <p:cNvPr id="192513" name="Object 1025"/>
          <p:cNvGraphicFramePr/>
          <p:nvPr/>
        </p:nvGraphicFramePr>
        <p:xfrm>
          <a:off x="2057400" y="4243388"/>
          <a:ext cx="2438400" cy="461962"/>
        </p:xfrm>
        <a:graphic>
          <a:graphicData uri="http://schemas.openxmlformats.org/presentationml/2006/ole">
            <mc:AlternateContent xmlns:mc="http://schemas.openxmlformats.org/markup-compatibility/2006">
              <mc:Choice xmlns:v="urn:schemas-microsoft-com:vml" Requires="v">
                <p:oleObj r:id="rId14" imgW="1155065" imgH="215900" progId="Equation.3">
                  <p:embed/>
                </p:oleObj>
              </mc:Choice>
              <mc:Fallback>
                <p:oleObj r:id="rId14" imgW="1155065" imgH="215900" progId="Equation.3">
                  <p:embed/>
                  <p:pic>
                    <p:nvPicPr>
                      <p:cNvPr id="192513" name="Object 1025"/>
                      <p:cNvPicPr/>
                      <p:nvPr/>
                    </p:nvPicPr>
                    <p:blipFill>
                      <a:blip r:embed="rId15"/>
                      <a:stretch>
                        <a:fillRect/>
                      </a:stretch>
                    </p:blipFill>
                    <p:spPr>
                      <a:xfrm>
                        <a:off x="2057400" y="4243388"/>
                        <a:ext cx="2438400" cy="461962"/>
                      </a:xfrm>
                      <a:prstGeom prst="rect">
                        <a:avLst/>
                      </a:prstGeom>
                      <a:noFill/>
                      <a:ln w="38100">
                        <a:noFill/>
                        <a:miter/>
                      </a:ln>
                    </p:spPr>
                  </p:pic>
                </p:oleObj>
              </mc:Fallback>
            </mc:AlternateContent>
          </a:graphicData>
        </a:graphic>
      </p:graphicFrame>
      <p:graphicFrame>
        <p:nvGraphicFramePr>
          <p:cNvPr id="192514" name="Object 1026"/>
          <p:cNvGraphicFramePr/>
          <p:nvPr/>
        </p:nvGraphicFramePr>
        <p:xfrm>
          <a:off x="2057400" y="4738689"/>
          <a:ext cx="6096000" cy="473075"/>
        </p:xfrm>
        <a:graphic>
          <a:graphicData uri="http://schemas.openxmlformats.org/presentationml/2006/ole">
            <mc:AlternateContent xmlns:mc="http://schemas.openxmlformats.org/markup-compatibility/2006">
              <mc:Choice xmlns:v="urn:schemas-microsoft-com:vml" Requires="v">
                <p:oleObj r:id="rId16" imgW="2946400" imgH="228600" progId="Equation.3">
                  <p:embed/>
                </p:oleObj>
              </mc:Choice>
              <mc:Fallback>
                <p:oleObj r:id="rId16" imgW="2946400" imgH="228600" progId="Equation.3">
                  <p:embed/>
                  <p:pic>
                    <p:nvPicPr>
                      <p:cNvPr id="192514" name="Object 1026"/>
                      <p:cNvPicPr/>
                      <p:nvPr/>
                    </p:nvPicPr>
                    <p:blipFill>
                      <a:blip r:embed="rId17"/>
                      <a:stretch>
                        <a:fillRect/>
                      </a:stretch>
                    </p:blipFill>
                    <p:spPr>
                      <a:xfrm>
                        <a:off x="2057400" y="4738689"/>
                        <a:ext cx="6096000" cy="473075"/>
                      </a:xfrm>
                      <a:prstGeom prst="rect">
                        <a:avLst/>
                      </a:prstGeom>
                      <a:noFill/>
                      <a:ln w="38100">
                        <a:noFill/>
                        <a:miter/>
                      </a:ln>
                    </p:spPr>
                  </p:pic>
                </p:oleObj>
              </mc:Fallback>
            </mc:AlternateContent>
          </a:graphicData>
        </a:graphic>
      </p:graphicFrame>
      <p:sp>
        <p:nvSpPr>
          <p:cNvPr id="44054" name="Text Box 22"/>
          <p:cNvSpPr txBox="1"/>
          <p:nvPr/>
        </p:nvSpPr>
        <p:spPr>
          <a:xfrm>
            <a:off x="1828800" y="5272088"/>
            <a:ext cx="88392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solidFill>
                  <a:schemeClr val="folHlink"/>
                </a:solidFill>
                <a:latin typeface="宋体" panose="02010600030101010101" pitchFamily="2" charset="-122"/>
                <a:ea typeface="宋体" panose="02010600030101010101" pitchFamily="2" charset="-122"/>
              </a:rPr>
              <a:t>把目标表示成谓词公式，并把它否定后与 </a:t>
            </a:r>
            <a:r>
              <a:rPr lang="en-US" altLang="zh-CN" sz="2400" b="1" i="1" dirty="0">
                <a:solidFill>
                  <a:schemeClr val="folHlink"/>
                </a:solidFill>
                <a:latin typeface="Times New Roman" panose="02020603050405020304" pitchFamily="18" charset="0"/>
                <a:ea typeface="宋体" panose="02010600030101010101" pitchFamily="2" charset="-122"/>
              </a:rPr>
              <a:t>ANSWER </a:t>
            </a:r>
            <a:r>
              <a:rPr lang="zh-CN" altLang="en-US" sz="2400" b="1" dirty="0">
                <a:solidFill>
                  <a:schemeClr val="folHlink"/>
                </a:solidFill>
                <a:latin typeface="宋体" panose="02010600030101010101" pitchFamily="2" charset="-122"/>
                <a:ea typeface="宋体" panose="02010600030101010101" pitchFamily="2" charset="-122"/>
              </a:rPr>
              <a:t>析取：</a:t>
            </a:r>
            <a:r>
              <a:rPr lang="zh-CN" altLang="en-US" sz="2400" dirty="0">
                <a:latin typeface="Arial" panose="020B0604020202020204" pitchFamily="34" charset="0"/>
                <a:ea typeface="宋体" panose="02010600030101010101" pitchFamily="2" charset="-122"/>
              </a:rPr>
              <a:t> </a:t>
            </a:r>
          </a:p>
        </p:txBody>
      </p:sp>
      <p:graphicFrame>
        <p:nvGraphicFramePr>
          <p:cNvPr id="192515" name="Object 1027"/>
          <p:cNvGraphicFramePr/>
          <p:nvPr/>
        </p:nvGraphicFramePr>
        <p:xfrm>
          <a:off x="2611439" y="5805488"/>
          <a:ext cx="4529137" cy="442912"/>
        </p:xfrm>
        <a:graphic>
          <a:graphicData uri="http://schemas.openxmlformats.org/presentationml/2006/ole">
            <mc:AlternateContent xmlns:mc="http://schemas.openxmlformats.org/markup-compatibility/2006">
              <mc:Choice xmlns:v="urn:schemas-microsoft-com:vml" Requires="v">
                <p:oleObj r:id="rId18" imgW="2044700" imgH="203200" progId="Equation.3">
                  <p:embed/>
                </p:oleObj>
              </mc:Choice>
              <mc:Fallback>
                <p:oleObj r:id="rId18" imgW="2044700" imgH="203200" progId="Equation.3">
                  <p:embed/>
                  <p:pic>
                    <p:nvPicPr>
                      <p:cNvPr id="192515" name="Object 1027"/>
                      <p:cNvPicPr/>
                      <p:nvPr/>
                    </p:nvPicPr>
                    <p:blipFill>
                      <a:blip r:embed="rId19"/>
                      <a:stretch>
                        <a:fillRect/>
                      </a:stretch>
                    </p:blipFill>
                    <p:spPr>
                      <a:xfrm>
                        <a:off x="2611439" y="5805488"/>
                        <a:ext cx="4529137" cy="442912"/>
                      </a:xfrm>
                      <a:prstGeom prst="rect">
                        <a:avLst/>
                      </a:prstGeom>
                      <a:noFill/>
                      <a:ln w="38100">
                        <a:noFill/>
                        <a:miter/>
                      </a:ln>
                    </p:spPr>
                  </p:pic>
                </p:oleObj>
              </mc:Fallback>
            </mc:AlternateContent>
          </a:graphicData>
        </a:graphic>
      </p:graphicFrame>
      <p:sp>
        <p:nvSpPr>
          <p:cNvPr id="44058" name="Rectangle 26"/>
          <p:cNvSpPr>
            <a:spLocks noChangeArrowheads="1"/>
          </p:cNvSpPr>
          <p:nvPr/>
        </p:nvSpPr>
        <p:spPr bwMode="auto">
          <a:xfrm>
            <a:off x="4137026" y="914400"/>
            <a:ext cx="6302375" cy="2133600"/>
          </a:xfrm>
          <a:prstGeom prst="rect">
            <a:avLst/>
          </a:prstGeom>
          <a:gradFill rotWithShape="0">
            <a:gsLst>
              <a:gs pos="0">
                <a:srgbClr val="CCFFFF"/>
              </a:gs>
              <a:gs pos="50000">
                <a:schemeClr val="bg1"/>
              </a:gs>
              <a:gs pos="100000">
                <a:srgbClr val="CCFFFF"/>
              </a:gs>
            </a:gsLst>
            <a:lin ang="5400000" scaled="1"/>
          </a:gradFill>
          <a:ln w="9525">
            <a:solidFill>
              <a:srgbClr val="008080"/>
            </a:solidFill>
            <a:miter lim="800000"/>
          </a:ln>
          <a:effectLst/>
        </p:spPr>
        <p:txBody>
          <a:bodyPr/>
          <a:lstStyle/>
          <a:p>
            <a:pPr algn="just" fontAlgn="base">
              <a:lnSpc>
                <a:spcPct val="120000"/>
              </a:lnSpc>
              <a:spcBef>
                <a:spcPct val="0"/>
              </a:spcBef>
              <a:spcAft>
                <a:spcPct val="0"/>
              </a:spcAft>
              <a:buClr>
                <a:schemeClr val="accent2"/>
              </a:buClr>
              <a:defRPr/>
            </a:pP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F</a:t>
            </a:r>
            <a:r>
              <a:rPr lang="en-US" altLang="zh-CN" sz="2200" b="1" baseline="-25000">
                <a:latin typeface="Times New Roman" panose="02020603050405020304" pitchFamily="18" charset="0"/>
                <a:ea typeface="宋体" panose="02010600030101010101" pitchFamily="2" charset="-122"/>
                <a:cs typeface="Times New Roman" panose="02020603050405020304" pitchFamily="18" charset="0"/>
              </a:rPr>
              <a:t>1</a:t>
            </a:r>
            <a:r>
              <a:rPr lang="zh-CN" altLang="en-US" sz="2200" b="1">
                <a:latin typeface="Times New Roman" panose="02020603050405020304" pitchFamily="18" charset="0"/>
                <a:ea typeface="宋体" panose="02010600030101010101" pitchFamily="2" charset="-122"/>
              </a:rPr>
              <a:t>：王（</a:t>
            </a:r>
            <a:r>
              <a:rPr lang="en-US" altLang="zh-CN" sz="2200" b="1">
                <a:latin typeface="Times New Roman" panose="02020603050405020304" pitchFamily="18" charset="0"/>
                <a:ea typeface="宋体" panose="02010600030101010101" pitchFamily="2" charset="-122"/>
              </a:rPr>
              <a:t>Wang</a:t>
            </a:r>
            <a:r>
              <a:rPr lang="zh-CN" altLang="en-US" sz="2200" b="1">
                <a:latin typeface="Times New Roman" panose="02020603050405020304" pitchFamily="18" charset="0"/>
                <a:ea typeface="宋体" panose="02010600030101010101" pitchFamily="2" charset="-122"/>
              </a:rPr>
              <a:t>）先生是小李（</a:t>
            </a:r>
            <a:r>
              <a:rPr lang="en-US" altLang="zh-CN" sz="2200" b="1">
                <a:latin typeface="Times New Roman" panose="02020603050405020304" pitchFamily="18" charset="0"/>
                <a:ea typeface="宋体" panose="02010600030101010101" pitchFamily="2" charset="-122"/>
              </a:rPr>
              <a:t>Li</a:t>
            </a:r>
            <a:r>
              <a:rPr lang="zh-CN" altLang="en-US" sz="2200" b="1">
                <a:latin typeface="Times New Roman" panose="02020603050405020304" pitchFamily="18" charset="0"/>
                <a:ea typeface="宋体" panose="02010600030101010101" pitchFamily="2" charset="-122"/>
              </a:rPr>
              <a:t>）的老师。</a:t>
            </a:r>
          </a:p>
          <a:p>
            <a:pPr algn="just" fontAlgn="base">
              <a:lnSpc>
                <a:spcPct val="120000"/>
              </a:lnSpc>
              <a:spcBef>
                <a:spcPct val="0"/>
              </a:spcBef>
              <a:spcAft>
                <a:spcPct val="0"/>
              </a:spcAft>
              <a:buClr>
                <a:schemeClr val="accent2"/>
              </a:buClr>
              <a:defRPr/>
            </a:pPr>
            <a:r>
              <a:rPr lang="en-US" altLang="zh-CN" sz="2200" b="1" i="1">
                <a:latin typeface="Times New Roman" panose="02020603050405020304" pitchFamily="18" charset="0"/>
                <a:ea typeface="宋体" panose="02010600030101010101" pitchFamily="2" charset="-122"/>
              </a:rPr>
              <a:t>F</a:t>
            </a:r>
            <a:r>
              <a:rPr lang="en-US" altLang="zh-CN" sz="2200" b="1" baseline="-25000">
                <a:latin typeface="Times New Roman" panose="02020603050405020304" pitchFamily="18" charset="0"/>
                <a:ea typeface="宋体" panose="02010600030101010101" pitchFamily="2" charset="-122"/>
              </a:rPr>
              <a:t>2</a:t>
            </a:r>
            <a:r>
              <a:rPr lang="zh-CN" altLang="en-US" sz="2200" b="1">
                <a:latin typeface="Times New Roman" panose="02020603050405020304" pitchFamily="18" charset="0"/>
                <a:ea typeface="宋体" panose="02010600030101010101" pitchFamily="2" charset="-122"/>
              </a:rPr>
              <a:t>：小李与小张（</a:t>
            </a:r>
            <a:r>
              <a:rPr lang="en-US" altLang="zh-CN" sz="2200" b="1">
                <a:latin typeface="Times New Roman" panose="02020603050405020304" pitchFamily="18" charset="0"/>
                <a:ea typeface="宋体" panose="02010600030101010101" pitchFamily="2" charset="-122"/>
              </a:rPr>
              <a:t>Zhang</a:t>
            </a:r>
            <a:r>
              <a:rPr lang="zh-CN" altLang="en-US" sz="2200" b="1">
                <a:latin typeface="Times New Roman" panose="02020603050405020304" pitchFamily="18" charset="0"/>
                <a:ea typeface="宋体" panose="02010600030101010101" pitchFamily="2" charset="-122"/>
              </a:rPr>
              <a:t>）是同班同学。</a:t>
            </a:r>
          </a:p>
          <a:p>
            <a:pPr algn="just" fontAlgn="base">
              <a:lnSpc>
                <a:spcPct val="120000"/>
              </a:lnSpc>
              <a:spcBef>
                <a:spcPct val="0"/>
              </a:spcBef>
              <a:spcAft>
                <a:spcPct val="0"/>
              </a:spcAft>
              <a:buClr>
                <a:schemeClr val="accent2"/>
              </a:buClr>
              <a:defRPr/>
            </a:pPr>
            <a:r>
              <a:rPr lang="en-US" altLang="zh-CN" sz="2200" b="1" i="1">
                <a:latin typeface="Times New Roman" panose="02020603050405020304" pitchFamily="18" charset="0"/>
                <a:ea typeface="宋体" panose="02010600030101010101" pitchFamily="2" charset="-122"/>
              </a:rPr>
              <a:t>F</a:t>
            </a:r>
            <a:r>
              <a:rPr lang="en-US" altLang="zh-CN" sz="2200" b="1" baseline="-25000">
                <a:latin typeface="Times New Roman" panose="02020603050405020304" pitchFamily="18" charset="0"/>
                <a:ea typeface="宋体" panose="02010600030101010101" pitchFamily="2" charset="-122"/>
              </a:rPr>
              <a:t>3</a:t>
            </a:r>
            <a:r>
              <a:rPr lang="zh-CN" altLang="en-US" sz="2200" b="1">
                <a:latin typeface="Times New Roman" panose="02020603050405020304" pitchFamily="18" charset="0"/>
                <a:ea typeface="宋体" panose="02010600030101010101" pitchFamily="2" charset="-122"/>
              </a:rPr>
              <a:t>：如果 </a:t>
            </a:r>
            <a:r>
              <a:rPr lang="en-US" altLang="zh-CN" sz="2200" b="1" i="1">
                <a:latin typeface="Times New Roman" panose="02020603050405020304" pitchFamily="18" charset="0"/>
                <a:ea typeface="宋体" panose="02010600030101010101" pitchFamily="2" charset="-122"/>
              </a:rPr>
              <a:t>x</a:t>
            </a:r>
            <a:r>
              <a:rPr lang="zh-CN" altLang="en-US" sz="2200" b="1">
                <a:latin typeface="Times New Roman" panose="02020603050405020304" pitchFamily="18" charset="0"/>
                <a:ea typeface="宋体" panose="02010600030101010101" pitchFamily="2" charset="-122"/>
              </a:rPr>
              <a:t>与 </a:t>
            </a:r>
            <a:r>
              <a:rPr lang="en-US" altLang="zh-CN" sz="2200" b="1" i="1">
                <a:latin typeface="Times New Roman" panose="02020603050405020304" pitchFamily="18" charset="0"/>
                <a:ea typeface="宋体" panose="02010600030101010101" pitchFamily="2" charset="-122"/>
              </a:rPr>
              <a:t>y </a:t>
            </a:r>
            <a:r>
              <a:rPr lang="zh-CN" altLang="en-US" sz="2200" b="1">
                <a:latin typeface="Times New Roman" panose="02020603050405020304" pitchFamily="18" charset="0"/>
                <a:ea typeface="宋体" panose="02010600030101010101" pitchFamily="2" charset="-122"/>
              </a:rPr>
              <a:t>是同班同学，则 </a:t>
            </a:r>
            <a:r>
              <a:rPr lang="en-US" altLang="zh-CN" sz="2200" b="1" i="1">
                <a:latin typeface="Times New Roman" panose="02020603050405020304" pitchFamily="18" charset="0"/>
                <a:ea typeface="宋体" panose="02010600030101010101" pitchFamily="2" charset="-122"/>
              </a:rPr>
              <a:t>x</a:t>
            </a:r>
            <a:r>
              <a:rPr lang="zh-CN" altLang="en-US" sz="2200" b="1">
                <a:latin typeface="Times New Roman" panose="02020603050405020304" pitchFamily="18" charset="0"/>
                <a:ea typeface="宋体" panose="02010600030101010101" pitchFamily="2" charset="-122"/>
              </a:rPr>
              <a:t>的老师也是 </a:t>
            </a:r>
            <a:r>
              <a:rPr lang="en-US" altLang="zh-CN" sz="2200" b="1" i="1">
                <a:latin typeface="Times New Roman" panose="02020603050405020304" pitchFamily="18" charset="0"/>
                <a:ea typeface="宋体" panose="02010600030101010101" pitchFamily="2" charset="-122"/>
              </a:rPr>
              <a:t>y</a:t>
            </a:r>
            <a:r>
              <a:rPr lang="zh-CN" altLang="en-US" sz="2200" b="1">
                <a:latin typeface="Times New Roman" panose="02020603050405020304" pitchFamily="18" charset="0"/>
                <a:ea typeface="宋体" panose="02010600030101010101" pitchFamily="2" charset="-122"/>
              </a:rPr>
              <a:t>的  </a:t>
            </a:r>
          </a:p>
          <a:p>
            <a:pPr algn="just" fontAlgn="base">
              <a:lnSpc>
                <a:spcPct val="120000"/>
              </a:lnSpc>
              <a:spcBef>
                <a:spcPct val="0"/>
              </a:spcBef>
              <a:spcAft>
                <a:spcPct val="0"/>
              </a:spcAft>
              <a:buClr>
                <a:schemeClr val="accent2"/>
              </a:buClr>
              <a:defRPr/>
            </a:pPr>
            <a:r>
              <a:rPr lang="zh-CN" altLang="en-US" sz="2200" b="1">
                <a:latin typeface="Times New Roman" panose="02020603050405020304" pitchFamily="18" charset="0"/>
                <a:ea typeface="宋体" panose="02010600030101010101" pitchFamily="2" charset="-122"/>
              </a:rPr>
              <a:t>        老师。</a:t>
            </a:r>
          </a:p>
          <a:p>
            <a:pPr algn="just" fontAlgn="base">
              <a:lnSpc>
                <a:spcPct val="120000"/>
              </a:lnSpc>
              <a:spcBef>
                <a:spcPct val="0"/>
              </a:spcBef>
              <a:spcAft>
                <a:spcPct val="0"/>
              </a:spcAft>
              <a:buClr>
                <a:schemeClr val="accent2"/>
              </a:buClr>
              <a:defRPr/>
            </a:pPr>
            <a:r>
              <a:rPr lang="zh-CN" altLang="en-US" sz="2200" b="1">
                <a:latin typeface="Arial" panose="020B0604020202020204" pitchFamily="34" charset="0"/>
                <a:ea typeface="宋体" panose="02010600030101010101" pitchFamily="2" charset="-122"/>
              </a:rPr>
              <a:t>求：小张的老师是谁？</a:t>
            </a:r>
          </a:p>
        </p:txBody>
      </p:sp>
    </p:spTree>
    <p:extLst>
      <p:ext uri="{BB962C8B-B14F-4D97-AF65-F5344CB8AC3E}">
        <p14:creationId xmlns:p14="http://schemas.microsoft.com/office/powerpoint/2010/main" val="182493975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4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40">
                                            <p:txEl>
                                              <p:pRg st="2" end="2"/>
                                            </p:txEl>
                                          </p:spTgt>
                                        </p:tgtEl>
                                        <p:attrNameLst>
                                          <p:attrName>style.visibility</p:attrName>
                                        </p:attrNameLst>
                                      </p:cBhvr>
                                      <p:to>
                                        <p:strVal val="visible"/>
                                      </p:to>
                                    </p:set>
                                  </p:childTnLst>
                                </p:cTn>
                              </p:par>
                            </p:childTnLst>
                          </p:cTn>
                        </p:par>
                        <p:par>
                          <p:cTn id="11" fill="hold">
                            <p:stCondLst>
                              <p:cond delay="500"/>
                            </p:stCondLst>
                            <p:childTnLst>
                              <p:par>
                                <p:cTn id="12" presetID="16" presetClass="entr" presetSubtype="2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4049"/>
                                        </p:tgtEl>
                                        <p:attrNameLst>
                                          <p:attrName>style.visibility</p:attrName>
                                        </p:attrNameLst>
                                      </p:cBhvr>
                                      <p:to>
                                        <p:strVal val="visible"/>
                                      </p:to>
                                    </p:set>
                                    <p:anim calcmode="lin" valueType="num">
                                      <p:cBhvr additive="base">
                                        <p:cTn id="19" dur="500" fill="hold"/>
                                        <p:tgtEl>
                                          <p:spTgt spid="44049"/>
                                        </p:tgtEl>
                                        <p:attrNameLst>
                                          <p:attrName>ppt_x</p:attrName>
                                        </p:attrNameLst>
                                      </p:cBhvr>
                                      <p:tavLst>
                                        <p:tav tm="0">
                                          <p:val>
                                            <p:strVal val="0-#ppt_w/2"/>
                                          </p:val>
                                        </p:tav>
                                        <p:tav tm="100000">
                                          <p:val>
                                            <p:strVal val="#ppt_x"/>
                                          </p:val>
                                        </p:tav>
                                      </p:tavLst>
                                    </p:anim>
                                    <p:anim calcmode="lin" valueType="num">
                                      <p:cBhvr additive="base">
                                        <p:cTn id="20" dur="500" fill="hold"/>
                                        <p:tgtEl>
                                          <p:spTgt spid="4404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44058"/>
                                        </p:tgtEl>
                                        <p:attrNameLst>
                                          <p:attrName>style.visibility</p:attrName>
                                        </p:attrNameLst>
                                      </p:cBhvr>
                                      <p:to>
                                        <p:strVal val="visible"/>
                                      </p:to>
                                    </p:set>
                                  </p:childTnLst>
                                </p:cTn>
                              </p:par>
                            </p:childTnLst>
                          </p:cTn>
                        </p:par>
                        <p:par>
                          <p:cTn id="24" fill="hold">
                            <p:stCondLst>
                              <p:cond delay="500"/>
                            </p:stCondLst>
                            <p:childTnLst>
                              <p:par>
                                <p:cTn id="25" presetID="2" presetClass="entr" presetSubtype="8" fill="hold" nodeType="afterEffect">
                                  <p:stCondLst>
                                    <p:cond delay="0"/>
                                  </p:stCondLst>
                                  <p:childTnLst>
                                    <p:set>
                                      <p:cBhvr>
                                        <p:cTn id="26" dur="1" fill="hold">
                                          <p:stCondLst>
                                            <p:cond delay="0"/>
                                          </p:stCondLst>
                                        </p:cTn>
                                        <p:tgtEl>
                                          <p:spTgt spid="192512"/>
                                        </p:tgtEl>
                                        <p:attrNameLst>
                                          <p:attrName>style.visibility</p:attrName>
                                        </p:attrNameLst>
                                      </p:cBhvr>
                                      <p:to>
                                        <p:strVal val="visible"/>
                                      </p:to>
                                    </p:set>
                                    <p:anim calcmode="lin" valueType="num">
                                      <p:cBhvr additive="base">
                                        <p:cTn id="27" dur="500" fill="hold"/>
                                        <p:tgtEl>
                                          <p:spTgt spid="192512"/>
                                        </p:tgtEl>
                                        <p:attrNameLst>
                                          <p:attrName>ppt_x</p:attrName>
                                        </p:attrNameLst>
                                      </p:cBhvr>
                                      <p:tavLst>
                                        <p:tav tm="0">
                                          <p:val>
                                            <p:strVal val="0-#ppt_w/2"/>
                                          </p:val>
                                        </p:tav>
                                        <p:tav tm="100000">
                                          <p:val>
                                            <p:strVal val="#ppt_x"/>
                                          </p:val>
                                        </p:tav>
                                      </p:tavLst>
                                    </p:anim>
                                    <p:anim calcmode="lin" valueType="num">
                                      <p:cBhvr additive="base">
                                        <p:cTn id="28" dur="500" fill="hold"/>
                                        <p:tgtEl>
                                          <p:spTgt spid="192512"/>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8" fill="hold" nodeType="afterEffect">
                                  <p:stCondLst>
                                    <p:cond delay="0"/>
                                  </p:stCondLst>
                                  <p:childTnLst>
                                    <p:set>
                                      <p:cBhvr>
                                        <p:cTn id="31" dur="1" fill="hold">
                                          <p:stCondLst>
                                            <p:cond delay="0"/>
                                          </p:stCondLst>
                                        </p:cTn>
                                        <p:tgtEl>
                                          <p:spTgt spid="192513"/>
                                        </p:tgtEl>
                                        <p:attrNameLst>
                                          <p:attrName>style.visibility</p:attrName>
                                        </p:attrNameLst>
                                      </p:cBhvr>
                                      <p:to>
                                        <p:strVal val="visible"/>
                                      </p:to>
                                    </p:set>
                                    <p:anim calcmode="lin" valueType="num">
                                      <p:cBhvr additive="base">
                                        <p:cTn id="32" dur="500" fill="hold"/>
                                        <p:tgtEl>
                                          <p:spTgt spid="192513"/>
                                        </p:tgtEl>
                                        <p:attrNameLst>
                                          <p:attrName>ppt_x</p:attrName>
                                        </p:attrNameLst>
                                      </p:cBhvr>
                                      <p:tavLst>
                                        <p:tav tm="0">
                                          <p:val>
                                            <p:strVal val="0-#ppt_w/2"/>
                                          </p:val>
                                        </p:tav>
                                        <p:tav tm="100000">
                                          <p:val>
                                            <p:strVal val="#ppt_x"/>
                                          </p:val>
                                        </p:tav>
                                      </p:tavLst>
                                    </p:anim>
                                    <p:anim calcmode="lin" valueType="num">
                                      <p:cBhvr additive="base">
                                        <p:cTn id="33" dur="500" fill="hold"/>
                                        <p:tgtEl>
                                          <p:spTgt spid="192513"/>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8" fill="hold" nodeType="afterEffect">
                                  <p:stCondLst>
                                    <p:cond delay="0"/>
                                  </p:stCondLst>
                                  <p:childTnLst>
                                    <p:set>
                                      <p:cBhvr>
                                        <p:cTn id="36" dur="1" fill="hold">
                                          <p:stCondLst>
                                            <p:cond delay="0"/>
                                          </p:stCondLst>
                                        </p:cTn>
                                        <p:tgtEl>
                                          <p:spTgt spid="192514"/>
                                        </p:tgtEl>
                                        <p:attrNameLst>
                                          <p:attrName>style.visibility</p:attrName>
                                        </p:attrNameLst>
                                      </p:cBhvr>
                                      <p:to>
                                        <p:strVal val="visible"/>
                                      </p:to>
                                    </p:set>
                                    <p:anim calcmode="lin" valueType="num">
                                      <p:cBhvr additive="base">
                                        <p:cTn id="37" dur="500" fill="hold"/>
                                        <p:tgtEl>
                                          <p:spTgt spid="192514"/>
                                        </p:tgtEl>
                                        <p:attrNameLst>
                                          <p:attrName>ppt_x</p:attrName>
                                        </p:attrNameLst>
                                      </p:cBhvr>
                                      <p:tavLst>
                                        <p:tav tm="0">
                                          <p:val>
                                            <p:strVal val="0-#ppt_w/2"/>
                                          </p:val>
                                        </p:tav>
                                        <p:tav tm="100000">
                                          <p:val>
                                            <p:strVal val="#ppt_x"/>
                                          </p:val>
                                        </p:tav>
                                      </p:tavLst>
                                    </p:anim>
                                    <p:anim calcmode="lin" valueType="num">
                                      <p:cBhvr additive="base">
                                        <p:cTn id="38" dur="500" fill="hold"/>
                                        <p:tgtEl>
                                          <p:spTgt spid="19251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4054"/>
                                        </p:tgtEl>
                                        <p:attrNameLst>
                                          <p:attrName>style.visibility</p:attrName>
                                        </p:attrNameLst>
                                      </p:cBhvr>
                                      <p:to>
                                        <p:strVal val="visible"/>
                                      </p:to>
                                    </p:set>
                                    <p:anim calcmode="lin" valueType="num">
                                      <p:cBhvr additive="base">
                                        <p:cTn id="43" dur="500" fill="hold"/>
                                        <p:tgtEl>
                                          <p:spTgt spid="44054"/>
                                        </p:tgtEl>
                                        <p:attrNameLst>
                                          <p:attrName>ppt_x</p:attrName>
                                        </p:attrNameLst>
                                      </p:cBhvr>
                                      <p:tavLst>
                                        <p:tav tm="0">
                                          <p:val>
                                            <p:strVal val="0-#ppt_w/2"/>
                                          </p:val>
                                        </p:tav>
                                        <p:tav tm="100000">
                                          <p:val>
                                            <p:strVal val="#ppt_x"/>
                                          </p:val>
                                        </p:tav>
                                      </p:tavLst>
                                    </p:anim>
                                    <p:anim calcmode="lin" valueType="num">
                                      <p:cBhvr additive="base">
                                        <p:cTn id="44" dur="500" fill="hold"/>
                                        <p:tgtEl>
                                          <p:spTgt spid="44054"/>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4" fill="hold" nodeType="afterEffect">
                                  <p:stCondLst>
                                    <p:cond delay="0"/>
                                  </p:stCondLst>
                                  <p:childTnLst>
                                    <p:set>
                                      <p:cBhvr>
                                        <p:cTn id="47" dur="1" fill="hold">
                                          <p:stCondLst>
                                            <p:cond delay="0"/>
                                          </p:stCondLst>
                                        </p:cTn>
                                        <p:tgtEl>
                                          <p:spTgt spid="192515"/>
                                        </p:tgtEl>
                                        <p:attrNameLst>
                                          <p:attrName>style.visibility</p:attrName>
                                        </p:attrNameLst>
                                      </p:cBhvr>
                                      <p:to>
                                        <p:strVal val="visible"/>
                                      </p:to>
                                    </p:set>
                                    <p:anim calcmode="lin" valueType="num">
                                      <p:cBhvr additive="base">
                                        <p:cTn id="48" dur="500" fill="hold"/>
                                        <p:tgtEl>
                                          <p:spTgt spid="192515"/>
                                        </p:tgtEl>
                                        <p:attrNameLst>
                                          <p:attrName>ppt_x</p:attrName>
                                        </p:attrNameLst>
                                      </p:cBhvr>
                                      <p:tavLst>
                                        <p:tav tm="0">
                                          <p:val>
                                            <p:strVal val="#ppt_x"/>
                                          </p:val>
                                        </p:tav>
                                        <p:tav tm="100000">
                                          <p:val>
                                            <p:strVal val="#ppt_x"/>
                                          </p:val>
                                        </p:tav>
                                      </p:tavLst>
                                    </p:anim>
                                    <p:anim calcmode="lin" valueType="num">
                                      <p:cBhvr additive="base">
                                        <p:cTn id="49" dur="500" fill="hold"/>
                                        <p:tgtEl>
                                          <p:spTgt spid="1925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build="p"/>
      <p:bldP spid="44049" grpId="0"/>
      <p:bldP spid="44054" grpId="0"/>
      <p:bldP spid="44058"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1026"/>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3.6  </a:t>
            </a:r>
            <a:r>
              <a:rPr lang="zh-CN" altLang="en-US" sz="3600" dirty="0">
                <a:solidFill>
                  <a:srgbClr val="7B9899"/>
                </a:solidFill>
                <a:latin typeface="Times New Roman" panose="02020603050405020304" pitchFamily="18" charset="0"/>
                <a:ea typeface="黑体" panose="02010609060101010101" pitchFamily="49" charset="-122"/>
              </a:rPr>
              <a:t>应用归结原理求解问题</a:t>
            </a:r>
          </a:p>
        </p:txBody>
      </p:sp>
      <p:sp>
        <p:nvSpPr>
          <p:cNvPr id="244739"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233</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44740" name="Text Box 1028"/>
          <p:cNvSpPr txBox="1"/>
          <p:nvPr/>
        </p:nvSpPr>
        <p:spPr>
          <a:xfrm>
            <a:off x="1752600" y="1447801"/>
            <a:ext cx="8534400" cy="4894263"/>
          </a:xfrm>
          <a:prstGeom prst="rect">
            <a:avLst/>
          </a:prstGeom>
          <a:no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solidFill>
                  <a:schemeClr val="folHlink"/>
                </a:solidFill>
                <a:latin typeface="宋体" panose="02010600030101010101" pitchFamily="2" charset="-122"/>
                <a:ea typeface="宋体" panose="02010600030101010101" pitchFamily="2" charset="-122"/>
              </a:rPr>
              <a:t>把上述公式化为子句集：</a:t>
            </a:r>
          </a:p>
          <a:p>
            <a:pPr mar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p:txBody>
      </p:sp>
      <p:grpSp>
        <p:nvGrpSpPr>
          <p:cNvPr id="2" name="Group 1043"/>
          <p:cNvGrpSpPr/>
          <p:nvPr/>
        </p:nvGrpSpPr>
        <p:grpSpPr>
          <a:xfrm>
            <a:off x="1905000" y="1862138"/>
            <a:ext cx="4635500" cy="2124074"/>
            <a:chOff x="240" y="1008"/>
            <a:chExt cx="2920" cy="1338"/>
          </a:xfrm>
        </p:grpSpPr>
        <p:sp>
          <p:nvSpPr>
            <p:cNvPr id="244751" name="Text Box 1029"/>
            <p:cNvSpPr txBox="1"/>
            <p:nvPr/>
          </p:nvSpPr>
          <p:spPr>
            <a:xfrm>
              <a:off x="240" y="1008"/>
              <a:ext cx="2016" cy="133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 </a:t>
              </a:r>
            </a:p>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a:t>
              </a:r>
            </a:p>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a:t>
              </a:r>
            </a:p>
            <a:p>
              <a:pPr marL="0" indent="0"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a:t>
              </a:r>
            </a:p>
          </p:txBody>
        </p:sp>
        <p:graphicFrame>
          <p:nvGraphicFramePr>
            <p:cNvPr id="244752" name="Object 1027"/>
            <p:cNvGraphicFramePr/>
            <p:nvPr/>
          </p:nvGraphicFramePr>
          <p:xfrm>
            <a:off x="912" y="1056"/>
            <a:ext cx="1056" cy="264"/>
          </p:xfrm>
          <a:graphic>
            <a:graphicData uri="http://schemas.openxmlformats.org/presentationml/2006/ole">
              <mc:AlternateContent xmlns:mc="http://schemas.openxmlformats.org/markup-compatibility/2006">
                <mc:Choice xmlns:v="urn:schemas-microsoft-com:vml" Requires="v">
                  <p:oleObj r:id="rId2" imgW="799465" imgH="203200" progId="Equation.3">
                    <p:embed/>
                  </p:oleObj>
                </mc:Choice>
                <mc:Fallback>
                  <p:oleObj r:id="rId2" imgW="799465" imgH="203200" progId="Equation.3">
                    <p:embed/>
                    <p:pic>
                      <p:nvPicPr>
                        <p:cNvPr id="244752" name="Object 1027"/>
                        <p:cNvPicPr/>
                        <p:nvPr/>
                      </p:nvPicPr>
                      <p:blipFill>
                        <a:blip r:embed="rId3"/>
                        <a:stretch>
                          <a:fillRect/>
                        </a:stretch>
                      </p:blipFill>
                      <p:spPr>
                        <a:xfrm>
                          <a:off x="912" y="1056"/>
                          <a:ext cx="1056" cy="264"/>
                        </a:xfrm>
                        <a:prstGeom prst="rect">
                          <a:avLst/>
                        </a:prstGeom>
                        <a:noFill/>
                        <a:ln w="38100">
                          <a:noFill/>
                          <a:miter/>
                        </a:ln>
                      </p:spPr>
                    </p:pic>
                  </p:oleObj>
                </mc:Fallback>
              </mc:AlternateContent>
            </a:graphicData>
          </a:graphic>
        </p:graphicFrame>
        <p:graphicFrame>
          <p:nvGraphicFramePr>
            <p:cNvPr id="244753" name="Object 1028"/>
            <p:cNvGraphicFramePr/>
            <p:nvPr/>
          </p:nvGraphicFramePr>
          <p:xfrm>
            <a:off x="864" y="1392"/>
            <a:ext cx="1104" cy="255"/>
          </p:xfrm>
          <a:graphic>
            <a:graphicData uri="http://schemas.openxmlformats.org/presentationml/2006/ole">
              <mc:AlternateContent xmlns:mc="http://schemas.openxmlformats.org/markup-compatibility/2006">
                <mc:Choice xmlns:v="urn:schemas-microsoft-com:vml" Requires="v">
                  <p:oleObj r:id="rId4" imgW="862965" imgH="203200" progId="Equation.3">
                    <p:embed/>
                  </p:oleObj>
                </mc:Choice>
                <mc:Fallback>
                  <p:oleObj r:id="rId4" imgW="862965" imgH="203200" progId="Equation.3">
                    <p:embed/>
                    <p:pic>
                      <p:nvPicPr>
                        <p:cNvPr id="244753" name="Object 1028"/>
                        <p:cNvPicPr/>
                        <p:nvPr/>
                      </p:nvPicPr>
                      <p:blipFill>
                        <a:blip r:embed="rId5"/>
                        <a:stretch>
                          <a:fillRect/>
                        </a:stretch>
                      </p:blipFill>
                      <p:spPr>
                        <a:xfrm>
                          <a:off x="864" y="1392"/>
                          <a:ext cx="1104" cy="255"/>
                        </a:xfrm>
                        <a:prstGeom prst="rect">
                          <a:avLst/>
                        </a:prstGeom>
                        <a:noFill/>
                        <a:ln w="38100">
                          <a:noFill/>
                          <a:miter/>
                        </a:ln>
                      </p:spPr>
                    </p:pic>
                  </p:oleObj>
                </mc:Fallback>
              </mc:AlternateContent>
            </a:graphicData>
          </a:graphic>
        </p:graphicFrame>
        <p:graphicFrame>
          <p:nvGraphicFramePr>
            <p:cNvPr id="244754" name="Object 1029"/>
            <p:cNvGraphicFramePr/>
            <p:nvPr/>
          </p:nvGraphicFramePr>
          <p:xfrm>
            <a:off x="872" y="1728"/>
            <a:ext cx="2288" cy="251"/>
          </p:xfrm>
          <a:graphic>
            <a:graphicData uri="http://schemas.openxmlformats.org/presentationml/2006/ole">
              <mc:AlternateContent xmlns:mc="http://schemas.openxmlformats.org/markup-compatibility/2006">
                <mc:Choice xmlns:v="urn:schemas-microsoft-com:vml" Requires="v">
                  <p:oleObj r:id="rId6" imgW="1721485" imgH="187960" progId="Equation.3">
                    <p:embed/>
                  </p:oleObj>
                </mc:Choice>
                <mc:Fallback>
                  <p:oleObj r:id="rId6" imgW="1721485" imgH="187960" progId="Equation.3">
                    <p:embed/>
                    <p:pic>
                      <p:nvPicPr>
                        <p:cNvPr id="244754" name="Object 1029"/>
                        <p:cNvPicPr/>
                        <p:nvPr/>
                      </p:nvPicPr>
                      <p:blipFill>
                        <a:blip r:embed="rId7"/>
                        <a:stretch>
                          <a:fillRect/>
                        </a:stretch>
                      </p:blipFill>
                      <p:spPr>
                        <a:xfrm>
                          <a:off x="872" y="1728"/>
                          <a:ext cx="2288" cy="251"/>
                        </a:xfrm>
                        <a:prstGeom prst="rect">
                          <a:avLst/>
                        </a:prstGeom>
                        <a:noFill/>
                        <a:ln w="38100">
                          <a:noFill/>
                          <a:miter/>
                        </a:ln>
                      </p:spPr>
                    </p:pic>
                  </p:oleObj>
                </mc:Fallback>
              </mc:AlternateContent>
            </a:graphicData>
          </a:graphic>
        </p:graphicFrame>
        <p:graphicFrame>
          <p:nvGraphicFramePr>
            <p:cNvPr id="244755" name="Object 1030"/>
            <p:cNvGraphicFramePr/>
            <p:nvPr/>
          </p:nvGraphicFramePr>
          <p:xfrm>
            <a:off x="864" y="2064"/>
            <a:ext cx="2208" cy="240"/>
          </p:xfrm>
          <a:graphic>
            <a:graphicData uri="http://schemas.openxmlformats.org/presentationml/2006/ole">
              <mc:AlternateContent xmlns:mc="http://schemas.openxmlformats.org/markup-compatibility/2006">
                <mc:Choice xmlns:v="urn:schemas-microsoft-com:vml" Requires="v">
                  <p:oleObj r:id="rId8" imgW="1730375" imgH="187960" progId="Equation.3">
                    <p:embed/>
                  </p:oleObj>
                </mc:Choice>
                <mc:Fallback>
                  <p:oleObj r:id="rId8" imgW="1730375" imgH="187960" progId="Equation.3">
                    <p:embed/>
                    <p:pic>
                      <p:nvPicPr>
                        <p:cNvPr id="244755" name="Object 1030"/>
                        <p:cNvPicPr/>
                        <p:nvPr/>
                      </p:nvPicPr>
                      <p:blipFill>
                        <a:blip r:embed="rId9"/>
                        <a:stretch>
                          <a:fillRect/>
                        </a:stretch>
                      </p:blipFill>
                      <p:spPr>
                        <a:xfrm>
                          <a:off x="864" y="2064"/>
                          <a:ext cx="2208" cy="240"/>
                        </a:xfrm>
                        <a:prstGeom prst="rect">
                          <a:avLst/>
                        </a:prstGeom>
                        <a:noFill/>
                        <a:ln w="38100">
                          <a:noFill/>
                          <a:miter/>
                        </a:ln>
                      </p:spPr>
                    </p:pic>
                  </p:oleObj>
                </mc:Fallback>
              </mc:AlternateContent>
            </a:graphicData>
          </a:graphic>
        </p:graphicFrame>
      </p:grpSp>
      <p:sp>
        <p:nvSpPr>
          <p:cNvPr id="72715" name="Text Box 1035"/>
          <p:cNvSpPr txBox="1"/>
          <p:nvPr/>
        </p:nvSpPr>
        <p:spPr>
          <a:xfrm>
            <a:off x="1981200" y="4038600"/>
            <a:ext cx="40386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solidFill>
                  <a:schemeClr val="folHlink"/>
                </a:solidFill>
                <a:latin typeface="宋体" panose="02010600030101010101" pitchFamily="2" charset="-122"/>
                <a:ea typeface="宋体" panose="02010600030101010101" pitchFamily="2" charset="-122"/>
              </a:rPr>
              <a:t>应用归结原理进行归结：</a:t>
            </a:r>
            <a:r>
              <a:rPr lang="zh-CN" altLang="en-US" sz="2400" dirty="0">
                <a:latin typeface="Arial" panose="020B0604020202020204" pitchFamily="34" charset="0"/>
                <a:ea typeface="宋体" panose="02010600030101010101" pitchFamily="2" charset="-122"/>
              </a:rPr>
              <a:t> </a:t>
            </a:r>
          </a:p>
        </p:txBody>
      </p:sp>
      <p:grpSp>
        <p:nvGrpSpPr>
          <p:cNvPr id="3" name="Group 1044"/>
          <p:cNvGrpSpPr/>
          <p:nvPr/>
        </p:nvGrpSpPr>
        <p:grpSpPr>
          <a:xfrm>
            <a:off x="1905000" y="4602164"/>
            <a:ext cx="7772400" cy="1570037"/>
            <a:chOff x="240" y="2736"/>
            <a:chExt cx="4896" cy="989"/>
          </a:xfrm>
        </p:grpSpPr>
        <p:sp>
          <p:nvSpPr>
            <p:cNvPr id="244747" name="Text Box 1036"/>
            <p:cNvSpPr txBox="1"/>
            <p:nvPr/>
          </p:nvSpPr>
          <p:spPr>
            <a:xfrm>
              <a:off x="240" y="2736"/>
              <a:ext cx="4896" cy="9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just"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5</a:t>
              </a: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）与（</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）归结</a:t>
              </a:r>
            </a:p>
            <a:p>
              <a:pPr marL="0" indent="0" algn="just"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6</a:t>
              </a: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）与（</a:t>
              </a:r>
              <a:r>
                <a:rPr lang="en-US" altLang="zh-CN" sz="2400" dirty="0">
                  <a:latin typeface="Times New Roman" panose="02020603050405020304" pitchFamily="18" charset="0"/>
                  <a:ea typeface="宋体" panose="02010600030101010101" pitchFamily="2" charset="-122"/>
                </a:rPr>
                <a:t>5</a:t>
              </a:r>
              <a:r>
                <a:rPr lang="zh-CN" altLang="en-US" sz="2400" dirty="0">
                  <a:latin typeface="Times New Roman" panose="02020603050405020304" pitchFamily="18" charset="0"/>
                  <a:ea typeface="宋体" panose="02010600030101010101" pitchFamily="2" charset="-122"/>
                </a:rPr>
                <a:t>）归结</a:t>
              </a:r>
            </a:p>
            <a:p>
              <a:pPr marL="0" indent="0" algn="just" eaLnBrk="1" hangingPunct="1">
                <a:spcBef>
                  <a:spcPct val="50000"/>
                </a:spcBef>
                <a:buClrTx/>
                <a:buSz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7</a:t>
              </a: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）与（</a:t>
              </a:r>
              <a:r>
                <a:rPr lang="en-US" altLang="zh-CN" sz="2400" dirty="0">
                  <a:latin typeface="Times New Roman" panose="02020603050405020304" pitchFamily="18" charset="0"/>
                  <a:ea typeface="宋体" panose="02010600030101010101" pitchFamily="2" charset="-122"/>
                </a:rPr>
                <a:t>6</a:t>
              </a:r>
              <a:r>
                <a:rPr lang="zh-CN" altLang="en-US" sz="2400" dirty="0">
                  <a:latin typeface="Times New Roman" panose="02020603050405020304" pitchFamily="18" charset="0"/>
                  <a:ea typeface="宋体" panose="02010600030101010101" pitchFamily="2" charset="-122"/>
                </a:rPr>
                <a:t>）归结</a:t>
              </a:r>
            </a:p>
          </p:txBody>
        </p:sp>
        <p:graphicFrame>
          <p:nvGraphicFramePr>
            <p:cNvPr id="244748" name="Object 1024"/>
            <p:cNvGraphicFramePr/>
            <p:nvPr/>
          </p:nvGraphicFramePr>
          <p:xfrm>
            <a:off x="767" y="2736"/>
            <a:ext cx="2018" cy="257"/>
          </p:xfrm>
          <a:graphic>
            <a:graphicData uri="http://schemas.openxmlformats.org/presentationml/2006/ole">
              <mc:AlternateContent xmlns:mc="http://schemas.openxmlformats.org/markup-compatibility/2006">
                <mc:Choice xmlns:v="urn:schemas-microsoft-com:vml" Requires="v">
                  <p:oleObj r:id="rId10" imgW="1574800" imgH="203200" progId="Equation.3">
                    <p:embed/>
                  </p:oleObj>
                </mc:Choice>
                <mc:Fallback>
                  <p:oleObj r:id="rId10" imgW="1574800" imgH="203200" progId="Equation.3">
                    <p:embed/>
                    <p:pic>
                      <p:nvPicPr>
                        <p:cNvPr id="244748" name="Object 1024"/>
                        <p:cNvPicPr/>
                        <p:nvPr/>
                      </p:nvPicPr>
                      <p:blipFill>
                        <a:blip r:embed="rId11"/>
                        <a:stretch>
                          <a:fillRect/>
                        </a:stretch>
                      </p:blipFill>
                      <p:spPr>
                        <a:xfrm>
                          <a:off x="767" y="2736"/>
                          <a:ext cx="2018" cy="257"/>
                        </a:xfrm>
                        <a:prstGeom prst="rect">
                          <a:avLst/>
                        </a:prstGeom>
                        <a:noFill/>
                        <a:ln w="38100">
                          <a:noFill/>
                          <a:miter/>
                        </a:ln>
                      </p:spPr>
                    </p:pic>
                  </p:oleObj>
                </mc:Fallback>
              </mc:AlternateContent>
            </a:graphicData>
          </a:graphic>
        </p:graphicFrame>
        <p:graphicFrame>
          <p:nvGraphicFramePr>
            <p:cNvPr id="244749" name="Object 1025"/>
            <p:cNvGraphicFramePr/>
            <p:nvPr/>
          </p:nvGraphicFramePr>
          <p:xfrm>
            <a:off x="768" y="3120"/>
            <a:ext cx="2544" cy="233"/>
          </p:xfrm>
          <a:graphic>
            <a:graphicData uri="http://schemas.openxmlformats.org/presentationml/2006/ole">
              <mc:AlternateContent xmlns:mc="http://schemas.openxmlformats.org/markup-compatibility/2006">
                <mc:Choice xmlns:v="urn:schemas-microsoft-com:vml" Requires="v">
                  <p:oleObj r:id="rId12" imgW="2184400" imgH="203200" progId="Equation.3">
                    <p:embed/>
                  </p:oleObj>
                </mc:Choice>
                <mc:Fallback>
                  <p:oleObj r:id="rId12" imgW="2184400" imgH="203200" progId="Equation.3">
                    <p:embed/>
                    <p:pic>
                      <p:nvPicPr>
                        <p:cNvPr id="244749" name="Object 1025"/>
                        <p:cNvPicPr/>
                        <p:nvPr/>
                      </p:nvPicPr>
                      <p:blipFill>
                        <a:blip r:embed="rId13"/>
                        <a:stretch>
                          <a:fillRect/>
                        </a:stretch>
                      </p:blipFill>
                      <p:spPr>
                        <a:xfrm>
                          <a:off x="768" y="3120"/>
                          <a:ext cx="2544" cy="233"/>
                        </a:xfrm>
                        <a:prstGeom prst="rect">
                          <a:avLst/>
                        </a:prstGeom>
                        <a:noFill/>
                        <a:ln w="38100">
                          <a:noFill/>
                          <a:miter/>
                        </a:ln>
                      </p:spPr>
                    </p:pic>
                  </p:oleObj>
                </mc:Fallback>
              </mc:AlternateContent>
            </a:graphicData>
          </a:graphic>
        </p:graphicFrame>
        <p:graphicFrame>
          <p:nvGraphicFramePr>
            <p:cNvPr id="244750" name="Object 1026"/>
            <p:cNvGraphicFramePr/>
            <p:nvPr/>
          </p:nvGraphicFramePr>
          <p:xfrm>
            <a:off x="816" y="3456"/>
            <a:ext cx="1488" cy="269"/>
          </p:xfrm>
          <a:graphic>
            <a:graphicData uri="http://schemas.openxmlformats.org/presentationml/2006/ole">
              <mc:AlternateContent xmlns:mc="http://schemas.openxmlformats.org/markup-compatibility/2006">
                <mc:Choice xmlns:v="urn:schemas-microsoft-com:vml" Requires="v">
                  <p:oleObj r:id="rId14" imgW="1104900" imgH="203200" progId="Equation.3">
                    <p:embed/>
                  </p:oleObj>
                </mc:Choice>
                <mc:Fallback>
                  <p:oleObj r:id="rId14" imgW="1104900" imgH="203200" progId="Equation.3">
                    <p:embed/>
                    <p:pic>
                      <p:nvPicPr>
                        <p:cNvPr id="244750" name="Object 1026"/>
                        <p:cNvPicPr/>
                        <p:nvPr/>
                      </p:nvPicPr>
                      <p:blipFill>
                        <a:blip r:embed="rId15"/>
                        <a:stretch>
                          <a:fillRect/>
                        </a:stretch>
                      </p:blipFill>
                      <p:spPr>
                        <a:xfrm>
                          <a:off x="816" y="3456"/>
                          <a:ext cx="1488" cy="269"/>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224407549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2715"/>
                                        </p:tgtEl>
                                        <p:attrNameLst>
                                          <p:attrName>style.visibility</p:attrName>
                                        </p:attrNameLst>
                                      </p:cBhvr>
                                      <p:to>
                                        <p:strVal val="visible"/>
                                      </p:to>
                                    </p:set>
                                    <p:anim calcmode="lin" valueType="num">
                                      <p:cBhvr additive="base">
                                        <p:cTn id="12" dur="500" fill="hold"/>
                                        <p:tgtEl>
                                          <p:spTgt spid="72715"/>
                                        </p:tgtEl>
                                        <p:attrNameLst>
                                          <p:attrName>ppt_x</p:attrName>
                                        </p:attrNameLst>
                                      </p:cBhvr>
                                      <p:tavLst>
                                        <p:tav tm="0">
                                          <p:val>
                                            <p:strVal val="0-#ppt_w/2"/>
                                          </p:val>
                                        </p:tav>
                                        <p:tav tm="100000">
                                          <p:val>
                                            <p:strVal val="#ppt_x"/>
                                          </p:val>
                                        </p:tav>
                                      </p:tavLst>
                                    </p:anim>
                                    <p:anim calcmode="lin" valueType="num">
                                      <p:cBhvr additive="base">
                                        <p:cTn id="13" dur="500" fill="hold"/>
                                        <p:tgtEl>
                                          <p:spTgt spid="7271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7"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ppt_w/2"/>
                                          </p:val>
                                        </p:tav>
                                        <p:tav tm="100000">
                                          <p:val>
                                            <p:strVal val="#ppt_x"/>
                                          </p:val>
                                        </p:tav>
                                      </p:tavLst>
                                    </p:anim>
                                    <p:anim calcmode="lin" valueType="num">
                                      <p:cBhvr>
                                        <p:cTn id="18" dur="500" fill="hold"/>
                                        <p:tgtEl>
                                          <p:spTgt spid="3"/>
                                        </p:tgtEl>
                                        <p:attrNameLst>
                                          <p:attrName>ppt_y</p:attrName>
                                        </p:attrNameLst>
                                      </p:cBhvr>
                                      <p:tavLst>
                                        <p:tav tm="0">
                                          <p:val>
                                            <p:strVal val="#ppt_y"/>
                                          </p:val>
                                        </p:tav>
                                        <p:tav tm="100000">
                                          <p:val>
                                            <p:strVal val="#ppt_y"/>
                                          </p:val>
                                        </p:tav>
                                      </p:tavLst>
                                    </p:anim>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5"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3.6  </a:t>
            </a:r>
            <a:r>
              <a:rPr lang="zh-CN" altLang="en-US" sz="3600" dirty="0">
                <a:solidFill>
                  <a:srgbClr val="7B9899"/>
                </a:solidFill>
                <a:latin typeface="Times New Roman" panose="02020603050405020304" pitchFamily="18" charset="0"/>
                <a:ea typeface="黑体" panose="02010609060101010101" pitchFamily="49" charset="-122"/>
              </a:rPr>
              <a:t>应用归结原理求解问题</a:t>
            </a:r>
          </a:p>
        </p:txBody>
      </p:sp>
      <p:sp>
        <p:nvSpPr>
          <p:cNvPr id="245763"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234</a:t>
            </a:fld>
            <a:endParaRPr lang="ja-JP" altLang="en-US" sz="1600" b="1" dirty="0">
              <a:solidFill>
                <a:srgbClr val="7B9899"/>
              </a:solidFill>
              <a:latin typeface="Arial" panose="020B0604020202020204" pitchFamily="34" charset="0"/>
              <a:ea typeface="宋体" panose="02010600030101010101" pitchFamily="2" charset="-122"/>
            </a:endParaRPr>
          </a:p>
        </p:txBody>
      </p:sp>
      <p:pic>
        <p:nvPicPr>
          <p:cNvPr id="245764" name="Picture 26"/>
          <p:cNvPicPr>
            <a:picLocks noChangeAspect="1"/>
          </p:cNvPicPr>
          <p:nvPr/>
        </p:nvPicPr>
        <p:blipFill>
          <a:blip r:embed="rId2"/>
          <a:stretch>
            <a:fillRect/>
          </a:stretch>
        </p:blipFill>
        <p:spPr>
          <a:xfrm>
            <a:off x="2590800" y="1633538"/>
            <a:ext cx="7010400" cy="4005262"/>
          </a:xfrm>
          <a:prstGeom prst="rect">
            <a:avLst/>
          </a:prstGeom>
          <a:noFill/>
          <a:ln w="9525">
            <a:noFill/>
          </a:ln>
        </p:spPr>
      </p:pic>
      <p:grpSp>
        <p:nvGrpSpPr>
          <p:cNvPr id="2" name="Group 12"/>
          <p:cNvGrpSpPr/>
          <p:nvPr/>
        </p:nvGrpSpPr>
        <p:grpSpPr>
          <a:xfrm>
            <a:off x="3429000" y="2209800"/>
            <a:ext cx="3962400" cy="508000"/>
            <a:chOff x="1296" y="1200"/>
            <a:chExt cx="2304" cy="336"/>
          </a:xfrm>
        </p:grpSpPr>
        <p:sp>
          <p:nvSpPr>
            <p:cNvPr id="245782" name="Line 6"/>
            <p:cNvSpPr/>
            <p:nvPr/>
          </p:nvSpPr>
          <p:spPr>
            <a:xfrm>
              <a:off x="1296" y="1200"/>
              <a:ext cx="768" cy="336"/>
            </a:xfrm>
            <a:prstGeom prst="line">
              <a:avLst/>
            </a:prstGeom>
            <a:ln w="38100" cap="flat" cmpd="sng">
              <a:solidFill>
                <a:schemeClr val="accent2"/>
              </a:solidFill>
              <a:prstDash val="solid"/>
              <a:headEnd type="none" w="med" len="med"/>
              <a:tailEnd type="none" w="med" len="med"/>
            </a:ln>
          </p:spPr>
        </p:sp>
        <p:sp>
          <p:nvSpPr>
            <p:cNvPr id="245783" name="Line 7"/>
            <p:cNvSpPr/>
            <p:nvPr/>
          </p:nvSpPr>
          <p:spPr>
            <a:xfrm flipH="1">
              <a:off x="2064" y="1200"/>
              <a:ext cx="1536" cy="336"/>
            </a:xfrm>
            <a:prstGeom prst="line">
              <a:avLst/>
            </a:prstGeom>
            <a:ln w="38100" cap="flat" cmpd="sng">
              <a:solidFill>
                <a:schemeClr val="accent2"/>
              </a:solidFill>
              <a:prstDash val="solid"/>
              <a:headEnd type="none" w="med" len="med"/>
              <a:tailEnd type="none" w="med" len="med"/>
            </a:ln>
          </p:spPr>
        </p:sp>
      </p:grpSp>
      <p:grpSp>
        <p:nvGrpSpPr>
          <p:cNvPr id="3" name="Group 13"/>
          <p:cNvGrpSpPr/>
          <p:nvPr/>
        </p:nvGrpSpPr>
        <p:grpSpPr>
          <a:xfrm>
            <a:off x="4191000" y="3276600"/>
            <a:ext cx="3556000" cy="609600"/>
            <a:chOff x="1728" y="1872"/>
            <a:chExt cx="2112" cy="432"/>
          </a:xfrm>
        </p:grpSpPr>
        <p:sp>
          <p:nvSpPr>
            <p:cNvPr id="245780" name="Line 8"/>
            <p:cNvSpPr/>
            <p:nvPr/>
          </p:nvSpPr>
          <p:spPr>
            <a:xfrm>
              <a:off x="1728" y="1872"/>
              <a:ext cx="816" cy="432"/>
            </a:xfrm>
            <a:prstGeom prst="line">
              <a:avLst/>
            </a:prstGeom>
            <a:ln w="38100" cap="flat" cmpd="sng">
              <a:solidFill>
                <a:schemeClr val="accent2"/>
              </a:solidFill>
              <a:prstDash val="solid"/>
              <a:headEnd type="none" w="med" len="med"/>
              <a:tailEnd type="none" w="med" len="med"/>
            </a:ln>
          </p:spPr>
        </p:sp>
        <p:sp>
          <p:nvSpPr>
            <p:cNvPr id="245781" name="Line 9"/>
            <p:cNvSpPr/>
            <p:nvPr/>
          </p:nvSpPr>
          <p:spPr>
            <a:xfrm flipH="1">
              <a:off x="2544" y="1872"/>
              <a:ext cx="1296" cy="432"/>
            </a:xfrm>
            <a:prstGeom prst="line">
              <a:avLst/>
            </a:prstGeom>
            <a:ln w="38100" cap="flat" cmpd="sng">
              <a:solidFill>
                <a:schemeClr val="accent2"/>
              </a:solidFill>
              <a:prstDash val="solid"/>
              <a:headEnd type="none" w="med" len="med"/>
              <a:tailEnd type="none" w="med" len="med"/>
            </a:ln>
          </p:spPr>
        </p:sp>
      </p:grpSp>
      <p:grpSp>
        <p:nvGrpSpPr>
          <p:cNvPr id="4" name="Group 14"/>
          <p:cNvGrpSpPr/>
          <p:nvPr/>
        </p:nvGrpSpPr>
        <p:grpSpPr>
          <a:xfrm>
            <a:off x="5486400" y="4419600"/>
            <a:ext cx="3276600" cy="609600"/>
            <a:chOff x="2496" y="2592"/>
            <a:chExt cx="1920" cy="432"/>
          </a:xfrm>
        </p:grpSpPr>
        <p:sp>
          <p:nvSpPr>
            <p:cNvPr id="245778" name="Line 10"/>
            <p:cNvSpPr/>
            <p:nvPr/>
          </p:nvSpPr>
          <p:spPr>
            <a:xfrm>
              <a:off x="2496" y="2592"/>
              <a:ext cx="1440" cy="432"/>
            </a:xfrm>
            <a:prstGeom prst="line">
              <a:avLst/>
            </a:prstGeom>
            <a:ln w="38100" cap="flat" cmpd="sng">
              <a:solidFill>
                <a:schemeClr val="accent2"/>
              </a:solidFill>
              <a:prstDash val="solid"/>
              <a:headEnd type="none" w="med" len="med"/>
              <a:tailEnd type="none" w="med" len="med"/>
            </a:ln>
          </p:spPr>
        </p:sp>
        <p:sp>
          <p:nvSpPr>
            <p:cNvPr id="245779" name="Line 11"/>
            <p:cNvSpPr/>
            <p:nvPr/>
          </p:nvSpPr>
          <p:spPr>
            <a:xfrm flipH="1">
              <a:off x="3936" y="2640"/>
              <a:ext cx="480" cy="384"/>
            </a:xfrm>
            <a:prstGeom prst="line">
              <a:avLst/>
            </a:prstGeom>
            <a:ln w="38100" cap="flat" cmpd="sng">
              <a:solidFill>
                <a:schemeClr val="accent2"/>
              </a:solidFill>
              <a:prstDash val="solid"/>
              <a:headEnd type="none" w="med" len="med"/>
              <a:tailEnd type="none" w="med" len="med"/>
            </a:ln>
          </p:spPr>
        </p:sp>
      </p:grpSp>
      <p:grpSp>
        <p:nvGrpSpPr>
          <p:cNvPr id="5" name="Group 22"/>
          <p:cNvGrpSpPr/>
          <p:nvPr/>
        </p:nvGrpSpPr>
        <p:grpSpPr>
          <a:xfrm>
            <a:off x="3200400" y="2209801"/>
            <a:ext cx="4572000" cy="473075"/>
            <a:chOff x="1824" y="1104"/>
            <a:chExt cx="2880" cy="298"/>
          </a:xfrm>
        </p:grpSpPr>
        <p:sp>
          <p:nvSpPr>
            <p:cNvPr id="245776" name="Text Box 15"/>
            <p:cNvSpPr txBox="1"/>
            <p:nvPr/>
          </p:nvSpPr>
          <p:spPr>
            <a:xfrm>
              <a:off x="1824" y="1104"/>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en-US" altLang="zh-CN" sz="2000" dirty="0">
                  <a:solidFill>
                    <a:schemeClr val="accent2"/>
                  </a:solidFill>
                  <a:latin typeface="Times New Roman" panose="02020603050405020304" pitchFamily="18" charset="0"/>
                  <a:ea typeface="宋体" panose="02010600030101010101" pitchFamily="2" charset="-122"/>
                </a:rPr>
                <a:t>(1)</a:t>
              </a:r>
            </a:p>
          </p:txBody>
        </p:sp>
        <p:sp>
          <p:nvSpPr>
            <p:cNvPr id="245777" name="Text Box 16"/>
            <p:cNvSpPr txBox="1"/>
            <p:nvPr/>
          </p:nvSpPr>
          <p:spPr>
            <a:xfrm>
              <a:off x="4272" y="1152"/>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en-US" altLang="zh-CN" sz="2000" dirty="0">
                  <a:solidFill>
                    <a:schemeClr val="accent2"/>
                  </a:solidFill>
                  <a:latin typeface="Times New Roman" panose="02020603050405020304" pitchFamily="18" charset="0"/>
                  <a:ea typeface="宋体" panose="02010600030101010101" pitchFamily="2" charset="-122"/>
                </a:rPr>
                <a:t>(3)</a:t>
              </a:r>
            </a:p>
          </p:txBody>
        </p:sp>
      </p:grpSp>
      <p:grpSp>
        <p:nvGrpSpPr>
          <p:cNvPr id="6" name="Group 23"/>
          <p:cNvGrpSpPr/>
          <p:nvPr/>
        </p:nvGrpSpPr>
        <p:grpSpPr>
          <a:xfrm>
            <a:off x="5181600" y="3276601"/>
            <a:ext cx="3810000" cy="396875"/>
            <a:chOff x="2448" y="1824"/>
            <a:chExt cx="2400" cy="250"/>
          </a:xfrm>
        </p:grpSpPr>
        <p:sp>
          <p:nvSpPr>
            <p:cNvPr id="245774" name="Text Box 17"/>
            <p:cNvSpPr txBox="1"/>
            <p:nvPr/>
          </p:nvSpPr>
          <p:spPr>
            <a:xfrm>
              <a:off x="2448" y="1824"/>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en-US" altLang="zh-CN" sz="2000" dirty="0">
                  <a:solidFill>
                    <a:schemeClr val="accent2"/>
                  </a:solidFill>
                  <a:latin typeface="Times New Roman" panose="02020603050405020304" pitchFamily="18" charset="0"/>
                  <a:ea typeface="宋体" panose="02010600030101010101" pitchFamily="2" charset="-122"/>
                </a:rPr>
                <a:t>(5)</a:t>
              </a:r>
            </a:p>
          </p:txBody>
        </p:sp>
        <p:sp>
          <p:nvSpPr>
            <p:cNvPr id="245775" name="Text Box 18"/>
            <p:cNvSpPr txBox="1"/>
            <p:nvPr/>
          </p:nvSpPr>
          <p:spPr>
            <a:xfrm>
              <a:off x="4416" y="1824"/>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en-US" altLang="zh-CN" sz="2000" dirty="0">
                  <a:solidFill>
                    <a:schemeClr val="accent2"/>
                  </a:solidFill>
                  <a:latin typeface="Times New Roman" panose="02020603050405020304" pitchFamily="18" charset="0"/>
                  <a:ea typeface="宋体" panose="02010600030101010101" pitchFamily="2" charset="-122"/>
                </a:rPr>
                <a:t>(4)</a:t>
              </a:r>
            </a:p>
          </p:txBody>
        </p:sp>
      </p:grpSp>
      <p:grpSp>
        <p:nvGrpSpPr>
          <p:cNvPr id="7" name="Group 24"/>
          <p:cNvGrpSpPr/>
          <p:nvPr/>
        </p:nvGrpSpPr>
        <p:grpSpPr>
          <a:xfrm>
            <a:off x="7086600" y="4419601"/>
            <a:ext cx="2362200" cy="396875"/>
            <a:chOff x="3408" y="2592"/>
            <a:chExt cx="1488" cy="250"/>
          </a:xfrm>
        </p:grpSpPr>
        <p:sp>
          <p:nvSpPr>
            <p:cNvPr id="245772" name="Text Box 19"/>
            <p:cNvSpPr txBox="1"/>
            <p:nvPr/>
          </p:nvSpPr>
          <p:spPr>
            <a:xfrm>
              <a:off x="4464" y="2592"/>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en-US" altLang="zh-CN" sz="2000" dirty="0">
                  <a:solidFill>
                    <a:schemeClr val="accent2"/>
                  </a:solidFill>
                  <a:latin typeface="Times New Roman" panose="02020603050405020304" pitchFamily="18" charset="0"/>
                  <a:ea typeface="宋体" panose="02010600030101010101" pitchFamily="2" charset="-122"/>
                </a:rPr>
                <a:t>(2)</a:t>
              </a:r>
            </a:p>
          </p:txBody>
        </p:sp>
        <p:sp>
          <p:nvSpPr>
            <p:cNvPr id="245773" name="Text Box 20"/>
            <p:cNvSpPr txBox="1"/>
            <p:nvPr/>
          </p:nvSpPr>
          <p:spPr>
            <a:xfrm>
              <a:off x="3408" y="2592"/>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en-US" altLang="zh-CN" sz="2000" dirty="0">
                  <a:solidFill>
                    <a:schemeClr val="accent2"/>
                  </a:solidFill>
                  <a:latin typeface="Times New Roman" panose="02020603050405020304" pitchFamily="18" charset="0"/>
                  <a:ea typeface="宋体" panose="02010600030101010101" pitchFamily="2" charset="-122"/>
                </a:rPr>
                <a:t>(6)</a:t>
              </a:r>
            </a:p>
          </p:txBody>
        </p:sp>
      </p:grpSp>
      <p:sp>
        <p:nvSpPr>
          <p:cNvPr id="45077" name="Text Box 21"/>
          <p:cNvSpPr txBox="1"/>
          <p:nvPr/>
        </p:nvSpPr>
        <p:spPr>
          <a:xfrm>
            <a:off x="7924800" y="5622926"/>
            <a:ext cx="685800" cy="3968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Tx/>
              <a:buSzTx/>
              <a:buNone/>
            </a:pPr>
            <a:r>
              <a:rPr lang="en-US" altLang="zh-CN" sz="2000" dirty="0">
                <a:solidFill>
                  <a:schemeClr val="accent2"/>
                </a:solidFill>
                <a:latin typeface="Times New Roman" panose="02020603050405020304" pitchFamily="18" charset="0"/>
                <a:ea typeface="宋体" panose="02010600030101010101" pitchFamily="2" charset="-122"/>
              </a:rPr>
              <a:t>(7)</a:t>
            </a:r>
          </a:p>
        </p:txBody>
      </p:sp>
    </p:spTree>
    <p:extLst>
      <p:ext uri="{BB962C8B-B14F-4D97-AF65-F5344CB8AC3E}">
        <p14:creationId xmlns:p14="http://schemas.microsoft.com/office/powerpoint/2010/main" val="200574269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7"/>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499"/>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45077"/>
                                        </p:tgtEl>
                                        <p:attrNameLst>
                                          <p:attrName>style.visibility</p:attrName>
                                        </p:attrNameLst>
                                      </p:cBhvr>
                                      <p:to>
                                        <p:strVal val="visible"/>
                                      </p:to>
                                    </p:set>
                                    <p:animEffect transition="in" filter="box(in)">
                                      <p:cBhvr>
                                        <p:cTn id="29" dur="500"/>
                                        <p:tgtEl>
                                          <p:spTgt spid="45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77"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3.6  </a:t>
            </a:r>
            <a:r>
              <a:rPr lang="zh-CN" altLang="en-US" sz="3600" dirty="0">
                <a:solidFill>
                  <a:srgbClr val="7B9899"/>
                </a:solidFill>
                <a:latin typeface="Times New Roman" panose="02020603050405020304" pitchFamily="18" charset="0"/>
                <a:ea typeface="黑体" panose="02010609060101010101" pitchFamily="49" charset="-122"/>
              </a:rPr>
              <a:t>应用归结原理求解问题</a:t>
            </a:r>
          </a:p>
        </p:txBody>
      </p:sp>
      <p:sp>
        <p:nvSpPr>
          <p:cNvPr id="246787"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0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spcBef>
                <a:spcPct val="0"/>
              </a:spcBef>
            </a:pPr>
            <a:fld id="{4F698E42-C6CE-4B16-AD04-B8756AC855FC}" type="slidenum">
              <a:rPr lang="ja-JP" altLang="en-US" smtClean="0"/>
              <a:pPr>
                <a:defRPr/>
              </a:pPr>
              <a:t>235</a:t>
            </a:fld>
            <a:endParaRPr lang="ja-JP" altLang="en-US" sz="1600" dirty="0">
              <a:solidFill>
                <a:srgbClr val="A50021"/>
              </a:solidFill>
              <a:latin typeface="Arial" panose="020B0604020202020204" pitchFamily="34" charset="0"/>
              <a:ea typeface="MS PGothic" panose="020B0600070205080204" pitchFamily="34" charset="-128"/>
            </a:endParaRPr>
          </a:p>
        </p:txBody>
      </p:sp>
      <p:sp>
        <p:nvSpPr>
          <p:cNvPr id="246788" name="Text Box 1028"/>
          <p:cNvSpPr txBox="1"/>
          <p:nvPr/>
        </p:nvSpPr>
        <p:spPr>
          <a:xfrm>
            <a:off x="1905000" y="1066801"/>
            <a:ext cx="8534400" cy="3046413"/>
          </a:xfrm>
          <a:prstGeom prst="rect">
            <a:avLst/>
          </a:prstGeom>
          <a:solidFill>
            <a:srgbClr val="E7FFE7"/>
          </a:soli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例如：设</a:t>
            </a: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三人中有人从不说谎，也有人从不说假话，某人向着三人分别提出一个问题：谁是说谎者？</a:t>
            </a:r>
          </a:p>
          <a:p>
            <a:pPr mar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答：</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都是说谎者</a:t>
            </a:r>
          </a:p>
          <a:p>
            <a:pPr mar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答：</a:t>
            </a: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都是说谎者</a:t>
            </a:r>
          </a:p>
          <a:p>
            <a:pPr mar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答：</a:t>
            </a: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至少有一个人是说谎者</a:t>
            </a:r>
          </a:p>
          <a:p>
            <a:pPr marL="0" indent="0" eaLnBrk="1" hangingPunct="1">
              <a:spcBef>
                <a:spcPct val="50000"/>
              </a:spcBef>
              <a:buClr>
                <a:schemeClr val="accent2"/>
              </a:buClr>
              <a:buSzTx/>
              <a:buFont typeface="Wingdings" panose="05000000000000000000" pitchFamily="2" charset="2"/>
              <a:buChar char="§"/>
            </a:pPr>
            <a:r>
              <a:rPr lang="zh-CN" altLang="en-US" sz="2400" dirty="0">
                <a:latin typeface="宋体" panose="02010600030101010101" pitchFamily="2" charset="-122"/>
                <a:ea typeface="宋体" panose="02010600030101010101" pitchFamily="2" charset="-122"/>
              </a:rPr>
              <a:t>求谁是老实人，谁是说谎者？</a:t>
            </a:r>
            <a:endParaRPr lang="zh-CN" altLang="en-US" sz="1800" dirty="0">
              <a:latin typeface="Arial" panose="020B0604020202020204" pitchFamily="34" charset="0"/>
              <a:ea typeface="宋体" panose="02010600030101010101" pitchFamily="2" charset="-122"/>
            </a:endParaRPr>
          </a:p>
        </p:txBody>
      </p:sp>
      <p:pic>
        <p:nvPicPr>
          <p:cNvPr id="246789" name="图片 7"/>
          <p:cNvPicPr>
            <a:picLocks noChangeAspect="1"/>
          </p:cNvPicPr>
          <p:nvPr>
            <p:custDataLst>
              <p:tags r:id="rId1"/>
            </p:custDataLst>
          </p:nvPr>
        </p:nvPicPr>
        <p:blipFill>
          <a:blip r:embed="rId3"/>
          <a:stretch>
            <a:fillRect/>
          </a:stretch>
        </p:blipFill>
        <p:spPr>
          <a:xfrm>
            <a:off x="1905000" y="4252913"/>
            <a:ext cx="5581650" cy="2457450"/>
          </a:xfrm>
          <a:prstGeom prst="rect">
            <a:avLst/>
          </a:prstGeom>
          <a:noFill/>
          <a:ln w="9525">
            <a:noFill/>
          </a:ln>
        </p:spPr>
      </p:pic>
    </p:spTree>
    <p:extLst>
      <p:ext uri="{BB962C8B-B14F-4D97-AF65-F5344CB8AC3E}">
        <p14:creationId xmlns:p14="http://schemas.microsoft.com/office/powerpoint/2010/main" val="4220428860"/>
      </p:ext>
    </p:extLst>
  </p:cSld>
  <p:clrMapOvr>
    <a:masterClrMapping/>
  </p:clrMapOvr>
  <p:transition>
    <p:random/>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3.6  </a:t>
            </a:r>
            <a:r>
              <a:rPr lang="zh-CN" altLang="en-US" sz="3600" dirty="0">
                <a:solidFill>
                  <a:srgbClr val="7B9899"/>
                </a:solidFill>
                <a:latin typeface="Times New Roman" panose="02020603050405020304" pitchFamily="18" charset="0"/>
                <a:ea typeface="黑体" panose="02010609060101010101" pitchFamily="49" charset="-122"/>
              </a:rPr>
              <a:t>应用归结原理求解问题</a:t>
            </a:r>
          </a:p>
        </p:txBody>
      </p:sp>
      <p:sp>
        <p:nvSpPr>
          <p:cNvPr id="247811"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0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spcBef>
                <a:spcPct val="0"/>
              </a:spcBef>
            </a:pPr>
            <a:fld id="{4F698E42-C6CE-4B16-AD04-B8756AC855FC}" type="slidenum">
              <a:rPr lang="ja-JP" altLang="en-US" smtClean="0"/>
              <a:pPr>
                <a:defRPr/>
              </a:pPr>
              <a:t>236</a:t>
            </a:fld>
            <a:endParaRPr lang="ja-JP" altLang="en-US" sz="1600" dirty="0">
              <a:solidFill>
                <a:srgbClr val="A50021"/>
              </a:solidFill>
              <a:latin typeface="Arial" panose="020B0604020202020204" pitchFamily="34" charset="0"/>
              <a:ea typeface="MS PGothic" panose="020B0600070205080204" pitchFamily="34" charset="-128"/>
            </a:endParaRPr>
          </a:p>
        </p:txBody>
      </p:sp>
      <p:sp>
        <p:nvSpPr>
          <p:cNvPr id="247812" name="内容占位符 2"/>
          <p:cNvSpPr>
            <a:spLocks noGrp="1"/>
          </p:cNvSpPr>
          <p:nvPr>
            <p:ph sz="quarter" idx="1"/>
          </p:nvPr>
        </p:nvSpPr>
        <p:spPr>
          <a:xfrm>
            <a:off x="1825625" y="1527175"/>
            <a:ext cx="8504238" cy="4572000"/>
          </a:xfrm>
        </p:spPr>
        <p:txBody>
          <a:bodyPr vert="horz" wrap="square" lIns="91440" tIns="45720" rIns="91440" bIns="45720" anchor="t" anchorCtr="0">
            <a:normAutofit/>
          </a:bodyPr>
          <a:lstStyle/>
          <a:p>
            <a:pPr eaLnBrk="1" hangingPunct="1">
              <a:buClr>
                <a:schemeClr val="accent1"/>
              </a:buClr>
              <a:buSzPct val="85000"/>
              <a:buFont typeface="Wingdings 2" panose="05020102010507070707" pitchFamily="18" charset="2"/>
            </a:pPr>
            <a:endParaRPr lang="zh-CN" altLang="en-US" dirty="0"/>
          </a:p>
        </p:txBody>
      </p:sp>
      <p:pic>
        <p:nvPicPr>
          <p:cNvPr id="247813" name="图片 1"/>
          <p:cNvPicPr>
            <a:picLocks noChangeAspect="1"/>
          </p:cNvPicPr>
          <p:nvPr/>
        </p:nvPicPr>
        <p:blipFill>
          <a:blip r:embed="rId2"/>
          <a:stretch>
            <a:fillRect/>
          </a:stretch>
        </p:blipFill>
        <p:spPr>
          <a:xfrm>
            <a:off x="1908175" y="1600200"/>
            <a:ext cx="8547100" cy="4038600"/>
          </a:xfrm>
          <a:prstGeom prst="rect">
            <a:avLst/>
          </a:prstGeom>
          <a:noFill/>
          <a:ln w="9525">
            <a:noFill/>
          </a:ln>
        </p:spPr>
      </p:pic>
    </p:spTree>
    <p:extLst>
      <p:ext uri="{BB962C8B-B14F-4D97-AF65-F5344CB8AC3E}">
        <p14:creationId xmlns:p14="http://schemas.microsoft.com/office/powerpoint/2010/main" val="3156587119"/>
      </p:ext>
    </p:extLst>
  </p:cSld>
  <p:clrMapOvr>
    <a:masterClrMapping/>
  </p:clrMapOvr>
  <p:transition>
    <p:random/>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3.6  </a:t>
            </a:r>
            <a:r>
              <a:rPr lang="zh-CN" altLang="en-US" sz="3600" dirty="0">
                <a:solidFill>
                  <a:srgbClr val="7B9899"/>
                </a:solidFill>
                <a:latin typeface="Times New Roman" panose="02020603050405020304" pitchFamily="18" charset="0"/>
                <a:ea typeface="黑体" panose="02010609060101010101" pitchFamily="49" charset="-122"/>
              </a:rPr>
              <a:t>应用归结原理求解问题</a:t>
            </a:r>
          </a:p>
        </p:txBody>
      </p:sp>
      <p:sp>
        <p:nvSpPr>
          <p:cNvPr id="248835"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0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spcBef>
                <a:spcPct val="0"/>
              </a:spcBef>
            </a:pPr>
            <a:fld id="{4F698E42-C6CE-4B16-AD04-B8756AC855FC}" type="slidenum">
              <a:rPr lang="ja-JP" altLang="en-US" smtClean="0"/>
              <a:pPr>
                <a:defRPr/>
              </a:pPr>
              <a:t>237</a:t>
            </a:fld>
            <a:endParaRPr lang="ja-JP" altLang="en-US" sz="1600" dirty="0">
              <a:solidFill>
                <a:srgbClr val="A50021"/>
              </a:solidFill>
              <a:latin typeface="Arial" panose="020B0604020202020204" pitchFamily="34" charset="0"/>
              <a:ea typeface="MS PGothic" panose="020B0600070205080204" pitchFamily="34" charset="-128"/>
            </a:endParaRPr>
          </a:p>
        </p:txBody>
      </p:sp>
      <p:pic>
        <p:nvPicPr>
          <p:cNvPr id="248836" name="图片 2"/>
          <p:cNvPicPr>
            <a:picLocks noChangeAspect="1"/>
          </p:cNvPicPr>
          <p:nvPr/>
        </p:nvPicPr>
        <p:blipFill>
          <a:blip r:embed="rId2"/>
          <a:srcRect r="3723"/>
          <a:stretch>
            <a:fillRect/>
          </a:stretch>
        </p:blipFill>
        <p:spPr>
          <a:xfrm>
            <a:off x="1671639" y="1441450"/>
            <a:ext cx="3578225" cy="2833688"/>
          </a:xfrm>
          <a:prstGeom prst="rect">
            <a:avLst/>
          </a:prstGeom>
          <a:noFill/>
          <a:ln w="9525">
            <a:noFill/>
          </a:ln>
        </p:spPr>
      </p:pic>
      <p:pic>
        <p:nvPicPr>
          <p:cNvPr id="248837" name="图片 3"/>
          <p:cNvPicPr>
            <a:picLocks noChangeAspect="1"/>
          </p:cNvPicPr>
          <p:nvPr/>
        </p:nvPicPr>
        <p:blipFill>
          <a:blip r:embed="rId3"/>
          <a:stretch>
            <a:fillRect/>
          </a:stretch>
        </p:blipFill>
        <p:spPr>
          <a:xfrm>
            <a:off x="5262564" y="1454150"/>
            <a:ext cx="5443537" cy="2146300"/>
          </a:xfrm>
          <a:prstGeom prst="rect">
            <a:avLst/>
          </a:prstGeom>
          <a:noFill/>
          <a:ln w="9525">
            <a:noFill/>
          </a:ln>
        </p:spPr>
      </p:pic>
      <p:pic>
        <p:nvPicPr>
          <p:cNvPr id="248838" name="图片 4"/>
          <p:cNvPicPr>
            <a:picLocks noChangeAspect="1"/>
          </p:cNvPicPr>
          <p:nvPr/>
        </p:nvPicPr>
        <p:blipFill>
          <a:blip r:embed="rId4"/>
          <a:stretch>
            <a:fillRect/>
          </a:stretch>
        </p:blipFill>
        <p:spPr>
          <a:xfrm>
            <a:off x="1528764" y="4287839"/>
            <a:ext cx="9013825" cy="763587"/>
          </a:xfrm>
          <a:prstGeom prst="rect">
            <a:avLst/>
          </a:prstGeom>
          <a:noFill/>
          <a:ln w="9525">
            <a:noFill/>
          </a:ln>
        </p:spPr>
      </p:pic>
      <p:pic>
        <p:nvPicPr>
          <p:cNvPr id="248839" name="图片 5"/>
          <p:cNvPicPr>
            <a:picLocks noChangeAspect="1"/>
          </p:cNvPicPr>
          <p:nvPr/>
        </p:nvPicPr>
        <p:blipFill>
          <a:blip r:embed="rId5"/>
          <a:stretch>
            <a:fillRect/>
          </a:stretch>
        </p:blipFill>
        <p:spPr>
          <a:xfrm>
            <a:off x="1795463" y="5132388"/>
            <a:ext cx="2438400" cy="361950"/>
          </a:xfrm>
          <a:prstGeom prst="rect">
            <a:avLst/>
          </a:prstGeom>
          <a:noFill/>
          <a:ln w="9525">
            <a:noFill/>
          </a:ln>
        </p:spPr>
      </p:pic>
      <p:pic>
        <p:nvPicPr>
          <p:cNvPr id="248840" name="图片 1"/>
          <p:cNvPicPr>
            <a:picLocks noChangeAspect="1"/>
          </p:cNvPicPr>
          <p:nvPr/>
        </p:nvPicPr>
        <p:blipFill>
          <a:blip r:embed="rId6"/>
          <a:stretch>
            <a:fillRect/>
          </a:stretch>
        </p:blipFill>
        <p:spPr>
          <a:xfrm>
            <a:off x="1795464" y="5518150"/>
            <a:ext cx="3690937" cy="298450"/>
          </a:xfrm>
          <a:prstGeom prst="rect">
            <a:avLst/>
          </a:prstGeom>
          <a:noFill/>
          <a:ln w="9525">
            <a:noFill/>
          </a:ln>
        </p:spPr>
      </p:pic>
      <p:grpSp>
        <p:nvGrpSpPr>
          <p:cNvPr id="248841" name="组合 7"/>
          <p:cNvGrpSpPr/>
          <p:nvPr/>
        </p:nvGrpSpPr>
        <p:grpSpPr>
          <a:xfrm>
            <a:off x="1698625" y="5840413"/>
            <a:ext cx="3925888" cy="368300"/>
            <a:chOff x="165431" y="5970916"/>
            <a:chExt cx="3926075" cy="369332"/>
          </a:xfrm>
        </p:grpSpPr>
        <p:sp>
          <p:nvSpPr>
            <p:cNvPr id="248843" name="矩形 4"/>
            <p:cNvSpPr/>
            <p:nvPr/>
          </p:nvSpPr>
          <p:spPr>
            <a:xfrm>
              <a:off x="165431" y="5970916"/>
              <a:ext cx="3926075" cy="369332"/>
            </a:xfrm>
            <a:prstGeom prst="rect">
              <a:avLst/>
            </a:prstGeom>
            <a:solidFill>
              <a:schemeClr val="bg1"/>
            </a:solidFill>
            <a:ln w="9525">
              <a:noFill/>
            </a:ln>
          </p:spPr>
          <p:txBody>
            <a:bodyPr wrap="none">
              <a:spAutoFit/>
            </a:bodyPr>
            <a:lstStyle/>
            <a:p>
              <a:pPr eaLnBrk="1" hangingPunct="1">
                <a:spcBef>
                  <a:spcPct val="50000"/>
                </a:spcBef>
                <a:buClr>
                  <a:schemeClr val="accent2"/>
                </a:buClr>
              </a:pP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T(A)           [(2)</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(9)]</a:t>
              </a:r>
              <a:endParaRPr lang="zh-CN" altLang="en-US" dirty="0">
                <a:latin typeface="黑体" panose="02010609060101010101" pitchFamily="49" charset="-122"/>
                <a:ea typeface="黑体" panose="02010609060101010101" pitchFamily="49" charset="-122"/>
              </a:endParaRPr>
            </a:p>
          </p:txBody>
        </p:sp>
        <p:pic>
          <p:nvPicPr>
            <p:cNvPr id="248844" name="图片 6"/>
            <p:cNvPicPr>
              <a:picLocks noChangeAspect="1"/>
            </p:cNvPicPr>
            <p:nvPr/>
          </p:nvPicPr>
          <p:blipFill>
            <a:blip r:embed="rId7"/>
            <a:stretch>
              <a:fillRect/>
            </a:stretch>
          </p:blipFill>
          <p:spPr>
            <a:xfrm>
              <a:off x="914496" y="6108182"/>
              <a:ext cx="180952" cy="123810"/>
            </a:xfrm>
            <a:prstGeom prst="rect">
              <a:avLst/>
            </a:prstGeom>
            <a:noFill/>
            <a:ln w="9525">
              <a:noFill/>
            </a:ln>
          </p:spPr>
        </p:pic>
      </p:grpSp>
      <p:sp>
        <p:nvSpPr>
          <p:cNvPr id="248842" name="矩形 13"/>
          <p:cNvSpPr/>
          <p:nvPr/>
        </p:nvSpPr>
        <p:spPr>
          <a:xfrm>
            <a:off x="1697039" y="6245225"/>
            <a:ext cx="4391025" cy="369888"/>
          </a:xfrm>
          <a:prstGeom prst="rect">
            <a:avLst/>
          </a:prstGeom>
          <a:solidFill>
            <a:schemeClr val="bg1"/>
          </a:solidFill>
          <a:ln w="9525">
            <a:noFill/>
          </a:ln>
        </p:spPr>
        <p:txBody>
          <a:bodyPr wrap="none">
            <a:spAutoFit/>
          </a:bodyPr>
          <a:lstStyle/>
          <a:p>
            <a:pPr eaLnBrk="1" hangingPunct="1">
              <a:spcBef>
                <a:spcPct val="50000"/>
              </a:spcBef>
              <a:buClr>
                <a:schemeClr val="accent2"/>
              </a:buClr>
            </a:pPr>
            <a:r>
              <a:rPr lang="en-US" altLang="zh-CN" dirty="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NIL           [(8)’</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04102829"/>
      </p:ext>
    </p:extLst>
  </p:cSld>
  <p:clrMapOvr>
    <a:masterClrMapping/>
  </p:clrMapOvr>
  <p:transition>
    <p:random/>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0642" name="Group 1026"/>
          <p:cNvGrpSpPr/>
          <p:nvPr/>
        </p:nvGrpSpPr>
        <p:grpSpPr>
          <a:xfrm>
            <a:off x="1981200" y="2590800"/>
            <a:ext cx="8001000" cy="3429000"/>
            <a:chOff x="576" y="1488"/>
            <a:chExt cx="4512" cy="2160"/>
          </a:xfrm>
        </p:grpSpPr>
        <p:sp>
          <p:nvSpPr>
            <p:cNvPr id="240646" name="AutoShape 1027"/>
            <p:cNvSpPr/>
            <p:nvPr/>
          </p:nvSpPr>
          <p:spPr>
            <a:xfrm>
              <a:off x="576" y="1488"/>
              <a:ext cx="3888" cy="2064"/>
            </a:xfrm>
            <a:prstGeom prst="rightArrowCallout">
              <a:avLst>
                <a:gd name="adj1" fmla="val 18796"/>
                <a:gd name="adj2" fmla="val 24564"/>
                <a:gd name="adj3" fmla="val 19186"/>
                <a:gd name="adj4" fmla="val 84130"/>
              </a:avLst>
            </a:prstGeom>
            <a:solidFill>
              <a:srgbClr val="CCFFCC"/>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endParaRPr lang="zh-CN" altLang="en-US" sz="1800" b="1" dirty="0">
                <a:latin typeface="Arial" panose="020B0604020202020204" pitchFamily="34" charset="0"/>
                <a:ea typeface="宋体" panose="02010600030101010101" pitchFamily="2" charset="-122"/>
              </a:endParaRPr>
            </a:p>
          </p:txBody>
        </p:sp>
        <p:sp>
          <p:nvSpPr>
            <p:cNvPr id="240647" name="Text Box 1028"/>
            <p:cNvSpPr txBox="1"/>
            <p:nvPr/>
          </p:nvSpPr>
          <p:spPr>
            <a:xfrm>
              <a:off x="4560" y="1501"/>
              <a:ext cx="528" cy="2147"/>
            </a:xfrm>
            <a:prstGeom prst="rect">
              <a:avLst/>
            </a:prstGeom>
            <a:solidFill>
              <a:srgbClr val="FFFF99"/>
            </a:solidFill>
            <a:ln w="9525" cap="flat" cmpd="sng">
              <a:solidFill>
                <a:srgbClr val="808080"/>
              </a:solidFill>
              <a:prstDash val="solid"/>
              <a:miter/>
              <a:headEnd type="none" w="med" len="med"/>
              <a:tailEnd type="none" w="med" len="med"/>
            </a:ln>
          </p:spPr>
          <p:txBody>
            <a:bodyPr anchor="ctr" anchorCtr="1">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归</a:t>
              </a:r>
            </a:p>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结</a:t>
              </a:r>
            </a:p>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演</a:t>
              </a:r>
            </a:p>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绎</a:t>
              </a:r>
            </a:p>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推</a:t>
              </a:r>
            </a:p>
            <a:p>
              <a:pPr marL="0" indent="0" eaLnBrk="1" hangingPunct="1">
                <a:spcBef>
                  <a:spcPct val="30000"/>
                </a:spcBef>
                <a:buClrTx/>
                <a:buSzTx/>
                <a:buNone/>
              </a:pPr>
              <a:r>
                <a:rPr lang="zh-CN" altLang="en-US" sz="2900" b="1" dirty="0">
                  <a:latin typeface="Arial" panose="020B0604020202020204" pitchFamily="34" charset="0"/>
                  <a:ea typeface="宋体" panose="02010600030101010101" pitchFamily="2" charset="-122"/>
                </a:rPr>
                <a:t>理</a:t>
              </a:r>
            </a:p>
          </p:txBody>
        </p:sp>
      </p:grpSp>
      <p:sp>
        <p:nvSpPr>
          <p:cNvPr id="240643" name="Rectangle 1029"/>
          <p:cNvSpPr>
            <a:spLocks noGrp="1"/>
          </p:cNvSpPr>
          <p:nvPr>
            <p:ph type="title"/>
          </p:nvPr>
        </p:nvSpPr>
        <p:spPr/>
        <p:txBody>
          <a:bodyPr vert="horz" wrap="square" lIns="91440" tIns="45720" rIns="91440" bIns="45720" anchor="b" anchorCtr="0">
            <a:normAutofit/>
          </a:bodyPr>
          <a:lstStyle/>
          <a:p>
            <a:pPr eaLnBrk="1" hangingPunct="1"/>
            <a:r>
              <a:rPr lang="zh-CN" altLang="en-US" sz="3600" dirty="0">
                <a:solidFill>
                  <a:srgbClr val="7B9899"/>
                </a:solidFill>
                <a:latin typeface="Times New Roman" panose="02020603050405020304" pitchFamily="18" charset="0"/>
                <a:ea typeface="黑体" panose="02010609060101010101" pitchFamily="49" charset="-122"/>
              </a:rPr>
              <a:t>第</a:t>
            </a:r>
            <a:r>
              <a:rPr lang="en-US" altLang="zh-CN" sz="3600" dirty="0">
                <a:solidFill>
                  <a:srgbClr val="7B9899"/>
                </a:solidFill>
                <a:latin typeface="Times New Roman" panose="02020603050405020304" pitchFamily="18" charset="0"/>
                <a:ea typeface="黑体" panose="02010609060101010101" pitchFamily="49" charset="-122"/>
              </a:rPr>
              <a:t>3</a:t>
            </a:r>
            <a:r>
              <a:rPr lang="zh-CN" altLang="en-US" sz="3600" dirty="0">
                <a:solidFill>
                  <a:srgbClr val="7B9899"/>
                </a:solidFill>
                <a:latin typeface="Times New Roman" panose="02020603050405020304" pitchFamily="18" charset="0"/>
                <a:ea typeface="黑体" panose="02010609060101010101" pitchFamily="49" charset="-122"/>
              </a:rPr>
              <a:t>章  确定性推理方法</a:t>
            </a:r>
          </a:p>
        </p:txBody>
      </p:sp>
      <p:sp>
        <p:nvSpPr>
          <p:cNvPr id="240644" name="Rectangle 1030"/>
          <p:cNvSpPr>
            <a:spLocks noGrp="1"/>
          </p:cNvSpPr>
          <p:nvPr>
            <p:ph sz="quarter" idx="1"/>
          </p:nvPr>
        </p:nvSpPr>
        <p:spPr>
          <a:xfrm>
            <a:off x="1949450" y="1457326"/>
            <a:ext cx="8642350" cy="904875"/>
          </a:xfrm>
        </p:spPr>
        <p:txBody>
          <a:bodyPr vert="horz" wrap="square" lIns="91440" tIns="45720" rIns="91440" bIns="45720" anchor="t" anchorCtr="0">
            <a:normAutofit fontScale="25000" lnSpcReduction="20000"/>
          </a:bodyPr>
          <a:lstStyle/>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p>
          <a:p>
            <a:pPr algn="l"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应用归结反演求解问题 </a:t>
            </a:r>
          </a:p>
          <a:p>
            <a:pPr algn="l" eaLnBrk="1" hangingPunct="1">
              <a:lnSpc>
                <a:spcPct val="120000"/>
              </a:lnSpc>
              <a:buClr>
                <a:schemeClr val="accent1"/>
              </a:buClr>
              <a:buSzPct val="85000"/>
              <a:buFont typeface="Wingdings 2" panose="05020102010507070707" pitchFamily="18" charset="2"/>
            </a:pPr>
            <a:r>
              <a:rPr lang="zh-CN" altLang="en-US" sz="2800" b="1" dirty="0">
                <a:solidFill>
                  <a:srgbClr val="0000FF"/>
                </a:solidFill>
                <a:latin typeface="仿宋" panose="02010609060101010101" pitchFamily="49" charset="-122"/>
                <a:ea typeface="仿宋" panose="02010609060101010101" pitchFamily="49" charset="-122"/>
              </a:rPr>
              <a:t>3.7  归结策略</a:t>
            </a:r>
          </a:p>
        </p:txBody>
      </p:sp>
      <p:sp>
        <p:nvSpPr>
          <p:cNvPr id="240645"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238</a:t>
            </a:fld>
            <a:endParaRPr lang="ja-JP" altLang="en-US" sz="1600" b="1" dirty="0">
              <a:solidFill>
                <a:srgbClr val="7B98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640164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3.7  </a:t>
            </a:r>
            <a:r>
              <a:rPr lang="zh-CN" altLang="en-US" sz="3600" dirty="0">
                <a:solidFill>
                  <a:srgbClr val="7B9899"/>
                </a:solidFill>
                <a:latin typeface="Times New Roman" panose="02020603050405020304" pitchFamily="18" charset="0"/>
                <a:ea typeface="黑体" panose="02010609060101010101" pitchFamily="49" charset="-122"/>
              </a:rPr>
              <a:t>归结策略</a:t>
            </a:r>
          </a:p>
        </p:txBody>
      </p:sp>
      <p:sp>
        <p:nvSpPr>
          <p:cNvPr id="249859"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0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spcBef>
                <a:spcPct val="0"/>
              </a:spcBef>
            </a:pPr>
            <a:fld id="{4F698E42-C6CE-4B16-AD04-B8756AC855FC}" type="slidenum">
              <a:rPr lang="ja-JP" altLang="en-US" smtClean="0"/>
              <a:pPr>
                <a:defRPr/>
              </a:pPr>
              <a:t>239</a:t>
            </a:fld>
            <a:endParaRPr lang="ja-JP" altLang="en-US" sz="1600" dirty="0">
              <a:solidFill>
                <a:srgbClr val="A50021"/>
              </a:solidFill>
              <a:latin typeface="Arial" panose="020B0604020202020204" pitchFamily="34" charset="0"/>
              <a:ea typeface="MS PGothic" panose="020B0600070205080204" pitchFamily="34" charset="-128"/>
            </a:endParaRPr>
          </a:p>
        </p:txBody>
      </p:sp>
      <p:sp>
        <p:nvSpPr>
          <p:cNvPr id="249860" name="文本框 2"/>
          <p:cNvSpPr txBox="1"/>
          <p:nvPr/>
        </p:nvSpPr>
        <p:spPr>
          <a:xfrm>
            <a:off x="1803400" y="1447800"/>
            <a:ext cx="8421688" cy="2306638"/>
          </a:xfrm>
          <a:prstGeom prst="rect">
            <a:avLst/>
          </a:prstGeom>
          <a:solidFill>
            <a:schemeClr val="bg1"/>
          </a:solid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50000"/>
              </a:lnSpc>
              <a:spcBef>
                <a:spcPct val="0"/>
              </a:spcBef>
              <a:buClrTx/>
              <a:buSzTx/>
              <a:buNone/>
            </a:pPr>
            <a:r>
              <a:rPr lang="zh-CN" altLang="en-US" sz="2400" b="1" dirty="0">
                <a:latin typeface="Arial" panose="020B0604020202020204" pitchFamily="34" charset="0"/>
                <a:ea typeface="宋体" panose="02010600030101010101" pitchFamily="2" charset="-122"/>
              </a:rPr>
              <a:t>对子句进行归结时</a:t>
            </a:r>
          </a:p>
          <a:p>
            <a:pPr marL="0" indent="0" eaLnBrk="1" hangingPunct="1">
              <a:lnSpc>
                <a:spcPct val="150000"/>
              </a:lnSpc>
              <a:spcBef>
                <a:spcPct val="0"/>
              </a:spcBef>
              <a:buClrTx/>
              <a:buSzTx/>
              <a:buNone/>
            </a:pPr>
            <a:r>
              <a:rPr lang="zh-CN" altLang="en-US" sz="2400" b="1" dirty="0">
                <a:latin typeface="Arial" panose="020B0604020202020204" pitchFamily="34" charset="0"/>
                <a:ea typeface="宋体" panose="02010600030101010101" pitchFamily="2" charset="-122"/>
              </a:rPr>
              <a:t>关键的一步是从子句集找出可进行归结的一对子句，由于不知道哪两个子句可以进行归结，更不知道通过哪些子句进行归结可以尽快得到空子句。</a:t>
            </a:r>
          </a:p>
        </p:txBody>
      </p:sp>
      <p:pic>
        <p:nvPicPr>
          <p:cNvPr id="4" name="图片 3"/>
          <p:cNvPicPr>
            <a:picLocks noChangeAspect="1"/>
          </p:cNvPicPr>
          <p:nvPr/>
        </p:nvPicPr>
        <p:blipFill>
          <a:blip r:embed="rId2"/>
          <a:stretch>
            <a:fillRect/>
          </a:stretch>
        </p:blipFill>
        <p:spPr>
          <a:xfrm>
            <a:off x="5662614" y="3275966"/>
            <a:ext cx="4562475" cy="3059113"/>
          </a:xfrm>
          <a:prstGeom prst="rect">
            <a:avLst/>
          </a:prstGeom>
          <a:noFill/>
          <a:ln w="9525">
            <a:noFill/>
          </a:ln>
        </p:spPr>
      </p:pic>
    </p:spTree>
    <p:extLst>
      <p:ext uri="{BB962C8B-B14F-4D97-AF65-F5344CB8AC3E}">
        <p14:creationId xmlns:p14="http://schemas.microsoft.com/office/powerpoint/2010/main" val="35120026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zh-CN" altLang="en-US" b="1" dirty="0">
                <a:latin typeface="仿宋" panose="02010609060101010101" pitchFamily="49" charset="-122"/>
                <a:ea typeface="仿宋" panose="02010609060101010101" pitchFamily="49" charset="-122"/>
              </a:rPr>
              <a:t>第</a:t>
            </a:r>
            <a:r>
              <a:rPr lang="en-US" altLang="zh-CN" b="1" dirty="0">
                <a:latin typeface="仿宋" panose="02010609060101010101" pitchFamily="49" charset="-122"/>
                <a:ea typeface="仿宋" panose="02010609060101010101" pitchFamily="49" charset="-122"/>
              </a:rPr>
              <a:t>2</a:t>
            </a:r>
            <a:r>
              <a:rPr lang="zh-CN" altLang="en-US" b="1" dirty="0">
                <a:latin typeface="仿宋" panose="02010609060101010101" pitchFamily="49" charset="-122"/>
                <a:ea typeface="仿宋" panose="02010609060101010101" pitchFamily="49" charset="-122"/>
              </a:rPr>
              <a:t>章  知识表示</a:t>
            </a:r>
          </a:p>
        </p:txBody>
      </p:sp>
      <p:sp>
        <p:nvSpPr>
          <p:cNvPr id="27650" name="灯片编号占位符 3"/>
          <p:cNvSpPr>
            <a:spLocks noGrp="1"/>
          </p:cNvSpPr>
          <p:nvPr>
            <p:ph type="sldNum" sz="quarter" idx="12"/>
          </p:nvPr>
        </p:nvSpPr>
        <p:spPr>
          <a:noFill/>
        </p:spPr>
        <p:txBody>
          <a:bodyPr/>
          <a:lstStyle/>
          <a:p>
            <a:pPr fontAlgn="base">
              <a:spcBef>
                <a:spcPct val="0"/>
              </a:spcBef>
              <a:spcAft>
                <a:spcPct val="0"/>
              </a:spcAft>
            </a:pPr>
            <a:fld id="{9D11A82E-A1F1-4D12-B7DD-7009D1FCD832}"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24</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27652" name="Rectangle 3"/>
          <p:cNvSpPr>
            <a:spLocks noGrp="1" noChangeArrowheads="1"/>
          </p:cNvSpPr>
          <p:nvPr>
            <p:ph sz="quarter" idx="1"/>
          </p:nvPr>
        </p:nvSpPr>
        <p:spPr>
          <a:xfrm>
            <a:off x="1941831" y="1691640"/>
            <a:ext cx="8380095" cy="3949700"/>
          </a:xfrm>
        </p:spPr>
        <p:txBody>
          <a:bodyPr>
            <a:normAutofit/>
          </a:bodyPr>
          <a:lstStyle/>
          <a:p>
            <a:pPr eaLnBrk="1" hangingPunct="1">
              <a:lnSpc>
                <a:spcPct val="160000"/>
              </a:lnSpc>
              <a:buFont typeface="Wingdings" panose="05000000000000000000" charset="0"/>
              <a:buChar char="l"/>
            </a:pPr>
            <a:r>
              <a:rPr lang="en-US" altLang="zh-CN" b="1" dirty="0">
                <a:latin typeface="仿宋" panose="02010609060101010101" pitchFamily="49" charset="-122"/>
                <a:ea typeface="仿宋" panose="02010609060101010101" pitchFamily="49" charset="-122"/>
              </a:rPr>
              <a:t>2.1  </a:t>
            </a:r>
            <a:r>
              <a:rPr lang="zh-CN" altLang="en-US" b="1" dirty="0">
                <a:latin typeface="仿宋" panose="02010609060101010101" pitchFamily="49" charset="-122"/>
                <a:ea typeface="仿宋" panose="02010609060101010101" pitchFamily="49" charset="-122"/>
              </a:rPr>
              <a:t>知识与知识表示的概念 </a:t>
            </a:r>
          </a:p>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仿宋" panose="02010609060101010101" pitchFamily="49" charset="-122"/>
                <a:ea typeface="仿宋" panose="02010609060101010101" pitchFamily="49" charset="-122"/>
              </a:rPr>
              <a:t>2.2  </a:t>
            </a:r>
            <a:r>
              <a:rPr lang="zh-CN" altLang="en-US" b="1" dirty="0">
                <a:solidFill>
                  <a:srgbClr val="0000FF"/>
                </a:solidFill>
                <a:latin typeface="仿宋" panose="02010609060101010101" pitchFamily="49" charset="-122"/>
                <a:ea typeface="仿宋" panose="02010609060101010101" pitchFamily="49" charset="-122"/>
              </a:rPr>
              <a:t>知识表示的发展</a:t>
            </a:r>
            <a:endParaRPr lang="zh-CN" altLang="en-US" b="1" dirty="0">
              <a:solidFill>
                <a:schemeClr val="tx1"/>
              </a:solidFill>
              <a:latin typeface="仿宋" panose="02010609060101010101" pitchFamily="49" charset="-122"/>
              <a:ea typeface="仿宋" panose="02010609060101010101" pitchFamily="49" charset="-122"/>
            </a:endParaRPr>
          </a:p>
          <a:p>
            <a:pPr eaLnBrk="1" hangingPunct="1">
              <a:lnSpc>
                <a:spcPct val="160000"/>
              </a:lnSpc>
              <a:buFont typeface="Wingdings" panose="05000000000000000000" charset="0"/>
              <a:buChar char="l"/>
            </a:pPr>
            <a:r>
              <a:rPr lang="en-US" altLang="zh-CN" b="1" dirty="0">
                <a:latin typeface="仿宋" panose="02010609060101010101" pitchFamily="49" charset="-122"/>
                <a:ea typeface="仿宋" panose="02010609060101010101" pitchFamily="49" charset="-122"/>
                <a:sym typeface="+mn-ea"/>
              </a:rPr>
              <a:t>2.3  </a:t>
            </a:r>
            <a:r>
              <a:rPr lang="zh-CN" altLang="en-US" b="1" dirty="0">
                <a:latin typeface="仿宋" panose="02010609060101010101" pitchFamily="49" charset="-122"/>
                <a:ea typeface="仿宋" panose="02010609060101010101" pitchFamily="49" charset="-122"/>
                <a:sym typeface="+mn-ea"/>
              </a:rPr>
              <a:t>一阶谓词逻辑表示法</a:t>
            </a:r>
            <a:endParaRPr lang="en-US" altLang="zh-CN" b="1" dirty="0">
              <a:latin typeface="仿宋" panose="02010609060101010101" pitchFamily="49" charset="-122"/>
              <a:ea typeface="仿宋" panose="02010609060101010101" pitchFamily="49" charset="-122"/>
            </a:endParaRPr>
          </a:p>
          <a:p>
            <a:pPr eaLnBrk="1" hangingPunct="1">
              <a:lnSpc>
                <a:spcPct val="160000"/>
              </a:lnSpc>
              <a:buFont typeface="Wingdings" panose="05000000000000000000" charset="0"/>
              <a:buChar char="l"/>
            </a:pPr>
            <a:r>
              <a:rPr lang="en-US" altLang="zh-CN" b="1" dirty="0">
                <a:latin typeface="仿宋" panose="02010609060101010101" pitchFamily="49" charset="-122"/>
                <a:ea typeface="仿宋" panose="02010609060101010101" pitchFamily="49" charset="-122"/>
              </a:rPr>
              <a:t>2.4  </a:t>
            </a:r>
            <a:r>
              <a:rPr lang="zh-CN" altLang="en-US" b="1" dirty="0">
                <a:latin typeface="仿宋" panose="02010609060101010101" pitchFamily="49" charset="-122"/>
                <a:ea typeface="仿宋" panose="02010609060101010101" pitchFamily="49" charset="-122"/>
              </a:rPr>
              <a:t>产生式表示法 </a:t>
            </a:r>
          </a:p>
          <a:p>
            <a:pPr>
              <a:lnSpc>
                <a:spcPct val="160000"/>
              </a:lnSpc>
              <a:buFont typeface="Wingdings" panose="05000000000000000000" charset="0"/>
              <a:buChar char="l"/>
            </a:pPr>
            <a:r>
              <a:rPr lang="en-US" altLang="zh-CN" b="1" dirty="0">
                <a:latin typeface="仿宋" panose="02010609060101010101" pitchFamily="49" charset="-122"/>
                <a:ea typeface="仿宋" panose="02010609060101010101" pitchFamily="49" charset="-122"/>
              </a:rPr>
              <a:t>2.5  </a:t>
            </a:r>
            <a:r>
              <a:rPr lang="zh-CN" altLang="en-US" b="1" dirty="0">
                <a:latin typeface="仿宋" panose="02010609060101010101" pitchFamily="49" charset="-122"/>
                <a:ea typeface="仿宋" panose="02010609060101010101" pitchFamily="49" charset="-122"/>
              </a:rPr>
              <a:t>语义网络表示法 </a:t>
            </a:r>
          </a:p>
          <a:p>
            <a:pPr eaLnBrk="1" hangingPunct="1">
              <a:lnSpc>
                <a:spcPct val="160000"/>
              </a:lnSpc>
              <a:buFont typeface="Wingdings" panose="05000000000000000000" charset="0"/>
              <a:buChar char="l"/>
            </a:pPr>
            <a:endParaRPr lang="zh-CN" altLang="en-US" b="1"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997792496"/>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3.7  </a:t>
            </a:r>
            <a:r>
              <a:rPr lang="zh-CN" altLang="en-US" sz="3600" dirty="0">
                <a:solidFill>
                  <a:srgbClr val="7B9899"/>
                </a:solidFill>
                <a:latin typeface="Times New Roman" panose="02020603050405020304" pitchFamily="18" charset="0"/>
                <a:ea typeface="黑体" panose="02010609060101010101" pitchFamily="49" charset="-122"/>
              </a:rPr>
              <a:t>归结策略</a:t>
            </a:r>
          </a:p>
        </p:txBody>
      </p:sp>
      <p:sp>
        <p:nvSpPr>
          <p:cNvPr id="250883"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0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spcBef>
                <a:spcPct val="0"/>
              </a:spcBef>
            </a:pPr>
            <a:fld id="{4F698E42-C6CE-4B16-AD04-B8756AC855FC}" type="slidenum">
              <a:rPr lang="ja-JP" altLang="en-US" smtClean="0"/>
              <a:pPr>
                <a:defRPr/>
              </a:pPr>
              <a:t>240</a:t>
            </a:fld>
            <a:endParaRPr lang="ja-JP" altLang="en-US" sz="1600" dirty="0">
              <a:solidFill>
                <a:srgbClr val="A50021"/>
              </a:solidFill>
              <a:latin typeface="Arial" panose="020B0604020202020204" pitchFamily="34" charset="0"/>
              <a:ea typeface="MS PGothic" panose="020B0600070205080204" pitchFamily="34" charset="-128"/>
            </a:endParaRPr>
          </a:p>
        </p:txBody>
      </p:sp>
      <p:sp>
        <p:nvSpPr>
          <p:cNvPr id="250884" name="文本框 2"/>
          <p:cNvSpPr txBox="1"/>
          <p:nvPr/>
        </p:nvSpPr>
        <p:spPr>
          <a:xfrm>
            <a:off x="1811338" y="1447801"/>
            <a:ext cx="8666162" cy="11287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609600" indent="-609600" eaLnBrk="1" hangingPunct="1">
              <a:lnSpc>
                <a:spcPct val="150000"/>
              </a:lnSpc>
              <a:spcBef>
                <a:spcPct val="0"/>
              </a:spcBef>
              <a:buClrTx/>
              <a:buSzTx/>
              <a:buNone/>
            </a:pPr>
            <a:r>
              <a:rPr lang="zh-CN" altLang="en-US" sz="2400" b="1" dirty="0">
                <a:solidFill>
                  <a:srgbClr val="0000CC"/>
                </a:solidFill>
                <a:latin typeface="Arial" panose="020B0604020202020204" pitchFamily="34" charset="0"/>
                <a:ea typeface="宋体" panose="02010600030101010101" pitchFamily="2" charset="-122"/>
              </a:rPr>
              <a:t>目前，常用的</a:t>
            </a:r>
            <a:r>
              <a:rPr lang="zh-CN" altLang="en-US" sz="2400" b="1" dirty="0">
                <a:solidFill>
                  <a:srgbClr val="008000"/>
                </a:solidFill>
                <a:latin typeface="Arial" panose="020B0604020202020204" pitchFamily="34" charset="0"/>
                <a:ea typeface="宋体" panose="02010600030101010101" pitchFamily="2" charset="-122"/>
              </a:rPr>
              <a:t>归结策略可分为两大类</a:t>
            </a:r>
            <a:r>
              <a:rPr lang="zh-CN" altLang="en-US" sz="2400" b="1" dirty="0">
                <a:solidFill>
                  <a:srgbClr val="0000CC"/>
                </a:solidFill>
                <a:latin typeface="Arial" panose="020B0604020202020204" pitchFamily="34" charset="0"/>
                <a:ea typeface="宋体" panose="02010600030101010101" pitchFamily="2" charset="-122"/>
              </a:rPr>
              <a:t>，一类是删除策略，另一类是限制策略。</a:t>
            </a:r>
          </a:p>
        </p:txBody>
      </p:sp>
      <p:pic>
        <p:nvPicPr>
          <p:cNvPr id="250885" name="图片 3"/>
          <p:cNvPicPr>
            <a:picLocks noChangeAspect="1"/>
          </p:cNvPicPr>
          <p:nvPr/>
        </p:nvPicPr>
        <p:blipFill>
          <a:blip r:embed="rId2"/>
          <a:stretch>
            <a:fillRect/>
          </a:stretch>
        </p:blipFill>
        <p:spPr>
          <a:xfrm>
            <a:off x="2667001" y="2576513"/>
            <a:ext cx="6329363" cy="3725862"/>
          </a:xfrm>
          <a:prstGeom prst="rect">
            <a:avLst/>
          </a:prstGeom>
          <a:noFill/>
          <a:ln w="9525">
            <a:noFill/>
          </a:ln>
        </p:spPr>
      </p:pic>
    </p:spTree>
    <p:extLst>
      <p:ext uri="{BB962C8B-B14F-4D97-AF65-F5344CB8AC3E}">
        <p14:creationId xmlns:p14="http://schemas.microsoft.com/office/powerpoint/2010/main" val="2854525539"/>
      </p:ext>
    </p:extLst>
  </p:cSld>
  <p:clrMapOvr>
    <a:masterClrMapping/>
  </p:clrMapOvr>
  <p:transition>
    <p:random/>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灯片编号占位符 3"/>
          <p:cNvSpPr txBox="1">
            <a:spLocks noGrp="1"/>
          </p:cNvSpPr>
          <p:nvPr>
            <p:ph type="sldNum" sz="quarter" idx="4"/>
          </p:nvPr>
        </p:nvSpPr>
        <p:spPr>
          <a:xfrm>
            <a:off x="4267200" y="6324600"/>
            <a:ext cx="6096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00000"/>
              </a:lnSpc>
              <a:spcBef>
                <a:spcPct val="0"/>
              </a:spcBef>
              <a:spcAft>
                <a:spcPct val="0"/>
              </a:spcAft>
              <a:buNone/>
              <a:defRPr sz="1600" b="1" i="0" u="none" kern="1200" baseline="0">
                <a:solidFill>
                  <a:srgbClr val="FFFFFF"/>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spcBef>
                <a:spcPct val="0"/>
              </a:spcBef>
            </a:pPr>
            <a:fld id="{DD88F054-C1A4-4343-9D5E-FAB1010B06C5}" type="slidenum">
              <a:rPr lang="ja-JP" altLang="en-US" smtClean="0"/>
              <a:pPr>
                <a:defRPr/>
              </a:pPr>
              <a:t>241</a:t>
            </a:fld>
            <a:endParaRPr lang="ja-JP" altLang="en-US" sz="1600" dirty="0">
              <a:solidFill>
                <a:srgbClr val="A50021"/>
              </a:solidFill>
              <a:latin typeface="Arial" panose="020B0604020202020204" pitchFamily="34" charset="0"/>
              <a:ea typeface="MS PGothic" panose="020B0600070205080204" pitchFamily="34" charset="-128"/>
            </a:endParaRPr>
          </a:p>
        </p:txBody>
      </p:sp>
      <p:sp>
        <p:nvSpPr>
          <p:cNvPr id="251907" name="Rectangle 2"/>
          <p:cNvSpPr>
            <a:spLocks noGrp="1"/>
          </p:cNvSpPr>
          <p:nvPr>
            <p:ph type="title"/>
          </p:nvPr>
        </p:nvSpPr>
        <p:spPr>
          <a:xfrm>
            <a:off x="1524000" y="228601"/>
            <a:ext cx="8534400" cy="758825"/>
          </a:xfrm>
        </p:spPr>
        <p:txBody>
          <a:bodyPr vert="horz" wrap="square" lIns="91440" tIns="45720" rIns="91440" bIns="45720" anchor="b" anchorCtr="0"/>
          <a:lstStyle/>
          <a:p>
            <a:pPr eaLnBrk="1" hangingPunct="1"/>
            <a:r>
              <a:rPr lang="en-US" altLang="zh-CN" sz="3600" dirty="0">
                <a:latin typeface="Times New Roman" panose="02020603050405020304" pitchFamily="18" charset="0"/>
                <a:ea typeface="黑体" panose="02010609060101010101" pitchFamily="49" charset="-122"/>
              </a:rPr>
              <a:t>3.7  </a:t>
            </a:r>
            <a:r>
              <a:rPr lang="zh-CN" altLang="en-US" sz="3600" dirty="0">
                <a:latin typeface="Times New Roman" panose="02020603050405020304" pitchFamily="18" charset="0"/>
                <a:ea typeface="黑体" panose="02010609060101010101" pitchFamily="49" charset="-122"/>
              </a:rPr>
              <a:t>归结策略</a:t>
            </a:r>
          </a:p>
        </p:txBody>
      </p:sp>
      <p:sp>
        <p:nvSpPr>
          <p:cNvPr id="251908" name="Rectangle 3"/>
          <p:cNvSpPr>
            <a:spLocks noGrp="1"/>
          </p:cNvSpPr>
          <p:nvPr>
            <p:ph sz="quarter" idx="1"/>
          </p:nvPr>
        </p:nvSpPr>
        <p:spPr>
          <a:xfrm>
            <a:off x="1808164" y="2286000"/>
            <a:ext cx="8504237" cy="4229100"/>
          </a:xfrm>
        </p:spPr>
        <p:txBody>
          <a:bodyPr vert="horz" wrap="square" lIns="91440" tIns="45720" rIns="91440" bIns="45720" anchor="t" anchorCtr="0"/>
          <a:lstStyle>
            <a:lvl1pPr lvl="0">
              <a:buClr>
                <a:schemeClr val="accent1"/>
              </a:buClr>
              <a:buSzPct val="85000"/>
              <a:buFont typeface="Wingdings 2" panose="05020102010507070707" pitchFamily="18" charset="2"/>
              <a:defRPr sz="2000"/>
            </a:lvl1pPr>
            <a:lvl2pPr lvl="1">
              <a:buClr>
                <a:schemeClr val="accent2"/>
              </a:buClr>
              <a:buSzPct val="70000"/>
              <a:buFont typeface="Wingdings" panose="05000000000000000000" pitchFamily="2" charset="2"/>
              <a:defRPr sz="1800"/>
            </a:lvl2pPr>
            <a:lvl3pPr lvl="2">
              <a:buClr>
                <a:srgbClr val="8CADAE"/>
              </a:buClr>
              <a:buSzPct val="75000"/>
              <a:buFont typeface="Wingdings 2" panose="05020102010507070707" pitchFamily="18" charset="2"/>
              <a:defRPr sz="1600"/>
            </a:lvl3pPr>
            <a:lvl4pPr lvl="3">
              <a:buClr>
                <a:srgbClr val="8C7B70"/>
              </a:buClr>
              <a:buSzPct val="70000"/>
              <a:buFont typeface="Wingdings" panose="05000000000000000000" pitchFamily="2" charset="2"/>
              <a:defRPr sz="1600"/>
            </a:lvl4pPr>
            <a:lvl5pPr lvl="4">
              <a:buClr>
                <a:srgbClr val="8FB08C"/>
              </a:buClr>
              <a:buSzTx/>
              <a:buFontTx/>
              <a:defRPr sz="1400"/>
            </a:lvl5pPr>
          </a:lstStyle>
          <a:p>
            <a:pPr marL="609600" indent="-609600" algn="just">
              <a:lnSpc>
                <a:spcPct val="95000"/>
              </a:lnSpc>
            </a:pPr>
            <a:r>
              <a:rPr lang="zh-CN" altLang="en-US" b="1" dirty="0">
                <a:solidFill>
                  <a:srgbClr val="0000CC"/>
                </a:solidFill>
                <a:latin typeface="仿宋" panose="02010609060101010101" pitchFamily="49" charset="-122"/>
                <a:ea typeface="仿宋" panose="02010609060101010101" pitchFamily="49" charset="-122"/>
              </a:rPr>
              <a:t>    宽度优先是一种穷尽子句比较的复杂搜索方法。设初始子句集为</a:t>
            </a:r>
            <a:r>
              <a:rPr lang="en-US" altLang="zh-CN" b="1" dirty="0">
                <a:solidFill>
                  <a:srgbClr val="0000CC"/>
                </a:solidFill>
                <a:latin typeface="仿宋" panose="02010609060101010101" pitchFamily="49" charset="-122"/>
                <a:ea typeface="仿宋" panose="02010609060101010101" pitchFamily="49" charset="-122"/>
              </a:rPr>
              <a:t>S={c1,c2,c3,c4}</a:t>
            </a:r>
            <a:r>
              <a:rPr lang="zh-CN" altLang="en-US" b="1" dirty="0">
                <a:solidFill>
                  <a:srgbClr val="0000CC"/>
                </a:solidFill>
                <a:latin typeface="仿宋" panose="02010609060101010101" pitchFamily="49" charset="-122"/>
                <a:ea typeface="仿宋" panose="02010609060101010101" pitchFamily="49" charset="-122"/>
              </a:rPr>
              <a:t>，其中</a:t>
            </a:r>
            <a:r>
              <a:rPr lang="en-US" altLang="zh-CN" b="1" dirty="0">
                <a:solidFill>
                  <a:srgbClr val="0000CC"/>
                </a:solidFill>
                <a:latin typeface="仿宋" panose="02010609060101010101" pitchFamily="49" charset="-122"/>
                <a:ea typeface="仿宋" panose="02010609060101010101" pitchFamily="49" charset="-122"/>
              </a:rPr>
              <a:t>c1</a:t>
            </a:r>
            <a:r>
              <a:rPr lang="zh-CN" altLang="en-US" b="1" dirty="0">
                <a:solidFill>
                  <a:srgbClr val="0000CC"/>
                </a:solidFill>
                <a:latin typeface="仿宋" panose="02010609060101010101" pitchFamily="49" charset="-122"/>
                <a:ea typeface="仿宋" panose="02010609060101010101" pitchFamily="49" charset="-122"/>
              </a:rPr>
              <a:t>、</a:t>
            </a:r>
            <a:r>
              <a:rPr lang="en-US" altLang="zh-CN" b="1" dirty="0">
                <a:solidFill>
                  <a:srgbClr val="0000CC"/>
                </a:solidFill>
                <a:latin typeface="仿宋" panose="02010609060101010101" pitchFamily="49" charset="-122"/>
                <a:ea typeface="仿宋" panose="02010609060101010101" pitchFamily="49" charset="-122"/>
              </a:rPr>
              <a:t>c2</a:t>
            </a:r>
            <a:r>
              <a:rPr lang="zh-CN" altLang="en-US" b="1" dirty="0">
                <a:solidFill>
                  <a:srgbClr val="0000CC"/>
                </a:solidFill>
                <a:latin typeface="仿宋" panose="02010609060101010101" pitchFamily="49" charset="-122"/>
                <a:ea typeface="仿宋" panose="02010609060101010101" pitchFamily="49" charset="-122"/>
              </a:rPr>
              <a:t>、</a:t>
            </a:r>
            <a:r>
              <a:rPr lang="en-US" altLang="zh-CN" b="1" dirty="0">
                <a:solidFill>
                  <a:srgbClr val="0000CC"/>
                </a:solidFill>
                <a:latin typeface="仿宋" panose="02010609060101010101" pitchFamily="49" charset="-122"/>
                <a:ea typeface="仿宋" panose="02010609060101010101" pitchFamily="49" charset="-122"/>
              </a:rPr>
              <a:t>c3</a:t>
            </a:r>
            <a:r>
              <a:rPr lang="zh-CN" altLang="en-US" b="1" dirty="0">
                <a:solidFill>
                  <a:srgbClr val="0000CC"/>
                </a:solidFill>
                <a:latin typeface="仿宋" panose="02010609060101010101" pitchFamily="49" charset="-122"/>
                <a:ea typeface="仿宋" panose="02010609060101010101" pitchFamily="49" charset="-122"/>
              </a:rPr>
              <a:t>、</a:t>
            </a:r>
            <a:r>
              <a:rPr lang="en-US" altLang="zh-CN" b="1" dirty="0">
                <a:solidFill>
                  <a:srgbClr val="0000CC"/>
                </a:solidFill>
                <a:latin typeface="仿宋" panose="02010609060101010101" pitchFamily="49" charset="-122"/>
                <a:ea typeface="仿宋" panose="02010609060101010101" pitchFamily="49" charset="-122"/>
              </a:rPr>
              <a:t>c4</a:t>
            </a:r>
            <a:r>
              <a:rPr lang="zh-CN" altLang="en-US" b="1" dirty="0">
                <a:solidFill>
                  <a:srgbClr val="0000CC"/>
                </a:solidFill>
                <a:latin typeface="仿宋" panose="02010609060101010101" pitchFamily="49" charset="-122"/>
                <a:ea typeface="仿宋" panose="02010609060101010101" pitchFamily="49" charset="-122"/>
              </a:rPr>
              <a:t>是</a:t>
            </a:r>
            <a:r>
              <a:rPr lang="en-US" altLang="zh-CN" b="1" dirty="0">
                <a:solidFill>
                  <a:srgbClr val="0000CC"/>
                </a:solidFill>
                <a:latin typeface="仿宋" panose="02010609060101010101" pitchFamily="49" charset="-122"/>
                <a:ea typeface="仿宋" panose="02010609060101010101" pitchFamily="49" charset="-122"/>
              </a:rPr>
              <a:t>S</a:t>
            </a:r>
            <a:r>
              <a:rPr lang="zh-CN" altLang="en-US" b="1" dirty="0">
                <a:solidFill>
                  <a:srgbClr val="0000CC"/>
                </a:solidFill>
                <a:latin typeface="仿宋" panose="02010609060101010101" pitchFamily="49" charset="-122"/>
                <a:ea typeface="仿宋" panose="02010609060101010101" pitchFamily="49" charset="-122"/>
              </a:rPr>
              <a:t>中的子句，则宽度优先策略的归结过程可描述如下：</a:t>
            </a:r>
          </a:p>
          <a:p>
            <a:pPr marL="609600" indent="-609600" algn="just">
              <a:lnSpc>
                <a:spcPct val="95000"/>
              </a:lnSpc>
            </a:pPr>
            <a:r>
              <a:rPr lang="zh-CN" altLang="en-US" b="1" dirty="0">
                <a:solidFill>
                  <a:srgbClr val="0000CC"/>
                </a:solidFill>
                <a:latin typeface="仿宋" panose="02010609060101010101" pitchFamily="49" charset="-122"/>
                <a:ea typeface="仿宋" panose="02010609060101010101" pitchFamily="49" charset="-122"/>
              </a:rPr>
              <a:t>    </a:t>
            </a:r>
            <a:r>
              <a:rPr lang="en-US" altLang="zh-CN" b="1" dirty="0">
                <a:solidFill>
                  <a:srgbClr val="0000CC"/>
                </a:solidFill>
                <a:latin typeface="仿宋" panose="02010609060101010101" pitchFamily="49" charset="-122"/>
                <a:ea typeface="仿宋" panose="02010609060101010101" pitchFamily="49" charset="-122"/>
              </a:rPr>
              <a:t>(1) </a:t>
            </a:r>
            <a:r>
              <a:rPr lang="zh-CN" altLang="en-US" b="1" dirty="0">
                <a:solidFill>
                  <a:srgbClr val="0000CC"/>
                </a:solidFill>
                <a:latin typeface="仿宋" panose="02010609060101010101" pitchFamily="49" charset="-122"/>
                <a:ea typeface="仿宋" panose="02010609060101010101" pitchFamily="49" charset="-122"/>
              </a:rPr>
              <a:t>从子句</a:t>
            </a:r>
            <a:r>
              <a:rPr lang="en-US" altLang="zh-CN" b="1" dirty="0">
                <a:solidFill>
                  <a:srgbClr val="0000CC"/>
                </a:solidFill>
                <a:latin typeface="仿宋" panose="02010609060101010101" pitchFamily="49" charset="-122"/>
                <a:ea typeface="仿宋" panose="02010609060101010101" pitchFamily="49" charset="-122"/>
              </a:rPr>
              <a:t>C1</a:t>
            </a:r>
            <a:r>
              <a:rPr lang="zh-CN" altLang="en-US" b="1" dirty="0">
                <a:solidFill>
                  <a:srgbClr val="0000CC"/>
                </a:solidFill>
                <a:latin typeface="仿宋" panose="02010609060101010101" pitchFamily="49" charset="-122"/>
                <a:ea typeface="仿宋" panose="02010609060101010101" pitchFamily="49" charset="-122"/>
              </a:rPr>
              <a:t>开始，逐个与</a:t>
            </a:r>
            <a:r>
              <a:rPr lang="en-US" altLang="zh-CN" b="1" dirty="0">
                <a:solidFill>
                  <a:srgbClr val="0000CC"/>
                </a:solidFill>
                <a:latin typeface="仿宋" panose="02010609060101010101" pitchFamily="49" charset="-122"/>
                <a:ea typeface="仿宋" panose="02010609060101010101" pitchFamily="49" charset="-122"/>
              </a:rPr>
              <a:t>C2</a:t>
            </a:r>
            <a:r>
              <a:rPr lang="zh-CN" altLang="en-US" b="1" dirty="0">
                <a:solidFill>
                  <a:srgbClr val="0000CC"/>
                </a:solidFill>
                <a:latin typeface="仿宋" panose="02010609060101010101" pitchFamily="49" charset="-122"/>
                <a:ea typeface="仿宋" panose="02010609060101010101" pitchFamily="49" charset="-122"/>
              </a:rPr>
              <a:t>，</a:t>
            </a:r>
            <a:r>
              <a:rPr lang="en-US" altLang="zh-CN" b="1" dirty="0">
                <a:solidFill>
                  <a:srgbClr val="0000CC"/>
                </a:solidFill>
                <a:latin typeface="仿宋" panose="02010609060101010101" pitchFamily="49" charset="-122"/>
                <a:ea typeface="仿宋" panose="02010609060101010101" pitchFamily="49" charset="-122"/>
              </a:rPr>
              <a:t>C3</a:t>
            </a:r>
            <a:r>
              <a:rPr lang="zh-CN" altLang="en-US" b="1" dirty="0">
                <a:solidFill>
                  <a:srgbClr val="0000CC"/>
                </a:solidFill>
                <a:latin typeface="仿宋" panose="02010609060101010101" pitchFamily="49" charset="-122"/>
                <a:ea typeface="仿宋" panose="02010609060101010101" pitchFamily="49" charset="-122"/>
              </a:rPr>
              <a:t>，</a:t>
            </a:r>
            <a:r>
              <a:rPr lang="en-US" altLang="zh-CN" b="1" dirty="0">
                <a:solidFill>
                  <a:srgbClr val="0000CC"/>
                </a:solidFill>
                <a:latin typeface="仿宋" panose="02010609060101010101" pitchFamily="49" charset="-122"/>
                <a:ea typeface="仿宋" panose="02010609060101010101" pitchFamily="49" charset="-122"/>
              </a:rPr>
              <a:t>C4</a:t>
            </a:r>
            <a:r>
              <a:rPr lang="zh-CN" altLang="en-US" b="1" dirty="0">
                <a:solidFill>
                  <a:srgbClr val="0000CC"/>
                </a:solidFill>
                <a:latin typeface="仿宋" panose="02010609060101010101" pitchFamily="49" charset="-122"/>
                <a:ea typeface="仿宋" panose="02010609060101010101" pitchFamily="49" charset="-122"/>
              </a:rPr>
              <a:t>比较，看哪两个子句进行归结。若能就能得到归结式，凡可归结都进行归结，最后</a:t>
            </a:r>
            <a:r>
              <a:rPr lang="en-US" altLang="zh-CN" b="1" dirty="0">
                <a:solidFill>
                  <a:srgbClr val="0000CC"/>
                </a:solidFill>
                <a:latin typeface="仿宋" panose="02010609060101010101" pitchFamily="49" charset="-122"/>
                <a:ea typeface="仿宋" panose="02010609060101010101" pitchFamily="49" charset="-122"/>
              </a:rPr>
              <a:t>C3</a:t>
            </a:r>
            <a:r>
              <a:rPr lang="zh-CN" altLang="en-US" b="1" dirty="0">
                <a:solidFill>
                  <a:srgbClr val="0000CC"/>
                </a:solidFill>
                <a:latin typeface="仿宋" panose="02010609060101010101" pitchFamily="49" charset="-122"/>
                <a:ea typeface="仿宋" panose="02010609060101010101" pitchFamily="49" charset="-122"/>
              </a:rPr>
              <a:t>与</a:t>
            </a:r>
            <a:r>
              <a:rPr lang="en-US" altLang="zh-CN" b="1" dirty="0">
                <a:solidFill>
                  <a:srgbClr val="0000CC"/>
                </a:solidFill>
                <a:latin typeface="仿宋" panose="02010609060101010101" pitchFamily="49" charset="-122"/>
                <a:ea typeface="仿宋" panose="02010609060101010101" pitchFamily="49" charset="-122"/>
              </a:rPr>
              <a:t>C4</a:t>
            </a:r>
            <a:r>
              <a:rPr lang="zh-CN" altLang="en-US" b="1" dirty="0">
                <a:solidFill>
                  <a:srgbClr val="0000CC"/>
                </a:solidFill>
                <a:latin typeface="仿宋" panose="02010609060101010101" pitchFamily="49" charset="-122"/>
                <a:ea typeface="仿宋" panose="02010609060101010101" pitchFamily="49" charset="-122"/>
              </a:rPr>
              <a:t>比较并归结。经过一轮比较和归结，得到第一层归结式，把这些归结式的集合记为</a:t>
            </a:r>
            <a:r>
              <a:rPr lang="en-US" altLang="zh-CN" b="1" dirty="0">
                <a:solidFill>
                  <a:srgbClr val="0000CC"/>
                </a:solidFill>
                <a:latin typeface="仿宋" panose="02010609060101010101" pitchFamily="49" charset="-122"/>
                <a:ea typeface="仿宋" panose="02010609060101010101" pitchFamily="49" charset="-122"/>
              </a:rPr>
              <a:t>S</a:t>
            </a:r>
            <a:r>
              <a:rPr lang="en-US" altLang="zh-CN" b="1" baseline="-25000" dirty="0">
                <a:solidFill>
                  <a:srgbClr val="0000CC"/>
                </a:solidFill>
                <a:latin typeface="仿宋" panose="02010609060101010101" pitchFamily="49" charset="-122"/>
                <a:ea typeface="仿宋" panose="02010609060101010101" pitchFamily="49" charset="-122"/>
              </a:rPr>
              <a:t>1</a:t>
            </a:r>
            <a:r>
              <a:rPr lang="en-US" altLang="zh-CN" b="1" dirty="0">
                <a:solidFill>
                  <a:srgbClr val="0000CC"/>
                </a:solidFill>
                <a:latin typeface="仿宋" panose="02010609060101010101" pitchFamily="49" charset="-122"/>
                <a:ea typeface="仿宋" panose="02010609060101010101" pitchFamily="49" charset="-122"/>
              </a:rPr>
              <a:t>;</a:t>
            </a:r>
          </a:p>
          <a:p>
            <a:pPr marL="609600" indent="-609600" algn="just">
              <a:lnSpc>
                <a:spcPct val="95000"/>
              </a:lnSpc>
            </a:pPr>
            <a:r>
              <a:rPr lang="en-US" altLang="zh-CN" b="1" dirty="0">
                <a:solidFill>
                  <a:srgbClr val="0000CC"/>
                </a:solidFill>
                <a:latin typeface="仿宋" panose="02010609060101010101" pitchFamily="49" charset="-122"/>
                <a:ea typeface="仿宋" panose="02010609060101010101" pitchFamily="49" charset="-122"/>
              </a:rPr>
              <a:t>    (2) </a:t>
            </a:r>
            <a:r>
              <a:rPr lang="zh-CN" altLang="en-US" b="1" dirty="0">
                <a:solidFill>
                  <a:srgbClr val="0000CC"/>
                </a:solidFill>
                <a:latin typeface="仿宋" panose="02010609060101010101" pitchFamily="49" charset="-122"/>
                <a:ea typeface="仿宋" panose="02010609060101010101" pitchFamily="49" charset="-122"/>
              </a:rPr>
              <a:t>再从</a:t>
            </a:r>
            <a:r>
              <a:rPr lang="en-US" altLang="zh-CN" b="1" dirty="0">
                <a:solidFill>
                  <a:srgbClr val="0000CC"/>
                </a:solidFill>
                <a:latin typeface="仿宋" panose="02010609060101010101" pitchFamily="49" charset="-122"/>
                <a:ea typeface="仿宋" panose="02010609060101010101" pitchFamily="49" charset="-122"/>
              </a:rPr>
              <a:t>S</a:t>
            </a:r>
            <a:r>
              <a:rPr lang="zh-CN" altLang="en-US" b="1" dirty="0">
                <a:solidFill>
                  <a:srgbClr val="0000CC"/>
                </a:solidFill>
                <a:latin typeface="仿宋" panose="02010609060101010101" pitchFamily="49" charset="-122"/>
                <a:ea typeface="仿宋" panose="02010609060101010101" pitchFamily="49" charset="-122"/>
              </a:rPr>
              <a:t>中</a:t>
            </a:r>
            <a:r>
              <a:rPr lang="en-US" altLang="zh-CN" b="1" dirty="0">
                <a:solidFill>
                  <a:srgbClr val="0000CC"/>
                </a:solidFill>
                <a:latin typeface="仿宋" panose="02010609060101010101" pitchFamily="49" charset="-122"/>
                <a:ea typeface="仿宋" panose="02010609060101010101" pitchFamily="49" charset="-122"/>
              </a:rPr>
              <a:t>C1</a:t>
            </a:r>
            <a:r>
              <a:rPr lang="zh-CN" altLang="en-US" b="1" dirty="0">
                <a:solidFill>
                  <a:srgbClr val="0000CC"/>
                </a:solidFill>
                <a:latin typeface="仿宋" panose="02010609060101010101" pitchFamily="49" charset="-122"/>
                <a:ea typeface="仿宋" panose="02010609060101010101" pitchFamily="49" charset="-122"/>
              </a:rPr>
              <a:t>子句开始与第一归结式</a:t>
            </a:r>
            <a:r>
              <a:rPr lang="en-US" altLang="zh-CN" b="1" dirty="0">
                <a:solidFill>
                  <a:srgbClr val="0000CC"/>
                </a:solidFill>
                <a:latin typeface="仿宋" panose="02010609060101010101" pitchFamily="49" charset="-122"/>
                <a:ea typeface="仿宋" panose="02010609060101010101" pitchFamily="49" charset="-122"/>
              </a:rPr>
              <a:t>S1</a:t>
            </a:r>
            <a:r>
              <a:rPr lang="zh-CN" altLang="en-US" b="1" dirty="0">
                <a:solidFill>
                  <a:srgbClr val="0000CC"/>
                </a:solidFill>
                <a:latin typeface="仿宋" panose="02010609060101010101" pitchFamily="49" charset="-122"/>
                <a:ea typeface="仿宋" panose="02010609060101010101" pitchFamily="49" charset="-122"/>
              </a:rPr>
              <a:t>中的子句比较和归结，得到第二层归结式，把这些归结式的集合记为</a:t>
            </a:r>
            <a:r>
              <a:rPr lang="en-US" altLang="zh-CN" b="1" dirty="0">
                <a:solidFill>
                  <a:srgbClr val="0000CC"/>
                </a:solidFill>
                <a:latin typeface="仿宋" panose="02010609060101010101" pitchFamily="49" charset="-122"/>
                <a:ea typeface="仿宋" panose="02010609060101010101" pitchFamily="49" charset="-122"/>
              </a:rPr>
              <a:t>S</a:t>
            </a:r>
            <a:r>
              <a:rPr lang="en-US" altLang="zh-CN" b="1" baseline="-25000" dirty="0">
                <a:solidFill>
                  <a:srgbClr val="0000CC"/>
                </a:solidFill>
                <a:latin typeface="仿宋" panose="02010609060101010101" pitchFamily="49" charset="-122"/>
                <a:ea typeface="仿宋" panose="02010609060101010101" pitchFamily="49" charset="-122"/>
              </a:rPr>
              <a:t>2</a:t>
            </a:r>
            <a:r>
              <a:rPr lang="en-US" altLang="zh-CN" b="1" dirty="0">
                <a:solidFill>
                  <a:srgbClr val="0000CC"/>
                </a:solidFill>
                <a:latin typeface="仿宋" panose="02010609060101010101" pitchFamily="49" charset="-122"/>
                <a:ea typeface="仿宋" panose="02010609060101010101" pitchFamily="49" charset="-122"/>
              </a:rPr>
              <a:t>;</a:t>
            </a:r>
          </a:p>
          <a:p>
            <a:pPr marL="609600" indent="-609600" algn="just">
              <a:lnSpc>
                <a:spcPct val="95000"/>
              </a:lnSpc>
            </a:pPr>
            <a:r>
              <a:rPr lang="en-US" altLang="zh-CN" b="1" dirty="0">
                <a:solidFill>
                  <a:srgbClr val="0000CC"/>
                </a:solidFill>
                <a:latin typeface="仿宋" panose="02010609060101010101" pitchFamily="49" charset="-122"/>
                <a:ea typeface="仿宋" panose="02010609060101010101" pitchFamily="49" charset="-122"/>
              </a:rPr>
              <a:t>    (3) </a:t>
            </a:r>
            <a:r>
              <a:rPr lang="zh-CN" altLang="en-US" b="1" dirty="0">
                <a:solidFill>
                  <a:srgbClr val="0000CC"/>
                </a:solidFill>
                <a:latin typeface="仿宋" panose="02010609060101010101" pitchFamily="49" charset="-122"/>
                <a:ea typeface="仿宋" panose="02010609060101010101" pitchFamily="49" charset="-122"/>
              </a:rPr>
              <a:t>仍从</a:t>
            </a:r>
            <a:r>
              <a:rPr lang="en-US" altLang="zh-CN" b="1" dirty="0">
                <a:solidFill>
                  <a:srgbClr val="0000CC"/>
                </a:solidFill>
                <a:latin typeface="仿宋" panose="02010609060101010101" pitchFamily="49" charset="-122"/>
                <a:ea typeface="仿宋" panose="02010609060101010101" pitchFamily="49" charset="-122"/>
              </a:rPr>
              <a:t>S</a:t>
            </a:r>
            <a:r>
              <a:rPr lang="zh-CN" altLang="en-US" b="1" dirty="0">
                <a:solidFill>
                  <a:srgbClr val="0000CC"/>
                </a:solidFill>
                <a:latin typeface="仿宋" panose="02010609060101010101" pitchFamily="49" charset="-122"/>
                <a:ea typeface="仿宋" panose="02010609060101010101" pitchFamily="49" charset="-122"/>
              </a:rPr>
              <a:t>中的</a:t>
            </a:r>
            <a:r>
              <a:rPr lang="en-US" altLang="zh-CN" b="1" dirty="0">
                <a:solidFill>
                  <a:srgbClr val="0000CC"/>
                </a:solidFill>
                <a:latin typeface="仿宋" panose="02010609060101010101" pitchFamily="49" charset="-122"/>
                <a:ea typeface="仿宋" panose="02010609060101010101" pitchFamily="49" charset="-122"/>
              </a:rPr>
              <a:t>C1</a:t>
            </a:r>
            <a:r>
              <a:rPr lang="zh-CN" altLang="en-US" b="1" dirty="0">
                <a:solidFill>
                  <a:srgbClr val="0000CC"/>
                </a:solidFill>
                <a:latin typeface="仿宋" panose="02010609060101010101" pitchFamily="49" charset="-122"/>
                <a:ea typeface="仿宋" panose="02010609060101010101" pitchFamily="49" charset="-122"/>
              </a:rPr>
              <a:t>子句和第一归结式</a:t>
            </a:r>
            <a:r>
              <a:rPr lang="en-US" altLang="zh-CN" b="1" dirty="0">
                <a:solidFill>
                  <a:srgbClr val="0000CC"/>
                </a:solidFill>
                <a:latin typeface="仿宋" panose="02010609060101010101" pitchFamily="49" charset="-122"/>
                <a:ea typeface="仿宋" panose="02010609060101010101" pitchFamily="49" charset="-122"/>
              </a:rPr>
              <a:t>S1</a:t>
            </a:r>
            <a:r>
              <a:rPr lang="zh-CN" altLang="en-US" b="1" dirty="0">
                <a:solidFill>
                  <a:srgbClr val="0000CC"/>
                </a:solidFill>
                <a:latin typeface="仿宋" panose="02010609060101010101" pitchFamily="49" charset="-122"/>
                <a:ea typeface="仿宋" panose="02010609060101010101" pitchFamily="49" charset="-122"/>
              </a:rPr>
              <a:t>中的子句开始 ，逐个与第二归结式</a:t>
            </a:r>
            <a:r>
              <a:rPr lang="en-US" altLang="zh-CN" b="1" dirty="0">
                <a:solidFill>
                  <a:srgbClr val="0000CC"/>
                </a:solidFill>
                <a:latin typeface="仿宋" panose="02010609060101010101" pitchFamily="49" charset="-122"/>
                <a:ea typeface="仿宋" panose="02010609060101010101" pitchFamily="49" charset="-122"/>
              </a:rPr>
              <a:t>S2</a:t>
            </a:r>
            <a:r>
              <a:rPr lang="zh-CN" altLang="en-US" b="1" dirty="0">
                <a:solidFill>
                  <a:srgbClr val="0000CC"/>
                </a:solidFill>
                <a:latin typeface="仿宋" panose="02010609060101010101" pitchFamily="49" charset="-122"/>
                <a:ea typeface="仿宋" panose="02010609060101010101" pitchFamily="49" charset="-122"/>
              </a:rPr>
              <a:t>中的子句比较和归结，得到第三层归结式，把这些归结式的集合记为</a:t>
            </a:r>
            <a:r>
              <a:rPr lang="en-US" altLang="zh-CN" b="1" dirty="0">
                <a:solidFill>
                  <a:srgbClr val="0000CC"/>
                </a:solidFill>
                <a:latin typeface="仿宋" panose="02010609060101010101" pitchFamily="49" charset="-122"/>
                <a:ea typeface="仿宋" panose="02010609060101010101" pitchFamily="49" charset="-122"/>
              </a:rPr>
              <a:t>S</a:t>
            </a:r>
            <a:r>
              <a:rPr lang="en-US" altLang="zh-CN" b="1" baseline="-25000" dirty="0">
                <a:solidFill>
                  <a:srgbClr val="0000CC"/>
                </a:solidFill>
                <a:latin typeface="仿宋" panose="02010609060101010101" pitchFamily="49" charset="-122"/>
                <a:ea typeface="仿宋" panose="02010609060101010101" pitchFamily="49" charset="-122"/>
              </a:rPr>
              <a:t>3</a:t>
            </a:r>
            <a:r>
              <a:rPr lang="en-US" altLang="zh-CN" b="1" dirty="0">
                <a:solidFill>
                  <a:srgbClr val="0000CC"/>
                </a:solidFill>
                <a:latin typeface="仿宋" panose="02010609060101010101" pitchFamily="49" charset="-122"/>
                <a:ea typeface="仿宋" panose="02010609060101010101" pitchFamily="49" charset="-122"/>
              </a:rPr>
              <a:t>;</a:t>
            </a:r>
          </a:p>
          <a:p>
            <a:pPr marL="609600" indent="-609600" algn="just">
              <a:lnSpc>
                <a:spcPct val="95000"/>
              </a:lnSpc>
            </a:pPr>
            <a:r>
              <a:rPr lang="zh-CN" altLang="en-US" b="1" dirty="0">
                <a:solidFill>
                  <a:srgbClr val="0000CC"/>
                </a:solidFill>
                <a:latin typeface="仿宋" panose="02010609060101010101" pitchFamily="49" charset="-122"/>
                <a:ea typeface="仿宋" panose="02010609060101010101" pitchFamily="49" charset="-122"/>
              </a:rPr>
              <a:t>如此继续，直到得出空子句或不能再继续归结为止。</a:t>
            </a:r>
          </a:p>
        </p:txBody>
      </p:sp>
      <p:sp>
        <p:nvSpPr>
          <p:cNvPr id="251909" name="文本框 3"/>
          <p:cNvSpPr txBox="1"/>
          <p:nvPr/>
        </p:nvSpPr>
        <p:spPr>
          <a:xfrm>
            <a:off x="1793876" y="990600"/>
            <a:ext cx="8531225" cy="8318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609600" indent="-609600" eaLnBrk="1" hangingPunct="1">
              <a:spcBef>
                <a:spcPct val="0"/>
              </a:spcBef>
              <a:buClrTx/>
              <a:buSzTx/>
              <a:buNone/>
            </a:pPr>
            <a:r>
              <a:rPr lang="en-US" altLang="zh-CN" sz="2400" b="1" dirty="0">
                <a:solidFill>
                  <a:srgbClr val="0000CC"/>
                </a:solidFill>
                <a:latin typeface="Arial" panose="020B0604020202020204" pitchFamily="34" charset="0"/>
                <a:ea typeface="宋体" panose="02010600030101010101" pitchFamily="2" charset="-122"/>
                <a:sym typeface="宋体" panose="02010600030101010101" pitchFamily="2" charset="-122"/>
              </a:rPr>
              <a:t>    </a:t>
            </a:r>
            <a:r>
              <a:rPr lang="zh-CN" altLang="en-US" sz="2400" b="1" dirty="0">
                <a:solidFill>
                  <a:srgbClr val="0000CC"/>
                </a:solidFill>
                <a:latin typeface="Arial" panose="020B0604020202020204" pitchFamily="34" charset="0"/>
                <a:ea typeface="宋体" panose="02010600030101010101" pitchFamily="2" charset="-122"/>
                <a:sym typeface="宋体" panose="02010600030101010101" pitchFamily="2" charset="-122"/>
              </a:rPr>
              <a:t>为了说明选择归结策略的重要性，在讨论各种常用的归结策</a:t>
            </a:r>
          </a:p>
          <a:p>
            <a:pPr marL="609600" indent="-609600" eaLnBrk="1" hangingPunct="1">
              <a:spcBef>
                <a:spcPct val="0"/>
              </a:spcBef>
              <a:buClrTx/>
              <a:buSzTx/>
              <a:buNone/>
            </a:pPr>
            <a:r>
              <a:rPr lang="zh-CN" altLang="en-US" sz="2400" b="1" dirty="0">
                <a:solidFill>
                  <a:srgbClr val="0000CC"/>
                </a:solidFill>
                <a:latin typeface="Arial" panose="020B0604020202020204" pitchFamily="34" charset="0"/>
                <a:ea typeface="宋体" panose="02010600030101010101" pitchFamily="2" charset="-122"/>
                <a:sym typeface="宋体" panose="02010600030101010101" pitchFamily="2" charset="-122"/>
              </a:rPr>
              <a:t>略之前，还是</a:t>
            </a:r>
            <a:r>
              <a:rPr lang="zh-CN" altLang="en-US" sz="2400" b="1" dirty="0">
                <a:solidFill>
                  <a:srgbClr val="008000"/>
                </a:solidFill>
                <a:latin typeface="Arial" panose="020B0604020202020204" pitchFamily="34" charset="0"/>
                <a:ea typeface="宋体" panose="02010600030101010101" pitchFamily="2" charset="-122"/>
                <a:sym typeface="宋体" panose="02010600030101010101" pitchFamily="2" charset="-122"/>
              </a:rPr>
              <a:t>先提一下广度优先策略</a:t>
            </a:r>
            <a:r>
              <a:rPr lang="zh-CN" altLang="en-US" sz="2400" b="1" dirty="0">
                <a:solidFill>
                  <a:srgbClr val="0000CC"/>
                </a:solidFill>
                <a:latin typeface="Arial" panose="020B0604020202020204" pitchFamily="34" charset="0"/>
                <a:ea typeface="宋体" panose="02010600030101010101" pitchFamily="2" charset="-122"/>
                <a:sym typeface="宋体" panose="02010600030101010101" pitchFamily="2" charset="-122"/>
              </a:rPr>
              <a:t>。</a:t>
            </a:r>
          </a:p>
        </p:txBody>
      </p:sp>
      <p:sp>
        <p:nvSpPr>
          <p:cNvPr id="251910" name="文本框 1"/>
          <p:cNvSpPr txBox="1"/>
          <p:nvPr/>
        </p:nvSpPr>
        <p:spPr>
          <a:xfrm>
            <a:off x="1947863" y="1752601"/>
            <a:ext cx="5656262"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zh-CN" altLang="en-US" sz="2800" b="1" dirty="0">
                <a:solidFill>
                  <a:srgbClr val="0000CC"/>
                </a:solidFill>
                <a:latin typeface="Tahoma" panose="020B0604030504040204" pitchFamily="34" charset="0"/>
                <a:ea typeface="宋体" panose="02010600030101010101" pitchFamily="2" charset="-122"/>
              </a:rPr>
              <a:t>1. 宽度优先策略</a:t>
            </a:r>
            <a:endParaRPr lang="zh-CN" altLang="en-US" sz="2800" b="1"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155166402"/>
      </p:ext>
    </p:extLst>
  </p:cSld>
  <p:clrMapOvr>
    <a:masterClrMapping/>
  </p:clrMapOvr>
  <p:transition>
    <p:random/>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p:cNvSpPr>
          <p:nvPr>
            <p:ph type="title"/>
          </p:nvPr>
        </p:nvSpPr>
        <p:spPr>
          <a:xfrm>
            <a:off x="1825625" y="-76200"/>
            <a:ext cx="8534400" cy="758825"/>
          </a:xfrm>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3.7  </a:t>
            </a:r>
            <a:r>
              <a:rPr lang="zh-CN" altLang="en-US" sz="3600" dirty="0">
                <a:solidFill>
                  <a:srgbClr val="7B9899"/>
                </a:solidFill>
                <a:latin typeface="Times New Roman" panose="02020603050405020304" pitchFamily="18" charset="0"/>
                <a:ea typeface="黑体" panose="02010609060101010101" pitchFamily="49" charset="-122"/>
              </a:rPr>
              <a:t>归结策略</a:t>
            </a:r>
          </a:p>
        </p:txBody>
      </p:sp>
      <p:sp>
        <p:nvSpPr>
          <p:cNvPr id="252931"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0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spcBef>
                <a:spcPct val="0"/>
              </a:spcBef>
            </a:pPr>
            <a:fld id="{4F698E42-C6CE-4B16-AD04-B8756AC855FC}" type="slidenum">
              <a:rPr lang="ja-JP" altLang="en-US" smtClean="0"/>
              <a:pPr>
                <a:defRPr/>
              </a:pPr>
              <a:t>242</a:t>
            </a:fld>
            <a:endParaRPr lang="ja-JP" altLang="en-US" sz="1600" dirty="0">
              <a:solidFill>
                <a:srgbClr val="A50021"/>
              </a:solidFill>
              <a:latin typeface="Arial" panose="020B0604020202020204" pitchFamily="34" charset="0"/>
              <a:ea typeface="MS PGothic" panose="020B0600070205080204" pitchFamily="34" charset="-128"/>
            </a:endParaRPr>
          </a:p>
        </p:txBody>
      </p:sp>
      <p:sp>
        <p:nvSpPr>
          <p:cNvPr id="252932" name="文本框 2"/>
          <p:cNvSpPr txBox="1"/>
          <p:nvPr/>
        </p:nvSpPr>
        <p:spPr>
          <a:xfrm>
            <a:off x="1919606" y="1466850"/>
            <a:ext cx="8580755" cy="119888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609600" indent="-609600" algn="just" eaLnBrk="1" hangingPunct="1">
              <a:spcBef>
                <a:spcPct val="0"/>
              </a:spcBef>
              <a:buClrTx/>
              <a:buSzTx/>
              <a:buNone/>
            </a:pPr>
            <a:r>
              <a:rPr lang="zh-CN" altLang="en-US" sz="2400" b="1" dirty="0">
                <a:solidFill>
                  <a:srgbClr val="006600"/>
                </a:solidFill>
                <a:latin typeface="Times New Roman" panose="02020603050405020304" pitchFamily="18" charset="0"/>
                <a:ea typeface="宋体" panose="02010600030101010101" pitchFamily="2" charset="-122"/>
              </a:rPr>
              <a:t>例</a:t>
            </a:r>
            <a:r>
              <a:rPr lang="en-US" altLang="zh-CN" sz="2400" b="1" dirty="0">
                <a:solidFill>
                  <a:srgbClr val="006600"/>
                </a:solidFill>
                <a:latin typeface="Times New Roman" panose="02020603050405020304" pitchFamily="18" charset="0"/>
                <a:ea typeface="宋体" panose="02010600030101010101" pitchFamily="2" charset="-122"/>
              </a:rPr>
              <a:t>3.13 </a:t>
            </a:r>
            <a:r>
              <a:rPr lang="en-US" altLang="zh-CN" sz="2400" b="1" dirty="0">
                <a:solidFill>
                  <a:srgbClr val="0000CC"/>
                </a:solidFill>
                <a:latin typeface="Times New Roman" panose="02020603050405020304" pitchFamily="18" charset="0"/>
                <a:ea typeface="宋体" panose="02010600030101010101" pitchFamily="2" charset="-122"/>
              </a:rPr>
              <a:t> </a:t>
            </a:r>
            <a:r>
              <a:rPr lang="zh-CN" altLang="en-US" sz="2400" b="1" dirty="0">
                <a:solidFill>
                  <a:srgbClr val="0000CC"/>
                </a:solidFill>
                <a:latin typeface="Times New Roman" panose="02020603050405020304" pitchFamily="18" charset="0"/>
                <a:ea typeface="宋体" panose="02010600030101010101" pitchFamily="2" charset="-122"/>
              </a:rPr>
              <a:t>设有如下子句集：</a:t>
            </a:r>
          </a:p>
          <a:p>
            <a:pPr marL="609600" indent="-609600" algn="just" eaLnBrk="1" hangingPunct="1">
              <a:spcBef>
                <a:spcPct val="0"/>
              </a:spcBef>
              <a:buClrTx/>
              <a:buSzTx/>
              <a:buNone/>
            </a:pPr>
            <a:r>
              <a:rPr lang="en-US" altLang="zh-CN" sz="2400" b="1" dirty="0">
                <a:solidFill>
                  <a:srgbClr val="0000CC"/>
                </a:solidFill>
                <a:latin typeface="Times New Roman" panose="02020603050405020304" pitchFamily="18" charset="0"/>
                <a:ea typeface="宋体" panose="02010600030101010101" pitchFamily="2" charset="-122"/>
              </a:rPr>
              <a:t>S={﹁I(x)∨R(x),  I(a), ﹁R(y)∨L(y), ﹁L(a) }</a:t>
            </a:r>
            <a:r>
              <a:rPr lang="zh-CN" altLang="en-US" sz="2400" b="1" dirty="0">
                <a:solidFill>
                  <a:srgbClr val="0000CC"/>
                </a:solidFill>
                <a:latin typeface="Times New Roman" panose="02020603050405020304" pitchFamily="18" charset="0"/>
                <a:ea typeface="宋体" panose="02010600030101010101" pitchFamily="2" charset="-122"/>
              </a:rPr>
              <a:t>，用宽度优先策略证明</a:t>
            </a:r>
            <a:r>
              <a:rPr lang="en-US" altLang="zh-CN" sz="2400" b="1" dirty="0">
                <a:solidFill>
                  <a:srgbClr val="0000CC"/>
                </a:solidFill>
                <a:latin typeface="Times New Roman" panose="02020603050405020304" pitchFamily="18" charset="0"/>
                <a:ea typeface="宋体" panose="02010600030101010101" pitchFamily="2" charset="-122"/>
              </a:rPr>
              <a:t>S</a:t>
            </a:r>
            <a:r>
              <a:rPr lang="zh-CN" altLang="en-US" sz="2400" b="1" dirty="0">
                <a:solidFill>
                  <a:srgbClr val="0000CC"/>
                </a:solidFill>
                <a:latin typeface="Times New Roman" panose="02020603050405020304" pitchFamily="18" charset="0"/>
                <a:ea typeface="宋体" panose="02010600030101010101" pitchFamily="2" charset="-122"/>
              </a:rPr>
              <a:t>为不可满足。宽度优先策略的归结树如下：</a:t>
            </a:r>
          </a:p>
        </p:txBody>
      </p:sp>
      <p:sp>
        <p:nvSpPr>
          <p:cNvPr id="252933" name="Text Box 4"/>
          <p:cNvSpPr txBox="1"/>
          <p:nvPr/>
        </p:nvSpPr>
        <p:spPr>
          <a:xfrm>
            <a:off x="2640014" y="2895600"/>
            <a:ext cx="1703387"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 I(x)∨R(x)</a:t>
            </a:r>
          </a:p>
        </p:txBody>
      </p:sp>
      <p:sp>
        <p:nvSpPr>
          <p:cNvPr id="252934" name="Text Box 5"/>
          <p:cNvSpPr txBox="1"/>
          <p:nvPr/>
        </p:nvSpPr>
        <p:spPr>
          <a:xfrm>
            <a:off x="4943476" y="2895600"/>
            <a:ext cx="576263"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I(a)</a:t>
            </a:r>
          </a:p>
        </p:txBody>
      </p:sp>
      <p:sp>
        <p:nvSpPr>
          <p:cNvPr id="252935" name="Text Box 6"/>
          <p:cNvSpPr txBox="1"/>
          <p:nvPr/>
        </p:nvSpPr>
        <p:spPr>
          <a:xfrm>
            <a:off x="6240464" y="2895600"/>
            <a:ext cx="18002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﹁R(y)∨L(y)</a:t>
            </a:r>
          </a:p>
        </p:txBody>
      </p:sp>
      <p:sp>
        <p:nvSpPr>
          <p:cNvPr id="252936" name="Text Box 7"/>
          <p:cNvSpPr txBox="1"/>
          <p:nvPr/>
        </p:nvSpPr>
        <p:spPr>
          <a:xfrm>
            <a:off x="8616950" y="2895600"/>
            <a:ext cx="935038"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﹁L(a)</a:t>
            </a:r>
          </a:p>
        </p:txBody>
      </p:sp>
      <p:sp>
        <p:nvSpPr>
          <p:cNvPr id="252937" name="Text Box 8"/>
          <p:cNvSpPr txBox="1"/>
          <p:nvPr/>
        </p:nvSpPr>
        <p:spPr>
          <a:xfrm>
            <a:off x="3000375" y="4276725"/>
            <a:ext cx="865188"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R(a)</a:t>
            </a:r>
          </a:p>
        </p:txBody>
      </p:sp>
      <p:sp>
        <p:nvSpPr>
          <p:cNvPr id="252938" name="Text Box 9"/>
          <p:cNvSpPr txBox="1"/>
          <p:nvPr/>
        </p:nvSpPr>
        <p:spPr>
          <a:xfrm>
            <a:off x="6167439" y="4276725"/>
            <a:ext cx="18002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﹁I(x) ∨L(x)</a:t>
            </a:r>
          </a:p>
        </p:txBody>
      </p:sp>
      <p:sp>
        <p:nvSpPr>
          <p:cNvPr id="252939" name="Text Box 10"/>
          <p:cNvSpPr txBox="1"/>
          <p:nvPr/>
        </p:nvSpPr>
        <p:spPr>
          <a:xfrm>
            <a:off x="8609966" y="4276725"/>
            <a:ext cx="1008063"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﹁R(a)</a:t>
            </a:r>
          </a:p>
        </p:txBody>
      </p:sp>
      <p:sp>
        <p:nvSpPr>
          <p:cNvPr id="252940" name="Text Box 11"/>
          <p:cNvSpPr txBox="1"/>
          <p:nvPr/>
        </p:nvSpPr>
        <p:spPr>
          <a:xfrm>
            <a:off x="3287713" y="5716588"/>
            <a:ext cx="863600"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L(a)</a:t>
            </a:r>
          </a:p>
        </p:txBody>
      </p:sp>
      <p:sp>
        <p:nvSpPr>
          <p:cNvPr id="252941" name="Text Box 12"/>
          <p:cNvSpPr txBox="1"/>
          <p:nvPr/>
        </p:nvSpPr>
        <p:spPr>
          <a:xfrm>
            <a:off x="4727576" y="5716588"/>
            <a:ext cx="9366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L(a)</a:t>
            </a:r>
          </a:p>
        </p:txBody>
      </p:sp>
      <p:sp>
        <p:nvSpPr>
          <p:cNvPr id="252942" name="Text Box 13"/>
          <p:cNvSpPr txBox="1"/>
          <p:nvPr/>
        </p:nvSpPr>
        <p:spPr>
          <a:xfrm>
            <a:off x="5880101" y="5716588"/>
            <a:ext cx="9366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﹁I(a)</a:t>
            </a:r>
          </a:p>
        </p:txBody>
      </p:sp>
      <p:sp>
        <p:nvSpPr>
          <p:cNvPr id="252943" name="Text Box 14"/>
          <p:cNvSpPr txBox="1"/>
          <p:nvPr/>
        </p:nvSpPr>
        <p:spPr>
          <a:xfrm>
            <a:off x="7175501" y="5645150"/>
            <a:ext cx="9366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﹁I(a)</a:t>
            </a:r>
          </a:p>
        </p:txBody>
      </p:sp>
      <p:sp>
        <p:nvSpPr>
          <p:cNvPr id="252944" name="Text Box 15"/>
          <p:cNvSpPr txBox="1"/>
          <p:nvPr/>
        </p:nvSpPr>
        <p:spPr>
          <a:xfrm>
            <a:off x="8832850" y="5645150"/>
            <a:ext cx="935038"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NIL</a:t>
            </a:r>
          </a:p>
        </p:txBody>
      </p:sp>
      <p:sp>
        <p:nvSpPr>
          <p:cNvPr id="252945" name="Line 16"/>
          <p:cNvSpPr/>
          <p:nvPr/>
        </p:nvSpPr>
        <p:spPr>
          <a:xfrm flipH="1">
            <a:off x="3298825" y="3322321"/>
            <a:ext cx="76200" cy="954405"/>
          </a:xfrm>
          <a:custGeom>
            <a:avLst/>
            <a:gdLst/>
            <a:ahLst/>
            <a:cxnLst>
              <a:cxn ang="0">
                <a:pos x="0" y="0"/>
              </a:cxn>
              <a:cxn ang="0">
                <a:pos x="2147483646" y="2147483646"/>
              </a:cxn>
            </a:cxnLst>
            <a:rect l="0" t="0" r="0" b="0"/>
            <a:pathLst>
              <a:path w="5" h="414">
                <a:moveTo>
                  <a:pt x="0" y="0"/>
                </a:moveTo>
                <a:lnTo>
                  <a:pt x="5" y="414"/>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2946" name="Line 17"/>
          <p:cNvSpPr/>
          <p:nvPr/>
        </p:nvSpPr>
        <p:spPr>
          <a:xfrm>
            <a:off x="3352166" y="3368676"/>
            <a:ext cx="1821815" cy="897255"/>
          </a:xfrm>
          <a:custGeom>
            <a:avLst/>
            <a:gdLst/>
            <a:ahLst/>
            <a:cxnLst>
              <a:cxn ang="0">
                <a:pos x="2147483646" y="0"/>
              </a:cxn>
              <a:cxn ang="0">
                <a:pos x="0" y="2147483646"/>
              </a:cxn>
            </a:cxnLst>
            <a:rect l="0" t="0" r="0" b="0"/>
            <a:pathLst>
              <a:path w="1085" h="430">
                <a:moveTo>
                  <a:pt x="1085" y="0"/>
                </a:moveTo>
                <a:lnTo>
                  <a:pt x="0" y="43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2947" name="Line 18"/>
          <p:cNvSpPr/>
          <p:nvPr/>
        </p:nvSpPr>
        <p:spPr>
          <a:xfrm>
            <a:off x="3409951" y="3309620"/>
            <a:ext cx="3622675" cy="960120"/>
          </a:xfrm>
          <a:prstGeom prst="line">
            <a:avLst/>
          </a:prstGeom>
          <a:ln w="9525" cap="flat" cmpd="sng">
            <a:solidFill>
              <a:schemeClr val="tx1"/>
            </a:solidFill>
            <a:prstDash val="solid"/>
            <a:headEnd type="none" w="med" len="med"/>
            <a:tailEnd type="none" w="med" len="med"/>
          </a:ln>
        </p:spPr>
      </p:sp>
      <p:sp>
        <p:nvSpPr>
          <p:cNvPr id="252948" name="Line 19"/>
          <p:cNvSpPr/>
          <p:nvPr/>
        </p:nvSpPr>
        <p:spPr>
          <a:xfrm flipH="1">
            <a:off x="7002780" y="3354071"/>
            <a:ext cx="76200" cy="897255"/>
          </a:xfrm>
          <a:custGeom>
            <a:avLst/>
            <a:gdLst/>
            <a:ahLst/>
            <a:cxnLst>
              <a:cxn ang="0">
                <a:pos x="0" y="0"/>
              </a:cxn>
              <a:cxn ang="0">
                <a:pos x="2147483646" y="2147483646"/>
              </a:cxn>
            </a:cxnLst>
            <a:rect l="0" t="0" r="0" b="0"/>
            <a:pathLst>
              <a:path w="7" h="468">
                <a:moveTo>
                  <a:pt x="0" y="0"/>
                </a:moveTo>
                <a:lnTo>
                  <a:pt x="7" y="468"/>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2949" name="Line 20"/>
          <p:cNvSpPr/>
          <p:nvPr/>
        </p:nvSpPr>
        <p:spPr>
          <a:xfrm>
            <a:off x="7067551" y="3327401"/>
            <a:ext cx="2052955" cy="949325"/>
          </a:xfrm>
          <a:custGeom>
            <a:avLst/>
            <a:gdLst/>
            <a:ahLst/>
            <a:cxnLst>
              <a:cxn ang="0">
                <a:pos x="0" y="0"/>
              </a:cxn>
              <a:cxn ang="0">
                <a:pos x="2147483646" y="2147483646"/>
              </a:cxn>
            </a:cxnLst>
            <a:rect l="0" t="0" r="0" b="0"/>
            <a:pathLst>
              <a:path w="1279" h="430">
                <a:moveTo>
                  <a:pt x="0" y="0"/>
                </a:moveTo>
                <a:lnTo>
                  <a:pt x="1279" y="43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2950" name="Line 21"/>
          <p:cNvSpPr/>
          <p:nvPr/>
        </p:nvSpPr>
        <p:spPr>
          <a:xfrm flipH="1">
            <a:off x="9110345" y="3302001"/>
            <a:ext cx="10160" cy="949325"/>
          </a:xfrm>
          <a:prstGeom prst="line">
            <a:avLst/>
          </a:prstGeom>
          <a:ln w="9525" cap="flat" cmpd="sng">
            <a:solidFill>
              <a:schemeClr val="tx1"/>
            </a:solidFill>
            <a:prstDash val="solid"/>
            <a:headEnd type="none" w="med" len="med"/>
            <a:tailEnd type="none" w="med" len="med"/>
          </a:ln>
        </p:spPr>
      </p:sp>
      <p:sp>
        <p:nvSpPr>
          <p:cNvPr id="252951" name="Line 22"/>
          <p:cNvSpPr/>
          <p:nvPr/>
        </p:nvSpPr>
        <p:spPr>
          <a:xfrm>
            <a:off x="3359151" y="4637088"/>
            <a:ext cx="288925" cy="10795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2" name="Line 23"/>
          <p:cNvSpPr/>
          <p:nvPr/>
        </p:nvSpPr>
        <p:spPr>
          <a:xfrm>
            <a:off x="3719830" y="3329305"/>
            <a:ext cx="3333750" cy="2387600"/>
          </a:xfrm>
          <a:custGeom>
            <a:avLst/>
            <a:gdLst/>
            <a:ahLst/>
            <a:cxnLst>
              <a:cxn ang="0">
                <a:pos x="2147483646" y="0"/>
              </a:cxn>
              <a:cxn ang="0">
                <a:pos x="0" y="2147483646"/>
              </a:cxn>
            </a:cxnLst>
            <a:rect l="0" t="0" r="0" b="0"/>
            <a:pathLst>
              <a:path w="2023" h="1329">
                <a:moveTo>
                  <a:pt x="2023" y="0"/>
                </a:moveTo>
                <a:lnTo>
                  <a:pt x="0" y="1329"/>
                </a:ln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252953" name="Line 24"/>
          <p:cNvSpPr/>
          <p:nvPr/>
        </p:nvSpPr>
        <p:spPr>
          <a:xfrm flipH="1">
            <a:off x="5145405" y="3368675"/>
            <a:ext cx="13970" cy="234823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4" name="Line 25"/>
          <p:cNvSpPr/>
          <p:nvPr/>
        </p:nvSpPr>
        <p:spPr>
          <a:xfrm flipH="1">
            <a:off x="5159376" y="4708525"/>
            <a:ext cx="1872615" cy="100838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5" name="Line 26"/>
          <p:cNvSpPr/>
          <p:nvPr/>
        </p:nvSpPr>
        <p:spPr>
          <a:xfrm>
            <a:off x="3393440" y="3304541"/>
            <a:ext cx="2847340" cy="2412365"/>
          </a:xfrm>
          <a:custGeom>
            <a:avLst/>
            <a:gdLst/>
            <a:ahLst/>
            <a:cxnLst>
              <a:cxn ang="0">
                <a:pos x="0" y="0"/>
              </a:cxn>
              <a:cxn ang="0">
                <a:pos x="2147483646" y="2147483646"/>
              </a:cxn>
            </a:cxnLst>
            <a:rect l="0" t="0" r="0" b="0"/>
            <a:pathLst>
              <a:path w="1819" h="1329">
                <a:moveTo>
                  <a:pt x="0" y="0"/>
                </a:moveTo>
                <a:lnTo>
                  <a:pt x="1819" y="1329"/>
                </a:ln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252956" name="Line 27"/>
          <p:cNvSpPr/>
          <p:nvPr/>
        </p:nvSpPr>
        <p:spPr>
          <a:xfrm flipH="1">
            <a:off x="6383338" y="4708526"/>
            <a:ext cx="2736850" cy="100806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7" name="Line 28"/>
          <p:cNvSpPr/>
          <p:nvPr/>
        </p:nvSpPr>
        <p:spPr>
          <a:xfrm>
            <a:off x="7067551" y="4728211"/>
            <a:ext cx="541655" cy="92773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8" name="Line 29"/>
          <p:cNvSpPr/>
          <p:nvPr/>
        </p:nvSpPr>
        <p:spPr>
          <a:xfrm>
            <a:off x="3359151" y="4708526"/>
            <a:ext cx="5832475" cy="9366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9" name="Line 30"/>
          <p:cNvSpPr/>
          <p:nvPr/>
        </p:nvSpPr>
        <p:spPr>
          <a:xfrm flipH="1">
            <a:off x="9184640" y="4683125"/>
            <a:ext cx="76200" cy="925830"/>
          </a:xfrm>
          <a:custGeom>
            <a:avLst/>
            <a:gdLst/>
            <a:ahLst/>
            <a:cxnLst>
              <a:cxn ang="0">
                <a:pos x="0" y="0"/>
              </a:cxn>
              <a:cxn ang="0">
                <a:pos x="2147483646" y="2147483646"/>
              </a:cxn>
            </a:cxnLst>
            <a:rect l="0" t="0" r="0" b="0"/>
            <a:pathLst>
              <a:path w="37" h="558">
                <a:moveTo>
                  <a:pt x="0" y="0"/>
                </a:moveTo>
                <a:lnTo>
                  <a:pt x="37" y="558"/>
                </a:ln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252960" name="Text Box 31"/>
          <p:cNvSpPr txBox="1"/>
          <p:nvPr/>
        </p:nvSpPr>
        <p:spPr>
          <a:xfrm>
            <a:off x="1904683" y="2924494"/>
            <a:ext cx="576262" cy="3968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S</a:t>
            </a:r>
          </a:p>
        </p:txBody>
      </p:sp>
      <p:sp>
        <p:nvSpPr>
          <p:cNvPr id="252961" name="Text Box 32"/>
          <p:cNvSpPr txBox="1"/>
          <p:nvPr/>
        </p:nvSpPr>
        <p:spPr>
          <a:xfrm>
            <a:off x="1992313" y="4276726"/>
            <a:ext cx="576262" cy="3968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S1</a:t>
            </a:r>
          </a:p>
        </p:txBody>
      </p:sp>
      <p:sp>
        <p:nvSpPr>
          <p:cNvPr id="252962" name="Text Box 33"/>
          <p:cNvSpPr txBox="1"/>
          <p:nvPr/>
        </p:nvSpPr>
        <p:spPr>
          <a:xfrm>
            <a:off x="1992313" y="5716589"/>
            <a:ext cx="647700" cy="3968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S2</a:t>
            </a:r>
          </a:p>
        </p:txBody>
      </p:sp>
      <p:sp>
        <p:nvSpPr>
          <p:cNvPr id="252963" name="Line 34"/>
          <p:cNvSpPr/>
          <p:nvPr/>
        </p:nvSpPr>
        <p:spPr>
          <a:xfrm>
            <a:off x="7695565" y="3324225"/>
            <a:ext cx="1442720" cy="2292350"/>
          </a:xfrm>
          <a:custGeom>
            <a:avLst/>
            <a:gdLst/>
            <a:ahLst/>
            <a:cxnLst>
              <a:cxn ang="0">
                <a:pos x="2147483646" y="0"/>
              </a:cxn>
              <a:cxn ang="0">
                <a:pos x="0" y="2147483646"/>
              </a:cxn>
            </a:cxnLst>
            <a:rect l="0" t="0" r="0" b="0"/>
            <a:pathLst>
              <a:path w="862" h="1273">
                <a:moveTo>
                  <a:pt x="862" y="0"/>
                </a:moveTo>
                <a:lnTo>
                  <a:pt x="0" y="1273"/>
                </a:ln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252964" name="文本框 1"/>
          <p:cNvSpPr txBox="1"/>
          <p:nvPr/>
        </p:nvSpPr>
        <p:spPr>
          <a:xfrm>
            <a:off x="1654176" y="641351"/>
            <a:ext cx="5656263"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zh-CN" altLang="en-US" sz="2800" b="1" dirty="0">
                <a:solidFill>
                  <a:srgbClr val="0000CC"/>
                </a:solidFill>
                <a:latin typeface="Tahoma" panose="020B0604030504040204" pitchFamily="34" charset="0"/>
                <a:ea typeface="宋体" panose="02010600030101010101" pitchFamily="2" charset="-122"/>
              </a:rPr>
              <a:t>1. 宽度优先策略</a:t>
            </a:r>
            <a:endParaRPr lang="zh-CN" altLang="en-US" sz="2800" b="1"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05199224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29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29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29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29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29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29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29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29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29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29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29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29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29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29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29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29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29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29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29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29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29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29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295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295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29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52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7" grpId="0" animBg="1"/>
      <p:bldP spid="252937" grpId="1" animBg="1"/>
      <p:bldP spid="252938" grpId="0" animBg="1"/>
      <p:bldP spid="252938" grpId="1" animBg="1"/>
      <p:bldP spid="252939" grpId="0" animBg="1"/>
      <p:bldP spid="252939" grpId="1" animBg="1"/>
      <p:bldP spid="252940" grpId="0" animBg="1"/>
      <p:bldP spid="252940" grpId="1" animBg="1"/>
      <p:bldP spid="252941" grpId="0" animBg="1"/>
      <p:bldP spid="252941" grpId="1" animBg="1"/>
      <p:bldP spid="252942" grpId="0" animBg="1"/>
      <p:bldP spid="252942" grpId="1" animBg="1"/>
      <p:bldP spid="252943" grpId="0" animBg="1"/>
      <p:bldP spid="252943" grpId="1" animBg="1"/>
      <p:bldP spid="252944" grpId="0" animBg="1"/>
      <p:bldP spid="252944" grpId="1" animBg="1"/>
      <p:bldP spid="252945" grpId="0" animBg="1"/>
      <p:bldP spid="252945" grpId="1" animBg="1"/>
      <p:bldP spid="252946" grpId="0" animBg="1"/>
      <p:bldP spid="252946" grpId="1" animBg="1"/>
      <p:bldP spid="252948" grpId="0" animBg="1"/>
      <p:bldP spid="252948" grpId="1" animBg="1"/>
      <p:bldP spid="252949" grpId="0" animBg="1"/>
      <p:bldP spid="252949" grpId="1" animBg="1"/>
      <p:bldP spid="252952" grpId="0" animBg="1"/>
      <p:bldP spid="252952" grpId="1" animBg="1"/>
      <p:bldP spid="252955" grpId="0" animBg="1"/>
      <p:bldP spid="252955" grpId="1" animBg="1"/>
      <p:bldP spid="252959" grpId="0" animBg="1"/>
      <p:bldP spid="252959" grpId="1" animBg="1"/>
      <p:bldP spid="252961" grpId="0"/>
      <p:bldP spid="252961" grpId="1"/>
      <p:bldP spid="252962" grpId="0"/>
      <p:bldP spid="252962" grpId="1"/>
      <p:bldP spid="252963" grpId="0" animBg="1"/>
      <p:bldP spid="252963" grpId="1"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3.7  </a:t>
            </a:r>
            <a:r>
              <a:rPr lang="zh-CN" altLang="en-US" sz="3600" dirty="0">
                <a:solidFill>
                  <a:srgbClr val="7B9899"/>
                </a:solidFill>
                <a:latin typeface="Times New Roman" panose="02020603050405020304" pitchFamily="18" charset="0"/>
                <a:ea typeface="黑体" panose="02010609060101010101" pitchFamily="49" charset="-122"/>
              </a:rPr>
              <a:t>归结策略</a:t>
            </a:r>
          </a:p>
        </p:txBody>
      </p:sp>
      <p:sp>
        <p:nvSpPr>
          <p:cNvPr id="263172" name="Rectangle 3"/>
          <p:cNvSpPr>
            <a:spLocks noGrp="1" noChangeArrowheads="1"/>
          </p:cNvSpPr>
          <p:nvPr>
            <p:ph sz="quarter" idx="1"/>
          </p:nvPr>
        </p:nvSpPr>
        <p:spPr>
          <a:xfrm>
            <a:off x="1825625" y="1527176"/>
            <a:ext cx="8504238" cy="4949825"/>
          </a:xfrm>
        </p:spPr>
        <p:txBody>
          <a:bodyPr vert="horz" wrap="square" lIns="91440" tIns="45720" rIns="91440" bIns="45720" numCol="1" anchor="t" anchorCtr="0" compatLnSpc="1">
            <a:normAutofit fontScale="92500" lnSpcReduction="10000"/>
          </a:bodyPr>
          <a:lstStyle/>
          <a:p>
            <a:pPr>
              <a:lnSpc>
                <a:spcPct val="110000"/>
              </a:lnSpc>
              <a:defRPr/>
            </a:pPr>
            <a:r>
              <a:rPr lang="en-US" altLang="zh-CN" sz="2000" b="1" dirty="0">
                <a:solidFill>
                  <a:srgbClr val="0000CC"/>
                </a:solidFill>
                <a:latin typeface="仿宋" panose="02010609060101010101" pitchFamily="49" charset="-122"/>
                <a:ea typeface="仿宋" panose="02010609060101010101" pitchFamily="49" charset="-122"/>
              </a:rPr>
              <a:t>  </a:t>
            </a:r>
            <a:r>
              <a:rPr lang="zh-CN" altLang="en-US" sz="2200" b="1" dirty="0">
                <a:solidFill>
                  <a:srgbClr val="FF0000"/>
                </a:solidFill>
                <a:latin typeface="仿宋" panose="02010609060101010101" pitchFamily="49" charset="-122"/>
                <a:ea typeface="仿宋" panose="02010609060101010101" pitchFamily="49" charset="-122"/>
              </a:rPr>
              <a:t>主要想法：</a:t>
            </a:r>
            <a:r>
              <a:rPr lang="zh-CN" altLang="en-US" sz="2200" b="1" dirty="0">
                <a:solidFill>
                  <a:srgbClr val="0000CC"/>
                </a:solidFill>
                <a:latin typeface="仿宋" panose="02010609060101010101" pitchFamily="49" charset="-122"/>
                <a:ea typeface="仿宋" panose="02010609060101010101" pitchFamily="49" charset="-122"/>
              </a:rPr>
              <a:t>归结过程在寻找可归结子句时，子句集中的子句越多，需要付出的代价就会越大。如果在归结时能把子句集中无用的子句删除掉，这就会缩小搜索范围，减少比较次数，从而提高归结效率。</a:t>
            </a:r>
          </a:p>
          <a:p>
            <a:pPr>
              <a:lnSpc>
                <a:spcPct val="110000"/>
              </a:lnSpc>
              <a:defRPr/>
            </a:pPr>
            <a:r>
              <a:rPr lang="zh-CN" altLang="en-US" sz="2200" b="1" dirty="0">
                <a:solidFill>
                  <a:srgbClr val="0000CC"/>
                </a:solidFill>
                <a:latin typeface="仿宋" panose="02010609060101010101" pitchFamily="49" charset="-122"/>
                <a:ea typeface="仿宋" panose="02010609060101010101" pitchFamily="49" charset="-122"/>
              </a:rPr>
              <a:t>    </a:t>
            </a:r>
            <a:r>
              <a:rPr lang="zh-CN" altLang="en-US" sz="2200" b="1" dirty="0">
                <a:solidFill>
                  <a:srgbClr val="008000"/>
                </a:solidFill>
                <a:latin typeface="仿宋" panose="02010609060101010101" pitchFamily="49" charset="-122"/>
                <a:ea typeface="仿宋" panose="02010609060101010101" pitchFamily="49" charset="-122"/>
              </a:rPr>
              <a:t>常用的删除方法有以下几种（纯文字、重言式、包孕）</a:t>
            </a:r>
          </a:p>
          <a:p>
            <a:pPr>
              <a:lnSpc>
                <a:spcPct val="110000"/>
              </a:lnSpc>
              <a:defRPr/>
            </a:pPr>
            <a:r>
              <a:rPr lang="zh-CN" altLang="en-US" sz="2800" b="1" dirty="0">
                <a:solidFill>
                  <a:srgbClr val="A50021"/>
                </a:solidFill>
                <a:latin typeface="仿宋" panose="02010609060101010101" pitchFamily="49" charset="-122"/>
                <a:ea typeface="仿宋" panose="02010609060101010101" pitchFamily="49" charset="-122"/>
              </a:rPr>
              <a:t>纯文字删除法</a:t>
            </a:r>
          </a:p>
          <a:p>
            <a:pPr>
              <a:lnSpc>
                <a:spcPct val="110000"/>
              </a:lnSpc>
              <a:defRPr/>
            </a:pPr>
            <a:r>
              <a:rPr lang="zh-CN" altLang="en-US" sz="2200" b="1" dirty="0">
                <a:solidFill>
                  <a:srgbClr val="0000CC"/>
                </a:solidFill>
                <a:latin typeface="仿宋" panose="02010609060101010101" pitchFamily="49" charset="-122"/>
                <a:ea typeface="仿宋" panose="02010609060101010101" pitchFamily="49" charset="-122"/>
              </a:rPr>
              <a:t>   如果某文字</a:t>
            </a:r>
            <a:r>
              <a:rPr lang="en-US" altLang="zh-CN" sz="2200" b="1" dirty="0">
                <a:solidFill>
                  <a:srgbClr val="0000CC"/>
                </a:solidFill>
                <a:latin typeface="仿宋" panose="02010609060101010101" pitchFamily="49" charset="-122"/>
                <a:ea typeface="仿宋" panose="02010609060101010101" pitchFamily="49" charset="-122"/>
              </a:rPr>
              <a:t>L</a:t>
            </a:r>
            <a:r>
              <a:rPr lang="zh-CN" altLang="en-US" sz="2200" b="1" dirty="0">
                <a:solidFill>
                  <a:srgbClr val="0000CC"/>
                </a:solidFill>
                <a:latin typeface="仿宋" panose="02010609060101010101" pitchFamily="49" charset="-122"/>
                <a:ea typeface="仿宋" panose="02010609060101010101" pitchFamily="49" charset="-122"/>
              </a:rPr>
              <a:t>在子句集中不存在可与其互补的文字</a:t>
            </a:r>
            <a:r>
              <a:rPr lang="en-US" altLang="zh-CN" sz="2200" b="1" dirty="0">
                <a:solidFill>
                  <a:srgbClr val="0000CC"/>
                </a:solidFill>
                <a:latin typeface="仿宋" panose="02010609060101010101" pitchFamily="49" charset="-122"/>
                <a:ea typeface="仿宋" panose="02010609060101010101" pitchFamily="49" charset="-122"/>
              </a:rPr>
              <a:t>﹁L</a:t>
            </a:r>
            <a:r>
              <a:rPr lang="zh-CN" altLang="en-US" sz="2200" b="1" dirty="0">
                <a:solidFill>
                  <a:srgbClr val="0000CC"/>
                </a:solidFill>
                <a:latin typeface="仿宋" panose="02010609060101010101" pitchFamily="49" charset="-122"/>
                <a:ea typeface="仿宋" panose="02010609060101010101" pitchFamily="49" charset="-122"/>
              </a:rPr>
              <a:t>，则称该文字为</a:t>
            </a:r>
            <a:r>
              <a:rPr lang="zh-CN" altLang="en-US" sz="2200" b="1" dirty="0">
                <a:solidFill>
                  <a:srgbClr val="008000"/>
                </a:solidFill>
                <a:latin typeface="仿宋" panose="02010609060101010101" pitchFamily="49" charset="-122"/>
                <a:ea typeface="仿宋" panose="02010609060101010101" pitchFamily="49" charset="-122"/>
              </a:rPr>
              <a:t>纯文字</a:t>
            </a:r>
            <a:r>
              <a:rPr lang="zh-CN" altLang="en-US" sz="2200" b="1" dirty="0">
                <a:solidFill>
                  <a:srgbClr val="0000CC"/>
                </a:solidFill>
                <a:latin typeface="仿宋" panose="02010609060101010101" pitchFamily="49" charset="-122"/>
                <a:ea typeface="仿宋" panose="02010609060101010101" pitchFamily="49" charset="-122"/>
              </a:rPr>
              <a:t>。</a:t>
            </a:r>
          </a:p>
          <a:p>
            <a:pPr>
              <a:lnSpc>
                <a:spcPct val="110000"/>
              </a:lnSpc>
              <a:defRPr/>
            </a:pPr>
            <a:r>
              <a:rPr lang="zh-CN" altLang="en-US" sz="2200" b="1" dirty="0">
                <a:solidFill>
                  <a:srgbClr val="0000CC"/>
                </a:solidFill>
                <a:latin typeface="仿宋" panose="02010609060101010101" pitchFamily="49" charset="-122"/>
                <a:ea typeface="仿宋" panose="02010609060101010101" pitchFamily="49" charset="-122"/>
              </a:rPr>
              <a:t>   在归结过程中，</a:t>
            </a:r>
            <a:r>
              <a:rPr lang="zh-CN" altLang="en-US" sz="2200" b="1" dirty="0">
                <a:solidFill>
                  <a:srgbClr val="FF0000"/>
                </a:solidFill>
                <a:highlight>
                  <a:srgbClr val="FFFF00"/>
                </a:highlight>
                <a:latin typeface="仿宋" panose="02010609060101010101" pitchFamily="49" charset="-122"/>
                <a:ea typeface="仿宋" panose="02010609060101010101" pitchFamily="49" charset="-122"/>
              </a:rPr>
              <a:t>纯文字不可能被消除</a:t>
            </a:r>
            <a:r>
              <a:rPr lang="zh-CN" altLang="en-US" sz="2200" b="1" dirty="0">
                <a:solidFill>
                  <a:srgbClr val="0000CC"/>
                </a:solidFill>
                <a:latin typeface="仿宋" panose="02010609060101010101" pitchFamily="49" charset="-122"/>
                <a:ea typeface="仿宋" panose="02010609060101010101" pitchFamily="49" charset="-122"/>
              </a:rPr>
              <a:t>，用包含纯文字的子句进行归结也不可能得到空子句，</a:t>
            </a:r>
            <a:r>
              <a:rPr lang="zh-CN" altLang="en-US" sz="2200" b="1" dirty="0">
                <a:solidFill>
                  <a:srgbClr val="FF0000"/>
                </a:solidFill>
                <a:latin typeface="仿宋" panose="02010609060101010101" pitchFamily="49" charset="-122"/>
                <a:ea typeface="仿宋" panose="02010609060101010101" pitchFamily="49" charset="-122"/>
              </a:rPr>
              <a:t>因此对包含纯文字的子句进行归结是没有意义的，</a:t>
            </a:r>
            <a:r>
              <a:rPr lang="zh-CN" altLang="en-US" sz="2200" b="1" dirty="0">
                <a:solidFill>
                  <a:srgbClr val="FF0000"/>
                </a:solidFill>
                <a:highlight>
                  <a:srgbClr val="FFFF00"/>
                </a:highlight>
                <a:latin typeface="仿宋" panose="02010609060101010101" pitchFamily="49" charset="-122"/>
                <a:ea typeface="仿宋" panose="02010609060101010101" pitchFamily="49" charset="-122"/>
              </a:rPr>
              <a:t>应该把它从子句集中删除</a:t>
            </a:r>
            <a:r>
              <a:rPr lang="zh-CN" altLang="en-US" sz="2200" b="1" dirty="0">
                <a:solidFill>
                  <a:srgbClr val="FF0000"/>
                </a:solidFill>
                <a:latin typeface="仿宋" panose="02010609060101010101" pitchFamily="49" charset="-122"/>
                <a:ea typeface="仿宋" panose="02010609060101010101" pitchFamily="49" charset="-122"/>
              </a:rPr>
              <a:t>。</a:t>
            </a:r>
          </a:p>
          <a:p>
            <a:pPr>
              <a:lnSpc>
                <a:spcPct val="110000"/>
              </a:lnSpc>
              <a:defRPr/>
            </a:pPr>
            <a:r>
              <a:rPr lang="zh-CN" altLang="en-US" sz="2200" b="1" dirty="0">
                <a:solidFill>
                  <a:srgbClr val="0000CC"/>
                </a:solidFill>
                <a:latin typeface="仿宋" panose="02010609060101010101" pitchFamily="49" charset="-122"/>
                <a:ea typeface="仿宋" panose="02010609060101010101" pitchFamily="49" charset="-122"/>
              </a:rPr>
              <a:t>   对子句集而言，删除包含纯文字的子句，是不影响其不可满足性的。例如，对子句集</a:t>
            </a:r>
          </a:p>
          <a:p>
            <a:pPr>
              <a:lnSpc>
                <a:spcPct val="110000"/>
              </a:lnSpc>
              <a:defRPr/>
            </a:pPr>
            <a:r>
              <a:rPr lang="zh-CN" altLang="en-US" sz="2200" b="1" dirty="0">
                <a:solidFill>
                  <a:srgbClr val="0000CC"/>
                </a:solidFill>
                <a:latin typeface="仿宋" panose="02010609060101010101" pitchFamily="49" charset="-122"/>
                <a:ea typeface="仿宋" panose="02010609060101010101" pitchFamily="49" charset="-122"/>
              </a:rPr>
              <a:t>          </a:t>
            </a:r>
            <a:r>
              <a:rPr lang="en-US" altLang="zh-CN" sz="2200" b="1" dirty="0">
                <a:solidFill>
                  <a:srgbClr val="0000CC"/>
                </a:solidFill>
                <a:latin typeface="仿宋" panose="02010609060101010101" pitchFamily="49" charset="-122"/>
                <a:ea typeface="仿宋" panose="02010609060101010101" pitchFamily="49" charset="-122"/>
              </a:rPr>
              <a:t>S={P∨Q∨R, ﹁Q∨R,  Q, ﹁R}</a:t>
            </a:r>
          </a:p>
          <a:p>
            <a:pPr>
              <a:lnSpc>
                <a:spcPct val="110000"/>
              </a:lnSpc>
              <a:defRPr/>
            </a:pPr>
            <a:r>
              <a:rPr lang="zh-CN" altLang="en-US" sz="2200" b="1" dirty="0">
                <a:solidFill>
                  <a:srgbClr val="0000CC"/>
                </a:solidFill>
                <a:latin typeface="仿宋" panose="02010609060101010101" pitchFamily="49" charset="-122"/>
                <a:ea typeface="仿宋" panose="02010609060101010101" pitchFamily="49" charset="-122"/>
              </a:rPr>
              <a:t>其中</a:t>
            </a:r>
            <a:r>
              <a:rPr lang="en-US" altLang="zh-CN" sz="2200" b="1" dirty="0">
                <a:solidFill>
                  <a:srgbClr val="008000"/>
                </a:solidFill>
                <a:latin typeface="仿宋" panose="02010609060101010101" pitchFamily="49" charset="-122"/>
                <a:ea typeface="仿宋" panose="02010609060101010101" pitchFamily="49" charset="-122"/>
              </a:rPr>
              <a:t>P</a:t>
            </a:r>
            <a:r>
              <a:rPr lang="zh-CN" altLang="en-US" sz="2200" b="1" dirty="0">
                <a:solidFill>
                  <a:srgbClr val="008000"/>
                </a:solidFill>
                <a:latin typeface="仿宋" panose="02010609060101010101" pitchFamily="49" charset="-122"/>
                <a:ea typeface="仿宋" panose="02010609060101010101" pitchFamily="49" charset="-122"/>
              </a:rPr>
              <a:t>是纯文字</a:t>
            </a:r>
            <a:r>
              <a:rPr lang="zh-CN" altLang="en-US" sz="2200" b="1" dirty="0">
                <a:solidFill>
                  <a:srgbClr val="0000CC"/>
                </a:solidFill>
                <a:latin typeface="仿宋" panose="02010609060101010101" pitchFamily="49" charset="-122"/>
                <a:ea typeface="仿宋" panose="02010609060101010101" pitchFamily="49" charset="-122"/>
              </a:rPr>
              <a:t>，因此可以将子句</a:t>
            </a:r>
            <a:r>
              <a:rPr lang="en-US" altLang="zh-CN" sz="2200" b="1" dirty="0">
                <a:solidFill>
                  <a:srgbClr val="0000CC"/>
                </a:solidFill>
                <a:latin typeface="仿宋" panose="02010609060101010101" pitchFamily="49" charset="-122"/>
                <a:ea typeface="仿宋" panose="02010609060101010101" pitchFamily="49" charset="-122"/>
              </a:rPr>
              <a:t>P∨Q∨R</a:t>
            </a:r>
            <a:r>
              <a:rPr lang="zh-CN" altLang="en-US" sz="2200" b="1" dirty="0">
                <a:solidFill>
                  <a:srgbClr val="0000CC"/>
                </a:solidFill>
                <a:latin typeface="仿宋" panose="02010609060101010101" pitchFamily="49" charset="-122"/>
                <a:ea typeface="仿宋" panose="02010609060101010101" pitchFamily="49" charset="-122"/>
              </a:rPr>
              <a:t>从子句集</a:t>
            </a:r>
            <a:r>
              <a:rPr lang="en-US" altLang="zh-CN" sz="2200" b="1" dirty="0">
                <a:solidFill>
                  <a:srgbClr val="0000CC"/>
                </a:solidFill>
                <a:latin typeface="仿宋" panose="02010609060101010101" pitchFamily="49" charset="-122"/>
                <a:ea typeface="仿宋" panose="02010609060101010101" pitchFamily="49" charset="-122"/>
              </a:rPr>
              <a:t>S</a:t>
            </a:r>
            <a:r>
              <a:rPr lang="zh-CN" altLang="en-US" sz="2200" b="1" dirty="0">
                <a:solidFill>
                  <a:srgbClr val="0000CC"/>
                </a:solidFill>
                <a:latin typeface="仿宋" panose="02010609060101010101" pitchFamily="49" charset="-122"/>
                <a:ea typeface="仿宋" panose="02010609060101010101" pitchFamily="49" charset="-122"/>
              </a:rPr>
              <a:t>中删除。</a:t>
            </a:r>
            <a:r>
              <a:rPr lang="zh-CN" altLang="en-US" sz="2000" dirty="0">
                <a:solidFill>
                  <a:srgbClr val="0000CC"/>
                </a:solidFill>
                <a:latin typeface="仿宋" panose="02010609060101010101" pitchFamily="49" charset="-122"/>
                <a:ea typeface="仿宋" panose="02010609060101010101" pitchFamily="49" charset="-122"/>
              </a:rPr>
              <a:t> </a:t>
            </a:r>
          </a:p>
        </p:txBody>
      </p:sp>
      <p:sp>
        <p:nvSpPr>
          <p:cNvPr id="253956" name="文本框 2"/>
          <p:cNvSpPr txBox="1"/>
          <p:nvPr/>
        </p:nvSpPr>
        <p:spPr>
          <a:xfrm>
            <a:off x="1725614" y="752476"/>
            <a:ext cx="4949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2</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删除策略</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71909342"/>
      </p:ext>
    </p:extLst>
  </p:cSld>
  <p:clrMapOvr>
    <a:masterClrMapping/>
  </p:clrMapOvr>
  <p:transition>
    <p:random/>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vert="horz" wrap="square" lIns="91440" tIns="45720" rIns="91440" bIns="45720" numCol="1" anchor="b" anchorCtr="0" compatLnSpc="1">
            <a:normAutofit/>
          </a:bodyPr>
          <a:lstStyle/>
          <a:p>
            <a:pPr fontAlgn="base">
              <a:spcAft>
                <a:spcPct val="0"/>
              </a:spcAft>
              <a:defRPr/>
            </a:pPr>
            <a:r>
              <a:rPr lang="en-US" altLang="zh-CN" sz="3600">
                <a:latin typeface="Times New Roman" panose="02020603050405020304" pitchFamily="18" charset="0"/>
                <a:ea typeface="黑体" panose="02010609060101010101" pitchFamily="49" charset="-122"/>
              </a:rPr>
              <a:t>3.7  </a:t>
            </a:r>
            <a:r>
              <a:rPr lang="zh-CN" altLang="en-US" sz="3600">
                <a:latin typeface="Times New Roman" panose="02020603050405020304" pitchFamily="18" charset="0"/>
                <a:ea typeface="黑体" panose="02010609060101010101" pitchFamily="49" charset="-122"/>
              </a:rPr>
              <a:t>归结策略</a:t>
            </a:r>
          </a:p>
        </p:txBody>
      </p:sp>
      <p:sp>
        <p:nvSpPr>
          <p:cNvPr id="254979" name="Rectangle 3"/>
          <p:cNvSpPr>
            <a:spLocks noGrp="1"/>
          </p:cNvSpPr>
          <p:nvPr>
            <p:ph sz="quarter" idx="1"/>
          </p:nvPr>
        </p:nvSpPr>
        <p:spPr>
          <a:xfrm>
            <a:off x="1825625" y="1828800"/>
            <a:ext cx="8700770" cy="4572000"/>
          </a:xfrm>
        </p:spPr>
        <p:txBody>
          <a:bodyPr vert="horz" wrap="square" lIns="91440" tIns="45720" rIns="91440" bIns="45720" anchor="t" anchorCtr="0">
            <a:normAutofit/>
          </a:bodyPr>
          <a:lstStyle/>
          <a:p>
            <a:pPr marL="609600" indent="-609600">
              <a:lnSpc>
                <a:spcPct val="90000"/>
              </a:lnSpc>
              <a:buFont typeface="Wingdings 2" panose="05020102010507070707" pitchFamily="18" charset="2"/>
            </a:pPr>
            <a:r>
              <a:rPr lang="zh-CN" altLang="en-US" sz="2800" b="1" dirty="0">
                <a:solidFill>
                  <a:srgbClr val="A50021"/>
                </a:solidFill>
                <a:highlight>
                  <a:srgbClr val="FFFF00"/>
                </a:highlight>
                <a:latin typeface="仿宋" panose="02010609060101010101" pitchFamily="49" charset="-122"/>
                <a:ea typeface="仿宋" panose="02010609060101010101" pitchFamily="49" charset="-122"/>
              </a:rPr>
              <a:t>重言式删除法</a:t>
            </a:r>
          </a:p>
          <a:p>
            <a:pPr marL="609600" indent="-609600">
              <a:lnSpc>
                <a:spcPct val="110000"/>
              </a:lnSpc>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如果一个子句中</a:t>
            </a:r>
            <a:r>
              <a:rPr lang="zh-CN" altLang="en-US" sz="2400" b="1" dirty="0">
                <a:solidFill>
                  <a:srgbClr val="008000"/>
                </a:solidFill>
                <a:latin typeface="仿宋" panose="02010609060101010101" pitchFamily="49" charset="-122"/>
                <a:ea typeface="仿宋" panose="02010609060101010101" pitchFamily="49" charset="-122"/>
              </a:rPr>
              <a:t>包含有互补的文字对</a:t>
            </a:r>
            <a:r>
              <a:rPr lang="zh-CN" altLang="en-US" sz="2400" b="1" dirty="0">
                <a:solidFill>
                  <a:srgbClr val="0000CC"/>
                </a:solidFill>
                <a:latin typeface="仿宋" panose="02010609060101010101" pitchFamily="49" charset="-122"/>
                <a:ea typeface="仿宋" panose="02010609060101010101" pitchFamily="49" charset="-122"/>
              </a:rPr>
              <a:t>，则称该子句为</a:t>
            </a:r>
            <a:r>
              <a:rPr lang="zh-CN" altLang="en-US" sz="2400" b="1" dirty="0">
                <a:solidFill>
                  <a:srgbClr val="008000"/>
                </a:solidFill>
                <a:latin typeface="仿宋" panose="02010609060101010101" pitchFamily="49" charset="-122"/>
                <a:ea typeface="仿宋" panose="02010609060101010101" pitchFamily="49" charset="-122"/>
              </a:rPr>
              <a:t>重言式</a:t>
            </a:r>
            <a:r>
              <a:rPr lang="zh-CN" altLang="en-US" sz="2400" b="1" dirty="0">
                <a:solidFill>
                  <a:srgbClr val="0000CC"/>
                </a:solidFill>
                <a:latin typeface="仿宋" panose="02010609060101010101" pitchFamily="49" charset="-122"/>
                <a:ea typeface="仿宋" panose="02010609060101010101" pitchFamily="49" charset="-122"/>
              </a:rPr>
              <a:t>。例如</a:t>
            </a:r>
          </a:p>
          <a:p>
            <a:pPr marL="609600" indent="-609600">
              <a:lnSpc>
                <a:spcPct val="110000"/>
              </a:lnSpc>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a:t>
            </a:r>
            <a:r>
              <a:rPr lang="en-US" altLang="zh-CN" sz="2400" b="1" dirty="0">
                <a:solidFill>
                  <a:srgbClr val="0000CC"/>
                </a:solidFill>
                <a:latin typeface="仿宋" panose="02010609060101010101" pitchFamily="49" charset="-122"/>
                <a:ea typeface="仿宋" panose="02010609060101010101" pitchFamily="49" charset="-122"/>
              </a:rPr>
              <a:t>P(x)∨﹁P(x),  P(x)∨Q(x)∨﹁P(x)  </a:t>
            </a:r>
          </a:p>
          <a:p>
            <a:pPr marL="609600" indent="-609600">
              <a:lnSpc>
                <a:spcPct val="110000"/>
              </a:lnSpc>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都是重言式，不管</a:t>
            </a:r>
            <a:r>
              <a:rPr lang="en-US" altLang="zh-CN" sz="2400" b="1" dirty="0">
                <a:solidFill>
                  <a:srgbClr val="0000CC"/>
                </a:solidFill>
                <a:latin typeface="仿宋" panose="02010609060101010101" pitchFamily="49" charset="-122"/>
                <a:ea typeface="仿宋" panose="02010609060101010101" pitchFamily="49" charset="-122"/>
              </a:rPr>
              <a:t>P(x)</a:t>
            </a:r>
            <a:r>
              <a:rPr lang="zh-CN" altLang="en-US" sz="2400" b="1" dirty="0">
                <a:solidFill>
                  <a:srgbClr val="0000CC"/>
                </a:solidFill>
                <a:latin typeface="仿宋" panose="02010609060101010101" pitchFamily="49" charset="-122"/>
                <a:ea typeface="仿宋" panose="02010609060101010101" pitchFamily="49" charset="-122"/>
              </a:rPr>
              <a:t>的真值为真还是为假，</a:t>
            </a:r>
            <a:r>
              <a:rPr lang="en-US" altLang="zh-CN" sz="2400" b="1" dirty="0">
                <a:solidFill>
                  <a:srgbClr val="0000CC"/>
                </a:solidFill>
                <a:latin typeface="仿宋" panose="02010609060101010101" pitchFamily="49" charset="-122"/>
                <a:ea typeface="仿宋" panose="02010609060101010101" pitchFamily="49" charset="-122"/>
              </a:rPr>
              <a:t>P(x)∨﹁P(x)</a:t>
            </a:r>
            <a:r>
              <a:rPr lang="zh-CN" altLang="en-US" sz="2400" b="1" dirty="0">
                <a:solidFill>
                  <a:srgbClr val="0000CC"/>
                </a:solidFill>
                <a:latin typeface="仿宋" panose="02010609060101010101" pitchFamily="49" charset="-122"/>
                <a:ea typeface="仿宋" panose="02010609060101010101" pitchFamily="49" charset="-122"/>
              </a:rPr>
              <a:t>和</a:t>
            </a:r>
            <a:r>
              <a:rPr lang="en-US" altLang="zh-CN" sz="2400" b="1" dirty="0">
                <a:solidFill>
                  <a:srgbClr val="0000CC"/>
                </a:solidFill>
                <a:latin typeface="仿宋" panose="02010609060101010101" pitchFamily="49" charset="-122"/>
                <a:ea typeface="仿宋" panose="02010609060101010101" pitchFamily="49" charset="-122"/>
              </a:rPr>
              <a:t>P(x)∨Q(x)∨﹁P(x)</a:t>
            </a:r>
            <a:r>
              <a:rPr lang="zh-CN" altLang="en-US" sz="2400" b="1" dirty="0">
                <a:solidFill>
                  <a:srgbClr val="0000CC"/>
                </a:solidFill>
                <a:latin typeface="仿宋" panose="02010609060101010101" pitchFamily="49" charset="-122"/>
                <a:ea typeface="仿宋" panose="02010609060101010101" pitchFamily="49" charset="-122"/>
              </a:rPr>
              <a:t>都均为真。</a:t>
            </a:r>
          </a:p>
          <a:p>
            <a:pPr marL="609600" indent="-609600">
              <a:lnSpc>
                <a:spcPct val="110000"/>
              </a:lnSpc>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重言式是真值为真的子句。对一个子句集来说，不管是增加还是删除一个真值为真的子句，都不会影响该子句集的不可满足性。</a:t>
            </a:r>
          </a:p>
          <a:p>
            <a:pPr marL="609600" indent="-609600">
              <a:lnSpc>
                <a:spcPct val="110000"/>
              </a:lnSpc>
              <a:buFont typeface="Wingdings 2" panose="05020102010507070707" pitchFamily="18" charset="2"/>
            </a:pPr>
            <a:r>
              <a:rPr lang="zh-CN" altLang="en-US" sz="2400" b="1" dirty="0">
                <a:solidFill>
                  <a:schemeClr val="hlink"/>
                </a:solidFill>
                <a:latin typeface="仿宋" panose="02010609060101010101" pitchFamily="49" charset="-122"/>
                <a:ea typeface="仿宋" panose="02010609060101010101" pitchFamily="49" charset="-122"/>
              </a:rPr>
              <a:t>因此，可从</a:t>
            </a:r>
            <a:r>
              <a:rPr lang="zh-CN" altLang="en-US" sz="2400" b="1" dirty="0">
                <a:solidFill>
                  <a:schemeClr val="hlink"/>
                </a:solidFill>
                <a:highlight>
                  <a:srgbClr val="FFFF00"/>
                </a:highlight>
                <a:latin typeface="仿宋" panose="02010609060101010101" pitchFamily="49" charset="-122"/>
                <a:ea typeface="仿宋" panose="02010609060101010101" pitchFamily="49" charset="-122"/>
              </a:rPr>
              <a:t>子句集中删去重言式</a:t>
            </a:r>
            <a:r>
              <a:rPr lang="zh-CN" altLang="en-US" sz="2400" b="1" dirty="0">
                <a:solidFill>
                  <a:schemeClr val="hlink"/>
                </a:solidFill>
                <a:latin typeface="仿宋" panose="02010609060101010101" pitchFamily="49" charset="-122"/>
                <a:ea typeface="仿宋" panose="02010609060101010101" pitchFamily="49" charset="-122"/>
              </a:rPr>
              <a:t>。</a:t>
            </a:r>
          </a:p>
        </p:txBody>
      </p:sp>
      <p:sp>
        <p:nvSpPr>
          <p:cNvPr id="254980" name="文本框 2"/>
          <p:cNvSpPr txBox="1"/>
          <p:nvPr/>
        </p:nvSpPr>
        <p:spPr>
          <a:xfrm>
            <a:off x="1752284" y="1219836"/>
            <a:ext cx="4949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2</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删除策略</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51954449"/>
      </p:ext>
    </p:extLst>
  </p:cSld>
  <p:clrMapOvr>
    <a:masterClrMapping/>
  </p:clrMapOvr>
  <p:transition>
    <p:random/>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3.7  </a:t>
            </a:r>
            <a:r>
              <a:rPr lang="zh-CN" altLang="en-US" sz="3600" dirty="0">
                <a:solidFill>
                  <a:srgbClr val="7B9899"/>
                </a:solidFill>
                <a:latin typeface="Times New Roman" panose="02020603050405020304" pitchFamily="18" charset="0"/>
                <a:ea typeface="黑体" panose="02010609060101010101" pitchFamily="49" charset="-122"/>
              </a:rPr>
              <a:t>归结策略</a:t>
            </a:r>
          </a:p>
        </p:txBody>
      </p:sp>
      <p:sp>
        <p:nvSpPr>
          <p:cNvPr id="265219" name="Rectangle 3"/>
          <p:cNvSpPr>
            <a:spLocks noGrp="1" noChangeArrowheads="1"/>
          </p:cNvSpPr>
          <p:nvPr>
            <p:ph sz="quarter" idx="1"/>
          </p:nvPr>
        </p:nvSpPr>
        <p:spPr>
          <a:xfrm>
            <a:off x="1828800" y="1905000"/>
            <a:ext cx="8504238" cy="4572000"/>
          </a:xfrm>
        </p:spPr>
        <p:txBody>
          <a:bodyPr vert="horz" wrap="square" lIns="91440" tIns="45720" rIns="91440" bIns="45720" numCol="1" anchor="t" anchorCtr="0" compatLnSpc="1">
            <a:normAutofit fontScale="92500"/>
          </a:bodyPr>
          <a:lstStyle/>
          <a:p>
            <a:pPr>
              <a:lnSpc>
                <a:spcPct val="90000"/>
              </a:lnSpc>
              <a:defRPr/>
            </a:pPr>
            <a:r>
              <a:rPr lang="zh-CN" altLang="en-US" sz="2800" b="1" dirty="0">
                <a:solidFill>
                  <a:srgbClr val="A50021"/>
                </a:solidFill>
                <a:latin typeface="仿宋" panose="02010609060101010101" pitchFamily="49" charset="-122"/>
                <a:ea typeface="仿宋" panose="02010609060101010101" pitchFamily="49" charset="-122"/>
              </a:rPr>
              <a:t>包孕删除法</a:t>
            </a:r>
          </a:p>
          <a:p>
            <a:pPr>
              <a:defRPr/>
            </a:pPr>
            <a:r>
              <a:rPr lang="zh-CN" altLang="en-US" sz="2400" b="1" dirty="0">
                <a:solidFill>
                  <a:srgbClr val="0000CC"/>
                </a:solidFill>
                <a:latin typeface="仿宋" panose="02010609060101010101" pitchFamily="49" charset="-122"/>
                <a:ea typeface="仿宋" panose="02010609060101010101" pitchFamily="49" charset="-122"/>
              </a:rPr>
              <a:t>    设有子句</a:t>
            </a:r>
            <a:r>
              <a:rPr lang="en-US" altLang="zh-CN" sz="2400" b="1" dirty="0">
                <a:solidFill>
                  <a:srgbClr val="0000CC"/>
                </a:solidFill>
                <a:latin typeface="仿宋" panose="02010609060101010101" pitchFamily="49" charset="-122"/>
                <a:ea typeface="仿宋" panose="02010609060101010101" pitchFamily="49" charset="-122"/>
              </a:rPr>
              <a:t>C</a:t>
            </a:r>
            <a:r>
              <a:rPr lang="en-US" altLang="zh-CN" sz="2400" b="1" baseline="-25000" dirty="0">
                <a:solidFill>
                  <a:srgbClr val="0000CC"/>
                </a:solidFill>
                <a:latin typeface="仿宋" panose="02010609060101010101" pitchFamily="49" charset="-122"/>
                <a:ea typeface="仿宋" panose="02010609060101010101" pitchFamily="49" charset="-122"/>
              </a:rPr>
              <a:t>1</a:t>
            </a:r>
            <a:r>
              <a:rPr lang="zh-CN" altLang="en-US" sz="2400" b="1" dirty="0">
                <a:solidFill>
                  <a:srgbClr val="0000CC"/>
                </a:solidFill>
                <a:latin typeface="仿宋" panose="02010609060101010101" pitchFamily="49" charset="-122"/>
                <a:ea typeface="仿宋" panose="02010609060101010101" pitchFamily="49" charset="-122"/>
              </a:rPr>
              <a:t>和</a:t>
            </a:r>
            <a:r>
              <a:rPr lang="en-US" altLang="zh-CN" sz="2400" b="1" dirty="0">
                <a:solidFill>
                  <a:srgbClr val="0000CC"/>
                </a:solidFill>
                <a:latin typeface="仿宋" panose="02010609060101010101" pitchFamily="49" charset="-122"/>
                <a:ea typeface="仿宋" panose="02010609060101010101" pitchFamily="49" charset="-122"/>
              </a:rPr>
              <a:t>C</a:t>
            </a:r>
            <a:r>
              <a:rPr lang="en-US" altLang="zh-CN" sz="2400" b="1" baseline="-25000" dirty="0">
                <a:solidFill>
                  <a:srgbClr val="0000CC"/>
                </a:solidFill>
                <a:latin typeface="仿宋" panose="02010609060101010101" pitchFamily="49" charset="-122"/>
                <a:ea typeface="仿宋" panose="02010609060101010101" pitchFamily="49" charset="-122"/>
              </a:rPr>
              <a:t>2</a:t>
            </a:r>
            <a:r>
              <a:rPr lang="zh-CN" altLang="en-US" sz="2400" b="1" dirty="0">
                <a:solidFill>
                  <a:srgbClr val="0000CC"/>
                </a:solidFill>
                <a:latin typeface="仿宋" panose="02010609060101010101" pitchFamily="49" charset="-122"/>
                <a:ea typeface="仿宋" panose="02010609060101010101" pitchFamily="49" charset="-122"/>
              </a:rPr>
              <a:t>，如果存在一个置换</a:t>
            </a:r>
            <a:r>
              <a:rPr lang="en-US" altLang="zh-CN" sz="2400" b="1" dirty="0">
                <a:solidFill>
                  <a:srgbClr val="0000CC"/>
                </a:solidFill>
                <a:latin typeface="仿宋" panose="02010609060101010101" pitchFamily="49" charset="-122"/>
                <a:ea typeface="仿宋" panose="02010609060101010101" pitchFamily="49" charset="-122"/>
              </a:rPr>
              <a:t>σ</a:t>
            </a:r>
            <a:r>
              <a:rPr lang="zh-CN" altLang="en-US" sz="2400" b="1" dirty="0">
                <a:solidFill>
                  <a:srgbClr val="0000CC"/>
                </a:solidFill>
                <a:latin typeface="仿宋" panose="02010609060101010101" pitchFamily="49" charset="-122"/>
                <a:ea typeface="仿宋" panose="02010609060101010101" pitchFamily="49" charset="-122"/>
              </a:rPr>
              <a:t>，使得</a:t>
            </a:r>
            <a:r>
              <a:rPr lang="en-US" altLang="zh-CN" sz="2400" b="1" dirty="0">
                <a:solidFill>
                  <a:srgbClr val="0000CC"/>
                </a:solidFill>
                <a:latin typeface="仿宋" panose="02010609060101010101" pitchFamily="49" charset="-122"/>
                <a:ea typeface="仿宋" panose="02010609060101010101" pitchFamily="49" charset="-122"/>
              </a:rPr>
              <a:t>C</a:t>
            </a:r>
            <a:r>
              <a:rPr lang="en-US" altLang="zh-CN" sz="2400" b="1" baseline="-25000" dirty="0">
                <a:solidFill>
                  <a:srgbClr val="0000CC"/>
                </a:solidFill>
                <a:latin typeface="仿宋" panose="02010609060101010101" pitchFamily="49" charset="-122"/>
                <a:ea typeface="仿宋" panose="02010609060101010101" pitchFamily="49" charset="-122"/>
              </a:rPr>
              <a:t>1</a:t>
            </a:r>
            <a:r>
              <a:rPr lang="en-US" altLang="zh-CN" sz="2400" b="1" dirty="0">
                <a:solidFill>
                  <a:srgbClr val="0000CC"/>
                </a:solidFill>
                <a:latin typeface="仿宋" panose="02010609060101010101" pitchFamily="49" charset="-122"/>
                <a:ea typeface="仿宋" panose="02010609060101010101" pitchFamily="49" charset="-122"/>
              </a:rPr>
              <a:t>σ</a:t>
            </a:r>
            <a:r>
              <a:rPr lang="en-US" altLang="zh-CN" sz="2400" b="1" dirty="0">
                <a:solidFill>
                  <a:srgbClr val="0000CC"/>
                </a:solidFill>
                <a:latin typeface="仿宋" panose="02010609060101010101" pitchFamily="49" charset="-122"/>
                <a:ea typeface="仿宋" panose="02010609060101010101" pitchFamily="49" charset="-122"/>
                <a:cs typeface="Batang" panose="02030600000101010101" charset="-127"/>
              </a:rPr>
              <a:t>⊆</a:t>
            </a:r>
            <a:r>
              <a:rPr lang="en-US" altLang="zh-CN" sz="2400" b="1" dirty="0">
                <a:solidFill>
                  <a:srgbClr val="0000CC"/>
                </a:solidFill>
                <a:latin typeface="仿宋" panose="02010609060101010101" pitchFamily="49" charset="-122"/>
                <a:ea typeface="仿宋" panose="02010609060101010101" pitchFamily="49" charset="-122"/>
              </a:rPr>
              <a:t>C</a:t>
            </a:r>
            <a:r>
              <a:rPr lang="en-US" altLang="zh-CN" sz="2400" b="1" baseline="-25000" dirty="0">
                <a:solidFill>
                  <a:srgbClr val="0000CC"/>
                </a:solidFill>
                <a:latin typeface="仿宋" panose="02010609060101010101" pitchFamily="49" charset="-122"/>
                <a:ea typeface="仿宋" panose="02010609060101010101" pitchFamily="49" charset="-122"/>
              </a:rPr>
              <a:t>2</a:t>
            </a:r>
            <a:r>
              <a:rPr lang="zh-CN" altLang="en-US" sz="2400" b="1" dirty="0">
                <a:solidFill>
                  <a:srgbClr val="0000CC"/>
                </a:solidFill>
                <a:latin typeface="仿宋" panose="02010609060101010101" pitchFamily="49" charset="-122"/>
                <a:ea typeface="仿宋" panose="02010609060101010101" pitchFamily="49" charset="-122"/>
              </a:rPr>
              <a:t>，则称</a:t>
            </a:r>
            <a:r>
              <a:rPr lang="en-US" altLang="zh-CN" sz="2400" b="1" dirty="0">
                <a:solidFill>
                  <a:srgbClr val="008000"/>
                </a:solidFill>
                <a:latin typeface="仿宋" panose="02010609060101010101" pitchFamily="49" charset="-122"/>
                <a:ea typeface="仿宋" panose="02010609060101010101" pitchFamily="49" charset="-122"/>
              </a:rPr>
              <a:t>C</a:t>
            </a:r>
            <a:r>
              <a:rPr lang="en-US" altLang="zh-CN" sz="2400" b="1" baseline="-25000" dirty="0">
                <a:solidFill>
                  <a:srgbClr val="008000"/>
                </a:solidFill>
                <a:latin typeface="仿宋" panose="02010609060101010101" pitchFamily="49" charset="-122"/>
                <a:ea typeface="仿宋" panose="02010609060101010101" pitchFamily="49" charset="-122"/>
              </a:rPr>
              <a:t>1</a:t>
            </a:r>
            <a:r>
              <a:rPr lang="zh-CN" altLang="en-US" sz="2400" b="1" dirty="0">
                <a:solidFill>
                  <a:srgbClr val="008000"/>
                </a:solidFill>
                <a:latin typeface="仿宋" panose="02010609060101010101" pitchFamily="49" charset="-122"/>
                <a:ea typeface="仿宋" panose="02010609060101010101" pitchFamily="49" charset="-122"/>
              </a:rPr>
              <a:t>包孕于</a:t>
            </a:r>
            <a:r>
              <a:rPr lang="en-US" altLang="zh-CN" sz="2400" b="1" dirty="0">
                <a:solidFill>
                  <a:srgbClr val="008000"/>
                </a:solidFill>
                <a:latin typeface="仿宋" panose="02010609060101010101" pitchFamily="49" charset="-122"/>
                <a:ea typeface="仿宋" panose="02010609060101010101" pitchFamily="49" charset="-122"/>
              </a:rPr>
              <a:t>C</a:t>
            </a:r>
            <a:r>
              <a:rPr lang="en-US" altLang="zh-CN" sz="2400" b="1" baseline="-25000" dirty="0">
                <a:solidFill>
                  <a:srgbClr val="008000"/>
                </a:solidFill>
                <a:latin typeface="仿宋" panose="02010609060101010101" pitchFamily="49" charset="-122"/>
                <a:ea typeface="仿宋" panose="02010609060101010101" pitchFamily="49" charset="-122"/>
              </a:rPr>
              <a:t>2</a:t>
            </a:r>
            <a:r>
              <a:rPr lang="zh-CN" altLang="en-US" sz="2400" b="1" dirty="0">
                <a:solidFill>
                  <a:srgbClr val="0000CC"/>
                </a:solidFill>
                <a:latin typeface="仿宋" panose="02010609060101010101" pitchFamily="49" charset="-122"/>
                <a:ea typeface="仿宋" panose="02010609060101010101" pitchFamily="49" charset="-122"/>
              </a:rPr>
              <a:t>。例如</a:t>
            </a:r>
          </a:p>
          <a:p>
            <a:pPr>
              <a:lnSpc>
                <a:spcPct val="90000"/>
              </a:lnSpc>
              <a:defRPr/>
            </a:pPr>
            <a:r>
              <a:rPr lang="zh-CN" altLang="en-US" sz="2400" b="1" dirty="0">
                <a:solidFill>
                  <a:srgbClr val="0000CC"/>
                </a:solidFill>
                <a:latin typeface="仿宋" panose="02010609060101010101" pitchFamily="49" charset="-122"/>
                <a:ea typeface="仿宋" panose="02010609060101010101" pitchFamily="49" charset="-122"/>
              </a:rPr>
              <a:t>    </a:t>
            </a:r>
            <a:r>
              <a:rPr lang="en-US" altLang="zh-CN" sz="2400" b="1" dirty="0">
                <a:solidFill>
                  <a:srgbClr val="0000CC"/>
                </a:solidFill>
                <a:latin typeface="仿宋" panose="02010609060101010101" pitchFamily="49" charset="-122"/>
                <a:ea typeface="仿宋" panose="02010609060101010101" pitchFamily="49" charset="-122"/>
              </a:rPr>
              <a:t>P(x)   </a:t>
            </a:r>
            <a:r>
              <a:rPr lang="zh-CN" altLang="en-US" sz="2400" b="1" dirty="0">
                <a:solidFill>
                  <a:srgbClr val="0000CC"/>
                </a:solidFill>
                <a:latin typeface="仿宋" panose="02010609060101010101" pitchFamily="49" charset="-122"/>
                <a:ea typeface="仿宋" panose="02010609060101010101" pitchFamily="49" charset="-122"/>
              </a:rPr>
              <a:t>包孕于   </a:t>
            </a:r>
            <a:r>
              <a:rPr lang="en-US" altLang="zh-CN" sz="2400" b="1" dirty="0">
                <a:solidFill>
                  <a:srgbClr val="0000CC"/>
                </a:solidFill>
                <a:latin typeface="仿宋" panose="02010609060101010101" pitchFamily="49" charset="-122"/>
                <a:ea typeface="仿宋" panose="02010609060101010101" pitchFamily="49" charset="-122"/>
              </a:rPr>
              <a:t>P(y)∨Q(z)             σ={x/y}</a:t>
            </a:r>
          </a:p>
          <a:p>
            <a:pPr>
              <a:lnSpc>
                <a:spcPct val="90000"/>
              </a:lnSpc>
              <a:defRPr/>
            </a:pPr>
            <a:r>
              <a:rPr lang="en-US" altLang="zh-CN" sz="2400" b="1" dirty="0">
                <a:solidFill>
                  <a:srgbClr val="0000CC"/>
                </a:solidFill>
                <a:latin typeface="仿宋" panose="02010609060101010101" pitchFamily="49" charset="-122"/>
                <a:ea typeface="仿宋" panose="02010609060101010101" pitchFamily="49" charset="-122"/>
              </a:rPr>
              <a:t>    P(x)   </a:t>
            </a:r>
            <a:r>
              <a:rPr lang="zh-CN" altLang="en-US" sz="2400" b="1" dirty="0">
                <a:solidFill>
                  <a:srgbClr val="0000CC"/>
                </a:solidFill>
                <a:latin typeface="仿宋" panose="02010609060101010101" pitchFamily="49" charset="-122"/>
                <a:ea typeface="仿宋" panose="02010609060101010101" pitchFamily="49" charset="-122"/>
              </a:rPr>
              <a:t>包孕于   </a:t>
            </a:r>
            <a:r>
              <a:rPr lang="en-US" altLang="zh-CN" sz="2400" b="1" dirty="0">
                <a:solidFill>
                  <a:srgbClr val="0000CC"/>
                </a:solidFill>
                <a:latin typeface="仿宋" panose="02010609060101010101" pitchFamily="49" charset="-122"/>
                <a:ea typeface="仿宋" panose="02010609060101010101" pitchFamily="49" charset="-122"/>
              </a:rPr>
              <a:t>P(a)                   σ={a/x}</a:t>
            </a:r>
          </a:p>
          <a:p>
            <a:pPr>
              <a:lnSpc>
                <a:spcPct val="90000"/>
              </a:lnSpc>
              <a:defRPr/>
            </a:pPr>
            <a:r>
              <a:rPr lang="en-US" altLang="zh-CN" sz="2400" b="1" dirty="0">
                <a:solidFill>
                  <a:srgbClr val="0000CC"/>
                </a:solidFill>
                <a:latin typeface="仿宋" panose="02010609060101010101" pitchFamily="49" charset="-122"/>
                <a:ea typeface="仿宋" panose="02010609060101010101" pitchFamily="49" charset="-122"/>
              </a:rPr>
              <a:t>    P(x)   </a:t>
            </a:r>
            <a:r>
              <a:rPr lang="zh-CN" altLang="en-US" sz="2400" b="1" dirty="0">
                <a:solidFill>
                  <a:srgbClr val="0000CC"/>
                </a:solidFill>
                <a:latin typeface="仿宋" panose="02010609060101010101" pitchFamily="49" charset="-122"/>
                <a:ea typeface="仿宋" panose="02010609060101010101" pitchFamily="49" charset="-122"/>
              </a:rPr>
              <a:t>包孕于   </a:t>
            </a:r>
            <a:r>
              <a:rPr lang="en-US" altLang="zh-CN" sz="2400" b="1" dirty="0">
                <a:solidFill>
                  <a:srgbClr val="0000CC"/>
                </a:solidFill>
                <a:latin typeface="仿宋" panose="02010609060101010101" pitchFamily="49" charset="-122"/>
                <a:ea typeface="仿宋" panose="02010609060101010101" pitchFamily="49" charset="-122"/>
              </a:rPr>
              <a:t>P(a)∨Q(z)             σ={a/x}</a:t>
            </a:r>
          </a:p>
          <a:p>
            <a:pPr>
              <a:lnSpc>
                <a:spcPct val="90000"/>
              </a:lnSpc>
              <a:defRPr/>
            </a:pPr>
            <a:r>
              <a:rPr lang="en-US" altLang="zh-CN" sz="2400" b="1" dirty="0">
                <a:solidFill>
                  <a:srgbClr val="0000CC"/>
                </a:solidFill>
                <a:latin typeface="仿宋" panose="02010609060101010101" pitchFamily="49" charset="-122"/>
                <a:ea typeface="仿宋" panose="02010609060101010101" pitchFamily="49" charset="-122"/>
              </a:rPr>
              <a:t>    P(x) ∨Q(a) </a:t>
            </a:r>
            <a:r>
              <a:rPr lang="zh-CN" altLang="en-US" sz="2400" b="1" dirty="0">
                <a:solidFill>
                  <a:srgbClr val="0000CC"/>
                </a:solidFill>
                <a:latin typeface="仿宋" panose="02010609060101010101" pitchFamily="49" charset="-122"/>
                <a:ea typeface="仿宋" panose="02010609060101010101" pitchFamily="49" charset="-122"/>
              </a:rPr>
              <a:t>包孕于 </a:t>
            </a:r>
            <a:r>
              <a:rPr lang="en-US" altLang="zh-CN" sz="2400" b="1" dirty="0">
                <a:solidFill>
                  <a:srgbClr val="0000CC"/>
                </a:solidFill>
                <a:latin typeface="仿宋" panose="02010609060101010101" pitchFamily="49" charset="-122"/>
                <a:ea typeface="仿宋" panose="02010609060101010101" pitchFamily="49" charset="-122"/>
              </a:rPr>
              <a:t>P(f(a))∨Q(a)∨R(y) σ={f(a)/x}</a:t>
            </a:r>
          </a:p>
          <a:p>
            <a:pPr>
              <a:lnSpc>
                <a:spcPct val="90000"/>
              </a:lnSpc>
              <a:defRPr/>
            </a:pPr>
            <a:r>
              <a:rPr lang="en-US" altLang="zh-CN" sz="2400" b="1" dirty="0">
                <a:solidFill>
                  <a:srgbClr val="0000CC"/>
                </a:solidFill>
                <a:latin typeface="仿宋" panose="02010609060101010101" pitchFamily="49" charset="-122"/>
                <a:ea typeface="仿宋" panose="02010609060101010101" pitchFamily="49" charset="-122"/>
              </a:rPr>
              <a:t>    P(x) ∨Q(y) </a:t>
            </a:r>
            <a:r>
              <a:rPr lang="zh-CN" altLang="en-US" sz="2400" b="1" dirty="0">
                <a:solidFill>
                  <a:srgbClr val="0000CC"/>
                </a:solidFill>
                <a:latin typeface="仿宋" panose="02010609060101010101" pitchFamily="49" charset="-122"/>
                <a:ea typeface="仿宋" panose="02010609060101010101" pitchFamily="49" charset="-122"/>
              </a:rPr>
              <a:t>包孕于 </a:t>
            </a:r>
            <a:r>
              <a:rPr lang="en-US" altLang="zh-CN" sz="2400" b="1" dirty="0">
                <a:solidFill>
                  <a:srgbClr val="0000CC"/>
                </a:solidFill>
                <a:latin typeface="仿宋" panose="02010609060101010101" pitchFamily="49" charset="-122"/>
                <a:ea typeface="仿宋" panose="02010609060101010101" pitchFamily="49" charset="-122"/>
              </a:rPr>
              <a:t>P(a)∨Q(u)∨R(w)    σ={a/x, u/y}</a:t>
            </a:r>
          </a:p>
          <a:p>
            <a:pPr>
              <a:lnSpc>
                <a:spcPct val="90000"/>
              </a:lnSpc>
              <a:defRPr/>
            </a:pPr>
            <a:r>
              <a:rPr lang="en-US" altLang="zh-CN" sz="2400" b="1" dirty="0">
                <a:solidFill>
                  <a:srgbClr val="0000CC"/>
                </a:solidFill>
                <a:latin typeface="仿宋" panose="02010609060101010101" pitchFamily="49" charset="-122"/>
                <a:ea typeface="仿宋" panose="02010609060101010101" pitchFamily="49" charset="-122"/>
              </a:rPr>
              <a:t>    </a:t>
            </a:r>
            <a:r>
              <a:rPr lang="zh-CN" altLang="en-US" sz="2400" b="1" dirty="0">
                <a:solidFill>
                  <a:srgbClr val="0000CC"/>
                </a:solidFill>
                <a:latin typeface="仿宋" panose="02010609060101010101" pitchFamily="49" charset="-122"/>
                <a:ea typeface="仿宋" panose="02010609060101010101" pitchFamily="49" charset="-122"/>
              </a:rPr>
              <a:t>对子句集来说，</a:t>
            </a:r>
            <a:r>
              <a:rPr lang="zh-CN" altLang="en-US" sz="2400" b="1" dirty="0">
                <a:solidFill>
                  <a:srgbClr val="0000CC"/>
                </a:solidFill>
                <a:highlight>
                  <a:srgbClr val="FFFF00"/>
                </a:highlight>
                <a:latin typeface="仿宋" panose="02010609060101010101" pitchFamily="49" charset="-122"/>
                <a:ea typeface="仿宋" panose="02010609060101010101" pitchFamily="49" charset="-122"/>
              </a:rPr>
              <a:t>把其中包孕的子句删去后，不会影响该子句集的不可满足性。</a:t>
            </a:r>
          </a:p>
          <a:p>
            <a:pPr>
              <a:lnSpc>
                <a:spcPct val="90000"/>
              </a:lnSpc>
              <a:defRPr/>
            </a:pPr>
            <a:r>
              <a:rPr lang="zh-CN" altLang="en-US" sz="2400" b="1" dirty="0">
                <a:solidFill>
                  <a:srgbClr val="3366FF"/>
                </a:solidFill>
                <a:latin typeface="仿宋" panose="02010609060101010101" pitchFamily="49" charset="-122"/>
                <a:ea typeface="仿宋" panose="02010609060101010101" pitchFamily="49" charset="-122"/>
              </a:rPr>
              <a:t>因此，可从子句集中删除哪些包孕的子句。</a:t>
            </a:r>
            <a:endParaRPr lang="zh-CN" altLang="en-US" sz="2400" dirty="0">
              <a:solidFill>
                <a:srgbClr val="3366FF"/>
              </a:solidFill>
              <a:latin typeface="仿宋" panose="02010609060101010101" pitchFamily="49" charset="-122"/>
              <a:ea typeface="仿宋" panose="02010609060101010101" pitchFamily="49" charset="-122"/>
            </a:endParaRPr>
          </a:p>
        </p:txBody>
      </p:sp>
      <p:sp>
        <p:nvSpPr>
          <p:cNvPr id="256004" name="文本框 2"/>
          <p:cNvSpPr txBox="1"/>
          <p:nvPr/>
        </p:nvSpPr>
        <p:spPr>
          <a:xfrm>
            <a:off x="1720851" y="1295401"/>
            <a:ext cx="4949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2</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删除策略</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33982433"/>
      </p:ext>
    </p:extLst>
  </p:cSld>
  <p:clrMapOvr>
    <a:masterClrMapping/>
  </p:clrMapOvr>
  <p:transition>
    <p:random/>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p:cNvSpPr>
          <p:nvPr>
            <p:ph type="title"/>
          </p:nvPr>
        </p:nvSpPr>
        <p:spPr>
          <a:xfrm>
            <a:off x="1752600" y="304801"/>
            <a:ext cx="8534400" cy="758825"/>
          </a:xfrm>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3.7  </a:t>
            </a:r>
            <a:r>
              <a:rPr lang="zh-CN" altLang="en-US" sz="3600" dirty="0">
                <a:solidFill>
                  <a:srgbClr val="7B9899"/>
                </a:solidFill>
                <a:latin typeface="Times New Roman" panose="02020603050405020304" pitchFamily="18" charset="0"/>
                <a:ea typeface="黑体" panose="02010609060101010101" pitchFamily="49" charset="-122"/>
              </a:rPr>
              <a:t>归结策略</a:t>
            </a:r>
          </a:p>
        </p:txBody>
      </p:sp>
      <p:sp>
        <p:nvSpPr>
          <p:cNvPr id="257027" name="Rectangle 3"/>
          <p:cNvSpPr>
            <a:spLocks noGrp="1"/>
          </p:cNvSpPr>
          <p:nvPr>
            <p:ph sz="quarter" idx="1"/>
          </p:nvPr>
        </p:nvSpPr>
        <p:spPr>
          <a:xfrm>
            <a:off x="1752600" y="1905000"/>
            <a:ext cx="8686800" cy="4572000"/>
          </a:xfrm>
        </p:spPr>
        <p:txBody>
          <a:bodyPr vert="horz" wrap="square" lIns="91440" tIns="45720" rIns="91440" bIns="45720" anchor="t" anchorCtr="0">
            <a:normAutofit/>
          </a:bodyPr>
          <a:lstStyle/>
          <a:p>
            <a:pPr marL="609600" indent="-609600">
              <a:lnSpc>
                <a:spcPct val="90000"/>
              </a:lnSpc>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支持集策略是沃斯</a:t>
            </a:r>
            <a:r>
              <a:rPr lang="en-US" altLang="zh-CN" sz="2400" b="1" dirty="0">
                <a:solidFill>
                  <a:srgbClr val="0000CC"/>
                </a:solidFill>
                <a:latin typeface="仿宋" panose="02010609060101010101" pitchFamily="49" charset="-122"/>
                <a:ea typeface="仿宋" panose="02010609060101010101" pitchFamily="49" charset="-122"/>
              </a:rPr>
              <a:t>(Wos)</a:t>
            </a:r>
            <a:r>
              <a:rPr lang="zh-CN" altLang="en-US" sz="2400" b="1" dirty="0">
                <a:solidFill>
                  <a:srgbClr val="0000CC"/>
                </a:solidFill>
                <a:latin typeface="仿宋" panose="02010609060101010101" pitchFamily="49" charset="-122"/>
                <a:ea typeface="仿宋" panose="02010609060101010101" pitchFamily="49" charset="-122"/>
              </a:rPr>
              <a:t>等人在</a:t>
            </a:r>
            <a:r>
              <a:rPr lang="en-US" altLang="zh-CN" sz="2400" b="1" dirty="0">
                <a:solidFill>
                  <a:srgbClr val="0000CC"/>
                </a:solidFill>
                <a:latin typeface="仿宋" panose="02010609060101010101" pitchFamily="49" charset="-122"/>
                <a:ea typeface="仿宋" panose="02010609060101010101" pitchFamily="49" charset="-122"/>
              </a:rPr>
              <a:t>1965</a:t>
            </a:r>
            <a:r>
              <a:rPr lang="zh-CN" altLang="en-US" sz="2400" b="1" dirty="0">
                <a:solidFill>
                  <a:srgbClr val="0000CC"/>
                </a:solidFill>
                <a:latin typeface="仿宋" panose="02010609060101010101" pitchFamily="49" charset="-122"/>
                <a:ea typeface="仿宋" panose="02010609060101010101" pitchFamily="49" charset="-122"/>
              </a:rPr>
              <a:t>年提出的一种归结策略。</a:t>
            </a:r>
            <a:r>
              <a:rPr lang="zh-CN" altLang="en-US" sz="2400" b="1" dirty="0">
                <a:solidFill>
                  <a:srgbClr val="FF0000"/>
                </a:solidFill>
                <a:latin typeface="仿宋" panose="02010609060101010101" pitchFamily="49" charset="-122"/>
                <a:ea typeface="仿宋" panose="02010609060101010101" pitchFamily="49" charset="-122"/>
              </a:rPr>
              <a:t>它要求每一次参加归结的两个亲本子句中，至少应该</a:t>
            </a:r>
            <a:r>
              <a:rPr lang="zh-CN" altLang="en-US" sz="2400" b="1" dirty="0">
                <a:solidFill>
                  <a:srgbClr val="FF0000"/>
                </a:solidFill>
                <a:highlight>
                  <a:srgbClr val="FFFF00"/>
                </a:highlight>
                <a:latin typeface="仿宋" panose="02010609060101010101" pitchFamily="49" charset="-122"/>
                <a:ea typeface="仿宋" panose="02010609060101010101" pitchFamily="49" charset="-122"/>
              </a:rPr>
              <a:t>有一个是由目标公式的否定所得到的子句或它们的后裔</a:t>
            </a:r>
            <a:r>
              <a:rPr lang="zh-CN" altLang="en-US" sz="2400" b="1" dirty="0">
                <a:solidFill>
                  <a:srgbClr val="FF0000"/>
                </a:solidFill>
                <a:latin typeface="仿宋" panose="02010609060101010101" pitchFamily="49" charset="-122"/>
                <a:ea typeface="仿宋" panose="02010609060101010101" pitchFamily="49" charset="-122"/>
              </a:rPr>
              <a:t>。</a:t>
            </a:r>
            <a:r>
              <a:rPr lang="zh-CN" altLang="en-US" sz="2400" b="1" dirty="0">
                <a:solidFill>
                  <a:srgbClr val="0000CC"/>
                </a:solidFill>
                <a:latin typeface="仿宋" panose="02010609060101010101" pitchFamily="49" charset="-122"/>
                <a:ea typeface="仿宋" panose="02010609060101010101" pitchFamily="49" charset="-122"/>
              </a:rPr>
              <a:t>可以证明支持集策略是完备的，即当子句集为不可满足时，则由支持集策略一定能够归结出一个空子句。也可以把支持集策略看成是在宽度优先策略中引入了某种限制条件，这种限制条件代表一种启发信息，因而有较高的效率</a:t>
            </a:r>
            <a:r>
              <a:rPr lang="zh-CN" altLang="en-US" sz="2400" dirty="0">
                <a:solidFill>
                  <a:srgbClr val="0000CC"/>
                </a:solidFill>
                <a:latin typeface="仿宋" panose="02010609060101010101" pitchFamily="49" charset="-122"/>
                <a:ea typeface="仿宋" panose="02010609060101010101" pitchFamily="49" charset="-122"/>
              </a:rPr>
              <a:t>。</a:t>
            </a:r>
          </a:p>
          <a:p>
            <a:pPr marL="609600" indent="-609600">
              <a:lnSpc>
                <a:spcPct val="90000"/>
              </a:lnSpc>
              <a:buFont typeface="Wingdings 2" panose="05020102010507070707" pitchFamily="18" charset="2"/>
            </a:pPr>
            <a:r>
              <a:rPr lang="zh-CN" altLang="en-US" sz="2400" b="1" dirty="0">
                <a:solidFill>
                  <a:srgbClr val="006600"/>
                </a:solidFill>
                <a:latin typeface="仿宋" panose="02010609060101010101" pitchFamily="49" charset="-122"/>
                <a:ea typeface="仿宋" panose="02010609060101010101" pitchFamily="49" charset="-122"/>
              </a:rPr>
              <a:t> 例</a:t>
            </a:r>
            <a:r>
              <a:rPr lang="en-US" altLang="zh-CN" sz="2400" b="1" dirty="0">
                <a:solidFill>
                  <a:srgbClr val="006600"/>
                </a:solidFill>
                <a:latin typeface="仿宋" panose="02010609060101010101" pitchFamily="49" charset="-122"/>
                <a:ea typeface="仿宋" panose="02010609060101010101" pitchFamily="49" charset="-122"/>
              </a:rPr>
              <a:t>3.14</a:t>
            </a:r>
            <a:r>
              <a:rPr lang="en-US" altLang="zh-CN" sz="2400" b="1" dirty="0">
                <a:solidFill>
                  <a:srgbClr val="0000CC"/>
                </a:solidFill>
                <a:latin typeface="仿宋" panose="02010609060101010101" pitchFamily="49" charset="-122"/>
                <a:ea typeface="仿宋" panose="02010609060101010101" pitchFamily="49" charset="-122"/>
              </a:rPr>
              <a:t> </a:t>
            </a:r>
            <a:r>
              <a:rPr lang="zh-CN" altLang="en-US" sz="2400" b="1" dirty="0">
                <a:solidFill>
                  <a:srgbClr val="0000CC"/>
                </a:solidFill>
                <a:latin typeface="仿宋" panose="02010609060101010101" pitchFamily="49" charset="-122"/>
                <a:ea typeface="仿宋" panose="02010609060101010101" pitchFamily="49" charset="-122"/>
              </a:rPr>
              <a:t>设有如下子句集：</a:t>
            </a:r>
          </a:p>
          <a:p>
            <a:pPr marL="609600" indent="-609600">
              <a:lnSpc>
                <a:spcPct val="90000"/>
              </a:lnSpc>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a:t>
            </a:r>
            <a:r>
              <a:rPr lang="en-US" altLang="zh-CN" sz="2400" b="1" dirty="0">
                <a:solidFill>
                  <a:srgbClr val="0000CC"/>
                </a:solidFill>
                <a:latin typeface="仿宋" panose="02010609060101010101" pitchFamily="49" charset="-122"/>
                <a:ea typeface="仿宋" panose="02010609060101010101" pitchFamily="49" charset="-122"/>
              </a:rPr>
              <a:t>S={﹁I(x)∨R(x),  I(a),﹁ R(y)∨L(y), ﹁L(a) }</a:t>
            </a:r>
          </a:p>
          <a:p>
            <a:pPr marL="609600" indent="-609600">
              <a:lnSpc>
                <a:spcPct val="90000"/>
              </a:lnSpc>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其中，</a:t>
            </a:r>
            <a:r>
              <a:rPr lang="en-US" altLang="zh-CN" sz="2400" b="1" dirty="0">
                <a:solidFill>
                  <a:srgbClr val="0000CC"/>
                </a:solidFill>
                <a:latin typeface="仿宋" panose="02010609060101010101" pitchFamily="49" charset="-122"/>
                <a:ea typeface="仿宋" panose="02010609060101010101" pitchFamily="49" charset="-122"/>
              </a:rPr>
              <a:t>﹁I(x)∨R(x)</a:t>
            </a:r>
            <a:r>
              <a:rPr lang="zh-CN" altLang="en-US" sz="2400" b="1" dirty="0">
                <a:solidFill>
                  <a:srgbClr val="0000CC"/>
                </a:solidFill>
                <a:latin typeface="仿宋" panose="02010609060101010101" pitchFamily="49" charset="-122"/>
                <a:ea typeface="仿宋" panose="02010609060101010101" pitchFamily="49" charset="-122"/>
              </a:rPr>
              <a:t>为目标公式的否定。用支持集策略证明</a:t>
            </a:r>
            <a:r>
              <a:rPr lang="en-US" altLang="zh-CN" sz="2400" b="1" dirty="0">
                <a:solidFill>
                  <a:srgbClr val="0000CC"/>
                </a:solidFill>
                <a:latin typeface="仿宋" panose="02010609060101010101" pitchFamily="49" charset="-122"/>
                <a:ea typeface="仿宋" panose="02010609060101010101" pitchFamily="49" charset="-122"/>
              </a:rPr>
              <a:t>S</a:t>
            </a:r>
            <a:r>
              <a:rPr lang="zh-CN" altLang="en-US" sz="2400" b="1" dirty="0">
                <a:solidFill>
                  <a:srgbClr val="0000CC"/>
                </a:solidFill>
                <a:latin typeface="仿宋" panose="02010609060101010101" pitchFamily="49" charset="-122"/>
                <a:ea typeface="仿宋" panose="02010609060101010101" pitchFamily="49" charset="-122"/>
              </a:rPr>
              <a:t>为不可满足。</a:t>
            </a:r>
          </a:p>
        </p:txBody>
      </p:sp>
      <p:sp>
        <p:nvSpPr>
          <p:cNvPr id="257028" name="文本框 1"/>
          <p:cNvSpPr txBox="1"/>
          <p:nvPr/>
        </p:nvSpPr>
        <p:spPr>
          <a:xfrm>
            <a:off x="1752601" y="1373189"/>
            <a:ext cx="4949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rPr>
              <a:t>3</a:t>
            </a:r>
            <a:r>
              <a:rPr lang="zh-CN" altLang="en-US" sz="2800" b="1" dirty="0">
                <a:solidFill>
                  <a:srgbClr val="0000CC"/>
                </a:solidFill>
                <a:latin typeface="Tahoma" panose="020B0604030504040204" pitchFamily="34" charset="0"/>
                <a:ea typeface="宋体" panose="02010600030101010101" pitchFamily="2" charset="-122"/>
              </a:rPr>
              <a:t>. 支持集策略</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41940054"/>
      </p:ext>
    </p:extLst>
  </p:cSld>
  <p:clrMapOvr>
    <a:masterClrMapping/>
  </p:clrMapOvr>
  <p:transition>
    <p:random/>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4"/>
          <p:cNvSpPr txBox="1"/>
          <p:nvPr/>
        </p:nvSpPr>
        <p:spPr>
          <a:xfrm>
            <a:off x="2495551" y="2420938"/>
            <a:ext cx="1871663"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﹁I(x)∨R(x)</a:t>
            </a:r>
          </a:p>
        </p:txBody>
      </p:sp>
      <p:sp>
        <p:nvSpPr>
          <p:cNvPr id="258051" name="Text Box 5"/>
          <p:cNvSpPr txBox="1"/>
          <p:nvPr/>
        </p:nvSpPr>
        <p:spPr>
          <a:xfrm>
            <a:off x="4872038" y="2492375"/>
            <a:ext cx="792162"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I(a)</a:t>
            </a:r>
          </a:p>
        </p:txBody>
      </p:sp>
      <p:sp>
        <p:nvSpPr>
          <p:cNvPr id="258052" name="Text Box 6"/>
          <p:cNvSpPr txBox="1"/>
          <p:nvPr/>
        </p:nvSpPr>
        <p:spPr>
          <a:xfrm>
            <a:off x="6167438" y="2492375"/>
            <a:ext cx="1873250"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 R(y)∨L(y)</a:t>
            </a:r>
          </a:p>
        </p:txBody>
      </p:sp>
      <p:sp>
        <p:nvSpPr>
          <p:cNvPr id="258053" name="Text Box 7"/>
          <p:cNvSpPr txBox="1"/>
          <p:nvPr/>
        </p:nvSpPr>
        <p:spPr>
          <a:xfrm>
            <a:off x="8616950" y="2492375"/>
            <a:ext cx="1079500"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﹁L(a)</a:t>
            </a:r>
          </a:p>
        </p:txBody>
      </p:sp>
      <p:sp>
        <p:nvSpPr>
          <p:cNvPr id="258054" name="Text Box 8"/>
          <p:cNvSpPr txBox="1"/>
          <p:nvPr/>
        </p:nvSpPr>
        <p:spPr>
          <a:xfrm>
            <a:off x="3359151" y="3429000"/>
            <a:ext cx="1008063"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R(a)</a:t>
            </a:r>
          </a:p>
        </p:txBody>
      </p:sp>
      <p:sp>
        <p:nvSpPr>
          <p:cNvPr id="258055" name="Text Box 9"/>
          <p:cNvSpPr txBox="1"/>
          <p:nvPr/>
        </p:nvSpPr>
        <p:spPr>
          <a:xfrm>
            <a:off x="6383339" y="3500438"/>
            <a:ext cx="1728787"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﹁I(x)∨L(x)</a:t>
            </a:r>
          </a:p>
        </p:txBody>
      </p:sp>
      <p:sp>
        <p:nvSpPr>
          <p:cNvPr id="258056" name="Text Box 10"/>
          <p:cNvSpPr txBox="1"/>
          <p:nvPr/>
        </p:nvSpPr>
        <p:spPr>
          <a:xfrm>
            <a:off x="4151314" y="4437063"/>
            <a:ext cx="9366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L(a)</a:t>
            </a:r>
          </a:p>
        </p:txBody>
      </p:sp>
      <p:sp>
        <p:nvSpPr>
          <p:cNvPr id="258057" name="Text Box 11"/>
          <p:cNvSpPr txBox="1"/>
          <p:nvPr/>
        </p:nvSpPr>
        <p:spPr>
          <a:xfrm>
            <a:off x="5664200" y="4437063"/>
            <a:ext cx="1079500"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L(a)</a:t>
            </a:r>
          </a:p>
        </p:txBody>
      </p:sp>
      <p:sp>
        <p:nvSpPr>
          <p:cNvPr id="258058" name="Text Box 12"/>
          <p:cNvSpPr txBox="1"/>
          <p:nvPr/>
        </p:nvSpPr>
        <p:spPr>
          <a:xfrm>
            <a:off x="7535864" y="4508500"/>
            <a:ext cx="1081087"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﹁I(a)</a:t>
            </a:r>
          </a:p>
        </p:txBody>
      </p:sp>
      <p:sp>
        <p:nvSpPr>
          <p:cNvPr id="258059" name="Text Box 13"/>
          <p:cNvSpPr txBox="1"/>
          <p:nvPr/>
        </p:nvSpPr>
        <p:spPr>
          <a:xfrm>
            <a:off x="7824789" y="5589588"/>
            <a:ext cx="865187"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NIL</a:t>
            </a:r>
          </a:p>
        </p:txBody>
      </p:sp>
      <p:sp>
        <p:nvSpPr>
          <p:cNvPr id="258060" name="Line 14"/>
          <p:cNvSpPr/>
          <p:nvPr/>
        </p:nvSpPr>
        <p:spPr>
          <a:xfrm>
            <a:off x="3432175" y="2852738"/>
            <a:ext cx="503238" cy="576262"/>
          </a:xfrm>
          <a:prstGeom prst="line">
            <a:avLst/>
          </a:prstGeom>
          <a:ln w="9525" cap="flat" cmpd="sng">
            <a:solidFill>
              <a:schemeClr val="tx1"/>
            </a:solidFill>
            <a:prstDash val="solid"/>
            <a:headEnd type="none" w="med" len="med"/>
            <a:tailEnd type="none" w="med" len="med"/>
          </a:ln>
        </p:spPr>
      </p:sp>
      <p:sp>
        <p:nvSpPr>
          <p:cNvPr id="258061" name="Line 15"/>
          <p:cNvSpPr/>
          <p:nvPr/>
        </p:nvSpPr>
        <p:spPr>
          <a:xfrm>
            <a:off x="4010025" y="2901950"/>
            <a:ext cx="1131888" cy="527050"/>
          </a:xfrm>
          <a:custGeom>
            <a:avLst/>
            <a:gdLst/>
            <a:ahLst/>
            <a:cxnLst>
              <a:cxn ang="0">
                <a:pos x="2147483646" y="0"/>
              </a:cxn>
              <a:cxn ang="0">
                <a:pos x="0" y="2147483646"/>
              </a:cxn>
            </a:cxnLst>
            <a:rect l="0" t="0" r="0" b="0"/>
            <a:pathLst>
              <a:path w="713" h="332">
                <a:moveTo>
                  <a:pt x="713" y="0"/>
                </a:moveTo>
                <a:lnTo>
                  <a:pt x="0" y="332"/>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8062" name="Line 16"/>
          <p:cNvSpPr/>
          <p:nvPr/>
        </p:nvSpPr>
        <p:spPr>
          <a:xfrm>
            <a:off x="3432175" y="2852738"/>
            <a:ext cx="3600450" cy="647700"/>
          </a:xfrm>
          <a:prstGeom prst="line">
            <a:avLst/>
          </a:prstGeom>
          <a:ln w="9525" cap="flat" cmpd="sng">
            <a:solidFill>
              <a:schemeClr val="tx1"/>
            </a:solidFill>
            <a:prstDash val="solid"/>
            <a:headEnd type="none" w="med" len="med"/>
            <a:tailEnd type="none" w="med" len="med"/>
          </a:ln>
        </p:spPr>
      </p:sp>
      <p:sp>
        <p:nvSpPr>
          <p:cNvPr id="258063" name="Line 17"/>
          <p:cNvSpPr/>
          <p:nvPr/>
        </p:nvSpPr>
        <p:spPr>
          <a:xfrm>
            <a:off x="7105651" y="2916238"/>
            <a:ext cx="182563" cy="584200"/>
          </a:xfrm>
          <a:custGeom>
            <a:avLst/>
            <a:gdLst/>
            <a:ahLst/>
            <a:cxnLst>
              <a:cxn ang="0">
                <a:pos x="2147483646" y="0"/>
              </a:cxn>
              <a:cxn ang="0">
                <a:pos x="0" y="2147483646"/>
              </a:cxn>
            </a:cxnLst>
            <a:rect l="0" t="0" r="0" b="0"/>
            <a:pathLst>
              <a:path w="115" h="368">
                <a:moveTo>
                  <a:pt x="115" y="0"/>
                </a:moveTo>
                <a:lnTo>
                  <a:pt x="0" y="368"/>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8064" name="Line 18"/>
          <p:cNvSpPr/>
          <p:nvPr/>
        </p:nvSpPr>
        <p:spPr>
          <a:xfrm>
            <a:off x="3922713" y="3856039"/>
            <a:ext cx="588962" cy="581025"/>
          </a:xfrm>
          <a:custGeom>
            <a:avLst/>
            <a:gdLst/>
            <a:ahLst/>
            <a:cxnLst>
              <a:cxn ang="0">
                <a:pos x="0" y="0"/>
              </a:cxn>
              <a:cxn ang="0">
                <a:pos x="2147483646" y="2147483646"/>
              </a:cxn>
            </a:cxnLst>
            <a:rect l="0" t="0" r="0" b="0"/>
            <a:pathLst>
              <a:path w="371" h="366">
                <a:moveTo>
                  <a:pt x="0" y="0"/>
                </a:moveTo>
                <a:lnTo>
                  <a:pt x="371" y="366"/>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8065" name="Line 19"/>
          <p:cNvSpPr/>
          <p:nvPr/>
        </p:nvSpPr>
        <p:spPr>
          <a:xfrm>
            <a:off x="4545014" y="2889250"/>
            <a:ext cx="2465387" cy="1524000"/>
          </a:xfrm>
          <a:custGeom>
            <a:avLst/>
            <a:gdLst/>
            <a:ahLst/>
            <a:cxnLst>
              <a:cxn ang="0">
                <a:pos x="2147483646" y="0"/>
              </a:cxn>
              <a:cxn ang="0">
                <a:pos x="0" y="2147483646"/>
              </a:cxn>
            </a:cxnLst>
            <a:rect l="0" t="0" r="0" b="0"/>
            <a:pathLst>
              <a:path w="1553" h="960">
                <a:moveTo>
                  <a:pt x="1553" y="0"/>
                </a:moveTo>
                <a:lnTo>
                  <a:pt x="0" y="96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8066" name="Line 20"/>
          <p:cNvSpPr/>
          <p:nvPr/>
        </p:nvSpPr>
        <p:spPr>
          <a:xfrm>
            <a:off x="5273676" y="2901951"/>
            <a:ext cx="893763" cy="1535113"/>
          </a:xfrm>
          <a:custGeom>
            <a:avLst/>
            <a:gdLst/>
            <a:ahLst/>
            <a:cxnLst>
              <a:cxn ang="0">
                <a:pos x="0" y="0"/>
              </a:cxn>
              <a:cxn ang="0">
                <a:pos x="2147483646" y="2147483646"/>
              </a:cxn>
            </a:cxnLst>
            <a:rect l="0" t="0" r="0" b="0"/>
            <a:pathLst>
              <a:path w="563" h="967">
                <a:moveTo>
                  <a:pt x="0" y="0"/>
                </a:moveTo>
                <a:lnTo>
                  <a:pt x="563" y="967"/>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8067" name="Line 21"/>
          <p:cNvSpPr/>
          <p:nvPr/>
        </p:nvSpPr>
        <p:spPr>
          <a:xfrm>
            <a:off x="6294438" y="3910014"/>
            <a:ext cx="874712" cy="515937"/>
          </a:xfrm>
          <a:custGeom>
            <a:avLst/>
            <a:gdLst/>
            <a:ahLst/>
            <a:cxnLst>
              <a:cxn ang="0">
                <a:pos x="2147483646" y="0"/>
              </a:cxn>
              <a:cxn ang="0">
                <a:pos x="0" y="2147483646"/>
              </a:cxn>
            </a:cxnLst>
            <a:rect l="0" t="0" r="0" b="0"/>
            <a:pathLst>
              <a:path w="551" h="325">
                <a:moveTo>
                  <a:pt x="551" y="0"/>
                </a:moveTo>
                <a:lnTo>
                  <a:pt x="0" y="325"/>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8068" name="Line 22"/>
          <p:cNvSpPr/>
          <p:nvPr/>
        </p:nvSpPr>
        <p:spPr>
          <a:xfrm>
            <a:off x="7262814" y="3910013"/>
            <a:ext cx="701675" cy="582612"/>
          </a:xfrm>
          <a:custGeom>
            <a:avLst/>
            <a:gdLst/>
            <a:ahLst/>
            <a:cxnLst>
              <a:cxn ang="0">
                <a:pos x="0" y="0"/>
              </a:cxn>
              <a:cxn ang="0">
                <a:pos x="2147483646" y="2147483646"/>
              </a:cxn>
            </a:cxnLst>
            <a:rect l="0" t="0" r="0" b="0"/>
            <a:pathLst>
              <a:path w="442" h="367">
                <a:moveTo>
                  <a:pt x="0" y="0"/>
                </a:moveTo>
                <a:lnTo>
                  <a:pt x="442" y="367"/>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8069" name="Line 23"/>
          <p:cNvSpPr/>
          <p:nvPr/>
        </p:nvSpPr>
        <p:spPr>
          <a:xfrm>
            <a:off x="8042275" y="2901950"/>
            <a:ext cx="1009650" cy="1606550"/>
          </a:xfrm>
          <a:custGeom>
            <a:avLst/>
            <a:gdLst/>
            <a:ahLst/>
            <a:cxnLst>
              <a:cxn ang="0">
                <a:pos x="2147483646" y="0"/>
              </a:cxn>
              <a:cxn ang="0">
                <a:pos x="0" y="2147483646"/>
              </a:cxn>
            </a:cxnLst>
            <a:rect l="0" t="0" r="0" b="0"/>
            <a:pathLst>
              <a:path w="636" h="1012">
                <a:moveTo>
                  <a:pt x="636" y="0"/>
                </a:moveTo>
                <a:lnTo>
                  <a:pt x="0" y="1012"/>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8070" name="Line 24"/>
          <p:cNvSpPr/>
          <p:nvPr/>
        </p:nvSpPr>
        <p:spPr>
          <a:xfrm>
            <a:off x="4678363" y="4864101"/>
            <a:ext cx="3524250" cy="714375"/>
          </a:xfrm>
          <a:custGeom>
            <a:avLst/>
            <a:gdLst/>
            <a:ahLst/>
            <a:cxnLst>
              <a:cxn ang="0">
                <a:pos x="0" y="0"/>
              </a:cxn>
              <a:cxn ang="0">
                <a:pos x="2147483646" y="2147483646"/>
              </a:cxn>
            </a:cxnLst>
            <a:rect l="0" t="0" r="0" b="0"/>
            <a:pathLst>
              <a:path w="2220" h="450">
                <a:moveTo>
                  <a:pt x="0" y="0"/>
                </a:moveTo>
                <a:lnTo>
                  <a:pt x="2220" y="45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8071" name="Line 25"/>
          <p:cNvSpPr/>
          <p:nvPr/>
        </p:nvSpPr>
        <p:spPr>
          <a:xfrm>
            <a:off x="8472488" y="2901950"/>
            <a:ext cx="844550" cy="2687638"/>
          </a:xfrm>
          <a:custGeom>
            <a:avLst/>
            <a:gdLst/>
            <a:ahLst/>
            <a:cxnLst>
              <a:cxn ang="0">
                <a:pos x="2147483646" y="0"/>
              </a:cxn>
              <a:cxn ang="0">
                <a:pos x="0" y="2147483646"/>
              </a:cxn>
            </a:cxnLst>
            <a:rect l="0" t="0" r="0" b="0"/>
            <a:pathLst>
              <a:path w="532" h="1693">
                <a:moveTo>
                  <a:pt x="532" y="0"/>
                </a:moveTo>
                <a:lnTo>
                  <a:pt x="0" y="1693"/>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8072" name="文本框 1"/>
          <p:cNvSpPr txBox="1"/>
          <p:nvPr/>
        </p:nvSpPr>
        <p:spPr>
          <a:xfrm>
            <a:off x="1793876" y="1600201"/>
            <a:ext cx="4949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3</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支持集策略</a:t>
            </a:r>
            <a:endParaRPr lang="zh-CN" altLang="en-US" sz="2800" b="1" dirty="0">
              <a:solidFill>
                <a:srgbClr val="0000CC"/>
              </a:solidFill>
              <a:latin typeface="黑体" panose="02010609060101010101" pitchFamily="49" charset="-122"/>
              <a:ea typeface="黑体" panose="02010609060101010101" pitchFamily="49" charset="-122"/>
            </a:endParaRPr>
          </a:p>
        </p:txBody>
      </p:sp>
      <p:sp>
        <p:nvSpPr>
          <p:cNvPr id="267289" name="Rectangle 2"/>
          <p:cNvSpPr>
            <a:spLocks noGrp="1" noChangeArrowheads="1"/>
          </p:cNvSpPr>
          <p:nvPr>
            <p:ph type="title"/>
          </p:nvPr>
        </p:nvSpPr>
        <p:spPr/>
        <p:txBody>
          <a:bodyPr vert="horz" wrap="square" lIns="91440" tIns="45720" rIns="91440" bIns="45720" numCol="1" anchor="b" anchorCtr="0" compatLnSpc="1">
            <a:normAutofit/>
          </a:bodyPr>
          <a:lstStyle/>
          <a:p>
            <a:pPr fontAlgn="base">
              <a:spcAft>
                <a:spcPct val="0"/>
              </a:spcAft>
              <a:defRPr/>
            </a:pPr>
            <a:r>
              <a:rPr lang="en-US" altLang="zh-CN" sz="3600">
                <a:latin typeface="Times New Roman" panose="02020603050405020304" pitchFamily="18" charset="0"/>
                <a:ea typeface="黑体" panose="02010609060101010101" pitchFamily="49" charset="-122"/>
              </a:rPr>
              <a:t>3.7  </a:t>
            </a:r>
            <a:r>
              <a:rPr lang="zh-CN" altLang="en-US" sz="3600">
                <a:latin typeface="Times New Roman" panose="02020603050405020304" pitchFamily="18" charset="0"/>
                <a:ea typeface="黑体" panose="02010609060101010101" pitchFamily="49" charset="-122"/>
              </a:rPr>
              <a:t>归结策略</a:t>
            </a:r>
          </a:p>
        </p:txBody>
      </p:sp>
    </p:spTree>
    <p:extLst>
      <p:ext uri="{BB962C8B-B14F-4D97-AF65-F5344CB8AC3E}">
        <p14:creationId xmlns:p14="http://schemas.microsoft.com/office/powerpoint/2010/main" val="210125350"/>
      </p:ext>
    </p:extLst>
  </p:cSld>
  <p:clrMapOvr>
    <a:masterClrMapping/>
  </p:clrMapOvr>
  <p:transition>
    <p:random/>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2"/>
          <p:cNvSpPr>
            <a:spLocks noGrp="1" noChangeArrowheads="1"/>
          </p:cNvSpPr>
          <p:nvPr>
            <p:ph type="title"/>
          </p:nvPr>
        </p:nvSpPr>
        <p:spPr/>
        <p:txBody>
          <a:bodyPr vert="horz" wrap="square" lIns="91440" tIns="45720" rIns="91440" bIns="45720" numCol="1" anchor="b" anchorCtr="0" compatLnSpc="1">
            <a:normAutofit/>
          </a:bodyPr>
          <a:lstStyle/>
          <a:p>
            <a:pPr fontAlgn="base">
              <a:spcAft>
                <a:spcPct val="0"/>
              </a:spcAft>
              <a:defRPr/>
            </a:pPr>
            <a:r>
              <a:rPr lang="en-US" altLang="zh-CN" sz="3600">
                <a:latin typeface="Times New Roman" panose="02020603050405020304" pitchFamily="18" charset="0"/>
                <a:ea typeface="黑体" panose="02010609060101010101" pitchFamily="49" charset="-122"/>
              </a:rPr>
              <a:t>3.7  </a:t>
            </a:r>
            <a:r>
              <a:rPr lang="zh-CN" altLang="en-US" sz="3600">
                <a:latin typeface="Times New Roman" panose="02020603050405020304" pitchFamily="18" charset="0"/>
                <a:ea typeface="黑体" panose="02010609060101010101" pitchFamily="49" charset="-122"/>
              </a:rPr>
              <a:t>归结策略</a:t>
            </a:r>
          </a:p>
        </p:txBody>
      </p:sp>
      <p:sp>
        <p:nvSpPr>
          <p:cNvPr id="259075" name="Rectangle 3"/>
          <p:cNvSpPr>
            <a:spLocks noGrp="1"/>
          </p:cNvSpPr>
          <p:nvPr>
            <p:ph sz="quarter" idx="1"/>
          </p:nvPr>
        </p:nvSpPr>
        <p:spPr>
          <a:xfrm>
            <a:off x="1752600" y="2286001"/>
            <a:ext cx="8540750" cy="2886075"/>
          </a:xfrm>
        </p:spPr>
        <p:txBody>
          <a:bodyPr vert="horz" wrap="square" lIns="91440" tIns="45720" rIns="91440" bIns="45720" anchor="t" anchorCtr="0">
            <a:normAutofit/>
          </a:bodyPr>
          <a:lstStyle/>
          <a:p>
            <a:pPr eaLnBrk="1" hangingPunct="1">
              <a:lnSpc>
                <a:spcPct val="125000"/>
              </a:lnSpc>
              <a:buClr>
                <a:schemeClr val="accent1"/>
              </a:buClr>
              <a:buSzPct val="85000"/>
              <a:buFontTx/>
              <a:buNone/>
            </a:pPr>
            <a:r>
              <a:rPr lang="zh-CN" altLang="en-US" sz="2400" b="1" dirty="0">
                <a:solidFill>
                  <a:srgbClr val="0000CC"/>
                </a:solidFill>
                <a:latin typeface="仿宋" panose="02010609060101010101" pitchFamily="49" charset="-122"/>
                <a:ea typeface="仿宋" panose="02010609060101010101" pitchFamily="49" charset="-122"/>
              </a:rPr>
              <a:t>      从上述归结过程可以看出，各级归结式数目要比宽度优先策略生成的少，但在第二级还没有空子句。就是说这种策略限制了子句集元素的剧增，但</a:t>
            </a:r>
            <a:r>
              <a:rPr lang="zh-CN" altLang="en-US" sz="2400" b="1" dirty="0">
                <a:solidFill>
                  <a:srgbClr val="008000"/>
                </a:solidFill>
                <a:latin typeface="仿宋" panose="02010609060101010101" pitchFamily="49" charset="-122"/>
                <a:ea typeface="仿宋" panose="02010609060101010101" pitchFamily="49" charset="-122"/>
              </a:rPr>
              <a:t>会增加空子句所在的深度</a:t>
            </a:r>
            <a:r>
              <a:rPr lang="zh-CN" altLang="en-US" sz="2400" b="1" dirty="0">
                <a:solidFill>
                  <a:srgbClr val="0000CC"/>
                </a:solidFill>
                <a:latin typeface="仿宋" panose="02010609060101010101" pitchFamily="49" charset="-122"/>
                <a:ea typeface="仿宋" panose="02010609060101010101" pitchFamily="49" charset="-122"/>
              </a:rPr>
              <a:t>。此外，支持集策略</a:t>
            </a:r>
            <a:r>
              <a:rPr lang="zh-CN" altLang="en-US" sz="2400" b="1" dirty="0">
                <a:solidFill>
                  <a:srgbClr val="008000"/>
                </a:solidFill>
                <a:latin typeface="仿宋" panose="02010609060101010101" pitchFamily="49" charset="-122"/>
                <a:ea typeface="仿宋" panose="02010609060101010101" pitchFamily="49" charset="-122"/>
              </a:rPr>
              <a:t>具有反向推理的含义</a:t>
            </a:r>
            <a:r>
              <a:rPr lang="zh-CN" altLang="en-US" sz="2400" b="1" dirty="0">
                <a:solidFill>
                  <a:srgbClr val="0000CC"/>
                </a:solidFill>
                <a:latin typeface="仿宋" panose="02010609060101010101" pitchFamily="49" charset="-122"/>
                <a:ea typeface="仿宋" panose="02010609060101010101" pitchFamily="49" charset="-122"/>
              </a:rPr>
              <a:t>，由于进行归结的亲本子句中至少有一个与目标子句有关，因此推理过程可以看作是沿目标、子目标的方向前进的</a:t>
            </a:r>
            <a:r>
              <a:rPr lang="zh-CN" altLang="en-US" sz="2400" b="1"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 </a:t>
            </a:r>
          </a:p>
        </p:txBody>
      </p:sp>
      <p:sp>
        <p:nvSpPr>
          <p:cNvPr id="259076" name="文本框 1"/>
          <p:cNvSpPr txBox="1"/>
          <p:nvPr/>
        </p:nvSpPr>
        <p:spPr>
          <a:xfrm>
            <a:off x="2057401" y="1530351"/>
            <a:ext cx="4949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3</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支持集策略</a:t>
            </a:r>
            <a:endParaRPr lang="zh-CN" altLang="en-US" sz="2800" b="1" dirty="0">
              <a:solidFill>
                <a:srgbClr val="0000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30422510"/>
      </p:ext>
    </p:extLst>
  </p:cSld>
  <p:clrMapOvr>
    <a:masterClrMapping/>
  </p:clrMapOvr>
  <p:transition>
    <p:random/>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vert="horz" wrap="square" lIns="91440" tIns="45720" rIns="91440" bIns="45720" numCol="1" anchor="b" anchorCtr="0" compatLnSpc="1">
            <a:normAutofit/>
          </a:bodyPr>
          <a:lstStyle/>
          <a:p>
            <a:pPr fontAlgn="base">
              <a:spcAft>
                <a:spcPct val="0"/>
              </a:spcAft>
              <a:defRPr/>
            </a:pPr>
            <a:r>
              <a:rPr lang="en-US" altLang="zh-CN" sz="3600">
                <a:latin typeface="Times New Roman" panose="02020603050405020304" pitchFamily="18" charset="0"/>
                <a:ea typeface="黑体" panose="02010609060101010101" pitchFamily="49" charset="-122"/>
              </a:rPr>
              <a:t>3.7  </a:t>
            </a:r>
            <a:r>
              <a:rPr lang="zh-CN" altLang="en-US" sz="3600">
                <a:latin typeface="Times New Roman" panose="02020603050405020304" pitchFamily="18" charset="0"/>
                <a:ea typeface="黑体" panose="02010609060101010101" pitchFamily="49" charset="-122"/>
              </a:rPr>
              <a:t>归结策略</a:t>
            </a:r>
          </a:p>
        </p:txBody>
      </p:sp>
      <p:sp>
        <p:nvSpPr>
          <p:cNvPr id="260099" name="Rectangle 3"/>
          <p:cNvSpPr>
            <a:spLocks noGrp="1"/>
          </p:cNvSpPr>
          <p:nvPr>
            <p:ph sz="quarter" idx="1"/>
          </p:nvPr>
        </p:nvSpPr>
        <p:spPr>
          <a:xfrm>
            <a:off x="1771650" y="1941514"/>
            <a:ext cx="8686800" cy="4687887"/>
          </a:xfrm>
        </p:spPr>
        <p:txBody>
          <a:bodyPr vert="horz" wrap="square" lIns="91440" tIns="45720" rIns="91440" bIns="45720" anchor="t" anchorCtr="0">
            <a:normAutofit/>
          </a:bodyPr>
          <a:lstStyle/>
          <a:p>
            <a:pPr marL="609600" indent="-609600">
              <a:buFont typeface="Wingdings 2" panose="05020102010507070707" pitchFamily="18" charset="2"/>
            </a:pPr>
            <a:r>
              <a:rPr lang="en-US" altLang="zh-CN" sz="2400" b="1" dirty="0">
                <a:solidFill>
                  <a:srgbClr val="0000CC"/>
                </a:solidFill>
                <a:latin typeface="仿宋" panose="02010609060101010101" pitchFamily="49" charset="-122"/>
                <a:ea typeface="仿宋" panose="02010609060101010101" pitchFamily="49" charset="-122"/>
              </a:rPr>
              <a:t>    </a:t>
            </a:r>
            <a:r>
              <a:rPr lang="zh-CN" altLang="en-US" sz="2400" b="1" dirty="0">
                <a:solidFill>
                  <a:srgbClr val="0000CC"/>
                </a:solidFill>
                <a:highlight>
                  <a:srgbClr val="FFFF00"/>
                </a:highlight>
                <a:latin typeface="仿宋" panose="02010609060101010101" pitchFamily="49" charset="-122"/>
                <a:ea typeface="仿宋" panose="02010609060101010101" pitchFamily="49" charset="-122"/>
              </a:rPr>
              <a:t>如果一个子句</a:t>
            </a:r>
            <a:r>
              <a:rPr lang="zh-CN" altLang="en-US" sz="2400" b="1" dirty="0">
                <a:solidFill>
                  <a:srgbClr val="008000"/>
                </a:solidFill>
                <a:highlight>
                  <a:srgbClr val="FFFF00"/>
                </a:highlight>
                <a:latin typeface="仿宋" panose="02010609060101010101" pitchFamily="49" charset="-122"/>
                <a:ea typeface="仿宋" panose="02010609060101010101" pitchFamily="49" charset="-122"/>
              </a:rPr>
              <a:t>只包含一个文字</a:t>
            </a:r>
            <a:r>
              <a:rPr lang="zh-CN" altLang="en-US" sz="2400" b="1" dirty="0">
                <a:solidFill>
                  <a:srgbClr val="0000CC"/>
                </a:solidFill>
                <a:latin typeface="仿宋" panose="02010609060101010101" pitchFamily="49" charset="-122"/>
                <a:ea typeface="仿宋" panose="02010609060101010101" pitchFamily="49" charset="-122"/>
              </a:rPr>
              <a:t>，则称此子句为单文字子句。单文字子句策略是对支持集策略的进一步改进，它要求每次参加归结的两个亲本子句中至少有一个子句是单文字子句。</a:t>
            </a:r>
          </a:p>
          <a:p>
            <a:pPr marL="609600" indent="-609600">
              <a:buFont typeface="Wingdings 2" panose="05020102010507070707" pitchFamily="18" charset="2"/>
            </a:pPr>
            <a:r>
              <a:rPr lang="zh-CN" altLang="en-US" sz="2400" b="1" dirty="0">
                <a:solidFill>
                  <a:srgbClr val="A50021"/>
                </a:solidFill>
                <a:latin typeface="仿宋" panose="02010609060101010101" pitchFamily="49" charset="-122"/>
                <a:ea typeface="仿宋" panose="02010609060101010101" pitchFamily="49" charset="-122"/>
              </a:rPr>
              <a:t>例</a:t>
            </a:r>
            <a:r>
              <a:rPr lang="en-US" altLang="zh-CN" sz="2400" b="1" dirty="0">
                <a:solidFill>
                  <a:srgbClr val="A50021"/>
                </a:solidFill>
                <a:latin typeface="仿宋" panose="02010609060101010101" pitchFamily="49" charset="-122"/>
                <a:ea typeface="仿宋" panose="02010609060101010101" pitchFamily="49" charset="-122"/>
              </a:rPr>
              <a:t>3.15</a:t>
            </a:r>
            <a:r>
              <a:rPr lang="en-US" altLang="zh-CN" sz="2400" b="1" dirty="0">
                <a:solidFill>
                  <a:srgbClr val="0000CC"/>
                </a:solidFill>
                <a:latin typeface="仿宋" panose="02010609060101010101" pitchFamily="49" charset="-122"/>
                <a:ea typeface="仿宋" panose="02010609060101010101" pitchFamily="49" charset="-122"/>
              </a:rPr>
              <a:t>   </a:t>
            </a:r>
            <a:r>
              <a:rPr lang="zh-CN" altLang="en-US" sz="2400" b="1" dirty="0">
                <a:solidFill>
                  <a:srgbClr val="0000CC"/>
                </a:solidFill>
                <a:latin typeface="仿宋" panose="02010609060101010101" pitchFamily="49" charset="-122"/>
                <a:ea typeface="仿宋" panose="02010609060101010101" pitchFamily="49" charset="-122"/>
              </a:rPr>
              <a:t>设有如下子句集：</a:t>
            </a:r>
          </a:p>
          <a:p>
            <a:pPr marL="609600" indent="-6096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a:t>
            </a:r>
            <a:r>
              <a:rPr lang="en-US" altLang="zh-CN" sz="2400" b="1" dirty="0">
                <a:solidFill>
                  <a:srgbClr val="0000CC"/>
                </a:solidFill>
                <a:latin typeface="仿宋" panose="02010609060101010101" pitchFamily="49" charset="-122"/>
                <a:ea typeface="仿宋" panose="02010609060101010101" pitchFamily="49" charset="-122"/>
              </a:rPr>
              <a:t>S={﹁I(x)∨R(x),  I(a), ﹁R(y)∨L(y), ﹁L(a) }</a:t>
            </a:r>
          </a:p>
          <a:p>
            <a:pPr marL="609600" indent="-6096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用单文字子句策略证明</a:t>
            </a:r>
            <a:r>
              <a:rPr lang="en-US" altLang="zh-CN" sz="2400" b="1" dirty="0">
                <a:solidFill>
                  <a:srgbClr val="0000CC"/>
                </a:solidFill>
                <a:latin typeface="仿宋" panose="02010609060101010101" pitchFamily="49" charset="-122"/>
                <a:ea typeface="仿宋" panose="02010609060101010101" pitchFamily="49" charset="-122"/>
              </a:rPr>
              <a:t>S</a:t>
            </a:r>
            <a:r>
              <a:rPr lang="zh-CN" altLang="en-US" sz="2400" b="1" dirty="0">
                <a:solidFill>
                  <a:srgbClr val="0000CC"/>
                </a:solidFill>
                <a:latin typeface="仿宋" panose="02010609060101010101" pitchFamily="49" charset="-122"/>
                <a:ea typeface="仿宋" panose="02010609060101010101" pitchFamily="49" charset="-122"/>
              </a:rPr>
              <a:t>为不可满足。</a:t>
            </a:r>
          </a:p>
          <a:p>
            <a:pPr marL="609600" indent="-6096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采用单文字子句策略，归结式包含的文字数将少于其亲本子句中的文字数，这将有利于向空子句的方向发展，因此会有较高的归结效率。但这种策略是</a:t>
            </a:r>
            <a:r>
              <a:rPr lang="zh-CN" altLang="en-US" sz="2400" b="1" dirty="0">
                <a:solidFill>
                  <a:srgbClr val="008000"/>
                </a:solidFill>
                <a:latin typeface="仿宋" panose="02010609060101010101" pitchFamily="49" charset="-122"/>
                <a:ea typeface="仿宋" panose="02010609060101010101" pitchFamily="49" charset="-122"/>
              </a:rPr>
              <a:t>不完备的</a:t>
            </a:r>
            <a:r>
              <a:rPr lang="zh-CN" altLang="en-US" sz="2400" b="1" dirty="0">
                <a:solidFill>
                  <a:srgbClr val="0000CC"/>
                </a:solidFill>
                <a:latin typeface="仿宋" panose="02010609060101010101" pitchFamily="49" charset="-122"/>
                <a:ea typeface="仿宋" panose="02010609060101010101" pitchFamily="49" charset="-122"/>
              </a:rPr>
              <a:t>，即当子句集为不可满足时，用这种策略不一定能归结出空子句。</a:t>
            </a:r>
          </a:p>
        </p:txBody>
      </p:sp>
      <p:sp>
        <p:nvSpPr>
          <p:cNvPr id="260100" name="文本框 2"/>
          <p:cNvSpPr txBox="1"/>
          <p:nvPr/>
        </p:nvSpPr>
        <p:spPr>
          <a:xfrm>
            <a:off x="1758951" y="1371601"/>
            <a:ext cx="4949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4</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单文字子句策略</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93333877"/>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b="1" dirty="0">
                <a:solidFill>
                  <a:schemeClr val="tx1"/>
                </a:solidFill>
                <a:latin typeface="仿宋" panose="02010609060101010101" pitchFamily="49" charset="-122"/>
                <a:ea typeface="仿宋" panose="02010609060101010101" pitchFamily="49" charset="-122"/>
                <a:sym typeface="+mn-ea"/>
              </a:rPr>
              <a:t>2.2 </a:t>
            </a:r>
            <a:r>
              <a:rPr lang="zh-CN" altLang="en-US" b="1" dirty="0">
                <a:solidFill>
                  <a:schemeClr val="tx1"/>
                </a:solidFill>
                <a:latin typeface="仿宋" panose="02010609060101010101" pitchFamily="49" charset="-122"/>
                <a:ea typeface="仿宋" panose="02010609060101010101" pitchFamily="49" charset="-122"/>
                <a:sym typeface="+mn-ea"/>
              </a:rPr>
              <a:t>知识表示的发展</a:t>
            </a: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25</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5" name="文本框 4"/>
          <p:cNvSpPr txBox="1"/>
          <p:nvPr/>
        </p:nvSpPr>
        <p:spPr>
          <a:xfrm>
            <a:off x="1649095" y="1283970"/>
            <a:ext cx="9019540" cy="1042208"/>
          </a:xfrm>
          <a:prstGeom prst="rect">
            <a:avLst/>
          </a:prstGeom>
          <a:noFill/>
        </p:spPr>
        <p:txBody>
          <a:bodyPr wrap="square" rtlCol="0" anchor="t">
            <a:spAutoFit/>
          </a:bodyPr>
          <a:lstStyle/>
          <a:p>
            <a:pPr fontAlgn="base">
              <a:lnSpc>
                <a:spcPct val="150000"/>
              </a:lnSpc>
              <a:spcBef>
                <a:spcPct val="0"/>
              </a:spcBef>
              <a:spcAft>
                <a:spcPct val="0"/>
              </a:spcAft>
            </a:pPr>
            <a:r>
              <a:rPr lang="en-US" altLang="zh-CN" sz="2200">
                <a:solidFill>
                  <a:prstClr val="black"/>
                </a:solidFill>
                <a:latin typeface="Arial" panose="020B0604020202020204" pitchFamily="34" charset="0"/>
                <a:ea typeface="宋体" panose="02010600030101010101" pitchFamily="2" charset="-122"/>
              </a:rPr>
              <a:t>      </a:t>
            </a:r>
            <a:r>
              <a:rPr lang="zh-CN" altLang="en-US" sz="2200">
                <a:solidFill>
                  <a:prstClr val="black"/>
                </a:solidFill>
                <a:latin typeface="Arial" panose="020B0604020202020204" pitchFamily="34" charset="0"/>
                <a:ea typeface="宋体" panose="02010600030101010101" pitchFamily="2" charset="-122"/>
              </a:rPr>
              <a:t>为了刻画计算机所需要的知识，知识表示经历了不同时期与不同的表示方法。目前知识表示以及知识表示对应的技术方法经历了如下转变。</a:t>
            </a:r>
          </a:p>
        </p:txBody>
      </p:sp>
      <p:pic>
        <p:nvPicPr>
          <p:cNvPr id="6" name="图片 5"/>
          <p:cNvPicPr>
            <a:picLocks noChangeAspect="1"/>
          </p:cNvPicPr>
          <p:nvPr>
            <p:custDataLst>
              <p:tags r:id="rId1"/>
            </p:custDataLst>
          </p:nvPr>
        </p:nvPicPr>
        <p:blipFill>
          <a:blip r:embed="rId3"/>
          <a:stretch>
            <a:fillRect/>
          </a:stretch>
        </p:blipFill>
        <p:spPr>
          <a:xfrm>
            <a:off x="1825626" y="2390775"/>
            <a:ext cx="3968115" cy="3938270"/>
          </a:xfrm>
          <a:prstGeom prst="rect">
            <a:avLst/>
          </a:prstGeom>
        </p:spPr>
      </p:pic>
      <p:sp>
        <p:nvSpPr>
          <p:cNvPr id="7" name="文本框 6"/>
          <p:cNvSpPr txBox="1"/>
          <p:nvPr/>
        </p:nvSpPr>
        <p:spPr>
          <a:xfrm>
            <a:off x="6054726" y="2687321"/>
            <a:ext cx="4072255" cy="2399665"/>
          </a:xfrm>
          <a:prstGeom prst="rect">
            <a:avLst/>
          </a:prstGeom>
          <a:noFill/>
        </p:spPr>
        <p:txBody>
          <a:bodyPr wrap="square" rtlCol="0" anchor="t">
            <a:spAutoFit/>
          </a:bodyPr>
          <a:lstStyle/>
          <a:p>
            <a:pPr fontAlgn="base">
              <a:lnSpc>
                <a:spcPct val="150000"/>
              </a:lnSpc>
              <a:spcBef>
                <a:spcPct val="0"/>
              </a:spcBef>
              <a:spcAft>
                <a:spcPct val="0"/>
              </a:spcAft>
            </a:pPr>
            <a:r>
              <a:rPr lang="zh-CN" altLang="en-US" sz="2000" dirty="0">
                <a:solidFill>
                  <a:prstClr val="black"/>
                </a:solidFill>
                <a:latin typeface="Arial" panose="020B0604020202020204" pitchFamily="34" charset="0"/>
                <a:ea typeface="宋体" panose="02010600030101010101" pitchFamily="2" charset="-122"/>
              </a:rPr>
              <a:t>从细节上说，知识表示主要经历了从</a:t>
            </a:r>
            <a:r>
              <a:rPr lang="zh-CN" altLang="en-US" sz="2000" b="1" dirty="0">
                <a:solidFill>
                  <a:srgbClr val="0000FF"/>
                </a:solidFill>
                <a:latin typeface="Arial" panose="020B0604020202020204" pitchFamily="34" charset="0"/>
                <a:ea typeface="宋体" panose="02010600030101010101" pitchFamily="2" charset="-122"/>
              </a:rPr>
              <a:t>一阶谓词逻辑表示、产生式规则、框架表示法、</a:t>
            </a:r>
            <a:r>
              <a:rPr lang="zh-CN" altLang="en-US" sz="2000" dirty="0">
                <a:solidFill>
                  <a:prstClr val="black"/>
                </a:solidFill>
                <a:latin typeface="Arial" panose="020B0604020202020204" pitchFamily="34" charset="0"/>
                <a:ea typeface="宋体" panose="02010600030101010101" pitchFamily="2" charset="-122"/>
              </a:rPr>
              <a:t>脚本表示法、语义网表示法、知识图谱表示法等几种表示，各种表示方式都有其优缺点。</a:t>
            </a:r>
          </a:p>
        </p:txBody>
      </p:sp>
    </p:spTree>
    <p:extLst>
      <p:ext uri="{BB962C8B-B14F-4D97-AF65-F5344CB8AC3E}">
        <p14:creationId xmlns:p14="http://schemas.microsoft.com/office/powerpoint/2010/main" val="647038655"/>
      </p:ext>
    </p:extLst>
  </p:cSld>
  <p:clrMapOvr>
    <a:masterClrMapping/>
  </p:clrMapOvr>
  <p:transition>
    <p:random/>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p:cNvSpPr>
          <p:nvPr>
            <p:ph type="title"/>
          </p:nvPr>
        </p:nvSpPr>
        <p:spPr/>
        <p:txBody>
          <a:bodyPr vert="horz" wrap="square" lIns="91440" tIns="45720" rIns="91440" bIns="45720" anchor="b" anchorCtr="0">
            <a:normAutofit/>
          </a:bodyPr>
          <a:lstStyle/>
          <a:p>
            <a:pPr eaLnBrk="1" hangingPunct="1"/>
            <a:r>
              <a:rPr lang="en-US" altLang="zh-CN" sz="3600" dirty="0">
                <a:solidFill>
                  <a:srgbClr val="7B9899"/>
                </a:solidFill>
                <a:latin typeface="Times New Roman" panose="02020603050405020304" pitchFamily="18" charset="0"/>
                <a:ea typeface="黑体" panose="02010609060101010101" pitchFamily="49" charset="-122"/>
              </a:rPr>
              <a:t>3.7  </a:t>
            </a:r>
            <a:r>
              <a:rPr lang="zh-CN" altLang="en-US" sz="3600" dirty="0">
                <a:solidFill>
                  <a:srgbClr val="7B9899"/>
                </a:solidFill>
                <a:latin typeface="Times New Roman" panose="02020603050405020304" pitchFamily="18" charset="0"/>
                <a:ea typeface="黑体" panose="02010609060101010101" pitchFamily="49" charset="-122"/>
              </a:rPr>
              <a:t>归结策略</a:t>
            </a:r>
          </a:p>
        </p:txBody>
      </p:sp>
      <p:sp>
        <p:nvSpPr>
          <p:cNvPr id="261123" name="Text Box 4"/>
          <p:cNvSpPr txBox="1"/>
          <p:nvPr/>
        </p:nvSpPr>
        <p:spPr>
          <a:xfrm>
            <a:off x="2424114" y="2349500"/>
            <a:ext cx="18002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﹁I(x)∨R(x)</a:t>
            </a:r>
          </a:p>
        </p:txBody>
      </p:sp>
      <p:sp>
        <p:nvSpPr>
          <p:cNvPr id="261124" name="Text Box 5"/>
          <p:cNvSpPr txBox="1"/>
          <p:nvPr/>
        </p:nvSpPr>
        <p:spPr>
          <a:xfrm>
            <a:off x="4656138" y="2349500"/>
            <a:ext cx="647700"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I(a)</a:t>
            </a:r>
          </a:p>
        </p:txBody>
      </p:sp>
      <p:sp>
        <p:nvSpPr>
          <p:cNvPr id="261125" name="Text Box 6"/>
          <p:cNvSpPr txBox="1"/>
          <p:nvPr/>
        </p:nvSpPr>
        <p:spPr>
          <a:xfrm>
            <a:off x="5735639" y="2349500"/>
            <a:ext cx="1728787"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﹁R(y)∨L(y)</a:t>
            </a:r>
          </a:p>
        </p:txBody>
      </p:sp>
      <p:sp>
        <p:nvSpPr>
          <p:cNvPr id="261126" name="Text Box 7"/>
          <p:cNvSpPr txBox="1"/>
          <p:nvPr/>
        </p:nvSpPr>
        <p:spPr>
          <a:xfrm>
            <a:off x="8040688" y="2420938"/>
            <a:ext cx="1008062"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﹁L(a)</a:t>
            </a:r>
          </a:p>
        </p:txBody>
      </p:sp>
      <p:sp>
        <p:nvSpPr>
          <p:cNvPr id="261127" name="Text Box 8"/>
          <p:cNvSpPr txBox="1"/>
          <p:nvPr/>
        </p:nvSpPr>
        <p:spPr>
          <a:xfrm>
            <a:off x="3432176" y="3500438"/>
            <a:ext cx="792163"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R(a)</a:t>
            </a:r>
          </a:p>
        </p:txBody>
      </p:sp>
      <p:sp>
        <p:nvSpPr>
          <p:cNvPr id="261128" name="Text Box 9"/>
          <p:cNvSpPr txBox="1"/>
          <p:nvPr/>
        </p:nvSpPr>
        <p:spPr>
          <a:xfrm>
            <a:off x="6167439" y="3500438"/>
            <a:ext cx="11525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﹁R(a)</a:t>
            </a:r>
          </a:p>
        </p:txBody>
      </p:sp>
      <p:sp>
        <p:nvSpPr>
          <p:cNvPr id="261129" name="Text Box 10"/>
          <p:cNvSpPr txBox="1"/>
          <p:nvPr/>
        </p:nvSpPr>
        <p:spPr>
          <a:xfrm>
            <a:off x="4367213" y="4652963"/>
            <a:ext cx="792162"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1800" b="1" dirty="0">
                <a:latin typeface="Tahoma" panose="020B0604030504040204" pitchFamily="34" charset="0"/>
                <a:ea typeface="宋体" panose="02010600030101010101" pitchFamily="2" charset="-122"/>
              </a:rPr>
              <a:t>NIL</a:t>
            </a:r>
          </a:p>
        </p:txBody>
      </p:sp>
      <p:sp>
        <p:nvSpPr>
          <p:cNvPr id="261130" name="Line 11"/>
          <p:cNvSpPr/>
          <p:nvPr/>
        </p:nvSpPr>
        <p:spPr>
          <a:xfrm>
            <a:off x="3286126" y="2755900"/>
            <a:ext cx="506413" cy="744538"/>
          </a:xfrm>
          <a:custGeom>
            <a:avLst/>
            <a:gdLst/>
            <a:ahLst/>
            <a:cxnLst>
              <a:cxn ang="0">
                <a:pos x="0" y="0"/>
              </a:cxn>
              <a:cxn ang="0">
                <a:pos x="2147483646" y="2147483646"/>
              </a:cxn>
            </a:cxnLst>
            <a:rect l="0" t="0" r="0" b="0"/>
            <a:pathLst>
              <a:path w="319" h="469">
                <a:moveTo>
                  <a:pt x="0" y="0"/>
                </a:moveTo>
                <a:lnTo>
                  <a:pt x="319" y="469"/>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61131" name="Line 12"/>
          <p:cNvSpPr/>
          <p:nvPr/>
        </p:nvSpPr>
        <p:spPr>
          <a:xfrm>
            <a:off x="3863975" y="2743200"/>
            <a:ext cx="1092200" cy="757238"/>
          </a:xfrm>
          <a:custGeom>
            <a:avLst/>
            <a:gdLst/>
            <a:ahLst/>
            <a:cxnLst>
              <a:cxn ang="0">
                <a:pos x="2147483646" y="0"/>
              </a:cxn>
              <a:cxn ang="0">
                <a:pos x="0" y="2147483646"/>
              </a:cxn>
            </a:cxnLst>
            <a:rect l="0" t="0" r="0" b="0"/>
            <a:pathLst>
              <a:path w="688" h="477">
                <a:moveTo>
                  <a:pt x="688" y="0"/>
                </a:moveTo>
                <a:lnTo>
                  <a:pt x="0" y="477"/>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61132" name="Line 13"/>
          <p:cNvSpPr/>
          <p:nvPr/>
        </p:nvSpPr>
        <p:spPr>
          <a:xfrm>
            <a:off x="6281739" y="2743201"/>
            <a:ext cx="344487" cy="741363"/>
          </a:xfrm>
          <a:custGeom>
            <a:avLst/>
            <a:gdLst/>
            <a:ahLst/>
            <a:cxnLst>
              <a:cxn ang="0">
                <a:pos x="0" y="0"/>
              </a:cxn>
              <a:cxn ang="0">
                <a:pos x="2147483646" y="2147483646"/>
              </a:cxn>
            </a:cxnLst>
            <a:rect l="0" t="0" r="0" b="0"/>
            <a:pathLst>
              <a:path w="217" h="467">
                <a:moveTo>
                  <a:pt x="0" y="0"/>
                </a:moveTo>
                <a:lnTo>
                  <a:pt x="217" y="467"/>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61133" name="Line 14"/>
          <p:cNvSpPr/>
          <p:nvPr/>
        </p:nvSpPr>
        <p:spPr>
          <a:xfrm>
            <a:off x="6772275" y="2822575"/>
            <a:ext cx="1735138" cy="661988"/>
          </a:xfrm>
          <a:custGeom>
            <a:avLst/>
            <a:gdLst/>
            <a:ahLst/>
            <a:cxnLst>
              <a:cxn ang="0">
                <a:pos x="2147483646" y="0"/>
              </a:cxn>
              <a:cxn ang="0">
                <a:pos x="0" y="2147483646"/>
              </a:cxn>
            </a:cxnLst>
            <a:rect l="0" t="0" r="0" b="0"/>
            <a:pathLst>
              <a:path w="1093" h="417">
                <a:moveTo>
                  <a:pt x="1093" y="0"/>
                </a:moveTo>
                <a:lnTo>
                  <a:pt x="0" y="417"/>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61134" name="Line 15"/>
          <p:cNvSpPr/>
          <p:nvPr/>
        </p:nvSpPr>
        <p:spPr>
          <a:xfrm>
            <a:off x="3792538" y="3933825"/>
            <a:ext cx="863600" cy="719138"/>
          </a:xfrm>
          <a:prstGeom prst="line">
            <a:avLst/>
          </a:prstGeom>
          <a:ln w="9525" cap="flat" cmpd="sng">
            <a:solidFill>
              <a:schemeClr val="tx1"/>
            </a:solidFill>
            <a:prstDash val="solid"/>
            <a:headEnd type="none" w="med" len="med"/>
            <a:tailEnd type="none" w="med" len="med"/>
          </a:ln>
        </p:spPr>
      </p:sp>
      <p:sp>
        <p:nvSpPr>
          <p:cNvPr id="261135" name="Line 16"/>
          <p:cNvSpPr/>
          <p:nvPr/>
        </p:nvSpPr>
        <p:spPr>
          <a:xfrm>
            <a:off x="4727576" y="3910013"/>
            <a:ext cx="2030413" cy="742950"/>
          </a:xfrm>
          <a:custGeom>
            <a:avLst/>
            <a:gdLst/>
            <a:ahLst/>
            <a:cxnLst>
              <a:cxn ang="0">
                <a:pos x="2147483646" y="0"/>
              </a:cxn>
              <a:cxn ang="0">
                <a:pos x="0" y="2147483646"/>
              </a:cxn>
            </a:cxnLst>
            <a:rect l="0" t="0" r="0" b="0"/>
            <a:pathLst>
              <a:path w="1279" h="468">
                <a:moveTo>
                  <a:pt x="1279" y="0"/>
                </a:moveTo>
                <a:lnTo>
                  <a:pt x="0" y="468"/>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61136" name="文本框 3"/>
          <p:cNvSpPr txBox="1"/>
          <p:nvPr/>
        </p:nvSpPr>
        <p:spPr>
          <a:xfrm>
            <a:off x="1892301" y="1550989"/>
            <a:ext cx="4949825" cy="55168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eaLnBrk="1" hangingPunct="1">
              <a:lnSpc>
                <a:spcPct val="120000"/>
              </a:lnSpc>
              <a:spcBef>
                <a:spcPct val="0"/>
              </a:spcBef>
              <a:buClrTx/>
              <a:buSz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4</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单文字子句策略</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84402516"/>
      </p:ext>
    </p:extLst>
  </p:cSld>
  <p:clrMapOvr>
    <a:masterClrMapping/>
  </p:clrMapOvr>
  <p:transition>
    <p:random/>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p:cNvSpPr>
          <p:nvPr>
            <p:ph sz="quarter" idx="1"/>
          </p:nvPr>
        </p:nvSpPr>
        <p:spPr>
          <a:xfrm>
            <a:off x="1981200" y="1524001"/>
            <a:ext cx="8382000" cy="4219575"/>
          </a:xfrm>
          <a:solidFill>
            <a:schemeClr val="bg1"/>
          </a:solidFill>
        </p:spPr>
        <p:txBody>
          <a:bodyPr vert="horz" wrap="square" lIns="91440" tIns="45720" rIns="91440" bIns="45720" numCol="1" anchor="t" anchorCtr="0" compatLnSpc="1">
            <a:normAutofit/>
          </a:bodyPr>
          <a:lstStyle/>
          <a:p>
            <a:pPr marL="0" indent="0" algn="ctr">
              <a:buNone/>
              <a:defRPr/>
            </a:pPr>
            <a:r>
              <a:rPr lang="zh-CN" altLang="zh-CN" sz="3600" b="1" noProof="1">
                <a:latin typeface="仿宋" panose="02010609060101010101" pitchFamily="49" charset="-122"/>
                <a:ea typeface="仿宋" panose="02010609060101010101" pitchFamily="49" charset="-122"/>
              </a:rPr>
              <a:t>本章小结</a:t>
            </a:r>
          </a:p>
          <a:p>
            <a:pPr>
              <a:defRPr/>
            </a:pPr>
            <a:r>
              <a:rPr lang="en-US" altLang="zh-CN" sz="2400" b="1" noProof="1">
                <a:latin typeface="仿宋" panose="02010609060101010101" pitchFamily="49" charset="-122"/>
                <a:ea typeface="仿宋" panose="02010609060101010101" pitchFamily="49" charset="-122"/>
              </a:rPr>
              <a:t>1</a:t>
            </a:r>
            <a:r>
              <a:rPr lang="zh-CN" altLang="en-US" sz="2400" b="1" noProof="1">
                <a:latin typeface="仿宋" panose="02010609060101010101" pitchFamily="49" charset="-122"/>
                <a:ea typeface="仿宋" panose="02010609060101010101" pitchFamily="49" charset="-122"/>
              </a:rPr>
              <a:t>、推理</a:t>
            </a:r>
          </a:p>
          <a:p>
            <a:pPr marL="0" indent="0">
              <a:buNone/>
              <a:defRPr/>
            </a:pPr>
            <a:r>
              <a:rPr lang="zh-CN" altLang="en-US" sz="2400" b="1" noProof="1">
                <a:latin typeface="仿宋" panose="02010609060101010101" pitchFamily="49" charset="-122"/>
                <a:ea typeface="仿宋" panose="02010609060101010101" pitchFamily="49" charset="-122"/>
              </a:rPr>
              <a:t>     推理的概念，推理的分类</a:t>
            </a:r>
          </a:p>
          <a:p>
            <a:pPr>
              <a:defRPr/>
            </a:pPr>
            <a:r>
              <a:rPr lang="en-US" altLang="zh-CN" sz="2400" b="1" noProof="1">
                <a:latin typeface="仿宋" panose="02010609060101010101" pitchFamily="49" charset="-122"/>
                <a:ea typeface="仿宋" panose="02010609060101010101" pitchFamily="49" charset="-122"/>
              </a:rPr>
              <a:t>2</a:t>
            </a:r>
            <a:r>
              <a:rPr lang="zh-CN" altLang="en-US" sz="2400" b="1" noProof="1">
                <a:latin typeface="仿宋" panose="02010609060101010101" pitchFamily="49" charset="-122"/>
                <a:ea typeface="仿宋" panose="02010609060101010101" pitchFamily="49" charset="-122"/>
              </a:rPr>
              <a:t>、推理的方法</a:t>
            </a:r>
          </a:p>
          <a:p>
            <a:pPr>
              <a:defRPr/>
            </a:pPr>
            <a:r>
              <a:rPr lang="zh-CN" altLang="en-US" sz="2400" b="1" noProof="1">
                <a:latin typeface="仿宋" panose="02010609060101010101" pitchFamily="49" charset="-122"/>
                <a:ea typeface="仿宋" panose="02010609060101010101" pitchFamily="49" charset="-122"/>
              </a:rPr>
              <a:t>自然演绎推理</a:t>
            </a:r>
          </a:p>
          <a:p>
            <a:pPr>
              <a:defRPr/>
            </a:pPr>
            <a:r>
              <a:rPr lang="zh-CN" altLang="en-US" sz="2400" b="1" noProof="1">
                <a:latin typeface="仿宋" panose="02010609060101010101" pitchFamily="49" charset="-122"/>
                <a:ea typeface="仿宋" panose="02010609060101010101" pitchFamily="49" charset="-122"/>
              </a:rPr>
              <a:t>归结演绎推理</a:t>
            </a:r>
          </a:p>
          <a:p>
            <a:pPr marL="0" indent="0">
              <a:buNone/>
              <a:defRPr/>
            </a:pPr>
            <a:r>
              <a:rPr lang="zh-CN" altLang="en-US" sz="2400" b="1" noProof="1">
                <a:latin typeface="仿宋" panose="02010609060101010101" pitchFamily="49" charset="-122"/>
                <a:ea typeface="仿宋" panose="02010609060101010101" pitchFamily="49" charset="-122"/>
              </a:rPr>
              <a:t>归结演绎的基本过程</a:t>
            </a:r>
          </a:p>
          <a:p>
            <a:pPr marL="0" indent="0">
              <a:buNone/>
              <a:defRPr/>
            </a:pPr>
            <a:r>
              <a:rPr lang="zh-CN" altLang="en-US" sz="2400" b="1" noProof="1">
                <a:latin typeface="仿宋" panose="02010609060101010101" pitchFamily="49" charset="-122"/>
                <a:ea typeface="仿宋" panose="02010609060101010101" pitchFamily="49" charset="-122"/>
              </a:rPr>
              <a:t>归结反演</a:t>
            </a:r>
          </a:p>
          <a:p>
            <a:pPr marL="0" indent="0">
              <a:buNone/>
              <a:defRPr/>
            </a:pPr>
            <a:r>
              <a:rPr lang="zh-CN" altLang="en-US" sz="2400" b="1" noProof="1">
                <a:latin typeface="仿宋" panose="02010609060101010101" pitchFamily="49" charset="-122"/>
                <a:ea typeface="仿宋" panose="02010609060101010101" pitchFamily="49" charset="-122"/>
              </a:rPr>
              <a:t>归结原理求解问题</a:t>
            </a:r>
            <a:endParaRPr lang="en-US" altLang="zh-CN" sz="2400" b="1" noProof="1">
              <a:latin typeface="仿宋" panose="02010609060101010101" pitchFamily="49" charset="-122"/>
              <a:ea typeface="仿宋" panose="02010609060101010101" pitchFamily="49" charset="-122"/>
            </a:endParaRPr>
          </a:p>
        </p:txBody>
      </p:sp>
      <p:sp>
        <p:nvSpPr>
          <p:cNvPr id="262147" name="灯片编号占位符 3"/>
          <p:cNvSpPr txBox="1">
            <a:spLocks noGrp="1"/>
          </p:cNvSpPr>
          <p:nvPr>
            <p:ph type="sldNum" sz="quarter" idx="4"/>
          </p:nvPr>
        </p:nvSpPr>
        <p:spPr>
          <a:xfrm>
            <a:off x="4362450" y="1027113"/>
            <a:ext cx="457200" cy="441325"/>
          </a:xfrm>
          <a:prstGeom prst="rect">
            <a:avLst/>
          </a:prstGeom>
          <a:noFill/>
          <a:ln>
            <a:noFill/>
          </a:ln>
        </p:spPr>
        <p:txBody>
          <a:bodyPr vert="horz" wrap="square" lIns="45720" tIns="45720" rIns="45720" bIns="45720" numCol="1" anchor="ctr" anchorCtr="0" compatLnSpc="1">
            <a:normAutofit/>
          </a:bodyPr>
          <a:lstStyle>
            <a:defPPr>
              <a:defRPr lang="zh-CN"/>
            </a:defPPr>
            <a:lvl1pPr marL="0" lvl="0" indent="0" algn="ctr" defTabSz="914400" rtl="0" eaLnBrk="1" fontAlgn="base" latinLnBrk="0" hangingPunct="1">
              <a:lnSpc>
                <a:spcPct val="120000"/>
              </a:lnSpc>
              <a:spcBef>
                <a:spcPct val="0"/>
              </a:spcBef>
              <a:spcAft>
                <a:spcPct val="0"/>
              </a:spcAft>
              <a:buNone/>
              <a:defRPr sz="1600" b="1" i="0" u="none" kern="1200" baseline="0">
                <a:solidFill>
                  <a:srgbClr val="7B9899"/>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lgn="ctr">
              <a:lnSpc>
                <a:spcPct val="120000"/>
              </a:lnSpc>
              <a:spcBef>
                <a:spcPct val="0"/>
              </a:spcBef>
            </a:pPr>
            <a:fld id="{A23D13E8-0357-41AD-A91D-4AB7A6CC033C}" type="slidenum">
              <a:rPr lang="ja-JP" altLang="en-US" smtClean="0"/>
              <a:pPr>
                <a:defRPr/>
              </a:pPr>
              <a:t>251</a:t>
            </a:fld>
            <a:endParaRPr lang="ja-JP" altLang="en-US" sz="1600" b="1" dirty="0">
              <a:solidFill>
                <a:srgbClr val="7B9899"/>
              </a:solidFill>
              <a:latin typeface="Arial" panose="020B0604020202020204" pitchFamily="34" charset="0"/>
              <a:ea typeface="宋体" panose="02010600030101010101" pitchFamily="2" charset="-122"/>
            </a:endParaRPr>
          </a:p>
        </p:txBody>
      </p:sp>
      <p:sp>
        <p:nvSpPr>
          <p:cNvPr id="262148" name="Rectangle 2"/>
          <p:cNvSpPr txBox="1"/>
          <p:nvPr/>
        </p:nvSpPr>
        <p:spPr>
          <a:xfrm>
            <a:off x="2212975" y="0"/>
            <a:ext cx="7772400" cy="990600"/>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indent="0" algn="ctr" eaLnBrk="1" hangingPunct="1">
              <a:spcBef>
                <a:spcPct val="0"/>
              </a:spcBef>
              <a:buClrTx/>
              <a:buSzTx/>
              <a:buNone/>
            </a:pPr>
            <a:r>
              <a:rPr lang="zh-CN" altLang="en-US" sz="3200" b="1" dirty="0">
                <a:latin typeface="Times New Roman" panose="02020603050405020304" pitchFamily="18" charset="0"/>
                <a:ea typeface="黑体" panose="02010609060101010101" pitchFamily="49" charset="-122"/>
              </a:rPr>
              <a:t>第 </a:t>
            </a:r>
            <a:r>
              <a:rPr lang="en-US" altLang="zh-CN" sz="3200" b="1" dirty="0">
                <a:latin typeface="Times New Roman" panose="02020603050405020304" pitchFamily="18" charset="0"/>
                <a:ea typeface="黑体" panose="02010609060101010101" pitchFamily="49" charset="-122"/>
              </a:rPr>
              <a:t>3 </a:t>
            </a:r>
            <a:r>
              <a:rPr lang="zh-CN" altLang="en-US" sz="3200" b="1" dirty="0">
                <a:latin typeface="Times New Roman" panose="02020603050405020304" pitchFamily="18" charset="0"/>
                <a:ea typeface="黑体" panose="02010609060101010101" pitchFamily="49" charset="-122"/>
              </a:rPr>
              <a:t>章   确定性推理方法</a:t>
            </a:r>
          </a:p>
        </p:txBody>
      </p:sp>
    </p:spTree>
    <p:extLst>
      <p:ext uri="{BB962C8B-B14F-4D97-AF65-F5344CB8AC3E}">
        <p14:creationId xmlns:p14="http://schemas.microsoft.com/office/powerpoint/2010/main" val="914901175"/>
      </p:ext>
    </p:extLst>
  </p:cSld>
  <p:clrMapOvr>
    <a:masterClrMapping/>
  </p:clrMapOvr>
  <p:transition>
    <p:random/>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525198" y="6045200"/>
            <a:ext cx="6142802" cy="812800"/>
            <a:chOff x="4001597" y="5613400"/>
            <a:chExt cx="8190403" cy="1244600"/>
          </a:xfrm>
        </p:grpSpPr>
        <p:sp>
          <p:nvSpPr>
            <p:cNvPr id="9" name="任意多边形: 形状 8"/>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sp>
          <p:nvSpPr>
            <p:cNvPr id="10" name="等腰三角形 9"/>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grpSp>
      <p:sp>
        <p:nvSpPr>
          <p:cNvPr id="2" name="标题 1"/>
          <p:cNvSpPr>
            <a:spLocks noGrp="1"/>
          </p:cNvSpPr>
          <p:nvPr>
            <p:ph type="title" idx="4294967295"/>
          </p:nvPr>
        </p:nvSpPr>
        <p:spPr>
          <a:xfrm>
            <a:off x="1524000" y="1"/>
            <a:ext cx="9144000" cy="765175"/>
          </a:xfrm>
          <a:solidFill>
            <a:schemeClr val="accent2"/>
          </a:solidFill>
          <a:ln w="9525">
            <a:noFill/>
            <a:miter lim="800000"/>
          </a:ln>
        </p:spPr>
        <p:txBody>
          <a:bodyPr vert="horz" wrap="square" lIns="91440" tIns="45720" rIns="91440" bIns="45720" numCol="1"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lgn="ctr"/>
            <a:r>
              <a:rPr lang="zh-CN" altLang="en-US" kern="1200" dirty="0">
                <a:solidFill>
                  <a:schemeClr val="lt1"/>
                </a:solidFill>
                <a:latin typeface="汉仪旗黑-85S" charset="0"/>
                <a:ea typeface="黑体" panose="02010609060101010101" charset="-122"/>
                <a:cs typeface="汉仪旗黑-85S" charset="0"/>
                <a:sym typeface="+mn-ea"/>
              </a:rPr>
              <a:t>第 </a:t>
            </a:r>
            <a:r>
              <a:rPr lang="en-US" altLang="zh-CN" sz="2400" spc="150" dirty="0">
                <a:latin typeface="微软雅黑" panose="020B0503020204020204" charset="-122"/>
                <a:ea typeface="微软雅黑" panose="020B0503020204020204" charset="-122"/>
                <a:cs typeface="微软雅黑" panose="020B0503020204020204" charset="-122"/>
                <a:sym typeface="+mn-ea"/>
              </a:rPr>
              <a:t>3</a:t>
            </a:r>
            <a:r>
              <a:rPr lang="zh-CN" altLang="en-US" kern="1200" dirty="0">
                <a:solidFill>
                  <a:schemeClr val="lt1"/>
                </a:solidFill>
                <a:latin typeface="汉仪旗黑-85S" charset="0"/>
                <a:ea typeface="黑体" panose="02010609060101010101" charset="-122"/>
                <a:cs typeface="汉仪旗黑-85S" charset="0"/>
                <a:sym typeface="+mn-ea"/>
              </a:rPr>
              <a:t> 章   知识图谱</a:t>
            </a:r>
          </a:p>
        </p:txBody>
      </p:sp>
      <p:sp>
        <p:nvSpPr>
          <p:cNvPr id="4" name="灯片编号占位符 3"/>
          <p:cNvSpPr>
            <a:spLocks noGrp="1"/>
          </p:cNvSpPr>
          <p:nvPr>
            <p:ph type="sldNum" sz="quarter" idx="12"/>
          </p:nvPr>
        </p:nvSpPr>
        <p:spPr>
          <a:xfrm>
            <a:off x="8458200" y="6477001"/>
            <a:ext cx="1981200" cy="360363"/>
          </a:xfrm>
          <a:noFill/>
          <a:ln w="9525">
            <a:noFill/>
            <a:miter lim="800000"/>
          </a:ln>
          <a:effectLst/>
        </p:spPr>
        <p:txBody>
          <a:bodyPr vert="horz" wrap="square" lIns="91440" tIns="45720" rIns="91440" bIns="45720" numCol="1" anchor="t" anchorCtr="0" compatLnSpc="1">
            <a:noAutofit/>
          </a:bodyPr>
          <a:lstStyle>
            <a:defPPr>
              <a:defRPr lang="zh-CN"/>
            </a:defPPr>
            <a:lvl1pPr marL="0" algn="r" defTabSz="914400" rtl="0" eaLnBrk="1" latinLnBrk="0" hangingPunct="1">
              <a:defRPr sz="1800" kern="1200" smtClean="0">
                <a:solidFill>
                  <a:srgbClr val="A50021"/>
                </a:solidFill>
                <a:latin typeface="+mn-lt"/>
                <a:ea typeface="MS PGothic" panose="020B0600070205080204"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defRPr/>
            </a:pPr>
            <a:fld id="{9A0DB2DC-4C9A-4742-B13C-FB6460FD3503}" type="slidenum">
              <a:rPr lang="ja-JP" altLang="en-US">
                <a:solidFill>
                  <a:srgbClr val="A50021"/>
                </a:solidFill>
                <a:latin typeface="微软雅黑" panose="020B0503020204020204" charset="-122"/>
                <a:ea typeface="微软雅黑" panose="020B0503020204020204" charset="-122"/>
                <a:sym typeface="+mn-ea"/>
              </a:rPr>
              <a:t>252</a:t>
            </a:fld>
            <a:endParaRPr lang="ja-JP" altLang="en-US">
              <a:solidFill>
                <a:srgbClr val="A50021"/>
              </a:solidFill>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6"/>
          <a:stretch>
            <a:fillRect/>
          </a:stretch>
        </p:blipFill>
        <p:spPr>
          <a:xfrm>
            <a:off x="3200401" y="838201"/>
            <a:ext cx="5629275" cy="5934075"/>
          </a:xfrm>
          <a:prstGeom prst="rect">
            <a:avLst/>
          </a:prstGeom>
        </p:spPr>
      </p:pic>
    </p:spTree>
    <p:custDataLst>
      <p:tags r:id="rId1"/>
    </p:custDataLst>
    <p:extLst>
      <p:ext uri="{BB962C8B-B14F-4D97-AF65-F5344CB8AC3E}">
        <p14:creationId xmlns:p14="http://schemas.microsoft.com/office/powerpoint/2010/main" val="1599672704"/>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3276600" y="2590801"/>
            <a:ext cx="6022340" cy="838835"/>
          </a:xfrm>
        </p:spPr>
        <p:txBody>
          <a:bodyPr>
            <a:noAutofit/>
          </a:bodyPr>
          <a:lstStyle/>
          <a:p>
            <a:pPr>
              <a:spcBef>
                <a:spcPts val="0"/>
              </a:spcBef>
              <a:buSzPct val="100000"/>
            </a:pPr>
            <a:r>
              <a:rPr lang="zh-CN" altLang="en-US" sz="4400" dirty="0">
                <a:solidFill>
                  <a:schemeClr val="accent1"/>
                </a:solidFill>
              </a:rPr>
              <a:t>第 </a:t>
            </a:r>
            <a:r>
              <a:rPr lang="en-US" altLang="zh-CN" sz="4400" dirty="0">
                <a:solidFill>
                  <a:schemeClr val="accent1"/>
                </a:solidFill>
              </a:rPr>
              <a:t>3</a:t>
            </a:r>
            <a:r>
              <a:rPr lang="zh-CN" altLang="en-US" sz="4400" dirty="0">
                <a:solidFill>
                  <a:schemeClr val="accent1"/>
                </a:solidFill>
              </a:rPr>
              <a:t> 章   知识图谱</a:t>
            </a:r>
          </a:p>
        </p:txBody>
      </p:sp>
      <p:sp>
        <p:nvSpPr>
          <p:cNvPr id="3" name="副标题 2"/>
          <p:cNvSpPr>
            <a:spLocks noGrp="1"/>
          </p:cNvSpPr>
          <p:nvPr>
            <p:ph type="subTitle" idx="1"/>
            <p:custDataLst>
              <p:tags r:id="rId3"/>
            </p:custDataLst>
          </p:nvPr>
        </p:nvSpPr>
        <p:spPr>
          <a:xfrm>
            <a:off x="3571875" y="3971290"/>
            <a:ext cx="6865620" cy="2348230"/>
          </a:xfrm>
        </p:spPr>
        <p:txBody>
          <a:bodyPr>
            <a:normAutofit/>
          </a:bodyPr>
          <a:lstStyle/>
          <a:p>
            <a:pPr marL="285750" indent="-285750" algn="l" fontAlgn="ctr">
              <a:lnSpc>
                <a:spcPct val="200000"/>
              </a:lnSpc>
              <a:spcBef>
                <a:spcPts val="1000"/>
              </a:spcBef>
              <a:buSzPct val="100000"/>
              <a:buFont typeface="Wingdings" panose="05000000000000000000" charset="0"/>
              <a:buChar char="l"/>
            </a:pPr>
            <a:r>
              <a:rPr lang="zh-CN" altLang="en-US" dirty="0">
                <a:solidFill>
                  <a:schemeClr val="dk1">
                    <a:lumMod val="85000"/>
                    <a:lumOff val="15000"/>
                  </a:schemeClr>
                </a:solidFill>
              </a:rPr>
              <a:t>教材：</a:t>
            </a:r>
          </a:p>
          <a:p>
            <a:pPr marL="285750" lvl="1" algn="l">
              <a:lnSpc>
                <a:spcPct val="200000"/>
              </a:lnSpc>
              <a:spcBef>
                <a:spcPts val="0"/>
              </a:spcBef>
              <a:spcAft>
                <a:spcPts val="1000"/>
              </a:spcAft>
              <a:buSzPct val="100000"/>
            </a:pPr>
            <a:r>
              <a:rPr lang="zh-CN" altLang="en-US" sz="1800" dirty="0">
                <a:solidFill>
                  <a:schemeClr val="dk1">
                    <a:lumMod val="85000"/>
                    <a:lumOff val="15000"/>
                  </a:schemeClr>
                </a:solidFill>
              </a:rPr>
              <a:t>王万良《人工智能导论》（第5版）</a:t>
            </a:r>
          </a:p>
        </p:txBody>
      </p:sp>
    </p:spTree>
    <p:custDataLst>
      <p:tags r:id="rId1"/>
    </p:custDataLst>
    <p:extLst>
      <p:ext uri="{BB962C8B-B14F-4D97-AF65-F5344CB8AC3E}">
        <p14:creationId xmlns:p14="http://schemas.microsoft.com/office/powerpoint/2010/main" val="3169244307"/>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525198" y="6045200"/>
            <a:ext cx="6142802" cy="812800"/>
            <a:chOff x="4001597" y="5613400"/>
            <a:chExt cx="8190403" cy="1244600"/>
          </a:xfrm>
        </p:grpSpPr>
        <p:sp>
          <p:nvSpPr>
            <p:cNvPr id="9" name="任意多边形: 形状 8"/>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sp>
          <p:nvSpPr>
            <p:cNvPr id="10" name="等腰三角形 9"/>
            <p:cNvSpPr/>
            <p:nvPr>
              <p:custDataLst>
                <p:tags r:id="rId5"/>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grpSp>
      <p:sp>
        <p:nvSpPr>
          <p:cNvPr id="2" name="标题 1"/>
          <p:cNvSpPr>
            <a:spLocks noGrp="1"/>
          </p:cNvSpPr>
          <p:nvPr>
            <p:ph type="title" idx="4294967295"/>
          </p:nvPr>
        </p:nvSpPr>
        <p:spPr>
          <a:xfrm>
            <a:off x="1524000" y="1"/>
            <a:ext cx="9144000" cy="765175"/>
          </a:xfrm>
          <a:solidFill>
            <a:schemeClr val="accent2"/>
          </a:solidFill>
          <a:ln w="9525">
            <a:noFill/>
            <a:miter lim="800000"/>
          </a:ln>
        </p:spPr>
        <p:txBody>
          <a:bodyPr vert="horz" wrap="square" lIns="91440" tIns="45720" rIns="91440" bIns="45720" numCol="1"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lgn="ctr"/>
            <a:r>
              <a:rPr lang="zh-CN" altLang="en-US" kern="1200" dirty="0">
                <a:solidFill>
                  <a:schemeClr val="lt1"/>
                </a:solidFill>
                <a:latin typeface="汉仪旗黑-85S" charset="0"/>
                <a:ea typeface="黑体" panose="02010609060101010101" charset="-122"/>
                <a:cs typeface="汉仪旗黑-85S" charset="0"/>
                <a:sym typeface="+mn-ea"/>
              </a:rPr>
              <a:t>第 </a:t>
            </a:r>
            <a:r>
              <a:rPr lang="en-US" altLang="zh-CN" sz="2400" spc="150" dirty="0">
                <a:latin typeface="微软雅黑" panose="020B0503020204020204" charset="-122"/>
                <a:ea typeface="微软雅黑" panose="020B0503020204020204" charset="-122"/>
                <a:cs typeface="微软雅黑" panose="020B0503020204020204" charset="-122"/>
                <a:sym typeface="+mn-ea"/>
              </a:rPr>
              <a:t>3</a:t>
            </a:r>
            <a:r>
              <a:rPr lang="zh-CN" altLang="en-US" kern="1200" dirty="0">
                <a:solidFill>
                  <a:schemeClr val="lt1"/>
                </a:solidFill>
                <a:latin typeface="汉仪旗黑-85S" charset="0"/>
                <a:ea typeface="黑体" panose="02010609060101010101" charset="-122"/>
                <a:cs typeface="汉仪旗黑-85S" charset="0"/>
                <a:sym typeface="+mn-ea"/>
              </a:rPr>
              <a:t> 章   知识图谱</a:t>
            </a:r>
          </a:p>
        </p:txBody>
      </p:sp>
      <p:sp>
        <p:nvSpPr>
          <p:cNvPr id="3" name="内容占位符 2"/>
          <p:cNvSpPr>
            <a:spLocks noGrp="1"/>
          </p:cNvSpPr>
          <p:nvPr>
            <p:ph idx="4294967295"/>
            <p:custDataLst>
              <p:tags r:id="rId3"/>
            </p:custDataLst>
          </p:nvPr>
        </p:nvSpPr>
        <p:spPr>
          <a:xfrm>
            <a:off x="1905000" y="1828801"/>
            <a:ext cx="8642350" cy="4435733"/>
          </a:xfrm>
          <a:solidFill>
            <a:schemeClr val="lt1">
              <a:lumMod val="95000"/>
            </a:schemeClr>
          </a:solidFill>
          <a:ln w="9525">
            <a:noFill/>
            <a:miter lim="800000"/>
          </a:ln>
        </p:spPr>
        <p:txBody>
          <a:bodyPr vert="horz" wrap="square" lIns="91440" tIns="45720" rIns="91440" bIns="45720" numCol="1" anchor="t" anchorCtr="0" compatLnSpc="1">
            <a:no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a:buSzTx/>
              <a:buFont typeface="Wingdings" panose="05000000000000000000" charset="0"/>
              <a:buChar char="l"/>
            </a:pP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3.1 </a:t>
            </a:r>
            <a:r>
              <a:rPr lang="en-US" altLang="zh-CN" sz="2400" dirty="0" err="1">
                <a:solidFill>
                  <a:schemeClr val="dk1"/>
                </a:solidFill>
                <a:latin typeface="微软雅黑" panose="020B0503020204020204" charset="-122"/>
                <a:ea typeface="微软雅黑" panose="020B0503020204020204" charset="-122"/>
                <a:cs typeface="微软雅黑" panose="020B0503020204020204" charset="-122"/>
                <a:sym typeface="+mn-ea"/>
              </a:rPr>
              <a:t>知识图谱概述</a:t>
            </a:r>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a:buFont typeface="Wingdings" panose="05000000000000000000" charset="0"/>
              <a:buChar char="l"/>
            </a:pP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3.2 </a:t>
            </a:r>
            <a:r>
              <a:rPr lang="zh-CN" altLang="en-US" sz="2400" dirty="0">
                <a:latin typeface="汉仪旗黑-85S" charset="0"/>
                <a:cs typeface="汉仪旗黑-85S" charset="0"/>
                <a:sym typeface="+mn-ea"/>
              </a:rPr>
              <a:t>知识图谱的发展</a:t>
            </a:r>
            <a:endParaRPr lang="en-US" altLang="zh-CN" sz="2400" dirty="0">
              <a:latin typeface="汉仪旗黑-85S" charset="0"/>
              <a:cs typeface="汉仪旗黑-85S" charset="0"/>
              <a:sym typeface="+mn-ea"/>
            </a:endParaRPr>
          </a:p>
          <a:p>
            <a:pPr>
              <a:buFont typeface="Wingdings" panose="05000000000000000000" charset="0"/>
              <a:buChar char="l"/>
            </a:pP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3.3 </a:t>
            </a:r>
            <a:r>
              <a:rPr lang="zh-CN" altLang="en-US" sz="2400" dirty="0">
                <a:latin typeface="汉仪旗黑-85S" charset="0"/>
                <a:cs typeface="汉仪旗黑-85S" charset="0"/>
                <a:sym typeface="+mn-ea"/>
              </a:rPr>
              <a:t>知识图谱的相关概念</a:t>
            </a:r>
          </a:p>
          <a:p>
            <a:pPr>
              <a:buSzTx/>
              <a:buFont typeface="Wingdings" panose="05000000000000000000" charset="0"/>
              <a:buChar char="l"/>
            </a:pP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3.4</a:t>
            </a:r>
            <a:r>
              <a:rPr lang="en-US" altLang="zh-CN" sz="2400" dirty="0">
                <a:latin typeface="汉仪旗黑-85S" charset="0"/>
                <a:cs typeface="汉仪旗黑-85S" charset="0"/>
                <a:sym typeface="+mn-ea"/>
              </a:rPr>
              <a:t> </a:t>
            </a:r>
            <a:r>
              <a:rPr lang="zh-CN" altLang="en-US" sz="2400" dirty="0">
                <a:latin typeface="汉仪旗黑-85S" charset="0"/>
                <a:cs typeface="汉仪旗黑-85S" charset="0"/>
                <a:sym typeface="+mn-ea"/>
              </a:rPr>
              <a:t>知识图谱的逻辑结构</a:t>
            </a: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a:buSzTx/>
              <a:buFont typeface="Wingdings" panose="05000000000000000000" charset="0"/>
              <a:buChar char="l"/>
            </a:pP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3.5 </a:t>
            </a:r>
            <a:r>
              <a:rPr lang="zh-CN" altLang="en-US" sz="2400" dirty="0">
                <a:latin typeface="汉仪旗黑-85S" charset="0"/>
                <a:cs typeface="汉仪旗黑-85S" charset="0"/>
                <a:sym typeface="+mn-ea"/>
              </a:rPr>
              <a:t>知识图谱的数据存储</a:t>
            </a:r>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a:buSzTx/>
              <a:buFont typeface="Wingdings" panose="05000000000000000000" charset="0"/>
              <a:buChar char="l"/>
            </a:pP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3.6 </a:t>
            </a:r>
            <a:r>
              <a:rPr lang="zh-CN" altLang="en-US" sz="2400" dirty="0">
                <a:latin typeface="汉仪旗黑-85S" charset="0"/>
                <a:cs typeface="汉仪旗黑-85S" charset="0"/>
                <a:sym typeface="+mn-ea"/>
              </a:rPr>
              <a:t>知识图谱的构建过程</a:t>
            </a:r>
            <a:endPar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a:buSzTx/>
              <a:buFont typeface="Wingdings" panose="05000000000000000000" charset="0"/>
              <a:buChar char="l"/>
            </a:pPr>
            <a:r>
              <a:rPr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3.7 </a:t>
            </a:r>
            <a:r>
              <a:rPr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基于</a:t>
            </a:r>
            <a:r>
              <a:rPr lang="en-US" altLang="zh-CN" sz="2400" dirty="0" err="1">
                <a:solidFill>
                  <a:schemeClr val="dk1"/>
                </a:solidFill>
                <a:latin typeface="微软雅黑" panose="020B0503020204020204" charset="-122"/>
                <a:ea typeface="微软雅黑" panose="020B0503020204020204" charset="-122"/>
                <a:cs typeface="微软雅黑" panose="020B0503020204020204" charset="-122"/>
                <a:sym typeface="+mn-ea"/>
              </a:rPr>
              <a:t>知识图谱</a:t>
            </a:r>
            <a:r>
              <a:rPr lang="zh-CN"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的问答系统</a:t>
            </a:r>
          </a:p>
        </p:txBody>
      </p:sp>
      <p:sp>
        <p:nvSpPr>
          <p:cNvPr id="4" name="灯片编号占位符 3"/>
          <p:cNvSpPr>
            <a:spLocks noGrp="1"/>
          </p:cNvSpPr>
          <p:nvPr>
            <p:ph type="sldNum" sz="quarter" idx="12"/>
          </p:nvPr>
        </p:nvSpPr>
        <p:spPr>
          <a:xfrm>
            <a:off x="8458200" y="6477001"/>
            <a:ext cx="1981200" cy="360363"/>
          </a:xfrm>
          <a:noFill/>
          <a:ln w="9525">
            <a:noFill/>
            <a:miter lim="800000"/>
          </a:ln>
          <a:effectLst/>
        </p:spPr>
        <p:txBody>
          <a:bodyPr vert="horz" wrap="square" lIns="91440" tIns="45720" rIns="91440" bIns="45720" numCol="1" anchor="t" anchorCtr="0" compatLnSpc="1">
            <a:noAutofit/>
          </a:bodyPr>
          <a:lstStyle>
            <a:defPPr>
              <a:defRPr lang="zh-CN"/>
            </a:defPPr>
            <a:lvl1pPr marL="0" algn="r" defTabSz="914400" rtl="0" eaLnBrk="1" latinLnBrk="0" hangingPunct="1">
              <a:defRPr sz="1800" kern="1200" smtClean="0">
                <a:solidFill>
                  <a:srgbClr val="A50021"/>
                </a:solidFill>
                <a:latin typeface="+mn-lt"/>
                <a:ea typeface="MS PGothic" panose="020B0600070205080204"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defRPr/>
            </a:pPr>
            <a:fld id="{9A0DB2DC-4C9A-4742-B13C-FB6460FD3503}" type="slidenum">
              <a:rPr lang="ja-JP" altLang="en-US">
                <a:solidFill>
                  <a:srgbClr val="A50021"/>
                </a:solidFill>
                <a:latin typeface="微软雅黑" panose="020B0503020204020204" charset="-122"/>
                <a:ea typeface="微软雅黑" panose="020B0503020204020204" charset="-122"/>
                <a:sym typeface="+mn-ea"/>
              </a:rPr>
              <a:t>254</a:t>
            </a:fld>
            <a:endParaRPr lang="ja-JP" altLang="en-US">
              <a:solidFill>
                <a:srgbClr val="A50021"/>
              </a:solidFill>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2171658383"/>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76400" y="1447801"/>
            <a:ext cx="5711190" cy="5041265"/>
          </a:xfrm>
          <a:prstGeom prst="rect">
            <a:avLst/>
          </a:prstGeom>
        </p:spPr>
      </p:pic>
      <p:sp>
        <p:nvSpPr>
          <p:cNvPr id="109569" name="标题 4"/>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rgbClr val="FFFFFF"/>
                </a:solidFill>
                <a:latin typeface="微软雅黑" panose="020B0503020204020204" charset="-122"/>
                <a:ea typeface="微软雅黑" panose="020B0503020204020204" charset="-122"/>
                <a:cs typeface="微软雅黑" panose="020B0503020204020204" charset="-122"/>
                <a:sym typeface="+mn-ea"/>
              </a:rPr>
              <a:t>3.1</a:t>
            </a:r>
            <a:r>
              <a:rPr lang="en-US" altLang="zh-CN" dirty="0">
                <a:solidFill>
                  <a:schemeClr val="lt1"/>
                </a:solidFill>
                <a:latin typeface="汉仪旗黑-85S" charset="0"/>
                <a:cs typeface="汉仪旗黑-85S" charset="0"/>
                <a:sym typeface="+mn-ea"/>
              </a:rPr>
              <a:t> </a:t>
            </a:r>
            <a:r>
              <a:rPr lang="en-US" altLang="zh-CN" dirty="0" err="1">
                <a:solidFill>
                  <a:schemeClr val="lt1"/>
                </a:solidFill>
                <a:latin typeface="汉仪旗黑-85S" charset="0"/>
                <a:cs typeface="汉仪旗黑-85S" charset="0"/>
                <a:sym typeface="+mn-ea"/>
              </a:rPr>
              <a:t>知识图谱概述</a:t>
            </a:r>
            <a:endParaRPr lang="en-US" altLang="zh-CN" dirty="0">
              <a:solidFill>
                <a:schemeClr val="lt1"/>
              </a:solidFill>
              <a:latin typeface="汉仪旗黑-85S" charset="0"/>
              <a:cs typeface="汉仪旗黑-85S" charset="0"/>
              <a:sym typeface="+mn-ea"/>
            </a:endParaRPr>
          </a:p>
        </p:txBody>
      </p:sp>
      <p:sp>
        <p:nvSpPr>
          <p:cNvPr id="13" name="矩形 12"/>
          <p:cNvSpPr/>
          <p:nvPr/>
        </p:nvSpPr>
        <p:spPr>
          <a:xfrm>
            <a:off x="6553201" y="990601"/>
            <a:ext cx="3543935" cy="460375"/>
          </a:xfrm>
          <a:prstGeom prst="rect">
            <a:avLst/>
          </a:prstGeom>
        </p:spPr>
        <p:txBody>
          <a:bodyPr wrap="square">
            <a:spAutoFit/>
          </a:bodyPr>
          <a:lstStyle/>
          <a:p>
            <a:pPr algn="r"/>
            <a:r>
              <a:rPr lang="en-US" altLang="zh-CN" sz="2400" dirty="0"/>
              <a:t>《</a:t>
            </a:r>
            <a:r>
              <a:rPr lang="zh-CN" altLang="en-US" sz="2400" dirty="0"/>
              <a:t>人民的名义</a:t>
            </a:r>
            <a:r>
              <a:rPr lang="en-US" altLang="zh-CN" sz="2400" dirty="0"/>
              <a:t>》</a:t>
            </a:r>
            <a:r>
              <a:rPr lang="zh-CN" altLang="en-US" sz="2400" dirty="0"/>
              <a:t>知识图谱</a:t>
            </a:r>
          </a:p>
        </p:txBody>
      </p:sp>
      <p:sp>
        <p:nvSpPr>
          <p:cNvPr id="3" name="文本框 2"/>
          <p:cNvSpPr txBox="1"/>
          <p:nvPr/>
        </p:nvSpPr>
        <p:spPr>
          <a:xfrm>
            <a:off x="7543801" y="1450975"/>
            <a:ext cx="2770505" cy="4616648"/>
          </a:xfrm>
          <a:prstGeom prst="rect">
            <a:avLst/>
          </a:prstGeom>
          <a:noFill/>
        </p:spPr>
        <p:txBody>
          <a:bodyPr wrap="square" rtlCol="0">
            <a:spAutoFit/>
          </a:bodyPr>
          <a:lstStyle/>
          <a:p>
            <a:pPr>
              <a:lnSpc>
                <a:spcPct val="150000"/>
              </a:lnSpc>
            </a:pPr>
            <a:r>
              <a:rPr lang="zh-CN" altLang="zh-CN" sz="2800" dirty="0"/>
              <a:t>知识图谱本质上是一种</a:t>
            </a:r>
            <a:r>
              <a:rPr lang="zh-CN" altLang="en-US" sz="2800" dirty="0"/>
              <a:t>结构化的</a:t>
            </a:r>
            <a:r>
              <a:rPr lang="zh-CN" altLang="zh-CN" sz="2800" dirty="0"/>
              <a:t>语义网络，其节点代表实体或概念，边代表实体</a:t>
            </a:r>
            <a:r>
              <a:rPr lang="en-US" altLang="zh-CN" sz="2800" dirty="0"/>
              <a:t>/</a:t>
            </a:r>
            <a:r>
              <a:rPr lang="zh-CN" altLang="en-US" sz="2800" dirty="0"/>
              <a:t>概念之间的各种语义关系。</a:t>
            </a:r>
          </a:p>
        </p:txBody>
      </p:sp>
    </p:spTree>
    <p:extLst>
      <p:ext uri="{BB962C8B-B14F-4D97-AF65-F5344CB8AC3E}">
        <p14:creationId xmlns:p14="http://schemas.microsoft.com/office/powerpoint/2010/main" val="921264425"/>
      </p:ext>
    </p:extLst>
  </p:cSld>
  <p:clrMapOvr>
    <a:masterClrMapping/>
  </p:clrMapOvr>
  <p:transition>
    <p:random/>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525198" y="6045200"/>
            <a:ext cx="6142802" cy="812800"/>
            <a:chOff x="4001597" y="5613400"/>
            <a:chExt cx="8190403" cy="1244600"/>
          </a:xfrm>
        </p:grpSpPr>
        <p:sp>
          <p:nvSpPr>
            <p:cNvPr id="9" name="任意多边形: 形状 8"/>
            <p:cNvSpPr/>
            <p:nvPr>
              <p:custDataLst>
                <p:tags r:id="rId5"/>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sp>
          <p:nvSpPr>
            <p:cNvPr id="10" name="等腰三角形 9"/>
            <p:cNvSpPr/>
            <p:nvPr>
              <p:custDataLst>
                <p:tags r:id="rId6"/>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grpSp>
      <p:sp>
        <p:nvSpPr>
          <p:cNvPr id="109569" name="标题 4"/>
          <p:cNvSpPr>
            <a:spLocks noGrp="1"/>
          </p:cNvSpPr>
          <p:nvPr>
            <p:ph type="title" idx="4294967295"/>
          </p:nvPr>
        </p:nvSpPr>
        <p:spPr>
          <a:xfrm>
            <a:off x="1524000" y="1"/>
            <a:ext cx="9144000" cy="765175"/>
          </a:xfrm>
          <a:solidFill>
            <a:schemeClr val="accent2"/>
          </a:solidFill>
          <a:ln w="9525">
            <a:noFill/>
            <a:miter lim="800000"/>
          </a:ln>
        </p:spPr>
        <p:txBody>
          <a:bodyPr vert="horz" wrap="square" lIns="91440" tIns="45720" rIns="91440" bIns="45720" numCol="1"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rgbClr val="FFFFFF"/>
                </a:solidFill>
                <a:latin typeface="微软雅黑" panose="020B0503020204020204" charset="-122"/>
                <a:ea typeface="微软雅黑" panose="020B0503020204020204" charset="-122"/>
                <a:cs typeface="微软雅黑" panose="020B0503020204020204" charset="-122"/>
                <a:sym typeface="+mn-ea"/>
              </a:rPr>
              <a:t>3.1</a:t>
            </a:r>
            <a:r>
              <a:rPr lang="en-US" altLang="zh-CN" kern="1200" dirty="0">
                <a:solidFill>
                  <a:schemeClr val="lt1"/>
                </a:solidFill>
                <a:latin typeface="汉仪旗黑-85S" charset="0"/>
                <a:cs typeface="汉仪旗黑-85S" charset="0"/>
                <a:sym typeface="+mn-ea"/>
              </a:rPr>
              <a:t> </a:t>
            </a:r>
            <a:r>
              <a:rPr lang="en-US" altLang="zh-CN" kern="1200" dirty="0" err="1">
                <a:solidFill>
                  <a:schemeClr val="lt1"/>
                </a:solidFill>
                <a:latin typeface="汉仪旗黑-85S" charset="0"/>
                <a:cs typeface="汉仪旗黑-85S" charset="0"/>
                <a:sym typeface="+mn-ea"/>
              </a:rPr>
              <a:t>知识图谱概述</a:t>
            </a:r>
            <a:endParaRPr lang="en-US" altLang="zh-CN" kern="1200" dirty="0">
              <a:solidFill>
                <a:schemeClr val="lt1"/>
              </a:solidFill>
              <a:latin typeface="汉仪旗黑-85S" charset="0"/>
              <a:cs typeface="汉仪旗黑-85S" charset="0"/>
              <a:sym typeface="+mn-ea"/>
            </a:endParaRPr>
          </a:p>
        </p:txBody>
      </p:sp>
      <p:sp>
        <p:nvSpPr>
          <p:cNvPr id="109570" name="文本框 1"/>
          <p:cNvSpPr txBox="1"/>
          <p:nvPr>
            <p:custDataLst>
              <p:tags r:id="rId3"/>
            </p:custDataLst>
          </p:nvPr>
        </p:nvSpPr>
        <p:spPr>
          <a:xfrm>
            <a:off x="1883410" y="905075"/>
            <a:ext cx="8555355" cy="1477328"/>
          </a:xfrm>
          <a:prstGeom prst="rect">
            <a:avLst/>
          </a:prstGeom>
          <a:solidFill>
            <a:schemeClr val="lt1">
              <a:lumMod val="95000"/>
            </a:schemeClr>
          </a:solidFill>
          <a:ln w="9525">
            <a:noFill/>
          </a:ln>
        </p:spPr>
        <p:txBody>
          <a:bodyPr wrap="square" anchor="t">
            <a:spAutoFit/>
          </a:bodyPr>
          <a:lstStyle/>
          <a:p>
            <a:pPr>
              <a:lnSpc>
                <a:spcPct val="150000"/>
              </a:lnSpc>
            </a:pP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知识图谱（</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Knowledge Graph</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）是由谷歌</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2012</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年提出来的新名词，也叫语义网络（</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Semantic </a:t>
            </a:r>
            <a:r>
              <a:rPr lang="en-US" altLang="zh-CN" sz="2000" dirty="0" err="1">
                <a:solidFill>
                  <a:schemeClr val="dk1"/>
                </a:solidFill>
                <a:latin typeface="微软雅黑" panose="020B0503020204020204" charset="-122"/>
                <a:ea typeface="微软雅黑" panose="020B0503020204020204" charset="-122"/>
                <a:cs typeface="微软雅黑" panose="020B0503020204020204" charset="-122"/>
              </a:rPr>
              <a:t>NetWork</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）。其初衷是为了提升搜索引擎的能力，增强用户的搜索质量以及搜索体验。</a:t>
            </a:r>
          </a:p>
        </p:txBody>
      </p:sp>
      <p:graphicFrame>
        <p:nvGraphicFramePr>
          <p:cNvPr id="110594" name="对象 3"/>
          <p:cNvGraphicFramePr/>
          <p:nvPr/>
        </p:nvGraphicFramePr>
        <p:xfrm>
          <a:off x="2209801" y="3000058"/>
          <a:ext cx="7902575" cy="3116262"/>
        </p:xfrm>
        <a:graphic>
          <a:graphicData uri="http://schemas.openxmlformats.org/presentationml/2006/ole">
            <mc:AlternateContent xmlns:mc="http://schemas.openxmlformats.org/markup-compatibility/2006">
              <mc:Choice xmlns:v="urn:schemas-microsoft-com:vml" Requires="v">
                <p:oleObj r:id="rId8" imgW="7896225" imgH="3114675" progId="Paint.Picture">
                  <p:embed/>
                </p:oleObj>
              </mc:Choice>
              <mc:Fallback>
                <p:oleObj r:id="rId8" imgW="7896225" imgH="3114675" progId="Paint.Picture">
                  <p:embed/>
                  <p:pic>
                    <p:nvPicPr>
                      <p:cNvPr id="110594" name="对象 3"/>
                      <p:cNvPicPr/>
                      <p:nvPr/>
                    </p:nvPicPr>
                    <p:blipFill>
                      <a:blip r:embed="rId9"/>
                      <a:stretch>
                        <a:fillRect/>
                      </a:stretch>
                    </p:blipFill>
                    <p:spPr>
                      <a:xfrm>
                        <a:off x="2209801" y="3000058"/>
                        <a:ext cx="7902575" cy="3116262"/>
                      </a:xfrm>
                      <a:prstGeom prst="rect">
                        <a:avLst/>
                      </a:prstGeom>
                      <a:noFill/>
                      <a:ln w="38100">
                        <a:noFill/>
                        <a:miter/>
                      </a:ln>
                    </p:spPr>
                  </p:pic>
                </p:oleObj>
              </mc:Fallback>
            </mc:AlternateContent>
          </a:graphicData>
        </a:graphic>
      </p:graphicFrame>
      <p:sp>
        <p:nvSpPr>
          <p:cNvPr id="110593" name="文本框 1"/>
          <p:cNvSpPr txBox="1"/>
          <p:nvPr>
            <p:custDataLst>
              <p:tags r:id="rId4"/>
            </p:custDataLst>
          </p:nvPr>
        </p:nvSpPr>
        <p:spPr>
          <a:xfrm>
            <a:off x="1557020" y="5790883"/>
            <a:ext cx="8718550" cy="922020"/>
          </a:xfrm>
          <a:prstGeom prst="rect">
            <a:avLst/>
          </a:prstGeom>
          <a:solidFill>
            <a:schemeClr val="lt1">
              <a:lumMod val="95000"/>
            </a:schemeClr>
          </a:solidFill>
          <a:ln w="9525">
            <a:noFill/>
          </a:ln>
        </p:spPr>
        <p:txBody>
          <a:bodyPr wrap="square" anchor="t">
            <a:spAutoFit/>
          </a:bodyPr>
          <a:lstStyle/>
          <a:p>
            <a:pPr>
              <a:lnSpc>
                <a:spcPct val="100000"/>
              </a:lnSpc>
            </a:pPr>
            <a:r>
              <a:rPr lang="zh-CN" altLang="en-US" dirty="0">
                <a:solidFill>
                  <a:schemeClr val="dk1"/>
                </a:solidFill>
                <a:latin typeface="微软雅黑" panose="020B0503020204020204" charset="-122"/>
                <a:ea typeface="微软雅黑" panose="020B0503020204020204" charset="-122"/>
                <a:cs typeface="微软雅黑" panose="020B0503020204020204" charset="-122"/>
              </a:rPr>
              <a:t>假设我们想知道 “王健林的儿子” 是谁，百度或谷歌一下，搜索引擎会准确返回王思聪的信息，说明搜索引擎理解了用户的意图，知道我们要找 “王思聪”，而不是仅仅返回关键词为 “王健林的儿子” 的网页。</a:t>
            </a:r>
          </a:p>
        </p:txBody>
      </p:sp>
    </p:spTree>
    <p:custDataLst>
      <p:tags r:id="rId1"/>
    </p:custDataLst>
    <p:extLst>
      <p:ext uri="{BB962C8B-B14F-4D97-AF65-F5344CB8AC3E}">
        <p14:creationId xmlns:p14="http://schemas.microsoft.com/office/powerpoint/2010/main" val="2180865247"/>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标题 1"/>
          <p:cNvSpPr>
            <a:spLocks noGrp="1"/>
          </p:cNvSpPr>
          <p:nvPr/>
        </p:nvSpPr>
        <p:spPr>
          <a:xfrm>
            <a:off x="1524000" y="1"/>
            <a:ext cx="9144000" cy="765175"/>
          </a:xfrm>
          <a:prstGeom prst="rect">
            <a:avLst/>
          </a:prstGeom>
          <a:solidFill>
            <a:schemeClr val="accent2"/>
          </a:solidFill>
          <a:ln w="9525">
            <a:noFill/>
          </a:ln>
        </p:spPr>
        <p:txBody>
          <a:bodyPr anchor="b"/>
          <a:lstStyle/>
          <a:p>
            <a:pPr indent="176530" fontAlgn="base">
              <a:spcBef>
                <a:spcPct val="0"/>
              </a:spcBef>
              <a:spcAft>
                <a:spcPct val="0"/>
              </a:spcAft>
              <a:defRPr/>
            </a:pPr>
            <a:r>
              <a:rPr lang="en-US" altLang="zh-CN" sz="3200" b="1"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3.2 </a:t>
            </a:r>
            <a:r>
              <a:rPr lang="zh-CN" altLang="en-US" sz="3200" b="1"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知识图谱的发展</a:t>
            </a:r>
          </a:p>
        </p:txBody>
      </p:sp>
      <p:pic>
        <p:nvPicPr>
          <p:cNvPr id="100" name="图片 99"/>
          <p:cNvPicPr/>
          <p:nvPr/>
        </p:nvPicPr>
        <p:blipFill>
          <a:blip r:embed="rId2"/>
          <a:srcRect l="2176" r="1528" b="8763"/>
          <a:stretch>
            <a:fillRect/>
          </a:stretch>
        </p:blipFill>
        <p:spPr>
          <a:xfrm>
            <a:off x="1551940" y="762000"/>
            <a:ext cx="9116060" cy="2575560"/>
          </a:xfrm>
          <a:prstGeom prst="rect">
            <a:avLst/>
          </a:prstGeom>
          <a:noFill/>
          <a:ln w="9525">
            <a:noFill/>
          </a:ln>
        </p:spPr>
      </p:pic>
      <p:sp>
        <p:nvSpPr>
          <p:cNvPr id="4" name="文本框 3"/>
          <p:cNvSpPr txBox="1"/>
          <p:nvPr/>
        </p:nvSpPr>
        <p:spPr>
          <a:xfrm>
            <a:off x="1733868" y="3334790"/>
            <a:ext cx="8752205" cy="3322955"/>
          </a:xfrm>
          <a:prstGeom prst="rect">
            <a:avLst/>
          </a:prstGeom>
          <a:noFill/>
        </p:spPr>
        <p:txBody>
          <a:bodyPr wrap="square" rtlCol="0" anchor="t">
            <a:spAutoFit/>
          </a:bodyPr>
          <a:lstStyle/>
          <a:p>
            <a:pPr lvl="0">
              <a:lnSpc>
                <a:spcPct val="150000"/>
              </a:lnSpc>
              <a:defRPr/>
            </a:pPr>
            <a:r>
              <a:rPr lang="zh-CN" altLang="en-US" sz="2000" dirty="0">
                <a:solidFill>
                  <a:srgbClr val="000000"/>
                </a:solidFill>
                <a:latin typeface="Verdana" panose="020B0604030504040204" pitchFamily="34" charset="0"/>
                <a:ea typeface="宋体" panose="02010600030101010101" pitchFamily="2" charset="-122"/>
              </a:rPr>
              <a:t>    语义网络(Semantic Networks</a:t>
            </a:r>
            <a:r>
              <a:rPr lang="zh-CN" altLang="en-US" sz="2000" dirty="0">
                <a:solidFill>
                  <a:srgbClr val="000000"/>
                </a:solidFill>
              </a:rPr>
              <a:t>)在1960年被提出，</a:t>
            </a:r>
            <a:r>
              <a:rPr lang="zh-CN" altLang="en-US" sz="2000" dirty="0">
                <a:solidFill>
                  <a:srgbClr val="000000"/>
                </a:solidFill>
                <a:latin typeface="Verdana" panose="020B0604030504040204" pitchFamily="34" charset="0"/>
                <a:ea typeface="宋体" panose="02010600030101010101" pitchFamily="2" charset="-122"/>
              </a:rPr>
              <a:t>主要用于</a:t>
            </a:r>
            <a:r>
              <a:rPr lang="zh-CN" altLang="en-US" sz="2000" dirty="0">
                <a:solidFill>
                  <a:srgbClr val="000000"/>
                </a:solidFill>
              </a:rPr>
              <a:t>自然</a:t>
            </a:r>
            <a:r>
              <a:rPr lang="zh-CN" altLang="en-US" sz="2000" dirty="0">
                <a:solidFill>
                  <a:srgbClr val="000000"/>
                </a:solidFill>
                <a:latin typeface="Verdana" panose="020B0604030504040204" pitchFamily="34" charset="0"/>
                <a:ea typeface="宋体" panose="02010600030101010101" pitchFamily="2" charset="-122"/>
              </a:rPr>
              <a:t>语言理解领域。它是一种用图来表示知识的结构化方式。在一个语义网络中，信息被表达为一组节点，节点之间的边用于表示节点间的关系。</a:t>
            </a:r>
          </a:p>
          <a:p>
            <a:pPr fontAlgn="base">
              <a:lnSpc>
                <a:spcPct val="150000"/>
              </a:lnSpc>
              <a:spcBef>
                <a:spcPct val="0"/>
              </a:spcBef>
              <a:spcAft>
                <a:spcPct val="0"/>
              </a:spcAft>
              <a:defRPr/>
            </a:pPr>
            <a:r>
              <a:rPr lang="en-US" altLang="zh-CN" sz="2000" dirty="0">
                <a:solidFill>
                  <a:srgbClr val="000000"/>
                </a:solidFill>
                <a:latin typeface="Verdana" panose="020B0604030504040204" pitchFamily="34" charset="0"/>
                <a:ea typeface="宋体" panose="02010600030101010101" pitchFamily="2" charset="-122"/>
              </a:rPr>
              <a:t>    1</a:t>
            </a:r>
            <a:r>
              <a:rPr lang="zh-CN" altLang="en-US" sz="2000" dirty="0">
                <a:solidFill>
                  <a:srgbClr val="000000"/>
                </a:solidFill>
                <a:latin typeface="Verdana" panose="020B0604030504040204" pitchFamily="34" charset="0"/>
                <a:ea typeface="宋体" panose="02010600030101010101" pitchFamily="2" charset="-122"/>
              </a:rPr>
              <a:t>980年代出现了本体论(Ontology)，用来刻画知识。本体主要指领域共享知识的描述方式，是语义Web、语义搜索、知识工程等的基础。</a:t>
            </a:r>
          </a:p>
          <a:p>
            <a:pPr lvl="0">
              <a:lnSpc>
                <a:spcPct val="150000"/>
              </a:lnSpc>
              <a:defRPr/>
            </a:pPr>
            <a:r>
              <a:rPr lang="zh-CN" altLang="en-US" sz="2000" dirty="0">
                <a:solidFill>
                  <a:srgbClr val="000000"/>
                </a:solidFill>
                <a:latin typeface="Verdana" panose="020B0604030504040204" pitchFamily="34" charset="0"/>
                <a:ea typeface="宋体" panose="02010600030101010101" pitchFamily="2" charset="-122"/>
              </a:rPr>
              <a:t> </a:t>
            </a:r>
            <a:r>
              <a:rPr lang="en-US" altLang="zh-CN" sz="2000" dirty="0">
                <a:solidFill>
                  <a:srgbClr val="000000"/>
                </a:solidFill>
                <a:latin typeface="Verdana" panose="020B0604030504040204" pitchFamily="34" charset="0"/>
                <a:ea typeface="宋体" panose="02010600030101010101" pitchFamily="2" charset="-122"/>
              </a:rPr>
              <a:t>  </a:t>
            </a:r>
            <a:r>
              <a:rPr lang="zh-CN" altLang="en-US" sz="2000" dirty="0">
                <a:solidFill>
                  <a:srgbClr val="000000"/>
                </a:solidFill>
                <a:latin typeface="Verdana" panose="020B0604030504040204" pitchFamily="34" charset="0"/>
                <a:ea typeface="宋体" panose="02010600030101010101" pitchFamily="2" charset="-122"/>
              </a:rPr>
              <a:t>在</a:t>
            </a:r>
            <a:r>
              <a:rPr lang="zh-CN" altLang="en-US" sz="2000" dirty="0">
                <a:solidFill>
                  <a:srgbClr val="000000"/>
                </a:solidFill>
              </a:rPr>
              <a:t>1989年蒂姆</a:t>
            </a:r>
            <a:r>
              <a:rPr lang="en-US" altLang="zh-CN" sz="2000" dirty="0">
                <a:solidFill>
                  <a:srgbClr val="000000"/>
                </a:solidFill>
              </a:rPr>
              <a:t>·</a:t>
            </a:r>
            <a:r>
              <a:rPr lang="zh-CN" altLang="en-US" sz="2000" dirty="0">
                <a:solidFill>
                  <a:srgbClr val="000000"/>
                </a:solidFill>
              </a:rPr>
              <a:t>伯纳斯</a:t>
            </a:r>
            <a:r>
              <a:rPr lang="en-US" altLang="zh-CN" sz="2000" dirty="0">
                <a:solidFill>
                  <a:srgbClr val="000000"/>
                </a:solidFill>
              </a:rPr>
              <a:t>·</a:t>
            </a:r>
            <a:r>
              <a:rPr lang="zh-CN" altLang="en-US" sz="2000" dirty="0">
                <a:solidFill>
                  <a:srgbClr val="000000"/>
                </a:solidFill>
              </a:rPr>
              <a:t>李（Time Berners-Lee）</a:t>
            </a:r>
            <a:r>
              <a:rPr lang="zh-CN" altLang="en-US" sz="2000" dirty="0">
                <a:solidFill>
                  <a:srgbClr val="000000"/>
                </a:solidFill>
                <a:latin typeface="Verdana" panose="020B0604030504040204" pitchFamily="34" charset="0"/>
                <a:ea typeface="宋体" panose="02010600030101010101" pitchFamily="2" charset="-122"/>
              </a:rPr>
              <a:t>发明了万维网，实现了文本间的链接。</a:t>
            </a:r>
          </a:p>
        </p:txBody>
      </p:sp>
    </p:spTree>
    <p:extLst>
      <p:ext uri="{BB962C8B-B14F-4D97-AF65-F5344CB8AC3E}">
        <p14:creationId xmlns:p14="http://schemas.microsoft.com/office/powerpoint/2010/main" val="4203841992"/>
      </p:ext>
    </p:extLst>
  </p:cSld>
  <p:clrMapOvr>
    <a:masterClrMapping/>
  </p:clrMapOvr>
  <p:transition>
    <p:random/>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1524000" y="1"/>
            <a:ext cx="9144000" cy="765175"/>
          </a:xfrm>
          <a:prstGeom prst="rect">
            <a:avLst/>
          </a:prstGeom>
          <a:solidFill>
            <a:schemeClr val="accent2"/>
          </a:solidFill>
          <a:ln w="9525">
            <a:noFill/>
          </a:ln>
        </p:spPr>
        <p:txBody>
          <a:bodyPr anchor="b"/>
          <a:lstStyle/>
          <a:p>
            <a:pPr indent="176530" fontAlgn="base">
              <a:spcBef>
                <a:spcPct val="0"/>
              </a:spcBef>
              <a:spcAft>
                <a:spcPct val="0"/>
              </a:spcAft>
              <a:defRPr/>
            </a:pPr>
            <a:r>
              <a:rPr lang="en-US" altLang="zh-CN" sz="3200" b="1">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3.2 </a:t>
            </a:r>
            <a:r>
              <a:rPr lang="zh-CN" altLang="en-US" sz="3200" b="1">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知识图谱的发展</a:t>
            </a:r>
          </a:p>
        </p:txBody>
      </p:sp>
      <p:sp>
        <p:nvSpPr>
          <p:cNvPr id="7" name="文本框 6"/>
          <p:cNvSpPr txBox="1"/>
          <p:nvPr/>
        </p:nvSpPr>
        <p:spPr>
          <a:xfrm>
            <a:off x="1981201" y="1371600"/>
            <a:ext cx="8273415" cy="3636010"/>
          </a:xfrm>
          <a:prstGeom prst="rect">
            <a:avLst/>
          </a:prstGeom>
          <a:noFill/>
        </p:spPr>
        <p:txBody>
          <a:bodyPr wrap="square" rtlCol="0" anchor="t">
            <a:spAutoFit/>
          </a:bodyPr>
          <a:lstStyle/>
          <a:p>
            <a:pPr fontAlgn="base">
              <a:lnSpc>
                <a:spcPct val="120000"/>
              </a:lnSpc>
              <a:defRPr/>
            </a:pPr>
            <a:r>
              <a:rPr lang="en-US" altLang="zh-CN" sz="2400" dirty="0">
                <a:solidFill>
                  <a:srgbClr val="000000"/>
                </a:solidFill>
                <a:latin typeface="Verdana" panose="020B0604030504040204" pitchFamily="34" charset="0"/>
                <a:ea typeface="宋体" panose="02010600030101010101" pitchFamily="2" charset="-122"/>
                <a:sym typeface="+mn-ea"/>
              </a:rPr>
              <a:t>      </a:t>
            </a:r>
            <a:r>
              <a:rPr lang="zh-CN" altLang="en-US" sz="2400" dirty="0">
                <a:solidFill>
                  <a:srgbClr val="000000"/>
                </a:solidFill>
                <a:latin typeface="Verdana" panose="020B0604030504040204" pitchFamily="34" charset="0"/>
                <a:ea typeface="宋体" panose="02010600030101010101" pitchFamily="2" charset="-122"/>
                <a:sym typeface="+mn-ea"/>
              </a:rPr>
              <a:t>随着互联网应用的不断扩展，局限性也逐渐暴露出来。超文本的设计思想是面向用户，需要人理解网页内容，而计算机只负责解析和展示，不能理解和推理网页内容。</a:t>
            </a:r>
          </a:p>
          <a:p>
            <a:pPr fontAlgn="base">
              <a:lnSpc>
                <a:spcPct val="120000"/>
              </a:lnSpc>
              <a:defRPr/>
            </a:pPr>
            <a:r>
              <a:rPr lang="zh-CN" altLang="en-US" sz="2400" dirty="0">
                <a:solidFill>
                  <a:srgbClr val="000000"/>
                </a:solidFill>
                <a:latin typeface="Verdana" panose="020B0604030504040204" pitchFamily="34" charset="0"/>
                <a:ea typeface="宋体" panose="02010600030101010101" pitchFamily="2" charset="-122"/>
                <a:sym typeface="+mn-ea"/>
              </a:rPr>
              <a:t>  </a:t>
            </a:r>
            <a:r>
              <a:rPr lang="en-US" altLang="zh-CN" sz="2400" dirty="0">
                <a:solidFill>
                  <a:srgbClr val="000000"/>
                </a:solidFill>
                <a:latin typeface="Verdana" panose="020B0604030504040204" pitchFamily="34" charset="0"/>
                <a:ea typeface="宋体" panose="02010600030101010101" pitchFamily="2" charset="-122"/>
                <a:sym typeface="+mn-ea"/>
              </a:rPr>
              <a:t>    </a:t>
            </a:r>
            <a:r>
              <a:rPr lang="zh-CN" altLang="en-US" sz="2400" dirty="0">
                <a:solidFill>
                  <a:srgbClr val="000000"/>
                </a:solidFill>
                <a:latin typeface="Verdana" panose="020B0604030504040204" pitchFamily="34" charset="0"/>
                <a:ea typeface="宋体" panose="02010600030101010101" pitchFamily="2" charset="-122"/>
                <a:sym typeface="+mn-ea"/>
              </a:rPr>
              <a:t>因此，蒂姆·伯纳斯·李于1999年进一步提出了建立下一代扩展的万维网--语义万维网(semanticweb)的愿景：在语义万维网中，信息内容具有良好的语义定义、计算机可以理解并自动存取语义信息、推理、完成特定任务的智能服务、使计算机和人能够更好地协同工作。</a:t>
            </a:r>
          </a:p>
        </p:txBody>
      </p:sp>
    </p:spTree>
    <p:extLst>
      <p:ext uri="{BB962C8B-B14F-4D97-AF65-F5344CB8AC3E}">
        <p14:creationId xmlns:p14="http://schemas.microsoft.com/office/powerpoint/2010/main" val="678970209"/>
      </p:ext>
    </p:extLst>
  </p:cSld>
  <p:clrMapOvr>
    <a:masterClrMapping/>
  </p:clrMapOvr>
  <p:transition>
    <p:random/>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76400" y="914400"/>
            <a:ext cx="8618220" cy="491738"/>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000">
                <a:solidFill>
                  <a:srgbClr val="000000"/>
                </a:solidFill>
                <a:latin typeface="Verdana" panose="020B0604030504040204" pitchFamily="34" charset="0"/>
                <a:ea typeface="宋体" panose="02010600030101010101" pitchFamily="2" charset="-122"/>
                <a:sym typeface="+mn-ea"/>
              </a:rPr>
              <a:t>    </a:t>
            </a:r>
            <a:endParaRPr lang="zh-CN" altLang="en-US" sz="2000">
              <a:solidFill>
                <a:srgbClr val="000000"/>
              </a:solidFill>
              <a:latin typeface="Verdana" panose="020B0604030504040204" pitchFamily="34" charset="0"/>
              <a:ea typeface="宋体" panose="02010600030101010101" pitchFamily="2" charset="-122"/>
              <a:sym typeface="+mn-ea"/>
            </a:endParaRPr>
          </a:p>
        </p:txBody>
      </p:sp>
      <p:sp>
        <p:nvSpPr>
          <p:cNvPr id="2" name="文本框 1"/>
          <p:cNvSpPr txBox="1"/>
          <p:nvPr/>
        </p:nvSpPr>
        <p:spPr>
          <a:xfrm>
            <a:off x="1957705" y="4800601"/>
            <a:ext cx="8542020" cy="1753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fontAlgn="base">
              <a:lnSpc>
                <a:spcPct val="150000"/>
              </a:lnSpc>
              <a:spcBef>
                <a:spcPct val="0"/>
              </a:spcBef>
              <a:spcAft>
                <a:spcPct val="0"/>
              </a:spcAft>
              <a:defRPr/>
            </a:pPr>
            <a:r>
              <a:rPr lang="en-US" altLang="zh-CN" dirty="0">
                <a:solidFill>
                  <a:srgbClr val="FFFFFF"/>
                </a:solidFill>
                <a:latin typeface="Arial" panose="020B0604020202020204"/>
                <a:ea typeface="微软雅黑" panose="020B0503020204020204" charset="-122"/>
              </a:rPr>
              <a:t>      </a:t>
            </a:r>
            <a:r>
              <a:rPr lang="zh-CN" altLang="en-US" dirty="0">
                <a:solidFill>
                  <a:srgbClr val="FFFFFF"/>
                </a:solidFill>
                <a:latin typeface="Arial" panose="020B0604020202020204"/>
                <a:ea typeface="微软雅黑" panose="020B0503020204020204" charset="-122"/>
              </a:rPr>
              <a:t>由此看出，语义网与万维网的主要区别在于:万维网是关于网页链接的图结构，节点是网页，网页内容是面向人理解的内容，节点之间通过超链接关联；而语义网是关于语义内容结构化表示的图结构，节点是语义信息，不仅人可以理解，也方便机器处理和理解，分布资源通过语义规范和链接实现集成。</a:t>
            </a:r>
          </a:p>
        </p:txBody>
      </p:sp>
      <p:sp>
        <p:nvSpPr>
          <p:cNvPr id="5" name="文本框 4"/>
          <p:cNvSpPr txBox="1"/>
          <p:nvPr/>
        </p:nvSpPr>
        <p:spPr>
          <a:xfrm>
            <a:off x="1981201" y="3276284"/>
            <a:ext cx="8495665" cy="1476375"/>
          </a:xfrm>
          <a:prstGeom prst="rect">
            <a:avLst/>
          </a:prstGeom>
          <a:noFill/>
        </p:spPr>
        <p:txBody>
          <a:bodyPr wrap="square" rtlCol="0" anchor="t">
            <a:spAutoFit/>
          </a:bodyPr>
          <a:lstStyle/>
          <a:p>
            <a:pPr algn="just" fontAlgn="base">
              <a:spcBef>
                <a:spcPct val="0"/>
              </a:spcBef>
              <a:spcAft>
                <a:spcPct val="0"/>
              </a:spcAft>
              <a:defRPr/>
            </a:pPr>
            <a:r>
              <a:rPr lang="en-US" altLang="zh-CN" dirty="0">
                <a:solidFill>
                  <a:srgbClr val="000000"/>
                </a:solidFill>
                <a:latin typeface="Verdana" panose="020B0604030504040204" pitchFamily="34" charset="0"/>
                <a:ea typeface="宋体" panose="02010600030101010101" pitchFamily="2" charset="-122"/>
                <a:sym typeface="+mn-ea"/>
              </a:rPr>
              <a:t>     </a:t>
            </a:r>
            <a:r>
              <a:rPr lang="zh-CN" altLang="en-US" dirty="0">
                <a:solidFill>
                  <a:srgbClr val="000000"/>
                </a:solidFill>
                <a:latin typeface="Verdana" panose="020B0604030504040204" pitchFamily="34" charset="0"/>
                <a:ea typeface="宋体" panose="02010600030101010101" pitchFamily="2" charset="-122"/>
                <a:sym typeface="+mn-ea"/>
              </a:rPr>
              <a:t>如上图所示，三种颜色代表互联网上三个分布的语义资源。通过三个结构化对象的融合可以知道:Eric</a:t>
            </a:r>
            <a:r>
              <a:rPr lang="en-US" altLang="zh-CN" dirty="0">
                <a:solidFill>
                  <a:srgbClr val="000000"/>
                </a:solidFill>
                <a:latin typeface="Verdana" panose="020B0604030504040204" pitchFamily="34" charset="0"/>
                <a:ea typeface="宋体" panose="02010600030101010101" pitchFamily="2" charset="-122"/>
                <a:sym typeface="+mn-ea"/>
              </a:rPr>
              <a:t> M</a:t>
            </a:r>
            <a:r>
              <a:rPr lang="zh-CN" altLang="en-US" dirty="0">
                <a:solidFill>
                  <a:srgbClr val="000000"/>
                </a:solidFill>
                <a:latin typeface="Verdana" panose="020B0604030504040204" pitchFamily="34" charset="0"/>
                <a:ea typeface="宋体" panose="02010600030101010101" pitchFamily="2" charset="-122"/>
                <a:sym typeface="+mn-ea"/>
              </a:rPr>
              <a:t>iller住都柏林，是</a:t>
            </a:r>
            <a:r>
              <a:rPr lang="en-US" altLang="zh-CN" dirty="0">
                <a:solidFill>
                  <a:srgbClr val="000000"/>
                </a:solidFill>
                <a:latin typeface="Verdana" panose="020B0604030504040204" pitchFamily="34" charset="0"/>
                <a:ea typeface="宋体" panose="02010600030101010101" pitchFamily="2" charset="-122"/>
                <a:sym typeface="+mn-ea"/>
              </a:rPr>
              <a:t>R</a:t>
            </a:r>
            <a:r>
              <a:rPr lang="zh-CN" altLang="en-US" dirty="0">
                <a:solidFill>
                  <a:srgbClr val="000000"/>
                </a:solidFill>
                <a:latin typeface="Verdana" panose="020B0604030504040204" pitchFamily="34" charset="0"/>
                <a:ea typeface="宋体" panose="02010600030101010101" pitchFamily="2" charset="-122"/>
                <a:sym typeface="+mn-ea"/>
              </a:rPr>
              <a:t>DF</a:t>
            </a:r>
            <a:r>
              <a:rPr lang="en-US" altLang="zh-CN" dirty="0">
                <a:solidFill>
                  <a:srgbClr val="000000"/>
                </a:solidFill>
                <a:latin typeface="Verdana" panose="020B0604030504040204" pitchFamily="34" charset="0"/>
                <a:ea typeface="宋体" panose="02010600030101010101" pitchFamily="2" charset="-122"/>
                <a:sym typeface="+mn-ea"/>
              </a:rPr>
              <a:t> </a:t>
            </a:r>
            <a:r>
              <a:rPr lang="zh-CN" altLang="en-US" dirty="0">
                <a:solidFill>
                  <a:srgbClr val="000000"/>
                </a:solidFill>
                <a:latin typeface="Verdana" panose="020B0604030504040204" pitchFamily="34" charset="0"/>
                <a:ea typeface="宋体" panose="02010600030101010101" pitchFamily="2" charset="-122"/>
                <a:sym typeface="+mn-ea"/>
              </a:rPr>
              <a:t>Premier一书的作者</a:t>
            </a:r>
            <a:r>
              <a:rPr lang="zh-CN" altLang="en-US" dirty="0">
                <a:solidFill>
                  <a:srgbClr val="000000"/>
                </a:solidFill>
                <a:sym typeface="+mn-ea"/>
              </a:rPr>
              <a:t>。</a:t>
            </a:r>
            <a:r>
              <a:rPr lang="zh-CN" altLang="en-US" dirty="0">
                <a:solidFill>
                  <a:srgbClr val="000000"/>
                </a:solidFill>
                <a:latin typeface="Verdana" panose="020B0604030504040204" pitchFamily="34" charset="0"/>
                <a:ea typeface="宋体" panose="02010600030101010101" pitchFamily="2" charset="-122"/>
                <a:sym typeface="+mn-ea"/>
              </a:rPr>
              <a:t>RDF Premier是W3C工作草案，Eri</a:t>
            </a:r>
            <a:r>
              <a:rPr lang="en-US" altLang="zh-CN" dirty="0">
                <a:solidFill>
                  <a:srgbClr val="000000"/>
                </a:solidFill>
                <a:latin typeface="Verdana" panose="020B0604030504040204" pitchFamily="34" charset="0"/>
                <a:ea typeface="宋体" panose="02010600030101010101" pitchFamily="2" charset="-122"/>
                <a:sym typeface="+mn-ea"/>
              </a:rPr>
              <a:t>c </a:t>
            </a:r>
            <a:r>
              <a:rPr lang="zh-CN" altLang="en-US" dirty="0">
                <a:solidFill>
                  <a:srgbClr val="000000"/>
                </a:solidFill>
                <a:latin typeface="Verdana" panose="020B0604030504040204" pitchFamily="34" charset="0"/>
                <a:ea typeface="宋体" panose="02010600030101010101" pitchFamily="2" charset="-122"/>
                <a:sym typeface="+mn-ea"/>
              </a:rPr>
              <a:t>Miller领导着W3C的Semantic Web Activity组织，同时也是RDF工作草案组的联系人。用这种方法，我们可以获得关于Eri</a:t>
            </a:r>
            <a:r>
              <a:rPr lang="en-US" altLang="zh-CN" dirty="0">
                <a:solidFill>
                  <a:srgbClr val="000000"/>
                </a:solidFill>
                <a:latin typeface="Verdana" panose="020B0604030504040204" pitchFamily="34" charset="0"/>
                <a:ea typeface="宋体" panose="02010600030101010101" pitchFamily="2" charset="-122"/>
                <a:sym typeface="+mn-ea"/>
              </a:rPr>
              <a:t>c</a:t>
            </a:r>
            <a:r>
              <a:rPr lang="zh-CN" altLang="en-US" dirty="0">
                <a:solidFill>
                  <a:srgbClr val="000000"/>
                </a:solidFill>
                <a:latin typeface="Verdana" panose="020B0604030504040204" pitchFamily="34" charset="0"/>
                <a:ea typeface="宋体" panose="02010600030101010101" pitchFamily="2" charset="-122"/>
                <a:sym typeface="+mn-ea"/>
              </a:rPr>
              <a:t> Miller 在W3C 中更全面的信息。</a:t>
            </a:r>
          </a:p>
        </p:txBody>
      </p:sp>
      <p:sp>
        <p:nvSpPr>
          <p:cNvPr id="6" name="标题 1"/>
          <p:cNvSpPr>
            <a:spLocks noGrp="1"/>
          </p:cNvSpPr>
          <p:nvPr/>
        </p:nvSpPr>
        <p:spPr>
          <a:xfrm>
            <a:off x="1524000" y="1"/>
            <a:ext cx="9144000" cy="765175"/>
          </a:xfrm>
          <a:prstGeom prst="rect">
            <a:avLst/>
          </a:prstGeom>
          <a:solidFill>
            <a:schemeClr val="accent2"/>
          </a:solidFill>
          <a:ln w="9525">
            <a:noFill/>
          </a:ln>
        </p:spPr>
        <p:txBody>
          <a:bodyPr anchor="b"/>
          <a:lstStyle/>
          <a:p>
            <a:pPr indent="176530" fontAlgn="base">
              <a:spcBef>
                <a:spcPct val="0"/>
              </a:spcBef>
              <a:spcAft>
                <a:spcPct val="0"/>
              </a:spcAft>
              <a:defRPr/>
            </a:pPr>
            <a:r>
              <a:rPr lang="en-US" altLang="zh-CN" sz="3200" b="1">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3.2 </a:t>
            </a:r>
            <a:r>
              <a:rPr lang="zh-CN" altLang="en-US" sz="3200" b="1">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知识图谱的发展</a:t>
            </a:r>
          </a:p>
        </p:txBody>
      </p:sp>
      <p:pic>
        <p:nvPicPr>
          <p:cNvPr id="4" name="图片 3"/>
          <p:cNvPicPr>
            <a:picLocks noChangeAspect="1"/>
          </p:cNvPicPr>
          <p:nvPr>
            <p:custDataLst>
              <p:tags r:id="rId1"/>
            </p:custDataLst>
          </p:nvPr>
        </p:nvPicPr>
        <p:blipFill>
          <a:blip r:embed="rId3"/>
          <a:srcRect l="15315" t="14366" r="27956" b="24433"/>
          <a:stretch>
            <a:fillRect/>
          </a:stretch>
        </p:blipFill>
        <p:spPr>
          <a:xfrm rot="16200000">
            <a:off x="4780280" y="-631825"/>
            <a:ext cx="2410460" cy="5405755"/>
          </a:xfrm>
          <a:prstGeom prst="rect">
            <a:avLst/>
          </a:prstGeom>
        </p:spPr>
      </p:pic>
    </p:spTree>
    <p:extLst>
      <p:ext uri="{BB962C8B-B14F-4D97-AF65-F5344CB8AC3E}">
        <p14:creationId xmlns:p14="http://schemas.microsoft.com/office/powerpoint/2010/main" val="2951885931"/>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zh-CN" altLang="en-US" b="1" dirty="0">
                <a:latin typeface="仿宋" panose="02010609060101010101" pitchFamily="49" charset="-122"/>
                <a:ea typeface="仿宋" panose="02010609060101010101" pitchFamily="49" charset="-122"/>
              </a:rPr>
              <a:t>第</a:t>
            </a:r>
            <a:r>
              <a:rPr lang="en-US" altLang="zh-CN" b="1" dirty="0">
                <a:latin typeface="仿宋" panose="02010609060101010101" pitchFamily="49" charset="-122"/>
                <a:ea typeface="仿宋" panose="02010609060101010101" pitchFamily="49" charset="-122"/>
              </a:rPr>
              <a:t>2</a:t>
            </a:r>
            <a:r>
              <a:rPr lang="zh-CN" altLang="en-US" b="1" dirty="0">
                <a:latin typeface="仿宋" panose="02010609060101010101" pitchFamily="49" charset="-122"/>
                <a:ea typeface="仿宋" panose="02010609060101010101" pitchFamily="49" charset="-122"/>
              </a:rPr>
              <a:t>章  知识表示</a:t>
            </a:r>
          </a:p>
        </p:txBody>
      </p:sp>
      <p:sp>
        <p:nvSpPr>
          <p:cNvPr id="27650" name="灯片编号占位符 3"/>
          <p:cNvSpPr>
            <a:spLocks noGrp="1"/>
          </p:cNvSpPr>
          <p:nvPr>
            <p:ph type="sldNum" sz="quarter" idx="12"/>
          </p:nvPr>
        </p:nvSpPr>
        <p:spPr>
          <a:noFill/>
        </p:spPr>
        <p:txBody>
          <a:bodyPr/>
          <a:lstStyle/>
          <a:p>
            <a:pPr fontAlgn="base">
              <a:spcBef>
                <a:spcPct val="0"/>
              </a:spcBef>
              <a:spcAft>
                <a:spcPct val="0"/>
              </a:spcAft>
            </a:pPr>
            <a:fld id="{9D11A82E-A1F1-4D12-B7DD-7009D1FCD832}"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26</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27652" name="Rectangle 3"/>
          <p:cNvSpPr>
            <a:spLocks noGrp="1" noChangeArrowheads="1"/>
          </p:cNvSpPr>
          <p:nvPr>
            <p:ph sz="quarter" idx="1"/>
          </p:nvPr>
        </p:nvSpPr>
        <p:spPr>
          <a:xfrm>
            <a:off x="1941831" y="1691640"/>
            <a:ext cx="8380095" cy="3949700"/>
          </a:xfrm>
        </p:spPr>
        <p:txBody>
          <a:bodyPr>
            <a:normAutofit/>
          </a:bodyPr>
          <a:lstStyle/>
          <a:p>
            <a:pPr eaLnBrk="1" hangingPunct="1">
              <a:lnSpc>
                <a:spcPct val="160000"/>
              </a:lnSpc>
              <a:buFont typeface="Wingdings" panose="05000000000000000000" charset="0"/>
              <a:buChar char="l"/>
            </a:pPr>
            <a:r>
              <a:rPr lang="en-US" altLang="zh-CN" b="1" dirty="0">
                <a:latin typeface="仿宋" panose="02010609060101010101" pitchFamily="49" charset="-122"/>
                <a:ea typeface="仿宋" panose="02010609060101010101" pitchFamily="49" charset="-122"/>
              </a:rPr>
              <a:t>2.1  </a:t>
            </a:r>
            <a:r>
              <a:rPr lang="zh-CN" altLang="en-US" b="1" dirty="0">
                <a:latin typeface="仿宋" panose="02010609060101010101" pitchFamily="49" charset="-122"/>
                <a:ea typeface="仿宋" panose="02010609060101010101" pitchFamily="49" charset="-122"/>
              </a:rPr>
              <a:t>知识与知识表示的概念 </a:t>
            </a:r>
          </a:p>
          <a:p>
            <a:pPr eaLnBrk="1" hangingPunct="1">
              <a:lnSpc>
                <a:spcPct val="160000"/>
              </a:lnSpc>
              <a:buFont typeface="Wingdings" panose="05000000000000000000" charset="0"/>
              <a:buChar char="l"/>
            </a:pPr>
            <a:r>
              <a:rPr lang="en-US" altLang="zh-CN" b="1" dirty="0">
                <a:solidFill>
                  <a:schemeClr val="tx1"/>
                </a:solidFill>
                <a:latin typeface="仿宋" panose="02010609060101010101" pitchFamily="49" charset="-122"/>
                <a:ea typeface="仿宋" panose="02010609060101010101" pitchFamily="49" charset="-122"/>
              </a:rPr>
              <a:t>2.2  </a:t>
            </a:r>
            <a:r>
              <a:rPr lang="zh-CN" altLang="en-US" b="1" dirty="0">
                <a:solidFill>
                  <a:schemeClr val="tx1"/>
                </a:solidFill>
                <a:latin typeface="仿宋" panose="02010609060101010101" pitchFamily="49" charset="-122"/>
                <a:ea typeface="仿宋" panose="02010609060101010101" pitchFamily="49" charset="-122"/>
              </a:rPr>
              <a:t>知识表示的发展</a:t>
            </a:r>
          </a:p>
          <a:p>
            <a:pPr eaLnBrk="1" hangingPunct="1">
              <a:lnSpc>
                <a:spcPct val="160000"/>
              </a:lnSpc>
              <a:buFont typeface="Wingdings" panose="05000000000000000000" charset="0"/>
              <a:buChar char="ü"/>
            </a:pPr>
            <a:r>
              <a:rPr lang="en-US" altLang="zh-CN" b="1" dirty="0">
                <a:solidFill>
                  <a:srgbClr val="0000FF"/>
                </a:solidFill>
                <a:latin typeface="仿宋" panose="02010609060101010101" pitchFamily="49" charset="-122"/>
                <a:ea typeface="仿宋" panose="02010609060101010101" pitchFamily="49" charset="-122"/>
                <a:sym typeface="+mn-ea"/>
              </a:rPr>
              <a:t> 2.3  </a:t>
            </a:r>
            <a:r>
              <a:rPr lang="zh-CN" altLang="en-US" b="1" dirty="0">
                <a:solidFill>
                  <a:srgbClr val="0000FF"/>
                </a:solidFill>
                <a:latin typeface="仿宋" panose="02010609060101010101" pitchFamily="49" charset="-122"/>
                <a:ea typeface="仿宋" panose="02010609060101010101" pitchFamily="49" charset="-122"/>
                <a:sym typeface="+mn-ea"/>
              </a:rPr>
              <a:t>一阶谓词逻辑表示法</a:t>
            </a:r>
            <a:endParaRPr lang="en-US" altLang="zh-CN" b="1" dirty="0">
              <a:solidFill>
                <a:srgbClr val="0000FF"/>
              </a:solidFill>
              <a:latin typeface="仿宋" panose="02010609060101010101" pitchFamily="49" charset="-122"/>
              <a:ea typeface="仿宋" panose="02010609060101010101" pitchFamily="49" charset="-122"/>
            </a:endParaRPr>
          </a:p>
          <a:p>
            <a:pPr eaLnBrk="1" hangingPunct="1">
              <a:lnSpc>
                <a:spcPct val="160000"/>
              </a:lnSpc>
              <a:buFont typeface="Wingdings" panose="05000000000000000000" charset="0"/>
              <a:buChar char="l"/>
            </a:pPr>
            <a:r>
              <a:rPr lang="en-US" altLang="zh-CN" b="1" dirty="0">
                <a:latin typeface="仿宋" panose="02010609060101010101" pitchFamily="49" charset="-122"/>
                <a:ea typeface="仿宋" panose="02010609060101010101" pitchFamily="49" charset="-122"/>
              </a:rPr>
              <a:t>2.4  </a:t>
            </a:r>
            <a:r>
              <a:rPr lang="zh-CN" altLang="en-US" b="1" dirty="0">
                <a:latin typeface="仿宋" panose="02010609060101010101" pitchFamily="49" charset="-122"/>
                <a:ea typeface="仿宋" panose="02010609060101010101" pitchFamily="49" charset="-122"/>
              </a:rPr>
              <a:t>产生式表示法 </a:t>
            </a:r>
          </a:p>
          <a:p>
            <a:pPr>
              <a:lnSpc>
                <a:spcPct val="160000"/>
              </a:lnSpc>
              <a:buFont typeface="Wingdings" panose="05000000000000000000" charset="0"/>
              <a:buChar char="l"/>
            </a:pPr>
            <a:r>
              <a:rPr lang="en-US" altLang="zh-CN" b="1" dirty="0">
                <a:latin typeface="仿宋" panose="02010609060101010101" pitchFamily="49" charset="-122"/>
                <a:ea typeface="仿宋" panose="02010609060101010101" pitchFamily="49" charset="-122"/>
              </a:rPr>
              <a:t>2.5  </a:t>
            </a:r>
            <a:r>
              <a:rPr lang="zh-CN" altLang="en-US" b="1" dirty="0">
                <a:latin typeface="仿宋" panose="02010609060101010101" pitchFamily="49" charset="-122"/>
                <a:ea typeface="仿宋" panose="02010609060101010101" pitchFamily="49" charset="-122"/>
              </a:rPr>
              <a:t>语义网络表示法 </a:t>
            </a:r>
          </a:p>
        </p:txBody>
      </p:sp>
    </p:spTree>
    <p:extLst>
      <p:ext uri="{BB962C8B-B14F-4D97-AF65-F5344CB8AC3E}">
        <p14:creationId xmlns:p14="http://schemas.microsoft.com/office/powerpoint/2010/main" val="2984734645"/>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05001" y="1066800"/>
            <a:ext cx="8153399" cy="2630170"/>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200" dirty="0">
                <a:solidFill>
                  <a:srgbClr val="000000"/>
                </a:solidFill>
                <a:latin typeface="Verdana" panose="020B0604030504040204" pitchFamily="34" charset="0"/>
                <a:ea typeface="宋体" panose="02010600030101010101" pitchFamily="2" charset="-122"/>
                <a:sym typeface="+mn-ea"/>
              </a:rPr>
              <a:t>      </a:t>
            </a:r>
            <a:r>
              <a:rPr sz="2200" dirty="0">
                <a:solidFill>
                  <a:srgbClr val="000000"/>
                </a:solidFill>
                <a:latin typeface="Verdana" panose="020B0604030504040204" pitchFamily="34" charset="0"/>
                <a:ea typeface="宋体" panose="02010600030101010101" pitchFamily="2" charset="-122"/>
                <a:sym typeface="+mn-ea"/>
              </a:rPr>
              <a:t>2006年Tim突出强调语义网的本质是要建立开放数据之间的链接，即链接数据(L</a:t>
            </a:r>
            <a:r>
              <a:rPr lang="en-US" sz="2200" dirty="0">
                <a:solidFill>
                  <a:srgbClr val="000000"/>
                </a:solidFill>
                <a:latin typeface="Verdana" panose="020B0604030504040204" pitchFamily="34" charset="0"/>
                <a:ea typeface="宋体" panose="02010600030101010101" pitchFamily="2" charset="-122"/>
                <a:sym typeface="+mn-ea"/>
              </a:rPr>
              <a:t>i</a:t>
            </a:r>
            <a:r>
              <a:rPr sz="2200" dirty="0">
                <a:solidFill>
                  <a:srgbClr val="000000"/>
                </a:solidFill>
                <a:latin typeface="Verdana" panose="020B0604030504040204" pitchFamily="34" charset="0"/>
                <a:ea typeface="宋体" panose="02010600030101010101" pitchFamily="2" charset="-122"/>
                <a:sym typeface="+mn-ea"/>
              </a:rPr>
              <a:t>nked Data)。</a:t>
            </a:r>
          </a:p>
          <a:p>
            <a:pPr fontAlgn="base">
              <a:lnSpc>
                <a:spcPct val="150000"/>
              </a:lnSpc>
              <a:spcBef>
                <a:spcPct val="0"/>
              </a:spcBef>
              <a:spcAft>
                <a:spcPct val="0"/>
              </a:spcAft>
              <a:defRPr/>
            </a:pPr>
            <a:r>
              <a:rPr lang="en-US" sz="2200" dirty="0">
                <a:solidFill>
                  <a:srgbClr val="000000"/>
                </a:solidFill>
                <a:latin typeface="Verdana" panose="020B0604030504040204" pitchFamily="34" charset="0"/>
                <a:ea typeface="宋体" panose="02010600030101010101" pitchFamily="2" charset="-122"/>
                <a:sym typeface="+mn-ea"/>
              </a:rPr>
              <a:t>      </a:t>
            </a:r>
            <a:r>
              <a:rPr sz="2200" dirty="0">
                <a:solidFill>
                  <a:srgbClr val="000000"/>
                </a:solidFill>
                <a:latin typeface="Verdana" panose="020B0604030504040204" pitchFamily="34" charset="0"/>
                <a:ea typeface="宋体" panose="02010600030101010101" pitchFamily="2" charset="-122"/>
                <a:sym typeface="+mn-ea"/>
              </a:rPr>
              <a:t>Google在2012年提出了对搜索引擎的知识图谱称呼。现在知识图谱常用于指代类似Google的知识库，可用于搜索、问答、决策、AI推理等方面。</a:t>
            </a:r>
          </a:p>
        </p:txBody>
      </p:sp>
      <p:sp>
        <p:nvSpPr>
          <p:cNvPr id="2" name="标题 1"/>
          <p:cNvSpPr>
            <a:spLocks noGrp="1"/>
          </p:cNvSpPr>
          <p:nvPr/>
        </p:nvSpPr>
        <p:spPr>
          <a:xfrm>
            <a:off x="1524000" y="1"/>
            <a:ext cx="9144000" cy="765175"/>
          </a:xfrm>
          <a:prstGeom prst="rect">
            <a:avLst/>
          </a:prstGeom>
          <a:solidFill>
            <a:schemeClr val="accent2"/>
          </a:solidFill>
          <a:ln w="9525">
            <a:noFill/>
          </a:ln>
        </p:spPr>
        <p:txBody>
          <a:bodyPr anchor="b"/>
          <a:lstStyle/>
          <a:p>
            <a:pPr indent="176530" fontAlgn="base">
              <a:spcBef>
                <a:spcPct val="0"/>
              </a:spcBef>
              <a:spcAft>
                <a:spcPct val="0"/>
              </a:spcAft>
              <a:defRPr/>
            </a:pPr>
            <a:r>
              <a:rPr lang="en-US" altLang="zh-CN" sz="3200" b="1"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3.2 </a:t>
            </a:r>
            <a:r>
              <a:rPr lang="zh-CN" altLang="en-US" sz="3200" b="1"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知识图谱的发展</a:t>
            </a:r>
          </a:p>
        </p:txBody>
      </p:sp>
    </p:spTree>
    <p:extLst>
      <p:ext uri="{BB962C8B-B14F-4D97-AF65-F5344CB8AC3E}">
        <p14:creationId xmlns:p14="http://schemas.microsoft.com/office/powerpoint/2010/main" val="1394352525"/>
      </p:ext>
    </p:extLst>
  </p:cSld>
  <p:clrMapOvr>
    <a:masterClrMapping/>
  </p:clrMapOvr>
  <p:transition>
    <p:random/>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525198" y="6045200"/>
            <a:ext cx="6142802" cy="812800"/>
            <a:chOff x="4001597" y="5613400"/>
            <a:chExt cx="8190403" cy="1244600"/>
          </a:xfrm>
        </p:grpSpPr>
        <p:sp>
          <p:nvSpPr>
            <p:cNvPr id="9" name="任意多边形: 形状 8"/>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sp>
          <p:nvSpPr>
            <p:cNvPr id="10" name="等腰三角形 9"/>
            <p:cNvSpPr/>
            <p:nvPr>
              <p:custDataLst>
                <p:tags r:id="rId5"/>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grpSp>
      <p:sp>
        <p:nvSpPr>
          <p:cNvPr id="111617" name="标题 1"/>
          <p:cNvSpPr>
            <a:spLocks noGrp="1"/>
          </p:cNvSpPr>
          <p:nvPr>
            <p:ph type="title" idx="4294967295"/>
          </p:nvPr>
        </p:nvSpPr>
        <p:spPr>
          <a:xfrm>
            <a:off x="1524000" y="1"/>
            <a:ext cx="9144000" cy="765175"/>
          </a:xfrm>
          <a:solidFill>
            <a:schemeClr val="accent2"/>
          </a:solidFill>
          <a:ln w="9525">
            <a:noFill/>
            <a:miter lim="800000"/>
          </a:ln>
        </p:spPr>
        <p:txBody>
          <a:bodyPr vert="horz" wrap="square" lIns="91440" tIns="45720" rIns="91440" bIns="45720" numCol="1"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rgbClr val="FFFFFF"/>
                </a:solidFill>
                <a:latin typeface="微软雅黑" panose="020B0503020204020204" charset="-122"/>
                <a:ea typeface="微软雅黑" panose="020B0503020204020204" charset="-122"/>
                <a:cs typeface="微软雅黑" panose="020B0503020204020204" charset="-122"/>
                <a:sym typeface="+mn-ea"/>
              </a:rPr>
              <a:t>3.3</a:t>
            </a:r>
            <a:r>
              <a:rPr lang="en-US" altLang="zh-CN" kern="1200" dirty="0">
                <a:solidFill>
                  <a:schemeClr val="lt1"/>
                </a:solidFill>
                <a:latin typeface="汉仪旗黑-85S" charset="0"/>
                <a:cs typeface="汉仪旗黑-85S" charset="0"/>
                <a:sym typeface="+mn-ea"/>
              </a:rPr>
              <a:t> </a:t>
            </a:r>
            <a:r>
              <a:rPr lang="en-US" altLang="zh-CN" kern="1200" dirty="0" err="1">
                <a:solidFill>
                  <a:schemeClr val="lt1"/>
                </a:solidFill>
                <a:latin typeface="汉仪旗黑-85S" charset="0"/>
                <a:cs typeface="汉仪旗黑-85S" charset="0"/>
                <a:sym typeface="+mn-ea"/>
              </a:rPr>
              <a:t>知识图谱</a:t>
            </a:r>
            <a:r>
              <a:rPr lang="zh-CN" altLang="en-US" kern="1200" dirty="0">
                <a:solidFill>
                  <a:schemeClr val="lt1"/>
                </a:solidFill>
                <a:latin typeface="汉仪旗黑-85S" charset="0"/>
                <a:cs typeface="汉仪旗黑-85S" charset="0"/>
                <a:sym typeface="+mn-ea"/>
              </a:rPr>
              <a:t>的</a:t>
            </a:r>
            <a:r>
              <a:rPr lang="zh-CN" altLang="en-US" dirty="0">
                <a:solidFill>
                  <a:schemeClr val="lt1"/>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相关概念</a:t>
            </a:r>
            <a:endParaRPr lang="en-US" altLang="zh-CN" kern="1200" dirty="0">
              <a:solidFill>
                <a:schemeClr val="lt1"/>
              </a:solidFill>
              <a:latin typeface="汉仪旗黑-85S" charset="0"/>
              <a:cs typeface="汉仪旗黑-85S" charset="0"/>
              <a:sym typeface="+mn-ea"/>
            </a:endParaRPr>
          </a:p>
        </p:txBody>
      </p:sp>
      <p:sp>
        <p:nvSpPr>
          <p:cNvPr id="111618" name="文本框 3"/>
          <p:cNvSpPr txBox="1"/>
          <p:nvPr>
            <p:custDataLst>
              <p:tags r:id="rId3"/>
            </p:custDataLst>
          </p:nvPr>
        </p:nvSpPr>
        <p:spPr>
          <a:xfrm>
            <a:off x="1739901" y="1044576"/>
            <a:ext cx="8785225" cy="1476375"/>
          </a:xfrm>
          <a:prstGeom prst="rect">
            <a:avLst/>
          </a:prstGeom>
          <a:solidFill>
            <a:schemeClr val="lt1">
              <a:lumMod val="95000"/>
            </a:schemeClr>
          </a:solidFill>
          <a:ln w="9525">
            <a:noFill/>
          </a:ln>
        </p:spPr>
        <p:txBody>
          <a:bodyPr wrap="square" anchor="t">
            <a:spAutoFit/>
          </a:bodyPr>
          <a:lstStyle/>
          <a:p>
            <a:pPr>
              <a:lnSpc>
                <a:spcPct val="150000"/>
              </a:lnSpc>
            </a:pP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知识图谱是用图谱的形式表示知识。</a:t>
            </a:r>
          </a:p>
          <a:p>
            <a:pPr>
              <a:lnSpc>
                <a:spcPct val="150000"/>
              </a:lnSpc>
            </a:pP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1</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）是一种揭示实体之间关系的语义网络</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a:t>
            </a:r>
            <a:endParaRPr lang="zh-CN" altLang="en-US" sz="2000" dirty="0">
              <a:solidFill>
                <a:schemeClr val="dk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rPr>
              <a:t>2</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rPr>
              <a:t>）多关系图，由多种类型的节点和多种类型的边来组成。</a:t>
            </a:r>
            <a:r>
              <a:rPr lang="zh-CN" altLang="en-US" sz="1600" dirty="0">
                <a:solidFill>
                  <a:schemeClr val="dk1"/>
                </a:solidFill>
                <a:latin typeface="微软雅黑" panose="020B0503020204020204" charset="-122"/>
                <a:ea typeface="微软雅黑" panose="020B0503020204020204" charset="-122"/>
                <a:cs typeface="微软雅黑" panose="020B0503020204020204" charset="-122"/>
              </a:rPr>
              <a:t>      </a:t>
            </a:r>
          </a:p>
        </p:txBody>
      </p:sp>
      <p:graphicFrame>
        <p:nvGraphicFramePr>
          <p:cNvPr id="5" name="对象 4"/>
          <p:cNvGraphicFramePr/>
          <p:nvPr/>
        </p:nvGraphicFramePr>
        <p:xfrm>
          <a:off x="1828801" y="2971800"/>
          <a:ext cx="4286885" cy="2381250"/>
        </p:xfrm>
        <a:graphic>
          <a:graphicData uri="http://schemas.openxmlformats.org/presentationml/2006/ole">
            <mc:AlternateContent xmlns:mc="http://schemas.openxmlformats.org/markup-compatibility/2006">
              <mc:Choice xmlns:v="urn:schemas-microsoft-com:vml" Requires="v">
                <p:oleObj r:id="rId7" imgW="8839200" imgH="4733925" progId="Paint.Picture">
                  <p:embed/>
                </p:oleObj>
              </mc:Choice>
              <mc:Fallback>
                <p:oleObj r:id="rId7" imgW="8839200" imgH="4733925" progId="Paint.Picture">
                  <p:embed/>
                  <p:pic>
                    <p:nvPicPr>
                      <p:cNvPr id="5" name="对象 4"/>
                      <p:cNvPicPr/>
                      <p:nvPr/>
                    </p:nvPicPr>
                    <p:blipFill>
                      <a:blip r:embed="rId8"/>
                      <a:stretch>
                        <a:fillRect/>
                      </a:stretch>
                    </p:blipFill>
                    <p:spPr>
                      <a:xfrm>
                        <a:off x="1828801" y="2971800"/>
                        <a:ext cx="4286885" cy="2381250"/>
                      </a:xfrm>
                      <a:prstGeom prst="rect">
                        <a:avLst/>
                      </a:prstGeom>
                    </p:spPr>
                  </p:pic>
                </p:oleObj>
              </mc:Fallback>
            </mc:AlternateContent>
          </a:graphicData>
        </a:graphic>
      </p:graphicFrame>
      <p:graphicFrame>
        <p:nvGraphicFramePr>
          <p:cNvPr id="12" name="对象 11"/>
          <p:cNvGraphicFramePr/>
          <p:nvPr/>
        </p:nvGraphicFramePr>
        <p:xfrm>
          <a:off x="6115686" y="2895600"/>
          <a:ext cx="4388485" cy="2457450"/>
        </p:xfrm>
        <a:graphic>
          <a:graphicData uri="http://schemas.openxmlformats.org/presentationml/2006/ole">
            <mc:AlternateContent xmlns:mc="http://schemas.openxmlformats.org/markup-compatibility/2006">
              <mc:Choice xmlns:v="urn:schemas-microsoft-com:vml" Requires="v">
                <p:oleObj r:id="rId9" imgW="8791575" imgH="4810125" progId="Paint.Picture">
                  <p:embed/>
                </p:oleObj>
              </mc:Choice>
              <mc:Fallback>
                <p:oleObj r:id="rId9" imgW="8791575" imgH="4810125" progId="Paint.Picture">
                  <p:embed/>
                  <p:pic>
                    <p:nvPicPr>
                      <p:cNvPr id="12" name="对象 11"/>
                      <p:cNvPicPr/>
                      <p:nvPr/>
                    </p:nvPicPr>
                    <p:blipFill>
                      <a:blip r:embed="rId10"/>
                      <a:stretch>
                        <a:fillRect/>
                      </a:stretch>
                    </p:blipFill>
                    <p:spPr>
                      <a:xfrm>
                        <a:off x="6115686" y="2895600"/>
                        <a:ext cx="4388485" cy="2457450"/>
                      </a:xfrm>
                      <a:prstGeom prst="rect">
                        <a:avLst/>
                      </a:prstGeom>
                    </p:spPr>
                  </p:pic>
                </p:oleObj>
              </mc:Fallback>
            </mc:AlternateContent>
          </a:graphicData>
        </a:graphic>
      </p:graphicFrame>
      <p:sp>
        <p:nvSpPr>
          <p:cNvPr id="14" name="文本框 13"/>
          <p:cNvSpPr txBox="1"/>
          <p:nvPr/>
        </p:nvSpPr>
        <p:spPr>
          <a:xfrm>
            <a:off x="2743200" y="5486400"/>
            <a:ext cx="2697480" cy="368300"/>
          </a:xfrm>
          <a:prstGeom prst="rect">
            <a:avLst/>
          </a:prstGeom>
          <a:noFill/>
        </p:spPr>
        <p:txBody>
          <a:bodyPr wrap="none" rtlCol="0">
            <a:spAutoFit/>
          </a:bodyPr>
          <a:lstStyle/>
          <a:p>
            <a:r>
              <a:rPr lang="zh-CN" altLang="en-US"/>
              <a:t>包含一种类型的节点和边</a:t>
            </a:r>
          </a:p>
        </p:txBody>
      </p:sp>
      <p:sp>
        <p:nvSpPr>
          <p:cNvPr id="15" name="文本框 14"/>
          <p:cNvSpPr txBox="1"/>
          <p:nvPr/>
        </p:nvSpPr>
        <p:spPr>
          <a:xfrm>
            <a:off x="5556885" y="5562601"/>
            <a:ext cx="4856480" cy="337185"/>
          </a:xfrm>
          <a:prstGeom prst="rect">
            <a:avLst/>
          </a:prstGeom>
          <a:noFill/>
        </p:spPr>
        <p:txBody>
          <a:bodyPr wrap="none" rtlCol="0">
            <a:spAutoFit/>
          </a:bodyPr>
          <a:lstStyle/>
          <a:p>
            <a:r>
              <a:rPr lang="zh-CN" altLang="en-US" sz="1600"/>
              <a:t>包含多种类型的节点和边，即多关系图（知识图谱）</a:t>
            </a:r>
          </a:p>
        </p:txBody>
      </p:sp>
    </p:spTree>
    <p:custDataLst>
      <p:tags r:id="rId1"/>
    </p:custDataLst>
    <p:extLst>
      <p:ext uri="{BB962C8B-B14F-4D97-AF65-F5344CB8AC3E}">
        <p14:creationId xmlns:p14="http://schemas.microsoft.com/office/powerpoint/2010/main" val="1328956476"/>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lvl="0"/>
            <a:r>
              <a:rPr lang="en-US" altLang="zh-CN" dirty="0">
                <a:solidFill>
                  <a:srgbClr val="FFFFFF"/>
                </a:solidFill>
                <a:latin typeface="微软雅黑" panose="020B0503020204020204" charset="-122"/>
                <a:ea typeface="微软雅黑" panose="020B0503020204020204" charset="-122"/>
                <a:cs typeface="微软雅黑" panose="020B0503020204020204" charset="-122"/>
                <a:sym typeface="+mn-ea"/>
              </a:rPr>
              <a:t>3.3</a:t>
            </a:r>
            <a:r>
              <a:rPr lang="en-US" altLang="zh-CN" dirty="0">
                <a:solidFill>
                  <a:schemeClr val="lt1"/>
                </a:solidFill>
                <a:latin typeface="汉仪旗黑-85S" charset="0"/>
                <a:cs typeface="汉仪旗黑-85S" charset="0"/>
                <a:sym typeface="+mn-ea"/>
              </a:rPr>
              <a:t> </a:t>
            </a:r>
            <a:r>
              <a:rPr lang="zh-CN" altLang="en-US" dirty="0">
                <a:solidFill>
                  <a:schemeClr val="lt1"/>
                </a:solidFill>
                <a:latin typeface="汉仪旗黑-85S" charset="0"/>
                <a:cs typeface="汉仪旗黑-85S" charset="0"/>
                <a:sym typeface="+mn-ea"/>
              </a:rPr>
              <a:t>知识图谱的相关概念</a:t>
            </a:r>
          </a:p>
        </p:txBody>
      </p:sp>
      <p:sp>
        <p:nvSpPr>
          <p:cNvPr id="12" name="矩形 3"/>
          <p:cNvSpPr>
            <a:spLocks noChangeArrowheads="1"/>
          </p:cNvSpPr>
          <p:nvPr/>
        </p:nvSpPr>
        <p:spPr bwMode="auto">
          <a:xfrm>
            <a:off x="1804035" y="914401"/>
            <a:ext cx="8583930"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b="1" dirty="0">
                <a:solidFill>
                  <a:srgbClr val="000000"/>
                </a:solidFill>
                <a:latin typeface="Times New Roman" panose="02020603050405020304" pitchFamily="18" charset="0"/>
                <a:cs typeface="Times New Roman" panose="02020603050405020304" pitchFamily="18" charset="0"/>
              </a:rPr>
              <a:t>本体</a:t>
            </a:r>
            <a:r>
              <a:rPr lang="zh-CN" altLang="en-US" sz="2000" dirty="0">
                <a:solidFill>
                  <a:srgbClr val="000000"/>
                </a:solidFill>
                <a:latin typeface="Times New Roman" panose="02020603050405020304" pitchFamily="18" charset="0"/>
                <a:cs typeface="Times New Roman" panose="02020603050405020304" pitchFamily="18" charset="0"/>
              </a:rPr>
              <a:t>这个术语来自哲学概念，是研究“存在”的科学，即试图解释存在是什么，存在的共同特征是什么。 在人工智能领域中，本体就是用详细的描述方法定义概念或者概念体系，建立本体的过程就是一个定义概念的过程。借由本体论的基本元素，在</a:t>
            </a:r>
            <a:r>
              <a:rPr lang="en-US" altLang="zh-CN" sz="2000" dirty="0">
                <a:solidFill>
                  <a:srgbClr val="000000"/>
                </a:solidFill>
                <a:latin typeface="Times New Roman" panose="02020603050405020304" pitchFamily="18" charset="0"/>
                <a:cs typeface="Times New Roman" panose="02020603050405020304" pitchFamily="18" charset="0"/>
              </a:rPr>
              <a:t>1993</a:t>
            </a:r>
            <a:r>
              <a:rPr lang="zh-CN" altLang="en-US" sz="2000" dirty="0">
                <a:solidFill>
                  <a:srgbClr val="000000"/>
                </a:solidFill>
                <a:latin typeface="Times New Roman" panose="02020603050405020304" pitchFamily="18" charset="0"/>
                <a:cs typeface="Times New Roman" panose="02020603050405020304" pitchFamily="18" charset="0"/>
              </a:rPr>
              <a:t>年汤姆</a:t>
            </a:r>
            <a:r>
              <a:rPr lang="en-US" altLang="zh-CN"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000000"/>
                </a:solidFill>
                <a:latin typeface="Times New Roman" panose="02020603050405020304" pitchFamily="18" charset="0"/>
                <a:cs typeface="Times New Roman" panose="02020603050405020304" pitchFamily="18" charset="0"/>
              </a:rPr>
              <a:t>格鲁伯（</a:t>
            </a:r>
            <a:r>
              <a:rPr lang="en-US" altLang="zh-CN" sz="2000" dirty="0">
                <a:solidFill>
                  <a:srgbClr val="000000"/>
                </a:solidFill>
                <a:latin typeface="Times New Roman" panose="02020603050405020304" pitchFamily="18" charset="0"/>
                <a:cs typeface="Times New Roman" panose="02020603050405020304" pitchFamily="18" charset="0"/>
              </a:rPr>
              <a:t>Tom Gruber</a:t>
            </a:r>
            <a:r>
              <a:rPr lang="zh-CN" altLang="en-US" sz="2000" dirty="0">
                <a:solidFill>
                  <a:srgbClr val="000000"/>
                </a:solidFill>
                <a:latin typeface="Times New Roman" panose="02020603050405020304" pitchFamily="18" charset="0"/>
                <a:cs typeface="Times New Roman" panose="02020603050405020304" pitchFamily="18" charset="0"/>
              </a:rPr>
              <a:t>）提出了本体知识表示方法，具体地，在计算机领域，本体显式定义了领域中的概念、关系和公理之间的关系。</a:t>
            </a:r>
            <a:endParaRPr lang="en-US" altLang="zh-CN" sz="2000"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zh-CN" altLang="en-US" sz="2000" dirty="0">
                <a:solidFill>
                  <a:srgbClr val="000000"/>
                </a:solidFill>
                <a:latin typeface="Times New Roman" panose="02020603050405020304" pitchFamily="18" charset="0"/>
                <a:cs typeface="Times New Roman" panose="02020603050405020304" pitchFamily="18" charset="0"/>
              </a:rPr>
              <a:t>本体类似于数据库中的表结构，主要用来定义类和关系，以及类层次和关系层次等。最常用的本体描述语言有</a:t>
            </a:r>
            <a:r>
              <a:rPr lang="zh-CN" altLang="en-US" sz="2000" b="1" dirty="0">
                <a:solidFill>
                  <a:srgbClr val="000000"/>
                </a:solidFill>
                <a:latin typeface="Times New Roman" panose="02020603050405020304" pitchFamily="18" charset="0"/>
                <a:cs typeface="Times New Roman" panose="02020603050405020304" pitchFamily="18" charset="0"/>
              </a:rPr>
              <a:t>资源描述框架</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Resource Description Framework</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b="1" dirty="0">
                <a:solidFill>
                  <a:srgbClr val="000000"/>
                </a:solidFill>
                <a:latin typeface="Times New Roman" panose="02020603050405020304" pitchFamily="18" charset="0"/>
                <a:cs typeface="Times New Roman" panose="02020603050405020304" pitchFamily="18" charset="0"/>
              </a:rPr>
              <a:t>RDF</a:t>
            </a:r>
            <a:r>
              <a:rPr lang="zh-CN" altLang="en-US" sz="2000" dirty="0">
                <a:solidFill>
                  <a:srgbClr val="000000"/>
                </a:solidFill>
                <a:latin typeface="Times New Roman" panose="02020603050405020304" pitchFamily="18" charset="0"/>
                <a:cs typeface="Times New Roman" panose="02020603050405020304" pitchFamily="18" charset="0"/>
              </a:rPr>
              <a:t>）和</a:t>
            </a:r>
            <a:r>
              <a:rPr lang="zh-CN" altLang="en-US" sz="2000" b="1" dirty="0">
                <a:solidFill>
                  <a:srgbClr val="000000"/>
                </a:solidFill>
                <a:latin typeface="Times New Roman" panose="02020603050405020304" pitchFamily="18" charset="0"/>
                <a:cs typeface="Times New Roman" panose="02020603050405020304" pitchFamily="18" charset="0"/>
              </a:rPr>
              <a:t>网络本体语言</a:t>
            </a:r>
            <a:r>
              <a:rPr lang="en-US" altLang="zh-CN" sz="2000" dirty="0">
                <a:solidFill>
                  <a:srgbClr val="000000"/>
                </a:solidFill>
                <a:latin typeface="Times New Roman" panose="02020603050405020304" pitchFamily="18" charset="0"/>
                <a:cs typeface="Times New Roman" panose="02020603050405020304" pitchFamily="18" charset="0"/>
              </a:rPr>
              <a:t>(Ontology Web Language, </a:t>
            </a:r>
            <a:r>
              <a:rPr lang="en-US" altLang="zh-CN" sz="2000" b="1" dirty="0">
                <a:solidFill>
                  <a:srgbClr val="000000"/>
                </a:solidFill>
                <a:latin typeface="Times New Roman" panose="02020603050405020304" pitchFamily="18" charset="0"/>
                <a:cs typeface="Times New Roman" panose="02020603050405020304" pitchFamily="18" charset="0"/>
              </a:rPr>
              <a:t>OWL</a:t>
            </a:r>
            <a:r>
              <a:rPr lang="en-US" altLang="zh-CN"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000000"/>
                </a:solidFill>
                <a:latin typeface="Times New Roman" panose="02020603050405020304" pitchFamily="18" charset="0"/>
                <a:cs typeface="Times New Roman" panose="02020603050405020304" pitchFamily="18" charset="0"/>
              </a:rPr>
              <a:t>等， 可以用于定义同义词、反义词，以及对属性的值域施加约束等。本体通常被用来为知识图谱定义图谱结构，一个本体库是由类、属性和实例组成，在</a:t>
            </a:r>
            <a:r>
              <a:rPr lang="en-US" altLang="zh-CN" sz="2000" dirty="0">
                <a:solidFill>
                  <a:srgbClr val="000000"/>
                </a:solidFill>
                <a:latin typeface="Times New Roman" panose="02020603050405020304" pitchFamily="18" charset="0"/>
                <a:cs typeface="Times New Roman" panose="02020603050405020304" pitchFamily="18" charset="0"/>
              </a:rPr>
              <a:t>OWL</a:t>
            </a:r>
            <a:r>
              <a:rPr lang="zh-CN" altLang="en-US" sz="2000" dirty="0">
                <a:solidFill>
                  <a:srgbClr val="000000"/>
                </a:solidFill>
                <a:latin typeface="Times New Roman" panose="02020603050405020304" pitchFamily="18" charset="0"/>
                <a:cs typeface="Times New Roman" panose="02020603050405020304" pitchFamily="18" charset="0"/>
              </a:rPr>
              <a:t>里统称为实体</a:t>
            </a:r>
            <a:r>
              <a:rPr lang="en-US" altLang="zh-CN" sz="2000" dirty="0">
                <a:solidFill>
                  <a:srgbClr val="000000"/>
                </a:solidFill>
                <a:latin typeface="Times New Roman" panose="02020603050405020304" pitchFamily="18" charset="0"/>
                <a:cs typeface="Times New Roman" panose="02020603050405020304" pitchFamily="18" charset="0"/>
              </a:rPr>
              <a:t>(entity)</a:t>
            </a:r>
            <a:r>
              <a:rPr lang="zh-CN" altLang="en-US" sz="2000" dirty="0">
                <a:solidFill>
                  <a:srgbClr val="000000"/>
                </a:solidFill>
                <a:latin typeface="Times New Roman" panose="02020603050405020304" pitchFamily="18" charset="0"/>
                <a:cs typeface="Times New Roman" panose="02020603050405020304" pitchFamily="18" charset="0"/>
              </a:rPr>
              <a:t>。</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636945"/>
      </p:ext>
    </p:extLst>
  </p:cSld>
  <p:clrMapOvr>
    <a:masterClrMapping/>
  </p:clrMapOvr>
  <p:transition>
    <p:random/>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
          <p:cNvSpPr>
            <a:spLocks noChangeArrowheads="1"/>
          </p:cNvSpPr>
          <p:nvPr/>
        </p:nvSpPr>
        <p:spPr bwMode="auto">
          <a:xfrm>
            <a:off x="1852295" y="1132205"/>
            <a:ext cx="8465820" cy="483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b="1" dirty="0">
                <a:solidFill>
                  <a:srgbClr val="000000"/>
                </a:solidFill>
              </a:rPr>
              <a:t>知识库</a:t>
            </a:r>
            <a:r>
              <a:rPr lang="en-US" altLang="zh-CN" sz="2000" dirty="0">
                <a:solidFill>
                  <a:srgbClr val="000000"/>
                </a:solidFill>
              </a:rPr>
              <a:t>(Knowledge Base)</a:t>
            </a:r>
            <a:r>
              <a:rPr lang="zh-CN" altLang="en-US" sz="2000" dirty="0">
                <a:solidFill>
                  <a:srgbClr val="000000"/>
                </a:solidFill>
              </a:rPr>
              <a:t>是人工智能的经典概念之一。 最早作为专家系统</a:t>
            </a:r>
            <a:r>
              <a:rPr lang="en-US" altLang="zh-CN" sz="2000" dirty="0">
                <a:solidFill>
                  <a:srgbClr val="000000"/>
                </a:solidFill>
              </a:rPr>
              <a:t>(Expert System)</a:t>
            </a:r>
            <a:r>
              <a:rPr lang="zh-CN" altLang="en-US" sz="2000" dirty="0">
                <a:solidFill>
                  <a:srgbClr val="000000"/>
                </a:solidFill>
              </a:rPr>
              <a:t>的组成部分，用于实现决策推理。知识库中的知识有很多种不同的形式，例如本体知识、关联性知识、规则库和案例知识等。</a:t>
            </a:r>
            <a:endParaRPr lang="en-US" altLang="zh-CN" sz="2000" dirty="0">
              <a:solidFill>
                <a:srgbClr val="000000"/>
              </a:solidFill>
            </a:endParaRPr>
          </a:p>
          <a:p>
            <a:pPr algn="just">
              <a:lnSpc>
                <a:spcPct val="150000"/>
              </a:lnSpc>
            </a:pPr>
            <a:r>
              <a:rPr lang="zh-CN" altLang="en-US" sz="2000" b="1" dirty="0">
                <a:solidFill>
                  <a:srgbClr val="000000"/>
                </a:solidFill>
              </a:rPr>
              <a:t>链接数据</a:t>
            </a:r>
            <a:r>
              <a:rPr lang="en-US" altLang="zh-CN" sz="2000" dirty="0">
                <a:solidFill>
                  <a:srgbClr val="000000"/>
                </a:solidFill>
              </a:rPr>
              <a:t>(Linked Data)</a:t>
            </a:r>
            <a:r>
              <a:rPr lang="zh-CN" altLang="en-US" sz="2000" dirty="0">
                <a:solidFill>
                  <a:srgbClr val="000000"/>
                </a:solidFill>
              </a:rPr>
              <a:t>是由蒂姆</a:t>
            </a:r>
            <a:r>
              <a:rPr lang="en-US" altLang="zh-CN" sz="2000" dirty="0">
                <a:solidFill>
                  <a:srgbClr val="000000"/>
                </a:solidFill>
              </a:rPr>
              <a:t>.</a:t>
            </a:r>
            <a:r>
              <a:rPr lang="zh-CN" altLang="en-US" sz="2000" dirty="0">
                <a:solidFill>
                  <a:srgbClr val="000000"/>
                </a:solidFill>
              </a:rPr>
              <a:t>伯纳斯</a:t>
            </a:r>
            <a:r>
              <a:rPr lang="en-US" altLang="zh-CN" sz="2000" dirty="0">
                <a:solidFill>
                  <a:srgbClr val="000000"/>
                </a:solidFill>
              </a:rPr>
              <a:t>.</a:t>
            </a:r>
            <a:r>
              <a:rPr lang="zh-CN" altLang="en-US" sz="2000" dirty="0">
                <a:solidFill>
                  <a:srgbClr val="000000"/>
                </a:solidFill>
              </a:rPr>
              <a:t>李（</a:t>
            </a:r>
            <a:r>
              <a:rPr lang="en-US" altLang="zh-CN" sz="2000" dirty="0">
                <a:solidFill>
                  <a:srgbClr val="000000"/>
                </a:solidFill>
              </a:rPr>
              <a:t>Tim Berners Lee </a:t>
            </a:r>
            <a:r>
              <a:rPr lang="zh-CN" altLang="en-US" sz="2000" dirty="0">
                <a:solidFill>
                  <a:srgbClr val="000000"/>
                </a:solidFill>
              </a:rPr>
              <a:t>）于</a:t>
            </a:r>
            <a:r>
              <a:rPr lang="en-US" altLang="zh-CN" sz="2000" dirty="0">
                <a:solidFill>
                  <a:srgbClr val="000000"/>
                </a:solidFill>
              </a:rPr>
              <a:t>2006</a:t>
            </a:r>
            <a:r>
              <a:rPr lang="zh-CN" altLang="en-US" sz="2000" dirty="0">
                <a:solidFill>
                  <a:srgbClr val="000000"/>
                </a:solidFill>
              </a:rPr>
              <a:t>年提出，为了强调语义互联网的目的是建立数据之间的链接，而非仅仅把结构化的数据发布到网上。链接数据是最接近知识图谱的概念。</a:t>
            </a:r>
            <a:endParaRPr lang="en-US" altLang="zh-CN" sz="2000" dirty="0">
              <a:solidFill>
                <a:srgbClr val="000000"/>
              </a:solidFill>
            </a:endParaRPr>
          </a:p>
          <a:p>
            <a:pPr algn="just">
              <a:lnSpc>
                <a:spcPct val="150000"/>
              </a:lnSpc>
            </a:pPr>
            <a:r>
              <a:rPr lang="zh-CN" altLang="en-US" sz="2000" b="1" dirty="0">
                <a:solidFill>
                  <a:srgbClr val="000000"/>
                </a:solidFill>
              </a:rPr>
              <a:t>语义网络</a:t>
            </a:r>
            <a:r>
              <a:rPr lang="en-US" altLang="zh-CN" sz="2000" dirty="0">
                <a:solidFill>
                  <a:srgbClr val="000000"/>
                </a:solidFill>
              </a:rPr>
              <a:t>(Semantic Network) </a:t>
            </a:r>
            <a:r>
              <a:rPr lang="zh-CN" altLang="en-US" sz="2000" dirty="0">
                <a:solidFill>
                  <a:srgbClr val="000000"/>
                </a:solidFill>
              </a:rPr>
              <a:t>最早是</a:t>
            </a:r>
            <a:r>
              <a:rPr lang="en-US" altLang="zh-CN" sz="2000" dirty="0">
                <a:solidFill>
                  <a:srgbClr val="000000"/>
                </a:solidFill>
              </a:rPr>
              <a:t>1960</a:t>
            </a:r>
            <a:r>
              <a:rPr lang="zh-CN" altLang="en-US" sz="2000" dirty="0">
                <a:solidFill>
                  <a:srgbClr val="000000"/>
                </a:solidFill>
              </a:rPr>
              <a:t>年由认知科学家艾伦</a:t>
            </a:r>
            <a:r>
              <a:rPr lang="en-US" altLang="zh-CN" sz="2000" dirty="0">
                <a:solidFill>
                  <a:srgbClr val="000000"/>
                </a:solidFill>
              </a:rPr>
              <a:t>·</a:t>
            </a:r>
            <a:r>
              <a:rPr lang="zh-CN" altLang="en-US" sz="2000" dirty="0">
                <a:solidFill>
                  <a:srgbClr val="000000"/>
                </a:solidFill>
              </a:rPr>
              <a:t>柯林斯（</a:t>
            </a:r>
            <a:r>
              <a:rPr lang="en-US" altLang="zh-CN" sz="2000" dirty="0">
                <a:solidFill>
                  <a:srgbClr val="000000"/>
                </a:solidFill>
              </a:rPr>
              <a:t>Allan. M. Collins</a:t>
            </a:r>
            <a:r>
              <a:rPr lang="zh-CN" altLang="en-US" sz="2000" dirty="0">
                <a:solidFill>
                  <a:srgbClr val="000000"/>
                </a:solidFill>
              </a:rPr>
              <a:t>）</a:t>
            </a:r>
            <a:r>
              <a:rPr lang="en-US" altLang="zh-CN" sz="2000" dirty="0">
                <a:solidFill>
                  <a:srgbClr val="000000"/>
                </a:solidFill>
              </a:rPr>
              <a:t> </a:t>
            </a:r>
            <a:r>
              <a:rPr lang="zh-CN" altLang="en-US" sz="2000" dirty="0">
                <a:solidFill>
                  <a:srgbClr val="000000"/>
                </a:solidFill>
              </a:rPr>
              <a:t>作为知识表示的一种方法提出。其中</a:t>
            </a:r>
            <a:r>
              <a:rPr lang="en-US" altLang="zh-CN" sz="2000" dirty="0">
                <a:solidFill>
                  <a:srgbClr val="000000"/>
                </a:solidFill>
              </a:rPr>
              <a:t>WordNet</a:t>
            </a:r>
            <a:r>
              <a:rPr lang="zh-CN" altLang="en-US" sz="2000" dirty="0">
                <a:solidFill>
                  <a:srgbClr val="000000"/>
                </a:solidFill>
              </a:rPr>
              <a:t>是最典型的语义网络。与知识图谱相比，早期的语义网络更加侧重描述概念及其之间的关系，而知识图谱更加强调数据或事物之间的链接。</a:t>
            </a:r>
          </a:p>
        </p:txBody>
      </p:sp>
      <p:sp>
        <p:nvSpPr>
          <p:cNvPr id="11571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3.3 </a:t>
            </a:r>
            <a:r>
              <a:rPr lang="zh-CN" altLang="en-US" dirty="0">
                <a:solidFill>
                  <a:schemeClr val="lt1"/>
                </a:solidFill>
                <a:latin typeface="汉仪旗黑-85S" charset="0"/>
                <a:cs typeface="汉仪旗黑-85S" charset="0"/>
                <a:sym typeface="+mn-ea"/>
              </a:rPr>
              <a:t>知识图谱的相关概念</a:t>
            </a:r>
          </a:p>
        </p:txBody>
      </p:sp>
    </p:spTree>
    <p:extLst>
      <p:ext uri="{BB962C8B-B14F-4D97-AF65-F5344CB8AC3E}">
        <p14:creationId xmlns:p14="http://schemas.microsoft.com/office/powerpoint/2010/main" val="1075565179"/>
      </p:ext>
    </p:extLst>
  </p:cSld>
  <p:clrMapOvr>
    <a:masterClrMapping/>
  </p:clrMapOvr>
  <p:transition>
    <p:random/>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3.4 </a:t>
            </a:r>
            <a:r>
              <a:rPr lang="zh-CN" altLang="en-US" dirty="0">
                <a:solidFill>
                  <a:schemeClr val="lt1"/>
                </a:solidFill>
                <a:latin typeface="汉仪旗黑-85S" charset="0"/>
                <a:cs typeface="汉仪旗黑-85S" charset="0"/>
                <a:sym typeface="+mn-ea"/>
              </a:rPr>
              <a:t>知识图谱的逻辑结构</a:t>
            </a:r>
          </a:p>
        </p:txBody>
      </p:sp>
      <p:sp>
        <p:nvSpPr>
          <p:cNvPr id="3" name="文本框 2"/>
          <p:cNvSpPr txBox="1"/>
          <p:nvPr/>
        </p:nvSpPr>
        <p:spPr>
          <a:xfrm>
            <a:off x="1812608" y="1454150"/>
            <a:ext cx="8566785" cy="2354491"/>
          </a:xfrm>
          <a:prstGeom prst="rect">
            <a:avLst/>
          </a:prstGeom>
          <a:noFill/>
        </p:spPr>
        <p:txBody>
          <a:bodyPr wrap="square" rtlCol="0" anchor="t">
            <a:spAutoFit/>
          </a:bodyPr>
          <a:lstStyle/>
          <a:p>
            <a:pPr>
              <a:lnSpc>
                <a:spcPct val="150000"/>
              </a:lnSpc>
            </a:pPr>
            <a:r>
              <a:rPr lang="en-US" altLang="zh-CN" sz="2400" b="1" dirty="0"/>
              <a:t>3.4</a:t>
            </a:r>
            <a:r>
              <a:rPr lang="zh-CN" altLang="en-US" sz="2400" b="1" dirty="0"/>
              <a:t>.</a:t>
            </a:r>
            <a:r>
              <a:rPr lang="en-US" altLang="zh-CN" sz="2400" b="1" dirty="0"/>
              <a:t>1</a:t>
            </a:r>
            <a:r>
              <a:rPr lang="zh-CN" altLang="en-US" sz="2400" b="1" dirty="0"/>
              <a:t> 数据层</a:t>
            </a:r>
          </a:p>
          <a:p>
            <a:pPr>
              <a:lnSpc>
                <a:spcPct val="150000"/>
              </a:lnSpc>
            </a:pPr>
            <a:r>
              <a:rPr lang="zh-CN" altLang="en-US" sz="1600" dirty="0"/>
              <a:t>    </a:t>
            </a:r>
            <a:r>
              <a:rPr lang="zh-CN" altLang="en-US" dirty="0"/>
              <a:t>数据层主要由一系列的事实组成，而知识以事实（fact）为单位存储在图数据库，通常以“实体</a:t>
            </a:r>
            <a:r>
              <a:rPr lang="en-US" altLang="zh-CN" dirty="0"/>
              <a:t>1</a:t>
            </a:r>
            <a:r>
              <a:rPr lang="zh-CN" altLang="en-US" dirty="0"/>
              <a:t>-关系-实体</a:t>
            </a:r>
            <a:r>
              <a:rPr lang="en-US" altLang="zh-CN" dirty="0"/>
              <a:t>2</a:t>
            </a:r>
            <a:r>
              <a:rPr lang="zh-CN" altLang="en-US" dirty="0"/>
              <a:t>”或者“实体-属性-属性值”三元组作为事实（fact）的基本表达方式。存储在图数据库中的所有数据将构成庞大的实体关系网络，形成知识的“图谱”</a:t>
            </a:r>
            <a:r>
              <a:rPr lang="zh-CN" altLang="en-US" sz="2000" dirty="0"/>
              <a:t>。</a:t>
            </a:r>
          </a:p>
        </p:txBody>
      </p:sp>
      <p:pic>
        <p:nvPicPr>
          <p:cNvPr id="109" name="图片 108"/>
          <p:cNvPicPr/>
          <p:nvPr/>
        </p:nvPicPr>
        <p:blipFill>
          <a:blip r:embed="rId2"/>
          <a:stretch>
            <a:fillRect/>
          </a:stretch>
        </p:blipFill>
        <p:spPr>
          <a:xfrm>
            <a:off x="2590799" y="3792015"/>
            <a:ext cx="7010400" cy="2535874"/>
          </a:xfrm>
          <a:prstGeom prst="rect">
            <a:avLst/>
          </a:prstGeom>
          <a:noFill/>
          <a:ln w="9525">
            <a:noFill/>
          </a:ln>
        </p:spPr>
      </p:pic>
      <p:sp>
        <p:nvSpPr>
          <p:cNvPr id="5" name="文本框 4"/>
          <p:cNvSpPr txBox="1"/>
          <p:nvPr/>
        </p:nvSpPr>
        <p:spPr>
          <a:xfrm>
            <a:off x="1905000" y="990918"/>
            <a:ext cx="7945120" cy="460375"/>
          </a:xfrm>
          <a:prstGeom prst="rect">
            <a:avLst/>
          </a:prstGeom>
          <a:noFill/>
        </p:spPr>
        <p:txBody>
          <a:bodyPr wrap="square" rtlCol="0" anchor="t">
            <a:spAutoFit/>
          </a:bodyPr>
          <a:lstStyle/>
          <a:p>
            <a:r>
              <a:rPr lang="zh-CN" altLang="en-US" sz="2400" dirty="0"/>
              <a:t>从逻辑上将知识图谱划分为两个层次：数据层和模式层。</a:t>
            </a:r>
          </a:p>
        </p:txBody>
      </p:sp>
    </p:spTree>
    <p:extLst>
      <p:ext uri="{BB962C8B-B14F-4D97-AF65-F5344CB8AC3E}">
        <p14:creationId xmlns:p14="http://schemas.microsoft.com/office/powerpoint/2010/main" val="3597480662"/>
      </p:ext>
    </p:extLst>
  </p:cSld>
  <p:clrMapOvr>
    <a:masterClrMapping/>
  </p:clrMapOvr>
  <p:transition>
    <p:random/>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66900" y="765175"/>
            <a:ext cx="8458200" cy="5693610"/>
          </a:xfrm>
          <a:prstGeom prst="rect">
            <a:avLst/>
          </a:prstGeom>
          <a:noFill/>
        </p:spPr>
        <p:txBody>
          <a:bodyPr wrap="square" rtlCol="0" anchor="t">
            <a:spAutoFit/>
          </a:bodyPr>
          <a:lstStyle/>
          <a:p>
            <a:pPr>
              <a:lnSpc>
                <a:spcPct val="150000"/>
              </a:lnSpc>
            </a:pPr>
            <a:r>
              <a:rPr lang="en-US" altLang="zh-CN" sz="2400" b="1" dirty="0"/>
              <a:t>3.4.2 </a:t>
            </a:r>
            <a:r>
              <a:rPr lang="zh-CN" altLang="en-US" sz="2400" b="1" dirty="0"/>
              <a:t>模式层</a:t>
            </a:r>
            <a:r>
              <a:rPr lang="en-US" altLang="zh-CN" sz="2400" b="1" dirty="0"/>
              <a:t>      </a:t>
            </a:r>
          </a:p>
          <a:p>
            <a:pPr>
              <a:lnSpc>
                <a:spcPts val="3300"/>
              </a:lnSpc>
            </a:pPr>
            <a:r>
              <a:rPr lang="zh-CN" altLang="en-US"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    模式层在数据层之上，是知识图谱的核心。在模式层存储的是经过提炼的知识，通常采用本体库来管理知识图谱的模式层。数据模型是按照本体论的思想勾画出来的数据组织模式，数据模型可以展示数据的组织方式和相互关系。</a:t>
            </a:r>
          </a:p>
          <a:p>
            <a:pPr>
              <a:lnSpc>
                <a:spcPts val="3300"/>
              </a:lnSpc>
            </a:pPr>
            <a:r>
              <a:rPr lang="zh-CN" altLang="en-US"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 </a:t>
            </a:r>
            <a:r>
              <a:rPr lang="en-US" altLang="zh-CN"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   </a:t>
            </a:r>
            <a:r>
              <a:rPr lang="zh-CN" altLang="en-US"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例如：创建动植物的数据模型，可以按照动植物的通用分类标准，使用七个主要级别：界、门、纲、目、科、属、种 。数据模型除了确定对象之间的分类、关系，还要明确对象的属性。其中分类、关系反映了数据之间的关系特征，属性反映了数据的内在特征。</a:t>
            </a:r>
          </a:p>
          <a:p>
            <a:pPr>
              <a:lnSpc>
                <a:spcPts val="3300"/>
              </a:lnSpc>
            </a:pPr>
            <a:r>
              <a:rPr lang="zh-CN" altLang="en-US"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 </a:t>
            </a:r>
            <a:r>
              <a:rPr lang="en-US" altLang="zh-CN"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    </a:t>
            </a:r>
            <a:r>
              <a:rPr lang="zh-CN" altLang="en-US"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不同类型的知识图谱组织数据的方式有所不同，涉及到具体数据的内容也有差别。比如对于一个人物来说，如果是历史知识图谱，可能人物数据的内容主要侧重于人物的生平，主要事迹，人物关系等；如果是文学知识图谱，人物数据的内容则会主要侧重人物的主要作品，师承关系，作品流派等。 </a:t>
            </a:r>
            <a:r>
              <a:rPr lang="en-US" altLang="zh-CN"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    </a:t>
            </a:r>
            <a:endParaRPr lang="zh-CN" altLang="en-US"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endParaRPr>
          </a:p>
        </p:txBody>
      </p:sp>
      <p:sp>
        <p:nvSpPr>
          <p:cNvPr id="11571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3.4 </a:t>
            </a:r>
            <a:r>
              <a:rPr lang="zh-CN" altLang="en-US" dirty="0">
                <a:solidFill>
                  <a:schemeClr val="lt1"/>
                </a:solidFill>
                <a:latin typeface="汉仪旗黑-85S" charset="0"/>
                <a:cs typeface="汉仪旗黑-85S" charset="0"/>
                <a:sym typeface="+mn-ea"/>
              </a:rPr>
              <a:t>知识图谱的逻辑结构</a:t>
            </a:r>
          </a:p>
        </p:txBody>
      </p:sp>
    </p:spTree>
    <p:extLst>
      <p:ext uri="{BB962C8B-B14F-4D97-AF65-F5344CB8AC3E}">
        <p14:creationId xmlns:p14="http://schemas.microsoft.com/office/powerpoint/2010/main" val="2971850900"/>
      </p:ext>
    </p:extLst>
  </p:cSld>
  <p:clrMapOvr>
    <a:masterClrMapping/>
  </p:clrMapOvr>
  <p:transition>
    <p:random/>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17992" y="919072"/>
            <a:ext cx="8577580" cy="1360805"/>
          </a:xfrm>
          <a:prstGeom prst="rect">
            <a:avLst/>
          </a:prstGeom>
          <a:noFill/>
        </p:spPr>
        <p:txBody>
          <a:bodyPr wrap="square" rtlCol="0" anchor="t">
            <a:spAutoFit/>
          </a:bodyPr>
          <a:lstStyle/>
          <a:p>
            <a:pPr>
              <a:lnSpc>
                <a:spcPts val="3300"/>
              </a:lnSpc>
            </a:pPr>
            <a:r>
              <a:rPr lang="en-US" altLang="zh-CN" sz="2400" b="1" dirty="0">
                <a:sym typeface="+mn-ea"/>
              </a:rPr>
              <a:t>3.5.1 </a:t>
            </a:r>
            <a:r>
              <a:rPr lang="zh-CN" altLang="en-US" sz="2400" b="1" dirty="0">
                <a:sym typeface="+mn-ea"/>
              </a:rPr>
              <a:t>逻辑结构两种构建方式</a:t>
            </a:r>
            <a:r>
              <a:rPr lang="en-US" altLang="zh-CN" sz="2400" b="1" dirty="0">
                <a:sym typeface="+mn-ea"/>
              </a:rPr>
              <a:t>   </a:t>
            </a:r>
            <a:r>
              <a:rPr lang="en-US" altLang="zh-CN" dirty="0">
                <a:sym typeface="+mn-ea"/>
              </a:rPr>
              <a:t>   </a:t>
            </a:r>
          </a:p>
          <a:p>
            <a:pPr>
              <a:lnSpc>
                <a:spcPts val="3300"/>
              </a:lnSpc>
            </a:pPr>
            <a:r>
              <a:rPr lang="en-US" altLang="zh-CN" dirty="0">
                <a:sym typeface="+mn-ea"/>
              </a:rPr>
              <a:t>     </a:t>
            </a:r>
            <a:r>
              <a:rPr lang="en-US" altLang="zh-CN" sz="2000" dirty="0">
                <a:sym typeface="+mn-ea"/>
              </a:rPr>
              <a:t> </a:t>
            </a:r>
            <a:r>
              <a:rPr lang="zh-CN" altLang="en-US"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mn-ea"/>
              </a:rPr>
              <a:t>根据是先确定数据模型再收集具体数据，还是先收集具体数据再确定数据模型，将知识图谱分为</a:t>
            </a:r>
            <a:r>
              <a:rPr lang="zh-CN" altLang="en-US" sz="2000" b="1"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mn-ea"/>
              </a:rPr>
              <a:t>自顶向下</a:t>
            </a:r>
            <a:r>
              <a:rPr lang="zh-CN" altLang="en-US"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mn-ea"/>
              </a:rPr>
              <a:t>和</a:t>
            </a:r>
            <a:r>
              <a:rPr lang="zh-CN" altLang="en-US" sz="2000" b="1"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mn-ea"/>
              </a:rPr>
              <a:t>自下向上</a:t>
            </a:r>
            <a:r>
              <a:rPr lang="zh-CN" altLang="en-US"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mn-ea"/>
              </a:rPr>
              <a:t>的构建方式。</a:t>
            </a:r>
          </a:p>
        </p:txBody>
      </p:sp>
      <p:sp>
        <p:nvSpPr>
          <p:cNvPr id="11571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3.5 </a:t>
            </a:r>
            <a:r>
              <a:rPr lang="zh-CN" altLang="en-US" dirty="0">
                <a:solidFill>
                  <a:schemeClr val="lt1"/>
                </a:solidFill>
                <a:latin typeface="汉仪旗黑-85S" charset="0"/>
                <a:cs typeface="汉仪旗黑-85S" charset="0"/>
                <a:sym typeface="+mn-ea"/>
              </a:rPr>
              <a:t>知识图谱的逻辑结构</a:t>
            </a:r>
          </a:p>
        </p:txBody>
      </p:sp>
      <p:sp>
        <p:nvSpPr>
          <p:cNvPr id="3" name="文本框 2"/>
          <p:cNvSpPr txBox="1"/>
          <p:nvPr/>
        </p:nvSpPr>
        <p:spPr>
          <a:xfrm>
            <a:off x="1828642" y="2361995"/>
            <a:ext cx="8647747" cy="1938020"/>
          </a:xfrm>
          <a:prstGeom prst="rect">
            <a:avLst/>
          </a:prstGeom>
          <a:noFill/>
        </p:spPr>
        <p:txBody>
          <a:bodyPr wrap="square" rtlCol="0" anchor="t">
            <a:spAutoFit/>
          </a:bodyPr>
          <a:lstStyle/>
          <a:p>
            <a:pPr algn="just"/>
            <a:r>
              <a:rPr lang="zh-CN" altLang="en-US" sz="2000" b="1"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自顶向下的构建方式</a:t>
            </a:r>
            <a:r>
              <a:rPr lang="zh-CN" altLang="en-US"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指先确定知识图谱的数据模型，再根据模型去填充具体数据。数据模型的设计，是知识图谱的顶层设计，根据知识图谱的特点确定数据模型，就相当于确定了知识图谱收集数据的范围，以及数据的组织方式。这种构建方式，一般适用于行业知识图谱的构建，对于一个行业来说，数据内容，数据组织方式相对来说比较容易确定。比如对于法律领域的知识图谱，可能会以法律分类，法律条文，法律案例等的方式组织。</a:t>
            </a:r>
          </a:p>
        </p:txBody>
      </p:sp>
      <p:sp>
        <p:nvSpPr>
          <p:cNvPr id="4" name="文本框 3"/>
          <p:cNvSpPr txBox="1"/>
          <p:nvPr/>
        </p:nvSpPr>
        <p:spPr>
          <a:xfrm>
            <a:off x="1717992" y="4518734"/>
            <a:ext cx="8523446" cy="1938020"/>
          </a:xfrm>
          <a:prstGeom prst="rect">
            <a:avLst/>
          </a:prstGeom>
          <a:noFill/>
        </p:spPr>
        <p:txBody>
          <a:bodyPr wrap="square" rtlCol="0" anchor="t">
            <a:spAutoFit/>
          </a:bodyPr>
          <a:lstStyle/>
          <a:p>
            <a:pPr algn="just"/>
            <a:r>
              <a:rPr lang="zh-CN" altLang="en-US" sz="2000" b="1"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自下向上的构建方式</a:t>
            </a:r>
            <a:r>
              <a:rPr lang="zh-CN" altLang="en-US" sz="2000" dirty="0">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rPr>
              <a:t>，是指先按照三元组的方式收集具体数据，然后根据数据内容来提炼数据模型。 采用这种方式构建知识图谱，是因为在开始构建知识图谱的时候，还不清楚收集数据的范围，也不清楚数据怎么使用，先把所有的数据收集起来，形成一个庞大的数据集，然后再根据数据内容，总结数据的特点，将数据进行整理、分析、归纳、总结，形成一个框架，也就是数据模型。一般公共领域的知识图谱采用这种方式。</a:t>
            </a:r>
          </a:p>
        </p:txBody>
      </p:sp>
    </p:spTree>
    <p:extLst>
      <p:ext uri="{BB962C8B-B14F-4D97-AF65-F5344CB8AC3E}">
        <p14:creationId xmlns:p14="http://schemas.microsoft.com/office/powerpoint/2010/main" val="1479980975"/>
      </p:ext>
    </p:extLst>
  </p:cSld>
  <p:clrMapOvr>
    <a:masterClrMapping/>
  </p:clrMapOvr>
  <p:transition>
    <p:random/>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3.5 </a:t>
            </a:r>
            <a:r>
              <a:rPr lang="zh-CN" altLang="en-US" dirty="0">
                <a:solidFill>
                  <a:srgbClr val="FFFFFF"/>
                </a:solidFill>
                <a:latin typeface="汉仪旗黑-85S" charset="0"/>
                <a:ea typeface="微软雅黑" panose="020B0503020204020204" charset="-122"/>
                <a:cs typeface="汉仪旗黑-85S" charset="0"/>
                <a:sym typeface="+mn-ea"/>
              </a:rPr>
              <a:t>知识图谱的数据存储</a:t>
            </a:r>
            <a:endParaRPr lang="en-US" altLang="zh-CN" dirty="0">
              <a:solidFill>
                <a:srgbClr val="FFFFFF"/>
              </a:solidFill>
              <a:latin typeface="汉仪旗黑-85S" charset="0"/>
              <a:ea typeface="微软雅黑" panose="020B0503020204020204" charset="-122"/>
              <a:cs typeface="汉仪旗黑-85S" charset="0"/>
              <a:sym typeface="+mn-ea"/>
            </a:endParaRPr>
          </a:p>
        </p:txBody>
      </p:sp>
      <p:sp>
        <p:nvSpPr>
          <p:cNvPr id="23" name="文本框 22"/>
          <p:cNvSpPr txBox="1"/>
          <p:nvPr/>
        </p:nvSpPr>
        <p:spPr>
          <a:xfrm>
            <a:off x="1905000" y="1371601"/>
            <a:ext cx="8502650" cy="2108269"/>
          </a:xfrm>
          <a:prstGeom prst="rect">
            <a:avLst/>
          </a:prstGeom>
          <a:noFill/>
        </p:spPr>
        <p:txBody>
          <a:bodyPr wrap="square" rtlCol="0" anchor="t">
            <a:spAutoFit/>
          </a:bodyPr>
          <a:lstStyle/>
          <a:p>
            <a:pPr fontAlgn="base">
              <a:spcBef>
                <a:spcPct val="0"/>
              </a:spcBef>
              <a:spcAft>
                <a:spcPct val="0"/>
              </a:spcAft>
              <a:defRPr/>
            </a:pPr>
            <a:r>
              <a:rPr lang="zh-CN" altLang="en-US" sz="2200" b="1" dirty="0">
                <a:solidFill>
                  <a:srgbClr val="FF0000"/>
                </a:solidFill>
                <a:latin typeface="Verdana" panose="020B0604030504040204" pitchFamily="34" charset="0"/>
                <a:ea typeface="宋体" panose="02010600030101010101" pitchFamily="2" charset="-122"/>
              </a:rPr>
              <a:t>知识图谱的原始数据类型一般来说有三类：</a:t>
            </a:r>
            <a:endParaRPr lang="zh-CN" altLang="en-US" sz="2200" dirty="0">
              <a:solidFill>
                <a:srgbClr val="000000"/>
              </a:solidFill>
              <a:latin typeface="Verdana" panose="020B0604030504040204" pitchFamily="34" charset="0"/>
              <a:ea typeface="宋体" panose="02010600030101010101" pitchFamily="2" charset="-122"/>
            </a:endParaRPr>
          </a:p>
          <a:p>
            <a:pPr fontAlgn="base">
              <a:lnSpc>
                <a:spcPct val="150000"/>
              </a:lnSpc>
              <a:spcBef>
                <a:spcPts val="1200"/>
              </a:spcBef>
              <a:spcAft>
                <a:spcPct val="0"/>
              </a:spcAft>
              <a:defRPr/>
            </a:pPr>
            <a:r>
              <a:rPr lang="zh-CN" altLang="en-US" dirty="0">
                <a:solidFill>
                  <a:srgbClr val="000000"/>
                </a:solidFill>
                <a:latin typeface="Verdana" panose="020B0604030504040204" pitchFamily="34" charset="0"/>
                <a:ea typeface="宋体" panose="02010600030101010101" pitchFamily="2" charset="-122"/>
                <a:sym typeface="+mn-ea"/>
              </a:rPr>
              <a:t>结构化数据（Structed Data）：如关系数据库</a:t>
            </a:r>
            <a:endParaRPr lang="zh-CN" altLang="en-US" dirty="0">
              <a:solidFill>
                <a:srgbClr val="000000"/>
              </a:solidFill>
              <a:latin typeface="Verdana" panose="020B0604030504040204" pitchFamily="34" charset="0"/>
              <a:ea typeface="宋体" panose="02010600030101010101" pitchFamily="2" charset="-122"/>
            </a:endParaRPr>
          </a:p>
          <a:p>
            <a:pPr fontAlgn="base">
              <a:lnSpc>
                <a:spcPct val="150000"/>
              </a:lnSpc>
              <a:spcBef>
                <a:spcPct val="0"/>
              </a:spcBef>
              <a:spcAft>
                <a:spcPct val="0"/>
              </a:spcAft>
              <a:defRPr/>
            </a:pPr>
            <a:r>
              <a:rPr lang="zh-CN" altLang="en-US" dirty="0">
                <a:solidFill>
                  <a:srgbClr val="000000"/>
                </a:solidFill>
                <a:latin typeface="Verdana" panose="020B0604030504040204" pitchFamily="34" charset="0"/>
                <a:ea typeface="宋体" panose="02010600030101010101" pitchFamily="2" charset="-122"/>
                <a:sym typeface="+mn-ea"/>
              </a:rPr>
              <a:t>半结构化数据（Semi-Structed Data）：如XML、JSON、百科</a:t>
            </a:r>
            <a:endParaRPr lang="zh-CN" altLang="en-US" dirty="0">
              <a:solidFill>
                <a:srgbClr val="000000"/>
              </a:solidFill>
              <a:latin typeface="Verdana" panose="020B0604030504040204" pitchFamily="34" charset="0"/>
              <a:ea typeface="宋体" panose="02010600030101010101" pitchFamily="2" charset="-122"/>
            </a:endParaRPr>
          </a:p>
          <a:p>
            <a:pPr fontAlgn="base">
              <a:lnSpc>
                <a:spcPct val="150000"/>
              </a:lnSpc>
              <a:spcBef>
                <a:spcPct val="0"/>
              </a:spcBef>
              <a:spcAft>
                <a:spcPct val="0"/>
              </a:spcAft>
              <a:defRPr/>
            </a:pPr>
            <a:r>
              <a:rPr lang="zh-CN" altLang="en-US" dirty="0">
                <a:solidFill>
                  <a:srgbClr val="000000"/>
                </a:solidFill>
                <a:latin typeface="Verdana" panose="020B0604030504040204" pitchFamily="34" charset="0"/>
                <a:ea typeface="宋体" panose="02010600030101010101" pitchFamily="2" charset="-122"/>
                <a:sym typeface="+mn-ea"/>
              </a:rPr>
              <a:t>非结构化数据（UnStructed Data）：如图片、音频、视频、文本</a:t>
            </a:r>
            <a:endParaRPr lang="zh-CN" altLang="en-US" dirty="0">
              <a:solidFill>
                <a:srgbClr val="000000"/>
              </a:solidFill>
              <a:latin typeface="Verdana" panose="020B0604030504040204" pitchFamily="34" charset="0"/>
              <a:ea typeface="宋体" panose="02010600030101010101" pitchFamily="2" charset="-122"/>
            </a:endParaRPr>
          </a:p>
          <a:p>
            <a:pPr fontAlgn="base">
              <a:spcBef>
                <a:spcPct val="0"/>
              </a:spcBef>
              <a:spcAft>
                <a:spcPct val="0"/>
              </a:spcAft>
              <a:defRPr/>
            </a:pPr>
            <a:endParaRPr lang="zh-CN" altLang="en-US" dirty="0">
              <a:solidFill>
                <a:srgbClr val="000000"/>
              </a:solidFill>
              <a:latin typeface="Verdana" panose="020B0604030504040204" pitchFamily="34" charset="0"/>
              <a:ea typeface="宋体" panose="02010600030101010101" pitchFamily="2" charset="-122"/>
            </a:endParaRPr>
          </a:p>
        </p:txBody>
      </p:sp>
      <p:sp>
        <p:nvSpPr>
          <p:cNvPr id="24" name="文本框 23"/>
          <p:cNvSpPr txBox="1"/>
          <p:nvPr/>
        </p:nvSpPr>
        <p:spPr>
          <a:xfrm>
            <a:off x="1855470" y="3352801"/>
            <a:ext cx="8601710" cy="2261235"/>
          </a:xfrm>
          <a:prstGeom prst="rect">
            <a:avLst/>
          </a:prstGeom>
          <a:noFill/>
        </p:spPr>
        <p:txBody>
          <a:bodyPr wrap="square" rtlCol="0" anchor="t">
            <a:spAutoFit/>
          </a:bodyPr>
          <a:lstStyle/>
          <a:p>
            <a:pPr fontAlgn="base">
              <a:lnSpc>
                <a:spcPct val="150000"/>
              </a:lnSpc>
              <a:spcBef>
                <a:spcPct val="0"/>
              </a:spcBef>
              <a:spcAft>
                <a:spcPct val="0"/>
              </a:spcAft>
              <a:defRPr/>
            </a:pPr>
            <a:r>
              <a:rPr lang="zh-CN" altLang="en-US" sz="2200" b="1">
                <a:solidFill>
                  <a:srgbClr val="FF0000"/>
                </a:solidFill>
                <a:latin typeface="Verdana" panose="020B0604030504040204" pitchFamily="34" charset="0"/>
                <a:ea typeface="宋体" panose="02010600030101010101" pitchFamily="2" charset="-122"/>
              </a:rPr>
              <a:t>如何存储上面这三类数据类型呢？</a:t>
            </a:r>
          </a:p>
          <a:p>
            <a:pPr marL="285750" indent="-285750" fontAlgn="base">
              <a:lnSpc>
                <a:spcPct val="150000"/>
              </a:lnSpc>
              <a:spcBef>
                <a:spcPct val="0"/>
              </a:spcBef>
              <a:spcAft>
                <a:spcPct val="0"/>
              </a:spcAft>
              <a:buFont typeface="Arial" panose="020B0604020202020204" pitchFamily="34" charset="0"/>
              <a:buChar char="•"/>
              <a:defRPr/>
            </a:pPr>
            <a:r>
              <a:rPr lang="zh-CN" altLang="en-US" dirty="0">
                <a:solidFill>
                  <a:srgbClr val="000000"/>
                </a:solidFill>
                <a:latin typeface="Verdana" panose="020B0604030504040204" pitchFamily="34" charset="0"/>
                <a:ea typeface="宋体" panose="02010600030101010101" pitchFamily="2" charset="-122"/>
                <a:sym typeface="+mn-ea"/>
              </a:rPr>
              <a:t>基于表结构的存储采用二维数据表的方式存储数据，例如三元组表、属性表以及关系数据库</a:t>
            </a:r>
            <a:endParaRPr lang="en-US" altLang="zh-CN" dirty="0">
              <a:solidFill>
                <a:srgbClr val="000000"/>
              </a:solidFill>
              <a:latin typeface="Verdana" panose="020B0604030504040204" pitchFamily="34" charset="0"/>
              <a:ea typeface="宋体" panose="02010600030101010101" pitchFamily="2" charset="-122"/>
            </a:endParaRPr>
          </a:p>
          <a:p>
            <a:pPr marL="285750" indent="-285750" fontAlgn="base">
              <a:lnSpc>
                <a:spcPct val="150000"/>
              </a:lnSpc>
              <a:spcBef>
                <a:spcPct val="0"/>
              </a:spcBef>
              <a:spcAft>
                <a:spcPct val="0"/>
              </a:spcAft>
              <a:buFont typeface="Arial" panose="020B0604020202020204" pitchFamily="34" charset="0"/>
              <a:buChar char="•"/>
              <a:defRPr/>
            </a:pPr>
            <a:r>
              <a:rPr lang="zh-CN" altLang="en-US" dirty="0">
                <a:solidFill>
                  <a:srgbClr val="000000"/>
                </a:solidFill>
                <a:latin typeface="Verdana" panose="020B0604030504040204" pitchFamily="34" charset="0"/>
                <a:ea typeface="宋体" panose="02010600030101010101" pitchFamily="2" charset="-122"/>
                <a:sym typeface="+mn-ea"/>
              </a:rPr>
              <a:t>基于图结构的存储可以使用图数据库</a:t>
            </a:r>
            <a:endParaRPr lang="zh-CN" altLang="en-US" dirty="0">
              <a:solidFill>
                <a:srgbClr val="000000"/>
              </a:solidFill>
              <a:latin typeface="Verdana" panose="020B0604030504040204" pitchFamily="34" charset="0"/>
              <a:ea typeface="宋体" panose="02010600030101010101" pitchFamily="2" charset="-122"/>
            </a:endParaRPr>
          </a:p>
          <a:p>
            <a:pPr fontAlgn="base">
              <a:lnSpc>
                <a:spcPct val="150000"/>
              </a:lnSpc>
              <a:spcBef>
                <a:spcPct val="0"/>
              </a:spcBef>
              <a:spcAft>
                <a:spcPct val="0"/>
              </a:spcAft>
              <a:defRPr/>
            </a:pPr>
            <a:endParaRPr lang="zh-CN" altLang="en-US">
              <a:solidFill>
                <a:srgbClr val="000000"/>
              </a:solidFill>
              <a:latin typeface="Verdana" panose="020B0604030504040204" pitchFamily="34" charset="0"/>
              <a:ea typeface="宋体" panose="02010600030101010101" pitchFamily="2" charset="-122"/>
            </a:endParaRPr>
          </a:p>
        </p:txBody>
      </p:sp>
      <p:sp>
        <p:nvSpPr>
          <p:cNvPr id="28" name="文本框 27"/>
          <p:cNvSpPr txBox="1"/>
          <p:nvPr/>
        </p:nvSpPr>
        <p:spPr>
          <a:xfrm>
            <a:off x="1719581" y="878206"/>
            <a:ext cx="3026791" cy="461665"/>
          </a:xfrm>
          <a:prstGeom prst="rect">
            <a:avLst/>
          </a:prstGeom>
          <a:noFill/>
        </p:spPr>
        <p:txBody>
          <a:bodyPr wrap="none" rtlCol="0">
            <a:spAutoFit/>
          </a:bodyPr>
          <a:lstStyle/>
          <a:p>
            <a:pPr fontAlgn="base">
              <a:spcBef>
                <a:spcPct val="0"/>
              </a:spcBef>
              <a:spcAft>
                <a:spcPct val="0"/>
              </a:spcAft>
              <a:defRPr/>
            </a:pPr>
            <a:r>
              <a:rPr lang="en-US" altLang="zh-CN" sz="2400" b="1" dirty="0">
                <a:solidFill>
                  <a:srgbClr val="0070C0"/>
                </a:solidFill>
                <a:latin typeface="Verdana" panose="020B0604030504040204" pitchFamily="34" charset="0"/>
                <a:ea typeface="宋体" panose="02010600030101010101" pitchFamily="2" charset="-122"/>
              </a:rPr>
              <a:t>3.5.1 </a:t>
            </a:r>
            <a:r>
              <a:rPr lang="zh-CN" altLang="en-US" sz="2400" b="1" dirty="0">
                <a:solidFill>
                  <a:srgbClr val="0070C0"/>
                </a:solidFill>
                <a:latin typeface="Verdana" panose="020B0604030504040204" pitchFamily="34" charset="0"/>
                <a:ea typeface="宋体" panose="02010600030101010101" pitchFamily="2" charset="-122"/>
              </a:rPr>
              <a:t>两种存储方式</a:t>
            </a:r>
          </a:p>
        </p:txBody>
      </p:sp>
    </p:spTree>
    <p:extLst>
      <p:ext uri="{BB962C8B-B14F-4D97-AF65-F5344CB8AC3E}">
        <p14:creationId xmlns:p14="http://schemas.microsoft.com/office/powerpoint/2010/main" val="361473356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3.5 </a:t>
            </a:r>
            <a:r>
              <a:rPr lang="zh-CN" altLang="en-US" dirty="0">
                <a:solidFill>
                  <a:srgbClr val="FFFFFF"/>
                </a:solidFill>
                <a:latin typeface="汉仪旗黑-85S" charset="0"/>
                <a:ea typeface="微软雅黑" panose="020B0503020204020204" charset="-122"/>
                <a:cs typeface="汉仪旗黑-85S" charset="0"/>
                <a:sym typeface="+mn-ea"/>
              </a:rPr>
              <a:t>知识图谱的数据存储</a:t>
            </a:r>
            <a:endParaRPr lang="en-US" altLang="zh-CN" dirty="0">
              <a:solidFill>
                <a:srgbClr val="FFFFFF"/>
              </a:solidFill>
              <a:latin typeface="汉仪旗黑-85S" charset="0"/>
              <a:ea typeface="微软雅黑" panose="020B0503020204020204" charset="-122"/>
              <a:cs typeface="汉仪旗黑-85S" charset="0"/>
              <a:sym typeface="+mn-ea"/>
            </a:endParaRPr>
          </a:p>
        </p:txBody>
      </p:sp>
      <p:sp>
        <p:nvSpPr>
          <p:cNvPr id="21" name="文本框 20"/>
          <p:cNvSpPr txBox="1"/>
          <p:nvPr/>
        </p:nvSpPr>
        <p:spPr>
          <a:xfrm>
            <a:off x="1900148" y="861368"/>
            <a:ext cx="3954929" cy="461665"/>
          </a:xfrm>
          <a:prstGeom prst="rect">
            <a:avLst/>
          </a:prstGeom>
          <a:noFill/>
        </p:spPr>
        <p:txBody>
          <a:bodyPr wrap="none" rtlCol="0">
            <a:spAutoFit/>
          </a:bodyPr>
          <a:lstStyle/>
          <a:p>
            <a:pPr fontAlgn="base">
              <a:spcBef>
                <a:spcPct val="0"/>
              </a:spcBef>
              <a:spcAft>
                <a:spcPct val="0"/>
              </a:spcAft>
              <a:defRPr/>
            </a:pPr>
            <a:r>
              <a:rPr lang="en-US" altLang="zh-CN" sz="2400" b="1" dirty="0">
                <a:solidFill>
                  <a:srgbClr val="0070C0"/>
                </a:solidFill>
                <a:latin typeface="Verdana" panose="020B0604030504040204" pitchFamily="34" charset="0"/>
                <a:ea typeface="宋体" panose="02010600030101010101" pitchFamily="2" charset="-122"/>
              </a:rPr>
              <a:t>3.5.1 </a:t>
            </a:r>
            <a:r>
              <a:rPr lang="zh-CN" altLang="en-US" sz="2400" b="1" dirty="0">
                <a:solidFill>
                  <a:srgbClr val="0070C0"/>
                </a:solidFill>
                <a:latin typeface="Verdana" panose="020B0604030504040204" pitchFamily="34" charset="0"/>
                <a:ea typeface="宋体" panose="02010600030101010101" pitchFamily="2" charset="-122"/>
              </a:rPr>
              <a:t>知识图谱的存储方式</a:t>
            </a:r>
          </a:p>
        </p:txBody>
      </p:sp>
      <p:pic>
        <p:nvPicPr>
          <p:cNvPr id="25" name="图片 24"/>
          <p:cNvPicPr>
            <a:picLocks noChangeAspect="1"/>
          </p:cNvPicPr>
          <p:nvPr/>
        </p:nvPicPr>
        <p:blipFill>
          <a:blip r:embed="rId2"/>
          <a:stretch>
            <a:fillRect/>
          </a:stretch>
        </p:blipFill>
        <p:spPr>
          <a:xfrm>
            <a:off x="2096069" y="1419226"/>
            <a:ext cx="5715000" cy="1704975"/>
          </a:xfrm>
          <a:prstGeom prst="rect">
            <a:avLst/>
          </a:prstGeom>
        </p:spPr>
      </p:pic>
      <p:pic>
        <p:nvPicPr>
          <p:cNvPr id="26" name="图片 25"/>
          <p:cNvPicPr>
            <a:picLocks noChangeAspect="1"/>
          </p:cNvPicPr>
          <p:nvPr/>
        </p:nvPicPr>
        <p:blipFill>
          <a:blip r:embed="rId3"/>
          <a:stretch>
            <a:fillRect/>
          </a:stretch>
        </p:blipFill>
        <p:spPr>
          <a:xfrm>
            <a:off x="2133601" y="3124200"/>
            <a:ext cx="6048375" cy="2152650"/>
          </a:xfrm>
          <a:prstGeom prst="rect">
            <a:avLst/>
          </a:prstGeom>
        </p:spPr>
      </p:pic>
      <p:sp>
        <p:nvSpPr>
          <p:cNvPr id="27" name="文本框 26"/>
          <p:cNvSpPr txBox="1"/>
          <p:nvPr/>
        </p:nvSpPr>
        <p:spPr>
          <a:xfrm>
            <a:off x="1869440" y="5257800"/>
            <a:ext cx="8489950" cy="1198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fontAlgn="base">
              <a:spcBef>
                <a:spcPct val="0"/>
              </a:spcBef>
              <a:spcAft>
                <a:spcPct val="0"/>
              </a:spcAft>
              <a:defRPr/>
            </a:pPr>
            <a:r>
              <a:rPr lang="zh-CN" altLang="en-US">
                <a:solidFill>
                  <a:srgbClr val="FFFFFF"/>
                </a:solidFill>
                <a:latin typeface="Arial" panose="020B0604020202020204"/>
                <a:ea typeface="微软雅黑" panose="020B0503020204020204" charset="-122"/>
              </a:rPr>
              <a:t>在知识图谱方面，图数据库比关系数据库灵活的多。</a:t>
            </a:r>
          </a:p>
          <a:p>
            <a:pPr fontAlgn="base">
              <a:spcBef>
                <a:spcPct val="0"/>
              </a:spcBef>
              <a:spcAft>
                <a:spcPct val="0"/>
              </a:spcAft>
              <a:defRPr/>
            </a:pPr>
            <a:r>
              <a:rPr lang="zh-CN" altLang="en-US">
                <a:solidFill>
                  <a:srgbClr val="FFFFFF"/>
                </a:solidFill>
                <a:latin typeface="Arial" panose="020B0604020202020204"/>
                <a:ea typeface="微软雅黑" panose="020B0503020204020204" charset="-122"/>
              </a:rPr>
              <a:t>在数据少的时候，关系数据库也没有问题，效率也不低。但是随着知识图谱变的复杂，图数据库的优势会明显增加。当涉及到2,3度的关联查询，基于图数据库的效率会比关系数据库的效率高出几千倍甚至几百万倍。</a:t>
            </a:r>
          </a:p>
        </p:txBody>
      </p:sp>
      <p:sp>
        <p:nvSpPr>
          <p:cNvPr id="3" name="矩形 2"/>
          <p:cNvSpPr/>
          <p:nvPr/>
        </p:nvSpPr>
        <p:spPr>
          <a:xfrm>
            <a:off x="8356600" y="2006600"/>
            <a:ext cx="2204720" cy="6096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b="1">
                <a:solidFill>
                  <a:srgbClr val="0070C0"/>
                </a:solidFill>
                <a:latin typeface="Arial" panose="020B0604020202020204"/>
                <a:ea typeface="微软雅黑" panose="020B0503020204020204" charset="-122"/>
              </a:rPr>
              <a:t>RDF</a:t>
            </a:r>
            <a:r>
              <a:rPr lang="zh-CN" altLang="en-US" b="1">
                <a:solidFill>
                  <a:srgbClr val="0070C0"/>
                </a:solidFill>
                <a:latin typeface="Arial" panose="020B0604020202020204"/>
                <a:ea typeface="微软雅黑" panose="020B0503020204020204" charset="-122"/>
              </a:rPr>
              <a:t>/XML存储</a:t>
            </a:r>
          </a:p>
        </p:txBody>
      </p:sp>
      <p:sp>
        <p:nvSpPr>
          <p:cNvPr id="4" name="矩形 3"/>
          <p:cNvSpPr/>
          <p:nvPr/>
        </p:nvSpPr>
        <p:spPr>
          <a:xfrm>
            <a:off x="8356600" y="3327400"/>
            <a:ext cx="2204720" cy="6096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b="1">
                <a:solidFill>
                  <a:srgbClr val="0070C0"/>
                </a:solidFill>
                <a:latin typeface="Arial" panose="020B0604020202020204"/>
                <a:ea typeface="微软雅黑" panose="020B0503020204020204" charset="-122"/>
              </a:rPr>
              <a:t>Neo4j</a:t>
            </a:r>
            <a:r>
              <a:rPr lang="zh-CN" altLang="en-US" b="1">
                <a:solidFill>
                  <a:srgbClr val="0070C0"/>
                </a:solidFill>
                <a:latin typeface="Arial" panose="020B0604020202020204"/>
                <a:ea typeface="微软雅黑" panose="020B0503020204020204" charset="-122"/>
              </a:rPr>
              <a:t>图数据库存储</a:t>
            </a:r>
          </a:p>
        </p:txBody>
      </p:sp>
    </p:spTree>
    <p:extLst>
      <p:ext uri="{BB962C8B-B14F-4D97-AF65-F5344CB8AC3E}">
        <p14:creationId xmlns:p14="http://schemas.microsoft.com/office/powerpoint/2010/main" val="104075218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3.5 </a:t>
            </a:r>
            <a:r>
              <a:rPr lang="zh-CN" altLang="en-US" dirty="0">
                <a:solidFill>
                  <a:srgbClr val="FFFFFF"/>
                </a:solidFill>
                <a:latin typeface="汉仪旗黑-85S" charset="0"/>
                <a:ea typeface="微软雅黑" panose="020B0503020204020204" charset="-122"/>
                <a:cs typeface="汉仪旗黑-85S" charset="0"/>
                <a:sym typeface="+mn-ea"/>
              </a:rPr>
              <a:t>知识图谱的数据存储</a:t>
            </a:r>
            <a:endParaRPr lang="en-US" altLang="zh-CN" dirty="0">
              <a:solidFill>
                <a:srgbClr val="FFFFFF"/>
              </a:solidFill>
              <a:latin typeface="汉仪旗黑-85S" charset="0"/>
              <a:ea typeface="微软雅黑" panose="020B0503020204020204" charset="-122"/>
              <a:cs typeface="汉仪旗黑-85S" charset="0"/>
              <a:sym typeface="+mn-ea"/>
            </a:endParaRPr>
          </a:p>
        </p:txBody>
      </p:sp>
      <p:sp>
        <p:nvSpPr>
          <p:cNvPr id="2" name="文本框 1"/>
          <p:cNvSpPr txBox="1"/>
          <p:nvPr/>
        </p:nvSpPr>
        <p:spPr>
          <a:xfrm>
            <a:off x="1722121" y="838200"/>
            <a:ext cx="8382000" cy="2214880"/>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000" b="1" dirty="0">
                <a:solidFill>
                  <a:srgbClr val="000000"/>
                </a:solidFill>
                <a:latin typeface="Verdana" panose="020B0604030504040204" pitchFamily="34" charset="0"/>
                <a:ea typeface="宋体" panose="02010600030101010101" pitchFamily="2" charset="-122"/>
              </a:rPr>
              <a:t>3.5.2 </a:t>
            </a:r>
            <a:r>
              <a:rPr lang="zh-CN" altLang="en-US" sz="2000" b="1" dirty="0">
                <a:solidFill>
                  <a:srgbClr val="000000"/>
                </a:solidFill>
                <a:latin typeface="Verdana" panose="020B0604030504040204" pitchFamily="34" charset="0"/>
                <a:ea typeface="宋体" panose="02010600030101010101" pitchFamily="2" charset="-122"/>
              </a:rPr>
              <a:t>RDF(Resource Description Framework)存储</a:t>
            </a:r>
          </a:p>
          <a:p>
            <a:pPr fontAlgn="base">
              <a:lnSpc>
                <a:spcPct val="150000"/>
              </a:lnSpc>
              <a:spcBef>
                <a:spcPct val="0"/>
              </a:spcBef>
              <a:spcAft>
                <a:spcPct val="0"/>
              </a:spcAft>
              <a:defRPr/>
            </a:pPr>
            <a:r>
              <a:rPr lang="en-US" altLang="zh-CN" b="1" dirty="0">
                <a:solidFill>
                  <a:srgbClr val="000000"/>
                </a:solidFill>
                <a:latin typeface="Verdana" panose="020B0604030504040204" pitchFamily="34" charset="0"/>
                <a:ea typeface="宋体" panose="02010600030101010101" pitchFamily="2" charset="-122"/>
              </a:rPr>
              <a:t>      RDF</a:t>
            </a:r>
            <a:r>
              <a:rPr lang="zh-CN" altLang="en-US" b="1" dirty="0">
                <a:solidFill>
                  <a:srgbClr val="000000"/>
                </a:solidFill>
                <a:latin typeface="Verdana" panose="020B0604030504040204" pitchFamily="34" charset="0"/>
                <a:ea typeface="宋体" panose="02010600030101010101" pitchFamily="2" charset="-122"/>
              </a:rPr>
              <a:t>本质是一个数据模型</a:t>
            </a:r>
            <a:r>
              <a:rPr lang="en-US" altLang="zh-CN" b="1" dirty="0">
                <a:solidFill>
                  <a:srgbClr val="000000"/>
                </a:solidFill>
                <a:latin typeface="Verdana" panose="020B0604030504040204" pitchFamily="34" charset="0"/>
                <a:ea typeface="宋体" panose="02010600030101010101" pitchFamily="2" charset="-122"/>
              </a:rPr>
              <a:t>,</a:t>
            </a:r>
            <a:r>
              <a:rPr lang="zh-CN" altLang="en-US" b="1" dirty="0">
                <a:solidFill>
                  <a:srgbClr val="000000"/>
                </a:solidFill>
                <a:latin typeface="Verdana" panose="020B0604030504040204" pitchFamily="34" charset="0"/>
                <a:ea typeface="宋体" panose="02010600030101010101" pitchFamily="2" charset="-122"/>
              </a:rPr>
              <a:t>它提供了一个统一的标准，用于描述实体/资源。RDF形式上表示为主谓宾SPO三元组，被用来表示实体与实体间的关系,或者实体的某个属性的值是什么。从内容上其结构为 “资源-属性-属性值”，资源实体由URI表示，属性值可以是另一个资源实体的URI，也可以是某种数据类型的值。</a:t>
            </a:r>
          </a:p>
        </p:txBody>
      </p:sp>
      <p:pic>
        <p:nvPicPr>
          <p:cNvPr id="5" name="图片 4"/>
          <p:cNvPicPr>
            <a:picLocks noChangeAspect="1"/>
          </p:cNvPicPr>
          <p:nvPr/>
        </p:nvPicPr>
        <p:blipFill>
          <a:blip r:embed="rId2"/>
          <a:stretch>
            <a:fillRect/>
          </a:stretch>
        </p:blipFill>
        <p:spPr>
          <a:xfrm>
            <a:off x="5093759" y="2931825"/>
            <a:ext cx="5040843" cy="3290032"/>
          </a:xfrm>
          <a:prstGeom prst="rect">
            <a:avLst/>
          </a:prstGeom>
        </p:spPr>
      </p:pic>
      <p:sp>
        <p:nvSpPr>
          <p:cNvPr id="6" name="文本框 5"/>
          <p:cNvSpPr txBox="1"/>
          <p:nvPr/>
        </p:nvSpPr>
        <p:spPr>
          <a:xfrm>
            <a:off x="4000500" y="5523126"/>
            <a:ext cx="4191000" cy="86169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r>
              <a:rPr lang="zh-CN" altLang="en-US" sz="1600" b="1" dirty="0">
                <a:solidFill>
                  <a:srgbClr val="0070C0"/>
                </a:solidFill>
              </a:rPr>
              <a:t>类似RDF存储结构，以元组为单元进行存储。语义较为明确。</a:t>
            </a:r>
          </a:p>
          <a:p>
            <a:r>
              <a:rPr lang="zh-CN" altLang="en-US" sz="1600" b="1" dirty="0">
                <a:solidFill>
                  <a:srgbClr val="0070C0"/>
                </a:solidFill>
              </a:rPr>
              <a:t>问题：大量自连接操作的开销巨大。</a:t>
            </a:r>
          </a:p>
        </p:txBody>
      </p:sp>
      <p:sp>
        <p:nvSpPr>
          <p:cNvPr id="7" name="矩形 6"/>
          <p:cNvSpPr/>
          <p:nvPr/>
        </p:nvSpPr>
        <p:spPr>
          <a:xfrm>
            <a:off x="1721895" y="3384276"/>
            <a:ext cx="3338829" cy="2117246"/>
          </a:xfrm>
          <a:prstGeom prst="rect">
            <a:avLst/>
          </a:prstGeom>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subject</a:t>
            </a:r>
            <a:r>
              <a:rPr lang="zh-CN" altLang="en-US" dirty="0">
                <a:latin typeface="Times New Roman" panose="02020603050405020304" pitchFamily="18" charset="0"/>
                <a:cs typeface="Times New Roman" panose="02020603050405020304" pitchFamily="18" charset="0"/>
              </a:rPr>
              <a:t>：通常是实体、事实或者概念中的任何一个。</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predicate</a:t>
            </a:r>
            <a:r>
              <a:rPr lang="zh-CN" altLang="en-US" dirty="0">
                <a:latin typeface="Times New Roman" panose="02020603050405020304" pitchFamily="18" charset="0"/>
                <a:cs typeface="Times New Roman" panose="02020603050405020304" pitchFamily="18" charset="0"/>
              </a:rPr>
              <a:t>：通常是关系或者属性。</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object</a:t>
            </a:r>
            <a:r>
              <a:rPr lang="zh-CN" altLang="en-US" dirty="0">
                <a:latin typeface="Times New Roman" panose="02020603050405020304" pitchFamily="18" charset="0"/>
                <a:cs typeface="Times New Roman" panose="02020603050405020304" pitchFamily="18" charset="0"/>
              </a:rPr>
              <a:t>：既可以是实体、事件、概念，也可以是普通的值。</a:t>
            </a:r>
          </a:p>
        </p:txBody>
      </p:sp>
    </p:spTree>
    <p:extLst>
      <p:ext uri="{BB962C8B-B14F-4D97-AF65-F5344CB8AC3E}">
        <p14:creationId xmlns:p14="http://schemas.microsoft.com/office/powerpoint/2010/main" val="302297081"/>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1"/>
          <p:cNvSpPr>
            <a:spLocks noGrp="1"/>
          </p:cNvSpPr>
          <p:nvPr>
            <p:ph type="sldNum" sz="quarter" idx="12"/>
          </p:nvPr>
        </p:nvSpPr>
        <p:spPr>
          <a:noFill/>
        </p:spPr>
        <p:txBody>
          <a:bodyPr/>
          <a:lstStyle/>
          <a:p>
            <a:pPr fontAlgn="base">
              <a:spcBef>
                <a:spcPct val="0"/>
              </a:spcBef>
              <a:spcAft>
                <a:spcPct val="0"/>
              </a:spcAft>
            </a:pPr>
            <a:fld id="{DA9F0C84-7315-4EB1-A3D9-81E33655C1A1}" type="slidenum">
              <a:rPr lang="ja-JP" altLang="en-US">
                <a:latin typeface="Arial" panose="020B0604020202020204" pitchFamily="34" charset="0"/>
                <a:ea typeface="宋体" panose="02010600030101010101" pitchFamily="2" charset="-122"/>
              </a:rPr>
              <a:pPr fontAlgn="base">
                <a:spcBef>
                  <a:spcPct val="0"/>
                </a:spcBef>
                <a:spcAft>
                  <a:spcPct val="0"/>
                </a:spcAft>
              </a:pPr>
              <a:t>27</a:t>
            </a:fld>
            <a:endParaRPr lang="en-US" altLang="ja-JP">
              <a:latin typeface="Arial" panose="020B0604020202020204" pitchFamily="34" charset="0"/>
              <a:ea typeface="宋体" panose="02010600030101010101" pitchFamily="2" charset="-122"/>
            </a:endParaRPr>
          </a:p>
        </p:txBody>
      </p:sp>
      <p:sp>
        <p:nvSpPr>
          <p:cNvPr id="1028" name="Rectangle 2"/>
          <p:cNvSpPr>
            <a:spLocks noChangeArrowheads="1"/>
          </p:cNvSpPr>
          <p:nvPr/>
        </p:nvSpPr>
        <p:spPr bwMode="auto">
          <a:xfrm>
            <a:off x="1524000" y="1"/>
            <a:ext cx="9144000" cy="765175"/>
          </a:xfrm>
          <a:prstGeom prst="rect">
            <a:avLst/>
          </a:prstGeom>
          <a:solidFill>
            <a:srgbClr val="A50021"/>
          </a:solidFill>
          <a:ln w="9525">
            <a:noFill/>
            <a:miter lim="800000"/>
          </a:ln>
        </p:spPr>
        <p:txBody>
          <a:bodyPr anchor="b"/>
          <a:lstStyle/>
          <a:p>
            <a:pPr indent="176530" fontAlgn="base">
              <a:spcBef>
                <a:spcPct val="0"/>
              </a:spcBef>
              <a:spcAft>
                <a:spcPct val="0"/>
              </a:spcAft>
            </a:pPr>
            <a:r>
              <a:rPr lang="en-US" altLang="zh-CN" sz="3600" dirty="0">
                <a:solidFill>
                  <a:prstClr val="white"/>
                </a:solidFill>
                <a:latin typeface="Times New Roman" panose="02020603050405020304" pitchFamily="18" charset="0"/>
                <a:ea typeface="黑体" panose="02010609060101010101" pitchFamily="2" charset="-122"/>
              </a:rPr>
              <a:t> 2.3  </a:t>
            </a:r>
            <a:r>
              <a:rPr lang="zh-CN" altLang="en-US" sz="3600" dirty="0">
                <a:solidFill>
                  <a:prstClr val="white"/>
                </a:solidFill>
                <a:latin typeface="Times New Roman" panose="02020603050405020304" pitchFamily="18" charset="0"/>
                <a:ea typeface="黑体" panose="02010609060101010101" pitchFamily="2" charset="-122"/>
              </a:rPr>
              <a:t>一阶谓词逻辑表示法</a:t>
            </a:r>
          </a:p>
        </p:txBody>
      </p:sp>
      <p:graphicFrame>
        <p:nvGraphicFramePr>
          <p:cNvPr id="1026" name="Object 3"/>
          <p:cNvGraphicFramePr>
            <a:graphicFrameLocks noChangeAspect="1"/>
          </p:cNvGraphicFramePr>
          <p:nvPr/>
        </p:nvGraphicFramePr>
        <p:xfrm>
          <a:off x="1727200" y="1117601"/>
          <a:ext cx="8650288" cy="5287963"/>
        </p:xfrm>
        <a:graphic>
          <a:graphicData uri="http://schemas.openxmlformats.org/presentationml/2006/ole">
            <mc:AlternateContent xmlns:mc="http://schemas.openxmlformats.org/markup-compatibility/2006">
              <mc:Choice xmlns:v="urn:schemas-microsoft-com:vml" Requires="v">
                <p:oleObj name="位图图像" r:id="rId2" imgW="5295900" imgH="4619625" progId="PBrush">
                  <p:embed/>
                </p:oleObj>
              </mc:Choice>
              <mc:Fallback>
                <p:oleObj name="位图图像" r:id="rId2" imgW="5295900" imgH="4619625" progId="PBrush">
                  <p:embed/>
                  <p:pic>
                    <p:nvPicPr>
                      <p:cNvPr id="1026" name="Object 3"/>
                      <p:cNvPicPr>
                        <a:picLocks noChangeAspect="1"/>
                      </p:cNvPicPr>
                      <p:nvPr/>
                    </p:nvPicPr>
                    <p:blipFill>
                      <a:blip r:embed="rId3"/>
                      <a:stretch>
                        <a:fillRect/>
                      </a:stretch>
                    </p:blipFill>
                    <p:spPr>
                      <a:xfrm>
                        <a:off x="1727200" y="1117601"/>
                        <a:ext cx="8650288" cy="5287963"/>
                      </a:xfrm>
                      <a:prstGeom prst="rect">
                        <a:avLst/>
                      </a:prstGeom>
                      <a:noFill/>
                      <a:ln w="9525">
                        <a:noFill/>
                      </a:ln>
                    </p:spPr>
                  </p:pic>
                </p:oleObj>
              </mc:Fallback>
            </mc:AlternateContent>
          </a:graphicData>
        </a:graphic>
      </p:graphicFrame>
      <p:sp>
        <p:nvSpPr>
          <p:cNvPr id="148484" name="Rectangle 4"/>
          <p:cNvSpPr>
            <a:spLocks noChangeArrowheads="1"/>
          </p:cNvSpPr>
          <p:nvPr/>
        </p:nvSpPr>
        <p:spPr bwMode="auto">
          <a:xfrm>
            <a:off x="7785100" y="2322513"/>
            <a:ext cx="2205038" cy="609600"/>
          </a:xfrm>
          <a:prstGeom prst="rect">
            <a:avLst/>
          </a:prstGeom>
          <a:noFill/>
          <a:ln w="38100">
            <a:solidFill>
              <a:schemeClr val="accent2"/>
            </a:solidFill>
            <a:miter lim="800000"/>
          </a:ln>
        </p:spPr>
        <p:txBody>
          <a:bodyPr wrap="none" anchor="ct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9458826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0525" y="838835"/>
            <a:ext cx="8735060" cy="2076450"/>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200" dirty="0">
                <a:solidFill>
                  <a:srgbClr val="000000"/>
                </a:solidFill>
                <a:latin typeface="Verdana" panose="020B0604030504040204" pitchFamily="34" charset="0"/>
                <a:ea typeface="宋体" panose="02010600030101010101" pitchFamily="2" charset="-122"/>
              </a:rPr>
              <a:t>      </a:t>
            </a:r>
            <a:r>
              <a:rPr lang="zh-CN" altLang="en-US" sz="2200" dirty="0">
                <a:solidFill>
                  <a:srgbClr val="000000"/>
                </a:solidFill>
                <a:latin typeface="Verdana" panose="020B0604030504040204" pitchFamily="34" charset="0"/>
                <a:ea typeface="宋体" panose="02010600030101010101" pitchFamily="2" charset="-122"/>
              </a:rPr>
              <a:t>RDF的表示形式和类型，怎么创建RDF数据集，即怎么存储和传输RDF数据呢？</a:t>
            </a:r>
          </a:p>
          <a:p>
            <a:pPr fontAlgn="base">
              <a:lnSpc>
                <a:spcPct val="150000"/>
              </a:lnSpc>
              <a:spcBef>
                <a:spcPct val="0"/>
              </a:spcBef>
              <a:spcAft>
                <a:spcPct val="0"/>
              </a:spcAft>
              <a:defRPr/>
            </a:pPr>
            <a:r>
              <a:rPr lang="en-US" altLang="zh-CN" sz="2200" dirty="0">
                <a:solidFill>
                  <a:srgbClr val="000000"/>
                </a:solidFill>
                <a:latin typeface="Verdana" panose="020B0604030504040204" pitchFamily="34" charset="0"/>
                <a:ea typeface="宋体" panose="02010600030101010101" pitchFamily="2" charset="-122"/>
              </a:rPr>
              <a:t>     </a:t>
            </a:r>
            <a:r>
              <a:rPr lang="zh-CN" altLang="en-US" sz="2000" dirty="0">
                <a:solidFill>
                  <a:srgbClr val="000000"/>
                </a:solidFill>
                <a:latin typeface="Verdana" panose="020B0604030504040204" pitchFamily="34" charset="0"/>
                <a:ea typeface="宋体" panose="02010600030101010101" pitchFamily="2" charset="-122"/>
              </a:rPr>
              <a:t>目前，RDF序列化的方式主要有：RDF/XML，N-Triples，Turtle，RDFa，JSON-LD等几种。</a:t>
            </a:r>
          </a:p>
        </p:txBody>
      </p:sp>
      <p:sp>
        <p:nvSpPr>
          <p:cNvPr id="11571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3.5 </a:t>
            </a:r>
            <a:r>
              <a:rPr lang="zh-CN" altLang="en-US" dirty="0">
                <a:solidFill>
                  <a:srgbClr val="FFFFFF"/>
                </a:solidFill>
                <a:latin typeface="汉仪旗黑-85S" charset="0"/>
                <a:ea typeface="微软雅黑" panose="020B0503020204020204" charset="-122"/>
                <a:cs typeface="汉仪旗黑-85S" charset="0"/>
                <a:sym typeface="+mn-ea"/>
              </a:rPr>
              <a:t>知识图谱的数据存储</a:t>
            </a:r>
            <a:endParaRPr lang="en-US" altLang="zh-CN" dirty="0">
              <a:solidFill>
                <a:srgbClr val="FFFFFF"/>
              </a:solidFill>
              <a:latin typeface="汉仪旗黑-85S" charset="0"/>
              <a:ea typeface="微软雅黑" panose="020B0503020204020204" charset="-122"/>
              <a:cs typeface="汉仪旗黑-85S" charset="0"/>
              <a:sym typeface="+mn-ea"/>
            </a:endParaRPr>
          </a:p>
        </p:txBody>
      </p:sp>
      <p:sp>
        <p:nvSpPr>
          <p:cNvPr id="3" name="文本框 2"/>
          <p:cNvSpPr txBox="1"/>
          <p:nvPr/>
        </p:nvSpPr>
        <p:spPr>
          <a:xfrm>
            <a:off x="1660525" y="2990850"/>
            <a:ext cx="8817610" cy="3415030"/>
          </a:xfrm>
          <a:prstGeom prst="rect">
            <a:avLst/>
          </a:prstGeom>
          <a:noFill/>
        </p:spPr>
        <p:txBody>
          <a:bodyPr wrap="square" rtlCol="0" anchor="t">
            <a:spAutoFit/>
          </a:bodyPr>
          <a:lstStyle/>
          <a:p>
            <a:pPr marL="285750" indent="-285750" fontAlgn="base">
              <a:spcBef>
                <a:spcPct val="0"/>
              </a:spcBef>
              <a:spcAft>
                <a:spcPct val="0"/>
              </a:spcAft>
              <a:buFont typeface="Arial" panose="020B0604020202020204" pitchFamily="34" charset="0"/>
              <a:buChar char="•"/>
              <a:defRPr/>
            </a:pPr>
            <a:r>
              <a:rPr lang="zh-CN" altLang="en-US" dirty="0">
                <a:solidFill>
                  <a:srgbClr val="000000"/>
                </a:solidFill>
                <a:latin typeface="Verdana" panose="020B0604030504040204" pitchFamily="34" charset="0"/>
                <a:ea typeface="宋体" panose="02010600030101010101" pitchFamily="2" charset="-122"/>
              </a:rPr>
              <a:t>RDF/XML，就是用XML的格式来表示RDF数据。优点是XML的技术比较成熟，有许多现成的工具来存储和解析XML。缺点是XML的格式太冗长，也不便于阅读，通常不会使用这种方式来处理RDF数据。</a:t>
            </a:r>
          </a:p>
          <a:p>
            <a:pPr marL="285750" indent="-285750" fontAlgn="base">
              <a:spcBef>
                <a:spcPct val="0"/>
              </a:spcBef>
              <a:spcAft>
                <a:spcPct val="0"/>
              </a:spcAft>
              <a:buFont typeface="Arial" panose="020B0604020202020204" pitchFamily="34" charset="0"/>
              <a:buChar char="•"/>
              <a:defRPr/>
            </a:pPr>
            <a:endParaRPr lang="zh-CN" altLang="en-US" dirty="0">
              <a:solidFill>
                <a:srgbClr val="000000"/>
              </a:solidFill>
              <a:latin typeface="Verdana" panose="020B0604030504040204" pitchFamily="34" charset="0"/>
              <a:ea typeface="宋体" panose="02010600030101010101" pitchFamily="2" charset="-122"/>
            </a:endParaRPr>
          </a:p>
          <a:p>
            <a:pPr marL="285750" indent="-285750" fontAlgn="base">
              <a:spcBef>
                <a:spcPct val="0"/>
              </a:spcBef>
              <a:spcAft>
                <a:spcPct val="0"/>
              </a:spcAft>
              <a:buFont typeface="Arial" panose="020B0604020202020204" pitchFamily="34" charset="0"/>
              <a:buChar char="•"/>
              <a:defRPr/>
            </a:pPr>
            <a:r>
              <a:rPr lang="zh-CN" altLang="en-US" dirty="0">
                <a:solidFill>
                  <a:srgbClr val="000000"/>
                </a:solidFill>
                <a:latin typeface="Verdana" panose="020B0604030504040204" pitchFamily="34" charset="0"/>
                <a:ea typeface="宋体" panose="02010600030101010101" pitchFamily="2" charset="-122"/>
              </a:rPr>
              <a:t>N-Triples，即用多个三元组来表示RDF数据集，是最直观的表示方法。在文件中，每一行表示一个三元组，方便机器解析和处理。开放领域知识图谱DBpedia通常是用这种格式来发布数据的。</a:t>
            </a:r>
          </a:p>
          <a:p>
            <a:pPr marL="285750" indent="-285750" fontAlgn="base">
              <a:spcBef>
                <a:spcPct val="0"/>
              </a:spcBef>
              <a:spcAft>
                <a:spcPct val="0"/>
              </a:spcAft>
              <a:buFont typeface="Arial" panose="020B0604020202020204" pitchFamily="34" charset="0"/>
              <a:buChar char="•"/>
              <a:defRPr/>
            </a:pPr>
            <a:endParaRPr lang="zh-CN" altLang="en-US" dirty="0">
              <a:solidFill>
                <a:srgbClr val="000000"/>
              </a:solidFill>
              <a:latin typeface="Verdana" panose="020B0604030504040204" pitchFamily="34" charset="0"/>
              <a:ea typeface="宋体" panose="02010600030101010101" pitchFamily="2" charset="-122"/>
            </a:endParaRPr>
          </a:p>
          <a:p>
            <a:pPr marL="285750" indent="-285750" fontAlgn="base">
              <a:spcBef>
                <a:spcPct val="0"/>
              </a:spcBef>
              <a:spcAft>
                <a:spcPct val="0"/>
              </a:spcAft>
              <a:buFont typeface="Arial" panose="020B0604020202020204" pitchFamily="34" charset="0"/>
              <a:buChar char="•"/>
              <a:defRPr/>
            </a:pPr>
            <a:r>
              <a:rPr lang="zh-CN" altLang="en-US" dirty="0">
                <a:solidFill>
                  <a:srgbClr val="000000"/>
                </a:solidFill>
                <a:latin typeface="Verdana" panose="020B0604030504040204" pitchFamily="34" charset="0"/>
                <a:ea typeface="宋体" panose="02010600030101010101" pitchFamily="2" charset="-122"/>
              </a:rPr>
              <a:t>Turtle, 应该是使用得最多的一种RDF序列化方式了。它比RDF/XML紧凑，且可读性比N-Triples好。</a:t>
            </a:r>
          </a:p>
          <a:p>
            <a:pPr marL="285750" indent="-285750" fontAlgn="base">
              <a:spcBef>
                <a:spcPct val="0"/>
              </a:spcBef>
              <a:spcAft>
                <a:spcPct val="0"/>
              </a:spcAft>
              <a:buFont typeface="Arial" panose="020B0604020202020204" pitchFamily="34" charset="0"/>
              <a:buChar char="•"/>
              <a:defRPr/>
            </a:pPr>
            <a:endParaRPr lang="zh-CN" altLang="en-US" dirty="0">
              <a:solidFill>
                <a:srgbClr val="000000"/>
              </a:solidFill>
              <a:latin typeface="Verdana" panose="020B0604030504040204" pitchFamily="34" charset="0"/>
              <a:ea typeface="宋体" panose="02010600030101010101" pitchFamily="2" charset="-122"/>
            </a:endParaRPr>
          </a:p>
          <a:p>
            <a:pPr marL="285750" indent="-285750" fontAlgn="base">
              <a:spcBef>
                <a:spcPct val="0"/>
              </a:spcBef>
              <a:spcAft>
                <a:spcPct val="0"/>
              </a:spcAft>
              <a:buFont typeface="Arial" panose="020B0604020202020204" pitchFamily="34" charset="0"/>
              <a:buChar char="•"/>
              <a:defRPr/>
            </a:pPr>
            <a:r>
              <a:rPr lang="zh-CN" altLang="en-US" dirty="0">
                <a:solidFill>
                  <a:srgbClr val="000000"/>
                </a:solidFill>
                <a:latin typeface="Verdana" panose="020B0604030504040204" pitchFamily="34" charset="0"/>
                <a:ea typeface="宋体" panose="02010600030101010101" pitchFamily="2" charset="-122"/>
              </a:rPr>
              <a:t>JSON-LD，即“JSON for Linking Data”，用键值对的方式来存储RDF数据。</a:t>
            </a:r>
          </a:p>
        </p:txBody>
      </p:sp>
    </p:spTree>
    <p:extLst>
      <p:ext uri="{BB962C8B-B14F-4D97-AF65-F5344CB8AC3E}">
        <p14:creationId xmlns:p14="http://schemas.microsoft.com/office/powerpoint/2010/main" val="2186525596"/>
      </p:ext>
    </p:extLst>
  </p:cSld>
  <p:clrMapOvr>
    <a:masterClrMapping/>
  </p:clrMapOvr>
  <p:transition>
    <p:random/>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3.5 </a:t>
            </a:r>
            <a:r>
              <a:rPr lang="zh-CN" altLang="en-US" dirty="0">
                <a:solidFill>
                  <a:srgbClr val="FFFFFF"/>
                </a:solidFill>
                <a:latin typeface="汉仪旗黑-85S" charset="0"/>
                <a:ea typeface="微软雅黑" panose="020B0503020204020204" charset="-122"/>
                <a:cs typeface="汉仪旗黑-85S" charset="0"/>
                <a:sym typeface="+mn-ea"/>
              </a:rPr>
              <a:t>知识图谱的数据存储</a:t>
            </a:r>
            <a:endParaRPr lang="en-US" altLang="zh-CN" dirty="0">
              <a:solidFill>
                <a:srgbClr val="FFFFFF"/>
              </a:solidFill>
              <a:latin typeface="汉仪旗黑-85S" charset="0"/>
              <a:ea typeface="微软雅黑" panose="020B0503020204020204" charset="-122"/>
              <a:cs typeface="汉仪旗黑-85S" charset="0"/>
              <a:sym typeface="+mn-ea"/>
            </a:endParaRPr>
          </a:p>
        </p:txBody>
      </p:sp>
      <p:pic>
        <p:nvPicPr>
          <p:cNvPr id="3" name="图片 2"/>
          <p:cNvPicPr>
            <a:picLocks noChangeAspect="1"/>
          </p:cNvPicPr>
          <p:nvPr/>
        </p:nvPicPr>
        <p:blipFill>
          <a:blip r:embed="rId2"/>
          <a:stretch>
            <a:fillRect/>
          </a:stretch>
        </p:blipFill>
        <p:spPr>
          <a:xfrm>
            <a:off x="2433321" y="2490471"/>
            <a:ext cx="7049135" cy="3837305"/>
          </a:xfrm>
          <a:prstGeom prst="rect">
            <a:avLst/>
          </a:prstGeom>
        </p:spPr>
      </p:pic>
      <p:sp>
        <p:nvSpPr>
          <p:cNvPr id="2" name="文本框 1"/>
          <p:cNvSpPr txBox="1"/>
          <p:nvPr/>
        </p:nvSpPr>
        <p:spPr>
          <a:xfrm>
            <a:off x="1676401" y="762001"/>
            <a:ext cx="8438515" cy="1614805"/>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400" b="1" dirty="0">
                <a:solidFill>
                  <a:srgbClr val="0070C0"/>
                </a:solidFill>
                <a:latin typeface="Verdana" panose="020B0604030504040204" pitchFamily="34" charset="0"/>
                <a:ea typeface="宋体" panose="02010600030101010101" pitchFamily="2" charset="-122"/>
              </a:rPr>
              <a:t>3.5.3 </a:t>
            </a:r>
            <a:r>
              <a:rPr lang="zh-CN" altLang="en-US" sz="2400" b="1" dirty="0">
                <a:solidFill>
                  <a:srgbClr val="0070C0"/>
                </a:solidFill>
                <a:latin typeface="Verdana" panose="020B0604030504040204" pitchFamily="34" charset="0"/>
                <a:ea typeface="宋体" panose="02010600030101010101" pitchFamily="2" charset="-122"/>
              </a:rPr>
              <a:t>图数据库存储</a:t>
            </a:r>
          </a:p>
          <a:p>
            <a:pPr fontAlgn="base">
              <a:lnSpc>
                <a:spcPct val="150000"/>
              </a:lnSpc>
              <a:spcBef>
                <a:spcPct val="0"/>
              </a:spcBef>
              <a:spcAft>
                <a:spcPct val="0"/>
              </a:spcAft>
              <a:defRPr/>
            </a:pPr>
            <a:r>
              <a:rPr lang="zh-CN" altLang="en-US" sz="2400" dirty="0">
                <a:solidFill>
                  <a:srgbClr val="000000"/>
                </a:solidFill>
                <a:latin typeface="Verdana" panose="020B0604030504040204" pitchFamily="34" charset="0"/>
                <a:ea typeface="宋体" panose="02010600030101010101" pitchFamily="2" charset="-122"/>
              </a:rPr>
              <a:t> </a:t>
            </a:r>
            <a:r>
              <a:rPr lang="en-US" altLang="zh-CN" sz="2400" dirty="0">
                <a:solidFill>
                  <a:srgbClr val="000000"/>
                </a:solidFill>
                <a:latin typeface="Verdana" panose="020B0604030504040204" pitchFamily="34" charset="0"/>
                <a:ea typeface="宋体" panose="02010600030101010101" pitchFamily="2" charset="-122"/>
              </a:rPr>
              <a:t> </a:t>
            </a:r>
            <a:r>
              <a:rPr dirty="0">
                <a:solidFill>
                  <a:srgbClr val="000000"/>
                </a:solidFill>
                <a:latin typeface="Verdana" panose="020B0604030504040204" pitchFamily="34" charset="0"/>
                <a:ea typeface="宋体" panose="02010600030101010101" pitchFamily="2" charset="-122"/>
              </a:rPr>
              <a:t>图数据库的结构定义相比RDF数据库更为通用，实现了图结构中的节点，边以及属性来进行图数据的存储，典型的开源图数据库就是Neo4j。</a:t>
            </a:r>
          </a:p>
        </p:txBody>
      </p:sp>
    </p:spTree>
    <p:extLst>
      <p:ext uri="{BB962C8B-B14F-4D97-AF65-F5344CB8AC3E}">
        <p14:creationId xmlns:p14="http://schemas.microsoft.com/office/powerpoint/2010/main" val="1829421629"/>
      </p:ext>
    </p:extLst>
  </p:cSld>
  <p:clrMapOvr>
    <a:masterClrMapping/>
  </p:clrMapOvr>
  <p:transition>
    <p:random/>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80236" y="977901"/>
            <a:ext cx="2969083" cy="461665"/>
          </a:xfrm>
          <a:prstGeom prst="rect">
            <a:avLst/>
          </a:prstGeom>
          <a:noFill/>
        </p:spPr>
        <p:txBody>
          <a:bodyPr wrap="none" rtlCol="0">
            <a:spAutoFit/>
          </a:bodyPr>
          <a:lstStyle/>
          <a:p>
            <a:pPr fontAlgn="base">
              <a:spcBef>
                <a:spcPct val="0"/>
              </a:spcBef>
              <a:spcAft>
                <a:spcPct val="0"/>
              </a:spcAft>
              <a:defRPr/>
            </a:pPr>
            <a:r>
              <a:rPr lang="zh-CN" altLang="en-US" sz="2400" b="1">
                <a:solidFill>
                  <a:srgbClr val="000000"/>
                </a:solidFill>
                <a:latin typeface="Verdana" panose="020B0604030504040204" pitchFamily="34" charset="0"/>
                <a:ea typeface="宋体" panose="02010600030101010101" pitchFamily="2" charset="-122"/>
              </a:rPr>
              <a:t>图数据库存储的特点</a:t>
            </a:r>
          </a:p>
        </p:txBody>
      </p:sp>
      <p:sp>
        <p:nvSpPr>
          <p:cNvPr id="11571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3.5 </a:t>
            </a:r>
            <a:r>
              <a:rPr lang="zh-CN" altLang="en-US" dirty="0">
                <a:solidFill>
                  <a:srgbClr val="FFFFFF"/>
                </a:solidFill>
                <a:latin typeface="汉仪旗黑-85S" charset="0"/>
                <a:ea typeface="微软雅黑" panose="020B0503020204020204" charset="-122"/>
                <a:cs typeface="汉仪旗黑-85S" charset="0"/>
                <a:sym typeface="+mn-ea"/>
              </a:rPr>
              <a:t>知识图谱的数据存储</a:t>
            </a:r>
            <a:endParaRPr lang="en-US" altLang="zh-CN" dirty="0">
              <a:solidFill>
                <a:srgbClr val="FFFFFF"/>
              </a:solidFill>
              <a:latin typeface="汉仪旗黑-85S" charset="0"/>
              <a:ea typeface="微软雅黑" panose="020B0503020204020204" charset="-122"/>
              <a:cs typeface="汉仪旗黑-85S" charset="0"/>
              <a:sym typeface="+mn-ea"/>
            </a:endParaRPr>
          </a:p>
        </p:txBody>
      </p:sp>
      <p:sp>
        <p:nvSpPr>
          <p:cNvPr id="3" name="文本框 2"/>
          <p:cNvSpPr txBox="1"/>
          <p:nvPr/>
        </p:nvSpPr>
        <p:spPr>
          <a:xfrm>
            <a:off x="2057400" y="1651000"/>
            <a:ext cx="7541260" cy="398780"/>
          </a:xfrm>
          <a:prstGeom prst="rect">
            <a:avLst/>
          </a:prstGeom>
          <a:noFill/>
        </p:spPr>
        <p:txBody>
          <a:bodyPr wrap="square" rtlCol="0" anchor="t">
            <a:spAutoFit/>
          </a:bodyPr>
          <a:lstStyle/>
          <a:p>
            <a:pPr fontAlgn="base">
              <a:spcBef>
                <a:spcPct val="0"/>
              </a:spcBef>
              <a:spcAft>
                <a:spcPct val="0"/>
              </a:spcAft>
              <a:defRPr/>
            </a:pPr>
            <a:r>
              <a:rPr lang="zh-CN" altLang="en-US" sz="2000">
                <a:solidFill>
                  <a:srgbClr val="000000"/>
                </a:solidFill>
                <a:latin typeface="Verdana" panose="020B0604030504040204" pitchFamily="34" charset="0"/>
                <a:ea typeface="宋体" panose="02010600030101010101" pitchFamily="2" charset="-122"/>
              </a:rPr>
              <a:t>图数据库源于图理论，它包含节点和关系，具有如下几个特征：</a:t>
            </a:r>
          </a:p>
        </p:txBody>
      </p:sp>
      <p:sp>
        <p:nvSpPr>
          <p:cNvPr id="4" name="文本框 3"/>
          <p:cNvSpPr txBox="1"/>
          <p:nvPr/>
        </p:nvSpPr>
        <p:spPr>
          <a:xfrm>
            <a:off x="1880236" y="2286001"/>
            <a:ext cx="8635365" cy="2554545"/>
          </a:xfrm>
          <a:prstGeom prst="rect">
            <a:avLst/>
          </a:prstGeom>
          <a:noFill/>
        </p:spPr>
        <p:txBody>
          <a:bodyPr wrap="square" rtlCol="0" anchor="t">
            <a:spAutoFit/>
          </a:bodyPr>
          <a:lstStyle/>
          <a:p>
            <a:pPr marL="285750" indent="-285750" fontAlgn="base">
              <a:spcBef>
                <a:spcPct val="0"/>
              </a:spcBef>
              <a:spcAft>
                <a:spcPct val="0"/>
              </a:spcAft>
              <a:buFont typeface="Wingdings" panose="05000000000000000000" charset="0"/>
              <a:buChar char="l"/>
              <a:defRPr/>
            </a:pPr>
            <a:r>
              <a:rPr lang="zh-CN" altLang="en-US" sz="2000" dirty="0">
                <a:solidFill>
                  <a:srgbClr val="000000"/>
                </a:solidFill>
                <a:latin typeface="Verdana" panose="020B0604030504040204" pitchFamily="34" charset="0"/>
                <a:ea typeface="宋体" panose="02010600030101010101" pitchFamily="2" charset="-122"/>
              </a:rPr>
              <a:t>节点(node)：通常表示实体，例如人员、账户、事件等，节点可以有属性和标签。</a:t>
            </a:r>
          </a:p>
          <a:p>
            <a:pPr marL="285750" indent="-285750" fontAlgn="base">
              <a:spcBef>
                <a:spcPct val="0"/>
              </a:spcBef>
              <a:spcAft>
                <a:spcPct val="0"/>
              </a:spcAft>
              <a:buFont typeface="Wingdings" panose="05000000000000000000" charset="0"/>
              <a:buChar char="l"/>
              <a:defRPr/>
            </a:pPr>
            <a:endParaRPr lang="zh-CN" altLang="en-US" sz="2000" dirty="0">
              <a:solidFill>
                <a:srgbClr val="000000"/>
              </a:solidFill>
              <a:latin typeface="Verdana" panose="020B0604030504040204" pitchFamily="34" charset="0"/>
              <a:ea typeface="宋体" panose="02010600030101010101" pitchFamily="2" charset="-122"/>
            </a:endParaRPr>
          </a:p>
          <a:p>
            <a:pPr marL="285750" indent="-285750" algn="just" fontAlgn="base">
              <a:spcBef>
                <a:spcPct val="0"/>
              </a:spcBef>
              <a:spcAft>
                <a:spcPct val="0"/>
              </a:spcAft>
              <a:buFont typeface="Wingdings" panose="05000000000000000000" charset="0"/>
              <a:buChar char="l"/>
              <a:defRPr/>
            </a:pPr>
            <a:r>
              <a:rPr lang="zh-CN" altLang="en-US" sz="2000" dirty="0">
                <a:solidFill>
                  <a:srgbClr val="000000"/>
                </a:solidFill>
                <a:latin typeface="Verdana" panose="020B0604030504040204" pitchFamily="34" charset="0"/>
                <a:ea typeface="宋体" panose="02010600030101010101" pitchFamily="2" charset="-122"/>
              </a:rPr>
              <a:t>边(edge)：又被称为关系(relationships)，具有名字和方向，并有开始节点和一个结束节点，边是图数据库中最显著的一个特征，在RDBMS中没有对应实现。</a:t>
            </a:r>
          </a:p>
          <a:p>
            <a:pPr marL="285750" indent="-285750" fontAlgn="base">
              <a:spcBef>
                <a:spcPct val="0"/>
              </a:spcBef>
              <a:spcAft>
                <a:spcPct val="0"/>
              </a:spcAft>
              <a:buFont typeface="Wingdings" panose="05000000000000000000" charset="0"/>
              <a:buChar char="l"/>
              <a:defRPr/>
            </a:pPr>
            <a:endParaRPr lang="zh-CN" altLang="en-US" sz="2000" dirty="0">
              <a:solidFill>
                <a:srgbClr val="000000"/>
              </a:solidFill>
              <a:latin typeface="Verdana" panose="020B0604030504040204" pitchFamily="34" charset="0"/>
              <a:ea typeface="宋体" panose="02010600030101010101" pitchFamily="2" charset="-122"/>
            </a:endParaRPr>
          </a:p>
          <a:p>
            <a:pPr marL="285750" indent="-285750" fontAlgn="base">
              <a:spcBef>
                <a:spcPct val="0"/>
              </a:spcBef>
              <a:spcAft>
                <a:spcPct val="0"/>
              </a:spcAft>
              <a:buFont typeface="Wingdings" panose="05000000000000000000" charset="0"/>
              <a:buChar char="l"/>
              <a:defRPr/>
            </a:pPr>
            <a:r>
              <a:rPr lang="zh-CN" altLang="en-US" sz="2000" dirty="0">
                <a:solidFill>
                  <a:srgbClr val="000000"/>
                </a:solidFill>
                <a:latin typeface="Verdana" panose="020B0604030504040204" pitchFamily="34" charset="0"/>
                <a:ea typeface="宋体" panose="02010600030101010101" pitchFamily="2" charset="-122"/>
              </a:rPr>
              <a:t>属性(properties)：类似KV数据库中的键值对，节点和边都可以有属性。</a:t>
            </a:r>
          </a:p>
        </p:txBody>
      </p:sp>
    </p:spTree>
    <p:extLst>
      <p:ext uri="{BB962C8B-B14F-4D97-AF65-F5344CB8AC3E}">
        <p14:creationId xmlns:p14="http://schemas.microsoft.com/office/powerpoint/2010/main" val="278812840"/>
      </p:ext>
    </p:extLst>
  </p:cSld>
  <p:clrMapOvr>
    <a:masterClrMapping/>
  </p:clrMapOvr>
  <p:transition>
    <p:random/>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3.6 </a:t>
            </a:r>
            <a:r>
              <a:rPr lang="zh-CN" altLang="en-US" dirty="0">
                <a:solidFill>
                  <a:srgbClr val="FFFFFF"/>
                </a:solidFill>
                <a:latin typeface="汉仪旗黑-85S" charset="0"/>
                <a:ea typeface="微软雅黑" panose="020B0503020204020204" charset="-122"/>
                <a:cs typeface="汉仪旗黑-85S" charset="0"/>
                <a:sym typeface="+mn-ea"/>
              </a:rPr>
              <a:t>知识图谱的构建过程</a:t>
            </a:r>
          </a:p>
        </p:txBody>
      </p:sp>
      <p:sp>
        <p:nvSpPr>
          <p:cNvPr id="4" name="文本框 3"/>
          <p:cNvSpPr txBox="1"/>
          <p:nvPr/>
        </p:nvSpPr>
        <p:spPr>
          <a:xfrm>
            <a:off x="1676400" y="838201"/>
            <a:ext cx="8680450" cy="951735"/>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000" dirty="0">
                <a:solidFill>
                  <a:srgbClr val="000000"/>
                </a:solidFill>
                <a:latin typeface="Verdana" panose="020B0604030504040204" pitchFamily="34" charset="0"/>
                <a:ea typeface="宋体" panose="02010600030101010101" pitchFamily="2" charset="-122"/>
              </a:rPr>
              <a:t>    </a:t>
            </a:r>
            <a:r>
              <a:rPr lang="zh-CN" altLang="en-US" sz="2000" dirty="0">
                <a:solidFill>
                  <a:srgbClr val="000000"/>
                </a:solidFill>
                <a:latin typeface="Verdana" panose="020B0604030504040204" pitchFamily="34" charset="0"/>
                <a:ea typeface="宋体" panose="02010600030101010101" pitchFamily="2" charset="-122"/>
              </a:rPr>
              <a:t>从原始的数据到形成知识图谱，经历了知识抽取、知识表示、知识融合和知识推理四个过程。</a:t>
            </a:r>
          </a:p>
        </p:txBody>
      </p:sp>
      <p:sp>
        <p:nvSpPr>
          <p:cNvPr id="9" name="文本框 8"/>
          <p:cNvSpPr txBox="1"/>
          <p:nvPr/>
        </p:nvSpPr>
        <p:spPr>
          <a:xfrm>
            <a:off x="4648201" y="1645920"/>
            <a:ext cx="2044149" cy="369332"/>
          </a:xfrm>
          <a:prstGeom prst="rect">
            <a:avLst/>
          </a:prstGeom>
          <a:noFill/>
        </p:spPr>
        <p:txBody>
          <a:bodyPr wrap="none" rtlCol="0">
            <a:spAutoFit/>
          </a:bodyPr>
          <a:lstStyle/>
          <a:p>
            <a:pPr fontAlgn="base">
              <a:spcBef>
                <a:spcPct val="0"/>
              </a:spcBef>
              <a:spcAft>
                <a:spcPct val="0"/>
              </a:spcAft>
              <a:defRPr/>
            </a:pPr>
            <a:r>
              <a:rPr lang="zh-CN" altLang="en-US" b="1">
                <a:solidFill>
                  <a:srgbClr val="0070C0"/>
                </a:solidFill>
                <a:latin typeface="Verdana" panose="020B0604030504040204" pitchFamily="34" charset="0"/>
                <a:ea typeface="宋体" panose="02010600030101010101" pitchFamily="2" charset="-122"/>
              </a:rPr>
              <a:t>知识图谱构建过程</a:t>
            </a:r>
          </a:p>
        </p:txBody>
      </p:sp>
      <p:grpSp>
        <p:nvGrpSpPr>
          <p:cNvPr id="6" name="组合 5"/>
          <p:cNvGrpSpPr/>
          <p:nvPr/>
        </p:nvGrpSpPr>
        <p:grpSpPr>
          <a:xfrm>
            <a:off x="2092325" y="2362200"/>
            <a:ext cx="8118475" cy="3799286"/>
            <a:chOff x="568324" y="2362200"/>
            <a:chExt cx="8118475" cy="379928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324" y="2362200"/>
              <a:ext cx="8118475" cy="3799286"/>
            </a:xfrm>
            <a:prstGeom prst="rect">
              <a:avLst/>
            </a:prstGeom>
          </p:spPr>
        </p:pic>
        <p:sp>
          <p:nvSpPr>
            <p:cNvPr id="5" name="矩形 4"/>
            <p:cNvSpPr/>
            <p:nvPr/>
          </p:nvSpPr>
          <p:spPr>
            <a:xfrm>
              <a:off x="3429000" y="5867400"/>
              <a:ext cx="2286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67278069"/>
      </p:ext>
    </p:extLst>
  </p:cSld>
  <p:clrMapOvr>
    <a:masterClrMapping/>
  </p:clrMapOvr>
  <p:transition>
    <p:random/>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3.6 </a:t>
            </a:r>
            <a:r>
              <a:rPr lang="zh-CN" altLang="en-US" dirty="0">
                <a:solidFill>
                  <a:schemeClr val="lt1"/>
                </a:solidFill>
                <a:latin typeface="汉仪旗黑-85S" charset="0"/>
                <a:cs typeface="汉仪旗黑-85S" charset="0"/>
                <a:sym typeface="+mn-ea"/>
              </a:rPr>
              <a:t>知识图谱的构建过程</a:t>
            </a:r>
          </a:p>
        </p:txBody>
      </p:sp>
      <p:sp>
        <p:nvSpPr>
          <p:cNvPr id="3" name="文本框 2"/>
          <p:cNvSpPr txBox="1"/>
          <p:nvPr/>
        </p:nvSpPr>
        <p:spPr>
          <a:xfrm>
            <a:off x="1600201" y="934547"/>
            <a:ext cx="1895071" cy="523220"/>
          </a:xfrm>
          <a:prstGeom prst="rect">
            <a:avLst/>
          </a:prstGeom>
          <a:noFill/>
        </p:spPr>
        <p:txBody>
          <a:bodyPr wrap="none" rtlCol="0">
            <a:spAutoFit/>
          </a:bodyPr>
          <a:lstStyle/>
          <a:p>
            <a:r>
              <a:rPr lang="en-US" altLang="zh-CN" sz="2800" b="1" dirty="0"/>
              <a:t>1 </a:t>
            </a:r>
            <a:r>
              <a:rPr lang="zh-CN" altLang="en-US" sz="2800" b="1" dirty="0"/>
              <a:t>知识抽取</a:t>
            </a:r>
          </a:p>
        </p:txBody>
      </p:sp>
      <p:sp>
        <p:nvSpPr>
          <p:cNvPr id="5" name="文本框 4"/>
          <p:cNvSpPr txBox="1"/>
          <p:nvPr/>
        </p:nvSpPr>
        <p:spPr>
          <a:xfrm>
            <a:off x="1714500" y="2743200"/>
            <a:ext cx="8953500" cy="2861310"/>
          </a:xfrm>
          <a:prstGeom prst="rect">
            <a:avLst/>
          </a:prstGeom>
          <a:noFill/>
        </p:spPr>
        <p:txBody>
          <a:bodyPr wrap="square" rtlCol="0" anchor="t">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）结构化数据处理</a:t>
            </a:r>
          </a:p>
          <a:p>
            <a:pPr>
              <a:lnSpc>
                <a:spcPct val="15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针对结构化数据，通常是关系型数据库的数据，数据结构清晰，把关系型数据库中的数据转换为RDF数据（linked data），普遍采用的技术是D2R技术。D2R主要包括D2R Server，D2RQ Engine和D2RRQ Mapping语言。</a:t>
            </a:r>
          </a:p>
        </p:txBody>
      </p:sp>
      <p:sp>
        <p:nvSpPr>
          <p:cNvPr id="6" name="文本框 5"/>
          <p:cNvSpPr txBox="1"/>
          <p:nvPr/>
        </p:nvSpPr>
        <p:spPr>
          <a:xfrm>
            <a:off x="1828801" y="1524000"/>
            <a:ext cx="8401685" cy="1129092"/>
          </a:xfrm>
          <a:prstGeom prst="rect">
            <a:avLst/>
          </a:prstGeom>
          <a:noFill/>
        </p:spPr>
        <p:txBody>
          <a:bodyPr wrap="square" rtlCol="0" anchor="t">
            <a:spAutoFit/>
          </a:bodyPr>
          <a:lstStyle/>
          <a:p>
            <a:pPr>
              <a:lnSpc>
                <a:spcPct val="150000"/>
              </a:lnSpc>
            </a:pPr>
            <a:r>
              <a:rPr lang="en-US" altLang="zh-CN" sz="2400" dirty="0"/>
              <a:t>    </a:t>
            </a:r>
            <a:r>
              <a:rPr lang="zh-CN" altLang="en-US" sz="2400" dirty="0"/>
              <a:t>知识抽取即从不同来源、不同结构的数据中进行知识提取，形成知识(结构化数据)存入到知识图谱。</a:t>
            </a:r>
          </a:p>
        </p:txBody>
      </p:sp>
    </p:spTree>
    <p:extLst>
      <p:ext uri="{BB962C8B-B14F-4D97-AF65-F5344CB8AC3E}">
        <p14:creationId xmlns:p14="http://schemas.microsoft.com/office/powerpoint/2010/main" val="4066211908"/>
      </p:ext>
    </p:extLst>
  </p:cSld>
  <p:clrMapOvr>
    <a:masterClrMapping/>
  </p:clrMapOvr>
  <p:transition>
    <p:random/>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3.6 </a:t>
            </a:r>
            <a:r>
              <a:rPr lang="zh-CN" altLang="en-US" dirty="0">
                <a:solidFill>
                  <a:schemeClr val="lt1"/>
                </a:solidFill>
                <a:latin typeface="汉仪旗黑-85S" charset="0"/>
                <a:cs typeface="汉仪旗黑-85S" charset="0"/>
                <a:sym typeface="+mn-ea"/>
              </a:rPr>
              <a:t>知识图谱的构建过程</a:t>
            </a:r>
          </a:p>
        </p:txBody>
      </p:sp>
      <p:sp>
        <p:nvSpPr>
          <p:cNvPr id="3" name="文本框 2"/>
          <p:cNvSpPr txBox="1"/>
          <p:nvPr/>
        </p:nvSpPr>
        <p:spPr>
          <a:xfrm>
            <a:off x="1752601" y="919638"/>
            <a:ext cx="1895071" cy="523220"/>
          </a:xfrm>
          <a:prstGeom prst="rect">
            <a:avLst/>
          </a:prstGeom>
          <a:noFill/>
        </p:spPr>
        <p:txBody>
          <a:bodyPr wrap="none" rtlCol="0">
            <a:spAutoFit/>
          </a:bodyPr>
          <a:lstStyle/>
          <a:p>
            <a:r>
              <a:rPr lang="en-US" altLang="zh-CN" sz="2800" b="1" dirty="0"/>
              <a:t>1</a:t>
            </a:r>
            <a:r>
              <a:rPr lang="zh-CN" altLang="en-US" sz="2800" b="1" dirty="0"/>
              <a:t> 知识抽取</a:t>
            </a:r>
          </a:p>
        </p:txBody>
      </p:sp>
      <p:sp>
        <p:nvSpPr>
          <p:cNvPr id="4" name="文本框 3"/>
          <p:cNvSpPr txBox="1"/>
          <p:nvPr/>
        </p:nvSpPr>
        <p:spPr>
          <a:xfrm>
            <a:off x="1905000" y="1596072"/>
            <a:ext cx="8382000" cy="5077460"/>
          </a:xfrm>
          <a:prstGeom prst="rect">
            <a:avLst/>
          </a:prstGeom>
          <a:noFill/>
        </p:spPr>
        <p:txBody>
          <a:bodyPr wrap="square" rtlCol="0" anchor="t">
            <a:spAutoFit/>
          </a:bodyPr>
          <a:lstStyle/>
          <a:p>
            <a:pPr>
              <a:lnSpc>
                <a:spcPct val="150000"/>
              </a:lnSpc>
            </a:pPr>
            <a:r>
              <a:rPr lang="zh-CN" altLang="en-US" sz="2400" dirty="0"/>
              <a:t>（</a:t>
            </a:r>
            <a:r>
              <a:rPr lang="en-US" altLang="zh-CN" sz="2400" dirty="0"/>
              <a:t>2</a:t>
            </a:r>
            <a:r>
              <a:rPr lang="zh-CN" altLang="en-US" sz="2400" dirty="0"/>
              <a:t>）半结构化数据处理</a:t>
            </a:r>
          </a:p>
          <a:p>
            <a:pPr>
              <a:lnSpc>
                <a:spcPct val="150000"/>
              </a:lnSpc>
            </a:pPr>
            <a:r>
              <a:rPr lang="en-US" altLang="zh-CN" sz="2400" dirty="0"/>
              <a:t>      </a:t>
            </a:r>
            <a:r>
              <a:rPr lang="zh-CN" altLang="en-US" sz="2400" dirty="0"/>
              <a:t>半结构化数据，主要是指那些具有一定的数据结构，但需要进一步提取整理的数据。比如百科的数据，网页中的数据等。对于这类数据，主要采用包装器的方式进行处理。</a:t>
            </a:r>
          </a:p>
          <a:p>
            <a:pPr>
              <a:lnSpc>
                <a:spcPct val="150000"/>
              </a:lnSpc>
            </a:pPr>
            <a:r>
              <a:rPr lang="en-US" altLang="zh-CN" sz="2400" dirty="0"/>
              <a:t>       </a:t>
            </a:r>
            <a:r>
              <a:rPr lang="zh-CN" altLang="en-US" sz="2400" dirty="0"/>
              <a:t>包装器是一个能够将数据从HTML网页中抽取出来，并且将它们还原为结构化的数据的软件程序。网页数据输入到包装器中，通过包装器的处理，输出为我们需要的信息。</a:t>
            </a:r>
          </a:p>
          <a:p>
            <a:pPr>
              <a:lnSpc>
                <a:spcPct val="150000"/>
              </a:lnSpc>
            </a:pPr>
            <a:r>
              <a:rPr lang="en-US" altLang="zh-CN" sz="2400" dirty="0">
                <a:sym typeface="+mn-ea"/>
              </a:rPr>
              <a:t>      </a:t>
            </a:r>
            <a:r>
              <a:rPr lang="zh-CN" altLang="en-US" sz="2400" dirty="0">
                <a:sym typeface="+mn-ea"/>
              </a:rPr>
              <a:t>包装器归纳主要包括网页清洗、网页标注、包装器空间生成、包装器评估、包装器归纳结果等步骤。</a:t>
            </a:r>
            <a:endParaRPr lang="zh-CN" altLang="en-US" sz="2400" dirty="0"/>
          </a:p>
        </p:txBody>
      </p:sp>
    </p:spTree>
    <p:extLst>
      <p:ext uri="{BB962C8B-B14F-4D97-AF65-F5344CB8AC3E}">
        <p14:creationId xmlns:p14="http://schemas.microsoft.com/office/powerpoint/2010/main" val="2795663051"/>
      </p:ext>
    </p:extLst>
  </p:cSld>
  <p:clrMapOvr>
    <a:masterClrMapping/>
  </p:clrMapOvr>
  <p:transition>
    <p:random/>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5000" y="1143001"/>
            <a:ext cx="8153400" cy="4523105"/>
          </a:xfrm>
          <a:prstGeom prst="rect">
            <a:avLst/>
          </a:prstGeom>
          <a:noFill/>
        </p:spPr>
        <p:txBody>
          <a:bodyPr wrap="square" rtlCol="0" anchor="t">
            <a:spAutoFit/>
          </a:bodyPr>
          <a:lstStyle/>
          <a:p>
            <a:pPr>
              <a:lnSpc>
                <a:spcPct val="150000"/>
              </a:lnSpc>
            </a:pPr>
            <a:r>
              <a:rPr lang="zh-CN" altLang="en-US" sz="2400" dirty="0"/>
              <a:t>（</a:t>
            </a:r>
            <a:r>
              <a:rPr lang="en-US" altLang="zh-CN" sz="2400" dirty="0"/>
              <a:t>3</a:t>
            </a:r>
            <a:r>
              <a:rPr lang="zh-CN" altLang="en-US" sz="2400" dirty="0"/>
              <a:t>）非结构化数据处理</a:t>
            </a:r>
          </a:p>
          <a:p>
            <a:pPr>
              <a:lnSpc>
                <a:spcPct val="150000"/>
              </a:lnSpc>
            </a:pPr>
            <a:r>
              <a:rPr lang="en-US" altLang="zh-CN" sz="2400" dirty="0"/>
              <a:t>    </a:t>
            </a:r>
            <a:r>
              <a:rPr lang="zh-CN" altLang="en-US" sz="2400" dirty="0"/>
              <a:t>对于非结构化的文本数据，我们抽取的知识包括实体、关系、属性。</a:t>
            </a:r>
            <a:endParaRPr lang="zh-CN" altLang="en-US" sz="2000" dirty="0"/>
          </a:p>
          <a:p>
            <a:pPr>
              <a:lnSpc>
                <a:spcPct val="150000"/>
              </a:lnSpc>
            </a:pPr>
            <a:r>
              <a:rPr lang="zh-CN" altLang="en-US" sz="2400" dirty="0"/>
              <a:t>①实体抽取，也称为命名实体识别，此处的实体包括概念，人物，组织，地名，时间等。</a:t>
            </a:r>
          </a:p>
          <a:p>
            <a:pPr>
              <a:lnSpc>
                <a:spcPct val="150000"/>
              </a:lnSpc>
            </a:pPr>
            <a:r>
              <a:rPr lang="zh-CN" altLang="en-US" sz="2400" dirty="0"/>
              <a:t>②关系抽取，也就是实体和实体之间的关系。</a:t>
            </a:r>
          </a:p>
          <a:p>
            <a:pPr>
              <a:lnSpc>
                <a:spcPct val="150000"/>
              </a:lnSpc>
            </a:pPr>
            <a:r>
              <a:rPr lang="zh-CN" altLang="en-US" sz="2400" dirty="0"/>
              <a:t>③属性抽取，也就是实体的属性信息，和关系比较类似，关系反映实体的外部联系，属性体现实体的内部特征。</a:t>
            </a:r>
          </a:p>
        </p:txBody>
      </p:sp>
      <p:sp>
        <p:nvSpPr>
          <p:cNvPr id="3" name="标题 1"/>
          <p:cNvSpPr>
            <a:spLocks noGrp="1"/>
          </p:cNvSpPr>
          <p:nvPr/>
        </p:nvSpPr>
        <p:spPr>
          <a:xfrm>
            <a:off x="1524000" y="7620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3.6 </a:t>
            </a:r>
            <a:r>
              <a:rPr lang="zh-CN" altLang="en-US" dirty="0">
                <a:solidFill>
                  <a:schemeClr val="lt1"/>
                </a:solidFill>
                <a:latin typeface="汉仪旗黑-85S" charset="0"/>
                <a:cs typeface="汉仪旗黑-85S" charset="0"/>
                <a:sym typeface="+mn-ea"/>
              </a:rPr>
              <a:t>知识图谱的构建过程</a:t>
            </a:r>
          </a:p>
        </p:txBody>
      </p:sp>
    </p:spTree>
    <p:extLst>
      <p:ext uri="{BB962C8B-B14F-4D97-AF65-F5344CB8AC3E}">
        <p14:creationId xmlns:p14="http://schemas.microsoft.com/office/powerpoint/2010/main" val="1065132011"/>
      </p:ext>
    </p:extLst>
  </p:cSld>
  <p:clrMapOvr>
    <a:masterClrMapping/>
  </p:clrMapOvr>
  <p:transition>
    <p:random/>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2917" y="765136"/>
            <a:ext cx="8718234" cy="1938020"/>
          </a:xfrm>
          <a:prstGeom prst="rect">
            <a:avLst/>
          </a:prstGeom>
          <a:noFill/>
        </p:spPr>
        <p:txBody>
          <a:bodyPr wrap="square" rtlCol="0" anchor="t">
            <a:spAutoFit/>
          </a:bodyPr>
          <a:lstStyle/>
          <a:p>
            <a:pPr marL="342900" indent="-342900">
              <a:lnSpc>
                <a:spcPct val="150000"/>
              </a:lnSpc>
              <a:buFont typeface="+mj-ea"/>
              <a:buAutoNum type="circleNumDbPlain"/>
            </a:pPr>
            <a:r>
              <a:rPr lang="zh-CN" altLang="en-US" sz="2000" b="1" dirty="0"/>
              <a:t>实体抽取</a:t>
            </a:r>
          </a:p>
          <a:p>
            <a:pPr>
              <a:lnSpc>
                <a:spcPct val="150000"/>
              </a:lnSpc>
            </a:pPr>
            <a:r>
              <a:rPr lang="en-US" altLang="zh-CN" dirty="0"/>
              <a:t>     </a:t>
            </a:r>
            <a:r>
              <a:rPr lang="zh-CN" altLang="en-US" sz="2000" dirty="0"/>
              <a:t>是指从文本数据集中自动识别出命名实体。实体抽取的质量（准确率和召回率）对后续的知识获取效率和质量影响极大，因此是信息抽取中最为基础和关键的部分。</a:t>
            </a:r>
          </a:p>
        </p:txBody>
      </p:sp>
      <p:pic>
        <p:nvPicPr>
          <p:cNvPr id="107" name="图片 106"/>
          <p:cNvPicPr/>
          <p:nvPr/>
        </p:nvPicPr>
        <p:blipFill>
          <a:blip r:embed="rId2"/>
          <a:stretch>
            <a:fillRect/>
          </a:stretch>
        </p:blipFill>
        <p:spPr>
          <a:xfrm>
            <a:off x="3581401" y="2362200"/>
            <a:ext cx="6737667" cy="1764665"/>
          </a:xfrm>
          <a:prstGeom prst="rect">
            <a:avLst/>
          </a:prstGeom>
          <a:noFill/>
          <a:ln w="9525">
            <a:noFill/>
          </a:ln>
        </p:spPr>
      </p:pic>
      <p:sp>
        <p:nvSpPr>
          <p:cNvPr id="3" name="文本框 2"/>
          <p:cNvSpPr txBox="1"/>
          <p:nvPr/>
        </p:nvSpPr>
        <p:spPr>
          <a:xfrm>
            <a:off x="1927861" y="4267200"/>
            <a:ext cx="8218805" cy="2245360"/>
          </a:xfrm>
          <a:prstGeom prst="rect">
            <a:avLst/>
          </a:prstGeom>
          <a:noFill/>
        </p:spPr>
        <p:txBody>
          <a:bodyPr wrap="square" rtlCol="0" anchor="t">
            <a:spAutoFit/>
          </a:bodyPr>
          <a:lstStyle/>
          <a:p>
            <a:pPr>
              <a:lnSpc>
                <a:spcPct val="100000"/>
              </a:lnSpc>
            </a:pPr>
            <a:r>
              <a:rPr lang="zh-CN" altLang="en-US" sz="2000" dirty="0"/>
              <a:t>实体抽取的方式</a:t>
            </a:r>
            <a:r>
              <a:rPr lang="en-US" altLang="zh-CN" sz="2000" dirty="0"/>
              <a:t> </a:t>
            </a:r>
            <a:r>
              <a:rPr lang="zh-CN" altLang="en-US" sz="2000" dirty="0"/>
              <a:t>：</a:t>
            </a:r>
            <a:r>
              <a:rPr lang="en-US" altLang="zh-CN" sz="2000" dirty="0"/>
              <a:t>  </a:t>
            </a:r>
          </a:p>
          <a:p>
            <a:pPr marL="285750" indent="-285750">
              <a:buFont typeface="Arial" panose="020B0604020202020204" pitchFamily="34" charset="0"/>
              <a:buChar char="•"/>
            </a:pPr>
            <a:r>
              <a:rPr lang="zh-CN" altLang="en-US" sz="2000" dirty="0"/>
              <a:t>一种思路是根据已知的实体实例进行特征建模，利用该模型处理海量数据集得到新的命名实体列表，然后针对新实体建模，迭代地生成实体标注语料库。</a:t>
            </a:r>
          </a:p>
          <a:p>
            <a:pPr marL="285750" indent="-285750">
              <a:buFont typeface="Arial" panose="020B0604020202020204" pitchFamily="34" charset="0"/>
              <a:buChar char="•"/>
            </a:pPr>
            <a:r>
              <a:rPr lang="zh-CN" altLang="en-US" sz="2000" dirty="0"/>
              <a:t>另一种思路是利用搜索引擎的服务器日志，事先并不给出实体分类等信息，而是基于实体的语义特征从搜索日志中识别出命名实体，然后采用聚类算法对识别出的实体对象进行聚类。</a:t>
            </a:r>
          </a:p>
        </p:txBody>
      </p:sp>
      <p:sp>
        <p:nvSpPr>
          <p:cNvPr id="4"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3.6 </a:t>
            </a:r>
            <a:r>
              <a:rPr lang="zh-CN" altLang="en-US" dirty="0">
                <a:solidFill>
                  <a:schemeClr val="lt1"/>
                </a:solidFill>
                <a:latin typeface="汉仪旗黑-85S" charset="0"/>
                <a:cs typeface="汉仪旗黑-85S" charset="0"/>
                <a:sym typeface="+mn-ea"/>
              </a:rPr>
              <a:t>知识图谱的构建过程</a:t>
            </a:r>
          </a:p>
        </p:txBody>
      </p:sp>
    </p:spTree>
    <p:extLst>
      <p:ext uri="{BB962C8B-B14F-4D97-AF65-F5344CB8AC3E}">
        <p14:creationId xmlns:p14="http://schemas.microsoft.com/office/powerpoint/2010/main" val="296551151"/>
      </p:ext>
    </p:extLst>
  </p:cSld>
  <p:clrMapOvr>
    <a:masterClrMapping/>
  </p:clrMapOvr>
  <p:transition>
    <p:random/>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76400" y="838201"/>
            <a:ext cx="8743950" cy="2399665"/>
          </a:xfrm>
          <a:prstGeom prst="rect">
            <a:avLst/>
          </a:prstGeom>
          <a:noFill/>
        </p:spPr>
        <p:txBody>
          <a:bodyPr wrap="square" rtlCol="0" anchor="t">
            <a:spAutoFit/>
          </a:bodyPr>
          <a:lstStyle/>
          <a:p>
            <a:pPr marL="457200" indent="-457200">
              <a:lnSpc>
                <a:spcPct val="150000"/>
              </a:lnSpc>
              <a:buFont typeface="+mj-ea"/>
              <a:buAutoNum type="circleNumDbPlain" startAt="2"/>
            </a:pPr>
            <a:r>
              <a:rPr lang="zh-CN" altLang="en-US" sz="2000" b="1" dirty="0"/>
              <a:t>关系抽取</a:t>
            </a:r>
          </a:p>
          <a:p>
            <a:pPr>
              <a:lnSpc>
                <a:spcPct val="150000"/>
              </a:lnSpc>
            </a:pPr>
            <a:r>
              <a:rPr lang="zh-CN" altLang="en-US" dirty="0"/>
              <a:t> </a:t>
            </a:r>
            <a:r>
              <a:rPr lang="en-US" altLang="zh-CN" dirty="0"/>
              <a:t>    </a:t>
            </a:r>
            <a:r>
              <a:rPr lang="en-US" altLang="zh-CN" sz="2000" dirty="0"/>
              <a:t> </a:t>
            </a:r>
            <a:r>
              <a:rPr lang="zh-CN" altLang="en-US" sz="2000" dirty="0"/>
              <a:t>文本语料经过实体抽取，得到的是一系列离散的命名实体，为了得到语义信息，还需要从相关的语料中提取出实体之间的关联关系，通过关联关系将实体（概念）联系起来，才能够形成网状的知识结构，</a:t>
            </a:r>
            <a:r>
              <a:rPr lang="zh-CN" altLang="en-US" sz="2000" b="1" dirty="0"/>
              <a:t>研究关系抽取技术的目的，就是解决如何从文本语料中抽取实体间的关系这一基本问题。</a:t>
            </a:r>
          </a:p>
        </p:txBody>
      </p:sp>
      <p:pic>
        <p:nvPicPr>
          <p:cNvPr id="108" name="图片 107"/>
          <p:cNvPicPr/>
          <p:nvPr/>
        </p:nvPicPr>
        <p:blipFill>
          <a:blip r:embed="rId2"/>
          <a:stretch>
            <a:fillRect/>
          </a:stretch>
        </p:blipFill>
        <p:spPr>
          <a:xfrm>
            <a:off x="2819273" y="3505200"/>
            <a:ext cx="7007352" cy="2133600"/>
          </a:xfrm>
          <a:prstGeom prst="rect">
            <a:avLst/>
          </a:prstGeom>
          <a:noFill/>
          <a:ln w="9525">
            <a:noFill/>
          </a:ln>
        </p:spPr>
      </p:pic>
      <p:sp>
        <p:nvSpPr>
          <p:cNvPr id="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3.6 </a:t>
            </a:r>
            <a:r>
              <a:rPr lang="zh-CN" altLang="en-US" dirty="0">
                <a:solidFill>
                  <a:schemeClr val="lt1"/>
                </a:solidFill>
                <a:latin typeface="汉仪旗黑-85S" charset="0"/>
                <a:cs typeface="汉仪旗黑-85S" charset="0"/>
                <a:sym typeface="+mn-ea"/>
              </a:rPr>
              <a:t>知识图谱的构建过程</a:t>
            </a:r>
          </a:p>
        </p:txBody>
      </p:sp>
    </p:spTree>
    <p:extLst>
      <p:ext uri="{BB962C8B-B14F-4D97-AF65-F5344CB8AC3E}">
        <p14:creationId xmlns:p14="http://schemas.microsoft.com/office/powerpoint/2010/main" val="1078040370"/>
      </p:ext>
    </p:extLst>
  </p:cSld>
  <p:clrMapOvr>
    <a:masterClrMapping/>
  </p:clrMapOvr>
  <p:transition>
    <p:random/>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2600" y="914400"/>
            <a:ext cx="8778240" cy="5631180"/>
          </a:xfrm>
          <a:prstGeom prst="rect">
            <a:avLst/>
          </a:prstGeom>
          <a:noFill/>
        </p:spPr>
        <p:txBody>
          <a:bodyPr wrap="square" rtlCol="0" anchor="t">
            <a:spAutoFit/>
          </a:bodyPr>
          <a:lstStyle/>
          <a:p>
            <a:pPr marL="457200" indent="-457200">
              <a:lnSpc>
                <a:spcPct val="150000"/>
              </a:lnSpc>
              <a:buFont typeface="+mj-ea"/>
              <a:buAutoNum type="circleNumDbPlain" startAt="3"/>
            </a:pPr>
            <a:r>
              <a:rPr lang="zh-CN" altLang="en-US" sz="2000" b="1" dirty="0"/>
              <a:t>属性抽取</a:t>
            </a:r>
          </a:p>
          <a:p>
            <a:pPr algn="just">
              <a:lnSpc>
                <a:spcPct val="150000"/>
              </a:lnSpc>
            </a:pPr>
            <a:r>
              <a:rPr lang="zh-CN" altLang="en-US" dirty="0"/>
              <a:t> </a:t>
            </a:r>
            <a:r>
              <a:rPr lang="en-US" altLang="zh-CN" dirty="0"/>
              <a:t>   </a:t>
            </a:r>
            <a:r>
              <a:rPr lang="zh-CN" altLang="en-US" sz="2000" dirty="0"/>
              <a:t>属性抽取的目标是从不同信息源中采集特定实体的属性信息。例如针对某个公众人物，可以从网络公开信息中得到其昵称、生日、国籍、教育背景等信息。属性抽取技术能够从多种数据来源中汇集这些信息，实现对实体属性的完整勾画。</a:t>
            </a:r>
          </a:p>
          <a:p>
            <a:pPr>
              <a:lnSpc>
                <a:spcPct val="150000"/>
              </a:lnSpc>
            </a:pPr>
            <a:r>
              <a:rPr lang="en-US" altLang="zh-CN" sz="2000" dirty="0"/>
              <a:t>     </a:t>
            </a:r>
            <a:r>
              <a:rPr lang="zh-CN" altLang="en-US" sz="2000" dirty="0"/>
              <a:t>将实体的属性视作实体与属性值之间的一种名词性关系，将属性抽取任务转化为关系抽取任务。</a:t>
            </a:r>
          </a:p>
          <a:p>
            <a:pPr marL="285750" indent="-285750">
              <a:lnSpc>
                <a:spcPct val="150000"/>
              </a:lnSpc>
              <a:buFont typeface="Wingdings" panose="05000000000000000000" charset="0"/>
              <a:buChar char="Ø"/>
            </a:pPr>
            <a:r>
              <a:rPr lang="en-US" altLang="zh-CN" sz="2000" dirty="0"/>
              <a:t> </a:t>
            </a:r>
            <a:r>
              <a:rPr lang="zh-CN" altLang="en-US" sz="2000" dirty="0"/>
              <a:t>基于规则和启发式算法，抽取结构化数据。</a:t>
            </a:r>
          </a:p>
          <a:p>
            <a:pPr marL="285750" indent="-285750">
              <a:lnSpc>
                <a:spcPct val="150000"/>
              </a:lnSpc>
              <a:buFont typeface="Wingdings" panose="05000000000000000000" charset="0"/>
              <a:buChar char="Ø"/>
            </a:pPr>
            <a:r>
              <a:rPr lang="en-US" altLang="zh-CN" sz="2000" dirty="0"/>
              <a:t> </a:t>
            </a:r>
            <a:r>
              <a:rPr lang="zh-CN" altLang="en-US" sz="2000" dirty="0"/>
              <a:t>基于百科类网站的半结构化数据，通过自动抽取生成训练语料，用于训练实体属性标注模型，然后将其应用于对非结构化数据的实体属性抽取。</a:t>
            </a:r>
          </a:p>
          <a:p>
            <a:pPr marL="285750" indent="-285750">
              <a:lnSpc>
                <a:spcPct val="150000"/>
              </a:lnSpc>
              <a:buFont typeface="Wingdings" panose="05000000000000000000" charset="0"/>
              <a:buChar char="Ø"/>
            </a:pPr>
            <a:r>
              <a:rPr lang="en-US" altLang="zh-CN" sz="2000" dirty="0"/>
              <a:t> </a:t>
            </a:r>
            <a:r>
              <a:rPr lang="zh-CN" altLang="en-US" sz="2000" dirty="0"/>
              <a:t>采用数据挖掘的方法直接从文本中挖掘实体属性和属性值之间的关系模式，据此实现对属性名和属性值在文本中的定位。</a:t>
            </a:r>
          </a:p>
        </p:txBody>
      </p:sp>
      <p:sp>
        <p:nvSpPr>
          <p:cNvPr id="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3.6 </a:t>
            </a:r>
            <a:r>
              <a:rPr lang="zh-CN" altLang="en-US" dirty="0">
                <a:solidFill>
                  <a:schemeClr val="lt1"/>
                </a:solidFill>
                <a:latin typeface="汉仪旗黑-85S" charset="0"/>
                <a:cs typeface="汉仪旗黑-85S" charset="0"/>
                <a:sym typeface="+mn-ea"/>
              </a:rPr>
              <a:t>知识图谱的构建过程</a:t>
            </a:r>
          </a:p>
        </p:txBody>
      </p:sp>
    </p:spTree>
    <p:extLst>
      <p:ext uri="{BB962C8B-B14F-4D97-AF65-F5344CB8AC3E}">
        <p14:creationId xmlns:p14="http://schemas.microsoft.com/office/powerpoint/2010/main" val="3216879484"/>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28437" y="311728"/>
            <a:ext cx="8534400" cy="758952"/>
          </a:xfrm>
        </p:spPr>
        <p:txBody>
          <a:bodyPr/>
          <a:lstStyle/>
          <a:p>
            <a:r>
              <a:rPr lang="zh-CN" altLang="en-US" b="1" dirty="0">
                <a:solidFill>
                  <a:schemeClr val="tx1"/>
                </a:solidFill>
                <a:latin typeface="仿宋" panose="02010609060101010101" pitchFamily="49" charset="-122"/>
                <a:ea typeface="仿宋" panose="02010609060101010101" pitchFamily="49" charset="-122"/>
              </a:rPr>
              <a:t>一阶谓词逻辑</a:t>
            </a:r>
          </a:p>
        </p:txBody>
      </p:sp>
      <p:sp>
        <p:nvSpPr>
          <p:cNvPr id="2" name="灯片编号占位符 1"/>
          <p:cNvSpPr>
            <a:spLocks noGrp="1"/>
          </p:cNvSpPr>
          <p:nvPr>
            <p:ph type="sldNum" sz="quarter" idx="12"/>
          </p:nvPr>
        </p:nvSpPr>
        <p:spPr/>
        <p:txBody>
          <a:bodyPr/>
          <a:lstStyle/>
          <a:p>
            <a:pPr fontAlgn="base">
              <a:spcBef>
                <a:spcPct val="0"/>
              </a:spcBef>
              <a:spcAft>
                <a:spcPct val="0"/>
              </a:spcAft>
              <a:defRPr/>
            </a:pPr>
            <a:fld id="{53CDB85D-A04B-4ED3-BC2D-5D638262BED1}"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28</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 name="内容占位符 3"/>
          <p:cNvSpPr>
            <a:spLocks noGrp="1"/>
          </p:cNvSpPr>
          <p:nvPr>
            <p:ph sz="quarter" idx="1"/>
          </p:nvPr>
        </p:nvSpPr>
        <p:spPr>
          <a:xfrm>
            <a:off x="1849503" y="1705179"/>
            <a:ext cx="8503920" cy="2712443"/>
          </a:xfrm>
        </p:spPr>
        <p:txBody>
          <a:bodyPr>
            <a:normAutofit/>
          </a:bodyPr>
          <a:lstStyle/>
          <a:p>
            <a:pPr>
              <a:lnSpc>
                <a:spcPct val="150000"/>
              </a:lnSpc>
            </a:pPr>
            <a:r>
              <a:rPr lang="zh-CN" altLang="en-US" sz="2200" b="1" dirty="0">
                <a:latin typeface="仿宋" panose="02010609060101010101" pitchFamily="49" charset="-122"/>
                <a:ea typeface="仿宋" panose="02010609060101010101" pitchFamily="49" charset="-122"/>
              </a:rPr>
              <a:t>一阶谓词逻辑表示法是一种重要的知识表示方法，它以数理逻辑为基础，是到目前为止能够表达人类思维活动规律的一种最精准形式语言。它与人类的自然语言比较接近，又可方便存储到计算机中去，并被计算机进行精确处理。因此，它是一种最早应用于人工智能中的表示方法。</a:t>
            </a:r>
          </a:p>
        </p:txBody>
      </p:sp>
    </p:spTree>
    <p:extLst>
      <p:ext uri="{BB962C8B-B14F-4D97-AF65-F5344CB8AC3E}">
        <p14:creationId xmlns:p14="http://schemas.microsoft.com/office/powerpoint/2010/main" val="525296190"/>
      </p:ext>
    </p:extLst>
  </p:cSld>
  <p:clrMapOvr>
    <a:masterClrMapping/>
  </p:clrMapOvr>
  <p:transition>
    <p:random/>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3.6 </a:t>
            </a:r>
            <a:r>
              <a:rPr lang="zh-CN" altLang="en-US" dirty="0">
                <a:solidFill>
                  <a:schemeClr val="lt1"/>
                </a:solidFill>
                <a:latin typeface="汉仪旗黑-85S" charset="0"/>
                <a:cs typeface="汉仪旗黑-85S" charset="0"/>
                <a:sym typeface="+mn-ea"/>
              </a:rPr>
              <a:t>知识图谱的构建过程</a:t>
            </a:r>
          </a:p>
        </p:txBody>
      </p:sp>
      <p:sp>
        <p:nvSpPr>
          <p:cNvPr id="4" name="文本框 3"/>
          <p:cNvSpPr txBox="1"/>
          <p:nvPr/>
        </p:nvSpPr>
        <p:spPr>
          <a:xfrm>
            <a:off x="1859915" y="990601"/>
            <a:ext cx="8472170" cy="5601533"/>
          </a:xfrm>
          <a:prstGeom prst="rect">
            <a:avLst/>
          </a:prstGeom>
          <a:noFill/>
        </p:spPr>
        <p:txBody>
          <a:bodyPr wrap="square" rtlCol="0" anchor="t">
            <a:spAutoFit/>
          </a:bodyPr>
          <a:lstStyle/>
          <a:p>
            <a:r>
              <a:rPr lang="en-US" altLang="zh-CN" sz="2800" b="1" dirty="0"/>
              <a:t>2 </a:t>
            </a:r>
            <a:r>
              <a:rPr lang="zh-CN" altLang="en-US" sz="2800" b="1" dirty="0"/>
              <a:t>知识融合</a:t>
            </a:r>
          </a:p>
          <a:p>
            <a:pPr>
              <a:lnSpc>
                <a:spcPct val="150000"/>
              </a:lnSpc>
            </a:pPr>
            <a:r>
              <a:rPr lang="en-US" altLang="zh-CN" sz="2000" dirty="0"/>
              <a:t>     </a:t>
            </a:r>
            <a:r>
              <a:rPr lang="zh-CN" altLang="en-US" sz="2000" b="1" dirty="0"/>
              <a:t>知识融合，多个来源的关于同一个实体或概念的描述信息融合起来。</a:t>
            </a:r>
            <a:r>
              <a:rPr lang="zh-CN" altLang="en-US" sz="2000" dirty="0"/>
              <a:t>不同的知识库，收集知识的侧重点不同，对于同一个实体，有知识库的可能侧重于其本身某个方面的描述，有的知识库可能侧重于描述实体与其它实体的关系，知识融合的目的就是将不同知识库对实体的描述进行整合，从而获得实体的完整描述。</a:t>
            </a:r>
          </a:p>
          <a:p>
            <a:pPr>
              <a:lnSpc>
                <a:spcPct val="150000"/>
              </a:lnSpc>
            </a:pPr>
            <a:r>
              <a:rPr lang="en-US" altLang="zh-CN" sz="2000" dirty="0"/>
              <a:t>    </a:t>
            </a:r>
            <a:r>
              <a:rPr lang="zh-CN" altLang="en-US" sz="2000" dirty="0"/>
              <a:t>例如：</a:t>
            </a:r>
            <a:r>
              <a:rPr lang="en-US" altLang="zh-CN" sz="2000" dirty="0"/>
              <a:t>  </a:t>
            </a:r>
            <a:r>
              <a:rPr lang="zh-CN" altLang="en-US" sz="2000" dirty="0"/>
              <a:t>对于历史人物曹操的描述，在百度百科、互动百科、维基百科等不同的知识库中，描述有一些差别，曹操所属时代，百度百科为东汉，互动百科为东汉末年，维基百科为东汉末期；曹操的主要成就，百度百科为“实行屯田制，安抚流民消灭群雄，统一北方，奠定曹魏政权的基础，开创建安文学，提倡薄葬”，互动百科为“统一北方”，维基百科为“统一了东汉帝国核心地区”。</a:t>
            </a:r>
          </a:p>
        </p:txBody>
      </p:sp>
    </p:spTree>
    <p:extLst>
      <p:ext uri="{BB962C8B-B14F-4D97-AF65-F5344CB8AC3E}">
        <p14:creationId xmlns:p14="http://schemas.microsoft.com/office/powerpoint/2010/main" val="3059409151"/>
      </p:ext>
    </p:extLst>
  </p:cSld>
  <p:clrMapOvr>
    <a:masterClrMapping/>
  </p:clrMapOvr>
  <p:transition>
    <p:random/>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3.6 </a:t>
            </a:r>
            <a:r>
              <a:rPr lang="zh-CN" altLang="en-US" dirty="0">
                <a:solidFill>
                  <a:srgbClr val="FFFFFF"/>
                </a:solidFill>
                <a:latin typeface="汉仪旗黑-85S" charset="0"/>
                <a:ea typeface="微软雅黑" panose="020B0503020204020204" charset="-122"/>
                <a:cs typeface="汉仪旗黑-85S" charset="0"/>
                <a:sym typeface="+mn-ea"/>
              </a:rPr>
              <a:t>知识图谱的构建过程</a:t>
            </a:r>
          </a:p>
        </p:txBody>
      </p:sp>
      <p:sp>
        <p:nvSpPr>
          <p:cNvPr id="2" name="文本框 1"/>
          <p:cNvSpPr txBox="1"/>
          <p:nvPr/>
        </p:nvSpPr>
        <p:spPr>
          <a:xfrm>
            <a:off x="1828801" y="838200"/>
            <a:ext cx="2129109" cy="523220"/>
          </a:xfrm>
          <a:prstGeom prst="rect">
            <a:avLst/>
          </a:prstGeom>
          <a:noFill/>
        </p:spPr>
        <p:txBody>
          <a:bodyPr wrap="none" rtlCol="0" anchor="t">
            <a:spAutoFit/>
          </a:bodyPr>
          <a:lstStyle/>
          <a:p>
            <a:pPr fontAlgn="base">
              <a:spcBef>
                <a:spcPct val="0"/>
              </a:spcBef>
              <a:spcAft>
                <a:spcPct val="0"/>
              </a:spcAft>
              <a:defRPr/>
            </a:pPr>
            <a:r>
              <a:rPr lang="en-US" altLang="zh-CN" sz="2800" b="1">
                <a:solidFill>
                  <a:srgbClr val="000000"/>
                </a:solidFill>
                <a:latin typeface="Verdana" panose="020B0604030504040204" pitchFamily="34" charset="0"/>
                <a:ea typeface="宋体" panose="02010600030101010101" pitchFamily="2" charset="-122"/>
                <a:sym typeface="+mn-ea"/>
              </a:rPr>
              <a:t>2  </a:t>
            </a:r>
            <a:r>
              <a:rPr lang="zh-CN" altLang="en-US" sz="2800" b="1">
                <a:solidFill>
                  <a:srgbClr val="000000"/>
                </a:solidFill>
                <a:latin typeface="Verdana" panose="020B0604030504040204" pitchFamily="34" charset="0"/>
                <a:ea typeface="宋体" panose="02010600030101010101" pitchFamily="2" charset="-122"/>
                <a:sym typeface="+mn-ea"/>
              </a:rPr>
              <a:t>知识融合</a:t>
            </a:r>
          </a:p>
        </p:txBody>
      </p:sp>
      <p:sp>
        <p:nvSpPr>
          <p:cNvPr id="5" name="文本框 4"/>
          <p:cNvSpPr txBox="1"/>
          <p:nvPr/>
        </p:nvSpPr>
        <p:spPr>
          <a:xfrm>
            <a:off x="1828800" y="1556990"/>
            <a:ext cx="4572000" cy="398780"/>
          </a:xfrm>
          <a:prstGeom prst="rect">
            <a:avLst/>
          </a:prstGeom>
          <a:noFill/>
        </p:spPr>
        <p:txBody>
          <a:bodyPr wrap="square" rtlCol="0" anchor="t">
            <a:spAutoFit/>
          </a:bodyPr>
          <a:lstStyle/>
          <a:p>
            <a:pPr fontAlgn="base">
              <a:spcBef>
                <a:spcPct val="0"/>
              </a:spcBef>
              <a:spcAft>
                <a:spcPct val="0"/>
              </a:spcAft>
              <a:defRPr/>
            </a:pPr>
            <a:r>
              <a:rPr lang="zh-CN" altLang="en-US" sz="2000" b="1" dirty="0">
                <a:solidFill>
                  <a:srgbClr val="0070C0"/>
                </a:solidFill>
                <a:latin typeface="Verdana" panose="020B0604030504040204" pitchFamily="34" charset="0"/>
                <a:ea typeface="宋体" panose="02010600030101010101" pitchFamily="2" charset="-122"/>
              </a:rPr>
              <a:t>（</a:t>
            </a:r>
            <a:r>
              <a:rPr lang="en-US" altLang="zh-CN" sz="2000" b="1" dirty="0">
                <a:solidFill>
                  <a:srgbClr val="0070C0"/>
                </a:solidFill>
                <a:latin typeface="Verdana" panose="020B0604030504040204" pitchFamily="34" charset="0"/>
                <a:ea typeface="宋体" panose="02010600030101010101" pitchFamily="2" charset="-122"/>
              </a:rPr>
              <a:t>1</a:t>
            </a:r>
            <a:r>
              <a:rPr lang="zh-CN" altLang="en-US" sz="2000" b="1" dirty="0">
                <a:solidFill>
                  <a:srgbClr val="0070C0"/>
                </a:solidFill>
                <a:latin typeface="Verdana" panose="020B0604030504040204" pitchFamily="34" charset="0"/>
                <a:ea typeface="宋体" panose="02010600030101010101" pitchFamily="2" charset="-122"/>
              </a:rPr>
              <a:t>）实体链接</a:t>
            </a:r>
          </a:p>
        </p:txBody>
      </p:sp>
      <p:sp>
        <p:nvSpPr>
          <p:cNvPr id="6" name="文本框 5"/>
          <p:cNvSpPr txBox="1"/>
          <p:nvPr/>
        </p:nvSpPr>
        <p:spPr>
          <a:xfrm>
            <a:off x="1751965" y="2032403"/>
            <a:ext cx="8688070" cy="957250"/>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实体链接（entity linking）是指对于从文本中抽取得到的实体对象，将其链接到知识库中对应的正确实体对象的操作。</a:t>
            </a:r>
          </a:p>
        </p:txBody>
      </p:sp>
      <p:graphicFrame>
        <p:nvGraphicFramePr>
          <p:cNvPr id="9" name="对象 8"/>
          <p:cNvGraphicFramePr/>
          <p:nvPr/>
        </p:nvGraphicFramePr>
        <p:xfrm>
          <a:off x="2362201" y="3200400"/>
          <a:ext cx="7550785" cy="3280410"/>
        </p:xfrm>
        <a:graphic>
          <a:graphicData uri="http://schemas.openxmlformats.org/presentationml/2006/ole">
            <mc:AlternateContent xmlns:mc="http://schemas.openxmlformats.org/markup-compatibility/2006">
              <mc:Choice xmlns:v="urn:schemas-microsoft-com:vml" Requires="v">
                <p:oleObj r:id="rId2" imgW="10515600" imgH="4743450" progId="Paint.Picture">
                  <p:embed/>
                </p:oleObj>
              </mc:Choice>
              <mc:Fallback>
                <p:oleObj r:id="rId2" imgW="10515600" imgH="4743450" progId="Paint.Picture">
                  <p:embed/>
                  <p:pic>
                    <p:nvPicPr>
                      <p:cNvPr id="9" name="对象 8"/>
                      <p:cNvPicPr/>
                      <p:nvPr/>
                    </p:nvPicPr>
                    <p:blipFill>
                      <a:blip r:embed="rId3"/>
                      <a:stretch>
                        <a:fillRect/>
                      </a:stretch>
                    </p:blipFill>
                    <p:spPr>
                      <a:xfrm>
                        <a:off x="2362201" y="3200400"/>
                        <a:ext cx="7550785" cy="3280410"/>
                      </a:xfrm>
                      <a:prstGeom prst="rect">
                        <a:avLst/>
                      </a:prstGeom>
                    </p:spPr>
                  </p:pic>
                </p:oleObj>
              </mc:Fallback>
            </mc:AlternateContent>
          </a:graphicData>
        </a:graphic>
      </p:graphicFrame>
    </p:spTree>
    <p:extLst>
      <p:ext uri="{BB962C8B-B14F-4D97-AF65-F5344CB8AC3E}">
        <p14:creationId xmlns:p14="http://schemas.microsoft.com/office/powerpoint/2010/main" val="2102103092"/>
      </p:ext>
    </p:extLst>
  </p:cSld>
  <p:clrMapOvr>
    <a:masterClrMapping/>
  </p:clrMapOvr>
  <p:transition>
    <p:random/>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3.6 </a:t>
            </a:r>
            <a:r>
              <a:rPr lang="zh-CN" altLang="en-US" dirty="0">
                <a:solidFill>
                  <a:schemeClr val="lt1"/>
                </a:solidFill>
                <a:latin typeface="汉仪旗黑-85S" charset="0"/>
                <a:cs typeface="汉仪旗黑-85S" charset="0"/>
                <a:sym typeface="+mn-ea"/>
              </a:rPr>
              <a:t>知识图谱的构建过程</a:t>
            </a:r>
          </a:p>
        </p:txBody>
      </p:sp>
      <p:sp>
        <p:nvSpPr>
          <p:cNvPr id="4" name="文本框 3"/>
          <p:cNvSpPr txBox="1"/>
          <p:nvPr/>
        </p:nvSpPr>
        <p:spPr>
          <a:xfrm>
            <a:off x="1801496" y="1360171"/>
            <a:ext cx="8866505" cy="2122805"/>
          </a:xfrm>
          <a:prstGeom prst="rect">
            <a:avLst/>
          </a:prstGeom>
          <a:noFill/>
        </p:spPr>
        <p:txBody>
          <a:bodyPr wrap="square" rtlCol="0" anchor="t">
            <a:spAutoFit/>
          </a:bodyPr>
          <a:lstStyle/>
          <a:p>
            <a:pPr>
              <a:lnSpc>
                <a:spcPct val="100000"/>
              </a:lnSpc>
            </a:pPr>
            <a:r>
              <a:rPr lang="en-US" altLang="zh-CN" sz="2200" dirty="0"/>
              <a:t>      </a:t>
            </a:r>
            <a:r>
              <a:rPr lang="zh-CN" altLang="en-US" sz="2200" dirty="0"/>
              <a:t>基本的问题都是研究怎样将来自多个来源的关于同一个实体或概念的描述信息融合起来。需要确认的是：</a:t>
            </a:r>
          </a:p>
          <a:p>
            <a:pPr marL="342900" indent="-342900">
              <a:buFont typeface="Wingdings" panose="05000000000000000000" charset="0"/>
              <a:buChar char="Ø"/>
            </a:pPr>
            <a:r>
              <a:rPr lang="zh-CN" altLang="en-US" sz="2200" dirty="0"/>
              <a:t>等价实例</a:t>
            </a:r>
            <a:r>
              <a:rPr lang="en-US" altLang="zh-CN" sz="2200" dirty="0"/>
              <a:t>  </a:t>
            </a:r>
            <a:r>
              <a:rPr lang="zh-CN" altLang="en-US" sz="2200" dirty="0">
                <a:sym typeface="+mn-ea"/>
              </a:rPr>
              <a:t>实体的匹配  </a:t>
            </a:r>
            <a:r>
              <a:rPr lang="en-US" altLang="zh-CN" sz="2200" dirty="0">
                <a:sym typeface="+mn-ea"/>
              </a:rPr>
              <a:t> </a:t>
            </a:r>
            <a:r>
              <a:rPr lang="zh-CN" altLang="en-US" sz="2200" dirty="0">
                <a:sym typeface="+mn-ea"/>
              </a:rPr>
              <a:t>左右两个人是同一个人</a:t>
            </a:r>
            <a:r>
              <a:rPr lang="en-US" altLang="zh-CN" sz="2200" dirty="0">
                <a:sym typeface="+mn-ea"/>
              </a:rPr>
              <a:t> </a:t>
            </a:r>
            <a:r>
              <a:rPr lang="zh-CN" altLang="en-US" sz="2200" dirty="0">
                <a:sym typeface="+mn-ea"/>
              </a:rPr>
              <a:t>  sam</a:t>
            </a:r>
            <a:r>
              <a:rPr lang="en-US" altLang="zh-CN" sz="2200" dirty="0">
                <a:sym typeface="+mn-ea"/>
              </a:rPr>
              <a:t>e</a:t>
            </a:r>
            <a:r>
              <a:rPr lang="zh-CN" altLang="en-US" sz="2200" dirty="0">
                <a:sym typeface="+mn-ea"/>
              </a:rPr>
              <a:t>As </a:t>
            </a:r>
            <a:r>
              <a:rPr lang="en-US" altLang="zh-CN" sz="2200" dirty="0">
                <a:sym typeface="+mn-ea"/>
              </a:rPr>
              <a:t> </a:t>
            </a:r>
            <a:r>
              <a:rPr lang="zh-CN" altLang="en-US" sz="2200" dirty="0">
                <a:sym typeface="+mn-ea"/>
              </a:rPr>
              <a:t> 猫王</a:t>
            </a:r>
            <a:endParaRPr lang="zh-CN" altLang="en-US" sz="2200" dirty="0"/>
          </a:p>
          <a:p>
            <a:pPr marL="342900" indent="-342900">
              <a:buFont typeface="Wingdings" panose="05000000000000000000" charset="0"/>
              <a:buChar char="Ø"/>
            </a:pPr>
            <a:r>
              <a:rPr lang="zh-CN" altLang="en-US" sz="2200" dirty="0"/>
              <a:t>等价类/子类</a:t>
            </a:r>
            <a:r>
              <a:rPr lang="en-US" altLang="zh-CN" sz="2200" dirty="0"/>
              <a:t>    </a:t>
            </a:r>
            <a:r>
              <a:rPr lang="zh-CN" altLang="en-US" sz="2200" dirty="0">
                <a:sym typeface="+mn-ea"/>
              </a:rPr>
              <a:t>摇滚歌手是歌手的子类</a:t>
            </a:r>
            <a:r>
              <a:rPr lang="en-US" altLang="zh-CN" sz="2200" dirty="0">
                <a:sym typeface="+mn-ea"/>
              </a:rPr>
              <a:t>             </a:t>
            </a:r>
            <a:r>
              <a:rPr lang="zh-CN" altLang="en-US" sz="2200" dirty="0">
                <a:sym typeface="+mn-ea"/>
              </a:rPr>
              <a:t> subClassOf</a:t>
            </a:r>
            <a:endParaRPr lang="zh-CN" altLang="en-US" sz="2200" dirty="0"/>
          </a:p>
          <a:p>
            <a:pPr marL="342900" indent="-342900">
              <a:buFont typeface="Wingdings" panose="05000000000000000000" charset="0"/>
              <a:buChar char="Ø"/>
            </a:pPr>
            <a:r>
              <a:rPr lang="zh-CN" altLang="en-US" sz="2200" dirty="0"/>
              <a:t>等价属性/子属性</a:t>
            </a:r>
            <a:r>
              <a:rPr lang="en-US" altLang="zh-CN" sz="2200" dirty="0"/>
              <a:t>  </a:t>
            </a:r>
          </a:p>
          <a:p>
            <a:r>
              <a:rPr lang="en-US" altLang="zh-CN" sz="2200" dirty="0">
                <a:sym typeface="+mn-ea"/>
              </a:rPr>
              <a:t>    </a:t>
            </a:r>
            <a:r>
              <a:rPr lang="zh-CN" altLang="en-US" sz="2200" dirty="0">
                <a:sym typeface="+mn-ea"/>
              </a:rPr>
              <a:t>出生于</a:t>
            </a:r>
            <a:r>
              <a:rPr lang="en-US" altLang="zh-CN" sz="2200" dirty="0">
                <a:sym typeface="+mn-ea"/>
              </a:rPr>
              <a:t>  </a:t>
            </a:r>
            <a:r>
              <a:rPr lang="zh-CN" altLang="en-US" sz="2200" dirty="0">
                <a:sym typeface="+mn-ea"/>
              </a:rPr>
              <a:t>出生日期是等价的属性 </a:t>
            </a:r>
            <a:r>
              <a:rPr lang="en-US" altLang="zh-CN" sz="2200" dirty="0">
                <a:sym typeface="+mn-ea"/>
              </a:rPr>
              <a:t>                      </a:t>
            </a:r>
            <a:r>
              <a:rPr lang="zh-CN" altLang="en-US" sz="2200" dirty="0">
                <a:sym typeface="+mn-ea"/>
              </a:rPr>
              <a:t>subPropertyOf</a:t>
            </a:r>
            <a:endParaRPr lang="en-US" altLang="zh-CN" sz="2200" dirty="0"/>
          </a:p>
        </p:txBody>
      </p:sp>
      <p:pic>
        <p:nvPicPr>
          <p:cNvPr id="100" name="图片 99"/>
          <p:cNvPicPr/>
          <p:nvPr/>
        </p:nvPicPr>
        <p:blipFill>
          <a:blip r:embed="rId2"/>
          <a:srcRect l="4332"/>
          <a:stretch>
            <a:fillRect/>
          </a:stretch>
        </p:blipFill>
        <p:spPr>
          <a:xfrm>
            <a:off x="2209801" y="3505200"/>
            <a:ext cx="7880985" cy="3182620"/>
          </a:xfrm>
          <a:prstGeom prst="rect">
            <a:avLst/>
          </a:prstGeom>
          <a:noFill/>
          <a:ln w="9525">
            <a:noFill/>
          </a:ln>
        </p:spPr>
      </p:pic>
      <p:sp>
        <p:nvSpPr>
          <p:cNvPr id="6" name="文本框 5"/>
          <p:cNvSpPr txBox="1"/>
          <p:nvPr/>
        </p:nvSpPr>
        <p:spPr>
          <a:xfrm>
            <a:off x="1801495" y="863282"/>
            <a:ext cx="4572000" cy="398780"/>
          </a:xfrm>
          <a:prstGeom prst="rect">
            <a:avLst/>
          </a:prstGeom>
          <a:noFill/>
        </p:spPr>
        <p:txBody>
          <a:bodyPr wrap="square" rtlCol="0" anchor="t">
            <a:spAutoFit/>
          </a:bodyPr>
          <a:lstStyle/>
          <a:p>
            <a:pPr fontAlgn="base">
              <a:spcBef>
                <a:spcPct val="0"/>
              </a:spcBef>
              <a:spcAft>
                <a:spcPct val="0"/>
              </a:spcAft>
              <a:defRPr/>
            </a:pPr>
            <a:r>
              <a:rPr lang="zh-CN" altLang="en-US" sz="2000" b="1" dirty="0">
                <a:solidFill>
                  <a:srgbClr val="0070C0"/>
                </a:solidFill>
                <a:latin typeface="Verdana" panose="020B0604030504040204" pitchFamily="34" charset="0"/>
                <a:ea typeface="宋体" panose="02010600030101010101" pitchFamily="2" charset="-122"/>
              </a:rPr>
              <a:t>（</a:t>
            </a:r>
            <a:r>
              <a:rPr lang="en-US" altLang="zh-CN" sz="2000" b="1" dirty="0">
                <a:solidFill>
                  <a:srgbClr val="0070C0"/>
                </a:solidFill>
                <a:latin typeface="Verdana" panose="020B0604030504040204" pitchFamily="34" charset="0"/>
                <a:ea typeface="宋体" panose="02010600030101010101" pitchFamily="2" charset="-122"/>
              </a:rPr>
              <a:t>2</a:t>
            </a:r>
            <a:r>
              <a:rPr lang="zh-CN" altLang="en-US" sz="2000" b="1" dirty="0">
                <a:solidFill>
                  <a:srgbClr val="0070C0"/>
                </a:solidFill>
                <a:latin typeface="Verdana" panose="020B0604030504040204" pitchFamily="34" charset="0"/>
                <a:ea typeface="宋体" panose="02010600030101010101" pitchFamily="2" charset="-122"/>
              </a:rPr>
              <a:t>）知识融合</a:t>
            </a:r>
          </a:p>
        </p:txBody>
      </p:sp>
    </p:spTree>
    <p:extLst>
      <p:ext uri="{BB962C8B-B14F-4D97-AF65-F5344CB8AC3E}">
        <p14:creationId xmlns:p14="http://schemas.microsoft.com/office/powerpoint/2010/main" val="1742942309"/>
      </p:ext>
    </p:extLst>
  </p:cSld>
  <p:clrMapOvr>
    <a:masterClrMapping/>
  </p:clrMapOvr>
  <p:transition>
    <p:random/>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3.6 </a:t>
            </a:r>
            <a:r>
              <a:rPr lang="zh-CN" altLang="en-US" dirty="0">
                <a:solidFill>
                  <a:srgbClr val="FFFFFF"/>
                </a:solidFill>
                <a:latin typeface="汉仪旗黑-85S" charset="0"/>
                <a:ea typeface="微软雅黑" panose="020B0503020204020204" charset="-122"/>
                <a:cs typeface="汉仪旗黑-85S" charset="0"/>
                <a:sym typeface="+mn-ea"/>
              </a:rPr>
              <a:t>知识图谱的构建过程</a:t>
            </a:r>
          </a:p>
        </p:txBody>
      </p:sp>
      <p:sp>
        <p:nvSpPr>
          <p:cNvPr id="5" name="文本框 4"/>
          <p:cNvSpPr txBox="1"/>
          <p:nvPr/>
        </p:nvSpPr>
        <p:spPr>
          <a:xfrm>
            <a:off x="1981202" y="1447800"/>
            <a:ext cx="8077199" cy="2630170"/>
          </a:xfrm>
          <a:prstGeom prst="rect">
            <a:avLst/>
          </a:prstGeom>
          <a:noFill/>
        </p:spPr>
        <p:txBody>
          <a:bodyPr wrap="square" rtlCol="0" anchor="t">
            <a:spAutoFit/>
          </a:bodyPr>
          <a:lstStyle/>
          <a:p>
            <a:pPr fontAlgn="base">
              <a:lnSpc>
                <a:spcPct val="150000"/>
              </a:lnSpc>
              <a:spcBef>
                <a:spcPct val="0"/>
              </a:spcBef>
              <a:spcAft>
                <a:spcPct val="0"/>
              </a:spcAft>
              <a:defRPr/>
            </a:pPr>
            <a:r>
              <a:rPr lang="zh-CN" altLang="en-US" sz="2200">
                <a:solidFill>
                  <a:srgbClr val="000000"/>
                </a:solidFill>
                <a:latin typeface="Verdana" panose="020B0604030504040204" pitchFamily="34" charset="0"/>
                <a:ea typeface="宋体" panose="02010600030101010101" pitchFamily="2" charset="-122"/>
              </a:rPr>
              <a:t>知识融合的主要技术挑战为两点:</a:t>
            </a:r>
          </a:p>
          <a:p>
            <a:pPr marL="342900" indent="-342900" fontAlgn="base">
              <a:lnSpc>
                <a:spcPct val="150000"/>
              </a:lnSpc>
              <a:spcBef>
                <a:spcPct val="0"/>
              </a:spcBef>
              <a:spcAft>
                <a:spcPct val="0"/>
              </a:spcAft>
              <a:buFont typeface="Wingdings" panose="05000000000000000000" charset="0"/>
              <a:buChar char="Ø"/>
              <a:defRPr/>
            </a:pPr>
            <a:r>
              <a:rPr lang="zh-CN" altLang="en-US" sz="2200" dirty="0">
                <a:solidFill>
                  <a:srgbClr val="000000"/>
                </a:solidFill>
                <a:latin typeface="Verdana" panose="020B0604030504040204" pitchFamily="34" charset="0"/>
                <a:ea typeface="宋体" panose="02010600030101010101" pitchFamily="2" charset="-122"/>
              </a:rPr>
              <a:t>数据质量的挑战： 如命名模糊，数据输入错误、数据丢失、数据格式不一致、缩写等。</a:t>
            </a:r>
          </a:p>
          <a:p>
            <a:pPr marL="342900" indent="-342900" fontAlgn="base">
              <a:lnSpc>
                <a:spcPct val="150000"/>
              </a:lnSpc>
              <a:spcBef>
                <a:spcPct val="0"/>
              </a:spcBef>
              <a:spcAft>
                <a:spcPct val="0"/>
              </a:spcAft>
              <a:buFont typeface="Wingdings" panose="05000000000000000000" charset="0"/>
              <a:buChar char="Ø"/>
              <a:defRPr/>
            </a:pPr>
            <a:r>
              <a:rPr lang="zh-CN" altLang="en-US" sz="2200" dirty="0">
                <a:solidFill>
                  <a:srgbClr val="000000"/>
                </a:solidFill>
                <a:latin typeface="Verdana" panose="020B0604030504040204" pitchFamily="34" charset="0"/>
                <a:ea typeface="宋体" panose="02010600030101010101" pitchFamily="2" charset="-122"/>
              </a:rPr>
              <a:t>数据规模的挑战： 数据量大(并行计算)、数据种类多样性、不再仅仅通过名字匹配、多种关系、更多链接等。</a:t>
            </a:r>
          </a:p>
        </p:txBody>
      </p:sp>
    </p:spTree>
    <p:extLst>
      <p:ext uri="{BB962C8B-B14F-4D97-AF65-F5344CB8AC3E}">
        <p14:creationId xmlns:p14="http://schemas.microsoft.com/office/powerpoint/2010/main" val="665257437"/>
      </p:ext>
    </p:extLst>
  </p:cSld>
  <p:clrMapOvr>
    <a:masterClrMapping/>
  </p:clrMapOvr>
  <p:transition>
    <p:random/>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66900" y="889317"/>
            <a:ext cx="8458200" cy="2491740"/>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400" b="1" dirty="0">
                <a:solidFill>
                  <a:srgbClr val="000000"/>
                </a:solidFill>
                <a:latin typeface="Verdana" panose="020B0604030504040204" pitchFamily="34" charset="0"/>
                <a:ea typeface="宋体" panose="02010600030101010101" pitchFamily="2" charset="-122"/>
              </a:rPr>
              <a:t>3  </a:t>
            </a:r>
            <a:r>
              <a:rPr lang="zh-CN" altLang="en-US" sz="2400" b="1" dirty="0">
                <a:solidFill>
                  <a:srgbClr val="000000"/>
                </a:solidFill>
                <a:latin typeface="Verdana" panose="020B0604030504040204" pitchFamily="34" charset="0"/>
                <a:ea typeface="宋体" panose="02010600030101010101" pitchFamily="2" charset="-122"/>
              </a:rPr>
              <a:t>知识加工</a:t>
            </a:r>
          </a:p>
          <a:p>
            <a:pPr fontAlgn="base">
              <a:spcBef>
                <a:spcPct val="0"/>
              </a:spcBef>
              <a:spcAft>
                <a:spcPct val="0"/>
              </a:spcAft>
              <a:defRPr/>
            </a:pPr>
            <a:r>
              <a:rPr lang="en-US" altLang="zh-CN" sz="2000" dirty="0">
                <a:solidFill>
                  <a:srgbClr val="000000"/>
                </a:solidFill>
                <a:latin typeface="Verdana" panose="020B0604030504040204" pitchFamily="34" charset="0"/>
                <a:ea typeface="宋体" panose="02010600030101010101" pitchFamily="2" charset="-122"/>
              </a:rPr>
              <a:t>      通过信息抽取，从原始语料中提取出了实体、关系与属性等知识要素，并且经过知识融合，消除实体指称项与实体对象之间的歧义，得到一系列基本的事实表达。</a:t>
            </a:r>
          </a:p>
          <a:p>
            <a:pPr fontAlgn="base">
              <a:spcBef>
                <a:spcPct val="0"/>
              </a:spcBef>
              <a:spcAft>
                <a:spcPct val="0"/>
              </a:spcAft>
              <a:defRPr/>
            </a:pPr>
            <a:r>
              <a:rPr lang="en-US" altLang="zh-CN" sz="2000" dirty="0">
                <a:solidFill>
                  <a:srgbClr val="000000"/>
                </a:solidFill>
                <a:latin typeface="Verdana" panose="020B0604030504040204" pitchFamily="34" charset="0"/>
                <a:ea typeface="宋体" panose="02010600030101010101" pitchFamily="2" charset="-122"/>
              </a:rPr>
              <a:t>       </a:t>
            </a:r>
            <a:r>
              <a:rPr lang="en-US" altLang="zh-CN" sz="2000" dirty="0" err="1">
                <a:solidFill>
                  <a:srgbClr val="000000"/>
                </a:solidFill>
                <a:latin typeface="Verdana" panose="020B0604030504040204" pitchFamily="34" charset="0"/>
                <a:ea typeface="宋体" panose="02010600030101010101" pitchFamily="2" charset="-122"/>
              </a:rPr>
              <a:t>然而事实本身并不等于知识。要想最终获得结构化，网络化的知识体系，还需要经历知识加工的过程</a:t>
            </a:r>
            <a:r>
              <a:rPr lang="en-US" altLang="zh-CN" sz="2000" dirty="0">
                <a:solidFill>
                  <a:srgbClr val="000000"/>
                </a:solidFill>
                <a:latin typeface="Verdana" panose="020B0604030504040204" pitchFamily="34" charset="0"/>
                <a:ea typeface="宋体" panose="02010600030101010101" pitchFamily="2" charset="-122"/>
              </a:rPr>
              <a:t>。</a:t>
            </a:r>
          </a:p>
          <a:p>
            <a:pPr fontAlgn="base">
              <a:spcBef>
                <a:spcPct val="0"/>
              </a:spcBef>
              <a:spcAft>
                <a:spcPct val="0"/>
              </a:spcAft>
              <a:defRPr/>
            </a:pPr>
            <a:r>
              <a:rPr lang="en-US" altLang="zh-CN" sz="2000" dirty="0" err="1">
                <a:solidFill>
                  <a:srgbClr val="000000"/>
                </a:solidFill>
                <a:latin typeface="Verdana" panose="020B0604030504040204" pitchFamily="34" charset="0"/>
                <a:ea typeface="宋体" panose="02010600030101010101" pitchFamily="2" charset="-122"/>
              </a:rPr>
              <a:t>知识加工主要包括</a:t>
            </a:r>
            <a:r>
              <a:rPr lang="zh-CN" altLang="en-US" sz="2000" dirty="0">
                <a:solidFill>
                  <a:srgbClr val="000000"/>
                </a:solidFill>
                <a:latin typeface="Verdana" panose="020B0604030504040204" pitchFamily="34" charset="0"/>
                <a:ea typeface="宋体" panose="02010600030101010101" pitchFamily="2" charset="-122"/>
              </a:rPr>
              <a:t>三</a:t>
            </a:r>
            <a:r>
              <a:rPr lang="en-US" altLang="zh-CN" sz="2000" dirty="0" err="1">
                <a:solidFill>
                  <a:srgbClr val="000000"/>
                </a:solidFill>
                <a:latin typeface="Verdana" panose="020B0604030504040204" pitchFamily="34" charset="0"/>
                <a:ea typeface="宋体" panose="02010600030101010101" pitchFamily="2" charset="-122"/>
              </a:rPr>
              <a:t>方面内容：</a:t>
            </a:r>
            <a:r>
              <a:rPr lang="en-US" altLang="zh-CN" sz="2000" b="1" dirty="0" err="1">
                <a:solidFill>
                  <a:srgbClr val="000000"/>
                </a:solidFill>
                <a:latin typeface="Verdana" panose="020B0604030504040204" pitchFamily="34" charset="0"/>
                <a:ea typeface="宋体" panose="02010600030101010101" pitchFamily="2" charset="-122"/>
              </a:rPr>
              <a:t>本体抽取</a:t>
            </a:r>
            <a:r>
              <a:rPr lang="en-US" altLang="zh-CN" sz="2000" dirty="0" err="1">
                <a:solidFill>
                  <a:srgbClr val="000000"/>
                </a:solidFill>
                <a:latin typeface="Verdana" panose="020B0604030504040204" pitchFamily="34" charset="0"/>
                <a:ea typeface="宋体" panose="02010600030101010101" pitchFamily="2" charset="-122"/>
              </a:rPr>
              <a:t>、</a:t>
            </a:r>
            <a:r>
              <a:rPr lang="en-US" altLang="zh-CN" sz="2000" b="1" dirty="0" err="1">
                <a:solidFill>
                  <a:srgbClr val="000000"/>
                </a:solidFill>
                <a:latin typeface="Verdana" panose="020B0604030504040204" pitchFamily="34" charset="0"/>
                <a:ea typeface="宋体" panose="02010600030101010101" pitchFamily="2" charset="-122"/>
              </a:rPr>
              <a:t>知识推理</a:t>
            </a:r>
            <a:r>
              <a:rPr lang="en-US" altLang="zh-CN" sz="2000" dirty="0" err="1">
                <a:solidFill>
                  <a:srgbClr val="000000"/>
                </a:solidFill>
                <a:latin typeface="Verdana" panose="020B0604030504040204" pitchFamily="34" charset="0"/>
                <a:ea typeface="宋体" panose="02010600030101010101" pitchFamily="2" charset="-122"/>
              </a:rPr>
              <a:t>和</a:t>
            </a:r>
            <a:r>
              <a:rPr lang="en-US" altLang="zh-CN" sz="2000" b="1" dirty="0" err="1">
                <a:solidFill>
                  <a:srgbClr val="000000"/>
                </a:solidFill>
                <a:latin typeface="Verdana" panose="020B0604030504040204" pitchFamily="34" charset="0"/>
                <a:ea typeface="宋体" panose="02010600030101010101" pitchFamily="2" charset="-122"/>
              </a:rPr>
              <a:t>质量评估</a:t>
            </a:r>
            <a:r>
              <a:rPr lang="en-US" altLang="zh-CN" sz="2000" dirty="0">
                <a:solidFill>
                  <a:srgbClr val="000000"/>
                </a:solidFill>
                <a:latin typeface="Verdana" panose="020B0604030504040204" pitchFamily="34" charset="0"/>
                <a:ea typeface="宋体" panose="02010600030101010101" pitchFamily="2" charset="-122"/>
              </a:rPr>
              <a:t>。</a:t>
            </a:r>
          </a:p>
        </p:txBody>
      </p:sp>
      <p:sp>
        <p:nvSpPr>
          <p:cNvPr id="4"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3.6 </a:t>
            </a:r>
            <a:r>
              <a:rPr lang="zh-CN" altLang="en-US" dirty="0">
                <a:solidFill>
                  <a:srgbClr val="FFFFFF"/>
                </a:solidFill>
                <a:latin typeface="汉仪旗黑-85S" charset="0"/>
                <a:ea typeface="微软雅黑" panose="020B0503020204020204" charset="-122"/>
                <a:cs typeface="汉仪旗黑-85S" charset="0"/>
                <a:sym typeface="+mn-ea"/>
              </a:rPr>
              <a:t>知识图谱的构建过程</a:t>
            </a:r>
          </a:p>
        </p:txBody>
      </p:sp>
      <p:graphicFrame>
        <p:nvGraphicFramePr>
          <p:cNvPr id="3" name="对象 2"/>
          <p:cNvGraphicFramePr/>
          <p:nvPr/>
        </p:nvGraphicFramePr>
        <p:xfrm>
          <a:off x="2133601" y="3505201"/>
          <a:ext cx="8063865" cy="2935605"/>
        </p:xfrm>
        <a:graphic>
          <a:graphicData uri="http://schemas.openxmlformats.org/presentationml/2006/ole">
            <mc:AlternateContent xmlns:mc="http://schemas.openxmlformats.org/markup-compatibility/2006">
              <mc:Choice xmlns:v="urn:schemas-microsoft-com:vml" Requires="v">
                <p:oleObj r:id="rId2" imgW="6629400" imgH="2676525" progId="Paint.Picture">
                  <p:embed/>
                </p:oleObj>
              </mc:Choice>
              <mc:Fallback>
                <p:oleObj r:id="rId2" imgW="6629400" imgH="2676525" progId="Paint.Picture">
                  <p:embed/>
                  <p:pic>
                    <p:nvPicPr>
                      <p:cNvPr id="3" name="对象 2"/>
                      <p:cNvPicPr/>
                      <p:nvPr/>
                    </p:nvPicPr>
                    <p:blipFill>
                      <a:blip r:embed="rId3"/>
                      <a:stretch>
                        <a:fillRect/>
                      </a:stretch>
                    </p:blipFill>
                    <p:spPr>
                      <a:xfrm>
                        <a:off x="2133601" y="3505201"/>
                        <a:ext cx="8063865" cy="2935605"/>
                      </a:xfrm>
                      <a:prstGeom prst="rect">
                        <a:avLst/>
                      </a:prstGeom>
                    </p:spPr>
                  </p:pic>
                </p:oleObj>
              </mc:Fallback>
            </mc:AlternateContent>
          </a:graphicData>
        </a:graphic>
      </p:graphicFrame>
    </p:spTree>
    <p:extLst>
      <p:ext uri="{BB962C8B-B14F-4D97-AF65-F5344CB8AC3E}">
        <p14:creationId xmlns:p14="http://schemas.microsoft.com/office/powerpoint/2010/main" val="256405581"/>
      </p:ext>
    </p:extLst>
  </p:cSld>
  <p:clrMapOvr>
    <a:masterClrMapping/>
  </p:clrMapOvr>
  <p:transition>
    <p:random/>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66900" y="1066800"/>
            <a:ext cx="8496300" cy="4124206"/>
          </a:xfrm>
          <a:prstGeom prst="rect">
            <a:avLst/>
          </a:prstGeom>
          <a:noFill/>
        </p:spPr>
        <p:txBody>
          <a:bodyPr wrap="square" rtlCol="0" anchor="t">
            <a:spAutoFit/>
          </a:bodyPr>
          <a:lstStyle/>
          <a:p>
            <a:pPr fontAlgn="base">
              <a:lnSpc>
                <a:spcPct val="150000"/>
              </a:lnSpc>
              <a:spcBef>
                <a:spcPct val="0"/>
              </a:spcBef>
              <a:spcAft>
                <a:spcPct val="0"/>
              </a:spcAft>
              <a:defRPr/>
            </a:pPr>
            <a:r>
              <a:rPr lang="en-US" sz="2800" b="1" dirty="0">
                <a:solidFill>
                  <a:srgbClr val="000000"/>
                </a:solidFill>
                <a:latin typeface="Times New Roman" panose="02020603050405020304" pitchFamily="18" charset="0"/>
                <a:cs typeface="Times New Roman" panose="02020603050405020304" pitchFamily="18" charset="0"/>
              </a:rPr>
              <a:t>(</a:t>
            </a:r>
            <a:r>
              <a:rPr sz="2800" b="1" dirty="0">
                <a:solidFill>
                  <a:srgbClr val="000000"/>
                </a:solidFill>
                <a:latin typeface="Times New Roman" panose="02020603050405020304" pitchFamily="18" charset="0"/>
                <a:cs typeface="Times New Roman" panose="02020603050405020304" pitchFamily="18" charset="0"/>
              </a:rPr>
              <a:t>1</a:t>
            </a:r>
            <a:r>
              <a:rPr lang="en-US" sz="2800" b="1" dirty="0">
                <a:solidFill>
                  <a:srgbClr val="000000"/>
                </a:solidFill>
                <a:latin typeface="Times New Roman" panose="02020603050405020304" pitchFamily="18" charset="0"/>
                <a:cs typeface="Times New Roman" panose="02020603050405020304" pitchFamily="18" charset="0"/>
              </a:rPr>
              <a:t>) </a:t>
            </a:r>
            <a:r>
              <a:rPr sz="2400" b="1" dirty="0" err="1">
                <a:solidFill>
                  <a:srgbClr val="000000"/>
                </a:solidFill>
                <a:latin typeface="Verdana" panose="020B0604030504040204" pitchFamily="34" charset="0"/>
                <a:ea typeface="宋体" panose="02010600030101010101" pitchFamily="2" charset="-122"/>
              </a:rPr>
              <a:t>本体抽取</a:t>
            </a:r>
            <a:endParaRPr sz="2400" b="1" dirty="0">
              <a:solidFill>
                <a:srgbClr val="000000"/>
              </a:solidFill>
              <a:latin typeface="Verdana" panose="020B0604030504040204" pitchFamily="34" charset="0"/>
              <a:ea typeface="宋体" panose="02010600030101010101" pitchFamily="2" charset="-122"/>
            </a:endParaRPr>
          </a:p>
          <a:p>
            <a:pPr fontAlgn="base">
              <a:lnSpc>
                <a:spcPct val="150000"/>
              </a:lnSpc>
              <a:spcBef>
                <a:spcPct val="0"/>
              </a:spcBef>
              <a:spcAft>
                <a:spcPct val="0"/>
              </a:spcAft>
              <a:defRPr/>
            </a:pPr>
            <a:r>
              <a:rPr lang="en-US" dirty="0">
                <a:solidFill>
                  <a:srgbClr val="000000"/>
                </a:solidFill>
                <a:latin typeface="Verdana" panose="020B0604030504040204" pitchFamily="34" charset="0"/>
                <a:ea typeface="宋体" panose="02010600030101010101" pitchFamily="2" charset="-122"/>
              </a:rPr>
              <a:t>        </a:t>
            </a:r>
            <a:r>
              <a:rPr sz="2000" dirty="0" err="1">
                <a:solidFill>
                  <a:srgbClr val="000000"/>
                </a:solidFill>
                <a:latin typeface="Verdana" panose="020B0604030504040204" pitchFamily="34" charset="0"/>
                <a:ea typeface="宋体" panose="02010600030101010101" pitchFamily="2" charset="-122"/>
              </a:rPr>
              <a:t>本体（ontology）是指</a:t>
            </a:r>
            <a:r>
              <a:rPr lang="zh-CN" altLang="en-US" sz="2000" dirty="0">
                <a:solidFill>
                  <a:srgbClr val="000000"/>
                </a:solidFill>
                <a:latin typeface="Verdana" panose="020B0604030504040204" pitchFamily="34" charset="0"/>
                <a:ea typeface="宋体" panose="02010600030101010101" pitchFamily="2" charset="-122"/>
              </a:rPr>
              <a:t>公认</a:t>
            </a:r>
            <a:r>
              <a:rPr sz="2000" dirty="0">
                <a:solidFill>
                  <a:srgbClr val="000000"/>
                </a:solidFill>
                <a:latin typeface="Verdana" panose="020B0604030504040204" pitchFamily="34" charset="0"/>
                <a:ea typeface="宋体" panose="02010600030101010101" pitchFamily="2" charset="-122"/>
              </a:rPr>
              <a:t>的概念集合、概念框架，如“人”、“事”、“</a:t>
            </a:r>
            <a:r>
              <a:rPr sz="2000" dirty="0" err="1">
                <a:solidFill>
                  <a:srgbClr val="000000"/>
                </a:solidFill>
                <a:latin typeface="Verdana" panose="020B0604030504040204" pitchFamily="34" charset="0"/>
                <a:ea typeface="宋体" panose="02010600030101010101" pitchFamily="2" charset="-122"/>
              </a:rPr>
              <a:t>物”等。本体可以采用人工编辑的方式手动构建（借助本体编辑软件</a:t>
            </a:r>
            <a:r>
              <a:rPr sz="2000" dirty="0">
                <a:solidFill>
                  <a:srgbClr val="000000"/>
                </a:solidFill>
                <a:latin typeface="Verdana" panose="020B0604030504040204" pitchFamily="34" charset="0"/>
                <a:ea typeface="宋体" panose="02010600030101010101" pitchFamily="2" charset="-122"/>
              </a:rPr>
              <a:t>），也可以以数据驱动的自动化方式构建本体。因为人工方式工作量巨大，且很难找到符合要求的专家，因此当前主流的全局本体库产品，都是从一些面向特定领域的现有本体库出发，采用自动构建技术逐步扩展得到的。</a:t>
            </a:r>
          </a:p>
          <a:p>
            <a:pPr fontAlgn="base">
              <a:lnSpc>
                <a:spcPct val="50000"/>
              </a:lnSpc>
              <a:defRPr/>
            </a:pPr>
            <a:endParaRPr sz="2000" dirty="0">
              <a:solidFill>
                <a:srgbClr val="000000"/>
              </a:solidFill>
              <a:latin typeface="Verdana" panose="020B0604030504040204" pitchFamily="34" charset="0"/>
              <a:ea typeface="宋体" panose="02010600030101010101" pitchFamily="2" charset="-122"/>
            </a:endParaRPr>
          </a:p>
          <a:p>
            <a:pPr fontAlgn="base">
              <a:lnSpc>
                <a:spcPct val="150000"/>
              </a:lnSpc>
              <a:spcBef>
                <a:spcPct val="0"/>
              </a:spcBef>
              <a:spcAft>
                <a:spcPct val="0"/>
              </a:spcAft>
              <a:defRPr/>
            </a:pPr>
            <a:r>
              <a:rPr lang="en-US" sz="2000" dirty="0">
                <a:solidFill>
                  <a:srgbClr val="000000"/>
                </a:solidFill>
                <a:latin typeface="Verdana" panose="020B0604030504040204" pitchFamily="34" charset="0"/>
                <a:ea typeface="宋体" panose="02010600030101010101" pitchFamily="2" charset="-122"/>
              </a:rPr>
              <a:t>       </a:t>
            </a:r>
            <a:r>
              <a:rPr sz="2000" dirty="0" err="1">
                <a:solidFill>
                  <a:srgbClr val="000000"/>
                </a:solidFill>
                <a:latin typeface="Verdana" panose="020B0604030504040204" pitchFamily="34" charset="0"/>
                <a:ea typeface="宋体" panose="02010600030101010101" pitchFamily="2" charset="-122"/>
              </a:rPr>
              <a:t>自动化本体构建过程包含三个阶段</a:t>
            </a:r>
            <a:r>
              <a:rPr sz="2000" dirty="0">
                <a:solidFill>
                  <a:srgbClr val="000000"/>
                </a:solidFill>
                <a:latin typeface="Verdana" panose="020B0604030504040204" pitchFamily="34" charset="0"/>
                <a:ea typeface="宋体" panose="02010600030101010101" pitchFamily="2" charset="-122"/>
              </a:rPr>
              <a:t>： </a:t>
            </a:r>
            <a:r>
              <a:rPr sz="2000" dirty="0" err="1">
                <a:solidFill>
                  <a:srgbClr val="000000"/>
                </a:solidFill>
                <a:latin typeface="Verdana" panose="020B0604030504040204" pitchFamily="34" charset="0"/>
                <a:ea typeface="宋体" panose="02010600030101010101" pitchFamily="2" charset="-122"/>
              </a:rPr>
              <a:t>实体并列关系相似度计算</a:t>
            </a:r>
            <a:r>
              <a:rPr sz="2000" dirty="0">
                <a:solidFill>
                  <a:srgbClr val="000000"/>
                </a:solidFill>
                <a:latin typeface="Verdana" panose="020B0604030504040204" pitchFamily="34" charset="0"/>
                <a:ea typeface="宋体" panose="02010600030101010101" pitchFamily="2" charset="-122"/>
              </a:rPr>
              <a:t> → </a:t>
            </a:r>
            <a:r>
              <a:rPr sz="2000" dirty="0" err="1">
                <a:solidFill>
                  <a:srgbClr val="000000"/>
                </a:solidFill>
                <a:latin typeface="Verdana" panose="020B0604030504040204" pitchFamily="34" charset="0"/>
                <a:ea typeface="宋体" panose="02010600030101010101" pitchFamily="2" charset="-122"/>
              </a:rPr>
              <a:t>实体上下位关系抽取</a:t>
            </a:r>
            <a:r>
              <a:rPr sz="2000" dirty="0">
                <a:solidFill>
                  <a:srgbClr val="000000"/>
                </a:solidFill>
                <a:latin typeface="Verdana" panose="020B0604030504040204" pitchFamily="34" charset="0"/>
                <a:ea typeface="宋体" panose="02010600030101010101" pitchFamily="2" charset="-122"/>
              </a:rPr>
              <a:t> → </a:t>
            </a:r>
            <a:r>
              <a:rPr sz="2000" dirty="0" err="1">
                <a:solidFill>
                  <a:srgbClr val="000000"/>
                </a:solidFill>
                <a:latin typeface="Verdana" panose="020B0604030504040204" pitchFamily="34" charset="0"/>
                <a:ea typeface="宋体" panose="02010600030101010101" pitchFamily="2" charset="-122"/>
              </a:rPr>
              <a:t>本体的生成</a:t>
            </a:r>
            <a:r>
              <a:rPr sz="2000" dirty="0">
                <a:solidFill>
                  <a:srgbClr val="000000"/>
                </a:solidFill>
                <a:latin typeface="Verdana" panose="020B0604030504040204" pitchFamily="34" charset="0"/>
                <a:ea typeface="宋体" panose="02010600030101010101" pitchFamily="2" charset="-122"/>
              </a:rPr>
              <a:t>。</a:t>
            </a:r>
          </a:p>
        </p:txBody>
      </p:sp>
      <p:sp>
        <p:nvSpPr>
          <p:cNvPr id="4"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3.6 </a:t>
            </a:r>
            <a:r>
              <a:rPr lang="zh-CN" altLang="en-US" dirty="0">
                <a:solidFill>
                  <a:srgbClr val="FFFFFF"/>
                </a:solidFill>
                <a:latin typeface="汉仪旗黑-85S" charset="0"/>
                <a:ea typeface="微软雅黑" panose="020B0503020204020204" charset="-122"/>
                <a:cs typeface="汉仪旗黑-85S" charset="0"/>
                <a:sym typeface="+mn-ea"/>
              </a:rPr>
              <a:t>知识图谱的构建过程</a:t>
            </a:r>
          </a:p>
        </p:txBody>
      </p:sp>
    </p:spTree>
    <p:extLst>
      <p:ext uri="{BB962C8B-B14F-4D97-AF65-F5344CB8AC3E}">
        <p14:creationId xmlns:p14="http://schemas.microsoft.com/office/powerpoint/2010/main" val="2861987647"/>
      </p:ext>
    </p:extLst>
  </p:cSld>
  <p:clrMapOvr>
    <a:masterClrMapping/>
  </p:clrMapOvr>
  <p:transition>
    <p:random/>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5001" y="765175"/>
            <a:ext cx="8261985" cy="1005788"/>
          </a:xfrm>
          <a:prstGeom prst="rect">
            <a:avLst/>
          </a:prstGeom>
          <a:noFill/>
        </p:spPr>
        <p:txBody>
          <a:bodyPr wrap="square" rtlCol="0" anchor="t">
            <a:spAutoFit/>
          </a:bodyPr>
          <a:lstStyle/>
          <a:p>
            <a:pPr lvl="0">
              <a:lnSpc>
                <a:spcPct val="150000"/>
              </a:lnSpc>
              <a:defRPr/>
            </a:pPr>
            <a:r>
              <a:rPr lang="en-US" altLang="zh-CN" sz="2400" b="1" dirty="0">
                <a:solidFill>
                  <a:srgbClr val="000000"/>
                </a:solidFill>
                <a:latin typeface="Times New Roman" panose="02020603050405020304" pitchFamily="18" charset="0"/>
                <a:cs typeface="Times New Roman" panose="02020603050405020304" pitchFamily="18" charset="0"/>
              </a:rPr>
              <a:t>(1) </a:t>
            </a:r>
            <a:r>
              <a:rPr sz="2400" b="1" dirty="0" err="1">
                <a:solidFill>
                  <a:srgbClr val="000000"/>
                </a:solidFill>
                <a:latin typeface="Verdana" panose="020B0604030504040204" pitchFamily="34" charset="0"/>
                <a:ea typeface="宋体" panose="02010600030101010101" pitchFamily="2" charset="-122"/>
              </a:rPr>
              <a:t>本体抽取</a:t>
            </a:r>
            <a:endParaRPr sz="2400" b="1" dirty="0">
              <a:solidFill>
                <a:srgbClr val="000000"/>
              </a:solidFill>
              <a:latin typeface="Verdana" panose="020B0604030504040204" pitchFamily="34" charset="0"/>
              <a:ea typeface="宋体" panose="02010600030101010101" pitchFamily="2" charset="-122"/>
            </a:endParaRPr>
          </a:p>
          <a:p>
            <a:pPr fontAlgn="base">
              <a:lnSpc>
                <a:spcPct val="150000"/>
              </a:lnSpc>
              <a:spcBef>
                <a:spcPct val="0"/>
              </a:spcBef>
              <a:spcAft>
                <a:spcPct val="0"/>
              </a:spcAft>
              <a:defRPr/>
            </a:pPr>
            <a:r>
              <a:rPr lang="en-US" dirty="0">
                <a:solidFill>
                  <a:srgbClr val="000000"/>
                </a:solidFill>
                <a:latin typeface="Verdana" panose="020B0604030504040204" pitchFamily="34" charset="0"/>
                <a:ea typeface="宋体" panose="02010600030101010101" pitchFamily="2" charset="-122"/>
              </a:rPr>
              <a:t>   </a:t>
            </a:r>
            <a:endParaRPr dirty="0">
              <a:solidFill>
                <a:srgbClr val="000000"/>
              </a:solidFill>
              <a:latin typeface="Verdana" panose="020B0604030504040204" pitchFamily="34" charset="0"/>
              <a:ea typeface="宋体" panose="02010600030101010101" pitchFamily="2" charset="-122"/>
            </a:endParaRPr>
          </a:p>
        </p:txBody>
      </p:sp>
      <p:sp>
        <p:nvSpPr>
          <p:cNvPr id="4"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3.6 </a:t>
            </a:r>
            <a:r>
              <a:rPr lang="zh-CN" altLang="en-US" dirty="0">
                <a:solidFill>
                  <a:srgbClr val="FFFFFF"/>
                </a:solidFill>
                <a:latin typeface="汉仪旗黑-85S" charset="0"/>
                <a:ea typeface="微软雅黑" panose="020B0503020204020204" charset="-122"/>
                <a:cs typeface="汉仪旗黑-85S" charset="0"/>
                <a:sym typeface="+mn-ea"/>
              </a:rPr>
              <a:t>知识图谱的构建过程</a:t>
            </a:r>
          </a:p>
        </p:txBody>
      </p:sp>
      <p:graphicFrame>
        <p:nvGraphicFramePr>
          <p:cNvPr id="3" name="对象 2"/>
          <p:cNvGraphicFramePr/>
          <p:nvPr/>
        </p:nvGraphicFramePr>
        <p:xfrm>
          <a:off x="1752601" y="1593850"/>
          <a:ext cx="8414385" cy="3440430"/>
        </p:xfrm>
        <a:graphic>
          <a:graphicData uri="http://schemas.openxmlformats.org/presentationml/2006/ole">
            <mc:AlternateContent xmlns:mc="http://schemas.openxmlformats.org/markup-compatibility/2006">
              <mc:Choice xmlns:v="urn:schemas-microsoft-com:vml" Requires="v">
                <p:oleObj r:id="rId2" imgW="11372215" imgH="4791075" progId="Paint.Picture">
                  <p:embed/>
                </p:oleObj>
              </mc:Choice>
              <mc:Fallback>
                <p:oleObj r:id="rId2" imgW="11372215" imgH="4791075" progId="Paint.Picture">
                  <p:embed/>
                  <p:pic>
                    <p:nvPicPr>
                      <p:cNvPr id="3" name="对象 2"/>
                      <p:cNvPicPr/>
                      <p:nvPr/>
                    </p:nvPicPr>
                    <p:blipFill>
                      <a:blip r:embed="rId3"/>
                      <a:stretch>
                        <a:fillRect/>
                      </a:stretch>
                    </p:blipFill>
                    <p:spPr>
                      <a:xfrm>
                        <a:off x="1752601" y="1593850"/>
                        <a:ext cx="8414385" cy="3440430"/>
                      </a:xfrm>
                      <a:prstGeom prst="rect">
                        <a:avLst/>
                      </a:prstGeom>
                    </p:spPr>
                  </p:pic>
                </p:oleObj>
              </mc:Fallback>
            </mc:AlternateContent>
          </a:graphicData>
        </a:graphic>
      </p:graphicFrame>
      <p:sp>
        <p:nvSpPr>
          <p:cNvPr id="6" name="文本框 5"/>
          <p:cNvSpPr txBox="1"/>
          <p:nvPr/>
        </p:nvSpPr>
        <p:spPr>
          <a:xfrm>
            <a:off x="1752601" y="5334001"/>
            <a:ext cx="8668385" cy="706755"/>
          </a:xfrm>
          <a:prstGeom prst="rect">
            <a:avLst/>
          </a:prstGeom>
          <a:noFill/>
        </p:spPr>
        <p:txBody>
          <a:bodyPr wrap="square" rtlCol="0" anchor="t">
            <a:spAutoFit/>
          </a:bodyPr>
          <a:lstStyle/>
          <a:p>
            <a:pPr fontAlgn="base">
              <a:spcBef>
                <a:spcPct val="0"/>
              </a:spcBef>
              <a:spcAft>
                <a:spcPct val="0"/>
              </a:spcAft>
              <a:defRPr/>
            </a:pPr>
            <a:r>
              <a:rPr lang="en-US" altLang="zh-CN" sz="2000">
                <a:solidFill>
                  <a:srgbClr val="000000"/>
                </a:solidFill>
                <a:latin typeface="Verdana" panose="020B0604030504040204" pitchFamily="34" charset="0"/>
                <a:ea typeface="宋体" panose="02010600030101010101" pitchFamily="2" charset="-122"/>
              </a:rPr>
              <a:t>   </a:t>
            </a:r>
            <a:r>
              <a:rPr lang="zh-CN" altLang="en-US" sz="2000">
                <a:solidFill>
                  <a:srgbClr val="000000"/>
                </a:solidFill>
                <a:latin typeface="Verdana" panose="020B0604030504040204" pitchFamily="34" charset="0"/>
                <a:ea typeface="宋体" panose="02010600030101010101" pitchFamily="2" charset="-122"/>
              </a:rPr>
              <a:t>通过抽取发现，</a:t>
            </a:r>
            <a:r>
              <a:rPr lang="zh-CN" altLang="en-US" sz="2000">
                <a:solidFill>
                  <a:srgbClr val="000000"/>
                </a:solidFill>
                <a:latin typeface="Verdana" panose="020B0604030504040204" pitchFamily="34" charset="0"/>
                <a:ea typeface="宋体" panose="02010600030101010101" pitchFamily="2" charset="-122"/>
                <a:sym typeface="+mn-ea"/>
              </a:rPr>
              <a:t>战狼2和流浪地球的相似度更高。</a:t>
            </a:r>
            <a:r>
              <a:rPr lang="zh-CN" altLang="en-US" sz="2000">
                <a:solidFill>
                  <a:srgbClr val="000000"/>
                </a:solidFill>
                <a:latin typeface="Verdana" panose="020B0604030504040204" pitchFamily="34" charset="0"/>
                <a:ea typeface="宋体" panose="02010600030101010101" pitchFamily="2" charset="-122"/>
              </a:rPr>
              <a:t>战狼2和流浪地球，是电影这个实体下的细分实体。它们和北京文化这家公司并不是一类。</a:t>
            </a:r>
          </a:p>
        </p:txBody>
      </p:sp>
    </p:spTree>
    <p:extLst>
      <p:ext uri="{BB962C8B-B14F-4D97-AF65-F5344CB8AC3E}">
        <p14:creationId xmlns:p14="http://schemas.microsoft.com/office/powerpoint/2010/main" val="1349207576"/>
      </p:ext>
    </p:extLst>
  </p:cSld>
  <p:clrMapOvr>
    <a:masterClrMapping/>
  </p:clrMapOvr>
  <p:transition>
    <p:random/>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2600" y="765175"/>
            <a:ext cx="8534400" cy="1568450"/>
          </a:xfrm>
          <a:prstGeom prst="rect">
            <a:avLst/>
          </a:prstGeom>
          <a:noFill/>
        </p:spPr>
        <p:txBody>
          <a:bodyPr wrap="square" rtlCol="0" anchor="t">
            <a:spAutoFit/>
          </a:bodyPr>
          <a:lstStyle/>
          <a:p>
            <a:pPr fontAlgn="base">
              <a:lnSpc>
                <a:spcPct val="150000"/>
              </a:lnSpc>
              <a:spcBef>
                <a:spcPct val="0"/>
              </a:spcBef>
              <a:spcAft>
                <a:spcPct val="0"/>
              </a:spcAft>
              <a:defRPr/>
            </a:pPr>
            <a:r>
              <a:rPr lang="zh-CN" altLang="en-US" sz="2400" b="1" dirty="0">
                <a:solidFill>
                  <a:srgbClr val="000000"/>
                </a:solidFill>
                <a:latin typeface="Verdana" panose="020B0604030504040204" pitchFamily="34" charset="0"/>
                <a:ea typeface="宋体" panose="02010600030101010101" pitchFamily="2" charset="-122"/>
              </a:rPr>
              <a:t>（</a:t>
            </a:r>
            <a:r>
              <a:rPr lang="en-US" altLang="zh-CN" sz="2400" b="1" dirty="0">
                <a:solidFill>
                  <a:srgbClr val="000000"/>
                </a:solidFill>
                <a:latin typeface="Verdana" panose="020B0604030504040204" pitchFamily="34" charset="0"/>
                <a:ea typeface="宋体" panose="02010600030101010101" pitchFamily="2" charset="-122"/>
              </a:rPr>
              <a:t>2</a:t>
            </a:r>
            <a:r>
              <a:rPr lang="zh-CN" altLang="en-US" sz="2400" b="1" dirty="0">
                <a:solidFill>
                  <a:srgbClr val="000000"/>
                </a:solidFill>
                <a:latin typeface="Verdana" panose="020B0604030504040204" pitchFamily="34" charset="0"/>
                <a:ea typeface="宋体" panose="02010600030101010101" pitchFamily="2" charset="-122"/>
              </a:rPr>
              <a:t>）知识推理</a:t>
            </a:r>
          </a:p>
          <a:p>
            <a:pPr fontAlgn="base">
              <a:spcBef>
                <a:spcPct val="0"/>
              </a:spcBef>
              <a:spcAft>
                <a:spcPct val="0"/>
              </a:spcAft>
              <a:defRPr/>
            </a:pPr>
            <a:r>
              <a:rPr lang="en-US" altLang="zh-CN" sz="2000" dirty="0">
                <a:solidFill>
                  <a:srgbClr val="000000"/>
                </a:solidFill>
                <a:latin typeface="Verdana" panose="020B0604030504040204" pitchFamily="34" charset="0"/>
                <a:ea typeface="宋体" panose="02010600030101010101" pitchFamily="2" charset="-122"/>
              </a:rPr>
              <a:t>      </a:t>
            </a:r>
            <a:r>
              <a:rPr lang="zh-CN" altLang="en-US" sz="2000" dirty="0">
                <a:solidFill>
                  <a:srgbClr val="000000"/>
                </a:solidFill>
                <a:latin typeface="Verdana" panose="020B0604030504040204" pitchFamily="34" charset="0"/>
                <a:ea typeface="宋体" panose="02010600030101010101" pitchFamily="2" charset="-122"/>
                <a:sym typeface="+mn-ea"/>
              </a:rPr>
              <a:t>在完成了本体构建这一步之后，一个知识图谱的雏形便已经搭建好了。但可能在这个时候，知识图谱之间大多数关系都是残缺的，缺失值非常严重，那么这个时候，就可以使用知识推理技术，去完成进一步的知识发现。</a:t>
            </a:r>
            <a:endParaRPr lang="zh-CN" altLang="en-US" sz="2000" dirty="0">
              <a:solidFill>
                <a:srgbClr val="000000"/>
              </a:solidFill>
              <a:latin typeface="Verdana" panose="020B0604030504040204" pitchFamily="34" charset="0"/>
              <a:ea typeface="宋体" panose="02010600030101010101" pitchFamily="2" charset="-122"/>
            </a:endParaRPr>
          </a:p>
        </p:txBody>
      </p:sp>
      <p:sp>
        <p:nvSpPr>
          <p:cNvPr id="4"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mn-ea"/>
              </a:rPr>
              <a:t>3.6 </a:t>
            </a:r>
            <a:r>
              <a:rPr lang="zh-CN" altLang="en-US" dirty="0">
                <a:solidFill>
                  <a:srgbClr val="FFFFFF"/>
                </a:solidFill>
                <a:latin typeface="汉仪旗黑-85S" charset="0"/>
                <a:ea typeface="微软雅黑" panose="020B0503020204020204" charset="-122"/>
                <a:cs typeface="汉仪旗黑-85S" charset="0"/>
                <a:sym typeface="+mn-ea"/>
              </a:rPr>
              <a:t>知识图谱的构建过程</a:t>
            </a:r>
          </a:p>
        </p:txBody>
      </p:sp>
      <p:graphicFrame>
        <p:nvGraphicFramePr>
          <p:cNvPr id="5" name="对象 4"/>
          <p:cNvGraphicFramePr/>
          <p:nvPr/>
        </p:nvGraphicFramePr>
        <p:xfrm>
          <a:off x="2743200" y="2895600"/>
          <a:ext cx="7278370" cy="3688080"/>
        </p:xfrm>
        <a:graphic>
          <a:graphicData uri="http://schemas.openxmlformats.org/presentationml/2006/ole">
            <mc:AlternateContent xmlns:mc="http://schemas.openxmlformats.org/markup-compatibility/2006">
              <mc:Choice xmlns:v="urn:schemas-microsoft-com:vml" Requires="v">
                <p:oleObj r:id="rId2" imgW="11029950" imgH="5829300" progId="Paint.Picture">
                  <p:embed/>
                </p:oleObj>
              </mc:Choice>
              <mc:Fallback>
                <p:oleObj r:id="rId2" imgW="11029950" imgH="5829300" progId="Paint.Picture">
                  <p:embed/>
                  <p:pic>
                    <p:nvPicPr>
                      <p:cNvPr id="5" name="对象 4"/>
                      <p:cNvPicPr/>
                      <p:nvPr/>
                    </p:nvPicPr>
                    <p:blipFill>
                      <a:blip r:embed="rId3"/>
                      <a:srcRect t="3787"/>
                      <a:stretch>
                        <a:fillRect/>
                      </a:stretch>
                    </p:blipFill>
                    <p:spPr>
                      <a:xfrm>
                        <a:off x="2743200" y="2895600"/>
                        <a:ext cx="7278370" cy="3688080"/>
                      </a:xfrm>
                      <a:prstGeom prst="rect">
                        <a:avLst/>
                      </a:prstGeom>
                    </p:spPr>
                  </p:pic>
                </p:oleObj>
              </mc:Fallback>
            </mc:AlternateContent>
          </a:graphicData>
        </a:graphic>
      </p:graphicFrame>
    </p:spTree>
    <p:extLst>
      <p:ext uri="{BB962C8B-B14F-4D97-AF65-F5344CB8AC3E}">
        <p14:creationId xmlns:p14="http://schemas.microsoft.com/office/powerpoint/2010/main" val="1363116413"/>
      </p:ext>
    </p:extLst>
  </p:cSld>
  <p:clrMapOvr>
    <a:masterClrMapping/>
  </p:clrMapOvr>
  <p:transition>
    <p:random/>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3.6 </a:t>
            </a:r>
            <a:r>
              <a:rPr lang="zh-CN" altLang="en-US" dirty="0">
                <a:solidFill>
                  <a:schemeClr val="lt1"/>
                </a:solidFill>
                <a:latin typeface="汉仪旗黑-85S" charset="0"/>
                <a:cs typeface="汉仪旗黑-85S" charset="0"/>
                <a:sym typeface="+mn-ea"/>
              </a:rPr>
              <a:t>知识图谱的构建过程</a:t>
            </a:r>
          </a:p>
        </p:txBody>
      </p:sp>
      <p:sp>
        <p:nvSpPr>
          <p:cNvPr id="5" name="文本框 4"/>
          <p:cNvSpPr txBox="1"/>
          <p:nvPr/>
        </p:nvSpPr>
        <p:spPr>
          <a:xfrm>
            <a:off x="1828800" y="838200"/>
            <a:ext cx="8458201" cy="4339650"/>
          </a:xfrm>
          <a:prstGeom prst="rect">
            <a:avLst/>
          </a:prstGeom>
          <a:noFill/>
        </p:spPr>
        <p:txBody>
          <a:bodyPr wrap="square" rtlCol="0" anchor="t">
            <a:spAutoFit/>
          </a:bodyPr>
          <a:lstStyle/>
          <a:p>
            <a:pPr>
              <a:lnSpc>
                <a:spcPct val="150000"/>
              </a:lnSpc>
            </a:pPr>
            <a:r>
              <a:rPr lang="zh-CN" altLang="en-US" sz="2400" b="1" dirty="0"/>
              <a:t>（</a:t>
            </a:r>
            <a:r>
              <a:rPr lang="en-US" altLang="zh-CN" sz="2400" b="1" dirty="0"/>
              <a:t>2</a:t>
            </a:r>
            <a:r>
              <a:rPr lang="zh-CN" altLang="en-US" sz="2400" b="1" dirty="0"/>
              <a:t>）知识推理</a:t>
            </a:r>
          </a:p>
          <a:p>
            <a:pPr>
              <a:lnSpc>
                <a:spcPct val="150000"/>
              </a:lnSpc>
            </a:pPr>
            <a:r>
              <a:rPr lang="en-US" altLang="zh-CN" sz="2000" dirty="0"/>
              <a:t>      </a:t>
            </a:r>
            <a:r>
              <a:rPr lang="en-US" altLang="zh-CN" sz="2000" dirty="0" err="1"/>
              <a:t>当然知识推理的对象也并不局限于实体间的关系，也可以是实体的属性值，本体的概念层次关系等</a:t>
            </a:r>
            <a:r>
              <a:rPr lang="en-US" altLang="zh-CN" sz="2000" dirty="0"/>
              <a:t>。</a:t>
            </a:r>
          </a:p>
          <a:p>
            <a:pPr>
              <a:lnSpc>
                <a:spcPct val="150000"/>
              </a:lnSpc>
            </a:pPr>
            <a:r>
              <a:rPr lang="en-US" altLang="zh-CN" sz="2000" dirty="0"/>
              <a:t>     </a:t>
            </a:r>
            <a:r>
              <a:rPr lang="zh-CN" altLang="en-US" sz="2000" dirty="0"/>
              <a:t>推理属性值：已知某实体的生日属性，可以通过推理得到该实体的年龄属性；</a:t>
            </a:r>
          </a:p>
          <a:p>
            <a:pPr>
              <a:lnSpc>
                <a:spcPct val="150000"/>
              </a:lnSpc>
            </a:pPr>
            <a:r>
              <a:rPr lang="en-US" altLang="zh-CN" sz="2000" dirty="0"/>
              <a:t>     </a:t>
            </a:r>
            <a:r>
              <a:rPr lang="zh-CN" altLang="en-US" sz="2000" dirty="0"/>
              <a:t>推理概念：已知(老虎，科，猫科)和（猫科，目，食肉目）可以推出（老虎，目，食肉目）</a:t>
            </a:r>
          </a:p>
          <a:p>
            <a:pPr>
              <a:lnSpc>
                <a:spcPct val="150000"/>
              </a:lnSpc>
            </a:pPr>
            <a:r>
              <a:rPr lang="zh-CN" altLang="en-US" sz="2000" dirty="0"/>
              <a:t>推理的算法主要可以分为3大类，基于逻辑关系的推理、基于图的推理和基于深度学习的推理。</a:t>
            </a:r>
          </a:p>
        </p:txBody>
      </p:sp>
    </p:spTree>
    <p:extLst>
      <p:ext uri="{BB962C8B-B14F-4D97-AF65-F5344CB8AC3E}">
        <p14:creationId xmlns:p14="http://schemas.microsoft.com/office/powerpoint/2010/main" val="442726971"/>
      </p:ext>
    </p:extLst>
  </p:cSld>
  <p:clrMapOvr>
    <a:masterClrMapping/>
  </p:clrMapOvr>
  <p:transition>
    <p:random/>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2600" y="838201"/>
            <a:ext cx="8642350" cy="2400657"/>
          </a:xfrm>
          <a:prstGeom prst="rect">
            <a:avLst/>
          </a:prstGeom>
          <a:noFill/>
        </p:spPr>
        <p:txBody>
          <a:bodyPr wrap="square" rtlCol="0" anchor="t">
            <a:spAutoFit/>
          </a:bodyPr>
          <a:lstStyle/>
          <a:p>
            <a:pPr>
              <a:lnSpc>
                <a:spcPct val="150000"/>
              </a:lnSpc>
            </a:pPr>
            <a:r>
              <a:rPr lang="zh-CN" altLang="en-US" sz="2800" b="1" dirty="0"/>
              <a:t>（</a:t>
            </a:r>
            <a:r>
              <a:rPr lang="en-US" altLang="zh-CN" sz="2800" b="1" dirty="0"/>
              <a:t>3</a:t>
            </a:r>
            <a:r>
              <a:rPr lang="zh-CN" altLang="en-US" sz="2800" b="1" dirty="0"/>
              <a:t>）</a:t>
            </a:r>
            <a:r>
              <a:rPr lang="en-US" altLang="zh-CN" sz="2800" b="1" dirty="0"/>
              <a:t>  </a:t>
            </a:r>
            <a:r>
              <a:rPr lang="zh-CN" altLang="en-US" sz="2800" b="1" dirty="0"/>
              <a:t>质量评估</a:t>
            </a:r>
          </a:p>
          <a:p>
            <a:pPr lvl="0">
              <a:lnSpc>
                <a:spcPct val="150000"/>
              </a:lnSpc>
            </a:pPr>
            <a:r>
              <a:rPr lang="en-US" altLang="zh-CN" sz="2400" dirty="0">
                <a:solidFill>
                  <a:srgbClr val="000000"/>
                </a:solidFill>
              </a:rPr>
              <a:t>    质量评估也是知识库构建技术的重要组成部分，这一部分存在的意义在于：可以对知识的可信度进行量化，通过舍弃置信度较低的知识来保障知识库的质量。</a:t>
            </a:r>
          </a:p>
        </p:txBody>
      </p:sp>
      <p:sp>
        <p:nvSpPr>
          <p:cNvPr id="4"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mn-ea"/>
              </a:rPr>
              <a:t>3.6 </a:t>
            </a:r>
            <a:r>
              <a:rPr lang="zh-CN" altLang="en-US" dirty="0">
                <a:solidFill>
                  <a:schemeClr val="lt1"/>
                </a:solidFill>
                <a:latin typeface="汉仪旗黑-85S" charset="0"/>
                <a:cs typeface="汉仪旗黑-85S" charset="0"/>
                <a:sym typeface="+mn-ea"/>
              </a:rPr>
              <a:t>知识图谱的构建过程</a:t>
            </a:r>
          </a:p>
        </p:txBody>
      </p:sp>
    </p:spTree>
    <p:extLst>
      <p:ext uri="{BB962C8B-B14F-4D97-AF65-F5344CB8AC3E}">
        <p14:creationId xmlns:p14="http://schemas.microsoft.com/office/powerpoint/2010/main" val="1628782244"/>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 2.3  </a:t>
            </a:r>
            <a:r>
              <a:rPr lang="zh-CN" altLang="en-US" b="1" dirty="0">
                <a:solidFill>
                  <a:schemeClr val="tx1"/>
                </a:solidFill>
                <a:latin typeface="仿宋" panose="02010609060101010101" pitchFamily="49" charset="-122"/>
                <a:ea typeface="仿宋" panose="02010609060101010101" pitchFamily="49" charset="-122"/>
              </a:rPr>
              <a:t>一阶谓词逻辑表示法</a:t>
            </a:r>
          </a:p>
        </p:txBody>
      </p:sp>
      <p:sp>
        <p:nvSpPr>
          <p:cNvPr id="28674" name="灯片编号占位符 3"/>
          <p:cNvSpPr>
            <a:spLocks noGrp="1"/>
          </p:cNvSpPr>
          <p:nvPr>
            <p:ph type="sldNum" sz="quarter" idx="12"/>
          </p:nvPr>
        </p:nvSpPr>
        <p:spPr>
          <a:noFill/>
        </p:spPr>
        <p:txBody>
          <a:bodyPr/>
          <a:lstStyle/>
          <a:p>
            <a:pPr fontAlgn="base">
              <a:spcBef>
                <a:spcPct val="0"/>
              </a:spcBef>
              <a:spcAft>
                <a:spcPct val="0"/>
              </a:spcAft>
            </a:pPr>
            <a:fld id="{7F31D149-1420-4EC0-887C-A68A6CABA0B5}"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29</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28676" name="Rectangle 3"/>
          <p:cNvSpPr>
            <a:spLocks noGrp="1" noChangeArrowheads="1"/>
          </p:cNvSpPr>
          <p:nvPr>
            <p:ph sz="quarter" idx="1"/>
          </p:nvPr>
        </p:nvSpPr>
        <p:spPr>
          <a:xfrm>
            <a:off x="1932484" y="1537630"/>
            <a:ext cx="8294687" cy="4020024"/>
          </a:xfrm>
        </p:spPr>
        <p:txBody>
          <a:bodyPr/>
          <a:lstStyle/>
          <a:p>
            <a:pPr marL="0" indent="449580">
              <a:lnSpc>
                <a:spcPct val="140000"/>
              </a:lnSpc>
              <a:buBlip>
                <a:blip r:embed="rId2"/>
              </a:buBlip>
              <a:tabLst>
                <a:tab pos="1438275" algn="l"/>
                <a:tab pos="1528445" algn="l"/>
              </a:tabLst>
            </a:pPr>
            <a:r>
              <a:rPr lang="en-US" altLang="zh-CN" b="1" dirty="0">
                <a:latin typeface="仿宋" panose="02010609060101010101" pitchFamily="49" charset="-122"/>
                <a:ea typeface="仿宋" panose="02010609060101010101" pitchFamily="49" charset="-122"/>
              </a:rPr>
              <a:t>2.3.1  </a:t>
            </a:r>
            <a:r>
              <a:rPr lang="zh-CN" altLang="en-US" b="1" dirty="0">
                <a:latin typeface="仿宋" panose="02010609060101010101" pitchFamily="49" charset="-122"/>
                <a:ea typeface="仿宋" panose="02010609060101010101" pitchFamily="49" charset="-122"/>
              </a:rPr>
              <a:t>命题</a:t>
            </a:r>
          </a:p>
          <a:p>
            <a:pPr marL="0" indent="449580">
              <a:lnSpc>
                <a:spcPct val="140000"/>
              </a:lnSpc>
              <a:buBlip>
                <a:blip r:embed="rId2"/>
              </a:buBlip>
              <a:tabLst>
                <a:tab pos="1438275" algn="l"/>
                <a:tab pos="1528445" algn="l"/>
              </a:tabLst>
            </a:pPr>
            <a:r>
              <a:rPr lang="en-US" altLang="zh-CN" b="1" dirty="0">
                <a:latin typeface="仿宋" panose="02010609060101010101" pitchFamily="49" charset="-122"/>
                <a:ea typeface="仿宋" panose="02010609060101010101" pitchFamily="49" charset="-122"/>
              </a:rPr>
              <a:t>2.3.2  </a:t>
            </a:r>
            <a:r>
              <a:rPr lang="zh-CN" altLang="en-US" b="1" dirty="0">
                <a:latin typeface="仿宋" panose="02010609060101010101" pitchFamily="49" charset="-122"/>
                <a:ea typeface="仿宋" panose="02010609060101010101" pitchFamily="49" charset="-122"/>
              </a:rPr>
              <a:t>谓词</a:t>
            </a:r>
          </a:p>
          <a:p>
            <a:pPr marL="0" indent="449580">
              <a:lnSpc>
                <a:spcPct val="140000"/>
              </a:lnSpc>
              <a:buBlip>
                <a:blip r:embed="rId2"/>
              </a:buBlip>
              <a:tabLst>
                <a:tab pos="1438275" algn="l"/>
                <a:tab pos="1528445" algn="l"/>
              </a:tabLst>
            </a:pPr>
            <a:r>
              <a:rPr lang="en-US" altLang="zh-CN" b="1" dirty="0">
                <a:latin typeface="仿宋" panose="02010609060101010101" pitchFamily="49" charset="-122"/>
                <a:ea typeface="仿宋" panose="02010609060101010101" pitchFamily="49" charset="-122"/>
              </a:rPr>
              <a:t>2.3.3  </a:t>
            </a:r>
            <a:r>
              <a:rPr lang="zh-CN" altLang="en-US" b="1" dirty="0">
                <a:latin typeface="仿宋" panose="02010609060101010101" pitchFamily="49" charset="-122"/>
                <a:ea typeface="仿宋" panose="02010609060101010101" pitchFamily="49" charset="-122"/>
              </a:rPr>
              <a:t>谓词公式</a:t>
            </a:r>
          </a:p>
          <a:p>
            <a:pPr marL="0" indent="449580">
              <a:lnSpc>
                <a:spcPct val="140000"/>
              </a:lnSpc>
              <a:buBlip>
                <a:blip r:embed="rId2"/>
              </a:buBlip>
              <a:tabLst>
                <a:tab pos="1438275" algn="l"/>
                <a:tab pos="1528445" algn="l"/>
              </a:tabLst>
            </a:pPr>
            <a:r>
              <a:rPr lang="en-US" altLang="zh-CN" b="1" dirty="0">
                <a:latin typeface="仿宋" panose="02010609060101010101" pitchFamily="49" charset="-122"/>
                <a:ea typeface="仿宋" panose="02010609060101010101" pitchFamily="49" charset="-122"/>
              </a:rPr>
              <a:t>2.3.4  </a:t>
            </a:r>
            <a:r>
              <a:rPr lang="zh-CN" altLang="en-US" b="1" dirty="0">
                <a:latin typeface="仿宋" panose="02010609060101010101" pitchFamily="49" charset="-122"/>
                <a:ea typeface="仿宋" panose="02010609060101010101" pitchFamily="49" charset="-122"/>
              </a:rPr>
              <a:t>谓词公式的性质</a:t>
            </a:r>
          </a:p>
          <a:p>
            <a:pPr marL="0" indent="449580">
              <a:lnSpc>
                <a:spcPct val="140000"/>
              </a:lnSpc>
              <a:buBlip>
                <a:blip r:embed="rId2"/>
              </a:buBlip>
              <a:tabLst>
                <a:tab pos="1438275" algn="l"/>
                <a:tab pos="1528445" algn="l"/>
              </a:tabLst>
            </a:pPr>
            <a:r>
              <a:rPr lang="en-US" altLang="zh-CN" b="1" dirty="0">
                <a:latin typeface="仿宋" panose="02010609060101010101" pitchFamily="49" charset="-122"/>
                <a:ea typeface="仿宋" panose="02010609060101010101" pitchFamily="49" charset="-122"/>
              </a:rPr>
              <a:t>2.3.5  </a:t>
            </a:r>
            <a:r>
              <a:rPr lang="zh-CN" altLang="en-US" b="1" dirty="0">
                <a:latin typeface="仿宋" panose="02010609060101010101" pitchFamily="49" charset="-122"/>
                <a:ea typeface="仿宋" panose="02010609060101010101" pitchFamily="49" charset="-122"/>
              </a:rPr>
              <a:t>一阶谓词逻辑知识表示方法</a:t>
            </a:r>
          </a:p>
          <a:p>
            <a:pPr marL="0" indent="449580">
              <a:lnSpc>
                <a:spcPct val="140000"/>
              </a:lnSpc>
              <a:buBlip>
                <a:blip r:embed="rId2"/>
              </a:buBlip>
              <a:tabLst>
                <a:tab pos="1438275" algn="l"/>
                <a:tab pos="1528445" algn="l"/>
              </a:tabLst>
            </a:pPr>
            <a:r>
              <a:rPr lang="en-US" altLang="zh-CN" b="1" dirty="0">
                <a:latin typeface="仿宋" panose="02010609060101010101" pitchFamily="49" charset="-122"/>
                <a:ea typeface="仿宋" panose="02010609060101010101" pitchFamily="49" charset="-122"/>
              </a:rPr>
              <a:t>2.3.6  </a:t>
            </a:r>
            <a:r>
              <a:rPr lang="zh-CN" altLang="en-US" b="1" dirty="0">
                <a:latin typeface="仿宋" panose="02010609060101010101" pitchFamily="49" charset="-122"/>
                <a:ea typeface="仿宋" panose="02010609060101010101" pitchFamily="49" charset="-122"/>
              </a:rPr>
              <a:t>一阶谓词逻辑表示法的特点</a:t>
            </a:r>
          </a:p>
        </p:txBody>
      </p:sp>
    </p:spTree>
    <p:extLst>
      <p:ext uri="{BB962C8B-B14F-4D97-AF65-F5344CB8AC3E}">
        <p14:creationId xmlns:p14="http://schemas.microsoft.com/office/powerpoint/2010/main" val="3437051796"/>
      </p:ext>
    </p:extLst>
  </p:cSld>
  <p:clrMapOvr>
    <a:masterClrMapping/>
  </p:clrMapOvr>
  <p:transition>
    <p:random/>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525198" y="6045200"/>
            <a:ext cx="6142802" cy="812800"/>
            <a:chOff x="4001597" y="5613400"/>
            <a:chExt cx="8190403" cy="1244600"/>
          </a:xfrm>
        </p:grpSpPr>
        <p:sp>
          <p:nvSpPr>
            <p:cNvPr id="9" name="任意多边形: 形状 8"/>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sp>
          <p:nvSpPr>
            <p:cNvPr id="10" name="等腰三角形 9"/>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grpSp>
      <p:sp>
        <p:nvSpPr>
          <p:cNvPr id="116737" name="标题 1"/>
          <p:cNvSpPr>
            <a:spLocks noGrp="1"/>
          </p:cNvSpPr>
          <p:nvPr>
            <p:ph type="title" idx="4294967295"/>
          </p:nvPr>
        </p:nvSpPr>
        <p:spPr>
          <a:xfrm>
            <a:off x="1524000" y="1"/>
            <a:ext cx="9144000" cy="765175"/>
          </a:xfrm>
          <a:solidFill>
            <a:schemeClr val="accent2"/>
          </a:solidFill>
          <a:ln w="9525">
            <a:noFill/>
            <a:miter lim="800000"/>
          </a:ln>
        </p:spPr>
        <p:txBody>
          <a:bodyPr vert="horz" wrap="square" lIns="91440" tIns="45720" rIns="91440" bIns="45720" numCol="1"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zh-CN" altLang="en-US" kern="1200" dirty="0">
                <a:solidFill>
                  <a:schemeClr val="lt1"/>
                </a:solidFill>
                <a:latin typeface="汉仪旗黑-85S" charset="0"/>
                <a:cs typeface="汉仪旗黑-85S" charset="0"/>
                <a:sym typeface="+mn-ea"/>
              </a:rPr>
              <a:t>常见的知识图谱</a:t>
            </a:r>
          </a:p>
        </p:txBody>
      </p:sp>
      <p:pic>
        <p:nvPicPr>
          <p:cNvPr id="103" name="图片 102"/>
          <p:cNvPicPr/>
          <p:nvPr/>
        </p:nvPicPr>
        <p:blipFill>
          <a:blip r:embed="rId6"/>
          <a:srcRect t="7538"/>
          <a:stretch>
            <a:fillRect/>
          </a:stretch>
        </p:blipFill>
        <p:spPr>
          <a:xfrm>
            <a:off x="1981201" y="1287781"/>
            <a:ext cx="7878445" cy="4976495"/>
          </a:xfrm>
          <a:prstGeom prst="rect">
            <a:avLst/>
          </a:prstGeom>
          <a:noFill/>
          <a:ln w="9525">
            <a:noFill/>
          </a:ln>
        </p:spPr>
      </p:pic>
      <p:sp>
        <p:nvSpPr>
          <p:cNvPr id="2" name="文本框 1"/>
          <p:cNvSpPr txBox="1"/>
          <p:nvPr/>
        </p:nvSpPr>
        <p:spPr>
          <a:xfrm>
            <a:off x="2209800" y="838201"/>
            <a:ext cx="3535680" cy="460375"/>
          </a:xfrm>
          <a:prstGeom prst="rect">
            <a:avLst/>
          </a:prstGeom>
          <a:noFill/>
        </p:spPr>
        <p:txBody>
          <a:bodyPr wrap="none" rtlCol="0">
            <a:spAutoFit/>
          </a:bodyPr>
          <a:lstStyle/>
          <a:p>
            <a:r>
              <a:rPr lang="zh-CN" altLang="en-US" sz="2400"/>
              <a:t>反欺诈风控模型知识图谱</a:t>
            </a:r>
          </a:p>
        </p:txBody>
      </p:sp>
      <p:pic>
        <p:nvPicPr>
          <p:cNvPr id="105" name="图片 104"/>
          <p:cNvPicPr/>
          <p:nvPr/>
        </p:nvPicPr>
        <p:blipFill>
          <a:blip r:embed="rId7"/>
          <a:stretch>
            <a:fillRect/>
          </a:stretch>
        </p:blipFill>
        <p:spPr>
          <a:xfrm>
            <a:off x="3595689" y="2000250"/>
            <a:ext cx="5000625" cy="2857500"/>
          </a:xfrm>
          <a:prstGeom prst="rect">
            <a:avLst/>
          </a:prstGeom>
          <a:noFill/>
          <a:ln w="9525">
            <a:noFill/>
          </a:ln>
        </p:spPr>
      </p:pic>
    </p:spTree>
    <p:custDataLst>
      <p:tags r:id="rId1"/>
    </p:custDataLst>
    <p:extLst>
      <p:ext uri="{BB962C8B-B14F-4D97-AF65-F5344CB8AC3E}">
        <p14:creationId xmlns:p14="http://schemas.microsoft.com/office/powerpoint/2010/main" val="353952680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nvPicPr>
        <p:blipFill>
          <a:blip r:embed="rId2"/>
          <a:srcRect t="11897"/>
          <a:stretch>
            <a:fillRect/>
          </a:stretch>
        </p:blipFill>
        <p:spPr>
          <a:xfrm>
            <a:off x="1524000" y="1344835"/>
            <a:ext cx="9144000" cy="4819111"/>
          </a:xfrm>
          <a:prstGeom prst="rect">
            <a:avLst/>
          </a:prstGeom>
          <a:noFill/>
          <a:ln w="9525">
            <a:noFill/>
          </a:ln>
        </p:spPr>
      </p:pic>
      <p:sp>
        <p:nvSpPr>
          <p:cNvPr id="116737"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zh-CN" altLang="en-US" dirty="0">
                <a:solidFill>
                  <a:schemeClr val="lt1"/>
                </a:solidFill>
                <a:latin typeface="汉仪旗黑-85S" charset="0"/>
                <a:cs typeface="汉仪旗黑-85S" charset="0"/>
                <a:sym typeface="+mn-ea"/>
              </a:rPr>
              <a:t>常见的知识图谱</a:t>
            </a:r>
          </a:p>
        </p:txBody>
      </p:sp>
      <p:sp>
        <p:nvSpPr>
          <p:cNvPr id="2" name="文本框 1"/>
          <p:cNvSpPr txBox="1"/>
          <p:nvPr/>
        </p:nvSpPr>
        <p:spPr>
          <a:xfrm>
            <a:off x="2209800" y="838201"/>
            <a:ext cx="2011680" cy="460375"/>
          </a:xfrm>
          <a:prstGeom prst="rect">
            <a:avLst/>
          </a:prstGeom>
          <a:noFill/>
        </p:spPr>
        <p:txBody>
          <a:bodyPr wrap="none" rtlCol="0">
            <a:spAutoFit/>
          </a:bodyPr>
          <a:lstStyle/>
          <a:p>
            <a:r>
              <a:rPr lang="zh-CN" altLang="en-US" sz="2400"/>
              <a:t>证券知识图谱</a:t>
            </a:r>
          </a:p>
        </p:txBody>
      </p:sp>
    </p:spTree>
    <p:extLst>
      <p:ext uri="{BB962C8B-B14F-4D97-AF65-F5344CB8AC3E}">
        <p14:creationId xmlns:p14="http://schemas.microsoft.com/office/powerpoint/2010/main" val="2144731202"/>
      </p:ext>
    </p:extLst>
  </p:cSld>
  <p:clrMapOvr>
    <a:masterClrMapping/>
  </p:clrMapOvr>
  <p:transition>
    <p:random/>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zh-CN" altLang="en-US" dirty="0">
                <a:solidFill>
                  <a:schemeClr val="lt1"/>
                </a:solidFill>
                <a:latin typeface="汉仪旗黑-85S" charset="0"/>
                <a:cs typeface="汉仪旗黑-85S" charset="0"/>
                <a:sym typeface="+mn-ea"/>
              </a:rPr>
              <a:t>常见的知识图谱</a:t>
            </a:r>
          </a:p>
        </p:txBody>
      </p:sp>
      <p:sp>
        <p:nvSpPr>
          <p:cNvPr id="3" name="文本框 2"/>
          <p:cNvSpPr txBox="1"/>
          <p:nvPr/>
        </p:nvSpPr>
        <p:spPr>
          <a:xfrm>
            <a:off x="2286000" y="914401"/>
            <a:ext cx="2621280" cy="460375"/>
          </a:xfrm>
          <a:prstGeom prst="rect">
            <a:avLst/>
          </a:prstGeom>
          <a:noFill/>
        </p:spPr>
        <p:txBody>
          <a:bodyPr wrap="none" rtlCol="0">
            <a:spAutoFit/>
          </a:bodyPr>
          <a:lstStyle/>
          <a:p>
            <a:r>
              <a:rPr lang="zh-CN" altLang="en-US" sz="2400"/>
              <a:t>社交网络知识图谱</a:t>
            </a:r>
          </a:p>
        </p:txBody>
      </p:sp>
      <p:graphicFrame>
        <p:nvGraphicFramePr>
          <p:cNvPr id="4" name="对象 3"/>
          <p:cNvGraphicFramePr/>
          <p:nvPr/>
        </p:nvGraphicFramePr>
        <p:xfrm>
          <a:off x="2362200" y="1447801"/>
          <a:ext cx="3591560" cy="3913505"/>
        </p:xfrm>
        <a:graphic>
          <a:graphicData uri="http://schemas.openxmlformats.org/presentationml/2006/ole">
            <mc:AlternateContent xmlns:mc="http://schemas.openxmlformats.org/markup-compatibility/2006">
              <mc:Choice xmlns:v="urn:schemas-microsoft-com:vml" Requires="v">
                <p:oleObj r:id="rId3" imgW="3181350" imgH="3257550" progId="Paint.Picture">
                  <p:embed/>
                </p:oleObj>
              </mc:Choice>
              <mc:Fallback>
                <p:oleObj r:id="rId3" imgW="3181350" imgH="3257550" progId="Paint.Picture">
                  <p:embed/>
                  <p:pic>
                    <p:nvPicPr>
                      <p:cNvPr id="4" name="对象 3"/>
                      <p:cNvPicPr/>
                      <p:nvPr/>
                    </p:nvPicPr>
                    <p:blipFill>
                      <a:blip r:embed="rId4"/>
                      <a:stretch>
                        <a:fillRect/>
                      </a:stretch>
                    </p:blipFill>
                    <p:spPr>
                      <a:xfrm>
                        <a:off x="2362200" y="1447801"/>
                        <a:ext cx="3591560" cy="3913505"/>
                      </a:xfrm>
                      <a:prstGeom prst="rect">
                        <a:avLst/>
                      </a:prstGeom>
                    </p:spPr>
                  </p:pic>
                </p:oleObj>
              </mc:Fallback>
            </mc:AlternateContent>
          </a:graphicData>
        </a:graphic>
      </p:graphicFrame>
      <p:sp>
        <p:nvSpPr>
          <p:cNvPr id="117762" name="文本框 3"/>
          <p:cNvSpPr txBox="1"/>
          <p:nvPr>
            <p:custDataLst>
              <p:tags r:id="rId1"/>
            </p:custDataLst>
          </p:nvPr>
        </p:nvSpPr>
        <p:spPr>
          <a:xfrm>
            <a:off x="6476684" y="990284"/>
            <a:ext cx="3705225" cy="460375"/>
          </a:xfrm>
          <a:prstGeom prst="rect">
            <a:avLst/>
          </a:prstGeom>
          <a:solidFill>
            <a:schemeClr val="lt1">
              <a:lumMod val="95000"/>
            </a:schemeClr>
          </a:solidFill>
          <a:ln w="9525">
            <a:noFill/>
          </a:ln>
        </p:spPr>
        <p:txBody>
          <a:bodyPr wrap="square" anchor="t">
            <a:spAutoFit/>
          </a:bodyPr>
          <a:lstStyle/>
          <a:p>
            <a:r>
              <a:rPr lang="zh-CN" altLang="en-US" sz="2400" b="1">
                <a:solidFill>
                  <a:schemeClr val="dk1"/>
                </a:solidFill>
                <a:latin typeface="微软雅黑" panose="020B0503020204020204" charset="-122"/>
                <a:ea typeface="微软雅黑" panose="020B0503020204020204" charset="-122"/>
                <a:cs typeface="微软雅黑" panose="020B0503020204020204" charset="-122"/>
              </a:rPr>
              <a:t>其他常见的应用领域</a:t>
            </a:r>
          </a:p>
        </p:txBody>
      </p:sp>
      <p:sp>
        <p:nvSpPr>
          <p:cNvPr id="2" name="文本框 1"/>
          <p:cNvSpPr txBox="1"/>
          <p:nvPr/>
        </p:nvSpPr>
        <p:spPr>
          <a:xfrm>
            <a:off x="7270750" y="1753236"/>
            <a:ext cx="1706880" cy="2306955"/>
          </a:xfrm>
          <a:prstGeom prst="rect">
            <a:avLst/>
          </a:prstGeom>
          <a:noFill/>
        </p:spPr>
        <p:txBody>
          <a:bodyPr wrap="none" rtlCol="0">
            <a:spAutoFit/>
          </a:bodyPr>
          <a:lstStyle/>
          <a:p>
            <a:pPr>
              <a:lnSpc>
                <a:spcPct val="150000"/>
              </a:lnSpc>
            </a:pPr>
            <a:r>
              <a:rPr lang="zh-CN" altLang="en-US" sz="2400"/>
              <a:t>搜索</a:t>
            </a:r>
          </a:p>
          <a:p>
            <a:pPr>
              <a:lnSpc>
                <a:spcPct val="150000"/>
              </a:lnSpc>
            </a:pPr>
            <a:r>
              <a:rPr lang="zh-CN" altLang="en-US" sz="2400"/>
              <a:t>聊天机器人</a:t>
            </a:r>
          </a:p>
          <a:p>
            <a:pPr>
              <a:lnSpc>
                <a:spcPct val="150000"/>
              </a:lnSpc>
            </a:pPr>
            <a:r>
              <a:rPr lang="zh-CN" altLang="en-US" sz="2400"/>
              <a:t>法律</a:t>
            </a:r>
          </a:p>
          <a:p>
            <a:pPr>
              <a:lnSpc>
                <a:spcPct val="150000"/>
              </a:lnSpc>
            </a:pPr>
            <a:r>
              <a:rPr lang="zh-CN" altLang="en-US" sz="2400"/>
              <a:t>医疗</a:t>
            </a:r>
          </a:p>
        </p:txBody>
      </p:sp>
    </p:spTree>
    <p:extLst>
      <p:ext uri="{BB962C8B-B14F-4D97-AF65-F5344CB8AC3E}">
        <p14:creationId xmlns:p14="http://schemas.microsoft.com/office/powerpoint/2010/main" val="2994655452"/>
      </p:ext>
    </p:extLst>
  </p:cSld>
  <p:clrMapOvr>
    <a:masterClrMapping/>
  </p:clrMapOvr>
  <p:transition>
    <p:random/>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宋体" panose="02010600030101010101" pitchFamily="2" charset="-122"/>
              </a:rPr>
              <a:t>3.7 </a:t>
            </a:r>
            <a:r>
              <a:rPr lang="zh-CN" altLang="en-US" dirty="0">
                <a:solidFill>
                  <a:schemeClr val="lt1"/>
                </a:solidFill>
                <a:latin typeface="汉仪旗黑-85S" charset="0"/>
                <a:cs typeface="汉仪旗黑-85S" charset="0"/>
                <a:sym typeface="宋体" panose="02010600030101010101" pitchFamily="2" charset="-122"/>
              </a:rPr>
              <a:t>基于知识图谱的自动问答系统</a:t>
            </a:r>
          </a:p>
        </p:txBody>
      </p:sp>
      <p:sp>
        <p:nvSpPr>
          <p:cNvPr id="2" name="文本框 1"/>
          <p:cNvSpPr txBox="1"/>
          <p:nvPr/>
        </p:nvSpPr>
        <p:spPr>
          <a:xfrm>
            <a:off x="1905001" y="838201"/>
            <a:ext cx="2215671" cy="461665"/>
          </a:xfrm>
          <a:prstGeom prst="rect">
            <a:avLst/>
          </a:prstGeom>
          <a:noFill/>
        </p:spPr>
        <p:txBody>
          <a:bodyPr wrap="none" rtlCol="0">
            <a:spAutoFit/>
          </a:bodyPr>
          <a:lstStyle/>
          <a:p>
            <a:r>
              <a:rPr lang="en-US" altLang="zh-CN" sz="2400" b="1" dirty="0"/>
              <a:t>3.7.1 </a:t>
            </a:r>
            <a:r>
              <a:rPr lang="zh-CN" altLang="en-US" sz="2400" b="1" dirty="0"/>
              <a:t>数据准备</a:t>
            </a:r>
          </a:p>
        </p:txBody>
      </p:sp>
      <p:sp>
        <p:nvSpPr>
          <p:cNvPr id="3" name="文本框 2"/>
          <p:cNvSpPr txBox="1"/>
          <p:nvPr/>
        </p:nvSpPr>
        <p:spPr>
          <a:xfrm>
            <a:off x="2057400" y="1450975"/>
            <a:ext cx="6756978" cy="369332"/>
          </a:xfrm>
          <a:prstGeom prst="rect">
            <a:avLst/>
          </a:prstGeom>
          <a:noFill/>
        </p:spPr>
        <p:txBody>
          <a:bodyPr wrap="none" rtlCol="0">
            <a:spAutoFit/>
          </a:bodyPr>
          <a:lstStyle/>
          <a:p>
            <a:pPr algn="l"/>
            <a:r>
              <a:rPr lang="zh-CN" altLang="en-US"/>
              <a:t>本例数据是通过从https://www.themoviedb.org/爬取数据获得，</a:t>
            </a:r>
          </a:p>
        </p:txBody>
      </p:sp>
      <p:sp>
        <p:nvSpPr>
          <p:cNvPr id="4" name="文本框 3"/>
          <p:cNvSpPr txBox="1"/>
          <p:nvPr/>
        </p:nvSpPr>
        <p:spPr>
          <a:xfrm>
            <a:off x="1752601" y="1981201"/>
            <a:ext cx="8433435" cy="4246245"/>
          </a:xfrm>
          <a:prstGeom prst="rect">
            <a:avLst/>
          </a:prstGeom>
          <a:noFill/>
        </p:spPr>
        <p:txBody>
          <a:bodyPr wrap="square" rtlCol="0" anchor="t">
            <a:spAutoFit/>
          </a:bodyPr>
          <a:lstStyle/>
          <a:p>
            <a:r>
              <a:rPr lang="zh-CN" altLang="en-US" dirty="0"/>
              <a:t>基本统计数据如下：</a:t>
            </a:r>
          </a:p>
          <a:p>
            <a:endParaRPr lang="zh-CN" altLang="en-US" dirty="0"/>
          </a:p>
          <a:p>
            <a:r>
              <a:rPr lang="zh-CN" altLang="en-US" dirty="0"/>
              <a:t>1. 演员数量：505人</a:t>
            </a:r>
          </a:p>
          <a:p>
            <a:endParaRPr lang="zh-CN" altLang="en-US" dirty="0"/>
          </a:p>
          <a:p>
            <a:r>
              <a:rPr lang="zh-CN" altLang="en-US" dirty="0"/>
              <a:t>2. 电影数量：4518部</a:t>
            </a:r>
          </a:p>
          <a:p>
            <a:endParaRPr lang="zh-CN" altLang="en-US" dirty="0"/>
          </a:p>
          <a:p>
            <a:r>
              <a:rPr lang="zh-CN" altLang="en-US" dirty="0"/>
              <a:t>3. 电影类型：19类</a:t>
            </a:r>
          </a:p>
          <a:p>
            <a:endParaRPr lang="zh-CN" altLang="en-US" dirty="0"/>
          </a:p>
          <a:p>
            <a:r>
              <a:rPr lang="zh-CN" altLang="en-US" dirty="0"/>
              <a:t>4. 人物与电影的关系：14451</a:t>
            </a:r>
          </a:p>
          <a:p>
            <a:endParaRPr lang="zh-CN" altLang="en-US" dirty="0"/>
          </a:p>
          <a:p>
            <a:r>
              <a:rPr lang="zh-CN" altLang="en-US" dirty="0"/>
              <a:t>5. 电影与类型的关系：7898</a:t>
            </a:r>
          </a:p>
          <a:p>
            <a:endParaRPr lang="zh-CN" altLang="en-US" dirty="0"/>
          </a:p>
          <a:p>
            <a:r>
              <a:rPr lang="zh-CN" altLang="en-US" b="1" dirty="0"/>
              <a:t>演员的基本信息</a:t>
            </a:r>
            <a:r>
              <a:rPr lang="zh-CN" altLang="en-US" dirty="0"/>
              <a:t>包括：姓名、英文名、出生日期、死亡日期、出生地、个人简介。</a:t>
            </a:r>
          </a:p>
          <a:p>
            <a:endParaRPr lang="zh-CN" altLang="en-US" dirty="0"/>
          </a:p>
          <a:p>
            <a:r>
              <a:rPr lang="zh-CN" altLang="en-US" b="1" dirty="0"/>
              <a:t>电影的基本信息</a:t>
            </a:r>
            <a:r>
              <a:rPr lang="zh-CN" altLang="en-US" dirty="0"/>
              <a:t>包括：电影名称、电影简介、电影评分、电影发行日期、电影类型。</a:t>
            </a:r>
          </a:p>
        </p:txBody>
      </p:sp>
    </p:spTree>
    <p:extLst>
      <p:ext uri="{BB962C8B-B14F-4D97-AF65-F5344CB8AC3E}">
        <p14:creationId xmlns:p14="http://schemas.microsoft.com/office/powerpoint/2010/main" val="1938383942"/>
      </p:ext>
    </p:extLst>
  </p:cSld>
  <p:clrMapOvr>
    <a:masterClrMapping/>
  </p:clrMapOvr>
  <p:transition>
    <p:random/>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宋体" panose="02010600030101010101" pitchFamily="2" charset="-122"/>
              </a:rPr>
              <a:t>3.7 </a:t>
            </a:r>
            <a:r>
              <a:rPr lang="zh-CN" altLang="en-US" dirty="0">
                <a:solidFill>
                  <a:srgbClr val="FFFFFF"/>
                </a:solidFill>
                <a:latin typeface="汉仪旗黑-85S" charset="0"/>
                <a:ea typeface="微软雅黑" panose="020B0503020204020204" charset="-122"/>
                <a:cs typeface="汉仪旗黑-85S" charset="0"/>
                <a:sym typeface="宋体" panose="02010600030101010101" pitchFamily="2" charset="-122"/>
              </a:rPr>
              <a:t>基于知识图谱的自动问答系统</a:t>
            </a:r>
          </a:p>
        </p:txBody>
      </p:sp>
      <p:sp>
        <p:nvSpPr>
          <p:cNvPr id="2" name="文本框 1"/>
          <p:cNvSpPr txBox="1"/>
          <p:nvPr/>
        </p:nvSpPr>
        <p:spPr>
          <a:xfrm>
            <a:off x="1752600" y="838201"/>
            <a:ext cx="2408032" cy="461665"/>
          </a:xfrm>
          <a:prstGeom prst="rect">
            <a:avLst/>
          </a:prstGeom>
          <a:noFill/>
        </p:spPr>
        <p:txBody>
          <a:bodyPr wrap="none" rtlCol="0">
            <a:spAutoFit/>
          </a:bodyPr>
          <a:lstStyle/>
          <a:p>
            <a:pPr fontAlgn="base">
              <a:spcBef>
                <a:spcPct val="0"/>
              </a:spcBef>
              <a:spcAft>
                <a:spcPct val="0"/>
              </a:spcAft>
              <a:defRPr/>
            </a:pPr>
            <a:r>
              <a:rPr lang="en-US" altLang="zh-CN" sz="2400" b="1" dirty="0">
                <a:solidFill>
                  <a:srgbClr val="000000"/>
                </a:solidFill>
                <a:latin typeface="Verdana" panose="020B0604030504040204" pitchFamily="34" charset="0"/>
                <a:ea typeface="宋体" panose="02010600030101010101" pitchFamily="2" charset="-122"/>
              </a:rPr>
              <a:t>3.7.2 </a:t>
            </a:r>
            <a:r>
              <a:rPr lang="zh-CN" altLang="en-US" sz="2400" b="1" dirty="0">
                <a:solidFill>
                  <a:srgbClr val="000000"/>
                </a:solidFill>
                <a:latin typeface="Verdana" panose="020B0604030504040204" pitchFamily="34" charset="0"/>
                <a:ea typeface="宋体" panose="02010600030101010101" pitchFamily="2" charset="-122"/>
              </a:rPr>
              <a:t>本体构建</a:t>
            </a:r>
          </a:p>
        </p:txBody>
      </p:sp>
      <p:sp>
        <p:nvSpPr>
          <p:cNvPr id="5" name="文本框 4"/>
          <p:cNvSpPr txBox="1"/>
          <p:nvPr/>
        </p:nvSpPr>
        <p:spPr>
          <a:xfrm>
            <a:off x="1828801" y="1447800"/>
            <a:ext cx="8236585" cy="1037720"/>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200" dirty="0">
                <a:solidFill>
                  <a:srgbClr val="000000"/>
                </a:solidFill>
                <a:latin typeface="Verdana" panose="020B0604030504040204" pitchFamily="34" charset="0"/>
                <a:ea typeface="宋体" panose="02010600030101010101" pitchFamily="2" charset="-122"/>
              </a:rPr>
              <a:t>      </a:t>
            </a:r>
            <a:r>
              <a:rPr lang="zh-CN" altLang="en-US" sz="2200" dirty="0">
                <a:solidFill>
                  <a:srgbClr val="000000"/>
                </a:solidFill>
                <a:latin typeface="Verdana" panose="020B0604030504040204" pitchFamily="34" charset="0"/>
                <a:ea typeface="宋体" panose="02010600030101010101" pitchFamily="2" charset="-122"/>
              </a:rPr>
              <a:t>这里采用</a:t>
            </a:r>
            <a:r>
              <a:rPr lang="zh-CN" altLang="en-US" sz="2200" b="1" dirty="0">
                <a:solidFill>
                  <a:srgbClr val="000000"/>
                </a:solidFill>
                <a:latin typeface="Verdana" panose="020B0604030504040204" pitchFamily="34" charset="0"/>
                <a:ea typeface="宋体" panose="02010600030101010101" pitchFamily="2" charset="-122"/>
              </a:rPr>
              <a:t>自顶向下</a:t>
            </a:r>
            <a:r>
              <a:rPr lang="zh-CN" altLang="en-US" sz="2200" dirty="0">
                <a:solidFill>
                  <a:srgbClr val="000000"/>
                </a:solidFill>
                <a:latin typeface="Verdana" panose="020B0604030504040204" pitchFamily="34" charset="0"/>
                <a:ea typeface="宋体" panose="02010600030101010101" pitchFamily="2" charset="-122"/>
              </a:rPr>
              <a:t>的方法来构建本体结构，使用protégé手工构建本体以及知识图谱。</a:t>
            </a:r>
          </a:p>
        </p:txBody>
      </p:sp>
      <p:sp>
        <p:nvSpPr>
          <p:cNvPr id="6" name="文本框 5"/>
          <p:cNvSpPr txBox="1"/>
          <p:nvPr/>
        </p:nvSpPr>
        <p:spPr>
          <a:xfrm>
            <a:off x="1924051" y="2667001"/>
            <a:ext cx="8602345" cy="2122805"/>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200" dirty="0">
                <a:solidFill>
                  <a:srgbClr val="000000"/>
                </a:solidFill>
                <a:latin typeface="Verdana" panose="020B0604030504040204" pitchFamily="34" charset="0"/>
                <a:ea typeface="宋体" panose="02010600030101010101" pitchFamily="2" charset="-122"/>
              </a:rPr>
              <a:t>     </a:t>
            </a:r>
            <a:r>
              <a:rPr lang="zh-CN" altLang="en-US" sz="2200" dirty="0">
                <a:solidFill>
                  <a:srgbClr val="000000"/>
                </a:solidFill>
                <a:latin typeface="Verdana" panose="020B0604030504040204" pitchFamily="34" charset="0"/>
                <a:ea typeface="宋体" panose="02010600030101010101" pitchFamily="2" charset="-122"/>
              </a:rPr>
              <a:t>Protégé，又常常简单地拼写为“Protege”，是一个斯坦福大学开发的本体编辑和知识获取软件。开发语言采用Java，属于开放源码软件。由于其优秀的设计和众多的插件，Protégé已成为目前使用最广泛的本体论编辑器之一。</a:t>
            </a:r>
          </a:p>
        </p:txBody>
      </p:sp>
    </p:spTree>
    <p:extLst>
      <p:ext uri="{BB962C8B-B14F-4D97-AF65-F5344CB8AC3E}">
        <p14:creationId xmlns:p14="http://schemas.microsoft.com/office/powerpoint/2010/main" val="3646410652"/>
      </p:ext>
    </p:extLst>
  </p:cSld>
  <p:clrMapOvr>
    <a:masterClrMapping/>
  </p:clrMapOvr>
  <p:transition>
    <p:random/>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a:defRPr/>
            </a:pPr>
            <a:r>
              <a:rPr lang="en-US" altLang="zh-CN" dirty="0">
                <a:solidFill>
                  <a:srgbClr val="FFFFFF"/>
                </a:solidFill>
                <a:latin typeface="汉仪旗黑-85S" charset="0"/>
                <a:ea typeface="微软雅黑" panose="020B0503020204020204" charset="-122"/>
                <a:cs typeface="汉仪旗黑-85S" charset="0"/>
                <a:sym typeface="宋体" panose="02010600030101010101" pitchFamily="2" charset="-122"/>
              </a:rPr>
              <a:t>3.7 </a:t>
            </a:r>
            <a:r>
              <a:rPr lang="zh-CN" altLang="en-US" dirty="0">
                <a:solidFill>
                  <a:srgbClr val="FFFFFF"/>
                </a:solidFill>
                <a:latin typeface="汉仪旗黑-85S" charset="0"/>
                <a:ea typeface="微软雅黑" panose="020B0503020204020204" charset="-122"/>
                <a:cs typeface="汉仪旗黑-85S" charset="0"/>
                <a:sym typeface="宋体" panose="02010600030101010101" pitchFamily="2" charset="-122"/>
              </a:rPr>
              <a:t>基于知识图谱的自动问答系统</a:t>
            </a:r>
          </a:p>
        </p:txBody>
      </p:sp>
      <p:sp>
        <p:nvSpPr>
          <p:cNvPr id="2" name="文本框 1"/>
          <p:cNvSpPr txBox="1"/>
          <p:nvPr/>
        </p:nvSpPr>
        <p:spPr>
          <a:xfrm>
            <a:off x="1752600" y="838201"/>
            <a:ext cx="2408032" cy="461665"/>
          </a:xfrm>
          <a:prstGeom prst="rect">
            <a:avLst/>
          </a:prstGeom>
          <a:noFill/>
        </p:spPr>
        <p:txBody>
          <a:bodyPr wrap="none" rtlCol="0">
            <a:spAutoFit/>
          </a:bodyPr>
          <a:lstStyle/>
          <a:p>
            <a:pPr fontAlgn="base">
              <a:spcBef>
                <a:spcPct val="0"/>
              </a:spcBef>
              <a:spcAft>
                <a:spcPct val="0"/>
              </a:spcAft>
              <a:defRPr/>
            </a:pPr>
            <a:r>
              <a:rPr lang="en-US" altLang="zh-CN" sz="2400" b="1" dirty="0">
                <a:solidFill>
                  <a:srgbClr val="000000"/>
                </a:solidFill>
                <a:latin typeface="Verdana" panose="020B0604030504040204" pitchFamily="34" charset="0"/>
                <a:ea typeface="宋体" panose="02010600030101010101" pitchFamily="2" charset="-122"/>
              </a:rPr>
              <a:t>3.7.2 </a:t>
            </a:r>
            <a:r>
              <a:rPr lang="zh-CN" altLang="en-US" sz="2400" b="1" dirty="0">
                <a:solidFill>
                  <a:srgbClr val="000000"/>
                </a:solidFill>
                <a:latin typeface="Verdana" panose="020B0604030504040204" pitchFamily="34" charset="0"/>
                <a:ea typeface="宋体" panose="02010600030101010101" pitchFamily="2" charset="-122"/>
              </a:rPr>
              <a:t>本体构建</a:t>
            </a:r>
          </a:p>
        </p:txBody>
      </p:sp>
      <p:sp>
        <p:nvSpPr>
          <p:cNvPr id="7" name="文本框 6"/>
          <p:cNvSpPr txBox="1"/>
          <p:nvPr/>
        </p:nvSpPr>
        <p:spPr>
          <a:xfrm>
            <a:off x="1752600" y="1905000"/>
            <a:ext cx="8360410" cy="1413400"/>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000">
                <a:solidFill>
                  <a:srgbClr val="000000"/>
                </a:solidFill>
                <a:latin typeface="Verdana" panose="020B0604030504040204" pitchFamily="34" charset="0"/>
                <a:ea typeface="宋体" panose="02010600030101010101" pitchFamily="2" charset="-122"/>
              </a:rPr>
              <a:t>      </a:t>
            </a:r>
            <a:r>
              <a:rPr lang="zh-CN" altLang="en-US" sz="2000">
                <a:solidFill>
                  <a:srgbClr val="000000"/>
                </a:solidFill>
                <a:latin typeface="Verdana" panose="020B0604030504040204" pitchFamily="34" charset="0"/>
                <a:ea typeface="宋体" panose="02010600030101010101" pitchFamily="2" charset="-122"/>
              </a:rPr>
              <a:t>点击“Entities”tab标签，选择“Classes”标签。在这个界面，我们</a:t>
            </a:r>
            <a:r>
              <a:rPr lang="zh-CN" altLang="en-US" sz="2000" b="1">
                <a:solidFill>
                  <a:srgbClr val="FF0000"/>
                </a:solidFill>
                <a:latin typeface="Verdana" panose="020B0604030504040204" pitchFamily="34" charset="0"/>
                <a:ea typeface="宋体" panose="02010600030101010101" pitchFamily="2" charset="-122"/>
              </a:rPr>
              <a:t>创建电影知识图谱的类/概念</a:t>
            </a:r>
            <a:r>
              <a:rPr lang="zh-CN" altLang="en-US" sz="2000">
                <a:solidFill>
                  <a:srgbClr val="000000"/>
                </a:solidFill>
                <a:latin typeface="Verdana" panose="020B0604030504040204" pitchFamily="34" charset="0"/>
                <a:ea typeface="宋体" panose="02010600030101010101" pitchFamily="2" charset="-122"/>
              </a:rPr>
              <a:t>。创建了三个类，“人物”、“电影”、“类别”。还可以创建描述该类的一些特性。</a:t>
            </a:r>
          </a:p>
        </p:txBody>
      </p:sp>
      <p:sp>
        <p:nvSpPr>
          <p:cNvPr id="8" name="文本框 7"/>
          <p:cNvSpPr txBox="1"/>
          <p:nvPr/>
        </p:nvSpPr>
        <p:spPr>
          <a:xfrm>
            <a:off x="1600200" y="1371600"/>
            <a:ext cx="3352800" cy="398780"/>
          </a:xfrm>
          <a:prstGeom prst="rect">
            <a:avLst/>
          </a:prstGeom>
          <a:noFill/>
        </p:spPr>
        <p:txBody>
          <a:bodyPr wrap="none" rtlCol="0">
            <a:spAutoFit/>
          </a:bodyPr>
          <a:lstStyle/>
          <a:p>
            <a:pPr fontAlgn="base">
              <a:spcBef>
                <a:spcPct val="0"/>
              </a:spcBef>
              <a:spcAft>
                <a:spcPct val="0"/>
              </a:spcAft>
              <a:defRPr/>
            </a:pPr>
            <a:r>
              <a:rPr lang="zh-CN" altLang="en-US" sz="2000">
                <a:solidFill>
                  <a:srgbClr val="000000"/>
                </a:solidFill>
                <a:latin typeface="Verdana" panose="020B0604030504040204" pitchFamily="34" charset="0"/>
                <a:ea typeface="宋体" panose="02010600030101010101" pitchFamily="2" charset="-122"/>
              </a:rPr>
              <a:t>（</a:t>
            </a:r>
            <a:r>
              <a:rPr lang="en-US" altLang="zh-CN" sz="2000">
                <a:solidFill>
                  <a:srgbClr val="000000"/>
                </a:solidFill>
                <a:latin typeface="Verdana" panose="020B0604030504040204" pitchFamily="34" charset="0"/>
                <a:ea typeface="宋体" panose="02010600030101010101" pitchFamily="2" charset="-122"/>
              </a:rPr>
              <a:t>1</a:t>
            </a:r>
            <a:r>
              <a:rPr lang="zh-CN" altLang="en-US" sz="2000">
                <a:solidFill>
                  <a:srgbClr val="000000"/>
                </a:solidFill>
                <a:latin typeface="Verdana" panose="020B0604030504040204" pitchFamily="34" charset="0"/>
                <a:ea typeface="宋体" panose="02010600030101010101" pitchFamily="2" charset="-122"/>
              </a:rPr>
              <a:t>）使用</a:t>
            </a:r>
            <a:r>
              <a:rPr lang="zh-CN" altLang="en-US" sz="2000">
                <a:solidFill>
                  <a:srgbClr val="000000"/>
                </a:solidFill>
                <a:latin typeface="Verdana" panose="020B0604030504040204" pitchFamily="34" charset="0"/>
                <a:ea typeface="宋体" panose="02010600030101010101" pitchFamily="2" charset="-122"/>
                <a:sym typeface="+mn-ea"/>
              </a:rPr>
              <a:t>Protégé</a:t>
            </a:r>
            <a:r>
              <a:rPr lang="zh-CN" altLang="en-US" sz="2000">
                <a:solidFill>
                  <a:srgbClr val="000000"/>
                </a:solidFill>
                <a:latin typeface="Verdana" panose="020B0604030504040204" pitchFamily="34" charset="0"/>
                <a:ea typeface="宋体" panose="02010600030101010101" pitchFamily="2" charset="-122"/>
              </a:rPr>
              <a:t>构建本体</a:t>
            </a:r>
          </a:p>
        </p:txBody>
      </p:sp>
      <p:sp>
        <p:nvSpPr>
          <p:cNvPr id="9" name="文本框 8"/>
          <p:cNvSpPr txBox="1"/>
          <p:nvPr/>
        </p:nvSpPr>
        <p:spPr>
          <a:xfrm>
            <a:off x="1752601" y="3339726"/>
            <a:ext cx="8449945" cy="2400657"/>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000" dirty="0">
                <a:solidFill>
                  <a:srgbClr val="000000"/>
                </a:solidFill>
                <a:latin typeface="Verdana" panose="020B0604030504040204" pitchFamily="34" charset="0"/>
                <a:ea typeface="宋体" panose="02010600030101010101" pitchFamily="2" charset="-122"/>
              </a:rPr>
              <a:t>      </a:t>
            </a:r>
            <a:r>
              <a:rPr lang="zh-CN" altLang="en-US" sz="2000" dirty="0">
                <a:solidFill>
                  <a:srgbClr val="000000"/>
                </a:solidFill>
                <a:latin typeface="Verdana" panose="020B0604030504040204" pitchFamily="34" charset="0"/>
                <a:ea typeface="宋体" panose="02010600030101010101" pitchFamily="2" charset="-122"/>
              </a:rPr>
              <a:t>切换到“Object Properties”页面创建</a:t>
            </a:r>
            <a:r>
              <a:rPr lang="zh-CN" altLang="en-US" sz="2000" b="1" dirty="0">
                <a:solidFill>
                  <a:srgbClr val="FF0000"/>
                </a:solidFill>
                <a:latin typeface="Verdana" panose="020B0604030504040204" pitchFamily="34" charset="0"/>
                <a:ea typeface="宋体" panose="02010600030101010101" pitchFamily="2" charset="-122"/>
              </a:rPr>
              <a:t>类之间的关系</a:t>
            </a:r>
            <a:r>
              <a:rPr lang="zh-CN" altLang="en-US" sz="2000" dirty="0">
                <a:solidFill>
                  <a:srgbClr val="000000"/>
                </a:solidFill>
                <a:latin typeface="Verdana" panose="020B0604030504040204" pitchFamily="34" charset="0"/>
                <a:ea typeface="宋体" panose="02010600030101010101" pitchFamily="2" charset="-122"/>
              </a:rPr>
              <a:t>即对象属性，这里创建了三个对象属性：</a:t>
            </a:r>
            <a:endParaRPr lang="en-US" altLang="zh-CN" sz="2000" dirty="0">
              <a:solidFill>
                <a:srgbClr val="000000"/>
              </a:solidFill>
              <a:latin typeface="Verdana" panose="020B0604030504040204" pitchFamily="34" charset="0"/>
              <a:ea typeface="宋体" panose="02010600030101010101" pitchFamily="2" charset="-122"/>
            </a:endParaRPr>
          </a:p>
          <a:p>
            <a:pPr fontAlgn="base">
              <a:lnSpc>
                <a:spcPct val="150000"/>
              </a:lnSpc>
              <a:spcBef>
                <a:spcPct val="0"/>
              </a:spcBef>
              <a:spcAft>
                <a:spcPct val="0"/>
              </a:spcAft>
              <a:defRPr/>
            </a:pPr>
            <a:r>
              <a:rPr lang="zh-CN" altLang="en-US" sz="2000" dirty="0">
                <a:solidFill>
                  <a:srgbClr val="000000"/>
                </a:solidFill>
                <a:latin typeface="Verdana" panose="020B0604030504040204" pitchFamily="34" charset="0"/>
                <a:ea typeface="宋体" panose="02010600030101010101" pitchFamily="2" charset="-122"/>
              </a:rPr>
              <a:t>"hasActedIn"表示某人参演了某电影，</a:t>
            </a:r>
            <a:endParaRPr lang="en-US" altLang="zh-CN" sz="2000" dirty="0">
              <a:solidFill>
                <a:srgbClr val="000000"/>
              </a:solidFill>
              <a:latin typeface="Verdana" panose="020B0604030504040204" pitchFamily="34" charset="0"/>
              <a:ea typeface="宋体" panose="02010600030101010101" pitchFamily="2" charset="-122"/>
            </a:endParaRPr>
          </a:p>
          <a:p>
            <a:pPr fontAlgn="base">
              <a:lnSpc>
                <a:spcPct val="150000"/>
              </a:lnSpc>
              <a:spcBef>
                <a:spcPct val="0"/>
              </a:spcBef>
              <a:spcAft>
                <a:spcPct val="0"/>
              </a:spcAft>
              <a:defRPr/>
            </a:pPr>
            <a:r>
              <a:rPr lang="en-US" altLang="zh-CN" sz="2000" dirty="0">
                <a:solidFill>
                  <a:srgbClr val="000000"/>
                </a:solidFill>
                <a:latin typeface="Verdana" panose="020B0604030504040204" pitchFamily="34" charset="0"/>
                <a:ea typeface="宋体" panose="02010600030101010101" pitchFamily="2" charset="-122"/>
              </a:rPr>
              <a:t>“</a:t>
            </a:r>
            <a:r>
              <a:rPr lang="zh-CN" altLang="en-US" sz="2000" dirty="0">
                <a:solidFill>
                  <a:srgbClr val="000000"/>
                </a:solidFill>
                <a:latin typeface="Verdana" panose="020B0604030504040204" pitchFamily="34" charset="0"/>
                <a:ea typeface="宋体" panose="02010600030101010101" pitchFamily="2" charset="-122"/>
              </a:rPr>
              <a:t>has Actor</a:t>
            </a:r>
            <a:r>
              <a:rPr lang="en-US" altLang="zh-CN" sz="2000" dirty="0">
                <a:solidFill>
                  <a:srgbClr val="000000"/>
                </a:solidFill>
                <a:latin typeface="Verdana" panose="020B0604030504040204" pitchFamily="34" charset="0"/>
                <a:ea typeface="宋体" panose="02010600030101010101" pitchFamily="2" charset="-122"/>
              </a:rPr>
              <a:t>”</a:t>
            </a:r>
            <a:r>
              <a:rPr lang="zh-CN" altLang="en-US" sz="2000" dirty="0">
                <a:solidFill>
                  <a:srgbClr val="000000"/>
                </a:solidFill>
                <a:latin typeface="Verdana" panose="020B0604030504040204" pitchFamily="34" charset="0"/>
                <a:ea typeface="宋体" panose="02010600030101010101" pitchFamily="2" charset="-122"/>
              </a:rPr>
              <a:t>表示该电影有哪些演员，</a:t>
            </a:r>
            <a:endParaRPr lang="en-US" altLang="zh-CN" sz="2000" dirty="0">
              <a:solidFill>
                <a:srgbClr val="000000"/>
              </a:solidFill>
              <a:latin typeface="Verdana" panose="020B0604030504040204" pitchFamily="34" charset="0"/>
              <a:ea typeface="宋体" panose="02010600030101010101" pitchFamily="2" charset="-122"/>
            </a:endParaRPr>
          </a:p>
          <a:p>
            <a:pPr fontAlgn="base">
              <a:lnSpc>
                <a:spcPct val="150000"/>
              </a:lnSpc>
              <a:spcBef>
                <a:spcPct val="0"/>
              </a:spcBef>
              <a:spcAft>
                <a:spcPct val="0"/>
              </a:spcAft>
              <a:defRPr/>
            </a:pPr>
            <a:r>
              <a:rPr lang="en-US" altLang="zh-CN" sz="2000" dirty="0">
                <a:solidFill>
                  <a:srgbClr val="000000"/>
                </a:solidFill>
                <a:latin typeface="Verdana" panose="020B0604030504040204" pitchFamily="34" charset="0"/>
                <a:ea typeface="宋体" panose="02010600030101010101" pitchFamily="2" charset="-122"/>
              </a:rPr>
              <a:t>“</a:t>
            </a:r>
            <a:r>
              <a:rPr lang="zh-CN" altLang="en-US" sz="2000" dirty="0">
                <a:solidFill>
                  <a:srgbClr val="000000"/>
                </a:solidFill>
                <a:latin typeface="Verdana" panose="020B0604030504040204" pitchFamily="34" charset="0"/>
                <a:ea typeface="宋体" panose="02010600030101010101" pitchFamily="2" charset="-122"/>
              </a:rPr>
              <a:t>has</a:t>
            </a:r>
            <a:r>
              <a:rPr lang="en-US" altLang="zh-CN" sz="2000" dirty="0">
                <a:solidFill>
                  <a:srgbClr val="000000"/>
                </a:solidFill>
                <a:latin typeface="Verdana" panose="020B0604030504040204" pitchFamily="34" charset="0"/>
                <a:ea typeface="宋体" panose="02010600030101010101" pitchFamily="2" charset="-122"/>
              </a:rPr>
              <a:t>Genre”</a:t>
            </a:r>
            <a:r>
              <a:rPr lang="zh-CN" altLang="en-US" sz="2000" dirty="0">
                <a:solidFill>
                  <a:srgbClr val="000000"/>
                </a:solidFill>
                <a:latin typeface="Verdana" panose="020B0604030504040204" pitchFamily="34" charset="0"/>
                <a:ea typeface="宋体" panose="02010600030101010101" pitchFamily="2" charset="-122"/>
              </a:rPr>
              <a:t>表示电影属于哪种题材类型。</a:t>
            </a:r>
          </a:p>
        </p:txBody>
      </p:sp>
      <p:sp>
        <p:nvSpPr>
          <p:cNvPr id="10" name="文本框 9"/>
          <p:cNvSpPr txBox="1"/>
          <p:nvPr/>
        </p:nvSpPr>
        <p:spPr>
          <a:xfrm>
            <a:off x="1752600" y="5676456"/>
            <a:ext cx="8314690" cy="951735"/>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000" dirty="0">
                <a:solidFill>
                  <a:srgbClr val="000000"/>
                </a:solidFill>
                <a:latin typeface="Verdana" panose="020B0604030504040204" pitchFamily="34" charset="0"/>
                <a:ea typeface="宋体" panose="02010600030101010101" pitchFamily="2" charset="-122"/>
              </a:rPr>
              <a:t>      </a:t>
            </a:r>
            <a:r>
              <a:rPr lang="zh-CN" altLang="en-US" sz="2000" dirty="0">
                <a:solidFill>
                  <a:srgbClr val="000000"/>
                </a:solidFill>
                <a:latin typeface="Verdana" panose="020B0604030504040204" pitchFamily="34" charset="0"/>
                <a:ea typeface="宋体" panose="02010600030101010101" pitchFamily="2" charset="-122"/>
              </a:rPr>
              <a:t>切换到"Data properties"，创建</a:t>
            </a:r>
            <a:r>
              <a:rPr lang="zh-CN" altLang="en-US" sz="2000" b="1" dirty="0">
                <a:solidFill>
                  <a:srgbClr val="FF0000"/>
                </a:solidFill>
                <a:latin typeface="Verdana" panose="020B0604030504040204" pitchFamily="34" charset="0"/>
                <a:ea typeface="宋体" panose="02010600030101010101" pitchFamily="2" charset="-122"/>
              </a:rPr>
              <a:t>类的属性</a:t>
            </a:r>
            <a:r>
              <a:rPr lang="zh-CN" altLang="en-US" sz="2000" dirty="0">
                <a:solidFill>
                  <a:srgbClr val="000000"/>
                </a:solidFill>
                <a:latin typeface="Verdana" panose="020B0604030504040204" pitchFamily="34" charset="0"/>
                <a:ea typeface="宋体" panose="02010600030101010101" pitchFamily="2" charset="-122"/>
              </a:rPr>
              <a:t>，即，数据属性。其定义方法和对象属性类似。</a:t>
            </a:r>
          </a:p>
        </p:txBody>
      </p:sp>
    </p:spTree>
    <p:extLst>
      <p:ext uri="{BB962C8B-B14F-4D97-AF65-F5344CB8AC3E}">
        <p14:creationId xmlns:p14="http://schemas.microsoft.com/office/powerpoint/2010/main" val="3327211578"/>
      </p:ext>
    </p:extLst>
  </p:cSld>
  <p:clrMapOvr>
    <a:masterClrMapping/>
  </p:clrMapOvr>
  <p:transition>
    <p:random/>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86890" y="914401"/>
            <a:ext cx="3258820" cy="429895"/>
          </a:xfrm>
          <a:prstGeom prst="rect">
            <a:avLst/>
          </a:prstGeom>
          <a:noFill/>
        </p:spPr>
        <p:txBody>
          <a:bodyPr wrap="none" rtlCol="0">
            <a:spAutoFit/>
          </a:bodyPr>
          <a:lstStyle/>
          <a:p>
            <a:pPr algn="l"/>
            <a:r>
              <a:rPr lang="zh-CN" altLang="en-US" sz="2200" b="1"/>
              <a:t>（</a:t>
            </a:r>
            <a:r>
              <a:rPr lang="en-US" altLang="zh-CN" sz="2200" b="1"/>
              <a:t>2</a:t>
            </a:r>
            <a:r>
              <a:rPr lang="zh-CN" altLang="en-US" sz="2200" b="1"/>
              <a:t>）关系数据库到RDF</a:t>
            </a:r>
          </a:p>
        </p:txBody>
      </p:sp>
      <p:sp>
        <p:nvSpPr>
          <p:cNvPr id="3" name="文本框 2"/>
          <p:cNvSpPr txBox="1"/>
          <p:nvPr/>
        </p:nvSpPr>
        <p:spPr>
          <a:xfrm>
            <a:off x="1828801" y="1295400"/>
            <a:ext cx="8617585" cy="4939030"/>
          </a:xfrm>
          <a:prstGeom prst="rect">
            <a:avLst/>
          </a:prstGeom>
          <a:noFill/>
        </p:spPr>
        <p:txBody>
          <a:bodyPr wrap="square" rtlCol="0" anchor="t">
            <a:spAutoFit/>
          </a:bodyPr>
          <a:lstStyle/>
          <a:p>
            <a:pPr>
              <a:lnSpc>
                <a:spcPct val="150000"/>
              </a:lnSpc>
            </a:pPr>
            <a:r>
              <a:rPr lang="en-US" altLang="zh-CN" dirty="0"/>
              <a:t>     </a:t>
            </a:r>
            <a:r>
              <a:rPr lang="zh-CN" altLang="en-US" dirty="0"/>
              <a:t>知识图谱数据的来源主要有三个：结构化数据、半结构化数据和非结构化的数据。这里的电影数据就是结构化的数据。</a:t>
            </a:r>
          </a:p>
          <a:p>
            <a:pPr>
              <a:lnSpc>
                <a:spcPct val="150000"/>
              </a:lnSpc>
            </a:pPr>
            <a:r>
              <a:rPr lang="en-US" altLang="zh-CN" dirty="0">
                <a:sym typeface="+mn-ea"/>
              </a:rPr>
              <a:t>       万维网联盟</a:t>
            </a:r>
            <a:r>
              <a:rPr lang="zh-CN" altLang="en-US" dirty="0">
                <a:sym typeface="+mn-ea"/>
              </a:rPr>
              <a:t>W3C的RDB2RDF工作小组制定的两个标准，用于将关系型数据库的数据转换为RDF格式的数据。第一个标准是direct mapping，即直接映射。数据库的表作为本体中的类（Class）。表的列作为属性（Property）。表的行作为实例/资源。表的单元格值为字面量。 但是这种直接映射的方式不能把数据库的数据映射到用户自己定义的本体上。RDB2RDF工作小组指定了另外一个标准——R2RML，可以让用户更灵活的编辑和设置映射规则。</a:t>
            </a:r>
          </a:p>
          <a:p>
            <a:pPr>
              <a:lnSpc>
                <a:spcPct val="150000"/>
              </a:lnSpc>
            </a:pPr>
            <a:r>
              <a:rPr lang="zh-CN" altLang="en-US" dirty="0">
                <a:sym typeface="+mn-ea"/>
              </a:rPr>
              <a:t> </a:t>
            </a:r>
            <a:r>
              <a:rPr lang="en-US" altLang="zh-CN" dirty="0">
                <a:sym typeface="+mn-ea"/>
              </a:rPr>
              <a:t>    </a:t>
            </a:r>
            <a:r>
              <a:rPr lang="zh-CN" altLang="en-US" dirty="0">
                <a:sym typeface="+mn-ea"/>
              </a:rPr>
              <a:t>D2RQ提供了自己的mapping language，其形式和R2RML类似。D2RQ发布了r2rml-kit以支持W3C制定的两个映射标准。D2RQ是以RDF图的方式访问关系数据库的，将RDF的查询等操作翻译成SQL语句。</a:t>
            </a:r>
            <a:endParaRPr lang="zh-CN" altLang="en-US" dirty="0"/>
          </a:p>
          <a:p>
            <a:endParaRPr lang="zh-CN" altLang="en-US" dirty="0"/>
          </a:p>
        </p:txBody>
      </p:sp>
      <p:sp>
        <p:nvSpPr>
          <p:cNvPr id="117761"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宋体" panose="02010600030101010101" pitchFamily="2" charset="-122"/>
              </a:rPr>
              <a:t>3.7 </a:t>
            </a:r>
            <a:r>
              <a:rPr lang="zh-CN" altLang="en-US" dirty="0">
                <a:solidFill>
                  <a:schemeClr val="lt1"/>
                </a:solidFill>
                <a:latin typeface="汉仪旗黑-85S" charset="0"/>
                <a:cs typeface="汉仪旗黑-85S" charset="0"/>
                <a:sym typeface="宋体" panose="02010600030101010101" pitchFamily="2" charset="-122"/>
              </a:rPr>
              <a:t>基于知识图谱的自动问答系统</a:t>
            </a:r>
          </a:p>
        </p:txBody>
      </p:sp>
    </p:spTree>
    <p:extLst>
      <p:ext uri="{BB962C8B-B14F-4D97-AF65-F5344CB8AC3E}">
        <p14:creationId xmlns:p14="http://schemas.microsoft.com/office/powerpoint/2010/main" val="3394457039"/>
      </p:ext>
    </p:extLst>
  </p:cSld>
  <p:clrMapOvr>
    <a:masterClrMapping/>
  </p:clrMapOvr>
  <p:transition>
    <p:random/>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5000" y="1524000"/>
            <a:ext cx="8234680" cy="1418530"/>
          </a:xfrm>
          <a:prstGeom prst="rect">
            <a:avLst/>
          </a:prstGeom>
          <a:noFill/>
        </p:spPr>
        <p:txBody>
          <a:bodyPr wrap="square" rtlCol="0" anchor="t">
            <a:spAutoFit/>
          </a:bodyPr>
          <a:lstStyle/>
          <a:p>
            <a:pPr algn="just">
              <a:lnSpc>
                <a:spcPct val="150000"/>
              </a:lnSpc>
            </a:pPr>
            <a:r>
              <a:rPr lang="zh-CN" altLang="en-US" sz="2000" dirty="0">
                <a:latin typeface="Times New Roman" panose="02020603050405020304" pitchFamily="18" charset="0"/>
                <a:cs typeface="Times New Roman" panose="02020603050405020304" pitchFamily="18" charset="0"/>
              </a:rPr>
              <a:t>Apache Jena（后文简称Jena），是一个开源的Java语义网框架（open source Semantic Web Framework for Java），用于构建语义网和链接数据应用。</a:t>
            </a:r>
          </a:p>
        </p:txBody>
      </p:sp>
      <p:sp>
        <p:nvSpPr>
          <p:cNvPr id="117761"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宋体" panose="02010600030101010101" pitchFamily="2" charset="-122"/>
              </a:rPr>
              <a:t>3.7 </a:t>
            </a:r>
            <a:r>
              <a:rPr lang="zh-CN" altLang="en-US" dirty="0">
                <a:solidFill>
                  <a:schemeClr val="lt1"/>
                </a:solidFill>
                <a:latin typeface="汉仪旗黑-85S" charset="0"/>
                <a:cs typeface="汉仪旗黑-85S" charset="0"/>
                <a:sym typeface="宋体" panose="02010600030101010101" pitchFamily="2" charset="-122"/>
              </a:rPr>
              <a:t>基于知识图谱的自动问答系统</a:t>
            </a:r>
          </a:p>
        </p:txBody>
      </p:sp>
      <p:sp>
        <p:nvSpPr>
          <p:cNvPr id="3" name="文本框 2"/>
          <p:cNvSpPr txBox="1"/>
          <p:nvPr/>
        </p:nvSpPr>
        <p:spPr>
          <a:xfrm>
            <a:off x="1905001" y="984565"/>
            <a:ext cx="3185487" cy="461665"/>
          </a:xfrm>
          <a:prstGeom prst="rect">
            <a:avLst/>
          </a:prstGeom>
          <a:noFill/>
        </p:spPr>
        <p:txBody>
          <a:bodyPr wrap="none" rtlCol="0">
            <a:spAutoFit/>
          </a:bodyPr>
          <a:lstStyle/>
          <a:p>
            <a:r>
              <a:rPr lang="en-US" altLang="zh-CN" sz="2400" b="1" dirty="0"/>
              <a:t>3.7.3 </a:t>
            </a:r>
            <a:r>
              <a:rPr lang="zh-CN" altLang="en-US" sz="2400" b="1" dirty="0"/>
              <a:t>数据存储及推理</a:t>
            </a:r>
          </a:p>
        </p:txBody>
      </p:sp>
      <p:sp>
        <p:nvSpPr>
          <p:cNvPr id="4" name="文本框 3"/>
          <p:cNvSpPr txBox="1"/>
          <p:nvPr/>
        </p:nvSpPr>
        <p:spPr>
          <a:xfrm>
            <a:off x="1827530" y="3156789"/>
            <a:ext cx="8536940" cy="2861310"/>
          </a:xfrm>
          <a:prstGeom prst="rect">
            <a:avLst/>
          </a:prstGeom>
          <a:noFill/>
        </p:spPr>
        <p:txBody>
          <a:bodyPr wrap="square" rtlCol="0" anchor="t">
            <a:spAutoFit/>
          </a:bodyPr>
          <a:lstStyle/>
          <a:p>
            <a:pPr algn="just">
              <a:lnSpc>
                <a:spcPct val="150000"/>
              </a:lnSpc>
            </a:pPr>
            <a:r>
              <a:rPr lang="zh-CN" altLang="en-US" sz="2000" dirty="0"/>
              <a:t>    为了使用RDF查询语言SPARQL做后续的查询操作，这里需要使用</a:t>
            </a:r>
            <a:r>
              <a:rPr lang="zh-CN" altLang="en-US" sz="2000" dirty="0">
                <a:sym typeface="+mn-ea"/>
              </a:rPr>
              <a:t>Jena的TDB、rule reasoner和Fuseki组件。TDB是Jena用于存储RDF的组件，是属于存储层面的技术。Jena提供了RDFS、OWL和通用规则推理机。Fuseki是Jena提供的SPARQL服务器，也就是SPARQL endpoint。这一步中，首先利用Jena将RDF文件转换为TDB数据。接着对</a:t>
            </a:r>
            <a:r>
              <a:rPr lang="en-US" altLang="zh-CN" sz="2000" dirty="0">
                <a:sym typeface="+mn-ea"/>
              </a:rPr>
              <a:t>F</a:t>
            </a:r>
            <a:r>
              <a:rPr lang="zh-CN" altLang="en-US" sz="2000" dirty="0">
                <a:sym typeface="+mn-ea"/>
              </a:rPr>
              <a:t>useki进行配置并打开SPARQL服务器，就可以通过查询语句完成对知识图谱的查询。</a:t>
            </a:r>
          </a:p>
        </p:txBody>
      </p:sp>
    </p:spTree>
    <p:extLst>
      <p:ext uri="{BB962C8B-B14F-4D97-AF65-F5344CB8AC3E}">
        <p14:creationId xmlns:p14="http://schemas.microsoft.com/office/powerpoint/2010/main" val="2786738462"/>
      </p:ext>
    </p:extLst>
  </p:cSld>
  <p:clrMapOvr>
    <a:masterClrMapping/>
  </p:clrMapOvr>
  <p:transition>
    <p:random/>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57400" y="1299865"/>
            <a:ext cx="8298180" cy="2862322"/>
          </a:xfrm>
          <a:prstGeom prst="rect">
            <a:avLst/>
          </a:prstGeom>
          <a:noFill/>
        </p:spPr>
        <p:txBody>
          <a:bodyPr wrap="square" rtlCol="0" anchor="t">
            <a:spAutoFit/>
          </a:bodyPr>
          <a:lstStyle/>
          <a:p>
            <a:pPr algn="just">
              <a:lnSpc>
                <a:spcPct val="150000"/>
              </a:lnSpc>
            </a:pPr>
            <a:r>
              <a:rPr lang="zh-CN" altLang="en-US" sz="2000" dirty="0"/>
              <a:t>    最后，将自然语言问题转换成SPARQL查询语句。首先使用jieba分词将自然语言问题进行分词以及词性标注。这里将专辑名字和歌曲名字作为外部词典以保证正确的分词和词性标注。以“周星驰”为例，jieba分词将“周星驰”标注为nr，即人名，这里“周星驰”作为专辑名字应该标注为nz，即专有名词。对于不同类型的问题，我们将问题匹配给不同的查询语句生成函数从而得到正确的查询语句。</a:t>
            </a:r>
          </a:p>
        </p:txBody>
      </p:sp>
      <p:pic>
        <p:nvPicPr>
          <p:cNvPr id="101" name="图片 100"/>
          <p:cNvPicPr/>
          <p:nvPr/>
        </p:nvPicPr>
        <p:blipFill>
          <a:blip r:embed="rId2"/>
          <a:srcRect b="13477"/>
          <a:stretch>
            <a:fillRect/>
          </a:stretch>
        </p:blipFill>
        <p:spPr>
          <a:xfrm>
            <a:off x="3109016" y="4134892"/>
            <a:ext cx="6553200" cy="2256155"/>
          </a:xfrm>
          <a:prstGeom prst="rect">
            <a:avLst/>
          </a:prstGeom>
          <a:noFill/>
          <a:ln w="9525">
            <a:noFill/>
          </a:ln>
        </p:spPr>
      </p:pic>
      <p:sp>
        <p:nvSpPr>
          <p:cNvPr id="117761" name="标题 1"/>
          <p:cNvSpPr>
            <a:spLocks noGrp="1"/>
          </p:cNvSpPr>
          <p:nvPr/>
        </p:nvSpPr>
        <p:spPr>
          <a:xfrm>
            <a:off x="1524000" y="1"/>
            <a:ext cx="9144000" cy="765175"/>
          </a:xfrm>
          <a:prstGeom prst="rect">
            <a:avLst/>
          </a:prstGeom>
          <a:solidFill>
            <a:schemeClr val="accent2"/>
          </a:solidFill>
          <a:ln w="9525">
            <a:noFill/>
            <a:miter lim="800000"/>
          </a:ln>
        </p:spPr>
        <p:txBody>
          <a:bodyPr vert="horz" wrap="square" lIns="91440" tIns="45720" rIns="91440" bIns="45720" numCol="1" rtlCol="0" anchor="b" anchorCtr="0" compatLnSpc="1">
            <a:noAutofit/>
          </a:bodyPr>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r>
              <a:rPr lang="en-US" altLang="zh-CN" dirty="0">
                <a:solidFill>
                  <a:schemeClr val="lt1"/>
                </a:solidFill>
                <a:latin typeface="汉仪旗黑-85S" charset="0"/>
                <a:cs typeface="汉仪旗黑-85S" charset="0"/>
                <a:sym typeface="宋体" panose="02010600030101010101" pitchFamily="2" charset="-122"/>
              </a:rPr>
              <a:t>3.7 </a:t>
            </a:r>
            <a:r>
              <a:rPr lang="zh-CN" altLang="en-US" dirty="0">
                <a:solidFill>
                  <a:schemeClr val="lt1"/>
                </a:solidFill>
                <a:latin typeface="汉仪旗黑-85S" charset="0"/>
                <a:cs typeface="汉仪旗黑-85S" charset="0"/>
                <a:sym typeface="宋体" panose="02010600030101010101" pitchFamily="2" charset="-122"/>
              </a:rPr>
              <a:t>基于知识图谱的自动问答系统</a:t>
            </a:r>
          </a:p>
        </p:txBody>
      </p:sp>
      <p:sp>
        <p:nvSpPr>
          <p:cNvPr id="3" name="文本框 2"/>
          <p:cNvSpPr txBox="1"/>
          <p:nvPr/>
        </p:nvSpPr>
        <p:spPr>
          <a:xfrm>
            <a:off x="1905000" y="838201"/>
            <a:ext cx="2265364" cy="461665"/>
          </a:xfrm>
          <a:prstGeom prst="rect">
            <a:avLst/>
          </a:prstGeom>
          <a:noFill/>
        </p:spPr>
        <p:txBody>
          <a:bodyPr wrap="none" rtlCol="0">
            <a:spAutoFit/>
          </a:bodyPr>
          <a:lstStyle/>
          <a:p>
            <a:r>
              <a:rPr lang="en-US" altLang="zh-CN" sz="2400" b="1" dirty="0"/>
              <a:t>3.7.4 </a:t>
            </a:r>
            <a:r>
              <a:rPr lang="zh-CN" altLang="en-US" sz="2400" b="1" dirty="0"/>
              <a:t>查询使用</a:t>
            </a:r>
          </a:p>
        </p:txBody>
      </p:sp>
    </p:spTree>
    <p:extLst>
      <p:ext uri="{BB962C8B-B14F-4D97-AF65-F5344CB8AC3E}">
        <p14:creationId xmlns:p14="http://schemas.microsoft.com/office/powerpoint/2010/main" val="1136770400"/>
      </p:ext>
    </p:extLst>
  </p:cSld>
  <p:clrMapOvr>
    <a:masterClrMapping/>
  </p:clrMapOvr>
  <p:transition>
    <p:random/>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525198" y="6045200"/>
            <a:ext cx="6142802" cy="812800"/>
            <a:chOff x="4001597" y="5613400"/>
            <a:chExt cx="8190403" cy="1244600"/>
          </a:xfrm>
        </p:grpSpPr>
        <p:sp>
          <p:nvSpPr>
            <p:cNvPr id="9" name="任意多边形: 形状 8"/>
            <p:cNvSpPr/>
            <p:nvPr>
              <p:custDataLst>
                <p:tags r:id="rId5"/>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sp>
          <p:nvSpPr>
            <p:cNvPr id="10" name="等腰三角形 9"/>
            <p:cNvSpPr/>
            <p:nvPr>
              <p:custDataLst>
                <p:tags r:id="rId6"/>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微软雅黑" panose="020B0503020204020204" charset="-122"/>
                <a:ea typeface="微软雅黑" panose="020B0503020204020204" charset="-122"/>
              </a:endParaRPr>
            </a:p>
          </p:txBody>
        </p:sp>
      </p:grpSp>
      <p:sp>
        <p:nvSpPr>
          <p:cNvPr id="128001" name="灯片编号占位符 3"/>
          <p:cNvSpPr>
            <a:spLocks noGrp="1"/>
          </p:cNvSpPr>
          <p:nvPr>
            <p:ph type="sldNum" sz="quarter" idx="12"/>
          </p:nvPr>
        </p:nvSpPr>
        <p:spPr>
          <a:xfrm>
            <a:off x="8458200" y="6477001"/>
            <a:ext cx="1981200" cy="360363"/>
          </a:xfrm>
          <a:noFill/>
          <a:ln w="9525">
            <a:noFill/>
            <a:miter lim="800000"/>
          </a:ln>
          <a:effectLst/>
        </p:spPr>
        <p:txBody>
          <a:bodyPr vert="horz" wrap="square" lIns="91440" tIns="45720" rIns="91440" bIns="45720" numCol="1" anchor="t" anchorCtr="0" compatLnSpc="1">
            <a:no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a:buClrTx/>
              <a:buSzTx/>
              <a:buFontTx/>
            </a:pPr>
            <a:fld id="{9A0DB2DC-4C9A-4742-B13C-FB6460FD3503}" type="slidenum">
              <a:rPr lang="ja-JP" altLang="en-US" dirty="0">
                <a:solidFill>
                  <a:schemeClr val="lt1"/>
                </a:solidFill>
                <a:latin typeface="微软雅黑" panose="020B0503020204020204" charset="-122"/>
                <a:ea typeface="微软雅黑" panose="020B0503020204020204" charset="-122"/>
                <a:sym typeface="+mn-ea"/>
              </a:rPr>
              <a:t>299</a:t>
            </a:fld>
            <a:endParaRPr lang="ja-JP" altLang="en-US" dirty="0">
              <a:solidFill>
                <a:schemeClr val="lt1"/>
              </a:solidFill>
              <a:latin typeface="微软雅黑" panose="020B0503020204020204" charset="-122"/>
              <a:ea typeface="微软雅黑" panose="020B0503020204020204" charset="-122"/>
              <a:sym typeface="+mn-ea"/>
            </a:endParaRPr>
          </a:p>
        </p:txBody>
      </p:sp>
      <p:pic>
        <p:nvPicPr>
          <p:cNvPr id="128002" name="Picture 2" descr="waseda_mark"/>
          <p:cNvPicPr>
            <a:picLocks noChangeAspect="1"/>
          </p:cNvPicPr>
          <p:nvPr/>
        </p:nvPicPr>
        <p:blipFill>
          <a:blip r:embed="rId8">
            <a:grayscl/>
            <a:lum bright="79999" contrast="-89999"/>
          </a:blip>
          <a:stretch>
            <a:fillRect/>
          </a:stretch>
        </p:blipFill>
        <p:spPr>
          <a:xfrm>
            <a:off x="2640014" y="930276"/>
            <a:ext cx="6840537" cy="5307013"/>
          </a:xfrm>
          <a:prstGeom prst="rect">
            <a:avLst/>
          </a:prstGeom>
          <a:noFill/>
          <a:ln w="9525">
            <a:noFill/>
          </a:ln>
        </p:spPr>
      </p:pic>
      <p:sp>
        <p:nvSpPr>
          <p:cNvPr id="128003" name="Rectangle 3"/>
          <p:cNvSpPr>
            <a:spLocks noGrp="1"/>
          </p:cNvSpPr>
          <p:nvPr>
            <p:ph idx="4294967295"/>
            <p:custDataLst>
              <p:tags r:id="rId3"/>
            </p:custDataLst>
          </p:nvPr>
        </p:nvSpPr>
        <p:spPr>
          <a:xfrm>
            <a:off x="1752600" y="466726"/>
            <a:ext cx="8642350" cy="5400675"/>
          </a:xfrm>
          <a:noFill/>
          <a:ln w="9525">
            <a:noFill/>
            <a:miter lim="800000"/>
          </a:ln>
        </p:spPr>
        <p:txBody>
          <a:bodyPr vert="horz" wrap="square" lIns="91440" tIns="45720" rIns="91440" bIns="45720" numCol="1" anchor="t" anchorCtr="0" compatLnSpc="1">
            <a:no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eaLnBrk="1" hangingPunct="1">
              <a:buSzTx/>
            </a:pPr>
            <a:endParaRPr lang="en-US" altLang="zh-CN" b="1" kern="1200" dirty="0">
              <a:solidFill>
                <a:schemeClr val="dk1"/>
              </a:solidFill>
              <a:latin typeface="微软雅黑" panose="020B0503020204020204" charset="-122"/>
              <a:ea typeface="微软雅黑" panose="020B0503020204020204" charset="-122"/>
              <a:sym typeface="+mn-ea"/>
            </a:endParaRPr>
          </a:p>
          <a:p>
            <a:pPr eaLnBrk="1" hangingPunct="1">
              <a:buSzTx/>
            </a:pPr>
            <a:endParaRPr lang="en-US" altLang="zh-CN" b="1" kern="1200" dirty="0">
              <a:solidFill>
                <a:schemeClr val="dk1"/>
              </a:solidFill>
              <a:latin typeface="微软雅黑" panose="020B0503020204020204" charset="-122"/>
              <a:ea typeface="微软雅黑" panose="020B0503020204020204" charset="-122"/>
              <a:sym typeface="+mn-ea"/>
            </a:endParaRPr>
          </a:p>
          <a:p>
            <a:pPr eaLnBrk="1" hangingPunct="1">
              <a:buSzTx/>
            </a:pPr>
            <a:r>
              <a:rPr lang="en-US" altLang="zh-CN" b="1" kern="1200" dirty="0">
                <a:solidFill>
                  <a:schemeClr val="dk1"/>
                </a:solidFill>
                <a:latin typeface="微软雅黑" panose="020B0503020204020204" charset="-122"/>
                <a:ea typeface="微软雅黑" panose="020B0503020204020204" charset="-122"/>
                <a:sym typeface="+mn-ea"/>
              </a:rPr>
              <a:t>THE END</a:t>
            </a:r>
          </a:p>
        </p:txBody>
      </p:sp>
      <p:pic>
        <p:nvPicPr>
          <p:cNvPr id="128004" name="Picture 4" descr="wsd1"/>
          <p:cNvPicPr>
            <a:picLocks noChangeAspect="1"/>
          </p:cNvPicPr>
          <p:nvPr/>
        </p:nvPicPr>
        <p:blipFill>
          <a:blip r:embed="rId9"/>
          <a:stretch>
            <a:fillRect/>
          </a:stretch>
        </p:blipFill>
        <p:spPr>
          <a:xfrm>
            <a:off x="1524000" y="5661026"/>
            <a:ext cx="9144000" cy="1196975"/>
          </a:xfrm>
          <a:prstGeom prst="rect">
            <a:avLst/>
          </a:prstGeom>
          <a:noFill/>
          <a:ln w="9525">
            <a:noFill/>
          </a:ln>
        </p:spPr>
      </p:pic>
      <p:sp>
        <p:nvSpPr>
          <p:cNvPr id="128005" name="Line 5"/>
          <p:cNvSpPr/>
          <p:nvPr>
            <p:custDataLst>
              <p:tags r:id="rId4"/>
            </p:custDataLst>
          </p:nvPr>
        </p:nvSpPr>
        <p:spPr>
          <a:xfrm>
            <a:off x="1752600" y="457200"/>
            <a:ext cx="8610600" cy="0"/>
          </a:xfrm>
          <a:prstGeom prst="line">
            <a:avLst/>
          </a:prstGeom>
          <a:ln w="57150" cap="flat" cmpd="thinThick">
            <a:solidFill>
              <a:schemeClr val="accent2"/>
            </a:solidFill>
            <a:prstDash val="solid"/>
            <a:round/>
            <a:headEnd type="none" w="med" len="med"/>
            <a:tailEnd type="none" w="med" len="med"/>
          </a:ln>
        </p:spPr>
      </p:sp>
      <p:sp>
        <p:nvSpPr>
          <p:cNvPr id="128006" name="Text Box 6"/>
          <p:cNvSpPr txBox="1"/>
          <p:nvPr/>
        </p:nvSpPr>
        <p:spPr>
          <a:xfrm>
            <a:off x="1524000" y="76200"/>
            <a:ext cx="9144000" cy="398780"/>
          </a:xfrm>
          <a:prstGeom prst="rect">
            <a:avLst/>
          </a:prstGeom>
          <a:noFill/>
          <a:ln w="38100">
            <a:noFill/>
          </a:ln>
        </p:spPr>
        <p:txBody>
          <a:bodyPr anchor="t">
            <a:spAutoFit/>
          </a:bodyPr>
          <a:lstStyle/>
          <a:p>
            <a:pPr algn="ctr">
              <a:spcBef>
                <a:spcPct val="50000"/>
              </a:spcBef>
            </a:pPr>
            <a:r>
              <a:rPr lang="en-US" altLang="zh-CN" sz="2000" dirty="0">
                <a:solidFill>
                  <a:schemeClr val="accent1"/>
                </a:solidFill>
                <a:latin typeface="微软雅黑" panose="020B0503020204020204" charset="-122"/>
                <a:ea typeface="微软雅黑" panose="020B0503020204020204" charset="-122"/>
              </a:rPr>
              <a:t>Introduction of Artificial Intelligence</a:t>
            </a:r>
          </a:p>
        </p:txBody>
      </p:sp>
    </p:spTree>
    <p:custDataLst>
      <p:tags r:id="rId1"/>
    </p:custDataLst>
    <p:extLst>
      <p:ext uri="{BB962C8B-B14F-4D97-AF65-F5344CB8AC3E}">
        <p14:creationId xmlns:p14="http://schemas.microsoft.com/office/powerpoint/2010/main" val="113263802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573878" y="252350"/>
            <a:ext cx="7725967" cy="758952"/>
          </a:xfrm>
        </p:spPr>
        <p:txBody>
          <a:bodyPr/>
          <a:lstStyle/>
          <a:p>
            <a:pPr eaLnBrk="1" hangingPunct="1"/>
            <a:r>
              <a:rPr lang="zh-CN" altLang="en-US" b="1" dirty="0">
                <a:solidFill>
                  <a:schemeClr val="tx1"/>
                </a:solidFill>
                <a:latin typeface="仿宋" panose="02010609060101010101" pitchFamily="49" charset="-122"/>
                <a:ea typeface="仿宋" panose="02010609060101010101" pitchFamily="49" charset="-122"/>
              </a:rPr>
              <a:t>第</a:t>
            </a:r>
            <a:r>
              <a:rPr lang="en-US" altLang="zh-CN" b="1" dirty="0">
                <a:solidFill>
                  <a:schemeClr val="tx1"/>
                </a:solidFill>
                <a:latin typeface="仿宋" panose="02010609060101010101" pitchFamily="49" charset="-122"/>
                <a:ea typeface="仿宋" panose="02010609060101010101" pitchFamily="49" charset="-122"/>
              </a:rPr>
              <a:t>2</a:t>
            </a:r>
            <a:r>
              <a:rPr lang="zh-CN" altLang="en-US" b="1" dirty="0">
                <a:solidFill>
                  <a:schemeClr val="tx1"/>
                </a:solidFill>
                <a:latin typeface="仿宋" panose="02010609060101010101" pitchFamily="49" charset="-122"/>
                <a:ea typeface="仿宋" panose="02010609060101010101" pitchFamily="49" charset="-122"/>
              </a:rPr>
              <a:t>章  知识表示</a:t>
            </a:r>
          </a:p>
        </p:txBody>
      </p:sp>
      <p:sp>
        <p:nvSpPr>
          <p:cNvPr id="20482" name="灯片编号占位符 3"/>
          <p:cNvSpPr>
            <a:spLocks noGrp="1"/>
          </p:cNvSpPr>
          <p:nvPr>
            <p:ph type="sldNum" sz="quarter" idx="12"/>
          </p:nvPr>
        </p:nvSpPr>
        <p:spPr>
          <a:noFill/>
        </p:spPr>
        <p:txBody>
          <a:bodyPr/>
          <a:lstStyle/>
          <a:p>
            <a:pPr fontAlgn="base">
              <a:spcBef>
                <a:spcPct val="0"/>
              </a:spcBef>
              <a:spcAft>
                <a:spcPct val="0"/>
              </a:spcAft>
            </a:pPr>
            <a:fld id="{FE2402CE-ACD3-48B1-A1F0-A3AB7380B45D}"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3</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10" name="Rectangle 3"/>
          <p:cNvSpPr>
            <a:spLocks noGrp="1" noChangeArrowheads="1"/>
          </p:cNvSpPr>
          <p:nvPr>
            <p:ph sz="quarter" idx="1"/>
          </p:nvPr>
        </p:nvSpPr>
        <p:spPr/>
        <p:txBody>
          <a:bodyPr>
            <a:normAutofit fontScale="97500"/>
          </a:bodyPr>
          <a:lstStyle/>
          <a:p>
            <a:pPr eaLnBrk="1" hangingPunct="1">
              <a:lnSpc>
                <a:spcPct val="160000"/>
              </a:lnSpc>
            </a:pPr>
            <a:r>
              <a:rPr lang="en-US" altLang="zh-CN" b="1" dirty="0">
                <a:latin typeface="仿宋" panose="02010609060101010101" pitchFamily="49" charset="-122"/>
                <a:ea typeface="仿宋" panose="02010609060101010101" pitchFamily="49" charset="-122"/>
              </a:rPr>
              <a:t>2.1  </a:t>
            </a:r>
            <a:r>
              <a:rPr lang="zh-CN" altLang="en-US" b="1" dirty="0">
                <a:latin typeface="仿宋" panose="02010609060101010101" pitchFamily="49" charset="-122"/>
                <a:ea typeface="仿宋" panose="02010609060101010101" pitchFamily="49" charset="-122"/>
              </a:rPr>
              <a:t>知识与知识表示的概念 </a:t>
            </a:r>
          </a:p>
          <a:p>
            <a:pPr eaLnBrk="1" hangingPunct="1">
              <a:lnSpc>
                <a:spcPct val="160000"/>
              </a:lnSpc>
            </a:pPr>
            <a:r>
              <a:rPr lang="en-US" altLang="zh-CN" b="1" dirty="0">
                <a:latin typeface="仿宋" panose="02010609060101010101" pitchFamily="49" charset="-122"/>
                <a:ea typeface="仿宋" panose="02010609060101010101" pitchFamily="49" charset="-122"/>
              </a:rPr>
              <a:t>2.2  </a:t>
            </a:r>
            <a:r>
              <a:rPr lang="zh-CN" altLang="zh-CN" b="1" dirty="0">
                <a:latin typeface="仿宋" panose="02010609060101010101" pitchFamily="49" charset="-122"/>
                <a:ea typeface="仿宋" panose="02010609060101010101" pitchFamily="49" charset="-122"/>
              </a:rPr>
              <a:t>知识表示的发展</a:t>
            </a:r>
          </a:p>
          <a:p>
            <a:pPr eaLnBrk="1" hangingPunct="1">
              <a:lnSpc>
                <a:spcPct val="160000"/>
              </a:lnSpc>
            </a:pPr>
            <a:r>
              <a:rPr lang="en-US" altLang="zh-CN" b="1" dirty="0">
                <a:latin typeface="仿宋" panose="02010609060101010101" pitchFamily="49" charset="-122"/>
                <a:ea typeface="仿宋" panose="02010609060101010101" pitchFamily="49" charset="-122"/>
              </a:rPr>
              <a:t>2.3  </a:t>
            </a:r>
            <a:r>
              <a:rPr lang="zh-CN" altLang="en-US" b="1" dirty="0">
                <a:latin typeface="仿宋" panose="02010609060101010101" pitchFamily="49" charset="-122"/>
                <a:ea typeface="仿宋" panose="02010609060101010101" pitchFamily="49" charset="-122"/>
              </a:rPr>
              <a:t>一阶谓词逻辑表示法 </a:t>
            </a:r>
          </a:p>
          <a:p>
            <a:pPr eaLnBrk="1" hangingPunct="1">
              <a:lnSpc>
                <a:spcPct val="160000"/>
              </a:lnSpc>
            </a:pPr>
            <a:r>
              <a:rPr lang="en-US" altLang="zh-CN" b="1" dirty="0">
                <a:latin typeface="仿宋" panose="02010609060101010101" pitchFamily="49" charset="-122"/>
                <a:ea typeface="仿宋" panose="02010609060101010101" pitchFamily="49" charset="-122"/>
              </a:rPr>
              <a:t>2.4  </a:t>
            </a:r>
            <a:r>
              <a:rPr lang="zh-CN" altLang="en-US" b="1" dirty="0">
                <a:latin typeface="仿宋" panose="02010609060101010101" pitchFamily="49" charset="-122"/>
                <a:ea typeface="仿宋" panose="02010609060101010101" pitchFamily="49" charset="-122"/>
              </a:rPr>
              <a:t>产生式表示法 </a:t>
            </a:r>
          </a:p>
          <a:p>
            <a:pPr eaLnBrk="1" hangingPunct="1">
              <a:lnSpc>
                <a:spcPct val="160000"/>
              </a:lnSpc>
            </a:pPr>
            <a:r>
              <a:rPr lang="en-US" altLang="zh-CN" b="1" dirty="0">
                <a:latin typeface="仿宋" panose="02010609060101010101" pitchFamily="49" charset="-122"/>
                <a:ea typeface="仿宋" panose="02010609060101010101" pitchFamily="49" charset="-122"/>
              </a:rPr>
              <a:t>2.5  </a:t>
            </a:r>
            <a:r>
              <a:rPr lang="zh-CN" altLang="en-US" b="1" dirty="0">
                <a:latin typeface="仿宋" panose="02010609060101010101" pitchFamily="49" charset="-122"/>
                <a:ea typeface="仿宋" panose="02010609060101010101" pitchFamily="49" charset="-122"/>
              </a:rPr>
              <a:t>语义网络表示法 </a:t>
            </a:r>
          </a:p>
        </p:txBody>
      </p:sp>
    </p:spTree>
    <p:extLst>
      <p:ext uri="{BB962C8B-B14F-4D97-AF65-F5344CB8AC3E}">
        <p14:creationId xmlns:p14="http://schemas.microsoft.com/office/powerpoint/2010/main" val="212183111"/>
      </p:ext>
    </p:extLst>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0" name="Rectangle 15"/>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2.3.1  </a:t>
            </a:r>
            <a:r>
              <a:rPr lang="zh-CN" altLang="en-US" b="1" dirty="0">
                <a:solidFill>
                  <a:schemeClr val="tx1"/>
                </a:solidFill>
                <a:latin typeface="仿宋" panose="02010609060101010101" pitchFamily="49" charset="-122"/>
                <a:ea typeface="仿宋" panose="02010609060101010101" pitchFamily="49" charset="-122"/>
              </a:rPr>
              <a:t>命题</a:t>
            </a:r>
          </a:p>
        </p:txBody>
      </p:sp>
      <p:sp>
        <p:nvSpPr>
          <p:cNvPr id="29698" name="灯片编号占位符 3"/>
          <p:cNvSpPr>
            <a:spLocks noGrp="1"/>
          </p:cNvSpPr>
          <p:nvPr>
            <p:ph type="sldNum" sz="quarter" idx="12"/>
          </p:nvPr>
        </p:nvSpPr>
        <p:spPr>
          <a:noFill/>
        </p:spPr>
        <p:txBody>
          <a:bodyPr/>
          <a:lstStyle/>
          <a:p>
            <a:pPr fontAlgn="base">
              <a:spcBef>
                <a:spcPct val="0"/>
              </a:spcBef>
              <a:spcAft>
                <a:spcPct val="0"/>
              </a:spcAft>
            </a:pPr>
            <a:fld id="{7CC681BD-EC9D-418E-A33A-82FB2EAC86A3}"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30</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29701" name="Rectangle 16"/>
          <p:cNvSpPr>
            <a:spLocks noGrp="1" noChangeArrowheads="1"/>
          </p:cNvSpPr>
          <p:nvPr>
            <p:ph sz="quarter" idx="1"/>
          </p:nvPr>
        </p:nvSpPr>
        <p:spPr>
          <a:noFill/>
          <a:ln>
            <a:noFill/>
          </a:ln>
        </p:spPr>
        <p:txBody>
          <a:bodyPr/>
          <a:lstStyle/>
          <a:p>
            <a:pPr marL="97155" indent="-97155">
              <a:lnSpc>
                <a:spcPct val="110000"/>
              </a:lnSpc>
              <a:spcBef>
                <a:spcPct val="40000"/>
              </a:spcBef>
            </a:pPr>
            <a:r>
              <a:rPr lang="en-US" altLang="zh-CN" sz="3200"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命题</a:t>
            </a:r>
            <a:r>
              <a:rPr lang="zh-CN" altLang="en-US" sz="2600" dirty="0">
                <a:latin typeface="仿宋" panose="02010609060101010101" pitchFamily="49" charset="-122"/>
                <a:ea typeface="仿宋" panose="02010609060101010101" pitchFamily="49" charset="-122"/>
              </a:rPr>
              <a:t>：一个非真即假的陈述句。</a:t>
            </a:r>
          </a:p>
          <a:p>
            <a:pPr marL="97155" indent="-97155">
              <a:lnSpc>
                <a:spcPct val="110000"/>
              </a:lnSpc>
              <a:spcBef>
                <a:spcPct val="40000"/>
              </a:spcBef>
              <a:buClr>
                <a:srgbClr val="0000FF"/>
              </a:buClr>
              <a:buFont typeface="Wingdings" panose="05000000000000000000" pitchFamily="2" charset="2"/>
              <a:buChar char="§"/>
            </a:pPr>
            <a:r>
              <a:rPr lang="zh-CN" altLang="en-US" sz="2600" dirty="0">
                <a:latin typeface="仿宋" panose="02010609060101010101" pitchFamily="49" charset="-122"/>
                <a:ea typeface="仿宋" panose="02010609060101010101" pitchFamily="49" charset="-122"/>
              </a:rPr>
              <a:t> 若</a:t>
            </a:r>
            <a:r>
              <a:rPr lang="zh-CN" altLang="en-US" sz="2600" b="1" dirty="0">
                <a:latin typeface="仿宋" panose="02010609060101010101" pitchFamily="49" charset="-122"/>
                <a:ea typeface="仿宋" panose="02010609060101010101" pitchFamily="49" charset="-122"/>
              </a:rPr>
              <a:t>命题的意义为真</a:t>
            </a:r>
            <a:r>
              <a:rPr lang="zh-CN" altLang="en-US" sz="2600" dirty="0">
                <a:latin typeface="仿宋" panose="02010609060101010101" pitchFamily="49" charset="-122"/>
                <a:ea typeface="仿宋" panose="02010609060101010101" pitchFamily="49" charset="-122"/>
              </a:rPr>
              <a:t>，称它的真值为真，记为 </a:t>
            </a:r>
            <a:r>
              <a:rPr lang="en-US" altLang="zh-CN" sz="2600" i="1" dirty="0">
                <a:latin typeface="仿宋" panose="02010609060101010101" pitchFamily="49" charset="-122"/>
                <a:ea typeface="仿宋" panose="02010609060101010101" pitchFamily="49" charset="-122"/>
              </a:rPr>
              <a:t>T</a:t>
            </a:r>
            <a:r>
              <a:rPr lang="zh-CN" altLang="en-US" sz="2600" dirty="0">
                <a:latin typeface="仿宋" panose="02010609060101010101" pitchFamily="49" charset="-122"/>
                <a:ea typeface="仿宋" panose="02010609060101010101" pitchFamily="49" charset="-122"/>
              </a:rPr>
              <a:t>。</a:t>
            </a:r>
          </a:p>
          <a:p>
            <a:pPr marL="97155" indent="-97155">
              <a:lnSpc>
                <a:spcPct val="110000"/>
              </a:lnSpc>
              <a:spcBef>
                <a:spcPct val="40000"/>
              </a:spcBef>
              <a:buClr>
                <a:srgbClr val="0000FF"/>
              </a:buClr>
              <a:buFont typeface="Wingdings" panose="05000000000000000000" pitchFamily="2" charset="2"/>
              <a:buChar char="§"/>
            </a:pPr>
            <a:r>
              <a:rPr lang="zh-CN" altLang="en-US" sz="2600" dirty="0">
                <a:latin typeface="仿宋" panose="02010609060101010101" pitchFamily="49" charset="-122"/>
                <a:ea typeface="仿宋" panose="02010609060101010101" pitchFamily="49" charset="-122"/>
              </a:rPr>
              <a:t> 若</a:t>
            </a:r>
            <a:r>
              <a:rPr lang="zh-CN" altLang="en-US" sz="2600" b="1" dirty="0">
                <a:latin typeface="仿宋" panose="02010609060101010101" pitchFamily="49" charset="-122"/>
                <a:ea typeface="仿宋" panose="02010609060101010101" pitchFamily="49" charset="-122"/>
              </a:rPr>
              <a:t>命题的意义为假</a:t>
            </a:r>
            <a:r>
              <a:rPr lang="zh-CN" altLang="en-US" sz="2600" dirty="0">
                <a:latin typeface="仿宋" panose="02010609060101010101" pitchFamily="49" charset="-122"/>
                <a:ea typeface="仿宋" panose="02010609060101010101" pitchFamily="49" charset="-122"/>
              </a:rPr>
              <a:t>，称它的真值为假，记为 </a:t>
            </a:r>
            <a:r>
              <a:rPr lang="en-US" altLang="zh-CN" sz="2600" i="1" dirty="0">
                <a:latin typeface="仿宋" panose="02010609060101010101" pitchFamily="49" charset="-122"/>
                <a:ea typeface="仿宋" panose="02010609060101010101" pitchFamily="49" charset="-122"/>
              </a:rPr>
              <a:t>F</a:t>
            </a:r>
            <a:r>
              <a:rPr lang="zh-CN" altLang="en-US" sz="2600" dirty="0">
                <a:latin typeface="仿宋" panose="02010609060101010101" pitchFamily="49" charset="-122"/>
                <a:ea typeface="仿宋" panose="02010609060101010101" pitchFamily="49" charset="-122"/>
              </a:rPr>
              <a:t>。</a:t>
            </a:r>
          </a:p>
          <a:p>
            <a:pPr marL="97155" indent="-97155">
              <a:lnSpc>
                <a:spcPct val="110000"/>
              </a:lnSpc>
              <a:spcBef>
                <a:spcPct val="40000"/>
              </a:spcBef>
              <a:buClr>
                <a:srgbClr val="0000FF"/>
              </a:buClr>
              <a:buFont typeface="Wingdings" panose="05000000000000000000" pitchFamily="2" charset="2"/>
              <a:buChar char="§"/>
            </a:pPr>
            <a:r>
              <a:rPr lang="zh-CN" altLang="en-US" sz="2600" dirty="0">
                <a:latin typeface="仿宋" panose="02010609060101010101" pitchFamily="49" charset="-122"/>
                <a:ea typeface="仿宋" panose="02010609060101010101" pitchFamily="49" charset="-122"/>
              </a:rPr>
              <a:t> 一个</a:t>
            </a:r>
            <a:r>
              <a:rPr lang="zh-CN" altLang="en-US" sz="2600" b="1" dirty="0">
                <a:latin typeface="仿宋" panose="02010609060101010101" pitchFamily="49" charset="-122"/>
                <a:ea typeface="仿宋" panose="02010609060101010101" pitchFamily="49" charset="-122"/>
              </a:rPr>
              <a:t>命题可在一种条件下为真，在另一种条件下为假</a:t>
            </a:r>
            <a:r>
              <a:rPr lang="zh-CN" altLang="en-US" sz="3000" dirty="0">
                <a:latin typeface="仿宋" panose="02010609060101010101" pitchFamily="49" charset="-122"/>
                <a:ea typeface="仿宋" panose="02010609060101010101" pitchFamily="49" charset="-122"/>
              </a:rPr>
              <a:t>。</a:t>
            </a:r>
          </a:p>
        </p:txBody>
      </p:sp>
      <p:sp>
        <p:nvSpPr>
          <p:cNvPr id="20497" name="AutoShape 17"/>
          <p:cNvSpPr/>
          <p:nvPr/>
        </p:nvSpPr>
        <p:spPr bwMode="auto">
          <a:xfrm>
            <a:off x="5967229" y="1637378"/>
            <a:ext cx="1881187" cy="508000"/>
          </a:xfrm>
          <a:prstGeom prst="accentBorderCallout1">
            <a:avLst>
              <a:gd name="adj1" fmla="val 22500"/>
              <a:gd name="adj2" fmla="val -4051"/>
              <a:gd name="adj3" fmla="val 160625"/>
              <a:gd name="adj4" fmla="val -64218"/>
            </a:avLst>
          </a:prstGeom>
          <a:solidFill>
            <a:srgbClr val="FFFFFF"/>
          </a:solidFill>
          <a:ln w="25400">
            <a:solidFill>
              <a:srgbClr val="0000FF"/>
            </a:solidFill>
            <a:miter lim="800000"/>
          </a:ln>
        </p:spPr>
        <p:txBody>
          <a:bodyPr/>
          <a:lstStyle/>
          <a:p>
            <a:pPr fontAlgn="base">
              <a:spcBef>
                <a:spcPct val="0"/>
              </a:spcBef>
              <a:spcAft>
                <a:spcPct val="0"/>
              </a:spcAft>
            </a:pPr>
            <a:r>
              <a:rPr lang="zh-CN" altLang="en-US" sz="2600" b="1">
                <a:solidFill>
                  <a:prstClr val="black"/>
                </a:solidFill>
                <a:latin typeface="Arial" panose="020B0604020202020204" pitchFamily="34" charset="0"/>
                <a:ea typeface="宋体" panose="02010600030101010101" pitchFamily="2" charset="-122"/>
              </a:rPr>
              <a:t>例如：</a:t>
            </a:r>
            <a:r>
              <a:rPr lang="en-US" altLang="zh-CN" sz="2600" b="1">
                <a:solidFill>
                  <a:prstClr val="black"/>
                </a:solidFill>
                <a:latin typeface="Times New Roman" panose="02020603050405020304" pitchFamily="18" charset="0"/>
                <a:ea typeface="宋体" panose="02010600030101010101" pitchFamily="2" charset="-122"/>
              </a:rPr>
              <a:t>3&lt;5</a:t>
            </a:r>
            <a:r>
              <a:rPr lang="en-US" altLang="zh-CN" sz="2600" b="1">
                <a:solidFill>
                  <a:prstClr val="black"/>
                </a:solidFill>
                <a:latin typeface="Arial" panose="020B0604020202020204" pitchFamily="34" charset="0"/>
                <a:ea typeface="宋体" panose="02010600030101010101" pitchFamily="2" charset="-122"/>
              </a:rPr>
              <a:t>   </a:t>
            </a:r>
          </a:p>
        </p:txBody>
      </p:sp>
      <p:sp>
        <p:nvSpPr>
          <p:cNvPr id="20498" name="AutoShape 18"/>
          <p:cNvSpPr/>
          <p:nvPr/>
        </p:nvSpPr>
        <p:spPr bwMode="auto">
          <a:xfrm>
            <a:off x="5885689" y="3257092"/>
            <a:ext cx="3426773" cy="581891"/>
          </a:xfrm>
          <a:prstGeom prst="accentBorderCallout1">
            <a:avLst>
              <a:gd name="adj1" fmla="val 19671"/>
              <a:gd name="adj2" fmla="val -2065"/>
              <a:gd name="adj3" fmla="val -21310"/>
              <a:gd name="adj4" fmla="val -34394"/>
            </a:avLst>
          </a:prstGeom>
          <a:solidFill>
            <a:srgbClr val="FFFFFF"/>
          </a:solidFill>
          <a:ln w="25400">
            <a:solidFill>
              <a:srgbClr val="0000FF"/>
            </a:solidFill>
            <a:miter lim="800000"/>
          </a:ln>
        </p:spPr>
        <p:txBody>
          <a:bodyPr/>
          <a:lstStyle/>
          <a:p>
            <a:pPr fontAlgn="base">
              <a:spcBef>
                <a:spcPct val="0"/>
              </a:spcBef>
              <a:spcAft>
                <a:spcPct val="0"/>
              </a:spcAft>
            </a:pPr>
            <a:r>
              <a:rPr lang="zh-CN" altLang="en-US" sz="2400" b="1" dirty="0">
                <a:solidFill>
                  <a:prstClr val="black"/>
                </a:solidFill>
                <a:latin typeface="Arial" panose="020B0604020202020204" pitchFamily="34" charset="0"/>
                <a:ea typeface="宋体" panose="02010600030101010101" pitchFamily="2" charset="-122"/>
              </a:rPr>
              <a:t>例如：太阳从西边升起</a:t>
            </a:r>
          </a:p>
          <a:p>
            <a:pPr fontAlgn="base">
              <a:spcBef>
                <a:spcPct val="0"/>
              </a:spcBef>
              <a:spcAft>
                <a:spcPct val="0"/>
              </a:spcAft>
            </a:pPr>
            <a:r>
              <a:rPr lang="zh-CN" altLang="en-US" sz="2400" b="1" dirty="0">
                <a:solidFill>
                  <a:prstClr val="black"/>
                </a:solidFill>
                <a:latin typeface="Arial" panose="020B0604020202020204" pitchFamily="34" charset="0"/>
                <a:ea typeface="宋体" panose="02010600030101010101" pitchFamily="2" charset="-122"/>
              </a:rPr>
              <a:t>       </a:t>
            </a:r>
          </a:p>
        </p:txBody>
      </p:sp>
      <p:sp>
        <p:nvSpPr>
          <p:cNvPr id="2" name="Rectangle 16"/>
          <p:cNvSpPr>
            <a:spLocks noGrp="1" noChangeArrowheads="1"/>
          </p:cNvSpPr>
          <p:nvPr/>
        </p:nvSpPr>
        <p:spPr>
          <a:xfrm>
            <a:off x="1742250" y="4541821"/>
            <a:ext cx="8670925" cy="1254760"/>
          </a:xfrm>
          <a:prstGeom prst="rect">
            <a:avLst/>
          </a:prstGeom>
          <a:solidFill>
            <a:srgbClr val="FFFFFF"/>
          </a:solidFill>
          <a:ln w="9525">
            <a:solidFill>
              <a:srgbClr val="808080"/>
            </a:solidFill>
            <a:miter lim="800000"/>
          </a:ln>
        </p:spPr>
        <p:txBody>
          <a:bodyPr vert="horz" wrap="square" lIns="91440" tIns="45720" rIns="91440" bIns="45720" numCol="1" anchor="t" anchorCtr="0" compatLnSpc="1"/>
          <a:lstStyle>
            <a:lvl1pPr marL="469900" indent="-469900" algn="l" rtl="0" eaLnBrk="0" fontAlgn="base" hangingPunct="0">
              <a:lnSpc>
                <a:spcPct val="120000"/>
              </a:lnSpc>
              <a:spcBef>
                <a:spcPct val="20000"/>
              </a:spcBef>
              <a:spcAft>
                <a:spcPct val="0"/>
              </a:spcAft>
              <a:buClr>
                <a:schemeClr val="accent2"/>
              </a:buClr>
              <a:buFont typeface="Wingdings" panose="05000000000000000000" pitchFamily="2" charset="2"/>
              <a:buBlip>
                <a:blip r:embed="rId2"/>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97155" indent="-97155" eaLnBrk="1" hangingPunct="1">
              <a:lnSpc>
                <a:spcPct val="110000"/>
              </a:lnSpc>
              <a:spcBef>
                <a:spcPct val="40000"/>
              </a:spcBef>
              <a:buClr>
                <a:srgbClr val="CCB400"/>
              </a:buClr>
            </a:pPr>
            <a:r>
              <a:rPr lang="en-US" altLang="zh-CN" sz="3200" dirty="0">
                <a:solidFill>
                  <a:prstClr val="black"/>
                </a:solidFill>
                <a:latin typeface="仿宋" panose="02010609060101010101" pitchFamily="49" charset="-122"/>
                <a:ea typeface="仿宋" panose="02010609060101010101" pitchFamily="49" charset="-122"/>
              </a:rPr>
              <a:t> </a:t>
            </a:r>
            <a:r>
              <a:rPr lang="zh-CN" altLang="en-US" sz="2600" b="1" dirty="0">
                <a:solidFill>
                  <a:prstClr val="black"/>
                </a:solidFill>
                <a:latin typeface="仿宋" panose="02010609060101010101" pitchFamily="49" charset="-122"/>
                <a:ea typeface="仿宋" panose="02010609060101010101" pitchFamily="49" charset="-122"/>
              </a:rPr>
              <a:t>原子命题（</a:t>
            </a:r>
            <a:r>
              <a:rPr lang="en-US" altLang="zh-CN" sz="2600" b="1" dirty="0">
                <a:solidFill>
                  <a:prstClr val="black"/>
                </a:solidFill>
                <a:latin typeface="仿宋" panose="02010609060101010101" pitchFamily="49" charset="-122"/>
                <a:ea typeface="仿宋" panose="02010609060101010101" pitchFamily="49" charset="-122"/>
              </a:rPr>
              <a:t>proposition</a:t>
            </a:r>
            <a:r>
              <a:rPr lang="zh-CN" altLang="en-US" sz="2600" b="1" dirty="0">
                <a:solidFill>
                  <a:prstClr val="black"/>
                </a:solidFill>
                <a:latin typeface="仿宋" panose="02010609060101010101" pitchFamily="49" charset="-122"/>
                <a:ea typeface="仿宋" panose="02010609060101010101" pitchFamily="49" charset="-122"/>
              </a:rPr>
              <a:t>）</a:t>
            </a:r>
            <a:r>
              <a:rPr lang="zh-CN" altLang="en-US" sz="2600" dirty="0">
                <a:solidFill>
                  <a:prstClr val="black"/>
                </a:solidFill>
                <a:latin typeface="仿宋" panose="02010609060101010101" pitchFamily="49" charset="-122"/>
                <a:ea typeface="仿宋" panose="02010609060101010101" pitchFamily="49" charset="-122"/>
              </a:rPr>
              <a:t>：如果一个命题不能被进一步分解成更为简单的命题，则该命题就称为原子命题</a:t>
            </a:r>
            <a:r>
              <a:rPr lang="zh-CN" altLang="en-US" sz="3000" dirty="0">
                <a:solidFill>
                  <a:prstClr val="black"/>
                </a:solidFill>
                <a:latin typeface="仿宋" panose="02010609060101010101" pitchFamily="49" charset="-122"/>
                <a:ea typeface="仿宋" panose="02010609060101010101" pitchFamily="49" charset="-122"/>
              </a:rPr>
              <a:t>。</a:t>
            </a:r>
          </a:p>
        </p:txBody>
      </p:sp>
      <p:sp>
        <p:nvSpPr>
          <p:cNvPr id="3" name="AutoShape 21"/>
          <p:cNvSpPr/>
          <p:nvPr/>
        </p:nvSpPr>
        <p:spPr bwMode="auto">
          <a:xfrm>
            <a:off x="4340040" y="5970088"/>
            <a:ext cx="5135563" cy="560388"/>
          </a:xfrm>
          <a:prstGeom prst="accentBorderCallout1">
            <a:avLst>
              <a:gd name="adj1" fmla="val 20398"/>
              <a:gd name="adj2" fmla="val -1481"/>
              <a:gd name="adj3" fmla="val -79093"/>
              <a:gd name="adj4" fmla="val -10880"/>
            </a:avLst>
          </a:prstGeom>
          <a:solidFill>
            <a:srgbClr val="FFFFFF"/>
          </a:solidFill>
          <a:ln w="25400">
            <a:solidFill>
              <a:schemeClr val="accent2"/>
            </a:solidFill>
            <a:miter lim="800000"/>
          </a:ln>
        </p:spPr>
        <p:txBody>
          <a:bodyPr/>
          <a:lstStyle/>
          <a:p>
            <a:pPr fontAlgn="base">
              <a:spcBef>
                <a:spcPct val="0"/>
              </a:spcBef>
              <a:spcAft>
                <a:spcPct val="0"/>
              </a:spcAft>
            </a:pPr>
            <a:r>
              <a:rPr lang="en-US" altLang="zh-CN" sz="2600" b="1" i="1">
                <a:solidFill>
                  <a:prstClr val="black"/>
                </a:solidFill>
                <a:latin typeface="Times New Roman" panose="02020603050405020304" pitchFamily="18" charset="0"/>
                <a:ea typeface="宋体" panose="02010600030101010101" pitchFamily="2" charset="-122"/>
              </a:rPr>
              <a:t>P</a:t>
            </a:r>
            <a:r>
              <a:rPr lang="zh-CN" altLang="en-US" sz="2600" b="1">
                <a:solidFill>
                  <a:prstClr val="black"/>
                </a:solidFill>
                <a:latin typeface="Arial" panose="020B0604020202020204" pitchFamily="34" charset="0"/>
                <a:ea typeface="宋体" panose="02010600030101010101" pitchFamily="2" charset="-122"/>
              </a:rPr>
              <a:t>：北京是中华人民共和国的首都</a:t>
            </a:r>
          </a:p>
        </p:txBody>
      </p:sp>
      <p:sp>
        <p:nvSpPr>
          <p:cNvPr id="10" name="AutoShape 27"/>
          <p:cNvSpPr/>
          <p:nvPr/>
        </p:nvSpPr>
        <p:spPr bwMode="auto">
          <a:xfrm>
            <a:off x="6342888" y="4482471"/>
            <a:ext cx="3238500" cy="1146175"/>
          </a:xfrm>
          <a:prstGeom prst="accentCallout2">
            <a:avLst>
              <a:gd name="adj1" fmla="val 9972"/>
              <a:gd name="adj2" fmla="val -2352"/>
              <a:gd name="adj3" fmla="val 9972"/>
              <a:gd name="adj4" fmla="val -21176"/>
              <a:gd name="adj5" fmla="val -51106"/>
              <a:gd name="adj6" fmla="val -40736"/>
            </a:avLst>
          </a:prstGeom>
          <a:solidFill>
            <a:schemeClr val="accent1"/>
          </a:solidFill>
          <a:ln w="9525">
            <a:solidFill>
              <a:schemeClr val="tx1"/>
            </a:solidFill>
            <a:miter lim="800000"/>
          </a:ln>
        </p:spPr>
        <p:txBody>
          <a:bodyPr/>
          <a:lstStyle/>
          <a:p>
            <a:pPr algn="just" fontAlgn="base">
              <a:spcBef>
                <a:spcPct val="0"/>
              </a:spcBef>
              <a:spcAft>
                <a:spcPct val="0"/>
              </a:spcAft>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1+1=2</a:t>
            </a:r>
            <a:r>
              <a:rPr lang="en-US" altLang="zh-CN" dirty="0">
                <a:solidFill>
                  <a:prstClr val="black"/>
                </a:solidFill>
                <a:latin typeface="Arial" panose="020B0604020202020204" pitchFamily="34" charset="0"/>
                <a:ea typeface="宋体" panose="02010600030101010101" pitchFamily="2" charset="-122"/>
              </a:rPr>
              <a:t>  </a:t>
            </a:r>
            <a:r>
              <a:rPr lang="zh-CN" altLang="en-US" sz="2800" dirty="0">
                <a:solidFill>
                  <a:prstClr val="black"/>
                </a:solidFill>
                <a:latin typeface="Times New Roman" panose="02020603050405020304" pitchFamily="18" charset="0"/>
                <a:ea typeface="宋体" panose="02010600030101010101" pitchFamily="2" charset="-122"/>
              </a:rPr>
              <a:t>（十进制）</a:t>
            </a:r>
          </a:p>
          <a:p>
            <a:pPr algn="just" fontAlgn="base">
              <a:spcBef>
                <a:spcPct val="0"/>
              </a:spcBef>
              <a:spcAft>
                <a:spcPct val="0"/>
              </a:spcAft>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1+1=10  </a:t>
            </a:r>
            <a:r>
              <a:rPr lang="en-US" altLang="zh-CN" sz="2800" dirty="0">
                <a:solidFill>
                  <a:prstClr val="black"/>
                </a:solidFill>
                <a:latin typeface="Times New Roman" panose="02020603050405020304" pitchFamily="18" charset="0"/>
                <a:ea typeface="宋体" panose="02010600030101010101" pitchFamily="2" charset="-122"/>
              </a:rPr>
              <a:t>(</a:t>
            </a:r>
            <a:r>
              <a:rPr lang="zh-CN" altLang="en-US" sz="2800" dirty="0">
                <a:solidFill>
                  <a:prstClr val="black"/>
                </a:solidFill>
                <a:latin typeface="Times New Roman" panose="02020603050405020304" pitchFamily="18" charset="0"/>
                <a:ea typeface="宋体" panose="02010600030101010101" pitchFamily="2" charset="-122"/>
              </a:rPr>
              <a:t>二进制）</a:t>
            </a:r>
          </a:p>
        </p:txBody>
      </p:sp>
    </p:spTree>
    <p:extLst>
      <p:ext uri="{BB962C8B-B14F-4D97-AF65-F5344CB8AC3E}">
        <p14:creationId xmlns:p14="http://schemas.microsoft.com/office/powerpoint/2010/main" val="285685732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97"/>
                                        </p:tgtEl>
                                        <p:attrNameLst>
                                          <p:attrName>style.visibility</p:attrName>
                                        </p:attrNameLst>
                                      </p:cBhvr>
                                      <p:to>
                                        <p:strVal val="visible"/>
                                      </p:to>
                                    </p:set>
                                  </p:childTnLst>
                                  <p:subTnLst>
                                    <p:set>
                                      <p:cBhvr override="childStyle">
                                        <p:cTn dur="1" fill="hold" display="0" masterRel="nextClick" afterEffect="1"/>
                                        <p:tgtEl>
                                          <p:spTgt spid="2049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20498"/>
                                        </p:tgtEl>
                                        <p:attrNameLst>
                                          <p:attrName>style.visibility</p:attrName>
                                        </p:attrNameLst>
                                      </p:cBhvr>
                                      <p:to>
                                        <p:strVal val="visible"/>
                                      </p:to>
                                    </p:set>
                                    <p:animEffect transition="in" filter="box(in)">
                                      <p:cBhvr>
                                        <p:cTn id="11" dur="500"/>
                                        <p:tgtEl>
                                          <p:spTgt spid="20498"/>
                                        </p:tgtEl>
                                      </p:cBhvr>
                                    </p:animEffect>
                                  </p:childTnLst>
                                  <p:subTnLst>
                                    <p:set>
                                      <p:cBhvr override="childStyle">
                                        <p:cTn dur="1" fill="hold" display="0" masterRel="nextClick" afterEffect="1"/>
                                        <p:tgtEl>
                                          <p:spTgt spid="20498"/>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7"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ppt_x</p:attrName>
                                        </p:attrNameLst>
                                      </p:cBhvr>
                                      <p:tavLst>
                                        <p:tav tm="0">
                                          <p:val>
                                            <p:strVal val="#ppt_x-#ppt_w/2"/>
                                          </p:val>
                                        </p:tav>
                                        <p:tav tm="100000">
                                          <p:val>
                                            <p:strVal val="#ppt_x"/>
                                          </p:val>
                                        </p:tav>
                                      </p:tavLst>
                                    </p:anim>
                                    <p:anim calcmode="lin" valueType="num">
                                      <p:cBhvr>
                                        <p:cTn id="17" dur="500" fill="hold"/>
                                        <p:tgtEl>
                                          <p:spTgt spid="10"/>
                                        </p:tgtEl>
                                        <p:attrNameLst>
                                          <p:attrName>ppt_y</p:attrName>
                                        </p:attrNameLst>
                                      </p:cBhvr>
                                      <p:tavLst>
                                        <p:tav tm="0">
                                          <p:val>
                                            <p:strVal val="#ppt_y"/>
                                          </p:val>
                                        </p:tav>
                                        <p:tav tm="100000">
                                          <p:val>
                                            <p:strVal val="#ppt_y"/>
                                          </p:val>
                                        </p:tav>
                                      </p:tavLst>
                                    </p:anim>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ox(in)">
                                      <p:cBhvr>
                                        <p:cTn id="24"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7" grpId="0" animBg="1" autoUpdateAnimBg="0"/>
      <p:bldP spid="20498" grpId="0" animBg="1" autoUpdateAnimBg="0"/>
      <p:bldP spid="3" grpId="0" bldLvl="0" animBg="1" autoUpdateAnimBg="0"/>
      <p:bldP spid="10" grpId="0" animBg="1" autoUpdateAnimBg="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9"/>
            <p:custDataLst>
              <p:tags r:id="rId2"/>
            </p:custDataLst>
          </p:nvPr>
        </p:nvSpPr>
        <p:spPr>
          <a:xfrm>
            <a:off x="2447925" y="4797425"/>
            <a:ext cx="3576638" cy="863600"/>
          </a:xfrm>
          <a:solidFill>
            <a:schemeClr val="tx2">
              <a:lumMod val="75000"/>
            </a:schemeClr>
          </a:solidFill>
        </p:spPr>
        <p:txBody>
          <a:bodyPr wrap="square" lIns="90170" tIns="46990" rIns="90170" bIns="46990" numCol="1" anchor="t" anchorCtr="0" compatLnSpc="1">
            <a:normAutofit/>
          </a:bodyPr>
          <a:lstStyle/>
          <a:p>
            <a:pPr marL="0" indent="0" defTabSz="685800">
              <a:lnSpc>
                <a:spcPct val="130000"/>
              </a:lnSpc>
              <a:spcBef>
                <a:spcPts val="0"/>
              </a:spcBef>
              <a:spcAft>
                <a:spcPts val="1000"/>
              </a:spcAft>
              <a:buClrTx/>
              <a:buSzTx/>
              <a:buNone/>
              <a:defRPr/>
            </a:pPr>
            <a:r>
              <a:rPr lang="zh-CN" altLang="en-US" sz="1100" spc="150" noProof="1">
                <a:solidFill>
                  <a:schemeClr val="lt1"/>
                </a:solidFill>
                <a:latin typeface="Arial" panose="020B0604020202020204" pitchFamily="34" charset="0"/>
                <a:ea typeface="微软雅黑" panose="020B0503020204020204" pitchFamily="34" charset="-122"/>
              </a:rPr>
              <a:t>教材：</a:t>
            </a:r>
            <a:endParaRPr lang="en-US" altLang="zh-CN" sz="1100" spc="150" noProof="1">
              <a:solidFill>
                <a:schemeClr val="lt1"/>
              </a:solidFill>
              <a:latin typeface="Arial" panose="020B0604020202020204" pitchFamily="34" charset="0"/>
              <a:ea typeface="微软雅黑" panose="020B0503020204020204" pitchFamily="34" charset="-122"/>
            </a:endParaRPr>
          </a:p>
          <a:p>
            <a:pPr marL="0" indent="0" defTabSz="685800">
              <a:lnSpc>
                <a:spcPct val="130000"/>
              </a:lnSpc>
              <a:spcBef>
                <a:spcPts val="0"/>
              </a:spcBef>
              <a:spcAft>
                <a:spcPts val="1000"/>
              </a:spcAft>
              <a:buClrTx/>
              <a:buSzTx/>
              <a:buNone/>
              <a:defRPr/>
            </a:pPr>
            <a:r>
              <a:rPr lang="zh-CN" altLang="en-US" sz="1000" spc="150" noProof="1">
                <a:solidFill>
                  <a:schemeClr val="lt1"/>
                </a:solidFill>
                <a:latin typeface="Arial" panose="020B0604020202020204" pitchFamily="34" charset="0"/>
                <a:ea typeface="微软雅黑" panose="020B0503020204020204" pitchFamily="34" charset="-122"/>
              </a:rPr>
              <a:t>王万良《人工智能导论》（第</a:t>
            </a:r>
            <a:r>
              <a:rPr lang="en-US" altLang="zh-CN" sz="1000" spc="150" noProof="1">
                <a:solidFill>
                  <a:schemeClr val="lt1"/>
                </a:solidFill>
                <a:latin typeface="Arial" panose="020B0604020202020204" pitchFamily="34" charset="0"/>
                <a:ea typeface="微软雅黑" panose="020B0503020204020204" pitchFamily="34" charset="-122"/>
              </a:rPr>
              <a:t>5</a:t>
            </a:r>
            <a:r>
              <a:rPr lang="zh-CN" altLang="en-US" sz="1000" spc="150" noProof="1">
                <a:solidFill>
                  <a:schemeClr val="lt1"/>
                </a:solidFill>
                <a:latin typeface="Arial" panose="020B0604020202020204" pitchFamily="34" charset="0"/>
                <a:ea typeface="微软雅黑" panose="020B0503020204020204" pitchFamily="34" charset="-122"/>
              </a:rPr>
              <a:t>版）高等教育出版社</a:t>
            </a:r>
          </a:p>
        </p:txBody>
      </p:sp>
      <p:sp>
        <p:nvSpPr>
          <p:cNvPr id="5" name="标题 4"/>
          <p:cNvSpPr>
            <a:spLocks noGrp="1"/>
          </p:cNvSpPr>
          <p:nvPr>
            <p:ph type="ctrTitle" idx="2"/>
            <p:custDataLst>
              <p:tags r:id="rId3"/>
            </p:custDataLst>
          </p:nvPr>
        </p:nvSpPr>
        <p:spPr>
          <a:xfrm>
            <a:off x="2438400" y="3076575"/>
            <a:ext cx="4146550" cy="939800"/>
          </a:xfrm>
        </p:spPr>
        <p:txBody>
          <a:bodyPr vert="horz" wrap="square" lIns="0" tIns="0" rIns="0" bIns="0" numCol="1" rtlCol="0" anchor="b" anchorCtr="0" compatLnSpc="1">
            <a:normAutofit fontScale="90000"/>
          </a:bodyPr>
          <a:lstStyle/>
          <a:p>
            <a:pPr>
              <a:spcBef>
                <a:spcPts val="0"/>
              </a:spcBef>
              <a:defRPr/>
            </a:pPr>
            <a:r>
              <a:rPr lang="zh-CN" altLang="en-US" sz="3600">
                <a:solidFill>
                  <a:schemeClr val="accent1"/>
                </a:solidFill>
              </a:rPr>
              <a:t>第 4 章   </a:t>
            </a:r>
            <a:br>
              <a:rPr lang="zh-CN" altLang="en-US" sz="3600">
                <a:solidFill>
                  <a:schemeClr val="accent1"/>
                </a:solidFill>
              </a:rPr>
            </a:br>
            <a:r>
              <a:rPr lang="zh-CN" altLang="en-US" sz="3600">
                <a:solidFill>
                  <a:schemeClr val="accent1"/>
                </a:solidFill>
              </a:rPr>
              <a:t>不确定性推理方法</a:t>
            </a:r>
          </a:p>
        </p:txBody>
      </p:sp>
    </p:spTree>
    <p:custDataLst>
      <p:tags r:id="rId1"/>
    </p:custDataLst>
    <p:extLst>
      <p:ext uri="{BB962C8B-B14F-4D97-AF65-F5344CB8AC3E}">
        <p14:creationId xmlns:p14="http://schemas.microsoft.com/office/powerpoint/2010/main" val="3713369626"/>
      </p:ext>
    </p:extLst>
  </p:cSld>
  <p:clrMapOvr>
    <a:masterClrMapping/>
  </p:clrMapOvr>
  <p:transition spd="slow"/>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图片 7"/>
          <p:cNvPicPr>
            <a:picLocks noChangeAspect="1"/>
          </p:cNvPicPr>
          <p:nvPr>
            <p:custDataLst>
              <p:tags r:id="rId2"/>
            </p:custDataLst>
          </p:nvPr>
        </p:nvPicPr>
        <p:blipFill>
          <a:blip r:embed="rId5"/>
          <a:stretch>
            <a:fillRect/>
          </a:stretch>
        </p:blipFill>
        <p:spPr>
          <a:xfrm>
            <a:off x="1524000" y="6137276"/>
            <a:ext cx="539750" cy="720725"/>
          </a:xfrm>
          <a:prstGeom prst="rect">
            <a:avLst/>
          </a:prstGeom>
          <a:noFill/>
          <a:ln w="9525">
            <a:noFill/>
          </a:ln>
        </p:spPr>
      </p:pic>
      <p:pic>
        <p:nvPicPr>
          <p:cNvPr id="167939" name="图片 8"/>
          <p:cNvPicPr>
            <a:picLocks noChangeAspect="1"/>
          </p:cNvPicPr>
          <p:nvPr>
            <p:custDataLst>
              <p:tags r:id="rId3"/>
            </p:custDataLst>
          </p:nvPr>
        </p:nvPicPr>
        <p:blipFill>
          <a:blip r:embed="rId6"/>
          <a:stretch>
            <a:fillRect/>
          </a:stretch>
        </p:blipFill>
        <p:spPr>
          <a:xfrm>
            <a:off x="10128250" y="6132514"/>
            <a:ext cx="539750" cy="720725"/>
          </a:xfrm>
          <a:prstGeom prst="rect">
            <a:avLst/>
          </a:prstGeom>
          <a:noFill/>
          <a:ln w="9525">
            <a:noFill/>
          </a:ln>
        </p:spPr>
      </p:pic>
    </p:spTree>
    <p:custDataLst>
      <p:tags r:id="rId1"/>
    </p:custDataLst>
    <p:extLst>
      <p:ext uri="{BB962C8B-B14F-4D97-AF65-F5344CB8AC3E}">
        <p14:creationId xmlns:p14="http://schemas.microsoft.com/office/powerpoint/2010/main" val="325582451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56323"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56324"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302</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Rectangle 4"/>
          <p:cNvSpPr/>
          <p:nvPr/>
        </p:nvSpPr>
        <p:spPr>
          <a:xfrm>
            <a:off x="1524000" y="1"/>
            <a:ext cx="9144000" cy="765175"/>
          </a:xfrm>
          <a:prstGeom prst="rect">
            <a:avLst/>
          </a:prstGeom>
          <a:solidFill>
            <a:schemeClr val="accent1">
              <a:lumMod val="75000"/>
            </a:schemeClr>
          </a:solidFill>
          <a:ln w="9525">
            <a:solidFill>
              <a:schemeClr val="accent1"/>
            </a:solidFill>
          </a:ln>
        </p:spPr>
        <p:txBody>
          <a:bodyPr anchor="b"/>
          <a:lstStyle/>
          <a:p>
            <a:pPr indent="176530" fontAlgn="base">
              <a:spcBef>
                <a:spcPct val="0"/>
              </a:spcBef>
              <a:spcAft>
                <a:spcPct val="0"/>
              </a:spcAft>
              <a:defRPr/>
            </a:pP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章  不确定性推理方法</a:t>
            </a:r>
          </a:p>
        </p:txBody>
      </p:sp>
      <p:sp>
        <p:nvSpPr>
          <p:cNvPr id="486405" name="Rectangle 5"/>
          <p:cNvSpPr/>
          <p:nvPr>
            <p:custDataLst>
              <p:tags r:id="rId4"/>
            </p:custDataLst>
          </p:nvPr>
        </p:nvSpPr>
        <p:spPr>
          <a:xfrm>
            <a:off x="1703388" y="908051"/>
            <a:ext cx="8786812" cy="5400675"/>
          </a:xfrm>
          <a:prstGeom prst="rect">
            <a:avLst/>
          </a:prstGeom>
          <a:noFill/>
          <a:ln w="9525">
            <a:noFill/>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469900" indent="-469900" algn="just" defTabSz="914400" eaLnBrk="1" hangingPunct="1">
              <a:lnSpc>
                <a:spcPct val="120000"/>
              </a:lnSpc>
              <a:spcBef>
                <a:spcPct val="30000"/>
              </a:spcBef>
              <a:spcAft>
                <a:spcPct val="0"/>
              </a:spcAft>
              <a:buClr>
                <a:schemeClr val="accent2"/>
              </a:buClr>
              <a:buFont typeface="Wingdings" panose="05000000000000000000" pitchFamily="2" charset="2"/>
              <a:buChar char="o"/>
            </a:pPr>
            <a:r>
              <a:rPr lang="en-US" altLang="en-US" sz="2400" b="1" dirty="0">
                <a:solidFill>
                  <a:srgbClr val="000000"/>
                </a:solidFill>
                <a:latin typeface="微软雅黑" panose="020B0503020204020204" pitchFamily="34" charset="-122"/>
              </a:rPr>
              <a:t>现实世界中由于客观上存在的随机性、模糊性，反映到知识以及由观察所得到的证据上来，就分别形成了不确定性的知识及不确定性的证据。因而还必须对不确定性知识的表示及推理进行研究。这就是本章要讨论的不确定性推理。</a:t>
            </a:r>
          </a:p>
          <a:p>
            <a:pPr marL="469900" indent="-469900" algn="just" defTabSz="914400" eaLnBrk="1" hangingPunct="1">
              <a:lnSpc>
                <a:spcPct val="120000"/>
              </a:lnSpc>
              <a:spcBef>
                <a:spcPct val="30000"/>
              </a:spcBef>
              <a:spcAft>
                <a:spcPct val="0"/>
              </a:spcAft>
              <a:buClr>
                <a:schemeClr val="accent2"/>
              </a:buClr>
              <a:buFont typeface="Wingdings" panose="05000000000000000000" pitchFamily="2" charset="2"/>
              <a:buChar char="o"/>
            </a:pPr>
            <a:r>
              <a:rPr lang="en-US" altLang="en-US" sz="2400" b="1" dirty="0">
                <a:solidFill>
                  <a:srgbClr val="000000"/>
                </a:solidFill>
                <a:latin typeface="微软雅黑" panose="020B0503020204020204" pitchFamily="34" charset="-122"/>
              </a:rPr>
              <a:t>下面首先讨论不确定性推理中的基本问题，然后着重介绍基于概率论的有关理论发展起来的不确定性推理方法，主要介绍可信度方法、证据理论，最后介绍目前在专家系统、信息处理、自动控制等领域广泛应用的依据模糊理论发展起来的模糊推理方法。</a:t>
            </a:r>
          </a:p>
        </p:txBody>
      </p:sp>
    </p:spTree>
    <p:custDataLst>
      <p:tags r:id="rId1"/>
    </p:custDataLst>
    <p:extLst>
      <p:ext uri="{BB962C8B-B14F-4D97-AF65-F5344CB8AC3E}">
        <p14:creationId xmlns:p14="http://schemas.microsoft.com/office/powerpoint/2010/main" val="24838451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86405">
                                            <p:txEl>
                                              <p:pRg st="0" end="0"/>
                                            </p:txEl>
                                          </p:spTgt>
                                        </p:tgtEl>
                                        <p:attrNameLst>
                                          <p:attrName>style.visibility</p:attrName>
                                        </p:attrNameLst>
                                      </p:cBhvr>
                                      <p:to>
                                        <p:strVal val="visible"/>
                                      </p:to>
                                    </p:set>
                                    <p:anim calcmode="lin" valueType="num">
                                      <p:cBhvr>
                                        <p:cTn id="7" dur="500" fill="hold"/>
                                        <p:tgtEl>
                                          <p:spTgt spid="486405">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48640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3000"/>
                                  </p:stCondLst>
                                  <p:childTnLst>
                                    <p:set>
                                      <p:cBhvr>
                                        <p:cTn id="11" dur="1" fill="hold">
                                          <p:stCondLst>
                                            <p:cond delay="0"/>
                                          </p:stCondLst>
                                        </p:cTn>
                                        <p:tgtEl>
                                          <p:spTgt spid="486405">
                                            <p:txEl>
                                              <p:pRg st="1" end="1"/>
                                            </p:txEl>
                                          </p:spTgt>
                                        </p:tgtEl>
                                        <p:attrNameLst>
                                          <p:attrName>style.visibility</p:attrName>
                                        </p:attrNameLst>
                                      </p:cBhvr>
                                      <p:to>
                                        <p:strVal val="visible"/>
                                      </p:to>
                                    </p:set>
                                    <p:anim calcmode="lin" valueType="num">
                                      <p:cBhvr>
                                        <p:cTn id="12" dur="500" fill="hold"/>
                                        <p:tgtEl>
                                          <p:spTgt spid="486405">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48640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5" grpId="0" build="p" advAuto="100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58371"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5837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303</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373"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微软雅黑" panose="020B0503020204020204" pitchFamily="34" charset="-122"/>
                <a:sym typeface="微软雅黑" panose="020B0503020204020204" pitchFamily="34" charset="-122"/>
              </a:rPr>
              <a:t>第4章  不确定性推理方法</a:t>
            </a:r>
          </a:p>
        </p:txBody>
      </p:sp>
      <p:sp>
        <p:nvSpPr>
          <p:cNvPr id="318467" name="Rectangle 3"/>
          <p:cNvSpPr>
            <a:spLocks noGrp="1" noChangeArrowheads="1"/>
          </p:cNvSpPr>
          <p:nvPr>
            <p:ph idx="9"/>
            <p:custDataLst>
              <p:tags r:id="rId4"/>
            </p:custDataLst>
          </p:nvPr>
        </p:nvSpPr>
        <p:spPr>
          <a:xfrm>
            <a:off x="1992313" y="908051"/>
            <a:ext cx="8497888" cy="5400675"/>
          </a:xfrm>
        </p:spPr>
        <p:txBody>
          <a:bodyPr wrap="square" lIns="91440" tIns="45720" rIns="91440" bIns="45720" numCol="1" anchor="t" anchorCtr="0" compatLnSpc="1"/>
          <a:lstStyle/>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4.1  不确定性推理的基本概念 </a:t>
            </a: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4.2  可信度方法</a:t>
            </a: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4.3  证据理论</a:t>
            </a: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4.4  模糊推理方法 </a:t>
            </a:r>
          </a:p>
        </p:txBody>
      </p:sp>
    </p:spTree>
    <p:custDataLst>
      <p:tags r:id="rId1"/>
    </p:custDataLst>
    <p:extLst>
      <p:ext uri="{BB962C8B-B14F-4D97-AF65-F5344CB8AC3E}">
        <p14:creationId xmlns:p14="http://schemas.microsoft.com/office/powerpoint/2010/main" val="19284021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anim calcmode="lin" valueType="num">
                                      <p:cBhvr>
                                        <p:cTn id="7" dur="500" fill="hold"/>
                                        <p:tgtEl>
                                          <p:spTgt spid="318467">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31846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318467">
                                            <p:txEl>
                                              <p:pRg st="1" end="1"/>
                                            </p:txEl>
                                          </p:spTgt>
                                        </p:tgtEl>
                                        <p:attrNameLst>
                                          <p:attrName>style.visibility</p:attrName>
                                        </p:attrNameLst>
                                      </p:cBhvr>
                                      <p:to>
                                        <p:strVal val="visible"/>
                                      </p:to>
                                    </p:set>
                                    <p:anim calcmode="lin" valueType="num">
                                      <p:cBhvr>
                                        <p:cTn id="12" dur="500" fill="hold"/>
                                        <p:tgtEl>
                                          <p:spTgt spid="318467">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318467">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2000"/>
                                  </p:stCondLst>
                                  <p:childTnLst>
                                    <p:set>
                                      <p:cBhvr>
                                        <p:cTn id="16" dur="1" fill="hold">
                                          <p:stCondLst>
                                            <p:cond delay="0"/>
                                          </p:stCondLst>
                                        </p:cTn>
                                        <p:tgtEl>
                                          <p:spTgt spid="318467">
                                            <p:txEl>
                                              <p:pRg st="2" end="2"/>
                                            </p:txEl>
                                          </p:spTgt>
                                        </p:tgtEl>
                                        <p:attrNameLst>
                                          <p:attrName>style.visibility</p:attrName>
                                        </p:attrNameLst>
                                      </p:cBhvr>
                                      <p:to>
                                        <p:strVal val="visible"/>
                                      </p:to>
                                    </p:set>
                                    <p:anim calcmode="lin" valueType="num">
                                      <p:cBhvr>
                                        <p:cTn id="17" dur="500" fill="hold"/>
                                        <p:tgtEl>
                                          <p:spTgt spid="318467">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318467">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500"/>
                            </p:stCondLst>
                            <p:childTnLst>
                              <p:par>
                                <p:cTn id="20" presetID="2" presetClass="entr" presetSubtype="8" fill="hold" grpId="0" nodeType="afterEffect">
                                  <p:stCondLst>
                                    <p:cond delay="2000"/>
                                  </p:stCondLst>
                                  <p:childTnLst>
                                    <p:set>
                                      <p:cBhvr>
                                        <p:cTn id="21" dur="1" fill="hold">
                                          <p:stCondLst>
                                            <p:cond delay="0"/>
                                          </p:stCondLst>
                                        </p:cTn>
                                        <p:tgtEl>
                                          <p:spTgt spid="318467">
                                            <p:txEl>
                                              <p:pRg st="3" end="3"/>
                                            </p:txEl>
                                          </p:spTgt>
                                        </p:tgtEl>
                                        <p:attrNameLst>
                                          <p:attrName>style.visibility</p:attrName>
                                        </p:attrNameLst>
                                      </p:cBhvr>
                                      <p:to>
                                        <p:strVal val="visible"/>
                                      </p:to>
                                    </p:set>
                                    <p:anim calcmode="lin" valueType="num">
                                      <p:cBhvr>
                                        <p:cTn id="22" dur="500" fill="hold"/>
                                        <p:tgtEl>
                                          <p:spTgt spid="318467">
                                            <p:txEl>
                                              <p:pRg st="3" end="3"/>
                                            </p:txEl>
                                          </p:spTgt>
                                        </p:tgtEl>
                                        <p:attrNameLst>
                                          <p:attrName>ppt_x</p:attrName>
                                        </p:attrNameLst>
                                      </p:cBhvr>
                                      <p:tavLst>
                                        <p:tav tm="0">
                                          <p:val>
                                            <p:strVal val="0-#ppt_w/2"/>
                                          </p:val>
                                        </p:tav>
                                        <p:tav tm="100000">
                                          <p:val>
                                            <p:strVal val="#ppt_x"/>
                                          </p:val>
                                        </p:tav>
                                      </p:tavLst>
                                    </p:anim>
                                    <p:anim calcmode="lin" valueType="num">
                                      <p:cBhvr>
                                        <p:cTn id="23" dur="500" fill="hold"/>
                                        <p:tgtEl>
                                          <p:spTgt spid="3184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build="p" advAuto="100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59395"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5939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304</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541"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微软雅黑" panose="020B0503020204020204" pitchFamily="34" charset="-122"/>
                <a:sym typeface="微软雅黑" panose="020B0503020204020204" pitchFamily="34" charset="-122"/>
              </a:rPr>
              <a:t>第4章  不确定性推理方法</a:t>
            </a:r>
          </a:p>
        </p:txBody>
      </p:sp>
      <p:sp>
        <p:nvSpPr>
          <p:cNvPr id="65542" name="Rectangle 3"/>
          <p:cNvSpPr>
            <a:spLocks noGrp="1" noChangeArrowheads="1"/>
          </p:cNvSpPr>
          <p:nvPr>
            <p:ph idx="9"/>
            <p:custDataLst>
              <p:tags r:id="rId4"/>
            </p:custDataLst>
          </p:nvPr>
        </p:nvSpPr>
        <p:spPr>
          <a:xfrm>
            <a:off x="2063751" y="908051"/>
            <a:ext cx="8353425" cy="5400675"/>
          </a:xfrm>
        </p:spPr>
        <p:txBody>
          <a:bodyPr wrap="square" lIns="91440" tIns="45720" rIns="91440" bIns="45720" numCol="1" anchor="t" anchorCtr="0" compatLnSpc="1"/>
          <a:lstStyle/>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4.1  </a:t>
            </a:r>
            <a:r>
              <a:rPr lang="en-US" altLang="zh-CN" sz="3000" b="1" spc="150"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不确定性推理的基本概念</a:t>
            </a:r>
            <a:r>
              <a:rPr lang="en-US" altLang="zh-CN" sz="3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a:t>
            </a: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4.2  </a:t>
            </a:r>
            <a:r>
              <a:rPr lang="en-US" altLang="zh-CN" sz="3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可信度方法</a:t>
            </a:r>
            <a:endPar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4.3  </a:t>
            </a:r>
            <a:r>
              <a:rPr lang="en-US" altLang="zh-CN" sz="3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证据理论</a:t>
            </a:r>
            <a:endPar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4.4  </a:t>
            </a:r>
            <a:r>
              <a:rPr lang="en-US" altLang="zh-CN" sz="3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模糊推理方法</a:t>
            </a: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Tree>
    <p:custDataLst>
      <p:tags r:id="rId1"/>
    </p:custDataLst>
    <p:extLst>
      <p:ext uri="{BB962C8B-B14F-4D97-AF65-F5344CB8AC3E}">
        <p14:creationId xmlns:p14="http://schemas.microsoft.com/office/powerpoint/2010/main" val="522981706"/>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60419"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6042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305</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421"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4.1 不确定性推理中的基本问题</a:t>
            </a:r>
          </a:p>
        </p:txBody>
      </p:sp>
      <p:sp>
        <p:nvSpPr>
          <p:cNvPr id="75779" name="Rectangle 3"/>
          <p:cNvSpPr>
            <a:spLocks noGrp="1" noChangeArrowheads="1"/>
          </p:cNvSpPr>
          <p:nvPr>
            <p:ph idx="9"/>
            <p:custDataLst>
              <p:tags r:id="rId4"/>
            </p:custDataLst>
          </p:nvPr>
        </p:nvSpPr>
        <p:spPr>
          <a:xfrm>
            <a:off x="1847851" y="1028700"/>
            <a:ext cx="8424863" cy="3879850"/>
          </a:xfrm>
        </p:spPr>
        <p:txBody>
          <a:bodyPr wrap="square" lIns="91440" tIns="45720" rIns="91440" bIns="45720" numCol="1" anchor="t" anchorCtr="0" compatLnSpc="1"/>
          <a:lstStyle/>
          <a:p>
            <a:pPr marL="469900" indent="-469900" algn="just" fontAlgn="base">
              <a:lnSpc>
                <a:spcPct val="120000"/>
              </a:lnSpc>
              <a:spcBef>
                <a:spcPct val="40000"/>
              </a:spcBef>
              <a:spcAft>
                <a:spcPct val="0"/>
              </a:spcAft>
              <a:buClr>
                <a:schemeClr val="accent2"/>
              </a:buClr>
              <a:buSzTx/>
              <a:buFont typeface="Wingdings" panose="05000000000000000000" pitchFamily="2" charset="2"/>
              <a:buChar char="o"/>
              <a:defRPr/>
            </a:pPr>
            <a:r>
              <a:rPr lang="zh-CN" altLang="en-US" sz="24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推理：从已知事实（证据）出发，通过运用相关知识逐步推出结论或者证明某个假设成立或不成立的思维过程。</a:t>
            </a:r>
          </a:p>
          <a:p>
            <a:pPr marL="469900" indent="-469900" algn="just" fontAlgn="base">
              <a:lnSpc>
                <a:spcPct val="120000"/>
              </a:lnSpc>
              <a:spcBef>
                <a:spcPct val="40000"/>
              </a:spcBef>
              <a:spcAft>
                <a:spcPct val="0"/>
              </a:spcAft>
              <a:buClr>
                <a:schemeClr val="accent2"/>
              </a:buClr>
              <a:buSzTx/>
              <a:buFont typeface="Wingdings" panose="05000000000000000000" pitchFamily="2" charset="2"/>
              <a:buChar char="o"/>
              <a:defRPr/>
            </a:pPr>
            <a:r>
              <a:rPr lang="zh-CN" altLang="en-US" sz="24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不确定性推理：从不确定性的初始证据出发，通过运用不确定性的知识，最终推出具有一定程度的不确定性但却是合理或者近乎合理的结论的思维过程。</a:t>
            </a:r>
          </a:p>
          <a:p>
            <a:pPr marL="469900" indent="-469900" algn="just" fontAlgn="base">
              <a:lnSpc>
                <a:spcPct val="120000"/>
              </a:lnSpc>
              <a:spcBef>
                <a:spcPct val="40000"/>
              </a:spcBef>
              <a:spcAft>
                <a:spcPct val="0"/>
              </a:spcAft>
              <a:buClr>
                <a:schemeClr val="accent2"/>
              </a:buClr>
              <a:buSzTx/>
              <a:buFont typeface="Wingdings" panose="05000000000000000000" pitchFamily="2" charset="2"/>
              <a:buChar char="o"/>
              <a:defRPr/>
            </a:pPr>
            <a:endParaRPr lang="zh-CN" altLang="en-US" sz="24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2992920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Effect transition="in" filter="blinds(horizontal)">
                                      <p:cBhvr>
                                        <p:cTn id="7" dur="500"/>
                                        <p:tgtEl>
                                          <p:spTgt spid="75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79">
                                            <p:txEl>
                                              <p:pRg st="1" end="1"/>
                                            </p:txEl>
                                          </p:spTgt>
                                        </p:tgtEl>
                                        <p:attrNameLst>
                                          <p:attrName>style.visibility</p:attrName>
                                        </p:attrNameLst>
                                      </p:cBhvr>
                                      <p:to>
                                        <p:strVal val="visible"/>
                                      </p:to>
                                    </p:set>
                                    <p:animEffect transition="in" filter="blinds(horizontal)">
                                      <p:cBhvr>
                                        <p:cTn id="12" dur="500"/>
                                        <p:tgtEl>
                                          <p:spTgt spid="757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61443"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6144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306</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203" name="Rectangle 3"/>
          <p:cNvSpPr>
            <a:spLocks noGrp="1" noChangeArrowheads="1"/>
          </p:cNvSpPr>
          <p:nvPr>
            <p:ph idx="9"/>
            <p:custDataLst>
              <p:tags r:id="rId4"/>
            </p:custDataLst>
          </p:nvPr>
        </p:nvSpPr>
        <p:spPr>
          <a:xfrm>
            <a:off x="2025650" y="1181100"/>
            <a:ext cx="8642350" cy="4343400"/>
          </a:xfrm>
        </p:spPr>
        <p:txBody>
          <a:bodyPr wrap="square" lIns="91440" tIns="45720" rIns="91440" bIns="45720" numCol="1" anchor="t" anchorCtr="0" compatLnSpc="1"/>
          <a:lstStyle/>
          <a:p>
            <a:pPr marL="469900" indent="-469900" algn="just" fontAlgn="base">
              <a:lnSpc>
                <a:spcPct val="120000"/>
              </a:lnSpc>
              <a:spcBef>
                <a:spcPct val="80000"/>
              </a:spcBef>
              <a:spcAft>
                <a:spcPct val="0"/>
              </a:spcAft>
              <a:buClr>
                <a:schemeClr val="accent2"/>
              </a:buClr>
              <a:buSzTx/>
              <a:buFont typeface="Wingdings" panose="05000000000000000000" pitchFamily="2" charset="2"/>
              <a:buChar char="o"/>
              <a:defRPr/>
            </a:pPr>
            <a:r>
              <a:rPr lang="zh-CN" altLang="en-US"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不确定性的表示与量度</a:t>
            </a:r>
          </a:p>
          <a:p>
            <a:pPr marL="469900" indent="-469900" algn="just" fontAlgn="base">
              <a:lnSpc>
                <a:spcPct val="120000"/>
              </a:lnSpc>
              <a:spcBef>
                <a:spcPct val="80000"/>
              </a:spcBef>
              <a:spcAft>
                <a:spcPct val="0"/>
              </a:spcAft>
              <a:buClr>
                <a:schemeClr val="accent2"/>
              </a:buClr>
              <a:buSzTx/>
              <a:buFont typeface="Wingdings" panose="05000000000000000000" pitchFamily="2" charset="2"/>
              <a:buChar char="o"/>
              <a:defRPr/>
            </a:pPr>
            <a:r>
              <a:rPr lang="zh-CN" altLang="en-US"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不确定性匹配算法及阈值的选择</a:t>
            </a:r>
          </a:p>
          <a:p>
            <a:pPr marL="469900" indent="-469900" algn="just" fontAlgn="base">
              <a:lnSpc>
                <a:spcPct val="120000"/>
              </a:lnSpc>
              <a:spcBef>
                <a:spcPct val="80000"/>
              </a:spcBef>
              <a:spcAft>
                <a:spcPct val="0"/>
              </a:spcAft>
              <a:buClr>
                <a:schemeClr val="accent2"/>
              </a:buClr>
              <a:buSzTx/>
              <a:buFont typeface="Wingdings" panose="05000000000000000000" pitchFamily="2" charset="2"/>
              <a:buChar char="o"/>
              <a:defRPr/>
            </a:pPr>
            <a:r>
              <a:rPr lang="zh-CN" altLang="en-US"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组合证据不确定性的算法 </a:t>
            </a:r>
          </a:p>
          <a:p>
            <a:pPr marL="469900" indent="-469900" algn="just" fontAlgn="base">
              <a:lnSpc>
                <a:spcPct val="120000"/>
              </a:lnSpc>
              <a:spcBef>
                <a:spcPct val="80000"/>
              </a:spcBef>
              <a:spcAft>
                <a:spcPct val="0"/>
              </a:spcAft>
              <a:buClr>
                <a:schemeClr val="accent2"/>
              </a:buClr>
              <a:buSzTx/>
              <a:buFont typeface="Wingdings" panose="05000000000000000000" pitchFamily="2" charset="2"/>
              <a:buChar char="o"/>
              <a:defRPr/>
            </a:pPr>
            <a:r>
              <a:rPr lang="zh-CN" altLang="en-US"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不确定性的传递算法</a:t>
            </a:r>
          </a:p>
          <a:p>
            <a:pPr marL="469900" indent="-469900" algn="just" fontAlgn="base">
              <a:lnSpc>
                <a:spcPct val="120000"/>
              </a:lnSpc>
              <a:spcBef>
                <a:spcPct val="80000"/>
              </a:spcBef>
              <a:spcAft>
                <a:spcPct val="0"/>
              </a:spcAft>
              <a:buClr>
                <a:schemeClr val="accent2"/>
              </a:buClr>
              <a:buSzTx/>
              <a:buFont typeface="Wingdings" panose="05000000000000000000" pitchFamily="2" charset="2"/>
              <a:buChar char="o"/>
              <a:defRPr/>
            </a:pPr>
            <a:r>
              <a:rPr lang="zh-CN" altLang="en-US"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结论不确定性的合成</a:t>
            </a:r>
          </a:p>
        </p:txBody>
      </p:sp>
      <p:sp>
        <p:nvSpPr>
          <p:cNvPr id="21508" name="Rectangle 4"/>
          <p:cNvSpPr/>
          <p:nvPr>
            <p:custDataLst>
              <p:tags r:id="rId5"/>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4.1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不确定性推理中的基本问题</a:t>
            </a:r>
          </a:p>
        </p:txBody>
      </p:sp>
    </p:spTree>
    <p:custDataLst>
      <p:tags r:id="rId1"/>
    </p:custDataLst>
    <p:extLst>
      <p:ext uri="{BB962C8B-B14F-4D97-AF65-F5344CB8AC3E}">
        <p14:creationId xmlns:p14="http://schemas.microsoft.com/office/powerpoint/2010/main" val="1061896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203">
                                            <p:txEl>
                                              <p:pRg st="0" end="0"/>
                                            </p:txEl>
                                          </p:spTgt>
                                        </p:tgtEl>
                                        <p:attrNameLst>
                                          <p:attrName>style.visibility</p:attrName>
                                        </p:attrNameLst>
                                      </p:cBhvr>
                                      <p:to>
                                        <p:strVal val="visible"/>
                                      </p:to>
                                    </p:set>
                                    <p:anim calcmode="lin" valueType="num">
                                      <p:cBhvr>
                                        <p:cTn id="7" dur="500" fill="hold"/>
                                        <p:tgtEl>
                                          <p:spTgt spid="307203">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307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7203">
                                            <p:txEl>
                                              <p:pRg st="1" end="1"/>
                                            </p:txEl>
                                          </p:spTgt>
                                        </p:tgtEl>
                                        <p:attrNameLst>
                                          <p:attrName>style.visibility</p:attrName>
                                        </p:attrNameLst>
                                      </p:cBhvr>
                                      <p:to>
                                        <p:strVal val="visible"/>
                                      </p:to>
                                    </p:set>
                                    <p:anim calcmode="lin" valueType="num">
                                      <p:cBhvr>
                                        <p:cTn id="13" dur="500" fill="hold"/>
                                        <p:tgtEl>
                                          <p:spTgt spid="307203">
                                            <p:txEl>
                                              <p:pRg st="1" end="1"/>
                                            </p:txEl>
                                          </p:spTgt>
                                        </p:tgtEl>
                                        <p:attrNameLst>
                                          <p:attrName>ppt_x</p:attrName>
                                        </p:attrNameLst>
                                      </p:cBhvr>
                                      <p:tavLst>
                                        <p:tav tm="0">
                                          <p:val>
                                            <p:strVal val="0-#ppt_w/2"/>
                                          </p:val>
                                        </p:tav>
                                        <p:tav tm="100000">
                                          <p:val>
                                            <p:strVal val="#ppt_x"/>
                                          </p:val>
                                        </p:tav>
                                      </p:tavLst>
                                    </p:anim>
                                    <p:anim calcmode="lin" valueType="num">
                                      <p:cBhvr>
                                        <p:cTn id="14" dur="500" fill="hold"/>
                                        <p:tgtEl>
                                          <p:spTgt spid="3072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7203">
                                            <p:txEl>
                                              <p:pRg st="2" end="2"/>
                                            </p:txEl>
                                          </p:spTgt>
                                        </p:tgtEl>
                                        <p:attrNameLst>
                                          <p:attrName>style.visibility</p:attrName>
                                        </p:attrNameLst>
                                      </p:cBhvr>
                                      <p:to>
                                        <p:strVal val="visible"/>
                                      </p:to>
                                    </p:set>
                                    <p:anim calcmode="lin" valueType="num">
                                      <p:cBhvr>
                                        <p:cTn id="19" dur="500" fill="hold"/>
                                        <p:tgtEl>
                                          <p:spTgt spid="307203">
                                            <p:txEl>
                                              <p:pRg st="2" end="2"/>
                                            </p:txEl>
                                          </p:spTgt>
                                        </p:tgtEl>
                                        <p:attrNameLst>
                                          <p:attrName>ppt_x</p:attrName>
                                        </p:attrNameLst>
                                      </p:cBhvr>
                                      <p:tavLst>
                                        <p:tav tm="0">
                                          <p:val>
                                            <p:strVal val="0-#ppt_w/2"/>
                                          </p:val>
                                        </p:tav>
                                        <p:tav tm="100000">
                                          <p:val>
                                            <p:strVal val="#ppt_x"/>
                                          </p:val>
                                        </p:tav>
                                      </p:tavLst>
                                    </p:anim>
                                    <p:anim calcmode="lin" valueType="num">
                                      <p:cBhvr>
                                        <p:cTn id="20" dur="500" fill="hold"/>
                                        <p:tgtEl>
                                          <p:spTgt spid="3072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7203">
                                            <p:txEl>
                                              <p:pRg st="3" end="3"/>
                                            </p:txEl>
                                          </p:spTgt>
                                        </p:tgtEl>
                                        <p:attrNameLst>
                                          <p:attrName>style.visibility</p:attrName>
                                        </p:attrNameLst>
                                      </p:cBhvr>
                                      <p:to>
                                        <p:strVal val="visible"/>
                                      </p:to>
                                    </p:set>
                                    <p:anim calcmode="lin" valueType="num">
                                      <p:cBhvr>
                                        <p:cTn id="25" dur="500" fill="hold"/>
                                        <p:tgtEl>
                                          <p:spTgt spid="307203">
                                            <p:txEl>
                                              <p:pRg st="3" end="3"/>
                                            </p:txEl>
                                          </p:spTgt>
                                        </p:tgtEl>
                                        <p:attrNameLst>
                                          <p:attrName>ppt_x</p:attrName>
                                        </p:attrNameLst>
                                      </p:cBhvr>
                                      <p:tavLst>
                                        <p:tav tm="0">
                                          <p:val>
                                            <p:strVal val="0-#ppt_w/2"/>
                                          </p:val>
                                        </p:tav>
                                        <p:tav tm="100000">
                                          <p:val>
                                            <p:strVal val="#ppt_x"/>
                                          </p:val>
                                        </p:tav>
                                      </p:tavLst>
                                    </p:anim>
                                    <p:anim calcmode="lin" valueType="num">
                                      <p:cBhvr>
                                        <p:cTn id="26" dur="500" fill="hold"/>
                                        <p:tgtEl>
                                          <p:spTgt spid="3072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07203">
                                            <p:txEl>
                                              <p:pRg st="4" end="4"/>
                                            </p:txEl>
                                          </p:spTgt>
                                        </p:tgtEl>
                                        <p:attrNameLst>
                                          <p:attrName>style.visibility</p:attrName>
                                        </p:attrNameLst>
                                      </p:cBhvr>
                                      <p:to>
                                        <p:strVal val="visible"/>
                                      </p:to>
                                    </p:set>
                                    <p:anim calcmode="lin" valueType="num">
                                      <p:cBhvr>
                                        <p:cTn id="31" dur="500" fill="hold"/>
                                        <p:tgtEl>
                                          <p:spTgt spid="307203">
                                            <p:txEl>
                                              <p:pRg st="4" end="4"/>
                                            </p:txEl>
                                          </p:spTgt>
                                        </p:tgtEl>
                                        <p:attrNameLst>
                                          <p:attrName>ppt_x</p:attrName>
                                        </p:attrNameLst>
                                      </p:cBhvr>
                                      <p:tavLst>
                                        <p:tav tm="0">
                                          <p:val>
                                            <p:strVal val="0-#ppt_w/2"/>
                                          </p:val>
                                        </p:tav>
                                        <p:tav tm="100000">
                                          <p:val>
                                            <p:strVal val="#ppt_x"/>
                                          </p:val>
                                        </p:tav>
                                      </p:tavLst>
                                    </p:anim>
                                    <p:anim calcmode="lin" valueType="num">
                                      <p:cBhvr>
                                        <p:cTn id="32" dur="500" fill="hold"/>
                                        <p:tgtEl>
                                          <p:spTgt spid="30720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6"/>
          <p:cNvPicPr>
            <a:picLocks noChangeAspect="1"/>
          </p:cNvPicPr>
          <p:nvPr>
            <p:custDataLst>
              <p:tags r:id="rId2"/>
            </p:custDataLst>
          </p:nvPr>
        </p:nvPicPr>
        <p:blipFill>
          <a:blip r:embed="rId9"/>
          <a:stretch>
            <a:fillRect/>
          </a:stretch>
        </p:blipFill>
        <p:spPr>
          <a:xfrm>
            <a:off x="1524000" y="6137276"/>
            <a:ext cx="539750" cy="720725"/>
          </a:xfrm>
          <a:prstGeom prst="rect">
            <a:avLst/>
          </a:prstGeom>
          <a:noFill/>
          <a:ln w="9525">
            <a:noFill/>
          </a:ln>
        </p:spPr>
      </p:pic>
      <p:pic>
        <p:nvPicPr>
          <p:cNvPr id="62467" name="图片 5"/>
          <p:cNvPicPr>
            <a:picLocks noChangeAspect="1"/>
          </p:cNvPicPr>
          <p:nvPr>
            <p:custDataLst>
              <p:tags r:id="rId3"/>
            </p:custDataLst>
          </p:nvPr>
        </p:nvPicPr>
        <p:blipFill>
          <a:blip r:embed="rId10"/>
          <a:stretch>
            <a:fillRect/>
          </a:stretch>
        </p:blipFill>
        <p:spPr>
          <a:xfrm>
            <a:off x="10128250" y="6132514"/>
            <a:ext cx="539750" cy="720725"/>
          </a:xfrm>
          <a:prstGeom prst="rect">
            <a:avLst/>
          </a:prstGeom>
          <a:noFill/>
          <a:ln w="9525">
            <a:noFill/>
          </a:ln>
        </p:spPr>
      </p:pic>
      <p:sp>
        <p:nvSpPr>
          <p:cNvPr id="6246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307</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469"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4.1  不确定性推理中的基本问题</a:t>
            </a:r>
          </a:p>
        </p:txBody>
      </p:sp>
      <p:sp>
        <p:nvSpPr>
          <p:cNvPr id="62470" name="Rectangle 3"/>
          <p:cNvSpPr>
            <a:spLocks noGrp="1" noChangeArrowheads="1"/>
          </p:cNvSpPr>
          <p:nvPr>
            <p:ph idx="9"/>
            <p:custDataLst>
              <p:tags r:id="rId4"/>
            </p:custDataLst>
          </p:nvPr>
        </p:nvSpPr>
        <p:spPr>
          <a:xfrm>
            <a:off x="1763713" y="990600"/>
            <a:ext cx="8218488" cy="3200400"/>
          </a:xfrm>
        </p:spPr>
        <p:txBody>
          <a:bodyPr wrap="square" lIns="91440" tIns="45720" rIns="91440" bIns="45720" numCol="1" anchor="t" anchorCtr="0" compatLnSpc="1"/>
          <a:lstStyle/>
          <a:p>
            <a:pPr marL="469900" indent="-469900" algn="just" fontAlgn="base">
              <a:lnSpc>
                <a:spcPct val="11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1.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不确定性的表示与量度</a:t>
            </a:r>
            <a:endPar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1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（1）知识不确定性的表示---</a:t>
            </a:r>
            <a:r>
              <a:rPr lang="en-US" altLang="en-US" sz="2400" b="1" dirty="0">
                <a:solidFill>
                  <a:srgbClr val="000000"/>
                </a:solidFill>
                <a:latin typeface="微软雅黑" panose="020B0503020204020204" pitchFamily="34" charset="-122"/>
                <a:sym typeface="+mn-ea"/>
              </a:rPr>
              <a:t>知识的静态强度</a:t>
            </a:r>
            <a:endPar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1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（2）证据不确定性的表示---</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证据的动态强度</a:t>
            </a:r>
            <a:endPar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1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（3）不确定性的量度   </a:t>
            </a:r>
          </a:p>
        </p:txBody>
      </p:sp>
      <p:sp>
        <p:nvSpPr>
          <p:cNvPr id="300036" name="AutoShape 4"/>
          <p:cNvSpPr/>
          <p:nvPr>
            <p:custDataLst>
              <p:tags r:id="rId5"/>
            </p:custDataLst>
          </p:nvPr>
        </p:nvSpPr>
        <p:spPr>
          <a:xfrm>
            <a:off x="7284106" y="448006"/>
            <a:ext cx="4907894" cy="1085187"/>
          </a:xfrm>
          <a:prstGeom prst="accentCallout2">
            <a:avLst>
              <a:gd name="adj1" fmla="val 9486"/>
              <a:gd name="adj2" fmla="val -1574"/>
              <a:gd name="adj3" fmla="val 9486"/>
              <a:gd name="adj4" fmla="val -18259"/>
              <a:gd name="adj5" fmla="val -5426"/>
              <a:gd name="adj6" fmla="val -29463"/>
            </a:avLst>
          </a:prstGeom>
          <a:gradFill rotWithShape="0">
            <a:gsLst>
              <a:gs pos="0">
                <a:srgbClr val="FFFF99"/>
              </a:gs>
              <a:gs pos="50000">
                <a:srgbClr val="FFFFFF"/>
              </a:gs>
              <a:gs pos="100000">
                <a:srgbClr val="FFFF99"/>
              </a:gs>
            </a:gsLst>
            <a:lin ang="18900000" scaled="1"/>
            <a:tileRect/>
          </a:gradFill>
          <a:ln w="9525" cap="flat" cmpd="sng">
            <a:solidFill>
              <a:schemeClr val="tx1"/>
            </a:solidFill>
            <a:prstDash val="solid"/>
            <a:miter/>
            <a:headEnd type="none" w="med" len="med"/>
            <a:tailEnd type="none" w="med" len="med"/>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00000"/>
              </a:lnSpc>
              <a:spcAft>
                <a:spcPct val="0"/>
              </a:spcAft>
              <a:buNone/>
            </a:pPr>
            <a:r>
              <a:rPr lang="en-US" altLang="en-US" sz="2200" b="1" dirty="0">
                <a:solidFill>
                  <a:srgbClr val="000000"/>
                </a:solidFill>
                <a:latin typeface="微软雅黑" panose="020B0503020204020204" pitchFamily="34" charset="-122"/>
              </a:rPr>
              <a:t>在专家系统中知识的不确定性一般是由领域专家给出的，通常是一个数值</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知识的静态强度</a:t>
            </a:r>
          </a:p>
        </p:txBody>
      </p:sp>
      <p:sp>
        <p:nvSpPr>
          <p:cNvPr id="300037" name="AutoShape 5"/>
          <p:cNvSpPr/>
          <p:nvPr>
            <p:custDataLst>
              <p:tags r:id="rId6"/>
            </p:custDataLst>
          </p:nvPr>
        </p:nvSpPr>
        <p:spPr>
          <a:xfrm>
            <a:off x="5303839" y="2565400"/>
            <a:ext cx="4833937" cy="1600200"/>
          </a:xfrm>
          <a:prstGeom prst="accentCallout2">
            <a:avLst>
              <a:gd name="adj1" fmla="val 7144"/>
              <a:gd name="adj2" fmla="val -1574"/>
              <a:gd name="adj3" fmla="val 7144"/>
              <a:gd name="adj4" fmla="val -15009"/>
              <a:gd name="adj5" fmla="val -11745"/>
              <a:gd name="adj6" fmla="val -29227"/>
            </a:avLst>
          </a:prstGeom>
          <a:gradFill rotWithShape="0">
            <a:gsLst>
              <a:gs pos="0">
                <a:srgbClr val="FFFFFF"/>
              </a:gs>
              <a:gs pos="50000">
                <a:srgbClr val="CCFFFF"/>
              </a:gs>
              <a:gs pos="100000">
                <a:srgbClr val="FFFFFF"/>
              </a:gs>
            </a:gsLst>
            <a:lin ang="18900000" scaled="1"/>
            <a:tileRect/>
          </a:gradFill>
          <a:ln w="9525" cap="flat" cmpd="sng">
            <a:solidFill>
              <a:schemeClr val="tx1"/>
            </a:solidFill>
            <a:prstDash val="solid"/>
            <a:miter/>
            <a:headEnd type="none" w="med" len="med"/>
            <a:tailEnd type="none" w="med" len="med"/>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00000"/>
              </a:lnSpc>
              <a:spcAft>
                <a:spcPct val="0"/>
              </a:spcAft>
              <a:buFont typeface="Wingdings" panose="05000000000000000000" pitchFamily="2" charset="2"/>
              <a:buChar char="§"/>
            </a:pPr>
            <a:r>
              <a:rPr lang="en-US" altLang="zh-CN" sz="2200" dirty="0">
                <a:solidFill>
                  <a:srgbClr val="000000"/>
                </a:solidFill>
                <a:latin typeface="微软雅黑" panose="020B0503020204020204" pitchFamily="34" charset="-122"/>
              </a:rPr>
              <a:t>  </a:t>
            </a:r>
            <a:r>
              <a:rPr lang="en-US" altLang="en-US" sz="2200" b="1" dirty="0">
                <a:solidFill>
                  <a:srgbClr val="000000"/>
                </a:solidFill>
                <a:latin typeface="微软雅黑" panose="020B0503020204020204" pitchFamily="34" charset="-122"/>
              </a:rPr>
              <a:t>用户在求解问题时提供的初始证据。</a:t>
            </a:r>
          </a:p>
          <a:p>
            <a:pPr marL="0" indent="0" algn="just" defTabSz="914400" eaLnBrk="1" hangingPunct="1">
              <a:lnSpc>
                <a:spcPct val="100000"/>
              </a:lnSpc>
              <a:spcAft>
                <a:spcPct val="0"/>
              </a:spcAft>
              <a:buFont typeface="Wingdings" panose="05000000000000000000" pitchFamily="2" charset="2"/>
              <a:buChar char="§"/>
            </a:pPr>
            <a:r>
              <a:rPr lang="en-US" altLang="en-US" sz="2200" b="1" dirty="0">
                <a:solidFill>
                  <a:srgbClr val="000000"/>
                </a:solidFill>
                <a:latin typeface="微软雅黑" panose="020B0503020204020204" pitchFamily="34" charset="-122"/>
              </a:rPr>
              <a:t>  在推理中用前面推出的结论作为当前推理的证据。 </a:t>
            </a:r>
          </a:p>
        </p:txBody>
      </p:sp>
      <p:sp>
        <p:nvSpPr>
          <p:cNvPr id="300039" name="Text Box 7"/>
          <p:cNvSpPr txBox="1"/>
          <p:nvPr>
            <p:custDataLst>
              <p:tags r:id="rId7"/>
            </p:custDataLst>
          </p:nvPr>
        </p:nvSpPr>
        <p:spPr>
          <a:xfrm>
            <a:off x="1992314" y="3286126"/>
            <a:ext cx="8351837" cy="2676525"/>
          </a:xfrm>
          <a:prstGeom prst="rect">
            <a:avLst/>
          </a:prstGeom>
          <a:gradFill rotWithShape="0">
            <a:gsLst>
              <a:gs pos="0">
                <a:srgbClr val="CCFFCC"/>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50000"/>
              </a:lnSpc>
              <a:spcBef>
                <a:spcPct val="30000"/>
              </a:spcBef>
              <a:spcAft>
                <a:spcPct val="0"/>
              </a:spcAft>
              <a:buClr>
                <a:schemeClr val="accent2"/>
              </a:buClr>
              <a:buNone/>
            </a:pPr>
            <a:r>
              <a:rPr lang="en-US" altLang="zh-CN" sz="2000" b="1" dirty="0">
                <a:solidFill>
                  <a:srgbClr val="000000"/>
                </a:solidFill>
                <a:latin typeface="微软雅黑" panose="020B0503020204020204" pitchFamily="34" charset="-122"/>
              </a:rPr>
              <a:t>① </a:t>
            </a:r>
            <a:r>
              <a:rPr lang="en-US" altLang="en-US" sz="2000" b="1" dirty="0">
                <a:solidFill>
                  <a:srgbClr val="000000"/>
                </a:solidFill>
                <a:latin typeface="微软雅黑" panose="020B0503020204020204" pitchFamily="34" charset="-122"/>
              </a:rPr>
              <a:t>能充分表达相应知识及证据不确定性的程度。</a:t>
            </a:r>
          </a:p>
          <a:p>
            <a:pPr marL="0" indent="0" algn="just" defTabSz="914400" eaLnBrk="1" hangingPunct="1">
              <a:lnSpc>
                <a:spcPct val="150000"/>
              </a:lnSpc>
              <a:spcBef>
                <a:spcPct val="30000"/>
              </a:spcBef>
              <a:spcAft>
                <a:spcPct val="0"/>
              </a:spcAft>
              <a:buClr>
                <a:schemeClr val="accent2"/>
              </a:buClr>
              <a:buNone/>
            </a:pPr>
            <a:r>
              <a:rPr lang="en-US" altLang="en-US" sz="2000" b="1" dirty="0">
                <a:solidFill>
                  <a:srgbClr val="000000"/>
                </a:solidFill>
                <a:latin typeface="微软雅黑" panose="020B0503020204020204" pitchFamily="34" charset="-122"/>
              </a:rPr>
              <a:t>② 度量范围的指定便于领域专家及用户对不确定性的估计。</a:t>
            </a:r>
          </a:p>
          <a:p>
            <a:pPr marL="0" indent="0" algn="just" defTabSz="914400" eaLnBrk="1" hangingPunct="1">
              <a:lnSpc>
                <a:spcPct val="150000"/>
              </a:lnSpc>
              <a:spcBef>
                <a:spcPct val="30000"/>
              </a:spcBef>
              <a:spcAft>
                <a:spcPct val="0"/>
              </a:spcAft>
              <a:buClr>
                <a:schemeClr val="accent2"/>
              </a:buClr>
              <a:buNone/>
            </a:pPr>
            <a:r>
              <a:rPr lang="en-US" altLang="en-US" sz="2000" b="1" dirty="0">
                <a:solidFill>
                  <a:srgbClr val="000000"/>
                </a:solidFill>
                <a:latin typeface="微软雅黑" panose="020B0503020204020204" pitchFamily="34" charset="-122"/>
              </a:rPr>
              <a:t>③ 便于对不确定性的传递进行计算，而且对结论算出的不确定性量度不能超出量度规定的范围。</a:t>
            </a:r>
          </a:p>
          <a:p>
            <a:pPr marL="0" indent="0" algn="just" defTabSz="914400" eaLnBrk="1" hangingPunct="1">
              <a:lnSpc>
                <a:spcPct val="150000"/>
              </a:lnSpc>
              <a:spcBef>
                <a:spcPct val="30000"/>
              </a:spcBef>
              <a:spcAft>
                <a:spcPct val="0"/>
              </a:spcAft>
              <a:buClr>
                <a:schemeClr val="accent2"/>
              </a:buClr>
              <a:buNone/>
            </a:pPr>
            <a:r>
              <a:rPr lang="en-US" altLang="en-US" sz="2000" b="1" dirty="0">
                <a:solidFill>
                  <a:srgbClr val="000000"/>
                </a:solidFill>
                <a:latin typeface="微软雅黑" panose="020B0503020204020204" pitchFamily="34" charset="-122"/>
              </a:rPr>
              <a:t>④ 度量的确定应当是直观的，同时应有相应的理论依据。</a:t>
            </a:r>
            <a:r>
              <a:rPr lang="en-US" altLang="en-US" sz="2000" dirty="0">
                <a:solidFill>
                  <a:srgbClr val="000000"/>
                </a:solidFill>
                <a:latin typeface="微软雅黑" panose="020B0503020204020204" pitchFamily="34" charset="-122"/>
              </a:rPr>
              <a:t> </a:t>
            </a:r>
          </a:p>
        </p:txBody>
      </p:sp>
    </p:spTree>
    <p:custDataLst>
      <p:tags r:id="rId1"/>
    </p:custDataLst>
    <p:extLst>
      <p:ext uri="{BB962C8B-B14F-4D97-AF65-F5344CB8AC3E}">
        <p14:creationId xmlns:p14="http://schemas.microsoft.com/office/powerpoint/2010/main" val="1845950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0036"/>
                                        </p:tgtEl>
                                        <p:attrNameLst>
                                          <p:attrName>style.visibility</p:attrName>
                                        </p:attrNameLst>
                                      </p:cBhvr>
                                      <p:to>
                                        <p:strVal val="visible"/>
                                      </p:to>
                                    </p:set>
                                  </p:childTnLst>
                                  <p:subTnLst>
                                    <p:set>
                                      <p:cBhvr override="childStyle">
                                        <p:cTn dur="1" fill="hold" display="0" masterRel="nextClick" afterEffect="1"/>
                                        <p:tgtEl>
                                          <p:spTgt spid="30003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0037"/>
                                        </p:tgtEl>
                                        <p:attrNameLst>
                                          <p:attrName>style.visibility</p:attrName>
                                        </p:attrNameLst>
                                      </p:cBhvr>
                                      <p:to>
                                        <p:strVal val="visible"/>
                                      </p:to>
                                    </p:set>
                                  </p:childTnLst>
                                  <p:subTnLst>
                                    <p:set>
                                      <p:cBhvr override="childStyle">
                                        <p:cTn dur="1" fill="hold" display="0" masterRel="nextClick" afterEffect="1"/>
                                        <p:tgtEl>
                                          <p:spTgt spid="30003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300039"/>
                                        </p:tgtEl>
                                        <p:attrNameLst>
                                          <p:attrName>style.visibility</p:attrName>
                                        </p:attrNameLst>
                                      </p:cBhvr>
                                      <p:to>
                                        <p:strVal val="visible"/>
                                      </p:to>
                                    </p:set>
                                    <p:anim calcmode="lin" valueType="num">
                                      <p:cBhvr>
                                        <p:cTn id="15" dur="500" fill="hold"/>
                                        <p:tgtEl>
                                          <p:spTgt spid="300039"/>
                                        </p:tgtEl>
                                        <p:attrNameLst>
                                          <p:attrName>ppt_x</p:attrName>
                                        </p:attrNameLst>
                                      </p:cBhvr>
                                      <p:tavLst>
                                        <p:tav tm="0">
                                          <p:val>
                                            <p:strVal val="#ppt_x"/>
                                          </p:val>
                                        </p:tav>
                                        <p:tav tm="100000">
                                          <p:val>
                                            <p:strVal val="#ppt_x"/>
                                          </p:val>
                                        </p:tav>
                                      </p:tavLst>
                                    </p:anim>
                                    <p:anim calcmode="lin" valueType="num">
                                      <p:cBhvr>
                                        <p:cTn id="16" dur="500" fill="hold"/>
                                        <p:tgtEl>
                                          <p:spTgt spid="300039"/>
                                        </p:tgtEl>
                                        <p:attrNameLst>
                                          <p:attrName>ppt_y</p:attrName>
                                        </p:attrNameLst>
                                      </p:cBhvr>
                                      <p:tavLst>
                                        <p:tav tm="0">
                                          <p:val>
                                            <p:strVal val="#ppt_y-#ppt_h/2"/>
                                          </p:val>
                                        </p:tav>
                                        <p:tav tm="100000">
                                          <p:val>
                                            <p:strVal val="#ppt_y"/>
                                          </p:val>
                                        </p:tav>
                                      </p:tavLst>
                                    </p:anim>
                                    <p:anim calcmode="lin" valueType="num">
                                      <p:cBhvr>
                                        <p:cTn id="17" dur="500" fill="hold"/>
                                        <p:tgtEl>
                                          <p:spTgt spid="300039"/>
                                        </p:tgtEl>
                                        <p:attrNameLst>
                                          <p:attrName>ppt_w</p:attrName>
                                        </p:attrNameLst>
                                      </p:cBhvr>
                                      <p:tavLst>
                                        <p:tav tm="0">
                                          <p:val>
                                            <p:strVal val="#ppt_w"/>
                                          </p:val>
                                        </p:tav>
                                        <p:tav tm="100000">
                                          <p:val>
                                            <p:strVal val="#ppt_w"/>
                                          </p:val>
                                        </p:tav>
                                      </p:tavLst>
                                    </p:anim>
                                    <p:anim calcmode="lin" valueType="num">
                                      <p:cBhvr>
                                        <p:cTn id="18" dur="500" fill="hold"/>
                                        <p:tgtEl>
                                          <p:spTgt spid="3000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6" grpId="0" bldLvl="0" animBg="1"/>
      <p:bldP spid="300037" grpId="0" bldLvl="0" animBg="1"/>
      <p:bldP spid="300039" grpId="0" bldLvl="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63491"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6349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308</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493"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4.1  不确定性推理中的基本问题</a:t>
            </a:r>
          </a:p>
        </p:txBody>
      </p:sp>
      <p:sp>
        <p:nvSpPr>
          <p:cNvPr id="76803" name="Rectangle 3"/>
          <p:cNvSpPr>
            <a:spLocks noGrp="1" noChangeArrowheads="1"/>
          </p:cNvSpPr>
          <p:nvPr>
            <p:ph idx="9"/>
            <p:custDataLst>
              <p:tags r:id="rId4"/>
            </p:custDataLst>
          </p:nvPr>
        </p:nvSpPr>
        <p:spPr>
          <a:xfrm>
            <a:off x="1991360" y="875665"/>
            <a:ext cx="8489950" cy="5725160"/>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a:t>
            </a:r>
            <a:r>
              <a:rPr lang="en-US" altLang="zh-CN" sz="22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不确定性匹配算法及阈值的选择</a:t>
            </a:r>
            <a:endPar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20000"/>
              </a:lnSpc>
              <a:spcBef>
                <a:spcPct val="30000"/>
              </a:spcBef>
              <a:spcAft>
                <a:spcPct val="0"/>
              </a:spcAft>
              <a:buClr>
                <a:schemeClr val="accent2"/>
              </a:buClr>
              <a:buSzTx/>
              <a:buNone/>
              <a:defRPr/>
            </a:pPr>
            <a:r>
              <a:rPr lang="en-US" altLang="zh-CN" sz="22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不确定性匹配算法：用来计算匹配双方相似程度的算法</a:t>
            </a: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gn="just" fontAlgn="base">
              <a:lnSpc>
                <a:spcPct val="120000"/>
              </a:lnSpc>
              <a:spcBef>
                <a:spcPct val="30000"/>
              </a:spcBef>
              <a:spcAft>
                <a:spcPct val="0"/>
              </a:spcAft>
              <a:buClr>
                <a:schemeClr val="accent2"/>
              </a:buClr>
              <a:buSzTx/>
              <a:buNone/>
              <a:defRPr/>
            </a:pPr>
            <a:r>
              <a:rPr lang="en-US" altLang="zh-CN" sz="22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阈值：用来指出相似的“限度</a:t>
            </a: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gn="just" fontAlgn="base">
              <a:lnSpc>
                <a:spcPct val="120000"/>
              </a:lnSpc>
              <a:spcBef>
                <a:spcPct val="30000"/>
              </a:spcBef>
              <a:spcAft>
                <a:spcPct val="0"/>
              </a:spcAft>
              <a:buClr>
                <a:schemeClr val="accent2"/>
              </a:buClr>
              <a:buSzTx/>
              <a:buNone/>
              <a:defRPr/>
            </a:pP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 </a:t>
            </a:r>
            <a:r>
              <a:rPr lang="en-US" altLang="zh-CN" sz="22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组合证据不确定性的算法</a:t>
            </a: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gn="just" fontAlgn="base">
              <a:lnSpc>
                <a:spcPct val="120000"/>
              </a:lnSpc>
              <a:spcBef>
                <a:spcPts val="0"/>
              </a:spcBef>
              <a:buClr>
                <a:schemeClr val="accent2"/>
              </a:buClr>
              <a:buSzTx/>
              <a:buNone/>
              <a:defRPr/>
            </a:pPr>
            <a:r>
              <a:rPr lang="en-US" altLang="zh-CN" sz="22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最大最小方法、Hamacher方法、概率方法</a:t>
            </a: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2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有界方法、Einstein方法等</a:t>
            </a: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gn="just" fontAlgn="base">
              <a:lnSpc>
                <a:spcPct val="120000"/>
              </a:lnSpc>
              <a:spcBef>
                <a:spcPct val="30000"/>
              </a:spcBef>
              <a:buClr>
                <a:schemeClr val="accent2"/>
              </a:buClr>
              <a:buSzTx/>
              <a:buNone/>
              <a:defRPr/>
            </a:pPr>
            <a:r>
              <a:rPr lang="en-US" altLang="zh-CN" sz="2400" b="1" dirty="0">
                <a:solidFill>
                  <a:srgbClr val="000000"/>
                </a:solidFill>
                <a:latin typeface="微软雅黑" panose="020B0503020204020204" pitchFamily="34" charset="-122"/>
                <a:sym typeface="微软雅黑" panose="020B0503020204020204" pitchFamily="34" charset="-122"/>
              </a:rPr>
              <a:t>4. </a:t>
            </a:r>
            <a:r>
              <a:rPr lang="en-US" altLang="zh-CN" sz="2400" b="1" dirty="0" err="1">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rPr>
              <a:t>不确定性的传递算法</a:t>
            </a:r>
            <a:endParaRPr lang="en-US" altLang="zh-CN" sz="2400" b="1" spc="150" dirty="0">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endParaRPr>
          </a:p>
          <a:p>
            <a:pPr marL="469900" indent="-469900" algn="just" fontAlgn="base">
              <a:spcBef>
                <a:spcPts val="30"/>
              </a:spcBef>
              <a:buClr>
                <a:schemeClr val="accent2"/>
              </a:buClr>
              <a:buSzTx/>
              <a:buFont typeface="+mj-ea"/>
              <a:buAutoNum type="circleNumDbPlain"/>
              <a:defRPr/>
            </a:pPr>
            <a:r>
              <a:rPr lang="en-US" altLang="zh-CN" sz="2200" b="1" dirty="0" err="1">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rPr>
              <a:t>在每一步推理中，如何把证据及知识的不确定性传递给</a:t>
            </a:r>
            <a:r>
              <a:rPr lang="zh-CN" altLang="en-US" sz="2200" b="1" dirty="0">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rPr>
              <a:t>结</a:t>
            </a:r>
            <a:r>
              <a:rPr lang="en-US" altLang="zh-CN" sz="2200" b="1" dirty="0">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rPr>
              <a:t>论。</a:t>
            </a:r>
            <a:endParaRPr lang="en-US" altLang="zh-CN" sz="2200" b="1" spc="150" dirty="0">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endParaRPr>
          </a:p>
          <a:p>
            <a:pPr marL="469900" indent="-469900" algn="just" fontAlgn="base">
              <a:spcBef>
                <a:spcPts val="30"/>
              </a:spcBef>
              <a:buClr>
                <a:schemeClr val="accent2"/>
              </a:buClr>
              <a:buSzTx/>
              <a:buFont typeface="+mj-ea"/>
              <a:buAutoNum type="circleNumDbPlain"/>
              <a:defRPr/>
            </a:pPr>
            <a:r>
              <a:rPr lang="en-US" altLang="zh-CN" sz="2200" b="1" dirty="0" err="1">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rPr>
              <a:t>在多步推理中，如何把初始证据的不确定性传递给最终</a:t>
            </a:r>
            <a:r>
              <a:rPr lang="zh-CN" altLang="en-US" sz="2200" b="1" dirty="0">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rPr>
              <a:t>结</a:t>
            </a:r>
            <a:r>
              <a:rPr lang="en-US" altLang="zh-CN" sz="2200" b="1" dirty="0">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rPr>
              <a:t>论。</a:t>
            </a:r>
            <a:endParaRPr lang="en-US" altLang="zh-CN" sz="2200" b="1" spc="150" dirty="0">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endParaRPr>
          </a:p>
          <a:p>
            <a:pPr marL="469900" indent="-469900" algn="just" fontAlgn="base">
              <a:lnSpc>
                <a:spcPct val="120000"/>
              </a:lnSpc>
              <a:spcBef>
                <a:spcPct val="30000"/>
              </a:spcBef>
              <a:buClr>
                <a:schemeClr val="accent2"/>
              </a:buClr>
              <a:buSzTx/>
              <a:buNone/>
              <a:defRPr/>
            </a:pPr>
            <a:r>
              <a:rPr lang="en-US" altLang="zh-CN" sz="2400" b="1" dirty="0">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rPr>
              <a:t>5.  </a:t>
            </a:r>
            <a:r>
              <a:rPr lang="en-US" altLang="zh-CN" sz="2400" b="1" dirty="0" err="1">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rPr>
              <a:t>结论不确定性的合成</a:t>
            </a:r>
            <a:endParaRPr lang="en-US" altLang="zh-CN" sz="2400" b="1" dirty="0">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endParaRPr>
          </a:p>
          <a:p>
            <a:pPr marL="255905" indent="0" algn="just">
              <a:lnSpc>
                <a:spcPct val="120000"/>
              </a:lnSpc>
              <a:spcBef>
                <a:spcPts val="0"/>
              </a:spcBef>
              <a:buClr>
                <a:schemeClr val="accent2"/>
              </a:buClr>
              <a:buSzTx/>
              <a:buNone/>
              <a:defRPr/>
            </a:pPr>
            <a:r>
              <a:rPr lang="zh-CN" altLang="en-US" sz="2200" b="1" dirty="0">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rPr>
              <a:t>由不同知识推理得到相同结论，但不确定性程度不同，采用合适方法将其合成。</a:t>
            </a:r>
            <a:endParaRPr lang="en-US" altLang="zh-CN" sz="2200" b="1" spc="150" dirty="0">
              <a:solidFill>
                <a:srgbClr val="000000"/>
              </a:solidFill>
              <a:latin typeface="阿里巴巴普惠体 2.0 75 SemiBold" panose="00020600040101010101" pitchFamily="18" charset="-122"/>
              <a:ea typeface="阿里巴巴普惠体 2.0 75 SemiBold" panose="00020600040101010101" pitchFamily="18" charset="-122"/>
              <a:cs typeface="阿里巴巴普惠体 2.0 75 SemiBold" panose="00020600040101010101" pitchFamily="18" charset="-122"/>
              <a:sym typeface="微软雅黑" panose="020B0503020204020204" pitchFamily="34" charset="-122"/>
            </a:endParaRPr>
          </a:p>
          <a:p>
            <a:pPr marL="469900" indent="-469900" algn="just" fontAlgn="base">
              <a:lnSpc>
                <a:spcPct val="120000"/>
              </a:lnSpc>
              <a:spcBef>
                <a:spcPct val="30000"/>
              </a:spcBef>
              <a:spcAft>
                <a:spcPct val="0"/>
              </a:spcAft>
              <a:buClr>
                <a:schemeClr val="accent2"/>
              </a:buClr>
              <a:buSzTx/>
              <a:buNone/>
              <a:defRPr/>
            </a:pPr>
            <a:endPar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20000"/>
              </a:lnSpc>
              <a:spcBef>
                <a:spcPct val="30000"/>
              </a:spcBef>
              <a:spcAft>
                <a:spcPct val="0"/>
              </a:spcAft>
              <a:buClr>
                <a:schemeClr val="accent2"/>
              </a:buClr>
              <a:buSzTx/>
              <a:buNone/>
              <a:defRPr/>
            </a:pPr>
            <a:endPar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42018428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65539"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6554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309</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541"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微软雅黑" panose="020B0503020204020204" pitchFamily="34" charset="-122"/>
                <a:sym typeface="微软雅黑" panose="020B0503020204020204" pitchFamily="34" charset="-122"/>
              </a:rPr>
              <a:t>第4章  不确定性推理方法</a:t>
            </a:r>
          </a:p>
        </p:txBody>
      </p:sp>
      <p:sp>
        <p:nvSpPr>
          <p:cNvPr id="65542" name="Rectangle 3"/>
          <p:cNvSpPr>
            <a:spLocks noGrp="1" noChangeArrowheads="1"/>
          </p:cNvSpPr>
          <p:nvPr>
            <p:ph idx="9"/>
            <p:custDataLst>
              <p:tags r:id="rId4"/>
            </p:custDataLst>
          </p:nvPr>
        </p:nvSpPr>
        <p:spPr>
          <a:xfrm>
            <a:off x="2063751" y="908051"/>
            <a:ext cx="8353425" cy="5400675"/>
          </a:xfrm>
        </p:spPr>
        <p:txBody>
          <a:bodyPr wrap="square" lIns="91440" tIns="45720" rIns="91440" bIns="45720" numCol="1" anchor="t" anchorCtr="0" compatLnSpc="1"/>
          <a:lstStyle/>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4.1  不确定性推理的基本概念 </a:t>
            </a: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4.2  可信度方法</a:t>
            </a: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4.3  证据理论</a:t>
            </a: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4.4  模糊推理方法 </a:t>
            </a:r>
          </a:p>
        </p:txBody>
      </p:sp>
    </p:spTree>
    <p:custDataLst>
      <p:tags r:id="rId1"/>
    </p:custDataLst>
    <p:extLst>
      <p:ext uri="{BB962C8B-B14F-4D97-AF65-F5344CB8AC3E}">
        <p14:creationId xmlns:p14="http://schemas.microsoft.com/office/powerpoint/2010/main" val="46292167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0" name="Rectangle 15"/>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2.3.1  </a:t>
            </a:r>
            <a:r>
              <a:rPr lang="zh-CN" altLang="en-US" b="1" dirty="0">
                <a:solidFill>
                  <a:schemeClr val="tx1"/>
                </a:solidFill>
                <a:latin typeface="仿宋" panose="02010609060101010101" pitchFamily="49" charset="-122"/>
                <a:ea typeface="仿宋" panose="02010609060101010101" pitchFamily="49" charset="-122"/>
              </a:rPr>
              <a:t>命题</a:t>
            </a:r>
          </a:p>
        </p:txBody>
      </p:sp>
      <p:sp>
        <p:nvSpPr>
          <p:cNvPr id="29698" name="灯片编号占位符 3"/>
          <p:cNvSpPr>
            <a:spLocks noGrp="1"/>
          </p:cNvSpPr>
          <p:nvPr>
            <p:ph type="sldNum" sz="quarter" idx="12"/>
          </p:nvPr>
        </p:nvSpPr>
        <p:spPr>
          <a:noFill/>
        </p:spPr>
        <p:txBody>
          <a:bodyPr/>
          <a:lstStyle/>
          <a:p>
            <a:pPr fontAlgn="base">
              <a:spcBef>
                <a:spcPct val="0"/>
              </a:spcBef>
              <a:spcAft>
                <a:spcPct val="0"/>
              </a:spcAft>
            </a:pPr>
            <a:fld id="{7CC681BD-EC9D-418E-A33A-82FB2EAC86A3}"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31</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29701" name="Rectangle 16"/>
          <p:cNvSpPr>
            <a:spLocks noGrp="1" noChangeArrowheads="1"/>
          </p:cNvSpPr>
          <p:nvPr>
            <p:ph sz="quarter" idx="1"/>
          </p:nvPr>
        </p:nvSpPr>
        <p:spPr>
          <a:noFill/>
          <a:ln>
            <a:noFill/>
          </a:ln>
        </p:spPr>
        <p:txBody>
          <a:bodyPr/>
          <a:lstStyle/>
          <a:p>
            <a:pPr marL="97155" indent="-97155">
              <a:lnSpc>
                <a:spcPct val="110000"/>
              </a:lnSpc>
              <a:spcBef>
                <a:spcPct val="40000"/>
              </a:spcBef>
            </a:pPr>
            <a:r>
              <a:rPr lang="en-US" altLang="zh-CN" sz="3200">
                <a:latin typeface="仿宋" panose="02010609060101010101" pitchFamily="49" charset="-122"/>
                <a:ea typeface="仿宋" panose="02010609060101010101" pitchFamily="49" charset="-122"/>
              </a:rPr>
              <a:t> </a:t>
            </a:r>
            <a:r>
              <a:rPr lang="zh-CN" altLang="en-US" sz="2600" b="1">
                <a:latin typeface="仿宋" panose="02010609060101010101" pitchFamily="49" charset="-122"/>
                <a:ea typeface="仿宋" panose="02010609060101010101" pitchFamily="49" charset="-122"/>
              </a:rPr>
              <a:t>命题逻辑：</a:t>
            </a:r>
            <a:r>
              <a:rPr lang="zh-CN" altLang="en-US" sz="2600">
                <a:latin typeface="仿宋" panose="02010609060101010101" pitchFamily="49" charset="-122"/>
                <a:ea typeface="仿宋" panose="02010609060101010101" pitchFamily="49" charset="-122"/>
                <a:sym typeface="+mn-ea"/>
              </a:rPr>
              <a:t>研究命题及命题之间关系的符号逻辑系统。</a:t>
            </a:r>
            <a:endParaRPr lang="zh-CN" altLang="en-US" sz="2600">
              <a:latin typeface="仿宋" panose="02010609060101010101" pitchFamily="49" charset="-122"/>
              <a:ea typeface="仿宋" panose="02010609060101010101" pitchFamily="49" charset="-122"/>
            </a:endParaRPr>
          </a:p>
          <a:p>
            <a:pPr marL="97155" indent="-97155">
              <a:lnSpc>
                <a:spcPct val="110000"/>
              </a:lnSpc>
              <a:spcBef>
                <a:spcPct val="40000"/>
              </a:spcBef>
              <a:buClr>
                <a:srgbClr val="0000FF"/>
              </a:buClr>
              <a:buFont typeface="Wingdings" panose="05000000000000000000" pitchFamily="2" charset="2"/>
              <a:buChar char="§"/>
            </a:pPr>
            <a:r>
              <a:rPr lang="zh-CN" altLang="en-US" sz="2600">
                <a:latin typeface="仿宋" panose="02010609060101010101" pitchFamily="49" charset="-122"/>
                <a:ea typeface="仿宋" panose="02010609060101010101" pitchFamily="49" charset="-122"/>
              </a:rPr>
              <a:t> 命题一般使用英文大写字母表示，表示命题的符号称为命题标识符。例如用</a:t>
            </a:r>
            <a:r>
              <a:rPr lang="en-US" altLang="zh-CN" sz="2600">
                <a:latin typeface="仿宋" panose="02010609060101010101" pitchFamily="49" charset="-122"/>
                <a:ea typeface="仿宋" panose="02010609060101010101" pitchFamily="49" charset="-122"/>
              </a:rPr>
              <a:t>P</a:t>
            </a:r>
            <a:r>
              <a:rPr lang="zh-CN" altLang="en-US" sz="2600">
                <a:latin typeface="仿宋" panose="02010609060101010101" pitchFamily="49" charset="-122"/>
                <a:ea typeface="仿宋" panose="02010609060101010101" pitchFamily="49" charset="-122"/>
              </a:rPr>
              <a:t>表示</a:t>
            </a:r>
            <a:r>
              <a:rPr lang="en-US" altLang="zh-CN" sz="2600">
                <a:latin typeface="仿宋" panose="02010609060101010101" pitchFamily="49" charset="-122"/>
                <a:ea typeface="仿宋" panose="02010609060101010101" pitchFamily="49" charset="-122"/>
              </a:rPr>
              <a:t>“2</a:t>
            </a:r>
            <a:r>
              <a:rPr lang="zh-CN" altLang="en-US" sz="2600">
                <a:latin typeface="仿宋" panose="02010609060101010101" pitchFamily="49" charset="-122"/>
                <a:ea typeface="仿宋" panose="02010609060101010101" pitchFamily="49" charset="-122"/>
              </a:rPr>
              <a:t>是偶数</a:t>
            </a:r>
            <a:r>
              <a:rPr lang="en-US" altLang="zh-CN" sz="2600">
                <a:latin typeface="仿宋" panose="02010609060101010101" pitchFamily="49" charset="-122"/>
                <a:ea typeface="仿宋" panose="02010609060101010101" pitchFamily="49" charset="-122"/>
              </a:rPr>
              <a:t>”</a:t>
            </a:r>
            <a:r>
              <a:rPr lang="zh-CN" altLang="en-US" sz="2600">
                <a:latin typeface="仿宋" panose="02010609060101010101" pitchFamily="49" charset="-122"/>
                <a:ea typeface="仿宋" panose="02010609060101010101" pitchFamily="49" charset="-122"/>
              </a:rPr>
              <a:t>，记作</a:t>
            </a:r>
            <a:r>
              <a:rPr lang="en-US" altLang="zh-CN" sz="2600">
                <a:latin typeface="仿宋" panose="02010609060101010101" pitchFamily="49" charset="-122"/>
                <a:ea typeface="仿宋" panose="02010609060101010101" pitchFamily="49" charset="-122"/>
              </a:rPr>
              <a:t>“P:2</a:t>
            </a:r>
            <a:r>
              <a:rPr lang="zh-CN" altLang="en-US" sz="2600">
                <a:latin typeface="仿宋" panose="02010609060101010101" pitchFamily="49" charset="-122"/>
                <a:ea typeface="仿宋" panose="02010609060101010101" pitchFamily="49" charset="-122"/>
              </a:rPr>
              <a:t>是偶数</a:t>
            </a:r>
            <a:r>
              <a:rPr lang="en-US" altLang="zh-CN" sz="2600">
                <a:latin typeface="仿宋" panose="02010609060101010101" pitchFamily="49" charset="-122"/>
                <a:ea typeface="仿宋" panose="02010609060101010101" pitchFamily="49" charset="-122"/>
              </a:rPr>
              <a:t>”</a:t>
            </a:r>
            <a:r>
              <a:rPr lang="zh-CN" altLang="en-US" sz="2600">
                <a:latin typeface="仿宋" panose="02010609060101010101" pitchFamily="49" charset="-122"/>
                <a:ea typeface="仿宋" panose="02010609060101010101" pitchFamily="49" charset="-122"/>
              </a:rPr>
              <a:t>。</a:t>
            </a:r>
          </a:p>
          <a:p>
            <a:pPr marL="97155" indent="-97155">
              <a:lnSpc>
                <a:spcPct val="110000"/>
              </a:lnSpc>
              <a:spcBef>
                <a:spcPct val="40000"/>
              </a:spcBef>
              <a:buClr>
                <a:srgbClr val="0000FF"/>
              </a:buClr>
              <a:buFont typeface="Wingdings" panose="05000000000000000000" pitchFamily="2" charset="2"/>
              <a:buChar char="§"/>
            </a:pPr>
            <a:r>
              <a:rPr lang="zh-CN" altLang="en-US" sz="2600">
                <a:latin typeface="仿宋" panose="02010609060101010101" pitchFamily="49" charset="-122"/>
                <a:ea typeface="仿宋" panose="02010609060101010101" pitchFamily="49" charset="-122"/>
              </a:rPr>
              <a:t>原子命题和连接符在一定规则下形成命题逻辑公式。</a:t>
            </a:r>
          </a:p>
        </p:txBody>
      </p:sp>
      <p:sp>
        <p:nvSpPr>
          <p:cNvPr id="20494" name="Rectangle 14"/>
          <p:cNvSpPr>
            <a:spLocks noChangeArrowheads="1"/>
          </p:cNvSpPr>
          <p:nvPr/>
        </p:nvSpPr>
        <p:spPr bwMode="auto">
          <a:xfrm>
            <a:off x="1722439" y="4282013"/>
            <a:ext cx="8770937" cy="1006686"/>
          </a:xfrm>
          <a:prstGeom prst="rect">
            <a:avLst/>
          </a:prstGeom>
          <a:gradFill rotWithShape="0">
            <a:gsLst>
              <a:gs pos="0">
                <a:srgbClr val="CCFFFF"/>
              </a:gs>
              <a:gs pos="100000">
                <a:srgbClr val="FFFFFF"/>
              </a:gs>
            </a:gsLst>
            <a:path path="rect">
              <a:fillToRect l="100000" b="100000"/>
            </a:path>
          </a:gradFill>
          <a:ln w="9525">
            <a:solidFill>
              <a:srgbClr val="008080"/>
            </a:solidFill>
            <a:miter lim="800000"/>
          </a:ln>
        </p:spPr>
        <p:txBody>
          <a:bodyPr>
            <a:spAutoFit/>
          </a:bodyPr>
          <a:lstStyle/>
          <a:p>
            <a:pPr fontAlgn="base">
              <a:lnSpc>
                <a:spcPct val="120000"/>
              </a:lnSpc>
              <a:spcBef>
                <a:spcPct val="50000"/>
              </a:spcBef>
              <a:spcAft>
                <a:spcPct val="0"/>
              </a:spcAft>
              <a:buClr>
                <a:srgbClr val="CCB400"/>
              </a:buClr>
              <a:buBlip>
                <a:blip r:embed="rId2"/>
              </a:buBlip>
            </a:pPr>
            <a:r>
              <a:rPr lang="zh-CN" altLang="en-US" sz="2600" b="1">
                <a:solidFill>
                  <a:prstClr val="black"/>
                </a:solidFill>
                <a:latin typeface="Times New Roman" panose="02020603050405020304" pitchFamily="18" charset="0"/>
                <a:ea typeface="宋体" panose="02010600030101010101" pitchFamily="2" charset="-122"/>
              </a:rPr>
              <a:t>命题逻辑的局限性</a:t>
            </a:r>
            <a:r>
              <a:rPr lang="zh-CN" altLang="en-US" sz="2600">
                <a:solidFill>
                  <a:prstClr val="black"/>
                </a:solidFill>
                <a:latin typeface="Times New Roman" panose="02020603050405020304" pitchFamily="18" charset="0"/>
                <a:ea typeface="宋体" panose="02010600030101010101" pitchFamily="2" charset="-122"/>
              </a:rPr>
              <a:t>：无法把它所描述的事物的结构及逻辑特征反映出来，也不能把不同事物间的共同特征表述出来。</a:t>
            </a:r>
          </a:p>
        </p:txBody>
      </p:sp>
      <p:sp>
        <p:nvSpPr>
          <p:cNvPr id="20500" name="AutoShape 20"/>
          <p:cNvSpPr/>
          <p:nvPr/>
        </p:nvSpPr>
        <p:spPr bwMode="auto">
          <a:xfrm>
            <a:off x="1722755" y="4561841"/>
            <a:ext cx="4682490" cy="1003935"/>
          </a:xfrm>
          <a:prstGeom prst="accentBorderCallout1">
            <a:avLst>
              <a:gd name="adj1" fmla="val 21176"/>
              <a:gd name="adj2" fmla="val 102120"/>
              <a:gd name="adj3" fmla="val -15623"/>
              <a:gd name="adj4" fmla="val 123420"/>
            </a:avLst>
          </a:prstGeom>
          <a:solidFill>
            <a:srgbClr val="FFFFFF"/>
          </a:solidFill>
          <a:ln w="25400">
            <a:solidFill>
              <a:schemeClr val="accent2"/>
            </a:solidFill>
            <a:miter lim="800000"/>
          </a:ln>
        </p:spPr>
        <p:txBody>
          <a:bodyPr/>
          <a:lstStyle/>
          <a:p>
            <a:pPr fontAlgn="base">
              <a:spcBef>
                <a:spcPct val="0"/>
              </a:spcBef>
              <a:spcAft>
                <a:spcPct val="0"/>
              </a:spcAft>
            </a:pPr>
            <a:r>
              <a:rPr lang="en-US" altLang="zh-CN" sz="2600" b="1" i="1">
                <a:solidFill>
                  <a:prstClr val="black"/>
                </a:solidFill>
                <a:latin typeface="Times New Roman" panose="02020603050405020304" pitchFamily="18" charset="0"/>
                <a:ea typeface="宋体" panose="02010600030101010101" pitchFamily="2" charset="-122"/>
              </a:rPr>
              <a:t>P</a:t>
            </a:r>
            <a:r>
              <a:rPr lang="zh-CN" altLang="en-US" sz="2600" b="1">
                <a:solidFill>
                  <a:prstClr val="black"/>
                </a:solidFill>
                <a:latin typeface="Arial" panose="020B0604020202020204" pitchFamily="34" charset="0"/>
                <a:ea typeface="宋体" panose="02010600030101010101" pitchFamily="2" charset="-122"/>
              </a:rPr>
              <a:t>：老李是小李的父亲</a:t>
            </a:r>
          </a:p>
          <a:p>
            <a:pPr fontAlgn="base">
              <a:spcBef>
                <a:spcPct val="0"/>
              </a:spcBef>
              <a:spcAft>
                <a:spcPct val="0"/>
              </a:spcAft>
            </a:pPr>
            <a:r>
              <a:rPr lang="zh-CN" altLang="en-US" sz="2000" b="1">
                <a:solidFill>
                  <a:prstClr val="black"/>
                </a:solidFill>
                <a:latin typeface="宋体" panose="02010600030101010101" pitchFamily="2" charset="-122"/>
                <a:ea typeface="宋体" panose="02010600030101010101" pitchFamily="2" charset="-122"/>
                <a:sym typeface="+mn-ea"/>
              </a:rPr>
              <a:t>无法表述出老张与小张是父子关系</a:t>
            </a:r>
            <a:endParaRPr lang="zh-CN" altLang="en-US" sz="2000" b="1" dirty="0">
              <a:solidFill>
                <a:prstClr val="black"/>
              </a:solidFill>
              <a:latin typeface="宋体" panose="02010600030101010101" pitchFamily="2" charset="-122"/>
              <a:ea typeface="宋体" panose="02010600030101010101" pitchFamily="2" charset="-122"/>
              <a:sym typeface="+mn-ea"/>
            </a:endParaRPr>
          </a:p>
        </p:txBody>
      </p:sp>
      <p:sp>
        <p:nvSpPr>
          <p:cNvPr id="20502" name="AutoShape 22"/>
          <p:cNvSpPr/>
          <p:nvPr/>
        </p:nvSpPr>
        <p:spPr bwMode="auto">
          <a:xfrm>
            <a:off x="6472555" y="4490721"/>
            <a:ext cx="4020820" cy="1604645"/>
          </a:xfrm>
          <a:prstGeom prst="accentBorderCallout1">
            <a:avLst>
              <a:gd name="adj1" fmla="val 12972"/>
              <a:gd name="adj2" fmla="val -2667"/>
              <a:gd name="adj3" fmla="val -15676"/>
              <a:gd name="adj4" fmla="val -42222"/>
            </a:avLst>
          </a:prstGeom>
          <a:solidFill>
            <a:srgbClr val="FFFFFF"/>
          </a:solidFill>
          <a:ln w="25400">
            <a:solidFill>
              <a:schemeClr val="accent2"/>
            </a:solidFill>
            <a:miter lim="800000"/>
          </a:ln>
        </p:spPr>
        <p:txBody>
          <a:bodyPr/>
          <a:lstStyle/>
          <a:p>
            <a:pPr fontAlgn="base">
              <a:spcBef>
                <a:spcPct val="0"/>
              </a:spcBef>
              <a:spcAft>
                <a:spcPct val="0"/>
              </a:spcAft>
            </a:pPr>
            <a:r>
              <a:rPr lang="en-US" altLang="zh-CN" sz="2600" b="1" i="1">
                <a:solidFill>
                  <a:prstClr val="black"/>
                </a:solidFill>
                <a:latin typeface="Times New Roman" panose="02020603050405020304" pitchFamily="18" charset="0"/>
                <a:ea typeface="宋体" panose="02010600030101010101" pitchFamily="2" charset="-122"/>
              </a:rPr>
              <a:t>P</a:t>
            </a:r>
            <a:r>
              <a:rPr lang="zh-CN" altLang="en-US" sz="2600" b="1">
                <a:solidFill>
                  <a:prstClr val="black"/>
                </a:solidFill>
                <a:latin typeface="Arial" panose="020B0604020202020204" pitchFamily="34" charset="0"/>
                <a:ea typeface="宋体" panose="02010600030101010101" pitchFamily="2" charset="-122"/>
              </a:rPr>
              <a:t>：李白是诗人</a:t>
            </a:r>
          </a:p>
          <a:p>
            <a:pPr fontAlgn="base">
              <a:spcBef>
                <a:spcPct val="0"/>
              </a:spcBef>
              <a:spcAft>
                <a:spcPct val="0"/>
              </a:spcAft>
            </a:pPr>
            <a:r>
              <a:rPr lang="en-US" altLang="zh-CN" sz="2600" b="1" i="1">
                <a:solidFill>
                  <a:prstClr val="black"/>
                </a:solidFill>
                <a:latin typeface="Times New Roman" panose="02020603050405020304" pitchFamily="18" charset="0"/>
                <a:ea typeface="宋体" panose="02010600030101010101" pitchFamily="2" charset="-122"/>
              </a:rPr>
              <a:t>Q</a:t>
            </a:r>
            <a:r>
              <a:rPr lang="zh-CN" altLang="en-US" sz="2600" b="1">
                <a:solidFill>
                  <a:prstClr val="black"/>
                </a:solidFill>
                <a:latin typeface="Arial" panose="020B0604020202020204" pitchFamily="34" charset="0"/>
                <a:ea typeface="宋体" panose="02010600030101010101" pitchFamily="2" charset="-122"/>
              </a:rPr>
              <a:t>：杜甫也是诗人</a:t>
            </a:r>
          </a:p>
          <a:p>
            <a:pPr marL="0" lvl="1" fontAlgn="base">
              <a:spcBef>
                <a:spcPct val="0"/>
              </a:spcBef>
              <a:spcAft>
                <a:spcPct val="0"/>
              </a:spcAft>
            </a:pPr>
            <a:r>
              <a:rPr lang="zh-CN" altLang="en-US" sz="2000" b="1">
                <a:solidFill>
                  <a:prstClr val="black"/>
                </a:solidFill>
                <a:latin typeface="宋体" panose="02010600030101010101" pitchFamily="2" charset="-122"/>
                <a:ea typeface="宋体" panose="02010600030101010101" pitchFamily="2" charset="-122"/>
                <a:sym typeface="+mn-ea"/>
              </a:rPr>
              <a:t>无法把两者的共同特征“都是诗人”形式的表示出来</a:t>
            </a:r>
            <a:endParaRPr lang="zh-CN" altLang="en-US" sz="2000" b="1">
              <a:solidFill>
                <a:prstClr val="black"/>
              </a:solidFill>
              <a:latin typeface="宋体" panose="02010600030101010101" pitchFamily="2" charset="-122"/>
              <a:ea typeface="宋体" panose="02010600030101010101" pitchFamily="2" charset="-122"/>
            </a:endParaRPr>
          </a:p>
          <a:p>
            <a:pPr fontAlgn="base">
              <a:spcBef>
                <a:spcPct val="0"/>
              </a:spcBef>
              <a:spcAft>
                <a:spcPct val="0"/>
              </a:spcAft>
            </a:pPr>
            <a:endParaRPr lang="zh-CN" altLang="en-US" sz="2000" b="1" dirty="0">
              <a:solidFill>
                <a:prstClr val="black"/>
              </a:solidFill>
              <a:latin typeface="宋体" panose="02010600030101010101" pitchFamily="2" charset="-122"/>
              <a:ea typeface="宋体" panose="02010600030101010101" pitchFamily="2" charset="-122"/>
            </a:endParaRPr>
          </a:p>
        </p:txBody>
      </p:sp>
      <p:sp>
        <p:nvSpPr>
          <p:cNvPr id="3" name="文本框 2"/>
          <p:cNvSpPr txBox="1"/>
          <p:nvPr/>
        </p:nvSpPr>
        <p:spPr>
          <a:xfrm>
            <a:off x="1774825" y="5396156"/>
            <a:ext cx="4530725" cy="52197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scene3d>
              <a:camera prst="orthographicFront"/>
              <a:lightRig rig="threePt" dir="t"/>
            </a:scene3d>
          </a:bodyPr>
          <a:lstStyle/>
          <a:p>
            <a:pPr fontAlgn="base">
              <a:spcBef>
                <a:spcPct val="0"/>
              </a:spcBef>
              <a:spcAft>
                <a:spcPct val="0"/>
              </a:spcAft>
            </a:pPr>
            <a:r>
              <a:rPr lang="zh-CN" altLang="en-US" sz="2800" dirty="0">
                <a:ln w="10160">
                  <a:solidFill>
                    <a:srgbClr val="8FB08C"/>
                  </a:solidFill>
                  <a:prstDash val="solid"/>
                </a:ln>
                <a:solidFill>
                  <a:prstClr val="white"/>
                </a:solidFill>
                <a:latin typeface="仿宋" panose="02010609060101010101" pitchFamily="49" charset="-122"/>
                <a:ea typeface="仿宋" panose="02010609060101010101" pitchFamily="49" charset="-122"/>
              </a:rPr>
              <a:t>办法：将命题再次细化</a:t>
            </a:r>
          </a:p>
        </p:txBody>
      </p:sp>
    </p:spTree>
    <p:extLst>
      <p:ext uri="{BB962C8B-B14F-4D97-AF65-F5344CB8AC3E}">
        <p14:creationId xmlns:p14="http://schemas.microsoft.com/office/powerpoint/2010/main" val="36687531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494"/>
                                        </p:tgtEl>
                                        <p:attrNameLst>
                                          <p:attrName>style.visibility</p:attrName>
                                        </p:attrNameLst>
                                      </p:cBhvr>
                                      <p:to>
                                        <p:strVal val="visible"/>
                                      </p:to>
                                    </p:set>
                                    <p:anim calcmode="lin" valueType="num">
                                      <p:cBhvr additive="base">
                                        <p:cTn id="7" dur="500" fill="hold"/>
                                        <p:tgtEl>
                                          <p:spTgt spid="20494"/>
                                        </p:tgtEl>
                                        <p:attrNameLst>
                                          <p:attrName>ppt_x</p:attrName>
                                        </p:attrNameLst>
                                      </p:cBhvr>
                                      <p:tavLst>
                                        <p:tav tm="0">
                                          <p:val>
                                            <p:strVal val="0-#ppt_w/2"/>
                                          </p:val>
                                        </p:tav>
                                        <p:tav tm="100000">
                                          <p:val>
                                            <p:strVal val="#ppt_x"/>
                                          </p:val>
                                        </p:tav>
                                      </p:tavLst>
                                    </p:anim>
                                    <p:anim calcmode="lin" valueType="num">
                                      <p:cBhvr additive="base">
                                        <p:cTn id="8" dur="500" fill="hold"/>
                                        <p:tgtEl>
                                          <p:spTgt spid="204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20500"/>
                                        </p:tgtEl>
                                        <p:attrNameLst>
                                          <p:attrName>style.visibility</p:attrName>
                                        </p:attrNameLst>
                                      </p:cBhvr>
                                      <p:to>
                                        <p:strVal val="visible"/>
                                      </p:to>
                                    </p:set>
                                    <p:animEffect transition="in" filter="box(in)">
                                      <p:cBhvr>
                                        <p:cTn id="13" dur="500"/>
                                        <p:tgtEl>
                                          <p:spTgt spid="20500"/>
                                        </p:tgtEl>
                                      </p:cBhvr>
                                    </p:animEffect>
                                  </p:childTnLst>
                                  <p:subTnLst>
                                    <p:set>
                                      <p:cBhvr override="childStyle">
                                        <p:cTn dur="1" fill="hold" display="0" masterRel="nextClick" afterEffect="1"/>
                                        <p:tgtEl>
                                          <p:spTgt spid="20500"/>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0502"/>
                                        </p:tgtEl>
                                        <p:attrNameLst>
                                          <p:attrName>style.visibility</p:attrName>
                                        </p:attrNameLst>
                                      </p:cBhvr>
                                      <p:to>
                                        <p:strVal val="visible"/>
                                      </p:to>
                                    </p:set>
                                    <p:animEffect transition="in" filter="box(in)">
                                      <p:cBhvr>
                                        <p:cTn id="18" dur="500"/>
                                        <p:tgtEl>
                                          <p:spTgt spid="20502"/>
                                        </p:tgtEl>
                                      </p:cBhvr>
                                    </p:animEffect>
                                  </p:childTnLst>
                                  <p:subTnLst>
                                    <p:set>
                                      <p:cBhvr override="childStyle">
                                        <p:cTn dur="1" fill="hold" display="0" masterRel="nextClick" afterEffect="1"/>
                                        <p:tgtEl>
                                          <p:spTgt spid="2050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4" grpId="0" bldLvl="0" animBg="1" autoUpdateAnimBg="0"/>
      <p:bldP spid="20500" grpId="0" bldLvl="0" animBg="1" autoUpdateAnimBg="0"/>
      <p:bldP spid="20502" grpId="0" bldLvl="0" animBg="1" autoUpdateAnimBg="0"/>
      <p:bldP spid="3" grpId="0" bldLvl="0" animBg="1"/>
      <p:bldP spid="3" grpId="1"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66563"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6656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310</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5158" name="Rectangle 6"/>
          <p:cNvSpPr>
            <a:spLocks noGrp="1" noChangeArrowheads="1"/>
          </p:cNvSpPr>
          <p:nvPr>
            <p:ph idx="9"/>
            <p:custDataLst>
              <p:tags r:id="rId4"/>
            </p:custDataLst>
          </p:nvPr>
        </p:nvSpPr>
        <p:spPr>
          <a:xfrm>
            <a:off x="1990726" y="1123951"/>
            <a:ext cx="8208963" cy="2511425"/>
          </a:xfrm>
        </p:spPr>
        <p:txBody>
          <a:bodyPr wrap="square" lIns="91440" tIns="45720" rIns="91440" bIns="45720" numCol="1" anchor="t" anchorCtr="0" compatLnSpc="1"/>
          <a:lstStyle/>
          <a:p>
            <a:pPr marL="469900" indent="-469900" algn="just" fontAlgn="base">
              <a:lnSpc>
                <a:spcPct val="150000"/>
              </a:lnSpc>
              <a:spcBef>
                <a:spcPct val="30000"/>
              </a:spcBef>
              <a:spcAft>
                <a:spcPct val="0"/>
              </a:spcAft>
              <a:buClr>
                <a:schemeClr val="accent2"/>
              </a:buClr>
              <a:buSzTx/>
              <a:buFont typeface="Wingdings" panose="05000000000000000000" pitchFamily="2" charset="2"/>
              <a:buChar char="o"/>
              <a:defRPr/>
            </a:pPr>
            <a:r>
              <a:rPr lang="en-US" altLang="zh-CN" sz="24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1975年肖特里菲（E. H. Shortliffe）等人在确定性理论（theory of confirmation）的基础上，结合概率论等提出的一种不确定性推理方法。</a:t>
            </a:r>
          </a:p>
          <a:p>
            <a:pPr marL="469900" indent="-469900" algn="just" fontAlgn="base">
              <a:lnSpc>
                <a:spcPct val="150000"/>
              </a:lnSpc>
              <a:spcBef>
                <a:spcPct val="30000"/>
              </a:spcBef>
              <a:spcAft>
                <a:spcPct val="0"/>
              </a:spcAft>
              <a:buClr>
                <a:schemeClr val="accent2"/>
              </a:buClr>
              <a:buSzTx/>
              <a:buFont typeface="Wingdings" panose="05000000000000000000" pitchFamily="2" charset="2"/>
              <a:buChar char="o"/>
              <a:defRPr/>
            </a:pPr>
            <a:r>
              <a:rPr lang="en-US" altLang="zh-CN" sz="24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优点：直观、简单，且效果好。</a:t>
            </a:r>
          </a:p>
        </p:txBody>
      </p:sp>
      <p:sp>
        <p:nvSpPr>
          <p:cNvPr id="26628" name="Rectangle 4"/>
          <p:cNvSpPr/>
          <p:nvPr>
            <p:custDataLst>
              <p:tags r:id="rId5"/>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Tree>
    <p:custDataLst>
      <p:tags r:id="rId1"/>
    </p:custDataLst>
    <p:extLst>
      <p:ext uri="{BB962C8B-B14F-4D97-AF65-F5344CB8AC3E}">
        <p14:creationId xmlns:p14="http://schemas.microsoft.com/office/powerpoint/2010/main" val="2397691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5158">
                                            <p:txEl>
                                              <p:pRg st="0" end="0"/>
                                            </p:txEl>
                                          </p:spTgt>
                                        </p:tgtEl>
                                        <p:attrNameLst>
                                          <p:attrName>style.visibility</p:attrName>
                                        </p:attrNameLst>
                                      </p:cBhvr>
                                      <p:to>
                                        <p:strVal val="visible"/>
                                      </p:to>
                                    </p:set>
                                    <p:anim calcmode="lin" valueType="num">
                                      <p:cBhvr>
                                        <p:cTn id="7" dur="500" fill="hold"/>
                                        <p:tgtEl>
                                          <p:spTgt spid="305158">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30515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5158">
                                            <p:txEl>
                                              <p:pRg st="1" end="1"/>
                                            </p:txEl>
                                          </p:spTgt>
                                        </p:tgtEl>
                                        <p:attrNameLst>
                                          <p:attrName>style.visibility</p:attrName>
                                        </p:attrNameLst>
                                      </p:cBhvr>
                                      <p:to>
                                        <p:strVal val="visible"/>
                                      </p:to>
                                    </p:set>
                                    <p:anim calcmode="lin" valueType="num">
                                      <p:cBhvr>
                                        <p:cTn id="13" dur="500" fill="hold"/>
                                        <p:tgtEl>
                                          <p:spTgt spid="305158">
                                            <p:txEl>
                                              <p:pRg st="1" end="1"/>
                                            </p:txEl>
                                          </p:spTgt>
                                        </p:tgtEl>
                                        <p:attrNameLst>
                                          <p:attrName>ppt_x</p:attrName>
                                        </p:attrNameLst>
                                      </p:cBhvr>
                                      <p:tavLst>
                                        <p:tav tm="0">
                                          <p:val>
                                            <p:strVal val="0-#ppt_w/2"/>
                                          </p:val>
                                        </p:tav>
                                        <p:tav tm="100000">
                                          <p:val>
                                            <p:strVal val="#ppt_x"/>
                                          </p:val>
                                        </p:tav>
                                      </p:tavLst>
                                    </p:anim>
                                    <p:anim calcmode="lin" valueType="num">
                                      <p:cBhvr>
                                        <p:cTn id="14" dur="500" fill="hold"/>
                                        <p:tgtEl>
                                          <p:spTgt spid="305158">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6"/>
          <p:cNvPicPr>
            <a:picLocks noChangeAspect="1"/>
          </p:cNvPicPr>
          <p:nvPr>
            <p:custDataLst>
              <p:tags r:id="rId2"/>
            </p:custDataLst>
          </p:nvPr>
        </p:nvPicPr>
        <p:blipFill>
          <a:blip r:embed="rId8"/>
          <a:stretch>
            <a:fillRect/>
          </a:stretch>
        </p:blipFill>
        <p:spPr>
          <a:xfrm>
            <a:off x="1524000" y="6137276"/>
            <a:ext cx="539750" cy="720725"/>
          </a:xfrm>
          <a:prstGeom prst="rect">
            <a:avLst/>
          </a:prstGeom>
          <a:noFill/>
          <a:ln w="9525">
            <a:noFill/>
          </a:ln>
        </p:spPr>
      </p:pic>
      <p:pic>
        <p:nvPicPr>
          <p:cNvPr id="67587" name="图片 5"/>
          <p:cNvPicPr>
            <a:picLocks noChangeAspect="1"/>
          </p:cNvPicPr>
          <p:nvPr>
            <p:custDataLst>
              <p:tags r:id="rId3"/>
            </p:custDataLst>
          </p:nvPr>
        </p:nvPicPr>
        <p:blipFill>
          <a:blip r:embed="rId9"/>
          <a:stretch>
            <a:fillRect/>
          </a:stretch>
        </p:blipFill>
        <p:spPr>
          <a:xfrm>
            <a:off x="10128250" y="6132514"/>
            <a:ext cx="539750" cy="720725"/>
          </a:xfrm>
          <a:prstGeom prst="rect">
            <a:avLst/>
          </a:prstGeom>
          <a:noFill/>
          <a:ln w="9525">
            <a:noFill/>
          </a:ln>
        </p:spPr>
      </p:pic>
      <p:sp>
        <p:nvSpPr>
          <p:cNvPr id="6758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311</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797" name="Rectangle 5"/>
          <p:cNvSpPr>
            <a:spLocks noGrp="1"/>
          </p:cNvSpPr>
          <p:nvPr>
            <p:ph idx="9"/>
            <p:custDataLst>
              <p:tags r:id="rId4"/>
            </p:custDataLst>
          </p:nvPr>
        </p:nvSpPr>
        <p:spPr>
          <a:xfrm>
            <a:off x="1774825" y="923926"/>
            <a:ext cx="8497888" cy="4448175"/>
          </a:xfrm>
        </p:spPr>
        <p:txBody>
          <a:bodyPr wrap="square" lIns="91440" tIns="45720" rIns="91440" bIns="45720" numCol="1" rtlCol="0" anchor="t" anchorCtr="0" compatLnSpc="1">
            <a:noAutofit/>
          </a:bodyPr>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a:lnSpc>
                <a:spcPct val="150000"/>
              </a:lnSpc>
              <a:buSzTx/>
              <a:defRPr/>
            </a:pPr>
            <a:r>
              <a:rPr lang="zh-CN" altLang="en-US" sz="2400" noProof="1">
                <a:solidFill>
                  <a:srgbClr val="C00000"/>
                </a:solidFill>
                <a:latin typeface="微软雅黑" panose="020B0503020204020204" pitchFamily="34" charset="-122"/>
                <a:cs typeface="微软雅黑" panose="020B0503020204020204" pitchFamily="34" charset="-122"/>
                <a:sym typeface="+mn-ea"/>
              </a:rPr>
              <a:t>可信度</a:t>
            </a:r>
            <a:r>
              <a:rPr lang="zh-CN" altLang="en-US" sz="2400" noProof="1">
                <a:solidFill>
                  <a:schemeClr val="accent2"/>
                </a:solidFill>
                <a:latin typeface="微软雅黑" panose="020B0503020204020204" pitchFamily="34" charset="-122"/>
                <a:cs typeface="微软雅黑" panose="020B0503020204020204" pitchFamily="34" charset="-122"/>
                <a:sym typeface="+mn-ea"/>
              </a:rPr>
              <a:t>：根据经验对一个事物或现象为真的相信程度。</a:t>
            </a:r>
          </a:p>
          <a:p>
            <a:pPr marL="0" indent="0">
              <a:lnSpc>
                <a:spcPct val="150000"/>
              </a:lnSpc>
              <a:buSzTx/>
              <a:buNone/>
              <a:defRPr/>
            </a:pPr>
            <a:r>
              <a:rPr lang="en-US" altLang="zh-CN" sz="2400" noProof="1">
                <a:solidFill>
                  <a:schemeClr val="accent2"/>
                </a:solidFill>
                <a:latin typeface="微软雅黑" panose="020B0503020204020204" pitchFamily="34" charset="-122"/>
                <a:cs typeface="微软雅黑" panose="020B0503020204020204" pitchFamily="34" charset="-122"/>
                <a:sym typeface="+mn-ea"/>
              </a:rPr>
              <a:t>                  </a:t>
            </a:r>
            <a:r>
              <a:rPr lang="zh-CN" altLang="en-US" sz="2400" noProof="1">
                <a:solidFill>
                  <a:schemeClr val="accent2"/>
                </a:solidFill>
                <a:latin typeface="微软雅黑" panose="020B0503020204020204" pitchFamily="34" charset="-122"/>
                <a:cs typeface="微软雅黑" panose="020B0503020204020204" pitchFamily="34" charset="-122"/>
                <a:sym typeface="+mn-ea"/>
              </a:rPr>
              <a:t>可信度带有较大的主观性和经验性，其准确</a:t>
            </a:r>
          </a:p>
          <a:p>
            <a:pPr marL="0" indent="0">
              <a:lnSpc>
                <a:spcPct val="150000"/>
              </a:lnSpc>
              <a:buSzTx/>
              <a:buNone/>
              <a:defRPr/>
            </a:pPr>
            <a:r>
              <a:rPr lang="zh-CN" altLang="en-US" sz="2400" noProof="1">
                <a:solidFill>
                  <a:schemeClr val="accent2"/>
                </a:solidFill>
                <a:latin typeface="微软雅黑" panose="020B0503020204020204" pitchFamily="34" charset="-122"/>
                <a:cs typeface="微软雅黑" panose="020B0503020204020204" pitchFamily="34" charset="-122"/>
                <a:sym typeface="+mn-ea"/>
              </a:rPr>
              <a:t> </a:t>
            </a:r>
            <a:r>
              <a:rPr lang="en-US" altLang="zh-CN" sz="2400" noProof="1">
                <a:solidFill>
                  <a:schemeClr val="accent2"/>
                </a:solidFill>
                <a:latin typeface="微软雅黑" panose="020B0503020204020204" pitchFamily="34" charset="-122"/>
                <a:cs typeface="微软雅黑" panose="020B0503020204020204" pitchFamily="34" charset="-122"/>
                <a:sym typeface="+mn-ea"/>
              </a:rPr>
              <a:t>                 </a:t>
            </a:r>
            <a:r>
              <a:rPr lang="zh-CN" altLang="en-US" sz="2400" noProof="1">
                <a:solidFill>
                  <a:schemeClr val="accent2"/>
                </a:solidFill>
                <a:latin typeface="微软雅黑" panose="020B0503020204020204" pitchFamily="34" charset="-122"/>
                <a:cs typeface="微软雅黑" panose="020B0503020204020204" pitchFamily="34" charset="-122"/>
                <a:sym typeface="+mn-ea"/>
              </a:rPr>
              <a:t>性难以把握。</a:t>
            </a:r>
            <a:endParaRPr lang="en-US" altLang="zh-CN" sz="2400" noProof="1">
              <a:solidFill>
                <a:schemeClr val="accent2"/>
              </a:solidFill>
              <a:latin typeface="微软雅黑" panose="020B0503020204020204" pitchFamily="34" charset="-122"/>
              <a:cs typeface="微软雅黑" panose="020B0503020204020204" pitchFamily="34" charset="-122"/>
              <a:sym typeface="+mn-ea"/>
            </a:endParaRPr>
          </a:p>
          <a:p>
            <a:pPr marL="0" indent="0">
              <a:lnSpc>
                <a:spcPct val="150000"/>
              </a:lnSpc>
              <a:buSzTx/>
              <a:buNone/>
              <a:defRPr/>
            </a:pPr>
            <a:endParaRPr lang="zh-CN" altLang="en-US" sz="2400" noProof="1">
              <a:solidFill>
                <a:schemeClr val="accent2"/>
              </a:solidFill>
              <a:latin typeface="微软雅黑" panose="020B0503020204020204" pitchFamily="34" charset="-122"/>
              <a:cs typeface="微软雅黑" panose="020B0503020204020204" pitchFamily="34" charset="-122"/>
              <a:sym typeface="+mn-ea"/>
            </a:endParaRPr>
          </a:p>
          <a:p>
            <a:pPr>
              <a:lnSpc>
                <a:spcPct val="150000"/>
              </a:lnSpc>
              <a:buSzTx/>
              <a:defRPr/>
            </a:pPr>
            <a:r>
              <a:rPr lang="zh-CN" altLang="en-US" sz="2400" noProof="1">
                <a:solidFill>
                  <a:srgbClr val="C00000"/>
                </a:solidFill>
                <a:latin typeface="微软雅黑" panose="020B0503020204020204" pitchFamily="34" charset="-122"/>
                <a:cs typeface="微软雅黑" panose="020B0503020204020204" pitchFamily="34" charset="-122"/>
                <a:sym typeface="+mn-ea"/>
              </a:rPr>
              <a:t>C－F模型</a:t>
            </a:r>
            <a:r>
              <a:rPr lang="zh-CN" altLang="en-US" sz="2400" noProof="1">
                <a:solidFill>
                  <a:schemeClr val="accent2"/>
                </a:solidFill>
                <a:latin typeface="微软雅黑" panose="020B0503020204020204" pitchFamily="34" charset="-122"/>
                <a:cs typeface="微软雅黑" panose="020B0503020204020204" pitchFamily="34" charset="-122"/>
                <a:sym typeface="+mn-ea"/>
              </a:rPr>
              <a:t>：基于可信度表示的不确定性推理的基本方法。   </a:t>
            </a:r>
          </a:p>
        </p:txBody>
      </p:sp>
      <p:sp>
        <p:nvSpPr>
          <p:cNvPr id="27652" name="Rectangle 8"/>
          <p:cNvSpPr/>
          <p:nvPr>
            <p:custDataLst>
              <p:tags r:id="rId5"/>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Tree>
    <p:custDataLst>
      <p:tags r:id="rId1"/>
    </p:custDataLst>
    <p:extLst>
      <p:ext uri="{BB962C8B-B14F-4D97-AF65-F5344CB8AC3E}">
        <p14:creationId xmlns:p14="http://schemas.microsoft.com/office/powerpoint/2010/main" val="38963891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1797">
                                            <p:txEl>
                                              <p:pRg st="0" end="0"/>
                                            </p:txEl>
                                          </p:spTgt>
                                        </p:tgtEl>
                                        <p:attrNameLst>
                                          <p:attrName>style.visibility</p:attrName>
                                        </p:attrNameLst>
                                      </p:cBhvr>
                                      <p:to>
                                        <p:strVal val="visible"/>
                                      </p:to>
                                    </p:set>
                                    <p:anim calcmode="lin" valueType="num">
                                      <p:cBhvr>
                                        <p:cTn id="7" dur="500" fill="hold"/>
                                        <p:tgtEl>
                                          <p:spTgt spid="161797">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6179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1797">
                                            <p:txEl>
                                              <p:pRg st="1" end="1"/>
                                            </p:txEl>
                                          </p:spTgt>
                                        </p:tgtEl>
                                        <p:attrNameLst>
                                          <p:attrName>style.visibility</p:attrName>
                                        </p:attrNameLst>
                                      </p:cBhvr>
                                      <p:to>
                                        <p:strVal val="visible"/>
                                      </p:to>
                                    </p:set>
                                    <p:anim calcmode="lin" valueType="num">
                                      <p:cBhvr>
                                        <p:cTn id="13" dur="500" fill="hold"/>
                                        <p:tgtEl>
                                          <p:spTgt spid="161797">
                                            <p:txEl>
                                              <p:pRg st="1" end="1"/>
                                            </p:txEl>
                                          </p:spTgt>
                                        </p:tgtEl>
                                        <p:attrNameLst>
                                          <p:attrName>ppt_x</p:attrName>
                                        </p:attrNameLst>
                                      </p:cBhvr>
                                      <p:tavLst>
                                        <p:tav tm="0">
                                          <p:val>
                                            <p:strVal val="0-#ppt_w/2"/>
                                          </p:val>
                                        </p:tav>
                                        <p:tav tm="100000">
                                          <p:val>
                                            <p:strVal val="#ppt_x"/>
                                          </p:val>
                                        </p:tav>
                                      </p:tavLst>
                                    </p:anim>
                                    <p:anim calcmode="lin" valueType="num">
                                      <p:cBhvr>
                                        <p:cTn id="14" dur="500" fill="hold"/>
                                        <p:tgtEl>
                                          <p:spTgt spid="16179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1797">
                                            <p:txEl>
                                              <p:pRg st="2" end="2"/>
                                            </p:txEl>
                                          </p:spTgt>
                                        </p:tgtEl>
                                        <p:attrNameLst>
                                          <p:attrName>style.visibility</p:attrName>
                                        </p:attrNameLst>
                                      </p:cBhvr>
                                      <p:to>
                                        <p:strVal val="visible"/>
                                      </p:to>
                                    </p:set>
                                    <p:anim calcmode="lin" valueType="num">
                                      <p:cBhvr>
                                        <p:cTn id="19" dur="500" fill="hold"/>
                                        <p:tgtEl>
                                          <p:spTgt spid="161797">
                                            <p:txEl>
                                              <p:pRg st="2" end="2"/>
                                            </p:txEl>
                                          </p:spTgt>
                                        </p:tgtEl>
                                        <p:attrNameLst>
                                          <p:attrName>ppt_x</p:attrName>
                                        </p:attrNameLst>
                                      </p:cBhvr>
                                      <p:tavLst>
                                        <p:tav tm="0">
                                          <p:val>
                                            <p:strVal val="0-#ppt_w/2"/>
                                          </p:val>
                                        </p:tav>
                                        <p:tav tm="100000">
                                          <p:val>
                                            <p:strVal val="#ppt_x"/>
                                          </p:val>
                                        </p:tav>
                                      </p:tavLst>
                                    </p:anim>
                                    <p:anim calcmode="lin" valueType="num">
                                      <p:cBhvr>
                                        <p:cTn id="20" dur="500" fill="hold"/>
                                        <p:tgtEl>
                                          <p:spTgt spid="16179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1797">
                                            <p:txEl>
                                              <p:pRg st="4" end="4"/>
                                            </p:txEl>
                                          </p:spTgt>
                                        </p:tgtEl>
                                        <p:attrNameLst>
                                          <p:attrName>style.visibility</p:attrName>
                                        </p:attrNameLst>
                                      </p:cBhvr>
                                      <p:to>
                                        <p:strVal val="visible"/>
                                      </p:to>
                                    </p:set>
                                    <p:anim calcmode="lin" valueType="num">
                                      <p:cBhvr>
                                        <p:cTn id="25" dur="500" fill="hold"/>
                                        <p:tgtEl>
                                          <p:spTgt spid="161797">
                                            <p:txEl>
                                              <p:pRg st="4" end="4"/>
                                            </p:txEl>
                                          </p:spTgt>
                                        </p:tgtEl>
                                        <p:attrNameLst>
                                          <p:attrName>ppt_x</p:attrName>
                                        </p:attrNameLst>
                                      </p:cBhvr>
                                      <p:tavLst>
                                        <p:tav tm="0">
                                          <p:val>
                                            <p:strVal val="0-#ppt_w/2"/>
                                          </p:val>
                                        </p:tav>
                                        <p:tav tm="100000">
                                          <p:val>
                                            <p:strVal val="#ppt_x"/>
                                          </p:val>
                                        </p:tav>
                                      </p:tavLst>
                                    </p:anim>
                                    <p:anim calcmode="lin" valueType="num">
                                      <p:cBhvr>
                                        <p:cTn id="26" dur="500" fill="hold"/>
                                        <p:tgtEl>
                                          <p:spTgt spid="16179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build="p"/>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图片 6"/>
          <p:cNvPicPr>
            <a:picLocks noChangeAspect="1"/>
          </p:cNvPicPr>
          <p:nvPr>
            <p:custDataLst>
              <p:tags r:id="rId2"/>
            </p:custDataLst>
          </p:nvPr>
        </p:nvPicPr>
        <p:blipFill>
          <a:blip r:embed="rId11"/>
          <a:stretch>
            <a:fillRect/>
          </a:stretch>
        </p:blipFill>
        <p:spPr>
          <a:xfrm>
            <a:off x="1524000" y="6137276"/>
            <a:ext cx="539750" cy="720725"/>
          </a:xfrm>
          <a:prstGeom prst="rect">
            <a:avLst/>
          </a:prstGeom>
          <a:noFill/>
          <a:ln w="9525">
            <a:noFill/>
          </a:ln>
        </p:spPr>
      </p:pic>
      <p:pic>
        <p:nvPicPr>
          <p:cNvPr id="69635" name="图片 5"/>
          <p:cNvPicPr>
            <a:picLocks noChangeAspect="1"/>
          </p:cNvPicPr>
          <p:nvPr>
            <p:custDataLst>
              <p:tags r:id="rId3"/>
            </p:custDataLst>
          </p:nvPr>
        </p:nvPicPr>
        <p:blipFill>
          <a:blip r:embed="rId12"/>
          <a:stretch>
            <a:fillRect/>
          </a:stretch>
        </p:blipFill>
        <p:spPr>
          <a:xfrm>
            <a:off x="10128250" y="6132514"/>
            <a:ext cx="539750" cy="720725"/>
          </a:xfrm>
          <a:prstGeom prst="rect">
            <a:avLst/>
          </a:prstGeom>
          <a:noFill/>
          <a:ln w="9525">
            <a:noFill/>
          </a:ln>
        </p:spPr>
      </p:pic>
      <p:sp>
        <p:nvSpPr>
          <p:cNvPr id="6963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312</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637" name="Rectangle 3"/>
          <p:cNvSpPr>
            <a:spLocks noGrp="1" noChangeArrowheads="1"/>
          </p:cNvSpPr>
          <p:nvPr>
            <p:ph idx="9"/>
            <p:custDataLst>
              <p:tags r:id="rId4"/>
            </p:custDataLst>
          </p:nvPr>
        </p:nvSpPr>
        <p:spPr>
          <a:xfrm>
            <a:off x="1898650" y="1741806"/>
            <a:ext cx="8540750" cy="3547745"/>
          </a:xfrm>
          <a:gradFill rotWithShape="0">
            <a:gsLst>
              <a:gs pos="0">
                <a:srgbClr val="CCFFFF"/>
              </a:gs>
              <a:gs pos="50000">
                <a:schemeClr val="bg1"/>
              </a:gs>
              <a:gs pos="100000">
                <a:srgbClr val="CCFFFF"/>
              </a:gs>
            </a:gsLst>
            <a:lin ang="5400000" scaled="1"/>
          </a:gradFill>
          <a:ln>
            <a:solidFill>
              <a:srgbClr val="808080"/>
            </a:solidFill>
            <a:miter lim="800000"/>
          </a:ln>
        </p:spPr>
        <p:txBody>
          <a:bodyPr wrap="square" lIns="91440" tIns="45720" rIns="91440" bIns="45720" numCol="1" anchor="t" anchorCtr="0" compatLnSpc="1"/>
          <a:lstStyle/>
          <a:p>
            <a:pPr marL="0" indent="-469900" algn="just" fontAlgn="base">
              <a:lnSpc>
                <a:spcPct val="120000"/>
              </a:lnSpc>
              <a:spcBef>
                <a:spcPct val="30000"/>
              </a:spcBef>
              <a:spcAft>
                <a:spcPct val="0"/>
              </a:spcAft>
              <a:buClr>
                <a:schemeClr val="accent2"/>
              </a:buClr>
              <a:buSzTx/>
              <a:buFont typeface="Wingdings" panose="05000000000000000000" pitchFamily="2" charset="2"/>
              <a:buChar char="§"/>
              <a:defRPr/>
            </a:pP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产生式规则表示</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0" indent="-469900" algn="just" fontAlgn="base">
              <a:lnSpc>
                <a:spcPct val="120000"/>
              </a:lnSpc>
              <a:spcBef>
                <a:spcPct val="30000"/>
              </a:spcBef>
              <a:spcAft>
                <a:spcPct val="0"/>
              </a:spcAft>
              <a:buClr>
                <a:schemeClr val="accent2"/>
              </a:buClr>
              <a:buSzTx/>
              <a:buFont typeface="Wingdings" panose="05000000000000000000" pitchFamily="2" charset="2"/>
              <a:buChar char="§"/>
              <a:defRPr/>
            </a:pPr>
            <a:endPar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469900" algn="just" fontAlgn="base">
              <a:lnSpc>
                <a:spcPct val="120000"/>
              </a:lnSpc>
              <a:spcBef>
                <a:spcPct val="30000"/>
              </a:spcBef>
              <a:spcAft>
                <a:spcPct val="0"/>
              </a:spcAft>
              <a:buClr>
                <a:schemeClr val="accent2"/>
              </a:buClr>
              <a:buSzTx/>
              <a:buFont typeface="Wingdings" panose="05000000000000000000" pitchFamily="2" charset="2"/>
              <a:buChar char="§"/>
              <a:defRPr/>
            </a:pP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可信度因子（</a:t>
            </a:r>
            <a:r>
              <a:rPr lang="en-US" altLang="zh-CN" sz="2600"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certainty</a:t>
            </a:r>
            <a:r>
              <a:rPr lang="en-US" altLang="zh-CN" sz="2600"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factor</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0" indent="0" algn="just" fontAlgn="base">
              <a:lnSpc>
                <a:spcPct val="120000"/>
              </a:lnSpc>
              <a:spcBef>
                <a:spcPct val="30000"/>
              </a:spcBef>
              <a:spcAft>
                <a:spcPct val="0"/>
              </a:spcAft>
              <a:buClr>
                <a:schemeClr val="accent2"/>
              </a:buClr>
              <a:buSzTx/>
              <a:buNone/>
              <a:defRPr/>
            </a:pPr>
            <a:r>
              <a:rPr lang="en-US" altLang="zh-CN" sz="26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反映前提条件与结论的联系强度</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它指出当前提条件</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E</a:t>
            </a:r>
            <a:r>
              <a:rPr lang="zh-CN" altLang="en-US"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对应的证据为真时，</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它对结论</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H</a:t>
            </a:r>
            <a:r>
              <a:rPr lang="zh-CN" altLang="en-US"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为真的支持程度，</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CF(H,E)</a:t>
            </a:r>
            <a:r>
              <a:rPr lang="zh-CN" altLang="en-US"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越大，越支持结论</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H</a:t>
            </a:r>
            <a:r>
              <a:rPr lang="zh-CN" altLang="en-US"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为真。</a:t>
            </a:r>
          </a:p>
        </p:txBody>
      </p:sp>
      <p:sp>
        <p:nvSpPr>
          <p:cNvPr id="69638" name="Rectangle 5"/>
          <p:cNvSpPr/>
          <p:nvPr>
            <p:custDataLst>
              <p:tags r:id="rId5"/>
            </p:custDataLst>
          </p:nvPr>
        </p:nvSpPr>
        <p:spPr>
          <a:xfrm>
            <a:off x="1524001" y="3134797"/>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aphicFrame>
        <p:nvGraphicFramePr>
          <p:cNvPr id="69639" name="Object 4"/>
          <p:cNvGraphicFramePr/>
          <p:nvPr/>
        </p:nvGraphicFramePr>
        <p:xfrm>
          <a:off x="3287714" y="2439988"/>
          <a:ext cx="6313487" cy="531812"/>
        </p:xfrm>
        <a:graphic>
          <a:graphicData uri="http://schemas.openxmlformats.org/presentationml/2006/ole">
            <mc:AlternateContent xmlns:mc="http://schemas.openxmlformats.org/markup-compatibility/2006">
              <mc:Choice xmlns:v="urn:schemas-microsoft-com:vml" Requires="v">
                <p:oleObj r:id="rId13" imgW="2599055" imgH="177800" progId="Equation.DSMT4">
                  <p:embed/>
                </p:oleObj>
              </mc:Choice>
              <mc:Fallback>
                <p:oleObj r:id="rId13" imgW="2599055" imgH="177800" progId="Equation.DSMT4">
                  <p:embed/>
                  <p:pic>
                    <p:nvPicPr>
                      <p:cNvPr id="69639" name="Object 4"/>
                      <p:cNvPicPr/>
                      <p:nvPr/>
                    </p:nvPicPr>
                    <p:blipFill>
                      <a:blip r:embed="rId14"/>
                      <a:stretch>
                        <a:fillRect/>
                      </a:stretch>
                    </p:blipFill>
                    <p:spPr>
                      <a:xfrm>
                        <a:off x="3287714" y="2439988"/>
                        <a:ext cx="6313487" cy="531812"/>
                      </a:xfrm>
                      <a:prstGeom prst="rect">
                        <a:avLst/>
                      </a:prstGeom>
                      <a:noFill/>
                      <a:ln w="38100">
                        <a:noFill/>
                        <a:miter/>
                      </a:ln>
                    </p:spPr>
                  </p:pic>
                </p:oleObj>
              </mc:Fallback>
            </mc:AlternateContent>
          </a:graphicData>
        </a:graphic>
      </p:graphicFrame>
      <p:graphicFrame>
        <p:nvGraphicFramePr>
          <p:cNvPr id="69640" name="Object 6"/>
          <p:cNvGraphicFramePr/>
          <p:nvPr/>
        </p:nvGraphicFramePr>
        <p:xfrm>
          <a:off x="2495551" y="2997201"/>
          <a:ext cx="1800225" cy="460375"/>
        </p:xfrm>
        <a:graphic>
          <a:graphicData uri="http://schemas.openxmlformats.org/presentationml/2006/ole">
            <mc:AlternateContent xmlns:mc="http://schemas.openxmlformats.org/markup-compatibility/2006">
              <mc:Choice xmlns:v="urn:schemas-microsoft-com:vml" Requires="v">
                <p:oleObj r:id="rId15" imgW="660400" imgH="203200" progId="Equation.3">
                  <p:embed/>
                </p:oleObj>
              </mc:Choice>
              <mc:Fallback>
                <p:oleObj r:id="rId15" imgW="660400" imgH="203200" progId="Equation.3">
                  <p:embed/>
                  <p:pic>
                    <p:nvPicPr>
                      <p:cNvPr id="69640" name="Object 6"/>
                      <p:cNvPicPr/>
                      <p:nvPr/>
                    </p:nvPicPr>
                    <p:blipFill>
                      <a:blip r:embed="rId16"/>
                      <a:stretch>
                        <a:fillRect/>
                      </a:stretch>
                    </p:blipFill>
                    <p:spPr>
                      <a:xfrm>
                        <a:off x="2495551" y="2997201"/>
                        <a:ext cx="1800225" cy="460375"/>
                      </a:xfrm>
                      <a:prstGeom prst="rect">
                        <a:avLst/>
                      </a:prstGeom>
                      <a:noFill/>
                      <a:ln w="38100">
                        <a:noFill/>
                        <a:miter/>
                      </a:ln>
                    </p:spPr>
                  </p:pic>
                </p:oleObj>
              </mc:Fallback>
            </mc:AlternateContent>
          </a:graphicData>
        </a:graphic>
      </p:graphicFrame>
      <p:sp>
        <p:nvSpPr>
          <p:cNvPr id="69641" name="Rectangle 9"/>
          <p:cNvSpPr/>
          <p:nvPr>
            <p:custDataLst>
              <p:tags r:id="rId6"/>
            </p:custDataLst>
          </p:nvPr>
        </p:nvSpPr>
        <p:spPr>
          <a:xfrm>
            <a:off x="1524001" y="3315772"/>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69642" name="Rectangle 19"/>
          <p:cNvSpPr/>
          <p:nvPr>
            <p:custDataLst>
              <p:tags r:id="rId7"/>
            </p:custDataLst>
          </p:nvPr>
        </p:nvSpPr>
        <p:spPr>
          <a:xfrm>
            <a:off x="1905001" y="952500"/>
            <a:ext cx="4078361" cy="565604"/>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1. </a:t>
            </a:r>
            <a:r>
              <a:rPr lang="en-US" altLang="en-US" sz="2800" b="1" dirty="0">
                <a:solidFill>
                  <a:srgbClr val="000000"/>
                </a:solidFill>
                <a:latin typeface="微软雅黑" panose="020B0503020204020204" pitchFamily="34" charset="-122"/>
              </a:rPr>
              <a:t>知识不确定性的表示</a:t>
            </a:r>
          </a:p>
        </p:txBody>
      </p:sp>
      <p:sp>
        <p:nvSpPr>
          <p:cNvPr id="162836" name="Text Box 20"/>
          <p:cNvSpPr txBox="1"/>
          <p:nvPr>
            <p:custDataLst>
              <p:tags r:id="rId8"/>
            </p:custDataLst>
          </p:nvPr>
        </p:nvSpPr>
        <p:spPr>
          <a:xfrm>
            <a:off x="1946593" y="5589271"/>
            <a:ext cx="8443912" cy="460375"/>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00000"/>
              </a:lnSpc>
              <a:spcBef>
                <a:spcPct val="50000"/>
              </a:spcBef>
              <a:spcAft>
                <a:spcPct val="0"/>
              </a:spcAft>
              <a:buNone/>
            </a:pPr>
            <a:r>
              <a:rPr lang="en-US" altLang="zh-CN" sz="2400" dirty="0">
                <a:solidFill>
                  <a:srgbClr val="000000"/>
                </a:solidFill>
                <a:latin typeface="微软雅黑" panose="020B0503020204020204" pitchFamily="34" charset="-122"/>
              </a:rPr>
              <a:t> IF   </a:t>
            </a:r>
            <a:r>
              <a:rPr lang="en-US" altLang="en-US" sz="2400" dirty="0">
                <a:solidFill>
                  <a:srgbClr val="000000"/>
                </a:solidFill>
                <a:latin typeface="微软雅黑" panose="020B0503020204020204" pitchFamily="34" charset="-122"/>
              </a:rPr>
              <a:t>头痛    </a:t>
            </a:r>
            <a:r>
              <a:rPr lang="en-US" altLang="zh-CN" sz="2400" dirty="0">
                <a:solidFill>
                  <a:srgbClr val="000000"/>
                </a:solidFill>
                <a:latin typeface="微软雅黑" panose="020B0503020204020204" pitchFamily="34" charset="-122"/>
              </a:rPr>
              <a:t>AND     </a:t>
            </a:r>
            <a:r>
              <a:rPr lang="en-US" altLang="en-US" sz="2400" dirty="0">
                <a:solidFill>
                  <a:srgbClr val="000000"/>
                </a:solidFill>
                <a:latin typeface="微软雅黑" panose="020B0503020204020204" pitchFamily="34" charset="-122"/>
              </a:rPr>
              <a:t>流涕       </a:t>
            </a:r>
            <a:r>
              <a:rPr lang="en-US" altLang="zh-CN" sz="2400" dirty="0">
                <a:solidFill>
                  <a:srgbClr val="000000"/>
                </a:solidFill>
                <a:latin typeface="微软雅黑" panose="020B0503020204020204" pitchFamily="34" charset="-122"/>
              </a:rPr>
              <a:t>THEN     </a:t>
            </a:r>
            <a:r>
              <a:rPr lang="en-US" altLang="en-US" sz="2400" dirty="0">
                <a:solidFill>
                  <a:srgbClr val="000000"/>
                </a:solidFill>
                <a:latin typeface="微软雅黑" panose="020B0503020204020204" pitchFamily="34" charset="-122"/>
              </a:rPr>
              <a:t>感冒  （</a:t>
            </a:r>
            <a:r>
              <a:rPr lang="en-US" altLang="zh-CN" sz="2400" dirty="0">
                <a:solidFill>
                  <a:srgbClr val="000000"/>
                </a:solidFill>
                <a:latin typeface="微软雅黑" panose="020B0503020204020204" pitchFamily="34" charset="-122"/>
              </a:rPr>
              <a:t>0.7</a:t>
            </a:r>
            <a:r>
              <a:rPr lang="en-US" altLang="en-US" sz="2400" dirty="0">
                <a:solidFill>
                  <a:srgbClr val="000000"/>
                </a:solidFill>
                <a:latin typeface="微软雅黑" panose="020B0503020204020204" pitchFamily="34" charset="-122"/>
              </a:rPr>
              <a:t>）</a:t>
            </a:r>
            <a:r>
              <a:rPr lang="en-US" altLang="en-US" sz="1800" dirty="0">
                <a:solidFill>
                  <a:srgbClr val="000000"/>
                </a:solidFill>
                <a:latin typeface="微软雅黑" panose="020B0503020204020204" pitchFamily="34" charset="-122"/>
              </a:rPr>
              <a:t> </a:t>
            </a:r>
          </a:p>
        </p:txBody>
      </p:sp>
      <p:sp>
        <p:nvSpPr>
          <p:cNvPr id="28682" name="Rectangle 23"/>
          <p:cNvSpPr/>
          <p:nvPr>
            <p:custDataLst>
              <p:tags r:id="rId9"/>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Tree>
    <p:custDataLst>
      <p:tags r:id="rId1"/>
    </p:custDataLst>
    <p:extLst>
      <p:ext uri="{BB962C8B-B14F-4D97-AF65-F5344CB8AC3E}">
        <p14:creationId xmlns:p14="http://schemas.microsoft.com/office/powerpoint/2010/main" val="8713882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2836"/>
                                        </p:tgtEl>
                                        <p:attrNameLst>
                                          <p:attrName>style.visibility</p:attrName>
                                        </p:attrNameLst>
                                      </p:cBhvr>
                                      <p:to>
                                        <p:strVal val="visible"/>
                                      </p:to>
                                    </p:set>
                                    <p:anim calcmode="lin" valueType="num">
                                      <p:cBhvr>
                                        <p:cTn id="7" dur="500" fill="hold"/>
                                        <p:tgtEl>
                                          <p:spTgt spid="162836"/>
                                        </p:tgtEl>
                                        <p:attrNameLst>
                                          <p:attrName>ppt_x</p:attrName>
                                        </p:attrNameLst>
                                      </p:cBhvr>
                                      <p:tavLst>
                                        <p:tav tm="0">
                                          <p:val>
                                            <p:strVal val="0-#ppt_w/2"/>
                                          </p:val>
                                        </p:tav>
                                        <p:tav tm="100000">
                                          <p:val>
                                            <p:strVal val="#ppt_x"/>
                                          </p:val>
                                        </p:tav>
                                      </p:tavLst>
                                    </p:anim>
                                    <p:anim calcmode="lin" valueType="num">
                                      <p:cBhvr>
                                        <p:cTn id="8" dur="500" fill="hold"/>
                                        <p:tgtEl>
                                          <p:spTgt spid="1628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6" grpId="0" bldLvl="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图片 6"/>
          <p:cNvPicPr>
            <a:picLocks noChangeAspect="1"/>
          </p:cNvPicPr>
          <p:nvPr>
            <p:custDataLst>
              <p:tags r:id="rId2"/>
            </p:custDataLst>
          </p:nvPr>
        </p:nvPicPr>
        <p:blipFill>
          <a:blip r:embed="rId11"/>
          <a:stretch>
            <a:fillRect/>
          </a:stretch>
        </p:blipFill>
        <p:spPr>
          <a:xfrm>
            <a:off x="1524000" y="6137276"/>
            <a:ext cx="539750" cy="720725"/>
          </a:xfrm>
          <a:prstGeom prst="rect">
            <a:avLst/>
          </a:prstGeom>
          <a:noFill/>
          <a:ln w="9525">
            <a:noFill/>
          </a:ln>
        </p:spPr>
      </p:pic>
      <p:pic>
        <p:nvPicPr>
          <p:cNvPr id="70659" name="图片 5"/>
          <p:cNvPicPr>
            <a:picLocks noChangeAspect="1"/>
          </p:cNvPicPr>
          <p:nvPr>
            <p:custDataLst>
              <p:tags r:id="rId3"/>
            </p:custDataLst>
          </p:nvPr>
        </p:nvPicPr>
        <p:blipFill>
          <a:blip r:embed="rId12"/>
          <a:stretch>
            <a:fillRect/>
          </a:stretch>
        </p:blipFill>
        <p:spPr>
          <a:xfrm>
            <a:off x="10128250" y="6132514"/>
            <a:ext cx="539750" cy="720725"/>
          </a:xfrm>
          <a:prstGeom prst="rect">
            <a:avLst/>
          </a:prstGeom>
          <a:noFill/>
          <a:ln w="9525">
            <a:noFill/>
          </a:ln>
        </p:spPr>
      </p:pic>
      <p:sp>
        <p:nvSpPr>
          <p:cNvPr id="7066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313</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8402" name="Rectangle 2"/>
          <p:cNvSpPr>
            <a:spLocks noGrp="1" noChangeArrowheads="1"/>
          </p:cNvSpPr>
          <p:nvPr>
            <p:ph idx="9"/>
            <p:custDataLst>
              <p:tags r:id="rId4"/>
            </p:custDataLst>
          </p:nvPr>
        </p:nvSpPr>
        <p:spPr>
          <a:xfrm>
            <a:off x="1898650" y="1741488"/>
            <a:ext cx="8540750" cy="2840038"/>
          </a:xfrm>
          <a:gradFill rotWithShape="0">
            <a:gsLst>
              <a:gs pos="0">
                <a:srgbClr val="CCFFFF"/>
              </a:gs>
              <a:gs pos="50000">
                <a:schemeClr val="bg1"/>
              </a:gs>
              <a:gs pos="100000">
                <a:srgbClr val="CCFFFF"/>
              </a:gs>
            </a:gsLst>
            <a:lin ang="18900000" scaled="1"/>
          </a:gradFill>
          <a:ln>
            <a:solidFill>
              <a:srgbClr val="808080"/>
            </a:solidFill>
            <a:miter lim="800000"/>
          </a:ln>
        </p:spPr>
        <p:txBody>
          <a:bodyPr wrap="square" lIns="91440" tIns="45720" rIns="91440" bIns="45720" numCol="1" anchor="t" anchorCtr="0" compatLnSpc="1"/>
          <a:lstStyle/>
          <a:p>
            <a:pPr marL="0" indent="-469900" algn="just" fontAlgn="base">
              <a:spcBef>
                <a:spcPct val="30000"/>
              </a:spcBef>
              <a:spcAft>
                <a:spcPct val="0"/>
              </a:spcAft>
              <a:buClr>
                <a:schemeClr val="accent2"/>
              </a:buClr>
              <a:buSzTx/>
              <a:buFont typeface="Wingdings" panose="05000000000000000000" pitchFamily="2" charset="2"/>
              <a:buChar char="§"/>
              <a:defRPr/>
            </a:pP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CF（H，E）的取值范围</a:t>
            </a: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[-1,1]。</a:t>
            </a:r>
          </a:p>
          <a:p>
            <a:pPr marL="0" indent="-469900" algn="just" fontAlgn="base">
              <a:spcBef>
                <a:spcPct val="30000"/>
              </a:spcBef>
              <a:spcAft>
                <a:spcPct val="0"/>
              </a:spcAft>
              <a:buClr>
                <a:schemeClr val="accent2"/>
              </a:buClr>
              <a:buSzTx/>
              <a:buFont typeface="Wingdings" panose="05000000000000000000" pitchFamily="2" charset="2"/>
              <a:buChar char="§"/>
              <a:defRPr/>
            </a:pP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若由于相应证据的出现增加结论</a:t>
            </a: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H </a:t>
            </a:r>
            <a:r>
              <a:rPr lang="en-US" altLang="zh-CN"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为真的可信度，则</a:t>
            </a:r>
            <a:r>
              <a:rPr lang="zh-CN" altLang="en-US"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取</a:t>
            </a: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CF（H，E）&gt; 0，证据的出现越是支持 H </a:t>
            </a:r>
            <a:r>
              <a:rPr lang="en-US" altLang="zh-CN"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为真，就使CF（H，E</a:t>
            </a: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的值越大</a:t>
            </a: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p>
          <a:p>
            <a:pPr marL="0" indent="-469900" algn="just" fontAlgn="base">
              <a:spcBef>
                <a:spcPct val="30000"/>
              </a:spcBef>
              <a:spcAft>
                <a:spcPct val="0"/>
              </a:spcAft>
              <a:buClr>
                <a:schemeClr val="accent2"/>
              </a:buClr>
              <a:buSzTx/>
              <a:buFont typeface="Wingdings" panose="05000000000000000000" pitchFamily="2" charset="2"/>
              <a:buChar char="§"/>
              <a:defRPr/>
            </a:pP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反之，</a:t>
            </a:r>
            <a:r>
              <a:rPr lang="zh-CN" altLang="en-US"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取</a:t>
            </a:r>
            <a:r>
              <a:rPr lang="en-US" altLang="zh-CN"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CF（H，E</a:t>
            </a: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）&lt; 0，证据的出现越是支持 H </a:t>
            </a:r>
            <a:r>
              <a:rPr lang="en-US" altLang="zh-CN"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为假，CF（H，E）的值就越小</a:t>
            </a: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p>
          <a:p>
            <a:pPr marL="0" indent="-469900" algn="just" fontAlgn="base">
              <a:spcBef>
                <a:spcPct val="30000"/>
              </a:spcBef>
              <a:spcAft>
                <a:spcPct val="0"/>
              </a:spcAft>
              <a:buClr>
                <a:schemeClr val="accent2"/>
              </a:buClr>
              <a:buSzTx/>
              <a:buFont typeface="Wingdings" panose="05000000000000000000" pitchFamily="2" charset="2"/>
              <a:buChar char="§"/>
              <a:defRPr/>
            </a:pP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若证据的出现与否与</a:t>
            </a: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H </a:t>
            </a:r>
            <a:r>
              <a:rPr lang="en-US" altLang="zh-CN" sz="2200" b="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无关，则</a:t>
            </a:r>
            <a:r>
              <a:rPr lang="en-US" altLang="zh-CN" sz="22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CF（H，E）= 0。</a:t>
            </a:r>
          </a:p>
        </p:txBody>
      </p:sp>
      <p:sp>
        <p:nvSpPr>
          <p:cNvPr id="70662" name="Rectangle 3"/>
          <p:cNvSpPr/>
          <p:nvPr>
            <p:custDataLst>
              <p:tags r:id="rId5"/>
            </p:custDataLst>
          </p:nvPr>
        </p:nvSpPr>
        <p:spPr>
          <a:xfrm>
            <a:off x="1524001" y="3134797"/>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70663" name="Rectangle 6"/>
          <p:cNvSpPr/>
          <p:nvPr>
            <p:custDataLst>
              <p:tags r:id="rId6"/>
            </p:custDataLst>
          </p:nvPr>
        </p:nvSpPr>
        <p:spPr>
          <a:xfrm>
            <a:off x="1524001" y="3315772"/>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70664" name="Rectangle 8"/>
          <p:cNvSpPr/>
          <p:nvPr>
            <p:custDataLst>
              <p:tags r:id="rId7"/>
            </p:custDataLst>
          </p:nvPr>
        </p:nvSpPr>
        <p:spPr>
          <a:xfrm>
            <a:off x="1847851" y="879475"/>
            <a:ext cx="4078361" cy="565604"/>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1. </a:t>
            </a:r>
            <a:r>
              <a:rPr lang="en-US" altLang="en-US" sz="2800" b="1" dirty="0">
                <a:solidFill>
                  <a:srgbClr val="000000"/>
                </a:solidFill>
                <a:latin typeface="微软雅黑" panose="020B0503020204020204" pitchFamily="34" charset="-122"/>
              </a:rPr>
              <a:t>知识不确定性的表示</a:t>
            </a:r>
          </a:p>
        </p:txBody>
      </p:sp>
      <p:sp>
        <p:nvSpPr>
          <p:cNvPr id="29703" name="Rectangle 12"/>
          <p:cNvSpPr/>
          <p:nvPr>
            <p:custDataLst>
              <p:tags r:id="rId8"/>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
        <p:nvSpPr>
          <p:cNvPr id="29704" name="文本框 1"/>
          <p:cNvSpPr txBox="1"/>
          <p:nvPr>
            <p:custDataLst>
              <p:tags r:id="rId9"/>
            </p:custDataLst>
          </p:nvPr>
        </p:nvSpPr>
        <p:spPr>
          <a:xfrm>
            <a:off x="1881189" y="4814888"/>
            <a:ext cx="8526463" cy="1134862"/>
          </a:xfrm>
          <a:prstGeom prst="rect">
            <a:avLst/>
          </a:prstGeom>
          <a:solidFill>
            <a:schemeClr val="lt1">
              <a:lumMod val="85000"/>
            </a:schemeClr>
          </a:solidFill>
          <a:ln w="9525">
            <a:noFill/>
          </a:ln>
        </p:spPr>
        <p:txBody>
          <a:bodyPr>
            <a:spAutoFit/>
          </a:bodyPr>
          <a:lstStyle/>
          <a:p>
            <a:pPr>
              <a:lnSpc>
                <a:spcPct val="150000"/>
              </a:lnSpc>
              <a:defRPr/>
            </a:pPr>
            <a:r>
              <a:rPr lang="zh-CN" altLang="en-US" sz="2400" noProof="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可信度 </a:t>
            </a:r>
            <a:r>
              <a:rPr lang="en-US" altLang="zh-CN" sz="2400" noProof="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CF</a:t>
            </a:r>
            <a:r>
              <a:rPr lang="zh-CN" altLang="zh-CN" sz="2400" noProof="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反应的</a:t>
            </a:r>
            <a:r>
              <a:rPr lang="en-US" altLang="zh-CN" sz="2400" noProof="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是前提条件E与结论H之间的联系强度，</a:t>
            </a:r>
            <a:r>
              <a:rPr lang="zh-CN" altLang="en-US" sz="2400" noProof="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在这里</a:t>
            </a:r>
            <a:r>
              <a:rPr lang="en-US" altLang="zh-CN" sz="2400" noProof="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即相应知识的知识强度</a:t>
            </a:r>
            <a:r>
              <a:rPr lang="zh-CN" altLang="en-US" sz="2400" noProof="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noProof="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CF</a:t>
            </a:r>
            <a:r>
              <a:rPr lang="en-US" altLang="zh-CN" sz="2400" noProof="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(H,E)</a:t>
            </a:r>
            <a:r>
              <a:rPr lang="zh-CN" altLang="en-US" sz="2400" noProof="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实际上是</a:t>
            </a:r>
            <a:r>
              <a:rPr lang="zh-CN" altLang="en-US" sz="2400" b="1" noProof="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知识的静态强度</a:t>
            </a:r>
            <a:r>
              <a:rPr lang="zh-CN" altLang="en-US" sz="2400" noProof="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2653616918"/>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6"/>
          <p:cNvPicPr>
            <a:picLocks noChangeAspect="1"/>
          </p:cNvPicPr>
          <p:nvPr>
            <p:custDataLst>
              <p:tags r:id="rId2"/>
            </p:custDataLst>
          </p:nvPr>
        </p:nvPicPr>
        <p:blipFill>
          <a:blip r:embed="rId10"/>
          <a:stretch>
            <a:fillRect/>
          </a:stretch>
        </p:blipFill>
        <p:spPr>
          <a:xfrm>
            <a:off x="1524000" y="6137276"/>
            <a:ext cx="539750" cy="720725"/>
          </a:xfrm>
          <a:prstGeom prst="rect">
            <a:avLst/>
          </a:prstGeom>
          <a:noFill/>
          <a:ln w="9525">
            <a:noFill/>
          </a:ln>
        </p:spPr>
      </p:pic>
      <p:pic>
        <p:nvPicPr>
          <p:cNvPr id="71683" name="图片 5"/>
          <p:cNvPicPr>
            <a:picLocks noChangeAspect="1"/>
          </p:cNvPicPr>
          <p:nvPr>
            <p:custDataLst>
              <p:tags r:id="rId3"/>
            </p:custDataLst>
          </p:nvPr>
        </p:nvPicPr>
        <p:blipFill>
          <a:blip r:embed="rId11"/>
          <a:stretch>
            <a:fillRect/>
          </a:stretch>
        </p:blipFill>
        <p:spPr>
          <a:xfrm>
            <a:off x="10128250" y="6132514"/>
            <a:ext cx="539750" cy="720725"/>
          </a:xfrm>
          <a:prstGeom prst="rect">
            <a:avLst/>
          </a:prstGeom>
          <a:noFill/>
          <a:ln w="9525">
            <a:noFill/>
          </a:ln>
        </p:spPr>
      </p:pic>
      <p:sp>
        <p:nvSpPr>
          <p:cNvPr id="7168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314</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963" name="Rectangle 3"/>
          <p:cNvSpPr>
            <a:spLocks noGrp="1" noChangeArrowheads="1"/>
          </p:cNvSpPr>
          <p:nvPr>
            <p:ph idx="9"/>
            <p:custDataLst>
              <p:tags r:id="rId4"/>
            </p:custDataLst>
          </p:nvPr>
        </p:nvSpPr>
        <p:spPr>
          <a:xfrm>
            <a:off x="1985964" y="2211389"/>
            <a:ext cx="8220075" cy="3921125"/>
          </a:xfrm>
          <a:gradFill rotWithShape="0">
            <a:gsLst>
              <a:gs pos="0">
                <a:srgbClr val="99CCFF"/>
              </a:gs>
              <a:gs pos="100000">
                <a:schemeClr val="bg1"/>
              </a:gs>
            </a:gsLst>
            <a:path path="rect">
              <a:fillToRect l="100000" t="100000"/>
            </a:path>
          </a:gradFill>
          <a:ln>
            <a:solidFill>
              <a:srgbClr val="808080"/>
            </a:solidFill>
            <a:miter lim="800000"/>
          </a:ln>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Font typeface="Wingdings" panose="05000000000000000000" pitchFamily="2" charset="2"/>
              <a:buChar char="§"/>
              <a:defRPr/>
            </a:pPr>
            <a:r>
              <a:rPr lang="zh-CN" altLang="en-US" sz="24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证据E的可信度取值范围：[-1，1] 。</a:t>
            </a:r>
          </a:p>
          <a:p>
            <a:pPr marL="196850" indent="-196850" algn="just" fontAlgn="base">
              <a:lnSpc>
                <a:spcPct val="120000"/>
              </a:lnSpc>
              <a:spcBef>
                <a:spcPct val="30000"/>
              </a:spcBef>
              <a:spcAft>
                <a:spcPct val="0"/>
              </a:spcAft>
              <a:buClr>
                <a:schemeClr val="accent2"/>
              </a:buClr>
              <a:buSzTx/>
              <a:buFont typeface="Wingdings" panose="05000000000000000000" pitchFamily="2" charset="2"/>
              <a:buChar char="§"/>
              <a:defRPr/>
            </a:pPr>
            <a:r>
              <a:rPr lang="zh-CN" altLang="en-US" sz="24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对于初始证据，若所有观察S能肯定它为真，</a:t>
            </a:r>
            <a:endParaRPr lang="en-US" altLang="zh-CN" sz="24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a:p>
            <a:pPr marL="0" indent="0" algn="just" fontAlgn="base">
              <a:lnSpc>
                <a:spcPct val="120000"/>
              </a:lnSpc>
              <a:spcBef>
                <a:spcPct val="30000"/>
              </a:spcBef>
              <a:spcAft>
                <a:spcPct val="0"/>
              </a:spcAft>
              <a:buClr>
                <a:schemeClr val="accent2"/>
              </a:buClr>
              <a:buSzTx/>
              <a:buNone/>
              <a:defRPr/>
            </a:pPr>
            <a:r>
              <a:rPr lang="en-US" altLang="zh-CN" sz="24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4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则CF(E)= 1。</a:t>
            </a:r>
          </a:p>
          <a:p>
            <a:pPr marL="196850" indent="-196850" algn="just" fontAlgn="base">
              <a:lnSpc>
                <a:spcPct val="120000"/>
              </a:lnSpc>
              <a:spcBef>
                <a:spcPct val="30000"/>
              </a:spcBef>
              <a:spcAft>
                <a:spcPct val="0"/>
              </a:spcAft>
              <a:buClr>
                <a:schemeClr val="accent2"/>
              </a:buClr>
              <a:buSzTx/>
              <a:buFont typeface="Wingdings" panose="05000000000000000000" pitchFamily="2" charset="2"/>
              <a:buChar char="§"/>
              <a:defRPr/>
            </a:pPr>
            <a:r>
              <a:rPr lang="zh-CN" altLang="en-US" sz="24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若肯定它为假，则  CF(E) = –1。</a:t>
            </a:r>
          </a:p>
          <a:p>
            <a:pPr marL="196850" indent="-196850" algn="just" fontAlgn="base">
              <a:lnSpc>
                <a:spcPct val="120000"/>
              </a:lnSpc>
              <a:spcBef>
                <a:spcPct val="30000"/>
              </a:spcBef>
              <a:spcAft>
                <a:spcPct val="0"/>
              </a:spcAft>
              <a:buClr>
                <a:schemeClr val="accent2"/>
              </a:buClr>
              <a:buSzTx/>
              <a:buFont typeface="Wingdings" panose="05000000000000000000" pitchFamily="2" charset="2"/>
              <a:buChar char="§"/>
              <a:defRPr/>
            </a:pPr>
            <a:r>
              <a:rPr lang="zh-CN" altLang="en-US" sz="24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若以某种程度为真，则   0 &lt; CF(E) &lt; 1。</a:t>
            </a:r>
          </a:p>
          <a:p>
            <a:pPr marL="196850" indent="-196850" algn="just" fontAlgn="base">
              <a:lnSpc>
                <a:spcPct val="120000"/>
              </a:lnSpc>
              <a:spcBef>
                <a:spcPct val="30000"/>
              </a:spcBef>
              <a:spcAft>
                <a:spcPct val="0"/>
              </a:spcAft>
              <a:buClr>
                <a:schemeClr val="accent2"/>
              </a:buClr>
              <a:buSzTx/>
              <a:buFont typeface="Wingdings" panose="05000000000000000000" pitchFamily="2" charset="2"/>
              <a:buChar char="§"/>
              <a:defRPr/>
            </a:pPr>
            <a:r>
              <a:rPr lang="zh-CN" altLang="en-US" sz="24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若以某种程度为假，则 －1 &lt; CF(E) &lt; 0 。</a:t>
            </a:r>
          </a:p>
          <a:p>
            <a:pPr marL="196850" indent="-196850" algn="just" fontAlgn="base">
              <a:lnSpc>
                <a:spcPct val="120000"/>
              </a:lnSpc>
              <a:spcBef>
                <a:spcPct val="30000"/>
              </a:spcBef>
              <a:spcAft>
                <a:spcPct val="0"/>
              </a:spcAft>
              <a:buClr>
                <a:schemeClr val="accent2"/>
              </a:buClr>
              <a:buSzTx/>
              <a:buFont typeface="Wingdings" panose="05000000000000000000" pitchFamily="2" charset="2"/>
              <a:buChar char="§"/>
              <a:defRPr/>
            </a:pPr>
            <a:r>
              <a:rPr lang="zh-CN" altLang="en-US" sz="2400" b="1" spc="15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若未获得任何相关的观察，则 CF(E) = 0。</a:t>
            </a:r>
          </a:p>
        </p:txBody>
      </p:sp>
      <p:sp>
        <p:nvSpPr>
          <p:cNvPr id="71686" name="Text Box 5"/>
          <p:cNvSpPr txBox="1"/>
          <p:nvPr>
            <p:custDataLst>
              <p:tags r:id="rId5"/>
            </p:custDataLst>
          </p:nvPr>
        </p:nvSpPr>
        <p:spPr>
          <a:xfrm>
            <a:off x="4800600" y="1484313"/>
            <a:ext cx="2071688" cy="36830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zh-CN" sz="1800" dirty="0">
              <a:solidFill>
                <a:srgbClr val="000000"/>
              </a:solidFill>
              <a:latin typeface="微软雅黑" panose="020B0503020204020204" pitchFamily="34" charset="-122"/>
            </a:endParaRPr>
          </a:p>
        </p:txBody>
      </p:sp>
      <p:sp>
        <p:nvSpPr>
          <p:cNvPr id="168966" name="Text Box 6"/>
          <p:cNvSpPr txBox="1"/>
          <p:nvPr>
            <p:custDataLst>
              <p:tags r:id="rId6"/>
            </p:custDataLst>
          </p:nvPr>
        </p:nvSpPr>
        <p:spPr>
          <a:xfrm>
            <a:off x="2644776" y="1598614"/>
            <a:ext cx="5876925" cy="460375"/>
          </a:xfrm>
          <a:prstGeom prst="rect">
            <a:avLst/>
          </a:prstGeom>
          <a:gradFill rotWithShape="0">
            <a:gsLst>
              <a:gs pos="0">
                <a:srgbClr val="99CCFF"/>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00000"/>
              </a:lnSpc>
              <a:spcAft>
                <a:spcPct val="0"/>
              </a:spcAft>
              <a:buNone/>
            </a:pPr>
            <a:r>
              <a:rPr lang="en-US" altLang="zh-CN" sz="2400" i="1" dirty="0">
                <a:solidFill>
                  <a:srgbClr val="000000"/>
                </a:solidFill>
                <a:latin typeface="Times New Roman" panose="02020603050405020304" pitchFamily="18" charset="0"/>
                <a:cs typeface="Times New Roman" panose="02020603050405020304" pitchFamily="18" charset="0"/>
              </a:rPr>
              <a:t>CF(E)</a:t>
            </a:r>
            <a:r>
              <a:rPr lang="en-US"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0.6</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zh-CN" sz="2400" i="1" dirty="0">
                <a:solidFill>
                  <a:srgbClr val="000000"/>
                </a:solidFill>
                <a:latin typeface="Times New Roman" panose="02020603050405020304" pitchFamily="18" charset="0"/>
                <a:cs typeface="Times New Roman" panose="02020603050405020304" pitchFamily="18" charset="0"/>
              </a:rPr>
              <a:t>E </a:t>
            </a:r>
            <a:r>
              <a:rPr lang="en-US" altLang="en-US" sz="2400" dirty="0">
                <a:solidFill>
                  <a:srgbClr val="000000"/>
                </a:solidFill>
                <a:latin typeface="Times New Roman" panose="02020603050405020304" pitchFamily="18" charset="0"/>
                <a:cs typeface="Times New Roman" panose="02020603050405020304" pitchFamily="18" charset="0"/>
              </a:rPr>
              <a:t>的可信度为</a:t>
            </a:r>
            <a:r>
              <a:rPr lang="en-US" altLang="zh-CN" sz="2400" dirty="0">
                <a:solidFill>
                  <a:srgbClr val="000000"/>
                </a:solidFill>
                <a:latin typeface="Times New Roman" panose="02020603050405020304" pitchFamily="18" charset="0"/>
                <a:cs typeface="Times New Roman" panose="02020603050405020304" pitchFamily="18" charset="0"/>
              </a:rPr>
              <a:t>0.6</a:t>
            </a:r>
          </a:p>
        </p:txBody>
      </p:sp>
      <p:sp>
        <p:nvSpPr>
          <p:cNvPr id="71688" name="Rectangle 7"/>
          <p:cNvSpPr/>
          <p:nvPr>
            <p:custDataLst>
              <p:tags r:id="rId7"/>
            </p:custDataLst>
          </p:nvPr>
        </p:nvSpPr>
        <p:spPr>
          <a:xfrm>
            <a:off x="1936751" y="947738"/>
            <a:ext cx="4078361" cy="533288"/>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1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2. </a:t>
            </a:r>
            <a:r>
              <a:rPr lang="en-US" altLang="en-US" sz="2800" b="1" dirty="0">
                <a:solidFill>
                  <a:srgbClr val="000000"/>
                </a:solidFill>
                <a:latin typeface="微软雅黑" panose="020B0503020204020204" pitchFamily="34" charset="-122"/>
              </a:rPr>
              <a:t>证据不确定性的表示</a:t>
            </a:r>
          </a:p>
        </p:txBody>
      </p:sp>
      <p:sp>
        <p:nvSpPr>
          <p:cNvPr id="30727" name="Rectangle 10"/>
          <p:cNvSpPr/>
          <p:nvPr>
            <p:custDataLst>
              <p:tags r:id="rId8"/>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Tree>
    <p:custDataLst>
      <p:tags r:id="rId1"/>
    </p:custDataLst>
    <p:extLst>
      <p:ext uri="{BB962C8B-B14F-4D97-AF65-F5344CB8AC3E}">
        <p14:creationId xmlns:p14="http://schemas.microsoft.com/office/powerpoint/2010/main" val="15185627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8966"/>
                                        </p:tgtEl>
                                        <p:attrNameLst>
                                          <p:attrName>style.visibility</p:attrName>
                                        </p:attrNameLst>
                                      </p:cBhvr>
                                      <p:to>
                                        <p:strVal val="visible"/>
                                      </p:to>
                                    </p:set>
                                    <p:anim calcmode="lin" valueType="num">
                                      <p:cBhvr>
                                        <p:cTn id="7" dur="500" fill="hold"/>
                                        <p:tgtEl>
                                          <p:spTgt spid="168966"/>
                                        </p:tgtEl>
                                        <p:attrNameLst>
                                          <p:attrName>ppt_x</p:attrName>
                                        </p:attrNameLst>
                                      </p:cBhvr>
                                      <p:tavLst>
                                        <p:tav tm="0">
                                          <p:val>
                                            <p:strVal val="#ppt_x"/>
                                          </p:val>
                                        </p:tav>
                                        <p:tav tm="100000">
                                          <p:val>
                                            <p:strVal val="#ppt_x"/>
                                          </p:val>
                                        </p:tav>
                                      </p:tavLst>
                                    </p:anim>
                                    <p:anim calcmode="lin" valueType="num">
                                      <p:cBhvr>
                                        <p:cTn id="8" dur="500" fill="hold"/>
                                        <p:tgtEl>
                                          <p:spTgt spid="1689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8963">
                                            <p:bg/>
                                          </p:spTgt>
                                        </p:tgtEl>
                                        <p:attrNameLst>
                                          <p:attrName>style.visibility</p:attrName>
                                        </p:attrNameLst>
                                      </p:cBhvr>
                                      <p:to>
                                        <p:strVal val="visible"/>
                                      </p:to>
                                    </p:set>
                                    <p:anim calcmode="lin" valueType="num">
                                      <p:cBhvr>
                                        <p:cTn id="13" dur="500" fill="hold"/>
                                        <p:tgtEl>
                                          <p:spTgt spid="168963">
                                            <p:bg/>
                                          </p:spTgt>
                                        </p:tgtEl>
                                        <p:attrNameLst>
                                          <p:attrName>ppt_x</p:attrName>
                                        </p:attrNameLst>
                                      </p:cBhvr>
                                      <p:tavLst>
                                        <p:tav tm="0">
                                          <p:val>
                                            <p:strVal val="0-#ppt_w/2"/>
                                          </p:val>
                                        </p:tav>
                                        <p:tav tm="100000">
                                          <p:val>
                                            <p:strVal val="#ppt_x"/>
                                          </p:val>
                                        </p:tav>
                                      </p:tavLst>
                                    </p:anim>
                                    <p:anim calcmode="lin" valueType="num">
                                      <p:cBhvr>
                                        <p:cTn id="14" dur="500" fill="hold"/>
                                        <p:tgtEl>
                                          <p:spTgt spid="168963">
                                            <p:bg/>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8963">
                                            <p:txEl>
                                              <p:pRg st="0" end="0"/>
                                            </p:txEl>
                                          </p:spTgt>
                                        </p:tgtEl>
                                        <p:attrNameLst>
                                          <p:attrName>style.visibility</p:attrName>
                                        </p:attrNameLst>
                                      </p:cBhvr>
                                      <p:to>
                                        <p:strVal val="visible"/>
                                      </p:to>
                                    </p:set>
                                    <p:anim calcmode="lin" valueType="num">
                                      <p:cBhvr>
                                        <p:cTn id="19" dur="500" fill="hold"/>
                                        <p:tgtEl>
                                          <p:spTgt spid="168963">
                                            <p:txEl>
                                              <p:pRg st="0" end="0"/>
                                            </p:txEl>
                                          </p:spTgt>
                                        </p:tgtEl>
                                        <p:attrNameLst>
                                          <p:attrName>ppt_x</p:attrName>
                                        </p:attrNameLst>
                                      </p:cBhvr>
                                      <p:tavLst>
                                        <p:tav tm="0">
                                          <p:val>
                                            <p:strVal val="0-#ppt_w/2"/>
                                          </p:val>
                                        </p:tav>
                                        <p:tav tm="100000">
                                          <p:val>
                                            <p:strVal val="#ppt_x"/>
                                          </p:val>
                                        </p:tav>
                                      </p:tavLst>
                                    </p:anim>
                                    <p:anim calcmode="lin" valueType="num">
                                      <p:cBhvr>
                                        <p:cTn id="20" dur="500" fill="hold"/>
                                        <p:tgtEl>
                                          <p:spTgt spid="1689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8963">
                                            <p:txEl>
                                              <p:pRg st="1" end="1"/>
                                            </p:txEl>
                                          </p:spTgt>
                                        </p:tgtEl>
                                        <p:attrNameLst>
                                          <p:attrName>style.visibility</p:attrName>
                                        </p:attrNameLst>
                                      </p:cBhvr>
                                      <p:to>
                                        <p:strVal val="visible"/>
                                      </p:to>
                                    </p:set>
                                    <p:anim calcmode="lin" valueType="num">
                                      <p:cBhvr>
                                        <p:cTn id="25" dur="500" fill="hold"/>
                                        <p:tgtEl>
                                          <p:spTgt spid="168963">
                                            <p:txEl>
                                              <p:pRg st="1" end="1"/>
                                            </p:txEl>
                                          </p:spTgt>
                                        </p:tgtEl>
                                        <p:attrNameLst>
                                          <p:attrName>ppt_x</p:attrName>
                                        </p:attrNameLst>
                                      </p:cBhvr>
                                      <p:tavLst>
                                        <p:tav tm="0">
                                          <p:val>
                                            <p:strVal val="0-#ppt_w/2"/>
                                          </p:val>
                                        </p:tav>
                                        <p:tav tm="100000">
                                          <p:val>
                                            <p:strVal val="#ppt_x"/>
                                          </p:val>
                                        </p:tav>
                                      </p:tavLst>
                                    </p:anim>
                                    <p:anim calcmode="lin" valueType="num">
                                      <p:cBhvr>
                                        <p:cTn id="26" dur="500" fill="hold"/>
                                        <p:tgtEl>
                                          <p:spTgt spid="1689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8963">
                                            <p:txEl>
                                              <p:pRg st="2" end="2"/>
                                            </p:txEl>
                                          </p:spTgt>
                                        </p:tgtEl>
                                        <p:attrNameLst>
                                          <p:attrName>style.visibility</p:attrName>
                                        </p:attrNameLst>
                                      </p:cBhvr>
                                      <p:to>
                                        <p:strVal val="visible"/>
                                      </p:to>
                                    </p:set>
                                    <p:anim calcmode="lin" valueType="num">
                                      <p:cBhvr>
                                        <p:cTn id="31" dur="500" fill="hold"/>
                                        <p:tgtEl>
                                          <p:spTgt spid="168963">
                                            <p:txEl>
                                              <p:pRg st="2" end="2"/>
                                            </p:txEl>
                                          </p:spTgt>
                                        </p:tgtEl>
                                        <p:attrNameLst>
                                          <p:attrName>ppt_x</p:attrName>
                                        </p:attrNameLst>
                                      </p:cBhvr>
                                      <p:tavLst>
                                        <p:tav tm="0">
                                          <p:val>
                                            <p:strVal val="0-#ppt_w/2"/>
                                          </p:val>
                                        </p:tav>
                                        <p:tav tm="100000">
                                          <p:val>
                                            <p:strVal val="#ppt_x"/>
                                          </p:val>
                                        </p:tav>
                                      </p:tavLst>
                                    </p:anim>
                                    <p:anim calcmode="lin" valueType="num">
                                      <p:cBhvr>
                                        <p:cTn id="32" dur="500" fill="hold"/>
                                        <p:tgtEl>
                                          <p:spTgt spid="1689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8963">
                                            <p:txEl>
                                              <p:pRg st="3" end="3"/>
                                            </p:txEl>
                                          </p:spTgt>
                                        </p:tgtEl>
                                        <p:attrNameLst>
                                          <p:attrName>style.visibility</p:attrName>
                                        </p:attrNameLst>
                                      </p:cBhvr>
                                      <p:to>
                                        <p:strVal val="visible"/>
                                      </p:to>
                                    </p:set>
                                    <p:anim calcmode="lin" valueType="num">
                                      <p:cBhvr>
                                        <p:cTn id="37" dur="500" fill="hold"/>
                                        <p:tgtEl>
                                          <p:spTgt spid="168963">
                                            <p:txEl>
                                              <p:pRg st="3" end="3"/>
                                            </p:txEl>
                                          </p:spTgt>
                                        </p:tgtEl>
                                        <p:attrNameLst>
                                          <p:attrName>ppt_x</p:attrName>
                                        </p:attrNameLst>
                                      </p:cBhvr>
                                      <p:tavLst>
                                        <p:tav tm="0">
                                          <p:val>
                                            <p:strVal val="0-#ppt_w/2"/>
                                          </p:val>
                                        </p:tav>
                                        <p:tav tm="100000">
                                          <p:val>
                                            <p:strVal val="#ppt_x"/>
                                          </p:val>
                                        </p:tav>
                                      </p:tavLst>
                                    </p:anim>
                                    <p:anim calcmode="lin" valueType="num">
                                      <p:cBhvr>
                                        <p:cTn id="38" dur="500" fill="hold"/>
                                        <p:tgtEl>
                                          <p:spTgt spid="1689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68963">
                                            <p:txEl>
                                              <p:pRg st="4" end="4"/>
                                            </p:txEl>
                                          </p:spTgt>
                                        </p:tgtEl>
                                        <p:attrNameLst>
                                          <p:attrName>style.visibility</p:attrName>
                                        </p:attrNameLst>
                                      </p:cBhvr>
                                      <p:to>
                                        <p:strVal val="visible"/>
                                      </p:to>
                                    </p:set>
                                    <p:anim calcmode="lin" valueType="num">
                                      <p:cBhvr>
                                        <p:cTn id="43" dur="500" fill="hold"/>
                                        <p:tgtEl>
                                          <p:spTgt spid="168963">
                                            <p:txEl>
                                              <p:pRg st="4" end="4"/>
                                            </p:txEl>
                                          </p:spTgt>
                                        </p:tgtEl>
                                        <p:attrNameLst>
                                          <p:attrName>ppt_x</p:attrName>
                                        </p:attrNameLst>
                                      </p:cBhvr>
                                      <p:tavLst>
                                        <p:tav tm="0">
                                          <p:val>
                                            <p:strVal val="0-#ppt_w/2"/>
                                          </p:val>
                                        </p:tav>
                                        <p:tav tm="100000">
                                          <p:val>
                                            <p:strVal val="#ppt_x"/>
                                          </p:val>
                                        </p:tav>
                                      </p:tavLst>
                                    </p:anim>
                                    <p:anim calcmode="lin" valueType="num">
                                      <p:cBhvr>
                                        <p:cTn id="44" dur="500" fill="hold"/>
                                        <p:tgtEl>
                                          <p:spTgt spid="16896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68963">
                                            <p:txEl>
                                              <p:pRg st="5" end="5"/>
                                            </p:txEl>
                                          </p:spTgt>
                                        </p:tgtEl>
                                        <p:attrNameLst>
                                          <p:attrName>style.visibility</p:attrName>
                                        </p:attrNameLst>
                                      </p:cBhvr>
                                      <p:to>
                                        <p:strVal val="visible"/>
                                      </p:to>
                                    </p:set>
                                    <p:anim calcmode="lin" valueType="num">
                                      <p:cBhvr>
                                        <p:cTn id="49" dur="500" fill="hold"/>
                                        <p:tgtEl>
                                          <p:spTgt spid="168963">
                                            <p:txEl>
                                              <p:pRg st="5" end="5"/>
                                            </p:txEl>
                                          </p:spTgt>
                                        </p:tgtEl>
                                        <p:attrNameLst>
                                          <p:attrName>ppt_x</p:attrName>
                                        </p:attrNameLst>
                                      </p:cBhvr>
                                      <p:tavLst>
                                        <p:tav tm="0">
                                          <p:val>
                                            <p:strVal val="0-#ppt_w/2"/>
                                          </p:val>
                                        </p:tav>
                                        <p:tav tm="100000">
                                          <p:val>
                                            <p:strVal val="#ppt_x"/>
                                          </p:val>
                                        </p:tav>
                                      </p:tavLst>
                                    </p:anim>
                                    <p:anim calcmode="lin" valueType="num">
                                      <p:cBhvr>
                                        <p:cTn id="50" dur="500" fill="hold"/>
                                        <p:tgtEl>
                                          <p:spTgt spid="16896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68963">
                                            <p:txEl>
                                              <p:pRg st="6" end="6"/>
                                            </p:txEl>
                                          </p:spTgt>
                                        </p:tgtEl>
                                        <p:attrNameLst>
                                          <p:attrName>style.visibility</p:attrName>
                                        </p:attrNameLst>
                                      </p:cBhvr>
                                      <p:to>
                                        <p:strVal val="visible"/>
                                      </p:to>
                                    </p:set>
                                    <p:anim calcmode="lin" valueType="num">
                                      <p:cBhvr>
                                        <p:cTn id="55" dur="500" fill="hold"/>
                                        <p:tgtEl>
                                          <p:spTgt spid="168963">
                                            <p:txEl>
                                              <p:pRg st="6" end="6"/>
                                            </p:txEl>
                                          </p:spTgt>
                                        </p:tgtEl>
                                        <p:attrNameLst>
                                          <p:attrName>ppt_x</p:attrName>
                                        </p:attrNameLst>
                                      </p:cBhvr>
                                      <p:tavLst>
                                        <p:tav tm="0">
                                          <p:val>
                                            <p:strVal val="0-#ppt_w/2"/>
                                          </p:val>
                                        </p:tav>
                                        <p:tav tm="100000">
                                          <p:val>
                                            <p:strVal val="#ppt_x"/>
                                          </p:val>
                                        </p:tav>
                                      </p:tavLst>
                                    </p:anim>
                                    <p:anim calcmode="lin" valueType="num">
                                      <p:cBhvr>
                                        <p:cTn id="56" dur="500" fill="hold"/>
                                        <p:tgtEl>
                                          <p:spTgt spid="16896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animBg="1"/>
      <p:bldP spid="168966" grpId="0" bldLvl="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图片 6"/>
          <p:cNvPicPr>
            <a:picLocks noChangeAspect="1"/>
          </p:cNvPicPr>
          <p:nvPr>
            <p:custDataLst>
              <p:tags r:id="rId2"/>
            </p:custDataLst>
          </p:nvPr>
        </p:nvPicPr>
        <p:blipFill>
          <a:blip r:embed="rId8"/>
          <a:stretch>
            <a:fillRect/>
          </a:stretch>
        </p:blipFill>
        <p:spPr>
          <a:xfrm>
            <a:off x="1524000" y="6137276"/>
            <a:ext cx="539750" cy="720725"/>
          </a:xfrm>
          <a:prstGeom prst="rect">
            <a:avLst/>
          </a:prstGeom>
          <a:noFill/>
          <a:ln w="9525">
            <a:noFill/>
          </a:ln>
        </p:spPr>
      </p:pic>
      <p:pic>
        <p:nvPicPr>
          <p:cNvPr id="72707" name="图片 5"/>
          <p:cNvPicPr>
            <a:picLocks noChangeAspect="1"/>
          </p:cNvPicPr>
          <p:nvPr>
            <p:custDataLst>
              <p:tags r:id="rId3"/>
            </p:custDataLst>
          </p:nvPr>
        </p:nvPicPr>
        <p:blipFill>
          <a:blip r:embed="rId9"/>
          <a:stretch>
            <a:fillRect/>
          </a:stretch>
        </p:blipFill>
        <p:spPr>
          <a:xfrm>
            <a:off x="10128250" y="6132514"/>
            <a:ext cx="539750" cy="720725"/>
          </a:xfrm>
          <a:prstGeom prst="rect">
            <a:avLst/>
          </a:prstGeom>
          <a:noFill/>
          <a:ln w="9525">
            <a:noFill/>
          </a:ln>
        </p:spPr>
      </p:pic>
      <p:sp>
        <p:nvSpPr>
          <p:cNvPr id="7270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315</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709" name="Rectangle 26"/>
          <p:cNvSpPr/>
          <p:nvPr>
            <p:custDataLst>
              <p:tags r:id="rId4"/>
            </p:custDataLst>
          </p:nvPr>
        </p:nvSpPr>
        <p:spPr>
          <a:xfrm>
            <a:off x="1936751" y="947738"/>
            <a:ext cx="4078361" cy="533288"/>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1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2. </a:t>
            </a:r>
            <a:r>
              <a:rPr lang="en-US" altLang="en-US" sz="2800" b="1" dirty="0">
                <a:solidFill>
                  <a:srgbClr val="000000"/>
                </a:solidFill>
                <a:latin typeface="微软雅黑" panose="020B0503020204020204" pitchFamily="34" charset="-122"/>
              </a:rPr>
              <a:t>证据不确定性的表示</a:t>
            </a:r>
          </a:p>
        </p:txBody>
      </p:sp>
      <p:sp>
        <p:nvSpPr>
          <p:cNvPr id="31748" name="Rectangle 30"/>
          <p:cNvSpPr/>
          <p:nvPr>
            <p:custDataLst>
              <p:tags r:id="rId5"/>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
        <p:nvSpPr>
          <p:cNvPr id="31749" name="文本框 1"/>
          <p:cNvSpPr txBox="1"/>
          <p:nvPr>
            <p:custDataLst>
              <p:tags r:id="rId6"/>
            </p:custDataLst>
          </p:nvPr>
        </p:nvSpPr>
        <p:spPr>
          <a:xfrm>
            <a:off x="1936750" y="1582738"/>
            <a:ext cx="8402638" cy="2861310"/>
          </a:xfrm>
          <a:prstGeom prst="rect">
            <a:avLst/>
          </a:prstGeom>
          <a:solidFill>
            <a:schemeClr val="lt1">
              <a:lumMod val="85000"/>
            </a:schemeClr>
          </a:solidFill>
          <a:ln w="9525">
            <a:noFill/>
          </a:ln>
        </p:spPr>
        <p:txBody>
          <a:bodyPr>
            <a:spAutoFit/>
          </a:bodyPr>
          <a:lstStyle/>
          <a:p>
            <a:pPr>
              <a:lnSpc>
                <a:spcPct val="150000"/>
              </a:lnSpc>
              <a:defRPr/>
            </a:pPr>
            <a:r>
              <a:rPr lang="zh-CN" altLang="en-US" sz="2400" noProof="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可见，</a:t>
            </a:r>
            <a:r>
              <a:rPr lang="zh-CN" altLang="en-US" sz="2400" noProof="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CF (E)所描述的是</a:t>
            </a:r>
            <a:r>
              <a:rPr lang="zh-CN" altLang="en-US" sz="2400" b="1" noProof="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证据的动态强度</a:t>
            </a:r>
            <a:r>
              <a:rPr lang="zh-CN" altLang="en-US" sz="2400" noProof="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。尽管它和知识的静态强度在表示方法上类似， 但二者的含义却完全不同。 知识的静态强度 CF(H, E)表示的是知识的强度 （在规则库相对稳 定），即当 E 所对应的证据为真时对 H 的影响程度。而动态强度 CF(E)表示的是证据 E 当前的不确定性程度。</a:t>
            </a:r>
          </a:p>
        </p:txBody>
      </p:sp>
    </p:spTree>
    <p:custDataLst>
      <p:tags r:id="rId1"/>
    </p:custDataLst>
    <p:extLst>
      <p:ext uri="{BB962C8B-B14F-4D97-AF65-F5344CB8AC3E}">
        <p14:creationId xmlns:p14="http://schemas.microsoft.com/office/powerpoint/2010/main" val="3003492671"/>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6"/>
          <p:cNvPicPr>
            <a:picLocks noChangeAspect="1"/>
          </p:cNvPicPr>
          <p:nvPr>
            <p:custDataLst>
              <p:tags r:id="rId2"/>
            </p:custDataLst>
          </p:nvPr>
        </p:nvPicPr>
        <p:blipFill>
          <a:blip r:embed="rId10"/>
          <a:stretch>
            <a:fillRect/>
          </a:stretch>
        </p:blipFill>
        <p:spPr>
          <a:xfrm>
            <a:off x="1524000" y="6137276"/>
            <a:ext cx="539750" cy="720725"/>
          </a:xfrm>
          <a:prstGeom prst="rect">
            <a:avLst/>
          </a:prstGeom>
          <a:noFill/>
          <a:ln w="9525">
            <a:noFill/>
          </a:ln>
        </p:spPr>
      </p:pic>
      <p:pic>
        <p:nvPicPr>
          <p:cNvPr id="73731" name="图片 5"/>
          <p:cNvPicPr>
            <a:picLocks noChangeAspect="1"/>
          </p:cNvPicPr>
          <p:nvPr>
            <p:custDataLst>
              <p:tags r:id="rId3"/>
            </p:custDataLst>
          </p:nvPr>
        </p:nvPicPr>
        <p:blipFill>
          <a:blip r:embed="rId11"/>
          <a:stretch>
            <a:fillRect/>
          </a:stretch>
        </p:blipFill>
        <p:spPr>
          <a:xfrm>
            <a:off x="10128250" y="6132514"/>
            <a:ext cx="539750" cy="720725"/>
          </a:xfrm>
          <a:prstGeom prst="rect">
            <a:avLst/>
          </a:prstGeom>
          <a:noFill/>
          <a:ln w="9525">
            <a:noFill/>
          </a:ln>
        </p:spPr>
      </p:pic>
      <p:sp>
        <p:nvSpPr>
          <p:cNvPr id="7373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316</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733" name="Rectangle 2"/>
          <p:cNvSpPr>
            <a:spLocks noGrp="1" noChangeArrowheads="1"/>
          </p:cNvSpPr>
          <p:nvPr>
            <p:ph idx="9"/>
            <p:custDataLst>
              <p:tags r:id="rId4"/>
            </p:custDataLst>
          </p:nvPr>
        </p:nvSpPr>
        <p:spPr>
          <a:xfrm>
            <a:off x="1679575" y="1906589"/>
            <a:ext cx="8540750" cy="4314825"/>
          </a:xfrm>
          <a:solidFill>
            <a:srgbClr val="FFFFFF"/>
          </a:solidFill>
          <a:ln>
            <a:solidFill>
              <a:srgbClr val="808080"/>
            </a:solidFill>
            <a:miter lim="800000"/>
          </a:ln>
        </p:spPr>
        <p:txBody>
          <a:bodyPr wrap="square" lIns="91440" tIns="45720" rIns="91440" bIns="45720" numCol="1" anchor="t" anchorCtr="0" compatLnSpc="1"/>
          <a:lstStyle/>
          <a:p>
            <a:pPr marL="196850" indent="-196850" algn="just" fontAlgn="base">
              <a:lnSpc>
                <a:spcPct val="80000"/>
              </a:lnSpc>
              <a:spcBef>
                <a:spcPct val="30000"/>
              </a:spcBef>
              <a:spcAft>
                <a:spcPct val="0"/>
              </a:spcAft>
              <a:buClr>
                <a:schemeClr val="accent2"/>
              </a:buClr>
              <a:buSzTx/>
              <a:buFont typeface="Wingdings" panose="05000000000000000000" pitchFamily="2" charset="2"/>
              <a:buChar char="§"/>
              <a:defRPr/>
            </a:pP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组合证据：多个单一证据的合取</a:t>
            </a:r>
            <a:endPar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80000"/>
              </a:lnSpc>
              <a:spcBef>
                <a:spcPct val="30000"/>
              </a:spcBef>
              <a:spcAft>
                <a:spcPct val="0"/>
              </a:spcAft>
              <a:buClr>
                <a:schemeClr val="accent2"/>
              </a:buClr>
              <a:buSzTx/>
              <a:buFont typeface="Wingdings" panose="05000000000000000000" pitchFamily="2" charset="2"/>
              <a:buChar char="§"/>
              <a:defRPr/>
            </a:pPr>
            <a:endPar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80000"/>
              </a:lnSpc>
              <a:spcBef>
                <a:spcPct val="30000"/>
              </a:spcBef>
              <a:spcAft>
                <a:spcPct val="0"/>
              </a:spcAft>
              <a:buClr>
                <a:schemeClr val="accent2"/>
              </a:buClr>
              <a:buSzTx/>
              <a:buFont typeface="Wingdings" panose="05000000000000000000" pitchFamily="2" charset="2"/>
              <a:buChar char="§"/>
              <a:defRPr/>
            </a:pPr>
            <a:endPar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80000"/>
              </a:lnSpc>
              <a:spcBef>
                <a:spcPct val="30000"/>
              </a:spcBef>
              <a:spcAft>
                <a:spcPct val="0"/>
              </a:spcAft>
              <a:buClr>
                <a:schemeClr val="accent2"/>
              </a:buClr>
              <a:buSzTx/>
              <a:buFont typeface="Wingdings" panose="05000000000000000000" pitchFamily="2" charset="2"/>
              <a:buChar char="§"/>
              <a:defRPr/>
            </a:pP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则</a:t>
            </a:r>
          </a:p>
          <a:p>
            <a:pPr marL="196850" indent="-196850" algn="just" fontAlgn="base">
              <a:lnSpc>
                <a:spcPct val="80000"/>
              </a:lnSpc>
              <a:spcBef>
                <a:spcPct val="30000"/>
              </a:spcBef>
              <a:spcAft>
                <a:spcPct val="0"/>
              </a:spcAft>
              <a:buClr>
                <a:schemeClr val="accent2"/>
              </a:buClr>
              <a:buSzTx/>
              <a:buFont typeface="Wingdings" panose="05000000000000000000" pitchFamily="2" charset="2"/>
              <a:buChar char="§"/>
              <a:defRPr/>
            </a:pPr>
            <a:endPar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80000"/>
              </a:lnSpc>
              <a:spcBef>
                <a:spcPct val="30000"/>
              </a:spcBef>
              <a:spcAft>
                <a:spcPct val="0"/>
              </a:spcAft>
              <a:buClr>
                <a:schemeClr val="accent2"/>
              </a:buClr>
              <a:buSzTx/>
              <a:buFont typeface="Wingdings" panose="05000000000000000000" pitchFamily="2" charset="2"/>
              <a:buChar char="§"/>
              <a:defRPr/>
            </a:pP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组合证据：多个单一证据的析取</a:t>
            </a:r>
            <a:endPar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80000"/>
              </a:lnSpc>
              <a:spcBef>
                <a:spcPct val="30000"/>
              </a:spcBef>
              <a:spcAft>
                <a:spcPct val="0"/>
              </a:spcAft>
              <a:buClr>
                <a:schemeClr val="accent2"/>
              </a:buClr>
              <a:buSzTx/>
              <a:buFont typeface="Wingdings" panose="05000000000000000000" pitchFamily="2" charset="2"/>
              <a:buChar char="§"/>
              <a:defRPr/>
            </a:pPr>
            <a:endPar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fontAlgn="base">
              <a:lnSpc>
                <a:spcPct val="80000"/>
              </a:lnSpc>
              <a:spcBef>
                <a:spcPct val="30000"/>
              </a:spcBef>
              <a:spcAft>
                <a:spcPct val="0"/>
              </a:spcAft>
              <a:buClr>
                <a:schemeClr val="accent2"/>
              </a:buClr>
              <a:buSzTx/>
              <a:buNone/>
              <a:defRPr/>
            </a:pP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marL="196850" indent="-196850" algn="just" fontAlgn="base">
              <a:lnSpc>
                <a:spcPct val="80000"/>
              </a:lnSpc>
              <a:spcBef>
                <a:spcPct val="30000"/>
              </a:spcBef>
              <a:spcAft>
                <a:spcPct val="0"/>
              </a:spcAft>
              <a:buClr>
                <a:schemeClr val="accent2"/>
              </a:buClr>
              <a:buSzTx/>
              <a:buFont typeface="Wingdings" panose="05000000000000000000" pitchFamily="2" charset="2"/>
              <a:buChar char="§"/>
              <a:defRPr/>
            </a:pP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则</a:t>
            </a:r>
          </a:p>
          <a:p>
            <a:pPr marL="0" indent="0" algn="just" fontAlgn="base">
              <a:lnSpc>
                <a:spcPct val="80000"/>
              </a:lnSpc>
              <a:spcBef>
                <a:spcPct val="30000"/>
              </a:spcBef>
              <a:spcAft>
                <a:spcPct val="0"/>
              </a:spcAft>
              <a:buClr>
                <a:schemeClr val="accent2"/>
              </a:buClr>
              <a:buSzTx/>
              <a:buNone/>
              <a:defRPr/>
            </a:pP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graphicFrame>
        <p:nvGraphicFramePr>
          <p:cNvPr id="73734" name="Object 8"/>
          <p:cNvGraphicFramePr/>
          <p:nvPr/>
        </p:nvGraphicFramePr>
        <p:xfrm>
          <a:off x="2422844" y="3169286"/>
          <a:ext cx="5368925" cy="436563"/>
        </p:xfrm>
        <a:graphic>
          <a:graphicData uri="http://schemas.openxmlformats.org/presentationml/2006/ole">
            <mc:AlternateContent xmlns:mc="http://schemas.openxmlformats.org/markup-compatibility/2006">
              <mc:Choice xmlns:v="urn:schemas-microsoft-com:vml" Requires="v">
                <p:oleObj r:id="rId12" imgW="2651125" imgH="215900" progId="Equation.3">
                  <p:embed/>
                </p:oleObj>
              </mc:Choice>
              <mc:Fallback>
                <p:oleObj r:id="rId12" imgW="2651125" imgH="215900" progId="Equation.3">
                  <p:embed/>
                  <p:pic>
                    <p:nvPicPr>
                      <p:cNvPr id="73734" name="Object 8"/>
                      <p:cNvPicPr/>
                      <p:nvPr/>
                    </p:nvPicPr>
                    <p:blipFill>
                      <a:blip r:embed="rId13"/>
                      <a:stretch>
                        <a:fillRect/>
                      </a:stretch>
                    </p:blipFill>
                    <p:spPr>
                      <a:xfrm>
                        <a:off x="2422844" y="3169286"/>
                        <a:ext cx="5368925" cy="436563"/>
                      </a:xfrm>
                      <a:prstGeom prst="rect">
                        <a:avLst/>
                      </a:prstGeom>
                      <a:noFill/>
                      <a:ln w="38100">
                        <a:noFill/>
                        <a:miter/>
                      </a:ln>
                    </p:spPr>
                  </p:pic>
                </p:oleObj>
              </mc:Fallback>
            </mc:AlternateContent>
          </a:graphicData>
        </a:graphic>
      </p:graphicFrame>
      <p:graphicFrame>
        <p:nvGraphicFramePr>
          <p:cNvPr id="73735" name="Object 15"/>
          <p:cNvGraphicFramePr/>
          <p:nvPr/>
        </p:nvGraphicFramePr>
        <p:xfrm>
          <a:off x="2495233" y="5373370"/>
          <a:ext cx="5949950" cy="471488"/>
        </p:xfrm>
        <a:graphic>
          <a:graphicData uri="http://schemas.openxmlformats.org/presentationml/2006/ole">
            <mc:AlternateContent xmlns:mc="http://schemas.openxmlformats.org/markup-compatibility/2006">
              <mc:Choice xmlns:v="urn:schemas-microsoft-com:vml" Requires="v">
                <p:oleObj r:id="rId14" imgW="2726690" imgH="215900" progId="Equation.3">
                  <p:embed/>
                </p:oleObj>
              </mc:Choice>
              <mc:Fallback>
                <p:oleObj r:id="rId14" imgW="2726690" imgH="215900" progId="Equation.3">
                  <p:embed/>
                  <p:pic>
                    <p:nvPicPr>
                      <p:cNvPr id="73735" name="Object 15"/>
                      <p:cNvPicPr/>
                      <p:nvPr/>
                    </p:nvPicPr>
                    <p:blipFill>
                      <a:blip r:embed="rId15"/>
                      <a:stretch>
                        <a:fillRect/>
                      </a:stretch>
                    </p:blipFill>
                    <p:spPr>
                      <a:xfrm>
                        <a:off x="2495233" y="5373370"/>
                        <a:ext cx="5949950" cy="471488"/>
                      </a:xfrm>
                      <a:prstGeom prst="rect">
                        <a:avLst/>
                      </a:prstGeom>
                      <a:noFill/>
                      <a:ln w="38100">
                        <a:noFill/>
                        <a:miter/>
                      </a:ln>
                    </p:spPr>
                  </p:pic>
                </p:oleObj>
              </mc:Fallback>
            </mc:AlternateContent>
          </a:graphicData>
        </a:graphic>
      </p:graphicFrame>
      <p:sp>
        <p:nvSpPr>
          <p:cNvPr id="73736" name="Rectangle 18"/>
          <p:cNvSpPr/>
          <p:nvPr>
            <p:custDataLst>
              <p:tags r:id="rId5"/>
            </p:custDataLst>
          </p:nvPr>
        </p:nvSpPr>
        <p:spPr>
          <a:xfrm>
            <a:off x="1860550" y="1050926"/>
            <a:ext cx="4834978" cy="437043"/>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8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3. </a:t>
            </a:r>
            <a:r>
              <a:rPr lang="en-US" altLang="en-US" sz="2800" b="1" dirty="0">
                <a:solidFill>
                  <a:srgbClr val="000000"/>
                </a:solidFill>
                <a:latin typeface="微软雅黑" panose="020B0503020204020204" pitchFamily="34" charset="-122"/>
              </a:rPr>
              <a:t>组合证据不确定性的算法</a:t>
            </a:r>
          </a:p>
        </p:txBody>
      </p:sp>
      <p:sp>
        <p:nvSpPr>
          <p:cNvPr id="73737" name="Text Box 19"/>
          <p:cNvSpPr txBox="1"/>
          <p:nvPr>
            <p:custDataLst>
              <p:tags r:id="rId6"/>
            </p:custDataLst>
          </p:nvPr>
        </p:nvSpPr>
        <p:spPr>
          <a:xfrm>
            <a:off x="2009776" y="2493010"/>
            <a:ext cx="8118475" cy="491490"/>
          </a:xfrm>
          <a:prstGeom prst="rect">
            <a:avLst/>
          </a:prstGeom>
          <a:noFill/>
          <a:ln w="9525">
            <a:noFill/>
          </a:ln>
        </p:spPr>
        <p:txBody>
          <a:bodyPr wrap="squar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zh-CN" sz="2600" i="1" dirty="0">
                <a:solidFill>
                  <a:srgbClr val="000000"/>
                </a:solidFill>
                <a:latin typeface="微软雅黑" panose="020B0503020204020204" pitchFamily="34" charset="-122"/>
              </a:rPr>
              <a:t>E</a:t>
            </a:r>
            <a:r>
              <a:rPr lang="en-US" altLang="zh-CN" sz="2600" dirty="0">
                <a:solidFill>
                  <a:srgbClr val="000000"/>
                </a:solidFill>
                <a:latin typeface="微软雅黑" panose="020B0503020204020204" pitchFamily="34" charset="-122"/>
              </a:rPr>
              <a:t>=</a:t>
            </a:r>
            <a:r>
              <a:rPr lang="en-US" altLang="zh-CN" sz="2600" i="1" dirty="0">
                <a:solidFill>
                  <a:srgbClr val="000000"/>
                </a:solidFill>
                <a:latin typeface="微软雅黑" panose="020B0503020204020204" pitchFamily="34" charset="-122"/>
              </a:rPr>
              <a:t>E</a:t>
            </a:r>
            <a:r>
              <a:rPr lang="en-US" altLang="zh-CN" sz="2600" baseline="-25000" dirty="0">
                <a:solidFill>
                  <a:srgbClr val="000000"/>
                </a:solidFill>
                <a:latin typeface="微软雅黑" panose="020B0503020204020204" pitchFamily="34" charset="-122"/>
              </a:rPr>
              <a:t>1</a:t>
            </a:r>
            <a:r>
              <a:rPr lang="en-US" altLang="zh-CN" sz="2600" dirty="0">
                <a:solidFill>
                  <a:srgbClr val="000000"/>
                </a:solidFill>
                <a:latin typeface="微软雅黑" panose="020B0503020204020204" pitchFamily="34" charset="-122"/>
              </a:rPr>
              <a:t>    AND      </a:t>
            </a:r>
            <a:r>
              <a:rPr lang="en-US" altLang="zh-CN" sz="2600" i="1" dirty="0">
                <a:solidFill>
                  <a:srgbClr val="000000"/>
                </a:solidFill>
                <a:latin typeface="微软雅黑" panose="020B0503020204020204" pitchFamily="34" charset="-122"/>
              </a:rPr>
              <a:t>E</a:t>
            </a:r>
            <a:r>
              <a:rPr lang="en-US" altLang="zh-CN" sz="2600" baseline="-25000" dirty="0">
                <a:solidFill>
                  <a:srgbClr val="000000"/>
                </a:solidFill>
                <a:latin typeface="微软雅黑" panose="020B0503020204020204" pitchFamily="34" charset="-122"/>
              </a:rPr>
              <a:t>2</a:t>
            </a:r>
            <a:r>
              <a:rPr lang="en-US" altLang="zh-CN" sz="2600" dirty="0">
                <a:solidFill>
                  <a:srgbClr val="000000"/>
                </a:solidFill>
                <a:latin typeface="微软雅黑" panose="020B0503020204020204" pitchFamily="34" charset="-122"/>
              </a:rPr>
              <a:t>     AND     </a:t>
            </a:r>
            <a:r>
              <a:rPr lang="en-US" altLang="zh-CN" sz="3600" b="1" baseline="25000" dirty="0">
                <a:solidFill>
                  <a:srgbClr val="000000"/>
                </a:solidFill>
                <a:latin typeface="微软雅黑" panose="020B0503020204020204" pitchFamily="34" charset="-122"/>
              </a:rPr>
              <a:t>…</a:t>
            </a:r>
            <a:r>
              <a:rPr lang="en-US" altLang="zh-CN" sz="2600" dirty="0">
                <a:solidFill>
                  <a:srgbClr val="000000"/>
                </a:solidFill>
                <a:latin typeface="微软雅黑" panose="020B0503020204020204" pitchFamily="34" charset="-122"/>
              </a:rPr>
              <a:t>    AND       </a:t>
            </a:r>
            <a:r>
              <a:rPr lang="en-US" altLang="zh-CN" sz="2600" i="1" dirty="0">
                <a:solidFill>
                  <a:srgbClr val="000000"/>
                </a:solidFill>
                <a:latin typeface="微软雅黑" panose="020B0503020204020204" pitchFamily="34" charset="-122"/>
              </a:rPr>
              <a:t>E</a:t>
            </a:r>
            <a:r>
              <a:rPr lang="en-US" altLang="zh-CN" sz="2600" baseline="-25000" dirty="0">
                <a:solidFill>
                  <a:srgbClr val="000000"/>
                </a:solidFill>
                <a:latin typeface="微软雅黑" panose="020B0503020204020204" pitchFamily="34" charset="-122"/>
              </a:rPr>
              <a:t>n</a:t>
            </a:r>
          </a:p>
        </p:txBody>
      </p:sp>
      <p:sp>
        <p:nvSpPr>
          <p:cNvPr id="73738" name="Text Box 20"/>
          <p:cNvSpPr txBox="1"/>
          <p:nvPr>
            <p:custDataLst>
              <p:tags r:id="rId7"/>
            </p:custDataLst>
          </p:nvPr>
        </p:nvSpPr>
        <p:spPr>
          <a:xfrm>
            <a:off x="2063751" y="4653280"/>
            <a:ext cx="7846695" cy="491490"/>
          </a:xfrm>
          <a:prstGeom prst="rect">
            <a:avLst/>
          </a:prstGeom>
          <a:noFill/>
          <a:ln w="9525">
            <a:noFill/>
          </a:ln>
        </p:spPr>
        <p:txBody>
          <a:bodyPr wrap="squar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zh-CN" sz="2600" i="1" dirty="0">
                <a:solidFill>
                  <a:srgbClr val="000000"/>
                </a:solidFill>
                <a:latin typeface="微软雅黑" panose="020B0503020204020204" pitchFamily="34" charset="-122"/>
              </a:rPr>
              <a:t>E</a:t>
            </a:r>
            <a:r>
              <a:rPr lang="en-US" altLang="zh-CN" sz="2600" dirty="0">
                <a:solidFill>
                  <a:srgbClr val="000000"/>
                </a:solidFill>
                <a:latin typeface="微软雅黑" panose="020B0503020204020204" pitchFamily="34" charset="-122"/>
              </a:rPr>
              <a:t>=</a:t>
            </a:r>
            <a:r>
              <a:rPr lang="en-US" altLang="zh-CN" sz="2600" i="1" dirty="0">
                <a:solidFill>
                  <a:srgbClr val="000000"/>
                </a:solidFill>
                <a:latin typeface="微软雅黑" panose="020B0503020204020204" pitchFamily="34" charset="-122"/>
              </a:rPr>
              <a:t>E</a:t>
            </a:r>
            <a:r>
              <a:rPr lang="en-US" altLang="zh-CN" sz="2600" baseline="-25000" dirty="0">
                <a:solidFill>
                  <a:srgbClr val="000000"/>
                </a:solidFill>
                <a:latin typeface="微软雅黑" panose="020B0503020204020204" pitchFamily="34" charset="-122"/>
              </a:rPr>
              <a:t>1</a:t>
            </a:r>
            <a:r>
              <a:rPr lang="en-US" altLang="zh-CN" sz="2600" dirty="0">
                <a:solidFill>
                  <a:srgbClr val="000000"/>
                </a:solidFill>
                <a:latin typeface="微软雅黑" panose="020B0503020204020204" pitchFamily="34" charset="-122"/>
              </a:rPr>
              <a:t>    OR      </a:t>
            </a:r>
            <a:r>
              <a:rPr lang="en-US" altLang="zh-CN" sz="2600" i="1" dirty="0">
                <a:solidFill>
                  <a:srgbClr val="000000"/>
                </a:solidFill>
                <a:latin typeface="微软雅黑" panose="020B0503020204020204" pitchFamily="34" charset="-122"/>
              </a:rPr>
              <a:t>E</a:t>
            </a:r>
            <a:r>
              <a:rPr lang="en-US" altLang="zh-CN" sz="2600" baseline="-25000" dirty="0">
                <a:solidFill>
                  <a:srgbClr val="000000"/>
                </a:solidFill>
                <a:latin typeface="微软雅黑" panose="020B0503020204020204" pitchFamily="34" charset="-122"/>
              </a:rPr>
              <a:t>2</a:t>
            </a:r>
            <a:r>
              <a:rPr lang="en-US" altLang="zh-CN" sz="2600" dirty="0">
                <a:solidFill>
                  <a:srgbClr val="000000"/>
                </a:solidFill>
                <a:latin typeface="微软雅黑" panose="020B0503020204020204" pitchFamily="34" charset="-122"/>
              </a:rPr>
              <a:t>      OR     </a:t>
            </a:r>
            <a:r>
              <a:rPr lang="en-US" altLang="zh-CN" sz="3600" b="1" baseline="25000" dirty="0">
                <a:solidFill>
                  <a:srgbClr val="000000"/>
                </a:solidFill>
                <a:latin typeface="微软雅黑" panose="020B0503020204020204" pitchFamily="34" charset="-122"/>
              </a:rPr>
              <a:t>…</a:t>
            </a:r>
            <a:r>
              <a:rPr lang="en-US" altLang="zh-CN" sz="2600" dirty="0">
                <a:solidFill>
                  <a:srgbClr val="000000"/>
                </a:solidFill>
                <a:latin typeface="微软雅黑" panose="020B0503020204020204" pitchFamily="34" charset="-122"/>
              </a:rPr>
              <a:t>     OR        </a:t>
            </a:r>
            <a:r>
              <a:rPr lang="en-US" altLang="zh-CN" sz="2600" i="1" dirty="0">
                <a:solidFill>
                  <a:srgbClr val="000000"/>
                </a:solidFill>
                <a:latin typeface="微软雅黑" panose="020B0503020204020204" pitchFamily="34" charset="-122"/>
              </a:rPr>
              <a:t>E</a:t>
            </a:r>
            <a:r>
              <a:rPr lang="en-US" altLang="zh-CN" sz="2600" baseline="-25000" dirty="0">
                <a:solidFill>
                  <a:srgbClr val="000000"/>
                </a:solidFill>
                <a:latin typeface="微软雅黑" panose="020B0503020204020204" pitchFamily="34" charset="-122"/>
              </a:rPr>
              <a:t>n</a:t>
            </a:r>
          </a:p>
        </p:txBody>
      </p:sp>
      <p:sp>
        <p:nvSpPr>
          <p:cNvPr id="32777" name="Rectangle 23"/>
          <p:cNvSpPr/>
          <p:nvPr>
            <p:custDataLst>
              <p:tags r:id="rId8"/>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Tree>
    <p:custDataLst>
      <p:tags r:id="rId1"/>
    </p:custDataLst>
    <p:extLst>
      <p:ext uri="{BB962C8B-B14F-4D97-AF65-F5344CB8AC3E}">
        <p14:creationId xmlns:p14="http://schemas.microsoft.com/office/powerpoint/2010/main" val="69226840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图片 6"/>
          <p:cNvPicPr>
            <a:picLocks noChangeAspect="1"/>
          </p:cNvPicPr>
          <p:nvPr>
            <p:custDataLst>
              <p:tags r:id="rId2"/>
            </p:custDataLst>
          </p:nvPr>
        </p:nvPicPr>
        <p:blipFill>
          <a:blip r:embed="rId11"/>
          <a:stretch>
            <a:fillRect/>
          </a:stretch>
        </p:blipFill>
        <p:spPr>
          <a:xfrm>
            <a:off x="1524000" y="6137276"/>
            <a:ext cx="539750" cy="720725"/>
          </a:xfrm>
          <a:prstGeom prst="rect">
            <a:avLst/>
          </a:prstGeom>
          <a:noFill/>
          <a:ln w="9525">
            <a:noFill/>
          </a:ln>
        </p:spPr>
      </p:pic>
      <p:pic>
        <p:nvPicPr>
          <p:cNvPr id="74755" name="图片 5"/>
          <p:cNvPicPr>
            <a:picLocks noChangeAspect="1"/>
          </p:cNvPicPr>
          <p:nvPr>
            <p:custDataLst>
              <p:tags r:id="rId3"/>
            </p:custDataLst>
          </p:nvPr>
        </p:nvPicPr>
        <p:blipFill>
          <a:blip r:embed="rId12"/>
          <a:stretch>
            <a:fillRect/>
          </a:stretch>
        </p:blipFill>
        <p:spPr>
          <a:xfrm>
            <a:off x="10128250" y="6132514"/>
            <a:ext cx="539750" cy="720725"/>
          </a:xfrm>
          <a:prstGeom prst="rect">
            <a:avLst/>
          </a:prstGeom>
          <a:noFill/>
          <a:ln w="9525">
            <a:noFill/>
          </a:ln>
        </p:spPr>
      </p:pic>
      <p:sp>
        <p:nvSpPr>
          <p:cNvPr id="7475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317</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986" name="Rectangle 2"/>
          <p:cNvSpPr>
            <a:spLocks noGrp="1" noChangeArrowheads="1"/>
          </p:cNvSpPr>
          <p:nvPr>
            <p:ph idx="9"/>
            <p:custDataLst>
              <p:tags r:id="rId4"/>
            </p:custDataLst>
          </p:nvPr>
        </p:nvSpPr>
        <p:spPr>
          <a:xfrm>
            <a:off x="1835150" y="1660525"/>
            <a:ext cx="8447088" cy="4171950"/>
          </a:xfrm>
          <a:solidFill>
            <a:srgbClr val="FFFFFF"/>
          </a:solidFill>
          <a:ln>
            <a:solidFill>
              <a:srgbClr val="808080"/>
            </a:solidFill>
            <a:miter lim="800000"/>
          </a:ln>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Font typeface="Wingdings" panose="05000000000000000000" pitchFamily="2" charset="2"/>
              <a:buChar char="§"/>
              <a:defRPr/>
            </a:pP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C－F模型中的不确定性推理：从不确定的初始证据出发，通过运用相关的不确定性知识，最终推出结论并求出结论的可信度值。结论</a:t>
            </a: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H </a:t>
            </a: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的可信度由下式计算</a:t>
            </a: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0" indent="0" algn="just" fontAlgn="base">
              <a:lnSpc>
                <a:spcPct val="120000"/>
              </a:lnSpc>
              <a:spcBef>
                <a:spcPct val="30000"/>
              </a:spcBef>
              <a:spcAft>
                <a:spcPct val="0"/>
              </a:spcAft>
              <a:buClr>
                <a:schemeClr val="accent2"/>
              </a:buClr>
              <a:buSzTx/>
              <a:buNone/>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74758" name="Rectangle 12"/>
          <p:cNvSpPr/>
          <p:nvPr>
            <p:custDataLst>
              <p:tags r:id="rId5"/>
            </p:custDataLst>
          </p:nvPr>
        </p:nvSpPr>
        <p:spPr>
          <a:xfrm>
            <a:off x="1524001" y="2642672"/>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aphicFrame>
        <p:nvGraphicFramePr>
          <p:cNvPr id="169995" name="Object 11"/>
          <p:cNvGraphicFramePr/>
          <p:nvPr>
            <p:extLst>
              <p:ext uri="{D42A27DB-BD31-4B8C-83A1-F6EECF244321}">
                <p14:modId xmlns:p14="http://schemas.microsoft.com/office/powerpoint/2010/main" val="3499712803"/>
              </p:ext>
            </p:extLst>
          </p:nvPr>
        </p:nvGraphicFramePr>
        <p:xfrm>
          <a:off x="2060575" y="2949041"/>
          <a:ext cx="4705350" cy="384175"/>
        </p:xfrm>
        <a:graphic>
          <a:graphicData uri="http://schemas.openxmlformats.org/presentationml/2006/ole">
            <mc:AlternateContent xmlns:mc="http://schemas.openxmlformats.org/markup-compatibility/2006">
              <mc:Choice xmlns:v="urn:schemas-microsoft-com:vml" Requires="v">
                <p:oleObj r:id="rId13" imgW="2296795" imgH="203200" progId="Equation.3">
                  <p:embed/>
                </p:oleObj>
              </mc:Choice>
              <mc:Fallback>
                <p:oleObj r:id="rId13" imgW="2296795" imgH="203200" progId="Equation.3">
                  <p:embed/>
                  <p:pic>
                    <p:nvPicPr>
                      <p:cNvPr id="169995" name="Object 11"/>
                      <p:cNvPicPr/>
                      <p:nvPr/>
                    </p:nvPicPr>
                    <p:blipFill>
                      <a:blip r:embed="rId14"/>
                      <a:stretch>
                        <a:fillRect/>
                      </a:stretch>
                    </p:blipFill>
                    <p:spPr>
                      <a:xfrm>
                        <a:off x="2060575" y="2949041"/>
                        <a:ext cx="4705350" cy="384175"/>
                      </a:xfrm>
                      <a:prstGeom prst="rect">
                        <a:avLst/>
                      </a:prstGeom>
                      <a:noFill/>
                      <a:ln w="38100">
                        <a:noFill/>
                        <a:miter/>
                      </a:ln>
                    </p:spPr>
                  </p:pic>
                </p:oleObj>
              </mc:Fallback>
            </mc:AlternateContent>
          </a:graphicData>
        </a:graphic>
      </p:graphicFrame>
      <p:sp>
        <p:nvSpPr>
          <p:cNvPr id="74760" name="Rectangle 14"/>
          <p:cNvSpPr/>
          <p:nvPr>
            <p:custDataLst>
              <p:tags r:id="rId6"/>
            </p:custDataLst>
          </p:nvPr>
        </p:nvSpPr>
        <p:spPr>
          <a:xfrm>
            <a:off x="1847851" y="895350"/>
            <a:ext cx="4078361"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b="1" dirty="0">
                <a:solidFill>
                  <a:srgbClr val="000000"/>
                </a:solidFill>
                <a:latin typeface="微软雅黑" panose="020B0503020204020204" pitchFamily="34" charset="-122"/>
              </a:rPr>
              <a:t>4. </a:t>
            </a:r>
            <a:r>
              <a:rPr lang="en-US" altLang="en-US" sz="2800" b="1" dirty="0">
                <a:solidFill>
                  <a:srgbClr val="000000"/>
                </a:solidFill>
                <a:latin typeface="微软雅黑" panose="020B0503020204020204" pitchFamily="34" charset="-122"/>
              </a:rPr>
              <a:t>不确定性的传递算法</a:t>
            </a:r>
          </a:p>
        </p:txBody>
      </p:sp>
      <p:graphicFrame>
        <p:nvGraphicFramePr>
          <p:cNvPr id="169999" name="Object 15"/>
          <p:cNvGraphicFramePr/>
          <p:nvPr/>
        </p:nvGraphicFramePr>
        <p:xfrm>
          <a:off x="2060576" y="3444876"/>
          <a:ext cx="4468813" cy="417513"/>
        </p:xfrm>
        <a:graphic>
          <a:graphicData uri="http://schemas.openxmlformats.org/presentationml/2006/ole">
            <mc:AlternateContent xmlns:mc="http://schemas.openxmlformats.org/markup-compatibility/2006">
              <mc:Choice xmlns:v="urn:schemas-microsoft-com:vml" Requires="v">
                <p:oleObj r:id="rId15" imgW="2271395" imgH="254000" progId="Equation.DSMT4">
                  <p:embed/>
                </p:oleObj>
              </mc:Choice>
              <mc:Fallback>
                <p:oleObj r:id="rId15" imgW="2271395" imgH="254000" progId="Equation.DSMT4">
                  <p:embed/>
                  <p:pic>
                    <p:nvPicPr>
                      <p:cNvPr id="169999" name="Object 15"/>
                      <p:cNvPicPr/>
                      <p:nvPr/>
                    </p:nvPicPr>
                    <p:blipFill>
                      <a:blip r:embed="rId16"/>
                      <a:stretch>
                        <a:fillRect/>
                      </a:stretch>
                    </p:blipFill>
                    <p:spPr>
                      <a:xfrm>
                        <a:off x="2060576" y="3444876"/>
                        <a:ext cx="4468813" cy="417513"/>
                      </a:xfrm>
                      <a:prstGeom prst="rect">
                        <a:avLst/>
                      </a:prstGeom>
                      <a:noFill/>
                      <a:ln w="38100">
                        <a:noFill/>
                        <a:miter/>
                      </a:ln>
                    </p:spPr>
                  </p:pic>
                </p:oleObj>
              </mc:Fallback>
            </mc:AlternateContent>
          </a:graphicData>
        </a:graphic>
      </p:graphicFrame>
      <p:graphicFrame>
        <p:nvGraphicFramePr>
          <p:cNvPr id="170001" name="Object 17"/>
          <p:cNvGraphicFramePr/>
          <p:nvPr/>
        </p:nvGraphicFramePr>
        <p:xfrm>
          <a:off x="2060576" y="4545331"/>
          <a:ext cx="5567363" cy="417513"/>
        </p:xfrm>
        <a:graphic>
          <a:graphicData uri="http://schemas.openxmlformats.org/presentationml/2006/ole">
            <mc:AlternateContent xmlns:mc="http://schemas.openxmlformats.org/markup-compatibility/2006">
              <mc:Choice xmlns:v="urn:schemas-microsoft-com:vml" Requires="v">
                <p:oleObj r:id="rId17" imgW="2829560" imgH="254000" progId="Equation.DSMT4">
                  <p:embed/>
                </p:oleObj>
              </mc:Choice>
              <mc:Fallback>
                <p:oleObj r:id="rId17" imgW="2829560" imgH="254000" progId="Equation.DSMT4">
                  <p:embed/>
                  <p:pic>
                    <p:nvPicPr>
                      <p:cNvPr id="170001" name="Object 17"/>
                      <p:cNvPicPr/>
                      <p:nvPr/>
                    </p:nvPicPr>
                    <p:blipFill>
                      <a:blip r:embed="rId18"/>
                      <a:stretch>
                        <a:fillRect/>
                      </a:stretch>
                    </p:blipFill>
                    <p:spPr>
                      <a:xfrm>
                        <a:off x="2060576" y="4545331"/>
                        <a:ext cx="5567363" cy="417513"/>
                      </a:xfrm>
                      <a:prstGeom prst="rect">
                        <a:avLst/>
                      </a:prstGeom>
                      <a:noFill/>
                      <a:ln w="38100">
                        <a:noFill/>
                        <a:miter/>
                      </a:ln>
                    </p:spPr>
                  </p:pic>
                </p:oleObj>
              </mc:Fallback>
            </mc:AlternateContent>
          </a:graphicData>
        </a:graphic>
      </p:graphicFrame>
      <p:sp>
        <p:nvSpPr>
          <p:cNvPr id="33802" name="Rectangle 20"/>
          <p:cNvSpPr/>
          <p:nvPr>
            <p:custDataLst>
              <p:tags r:id="rId7"/>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
        <p:nvSpPr>
          <p:cNvPr id="74764" name="文本框 4"/>
          <p:cNvSpPr txBox="1"/>
          <p:nvPr>
            <p:custDataLst>
              <p:tags r:id="rId8"/>
            </p:custDataLst>
          </p:nvPr>
        </p:nvSpPr>
        <p:spPr>
          <a:xfrm>
            <a:off x="2060575" y="3949065"/>
            <a:ext cx="8051800" cy="398780"/>
          </a:xfrm>
          <a:prstGeom prst="rect">
            <a:avLst/>
          </a:prstGeom>
          <a:noFill/>
          <a:ln w="9525">
            <a:noFill/>
          </a:ln>
        </p:spPr>
        <p:txBody>
          <a:bodyPr wrap="squar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en-US" sz="2000" dirty="0">
                <a:solidFill>
                  <a:srgbClr val="000000"/>
                </a:solidFill>
                <a:latin typeface="微软雅黑" panose="020B0503020204020204" pitchFamily="34" charset="-122"/>
              </a:rPr>
              <a:t>这说明在该模型中没有考虑证据为假时对结论 H 所产生的影响。</a:t>
            </a:r>
          </a:p>
        </p:txBody>
      </p:sp>
      <p:sp>
        <p:nvSpPr>
          <p:cNvPr id="74765" name="文本框 5"/>
          <p:cNvSpPr txBox="1"/>
          <p:nvPr>
            <p:custDataLst>
              <p:tags r:id="rId9"/>
            </p:custDataLst>
          </p:nvPr>
        </p:nvSpPr>
        <p:spPr>
          <a:xfrm>
            <a:off x="1919605" y="5087939"/>
            <a:ext cx="8426450" cy="70675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en-US" sz="2000" dirty="0">
                <a:solidFill>
                  <a:srgbClr val="000000"/>
                </a:solidFill>
                <a:latin typeface="微软雅黑" panose="020B0503020204020204" pitchFamily="34" charset="-122"/>
              </a:rPr>
              <a:t> 知识中的规则强度 CF(H, E)实际上就是在前提条件对应的证据为真时结论 H 的可信度。</a:t>
            </a:r>
          </a:p>
        </p:txBody>
      </p:sp>
    </p:spTree>
    <p:custDataLst>
      <p:tags r:id="rId1"/>
    </p:custDataLst>
    <p:extLst>
      <p:ext uri="{BB962C8B-B14F-4D97-AF65-F5344CB8AC3E}">
        <p14:creationId xmlns:p14="http://schemas.microsoft.com/office/powerpoint/2010/main" val="1909373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9995"/>
                                        </p:tgtEl>
                                        <p:attrNameLst>
                                          <p:attrName>style.visibility</p:attrName>
                                        </p:attrNameLst>
                                      </p:cBhvr>
                                      <p:to>
                                        <p:strVal val="visible"/>
                                      </p:to>
                                    </p:set>
                                    <p:anim calcmode="lin" valueType="num">
                                      <p:cBhvr>
                                        <p:cTn id="7" dur="500" fill="hold"/>
                                        <p:tgtEl>
                                          <p:spTgt spid="169995"/>
                                        </p:tgtEl>
                                        <p:attrNameLst>
                                          <p:attrName>ppt_x</p:attrName>
                                        </p:attrNameLst>
                                      </p:cBhvr>
                                      <p:tavLst>
                                        <p:tav tm="0">
                                          <p:val>
                                            <p:strVal val="0-#ppt_w/2"/>
                                          </p:val>
                                        </p:tav>
                                        <p:tav tm="100000">
                                          <p:val>
                                            <p:strVal val="#ppt_x"/>
                                          </p:val>
                                        </p:tav>
                                      </p:tavLst>
                                    </p:anim>
                                    <p:anim calcmode="lin" valueType="num">
                                      <p:cBhvr>
                                        <p:cTn id="8" dur="500" fill="hold"/>
                                        <p:tgtEl>
                                          <p:spTgt spid="1699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9999"/>
                                        </p:tgtEl>
                                        <p:attrNameLst>
                                          <p:attrName>style.visibility</p:attrName>
                                        </p:attrNameLst>
                                      </p:cBhvr>
                                      <p:to>
                                        <p:strVal val="visible"/>
                                      </p:to>
                                    </p:set>
                                    <p:anim calcmode="lin" valueType="num">
                                      <p:cBhvr>
                                        <p:cTn id="13" dur="500" fill="hold"/>
                                        <p:tgtEl>
                                          <p:spTgt spid="169999"/>
                                        </p:tgtEl>
                                        <p:attrNameLst>
                                          <p:attrName>ppt_x</p:attrName>
                                        </p:attrNameLst>
                                      </p:cBhvr>
                                      <p:tavLst>
                                        <p:tav tm="0">
                                          <p:val>
                                            <p:strVal val="0-#ppt_w/2"/>
                                          </p:val>
                                        </p:tav>
                                        <p:tav tm="100000">
                                          <p:val>
                                            <p:strVal val="#ppt_x"/>
                                          </p:val>
                                        </p:tav>
                                      </p:tavLst>
                                    </p:anim>
                                    <p:anim calcmode="lin" valueType="num">
                                      <p:cBhvr>
                                        <p:cTn id="14" dur="500" fill="hold"/>
                                        <p:tgtEl>
                                          <p:spTgt spid="16999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0001"/>
                                        </p:tgtEl>
                                        <p:attrNameLst>
                                          <p:attrName>style.visibility</p:attrName>
                                        </p:attrNameLst>
                                      </p:cBhvr>
                                      <p:to>
                                        <p:strVal val="visible"/>
                                      </p:to>
                                    </p:set>
                                    <p:anim calcmode="lin" valueType="num">
                                      <p:cBhvr>
                                        <p:cTn id="19" dur="500" fill="hold"/>
                                        <p:tgtEl>
                                          <p:spTgt spid="170001"/>
                                        </p:tgtEl>
                                        <p:attrNameLst>
                                          <p:attrName>ppt_x</p:attrName>
                                        </p:attrNameLst>
                                      </p:cBhvr>
                                      <p:tavLst>
                                        <p:tav tm="0">
                                          <p:val>
                                            <p:strVal val="0-#ppt_w/2"/>
                                          </p:val>
                                        </p:tav>
                                        <p:tav tm="100000">
                                          <p:val>
                                            <p:strVal val="#ppt_x"/>
                                          </p:val>
                                        </p:tav>
                                      </p:tavLst>
                                    </p:anim>
                                    <p:anim calcmode="lin" valueType="num">
                                      <p:cBhvr>
                                        <p:cTn id="20" dur="500" fill="hold"/>
                                        <p:tgtEl>
                                          <p:spTgt spid="1700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图片 6"/>
          <p:cNvPicPr>
            <a:picLocks noChangeAspect="1"/>
          </p:cNvPicPr>
          <p:nvPr>
            <p:custDataLst>
              <p:tags r:id="rId2"/>
            </p:custDataLst>
          </p:nvPr>
        </p:nvPicPr>
        <p:blipFill>
          <a:blip r:embed="rId8"/>
          <a:stretch>
            <a:fillRect/>
          </a:stretch>
        </p:blipFill>
        <p:spPr>
          <a:xfrm>
            <a:off x="1524000" y="6137276"/>
            <a:ext cx="539750" cy="720725"/>
          </a:xfrm>
          <a:prstGeom prst="rect">
            <a:avLst/>
          </a:prstGeom>
          <a:noFill/>
          <a:ln w="9525">
            <a:noFill/>
          </a:ln>
        </p:spPr>
      </p:pic>
      <p:pic>
        <p:nvPicPr>
          <p:cNvPr id="75779" name="图片 5"/>
          <p:cNvPicPr>
            <a:picLocks noChangeAspect="1"/>
          </p:cNvPicPr>
          <p:nvPr>
            <p:custDataLst>
              <p:tags r:id="rId3"/>
            </p:custDataLst>
          </p:nvPr>
        </p:nvPicPr>
        <p:blipFill>
          <a:blip r:embed="rId9"/>
          <a:stretch>
            <a:fillRect/>
          </a:stretch>
        </p:blipFill>
        <p:spPr>
          <a:xfrm>
            <a:off x="10128250" y="6132514"/>
            <a:ext cx="539750" cy="720725"/>
          </a:xfrm>
          <a:prstGeom prst="rect">
            <a:avLst/>
          </a:prstGeom>
          <a:noFill/>
          <a:ln w="9525">
            <a:noFill/>
          </a:ln>
        </p:spPr>
      </p:pic>
      <p:sp>
        <p:nvSpPr>
          <p:cNvPr id="7578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318</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781" name="Rectangle 9"/>
          <p:cNvSpPr/>
          <p:nvPr>
            <p:custDataLst>
              <p:tags r:id="rId4"/>
            </p:custDataLst>
          </p:nvPr>
        </p:nvSpPr>
        <p:spPr>
          <a:xfrm>
            <a:off x="1905000" y="866775"/>
            <a:ext cx="4834978" cy="565604"/>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5. </a:t>
            </a:r>
            <a:r>
              <a:rPr lang="en-US" altLang="en-US" sz="2800" b="1" dirty="0">
                <a:solidFill>
                  <a:srgbClr val="000000"/>
                </a:solidFill>
                <a:latin typeface="微软雅黑" panose="020B0503020204020204" pitchFamily="34" charset="-122"/>
              </a:rPr>
              <a:t>结论不确定性的合成算法</a:t>
            </a:r>
          </a:p>
        </p:txBody>
      </p:sp>
      <p:sp>
        <p:nvSpPr>
          <p:cNvPr id="34820" name="Rectangle 22"/>
          <p:cNvSpPr/>
          <p:nvPr>
            <p:custDataLst>
              <p:tags r:id="rId5"/>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
        <p:nvSpPr>
          <p:cNvPr id="75783" name="文本框 2"/>
          <p:cNvSpPr txBox="1"/>
          <p:nvPr>
            <p:custDataLst>
              <p:tags r:id="rId6"/>
            </p:custDataLst>
          </p:nvPr>
        </p:nvSpPr>
        <p:spPr>
          <a:xfrm>
            <a:off x="1905001" y="1555751"/>
            <a:ext cx="8412163" cy="396938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50000"/>
              </a:lnSpc>
              <a:spcAft>
                <a:spcPct val="0"/>
              </a:spcAft>
              <a:buNone/>
            </a:pPr>
            <a:r>
              <a:rPr lang="en-US" altLang="zh-CN" sz="2400" dirty="0">
                <a:solidFill>
                  <a:srgbClr val="000000"/>
                </a:solidFill>
                <a:latin typeface="微软雅黑" panose="020B0503020204020204" pitchFamily="34" charset="-122"/>
              </a:rPr>
              <a:t>        </a:t>
            </a:r>
            <a:r>
              <a:rPr lang="en-US" altLang="en-US" sz="2400" dirty="0">
                <a:solidFill>
                  <a:srgbClr val="000000"/>
                </a:solidFill>
                <a:latin typeface="微软雅黑" panose="020B0503020204020204" pitchFamily="34" charset="-122"/>
              </a:rPr>
              <a:t>如果可由多条知识推出一个相同结论 ，并且这些知识的前提相互独立，结论的可信度又不相同，则可用不确定性的合成算法求出该结论的综合可信度。</a:t>
            </a:r>
          </a:p>
          <a:p>
            <a:pPr marL="0" indent="0" defTabSz="914400" eaLnBrk="1" hangingPunct="1">
              <a:lnSpc>
                <a:spcPct val="150000"/>
              </a:lnSpc>
              <a:spcAft>
                <a:spcPct val="0"/>
              </a:spcAft>
              <a:buNone/>
            </a:pPr>
            <a:r>
              <a:rPr lang="en-US" altLang="en-US" sz="2400" dirty="0">
                <a:solidFill>
                  <a:srgbClr val="000000"/>
                </a:solidFill>
                <a:latin typeface="微软雅黑" panose="020B0503020204020204" pitchFamily="34" charset="-122"/>
              </a:rPr>
              <a:t>       其合成过程是先把第一条与第二条合成，然后再用该合成后的结论与第三条合成，依此进行下去，直到全部合成为止。由于多条知识的合成是通过</a:t>
            </a:r>
            <a:r>
              <a:rPr lang="en-US" altLang="en-US" sz="2400" b="1" dirty="0">
                <a:solidFill>
                  <a:srgbClr val="FF0000"/>
                </a:solidFill>
                <a:latin typeface="微软雅黑" panose="020B0503020204020204" pitchFamily="34" charset="-122"/>
              </a:rPr>
              <a:t>两两合成</a:t>
            </a:r>
            <a:r>
              <a:rPr lang="en-US" altLang="en-US" sz="2400" dirty="0">
                <a:solidFill>
                  <a:srgbClr val="000000"/>
                </a:solidFill>
                <a:latin typeface="微软雅黑" panose="020B0503020204020204" pitchFamily="34" charset="-122"/>
              </a:rPr>
              <a:t>来实现的，因此下面仅考虑两条知识的情况。</a:t>
            </a:r>
          </a:p>
        </p:txBody>
      </p:sp>
    </p:spTree>
    <p:custDataLst>
      <p:tags r:id="rId1"/>
    </p:custDataLst>
    <p:extLst>
      <p:ext uri="{BB962C8B-B14F-4D97-AF65-F5344CB8AC3E}">
        <p14:creationId xmlns:p14="http://schemas.microsoft.com/office/powerpoint/2010/main" val="1027722279"/>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图片 6"/>
          <p:cNvPicPr>
            <a:picLocks noChangeAspect="1"/>
          </p:cNvPicPr>
          <p:nvPr>
            <p:custDataLst>
              <p:tags r:id="rId2"/>
            </p:custDataLst>
          </p:nvPr>
        </p:nvPicPr>
        <p:blipFill>
          <a:blip r:embed="rId14"/>
          <a:stretch>
            <a:fillRect/>
          </a:stretch>
        </p:blipFill>
        <p:spPr>
          <a:xfrm>
            <a:off x="1524000" y="6137276"/>
            <a:ext cx="539750" cy="720725"/>
          </a:xfrm>
          <a:prstGeom prst="rect">
            <a:avLst/>
          </a:prstGeom>
          <a:noFill/>
          <a:ln w="9525">
            <a:noFill/>
          </a:ln>
        </p:spPr>
      </p:pic>
      <p:pic>
        <p:nvPicPr>
          <p:cNvPr id="76803" name="图片 5"/>
          <p:cNvPicPr>
            <a:picLocks noChangeAspect="1"/>
          </p:cNvPicPr>
          <p:nvPr>
            <p:custDataLst>
              <p:tags r:id="rId3"/>
            </p:custDataLst>
          </p:nvPr>
        </p:nvPicPr>
        <p:blipFill>
          <a:blip r:embed="rId15"/>
          <a:stretch>
            <a:fillRect/>
          </a:stretch>
        </p:blipFill>
        <p:spPr>
          <a:xfrm>
            <a:off x="10128250" y="6132514"/>
            <a:ext cx="539750" cy="720725"/>
          </a:xfrm>
          <a:prstGeom prst="rect">
            <a:avLst/>
          </a:prstGeom>
          <a:noFill/>
          <a:ln w="9525">
            <a:noFill/>
          </a:ln>
        </p:spPr>
      </p:pic>
      <p:sp>
        <p:nvSpPr>
          <p:cNvPr id="7680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319</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805" name="Rectangle 2"/>
          <p:cNvSpPr>
            <a:spLocks noGrp="1" noChangeArrowheads="1"/>
          </p:cNvSpPr>
          <p:nvPr>
            <p:ph idx="9"/>
            <p:custDataLst>
              <p:tags r:id="rId4"/>
            </p:custDataLst>
          </p:nvPr>
        </p:nvSpPr>
        <p:spPr>
          <a:xfrm>
            <a:off x="1855789" y="1450976"/>
            <a:ext cx="8964613" cy="5407025"/>
          </a:xfrm>
        </p:spPr>
        <p:txBody>
          <a:bodyPr wrap="square" lIns="91440" tIns="45720" rIns="91440" bIns="45720" numCol="1" anchor="t" anchorCtr="0" compatLnSpc="1"/>
          <a:lstStyle/>
          <a:p>
            <a:pPr marL="377825" indent="-377825" algn="just" fontAlgn="base">
              <a:lnSpc>
                <a:spcPct val="120000"/>
              </a:lnSpc>
              <a:spcBef>
                <a:spcPct val="30000"/>
              </a:spcBef>
              <a:spcAft>
                <a:spcPct val="0"/>
              </a:spcAft>
              <a:buClr>
                <a:schemeClr val="accent2"/>
              </a:buClr>
              <a:buSzTx/>
              <a:buFont typeface="Wingdings" panose="05000000000000000000" pitchFamily="2" charset="2"/>
              <a:buChar char="§"/>
              <a:defRPr/>
            </a:pPr>
            <a:r>
              <a:rPr lang="zh-CN" altLang="en-US" sz="26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设知识：</a:t>
            </a:r>
          </a:p>
        </p:txBody>
      </p:sp>
      <p:sp>
        <p:nvSpPr>
          <p:cNvPr id="76806" name="Rectangle 7"/>
          <p:cNvSpPr/>
          <p:nvPr>
            <p:custDataLst>
              <p:tags r:id="rId5"/>
            </p:custDataLst>
          </p:nvPr>
        </p:nvSpPr>
        <p:spPr>
          <a:xfrm>
            <a:off x="1524001" y="3091934"/>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76807" name="Rectangle 9"/>
          <p:cNvSpPr/>
          <p:nvPr>
            <p:custDataLst>
              <p:tags r:id="rId6"/>
            </p:custDataLst>
          </p:nvPr>
        </p:nvSpPr>
        <p:spPr>
          <a:xfrm>
            <a:off x="1905000" y="866775"/>
            <a:ext cx="4834978" cy="565604"/>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5. </a:t>
            </a:r>
            <a:r>
              <a:rPr lang="en-US" altLang="en-US" sz="2800" b="1" dirty="0">
                <a:solidFill>
                  <a:srgbClr val="000000"/>
                </a:solidFill>
                <a:latin typeface="微软雅黑" panose="020B0503020204020204" pitchFamily="34" charset="-122"/>
              </a:rPr>
              <a:t>结论不确定性的合成算法</a:t>
            </a:r>
          </a:p>
        </p:txBody>
      </p:sp>
      <p:sp>
        <p:nvSpPr>
          <p:cNvPr id="176138" name="Rectangle 10"/>
          <p:cNvSpPr/>
          <p:nvPr>
            <p:custDataLst>
              <p:tags r:id="rId7"/>
            </p:custDataLst>
          </p:nvPr>
        </p:nvSpPr>
        <p:spPr>
          <a:xfrm>
            <a:off x="1979613" y="3241676"/>
            <a:ext cx="8799204" cy="531749"/>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30000"/>
              </a:spcBef>
              <a:spcAft>
                <a:spcPct val="0"/>
              </a:spcAft>
              <a:buClr>
                <a:schemeClr val="accent2"/>
              </a:buClr>
              <a:buNone/>
            </a:pPr>
            <a:r>
              <a:rPr lang="en-US" altLang="en-US" sz="2600" dirty="0">
                <a:solidFill>
                  <a:srgbClr val="000000"/>
                </a:solidFill>
                <a:latin typeface="微软雅黑" panose="020B0503020204020204" pitchFamily="34" charset="-122"/>
              </a:rPr>
              <a:t>（</a:t>
            </a:r>
            <a:r>
              <a:rPr lang="en-US" altLang="zh-CN" sz="2600" dirty="0">
                <a:solidFill>
                  <a:srgbClr val="000000"/>
                </a:solidFill>
                <a:latin typeface="微软雅黑" panose="020B0503020204020204" pitchFamily="34" charset="-122"/>
              </a:rPr>
              <a:t>1</a:t>
            </a:r>
            <a:r>
              <a:rPr lang="en-US" altLang="en-US" sz="2600" dirty="0">
                <a:solidFill>
                  <a:srgbClr val="000000"/>
                </a:solidFill>
                <a:latin typeface="微软雅黑" panose="020B0503020204020204" pitchFamily="34" charset="-122"/>
              </a:rPr>
              <a:t>）分别对每一条知识求出</a:t>
            </a:r>
            <a:r>
              <a:rPr lang="zh-CN" altLang="en-US" sz="2600" dirty="0">
                <a:solidFill>
                  <a:srgbClr val="000000"/>
                </a:solidFill>
                <a:latin typeface="微软雅黑" panose="020B0503020204020204" pitchFamily="34" charset="-122"/>
              </a:rPr>
              <a:t>结论</a:t>
            </a:r>
            <a:r>
              <a:rPr lang="en-US" altLang="zh-CN" sz="2600" dirty="0">
                <a:solidFill>
                  <a:srgbClr val="000000"/>
                </a:solidFill>
                <a:latin typeface="微软雅黑" panose="020B0503020204020204" pitchFamily="34" charset="-122"/>
              </a:rPr>
              <a:t>H</a:t>
            </a:r>
            <a:r>
              <a:rPr lang="zh-CN" altLang="en-US" sz="2600" dirty="0">
                <a:solidFill>
                  <a:srgbClr val="000000"/>
                </a:solidFill>
                <a:latin typeface="微软雅黑" panose="020B0503020204020204" pitchFamily="34" charset="-122"/>
              </a:rPr>
              <a:t>的可信度</a:t>
            </a:r>
            <a:r>
              <a:rPr lang="en-US" altLang="zh-CN" sz="2600" i="1" dirty="0">
                <a:solidFill>
                  <a:srgbClr val="000000"/>
                </a:solidFill>
                <a:latin typeface="微软雅黑" panose="020B0503020204020204" pitchFamily="34" charset="-122"/>
              </a:rPr>
              <a:t>CF</a:t>
            </a:r>
            <a:r>
              <a:rPr lang="en-US" altLang="en-US" sz="2600" dirty="0">
                <a:solidFill>
                  <a:srgbClr val="000000"/>
                </a:solidFill>
                <a:latin typeface="微软雅黑" panose="020B0503020204020204" pitchFamily="34" charset="-122"/>
              </a:rPr>
              <a:t>（</a:t>
            </a:r>
            <a:r>
              <a:rPr lang="en-US" altLang="zh-CN" sz="2600" i="1" dirty="0">
                <a:solidFill>
                  <a:srgbClr val="000000"/>
                </a:solidFill>
                <a:latin typeface="微软雅黑" panose="020B0503020204020204" pitchFamily="34" charset="-122"/>
              </a:rPr>
              <a:t>H</a:t>
            </a:r>
            <a:r>
              <a:rPr lang="en-US" altLang="en-US" sz="2600" dirty="0">
                <a:solidFill>
                  <a:srgbClr val="000000"/>
                </a:solidFill>
                <a:latin typeface="微软雅黑" panose="020B0503020204020204" pitchFamily="34" charset="-122"/>
              </a:rPr>
              <a:t>）：</a:t>
            </a:r>
          </a:p>
        </p:txBody>
      </p:sp>
      <p:graphicFrame>
        <p:nvGraphicFramePr>
          <p:cNvPr id="176139" name="Object 11"/>
          <p:cNvGraphicFramePr/>
          <p:nvPr/>
        </p:nvGraphicFramePr>
        <p:xfrm>
          <a:off x="2971800" y="3970338"/>
          <a:ext cx="4876800" cy="449262"/>
        </p:xfrm>
        <a:graphic>
          <a:graphicData uri="http://schemas.openxmlformats.org/presentationml/2006/ole">
            <mc:AlternateContent xmlns:mc="http://schemas.openxmlformats.org/markup-compatibility/2006">
              <mc:Choice xmlns:v="urn:schemas-microsoft-com:vml" Requires="v">
                <p:oleObj r:id="rId16" imgW="2384425" imgH="215900" progId="Equation.3">
                  <p:embed/>
                </p:oleObj>
              </mc:Choice>
              <mc:Fallback>
                <p:oleObj r:id="rId16" imgW="2384425" imgH="215900" progId="Equation.3">
                  <p:embed/>
                  <p:pic>
                    <p:nvPicPr>
                      <p:cNvPr id="176139" name="Object 11"/>
                      <p:cNvPicPr/>
                      <p:nvPr/>
                    </p:nvPicPr>
                    <p:blipFill>
                      <a:blip r:embed="rId17"/>
                      <a:stretch>
                        <a:fillRect/>
                      </a:stretch>
                    </p:blipFill>
                    <p:spPr>
                      <a:xfrm>
                        <a:off x="2971800" y="3970338"/>
                        <a:ext cx="4876800" cy="449262"/>
                      </a:xfrm>
                      <a:prstGeom prst="rect">
                        <a:avLst/>
                      </a:prstGeom>
                      <a:noFill/>
                      <a:ln w="38100">
                        <a:noFill/>
                        <a:miter/>
                      </a:ln>
                    </p:spPr>
                  </p:pic>
                </p:oleObj>
              </mc:Fallback>
            </mc:AlternateContent>
          </a:graphicData>
        </a:graphic>
      </p:graphicFrame>
      <p:graphicFrame>
        <p:nvGraphicFramePr>
          <p:cNvPr id="176140" name="Object 12"/>
          <p:cNvGraphicFramePr/>
          <p:nvPr/>
        </p:nvGraphicFramePr>
        <p:xfrm>
          <a:off x="2971800" y="4597400"/>
          <a:ext cx="4876800" cy="431800"/>
        </p:xfrm>
        <a:graphic>
          <a:graphicData uri="http://schemas.openxmlformats.org/presentationml/2006/ole">
            <mc:AlternateContent xmlns:mc="http://schemas.openxmlformats.org/markup-compatibility/2006">
              <mc:Choice xmlns:v="urn:schemas-microsoft-com:vml" Requires="v">
                <p:oleObj r:id="rId18" imgW="2435225" imgH="215900" progId="Equation.3">
                  <p:embed/>
                </p:oleObj>
              </mc:Choice>
              <mc:Fallback>
                <p:oleObj r:id="rId18" imgW="2435225" imgH="215900" progId="Equation.3">
                  <p:embed/>
                  <p:pic>
                    <p:nvPicPr>
                      <p:cNvPr id="176140" name="Object 12"/>
                      <p:cNvPicPr/>
                      <p:nvPr/>
                    </p:nvPicPr>
                    <p:blipFill>
                      <a:blip r:embed="rId19"/>
                      <a:stretch>
                        <a:fillRect/>
                      </a:stretch>
                    </p:blipFill>
                    <p:spPr>
                      <a:xfrm>
                        <a:off x="2971800" y="4597400"/>
                        <a:ext cx="4876800" cy="431800"/>
                      </a:xfrm>
                      <a:prstGeom prst="rect">
                        <a:avLst/>
                      </a:prstGeom>
                      <a:noFill/>
                      <a:ln w="38100">
                        <a:noFill/>
                        <a:miter/>
                      </a:ln>
                    </p:spPr>
                  </p:pic>
                </p:oleObj>
              </mc:Fallback>
            </mc:AlternateContent>
          </a:graphicData>
        </a:graphic>
      </p:graphicFrame>
      <p:grpSp>
        <p:nvGrpSpPr>
          <p:cNvPr id="76811" name="Group 15"/>
          <p:cNvGrpSpPr/>
          <p:nvPr/>
        </p:nvGrpSpPr>
        <p:grpSpPr>
          <a:xfrm>
            <a:off x="3432176" y="2082801"/>
            <a:ext cx="5206365" cy="504825"/>
            <a:chOff x="1202" y="1312"/>
            <a:chExt cx="2946" cy="318"/>
          </a:xfrm>
        </p:grpSpPr>
        <p:graphicFrame>
          <p:nvGraphicFramePr>
            <p:cNvPr id="76817" name="Object 4"/>
            <p:cNvGraphicFramePr/>
            <p:nvPr/>
          </p:nvGraphicFramePr>
          <p:xfrm>
            <a:off x="1254" y="1344"/>
            <a:ext cx="2894" cy="271"/>
          </p:xfrm>
          <a:graphic>
            <a:graphicData uri="http://schemas.openxmlformats.org/presentationml/2006/ole">
              <mc:AlternateContent xmlns:mc="http://schemas.openxmlformats.org/markup-compatibility/2006">
                <mc:Choice xmlns:v="urn:schemas-microsoft-com:vml" Requires="v">
                  <p:oleObj r:id="rId20" imgW="2308225" imgH="215900" progId="Equation.3">
                    <p:embed/>
                  </p:oleObj>
                </mc:Choice>
                <mc:Fallback>
                  <p:oleObj r:id="rId20" imgW="2308225" imgH="215900" progId="Equation.3">
                    <p:embed/>
                    <p:pic>
                      <p:nvPicPr>
                        <p:cNvPr id="76817" name="Object 4"/>
                        <p:cNvPicPr/>
                        <p:nvPr/>
                      </p:nvPicPr>
                      <p:blipFill>
                        <a:blip r:embed="rId21"/>
                        <a:stretch>
                          <a:fillRect/>
                        </a:stretch>
                      </p:blipFill>
                      <p:spPr>
                        <a:xfrm>
                          <a:off x="1254" y="1344"/>
                          <a:ext cx="2894" cy="271"/>
                        </a:xfrm>
                        <a:prstGeom prst="rect">
                          <a:avLst/>
                        </a:prstGeom>
                        <a:noFill/>
                        <a:ln w="38100">
                          <a:noFill/>
                          <a:miter/>
                        </a:ln>
                      </p:spPr>
                    </p:pic>
                  </p:oleObj>
                </mc:Fallback>
              </mc:AlternateContent>
            </a:graphicData>
          </a:graphic>
        </p:graphicFrame>
        <p:sp>
          <p:nvSpPr>
            <p:cNvPr id="76818" name="Text Box 13"/>
            <p:cNvSpPr txBox="1"/>
            <p:nvPr>
              <p:custDataLst>
                <p:tags r:id="rId11"/>
              </p:custDataLst>
            </p:nvPr>
          </p:nvSpPr>
          <p:spPr>
            <a:xfrm>
              <a:off x="1202" y="1320"/>
              <a:ext cx="499" cy="31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zh-CN" sz="2600" dirty="0">
                  <a:solidFill>
                    <a:srgbClr val="000000"/>
                  </a:solidFill>
                  <a:latin typeface="微软雅黑" panose="020B0503020204020204" pitchFamily="34" charset="-122"/>
                </a:rPr>
                <a:t>IF</a:t>
              </a:r>
            </a:p>
          </p:txBody>
        </p:sp>
        <p:sp>
          <p:nvSpPr>
            <p:cNvPr id="76819" name="Text Box 14"/>
            <p:cNvSpPr txBox="1"/>
            <p:nvPr>
              <p:custDataLst>
                <p:tags r:id="rId12"/>
              </p:custDataLst>
            </p:nvPr>
          </p:nvSpPr>
          <p:spPr>
            <a:xfrm>
              <a:off x="1882" y="1312"/>
              <a:ext cx="680" cy="31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zh-CN" sz="2600" dirty="0">
                  <a:solidFill>
                    <a:srgbClr val="000000"/>
                  </a:solidFill>
                  <a:latin typeface="微软雅黑" panose="020B0503020204020204" pitchFamily="34" charset="-122"/>
                </a:rPr>
                <a:t>THEN</a:t>
              </a:r>
            </a:p>
          </p:txBody>
        </p:sp>
      </p:grpSp>
      <p:grpSp>
        <p:nvGrpSpPr>
          <p:cNvPr id="76812" name="Group 16"/>
          <p:cNvGrpSpPr/>
          <p:nvPr/>
        </p:nvGrpSpPr>
        <p:grpSpPr>
          <a:xfrm>
            <a:off x="3432175" y="2711451"/>
            <a:ext cx="5026660" cy="504825"/>
            <a:chOff x="1202" y="1312"/>
            <a:chExt cx="2962" cy="318"/>
          </a:xfrm>
        </p:grpSpPr>
        <p:graphicFrame>
          <p:nvGraphicFramePr>
            <p:cNvPr id="76814" name="Object 17"/>
            <p:cNvGraphicFramePr/>
            <p:nvPr/>
          </p:nvGraphicFramePr>
          <p:xfrm>
            <a:off x="1238" y="1344"/>
            <a:ext cx="2926" cy="271"/>
          </p:xfrm>
          <a:graphic>
            <a:graphicData uri="http://schemas.openxmlformats.org/presentationml/2006/ole">
              <mc:AlternateContent xmlns:mc="http://schemas.openxmlformats.org/markup-compatibility/2006">
                <mc:Choice xmlns:v="urn:schemas-microsoft-com:vml" Requires="v">
                  <p:oleObj r:id="rId22" imgW="2333625" imgH="215900" progId="Equation.3">
                    <p:embed/>
                  </p:oleObj>
                </mc:Choice>
                <mc:Fallback>
                  <p:oleObj r:id="rId22" imgW="2333625" imgH="215900" progId="Equation.3">
                    <p:embed/>
                    <p:pic>
                      <p:nvPicPr>
                        <p:cNvPr id="76814" name="Object 17"/>
                        <p:cNvPicPr/>
                        <p:nvPr/>
                      </p:nvPicPr>
                      <p:blipFill>
                        <a:blip r:embed="rId23"/>
                        <a:stretch>
                          <a:fillRect/>
                        </a:stretch>
                      </p:blipFill>
                      <p:spPr>
                        <a:xfrm>
                          <a:off x="1238" y="1344"/>
                          <a:ext cx="2926" cy="271"/>
                        </a:xfrm>
                        <a:prstGeom prst="rect">
                          <a:avLst/>
                        </a:prstGeom>
                        <a:noFill/>
                        <a:ln w="38100">
                          <a:noFill/>
                          <a:miter/>
                        </a:ln>
                      </p:spPr>
                    </p:pic>
                  </p:oleObj>
                </mc:Fallback>
              </mc:AlternateContent>
            </a:graphicData>
          </a:graphic>
        </p:graphicFrame>
        <p:sp>
          <p:nvSpPr>
            <p:cNvPr id="76815" name="Text Box 18"/>
            <p:cNvSpPr txBox="1"/>
            <p:nvPr>
              <p:custDataLst>
                <p:tags r:id="rId9"/>
              </p:custDataLst>
            </p:nvPr>
          </p:nvSpPr>
          <p:spPr>
            <a:xfrm>
              <a:off x="1202" y="1320"/>
              <a:ext cx="499" cy="31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zh-CN" sz="2600" dirty="0">
                  <a:solidFill>
                    <a:srgbClr val="000000"/>
                  </a:solidFill>
                  <a:latin typeface="微软雅黑" panose="020B0503020204020204" pitchFamily="34" charset="-122"/>
                </a:rPr>
                <a:t>IF</a:t>
              </a:r>
            </a:p>
          </p:txBody>
        </p:sp>
        <p:sp>
          <p:nvSpPr>
            <p:cNvPr id="76816" name="Text Box 19"/>
            <p:cNvSpPr txBox="1"/>
            <p:nvPr>
              <p:custDataLst>
                <p:tags r:id="rId10"/>
              </p:custDataLst>
            </p:nvPr>
          </p:nvSpPr>
          <p:spPr>
            <a:xfrm>
              <a:off x="1882" y="1312"/>
              <a:ext cx="680" cy="31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zh-CN" sz="2600" dirty="0">
                  <a:solidFill>
                    <a:srgbClr val="000000"/>
                  </a:solidFill>
                  <a:latin typeface="微软雅黑" panose="020B0503020204020204" pitchFamily="34" charset="-122"/>
                </a:rPr>
                <a:t>THEN</a:t>
              </a:r>
            </a:p>
          </p:txBody>
        </p:sp>
      </p:grpSp>
      <p:sp>
        <p:nvSpPr>
          <p:cNvPr id="35857" name="Rectangle 22"/>
          <p:cNvSpPr/>
          <p:nvPr>
            <p:custDataLst>
              <p:tags r:id="rId8"/>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Tree>
    <p:custDataLst>
      <p:tags r:id="rId1"/>
    </p:custDataLst>
    <p:extLst>
      <p:ext uri="{BB962C8B-B14F-4D97-AF65-F5344CB8AC3E}">
        <p14:creationId xmlns:p14="http://schemas.microsoft.com/office/powerpoint/2010/main" val="41507174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6138"/>
                                        </p:tgtEl>
                                        <p:attrNameLst>
                                          <p:attrName>style.visibility</p:attrName>
                                        </p:attrNameLst>
                                      </p:cBhvr>
                                      <p:to>
                                        <p:strVal val="visible"/>
                                      </p:to>
                                    </p:set>
                                    <p:anim calcmode="lin" valueType="num">
                                      <p:cBhvr>
                                        <p:cTn id="7" dur="500" fill="hold"/>
                                        <p:tgtEl>
                                          <p:spTgt spid="176138"/>
                                        </p:tgtEl>
                                        <p:attrNameLst>
                                          <p:attrName>ppt_x</p:attrName>
                                        </p:attrNameLst>
                                      </p:cBhvr>
                                      <p:tavLst>
                                        <p:tav tm="0">
                                          <p:val>
                                            <p:strVal val="0-#ppt_w/2"/>
                                          </p:val>
                                        </p:tav>
                                        <p:tav tm="100000">
                                          <p:val>
                                            <p:strVal val="#ppt_x"/>
                                          </p:val>
                                        </p:tav>
                                      </p:tavLst>
                                    </p:anim>
                                    <p:anim calcmode="lin" valueType="num">
                                      <p:cBhvr>
                                        <p:cTn id="8" dur="500" fill="hold"/>
                                        <p:tgtEl>
                                          <p:spTgt spid="1761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76139"/>
                                        </p:tgtEl>
                                        <p:attrNameLst>
                                          <p:attrName>style.visibility</p:attrName>
                                        </p:attrNameLst>
                                      </p:cBhvr>
                                      <p:to>
                                        <p:strVal val="visible"/>
                                      </p:to>
                                    </p:set>
                                    <p:animEffect transition="in" filter="blinds(horizontal)">
                                      <p:cBhvr>
                                        <p:cTn id="13" dur="500"/>
                                        <p:tgtEl>
                                          <p:spTgt spid="176139"/>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176140"/>
                                        </p:tgtEl>
                                        <p:attrNameLst>
                                          <p:attrName>style.visibility</p:attrName>
                                        </p:attrNameLst>
                                      </p:cBhvr>
                                      <p:to>
                                        <p:strVal val="visible"/>
                                      </p:to>
                                    </p:set>
                                    <p:animEffect transition="in" filter="blinds(horizontal)">
                                      <p:cBhvr>
                                        <p:cTn id="17" dur="500"/>
                                        <p:tgtEl>
                                          <p:spTgt spid="176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28437" y="311728"/>
            <a:ext cx="8534400" cy="758952"/>
          </a:xfrm>
        </p:spPr>
        <p:txBody>
          <a:bodyPr/>
          <a:lstStyle/>
          <a:p>
            <a:pPr>
              <a:spcAft>
                <a:spcPct val="20000"/>
              </a:spcAft>
            </a:pPr>
            <a:r>
              <a:rPr lang="zh-CN" altLang="en-US" sz="3600" b="1" dirty="0">
                <a:solidFill>
                  <a:schemeClr val="tx1"/>
                </a:solidFill>
                <a:latin typeface="仿宋" panose="02010609060101010101" pitchFamily="49" charset="-122"/>
                <a:ea typeface="仿宋" panose="02010609060101010101" pitchFamily="49" charset="-122"/>
              </a:rPr>
              <a:t>命题逻辑与谓词逻辑</a:t>
            </a:r>
          </a:p>
        </p:txBody>
      </p:sp>
      <p:sp>
        <p:nvSpPr>
          <p:cNvPr id="2" name="灯片编号占位符 1"/>
          <p:cNvSpPr>
            <a:spLocks noGrp="1"/>
          </p:cNvSpPr>
          <p:nvPr>
            <p:ph type="sldNum" sz="quarter" idx="12"/>
          </p:nvPr>
        </p:nvSpPr>
        <p:spPr/>
        <p:txBody>
          <a:bodyPr/>
          <a:lstStyle/>
          <a:p>
            <a:pPr fontAlgn="base">
              <a:spcBef>
                <a:spcPct val="0"/>
              </a:spcBef>
              <a:spcAft>
                <a:spcPct val="0"/>
              </a:spcAft>
              <a:defRPr/>
            </a:pPr>
            <a:fld id="{53CDB85D-A04B-4ED3-BC2D-5D638262BED1}"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32</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6147" name="Rectangle 3"/>
          <p:cNvSpPr>
            <a:spLocks noGrp="1"/>
          </p:cNvSpPr>
          <p:nvPr/>
        </p:nvSpPr>
        <p:spPr>
          <a:xfrm>
            <a:off x="1762634" y="1695656"/>
            <a:ext cx="8560987" cy="464820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2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lvl="1">
              <a:spcAft>
                <a:spcPct val="20000"/>
              </a:spcAft>
              <a:buClr>
                <a:srgbClr val="00A3D6"/>
              </a:buClr>
              <a:buFont typeface="Wingdings" panose="05000000000000000000" pitchFamily="2" charset="2"/>
              <a:buChar char="ü"/>
            </a:pPr>
            <a:r>
              <a:rPr lang="zh-CN" altLang="en-US" sz="2400" b="1" dirty="0">
                <a:solidFill>
                  <a:prstClr val="black"/>
                </a:solidFill>
                <a:latin typeface="宋体" panose="02010600030101010101" pitchFamily="2" charset="-122"/>
                <a:ea typeface="宋体" panose="02010600030101010101" pitchFamily="2" charset="-122"/>
              </a:rPr>
              <a:t>命题逻辑与谓词逻辑是最先用于人工智能的两种逻辑，对于知识的形式化表示，特别是定理的证明发挥了重要作用。</a:t>
            </a:r>
          </a:p>
          <a:p>
            <a:pPr lvl="1">
              <a:spcAft>
                <a:spcPct val="20000"/>
              </a:spcAft>
              <a:buClr>
                <a:srgbClr val="00A3D6"/>
              </a:buClr>
              <a:buFont typeface="Wingdings" panose="05000000000000000000" pitchFamily="2" charset="2"/>
              <a:buChar char="ü"/>
            </a:pPr>
            <a:r>
              <a:rPr lang="zh-CN" altLang="en-US" sz="2400" b="1" dirty="0">
                <a:solidFill>
                  <a:prstClr val="black"/>
                </a:solidFill>
                <a:latin typeface="宋体" panose="02010600030101010101" pitchFamily="2" charset="-122"/>
                <a:ea typeface="宋体" panose="02010600030101010101" pitchFamily="2" charset="-122"/>
              </a:rPr>
              <a:t>虽然命题逻辑能够把客观世界的各种事实表示为逻辑命题，但是它具有较大的局限性。命题逻辑只能进行命题间</a:t>
            </a:r>
            <a:r>
              <a:rPr lang="zh-CN" altLang="en-US" sz="2400" b="1" dirty="0">
                <a:solidFill>
                  <a:srgbClr val="FF0000"/>
                </a:solidFill>
                <a:latin typeface="宋体" panose="02010600030101010101" pitchFamily="2" charset="-122"/>
                <a:ea typeface="宋体" panose="02010600030101010101" pitchFamily="2" charset="-122"/>
              </a:rPr>
              <a:t>关系</a:t>
            </a:r>
            <a:r>
              <a:rPr lang="zh-CN" altLang="en-US" sz="2400" b="1" dirty="0">
                <a:solidFill>
                  <a:prstClr val="black"/>
                </a:solidFill>
                <a:latin typeface="宋体" panose="02010600030101010101" pitchFamily="2" charset="-122"/>
                <a:ea typeface="宋体" panose="02010600030101010101" pitchFamily="2" charset="-122"/>
              </a:rPr>
              <a:t>的推理，无法解决与</a:t>
            </a:r>
            <a:r>
              <a:rPr lang="zh-CN" altLang="en-US" sz="2400" b="1" dirty="0">
                <a:solidFill>
                  <a:srgbClr val="FF0000"/>
                </a:solidFill>
                <a:latin typeface="宋体" panose="02010600030101010101" pitchFamily="2" charset="-122"/>
                <a:ea typeface="宋体" panose="02010600030101010101" pitchFamily="2" charset="-122"/>
              </a:rPr>
              <a:t>命题结构</a:t>
            </a:r>
            <a:r>
              <a:rPr lang="zh-CN" altLang="en-US" sz="2400" b="1" dirty="0">
                <a:solidFill>
                  <a:prstClr val="black"/>
                </a:solidFill>
                <a:latin typeface="宋体" panose="02010600030101010101" pitchFamily="2" charset="-122"/>
                <a:ea typeface="宋体" panose="02010600030101010101" pitchFamily="2" charset="-122"/>
              </a:rPr>
              <a:t>和</a:t>
            </a:r>
            <a:r>
              <a:rPr lang="zh-CN" altLang="en-US" sz="2400" b="1" dirty="0">
                <a:solidFill>
                  <a:srgbClr val="FF0000"/>
                </a:solidFill>
                <a:latin typeface="宋体" panose="02010600030101010101" pitchFamily="2" charset="-122"/>
                <a:ea typeface="宋体" panose="02010600030101010101" pitchFamily="2" charset="-122"/>
              </a:rPr>
              <a:t>成分</a:t>
            </a:r>
            <a:r>
              <a:rPr lang="zh-CN" altLang="en-US" sz="2400" b="1" dirty="0">
                <a:solidFill>
                  <a:prstClr val="black"/>
                </a:solidFill>
                <a:latin typeface="宋体" panose="02010600030101010101" pitchFamily="2" charset="-122"/>
                <a:ea typeface="宋体" panose="02010600030101010101" pitchFamily="2" charset="-122"/>
              </a:rPr>
              <a:t>有关的推理问题，</a:t>
            </a:r>
            <a:r>
              <a:rPr lang="zh-CN" altLang="en-US" sz="2400" b="1" dirty="0">
                <a:solidFill>
                  <a:srgbClr val="FF0000"/>
                </a:solidFill>
                <a:latin typeface="宋体" panose="02010600030101010101" pitchFamily="2" charset="-122"/>
                <a:ea typeface="宋体" panose="02010600030101010101" pitchFamily="2" charset="-122"/>
              </a:rPr>
              <a:t>不适合表示比较复杂的问题</a:t>
            </a:r>
            <a:r>
              <a:rPr lang="zh-CN" altLang="en-US" sz="2400" b="1" dirty="0">
                <a:solidFill>
                  <a:prstClr val="black"/>
                </a:solidFill>
                <a:latin typeface="宋体" panose="02010600030101010101" pitchFamily="2" charset="-122"/>
                <a:ea typeface="宋体" panose="02010600030101010101" pitchFamily="2" charset="-122"/>
              </a:rPr>
              <a:t>。</a:t>
            </a:r>
          </a:p>
          <a:p>
            <a:pPr lvl="1">
              <a:spcAft>
                <a:spcPct val="20000"/>
              </a:spcAft>
              <a:buClr>
                <a:srgbClr val="00A3D6"/>
              </a:buClr>
              <a:buFont typeface="Wingdings" panose="05000000000000000000" pitchFamily="2" charset="2"/>
              <a:buChar char="ü"/>
            </a:pPr>
            <a:r>
              <a:rPr lang="zh-CN" altLang="en-US" sz="2400" b="1" dirty="0">
                <a:solidFill>
                  <a:prstClr val="black"/>
                </a:solidFill>
                <a:latin typeface="宋体" panose="02010600030101010101" pitchFamily="2" charset="-122"/>
                <a:ea typeface="宋体" panose="02010600030101010101" pitchFamily="2" charset="-122"/>
              </a:rPr>
              <a:t>谓词逻辑是在命题逻辑的基础上发展而来的，命题逻辑可以看作是谓词逻辑的一种特殊形式。</a:t>
            </a:r>
          </a:p>
          <a:p>
            <a:pPr>
              <a:buClr>
                <a:srgbClr val="646B86"/>
              </a:buClr>
            </a:pPr>
            <a:endParaRPr lang="zh-CN" altLang="en-US" dirty="0">
              <a:solidFill>
                <a:prstClr val="black"/>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97205901"/>
      </p:ext>
    </p:extLst>
  </p:cSld>
  <p:clrMapOvr>
    <a:masterClrMapping/>
  </p:clrMapOvr>
  <p:transition>
    <p:random/>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6"/>
          <p:cNvPicPr>
            <a:picLocks noChangeAspect="1"/>
          </p:cNvPicPr>
          <p:nvPr>
            <p:custDataLst>
              <p:tags r:id="rId2"/>
            </p:custDataLst>
          </p:nvPr>
        </p:nvPicPr>
        <p:blipFill>
          <a:blip r:embed="rId8"/>
          <a:stretch>
            <a:fillRect/>
          </a:stretch>
        </p:blipFill>
        <p:spPr>
          <a:xfrm>
            <a:off x="1524000" y="6137276"/>
            <a:ext cx="539750" cy="720725"/>
          </a:xfrm>
          <a:prstGeom prst="rect">
            <a:avLst/>
          </a:prstGeom>
          <a:noFill/>
          <a:ln w="9525">
            <a:noFill/>
          </a:ln>
        </p:spPr>
      </p:pic>
      <p:pic>
        <p:nvPicPr>
          <p:cNvPr id="77827" name="图片 5"/>
          <p:cNvPicPr>
            <a:picLocks noChangeAspect="1"/>
          </p:cNvPicPr>
          <p:nvPr>
            <p:custDataLst>
              <p:tags r:id="rId3"/>
            </p:custDataLst>
          </p:nvPr>
        </p:nvPicPr>
        <p:blipFill>
          <a:blip r:embed="rId9"/>
          <a:stretch>
            <a:fillRect/>
          </a:stretch>
        </p:blipFill>
        <p:spPr>
          <a:xfrm>
            <a:off x="10128250" y="6132514"/>
            <a:ext cx="539750" cy="720725"/>
          </a:xfrm>
          <a:prstGeom prst="rect">
            <a:avLst/>
          </a:prstGeom>
          <a:noFill/>
          <a:ln w="9525">
            <a:noFill/>
          </a:ln>
        </p:spPr>
      </p:pic>
      <p:sp>
        <p:nvSpPr>
          <p:cNvPr id="77828" name="灯片编号占位符 4"/>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320</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829" name="Rectangle 2"/>
          <p:cNvSpPr>
            <a:spLocks noGrp="1" noChangeArrowheads="1"/>
          </p:cNvSpPr>
          <p:nvPr>
            <p:ph type="body" sz="half" idx="9"/>
            <p:custDataLst>
              <p:tags r:id="rId4"/>
            </p:custDataLst>
          </p:nvPr>
        </p:nvSpPr>
        <p:spPr>
          <a:xfrm>
            <a:off x="1644650" y="1609726"/>
            <a:ext cx="8642350" cy="5400675"/>
          </a:xfrm>
        </p:spPr>
        <p:txBody>
          <a:bodyPr wrap="square" lIns="91440" tIns="45720" rIns="91440" bIns="45720" numCol="1" anchor="t" anchorCtr="0" compatLnSpc="1"/>
          <a:lstStyle/>
          <a:p>
            <a:pPr marL="377825" indent="-377825" algn="just" fontAlgn="base">
              <a:lnSpc>
                <a:spcPct val="120000"/>
              </a:lnSpc>
              <a:spcBef>
                <a:spcPct val="30000"/>
              </a:spcBef>
              <a:spcAft>
                <a:spcPct val="0"/>
              </a:spcAft>
              <a:buClr>
                <a:schemeClr val="accent2"/>
              </a:buClr>
              <a:buSzTx/>
              <a:buNone/>
              <a:defRPr/>
            </a:pPr>
            <a:r>
              <a:rPr lang="zh-CN" altLang="en-US"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（2）求出  与  对H的综合影响所形成的可信度                ：</a:t>
            </a:r>
          </a:p>
        </p:txBody>
      </p:sp>
      <p:graphicFrame>
        <p:nvGraphicFramePr>
          <p:cNvPr id="178209" name="Object 33"/>
          <p:cNvGraphicFramePr/>
          <p:nvPr/>
        </p:nvGraphicFramePr>
        <p:xfrm>
          <a:off x="1574165" y="3098166"/>
          <a:ext cx="8971280" cy="1583055"/>
        </p:xfrm>
        <a:graphic>
          <a:graphicData uri="http://schemas.openxmlformats.org/presentationml/2006/ole">
            <mc:AlternateContent xmlns:mc="http://schemas.openxmlformats.org/markup-compatibility/2006">
              <mc:Choice xmlns:v="urn:schemas-microsoft-com:vml" Requires="v">
                <p:oleObj r:id="rId10" imgW="6349365" imgH="1016000" progId="Equation.3">
                  <p:embed/>
                </p:oleObj>
              </mc:Choice>
              <mc:Fallback>
                <p:oleObj r:id="rId10" imgW="6349365" imgH="1016000" progId="Equation.3">
                  <p:embed/>
                  <p:pic>
                    <p:nvPicPr>
                      <p:cNvPr id="178209" name="Object 33"/>
                      <p:cNvPicPr/>
                      <p:nvPr/>
                    </p:nvPicPr>
                    <p:blipFill>
                      <a:blip r:embed="rId11"/>
                      <a:stretch>
                        <a:fillRect/>
                      </a:stretch>
                    </p:blipFill>
                    <p:spPr>
                      <a:xfrm>
                        <a:off x="1574165" y="3098166"/>
                        <a:ext cx="8971280" cy="1583055"/>
                      </a:xfrm>
                      <a:prstGeom prst="rect">
                        <a:avLst/>
                      </a:prstGeom>
                      <a:noFill/>
                      <a:ln w="38100">
                        <a:noFill/>
                        <a:miter/>
                      </a:ln>
                    </p:spPr>
                  </p:pic>
                </p:oleObj>
              </mc:Fallback>
            </mc:AlternateContent>
          </a:graphicData>
        </a:graphic>
      </p:graphicFrame>
      <p:grpSp>
        <p:nvGrpSpPr>
          <p:cNvPr id="77831" name="Group 39"/>
          <p:cNvGrpSpPr/>
          <p:nvPr/>
        </p:nvGrpSpPr>
        <p:grpSpPr>
          <a:xfrm>
            <a:off x="2646363" y="1695451"/>
            <a:ext cx="2163762" cy="974725"/>
            <a:chOff x="429" y="1057"/>
            <a:chExt cx="1322" cy="614"/>
          </a:xfrm>
        </p:grpSpPr>
        <p:graphicFrame>
          <p:nvGraphicFramePr>
            <p:cNvPr id="77834" name="Object 8"/>
            <p:cNvGraphicFramePr/>
            <p:nvPr/>
          </p:nvGraphicFramePr>
          <p:xfrm>
            <a:off x="1041" y="1057"/>
            <a:ext cx="161" cy="272"/>
          </p:xfrm>
          <a:graphic>
            <a:graphicData uri="http://schemas.openxmlformats.org/presentationml/2006/ole">
              <mc:AlternateContent xmlns:mc="http://schemas.openxmlformats.org/markup-compatibility/2006">
                <mc:Choice xmlns:v="urn:schemas-microsoft-com:vml" Requires="v">
                  <p:oleObj r:id="rId12" imgW="177800" imgH="215900" progId="Equation.3">
                    <p:embed/>
                  </p:oleObj>
                </mc:Choice>
                <mc:Fallback>
                  <p:oleObj r:id="rId12" imgW="177800" imgH="215900" progId="Equation.3">
                    <p:embed/>
                    <p:pic>
                      <p:nvPicPr>
                        <p:cNvPr id="77834" name="Object 8"/>
                        <p:cNvPicPr/>
                        <p:nvPr/>
                      </p:nvPicPr>
                      <p:blipFill>
                        <a:blip r:embed="rId13"/>
                        <a:stretch>
                          <a:fillRect/>
                        </a:stretch>
                      </p:blipFill>
                      <p:spPr>
                        <a:xfrm>
                          <a:off x="1041" y="1057"/>
                          <a:ext cx="161" cy="272"/>
                        </a:xfrm>
                        <a:prstGeom prst="rect">
                          <a:avLst/>
                        </a:prstGeom>
                        <a:noFill/>
                        <a:ln w="38100">
                          <a:noFill/>
                          <a:miter/>
                        </a:ln>
                      </p:spPr>
                    </p:pic>
                  </p:oleObj>
                </mc:Fallback>
              </mc:AlternateContent>
            </a:graphicData>
          </a:graphic>
        </p:graphicFrame>
        <p:graphicFrame>
          <p:nvGraphicFramePr>
            <p:cNvPr id="77835" name="Object 16"/>
            <p:cNvGraphicFramePr/>
            <p:nvPr/>
          </p:nvGraphicFramePr>
          <p:xfrm>
            <a:off x="1569" y="1061"/>
            <a:ext cx="182" cy="272"/>
          </p:xfrm>
          <a:graphic>
            <a:graphicData uri="http://schemas.openxmlformats.org/presentationml/2006/ole">
              <mc:AlternateContent xmlns:mc="http://schemas.openxmlformats.org/markup-compatibility/2006">
                <mc:Choice xmlns:v="urn:schemas-microsoft-com:vml" Requires="v">
                  <p:oleObj r:id="rId14" imgW="190500" imgH="215900" progId="Equation.3">
                    <p:embed/>
                  </p:oleObj>
                </mc:Choice>
                <mc:Fallback>
                  <p:oleObj r:id="rId14" imgW="190500" imgH="215900" progId="Equation.3">
                    <p:embed/>
                    <p:pic>
                      <p:nvPicPr>
                        <p:cNvPr id="77835" name="Object 16"/>
                        <p:cNvPicPr/>
                        <p:nvPr/>
                      </p:nvPicPr>
                      <p:blipFill>
                        <a:blip r:embed="rId15"/>
                        <a:stretch>
                          <a:fillRect/>
                        </a:stretch>
                      </p:blipFill>
                      <p:spPr>
                        <a:xfrm>
                          <a:off x="1569" y="1061"/>
                          <a:ext cx="182" cy="272"/>
                        </a:xfrm>
                        <a:prstGeom prst="rect">
                          <a:avLst/>
                        </a:prstGeom>
                        <a:noFill/>
                        <a:ln w="38100">
                          <a:noFill/>
                          <a:miter/>
                        </a:ln>
                      </p:spPr>
                    </p:pic>
                  </p:oleObj>
                </mc:Fallback>
              </mc:AlternateContent>
            </a:graphicData>
          </a:graphic>
        </p:graphicFrame>
        <p:graphicFrame>
          <p:nvGraphicFramePr>
            <p:cNvPr id="77836" name="Object 36"/>
            <p:cNvGraphicFramePr/>
            <p:nvPr/>
          </p:nvGraphicFramePr>
          <p:xfrm>
            <a:off x="429" y="1359"/>
            <a:ext cx="771" cy="312"/>
          </p:xfrm>
          <a:graphic>
            <a:graphicData uri="http://schemas.openxmlformats.org/presentationml/2006/ole">
              <mc:AlternateContent xmlns:mc="http://schemas.openxmlformats.org/markup-compatibility/2006">
                <mc:Choice xmlns:v="urn:schemas-microsoft-com:vml" Requires="v">
                  <p:oleObj r:id="rId16" imgW="596900" imgH="241300" progId="Equation.3">
                    <p:embed/>
                  </p:oleObj>
                </mc:Choice>
                <mc:Fallback>
                  <p:oleObj r:id="rId16" imgW="596900" imgH="241300" progId="Equation.3">
                    <p:embed/>
                    <p:pic>
                      <p:nvPicPr>
                        <p:cNvPr id="77836" name="Object 36"/>
                        <p:cNvPicPr/>
                        <p:nvPr/>
                      </p:nvPicPr>
                      <p:blipFill>
                        <a:blip r:embed="rId17"/>
                        <a:stretch>
                          <a:fillRect/>
                        </a:stretch>
                      </p:blipFill>
                      <p:spPr>
                        <a:xfrm>
                          <a:off x="429" y="1359"/>
                          <a:ext cx="771" cy="312"/>
                        </a:xfrm>
                        <a:prstGeom prst="rect">
                          <a:avLst/>
                        </a:prstGeom>
                        <a:noFill/>
                        <a:ln w="38100">
                          <a:noFill/>
                          <a:miter/>
                        </a:ln>
                      </p:spPr>
                    </p:pic>
                  </p:oleObj>
                </mc:Fallback>
              </mc:AlternateContent>
            </a:graphicData>
          </a:graphic>
        </p:graphicFrame>
      </p:grpSp>
      <p:sp>
        <p:nvSpPr>
          <p:cNvPr id="77832" name="Rectangle 38"/>
          <p:cNvSpPr/>
          <p:nvPr>
            <p:custDataLst>
              <p:tags r:id="rId5"/>
            </p:custDataLst>
          </p:nvPr>
        </p:nvSpPr>
        <p:spPr>
          <a:xfrm>
            <a:off x="1843088" y="952500"/>
            <a:ext cx="4834978" cy="565604"/>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5. </a:t>
            </a:r>
            <a:r>
              <a:rPr lang="en-US" altLang="en-US" sz="2800" b="1" dirty="0">
                <a:solidFill>
                  <a:srgbClr val="000000"/>
                </a:solidFill>
                <a:latin typeface="微软雅黑" panose="020B0503020204020204" pitchFamily="34" charset="-122"/>
              </a:rPr>
              <a:t>结论不确定性的合成算法</a:t>
            </a:r>
          </a:p>
        </p:txBody>
      </p:sp>
      <p:sp>
        <p:nvSpPr>
          <p:cNvPr id="36875" name="Rectangle 43"/>
          <p:cNvSpPr/>
          <p:nvPr>
            <p:custDataLst>
              <p:tags r:id="rId6"/>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Tree>
    <p:custDataLst>
      <p:tags r:id="rId1"/>
    </p:custDataLst>
    <p:extLst>
      <p:ext uri="{BB962C8B-B14F-4D97-AF65-F5344CB8AC3E}">
        <p14:creationId xmlns:p14="http://schemas.microsoft.com/office/powerpoint/2010/main" val="72481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8209"/>
                                        </p:tgtEl>
                                        <p:attrNameLst>
                                          <p:attrName>style.visibility</p:attrName>
                                        </p:attrNameLst>
                                      </p:cBhvr>
                                      <p:to>
                                        <p:strVal val="visible"/>
                                      </p:to>
                                    </p:set>
                                    <p:animEffect transition="in" filter="blinds(horizontal)">
                                      <p:cBhvr>
                                        <p:cTn id="7" dur="500"/>
                                        <p:tgtEl>
                                          <p:spTgt spid="178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图片 6"/>
          <p:cNvPicPr>
            <a:picLocks noChangeAspect="1"/>
          </p:cNvPicPr>
          <p:nvPr>
            <p:custDataLst>
              <p:tags r:id="rId2"/>
            </p:custDataLst>
          </p:nvPr>
        </p:nvPicPr>
        <p:blipFill>
          <a:blip r:embed="rId9"/>
          <a:stretch>
            <a:fillRect/>
          </a:stretch>
        </p:blipFill>
        <p:spPr>
          <a:xfrm>
            <a:off x="1524000" y="6137276"/>
            <a:ext cx="539750" cy="720725"/>
          </a:xfrm>
          <a:prstGeom prst="rect">
            <a:avLst/>
          </a:prstGeom>
          <a:noFill/>
          <a:ln w="9525">
            <a:noFill/>
          </a:ln>
        </p:spPr>
      </p:pic>
      <p:pic>
        <p:nvPicPr>
          <p:cNvPr id="78851" name="图片 5"/>
          <p:cNvPicPr>
            <a:picLocks noChangeAspect="1"/>
          </p:cNvPicPr>
          <p:nvPr>
            <p:custDataLst>
              <p:tags r:id="rId3"/>
            </p:custDataLst>
          </p:nvPr>
        </p:nvPicPr>
        <p:blipFill>
          <a:blip r:embed="rId10"/>
          <a:stretch>
            <a:fillRect/>
          </a:stretch>
        </p:blipFill>
        <p:spPr>
          <a:xfrm>
            <a:off x="10007600" y="5971412"/>
            <a:ext cx="660400" cy="881828"/>
          </a:xfrm>
          <a:prstGeom prst="rect">
            <a:avLst/>
          </a:prstGeom>
          <a:noFill/>
          <a:ln w="9525">
            <a:noFill/>
          </a:ln>
        </p:spPr>
      </p:pic>
      <p:sp>
        <p:nvSpPr>
          <p:cNvPr id="7885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321</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0451" name="Rectangle 3"/>
          <p:cNvSpPr>
            <a:spLocks noGrp="1" noChangeArrowheads="1"/>
          </p:cNvSpPr>
          <p:nvPr>
            <p:ph idx="9"/>
            <p:custDataLst>
              <p:tags r:id="rId4"/>
            </p:custDataLst>
          </p:nvPr>
        </p:nvSpPr>
        <p:spPr>
          <a:xfrm>
            <a:off x="1793876" y="952500"/>
            <a:ext cx="8785225" cy="5187950"/>
          </a:xfrm>
          <a:gradFill rotWithShape="0">
            <a:gsLst>
              <a:gs pos="0">
                <a:srgbClr val="CCFFFF"/>
              </a:gs>
              <a:gs pos="100000">
                <a:schemeClr val="bg1"/>
              </a:gs>
            </a:gsLst>
            <a:path path="rect">
              <a:fillToRect l="100000" b="100000"/>
            </a:path>
          </a:gradFill>
          <a:ln>
            <a:solidFill>
              <a:srgbClr val="808080"/>
            </a:solidFill>
            <a:miter lim="800000"/>
          </a:ln>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Font typeface="Wingdings" panose="05000000000000000000" pitchFamily="2" charset="2"/>
              <a:buChar char="o"/>
              <a:defRPr/>
            </a:pP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例4.1   设有如下一组知识： </a:t>
            </a:r>
          </a:p>
        </p:txBody>
      </p:sp>
      <p:graphicFrame>
        <p:nvGraphicFramePr>
          <p:cNvPr id="360458" name="Object 10"/>
          <p:cNvGraphicFramePr/>
          <p:nvPr/>
        </p:nvGraphicFramePr>
        <p:xfrm>
          <a:off x="1981200" y="1817689"/>
          <a:ext cx="5513388" cy="403225"/>
        </p:xfrm>
        <a:graphic>
          <a:graphicData uri="http://schemas.openxmlformats.org/presentationml/2006/ole">
            <mc:AlternateContent xmlns:mc="http://schemas.openxmlformats.org/markup-compatibility/2006">
              <mc:Choice xmlns:v="urn:schemas-microsoft-com:vml" Requires="v">
                <p:oleObj r:id="rId11" imgW="3149600" imgH="228600" progId="Equation.3">
                  <p:embed/>
                </p:oleObj>
              </mc:Choice>
              <mc:Fallback>
                <p:oleObj r:id="rId11" imgW="3149600" imgH="228600" progId="Equation.3">
                  <p:embed/>
                  <p:pic>
                    <p:nvPicPr>
                      <p:cNvPr id="360458" name="Object 10"/>
                      <p:cNvPicPr/>
                      <p:nvPr/>
                    </p:nvPicPr>
                    <p:blipFill>
                      <a:blip r:embed="rId12"/>
                      <a:stretch>
                        <a:fillRect/>
                      </a:stretch>
                    </p:blipFill>
                    <p:spPr>
                      <a:xfrm>
                        <a:off x="1981200" y="1817689"/>
                        <a:ext cx="5513388" cy="403225"/>
                      </a:xfrm>
                      <a:prstGeom prst="rect">
                        <a:avLst/>
                      </a:prstGeom>
                      <a:noFill/>
                      <a:ln w="38100">
                        <a:noFill/>
                        <a:miter/>
                      </a:ln>
                    </p:spPr>
                  </p:pic>
                </p:oleObj>
              </mc:Fallback>
            </mc:AlternateContent>
          </a:graphicData>
        </a:graphic>
      </p:graphicFrame>
      <p:graphicFrame>
        <p:nvGraphicFramePr>
          <p:cNvPr id="360457" name="Object 9"/>
          <p:cNvGraphicFramePr/>
          <p:nvPr>
            <p:extLst>
              <p:ext uri="{D42A27DB-BD31-4B8C-83A1-F6EECF244321}">
                <p14:modId xmlns:p14="http://schemas.microsoft.com/office/powerpoint/2010/main" val="1272845705"/>
              </p:ext>
            </p:extLst>
          </p:nvPr>
        </p:nvGraphicFramePr>
        <p:xfrm>
          <a:off x="2022475" y="2438400"/>
          <a:ext cx="5140325" cy="381000"/>
        </p:xfrm>
        <a:graphic>
          <a:graphicData uri="http://schemas.openxmlformats.org/presentationml/2006/ole">
            <mc:AlternateContent xmlns:mc="http://schemas.openxmlformats.org/markup-compatibility/2006">
              <mc:Choice xmlns:v="urn:schemas-microsoft-com:vml" Requires="v">
                <p:oleObj r:id="rId13" imgW="2908300" imgH="215900" progId="Equation.3">
                  <p:embed/>
                </p:oleObj>
              </mc:Choice>
              <mc:Fallback>
                <p:oleObj r:id="rId13" imgW="2908300" imgH="215900" progId="Equation.3">
                  <p:embed/>
                  <p:pic>
                    <p:nvPicPr>
                      <p:cNvPr id="360457" name="Object 9"/>
                      <p:cNvPicPr/>
                      <p:nvPr/>
                    </p:nvPicPr>
                    <p:blipFill>
                      <a:blip r:embed="rId14"/>
                      <a:stretch>
                        <a:fillRect/>
                      </a:stretch>
                    </p:blipFill>
                    <p:spPr>
                      <a:xfrm>
                        <a:off x="2022475" y="2438400"/>
                        <a:ext cx="5140325" cy="381000"/>
                      </a:xfrm>
                      <a:prstGeom prst="rect">
                        <a:avLst/>
                      </a:prstGeom>
                      <a:noFill/>
                      <a:ln w="38100">
                        <a:noFill/>
                        <a:miter/>
                      </a:ln>
                    </p:spPr>
                  </p:pic>
                </p:oleObj>
              </mc:Fallback>
            </mc:AlternateContent>
          </a:graphicData>
        </a:graphic>
      </p:graphicFrame>
      <p:graphicFrame>
        <p:nvGraphicFramePr>
          <p:cNvPr id="360456" name="Object 8"/>
          <p:cNvGraphicFramePr/>
          <p:nvPr>
            <p:extLst>
              <p:ext uri="{D42A27DB-BD31-4B8C-83A1-F6EECF244321}">
                <p14:modId xmlns:p14="http://schemas.microsoft.com/office/powerpoint/2010/main" val="3696418575"/>
              </p:ext>
            </p:extLst>
          </p:nvPr>
        </p:nvGraphicFramePr>
        <p:xfrm>
          <a:off x="1981200" y="2971800"/>
          <a:ext cx="5257800" cy="381000"/>
        </p:xfrm>
        <a:graphic>
          <a:graphicData uri="http://schemas.openxmlformats.org/presentationml/2006/ole">
            <mc:AlternateContent xmlns:mc="http://schemas.openxmlformats.org/markup-compatibility/2006">
              <mc:Choice xmlns:v="urn:schemas-microsoft-com:vml" Requires="v">
                <p:oleObj r:id="rId15" imgW="2971800" imgH="228600" progId="Equation.3">
                  <p:embed/>
                </p:oleObj>
              </mc:Choice>
              <mc:Fallback>
                <p:oleObj r:id="rId15" imgW="2971800" imgH="228600" progId="Equation.3">
                  <p:embed/>
                  <p:pic>
                    <p:nvPicPr>
                      <p:cNvPr id="360456" name="Object 8"/>
                      <p:cNvPicPr/>
                      <p:nvPr/>
                    </p:nvPicPr>
                    <p:blipFill>
                      <a:blip r:embed="rId16"/>
                      <a:stretch>
                        <a:fillRect/>
                      </a:stretch>
                    </p:blipFill>
                    <p:spPr>
                      <a:xfrm>
                        <a:off x="1981200" y="2971800"/>
                        <a:ext cx="5257800" cy="381000"/>
                      </a:xfrm>
                      <a:prstGeom prst="rect">
                        <a:avLst/>
                      </a:prstGeom>
                      <a:noFill/>
                      <a:ln w="38100">
                        <a:noFill/>
                        <a:miter/>
                      </a:ln>
                    </p:spPr>
                  </p:pic>
                </p:oleObj>
              </mc:Fallback>
            </mc:AlternateContent>
          </a:graphicData>
        </a:graphic>
      </p:graphicFrame>
      <p:graphicFrame>
        <p:nvGraphicFramePr>
          <p:cNvPr id="360455" name="Object 7"/>
          <p:cNvGraphicFramePr/>
          <p:nvPr>
            <p:extLst>
              <p:ext uri="{D42A27DB-BD31-4B8C-83A1-F6EECF244321}">
                <p14:modId xmlns:p14="http://schemas.microsoft.com/office/powerpoint/2010/main" val="2911635366"/>
              </p:ext>
            </p:extLst>
          </p:nvPr>
        </p:nvGraphicFramePr>
        <p:xfrm>
          <a:off x="1873250" y="3505200"/>
          <a:ext cx="7413625" cy="381000"/>
        </p:xfrm>
        <a:graphic>
          <a:graphicData uri="http://schemas.openxmlformats.org/presentationml/2006/ole">
            <mc:AlternateContent xmlns:mc="http://schemas.openxmlformats.org/markup-compatibility/2006">
              <mc:Choice xmlns:v="urn:schemas-microsoft-com:vml" Requires="v">
                <p:oleObj r:id="rId17" imgW="4800600" imgH="228600" progId="Equation.3">
                  <p:embed/>
                </p:oleObj>
              </mc:Choice>
              <mc:Fallback>
                <p:oleObj r:id="rId17" imgW="4800600" imgH="228600" progId="Equation.3">
                  <p:embed/>
                  <p:pic>
                    <p:nvPicPr>
                      <p:cNvPr id="360455" name="Object 7"/>
                      <p:cNvPicPr/>
                      <p:nvPr/>
                    </p:nvPicPr>
                    <p:blipFill>
                      <a:blip r:embed="rId18"/>
                      <a:stretch>
                        <a:fillRect/>
                      </a:stretch>
                    </p:blipFill>
                    <p:spPr>
                      <a:xfrm>
                        <a:off x="1873250" y="3505200"/>
                        <a:ext cx="7413625" cy="381000"/>
                      </a:xfrm>
                      <a:prstGeom prst="rect">
                        <a:avLst/>
                      </a:prstGeom>
                      <a:noFill/>
                      <a:ln w="38100">
                        <a:noFill/>
                        <a:miter/>
                      </a:ln>
                    </p:spPr>
                  </p:pic>
                </p:oleObj>
              </mc:Fallback>
            </mc:AlternateContent>
          </a:graphicData>
        </a:graphic>
      </p:graphicFrame>
      <p:graphicFrame>
        <p:nvGraphicFramePr>
          <p:cNvPr id="360454" name="Object 6"/>
          <p:cNvGraphicFramePr/>
          <p:nvPr>
            <p:extLst>
              <p:ext uri="{D42A27DB-BD31-4B8C-83A1-F6EECF244321}">
                <p14:modId xmlns:p14="http://schemas.microsoft.com/office/powerpoint/2010/main" val="3924895682"/>
              </p:ext>
            </p:extLst>
          </p:nvPr>
        </p:nvGraphicFramePr>
        <p:xfrm>
          <a:off x="2098359" y="4114800"/>
          <a:ext cx="6632891" cy="381000"/>
        </p:xfrm>
        <a:graphic>
          <a:graphicData uri="http://schemas.openxmlformats.org/presentationml/2006/ole">
            <mc:AlternateContent xmlns:mc="http://schemas.openxmlformats.org/markup-compatibility/2006">
              <mc:Choice xmlns:v="urn:schemas-microsoft-com:vml" Requires="v">
                <p:oleObj r:id="rId19" imgW="3784600" imgH="241300" progId="Equation.3">
                  <p:embed/>
                </p:oleObj>
              </mc:Choice>
              <mc:Fallback>
                <p:oleObj r:id="rId19" imgW="3784600" imgH="241300" progId="Equation.3">
                  <p:embed/>
                  <p:pic>
                    <p:nvPicPr>
                      <p:cNvPr id="360454" name="Object 6"/>
                      <p:cNvPicPr/>
                      <p:nvPr/>
                    </p:nvPicPr>
                    <p:blipFill>
                      <a:blip r:embed="rId20"/>
                      <a:stretch>
                        <a:fillRect/>
                      </a:stretch>
                    </p:blipFill>
                    <p:spPr>
                      <a:xfrm>
                        <a:off x="2098359" y="4114800"/>
                        <a:ext cx="6632891" cy="381000"/>
                      </a:xfrm>
                      <a:prstGeom prst="rect">
                        <a:avLst/>
                      </a:prstGeom>
                      <a:noFill/>
                      <a:ln w="38100">
                        <a:noFill/>
                        <a:miter/>
                      </a:ln>
                    </p:spPr>
                  </p:pic>
                </p:oleObj>
              </mc:Fallback>
            </mc:AlternateContent>
          </a:graphicData>
        </a:graphic>
      </p:graphicFrame>
      <p:graphicFrame>
        <p:nvGraphicFramePr>
          <p:cNvPr id="360465" name="Object 17"/>
          <p:cNvGraphicFramePr/>
          <p:nvPr/>
        </p:nvGraphicFramePr>
        <p:xfrm>
          <a:off x="2867025" y="4687888"/>
          <a:ext cx="1430338" cy="341312"/>
        </p:xfrm>
        <a:graphic>
          <a:graphicData uri="http://schemas.openxmlformats.org/presentationml/2006/ole">
            <mc:AlternateContent xmlns:mc="http://schemas.openxmlformats.org/markup-compatibility/2006">
              <mc:Choice xmlns:v="urn:schemas-microsoft-com:vml" Requires="v">
                <p:oleObj r:id="rId21" imgW="1028065" imgH="241300" progId="Equation.DSMT4">
                  <p:embed/>
                </p:oleObj>
              </mc:Choice>
              <mc:Fallback>
                <p:oleObj r:id="rId21" imgW="1028065" imgH="241300" progId="Equation.DSMT4">
                  <p:embed/>
                  <p:pic>
                    <p:nvPicPr>
                      <p:cNvPr id="360465" name="Object 17"/>
                      <p:cNvPicPr/>
                      <p:nvPr/>
                    </p:nvPicPr>
                    <p:blipFill>
                      <a:blip r:embed="rId22"/>
                      <a:stretch>
                        <a:fillRect/>
                      </a:stretch>
                    </p:blipFill>
                    <p:spPr>
                      <a:xfrm>
                        <a:off x="2867025" y="4687888"/>
                        <a:ext cx="1430338" cy="341312"/>
                      </a:xfrm>
                      <a:prstGeom prst="rect">
                        <a:avLst/>
                      </a:prstGeom>
                      <a:noFill/>
                      <a:ln w="38100">
                        <a:noFill/>
                        <a:miter/>
                      </a:ln>
                    </p:spPr>
                  </p:pic>
                </p:oleObj>
              </mc:Fallback>
            </mc:AlternateContent>
          </a:graphicData>
        </a:graphic>
      </p:graphicFrame>
      <p:graphicFrame>
        <p:nvGraphicFramePr>
          <p:cNvPr id="360464" name="Object 16"/>
          <p:cNvGraphicFramePr/>
          <p:nvPr/>
        </p:nvGraphicFramePr>
        <p:xfrm>
          <a:off x="4306889" y="4667250"/>
          <a:ext cx="1520825" cy="361950"/>
        </p:xfrm>
        <a:graphic>
          <a:graphicData uri="http://schemas.openxmlformats.org/presentationml/2006/ole">
            <mc:AlternateContent xmlns:mc="http://schemas.openxmlformats.org/markup-compatibility/2006">
              <mc:Choice xmlns:v="urn:schemas-microsoft-com:vml" Requires="v">
                <p:oleObj r:id="rId23" imgW="1028065" imgH="241300" progId="Equation.DSMT4">
                  <p:embed/>
                </p:oleObj>
              </mc:Choice>
              <mc:Fallback>
                <p:oleObj r:id="rId23" imgW="1028065" imgH="241300" progId="Equation.DSMT4">
                  <p:embed/>
                  <p:pic>
                    <p:nvPicPr>
                      <p:cNvPr id="360464" name="Object 16"/>
                      <p:cNvPicPr/>
                      <p:nvPr/>
                    </p:nvPicPr>
                    <p:blipFill>
                      <a:blip r:embed="rId24"/>
                      <a:stretch>
                        <a:fillRect/>
                      </a:stretch>
                    </p:blipFill>
                    <p:spPr>
                      <a:xfrm>
                        <a:off x="4306889" y="4667250"/>
                        <a:ext cx="1520825" cy="361950"/>
                      </a:xfrm>
                      <a:prstGeom prst="rect">
                        <a:avLst/>
                      </a:prstGeom>
                      <a:noFill/>
                      <a:ln w="38100">
                        <a:noFill/>
                        <a:miter/>
                      </a:ln>
                    </p:spPr>
                  </p:pic>
                </p:oleObj>
              </mc:Fallback>
            </mc:AlternateContent>
          </a:graphicData>
        </a:graphic>
      </p:graphicFrame>
      <p:graphicFrame>
        <p:nvGraphicFramePr>
          <p:cNvPr id="360463" name="Object 15"/>
          <p:cNvGraphicFramePr/>
          <p:nvPr/>
        </p:nvGraphicFramePr>
        <p:xfrm>
          <a:off x="5762625" y="4694238"/>
          <a:ext cx="1430338" cy="334962"/>
        </p:xfrm>
        <a:graphic>
          <a:graphicData uri="http://schemas.openxmlformats.org/presentationml/2006/ole">
            <mc:AlternateContent xmlns:mc="http://schemas.openxmlformats.org/markup-compatibility/2006">
              <mc:Choice xmlns:v="urn:schemas-microsoft-com:vml" Requires="v">
                <p:oleObj r:id="rId25" imgW="1028065" imgH="241300" progId="Equation.DSMT4">
                  <p:embed/>
                </p:oleObj>
              </mc:Choice>
              <mc:Fallback>
                <p:oleObj r:id="rId25" imgW="1028065" imgH="241300" progId="Equation.DSMT4">
                  <p:embed/>
                  <p:pic>
                    <p:nvPicPr>
                      <p:cNvPr id="360463" name="Object 15"/>
                      <p:cNvPicPr/>
                      <p:nvPr/>
                    </p:nvPicPr>
                    <p:blipFill>
                      <a:blip r:embed="rId26"/>
                      <a:stretch>
                        <a:fillRect/>
                      </a:stretch>
                    </p:blipFill>
                    <p:spPr>
                      <a:xfrm>
                        <a:off x="5762625" y="4694238"/>
                        <a:ext cx="1430338" cy="334962"/>
                      </a:xfrm>
                      <a:prstGeom prst="rect">
                        <a:avLst/>
                      </a:prstGeom>
                      <a:noFill/>
                      <a:ln w="38100">
                        <a:noFill/>
                        <a:miter/>
                      </a:ln>
                    </p:spPr>
                  </p:pic>
                </p:oleObj>
              </mc:Fallback>
            </mc:AlternateContent>
          </a:graphicData>
        </a:graphic>
      </p:graphicFrame>
      <p:graphicFrame>
        <p:nvGraphicFramePr>
          <p:cNvPr id="360462" name="Object 14"/>
          <p:cNvGraphicFramePr/>
          <p:nvPr>
            <p:extLst>
              <p:ext uri="{D42A27DB-BD31-4B8C-83A1-F6EECF244321}">
                <p14:modId xmlns:p14="http://schemas.microsoft.com/office/powerpoint/2010/main" val="3755550447"/>
              </p:ext>
            </p:extLst>
          </p:nvPr>
        </p:nvGraphicFramePr>
        <p:xfrm>
          <a:off x="7348538" y="4665663"/>
          <a:ext cx="1587500" cy="363537"/>
        </p:xfrm>
        <a:graphic>
          <a:graphicData uri="http://schemas.openxmlformats.org/presentationml/2006/ole">
            <mc:AlternateContent xmlns:mc="http://schemas.openxmlformats.org/markup-compatibility/2006">
              <mc:Choice xmlns:v="urn:schemas-microsoft-com:vml" Requires="v">
                <p:oleObj r:id="rId27" imgW="1028065" imgH="241300" progId="Equation.DSMT4">
                  <p:embed/>
                </p:oleObj>
              </mc:Choice>
              <mc:Fallback>
                <p:oleObj r:id="rId27" imgW="1028065" imgH="241300" progId="Equation.DSMT4">
                  <p:embed/>
                  <p:pic>
                    <p:nvPicPr>
                      <p:cNvPr id="360462" name="Object 14"/>
                      <p:cNvPicPr/>
                      <p:nvPr/>
                    </p:nvPicPr>
                    <p:blipFill>
                      <a:blip r:embed="rId28"/>
                      <a:stretch>
                        <a:fillRect/>
                      </a:stretch>
                    </p:blipFill>
                    <p:spPr>
                      <a:xfrm>
                        <a:off x="7348538" y="4665663"/>
                        <a:ext cx="1587500" cy="363537"/>
                      </a:xfrm>
                      <a:prstGeom prst="rect">
                        <a:avLst/>
                      </a:prstGeom>
                      <a:noFill/>
                      <a:ln w="38100">
                        <a:noFill/>
                        <a:miter/>
                      </a:ln>
                    </p:spPr>
                  </p:pic>
                </p:oleObj>
              </mc:Fallback>
            </mc:AlternateContent>
          </a:graphicData>
        </a:graphic>
      </p:graphicFrame>
      <p:graphicFrame>
        <p:nvGraphicFramePr>
          <p:cNvPr id="360461" name="Object 13"/>
          <p:cNvGraphicFramePr/>
          <p:nvPr/>
        </p:nvGraphicFramePr>
        <p:xfrm>
          <a:off x="2819400" y="5218114"/>
          <a:ext cx="1460500" cy="344487"/>
        </p:xfrm>
        <a:graphic>
          <a:graphicData uri="http://schemas.openxmlformats.org/presentationml/2006/ole">
            <mc:AlternateContent xmlns:mc="http://schemas.openxmlformats.org/markup-compatibility/2006">
              <mc:Choice xmlns:v="urn:schemas-microsoft-com:vml" Requires="v">
                <p:oleObj r:id="rId29" imgW="1028065" imgH="241300" progId="Equation.DSMT4">
                  <p:embed/>
                </p:oleObj>
              </mc:Choice>
              <mc:Fallback>
                <p:oleObj r:id="rId29" imgW="1028065" imgH="241300" progId="Equation.DSMT4">
                  <p:embed/>
                  <p:pic>
                    <p:nvPicPr>
                      <p:cNvPr id="360461" name="Object 13"/>
                      <p:cNvPicPr/>
                      <p:nvPr/>
                    </p:nvPicPr>
                    <p:blipFill>
                      <a:blip r:embed="rId30"/>
                      <a:stretch>
                        <a:fillRect/>
                      </a:stretch>
                    </p:blipFill>
                    <p:spPr>
                      <a:xfrm>
                        <a:off x="2819400" y="5218114"/>
                        <a:ext cx="1460500" cy="344487"/>
                      </a:xfrm>
                      <a:prstGeom prst="rect">
                        <a:avLst/>
                      </a:prstGeom>
                      <a:noFill/>
                      <a:ln w="38100">
                        <a:noFill/>
                        <a:miter/>
                      </a:ln>
                    </p:spPr>
                  </p:pic>
                </p:oleObj>
              </mc:Fallback>
            </mc:AlternateContent>
          </a:graphicData>
        </a:graphic>
      </p:graphicFrame>
      <p:graphicFrame>
        <p:nvGraphicFramePr>
          <p:cNvPr id="360460" name="Object 12"/>
          <p:cNvGraphicFramePr/>
          <p:nvPr/>
        </p:nvGraphicFramePr>
        <p:xfrm>
          <a:off x="4343400" y="5227638"/>
          <a:ext cx="1416050" cy="334962"/>
        </p:xfrm>
        <a:graphic>
          <a:graphicData uri="http://schemas.openxmlformats.org/presentationml/2006/ole">
            <mc:AlternateContent xmlns:mc="http://schemas.openxmlformats.org/markup-compatibility/2006">
              <mc:Choice xmlns:v="urn:schemas-microsoft-com:vml" Requires="v">
                <p:oleObj r:id="rId31" imgW="1015365" imgH="241300" progId="Equation.DSMT4">
                  <p:embed/>
                </p:oleObj>
              </mc:Choice>
              <mc:Fallback>
                <p:oleObj r:id="rId31" imgW="1015365" imgH="241300" progId="Equation.DSMT4">
                  <p:embed/>
                  <p:pic>
                    <p:nvPicPr>
                      <p:cNvPr id="360460" name="Object 12"/>
                      <p:cNvPicPr/>
                      <p:nvPr/>
                    </p:nvPicPr>
                    <p:blipFill>
                      <a:blip r:embed="rId32"/>
                      <a:stretch>
                        <a:fillRect/>
                      </a:stretch>
                    </p:blipFill>
                    <p:spPr>
                      <a:xfrm>
                        <a:off x="4343400" y="5227638"/>
                        <a:ext cx="1416050" cy="334962"/>
                      </a:xfrm>
                      <a:prstGeom prst="rect">
                        <a:avLst/>
                      </a:prstGeom>
                      <a:noFill/>
                      <a:ln w="38100">
                        <a:noFill/>
                        <a:miter/>
                      </a:ln>
                    </p:spPr>
                  </p:pic>
                </p:oleObj>
              </mc:Fallback>
            </mc:AlternateContent>
          </a:graphicData>
        </a:graphic>
      </p:graphicFrame>
      <p:sp>
        <p:nvSpPr>
          <p:cNvPr id="360467" name="Rectangle 19"/>
          <p:cNvSpPr/>
          <p:nvPr>
            <p:custDataLst>
              <p:tags r:id="rId5"/>
            </p:custDataLst>
          </p:nvPr>
        </p:nvSpPr>
        <p:spPr>
          <a:xfrm>
            <a:off x="1873250" y="4572001"/>
            <a:ext cx="1165704" cy="461665"/>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en-US" sz="2400" dirty="0">
                <a:solidFill>
                  <a:srgbClr val="000000"/>
                </a:solidFill>
                <a:latin typeface="微软雅黑" panose="020B0503020204020204" pitchFamily="34" charset="-122"/>
              </a:rPr>
              <a:t>已知：</a:t>
            </a:r>
          </a:p>
        </p:txBody>
      </p:sp>
      <p:sp>
        <p:nvSpPr>
          <p:cNvPr id="360468" name="Text Box 20"/>
          <p:cNvSpPr txBox="1"/>
          <p:nvPr>
            <p:custDataLst>
              <p:tags r:id="rId6"/>
            </p:custDataLst>
          </p:nvPr>
        </p:nvSpPr>
        <p:spPr>
          <a:xfrm>
            <a:off x="1981200" y="5638801"/>
            <a:ext cx="946150" cy="46037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en-US" sz="2400" dirty="0">
                <a:solidFill>
                  <a:srgbClr val="000000"/>
                </a:solidFill>
                <a:latin typeface="微软雅黑" panose="020B0503020204020204" pitchFamily="34" charset="-122"/>
              </a:rPr>
              <a:t>求：</a:t>
            </a:r>
            <a:r>
              <a:rPr lang="en-US" altLang="en-US" sz="1800" dirty="0">
                <a:solidFill>
                  <a:srgbClr val="000000"/>
                </a:solidFill>
                <a:latin typeface="微软雅黑" panose="020B0503020204020204" pitchFamily="34" charset="-122"/>
              </a:rPr>
              <a:t> </a:t>
            </a:r>
          </a:p>
        </p:txBody>
      </p:sp>
      <p:graphicFrame>
        <p:nvGraphicFramePr>
          <p:cNvPr id="360469" name="Object 21"/>
          <p:cNvGraphicFramePr/>
          <p:nvPr/>
        </p:nvGraphicFramePr>
        <p:xfrm>
          <a:off x="2590800" y="5726114"/>
          <a:ext cx="914400" cy="369887"/>
        </p:xfrm>
        <a:graphic>
          <a:graphicData uri="http://schemas.openxmlformats.org/presentationml/2006/ole">
            <mc:AlternateContent xmlns:mc="http://schemas.openxmlformats.org/markup-compatibility/2006">
              <mc:Choice xmlns:v="urn:schemas-microsoft-com:vml" Requires="v">
                <p:oleObj r:id="rId33" imgW="494665" imgH="203200" progId="Equation.DSMT4">
                  <p:embed/>
                </p:oleObj>
              </mc:Choice>
              <mc:Fallback>
                <p:oleObj r:id="rId33" imgW="494665" imgH="203200" progId="Equation.DSMT4">
                  <p:embed/>
                  <p:pic>
                    <p:nvPicPr>
                      <p:cNvPr id="360469" name="Object 21"/>
                      <p:cNvPicPr/>
                      <p:nvPr/>
                    </p:nvPicPr>
                    <p:blipFill>
                      <a:blip r:embed="rId34"/>
                      <a:stretch>
                        <a:fillRect/>
                      </a:stretch>
                    </p:blipFill>
                    <p:spPr>
                      <a:xfrm>
                        <a:off x="2590800" y="5726114"/>
                        <a:ext cx="914400" cy="369887"/>
                      </a:xfrm>
                      <a:prstGeom prst="rect">
                        <a:avLst/>
                      </a:prstGeom>
                      <a:noFill/>
                      <a:ln w="38100">
                        <a:noFill/>
                        <a:miter/>
                      </a:ln>
                    </p:spPr>
                  </p:pic>
                </p:oleObj>
              </mc:Fallback>
            </mc:AlternateContent>
          </a:graphicData>
        </a:graphic>
      </p:graphicFrame>
      <p:sp>
        <p:nvSpPr>
          <p:cNvPr id="78868" name="Rectangle 27"/>
          <p:cNvSpPr/>
          <p:nvPr>
            <p:custDataLst>
              <p:tags r:id="rId7"/>
            </p:custDataLst>
          </p:nvPr>
        </p:nvSpPr>
        <p:spPr>
          <a:xfrm>
            <a:off x="1524000" y="1"/>
            <a:ext cx="9144000" cy="765175"/>
          </a:xfrm>
          <a:prstGeom prst="rect">
            <a:avLst/>
          </a:prstGeom>
          <a:solidFill>
            <a:srgbClr val="105FA3"/>
          </a:solidFill>
          <a:ln w="9525" cap="flat" cmpd="sng">
            <a:solidFill>
              <a:srgbClr val="105FA3"/>
            </a:solidFill>
            <a:prstDash val="solid"/>
            <a:round/>
            <a:headEnd type="none" w="med" len="med"/>
            <a:tailEnd type="none" w="med" len="med"/>
          </a:ln>
        </p:spPr>
        <p:txBody>
          <a:bodyPr anchor="b" anchorCtr="0"/>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176530" defTabSz="914400" eaLnBrk="1" hangingPunct="1">
              <a:lnSpc>
                <a:spcPct val="100000"/>
              </a:lnSpc>
              <a:spcAft>
                <a:spcPct val="0"/>
              </a:spcAft>
              <a:buNone/>
            </a:pPr>
            <a:r>
              <a:rPr lang="en-US" altLang="zh-CN" sz="3600" dirty="0">
                <a:solidFill>
                  <a:schemeClr val="bg1"/>
                </a:solidFill>
                <a:latin typeface="微软雅黑" panose="020B0503020204020204" pitchFamily="34" charset="-122"/>
              </a:rPr>
              <a:t>4.2  </a:t>
            </a:r>
            <a:r>
              <a:rPr lang="zh-CN" altLang="en-US" sz="3600" dirty="0">
                <a:solidFill>
                  <a:schemeClr val="bg1"/>
                </a:solidFill>
                <a:latin typeface="微软雅黑" panose="020B0503020204020204" pitchFamily="34" charset="-122"/>
              </a:rPr>
              <a:t>可信度方法</a:t>
            </a:r>
          </a:p>
        </p:txBody>
      </p:sp>
      <p:grpSp>
        <p:nvGrpSpPr>
          <p:cNvPr id="27" name="组合 26"/>
          <p:cNvGrpSpPr/>
          <p:nvPr/>
        </p:nvGrpSpPr>
        <p:grpSpPr>
          <a:xfrm>
            <a:off x="7521575" y="1014414"/>
            <a:ext cx="2960688" cy="2336801"/>
            <a:chOff x="5997575" y="1201936"/>
            <a:chExt cx="2960166" cy="2148724"/>
          </a:xfrm>
        </p:grpSpPr>
        <p:sp>
          <p:nvSpPr>
            <p:cNvPr id="2" name="椭圆 1"/>
            <p:cNvSpPr/>
            <p:nvPr/>
          </p:nvSpPr>
          <p:spPr>
            <a:xfrm>
              <a:off x="7411789" y="1201936"/>
              <a:ext cx="792022" cy="469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altLang="zh-CN" dirty="0">
                  <a:solidFill>
                    <a:schemeClr val="tx1"/>
                  </a:solidFill>
                </a:rPr>
                <a:t>H</a:t>
              </a:r>
              <a:endParaRPr lang="zh-CN" altLang="en-US" dirty="0">
                <a:solidFill>
                  <a:schemeClr val="tx1"/>
                </a:solidFill>
              </a:endParaRPr>
            </a:p>
          </p:txBody>
        </p:sp>
        <p:cxnSp>
          <p:nvCxnSpPr>
            <p:cNvPr id="4" name="直接连接符 3"/>
            <p:cNvCxnSpPr>
              <a:stCxn id="2" idx="2"/>
            </p:cNvCxnSpPr>
            <p:nvPr/>
          </p:nvCxnSpPr>
          <p:spPr>
            <a:xfrm flipH="1">
              <a:off x="6956256" y="1436804"/>
              <a:ext cx="455533" cy="361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7762564" y="1671672"/>
              <a:ext cx="19047" cy="145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2" idx="6"/>
            </p:cNvCxnSpPr>
            <p:nvPr/>
          </p:nvCxnSpPr>
          <p:spPr>
            <a:xfrm>
              <a:off x="8203811" y="1436804"/>
              <a:ext cx="336491" cy="361824"/>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6646749" y="1795454"/>
              <a:ext cx="625365" cy="3919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altLang="zh-CN" dirty="0">
                  <a:solidFill>
                    <a:schemeClr val="tx1"/>
                  </a:solidFill>
                </a:rPr>
                <a:t>E</a:t>
              </a:r>
              <a:r>
                <a:rPr lang="en-US" altLang="zh-CN" baseline="-25000" dirty="0">
                  <a:solidFill>
                    <a:schemeClr val="tx1"/>
                  </a:solidFill>
                </a:rPr>
                <a:t>1</a:t>
              </a:r>
              <a:endParaRPr lang="zh-CN" altLang="en-US" baseline="-25000" dirty="0">
                <a:solidFill>
                  <a:schemeClr val="tx1"/>
                </a:solidFill>
              </a:endParaRPr>
            </a:p>
          </p:txBody>
        </p:sp>
        <p:sp>
          <p:nvSpPr>
            <p:cNvPr id="30" name="椭圆 29"/>
            <p:cNvSpPr/>
            <p:nvPr/>
          </p:nvSpPr>
          <p:spPr>
            <a:xfrm>
              <a:off x="7441945" y="1831953"/>
              <a:ext cx="660284" cy="3586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altLang="zh-CN" dirty="0">
                  <a:solidFill>
                    <a:schemeClr val="tx1"/>
                  </a:solidFill>
                </a:rPr>
                <a:t>E</a:t>
              </a:r>
              <a:r>
                <a:rPr lang="en-US" altLang="zh-CN" baseline="-25000" dirty="0">
                  <a:solidFill>
                    <a:schemeClr val="tx1"/>
                  </a:solidFill>
                </a:rPr>
                <a:t>2</a:t>
              </a:r>
              <a:endParaRPr lang="zh-CN" altLang="en-US" baseline="-25000" dirty="0">
                <a:solidFill>
                  <a:schemeClr val="tx1"/>
                </a:solidFill>
              </a:endParaRPr>
            </a:p>
          </p:txBody>
        </p:sp>
        <p:sp>
          <p:nvSpPr>
            <p:cNvPr id="32" name="椭圆 31"/>
            <p:cNvSpPr/>
            <p:nvPr/>
          </p:nvSpPr>
          <p:spPr>
            <a:xfrm>
              <a:off x="8224445" y="1790692"/>
              <a:ext cx="658696" cy="3586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altLang="zh-CN" dirty="0">
                  <a:solidFill>
                    <a:schemeClr val="tx1"/>
                  </a:solidFill>
                </a:rPr>
                <a:t>E</a:t>
              </a:r>
              <a:r>
                <a:rPr lang="en-US" altLang="zh-CN" baseline="-25000" dirty="0">
                  <a:solidFill>
                    <a:schemeClr val="tx1"/>
                  </a:solidFill>
                </a:rPr>
                <a:t>3</a:t>
              </a:r>
              <a:endParaRPr lang="zh-CN" altLang="en-US" baseline="-25000" dirty="0">
                <a:solidFill>
                  <a:schemeClr val="tx1"/>
                </a:solidFill>
              </a:endParaRPr>
            </a:p>
          </p:txBody>
        </p:sp>
        <p:sp>
          <p:nvSpPr>
            <p:cNvPr id="33" name="椭圆 32"/>
            <p:cNvSpPr/>
            <p:nvPr/>
          </p:nvSpPr>
          <p:spPr>
            <a:xfrm>
              <a:off x="6015035" y="2361993"/>
              <a:ext cx="623777" cy="3919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altLang="zh-CN" dirty="0">
                  <a:solidFill>
                    <a:schemeClr val="tx1"/>
                  </a:solidFill>
                </a:rPr>
                <a:t>E</a:t>
              </a:r>
              <a:r>
                <a:rPr lang="en-US" altLang="zh-CN" baseline="-25000" dirty="0">
                  <a:solidFill>
                    <a:schemeClr val="tx1"/>
                  </a:solidFill>
                </a:rPr>
                <a:t>4</a:t>
              </a:r>
              <a:endParaRPr lang="zh-CN" altLang="en-US" baseline="-25000" dirty="0">
                <a:solidFill>
                  <a:schemeClr val="tx1"/>
                </a:solidFill>
              </a:endParaRPr>
            </a:p>
          </p:txBody>
        </p:sp>
        <p:cxnSp>
          <p:nvCxnSpPr>
            <p:cNvPr id="34" name="直接连接符 33"/>
            <p:cNvCxnSpPr>
              <a:stCxn id="29" idx="4"/>
            </p:cNvCxnSpPr>
            <p:nvPr/>
          </p:nvCxnSpPr>
          <p:spPr>
            <a:xfrm flipH="1">
              <a:off x="6419776" y="2187429"/>
              <a:ext cx="539655" cy="180912"/>
            </a:xfrm>
            <a:prstGeom prst="line">
              <a:avLst/>
            </a:prstGeom>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997575" y="2923771"/>
              <a:ext cx="625365" cy="3919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altLang="zh-CN" dirty="0">
                  <a:solidFill>
                    <a:schemeClr val="tx1"/>
                  </a:solidFill>
                </a:rPr>
                <a:t>E</a:t>
              </a:r>
              <a:r>
                <a:rPr lang="en-US" altLang="zh-CN" baseline="-25000" dirty="0">
                  <a:solidFill>
                    <a:schemeClr val="tx1"/>
                  </a:solidFill>
                </a:rPr>
                <a:t>5</a:t>
              </a:r>
              <a:endParaRPr lang="zh-CN" altLang="en-US" baseline="-25000" dirty="0">
                <a:solidFill>
                  <a:schemeClr val="tx1"/>
                </a:solidFill>
              </a:endParaRPr>
            </a:p>
          </p:txBody>
        </p:sp>
        <p:sp>
          <p:nvSpPr>
            <p:cNvPr id="37" name="椭圆 36"/>
            <p:cNvSpPr/>
            <p:nvPr/>
          </p:nvSpPr>
          <p:spPr>
            <a:xfrm>
              <a:off x="6873720" y="2931706"/>
              <a:ext cx="623778" cy="3919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altLang="zh-CN" dirty="0">
                  <a:solidFill>
                    <a:schemeClr val="tx1"/>
                  </a:solidFill>
                </a:rPr>
                <a:t>E</a:t>
              </a:r>
              <a:r>
                <a:rPr lang="en-US" altLang="zh-CN" baseline="-25000" dirty="0">
                  <a:solidFill>
                    <a:schemeClr val="tx1"/>
                  </a:solidFill>
                </a:rPr>
                <a:t>6</a:t>
              </a:r>
              <a:endParaRPr lang="zh-CN" altLang="en-US" baseline="-25000" dirty="0">
                <a:solidFill>
                  <a:schemeClr val="tx1"/>
                </a:solidFill>
              </a:endParaRPr>
            </a:p>
          </p:txBody>
        </p:sp>
        <p:sp>
          <p:nvSpPr>
            <p:cNvPr id="38" name="椭圆 37"/>
            <p:cNvSpPr/>
            <p:nvPr/>
          </p:nvSpPr>
          <p:spPr>
            <a:xfrm>
              <a:off x="6894355" y="2349297"/>
              <a:ext cx="625365" cy="3903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baseline="-25000" dirty="0">
                <a:solidFill>
                  <a:schemeClr val="tx1"/>
                </a:solidFill>
              </a:endParaRPr>
            </a:p>
          </p:txBody>
        </p:sp>
        <p:cxnSp>
          <p:nvCxnSpPr>
            <p:cNvPr id="39" name="直接连接符 38"/>
            <p:cNvCxnSpPr>
              <a:stCxn id="38" idx="4"/>
              <a:endCxn id="36" idx="0"/>
            </p:cNvCxnSpPr>
            <p:nvPr/>
          </p:nvCxnSpPr>
          <p:spPr>
            <a:xfrm flipH="1">
              <a:off x="6310258" y="2739686"/>
              <a:ext cx="896779" cy="184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7" idx="0"/>
              <a:endCxn id="38" idx="4"/>
            </p:cNvCxnSpPr>
            <p:nvPr/>
          </p:nvCxnSpPr>
          <p:spPr>
            <a:xfrm flipV="1">
              <a:off x="7184816" y="2739686"/>
              <a:ext cx="22221" cy="192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8" idx="0"/>
              <a:endCxn id="29" idx="4"/>
            </p:cNvCxnSpPr>
            <p:nvPr/>
          </p:nvCxnSpPr>
          <p:spPr>
            <a:xfrm flipH="1" flipV="1">
              <a:off x="6959430" y="2187429"/>
              <a:ext cx="247606" cy="16186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7629237" y="2931706"/>
              <a:ext cx="625365" cy="3919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altLang="zh-CN" dirty="0">
                  <a:solidFill>
                    <a:schemeClr val="tx1"/>
                  </a:solidFill>
                </a:rPr>
                <a:t>E</a:t>
              </a:r>
              <a:r>
                <a:rPr lang="en-US" altLang="zh-CN" baseline="-25000" dirty="0">
                  <a:solidFill>
                    <a:schemeClr val="tx1"/>
                  </a:solidFill>
                </a:rPr>
                <a:t>7</a:t>
              </a:r>
              <a:endParaRPr lang="zh-CN" altLang="en-US" baseline="-25000" dirty="0">
                <a:solidFill>
                  <a:schemeClr val="tx1"/>
                </a:solidFill>
              </a:endParaRPr>
            </a:p>
          </p:txBody>
        </p:sp>
        <p:sp>
          <p:nvSpPr>
            <p:cNvPr id="52" name="椭圆 51"/>
            <p:cNvSpPr/>
            <p:nvPr/>
          </p:nvSpPr>
          <p:spPr>
            <a:xfrm>
              <a:off x="8332376" y="2941228"/>
              <a:ext cx="625365" cy="4094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altLang="zh-CN" dirty="0">
                  <a:solidFill>
                    <a:schemeClr val="tx1"/>
                  </a:solidFill>
                </a:rPr>
                <a:t>E</a:t>
              </a:r>
              <a:r>
                <a:rPr lang="en-US" altLang="zh-CN" baseline="-25000" dirty="0">
                  <a:solidFill>
                    <a:schemeClr val="tx1"/>
                  </a:solidFill>
                </a:rPr>
                <a:t>8</a:t>
              </a:r>
              <a:endParaRPr lang="zh-CN" altLang="en-US" baseline="-25000" dirty="0">
                <a:solidFill>
                  <a:schemeClr val="tx1"/>
                </a:solidFill>
              </a:endParaRPr>
            </a:p>
          </p:txBody>
        </p:sp>
        <p:cxnSp>
          <p:nvCxnSpPr>
            <p:cNvPr id="53" name="直接连接符 52"/>
            <p:cNvCxnSpPr>
              <a:endCxn id="49" idx="0"/>
            </p:cNvCxnSpPr>
            <p:nvPr/>
          </p:nvCxnSpPr>
          <p:spPr>
            <a:xfrm flipH="1">
              <a:off x="7941920" y="2169973"/>
              <a:ext cx="541242" cy="7617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2" idx="0"/>
            </p:cNvCxnSpPr>
            <p:nvPr/>
          </p:nvCxnSpPr>
          <p:spPr>
            <a:xfrm flipH="1" flipV="1">
              <a:off x="8483162" y="2142994"/>
              <a:ext cx="161896" cy="798234"/>
            </a:xfrm>
            <a:prstGeom prst="line">
              <a:avLst/>
            </a:prstGeom>
          </p:spPr>
          <p:style>
            <a:lnRef idx="1">
              <a:schemeClr val="accent1"/>
            </a:lnRef>
            <a:fillRef idx="0">
              <a:schemeClr val="accent1"/>
            </a:fillRef>
            <a:effectRef idx="0">
              <a:schemeClr val="accent1"/>
            </a:effectRef>
            <a:fontRef idx="minor">
              <a:schemeClr val="tx1"/>
            </a:fontRef>
          </p:style>
        </p:cxnSp>
        <p:sp>
          <p:nvSpPr>
            <p:cNvPr id="23" name="弧形 22"/>
            <p:cNvSpPr/>
            <p:nvPr/>
          </p:nvSpPr>
          <p:spPr>
            <a:xfrm rot="9442713">
              <a:off x="8297457" y="2185842"/>
              <a:ext cx="446008" cy="241216"/>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eaLnBrk="0" fontAlgn="base" hangingPunct="0">
                <a:spcBef>
                  <a:spcPct val="0"/>
                </a:spcBef>
                <a:spcAft>
                  <a:spcPct val="0"/>
                </a:spcAft>
                <a:defRPr/>
              </a:pPr>
              <a:endParaRPr lang="zh-CN" altLang="en-US"/>
            </a:p>
          </p:txBody>
        </p:sp>
        <p:sp>
          <p:nvSpPr>
            <p:cNvPr id="58" name="弧形 57"/>
            <p:cNvSpPr/>
            <p:nvPr/>
          </p:nvSpPr>
          <p:spPr>
            <a:xfrm rot="9442713">
              <a:off x="6788011" y="2033495"/>
              <a:ext cx="446009" cy="239628"/>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eaLnBrk="0" fontAlgn="base" hangingPunct="0">
                <a:spcBef>
                  <a:spcPct val="0"/>
                </a:spcBef>
                <a:spcAft>
                  <a:spcPct val="0"/>
                </a:spcAft>
                <a:defRPr/>
              </a:pPr>
              <a:endParaRPr lang="zh-CN" altLang="en-US"/>
            </a:p>
          </p:txBody>
        </p:sp>
      </p:grpSp>
    </p:spTree>
    <p:custDataLst>
      <p:tags r:id="rId1"/>
    </p:custDataLst>
    <p:extLst>
      <p:ext uri="{BB962C8B-B14F-4D97-AF65-F5344CB8AC3E}">
        <p14:creationId xmlns:p14="http://schemas.microsoft.com/office/powerpoint/2010/main" val="25353791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0451">
                                            <p:bg/>
                                          </p:spTgt>
                                        </p:tgtEl>
                                        <p:attrNameLst>
                                          <p:attrName>style.visibility</p:attrName>
                                        </p:attrNameLst>
                                      </p:cBhvr>
                                      <p:to>
                                        <p:strVal val="visible"/>
                                      </p:to>
                                    </p:set>
                                    <p:anim calcmode="lin" valueType="num">
                                      <p:cBhvr>
                                        <p:cTn id="7" dur="500" fill="hold"/>
                                        <p:tgtEl>
                                          <p:spTgt spid="360451">
                                            <p:bg/>
                                          </p:spTgt>
                                        </p:tgtEl>
                                        <p:attrNameLst>
                                          <p:attrName>ppt_x</p:attrName>
                                        </p:attrNameLst>
                                      </p:cBhvr>
                                      <p:tavLst>
                                        <p:tav tm="0">
                                          <p:val>
                                            <p:strVal val="0-#ppt_w/2"/>
                                          </p:val>
                                        </p:tav>
                                        <p:tav tm="100000">
                                          <p:val>
                                            <p:strVal val="#ppt_x"/>
                                          </p:val>
                                        </p:tav>
                                      </p:tavLst>
                                    </p:anim>
                                    <p:anim calcmode="lin" valueType="num">
                                      <p:cBhvr>
                                        <p:cTn id="8" dur="500" fill="hold"/>
                                        <p:tgtEl>
                                          <p:spTgt spid="360451">
                                            <p:bg/>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360451">
                                            <p:txEl>
                                              <p:pRg st="0" end="0"/>
                                            </p:txEl>
                                          </p:spTgt>
                                        </p:tgtEl>
                                        <p:attrNameLst>
                                          <p:attrName>style.visibility</p:attrName>
                                        </p:attrNameLst>
                                      </p:cBhvr>
                                      <p:to>
                                        <p:strVal val="visible"/>
                                      </p:to>
                                    </p:set>
                                    <p:anim calcmode="lin" valueType="num">
                                      <p:cBhvr>
                                        <p:cTn id="12" dur="500" fill="hold"/>
                                        <p:tgtEl>
                                          <p:spTgt spid="360451">
                                            <p:txEl>
                                              <p:pRg st="0" end="0"/>
                                            </p:txEl>
                                          </p:spTgt>
                                        </p:tgtEl>
                                        <p:attrNameLst>
                                          <p:attrName>ppt_x</p:attrName>
                                        </p:attrNameLst>
                                      </p:cBhvr>
                                      <p:tavLst>
                                        <p:tav tm="0">
                                          <p:val>
                                            <p:strVal val="0-#ppt_w/2"/>
                                          </p:val>
                                        </p:tav>
                                        <p:tav tm="100000">
                                          <p:val>
                                            <p:strVal val="#ppt_x"/>
                                          </p:val>
                                        </p:tav>
                                      </p:tavLst>
                                    </p:anim>
                                    <p:anim calcmode="lin" valueType="num">
                                      <p:cBhvr>
                                        <p:cTn id="13" dur="500" fill="hold"/>
                                        <p:tgtEl>
                                          <p:spTgt spid="360451">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nodeType="afterEffect">
                                  <p:stCondLst>
                                    <p:cond delay="0"/>
                                  </p:stCondLst>
                                  <p:childTnLst>
                                    <p:set>
                                      <p:cBhvr>
                                        <p:cTn id="16" dur="1" fill="hold">
                                          <p:stCondLst>
                                            <p:cond delay="0"/>
                                          </p:stCondLst>
                                        </p:cTn>
                                        <p:tgtEl>
                                          <p:spTgt spid="360458"/>
                                        </p:tgtEl>
                                        <p:attrNameLst>
                                          <p:attrName>style.visibility</p:attrName>
                                        </p:attrNameLst>
                                      </p:cBhvr>
                                      <p:to>
                                        <p:strVal val="visible"/>
                                      </p:to>
                                    </p:set>
                                    <p:anim calcmode="lin" valueType="num">
                                      <p:cBhvr>
                                        <p:cTn id="17" dur="500" fill="hold"/>
                                        <p:tgtEl>
                                          <p:spTgt spid="360458"/>
                                        </p:tgtEl>
                                        <p:attrNameLst>
                                          <p:attrName>ppt_x</p:attrName>
                                        </p:attrNameLst>
                                      </p:cBhvr>
                                      <p:tavLst>
                                        <p:tav tm="0">
                                          <p:val>
                                            <p:strVal val="0-#ppt_w/2"/>
                                          </p:val>
                                        </p:tav>
                                        <p:tav tm="100000">
                                          <p:val>
                                            <p:strVal val="#ppt_x"/>
                                          </p:val>
                                        </p:tav>
                                      </p:tavLst>
                                    </p:anim>
                                    <p:anim calcmode="lin" valueType="num">
                                      <p:cBhvr>
                                        <p:cTn id="18" dur="500" fill="hold"/>
                                        <p:tgtEl>
                                          <p:spTgt spid="360458"/>
                                        </p:tgtEl>
                                        <p:attrNameLst>
                                          <p:attrName>ppt_y</p:attrName>
                                        </p:attrNameLst>
                                      </p:cBhvr>
                                      <p:tavLst>
                                        <p:tav tm="0">
                                          <p:val>
                                            <p:strVal val="#ppt_y"/>
                                          </p:val>
                                        </p:tav>
                                        <p:tav tm="100000">
                                          <p:val>
                                            <p:strVal val="#ppt_y"/>
                                          </p:val>
                                        </p:tav>
                                      </p:tavLst>
                                    </p:anim>
                                  </p:childTnLst>
                                </p:cTn>
                              </p:par>
                            </p:childTnLst>
                          </p:cTn>
                        </p:par>
                        <p:par>
                          <p:cTn id="19" fill="hold">
                            <p:stCondLst>
                              <p:cond delay="2500"/>
                            </p:stCondLst>
                            <p:childTnLst>
                              <p:par>
                                <p:cTn id="20" presetID="2" presetClass="entr" presetSubtype="8" fill="hold" nodeType="afterEffect">
                                  <p:stCondLst>
                                    <p:cond delay="0"/>
                                  </p:stCondLst>
                                  <p:childTnLst>
                                    <p:set>
                                      <p:cBhvr>
                                        <p:cTn id="21" dur="1" fill="hold">
                                          <p:stCondLst>
                                            <p:cond delay="0"/>
                                          </p:stCondLst>
                                        </p:cTn>
                                        <p:tgtEl>
                                          <p:spTgt spid="360457"/>
                                        </p:tgtEl>
                                        <p:attrNameLst>
                                          <p:attrName>style.visibility</p:attrName>
                                        </p:attrNameLst>
                                      </p:cBhvr>
                                      <p:to>
                                        <p:strVal val="visible"/>
                                      </p:to>
                                    </p:set>
                                    <p:anim calcmode="lin" valueType="num">
                                      <p:cBhvr>
                                        <p:cTn id="22" dur="500" fill="hold"/>
                                        <p:tgtEl>
                                          <p:spTgt spid="360457"/>
                                        </p:tgtEl>
                                        <p:attrNameLst>
                                          <p:attrName>ppt_x</p:attrName>
                                        </p:attrNameLst>
                                      </p:cBhvr>
                                      <p:tavLst>
                                        <p:tav tm="0">
                                          <p:val>
                                            <p:strVal val="0-#ppt_w/2"/>
                                          </p:val>
                                        </p:tav>
                                        <p:tav tm="100000">
                                          <p:val>
                                            <p:strVal val="#ppt_x"/>
                                          </p:val>
                                        </p:tav>
                                      </p:tavLst>
                                    </p:anim>
                                    <p:anim calcmode="lin" valueType="num">
                                      <p:cBhvr>
                                        <p:cTn id="23" dur="500" fill="hold"/>
                                        <p:tgtEl>
                                          <p:spTgt spid="360457"/>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2" presetClass="entr" presetSubtype="8" fill="hold" nodeType="afterEffect">
                                  <p:stCondLst>
                                    <p:cond delay="0"/>
                                  </p:stCondLst>
                                  <p:childTnLst>
                                    <p:set>
                                      <p:cBhvr>
                                        <p:cTn id="26" dur="1" fill="hold">
                                          <p:stCondLst>
                                            <p:cond delay="0"/>
                                          </p:stCondLst>
                                        </p:cTn>
                                        <p:tgtEl>
                                          <p:spTgt spid="360456"/>
                                        </p:tgtEl>
                                        <p:attrNameLst>
                                          <p:attrName>style.visibility</p:attrName>
                                        </p:attrNameLst>
                                      </p:cBhvr>
                                      <p:to>
                                        <p:strVal val="visible"/>
                                      </p:to>
                                    </p:set>
                                    <p:anim calcmode="lin" valueType="num">
                                      <p:cBhvr>
                                        <p:cTn id="27" dur="500" fill="hold"/>
                                        <p:tgtEl>
                                          <p:spTgt spid="360456"/>
                                        </p:tgtEl>
                                        <p:attrNameLst>
                                          <p:attrName>ppt_x</p:attrName>
                                        </p:attrNameLst>
                                      </p:cBhvr>
                                      <p:tavLst>
                                        <p:tav tm="0">
                                          <p:val>
                                            <p:strVal val="0-#ppt_w/2"/>
                                          </p:val>
                                        </p:tav>
                                        <p:tav tm="100000">
                                          <p:val>
                                            <p:strVal val="#ppt_x"/>
                                          </p:val>
                                        </p:tav>
                                      </p:tavLst>
                                    </p:anim>
                                    <p:anim calcmode="lin" valueType="num">
                                      <p:cBhvr>
                                        <p:cTn id="28" dur="500" fill="hold"/>
                                        <p:tgtEl>
                                          <p:spTgt spid="360456"/>
                                        </p:tgtEl>
                                        <p:attrNameLst>
                                          <p:attrName>ppt_y</p:attrName>
                                        </p:attrNameLst>
                                      </p:cBhvr>
                                      <p:tavLst>
                                        <p:tav tm="0">
                                          <p:val>
                                            <p:strVal val="#ppt_y"/>
                                          </p:val>
                                        </p:tav>
                                        <p:tav tm="100000">
                                          <p:val>
                                            <p:strVal val="#ppt_y"/>
                                          </p:val>
                                        </p:tav>
                                      </p:tavLst>
                                    </p:anim>
                                  </p:childTnLst>
                                </p:cTn>
                              </p:par>
                            </p:childTnLst>
                          </p:cTn>
                        </p:par>
                        <p:par>
                          <p:cTn id="29" fill="hold">
                            <p:stCondLst>
                              <p:cond delay="3500"/>
                            </p:stCondLst>
                            <p:childTnLst>
                              <p:par>
                                <p:cTn id="30" presetID="2" presetClass="entr" presetSubtype="8" fill="hold" nodeType="afterEffect">
                                  <p:stCondLst>
                                    <p:cond delay="0"/>
                                  </p:stCondLst>
                                  <p:childTnLst>
                                    <p:set>
                                      <p:cBhvr>
                                        <p:cTn id="31" dur="1" fill="hold">
                                          <p:stCondLst>
                                            <p:cond delay="0"/>
                                          </p:stCondLst>
                                        </p:cTn>
                                        <p:tgtEl>
                                          <p:spTgt spid="360455"/>
                                        </p:tgtEl>
                                        <p:attrNameLst>
                                          <p:attrName>style.visibility</p:attrName>
                                        </p:attrNameLst>
                                      </p:cBhvr>
                                      <p:to>
                                        <p:strVal val="visible"/>
                                      </p:to>
                                    </p:set>
                                    <p:anim calcmode="lin" valueType="num">
                                      <p:cBhvr>
                                        <p:cTn id="32" dur="500" fill="hold"/>
                                        <p:tgtEl>
                                          <p:spTgt spid="360455"/>
                                        </p:tgtEl>
                                        <p:attrNameLst>
                                          <p:attrName>ppt_x</p:attrName>
                                        </p:attrNameLst>
                                      </p:cBhvr>
                                      <p:tavLst>
                                        <p:tav tm="0">
                                          <p:val>
                                            <p:strVal val="0-#ppt_w/2"/>
                                          </p:val>
                                        </p:tav>
                                        <p:tav tm="100000">
                                          <p:val>
                                            <p:strVal val="#ppt_x"/>
                                          </p:val>
                                        </p:tav>
                                      </p:tavLst>
                                    </p:anim>
                                    <p:anim calcmode="lin" valueType="num">
                                      <p:cBhvr>
                                        <p:cTn id="33" dur="500" fill="hold"/>
                                        <p:tgtEl>
                                          <p:spTgt spid="360455"/>
                                        </p:tgtEl>
                                        <p:attrNameLst>
                                          <p:attrName>ppt_y</p:attrName>
                                        </p:attrNameLst>
                                      </p:cBhvr>
                                      <p:tavLst>
                                        <p:tav tm="0">
                                          <p:val>
                                            <p:strVal val="#ppt_y"/>
                                          </p:val>
                                        </p:tav>
                                        <p:tav tm="100000">
                                          <p:val>
                                            <p:strVal val="#ppt_y"/>
                                          </p:val>
                                        </p:tav>
                                      </p:tavLst>
                                    </p:anim>
                                  </p:childTnLst>
                                </p:cTn>
                              </p:par>
                            </p:childTnLst>
                          </p:cTn>
                        </p:par>
                        <p:par>
                          <p:cTn id="34" fill="hold">
                            <p:stCondLst>
                              <p:cond delay="4000"/>
                            </p:stCondLst>
                            <p:childTnLst>
                              <p:par>
                                <p:cTn id="35" presetID="2" presetClass="entr" presetSubtype="8" fill="hold" nodeType="afterEffect">
                                  <p:stCondLst>
                                    <p:cond delay="0"/>
                                  </p:stCondLst>
                                  <p:childTnLst>
                                    <p:set>
                                      <p:cBhvr>
                                        <p:cTn id="36" dur="1" fill="hold">
                                          <p:stCondLst>
                                            <p:cond delay="0"/>
                                          </p:stCondLst>
                                        </p:cTn>
                                        <p:tgtEl>
                                          <p:spTgt spid="360454"/>
                                        </p:tgtEl>
                                        <p:attrNameLst>
                                          <p:attrName>style.visibility</p:attrName>
                                        </p:attrNameLst>
                                      </p:cBhvr>
                                      <p:to>
                                        <p:strVal val="visible"/>
                                      </p:to>
                                    </p:set>
                                    <p:anim calcmode="lin" valueType="num">
                                      <p:cBhvr>
                                        <p:cTn id="37" dur="500" fill="hold"/>
                                        <p:tgtEl>
                                          <p:spTgt spid="360454"/>
                                        </p:tgtEl>
                                        <p:attrNameLst>
                                          <p:attrName>ppt_x</p:attrName>
                                        </p:attrNameLst>
                                      </p:cBhvr>
                                      <p:tavLst>
                                        <p:tav tm="0">
                                          <p:val>
                                            <p:strVal val="0-#ppt_w/2"/>
                                          </p:val>
                                        </p:tav>
                                        <p:tav tm="100000">
                                          <p:val>
                                            <p:strVal val="#ppt_x"/>
                                          </p:val>
                                        </p:tav>
                                      </p:tavLst>
                                    </p:anim>
                                    <p:anim calcmode="lin" valueType="num">
                                      <p:cBhvr>
                                        <p:cTn id="38" dur="500" fill="hold"/>
                                        <p:tgtEl>
                                          <p:spTgt spid="36045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60467"/>
                                        </p:tgtEl>
                                        <p:attrNameLst>
                                          <p:attrName>style.visibility</p:attrName>
                                        </p:attrNameLst>
                                      </p:cBhvr>
                                      <p:to>
                                        <p:strVal val="visible"/>
                                      </p:to>
                                    </p:set>
                                    <p:anim calcmode="lin" valueType="num">
                                      <p:cBhvr>
                                        <p:cTn id="43" dur="500" fill="hold"/>
                                        <p:tgtEl>
                                          <p:spTgt spid="360467"/>
                                        </p:tgtEl>
                                        <p:attrNameLst>
                                          <p:attrName>ppt_x</p:attrName>
                                        </p:attrNameLst>
                                      </p:cBhvr>
                                      <p:tavLst>
                                        <p:tav tm="0">
                                          <p:val>
                                            <p:strVal val="0-#ppt_w/2"/>
                                          </p:val>
                                        </p:tav>
                                        <p:tav tm="100000">
                                          <p:val>
                                            <p:strVal val="#ppt_x"/>
                                          </p:val>
                                        </p:tav>
                                      </p:tavLst>
                                    </p:anim>
                                    <p:anim calcmode="lin" valueType="num">
                                      <p:cBhvr>
                                        <p:cTn id="44" dur="500" fill="hold"/>
                                        <p:tgtEl>
                                          <p:spTgt spid="360467"/>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8" fill="hold" nodeType="afterEffect">
                                  <p:stCondLst>
                                    <p:cond delay="0"/>
                                  </p:stCondLst>
                                  <p:childTnLst>
                                    <p:set>
                                      <p:cBhvr>
                                        <p:cTn id="47" dur="1" fill="hold">
                                          <p:stCondLst>
                                            <p:cond delay="0"/>
                                          </p:stCondLst>
                                        </p:cTn>
                                        <p:tgtEl>
                                          <p:spTgt spid="360465"/>
                                        </p:tgtEl>
                                        <p:attrNameLst>
                                          <p:attrName>style.visibility</p:attrName>
                                        </p:attrNameLst>
                                      </p:cBhvr>
                                      <p:to>
                                        <p:strVal val="visible"/>
                                      </p:to>
                                    </p:set>
                                    <p:anim calcmode="lin" valueType="num">
                                      <p:cBhvr>
                                        <p:cTn id="48" dur="500" fill="hold"/>
                                        <p:tgtEl>
                                          <p:spTgt spid="360465"/>
                                        </p:tgtEl>
                                        <p:attrNameLst>
                                          <p:attrName>ppt_x</p:attrName>
                                        </p:attrNameLst>
                                      </p:cBhvr>
                                      <p:tavLst>
                                        <p:tav tm="0">
                                          <p:val>
                                            <p:strVal val="0-#ppt_w/2"/>
                                          </p:val>
                                        </p:tav>
                                        <p:tav tm="100000">
                                          <p:val>
                                            <p:strVal val="#ppt_x"/>
                                          </p:val>
                                        </p:tav>
                                      </p:tavLst>
                                    </p:anim>
                                    <p:anim calcmode="lin" valueType="num">
                                      <p:cBhvr>
                                        <p:cTn id="49" dur="500" fill="hold"/>
                                        <p:tgtEl>
                                          <p:spTgt spid="360465"/>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8" fill="hold" nodeType="afterEffect">
                                  <p:stCondLst>
                                    <p:cond delay="0"/>
                                  </p:stCondLst>
                                  <p:childTnLst>
                                    <p:set>
                                      <p:cBhvr>
                                        <p:cTn id="52" dur="1" fill="hold">
                                          <p:stCondLst>
                                            <p:cond delay="0"/>
                                          </p:stCondLst>
                                        </p:cTn>
                                        <p:tgtEl>
                                          <p:spTgt spid="360464"/>
                                        </p:tgtEl>
                                        <p:attrNameLst>
                                          <p:attrName>style.visibility</p:attrName>
                                        </p:attrNameLst>
                                      </p:cBhvr>
                                      <p:to>
                                        <p:strVal val="visible"/>
                                      </p:to>
                                    </p:set>
                                    <p:anim calcmode="lin" valueType="num">
                                      <p:cBhvr>
                                        <p:cTn id="53" dur="500" fill="hold"/>
                                        <p:tgtEl>
                                          <p:spTgt spid="360464"/>
                                        </p:tgtEl>
                                        <p:attrNameLst>
                                          <p:attrName>ppt_x</p:attrName>
                                        </p:attrNameLst>
                                      </p:cBhvr>
                                      <p:tavLst>
                                        <p:tav tm="0">
                                          <p:val>
                                            <p:strVal val="0-#ppt_w/2"/>
                                          </p:val>
                                        </p:tav>
                                        <p:tav tm="100000">
                                          <p:val>
                                            <p:strVal val="#ppt_x"/>
                                          </p:val>
                                        </p:tav>
                                      </p:tavLst>
                                    </p:anim>
                                    <p:anim calcmode="lin" valueType="num">
                                      <p:cBhvr>
                                        <p:cTn id="54" dur="500" fill="hold"/>
                                        <p:tgtEl>
                                          <p:spTgt spid="360464"/>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8" fill="hold" nodeType="afterEffect">
                                  <p:stCondLst>
                                    <p:cond delay="0"/>
                                  </p:stCondLst>
                                  <p:childTnLst>
                                    <p:set>
                                      <p:cBhvr>
                                        <p:cTn id="57" dur="1" fill="hold">
                                          <p:stCondLst>
                                            <p:cond delay="0"/>
                                          </p:stCondLst>
                                        </p:cTn>
                                        <p:tgtEl>
                                          <p:spTgt spid="360463"/>
                                        </p:tgtEl>
                                        <p:attrNameLst>
                                          <p:attrName>style.visibility</p:attrName>
                                        </p:attrNameLst>
                                      </p:cBhvr>
                                      <p:to>
                                        <p:strVal val="visible"/>
                                      </p:to>
                                    </p:set>
                                    <p:anim calcmode="lin" valueType="num">
                                      <p:cBhvr>
                                        <p:cTn id="58" dur="500" fill="hold"/>
                                        <p:tgtEl>
                                          <p:spTgt spid="360463"/>
                                        </p:tgtEl>
                                        <p:attrNameLst>
                                          <p:attrName>ppt_x</p:attrName>
                                        </p:attrNameLst>
                                      </p:cBhvr>
                                      <p:tavLst>
                                        <p:tav tm="0">
                                          <p:val>
                                            <p:strVal val="0-#ppt_w/2"/>
                                          </p:val>
                                        </p:tav>
                                        <p:tav tm="100000">
                                          <p:val>
                                            <p:strVal val="#ppt_x"/>
                                          </p:val>
                                        </p:tav>
                                      </p:tavLst>
                                    </p:anim>
                                    <p:anim calcmode="lin" valueType="num">
                                      <p:cBhvr>
                                        <p:cTn id="59" dur="500" fill="hold"/>
                                        <p:tgtEl>
                                          <p:spTgt spid="360463"/>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8" fill="hold" nodeType="afterEffect">
                                  <p:stCondLst>
                                    <p:cond delay="0"/>
                                  </p:stCondLst>
                                  <p:childTnLst>
                                    <p:set>
                                      <p:cBhvr>
                                        <p:cTn id="62" dur="1" fill="hold">
                                          <p:stCondLst>
                                            <p:cond delay="0"/>
                                          </p:stCondLst>
                                        </p:cTn>
                                        <p:tgtEl>
                                          <p:spTgt spid="360462"/>
                                        </p:tgtEl>
                                        <p:attrNameLst>
                                          <p:attrName>style.visibility</p:attrName>
                                        </p:attrNameLst>
                                      </p:cBhvr>
                                      <p:to>
                                        <p:strVal val="visible"/>
                                      </p:to>
                                    </p:set>
                                    <p:anim calcmode="lin" valueType="num">
                                      <p:cBhvr>
                                        <p:cTn id="63" dur="500" fill="hold"/>
                                        <p:tgtEl>
                                          <p:spTgt spid="360462"/>
                                        </p:tgtEl>
                                        <p:attrNameLst>
                                          <p:attrName>ppt_x</p:attrName>
                                        </p:attrNameLst>
                                      </p:cBhvr>
                                      <p:tavLst>
                                        <p:tav tm="0">
                                          <p:val>
                                            <p:strVal val="0-#ppt_w/2"/>
                                          </p:val>
                                        </p:tav>
                                        <p:tav tm="100000">
                                          <p:val>
                                            <p:strVal val="#ppt_x"/>
                                          </p:val>
                                        </p:tav>
                                      </p:tavLst>
                                    </p:anim>
                                    <p:anim calcmode="lin" valueType="num">
                                      <p:cBhvr>
                                        <p:cTn id="64" dur="500" fill="hold"/>
                                        <p:tgtEl>
                                          <p:spTgt spid="360462"/>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8" fill="hold" nodeType="afterEffect">
                                  <p:stCondLst>
                                    <p:cond delay="0"/>
                                  </p:stCondLst>
                                  <p:childTnLst>
                                    <p:set>
                                      <p:cBhvr>
                                        <p:cTn id="67" dur="1" fill="hold">
                                          <p:stCondLst>
                                            <p:cond delay="0"/>
                                          </p:stCondLst>
                                        </p:cTn>
                                        <p:tgtEl>
                                          <p:spTgt spid="360461"/>
                                        </p:tgtEl>
                                        <p:attrNameLst>
                                          <p:attrName>style.visibility</p:attrName>
                                        </p:attrNameLst>
                                      </p:cBhvr>
                                      <p:to>
                                        <p:strVal val="visible"/>
                                      </p:to>
                                    </p:set>
                                    <p:anim calcmode="lin" valueType="num">
                                      <p:cBhvr>
                                        <p:cTn id="68" dur="500" fill="hold"/>
                                        <p:tgtEl>
                                          <p:spTgt spid="360461"/>
                                        </p:tgtEl>
                                        <p:attrNameLst>
                                          <p:attrName>ppt_x</p:attrName>
                                        </p:attrNameLst>
                                      </p:cBhvr>
                                      <p:tavLst>
                                        <p:tav tm="0">
                                          <p:val>
                                            <p:strVal val="0-#ppt_w/2"/>
                                          </p:val>
                                        </p:tav>
                                        <p:tav tm="100000">
                                          <p:val>
                                            <p:strVal val="#ppt_x"/>
                                          </p:val>
                                        </p:tav>
                                      </p:tavLst>
                                    </p:anim>
                                    <p:anim calcmode="lin" valueType="num">
                                      <p:cBhvr>
                                        <p:cTn id="69" dur="500" fill="hold"/>
                                        <p:tgtEl>
                                          <p:spTgt spid="360461"/>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8" fill="hold" nodeType="afterEffect">
                                  <p:stCondLst>
                                    <p:cond delay="0"/>
                                  </p:stCondLst>
                                  <p:childTnLst>
                                    <p:set>
                                      <p:cBhvr>
                                        <p:cTn id="72" dur="1" fill="hold">
                                          <p:stCondLst>
                                            <p:cond delay="0"/>
                                          </p:stCondLst>
                                        </p:cTn>
                                        <p:tgtEl>
                                          <p:spTgt spid="360460"/>
                                        </p:tgtEl>
                                        <p:attrNameLst>
                                          <p:attrName>style.visibility</p:attrName>
                                        </p:attrNameLst>
                                      </p:cBhvr>
                                      <p:to>
                                        <p:strVal val="visible"/>
                                      </p:to>
                                    </p:set>
                                    <p:anim calcmode="lin" valueType="num">
                                      <p:cBhvr>
                                        <p:cTn id="73" dur="500" fill="hold"/>
                                        <p:tgtEl>
                                          <p:spTgt spid="360460"/>
                                        </p:tgtEl>
                                        <p:attrNameLst>
                                          <p:attrName>ppt_x</p:attrName>
                                        </p:attrNameLst>
                                      </p:cBhvr>
                                      <p:tavLst>
                                        <p:tav tm="0">
                                          <p:val>
                                            <p:strVal val="0-#ppt_w/2"/>
                                          </p:val>
                                        </p:tav>
                                        <p:tav tm="100000">
                                          <p:val>
                                            <p:strVal val="#ppt_x"/>
                                          </p:val>
                                        </p:tav>
                                      </p:tavLst>
                                    </p:anim>
                                    <p:anim calcmode="lin" valueType="num">
                                      <p:cBhvr>
                                        <p:cTn id="74" dur="500" fill="hold"/>
                                        <p:tgtEl>
                                          <p:spTgt spid="360460"/>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60468"/>
                                        </p:tgtEl>
                                        <p:attrNameLst>
                                          <p:attrName>style.visibility</p:attrName>
                                        </p:attrNameLst>
                                      </p:cBhvr>
                                      <p:to>
                                        <p:strVal val="visible"/>
                                      </p:to>
                                    </p:set>
                                    <p:anim calcmode="lin" valueType="num">
                                      <p:cBhvr>
                                        <p:cTn id="79" dur="500" fill="hold"/>
                                        <p:tgtEl>
                                          <p:spTgt spid="360468"/>
                                        </p:tgtEl>
                                        <p:attrNameLst>
                                          <p:attrName>ppt_x</p:attrName>
                                        </p:attrNameLst>
                                      </p:cBhvr>
                                      <p:tavLst>
                                        <p:tav tm="0">
                                          <p:val>
                                            <p:strVal val="0-#ppt_w/2"/>
                                          </p:val>
                                        </p:tav>
                                        <p:tav tm="100000">
                                          <p:val>
                                            <p:strVal val="#ppt_x"/>
                                          </p:val>
                                        </p:tav>
                                      </p:tavLst>
                                    </p:anim>
                                    <p:anim calcmode="lin" valueType="num">
                                      <p:cBhvr>
                                        <p:cTn id="80" dur="500" fill="hold"/>
                                        <p:tgtEl>
                                          <p:spTgt spid="360468"/>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nodeType="clickEffect">
                                  <p:stCondLst>
                                    <p:cond delay="0"/>
                                  </p:stCondLst>
                                  <p:childTnLst>
                                    <p:set>
                                      <p:cBhvr>
                                        <p:cTn id="84" dur="1" fill="hold">
                                          <p:stCondLst>
                                            <p:cond delay="0"/>
                                          </p:stCondLst>
                                        </p:cTn>
                                        <p:tgtEl>
                                          <p:spTgt spid="360469"/>
                                        </p:tgtEl>
                                        <p:attrNameLst>
                                          <p:attrName>style.visibility</p:attrName>
                                        </p:attrNameLst>
                                      </p:cBhvr>
                                      <p:to>
                                        <p:strVal val="visible"/>
                                      </p:to>
                                    </p:set>
                                    <p:anim calcmode="lin" valueType="num">
                                      <p:cBhvr>
                                        <p:cTn id="85" dur="500" fill="hold"/>
                                        <p:tgtEl>
                                          <p:spTgt spid="360469"/>
                                        </p:tgtEl>
                                        <p:attrNameLst>
                                          <p:attrName>ppt_x</p:attrName>
                                        </p:attrNameLst>
                                      </p:cBhvr>
                                      <p:tavLst>
                                        <p:tav tm="0">
                                          <p:val>
                                            <p:strVal val="1+#ppt_w/2"/>
                                          </p:val>
                                        </p:tav>
                                        <p:tav tm="100000">
                                          <p:val>
                                            <p:strVal val="#ppt_x"/>
                                          </p:val>
                                        </p:tav>
                                      </p:tavLst>
                                    </p:anim>
                                    <p:anim calcmode="lin" valueType="num">
                                      <p:cBhvr>
                                        <p:cTn id="86" dur="500" fill="hold"/>
                                        <p:tgtEl>
                                          <p:spTgt spid="360469"/>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1" grpId="0" build="p" animBg="1" advAuto="1000"/>
      <p:bldP spid="360467" grpId="0"/>
      <p:bldP spid="360468"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79875"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7987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322</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877" name="Rectangle 3"/>
          <p:cNvSpPr>
            <a:spLocks noGrp="1" noChangeArrowheads="1"/>
          </p:cNvSpPr>
          <p:nvPr>
            <p:ph idx="9"/>
            <p:custDataLst>
              <p:tags r:id="rId4"/>
            </p:custDataLst>
          </p:nvPr>
        </p:nvSpPr>
        <p:spPr>
          <a:xfrm>
            <a:off x="1774825" y="908051"/>
            <a:ext cx="8642350" cy="5400675"/>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zh-CN" altLang="en-US"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解：</a:t>
            </a:r>
          </a:p>
          <a:p>
            <a:pPr marL="469900" indent="-469900" algn="just" fontAlgn="base">
              <a:lnSpc>
                <a:spcPct val="120000"/>
              </a:lnSpc>
              <a:spcBef>
                <a:spcPct val="30000"/>
              </a:spcBef>
              <a:spcAft>
                <a:spcPct val="0"/>
              </a:spcAft>
              <a:buClr>
                <a:schemeClr val="accent2"/>
              </a:buClr>
              <a:buSzTx/>
              <a:buNone/>
              <a:defRPr/>
            </a:pPr>
            <a:r>
              <a:rPr lang="zh-CN" altLang="en-US"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第一步：对每一条规则求出CF（H）。 </a:t>
            </a:r>
          </a:p>
        </p:txBody>
      </p:sp>
      <p:grpSp>
        <p:nvGrpSpPr>
          <p:cNvPr id="79879" name="Group 14"/>
          <p:cNvGrpSpPr/>
          <p:nvPr/>
        </p:nvGrpSpPr>
        <p:grpSpPr>
          <a:xfrm>
            <a:off x="1833564" y="2825750"/>
            <a:ext cx="8758237" cy="3124200"/>
            <a:chOff x="195" y="1392"/>
            <a:chExt cx="5517" cy="1968"/>
          </a:xfrm>
        </p:grpSpPr>
        <p:graphicFrame>
          <p:nvGraphicFramePr>
            <p:cNvPr id="79882" name="Object 10"/>
            <p:cNvGraphicFramePr/>
            <p:nvPr/>
          </p:nvGraphicFramePr>
          <p:xfrm>
            <a:off x="195" y="1392"/>
            <a:ext cx="765" cy="283"/>
          </p:xfrm>
          <a:graphic>
            <a:graphicData uri="http://schemas.openxmlformats.org/presentationml/2006/ole">
              <mc:AlternateContent xmlns:mc="http://schemas.openxmlformats.org/markup-compatibility/2006">
                <mc:Choice xmlns:v="urn:schemas-microsoft-com:vml" Requires="v">
                  <p:oleObj r:id="rId9" imgW="520700" imgH="215900" progId="Equation.3">
                    <p:embed/>
                  </p:oleObj>
                </mc:Choice>
                <mc:Fallback>
                  <p:oleObj r:id="rId9" imgW="520700" imgH="215900" progId="Equation.3">
                    <p:embed/>
                    <p:pic>
                      <p:nvPicPr>
                        <p:cNvPr id="79882" name="Object 10"/>
                        <p:cNvPicPr/>
                        <p:nvPr/>
                      </p:nvPicPr>
                      <p:blipFill>
                        <a:blip r:embed="rId10"/>
                        <a:stretch>
                          <a:fillRect/>
                        </a:stretch>
                      </p:blipFill>
                      <p:spPr>
                        <a:xfrm>
                          <a:off x="195" y="1392"/>
                          <a:ext cx="765" cy="283"/>
                        </a:xfrm>
                        <a:prstGeom prst="rect">
                          <a:avLst/>
                        </a:prstGeom>
                        <a:noFill/>
                        <a:ln w="38100">
                          <a:noFill/>
                          <a:miter/>
                        </a:ln>
                      </p:spPr>
                    </p:pic>
                  </p:oleObj>
                </mc:Fallback>
              </mc:AlternateContent>
            </a:graphicData>
          </a:graphic>
        </p:graphicFrame>
        <p:graphicFrame>
          <p:nvGraphicFramePr>
            <p:cNvPr id="79883" name="Object 9"/>
            <p:cNvGraphicFramePr/>
            <p:nvPr/>
          </p:nvGraphicFramePr>
          <p:xfrm>
            <a:off x="960" y="1392"/>
            <a:ext cx="4752" cy="300"/>
          </p:xfrm>
          <a:graphic>
            <a:graphicData uri="http://schemas.openxmlformats.org/presentationml/2006/ole">
              <mc:AlternateContent xmlns:mc="http://schemas.openxmlformats.org/markup-compatibility/2006">
                <mc:Choice xmlns:v="urn:schemas-microsoft-com:vml" Requires="v">
                  <p:oleObj r:id="rId11" imgW="3365500" imgH="228600" progId="Equation.3">
                    <p:embed/>
                  </p:oleObj>
                </mc:Choice>
                <mc:Fallback>
                  <p:oleObj r:id="rId11" imgW="3365500" imgH="228600" progId="Equation.3">
                    <p:embed/>
                    <p:pic>
                      <p:nvPicPr>
                        <p:cNvPr id="79883" name="Object 9"/>
                        <p:cNvPicPr/>
                        <p:nvPr/>
                      </p:nvPicPr>
                      <p:blipFill>
                        <a:blip r:embed="rId12"/>
                        <a:stretch>
                          <a:fillRect/>
                        </a:stretch>
                      </p:blipFill>
                      <p:spPr>
                        <a:xfrm>
                          <a:off x="960" y="1392"/>
                          <a:ext cx="4752" cy="300"/>
                        </a:xfrm>
                        <a:prstGeom prst="rect">
                          <a:avLst/>
                        </a:prstGeom>
                        <a:noFill/>
                        <a:ln w="38100">
                          <a:noFill/>
                          <a:miter/>
                        </a:ln>
                      </p:spPr>
                    </p:pic>
                  </p:oleObj>
                </mc:Fallback>
              </mc:AlternateContent>
            </a:graphicData>
          </a:graphic>
        </p:graphicFrame>
        <p:graphicFrame>
          <p:nvGraphicFramePr>
            <p:cNvPr id="79884" name="Object 8"/>
            <p:cNvGraphicFramePr/>
            <p:nvPr/>
          </p:nvGraphicFramePr>
          <p:xfrm>
            <a:off x="932" y="1776"/>
            <a:ext cx="4588" cy="288"/>
          </p:xfrm>
          <a:graphic>
            <a:graphicData uri="http://schemas.openxmlformats.org/presentationml/2006/ole">
              <mc:AlternateContent xmlns:mc="http://schemas.openxmlformats.org/markup-compatibility/2006">
                <mc:Choice xmlns:v="urn:schemas-microsoft-com:vml" Requires="v">
                  <p:oleObj r:id="rId13" imgW="3238500" imgH="228600" progId="Equation.3">
                    <p:embed/>
                  </p:oleObj>
                </mc:Choice>
                <mc:Fallback>
                  <p:oleObj r:id="rId13" imgW="3238500" imgH="228600" progId="Equation.3">
                    <p:embed/>
                    <p:pic>
                      <p:nvPicPr>
                        <p:cNvPr id="79884" name="Object 8"/>
                        <p:cNvPicPr/>
                        <p:nvPr/>
                      </p:nvPicPr>
                      <p:blipFill>
                        <a:blip r:embed="rId14"/>
                        <a:stretch>
                          <a:fillRect/>
                        </a:stretch>
                      </p:blipFill>
                      <p:spPr>
                        <a:xfrm>
                          <a:off x="932" y="1776"/>
                          <a:ext cx="4588" cy="288"/>
                        </a:xfrm>
                        <a:prstGeom prst="rect">
                          <a:avLst/>
                        </a:prstGeom>
                        <a:noFill/>
                        <a:ln w="38100">
                          <a:noFill/>
                          <a:miter/>
                        </a:ln>
                      </p:spPr>
                    </p:pic>
                  </p:oleObj>
                </mc:Fallback>
              </mc:AlternateContent>
            </a:graphicData>
          </a:graphic>
        </p:graphicFrame>
        <p:graphicFrame>
          <p:nvGraphicFramePr>
            <p:cNvPr id="79885" name="Object 7"/>
            <p:cNvGraphicFramePr/>
            <p:nvPr/>
          </p:nvGraphicFramePr>
          <p:xfrm>
            <a:off x="912" y="2112"/>
            <a:ext cx="4752" cy="288"/>
          </p:xfrm>
          <a:graphic>
            <a:graphicData uri="http://schemas.openxmlformats.org/presentationml/2006/ole">
              <mc:AlternateContent xmlns:mc="http://schemas.openxmlformats.org/markup-compatibility/2006">
                <mc:Choice xmlns:v="urn:schemas-microsoft-com:vml" Requires="v">
                  <p:oleObj r:id="rId15" imgW="3352800" imgH="228600" progId="Equation.3">
                    <p:embed/>
                  </p:oleObj>
                </mc:Choice>
                <mc:Fallback>
                  <p:oleObj r:id="rId15" imgW="3352800" imgH="228600" progId="Equation.3">
                    <p:embed/>
                    <p:pic>
                      <p:nvPicPr>
                        <p:cNvPr id="79885" name="Object 7"/>
                        <p:cNvPicPr/>
                        <p:nvPr/>
                      </p:nvPicPr>
                      <p:blipFill>
                        <a:blip r:embed="rId16"/>
                        <a:stretch>
                          <a:fillRect/>
                        </a:stretch>
                      </p:blipFill>
                      <p:spPr>
                        <a:xfrm>
                          <a:off x="912" y="2112"/>
                          <a:ext cx="4752" cy="288"/>
                        </a:xfrm>
                        <a:prstGeom prst="rect">
                          <a:avLst/>
                        </a:prstGeom>
                        <a:noFill/>
                        <a:ln w="38100">
                          <a:noFill/>
                          <a:miter/>
                        </a:ln>
                      </p:spPr>
                    </p:pic>
                  </p:oleObj>
                </mc:Fallback>
              </mc:AlternateContent>
            </a:graphicData>
          </a:graphic>
        </p:graphicFrame>
        <p:graphicFrame>
          <p:nvGraphicFramePr>
            <p:cNvPr id="79886" name="Object 6"/>
            <p:cNvGraphicFramePr/>
            <p:nvPr/>
          </p:nvGraphicFramePr>
          <p:xfrm>
            <a:off x="912" y="2462"/>
            <a:ext cx="3564" cy="288"/>
          </p:xfrm>
          <a:graphic>
            <a:graphicData uri="http://schemas.openxmlformats.org/presentationml/2006/ole">
              <mc:AlternateContent xmlns:mc="http://schemas.openxmlformats.org/markup-compatibility/2006">
                <mc:Choice xmlns:v="urn:schemas-microsoft-com:vml" Requires="v">
                  <p:oleObj r:id="rId17" imgW="2438400" imgH="203200" progId="Equation.3">
                    <p:embed/>
                  </p:oleObj>
                </mc:Choice>
                <mc:Fallback>
                  <p:oleObj r:id="rId17" imgW="2438400" imgH="203200" progId="Equation.3">
                    <p:embed/>
                    <p:pic>
                      <p:nvPicPr>
                        <p:cNvPr id="79886" name="Object 6"/>
                        <p:cNvPicPr/>
                        <p:nvPr/>
                      </p:nvPicPr>
                      <p:blipFill>
                        <a:blip r:embed="rId18"/>
                        <a:stretch>
                          <a:fillRect/>
                        </a:stretch>
                      </p:blipFill>
                      <p:spPr>
                        <a:xfrm>
                          <a:off x="912" y="2462"/>
                          <a:ext cx="3564" cy="288"/>
                        </a:xfrm>
                        <a:prstGeom prst="rect">
                          <a:avLst/>
                        </a:prstGeom>
                        <a:noFill/>
                        <a:ln w="38100">
                          <a:noFill/>
                          <a:miter/>
                        </a:ln>
                      </p:spPr>
                    </p:pic>
                  </p:oleObj>
                </mc:Fallback>
              </mc:AlternateContent>
            </a:graphicData>
          </a:graphic>
        </p:graphicFrame>
        <p:graphicFrame>
          <p:nvGraphicFramePr>
            <p:cNvPr id="79887" name="Object 5"/>
            <p:cNvGraphicFramePr/>
            <p:nvPr/>
          </p:nvGraphicFramePr>
          <p:xfrm>
            <a:off x="912" y="2832"/>
            <a:ext cx="1713" cy="288"/>
          </p:xfrm>
          <a:graphic>
            <a:graphicData uri="http://schemas.openxmlformats.org/presentationml/2006/ole">
              <mc:AlternateContent xmlns:mc="http://schemas.openxmlformats.org/markup-compatibility/2006">
                <mc:Choice xmlns:v="urn:schemas-microsoft-com:vml" Requires="v">
                  <p:oleObj r:id="rId19" imgW="1167765" imgH="203200" progId="Equation.3">
                    <p:embed/>
                  </p:oleObj>
                </mc:Choice>
                <mc:Fallback>
                  <p:oleObj r:id="rId19" imgW="1167765" imgH="203200" progId="Equation.3">
                    <p:embed/>
                    <p:pic>
                      <p:nvPicPr>
                        <p:cNvPr id="79887" name="Object 5"/>
                        <p:cNvPicPr/>
                        <p:nvPr/>
                      </p:nvPicPr>
                      <p:blipFill>
                        <a:blip r:embed="rId20"/>
                        <a:stretch>
                          <a:fillRect/>
                        </a:stretch>
                      </p:blipFill>
                      <p:spPr>
                        <a:xfrm>
                          <a:off x="912" y="2832"/>
                          <a:ext cx="1713" cy="288"/>
                        </a:xfrm>
                        <a:prstGeom prst="rect">
                          <a:avLst/>
                        </a:prstGeom>
                        <a:noFill/>
                        <a:ln w="38100">
                          <a:noFill/>
                          <a:miter/>
                        </a:ln>
                      </p:spPr>
                    </p:pic>
                  </p:oleObj>
                </mc:Fallback>
              </mc:AlternateContent>
            </a:graphicData>
          </a:graphic>
        </p:graphicFrame>
        <p:graphicFrame>
          <p:nvGraphicFramePr>
            <p:cNvPr id="79888" name="Object 4"/>
            <p:cNvGraphicFramePr/>
            <p:nvPr/>
          </p:nvGraphicFramePr>
          <p:xfrm>
            <a:off x="912" y="3120"/>
            <a:ext cx="624" cy="240"/>
          </p:xfrm>
          <a:graphic>
            <a:graphicData uri="http://schemas.openxmlformats.org/presentationml/2006/ole">
              <mc:AlternateContent xmlns:mc="http://schemas.openxmlformats.org/markup-compatibility/2006">
                <mc:Choice xmlns:v="urn:schemas-microsoft-com:vml" Requires="v">
                  <p:oleObj r:id="rId21" imgW="431165" imgH="177800" progId="Equation.3">
                    <p:embed/>
                  </p:oleObj>
                </mc:Choice>
                <mc:Fallback>
                  <p:oleObj r:id="rId21" imgW="431165" imgH="177800" progId="Equation.3">
                    <p:embed/>
                    <p:pic>
                      <p:nvPicPr>
                        <p:cNvPr id="79888" name="Object 4"/>
                        <p:cNvPicPr/>
                        <p:nvPr/>
                      </p:nvPicPr>
                      <p:blipFill>
                        <a:blip r:embed="rId22"/>
                        <a:stretch>
                          <a:fillRect/>
                        </a:stretch>
                      </p:blipFill>
                      <p:spPr>
                        <a:xfrm>
                          <a:off x="912" y="3120"/>
                          <a:ext cx="624" cy="240"/>
                        </a:xfrm>
                        <a:prstGeom prst="rect">
                          <a:avLst/>
                        </a:prstGeom>
                        <a:noFill/>
                        <a:ln w="38100">
                          <a:noFill/>
                          <a:miter/>
                        </a:ln>
                      </p:spPr>
                    </p:pic>
                  </p:oleObj>
                </mc:Fallback>
              </mc:AlternateContent>
            </a:graphicData>
          </a:graphic>
        </p:graphicFrame>
      </p:grpSp>
      <p:sp>
        <p:nvSpPr>
          <p:cNvPr id="38926" name="Rectangle 17"/>
          <p:cNvSpPr/>
          <p:nvPr>
            <p:custDataLst>
              <p:tags r:id="rId5"/>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graphicFrame>
        <p:nvGraphicFramePr>
          <p:cNvPr id="360455" name="Object 7"/>
          <p:cNvGraphicFramePr/>
          <p:nvPr/>
        </p:nvGraphicFramePr>
        <p:xfrm>
          <a:off x="2193290" y="2277111"/>
          <a:ext cx="7805420" cy="454025"/>
        </p:xfrm>
        <a:graphic>
          <a:graphicData uri="http://schemas.openxmlformats.org/presentationml/2006/ole">
            <mc:AlternateContent xmlns:mc="http://schemas.openxmlformats.org/markup-compatibility/2006">
              <mc:Choice xmlns:v="urn:schemas-microsoft-com:vml" Requires="v">
                <p:oleObj r:id="rId23" imgW="4800600" imgH="228600" progId="Equation.3">
                  <p:embed/>
                </p:oleObj>
              </mc:Choice>
              <mc:Fallback>
                <p:oleObj r:id="rId23" imgW="4800600" imgH="228600" progId="Equation.3">
                  <p:embed/>
                  <p:pic>
                    <p:nvPicPr>
                      <p:cNvPr id="360455" name="Object 7"/>
                      <p:cNvPicPr/>
                      <p:nvPr/>
                    </p:nvPicPr>
                    <p:blipFill>
                      <a:blip r:embed="rId24"/>
                      <a:stretch>
                        <a:fillRect/>
                      </a:stretch>
                    </p:blipFill>
                    <p:spPr>
                      <a:xfrm>
                        <a:off x="2193290" y="2277111"/>
                        <a:ext cx="7805420" cy="454025"/>
                      </a:xfrm>
                      <a:prstGeom prst="rect">
                        <a:avLst/>
                      </a:prstGeom>
                      <a:solidFill>
                        <a:schemeClr val="accent4">
                          <a:lumMod val="10000"/>
                          <a:lumOff val="90000"/>
                        </a:schemeClr>
                      </a:solid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346955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0455"/>
                                        </p:tgtEl>
                                        <p:attrNameLst>
                                          <p:attrName>style.visibility</p:attrName>
                                        </p:attrNameLst>
                                      </p:cBhvr>
                                      <p:to>
                                        <p:strVal val="visible"/>
                                      </p:to>
                                    </p:set>
                                    <p:anim calcmode="lin" valueType="num">
                                      <p:cBhvr>
                                        <p:cTn id="7" dur="500" fill="hold"/>
                                        <p:tgtEl>
                                          <p:spTgt spid="360455"/>
                                        </p:tgtEl>
                                        <p:attrNameLst>
                                          <p:attrName>ppt_x</p:attrName>
                                        </p:attrNameLst>
                                      </p:cBhvr>
                                      <p:tavLst>
                                        <p:tav tm="0">
                                          <p:val>
                                            <p:strVal val="0-#ppt_w/2"/>
                                          </p:val>
                                        </p:tav>
                                        <p:tav tm="100000">
                                          <p:val>
                                            <p:strVal val="#ppt_x"/>
                                          </p:val>
                                        </p:tav>
                                      </p:tavLst>
                                    </p:anim>
                                    <p:anim calcmode="lin" valueType="num">
                                      <p:cBhvr>
                                        <p:cTn id="8" dur="500" fill="hold"/>
                                        <p:tgtEl>
                                          <p:spTgt spid="3604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80899"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8090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323</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901" name="Rectangle 3"/>
          <p:cNvSpPr>
            <a:spLocks noGrp="1" noChangeArrowheads="1"/>
          </p:cNvSpPr>
          <p:nvPr>
            <p:ph idx="9"/>
            <p:custDataLst>
              <p:tags r:id="rId4"/>
            </p:custDataLst>
          </p:nvPr>
        </p:nvSpPr>
        <p:spPr>
          <a:xfrm>
            <a:off x="1774825" y="763905"/>
            <a:ext cx="8642350" cy="1441450"/>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zh-CN" altLang="en-US"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解：</a:t>
            </a:r>
          </a:p>
          <a:p>
            <a:pPr marL="469900" indent="-469900" algn="just" fontAlgn="base">
              <a:lnSpc>
                <a:spcPct val="120000"/>
              </a:lnSpc>
              <a:spcBef>
                <a:spcPct val="30000"/>
              </a:spcBef>
              <a:spcAft>
                <a:spcPct val="0"/>
              </a:spcAft>
              <a:buClr>
                <a:schemeClr val="accent2"/>
              </a:buClr>
              <a:buSzTx/>
              <a:buNone/>
              <a:defRPr/>
            </a:pPr>
            <a:r>
              <a:rPr lang="zh-CN" altLang="en-US"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第一步：对每一条规则求出CF（H）。</a:t>
            </a:r>
          </a:p>
        </p:txBody>
      </p:sp>
      <p:grpSp>
        <p:nvGrpSpPr>
          <p:cNvPr id="80902" name="Group 25"/>
          <p:cNvGrpSpPr/>
          <p:nvPr/>
        </p:nvGrpSpPr>
        <p:grpSpPr>
          <a:xfrm>
            <a:off x="2279650" y="3212783"/>
            <a:ext cx="7696200" cy="2209800"/>
            <a:chOff x="480" y="1078"/>
            <a:chExt cx="4848" cy="1392"/>
          </a:xfrm>
        </p:grpSpPr>
        <p:graphicFrame>
          <p:nvGraphicFramePr>
            <p:cNvPr id="80909" name="Object 12"/>
            <p:cNvGraphicFramePr/>
            <p:nvPr/>
          </p:nvGraphicFramePr>
          <p:xfrm>
            <a:off x="480" y="1078"/>
            <a:ext cx="357" cy="384"/>
          </p:xfrm>
          <a:graphic>
            <a:graphicData uri="http://schemas.openxmlformats.org/presentationml/2006/ole">
              <mc:AlternateContent xmlns:mc="http://schemas.openxmlformats.org/markup-compatibility/2006">
                <mc:Choice xmlns:v="urn:schemas-microsoft-com:vml" Requires="v">
                  <p:oleObj r:id="rId9" imgW="165100" imgH="177800" progId="Equation.DSMT4">
                    <p:embed/>
                  </p:oleObj>
                </mc:Choice>
                <mc:Fallback>
                  <p:oleObj r:id="rId9" imgW="165100" imgH="177800" progId="Equation.DSMT4">
                    <p:embed/>
                    <p:pic>
                      <p:nvPicPr>
                        <p:cNvPr id="80909" name="Object 12"/>
                        <p:cNvPicPr/>
                        <p:nvPr/>
                      </p:nvPicPr>
                      <p:blipFill>
                        <a:blip r:embed="rId10"/>
                        <a:stretch>
                          <a:fillRect/>
                        </a:stretch>
                      </p:blipFill>
                      <p:spPr>
                        <a:xfrm>
                          <a:off x="480" y="1078"/>
                          <a:ext cx="357" cy="384"/>
                        </a:xfrm>
                        <a:prstGeom prst="rect">
                          <a:avLst/>
                        </a:prstGeom>
                        <a:noFill/>
                        <a:ln w="38100">
                          <a:noFill/>
                          <a:miter/>
                        </a:ln>
                      </p:spPr>
                    </p:pic>
                  </p:oleObj>
                </mc:Fallback>
              </mc:AlternateContent>
            </a:graphicData>
          </a:graphic>
        </p:graphicFrame>
        <p:graphicFrame>
          <p:nvGraphicFramePr>
            <p:cNvPr id="80910" name="Object 17"/>
            <p:cNvGraphicFramePr/>
            <p:nvPr/>
          </p:nvGraphicFramePr>
          <p:xfrm>
            <a:off x="967" y="1126"/>
            <a:ext cx="4361" cy="337"/>
          </p:xfrm>
          <a:graphic>
            <a:graphicData uri="http://schemas.openxmlformats.org/presentationml/2006/ole">
              <mc:AlternateContent xmlns:mc="http://schemas.openxmlformats.org/markup-compatibility/2006">
                <mc:Choice xmlns:v="urn:schemas-microsoft-com:vml" Requires="v">
                  <p:oleObj r:id="rId11" imgW="2959100" imgH="228600" progId="Equation.3">
                    <p:embed/>
                  </p:oleObj>
                </mc:Choice>
                <mc:Fallback>
                  <p:oleObj r:id="rId11" imgW="2959100" imgH="228600" progId="Equation.3">
                    <p:embed/>
                    <p:pic>
                      <p:nvPicPr>
                        <p:cNvPr id="80910" name="Object 17"/>
                        <p:cNvPicPr/>
                        <p:nvPr/>
                      </p:nvPicPr>
                      <p:blipFill>
                        <a:blip r:embed="rId12"/>
                        <a:stretch>
                          <a:fillRect/>
                        </a:stretch>
                      </p:blipFill>
                      <p:spPr>
                        <a:xfrm>
                          <a:off x="967" y="1126"/>
                          <a:ext cx="4361" cy="337"/>
                        </a:xfrm>
                        <a:prstGeom prst="rect">
                          <a:avLst/>
                        </a:prstGeom>
                        <a:noFill/>
                        <a:ln w="38100">
                          <a:noFill/>
                          <a:miter/>
                        </a:ln>
                      </p:spPr>
                    </p:pic>
                  </p:oleObj>
                </mc:Fallback>
              </mc:AlternateContent>
            </a:graphicData>
          </a:graphic>
        </p:graphicFrame>
        <p:graphicFrame>
          <p:nvGraphicFramePr>
            <p:cNvPr id="80911" name="Object 16"/>
            <p:cNvGraphicFramePr/>
            <p:nvPr/>
          </p:nvGraphicFramePr>
          <p:xfrm>
            <a:off x="1735" y="1413"/>
            <a:ext cx="3537" cy="337"/>
          </p:xfrm>
          <a:graphic>
            <a:graphicData uri="http://schemas.openxmlformats.org/presentationml/2006/ole">
              <mc:AlternateContent xmlns:mc="http://schemas.openxmlformats.org/markup-compatibility/2006">
                <mc:Choice xmlns:v="urn:schemas-microsoft-com:vml" Requires="v">
                  <p:oleObj r:id="rId13" imgW="2400300" imgH="228600" progId="Equation.3">
                    <p:embed/>
                  </p:oleObj>
                </mc:Choice>
                <mc:Fallback>
                  <p:oleObj r:id="rId13" imgW="2400300" imgH="228600" progId="Equation.3">
                    <p:embed/>
                    <p:pic>
                      <p:nvPicPr>
                        <p:cNvPr id="80911" name="Object 16"/>
                        <p:cNvPicPr/>
                        <p:nvPr/>
                      </p:nvPicPr>
                      <p:blipFill>
                        <a:blip r:embed="rId14"/>
                        <a:stretch>
                          <a:fillRect/>
                        </a:stretch>
                      </p:blipFill>
                      <p:spPr>
                        <a:xfrm>
                          <a:off x="1735" y="1413"/>
                          <a:ext cx="3537" cy="337"/>
                        </a:xfrm>
                        <a:prstGeom prst="rect">
                          <a:avLst/>
                        </a:prstGeom>
                        <a:noFill/>
                        <a:ln w="38100">
                          <a:noFill/>
                          <a:miter/>
                        </a:ln>
                      </p:spPr>
                    </p:pic>
                  </p:oleObj>
                </mc:Fallback>
              </mc:AlternateContent>
            </a:graphicData>
          </a:graphic>
        </p:graphicFrame>
        <p:graphicFrame>
          <p:nvGraphicFramePr>
            <p:cNvPr id="80912" name="Object 15"/>
            <p:cNvGraphicFramePr/>
            <p:nvPr/>
          </p:nvGraphicFramePr>
          <p:xfrm>
            <a:off x="1735" y="1696"/>
            <a:ext cx="2637" cy="294"/>
          </p:xfrm>
          <a:graphic>
            <a:graphicData uri="http://schemas.openxmlformats.org/presentationml/2006/ole">
              <mc:AlternateContent xmlns:mc="http://schemas.openxmlformats.org/markup-compatibility/2006">
                <mc:Choice xmlns:v="urn:schemas-microsoft-com:vml" Requires="v">
                  <p:oleObj r:id="rId15" imgW="1790700" imgH="203200" progId="Equation.3">
                    <p:embed/>
                  </p:oleObj>
                </mc:Choice>
                <mc:Fallback>
                  <p:oleObj r:id="rId15" imgW="1790700" imgH="203200" progId="Equation.3">
                    <p:embed/>
                    <p:pic>
                      <p:nvPicPr>
                        <p:cNvPr id="80912" name="Object 15"/>
                        <p:cNvPicPr/>
                        <p:nvPr/>
                      </p:nvPicPr>
                      <p:blipFill>
                        <a:blip r:embed="rId16"/>
                        <a:stretch>
                          <a:fillRect/>
                        </a:stretch>
                      </p:blipFill>
                      <p:spPr>
                        <a:xfrm>
                          <a:off x="1735" y="1696"/>
                          <a:ext cx="2637" cy="294"/>
                        </a:xfrm>
                        <a:prstGeom prst="rect">
                          <a:avLst/>
                        </a:prstGeom>
                        <a:noFill/>
                        <a:ln w="38100">
                          <a:noFill/>
                          <a:miter/>
                        </a:ln>
                      </p:spPr>
                    </p:pic>
                  </p:oleObj>
                </mc:Fallback>
              </mc:AlternateContent>
            </a:graphicData>
          </a:graphic>
        </p:graphicFrame>
        <p:graphicFrame>
          <p:nvGraphicFramePr>
            <p:cNvPr id="80913" name="Object 14"/>
            <p:cNvGraphicFramePr/>
            <p:nvPr/>
          </p:nvGraphicFramePr>
          <p:xfrm>
            <a:off x="1735" y="1936"/>
            <a:ext cx="1728" cy="294"/>
          </p:xfrm>
          <a:graphic>
            <a:graphicData uri="http://schemas.openxmlformats.org/presentationml/2006/ole">
              <mc:AlternateContent xmlns:mc="http://schemas.openxmlformats.org/markup-compatibility/2006">
                <mc:Choice xmlns:v="urn:schemas-microsoft-com:vml" Requires="v">
                  <p:oleObj r:id="rId17" imgW="1167765" imgH="203200" progId="Equation.3">
                    <p:embed/>
                  </p:oleObj>
                </mc:Choice>
                <mc:Fallback>
                  <p:oleObj r:id="rId17" imgW="1167765" imgH="203200" progId="Equation.3">
                    <p:embed/>
                    <p:pic>
                      <p:nvPicPr>
                        <p:cNvPr id="80913" name="Object 14"/>
                        <p:cNvPicPr/>
                        <p:nvPr/>
                      </p:nvPicPr>
                      <p:blipFill>
                        <a:blip r:embed="rId18"/>
                        <a:stretch>
                          <a:fillRect/>
                        </a:stretch>
                      </p:blipFill>
                      <p:spPr>
                        <a:xfrm>
                          <a:off x="1735" y="1936"/>
                          <a:ext cx="1728" cy="294"/>
                        </a:xfrm>
                        <a:prstGeom prst="rect">
                          <a:avLst/>
                        </a:prstGeom>
                        <a:noFill/>
                        <a:ln w="38100">
                          <a:noFill/>
                          <a:miter/>
                        </a:ln>
                      </p:spPr>
                    </p:pic>
                  </p:oleObj>
                </mc:Fallback>
              </mc:AlternateContent>
            </a:graphicData>
          </a:graphic>
        </p:graphicFrame>
        <p:graphicFrame>
          <p:nvGraphicFramePr>
            <p:cNvPr id="80914" name="Object 13"/>
            <p:cNvGraphicFramePr/>
            <p:nvPr/>
          </p:nvGraphicFramePr>
          <p:xfrm>
            <a:off x="1735" y="2203"/>
            <a:ext cx="632" cy="267"/>
          </p:xfrm>
          <a:graphic>
            <a:graphicData uri="http://schemas.openxmlformats.org/presentationml/2006/ole">
              <mc:AlternateContent xmlns:mc="http://schemas.openxmlformats.org/markup-compatibility/2006">
                <mc:Choice xmlns:v="urn:schemas-microsoft-com:vml" Requires="v">
                  <p:oleObj r:id="rId19" imgW="431165" imgH="177800" progId="Equation.3">
                    <p:embed/>
                  </p:oleObj>
                </mc:Choice>
                <mc:Fallback>
                  <p:oleObj r:id="rId19" imgW="431165" imgH="177800" progId="Equation.3">
                    <p:embed/>
                    <p:pic>
                      <p:nvPicPr>
                        <p:cNvPr id="80914" name="Object 13"/>
                        <p:cNvPicPr/>
                        <p:nvPr/>
                      </p:nvPicPr>
                      <p:blipFill>
                        <a:blip r:embed="rId20"/>
                        <a:stretch>
                          <a:fillRect/>
                        </a:stretch>
                      </p:blipFill>
                      <p:spPr>
                        <a:xfrm>
                          <a:off x="1735" y="2203"/>
                          <a:ext cx="632" cy="267"/>
                        </a:xfrm>
                        <a:prstGeom prst="rect">
                          <a:avLst/>
                        </a:prstGeom>
                        <a:noFill/>
                        <a:ln w="38100">
                          <a:noFill/>
                          <a:miter/>
                        </a:ln>
                      </p:spPr>
                    </p:pic>
                  </p:oleObj>
                </mc:Fallback>
              </mc:AlternateContent>
            </a:graphicData>
          </a:graphic>
        </p:graphicFrame>
      </p:grpSp>
      <p:sp>
        <p:nvSpPr>
          <p:cNvPr id="39952" name="Rectangle 28"/>
          <p:cNvSpPr/>
          <p:nvPr>
            <p:custDataLst>
              <p:tags r:id="rId5"/>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graphicFrame>
        <p:nvGraphicFramePr>
          <p:cNvPr id="360454" name="Object 6"/>
          <p:cNvGraphicFramePr/>
          <p:nvPr/>
        </p:nvGraphicFramePr>
        <p:xfrm>
          <a:off x="2351406" y="2349501"/>
          <a:ext cx="6924675" cy="530225"/>
        </p:xfrm>
        <a:graphic>
          <a:graphicData uri="http://schemas.openxmlformats.org/presentationml/2006/ole">
            <mc:AlternateContent xmlns:mc="http://schemas.openxmlformats.org/markup-compatibility/2006">
              <mc:Choice xmlns:v="urn:schemas-microsoft-com:vml" Requires="v">
                <p:oleObj r:id="rId21" imgW="3784600" imgH="241300" progId="Equation.3">
                  <p:embed/>
                </p:oleObj>
              </mc:Choice>
              <mc:Fallback>
                <p:oleObj r:id="rId21" imgW="3784600" imgH="241300" progId="Equation.3">
                  <p:embed/>
                  <p:pic>
                    <p:nvPicPr>
                      <p:cNvPr id="360454" name="Object 6"/>
                      <p:cNvPicPr/>
                      <p:nvPr/>
                    </p:nvPicPr>
                    <p:blipFill>
                      <a:blip r:embed="rId22"/>
                      <a:stretch>
                        <a:fillRect/>
                      </a:stretch>
                    </p:blipFill>
                    <p:spPr>
                      <a:xfrm>
                        <a:off x="2351406" y="2349501"/>
                        <a:ext cx="6924675" cy="530225"/>
                      </a:xfrm>
                      <a:prstGeom prst="rect">
                        <a:avLst/>
                      </a:prstGeom>
                      <a:solidFill>
                        <a:schemeClr val="accent4">
                          <a:lumMod val="10000"/>
                          <a:lumOff val="90000"/>
                        </a:schemeClr>
                      </a:solid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2015048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0454"/>
                                        </p:tgtEl>
                                        <p:attrNameLst>
                                          <p:attrName>style.visibility</p:attrName>
                                        </p:attrNameLst>
                                      </p:cBhvr>
                                      <p:to>
                                        <p:strVal val="visible"/>
                                      </p:to>
                                    </p:set>
                                    <p:anim calcmode="lin" valueType="num">
                                      <p:cBhvr>
                                        <p:cTn id="7" dur="500" fill="hold"/>
                                        <p:tgtEl>
                                          <p:spTgt spid="360454"/>
                                        </p:tgtEl>
                                        <p:attrNameLst>
                                          <p:attrName>ppt_x</p:attrName>
                                        </p:attrNameLst>
                                      </p:cBhvr>
                                      <p:tavLst>
                                        <p:tav tm="0">
                                          <p:val>
                                            <p:strVal val="0-#ppt_w/2"/>
                                          </p:val>
                                        </p:tav>
                                        <p:tav tm="100000">
                                          <p:val>
                                            <p:strVal val="#ppt_x"/>
                                          </p:val>
                                        </p:tav>
                                      </p:tavLst>
                                    </p:anim>
                                    <p:anim calcmode="lin" valueType="num">
                                      <p:cBhvr>
                                        <p:cTn id="8" dur="500" fill="hold"/>
                                        <p:tgtEl>
                                          <p:spTgt spid="3604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图片 6"/>
          <p:cNvPicPr>
            <a:picLocks noChangeAspect="1"/>
          </p:cNvPicPr>
          <p:nvPr>
            <p:custDataLst>
              <p:tags r:id="rId2"/>
            </p:custDataLst>
          </p:nvPr>
        </p:nvPicPr>
        <p:blipFill>
          <a:blip r:embed="rId8"/>
          <a:stretch>
            <a:fillRect/>
          </a:stretch>
        </p:blipFill>
        <p:spPr>
          <a:xfrm>
            <a:off x="1524000" y="6137276"/>
            <a:ext cx="539750" cy="720725"/>
          </a:xfrm>
          <a:prstGeom prst="rect">
            <a:avLst/>
          </a:prstGeom>
          <a:noFill/>
          <a:ln w="9525">
            <a:noFill/>
          </a:ln>
        </p:spPr>
      </p:pic>
      <p:pic>
        <p:nvPicPr>
          <p:cNvPr id="81923" name="图片 5"/>
          <p:cNvPicPr>
            <a:picLocks noChangeAspect="1"/>
          </p:cNvPicPr>
          <p:nvPr>
            <p:custDataLst>
              <p:tags r:id="rId3"/>
            </p:custDataLst>
          </p:nvPr>
        </p:nvPicPr>
        <p:blipFill>
          <a:blip r:embed="rId9"/>
          <a:stretch>
            <a:fillRect/>
          </a:stretch>
        </p:blipFill>
        <p:spPr>
          <a:xfrm>
            <a:off x="10128250" y="6132514"/>
            <a:ext cx="539750" cy="720725"/>
          </a:xfrm>
          <a:prstGeom prst="rect">
            <a:avLst/>
          </a:prstGeom>
          <a:noFill/>
          <a:ln w="9525">
            <a:noFill/>
          </a:ln>
        </p:spPr>
      </p:pic>
      <p:sp>
        <p:nvSpPr>
          <p:cNvPr id="8192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324</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925" name="Rectangle 3"/>
          <p:cNvSpPr>
            <a:spLocks noGrp="1" noChangeArrowheads="1"/>
          </p:cNvSpPr>
          <p:nvPr>
            <p:ph idx="9"/>
            <p:custDataLst>
              <p:tags r:id="rId4"/>
            </p:custDataLst>
          </p:nvPr>
        </p:nvSpPr>
        <p:spPr>
          <a:xfrm>
            <a:off x="1774825" y="908050"/>
            <a:ext cx="8642350" cy="1441450"/>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zh-CN" altLang="en-US"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解：</a:t>
            </a:r>
          </a:p>
          <a:p>
            <a:pPr marL="469900" indent="-469900" algn="just" fontAlgn="base">
              <a:lnSpc>
                <a:spcPct val="120000"/>
              </a:lnSpc>
              <a:spcBef>
                <a:spcPct val="30000"/>
              </a:spcBef>
              <a:spcAft>
                <a:spcPct val="0"/>
              </a:spcAft>
              <a:buClr>
                <a:schemeClr val="accent2"/>
              </a:buClr>
              <a:buSzTx/>
              <a:buNone/>
              <a:defRPr/>
            </a:pPr>
            <a:r>
              <a:rPr lang="zh-CN" altLang="en-US"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第一步：对每一条规则求出CF（H）。 </a:t>
            </a:r>
          </a:p>
        </p:txBody>
      </p:sp>
      <p:sp>
        <p:nvSpPr>
          <p:cNvPr id="81926" name="Rectangle 17"/>
          <p:cNvSpPr/>
          <p:nvPr>
            <p:custDataLst>
              <p:tags r:id="rId5"/>
            </p:custDataLst>
          </p:nvPr>
        </p:nvSpPr>
        <p:spPr>
          <a:xfrm>
            <a:off x="1524000" y="3079751"/>
            <a:ext cx="9144000" cy="398463"/>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1400175" algn="just" defTabSz="914400" eaLnBrk="1" hangingPunct="1">
              <a:lnSpc>
                <a:spcPct val="100000"/>
              </a:lnSpc>
              <a:spcAft>
                <a:spcPct val="0"/>
              </a:spcAft>
              <a:buNone/>
              <a:tabLst>
                <a:tab pos="457200" algn="l"/>
              </a:tabLst>
            </a:pPr>
            <a:r>
              <a:rPr lang="en-US" altLang="zh-CN" sz="1000" dirty="0">
                <a:solidFill>
                  <a:srgbClr val="000000"/>
                </a:solidFill>
                <a:latin typeface="微软雅黑" panose="020B0503020204020204" pitchFamily="34" charset="-122"/>
              </a:rPr>
              <a:t>        </a:t>
            </a:r>
          </a:p>
          <a:p>
            <a:pPr marL="0" indent="1400175" defTabSz="914400">
              <a:lnSpc>
                <a:spcPct val="100000"/>
              </a:lnSpc>
              <a:spcAft>
                <a:spcPct val="0"/>
              </a:spcAft>
              <a:buNone/>
              <a:tabLst>
                <a:tab pos="457200" algn="l"/>
              </a:tabLst>
            </a:pPr>
            <a:endParaRPr lang="en-US" altLang="zh-CN" sz="1000" dirty="0">
              <a:solidFill>
                <a:srgbClr val="000000"/>
              </a:solidFill>
              <a:latin typeface="微软雅黑" panose="020B0503020204020204" pitchFamily="34" charset="-122"/>
            </a:endParaRPr>
          </a:p>
        </p:txBody>
      </p:sp>
      <p:grpSp>
        <p:nvGrpSpPr>
          <p:cNvPr id="81927" name="Group 23"/>
          <p:cNvGrpSpPr/>
          <p:nvPr/>
        </p:nvGrpSpPr>
        <p:grpSpPr>
          <a:xfrm>
            <a:off x="2782888" y="3788728"/>
            <a:ext cx="4716462" cy="1371600"/>
            <a:chOff x="425" y="1143"/>
            <a:chExt cx="2971" cy="864"/>
          </a:xfrm>
        </p:grpSpPr>
        <p:graphicFrame>
          <p:nvGraphicFramePr>
            <p:cNvPr id="81935" name="Object 4"/>
            <p:cNvGraphicFramePr/>
            <p:nvPr/>
          </p:nvGraphicFramePr>
          <p:xfrm>
            <a:off x="425" y="1143"/>
            <a:ext cx="357" cy="384"/>
          </p:xfrm>
          <a:graphic>
            <a:graphicData uri="http://schemas.openxmlformats.org/presentationml/2006/ole">
              <mc:AlternateContent xmlns:mc="http://schemas.openxmlformats.org/markup-compatibility/2006">
                <mc:Choice xmlns:v="urn:schemas-microsoft-com:vml" Requires="v">
                  <p:oleObj r:id="rId10" imgW="165100" imgH="177800" progId="Equation.DSMT4">
                    <p:embed/>
                  </p:oleObj>
                </mc:Choice>
                <mc:Fallback>
                  <p:oleObj r:id="rId10" imgW="165100" imgH="177800" progId="Equation.DSMT4">
                    <p:embed/>
                    <p:pic>
                      <p:nvPicPr>
                        <p:cNvPr id="81935" name="Object 4"/>
                        <p:cNvPicPr/>
                        <p:nvPr/>
                      </p:nvPicPr>
                      <p:blipFill>
                        <a:blip r:embed="rId11"/>
                        <a:stretch>
                          <a:fillRect/>
                        </a:stretch>
                      </p:blipFill>
                      <p:spPr>
                        <a:xfrm>
                          <a:off x="425" y="1143"/>
                          <a:ext cx="357" cy="384"/>
                        </a:xfrm>
                        <a:prstGeom prst="rect">
                          <a:avLst/>
                        </a:prstGeom>
                        <a:noFill/>
                        <a:ln w="38100">
                          <a:noFill/>
                          <a:miter/>
                        </a:ln>
                      </p:spPr>
                    </p:pic>
                  </p:oleObj>
                </mc:Fallback>
              </mc:AlternateContent>
            </a:graphicData>
          </a:graphic>
        </p:graphicFrame>
        <p:graphicFrame>
          <p:nvGraphicFramePr>
            <p:cNvPr id="81936" name="Object 16"/>
            <p:cNvGraphicFramePr/>
            <p:nvPr/>
          </p:nvGraphicFramePr>
          <p:xfrm>
            <a:off x="912" y="1209"/>
            <a:ext cx="2484" cy="270"/>
          </p:xfrm>
          <a:graphic>
            <a:graphicData uri="http://schemas.openxmlformats.org/presentationml/2006/ole">
              <mc:AlternateContent xmlns:mc="http://schemas.openxmlformats.org/markup-compatibility/2006">
                <mc:Choice xmlns:v="urn:schemas-microsoft-com:vml" Requires="v">
                  <p:oleObj r:id="rId12" imgW="2019300" imgH="215900" progId="Equation.3">
                    <p:embed/>
                  </p:oleObj>
                </mc:Choice>
                <mc:Fallback>
                  <p:oleObj r:id="rId12" imgW="2019300" imgH="215900" progId="Equation.3">
                    <p:embed/>
                    <p:pic>
                      <p:nvPicPr>
                        <p:cNvPr id="81936" name="Object 16"/>
                        <p:cNvPicPr/>
                        <p:nvPr/>
                      </p:nvPicPr>
                      <p:blipFill>
                        <a:blip r:embed="rId13"/>
                        <a:stretch>
                          <a:fillRect/>
                        </a:stretch>
                      </p:blipFill>
                      <p:spPr>
                        <a:xfrm>
                          <a:off x="912" y="1209"/>
                          <a:ext cx="2484" cy="270"/>
                        </a:xfrm>
                        <a:prstGeom prst="rect">
                          <a:avLst/>
                        </a:prstGeom>
                        <a:noFill/>
                        <a:ln w="38100">
                          <a:noFill/>
                          <a:miter/>
                        </a:ln>
                      </p:spPr>
                    </p:pic>
                  </p:oleObj>
                </mc:Fallback>
              </mc:AlternateContent>
            </a:graphicData>
          </a:graphic>
        </p:graphicFrame>
        <p:graphicFrame>
          <p:nvGraphicFramePr>
            <p:cNvPr id="81937" name="Object 15"/>
            <p:cNvGraphicFramePr/>
            <p:nvPr/>
          </p:nvGraphicFramePr>
          <p:xfrm>
            <a:off x="1582" y="1521"/>
            <a:ext cx="1442" cy="246"/>
          </p:xfrm>
          <a:graphic>
            <a:graphicData uri="http://schemas.openxmlformats.org/presentationml/2006/ole">
              <mc:AlternateContent xmlns:mc="http://schemas.openxmlformats.org/markup-compatibility/2006">
                <mc:Choice xmlns:v="urn:schemas-microsoft-com:vml" Requires="v">
                  <p:oleObj r:id="rId14" imgW="1167765" imgH="203200" progId="Equation.3">
                    <p:embed/>
                  </p:oleObj>
                </mc:Choice>
                <mc:Fallback>
                  <p:oleObj r:id="rId14" imgW="1167765" imgH="203200" progId="Equation.3">
                    <p:embed/>
                    <p:pic>
                      <p:nvPicPr>
                        <p:cNvPr id="81937" name="Object 15"/>
                        <p:cNvPicPr/>
                        <p:nvPr/>
                      </p:nvPicPr>
                      <p:blipFill>
                        <a:blip r:embed="rId15"/>
                        <a:stretch>
                          <a:fillRect/>
                        </a:stretch>
                      </p:blipFill>
                      <p:spPr>
                        <a:xfrm>
                          <a:off x="1582" y="1521"/>
                          <a:ext cx="1442" cy="246"/>
                        </a:xfrm>
                        <a:prstGeom prst="rect">
                          <a:avLst/>
                        </a:prstGeom>
                        <a:noFill/>
                        <a:ln w="38100">
                          <a:noFill/>
                          <a:miter/>
                        </a:ln>
                      </p:spPr>
                    </p:pic>
                  </p:oleObj>
                </mc:Fallback>
              </mc:AlternateContent>
            </a:graphicData>
          </a:graphic>
        </p:graphicFrame>
        <p:graphicFrame>
          <p:nvGraphicFramePr>
            <p:cNvPr id="81938" name="Object 14"/>
            <p:cNvGraphicFramePr/>
            <p:nvPr/>
          </p:nvGraphicFramePr>
          <p:xfrm>
            <a:off x="1582" y="1784"/>
            <a:ext cx="528" cy="223"/>
          </p:xfrm>
          <a:graphic>
            <a:graphicData uri="http://schemas.openxmlformats.org/presentationml/2006/ole">
              <mc:AlternateContent xmlns:mc="http://schemas.openxmlformats.org/markup-compatibility/2006">
                <mc:Choice xmlns:v="urn:schemas-microsoft-com:vml" Requires="v">
                  <p:oleObj r:id="rId16" imgW="431165" imgH="177800" progId="Equation.3">
                    <p:embed/>
                  </p:oleObj>
                </mc:Choice>
                <mc:Fallback>
                  <p:oleObj r:id="rId16" imgW="431165" imgH="177800" progId="Equation.3">
                    <p:embed/>
                    <p:pic>
                      <p:nvPicPr>
                        <p:cNvPr id="81938" name="Object 14"/>
                        <p:cNvPicPr/>
                        <p:nvPr/>
                      </p:nvPicPr>
                      <p:blipFill>
                        <a:blip r:embed="rId17"/>
                        <a:stretch>
                          <a:fillRect/>
                        </a:stretch>
                      </p:blipFill>
                      <p:spPr>
                        <a:xfrm>
                          <a:off x="1582" y="1784"/>
                          <a:ext cx="528" cy="223"/>
                        </a:xfrm>
                        <a:prstGeom prst="rect">
                          <a:avLst/>
                        </a:prstGeom>
                        <a:noFill/>
                        <a:ln w="38100">
                          <a:noFill/>
                          <a:miter/>
                        </a:ln>
                      </p:spPr>
                    </p:pic>
                  </p:oleObj>
                </mc:Fallback>
              </mc:AlternateContent>
            </a:graphicData>
          </a:graphic>
        </p:graphicFrame>
      </p:grpSp>
      <p:grpSp>
        <p:nvGrpSpPr>
          <p:cNvPr id="81929" name="Group 22"/>
          <p:cNvGrpSpPr/>
          <p:nvPr/>
        </p:nvGrpSpPr>
        <p:grpSpPr>
          <a:xfrm>
            <a:off x="2748280" y="5242244"/>
            <a:ext cx="5181600" cy="1385887"/>
            <a:chOff x="384" y="2247"/>
            <a:chExt cx="3264" cy="873"/>
          </a:xfrm>
        </p:grpSpPr>
        <p:graphicFrame>
          <p:nvGraphicFramePr>
            <p:cNvPr id="81931" name="Object 13"/>
            <p:cNvGraphicFramePr/>
            <p:nvPr/>
          </p:nvGraphicFramePr>
          <p:xfrm>
            <a:off x="384" y="2247"/>
            <a:ext cx="357" cy="384"/>
          </p:xfrm>
          <a:graphic>
            <a:graphicData uri="http://schemas.openxmlformats.org/presentationml/2006/ole">
              <mc:AlternateContent xmlns:mc="http://schemas.openxmlformats.org/markup-compatibility/2006">
                <mc:Choice xmlns:v="urn:schemas-microsoft-com:vml" Requires="v">
                  <p:oleObj r:id="rId18" imgW="165100" imgH="177800" progId="Equation.DSMT4">
                    <p:embed/>
                  </p:oleObj>
                </mc:Choice>
                <mc:Fallback>
                  <p:oleObj r:id="rId18" imgW="165100" imgH="177800" progId="Equation.DSMT4">
                    <p:embed/>
                    <p:pic>
                      <p:nvPicPr>
                        <p:cNvPr id="81931" name="Object 13"/>
                        <p:cNvPicPr/>
                        <p:nvPr/>
                      </p:nvPicPr>
                      <p:blipFill>
                        <a:blip r:embed="rId19"/>
                        <a:stretch>
                          <a:fillRect/>
                        </a:stretch>
                      </p:blipFill>
                      <p:spPr>
                        <a:xfrm>
                          <a:off x="384" y="2247"/>
                          <a:ext cx="357" cy="384"/>
                        </a:xfrm>
                        <a:prstGeom prst="rect">
                          <a:avLst/>
                        </a:prstGeom>
                        <a:noFill/>
                        <a:ln w="38100">
                          <a:noFill/>
                          <a:miter/>
                        </a:ln>
                      </p:spPr>
                    </p:pic>
                  </p:oleObj>
                </mc:Fallback>
              </mc:AlternateContent>
            </a:graphicData>
          </a:graphic>
        </p:graphicFrame>
        <p:graphicFrame>
          <p:nvGraphicFramePr>
            <p:cNvPr id="81932" name="Object 20"/>
            <p:cNvGraphicFramePr/>
            <p:nvPr/>
          </p:nvGraphicFramePr>
          <p:xfrm>
            <a:off x="912" y="2247"/>
            <a:ext cx="2736" cy="328"/>
          </p:xfrm>
          <a:graphic>
            <a:graphicData uri="http://schemas.openxmlformats.org/presentationml/2006/ole">
              <mc:AlternateContent xmlns:mc="http://schemas.openxmlformats.org/markup-compatibility/2006">
                <mc:Choice xmlns:v="urn:schemas-microsoft-com:vml" Requires="v">
                  <p:oleObj r:id="rId20" imgW="2108200" imgH="241300" progId="Equation.3">
                    <p:embed/>
                  </p:oleObj>
                </mc:Choice>
                <mc:Fallback>
                  <p:oleObj r:id="rId20" imgW="2108200" imgH="241300" progId="Equation.3">
                    <p:embed/>
                    <p:pic>
                      <p:nvPicPr>
                        <p:cNvPr id="81932" name="Object 20"/>
                        <p:cNvPicPr/>
                        <p:nvPr/>
                      </p:nvPicPr>
                      <p:blipFill>
                        <a:blip r:embed="rId21"/>
                        <a:stretch>
                          <a:fillRect/>
                        </a:stretch>
                      </p:blipFill>
                      <p:spPr>
                        <a:xfrm>
                          <a:off x="912" y="2247"/>
                          <a:ext cx="2736" cy="328"/>
                        </a:xfrm>
                        <a:prstGeom prst="rect">
                          <a:avLst/>
                        </a:prstGeom>
                        <a:noFill/>
                        <a:ln w="38100">
                          <a:noFill/>
                          <a:miter/>
                        </a:ln>
                      </p:spPr>
                    </p:pic>
                  </p:oleObj>
                </mc:Fallback>
              </mc:AlternateContent>
            </a:graphicData>
          </a:graphic>
        </p:graphicFrame>
        <p:graphicFrame>
          <p:nvGraphicFramePr>
            <p:cNvPr id="81933" name="Object 19"/>
            <p:cNvGraphicFramePr/>
            <p:nvPr/>
          </p:nvGraphicFramePr>
          <p:xfrm>
            <a:off x="1584" y="2583"/>
            <a:ext cx="1920" cy="276"/>
          </p:xfrm>
          <a:graphic>
            <a:graphicData uri="http://schemas.openxmlformats.org/presentationml/2006/ole">
              <mc:AlternateContent xmlns:mc="http://schemas.openxmlformats.org/markup-compatibility/2006">
                <mc:Choice xmlns:v="urn:schemas-microsoft-com:vml" Requires="v">
                  <p:oleObj r:id="rId22" imgW="1333500" imgH="203200" progId="Equation.3">
                    <p:embed/>
                  </p:oleObj>
                </mc:Choice>
                <mc:Fallback>
                  <p:oleObj r:id="rId22" imgW="1333500" imgH="203200" progId="Equation.3">
                    <p:embed/>
                    <p:pic>
                      <p:nvPicPr>
                        <p:cNvPr id="81933" name="Object 19"/>
                        <p:cNvPicPr/>
                        <p:nvPr/>
                      </p:nvPicPr>
                      <p:blipFill>
                        <a:blip r:embed="rId23"/>
                        <a:stretch>
                          <a:fillRect/>
                        </a:stretch>
                      </p:blipFill>
                      <p:spPr>
                        <a:xfrm>
                          <a:off x="1584" y="2583"/>
                          <a:ext cx="1920" cy="276"/>
                        </a:xfrm>
                        <a:prstGeom prst="rect">
                          <a:avLst/>
                        </a:prstGeom>
                        <a:noFill/>
                        <a:ln w="38100">
                          <a:noFill/>
                          <a:miter/>
                        </a:ln>
                      </p:spPr>
                    </p:pic>
                  </p:oleObj>
                </mc:Fallback>
              </mc:AlternateContent>
            </a:graphicData>
          </a:graphic>
        </p:graphicFrame>
        <p:graphicFrame>
          <p:nvGraphicFramePr>
            <p:cNvPr id="81934" name="Object 18"/>
            <p:cNvGraphicFramePr/>
            <p:nvPr/>
          </p:nvGraphicFramePr>
          <p:xfrm>
            <a:off x="1584" y="2871"/>
            <a:ext cx="576" cy="249"/>
          </p:xfrm>
          <a:graphic>
            <a:graphicData uri="http://schemas.openxmlformats.org/presentationml/2006/ole">
              <mc:AlternateContent xmlns:mc="http://schemas.openxmlformats.org/markup-compatibility/2006">
                <mc:Choice xmlns:v="urn:schemas-microsoft-com:vml" Requires="v">
                  <p:oleObj r:id="rId24" imgW="520065" imgH="177800" progId="Equation.3">
                    <p:embed/>
                  </p:oleObj>
                </mc:Choice>
                <mc:Fallback>
                  <p:oleObj r:id="rId24" imgW="520065" imgH="177800" progId="Equation.3">
                    <p:embed/>
                    <p:pic>
                      <p:nvPicPr>
                        <p:cNvPr id="81934" name="Object 18"/>
                        <p:cNvPicPr/>
                        <p:nvPr/>
                      </p:nvPicPr>
                      <p:blipFill>
                        <a:blip r:embed="rId25"/>
                        <a:stretch>
                          <a:fillRect/>
                        </a:stretch>
                      </p:blipFill>
                      <p:spPr>
                        <a:xfrm>
                          <a:off x="1584" y="2871"/>
                          <a:ext cx="576" cy="249"/>
                        </a:xfrm>
                        <a:prstGeom prst="rect">
                          <a:avLst/>
                        </a:prstGeom>
                        <a:noFill/>
                        <a:ln w="38100">
                          <a:noFill/>
                          <a:miter/>
                        </a:ln>
                      </p:spPr>
                    </p:pic>
                  </p:oleObj>
                </mc:Fallback>
              </mc:AlternateContent>
            </a:graphicData>
          </a:graphic>
        </p:graphicFrame>
      </p:grpSp>
      <p:sp>
        <p:nvSpPr>
          <p:cNvPr id="40976" name="Rectangle 26"/>
          <p:cNvSpPr/>
          <p:nvPr>
            <p:custDataLst>
              <p:tags r:id="rId6"/>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grpSp>
        <p:nvGrpSpPr>
          <p:cNvPr id="80903" name="Group 24"/>
          <p:cNvGrpSpPr/>
          <p:nvPr/>
        </p:nvGrpSpPr>
        <p:grpSpPr>
          <a:xfrm>
            <a:off x="2782888" y="2379345"/>
            <a:ext cx="5275262" cy="1447800"/>
            <a:chOff x="493" y="2651"/>
            <a:chExt cx="3323" cy="912"/>
          </a:xfrm>
        </p:grpSpPr>
        <p:graphicFrame>
          <p:nvGraphicFramePr>
            <p:cNvPr id="80905" name="Object 21"/>
            <p:cNvGraphicFramePr/>
            <p:nvPr/>
          </p:nvGraphicFramePr>
          <p:xfrm>
            <a:off x="1063" y="2689"/>
            <a:ext cx="2753" cy="303"/>
          </p:xfrm>
          <a:graphic>
            <a:graphicData uri="http://schemas.openxmlformats.org/presentationml/2006/ole">
              <mc:AlternateContent xmlns:mc="http://schemas.openxmlformats.org/markup-compatibility/2006">
                <mc:Choice xmlns:v="urn:schemas-microsoft-com:vml" Requires="v">
                  <p:oleObj r:id="rId26" imgW="1993265" imgH="215900" progId="Equation.3">
                    <p:embed/>
                  </p:oleObj>
                </mc:Choice>
                <mc:Fallback>
                  <p:oleObj r:id="rId26" imgW="1993265" imgH="215900" progId="Equation.3">
                    <p:embed/>
                    <p:pic>
                      <p:nvPicPr>
                        <p:cNvPr id="80905" name="Object 21"/>
                        <p:cNvPicPr/>
                        <p:nvPr/>
                      </p:nvPicPr>
                      <p:blipFill>
                        <a:blip r:embed="rId27"/>
                        <a:stretch>
                          <a:fillRect/>
                        </a:stretch>
                      </p:blipFill>
                      <p:spPr>
                        <a:xfrm>
                          <a:off x="1063" y="2689"/>
                          <a:ext cx="2753" cy="303"/>
                        </a:xfrm>
                        <a:prstGeom prst="rect">
                          <a:avLst/>
                        </a:prstGeom>
                        <a:noFill/>
                        <a:ln w="38100">
                          <a:noFill/>
                          <a:miter/>
                        </a:ln>
                      </p:spPr>
                    </p:pic>
                  </p:oleObj>
                </mc:Fallback>
              </mc:AlternateContent>
            </a:graphicData>
          </a:graphic>
        </p:graphicFrame>
        <p:graphicFrame>
          <p:nvGraphicFramePr>
            <p:cNvPr id="80906" name="Object 20"/>
            <p:cNvGraphicFramePr/>
            <p:nvPr/>
          </p:nvGraphicFramePr>
          <p:xfrm>
            <a:off x="1783" y="2987"/>
            <a:ext cx="1728" cy="277"/>
          </p:xfrm>
          <a:graphic>
            <a:graphicData uri="http://schemas.openxmlformats.org/presentationml/2006/ole">
              <mc:AlternateContent xmlns:mc="http://schemas.openxmlformats.org/markup-compatibility/2006">
                <mc:Choice xmlns:v="urn:schemas-microsoft-com:vml" Requires="v">
                  <p:oleObj r:id="rId28" imgW="1244600" imgH="203200" progId="Equation.3">
                    <p:embed/>
                  </p:oleObj>
                </mc:Choice>
                <mc:Fallback>
                  <p:oleObj r:id="rId28" imgW="1244600" imgH="203200" progId="Equation.3">
                    <p:embed/>
                    <p:pic>
                      <p:nvPicPr>
                        <p:cNvPr id="80906" name="Object 20"/>
                        <p:cNvPicPr/>
                        <p:nvPr/>
                      </p:nvPicPr>
                      <p:blipFill>
                        <a:blip r:embed="rId29"/>
                        <a:stretch>
                          <a:fillRect/>
                        </a:stretch>
                      </p:blipFill>
                      <p:spPr>
                        <a:xfrm>
                          <a:off x="1783" y="2987"/>
                          <a:ext cx="1728" cy="277"/>
                        </a:xfrm>
                        <a:prstGeom prst="rect">
                          <a:avLst/>
                        </a:prstGeom>
                        <a:noFill/>
                        <a:ln w="38100">
                          <a:noFill/>
                          <a:miter/>
                        </a:ln>
                      </p:spPr>
                    </p:pic>
                  </p:oleObj>
                </mc:Fallback>
              </mc:AlternateContent>
            </a:graphicData>
          </a:graphic>
        </p:graphicFrame>
        <p:graphicFrame>
          <p:nvGraphicFramePr>
            <p:cNvPr id="80907" name="Object 19"/>
            <p:cNvGraphicFramePr/>
            <p:nvPr/>
          </p:nvGraphicFramePr>
          <p:xfrm>
            <a:off x="1806" y="3312"/>
            <a:ext cx="594" cy="251"/>
          </p:xfrm>
          <a:graphic>
            <a:graphicData uri="http://schemas.openxmlformats.org/presentationml/2006/ole">
              <mc:AlternateContent xmlns:mc="http://schemas.openxmlformats.org/markup-compatibility/2006">
                <mc:Choice xmlns:v="urn:schemas-microsoft-com:vml" Requires="v">
                  <p:oleObj r:id="rId30" imgW="431165" imgH="177800" progId="Equation.3">
                    <p:embed/>
                  </p:oleObj>
                </mc:Choice>
                <mc:Fallback>
                  <p:oleObj r:id="rId30" imgW="431165" imgH="177800" progId="Equation.3">
                    <p:embed/>
                    <p:pic>
                      <p:nvPicPr>
                        <p:cNvPr id="80907" name="Object 19"/>
                        <p:cNvPicPr/>
                        <p:nvPr/>
                      </p:nvPicPr>
                      <p:blipFill>
                        <a:blip r:embed="rId31"/>
                        <a:stretch>
                          <a:fillRect/>
                        </a:stretch>
                      </p:blipFill>
                      <p:spPr>
                        <a:xfrm>
                          <a:off x="1806" y="3312"/>
                          <a:ext cx="594" cy="251"/>
                        </a:xfrm>
                        <a:prstGeom prst="rect">
                          <a:avLst/>
                        </a:prstGeom>
                        <a:noFill/>
                        <a:ln w="38100">
                          <a:noFill/>
                          <a:miter/>
                        </a:ln>
                      </p:spPr>
                    </p:pic>
                  </p:oleObj>
                </mc:Fallback>
              </mc:AlternateContent>
            </a:graphicData>
          </a:graphic>
        </p:graphicFrame>
        <p:graphicFrame>
          <p:nvGraphicFramePr>
            <p:cNvPr id="80908" name="Object 23"/>
            <p:cNvGraphicFramePr/>
            <p:nvPr/>
          </p:nvGraphicFramePr>
          <p:xfrm>
            <a:off x="493" y="2651"/>
            <a:ext cx="330" cy="384"/>
          </p:xfrm>
          <a:graphic>
            <a:graphicData uri="http://schemas.openxmlformats.org/presentationml/2006/ole">
              <mc:AlternateContent xmlns:mc="http://schemas.openxmlformats.org/markup-compatibility/2006">
                <mc:Choice xmlns:v="urn:schemas-microsoft-com:vml" Requires="v">
                  <p:oleObj r:id="rId32" imgW="152400" imgH="177800" progId="Equation.DSMT4">
                    <p:embed/>
                  </p:oleObj>
                </mc:Choice>
                <mc:Fallback>
                  <p:oleObj r:id="rId32" imgW="152400" imgH="177800" progId="Equation.DSMT4">
                    <p:embed/>
                    <p:pic>
                      <p:nvPicPr>
                        <p:cNvPr id="80908" name="Object 23"/>
                        <p:cNvPicPr/>
                        <p:nvPr/>
                      </p:nvPicPr>
                      <p:blipFill>
                        <a:blip r:embed="rId33"/>
                        <a:stretch>
                          <a:fillRect/>
                        </a:stretch>
                      </p:blipFill>
                      <p:spPr>
                        <a:xfrm>
                          <a:off x="493" y="2651"/>
                          <a:ext cx="330" cy="384"/>
                        </a:xfrm>
                        <a:prstGeom prst="rect">
                          <a:avLst/>
                        </a:prstGeom>
                        <a:noFill/>
                        <a:ln w="38100">
                          <a:noFill/>
                          <a:miter/>
                        </a:ln>
                      </p:spPr>
                    </p:pic>
                  </p:oleObj>
                </mc:Fallback>
              </mc:AlternateContent>
            </a:graphicData>
          </a:graphic>
        </p:graphicFrame>
      </p:grpSp>
    </p:spTree>
    <p:custDataLst>
      <p:tags r:id="rId1"/>
    </p:custDataLst>
    <p:extLst>
      <p:ext uri="{BB962C8B-B14F-4D97-AF65-F5344CB8AC3E}">
        <p14:creationId xmlns:p14="http://schemas.microsoft.com/office/powerpoint/2010/main" val="597210030"/>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6"/>
          <p:cNvPicPr>
            <a:picLocks noChangeAspect="1"/>
          </p:cNvPicPr>
          <p:nvPr>
            <p:custDataLst>
              <p:tags r:id="rId2"/>
            </p:custDataLst>
          </p:nvPr>
        </p:nvPicPr>
        <p:blipFill>
          <a:blip r:embed="rId10"/>
          <a:stretch>
            <a:fillRect/>
          </a:stretch>
        </p:blipFill>
        <p:spPr>
          <a:xfrm>
            <a:off x="1524000" y="6137276"/>
            <a:ext cx="539750" cy="720725"/>
          </a:xfrm>
          <a:prstGeom prst="rect">
            <a:avLst/>
          </a:prstGeom>
          <a:noFill/>
          <a:ln w="9525">
            <a:noFill/>
          </a:ln>
        </p:spPr>
      </p:pic>
      <p:pic>
        <p:nvPicPr>
          <p:cNvPr id="82947" name="图片 5"/>
          <p:cNvPicPr>
            <a:picLocks noChangeAspect="1"/>
          </p:cNvPicPr>
          <p:nvPr>
            <p:custDataLst>
              <p:tags r:id="rId3"/>
            </p:custDataLst>
          </p:nvPr>
        </p:nvPicPr>
        <p:blipFill>
          <a:blip r:embed="rId11"/>
          <a:stretch>
            <a:fillRect/>
          </a:stretch>
        </p:blipFill>
        <p:spPr>
          <a:xfrm>
            <a:off x="10128250" y="6132514"/>
            <a:ext cx="539750" cy="720725"/>
          </a:xfrm>
          <a:prstGeom prst="rect">
            <a:avLst/>
          </a:prstGeom>
          <a:noFill/>
          <a:ln w="9525">
            <a:noFill/>
          </a:ln>
        </p:spPr>
      </p:pic>
      <p:sp>
        <p:nvSpPr>
          <p:cNvPr id="8294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325</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949" name="Rectangle 3"/>
          <p:cNvSpPr>
            <a:spLocks noGrp="1" noChangeArrowheads="1"/>
          </p:cNvSpPr>
          <p:nvPr>
            <p:ph idx="9"/>
            <p:custDataLst>
              <p:tags r:id="rId4"/>
            </p:custDataLst>
          </p:nvPr>
        </p:nvSpPr>
        <p:spPr>
          <a:xfrm>
            <a:off x="1774825" y="908050"/>
            <a:ext cx="8642350" cy="692150"/>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zh-CN" altLang="en-US" sz="26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第二步：根据结论不确定性的合成算法得到：  </a:t>
            </a:r>
          </a:p>
          <a:p>
            <a:pPr marL="469900" indent="-469900" algn="just" fontAlgn="base">
              <a:lnSpc>
                <a:spcPct val="120000"/>
              </a:lnSpc>
              <a:spcBef>
                <a:spcPct val="30000"/>
              </a:spcBef>
              <a:spcAft>
                <a:spcPct val="0"/>
              </a:spcAft>
              <a:buClr>
                <a:schemeClr val="accent2"/>
              </a:buClr>
              <a:buSzTx/>
              <a:buNone/>
              <a:defRPr/>
            </a:pPr>
            <a:endParaRPr lang="zh-CN" altLang="en-US" sz="26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950" name="Rectangle 6"/>
          <p:cNvSpPr/>
          <p:nvPr>
            <p:custDataLst>
              <p:tags r:id="rId5"/>
            </p:custDataLst>
          </p:nvPr>
        </p:nvSpPr>
        <p:spPr>
          <a:xfrm>
            <a:off x="1524000" y="3079751"/>
            <a:ext cx="9144000" cy="398463"/>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1400175" algn="just" defTabSz="914400" eaLnBrk="1" hangingPunct="1">
              <a:lnSpc>
                <a:spcPct val="100000"/>
              </a:lnSpc>
              <a:spcAft>
                <a:spcPct val="0"/>
              </a:spcAft>
              <a:buNone/>
              <a:tabLst>
                <a:tab pos="457200" algn="l"/>
              </a:tabLst>
            </a:pPr>
            <a:r>
              <a:rPr lang="en-US" altLang="zh-CN" sz="1000" dirty="0">
                <a:solidFill>
                  <a:srgbClr val="000000"/>
                </a:solidFill>
                <a:latin typeface="微软雅黑" panose="020B0503020204020204" pitchFamily="34" charset="-122"/>
              </a:rPr>
              <a:t>        </a:t>
            </a:r>
          </a:p>
          <a:p>
            <a:pPr marL="0" indent="1400175" defTabSz="914400">
              <a:lnSpc>
                <a:spcPct val="100000"/>
              </a:lnSpc>
              <a:spcAft>
                <a:spcPct val="0"/>
              </a:spcAft>
              <a:buNone/>
              <a:tabLst>
                <a:tab pos="457200" algn="l"/>
              </a:tabLst>
            </a:pPr>
            <a:endParaRPr lang="en-US" altLang="zh-CN" sz="1000" dirty="0">
              <a:solidFill>
                <a:srgbClr val="000000"/>
              </a:solidFill>
              <a:latin typeface="微软雅黑" panose="020B0503020204020204" pitchFamily="34" charset="-122"/>
            </a:endParaRPr>
          </a:p>
        </p:txBody>
      </p:sp>
      <p:sp>
        <p:nvSpPr>
          <p:cNvPr id="82951" name="Rectangle 10"/>
          <p:cNvSpPr/>
          <p:nvPr>
            <p:custDataLst>
              <p:tags r:id="rId6"/>
            </p:custDataLst>
          </p:nvPr>
        </p:nvSpPr>
        <p:spPr>
          <a:xfrm>
            <a:off x="1524000" y="3079751"/>
            <a:ext cx="9144000" cy="398463"/>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1466850" algn="just" defTabSz="914400" eaLnBrk="1" hangingPunct="1">
              <a:lnSpc>
                <a:spcPct val="100000"/>
              </a:lnSpc>
              <a:spcAft>
                <a:spcPct val="0"/>
              </a:spcAft>
              <a:buNone/>
              <a:tabLst>
                <a:tab pos="457200" algn="l"/>
              </a:tabLst>
            </a:pPr>
            <a:r>
              <a:rPr lang="en-US" altLang="zh-CN" sz="1000" dirty="0">
                <a:solidFill>
                  <a:srgbClr val="000000"/>
                </a:solidFill>
                <a:latin typeface="微软雅黑" panose="020B0503020204020204" pitchFamily="34" charset="-122"/>
              </a:rPr>
              <a:t>        </a:t>
            </a:r>
          </a:p>
          <a:p>
            <a:pPr marL="0" indent="1466850" defTabSz="914400">
              <a:lnSpc>
                <a:spcPct val="100000"/>
              </a:lnSpc>
              <a:spcAft>
                <a:spcPct val="0"/>
              </a:spcAft>
              <a:buNone/>
              <a:tabLst>
                <a:tab pos="457200" algn="l"/>
              </a:tabLst>
            </a:pPr>
            <a:endParaRPr lang="en-US" altLang="zh-CN" sz="1000" dirty="0">
              <a:solidFill>
                <a:srgbClr val="000000"/>
              </a:solidFill>
              <a:latin typeface="微软雅黑" panose="020B0503020204020204" pitchFamily="34" charset="-122"/>
            </a:endParaRPr>
          </a:p>
        </p:txBody>
      </p:sp>
      <p:graphicFrame>
        <p:nvGraphicFramePr>
          <p:cNvPr id="420884" name="Object 20"/>
          <p:cNvGraphicFramePr/>
          <p:nvPr/>
        </p:nvGraphicFramePr>
        <p:xfrm>
          <a:off x="2286000" y="1798638"/>
          <a:ext cx="5791200" cy="487362"/>
        </p:xfrm>
        <a:graphic>
          <a:graphicData uri="http://schemas.openxmlformats.org/presentationml/2006/ole">
            <mc:AlternateContent xmlns:mc="http://schemas.openxmlformats.org/markup-compatibility/2006">
              <mc:Choice xmlns:v="urn:schemas-microsoft-com:vml" Requires="v">
                <p:oleObj r:id="rId12" imgW="3124200" imgH="241300" progId="Equation.3">
                  <p:embed/>
                </p:oleObj>
              </mc:Choice>
              <mc:Fallback>
                <p:oleObj r:id="rId12" imgW="3124200" imgH="241300" progId="Equation.3">
                  <p:embed/>
                  <p:pic>
                    <p:nvPicPr>
                      <p:cNvPr id="420884" name="Object 20"/>
                      <p:cNvPicPr/>
                      <p:nvPr/>
                    </p:nvPicPr>
                    <p:blipFill>
                      <a:blip r:embed="rId13"/>
                      <a:stretch>
                        <a:fillRect/>
                      </a:stretch>
                    </p:blipFill>
                    <p:spPr>
                      <a:xfrm>
                        <a:off x="2286000" y="1798638"/>
                        <a:ext cx="5791200" cy="487362"/>
                      </a:xfrm>
                      <a:prstGeom prst="rect">
                        <a:avLst/>
                      </a:prstGeom>
                      <a:noFill/>
                      <a:ln w="38100">
                        <a:noFill/>
                        <a:miter/>
                      </a:ln>
                    </p:spPr>
                  </p:pic>
                </p:oleObj>
              </mc:Fallback>
            </mc:AlternateContent>
          </a:graphicData>
        </a:graphic>
      </p:graphicFrame>
      <p:graphicFrame>
        <p:nvGraphicFramePr>
          <p:cNvPr id="420883" name="Object 19"/>
          <p:cNvGraphicFramePr/>
          <p:nvPr/>
        </p:nvGraphicFramePr>
        <p:xfrm>
          <a:off x="3371850" y="2362201"/>
          <a:ext cx="2724150" cy="371475"/>
        </p:xfrm>
        <a:graphic>
          <a:graphicData uri="http://schemas.openxmlformats.org/presentationml/2006/ole">
            <mc:AlternateContent xmlns:mc="http://schemas.openxmlformats.org/markup-compatibility/2006">
              <mc:Choice xmlns:v="urn:schemas-microsoft-com:vml" Requires="v">
                <p:oleObj r:id="rId14" imgW="1637665" imgH="177800" progId="Equation.3">
                  <p:embed/>
                </p:oleObj>
              </mc:Choice>
              <mc:Fallback>
                <p:oleObj r:id="rId14" imgW="1637665" imgH="177800" progId="Equation.3">
                  <p:embed/>
                  <p:pic>
                    <p:nvPicPr>
                      <p:cNvPr id="420883" name="Object 19"/>
                      <p:cNvPicPr/>
                      <p:nvPr/>
                    </p:nvPicPr>
                    <p:blipFill>
                      <a:blip r:embed="rId15"/>
                      <a:stretch>
                        <a:fillRect/>
                      </a:stretch>
                    </p:blipFill>
                    <p:spPr>
                      <a:xfrm>
                        <a:off x="3371850" y="2362201"/>
                        <a:ext cx="2724150" cy="371475"/>
                      </a:xfrm>
                      <a:prstGeom prst="rect">
                        <a:avLst/>
                      </a:prstGeom>
                      <a:noFill/>
                      <a:ln w="38100">
                        <a:noFill/>
                        <a:miter/>
                      </a:ln>
                    </p:spPr>
                  </p:pic>
                </p:oleObj>
              </mc:Fallback>
            </mc:AlternateContent>
          </a:graphicData>
        </a:graphic>
      </p:graphicFrame>
      <p:graphicFrame>
        <p:nvGraphicFramePr>
          <p:cNvPr id="420882" name="Object 18"/>
          <p:cNvGraphicFramePr/>
          <p:nvPr/>
        </p:nvGraphicFramePr>
        <p:xfrm>
          <a:off x="6221414" y="2362201"/>
          <a:ext cx="712787" cy="371475"/>
        </p:xfrm>
        <a:graphic>
          <a:graphicData uri="http://schemas.openxmlformats.org/presentationml/2006/ole">
            <mc:AlternateContent xmlns:mc="http://schemas.openxmlformats.org/markup-compatibility/2006">
              <mc:Choice xmlns:v="urn:schemas-microsoft-com:vml" Requires="v">
                <p:oleObj r:id="rId16" imgW="431165" imgH="177800" progId="Equation.3">
                  <p:embed/>
                </p:oleObj>
              </mc:Choice>
              <mc:Fallback>
                <p:oleObj r:id="rId16" imgW="431165" imgH="177800" progId="Equation.3">
                  <p:embed/>
                  <p:pic>
                    <p:nvPicPr>
                      <p:cNvPr id="420882" name="Object 18"/>
                      <p:cNvPicPr/>
                      <p:nvPr/>
                    </p:nvPicPr>
                    <p:blipFill>
                      <a:blip r:embed="rId17"/>
                      <a:stretch>
                        <a:fillRect/>
                      </a:stretch>
                    </p:blipFill>
                    <p:spPr>
                      <a:xfrm>
                        <a:off x="6221414" y="2362201"/>
                        <a:ext cx="712787" cy="371475"/>
                      </a:xfrm>
                      <a:prstGeom prst="rect">
                        <a:avLst/>
                      </a:prstGeom>
                      <a:noFill/>
                      <a:ln w="38100">
                        <a:noFill/>
                        <a:miter/>
                      </a:ln>
                    </p:spPr>
                  </p:pic>
                </p:oleObj>
              </mc:Fallback>
            </mc:AlternateContent>
          </a:graphicData>
        </a:graphic>
      </p:graphicFrame>
      <p:graphicFrame>
        <p:nvGraphicFramePr>
          <p:cNvPr id="420881" name="Object 17"/>
          <p:cNvGraphicFramePr/>
          <p:nvPr/>
        </p:nvGraphicFramePr>
        <p:xfrm>
          <a:off x="2209800" y="2895601"/>
          <a:ext cx="5181600" cy="957263"/>
        </p:xfrm>
        <a:graphic>
          <a:graphicData uri="http://schemas.openxmlformats.org/presentationml/2006/ole">
            <mc:AlternateContent xmlns:mc="http://schemas.openxmlformats.org/markup-compatibility/2006">
              <mc:Choice xmlns:v="urn:schemas-microsoft-com:vml" Requires="v">
                <p:oleObj r:id="rId18" imgW="2768600" imgH="469900" progId="Equation.3">
                  <p:embed/>
                </p:oleObj>
              </mc:Choice>
              <mc:Fallback>
                <p:oleObj r:id="rId18" imgW="2768600" imgH="469900" progId="Equation.3">
                  <p:embed/>
                  <p:pic>
                    <p:nvPicPr>
                      <p:cNvPr id="420881" name="Object 17"/>
                      <p:cNvPicPr/>
                      <p:nvPr/>
                    </p:nvPicPr>
                    <p:blipFill>
                      <a:blip r:embed="rId19"/>
                      <a:stretch>
                        <a:fillRect/>
                      </a:stretch>
                    </p:blipFill>
                    <p:spPr>
                      <a:xfrm>
                        <a:off x="2209800" y="2895601"/>
                        <a:ext cx="5181600" cy="957263"/>
                      </a:xfrm>
                      <a:prstGeom prst="rect">
                        <a:avLst/>
                      </a:prstGeom>
                      <a:noFill/>
                      <a:ln w="38100">
                        <a:noFill/>
                        <a:miter/>
                      </a:ln>
                    </p:spPr>
                  </p:pic>
                </p:oleObj>
              </mc:Fallback>
            </mc:AlternateContent>
          </a:graphicData>
        </a:graphic>
      </p:graphicFrame>
      <p:graphicFrame>
        <p:nvGraphicFramePr>
          <p:cNvPr id="420880" name="Object 16"/>
          <p:cNvGraphicFramePr/>
          <p:nvPr/>
        </p:nvGraphicFramePr>
        <p:xfrm>
          <a:off x="3505200" y="3886200"/>
          <a:ext cx="2667000" cy="858838"/>
        </p:xfrm>
        <a:graphic>
          <a:graphicData uri="http://schemas.openxmlformats.org/presentationml/2006/ole">
            <mc:AlternateContent xmlns:mc="http://schemas.openxmlformats.org/markup-compatibility/2006">
              <mc:Choice xmlns:v="urn:schemas-microsoft-com:vml" Requires="v">
                <p:oleObj r:id="rId20" imgW="1308100" imgH="419100" progId="Equation.3">
                  <p:embed/>
                </p:oleObj>
              </mc:Choice>
              <mc:Fallback>
                <p:oleObj r:id="rId20" imgW="1308100" imgH="419100" progId="Equation.3">
                  <p:embed/>
                  <p:pic>
                    <p:nvPicPr>
                      <p:cNvPr id="420880" name="Object 16"/>
                      <p:cNvPicPr/>
                      <p:nvPr/>
                    </p:nvPicPr>
                    <p:blipFill>
                      <a:blip r:embed="rId21"/>
                      <a:stretch>
                        <a:fillRect/>
                      </a:stretch>
                    </p:blipFill>
                    <p:spPr>
                      <a:xfrm>
                        <a:off x="3505200" y="3886200"/>
                        <a:ext cx="2667000" cy="858838"/>
                      </a:xfrm>
                      <a:prstGeom prst="rect">
                        <a:avLst/>
                      </a:prstGeom>
                      <a:noFill/>
                      <a:ln w="38100">
                        <a:noFill/>
                        <a:miter/>
                      </a:ln>
                    </p:spPr>
                  </p:pic>
                </p:oleObj>
              </mc:Fallback>
            </mc:AlternateContent>
          </a:graphicData>
        </a:graphic>
      </p:graphicFrame>
      <p:graphicFrame>
        <p:nvGraphicFramePr>
          <p:cNvPr id="420879" name="Object 15"/>
          <p:cNvGraphicFramePr/>
          <p:nvPr/>
        </p:nvGraphicFramePr>
        <p:xfrm>
          <a:off x="6324601" y="3962401"/>
          <a:ext cx="758825" cy="798513"/>
        </p:xfrm>
        <a:graphic>
          <a:graphicData uri="http://schemas.openxmlformats.org/presentationml/2006/ole">
            <mc:AlternateContent xmlns:mc="http://schemas.openxmlformats.org/markup-compatibility/2006">
              <mc:Choice xmlns:v="urn:schemas-microsoft-com:vml" Requires="v">
                <p:oleObj r:id="rId22" imgW="457200" imgH="393700" progId="Equation.3">
                  <p:embed/>
                </p:oleObj>
              </mc:Choice>
              <mc:Fallback>
                <p:oleObj r:id="rId22" imgW="457200" imgH="393700" progId="Equation.3">
                  <p:embed/>
                  <p:pic>
                    <p:nvPicPr>
                      <p:cNvPr id="420879" name="Object 15"/>
                      <p:cNvPicPr/>
                      <p:nvPr/>
                    </p:nvPicPr>
                    <p:blipFill>
                      <a:blip r:embed="rId23"/>
                      <a:stretch>
                        <a:fillRect/>
                      </a:stretch>
                    </p:blipFill>
                    <p:spPr>
                      <a:xfrm>
                        <a:off x="6324601" y="3962401"/>
                        <a:ext cx="758825" cy="798513"/>
                      </a:xfrm>
                      <a:prstGeom prst="rect">
                        <a:avLst/>
                      </a:prstGeom>
                      <a:noFill/>
                      <a:ln w="38100">
                        <a:noFill/>
                        <a:miter/>
                      </a:ln>
                    </p:spPr>
                  </p:pic>
                </p:oleObj>
              </mc:Fallback>
            </mc:AlternateContent>
          </a:graphicData>
        </a:graphic>
      </p:graphicFrame>
      <p:graphicFrame>
        <p:nvGraphicFramePr>
          <p:cNvPr id="420878" name="Object 14"/>
          <p:cNvGraphicFramePr/>
          <p:nvPr>
            <p:extLst>
              <p:ext uri="{D42A27DB-BD31-4B8C-83A1-F6EECF244321}">
                <p14:modId xmlns:p14="http://schemas.microsoft.com/office/powerpoint/2010/main" val="677759355"/>
              </p:ext>
            </p:extLst>
          </p:nvPr>
        </p:nvGraphicFramePr>
        <p:xfrm>
          <a:off x="7162800" y="4191001"/>
          <a:ext cx="914400" cy="371475"/>
        </p:xfrm>
        <a:graphic>
          <a:graphicData uri="http://schemas.openxmlformats.org/presentationml/2006/ole">
            <mc:AlternateContent xmlns:mc="http://schemas.openxmlformats.org/markup-compatibility/2006">
              <mc:Choice xmlns:v="urn:schemas-microsoft-com:vml" Requires="v">
                <p:oleObj r:id="rId24" imgW="431165" imgH="177800" progId="Equation.3">
                  <p:embed/>
                </p:oleObj>
              </mc:Choice>
              <mc:Fallback>
                <p:oleObj r:id="rId24" imgW="431165" imgH="177800" progId="Equation.3">
                  <p:embed/>
                  <p:pic>
                    <p:nvPicPr>
                      <p:cNvPr id="420878" name="Object 14"/>
                      <p:cNvPicPr/>
                      <p:nvPr/>
                    </p:nvPicPr>
                    <p:blipFill>
                      <a:blip r:embed="rId25"/>
                      <a:stretch>
                        <a:fillRect/>
                      </a:stretch>
                    </p:blipFill>
                    <p:spPr>
                      <a:xfrm>
                        <a:off x="7162800" y="4191001"/>
                        <a:ext cx="914400" cy="371475"/>
                      </a:xfrm>
                      <a:prstGeom prst="rect">
                        <a:avLst/>
                      </a:prstGeom>
                      <a:noFill/>
                      <a:ln w="38100">
                        <a:noFill/>
                        <a:miter/>
                      </a:ln>
                    </p:spPr>
                  </p:pic>
                </p:oleObj>
              </mc:Fallback>
            </mc:AlternateContent>
          </a:graphicData>
        </a:graphic>
      </p:graphicFrame>
      <p:sp>
        <p:nvSpPr>
          <p:cNvPr id="420886" name="Text Box 22"/>
          <p:cNvSpPr txBox="1"/>
          <p:nvPr>
            <p:custDataLst>
              <p:tags r:id="rId7"/>
            </p:custDataLst>
          </p:nvPr>
        </p:nvSpPr>
        <p:spPr>
          <a:xfrm>
            <a:off x="2133600" y="5029201"/>
            <a:ext cx="2438400" cy="49212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en-US" sz="2600" b="1" dirty="0">
                <a:solidFill>
                  <a:srgbClr val="000000"/>
                </a:solidFill>
                <a:latin typeface="微软雅黑" panose="020B0503020204020204" pitchFamily="34" charset="-122"/>
              </a:rPr>
              <a:t>综合可信度： </a:t>
            </a:r>
          </a:p>
        </p:txBody>
      </p:sp>
      <p:graphicFrame>
        <p:nvGraphicFramePr>
          <p:cNvPr id="420887" name="Object 23"/>
          <p:cNvGraphicFramePr/>
          <p:nvPr/>
        </p:nvGraphicFramePr>
        <p:xfrm>
          <a:off x="4114800" y="5072064"/>
          <a:ext cx="1752600" cy="490537"/>
        </p:xfrm>
        <a:graphic>
          <a:graphicData uri="http://schemas.openxmlformats.org/presentationml/2006/ole">
            <mc:AlternateContent xmlns:mc="http://schemas.openxmlformats.org/markup-compatibility/2006">
              <mc:Choice xmlns:v="urn:schemas-microsoft-com:vml" Requires="v">
                <p:oleObj r:id="rId26" imgW="697865" imgH="165100" progId="Equation.DSMT4">
                  <p:embed/>
                </p:oleObj>
              </mc:Choice>
              <mc:Fallback>
                <p:oleObj r:id="rId26" imgW="697865" imgH="165100" progId="Equation.DSMT4">
                  <p:embed/>
                  <p:pic>
                    <p:nvPicPr>
                      <p:cNvPr id="420887" name="Object 23"/>
                      <p:cNvPicPr/>
                      <p:nvPr/>
                    </p:nvPicPr>
                    <p:blipFill>
                      <a:blip r:embed="rId27"/>
                      <a:stretch>
                        <a:fillRect/>
                      </a:stretch>
                    </p:blipFill>
                    <p:spPr>
                      <a:xfrm>
                        <a:off x="4114800" y="5072064"/>
                        <a:ext cx="1752600" cy="490537"/>
                      </a:xfrm>
                      <a:prstGeom prst="rect">
                        <a:avLst/>
                      </a:prstGeom>
                      <a:noFill/>
                      <a:ln w="38100">
                        <a:noFill/>
                        <a:miter/>
                      </a:ln>
                    </p:spPr>
                  </p:pic>
                </p:oleObj>
              </mc:Fallback>
            </mc:AlternateContent>
          </a:graphicData>
        </a:graphic>
      </p:graphicFrame>
      <p:sp>
        <p:nvSpPr>
          <p:cNvPr id="42000" name="Rectangle 27"/>
          <p:cNvSpPr/>
          <p:nvPr>
            <p:custDataLst>
              <p:tags r:id="rId8"/>
            </p:custDataLst>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4.2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可信度方法</a:t>
            </a:r>
          </a:p>
        </p:txBody>
      </p:sp>
    </p:spTree>
    <p:custDataLst>
      <p:tags r:id="rId1"/>
    </p:custDataLst>
    <p:extLst>
      <p:ext uri="{BB962C8B-B14F-4D97-AF65-F5344CB8AC3E}">
        <p14:creationId xmlns:p14="http://schemas.microsoft.com/office/powerpoint/2010/main" val="3868926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0884"/>
                                        </p:tgtEl>
                                        <p:attrNameLst>
                                          <p:attrName>style.visibility</p:attrName>
                                        </p:attrNameLst>
                                      </p:cBhvr>
                                      <p:to>
                                        <p:strVal val="visible"/>
                                      </p:to>
                                    </p:set>
                                    <p:anim calcmode="lin" valueType="num">
                                      <p:cBhvr>
                                        <p:cTn id="7" dur="500" fill="hold"/>
                                        <p:tgtEl>
                                          <p:spTgt spid="420884"/>
                                        </p:tgtEl>
                                        <p:attrNameLst>
                                          <p:attrName>ppt_x</p:attrName>
                                        </p:attrNameLst>
                                      </p:cBhvr>
                                      <p:tavLst>
                                        <p:tav tm="0">
                                          <p:val>
                                            <p:strVal val="0-#ppt_w/2"/>
                                          </p:val>
                                        </p:tav>
                                        <p:tav tm="100000">
                                          <p:val>
                                            <p:strVal val="#ppt_x"/>
                                          </p:val>
                                        </p:tav>
                                      </p:tavLst>
                                    </p:anim>
                                    <p:anim calcmode="lin" valueType="num">
                                      <p:cBhvr>
                                        <p:cTn id="8" dur="500" fill="hold"/>
                                        <p:tgtEl>
                                          <p:spTgt spid="42088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20883"/>
                                        </p:tgtEl>
                                        <p:attrNameLst>
                                          <p:attrName>style.visibility</p:attrName>
                                        </p:attrNameLst>
                                      </p:cBhvr>
                                      <p:to>
                                        <p:strVal val="visible"/>
                                      </p:to>
                                    </p:set>
                                    <p:anim calcmode="lin" valueType="num">
                                      <p:cBhvr>
                                        <p:cTn id="12" dur="500" fill="hold"/>
                                        <p:tgtEl>
                                          <p:spTgt spid="420883"/>
                                        </p:tgtEl>
                                        <p:attrNameLst>
                                          <p:attrName>ppt_x</p:attrName>
                                        </p:attrNameLst>
                                      </p:cBhvr>
                                      <p:tavLst>
                                        <p:tav tm="0">
                                          <p:val>
                                            <p:strVal val="0-#ppt_w/2"/>
                                          </p:val>
                                        </p:tav>
                                        <p:tav tm="100000">
                                          <p:val>
                                            <p:strVal val="#ppt_x"/>
                                          </p:val>
                                        </p:tav>
                                      </p:tavLst>
                                    </p:anim>
                                    <p:anim calcmode="lin" valueType="num">
                                      <p:cBhvr>
                                        <p:cTn id="13" dur="500" fill="hold"/>
                                        <p:tgtEl>
                                          <p:spTgt spid="42088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20882"/>
                                        </p:tgtEl>
                                        <p:attrNameLst>
                                          <p:attrName>style.visibility</p:attrName>
                                        </p:attrNameLst>
                                      </p:cBhvr>
                                      <p:to>
                                        <p:strVal val="visible"/>
                                      </p:to>
                                    </p:set>
                                    <p:anim calcmode="lin" valueType="num">
                                      <p:cBhvr>
                                        <p:cTn id="17" dur="500" fill="hold"/>
                                        <p:tgtEl>
                                          <p:spTgt spid="420882"/>
                                        </p:tgtEl>
                                        <p:attrNameLst>
                                          <p:attrName>ppt_x</p:attrName>
                                        </p:attrNameLst>
                                      </p:cBhvr>
                                      <p:tavLst>
                                        <p:tav tm="0">
                                          <p:val>
                                            <p:strVal val="1+#ppt_w/2"/>
                                          </p:val>
                                        </p:tav>
                                        <p:tav tm="100000">
                                          <p:val>
                                            <p:strVal val="#ppt_x"/>
                                          </p:val>
                                        </p:tav>
                                      </p:tavLst>
                                    </p:anim>
                                    <p:anim calcmode="lin" valueType="num">
                                      <p:cBhvr>
                                        <p:cTn id="18" dur="500" fill="hold"/>
                                        <p:tgtEl>
                                          <p:spTgt spid="42088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0881"/>
                                        </p:tgtEl>
                                        <p:attrNameLst>
                                          <p:attrName>style.visibility</p:attrName>
                                        </p:attrNameLst>
                                      </p:cBhvr>
                                      <p:to>
                                        <p:strVal val="visible"/>
                                      </p:to>
                                    </p:set>
                                    <p:anim calcmode="lin" valueType="num">
                                      <p:cBhvr>
                                        <p:cTn id="23" dur="500" fill="hold"/>
                                        <p:tgtEl>
                                          <p:spTgt spid="420881"/>
                                        </p:tgtEl>
                                        <p:attrNameLst>
                                          <p:attrName>ppt_x</p:attrName>
                                        </p:attrNameLst>
                                      </p:cBhvr>
                                      <p:tavLst>
                                        <p:tav tm="0">
                                          <p:val>
                                            <p:strVal val="0-#ppt_w/2"/>
                                          </p:val>
                                        </p:tav>
                                        <p:tav tm="100000">
                                          <p:val>
                                            <p:strVal val="#ppt_x"/>
                                          </p:val>
                                        </p:tav>
                                      </p:tavLst>
                                    </p:anim>
                                    <p:anim calcmode="lin" valueType="num">
                                      <p:cBhvr>
                                        <p:cTn id="24" dur="500" fill="hold"/>
                                        <p:tgtEl>
                                          <p:spTgt spid="420881"/>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nodeType="afterEffect">
                                  <p:stCondLst>
                                    <p:cond delay="0"/>
                                  </p:stCondLst>
                                  <p:childTnLst>
                                    <p:set>
                                      <p:cBhvr>
                                        <p:cTn id="27" dur="1" fill="hold">
                                          <p:stCondLst>
                                            <p:cond delay="0"/>
                                          </p:stCondLst>
                                        </p:cTn>
                                        <p:tgtEl>
                                          <p:spTgt spid="420880"/>
                                        </p:tgtEl>
                                        <p:attrNameLst>
                                          <p:attrName>style.visibility</p:attrName>
                                        </p:attrNameLst>
                                      </p:cBhvr>
                                      <p:to>
                                        <p:strVal val="visible"/>
                                      </p:to>
                                    </p:set>
                                    <p:anim calcmode="lin" valueType="num">
                                      <p:cBhvr>
                                        <p:cTn id="28" dur="500" fill="hold"/>
                                        <p:tgtEl>
                                          <p:spTgt spid="420880"/>
                                        </p:tgtEl>
                                        <p:attrNameLst>
                                          <p:attrName>ppt_x</p:attrName>
                                        </p:attrNameLst>
                                      </p:cBhvr>
                                      <p:tavLst>
                                        <p:tav tm="0">
                                          <p:val>
                                            <p:strVal val="0-#ppt_w/2"/>
                                          </p:val>
                                        </p:tav>
                                        <p:tav tm="100000">
                                          <p:val>
                                            <p:strVal val="#ppt_x"/>
                                          </p:val>
                                        </p:tav>
                                      </p:tavLst>
                                    </p:anim>
                                    <p:anim calcmode="lin" valueType="num">
                                      <p:cBhvr>
                                        <p:cTn id="29" dur="500" fill="hold"/>
                                        <p:tgtEl>
                                          <p:spTgt spid="420880"/>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2" fill="hold" nodeType="afterEffect">
                                  <p:stCondLst>
                                    <p:cond delay="0"/>
                                  </p:stCondLst>
                                  <p:childTnLst>
                                    <p:set>
                                      <p:cBhvr>
                                        <p:cTn id="32" dur="1" fill="hold">
                                          <p:stCondLst>
                                            <p:cond delay="0"/>
                                          </p:stCondLst>
                                        </p:cTn>
                                        <p:tgtEl>
                                          <p:spTgt spid="420879"/>
                                        </p:tgtEl>
                                        <p:attrNameLst>
                                          <p:attrName>style.visibility</p:attrName>
                                        </p:attrNameLst>
                                      </p:cBhvr>
                                      <p:to>
                                        <p:strVal val="visible"/>
                                      </p:to>
                                    </p:set>
                                    <p:anim calcmode="lin" valueType="num">
                                      <p:cBhvr>
                                        <p:cTn id="33" dur="500" fill="hold"/>
                                        <p:tgtEl>
                                          <p:spTgt spid="420879"/>
                                        </p:tgtEl>
                                        <p:attrNameLst>
                                          <p:attrName>ppt_x</p:attrName>
                                        </p:attrNameLst>
                                      </p:cBhvr>
                                      <p:tavLst>
                                        <p:tav tm="0">
                                          <p:val>
                                            <p:strVal val="1+#ppt_w/2"/>
                                          </p:val>
                                        </p:tav>
                                        <p:tav tm="100000">
                                          <p:val>
                                            <p:strVal val="#ppt_x"/>
                                          </p:val>
                                        </p:tav>
                                      </p:tavLst>
                                    </p:anim>
                                    <p:anim calcmode="lin" valueType="num">
                                      <p:cBhvr>
                                        <p:cTn id="34" dur="500" fill="hold"/>
                                        <p:tgtEl>
                                          <p:spTgt spid="420879"/>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2" presetClass="entr" presetSubtype="2" fill="hold" nodeType="afterEffect">
                                  <p:stCondLst>
                                    <p:cond delay="0"/>
                                  </p:stCondLst>
                                  <p:childTnLst>
                                    <p:set>
                                      <p:cBhvr>
                                        <p:cTn id="37" dur="1" fill="hold">
                                          <p:stCondLst>
                                            <p:cond delay="0"/>
                                          </p:stCondLst>
                                        </p:cTn>
                                        <p:tgtEl>
                                          <p:spTgt spid="420878"/>
                                        </p:tgtEl>
                                        <p:attrNameLst>
                                          <p:attrName>style.visibility</p:attrName>
                                        </p:attrNameLst>
                                      </p:cBhvr>
                                      <p:to>
                                        <p:strVal val="visible"/>
                                      </p:to>
                                    </p:set>
                                    <p:anim calcmode="lin" valueType="num">
                                      <p:cBhvr>
                                        <p:cTn id="38" dur="500" fill="hold"/>
                                        <p:tgtEl>
                                          <p:spTgt spid="420878"/>
                                        </p:tgtEl>
                                        <p:attrNameLst>
                                          <p:attrName>ppt_x</p:attrName>
                                        </p:attrNameLst>
                                      </p:cBhvr>
                                      <p:tavLst>
                                        <p:tav tm="0">
                                          <p:val>
                                            <p:strVal val="1+#ppt_w/2"/>
                                          </p:val>
                                        </p:tav>
                                        <p:tav tm="100000">
                                          <p:val>
                                            <p:strVal val="#ppt_x"/>
                                          </p:val>
                                        </p:tav>
                                      </p:tavLst>
                                    </p:anim>
                                    <p:anim calcmode="lin" valueType="num">
                                      <p:cBhvr>
                                        <p:cTn id="39" dur="500" fill="hold"/>
                                        <p:tgtEl>
                                          <p:spTgt spid="42087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420886"/>
                                        </p:tgtEl>
                                        <p:attrNameLst>
                                          <p:attrName>style.visibility</p:attrName>
                                        </p:attrNameLst>
                                      </p:cBhvr>
                                      <p:to>
                                        <p:strVal val="visible"/>
                                      </p:to>
                                    </p:set>
                                    <p:anim calcmode="lin" valueType="num">
                                      <p:cBhvr>
                                        <p:cTn id="44" dur="500" fill="hold"/>
                                        <p:tgtEl>
                                          <p:spTgt spid="420886"/>
                                        </p:tgtEl>
                                        <p:attrNameLst>
                                          <p:attrName>ppt_x</p:attrName>
                                        </p:attrNameLst>
                                      </p:cBhvr>
                                      <p:tavLst>
                                        <p:tav tm="0">
                                          <p:val>
                                            <p:strVal val="0-#ppt_w/2"/>
                                          </p:val>
                                        </p:tav>
                                        <p:tav tm="100000">
                                          <p:val>
                                            <p:strVal val="#ppt_x"/>
                                          </p:val>
                                        </p:tav>
                                      </p:tavLst>
                                    </p:anim>
                                    <p:anim calcmode="lin" valueType="num">
                                      <p:cBhvr>
                                        <p:cTn id="45" dur="500" fill="hold"/>
                                        <p:tgtEl>
                                          <p:spTgt spid="420886"/>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2" presetClass="entr" presetSubtype="2" fill="hold" nodeType="afterEffect">
                                  <p:stCondLst>
                                    <p:cond delay="0"/>
                                  </p:stCondLst>
                                  <p:childTnLst>
                                    <p:set>
                                      <p:cBhvr>
                                        <p:cTn id="48" dur="1" fill="hold">
                                          <p:stCondLst>
                                            <p:cond delay="0"/>
                                          </p:stCondLst>
                                        </p:cTn>
                                        <p:tgtEl>
                                          <p:spTgt spid="420887"/>
                                        </p:tgtEl>
                                        <p:attrNameLst>
                                          <p:attrName>style.visibility</p:attrName>
                                        </p:attrNameLst>
                                      </p:cBhvr>
                                      <p:to>
                                        <p:strVal val="visible"/>
                                      </p:to>
                                    </p:set>
                                    <p:anim calcmode="lin" valueType="num">
                                      <p:cBhvr>
                                        <p:cTn id="49" dur="500" fill="hold"/>
                                        <p:tgtEl>
                                          <p:spTgt spid="420887"/>
                                        </p:tgtEl>
                                        <p:attrNameLst>
                                          <p:attrName>ppt_x</p:attrName>
                                        </p:attrNameLst>
                                      </p:cBhvr>
                                      <p:tavLst>
                                        <p:tav tm="0">
                                          <p:val>
                                            <p:strVal val="1+#ppt_w/2"/>
                                          </p:val>
                                        </p:tav>
                                        <p:tav tm="100000">
                                          <p:val>
                                            <p:strVal val="#ppt_x"/>
                                          </p:val>
                                        </p:tav>
                                      </p:tavLst>
                                    </p:anim>
                                    <p:anim calcmode="lin" valueType="num">
                                      <p:cBhvr>
                                        <p:cTn id="50" dur="500" fill="hold"/>
                                        <p:tgtEl>
                                          <p:spTgt spid="4208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86"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83971"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8397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326</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973"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微软雅黑" panose="020B0503020204020204" pitchFamily="34" charset="-122"/>
                <a:sym typeface="微软雅黑" panose="020B0503020204020204" pitchFamily="34" charset="-122"/>
              </a:rPr>
              <a:t>第4章  不确定性推理方法</a:t>
            </a:r>
          </a:p>
        </p:txBody>
      </p:sp>
      <p:sp>
        <p:nvSpPr>
          <p:cNvPr id="83974" name="Rectangle 3"/>
          <p:cNvSpPr>
            <a:spLocks noGrp="1" noChangeArrowheads="1"/>
          </p:cNvSpPr>
          <p:nvPr>
            <p:ph idx="9"/>
            <p:custDataLst>
              <p:tags r:id="rId4"/>
            </p:custDataLst>
          </p:nvPr>
        </p:nvSpPr>
        <p:spPr>
          <a:xfrm>
            <a:off x="1992314" y="908051"/>
            <a:ext cx="8424863" cy="5400675"/>
          </a:xfrm>
        </p:spPr>
        <p:txBody>
          <a:bodyPr wrap="square" lIns="91440" tIns="45720" rIns="91440" bIns="45720" numCol="1" anchor="t" anchorCtr="0" compatLnSpc="1"/>
          <a:lstStyle/>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4.1  </a:t>
            </a:r>
            <a:r>
              <a:rPr lang="en-US" altLang="zh-CN" sz="3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不确定性推理的基本概念</a:t>
            </a: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4.2  </a:t>
            </a:r>
            <a:r>
              <a:rPr lang="en-US" altLang="zh-CN" sz="3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可信度方法</a:t>
            </a:r>
            <a:endPar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4.3  </a:t>
            </a:r>
            <a:r>
              <a:rPr lang="en-US" altLang="zh-CN" sz="3000" b="1" spc="150"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证据理论</a:t>
            </a:r>
            <a:endParaRPr lang="en-US" altLang="zh-CN" sz="3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4.4  </a:t>
            </a:r>
            <a:r>
              <a:rPr lang="en-US" altLang="zh-CN" sz="3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模糊推理方法</a:t>
            </a: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Tree>
    <p:custDataLst>
      <p:tags r:id="rId1"/>
    </p:custDataLst>
    <p:extLst>
      <p:ext uri="{BB962C8B-B14F-4D97-AF65-F5344CB8AC3E}">
        <p14:creationId xmlns:p14="http://schemas.microsoft.com/office/powerpoint/2010/main" val="4083779083"/>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84995"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8499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327</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8098" name="Rectangle 2"/>
          <p:cNvSpPr>
            <a:spLocks noGrp="1" noChangeArrowheads="1"/>
          </p:cNvSpPr>
          <p:nvPr>
            <p:ph idx="9"/>
            <p:custDataLst>
              <p:tags r:id="rId4"/>
            </p:custDataLst>
          </p:nvPr>
        </p:nvSpPr>
        <p:spPr>
          <a:xfrm>
            <a:off x="1919289" y="1123951"/>
            <a:ext cx="8353425" cy="5400675"/>
          </a:xfrm>
        </p:spPr>
        <p:txBody>
          <a:bodyPr wrap="square" lIns="91440" tIns="45720" rIns="91440" bIns="45720" numCol="1" anchor="t" anchorCtr="0" compatLnSpc="1"/>
          <a:lstStyle/>
          <a:p>
            <a:pPr marL="0" indent="-469900" algn="just" fontAlgn="base">
              <a:lnSpc>
                <a:spcPct val="110000"/>
              </a:lnSpc>
              <a:spcBef>
                <a:spcPct val="30000"/>
              </a:spcBef>
              <a:spcAft>
                <a:spcPct val="0"/>
              </a:spcAft>
              <a:buClr>
                <a:schemeClr val="accent2"/>
              </a:buClr>
              <a:buSzTx/>
              <a:buBlip>
                <a:blip r:embed="rId8"/>
              </a:buBlip>
              <a:defRPr/>
            </a:pPr>
            <a:r>
              <a:rPr lang="en-US" altLang="zh-CN" sz="28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证据理论(theory of evidence)：又称D－S理论，是德普斯特（A. P. Dempster）首先提出，沙佛（G.  Shafer）进一步发展起来的一种处理不确定性的理论。</a:t>
            </a:r>
          </a:p>
          <a:p>
            <a:pPr marL="0" indent="-469900" algn="just" fontAlgn="base">
              <a:lnSpc>
                <a:spcPct val="110000"/>
              </a:lnSpc>
              <a:spcBef>
                <a:spcPct val="30000"/>
              </a:spcBef>
              <a:spcAft>
                <a:spcPct val="0"/>
              </a:spcAft>
              <a:buClr>
                <a:schemeClr val="accent2"/>
              </a:buClr>
              <a:buSzTx/>
              <a:buBlip>
                <a:blip r:embed="rId8"/>
              </a:buBlip>
              <a:defRPr/>
            </a:pPr>
            <a:r>
              <a:rPr lang="en-US" altLang="zh-CN" sz="28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1981年巴纳特（J. A. Barnett）把该理论引入专家系统中，同年卡威（J. Garvey）等人用它实现了不确定性推理。</a:t>
            </a:r>
          </a:p>
          <a:p>
            <a:pPr marL="0" indent="-469900" algn="just" fontAlgn="base">
              <a:lnSpc>
                <a:spcPct val="110000"/>
              </a:lnSpc>
              <a:spcBef>
                <a:spcPct val="30000"/>
              </a:spcBef>
              <a:spcAft>
                <a:spcPct val="0"/>
              </a:spcAft>
              <a:buClr>
                <a:schemeClr val="accent2"/>
              </a:buClr>
              <a:buSzTx/>
              <a:buBlip>
                <a:blip r:embed="rId8"/>
              </a:buBlip>
              <a:defRPr/>
            </a:pPr>
            <a:r>
              <a:rPr lang="en-US" altLang="zh-CN" sz="28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目前，在证据理论的基础上已经发展了多种不确定性推理模型。</a:t>
            </a:r>
          </a:p>
        </p:txBody>
      </p:sp>
      <p:sp>
        <p:nvSpPr>
          <p:cNvPr id="84998" name="Rectangle 3"/>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4.3 证据理论</a:t>
            </a:r>
          </a:p>
        </p:txBody>
      </p:sp>
    </p:spTree>
    <p:custDataLst>
      <p:tags r:id="rId1"/>
    </p:custDataLst>
    <p:extLst>
      <p:ext uri="{BB962C8B-B14F-4D97-AF65-F5344CB8AC3E}">
        <p14:creationId xmlns:p14="http://schemas.microsoft.com/office/powerpoint/2010/main" val="557596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8098">
                                            <p:txEl>
                                              <p:pRg st="0" end="0"/>
                                            </p:txEl>
                                          </p:spTgt>
                                        </p:tgtEl>
                                        <p:attrNameLst>
                                          <p:attrName>style.visibility</p:attrName>
                                        </p:attrNameLst>
                                      </p:cBhvr>
                                      <p:to>
                                        <p:strVal val="visible"/>
                                      </p:to>
                                    </p:set>
                                    <p:anim calcmode="lin" valueType="num">
                                      <p:cBhvr>
                                        <p:cTn id="7" dur="500" fill="hold"/>
                                        <p:tgtEl>
                                          <p:spTgt spid="388098">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38809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388098">
                                            <p:txEl>
                                              <p:pRg st="1" end="1"/>
                                            </p:txEl>
                                          </p:spTgt>
                                        </p:tgtEl>
                                        <p:attrNameLst>
                                          <p:attrName>style.visibility</p:attrName>
                                        </p:attrNameLst>
                                      </p:cBhvr>
                                      <p:to>
                                        <p:strVal val="visible"/>
                                      </p:to>
                                    </p:set>
                                    <p:anim calcmode="lin" valueType="num">
                                      <p:cBhvr>
                                        <p:cTn id="12" dur="500" fill="hold"/>
                                        <p:tgtEl>
                                          <p:spTgt spid="388098">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38809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2000"/>
                                  </p:stCondLst>
                                  <p:childTnLst>
                                    <p:set>
                                      <p:cBhvr>
                                        <p:cTn id="16" dur="1" fill="hold">
                                          <p:stCondLst>
                                            <p:cond delay="0"/>
                                          </p:stCondLst>
                                        </p:cTn>
                                        <p:tgtEl>
                                          <p:spTgt spid="388098">
                                            <p:txEl>
                                              <p:pRg st="2" end="2"/>
                                            </p:txEl>
                                          </p:spTgt>
                                        </p:tgtEl>
                                        <p:attrNameLst>
                                          <p:attrName>style.visibility</p:attrName>
                                        </p:attrNameLst>
                                      </p:cBhvr>
                                      <p:to>
                                        <p:strVal val="visible"/>
                                      </p:to>
                                    </p:set>
                                    <p:anim calcmode="lin" valueType="num">
                                      <p:cBhvr>
                                        <p:cTn id="17" dur="500" fill="hold"/>
                                        <p:tgtEl>
                                          <p:spTgt spid="388098">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38809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098" grpId="0" build="p" advAuto="100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86019"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8602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328</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021"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4.3 证据理论 </a:t>
            </a:r>
          </a:p>
        </p:txBody>
      </p:sp>
      <p:sp>
        <p:nvSpPr>
          <p:cNvPr id="362499" name="Rectangle 3"/>
          <p:cNvSpPr>
            <a:spLocks noGrp="1" noChangeArrowheads="1"/>
          </p:cNvSpPr>
          <p:nvPr>
            <p:ph idx="9"/>
            <p:custDataLst>
              <p:tags r:id="rId4"/>
            </p:custDataLst>
          </p:nvPr>
        </p:nvSpPr>
        <p:spPr>
          <a:xfrm>
            <a:off x="1919289" y="981076"/>
            <a:ext cx="8424863" cy="5400675"/>
          </a:xfrm>
        </p:spPr>
        <p:txBody>
          <a:bodyPr wrap="square" lIns="91440" tIns="45720" rIns="91440" bIns="45720" numCol="1" anchor="t" anchorCtr="0" compatLnSpc="1"/>
          <a:lstStyle/>
          <a:p>
            <a:pPr marL="469900" indent="-469900" algn="just" fontAlgn="base">
              <a:lnSpc>
                <a:spcPct val="140000"/>
              </a:lnSpc>
              <a:spcBef>
                <a:spcPct val="30000"/>
              </a:spcBef>
              <a:spcAft>
                <a:spcPct val="0"/>
              </a:spcAft>
              <a:buClr>
                <a:schemeClr val="accent2"/>
              </a:buClr>
              <a:buSzPct val="60000"/>
              <a:buBlip>
                <a:blip r:embed="rId9"/>
              </a:buBlip>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4.3.1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概率分配函数</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marL="469900" indent="-469900" algn="just" fontAlgn="base">
              <a:lnSpc>
                <a:spcPct val="140000"/>
              </a:lnSpc>
              <a:spcBef>
                <a:spcPct val="30000"/>
              </a:spcBef>
              <a:spcAft>
                <a:spcPct val="0"/>
              </a:spcAft>
              <a:buClr>
                <a:schemeClr val="accent2"/>
              </a:buClr>
              <a:buSzPct val="60000"/>
              <a:buBlip>
                <a:blip r:embed="rId9"/>
              </a:buBlip>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4.3.2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信任函数</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marL="469900" indent="-469900" algn="just" fontAlgn="base">
              <a:lnSpc>
                <a:spcPct val="140000"/>
              </a:lnSpc>
              <a:spcBef>
                <a:spcPct val="30000"/>
              </a:spcBef>
              <a:spcAft>
                <a:spcPct val="0"/>
              </a:spcAft>
              <a:buClr>
                <a:schemeClr val="accent2"/>
              </a:buClr>
              <a:buSzPct val="60000"/>
              <a:buBlip>
                <a:blip r:embed="rId9"/>
              </a:buBlip>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4.3.3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似然函数</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marL="469900" indent="-469900" algn="just" fontAlgn="base">
              <a:lnSpc>
                <a:spcPct val="140000"/>
              </a:lnSpc>
              <a:spcBef>
                <a:spcPct val="30000"/>
              </a:spcBef>
              <a:spcAft>
                <a:spcPct val="0"/>
              </a:spcAft>
              <a:buClr>
                <a:schemeClr val="accent2"/>
              </a:buClr>
              <a:buSzPct val="60000"/>
              <a:buBlip>
                <a:blip r:embed="rId9"/>
              </a:buBlip>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4.3.4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概率分配函数的正交和（证据的组合</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gn="just" fontAlgn="base">
              <a:lnSpc>
                <a:spcPct val="140000"/>
              </a:lnSpc>
              <a:spcBef>
                <a:spcPct val="30000"/>
              </a:spcBef>
              <a:spcAft>
                <a:spcPct val="0"/>
              </a:spcAft>
              <a:buClr>
                <a:schemeClr val="accent2"/>
              </a:buClr>
              <a:buSzPct val="60000"/>
              <a:buBlip>
                <a:blip r:embed="rId9"/>
              </a:buBlip>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4.3.5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基于证据理论的不确定性推理</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6430408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anim calcmode="lin" valueType="num">
                                      <p:cBhvr>
                                        <p:cTn id="7" dur="500" fill="hold"/>
                                        <p:tgtEl>
                                          <p:spTgt spid="36249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36249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362499">
                                            <p:txEl>
                                              <p:pRg st="1" end="1"/>
                                            </p:txEl>
                                          </p:spTgt>
                                        </p:tgtEl>
                                        <p:attrNameLst>
                                          <p:attrName>style.visibility</p:attrName>
                                        </p:attrNameLst>
                                      </p:cBhvr>
                                      <p:to>
                                        <p:strVal val="visible"/>
                                      </p:to>
                                    </p:set>
                                    <p:anim calcmode="lin" valueType="num">
                                      <p:cBhvr>
                                        <p:cTn id="12" dur="500" fill="hold"/>
                                        <p:tgtEl>
                                          <p:spTgt spid="362499">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36249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2000"/>
                                  </p:stCondLst>
                                  <p:childTnLst>
                                    <p:set>
                                      <p:cBhvr>
                                        <p:cTn id="16" dur="1" fill="hold">
                                          <p:stCondLst>
                                            <p:cond delay="0"/>
                                          </p:stCondLst>
                                        </p:cTn>
                                        <p:tgtEl>
                                          <p:spTgt spid="362499">
                                            <p:txEl>
                                              <p:pRg st="2" end="2"/>
                                            </p:txEl>
                                          </p:spTgt>
                                        </p:tgtEl>
                                        <p:attrNameLst>
                                          <p:attrName>style.visibility</p:attrName>
                                        </p:attrNameLst>
                                      </p:cBhvr>
                                      <p:to>
                                        <p:strVal val="visible"/>
                                      </p:to>
                                    </p:set>
                                    <p:anim calcmode="lin" valueType="num">
                                      <p:cBhvr>
                                        <p:cTn id="17" dur="500" fill="hold"/>
                                        <p:tgtEl>
                                          <p:spTgt spid="362499">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362499">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500"/>
                            </p:stCondLst>
                            <p:childTnLst>
                              <p:par>
                                <p:cTn id="20" presetID="2" presetClass="entr" presetSubtype="8" fill="hold" grpId="0" nodeType="afterEffect">
                                  <p:stCondLst>
                                    <p:cond delay="2000"/>
                                  </p:stCondLst>
                                  <p:childTnLst>
                                    <p:set>
                                      <p:cBhvr>
                                        <p:cTn id="21" dur="1" fill="hold">
                                          <p:stCondLst>
                                            <p:cond delay="0"/>
                                          </p:stCondLst>
                                        </p:cTn>
                                        <p:tgtEl>
                                          <p:spTgt spid="362499">
                                            <p:txEl>
                                              <p:pRg st="3" end="3"/>
                                            </p:txEl>
                                          </p:spTgt>
                                        </p:tgtEl>
                                        <p:attrNameLst>
                                          <p:attrName>style.visibility</p:attrName>
                                        </p:attrNameLst>
                                      </p:cBhvr>
                                      <p:to>
                                        <p:strVal val="visible"/>
                                      </p:to>
                                    </p:set>
                                    <p:anim calcmode="lin" valueType="num">
                                      <p:cBhvr>
                                        <p:cTn id="22" dur="500" fill="hold"/>
                                        <p:tgtEl>
                                          <p:spTgt spid="362499">
                                            <p:txEl>
                                              <p:pRg st="3" end="3"/>
                                            </p:txEl>
                                          </p:spTgt>
                                        </p:tgtEl>
                                        <p:attrNameLst>
                                          <p:attrName>ppt_x</p:attrName>
                                        </p:attrNameLst>
                                      </p:cBhvr>
                                      <p:tavLst>
                                        <p:tav tm="0">
                                          <p:val>
                                            <p:strVal val="0-#ppt_w/2"/>
                                          </p:val>
                                        </p:tav>
                                        <p:tav tm="100000">
                                          <p:val>
                                            <p:strVal val="#ppt_x"/>
                                          </p:val>
                                        </p:tav>
                                      </p:tavLst>
                                    </p:anim>
                                    <p:anim calcmode="lin" valueType="num">
                                      <p:cBhvr>
                                        <p:cTn id="23" dur="500" fill="hold"/>
                                        <p:tgtEl>
                                          <p:spTgt spid="362499">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8000"/>
                            </p:stCondLst>
                            <p:childTnLst>
                              <p:par>
                                <p:cTn id="25" presetID="2" presetClass="entr" presetSubtype="8" fill="hold" grpId="0" nodeType="afterEffect">
                                  <p:stCondLst>
                                    <p:cond delay="2000"/>
                                  </p:stCondLst>
                                  <p:childTnLst>
                                    <p:set>
                                      <p:cBhvr>
                                        <p:cTn id="26" dur="1" fill="hold">
                                          <p:stCondLst>
                                            <p:cond delay="0"/>
                                          </p:stCondLst>
                                        </p:cTn>
                                        <p:tgtEl>
                                          <p:spTgt spid="362499">
                                            <p:txEl>
                                              <p:pRg st="4" end="4"/>
                                            </p:txEl>
                                          </p:spTgt>
                                        </p:tgtEl>
                                        <p:attrNameLst>
                                          <p:attrName>style.visibility</p:attrName>
                                        </p:attrNameLst>
                                      </p:cBhvr>
                                      <p:to>
                                        <p:strVal val="visible"/>
                                      </p:to>
                                    </p:set>
                                    <p:anim calcmode="lin" valueType="num">
                                      <p:cBhvr>
                                        <p:cTn id="27" dur="500" fill="hold"/>
                                        <p:tgtEl>
                                          <p:spTgt spid="362499">
                                            <p:txEl>
                                              <p:pRg st="4" end="4"/>
                                            </p:txEl>
                                          </p:spTgt>
                                        </p:tgtEl>
                                        <p:attrNameLst>
                                          <p:attrName>ppt_x</p:attrName>
                                        </p:attrNameLst>
                                      </p:cBhvr>
                                      <p:tavLst>
                                        <p:tav tm="0">
                                          <p:val>
                                            <p:strVal val="0-#ppt_w/2"/>
                                          </p:val>
                                        </p:tav>
                                        <p:tav tm="100000">
                                          <p:val>
                                            <p:strVal val="#ppt_x"/>
                                          </p:val>
                                        </p:tav>
                                      </p:tavLst>
                                    </p:anim>
                                    <p:anim calcmode="lin" valueType="num">
                                      <p:cBhvr>
                                        <p:cTn id="28" dur="500" fill="hold"/>
                                        <p:tgtEl>
                                          <p:spTgt spid="36249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advAuto="100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88067"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8806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329</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069"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4.3.1 概率分配函数</a:t>
            </a:r>
          </a:p>
        </p:txBody>
      </p:sp>
      <p:sp>
        <p:nvSpPr>
          <p:cNvPr id="421891" name="Rectangle 3"/>
          <p:cNvSpPr>
            <a:spLocks noGrp="1" noChangeArrowheads="1"/>
          </p:cNvSpPr>
          <p:nvPr>
            <p:ph idx="9"/>
            <p:custDataLst>
              <p:tags r:id="rId4"/>
            </p:custDataLst>
          </p:nvPr>
        </p:nvSpPr>
        <p:spPr>
          <a:xfrm>
            <a:off x="1774825" y="908051"/>
            <a:ext cx="8642350" cy="5400675"/>
          </a:xfrm>
        </p:spPr>
        <p:txBody>
          <a:bodyPr wrap="square" lIns="91440" tIns="45720" rIns="91440" bIns="45720" numCol="1" anchor="t" anchorCtr="0" compatLnSpc="1"/>
          <a:lstStyle/>
          <a:p>
            <a:pPr marL="0" indent="-469900" algn="just" fontAlgn="base">
              <a:lnSpc>
                <a:spcPct val="120000"/>
              </a:lnSpc>
              <a:spcBef>
                <a:spcPct val="50000"/>
              </a:spcBef>
              <a:spcAft>
                <a:spcPct val="0"/>
              </a:spcAft>
              <a:buClr>
                <a:schemeClr val="accent2"/>
              </a:buClr>
              <a:buSzTx/>
              <a:buFont typeface="Wingdings" panose="05000000000000000000" pitchFamily="2" charset="2"/>
              <a:buChar char="o"/>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设 D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是变量</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x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所有可能取值的集合，且</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D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中的元素是互斥的，在任一时刻</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x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都取且只能取</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D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中的某一个元素为值，则称</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D 为 x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的样本空间</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0" indent="-469900" algn="just" fontAlgn="base">
              <a:lnSpc>
                <a:spcPct val="120000"/>
              </a:lnSpc>
              <a:spcBef>
                <a:spcPct val="50000"/>
              </a:spcBef>
              <a:spcAft>
                <a:spcPct val="0"/>
              </a:spcAft>
              <a:buClr>
                <a:schemeClr val="accent2"/>
              </a:buClr>
              <a:buSzTx/>
              <a:buFont typeface="Wingdings" panose="05000000000000000000" pitchFamily="2" charset="2"/>
              <a:buChar char="o"/>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在证据理论中，D</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的任何一个子集</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都对应于一个关于</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x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的命题，称该命题为</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x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的值是在</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 中”。  </a:t>
            </a:r>
          </a:p>
          <a:p>
            <a:pPr marL="0" indent="-469900" algn="just" fontAlgn="base">
              <a:lnSpc>
                <a:spcPct val="120000"/>
              </a:lnSpc>
              <a:spcBef>
                <a:spcPct val="50000"/>
              </a:spcBef>
              <a:spcAft>
                <a:spcPct val="0"/>
              </a:spcAft>
              <a:buClr>
                <a:schemeClr val="accent2"/>
              </a:buClr>
              <a:buSzTx/>
              <a:buFont typeface="Wingdings" panose="05000000000000000000" pitchFamily="2" charset="2"/>
              <a:buChar char="o"/>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设 x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所看到的颜色，D</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红，黄，蓝</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0" indent="-469900" algn="just" fontAlgn="base">
              <a:lnSpc>
                <a:spcPct val="120000"/>
              </a:lnSpc>
              <a:spcBef>
                <a:spcPct val="50000"/>
              </a:spcBef>
              <a:spcAft>
                <a:spcPct val="0"/>
              </a:spcAft>
              <a:buClr>
                <a:schemeClr val="accent2"/>
              </a:buClr>
              <a:buSzTx/>
              <a:buFont typeface="Wingdings" panose="05000000000000000000" pitchFamily="2" charset="2"/>
              <a:buChar char="o"/>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则 A={红}：“ x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是红色</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0" indent="-469900" algn="just" fontAlgn="base">
              <a:lnSpc>
                <a:spcPct val="120000"/>
              </a:lnSpc>
              <a:spcBef>
                <a:spcPct val="50000"/>
              </a:spcBef>
              <a:spcAft>
                <a:spcPct val="0"/>
              </a:spcAft>
              <a:buClr>
                <a:schemeClr val="accent2"/>
              </a:buClr>
              <a:buSzTx/>
              <a:buFont typeface="Wingdings" panose="05000000000000000000" pitchFamily="2" charset="2"/>
              <a:buChar char="o"/>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红，蓝</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或者是红色，或者是蓝色</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spTree>
    <p:custDataLst>
      <p:tags r:id="rId1"/>
    </p:custDataLst>
    <p:extLst>
      <p:ext uri="{BB962C8B-B14F-4D97-AF65-F5344CB8AC3E}">
        <p14:creationId xmlns:p14="http://schemas.microsoft.com/office/powerpoint/2010/main" val="32568122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1891">
                                            <p:txEl>
                                              <p:pRg st="0" end="0"/>
                                            </p:txEl>
                                          </p:spTgt>
                                        </p:tgtEl>
                                        <p:attrNameLst>
                                          <p:attrName>style.visibility</p:attrName>
                                        </p:attrNameLst>
                                      </p:cBhvr>
                                      <p:to>
                                        <p:strVal val="visible"/>
                                      </p:to>
                                    </p:set>
                                    <p:anim calcmode="lin" valueType="num">
                                      <p:cBhvr>
                                        <p:cTn id="7" dur="500" fill="hold"/>
                                        <p:tgtEl>
                                          <p:spTgt spid="421891">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421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1891">
                                            <p:txEl>
                                              <p:pRg st="1" end="1"/>
                                            </p:txEl>
                                          </p:spTgt>
                                        </p:tgtEl>
                                        <p:attrNameLst>
                                          <p:attrName>style.visibility</p:attrName>
                                        </p:attrNameLst>
                                      </p:cBhvr>
                                      <p:to>
                                        <p:strVal val="visible"/>
                                      </p:to>
                                    </p:set>
                                    <p:anim calcmode="lin" valueType="num">
                                      <p:cBhvr>
                                        <p:cTn id="13" dur="500" fill="hold"/>
                                        <p:tgtEl>
                                          <p:spTgt spid="421891">
                                            <p:txEl>
                                              <p:pRg st="1" end="1"/>
                                            </p:txEl>
                                          </p:spTgt>
                                        </p:tgtEl>
                                        <p:attrNameLst>
                                          <p:attrName>ppt_x</p:attrName>
                                        </p:attrNameLst>
                                      </p:cBhvr>
                                      <p:tavLst>
                                        <p:tav tm="0">
                                          <p:val>
                                            <p:strVal val="0-#ppt_w/2"/>
                                          </p:val>
                                        </p:tav>
                                        <p:tav tm="100000">
                                          <p:val>
                                            <p:strVal val="#ppt_x"/>
                                          </p:val>
                                        </p:tav>
                                      </p:tavLst>
                                    </p:anim>
                                    <p:anim calcmode="lin" valueType="num">
                                      <p:cBhvr>
                                        <p:cTn id="14" dur="500" fill="hold"/>
                                        <p:tgtEl>
                                          <p:spTgt spid="4218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21891">
                                            <p:txEl>
                                              <p:pRg st="2" end="2"/>
                                            </p:txEl>
                                          </p:spTgt>
                                        </p:tgtEl>
                                        <p:attrNameLst>
                                          <p:attrName>style.visibility</p:attrName>
                                        </p:attrNameLst>
                                      </p:cBhvr>
                                      <p:to>
                                        <p:strVal val="visible"/>
                                      </p:to>
                                    </p:set>
                                    <p:anim calcmode="lin" valueType="num">
                                      <p:cBhvr>
                                        <p:cTn id="19" dur="500" fill="hold"/>
                                        <p:tgtEl>
                                          <p:spTgt spid="421891">
                                            <p:txEl>
                                              <p:pRg st="2" end="2"/>
                                            </p:txEl>
                                          </p:spTgt>
                                        </p:tgtEl>
                                        <p:attrNameLst>
                                          <p:attrName>ppt_x</p:attrName>
                                        </p:attrNameLst>
                                      </p:cBhvr>
                                      <p:tavLst>
                                        <p:tav tm="0">
                                          <p:val>
                                            <p:strVal val="0-#ppt_w/2"/>
                                          </p:val>
                                        </p:tav>
                                        <p:tav tm="100000">
                                          <p:val>
                                            <p:strVal val="#ppt_x"/>
                                          </p:val>
                                        </p:tav>
                                      </p:tavLst>
                                    </p:anim>
                                    <p:anim calcmode="lin" valueType="num">
                                      <p:cBhvr>
                                        <p:cTn id="20" dur="500" fill="hold"/>
                                        <p:tgtEl>
                                          <p:spTgt spid="4218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21891">
                                            <p:txEl>
                                              <p:pRg st="3" end="3"/>
                                            </p:txEl>
                                          </p:spTgt>
                                        </p:tgtEl>
                                        <p:attrNameLst>
                                          <p:attrName>style.visibility</p:attrName>
                                        </p:attrNameLst>
                                      </p:cBhvr>
                                      <p:to>
                                        <p:strVal val="visible"/>
                                      </p:to>
                                    </p:set>
                                    <p:anim calcmode="lin" valueType="num">
                                      <p:cBhvr>
                                        <p:cTn id="25" dur="500" fill="hold"/>
                                        <p:tgtEl>
                                          <p:spTgt spid="421891">
                                            <p:txEl>
                                              <p:pRg st="3" end="3"/>
                                            </p:txEl>
                                          </p:spTgt>
                                        </p:tgtEl>
                                        <p:attrNameLst>
                                          <p:attrName>ppt_x</p:attrName>
                                        </p:attrNameLst>
                                      </p:cBhvr>
                                      <p:tavLst>
                                        <p:tav tm="0">
                                          <p:val>
                                            <p:strVal val="0-#ppt_w/2"/>
                                          </p:val>
                                        </p:tav>
                                        <p:tav tm="100000">
                                          <p:val>
                                            <p:strVal val="#ppt_x"/>
                                          </p:val>
                                        </p:tav>
                                      </p:tavLst>
                                    </p:anim>
                                    <p:anim calcmode="lin" valueType="num">
                                      <p:cBhvr>
                                        <p:cTn id="26" dur="500" fill="hold"/>
                                        <p:tgtEl>
                                          <p:spTgt spid="4218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21891">
                                            <p:txEl>
                                              <p:pRg st="4" end="4"/>
                                            </p:txEl>
                                          </p:spTgt>
                                        </p:tgtEl>
                                        <p:attrNameLst>
                                          <p:attrName>style.visibility</p:attrName>
                                        </p:attrNameLst>
                                      </p:cBhvr>
                                      <p:to>
                                        <p:strVal val="visible"/>
                                      </p:to>
                                    </p:set>
                                    <p:anim calcmode="lin" valueType="num">
                                      <p:cBhvr>
                                        <p:cTn id="31" dur="500" fill="hold"/>
                                        <p:tgtEl>
                                          <p:spTgt spid="421891">
                                            <p:txEl>
                                              <p:pRg st="4" end="4"/>
                                            </p:txEl>
                                          </p:spTgt>
                                        </p:tgtEl>
                                        <p:attrNameLst>
                                          <p:attrName>ppt_x</p:attrName>
                                        </p:attrNameLst>
                                      </p:cBhvr>
                                      <p:tavLst>
                                        <p:tav tm="0">
                                          <p:val>
                                            <p:strVal val="0-#ppt_w/2"/>
                                          </p:val>
                                        </p:tav>
                                        <p:tav tm="100000">
                                          <p:val>
                                            <p:strVal val="#ppt_x"/>
                                          </p:val>
                                        </p:tav>
                                      </p:tavLst>
                                    </p:anim>
                                    <p:anim calcmode="lin" valueType="num">
                                      <p:cBhvr>
                                        <p:cTn id="32" dur="500" fill="hold"/>
                                        <p:tgtEl>
                                          <p:spTgt spid="42189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1"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 2.3.2  </a:t>
            </a:r>
            <a:r>
              <a:rPr lang="zh-CN" altLang="en-US" b="1" dirty="0">
                <a:solidFill>
                  <a:schemeClr val="tx1"/>
                </a:solidFill>
                <a:latin typeface="仿宋" panose="02010609060101010101" pitchFamily="49" charset="-122"/>
                <a:ea typeface="仿宋" panose="02010609060101010101" pitchFamily="49" charset="-122"/>
              </a:rPr>
              <a:t>谓词</a:t>
            </a:r>
          </a:p>
        </p:txBody>
      </p:sp>
      <p:sp>
        <p:nvSpPr>
          <p:cNvPr id="30722" name="灯片编号占位符 3"/>
          <p:cNvSpPr>
            <a:spLocks noGrp="1"/>
          </p:cNvSpPr>
          <p:nvPr>
            <p:ph type="sldNum" sz="quarter" idx="12"/>
          </p:nvPr>
        </p:nvSpPr>
        <p:spPr>
          <a:noFill/>
        </p:spPr>
        <p:txBody>
          <a:bodyPr/>
          <a:lstStyle/>
          <a:p>
            <a:pPr fontAlgn="base">
              <a:spcBef>
                <a:spcPct val="0"/>
              </a:spcBef>
              <a:spcAft>
                <a:spcPct val="0"/>
              </a:spcAft>
            </a:pPr>
            <a:fld id="{7C61EAF8-013C-4C64-9E0D-3E0035DE91B3}"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33</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0726" name="Rectangle 10"/>
          <p:cNvSpPr>
            <a:spLocks noGrp="1" noChangeArrowheads="1"/>
          </p:cNvSpPr>
          <p:nvPr>
            <p:ph sz="quarter" idx="1"/>
          </p:nvPr>
        </p:nvSpPr>
        <p:spPr>
          <a:xfrm>
            <a:off x="1774824" y="1364818"/>
            <a:ext cx="8893176" cy="1057748"/>
          </a:xfrm>
          <a:noFill/>
        </p:spPr>
        <p:txBody>
          <a:bodyPr>
            <a:normAutofit/>
          </a:bodyPr>
          <a:lstStyle/>
          <a:p>
            <a:pPr marL="533400" indent="-533400">
              <a:spcBef>
                <a:spcPct val="40000"/>
              </a:spcBef>
            </a:pPr>
            <a:r>
              <a:rPr lang="zh-CN" altLang="en-US" sz="2400" b="1" dirty="0">
                <a:latin typeface="仿宋" panose="02010609060101010101" pitchFamily="49" charset="-122"/>
                <a:ea typeface="仿宋" panose="02010609060101010101" pitchFamily="49" charset="-122"/>
              </a:rPr>
              <a:t>谓词</a:t>
            </a:r>
          </a:p>
          <a:p>
            <a:pPr marL="0" indent="0">
              <a:spcBef>
                <a:spcPct val="40000"/>
              </a:spcBef>
              <a:buNone/>
            </a:pPr>
            <a:r>
              <a:rPr lang="zh-CN" altLang="en-US" sz="2400" b="1" dirty="0">
                <a:latin typeface="仿宋" panose="02010609060101010101" pitchFamily="49" charset="-122"/>
                <a:ea typeface="仿宋" panose="02010609060101010101" pitchFamily="49" charset="-122"/>
              </a:rPr>
              <a:t>    在判断的句子中，用以刻画客体的性质或关系的即为谓词。</a:t>
            </a:r>
          </a:p>
        </p:txBody>
      </p:sp>
      <p:sp>
        <p:nvSpPr>
          <p:cNvPr id="30724" name="Rectangle 5"/>
          <p:cNvSpPr>
            <a:spLocks noChangeArrowheads="1"/>
          </p:cNvSpPr>
          <p:nvPr/>
        </p:nvSpPr>
        <p:spPr bwMode="auto">
          <a:xfrm>
            <a:off x="1524001" y="-1846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30725" name="Rectangle 7"/>
          <p:cNvSpPr>
            <a:spLocks noChangeArrowheads="1"/>
          </p:cNvSpPr>
          <p:nvPr/>
        </p:nvSpPr>
        <p:spPr bwMode="auto">
          <a:xfrm>
            <a:off x="1524001" y="-1846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pic>
        <p:nvPicPr>
          <p:cNvPr id="2" name="图片 1"/>
          <p:cNvPicPr>
            <a:picLocks noChangeAspect="1"/>
          </p:cNvPicPr>
          <p:nvPr>
            <p:custDataLst>
              <p:tags r:id="rId1"/>
            </p:custDataLst>
          </p:nvPr>
        </p:nvPicPr>
        <p:blipFill>
          <a:blip r:embed="rId3"/>
          <a:stretch>
            <a:fillRect/>
          </a:stretch>
        </p:blipFill>
        <p:spPr>
          <a:xfrm>
            <a:off x="2140796" y="2596993"/>
            <a:ext cx="7672903" cy="3271463"/>
          </a:xfrm>
          <a:prstGeom prst="rect">
            <a:avLst/>
          </a:prstGeom>
        </p:spPr>
      </p:pic>
    </p:spTree>
    <p:extLst>
      <p:ext uri="{BB962C8B-B14F-4D97-AF65-F5344CB8AC3E}">
        <p14:creationId xmlns:p14="http://schemas.microsoft.com/office/powerpoint/2010/main" val="324574419"/>
      </p:ext>
    </p:extLst>
  </p:cSld>
  <p:clrMapOvr>
    <a:masterClrMapping/>
  </p:clrMapOvr>
  <p:transition>
    <p:random/>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图片 6"/>
          <p:cNvPicPr>
            <a:picLocks noChangeAspect="1"/>
          </p:cNvPicPr>
          <p:nvPr>
            <p:custDataLst>
              <p:tags r:id="rId2"/>
            </p:custDataLst>
          </p:nvPr>
        </p:nvPicPr>
        <p:blipFill>
          <a:blip r:embed="rId12"/>
          <a:stretch>
            <a:fillRect/>
          </a:stretch>
        </p:blipFill>
        <p:spPr>
          <a:xfrm>
            <a:off x="1524000" y="6137276"/>
            <a:ext cx="539750" cy="720725"/>
          </a:xfrm>
          <a:prstGeom prst="rect">
            <a:avLst/>
          </a:prstGeom>
          <a:noFill/>
          <a:ln w="9525">
            <a:noFill/>
          </a:ln>
        </p:spPr>
      </p:pic>
      <p:pic>
        <p:nvPicPr>
          <p:cNvPr id="89091" name="图片 5"/>
          <p:cNvPicPr>
            <a:picLocks noChangeAspect="1"/>
          </p:cNvPicPr>
          <p:nvPr>
            <p:custDataLst>
              <p:tags r:id="rId3"/>
            </p:custDataLst>
          </p:nvPr>
        </p:nvPicPr>
        <p:blipFill>
          <a:blip r:embed="rId13"/>
          <a:stretch>
            <a:fillRect/>
          </a:stretch>
        </p:blipFill>
        <p:spPr>
          <a:xfrm>
            <a:off x="10128250" y="6132514"/>
            <a:ext cx="539750" cy="720725"/>
          </a:xfrm>
          <a:prstGeom prst="rect">
            <a:avLst/>
          </a:prstGeom>
          <a:noFill/>
          <a:ln w="9525">
            <a:noFill/>
          </a:ln>
        </p:spPr>
      </p:pic>
      <p:sp>
        <p:nvSpPr>
          <p:cNvPr id="89092" name="灯片编号占位符 2"/>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330</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093" name="Rectangle 4"/>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4.3.1 概率分配函数</a:t>
            </a:r>
          </a:p>
        </p:txBody>
      </p:sp>
      <p:sp>
        <p:nvSpPr>
          <p:cNvPr id="89094" name="Rectangle 5"/>
          <p:cNvSpPr>
            <a:spLocks noGrp="1" noChangeArrowheads="1"/>
          </p:cNvSpPr>
          <p:nvPr>
            <p:ph type="subTitle" idx="9"/>
            <p:custDataLst>
              <p:tags r:id="rId4"/>
            </p:custDataLst>
          </p:nvPr>
        </p:nvSpPr>
        <p:spPr>
          <a:xfrm>
            <a:off x="1992313" y="908050"/>
            <a:ext cx="8280400" cy="1682750"/>
          </a:xfrm>
        </p:spPr>
        <p:txBody>
          <a:bodyPr wrap="square" lIns="91440" tIns="45720" rIns="91440" bIns="45720" numCol="1" anchor="t" anchorCtr="0" compatLnSpc="1"/>
          <a:lstStyle/>
          <a:p>
            <a:pPr marL="0" indent="0" algn="just" fontAlgn="base">
              <a:lnSpc>
                <a:spcPct val="130000"/>
              </a:lnSpc>
              <a:spcBef>
                <a:spcPct val="0"/>
              </a:spcBef>
              <a:spcAft>
                <a:spcPts val="1000"/>
              </a:spcAft>
              <a:buClr>
                <a:schemeClr val="accent2"/>
              </a:buClr>
              <a:buSzTx/>
              <a:buFont typeface="Wingdings" panose="05000000000000000000" pitchFamily="2" charset="2"/>
              <a:buChar char="§"/>
              <a:defRPr/>
            </a:pPr>
            <a:r>
              <a:rPr lang="en-US" altLang="zh-CN" sz="2400" b="1" spc="15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 设D为样本空间，领域内的命题都用D的子集表示，则概率分配函数（basic probability assignment function）定义如下：</a:t>
            </a:r>
          </a:p>
        </p:txBody>
      </p:sp>
      <p:sp>
        <p:nvSpPr>
          <p:cNvPr id="89095" name="Rectangle 3"/>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89096" name="Rectangle 7"/>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89097" name="Rectangle 9"/>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89098" name="Rectangle 11"/>
          <p:cNvSpPr/>
          <p:nvPr>
            <p:custDataLst>
              <p:tags r:id="rId8"/>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89099" name="Rectangle 13"/>
          <p:cNvSpPr/>
          <p:nvPr>
            <p:custDataLst>
              <p:tags r:id="rId9"/>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89100" name="Rectangle 15"/>
          <p:cNvSpPr/>
          <p:nvPr>
            <p:custDataLst>
              <p:tags r:id="rId10"/>
            </p:custDataLst>
          </p:nvPr>
        </p:nvSpPr>
        <p:spPr>
          <a:xfrm>
            <a:off x="2066925" y="2439988"/>
            <a:ext cx="8153400" cy="3279140"/>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20000"/>
              </a:lnSpc>
              <a:spcBef>
                <a:spcPct val="50000"/>
              </a:spcBef>
              <a:spcAft>
                <a:spcPct val="0"/>
              </a:spcAft>
              <a:buClr>
                <a:schemeClr val="accent2"/>
              </a:buClr>
              <a:buNone/>
            </a:pPr>
            <a:r>
              <a:rPr lang="en-US" altLang="en-US" sz="2400" b="1" dirty="0">
                <a:solidFill>
                  <a:srgbClr val="000000"/>
                </a:solidFill>
                <a:latin typeface="微软雅黑" panose="020B0503020204020204" pitchFamily="34" charset="-122"/>
              </a:rPr>
              <a:t>定义</a:t>
            </a:r>
            <a:r>
              <a:rPr lang="en-US" altLang="zh-CN" sz="2400" b="1" dirty="0">
                <a:solidFill>
                  <a:srgbClr val="000000"/>
                </a:solidFill>
                <a:latin typeface="微软雅黑" panose="020B0503020204020204" pitchFamily="34" charset="-122"/>
              </a:rPr>
              <a:t>4.1  </a:t>
            </a:r>
            <a:r>
              <a:rPr lang="en-US" altLang="en-US" sz="2400" b="1" dirty="0">
                <a:solidFill>
                  <a:srgbClr val="000000"/>
                </a:solidFill>
                <a:latin typeface="微软雅黑" panose="020B0503020204020204" pitchFamily="34" charset="-122"/>
              </a:rPr>
              <a:t>设函数 </a:t>
            </a:r>
            <a:r>
              <a:rPr lang="en-US" altLang="zh-CN" sz="2400" b="1" i="1" dirty="0">
                <a:solidFill>
                  <a:srgbClr val="000000"/>
                </a:solidFill>
                <a:latin typeface="微软雅黑" panose="020B0503020204020204" pitchFamily="34" charset="-122"/>
              </a:rPr>
              <a:t>M</a:t>
            </a:r>
            <a:r>
              <a:rPr lang="en-US" altLang="en-US" sz="2400" b="1" dirty="0">
                <a:solidFill>
                  <a:srgbClr val="000000"/>
                </a:solidFill>
                <a:latin typeface="微软雅黑" panose="020B0503020204020204" pitchFamily="34" charset="-122"/>
              </a:rPr>
              <a:t>：            （对任何一个属于</a:t>
            </a:r>
            <a:r>
              <a:rPr lang="en-US" altLang="zh-CN" sz="2400" b="1" i="1" dirty="0">
                <a:solidFill>
                  <a:srgbClr val="000000"/>
                </a:solidFill>
                <a:latin typeface="微软雅黑" panose="020B0503020204020204" pitchFamily="34" charset="-122"/>
              </a:rPr>
              <a:t>D</a:t>
            </a:r>
            <a:r>
              <a:rPr lang="en-US" altLang="en-US" sz="2400" b="1" i="1" dirty="0">
                <a:solidFill>
                  <a:srgbClr val="000000"/>
                </a:solidFill>
                <a:latin typeface="微软雅黑" panose="020B0503020204020204" pitchFamily="34" charset="-122"/>
              </a:rPr>
              <a:t> </a:t>
            </a:r>
            <a:r>
              <a:rPr lang="en-US" altLang="en-US" sz="2400" b="1" dirty="0">
                <a:solidFill>
                  <a:srgbClr val="000000"/>
                </a:solidFill>
                <a:latin typeface="微软雅黑" panose="020B0503020204020204" pitchFamily="34" charset="-122"/>
              </a:rPr>
              <a:t>的子集</a:t>
            </a:r>
            <a:r>
              <a:rPr lang="en-US" altLang="zh-CN" sz="2400" b="1" i="1" dirty="0">
                <a:solidFill>
                  <a:srgbClr val="000000"/>
                </a:solidFill>
                <a:latin typeface="微软雅黑" panose="020B0503020204020204" pitchFamily="34" charset="-122"/>
              </a:rPr>
              <a:t>A</a:t>
            </a:r>
            <a:r>
              <a:rPr lang="en-US" altLang="en-US" sz="2400" b="1" dirty="0">
                <a:solidFill>
                  <a:srgbClr val="000000"/>
                </a:solidFill>
                <a:latin typeface="微软雅黑" panose="020B0503020204020204" pitchFamily="34" charset="-122"/>
              </a:rPr>
              <a:t>，命它对应一个数</a:t>
            </a:r>
            <a:r>
              <a:rPr lang="en-US" altLang="zh-CN" sz="2400" b="1" i="1" dirty="0">
                <a:solidFill>
                  <a:srgbClr val="000000"/>
                </a:solidFill>
                <a:latin typeface="微软雅黑" panose="020B0503020204020204" pitchFamily="34" charset="-122"/>
              </a:rPr>
              <a:t>M</a:t>
            </a:r>
            <a:r>
              <a:rPr lang="en-US" altLang="zh-CN" sz="2400" b="1" dirty="0">
                <a:solidFill>
                  <a:srgbClr val="000000"/>
                </a:solidFill>
                <a:latin typeface="微软雅黑" panose="020B0503020204020204" pitchFamily="34" charset="-122"/>
              </a:rPr>
              <a:t>      [0</a:t>
            </a:r>
            <a:r>
              <a:rPr lang="en-US" altLang="en-US" sz="2400" b="1" dirty="0">
                <a:solidFill>
                  <a:srgbClr val="000000"/>
                </a:solidFill>
                <a:latin typeface="微软雅黑" panose="020B0503020204020204" pitchFamily="34" charset="-122"/>
              </a:rPr>
              <a:t>，</a:t>
            </a:r>
            <a:r>
              <a:rPr lang="en-US" altLang="zh-CN" sz="2400" b="1" dirty="0">
                <a:solidFill>
                  <a:srgbClr val="000000"/>
                </a:solidFill>
                <a:latin typeface="微软雅黑" panose="020B0503020204020204" pitchFamily="34" charset="-122"/>
              </a:rPr>
              <a:t>1]</a:t>
            </a:r>
            <a:r>
              <a:rPr lang="en-US" altLang="en-US" sz="2400" b="1" dirty="0">
                <a:solidFill>
                  <a:srgbClr val="000000"/>
                </a:solidFill>
                <a:latin typeface="微软雅黑" panose="020B0503020204020204" pitchFamily="34" charset="-122"/>
              </a:rPr>
              <a:t>）  且满足</a:t>
            </a:r>
          </a:p>
          <a:p>
            <a:pPr marL="0" indent="0" algn="just" defTabSz="914400" eaLnBrk="1" hangingPunct="1">
              <a:lnSpc>
                <a:spcPct val="120000"/>
              </a:lnSpc>
              <a:spcBef>
                <a:spcPct val="50000"/>
              </a:spcBef>
              <a:spcAft>
                <a:spcPct val="0"/>
              </a:spcAft>
              <a:buClr>
                <a:schemeClr val="accent2"/>
              </a:buClr>
              <a:buNone/>
            </a:pPr>
            <a:endParaRPr lang="en-US" altLang="en-US" sz="2400" b="1" dirty="0">
              <a:solidFill>
                <a:srgbClr val="000000"/>
              </a:solidFill>
              <a:latin typeface="微软雅黑" panose="020B0503020204020204" pitchFamily="34" charset="-122"/>
            </a:endParaRPr>
          </a:p>
          <a:p>
            <a:pPr marL="0" indent="0" algn="just" defTabSz="914400" eaLnBrk="1" hangingPunct="1">
              <a:lnSpc>
                <a:spcPct val="120000"/>
              </a:lnSpc>
              <a:spcBef>
                <a:spcPct val="50000"/>
              </a:spcBef>
              <a:spcAft>
                <a:spcPct val="0"/>
              </a:spcAft>
              <a:buClr>
                <a:schemeClr val="accent2"/>
              </a:buClr>
              <a:buNone/>
            </a:pPr>
            <a:endParaRPr lang="en-US" altLang="en-US" sz="2400" b="1" dirty="0">
              <a:solidFill>
                <a:srgbClr val="000000"/>
              </a:solidFill>
              <a:latin typeface="微软雅黑" panose="020B0503020204020204" pitchFamily="34" charset="-122"/>
            </a:endParaRPr>
          </a:p>
          <a:p>
            <a:pPr marL="0" indent="0" algn="just" defTabSz="914400" eaLnBrk="1" hangingPunct="1">
              <a:lnSpc>
                <a:spcPct val="120000"/>
              </a:lnSpc>
              <a:spcBef>
                <a:spcPct val="50000"/>
              </a:spcBef>
              <a:spcAft>
                <a:spcPct val="0"/>
              </a:spcAft>
              <a:buClr>
                <a:schemeClr val="accent2"/>
              </a:buClr>
              <a:buNone/>
            </a:pPr>
            <a:r>
              <a:rPr lang="en-US" altLang="en-US" sz="2000" b="1" dirty="0">
                <a:solidFill>
                  <a:srgbClr val="000000"/>
                </a:solidFill>
                <a:latin typeface="微软雅黑" panose="020B0503020204020204" pitchFamily="34" charset="-122"/>
              </a:rPr>
              <a:t>则</a:t>
            </a:r>
            <a:r>
              <a:rPr lang="en-US" altLang="zh-CN" sz="2000" b="1" i="1" dirty="0">
                <a:solidFill>
                  <a:srgbClr val="000000"/>
                </a:solidFill>
                <a:latin typeface="微软雅黑" panose="020B0503020204020204" pitchFamily="34" charset="-122"/>
              </a:rPr>
              <a:t>M </a:t>
            </a:r>
            <a:r>
              <a:rPr lang="en-US" altLang="zh-CN" sz="2000" b="1" dirty="0">
                <a:solidFill>
                  <a:srgbClr val="000000"/>
                </a:solidFill>
                <a:latin typeface="微软雅黑" panose="020B0503020204020204" pitchFamily="34" charset="-122"/>
              </a:rPr>
              <a:t>:      </a:t>
            </a:r>
            <a:r>
              <a:rPr lang="en-US" altLang="en-US" sz="2000" b="1" dirty="0">
                <a:solidFill>
                  <a:srgbClr val="000000"/>
                </a:solidFill>
                <a:latin typeface="微软雅黑" panose="020B0503020204020204" pitchFamily="34" charset="-122"/>
              </a:rPr>
              <a:t>上的基本概率分配函数，</a:t>
            </a:r>
          </a:p>
          <a:p>
            <a:pPr marL="0" indent="0" algn="just" defTabSz="914400" eaLnBrk="1" hangingPunct="1">
              <a:lnSpc>
                <a:spcPct val="120000"/>
              </a:lnSpc>
              <a:spcBef>
                <a:spcPct val="50000"/>
              </a:spcBef>
              <a:spcAft>
                <a:spcPct val="0"/>
              </a:spcAft>
              <a:buClr>
                <a:schemeClr val="accent2"/>
              </a:buClr>
              <a:buNone/>
            </a:pPr>
            <a:r>
              <a:rPr lang="en-US" altLang="zh-CN" sz="2000" b="1" i="1" dirty="0">
                <a:solidFill>
                  <a:srgbClr val="000000"/>
                </a:solidFill>
                <a:latin typeface="微软雅黑" panose="020B0503020204020204" pitchFamily="34" charset="-122"/>
              </a:rPr>
              <a:t>M</a:t>
            </a:r>
            <a:r>
              <a:rPr lang="en-US" altLang="en-US" sz="2000" b="1" dirty="0">
                <a:solidFill>
                  <a:srgbClr val="000000"/>
                </a:solidFill>
                <a:latin typeface="微软雅黑" panose="020B0503020204020204" pitchFamily="34" charset="-122"/>
              </a:rPr>
              <a:t>（</a:t>
            </a:r>
            <a:r>
              <a:rPr lang="en-US" altLang="zh-CN" sz="2000" b="1" i="1" dirty="0">
                <a:solidFill>
                  <a:srgbClr val="000000"/>
                </a:solidFill>
                <a:latin typeface="微软雅黑" panose="020B0503020204020204" pitchFamily="34" charset="-122"/>
              </a:rPr>
              <a:t>A</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 </a:t>
            </a:r>
            <a:r>
              <a:rPr lang="en-US" altLang="zh-CN" sz="2000" b="1" i="1" dirty="0">
                <a:solidFill>
                  <a:srgbClr val="000000"/>
                </a:solidFill>
                <a:latin typeface="微软雅黑" panose="020B0503020204020204" pitchFamily="34" charset="-122"/>
              </a:rPr>
              <a:t>A</a:t>
            </a:r>
            <a:r>
              <a:rPr lang="en-US" altLang="en-US" sz="2000" b="1" dirty="0">
                <a:solidFill>
                  <a:srgbClr val="000000"/>
                </a:solidFill>
                <a:latin typeface="微软雅黑" panose="020B0503020204020204" pitchFamily="34" charset="-122"/>
              </a:rPr>
              <a:t>的基本概率数。</a:t>
            </a:r>
          </a:p>
        </p:txBody>
      </p:sp>
      <p:graphicFrame>
        <p:nvGraphicFramePr>
          <p:cNvPr id="89101" name="Object 6"/>
          <p:cNvGraphicFramePr/>
          <p:nvPr/>
        </p:nvGraphicFramePr>
        <p:xfrm>
          <a:off x="5231766" y="2493010"/>
          <a:ext cx="1628775" cy="490220"/>
        </p:xfrm>
        <a:graphic>
          <a:graphicData uri="http://schemas.openxmlformats.org/presentationml/2006/ole">
            <mc:AlternateContent xmlns:mc="http://schemas.openxmlformats.org/markup-compatibility/2006">
              <mc:Choice xmlns:v="urn:schemas-microsoft-com:vml" Requires="v">
                <p:oleObj r:id="rId14" imgW="862965" imgH="228600" progId="Equation.3">
                  <p:embed/>
                </p:oleObj>
              </mc:Choice>
              <mc:Fallback>
                <p:oleObj r:id="rId14" imgW="862965" imgH="228600" progId="Equation.3">
                  <p:embed/>
                  <p:pic>
                    <p:nvPicPr>
                      <p:cNvPr id="89101" name="Object 6"/>
                      <p:cNvPicPr/>
                      <p:nvPr/>
                    </p:nvPicPr>
                    <p:blipFill>
                      <a:blip r:embed="rId15"/>
                      <a:stretch>
                        <a:fillRect/>
                      </a:stretch>
                    </p:blipFill>
                    <p:spPr>
                      <a:xfrm>
                        <a:off x="5231766" y="2493010"/>
                        <a:ext cx="1628775" cy="490220"/>
                      </a:xfrm>
                      <a:prstGeom prst="rect">
                        <a:avLst/>
                      </a:prstGeom>
                      <a:noFill/>
                      <a:ln w="38100">
                        <a:noFill/>
                        <a:miter/>
                      </a:ln>
                    </p:spPr>
                  </p:pic>
                </p:oleObj>
              </mc:Fallback>
            </mc:AlternateContent>
          </a:graphicData>
        </a:graphic>
      </p:graphicFrame>
      <p:graphicFrame>
        <p:nvGraphicFramePr>
          <p:cNvPr id="89102" name="Object 8"/>
          <p:cNvGraphicFramePr/>
          <p:nvPr/>
        </p:nvGraphicFramePr>
        <p:xfrm>
          <a:off x="5440999" y="3572829"/>
          <a:ext cx="1546225" cy="471487"/>
        </p:xfrm>
        <a:graphic>
          <a:graphicData uri="http://schemas.openxmlformats.org/presentationml/2006/ole">
            <mc:AlternateContent xmlns:mc="http://schemas.openxmlformats.org/markup-compatibility/2006">
              <mc:Choice xmlns:v="urn:schemas-microsoft-com:vml" Requires="v">
                <p:oleObj r:id="rId16" imgW="659765" imgH="203200" progId="Equation.3">
                  <p:embed/>
                </p:oleObj>
              </mc:Choice>
              <mc:Fallback>
                <p:oleObj r:id="rId16" imgW="659765" imgH="203200" progId="Equation.3">
                  <p:embed/>
                  <p:pic>
                    <p:nvPicPr>
                      <p:cNvPr id="89102" name="Object 8"/>
                      <p:cNvPicPr/>
                      <p:nvPr/>
                    </p:nvPicPr>
                    <p:blipFill>
                      <a:blip r:embed="rId17"/>
                      <a:stretch>
                        <a:fillRect/>
                      </a:stretch>
                    </p:blipFill>
                    <p:spPr>
                      <a:xfrm>
                        <a:off x="5440999" y="3572829"/>
                        <a:ext cx="1546225" cy="471487"/>
                      </a:xfrm>
                      <a:prstGeom prst="rect">
                        <a:avLst/>
                      </a:prstGeom>
                      <a:noFill/>
                      <a:ln w="38100">
                        <a:noFill/>
                        <a:miter/>
                      </a:ln>
                    </p:spPr>
                  </p:pic>
                </p:oleObj>
              </mc:Fallback>
            </mc:AlternateContent>
          </a:graphicData>
        </a:graphic>
      </p:graphicFrame>
      <p:graphicFrame>
        <p:nvGraphicFramePr>
          <p:cNvPr id="89103" name="Object 10"/>
          <p:cNvGraphicFramePr/>
          <p:nvPr/>
        </p:nvGraphicFramePr>
        <p:xfrm>
          <a:off x="5285105" y="4005264"/>
          <a:ext cx="1822450" cy="746125"/>
        </p:xfrm>
        <a:graphic>
          <a:graphicData uri="http://schemas.openxmlformats.org/presentationml/2006/ole">
            <mc:AlternateContent xmlns:mc="http://schemas.openxmlformats.org/markup-compatibility/2006">
              <mc:Choice xmlns:v="urn:schemas-microsoft-com:vml" Requires="v">
                <p:oleObj r:id="rId18" imgW="799465" imgH="368300" progId="Equation.3">
                  <p:embed/>
                </p:oleObj>
              </mc:Choice>
              <mc:Fallback>
                <p:oleObj r:id="rId18" imgW="799465" imgH="368300" progId="Equation.3">
                  <p:embed/>
                  <p:pic>
                    <p:nvPicPr>
                      <p:cNvPr id="89103" name="Object 10"/>
                      <p:cNvPicPr/>
                      <p:nvPr/>
                    </p:nvPicPr>
                    <p:blipFill>
                      <a:blip r:embed="rId19"/>
                      <a:stretch>
                        <a:fillRect/>
                      </a:stretch>
                    </p:blipFill>
                    <p:spPr>
                      <a:xfrm>
                        <a:off x="5285105" y="4005264"/>
                        <a:ext cx="1822450" cy="746125"/>
                      </a:xfrm>
                      <a:prstGeom prst="rect">
                        <a:avLst/>
                      </a:prstGeom>
                      <a:noFill/>
                      <a:ln w="38100">
                        <a:noFill/>
                        <a:miter/>
                      </a:ln>
                    </p:spPr>
                  </p:pic>
                </p:oleObj>
              </mc:Fallback>
            </mc:AlternateContent>
          </a:graphicData>
        </a:graphic>
      </p:graphicFrame>
      <p:graphicFrame>
        <p:nvGraphicFramePr>
          <p:cNvPr id="89104" name="Object 14"/>
          <p:cNvGraphicFramePr/>
          <p:nvPr/>
        </p:nvGraphicFramePr>
        <p:xfrm>
          <a:off x="2999740" y="4652964"/>
          <a:ext cx="503238" cy="503237"/>
        </p:xfrm>
        <a:graphic>
          <a:graphicData uri="http://schemas.openxmlformats.org/presentationml/2006/ole">
            <mc:AlternateContent xmlns:mc="http://schemas.openxmlformats.org/markup-compatibility/2006">
              <mc:Choice xmlns:v="urn:schemas-microsoft-com:vml" Requires="v">
                <p:oleObj r:id="rId20" imgW="203200" imgH="190500" progId="Equation.3">
                  <p:embed/>
                </p:oleObj>
              </mc:Choice>
              <mc:Fallback>
                <p:oleObj r:id="rId20" imgW="203200" imgH="190500" progId="Equation.3">
                  <p:embed/>
                  <p:pic>
                    <p:nvPicPr>
                      <p:cNvPr id="89104" name="Object 14"/>
                      <p:cNvPicPr/>
                      <p:nvPr/>
                    </p:nvPicPr>
                    <p:blipFill>
                      <a:blip r:embed="rId21"/>
                      <a:stretch>
                        <a:fillRect/>
                      </a:stretch>
                    </p:blipFill>
                    <p:spPr>
                      <a:xfrm>
                        <a:off x="2999740" y="4652964"/>
                        <a:ext cx="503238" cy="503237"/>
                      </a:xfrm>
                      <a:prstGeom prst="rect">
                        <a:avLst/>
                      </a:prstGeom>
                      <a:noFill/>
                      <a:ln w="38100">
                        <a:noFill/>
                        <a:miter/>
                      </a:ln>
                    </p:spPr>
                  </p:pic>
                </p:oleObj>
              </mc:Fallback>
            </mc:AlternateContent>
          </a:graphicData>
        </a:graphic>
      </p:graphicFrame>
      <p:graphicFrame>
        <p:nvGraphicFramePr>
          <p:cNvPr id="89105" name="Object 17"/>
          <p:cNvGraphicFramePr/>
          <p:nvPr/>
        </p:nvGraphicFramePr>
        <p:xfrm>
          <a:off x="6096001" y="2997201"/>
          <a:ext cx="372745" cy="366395"/>
        </p:xfrm>
        <a:graphic>
          <a:graphicData uri="http://schemas.openxmlformats.org/presentationml/2006/ole">
            <mc:AlternateContent xmlns:mc="http://schemas.openxmlformats.org/markup-compatibility/2006">
              <mc:Choice xmlns:v="urn:schemas-microsoft-com:vml" Requires="v">
                <p:oleObj r:id="rId22" imgW="127000" imgH="127000" progId="Equation.3">
                  <p:embed/>
                </p:oleObj>
              </mc:Choice>
              <mc:Fallback>
                <p:oleObj r:id="rId22" imgW="127000" imgH="127000" progId="Equation.3">
                  <p:embed/>
                  <p:pic>
                    <p:nvPicPr>
                      <p:cNvPr id="89105" name="Object 17"/>
                      <p:cNvPicPr/>
                      <p:nvPr/>
                    </p:nvPicPr>
                    <p:blipFill>
                      <a:blip r:embed="rId23"/>
                      <a:stretch>
                        <a:fillRect/>
                      </a:stretch>
                    </p:blipFill>
                    <p:spPr>
                      <a:xfrm>
                        <a:off x="6096001" y="2997201"/>
                        <a:ext cx="372745" cy="366395"/>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690938303"/>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图片 6"/>
          <p:cNvPicPr>
            <a:picLocks noChangeAspect="1"/>
          </p:cNvPicPr>
          <p:nvPr>
            <p:custDataLst>
              <p:tags r:id="rId2"/>
            </p:custDataLst>
          </p:nvPr>
        </p:nvPicPr>
        <p:blipFill>
          <a:blip r:embed="rId12"/>
          <a:stretch>
            <a:fillRect/>
          </a:stretch>
        </p:blipFill>
        <p:spPr>
          <a:xfrm>
            <a:off x="1524000" y="6137276"/>
            <a:ext cx="539750" cy="720725"/>
          </a:xfrm>
          <a:prstGeom prst="rect">
            <a:avLst/>
          </a:prstGeom>
          <a:noFill/>
          <a:ln w="9525">
            <a:noFill/>
          </a:ln>
        </p:spPr>
      </p:pic>
      <p:pic>
        <p:nvPicPr>
          <p:cNvPr id="90115" name="图片 5"/>
          <p:cNvPicPr>
            <a:picLocks noChangeAspect="1"/>
          </p:cNvPicPr>
          <p:nvPr>
            <p:custDataLst>
              <p:tags r:id="rId3"/>
            </p:custDataLst>
          </p:nvPr>
        </p:nvPicPr>
        <p:blipFill>
          <a:blip r:embed="rId13"/>
          <a:stretch>
            <a:fillRect/>
          </a:stretch>
        </p:blipFill>
        <p:spPr>
          <a:xfrm>
            <a:off x="10128250" y="6132514"/>
            <a:ext cx="539750" cy="720725"/>
          </a:xfrm>
          <a:prstGeom prst="rect">
            <a:avLst/>
          </a:prstGeom>
          <a:noFill/>
          <a:ln w="9525">
            <a:noFill/>
          </a:ln>
        </p:spPr>
      </p:pic>
      <p:sp>
        <p:nvSpPr>
          <p:cNvPr id="90116"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331</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117" name="Rectangle 4"/>
          <p:cNvSpPr/>
          <p:nvPr>
            <p:custDataLst>
              <p:tags r:id="rId4"/>
            </p:custDataLst>
          </p:nvPr>
        </p:nvSpPr>
        <p:spPr>
          <a:xfrm>
            <a:off x="1631951" y="958265"/>
            <a:ext cx="8964613" cy="5262146"/>
          </a:xfrm>
          <a:prstGeom prst="rect">
            <a:avLst/>
          </a:prstGeom>
          <a:solidFill>
            <a:srgbClr val="FFFFFF"/>
          </a:solidFill>
          <a:ln w="9525" cap="flat" cmpd="sng">
            <a:solidFill>
              <a:srgbClr val="808080"/>
            </a:solidFill>
            <a:prstDash val="solid"/>
            <a:miter/>
            <a:headEnd type="none" w="med" len="med"/>
            <a:tailEnd type="none" w="med" len="med"/>
          </a:ln>
        </p:spPr>
        <p:txBody>
          <a:bodyPr wrap="squar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20000"/>
              </a:lnSpc>
              <a:spcBef>
                <a:spcPct val="40000"/>
              </a:spcBef>
              <a:spcAft>
                <a:spcPct val="0"/>
              </a:spcAft>
              <a:buNone/>
              <a:tabLst>
                <a:tab pos="457200" algn="l"/>
              </a:tabLst>
            </a:pPr>
            <a:r>
              <a:rPr lang="en-US" altLang="en-US" sz="2800" b="1" dirty="0">
                <a:solidFill>
                  <a:srgbClr val="000000"/>
                </a:solidFill>
                <a:latin typeface="微软雅黑" panose="020B0503020204020204" pitchFamily="34" charset="-122"/>
              </a:rPr>
              <a:t>几点说明：</a:t>
            </a:r>
          </a:p>
          <a:p>
            <a:pPr marL="0" indent="0" algn="just" defTabSz="914400" eaLnBrk="1" hangingPunct="1">
              <a:lnSpc>
                <a:spcPct val="120000"/>
              </a:lnSpc>
              <a:spcBef>
                <a:spcPct val="40000"/>
              </a:spcBef>
              <a:spcAft>
                <a:spcPct val="0"/>
              </a:spcAft>
              <a:buNone/>
              <a:tabLst>
                <a:tab pos="457200" algn="l"/>
              </a:tabLst>
            </a:pPr>
            <a:r>
              <a:rPr lang="en-US" altLang="en-US" sz="2400" b="1" dirty="0">
                <a:solidFill>
                  <a:srgbClr val="000000"/>
                </a:solidFill>
                <a:latin typeface="微软雅黑" panose="020B0503020204020204" pitchFamily="34" charset="-122"/>
              </a:rPr>
              <a:t>（</a:t>
            </a:r>
            <a:r>
              <a:rPr lang="en-US" altLang="zh-CN" sz="2400" b="1" dirty="0">
                <a:solidFill>
                  <a:srgbClr val="000000"/>
                </a:solidFill>
                <a:latin typeface="微软雅黑" panose="020B0503020204020204" pitchFamily="34" charset="-122"/>
              </a:rPr>
              <a:t>1</a:t>
            </a:r>
            <a:r>
              <a:rPr lang="en-US" altLang="en-US" sz="2400" b="1" dirty="0">
                <a:solidFill>
                  <a:srgbClr val="000000"/>
                </a:solidFill>
                <a:latin typeface="微软雅黑" panose="020B0503020204020204" pitchFamily="34" charset="-122"/>
              </a:rPr>
              <a:t>）设样本空间</a:t>
            </a:r>
            <a:r>
              <a:rPr lang="en-US" altLang="zh-CN" sz="2400" b="1" i="1" dirty="0">
                <a:solidFill>
                  <a:srgbClr val="000000"/>
                </a:solidFill>
                <a:latin typeface="微软雅黑" panose="020B0503020204020204" pitchFamily="34" charset="-122"/>
              </a:rPr>
              <a:t>D</a:t>
            </a:r>
            <a:r>
              <a:rPr lang="en-US" altLang="en-US" sz="2400" b="1" dirty="0">
                <a:solidFill>
                  <a:srgbClr val="000000"/>
                </a:solidFill>
                <a:latin typeface="微软雅黑" panose="020B0503020204020204" pitchFamily="34" charset="-122"/>
              </a:rPr>
              <a:t>中有</a:t>
            </a:r>
            <a:r>
              <a:rPr lang="en-US" altLang="zh-CN" sz="2400" b="1" i="1" dirty="0">
                <a:solidFill>
                  <a:srgbClr val="000000"/>
                </a:solidFill>
                <a:latin typeface="微软雅黑" panose="020B0503020204020204" pitchFamily="34" charset="-122"/>
              </a:rPr>
              <a:t>n</a:t>
            </a:r>
            <a:r>
              <a:rPr lang="en-US" altLang="en-US" sz="2400" b="1" dirty="0">
                <a:solidFill>
                  <a:srgbClr val="000000"/>
                </a:solidFill>
                <a:latin typeface="微软雅黑" panose="020B0503020204020204" pitchFamily="34" charset="-122"/>
              </a:rPr>
              <a:t>个元素，则</a:t>
            </a:r>
            <a:r>
              <a:rPr lang="en-US" altLang="zh-CN" sz="2400" b="1" i="1" dirty="0">
                <a:solidFill>
                  <a:srgbClr val="000000"/>
                </a:solidFill>
                <a:latin typeface="微软雅黑" panose="020B0503020204020204" pitchFamily="34" charset="-122"/>
              </a:rPr>
              <a:t>D</a:t>
            </a:r>
            <a:r>
              <a:rPr lang="en-US" altLang="en-US" sz="2400" b="1" dirty="0">
                <a:solidFill>
                  <a:srgbClr val="000000"/>
                </a:solidFill>
                <a:latin typeface="微软雅黑" panose="020B0503020204020204" pitchFamily="34" charset="-122"/>
              </a:rPr>
              <a:t>中子集的个数为    个。</a:t>
            </a:r>
            <a:endParaRPr lang="en-US" altLang="en-US" sz="2600" b="1" dirty="0">
              <a:solidFill>
                <a:srgbClr val="000000"/>
              </a:solidFill>
              <a:latin typeface="微软雅黑" panose="020B0503020204020204" pitchFamily="34" charset="-122"/>
            </a:endParaRPr>
          </a:p>
          <a:p>
            <a:pPr marL="0" indent="0" algn="just" defTabSz="914400" eaLnBrk="1" hangingPunct="1">
              <a:lnSpc>
                <a:spcPct val="120000"/>
              </a:lnSpc>
              <a:spcBef>
                <a:spcPct val="40000"/>
              </a:spcBef>
              <a:spcAft>
                <a:spcPct val="0"/>
              </a:spcAft>
              <a:buNone/>
              <a:tabLst>
                <a:tab pos="457200" algn="l"/>
              </a:tabLst>
            </a:pPr>
            <a:r>
              <a:rPr lang="en-US" altLang="en-US" sz="2600" b="1" dirty="0">
                <a:solidFill>
                  <a:srgbClr val="000000"/>
                </a:solidFill>
                <a:latin typeface="微软雅黑" panose="020B0503020204020204" pitchFamily="34" charset="-122"/>
              </a:rPr>
              <a:t>         ：</a:t>
            </a:r>
            <a:r>
              <a:rPr lang="en-US" altLang="zh-CN" sz="2600" b="1" i="1" dirty="0">
                <a:solidFill>
                  <a:srgbClr val="000000"/>
                </a:solidFill>
                <a:latin typeface="微软雅黑" panose="020B0503020204020204" pitchFamily="34" charset="-122"/>
              </a:rPr>
              <a:t>D </a:t>
            </a:r>
            <a:r>
              <a:rPr lang="en-US" altLang="en-US" sz="2600" b="1" dirty="0">
                <a:solidFill>
                  <a:srgbClr val="000000"/>
                </a:solidFill>
                <a:latin typeface="微软雅黑" panose="020B0503020204020204" pitchFamily="34" charset="-122"/>
              </a:rPr>
              <a:t>的所有子集。</a:t>
            </a:r>
          </a:p>
          <a:p>
            <a:pPr marL="0" indent="0" algn="just" defTabSz="914400" eaLnBrk="1" hangingPunct="1">
              <a:lnSpc>
                <a:spcPct val="120000"/>
              </a:lnSpc>
              <a:spcBef>
                <a:spcPct val="40000"/>
              </a:spcBef>
              <a:spcAft>
                <a:spcPct val="0"/>
              </a:spcAft>
              <a:buNone/>
              <a:tabLst>
                <a:tab pos="457200" algn="l"/>
              </a:tabLst>
            </a:pPr>
            <a:r>
              <a:rPr lang="en-US" altLang="en-US" sz="2600" b="1" dirty="0">
                <a:solidFill>
                  <a:srgbClr val="000000"/>
                </a:solidFill>
                <a:latin typeface="微软雅黑" panose="020B0503020204020204" pitchFamily="34" charset="-122"/>
              </a:rPr>
              <a:t>（</a:t>
            </a:r>
            <a:r>
              <a:rPr lang="en-US" altLang="zh-CN" sz="2600" b="1" dirty="0">
                <a:solidFill>
                  <a:srgbClr val="000000"/>
                </a:solidFill>
                <a:latin typeface="微软雅黑" panose="020B0503020204020204" pitchFamily="34" charset="-122"/>
              </a:rPr>
              <a:t>2</a:t>
            </a:r>
            <a:r>
              <a:rPr lang="en-US" altLang="en-US" sz="2600" b="1" dirty="0">
                <a:solidFill>
                  <a:srgbClr val="000000"/>
                </a:solidFill>
                <a:latin typeface="微软雅黑" panose="020B0503020204020204" pitchFamily="34" charset="-122"/>
              </a:rPr>
              <a:t>）概率分配函数：把</a:t>
            </a:r>
            <a:r>
              <a:rPr lang="en-US" altLang="zh-CN" sz="2600" b="1" i="1" dirty="0">
                <a:solidFill>
                  <a:srgbClr val="000000"/>
                </a:solidFill>
                <a:latin typeface="微软雅黑" panose="020B0503020204020204" pitchFamily="34" charset="-122"/>
              </a:rPr>
              <a:t>D</a:t>
            </a:r>
            <a:r>
              <a:rPr lang="en-US" altLang="en-US" sz="2600" b="1" dirty="0">
                <a:solidFill>
                  <a:srgbClr val="000000"/>
                </a:solidFill>
                <a:latin typeface="微软雅黑" panose="020B0503020204020204" pitchFamily="34" charset="-122"/>
              </a:rPr>
              <a:t>的任意一个子集</a:t>
            </a:r>
            <a:r>
              <a:rPr lang="en-US" altLang="zh-CN" sz="2600" b="1" i="1" dirty="0">
                <a:solidFill>
                  <a:srgbClr val="000000"/>
                </a:solidFill>
                <a:latin typeface="微软雅黑" panose="020B0503020204020204" pitchFamily="34" charset="-122"/>
              </a:rPr>
              <a:t>A</a:t>
            </a:r>
            <a:r>
              <a:rPr lang="en-US" altLang="en-US" sz="2600" b="1" dirty="0">
                <a:solidFill>
                  <a:srgbClr val="000000"/>
                </a:solidFill>
                <a:latin typeface="微软雅黑" panose="020B0503020204020204" pitchFamily="34" charset="-122"/>
              </a:rPr>
              <a:t>都映射为</a:t>
            </a:r>
            <a:r>
              <a:rPr lang="en-US" altLang="zh-CN" sz="2600" b="1" dirty="0">
                <a:solidFill>
                  <a:srgbClr val="000000"/>
                </a:solidFill>
                <a:latin typeface="微软雅黑" panose="020B0503020204020204" pitchFamily="34" charset="-122"/>
              </a:rPr>
              <a:t>[0</a:t>
            </a:r>
            <a:r>
              <a:rPr lang="en-US" altLang="en-US" sz="2600" b="1" dirty="0">
                <a:solidFill>
                  <a:srgbClr val="000000"/>
                </a:solidFill>
                <a:latin typeface="微软雅黑" panose="020B0503020204020204" pitchFamily="34" charset="-122"/>
              </a:rPr>
              <a:t>，</a:t>
            </a:r>
            <a:r>
              <a:rPr lang="en-US" altLang="zh-CN" sz="2600" b="1" dirty="0">
                <a:solidFill>
                  <a:srgbClr val="000000"/>
                </a:solidFill>
                <a:latin typeface="微软雅黑" panose="020B0503020204020204" pitchFamily="34" charset="-122"/>
              </a:rPr>
              <a:t>1]</a:t>
            </a:r>
            <a:r>
              <a:rPr lang="en-US" altLang="en-US" sz="2600" b="1" dirty="0">
                <a:solidFill>
                  <a:srgbClr val="000000"/>
                </a:solidFill>
                <a:latin typeface="微软雅黑" panose="020B0503020204020204" pitchFamily="34" charset="-122"/>
              </a:rPr>
              <a:t>上的一个数</a:t>
            </a:r>
            <a:r>
              <a:rPr lang="en-US" altLang="zh-CN" sz="2600" b="1" i="1" dirty="0">
                <a:solidFill>
                  <a:srgbClr val="000000"/>
                </a:solidFill>
                <a:latin typeface="微软雅黑" panose="020B0503020204020204" pitchFamily="34" charset="-122"/>
              </a:rPr>
              <a:t>M</a:t>
            </a:r>
            <a:r>
              <a:rPr lang="en-US" altLang="en-US" sz="2600" b="1" dirty="0">
                <a:solidFill>
                  <a:srgbClr val="000000"/>
                </a:solidFill>
                <a:latin typeface="微软雅黑" panose="020B0503020204020204" pitchFamily="34" charset="-122"/>
              </a:rPr>
              <a:t>（</a:t>
            </a:r>
            <a:r>
              <a:rPr lang="en-US" altLang="zh-CN" sz="2600" b="1" i="1" dirty="0">
                <a:solidFill>
                  <a:srgbClr val="000000"/>
                </a:solidFill>
                <a:latin typeface="微软雅黑" panose="020B0503020204020204" pitchFamily="34" charset="-122"/>
              </a:rPr>
              <a:t>A</a:t>
            </a:r>
            <a:r>
              <a:rPr lang="en-US" altLang="en-US" sz="2600" b="1" dirty="0">
                <a:solidFill>
                  <a:srgbClr val="000000"/>
                </a:solidFill>
                <a:latin typeface="微软雅黑" panose="020B0503020204020204" pitchFamily="34" charset="-122"/>
              </a:rPr>
              <a:t>）。</a:t>
            </a:r>
          </a:p>
          <a:p>
            <a:pPr marL="0" indent="0" algn="just" defTabSz="914400" eaLnBrk="1" hangingPunct="1">
              <a:lnSpc>
                <a:spcPct val="120000"/>
              </a:lnSpc>
              <a:spcBef>
                <a:spcPct val="40000"/>
              </a:spcBef>
              <a:spcAft>
                <a:spcPct val="0"/>
              </a:spcAft>
              <a:buNone/>
              <a:tabLst>
                <a:tab pos="457200" algn="l"/>
              </a:tabLst>
            </a:pPr>
            <a:r>
              <a:rPr lang="en-US" altLang="en-US" sz="2600" b="1" dirty="0">
                <a:solidFill>
                  <a:srgbClr val="000000"/>
                </a:solidFill>
                <a:latin typeface="微软雅黑" panose="020B0503020204020204" pitchFamily="34" charset="-122"/>
              </a:rPr>
              <a:t>              ，         时，</a:t>
            </a:r>
            <a:r>
              <a:rPr lang="en-US" altLang="zh-CN" sz="2600" b="1" i="1" dirty="0">
                <a:solidFill>
                  <a:srgbClr val="000000"/>
                </a:solidFill>
                <a:latin typeface="微软雅黑" panose="020B0503020204020204" pitchFamily="34" charset="-122"/>
              </a:rPr>
              <a:t>M</a:t>
            </a:r>
            <a:r>
              <a:rPr lang="en-US" altLang="en-US" sz="2600" b="1" dirty="0">
                <a:solidFill>
                  <a:srgbClr val="000000"/>
                </a:solidFill>
                <a:latin typeface="微软雅黑" panose="020B0503020204020204" pitchFamily="34" charset="-122"/>
              </a:rPr>
              <a:t>（</a:t>
            </a:r>
            <a:r>
              <a:rPr lang="en-US" altLang="zh-CN" sz="2600" b="1" i="1" dirty="0">
                <a:solidFill>
                  <a:srgbClr val="000000"/>
                </a:solidFill>
                <a:latin typeface="微软雅黑" panose="020B0503020204020204" pitchFamily="34" charset="-122"/>
              </a:rPr>
              <a:t>A</a:t>
            </a:r>
            <a:r>
              <a:rPr lang="en-US" altLang="en-US" sz="2600" b="1" dirty="0">
                <a:solidFill>
                  <a:srgbClr val="000000"/>
                </a:solidFill>
                <a:latin typeface="微软雅黑" panose="020B0503020204020204" pitchFamily="34" charset="-122"/>
              </a:rPr>
              <a:t>）：对相应命题</a:t>
            </a:r>
            <a:r>
              <a:rPr lang="en-US" altLang="zh-CN" sz="2600" b="1" i="1" dirty="0">
                <a:solidFill>
                  <a:srgbClr val="000000"/>
                </a:solidFill>
                <a:latin typeface="微软雅黑" panose="020B0503020204020204" pitchFamily="34" charset="-122"/>
              </a:rPr>
              <a:t>A</a:t>
            </a:r>
            <a:r>
              <a:rPr lang="en-US" altLang="en-US" sz="2600" b="1" dirty="0">
                <a:solidFill>
                  <a:srgbClr val="000000"/>
                </a:solidFill>
                <a:latin typeface="微软雅黑" panose="020B0503020204020204" pitchFamily="34" charset="-122"/>
              </a:rPr>
              <a:t>的精确信任度。</a:t>
            </a:r>
          </a:p>
          <a:p>
            <a:pPr marL="0" indent="0" algn="just" defTabSz="914400" eaLnBrk="1" hangingPunct="1">
              <a:lnSpc>
                <a:spcPct val="120000"/>
              </a:lnSpc>
              <a:spcBef>
                <a:spcPct val="40000"/>
              </a:spcBef>
              <a:spcAft>
                <a:spcPct val="0"/>
              </a:spcAft>
              <a:buNone/>
              <a:tabLst>
                <a:tab pos="457200" algn="l"/>
              </a:tabLst>
            </a:pPr>
            <a:r>
              <a:rPr lang="en-US" altLang="en-US" sz="2600" b="1" dirty="0">
                <a:solidFill>
                  <a:srgbClr val="000000"/>
                </a:solidFill>
                <a:latin typeface="微软雅黑" panose="020B0503020204020204" pitchFamily="34" charset="-122"/>
              </a:rPr>
              <a:t>（</a:t>
            </a:r>
            <a:r>
              <a:rPr lang="en-US" altLang="zh-CN" sz="2600" b="1" dirty="0">
                <a:solidFill>
                  <a:srgbClr val="000000"/>
                </a:solidFill>
                <a:latin typeface="微软雅黑" panose="020B0503020204020204" pitchFamily="34" charset="-122"/>
              </a:rPr>
              <a:t>3</a:t>
            </a:r>
            <a:r>
              <a:rPr lang="en-US" altLang="en-US" sz="2600" b="1" dirty="0">
                <a:solidFill>
                  <a:srgbClr val="000000"/>
                </a:solidFill>
                <a:latin typeface="微软雅黑" panose="020B0503020204020204" pitchFamily="34" charset="-122"/>
              </a:rPr>
              <a:t>）概率分配函数与概率不同。</a:t>
            </a:r>
            <a:r>
              <a:rPr lang="en-US" altLang="en-US" sz="3200" dirty="0">
                <a:solidFill>
                  <a:srgbClr val="000000"/>
                </a:solidFill>
                <a:latin typeface="微软雅黑" panose="020B0503020204020204" pitchFamily="34" charset="-122"/>
              </a:rPr>
              <a:t> </a:t>
            </a:r>
          </a:p>
        </p:txBody>
      </p:sp>
      <p:sp>
        <p:nvSpPr>
          <p:cNvPr id="90118" name="Rectangle 6"/>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aphicFrame>
        <p:nvGraphicFramePr>
          <p:cNvPr id="90119" name="Object 5"/>
          <p:cNvGraphicFramePr/>
          <p:nvPr/>
        </p:nvGraphicFramePr>
        <p:xfrm>
          <a:off x="9479915" y="1845311"/>
          <a:ext cx="406400" cy="487045"/>
        </p:xfrm>
        <a:graphic>
          <a:graphicData uri="http://schemas.openxmlformats.org/presentationml/2006/ole">
            <mc:AlternateContent xmlns:mc="http://schemas.openxmlformats.org/markup-compatibility/2006">
              <mc:Choice xmlns:v="urn:schemas-microsoft-com:vml" Requires="v">
                <p:oleObj r:id="rId14" imgW="177800" imgH="190500" progId="Equation.3">
                  <p:embed/>
                </p:oleObj>
              </mc:Choice>
              <mc:Fallback>
                <p:oleObj r:id="rId14" imgW="177800" imgH="190500" progId="Equation.3">
                  <p:embed/>
                  <p:pic>
                    <p:nvPicPr>
                      <p:cNvPr id="90119" name="Object 5"/>
                      <p:cNvPicPr/>
                      <p:nvPr/>
                    </p:nvPicPr>
                    <p:blipFill>
                      <a:blip r:embed="rId15"/>
                      <a:stretch>
                        <a:fillRect/>
                      </a:stretch>
                    </p:blipFill>
                    <p:spPr>
                      <a:xfrm>
                        <a:off x="9479915" y="1845311"/>
                        <a:ext cx="406400" cy="487045"/>
                      </a:xfrm>
                      <a:prstGeom prst="rect">
                        <a:avLst/>
                      </a:prstGeom>
                      <a:noFill/>
                      <a:ln w="38100">
                        <a:noFill/>
                        <a:miter/>
                      </a:ln>
                    </p:spPr>
                  </p:pic>
                </p:oleObj>
              </mc:Fallback>
            </mc:AlternateContent>
          </a:graphicData>
        </a:graphic>
      </p:graphicFrame>
      <p:sp>
        <p:nvSpPr>
          <p:cNvPr id="90120" name="Rectangle 8"/>
          <p:cNvSpPr/>
          <p:nvPr>
            <p:custDataLst>
              <p:tags r:id="rId6"/>
            </p:custDataLst>
          </p:nvPr>
        </p:nvSpPr>
        <p:spPr>
          <a:xfrm>
            <a:off x="1524001" y="507484"/>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aphicFrame>
        <p:nvGraphicFramePr>
          <p:cNvPr id="90121" name="Object 7"/>
          <p:cNvGraphicFramePr/>
          <p:nvPr/>
        </p:nvGraphicFramePr>
        <p:xfrm>
          <a:off x="2182495" y="2452370"/>
          <a:ext cx="457200" cy="467360"/>
        </p:xfrm>
        <a:graphic>
          <a:graphicData uri="http://schemas.openxmlformats.org/presentationml/2006/ole">
            <mc:AlternateContent xmlns:mc="http://schemas.openxmlformats.org/markup-compatibility/2006">
              <mc:Choice xmlns:v="urn:schemas-microsoft-com:vml" Requires="v">
                <p:oleObj r:id="rId16" imgW="203200" imgH="190500" progId="Equation.3">
                  <p:embed/>
                </p:oleObj>
              </mc:Choice>
              <mc:Fallback>
                <p:oleObj r:id="rId16" imgW="203200" imgH="190500" progId="Equation.3">
                  <p:embed/>
                  <p:pic>
                    <p:nvPicPr>
                      <p:cNvPr id="90121" name="Object 7"/>
                      <p:cNvPicPr/>
                      <p:nvPr/>
                    </p:nvPicPr>
                    <p:blipFill>
                      <a:blip r:embed="rId17"/>
                      <a:stretch>
                        <a:fillRect/>
                      </a:stretch>
                    </p:blipFill>
                    <p:spPr>
                      <a:xfrm>
                        <a:off x="2182495" y="2452370"/>
                        <a:ext cx="457200" cy="467360"/>
                      </a:xfrm>
                      <a:prstGeom prst="rect">
                        <a:avLst/>
                      </a:prstGeom>
                      <a:noFill/>
                      <a:ln w="38100">
                        <a:noFill/>
                        <a:miter/>
                      </a:ln>
                    </p:spPr>
                  </p:pic>
                </p:oleObj>
              </mc:Fallback>
            </mc:AlternateContent>
          </a:graphicData>
        </a:graphic>
      </p:graphicFrame>
      <p:graphicFrame>
        <p:nvGraphicFramePr>
          <p:cNvPr id="90122" name="Object 10"/>
          <p:cNvGraphicFramePr/>
          <p:nvPr/>
        </p:nvGraphicFramePr>
        <p:xfrm>
          <a:off x="2422844" y="4362769"/>
          <a:ext cx="928687" cy="358775"/>
        </p:xfrm>
        <a:graphic>
          <a:graphicData uri="http://schemas.openxmlformats.org/presentationml/2006/ole">
            <mc:AlternateContent xmlns:mc="http://schemas.openxmlformats.org/markup-compatibility/2006">
              <mc:Choice xmlns:v="urn:schemas-microsoft-com:vml" Requires="v">
                <p:oleObj r:id="rId18" imgW="431165" imgH="165100" progId="Equation.DSMT4">
                  <p:embed/>
                </p:oleObj>
              </mc:Choice>
              <mc:Fallback>
                <p:oleObj r:id="rId18" imgW="431165" imgH="165100" progId="Equation.DSMT4">
                  <p:embed/>
                  <p:pic>
                    <p:nvPicPr>
                      <p:cNvPr id="90122" name="Object 10"/>
                      <p:cNvPicPr/>
                      <p:nvPr/>
                    </p:nvPicPr>
                    <p:blipFill>
                      <a:blip r:embed="rId19"/>
                      <a:stretch>
                        <a:fillRect/>
                      </a:stretch>
                    </p:blipFill>
                    <p:spPr>
                      <a:xfrm>
                        <a:off x="2422844" y="4362769"/>
                        <a:ext cx="928687" cy="358775"/>
                      </a:xfrm>
                      <a:prstGeom prst="rect">
                        <a:avLst/>
                      </a:prstGeom>
                      <a:noFill/>
                      <a:ln w="38100">
                        <a:noFill/>
                        <a:miter/>
                      </a:ln>
                    </p:spPr>
                  </p:pic>
                </p:oleObj>
              </mc:Fallback>
            </mc:AlternateContent>
          </a:graphicData>
        </a:graphic>
      </p:graphicFrame>
      <p:graphicFrame>
        <p:nvGraphicFramePr>
          <p:cNvPr id="90123" name="Object 11"/>
          <p:cNvGraphicFramePr/>
          <p:nvPr/>
        </p:nvGraphicFramePr>
        <p:xfrm>
          <a:off x="3817621" y="4335464"/>
          <a:ext cx="923925" cy="407987"/>
        </p:xfrm>
        <a:graphic>
          <a:graphicData uri="http://schemas.openxmlformats.org/presentationml/2006/ole">
            <mc:AlternateContent xmlns:mc="http://schemas.openxmlformats.org/markup-compatibility/2006">
              <mc:Choice xmlns:v="urn:schemas-microsoft-com:vml" Requires="v">
                <p:oleObj r:id="rId20" imgW="431800" imgH="190500" progId="Equation.3">
                  <p:embed/>
                </p:oleObj>
              </mc:Choice>
              <mc:Fallback>
                <p:oleObj r:id="rId20" imgW="431800" imgH="190500" progId="Equation.3">
                  <p:embed/>
                  <p:pic>
                    <p:nvPicPr>
                      <p:cNvPr id="90123" name="Object 11"/>
                      <p:cNvPicPr/>
                      <p:nvPr/>
                    </p:nvPicPr>
                    <p:blipFill>
                      <a:blip r:embed="rId21"/>
                      <a:stretch>
                        <a:fillRect/>
                      </a:stretch>
                    </p:blipFill>
                    <p:spPr>
                      <a:xfrm>
                        <a:off x="3817621" y="4335464"/>
                        <a:ext cx="923925" cy="407987"/>
                      </a:xfrm>
                      <a:prstGeom prst="rect">
                        <a:avLst/>
                      </a:prstGeom>
                      <a:noFill/>
                      <a:ln w="38100">
                        <a:noFill/>
                        <a:miter/>
                      </a:ln>
                    </p:spPr>
                  </p:pic>
                </p:oleObj>
              </mc:Fallback>
            </mc:AlternateContent>
          </a:graphicData>
        </a:graphic>
      </p:graphicFrame>
      <p:sp>
        <p:nvSpPr>
          <p:cNvPr id="90124" name="Rectangle 13"/>
          <p:cNvSpPr/>
          <p:nvPr/>
        </p:nvSpPr>
        <p:spPr>
          <a:xfrm>
            <a:off x="1524000" y="1"/>
            <a:ext cx="9144000" cy="765175"/>
          </a:xfrm>
          <a:prstGeom prst="rect">
            <a:avLst/>
          </a:prstGeom>
          <a:solidFill>
            <a:srgbClr val="A50021"/>
          </a:solidFill>
          <a:ln w="9525">
            <a:noFill/>
          </a:ln>
        </p:spPr>
        <p:txBody>
          <a:bodyPr anchor="b" anchorCtr="0"/>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176530" defTabSz="914400" eaLnBrk="1" hangingPunct="1">
              <a:lnSpc>
                <a:spcPct val="100000"/>
              </a:lnSpc>
              <a:spcAft>
                <a:spcPct val="0"/>
              </a:spcAft>
              <a:buNone/>
            </a:pPr>
            <a:r>
              <a:rPr lang="en-US" altLang="zh-CN" sz="4000" b="1" dirty="0">
                <a:solidFill>
                  <a:srgbClr val="FFFFFF"/>
                </a:solidFill>
                <a:latin typeface="微软雅黑" panose="020B0503020204020204" pitchFamily="34" charset="-122"/>
              </a:rPr>
              <a:t>4.5.1 </a:t>
            </a:r>
            <a:r>
              <a:rPr lang="en-US" altLang="en-US" sz="4000" b="1" dirty="0">
                <a:solidFill>
                  <a:srgbClr val="FFFFFF"/>
                </a:solidFill>
                <a:latin typeface="微软雅黑" panose="020B0503020204020204" pitchFamily="34" charset="-122"/>
              </a:rPr>
              <a:t>概率分配函数</a:t>
            </a:r>
          </a:p>
        </p:txBody>
      </p:sp>
      <p:sp>
        <p:nvSpPr>
          <p:cNvPr id="184339" name="AutoShape 19"/>
          <p:cNvSpPr/>
          <p:nvPr>
            <p:custDataLst>
              <p:tags r:id="rId7"/>
            </p:custDataLst>
          </p:nvPr>
        </p:nvSpPr>
        <p:spPr>
          <a:xfrm>
            <a:off x="2495550" y="2925128"/>
            <a:ext cx="7848600" cy="762000"/>
          </a:xfrm>
          <a:prstGeom prst="borderCallout2">
            <a:avLst>
              <a:gd name="adj1" fmla="val 15000"/>
              <a:gd name="adj2" fmla="val -972"/>
              <a:gd name="adj3" fmla="val 15000"/>
              <a:gd name="adj4" fmla="val -3903"/>
              <a:gd name="adj5" fmla="val 42000"/>
              <a:gd name="adj6" fmla="val -5866"/>
            </a:avLst>
          </a:prstGeom>
          <a:gradFill rotWithShape="0">
            <a:gsLst>
              <a:gs pos="0">
                <a:srgbClr val="CCFFCC"/>
              </a:gs>
              <a:gs pos="100000">
                <a:srgbClr val="FFFFFF"/>
              </a:gs>
            </a:gsLst>
            <a:path path="rect">
              <a:fillToRect l="100000" b="100000"/>
            </a:path>
            <a:tileRect/>
          </a:gradFill>
          <a:ln w="9525" cap="flat" cmpd="sng">
            <a:solidFill>
              <a:schemeClr val="accent2"/>
            </a:solidFill>
            <a:prstDash val="solid"/>
            <a:miter/>
            <a:headEnd type="none" w="med" len="med"/>
            <a:tailEnd type="none" w="med" len="med"/>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00000"/>
              </a:lnSpc>
              <a:spcAft>
                <a:spcPct val="0"/>
              </a:spcAft>
              <a:buClr>
                <a:schemeClr val="accent2"/>
              </a:buClr>
              <a:buFont typeface="Wingdings" panose="05000000000000000000" pitchFamily="2" charset="2"/>
              <a:buChar char="§"/>
            </a:pPr>
            <a:r>
              <a:rPr lang="en-US" altLang="zh-CN" sz="2200" b="1" dirty="0">
                <a:solidFill>
                  <a:srgbClr val="000000"/>
                </a:solidFill>
                <a:latin typeface="微软雅黑" panose="020B0503020204020204" pitchFamily="34" charset="-122"/>
              </a:rPr>
              <a:t> </a:t>
            </a:r>
            <a:r>
              <a:rPr lang="en-US" altLang="en-US" sz="2200" b="1" dirty="0">
                <a:solidFill>
                  <a:srgbClr val="000000"/>
                </a:solidFill>
                <a:latin typeface="微软雅黑" panose="020B0503020204020204" pitchFamily="34" charset="-122"/>
              </a:rPr>
              <a:t>例如，设 </a:t>
            </a:r>
            <a:r>
              <a:rPr lang="en-US" altLang="zh-CN" sz="2200" b="1" i="1" dirty="0">
                <a:solidFill>
                  <a:srgbClr val="000000"/>
                </a:solidFill>
                <a:latin typeface="微软雅黑" panose="020B0503020204020204" pitchFamily="34" charset="-122"/>
              </a:rPr>
              <a:t>A</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红</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p>
          <a:p>
            <a:pPr marL="0" indent="0" algn="just" defTabSz="914400" eaLnBrk="1" hangingPunct="1">
              <a:lnSpc>
                <a:spcPct val="100000"/>
              </a:lnSpc>
              <a:spcAft>
                <a:spcPct val="0"/>
              </a:spcAft>
              <a:buClr>
                <a:schemeClr val="accent2"/>
              </a:buClr>
              <a:buNone/>
            </a:pPr>
            <a:r>
              <a:rPr lang="en-US" altLang="en-US" sz="2200" b="1" i="1" dirty="0">
                <a:solidFill>
                  <a:srgbClr val="000000"/>
                </a:solidFill>
                <a:latin typeface="微软雅黑" panose="020B0503020204020204" pitchFamily="34" charset="-122"/>
              </a:rPr>
              <a:t>    </a:t>
            </a: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i="1" dirty="0">
                <a:solidFill>
                  <a:srgbClr val="000000"/>
                </a:solidFill>
                <a:latin typeface="微软雅黑" panose="020B0503020204020204" pitchFamily="34" charset="-122"/>
              </a:rPr>
              <a:t>A</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=0.3</a:t>
            </a:r>
            <a:r>
              <a:rPr lang="en-US" altLang="en-US" sz="2200" b="1" dirty="0">
                <a:solidFill>
                  <a:srgbClr val="000000"/>
                </a:solidFill>
                <a:latin typeface="微软雅黑" panose="020B0503020204020204" pitchFamily="34" charset="-122"/>
              </a:rPr>
              <a:t>：命题“</a:t>
            </a:r>
            <a:r>
              <a:rPr lang="en-US" altLang="zh-CN" sz="2200" b="1" i="1" dirty="0">
                <a:solidFill>
                  <a:srgbClr val="000000"/>
                </a:solidFill>
                <a:latin typeface="微软雅黑" panose="020B0503020204020204" pitchFamily="34" charset="-122"/>
              </a:rPr>
              <a:t>x</a:t>
            </a:r>
            <a:r>
              <a:rPr lang="en-US" altLang="en-US" sz="2200" b="1" dirty="0">
                <a:solidFill>
                  <a:srgbClr val="000000"/>
                </a:solidFill>
                <a:latin typeface="微软雅黑" panose="020B0503020204020204" pitchFamily="34" charset="-122"/>
              </a:rPr>
              <a:t>是红色”的信任度是</a:t>
            </a:r>
            <a:r>
              <a:rPr lang="en-US" altLang="zh-CN" sz="2200" b="1" dirty="0">
                <a:solidFill>
                  <a:srgbClr val="000000"/>
                </a:solidFill>
                <a:latin typeface="微软雅黑" panose="020B0503020204020204" pitchFamily="34" charset="-122"/>
              </a:rPr>
              <a:t>0.3</a:t>
            </a:r>
            <a:r>
              <a:rPr lang="en-US" altLang="en-US" sz="2200" b="1" dirty="0">
                <a:solidFill>
                  <a:srgbClr val="000000"/>
                </a:solidFill>
                <a:latin typeface="微软雅黑" panose="020B0503020204020204" pitchFamily="34" charset="-122"/>
              </a:rPr>
              <a:t>。 </a:t>
            </a:r>
          </a:p>
        </p:txBody>
      </p:sp>
      <p:sp>
        <p:nvSpPr>
          <p:cNvPr id="90126" name="Rectangle 20"/>
          <p:cNvSpPr>
            <a:spLocks noGrp="1" noChangeArrowheads="1"/>
          </p:cNvSpPr>
          <p:nvPr>
            <p:ph type="title" idx="4294967295"/>
            <p:custDataLst>
              <p:tags r:id="rId8"/>
            </p:custDataLst>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4.3.1 概率分配函数</a:t>
            </a:r>
          </a:p>
        </p:txBody>
      </p:sp>
      <p:sp>
        <p:nvSpPr>
          <p:cNvPr id="184341" name="AutoShape 21"/>
          <p:cNvSpPr/>
          <p:nvPr>
            <p:custDataLst>
              <p:tags r:id="rId9"/>
            </p:custDataLst>
          </p:nvPr>
        </p:nvSpPr>
        <p:spPr>
          <a:xfrm>
            <a:off x="2639695" y="2600961"/>
            <a:ext cx="7543800" cy="2794635"/>
          </a:xfrm>
          <a:prstGeom prst="borderCallout2">
            <a:avLst>
              <a:gd name="adj1" fmla="val 4741"/>
              <a:gd name="adj2" fmla="val -1009"/>
              <a:gd name="adj3" fmla="val 4741"/>
              <a:gd name="adj4" fmla="val -4333"/>
              <a:gd name="adj5" fmla="val 106880"/>
              <a:gd name="adj6" fmla="val -4787"/>
            </a:avLst>
          </a:prstGeom>
          <a:gradFill rotWithShape="0">
            <a:gsLst>
              <a:gs pos="0">
                <a:srgbClr val="CCFFFF"/>
              </a:gs>
              <a:gs pos="100000">
                <a:srgbClr val="FFFFFF"/>
              </a:gs>
            </a:gsLst>
            <a:path path="rect">
              <a:fillToRect l="100000" b="100000"/>
            </a:path>
            <a:tileRect/>
          </a:gradFill>
          <a:ln w="9525" cap="flat" cmpd="sng">
            <a:solidFill>
              <a:schemeClr val="accent2"/>
            </a:solidFill>
            <a:prstDash val="solid"/>
            <a:miter/>
            <a:headEnd type="none" w="med" len="med"/>
            <a:tailEnd type="none" w="med" len="med"/>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spcAft>
                <a:spcPct val="0"/>
              </a:spcAft>
              <a:buClr>
                <a:schemeClr val="accent2"/>
              </a:buClr>
              <a:buFont typeface="Wingdings" panose="05000000000000000000" pitchFamily="2" charset="2"/>
              <a:buChar char="§"/>
            </a:pPr>
            <a:r>
              <a:rPr lang="en-US" altLang="zh-CN" sz="2200" b="1" dirty="0">
                <a:solidFill>
                  <a:srgbClr val="000000"/>
                </a:solidFill>
                <a:latin typeface="微软雅黑" panose="020B0503020204020204" pitchFamily="34" charset="-122"/>
              </a:rPr>
              <a:t> </a:t>
            </a:r>
            <a:r>
              <a:rPr lang="en-US" altLang="en-US" sz="2200" b="1" dirty="0">
                <a:solidFill>
                  <a:srgbClr val="000000"/>
                </a:solidFill>
                <a:latin typeface="微软雅黑" panose="020B0503020204020204" pitchFamily="34" charset="-122"/>
              </a:rPr>
              <a:t>设 </a:t>
            </a:r>
            <a:r>
              <a:rPr lang="en-US" altLang="zh-CN" sz="2200" b="1" i="1" dirty="0">
                <a:solidFill>
                  <a:srgbClr val="000000"/>
                </a:solidFill>
                <a:latin typeface="微软雅黑" panose="020B0503020204020204" pitchFamily="34" charset="-122"/>
              </a:rPr>
              <a:t>D</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红，黄，蓝</a:t>
            </a:r>
            <a:r>
              <a:rPr lang="en-US" altLang="zh-CN" sz="2200" b="1" dirty="0">
                <a:solidFill>
                  <a:srgbClr val="000000"/>
                </a:solidFill>
                <a:latin typeface="微软雅黑" panose="020B0503020204020204" pitchFamily="34" charset="-122"/>
              </a:rPr>
              <a:t>}</a:t>
            </a:r>
          </a:p>
          <a:p>
            <a:pPr marL="0" indent="0" algn="just" defTabSz="914400" eaLnBrk="1" hangingPunct="1">
              <a:spcAft>
                <a:spcPct val="0"/>
              </a:spcAft>
              <a:buNone/>
            </a:pP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红</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=0.3</a:t>
            </a:r>
            <a:r>
              <a:rPr lang="en-US" altLang="en-US" sz="2200" b="1" dirty="0">
                <a:solidFill>
                  <a:srgbClr val="000000"/>
                </a:solidFill>
                <a:latin typeface="微软雅黑" panose="020B0503020204020204" pitchFamily="34" charset="-122"/>
              </a:rPr>
              <a:t>， </a:t>
            </a: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黄</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=0</a:t>
            </a:r>
            <a:r>
              <a:rPr lang="en-US" altLang="en-US" sz="2200" b="1" dirty="0">
                <a:solidFill>
                  <a:srgbClr val="000000"/>
                </a:solidFill>
                <a:latin typeface="微软雅黑" panose="020B0503020204020204" pitchFamily="34" charset="-122"/>
              </a:rPr>
              <a:t>， </a:t>
            </a: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蓝</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=0.1</a:t>
            </a:r>
            <a:r>
              <a:rPr lang="en-US" altLang="en-US" sz="2200" b="1" dirty="0">
                <a:solidFill>
                  <a:srgbClr val="000000"/>
                </a:solidFill>
                <a:latin typeface="微软雅黑" panose="020B0503020204020204" pitchFamily="34" charset="-122"/>
              </a:rPr>
              <a:t>， </a:t>
            </a:r>
          </a:p>
          <a:p>
            <a:pPr marL="0" indent="0" algn="just" defTabSz="914400" eaLnBrk="1" hangingPunct="1">
              <a:spcAft>
                <a:spcPct val="0"/>
              </a:spcAft>
              <a:buNone/>
            </a:pP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红，黄</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=0.2</a:t>
            </a:r>
            <a:r>
              <a:rPr lang="en-US" altLang="en-US" sz="2200" b="1" dirty="0">
                <a:solidFill>
                  <a:srgbClr val="000000"/>
                </a:solidFill>
                <a:latin typeface="微软雅黑" panose="020B0503020204020204" pitchFamily="34" charset="-122"/>
              </a:rPr>
              <a:t>，</a:t>
            </a: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红，蓝</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=0.2</a:t>
            </a:r>
            <a:r>
              <a:rPr lang="en-US" altLang="en-US" sz="2200" b="1" dirty="0">
                <a:solidFill>
                  <a:srgbClr val="000000"/>
                </a:solidFill>
                <a:latin typeface="微软雅黑" panose="020B0503020204020204" pitchFamily="34" charset="-122"/>
              </a:rPr>
              <a:t>，</a:t>
            </a:r>
          </a:p>
          <a:p>
            <a:pPr marL="0" indent="0" algn="just" defTabSz="914400" eaLnBrk="1" hangingPunct="1">
              <a:spcAft>
                <a:spcPct val="0"/>
              </a:spcAft>
              <a:buNone/>
            </a:pP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黄，蓝</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=0.1</a:t>
            </a:r>
            <a:r>
              <a:rPr lang="en-US" altLang="en-US" sz="2200" b="1" dirty="0">
                <a:solidFill>
                  <a:srgbClr val="000000"/>
                </a:solidFill>
                <a:latin typeface="微软雅黑" panose="020B0503020204020204" pitchFamily="34" charset="-122"/>
              </a:rPr>
              <a:t>，</a:t>
            </a: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红，黄，蓝</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=0.1</a:t>
            </a:r>
            <a:r>
              <a:rPr lang="en-US" altLang="en-US" sz="2200" b="1" dirty="0">
                <a:solidFill>
                  <a:srgbClr val="000000"/>
                </a:solidFill>
                <a:latin typeface="微软雅黑" panose="020B0503020204020204" pitchFamily="34" charset="-122"/>
              </a:rPr>
              <a:t>，</a:t>
            </a:r>
          </a:p>
          <a:p>
            <a:pPr marL="0" indent="0" algn="just" defTabSz="914400" eaLnBrk="1" hangingPunct="1">
              <a:spcAft>
                <a:spcPct val="0"/>
              </a:spcAft>
              <a:buNone/>
            </a:pP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i="1" dirty="0">
                <a:solidFill>
                  <a:srgbClr val="000000"/>
                </a:solidFill>
                <a:latin typeface="微软雅黑" panose="020B0503020204020204" pitchFamily="34" charset="-122"/>
              </a:rPr>
              <a:t>Φ</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=0</a:t>
            </a:r>
          </a:p>
          <a:p>
            <a:pPr marL="0" indent="0" algn="just" defTabSz="914400" eaLnBrk="1" hangingPunct="1">
              <a:spcAft>
                <a:spcPct val="0"/>
              </a:spcAft>
              <a:buNone/>
            </a:pPr>
            <a:r>
              <a:rPr lang="en-US" altLang="en-US" sz="2200" b="1" dirty="0">
                <a:solidFill>
                  <a:srgbClr val="000000"/>
                </a:solidFill>
                <a:latin typeface="微软雅黑" panose="020B0503020204020204" pitchFamily="34" charset="-122"/>
              </a:rPr>
              <a:t>但：</a:t>
            </a: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红</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 </a:t>
            </a: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黄</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 </a:t>
            </a:r>
            <a:r>
              <a:rPr lang="en-US" altLang="zh-CN" sz="2200" b="1" i="1" dirty="0">
                <a:solidFill>
                  <a:srgbClr val="000000"/>
                </a:solidFill>
                <a:latin typeface="微软雅黑" panose="020B0503020204020204" pitchFamily="34" charset="-122"/>
              </a:rPr>
              <a:t>M</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蓝</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=0.4</a:t>
            </a:r>
          </a:p>
        </p:txBody>
      </p:sp>
      <p:grpSp>
        <p:nvGrpSpPr>
          <p:cNvPr id="2" name="Group 18"/>
          <p:cNvGrpSpPr/>
          <p:nvPr/>
        </p:nvGrpSpPr>
        <p:grpSpPr>
          <a:xfrm>
            <a:off x="2639695" y="621031"/>
            <a:ext cx="7696200" cy="2098675"/>
            <a:chOff x="1226" y="670"/>
            <a:chExt cx="4848" cy="1322"/>
          </a:xfrm>
        </p:grpSpPr>
        <p:sp>
          <p:nvSpPr>
            <p:cNvPr id="90129" name="AutoShape 15"/>
            <p:cNvSpPr/>
            <p:nvPr>
              <p:custDataLst>
                <p:tags r:id="rId10"/>
              </p:custDataLst>
            </p:nvPr>
          </p:nvSpPr>
          <p:spPr>
            <a:xfrm>
              <a:off x="1226" y="670"/>
              <a:ext cx="4848" cy="1322"/>
            </a:xfrm>
            <a:prstGeom prst="borderCallout2">
              <a:avLst>
                <a:gd name="adj1" fmla="val 6523"/>
                <a:gd name="adj2" fmla="val -1019"/>
                <a:gd name="adj3" fmla="val 6523"/>
                <a:gd name="adj4" fmla="val -2190"/>
                <a:gd name="adj5" fmla="val 89875"/>
                <a:gd name="adj6" fmla="val -4634"/>
              </a:avLst>
            </a:prstGeom>
            <a:gradFill rotWithShape="0">
              <a:gsLst>
                <a:gs pos="0">
                  <a:srgbClr val="99CCFF"/>
                </a:gs>
                <a:gs pos="100000">
                  <a:srgbClr val="FFFFFF"/>
                </a:gs>
              </a:gsLst>
              <a:path path="rect">
                <a:fillToRect l="100000" b="100000"/>
              </a:path>
              <a:tileRect/>
            </a:gradFill>
            <a:ln w="9525" cap="flat" cmpd="sng">
              <a:solidFill>
                <a:schemeClr val="accent2"/>
              </a:solidFill>
              <a:prstDash val="solid"/>
              <a:miter/>
              <a:headEnd type="none" w="med" len="med"/>
              <a:tailEnd type="none" w="med" len="med"/>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20000"/>
                </a:lnSpc>
                <a:spcAft>
                  <a:spcPct val="0"/>
                </a:spcAft>
                <a:buClr>
                  <a:schemeClr val="accent2"/>
                </a:buClr>
                <a:buFont typeface="Wingdings" panose="05000000000000000000" pitchFamily="2" charset="2"/>
                <a:buChar char="§"/>
              </a:pPr>
              <a:r>
                <a:rPr lang="en-US" altLang="en-US" sz="2200" b="1" dirty="0">
                  <a:solidFill>
                    <a:srgbClr val="000000"/>
                  </a:solidFill>
                  <a:latin typeface="微软雅黑" panose="020B0503020204020204" pitchFamily="34" charset="-122"/>
                </a:rPr>
                <a:t>设 </a:t>
              </a:r>
              <a:r>
                <a:rPr lang="en-US" altLang="zh-CN" sz="2200" b="1" i="1" dirty="0">
                  <a:solidFill>
                    <a:srgbClr val="000000"/>
                  </a:solidFill>
                  <a:latin typeface="微软雅黑" panose="020B0503020204020204" pitchFamily="34" charset="-122"/>
                </a:rPr>
                <a:t>D</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红，黄，蓝</a:t>
              </a:r>
              <a:r>
                <a:rPr lang="en-US" altLang="zh-CN" sz="2200" b="1" dirty="0">
                  <a:solidFill>
                    <a:srgbClr val="000000"/>
                  </a:solidFill>
                  <a:latin typeface="微软雅黑" panose="020B0503020204020204" pitchFamily="34" charset="-122"/>
                </a:rPr>
                <a:t>}</a:t>
              </a:r>
            </a:p>
            <a:p>
              <a:pPr marL="0" indent="0" algn="just" defTabSz="914400" eaLnBrk="1" hangingPunct="1">
                <a:lnSpc>
                  <a:spcPct val="120000"/>
                </a:lnSpc>
                <a:spcAft>
                  <a:spcPct val="0"/>
                </a:spcAft>
                <a:buNone/>
              </a:pPr>
              <a:r>
                <a:rPr lang="en-US" altLang="en-US" sz="2200" b="1" dirty="0">
                  <a:solidFill>
                    <a:srgbClr val="000000"/>
                  </a:solidFill>
                  <a:latin typeface="微软雅黑" panose="020B0503020204020204" pitchFamily="34" charset="-122"/>
                </a:rPr>
                <a:t>则其子集个数 </a:t>
              </a:r>
              <a:r>
                <a:rPr lang="en-US" altLang="zh-CN" sz="2200" b="1" dirty="0">
                  <a:solidFill>
                    <a:srgbClr val="000000"/>
                  </a:solidFill>
                  <a:latin typeface="微软雅黑" panose="020B0503020204020204" pitchFamily="34" charset="-122"/>
                </a:rPr>
                <a:t>2</a:t>
              </a:r>
              <a:r>
                <a:rPr lang="en-US" altLang="zh-CN" sz="2200" b="1" baseline="30000" dirty="0">
                  <a:solidFill>
                    <a:srgbClr val="000000"/>
                  </a:solidFill>
                  <a:latin typeface="微软雅黑" panose="020B0503020204020204" pitchFamily="34" charset="-122"/>
                </a:rPr>
                <a:t>3</a:t>
              </a:r>
              <a:r>
                <a:rPr lang="en-US" altLang="en-US" sz="2200" b="1" dirty="0">
                  <a:solidFill>
                    <a:srgbClr val="000000"/>
                  </a:solidFill>
                  <a:latin typeface="微软雅黑" panose="020B0503020204020204" pitchFamily="34" charset="-122"/>
                </a:rPr>
                <a:t>＝</a:t>
              </a:r>
              <a:r>
                <a:rPr lang="en-US" altLang="zh-CN" sz="2200" b="1" dirty="0">
                  <a:solidFill>
                    <a:srgbClr val="000000"/>
                  </a:solidFill>
                  <a:latin typeface="微软雅黑" panose="020B0503020204020204" pitchFamily="34" charset="-122"/>
                </a:rPr>
                <a:t>8</a:t>
              </a:r>
              <a:r>
                <a:rPr lang="en-US" altLang="en-US" sz="2200" b="1" dirty="0">
                  <a:solidFill>
                    <a:srgbClr val="000000"/>
                  </a:solidFill>
                  <a:latin typeface="微软雅黑" panose="020B0503020204020204" pitchFamily="34" charset="-122"/>
                </a:rPr>
                <a:t>，具体为：</a:t>
              </a:r>
            </a:p>
            <a:p>
              <a:pPr marL="0" indent="0" algn="just" defTabSz="914400" eaLnBrk="1" hangingPunct="1">
                <a:lnSpc>
                  <a:spcPct val="120000"/>
                </a:lnSpc>
                <a:spcAft>
                  <a:spcPct val="0"/>
                </a:spcAft>
                <a:buNone/>
              </a:pPr>
              <a:r>
                <a:rPr lang="en-US" altLang="zh-CN" sz="2200" b="1" i="1" dirty="0">
                  <a:solidFill>
                    <a:srgbClr val="000000"/>
                  </a:solidFill>
                  <a:latin typeface="微软雅黑" panose="020B0503020204020204" pitchFamily="34" charset="-122"/>
                </a:rPr>
                <a:t>A</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红</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     </a:t>
              </a:r>
              <a:r>
                <a:rPr lang="en-US" altLang="zh-CN" sz="2200" b="1" i="1" dirty="0">
                  <a:solidFill>
                    <a:srgbClr val="000000"/>
                  </a:solidFill>
                  <a:latin typeface="微软雅黑" panose="020B0503020204020204" pitchFamily="34" charset="-122"/>
                </a:rPr>
                <a:t>A</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黄</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 </a:t>
              </a:r>
              <a:r>
                <a:rPr lang="en-US" altLang="zh-CN" sz="2200" b="1" i="1" dirty="0">
                  <a:solidFill>
                    <a:srgbClr val="000000"/>
                  </a:solidFill>
                  <a:latin typeface="微软雅黑" panose="020B0503020204020204" pitchFamily="34" charset="-122"/>
                </a:rPr>
                <a:t>A</a:t>
              </a:r>
              <a:r>
                <a:rPr lang="en-US" altLang="zh-CN" sz="2200" b="1" dirty="0">
                  <a:solidFill>
                    <a:srgbClr val="000000"/>
                  </a:solidFill>
                  <a:latin typeface="微软雅黑" panose="020B0503020204020204" pitchFamily="34" charset="-122"/>
                </a:rPr>
                <a:t> ={</a:t>
              </a:r>
              <a:r>
                <a:rPr lang="en-US" altLang="en-US" sz="2200" b="1" dirty="0">
                  <a:solidFill>
                    <a:srgbClr val="000000"/>
                  </a:solidFill>
                  <a:latin typeface="微软雅黑" panose="020B0503020204020204" pitchFamily="34" charset="-122"/>
                </a:rPr>
                <a:t>蓝</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 </a:t>
              </a:r>
              <a:r>
                <a:rPr lang="en-US" altLang="zh-CN" sz="2200" b="1" i="1" dirty="0">
                  <a:solidFill>
                    <a:srgbClr val="000000"/>
                  </a:solidFill>
                  <a:latin typeface="微软雅黑" panose="020B0503020204020204" pitchFamily="34" charset="-122"/>
                </a:rPr>
                <a:t>A</a:t>
              </a:r>
              <a:r>
                <a:rPr lang="en-US" altLang="zh-CN" sz="2200" b="1" dirty="0">
                  <a:solidFill>
                    <a:srgbClr val="000000"/>
                  </a:solidFill>
                  <a:latin typeface="微软雅黑" panose="020B0503020204020204" pitchFamily="34" charset="-122"/>
                </a:rPr>
                <a:t> ={</a:t>
              </a:r>
              <a:r>
                <a:rPr lang="en-US" altLang="en-US" sz="2200" b="1" dirty="0">
                  <a:solidFill>
                    <a:srgbClr val="000000"/>
                  </a:solidFill>
                  <a:latin typeface="微软雅黑" panose="020B0503020204020204" pitchFamily="34" charset="-122"/>
                </a:rPr>
                <a:t>红，黄</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p>
            <a:p>
              <a:pPr marL="0" indent="0" algn="just" defTabSz="914400" eaLnBrk="1" hangingPunct="1">
                <a:lnSpc>
                  <a:spcPct val="120000"/>
                </a:lnSpc>
                <a:spcAft>
                  <a:spcPct val="0"/>
                </a:spcAft>
                <a:buNone/>
              </a:pPr>
              <a:r>
                <a:rPr lang="en-US" altLang="zh-CN" sz="2200" b="1" i="1" dirty="0">
                  <a:solidFill>
                    <a:srgbClr val="000000"/>
                  </a:solidFill>
                  <a:latin typeface="微软雅黑" panose="020B0503020204020204" pitchFamily="34" charset="-122"/>
                </a:rPr>
                <a:t>A</a:t>
              </a:r>
              <a:r>
                <a:rPr lang="en-US" altLang="zh-CN" sz="2200" b="1" dirty="0">
                  <a:solidFill>
                    <a:srgbClr val="000000"/>
                  </a:solidFill>
                  <a:latin typeface="微软雅黑" panose="020B0503020204020204" pitchFamily="34" charset="-122"/>
                </a:rPr>
                <a:t> ={</a:t>
              </a:r>
              <a:r>
                <a:rPr lang="en-US" altLang="en-US" sz="2200" b="1" dirty="0">
                  <a:solidFill>
                    <a:srgbClr val="000000"/>
                  </a:solidFill>
                  <a:latin typeface="微软雅黑" panose="020B0503020204020204" pitchFamily="34" charset="-122"/>
                </a:rPr>
                <a:t>红，蓝</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 </a:t>
              </a:r>
              <a:r>
                <a:rPr lang="en-US" altLang="zh-CN" sz="2200" b="1" i="1" dirty="0">
                  <a:solidFill>
                    <a:srgbClr val="000000"/>
                  </a:solidFill>
                  <a:latin typeface="微软雅黑" panose="020B0503020204020204" pitchFamily="34" charset="-122"/>
                </a:rPr>
                <a:t>A</a:t>
              </a:r>
              <a:r>
                <a:rPr lang="en-US" altLang="zh-CN" sz="2200" b="1" dirty="0">
                  <a:solidFill>
                    <a:srgbClr val="000000"/>
                  </a:solidFill>
                  <a:latin typeface="微软雅黑" panose="020B0503020204020204" pitchFamily="34" charset="-122"/>
                </a:rPr>
                <a:t> ={</a:t>
              </a:r>
              <a:r>
                <a:rPr lang="en-US" altLang="en-US" sz="2200" b="1" dirty="0">
                  <a:solidFill>
                    <a:srgbClr val="000000"/>
                  </a:solidFill>
                  <a:latin typeface="微软雅黑" panose="020B0503020204020204" pitchFamily="34" charset="-122"/>
                </a:rPr>
                <a:t>黄，蓝</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 </a:t>
              </a:r>
              <a:r>
                <a:rPr lang="en-US" altLang="zh-CN" sz="2200" b="1" i="1" dirty="0">
                  <a:solidFill>
                    <a:srgbClr val="000000"/>
                  </a:solidFill>
                  <a:latin typeface="微软雅黑" panose="020B0503020204020204" pitchFamily="34" charset="-122"/>
                </a:rPr>
                <a:t>A</a:t>
              </a:r>
              <a:r>
                <a:rPr lang="en-US" altLang="zh-CN" sz="2200" b="1" dirty="0">
                  <a:solidFill>
                    <a:srgbClr val="000000"/>
                  </a:solidFill>
                  <a:latin typeface="微软雅黑" panose="020B0503020204020204" pitchFamily="34" charset="-122"/>
                </a:rPr>
                <a:t> ={</a:t>
              </a:r>
              <a:r>
                <a:rPr lang="en-US" altLang="en-US" sz="2200" b="1" dirty="0">
                  <a:solidFill>
                    <a:srgbClr val="000000"/>
                  </a:solidFill>
                  <a:latin typeface="微软雅黑" panose="020B0503020204020204" pitchFamily="34" charset="-122"/>
                </a:rPr>
                <a:t>红，黄，蓝</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a:t>
              </a:r>
            </a:p>
            <a:p>
              <a:pPr marL="0" indent="0" algn="just" defTabSz="914400" eaLnBrk="1" hangingPunct="1">
                <a:lnSpc>
                  <a:spcPct val="120000"/>
                </a:lnSpc>
                <a:spcAft>
                  <a:spcPct val="0"/>
                </a:spcAft>
                <a:buNone/>
              </a:pPr>
              <a:r>
                <a:rPr lang="en-US" altLang="zh-CN" sz="2200" b="1" i="1" dirty="0">
                  <a:solidFill>
                    <a:srgbClr val="000000"/>
                  </a:solidFill>
                  <a:latin typeface="微软雅黑" panose="020B0503020204020204" pitchFamily="34" charset="-122"/>
                </a:rPr>
                <a:t>A</a:t>
              </a:r>
              <a:r>
                <a:rPr lang="en-US" altLang="zh-CN" sz="2200" b="1" dirty="0">
                  <a:solidFill>
                    <a:srgbClr val="000000"/>
                  </a:solidFill>
                  <a:latin typeface="微软雅黑" panose="020B0503020204020204" pitchFamily="34" charset="-122"/>
                </a:rPr>
                <a:t> ={     }</a:t>
              </a:r>
            </a:p>
            <a:p>
              <a:pPr marL="0" indent="0" algn="ctr" defTabSz="914400" eaLnBrk="1" hangingPunct="1">
                <a:lnSpc>
                  <a:spcPct val="100000"/>
                </a:lnSpc>
                <a:spcAft>
                  <a:spcPct val="0"/>
                </a:spcAft>
                <a:buNone/>
              </a:pPr>
              <a:endParaRPr lang="en-US" altLang="zh-CN" sz="2200" b="1" dirty="0">
                <a:solidFill>
                  <a:srgbClr val="000000"/>
                </a:solidFill>
                <a:latin typeface="微软雅黑" panose="020B0503020204020204" pitchFamily="34" charset="-122"/>
              </a:endParaRPr>
            </a:p>
          </p:txBody>
        </p:sp>
        <p:graphicFrame>
          <p:nvGraphicFramePr>
            <p:cNvPr id="90130" name="Object 16"/>
            <p:cNvGraphicFramePr/>
            <p:nvPr/>
          </p:nvGraphicFramePr>
          <p:xfrm>
            <a:off x="1770" y="1759"/>
            <a:ext cx="198" cy="175"/>
          </p:xfrm>
          <a:graphic>
            <a:graphicData uri="http://schemas.openxmlformats.org/presentationml/2006/ole">
              <mc:AlternateContent xmlns:mc="http://schemas.openxmlformats.org/markup-compatibility/2006">
                <mc:Choice xmlns:v="urn:schemas-microsoft-com:vml" Requires="v">
                  <p:oleObj r:id="rId22" imgW="139700" imgH="127000" progId="Equation.DSMT4">
                    <p:embed/>
                  </p:oleObj>
                </mc:Choice>
                <mc:Fallback>
                  <p:oleObj r:id="rId22" imgW="139700" imgH="127000" progId="Equation.DSMT4">
                    <p:embed/>
                    <p:pic>
                      <p:nvPicPr>
                        <p:cNvPr id="90130" name="Object 16"/>
                        <p:cNvPicPr/>
                        <p:nvPr/>
                      </p:nvPicPr>
                      <p:blipFill>
                        <a:blip r:embed="rId23"/>
                        <a:stretch>
                          <a:fillRect/>
                        </a:stretch>
                      </p:blipFill>
                      <p:spPr>
                        <a:xfrm>
                          <a:off x="1770" y="1759"/>
                          <a:ext cx="198" cy="175"/>
                        </a:xfrm>
                        <a:prstGeom prst="rect">
                          <a:avLst/>
                        </a:prstGeom>
                        <a:gradFill rotWithShape="0">
                          <a:gsLst>
                            <a:gs pos="0">
                              <a:srgbClr val="99CCFF"/>
                            </a:gs>
                            <a:gs pos="100000">
                              <a:srgbClr val="FFFFFF"/>
                            </a:gs>
                          </a:gsLst>
                          <a:path path="rect">
                            <a:fillToRect l="100000" b="100000"/>
                          </a:path>
                          <a:tileRect/>
                        </a:gradFill>
                        <a:ln w="38100">
                          <a:noFill/>
                          <a:miter/>
                        </a:ln>
                      </p:spPr>
                    </p:pic>
                  </p:oleObj>
                </mc:Fallback>
              </mc:AlternateContent>
            </a:graphicData>
          </a:graphic>
        </p:graphicFrame>
      </p:grpSp>
    </p:spTree>
    <p:custDataLst>
      <p:tags r:id="rId1"/>
    </p:custDataLst>
    <p:extLst>
      <p:ext uri="{BB962C8B-B14F-4D97-AF65-F5344CB8AC3E}">
        <p14:creationId xmlns:p14="http://schemas.microsoft.com/office/powerpoint/2010/main" val="3627305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84339"/>
                                        </p:tgtEl>
                                        <p:attrNameLst>
                                          <p:attrName>style.visibility</p:attrName>
                                        </p:attrNameLst>
                                      </p:cBhvr>
                                      <p:to>
                                        <p:strVal val="visible"/>
                                      </p:to>
                                    </p:set>
                                    <p:anim calcmode="lin" valueType="num">
                                      <p:cBhvr>
                                        <p:cTn id="12" dur="500" fill="hold"/>
                                        <p:tgtEl>
                                          <p:spTgt spid="184339"/>
                                        </p:tgtEl>
                                        <p:attrNameLst>
                                          <p:attrName>ppt_x</p:attrName>
                                        </p:attrNameLst>
                                      </p:cBhvr>
                                      <p:tavLst>
                                        <p:tav tm="0">
                                          <p:val>
                                            <p:strVal val="0-#ppt_w/2"/>
                                          </p:val>
                                        </p:tav>
                                        <p:tav tm="100000">
                                          <p:val>
                                            <p:strVal val="#ppt_x"/>
                                          </p:val>
                                        </p:tav>
                                      </p:tavLst>
                                    </p:anim>
                                    <p:anim calcmode="lin" valueType="num">
                                      <p:cBhvr>
                                        <p:cTn id="13" dur="500" fill="hold"/>
                                        <p:tgtEl>
                                          <p:spTgt spid="18433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84339"/>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84341"/>
                                        </p:tgtEl>
                                        <p:attrNameLst>
                                          <p:attrName>style.visibility</p:attrName>
                                        </p:attrNameLst>
                                      </p:cBhvr>
                                      <p:to>
                                        <p:strVal val="visible"/>
                                      </p:to>
                                    </p:set>
                                    <p:animEffect transition="in" filter="box(in)">
                                      <p:cBhvr>
                                        <p:cTn id="18" dur="500"/>
                                        <p:tgtEl>
                                          <p:spTgt spid="18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9" grpId="0" bldLvl="0" animBg="1"/>
      <p:bldP spid="184341" grpId="0" bldLvl="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图片 6"/>
          <p:cNvPicPr>
            <a:picLocks noChangeAspect="1"/>
          </p:cNvPicPr>
          <p:nvPr>
            <p:custDataLst>
              <p:tags r:id="rId2"/>
            </p:custDataLst>
          </p:nvPr>
        </p:nvPicPr>
        <p:blipFill>
          <a:blip r:embed="rId14"/>
          <a:stretch>
            <a:fillRect/>
          </a:stretch>
        </p:blipFill>
        <p:spPr>
          <a:xfrm>
            <a:off x="1524000" y="6137276"/>
            <a:ext cx="539750" cy="720725"/>
          </a:xfrm>
          <a:prstGeom prst="rect">
            <a:avLst/>
          </a:prstGeom>
          <a:noFill/>
          <a:ln w="9525">
            <a:noFill/>
          </a:ln>
        </p:spPr>
      </p:pic>
      <p:pic>
        <p:nvPicPr>
          <p:cNvPr id="91139" name="图片 7"/>
          <p:cNvPicPr>
            <a:picLocks noChangeAspect="1"/>
          </p:cNvPicPr>
          <p:nvPr>
            <p:custDataLst>
              <p:tags r:id="rId3"/>
            </p:custDataLst>
          </p:nvPr>
        </p:nvPicPr>
        <p:blipFill>
          <a:blip r:embed="rId15"/>
          <a:stretch>
            <a:fillRect/>
          </a:stretch>
        </p:blipFill>
        <p:spPr>
          <a:xfrm>
            <a:off x="10128250" y="6132514"/>
            <a:ext cx="539750" cy="720725"/>
          </a:xfrm>
          <a:prstGeom prst="rect">
            <a:avLst/>
          </a:prstGeom>
          <a:noFill/>
          <a:ln w="9525">
            <a:noFill/>
          </a:ln>
        </p:spPr>
      </p:pic>
      <p:sp>
        <p:nvSpPr>
          <p:cNvPr id="9114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332</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141" name="Rectangle 3"/>
          <p:cNvSpPr>
            <a:spLocks noGrp="1" noChangeArrowheads="1"/>
          </p:cNvSpPr>
          <p:nvPr>
            <p:ph idx="9"/>
            <p:custDataLst>
              <p:tags r:id="rId4"/>
            </p:custDataLst>
          </p:nvPr>
        </p:nvSpPr>
        <p:spPr>
          <a:xfrm>
            <a:off x="1828800" y="1143000"/>
            <a:ext cx="8534400" cy="1905000"/>
          </a:xfrm>
          <a:solidFill>
            <a:srgbClr val="FFFFFF"/>
          </a:solidFill>
          <a:ln>
            <a:solidFill>
              <a:srgbClr val="808080"/>
            </a:solidFill>
            <a:miter lim="800000"/>
          </a:ln>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zh-CN" altLang="en-US" sz="2800" b="1" spc="15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定义4.2   命题的信任函数（belief function） </a:t>
            </a:r>
          </a:p>
          <a:p>
            <a:pPr marL="469900" indent="-469900" algn="just" fontAlgn="base">
              <a:lnSpc>
                <a:spcPct val="120000"/>
              </a:lnSpc>
              <a:spcBef>
                <a:spcPct val="30000"/>
              </a:spcBef>
              <a:spcAft>
                <a:spcPct val="0"/>
              </a:spcAft>
              <a:buClr>
                <a:schemeClr val="accent2"/>
              </a:buClr>
              <a:buSzTx/>
              <a:buNone/>
              <a:defRPr/>
            </a:pPr>
            <a:r>
              <a:rPr lang="zh-CN" altLang="en-US" sz="2800" b="1" spc="15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                        且</a:t>
            </a:r>
          </a:p>
          <a:p>
            <a:pPr marL="469900" indent="-469900" algn="just" fontAlgn="base">
              <a:lnSpc>
                <a:spcPct val="120000"/>
              </a:lnSpc>
              <a:spcBef>
                <a:spcPct val="30000"/>
              </a:spcBef>
              <a:spcAft>
                <a:spcPct val="0"/>
              </a:spcAft>
              <a:buClr>
                <a:schemeClr val="accent2"/>
              </a:buClr>
              <a:buSzTx/>
              <a:buNone/>
              <a:defRPr/>
            </a:pPr>
            <a:r>
              <a:rPr lang="zh-CN" altLang="en-US" sz="2800" b="1" spc="15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            ：对命题A为真的总的信任程度。</a:t>
            </a:r>
            <a:endParaRPr lang="en-US" altLang="zh-CN" sz="2800" b="1" spc="15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20000"/>
              </a:lnSpc>
              <a:spcBef>
                <a:spcPct val="30000"/>
              </a:spcBef>
              <a:spcAft>
                <a:spcPct val="0"/>
              </a:spcAft>
              <a:buClr>
                <a:schemeClr val="accent2"/>
              </a:buClr>
              <a:buSzTx/>
              <a:buNone/>
              <a:defRPr/>
            </a:pPr>
            <a:endParaRPr lang="zh-CN" altLang="en-US" sz="2800" b="1" spc="15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20000"/>
              </a:lnSpc>
              <a:spcBef>
                <a:spcPct val="30000"/>
              </a:spcBef>
              <a:spcAft>
                <a:spcPct val="0"/>
              </a:spcAft>
              <a:buClr>
                <a:schemeClr val="accent2"/>
              </a:buClr>
              <a:buSzTx/>
              <a:buNone/>
              <a:defRPr/>
            </a:pPr>
            <a:endParaRPr lang="zh-CN" altLang="en-US" sz="2800" b="1" spc="15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142" name="Rectangle 5"/>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aphicFrame>
        <p:nvGraphicFramePr>
          <p:cNvPr id="91143" name="Object 4"/>
          <p:cNvGraphicFramePr/>
          <p:nvPr/>
        </p:nvGraphicFramePr>
        <p:xfrm>
          <a:off x="2154238" y="1860551"/>
          <a:ext cx="989012" cy="468313"/>
        </p:xfrm>
        <a:graphic>
          <a:graphicData uri="http://schemas.openxmlformats.org/presentationml/2006/ole">
            <mc:AlternateContent xmlns:mc="http://schemas.openxmlformats.org/markup-compatibility/2006">
              <mc:Choice xmlns:v="urn:schemas-microsoft-com:vml" Requires="v">
                <p:oleObj r:id="rId16" imgW="304165" imgH="177800" progId="Equation.3">
                  <p:embed/>
                </p:oleObj>
              </mc:Choice>
              <mc:Fallback>
                <p:oleObj r:id="rId16" imgW="304165" imgH="177800" progId="Equation.3">
                  <p:embed/>
                  <p:pic>
                    <p:nvPicPr>
                      <p:cNvPr id="91143" name="Object 4"/>
                      <p:cNvPicPr/>
                      <p:nvPr/>
                    </p:nvPicPr>
                    <p:blipFill>
                      <a:blip r:embed="rId17"/>
                      <a:stretch>
                        <a:fillRect/>
                      </a:stretch>
                    </p:blipFill>
                    <p:spPr>
                      <a:xfrm>
                        <a:off x="2154238" y="1860551"/>
                        <a:ext cx="989012" cy="468313"/>
                      </a:xfrm>
                      <a:prstGeom prst="rect">
                        <a:avLst/>
                      </a:prstGeom>
                      <a:noFill/>
                      <a:ln w="38100">
                        <a:noFill/>
                        <a:miter/>
                      </a:ln>
                    </p:spPr>
                  </p:pic>
                </p:oleObj>
              </mc:Fallback>
            </mc:AlternateContent>
          </a:graphicData>
        </a:graphic>
      </p:graphicFrame>
      <p:graphicFrame>
        <p:nvGraphicFramePr>
          <p:cNvPr id="91144" name="Object 6"/>
          <p:cNvGraphicFramePr/>
          <p:nvPr/>
        </p:nvGraphicFramePr>
        <p:xfrm>
          <a:off x="3143250" y="1844675"/>
          <a:ext cx="1524000" cy="509588"/>
        </p:xfrm>
        <a:graphic>
          <a:graphicData uri="http://schemas.openxmlformats.org/presentationml/2006/ole">
            <mc:AlternateContent xmlns:mc="http://schemas.openxmlformats.org/markup-compatibility/2006">
              <mc:Choice xmlns:v="urn:schemas-microsoft-com:vml" Requires="v">
                <p:oleObj r:id="rId18" imgW="685800" imgH="228600" progId="Equation.3">
                  <p:embed/>
                </p:oleObj>
              </mc:Choice>
              <mc:Fallback>
                <p:oleObj r:id="rId18" imgW="685800" imgH="228600" progId="Equation.3">
                  <p:embed/>
                  <p:pic>
                    <p:nvPicPr>
                      <p:cNvPr id="91144" name="Object 6"/>
                      <p:cNvPicPr/>
                      <p:nvPr/>
                    </p:nvPicPr>
                    <p:blipFill>
                      <a:blip r:embed="rId19"/>
                      <a:stretch>
                        <a:fillRect/>
                      </a:stretch>
                    </p:blipFill>
                    <p:spPr>
                      <a:xfrm>
                        <a:off x="3143250" y="1844675"/>
                        <a:ext cx="1524000" cy="509588"/>
                      </a:xfrm>
                      <a:prstGeom prst="rect">
                        <a:avLst/>
                      </a:prstGeom>
                      <a:noFill/>
                      <a:ln w="38100">
                        <a:noFill/>
                        <a:miter/>
                      </a:ln>
                    </p:spPr>
                  </p:pic>
                </p:oleObj>
              </mc:Fallback>
            </mc:AlternateContent>
          </a:graphicData>
        </a:graphic>
      </p:graphicFrame>
      <p:graphicFrame>
        <p:nvGraphicFramePr>
          <p:cNvPr id="91145" name="Object 11"/>
          <p:cNvGraphicFramePr/>
          <p:nvPr/>
        </p:nvGraphicFramePr>
        <p:xfrm>
          <a:off x="5519739" y="1773239"/>
          <a:ext cx="2757487" cy="820737"/>
        </p:xfrm>
        <a:graphic>
          <a:graphicData uri="http://schemas.openxmlformats.org/presentationml/2006/ole">
            <mc:AlternateContent xmlns:mc="http://schemas.openxmlformats.org/markup-compatibility/2006">
              <mc:Choice xmlns:v="urn:schemas-microsoft-com:vml" Requires="v">
                <p:oleObj r:id="rId20" imgW="1143000" imgH="368300" progId="Equation.3">
                  <p:embed/>
                </p:oleObj>
              </mc:Choice>
              <mc:Fallback>
                <p:oleObj r:id="rId20" imgW="1143000" imgH="368300" progId="Equation.3">
                  <p:embed/>
                  <p:pic>
                    <p:nvPicPr>
                      <p:cNvPr id="91145" name="Object 11"/>
                      <p:cNvPicPr/>
                      <p:nvPr/>
                    </p:nvPicPr>
                    <p:blipFill>
                      <a:blip r:embed="rId21"/>
                      <a:stretch>
                        <a:fillRect/>
                      </a:stretch>
                    </p:blipFill>
                    <p:spPr>
                      <a:xfrm>
                        <a:off x="5519739" y="1773239"/>
                        <a:ext cx="2757487" cy="820737"/>
                      </a:xfrm>
                      <a:prstGeom prst="rect">
                        <a:avLst/>
                      </a:prstGeom>
                      <a:noFill/>
                      <a:ln w="38100">
                        <a:noFill/>
                        <a:miter/>
                      </a:ln>
                    </p:spPr>
                  </p:pic>
                </p:oleObj>
              </mc:Fallback>
            </mc:AlternateContent>
          </a:graphicData>
        </a:graphic>
      </p:graphicFrame>
      <p:graphicFrame>
        <p:nvGraphicFramePr>
          <p:cNvPr id="91146" name="Object 9"/>
          <p:cNvGraphicFramePr/>
          <p:nvPr/>
        </p:nvGraphicFramePr>
        <p:xfrm>
          <a:off x="8543925" y="1916114"/>
          <a:ext cx="1035050" cy="384175"/>
        </p:xfrm>
        <a:graphic>
          <a:graphicData uri="http://schemas.openxmlformats.org/presentationml/2006/ole">
            <mc:AlternateContent xmlns:mc="http://schemas.openxmlformats.org/markup-compatibility/2006">
              <mc:Choice xmlns:v="urn:schemas-microsoft-com:vml" Requires="v">
                <p:oleObj r:id="rId22" imgW="507365" imgH="165100" progId="Equation.3">
                  <p:embed/>
                </p:oleObj>
              </mc:Choice>
              <mc:Fallback>
                <p:oleObj r:id="rId22" imgW="507365" imgH="165100" progId="Equation.3">
                  <p:embed/>
                  <p:pic>
                    <p:nvPicPr>
                      <p:cNvPr id="91146" name="Object 9"/>
                      <p:cNvPicPr/>
                      <p:nvPr/>
                    </p:nvPicPr>
                    <p:blipFill>
                      <a:blip r:embed="rId23"/>
                      <a:stretch>
                        <a:fillRect/>
                      </a:stretch>
                    </p:blipFill>
                    <p:spPr>
                      <a:xfrm>
                        <a:off x="8543925" y="1916114"/>
                        <a:ext cx="1035050" cy="384175"/>
                      </a:xfrm>
                      <a:prstGeom prst="rect">
                        <a:avLst/>
                      </a:prstGeom>
                      <a:noFill/>
                      <a:ln w="38100">
                        <a:noFill/>
                        <a:miter/>
                      </a:ln>
                    </p:spPr>
                  </p:pic>
                </p:oleObj>
              </mc:Fallback>
            </mc:AlternateContent>
          </a:graphicData>
        </a:graphic>
      </p:graphicFrame>
      <p:sp>
        <p:nvSpPr>
          <p:cNvPr id="91147" name="Rectangle 13"/>
          <p:cNvSpPr/>
          <p:nvPr>
            <p:custDataLst>
              <p:tags r:id="rId6"/>
            </p:custDataLst>
          </p:nvPr>
        </p:nvSpPr>
        <p:spPr>
          <a:xfrm>
            <a:off x="1524001" y="596028"/>
            <a:ext cx="646331" cy="246221"/>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FFFFFF"/>
                </a:solidFill>
                <a:latin typeface="微软雅黑" panose="020B0503020204020204" pitchFamily="34" charset="-122"/>
              </a:rPr>
              <a:t>        </a:t>
            </a:r>
          </a:p>
        </p:txBody>
      </p:sp>
      <p:sp>
        <p:nvSpPr>
          <p:cNvPr id="91148" name="Rectangle 17"/>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1149" name="Rectangle 26"/>
          <p:cNvSpPr/>
          <p:nvPr>
            <p:custDataLst>
              <p:tags r:id="rId8"/>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1150" name="Rectangle 27"/>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4.3.2  信任函数</a:t>
            </a:r>
          </a:p>
        </p:txBody>
      </p:sp>
      <p:graphicFrame>
        <p:nvGraphicFramePr>
          <p:cNvPr id="91151" name="Object 28"/>
          <p:cNvGraphicFramePr/>
          <p:nvPr/>
        </p:nvGraphicFramePr>
        <p:xfrm>
          <a:off x="2354263" y="2489200"/>
          <a:ext cx="1079500" cy="463550"/>
        </p:xfrm>
        <a:graphic>
          <a:graphicData uri="http://schemas.openxmlformats.org/presentationml/2006/ole">
            <mc:AlternateContent xmlns:mc="http://schemas.openxmlformats.org/markup-compatibility/2006">
              <mc:Choice xmlns:v="urn:schemas-microsoft-com:vml" Requires="v">
                <p:oleObj r:id="rId24" imgW="469900" imgH="203200" progId="Equation.3">
                  <p:embed/>
                </p:oleObj>
              </mc:Choice>
              <mc:Fallback>
                <p:oleObj r:id="rId24" imgW="469900" imgH="203200" progId="Equation.3">
                  <p:embed/>
                  <p:pic>
                    <p:nvPicPr>
                      <p:cNvPr id="91151" name="Object 28"/>
                      <p:cNvPicPr/>
                      <p:nvPr/>
                    </p:nvPicPr>
                    <p:blipFill>
                      <a:blip r:embed="rId25"/>
                      <a:stretch>
                        <a:fillRect/>
                      </a:stretch>
                    </p:blipFill>
                    <p:spPr>
                      <a:xfrm>
                        <a:off x="2354263" y="2489200"/>
                        <a:ext cx="1079500" cy="463550"/>
                      </a:xfrm>
                      <a:prstGeom prst="rect">
                        <a:avLst/>
                      </a:prstGeom>
                      <a:noFill/>
                      <a:ln w="38100">
                        <a:noFill/>
                        <a:miter/>
                      </a:ln>
                    </p:spPr>
                  </p:pic>
                </p:oleObj>
              </mc:Fallback>
            </mc:AlternateContent>
          </a:graphicData>
        </a:graphic>
      </p:graphicFrame>
      <p:sp>
        <p:nvSpPr>
          <p:cNvPr id="91152" name="Rectangle 32"/>
          <p:cNvSpPr/>
          <p:nvPr>
            <p:custDataLst>
              <p:tags r:id="rId9"/>
            </p:custDataLst>
          </p:nvPr>
        </p:nvSpPr>
        <p:spPr>
          <a:xfrm>
            <a:off x="1524000" y="3252789"/>
            <a:ext cx="9144000" cy="24447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000000"/>
                </a:solidFill>
                <a:latin typeface="微软雅黑" panose="020B0503020204020204" pitchFamily="34" charset="-122"/>
              </a:rPr>
              <a:t>               </a:t>
            </a:r>
          </a:p>
        </p:txBody>
      </p:sp>
      <p:grpSp>
        <p:nvGrpSpPr>
          <p:cNvPr id="2" name="Group 34"/>
          <p:cNvGrpSpPr/>
          <p:nvPr/>
        </p:nvGrpSpPr>
        <p:grpSpPr>
          <a:xfrm>
            <a:off x="1828800" y="3422651"/>
            <a:ext cx="8534400" cy="2322513"/>
            <a:chOff x="192" y="2244"/>
            <a:chExt cx="5376" cy="1463"/>
          </a:xfrm>
        </p:grpSpPr>
        <p:sp>
          <p:nvSpPr>
            <p:cNvPr id="91159" name="Text Box 33"/>
            <p:cNvSpPr txBox="1"/>
            <p:nvPr>
              <p:custDataLst>
                <p:tags r:id="rId11"/>
              </p:custDataLst>
            </p:nvPr>
          </p:nvSpPr>
          <p:spPr>
            <a:xfrm>
              <a:off x="192" y="2244"/>
              <a:ext cx="5376" cy="1463"/>
            </a:xfrm>
            <a:prstGeom prst="rect">
              <a:avLst/>
            </a:prstGeom>
            <a:gradFill rotWithShape="0">
              <a:gsLst>
                <a:gs pos="0">
                  <a:srgbClr val="99CCFF"/>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r>
                <a:rPr lang="en-US" altLang="zh-CN" sz="2800" dirty="0">
                  <a:solidFill>
                    <a:srgbClr val="000000"/>
                  </a:solidFill>
                  <a:latin typeface="微软雅黑" panose="020B0503020204020204" pitchFamily="34" charset="-122"/>
                </a:rPr>
                <a:t> </a:t>
              </a:r>
              <a:r>
                <a:rPr lang="en-US" altLang="en-US" sz="2800" b="1" dirty="0">
                  <a:solidFill>
                    <a:srgbClr val="000000"/>
                  </a:solidFill>
                  <a:latin typeface="微软雅黑" panose="020B0503020204020204" pitchFamily="34" charset="-122"/>
                </a:rPr>
                <a:t>由信任函数及概率分配函数的定义推出：</a:t>
              </a:r>
              <a:r>
                <a:rPr lang="en-US" altLang="en-US" sz="2600" b="1" dirty="0">
                  <a:solidFill>
                    <a:srgbClr val="000000"/>
                  </a:solidFill>
                  <a:latin typeface="微软雅黑" panose="020B0503020204020204" pitchFamily="34" charset="-122"/>
                </a:rPr>
                <a:t> </a:t>
              </a:r>
            </a:p>
            <a:p>
              <a:pPr marL="0" indent="0" defTabSz="914400" eaLnBrk="1" hangingPunct="1">
                <a:lnSpc>
                  <a:spcPct val="100000"/>
                </a:lnSpc>
                <a:spcBef>
                  <a:spcPct val="50000"/>
                </a:spcBef>
                <a:spcAft>
                  <a:spcPct val="0"/>
                </a:spcAft>
                <a:buNone/>
              </a:pPr>
              <a:endParaRPr lang="en-US" altLang="en-US" sz="2600" b="1" dirty="0">
                <a:solidFill>
                  <a:srgbClr val="000000"/>
                </a:solidFill>
                <a:latin typeface="微软雅黑" panose="020B0503020204020204" pitchFamily="34" charset="-122"/>
              </a:endParaRPr>
            </a:p>
            <a:p>
              <a:pPr marL="0" indent="0" defTabSz="914400" eaLnBrk="1" hangingPunct="1">
                <a:lnSpc>
                  <a:spcPct val="100000"/>
                </a:lnSpc>
                <a:spcBef>
                  <a:spcPct val="50000"/>
                </a:spcBef>
                <a:spcAft>
                  <a:spcPct val="0"/>
                </a:spcAft>
                <a:buNone/>
              </a:pPr>
              <a:endParaRPr lang="en-US" altLang="en-US" sz="2600" dirty="0">
                <a:solidFill>
                  <a:srgbClr val="000000"/>
                </a:solidFill>
                <a:latin typeface="微软雅黑" panose="020B0503020204020204" pitchFamily="34" charset="-122"/>
              </a:endParaRPr>
            </a:p>
            <a:p>
              <a:pPr marL="0" indent="0" defTabSz="914400" eaLnBrk="1" hangingPunct="1">
                <a:lnSpc>
                  <a:spcPct val="100000"/>
                </a:lnSpc>
                <a:spcBef>
                  <a:spcPct val="50000"/>
                </a:spcBef>
                <a:spcAft>
                  <a:spcPct val="0"/>
                </a:spcAft>
                <a:buNone/>
              </a:pPr>
              <a:endParaRPr lang="en-US" altLang="en-US" sz="2600" dirty="0">
                <a:solidFill>
                  <a:srgbClr val="000000"/>
                </a:solidFill>
                <a:latin typeface="微软雅黑" panose="020B0503020204020204" pitchFamily="34" charset="-122"/>
              </a:endParaRPr>
            </a:p>
          </p:txBody>
        </p:sp>
        <p:graphicFrame>
          <p:nvGraphicFramePr>
            <p:cNvPr id="91160" name="Object 31"/>
            <p:cNvGraphicFramePr/>
            <p:nvPr/>
          </p:nvGraphicFramePr>
          <p:xfrm>
            <a:off x="528" y="2776"/>
            <a:ext cx="1872" cy="296"/>
          </p:xfrm>
          <a:graphic>
            <a:graphicData uri="http://schemas.openxmlformats.org/presentationml/2006/ole">
              <mc:AlternateContent xmlns:mc="http://schemas.openxmlformats.org/markup-compatibility/2006">
                <mc:Choice xmlns:v="urn:schemas-microsoft-com:vml" Requires="v">
                  <p:oleObj r:id="rId26" imgW="1269365" imgH="203200" progId="Equation.3">
                    <p:embed/>
                  </p:oleObj>
                </mc:Choice>
                <mc:Fallback>
                  <p:oleObj r:id="rId26" imgW="1269365" imgH="203200" progId="Equation.3">
                    <p:embed/>
                    <p:pic>
                      <p:nvPicPr>
                        <p:cNvPr id="91160" name="Object 31"/>
                        <p:cNvPicPr/>
                        <p:nvPr/>
                      </p:nvPicPr>
                      <p:blipFill>
                        <a:blip r:embed="rId27"/>
                        <a:stretch>
                          <a:fillRect/>
                        </a:stretch>
                      </p:blipFill>
                      <p:spPr>
                        <a:xfrm>
                          <a:off x="528" y="2776"/>
                          <a:ext cx="1872" cy="296"/>
                        </a:xfrm>
                        <a:prstGeom prst="rect">
                          <a:avLst/>
                        </a:prstGeom>
                        <a:noFill/>
                        <a:ln w="38100">
                          <a:noFill/>
                          <a:miter/>
                        </a:ln>
                      </p:spPr>
                    </p:pic>
                  </p:oleObj>
                </mc:Fallback>
              </mc:AlternateContent>
            </a:graphicData>
          </a:graphic>
        </p:graphicFrame>
        <p:graphicFrame>
          <p:nvGraphicFramePr>
            <p:cNvPr id="91161" name="Object 30"/>
            <p:cNvGraphicFramePr/>
            <p:nvPr/>
          </p:nvGraphicFramePr>
          <p:xfrm>
            <a:off x="528" y="3189"/>
            <a:ext cx="1872" cy="459"/>
          </p:xfrm>
          <a:graphic>
            <a:graphicData uri="http://schemas.openxmlformats.org/presentationml/2006/ole">
              <mc:AlternateContent xmlns:mc="http://schemas.openxmlformats.org/markup-compatibility/2006">
                <mc:Choice xmlns:v="urn:schemas-microsoft-com:vml" Requires="v">
                  <p:oleObj r:id="rId28" imgW="1434465" imgH="355600" progId="Equation.3">
                    <p:embed/>
                  </p:oleObj>
                </mc:Choice>
                <mc:Fallback>
                  <p:oleObj r:id="rId28" imgW="1434465" imgH="355600" progId="Equation.3">
                    <p:embed/>
                    <p:pic>
                      <p:nvPicPr>
                        <p:cNvPr id="91161" name="Object 30"/>
                        <p:cNvPicPr/>
                        <p:nvPr/>
                      </p:nvPicPr>
                      <p:blipFill>
                        <a:blip r:embed="rId29"/>
                        <a:stretch>
                          <a:fillRect/>
                        </a:stretch>
                      </p:blipFill>
                      <p:spPr>
                        <a:xfrm>
                          <a:off x="528" y="3189"/>
                          <a:ext cx="1872" cy="459"/>
                        </a:xfrm>
                        <a:prstGeom prst="rect">
                          <a:avLst/>
                        </a:prstGeom>
                        <a:noFill/>
                        <a:ln w="38100">
                          <a:noFill/>
                          <a:miter/>
                        </a:ln>
                      </p:spPr>
                    </p:pic>
                  </p:oleObj>
                </mc:Fallback>
              </mc:AlternateContent>
            </a:graphicData>
          </a:graphic>
        </p:graphicFrame>
      </p:grpSp>
      <p:grpSp>
        <p:nvGrpSpPr>
          <p:cNvPr id="8" name="组合 7"/>
          <p:cNvGrpSpPr/>
          <p:nvPr/>
        </p:nvGrpSpPr>
        <p:grpSpPr>
          <a:xfrm>
            <a:off x="2640648" y="3594100"/>
            <a:ext cx="7543483" cy="2057400"/>
            <a:chOff x="1800" y="5640"/>
            <a:chExt cx="11880" cy="3240"/>
          </a:xfrm>
        </p:grpSpPr>
        <p:sp>
          <p:nvSpPr>
            <p:cNvPr id="91156" name="AutoShape 36"/>
            <p:cNvSpPr/>
            <p:nvPr>
              <p:custDataLst>
                <p:tags r:id="rId10"/>
              </p:custDataLst>
            </p:nvPr>
          </p:nvSpPr>
          <p:spPr>
            <a:xfrm>
              <a:off x="1800" y="5640"/>
              <a:ext cx="11880" cy="3240"/>
            </a:xfrm>
            <a:prstGeom prst="borderCallout2">
              <a:avLst>
                <a:gd name="adj1" fmla="val 5556"/>
                <a:gd name="adj2" fmla="val -1009"/>
                <a:gd name="adj3" fmla="val 5556"/>
                <a:gd name="adj4" fmla="val -3051"/>
                <a:gd name="adj5" fmla="val -14968"/>
                <a:gd name="adj6" fmla="val -5134"/>
              </a:avLst>
            </a:prstGeom>
            <a:solidFill>
              <a:srgbClr val="FFFFD9"/>
            </a:solidFill>
            <a:ln w="9525" cap="flat" cmpd="sng">
              <a:solidFill>
                <a:schemeClr val="accent2"/>
              </a:solidFill>
              <a:prstDash val="solid"/>
              <a:miter/>
              <a:headEnd type="none" w="med" len="med"/>
              <a:tailEnd type="none" w="med" len="med"/>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spcAft>
                  <a:spcPct val="0"/>
                </a:spcAft>
                <a:buClr>
                  <a:schemeClr val="accent2"/>
                </a:buClr>
                <a:buFont typeface="Wingdings" panose="05000000000000000000" pitchFamily="2" charset="2"/>
                <a:buChar char="§"/>
              </a:pPr>
              <a:r>
                <a:rPr lang="en-US" altLang="zh-CN" sz="2200" b="1" dirty="0">
                  <a:solidFill>
                    <a:srgbClr val="000000"/>
                  </a:solidFill>
                  <a:latin typeface="微软雅黑" panose="020B0503020204020204" pitchFamily="34" charset="-122"/>
                </a:rPr>
                <a:t> </a:t>
              </a:r>
              <a:r>
                <a:rPr lang="en-US" altLang="en-US" sz="2200" b="1" dirty="0">
                  <a:solidFill>
                    <a:srgbClr val="000000"/>
                  </a:solidFill>
                  <a:latin typeface="微软雅黑" panose="020B0503020204020204" pitchFamily="34" charset="-122"/>
                </a:rPr>
                <a:t>设 </a:t>
              </a:r>
              <a:r>
                <a:rPr lang="en-US" altLang="zh-CN" sz="2200" b="1" i="1" dirty="0">
                  <a:solidFill>
                    <a:srgbClr val="000000"/>
                  </a:solidFill>
                  <a:latin typeface="微软雅黑" panose="020B0503020204020204" pitchFamily="34" charset="-122"/>
                </a:rPr>
                <a:t>D </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红，黄，蓝</a:t>
              </a:r>
              <a:r>
                <a:rPr lang="en-US" altLang="zh-CN" sz="2200" b="1" dirty="0">
                  <a:solidFill>
                    <a:srgbClr val="000000"/>
                  </a:solidFill>
                  <a:latin typeface="微软雅黑" panose="020B0503020204020204" pitchFamily="34" charset="-122"/>
                </a:rPr>
                <a:t>}</a:t>
              </a:r>
            </a:p>
            <a:p>
              <a:pPr marL="0" indent="0" algn="just" defTabSz="914400" eaLnBrk="1" hangingPunct="1">
                <a:spcAft>
                  <a:spcPct val="0"/>
                </a:spcAft>
                <a:buNone/>
              </a:pPr>
              <a:r>
                <a:rPr lang="en-US" altLang="zh-CN" sz="2000" b="1" i="1" dirty="0">
                  <a:solidFill>
                    <a:srgbClr val="000000"/>
                  </a:solidFill>
                  <a:latin typeface="微软雅黑" panose="020B0503020204020204" pitchFamily="34" charset="-122"/>
                </a:rPr>
                <a:t>M</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红</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=0.3</a:t>
              </a:r>
              <a:r>
                <a:rPr lang="en-US" altLang="en-US" sz="2000" b="1" dirty="0">
                  <a:solidFill>
                    <a:srgbClr val="000000"/>
                  </a:solidFill>
                  <a:latin typeface="微软雅黑" panose="020B0503020204020204" pitchFamily="34" charset="-122"/>
                </a:rPr>
                <a:t>， </a:t>
              </a:r>
              <a:r>
                <a:rPr lang="en-US" altLang="zh-CN" sz="2000" b="1" i="1" dirty="0">
                  <a:solidFill>
                    <a:srgbClr val="000000"/>
                  </a:solidFill>
                  <a:latin typeface="微软雅黑" panose="020B0503020204020204" pitchFamily="34" charset="-122"/>
                </a:rPr>
                <a:t>M</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黄</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=0</a:t>
              </a:r>
              <a:r>
                <a:rPr lang="en-US" altLang="en-US" sz="2000" b="1" dirty="0">
                  <a:solidFill>
                    <a:srgbClr val="000000"/>
                  </a:solidFill>
                  <a:latin typeface="微软雅黑" panose="020B0503020204020204" pitchFamily="34" charset="-122"/>
                </a:rPr>
                <a:t>，</a:t>
              </a:r>
              <a:r>
                <a:rPr lang="en-US" altLang="zh-CN" sz="2000" b="1" i="1" dirty="0">
                  <a:solidFill>
                    <a:srgbClr val="000000"/>
                  </a:solidFill>
                  <a:latin typeface="微软雅黑" panose="020B0503020204020204" pitchFamily="34" charset="-122"/>
                </a:rPr>
                <a:t>M</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红，黄</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=0.2</a:t>
              </a:r>
              <a:r>
                <a:rPr lang="en-US" altLang="en-US" sz="20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	</a:t>
              </a:r>
            </a:p>
            <a:p>
              <a:pPr marL="0" indent="0" algn="just" defTabSz="914400" eaLnBrk="1" hangingPunct="1">
                <a:spcAft>
                  <a:spcPct val="0"/>
                </a:spcAft>
                <a:buNone/>
              </a:pPr>
              <a:endParaRPr lang="en-US" altLang="en-US" sz="2200" b="1" dirty="0">
                <a:solidFill>
                  <a:srgbClr val="000000"/>
                </a:solidFill>
                <a:latin typeface="微软雅黑" panose="020B0503020204020204" pitchFamily="34" charset="-122"/>
              </a:endParaRPr>
            </a:p>
            <a:p>
              <a:pPr marL="0" indent="0" algn="ctr" defTabSz="914400" eaLnBrk="1" hangingPunct="1">
                <a:lnSpc>
                  <a:spcPct val="100000"/>
                </a:lnSpc>
                <a:spcAft>
                  <a:spcPct val="0"/>
                </a:spcAft>
                <a:buNone/>
              </a:pPr>
              <a:endParaRPr lang="en-US" altLang="en-US" sz="2200" b="1" dirty="0">
                <a:solidFill>
                  <a:srgbClr val="000000"/>
                </a:solidFill>
                <a:latin typeface="微软雅黑" panose="020B0503020204020204" pitchFamily="34" charset="-122"/>
              </a:endParaRPr>
            </a:p>
          </p:txBody>
        </p:sp>
        <p:graphicFrame>
          <p:nvGraphicFramePr>
            <p:cNvPr id="91157" name="对象 3"/>
            <p:cNvGraphicFramePr/>
            <p:nvPr/>
          </p:nvGraphicFramePr>
          <p:xfrm>
            <a:off x="2025" y="7195"/>
            <a:ext cx="9898" cy="909"/>
          </p:xfrm>
          <a:graphic>
            <a:graphicData uri="http://schemas.openxmlformats.org/presentationml/2006/ole">
              <mc:AlternateContent xmlns:mc="http://schemas.openxmlformats.org/markup-compatibility/2006">
                <mc:Choice xmlns:v="urn:schemas-microsoft-com:vml" Requires="v">
                  <p:oleObj r:id="rId30" imgW="2019300" imgH="152400" progId="Equation.KSEE3">
                    <p:embed/>
                  </p:oleObj>
                </mc:Choice>
                <mc:Fallback>
                  <p:oleObj r:id="rId30" imgW="2019300" imgH="152400" progId="Equation.KSEE3">
                    <p:embed/>
                    <p:pic>
                      <p:nvPicPr>
                        <p:cNvPr id="91157" name="对象 3"/>
                        <p:cNvPicPr/>
                        <p:nvPr/>
                      </p:nvPicPr>
                      <p:blipFill>
                        <a:blip r:embed="rId31"/>
                        <a:stretch>
                          <a:fillRect/>
                        </a:stretch>
                      </p:blipFill>
                      <p:spPr>
                        <a:xfrm>
                          <a:off x="2025" y="7195"/>
                          <a:ext cx="9898" cy="909"/>
                        </a:xfrm>
                        <a:prstGeom prst="rect">
                          <a:avLst/>
                        </a:prstGeom>
                        <a:noFill/>
                        <a:ln w="38100">
                          <a:noFill/>
                          <a:miter/>
                        </a:ln>
                      </p:spPr>
                    </p:pic>
                  </p:oleObj>
                </mc:Fallback>
              </mc:AlternateContent>
            </a:graphicData>
          </a:graphic>
        </p:graphicFrame>
        <p:graphicFrame>
          <p:nvGraphicFramePr>
            <p:cNvPr id="91158" name="对象 5"/>
            <p:cNvGraphicFramePr/>
            <p:nvPr/>
          </p:nvGraphicFramePr>
          <p:xfrm>
            <a:off x="4365" y="7905"/>
            <a:ext cx="4222" cy="859"/>
          </p:xfrm>
          <a:graphic>
            <a:graphicData uri="http://schemas.openxmlformats.org/presentationml/2006/ole">
              <mc:AlternateContent xmlns:mc="http://schemas.openxmlformats.org/markup-compatibility/2006">
                <mc:Choice xmlns:v="urn:schemas-microsoft-com:vml" Requires="v">
                  <p:oleObj r:id="rId32" imgW="1849120" imgH="466090" progId="Equation.KSEE3">
                    <p:embed/>
                  </p:oleObj>
                </mc:Choice>
                <mc:Fallback>
                  <p:oleObj r:id="rId32" imgW="1849120" imgH="466090" progId="Equation.KSEE3">
                    <p:embed/>
                    <p:pic>
                      <p:nvPicPr>
                        <p:cNvPr id="91158" name="对象 5"/>
                        <p:cNvPicPr/>
                        <p:nvPr/>
                      </p:nvPicPr>
                      <p:blipFill>
                        <a:blip r:embed="rId33"/>
                        <a:stretch>
                          <a:fillRect/>
                        </a:stretch>
                      </p:blipFill>
                      <p:spPr>
                        <a:xfrm>
                          <a:off x="4365" y="7905"/>
                          <a:ext cx="4222" cy="859"/>
                        </a:xfrm>
                        <a:prstGeom prst="rect">
                          <a:avLst/>
                        </a:prstGeom>
                        <a:noFill/>
                        <a:ln w="38100">
                          <a:noFill/>
                          <a:miter/>
                        </a:ln>
                      </p:spPr>
                    </p:pic>
                  </p:oleObj>
                </mc:Fallback>
              </mc:AlternateContent>
            </a:graphicData>
          </a:graphic>
        </p:graphicFrame>
      </p:grpSp>
      <p:sp>
        <p:nvSpPr>
          <p:cNvPr id="3" name="矩形 2"/>
          <p:cNvSpPr/>
          <p:nvPr/>
        </p:nvSpPr>
        <p:spPr>
          <a:xfrm>
            <a:off x="2184400" y="5848351"/>
            <a:ext cx="6375400" cy="497957"/>
          </a:xfrm>
          <a:prstGeom prst="rect">
            <a:avLst/>
          </a:prstGeom>
          <a:noFill/>
          <a:ln w="9525">
            <a:noFill/>
          </a:ln>
        </p:spPr>
        <p:txBody>
          <a:bodyPr>
            <a:spAutoFit/>
          </a:bodyPr>
          <a:lstStyle/>
          <a:p>
            <a:pPr marL="469900" indent="-469900" algn="just">
              <a:lnSpc>
                <a:spcPct val="120000"/>
              </a:lnSpc>
              <a:spcBef>
                <a:spcPct val="30000"/>
              </a:spcBef>
              <a:buClr>
                <a:schemeClr val="accent2"/>
              </a:buClr>
            </a:pPr>
            <a:r>
              <a:rPr lang="zh-CN" altLang="en-US" sz="2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信任函数为概率分配函数的下限</a:t>
            </a:r>
            <a:endParaRPr lang="en-US" altLang="zh-CN" sz="2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2911193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i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图片 6"/>
          <p:cNvPicPr>
            <a:picLocks noChangeAspect="1"/>
          </p:cNvPicPr>
          <p:nvPr>
            <p:custDataLst>
              <p:tags r:id="rId2"/>
            </p:custDataLst>
          </p:nvPr>
        </p:nvPicPr>
        <p:blipFill>
          <a:blip r:embed="rId12"/>
          <a:stretch>
            <a:fillRect/>
          </a:stretch>
        </p:blipFill>
        <p:spPr>
          <a:xfrm>
            <a:off x="1524000" y="6137276"/>
            <a:ext cx="539750" cy="720725"/>
          </a:xfrm>
          <a:prstGeom prst="rect">
            <a:avLst/>
          </a:prstGeom>
          <a:noFill/>
          <a:ln w="9525">
            <a:noFill/>
          </a:ln>
        </p:spPr>
      </p:pic>
      <p:pic>
        <p:nvPicPr>
          <p:cNvPr id="92163" name="图片 5"/>
          <p:cNvPicPr>
            <a:picLocks noChangeAspect="1"/>
          </p:cNvPicPr>
          <p:nvPr>
            <p:custDataLst>
              <p:tags r:id="rId3"/>
            </p:custDataLst>
          </p:nvPr>
        </p:nvPicPr>
        <p:blipFill>
          <a:blip r:embed="rId13"/>
          <a:stretch>
            <a:fillRect/>
          </a:stretch>
        </p:blipFill>
        <p:spPr>
          <a:xfrm>
            <a:off x="10128250" y="6132514"/>
            <a:ext cx="539750" cy="720725"/>
          </a:xfrm>
          <a:prstGeom prst="rect">
            <a:avLst/>
          </a:prstGeom>
          <a:noFill/>
          <a:ln w="9525">
            <a:noFill/>
          </a:ln>
        </p:spPr>
      </p:pic>
      <p:sp>
        <p:nvSpPr>
          <p:cNvPr id="9216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333</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165" name="Rectangle 2"/>
          <p:cNvSpPr>
            <a:spLocks noGrp="1" noChangeArrowheads="1"/>
          </p:cNvSpPr>
          <p:nvPr>
            <p:ph idx="9"/>
            <p:custDataLst>
              <p:tags r:id="rId4"/>
            </p:custDataLst>
          </p:nvPr>
        </p:nvSpPr>
        <p:spPr>
          <a:xfrm>
            <a:off x="1774825" y="1066800"/>
            <a:ext cx="8540750" cy="1282700"/>
          </a:xfrm>
        </p:spPr>
        <p:txBody>
          <a:bodyPr wrap="square" lIns="91440" tIns="45720" rIns="91440" bIns="45720" numCol="1" anchor="t" anchorCtr="0" compatLnSpc="1"/>
          <a:lstStyle/>
          <a:p>
            <a:pPr marL="0" indent="-469900" algn="just" fontAlgn="base">
              <a:lnSpc>
                <a:spcPct val="120000"/>
              </a:lnSpc>
              <a:spcBef>
                <a:spcPct val="30000"/>
              </a:spcBef>
              <a:spcAft>
                <a:spcPct val="0"/>
              </a:spcAft>
              <a:buClr>
                <a:schemeClr val="accent2"/>
              </a:buClr>
              <a:buSzTx/>
              <a:buFont typeface="Wingdings" panose="05000000000000000000" pitchFamily="2" charset="2"/>
              <a:buChar char="§"/>
              <a:defRPr/>
            </a:pPr>
            <a:r>
              <a:rPr lang="en-US" altLang="zh-CN" sz="2800" spc="15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 似然函数（plansibility function）：不可驳斥函数或上限函数。</a:t>
            </a:r>
          </a:p>
        </p:txBody>
      </p:sp>
      <p:sp>
        <p:nvSpPr>
          <p:cNvPr id="92166" name="Rectangle 5"/>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2167" name="Rectangle 7"/>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2168" name="Rectangle 9"/>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2169" name="Rectangle 11"/>
          <p:cNvSpPr/>
          <p:nvPr>
            <p:custDataLst>
              <p:tags r:id="rId8"/>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pSp>
        <p:nvGrpSpPr>
          <p:cNvPr id="2" name="Group 16"/>
          <p:cNvGrpSpPr/>
          <p:nvPr/>
        </p:nvGrpSpPr>
        <p:grpSpPr>
          <a:xfrm>
            <a:off x="1834322" y="2523490"/>
            <a:ext cx="8301038" cy="1339850"/>
            <a:chOff x="226" y="2387"/>
            <a:chExt cx="5184" cy="844"/>
          </a:xfrm>
        </p:grpSpPr>
        <p:sp>
          <p:nvSpPr>
            <p:cNvPr id="92177" name="Text Box 15"/>
            <p:cNvSpPr txBox="1"/>
            <p:nvPr>
              <p:custDataLst>
                <p:tags r:id="rId10"/>
              </p:custDataLst>
            </p:nvPr>
          </p:nvSpPr>
          <p:spPr>
            <a:xfrm>
              <a:off x="226" y="2387"/>
              <a:ext cx="5184" cy="844"/>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50000"/>
                </a:spcBef>
                <a:spcAft>
                  <a:spcPct val="0"/>
                </a:spcAft>
                <a:buClr>
                  <a:schemeClr val="accent2"/>
                </a:buClr>
                <a:buNone/>
              </a:pPr>
              <a:r>
                <a:rPr lang="en-US" altLang="en-US" sz="2800" b="1" dirty="0">
                  <a:solidFill>
                    <a:srgbClr val="000000"/>
                  </a:solidFill>
                  <a:latin typeface="微软雅黑" panose="020B0503020204020204" pitchFamily="34" charset="-122"/>
                </a:rPr>
                <a:t>定义</a:t>
              </a:r>
              <a:r>
                <a:rPr lang="en-US" altLang="zh-CN" sz="2800" b="1" dirty="0">
                  <a:solidFill>
                    <a:srgbClr val="000000"/>
                  </a:solidFill>
                  <a:latin typeface="微软雅黑" panose="020B0503020204020204" pitchFamily="34" charset="-122"/>
                </a:rPr>
                <a:t>4.3</a:t>
              </a:r>
              <a:r>
                <a:rPr lang="en-US" altLang="zh-CN" sz="2800" dirty="0">
                  <a:solidFill>
                    <a:srgbClr val="000000"/>
                  </a:solidFill>
                  <a:latin typeface="微软雅黑" panose="020B0503020204020204" pitchFamily="34" charset="-122"/>
                </a:rPr>
                <a:t>  </a:t>
              </a:r>
              <a:r>
                <a:rPr lang="en-US" altLang="en-US" sz="2800" dirty="0">
                  <a:solidFill>
                    <a:srgbClr val="000000"/>
                  </a:solidFill>
                  <a:latin typeface="微软雅黑" panose="020B0503020204020204" pitchFamily="34" charset="-122"/>
                </a:rPr>
                <a:t>似然函数                             且</a:t>
              </a:r>
            </a:p>
            <a:p>
              <a:pPr marL="0" indent="0" defTabSz="914400" eaLnBrk="1" hangingPunct="1">
                <a:lnSpc>
                  <a:spcPct val="120000"/>
                </a:lnSpc>
                <a:spcBef>
                  <a:spcPct val="50000"/>
                </a:spcBef>
                <a:spcAft>
                  <a:spcPct val="0"/>
                </a:spcAft>
                <a:buClr>
                  <a:schemeClr val="accent2"/>
                </a:buClr>
                <a:buNone/>
              </a:pPr>
              <a:r>
                <a:rPr lang="en-US" altLang="en-US" sz="2800" dirty="0">
                  <a:solidFill>
                    <a:srgbClr val="000000"/>
                  </a:solidFill>
                  <a:latin typeface="微软雅黑" panose="020B0503020204020204" pitchFamily="34" charset="-122"/>
                </a:rPr>
                <a:t>                                             </a:t>
              </a:r>
              <a:r>
                <a:rPr lang="en-US" altLang="zh-CN" sz="2800" dirty="0">
                  <a:solidFill>
                    <a:srgbClr val="000000"/>
                  </a:solidFill>
                  <a:latin typeface="微软雅黑" panose="020B0503020204020204" pitchFamily="34" charset="-122"/>
                </a:rPr>
                <a:t>  </a:t>
              </a:r>
              <a:r>
                <a:rPr lang="en-US" altLang="en-US" sz="2800" dirty="0">
                  <a:solidFill>
                    <a:srgbClr val="000000"/>
                  </a:solidFill>
                  <a:latin typeface="微软雅黑" panose="020B0503020204020204" pitchFamily="34" charset="-122"/>
                </a:rPr>
                <a:t> </a:t>
              </a:r>
            </a:p>
          </p:txBody>
        </p:sp>
        <p:graphicFrame>
          <p:nvGraphicFramePr>
            <p:cNvPr id="92178" name="Object 8"/>
            <p:cNvGraphicFramePr/>
            <p:nvPr/>
          </p:nvGraphicFramePr>
          <p:xfrm>
            <a:off x="2244" y="2424"/>
            <a:ext cx="1403" cy="356"/>
          </p:xfrm>
          <a:graphic>
            <a:graphicData uri="http://schemas.openxmlformats.org/presentationml/2006/ole">
              <mc:AlternateContent xmlns:mc="http://schemas.openxmlformats.org/markup-compatibility/2006">
                <mc:Choice xmlns:v="urn:schemas-microsoft-com:vml" Requires="v">
                  <p:oleObj r:id="rId14" imgW="901065" imgH="228600" progId="Equation.3">
                    <p:embed/>
                  </p:oleObj>
                </mc:Choice>
                <mc:Fallback>
                  <p:oleObj r:id="rId14" imgW="901065" imgH="228600" progId="Equation.3">
                    <p:embed/>
                    <p:pic>
                      <p:nvPicPr>
                        <p:cNvPr id="92178" name="Object 8"/>
                        <p:cNvPicPr/>
                        <p:nvPr/>
                      </p:nvPicPr>
                      <p:blipFill>
                        <a:blip r:embed="rId15"/>
                        <a:stretch>
                          <a:fillRect/>
                        </a:stretch>
                      </p:blipFill>
                      <p:spPr>
                        <a:xfrm>
                          <a:off x="2244" y="2424"/>
                          <a:ext cx="1403" cy="356"/>
                        </a:xfrm>
                        <a:prstGeom prst="rect">
                          <a:avLst/>
                        </a:prstGeom>
                        <a:noFill/>
                        <a:ln w="38100">
                          <a:noFill/>
                          <a:miter/>
                        </a:ln>
                      </p:spPr>
                    </p:pic>
                  </p:oleObj>
                </mc:Fallback>
              </mc:AlternateContent>
            </a:graphicData>
          </a:graphic>
        </p:graphicFrame>
        <p:graphicFrame>
          <p:nvGraphicFramePr>
            <p:cNvPr id="92179" name="Object 10"/>
            <p:cNvGraphicFramePr/>
            <p:nvPr/>
          </p:nvGraphicFramePr>
          <p:xfrm>
            <a:off x="1190" y="2880"/>
            <a:ext cx="1891" cy="318"/>
          </p:xfrm>
          <a:graphic>
            <a:graphicData uri="http://schemas.openxmlformats.org/presentationml/2006/ole">
              <mc:AlternateContent xmlns:mc="http://schemas.openxmlformats.org/markup-compatibility/2006">
                <mc:Choice xmlns:v="urn:schemas-microsoft-com:vml" Requires="v">
                  <p:oleObj r:id="rId16" imgW="1219200" imgH="203200" progId="Equation.3">
                    <p:embed/>
                  </p:oleObj>
                </mc:Choice>
                <mc:Fallback>
                  <p:oleObj r:id="rId16" imgW="1219200" imgH="203200" progId="Equation.3">
                    <p:embed/>
                    <p:pic>
                      <p:nvPicPr>
                        <p:cNvPr id="92179" name="Object 10"/>
                        <p:cNvPicPr/>
                        <p:nvPr/>
                      </p:nvPicPr>
                      <p:blipFill>
                        <a:blip r:embed="rId17"/>
                        <a:stretch>
                          <a:fillRect/>
                        </a:stretch>
                      </p:blipFill>
                      <p:spPr>
                        <a:xfrm>
                          <a:off x="1190" y="2880"/>
                          <a:ext cx="1891" cy="318"/>
                        </a:xfrm>
                        <a:prstGeom prst="rect">
                          <a:avLst/>
                        </a:prstGeom>
                        <a:noFill/>
                        <a:ln w="38100">
                          <a:noFill/>
                          <a:miter/>
                        </a:ln>
                      </p:spPr>
                    </p:pic>
                  </p:oleObj>
                </mc:Fallback>
              </mc:AlternateContent>
            </a:graphicData>
          </a:graphic>
        </p:graphicFrame>
        <p:graphicFrame>
          <p:nvGraphicFramePr>
            <p:cNvPr id="92180" name="Object 12"/>
            <p:cNvGraphicFramePr/>
            <p:nvPr/>
          </p:nvGraphicFramePr>
          <p:xfrm>
            <a:off x="3247" y="2880"/>
            <a:ext cx="771" cy="256"/>
          </p:xfrm>
          <a:graphic>
            <a:graphicData uri="http://schemas.openxmlformats.org/presentationml/2006/ole">
              <mc:AlternateContent xmlns:mc="http://schemas.openxmlformats.org/markup-compatibility/2006">
                <mc:Choice xmlns:v="urn:schemas-microsoft-com:vml" Requires="v">
                  <p:oleObj r:id="rId18" imgW="418465" imgH="165100" progId="Equation.3">
                    <p:embed/>
                  </p:oleObj>
                </mc:Choice>
                <mc:Fallback>
                  <p:oleObj r:id="rId18" imgW="418465" imgH="165100" progId="Equation.3">
                    <p:embed/>
                    <p:pic>
                      <p:nvPicPr>
                        <p:cNvPr id="92180" name="Object 12"/>
                        <p:cNvPicPr/>
                        <p:nvPr/>
                      </p:nvPicPr>
                      <p:blipFill>
                        <a:blip r:embed="rId19"/>
                        <a:stretch>
                          <a:fillRect/>
                        </a:stretch>
                      </p:blipFill>
                      <p:spPr>
                        <a:xfrm>
                          <a:off x="3247" y="2880"/>
                          <a:ext cx="771" cy="256"/>
                        </a:xfrm>
                        <a:prstGeom prst="rect">
                          <a:avLst/>
                        </a:prstGeom>
                        <a:noFill/>
                        <a:ln w="38100">
                          <a:noFill/>
                          <a:miter/>
                        </a:ln>
                      </p:spPr>
                    </p:pic>
                  </p:oleObj>
                </mc:Fallback>
              </mc:AlternateContent>
            </a:graphicData>
          </a:graphic>
        </p:graphicFrame>
      </p:grpSp>
      <p:sp>
        <p:nvSpPr>
          <p:cNvPr id="92175" name="Rectangle 13"/>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4.3.3 似然函数</a:t>
            </a:r>
          </a:p>
        </p:txBody>
      </p:sp>
      <p:grpSp>
        <p:nvGrpSpPr>
          <p:cNvPr id="10" name="组合 9"/>
          <p:cNvGrpSpPr/>
          <p:nvPr/>
        </p:nvGrpSpPr>
        <p:grpSpPr>
          <a:xfrm>
            <a:off x="2152650" y="4038600"/>
            <a:ext cx="7905750" cy="2438400"/>
            <a:chOff x="989" y="6360"/>
            <a:chExt cx="12450" cy="3840"/>
          </a:xfrm>
        </p:grpSpPr>
        <p:sp>
          <p:nvSpPr>
            <p:cNvPr id="92173" name="AutoShape 18"/>
            <p:cNvSpPr/>
            <p:nvPr>
              <p:custDataLst>
                <p:tags r:id="rId9"/>
              </p:custDataLst>
            </p:nvPr>
          </p:nvSpPr>
          <p:spPr>
            <a:xfrm>
              <a:off x="989" y="6360"/>
              <a:ext cx="12450" cy="3840"/>
            </a:xfrm>
            <a:prstGeom prst="borderCallout2">
              <a:avLst>
                <a:gd name="adj1" fmla="val 4690"/>
                <a:gd name="adj2" fmla="val -1009"/>
                <a:gd name="adj3" fmla="val 4690"/>
                <a:gd name="adj4" fmla="val -4630"/>
                <a:gd name="adj5" fmla="val -11796"/>
                <a:gd name="adj6" fmla="val -1398"/>
              </a:avLst>
            </a:prstGeom>
            <a:solidFill>
              <a:srgbClr val="FFFFFF"/>
            </a:solidFill>
            <a:ln w="9525" cap="flat" cmpd="sng">
              <a:solidFill>
                <a:schemeClr val="accent2"/>
              </a:solidFill>
              <a:prstDash val="solid"/>
              <a:miter/>
              <a:headEnd type="none" w="med" len="med"/>
              <a:tailEnd type="none" w="med" len="med"/>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spcAft>
                  <a:spcPct val="0"/>
                </a:spcAft>
                <a:buClr>
                  <a:schemeClr val="accent2"/>
                </a:buClr>
                <a:buFont typeface="Wingdings" panose="05000000000000000000" pitchFamily="2" charset="2"/>
                <a:buChar char="§"/>
              </a:pPr>
              <a:r>
                <a:rPr lang="en-US" altLang="zh-CN" sz="2200" b="1" dirty="0">
                  <a:solidFill>
                    <a:srgbClr val="000000"/>
                  </a:solidFill>
                  <a:latin typeface="微软雅黑" panose="020B0503020204020204" pitchFamily="34" charset="-122"/>
                </a:rPr>
                <a:t> </a:t>
              </a:r>
              <a:r>
                <a:rPr lang="en-US" altLang="en-US" sz="2400" b="1" dirty="0">
                  <a:solidFill>
                    <a:srgbClr val="000000"/>
                  </a:solidFill>
                  <a:latin typeface="微软雅黑" panose="020B0503020204020204" pitchFamily="34" charset="-122"/>
                </a:rPr>
                <a:t>设 </a:t>
              </a:r>
              <a:r>
                <a:rPr lang="en-US" altLang="zh-CN" sz="2400" b="1" i="1" dirty="0">
                  <a:solidFill>
                    <a:srgbClr val="000000"/>
                  </a:solidFill>
                  <a:latin typeface="微软雅黑" panose="020B0503020204020204" pitchFamily="34" charset="-122"/>
                </a:rPr>
                <a:t>D </a:t>
              </a:r>
              <a:r>
                <a:rPr lang="en-US" altLang="zh-CN" sz="2400" b="1" dirty="0">
                  <a:solidFill>
                    <a:srgbClr val="000000"/>
                  </a:solidFill>
                  <a:latin typeface="微软雅黑" panose="020B0503020204020204" pitchFamily="34" charset="-122"/>
                </a:rPr>
                <a:t>={</a:t>
              </a:r>
              <a:r>
                <a:rPr lang="en-US" altLang="en-US" sz="2400" b="1" dirty="0">
                  <a:solidFill>
                    <a:srgbClr val="000000"/>
                  </a:solidFill>
                  <a:latin typeface="微软雅黑" panose="020B0503020204020204" pitchFamily="34" charset="-122"/>
                </a:rPr>
                <a:t>红，黄，蓝</a:t>
              </a:r>
              <a:r>
                <a:rPr lang="en-US" altLang="zh-CN" sz="2400" b="1" dirty="0">
                  <a:solidFill>
                    <a:srgbClr val="000000"/>
                  </a:solidFill>
                  <a:latin typeface="微软雅黑" panose="020B0503020204020204" pitchFamily="34" charset="-122"/>
                </a:rPr>
                <a:t>}</a:t>
              </a:r>
            </a:p>
            <a:p>
              <a:pPr marL="0" indent="0" algn="just" defTabSz="914400" eaLnBrk="1" hangingPunct="1">
                <a:spcAft>
                  <a:spcPct val="0"/>
                </a:spcAft>
                <a:buNone/>
              </a:pPr>
              <a:r>
                <a:rPr lang="en-US" altLang="zh-CN" sz="2000" b="1" i="1" dirty="0">
                  <a:solidFill>
                    <a:srgbClr val="000000"/>
                  </a:solidFill>
                  <a:latin typeface="微软雅黑" panose="020B0503020204020204" pitchFamily="34" charset="-122"/>
                </a:rPr>
                <a:t>M</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红</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=0.3</a:t>
              </a:r>
              <a:r>
                <a:rPr lang="en-US" altLang="en-US" sz="2000" b="1" dirty="0">
                  <a:solidFill>
                    <a:srgbClr val="000000"/>
                  </a:solidFill>
                  <a:latin typeface="微软雅黑" panose="020B0503020204020204" pitchFamily="34" charset="-122"/>
                </a:rPr>
                <a:t>， </a:t>
              </a:r>
              <a:r>
                <a:rPr lang="en-US" altLang="zh-CN" sz="2000" b="1" i="1" dirty="0">
                  <a:solidFill>
                    <a:srgbClr val="000000"/>
                  </a:solidFill>
                  <a:latin typeface="微软雅黑" panose="020B0503020204020204" pitchFamily="34" charset="-122"/>
                </a:rPr>
                <a:t>M</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黄</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=0</a:t>
              </a:r>
              <a:r>
                <a:rPr lang="en-US" altLang="en-US" sz="2000" b="1" dirty="0">
                  <a:solidFill>
                    <a:srgbClr val="000000"/>
                  </a:solidFill>
                  <a:latin typeface="微软雅黑" panose="020B0503020204020204" pitchFamily="34" charset="-122"/>
                </a:rPr>
                <a:t>，</a:t>
              </a:r>
              <a:r>
                <a:rPr lang="en-US" altLang="zh-CN" sz="2000" b="1" i="1" dirty="0">
                  <a:solidFill>
                    <a:srgbClr val="000000"/>
                  </a:solidFill>
                  <a:latin typeface="微软雅黑" panose="020B0503020204020204" pitchFamily="34" charset="-122"/>
                </a:rPr>
                <a:t>M</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红，黄</a:t>
              </a:r>
              <a:r>
                <a:rPr lang="en-US" altLang="zh-CN" sz="2000" b="1" dirty="0">
                  <a:solidFill>
                    <a:srgbClr val="000000"/>
                  </a:solidFill>
                  <a:latin typeface="微软雅黑" panose="020B0503020204020204" pitchFamily="34" charset="-122"/>
                </a:rPr>
                <a:t>}</a:t>
              </a: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=0.2</a:t>
              </a:r>
              <a:r>
                <a:rPr lang="en-US" altLang="en-US" sz="2400" b="1" dirty="0">
                  <a:solidFill>
                    <a:srgbClr val="000000"/>
                  </a:solidFill>
                  <a:latin typeface="微软雅黑" panose="020B0503020204020204" pitchFamily="34" charset="-122"/>
                </a:rPr>
                <a:t>，</a:t>
              </a:r>
            </a:p>
            <a:p>
              <a:pPr marL="0" indent="0" algn="just" defTabSz="914400" eaLnBrk="1" hangingPunct="1">
                <a:spcAft>
                  <a:spcPct val="0"/>
                </a:spcAft>
                <a:buNone/>
              </a:pPr>
              <a:r>
                <a:rPr lang="en-US" altLang="en-US" sz="2200" b="1" dirty="0">
                  <a:solidFill>
                    <a:srgbClr val="000000"/>
                  </a:solidFill>
                  <a:latin typeface="微软雅黑" panose="020B0503020204020204" pitchFamily="34" charset="-122"/>
                </a:rPr>
                <a:t> 	 	</a:t>
              </a:r>
            </a:p>
            <a:p>
              <a:pPr marL="0" indent="0" algn="just" defTabSz="914400" eaLnBrk="1" hangingPunct="1">
                <a:spcAft>
                  <a:spcPct val="0"/>
                </a:spcAft>
                <a:buNone/>
              </a:pPr>
              <a:endParaRPr lang="en-US" altLang="en-US" sz="2200" b="1" dirty="0">
                <a:solidFill>
                  <a:srgbClr val="000000"/>
                </a:solidFill>
                <a:latin typeface="微软雅黑" panose="020B0503020204020204" pitchFamily="34" charset="-122"/>
              </a:endParaRPr>
            </a:p>
            <a:p>
              <a:pPr marL="0" indent="0" algn="ctr" defTabSz="914400" eaLnBrk="1" hangingPunct="1">
                <a:lnSpc>
                  <a:spcPct val="100000"/>
                </a:lnSpc>
                <a:spcAft>
                  <a:spcPct val="0"/>
                </a:spcAft>
                <a:buNone/>
              </a:pPr>
              <a:endParaRPr lang="en-US" altLang="en-US" sz="2200" b="1" dirty="0">
                <a:solidFill>
                  <a:srgbClr val="000000"/>
                </a:solidFill>
                <a:latin typeface="微软雅黑" panose="020B0503020204020204" pitchFamily="34" charset="-122"/>
              </a:endParaRPr>
            </a:p>
          </p:txBody>
        </p:sp>
        <p:graphicFrame>
          <p:nvGraphicFramePr>
            <p:cNvPr id="92174" name="对象 2"/>
            <p:cNvGraphicFramePr/>
            <p:nvPr/>
          </p:nvGraphicFramePr>
          <p:xfrm>
            <a:off x="1076" y="7978"/>
            <a:ext cx="12223" cy="856"/>
          </p:xfrm>
          <a:graphic>
            <a:graphicData uri="http://schemas.openxmlformats.org/presentationml/2006/ole">
              <mc:AlternateContent xmlns:mc="http://schemas.openxmlformats.org/markup-compatibility/2006">
                <mc:Choice xmlns:v="urn:schemas-microsoft-com:vml" Requires="v">
                  <p:oleObj r:id="rId20" imgW="5008880" imgH="408940" progId="Equation.KSEE3">
                    <p:embed/>
                  </p:oleObj>
                </mc:Choice>
                <mc:Fallback>
                  <p:oleObj r:id="rId20" imgW="5008880" imgH="408940" progId="Equation.KSEE3">
                    <p:embed/>
                    <p:pic>
                      <p:nvPicPr>
                        <p:cNvPr id="92174" name="对象 2"/>
                        <p:cNvPicPr/>
                        <p:nvPr/>
                      </p:nvPicPr>
                      <p:blipFill>
                        <a:blip r:embed="rId21"/>
                        <a:stretch>
                          <a:fillRect/>
                        </a:stretch>
                      </p:blipFill>
                      <p:spPr>
                        <a:xfrm>
                          <a:off x="1076" y="7978"/>
                          <a:ext cx="12223" cy="856"/>
                        </a:xfrm>
                        <a:prstGeom prst="rect">
                          <a:avLst/>
                        </a:prstGeom>
                        <a:noFill/>
                        <a:ln w="38100">
                          <a:noFill/>
                          <a:miter/>
                        </a:ln>
                      </p:spPr>
                    </p:pic>
                  </p:oleObj>
                </mc:Fallback>
              </mc:AlternateContent>
            </a:graphicData>
          </a:graphic>
        </p:graphicFrame>
        <p:graphicFrame>
          <p:nvGraphicFramePr>
            <p:cNvPr id="3" name="对象 4"/>
            <p:cNvGraphicFramePr/>
            <p:nvPr/>
          </p:nvGraphicFramePr>
          <p:xfrm>
            <a:off x="4479" y="8755"/>
            <a:ext cx="3463" cy="484"/>
          </p:xfrm>
          <a:graphic>
            <a:graphicData uri="http://schemas.openxmlformats.org/presentationml/2006/ole">
              <mc:AlternateContent xmlns:mc="http://schemas.openxmlformats.org/markup-compatibility/2006">
                <mc:Choice xmlns:v="urn:schemas-microsoft-com:vml" Requires="v">
                  <p:oleObj r:id="rId22" imgW="1112520" imgH="314325" progId="Equation.KSEE3">
                    <p:embed/>
                  </p:oleObj>
                </mc:Choice>
                <mc:Fallback>
                  <p:oleObj r:id="rId22" imgW="1112520" imgH="314325" progId="Equation.KSEE3">
                    <p:embed/>
                    <p:pic>
                      <p:nvPicPr>
                        <p:cNvPr id="3" name="对象 4"/>
                        <p:cNvPicPr/>
                        <p:nvPr/>
                      </p:nvPicPr>
                      <p:blipFill>
                        <a:blip r:embed="rId23"/>
                        <a:stretch>
                          <a:fillRect/>
                        </a:stretch>
                      </p:blipFill>
                      <p:spPr>
                        <a:xfrm>
                          <a:off x="4479" y="8755"/>
                          <a:ext cx="3463" cy="484"/>
                        </a:xfrm>
                        <a:prstGeom prst="rect">
                          <a:avLst/>
                        </a:prstGeom>
                        <a:noFill/>
                        <a:ln w="38100">
                          <a:noFill/>
                          <a:miter/>
                        </a:ln>
                      </p:spPr>
                    </p:pic>
                  </p:oleObj>
                </mc:Fallback>
              </mc:AlternateContent>
            </a:graphicData>
          </a:graphic>
        </p:graphicFrame>
        <p:graphicFrame>
          <p:nvGraphicFramePr>
            <p:cNvPr id="92176" name="对象 7"/>
            <p:cNvGraphicFramePr/>
            <p:nvPr/>
          </p:nvGraphicFramePr>
          <p:xfrm>
            <a:off x="1304" y="9362"/>
            <a:ext cx="12055" cy="778"/>
          </p:xfrm>
          <a:graphic>
            <a:graphicData uri="http://schemas.openxmlformats.org/presentationml/2006/ole">
              <mc:AlternateContent xmlns:mc="http://schemas.openxmlformats.org/markup-compatibility/2006">
                <mc:Choice xmlns:v="urn:schemas-microsoft-com:vml" Requires="v">
                  <p:oleObj r:id="rId24" imgW="2324100" imgH="152400" progId="Equation.KSEE3">
                    <p:embed/>
                  </p:oleObj>
                </mc:Choice>
                <mc:Fallback>
                  <p:oleObj r:id="rId24" imgW="2324100" imgH="152400" progId="Equation.KSEE3">
                    <p:embed/>
                    <p:pic>
                      <p:nvPicPr>
                        <p:cNvPr id="92176" name="对象 7"/>
                        <p:cNvPicPr/>
                        <p:nvPr/>
                      </p:nvPicPr>
                      <p:blipFill>
                        <a:blip r:embed="rId25"/>
                        <a:stretch>
                          <a:fillRect/>
                        </a:stretch>
                      </p:blipFill>
                      <p:spPr>
                        <a:xfrm>
                          <a:off x="1304" y="9362"/>
                          <a:ext cx="12055" cy="778"/>
                        </a:xfrm>
                        <a:prstGeom prst="rect">
                          <a:avLst/>
                        </a:prstGeom>
                        <a:noFill/>
                        <a:ln w="38100">
                          <a:noFill/>
                          <a:miter/>
                        </a:ln>
                      </p:spPr>
                    </p:pic>
                  </p:oleObj>
                </mc:Fallback>
              </mc:AlternateContent>
            </a:graphicData>
          </a:graphic>
        </p:graphicFrame>
      </p:grpSp>
    </p:spTree>
    <p:custDataLst>
      <p:tags r:id="rId1"/>
    </p:custDataLst>
    <p:extLst>
      <p:ext uri="{BB962C8B-B14F-4D97-AF65-F5344CB8AC3E}">
        <p14:creationId xmlns:p14="http://schemas.microsoft.com/office/powerpoint/2010/main" val="3141664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图片 6"/>
          <p:cNvPicPr>
            <a:picLocks noChangeAspect="1"/>
          </p:cNvPicPr>
          <p:nvPr>
            <p:custDataLst>
              <p:tags r:id="rId2"/>
            </p:custDataLst>
          </p:nvPr>
        </p:nvPicPr>
        <p:blipFill>
          <a:blip r:embed="rId11"/>
          <a:stretch>
            <a:fillRect/>
          </a:stretch>
        </p:blipFill>
        <p:spPr>
          <a:xfrm>
            <a:off x="1524000" y="6137276"/>
            <a:ext cx="539750" cy="720725"/>
          </a:xfrm>
          <a:prstGeom prst="rect">
            <a:avLst/>
          </a:prstGeom>
          <a:noFill/>
          <a:ln w="9525">
            <a:noFill/>
          </a:ln>
        </p:spPr>
      </p:pic>
      <p:pic>
        <p:nvPicPr>
          <p:cNvPr id="93187" name="图片 5"/>
          <p:cNvPicPr>
            <a:picLocks noChangeAspect="1"/>
          </p:cNvPicPr>
          <p:nvPr>
            <p:custDataLst>
              <p:tags r:id="rId3"/>
            </p:custDataLst>
          </p:nvPr>
        </p:nvPicPr>
        <p:blipFill>
          <a:blip r:embed="rId12"/>
          <a:stretch>
            <a:fillRect/>
          </a:stretch>
        </p:blipFill>
        <p:spPr>
          <a:xfrm>
            <a:off x="10128250" y="6132514"/>
            <a:ext cx="539750" cy="720725"/>
          </a:xfrm>
          <a:prstGeom prst="rect">
            <a:avLst/>
          </a:prstGeom>
          <a:noFill/>
          <a:ln w="9525">
            <a:noFill/>
          </a:ln>
        </p:spPr>
      </p:pic>
      <p:sp>
        <p:nvSpPr>
          <p:cNvPr id="9318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334</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189" name="Rectangle 5"/>
          <p:cNvSpPr/>
          <p:nvPr>
            <p:custDataLst>
              <p:tags r:id="rId4"/>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3190" name="Rectangle 7"/>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3191" name="Rectangle 9"/>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3192" name="Rectangle 11"/>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3193" name="Rectangle 13"/>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4.3.3 似然函数</a:t>
            </a:r>
          </a:p>
        </p:txBody>
      </p:sp>
      <p:sp>
        <p:nvSpPr>
          <p:cNvPr id="52231" name="文本框 6"/>
          <p:cNvSpPr txBox="1"/>
          <p:nvPr>
            <p:custDataLst>
              <p:tags r:id="rId8"/>
            </p:custDataLst>
          </p:nvPr>
        </p:nvSpPr>
        <p:spPr>
          <a:xfrm>
            <a:off x="1833881" y="987426"/>
            <a:ext cx="8608695" cy="6121035"/>
          </a:xfrm>
          <a:prstGeom prst="rect">
            <a:avLst/>
          </a:prstGeom>
          <a:solidFill>
            <a:schemeClr val="lt1">
              <a:lumMod val="85000"/>
            </a:schemeClr>
          </a:solidFill>
          <a:ln w="9525">
            <a:noFill/>
          </a:ln>
        </p:spPr>
        <p:txBody>
          <a:bodyPr wrap="square">
            <a:spAutoFit/>
          </a:bodyPr>
          <a:lstStyle/>
          <a:p>
            <a:pPr>
              <a:lnSpc>
                <a:spcPct val="150000"/>
              </a:lnSpc>
              <a:defRPr/>
            </a:pP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显然，A不为假，并不代表A一定为真，也就是说对A不为假的信任程度应该大于对A为真的信任程度，即有：              Pl(A)≥Bel(A) </a:t>
            </a:r>
          </a:p>
          <a:p>
            <a:pPr>
              <a:lnSpc>
                <a:spcPct val="150000"/>
              </a:lnSpc>
              <a:defRPr/>
            </a:pP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那么，Pl(A)－Bel(A)就是对A既不为假、又不为真的信任程度。或者说表示了既不信任A也不信任</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A的一种度量。这种既不为假，又不为真的情况，就是我们前面所说的“不知道”的情况。证据理论就能处理这种“不知道”引起的不确定性。</a:t>
            </a:r>
          </a:p>
          <a:p>
            <a:pPr>
              <a:lnSpc>
                <a:spcPct val="150000"/>
              </a:lnSpc>
            </a:pPr>
            <a:r>
              <a:rPr lang="en-US" altLang="en-US" sz="2400" spc="15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它通过定义信任函数、似然函数，把知道和不知道区别开来。</a:t>
            </a:r>
            <a:endParaRPr lang="en-US" altLang="en-US" sz="2400" dirty="0">
              <a:solidFill>
                <a:srgbClr val="000000"/>
              </a:solidFill>
              <a:latin typeface="微软雅黑" panose="020B0503020204020204" pitchFamily="34" charset="-122"/>
              <a:sym typeface="宋体" panose="02010600030101010101" pitchFamily="2" charset="-122"/>
            </a:endParaRPr>
          </a:p>
          <a:p>
            <a:pPr>
              <a:lnSpc>
                <a:spcPct val="150000"/>
              </a:lnSpc>
            </a:pPr>
            <a:r>
              <a:rPr lang="en-US" altLang="en-US" sz="2400" spc="15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这些函数满足比概率函数的公理要弱的公理，因此，概率函数是信任函数的一个子集。</a:t>
            </a:r>
            <a:endParaRPr lang="en-US" altLang="en-US" sz="2400" spc="150"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graphicFrame>
        <p:nvGraphicFramePr>
          <p:cNvPr id="2" name="对象 1"/>
          <p:cNvGraphicFramePr/>
          <p:nvPr/>
        </p:nvGraphicFramePr>
        <p:xfrm>
          <a:off x="6311901" y="3428683"/>
          <a:ext cx="845185" cy="223520"/>
        </p:xfrm>
        <a:graphic>
          <a:graphicData uri="http://schemas.openxmlformats.org/presentationml/2006/ole">
            <mc:AlternateContent xmlns:mc="http://schemas.openxmlformats.org/markup-compatibility/2006">
              <mc:Choice xmlns:v="urn:schemas-microsoft-com:vml" Requires="v">
                <p:oleObj r:id="rId13" imgW="358775" imgH="150495" progId="Equation.KSEE3">
                  <p:embed/>
                </p:oleObj>
              </mc:Choice>
              <mc:Fallback>
                <p:oleObj r:id="rId13" imgW="358775" imgH="150495" progId="Equation.KSEE3">
                  <p:embed/>
                  <p:pic>
                    <p:nvPicPr>
                      <p:cNvPr id="2" name="对象 1"/>
                      <p:cNvPicPr/>
                      <p:nvPr/>
                    </p:nvPicPr>
                    <p:blipFill>
                      <a:blip r:embed="rId14"/>
                      <a:stretch>
                        <a:fillRect/>
                      </a:stretch>
                    </p:blipFill>
                    <p:spPr>
                      <a:xfrm>
                        <a:off x="6311901" y="3428683"/>
                        <a:ext cx="845185" cy="223520"/>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5449671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图片 6"/>
          <p:cNvPicPr>
            <a:picLocks noChangeAspect="1"/>
          </p:cNvPicPr>
          <p:nvPr>
            <p:custDataLst>
              <p:tags r:id="rId2"/>
            </p:custDataLst>
          </p:nvPr>
        </p:nvPicPr>
        <p:blipFill>
          <a:blip r:embed="rId10"/>
          <a:stretch>
            <a:fillRect/>
          </a:stretch>
        </p:blipFill>
        <p:spPr>
          <a:xfrm>
            <a:off x="1524000" y="6137276"/>
            <a:ext cx="539750" cy="720725"/>
          </a:xfrm>
          <a:prstGeom prst="rect">
            <a:avLst/>
          </a:prstGeom>
          <a:noFill/>
          <a:ln w="9525">
            <a:noFill/>
          </a:ln>
        </p:spPr>
      </p:pic>
      <p:pic>
        <p:nvPicPr>
          <p:cNvPr id="95235" name="图片 5"/>
          <p:cNvPicPr>
            <a:picLocks noChangeAspect="1"/>
          </p:cNvPicPr>
          <p:nvPr>
            <p:custDataLst>
              <p:tags r:id="rId3"/>
            </p:custDataLst>
          </p:nvPr>
        </p:nvPicPr>
        <p:blipFill>
          <a:blip r:embed="rId11"/>
          <a:stretch>
            <a:fillRect/>
          </a:stretch>
        </p:blipFill>
        <p:spPr>
          <a:xfrm>
            <a:off x="10128250" y="6132514"/>
            <a:ext cx="539750" cy="720725"/>
          </a:xfrm>
          <a:prstGeom prst="rect">
            <a:avLst/>
          </a:prstGeom>
          <a:noFill/>
          <a:ln w="9525">
            <a:noFill/>
          </a:ln>
        </p:spPr>
      </p:pic>
      <p:sp>
        <p:nvSpPr>
          <p:cNvPr id="9523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335</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237" name="Rectangle 5"/>
          <p:cNvSpPr/>
          <p:nvPr>
            <p:custDataLst>
              <p:tags r:id="rId4"/>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5238" name="Rectangle 7"/>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5239" name="Rectangle 9"/>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5240" name="Rectangle 11"/>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5241" name="Rectangle 13"/>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4.3.3 似然函数</a:t>
            </a:r>
          </a:p>
        </p:txBody>
      </p:sp>
      <p:sp>
        <p:nvSpPr>
          <p:cNvPr id="54279" name="文本框 1"/>
          <p:cNvSpPr txBox="1"/>
          <p:nvPr>
            <p:custDataLst>
              <p:tags r:id="rId8"/>
            </p:custDataLst>
          </p:nvPr>
        </p:nvSpPr>
        <p:spPr>
          <a:xfrm>
            <a:off x="1803400" y="952500"/>
            <a:ext cx="8585200" cy="3968750"/>
          </a:xfrm>
          <a:prstGeom prst="rect">
            <a:avLst/>
          </a:prstGeom>
          <a:solidFill>
            <a:schemeClr val="lt1">
              <a:lumMod val="85000"/>
            </a:schemeClr>
          </a:solidFill>
          <a:ln w="9525">
            <a:noFill/>
          </a:ln>
        </p:spPr>
        <p:txBody>
          <a:bodyPr>
            <a:spAutoFit/>
          </a:bodyPr>
          <a:lstStyle/>
          <a:p>
            <a:pPr>
              <a:lnSpc>
                <a:spcPct val="150000"/>
              </a:lnSpc>
              <a:defRPr/>
            </a:pPr>
            <a:r>
              <a:rPr lang="zh-CN" altLang="en-US" sz="2400" noProof="1">
                <a:solidFill>
                  <a:schemeClr val="dk1"/>
                </a:solidFill>
                <a:latin typeface="微软雅黑" panose="020B0503020204020204" pitchFamily="34" charset="-122"/>
                <a:ea typeface="微软雅黑" panose="020B0503020204020204" pitchFamily="34" charset="-122"/>
              </a:rPr>
              <a:t>命题的不确定性需要用信任函数和似然函数来度量，而信任函数和似然函数的定义又依赖于概率分配函数，所以概率分配函数是对一个命题的不确定性度量的基础。然而在有的情况下，对同样的证据，由于数据的来源不同，会得到两个不同的概率分配函数。为了计算信任函数和似然函数，就必须将两个概率分配函数合并成一个概率分配函数。组合的方法就是求概率分配函数的正交和。</a:t>
            </a:r>
          </a:p>
        </p:txBody>
      </p:sp>
    </p:spTree>
    <p:custDataLst>
      <p:tags r:id="rId1"/>
    </p:custDataLst>
    <p:extLst>
      <p:ext uri="{BB962C8B-B14F-4D97-AF65-F5344CB8AC3E}">
        <p14:creationId xmlns:p14="http://schemas.microsoft.com/office/powerpoint/2010/main" val="2687022416"/>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图片 6"/>
          <p:cNvPicPr>
            <a:picLocks noChangeAspect="1"/>
          </p:cNvPicPr>
          <p:nvPr>
            <p:custDataLst>
              <p:tags r:id="rId2"/>
            </p:custDataLst>
          </p:nvPr>
        </p:nvPicPr>
        <p:blipFill>
          <a:blip r:embed="rId13"/>
          <a:stretch>
            <a:fillRect/>
          </a:stretch>
        </p:blipFill>
        <p:spPr>
          <a:xfrm>
            <a:off x="1524000" y="6137276"/>
            <a:ext cx="539750" cy="720725"/>
          </a:xfrm>
          <a:prstGeom prst="rect">
            <a:avLst/>
          </a:prstGeom>
          <a:noFill/>
          <a:ln w="9525">
            <a:noFill/>
          </a:ln>
        </p:spPr>
      </p:pic>
      <p:pic>
        <p:nvPicPr>
          <p:cNvPr id="98307" name="图片 5"/>
          <p:cNvPicPr>
            <a:picLocks noChangeAspect="1"/>
          </p:cNvPicPr>
          <p:nvPr>
            <p:custDataLst>
              <p:tags r:id="rId3"/>
            </p:custDataLst>
          </p:nvPr>
        </p:nvPicPr>
        <p:blipFill>
          <a:blip r:embed="rId14"/>
          <a:stretch>
            <a:fillRect/>
          </a:stretch>
        </p:blipFill>
        <p:spPr>
          <a:xfrm>
            <a:off x="10128250" y="6132514"/>
            <a:ext cx="539750" cy="720725"/>
          </a:xfrm>
          <a:prstGeom prst="rect">
            <a:avLst/>
          </a:prstGeom>
          <a:noFill/>
          <a:ln w="9525">
            <a:noFill/>
          </a:ln>
        </p:spPr>
      </p:pic>
      <p:sp>
        <p:nvSpPr>
          <p:cNvPr id="9830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336</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309" name="Rectangle 3"/>
          <p:cNvSpPr>
            <a:spLocks noGrp="1" noChangeArrowheads="1"/>
          </p:cNvSpPr>
          <p:nvPr>
            <p:ph idx="9"/>
            <p:custDataLst>
              <p:tags r:id="rId4"/>
            </p:custDataLst>
          </p:nvPr>
        </p:nvSpPr>
        <p:spPr>
          <a:xfrm>
            <a:off x="1825626" y="908051"/>
            <a:ext cx="8461375" cy="3529013"/>
          </a:xfrm>
          <a:solidFill>
            <a:srgbClr val="FFFFFF"/>
          </a:solidFill>
          <a:ln>
            <a:solidFill>
              <a:srgbClr val="808080"/>
            </a:solidFill>
            <a:miter lim="800000"/>
          </a:ln>
        </p:spPr>
        <p:txBody>
          <a:bodyPr wrap="square" lIns="91440" tIns="45720" rIns="91440" bIns="45720" numCol="1" anchor="t" anchorCtr="0" compatLnSpc="1"/>
          <a:lstStyle/>
          <a:p>
            <a:pPr marL="0" indent="-469900" algn="just" fontAlgn="base">
              <a:lnSpc>
                <a:spcPct val="140000"/>
              </a:lnSpc>
              <a:spcBef>
                <a:spcPct val="30000"/>
              </a:spcBef>
              <a:spcAft>
                <a:spcPct val="0"/>
              </a:spcAft>
              <a:buClr>
                <a:schemeClr val="accent2"/>
              </a:buClr>
              <a:buSzTx/>
              <a:buNone/>
              <a:defRPr/>
            </a:pPr>
            <a:r>
              <a:rPr lang="zh-CN" altLang="en-US" sz="2800" b="1" spc="15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定义4.4  设      和      是两个概率分配函数；则其正交和：</a:t>
            </a:r>
          </a:p>
          <a:p>
            <a:pPr marL="0" indent="-469900" algn="just" fontAlgn="base">
              <a:lnSpc>
                <a:spcPct val="140000"/>
              </a:lnSpc>
              <a:spcBef>
                <a:spcPct val="30000"/>
              </a:spcBef>
              <a:spcAft>
                <a:spcPct val="0"/>
              </a:spcAft>
              <a:buClr>
                <a:schemeClr val="accent2"/>
              </a:buClr>
              <a:buSzTx/>
              <a:buNone/>
              <a:defRPr/>
            </a:pPr>
            <a:endParaRPr lang="zh-CN" altLang="en-US" sz="2800" b="1" spc="15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469900" algn="just" fontAlgn="base">
              <a:lnSpc>
                <a:spcPct val="140000"/>
              </a:lnSpc>
              <a:spcBef>
                <a:spcPct val="30000"/>
              </a:spcBef>
              <a:spcAft>
                <a:spcPct val="0"/>
              </a:spcAft>
              <a:buClr>
                <a:schemeClr val="accent2"/>
              </a:buClr>
              <a:buSzTx/>
              <a:buNone/>
              <a:defRPr/>
            </a:pPr>
            <a:r>
              <a:rPr lang="en-US" altLang="zh-CN" sz="2800" b="1" spc="15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spc="15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其中：</a:t>
            </a:r>
          </a:p>
        </p:txBody>
      </p:sp>
      <p:sp>
        <p:nvSpPr>
          <p:cNvPr id="98310" name="Rectangle 5"/>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aphicFrame>
        <p:nvGraphicFramePr>
          <p:cNvPr id="98311" name="Object 4"/>
          <p:cNvGraphicFramePr/>
          <p:nvPr/>
        </p:nvGraphicFramePr>
        <p:xfrm>
          <a:off x="4094163" y="1108075"/>
          <a:ext cx="431800" cy="503238"/>
        </p:xfrm>
        <a:graphic>
          <a:graphicData uri="http://schemas.openxmlformats.org/presentationml/2006/ole">
            <mc:AlternateContent xmlns:mc="http://schemas.openxmlformats.org/markup-compatibility/2006">
              <mc:Choice xmlns:v="urn:schemas-microsoft-com:vml" Requires="v">
                <p:oleObj r:id="rId15" imgW="228600" imgH="215900" progId="Equation.3">
                  <p:embed/>
                </p:oleObj>
              </mc:Choice>
              <mc:Fallback>
                <p:oleObj r:id="rId15" imgW="228600" imgH="215900" progId="Equation.3">
                  <p:embed/>
                  <p:pic>
                    <p:nvPicPr>
                      <p:cNvPr id="98311" name="Object 4"/>
                      <p:cNvPicPr/>
                      <p:nvPr/>
                    </p:nvPicPr>
                    <p:blipFill>
                      <a:blip r:embed="rId16"/>
                      <a:stretch>
                        <a:fillRect/>
                      </a:stretch>
                    </p:blipFill>
                    <p:spPr>
                      <a:xfrm>
                        <a:off x="4094163" y="1108075"/>
                        <a:ext cx="431800" cy="503238"/>
                      </a:xfrm>
                      <a:prstGeom prst="rect">
                        <a:avLst/>
                      </a:prstGeom>
                      <a:noFill/>
                      <a:ln w="38100">
                        <a:noFill/>
                        <a:miter/>
                      </a:ln>
                    </p:spPr>
                  </p:pic>
                </p:oleObj>
              </mc:Fallback>
            </mc:AlternateContent>
          </a:graphicData>
        </a:graphic>
      </p:graphicFrame>
      <p:sp>
        <p:nvSpPr>
          <p:cNvPr id="98312" name="Rectangle 7"/>
          <p:cNvSpPr/>
          <p:nvPr>
            <p:custDataLst>
              <p:tags r:id="rId6"/>
            </p:custDataLst>
          </p:nvPr>
        </p:nvSpPr>
        <p:spPr>
          <a:xfrm>
            <a:off x="1524001" y="3134797"/>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aphicFrame>
        <p:nvGraphicFramePr>
          <p:cNvPr id="98313" name="Object 6"/>
          <p:cNvGraphicFramePr/>
          <p:nvPr/>
        </p:nvGraphicFramePr>
        <p:xfrm>
          <a:off x="5376863" y="1052514"/>
          <a:ext cx="431800" cy="503237"/>
        </p:xfrm>
        <a:graphic>
          <a:graphicData uri="http://schemas.openxmlformats.org/presentationml/2006/ole">
            <mc:AlternateContent xmlns:mc="http://schemas.openxmlformats.org/markup-compatibility/2006">
              <mc:Choice xmlns:v="urn:schemas-microsoft-com:vml" Requires="v">
                <p:oleObj r:id="rId17" imgW="241300" imgH="215900" progId="Equation.3">
                  <p:embed/>
                </p:oleObj>
              </mc:Choice>
              <mc:Fallback>
                <p:oleObj r:id="rId17" imgW="241300" imgH="215900" progId="Equation.3">
                  <p:embed/>
                  <p:pic>
                    <p:nvPicPr>
                      <p:cNvPr id="98313" name="Object 6"/>
                      <p:cNvPicPr/>
                      <p:nvPr/>
                    </p:nvPicPr>
                    <p:blipFill>
                      <a:blip r:embed="rId18"/>
                      <a:stretch>
                        <a:fillRect/>
                      </a:stretch>
                    </p:blipFill>
                    <p:spPr>
                      <a:xfrm>
                        <a:off x="5376863" y="1052514"/>
                        <a:ext cx="431800" cy="503237"/>
                      </a:xfrm>
                      <a:prstGeom prst="rect">
                        <a:avLst/>
                      </a:prstGeom>
                      <a:noFill/>
                      <a:ln w="38100">
                        <a:noFill/>
                        <a:miter/>
                      </a:ln>
                    </p:spPr>
                  </p:pic>
                </p:oleObj>
              </mc:Fallback>
            </mc:AlternateContent>
          </a:graphicData>
        </a:graphic>
      </p:graphicFrame>
      <p:sp>
        <p:nvSpPr>
          <p:cNvPr id="98314" name="Rectangle 9"/>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aphicFrame>
        <p:nvGraphicFramePr>
          <p:cNvPr id="98315" name="Object 8"/>
          <p:cNvGraphicFramePr/>
          <p:nvPr/>
        </p:nvGraphicFramePr>
        <p:xfrm>
          <a:off x="3792539" y="1708151"/>
          <a:ext cx="1665287" cy="504825"/>
        </p:xfrm>
        <a:graphic>
          <a:graphicData uri="http://schemas.openxmlformats.org/presentationml/2006/ole">
            <mc:AlternateContent xmlns:mc="http://schemas.openxmlformats.org/markup-compatibility/2006">
              <mc:Choice xmlns:v="urn:schemas-microsoft-com:vml" Requires="v">
                <p:oleObj r:id="rId19" imgW="836930" imgH="215900" progId="Equation.3">
                  <p:embed/>
                </p:oleObj>
              </mc:Choice>
              <mc:Fallback>
                <p:oleObj r:id="rId19" imgW="836930" imgH="215900" progId="Equation.3">
                  <p:embed/>
                  <p:pic>
                    <p:nvPicPr>
                      <p:cNvPr id="98315" name="Object 8"/>
                      <p:cNvPicPr/>
                      <p:nvPr/>
                    </p:nvPicPr>
                    <p:blipFill>
                      <a:blip r:embed="rId20"/>
                      <a:stretch>
                        <a:fillRect/>
                      </a:stretch>
                    </p:blipFill>
                    <p:spPr>
                      <a:xfrm>
                        <a:off x="3792539" y="1708151"/>
                        <a:ext cx="1665287" cy="504825"/>
                      </a:xfrm>
                      <a:prstGeom prst="rect">
                        <a:avLst/>
                      </a:prstGeom>
                      <a:noFill/>
                      <a:ln w="38100">
                        <a:noFill/>
                        <a:miter/>
                      </a:ln>
                    </p:spPr>
                  </p:pic>
                </p:oleObj>
              </mc:Fallback>
            </mc:AlternateContent>
          </a:graphicData>
        </a:graphic>
      </p:graphicFrame>
      <p:graphicFrame>
        <p:nvGraphicFramePr>
          <p:cNvPr id="98316" name="Object 11"/>
          <p:cNvGraphicFramePr/>
          <p:nvPr/>
        </p:nvGraphicFramePr>
        <p:xfrm>
          <a:off x="5664201" y="1739901"/>
          <a:ext cx="1857375" cy="473075"/>
        </p:xfrm>
        <a:graphic>
          <a:graphicData uri="http://schemas.openxmlformats.org/presentationml/2006/ole">
            <mc:AlternateContent xmlns:mc="http://schemas.openxmlformats.org/markup-compatibility/2006">
              <mc:Choice xmlns:v="urn:schemas-microsoft-com:vml" Requires="v">
                <p:oleObj r:id="rId21" imgW="647065" imgH="203200" progId="Equation.3">
                  <p:embed/>
                </p:oleObj>
              </mc:Choice>
              <mc:Fallback>
                <p:oleObj r:id="rId21" imgW="647065" imgH="203200" progId="Equation.3">
                  <p:embed/>
                  <p:pic>
                    <p:nvPicPr>
                      <p:cNvPr id="98316" name="Object 11"/>
                      <p:cNvPicPr/>
                      <p:nvPr/>
                    </p:nvPicPr>
                    <p:blipFill>
                      <a:blip r:embed="rId22"/>
                      <a:stretch>
                        <a:fillRect/>
                      </a:stretch>
                    </p:blipFill>
                    <p:spPr>
                      <a:xfrm>
                        <a:off x="5664201" y="1739901"/>
                        <a:ext cx="1857375" cy="473075"/>
                      </a:xfrm>
                      <a:prstGeom prst="rect">
                        <a:avLst/>
                      </a:prstGeom>
                      <a:noFill/>
                      <a:ln w="38100">
                        <a:noFill/>
                        <a:miter/>
                      </a:ln>
                    </p:spPr>
                  </p:pic>
                </p:oleObj>
              </mc:Fallback>
            </mc:AlternateContent>
          </a:graphicData>
        </a:graphic>
      </p:graphicFrame>
      <p:sp>
        <p:nvSpPr>
          <p:cNvPr id="98317" name="Rectangle 12"/>
          <p:cNvSpPr/>
          <p:nvPr>
            <p:custDataLst>
              <p:tags r:id="rId8"/>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8318" name="Rectangle 13"/>
          <p:cNvSpPr/>
          <p:nvPr>
            <p:custDataLst>
              <p:tags r:id="rId9"/>
            </p:custDataLst>
          </p:nvPr>
        </p:nvSpPr>
        <p:spPr>
          <a:xfrm>
            <a:off x="1524000" y="199153"/>
            <a:ext cx="300082" cy="246221"/>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FFFFFF"/>
                </a:solidFill>
                <a:latin typeface="微软雅黑" panose="020B0503020204020204" pitchFamily="34" charset="-122"/>
              </a:rPr>
              <a:t>  </a:t>
            </a:r>
          </a:p>
        </p:txBody>
      </p:sp>
      <p:sp>
        <p:nvSpPr>
          <p:cNvPr id="98319" name="Rectangle 15"/>
          <p:cNvSpPr/>
          <p:nvPr>
            <p:custDataLst>
              <p:tags r:id="rId10"/>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98320" name="Rectangle 19"/>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200" spc="200">
                <a:solidFill>
                  <a:srgbClr val="FFFFFF"/>
                </a:solidFill>
                <a:latin typeface="汉仪旗黑-85S" pitchFamily="18" charset="-122"/>
                <a:ea typeface="微软雅黑" panose="020B0503020204020204" pitchFamily="34" charset="-122"/>
                <a:sym typeface="微软雅黑" panose="020B0503020204020204" pitchFamily="34" charset="-122"/>
              </a:rPr>
              <a:t>4.3.4 概率分配函数的正交和（证据的组合）</a:t>
            </a:r>
          </a:p>
        </p:txBody>
      </p:sp>
      <p:graphicFrame>
        <p:nvGraphicFramePr>
          <p:cNvPr id="98321" name="Object 20"/>
          <p:cNvGraphicFramePr/>
          <p:nvPr/>
        </p:nvGraphicFramePr>
        <p:xfrm>
          <a:off x="3792538" y="2352675"/>
          <a:ext cx="4743450" cy="762000"/>
        </p:xfrm>
        <a:graphic>
          <a:graphicData uri="http://schemas.openxmlformats.org/presentationml/2006/ole">
            <mc:AlternateContent xmlns:mc="http://schemas.openxmlformats.org/markup-compatibility/2006">
              <mc:Choice xmlns:v="urn:schemas-microsoft-com:vml" Requires="v">
                <p:oleObj r:id="rId23" imgW="1866265" imgH="355600" progId="Equation.DSMT4">
                  <p:embed/>
                </p:oleObj>
              </mc:Choice>
              <mc:Fallback>
                <p:oleObj r:id="rId23" imgW="1866265" imgH="355600" progId="Equation.DSMT4">
                  <p:embed/>
                  <p:pic>
                    <p:nvPicPr>
                      <p:cNvPr id="98321" name="Object 20"/>
                      <p:cNvPicPr/>
                      <p:nvPr/>
                    </p:nvPicPr>
                    <p:blipFill>
                      <a:blip r:embed="rId24"/>
                      <a:stretch>
                        <a:fillRect/>
                      </a:stretch>
                    </p:blipFill>
                    <p:spPr>
                      <a:xfrm>
                        <a:off x="3792538" y="2352675"/>
                        <a:ext cx="4743450" cy="762000"/>
                      </a:xfrm>
                      <a:prstGeom prst="rect">
                        <a:avLst/>
                      </a:prstGeom>
                      <a:noFill/>
                      <a:ln w="38100">
                        <a:noFill/>
                        <a:miter/>
                      </a:ln>
                    </p:spPr>
                  </p:pic>
                </p:oleObj>
              </mc:Fallback>
            </mc:AlternateContent>
          </a:graphicData>
        </a:graphic>
      </p:graphicFrame>
      <p:graphicFrame>
        <p:nvGraphicFramePr>
          <p:cNvPr id="98322" name="Object 23"/>
          <p:cNvGraphicFramePr/>
          <p:nvPr/>
        </p:nvGraphicFramePr>
        <p:xfrm>
          <a:off x="3792538" y="3573463"/>
          <a:ext cx="5638800" cy="711200"/>
        </p:xfrm>
        <a:graphic>
          <a:graphicData uri="http://schemas.openxmlformats.org/presentationml/2006/ole">
            <mc:AlternateContent xmlns:mc="http://schemas.openxmlformats.org/markup-compatibility/2006">
              <mc:Choice xmlns:v="urn:schemas-microsoft-com:vml" Requires="v">
                <p:oleObj r:id="rId25" imgW="2794000" imgH="355600" progId="Equation.DSMT4">
                  <p:embed/>
                </p:oleObj>
              </mc:Choice>
              <mc:Fallback>
                <p:oleObj r:id="rId25" imgW="2794000" imgH="355600" progId="Equation.DSMT4">
                  <p:embed/>
                  <p:pic>
                    <p:nvPicPr>
                      <p:cNvPr id="98322" name="Object 23"/>
                      <p:cNvPicPr/>
                      <p:nvPr/>
                    </p:nvPicPr>
                    <p:blipFill>
                      <a:blip r:embed="rId26"/>
                      <a:stretch>
                        <a:fillRect/>
                      </a:stretch>
                    </p:blipFill>
                    <p:spPr>
                      <a:xfrm>
                        <a:off x="3792538" y="3573463"/>
                        <a:ext cx="5638800" cy="711200"/>
                      </a:xfrm>
                      <a:prstGeom prst="rect">
                        <a:avLst/>
                      </a:prstGeom>
                      <a:noFill/>
                      <a:ln w="38100">
                        <a:noFill/>
                        <a:miter/>
                      </a:ln>
                    </p:spPr>
                  </p:pic>
                </p:oleObj>
              </mc:Fallback>
            </mc:AlternateContent>
          </a:graphicData>
        </a:graphic>
      </p:graphicFrame>
      <p:sp>
        <p:nvSpPr>
          <p:cNvPr id="98323" name="Text Box 29"/>
          <p:cNvSpPr txBox="1"/>
          <p:nvPr>
            <p:custDataLst>
              <p:tags r:id="rId11"/>
            </p:custDataLst>
          </p:nvPr>
        </p:nvSpPr>
        <p:spPr>
          <a:xfrm>
            <a:off x="1828800" y="4572000"/>
            <a:ext cx="8534400" cy="1856740"/>
          </a:xfrm>
          <a:prstGeom prst="rect">
            <a:avLst/>
          </a:prstGeom>
          <a:gradFill rotWithShape="0">
            <a:gsLst>
              <a:gs pos="0">
                <a:srgbClr val="99CCFF"/>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50000"/>
              </a:spcBef>
              <a:spcAft>
                <a:spcPct val="0"/>
              </a:spcAft>
              <a:buClr>
                <a:schemeClr val="accent2"/>
              </a:buClr>
              <a:buNone/>
            </a:pPr>
            <a:r>
              <a:rPr lang="en-US" altLang="en-US" sz="2800" dirty="0">
                <a:solidFill>
                  <a:srgbClr val="000000"/>
                </a:solidFill>
                <a:latin typeface="微软雅黑" panose="020B0503020204020204" pitchFamily="34" charset="-122"/>
              </a:rPr>
              <a:t>如果         ，则正交和</a:t>
            </a:r>
            <a:r>
              <a:rPr lang="en-US" altLang="zh-CN" sz="2800" i="1" dirty="0">
                <a:solidFill>
                  <a:srgbClr val="000000"/>
                </a:solidFill>
                <a:latin typeface="微软雅黑" panose="020B0503020204020204" pitchFamily="34" charset="-122"/>
              </a:rPr>
              <a:t>M </a:t>
            </a:r>
            <a:r>
              <a:rPr lang="en-US" altLang="en-US" sz="2800" dirty="0">
                <a:solidFill>
                  <a:srgbClr val="000000"/>
                </a:solidFill>
                <a:latin typeface="微软雅黑" panose="020B0503020204020204" pitchFamily="34" charset="-122"/>
              </a:rPr>
              <a:t>也是一个概率分配函数；</a:t>
            </a:r>
          </a:p>
          <a:p>
            <a:pPr marL="0" indent="0" defTabSz="914400" eaLnBrk="1" hangingPunct="1">
              <a:lnSpc>
                <a:spcPct val="120000"/>
              </a:lnSpc>
              <a:spcBef>
                <a:spcPct val="50000"/>
              </a:spcBef>
              <a:spcAft>
                <a:spcPct val="0"/>
              </a:spcAft>
              <a:buClr>
                <a:schemeClr val="accent2"/>
              </a:buClr>
              <a:buNone/>
            </a:pPr>
            <a:r>
              <a:rPr lang="en-US" altLang="en-US" sz="2800" dirty="0">
                <a:solidFill>
                  <a:srgbClr val="000000"/>
                </a:solidFill>
                <a:latin typeface="微软雅黑" panose="020B0503020204020204" pitchFamily="34" charset="-122"/>
              </a:rPr>
              <a:t>如果         ，则不存在正交和 </a:t>
            </a:r>
            <a:r>
              <a:rPr lang="en-US" altLang="zh-CN" sz="2800" i="1" dirty="0">
                <a:solidFill>
                  <a:srgbClr val="000000"/>
                </a:solidFill>
                <a:latin typeface="微软雅黑" panose="020B0503020204020204" pitchFamily="34" charset="-122"/>
              </a:rPr>
              <a:t>M</a:t>
            </a:r>
            <a:r>
              <a:rPr lang="en-US" altLang="en-US" sz="2800" dirty="0">
                <a:solidFill>
                  <a:srgbClr val="000000"/>
                </a:solidFill>
                <a:latin typeface="微软雅黑" panose="020B0503020204020204" pitchFamily="34" charset="-122"/>
              </a:rPr>
              <a:t>，即没有可能存在概率函数，称     与     矛盾。</a:t>
            </a:r>
          </a:p>
        </p:txBody>
      </p:sp>
      <p:graphicFrame>
        <p:nvGraphicFramePr>
          <p:cNvPr id="98324" name="Object 22"/>
          <p:cNvGraphicFramePr/>
          <p:nvPr/>
        </p:nvGraphicFramePr>
        <p:xfrm>
          <a:off x="2659063" y="4740275"/>
          <a:ext cx="982662" cy="381000"/>
        </p:xfrm>
        <a:graphic>
          <a:graphicData uri="http://schemas.openxmlformats.org/presentationml/2006/ole">
            <mc:AlternateContent xmlns:mc="http://schemas.openxmlformats.org/markup-compatibility/2006">
              <mc:Choice xmlns:v="urn:schemas-microsoft-com:vml" Requires="v">
                <p:oleObj r:id="rId27" imgW="393065" imgH="177800" progId="Equation.3">
                  <p:embed/>
                </p:oleObj>
              </mc:Choice>
              <mc:Fallback>
                <p:oleObj r:id="rId27" imgW="393065" imgH="177800" progId="Equation.3">
                  <p:embed/>
                  <p:pic>
                    <p:nvPicPr>
                      <p:cNvPr id="98324" name="Object 22"/>
                      <p:cNvPicPr/>
                      <p:nvPr/>
                    </p:nvPicPr>
                    <p:blipFill>
                      <a:blip r:embed="rId28"/>
                      <a:stretch>
                        <a:fillRect/>
                      </a:stretch>
                    </p:blipFill>
                    <p:spPr>
                      <a:xfrm>
                        <a:off x="2659063" y="4740275"/>
                        <a:ext cx="982662" cy="381000"/>
                      </a:xfrm>
                      <a:prstGeom prst="rect">
                        <a:avLst/>
                      </a:prstGeom>
                      <a:noFill/>
                      <a:ln w="38100">
                        <a:noFill/>
                        <a:miter/>
                      </a:ln>
                    </p:spPr>
                  </p:pic>
                </p:oleObj>
              </mc:Fallback>
            </mc:AlternateContent>
          </a:graphicData>
        </a:graphic>
      </p:graphicFrame>
      <p:graphicFrame>
        <p:nvGraphicFramePr>
          <p:cNvPr id="98325" name="Object 25"/>
          <p:cNvGraphicFramePr/>
          <p:nvPr/>
        </p:nvGraphicFramePr>
        <p:xfrm>
          <a:off x="2640013" y="5445125"/>
          <a:ext cx="1060450" cy="357188"/>
        </p:xfrm>
        <a:graphic>
          <a:graphicData uri="http://schemas.openxmlformats.org/presentationml/2006/ole">
            <mc:AlternateContent xmlns:mc="http://schemas.openxmlformats.org/markup-compatibility/2006">
              <mc:Choice xmlns:v="urn:schemas-microsoft-com:vml" Requires="v">
                <p:oleObj r:id="rId29" imgW="444500" imgH="190500" progId="Equation.DSMT4">
                  <p:embed/>
                </p:oleObj>
              </mc:Choice>
              <mc:Fallback>
                <p:oleObj r:id="rId29" imgW="444500" imgH="190500" progId="Equation.DSMT4">
                  <p:embed/>
                  <p:pic>
                    <p:nvPicPr>
                      <p:cNvPr id="98325" name="Object 25"/>
                      <p:cNvPicPr/>
                      <p:nvPr/>
                    </p:nvPicPr>
                    <p:blipFill>
                      <a:blip r:embed="rId30"/>
                      <a:stretch>
                        <a:fillRect/>
                      </a:stretch>
                    </p:blipFill>
                    <p:spPr>
                      <a:xfrm>
                        <a:off x="2640013" y="5445125"/>
                        <a:ext cx="1060450" cy="357188"/>
                      </a:xfrm>
                      <a:prstGeom prst="rect">
                        <a:avLst/>
                      </a:prstGeom>
                      <a:noFill/>
                      <a:ln w="38100">
                        <a:noFill/>
                        <a:miter/>
                      </a:ln>
                    </p:spPr>
                  </p:pic>
                </p:oleObj>
              </mc:Fallback>
            </mc:AlternateContent>
          </a:graphicData>
        </a:graphic>
      </p:graphicFrame>
      <p:graphicFrame>
        <p:nvGraphicFramePr>
          <p:cNvPr id="98326" name="Object 26"/>
          <p:cNvGraphicFramePr/>
          <p:nvPr/>
        </p:nvGraphicFramePr>
        <p:xfrm>
          <a:off x="4583430" y="5948999"/>
          <a:ext cx="427038" cy="503237"/>
        </p:xfrm>
        <a:graphic>
          <a:graphicData uri="http://schemas.openxmlformats.org/presentationml/2006/ole">
            <mc:AlternateContent xmlns:mc="http://schemas.openxmlformats.org/markup-compatibility/2006">
              <mc:Choice xmlns:v="urn:schemas-microsoft-com:vml" Requires="v">
                <p:oleObj r:id="rId31" imgW="228600" imgH="215900" progId="Equation.3">
                  <p:embed/>
                </p:oleObj>
              </mc:Choice>
              <mc:Fallback>
                <p:oleObj r:id="rId31" imgW="228600" imgH="215900" progId="Equation.3">
                  <p:embed/>
                  <p:pic>
                    <p:nvPicPr>
                      <p:cNvPr id="98326" name="Object 26"/>
                      <p:cNvPicPr/>
                      <p:nvPr/>
                    </p:nvPicPr>
                    <p:blipFill>
                      <a:blip r:embed="rId16"/>
                      <a:stretch>
                        <a:fillRect/>
                      </a:stretch>
                    </p:blipFill>
                    <p:spPr>
                      <a:xfrm>
                        <a:off x="4583430" y="5948999"/>
                        <a:ext cx="427038" cy="503237"/>
                      </a:xfrm>
                      <a:prstGeom prst="rect">
                        <a:avLst/>
                      </a:prstGeom>
                      <a:noFill/>
                      <a:ln w="38100">
                        <a:noFill/>
                        <a:miter/>
                      </a:ln>
                    </p:spPr>
                  </p:pic>
                </p:oleObj>
              </mc:Fallback>
            </mc:AlternateContent>
          </a:graphicData>
        </a:graphic>
      </p:graphicFrame>
      <p:graphicFrame>
        <p:nvGraphicFramePr>
          <p:cNvPr id="98327" name="Object 27"/>
          <p:cNvGraphicFramePr/>
          <p:nvPr/>
        </p:nvGraphicFramePr>
        <p:xfrm>
          <a:off x="5591811" y="5949315"/>
          <a:ext cx="428625" cy="503238"/>
        </p:xfrm>
        <a:graphic>
          <a:graphicData uri="http://schemas.openxmlformats.org/presentationml/2006/ole">
            <mc:AlternateContent xmlns:mc="http://schemas.openxmlformats.org/markup-compatibility/2006">
              <mc:Choice xmlns:v="urn:schemas-microsoft-com:vml" Requires="v">
                <p:oleObj r:id="rId32" imgW="241300" imgH="215900" progId="Equation.3">
                  <p:embed/>
                </p:oleObj>
              </mc:Choice>
              <mc:Fallback>
                <p:oleObj r:id="rId32" imgW="241300" imgH="215900" progId="Equation.3">
                  <p:embed/>
                  <p:pic>
                    <p:nvPicPr>
                      <p:cNvPr id="98327" name="Object 27"/>
                      <p:cNvPicPr/>
                      <p:nvPr/>
                    </p:nvPicPr>
                    <p:blipFill>
                      <a:blip r:embed="rId18"/>
                      <a:stretch>
                        <a:fillRect/>
                      </a:stretch>
                    </p:blipFill>
                    <p:spPr>
                      <a:xfrm>
                        <a:off x="5591811" y="5949315"/>
                        <a:ext cx="428625" cy="503238"/>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307138942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图片 6"/>
          <p:cNvPicPr>
            <a:picLocks noChangeAspect="1"/>
          </p:cNvPicPr>
          <p:nvPr>
            <p:custDataLst>
              <p:tags r:id="rId2"/>
            </p:custDataLst>
          </p:nvPr>
        </p:nvPicPr>
        <p:blipFill>
          <a:blip r:embed="rId10"/>
          <a:stretch>
            <a:fillRect/>
          </a:stretch>
        </p:blipFill>
        <p:spPr>
          <a:xfrm>
            <a:off x="1524000" y="6137276"/>
            <a:ext cx="539750" cy="720725"/>
          </a:xfrm>
          <a:prstGeom prst="rect">
            <a:avLst/>
          </a:prstGeom>
          <a:noFill/>
          <a:ln w="9525">
            <a:noFill/>
          </a:ln>
        </p:spPr>
      </p:pic>
      <p:pic>
        <p:nvPicPr>
          <p:cNvPr id="99331" name="图片 5"/>
          <p:cNvPicPr>
            <a:picLocks noChangeAspect="1"/>
          </p:cNvPicPr>
          <p:nvPr>
            <p:custDataLst>
              <p:tags r:id="rId3"/>
            </p:custDataLst>
          </p:nvPr>
        </p:nvPicPr>
        <p:blipFill>
          <a:blip r:embed="rId11"/>
          <a:stretch>
            <a:fillRect/>
          </a:stretch>
        </p:blipFill>
        <p:spPr>
          <a:xfrm>
            <a:off x="10128250" y="6132514"/>
            <a:ext cx="539750" cy="720725"/>
          </a:xfrm>
          <a:prstGeom prst="rect">
            <a:avLst/>
          </a:prstGeom>
          <a:noFill/>
          <a:ln w="9525">
            <a:noFill/>
          </a:ln>
        </p:spPr>
      </p:pic>
      <p:sp>
        <p:nvSpPr>
          <p:cNvPr id="9933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337</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333"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4.3.4  概率分配函数的正交和</a:t>
            </a:r>
          </a:p>
        </p:txBody>
      </p:sp>
      <p:sp>
        <p:nvSpPr>
          <p:cNvPr id="99334" name="Rectangle 3"/>
          <p:cNvSpPr>
            <a:spLocks noGrp="1" noChangeArrowheads="1"/>
          </p:cNvSpPr>
          <p:nvPr>
            <p:ph idx="9"/>
            <p:custDataLst>
              <p:tags r:id="rId4"/>
            </p:custDataLst>
          </p:nvPr>
        </p:nvSpPr>
        <p:spPr>
          <a:xfrm>
            <a:off x="1774825" y="908051"/>
            <a:ext cx="8642350" cy="5400675"/>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Font typeface="Wingdings" panose="05000000000000000000" pitchFamily="2" charset="2"/>
              <a:buChar char="o"/>
              <a:defRPr/>
            </a:pPr>
            <a:r>
              <a:rPr lang="zh-CN" altLang="en-US" sz="26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例4.2 设 D ={黑，白}，且设 </a:t>
            </a:r>
          </a:p>
        </p:txBody>
      </p:sp>
      <p:sp>
        <p:nvSpPr>
          <p:cNvPr id="99335" name="Rectangle 6"/>
          <p:cNvSpPr/>
          <p:nvPr>
            <p:custDataLst>
              <p:tags r:id="rId5"/>
            </p:custDataLst>
          </p:nvPr>
        </p:nvSpPr>
        <p:spPr>
          <a:xfrm>
            <a:off x="1524000" y="3306764"/>
            <a:ext cx="9144000" cy="24447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000000"/>
                </a:solidFill>
                <a:latin typeface="微软雅黑" panose="020B0503020204020204" pitchFamily="34" charset="-122"/>
              </a:rPr>
              <a:t>               </a:t>
            </a:r>
          </a:p>
        </p:txBody>
      </p:sp>
      <p:graphicFrame>
        <p:nvGraphicFramePr>
          <p:cNvPr id="99336" name="Object 5"/>
          <p:cNvGraphicFramePr/>
          <p:nvPr/>
        </p:nvGraphicFramePr>
        <p:xfrm>
          <a:off x="2910841" y="1584960"/>
          <a:ext cx="5887085" cy="356870"/>
        </p:xfrm>
        <a:graphic>
          <a:graphicData uri="http://schemas.openxmlformats.org/presentationml/2006/ole">
            <mc:AlternateContent xmlns:mc="http://schemas.openxmlformats.org/markup-compatibility/2006">
              <mc:Choice xmlns:v="urn:schemas-microsoft-com:vml" Requires="v">
                <p:oleObj r:id="rId12" imgW="2578100" imgH="215900" progId="Equation.3">
                  <p:embed/>
                </p:oleObj>
              </mc:Choice>
              <mc:Fallback>
                <p:oleObj r:id="rId12" imgW="2578100" imgH="215900" progId="Equation.3">
                  <p:embed/>
                  <p:pic>
                    <p:nvPicPr>
                      <p:cNvPr id="99336" name="Object 5"/>
                      <p:cNvPicPr/>
                      <p:nvPr/>
                    </p:nvPicPr>
                    <p:blipFill>
                      <a:blip r:embed="rId13"/>
                      <a:stretch>
                        <a:fillRect/>
                      </a:stretch>
                    </p:blipFill>
                    <p:spPr>
                      <a:xfrm>
                        <a:off x="2910841" y="1584960"/>
                        <a:ext cx="5887085" cy="356870"/>
                      </a:xfrm>
                      <a:prstGeom prst="rect">
                        <a:avLst/>
                      </a:prstGeom>
                      <a:noFill/>
                      <a:ln w="38100">
                        <a:noFill/>
                        <a:miter/>
                      </a:ln>
                    </p:spPr>
                  </p:pic>
                </p:oleObj>
              </mc:Fallback>
            </mc:AlternateContent>
          </a:graphicData>
        </a:graphic>
      </p:graphicFrame>
      <p:graphicFrame>
        <p:nvGraphicFramePr>
          <p:cNvPr id="99337" name="Object 4"/>
          <p:cNvGraphicFramePr/>
          <p:nvPr/>
        </p:nvGraphicFramePr>
        <p:xfrm>
          <a:off x="2910840" y="1949451"/>
          <a:ext cx="5871210" cy="372745"/>
        </p:xfrm>
        <a:graphic>
          <a:graphicData uri="http://schemas.openxmlformats.org/presentationml/2006/ole">
            <mc:AlternateContent xmlns:mc="http://schemas.openxmlformats.org/markup-compatibility/2006">
              <mc:Choice xmlns:v="urn:schemas-microsoft-com:vml" Requires="v">
                <p:oleObj r:id="rId14" imgW="2590800" imgH="215900" progId="Equation.3">
                  <p:embed/>
                </p:oleObj>
              </mc:Choice>
              <mc:Fallback>
                <p:oleObj r:id="rId14" imgW="2590800" imgH="215900" progId="Equation.3">
                  <p:embed/>
                  <p:pic>
                    <p:nvPicPr>
                      <p:cNvPr id="99337" name="Object 4"/>
                      <p:cNvPicPr/>
                      <p:nvPr/>
                    </p:nvPicPr>
                    <p:blipFill>
                      <a:blip r:embed="rId15"/>
                      <a:stretch>
                        <a:fillRect/>
                      </a:stretch>
                    </p:blipFill>
                    <p:spPr>
                      <a:xfrm>
                        <a:off x="2910840" y="1949451"/>
                        <a:ext cx="5871210" cy="372745"/>
                      </a:xfrm>
                      <a:prstGeom prst="rect">
                        <a:avLst/>
                      </a:prstGeom>
                      <a:noFill/>
                      <a:ln w="38100">
                        <a:noFill/>
                        <a:miter/>
                      </a:ln>
                    </p:spPr>
                  </p:pic>
                </p:oleObj>
              </mc:Fallback>
            </mc:AlternateContent>
          </a:graphicData>
        </a:graphic>
      </p:graphicFrame>
      <p:sp>
        <p:nvSpPr>
          <p:cNvPr id="99338" name="Text Box 7"/>
          <p:cNvSpPr txBox="1"/>
          <p:nvPr>
            <p:custDataLst>
              <p:tags r:id="rId6"/>
            </p:custDataLst>
          </p:nvPr>
        </p:nvSpPr>
        <p:spPr>
          <a:xfrm>
            <a:off x="2063115" y="2846706"/>
            <a:ext cx="990600" cy="46037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zh-CN" altLang="en-US" sz="2400" b="1" dirty="0">
                <a:solidFill>
                  <a:srgbClr val="000000"/>
                </a:solidFill>
                <a:latin typeface="微软雅黑" panose="020B0503020204020204" pitchFamily="34" charset="-122"/>
              </a:rPr>
              <a:t>解</a:t>
            </a:r>
            <a:r>
              <a:rPr lang="en-US" altLang="en-US" sz="2400" b="1" dirty="0">
                <a:solidFill>
                  <a:srgbClr val="000000"/>
                </a:solidFill>
                <a:latin typeface="微软雅黑" panose="020B0503020204020204" pitchFamily="34" charset="-122"/>
              </a:rPr>
              <a:t>： </a:t>
            </a:r>
            <a:endParaRPr lang="en-US" altLang="en-US" sz="2600" b="1" dirty="0">
              <a:solidFill>
                <a:srgbClr val="000000"/>
              </a:solidFill>
              <a:latin typeface="微软雅黑" panose="020B0503020204020204" pitchFamily="34" charset="-122"/>
            </a:endParaRPr>
          </a:p>
        </p:txBody>
      </p:sp>
      <p:sp>
        <p:nvSpPr>
          <p:cNvPr id="99339" name="Rectangle 12"/>
          <p:cNvSpPr/>
          <p:nvPr>
            <p:custDataLst>
              <p:tags r:id="rId7"/>
            </p:custDataLst>
          </p:nvPr>
        </p:nvSpPr>
        <p:spPr>
          <a:xfrm>
            <a:off x="1524000" y="3094038"/>
            <a:ext cx="9144000" cy="55245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276225" algn="just" defTabSz="914400" eaLnBrk="1" hangingPunct="1">
              <a:lnSpc>
                <a:spcPct val="100000"/>
              </a:lnSpc>
              <a:spcAft>
                <a:spcPct val="0"/>
              </a:spcAft>
              <a:buNone/>
              <a:tabLst>
                <a:tab pos="457200" algn="l"/>
              </a:tabLst>
            </a:pPr>
            <a:r>
              <a:rPr lang="en-US" altLang="zh-CN" sz="1000" dirty="0">
                <a:solidFill>
                  <a:srgbClr val="000000"/>
                </a:solidFill>
                <a:latin typeface="微软雅黑" panose="020B0503020204020204" pitchFamily="34" charset="-122"/>
              </a:rPr>
              <a:t>                   </a:t>
            </a:r>
          </a:p>
          <a:p>
            <a:pPr marL="0" indent="276225" algn="just" defTabSz="914400">
              <a:lnSpc>
                <a:spcPct val="100000"/>
              </a:lnSpc>
              <a:spcAft>
                <a:spcPct val="0"/>
              </a:spcAft>
              <a:buNone/>
              <a:tabLst>
                <a:tab pos="457200" algn="l"/>
              </a:tabLst>
            </a:pPr>
            <a:r>
              <a:rPr lang="en-US" altLang="zh-CN" sz="1000" dirty="0">
                <a:solidFill>
                  <a:srgbClr val="000000"/>
                </a:solidFill>
                <a:latin typeface="微软雅黑" panose="020B0503020204020204" pitchFamily="34" charset="-122"/>
              </a:rPr>
              <a:t>                   </a:t>
            </a:r>
          </a:p>
          <a:p>
            <a:pPr marL="0" indent="276225" defTabSz="914400">
              <a:lnSpc>
                <a:spcPct val="100000"/>
              </a:lnSpc>
              <a:spcAft>
                <a:spcPct val="0"/>
              </a:spcAft>
              <a:buNone/>
              <a:tabLst>
                <a:tab pos="457200" algn="l"/>
              </a:tabLst>
            </a:pPr>
            <a:endParaRPr lang="en-US" altLang="zh-CN" sz="1000" dirty="0">
              <a:solidFill>
                <a:srgbClr val="000000"/>
              </a:solidFill>
              <a:latin typeface="微软雅黑" panose="020B0503020204020204" pitchFamily="34" charset="-122"/>
            </a:endParaRPr>
          </a:p>
        </p:txBody>
      </p:sp>
      <p:graphicFrame>
        <p:nvGraphicFramePr>
          <p:cNvPr id="424971" name="Object 11"/>
          <p:cNvGraphicFramePr/>
          <p:nvPr/>
        </p:nvGraphicFramePr>
        <p:xfrm>
          <a:off x="3071496" y="2976881"/>
          <a:ext cx="3113405" cy="610235"/>
        </p:xfrm>
        <a:graphic>
          <a:graphicData uri="http://schemas.openxmlformats.org/presentationml/2006/ole">
            <mc:AlternateContent xmlns:mc="http://schemas.openxmlformats.org/markup-compatibility/2006">
              <mc:Choice xmlns:v="urn:schemas-microsoft-com:vml" Requires="v">
                <p:oleObj r:id="rId16" imgW="1574165" imgH="355600" progId="Equation.3">
                  <p:embed/>
                </p:oleObj>
              </mc:Choice>
              <mc:Fallback>
                <p:oleObj r:id="rId16" imgW="1574165" imgH="355600" progId="Equation.3">
                  <p:embed/>
                  <p:pic>
                    <p:nvPicPr>
                      <p:cNvPr id="424971" name="Object 11"/>
                      <p:cNvPicPr/>
                      <p:nvPr/>
                    </p:nvPicPr>
                    <p:blipFill>
                      <a:blip r:embed="rId17"/>
                      <a:stretch>
                        <a:fillRect/>
                      </a:stretch>
                    </p:blipFill>
                    <p:spPr>
                      <a:xfrm>
                        <a:off x="3071496" y="2976881"/>
                        <a:ext cx="3113405" cy="610235"/>
                      </a:xfrm>
                      <a:prstGeom prst="rect">
                        <a:avLst/>
                      </a:prstGeom>
                      <a:noFill/>
                      <a:ln w="38100">
                        <a:noFill/>
                        <a:miter/>
                      </a:ln>
                    </p:spPr>
                  </p:pic>
                </p:oleObj>
              </mc:Fallback>
            </mc:AlternateContent>
          </a:graphicData>
        </a:graphic>
      </p:graphicFrame>
      <p:graphicFrame>
        <p:nvGraphicFramePr>
          <p:cNvPr id="424970" name="Object 10"/>
          <p:cNvGraphicFramePr/>
          <p:nvPr/>
        </p:nvGraphicFramePr>
        <p:xfrm>
          <a:off x="3359786" y="3645536"/>
          <a:ext cx="6003925" cy="384175"/>
        </p:xfrm>
        <a:graphic>
          <a:graphicData uri="http://schemas.openxmlformats.org/presentationml/2006/ole">
            <mc:AlternateContent xmlns:mc="http://schemas.openxmlformats.org/markup-compatibility/2006">
              <mc:Choice xmlns:v="urn:schemas-microsoft-com:vml" Requires="v">
                <p:oleObj r:id="rId18" imgW="2882900" imgH="215900" progId="Equation.3">
                  <p:embed/>
                </p:oleObj>
              </mc:Choice>
              <mc:Fallback>
                <p:oleObj r:id="rId18" imgW="2882900" imgH="215900" progId="Equation.3">
                  <p:embed/>
                  <p:pic>
                    <p:nvPicPr>
                      <p:cNvPr id="424970" name="Object 10"/>
                      <p:cNvPicPr/>
                      <p:nvPr/>
                    </p:nvPicPr>
                    <p:blipFill>
                      <a:blip r:embed="rId19"/>
                      <a:stretch>
                        <a:fillRect/>
                      </a:stretch>
                    </p:blipFill>
                    <p:spPr>
                      <a:xfrm>
                        <a:off x="3359786" y="3645536"/>
                        <a:ext cx="6003925" cy="384175"/>
                      </a:xfrm>
                      <a:prstGeom prst="rect">
                        <a:avLst/>
                      </a:prstGeom>
                      <a:noFill/>
                      <a:ln w="38100">
                        <a:noFill/>
                        <a:miter/>
                      </a:ln>
                    </p:spPr>
                  </p:pic>
                </p:oleObj>
              </mc:Fallback>
            </mc:AlternateContent>
          </a:graphicData>
        </a:graphic>
      </p:graphicFrame>
      <p:graphicFrame>
        <p:nvGraphicFramePr>
          <p:cNvPr id="424969" name="Object 9"/>
          <p:cNvGraphicFramePr/>
          <p:nvPr/>
        </p:nvGraphicFramePr>
        <p:xfrm>
          <a:off x="3357245" y="4064001"/>
          <a:ext cx="3314700" cy="366395"/>
        </p:xfrm>
        <a:graphic>
          <a:graphicData uri="http://schemas.openxmlformats.org/presentationml/2006/ole">
            <mc:AlternateContent xmlns:mc="http://schemas.openxmlformats.org/markup-compatibility/2006">
              <mc:Choice xmlns:v="urn:schemas-microsoft-com:vml" Requires="v">
                <p:oleObj r:id="rId20" imgW="1586865" imgH="203200" progId="Equation.3">
                  <p:embed/>
                </p:oleObj>
              </mc:Choice>
              <mc:Fallback>
                <p:oleObj r:id="rId20" imgW="1586865" imgH="203200" progId="Equation.3">
                  <p:embed/>
                  <p:pic>
                    <p:nvPicPr>
                      <p:cNvPr id="424969" name="Object 9"/>
                      <p:cNvPicPr/>
                      <p:nvPr/>
                    </p:nvPicPr>
                    <p:blipFill>
                      <a:blip r:embed="rId21"/>
                      <a:stretch>
                        <a:fillRect/>
                      </a:stretch>
                    </p:blipFill>
                    <p:spPr>
                      <a:xfrm>
                        <a:off x="3357245" y="4064001"/>
                        <a:ext cx="3314700" cy="366395"/>
                      </a:xfrm>
                      <a:prstGeom prst="rect">
                        <a:avLst/>
                      </a:prstGeom>
                      <a:noFill/>
                      <a:ln w="38100">
                        <a:noFill/>
                        <a:miter/>
                      </a:ln>
                    </p:spPr>
                  </p:pic>
                </p:oleObj>
              </mc:Fallback>
            </mc:AlternateContent>
          </a:graphicData>
        </a:graphic>
      </p:graphicFrame>
      <p:graphicFrame>
        <p:nvGraphicFramePr>
          <p:cNvPr id="424968" name="Object 8"/>
          <p:cNvGraphicFramePr/>
          <p:nvPr/>
        </p:nvGraphicFramePr>
        <p:xfrm>
          <a:off x="6671945" y="4094480"/>
          <a:ext cx="737870" cy="266700"/>
        </p:xfrm>
        <a:graphic>
          <a:graphicData uri="http://schemas.openxmlformats.org/presentationml/2006/ole">
            <mc:AlternateContent xmlns:mc="http://schemas.openxmlformats.org/markup-compatibility/2006">
              <mc:Choice xmlns:v="urn:schemas-microsoft-com:vml" Requires="v">
                <p:oleObj r:id="rId22" imgW="419100" imgH="177800" progId="Equation.3">
                  <p:embed/>
                </p:oleObj>
              </mc:Choice>
              <mc:Fallback>
                <p:oleObj r:id="rId22" imgW="419100" imgH="177800" progId="Equation.3">
                  <p:embed/>
                  <p:pic>
                    <p:nvPicPr>
                      <p:cNvPr id="424968" name="Object 8"/>
                      <p:cNvPicPr/>
                      <p:nvPr/>
                    </p:nvPicPr>
                    <p:blipFill>
                      <a:blip r:embed="rId23"/>
                      <a:stretch>
                        <a:fillRect/>
                      </a:stretch>
                    </p:blipFill>
                    <p:spPr>
                      <a:xfrm>
                        <a:off x="6671945" y="4094480"/>
                        <a:ext cx="737870" cy="266700"/>
                      </a:xfrm>
                      <a:prstGeom prst="rect">
                        <a:avLst/>
                      </a:prstGeom>
                      <a:noFill/>
                      <a:ln w="38100">
                        <a:noFill/>
                        <a:miter/>
                      </a:ln>
                    </p:spPr>
                  </p:pic>
                </p:oleObj>
              </mc:Fallback>
            </mc:AlternateContent>
          </a:graphicData>
        </a:graphic>
      </p:graphicFrame>
      <p:graphicFrame>
        <p:nvGraphicFramePr>
          <p:cNvPr id="424977" name="Object 17"/>
          <p:cNvGraphicFramePr/>
          <p:nvPr/>
        </p:nvGraphicFramePr>
        <p:xfrm>
          <a:off x="2135505" y="4536441"/>
          <a:ext cx="4077970" cy="549275"/>
        </p:xfrm>
        <a:graphic>
          <a:graphicData uri="http://schemas.openxmlformats.org/presentationml/2006/ole">
            <mc:AlternateContent xmlns:mc="http://schemas.openxmlformats.org/markup-compatibility/2006">
              <mc:Choice xmlns:v="urn:schemas-microsoft-com:vml" Requires="v">
                <p:oleObj r:id="rId24" imgW="2082800" imgH="355600" progId="Equation.3">
                  <p:embed/>
                </p:oleObj>
              </mc:Choice>
              <mc:Fallback>
                <p:oleObj r:id="rId24" imgW="2082800" imgH="355600" progId="Equation.3">
                  <p:embed/>
                  <p:pic>
                    <p:nvPicPr>
                      <p:cNvPr id="424977" name="Object 17"/>
                      <p:cNvPicPr/>
                      <p:nvPr/>
                    </p:nvPicPr>
                    <p:blipFill>
                      <a:blip r:embed="rId25"/>
                      <a:stretch>
                        <a:fillRect/>
                      </a:stretch>
                    </p:blipFill>
                    <p:spPr>
                      <a:xfrm>
                        <a:off x="2135505" y="4536441"/>
                        <a:ext cx="4077970" cy="549275"/>
                      </a:xfrm>
                      <a:prstGeom prst="rect">
                        <a:avLst/>
                      </a:prstGeom>
                      <a:noFill/>
                      <a:ln w="38100">
                        <a:noFill/>
                        <a:miter/>
                      </a:ln>
                    </p:spPr>
                  </p:pic>
                </p:oleObj>
              </mc:Fallback>
            </mc:AlternateContent>
          </a:graphicData>
        </a:graphic>
      </p:graphicFrame>
      <p:graphicFrame>
        <p:nvGraphicFramePr>
          <p:cNvPr id="424976" name="Object 16"/>
          <p:cNvGraphicFramePr/>
          <p:nvPr/>
        </p:nvGraphicFramePr>
        <p:xfrm>
          <a:off x="3215641" y="5013326"/>
          <a:ext cx="6604635" cy="620395"/>
        </p:xfrm>
        <a:graphic>
          <a:graphicData uri="http://schemas.openxmlformats.org/presentationml/2006/ole">
            <mc:AlternateContent xmlns:mc="http://schemas.openxmlformats.org/markup-compatibility/2006">
              <mc:Choice xmlns:v="urn:schemas-microsoft-com:vml" Requires="v">
                <p:oleObj r:id="rId26" imgW="3276600" imgH="393700" progId="Equation.3">
                  <p:embed/>
                </p:oleObj>
              </mc:Choice>
              <mc:Fallback>
                <p:oleObj r:id="rId26" imgW="3276600" imgH="393700" progId="Equation.3">
                  <p:embed/>
                  <p:pic>
                    <p:nvPicPr>
                      <p:cNvPr id="424976" name="Object 16"/>
                      <p:cNvPicPr/>
                      <p:nvPr/>
                    </p:nvPicPr>
                    <p:blipFill>
                      <a:blip r:embed="rId27"/>
                      <a:stretch>
                        <a:fillRect/>
                      </a:stretch>
                    </p:blipFill>
                    <p:spPr>
                      <a:xfrm>
                        <a:off x="3215641" y="5013326"/>
                        <a:ext cx="6604635" cy="620395"/>
                      </a:xfrm>
                      <a:prstGeom prst="rect">
                        <a:avLst/>
                      </a:prstGeom>
                      <a:noFill/>
                      <a:ln w="38100">
                        <a:noFill/>
                        <a:miter/>
                      </a:ln>
                    </p:spPr>
                  </p:pic>
                </p:oleObj>
              </mc:Fallback>
            </mc:AlternateContent>
          </a:graphicData>
        </a:graphic>
      </p:graphicFrame>
      <p:graphicFrame>
        <p:nvGraphicFramePr>
          <p:cNvPr id="424975" name="Object 15"/>
          <p:cNvGraphicFramePr/>
          <p:nvPr/>
        </p:nvGraphicFramePr>
        <p:xfrm>
          <a:off x="4446271" y="5586095"/>
          <a:ext cx="2694305" cy="335280"/>
        </p:xfrm>
        <a:graphic>
          <a:graphicData uri="http://schemas.openxmlformats.org/presentationml/2006/ole">
            <mc:AlternateContent xmlns:mc="http://schemas.openxmlformats.org/markup-compatibility/2006">
              <mc:Choice xmlns:v="urn:schemas-microsoft-com:vml" Requires="v">
                <p:oleObj r:id="rId28" imgW="1409700" imgH="215900" progId="Equation.3">
                  <p:embed/>
                </p:oleObj>
              </mc:Choice>
              <mc:Fallback>
                <p:oleObj r:id="rId28" imgW="1409700" imgH="215900" progId="Equation.3">
                  <p:embed/>
                  <p:pic>
                    <p:nvPicPr>
                      <p:cNvPr id="424975" name="Object 15"/>
                      <p:cNvPicPr/>
                      <p:nvPr/>
                    </p:nvPicPr>
                    <p:blipFill>
                      <a:blip r:embed="rId29"/>
                      <a:stretch>
                        <a:fillRect/>
                      </a:stretch>
                    </p:blipFill>
                    <p:spPr>
                      <a:xfrm>
                        <a:off x="4446271" y="5586095"/>
                        <a:ext cx="2694305" cy="335280"/>
                      </a:xfrm>
                      <a:prstGeom prst="rect">
                        <a:avLst/>
                      </a:prstGeom>
                      <a:noFill/>
                      <a:ln w="38100">
                        <a:noFill/>
                        <a:miter/>
                      </a:ln>
                    </p:spPr>
                  </p:pic>
                </p:oleObj>
              </mc:Fallback>
            </mc:AlternateContent>
          </a:graphicData>
        </a:graphic>
      </p:graphicFrame>
      <p:graphicFrame>
        <p:nvGraphicFramePr>
          <p:cNvPr id="424974" name="Object 14"/>
          <p:cNvGraphicFramePr/>
          <p:nvPr/>
        </p:nvGraphicFramePr>
        <p:xfrm>
          <a:off x="3221356" y="5975350"/>
          <a:ext cx="4639945" cy="666750"/>
        </p:xfrm>
        <a:graphic>
          <a:graphicData uri="http://schemas.openxmlformats.org/presentationml/2006/ole">
            <mc:AlternateContent xmlns:mc="http://schemas.openxmlformats.org/markup-compatibility/2006">
              <mc:Choice xmlns:v="urn:schemas-microsoft-com:vml" Requires="v">
                <p:oleObj r:id="rId30" imgW="2336800" imgH="393700" progId="Equation.3">
                  <p:embed/>
                </p:oleObj>
              </mc:Choice>
              <mc:Fallback>
                <p:oleObj r:id="rId30" imgW="2336800" imgH="393700" progId="Equation.3">
                  <p:embed/>
                  <p:pic>
                    <p:nvPicPr>
                      <p:cNvPr id="424974" name="Object 14"/>
                      <p:cNvPicPr/>
                      <p:nvPr/>
                    </p:nvPicPr>
                    <p:blipFill>
                      <a:blip r:embed="rId31"/>
                      <a:stretch>
                        <a:fillRect/>
                      </a:stretch>
                    </p:blipFill>
                    <p:spPr>
                      <a:xfrm>
                        <a:off x="3221356" y="5975350"/>
                        <a:ext cx="4639945" cy="666750"/>
                      </a:xfrm>
                      <a:prstGeom prst="rect">
                        <a:avLst/>
                      </a:prstGeom>
                      <a:noFill/>
                      <a:ln w="38100">
                        <a:noFill/>
                        <a:miter/>
                      </a:ln>
                    </p:spPr>
                  </p:pic>
                </p:oleObj>
              </mc:Fallback>
            </mc:AlternateContent>
          </a:graphicData>
        </a:graphic>
      </p:graphicFrame>
      <p:graphicFrame>
        <p:nvGraphicFramePr>
          <p:cNvPr id="424973" name="Object 13"/>
          <p:cNvGraphicFramePr/>
          <p:nvPr/>
        </p:nvGraphicFramePr>
        <p:xfrm>
          <a:off x="7823835" y="6176645"/>
          <a:ext cx="778510" cy="264160"/>
        </p:xfrm>
        <a:graphic>
          <a:graphicData uri="http://schemas.openxmlformats.org/presentationml/2006/ole">
            <mc:AlternateContent xmlns:mc="http://schemas.openxmlformats.org/markup-compatibility/2006">
              <mc:Choice xmlns:v="urn:schemas-microsoft-com:vml" Requires="v">
                <p:oleObj r:id="rId32" imgW="431165" imgH="177800" progId="Equation.3">
                  <p:embed/>
                </p:oleObj>
              </mc:Choice>
              <mc:Fallback>
                <p:oleObj r:id="rId32" imgW="431165" imgH="177800" progId="Equation.3">
                  <p:embed/>
                  <p:pic>
                    <p:nvPicPr>
                      <p:cNvPr id="424973" name="Object 13"/>
                      <p:cNvPicPr/>
                      <p:nvPr/>
                    </p:nvPicPr>
                    <p:blipFill>
                      <a:blip r:embed="rId33"/>
                      <a:stretch>
                        <a:fillRect/>
                      </a:stretch>
                    </p:blipFill>
                    <p:spPr>
                      <a:xfrm>
                        <a:off x="7823835" y="6176645"/>
                        <a:ext cx="778510" cy="264160"/>
                      </a:xfrm>
                      <a:prstGeom prst="rect">
                        <a:avLst/>
                      </a:prstGeom>
                      <a:noFill/>
                      <a:ln w="38100">
                        <a:noFill/>
                        <a:miter/>
                      </a:ln>
                    </p:spPr>
                  </p:pic>
                </p:oleObj>
              </mc:Fallback>
            </mc:AlternateContent>
          </a:graphicData>
        </a:graphic>
      </p:graphicFrame>
      <p:sp>
        <p:nvSpPr>
          <p:cNvPr id="2" name="Text Box 7"/>
          <p:cNvSpPr txBox="1"/>
          <p:nvPr>
            <p:custDataLst>
              <p:tags r:id="rId8"/>
            </p:custDataLst>
          </p:nvPr>
        </p:nvSpPr>
        <p:spPr>
          <a:xfrm>
            <a:off x="2423161" y="2367281"/>
            <a:ext cx="4180205" cy="433705"/>
          </a:xfrm>
          <a:prstGeom prst="rect">
            <a:avLst/>
          </a:prstGeom>
          <a:noFill/>
          <a:ln w="9525">
            <a:noFill/>
          </a:ln>
        </p:spPr>
        <p:txBody>
          <a:bodyPr wrap="square">
            <a:no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zh-CN" altLang="en-US" sz="2400" dirty="0">
                <a:solidFill>
                  <a:srgbClr val="000000"/>
                </a:solidFill>
                <a:latin typeface="Times New Roman" panose="02020603050405020304" pitchFamily="18" charset="0"/>
                <a:cs typeface="Times New Roman" panose="02020603050405020304" pitchFamily="18" charset="0"/>
              </a:rPr>
              <a:t>求</a:t>
            </a:r>
            <a:r>
              <a:rPr lang="en-US" altLang="zh-CN" sz="2400" i="1" dirty="0">
                <a:solidFill>
                  <a:srgbClr val="000000"/>
                </a:solidFill>
                <a:latin typeface="Times New Roman" panose="02020603050405020304" pitchFamily="18" charset="0"/>
                <a:cs typeface="Times New Roman" panose="02020603050405020304" pitchFamily="18" charset="0"/>
              </a:rPr>
              <a:t>M</a:t>
            </a:r>
            <a:r>
              <a:rPr lang="en-US" altLang="zh-CN" sz="2400" i="1" baseline="-25000" dirty="0">
                <a:solidFill>
                  <a:srgbClr val="000000"/>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与</a:t>
            </a:r>
            <a:r>
              <a:rPr lang="en-US" altLang="zh-CN" sz="2400" i="1" dirty="0">
                <a:solidFill>
                  <a:srgbClr val="000000"/>
                </a:solidFill>
                <a:latin typeface="Times New Roman" panose="02020603050405020304" pitchFamily="18" charset="0"/>
                <a:cs typeface="Times New Roman" panose="02020603050405020304" pitchFamily="18" charset="0"/>
              </a:rPr>
              <a:t>M</a:t>
            </a:r>
            <a:r>
              <a:rPr lang="en-US" altLang="zh-CN" sz="2400" i="1" baseline="-25000" dirty="0">
                <a:solidFill>
                  <a:srgbClr val="000000"/>
                </a:solidFill>
                <a:latin typeface="Times New Roman" panose="02020603050405020304" pitchFamily="18" charset="0"/>
                <a:cs typeface="Times New Roman" panose="02020603050405020304" pitchFamily="18" charset="0"/>
              </a:rPr>
              <a:t>2</a:t>
            </a:r>
            <a:r>
              <a:rPr lang="zh-CN" altLang="en-US" sz="2400" dirty="0">
                <a:solidFill>
                  <a:srgbClr val="000000"/>
                </a:solidFill>
                <a:latin typeface="Times New Roman" panose="02020603050405020304" pitchFamily="18" charset="0"/>
                <a:cs typeface="Times New Roman" panose="02020603050405020304" pitchFamily="18" charset="0"/>
              </a:rPr>
              <a:t>的正交和。</a:t>
            </a:r>
            <a:r>
              <a:rPr lang="en-US" altLang="en-US" sz="2400" dirty="0">
                <a:solidFill>
                  <a:srgbClr val="000000"/>
                </a:solidFill>
                <a:latin typeface="Times New Roman" panose="02020603050405020304" pitchFamily="18" charset="0"/>
                <a:cs typeface="Times New Roman" panose="02020603050405020304" pitchFamily="18" charset="0"/>
              </a:rPr>
              <a:t> </a:t>
            </a:r>
          </a:p>
        </p:txBody>
      </p:sp>
    </p:spTree>
    <p:custDataLst>
      <p:tags r:id="rId1"/>
    </p:custDataLst>
    <p:extLst>
      <p:ext uri="{BB962C8B-B14F-4D97-AF65-F5344CB8AC3E}">
        <p14:creationId xmlns:p14="http://schemas.microsoft.com/office/powerpoint/2010/main" val="1317132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4971"/>
                                        </p:tgtEl>
                                        <p:attrNameLst>
                                          <p:attrName>style.visibility</p:attrName>
                                        </p:attrNameLst>
                                      </p:cBhvr>
                                      <p:to>
                                        <p:strVal val="visible"/>
                                      </p:to>
                                    </p:set>
                                    <p:anim calcmode="lin" valueType="num">
                                      <p:cBhvr>
                                        <p:cTn id="7" dur="500" fill="hold"/>
                                        <p:tgtEl>
                                          <p:spTgt spid="424971"/>
                                        </p:tgtEl>
                                        <p:attrNameLst>
                                          <p:attrName>ppt_x</p:attrName>
                                        </p:attrNameLst>
                                      </p:cBhvr>
                                      <p:tavLst>
                                        <p:tav tm="0">
                                          <p:val>
                                            <p:strVal val="0-#ppt_w/2"/>
                                          </p:val>
                                        </p:tav>
                                        <p:tav tm="100000">
                                          <p:val>
                                            <p:strVal val="#ppt_x"/>
                                          </p:val>
                                        </p:tav>
                                      </p:tavLst>
                                    </p:anim>
                                    <p:anim calcmode="lin" valueType="num">
                                      <p:cBhvr>
                                        <p:cTn id="8" dur="500" fill="hold"/>
                                        <p:tgtEl>
                                          <p:spTgt spid="4249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24970"/>
                                        </p:tgtEl>
                                        <p:attrNameLst>
                                          <p:attrName>style.visibility</p:attrName>
                                        </p:attrNameLst>
                                      </p:cBhvr>
                                      <p:to>
                                        <p:strVal val="visible"/>
                                      </p:to>
                                    </p:set>
                                    <p:anim calcmode="lin" valueType="num">
                                      <p:cBhvr>
                                        <p:cTn id="13" dur="500" fill="hold"/>
                                        <p:tgtEl>
                                          <p:spTgt spid="424970"/>
                                        </p:tgtEl>
                                        <p:attrNameLst>
                                          <p:attrName>ppt_x</p:attrName>
                                        </p:attrNameLst>
                                      </p:cBhvr>
                                      <p:tavLst>
                                        <p:tav tm="0">
                                          <p:val>
                                            <p:strVal val="0-#ppt_w/2"/>
                                          </p:val>
                                        </p:tav>
                                        <p:tav tm="100000">
                                          <p:val>
                                            <p:strVal val="#ppt_x"/>
                                          </p:val>
                                        </p:tav>
                                      </p:tavLst>
                                    </p:anim>
                                    <p:anim calcmode="lin" valueType="num">
                                      <p:cBhvr>
                                        <p:cTn id="14" dur="500" fill="hold"/>
                                        <p:tgtEl>
                                          <p:spTgt spid="42497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24969"/>
                                        </p:tgtEl>
                                        <p:attrNameLst>
                                          <p:attrName>style.visibility</p:attrName>
                                        </p:attrNameLst>
                                      </p:cBhvr>
                                      <p:to>
                                        <p:strVal val="visible"/>
                                      </p:to>
                                    </p:set>
                                    <p:anim calcmode="lin" valueType="num">
                                      <p:cBhvr>
                                        <p:cTn id="19" dur="500" fill="hold"/>
                                        <p:tgtEl>
                                          <p:spTgt spid="424969"/>
                                        </p:tgtEl>
                                        <p:attrNameLst>
                                          <p:attrName>ppt_x</p:attrName>
                                        </p:attrNameLst>
                                      </p:cBhvr>
                                      <p:tavLst>
                                        <p:tav tm="0">
                                          <p:val>
                                            <p:strVal val="0-#ppt_w/2"/>
                                          </p:val>
                                        </p:tav>
                                        <p:tav tm="100000">
                                          <p:val>
                                            <p:strVal val="#ppt_x"/>
                                          </p:val>
                                        </p:tav>
                                      </p:tavLst>
                                    </p:anim>
                                    <p:anim calcmode="lin" valueType="num">
                                      <p:cBhvr>
                                        <p:cTn id="20" dur="500" fill="hold"/>
                                        <p:tgtEl>
                                          <p:spTgt spid="42496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24968"/>
                                        </p:tgtEl>
                                        <p:attrNameLst>
                                          <p:attrName>style.visibility</p:attrName>
                                        </p:attrNameLst>
                                      </p:cBhvr>
                                      <p:to>
                                        <p:strVal val="visible"/>
                                      </p:to>
                                    </p:set>
                                    <p:anim calcmode="lin" valueType="num">
                                      <p:cBhvr>
                                        <p:cTn id="25" dur="500" fill="hold"/>
                                        <p:tgtEl>
                                          <p:spTgt spid="424968"/>
                                        </p:tgtEl>
                                        <p:attrNameLst>
                                          <p:attrName>ppt_x</p:attrName>
                                        </p:attrNameLst>
                                      </p:cBhvr>
                                      <p:tavLst>
                                        <p:tav tm="0">
                                          <p:val>
                                            <p:strVal val="0-#ppt_w/2"/>
                                          </p:val>
                                        </p:tav>
                                        <p:tav tm="100000">
                                          <p:val>
                                            <p:strVal val="#ppt_x"/>
                                          </p:val>
                                        </p:tav>
                                      </p:tavLst>
                                    </p:anim>
                                    <p:anim calcmode="lin" valueType="num">
                                      <p:cBhvr>
                                        <p:cTn id="26" dur="500" fill="hold"/>
                                        <p:tgtEl>
                                          <p:spTgt spid="42496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24977"/>
                                        </p:tgtEl>
                                        <p:attrNameLst>
                                          <p:attrName>style.visibility</p:attrName>
                                        </p:attrNameLst>
                                      </p:cBhvr>
                                      <p:to>
                                        <p:strVal val="visible"/>
                                      </p:to>
                                    </p:set>
                                    <p:anim calcmode="lin" valueType="num">
                                      <p:cBhvr>
                                        <p:cTn id="31" dur="500" fill="hold"/>
                                        <p:tgtEl>
                                          <p:spTgt spid="424977"/>
                                        </p:tgtEl>
                                        <p:attrNameLst>
                                          <p:attrName>ppt_x</p:attrName>
                                        </p:attrNameLst>
                                      </p:cBhvr>
                                      <p:tavLst>
                                        <p:tav tm="0">
                                          <p:val>
                                            <p:strVal val="0-#ppt_w/2"/>
                                          </p:val>
                                        </p:tav>
                                        <p:tav tm="100000">
                                          <p:val>
                                            <p:strVal val="#ppt_x"/>
                                          </p:val>
                                        </p:tav>
                                      </p:tavLst>
                                    </p:anim>
                                    <p:anim calcmode="lin" valueType="num">
                                      <p:cBhvr>
                                        <p:cTn id="32" dur="500" fill="hold"/>
                                        <p:tgtEl>
                                          <p:spTgt spid="42497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24976"/>
                                        </p:tgtEl>
                                        <p:attrNameLst>
                                          <p:attrName>style.visibility</p:attrName>
                                        </p:attrNameLst>
                                      </p:cBhvr>
                                      <p:to>
                                        <p:strVal val="visible"/>
                                      </p:to>
                                    </p:set>
                                    <p:anim calcmode="lin" valueType="num">
                                      <p:cBhvr>
                                        <p:cTn id="37" dur="500" fill="hold"/>
                                        <p:tgtEl>
                                          <p:spTgt spid="424976"/>
                                        </p:tgtEl>
                                        <p:attrNameLst>
                                          <p:attrName>ppt_x</p:attrName>
                                        </p:attrNameLst>
                                      </p:cBhvr>
                                      <p:tavLst>
                                        <p:tav tm="0">
                                          <p:val>
                                            <p:strVal val="0-#ppt_w/2"/>
                                          </p:val>
                                        </p:tav>
                                        <p:tav tm="100000">
                                          <p:val>
                                            <p:strVal val="#ppt_x"/>
                                          </p:val>
                                        </p:tav>
                                      </p:tavLst>
                                    </p:anim>
                                    <p:anim calcmode="lin" valueType="num">
                                      <p:cBhvr>
                                        <p:cTn id="38" dur="500" fill="hold"/>
                                        <p:tgtEl>
                                          <p:spTgt spid="42497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24975"/>
                                        </p:tgtEl>
                                        <p:attrNameLst>
                                          <p:attrName>style.visibility</p:attrName>
                                        </p:attrNameLst>
                                      </p:cBhvr>
                                      <p:to>
                                        <p:strVal val="visible"/>
                                      </p:to>
                                    </p:set>
                                    <p:anim calcmode="lin" valueType="num">
                                      <p:cBhvr>
                                        <p:cTn id="43" dur="500" fill="hold"/>
                                        <p:tgtEl>
                                          <p:spTgt spid="424975"/>
                                        </p:tgtEl>
                                        <p:attrNameLst>
                                          <p:attrName>ppt_x</p:attrName>
                                        </p:attrNameLst>
                                      </p:cBhvr>
                                      <p:tavLst>
                                        <p:tav tm="0">
                                          <p:val>
                                            <p:strVal val="0-#ppt_w/2"/>
                                          </p:val>
                                        </p:tav>
                                        <p:tav tm="100000">
                                          <p:val>
                                            <p:strVal val="#ppt_x"/>
                                          </p:val>
                                        </p:tav>
                                      </p:tavLst>
                                    </p:anim>
                                    <p:anim calcmode="lin" valueType="num">
                                      <p:cBhvr>
                                        <p:cTn id="44" dur="500" fill="hold"/>
                                        <p:tgtEl>
                                          <p:spTgt spid="42497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24974"/>
                                        </p:tgtEl>
                                        <p:attrNameLst>
                                          <p:attrName>style.visibility</p:attrName>
                                        </p:attrNameLst>
                                      </p:cBhvr>
                                      <p:to>
                                        <p:strVal val="visible"/>
                                      </p:to>
                                    </p:set>
                                    <p:anim calcmode="lin" valueType="num">
                                      <p:cBhvr>
                                        <p:cTn id="49" dur="500" fill="hold"/>
                                        <p:tgtEl>
                                          <p:spTgt spid="424974"/>
                                        </p:tgtEl>
                                        <p:attrNameLst>
                                          <p:attrName>ppt_x</p:attrName>
                                        </p:attrNameLst>
                                      </p:cBhvr>
                                      <p:tavLst>
                                        <p:tav tm="0">
                                          <p:val>
                                            <p:strVal val="0-#ppt_w/2"/>
                                          </p:val>
                                        </p:tav>
                                        <p:tav tm="100000">
                                          <p:val>
                                            <p:strVal val="#ppt_x"/>
                                          </p:val>
                                        </p:tav>
                                      </p:tavLst>
                                    </p:anim>
                                    <p:anim calcmode="lin" valueType="num">
                                      <p:cBhvr>
                                        <p:cTn id="50" dur="500" fill="hold"/>
                                        <p:tgtEl>
                                          <p:spTgt spid="42497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424973"/>
                                        </p:tgtEl>
                                        <p:attrNameLst>
                                          <p:attrName>style.visibility</p:attrName>
                                        </p:attrNameLst>
                                      </p:cBhvr>
                                      <p:to>
                                        <p:strVal val="visible"/>
                                      </p:to>
                                    </p:set>
                                    <p:anim calcmode="lin" valueType="num">
                                      <p:cBhvr>
                                        <p:cTn id="55" dur="500" fill="hold"/>
                                        <p:tgtEl>
                                          <p:spTgt spid="424973"/>
                                        </p:tgtEl>
                                        <p:attrNameLst>
                                          <p:attrName>ppt_x</p:attrName>
                                        </p:attrNameLst>
                                      </p:cBhvr>
                                      <p:tavLst>
                                        <p:tav tm="0">
                                          <p:val>
                                            <p:strVal val="0-#ppt_w/2"/>
                                          </p:val>
                                        </p:tav>
                                        <p:tav tm="100000">
                                          <p:val>
                                            <p:strVal val="#ppt_x"/>
                                          </p:val>
                                        </p:tav>
                                      </p:tavLst>
                                    </p:anim>
                                    <p:anim calcmode="lin" valueType="num">
                                      <p:cBhvr>
                                        <p:cTn id="56" dur="500" fill="hold"/>
                                        <p:tgtEl>
                                          <p:spTgt spid="4249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00355"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0035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338</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357"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4.3.4  概率分配函数的正交和</a:t>
            </a:r>
          </a:p>
        </p:txBody>
      </p:sp>
      <p:sp>
        <p:nvSpPr>
          <p:cNvPr id="100358" name="Rectangle 3"/>
          <p:cNvSpPr>
            <a:spLocks noGrp="1" noChangeArrowheads="1"/>
          </p:cNvSpPr>
          <p:nvPr>
            <p:ph idx="9"/>
            <p:custDataLst>
              <p:tags r:id="rId4"/>
            </p:custDataLst>
          </p:nvPr>
        </p:nvSpPr>
        <p:spPr>
          <a:xfrm>
            <a:off x="1851026" y="1060450"/>
            <a:ext cx="8359775" cy="2673350"/>
          </a:xfrm>
          <a:solidFill>
            <a:srgbClr val="FFFFFF"/>
          </a:solidFill>
          <a:ln>
            <a:solidFill>
              <a:srgbClr val="808080"/>
            </a:solidFill>
            <a:miter lim="800000"/>
          </a:ln>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Font typeface="Wingdings" panose="05000000000000000000" pitchFamily="2" charset="2"/>
              <a:buChar char="o"/>
              <a:defRPr/>
            </a:pPr>
            <a:r>
              <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同理可得:</a:t>
            </a:r>
          </a:p>
          <a:p>
            <a:pPr marL="469900" indent="-469900" algn="just" fontAlgn="base">
              <a:lnSpc>
                <a:spcPct val="120000"/>
              </a:lnSpc>
              <a:spcBef>
                <a:spcPct val="30000"/>
              </a:spcBef>
              <a:spcAft>
                <a:spcPct val="0"/>
              </a:spcAft>
              <a:buClr>
                <a:schemeClr val="accent2"/>
              </a:buClr>
              <a:buSzTx/>
              <a:buFont typeface="Wingdings" panose="05000000000000000000" pitchFamily="2" charset="2"/>
              <a:buChar char="o"/>
              <a:defRPr/>
            </a:pPr>
            <a:endPar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20000"/>
              </a:lnSpc>
              <a:spcBef>
                <a:spcPct val="30000"/>
              </a:spcBef>
              <a:spcAft>
                <a:spcPct val="0"/>
              </a:spcAft>
              <a:buClr>
                <a:schemeClr val="accent2"/>
              </a:buClr>
              <a:buSzTx/>
              <a:buFont typeface="Wingdings" panose="05000000000000000000" pitchFamily="2" charset="2"/>
              <a:buChar char="o"/>
              <a:defRPr/>
            </a:pPr>
            <a:r>
              <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组合后得到的概率分配函数:</a:t>
            </a:r>
          </a:p>
          <a:p>
            <a:pPr marL="469900" indent="-469900" algn="just" fontAlgn="base">
              <a:lnSpc>
                <a:spcPct val="120000"/>
              </a:lnSpc>
              <a:spcBef>
                <a:spcPct val="30000"/>
              </a:spcBef>
              <a:spcAft>
                <a:spcPct val="0"/>
              </a:spcAft>
              <a:buClr>
                <a:schemeClr val="accent2"/>
              </a:buClr>
              <a:buSzTx/>
              <a:buFont typeface="Wingdings" panose="05000000000000000000" pitchFamily="2" charset="2"/>
              <a:buChar char="o"/>
              <a:defRPr/>
            </a:pPr>
            <a:endPar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00359" name="Object 5"/>
          <p:cNvGraphicFramePr/>
          <p:nvPr>
            <p:extLst>
              <p:ext uri="{D42A27DB-BD31-4B8C-83A1-F6EECF244321}">
                <p14:modId xmlns:p14="http://schemas.microsoft.com/office/powerpoint/2010/main" val="2853167726"/>
              </p:ext>
            </p:extLst>
          </p:nvPr>
        </p:nvGraphicFramePr>
        <p:xfrm>
          <a:off x="3967164" y="1216026"/>
          <a:ext cx="2291593" cy="460375"/>
        </p:xfrm>
        <a:graphic>
          <a:graphicData uri="http://schemas.openxmlformats.org/presentationml/2006/ole">
            <mc:AlternateContent xmlns:mc="http://schemas.openxmlformats.org/markup-compatibility/2006">
              <mc:Choice xmlns:v="urn:schemas-microsoft-com:vml" Requires="v">
                <p:oleObj r:id="rId8" imgW="964565" imgH="215900" progId="Equation.3">
                  <p:embed/>
                </p:oleObj>
              </mc:Choice>
              <mc:Fallback>
                <p:oleObj r:id="rId8" imgW="964565" imgH="215900" progId="Equation.3">
                  <p:embed/>
                  <p:pic>
                    <p:nvPicPr>
                      <p:cNvPr id="100359" name="Object 5"/>
                      <p:cNvPicPr/>
                      <p:nvPr/>
                    </p:nvPicPr>
                    <p:blipFill>
                      <a:blip r:embed="rId9"/>
                      <a:stretch>
                        <a:fillRect/>
                      </a:stretch>
                    </p:blipFill>
                    <p:spPr>
                      <a:xfrm>
                        <a:off x="3967164" y="1216026"/>
                        <a:ext cx="2291593" cy="460375"/>
                      </a:xfrm>
                      <a:prstGeom prst="rect">
                        <a:avLst/>
                      </a:prstGeom>
                      <a:noFill/>
                      <a:ln w="38100">
                        <a:noFill/>
                        <a:miter/>
                      </a:ln>
                    </p:spPr>
                  </p:pic>
                </p:oleObj>
              </mc:Fallback>
            </mc:AlternateContent>
          </a:graphicData>
        </a:graphic>
      </p:graphicFrame>
      <p:graphicFrame>
        <p:nvGraphicFramePr>
          <p:cNvPr id="100360" name="Object 4"/>
          <p:cNvGraphicFramePr/>
          <p:nvPr>
            <p:extLst>
              <p:ext uri="{D42A27DB-BD31-4B8C-83A1-F6EECF244321}">
                <p14:modId xmlns:p14="http://schemas.microsoft.com/office/powerpoint/2010/main" val="645764338"/>
              </p:ext>
            </p:extLst>
          </p:nvPr>
        </p:nvGraphicFramePr>
        <p:xfrm>
          <a:off x="3865563" y="1824038"/>
          <a:ext cx="2590800" cy="373064"/>
        </p:xfrm>
        <a:graphic>
          <a:graphicData uri="http://schemas.openxmlformats.org/presentationml/2006/ole">
            <mc:AlternateContent xmlns:mc="http://schemas.openxmlformats.org/markup-compatibility/2006">
              <mc:Choice xmlns:v="urn:schemas-microsoft-com:vml" Requires="v">
                <p:oleObj r:id="rId10" imgW="1167765" imgH="215900" progId="Equation.3">
                  <p:embed/>
                </p:oleObj>
              </mc:Choice>
              <mc:Fallback>
                <p:oleObj r:id="rId10" imgW="1167765" imgH="215900" progId="Equation.3">
                  <p:embed/>
                  <p:pic>
                    <p:nvPicPr>
                      <p:cNvPr id="100360" name="Object 4"/>
                      <p:cNvPicPr/>
                      <p:nvPr/>
                    </p:nvPicPr>
                    <p:blipFill>
                      <a:blip r:embed="rId11"/>
                      <a:stretch>
                        <a:fillRect/>
                      </a:stretch>
                    </p:blipFill>
                    <p:spPr>
                      <a:xfrm>
                        <a:off x="3865563" y="1824038"/>
                        <a:ext cx="2590800" cy="373064"/>
                      </a:xfrm>
                      <a:prstGeom prst="rect">
                        <a:avLst/>
                      </a:prstGeom>
                      <a:noFill/>
                      <a:ln w="38100">
                        <a:noFill/>
                        <a:miter/>
                      </a:ln>
                    </p:spPr>
                  </p:pic>
                </p:oleObj>
              </mc:Fallback>
            </mc:AlternateContent>
          </a:graphicData>
        </a:graphic>
      </p:graphicFrame>
      <p:graphicFrame>
        <p:nvGraphicFramePr>
          <p:cNvPr id="425991" name="Object 7"/>
          <p:cNvGraphicFramePr/>
          <p:nvPr>
            <p:extLst>
              <p:ext uri="{D42A27DB-BD31-4B8C-83A1-F6EECF244321}">
                <p14:modId xmlns:p14="http://schemas.microsoft.com/office/powerpoint/2010/main" val="3326716663"/>
              </p:ext>
            </p:extLst>
          </p:nvPr>
        </p:nvGraphicFramePr>
        <p:xfrm>
          <a:off x="2201662" y="3047999"/>
          <a:ext cx="7634796" cy="373065"/>
        </p:xfrm>
        <a:graphic>
          <a:graphicData uri="http://schemas.openxmlformats.org/presentationml/2006/ole">
            <mc:AlternateContent xmlns:mc="http://schemas.openxmlformats.org/markup-compatibility/2006">
              <mc:Choice xmlns:v="urn:schemas-microsoft-com:vml" Requires="v">
                <p:oleObj r:id="rId12" imgW="2806700" imgH="215900" progId="Equation.DSMT4">
                  <p:embed/>
                </p:oleObj>
              </mc:Choice>
              <mc:Fallback>
                <p:oleObj r:id="rId12" imgW="2806700" imgH="215900" progId="Equation.DSMT4">
                  <p:embed/>
                  <p:pic>
                    <p:nvPicPr>
                      <p:cNvPr id="425991" name="Object 7"/>
                      <p:cNvPicPr/>
                      <p:nvPr/>
                    </p:nvPicPr>
                    <p:blipFill>
                      <a:blip r:embed="rId13"/>
                      <a:stretch>
                        <a:fillRect/>
                      </a:stretch>
                    </p:blipFill>
                    <p:spPr>
                      <a:xfrm>
                        <a:off x="2201662" y="3047999"/>
                        <a:ext cx="7634796" cy="373065"/>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2323615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5991"/>
                                        </p:tgtEl>
                                        <p:attrNameLst>
                                          <p:attrName>style.visibility</p:attrName>
                                        </p:attrNameLst>
                                      </p:cBhvr>
                                      <p:to>
                                        <p:strVal val="visible"/>
                                      </p:to>
                                    </p:set>
                                    <p:anim calcmode="lin" valueType="num">
                                      <p:cBhvr>
                                        <p:cTn id="7" dur="500" fill="hold"/>
                                        <p:tgtEl>
                                          <p:spTgt spid="425991"/>
                                        </p:tgtEl>
                                        <p:attrNameLst>
                                          <p:attrName>ppt_x</p:attrName>
                                        </p:attrNameLst>
                                      </p:cBhvr>
                                      <p:tavLst>
                                        <p:tav tm="0">
                                          <p:val>
                                            <p:strVal val="0-#ppt_w/2"/>
                                          </p:val>
                                        </p:tav>
                                        <p:tav tm="100000">
                                          <p:val>
                                            <p:strVal val="#ppt_x"/>
                                          </p:val>
                                        </p:tav>
                                      </p:tavLst>
                                    </p:anim>
                                    <p:anim calcmode="lin" valueType="num">
                                      <p:cBhvr>
                                        <p:cTn id="8" dur="500" fill="hold"/>
                                        <p:tgtEl>
                                          <p:spTgt spid="4259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01379"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01380"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339</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418" name="Rectangle 2"/>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4.3.5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基于证据理论的不确定性推理</a:t>
            </a:r>
          </a:p>
        </p:txBody>
      </p:sp>
      <p:sp>
        <p:nvSpPr>
          <p:cNvPr id="101382" name="Text Box 3"/>
          <p:cNvSpPr txBox="1"/>
          <p:nvPr>
            <p:custDataLst>
              <p:tags r:id="rId4"/>
            </p:custDataLst>
          </p:nvPr>
        </p:nvSpPr>
        <p:spPr>
          <a:xfrm>
            <a:off x="2041526" y="1470025"/>
            <a:ext cx="184731" cy="369332"/>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zh-CN" sz="1800" dirty="0">
              <a:solidFill>
                <a:srgbClr val="000000"/>
              </a:solidFill>
              <a:latin typeface="微软雅黑" panose="020B0503020204020204" pitchFamily="34" charset="-122"/>
            </a:endParaRPr>
          </a:p>
        </p:txBody>
      </p:sp>
      <p:sp>
        <p:nvSpPr>
          <p:cNvPr id="101383" name="Text Box 4"/>
          <p:cNvSpPr txBox="1"/>
          <p:nvPr>
            <p:custDataLst>
              <p:tags r:id="rId5"/>
            </p:custDataLst>
          </p:nvPr>
        </p:nvSpPr>
        <p:spPr>
          <a:xfrm>
            <a:off x="1905001" y="1219200"/>
            <a:ext cx="8474075" cy="432562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20000"/>
              </a:spcBef>
              <a:spcAft>
                <a:spcPct val="0"/>
              </a:spcAft>
              <a:buClr>
                <a:schemeClr val="accent2"/>
              </a:buClr>
              <a:buFont typeface="Wingdings" panose="05000000000000000000" pitchFamily="2" charset="2"/>
              <a:buChar char="p"/>
            </a:pPr>
            <a:r>
              <a:rPr lang="en-US" altLang="zh-CN" sz="2600" dirty="0">
                <a:solidFill>
                  <a:srgbClr val="000000"/>
                </a:solidFill>
                <a:latin typeface="微软雅黑" panose="020B0503020204020204" pitchFamily="34" charset="-122"/>
              </a:rPr>
              <a:t> </a:t>
            </a:r>
            <a:r>
              <a:rPr lang="en-US" altLang="en-US" sz="2600" dirty="0">
                <a:solidFill>
                  <a:srgbClr val="000000"/>
                </a:solidFill>
                <a:latin typeface="微软雅黑" panose="020B0503020204020204" pitchFamily="34" charset="-122"/>
              </a:rPr>
              <a:t>基于证据理论的不确定性推理的步骤：</a:t>
            </a:r>
          </a:p>
          <a:p>
            <a:pPr marL="0" indent="0" defTabSz="914400" eaLnBrk="1" hangingPunct="1">
              <a:lnSpc>
                <a:spcPct val="120000"/>
              </a:lnSpc>
              <a:spcBef>
                <a:spcPct val="20000"/>
              </a:spcBef>
              <a:spcAft>
                <a:spcPct val="0"/>
              </a:spcAft>
              <a:buNone/>
            </a:pPr>
            <a:r>
              <a:rPr lang="en-US" altLang="en-US" sz="2600" dirty="0">
                <a:solidFill>
                  <a:srgbClr val="000000"/>
                </a:solidFill>
                <a:latin typeface="微软雅黑" panose="020B0503020204020204" pitchFamily="34" charset="-122"/>
              </a:rPr>
              <a:t>  （</a:t>
            </a:r>
            <a:r>
              <a:rPr lang="en-US" altLang="zh-CN" sz="2600" dirty="0">
                <a:solidFill>
                  <a:srgbClr val="000000"/>
                </a:solidFill>
                <a:latin typeface="微软雅黑" panose="020B0503020204020204" pitchFamily="34" charset="-122"/>
              </a:rPr>
              <a:t>1</a:t>
            </a:r>
            <a:r>
              <a:rPr lang="en-US" altLang="en-US" sz="2600" dirty="0">
                <a:solidFill>
                  <a:srgbClr val="000000"/>
                </a:solidFill>
                <a:latin typeface="微软雅黑" panose="020B0503020204020204" pitchFamily="34" charset="-122"/>
              </a:rPr>
              <a:t>）建立问题的样本空间</a:t>
            </a:r>
            <a:r>
              <a:rPr lang="en-US" altLang="zh-CN" sz="2600" dirty="0">
                <a:solidFill>
                  <a:srgbClr val="000000"/>
                </a:solidFill>
                <a:latin typeface="微软雅黑" panose="020B0503020204020204" pitchFamily="34" charset="-122"/>
              </a:rPr>
              <a:t>D</a:t>
            </a:r>
            <a:r>
              <a:rPr lang="en-US" altLang="en-US" sz="2600" dirty="0">
                <a:solidFill>
                  <a:srgbClr val="000000"/>
                </a:solidFill>
                <a:latin typeface="微软雅黑" panose="020B0503020204020204" pitchFamily="34" charset="-122"/>
              </a:rPr>
              <a:t>。</a:t>
            </a:r>
          </a:p>
          <a:p>
            <a:pPr marL="0" indent="0" defTabSz="914400" eaLnBrk="1" hangingPunct="1">
              <a:lnSpc>
                <a:spcPct val="120000"/>
              </a:lnSpc>
              <a:spcBef>
                <a:spcPct val="20000"/>
              </a:spcBef>
              <a:spcAft>
                <a:spcPct val="0"/>
              </a:spcAft>
              <a:buNone/>
            </a:pPr>
            <a:r>
              <a:rPr lang="en-US" altLang="en-US" sz="2600" dirty="0">
                <a:solidFill>
                  <a:srgbClr val="000000"/>
                </a:solidFill>
                <a:latin typeface="微软雅黑" panose="020B0503020204020204" pitchFamily="34" charset="-122"/>
              </a:rPr>
              <a:t>  （</a:t>
            </a:r>
            <a:r>
              <a:rPr lang="en-US" altLang="zh-CN" sz="2600" dirty="0">
                <a:solidFill>
                  <a:srgbClr val="000000"/>
                </a:solidFill>
                <a:latin typeface="微软雅黑" panose="020B0503020204020204" pitchFamily="34" charset="-122"/>
              </a:rPr>
              <a:t>2</a:t>
            </a:r>
            <a:r>
              <a:rPr lang="en-US" altLang="en-US" sz="2600" dirty="0">
                <a:solidFill>
                  <a:srgbClr val="000000"/>
                </a:solidFill>
                <a:latin typeface="微软雅黑" panose="020B0503020204020204" pitchFamily="34" charset="-122"/>
              </a:rPr>
              <a:t>）由经验给出，或者由随机性规则和事实的信度度量</a:t>
            </a:r>
            <a:r>
              <a:rPr lang="zh-CN" altLang="en-US" sz="2600" dirty="0">
                <a:solidFill>
                  <a:srgbClr val="000000"/>
                </a:solidFill>
                <a:latin typeface="微软雅黑" panose="020B0503020204020204" pitchFamily="34" charset="-122"/>
              </a:rPr>
              <a:t>计算求得</a:t>
            </a:r>
            <a:r>
              <a:rPr lang="en-US" altLang="zh-CN" sz="2600" dirty="0">
                <a:solidFill>
                  <a:srgbClr val="000000"/>
                </a:solidFill>
                <a:latin typeface="微软雅黑" panose="020B0503020204020204" pitchFamily="34" charset="-122"/>
              </a:rPr>
              <a:t>2</a:t>
            </a:r>
            <a:r>
              <a:rPr lang="en-US" altLang="zh-CN" sz="2600" baseline="30000" dirty="0">
                <a:solidFill>
                  <a:srgbClr val="000000"/>
                </a:solidFill>
                <a:latin typeface="微软雅黑" panose="020B0503020204020204" pitchFamily="34" charset="-122"/>
              </a:rPr>
              <a:t>D</a:t>
            </a:r>
            <a:r>
              <a:rPr lang="zh-CN" altLang="en-US" sz="2600" dirty="0">
                <a:solidFill>
                  <a:srgbClr val="000000"/>
                </a:solidFill>
                <a:latin typeface="微软雅黑" panose="020B0503020204020204" pitchFamily="34" charset="-122"/>
              </a:rPr>
              <a:t>的</a:t>
            </a:r>
            <a:r>
              <a:rPr lang="en-US" altLang="en-US" sz="2600" dirty="0">
                <a:solidFill>
                  <a:srgbClr val="000000"/>
                </a:solidFill>
                <a:latin typeface="微软雅黑" panose="020B0503020204020204" pitchFamily="34" charset="-122"/>
              </a:rPr>
              <a:t>基本概率分配函数。</a:t>
            </a:r>
          </a:p>
          <a:p>
            <a:pPr marL="0" indent="0" defTabSz="914400" eaLnBrk="1" hangingPunct="1">
              <a:lnSpc>
                <a:spcPct val="120000"/>
              </a:lnSpc>
              <a:spcBef>
                <a:spcPct val="20000"/>
              </a:spcBef>
              <a:spcAft>
                <a:spcPct val="0"/>
              </a:spcAft>
              <a:buNone/>
            </a:pPr>
            <a:r>
              <a:rPr lang="en-US" altLang="en-US" sz="2600" dirty="0">
                <a:solidFill>
                  <a:srgbClr val="000000"/>
                </a:solidFill>
                <a:latin typeface="微软雅黑" panose="020B0503020204020204" pitchFamily="34" charset="-122"/>
              </a:rPr>
              <a:t>  （</a:t>
            </a:r>
            <a:r>
              <a:rPr lang="en-US" altLang="zh-CN" sz="2600" dirty="0">
                <a:solidFill>
                  <a:srgbClr val="000000"/>
                </a:solidFill>
                <a:latin typeface="微软雅黑" panose="020B0503020204020204" pitchFamily="34" charset="-122"/>
              </a:rPr>
              <a:t>3</a:t>
            </a:r>
            <a:r>
              <a:rPr lang="en-US" altLang="en-US" sz="2600" dirty="0">
                <a:solidFill>
                  <a:srgbClr val="000000"/>
                </a:solidFill>
                <a:latin typeface="微软雅黑" panose="020B0503020204020204" pitchFamily="34" charset="-122"/>
              </a:rPr>
              <a:t>）计算所关心的子集A∈</a:t>
            </a:r>
            <a:r>
              <a:rPr lang="en-US" altLang="zh-CN" sz="2600" dirty="0">
                <a:solidFill>
                  <a:srgbClr val="000000"/>
                </a:solidFill>
                <a:latin typeface="微软雅黑" panose="020B0503020204020204" pitchFamily="34" charset="-122"/>
                <a:sym typeface="+mn-ea"/>
              </a:rPr>
              <a:t>2</a:t>
            </a:r>
            <a:r>
              <a:rPr lang="en-US" altLang="zh-CN" sz="2600" baseline="30000" dirty="0">
                <a:solidFill>
                  <a:srgbClr val="000000"/>
                </a:solidFill>
                <a:latin typeface="微软雅黑" panose="020B0503020204020204" pitchFamily="34" charset="-122"/>
                <a:sym typeface="+mn-ea"/>
              </a:rPr>
              <a:t>D</a:t>
            </a:r>
            <a:r>
              <a:rPr lang="en-US" altLang="en-US" sz="2600" dirty="0">
                <a:solidFill>
                  <a:srgbClr val="000000"/>
                </a:solidFill>
                <a:latin typeface="微软雅黑" panose="020B0503020204020204" pitchFamily="34" charset="-122"/>
              </a:rPr>
              <a:t>的信任函数值Bel(A)</a:t>
            </a:r>
            <a:r>
              <a:rPr lang="zh-CN" altLang="en-US" sz="2600" dirty="0">
                <a:solidFill>
                  <a:srgbClr val="000000"/>
                </a:solidFill>
                <a:latin typeface="微软雅黑" panose="020B0503020204020204" pitchFamily="34" charset="-122"/>
              </a:rPr>
              <a:t>或</a:t>
            </a:r>
            <a:r>
              <a:rPr lang="en-US" altLang="en-US" sz="2600" dirty="0">
                <a:solidFill>
                  <a:srgbClr val="000000"/>
                </a:solidFill>
                <a:latin typeface="微软雅黑" panose="020B0503020204020204" pitchFamily="34" charset="-122"/>
              </a:rPr>
              <a:t>似然函数值Pl(A)。</a:t>
            </a:r>
          </a:p>
          <a:p>
            <a:pPr marL="0" indent="0" defTabSz="914400" eaLnBrk="1" hangingPunct="1">
              <a:lnSpc>
                <a:spcPct val="120000"/>
              </a:lnSpc>
              <a:spcBef>
                <a:spcPct val="20000"/>
              </a:spcBef>
              <a:spcAft>
                <a:spcPct val="0"/>
              </a:spcAft>
              <a:buNone/>
            </a:pPr>
            <a:r>
              <a:rPr lang="en-US" altLang="en-US" sz="2600" dirty="0">
                <a:solidFill>
                  <a:srgbClr val="000000"/>
                </a:solidFill>
                <a:latin typeface="微软雅黑" panose="020B0503020204020204" pitchFamily="34" charset="-122"/>
              </a:rPr>
              <a:t>  （</a:t>
            </a:r>
            <a:r>
              <a:rPr lang="en-US" altLang="zh-CN" sz="2600" dirty="0">
                <a:solidFill>
                  <a:srgbClr val="000000"/>
                </a:solidFill>
                <a:latin typeface="微软雅黑" panose="020B0503020204020204" pitchFamily="34" charset="-122"/>
              </a:rPr>
              <a:t>4</a:t>
            </a:r>
            <a:r>
              <a:rPr lang="en-US" altLang="en-US" sz="2600" dirty="0">
                <a:solidFill>
                  <a:srgbClr val="000000"/>
                </a:solidFill>
                <a:latin typeface="微软雅黑" panose="020B0503020204020204" pitchFamily="34" charset="-122"/>
              </a:rPr>
              <a:t>）由信任函数值、似然函数值得出结论。</a:t>
            </a:r>
          </a:p>
          <a:p>
            <a:pPr marL="0" indent="0" defTabSz="914400" eaLnBrk="1" hangingPunct="1">
              <a:lnSpc>
                <a:spcPct val="120000"/>
              </a:lnSpc>
              <a:spcBef>
                <a:spcPct val="20000"/>
              </a:spcBef>
              <a:spcAft>
                <a:spcPct val="0"/>
              </a:spcAft>
              <a:buNone/>
            </a:pPr>
            <a:endParaRPr lang="en-US" altLang="en-US" sz="2600" dirty="0">
              <a:solidFill>
                <a:srgbClr val="000000"/>
              </a:solidFill>
              <a:latin typeface="微软雅黑" panose="020B0503020204020204" pitchFamily="34" charset="-122"/>
            </a:endParaRPr>
          </a:p>
        </p:txBody>
      </p:sp>
    </p:spTree>
    <p:custDataLst>
      <p:tags r:id="rId1"/>
    </p:custDataLst>
    <p:extLst>
      <p:ext uri="{BB962C8B-B14F-4D97-AF65-F5344CB8AC3E}">
        <p14:creationId xmlns:p14="http://schemas.microsoft.com/office/powerpoint/2010/main" val="28054497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 2.3.2  </a:t>
            </a:r>
            <a:r>
              <a:rPr lang="zh-CN" altLang="en-US" b="1" dirty="0">
                <a:solidFill>
                  <a:schemeClr val="tx1"/>
                </a:solidFill>
                <a:latin typeface="仿宋" panose="02010609060101010101" pitchFamily="49" charset="-122"/>
                <a:ea typeface="仿宋" panose="02010609060101010101" pitchFamily="49" charset="-122"/>
              </a:rPr>
              <a:t>谓词</a:t>
            </a:r>
          </a:p>
        </p:txBody>
      </p:sp>
      <p:sp>
        <p:nvSpPr>
          <p:cNvPr id="30722" name="灯片编号占位符 3"/>
          <p:cNvSpPr>
            <a:spLocks noGrp="1"/>
          </p:cNvSpPr>
          <p:nvPr>
            <p:ph type="sldNum" sz="quarter" idx="12"/>
          </p:nvPr>
        </p:nvSpPr>
        <p:spPr>
          <a:noFill/>
        </p:spPr>
        <p:txBody>
          <a:bodyPr/>
          <a:lstStyle/>
          <a:p>
            <a:pPr fontAlgn="base">
              <a:spcBef>
                <a:spcPct val="0"/>
              </a:spcBef>
              <a:spcAft>
                <a:spcPct val="0"/>
              </a:spcAft>
            </a:pPr>
            <a:fld id="{7C61EAF8-013C-4C64-9E0D-3E0035DE91B3}"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34</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0726" name="Rectangle 10"/>
          <p:cNvSpPr>
            <a:spLocks noGrp="1" noChangeArrowheads="1"/>
          </p:cNvSpPr>
          <p:nvPr>
            <p:ph sz="quarter" idx="1"/>
          </p:nvPr>
        </p:nvSpPr>
        <p:spPr>
          <a:noFill/>
        </p:spPr>
        <p:txBody>
          <a:bodyPr/>
          <a:lstStyle/>
          <a:p>
            <a:pPr marL="0" lvl="1" indent="-533400">
              <a:spcBef>
                <a:spcPct val="40000"/>
              </a:spcBef>
            </a:pPr>
            <a:r>
              <a:rPr lang="zh-CN" altLang="en-US" b="1" dirty="0">
                <a:latin typeface="仿宋" panose="02010609060101010101" pitchFamily="49" charset="-122"/>
                <a:ea typeface="仿宋" panose="02010609060101010101" pitchFamily="49" charset="-122"/>
              </a:rPr>
              <a:t>谓词的一般形式： </a:t>
            </a:r>
            <a:r>
              <a:rPr lang="en-US" altLang="zh-CN" b="1" i="1" dirty="0">
                <a:latin typeface="仿宋" panose="02010609060101010101" pitchFamily="49" charset="-122"/>
                <a:ea typeface="仿宋" panose="02010609060101010101" pitchFamily="49" charset="-122"/>
              </a:rPr>
              <a:t>P </a:t>
            </a:r>
            <a:r>
              <a:rPr lang="en-US" altLang="zh-CN" b="1" dirty="0">
                <a:latin typeface="仿宋" panose="02010609060101010101" pitchFamily="49" charset="-122"/>
                <a:ea typeface="仿宋" panose="02010609060101010101" pitchFamily="49" charset="-122"/>
              </a:rPr>
              <a:t>(</a:t>
            </a:r>
            <a:r>
              <a:rPr lang="en-US" altLang="zh-CN" b="1" i="1" dirty="0">
                <a:latin typeface="仿宋" panose="02010609060101010101" pitchFamily="49" charset="-122"/>
                <a:ea typeface="仿宋" panose="02010609060101010101" pitchFamily="49" charset="-122"/>
              </a:rPr>
              <a:t>x</a:t>
            </a:r>
            <a:r>
              <a:rPr lang="en-US" altLang="zh-CN" b="1" baseline="-25000" dirty="0">
                <a:latin typeface="仿宋" panose="02010609060101010101" pitchFamily="49" charset="-122"/>
                <a:ea typeface="仿宋" panose="02010609060101010101" pitchFamily="49" charset="-122"/>
              </a:rPr>
              <a:t>1</a:t>
            </a:r>
            <a:r>
              <a:rPr lang="en-US" altLang="zh-CN" b="1" dirty="0">
                <a:latin typeface="仿宋" panose="02010609060101010101" pitchFamily="49" charset="-122"/>
                <a:ea typeface="仿宋" panose="02010609060101010101" pitchFamily="49" charset="-122"/>
              </a:rPr>
              <a:t>, </a:t>
            </a:r>
            <a:r>
              <a:rPr lang="en-US" altLang="zh-CN" b="1" i="1" dirty="0">
                <a:latin typeface="仿宋" panose="02010609060101010101" pitchFamily="49" charset="-122"/>
                <a:ea typeface="仿宋" panose="02010609060101010101" pitchFamily="49" charset="-122"/>
              </a:rPr>
              <a:t>x</a:t>
            </a:r>
            <a:r>
              <a:rPr lang="en-US" altLang="zh-CN" b="1" baseline="-25000" dirty="0">
                <a:latin typeface="仿宋" panose="02010609060101010101" pitchFamily="49" charset="-122"/>
                <a:ea typeface="仿宋" panose="02010609060101010101" pitchFamily="49" charset="-122"/>
              </a:rPr>
              <a:t>2</a:t>
            </a:r>
            <a:r>
              <a:rPr lang="en-US" altLang="zh-CN" b="1" dirty="0">
                <a:latin typeface="仿宋" panose="02010609060101010101" pitchFamily="49" charset="-122"/>
                <a:ea typeface="仿宋" panose="02010609060101010101" pitchFamily="49" charset="-122"/>
              </a:rPr>
              <a:t>,</a:t>
            </a:r>
            <a:r>
              <a:rPr lang="en-US" altLang="zh-CN" b="1" baseline="9000"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 </a:t>
            </a:r>
            <a:r>
              <a:rPr lang="en-US" altLang="zh-CN" b="1" i="1" dirty="0" err="1">
                <a:latin typeface="仿宋" panose="02010609060101010101" pitchFamily="49" charset="-122"/>
                <a:ea typeface="仿宋" panose="02010609060101010101" pitchFamily="49" charset="-122"/>
              </a:rPr>
              <a:t>x</a:t>
            </a:r>
            <a:r>
              <a:rPr lang="en-US" altLang="zh-CN" b="1" i="1" baseline="-25000" dirty="0" err="1">
                <a:latin typeface="仿宋" panose="02010609060101010101" pitchFamily="49" charset="-122"/>
                <a:ea typeface="仿宋" panose="02010609060101010101" pitchFamily="49" charset="-122"/>
              </a:rPr>
              <a:t>n</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sym typeface="+mn-ea"/>
              </a:rPr>
              <a:t>一个谓词可分为</a:t>
            </a:r>
            <a:r>
              <a:rPr lang="zh-CN" altLang="en-US" b="1" dirty="0">
                <a:solidFill>
                  <a:srgbClr val="FF0000"/>
                </a:solidFill>
                <a:latin typeface="仿宋" panose="02010609060101010101" pitchFamily="49" charset="-122"/>
                <a:ea typeface="仿宋" panose="02010609060101010101" pitchFamily="49" charset="-122"/>
                <a:sym typeface="+mn-ea"/>
              </a:rPr>
              <a:t>谓词名</a:t>
            </a:r>
            <a:r>
              <a:rPr lang="zh-CN" altLang="en-US" b="1" dirty="0">
                <a:latin typeface="仿宋" panose="02010609060101010101" pitchFamily="49" charset="-122"/>
                <a:ea typeface="仿宋" panose="02010609060101010101" pitchFamily="49" charset="-122"/>
                <a:sym typeface="+mn-ea"/>
              </a:rPr>
              <a:t>与</a:t>
            </a:r>
            <a:r>
              <a:rPr lang="zh-CN" altLang="en-US" b="1" dirty="0">
                <a:solidFill>
                  <a:srgbClr val="FF0000"/>
                </a:solidFill>
                <a:latin typeface="仿宋" panose="02010609060101010101" pitchFamily="49" charset="-122"/>
                <a:ea typeface="仿宋" panose="02010609060101010101" pitchFamily="49" charset="-122"/>
                <a:sym typeface="+mn-ea"/>
              </a:rPr>
              <a:t>个体</a:t>
            </a:r>
            <a:r>
              <a:rPr lang="zh-CN" altLang="en-US" b="1" dirty="0">
                <a:latin typeface="仿宋" panose="02010609060101010101" pitchFamily="49" charset="-122"/>
                <a:ea typeface="仿宋" panose="02010609060101010101" pitchFamily="49" charset="-122"/>
                <a:sym typeface="+mn-ea"/>
              </a:rPr>
              <a:t>两个部分。</a:t>
            </a:r>
            <a:endParaRPr lang="en-US" altLang="zh-CN" b="1" dirty="0">
              <a:latin typeface="仿宋" panose="02010609060101010101" pitchFamily="49" charset="-122"/>
              <a:ea typeface="仿宋" panose="02010609060101010101" pitchFamily="49" charset="-122"/>
            </a:endParaRPr>
          </a:p>
          <a:p>
            <a:pPr marL="533400" indent="-533400">
              <a:spcBef>
                <a:spcPct val="40000"/>
              </a:spcBef>
              <a:buFont typeface="Wingdings" panose="05000000000000000000" pitchFamily="2" charset="2"/>
              <a:buChar char="§"/>
            </a:pPr>
            <a:r>
              <a:rPr lang="zh-CN" altLang="en-US" sz="2200" b="1" dirty="0">
                <a:latin typeface="仿宋" panose="02010609060101010101" pitchFamily="49" charset="-122"/>
                <a:ea typeface="仿宋" panose="02010609060101010101" pitchFamily="49" charset="-122"/>
              </a:rPr>
              <a:t>谓词名 </a:t>
            </a:r>
            <a:r>
              <a:rPr lang="en-US" altLang="zh-CN" sz="2200" b="1" i="1" dirty="0">
                <a:latin typeface="仿宋" panose="02010609060101010101" pitchFamily="49" charset="-122"/>
                <a:ea typeface="仿宋" panose="02010609060101010101" pitchFamily="49" charset="-122"/>
              </a:rPr>
              <a:t>P</a:t>
            </a:r>
            <a:r>
              <a:rPr lang="zh-CN" altLang="en-US" sz="2200" dirty="0">
                <a:latin typeface="仿宋" panose="02010609060101010101" pitchFamily="49" charset="-122"/>
                <a:ea typeface="仿宋" panose="02010609060101010101" pitchFamily="49" charset="-122"/>
              </a:rPr>
              <a:t>：刻画个体的性质、状态或个体间的关系；</a:t>
            </a:r>
            <a:endParaRPr lang="en-US" altLang="zh-CN" sz="2200" dirty="0">
              <a:latin typeface="仿宋" panose="02010609060101010101" pitchFamily="49" charset="-122"/>
              <a:ea typeface="仿宋" panose="02010609060101010101" pitchFamily="49" charset="-122"/>
            </a:endParaRPr>
          </a:p>
          <a:p>
            <a:pPr marL="533400" indent="-533400">
              <a:spcBef>
                <a:spcPct val="40000"/>
              </a:spcBef>
              <a:buFont typeface="Wingdings" panose="05000000000000000000" pitchFamily="2" charset="2"/>
              <a:buChar char="§"/>
            </a:pPr>
            <a:r>
              <a:rPr lang="zh-CN" altLang="en-US" sz="2200" b="1" dirty="0">
                <a:latin typeface="仿宋" panose="02010609060101010101" pitchFamily="49" charset="-122"/>
                <a:ea typeface="仿宋" panose="02010609060101010101" pitchFamily="49" charset="-122"/>
              </a:rPr>
              <a:t>个体 </a:t>
            </a:r>
            <a:r>
              <a:rPr lang="en-US" altLang="zh-CN" sz="2200" b="1" i="1" dirty="0">
                <a:latin typeface="仿宋" panose="02010609060101010101" pitchFamily="49" charset="-122"/>
                <a:ea typeface="仿宋" panose="02010609060101010101" pitchFamily="49" charset="-122"/>
              </a:rPr>
              <a:t>x</a:t>
            </a:r>
            <a:r>
              <a:rPr lang="en-US" altLang="zh-CN" sz="2200" b="1" baseline="-25000" dirty="0">
                <a:latin typeface="仿宋" panose="02010609060101010101" pitchFamily="49" charset="-122"/>
                <a:ea typeface="仿宋" panose="02010609060101010101" pitchFamily="49" charset="-122"/>
              </a:rPr>
              <a:t>1</a:t>
            </a:r>
            <a:r>
              <a:rPr lang="en-US" altLang="zh-CN" sz="2200" b="1" dirty="0">
                <a:latin typeface="仿宋" panose="02010609060101010101" pitchFamily="49" charset="-122"/>
                <a:ea typeface="仿宋" panose="02010609060101010101" pitchFamily="49" charset="-122"/>
              </a:rPr>
              <a:t>, </a:t>
            </a:r>
            <a:r>
              <a:rPr lang="en-US" altLang="zh-CN" sz="2200" b="1" i="1" dirty="0">
                <a:latin typeface="仿宋" panose="02010609060101010101" pitchFamily="49" charset="-122"/>
                <a:ea typeface="仿宋" panose="02010609060101010101" pitchFamily="49" charset="-122"/>
              </a:rPr>
              <a:t>x</a:t>
            </a:r>
            <a:r>
              <a:rPr lang="en-US" altLang="zh-CN" sz="2200" b="1" baseline="-25000" dirty="0">
                <a:latin typeface="仿宋" panose="02010609060101010101" pitchFamily="49" charset="-122"/>
                <a:ea typeface="仿宋" panose="02010609060101010101" pitchFamily="49" charset="-122"/>
              </a:rPr>
              <a:t>2</a:t>
            </a:r>
            <a:r>
              <a:rPr lang="en-US" altLang="zh-CN" sz="2200" b="1" dirty="0">
                <a:latin typeface="仿宋" panose="02010609060101010101" pitchFamily="49" charset="-122"/>
                <a:ea typeface="仿宋" panose="02010609060101010101" pitchFamily="49" charset="-122"/>
              </a:rPr>
              <a:t>,</a:t>
            </a:r>
            <a:r>
              <a:rPr lang="en-US" altLang="zh-CN" sz="2200" b="1" baseline="10000" dirty="0">
                <a:latin typeface="仿宋" panose="02010609060101010101" pitchFamily="49" charset="-122"/>
                <a:ea typeface="仿宋" panose="02010609060101010101" pitchFamily="49" charset="-122"/>
              </a:rPr>
              <a:t>…</a:t>
            </a:r>
            <a:r>
              <a:rPr lang="en-US" altLang="zh-CN" sz="2200" b="1" dirty="0">
                <a:latin typeface="仿宋" panose="02010609060101010101" pitchFamily="49" charset="-122"/>
                <a:ea typeface="仿宋" panose="02010609060101010101" pitchFamily="49" charset="-122"/>
              </a:rPr>
              <a:t>, </a:t>
            </a:r>
            <a:r>
              <a:rPr lang="en-US" altLang="zh-CN" sz="2200" b="1" i="1" dirty="0" err="1">
                <a:latin typeface="仿宋" panose="02010609060101010101" pitchFamily="49" charset="-122"/>
                <a:ea typeface="仿宋" panose="02010609060101010101" pitchFamily="49" charset="-122"/>
              </a:rPr>
              <a:t>x</a:t>
            </a:r>
            <a:r>
              <a:rPr lang="en-US" altLang="zh-CN" sz="2200" b="1" baseline="-25000" dirty="0" err="1">
                <a:latin typeface="仿宋" panose="02010609060101010101" pitchFamily="49" charset="-122"/>
                <a:ea typeface="仿宋" panose="02010609060101010101" pitchFamily="49" charset="-122"/>
              </a:rPr>
              <a:t>n</a:t>
            </a:r>
            <a:r>
              <a:rPr lang="en-US" altLang="zh-CN" sz="2200" b="1" i="1" baseline="-25000" dirty="0">
                <a:latin typeface="仿宋" panose="02010609060101010101" pitchFamily="49" charset="-122"/>
                <a:ea typeface="仿宋" panose="02010609060101010101" pitchFamily="49" charset="-122"/>
              </a:rPr>
              <a:t> </a:t>
            </a:r>
            <a:r>
              <a:rPr lang="zh-CN" altLang="en-US" sz="2200" dirty="0">
                <a:latin typeface="仿宋" panose="02010609060101010101" pitchFamily="49" charset="-122"/>
                <a:ea typeface="仿宋" panose="02010609060101010101" pitchFamily="49" charset="-122"/>
              </a:rPr>
              <a:t>：某个独立存在的事物或者某个抽象的概念。</a:t>
            </a:r>
          </a:p>
          <a:p>
            <a:pPr marL="533400" indent="-533400">
              <a:spcBef>
                <a:spcPct val="40000"/>
              </a:spcBef>
              <a:buFont typeface="Wingdings" panose="05000000000000000000" pitchFamily="2" charset="2"/>
              <a:buChar char="§"/>
            </a:pPr>
            <a:endParaRPr lang="zh-CN" altLang="en-US" sz="2200" dirty="0">
              <a:latin typeface="仿宋" panose="02010609060101010101" pitchFamily="49" charset="-122"/>
              <a:ea typeface="仿宋" panose="02010609060101010101" pitchFamily="49" charset="-122"/>
            </a:endParaRPr>
          </a:p>
          <a:p>
            <a:pPr marL="533400" indent="-533400">
              <a:spcBef>
                <a:spcPct val="40000"/>
              </a:spcBef>
              <a:buClr>
                <a:srgbClr val="0000FF"/>
              </a:buClr>
              <a:buFont typeface="Wingdings" panose="05000000000000000000" pitchFamily="2" charset="2"/>
              <a:buAutoNum type="arabicParenR"/>
            </a:pPr>
            <a:endParaRPr lang="en-US" altLang="zh-CN" b="1" dirty="0">
              <a:latin typeface="仿宋" panose="02010609060101010101" pitchFamily="49" charset="-122"/>
              <a:ea typeface="仿宋" panose="02010609060101010101" pitchFamily="49" charset="-122"/>
            </a:endParaRPr>
          </a:p>
        </p:txBody>
      </p:sp>
      <p:sp>
        <p:nvSpPr>
          <p:cNvPr id="30724" name="Rectangle 5"/>
          <p:cNvSpPr>
            <a:spLocks noChangeArrowheads="1"/>
          </p:cNvSpPr>
          <p:nvPr/>
        </p:nvSpPr>
        <p:spPr bwMode="auto">
          <a:xfrm>
            <a:off x="1524001" y="-1846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30725" name="Rectangle 7"/>
          <p:cNvSpPr>
            <a:spLocks noChangeArrowheads="1"/>
          </p:cNvSpPr>
          <p:nvPr/>
        </p:nvSpPr>
        <p:spPr bwMode="auto">
          <a:xfrm>
            <a:off x="1524001" y="-1846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21515" name="AutoShape 11"/>
          <p:cNvSpPr/>
          <p:nvPr/>
        </p:nvSpPr>
        <p:spPr bwMode="auto">
          <a:xfrm>
            <a:off x="2912279" y="4091600"/>
            <a:ext cx="7269162" cy="1917314"/>
          </a:xfrm>
          <a:prstGeom prst="accentBorderCallout1">
            <a:avLst>
              <a:gd name="adj1" fmla="val 5407"/>
              <a:gd name="adj2" fmla="val -1046"/>
              <a:gd name="adj3" fmla="val -20719"/>
              <a:gd name="adj4" fmla="val 2426"/>
            </a:avLst>
          </a:prstGeom>
          <a:gradFill rotWithShape="0">
            <a:gsLst>
              <a:gs pos="0">
                <a:schemeClr val="accent1"/>
              </a:gs>
              <a:gs pos="100000">
                <a:schemeClr val="bg1"/>
              </a:gs>
            </a:gsLst>
            <a:path path="rect">
              <a:fillToRect l="100000" b="100000"/>
            </a:path>
          </a:gradFill>
          <a:ln w="9525">
            <a:solidFill>
              <a:schemeClr val="tx1"/>
            </a:solidFill>
            <a:miter lim="800000"/>
          </a:ln>
        </p:spPr>
        <p:txBody>
          <a:bodyPr/>
          <a:lstStyle/>
          <a:p>
            <a:pPr fontAlgn="base">
              <a:spcBef>
                <a:spcPct val="40000"/>
              </a:spcBef>
              <a:spcAft>
                <a:spcPct val="0"/>
              </a:spcAft>
              <a:buClr>
                <a:srgbClr val="CCB400"/>
              </a:buClr>
              <a:buFont typeface="Wingdings" panose="05000000000000000000" pitchFamily="2" charset="2"/>
              <a:buChar char="§"/>
            </a:pPr>
            <a:r>
              <a:rPr lang="en-US" altLang="zh-CN" sz="2200" b="1" dirty="0">
                <a:solidFill>
                  <a:prstClr val="black"/>
                </a:solidFill>
                <a:latin typeface="Times New Roman" panose="02020603050405020304" pitchFamily="18" charset="0"/>
                <a:ea typeface="宋体" panose="02010600030101010101" pitchFamily="2" charset="-122"/>
              </a:rPr>
              <a:t> “</a:t>
            </a:r>
            <a:r>
              <a:rPr lang="zh-CN" altLang="en-US" sz="2200" b="1" dirty="0">
                <a:solidFill>
                  <a:srgbClr val="CCB400"/>
                </a:solidFill>
                <a:latin typeface="Times New Roman" panose="02020603050405020304" pitchFamily="18" charset="0"/>
                <a:ea typeface="宋体" panose="02010600030101010101" pitchFamily="2" charset="-122"/>
              </a:rPr>
              <a:t>老张是一个教师</a:t>
            </a:r>
            <a:r>
              <a:rPr lang="zh-CN" altLang="en-US" sz="2200" b="1" dirty="0">
                <a:solidFill>
                  <a:prstClr val="black"/>
                </a:solidFill>
                <a:latin typeface="Times New Roman" panose="02020603050405020304" pitchFamily="18" charset="0"/>
                <a:ea typeface="宋体" panose="02010600030101010101" pitchFamily="2" charset="-122"/>
              </a:rPr>
              <a:t>”：一元谓词 </a:t>
            </a:r>
            <a:r>
              <a:rPr lang="en-US" altLang="zh-CN" sz="2200" b="1" i="1" dirty="0">
                <a:solidFill>
                  <a:prstClr val="black"/>
                </a:solidFill>
                <a:latin typeface="Times New Roman" panose="02020603050405020304" pitchFamily="18" charset="0"/>
                <a:ea typeface="宋体" panose="02010600030101010101" pitchFamily="2" charset="-122"/>
              </a:rPr>
              <a:t>Teacher </a:t>
            </a:r>
            <a:r>
              <a:rPr lang="en-US" altLang="zh-CN" sz="2200" b="1" dirty="0">
                <a:solidFill>
                  <a:prstClr val="black"/>
                </a:solidFill>
                <a:latin typeface="Times New Roman" panose="02020603050405020304" pitchFamily="18" charset="0"/>
                <a:ea typeface="宋体" panose="02010600030101010101" pitchFamily="2" charset="-122"/>
              </a:rPr>
              <a:t>(</a:t>
            </a:r>
            <a:r>
              <a:rPr lang="en-US" altLang="zh-CN" sz="2200" b="1" i="1" dirty="0">
                <a:solidFill>
                  <a:prstClr val="black"/>
                </a:solidFill>
                <a:latin typeface="Times New Roman" panose="02020603050405020304" pitchFamily="18" charset="0"/>
                <a:ea typeface="宋体" panose="02010600030101010101" pitchFamily="2" charset="-122"/>
              </a:rPr>
              <a:t>Zhang</a:t>
            </a:r>
            <a:r>
              <a:rPr lang="en-US" altLang="zh-CN" sz="2200" b="1" dirty="0">
                <a:solidFill>
                  <a:prstClr val="black"/>
                </a:solidFill>
                <a:latin typeface="Times New Roman" panose="02020603050405020304" pitchFamily="18" charset="0"/>
                <a:ea typeface="宋体" panose="02010600030101010101" pitchFamily="2" charset="-122"/>
              </a:rPr>
              <a:t>)</a:t>
            </a:r>
          </a:p>
          <a:p>
            <a:pPr fontAlgn="base">
              <a:spcBef>
                <a:spcPct val="40000"/>
              </a:spcBef>
              <a:spcAft>
                <a:spcPct val="0"/>
              </a:spcAft>
              <a:buClr>
                <a:srgbClr val="CCB400"/>
              </a:buClr>
              <a:buFont typeface="Wingdings" panose="05000000000000000000" pitchFamily="2" charset="2"/>
              <a:buChar char="§"/>
            </a:pPr>
            <a:r>
              <a:rPr lang="en-US" altLang="zh-CN" sz="2200" b="1" dirty="0">
                <a:solidFill>
                  <a:prstClr val="black"/>
                </a:solidFill>
                <a:latin typeface="Times New Roman" panose="02020603050405020304" pitchFamily="18" charset="0"/>
                <a:ea typeface="宋体" panose="02010600030101010101" pitchFamily="2" charset="-122"/>
              </a:rPr>
              <a:t> “</a:t>
            </a:r>
            <a:r>
              <a:rPr lang="en-US" altLang="zh-CN" sz="2200" b="1" dirty="0">
                <a:solidFill>
                  <a:srgbClr val="CCB400"/>
                </a:solidFill>
                <a:latin typeface="Times New Roman" panose="02020603050405020304" pitchFamily="18" charset="0"/>
                <a:ea typeface="宋体" panose="02010600030101010101" pitchFamily="2" charset="-122"/>
              </a:rPr>
              <a:t>5&gt;3</a:t>
            </a:r>
            <a:r>
              <a:rPr lang="en-US" altLang="zh-CN" sz="2200" b="1" dirty="0">
                <a:solidFill>
                  <a:prstClr val="black"/>
                </a:solidFill>
                <a:latin typeface="Times New Roman" panose="02020603050405020304" pitchFamily="18" charset="0"/>
                <a:ea typeface="宋体" panose="02010600030101010101" pitchFamily="2" charset="-122"/>
              </a:rPr>
              <a:t>” </a:t>
            </a:r>
            <a:r>
              <a:rPr lang="zh-CN" altLang="en-US" sz="2200" b="1" dirty="0">
                <a:solidFill>
                  <a:prstClr val="black"/>
                </a:solidFill>
                <a:latin typeface="Times New Roman" panose="02020603050405020304" pitchFamily="18" charset="0"/>
                <a:ea typeface="宋体" panose="02010600030101010101" pitchFamily="2" charset="-122"/>
              </a:rPr>
              <a:t>：</a:t>
            </a:r>
            <a:r>
              <a:rPr lang="zh-CN" altLang="en-US" sz="2200" dirty="0">
                <a:solidFill>
                  <a:prstClr val="black"/>
                </a:solidFill>
                <a:latin typeface="Times New Roman" panose="02020603050405020304" pitchFamily="18" charset="0"/>
                <a:ea typeface="宋体" panose="02010600030101010101" pitchFamily="2" charset="-122"/>
              </a:rPr>
              <a:t>二元谓词</a:t>
            </a:r>
            <a:r>
              <a:rPr lang="zh-CN" altLang="en-US" sz="2200" b="1" dirty="0">
                <a:solidFill>
                  <a:prstClr val="black"/>
                </a:solidFill>
                <a:latin typeface="Times New Roman" panose="02020603050405020304" pitchFamily="18" charset="0"/>
                <a:ea typeface="宋体" panose="02010600030101010101" pitchFamily="2" charset="-122"/>
              </a:rPr>
              <a:t> </a:t>
            </a:r>
            <a:r>
              <a:rPr lang="en-US" altLang="zh-CN" sz="2200" b="1" i="1" dirty="0">
                <a:solidFill>
                  <a:prstClr val="black"/>
                </a:solidFill>
                <a:latin typeface="Times New Roman" panose="02020603050405020304" pitchFamily="18" charset="0"/>
                <a:ea typeface="宋体" panose="02010600030101010101" pitchFamily="2" charset="-122"/>
              </a:rPr>
              <a:t>Greater </a:t>
            </a:r>
            <a:r>
              <a:rPr lang="en-US" altLang="zh-CN" sz="2200" b="1" dirty="0">
                <a:solidFill>
                  <a:prstClr val="black"/>
                </a:solidFill>
                <a:latin typeface="Times New Roman" panose="02020603050405020304" pitchFamily="18" charset="0"/>
                <a:ea typeface="宋体" panose="02010600030101010101" pitchFamily="2" charset="-122"/>
              </a:rPr>
              <a:t>(5, 3)</a:t>
            </a:r>
          </a:p>
          <a:p>
            <a:pPr fontAlgn="base">
              <a:spcBef>
                <a:spcPct val="40000"/>
              </a:spcBef>
              <a:spcAft>
                <a:spcPct val="0"/>
              </a:spcAft>
              <a:buClr>
                <a:srgbClr val="CCB400"/>
              </a:buClr>
              <a:buFont typeface="Wingdings" panose="05000000000000000000" pitchFamily="2" charset="2"/>
              <a:buChar char="§"/>
            </a:pPr>
            <a:r>
              <a:rPr lang="en-US" altLang="zh-CN" sz="2200" b="1" dirty="0">
                <a:solidFill>
                  <a:prstClr val="black"/>
                </a:solidFill>
                <a:latin typeface="Times New Roman" panose="02020603050405020304" pitchFamily="18" charset="0"/>
                <a:ea typeface="宋体" panose="02010600030101010101" pitchFamily="2" charset="-122"/>
              </a:rPr>
              <a:t> “</a:t>
            </a:r>
            <a:r>
              <a:rPr lang="en-US" altLang="zh-CN" sz="2200" b="1" dirty="0">
                <a:solidFill>
                  <a:srgbClr val="CCB400"/>
                </a:solidFill>
                <a:latin typeface="Times New Roman" panose="02020603050405020304" pitchFamily="18" charset="0"/>
                <a:ea typeface="宋体" panose="02010600030101010101" pitchFamily="2" charset="-122"/>
              </a:rPr>
              <a:t>Smith</a:t>
            </a:r>
            <a:r>
              <a:rPr lang="zh-CN" altLang="en-US" sz="2200" b="1" dirty="0">
                <a:solidFill>
                  <a:srgbClr val="CCB400"/>
                </a:solidFill>
                <a:latin typeface="Times New Roman" panose="02020603050405020304" pitchFamily="18" charset="0"/>
                <a:ea typeface="宋体" panose="02010600030101010101" pitchFamily="2" charset="-122"/>
              </a:rPr>
              <a:t>作为一个工程师为</a:t>
            </a:r>
            <a:r>
              <a:rPr lang="en-US" altLang="zh-CN" sz="2200" b="1" dirty="0">
                <a:solidFill>
                  <a:srgbClr val="CCB400"/>
                </a:solidFill>
                <a:latin typeface="Times New Roman" panose="02020603050405020304" pitchFamily="18" charset="0"/>
                <a:ea typeface="宋体" panose="02010600030101010101" pitchFamily="2" charset="-122"/>
              </a:rPr>
              <a:t>IBM</a:t>
            </a:r>
            <a:r>
              <a:rPr lang="zh-CN" altLang="en-US" sz="2200" b="1" dirty="0">
                <a:solidFill>
                  <a:srgbClr val="CCB400"/>
                </a:solidFill>
                <a:latin typeface="Times New Roman" panose="02020603050405020304" pitchFamily="18" charset="0"/>
                <a:ea typeface="宋体" panose="02010600030101010101" pitchFamily="2" charset="-122"/>
              </a:rPr>
              <a:t>工作</a:t>
            </a:r>
            <a:r>
              <a:rPr lang="zh-CN" altLang="en-US" sz="2200" b="1" dirty="0">
                <a:solidFill>
                  <a:prstClr val="black"/>
                </a:solidFill>
                <a:latin typeface="Times New Roman" panose="02020603050405020304" pitchFamily="18" charset="0"/>
                <a:ea typeface="宋体" panose="02010600030101010101" pitchFamily="2" charset="-122"/>
              </a:rPr>
              <a:t>”： </a:t>
            </a:r>
          </a:p>
          <a:p>
            <a:pPr algn="ctr" fontAlgn="base">
              <a:spcBef>
                <a:spcPct val="40000"/>
              </a:spcBef>
              <a:spcAft>
                <a:spcPct val="0"/>
              </a:spcAft>
              <a:buClr>
                <a:srgbClr val="0000FF"/>
              </a:buClr>
            </a:pPr>
            <a:r>
              <a:rPr lang="zh-CN" altLang="en-US" sz="2200" dirty="0">
                <a:solidFill>
                  <a:prstClr val="black"/>
                </a:solidFill>
                <a:latin typeface="Times New Roman" panose="02020603050405020304" pitchFamily="18" charset="0"/>
                <a:ea typeface="宋体" panose="02010600030101010101" pitchFamily="2" charset="-122"/>
              </a:rPr>
              <a:t>三元谓词</a:t>
            </a:r>
            <a:r>
              <a:rPr lang="zh-CN" altLang="en-US" sz="2200" b="1" dirty="0">
                <a:solidFill>
                  <a:prstClr val="black"/>
                </a:solidFill>
                <a:latin typeface="Times New Roman" panose="02020603050405020304" pitchFamily="18" charset="0"/>
                <a:ea typeface="宋体" panose="02010600030101010101" pitchFamily="2" charset="-122"/>
              </a:rPr>
              <a:t> </a:t>
            </a:r>
            <a:r>
              <a:rPr lang="en-US" altLang="zh-CN" sz="2200" b="1" i="1" dirty="0">
                <a:solidFill>
                  <a:prstClr val="black"/>
                </a:solidFill>
                <a:latin typeface="Times New Roman" panose="02020603050405020304" pitchFamily="18" charset="0"/>
                <a:ea typeface="宋体" panose="02010600030101010101" pitchFamily="2" charset="-122"/>
              </a:rPr>
              <a:t>Works </a:t>
            </a:r>
            <a:r>
              <a:rPr lang="en-US" altLang="zh-CN" sz="2200" b="1" dirty="0">
                <a:solidFill>
                  <a:prstClr val="black"/>
                </a:solidFill>
                <a:latin typeface="Times New Roman" panose="02020603050405020304" pitchFamily="18" charset="0"/>
                <a:ea typeface="宋体" panose="02010600030101010101" pitchFamily="2" charset="-122"/>
              </a:rPr>
              <a:t>(</a:t>
            </a:r>
            <a:r>
              <a:rPr lang="en-US" altLang="zh-CN" sz="2200" b="1" i="1" dirty="0">
                <a:solidFill>
                  <a:prstClr val="black"/>
                </a:solidFill>
                <a:latin typeface="Times New Roman" panose="02020603050405020304" pitchFamily="18" charset="0"/>
                <a:ea typeface="宋体" panose="02010600030101010101" pitchFamily="2" charset="-122"/>
              </a:rPr>
              <a:t>Smith</a:t>
            </a:r>
            <a:r>
              <a:rPr lang="en-US" altLang="zh-CN" sz="2200" b="1" dirty="0">
                <a:solidFill>
                  <a:prstClr val="black"/>
                </a:solidFill>
                <a:latin typeface="Times New Roman" panose="02020603050405020304" pitchFamily="18" charset="0"/>
                <a:ea typeface="宋体" panose="02010600030101010101" pitchFamily="2" charset="-122"/>
              </a:rPr>
              <a:t>, </a:t>
            </a:r>
            <a:r>
              <a:rPr lang="en-US" altLang="zh-CN" sz="2200" b="1" i="1" dirty="0">
                <a:solidFill>
                  <a:prstClr val="black"/>
                </a:solidFill>
                <a:latin typeface="Times New Roman" panose="02020603050405020304" pitchFamily="18" charset="0"/>
                <a:ea typeface="宋体" panose="02010600030101010101" pitchFamily="2" charset="-122"/>
              </a:rPr>
              <a:t>IBM</a:t>
            </a:r>
            <a:r>
              <a:rPr lang="en-US" altLang="zh-CN" sz="2200" b="1" dirty="0">
                <a:solidFill>
                  <a:prstClr val="black"/>
                </a:solidFill>
                <a:latin typeface="Times New Roman" panose="02020603050405020304" pitchFamily="18" charset="0"/>
                <a:ea typeface="宋体" panose="02010600030101010101" pitchFamily="2" charset="-122"/>
              </a:rPr>
              <a:t>, </a:t>
            </a:r>
            <a:r>
              <a:rPr lang="en-US" altLang="zh-CN" sz="2200" b="1" i="1" dirty="0">
                <a:solidFill>
                  <a:prstClr val="black"/>
                </a:solidFill>
                <a:latin typeface="Times New Roman" panose="02020603050405020304" pitchFamily="18" charset="0"/>
                <a:ea typeface="宋体" panose="02010600030101010101" pitchFamily="2" charset="-122"/>
              </a:rPr>
              <a:t>Engineer</a:t>
            </a:r>
            <a:r>
              <a:rPr lang="en-US" altLang="zh-CN" sz="2200" b="1" dirty="0">
                <a:solidFill>
                  <a:prstClr val="black"/>
                </a:solidFill>
                <a:latin typeface="Times New Roman" panose="02020603050405020304" pitchFamily="18" charset="0"/>
                <a:ea typeface="宋体" panose="02010600030101010101" pitchFamily="2" charset="-122"/>
              </a:rPr>
              <a:t>)</a:t>
            </a:r>
          </a:p>
        </p:txBody>
      </p:sp>
      <p:sp>
        <p:nvSpPr>
          <p:cNvPr id="30728" name="Rectangle 12"/>
          <p:cNvSpPr>
            <a:spLocks noChangeArrowheads="1"/>
          </p:cNvSpPr>
          <p:nvPr/>
        </p:nvSpPr>
        <p:spPr bwMode="auto">
          <a:xfrm>
            <a:off x="1916113" y="3365093"/>
            <a:ext cx="8359775" cy="461665"/>
          </a:xfrm>
          <a:prstGeom prst="rect">
            <a:avLst/>
          </a:prstGeom>
          <a:noFill/>
          <a:ln w="9525">
            <a:noFill/>
            <a:miter lim="800000"/>
          </a:ln>
        </p:spPr>
        <p:txBody>
          <a:bodyPr>
            <a:spAutoFit/>
          </a:bodyPr>
          <a:lstStyle/>
          <a:p>
            <a:pPr fontAlgn="base">
              <a:spcBef>
                <a:spcPct val="0"/>
              </a:spcBef>
              <a:spcAft>
                <a:spcPct val="0"/>
              </a:spcAft>
            </a:pPr>
            <a:r>
              <a:rPr lang="zh-CN" altLang="en-US" sz="2400" b="1" dirty="0">
                <a:solidFill>
                  <a:srgbClr val="0000FF"/>
                </a:solidFill>
                <a:latin typeface="Times New Roman" panose="02020603050405020304" pitchFamily="18" charset="0"/>
                <a:ea typeface="宋体" panose="02010600030101010101" pitchFamily="2" charset="-122"/>
              </a:rPr>
              <a:t>（</a:t>
            </a:r>
            <a:r>
              <a:rPr lang="en-US" altLang="zh-CN" sz="2400" b="1" dirty="0">
                <a:solidFill>
                  <a:srgbClr val="0000FF"/>
                </a:solidFill>
                <a:latin typeface="Times New Roman" panose="02020603050405020304" pitchFamily="18" charset="0"/>
                <a:ea typeface="宋体" panose="02010600030101010101" pitchFamily="2" charset="-122"/>
              </a:rPr>
              <a:t>1</a:t>
            </a:r>
            <a:r>
              <a:rPr lang="zh-CN" altLang="en-US" sz="2400" b="1" dirty="0">
                <a:solidFill>
                  <a:srgbClr val="0000FF"/>
                </a:solidFill>
                <a:latin typeface="Times New Roman" panose="02020603050405020304" pitchFamily="18" charset="0"/>
                <a:ea typeface="宋体" panose="02010600030101010101" pitchFamily="2" charset="-122"/>
              </a:rPr>
              <a:t>）</a:t>
            </a:r>
            <a:r>
              <a:rPr lang="zh-CN" altLang="en-US" sz="2400" b="1" dirty="0">
                <a:solidFill>
                  <a:prstClr val="black"/>
                </a:solidFill>
                <a:latin typeface="Times New Roman" panose="02020603050405020304" pitchFamily="18" charset="0"/>
                <a:ea typeface="宋体" panose="02010600030101010101" pitchFamily="2" charset="-122"/>
              </a:rPr>
              <a:t>个体是常量：一个或者一组指定的个体。</a:t>
            </a:r>
          </a:p>
        </p:txBody>
      </p:sp>
    </p:spTree>
    <p:extLst>
      <p:ext uri="{BB962C8B-B14F-4D97-AF65-F5344CB8AC3E}">
        <p14:creationId xmlns:p14="http://schemas.microsoft.com/office/powerpoint/2010/main" val="57839261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515"/>
                                        </p:tgtEl>
                                        <p:attrNameLst>
                                          <p:attrName>style.visibility</p:attrName>
                                        </p:attrNameLst>
                                      </p:cBhvr>
                                      <p:to>
                                        <p:strVal val="visible"/>
                                      </p:to>
                                    </p:set>
                                    <p:animEffect transition="in" filter="slide(fromBottom)">
                                      <p:cBhvr>
                                        <p:cTn id="7" dur="500"/>
                                        <p:tgtEl>
                                          <p:spTgt spid="21515"/>
                                        </p:tgtEl>
                                      </p:cBhvr>
                                    </p:animEffect>
                                  </p:childTnLst>
                                  <p:subTnLst>
                                    <p:set>
                                      <p:cBhvr override="childStyle">
                                        <p:cTn dur="1" fill="hold" display="0" masterRel="nextClick" afterEffect="1"/>
                                        <p:tgtEl>
                                          <p:spTgt spid="215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bldLvl="0" animBg="1" autoUpdateAnimBg="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02403"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02404"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340</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405" name="Text Box 2"/>
          <p:cNvSpPr txBox="1"/>
          <p:nvPr>
            <p:custDataLst>
              <p:tags r:id="rId4"/>
            </p:custDataLst>
          </p:nvPr>
        </p:nvSpPr>
        <p:spPr>
          <a:xfrm>
            <a:off x="1919288" y="1050926"/>
            <a:ext cx="8520112" cy="5933227"/>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Aft>
                <a:spcPct val="50000"/>
              </a:spcAft>
              <a:buNone/>
            </a:pPr>
            <a:r>
              <a:rPr lang="en-US" altLang="zh-CN" sz="2600" b="1"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例</a:t>
            </a:r>
            <a:r>
              <a:rPr lang="en-US" altLang="zh-CN" sz="2600" b="1" dirty="0">
                <a:solidFill>
                  <a:srgbClr val="000000"/>
                </a:solidFill>
                <a:latin typeface="微软雅黑" panose="020B0503020204020204" pitchFamily="34" charset="-122"/>
              </a:rPr>
              <a:t>4.3</a:t>
            </a:r>
            <a:r>
              <a:rPr lang="en-US" altLang="zh-CN" sz="2600" dirty="0">
                <a:solidFill>
                  <a:srgbClr val="000000"/>
                </a:solidFill>
                <a:latin typeface="微软雅黑" panose="020B0503020204020204" pitchFamily="34" charset="-122"/>
              </a:rPr>
              <a:t>  </a:t>
            </a:r>
            <a:r>
              <a:rPr lang="en-US" altLang="en-US" sz="2600" dirty="0">
                <a:solidFill>
                  <a:srgbClr val="000000"/>
                </a:solidFill>
                <a:latin typeface="微软雅黑" panose="020B0503020204020204" pitchFamily="34" charset="-122"/>
              </a:rPr>
              <a:t>设有规则：</a:t>
            </a:r>
          </a:p>
          <a:p>
            <a:pPr marL="0" indent="0" defTabSz="914400" eaLnBrk="1" hangingPunct="1">
              <a:lnSpc>
                <a:spcPct val="120000"/>
              </a:lnSpc>
              <a:spcAft>
                <a:spcPct val="0"/>
              </a:spcAft>
              <a:buNone/>
            </a:pPr>
            <a:r>
              <a:rPr lang="en-US" altLang="en-US" sz="2600" dirty="0">
                <a:solidFill>
                  <a:srgbClr val="000000"/>
                </a:solidFill>
                <a:latin typeface="微软雅黑" panose="020B0503020204020204" pitchFamily="34" charset="-122"/>
              </a:rPr>
              <a:t> （</a:t>
            </a:r>
            <a:r>
              <a:rPr lang="en-US" altLang="zh-CN" sz="2600" dirty="0">
                <a:solidFill>
                  <a:srgbClr val="000000"/>
                </a:solidFill>
                <a:latin typeface="微软雅黑" panose="020B0503020204020204" pitchFamily="34" charset="-122"/>
              </a:rPr>
              <a:t>1</a:t>
            </a:r>
            <a:r>
              <a:rPr lang="en-US" altLang="en-US" sz="2600" dirty="0">
                <a:solidFill>
                  <a:srgbClr val="000000"/>
                </a:solidFill>
                <a:latin typeface="微软雅黑" panose="020B0503020204020204" pitchFamily="34" charset="-122"/>
              </a:rPr>
              <a:t>）如果 流鼻涕 则 感冒但非过敏性鼻炎（</a:t>
            </a:r>
            <a:r>
              <a:rPr lang="en-US" altLang="zh-CN" sz="2600" dirty="0">
                <a:solidFill>
                  <a:srgbClr val="000000"/>
                </a:solidFill>
                <a:latin typeface="微软雅黑" panose="020B0503020204020204" pitchFamily="34" charset="-122"/>
              </a:rPr>
              <a:t>0.9</a:t>
            </a:r>
            <a:r>
              <a:rPr lang="en-US" altLang="en-US" sz="2600" dirty="0">
                <a:solidFill>
                  <a:srgbClr val="000000"/>
                </a:solidFill>
                <a:latin typeface="微软雅黑" panose="020B0503020204020204" pitchFamily="34" charset="-122"/>
              </a:rPr>
              <a:t>）</a:t>
            </a:r>
          </a:p>
          <a:p>
            <a:pPr marL="0" indent="0" defTabSz="914400" eaLnBrk="1" hangingPunct="1">
              <a:lnSpc>
                <a:spcPct val="120000"/>
              </a:lnSpc>
              <a:spcAft>
                <a:spcPct val="0"/>
              </a:spcAft>
              <a:buNone/>
            </a:pPr>
            <a:r>
              <a:rPr lang="en-US" altLang="en-US" sz="2600" dirty="0">
                <a:solidFill>
                  <a:srgbClr val="000000"/>
                </a:solidFill>
                <a:latin typeface="微软雅黑" panose="020B0503020204020204" pitchFamily="34" charset="-122"/>
              </a:rPr>
              <a:t>                          或 过敏性鼻炎但非感冒（</a:t>
            </a:r>
            <a:r>
              <a:rPr lang="en-US" altLang="zh-CN" sz="2600" dirty="0">
                <a:solidFill>
                  <a:srgbClr val="000000"/>
                </a:solidFill>
                <a:latin typeface="微软雅黑" panose="020B0503020204020204" pitchFamily="34" charset="-122"/>
              </a:rPr>
              <a:t>0.1</a:t>
            </a:r>
            <a:r>
              <a:rPr lang="en-US" altLang="en-US" sz="2600" dirty="0">
                <a:solidFill>
                  <a:srgbClr val="000000"/>
                </a:solidFill>
                <a:latin typeface="微软雅黑" panose="020B0503020204020204" pitchFamily="34" charset="-122"/>
              </a:rPr>
              <a:t>）。</a:t>
            </a:r>
          </a:p>
          <a:p>
            <a:pPr marL="0" indent="0" defTabSz="914400" eaLnBrk="1" hangingPunct="1">
              <a:lnSpc>
                <a:spcPct val="120000"/>
              </a:lnSpc>
              <a:spcAft>
                <a:spcPct val="0"/>
              </a:spcAft>
              <a:buNone/>
            </a:pPr>
            <a:r>
              <a:rPr lang="en-US" altLang="en-US" sz="2600" dirty="0">
                <a:solidFill>
                  <a:srgbClr val="000000"/>
                </a:solidFill>
                <a:latin typeface="微软雅黑" panose="020B0503020204020204" pitchFamily="34" charset="-122"/>
              </a:rPr>
              <a:t> （</a:t>
            </a:r>
            <a:r>
              <a:rPr lang="en-US" altLang="zh-CN" sz="2600" dirty="0">
                <a:solidFill>
                  <a:srgbClr val="000000"/>
                </a:solidFill>
                <a:latin typeface="微软雅黑" panose="020B0503020204020204" pitchFamily="34" charset="-122"/>
              </a:rPr>
              <a:t>2</a:t>
            </a:r>
            <a:r>
              <a:rPr lang="en-US" altLang="en-US" sz="2600" dirty="0">
                <a:solidFill>
                  <a:srgbClr val="000000"/>
                </a:solidFill>
                <a:latin typeface="微软雅黑" panose="020B0503020204020204" pitchFamily="34" charset="-122"/>
              </a:rPr>
              <a:t>）如果 眼发炎 则 感冒但非过敏性鼻炎（</a:t>
            </a:r>
            <a:r>
              <a:rPr lang="en-US" altLang="zh-CN" sz="2600" dirty="0">
                <a:solidFill>
                  <a:srgbClr val="000000"/>
                </a:solidFill>
                <a:latin typeface="微软雅黑" panose="020B0503020204020204" pitchFamily="34" charset="-122"/>
              </a:rPr>
              <a:t>0.8</a:t>
            </a:r>
            <a:r>
              <a:rPr lang="en-US" altLang="en-US" sz="2600" dirty="0">
                <a:solidFill>
                  <a:srgbClr val="000000"/>
                </a:solidFill>
                <a:latin typeface="微软雅黑" panose="020B0503020204020204" pitchFamily="34" charset="-122"/>
              </a:rPr>
              <a:t>）</a:t>
            </a:r>
          </a:p>
          <a:p>
            <a:pPr marL="0" indent="0" defTabSz="914400" eaLnBrk="1" hangingPunct="1">
              <a:lnSpc>
                <a:spcPct val="120000"/>
              </a:lnSpc>
              <a:spcAft>
                <a:spcPct val="0"/>
              </a:spcAft>
              <a:buNone/>
            </a:pPr>
            <a:r>
              <a:rPr lang="en-US" altLang="en-US" sz="2600" dirty="0">
                <a:solidFill>
                  <a:srgbClr val="000000"/>
                </a:solidFill>
                <a:latin typeface="微软雅黑" panose="020B0503020204020204" pitchFamily="34" charset="-122"/>
              </a:rPr>
              <a:t>                          或 过敏性鼻炎但非感冒（</a:t>
            </a:r>
            <a:r>
              <a:rPr lang="en-US" altLang="zh-CN" sz="2600" dirty="0">
                <a:solidFill>
                  <a:srgbClr val="000000"/>
                </a:solidFill>
                <a:latin typeface="微软雅黑" panose="020B0503020204020204" pitchFamily="34" charset="-122"/>
              </a:rPr>
              <a:t>0.05</a:t>
            </a:r>
            <a:r>
              <a:rPr lang="en-US" altLang="en-US" sz="2600" dirty="0">
                <a:solidFill>
                  <a:srgbClr val="000000"/>
                </a:solidFill>
                <a:latin typeface="微软雅黑" panose="020B0503020204020204" pitchFamily="34" charset="-122"/>
              </a:rPr>
              <a:t>）。</a:t>
            </a:r>
          </a:p>
          <a:p>
            <a:pPr marL="0" indent="0" defTabSz="914400" eaLnBrk="1" hangingPunct="1">
              <a:lnSpc>
                <a:spcPct val="120000"/>
              </a:lnSpc>
              <a:spcBef>
                <a:spcPct val="50000"/>
              </a:spcBef>
              <a:spcAft>
                <a:spcPct val="0"/>
              </a:spcAft>
              <a:buNone/>
            </a:pPr>
            <a:r>
              <a:rPr lang="en-US" altLang="en-US" sz="2600" dirty="0">
                <a:solidFill>
                  <a:srgbClr val="000000"/>
                </a:solidFill>
                <a:latin typeface="微软雅黑" panose="020B0503020204020204" pitchFamily="34" charset="-122"/>
              </a:rPr>
              <a:t> 有事实：</a:t>
            </a:r>
          </a:p>
          <a:p>
            <a:pPr marL="0" indent="0" defTabSz="914400" eaLnBrk="1" hangingPunct="1">
              <a:lnSpc>
                <a:spcPct val="120000"/>
              </a:lnSpc>
              <a:spcAft>
                <a:spcPct val="0"/>
              </a:spcAft>
              <a:buNone/>
            </a:pPr>
            <a:r>
              <a:rPr lang="en-US" altLang="en-US" sz="2600" dirty="0">
                <a:solidFill>
                  <a:srgbClr val="000000"/>
                </a:solidFill>
                <a:latin typeface="微软雅黑" panose="020B0503020204020204" pitchFamily="34" charset="-122"/>
              </a:rPr>
              <a:t>  （</a:t>
            </a:r>
            <a:r>
              <a:rPr lang="en-US" altLang="zh-CN" sz="2600" dirty="0">
                <a:solidFill>
                  <a:srgbClr val="000000"/>
                </a:solidFill>
                <a:latin typeface="微软雅黑" panose="020B0503020204020204" pitchFamily="34" charset="-122"/>
              </a:rPr>
              <a:t>1</a:t>
            </a:r>
            <a:r>
              <a:rPr lang="en-US" altLang="en-US" sz="2600" dirty="0">
                <a:solidFill>
                  <a:srgbClr val="000000"/>
                </a:solidFill>
                <a:latin typeface="微软雅黑" panose="020B0503020204020204" pitchFamily="34" charset="-122"/>
              </a:rPr>
              <a:t>）小王流鼻涕（</a:t>
            </a:r>
            <a:r>
              <a:rPr lang="en-US" altLang="zh-CN" sz="2600" dirty="0">
                <a:solidFill>
                  <a:srgbClr val="000000"/>
                </a:solidFill>
                <a:latin typeface="微软雅黑" panose="020B0503020204020204" pitchFamily="34" charset="-122"/>
              </a:rPr>
              <a:t>0.9</a:t>
            </a:r>
            <a:r>
              <a:rPr lang="en-US" altLang="en-US" sz="2600" dirty="0">
                <a:solidFill>
                  <a:srgbClr val="000000"/>
                </a:solidFill>
                <a:latin typeface="微软雅黑" panose="020B0503020204020204" pitchFamily="34" charset="-122"/>
              </a:rPr>
              <a:t>）。</a:t>
            </a:r>
          </a:p>
          <a:p>
            <a:pPr marL="0" indent="0" defTabSz="914400" eaLnBrk="1" hangingPunct="1">
              <a:lnSpc>
                <a:spcPct val="120000"/>
              </a:lnSpc>
              <a:spcAft>
                <a:spcPct val="0"/>
              </a:spcAft>
              <a:buNone/>
            </a:pPr>
            <a:r>
              <a:rPr lang="en-US" altLang="en-US" sz="2600" dirty="0">
                <a:solidFill>
                  <a:srgbClr val="000000"/>
                </a:solidFill>
                <a:latin typeface="微软雅黑" panose="020B0503020204020204" pitchFamily="34" charset="-122"/>
              </a:rPr>
              <a:t>  （</a:t>
            </a:r>
            <a:r>
              <a:rPr lang="en-US" altLang="zh-CN" sz="2600" dirty="0">
                <a:solidFill>
                  <a:srgbClr val="000000"/>
                </a:solidFill>
                <a:latin typeface="微软雅黑" panose="020B0503020204020204" pitchFamily="34" charset="-122"/>
              </a:rPr>
              <a:t>2</a:t>
            </a:r>
            <a:r>
              <a:rPr lang="en-US" altLang="en-US" sz="2600" dirty="0">
                <a:solidFill>
                  <a:srgbClr val="000000"/>
                </a:solidFill>
                <a:latin typeface="微软雅黑" panose="020B0503020204020204" pitchFamily="34" charset="-122"/>
              </a:rPr>
              <a:t>）小王发眼炎（</a:t>
            </a:r>
            <a:r>
              <a:rPr lang="en-US" altLang="zh-CN" sz="2600" dirty="0">
                <a:solidFill>
                  <a:srgbClr val="000000"/>
                </a:solidFill>
                <a:latin typeface="微软雅黑" panose="020B0503020204020204" pitchFamily="34" charset="-122"/>
              </a:rPr>
              <a:t>0.4</a:t>
            </a:r>
            <a:r>
              <a:rPr lang="en-US" altLang="en-US" sz="2600" dirty="0">
                <a:solidFill>
                  <a:srgbClr val="000000"/>
                </a:solidFill>
                <a:latin typeface="微软雅黑" panose="020B0503020204020204" pitchFamily="34" charset="-122"/>
              </a:rPr>
              <a:t>）。</a:t>
            </a:r>
          </a:p>
          <a:p>
            <a:pPr marL="0" indent="0" defTabSz="914400" eaLnBrk="1" hangingPunct="1">
              <a:lnSpc>
                <a:spcPct val="120000"/>
              </a:lnSpc>
              <a:spcBef>
                <a:spcPct val="50000"/>
              </a:spcBef>
              <a:spcAft>
                <a:spcPct val="0"/>
              </a:spcAft>
              <a:buNone/>
            </a:pPr>
            <a:r>
              <a:rPr lang="en-US" altLang="en-US" sz="2600" dirty="0">
                <a:solidFill>
                  <a:srgbClr val="000000"/>
                </a:solidFill>
                <a:latin typeface="微软雅黑" panose="020B0503020204020204" pitchFamily="34" charset="-122"/>
              </a:rPr>
              <a:t> 问：小王患的什么病？</a:t>
            </a:r>
          </a:p>
          <a:p>
            <a:pPr marL="0" indent="0" defTabSz="914400" eaLnBrk="1" hangingPunct="1">
              <a:lnSpc>
                <a:spcPct val="120000"/>
              </a:lnSpc>
              <a:spcAft>
                <a:spcPct val="0"/>
              </a:spcAft>
              <a:buNone/>
            </a:pPr>
            <a:endParaRPr lang="en-US" altLang="en-US" sz="2600" dirty="0">
              <a:solidFill>
                <a:srgbClr val="000000"/>
              </a:solidFill>
              <a:latin typeface="微软雅黑" panose="020B0503020204020204" pitchFamily="34" charset="-122"/>
            </a:endParaRPr>
          </a:p>
        </p:txBody>
      </p:sp>
      <p:sp>
        <p:nvSpPr>
          <p:cNvPr id="61443" name="Rectangle 3"/>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4.3.5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基于证据理论的不确定性推理</a:t>
            </a:r>
          </a:p>
        </p:txBody>
      </p:sp>
    </p:spTree>
    <p:custDataLst>
      <p:tags r:id="rId1"/>
    </p:custDataLst>
    <p:extLst>
      <p:ext uri="{BB962C8B-B14F-4D97-AF65-F5344CB8AC3E}">
        <p14:creationId xmlns:p14="http://schemas.microsoft.com/office/powerpoint/2010/main" val="400974498"/>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03427"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03428"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341</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429" name="Text Box 2"/>
          <p:cNvSpPr txBox="1"/>
          <p:nvPr>
            <p:custDataLst>
              <p:tags r:id="rId4"/>
            </p:custDataLst>
          </p:nvPr>
        </p:nvSpPr>
        <p:spPr>
          <a:xfrm>
            <a:off x="2116138" y="1050926"/>
            <a:ext cx="8610600" cy="292290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Aft>
                <a:spcPct val="0"/>
              </a:spcAft>
              <a:buNone/>
            </a:pPr>
            <a:r>
              <a:rPr lang="zh-CN" altLang="en-US" sz="2600" dirty="0">
                <a:solidFill>
                  <a:srgbClr val="000000"/>
                </a:solidFill>
                <a:latin typeface="微软雅黑" panose="020B0503020204020204" pitchFamily="34" charset="-122"/>
              </a:rPr>
              <a:t>（</a:t>
            </a:r>
            <a:r>
              <a:rPr lang="en-US" altLang="zh-CN" sz="2600" dirty="0">
                <a:solidFill>
                  <a:srgbClr val="000000"/>
                </a:solidFill>
                <a:latin typeface="微软雅黑" panose="020B0503020204020204" pitchFamily="34" charset="-122"/>
              </a:rPr>
              <a:t>1</a:t>
            </a:r>
            <a:r>
              <a:rPr lang="zh-CN" altLang="en-US" sz="2600" dirty="0">
                <a:solidFill>
                  <a:srgbClr val="000000"/>
                </a:solidFill>
                <a:latin typeface="微软雅黑" panose="020B0503020204020204" pitchFamily="34" charset="-122"/>
              </a:rPr>
              <a:t>）</a:t>
            </a:r>
            <a:r>
              <a:rPr lang="en-US" altLang="en-US" sz="2600" dirty="0">
                <a:solidFill>
                  <a:srgbClr val="000000"/>
                </a:solidFill>
                <a:latin typeface="微软雅黑" panose="020B0503020204020204" pitchFamily="34" charset="-122"/>
              </a:rPr>
              <a:t>取样本空间：</a:t>
            </a:r>
          </a:p>
          <a:p>
            <a:pPr marL="0" indent="0" defTabSz="914400" eaLnBrk="1" hangingPunct="1">
              <a:lnSpc>
                <a:spcPct val="120000"/>
              </a:lnSpc>
              <a:spcAft>
                <a:spcPct val="0"/>
              </a:spcAft>
              <a:buNone/>
            </a:pPr>
            <a:r>
              <a:rPr lang="en-US" altLang="en-US" sz="2600" dirty="0">
                <a:solidFill>
                  <a:srgbClr val="000000"/>
                </a:solidFill>
                <a:latin typeface="微软雅黑" panose="020B0503020204020204" pitchFamily="34" charset="-122"/>
              </a:rPr>
              <a:t>   表示“感冒但非过敏性鼻炎”，</a:t>
            </a:r>
          </a:p>
          <a:p>
            <a:pPr marL="0" indent="0" defTabSz="914400" eaLnBrk="1" hangingPunct="1">
              <a:lnSpc>
                <a:spcPct val="120000"/>
              </a:lnSpc>
              <a:spcAft>
                <a:spcPct val="0"/>
              </a:spcAft>
              <a:buNone/>
            </a:pPr>
            <a:r>
              <a:rPr lang="en-US" altLang="en-US" sz="2600" dirty="0">
                <a:solidFill>
                  <a:srgbClr val="000000"/>
                </a:solidFill>
                <a:latin typeface="微软雅黑" panose="020B0503020204020204" pitchFamily="34" charset="-122"/>
              </a:rPr>
              <a:t>   表示“过敏性鼻炎但非感冒”，</a:t>
            </a:r>
          </a:p>
          <a:p>
            <a:pPr marL="0" indent="0" defTabSz="914400" eaLnBrk="1" hangingPunct="1">
              <a:lnSpc>
                <a:spcPct val="120000"/>
              </a:lnSpc>
              <a:spcAft>
                <a:spcPct val="0"/>
              </a:spcAft>
              <a:buNone/>
            </a:pPr>
            <a:r>
              <a:rPr lang="en-US" altLang="en-US" sz="2600" dirty="0">
                <a:solidFill>
                  <a:srgbClr val="000000"/>
                </a:solidFill>
                <a:latin typeface="微软雅黑" panose="020B0503020204020204" pitchFamily="34" charset="-122"/>
              </a:rPr>
              <a:t>   表示“同时得了两种病”。</a:t>
            </a:r>
          </a:p>
          <a:p>
            <a:pPr marL="0" indent="0" defTabSz="914400" eaLnBrk="1" hangingPunct="1">
              <a:lnSpc>
                <a:spcPct val="120000"/>
              </a:lnSpc>
              <a:spcAft>
                <a:spcPct val="0"/>
              </a:spcAft>
              <a:buNone/>
            </a:pPr>
            <a:r>
              <a:rPr lang="zh-CN" altLang="en-US" sz="2600" dirty="0">
                <a:solidFill>
                  <a:srgbClr val="000000"/>
                </a:solidFill>
                <a:latin typeface="微软雅黑" panose="020B0503020204020204" pitchFamily="34" charset="-122"/>
              </a:rPr>
              <a:t>（</a:t>
            </a:r>
            <a:r>
              <a:rPr lang="en-US" altLang="zh-CN" sz="2600" dirty="0">
                <a:solidFill>
                  <a:srgbClr val="000000"/>
                </a:solidFill>
                <a:latin typeface="微软雅黑" panose="020B0503020204020204" pitchFamily="34" charset="-122"/>
              </a:rPr>
              <a:t>2</a:t>
            </a:r>
            <a:r>
              <a:rPr lang="zh-CN" altLang="en-US" sz="2600" dirty="0">
                <a:solidFill>
                  <a:srgbClr val="000000"/>
                </a:solidFill>
                <a:latin typeface="微软雅黑" panose="020B0503020204020204" pitchFamily="34" charset="-122"/>
              </a:rPr>
              <a:t>）计算样本空间</a:t>
            </a:r>
            <a:r>
              <a:rPr lang="en-US" altLang="en-US" sz="2600" dirty="0">
                <a:solidFill>
                  <a:srgbClr val="000000"/>
                </a:solidFill>
                <a:latin typeface="微软雅黑" panose="020B0503020204020204" pitchFamily="34" charset="-122"/>
              </a:rPr>
              <a:t>的基本概率分配函数：</a:t>
            </a:r>
          </a:p>
          <a:p>
            <a:pPr marL="0" indent="0" defTabSz="914400" eaLnBrk="1" hangingPunct="1">
              <a:lnSpc>
                <a:spcPct val="120000"/>
              </a:lnSpc>
              <a:spcBef>
                <a:spcPts val="500"/>
              </a:spcBef>
              <a:spcAft>
                <a:spcPts val="0"/>
              </a:spcAft>
              <a:buNone/>
            </a:pPr>
            <a:r>
              <a:rPr lang="zh-CN" altLang="en-US" sz="2000" dirty="0">
                <a:solidFill>
                  <a:srgbClr val="000000"/>
                </a:solidFill>
                <a:latin typeface="微软雅黑" panose="020B0503020204020204" pitchFamily="34" charset="-122"/>
              </a:rPr>
              <a:t>根据第一条规则和第一个事实的可信度，得到基本概率函数为：</a:t>
            </a:r>
          </a:p>
        </p:txBody>
      </p:sp>
      <p:sp>
        <p:nvSpPr>
          <p:cNvPr id="62467" name="Rectangle 3"/>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4.3.5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基于证据理论的不确定性推理</a:t>
            </a:r>
          </a:p>
        </p:txBody>
      </p:sp>
      <p:graphicFrame>
        <p:nvGraphicFramePr>
          <p:cNvPr id="103431" name="Object 4"/>
          <p:cNvGraphicFramePr/>
          <p:nvPr/>
        </p:nvGraphicFramePr>
        <p:xfrm>
          <a:off x="5088255" y="1196975"/>
          <a:ext cx="1905000" cy="457200"/>
        </p:xfrm>
        <a:graphic>
          <a:graphicData uri="http://schemas.openxmlformats.org/presentationml/2006/ole">
            <mc:AlternateContent xmlns:mc="http://schemas.openxmlformats.org/markup-compatibility/2006">
              <mc:Choice xmlns:v="urn:schemas-microsoft-com:vml" Requires="v">
                <p:oleObj r:id="rId8" imgW="951865" imgH="228600" progId="Equation.3">
                  <p:embed/>
                </p:oleObj>
              </mc:Choice>
              <mc:Fallback>
                <p:oleObj r:id="rId8" imgW="951865" imgH="228600" progId="Equation.3">
                  <p:embed/>
                  <p:pic>
                    <p:nvPicPr>
                      <p:cNvPr id="103431" name="Object 4"/>
                      <p:cNvPicPr/>
                      <p:nvPr/>
                    </p:nvPicPr>
                    <p:blipFill>
                      <a:blip r:embed="rId9"/>
                      <a:stretch>
                        <a:fillRect/>
                      </a:stretch>
                    </p:blipFill>
                    <p:spPr>
                      <a:xfrm>
                        <a:off x="5088255" y="1196975"/>
                        <a:ext cx="1905000" cy="457200"/>
                      </a:xfrm>
                      <a:prstGeom prst="rect">
                        <a:avLst/>
                      </a:prstGeom>
                      <a:noFill/>
                      <a:ln w="38100">
                        <a:noFill/>
                        <a:miter/>
                      </a:ln>
                    </p:spPr>
                  </p:pic>
                </p:oleObj>
              </mc:Fallback>
            </mc:AlternateContent>
          </a:graphicData>
        </a:graphic>
      </p:graphicFrame>
      <p:graphicFrame>
        <p:nvGraphicFramePr>
          <p:cNvPr id="103432" name="Object 6"/>
          <p:cNvGraphicFramePr/>
          <p:nvPr/>
        </p:nvGraphicFramePr>
        <p:xfrm>
          <a:off x="2098676" y="1527175"/>
          <a:ext cx="371475" cy="533400"/>
        </p:xfrm>
        <a:graphic>
          <a:graphicData uri="http://schemas.openxmlformats.org/presentationml/2006/ole">
            <mc:AlternateContent xmlns:mc="http://schemas.openxmlformats.org/markup-compatibility/2006">
              <mc:Choice xmlns:v="urn:schemas-microsoft-com:vml" Requires="v">
                <p:oleObj r:id="rId10" imgW="152400" imgH="215900" progId="Equation.3">
                  <p:embed/>
                </p:oleObj>
              </mc:Choice>
              <mc:Fallback>
                <p:oleObj r:id="rId10" imgW="152400" imgH="215900" progId="Equation.3">
                  <p:embed/>
                  <p:pic>
                    <p:nvPicPr>
                      <p:cNvPr id="103432" name="Object 6"/>
                      <p:cNvPicPr/>
                      <p:nvPr/>
                    </p:nvPicPr>
                    <p:blipFill>
                      <a:blip r:embed="rId11"/>
                      <a:stretch>
                        <a:fillRect/>
                      </a:stretch>
                    </p:blipFill>
                    <p:spPr>
                      <a:xfrm>
                        <a:off x="2098676" y="1527175"/>
                        <a:ext cx="371475" cy="533400"/>
                      </a:xfrm>
                      <a:prstGeom prst="rect">
                        <a:avLst/>
                      </a:prstGeom>
                      <a:noFill/>
                      <a:ln w="38100">
                        <a:noFill/>
                        <a:miter/>
                      </a:ln>
                    </p:spPr>
                  </p:pic>
                </p:oleObj>
              </mc:Fallback>
            </mc:AlternateContent>
          </a:graphicData>
        </a:graphic>
      </p:graphicFrame>
      <p:graphicFrame>
        <p:nvGraphicFramePr>
          <p:cNvPr id="103433" name="Object 8"/>
          <p:cNvGraphicFramePr/>
          <p:nvPr/>
        </p:nvGraphicFramePr>
        <p:xfrm>
          <a:off x="2092325" y="2032000"/>
          <a:ext cx="393700" cy="533400"/>
        </p:xfrm>
        <a:graphic>
          <a:graphicData uri="http://schemas.openxmlformats.org/presentationml/2006/ole">
            <mc:AlternateContent xmlns:mc="http://schemas.openxmlformats.org/markup-compatibility/2006">
              <mc:Choice xmlns:v="urn:schemas-microsoft-com:vml" Requires="v">
                <p:oleObj r:id="rId12" imgW="165100" imgH="215900" progId="Equation.3">
                  <p:embed/>
                </p:oleObj>
              </mc:Choice>
              <mc:Fallback>
                <p:oleObj r:id="rId12" imgW="165100" imgH="215900" progId="Equation.3">
                  <p:embed/>
                  <p:pic>
                    <p:nvPicPr>
                      <p:cNvPr id="103433" name="Object 8"/>
                      <p:cNvPicPr/>
                      <p:nvPr/>
                    </p:nvPicPr>
                    <p:blipFill>
                      <a:blip r:embed="rId13"/>
                      <a:stretch>
                        <a:fillRect/>
                      </a:stretch>
                    </p:blipFill>
                    <p:spPr>
                      <a:xfrm>
                        <a:off x="2092325" y="2032000"/>
                        <a:ext cx="393700" cy="533400"/>
                      </a:xfrm>
                      <a:prstGeom prst="rect">
                        <a:avLst/>
                      </a:prstGeom>
                      <a:noFill/>
                      <a:ln w="38100">
                        <a:noFill/>
                        <a:miter/>
                      </a:ln>
                    </p:spPr>
                  </p:pic>
                </p:oleObj>
              </mc:Fallback>
            </mc:AlternateContent>
          </a:graphicData>
        </a:graphic>
      </p:graphicFrame>
      <p:graphicFrame>
        <p:nvGraphicFramePr>
          <p:cNvPr id="103434" name="Object 10"/>
          <p:cNvGraphicFramePr/>
          <p:nvPr/>
        </p:nvGraphicFramePr>
        <p:xfrm>
          <a:off x="2046289" y="2535238"/>
          <a:ext cx="377825" cy="533400"/>
        </p:xfrm>
        <a:graphic>
          <a:graphicData uri="http://schemas.openxmlformats.org/presentationml/2006/ole">
            <mc:AlternateContent xmlns:mc="http://schemas.openxmlformats.org/markup-compatibility/2006">
              <mc:Choice xmlns:v="urn:schemas-microsoft-com:vml" Requires="v">
                <p:oleObj r:id="rId14" imgW="165100" imgH="228600" progId="Equation.3">
                  <p:embed/>
                </p:oleObj>
              </mc:Choice>
              <mc:Fallback>
                <p:oleObj r:id="rId14" imgW="165100" imgH="228600" progId="Equation.3">
                  <p:embed/>
                  <p:pic>
                    <p:nvPicPr>
                      <p:cNvPr id="103434" name="Object 10"/>
                      <p:cNvPicPr/>
                      <p:nvPr/>
                    </p:nvPicPr>
                    <p:blipFill>
                      <a:blip r:embed="rId15"/>
                      <a:stretch>
                        <a:fillRect/>
                      </a:stretch>
                    </p:blipFill>
                    <p:spPr>
                      <a:xfrm>
                        <a:off x="2046289" y="2535238"/>
                        <a:ext cx="377825" cy="533400"/>
                      </a:xfrm>
                      <a:prstGeom prst="rect">
                        <a:avLst/>
                      </a:prstGeom>
                      <a:noFill/>
                      <a:ln w="38100">
                        <a:noFill/>
                        <a:miter/>
                      </a:ln>
                    </p:spPr>
                  </p:pic>
                </p:oleObj>
              </mc:Fallback>
            </mc:AlternateContent>
          </a:graphicData>
        </a:graphic>
      </p:graphicFrame>
      <p:graphicFrame>
        <p:nvGraphicFramePr>
          <p:cNvPr id="103435" name="Object 12"/>
          <p:cNvGraphicFramePr/>
          <p:nvPr/>
        </p:nvGraphicFramePr>
        <p:xfrm>
          <a:off x="2279650" y="4077335"/>
          <a:ext cx="3107690" cy="410210"/>
        </p:xfrm>
        <a:graphic>
          <a:graphicData uri="http://schemas.openxmlformats.org/presentationml/2006/ole">
            <mc:AlternateContent xmlns:mc="http://schemas.openxmlformats.org/markup-compatibility/2006">
              <mc:Choice xmlns:v="urn:schemas-microsoft-com:vml" Requires="v">
                <p:oleObj r:id="rId16" imgW="1636395" imgH="215900" progId="Equation.3">
                  <p:embed/>
                </p:oleObj>
              </mc:Choice>
              <mc:Fallback>
                <p:oleObj r:id="rId16" imgW="1636395" imgH="215900" progId="Equation.3">
                  <p:embed/>
                  <p:pic>
                    <p:nvPicPr>
                      <p:cNvPr id="103435" name="Object 12"/>
                      <p:cNvPicPr/>
                      <p:nvPr/>
                    </p:nvPicPr>
                    <p:blipFill>
                      <a:blip r:embed="rId17"/>
                      <a:stretch>
                        <a:fillRect/>
                      </a:stretch>
                    </p:blipFill>
                    <p:spPr>
                      <a:xfrm>
                        <a:off x="2279650" y="4077335"/>
                        <a:ext cx="3107690" cy="410210"/>
                      </a:xfrm>
                      <a:prstGeom prst="rect">
                        <a:avLst/>
                      </a:prstGeom>
                      <a:noFill/>
                      <a:ln w="38100">
                        <a:noFill/>
                        <a:miter/>
                      </a:ln>
                    </p:spPr>
                  </p:pic>
                </p:oleObj>
              </mc:Fallback>
            </mc:AlternateContent>
          </a:graphicData>
        </a:graphic>
      </p:graphicFrame>
      <p:graphicFrame>
        <p:nvGraphicFramePr>
          <p:cNvPr id="103436" name="Object 16"/>
          <p:cNvGraphicFramePr/>
          <p:nvPr/>
        </p:nvGraphicFramePr>
        <p:xfrm>
          <a:off x="2226946" y="4512310"/>
          <a:ext cx="3184525" cy="407670"/>
        </p:xfrm>
        <a:graphic>
          <a:graphicData uri="http://schemas.openxmlformats.org/presentationml/2006/ole">
            <mc:AlternateContent xmlns:mc="http://schemas.openxmlformats.org/markup-compatibility/2006">
              <mc:Choice xmlns:v="urn:schemas-microsoft-com:vml" Requires="v">
                <p:oleObj r:id="rId18" imgW="1713865" imgH="215900" progId="Equation.3">
                  <p:embed/>
                </p:oleObj>
              </mc:Choice>
              <mc:Fallback>
                <p:oleObj r:id="rId18" imgW="1713865" imgH="215900" progId="Equation.3">
                  <p:embed/>
                  <p:pic>
                    <p:nvPicPr>
                      <p:cNvPr id="103436" name="Object 16"/>
                      <p:cNvPicPr/>
                      <p:nvPr/>
                    </p:nvPicPr>
                    <p:blipFill>
                      <a:blip r:embed="rId19"/>
                      <a:stretch>
                        <a:fillRect/>
                      </a:stretch>
                    </p:blipFill>
                    <p:spPr>
                      <a:xfrm>
                        <a:off x="2226946" y="4512310"/>
                        <a:ext cx="3184525" cy="407670"/>
                      </a:xfrm>
                      <a:prstGeom prst="rect">
                        <a:avLst/>
                      </a:prstGeom>
                      <a:noFill/>
                      <a:ln w="38100">
                        <a:noFill/>
                        <a:miter/>
                      </a:ln>
                    </p:spPr>
                  </p:pic>
                </p:oleObj>
              </mc:Fallback>
            </mc:AlternateContent>
          </a:graphicData>
        </a:graphic>
      </p:graphicFrame>
      <p:graphicFrame>
        <p:nvGraphicFramePr>
          <p:cNvPr id="103437" name="Object 18"/>
          <p:cNvGraphicFramePr/>
          <p:nvPr/>
        </p:nvGraphicFramePr>
        <p:xfrm>
          <a:off x="1991995" y="5589271"/>
          <a:ext cx="8001000" cy="455613"/>
        </p:xfrm>
        <a:graphic>
          <a:graphicData uri="http://schemas.openxmlformats.org/presentationml/2006/ole">
            <mc:AlternateContent xmlns:mc="http://schemas.openxmlformats.org/markup-compatibility/2006">
              <mc:Choice xmlns:v="urn:schemas-microsoft-com:vml" Requires="v">
                <p:oleObj r:id="rId20" imgW="4013200" imgH="228600" progId="Equation.3">
                  <p:embed/>
                </p:oleObj>
              </mc:Choice>
              <mc:Fallback>
                <p:oleObj r:id="rId20" imgW="4013200" imgH="228600" progId="Equation.3">
                  <p:embed/>
                  <p:pic>
                    <p:nvPicPr>
                      <p:cNvPr id="103437" name="Object 18"/>
                      <p:cNvPicPr/>
                      <p:nvPr/>
                    </p:nvPicPr>
                    <p:blipFill>
                      <a:blip r:embed="rId21"/>
                      <a:stretch>
                        <a:fillRect/>
                      </a:stretch>
                    </p:blipFill>
                    <p:spPr>
                      <a:xfrm>
                        <a:off x="1991995" y="5589271"/>
                        <a:ext cx="8001000" cy="455613"/>
                      </a:xfrm>
                      <a:prstGeom prst="rect">
                        <a:avLst/>
                      </a:prstGeom>
                      <a:noFill/>
                      <a:ln w="38100">
                        <a:noFill/>
                        <a:miter/>
                      </a:ln>
                    </p:spPr>
                  </p:pic>
                </p:oleObj>
              </mc:Fallback>
            </mc:AlternateContent>
          </a:graphicData>
        </a:graphic>
      </p:graphicFrame>
      <p:graphicFrame>
        <p:nvGraphicFramePr>
          <p:cNvPr id="2" name="Object 16"/>
          <p:cNvGraphicFramePr/>
          <p:nvPr/>
        </p:nvGraphicFramePr>
        <p:xfrm>
          <a:off x="2209800" y="4988879"/>
          <a:ext cx="2598420" cy="443865"/>
        </p:xfrm>
        <a:graphic>
          <a:graphicData uri="http://schemas.openxmlformats.org/presentationml/2006/ole">
            <mc:AlternateContent xmlns:mc="http://schemas.openxmlformats.org/markup-compatibility/2006">
              <mc:Choice xmlns:v="urn:schemas-microsoft-com:vml" Requires="v">
                <p:oleObj r:id="rId22" imgW="1358900" imgH="228600" progId="Equation.3">
                  <p:embed/>
                </p:oleObj>
              </mc:Choice>
              <mc:Fallback>
                <p:oleObj r:id="rId22" imgW="1358900" imgH="228600" progId="Equation.3">
                  <p:embed/>
                  <p:pic>
                    <p:nvPicPr>
                      <p:cNvPr id="2" name="Object 16"/>
                      <p:cNvPicPr/>
                      <p:nvPr/>
                    </p:nvPicPr>
                    <p:blipFill>
                      <a:blip r:embed="rId23"/>
                      <a:stretch>
                        <a:fillRect/>
                      </a:stretch>
                    </p:blipFill>
                    <p:spPr>
                      <a:xfrm>
                        <a:off x="2209800" y="4988879"/>
                        <a:ext cx="2598420" cy="443865"/>
                      </a:xfrm>
                      <a:prstGeom prst="rect">
                        <a:avLst/>
                      </a:prstGeom>
                      <a:noFill/>
                      <a:ln w="38100">
                        <a:noFill/>
                        <a:miter/>
                      </a:ln>
                    </p:spPr>
                  </p:pic>
                </p:oleObj>
              </mc:Fallback>
            </mc:AlternateContent>
          </a:graphicData>
        </a:graphic>
      </p:graphicFrame>
      <p:graphicFrame>
        <p:nvGraphicFramePr>
          <p:cNvPr id="4" name="Object 16"/>
          <p:cNvGraphicFramePr/>
          <p:nvPr/>
        </p:nvGraphicFramePr>
        <p:xfrm>
          <a:off x="6187124" y="4089084"/>
          <a:ext cx="2064385" cy="419735"/>
        </p:xfrm>
        <a:graphic>
          <a:graphicData uri="http://schemas.openxmlformats.org/presentationml/2006/ole">
            <mc:AlternateContent xmlns:mc="http://schemas.openxmlformats.org/markup-compatibility/2006">
              <mc:Choice xmlns:v="urn:schemas-microsoft-com:vml" Requires="v">
                <p:oleObj r:id="rId24" imgW="1079500" imgH="215900" progId="Equation.3">
                  <p:embed/>
                </p:oleObj>
              </mc:Choice>
              <mc:Fallback>
                <p:oleObj r:id="rId24" imgW="1079500" imgH="215900" progId="Equation.3">
                  <p:embed/>
                  <p:pic>
                    <p:nvPicPr>
                      <p:cNvPr id="4" name="Object 16"/>
                      <p:cNvPicPr/>
                      <p:nvPr/>
                    </p:nvPicPr>
                    <p:blipFill>
                      <a:blip r:embed="rId25"/>
                      <a:stretch>
                        <a:fillRect/>
                      </a:stretch>
                    </p:blipFill>
                    <p:spPr>
                      <a:xfrm>
                        <a:off x="6187124" y="4089084"/>
                        <a:ext cx="2064385" cy="419735"/>
                      </a:xfrm>
                      <a:prstGeom prst="rect">
                        <a:avLst/>
                      </a:prstGeom>
                      <a:noFill/>
                      <a:ln w="38100">
                        <a:noFill/>
                        <a:miter/>
                      </a:ln>
                    </p:spPr>
                  </p:pic>
                </p:oleObj>
              </mc:Fallback>
            </mc:AlternateContent>
          </a:graphicData>
        </a:graphic>
      </p:graphicFrame>
      <p:graphicFrame>
        <p:nvGraphicFramePr>
          <p:cNvPr id="6" name="Object 16"/>
          <p:cNvGraphicFramePr/>
          <p:nvPr/>
        </p:nvGraphicFramePr>
        <p:xfrm>
          <a:off x="6199189" y="4538981"/>
          <a:ext cx="2040255" cy="444500"/>
        </p:xfrm>
        <a:graphic>
          <a:graphicData uri="http://schemas.openxmlformats.org/presentationml/2006/ole">
            <mc:AlternateContent xmlns:mc="http://schemas.openxmlformats.org/markup-compatibility/2006">
              <mc:Choice xmlns:v="urn:schemas-microsoft-com:vml" Requires="v">
                <p:oleObj r:id="rId26" imgW="1066800" imgH="228600" progId="Equation.3">
                  <p:embed/>
                </p:oleObj>
              </mc:Choice>
              <mc:Fallback>
                <p:oleObj r:id="rId26" imgW="1066800" imgH="228600" progId="Equation.3">
                  <p:embed/>
                  <p:pic>
                    <p:nvPicPr>
                      <p:cNvPr id="6" name="Object 16"/>
                      <p:cNvPicPr/>
                      <p:nvPr/>
                    </p:nvPicPr>
                    <p:blipFill>
                      <a:blip r:embed="rId27"/>
                      <a:stretch>
                        <a:fillRect/>
                      </a:stretch>
                    </p:blipFill>
                    <p:spPr>
                      <a:xfrm>
                        <a:off x="6199189" y="4538981"/>
                        <a:ext cx="2040255" cy="444500"/>
                      </a:xfrm>
                      <a:prstGeom prst="rect">
                        <a:avLst/>
                      </a:prstGeom>
                      <a:noFill/>
                      <a:ln w="38100">
                        <a:noFill/>
                        <a:miter/>
                      </a:ln>
                    </p:spPr>
                  </p:pic>
                </p:oleObj>
              </mc:Fallback>
            </mc:AlternateContent>
          </a:graphicData>
        </a:graphic>
      </p:graphicFrame>
      <p:graphicFrame>
        <p:nvGraphicFramePr>
          <p:cNvPr id="8" name="Object 16"/>
          <p:cNvGraphicFramePr/>
          <p:nvPr/>
        </p:nvGraphicFramePr>
        <p:xfrm>
          <a:off x="6247131" y="5019676"/>
          <a:ext cx="2087880" cy="444500"/>
        </p:xfrm>
        <a:graphic>
          <a:graphicData uri="http://schemas.openxmlformats.org/presentationml/2006/ole">
            <mc:AlternateContent xmlns:mc="http://schemas.openxmlformats.org/markup-compatibility/2006">
              <mc:Choice xmlns:v="urn:schemas-microsoft-com:vml" Requires="v">
                <p:oleObj r:id="rId28" imgW="1091565" imgH="228600" progId="Equation.3">
                  <p:embed/>
                </p:oleObj>
              </mc:Choice>
              <mc:Fallback>
                <p:oleObj r:id="rId28" imgW="1091565" imgH="228600" progId="Equation.3">
                  <p:embed/>
                  <p:pic>
                    <p:nvPicPr>
                      <p:cNvPr id="8" name="Object 16"/>
                      <p:cNvPicPr/>
                      <p:nvPr/>
                    </p:nvPicPr>
                    <p:blipFill>
                      <a:blip r:embed="rId29"/>
                      <a:stretch>
                        <a:fillRect/>
                      </a:stretch>
                    </p:blipFill>
                    <p:spPr>
                      <a:xfrm>
                        <a:off x="6247131" y="5019676"/>
                        <a:ext cx="2087880" cy="444500"/>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1258005295"/>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03427"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03428"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5BEE962-6D8F-4011-990C-181D0CFE4ABF}" type="slidenum">
              <a:rPr lang="zh-CN" altLang="en-US" smtClean="0"/>
              <a:pPr>
                <a:defRPr/>
              </a:pPr>
              <a:t>342</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429" name="Text Box 2"/>
          <p:cNvSpPr txBox="1"/>
          <p:nvPr>
            <p:custDataLst>
              <p:tags r:id="rId4"/>
            </p:custDataLst>
          </p:nvPr>
        </p:nvSpPr>
        <p:spPr>
          <a:xfrm>
            <a:off x="2116138" y="1050925"/>
            <a:ext cx="8610600" cy="430374"/>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ts val="500"/>
              </a:spcBef>
              <a:spcAft>
                <a:spcPts val="0"/>
              </a:spcAft>
              <a:buNone/>
            </a:pPr>
            <a:r>
              <a:rPr lang="zh-CN" altLang="en-US" sz="2000" dirty="0">
                <a:solidFill>
                  <a:srgbClr val="000000"/>
                </a:solidFill>
                <a:latin typeface="微软雅黑" panose="020B0503020204020204" pitchFamily="34" charset="-122"/>
                <a:sym typeface="+mn-ea"/>
              </a:rPr>
              <a:t>根据第二条规则和第二个事实的可信度，得到基本概率函数为：</a:t>
            </a:r>
            <a:endParaRPr lang="en-US" altLang="en-US" sz="2600" dirty="0">
              <a:solidFill>
                <a:srgbClr val="000000"/>
              </a:solidFill>
              <a:latin typeface="微软雅黑" panose="020B0503020204020204" pitchFamily="34" charset="-122"/>
            </a:endParaRPr>
          </a:p>
        </p:txBody>
      </p:sp>
      <p:sp>
        <p:nvSpPr>
          <p:cNvPr id="62467" name="Rectangle 3"/>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4.3.5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基于证据理论的不确定性推理</a:t>
            </a:r>
          </a:p>
        </p:txBody>
      </p:sp>
      <p:graphicFrame>
        <p:nvGraphicFramePr>
          <p:cNvPr id="103438" name="Object 20"/>
          <p:cNvGraphicFramePr/>
          <p:nvPr/>
        </p:nvGraphicFramePr>
        <p:xfrm>
          <a:off x="2279650" y="1797051"/>
          <a:ext cx="3505200" cy="449263"/>
        </p:xfrm>
        <a:graphic>
          <a:graphicData uri="http://schemas.openxmlformats.org/presentationml/2006/ole">
            <mc:AlternateContent xmlns:mc="http://schemas.openxmlformats.org/markup-compatibility/2006">
              <mc:Choice xmlns:v="urn:schemas-microsoft-com:vml" Requires="v">
                <p:oleObj r:id="rId8" imgW="1713865" imgH="215900" progId="Equation.3">
                  <p:embed/>
                </p:oleObj>
              </mc:Choice>
              <mc:Fallback>
                <p:oleObj r:id="rId8" imgW="1713865" imgH="215900" progId="Equation.3">
                  <p:embed/>
                  <p:pic>
                    <p:nvPicPr>
                      <p:cNvPr id="103438" name="Object 20"/>
                      <p:cNvPicPr/>
                      <p:nvPr/>
                    </p:nvPicPr>
                    <p:blipFill>
                      <a:blip r:embed="rId9"/>
                      <a:stretch>
                        <a:fillRect/>
                      </a:stretch>
                    </p:blipFill>
                    <p:spPr>
                      <a:xfrm>
                        <a:off x="2279650" y="1797051"/>
                        <a:ext cx="3505200" cy="449263"/>
                      </a:xfrm>
                      <a:prstGeom prst="rect">
                        <a:avLst/>
                      </a:prstGeom>
                      <a:noFill/>
                      <a:ln w="38100">
                        <a:noFill/>
                        <a:miter/>
                      </a:ln>
                    </p:spPr>
                  </p:pic>
                </p:oleObj>
              </mc:Fallback>
            </mc:AlternateContent>
          </a:graphicData>
        </a:graphic>
      </p:graphicFrame>
      <p:graphicFrame>
        <p:nvGraphicFramePr>
          <p:cNvPr id="103439" name="Object 22"/>
          <p:cNvGraphicFramePr/>
          <p:nvPr/>
        </p:nvGraphicFramePr>
        <p:xfrm>
          <a:off x="2279650" y="2421256"/>
          <a:ext cx="3505200" cy="422275"/>
        </p:xfrm>
        <a:graphic>
          <a:graphicData uri="http://schemas.openxmlformats.org/presentationml/2006/ole">
            <mc:AlternateContent xmlns:mc="http://schemas.openxmlformats.org/markup-compatibility/2006">
              <mc:Choice xmlns:v="urn:schemas-microsoft-com:vml" Requires="v">
                <p:oleObj r:id="rId10" imgW="1815465" imgH="215900" progId="Equation.3">
                  <p:embed/>
                </p:oleObj>
              </mc:Choice>
              <mc:Fallback>
                <p:oleObj r:id="rId10" imgW="1815465" imgH="215900" progId="Equation.3">
                  <p:embed/>
                  <p:pic>
                    <p:nvPicPr>
                      <p:cNvPr id="103439" name="Object 22"/>
                      <p:cNvPicPr/>
                      <p:nvPr/>
                    </p:nvPicPr>
                    <p:blipFill>
                      <a:blip r:embed="rId11"/>
                      <a:stretch>
                        <a:fillRect/>
                      </a:stretch>
                    </p:blipFill>
                    <p:spPr>
                      <a:xfrm>
                        <a:off x="2279650" y="2421256"/>
                        <a:ext cx="3505200" cy="422275"/>
                      </a:xfrm>
                      <a:prstGeom prst="rect">
                        <a:avLst/>
                      </a:prstGeom>
                      <a:noFill/>
                      <a:ln w="38100">
                        <a:noFill/>
                        <a:miter/>
                      </a:ln>
                    </p:spPr>
                  </p:pic>
                </p:oleObj>
              </mc:Fallback>
            </mc:AlternateContent>
          </a:graphicData>
        </a:graphic>
      </p:graphicFrame>
      <p:graphicFrame>
        <p:nvGraphicFramePr>
          <p:cNvPr id="103440" name="Object 24"/>
          <p:cNvGraphicFramePr/>
          <p:nvPr/>
        </p:nvGraphicFramePr>
        <p:xfrm>
          <a:off x="2195195" y="5332096"/>
          <a:ext cx="8001000" cy="441325"/>
        </p:xfrm>
        <a:graphic>
          <a:graphicData uri="http://schemas.openxmlformats.org/presentationml/2006/ole">
            <mc:AlternateContent xmlns:mc="http://schemas.openxmlformats.org/markup-compatibility/2006">
              <mc:Choice xmlns:v="urn:schemas-microsoft-com:vml" Requires="v">
                <p:oleObj r:id="rId12" imgW="4140200" imgH="228600" progId="Equation.3">
                  <p:embed/>
                </p:oleObj>
              </mc:Choice>
              <mc:Fallback>
                <p:oleObj r:id="rId12" imgW="4140200" imgH="228600" progId="Equation.3">
                  <p:embed/>
                  <p:pic>
                    <p:nvPicPr>
                      <p:cNvPr id="103440" name="Object 24"/>
                      <p:cNvPicPr/>
                      <p:nvPr/>
                    </p:nvPicPr>
                    <p:blipFill>
                      <a:blip r:embed="rId13"/>
                      <a:stretch>
                        <a:fillRect/>
                      </a:stretch>
                    </p:blipFill>
                    <p:spPr>
                      <a:xfrm>
                        <a:off x="2195195" y="5332096"/>
                        <a:ext cx="8001000" cy="441325"/>
                      </a:xfrm>
                      <a:prstGeom prst="rect">
                        <a:avLst/>
                      </a:prstGeom>
                      <a:noFill/>
                      <a:ln w="38100">
                        <a:noFill/>
                        <a:miter/>
                      </a:ln>
                    </p:spPr>
                  </p:pic>
                </p:oleObj>
              </mc:Fallback>
            </mc:AlternateContent>
          </a:graphicData>
        </a:graphic>
      </p:graphicFrame>
      <p:graphicFrame>
        <p:nvGraphicFramePr>
          <p:cNvPr id="2" name="Object 16"/>
          <p:cNvGraphicFramePr/>
          <p:nvPr/>
        </p:nvGraphicFramePr>
        <p:xfrm>
          <a:off x="2255204" y="3074354"/>
          <a:ext cx="2647315" cy="443865"/>
        </p:xfrm>
        <a:graphic>
          <a:graphicData uri="http://schemas.openxmlformats.org/presentationml/2006/ole">
            <mc:AlternateContent xmlns:mc="http://schemas.openxmlformats.org/markup-compatibility/2006">
              <mc:Choice xmlns:v="urn:schemas-microsoft-com:vml" Requires="v">
                <p:oleObj r:id="rId14" imgW="1384300" imgH="228600" progId="Equation.3">
                  <p:embed/>
                </p:oleObj>
              </mc:Choice>
              <mc:Fallback>
                <p:oleObj r:id="rId14" imgW="1384300" imgH="228600" progId="Equation.3">
                  <p:embed/>
                  <p:pic>
                    <p:nvPicPr>
                      <p:cNvPr id="2" name="Object 16"/>
                      <p:cNvPicPr/>
                      <p:nvPr/>
                    </p:nvPicPr>
                    <p:blipFill>
                      <a:blip r:embed="rId15"/>
                      <a:stretch>
                        <a:fillRect/>
                      </a:stretch>
                    </p:blipFill>
                    <p:spPr>
                      <a:xfrm>
                        <a:off x="2255204" y="3074354"/>
                        <a:ext cx="2647315" cy="443865"/>
                      </a:xfrm>
                      <a:prstGeom prst="rect">
                        <a:avLst/>
                      </a:prstGeom>
                      <a:noFill/>
                      <a:ln w="38100">
                        <a:noFill/>
                        <a:miter/>
                      </a:ln>
                    </p:spPr>
                  </p:pic>
                </p:oleObj>
              </mc:Fallback>
            </mc:AlternateContent>
          </a:graphicData>
        </a:graphic>
      </p:graphicFrame>
      <p:graphicFrame>
        <p:nvGraphicFramePr>
          <p:cNvPr id="4" name="Object 16"/>
          <p:cNvGraphicFramePr/>
          <p:nvPr/>
        </p:nvGraphicFramePr>
        <p:xfrm>
          <a:off x="2207896" y="3579179"/>
          <a:ext cx="2087880" cy="419735"/>
        </p:xfrm>
        <a:graphic>
          <a:graphicData uri="http://schemas.openxmlformats.org/presentationml/2006/ole">
            <mc:AlternateContent xmlns:mc="http://schemas.openxmlformats.org/markup-compatibility/2006">
              <mc:Choice xmlns:v="urn:schemas-microsoft-com:vml" Requires="v">
                <p:oleObj r:id="rId16" imgW="1091565" imgH="215900" progId="Equation.3">
                  <p:embed/>
                </p:oleObj>
              </mc:Choice>
              <mc:Fallback>
                <p:oleObj r:id="rId16" imgW="1091565" imgH="215900" progId="Equation.3">
                  <p:embed/>
                  <p:pic>
                    <p:nvPicPr>
                      <p:cNvPr id="4" name="Object 16"/>
                      <p:cNvPicPr/>
                      <p:nvPr/>
                    </p:nvPicPr>
                    <p:blipFill>
                      <a:blip r:embed="rId17"/>
                      <a:stretch>
                        <a:fillRect/>
                      </a:stretch>
                    </p:blipFill>
                    <p:spPr>
                      <a:xfrm>
                        <a:off x="2207896" y="3579179"/>
                        <a:ext cx="2087880" cy="419735"/>
                      </a:xfrm>
                      <a:prstGeom prst="rect">
                        <a:avLst/>
                      </a:prstGeom>
                      <a:noFill/>
                      <a:ln w="38100">
                        <a:noFill/>
                        <a:miter/>
                      </a:ln>
                    </p:spPr>
                  </p:pic>
                </p:oleObj>
              </mc:Fallback>
            </mc:AlternateContent>
          </a:graphicData>
        </a:graphic>
      </p:graphicFrame>
      <p:graphicFrame>
        <p:nvGraphicFramePr>
          <p:cNvPr id="6" name="Object 16"/>
          <p:cNvGraphicFramePr/>
          <p:nvPr/>
        </p:nvGraphicFramePr>
        <p:xfrm>
          <a:off x="2221231" y="4149091"/>
          <a:ext cx="2087880" cy="444500"/>
        </p:xfrm>
        <a:graphic>
          <a:graphicData uri="http://schemas.openxmlformats.org/presentationml/2006/ole">
            <mc:AlternateContent xmlns:mc="http://schemas.openxmlformats.org/markup-compatibility/2006">
              <mc:Choice xmlns:v="urn:schemas-microsoft-com:vml" Requires="v">
                <p:oleObj r:id="rId18" imgW="1091565" imgH="228600" progId="Equation.3">
                  <p:embed/>
                </p:oleObj>
              </mc:Choice>
              <mc:Fallback>
                <p:oleObj r:id="rId18" imgW="1091565" imgH="228600" progId="Equation.3">
                  <p:embed/>
                  <p:pic>
                    <p:nvPicPr>
                      <p:cNvPr id="6" name="Object 16"/>
                      <p:cNvPicPr/>
                      <p:nvPr/>
                    </p:nvPicPr>
                    <p:blipFill>
                      <a:blip r:embed="rId19"/>
                      <a:stretch>
                        <a:fillRect/>
                      </a:stretch>
                    </p:blipFill>
                    <p:spPr>
                      <a:xfrm>
                        <a:off x="2221231" y="4149091"/>
                        <a:ext cx="2087880" cy="444500"/>
                      </a:xfrm>
                      <a:prstGeom prst="rect">
                        <a:avLst/>
                      </a:prstGeom>
                      <a:noFill/>
                      <a:ln w="38100">
                        <a:noFill/>
                        <a:miter/>
                      </a:ln>
                    </p:spPr>
                  </p:pic>
                </p:oleObj>
              </mc:Fallback>
            </mc:AlternateContent>
          </a:graphicData>
        </a:graphic>
      </p:graphicFrame>
      <p:graphicFrame>
        <p:nvGraphicFramePr>
          <p:cNvPr id="8" name="Object 16"/>
          <p:cNvGraphicFramePr/>
          <p:nvPr/>
        </p:nvGraphicFramePr>
        <p:xfrm>
          <a:off x="2194879" y="4743451"/>
          <a:ext cx="2113915" cy="444500"/>
        </p:xfrm>
        <a:graphic>
          <a:graphicData uri="http://schemas.openxmlformats.org/presentationml/2006/ole">
            <mc:AlternateContent xmlns:mc="http://schemas.openxmlformats.org/markup-compatibility/2006">
              <mc:Choice xmlns:v="urn:schemas-microsoft-com:vml" Requires="v">
                <p:oleObj r:id="rId20" imgW="1104900" imgH="228600" progId="Equation.3">
                  <p:embed/>
                </p:oleObj>
              </mc:Choice>
              <mc:Fallback>
                <p:oleObj r:id="rId20" imgW="1104900" imgH="228600" progId="Equation.3">
                  <p:embed/>
                  <p:pic>
                    <p:nvPicPr>
                      <p:cNvPr id="8" name="Object 16"/>
                      <p:cNvPicPr/>
                      <p:nvPr/>
                    </p:nvPicPr>
                    <p:blipFill>
                      <a:blip r:embed="rId21"/>
                      <a:stretch>
                        <a:fillRect/>
                      </a:stretch>
                    </p:blipFill>
                    <p:spPr>
                      <a:xfrm>
                        <a:off x="2194879" y="4743451"/>
                        <a:ext cx="2113915" cy="444500"/>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1164527846"/>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图片 6"/>
          <p:cNvPicPr>
            <a:picLocks noChangeAspect="1"/>
          </p:cNvPicPr>
          <p:nvPr>
            <p:custDataLst>
              <p:tags r:id="rId2"/>
            </p:custDataLst>
          </p:nvPr>
        </p:nvPicPr>
        <p:blipFill>
          <a:blip r:embed="rId5"/>
          <a:stretch>
            <a:fillRect/>
          </a:stretch>
        </p:blipFill>
        <p:spPr>
          <a:xfrm>
            <a:off x="1524000" y="6137276"/>
            <a:ext cx="539750" cy="720725"/>
          </a:xfrm>
          <a:prstGeom prst="rect">
            <a:avLst/>
          </a:prstGeom>
          <a:noFill/>
          <a:ln w="9525">
            <a:noFill/>
          </a:ln>
        </p:spPr>
      </p:pic>
      <p:pic>
        <p:nvPicPr>
          <p:cNvPr id="104451" name="图片 5"/>
          <p:cNvPicPr>
            <a:picLocks noChangeAspect="1"/>
          </p:cNvPicPr>
          <p:nvPr>
            <p:custDataLst>
              <p:tags r:id="rId3"/>
            </p:custDataLst>
          </p:nvPr>
        </p:nvPicPr>
        <p:blipFill>
          <a:blip r:embed="rId6"/>
          <a:stretch>
            <a:fillRect/>
          </a:stretch>
        </p:blipFill>
        <p:spPr>
          <a:xfrm>
            <a:off x="10128250" y="6132514"/>
            <a:ext cx="539750" cy="720725"/>
          </a:xfrm>
          <a:prstGeom prst="rect">
            <a:avLst/>
          </a:prstGeom>
          <a:noFill/>
          <a:ln w="9525">
            <a:noFill/>
          </a:ln>
        </p:spPr>
      </p:pic>
      <p:sp>
        <p:nvSpPr>
          <p:cNvPr id="104452"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343</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04453" name="Object 2"/>
          <p:cNvGraphicFramePr/>
          <p:nvPr/>
        </p:nvGraphicFramePr>
        <p:xfrm>
          <a:off x="2332990" y="909321"/>
          <a:ext cx="5648960" cy="1237615"/>
        </p:xfrm>
        <a:graphic>
          <a:graphicData uri="http://schemas.openxmlformats.org/presentationml/2006/ole">
            <mc:AlternateContent xmlns:mc="http://schemas.openxmlformats.org/markup-compatibility/2006">
              <mc:Choice xmlns:v="urn:schemas-microsoft-com:vml" Requires="v">
                <p:oleObj r:id="rId7" imgW="2971800" imgH="647700" progId="Equation.3">
                  <p:embed/>
                </p:oleObj>
              </mc:Choice>
              <mc:Fallback>
                <p:oleObj r:id="rId7" imgW="2971800" imgH="647700" progId="Equation.3">
                  <p:embed/>
                  <p:pic>
                    <p:nvPicPr>
                      <p:cNvPr id="104453" name="Object 2"/>
                      <p:cNvPicPr/>
                      <p:nvPr/>
                    </p:nvPicPr>
                    <p:blipFill>
                      <a:blip r:embed="rId8"/>
                      <a:stretch>
                        <a:fillRect/>
                      </a:stretch>
                    </p:blipFill>
                    <p:spPr>
                      <a:xfrm>
                        <a:off x="2332990" y="909321"/>
                        <a:ext cx="5648960" cy="1237615"/>
                      </a:xfrm>
                      <a:prstGeom prst="rect">
                        <a:avLst/>
                      </a:prstGeom>
                      <a:noFill/>
                      <a:ln w="38100">
                        <a:noFill/>
                        <a:miter/>
                      </a:ln>
                    </p:spPr>
                  </p:pic>
                </p:oleObj>
              </mc:Fallback>
            </mc:AlternateContent>
          </a:graphicData>
        </a:graphic>
      </p:graphicFrame>
      <p:sp>
        <p:nvSpPr>
          <p:cNvPr id="104454" name="Text Box 4"/>
          <p:cNvSpPr txBox="1"/>
          <p:nvPr/>
        </p:nvSpPr>
        <p:spPr>
          <a:xfrm>
            <a:off x="2117725" y="317501"/>
            <a:ext cx="4535216" cy="492443"/>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zh-CN" altLang="en-US" sz="2600" dirty="0">
                <a:solidFill>
                  <a:schemeClr val="accent1"/>
                </a:solidFill>
                <a:latin typeface="微软雅黑" panose="020B0503020204020204" pitchFamily="34" charset="-122"/>
              </a:rPr>
              <a:t>将两个概率分配函数组合： </a:t>
            </a:r>
          </a:p>
        </p:txBody>
      </p:sp>
      <p:graphicFrame>
        <p:nvGraphicFramePr>
          <p:cNvPr id="104455" name="Object 5"/>
          <p:cNvGraphicFramePr/>
          <p:nvPr/>
        </p:nvGraphicFramePr>
        <p:xfrm>
          <a:off x="2388236" y="2226945"/>
          <a:ext cx="7164705" cy="1736090"/>
        </p:xfrm>
        <a:graphic>
          <a:graphicData uri="http://schemas.openxmlformats.org/presentationml/2006/ole">
            <mc:AlternateContent xmlns:mc="http://schemas.openxmlformats.org/markup-compatibility/2006">
              <mc:Choice xmlns:v="urn:schemas-microsoft-com:vml" Requires="v">
                <p:oleObj r:id="rId9" imgW="3619500" imgH="876300" progId="Equation.3">
                  <p:embed/>
                </p:oleObj>
              </mc:Choice>
              <mc:Fallback>
                <p:oleObj r:id="rId9" imgW="3619500" imgH="876300" progId="Equation.3">
                  <p:embed/>
                  <p:pic>
                    <p:nvPicPr>
                      <p:cNvPr id="104455" name="Object 5"/>
                      <p:cNvPicPr/>
                      <p:nvPr/>
                    </p:nvPicPr>
                    <p:blipFill>
                      <a:blip r:embed="rId10"/>
                      <a:stretch>
                        <a:fillRect/>
                      </a:stretch>
                    </p:blipFill>
                    <p:spPr>
                      <a:xfrm>
                        <a:off x="2388236" y="2226945"/>
                        <a:ext cx="7164705" cy="1736090"/>
                      </a:xfrm>
                      <a:prstGeom prst="rect">
                        <a:avLst/>
                      </a:prstGeom>
                      <a:noFill/>
                      <a:ln w="38100">
                        <a:noFill/>
                        <a:miter/>
                      </a:ln>
                    </p:spPr>
                  </p:pic>
                </p:oleObj>
              </mc:Fallback>
            </mc:AlternateContent>
          </a:graphicData>
        </a:graphic>
      </p:graphicFrame>
      <p:graphicFrame>
        <p:nvGraphicFramePr>
          <p:cNvPr id="104456" name="Object 7"/>
          <p:cNvGraphicFramePr/>
          <p:nvPr/>
        </p:nvGraphicFramePr>
        <p:xfrm>
          <a:off x="2350136" y="4024154"/>
          <a:ext cx="7240905" cy="1720850"/>
        </p:xfrm>
        <a:graphic>
          <a:graphicData uri="http://schemas.openxmlformats.org/presentationml/2006/ole">
            <mc:AlternateContent xmlns:mc="http://schemas.openxmlformats.org/markup-compatibility/2006">
              <mc:Choice xmlns:v="urn:schemas-microsoft-com:vml" Requires="v">
                <p:oleObj r:id="rId11" imgW="3683000" imgH="876300" progId="Equation.3">
                  <p:embed/>
                </p:oleObj>
              </mc:Choice>
              <mc:Fallback>
                <p:oleObj r:id="rId11" imgW="3683000" imgH="876300" progId="Equation.3">
                  <p:embed/>
                  <p:pic>
                    <p:nvPicPr>
                      <p:cNvPr id="104456" name="Object 7"/>
                      <p:cNvPicPr/>
                      <p:nvPr/>
                    </p:nvPicPr>
                    <p:blipFill>
                      <a:blip r:embed="rId12"/>
                      <a:stretch>
                        <a:fillRect/>
                      </a:stretch>
                    </p:blipFill>
                    <p:spPr>
                      <a:xfrm>
                        <a:off x="2350136" y="4024154"/>
                        <a:ext cx="7240905" cy="1720850"/>
                      </a:xfrm>
                      <a:prstGeom prst="rect">
                        <a:avLst/>
                      </a:prstGeom>
                      <a:noFill/>
                      <a:ln w="38100">
                        <a:noFill/>
                        <a:miter/>
                      </a:ln>
                    </p:spPr>
                  </p:pic>
                </p:oleObj>
              </mc:Fallback>
            </mc:AlternateContent>
          </a:graphicData>
        </a:graphic>
      </p:graphicFrame>
      <p:graphicFrame>
        <p:nvGraphicFramePr>
          <p:cNvPr id="104457" name="Object 9"/>
          <p:cNvGraphicFramePr/>
          <p:nvPr/>
        </p:nvGraphicFramePr>
        <p:xfrm>
          <a:off x="2279333" y="5805170"/>
          <a:ext cx="8062912" cy="465138"/>
        </p:xfrm>
        <a:graphic>
          <a:graphicData uri="http://schemas.openxmlformats.org/presentationml/2006/ole">
            <mc:AlternateContent xmlns:mc="http://schemas.openxmlformats.org/markup-compatibility/2006">
              <mc:Choice xmlns:v="urn:schemas-microsoft-com:vml" Requires="v">
                <p:oleObj r:id="rId13" imgW="4127500" imgH="241300" progId="Equation.3">
                  <p:embed/>
                </p:oleObj>
              </mc:Choice>
              <mc:Fallback>
                <p:oleObj r:id="rId13" imgW="4127500" imgH="241300" progId="Equation.3">
                  <p:embed/>
                  <p:pic>
                    <p:nvPicPr>
                      <p:cNvPr id="104457" name="Object 9"/>
                      <p:cNvPicPr/>
                      <p:nvPr/>
                    </p:nvPicPr>
                    <p:blipFill>
                      <a:blip r:embed="rId14"/>
                      <a:stretch>
                        <a:fillRect/>
                      </a:stretch>
                    </p:blipFill>
                    <p:spPr>
                      <a:xfrm>
                        <a:off x="2279333" y="5805170"/>
                        <a:ext cx="8062912" cy="465138"/>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2102486228"/>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05475"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05476"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344</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5477" name="Text Box 2"/>
          <p:cNvSpPr txBox="1"/>
          <p:nvPr>
            <p:custDataLst>
              <p:tags r:id="rId4"/>
            </p:custDataLst>
          </p:nvPr>
        </p:nvSpPr>
        <p:spPr>
          <a:xfrm>
            <a:off x="2286001" y="2277111"/>
            <a:ext cx="2066591" cy="492443"/>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en-US" sz="2600" dirty="0">
                <a:solidFill>
                  <a:srgbClr val="000000"/>
                </a:solidFill>
                <a:latin typeface="微软雅黑" panose="020B0503020204020204" pitchFamily="34" charset="-122"/>
              </a:rPr>
              <a:t>似然函数： </a:t>
            </a:r>
          </a:p>
        </p:txBody>
      </p:sp>
      <p:graphicFrame>
        <p:nvGraphicFramePr>
          <p:cNvPr id="105478" name="Object 3"/>
          <p:cNvGraphicFramePr/>
          <p:nvPr/>
        </p:nvGraphicFramePr>
        <p:xfrm>
          <a:off x="2667000" y="2853055"/>
          <a:ext cx="6165850" cy="954088"/>
        </p:xfrm>
        <a:graphic>
          <a:graphicData uri="http://schemas.openxmlformats.org/presentationml/2006/ole">
            <mc:AlternateContent xmlns:mc="http://schemas.openxmlformats.org/markup-compatibility/2006">
              <mc:Choice xmlns:v="urn:schemas-microsoft-com:vml" Requires="v">
                <p:oleObj r:id="rId9" imgW="2971800" imgH="457200" progId="Equation.3">
                  <p:embed/>
                </p:oleObj>
              </mc:Choice>
              <mc:Fallback>
                <p:oleObj r:id="rId9" imgW="2971800" imgH="457200" progId="Equation.3">
                  <p:embed/>
                  <p:pic>
                    <p:nvPicPr>
                      <p:cNvPr id="105478" name="Object 3"/>
                      <p:cNvPicPr/>
                      <p:nvPr/>
                    </p:nvPicPr>
                    <p:blipFill>
                      <a:blip r:embed="rId10"/>
                      <a:stretch>
                        <a:fillRect/>
                      </a:stretch>
                    </p:blipFill>
                    <p:spPr>
                      <a:xfrm>
                        <a:off x="2667000" y="2853055"/>
                        <a:ext cx="6165850" cy="954088"/>
                      </a:xfrm>
                      <a:prstGeom prst="rect">
                        <a:avLst/>
                      </a:prstGeom>
                      <a:noFill/>
                      <a:ln w="38100">
                        <a:noFill/>
                        <a:miter/>
                      </a:ln>
                    </p:spPr>
                  </p:pic>
                </p:oleObj>
              </mc:Fallback>
            </mc:AlternateContent>
          </a:graphicData>
        </a:graphic>
      </p:graphicFrame>
      <p:graphicFrame>
        <p:nvGraphicFramePr>
          <p:cNvPr id="105479" name="Object 5"/>
          <p:cNvGraphicFramePr/>
          <p:nvPr/>
        </p:nvGraphicFramePr>
        <p:xfrm>
          <a:off x="2639696" y="3891281"/>
          <a:ext cx="5432425" cy="892175"/>
        </p:xfrm>
        <a:graphic>
          <a:graphicData uri="http://schemas.openxmlformats.org/presentationml/2006/ole">
            <mc:AlternateContent xmlns:mc="http://schemas.openxmlformats.org/markup-compatibility/2006">
              <mc:Choice xmlns:v="urn:schemas-microsoft-com:vml" Requires="v">
                <p:oleObj r:id="rId11" imgW="2794000" imgH="457200" progId="Equation.3">
                  <p:embed/>
                </p:oleObj>
              </mc:Choice>
              <mc:Fallback>
                <p:oleObj r:id="rId11" imgW="2794000" imgH="457200" progId="Equation.3">
                  <p:embed/>
                  <p:pic>
                    <p:nvPicPr>
                      <p:cNvPr id="105479" name="Object 5"/>
                      <p:cNvPicPr/>
                      <p:nvPr/>
                    </p:nvPicPr>
                    <p:blipFill>
                      <a:blip r:embed="rId12"/>
                      <a:stretch>
                        <a:fillRect/>
                      </a:stretch>
                    </p:blipFill>
                    <p:spPr>
                      <a:xfrm>
                        <a:off x="2639696" y="3891281"/>
                        <a:ext cx="5432425" cy="892175"/>
                      </a:xfrm>
                      <a:prstGeom prst="rect">
                        <a:avLst/>
                      </a:prstGeom>
                      <a:noFill/>
                      <a:ln w="38100">
                        <a:noFill/>
                        <a:miter/>
                      </a:ln>
                    </p:spPr>
                  </p:pic>
                </p:oleObj>
              </mc:Fallback>
            </mc:AlternateContent>
          </a:graphicData>
        </a:graphic>
      </p:graphicFrame>
      <p:sp>
        <p:nvSpPr>
          <p:cNvPr id="105480" name="Text Box 7"/>
          <p:cNvSpPr txBox="1"/>
          <p:nvPr>
            <p:custDataLst>
              <p:tags r:id="rId5"/>
            </p:custDataLst>
          </p:nvPr>
        </p:nvSpPr>
        <p:spPr>
          <a:xfrm>
            <a:off x="2286001" y="4941570"/>
            <a:ext cx="7087197" cy="130805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en-US" sz="2400" dirty="0">
                <a:solidFill>
                  <a:srgbClr val="000000"/>
                </a:solidFill>
                <a:latin typeface="微软雅黑" panose="020B0503020204020204" pitchFamily="34" charset="-122"/>
              </a:rPr>
              <a:t>h1</a:t>
            </a:r>
            <a:r>
              <a:rPr lang="zh-CN" altLang="en-US" sz="2400" dirty="0">
                <a:solidFill>
                  <a:srgbClr val="000000"/>
                </a:solidFill>
                <a:latin typeface="微软雅黑" panose="020B0503020204020204" pitchFamily="34" charset="-122"/>
              </a:rPr>
              <a:t>为真的信任度</a:t>
            </a:r>
            <a:r>
              <a:rPr lang="en-US" altLang="zh-CN" sz="2400" dirty="0">
                <a:solidFill>
                  <a:srgbClr val="000000"/>
                </a:solidFill>
                <a:latin typeface="微软雅黑" panose="020B0503020204020204" pitchFamily="34" charset="-122"/>
              </a:rPr>
              <a:t>0.87</a:t>
            </a:r>
            <a:r>
              <a:rPr lang="zh-CN" altLang="en-US" sz="2400" dirty="0">
                <a:solidFill>
                  <a:srgbClr val="000000"/>
                </a:solidFill>
                <a:latin typeface="微软雅黑" panose="020B0503020204020204" pitchFamily="34" charset="-122"/>
              </a:rPr>
              <a:t>，非假的信任度为</a:t>
            </a:r>
            <a:r>
              <a:rPr lang="en-US" altLang="zh-CN" sz="2400" dirty="0">
                <a:solidFill>
                  <a:srgbClr val="000000"/>
                </a:solidFill>
                <a:latin typeface="微软雅黑" panose="020B0503020204020204" pitchFamily="34" charset="-122"/>
              </a:rPr>
              <a:t>0.934</a:t>
            </a:r>
            <a:r>
              <a:rPr lang="zh-CN" altLang="en-US" sz="2400" dirty="0">
                <a:solidFill>
                  <a:srgbClr val="000000"/>
                </a:solidFill>
                <a:latin typeface="微软雅黑" panose="020B0503020204020204" pitchFamily="34" charset="-122"/>
              </a:rPr>
              <a:t>；</a:t>
            </a:r>
          </a:p>
          <a:p>
            <a:pPr marL="0" indent="0" defTabSz="914400" eaLnBrk="1" hangingPunct="1">
              <a:lnSpc>
                <a:spcPct val="100000"/>
              </a:lnSpc>
              <a:spcAft>
                <a:spcPct val="0"/>
              </a:spcAft>
              <a:buNone/>
            </a:pPr>
            <a:r>
              <a:rPr lang="en-US" altLang="zh-CN" sz="2400" dirty="0">
                <a:solidFill>
                  <a:srgbClr val="000000"/>
                </a:solidFill>
                <a:latin typeface="微软雅黑" panose="020B0503020204020204" pitchFamily="34" charset="-122"/>
              </a:rPr>
              <a:t>h2</a:t>
            </a:r>
            <a:r>
              <a:rPr lang="zh-CN" altLang="en-US" sz="2400" dirty="0">
                <a:solidFill>
                  <a:srgbClr val="000000"/>
                </a:solidFill>
                <a:latin typeface="微软雅黑" panose="020B0503020204020204" pitchFamily="34" charset="-122"/>
              </a:rPr>
              <a:t>为真的信任度</a:t>
            </a:r>
            <a:r>
              <a:rPr lang="en-US" altLang="zh-CN" sz="2400" dirty="0">
                <a:solidFill>
                  <a:srgbClr val="000000"/>
                </a:solidFill>
                <a:latin typeface="微软雅黑" panose="020B0503020204020204" pitchFamily="34" charset="-122"/>
              </a:rPr>
              <a:t>0.066</a:t>
            </a:r>
            <a:r>
              <a:rPr lang="zh-CN" altLang="en-US" sz="2400" dirty="0">
                <a:solidFill>
                  <a:srgbClr val="000000"/>
                </a:solidFill>
                <a:latin typeface="微软雅黑" panose="020B0503020204020204" pitchFamily="34" charset="-122"/>
              </a:rPr>
              <a:t>，非假的信任度为</a:t>
            </a:r>
            <a:r>
              <a:rPr lang="en-US" altLang="zh-CN" sz="2400" dirty="0">
                <a:solidFill>
                  <a:srgbClr val="000000"/>
                </a:solidFill>
                <a:latin typeface="微软雅黑" panose="020B0503020204020204" pitchFamily="34" charset="-122"/>
              </a:rPr>
              <a:t>0.13</a:t>
            </a:r>
            <a:endParaRPr lang="en-US" altLang="en-US" sz="2400" dirty="0">
              <a:solidFill>
                <a:srgbClr val="000000"/>
              </a:solidFill>
              <a:latin typeface="微软雅黑" panose="020B0503020204020204" pitchFamily="34" charset="-122"/>
            </a:endParaRPr>
          </a:p>
          <a:p>
            <a:pPr marL="0" indent="0" defTabSz="914400" eaLnBrk="1" hangingPunct="1">
              <a:lnSpc>
                <a:spcPct val="100000"/>
              </a:lnSpc>
              <a:spcBef>
                <a:spcPts val="600"/>
              </a:spcBef>
              <a:spcAft>
                <a:spcPts val="0"/>
              </a:spcAft>
              <a:buNone/>
            </a:pPr>
            <a:r>
              <a:rPr lang="en-US" altLang="en-US" sz="2600" dirty="0">
                <a:solidFill>
                  <a:srgbClr val="000000"/>
                </a:solidFill>
                <a:latin typeface="微软雅黑" panose="020B0503020204020204" pitchFamily="34" charset="-122"/>
              </a:rPr>
              <a:t>结论：小王感冒了</a:t>
            </a:r>
            <a:r>
              <a:rPr lang="zh-CN" altLang="en-US" sz="2600" dirty="0">
                <a:solidFill>
                  <a:srgbClr val="000000"/>
                </a:solidFill>
                <a:latin typeface="微软雅黑" panose="020B0503020204020204" pitchFamily="34" charset="-122"/>
              </a:rPr>
              <a:t>而非过敏性鼻炎</a:t>
            </a:r>
            <a:r>
              <a:rPr lang="en-US" altLang="en-US" sz="2600" dirty="0">
                <a:solidFill>
                  <a:srgbClr val="000000"/>
                </a:solidFill>
                <a:latin typeface="微软雅黑" panose="020B0503020204020204" pitchFamily="34" charset="-122"/>
              </a:rPr>
              <a:t>。 </a:t>
            </a:r>
          </a:p>
        </p:txBody>
      </p:sp>
      <p:sp>
        <p:nvSpPr>
          <p:cNvPr id="105481" name="Text Box 8"/>
          <p:cNvSpPr txBox="1"/>
          <p:nvPr/>
        </p:nvSpPr>
        <p:spPr>
          <a:xfrm>
            <a:off x="2286001" y="381001"/>
            <a:ext cx="2066591" cy="492443"/>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zh-CN" altLang="en-US" sz="2600" dirty="0">
                <a:latin typeface="微软雅黑" panose="020B0503020204020204" pitchFamily="34" charset="-122"/>
              </a:rPr>
              <a:t>信任函数： </a:t>
            </a:r>
          </a:p>
        </p:txBody>
      </p:sp>
      <p:graphicFrame>
        <p:nvGraphicFramePr>
          <p:cNvPr id="105482" name="Object 9"/>
          <p:cNvGraphicFramePr/>
          <p:nvPr/>
        </p:nvGraphicFramePr>
        <p:xfrm>
          <a:off x="2667000" y="990600"/>
          <a:ext cx="3505200" cy="446088"/>
        </p:xfrm>
        <a:graphic>
          <a:graphicData uri="http://schemas.openxmlformats.org/presentationml/2006/ole">
            <mc:AlternateContent xmlns:mc="http://schemas.openxmlformats.org/markup-compatibility/2006">
              <mc:Choice xmlns:v="urn:schemas-microsoft-com:vml" Requires="v">
                <p:oleObj r:id="rId13" imgW="1726565" imgH="215900" progId="Equation.3">
                  <p:embed/>
                </p:oleObj>
              </mc:Choice>
              <mc:Fallback>
                <p:oleObj r:id="rId13" imgW="1726565" imgH="215900" progId="Equation.3">
                  <p:embed/>
                  <p:pic>
                    <p:nvPicPr>
                      <p:cNvPr id="105482" name="Object 9"/>
                      <p:cNvPicPr/>
                      <p:nvPr/>
                    </p:nvPicPr>
                    <p:blipFill>
                      <a:blip r:embed="rId14"/>
                      <a:stretch>
                        <a:fillRect/>
                      </a:stretch>
                    </p:blipFill>
                    <p:spPr>
                      <a:xfrm>
                        <a:off x="2667000" y="990600"/>
                        <a:ext cx="3505200" cy="446088"/>
                      </a:xfrm>
                      <a:prstGeom prst="rect">
                        <a:avLst/>
                      </a:prstGeom>
                      <a:noFill/>
                      <a:ln w="38100">
                        <a:noFill/>
                        <a:miter/>
                      </a:ln>
                    </p:spPr>
                  </p:pic>
                </p:oleObj>
              </mc:Fallback>
            </mc:AlternateContent>
          </a:graphicData>
        </a:graphic>
      </p:graphicFrame>
      <p:graphicFrame>
        <p:nvGraphicFramePr>
          <p:cNvPr id="105483" name="Object 10"/>
          <p:cNvGraphicFramePr/>
          <p:nvPr/>
        </p:nvGraphicFramePr>
        <p:xfrm>
          <a:off x="2743200" y="1676400"/>
          <a:ext cx="3505200" cy="419100"/>
        </p:xfrm>
        <a:graphic>
          <a:graphicData uri="http://schemas.openxmlformats.org/presentationml/2006/ole">
            <mc:AlternateContent xmlns:mc="http://schemas.openxmlformats.org/markup-compatibility/2006">
              <mc:Choice xmlns:v="urn:schemas-microsoft-com:vml" Requires="v">
                <p:oleObj r:id="rId15" imgW="1841500" imgH="215900" progId="Equation.3">
                  <p:embed/>
                </p:oleObj>
              </mc:Choice>
              <mc:Fallback>
                <p:oleObj r:id="rId15" imgW="1841500" imgH="215900" progId="Equation.3">
                  <p:embed/>
                  <p:pic>
                    <p:nvPicPr>
                      <p:cNvPr id="105483" name="Object 10"/>
                      <p:cNvPicPr/>
                      <p:nvPr/>
                    </p:nvPicPr>
                    <p:blipFill>
                      <a:blip r:embed="rId16"/>
                      <a:stretch>
                        <a:fillRect/>
                      </a:stretch>
                    </p:blipFill>
                    <p:spPr>
                      <a:xfrm>
                        <a:off x="2743200" y="1676400"/>
                        <a:ext cx="3505200" cy="419100"/>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2295607918"/>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06499"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0650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345</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6501"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微软雅黑" panose="020B0503020204020204" pitchFamily="34" charset="-122"/>
                <a:sym typeface="微软雅黑" panose="020B0503020204020204" pitchFamily="34" charset="-122"/>
              </a:rPr>
              <a:t>第4章  不确定性推理方法</a:t>
            </a:r>
          </a:p>
        </p:txBody>
      </p:sp>
      <p:sp>
        <p:nvSpPr>
          <p:cNvPr id="106502" name="Rectangle 3"/>
          <p:cNvSpPr>
            <a:spLocks noGrp="1" noChangeArrowheads="1"/>
          </p:cNvSpPr>
          <p:nvPr>
            <p:ph idx="9"/>
            <p:custDataLst>
              <p:tags r:id="rId4"/>
            </p:custDataLst>
          </p:nvPr>
        </p:nvSpPr>
        <p:spPr>
          <a:xfrm>
            <a:off x="2063751" y="908051"/>
            <a:ext cx="8353425" cy="5400675"/>
          </a:xfrm>
        </p:spPr>
        <p:txBody>
          <a:bodyPr wrap="square" lIns="91440" tIns="45720" rIns="91440" bIns="45720" numCol="1" anchor="t" anchorCtr="0" compatLnSpc="1"/>
          <a:lstStyle/>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4.1  不确定性推理的基本概念 </a:t>
            </a: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4.2  可信度方法</a:t>
            </a: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4.3  证据理论</a:t>
            </a:r>
          </a:p>
          <a:p>
            <a:pPr marL="469900" indent="-469900" algn="just" fontAlgn="base">
              <a:lnSpc>
                <a:spcPct val="140000"/>
              </a:lnSpc>
              <a:spcBef>
                <a:spcPct val="30000"/>
              </a:spcBef>
              <a:spcAft>
                <a:spcPct val="0"/>
              </a:spcAft>
              <a:buClr>
                <a:schemeClr val="accent2"/>
              </a:buClr>
              <a:buSzTx/>
              <a:buFont typeface="Wingdings" panose="05000000000000000000" pitchFamily="2" charset="2"/>
              <a:buChar char="o"/>
              <a:defRPr/>
            </a:pPr>
            <a:r>
              <a:rPr lang="en-US" altLang="zh-CN" sz="3000" b="1" spc="15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4.4  模糊推理方法 </a:t>
            </a:r>
          </a:p>
        </p:txBody>
      </p:sp>
    </p:spTree>
    <p:custDataLst>
      <p:tags r:id="rId1"/>
    </p:custDataLst>
    <p:extLst>
      <p:ext uri="{BB962C8B-B14F-4D97-AF65-F5344CB8AC3E}">
        <p14:creationId xmlns:p14="http://schemas.microsoft.com/office/powerpoint/2010/main" val="4171913000"/>
      </p:ext>
    </p:extLst>
  </p:cSld>
  <p:clrMapOvr>
    <a:masterClrMapping/>
  </p:clrMapOvr>
  <p:transition>
    <p:random/>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07523"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0752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346</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525"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微软雅黑" panose="020B0503020204020204" pitchFamily="34" charset="-122"/>
                <a:sym typeface="微软雅黑" panose="020B0503020204020204" pitchFamily="34" charset="-122"/>
              </a:rPr>
              <a:t>第4章  不确定性推理方法</a:t>
            </a:r>
          </a:p>
        </p:txBody>
      </p:sp>
      <p:sp>
        <p:nvSpPr>
          <p:cNvPr id="107526" name="Rectangle 3"/>
          <p:cNvSpPr>
            <a:spLocks noGrp="1" noChangeArrowheads="1"/>
          </p:cNvSpPr>
          <p:nvPr>
            <p:ph idx="9"/>
            <p:custDataLst>
              <p:tags r:id="rId4"/>
            </p:custDataLst>
          </p:nvPr>
        </p:nvSpPr>
        <p:spPr>
          <a:xfrm>
            <a:off x="1945005" y="908051"/>
            <a:ext cx="8472170" cy="5076825"/>
          </a:xfrm>
          <a:solidFill>
            <a:srgbClr val="D9D9D9"/>
          </a:solidFill>
        </p:spPr>
        <p:txBody>
          <a:bodyPr wrap="square" lIns="91440" tIns="45720" rIns="91440" bIns="45720" numCol="1" anchor="t" anchorCtr="0" compatLnSpc="1"/>
          <a:lstStyle/>
          <a:p>
            <a:pPr marL="0" indent="-469900" algn="just" fontAlgn="base">
              <a:lnSpc>
                <a:spcPct val="140000"/>
              </a:lnSpc>
              <a:spcBef>
                <a:spcPct val="30000"/>
              </a:spcBef>
              <a:spcAft>
                <a:spcPct val="0"/>
              </a:spcAft>
              <a:buClr>
                <a:schemeClr val="accent2"/>
              </a:buClr>
              <a:buSzTx/>
              <a:buNone/>
              <a:defRPr/>
            </a:pPr>
            <a:r>
              <a:rPr lang="en-US" altLang="zh-CN" sz="2000" b="1" spc="150" dirty="0" err="1">
                <a:latin typeface="仿宋" panose="02010609060101010101" pitchFamily="49" charset="-122"/>
                <a:ea typeface="仿宋" panose="02010609060101010101" pitchFamily="49" charset="-122"/>
                <a:sym typeface="微软雅黑" panose="020B0503020204020204" pitchFamily="34" charset="-122"/>
              </a:rPr>
              <a:t>不确定性</a:t>
            </a:r>
            <a:r>
              <a:rPr lang="zh-CN" altLang="en-US" sz="2000" b="1" spc="150" dirty="0">
                <a:latin typeface="仿宋" panose="02010609060101010101" pitchFamily="49" charset="-122"/>
                <a:ea typeface="仿宋" panose="02010609060101010101" pitchFamily="49" charset="-122"/>
                <a:sym typeface="微软雅黑" panose="020B0503020204020204" pitchFamily="34" charset="-122"/>
              </a:rPr>
              <a:t>：</a:t>
            </a:r>
            <a:r>
              <a:rPr lang="en-US" altLang="zh-CN" sz="2000" b="1" spc="150" dirty="0" err="1">
                <a:latin typeface="仿宋" panose="02010609060101010101" pitchFamily="49" charset="-122"/>
                <a:ea typeface="仿宋" panose="02010609060101010101" pitchFamily="49" charset="-122"/>
                <a:sym typeface="微软雅黑" panose="020B0503020204020204" pitchFamily="34" charset="-122"/>
              </a:rPr>
              <a:t>人工智能中的不确定性主要由两个方面引起的：随机性和模糊性</a:t>
            </a:r>
            <a:r>
              <a:rPr lang="en-US" altLang="zh-CN" sz="2000" b="1" spc="150" dirty="0">
                <a:latin typeface="仿宋" panose="02010609060101010101" pitchFamily="49" charset="-122"/>
                <a:ea typeface="仿宋" panose="02010609060101010101" pitchFamily="49" charset="-122"/>
                <a:sym typeface="微软雅黑" panose="020B0503020204020204" pitchFamily="34" charset="-122"/>
              </a:rPr>
              <a:t>。</a:t>
            </a:r>
          </a:p>
          <a:p>
            <a:pPr marL="0" indent="-469900" algn="just" fontAlgn="base">
              <a:lnSpc>
                <a:spcPct val="140000"/>
              </a:lnSpc>
              <a:spcBef>
                <a:spcPct val="30000"/>
              </a:spcBef>
              <a:spcAft>
                <a:spcPct val="0"/>
              </a:spcAft>
              <a:buClr>
                <a:schemeClr val="accent2"/>
              </a:buClr>
              <a:buSzTx/>
              <a:buNone/>
              <a:defRPr/>
            </a:pPr>
            <a:r>
              <a:rPr lang="en-US" altLang="zh-CN" sz="2000" b="1" spc="150" dirty="0">
                <a:latin typeface="仿宋" panose="02010609060101010101" pitchFamily="49" charset="-122"/>
                <a:ea typeface="仿宋" panose="02010609060101010101" pitchFamily="49" charset="-122"/>
                <a:sym typeface="微软雅黑" panose="020B0503020204020204" pitchFamily="34" charset="-122"/>
              </a:rPr>
              <a:t>随机不确定性，一般通过</a:t>
            </a:r>
            <a:r>
              <a:rPr lang="en-US" altLang="zh-CN" sz="2000" b="1" spc="150" dirty="0">
                <a:latin typeface="仿宋" panose="02010609060101010101" pitchFamily="49" charset="-122"/>
                <a:ea typeface="仿宋" panose="02010609060101010101" pitchFamily="49" charset="-122"/>
                <a:sym typeface="宋体" panose="02010600030101010101" pitchFamily="2" charset="-122"/>
              </a:rPr>
              <a:t>基于概率的不确定性表示和推理方法，例如：可信度方法、证据理论。这种方式没有把事物自身所具有的模糊性反映出来，也不能对其客观存在的模糊性进行有效处理。</a:t>
            </a:r>
            <a:endParaRPr lang="en-US" altLang="zh-CN" sz="2000" b="1" spc="150" dirty="0">
              <a:latin typeface="仿宋" panose="02010609060101010101" pitchFamily="49" charset="-122"/>
              <a:ea typeface="仿宋" panose="02010609060101010101" pitchFamily="49" charset="-122"/>
              <a:sym typeface="微软雅黑" panose="020B0503020204020204" pitchFamily="34" charset="-122"/>
            </a:endParaRPr>
          </a:p>
          <a:p>
            <a:pPr marL="0" indent="-469900" algn="just" fontAlgn="base">
              <a:lnSpc>
                <a:spcPct val="140000"/>
              </a:lnSpc>
              <a:spcBef>
                <a:spcPct val="30000"/>
              </a:spcBef>
              <a:spcAft>
                <a:spcPct val="0"/>
              </a:spcAft>
              <a:buClr>
                <a:schemeClr val="accent2"/>
              </a:buClr>
              <a:buSzTx/>
              <a:buNone/>
              <a:defRPr/>
            </a:pPr>
            <a:r>
              <a:rPr lang="en-US" altLang="zh-CN" sz="2000" b="1" spc="150" dirty="0">
                <a:latin typeface="仿宋" panose="02010609060101010101" pitchFamily="49" charset="-122"/>
                <a:ea typeface="仿宋" panose="02010609060101010101" pitchFamily="49" charset="-122"/>
                <a:sym typeface="微软雅黑" panose="020B0503020204020204" pitchFamily="34" charset="-122"/>
              </a:rPr>
              <a:t>模糊不确定性，就是一些命题中出现的言辞没有明确的内涵和外延，即是模糊不清的。例如：某个人个子高，他很爱吃苹果。Zadeh提出的模糊集理论及其在此基础上发展起来的可能性理论主要用于对这类事物的模糊性进行表示和处理。</a:t>
            </a:r>
          </a:p>
          <a:p>
            <a:pPr marL="0" indent="-469900" algn="just" fontAlgn="base">
              <a:lnSpc>
                <a:spcPct val="140000"/>
              </a:lnSpc>
              <a:spcBef>
                <a:spcPct val="30000"/>
              </a:spcBef>
              <a:spcAft>
                <a:spcPct val="0"/>
              </a:spcAft>
              <a:buClr>
                <a:schemeClr val="accent2"/>
              </a:buClr>
              <a:buSzTx/>
              <a:buNone/>
              <a:defRPr/>
            </a:pPr>
            <a:endParaRPr lang="en-US" altLang="zh-CN" sz="2000" b="1" spc="150" dirty="0">
              <a:latin typeface="仿宋" panose="02010609060101010101" pitchFamily="49" charset="-122"/>
              <a:ea typeface="仿宋" panose="02010609060101010101" pitchFamily="49"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1562763289"/>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08547"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0854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347</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549"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微软雅黑" panose="020B0503020204020204" pitchFamily="34" charset="-122"/>
                <a:sym typeface="微软雅黑" panose="020B0503020204020204" pitchFamily="34" charset="-122"/>
              </a:rPr>
              <a:t>第4章  不确定性推理方法</a:t>
            </a:r>
          </a:p>
        </p:txBody>
      </p:sp>
      <p:sp>
        <p:nvSpPr>
          <p:cNvPr id="108550" name="Rectangle 3"/>
          <p:cNvSpPr>
            <a:spLocks noGrp="1" noChangeArrowheads="1"/>
          </p:cNvSpPr>
          <p:nvPr>
            <p:ph idx="9"/>
            <p:custDataLst>
              <p:tags r:id="rId4"/>
            </p:custDataLst>
          </p:nvPr>
        </p:nvSpPr>
        <p:spPr>
          <a:xfrm>
            <a:off x="1919289" y="1287464"/>
            <a:ext cx="8088313" cy="4733925"/>
          </a:xfrm>
          <a:solidFill>
            <a:srgbClr val="D9D9D9"/>
          </a:solidFill>
        </p:spPr>
        <p:txBody>
          <a:bodyPr wrap="square" lIns="91440" tIns="45720" rIns="91440" bIns="45720" numCol="1" anchor="t" anchorCtr="0" compatLnSpc="1"/>
          <a:lstStyle/>
          <a:p>
            <a:pPr marL="0" indent="-469900" algn="just" fontAlgn="base">
              <a:lnSpc>
                <a:spcPct val="150000"/>
              </a:lnSpc>
              <a:spcBef>
                <a:spcPct val="30000"/>
              </a:spcBef>
              <a:spcAft>
                <a:spcPct val="0"/>
              </a:spcAft>
              <a:buClr>
                <a:schemeClr val="accent2"/>
              </a:buClr>
              <a:buSzTx/>
              <a:buNone/>
              <a:defRPr/>
            </a:pP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隶属函数是模糊数学最显著的特征,它描述了事物的不确定性,加上其值域与概率密度函数的值域相同,使人容易将两者混淆。虽然两者都研究不确定性,但却有着本质的区别.</a:t>
            </a:r>
            <a:endPar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469900" algn="just" fontAlgn="base">
              <a:lnSpc>
                <a:spcPct val="150000"/>
              </a:lnSpc>
              <a:spcBef>
                <a:spcPct val="30000"/>
              </a:spcBef>
              <a:spcAft>
                <a:spcPct val="0"/>
              </a:spcAft>
              <a:buClr>
                <a:schemeClr val="accent2"/>
              </a:buClr>
              <a:buSzTx/>
              <a:buNone/>
              <a:defRPr/>
            </a:pP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概率论研究的是事物出现与否所表现的不确定性,而事物本身的含义十分明确.比如某市车祸的概率,车祸本身没有什么不明确,只是它发生的频数是个不确定的数,但徘徊在某一数值的左右.</a:t>
            </a:r>
            <a:endPar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469900" algn="just" fontAlgn="base">
              <a:lnSpc>
                <a:spcPct val="150000"/>
              </a:lnSpc>
              <a:spcBef>
                <a:spcPct val="30000"/>
              </a:spcBef>
              <a:spcAft>
                <a:spcPct val="0"/>
              </a:spcAft>
              <a:buClr>
                <a:schemeClr val="accent2"/>
              </a:buClr>
              <a:buSzTx/>
              <a:buNone/>
              <a:defRPr/>
            </a:pP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然而模糊数学所研究的不确定性则是事物本身.这种事物被说成是甲还是乙,有时到了模棱两可的地步,最后只能说它是甲的程度是多少,是乙的可能性是多少,即这一事物是否符合某一概念没有明确的界限,仅用隶属度对符合的程度进行度量。</a:t>
            </a:r>
          </a:p>
        </p:txBody>
      </p:sp>
    </p:spTree>
    <p:custDataLst>
      <p:tags r:id="rId1"/>
    </p:custDataLst>
    <p:extLst>
      <p:ext uri="{BB962C8B-B14F-4D97-AF65-F5344CB8AC3E}">
        <p14:creationId xmlns:p14="http://schemas.microsoft.com/office/powerpoint/2010/main" val="103587020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09571"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0957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348</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573"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  模糊推理方法</a:t>
            </a:r>
          </a:p>
        </p:txBody>
      </p:sp>
      <p:sp>
        <p:nvSpPr>
          <p:cNvPr id="364547" name="Rectangle 3"/>
          <p:cNvSpPr>
            <a:spLocks noGrp="1" noChangeArrowheads="1"/>
          </p:cNvSpPr>
          <p:nvPr>
            <p:ph idx="9"/>
            <p:custDataLst>
              <p:tags r:id="rId4"/>
            </p:custDataLst>
          </p:nvPr>
        </p:nvSpPr>
        <p:spPr>
          <a:xfrm>
            <a:off x="1981200" y="914401"/>
            <a:ext cx="8642350" cy="5400675"/>
          </a:xfrm>
        </p:spPr>
        <p:txBody>
          <a:bodyPr wrap="square" lIns="91440" tIns="45720" rIns="91440" bIns="45720" numCol="1" anchor="t" anchorCtr="0" compatLnSpc="1"/>
          <a:lstStyle/>
          <a:p>
            <a:pPr marL="469900" indent="-469900" algn="just" fontAlgn="base">
              <a:lnSpc>
                <a:spcPct val="140000"/>
              </a:lnSpc>
              <a:spcBef>
                <a:spcPct val="30000"/>
              </a:spcBef>
              <a:spcAft>
                <a:spcPct val="0"/>
              </a:spcAft>
              <a:buClr>
                <a:schemeClr val="accent2"/>
              </a:buClr>
              <a:buSzPct val="60000"/>
              <a:buBlip>
                <a:blip r:embed="rId9"/>
              </a:buBlip>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4.4.1  模糊逻辑的提出与发展</a:t>
            </a:r>
          </a:p>
          <a:p>
            <a:pPr marL="469900" indent="-469900" algn="just" fontAlgn="base">
              <a:lnSpc>
                <a:spcPct val="140000"/>
              </a:lnSpc>
              <a:spcBef>
                <a:spcPct val="30000"/>
              </a:spcBef>
              <a:spcAft>
                <a:spcPct val="0"/>
              </a:spcAft>
              <a:buClr>
                <a:schemeClr val="accent2"/>
              </a:buClr>
              <a:buSzPct val="60000"/>
              <a:buBlip>
                <a:blip r:embed="rId9"/>
              </a:buBlip>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4.4.2  模糊集合的表示和隶属度函数的建立</a:t>
            </a:r>
          </a:p>
          <a:p>
            <a:pPr marL="469900" indent="-469900" algn="just" fontAlgn="base">
              <a:lnSpc>
                <a:spcPct val="140000"/>
              </a:lnSpc>
              <a:spcBef>
                <a:spcPct val="30000"/>
              </a:spcBef>
              <a:spcAft>
                <a:spcPct val="0"/>
              </a:spcAft>
              <a:buClr>
                <a:schemeClr val="accent2"/>
              </a:buClr>
              <a:buSzPct val="60000"/>
              <a:buBlip>
                <a:blip r:embed="rId9"/>
              </a:buBlip>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4.4.3  模糊集合的运算</a:t>
            </a:r>
          </a:p>
          <a:p>
            <a:pPr marL="469900" indent="-469900" algn="just" fontAlgn="base">
              <a:lnSpc>
                <a:spcPct val="140000"/>
              </a:lnSpc>
              <a:spcBef>
                <a:spcPct val="30000"/>
              </a:spcBef>
              <a:spcAft>
                <a:spcPct val="0"/>
              </a:spcAft>
              <a:buClr>
                <a:schemeClr val="accent2"/>
              </a:buClr>
              <a:buSzPct val="60000"/>
              <a:buBlip>
                <a:blip r:embed="rId9"/>
              </a:buBlip>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4.4.4  模糊关系与模糊关系的合成</a:t>
            </a:r>
          </a:p>
          <a:p>
            <a:pPr marL="469900" indent="-469900" algn="just" fontAlgn="base">
              <a:lnSpc>
                <a:spcPct val="140000"/>
              </a:lnSpc>
              <a:spcBef>
                <a:spcPct val="30000"/>
              </a:spcBef>
              <a:spcAft>
                <a:spcPct val="0"/>
              </a:spcAft>
              <a:buClr>
                <a:schemeClr val="accent2"/>
              </a:buClr>
              <a:buSzPct val="60000"/>
              <a:buBlip>
                <a:blip r:embed="rId9"/>
              </a:buBlip>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4.4.5  模糊推理</a:t>
            </a:r>
          </a:p>
          <a:p>
            <a:pPr marL="469900" indent="-469900" algn="just" fontAlgn="base">
              <a:lnSpc>
                <a:spcPct val="140000"/>
              </a:lnSpc>
              <a:spcBef>
                <a:spcPct val="30000"/>
              </a:spcBef>
              <a:spcAft>
                <a:spcPct val="0"/>
              </a:spcAft>
              <a:buClr>
                <a:schemeClr val="accent2"/>
              </a:buClr>
              <a:buSzPct val="60000"/>
              <a:buBlip>
                <a:blip r:embed="rId9"/>
              </a:buBlip>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4.4.6  模糊决策</a:t>
            </a:r>
          </a:p>
        </p:txBody>
      </p:sp>
    </p:spTree>
    <p:custDataLst>
      <p:tags r:id="rId1"/>
    </p:custDataLst>
    <p:extLst>
      <p:ext uri="{BB962C8B-B14F-4D97-AF65-F5344CB8AC3E}">
        <p14:creationId xmlns:p14="http://schemas.microsoft.com/office/powerpoint/2010/main" val="16861899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4547">
                                            <p:txEl>
                                              <p:pRg st="0" end="0"/>
                                            </p:txEl>
                                          </p:spTgt>
                                        </p:tgtEl>
                                        <p:attrNameLst>
                                          <p:attrName>style.visibility</p:attrName>
                                        </p:attrNameLst>
                                      </p:cBhvr>
                                      <p:to>
                                        <p:strVal val="visible"/>
                                      </p:to>
                                    </p:set>
                                    <p:anim calcmode="lin" valueType="num">
                                      <p:cBhvr>
                                        <p:cTn id="7" dur="500" fill="hold"/>
                                        <p:tgtEl>
                                          <p:spTgt spid="364547">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36454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364547">
                                            <p:txEl>
                                              <p:pRg st="1" end="1"/>
                                            </p:txEl>
                                          </p:spTgt>
                                        </p:tgtEl>
                                        <p:attrNameLst>
                                          <p:attrName>style.visibility</p:attrName>
                                        </p:attrNameLst>
                                      </p:cBhvr>
                                      <p:to>
                                        <p:strVal val="visible"/>
                                      </p:to>
                                    </p:set>
                                    <p:anim calcmode="lin" valueType="num">
                                      <p:cBhvr>
                                        <p:cTn id="12" dur="500" fill="hold"/>
                                        <p:tgtEl>
                                          <p:spTgt spid="364547">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364547">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2000"/>
                                  </p:stCondLst>
                                  <p:childTnLst>
                                    <p:set>
                                      <p:cBhvr>
                                        <p:cTn id="16" dur="1" fill="hold">
                                          <p:stCondLst>
                                            <p:cond delay="0"/>
                                          </p:stCondLst>
                                        </p:cTn>
                                        <p:tgtEl>
                                          <p:spTgt spid="364547">
                                            <p:txEl>
                                              <p:pRg st="2" end="2"/>
                                            </p:txEl>
                                          </p:spTgt>
                                        </p:tgtEl>
                                        <p:attrNameLst>
                                          <p:attrName>style.visibility</p:attrName>
                                        </p:attrNameLst>
                                      </p:cBhvr>
                                      <p:to>
                                        <p:strVal val="visible"/>
                                      </p:to>
                                    </p:set>
                                    <p:anim calcmode="lin" valueType="num">
                                      <p:cBhvr>
                                        <p:cTn id="17" dur="500" fill="hold"/>
                                        <p:tgtEl>
                                          <p:spTgt spid="364547">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364547">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500"/>
                            </p:stCondLst>
                            <p:childTnLst>
                              <p:par>
                                <p:cTn id="20" presetID="2" presetClass="entr" presetSubtype="8" fill="hold" grpId="0" nodeType="afterEffect">
                                  <p:stCondLst>
                                    <p:cond delay="2000"/>
                                  </p:stCondLst>
                                  <p:childTnLst>
                                    <p:set>
                                      <p:cBhvr>
                                        <p:cTn id="21" dur="1" fill="hold">
                                          <p:stCondLst>
                                            <p:cond delay="0"/>
                                          </p:stCondLst>
                                        </p:cTn>
                                        <p:tgtEl>
                                          <p:spTgt spid="364547">
                                            <p:txEl>
                                              <p:pRg st="3" end="3"/>
                                            </p:txEl>
                                          </p:spTgt>
                                        </p:tgtEl>
                                        <p:attrNameLst>
                                          <p:attrName>style.visibility</p:attrName>
                                        </p:attrNameLst>
                                      </p:cBhvr>
                                      <p:to>
                                        <p:strVal val="visible"/>
                                      </p:to>
                                    </p:set>
                                    <p:anim calcmode="lin" valueType="num">
                                      <p:cBhvr>
                                        <p:cTn id="22" dur="500" fill="hold"/>
                                        <p:tgtEl>
                                          <p:spTgt spid="364547">
                                            <p:txEl>
                                              <p:pRg st="3" end="3"/>
                                            </p:txEl>
                                          </p:spTgt>
                                        </p:tgtEl>
                                        <p:attrNameLst>
                                          <p:attrName>ppt_x</p:attrName>
                                        </p:attrNameLst>
                                      </p:cBhvr>
                                      <p:tavLst>
                                        <p:tav tm="0">
                                          <p:val>
                                            <p:strVal val="0-#ppt_w/2"/>
                                          </p:val>
                                        </p:tav>
                                        <p:tav tm="100000">
                                          <p:val>
                                            <p:strVal val="#ppt_x"/>
                                          </p:val>
                                        </p:tav>
                                      </p:tavLst>
                                    </p:anim>
                                    <p:anim calcmode="lin" valueType="num">
                                      <p:cBhvr>
                                        <p:cTn id="23" dur="500" fill="hold"/>
                                        <p:tgtEl>
                                          <p:spTgt spid="364547">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8000"/>
                            </p:stCondLst>
                            <p:childTnLst>
                              <p:par>
                                <p:cTn id="25" presetID="2" presetClass="entr" presetSubtype="8" fill="hold" grpId="0" nodeType="afterEffect">
                                  <p:stCondLst>
                                    <p:cond delay="2000"/>
                                  </p:stCondLst>
                                  <p:childTnLst>
                                    <p:set>
                                      <p:cBhvr>
                                        <p:cTn id="26" dur="1" fill="hold">
                                          <p:stCondLst>
                                            <p:cond delay="0"/>
                                          </p:stCondLst>
                                        </p:cTn>
                                        <p:tgtEl>
                                          <p:spTgt spid="364547">
                                            <p:txEl>
                                              <p:pRg st="4" end="4"/>
                                            </p:txEl>
                                          </p:spTgt>
                                        </p:tgtEl>
                                        <p:attrNameLst>
                                          <p:attrName>style.visibility</p:attrName>
                                        </p:attrNameLst>
                                      </p:cBhvr>
                                      <p:to>
                                        <p:strVal val="visible"/>
                                      </p:to>
                                    </p:set>
                                    <p:anim calcmode="lin" valueType="num">
                                      <p:cBhvr>
                                        <p:cTn id="27" dur="500" fill="hold"/>
                                        <p:tgtEl>
                                          <p:spTgt spid="364547">
                                            <p:txEl>
                                              <p:pRg st="4" end="4"/>
                                            </p:txEl>
                                          </p:spTgt>
                                        </p:tgtEl>
                                        <p:attrNameLst>
                                          <p:attrName>ppt_x</p:attrName>
                                        </p:attrNameLst>
                                      </p:cBhvr>
                                      <p:tavLst>
                                        <p:tav tm="0">
                                          <p:val>
                                            <p:strVal val="0-#ppt_w/2"/>
                                          </p:val>
                                        </p:tav>
                                        <p:tav tm="100000">
                                          <p:val>
                                            <p:strVal val="#ppt_x"/>
                                          </p:val>
                                        </p:tav>
                                      </p:tavLst>
                                    </p:anim>
                                    <p:anim calcmode="lin" valueType="num">
                                      <p:cBhvr>
                                        <p:cTn id="28" dur="500" fill="hold"/>
                                        <p:tgtEl>
                                          <p:spTgt spid="364547">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10500"/>
                            </p:stCondLst>
                            <p:childTnLst>
                              <p:par>
                                <p:cTn id="30" presetID="2" presetClass="entr" presetSubtype="8" fill="hold" grpId="0" nodeType="afterEffect">
                                  <p:stCondLst>
                                    <p:cond delay="2000"/>
                                  </p:stCondLst>
                                  <p:childTnLst>
                                    <p:set>
                                      <p:cBhvr>
                                        <p:cTn id="31" dur="1" fill="hold">
                                          <p:stCondLst>
                                            <p:cond delay="0"/>
                                          </p:stCondLst>
                                        </p:cTn>
                                        <p:tgtEl>
                                          <p:spTgt spid="364547">
                                            <p:txEl>
                                              <p:pRg st="5" end="5"/>
                                            </p:txEl>
                                          </p:spTgt>
                                        </p:tgtEl>
                                        <p:attrNameLst>
                                          <p:attrName>style.visibility</p:attrName>
                                        </p:attrNameLst>
                                      </p:cBhvr>
                                      <p:to>
                                        <p:strVal val="visible"/>
                                      </p:to>
                                    </p:set>
                                    <p:anim calcmode="lin" valueType="num">
                                      <p:cBhvr>
                                        <p:cTn id="32" dur="500" fill="hold"/>
                                        <p:tgtEl>
                                          <p:spTgt spid="364547">
                                            <p:txEl>
                                              <p:pRg st="5" end="5"/>
                                            </p:txEl>
                                          </p:spTgt>
                                        </p:tgtEl>
                                        <p:attrNameLst>
                                          <p:attrName>ppt_x</p:attrName>
                                        </p:attrNameLst>
                                      </p:cBhvr>
                                      <p:tavLst>
                                        <p:tav tm="0">
                                          <p:val>
                                            <p:strVal val="0-#ppt_w/2"/>
                                          </p:val>
                                        </p:tav>
                                        <p:tav tm="100000">
                                          <p:val>
                                            <p:strVal val="#ppt_x"/>
                                          </p:val>
                                        </p:tav>
                                      </p:tavLst>
                                    </p:anim>
                                    <p:anim calcmode="lin" valueType="num">
                                      <p:cBhvr>
                                        <p:cTn id="33" dur="500" fill="hold"/>
                                        <p:tgtEl>
                                          <p:spTgt spid="36454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7" grpId="0" build="p" advAuto="100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11619"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1162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349</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1621" name="Rectangle 4"/>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4.4.1 模糊逻辑的提出与发展</a:t>
            </a:r>
          </a:p>
        </p:txBody>
      </p:sp>
      <p:sp>
        <p:nvSpPr>
          <p:cNvPr id="111622" name="Rectangle 5"/>
          <p:cNvSpPr>
            <a:spLocks noGrp="1" noChangeArrowheads="1"/>
          </p:cNvSpPr>
          <p:nvPr>
            <p:ph idx="9"/>
            <p:custDataLst>
              <p:tags r:id="rId4"/>
            </p:custDataLst>
          </p:nvPr>
        </p:nvSpPr>
        <p:spPr>
          <a:xfrm>
            <a:off x="1774825" y="908051"/>
            <a:ext cx="8642350" cy="5400675"/>
          </a:xfrm>
        </p:spPr>
        <p:txBody>
          <a:bodyPr wrap="square" lIns="91440" tIns="45720" rIns="91440" bIns="45720" numCol="1" anchor="t" anchorCtr="0" compatLnSpc="1"/>
          <a:lstStyle/>
          <a:p>
            <a:pPr marL="0" indent="-469900" algn="just" fontAlgn="base">
              <a:lnSpc>
                <a:spcPct val="120000"/>
              </a:lnSpc>
              <a:spcBef>
                <a:spcPct val="30000"/>
              </a:spcBef>
              <a:spcAft>
                <a:spcPct val="0"/>
              </a:spcAft>
              <a:buClr>
                <a:schemeClr val="accent2"/>
              </a:buClr>
              <a:buSzTx/>
              <a:buFont typeface="Wingdings" panose="05000000000000000000" pitchFamily="2" charset="2"/>
              <a:buChar char="o"/>
              <a:defRPr/>
            </a:pPr>
            <a:r>
              <a:rPr lang="en-US" altLang="zh-CN" sz="30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1965年，美国L. A. Zadeh发表了“fuzzy set”的论文，首先提出了模糊理论。</a:t>
            </a:r>
          </a:p>
        </p:txBody>
      </p:sp>
      <p:pic>
        <p:nvPicPr>
          <p:cNvPr id="111623" name="Picture 6" descr="Zadeh"/>
          <p:cNvPicPr>
            <a:picLocks noChangeAspect="1"/>
          </p:cNvPicPr>
          <p:nvPr/>
        </p:nvPicPr>
        <p:blipFill>
          <a:blip r:embed="rId8"/>
          <a:stretch>
            <a:fillRect/>
          </a:stretch>
        </p:blipFill>
        <p:spPr>
          <a:xfrm>
            <a:off x="1524001" y="2209800"/>
            <a:ext cx="2963863" cy="4267200"/>
          </a:xfrm>
          <a:prstGeom prst="rect">
            <a:avLst/>
          </a:prstGeom>
          <a:noFill/>
          <a:ln w="9525">
            <a:noFill/>
          </a:ln>
        </p:spPr>
      </p:pic>
      <p:pic>
        <p:nvPicPr>
          <p:cNvPr id="111624" name="Picture 7" descr="jury_banquet_3"/>
          <p:cNvPicPr>
            <a:picLocks noChangeAspect="1"/>
          </p:cNvPicPr>
          <p:nvPr/>
        </p:nvPicPr>
        <p:blipFill>
          <a:blip r:embed="rId9"/>
          <a:stretch>
            <a:fillRect/>
          </a:stretch>
        </p:blipFill>
        <p:spPr>
          <a:xfrm>
            <a:off x="4456113" y="2133600"/>
            <a:ext cx="6248400" cy="4343400"/>
          </a:xfrm>
          <a:prstGeom prst="rect">
            <a:avLst/>
          </a:prstGeom>
          <a:noFill/>
          <a:ln w="9525">
            <a:noFill/>
          </a:ln>
        </p:spPr>
      </p:pic>
    </p:spTree>
    <p:custDataLst>
      <p:tags r:id="rId1"/>
    </p:custDataLst>
    <p:extLst>
      <p:ext uri="{BB962C8B-B14F-4D97-AF65-F5344CB8AC3E}">
        <p14:creationId xmlns:p14="http://schemas.microsoft.com/office/powerpoint/2010/main" val="193428482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 2.3.2  </a:t>
            </a:r>
            <a:r>
              <a:rPr lang="zh-CN" altLang="en-US" b="1" dirty="0">
                <a:solidFill>
                  <a:schemeClr val="tx1"/>
                </a:solidFill>
                <a:latin typeface="仿宋" panose="02010609060101010101" pitchFamily="49" charset="-122"/>
                <a:ea typeface="仿宋" panose="02010609060101010101" pitchFamily="49" charset="-122"/>
              </a:rPr>
              <a:t>谓词</a:t>
            </a:r>
          </a:p>
        </p:txBody>
      </p:sp>
      <p:sp>
        <p:nvSpPr>
          <p:cNvPr id="31746" name="灯片编号占位符 3"/>
          <p:cNvSpPr>
            <a:spLocks noGrp="1"/>
          </p:cNvSpPr>
          <p:nvPr>
            <p:ph type="sldNum" sz="quarter" idx="12"/>
          </p:nvPr>
        </p:nvSpPr>
        <p:spPr>
          <a:noFill/>
        </p:spPr>
        <p:txBody>
          <a:bodyPr/>
          <a:lstStyle/>
          <a:p>
            <a:pPr fontAlgn="base">
              <a:spcBef>
                <a:spcPct val="0"/>
              </a:spcBef>
              <a:spcAft>
                <a:spcPct val="0"/>
              </a:spcAft>
            </a:pPr>
            <a:fld id="{9C772066-AD00-4325-82B5-9918535DED00}"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35</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1750" name="Rectangle 12"/>
          <p:cNvSpPr>
            <a:spLocks noGrp="1" noChangeArrowheads="1"/>
          </p:cNvSpPr>
          <p:nvPr>
            <p:ph sz="quarter" idx="1"/>
          </p:nvPr>
        </p:nvSpPr>
        <p:spPr>
          <a:xfrm>
            <a:off x="1754502" y="1527049"/>
            <a:ext cx="8695563" cy="716667"/>
          </a:xfrm>
          <a:noFill/>
        </p:spPr>
        <p:txBody>
          <a:bodyPr/>
          <a:lstStyle/>
          <a:p>
            <a:pPr marL="533400" indent="-533400">
              <a:spcBef>
                <a:spcPct val="40000"/>
              </a:spcBef>
              <a:buClr>
                <a:srgbClr val="0000FF"/>
              </a:buClr>
              <a:buNone/>
            </a:pPr>
            <a:r>
              <a:rPr lang="zh-CN" altLang="en-US" sz="2400" b="1" dirty="0">
                <a:solidFill>
                  <a:srgbClr val="0000FF"/>
                </a:solidFill>
                <a:latin typeface="Times New Roman" panose="02020603050405020304" pitchFamily="18" charset="0"/>
              </a:rPr>
              <a:t>（</a:t>
            </a:r>
            <a:r>
              <a:rPr lang="en-US" altLang="zh-CN" sz="2400" b="1" dirty="0">
                <a:solidFill>
                  <a:srgbClr val="0000FF"/>
                </a:solidFill>
                <a:latin typeface="Times New Roman" panose="02020603050405020304" pitchFamily="18" charset="0"/>
              </a:rPr>
              <a:t>2</a:t>
            </a:r>
            <a:r>
              <a:rPr lang="zh-CN" altLang="en-US" sz="2400" b="1" dirty="0">
                <a:solidFill>
                  <a:srgbClr val="0000FF"/>
                </a:solidFill>
                <a:latin typeface="Times New Roman" panose="02020603050405020304" pitchFamily="18" charset="0"/>
              </a:rPr>
              <a:t>）</a:t>
            </a:r>
            <a:r>
              <a:rPr lang="zh-CN" altLang="en-US" b="1" dirty="0">
                <a:latin typeface="仿宋" panose="02010609060101010101" pitchFamily="49" charset="-122"/>
                <a:ea typeface="仿宋" panose="02010609060101010101" pitchFamily="49" charset="-122"/>
              </a:rPr>
              <a:t>个体是变元（变量）：</a:t>
            </a:r>
            <a:r>
              <a:rPr lang="zh-CN" altLang="en-US" sz="2600" dirty="0">
                <a:latin typeface="仿宋" panose="02010609060101010101" pitchFamily="49" charset="-122"/>
                <a:ea typeface="仿宋" panose="02010609060101010101" pitchFamily="49" charset="-122"/>
              </a:rPr>
              <a:t>没有指定的一个或者一组个体。</a:t>
            </a:r>
            <a:endParaRPr lang="zh-CN" altLang="en-US" b="1" dirty="0">
              <a:latin typeface="仿宋" panose="02010609060101010101" pitchFamily="49" charset="-122"/>
              <a:ea typeface="仿宋" panose="02010609060101010101" pitchFamily="49" charset="-122"/>
            </a:endParaRPr>
          </a:p>
        </p:txBody>
      </p:sp>
      <p:sp>
        <p:nvSpPr>
          <p:cNvPr id="31748" name="Rectangle 4"/>
          <p:cNvSpPr>
            <a:spLocks noChangeArrowheads="1"/>
          </p:cNvSpPr>
          <p:nvPr/>
        </p:nvSpPr>
        <p:spPr bwMode="auto">
          <a:xfrm>
            <a:off x="1524001" y="-1846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31749" name="Rectangle 5"/>
          <p:cNvSpPr>
            <a:spLocks noChangeArrowheads="1"/>
          </p:cNvSpPr>
          <p:nvPr/>
        </p:nvSpPr>
        <p:spPr bwMode="auto">
          <a:xfrm>
            <a:off x="1524001" y="-1846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31751" name="AutoShape 13"/>
          <p:cNvSpPr/>
          <p:nvPr/>
        </p:nvSpPr>
        <p:spPr bwMode="auto">
          <a:xfrm>
            <a:off x="3270250" y="3217863"/>
            <a:ext cx="7385050" cy="677862"/>
          </a:xfrm>
          <a:prstGeom prst="accentBorderCallout1">
            <a:avLst>
              <a:gd name="adj1" fmla="val 16861"/>
              <a:gd name="adj2" fmla="val -1032"/>
              <a:gd name="adj3" fmla="val -34190"/>
              <a:gd name="adj4" fmla="val -3764"/>
            </a:avLst>
          </a:prstGeom>
          <a:solidFill>
            <a:srgbClr val="FFFFFF"/>
          </a:solidFill>
          <a:ln w="9525">
            <a:solidFill>
              <a:schemeClr val="tx1"/>
            </a:solidFill>
            <a:miter lim="800000"/>
          </a:ln>
        </p:spPr>
        <p:txBody>
          <a:bodyPr/>
          <a:lstStyle/>
          <a:p>
            <a:pPr fontAlgn="base">
              <a:lnSpc>
                <a:spcPct val="120000"/>
              </a:lnSpc>
              <a:spcBef>
                <a:spcPct val="20000"/>
              </a:spcBef>
              <a:spcAft>
                <a:spcPct val="0"/>
              </a:spcAft>
              <a:buClr>
                <a:srgbClr val="CCB400"/>
              </a:buClr>
              <a:buFont typeface="Wingdings" panose="05000000000000000000" pitchFamily="2" charset="2"/>
              <a:buChar char="§"/>
            </a:pPr>
            <a:r>
              <a:rPr lang="en-US" altLang="zh-CN" sz="2800" b="1">
                <a:solidFill>
                  <a:prstClr val="black"/>
                </a:solidFill>
                <a:latin typeface="Times New Roman" panose="02020603050405020304" pitchFamily="18" charset="0"/>
                <a:ea typeface="宋体" panose="02010600030101010101" pitchFamily="2" charset="-122"/>
              </a:rPr>
              <a:t> “</a:t>
            </a:r>
            <a:r>
              <a:rPr lang="zh-CN" altLang="en-US" sz="2800" b="1">
                <a:solidFill>
                  <a:srgbClr val="CCB400"/>
                </a:solidFill>
                <a:latin typeface="Times New Roman" panose="02020603050405020304" pitchFamily="18" charset="0"/>
                <a:ea typeface="宋体" panose="02010600030101010101" pitchFamily="2" charset="-122"/>
              </a:rPr>
              <a:t>小李的父亲是教师</a:t>
            </a:r>
            <a:r>
              <a:rPr lang="zh-CN" altLang="en-US" sz="2800" b="1">
                <a:solidFill>
                  <a:prstClr val="black"/>
                </a:solidFill>
                <a:latin typeface="Times New Roman" panose="02020603050405020304" pitchFamily="18" charset="0"/>
                <a:ea typeface="宋体" panose="02010600030101010101" pitchFamily="2" charset="-122"/>
              </a:rPr>
              <a:t>”：</a:t>
            </a:r>
            <a:r>
              <a:rPr lang="en-US" altLang="zh-CN" sz="28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Teacher</a:t>
            </a:r>
            <a:r>
              <a:rPr lang="en-US" altLang="zh-CN" sz="2800" b="1">
                <a:solidFill>
                  <a:prstClr val="black"/>
                </a:solidFill>
                <a:latin typeface="Times New Roman" panose="02020603050405020304" pitchFamily="18" charset="0"/>
                <a:ea typeface="宋体" panose="02010600030101010101" pitchFamily="2" charset="-122"/>
              </a:rPr>
              <a:t> (</a:t>
            </a:r>
            <a:r>
              <a:rPr lang="en-US" altLang="zh-CN" sz="28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father</a:t>
            </a: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Li</a:t>
            </a: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b="1">
              <a:solidFill>
                <a:prstClr val="black"/>
              </a:solidFill>
              <a:latin typeface="Arial" panose="020B0604020202020204" pitchFamily="34" charset="0"/>
              <a:ea typeface="宋体" panose="02010600030101010101" pitchFamily="2" charset="-122"/>
            </a:endParaRPr>
          </a:p>
        </p:txBody>
      </p:sp>
      <p:sp>
        <p:nvSpPr>
          <p:cNvPr id="31752" name="Rectangle 14"/>
          <p:cNvSpPr>
            <a:spLocks noChangeArrowheads="1"/>
          </p:cNvSpPr>
          <p:nvPr/>
        </p:nvSpPr>
        <p:spPr bwMode="auto">
          <a:xfrm>
            <a:off x="1699905" y="2695094"/>
            <a:ext cx="8197850" cy="519112"/>
          </a:xfrm>
          <a:prstGeom prst="rect">
            <a:avLst/>
          </a:prstGeom>
          <a:noFill/>
          <a:ln w="9525">
            <a:noFill/>
            <a:miter lim="800000"/>
          </a:ln>
        </p:spPr>
        <p:txBody>
          <a:bodyPr wrap="none">
            <a:spAutoFit/>
          </a:bodyPr>
          <a:lstStyle/>
          <a:p>
            <a:pPr fontAlgn="base">
              <a:spcBef>
                <a:spcPct val="0"/>
              </a:spcBef>
              <a:spcAft>
                <a:spcPct val="0"/>
              </a:spcAft>
            </a:pPr>
            <a:r>
              <a:rPr lang="zh-CN" altLang="en-US" sz="2800" b="1" dirty="0">
                <a:solidFill>
                  <a:srgbClr val="0000FF"/>
                </a:solidFill>
                <a:latin typeface="Times New Roman" panose="02020603050405020304" pitchFamily="18" charset="0"/>
                <a:ea typeface="宋体" panose="02010600030101010101" pitchFamily="2" charset="-122"/>
              </a:rPr>
              <a:t>（</a:t>
            </a:r>
            <a:r>
              <a:rPr lang="en-US" altLang="zh-CN" sz="2800" b="1" dirty="0">
                <a:solidFill>
                  <a:srgbClr val="0000FF"/>
                </a:solidFill>
                <a:latin typeface="Times New Roman" panose="02020603050405020304" pitchFamily="18" charset="0"/>
                <a:ea typeface="宋体" panose="02010600030101010101" pitchFamily="2" charset="-122"/>
              </a:rPr>
              <a:t>3</a:t>
            </a:r>
            <a:r>
              <a:rPr lang="zh-CN" altLang="en-US" sz="2800" b="1" dirty="0">
                <a:solidFill>
                  <a:srgbClr val="0000FF"/>
                </a:solidFill>
                <a:latin typeface="Times New Roman" panose="02020603050405020304" pitchFamily="18" charset="0"/>
                <a:ea typeface="宋体" panose="02010600030101010101" pitchFamily="2" charset="-122"/>
              </a:rPr>
              <a:t>）</a:t>
            </a:r>
            <a:r>
              <a:rPr lang="zh-CN" altLang="en-US" sz="2800" b="1" dirty="0">
                <a:solidFill>
                  <a:prstClr val="black"/>
                </a:solidFill>
                <a:latin typeface="宋体" panose="02010600030101010101" pitchFamily="2" charset="-122"/>
                <a:ea typeface="宋体" panose="02010600030101010101" pitchFamily="2" charset="-122"/>
              </a:rPr>
              <a:t>个体是</a:t>
            </a:r>
            <a:r>
              <a:rPr lang="zh-CN" altLang="en-US" sz="2800" b="1" dirty="0">
                <a:solidFill>
                  <a:srgbClr val="0000FF"/>
                </a:solidFill>
                <a:latin typeface="宋体" panose="02010600030101010101" pitchFamily="2" charset="-122"/>
                <a:ea typeface="宋体" panose="02010600030101010101" pitchFamily="2" charset="-122"/>
              </a:rPr>
              <a:t>函数</a:t>
            </a:r>
            <a:r>
              <a:rPr lang="zh-CN" altLang="en-US" sz="2800" b="1" dirty="0">
                <a:solidFill>
                  <a:prstClr val="black"/>
                </a:solidFill>
                <a:latin typeface="宋体" panose="02010600030101010101" pitchFamily="2" charset="-122"/>
                <a:ea typeface="宋体" panose="02010600030101010101" pitchFamily="2" charset="-122"/>
              </a:rPr>
              <a:t>：</a:t>
            </a:r>
            <a:r>
              <a:rPr lang="zh-CN" altLang="en-US" sz="2800" dirty="0">
                <a:solidFill>
                  <a:prstClr val="black"/>
                </a:solidFill>
                <a:latin typeface="宋体" panose="02010600030101010101" pitchFamily="2" charset="-122"/>
                <a:ea typeface="宋体" panose="02010600030101010101" pitchFamily="2" charset="-122"/>
              </a:rPr>
              <a:t>一个个体到另一个个体的映射。</a:t>
            </a:r>
          </a:p>
        </p:txBody>
      </p:sp>
      <p:sp>
        <p:nvSpPr>
          <p:cNvPr id="31753" name="AutoShape 15"/>
          <p:cNvSpPr/>
          <p:nvPr/>
        </p:nvSpPr>
        <p:spPr bwMode="auto">
          <a:xfrm>
            <a:off x="5680076" y="2064079"/>
            <a:ext cx="2974975" cy="549275"/>
          </a:xfrm>
          <a:prstGeom prst="accentBorderCallout1">
            <a:avLst>
              <a:gd name="adj1" fmla="val 20810"/>
              <a:gd name="adj2" fmla="val -2560"/>
              <a:gd name="adj3" fmla="val -45088"/>
              <a:gd name="adj4" fmla="val -23907"/>
            </a:avLst>
          </a:prstGeom>
          <a:solidFill>
            <a:srgbClr val="FFFFFF"/>
          </a:solidFill>
          <a:ln w="9525">
            <a:solidFill>
              <a:schemeClr val="tx1"/>
            </a:solidFill>
            <a:miter lim="800000"/>
          </a:ln>
        </p:spPr>
        <p:txBody>
          <a:bodyPr/>
          <a:lstStyle/>
          <a:p>
            <a:pPr fontAlgn="base">
              <a:spcBef>
                <a:spcPct val="0"/>
              </a:spcBef>
              <a:spcAft>
                <a:spcPct val="0"/>
              </a:spcAft>
            </a:pPr>
            <a:r>
              <a:rPr lang="en-US" altLang="zh-CN" sz="2600" b="1">
                <a:solidFill>
                  <a:prstClr val="black"/>
                </a:solidFill>
                <a:latin typeface="Times New Roman" panose="02020603050405020304" pitchFamily="18" charset="0"/>
                <a:ea typeface="宋体" panose="02010600030101010101" pitchFamily="2" charset="-122"/>
              </a:rPr>
              <a:t>“</a:t>
            </a:r>
            <a:r>
              <a:rPr lang="en-US" altLang="zh-CN" sz="2600" b="1" i="1">
                <a:solidFill>
                  <a:srgbClr val="CCB4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600" b="1">
                <a:solidFill>
                  <a:srgbClr val="CCB400"/>
                </a:solidFill>
                <a:latin typeface="Times New Roman" panose="02020603050405020304" pitchFamily="18" charset="0"/>
                <a:ea typeface="宋体" panose="02010600030101010101" pitchFamily="2" charset="-122"/>
                <a:cs typeface="Times New Roman" panose="02020603050405020304" pitchFamily="18" charset="0"/>
              </a:rPr>
              <a:t>&lt;5</a:t>
            </a:r>
            <a:r>
              <a:rPr lang="en-US" altLang="zh-CN" sz="2600" b="1">
                <a:solidFill>
                  <a:prstClr val="black"/>
                </a:solidFill>
                <a:latin typeface="Times New Roman" panose="02020603050405020304" pitchFamily="18" charset="0"/>
                <a:ea typeface="宋体" panose="02010600030101010101" pitchFamily="2" charset="-122"/>
              </a:rPr>
              <a:t>”</a:t>
            </a:r>
            <a:r>
              <a:rPr lang="en-US" altLang="zh-CN" sz="26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600" b="1">
                <a:solidFill>
                  <a:prstClr val="black"/>
                </a:solidFill>
                <a:latin typeface="宋体" panose="02010600030101010101" pitchFamily="2" charset="-122"/>
                <a:ea typeface="宋体" panose="02010600030101010101" pitchFamily="2" charset="-122"/>
              </a:rPr>
              <a:t>：</a:t>
            </a:r>
            <a:r>
              <a:rPr lang="en-US" altLang="zh-CN" sz="26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Less</a:t>
            </a:r>
            <a:r>
              <a:rPr lang="en-US" altLang="zh-CN" sz="26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6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6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5)</a:t>
            </a:r>
            <a:r>
              <a:rPr lang="en-US" altLang="zh-CN" sz="2600" b="1">
                <a:solidFill>
                  <a:prstClr val="black"/>
                </a:solidFill>
                <a:latin typeface="Arial" panose="020B0604020202020204" pitchFamily="34" charset="0"/>
                <a:ea typeface="宋体" panose="02010600030101010101" pitchFamily="2" charset="-122"/>
              </a:rPr>
              <a:t> </a:t>
            </a:r>
            <a:endParaRPr lang="en-US" altLang="zh-CN" sz="2600" b="1" dirty="0">
              <a:solidFill>
                <a:prstClr val="black"/>
              </a:solidFill>
              <a:latin typeface="Arial" panose="020B0604020202020204" pitchFamily="34" charset="0"/>
              <a:ea typeface="宋体" panose="02010600030101010101" pitchFamily="2" charset="-122"/>
            </a:endParaRPr>
          </a:p>
        </p:txBody>
      </p:sp>
      <p:sp>
        <p:nvSpPr>
          <p:cNvPr id="31754" name="Rectangle 16"/>
          <p:cNvSpPr>
            <a:spLocks noChangeArrowheads="1"/>
          </p:cNvSpPr>
          <p:nvPr/>
        </p:nvSpPr>
        <p:spPr bwMode="auto">
          <a:xfrm>
            <a:off x="1699905" y="3838799"/>
            <a:ext cx="3122612" cy="519112"/>
          </a:xfrm>
          <a:prstGeom prst="rect">
            <a:avLst/>
          </a:prstGeom>
          <a:noFill/>
          <a:ln w="9525">
            <a:noFill/>
            <a:miter lim="800000"/>
          </a:ln>
        </p:spPr>
        <p:txBody>
          <a:bodyPr>
            <a:spAutoFit/>
          </a:bodyPr>
          <a:lstStyle/>
          <a:p>
            <a:pPr fontAlgn="base">
              <a:spcBef>
                <a:spcPct val="0"/>
              </a:spcBef>
              <a:spcAft>
                <a:spcPct val="0"/>
              </a:spcAft>
            </a:pPr>
            <a:r>
              <a:rPr lang="zh-CN" altLang="en-US" sz="2800" b="1" dirty="0">
                <a:solidFill>
                  <a:srgbClr val="0000FF"/>
                </a:solidFill>
                <a:latin typeface="Times New Roman" panose="02020603050405020304" pitchFamily="18" charset="0"/>
                <a:ea typeface="宋体" panose="02010600030101010101" pitchFamily="2" charset="-122"/>
              </a:rPr>
              <a:t>（</a:t>
            </a:r>
            <a:r>
              <a:rPr lang="en-US" altLang="zh-CN" sz="2800" b="1" dirty="0">
                <a:solidFill>
                  <a:srgbClr val="0000FF"/>
                </a:solidFill>
                <a:latin typeface="Times New Roman" panose="02020603050405020304" pitchFamily="18" charset="0"/>
                <a:ea typeface="宋体" panose="02010600030101010101" pitchFamily="2" charset="-122"/>
              </a:rPr>
              <a:t>4</a:t>
            </a:r>
            <a:r>
              <a:rPr lang="zh-CN" altLang="en-US" sz="2800" b="1" dirty="0">
                <a:solidFill>
                  <a:srgbClr val="0000FF"/>
                </a:solidFill>
                <a:latin typeface="Times New Roman" panose="02020603050405020304" pitchFamily="18" charset="0"/>
                <a:ea typeface="宋体" panose="02010600030101010101" pitchFamily="2" charset="-122"/>
              </a:rPr>
              <a:t>）</a:t>
            </a:r>
            <a:r>
              <a:rPr lang="zh-CN" altLang="en-US" sz="2800" b="1" dirty="0">
                <a:solidFill>
                  <a:prstClr val="black"/>
                </a:solidFill>
                <a:latin typeface="宋体" panose="02010600030101010101" pitchFamily="2" charset="-122"/>
                <a:ea typeface="宋体" panose="02010600030101010101" pitchFamily="2" charset="-122"/>
              </a:rPr>
              <a:t>个体是</a:t>
            </a:r>
            <a:r>
              <a:rPr lang="zh-CN" altLang="en-US" sz="2800" b="1" dirty="0">
                <a:solidFill>
                  <a:srgbClr val="0000FF"/>
                </a:solidFill>
                <a:latin typeface="宋体" panose="02010600030101010101" pitchFamily="2" charset="-122"/>
                <a:ea typeface="宋体" panose="02010600030101010101" pitchFamily="2" charset="-122"/>
              </a:rPr>
              <a:t>谓词</a:t>
            </a:r>
            <a:endParaRPr lang="zh-CN" altLang="en-US" sz="2800" dirty="0">
              <a:solidFill>
                <a:prstClr val="black"/>
              </a:solidFill>
              <a:latin typeface="宋体" panose="02010600030101010101" pitchFamily="2" charset="-122"/>
              <a:ea typeface="宋体" panose="02010600030101010101" pitchFamily="2" charset="-122"/>
            </a:endParaRPr>
          </a:p>
        </p:txBody>
      </p:sp>
      <p:sp>
        <p:nvSpPr>
          <p:cNvPr id="31755" name="AutoShape 17"/>
          <p:cNvSpPr/>
          <p:nvPr/>
        </p:nvSpPr>
        <p:spPr bwMode="auto">
          <a:xfrm>
            <a:off x="3647282" y="4385696"/>
            <a:ext cx="6630987" cy="1316038"/>
          </a:xfrm>
          <a:prstGeom prst="accentBorderCallout1">
            <a:avLst>
              <a:gd name="adj1" fmla="val 8685"/>
              <a:gd name="adj2" fmla="val -1148"/>
              <a:gd name="adj3" fmla="val -10392"/>
              <a:gd name="adj4" fmla="val -8249"/>
            </a:avLst>
          </a:prstGeom>
          <a:solidFill>
            <a:srgbClr val="FFFFFF"/>
          </a:solidFill>
          <a:ln w="9525">
            <a:solidFill>
              <a:schemeClr val="tx1"/>
            </a:solidFill>
            <a:miter lim="800000"/>
          </a:ln>
        </p:spPr>
        <p:txBody>
          <a:bodyPr/>
          <a:lstStyle/>
          <a:p>
            <a:pPr fontAlgn="base">
              <a:lnSpc>
                <a:spcPct val="120000"/>
              </a:lnSpc>
              <a:spcBef>
                <a:spcPct val="20000"/>
              </a:spcBef>
              <a:spcAft>
                <a:spcPct val="0"/>
              </a:spcAft>
              <a:buClr>
                <a:srgbClr val="CCB400"/>
              </a:buClr>
              <a:buFont typeface="Wingdings" panose="05000000000000000000" pitchFamily="2" charset="2"/>
              <a:buChar char="§"/>
            </a:pPr>
            <a:r>
              <a:rPr lang="en-US" altLang="zh-CN" sz="2800" b="1">
                <a:solidFill>
                  <a:prstClr val="black"/>
                </a:solidFill>
                <a:latin typeface="Times New Roman" panose="02020603050405020304" pitchFamily="18" charset="0"/>
                <a:ea typeface="宋体" panose="02010600030101010101" pitchFamily="2" charset="-122"/>
              </a:rPr>
              <a:t> </a:t>
            </a:r>
            <a:r>
              <a:rPr lang="en-US" altLang="zh-CN" sz="2600" b="1">
                <a:solidFill>
                  <a:prstClr val="black"/>
                </a:solidFill>
                <a:latin typeface="Arial" panose="020B0604020202020204" pitchFamily="34" charset="0"/>
                <a:ea typeface="宋体" panose="02010600030101010101" pitchFamily="2" charset="-122"/>
              </a:rPr>
              <a:t>“</a:t>
            </a:r>
            <a:r>
              <a:rPr lang="en-US" altLang="zh-CN" sz="2600" b="1">
                <a:solidFill>
                  <a:srgbClr val="CCB400"/>
                </a:solidFill>
                <a:latin typeface="Arial" panose="020B0604020202020204" pitchFamily="34" charset="0"/>
                <a:ea typeface="宋体" panose="02010600030101010101" pitchFamily="2" charset="-122"/>
              </a:rPr>
              <a:t>Smith</a:t>
            </a:r>
            <a:r>
              <a:rPr lang="zh-CN" altLang="en-US" sz="2600" b="1">
                <a:solidFill>
                  <a:srgbClr val="CCB400"/>
                </a:solidFill>
                <a:latin typeface="Arial" panose="020B0604020202020204" pitchFamily="34" charset="0"/>
                <a:ea typeface="宋体" panose="02010600030101010101" pitchFamily="2" charset="-122"/>
              </a:rPr>
              <a:t>作为一个工程师为</a:t>
            </a:r>
            <a:r>
              <a:rPr lang="en-US" altLang="zh-CN" sz="2600" b="1">
                <a:solidFill>
                  <a:srgbClr val="CCB400"/>
                </a:solidFill>
                <a:latin typeface="Arial" panose="020B0604020202020204" pitchFamily="34" charset="0"/>
                <a:ea typeface="宋体" panose="02010600030101010101" pitchFamily="2" charset="-122"/>
              </a:rPr>
              <a:t>IBM</a:t>
            </a:r>
            <a:r>
              <a:rPr lang="zh-CN" altLang="en-US" sz="2600" b="1">
                <a:solidFill>
                  <a:srgbClr val="CCB400"/>
                </a:solidFill>
                <a:latin typeface="Arial" panose="020B0604020202020204" pitchFamily="34" charset="0"/>
                <a:ea typeface="宋体" panose="02010600030101010101" pitchFamily="2" charset="-122"/>
              </a:rPr>
              <a:t>工作</a:t>
            </a:r>
            <a:r>
              <a:rPr lang="zh-CN" altLang="en-US" sz="2600" b="1">
                <a:solidFill>
                  <a:prstClr val="black"/>
                </a:solidFill>
                <a:latin typeface="Arial" panose="020B0604020202020204" pitchFamily="34" charset="0"/>
                <a:ea typeface="宋体" panose="02010600030101010101" pitchFamily="2" charset="-122"/>
              </a:rPr>
              <a:t>”：</a:t>
            </a:r>
          </a:p>
          <a:p>
            <a:pPr algn="ctr" fontAlgn="base">
              <a:spcBef>
                <a:spcPct val="40000"/>
              </a:spcBef>
              <a:spcAft>
                <a:spcPct val="0"/>
              </a:spcAft>
              <a:buClr>
                <a:srgbClr val="0000FF"/>
              </a:buClr>
            </a:pPr>
            <a:r>
              <a:rPr lang="zh-CN" altLang="en-US" sz="2600" b="1">
                <a:ln w="22225">
                  <a:solidFill>
                    <a:srgbClr val="CCB400"/>
                  </a:solidFill>
                  <a:prstDash val="solid"/>
                </a:ln>
                <a:solidFill>
                  <a:srgbClr val="CCB400">
                    <a:lumMod val="40000"/>
                    <a:lumOff val="60000"/>
                  </a:srgbClr>
                </a:solidFill>
                <a:latin typeface="Arial" panose="020B0604020202020204" pitchFamily="34" charset="0"/>
                <a:ea typeface="宋体" panose="02010600030101010101" pitchFamily="2" charset="-122"/>
              </a:rPr>
              <a:t>二阶</a:t>
            </a:r>
            <a:r>
              <a:rPr lang="zh-CN" altLang="en-US" sz="2600" b="1">
                <a:ln w="22225">
                  <a:solidFill>
                    <a:srgbClr val="CCB400"/>
                  </a:solidFill>
                  <a:prstDash val="solid"/>
                </a:ln>
                <a:solidFill>
                  <a:srgbClr val="CCB400">
                    <a:lumMod val="40000"/>
                    <a:lumOff val="60000"/>
                  </a:srgbClr>
                </a:solidFill>
                <a:latin typeface="Times New Roman" panose="02020603050405020304" pitchFamily="18" charset="0"/>
                <a:ea typeface="宋体" panose="02010600030101010101" pitchFamily="2" charset="-122"/>
              </a:rPr>
              <a:t>谓词 </a:t>
            </a:r>
            <a:r>
              <a:rPr lang="zh-CN" altLang="en-US" sz="2600" b="1">
                <a:solidFill>
                  <a:prstClr val="black"/>
                </a:solidFill>
                <a:latin typeface="Times New Roman" panose="02020603050405020304" pitchFamily="18" charset="0"/>
                <a:ea typeface="宋体" panose="02010600030101010101" pitchFamily="2" charset="-122"/>
              </a:rPr>
              <a:t> </a:t>
            </a:r>
            <a:r>
              <a:rPr lang="en-US" altLang="zh-CN" sz="2600" b="1" i="1">
                <a:solidFill>
                  <a:prstClr val="black"/>
                </a:solidFill>
                <a:latin typeface="Times New Roman" panose="02020603050405020304" pitchFamily="18" charset="0"/>
                <a:ea typeface="宋体" panose="02010600030101010101" pitchFamily="2" charset="-122"/>
              </a:rPr>
              <a:t>Works </a:t>
            </a:r>
            <a:r>
              <a:rPr lang="en-US" altLang="zh-CN" sz="2600" b="1">
                <a:solidFill>
                  <a:prstClr val="black"/>
                </a:solidFill>
                <a:latin typeface="Times New Roman" panose="02020603050405020304" pitchFamily="18" charset="0"/>
                <a:ea typeface="宋体" panose="02010600030101010101" pitchFamily="2" charset="-122"/>
              </a:rPr>
              <a:t>(</a:t>
            </a:r>
            <a:r>
              <a:rPr lang="en-US" altLang="zh-CN" sz="2600" b="1" i="1">
                <a:solidFill>
                  <a:srgbClr val="0000FF"/>
                </a:solidFill>
                <a:latin typeface="Times New Roman" panose="02020603050405020304" pitchFamily="18" charset="0"/>
                <a:ea typeface="宋体" panose="02010600030101010101" pitchFamily="2" charset="-122"/>
              </a:rPr>
              <a:t>engineer</a:t>
            </a:r>
            <a:r>
              <a:rPr lang="en-US" altLang="zh-CN" sz="2600" b="1">
                <a:solidFill>
                  <a:srgbClr val="0000FF"/>
                </a:solidFill>
                <a:latin typeface="Times New Roman" panose="02020603050405020304" pitchFamily="18" charset="0"/>
                <a:ea typeface="宋体" panose="02010600030101010101" pitchFamily="2" charset="-122"/>
              </a:rPr>
              <a:t> (</a:t>
            </a:r>
            <a:r>
              <a:rPr lang="en-US" altLang="zh-CN" sz="2600" b="1" i="1">
                <a:solidFill>
                  <a:srgbClr val="0000FF"/>
                </a:solidFill>
                <a:latin typeface="Times New Roman" panose="02020603050405020304" pitchFamily="18" charset="0"/>
                <a:ea typeface="宋体" panose="02010600030101010101" pitchFamily="2" charset="-122"/>
              </a:rPr>
              <a:t>Smith</a:t>
            </a:r>
            <a:r>
              <a:rPr lang="en-US" altLang="zh-CN" sz="2600" b="1">
                <a:solidFill>
                  <a:srgbClr val="0000FF"/>
                </a:solidFill>
                <a:latin typeface="Times New Roman" panose="02020603050405020304" pitchFamily="18" charset="0"/>
                <a:ea typeface="宋体" panose="02010600030101010101" pitchFamily="2" charset="-122"/>
              </a:rPr>
              <a:t>)</a:t>
            </a:r>
            <a:r>
              <a:rPr lang="en-US" altLang="zh-CN" sz="2600" b="1">
                <a:solidFill>
                  <a:prstClr val="black"/>
                </a:solidFill>
                <a:latin typeface="Times New Roman" panose="02020603050405020304" pitchFamily="18" charset="0"/>
                <a:ea typeface="宋体" panose="02010600030101010101" pitchFamily="2" charset="-122"/>
              </a:rPr>
              <a:t>, </a:t>
            </a:r>
            <a:r>
              <a:rPr lang="en-US" altLang="zh-CN" sz="2600" b="1" i="1">
                <a:solidFill>
                  <a:prstClr val="black"/>
                </a:solidFill>
                <a:latin typeface="Times New Roman" panose="02020603050405020304" pitchFamily="18" charset="0"/>
                <a:ea typeface="宋体" panose="02010600030101010101" pitchFamily="2" charset="-122"/>
              </a:rPr>
              <a:t>IBM</a:t>
            </a:r>
            <a:r>
              <a:rPr lang="en-US" altLang="zh-CN" sz="2600" b="1">
                <a:solidFill>
                  <a:prstClr val="black"/>
                </a:solidFill>
                <a:latin typeface="Times New Roman" panose="02020603050405020304" pitchFamily="18" charset="0"/>
                <a:ea typeface="宋体" panose="02010600030101010101" pitchFamily="2" charset="-122"/>
              </a:rPr>
              <a:t>)</a:t>
            </a:r>
          </a:p>
        </p:txBody>
      </p:sp>
      <p:sp>
        <p:nvSpPr>
          <p:cNvPr id="2" name="文本框 1"/>
          <p:cNvSpPr txBox="1"/>
          <p:nvPr/>
        </p:nvSpPr>
        <p:spPr>
          <a:xfrm>
            <a:off x="3654425" y="5523390"/>
            <a:ext cx="6788150" cy="829945"/>
          </a:xfrm>
          <a:prstGeom prst="rect">
            <a:avLst/>
          </a:prstGeom>
          <a:solidFill>
            <a:srgbClr val="3366CC"/>
          </a:solidFill>
        </p:spPr>
        <p:style>
          <a:lnRef idx="0">
            <a:scrgbClr r="0" g="0" b="0"/>
          </a:lnRef>
          <a:fillRef idx="1003">
            <a:schemeClr val="dk1"/>
          </a:fillRef>
          <a:effectRef idx="0">
            <a:scrgbClr r="0" g="0" b="0"/>
          </a:effectRef>
          <a:fontRef idx="major"/>
        </p:style>
        <p:txBody>
          <a:bodyPr wrap="square" rtlCol="0" anchor="t">
            <a:spAutoFit/>
          </a:bodyPr>
          <a:lstStyle/>
          <a:p>
            <a:pPr marL="0" lvl="1" fontAlgn="base">
              <a:spcBef>
                <a:spcPct val="0"/>
              </a:spcBef>
              <a:buClr>
                <a:srgbClr val="00A3D6"/>
              </a:buClr>
            </a:pPr>
            <a:r>
              <a:rPr lang="zh-CN" altLang="en-US" sz="2400" b="1" dirty="0">
                <a:solidFill>
                  <a:srgbClr val="FFFF00"/>
                </a:solidFill>
                <a:latin typeface="Times New Roman" panose="02020603050405020304" pitchFamily="18" charset="0"/>
                <a:ea typeface="方正舒体" panose="02010601030101010101" pitchFamily="2" charset="-122"/>
                <a:sym typeface="+mn-ea"/>
              </a:rPr>
              <a:t>谓词与函数不同</a:t>
            </a:r>
            <a:r>
              <a:rPr lang="zh-CN" altLang="en-US" sz="2400" b="1" dirty="0">
                <a:solidFill>
                  <a:prstClr val="white"/>
                </a:solidFill>
                <a:latin typeface="Times New Roman" panose="02020603050405020304" pitchFamily="18" charset="0"/>
                <a:ea typeface="方正舒体" panose="02010601030101010101" pitchFamily="2" charset="-122"/>
                <a:sym typeface="+mn-ea"/>
              </a:rPr>
              <a:t>，谓词的真值是</a:t>
            </a:r>
            <a:r>
              <a:rPr lang="en-US" altLang="zh-CN" sz="2400" b="1" dirty="0">
                <a:solidFill>
                  <a:prstClr val="white"/>
                </a:solidFill>
                <a:latin typeface="Times New Roman" panose="02020603050405020304" pitchFamily="18" charset="0"/>
                <a:ea typeface="方正舒体" panose="02010601030101010101" pitchFamily="2" charset="-122"/>
                <a:sym typeface="+mn-ea"/>
              </a:rPr>
              <a:t>“T”</a:t>
            </a:r>
            <a:r>
              <a:rPr lang="zh-CN" altLang="en-US" sz="2400" b="1" dirty="0">
                <a:solidFill>
                  <a:prstClr val="white"/>
                </a:solidFill>
                <a:latin typeface="Times New Roman" panose="02020603050405020304" pitchFamily="18" charset="0"/>
                <a:ea typeface="方正舒体" panose="02010601030101010101" pitchFamily="2" charset="-122"/>
                <a:sym typeface="+mn-ea"/>
              </a:rPr>
              <a:t>或</a:t>
            </a:r>
            <a:r>
              <a:rPr lang="en-US" altLang="zh-CN" sz="2400" b="1" dirty="0">
                <a:solidFill>
                  <a:prstClr val="white"/>
                </a:solidFill>
                <a:latin typeface="Times New Roman" panose="02020603050405020304" pitchFamily="18" charset="0"/>
                <a:ea typeface="方正舒体" panose="02010601030101010101" pitchFamily="2" charset="-122"/>
                <a:sym typeface="+mn-ea"/>
              </a:rPr>
              <a:t>“F”</a:t>
            </a:r>
            <a:r>
              <a:rPr lang="zh-CN" altLang="en-US" sz="2400" b="1" dirty="0">
                <a:solidFill>
                  <a:prstClr val="white"/>
                </a:solidFill>
                <a:latin typeface="Times New Roman" panose="02020603050405020304" pitchFamily="18" charset="0"/>
                <a:ea typeface="方正舒体" panose="02010601030101010101" pitchFamily="2" charset="-122"/>
                <a:sym typeface="+mn-ea"/>
              </a:rPr>
              <a:t>，而函数的值是个体域中的一个个体，无真值可言。</a:t>
            </a:r>
          </a:p>
        </p:txBody>
      </p:sp>
    </p:spTree>
    <p:extLst>
      <p:ext uri="{BB962C8B-B14F-4D97-AF65-F5344CB8AC3E}">
        <p14:creationId xmlns:p14="http://schemas.microsoft.com/office/powerpoint/2010/main" val="57211756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animBg="1"/>
      <p:bldP spid="31753" grpId="0" animBg="1"/>
      <p:bldP spid="31755" grpId="0" animBg="1"/>
      <p:bldP spid="2" grpId="0" bldLvl="0" animBg="1"/>
      <p:bldP spid="2" grpId="1" animBg="1"/>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12643"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12644"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350</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682" name="Rectangle 2"/>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4.4.1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模糊逻辑的提出与发展</a:t>
            </a:r>
          </a:p>
        </p:txBody>
      </p:sp>
      <p:sp>
        <p:nvSpPr>
          <p:cNvPr id="112646" name="Rectangle 3"/>
          <p:cNvSpPr/>
          <p:nvPr>
            <p:custDataLst>
              <p:tags r:id="rId4"/>
            </p:custDataLst>
          </p:nvPr>
        </p:nvSpPr>
        <p:spPr>
          <a:xfrm>
            <a:off x="1524001" y="1058864"/>
            <a:ext cx="1935163" cy="2433637"/>
          </a:xfrm>
          <a:prstGeom prst="rect">
            <a:avLst/>
          </a:prstGeom>
          <a:noFill/>
          <a:ln w="9525">
            <a:noFill/>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20000"/>
              </a:lnSpc>
              <a:spcBef>
                <a:spcPct val="30000"/>
              </a:spcBef>
              <a:spcAft>
                <a:spcPct val="0"/>
              </a:spcAft>
              <a:buClr>
                <a:schemeClr val="accent2"/>
              </a:buClr>
              <a:buFont typeface="Wingdings" panose="05000000000000000000" pitchFamily="2" charset="2"/>
              <a:buChar char="o"/>
            </a:pPr>
            <a:r>
              <a:rPr lang="en-US" altLang="zh-CN" sz="2400" dirty="0">
                <a:solidFill>
                  <a:srgbClr val="000000"/>
                </a:solidFill>
                <a:latin typeface="微软雅黑" panose="020B0503020204020204" pitchFamily="34" charset="-122"/>
              </a:rPr>
              <a:t>2008</a:t>
            </a:r>
            <a:r>
              <a:rPr lang="en-US" altLang="en-US" sz="2400" dirty="0">
                <a:solidFill>
                  <a:srgbClr val="000000"/>
                </a:solidFill>
                <a:latin typeface="微软雅黑" panose="020B0503020204020204" pitchFamily="34" charset="-122"/>
              </a:rPr>
              <a:t>年</a:t>
            </a:r>
            <a:r>
              <a:rPr lang="en-US" altLang="zh-CN" sz="2400" dirty="0">
                <a:solidFill>
                  <a:srgbClr val="000000"/>
                </a:solidFill>
                <a:latin typeface="微软雅黑" panose="020B0503020204020204" pitchFamily="34" charset="-122"/>
              </a:rPr>
              <a:t>10</a:t>
            </a:r>
            <a:r>
              <a:rPr lang="en-US" altLang="en-US" sz="2400" dirty="0">
                <a:solidFill>
                  <a:srgbClr val="000000"/>
                </a:solidFill>
                <a:latin typeface="微软雅黑" panose="020B0503020204020204" pitchFamily="34" charset="-122"/>
              </a:rPr>
              <a:t>月，</a:t>
            </a:r>
            <a:r>
              <a:rPr lang="en-US" altLang="zh-CN" sz="2400" dirty="0">
                <a:solidFill>
                  <a:srgbClr val="000000"/>
                </a:solidFill>
                <a:latin typeface="微软雅黑" panose="020B0503020204020204" pitchFamily="34" charset="-122"/>
              </a:rPr>
              <a:t>Zadeh</a:t>
            </a:r>
            <a:r>
              <a:rPr lang="en-US" altLang="en-US" sz="2400" dirty="0">
                <a:solidFill>
                  <a:srgbClr val="000000"/>
                </a:solidFill>
                <a:latin typeface="微软雅黑" panose="020B0503020204020204" pitchFamily="34" charset="-122"/>
              </a:rPr>
              <a:t>在北京现代智能国际会议上做报告。</a:t>
            </a:r>
          </a:p>
        </p:txBody>
      </p:sp>
      <p:pic>
        <p:nvPicPr>
          <p:cNvPr id="112647" name="Picture 4" descr="DSC01407"/>
          <p:cNvPicPr>
            <a:picLocks noChangeAspect="1"/>
          </p:cNvPicPr>
          <p:nvPr/>
        </p:nvPicPr>
        <p:blipFill>
          <a:blip r:embed="rId8"/>
          <a:stretch>
            <a:fillRect/>
          </a:stretch>
        </p:blipFill>
        <p:spPr>
          <a:xfrm>
            <a:off x="3575051" y="917576"/>
            <a:ext cx="6753225" cy="5064125"/>
          </a:xfrm>
          <a:prstGeom prst="rect">
            <a:avLst/>
          </a:prstGeom>
          <a:noFill/>
          <a:ln w="9525">
            <a:noFill/>
          </a:ln>
        </p:spPr>
      </p:pic>
    </p:spTree>
    <p:custDataLst>
      <p:tags r:id="rId1"/>
    </p:custDataLst>
    <p:extLst>
      <p:ext uri="{BB962C8B-B14F-4D97-AF65-F5344CB8AC3E}">
        <p14:creationId xmlns:p14="http://schemas.microsoft.com/office/powerpoint/2010/main" val="1324089079"/>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13667"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13668"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351</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706" name="Rectangle 2"/>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4.4.1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模糊逻辑的提出与发展</a:t>
            </a:r>
          </a:p>
        </p:txBody>
      </p:sp>
      <p:sp>
        <p:nvSpPr>
          <p:cNvPr id="441347" name="Rectangle 3"/>
          <p:cNvSpPr/>
          <p:nvPr>
            <p:custDataLst>
              <p:tags r:id="rId4"/>
            </p:custDataLst>
          </p:nvPr>
        </p:nvSpPr>
        <p:spPr>
          <a:xfrm>
            <a:off x="1919289" y="1052514"/>
            <a:ext cx="8353425" cy="5400675"/>
          </a:xfrm>
          <a:prstGeom prst="rect">
            <a:avLst/>
          </a:prstGeom>
          <a:noFill/>
          <a:ln w="9525">
            <a:noFill/>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20000"/>
              </a:lnSpc>
              <a:spcBef>
                <a:spcPct val="30000"/>
              </a:spcBef>
              <a:spcAft>
                <a:spcPct val="0"/>
              </a:spcAft>
              <a:buClr>
                <a:schemeClr val="accent2"/>
              </a:buClr>
              <a:buFont typeface="Wingdings" panose="05000000000000000000" pitchFamily="2" charset="2"/>
              <a:buChar char="o"/>
            </a:pPr>
            <a:r>
              <a:rPr lang="en-US" altLang="zh-CN" sz="2800" dirty="0">
                <a:solidFill>
                  <a:srgbClr val="000000"/>
                </a:solidFill>
                <a:latin typeface="微软雅黑" panose="020B0503020204020204" pitchFamily="34" charset="-122"/>
              </a:rPr>
              <a:t> </a:t>
            </a:r>
            <a:r>
              <a:rPr lang="en-US" altLang="en-US" sz="2800" dirty="0">
                <a:solidFill>
                  <a:srgbClr val="000000"/>
                </a:solidFill>
                <a:latin typeface="微软雅黑" panose="020B0503020204020204" pitchFamily="34" charset="-122"/>
              </a:rPr>
              <a:t>从</a:t>
            </a:r>
            <a:r>
              <a:rPr lang="en-US" altLang="zh-CN" sz="2800" dirty="0">
                <a:solidFill>
                  <a:srgbClr val="000000"/>
                </a:solidFill>
                <a:latin typeface="微软雅黑" panose="020B0503020204020204" pitchFamily="34" charset="-122"/>
              </a:rPr>
              <a:t>1965</a:t>
            </a:r>
            <a:r>
              <a:rPr lang="en-US" altLang="en-US" sz="2800" dirty="0">
                <a:solidFill>
                  <a:srgbClr val="000000"/>
                </a:solidFill>
                <a:latin typeface="微软雅黑" panose="020B0503020204020204" pitchFamily="34" charset="-122"/>
              </a:rPr>
              <a:t>年到</a:t>
            </a:r>
            <a:r>
              <a:rPr lang="en-US" altLang="zh-CN" sz="2800" dirty="0">
                <a:solidFill>
                  <a:srgbClr val="000000"/>
                </a:solidFill>
                <a:latin typeface="微软雅黑" panose="020B0503020204020204" pitchFamily="34" charset="-122"/>
              </a:rPr>
              <a:t>20</a:t>
            </a:r>
            <a:r>
              <a:rPr lang="en-US" altLang="en-US" sz="2800" dirty="0">
                <a:solidFill>
                  <a:srgbClr val="000000"/>
                </a:solidFill>
                <a:latin typeface="微软雅黑" panose="020B0503020204020204" pitchFamily="34" charset="-122"/>
              </a:rPr>
              <a:t>世纪</a:t>
            </a:r>
            <a:r>
              <a:rPr lang="en-US" altLang="zh-CN" sz="2800" dirty="0">
                <a:solidFill>
                  <a:srgbClr val="000000"/>
                </a:solidFill>
                <a:latin typeface="微软雅黑" panose="020B0503020204020204" pitchFamily="34" charset="-122"/>
              </a:rPr>
              <a:t>80</a:t>
            </a:r>
            <a:r>
              <a:rPr lang="en-US" altLang="en-US" sz="2800" dirty="0">
                <a:solidFill>
                  <a:srgbClr val="000000"/>
                </a:solidFill>
                <a:latin typeface="微软雅黑" panose="020B0503020204020204" pitchFamily="34" charset="-122"/>
              </a:rPr>
              <a:t>年代，在美国、欧洲、中国和日本，只有少数科学家研究模糊理论。</a:t>
            </a:r>
          </a:p>
          <a:p>
            <a:pPr marL="0" indent="0" algn="just" defTabSz="914400" eaLnBrk="1" hangingPunct="1">
              <a:lnSpc>
                <a:spcPct val="120000"/>
              </a:lnSpc>
              <a:spcBef>
                <a:spcPct val="30000"/>
              </a:spcBef>
              <a:spcAft>
                <a:spcPct val="0"/>
              </a:spcAft>
              <a:buClr>
                <a:schemeClr val="accent2"/>
              </a:buClr>
              <a:buFont typeface="Wingdings" panose="05000000000000000000" pitchFamily="2" charset="2"/>
              <a:buChar char="o"/>
            </a:pPr>
            <a:r>
              <a:rPr lang="en-US" altLang="en-US" sz="2800" dirty="0">
                <a:solidFill>
                  <a:srgbClr val="000000"/>
                </a:solidFill>
                <a:latin typeface="微软雅黑" panose="020B0503020204020204" pitchFamily="34" charset="-122"/>
              </a:rPr>
              <a:t> </a:t>
            </a:r>
            <a:r>
              <a:rPr lang="en-US" altLang="zh-CN" sz="2800" dirty="0">
                <a:solidFill>
                  <a:srgbClr val="000000"/>
                </a:solidFill>
                <a:latin typeface="微软雅黑" panose="020B0503020204020204" pitchFamily="34" charset="-122"/>
              </a:rPr>
              <a:t>1974</a:t>
            </a:r>
            <a:r>
              <a:rPr lang="en-US" altLang="en-US" sz="2800" dirty="0">
                <a:solidFill>
                  <a:srgbClr val="000000"/>
                </a:solidFill>
                <a:latin typeface="微软雅黑" panose="020B0503020204020204" pitchFamily="34" charset="-122"/>
              </a:rPr>
              <a:t>年，英国</a:t>
            </a:r>
            <a:r>
              <a:rPr lang="en-US" altLang="zh-CN" sz="2800" dirty="0">
                <a:solidFill>
                  <a:srgbClr val="000000"/>
                </a:solidFill>
                <a:latin typeface="微软雅黑" panose="020B0503020204020204" pitchFamily="34" charset="-122"/>
              </a:rPr>
              <a:t>Mamdani</a:t>
            </a:r>
            <a:r>
              <a:rPr lang="zh-CN" altLang="en-US" sz="2800" dirty="0">
                <a:solidFill>
                  <a:srgbClr val="000000"/>
                </a:solidFill>
                <a:latin typeface="微软雅黑" panose="020B0503020204020204" pitchFamily="34" charset="-122"/>
              </a:rPr>
              <a:t>马丹尼</a:t>
            </a:r>
            <a:r>
              <a:rPr lang="en-US" altLang="en-US" sz="2800" dirty="0">
                <a:solidFill>
                  <a:srgbClr val="000000"/>
                </a:solidFill>
                <a:latin typeface="微软雅黑" panose="020B0503020204020204" pitchFamily="34" charset="-122"/>
              </a:rPr>
              <a:t>首次将模糊理论应用于热电厂的蒸汽机控制。</a:t>
            </a:r>
          </a:p>
          <a:p>
            <a:pPr marL="0" indent="0" algn="just" defTabSz="914400" eaLnBrk="1" hangingPunct="1">
              <a:lnSpc>
                <a:spcPct val="120000"/>
              </a:lnSpc>
              <a:spcBef>
                <a:spcPct val="30000"/>
              </a:spcBef>
              <a:spcAft>
                <a:spcPct val="0"/>
              </a:spcAft>
              <a:buClr>
                <a:schemeClr val="accent2"/>
              </a:buClr>
              <a:buFont typeface="Wingdings" panose="05000000000000000000" pitchFamily="2" charset="2"/>
              <a:buChar char="o"/>
            </a:pPr>
            <a:r>
              <a:rPr lang="en-US" altLang="en-US" sz="2800" dirty="0">
                <a:solidFill>
                  <a:srgbClr val="000000"/>
                </a:solidFill>
                <a:latin typeface="微软雅黑" panose="020B0503020204020204" pitchFamily="34" charset="-122"/>
              </a:rPr>
              <a:t> </a:t>
            </a:r>
            <a:r>
              <a:rPr lang="en-US" altLang="zh-CN" sz="2800" dirty="0">
                <a:solidFill>
                  <a:srgbClr val="000000"/>
                </a:solidFill>
                <a:latin typeface="微软雅黑" panose="020B0503020204020204" pitchFamily="34" charset="-122"/>
              </a:rPr>
              <a:t>1976</a:t>
            </a:r>
            <a:r>
              <a:rPr lang="en-US" altLang="en-US" sz="2800" dirty="0">
                <a:solidFill>
                  <a:srgbClr val="000000"/>
                </a:solidFill>
                <a:latin typeface="微软雅黑" panose="020B0503020204020204" pitchFamily="34" charset="-122"/>
              </a:rPr>
              <a:t>年，</a:t>
            </a:r>
            <a:r>
              <a:rPr lang="en-US" altLang="zh-CN" sz="2800" dirty="0">
                <a:solidFill>
                  <a:srgbClr val="000000"/>
                </a:solidFill>
                <a:latin typeface="微软雅黑" panose="020B0503020204020204" pitchFamily="34" charset="-122"/>
              </a:rPr>
              <a:t>Mamdani</a:t>
            </a:r>
            <a:r>
              <a:rPr lang="en-US" altLang="en-US" sz="2800" dirty="0">
                <a:solidFill>
                  <a:srgbClr val="000000"/>
                </a:solidFill>
                <a:latin typeface="微软雅黑" panose="020B0503020204020204" pitchFamily="34" charset="-122"/>
              </a:rPr>
              <a:t>又将模糊理论应用于水泥旋转炉的控制。  </a:t>
            </a:r>
          </a:p>
          <a:p>
            <a:pPr marL="0" indent="0" algn="just" defTabSz="914400" eaLnBrk="1" hangingPunct="1">
              <a:lnSpc>
                <a:spcPct val="120000"/>
              </a:lnSpc>
              <a:spcBef>
                <a:spcPct val="30000"/>
              </a:spcBef>
              <a:spcAft>
                <a:spcPct val="0"/>
              </a:spcAft>
              <a:buClr>
                <a:schemeClr val="accent2"/>
              </a:buClr>
              <a:buFont typeface="Wingdings" panose="05000000000000000000" pitchFamily="2" charset="2"/>
              <a:buChar char="o"/>
            </a:pPr>
            <a:endParaRPr lang="en-US" altLang="en-US" sz="2800" dirty="0">
              <a:solidFill>
                <a:srgbClr val="000000"/>
              </a:solidFill>
              <a:latin typeface="微软雅黑" panose="020B0503020204020204" pitchFamily="34" charset="-122"/>
            </a:endParaRPr>
          </a:p>
        </p:txBody>
      </p:sp>
    </p:spTree>
    <p:custDataLst>
      <p:tags r:id="rId1"/>
    </p:custDataLst>
    <p:extLst>
      <p:ext uri="{BB962C8B-B14F-4D97-AF65-F5344CB8AC3E}">
        <p14:creationId xmlns:p14="http://schemas.microsoft.com/office/powerpoint/2010/main" val="7800957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1347">
                                            <p:txEl>
                                              <p:pRg st="0" end="0"/>
                                            </p:txEl>
                                          </p:spTgt>
                                        </p:tgtEl>
                                        <p:attrNameLst>
                                          <p:attrName>style.visibility</p:attrName>
                                        </p:attrNameLst>
                                      </p:cBhvr>
                                      <p:to>
                                        <p:strVal val="visible"/>
                                      </p:to>
                                    </p:set>
                                    <p:anim calcmode="lin" valueType="num">
                                      <p:cBhvr>
                                        <p:cTn id="7" dur="500" fill="hold"/>
                                        <p:tgtEl>
                                          <p:spTgt spid="441347">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4413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1347">
                                            <p:txEl>
                                              <p:pRg st="1" end="1"/>
                                            </p:txEl>
                                          </p:spTgt>
                                        </p:tgtEl>
                                        <p:attrNameLst>
                                          <p:attrName>style.visibility</p:attrName>
                                        </p:attrNameLst>
                                      </p:cBhvr>
                                      <p:to>
                                        <p:strVal val="visible"/>
                                      </p:to>
                                    </p:set>
                                    <p:anim calcmode="lin" valueType="num">
                                      <p:cBhvr>
                                        <p:cTn id="13" dur="500" fill="hold"/>
                                        <p:tgtEl>
                                          <p:spTgt spid="441347">
                                            <p:txEl>
                                              <p:pRg st="1" end="1"/>
                                            </p:txEl>
                                          </p:spTgt>
                                        </p:tgtEl>
                                        <p:attrNameLst>
                                          <p:attrName>ppt_x</p:attrName>
                                        </p:attrNameLst>
                                      </p:cBhvr>
                                      <p:tavLst>
                                        <p:tav tm="0">
                                          <p:val>
                                            <p:strVal val="0-#ppt_w/2"/>
                                          </p:val>
                                        </p:tav>
                                        <p:tav tm="100000">
                                          <p:val>
                                            <p:strVal val="#ppt_x"/>
                                          </p:val>
                                        </p:tav>
                                      </p:tavLst>
                                    </p:anim>
                                    <p:anim calcmode="lin" valueType="num">
                                      <p:cBhvr>
                                        <p:cTn id="14" dur="500" fill="hold"/>
                                        <p:tgtEl>
                                          <p:spTgt spid="4413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41347">
                                            <p:txEl>
                                              <p:pRg st="2" end="2"/>
                                            </p:txEl>
                                          </p:spTgt>
                                        </p:tgtEl>
                                        <p:attrNameLst>
                                          <p:attrName>style.visibility</p:attrName>
                                        </p:attrNameLst>
                                      </p:cBhvr>
                                      <p:to>
                                        <p:strVal val="visible"/>
                                      </p:to>
                                    </p:set>
                                    <p:anim calcmode="lin" valueType="num">
                                      <p:cBhvr>
                                        <p:cTn id="19" dur="500" fill="hold"/>
                                        <p:tgtEl>
                                          <p:spTgt spid="441347">
                                            <p:txEl>
                                              <p:pRg st="2" end="2"/>
                                            </p:txEl>
                                          </p:spTgt>
                                        </p:tgtEl>
                                        <p:attrNameLst>
                                          <p:attrName>ppt_x</p:attrName>
                                        </p:attrNameLst>
                                      </p:cBhvr>
                                      <p:tavLst>
                                        <p:tav tm="0">
                                          <p:val>
                                            <p:strVal val="0-#ppt_w/2"/>
                                          </p:val>
                                        </p:tav>
                                        <p:tav tm="100000">
                                          <p:val>
                                            <p:strVal val="#ppt_x"/>
                                          </p:val>
                                        </p:tav>
                                      </p:tavLst>
                                    </p:anim>
                                    <p:anim calcmode="lin" valueType="num">
                                      <p:cBhvr>
                                        <p:cTn id="20" dur="500" fill="hold"/>
                                        <p:tgtEl>
                                          <p:spTgt spid="44134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7" grpId="0" build="p"/>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14691"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1469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352</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4693"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4.4.1 模糊逻辑的提出与发展</a:t>
            </a:r>
          </a:p>
        </p:txBody>
      </p:sp>
      <p:sp>
        <p:nvSpPr>
          <p:cNvPr id="366595" name="Rectangle 3"/>
          <p:cNvSpPr>
            <a:spLocks noGrp="1" noChangeArrowheads="1"/>
          </p:cNvSpPr>
          <p:nvPr>
            <p:ph idx="9"/>
            <p:custDataLst>
              <p:tags r:id="rId4"/>
            </p:custDataLst>
          </p:nvPr>
        </p:nvSpPr>
        <p:spPr>
          <a:xfrm>
            <a:off x="1774825" y="908051"/>
            <a:ext cx="8642350" cy="5400675"/>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Font typeface="Wingdings" panose="05000000000000000000" pitchFamily="2" charset="2"/>
              <a:buChar char="o"/>
              <a:defRPr/>
            </a:pPr>
            <a:r>
              <a:rPr lang="en-US" altLang="zh-CN" sz="28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1983年日本Fuji Electric</a:t>
            </a:r>
            <a:r>
              <a:rPr lang="zh-CN" altLang="en-US" sz="28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富士电机</a:t>
            </a:r>
            <a:r>
              <a:rPr lang="en-US" altLang="zh-CN" sz="28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公司实现了饮水处理装置的模糊控制。</a:t>
            </a:r>
          </a:p>
          <a:p>
            <a:pPr marL="469900" indent="-469900" algn="just" fontAlgn="base">
              <a:lnSpc>
                <a:spcPct val="120000"/>
              </a:lnSpc>
              <a:spcBef>
                <a:spcPct val="30000"/>
              </a:spcBef>
              <a:spcAft>
                <a:spcPct val="0"/>
              </a:spcAft>
              <a:buClr>
                <a:schemeClr val="accent2"/>
              </a:buClr>
              <a:buSzTx/>
              <a:buFont typeface="Wingdings" panose="05000000000000000000" pitchFamily="2" charset="2"/>
              <a:buChar char="o"/>
              <a:defRPr/>
            </a:pPr>
            <a:r>
              <a:rPr lang="en-US" altLang="zh-CN" sz="28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1987年日本Hitachi</a:t>
            </a:r>
            <a:r>
              <a:rPr lang="zh-CN" altLang="en-US" sz="28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日立</a:t>
            </a:r>
            <a:r>
              <a:rPr lang="en-US" altLang="zh-CN" sz="28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公司研制出地铁的模糊控制系统。</a:t>
            </a:r>
          </a:p>
          <a:p>
            <a:pPr marL="469900" indent="-469900" algn="just" fontAlgn="base">
              <a:lnSpc>
                <a:spcPct val="120000"/>
              </a:lnSpc>
              <a:spcBef>
                <a:spcPct val="30000"/>
              </a:spcBef>
              <a:spcAft>
                <a:spcPct val="0"/>
              </a:spcAft>
              <a:buClr>
                <a:schemeClr val="accent2"/>
              </a:buClr>
              <a:buSzTx/>
              <a:buFont typeface="Wingdings" panose="05000000000000000000" pitchFamily="2" charset="2"/>
              <a:buChar char="o"/>
              <a:defRPr/>
            </a:pPr>
            <a:r>
              <a:rPr lang="en-US" altLang="zh-CN" sz="28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1987年－1990年在日本申报的模糊产品专利就达319种。</a:t>
            </a:r>
          </a:p>
          <a:p>
            <a:pPr marL="469900" indent="-469900" algn="just" fontAlgn="base">
              <a:lnSpc>
                <a:spcPct val="120000"/>
              </a:lnSpc>
              <a:spcBef>
                <a:spcPct val="30000"/>
              </a:spcBef>
              <a:spcAft>
                <a:spcPct val="0"/>
              </a:spcAft>
              <a:buClr>
                <a:schemeClr val="accent2"/>
              </a:buClr>
              <a:buSzTx/>
              <a:buFont typeface="Wingdings" panose="05000000000000000000" pitchFamily="2" charset="2"/>
              <a:buChar char="o"/>
              <a:defRPr/>
            </a:pPr>
            <a:r>
              <a:rPr lang="en-US" altLang="zh-CN" sz="28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目前，各种模糊产品充满日本、西欧和美国市场，如模糊洗衣机、模糊吸尘器、模糊电冰箱和模糊摄像机等。   </a:t>
            </a:r>
          </a:p>
        </p:txBody>
      </p:sp>
    </p:spTree>
    <p:custDataLst>
      <p:tags r:id="rId1"/>
    </p:custDataLst>
    <p:extLst>
      <p:ext uri="{BB962C8B-B14F-4D97-AF65-F5344CB8AC3E}">
        <p14:creationId xmlns:p14="http://schemas.microsoft.com/office/powerpoint/2010/main" val="3051244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6595">
                                            <p:txEl>
                                              <p:pRg st="0" end="0"/>
                                            </p:txEl>
                                          </p:spTgt>
                                        </p:tgtEl>
                                        <p:attrNameLst>
                                          <p:attrName>style.visibility</p:attrName>
                                        </p:attrNameLst>
                                      </p:cBhvr>
                                      <p:to>
                                        <p:strVal val="visible"/>
                                      </p:to>
                                    </p:set>
                                    <p:anim calcmode="lin" valueType="num">
                                      <p:cBhvr>
                                        <p:cTn id="7" dur="500" fill="hold"/>
                                        <p:tgtEl>
                                          <p:spTgt spid="366595">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3665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6595">
                                            <p:txEl>
                                              <p:pRg st="1" end="1"/>
                                            </p:txEl>
                                          </p:spTgt>
                                        </p:tgtEl>
                                        <p:attrNameLst>
                                          <p:attrName>style.visibility</p:attrName>
                                        </p:attrNameLst>
                                      </p:cBhvr>
                                      <p:to>
                                        <p:strVal val="visible"/>
                                      </p:to>
                                    </p:set>
                                    <p:anim calcmode="lin" valueType="num">
                                      <p:cBhvr>
                                        <p:cTn id="13" dur="500" fill="hold"/>
                                        <p:tgtEl>
                                          <p:spTgt spid="366595">
                                            <p:txEl>
                                              <p:pRg st="1" end="1"/>
                                            </p:txEl>
                                          </p:spTgt>
                                        </p:tgtEl>
                                        <p:attrNameLst>
                                          <p:attrName>ppt_x</p:attrName>
                                        </p:attrNameLst>
                                      </p:cBhvr>
                                      <p:tavLst>
                                        <p:tav tm="0">
                                          <p:val>
                                            <p:strVal val="0-#ppt_w/2"/>
                                          </p:val>
                                        </p:tav>
                                        <p:tav tm="100000">
                                          <p:val>
                                            <p:strVal val="#ppt_x"/>
                                          </p:val>
                                        </p:tav>
                                      </p:tavLst>
                                    </p:anim>
                                    <p:anim calcmode="lin" valueType="num">
                                      <p:cBhvr>
                                        <p:cTn id="14" dur="500" fill="hold"/>
                                        <p:tgtEl>
                                          <p:spTgt spid="3665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6595">
                                            <p:txEl>
                                              <p:pRg st="2" end="2"/>
                                            </p:txEl>
                                          </p:spTgt>
                                        </p:tgtEl>
                                        <p:attrNameLst>
                                          <p:attrName>style.visibility</p:attrName>
                                        </p:attrNameLst>
                                      </p:cBhvr>
                                      <p:to>
                                        <p:strVal val="visible"/>
                                      </p:to>
                                    </p:set>
                                    <p:anim calcmode="lin" valueType="num">
                                      <p:cBhvr>
                                        <p:cTn id="19" dur="500" fill="hold"/>
                                        <p:tgtEl>
                                          <p:spTgt spid="366595">
                                            <p:txEl>
                                              <p:pRg st="2" end="2"/>
                                            </p:txEl>
                                          </p:spTgt>
                                        </p:tgtEl>
                                        <p:attrNameLst>
                                          <p:attrName>ppt_x</p:attrName>
                                        </p:attrNameLst>
                                      </p:cBhvr>
                                      <p:tavLst>
                                        <p:tav tm="0">
                                          <p:val>
                                            <p:strVal val="0-#ppt_w/2"/>
                                          </p:val>
                                        </p:tav>
                                        <p:tav tm="100000">
                                          <p:val>
                                            <p:strVal val="#ppt_x"/>
                                          </p:val>
                                        </p:tav>
                                      </p:tavLst>
                                    </p:anim>
                                    <p:anim calcmode="lin" valueType="num">
                                      <p:cBhvr>
                                        <p:cTn id="20" dur="500" fill="hold"/>
                                        <p:tgtEl>
                                          <p:spTgt spid="3665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6595">
                                            <p:txEl>
                                              <p:pRg st="3" end="3"/>
                                            </p:txEl>
                                          </p:spTgt>
                                        </p:tgtEl>
                                        <p:attrNameLst>
                                          <p:attrName>style.visibility</p:attrName>
                                        </p:attrNameLst>
                                      </p:cBhvr>
                                      <p:to>
                                        <p:strVal val="visible"/>
                                      </p:to>
                                    </p:set>
                                    <p:anim calcmode="lin" valueType="num">
                                      <p:cBhvr>
                                        <p:cTn id="25" dur="500" fill="hold"/>
                                        <p:tgtEl>
                                          <p:spTgt spid="366595">
                                            <p:txEl>
                                              <p:pRg st="3" end="3"/>
                                            </p:txEl>
                                          </p:spTgt>
                                        </p:tgtEl>
                                        <p:attrNameLst>
                                          <p:attrName>ppt_x</p:attrName>
                                        </p:attrNameLst>
                                      </p:cBhvr>
                                      <p:tavLst>
                                        <p:tav tm="0">
                                          <p:val>
                                            <p:strVal val="0-#ppt_w/2"/>
                                          </p:val>
                                        </p:tav>
                                        <p:tav tm="100000">
                                          <p:val>
                                            <p:strVal val="#ppt_x"/>
                                          </p:val>
                                        </p:tav>
                                      </p:tavLst>
                                    </p:anim>
                                    <p:anim calcmode="lin" valueType="num">
                                      <p:cBhvr>
                                        <p:cTn id="26" dur="500" fill="hold"/>
                                        <p:tgtEl>
                                          <p:spTgt spid="36659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图片 6"/>
          <p:cNvPicPr>
            <a:picLocks noChangeAspect="1"/>
          </p:cNvPicPr>
          <p:nvPr>
            <p:custDataLst>
              <p:tags r:id="rId2"/>
            </p:custDataLst>
          </p:nvPr>
        </p:nvPicPr>
        <p:blipFill>
          <a:blip r:embed="rId5"/>
          <a:stretch>
            <a:fillRect/>
          </a:stretch>
        </p:blipFill>
        <p:spPr>
          <a:xfrm>
            <a:off x="1524000" y="6137276"/>
            <a:ext cx="539750" cy="720725"/>
          </a:xfrm>
          <a:prstGeom prst="rect">
            <a:avLst/>
          </a:prstGeom>
          <a:noFill/>
          <a:ln w="9525">
            <a:noFill/>
          </a:ln>
        </p:spPr>
      </p:pic>
      <p:pic>
        <p:nvPicPr>
          <p:cNvPr id="115715" name="图片 5"/>
          <p:cNvPicPr>
            <a:picLocks noChangeAspect="1"/>
          </p:cNvPicPr>
          <p:nvPr>
            <p:custDataLst>
              <p:tags r:id="rId3"/>
            </p:custDataLst>
          </p:nvPr>
        </p:nvPicPr>
        <p:blipFill>
          <a:blip r:embed="rId6"/>
          <a:stretch>
            <a:fillRect/>
          </a:stretch>
        </p:blipFill>
        <p:spPr>
          <a:xfrm>
            <a:off x="10128250" y="6132514"/>
            <a:ext cx="539750" cy="720725"/>
          </a:xfrm>
          <a:prstGeom prst="rect">
            <a:avLst/>
          </a:prstGeom>
          <a:noFill/>
          <a:ln w="9525">
            <a:noFill/>
          </a:ln>
        </p:spPr>
      </p:pic>
      <p:sp>
        <p:nvSpPr>
          <p:cNvPr id="115716" name="标题 1"/>
          <p:cNvSpPr>
            <a:spLocks noGrp="1" noChangeArrowheads="1"/>
          </p:cNvSpPr>
          <p:nvPr>
            <p:ph type="title" idx="4294967295"/>
          </p:nvPr>
        </p:nvSpPr>
        <p:spPr>
          <a:xfrm>
            <a:off x="1524000" y="1"/>
            <a:ext cx="9144000" cy="765175"/>
          </a:xfrm>
          <a:solidFill>
            <a:srgbClr val="105FA3"/>
          </a:solidFill>
        </p:spPr>
        <p:txBody>
          <a:bodyPr vert="horz" wrap="square" lIns="90000" tIns="46800" rIns="90000" bIns="4680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115717" name="Rectangle 3"/>
          <p:cNvSpPr>
            <a:spLocks noGrp="1" noChangeArrowheads="1"/>
          </p:cNvSpPr>
          <p:nvPr>
            <p:ph idx="9"/>
          </p:nvPr>
        </p:nvSpPr>
        <p:spPr>
          <a:xfrm>
            <a:off x="2063751" y="908051"/>
            <a:ext cx="8353425" cy="5400675"/>
          </a:xfrm>
        </p:spPr>
        <p:txBody>
          <a:bodyPr wrap="square" lIns="91440" tIns="45720" rIns="91440" bIns="45720" numCol="1" anchor="t" anchorCtr="0" compatLnSpc="1"/>
          <a:lstStyle/>
          <a:p>
            <a:pPr marL="0" indent="-469900" algn="just" fontAlgn="base">
              <a:lnSpc>
                <a:spcPct val="140000"/>
              </a:lnSpc>
              <a:spcBef>
                <a:spcPct val="30000"/>
              </a:spcBef>
              <a:spcAft>
                <a:spcPct val="0"/>
              </a:spcAft>
              <a:buClr>
                <a:schemeClr val="accent2"/>
              </a:buClr>
              <a:buSzTx/>
              <a:buNone/>
              <a:defRPr/>
            </a:pPr>
            <a:r>
              <a:rPr lang="en-US" altLang="zh-CN" sz="3000" b="1" spc="150" dirty="0" err="1">
                <a:latin typeface="微软雅黑" panose="020B0503020204020204" pitchFamily="34" charset="-122"/>
                <a:ea typeface="微软雅黑" panose="020B0503020204020204" pitchFamily="34" charset="-122"/>
                <a:sym typeface="微软雅黑" panose="020B0503020204020204" pitchFamily="34" charset="-122"/>
              </a:rPr>
              <a:t>模糊性</a:t>
            </a:r>
            <a:r>
              <a:rPr lang="en-US" altLang="zh-CN" sz="3000" b="1" spc="150" dirty="0">
                <a:latin typeface="微软雅黑" panose="020B0503020204020204" pitchFamily="34" charset="-122"/>
                <a:ea typeface="微软雅黑" panose="020B0503020204020204" pitchFamily="34" charset="-122"/>
                <a:sym typeface="微软雅黑" panose="020B0503020204020204" pitchFamily="34" charset="-122"/>
              </a:rPr>
              <a:t> </a:t>
            </a:r>
          </a:p>
          <a:p>
            <a:pPr marL="0" indent="-469900" algn="just" fontAlgn="base">
              <a:lnSpc>
                <a:spcPct val="140000"/>
              </a:lnSpc>
              <a:spcBef>
                <a:spcPct val="30000"/>
              </a:spcBef>
              <a:spcAft>
                <a:spcPct val="0"/>
              </a:spcAft>
              <a:buClr>
                <a:schemeClr val="accent2"/>
              </a:buClr>
              <a:buSzTx/>
              <a:buNone/>
              <a:defRPr/>
            </a:pP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所谓模糊性就是指客观事物在性态及类属方面的不分明性，其根源是在类似事物间存在一系列过度状态，</a:t>
            </a:r>
            <a:r>
              <a:rPr lang="zh-CN" altLang="en-US" sz="2400" spc="150" dirty="0">
                <a:latin typeface="微软雅黑" panose="020B0503020204020204" pitchFamily="34" charset="-122"/>
                <a:ea typeface="微软雅黑" panose="020B0503020204020204" pitchFamily="34" charset="-122"/>
                <a:sym typeface="微软雅黑" panose="020B0503020204020204" pitchFamily="34" charset="-122"/>
              </a:rPr>
              <a:t>它</a:t>
            </a: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们相互渗透，相互贯通，使得彼此之间没有明显的分界线。</a:t>
            </a:r>
          </a:p>
          <a:p>
            <a:pPr marL="0" indent="-469900" algn="just" fontAlgn="base">
              <a:lnSpc>
                <a:spcPct val="140000"/>
              </a:lnSpc>
              <a:spcBef>
                <a:spcPct val="30000"/>
              </a:spcBef>
              <a:spcAft>
                <a:spcPct val="0"/>
              </a:spcAft>
              <a:buClr>
                <a:schemeClr val="accent2"/>
              </a:buClr>
              <a:buSzTx/>
              <a:buNone/>
              <a:defRPr/>
            </a:pPr>
            <a:r>
              <a:rPr lang="en-US" altLang="zh-CN" sz="2400" spc="150" dirty="0" err="1">
                <a:highlight>
                  <a:srgbClr val="FFFF00"/>
                </a:highlight>
                <a:latin typeface="微软雅黑" panose="020B0503020204020204" pitchFamily="34" charset="-122"/>
                <a:ea typeface="微软雅黑" panose="020B0503020204020204" pitchFamily="34" charset="-122"/>
                <a:sym typeface="微软雅黑" panose="020B0503020204020204" pitchFamily="34" charset="-122"/>
              </a:rPr>
              <a:t>模糊集合是经典集合的扩充</a:t>
            </a:r>
            <a:r>
              <a:rPr lang="en-US" altLang="zh-CN" sz="2400" spc="150" dirty="0">
                <a:highlight>
                  <a:srgbClr val="FFFF00"/>
                </a:highlight>
                <a:latin typeface="微软雅黑" panose="020B0503020204020204" pitchFamily="34" charset="-122"/>
                <a:ea typeface="微软雅黑" panose="020B0503020204020204" pitchFamily="34" charset="-122"/>
                <a:sym typeface="微软雅黑" panose="020B0503020204020204" pitchFamily="34" charset="-122"/>
              </a:rPr>
              <a:t>。</a:t>
            </a:r>
          </a:p>
        </p:txBody>
      </p:sp>
    </p:spTree>
    <p:custDataLst>
      <p:tags r:id="rId1"/>
    </p:custDataLst>
    <p:extLst>
      <p:ext uri="{BB962C8B-B14F-4D97-AF65-F5344CB8AC3E}">
        <p14:creationId xmlns:p14="http://schemas.microsoft.com/office/powerpoint/2010/main" val="263131174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16739"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1674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354</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563" name="Rectangle 3"/>
          <p:cNvSpPr>
            <a:spLocks noGrp="1" noChangeArrowheads="1"/>
          </p:cNvSpPr>
          <p:nvPr>
            <p:ph idx="9"/>
            <p:custDataLst>
              <p:tags r:id="rId4"/>
            </p:custDataLst>
          </p:nvPr>
        </p:nvSpPr>
        <p:spPr>
          <a:xfrm>
            <a:off x="1825625" y="1600201"/>
            <a:ext cx="8540750" cy="3133725"/>
          </a:xfrm>
          <a:solidFill>
            <a:srgbClr val="FFFFFF"/>
          </a:solidFill>
          <a:ln>
            <a:solidFill>
              <a:srgbClr val="808080"/>
            </a:solidFill>
            <a:miter lim="800000"/>
          </a:ln>
        </p:spPr>
        <p:txBody>
          <a:bodyPr wrap="square" lIns="91440" tIns="45720" rIns="91440" bIns="45720" numCol="1" anchor="t" anchorCtr="0" compatLnSpc="1"/>
          <a:lstStyle/>
          <a:p>
            <a:pPr marL="0" indent="-469900" algn="just" fontAlgn="base">
              <a:lnSpc>
                <a:spcPct val="120000"/>
              </a:lnSpc>
              <a:spcBef>
                <a:spcPct val="40000"/>
              </a:spcBef>
              <a:spcAft>
                <a:spcPct val="0"/>
              </a:spcAft>
              <a:buClr>
                <a:schemeClr val="accent2"/>
              </a:buClr>
              <a:buSzTx/>
              <a:buFont typeface="Wingdings" panose="05000000000000000000" pitchFamily="2" charset="2"/>
              <a:buChar char="§"/>
              <a:defRPr/>
            </a:pP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spc="150" dirty="0" err="1">
                <a:latin typeface="微软雅黑" panose="020B0503020204020204" pitchFamily="34" charset="-122"/>
                <a:ea typeface="微软雅黑" panose="020B0503020204020204" pitchFamily="34" charset="-122"/>
                <a:sym typeface="微软雅黑" panose="020B0503020204020204" pitchFamily="34" charset="-122"/>
              </a:rPr>
              <a:t>论域：处理某一特定问题时，把议题限制在某种特定的范围中，这个范围就是相应问题的论域，用</a:t>
            </a: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 U </a:t>
            </a:r>
            <a:r>
              <a:rPr lang="en-US" altLang="zh-CN" sz="2400" spc="150" dirty="0" err="1">
                <a:latin typeface="微软雅黑" panose="020B0503020204020204" pitchFamily="34" charset="-122"/>
                <a:ea typeface="微软雅黑" panose="020B0503020204020204" pitchFamily="34" charset="-122"/>
                <a:sym typeface="微软雅黑" panose="020B0503020204020204" pitchFamily="34" charset="-122"/>
              </a:rPr>
              <a:t>等表示</a:t>
            </a: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a:t>
            </a:r>
          </a:p>
          <a:p>
            <a:pPr marL="0" indent="-469900" algn="just" fontAlgn="base">
              <a:lnSpc>
                <a:spcPct val="120000"/>
              </a:lnSpc>
              <a:spcBef>
                <a:spcPct val="40000"/>
              </a:spcBef>
              <a:spcAft>
                <a:spcPct val="0"/>
              </a:spcAft>
              <a:buClr>
                <a:schemeClr val="accent2"/>
              </a:buClr>
              <a:buSzTx/>
              <a:buFont typeface="Wingdings" panose="05000000000000000000" pitchFamily="2" charset="2"/>
              <a:buChar char="§"/>
              <a:defRPr/>
            </a:pP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spc="150" dirty="0" err="1">
                <a:latin typeface="微软雅黑" panose="020B0503020204020204" pitchFamily="34" charset="-122"/>
                <a:ea typeface="微软雅黑" panose="020B0503020204020204" pitchFamily="34" charset="-122"/>
                <a:sym typeface="微软雅黑" panose="020B0503020204020204" pitchFamily="34" charset="-122"/>
              </a:rPr>
              <a:t>集合：论域中具有某种相同属性的确定的、可以彼此区别的元素的全体，常用A，B等表示</a:t>
            </a: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a:t>
            </a:r>
          </a:p>
          <a:p>
            <a:pPr marL="0" indent="-469900" algn="just" fontAlgn="base">
              <a:lnSpc>
                <a:spcPct val="120000"/>
              </a:lnSpc>
              <a:spcBef>
                <a:spcPct val="40000"/>
              </a:spcBef>
              <a:spcAft>
                <a:spcPct val="0"/>
              </a:spcAft>
              <a:buClr>
                <a:schemeClr val="accent2"/>
              </a:buClr>
              <a:buSzTx/>
              <a:buFont typeface="Wingdings" panose="05000000000000000000" pitchFamily="2" charset="2"/>
              <a:buChar char="§"/>
              <a:defRPr/>
            </a:pP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spc="150" dirty="0" err="1">
                <a:latin typeface="微软雅黑" panose="020B0503020204020204" pitchFamily="34" charset="-122"/>
                <a:ea typeface="微软雅黑" panose="020B0503020204020204" pitchFamily="34" charset="-122"/>
                <a:sym typeface="微软雅黑" panose="020B0503020204020204" pitchFamily="34" charset="-122"/>
              </a:rPr>
              <a:t>元素：集合中的每个对象称为这个集合的一个元素，常用a,b,c,x,y,z表示</a:t>
            </a: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16742" name="Rectangle 4"/>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116743" name="Rectangle 5"/>
          <p:cNvSpPr/>
          <p:nvPr>
            <p:custDataLst>
              <p:tags r:id="rId5"/>
            </p:custDataLst>
          </p:nvPr>
        </p:nvSpPr>
        <p:spPr>
          <a:xfrm>
            <a:off x="1828800" y="1066801"/>
            <a:ext cx="3448380" cy="480131"/>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9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1.  </a:t>
            </a:r>
            <a:r>
              <a:rPr lang="en-US" altLang="en-US" sz="2800" b="1" dirty="0">
                <a:solidFill>
                  <a:srgbClr val="000000"/>
                </a:solidFill>
                <a:latin typeface="微软雅黑" panose="020B0503020204020204" pitchFamily="34" charset="-122"/>
              </a:rPr>
              <a:t>模糊集合的定义</a:t>
            </a:r>
          </a:p>
        </p:txBody>
      </p:sp>
    </p:spTree>
    <p:custDataLst>
      <p:tags r:id="rId1"/>
    </p:custDataLst>
    <p:extLst>
      <p:ext uri="{BB962C8B-B14F-4D97-AF65-F5344CB8AC3E}">
        <p14:creationId xmlns:p14="http://schemas.microsoft.com/office/powerpoint/2010/main" val="1551783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animEffect transition="in" filter="dissolve">
                                      <p:cBhvr>
                                        <p:cTn id="7" dur="500"/>
                                        <p:tgtEl>
                                          <p:spTgt spid="194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4563">
                                            <p:txEl>
                                              <p:pRg st="1" end="1"/>
                                            </p:txEl>
                                          </p:spTgt>
                                        </p:tgtEl>
                                        <p:attrNameLst>
                                          <p:attrName>style.visibility</p:attrName>
                                        </p:attrNameLst>
                                      </p:cBhvr>
                                      <p:to>
                                        <p:strVal val="visible"/>
                                      </p:to>
                                    </p:set>
                                    <p:animEffect transition="in" filter="dissolve">
                                      <p:cBhvr>
                                        <p:cTn id="12" dur="500"/>
                                        <p:tgtEl>
                                          <p:spTgt spid="194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4563">
                                            <p:txEl>
                                              <p:pRg st="2" end="2"/>
                                            </p:txEl>
                                          </p:spTgt>
                                        </p:tgtEl>
                                        <p:attrNameLst>
                                          <p:attrName>style.visibility</p:attrName>
                                        </p:attrNameLst>
                                      </p:cBhvr>
                                      <p:to>
                                        <p:strVal val="visible"/>
                                      </p:to>
                                    </p:set>
                                    <p:animEffect transition="in" filter="dissolve">
                                      <p:cBhvr>
                                        <p:cTn id="17" dur="500"/>
                                        <p:tgtEl>
                                          <p:spTgt spid="1945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17763"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1776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355</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7765" name="Rectangle 4"/>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117766" name="Rectangle 5"/>
          <p:cNvSpPr/>
          <p:nvPr>
            <p:custDataLst>
              <p:tags r:id="rId4"/>
            </p:custDataLst>
          </p:nvPr>
        </p:nvSpPr>
        <p:spPr>
          <a:xfrm>
            <a:off x="1828800" y="1066801"/>
            <a:ext cx="3448380" cy="480131"/>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9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1.  </a:t>
            </a:r>
            <a:r>
              <a:rPr lang="en-US" altLang="en-US" sz="2800" b="1" dirty="0">
                <a:solidFill>
                  <a:srgbClr val="000000"/>
                </a:solidFill>
                <a:latin typeface="微软雅黑" panose="020B0503020204020204" pitchFamily="34" charset="-122"/>
              </a:rPr>
              <a:t>模糊集合的定义</a:t>
            </a:r>
          </a:p>
        </p:txBody>
      </p:sp>
      <p:sp>
        <p:nvSpPr>
          <p:cNvPr id="76804" name="文本框 2"/>
          <p:cNvSpPr txBox="1"/>
          <p:nvPr>
            <p:custDataLst>
              <p:tags r:id="rId5"/>
            </p:custDataLst>
          </p:nvPr>
        </p:nvSpPr>
        <p:spPr>
          <a:xfrm>
            <a:off x="2028826" y="1760538"/>
            <a:ext cx="8010525" cy="3340100"/>
          </a:xfrm>
          <a:prstGeom prst="rect">
            <a:avLst/>
          </a:prstGeom>
          <a:solidFill>
            <a:schemeClr val="lt1">
              <a:lumMod val="85000"/>
            </a:schemeClr>
          </a:solidFill>
          <a:ln w="9525">
            <a:noFill/>
          </a:ln>
        </p:spPr>
        <p:txBody>
          <a:bodyPr>
            <a:spAutoFit/>
          </a:bodyPr>
          <a:lstStyle/>
          <a:p>
            <a:pPr>
              <a:lnSpc>
                <a:spcPct val="150000"/>
              </a:lnSpc>
              <a:defRPr/>
            </a:pP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在经典集合中，论域中的任何元素，或者属于某一集合，或者不属于该集合，两者必居且仅居其一，元素</a:t>
            </a:r>
            <a:r>
              <a:rPr lang="en-US" altLang="zh-CN" sz="2400" i="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和集合</a:t>
            </a:r>
            <a:r>
              <a:rPr lang="en-US" altLang="zh-CN" sz="2400" i="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的关系：</a:t>
            </a:r>
          </a:p>
          <a:p>
            <a:pPr>
              <a:spcBef>
                <a:spcPct val="40000"/>
              </a:spcBef>
              <a:defRPr/>
            </a:pPr>
            <a:r>
              <a:rPr lang="en-US" altLang="zh-CN" sz="2400" i="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属于</a:t>
            </a:r>
            <a:r>
              <a:rPr lang="en-US" altLang="zh-CN" sz="2400" i="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i="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a∈A</a:t>
            </a:r>
          </a:p>
          <a:p>
            <a:pPr>
              <a:spcBef>
                <a:spcPct val="40000"/>
              </a:spcBef>
              <a:defRPr/>
            </a:pPr>
            <a:r>
              <a:rPr lang="en-US" altLang="zh-CN" sz="2400" i="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2400" i="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不属于</a:t>
            </a:r>
            <a:r>
              <a:rPr lang="en-US" altLang="zh-CN" sz="2400" i="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 ∉A</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a:pPr>
            <a:endPar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extLst>
      <p:ext uri="{BB962C8B-B14F-4D97-AF65-F5344CB8AC3E}">
        <p14:creationId xmlns:p14="http://schemas.microsoft.com/office/powerpoint/2010/main" val="302291065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图片 6"/>
          <p:cNvPicPr>
            <a:picLocks noChangeAspect="1"/>
          </p:cNvPicPr>
          <p:nvPr>
            <p:custDataLst>
              <p:tags r:id="rId2"/>
            </p:custDataLst>
          </p:nvPr>
        </p:nvPicPr>
        <p:blipFill>
          <a:blip r:embed="rId9"/>
          <a:stretch>
            <a:fillRect/>
          </a:stretch>
        </p:blipFill>
        <p:spPr>
          <a:xfrm>
            <a:off x="1524000" y="6137276"/>
            <a:ext cx="539750" cy="720725"/>
          </a:xfrm>
          <a:prstGeom prst="rect">
            <a:avLst/>
          </a:prstGeom>
          <a:noFill/>
          <a:ln w="9525">
            <a:noFill/>
          </a:ln>
        </p:spPr>
      </p:pic>
      <p:pic>
        <p:nvPicPr>
          <p:cNvPr id="118787" name="图片 5"/>
          <p:cNvPicPr>
            <a:picLocks noChangeAspect="1"/>
          </p:cNvPicPr>
          <p:nvPr>
            <p:custDataLst>
              <p:tags r:id="rId3"/>
            </p:custDataLst>
          </p:nvPr>
        </p:nvPicPr>
        <p:blipFill>
          <a:blip r:embed="rId10"/>
          <a:stretch>
            <a:fillRect/>
          </a:stretch>
        </p:blipFill>
        <p:spPr>
          <a:xfrm>
            <a:off x="10128250" y="6132514"/>
            <a:ext cx="539750" cy="720725"/>
          </a:xfrm>
          <a:prstGeom prst="rect">
            <a:avLst/>
          </a:prstGeom>
          <a:noFill/>
          <a:ln w="9525">
            <a:noFill/>
          </a:ln>
        </p:spPr>
      </p:pic>
      <p:sp>
        <p:nvSpPr>
          <p:cNvPr id="11878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356</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8789" name="Rectangle 2"/>
          <p:cNvSpPr>
            <a:spLocks noGrp="1" noChangeArrowheads="1"/>
          </p:cNvSpPr>
          <p:nvPr>
            <p:ph idx="9"/>
            <p:custDataLst>
              <p:tags r:id="rId4"/>
            </p:custDataLst>
          </p:nvPr>
        </p:nvSpPr>
        <p:spPr>
          <a:xfrm>
            <a:off x="1825625" y="1695450"/>
            <a:ext cx="8540750" cy="4705350"/>
          </a:xfrm>
          <a:solidFill>
            <a:srgbClr val="FFFFFF"/>
          </a:solidFill>
          <a:ln>
            <a:solidFill>
              <a:srgbClr val="808080"/>
            </a:solidFill>
            <a:miter lim="800000"/>
          </a:ln>
        </p:spPr>
        <p:txBody>
          <a:bodyPr wrap="square" lIns="91440" tIns="45720" rIns="91440" bIns="45720" numCol="1" anchor="t" anchorCtr="0" compatLnSpc="1"/>
          <a:lstStyle/>
          <a:p>
            <a:pPr marL="0" indent="0" algn="just" fontAlgn="base">
              <a:lnSpc>
                <a:spcPct val="120000"/>
              </a:lnSpc>
              <a:spcBef>
                <a:spcPct val="40000"/>
              </a:spcBef>
              <a:spcAft>
                <a:spcPct val="0"/>
              </a:spcAft>
              <a:buClr>
                <a:schemeClr val="accent2"/>
              </a:buClr>
              <a:buSzTx/>
              <a:buNone/>
              <a:defRPr/>
            </a:pPr>
            <a:endParaRPr lang="en-US" altLang="zh-CN" sz="26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fontAlgn="base">
              <a:lnSpc>
                <a:spcPct val="120000"/>
              </a:lnSpc>
              <a:spcBef>
                <a:spcPct val="40000"/>
              </a:spcBef>
              <a:spcAft>
                <a:spcPct val="0"/>
              </a:spcAft>
              <a:buClr>
                <a:schemeClr val="accent2"/>
              </a:buClr>
              <a:buSzTx/>
              <a:buNone/>
              <a:defRPr/>
            </a:pPr>
            <a:r>
              <a:rPr lang="en-US" altLang="zh-CN" sz="26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例如，“成年人”集合： </a:t>
            </a:r>
          </a:p>
        </p:txBody>
      </p:sp>
      <p:sp>
        <p:nvSpPr>
          <p:cNvPr id="118790" name="Rectangle 3"/>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118791" name="Rectangle 4"/>
          <p:cNvSpPr/>
          <p:nvPr>
            <p:custDataLst>
              <p:tags r:id="rId5"/>
            </p:custDataLst>
          </p:nvPr>
        </p:nvSpPr>
        <p:spPr>
          <a:xfrm>
            <a:off x="1828800" y="1066801"/>
            <a:ext cx="3448380" cy="480131"/>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9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1.  </a:t>
            </a:r>
            <a:r>
              <a:rPr lang="en-US" altLang="en-US" sz="2800" b="1" dirty="0">
                <a:solidFill>
                  <a:srgbClr val="000000"/>
                </a:solidFill>
                <a:latin typeface="微软雅黑" panose="020B0503020204020204" pitchFamily="34" charset="-122"/>
              </a:rPr>
              <a:t>模糊集合的定义</a:t>
            </a:r>
          </a:p>
        </p:txBody>
      </p:sp>
      <p:graphicFrame>
        <p:nvGraphicFramePr>
          <p:cNvPr id="118792" name="Object 5"/>
          <p:cNvGraphicFramePr/>
          <p:nvPr/>
        </p:nvGraphicFramePr>
        <p:xfrm>
          <a:off x="5880100" y="2060576"/>
          <a:ext cx="3048000" cy="911225"/>
        </p:xfrm>
        <a:graphic>
          <a:graphicData uri="http://schemas.openxmlformats.org/presentationml/2006/ole">
            <mc:AlternateContent xmlns:mc="http://schemas.openxmlformats.org/markup-compatibility/2006">
              <mc:Choice xmlns:v="urn:schemas-microsoft-com:vml" Requires="v">
                <p:oleObj r:id="rId11" imgW="1536700" imgH="457200" progId="Equation.DSMT4">
                  <p:embed/>
                </p:oleObj>
              </mc:Choice>
              <mc:Fallback>
                <p:oleObj r:id="rId11" imgW="1536700" imgH="457200" progId="Equation.DSMT4">
                  <p:embed/>
                  <p:pic>
                    <p:nvPicPr>
                      <p:cNvPr id="118792" name="Object 5"/>
                      <p:cNvPicPr/>
                      <p:nvPr/>
                    </p:nvPicPr>
                    <p:blipFill>
                      <a:blip r:embed="rId12"/>
                      <a:stretch>
                        <a:fillRect/>
                      </a:stretch>
                    </p:blipFill>
                    <p:spPr>
                      <a:xfrm>
                        <a:off x="5880100" y="2060576"/>
                        <a:ext cx="3048000" cy="911225"/>
                      </a:xfrm>
                      <a:prstGeom prst="rect">
                        <a:avLst/>
                      </a:prstGeom>
                      <a:noFill/>
                      <a:ln w="38100">
                        <a:noFill/>
                        <a:miter/>
                      </a:ln>
                    </p:spPr>
                  </p:pic>
                </p:oleObj>
              </mc:Fallback>
            </mc:AlternateContent>
          </a:graphicData>
        </a:graphic>
      </p:graphicFrame>
      <p:pic>
        <p:nvPicPr>
          <p:cNvPr id="118793" name="Picture 7"/>
          <p:cNvPicPr>
            <a:picLocks noChangeAspect="1"/>
          </p:cNvPicPr>
          <p:nvPr/>
        </p:nvPicPr>
        <p:blipFill>
          <a:blip r:embed="rId13"/>
          <a:stretch>
            <a:fillRect/>
          </a:stretch>
        </p:blipFill>
        <p:spPr>
          <a:xfrm>
            <a:off x="2133600" y="3429000"/>
            <a:ext cx="3429000" cy="2414588"/>
          </a:xfrm>
          <a:prstGeom prst="rect">
            <a:avLst/>
          </a:prstGeom>
          <a:noFill/>
          <a:ln w="9525">
            <a:noFill/>
          </a:ln>
        </p:spPr>
      </p:pic>
      <p:sp>
        <p:nvSpPr>
          <p:cNvPr id="118794" name="Text Box 13"/>
          <p:cNvSpPr txBox="1"/>
          <p:nvPr>
            <p:custDataLst>
              <p:tags r:id="rId6"/>
            </p:custDataLst>
          </p:nvPr>
        </p:nvSpPr>
        <p:spPr>
          <a:xfrm>
            <a:off x="2209800" y="5867400"/>
            <a:ext cx="3352800" cy="36830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00000"/>
              </a:lnSpc>
              <a:spcBef>
                <a:spcPct val="50000"/>
              </a:spcBef>
              <a:spcAft>
                <a:spcPct val="0"/>
              </a:spcAft>
              <a:buNone/>
            </a:pPr>
            <a:r>
              <a:rPr lang="en-US" altLang="zh-CN" sz="1800" b="1" dirty="0">
                <a:solidFill>
                  <a:srgbClr val="000000"/>
                </a:solidFill>
                <a:latin typeface="微软雅黑" panose="020B0503020204020204" pitchFamily="34" charset="-122"/>
              </a:rPr>
              <a:t> “</a:t>
            </a:r>
            <a:r>
              <a:rPr lang="en-US" altLang="en-US" sz="1800" b="1" dirty="0">
                <a:solidFill>
                  <a:srgbClr val="000000"/>
                </a:solidFill>
                <a:latin typeface="微软雅黑" panose="020B0503020204020204" pitchFamily="34" charset="-122"/>
              </a:rPr>
              <a:t>成年人” 特征函数图 </a:t>
            </a:r>
          </a:p>
        </p:txBody>
      </p:sp>
      <p:sp>
        <p:nvSpPr>
          <p:cNvPr id="118795" name="Text Box 14"/>
          <p:cNvSpPr txBox="1"/>
          <p:nvPr>
            <p:custDataLst>
              <p:tags r:id="rId7"/>
            </p:custDataLst>
          </p:nvPr>
        </p:nvSpPr>
        <p:spPr>
          <a:xfrm>
            <a:off x="2279650" y="5373688"/>
            <a:ext cx="215900" cy="33655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zh-CN" sz="1600" dirty="0">
                <a:solidFill>
                  <a:srgbClr val="000000"/>
                </a:solidFill>
                <a:latin typeface="微软雅黑" panose="020B0503020204020204" pitchFamily="34" charset="-122"/>
              </a:rPr>
              <a:t>0</a:t>
            </a:r>
          </a:p>
        </p:txBody>
      </p:sp>
    </p:spTree>
    <p:custDataLst>
      <p:tags r:id="rId1"/>
    </p:custDataLst>
    <p:extLst>
      <p:ext uri="{BB962C8B-B14F-4D97-AF65-F5344CB8AC3E}">
        <p14:creationId xmlns:p14="http://schemas.microsoft.com/office/powerpoint/2010/main" val="1553000957"/>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图片 6"/>
          <p:cNvPicPr>
            <a:picLocks noChangeAspect="1"/>
          </p:cNvPicPr>
          <p:nvPr>
            <p:custDataLst>
              <p:tags r:id="rId2"/>
            </p:custDataLst>
          </p:nvPr>
        </p:nvPicPr>
        <p:blipFill>
          <a:blip r:embed="rId9"/>
          <a:stretch>
            <a:fillRect/>
          </a:stretch>
        </p:blipFill>
        <p:spPr>
          <a:xfrm>
            <a:off x="1524000" y="6137276"/>
            <a:ext cx="539750" cy="720725"/>
          </a:xfrm>
          <a:prstGeom prst="rect">
            <a:avLst/>
          </a:prstGeom>
          <a:noFill/>
          <a:ln w="9525">
            <a:noFill/>
          </a:ln>
        </p:spPr>
      </p:pic>
      <p:pic>
        <p:nvPicPr>
          <p:cNvPr id="119811" name="图片 5"/>
          <p:cNvPicPr>
            <a:picLocks noChangeAspect="1"/>
          </p:cNvPicPr>
          <p:nvPr>
            <p:custDataLst>
              <p:tags r:id="rId3"/>
            </p:custDataLst>
          </p:nvPr>
        </p:nvPicPr>
        <p:blipFill>
          <a:blip r:embed="rId10"/>
          <a:stretch>
            <a:fillRect/>
          </a:stretch>
        </p:blipFill>
        <p:spPr>
          <a:xfrm>
            <a:off x="10128250" y="6132514"/>
            <a:ext cx="539750" cy="720725"/>
          </a:xfrm>
          <a:prstGeom prst="rect">
            <a:avLst/>
          </a:prstGeom>
          <a:noFill/>
          <a:ln w="9525">
            <a:noFill/>
          </a:ln>
        </p:spPr>
      </p:pic>
      <p:sp>
        <p:nvSpPr>
          <p:cNvPr id="119812" name="文本框 3"/>
          <p:cNvSpPr txBox="1"/>
          <p:nvPr>
            <p:custDataLst>
              <p:tags r:id="rId4"/>
            </p:custDataLst>
          </p:nvPr>
        </p:nvSpPr>
        <p:spPr>
          <a:xfrm>
            <a:off x="1631951" y="333375"/>
            <a:ext cx="9002713" cy="2630488"/>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50000"/>
              </a:lnSpc>
              <a:spcAft>
                <a:spcPct val="0"/>
              </a:spcAft>
              <a:buNone/>
            </a:pPr>
            <a:r>
              <a:rPr lang="en-US" altLang="en-US" sz="2200" dirty="0">
                <a:solidFill>
                  <a:srgbClr val="000000"/>
                </a:solidFill>
                <a:latin typeface="微软雅黑" panose="020B0503020204020204" pitchFamily="34" charset="-122"/>
                <a:sym typeface="宋体" panose="02010600030101010101" pitchFamily="2" charset="-122"/>
              </a:rPr>
              <a:t>      模糊概念无法简单地用属于或者不属于来描述，即无法用经典集合来描述，进一步说，论域中的元素符合某一概念不能简单地用</a:t>
            </a:r>
            <a:r>
              <a:rPr lang="en-US" altLang="zh-CN" sz="2200" dirty="0">
                <a:solidFill>
                  <a:srgbClr val="000000"/>
                </a:solidFill>
                <a:latin typeface="微软雅黑" panose="020B0503020204020204" pitchFamily="34" charset="-122"/>
                <a:sym typeface="宋体" panose="02010600030101010101" pitchFamily="2" charset="-122"/>
              </a:rPr>
              <a:t>{0, 1}</a:t>
            </a:r>
            <a:r>
              <a:rPr lang="en-US" altLang="en-US" sz="2200" dirty="0">
                <a:solidFill>
                  <a:srgbClr val="000000"/>
                </a:solidFill>
                <a:latin typeface="微软雅黑" panose="020B0503020204020204" pitchFamily="34" charset="-122"/>
                <a:sym typeface="宋体" panose="02010600030101010101" pitchFamily="2" charset="-122"/>
              </a:rPr>
              <a:t>表示，而要借助介于</a:t>
            </a:r>
            <a:r>
              <a:rPr lang="en-US" altLang="zh-CN" sz="2200" dirty="0">
                <a:solidFill>
                  <a:srgbClr val="000000"/>
                </a:solidFill>
                <a:latin typeface="微软雅黑" panose="020B0503020204020204" pitchFamily="34" charset="-122"/>
                <a:sym typeface="宋体" panose="02010600030101010101" pitchFamily="2" charset="-122"/>
              </a:rPr>
              <a:t>0 </a:t>
            </a:r>
            <a:r>
              <a:rPr lang="en-US" altLang="en-US" sz="2200" dirty="0">
                <a:solidFill>
                  <a:srgbClr val="000000"/>
                </a:solidFill>
                <a:latin typeface="微软雅黑" panose="020B0503020204020204" pitchFamily="34" charset="-122"/>
                <a:sym typeface="宋体" panose="02010600030101010101" pitchFamily="2" charset="-122"/>
              </a:rPr>
              <a:t>与</a:t>
            </a:r>
            <a:r>
              <a:rPr lang="en-US" altLang="zh-CN" sz="2200" dirty="0">
                <a:solidFill>
                  <a:srgbClr val="000000"/>
                </a:solidFill>
                <a:latin typeface="微软雅黑" panose="020B0503020204020204" pitchFamily="34" charset="-122"/>
                <a:sym typeface="宋体" panose="02010600030101010101" pitchFamily="2" charset="-122"/>
              </a:rPr>
              <a:t>1 </a:t>
            </a:r>
            <a:r>
              <a:rPr lang="en-US" altLang="en-US" sz="2200" dirty="0">
                <a:solidFill>
                  <a:srgbClr val="000000"/>
                </a:solidFill>
                <a:latin typeface="微软雅黑" panose="020B0503020204020204" pitchFamily="34" charset="-122"/>
                <a:sym typeface="宋体" panose="02010600030101010101" pitchFamily="2" charset="-122"/>
              </a:rPr>
              <a:t>之间的实数来表示。</a:t>
            </a:r>
          </a:p>
          <a:p>
            <a:pPr marL="0" indent="0" defTabSz="914400" eaLnBrk="1" hangingPunct="1">
              <a:lnSpc>
                <a:spcPct val="150000"/>
              </a:lnSpc>
              <a:spcAft>
                <a:spcPct val="0"/>
              </a:spcAft>
              <a:buNone/>
            </a:pPr>
            <a:r>
              <a:rPr lang="en-US" altLang="en-US" sz="2200" dirty="0">
                <a:solidFill>
                  <a:srgbClr val="000000"/>
                </a:solidFill>
                <a:latin typeface="微软雅黑" panose="020B0503020204020204" pitchFamily="34" charset="-122"/>
                <a:sym typeface="宋体" panose="02010600030101010101" pitchFamily="2" charset="-122"/>
              </a:rPr>
              <a:t>     模糊逻辑模仿人类的智慧，引入隶属度（</a:t>
            </a:r>
            <a:r>
              <a:rPr lang="en-US" altLang="zh-CN" sz="2200" dirty="0">
                <a:solidFill>
                  <a:srgbClr val="000000"/>
                </a:solidFill>
                <a:latin typeface="微软雅黑" panose="020B0503020204020204" pitchFamily="34" charset="-122"/>
                <a:sym typeface="宋体" panose="02010600030101010101" pitchFamily="2" charset="-122"/>
              </a:rPr>
              <a:t>Degree of Membership)</a:t>
            </a:r>
            <a:r>
              <a:rPr lang="en-US" altLang="en-US" sz="2200" dirty="0">
                <a:solidFill>
                  <a:srgbClr val="000000"/>
                </a:solidFill>
                <a:latin typeface="微软雅黑" panose="020B0503020204020204" pitchFamily="34" charset="-122"/>
                <a:sym typeface="宋体" panose="02010600030101010101" pitchFamily="2" charset="-122"/>
              </a:rPr>
              <a:t>的概念，描述介于</a:t>
            </a:r>
            <a:r>
              <a:rPr lang="en-US" altLang="zh-CN" sz="2200" dirty="0">
                <a:solidFill>
                  <a:srgbClr val="000000"/>
                </a:solidFill>
                <a:latin typeface="微软雅黑" panose="020B0503020204020204" pitchFamily="34" charset="-122"/>
                <a:sym typeface="宋体" panose="02010600030101010101" pitchFamily="2" charset="-122"/>
              </a:rPr>
              <a:t>“</a:t>
            </a:r>
            <a:r>
              <a:rPr lang="en-US" altLang="en-US" sz="2200" dirty="0">
                <a:solidFill>
                  <a:srgbClr val="000000"/>
                </a:solidFill>
                <a:latin typeface="微软雅黑" panose="020B0503020204020204" pitchFamily="34" charset="-122"/>
                <a:sym typeface="宋体" panose="02010600030101010101" pitchFamily="2" charset="-122"/>
              </a:rPr>
              <a:t>真</a:t>
            </a:r>
            <a:r>
              <a:rPr lang="en-US" altLang="zh-CN" sz="2200" dirty="0">
                <a:solidFill>
                  <a:srgbClr val="000000"/>
                </a:solidFill>
                <a:latin typeface="微软雅黑" panose="020B0503020204020204" pitchFamily="34" charset="-122"/>
                <a:sym typeface="宋体" panose="02010600030101010101" pitchFamily="2" charset="-122"/>
              </a:rPr>
              <a:t>”</a:t>
            </a:r>
            <a:r>
              <a:rPr lang="en-US" altLang="en-US" sz="2200" dirty="0">
                <a:solidFill>
                  <a:srgbClr val="000000"/>
                </a:solidFill>
                <a:latin typeface="微软雅黑" panose="020B0503020204020204" pitchFamily="34" charset="-122"/>
                <a:sym typeface="宋体" panose="02010600030101010101" pitchFamily="2" charset="-122"/>
              </a:rPr>
              <a:t>与</a:t>
            </a:r>
            <a:r>
              <a:rPr lang="en-US" altLang="zh-CN" sz="2200" dirty="0">
                <a:solidFill>
                  <a:srgbClr val="000000"/>
                </a:solidFill>
                <a:latin typeface="微软雅黑" panose="020B0503020204020204" pitchFamily="34" charset="-122"/>
                <a:sym typeface="宋体" panose="02010600030101010101" pitchFamily="2" charset="-122"/>
              </a:rPr>
              <a:t>“</a:t>
            </a:r>
            <a:r>
              <a:rPr lang="en-US" altLang="en-US" sz="2200" dirty="0">
                <a:solidFill>
                  <a:srgbClr val="000000"/>
                </a:solidFill>
                <a:latin typeface="微软雅黑" panose="020B0503020204020204" pitchFamily="34" charset="-122"/>
                <a:sym typeface="宋体" panose="02010600030101010101" pitchFamily="2" charset="-122"/>
              </a:rPr>
              <a:t>假</a:t>
            </a:r>
            <a:r>
              <a:rPr lang="en-US" altLang="zh-CN" sz="2200" dirty="0">
                <a:solidFill>
                  <a:srgbClr val="000000"/>
                </a:solidFill>
                <a:latin typeface="微软雅黑" panose="020B0503020204020204" pitchFamily="34" charset="-122"/>
                <a:sym typeface="宋体" panose="02010600030101010101" pitchFamily="2" charset="-122"/>
              </a:rPr>
              <a:t>”</a:t>
            </a:r>
            <a:r>
              <a:rPr lang="en-US" altLang="en-US" sz="2200" dirty="0">
                <a:solidFill>
                  <a:srgbClr val="000000"/>
                </a:solidFill>
                <a:latin typeface="微软雅黑" panose="020B0503020204020204" pitchFamily="34" charset="-122"/>
                <a:sym typeface="宋体" panose="02010600030101010101" pitchFamily="2" charset="-122"/>
              </a:rPr>
              <a:t>中间的过程。</a:t>
            </a:r>
          </a:p>
        </p:txBody>
      </p:sp>
      <p:pic>
        <p:nvPicPr>
          <p:cNvPr id="119813" name="Picture 9"/>
          <p:cNvPicPr>
            <a:picLocks noChangeAspect="1"/>
          </p:cNvPicPr>
          <p:nvPr/>
        </p:nvPicPr>
        <p:blipFill>
          <a:blip r:embed="rId11"/>
          <a:stretch>
            <a:fillRect/>
          </a:stretch>
        </p:blipFill>
        <p:spPr>
          <a:xfrm>
            <a:off x="5329238" y="3419476"/>
            <a:ext cx="3429000" cy="2524125"/>
          </a:xfrm>
          <a:prstGeom prst="rect">
            <a:avLst/>
          </a:prstGeom>
          <a:noFill/>
          <a:ln w="9525">
            <a:noFill/>
          </a:ln>
        </p:spPr>
      </p:pic>
      <p:sp>
        <p:nvSpPr>
          <p:cNvPr id="119814" name="Text Box 11"/>
          <p:cNvSpPr txBox="1"/>
          <p:nvPr>
            <p:custDataLst>
              <p:tags r:id="rId5"/>
            </p:custDataLst>
          </p:nvPr>
        </p:nvSpPr>
        <p:spPr>
          <a:xfrm>
            <a:off x="5481638" y="5943600"/>
            <a:ext cx="3505200" cy="36830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00000"/>
              </a:lnSpc>
              <a:spcBef>
                <a:spcPct val="50000"/>
              </a:spcBef>
              <a:spcAft>
                <a:spcPct val="0"/>
              </a:spcAft>
              <a:buNone/>
            </a:pPr>
            <a:r>
              <a:rPr lang="en-US" altLang="zh-CN" sz="1800" b="1" dirty="0">
                <a:solidFill>
                  <a:srgbClr val="000000"/>
                </a:solidFill>
                <a:latin typeface="微软雅黑" panose="020B0503020204020204" pitchFamily="34" charset="-122"/>
              </a:rPr>
              <a:t>“</a:t>
            </a:r>
            <a:r>
              <a:rPr lang="en-US" altLang="en-US" sz="1800" b="1" dirty="0">
                <a:solidFill>
                  <a:srgbClr val="000000"/>
                </a:solidFill>
                <a:latin typeface="微软雅黑" panose="020B0503020204020204" pitchFamily="34" charset="-122"/>
              </a:rPr>
              <a:t>成年人” 隶属度函数图 </a:t>
            </a:r>
          </a:p>
        </p:txBody>
      </p:sp>
      <p:sp>
        <p:nvSpPr>
          <p:cNvPr id="119815" name="Text Box 15"/>
          <p:cNvSpPr txBox="1"/>
          <p:nvPr>
            <p:custDataLst>
              <p:tags r:id="rId6"/>
            </p:custDataLst>
          </p:nvPr>
        </p:nvSpPr>
        <p:spPr>
          <a:xfrm>
            <a:off x="5524500" y="5946775"/>
            <a:ext cx="215900" cy="33655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zh-CN" sz="1600" dirty="0">
                <a:solidFill>
                  <a:srgbClr val="000000"/>
                </a:solidFill>
                <a:latin typeface="微软雅黑" panose="020B0503020204020204" pitchFamily="34" charset="-122"/>
              </a:rPr>
              <a:t>0</a:t>
            </a:r>
          </a:p>
        </p:txBody>
      </p:sp>
      <p:sp>
        <p:nvSpPr>
          <p:cNvPr id="119816" name="文本框 7"/>
          <p:cNvSpPr txBox="1"/>
          <p:nvPr>
            <p:custDataLst>
              <p:tags r:id="rId7"/>
            </p:custDataLst>
          </p:nvPr>
        </p:nvSpPr>
        <p:spPr>
          <a:xfrm>
            <a:off x="1962150" y="4329114"/>
            <a:ext cx="3005138" cy="1015663"/>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en-US" sz="2000" dirty="0">
                <a:solidFill>
                  <a:srgbClr val="000000"/>
                </a:solidFill>
                <a:latin typeface="微软雅黑" panose="020B0503020204020204" pitchFamily="34" charset="-122"/>
              </a:rPr>
              <a:t>一个人成为</a:t>
            </a:r>
            <a:r>
              <a:rPr lang="en-US" altLang="zh-CN" sz="2000" dirty="0">
                <a:solidFill>
                  <a:srgbClr val="000000"/>
                </a:solidFill>
                <a:latin typeface="微软雅黑" panose="020B0503020204020204" pitchFamily="34" charset="-122"/>
              </a:rPr>
              <a:t>“</a:t>
            </a:r>
            <a:r>
              <a:rPr lang="en-US" altLang="en-US" sz="2000" dirty="0">
                <a:solidFill>
                  <a:srgbClr val="000000"/>
                </a:solidFill>
                <a:latin typeface="微软雅黑" panose="020B0503020204020204" pitchFamily="34" charset="-122"/>
              </a:rPr>
              <a:t>成年人</a:t>
            </a:r>
            <a:r>
              <a:rPr lang="en-US" altLang="zh-CN" sz="2000" dirty="0">
                <a:solidFill>
                  <a:srgbClr val="000000"/>
                </a:solidFill>
                <a:latin typeface="微软雅黑" panose="020B0503020204020204" pitchFamily="34" charset="-122"/>
              </a:rPr>
              <a:t>”</a:t>
            </a:r>
            <a:r>
              <a:rPr lang="en-US" altLang="en-US" sz="2000" dirty="0">
                <a:solidFill>
                  <a:srgbClr val="000000"/>
                </a:solidFill>
                <a:latin typeface="微软雅黑" panose="020B0503020204020204" pitchFamily="34" charset="-122"/>
              </a:rPr>
              <a:t>的过程可用一连续曲线表示：</a:t>
            </a:r>
          </a:p>
        </p:txBody>
      </p:sp>
    </p:spTree>
    <p:custDataLst>
      <p:tags r:id="rId1"/>
    </p:custDataLst>
    <p:extLst>
      <p:ext uri="{BB962C8B-B14F-4D97-AF65-F5344CB8AC3E}">
        <p14:creationId xmlns:p14="http://schemas.microsoft.com/office/powerpoint/2010/main" val="3232524178"/>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图片 6"/>
          <p:cNvPicPr>
            <a:picLocks noChangeAspect="1"/>
          </p:cNvPicPr>
          <p:nvPr>
            <p:custDataLst>
              <p:tags r:id="rId2"/>
            </p:custDataLst>
          </p:nvPr>
        </p:nvPicPr>
        <p:blipFill>
          <a:blip r:embed="rId17"/>
          <a:stretch>
            <a:fillRect/>
          </a:stretch>
        </p:blipFill>
        <p:spPr>
          <a:xfrm>
            <a:off x="1524000" y="6137276"/>
            <a:ext cx="539750" cy="720725"/>
          </a:xfrm>
          <a:prstGeom prst="rect">
            <a:avLst/>
          </a:prstGeom>
          <a:noFill/>
          <a:ln w="9525">
            <a:noFill/>
          </a:ln>
        </p:spPr>
      </p:pic>
      <p:pic>
        <p:nvPicPr>
          <p:cNvPr id="120835" name="图片 5"/>
          <p:cNvPicPr>
            <a:picLocks noChangeAspect="1"/>
          </p:cNvPicPr>
          <p:nvPr>
            <p:custDataLst>
              <p:tags r:id="rId3"/>
            </p:custDataLst>
          </p:nvPr>
        </p:nvPicPr>
        <p:blipFill>
          <a:blip r:embed="rId18"/>
          <a:stretch>
            <a:fillRect/>
          </a:stretch>
        </p:blipFill>
        <p:spPr>
          <a:xfrm>
            <a:off x="10128250" y="6132514"/>
            <a:ext cx="539750" cy="720725"/>
          </a:xfrm>
          <a:prstGeom prst="rect">
            <a:avLst/>
          </a:prstGeom>
          <a:noFill/>
          <a:ln w="9525">
            <a:noFill/>
          </a:ln>
        </p:spPr>
      </p:pic>
      <p:sp>
        <p:nvSpPr>
          <p:cNvPr id="12083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358</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837" name="Text Box 24"/>
          <p:cNvSpPr>
            <a:spLocks noGrp="1" noChangeArrowheads="1"/>
          </p:cNvSpPr>
          <p:nvPr>
            <p:ph idx="9"/>
            <p:custDataLst>
              <p:tags r:id="rId4"/>
            </p:custDataLst>
          </p:nvPr>
        </p:nvSpPr>
        <p:spPr>
          <a:xfrm>
            <a:off x="1905001" y="3052764"/>
            <a:ext cx="8512175" cy="2505075"/>
          </a:xfrm>
          <a:solidFill>
            <a:srgbClr val="FFFFFF"/>
          </a:solidFill>
          <a:ln>
            <a:solidFill>
              <a:srgbClr val="808080"/>
            </a:solidFill>
            <a:miter lim="800000"/>
          </a:ln>
        </p:spPr>
        <p:txBody>
          <a:bodyPr wrap="square" lIns="91440" tIns="45720" rIns="91440" bIns="45720" numCol="1" anchor="t" anchorCtr="0" compatLnSpc="1"/>
          <a:lstStyle/>
          <a:p>
            <a:pPr marL="469900" indent="-469900" algn="just" fontAlgn="base">
              <a:lnSpc>
                <a:spcPct val="120000"/>
              </a:lnSpc>
              <a:spcBef>
                <a:spcPct val="40000"/>
              </a:spcBef>
              <a:spcAft>
                <a:spcPct val="0"/>
              </a:spcAft>
              <a:buClr>
                <a:schemeClr val="accent2"/>
              </a:buClr>
              <a:buSzTx/>
              <a:buFont typeface="Wingdings" panose="05000000000000000000" pitchFamily="2" charset="2"/>
              <a:buChar char="§"/>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当论域中元素数目有限时，模糊集合   的数学描述为</a:t>
            </a:r>
          </a:p>
          <a:p>
            <a:pPr marL="469900" indent="-469900" algn="just" fontAlgn="base">
              <a:lnSpc>
                <a:spcPct val="120000"/>
              </a:lnSpc>
              <a:spcBef>
                <a:spcPct val="40000"/>
              </a:spcBef>
              <a:spcAft>
                <a:spcPct val="0"/>
              </a:spcAft>
              <a:buClr>
                <a:schemeClr val="accent2"/>
              </a:buClr>
              <a:buSzTx/>
              <a:buFont typeface="Wingdings" panose="05000000000000000000" pitchFamily="2" charset="2"/>
              <a:buChar char="§"/>
              <a:defRPr/>
            </a:pPr>
            <a:endPar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20000"/>
              </a:lnSpc>
              <a:spcBef>
                <a:spcPct val="40000"/>
              </a:spcBef>
              <a:spcAft>
                <a:spcPct val="0"/>
              </a:spcAft>
              <a:buClr>
                <a:schemeClr val="accent2"/>
              </a:buClr>
              <a:buSzTx/>
              <a:buFont typeface="Wingdings" panose="05000000000000000000" pitchFamily="2" charset="2"/>
              <a:buChar char="§"/>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：元素    属于模糊集   的隶属度，  是元素</a:t>
            </a:r>
          </a:p>
          <a:p>
            <a:pPr marL="0" indent="0" algn="just" fontAlgn="base">
              <a:lnSpc>
                <a:spcPct val="120000"/>
              </a:lnSpc>
              <a:spcBef>
                <a:spcPct val="40000"/>
              </a:spcBef>
              <a:spcAft>
                <a:spcPct val="0"/>
              </a:spcAft>
              <a:buClr>
                <a:schemeClr val="accent2"/>
              </a:buClr>
              <a:buSzTx/>
              <a:buNone/>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的论域。</a:t>
            </a:r>
          </a:p>
        </p:txBody>
      </p:sp>
      <p:graphicFrame>
        <p:nvGraphicFramePr>
          <p:cNvPr id="120838" name="Object 6"/>
          <p:cNvGraphicFramePr/>
          <p:nvPr/>
        </p:nvGraphicFramePr>
        <p:xfrm>
          <a:off x="3214689" y="3573464"/>
          <a:ext cx="4516437" cy="566737"/>
        </p:xfrm>
        <a:graphic>
          <a:graphicData uri="http://schemas.openxmlformats.org/presentationml/2006/ole">
            <mc:AlternateContent xmlns:mc="http://schemas.openxmlformats.org/markup-compatibility/2006">
              <mc:Choice xmlns:v="urn:schemas-microsoft-com:vml" Requires="v">
                <p:oleObj r:id="rId19" imgW="1663065" imgH="292100" progId="Equation.DSMT4">
                  <p:embed/>
                </p:oleObj>
              </mc:Choice>
              <mc:Fallback>
                <p:oleObj r:id="rId19" imgW="1663065" imgH="292100" progId="Equation.DSMT4">
                  <p:embed/>
                  <p:pic>
                    <p:nvPicPr>
                      <p:cNvPr id="120838" name="Object 6"/>
                      <p:cNvPicPr/>
                      <p:nvPr/>
                    </p:nvPicPr>
                    <p:blipFill>
                      <a:blip r:embed="rId20"/>
                      <a:stretch>
                        <a:fillRect/>
                      </a:stretch>
                    </p:blipFill>
                    <p:spPr>
                      <a:xfrm>
                        <a:off x="3214689" y="3573464"/>
                        <a:ext cx="4516437" cy="566737"/>
                      </a:xfrm>
                      <a:prstGeom prst="rect">
                        <a:avLst/>
                      </a:prstGeom>
                      <a:noFill/>
                      <a:ln w="38100">
                        <a:noFill/>
                        <a:miter/>
                      </a:ln>
                    </p:spPr>
                  </p:pic>
                </p:oleObj>
              </mc:Fallback>
            </mc:AlternateContent>
          </a:graphicData>
        </a:graphic>
      </p:graphicFrame>
      <p:graphicFrame>
        <p:nvGraphicFramePr>
          <p:cNvPr id="120839" name="Object 8"/>
          <p:cNvGraphicFramePr/>
          <p:nvPr/>
        </p:nvGraphicFramePr>
        <p:xfrm>
          <a:off x="2495550" y="4292600"/>
          <a:ext cx="928688" cy="482600"/>
        </p:xfrm>
        <a:graphic>
          <a:graphicData uri="http://schemas.openxmlformats.org/presentationml/2006/ole">
            <mc:AlternateContent xmlns:mc="http://schemas.openxmlformats.org/markup-compatibility/2006">
              <mc:Choice xmlns:v="urn:schemas-microsoft-com:vml" Requires="v">
                <p:oleObj r:id="rId21" imgW="457200" imgH="241300" progId="Equation.DSMT4">
                  <p:embed/>
                </p:oleObj>
              </mc:Choice>
              <mc:Fallback>
                <p:oleObj r:id="rId21" imgW="457200" imgH="241300" progId="Equation.DSMT4">
                  <p:embed/>
                  <p:pic>
                    <p:nvPicPr>
                      <p:cNvPr id="120839" name="Object 8"/>
                      <p:cNvPicPr/>
                      <p:nvPr/>
                    </p:nvPicPr>
                    <p:blipFill>
                      <a:blip r:embed="rId22"/>
                      <a:stretch>
                        <a:fillRect/>
                      </a:stretch>
                    </p:blipFill>
                    <p:spPr>
                      <a:xfrm>
                        <a:off x="2495550" y="4292600"/>
                        <a:ext cx="928688" cy="482600"/>
                      </a:xfrm>
                      <a:prstGeom prst="rect">
                        <a:avLst/>
                      </a:prstGeom>
                      <a:noFill/>
                      <a:ln w="38100">
                        <a:noFill/>
                        <a:miter/>
                      </a:ln>
                    </p:spPr>
                  </p:pic>
                </p:oleObj>
              </mc:Fallback>
            </mc:AlternateContent>
          </a:graphicData>
        </a:graphic>
      </p:graphicFrame>
      <p:graphicFrame>
        <p:nvGraphicFramePr>
          <p:cNvPr id="120840" name="Object 10"/>
          <p:cNvGraphicFramePr/>
          <p:nvPr/>
        </p:nvGraphicFramePr>
        <p:xfrm>
          <a:off x="4511675" y="4352926"/>
          <a:ext cx="342900" cy="365125"/>
        </p:xfrm>
        <a:graphic>
          <a:graphicData uri="http://schemas.openxmlformats.org/presentationml/2006/ole">
            <mc:AlternateContent xmlns:mc="http://schemas.openxmlformats.org/markup-compatibility/2006">
              <mc:Choice xmlns:v="urn:schemas-microsoft-com:vml" Requires="v">
                <p:oleObj r:id="rId23" imgW="114300" imgH="127000" progId="Equation.3">
                  <p:embed/>
                </p:oleObj>
              </mc:Choice>
              <mc:Fallback>
                <p:oleObj r:id="rId23" imgW="114300" imgH="127000" progId="Equation.3">
                  <p:embed/>
                  <p:pic>
                    <p:nvPicPr>
                      <p:cNvPr id="120840" name="Object 10"/>
                      <p:cNvPicPr/>
                      <p:nvPr/>
                    </p:nvPicPr>
                    <p:blipFill>
                      <a:blip r:embed="rId24"/>
                      <a:stretch>
                        <a:fillRect/>
                      </a:stretch>
                    </p:blipFill>
                    <p:spPr>
                      <a:xfrm>
                        <a:off x="4511675" y="4352926"/>
                        <a:ext cx="342900" cy="365125"/>
                      </a:xfrm>
                      <a:prstGeom prst="rect">
                        <a:avLst/>
                      </a:prstGeom>
                      <a:noFill/>
                      <a:ln w="38100">
                        <a:noFill/>
                        <a:miter/>
                      </a:ln>
                    </p:spPr>
                  </p:pic>
                </p:oleObj>
              </mc:Fallback>
            </mc:AlternateContent>
          </a:graphicData>
        </a:graphic>
      </p:graphicFrame>
      <p:graphicFrame>
        <p:nvGraphicFramePr>
          <p:cNvPr id="120841" name="Object 12"/>
          <p:cNvGraphicFramePr/>
          <p:nvPr/>
        </p:nvGraphicFramePr>
        <p:xfrm>
          <a:off x="6418263" y="4259263"/>
          <a:ext cx="463550" cy="457200"/>
        </p:xfrm>
        <a:graphic>
          <a:graphicData uri="http://schemas.openxmlformats.org/presentationml/2006/ole">
            <mc:AlternateContent xmlns:mc="http://schemas.openxmlformats.org/markup-compatibility/2006">
              <mc:Choice xmlns:v="urn:schemas-microsoft-com:vml" Requires="v">
                <p:oleObj r:id="rId25" imgW="139700" imgH="139700" progId="Equation.3">
                  <p:embed/>
                </p:oleObj>
              </mc:Choice>
              <mc:Fallback>
                <p:oleObj r:id="rId25" imgW="139700" imgH="139700" progId="Equation.3">
                  <p:embed/>
                  <p:pic>
                    <p:nvPicPr>
                      <p:cNvPr id="120841" name="Object 12"/>
                      <p:cNvPicPr/>
                      <p:nvPr/>
                    </p:nvPicPr>
                    <p:blipFill>
                      <a:blip r:embed="rId26"/>
                      <a:stretch>
                        <a:fillRect/>
                      </a:stretch>
                    </p:blipFill>
                    <p:spPr>
                      <a:xfrm>
                        <a:off x="6418263" y="4259263"/>
                        <a:ext cx="463550" cy="457200"/>
                      </a:xfrm>
                      <a:prstGeom prst="rect">
                        <a:avLst/>
                      </a:prstGeom>
                      <a:noFill/>
                      <a:ln w="38100">
                        <a:noFill/>
                        <a:miter/>
                      </a:ln>
                    </p:spPr>
                  </p:pic>
                </p:oleObj>
              </mc:Fallback>
            </mc:AlternateContent>
          </a:graphicData>
        </a:graphic>
      </p:graphicFrame>
      <p:graphicFrame>
        <p:nvGraphicFramePr>
          <p:cNvPr id="120842" name="Object 14"/>
          <p:cNvGraphicFramePr/>
          <p:nvPr/>
        </p:nvGraphicFramePr>
        <p:xfrm>
          <a:off x="8328025" y="4329114"/>
          <a:ext cx="387350" cy="357187"/>
        </p:xfrm>
        <a:graphic>
          <a:graphicData uri="http://schemas.openxmlformats.org/presentationml/2006/ole">
            <mc:AlternateContent xmlns:mc="http://schemas.openxmlformats.org/markup-compatibility/2006">
              <mc:Choice xmlns:v="urn:schemas-microsoft-com:vml" Requires="v">
                <p:oleObj r:id="rId27" imgW="152400" imgH="139700" progId="Equation.3">
                  <p:embed/>
                </p:oleObj>
              </mc:Choice>
              <mc:Fallback>
                <p:oleObj r:id="rId27" imgW="152400" imgH="139700" progId="Equation.3">
                  <p:embed/>
                  <p:pic>
                    <p:nvPicPr>
                      <p:cNvPr id="120842" name="Object 14"/>
                      <p:cNvPicPr/>
                      <p:nvPr/>
                    </p:nvPicPr>
                    <p:blipFill>
                      <a:blip r:embed="rId28"/>
                      <a:stretch>
                        <a:fillRect/>
                      </a:stretch>
                    </p:blipFill>
                    <p:spPr>
                      <a:xfrm>
                        <a:off x="8328025" y="4329114"/>
                        <a:ext cx="387350" cy="357187"/>
                      </a:xfrm>
                      <a:prstGeom prst="rect">
                        <a:avLst/>
                      </a:prstGeom>
                      <a:noFill/>
                      <a:ln w="38100">
                        <a:noFill/>
                        <a:miter/>
                      </a:ln>
                    </p:spPr>
                  </p:pic>
                </p:oleObj>
              </mc:Fallback>
            </mc:AlternateContent>
          </a:graphicData>
        </a:graphic>
      </p:graphicFrame>
      <p:graphicFrame>
        <p:nvGraphicFramePr>
          <p:cNvPr id="120843" name="Object 16"/>
          <p:cNvGraphicFramePr/>
          <p:nvPr/>
        </p:nvGraphicFramePr>
        <p:xfrm>
          <a:off x="9551989" y="4329114"/>
          <a:ext cx="407987" cy="433387"/>
        </p:xfrm>
        <a:graphic>
          <a:graphicData uri="http://schemas.openxmlformats.org/presentationml/2006/ole">
            <mc:AlternateContent xmlns:mc="http://schemas.openxmlformats.org/markup-compatibility/2006">
              <mc:Choice xmlns:v="urn:schemas-microsoft-com:vml" Requires="v">
                <p:oleObj r:id="rId29" imgW="114300" imgH="127000" progId="Equation.3">
                  <p:embed/>
                </p:oleObj>
              </mc:Choice>
              <mc:Fallback>
                <p:oleObj r:id="rId29" imgW="114300" imgH="127000" progId="Equation.3">
                  <p:embed/>
                  <p:pic>
                    <p:nvPicPr>
                      <p:cNvPr id="120843" name="Object 16"/>
                      <p:cNvPicPr/>
                      <p:nvPr/>
                    </p:nvPicPr>
                    <p:blipFill>
                      <a:blip r:embed="rId30"/>
                      <a:stretch>
                        <a:fillRect/>
                      </a:stretch>
                    </p:blipFill>
                    <p:spPr>
                      <a:xfrm>
                        <a:off x="9551989" y="4329114"/>
                        <a:ext cx="407987" cy="433387"/>
                      </a:xfrm>
                      <a:prstGeom prst="rect">
                        <a:avLst/>
                      </a:prstGeom>
                      <a:noFill/>
                      <a:ln w="38100">
                        <a:noFill/>
                        <a:miter/>
                      </a:ln>
                    </p:spPr>
                  </p:pic>
                </p:oleObj>
              </mc:Fallback>
            </mc:AlternateContent>
          </a:graphicData>
        </a:graphic>
      </p:graphicFrame>
      <p:sp>
        <p:nvSpPr>
          <p:cNvPr id="120844" name="Rectangle 5"/>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0845" name="Rectangle 7"/>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0846" name="Rectangle 9"/>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0847" name="Rectangle 11"/>
          <p:cNvSpPr/>
          <p:nvPr>
            <p:custDataLst>
              <p:tags r:id="rId8"/>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0848" name="Rectangle 13"/>
          <p:cNvSpPr/>
          <p:nvPr>
            <p:custDataLst>
              <p:tags r:id="rId9"/>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0849" name="Rectangle 15"/>
          <p:cNvSpPr/>
          <p:nvPr>
            <p:custDataLst>
              <p:tags r:id="rId10"/>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0850" name="Rectangle 17"/>
          <p:cNvSpPr/>
          <p:nvPr>
            <p:custDataLst>
              <p:tags r:id="rId11"/>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aphicFrame>
        <p:nvGraphicFramePr>
          <p:cNvPr id="120851" name="Object 4"/>
          <p:cNvGraphicFramePr/>
          <p:nvPr/>
        </p:nvGraphicFramePr>
        <p:xfrm>
          <a:off x="7608888" y="3141663"/>
          <a:ext cx="296862" cy="355600"/>
        </p:xfrm>
        <a:graphic>
          <a:graphicData uri="http://schemas.openxmlformats.org/presentationml/2006/ole">
            <mc:AlternateContent xmlns:mc="http://schemas.openxmlformats.org/markup-compatibility/2006">
              <mc:Choice xmlns:v="urn:schemas-microsoft-com:vml" Requires="v">
                <p:oleObj r:id="rId31" imgW="139700" imgH="139700" progId="Equation.3">
                  <p:embed/>
                </p:oleObj>
              </mc:Choice>
              <mc:Fallback>
                <p:oleObj r:id="rId31" imgW="139700" imgH="139700" progId="Equation.3">
                  <p:embed/>
                  <p:pic>
                    <p:nvPicPr>
                      <p:cNvPr id="120851" name="Object 4"/>
                      <p:cNvPicPr/>
                      <p:nvPr/>
                    </p:nvPicPr>
                    <p:blipFill>
                      <a:blip r:embed="rId32"/>
                      <a:stretch>
                        <a:fillRect/>
                      </a:stretch>
                    </p:blipFill>
                    <p:spPr>
                      <a:xfrm>
                        <a:off x="7608888" y="3141663"/>
                        <a:ext cx="296862" cy="355600"/>
                      </a:xfrm>
                      <a:prstGeom prst="rect">
                        <a:avLst/>
                      </a:prstGeom>
                      <a:noFill/>
                      <a:ln w="38100">
                        <a:noFill/>
                        <a:miter/>
                      </a:ln>
                    </p:spPr>
                  </p:pic>
                </p:oleObj>
              </mc:Fallback>
            </mc:AlternateContent>
          </a:graphicData>
        </a:graphic>
      </p:graphicFrame>
      <p:sp>
        <p:nvSpPr>
          <p:cNvPr id="120852" name="Rectangle 19"/>
          <p:cNvSpPr/>
          <p:nvPr>
            <p:custDataLst>
              <p:tags r:id="rId12"/>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0853" name="Rectangle 20"/>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120854" name="Rectangle 21"/>
          <p:cNvSpPr/>
          <p:nvPr>
            <p:custDataLst>
              <p:tags r:id="rId13"/>
            </p:custDataLst>
          </p:nvPr>
        </p:nvSpPr>
        <p:spPr>
          <a:xfrm>
            <a:off x="1774826" y="860425"/>
            <a:ext cx="4208203" cy="533288"/>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1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2</a:t>
            </a:r>
            <a:r>
              <a:rPr lang="en-US" altLang="en-US" sz="2800" b="1" dirty="0">
                <a:solidFill>
                  <a:srgbClr val="000000"/>
                </a:solidFill>
                <a:latin typeface="微软雅黑" panose="020B0503020204020204" pitchFamily="34" charset="-122"/>
              </a:rPr>
              <a:t>．模糊集合的表示方法</a:t>
            </a:r>
          </a:p>
        </p:txBody>
      </p:sp>
      <p:sp>
        <p:nvSpPr>
          <p:cNvPr id="79892" name="文本框 1"/>
          <p:cNvSpPr txBox="1"/>
          <p:nvPr>
            <p:custDataLst>
              <p:tags r:id="rId14"/>
            </p:custDataLst>
          </p:nvPr>
        </p:nvSpPr>
        <p:spPr>
          <a:xfrm>
            <a:off x="1905001" y="1425575"/>
            <a:ext cx="8520113" cy="1135054"/>
          </a:xfrm>
          <a:prstGeom prst="rect">
            <a:avLst/>
          </a:prstGeom>
          <a:solidFill>
            <a:schemeClr val="lt1">
              <a:lumMod val="85000"/>
            </a:schemeClr>
          </a:solidFill>
          <a:ln w="9525">
            <a:noFill/>
          </a:ln>
        </p:spPr>
        <p:txBody>
          <a:bodyPr>
            <a:spAutoFit/>
          </a:bodyPr>
          <a:lstStyle/>
          <a:p>
            <a:pPr>
              <a:lnSpc>
                <a:spcPct val="150000"/>
              </a:lnSpc>
              <a:spcBef>
                <a:spcPct val="20000"/>
              </a:spcBef>
              <a:buClr>
                <a:schemeClr val="tx1"/>
              </a:buClr>
              <a:buSzPct val="100000"/>
              <a:defRPr/>
            </a:pPr>
            <a:r>
              <a:rPr lang="zh-CN" altLang="en-US" sz="2400" noProof="1">
                <a:solidFill>
                  <a:schemeClr val="dk1"/>
                </a:solidFill>
                <a:latin typeface="微软雅黑" panose="020B0503020204020204" pitchFamily="34" charset="-122"/>
                <a:ea typeface="微软雅黑" panose="020B0503020204020204" pitchFamily="34" charset="-122"/>
                <a:sym typeface="宋体" panose="02010600030101010101" pitchFamily="2" charset="-122"/>
              </a:rPr>
              <a:t>与经典集合表示不同的是，在模糊集合中不仅要列出属于这个集合的元素，而且要注明这个元素隶属于这个集合的隶属度。</a:t>
            </a:r>
          </a:p>
        </p:txBody>
      </p:sp>
      <p:sp>
        <p:nvSpPr>
          <p:cNvPr id="79893" name="文本框 2"/>
          <p:cNvSpPr txBox="1"/>
          <p:nvPr>
            <p:custDataLst>
              <p:tags r:id="rId15"/>
            </p:custDataLst>
          </p:nvPr>
        </p:nvSpPr>
        <p:spPr>
          <a:xfrm>
            <a:off x="1919605" y="5651501"/>
            <a:ext cx="8497570" cy="581057"/>
          </a:xfrm>
          <a:prstGeom prst="rect">
            <a:avLst/>
          </a:prstGeom>
          <a:solidFill>
            <a:schemeClr val="lt1">
              <a:lumMod val="85000"/>
            </a:schemeClr>
          </a:solidFill>
          <a:ln w="9525">
            <a:noFill/>
          </a:ln>
        </p:spPr>
        <p:txBody>
          <a:bodyPr wrap="square">
            <a:spAutoFit/>
          </a:bodyPr>
          <a:lstStyle/>
          <a:p>
            <a:pPr>
              <a:lnSpc>
                <a:spcPct val="150000"/>
              </a:lnSpc>
              <a:spcBef>
                <a:spcPct val="20000"/>
              </a:spcBef>
              <a:buClr>
                <a:schemeClr val="tx1"/>
              </a:buClr>
              <a:buSzPct val="100000"/>
              <a:defRPr/>
            </a:pPr>
            <a:r>
              <a:rPr lang="zh-CN" altLang="en-US" sz="2400" noProof="1">
                <a:solidFill>
                  <a:schemeClr val="dk1"/>
                </a:solidFill>
                <a:latin typeface="微软雅黑" panose="020B0503020204020204" pitchFamily="34" charset="-122"/>
                <a:ea typeface="微软雅黑" panose="020B0503020204020204" pitchFamily="34" charset="-122"/>
                <a:sym typeface="宋体" panose="02010600030101010101" pitchFamily="2" charset="-122"/>
              </a:rPr>
              <a:t>模糊集合的三种表示方法：扎德法、序偶表示法和向量表示法。</a:t>
            </a:r>
          </a:p>
        </p:txBody>
      </p:sp>
    </p:spTree>
    <p:custDataLst>
      <p:tags r:id="rId1"/>
    </p:custDataLst>
    <p:extLst>
      <p:ext uri="{BB962C8B-B14F-4D97-AF65-F5344CB8AC3E}">
        <p14:creationId xmlns:p14="http://schemas.microsoft.com/office/powerpoint/2010/main" val="54311859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图片 6"/>
          <p:cNvPicPr>
            <a:picLocks noChangeAspect="1"/>
          </p:cNvPicPr>
          <p:nvPr>
            <p:custDataLst>
              <p:tags r:id="rId2"/>
            </p:custDataLst>
          </p:nvPr>
        </p:nvPicPr>
        <p:blipFill>
          <a:blip r:embed="rId16"/>
          <a:stretch>
            <a:fillRect/>
          </a:stretch>
        </p:blipFill>
        <p:spPr>
          <a:xfrm>
            <a:off x="1524000" y="6137276"/>
            <a:ext cx="539750" cy="720725"/>
          </a:xfrm>
          <a:prstGeom prst="rect">
            <a:avLst/>
          </a:prstGeom>
          <a:noFill/>
          <a:ln w="9525">
            <a:noFill/>
          </a:ln>
        </p:spPr>
      </p:pic>
      <p:pic>
        <p:nvPicPr>
          <p:cNvPr id="121859" name="图片 5"/>
          <p:cNvPicPr>
            <a:picLocks noChangeAspect="1"/>
          </p:cNvPicPr>
          <p:nvPr>
            <p:custDataLst>
              <p:tags r:id="rId3"/>
            </p:custDataLst>
          </p:nvPr>
        </p:nvPicPr>
        <p:blipFill>
          <a:blip r:embed="rId17"/>
          <a:stretch>
            <a:fillRect/>
          </a:stretch>
        </p:blipFill>
        <p:spPr>
          <a:xfrm>
            <a:off x="10128250" y="6132514"/>
            <a:ext cx="539750" cy="720725"/>
          </a:xfrm>
          <a:prstGeom prst="rect">
            <a:avLst/>
          </a:prstGeom>
          <a:noFill/>
          <a:ln w="9525">
            <a:noFill/>
          </a:ln>
        </p:spPr>
      </p:pic>
      <p:sp>
        <p:nvSpPr>
          <p:cNvPr id="12186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359</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861" name="Rectangle 2"/>
          <p:cNvSpPr/>
          <p:nvPr>
            <p:custDataLst>
              <p:tags r:id="rId4"/>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1862" name="Rectangle 3"/>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1863" name="Rectangle 4"/>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1864" name="Rectangle 5"/>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1865" name="Rectangle 6"/>
          <p:cNvSpPr/>
          <p:nvPr>
            <p:custDataLst>
              <p:tags r:id="rId8"/>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1866" name="Rectangle 7"/>
          <p:cNvSpPr/>
          <p:nvPr>
            <p:custDataLst>
              <p:tags r:id="rId9"/>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1867" name="Rectangle 8"/>
          <p:cNvSpPr/>
          <p:nvPr>
            <p:custDataLst>
              <p:tags r:id="rId10"/>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1868" name="Rectangle 18"/>
          <p:cNvSpPr/>
          <p:nvPr>
            <p:custDataLst>
              <p:tags r:id="rId11"/>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1869" name="Rectangle 19"/>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121870" name="Rectangle 20"/>
          <p:cNvSpPr/>
          <p:nvPr>
            <p:custDataLst>
              <p:tags r:id="rId12"/>
            </p:custDataLst>
          </p:nvPr>
        </p:nvSpPr>
        <p:spPr>
          <a:xfrm>
            <a:off x="1874839" y="962025"/>
            <a:ext cx="4208203" cy="113653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1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2</a:t>
            </a:r>
            <a:r>
              <a:rPr lang="en-US" altLang="en-US" sz="2800" b="1" dirty="0">
                <a:solidFill>
                  <a:srgbClr val="000000"/>
                </a:solidFill>
                <a:latin typeface="微软雅黑" panose="020B0503020204020204" pitchFamily="34" charset="-122"/>
              </a:rPr>
              <a:t>．模糊集合的表示方法</a:t>
            </a:r>
          </a:p>
          <a:p>
            <a:pPr marL="0" indent="0" defTabSz="914400" eaLnBrk="1" hangingPunct="1">
              <a:lnSpc>
                <a:spcPct val="110000"/>
              </a:lnSpc>
              <a:spcBef>
                <a:spcPct val="30000"/>
              </a:spcBef>
              <a:spcAft>
                <a:spcPct val="0"/>
              </a:spcAft>
              <a:buClr>
                <a:schemeClr val="accent2"/>
              </a:buClr>
              <a:buNone/>
            </a:pPr>
            <a:r>
              <a:rPr lang="en-US" altLang="en-US" sz="2800" b="1" dirty="0">
                <a:solidFill>
                  <a:srgbClr val="000000"/>
                </a:solidFill>
                <a:latin typeface="微软雅黑" panose="020B0503020204020204" pitchFamily="34" charset="-122"/>
              </a:rPr>
              <a:t>（</a:t>
            </a:r>
            <a:r>
              <a:rPr lang="en-US" altLang="zh-CN" sz="2800" b="1" dirty="0">
                <a:solidFill>
                  <a:srgbClr val="000000"/>
                </a:solidFill>
                <a:latin typeface="微软雅黑" panose="020B0503020204020204" pitchFamily="34" charset="-122"/>
              </a:rPr>
              <a:t>1</a:t>
            </a:r>
            <a:r>
              <a:rPr lang="en-US" altLang="en-US" sz="2800" b="1" dirty="0">
                <a:solidFill>
                  <a:srgbClr val="000000"/>
                </a:solidFill>
                <a:latin typeface="微软雅黑" panose="020B0503020204020204" pitchFamily="34" charset="-122"/>
              </a:rPr>
              <a:t>）</a:t>
            </a:r>
            <a:r>
              <a:rPr lang="en-US" altLang="zh-CN" sz="2800" b="1" dirty="0">
                <a:solidFill>
                  <a:srgbClr val="000000"/>
                </a:solidFill>
                <a:latin typeface="微软雅黑" panose="020B0503020204020204" pitchFamily="34" charset="-122"/>
              </a:rPr>
              <a:t>Zadeh</a:t>
            </a:r>
            <a:r>
              <a:rPr lang="en-US" altLang="en-US" sz="2800" b="1" dirty="0">
                <a:solidFill>
                  <a:srgbClr val="000000"/>
                </a:solidFill>
                <a:latin typeface="微软雅黑" panose="020B0503020204020204" pitchFamily="34" charset="-122"/>
              </a:rPr>
              <a:t>表示法</a:t>
            </a:r>
          </a:p>
        </p:txBody>
      </p:sp>
      <p:grpSp>
        <p:nvGrpSpPr>
          <p:cNvPr id="2" name="Group 30"/>
          <p:cNvGrpSpPr/>
          <p:nvPr/>
        </p:nvGrpSpPr>
        <p:grpSpPr>
          <a:xfrm>
            <a:off x="1905000" y="2286000"/>
            <a:ext cx="8382000" cy="2209800"/>
            <a:chOff x="240" y="1392"/>
            <a:chExt cx="5280" cy="1392"/>
          </a:xfrm>
        </p:grpSpPr>
        <p:sp>
          <p:nvSpPr>
            <p:cNvPr id="121875" name="Text Box 10"/>
            <p:cNvSpPr txBox="1">
              <a:spLocks noChangeArrowheads="1"/>
            </p:cNvSpPr>
            <p:nvPr>
              <p:custDataLst>
                <p:tags r:id="rId14"/>
              </p:custDataLst>
            </p:nvPr>
          </p:nvSpPr>
          <p:spPr bwMode="auto">
            <a:xfrm>
              <a:off x="240" y="1392"/>
              <a:ext cx="5280" cy="1392"/>
            </a:xfrm>
            <a:prstGeom prst="rect">
              <a:avLst/>
            </a:prstGeom>
            <a:solidFill>
              <a:srgbClr val="FFFFFF"/>
            </a:solidFill>
            <a:ln w="9525">
              <a:solidFill>
                <a:srgbClr val="808080"/>
              </a:solidFill>
              <a:miter lim="800000"/>
            </a:ln>
          </p:spPr>
          <p:txBody>
            <a:bodyPr/>
            <a:lstStyle>
              <a:lvl1pPr marL="469900" indent="-469900">
                <a:lnSpc>
                  <a:spcPct val="130000"/>
                </a:lnSpc>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206500" algn="l"/>
                </a:tabLst>
                <a:defRPr sz="12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9pPr>
            </a:lstStyle>
            <a:p>
              <a:pPr marL="514350" indent="-514350" eaLnBrk="0" fontAlgn="base" hangingPunct="0">
                <a:lnSpc>
                  <a:spcPct val="100000"/>
                </a:lnSpc>
                <a:spcBef>
                  <a:spcPct val="0"/>
                </a:spcBef>
                <a:spcAft>
                  <a:spcPct val="0"/>
                </a:spcAft>
                <a:buFont typeface="+mj-ea"/>
                <a:buAutoNum type="circleNumDbPlain"/>
                <a:defRPr/>
              </a:pPr>
              <a:r>
                <a:rPr lang="zh-CN" altLang="en-US" sz="2600" b="1" noProof="1">
                  <a:solidFill>
                    <a:srgbClr val="000000"/>
                  </a:solidFill>
                  <a:latin typeface="微软雅黑" panose="020B0503020204020204" pitchFamily="34" charset="-122"/>
                </a:rPr>
                <a:t>论域是离散且元素数目有限</a:t>
              </a:r>
              <a:r>
                <a:rPr lang="zh-CN" altLang="zh-CN" sz="2600" b="1" noProof="1">
                  <a:solidFill>
                    <a:srgbClr val="000000"/>
                  </a:solidFill>
                  <a:latin typeface="微软雅黑" panose="020B0503020204020204" pitchFamily="34" charset="-122"/>
                </a:rPr>
                <a:t>:</a:t>
              </a:r>
            </a:p>
            <a:p>
              <a:pPr eaLnBrk="0" fontAlgn="base" hangingPunct="0">
                <a:lnSpc>
                  <a:spcPct val="100000"/>
                </a:lnSpc>
                <a:spcBef>
                  <a:spcPct val="0"/>
                </a:spcBef>
                <a:spcAft>
                  <a:spcPct val="0"/>
                </a:spcAft>
                <a:buNone/>
                <a:defRPr/>
              </a:pPr>
              <a:endParaRPr lang="zh-CN" altLang="zh-CN" sz="2600" b="1" noProof="1">
                <a:solidFill>
                  <a:srgbClr val="000000"/>
                </a:solidFill>
                <a:latin typeface="微软雅黑" panose="020B0503020204020204" pitchFamily="34" charset="-122"/>
              </a:endParaRPr>
            </a:p>
            <a:p>
              <a:pPr eaLnBrk="0" fontAlgn="base" hangingPunct="0">
                <a:lnSpc>
                  <a:spcPct val="100000"/>
                </a:lnSpc>
                <a:spcBef>
                  <a:spcPct val="0"/>
                </a:spcBef>
                <a:spcAft>
                  <a:spcPct val="0"/>
                </a:spcAft>
                <a:buNone/>
                <a:defRPr/>
              </a:pPr>
              <a:endParaRPr lang="zh-CN" altLang="zh-CN" sz="2600" b="1" noProof="1">
                <a:solidFill>
                  <a:srgbClr val="000000"/>
                </a:solidFill>
                <a:latin typeface="微软雅黑" panose="020B0503020204020204" pitchFamily="34" charset="-122"/>
              </a:endParaRPr>
            </a:p>
            <a:p>
              <a:pPr eaLnBrk="0" fontAlgn="base" hangingPunct="0">
                <a:lnSpc>
                  <a:spcPct val="100000"/>
                </a:lnSpc>
                <a:spcBef>
                  <a:spcPct val="0"/>
                </a:spcBef>
                <a:spcAft>
                  <a:spcPct val="0"/>
                </a:spcAft>
                <a:buNone/>
                <a:defRPr/>
              </a:pPr>
              <a:r>
                <a:rPr lang="zh-CN" altLang="en-US" sz="2600" b="1" noProof="1">
                  <a:solidFill>
                    <a:srgbClr val="000000"/>
                  </a:solidFill>
                  <a:latin typeface="微软雅黑" panose="020B0503020204020204" pitchFamily="34" charset="-122"/>
                </a:rPr>
                <a:t>或 </a:t>
              </a:r>
            </a:p>
          </p:txBody>
        </p:sp>
        <p:graphicFrame>
          <p:nvGraphicFramePr>
            <p:cNvPr id="121876" name="Object 21"/>
            <p:cNvGraphicFramePr/>
            <p:nvPr/>
          </p:nvGraphicFramePr>
          <p:xfrm>
            <a:off x="812" y="2191"/>
            <a:ext cx="4608" cy="533"/>
          </p:xfrm>
          <a:graphic>
            <a:graphicData uri="http://schemas.openxmlformats.org/presentationml/2006/ole">
              <mc:AlternateContent xmlns:mc="http://schemas.openxmlformats.org/markup-compatibility/2006">
                <mc:Choice xmlns:v="urn:schemas-microsoft-com:vml" Requires="v">
                  <p:oleObj r:id="rId18" imgW="3695700" imgH="431800" progId="Equation.DSMT4">
                    <p:embed/>
                  </p:oleObj>
                </mc:Choice>
                <mc:Fallback>
                  <p:oleObj r:id="rId18" imgW="3695700" imgH="431800" progId="Equation.DSMT4">
                    <p:embed/>
                    <p:pic>
                      <p:nvPicPr>
                        <p:cNvPr id="121876" name="Object 21"/>
                        <p:cNvPicPr/>
                        <p:nvPr/>
                      </p:nvPicPr>
                      <p:blipFill>
                        <a:blip r:embed="rId19"/>
                        <a:stretch>
                          <a:fillRect/>
                        </a:stretch>
                      </p:blipFill>
                      <p:spPr>
                        <a:xfrm>
                          <a:off x="812" y="2191"/>
                          <a:ext cx="4608" cy="533"/>
                        </a:xfrm>
                        <a:prstGeom prst="rect">
                          <a:avLst/>
                        </a:prstGeom>
                        <a:noFill/>
                        <a:ln w="38100">
                          <a:noFill/>
                          <a:miter/>
                        </a:ln>
                      </p:spPr>
                    </p:pic>
                  </p:oleObj>
                </mc:Fallback>
              </mc:AlternateContent>
            </a:graphicData>
          </a:graphic>
        </p:graphicFrame>
        <p:graphicFrame>
          <p:nvGraphicFramePr>
            <p:cNvPr id="121877" name="Object 23"/>
            <p:cNvGraphicFramePr/>
            <p:nvPr/>
          </p:nvGraphicFramePr>
          <p:xfrm>
            <a:off x="864" y="1747"/>
            <a:ext cx="3360" cy="278"/>
          </p:xfrm>
          <a:graphic>
            <a:graphicData uri="http://schemas.openxmlformats.org/presentationml/2006/ole">
              <mc:AlternateContent xmlns:mc="http://schemas.openxmlformats.org/markup-compatibility/2006">
                <mc:Choice xmlns:v="urn:schemas-microsoft-com:vml" Requires="v">
                  <p:oleObj r:id="rId20" imgW="2705100" imgH="228600" progId="Equation.DSMT4">
                    <p:embed/>
                  </p:oleObj>
                </mc:Choice>
                <mc:Fallback>
                  <p:oleObj r:id="rId20" imgW="2705100" imgH="228600" progId="Equation.DSMT4">
                    <p:embed/>
                    <p:pic>
                      <p:nvPicPr>
                        <p:cNvPr id="121877" name="Object 23"/>
                        <p:cNvPicPr/>
                        <p:nvPr/>
                      </p:nvPicPr>
                      <p:blipFill>
                        <a:blip r:embed="rId21"/>
                        <a:stretch>
                          <a:fillRect/>
                        </a:stretch>
                      </p:blipFill>
                      <p:spPr>
                        <a:xfrm>
                          <a:off x="864" y="1747"/>
                          <a:ext cx="3360" cy="278"/>
                        </a:xfrm>
                        <a:prstGeom prst="rect">
                          <a:avLst/>
                        </a:prstGeom>
                        <a:noFill/>
                        <a:ln w="38100">
                          <a:noFill/>
                          <a:miter/>
                        </a:ln>
                      </p:spPr>
                    </p:pic>
                  </p:oleObj>
                </mc:Fallback>
              </mc:AlternateContent>
            </a:graphicData>
          </a:graphic>
        </p:graphicFrame>
      </p:grpSp>
      <p:grpSp>
        <p:nvGrpSpPr>
          <p:cNvPr id="3" name="Group 31"/>
          <p:cNvGrpSpPr/>
          <p:nvPr/>
        </p:nvGrpSpPr>
        <p:grpSpPr>
          <a:xfrm>
            <a:off x="1905000" y="4724400"/>
            <a:ext cx="8382000" cy="1524000"/>
            <a:chOff x="240" y="2832"/>
            <a:chExt cx="5280" cy="960"/>
          </a:xfrm>
        </p:grpSpPr>
        <p:sp>
          <p:nvSpPr>
            <p:cNvPr id="121873" name="Text Box 25"/>
            <p:cNvSpPr txBox="1">
              <a:spLocks noChangeArrowheads="1"/>
            </p:cNvSpPr>
            <p:nvPr>
              <p:custDataLst>
                <p:tags r:id="rId13"/>
              </p:custDataLst>
            </p:nvPr>
          </p:nvSpPr>
          <p:spPr bwMode="auto">
            <a:xfrm>
              <a:off x="240" y="2832"/>
              <a:ext cx="5280" cy="960"/>
            </a:xfrm>
            <a:prstGeom prst="rect">
              <a:avLst/>
            </a:prstGeom>
            <a:solidFill>
              <a:srgbClr val="FFFFFF"/>
            </a:solidFill>
            <a:ln w="9525">
              <a:solidFill>
                <a:srgbClr val="808080"/>
              </a:solidFill>
              <a:miter lim="800000"/>
            </a:ln>
          </p:spPr>
          <p:txBody>
            <a:bodyPr/>
            <a:lstStyle>
              <a:lvl1pPr marL="469900" indent="-469900">
                <a:lnSpc>
                  <a:spcPct val="130000"/>
                </a:lnSpc>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206500" algn="l"/>
                </a:tabLst>
                <a:defRPr sz="12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defRPr>
              </a:lvl9pPr>
            </a:lstStyle>
            <a:p>
              <a:pPr marL="514350" indent="-514350" eaLnBrk="0" fontAlgn="base" hangingPunct="0">
                <a:lnSpc>
                  <a:spcPct val="100000"/>
                </a:lnSpc>
                <a:spcBef>
                  <a:spcPct val="0"/>
                </a:spcBef>
                <a:spcAft>
                  <a:spcPct val="0"/>
                </a:spcAft>
                <a:buFont typeface="+mj-ea"/>
                <a:buAutoNum type="circleNumDbPlain" startAt="2"/>
                <a:defRPr/>
              </a:pPr>
              <a:r>
                <a:rPr lang="zh-CN" altLang="en-US" sz="2600" b="1" noProof="1">
                  <a:solidFill>
                    <a:srgbClr val="000000"/>
                  </a:solidFill>
                  <a:latin typeface="微软雅黑" panose="020B0503020204020204" pitchFamily="34" charset="-122"/>
                </a:rPr>
                <a:t>论域是连续的，或者元素数目无限： </a:t>
              </a:r>
            </a:p>
            <a:p>
              <a:pPr eaLnBrk="0" fontAlgn="base" hangingPunct="0">
                <a:lnSpc>
                  <a:spcPct val="100000"/>
                </a:lnSpc>
                <a:spcBef>
                  <a:spcPct val="0"/>
                </a:spcBef>
                <a:spcAft>
                  <a:spcPct val="0"/>
                </a:spcAft>
                <a:buNone/>
                <a:defRPr/>
              </a:pPr>
              <a:endParaRPr lang="zh-CN" altLang="en-US" sz="2600" b="1" noProof="1">
                <a:solidFill>
                  <a:srgbClr val="000000"/>
                </a:solidFill>
                <a:latin typeface="微软雅黑" panose="020B0503020204020204" pitchFamily="34" charset="-122"/>
              </a:endParaRPr>
            </a:p>
            <a:p>
              <a:pPr eaLnBrk="0" fontAlgn="base" hangingPunct="0">
                <a:lnSpc>
                  <a:spcPct val="100000"/>
                </a:lnSpc>
                <a:spcBef>
                  <a:spcPct val="0"/>
                </a:spcBef>
                <a:spcAft>
                  <a:spcPct val="0"/>
                </a:spcAft>
                <a:buNone/>
                <a:defRPr/>
              </a:pPr>
              <a:endParaRPr lang="zh-CN" altLang="en-US" sz="2600" b="1" noProof="1">
                <a:solidFill>
                  <a:srgbClr val="000000"/>
                </a:solidFill>
                <a:latin typeface="微软雅黑" panose="020B0503020204020204" pitchFamily="34" charset="-122"/>
              </a:endParaRPr>
            </a:p>
          </p:txBody>
        </p:sp>
        <p:graphicFrame>
          <p:nvGraphicFramePr>
            <p:cNvPr id="121874" name="Object 28"/>
            <p:cNvGraphicFramePr/>
            <p:nvPr/>
          </p:nvGraphicFramePr>
          <p:xfrm>
            <a:off x="1632" y="3264"/>
            <a:ext cx="1104" cy="446"/>
          </p:xfrm>
          <a:graphic>
            <a:graphicData uri="http://schemas.openxmlformats.org/presentationml/2006/ole">
              <mc:AlternateContent xmlns:mc="http://schemas.openxmlformats.org/markup-compatibility/2006">
                <mc:Choice xmlns:v="urn:schemas-microsoft-com:vml" Requires="v">
                  <p:oleObj r:id="rId22" imgW="951865" imgH="381000" progId="Equation.DSMT4">
                    <p:embed/>
                  </p:oleObj>
                </mc:Choice>
                <mc:Fallback>
                  <p:oleObj r:id="rId22" imgW="951865" imgH="381000" progId="Equation.DSMT4">
                    <p:embed/>
                    <p:pic>
                      <p:nvPicPr>
                        <p:cNvPr id="121874" name="Object 28"/>
                        <p:cNvPicPr/>
                        <p:nvPr/>
                      </p:nvPicPr>
                      <p:blipFill>
                        <a:blip r:embed="rId23"/>
                        <a:stretch>
                          <a:fillRect/>
                        </a:stretch>
                      </p:blipFill>
                      <p:spPr>
                        <a:xfrm>
                          <a:off x="1632" y="3264"/>
                          <a:ext cx="1104" cy="446"/>
                        </a:xfrm>
                        <a:prstGeom prst="rect">
                          <a:avLst/>
                        </a:prstGeom>
                        <a:noFill/>
                        <a:ln w="38100">
                          <a:noFill/>
                          <a:miter/>
                        </a:ln>
                      </p:spPr>
                    </p:pic>
                  </p:oleObj>
                </mc:Fallback>
              </mc:AlternateContent>
            </a:graphicData>
          </a:graphic>
        </p:graphicFrame>
      </p:grpSp>
    </p:spTree>
    <p:custDataLst>
      <p:tags r:id="rId1"/>
    </p:custDataLst>
    <p:extLst>
      <p:ext uri="{BB962C8B-B14F-4D97-AF65-F5344CB8AC3E}">
        <p14:creationId xmlns:p14="http://schemas.microsoft.com/office/powerpoint/2010/main" val="12341535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2.3.3  </a:t>
            </a:r>
            <a:r>
              <a:rPr lang="zh-CN" altLang="en-US" b="1" dirty="0">
                <a:solidFill>
                  <a:schemeClr val="tx1"/>
                </a:solidFill>
                <a:latin typeface="仿宋" panose="02010609060101010101" pitchFamily="49" charset="-122"/>
                <a:ea typeface="仿宋" panose="02010609060101010101" pitchFamily="49" charset="-122"/>
              </a:rPr>
              <a:t>谓词公式</a:t>
            </a:r>
          </a:p>
        </p:txBody>
      </p:sp>
      <p:sp>
        <p:nvSpPr>
          <p:cNvPr id="32770" name="灯片编号占位符 3"/>
          <p:cNvSpPr>
            <a:spLocks noGrp="1"/>
          </p:cNvSpPr>
          <p:nvPr>
            <p:ph type="sldNum" sz="quarter" idx="12"/>
          </p:nvPr>
        </p:nvSpPr>
        <p:spPr>
          <a:noFill/>
        </p:spPr>
        <p:txBody>
          <a:bodyPr/>
          <a:lstStyle/>
          <a:p>
            <a:pPr fontAlgn="base">
              <a:spcBef>
                <a:spcPct val="0"/>
              </a:spcBef>
              <a:spcAft>
                <a:spcPct val="0"/>
              </a:spcAft>
            </a:pPr>
            <a:fld id="{0AA43899-D6DF-4BDA-BED1-399ED122EF71}"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36</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15363" name="Rectangle 3"/>
          <p:cNvSpPr>
            <a:spLocks noGrp="1"/>
          </p:cNvSpPr>
          <p:nvPr>
            <p:ph sz="quarter" idx="1"/>
          </p:nvPr>
        </p:nvSpPr>
        <p:spPr>
          <a:noFill/>
          <a:ln>
            <a:noFill/>
          </a:ln>
        </p:spPr>
        <p:txBody>
          <a:bodyPr vert="horz" wrap="square" lIns="91440" tIns="45720" rIns="91440" bIns="45720" anchor="t">
            <a:normAutofit/>
          </a:bodyPr>
          <a:lstStyle/>
          <a:p>
            <a:pPr lvl="1">
              <a:lnSpc>
                <a:spcPct val="120000"/>
              </a:lnSpc>
              <a:spcAft>
                <a:spcPct val="20000"/>
              </a:spcAft>
              <a:buClr>
                <a:schemeClr val="hlink"/>
              </a:buClr>
              <a:buFont typeface="Wingdings" panose="05000000000000000000" pitchFamily="2" charset="2"/>
              <a:buChar char="ü"/>
            </a:pPr>
            <a:r>
              <a:rPr lang="zh-CN" altLang="en-US" sz="2800" b="1" dirty="0">
                <a:solidFill>
                  <a:schemeClr val="tx1"/>
                </a:solidFill>
                <a:latin typeface="隶书" panose="02010509060101010101" pitchFamily="49" charset="-122"/>
                <a:ea typeface="隶书" panose="02010509060101010101" pitchFamily="49" charset="-122"/>
              </a:rPr>
              <a:t>原子谓词公式：</a:t>
            </a:r>
          </a:p>
          <a:p>
            <a:pPr lvl="2">
              <a:lnSpc>
                <a:spcPct val="120000"/>
              </a:lnSpc>
              <a:spcAft>
                <a:spcPct val="20000"/>
              </a:spcAft>
              <a:buClr>
                <a:srgbClr val="3E1D81"/>
              </a:buClr>
              <a:buFont typeface="Wingdings" panose="05000000000000000000" pitchFamily="2" charset="2"/>
              <a:buChar char="p"/>
            </a:pPr>
            <a:r>
              <a:rPr lang="zh-CN" altLang="en-US" sz="2400" b="1" dirty="0">
                <a:ea typeface="宋体" panose="02010600030101010101" pitchFamily="2" charset="-122"/>
              </a:rPr>
              <a:t>是由谓词符号和若干项组成的谓词演算。</a:t>
            </a:r>
          </a:p>
          <a:p>
            <a:pPr lvl="2">
              <a:lnSpc>
                <a:spcPct val="120000"/>
              </a:lnSpc>
              <a:spcAft>
                <a:spcPct val="20000"/>
              </a:spcAft>
              <a:buClr>
                <a:srgbClr val="3E1D81"/>
              </a:buClr>
              <a:buFont typeface="Wingdings" panose="05000000000000000000" pitchFamily="2" charset="2"/>
              <a:buChar char="p"/>
            </a:pPr>
            <a:r>
              <a:rPr lang="zh-CN" altLang="en-US" sz="2400" b="1" dirty="0">
                <a:latin typeface="Times New Roman" panose="02020603050405020304" pitchFamily="18" charset="0"/>
                <a:ea typeface="宋体" panose="02010600030101010101" pitchFamily="2" charset="-122"/>
              </a:rPr>
              <a:t>若</a:t>
            </a:r>
            <a:r>
              <a:rPr lang="en-US" altLang="zh-CN" sz="2400" b="1" dirty="0">
                <a:latin typeface="Times New Roman" panose="02020603050405020304" pitchFamily="18" charset="0"/>
                <a:ea typeface="宋体" panose="02010600030101010101" pitchFamily="2" charset="-122"/>
              </a:rPr>
              <a:t>t</a:t>
            </a:r>
            <a:r>
              <a:rPr lang="en-US" altLang="zh-CN" sz="2400" b="1" baseline="-25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,t</a:t>
            </a:r>
            <a:r>
              <a:rPr lang="en-US" altLang="zh-CN" sz="2400" b="1" baseline="-25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,…,t</a:t>
            </a:r>
            <a:r>
              <a:rPr lang="en-US" altLang="zh-CN" sz="2400" b="1" baseline="-25000" dirty="0">
                <a:latin typeface="Times New Roman" panose="02020603050405020304" pitchFamily="18" charset="0"/>
                <a:ea typeface="宋体" panose="02010600030101010101" pitchFamily="2" charset="-122"/>
              </a:rPr>
              <a:t>n</a:t>
            </a:r>
            <a:r>
              <a:rPr lang="zh-CN" altLang="en-US" sz="2400" b="1" dirty="0">
                <a:latin typeface="Times New Roman" panose="02020603050405020304" pitchFamily="18" charset="0"/>
                <a:ea typeface="宋体" panose="02010600030101010101" pitchFamily="2" charset="-122"/>
              </a:rPr>
              <a:t>是项，</a:t>
            </a:r>
            <a:r>
              <a:rPr lang="en-US" altLang="zh-CN" sz="2400" b="1" dirty="0">
                <a:latin typeface="Times New Roman" panose="02020603050405020304" pitchFamily="18" charset="0"/>
                <a:ea typeface="宋体" panose="02010600030101010101" pitchFamily="2" charset="-122"/>
              </a:rPr>
              <a:t>P</a:t>
            </a:r>
            <a:r>
              <a:rPr lang="zh-CN" altLang="en-US" sz="2400" b="1" dirty="0">
                <a:latin typeface="Times New Roman" panose="02020603050405020304" pitchFamily="18" charset="0"/>
                <a:ea typeface="宋体" panose="02010600030101010101" pitchFamily="2" charset="-122"/>
              </a:rPr>
              <a:t>是谓词，则称</a:t>
            </a:r>
            <a:r>
              <a:rPr lang="en-US" altLang="zh-CN" sz="2400" b="1" dirty="0">
                <a:latin typeface="Times New Roman" panose="02020603050405020304" pitchFamily="18" charset="0"/>
                <a:ea typeface="宋体" panose="02010600030101010101" pitchFamily="2" charset="-122"/>
              </a:rPr>
              <a:t>P(t</a:t>
            </a:r>
            <a:r>
              <a:rPr lang="en-US" altLang="zh-CN" sz="2400" b="1" baseline="-25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,t</a:t>
            </a:r>
            <a:r>
              <a:rPr lang="en-US" altLang="zh-CN" sz="2400" b="1" baseline="-25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,…,t</a:t>
            </a:r>
            <a:r>
              <a:rPr lang="en-US" altLang="zh-CN" sz="2400" b="1" baseline="-25000" dirty="0">
                <a:latin typeface="Times New Roman" panose="02020603050405020304" pitchFamily="18" charset="0"/>
                <a:ea typeface="宋体" panose="02010600030101010101" pitchFamily="2" charset="-122"/>
              </a:rPr>
              <a:t>n</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为原子谓词公式。</a:t>
            </a:r>
            <a:endParaRPr lang="zh-CN" altLang="en-US" sz="2400" b="1" dirty="0">
              <a:latin typeface="隶书" panose="02010509060101010101" pitchFamily="49" charset="-122"/>
              <a:ea typeface="隶书" panose="02010509060101010101" pitchFamily="49" charset="-122"/>
            </a:endParaRPr>
          </a:p>
          <a:p>
            <a:pPr lvl="1">
              <a:lnSpc>
                <a:spcPct val="120000"/>
              </a:lnSpc>
              <a:spcAft>
                <a:spcPct val="20000"/>
              </a:spcAft>
              <a:buClr>
                <a:schemeClr val="hlink"/>
              </a:buClr>
              <a:buFont typeface="Wingdings" panose="05000000000000000000" pitchFamily="2" charset="2"/>
              <a:buChar char="ü"/>
            </a:pPr>
            <a:r>
              <a:rPr lang="zh-CN" altLang="en-US" sz="2800" b="1" dirty="0">
                <a:solidFill>
                  <a:schemeClr val="tx1"/>
                </a:solidFill>
                <a:latin typeface="隶书" panose="02010509060101010101" pitchFamily="49" charset="-122"/>
                <a:ea typeface="隶书" panose="02010509060101010101" pitchFamily="49" charset="-122"/>
              </a:rPr>
              <a:t>合式谓词公式：</a:t>
            </a:r>
          </a:p>
          <a:p>
            <a:pPr lvl="2">
              <a:lnSpc>
                <a:spcPct val="120000"/>
              </a:lnSpc>
              <a:spcAft>
                <a:spcPct val="20000"/>
              </a:spcAft>
              <a:buClr>
                <a:srgbClr val="3E1D81"/>
              </a:buClr>
              <a:buFont typeface="Wingdings" panose="05000000000000000000" pitchFamily="2" charset="2"/>
              <a:buChar char="p"/>
            </a:pPr>
            <a:r>
              <a:rPr lang="zh-CN" altLang="en-US" sz="2400" b="1" dirty="0">
                <a:ea typeface="宋体" panose="02010600030101010101" pitchFamily="2" charset="-122"/>
              </a:rPr>
              <a:t>可以用连词把原子谓词公式组成复合谓词公式，并把它叫做合式谓词公式。</a:t>
            </a:r>
            <a:endParaRPr lang="zh-CN" altLang="en-US" sz="2400" b="1" dirty="0">
              <a:ea typeface="隶书" panose="02010509060101010101" pitchFamily="49" charset="-122"/>
            </a:endParaRPr>
          </a:p>
          <a:p>
            <a:pPr lvl="2">
              <a:spcAft>
                <a:spcPct val="20000"/>
              </a:spcAft>
              <a:buClr>
                <a:schemeClr val="hlink"/>
              </a:buClr>
              <a:buFont typeface="Wingdings" panose="05000000000000000000" pitchFamily="2" charset="2"/>
              <a:buChar char="ü"/>
            </a:pPr>
            <a:endParaRPr lang="zh-CN" altLang="en-US" sz="2400" b="1" dirty="0">
              <a:ea typeface="隶书" panose="02010509060101010101" pitchFamily="49" charset="-122"/>
            </a:endParaRPr>
          </a:p>
        </p:txBody>
      </p:sp>
      <p:sp>
        <p:nvSpPr>
          <p:cNvPr id="32772" name="Rectangle 5"/>
          <p:cNvSpPr>
            <a:spLocks noChangeArrowheads="1"/>
          </p:cNvSpPr>
          <p:nvPr/>
        </p:nvSpPr>
        <p:spPr bwMode="auto">
          <a:xfrm>
            <a:off x="1524001" y="3172897"/>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86271425"/>
      </p:ext>
    </p:extLst>
  </p:cSld>
  <p:clrMapOvr>
    <a:masterClrMapping/>
  </p:clrMapOvr>
  <p:transition>
    <p:random/>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图片 6"/>
          <p:cNvPicPr>
            <a:picLocks noChangeAspect="1"/>
          </p:cNvPicPr>
          <p:nvPr>
            <p:custDataLst>
              <p:tags r:id="rId2"/>
            </p:custDataLst>
          </p:nvPr>
        </p:nvPicPr>
        <p:blipFill>
          <a:blip r:embed="rId15"/>
          <a:stretch>
            <a:fillRect/>
          </a:stretch>
        </p:blipFill>
        <p:spPr>
          <a:xfrm>
            <a:off x="1524000" y="6137276"/>
            <a:ext cx="539750" cy="720725"/>
          </a:xfrm>
          <a:prstGeom prst="rect">
            <a:avLst/>
          </a:prstGeom>
          <a:noFill/>
          <a:ln w="9525">
            <a:noFill/>
          </a:ln>
        </p:spPr>
      </p:pic>
      <p:pic>
        <p:nvPicPr>
          <p:cNvPr id="122883" name="图片 5"/>
          <p:cNvPicPr>
            <a:picLocks noChangeAspect="1"/>
          </p:cNvPicPr>
          <p:nvPr>
            <p:custDataLst>
              <p:tags r:id="rId3"/>
            </p:custDataLst>
          </p:nvPr>
        </p:nvPicPr>
        <p:blipFill>
          <a:blip r:embed="rId16"/>
          <a:stretch>
            <a:fillRect/>
          </a:stretch>
        </p:blipFill>
        <p:spPr>
          <a:xfrm>
            <a:off x="10128250" y="6132514"/>
            <a:ext cx="539750" cy="720725"/>
          </a:xfrm>
          <a:prstGeom prst="rect">
            <a:avLst/>
          </a:prstGeom>
          <a:noFill/>
          <a:ln w="9525">
            <a:noFill/>
          </a:ln>
        </p:spPr>
      </p:pic>
      <p:sp>
        <p:nvSpPr>
          <p:cNvPr id="12288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360</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885" name="Rectangle 2"/>
          <p:cNvSpPr/>
          <p:nvPr>
            <p:custDataLst>
              <p:tags r:id="rId4"/>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2886" name="Rectangle 3"/>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2887" name="Rectangle 4"/>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2888" name="Rectangle 5"/>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2889" name="Rectangle 6"/>
          <p:cNvSpPr/>
          <p:nvPr>
            <p:custDataLst>
              <p:tags r:id="rId8"/>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2890" name="Rectangle 7"/>
          <p:cNvSpPr/>
          <p:nvPr>
            <p:custDataLst>
              <p:tags r:id="rId9"/>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2891" name="Rectangle 8"/>
          <p:cNvSpPr/>
          <p:nvPr>
            <p:custDataLst>
              <p:tags r:id="rId10"/>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2892" name="Rectangle 9"/>
          <p:cNvSpPr/>
          <p:nvPr>
            <p:custDataLst>
              <p:tags r:id="rId11"/>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22893" name="Rectangle 10"/>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122894" name="Rectangle 11"/>
          <p:cNvSpPr/>
          <p:nvPr>
            <p:custDataLst>
              <p:tags r:id="rId12"/>
            </p:custDataLst>
          </p:nvPr>
        </p:nvSpPr>
        <p:spPr>
          <a:xfrm>
            <a:off x="1981201" y="962025"/>
            <a:ext cx="4208203" cy="113653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10000"/>
              </a:lnSpc>
              <a:spcBef>
                <a:spcPct val="30000"/>
              </a:spcBef>
              <a:spcAft>
                <a:spcPct val="0"/>
              </a:spcAft>
              <a:buClr>
                <a:schemeClr val="accent2"/>
              </a:buClr>
              <a:buNone/>
            </a:pPr>
            <a:r>
              <a:rPr lang="en-US" altLang="zh-CN" sz="2800" b="1" dirty="0">
                <a:solidFill>
                  <a:srgbClr val="000000"/>
                </a:solidFill>
                <a:latin typeface="微软雅黑" panose="020B0503020204020204" pitchFamily="34" charset="-122"/>
              </a:rPr>
              <a:t>2</a:t>
            </a:r>
            <a:r>
              <a:rPr lang="en-US" altLang="en-US" sz="2800" b="1" dirty="0">
                <a:solidFill>
                  <a:srgbClr val="000000"/>
                </a:solidFill>
                <a:latin typeface="微软雅黑" panose="020B0503020204020204" pitchFamily="34" charset="-122"/>
              </a:rPr>
              <a:t>．模糊集合的表示方法</a:t>
            </a:r>
          </a:p>
          <a:p>
            <a:pPr marL="0" indent="0" defTabSz="914400" eaLnBrk="1" hangingPunct="1">
              <a:lnSpc>
                <a:spcPct val="110000"/>
              </a:lnSpc>
              <a:spcBef>
                <a:spcPct val="30000"/>
              </a:spcBef>
              <a:spcAft>
                <a:spcPct val="0"/>
              </a:spcAft>
              <a:buClr>
                <a:schemeClr val="accent2"/>
              </a:buClr>
              <a:buNone/>
            </a:pPr>
            <a:r>
              <a:rPr lang="en-US" altLang="en-US" sz="2800" b="1" dirty="0">
                <a:solidFill>
                  <a:srgbClr val="000000"/>
                </a:solidFill>
                <a:latin typeface="微软雅黑" panose="020B0503020204020204" pitchFamily="34" charset="-122"/>
              </a:rPr>
              <a:t>（</a:t>
            </a:r>
            <a:r>
              <a:rPr lang="en-US" altLang="zh-CN" sz="2800" b="1" dirty="0">
                <a:solidFill>
                  <a:srgbClr val="000000"/>
                </a:solidFill>
                <a:latin typeface="微软雅黑" panose="020B0503020204020204" pitchFamily="34" charset="-122"/>
              </a:rPr>
              <a:t>2</a:t>
            </a:r>
            <a:r>
              <a:rPr lang="en-US" altLang="en-US" sz="2800" b="1" dirty="0">
                <a:solidFill>
                  <a:srgbClr val="000000"/>
                </a:solidFill>
                <a:latin typeface="微软雅黑" panose="020B0503020204020204" pitchFamily="34" charset="-122"/>
              </a:rPr>
              <a:t>）序偶表示法</a:t>
            </a:r>
          </a:p>
        </p:txBody>
      </p:sp>
      <p:graphicFrame>
        <p:nvGraphicFramePr>
          <p:cNvPr id="370710" name="Object 22"/>
          <p:cNvGraphicFramePr/>
          <p:nvPr/>
        </p:nvGraphicFramePr>
        <p:xfrm>
          <a:off x="2809875" y="2362200"/>
          <a:ext cx="6572250" cy="495300"/>
        </p:xfrm>
        <a:graphic>
          <a:graphicData uri="http://schemas.openxmlformats.org/presentationml/2006/ole">
            <mc:AlternateContent xmlns:mc="http://schemas.openxmlformats.org/markup-compatibility/2006">
              <mc:Choice xmlns:v="urn:schemas-microsoft-com:vml" Requires="v">
                <p:oleObj r:id="rId17" imgW="2971800" imgH="228600" progId="Equation.DSMT4">
                  <p:embed/>
                </p:oleObj>
              </mc:Choice>
              <mc:Fallback>
                <p:oleObj r:id="rId17" imgW="2971800" imgH="228600" progId="Equation.DSMT4">
                  <p:embed/>
                  <p:pic>
                    <p:nvPicPr>
                      <p:cNvPr id="370710" name="Object 22"/>
                      <p:cNvPicPr/>
                      <p:nvPr/>
                    </p:nvPicPr>
                    <p:blipFill>
                      <a:blip r:embed="rId18"/>
                      <a:stretch>
                        <a:fillRect/>
                      </a:stretch>
                    </p:blipFill>
                    <p:spPr>
                      <a:xfrm>
                        <a:off x="2809875" y="2362200"/>
                        <a:ext cx="6572250" cy="495300"/>
                      </a:xfrm>
                      <a:prstGeom prst="rect">
                        <a:avLst/>
                      </a:prstGeom>
                      <a:noFill/>
                      <a:ln w="38100">
                        <a:noFill/>
                        <a:miter/>
                      </a:ln>
                    </p:spPr>
                  </p:pic>
                </p:oleObj>
              </mc:Fallback>
            </mc:AlternateContent>
          </a:graphicData>
        </a:graphic>
      </p:graphicFrame>
      <p:sp>
        <p:nvSpPr>
          <p:cNvPr id="370712" name="Rectangle 24"/>
          <p:cNvSpPr/>
          <p:nvPr>
            <p:custDataLst>
              <p:tags r:id="rId13"/>
            </p:custDataLst>
          </p:nvPr>
        </p:nvSpPr>
        <p:spPr>
          <a:xfrm>
            <a:off x="1981201" y="3168650"/>
            <a:ext cx="3199915"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zh-CN" altLang="en-US" sz="2800" b="1" dirty="0">
                <a:latin typeface="微软雅黑" panose="020B0503020204020204" pitchFamily="34" charset="-122"/>
              </a:rPr>
              <a:t>（</a:t>
            </a:r>
            <a:r>
              <a:rPr lang="en-US" altLang="zh-CN" sz="2800" b="1" dirty="0">
                <a:latin typeface="微软雅黑" panose="020B0503020204020204" pitchFamily="34" charset="-122"/>
              </a:rPr>
              <a:t>3</a:t>
            </a:r>
            <a:r>
              <a:rPr lang="zh-CN" altLang="en-US" sz="2800" b="1" dirty="0">
                <a:latin typeface="微软雅黑" panose="020B0503020204020204" pitchFamily="34" charset="-122"/>
              </a:rPr>
              <a:t>）向量表示法 </a:t>
            </a:r>
          </a:p>
        </p:txBody>
      </p:sp>
      <p:graphicFrame>
        <p:nvGraphicFramePr>
          <p:cNvPr id="370713" name="Object 25"/>
          <p:cNvGraphicFramePr/>
          <p:nvPr/>
        </p:nvGraphicFramePr>
        <p:xfrm>
          <a:off x="2971800" y="3962401"/>
          <a:ext cx="4953000" cy="542925"/>
        </p:xfrm>
        <a:graphic>
          <a:graphicData uri="http://schemas.openxmlformats.org/presentationml/2006/ole">
            <mc:AlternateContent xmlns:mc="http://schemas.openxmlformats.org/markup-compatibility/2006">
              <mc:Choice xmlns:v="urn:schemas-microsoft-com:vml" Requires="v">
                <p:oleObj r:id="rId19" imgW="2044700" imgH="228600" progId="Equation.DSMT4">
                  <p:embed/>
                </p:oleObj>
              </mc:Choice>
              <mc:Fallback>
                <p:oleObj r:id="rId19" imgW="2044700" imgH="228600" progId="Equation.DSMT4">
                  <p:embed/>
                  <p:pic>
                    <p:nvPicPr>
                      <p:cNvPr id="370713" name="Object 25"/>
                      <p:cNvPicPr/>
                      <p:nvPr/>
                    </p:nvPicPr>
                    <p:blipFill>
                      <a:blip r:embed="rId20"/>
                      <a:stretch>
                        <a:fillRect/>
                      </a:stretch>
                    </p:blipFill>
                    <p:spPr>
                      <a:xfrm>
                        <a:off x="2971800" y="3962401"/>
                        <a:ext cx="4953000" cy="542925"/>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12466479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0710"/>
                                        </p:tgtEl>
                                        <p:attrNameLst>
                                          <p:attrName>style.visibility</p:attrName>
                                        </p:attrNameLst>
                                      </p:cBhvr>
                                      <p:to>
                                        <p:strVal val="visible"/>
                                      </p:to>
                                    </p:set>
                                    <p:anim calcmode="lin" valueType="num">
                                      <p:cBhvr>
                                        <p:cTn id="7" dur="500" fill="hold"/>
                                        <p:tgtEl>
                                          <p:spTgt spid="370710"/>
                                        </p:tgtEl>
                                        <p:attrNameLst>
                                          <p:attrName>ppt_x</p:attrName>
                                        </p:attrNameLst>
                                      </p:cBhvr>
                                      <p:tavLst>
                                        <p:tav tm="0">
                                          <p:val>
                                            <p:strVal val="0-#ppt_w/2"/>
                                          </p:val>
                                        </p:tav>
                                        <p:tav tm="100000">
                                          <p:val>
                                            <p:strVal val="#ppt_x"/>
                                          </p:val>
                                        </p:tav>
                                      </p:tavLst>
                                    </p:anim>
                                    <p:anim calcmode="lin" valueType="num">
                                      <p:cBhvr>
                                        <p:cTn id="8" dur="500" fill="hold"/>
                                        <p:tgtEl>
                                          <p:spTgt spid="3707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0712"/>
                                        </p:tgtEl>
                                        <p:attrNameLst>
                                          <p:attrName>style.visibility</p:attrName>
                                        </p:attrNameLst>
                                      </p:cBhvr>
                                      <p:to>
                                        <p:strVal val="visible"/>
                                      </p:to>
                                    </p:set>
                                    <p:anim calcmode="lin" valueType="num">
                                      <p:cBhvr>
                                        <p:cTn id="13" dur="500" fill="hold"/>
                                        <p:tgtEl>
                                          <p:spTgt spid="370712"/>
                                        </p:tgtEl>
                                        <p:attrNameLst>
                                          <p:attrName>ppt_x</p:attrName>
                                        </p:attrNameLst>
                                      </p:cBhvr>
                                      <p:tavLst>
                                        <p:tav tm="0">
                                          <p:val>
                                            <p:strVal val="0-#ppt_w/2"/>
                                          </p:val>
                                        </p:tav>
                                        <p:tav tm="100000">
                                          <p:val>
                                            <p:strVal val="#ppt_x"/>
                                          </p:val>
                                        </p:tav>
                                      </p:tavLst>
                                    </p:anim>
                                    <p:anim calcmode="lin" valueType="num">
                                      <p:cBhvr>
                                        <p:cTn id="14" dur="500" fill="hold"/>
                                        <p:tgtEl>
                                          <p:spTgt spid="3707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70713"/>
                                        </p:tgtEl>
                                        <p:attrNameLst>
                                          <p:attrName>style.visibility</p:attrName>
                                        </p:attrNameLst>
                                      </p:cBhvr>
                                      <p:to>
                                        <p:strVal val="visible"/>
                                      </p:to>
                                    </p:set>
                                    <p:anim calcmode="lin" valueType="num">
                                      <p:cBhvr>
                                        <p:cTn id="19" dur="500" fill="hold"/>
                                        <p:tgtEl>
                                          <p:spTgt spid="370713"/>
                                        </p:tgtEl>
                                        <p:attrNameLst>
                                          <p:attrName>ppt_x</p:attrName>
                                        </p:attrNameLst>
                                      </p:cBhvr>
                                      <p:tavLst>
                                        <p:tav tm="0">
                                          <p:val>
                                            <p:strVal val="0-#ppt_w/2"/>
                                          </p:val>
                                        </p:tav>
                                        <p:tav tm="100000">
                                          <p:val>
                                            <p:strVal val="#ppt_x"/>
                                          </p:val>
                                        </p:tav>
                                      </p:tavLst>
                                    </p:anim>
                                    <p:anim calcmode="lin" valueType="num">
                                      <p:cBhvr>
                                        <p:cTn id="20" dur="500" fill="hold"/>
                                        <p:tgtEl>
                                          <p:spTgt spid="3707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12"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23907"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2390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361</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909" name="Rectangle 3"/>
          <p:cNvSpPr>
            <a:spLocks noGrp="1" noChangeArrowheads="1"/>
          </p:cNvSpPr>
          <p:nvPr>
            <p:ph idx="9"/>
            <p:custDataLst>
              <p:tags r:id="rId4"/>
            </p:custDataLst>
          </p:nvPr>
        </p:nvSpPr>
        <p:spPr>
          <a:xfrm>
            <a:off x="1919288" y="952500"/>
            <a:ext cx="8396288" cy="711200"/>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3. 隶属函数</a:t>
            </a:r>
          </a:p>
        </p:txBody>
      </p:sp>
      <p:sp>
        <p:nvSpPr>
          <p:cNvPr id="123910" name="Rectangle 4"/>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82948" name="Rectangle 3"/>
          <p:cNvSpPr>
            <a:spLocks noGrp="1"/>
          </p:cNvSpPr>
          <p:nvPr>
            <p:custDataLst>
              <p:tags r:id="rId5"/>
            </p:custDataLst>
          </p:nvPr>
        </p:nvSpPr>
        <p:spPr>
          <a:xfrm>
            <a:off x="1684339" y="1592263"/>
            <a:ext cx="8740775" cy="4313238"/>
          </a:xfrm>
          <a:prstGeom prst="rect">
            <a:avLst/>
          </a:prstGeom>
          <a:solidFill>
            <a:schemeClr val="lt1">
              <a:lumMod val="85000"/>
            </a:schemeClr>
          </a:solidFill>
          <a:ln w="9525">
            <a:noFill/>
          </a:ln>
        </p:spPr>
        <p:txBody>
          <a:bodyPr/>
          <a:lstStyle/>
          <a:p>
            <a:pPr algn="just" fontAlgn="base">
              <a:lnSpc>
                <a:spcPct val="150000"/>
              </a:lnSpc>
              <a:spcBef>
                <a:spcPct val="30000"/>
              </a:spcBef>
              <a:buClr>
                <a:schemeClr val="accent2"/>
              </a:buClr>
              <a:defRPr/>
            </a:pP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模糊集合中所有元素的隶属度全体构成模糊集合的隶属函数。</a:t>
            </a:r>
            <a:endPar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gn="just" fontAlgn="base">
              <a:lnSpc>
                <a:spcPct val="150000"/>
              </a:lnSpc>
              <a:spcBef>
                <a:spcPct val="30000"/>
              </a:spcBef>
              <a:spcAft>
                <a:spcPct val="0"/>
              </a:spcAft>
              <a:buClr>
                <a:schemeClr val="accent2"/>
              </a:buClr>
              <a:defRPr/>
            </a:pP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正确地确定隶属度函数是运用模糊集合理论解决</a:t>
            </a:r>
            <a:r>
              <a:rPr lang="zh-CN" altLang="en-US" sz="24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实际问题的基础。</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隶属函数是对模糊概念的定量描述。</a:t>
            </a:r>
          </a:p>
          <a:p>
            <a:pPr algn="just" fontAlgn="base">
              <a:lnSpc>
                <a:spcPct val="150000"/>
              </a:lnSpc>
              <a:spcBef>
                <a:spcPct val="30000"/>
              </a:spcBef>
              <a:spcAft>
                <a:spcPct val="0"/>
              </a:spcAft>
              <a:buClr>
                <a:schemeClr val="accent2"/>
              </a:buClr>
              <a:defRPr/>
            </a:pP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隶属度函数的确定带有主观性。隶属度函数一般根据经验或统计进行确定，也可由专家给出。</a:t>
            </a:r>
            <a:endPar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extLst>
      <p:ext uri="{BB962C8B-B14F-4D97-AF65-F5344CB8AC3E}">
        <p14:creationId xmlns:p14="http://schemas.microsoft.com/office/powerpoint/2010/main" val="3624616578"/>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24931"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2493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362</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4933" name="Rectangle 3"/>
          <p:cNvSpPr>
            <a:spLocks noGrp="1" noChangeArrowheads="1"/>
          </p:cNvSpPr>
          <p:nvPr>
            <p:ph idx="9"/>
            <p:custDataLst>
              <p:tags r:id="rId4"/>
            </p:custDataLst>
          </p:nvPr>
        </p:nvSpPr>
        <p:spPr>
          <a:xfrm>
            <a:off x="1524000" y="736600"/>
            <a:ext cx="9144000" cy="5653088"/>
          </a:xfrm>
        </p:spPr>
        <p:txBody>
          <a:bodyPr wrap="square" lIns="91440" tIns="45720" rIns="91440" bIns="45720" numCol="1" anchor="t" anchorCtr="0" compatLnSpc="1"/>
          <a:lstStyle/>
          <a:p>
            <a:pPr marL="469900" indent="-469900" algn="just" fontAlgn="base">
              <a:spcBef>
                <a:spcPct val="30000"/>
              </a:spcBef>
              <a:spcAft>
                <a:spcPct val="0"/>
              </a:spcAft>
              <a:buClr>
                <a:schemeClr val="accent2"/>
              </a:buClr>
              <a:buSzTx/>
              <a:buNone/>
              <a:defRPr/>
            </a:pPr>
            <a:r>
              <a:rPr lang="en-US" altLang="zh-CN" sz="3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3. </a:t>
            </a:r>
            <a:r>
              <a:rPr lang="en-US" altLang="zh-CN" sz="32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隶属函数</a:t>
            </a:r>
            <a:endParaRPr lang="en-US" altLang="zh-CN" sz="3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spcBef>
                <a:spcPct val="30000"/>
              </a:spcBef>
              <a:spcAft>
                <a:spcPct val="0"/>
              </a:spcAft>
              <a:buClr>
                <a:schemeClr val="accent2"/>
              </a:buClr>
              <a:buSzTx/>
              <a:buNone/>
              <a:defRPr/>
            </a:pPr>
            <a:r>
              <a:rPr lang="en-US" altLang="zh-CN" sz="2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隶属函数确定方法</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模糊统计、专家经验、二元对比排序、借用已有的“客观”尺度</a:t>
            </a:r>
          </a:p>
          <a:p>
            <a:pPr marL="469900" indent="-469900" algn="just" fontAlgn="base">
              <a:spcBef>
                <a:spcPct val="30000"/>
              </a:spcBef>
              <a:spcAft>
                <a:spcPct val="0"/>
              </a:spcAft>
              <a:buClr>
                <a:schemeClr val="accent2"/>
              </a:buClr>
              <a:buSzTx/>
              <a:buNone/>
              <a:defRPr/>
            </a:pP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（1）模糊统计法</a:t>
            </a:r>
          </a:p>
          <a:p>
            <a:pPr marL="469900" indent="-469900" algn="just" fontAlgn="base">
              <a:spcBef>
                <a:spcPct val="30000"/>
              </a:spcBef>
              <a:spcAft>
                <a:spcPct val="0"/>
              </a:spcAft>
              <a:buClr>
                <a:schemeClr val="accent2"/>
              </a:buClr>
              <a:buSzTx/>
              <a:buNone/>
              <a:defRPr/>
            </a:pPr>
            <a:r>
              <a:rPr lang="en-US" altLang="zh-CN" sz="1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该</a:t>
            </a:r>
            <a:r>
              <a:rPr lang="en-US" altLang="zh-CN" sz="1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方法借助了概率统计的思想，其步骤与概率统计中的随机试验是相对应的。一个模糊统计试验也需要有四个要素</a:t>
            </a: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gn="just" fontAlgn="base">
              <a:spcBef>
                <a:spcPct val="30000"/>
              </a:spcBef>
              <a:spcAft>
                <a:spcPct val="0"/>
              </a:spcAft>
              <a:buClr>
                <a:schemeClr val="accent2"/>
              </a:buClr>
              <a:buSzTx/>
              <a:buNone/>
              <a:defRPr/>
            </a:pP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1. </a:t>
            </a:r>
            <a:r>
              <a:rPr lang="en-US" altLang="zh-CN" sz="1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论域X</a:t>
            </a:r>
            <a:endPar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spcBef>
                <a:spcPct val="30000"/>
              </a:spcBef>
              <a:spcAft>
                <a:spcPct val="0"/>
              </a:spcAft>
              <a:buClr>
                <a:schemeClr val="accent2"/>
              </a:buClr>
              <a:buSzTx/>
              <a:buNone/>
              <a:defRPr/>
            </a:pP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2. 试验所要处理的论域X的固定元素x</a:t>
            </a:r>
            <a:r>
              <a:rPr lang="en-US" altLang="zh-CN" sz="1800" spc="150" baseline="-25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endPar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spcBef>
                <a:spcPct val="30000"/>
              </a:spcBef>
              <a:spcAft>
                <a:spcPct val="0"/>
              </a:spcAft>
              <a:buClr>
                <a:schemeClr val="accent2"/>
              </a:buClr>
              <a:buSzTx/>
              <a:buNone/>
              <a:defRPr/>
            </a:pP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3.论域X的可变动的子集A*，</a:t>
            </a: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它</a:t>
            </a: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作为模糊集A的有可塑性的边界的反映，可由此得到每次试验中x</a:t>
            </a:r>
            <a:r>
              <a:rPr lang="en-US" altLang="zh-CN" sz="1800" spc="150" baseline="-25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是否符合A所刻划的模糊概念的一个判决</a:t>
            </a: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spcBef>
                <a:spcPct val="30000"/>
              </a:spcBef>
              <a:spcAft>
                <a:spcPct val="0"/>
              </a:spcAft>
              <a:buClr>
                <a:schemeClr val="accent2"/>
              </a:buClr>
              <a:buSzTx/>
              <a:buNone/>
              <a:defRPr/>
            </a:pP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4. </a:t>
            </a:r>
            <a:r>
              <a:rPr lang="en-US" altLang="zh-CN" sz="1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条件C，它限制着A</a:t>
            </a: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的变化</a:t>
            </a:r>
            <a:endPar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spcBef>
                <a:spcPct val="30000"/>
              </a:spcBef>
              <a:spcAft>
                <a:spcPct val="0"/>
              </a:spcAft>
              <a:buClr>
                <a:schemeClr val="accent2"/>
              </a:buClr>
              <a:buSzTx/>
              <a:buNone/>
              <a:defRPr/>
            </a:pPr>
            <a:r>
              <a:rPr lang="en-US" altLang="zh-CN" sz="1800" spc="150" dirty="0" err="1">
                <a:solidFill>
                  <a:srgbClr val="000000"/>
                </a:solidFill>
                <a:latin typeface="微软雅黑" panose="020B0503020204020204" pitchFamily="34" charset="-122"/>
                <a:ea typeface="微软雅黑" panose="020B0503020204020204" pitchFamily="34" charset="-122"/>
                <a:sym typeface="宋体" panose="02010600030101010101" pitchFamily="2" charset="-122"/>
              </a:rPr>
              <a:t>模糊统计法是在大量的实验中确定隶属函数的方法，</a:t>
            </a:r>
            <a:r>
              <a:rPr lang="en-US" altLang="zh-CN" sz="1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模糊统计法包含下列步骤</a:t>
            </a: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gn="just" fontAlgn="base">
              <a:spcBef>
                <a:spcPct val="30000"/>
              </a:spcBef>
              <a:spcAft>
                <a:spcPct val="0"/>
              </a:spcAft>
              <a:buClr>
                <a:schemeClr val="accent2"/>
              </a:buClr>
              <a:buSzTx/>
              <a:buNone/>
              <a:defRPr/>
            </a:pP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1. </a:t>
            </a:r>
            <a:r>
              <a:rPr lang="en-US" altLang="zh-CN" sz="1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确定论域和因素集</a:t>
            </a: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gn="just" fontAlgn="base">
              <a:spcBef>
                <a:spcPct val="30000"/>
              </a:spcBef>
              <a:spcAft>
                <a:spcPct val="0"/>
              </a:spcAft>
              <a:buClr>
                <a:schemeClr val="accent2"/>
              </a:buClr>
              <a:buSzTx/>
              <a:buNone/>
              <a:defRPr/>
            </a:pP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2. </a:t>
            </a:r>
            <a:r>
              <a:rPr lang="en-US" altLang="zh-CN" sz="1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要求参与实验者就论域中给出的点是否属于因素集中的各要素进行投票</a:t>
            </a: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spcBef>
                <a:spcPct val="30000"/>
              </a:spcBef>
              <a:spcAft>
                <a:spcPct val="0"/>
              </a:spcAft>
              <a:buClr>
                <a:schemeClr val="accent2"/>
              </a:buClr>
              <a:buSzTx/>
              <a:buNone/>
              <a:defRPr/>
            </a:pP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3. </a:t>
            </a:r>
            <a:r>
              <a:rPr lang="en-US" altLang="zh-CN" sz="1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统计投票结果，求出隶属函数</a:t>
            </a: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gn="just" fontAlgn="base">
              <a:spcBef>
                <a:spcPct val="30000"/>
              </a:spcBef>
              <a:spcAft>
                <a:spcPct val="0"/>
              </a:spcAft>
              <a:buClr>
                <a:schemeClr val="accent2"/>
              </a:buClr>
              <a:buSzTx/>
              <a:buNone/>
              <a:defRPr/>
            </a:pP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随着n的增大，隶属</a:t>
            </a: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频</a:t>
            </a: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率也趋向稳定，这个稳定值就是x</a:t>
            </a:r>
            <a:r>
              <a:rPr lang="en-US" altLang="zh-CN" sz="1800" spc="150" baseline="-25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对A的隶属度的值。</a:t>
            </a:r>
          </a:p>
        </p:txBody>
      </p:sp>
      <p:sp>
        <p:nvSpPr>
          <p:cNvPr id="124934" name="Rectangle 4"/>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Tree>
    <p:custDataLst>
      <p:tags r:id="rId1"/>
    </p:custDataLst>
    <p:extLst>
      <p:ext uri="{BB962C8B-B14F-4D97-AF65-F5344CB8AC3E}">
        <p14:creationId xmlns:p14="http://schemas.microsoft.com/office/powerpoint/2010/main" val="136404259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矩形 1"/>
          <p:cNvSpPr/>
          <p:nvPr/>
        </p:nvSpPr>
        <p:spPr>
          <a:xfrm>
            <a:off x="2062799" y="836613"/>
            <a:ext cx="8135937" cy="193802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zh-CN" altLang="en-US" sz="2000" dirty="0">
                <a:ea typeface="宋体" panose="02010600030101010101" pitchFamily="2" charset="-122"/>
              </a:rPr>
              <a:t>为建立“青年人”的隶属函数，以人的年龄作为论域 </a:t>
            </a:r>
            <a:r>
              <a:rPr lang="en-US" altLang="zh-CN" sz="2000" dirty="0">
                <a:ea typeface="宋体" panose="02010600030101010101" pitchFamily="2" charset="-122"/>
              </a:rPr>
              <a:t>X</a:t>
            </a:r>
            <a:r>
              <a:rPr lang="zh-CN" altLang="en-US" sz="2000" dirty="0">
                <a:ea typeface="宋体" panose="02010600030101010101" pitchFamily="2" charset="-122"/>
              </a:rPr>
              <a:t>。</a:t>
            </a:r>
            <a:endParaRPr lang="en-US" altLang="zh-CN" sz="2000" dirty="0">
              <a:ea typeface="宋体" panose="02010600030101010101" pitchFamily="2" charset="-122"/>
            </a:endParaRPr>
          </a:p>
          <a:p>
            <a:pPr marL="0" indent="0" defTabSz="914400" eaLnBrk="1" hangingPunct="1">
              <a:lnSpc>
                <a:spcPct val="100000"/>
              </a:lnSpc>
              <a:spcAft>
                <a:spcPct val="0"/>
              </a:spcAft>
              <a:buNone/>
            </a:pPr>
            <a:endParaRPr lang="en-US" altLang="zh-CN" sz="2000" dirty="0">
              <a:ea typeface="宋体" panose="02010600030101010101" pitchFamily="2" charset="-122"/>
            </a:endParaRPr>
          </a:p>
          <a:p>
            <a:pPr marL="0" indent="0" defTabSz="914400" eaLnBrk="1" hangingPunct="1">
              <a:lnSpc>
                <a:spcPct val="100000"/>
              </a:lnSpc>
              <a:spcAft>
                <a:spcPct val="0"/>
              </a:spcAft>
              <a:buNone/>
            </a:pPr>
            <a:r>
              <a:rPr lang="zh-CN" altLang="en-US" sz="2000" dirty="0">
                <a:ea typeface="宋体" panose="02010600030101010101" pitchFamily="2" charset="-122"/>
              </a:rPr>
              <a:t> ① 调查若干人选，各自认真考虑“青年人”的含义之后，提出他认为“青年人”最合适的年龄区间</a:t>
            </a:r>
            <a:r>
              <a:rPr lang="en-US" altLang="zh-CN" sz="2000" dirty="0">
                <a:ea typeface="宋体" panose="02010600030101010101" pitchFamily="2" charset="-122"/>
              </a:rPr>
              <a:t>(</a:t>
            </a:r>
            <a:r>
              <a:rPr lang="zh-CN" altLang="en-US" sz="2000" dirty="0">
                <a:ea typeface="宋体" panose="02010600030101010101" pitchFamily="2" charset="-122"/>
              </a:rPr>
              <a:t>随机地将模糊概念明确化</a:t>
            </a:r>
            <a:r>
              <a:rPr lang="en-US" altLang="zh-CN" sz="2000" dirty="0">
                <a:ea typeface="宋体" panose="02010600030101010101" pitchFamily="2" charset="-122"/>
              </a:rPr>
              <a:t>)</a:t>
            </a:r>
            <a:r>
              <a:rPr lang="zh-CN" altLang="en-US" sz="2000" dirty="0">
                <a:ea typeface="宋体" panose="02010600030101010101" pitchFamily="2" charset="-122"/>
              </a:rPr>
              <a:t>。</a:t>
            </a:r>
          </a:p>
          <a:p>
            <a:pPr marL="0" indent="0" defTabSz="914400" eaLnBrk="1" hangingPunct="1">
              <a:lnSpc>
                <a:spcPct val="100000"/>
              </a:lnSpc>
              <a:spcAft>
                <a:spcPct val="0"/>
              </a:spcAft>
              <a:buNone/>
            </a:pPr>
            <a:r>
              <a:rPr lang="zh-CN" altLang="en-US" sz="2000" dirty="0">
                <a:ea typeface="宋体" panose="02010600030101010101" pitchFamily="2" charset="-122"/>
              </a:rPr>
              <a:t>下表</a:t>
            </a:r>
            <a:r>
              <a:rPr lang="en-US" altLang="zh-CN" sz="2000" dirty="0">
                <a:ea typeface="宋体" panose="02010600030101010101" pitchFamily="2" charset="-122"/>
              </a:rPr>
              <a:t>4</a:t>
            </a:r>
            <a:r>
              <a:rPr lang="zh-CN" altLang="en-US" sz="2000" dirty="0">
                <a:ea typeface="宋体" panose="02010600030101010101" pitchFamily="2" charset="-122"/>
              </a:rPr>
              <a:t>记录了</a:t>
            </a:r>
            <a:r>
              <a:rPr lang="en-US" altLang="zh-CN" sz="2000" dirty="0">
                <a:ea typeface="宋体" panose="02010600030101010101" pitchFamily="2" charset="-122"/>
              </a:rPr>
              <a:t>129 </a:t>
            </a:r>
            <a:r>
              <a:rPr lang="zh-CN" altLang="en-US" sz="2000" dirty="0">
                <a:ea typeface="宋体" panose="02010600030101010101" pitchFamily="2" charset="-122"/>
              </a:rPr>
              <a:t>人关于“青年人”年龄区间的调查结果。</a:t>
            </a:r>
          </a:p>
          <a:p>
            <a:pPr marL="0" indent="0" defTabSz="914400" eaLnBrk="1" hangingPunct="1">
              <a:lnSpc>
                <a:spcPct val="100000"/>
              </a:lnSpc>
              <a:spcAft>
                <a:spcPct val="0"/>
              </a:spcAft>
              <a:buNone/>
            </a:pPr>
            <a:r>
              <a:rPr lang="zh-CN" altLang="en-US" sz="2000" dirty="0">
                <a:ea typeface="宋体" panose="02010600030101010101" pitchFamily="2" charset="-122"/>
              </a:rPr>
              <a:t>如果设 </a:t>
            </a:r>
            <a:r>
              <a:rPr lang="en-US" altLang="zh-CN" sz="2000" dirty="0">
                <a:ea typeface="宋体" panose="02010600030101010101" pitchFamily="2" charset="-122"/>
              </a:rPr>
              <a:t>A =“</a:t>
            </a:r>
            <a:r>
              <a:rPr lang="zh-CN" altLang="en-US" sz="2000" dirty="0">
                <a:ea typeface="宋体" panose="02010600030101010101" pitchFamily="2" charset="-122"/>
              </a:rPr>
              <a:t>青年人”， 那么表中每个区间就是每次试验中的 </a:t>
            </a:r>
            <a:r>
              <a:rPr lang="en-US" altLang="zh-CN" sz="2000" dirty="0">
                <a:ea typeface="宋体" panose="02010600030101010101" pitchFamily="2" charset="-122"/>
              </a:rPr>
              <a:t>A*</a:t>
            </a:r>
            <a:r>
              <a:rPr lang="zh-CN" altLang="en-US" sz="2000" dirty="0">
                <a:ea typeface="宋体" panose="02010600030101010101" pitchFamily="2" charset="-122"/>
              </a:rPr>
              <a:t>。</a:t>
            </a:r>
          </a:p>
        </p:txBody>
      </p:sp>
      <p:pic>
        <p:nvPicPr>
          <p:cNvPr id="125955" name="Picture 2"/>
          <p:cNvPicPr>
            <a:picLocks noChangeAspect="1"/>
          </p:cNvPicPr>
          <p:nvPr/>
        </p:nvPicPr>
        <p:blipFill>
          <a:blip r:embed="rId2"/>
          <a:stretch>
            <a:fillRect/>
          </a:stretch>
        </p:blipFill>
        <p:spPr>
          <a:xfrm>
            <a:off x="2602866" y="2781300"/>
            <a:ext cx="7056755" cy="3846830"/>
          </a:xfrm>
          <a:prstGeom prst="rect">
            <a:avLst/>
          </a:prstGeom>
          <a:noFill/>
          <a:ln w="9525">
            <a:noFill/>
          </a:ln>
        </p:spPr>
      </p:pic>
    </p:spTree>
    <p:extLst>
      <p:ext uri="{BB962C8B-B14F-4D97-AF65-F5344CB8AC3E}">
        <p14:creationId xmlns:p14="http://schemas.microsoft.com/office/powerpoint/2010/main" val="1391962946"/>
      </p:ext>
    </p:extLst>
  </p:cSld>
  <p:clrMapOvr>
    <a:masterClrMapping/>
  </p:clrMapOvr>
  <p:transition>
    <p:random/>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矩形 1"/>
          <p:cNvSpPr/>
          <p:nvPr/>
        </p:nvSpPr>
        <p:spPr>
          <a:xfrm>
            <a:off x="1920240" y="836930"/>
            <a:ext cx="8420100" cy="1938020"/>
          </a:xfrm>
          <a:prstGeom prst="rect">
            <a:avLst/>
          </a:prstGeom>
          <a:noFill/>
          <a:ln w="9525">
            <a:noFill/>
          </a:ln>
        </p:spPr>
        <p:txBody>
          <a:bodyPr wrap="square">
            <a:spAutoFit/>
          </a:bodyPr>
          <a:lstStyle/>
          <a:p>
            <a:pPr eaLnBrk="1" hangingPunct="1">
              <a:buNone/>
            </a:pPr>
            <a:r>
              <a:rPr lang="zh-CN" altLang="en-US" sz="2000" dirty="0">
                <a:latin typeface="Arial" panose="020B0604020202020204" pitchFamily="34" charset="0"/>
              </a:rPr>
              <a:t>② 对∀ </a:t>
            </a:r>
            <a:r>
              <a:rPr lang="en-US" altLang="zh-CN" sz="2000" dirty="0">
                <a:latin typeface="Arial" panose="020B0604020202020204" pitchFamily="34" charset="0"/>
              </a:rPr>
              <a:t>u</a:t>
            </a:r>
            <a:r>
              <a:rPr lang="en-US" altLang="zh-CN" sz="2000" baseline="-25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2000" dirty="0">
                <a:latin typeface="Arial" panose="020B0604020202020204" pitchFamily="34" charset="0"/>
              </a:rPr>
              <a:t>∈X</a:t>
            </a:r>
            <a:r>
              <a:rPr lang="zh-CN" altLang="en-US" sz="2000" dirty="0">
                <a:latin typeface="Arial" panose="020B0604020202020204" pitchFamily="34" charset="0"/>
              </a:rPr>
              <a:t>，求出 </a:t>
            </a:r>
            <a:r>
              <a:rPr lang="en-US" altLang="zh-CN" sz="2000" dirty="0">
                <a:latin typeface="Arial" panose="020B0604020202020204" pitchFamily="34" charset="0"/>
              </a:rPr>
              <a:t>u</a:t>
            </a:r>
            <a:r>
              <a:rPr lang="en-US" altLang="zh-CN" sz="2000" baseline="-25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lang="zh-CN" altLang="en-US" sz="2000" dirty="0">
                <a:latin typeface="Arial" panose="020B0604020202020204" pitchFamily="34" charset="0"/>
              </a:rPr>
              <a:t>对 </a:t>
            </a:r>
            <a:r>
              <a:rPr lang="en-US" altLang="zh-CN" sz="2000" dirty="0">
                <a:latin typeface="Arial" panose="020B0604020202020204" pitchFamily="34" charset="0"/>
              </a:rPr>
              <a:t>A </a:t>
            </a:r>
            <a:r>
              <a:rPr lang="zh-CN" altLang="en-US" sz="2000" dirty="0">
                <a:latin typeface="Arial" panose="020B0604020202020204" pitchFamily="34" charset="0"/>
              </a:rPr>
              <a:t>的隶属频率稳定值，作为 </a:t>
            </a:r>
            <a:r>
              <a:rPr lang="en-US" altLang="zh-CN" sz="2000" dirty="0">
                <a:latin typeface="Arial" panose="020B0604020202020204" pitchFamily="34" charset="0"/>
              </a:rPr>
              <a:t>u</a:t>
            </a:r>
            <a:r>
              <a:rPr lang="en-US" altLang="zh-CN" sz="2000" baseline="-25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lang="zh-CN" altLang="en-US" sz="2000" dirty="0">
                <a:latin typeface="Arial" panose="020B0604020202020204" pitchFamily="34" charset="0"/>
              </a:rPr>
              <a:t>对 </a:t>
            </a:r>
            <a:r>
              <a:rPr lang="en-US" altLang="zh-CN" sz="2000" dirty="0">
                <a:latin typeface="Arial" panose="020B0604020202020204" pitchFamily="34" charset="0"/>
              </a:rPr>
              <a:t>A </a:t>
            </a:r>
            <a:r>
              <a:rPr lang="zh-CN" altLang="en-US" sz="2000" dirty="0">
                <a:latin typeface="Arial" panose="020B0604020202020204" pitchFamily="34" charset="0"/>
              </a:rPr>
              <a:t>的隶属度值。</a:t>
            </a:r>
            <a:endParaRPr lang="en-US" altLang="zh-CN" sz="2000" dirty="0">
              <a:latin typeface="Arial" panose="020B0604020202020204" pitchFamily="34" charset="0"/>
            </a:endParaRPr>
          </a:p>
          <a:p>
            <a:pPr eaLnBrk="1" hangingPunct="1">
              <a:buNone/>
            </a:pPr>
            <a:r>
              <a:rPr lang="zh-CN" altLang="en-US" sz="2000" dirty="0">
                <a:latin typeface="Arial" panose="020B0604020202020204" pitchFamily="34" charset="0"/>
              </a:rPr>
              <a:t> 比如，对于 </a:t>
            </a:r>
            <a:r>
              <a:rPr lang="en-US" altLang="zh-CN" sz="2000" dirty="0">
                <a:latin typeface="Arial" panose="020B0604020202020204" pitchFamily="34" charset="0"/>
              </a:rPr>
              <a:t>u</a:t>
            </a:r>
            <a:r>
              <a:rPr lang="en-US" altLang="zh-CN" sz="2000" baseline="-25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 </a:t>
            </a:r>
            <a:r>
              <a:rPr lang="en-US" altLang="zh-CN" sz="2000" dirty="0">
                <a:latin typeface="Arial" panose="020B0604020202020204" pitchFamily="34" charset="0"/>
              </a:rPr>
              <a:t>= 27(</a:t>
            </a:r>
            <a:r>
              <a:rPr lang="zh-CN" altLang="en-US" sz="2000" dirty="0">
                <a:latin typeface="Arial" panose="020B0604020202020204" pitchFamily="34" charset="0"/>
              </a:rPr>
              <a:t>岁</a:t>
            </a:r>
            <a:r>
              <a:rPr lang="en-US" altLang="zh-CN" sz="2000" dirty="0">
                <a:latin typeface="Arial" panose="020B0604020202020204" pitchFamily="34" charset="0"/>
              </a:rPr>
              <a:t>)</a:t>
            </a:r>
            <a:r>
              <a:rPr lang="zh-CN" altLang="en-US" sz="2000" dirty="0">
                <a:latin typeface="Arial" panose="020B0604020202020204" pitchFamily="34" charset="0"/>
              </a:rPr>
              <a:t>，根据对表</a:t>
            </a:r>
            <a:r>
              <a:rPr lang="en-US" altLang="zh-CN" sz="2000" dirty="0">
                <a:latin typeface="Arial" panose="020B0604020202020204" pitchFamily="34" charset="0"/>
              </a:rPr>
              <a:t>4</a:t>
            </a:r>
            <a:r>
              <a:rPr lang="zh-CN" altLang="en-US" sz="2000" dirty="0">
                <a:latin typeface="Arial" panose="020B0604020202020204" pitchFamily="34" charset="0"/>
              </a:rPr>
              <a:t>的随机抽样得知：当样本总数 </a:t>
            </a:r>
            <a:r>
              <a:rPr lang="en-US" altLang="zh-CN" sz="2000" dirty="0">
                <a:latin typeface="Arial" panose="020B0604020202020204" pitchFamily="34" charset="0"/>
              </a:rPr>
              <a:t>n =10, 20, …, 120, 129 </a:t>
            </a:r>
            <a:r>
              <a:rPr lang="zh-CN" altLang="en-US" sz="2000" dirty="0">
                <a:latin typeface="Arial" panose="020B0604020202020204" pitchFamily="34" charset="0"/>
              </a:rPr>
              <a:t>时，样本区间覆盖 </a:t>
            </a:r>
            <a:r>
              <a:rPr lang="en-US" altLang="zh-CN" sz="2000" dirty="0">
                <a:latin typeface="Arial" panose="020B0604020202020204" pitchFamily="34" charset="0"/>
              </a:rPr>
              <a:t>27 </a:t>
            </a:r>
            <a:r>
              <a:rPr lang="zh-CN" altLang="en-US" sz="2000" dirty="0">
                <a:latin typeface="Arial" panose="020B0604020202020204" pitchFamily="34" charset="0"/>
              </a:rPr>
              <a:t>的频数 </a:t>
            </a:r>
            <a:r>
              <a:rPr lang="en-US" altLang="zh-CN" sz="2000" dirty="0">
                <a:latin typeface="Arial" panose="020B0604020202020204" pitchFamily="34" charset="0"/>
              </a:rPr>
              <a:t>m = 6, 14, …, 95, 101</a:t>
            </a:r>
            <a:r>
              <a:rPr lang="zh-CN" altLang="en-US" sz="2000" dirty="0">
                <a:latin typeface="Arial" panose="020B0604020202020204" pitchFamily="34" charset="0"/>
              </a:rPr>
              <a:t>，相应的隶属频率 </a:t>
            </a:r>
            <a:r>
              <a:rPr lang="en-US" altLang="zh-CN" sz="2000" dirty="0">
                <a:latin typeface="Arial" panose="020B0604020202020204" pitchFamily="34" charset="0"/>
              </a:rPr>
              <a:t>f = m/n = 0.60, 0.70, …, 0.79, 0.78</a:t>
            </a:r>
            <a:r>
              <a:rPr lang="zh-CN" altLang="en-US" sz="2000" dirty="0">
                <a:latin typeface="Arial" panose="020B0604020202020204" pitchFamily="34" charset="0"/>
              </a:rPr>
              <a:t>，具体数据参见表</a:t>
            </a:r>
            <a:r>
              <a:rPr lang="en-US" altLang="zh-CN" sz="2000" dirty="0">
                <a:latin typeface="Arial" panose="020B0604020202020204" pitchFamily="34" charset="0"/>
              </a:rPr>
              <a:t>5</a:t>
            </a:r>
            <a:r>
              <a:rPr lang="zh-CN" altLang="en-US" sz="2000" dirty="0">
                <a:latin typeface="Arial" panose="020B0604020202020204" pitchFamily="34" charset="0"/>
              </a:rPr>
              <a:t>。</a:t>
            </a:r>
          </a:p>
          <a:p>
            <a:pPr eaLnBrk="1" hangingPunct="1">
              <a:buNone/>
            </a:pPr>
            <a:r>
              <a:rPr lang="zh-CN" altLang="en-US" sz="2000" dirty="0">
                <a:latin typeface="Arial" panose="020B0604020202020204" pitchFamily="34" charset="0"/>
              </a:rPr>
              <a:t>以 </a:t>
            </a:r>
            <a:r>
              <a:rPr lang="en-US" altLang="zh-CN" sz="2000" dirty="0">
                <a:latin typeface="Arial" panose="020B0604020202020204" pitchFamily="34" charset="0"/>
              </a:rPr>
              <a:t>n </a:t>
            </a:r>
            <a:r>
              <a:rPr lang="zh-CN" altLang="en-US" sz="2000" dirty="0">
                <a:latin typeface="Arial" panose="020B0604020202020204" pitchFamily="34" charset="0"/>
              </a:rPr>
              <a:t>为横坐标、</a:t>
            </a:r>
            <a:r>
              <a:rPr lang="en-US" altLang="zh-CN" sz="2000" dirty="0">
                <a:latin typeface="Arial" panose="020B0604020202020204" pitchFamily="34" charset="0"/>
              </a:rPr>
              <a:t>f </a:t>
            </a:r>
            <a:r>
              <a:rPr lang="zh-CN" altLang="en-US" sz="2000" dirty="0">
                <a:latin typeface="Arial" panose="020B0604020202020204" pitchFamily="34" charset="0"/>
              </a:rPr>
              <a:t>为纵坐标绘制图形可以发现，</a:t>
            </a:r>
            <a:r>
              <a:rPr lang="en-US" altLang="zh-CN" sz="2000" dirty="0">
                <a:latin typeface="Arial" panose="020B0604020202020204" pitchFamily="34" charset="0"/>
              </a:rPr>
              <a:t>u</a:t>
            </a:r>
            <a:r>
              <a:rPr lang="en-US" altLang="zh-CN" sz="2000" baseline="-25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2000" dirty="0">
                <a:latin typeface="Arial" panose="020B0604020202020204" pitchFamily="34" charset="0"/>
              </a:rPr>
              <a:t>= 27 </a:t>
            </a:r>
            <a:r>
              <a:rPr lang="zh-CN" altLang="en-US" sz="2000" dirty="0">
                <a:latin typeface="Arial" panose="020B0604020202020204" pitchFamily="34" charset="0"/>
              </a:rPr>
              <a:t>对 </a:t>
            </a:r>
            <a:r>
              <a:rPr lang="en-US" altLang="zh-CN" sz="2000" dirty="0">
                <a:latin typeface="Arial" panose="020B0604020202020204" pitchFamily="34" charset="0"/>
              </a:rPr>
              <a:t>A </a:t>
            </a:r>
            <a:r>
              <a:rPr lang="zh-CN" altLang="en-US" sz="2000" dirty="0">
                <a:latin typeface="Arial" panose="020B0604020202020204" pitchFamily="34" charset="0"/>
              </a:rPr>
              <a:t>的隶属频率稳定在 </a:t>
            </a:r>
            <a:r>
              <a:rPr lang="en-US" altLang="zh-CN" sz="2000" dirty="0">
                <a:latin typeface="Arial" panose="020B0604020202020204" pitchFamily="34" charset="0"/>
              </a:rPr>
              <a:t>0.78 </a:t>
            </a:r>
            <a:r>
              <a:rPr lang="zh-CN" altLang="en-US" sz="2000" dirty="0">
                <a:latin typeface="Arial" panose="020B0604020202020204" pitchFamily="34" charset="0"/>
              </a:rPr>
              <a:t>附近，因此“</a:t>
            </a:r>
            <a:r>
              <a:rPr lang="en-US" altLang="zh-CN" sz="2000" dirty="0">
                <a:latin typeface="Arial" panose="020B0604020202020204" pitchFamily="34" charset="0"/>
              </a:rPr>
              <a:t>27(</a:t>
            </a:r>
            <a:r>
              <a:rPr lang="zh-CN" altLang="en-US" sz="2000" dirty="0">
                <a:latin typeface="Arial" panose="020B0604020202020204" pitchFamily="34" charset="0"/>
              </a:rPr>
              <a:t>岁</a:t>
            </a:r>
            <a:r>
              <a:rPr lang="en-US" altLang="zh-CN" sz="2000" dirty="0">
                <a:latin typeface="Arial" panose="020B0604020202020204" pitchFamily="34" charset="0"/>
              </a:rPr>
              <a:t>)”</a:t>
            </a:r>
            <a:r>
              <a:rPr lang="zh-CN" altLang="en-US" sz="2000" dirty="0">
                <a:latin typeface="Arial" panose="020B0604020202020204" pitchFamily="34" charset="0"/>
              </a:rPr>
              <a:t>对模糊集“青年人”</a:t>
            </a:r>
            <a:r>
              <a:rPr lang="en-US" altLang="zh-CN" sz="2000" dirty="0">
                <a:latin typeface="Arial" panose="020B0604020202020204" pitchFamily="34" charset="0"/>
              </a:rPr>
              <a:t>A </a:t>
            </a:r>
            <a:r>
              <a:rPr lang="zh-CN" altLang="en-US" sz="2000" dirty="0">
                <a:latin typeface="Arial" panose="020B0604020202020204" pitchFamily="34" charset="0"/>
              </a:rPr>
              <a:t>的隶属度为 </a:t>
            </a:r>
            <a:r>
              <a:rPr lang="en-US" altLang="zh-CN" sz="2000" dirty="0">
                <a:latin typeface="Arial" panose="020B0604020202020204" pitchFamily="34" charset="0"/>
              </a:rPr>
              <a:t>0.78</a:t>
            </a:r>
            <a:r>
              <a:rPr lang="zh-CN" altLang="en-US" sz="2000" dirty="0">
                <a:latin typeface="Arial" panose="020B0604020202020204" pitchFamily="34" charset="0"/>
              </a:rPr>
              <a:t>。</a:t>
            </a:r>
          </a:p>
        </p:txBody>
      </p:sp>
      <p:pic>
        <p:nvPicPr>
          <p:cNvPr id="126979" name="Picture 2"/>
          <p:cNvPicPr>
            <a:picLocks noChangeAspect="1"/>
          </p:cNvPicPr>
          <p:nvPr/>
        </p:nvPicPr>
        <p:blipFill>
          <a:blip r:embed="rId2"/>
          <a:stretch>
            <a:fillRect/>
          </a:stretch>
        </p:blipFill>
        <p:spPr>
          <a:xfrm>
            <a:off x="3072131" y="2809876"/>
            <a:ext cx="6495415" cy="3180715"/>
          </a:xfrm>
          <a:prstGeom prst="rect">
            <a:avLst/>
          </a:prstGeom>
          <a:noFill/>
          <a:ln w="9525">
            <a:noFill/>
          </a:ln>
        </p:spPr>
      </p:pic>
    </p:spTree>
    <p:extLst>
      <p:ext uri="{BB962C8B-B14F-4D97-AF65-F5344CB8AC3E}">
        <p14:creationId xmlns:p14="http://schemas.microsoft.com/office/powerpoint/2010/main" val="767981225"/>
      </p:ext>
    </p:extLst>
  </p:cSld>
  <p:clrMapOvr>
    <a:masterClrMapping/>
  </p:clrMapOvr>
  <p:transition>
    <p:random/>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矩形 1"/>
          <p:cNvSpPr/>
          <p:nvPr/>
        </p:nvSpPr>
        <p:spPr>
          <a:xfrm>
            <a:off x="1939926" y="450851"/>
            <a:ext cx="8404225" cy="70675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zh-CN" altLang="en-US" sz="2000" dirty="0">
                <a:ea typeface="宋体" panose="02010600030101010101" pitchFamily="2" charset="-122"/>
              </a:rPr>
              <a:t>类似地，对∀ </a:t>
            </a:r>
            <a:r>
              <a:rPr lang="en-US" altLang="zh-CN" sz="2000" dirty="0">
                <a:ea typeface="宋体" panose="02010600030101010101" pitchFamily="2" charset="-122"/>
              </a:rPr>
              <a:t>x∈[0, 40]</a:t>
            </a:r>
            <a:r>
              <a:rPr lang="zh-CN" altLang="en-US" sz="2000" dirty="0">
                <a:ea typeface="宋体" panose="02010600030101010101" pitchFamily="2" charset="-122"/>
              </a:rPr>
              <a:t>，求出 </a:t>
            </a:r>
            <a:r>
              <a:rPr lang="en-US" altLang="zh-CN" sz="2000" dirty="0">
                <a:ea typeface="宋体" panose="02010600030101010101" pitchFamily="2" charset="-122"/>
              </a:rPr>
              <a:t>x </a:t>
            </a:r>
            <a:r>
              <a:rPr lang="zh-CN" altLang="en-US" sz="2000" dirty="0">
                <a:ea typeface="宋体" panose="02010600030101010101" pitchFamily="2" charset="-122"/>
              </a:rPr>
              <a:t>对 </a:t>
            </a:r>
            <a:r>
              <a:rPr lang="en-US" altLang="zh-CN" sz="2000" dirty="0">
                <a:ea typeface="宋体" panose="02010600030101010101" pitchFamily="2" charset="-122"/>
              </a:rPr>
              <a:t>A </a:t>
            </a:r>
            <a:r>
              <a:rPr lang="zh-CN" altLang="en-US" sz="2000" dirty="0">
                <a:ea typeface="宋体" panose="02010600030101010101" pitchFamily="2" charset="-122"/>
              </a:rPr>
              <a:t>的隶属频率值，作为 </a:t>
            </a:r>
            <a:r>
              <a:rPr lang="en-US" altLang="zh-CN" sz="2000" dirty="0">
                <a:ea typeface="宋体" panose="02010600030101010101" pitchFamily="2" charset="-122"/>
              </a:rPr>
              <a:t>x </a:t>
            </a:r>
            <a:r>
              <a:rPr lang="zh-CN" altLang="en-US" sz="2000" dirty="0">
                <a:ea typeface="宋体" panose="02010600030101010101" pitchFamily="2" charset="-122"/>
              </a:rPr>
              <a:t>对 </a:t>
            </a:r>
            <a:r>
              <a:rPr lang="en-US" altLang="zh-CN" sz="2000" dirty="0">
                <a:ea typeface="宋体" panose="02010600030101010101" pitchFamily="2" charset="-122"/>
              </a:rPr>
              <a:t>A </a:t>
            </a:r>
            <a:r>
              <a:rPr lang="zh-CN" altLang="en-US" sz="2000" dirty="0">
                <a:ea typeface="宋体" panose="02010600030101010101" pitchFamily="2" charset="-122"/>
              </a:rPr>
              <a:t>的隶属度值，见下表。</a:t>
            </a:r>
          </a:p>
        </p:txBody>
      </p:sp>
      <p:pic>
        <p:nvPicPr>
          <p:cNvPr id="128003" name="Picture 2"/>
          <p:cNvPicPr>
            <a:picLocks noChangeAspect="1"/>
          </p:cNvPicPr>
          <p:nvPr/>
        </p:nvPicPr>
        <p:blipFill>
          <a:blip r:embed="rId2"/>
          <a:stretch>
            <a:fillRect/>
          </a:stretch>
        </p:blipFill>
        <p:spPr>
          <a:xfrm>
            <a:off x="3143250" y="1269049"/>
            <a:ext cx="5543550" cy="1990725"/>
          </a:xfrm>
          <a:prstGeom prst="rect">
            <a:avLst/>
          </a:prstGeom>
          <a:noFill/>
          <a:ln w="9525">
            <a:noFill/>
          </a:ln>
        </p:spPr>
      </p:pic>
      <p:sp>
        <p:nvSpPr>
          <p:cNvPr id="128004" name="矩形 2"/>
          <p:cNvSpPr/>
          <p:nvPr/>
        </p:nvSpPr>
        <p:spPr>
          <a:xfrm>
            <a:off x="1939925" y="3429000"/>
            <a:ext cx="8608060" cy="398780"/>
          </a:xfrm>
          <a:prstGeom prst="rect">
            <a:avLst/>
          </a:prstGeom>
          <a:noFill/>
          <a:ln w="9525">
            <a:noFill/>
          </a:ln>
        </p:spPr>
        <p:txBody>
          <a:bodyPr wrap="squar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zh-CN" altLang="en-US" sz="2000" dirty="0">
                <a:ea typeface="宋体" panose="02010600030101010101" pitchFamily="2" charset="-122"/>
              </a:rPr>
              <a:t>根据表 </a:t>
            </a:r>
            <a:r>
              <a:rPr lang="en-US" altLang="zh-CN" sz="2000" dirty="0">
                <a:ea typeface="宋体" panose="02010600030101010101" pitchFamily="2" charset="-122"/>
              </a:rPr>
              <a:t>6 </a:t>
            </a:r>
            <a:r>
              <a:rPr lang="zh-CN" altLang="en-US" sz="2000" dirty="0">
                <a:ea typeface="宋体" panose="02010600030101010101" pitchFamily="2" charset="-122"/>
              </a:rPr>
              <a:t>的数据，可作出模糊集 </a:t>
            </a:r>
            <a:r>
              <a:rPr lang="en-US" altLang="zh-CN" sz="2000" dirty="0">
                <a:ea typeface="宋体" panose="02010600030101010101" pitchFamily="2" charset="-122"/>
              </a:rPr>
              <a:t>A =“</a:t>
            </a:r>
            <a:r>
              <a:rPr lang="zh-CN" altLang="en-US" sz="2000" dirty="0">
                <a:ea typeface="宋体" panose="02010600030101010101" pitchFamily="2" charset="-122"/>
              </a:rPr>
              <a:t>青年人”的隶属函数曲线如下图。</a:t>
            </a:r>
          </a:p>
        </p:txBody>
      </p:sp>
      <p:pic>
        <p:nvPicPr>
          <p:cNvPr id="128005" name="Picture 3"/>
          <p:cNvPicPr>
            <a:picLocks noChangeAspect="1"/>
          </p:cNvPicPr>
          <p:nvPr/>
        </p:nvPicPr>
        <p:blipFill>
          <a:blip r:embed="rId3"/>
          <a:stretch>
            <a:fillRect/>
          </a:stretch>
        </p:blipFill>
        <p:spPr>
          <a:xfrm>
            <a:off x="3935731" y="4077018"/>
            <a:ext cx="4086225" cy="1828800"/>
          </a:xfrm>
          <a:prstGeom prst="rect">
            <a:avLst/>
          </a:prstGeom>
          <a:noFill/>
          <a:ln w="9525">
            <a:noFill/>
          </a:ln>
        </p:spPr>
      </p:pic>
    </p:spTree>
    <p:extLst>
      <p:ext uri="{BB962C8B-B14F-4D97-AF65-F5344CB8AC3E}">
        <p14:creationId xmlns:p14="http://schemas.microsoft.com/office/powerpoint/2010/main" val="3799117562"/>
      </p:ext>
    </p:extLst>
  </p:cSld>
  <p:clrMapOvr>
    <a:masterClrMapping/>
  </p:clrMapOvr>
  <p:transition>
    <p:random/>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29027"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2902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366</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957" name="Rectangle 3"/>
          <p:cNvSpPr>
            <a:spLocks noGrp="1" noChangeArrowheads="1"/>
          </p:cNvSpPr>
          <p:nvPr>
            <p:ph idx="9"/>
            <p:custDataLst>
              <p:tags r:id="rId4"/>
            </p:custDataLst>
          </p:nvPr>
        </p:nvSpPr>
        <p:spPr>
          <a:xfrm>
            <a:off x="1776413" y="809625"/>
            <a:ext cx="8396288" cy="1377950"/>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3. 隶属函数</a:t>
            </a:r>
          </a:p>
          <a:p>
            <a:pPr marL="469900" indent="-46990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（2）专家经验法</a:t>
            </a:r>
          </a:p>
        </p:txBody>
      </p:sp>
      <p:sp>
        <p:nvSpPr>
          <p:cNvPr id="125958" name="Rectangle 4"/>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129031" name="文本框 1"/>
          <p:cNvSpPr txBox="1"/>
          <p:nvPr>
            <p:custDataLst>
              <p:tags r:id="rId5"/>
            </p:custDataLst>
          </p:nvPr>
        </p:nvSpPr>
        <p:spPr>
          <a:xfrm>
            <a:off x="1919289" y="2220913"/>
            <a:ext cx="8396287" cy="286131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50000"/>
              </a:lnSpc>
              <a:spcAft>
                <a:spcPct val="0"/>
              </a:spcAft>
              <a:buNone/>
            </a:pPr>
            <a:r>
              <a:rPr lang="en-US" altLang="zh-CN" sz="2400" dirty="0">
                <a:solidFill>
                  <a:srgbClr val="000000"/>
                </a:solidFill>
                <a:latin typeface="微软雅黑" panose="020B0503020204020204" pitchFamily="34" charset="-122"/>
              </a:rPr>
              <a:t>       </a:t>
            </a:r>
            <a:r>
              <a:rPr lang="en-US" altLang="en-US" sz="2400" dirty="0">
                <a:solidFill>
                  <a:srgbClr val="000000"/>
                </a:solidFill>
                <a:latin typeface="微软雅黑" panose="020B0503020204020204" pitchFamily="34" charset="-122"/>
              </a:rPr>
              <a:t>专家经验法是根据专家的实际经验给出模糊信息的处理算式或相应权系数值来确定隶属函数的一种方法</a:t>
            </a:r>
            <a:r>
              <a:rPr lang="zh-CN" altLang="en-US" sz="2400" dirty="0">
                <a:solidFill>
                  <a:srgbClr val="000000"/>
                </a:solidFill>
                <a:latin typeface="微软雅黑" panose="020B0503020204020204" pitchFamily="34" charset="-122"/>
              </a:rPr>
              <a:t>。</a:t>
            </a:r>
          </a:p>
          <a:p>
            <a:pPr marL="0" indent="0" defTabSz="914400" eaLnBrk="1" hangingPunct="1">
              <a:lnSpc>
                <a:spcPct val="150000"/>
              </a:lnSpc>
              <a:spcAft>
                <a:spcPct val="0"/>
              </a:spcAft>
              <a:buNone/>
            </a:pPr>
            <a:r>
              <a:rPr lang="en-US" altLang="en-US" sz="2400" dirty="0">
                <a:solidFill>
                  <a:srgbClr val="000000"/>
                </a:solidFill>
                <a:latin typeface="微软雅黑" panose="020B0503020204020204" pitchFamily="34" charset="-122"/>
              </a:rPr>
              <a:t>在许多情况下，经常是初步确定粗略的隶属函数，然后再通过</a:t>
            </a:r>
            <a:r>
              <a:rPr lang="en-US" altLang="zh-CN" sz="2400" dirty="0">
                <a:solidFill>
                  <a:srgbClr val="000000"/>
                </a:solidFill>
                <a:latin typeface="微软雅黑" panose="020B0503020204020204" pitchFamily="34" charset="-122"/>
              </a:rPr>
              <a:t>“</a:t>
            </a:r>
            <a:r>
              <a:rPr lang="en-US" altLang="en-US" sz="2400" dirty="0">
                <a:solidFill>
                  <a:srgbClr val="000000"/>
                </a:solidFill>
                <a:latin typeface="微软雅黑" panose="020B0503020204020204" pitchFamily="34" charset="-122"/>
              </a:rPr>
              <a:t>学习</a:t>
            </a:r>
            <a:r>
              <a:rPr lang="en-US" altLang="zh-CN" sz="2400" dirty="0">
                <a:solidFill>
                  <a:srgbClr val="000000"/>
                </a:solidFill>
                <a:latin typeface="微软雅黑" panose="020B0503020204020204" pitchFamily="34" charset="-122"/>
              </a:rPr>
              <a:t>”</a:t>
            </a:r>
            <a:r>
              <a:rPr lang="en-US" altLang="en-US" sz="2400" dirty="0">
                <a:solidFill>
                  <a:srgbClr val="000000"/>
                </a:solidFill>
                <a:latin typeface="微软雅黑" panose="020B0503020204020204" pitchFamily="34" charset="-122"/>
              </a:rPr>
              <a:t>和实践检验逐步修改和完善，而实际效果正是检验和调整隶属函数的依据。</a:t>
            </a:r>
          </a:p>
        </p:txBody>
      </p:sp>
    </p:spTree>
    <p:custDataLst>
      <p:tags r:id="rId1"/>
    </p:custDataLst>
    <p:extLst>
      <p:ext uri="{BB962C8B-B14F-4D97-AF65-F5344CB8AC3E}">
        <p14:creationId xmlns:p14="http://schemas.microsoft.com/office/powerpoint/2010/main" val="3281351860"/>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30051"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3005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367</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9683" name="Rectangle 3"/>
          <p:cNvSpPr>
            <a:spLocks noGrp="1" noChangeArrowheads="1"/>
          </p:cNvSpPr>
          <p:nvPr>
            <p:ph idx="9"/>
            <p:custDataLst>
              <p:tags r:id="rId4"/>
            </p:custDataLst>
          </p:nvPr>
        </p:nvSpPr>
        <p:spPr>
          <a:xfrm>
            <a:off x="1919288" y="952501"/>
            <a:ext cx="8396288" cy="3863975"/>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3.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隶属函数</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（3）二元对比排序法</a:t>
            </a:r>
          </a:p>
        </p:txBody>
      </p:sp>
      <p:sp>
        <p:nvSpPr>
          <p:cNvPr id="126982" name="Rectangle 4"/>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130055" name="文本框 1"/>
          <p:cNvSpPr txBox="1"/>
          <p:nvPr>
            <p:custDataLst>
              <p:tags r:id="rId5"/>
            </p:custDataLst>
          </p:nvPr>
        </p:nvSpPr>
        <p:spPr>
          <a:xfrm>
            <a:off x="1919289" y="2220913"/>
            <a:ext cx="8396287" cy="2797048"/>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50000"/>
              </a:lnSpc>
              <a:spcAft>
                <a:spcPct val="0"/>
              </a:spcAft>
              <a:buNone/>
            </a:pPr>
            <a:r>
              <a:rPr lang="en-US" altLang="zh-CN" sz="2400" dirty="0">
                <a:solidFill>
                  <a:srgbClr val="000000"/>
                </a:solidFill>
                <a:latin typeface="微软雅黑" panose="020B0503020204020204" pitchFamily="34" charset="-122"/>
              </a:rPr>
              <a:t>       </a:t>
            </a:r>
            <a:r>
              <a:rPr lang="en-US" altLang="en-US" sz="2400" dirty="0">
                <a:solidFill>
                  <a:srgbClr val="000000"/>
                </a:solidFill>
                <a:latin typeface="微软雅黑" panose="020B0503020204020204" pitchFamily="34" charset="-122"/>
              </a:rPr>
              <a:t>对有限论域，如果直接为每一个元素确定隶属度是困难的，则可通过对论域中的因素两两比较，确定一个元素相对于另一个元素率属于该模糊概念的隶属度，然后对每一个元素的所有隶属度进行加权平均得到最后的隶属度。</a:t>
            </a:r>
            <a:endParaRPr lang="en-US" altLang="en-US" sz="1800" dirty="0">
              <a:solidFill>
                <a:srgbClr val="000000"/>
              </a:solidFill>
              <a:latin typeface="微软雅黑" panose="020B0503020204020204" pitchFamily="34" charset="-122"/>
            </a:endParaRPr>
          </a:p>
        </p:txBody>
      </p:sp>
    </p:spTree>
    <p:custDataLst>
      <p:tags r:id="rId1"/>
    </p:custDataLst>
    <p:extLst>
      <p:ext uri="{BB962C8B-B14F-4D97-AF65-F5344CB8AC3E}">
        <p14:creationId xmlns:p14="http://schemas.microsoft.com/office/powerpoint/2010/main" val="585883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 calcmode="lin" valueType="num">
                                      <p:cBhvr>
                                        <p:cTn id="7" dur="500" fill="hold"/>
                                        <p:tgtEl>
                                          <p:spTgt spid="199683">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9968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31075"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3107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368</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9683" name="Rectangle 3"/>
          <p:cNvSpPr>
            <a:spLocks noGrp="1" noChangeArrowheads="1"/>
          </p:cNvSpPr>
          <p:nvPr>
            <p:ph idx="9"/>
            <p:custDataLst>
              <p:tags r:id="rId4"/>
            </p:custDataLst>
          </p:nvPr>
        </p:nvSpPr>
        <p:spPr>
          <a:xfrm>
            <a:off x="1919288" y="952501"/>
            <a:ext cx="8396288" cy="1958975"/>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126982" name="Rectangle 4"/>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131079" name="文本框 1"/>
          <p:cNvSpPr txBox="1"/>
          <p:nvPr>
            <p:custDataLst>
              <p:tags r:id="rId5"/>
            </p:custDataLst>
          </p:nvPr>
        </p:nvSpPr>
        <p:spPr>
          <a:xfrm>
            <a:off x="1935164" y="762000"/>
            <a:ext cx="8396287" cy="1938338"/>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50000"/>
              </a:lnSpc>
              <a:spcAft>
                <a:spcPct val="0"/>
              </a:spcAft>
              <a:buNone/>
            </a:pPr>
            <a:r>
              <a:rPr lang="en-US" altLang="en-US" sz="2000" dirty="0">
                <a:solidFill>
                  <a:srgbClr val="000000"/>
                </a:solidFill>
                <a:latin typeface="微软雅黑" panose="020B0503020204020204" pitchFamily="34" charset="-122"/>
              </a:rPr>
              <a:t>例如</a:t>
            </a:r>
            <a:r>
              <a:rPr lang="en-US" altLang="zh-CN" sz="2000" dirty="0">
                <a:solidFill>
                  <a:srgbClr val="000000"/>
                </a:solidFill>
                <a:latin typeface="微软雅黑" panose="020B0503020204020204" pitchFamily="34" charset="-122"/>
              </a:rPr>
              <a:t>U={U1,U2,U3}</a:t>
            </a:r>
          </a:p>
          <a:p>
            <a:pPr marL="0" indent="0" defTabSz="914400" eaLnBrk="1" hangingPunct="1">
              <a:lnSpc>
                <a:spcPct val="150000"/>
              </a:lnSpc>
              <a:spcAft>
                <a:spcPct val="0"/>
              </a:spcAft>
              <a:buNone/>
            </a:pPr>
            <a:r>
              <a:rPr lang="en-US" altLang="en-US" sz="2000" dirty="0">
                <a:solidFill>
                  <a:srgbClr val="000000"/>
                </a:solidFill>
                <a:latin typeface="微软雅黑" panose="020B0503020204020204" pitchFamily="34" charset="-122"/>
              </a:rPr>
              <a:t>设用</a:t>
            </a:r>
            <a:r>
              <a:rPr lang="en-US" altLang="zh-CN" sz="2000" dirty="0">
                <a:solidFill>
                  <a:srgbClr val="000000"/>
                </a:solidFill>
                <a:latin typeface="微软雅黑" panose="020B0503020204020204" pitchFamily="34" charset="-122"/>
              </a:rPr>
              <a:t>g(u1,u2)</a:t>
            </a:r>
            <a:r>
              <a:rPr lang="en-US" altLang="en-US" sz="2000" dirty="0">
                <a:solidFill>
                  <a:srgbClr val="000000"/>
                </a:solidFill>
                <a:latin typeface="微软雅黑" panose="020B0503020204020204" pitchFamily="34" charset="-122"/>
              </a:rPr>
              <a:t>表示</a:t>
            </a:r>
            <a:r>
              <a:rPr lang="en-US" altLang="zh-CN" sz="2000" dirty="0">
                <a:solidFill>
                  <a:srgbClr val="000000"/>
                </a:solidFill>
                <a:latin typeface="微软雅黑" panose="020B0503020204020204" pitchFamily="34" charset="-122"/>
              </a:rPr>
              <a:t>u1</a:t>
            </a:r>
            <a:r>
              <a:rPr lang="en-US" altLang="en-US" sz="2000" dirty="0">
                <a:solidFill>
                  <a:srgbClr val="000000"/>
                </a:solidFill>
                <a:latin typeface="微软雅黑" panose="020B0503020204020204" pitchFamily="34" charset="-122"/>
              </a:rPr>
              <a:t>相对于</a:t>
            </a:r>
            <a:r>
              <a:rPr lang="en-US" altLang="zh-CN" sz="2000" dirty="0">
                <a:solidFill>
                  <a:srgbClr val="000000"/>
                </a:solidFill>
                <a:latin typeface="微软雅黑" panose="020B0503020204020204" pitchFamily="34" charset="-122"/>
              </a:rPr>
              <a:t>u2</a:t>
            </a:r>
            <a:r>
              <a:rPr lang="en-US" altLang="en-US" sz="2000" dirty="0">
                <a:solidFill>
                  <a:srgbClr val="000000"/>
                </a:solidFill>
                <a:latin typeface="微软雅黑" panose="020B0503020204020204" pitchFamily="34" charset="-122"/>
              </a:rPr>
              <a:t>而言对身体强壮集合的隶属度，并假设</a:t>
            </a:r>
            <a:r>
              <a:rPr lang="en-US" altLang="zh-CN" sz="2000" dirty="0">
                <a:solidFill>
                  <a:srgbClr val="000000"/>
                </a:solidFill>
                <a:latin typeface="微软雅黑" panose="020B0503020204020204" pitchFamily="34" charset="-122"/>
              </a:rPr>
              <a:t>g(u1,u2</a:t>
            </a:r>
            <a:r>
              <a:rPr lang="en-US" altLang="en-US" sz="2000" dirty="0">
                <a:solidFill>
                  <a:srgbClr val="000000"/>
                </a:solidFill>
                <a:latin typeface="微软雅黑" panose="020B0503020204020204" pitchFamily="34" charset="-122"/>
              </a:rPr>
              <a:t>）</a:t>
            </a:r>
            <a:r>
              <a:rPr lang="en-US" altLang="zh-CN" sz="2000" dirty="0">
                <a:solidFill>
                  <a:srgbClr val="000000"/>
                </a:solidFill>
                <a:latin typeface="微软雅黑" panose="020B0503020204020204" pitchFamily="34" charset="-122"/>
              </a:rPr>
              <a:t>=0.7,g(u1,u3)=0.8, g(u2,u1)=0.4, g(u2,u3)=0.6, g(u3,u1)=0.5, g(u3,u2)=0.3.</a:t>
            </a:r>
            <a:endParaRPr lang="en-US" altLang="en-US" sz="2000" dirty="0">
              <a:solidFill>
                <a:srgbClr val="000000"/>
              </a:solidFill>
              <a:latin typeface="微软雅黑" panose="020B0503020204020204" pitchFamily="34" charset="-122"/>
            </a:endParaRPr>
          </a:p>
        </p:txBody>
      </p:sp>
      <p:graphicFrame>
        <p:nvGraphicFramePr>
          <p:cNvPr id="2" name="表格 1"/>
          <p:cNvGraphicFramePr>
            <a:graphicFrameLocks noGrp="1"/>
          </p:cNvGraphicFramePr>
          <p:nvPr/>
        </p:nvGraphicFramePr>
        <p:xfrm>
          <a:off x="2063750" y="2740026"/>
          <a:ext cx="5664844" cy="1483360"/>
        </p:xfrm>
        <a:graphic>
          <a:graphicData uri="http://schemas.openxmlformats.org/drawingml/2006/table">
            <a:tbl>
              <a:tblPr firstRow="1" bandRow="1">
                <a:tableStyleId>{5C22544A-7EE6-4342-B048-85BDC9FD1C3A}</a:tableStyleId>
              </a:tblPr>
              <a:tblGrid>
                <a:gridCol w="1416211">
                  <a:extLst>
                    <a:ext uri="{9D8B030D-6E8A-4147-A177-3AD203B41FA5}">
                      <a16:colId xmlns:a16="http://schemas.microsoft.com/office/drawing/2014/main" val="20000"/>
                    </a:ext>
                  </a:extLst>
                </a:gridCol>
                <a:gridCol w="1416211">
                  <a:extLst>
                    <a:ext uri="{9D8B030D-6E8A-4147-A177-3AD203B41FA5}">
                      <a16:colId xmlns:a16="http://schemas.microsoft.com/office/drawing/2014/main" val="20001"/>
                    </a:ext>
                  </a:extLst>
                </a:gridCol>
                <a:gridCol w="1416211">
                  <a:extLst>
                    <a:ext uri="{9D8B030D-6E8A-4147-A177-3AD203B41FA5}">
                      <a16:colId xmlns:a16="http://schemas.microsoft.com/office/drawing/2014/main" val="20002"/>
                    </a:ext>
                  </a:extLst>
                </a:gridCol>
                <a:gridCol w="1416211">
                  <a:extLst>
                    <a:ext uri="{9D8B030D-6E8A-4147-A177-3AD203B41FA5}">
                      <a16:colId xmlns:a16="http://schemas.microsoft.com/office/drawing/2014/main" val="20003"/>
                    </a:ext>
                  </a:extLst>
                </a:gridCol>
              </a:tblGrid>
              <a:tr h="370840">
                <a:tc>
                  <a:txBody>
                    <a:bodyPr/>
                    <a:lstStyle/>
                    <a:p>
                      <a:pPr algn="ctr"/>
                      <a:r>
                        <a:rPr lang="en-US" altLang="zh-CN" sz="1800" noProof="1">
                          <a:solidFill>
                            <a:srgbClr val="000000"/>
                          </a:solidFill>
                          <a:latin typeface="微软雅黑" panose="020B0503020204020204" pitchFamily="34" charset="-122"/>
                        </a:rPr>
                        <a:t>g(u1,u2)</a:t>
                      </a:r>
                      <a:endParaRPr lang="zh-CN" altLang="en-US" sz="1600" dirty="0"/>
                    </a:p>
                  </a:txBody>
                  <a:tcPr/>
                </a:tc>
                <a:tc>
                  <a:txBody>
                    <a:bodyPr/>
                    <a:lstStyle/>
                    <a:p>
                      <a:pPr algn="ctr"/>
                      <a:r>
                        <a:rPr lang="en-US" altLang="zh-CN" sz="1600" dirty="0"/>
                        <a:t>u1</a:t>
                      </a:r>
                      <a:endParaRPr lang="zh-CN" altLang="en-US" sz="1600" dirty="0"/>
                    </a:p>
                  </a:txBody>
                  <a:tcPr/>
                </a:tc>
                <a:tc>
                  <a:txBody>
                    <a:bodyPr/>
                    <a:lstStyle/>
                    <a:p>
                      <a:pPr algn="ctr"/>
                      <a:r>
                        <a:rPr lang="en-US" altLang="zh-CN" sz="1600" dirty="0"/>
                        <a:t>u2</a:t>
                      </a:r>
                      <a:endParaRPr lang="zh-CN" altLang="en-US" sz="1600" dirty="0"/>
                    </a:p>
                  </a:txBody>
                  <a:tcPr/>
                </a:tc>
                <a:tc>
                  <a:txBody>
                    <a:bodyPr/>
                    <a:lstStyle/>
                    <a:p>
                      <a:pPr algn="ctr"/>
                      <a:r>
                        <a:rPr lang="en-US" altLang="zh-CN" sz="1600" dirty="0"/>
                        <a:t>u3</a:t>
                      </a:r>
                      <a:endParaRPr lang="zh-CN" altLang="en-US" sz="1600" dirty="0"/>
                    </a:p>
                  </a:txBody>
                  <a:tcPr/>
                </a:tc>
                <a:extLst>
                  <a:ext uri="{0D108BD9-81ED-4DB2-BD59-A6C34878D82A}">
                    <a16:rowId xmlns:a16="http://schemas.microsoft.com/office/drawing/2014/main" val="10000"/>
                  </a:ext>
                </a:extLst>
              </a:tr>
              <a:tr h="370840">
                <a:tc>
                  <a:txBody>
                    <a:bodyPr/>
                    <a:lstStyle/>
                    <a:p>
                      <a:pPr algn="ctr"/>
                      <a:r>
                        <a:rPr lang="en-US" altLang="zh-CN" sz="1600" b="1" dirty="0"/>
                        <a:t>u1</a:t>
                      </a:r>
                      <a:endParaRPr lang="zh-CN" altLang="en-US" sz="1600" b="1"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0.7</a:t>
                      </a:r>
                      <a:endParaRPr lang="zh-CN" altLang="en-US" sz="1600" dirty="0"/>
                    </a:p>
                  </a:txBody>
                  <a:tcPr/>
                </a:tc>
                <a:tc>
                  <a:txBody>
                    <a:bodyPr/>
                    <a:lstStyle/>
                    <a:p>
                      <a:pPr algn="ctr"/>
                      <a:r>
                        <a:rPr lang="en-US" altLang="zh-CN" sz="1600" dirty="0"/>
                        <a:t>0.8</a:t>
                      </a:r>
                      <a:endParaRPr lang="zh-CN" altLang="en-US" sz="1600" dirty="0"/>
                    </a:p>
                  </a:txBody>
                  <a:tcPr/>
                </a:tc>
                <a:extLst>
                  <a:ext uri="{0D108BD9-81ED-4DB2-BD59-A6C34878D82A}">
                    <a16:rowId xmlns:a16="http://schemas.microsoft.com/office/drawing/2014/main" val="10001"/>
                  </a:ext>
                </a:extLst>
              </a:tr>
              <a:tr h="370840">
                <a:tc>
                  <a:txBody>
                    <a:bodyPr/>
                    <a:lstStyle/>
                    <a:p>
                      <a:pPr algn="ctr"/>
                      <a:r>
                        <a:rPr lang="en-US" altLang="zh-CN" sz="1600" b="1" dirty="0"/>
                        <a:t>u2</a:t>
                      </a:r>
                      <a:endParaRPr lang="zh-CN" altLang="en-US" sz="1600" b="1" dirty="0"/>
                    </a:p>
                  </a:txBody>
                  <a:tcPr/>
                </a:tc>
                <a:tc>
                  <a:txBody>
                    <a:bodyPr/>
                    <a:lstStyle/>
                    <a:p>
                      <a:pPr algn="ctr"/>
                      <a:r>
                        <a:rPr lang="en-US" altLang="zh-CN" sz="1600" dirty="0"/>
                        <a:t>0.4</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0.6</a:t>
                      </a:r>
                      <a:endParaRPr lang="zh-CN" altLang="en-US" sz="1600" dirty="0"/>
                    </a:p>
                  </a:txBody>
                  <a:tcPr/>
                </a:tc>
                <a:extLst>
                  <a:ext uri="{0D108BD9-81ED-4DB2-BD59-A6C34878D82A}">
                    <a16:rowId xmlns:a16="http://schemas.microsoft.com/office/drawing/2014/main" val="10002"/>
                  </a:ext>
                </a:extLst>
              </a:tr>
              <a:tr h="370840">
                <a:tc>
                  <a:txBody>
                    <a:bodyPr/>
                    <a:lstStyle/>
                    <a:p>
                      <a:pPr algn="ctr"/>
                      <a:r>
                        <a:rPr lang="en-US" altLang="zh-CN" sz="1600" b="1" dirty="0"/>
                        <a:t>u3</a:t>
                      </a:r>
                      <a:endParaRPr lang="zh-CN" altLang="en-US" sz="1600" b="1" dirty="0"/>
                    </a:p>
                  </a:txBody>
                  <a:tcPr/>
                </a:tc>
                <a:tc>
                  <a:txBody>
                    <a:bodyPr/>
                    <a:lstStyle/>
                    <a:p>
                      <a:pPr algn="ctr"/>
                      <a:r>
                        <a:rPr lang="en-US" altLang="zh-CN" sz="1600" dirty="0"/>
                        <a:t>0.5</a:t>
                      </a:r>
                      <a:endParaRPr lang="zh-CN" altLang="en-US" sz="1600" dirty="0"/>
                    </a:p>
                  </a:txBody>
                  <a:tcPr/>
                </a:tc>
                <a:tc>
                  <a:txBody>
                    <a:bodyPr/>
                    <a:lstStyle/>
                    <a:p>
                      <a:pPr algn="ctr"/>
                      <a:r>
                        <a:rPr lang="en-US" altLang="zh-CN" sz="1600" dirty="0"/>
                        <a:t>0.3</a:t>
                      </a:r>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10003"/>
                  </a:ext>
                </a:extLst>
              </a:tr>
            </a:tbl>
          </a:graphicData>
        </a:graphic>
      </p:graphicFrame>
      <p:sp>
        <p:nvSpPr>
          <p:cNvPr id="3" name="矩形 2"/>
          <p:cNvSpPr/>
          <p:nvPr/>
        </p:nvSpPr>
        <p:spPr>
          <a:xfrm>
            <a:off x="2054225" y="4281488"/>
            <a:ext cx="5518150" cy="1200150"/>
          </a:xfrm>
          <a:prstGeom prst="rect">
            <a:avLst/>
          </a:prstGeom>
          <a:noFill/>
          <a:ln w="9525">
            <a:noFill/>
          </a:ln>
        </p:spPr>
        <p:txBody>
          <a:bodyPr wrap="none">
            <a:spAutoFit/>
          </a:bodyPr>
          <a:lstStyle/>
          <a:p>
            <a:r>
              <a:rPr lang="en-US" altLang="zh-CN" i="1" dirty="0">
                <a:solidFill>
                  <a:srgbClr val="000000"/>
                </a:solidFill>
                <a:latin typeface="微软雅黑" panose="020B0503020204020204" pitchFamily="34" charset="-122"/>
              </a:rPr>
              <a:t>μ</a:t>
            </a:r>
            <a:r>
              <a:rPr lang="en-US" altLang="zh-CN" baseline="-25000" dirty="0">
                <a:solidFill>
                  <a:srgbClr val="000000"/>
                </a:solidFill>
                <a:latin typeface="微软雅黑" panose="020B0503020204020204" pitchFamily="34" charset="-122"/>
              </a:rPr>
              <a:t>A</a:t>
            </a:r>
            <a:r>
              <a:rPr lang="en-US" altLang="zh-CN" dirty="0">
                <a:solidFill>
                  <a:srgbClr val="000000"/>
                </a:solidFill>
                <a:latin typeface="微软雅黑" panose="020B0503020204020204" pitchFamily="34" charset="-122"/>
              </a:rPr>
              <a:t>(u1)=1/3*[g(u1,u1)+ g(u1,u2)+ g(u1,u3)]=0.83</a:t>
            </a:r>
          </a:p>
          <a:p>
            <a:r>
              <a:rPr lang="en-US" altLang="zh-CN" i="1" dirty="0">
                <a:solidFill>
                  <a:srgbClr val="000000"/>
                </a:solidFill>
                <a:latin typeface="微软雅黑" panose="020B0503020204020204" pitchFamily="34" charset="-122"/>
              </a:rPr>
              <a:t>μ</a:t>
            </a:r>
            <a:r>
              <a:rPr lang="en-US" altLang="zh-CN" baseline="-25000" dirty="0">
                <a:solidFill>
                  <a:srgbClr val="000000"/>
                </a:solidFill>
                <a:latin typeface="微软雅黑" panose="020B0503020204020204" pitchFamily="34" charset="-122"/>
              </a:rPr>
              <a:t>A</a:t>
            </a:r>
            <a:r>
              <a:rPr lang="en-US" altLang="zh-CN" dirty="0">
                <a:solidFill>
                  <a:srgbClr val="000000"/>
                </a:solidFill>
                <a:latin typeface="微软雅黑" panose="020B0503020204020204" pitchFamily="34" charset="-122"/>
              </a:rPr>
              <a:t>(u2)=1/3*[g(u2,u1)+ g(u2,u2)+ g(u2,u3)]=0.67</a:t>
            </a:r>
          </a:p>
          <a:p>
            <a:r>
              <a:rPr lang="en-US" altLang="zh-CN" i="1" dirty="0">
                <a:solidFill>
                  <a:srgbClr val="000000"/>
                </a:solidFill>
                <a:latin typeface="微软雅黑" panose="020B0503020204020204" pitchFamily="34" charset="-122"/>
              </a:rPr>
              <a:t>μ</a:t>
            </a:r>
            <a:r>
              <a:rPr lang="en-US" altLang="zh-CN" baseline="-25000" dirty="0">
                <a:solidFill>
                  <a:srgbClr val="000000"/>
                </a:solidFill>
                <a:latin typeface="微软雅黑" panose="020B0503020204020204" pitchFamily="34" charset="-122"/>
              </a:rPr>
              <a:t>A</a:t>
            </a:r>
            <a:r>
              <a:rPr lang="en-US" altLang="zh-CN" dirty="0">
                <a:solidFill>
                  <a:srgbClr val="000000"/>
                </a:solidFill>
                <a:latin typeface="微软雅黑" panose="020B0503020204020204" pitchFamily="34" charset="-122"/>
              </a:rPr>
              <a:t>(u3)=1/3*[g(u3,u1)+ g(u3,u2)+ g(u3,u3)]=0.60</a:t>
            </a:r>
          </a:p>
          <a:p>
            <a:r>
              <a:rPr lang="en-US" altLang="zh-CN" dirty="0">
                <a:solidFill>
                  <a:srgbClr val="000000"/>
                </a:solidFill>
                <a:latin typeface="微软雅黑" panose="020B0503020204020204" pitchFamily="34" charset="-122"/>
              </a:rPr>
              <a:t>A=0.83/u1+0.67/u2+0.60/u3</a:t>
            </a:r>
            <a:endParaRPr lang="zh-CN" altLang="en-US" dirty="0">
              <a:latin typeface="Arial" panose="020B0604020202020204" pitchFamily="34" charset="0"/>
            </a:endParaRPr>
          </a:p>
        </p:txBody>
      </p:sp>
      <p:sp>
        <p:nvSpPr>
          <p:cNvPr id="10" name="矩形 9"/>
          <p:cNvSpPr/>
          <p:nvPr/>
        </p:nvSpPr>
        <p:spPr>
          <a:xfrm>
            <a:off x="2054225" y="5481638"/>
            <a:ext cx="5518150" cy="1200150"/>
          </a:xfrm>
          <a:prstGeom prst="rect">
            <a:avLst/>
          </a:prstGeom>
          <a:noFill/>
          <a:ln w="9525">
            <a:noFill/>
          </a:ln>
        </p:spPr>
        <p:txBody>
          <a:bodyPr wrap="none">
            <a:spAutoFit/>
          </a:bodyPr>
          <a:lstStyle/>
          <a:p>
            <a:r>
              <a:rPr lang="en-US" altLang="zh-CN" i="1" dirty="0">
                <a:solidFill>
                  <a:srgbClr val="000000"/>
                </a:solidFill>
                <a:latin typeface="微软雅黑" panose="020B0503020204020204" pitchFamily="34" charset="-122"/>
              </a:rPr>
              <a:t>μ</a:t>
            </a:r>
            <a:r>
              <a:rPr lang="en-US" altLang="zh-CN" baseline="-25000" dirty="0">
                <a:solidFill>
                  <a:srgbClr val="000000"/>
                </a:solidFill>
                <a:latin typeface="微软雅黑" panose="020B0503020204020204" pitchFamily="34" charset="-122"/>
              </a:rPr>
              <a:t>A</a:t>
            </a:r>
            <a:r>
              <a:rPr lang="en-US" altLang="zh-CN" dirty="0">
                <a:solidFill>
                  <a:srgbClr val="000000"/>
                </a:solidFill>
                <a:latin typeface="微软雅黑" panose="020B0503020204020204" pitchFamily="34" charset="-122"/>
              </a:rPr>
              <a:t>(u1)=0.2*[g(u1,u1)+ g(u1,u2)+ g(u1,u3)]=0.50</a:t>
            </a:r>
          </a:p>
          <a:p>
            <a:r>
              <a:rPr lang="en-US" altLang="zh-CN" i="1" dirty="0">
                <a:solidFill>
                  <a:srgbClr val="000000"/>
                </a:solidFill>
                <a:latin typeface="微软雅黑" panose="020B0503020204020204" pitchFamily="34" charset="-122"/>
              </a:rPr>
              <a:t>μ</a:t>
            </a:r>
            <a:r>
              <a:rPr lang="en-US" altLang="zh-CN" baseline="-25000" dirty="0">
                <a:solidFill>
                  <a:srgbClr val="000000"/>
                </a:solidFill>
                <a:latin typeface="微软雅黑" panose="020B0503020204020204" pitchFamily="34" charset="-122"/>
              </a:rPr>
              <a:t>A</a:t>
            </a:r>
            <a:r>
              <a:rPr lang="en-US" altLang="zh-CN" dirty="0">
                <a:solidFill>
                  <a:srgbClr val="000000"/>
                </a:solidFill>
                <a:latin typeface="微软雅黑" panose="020B0503020204020204" pitchFamily="34" charset="-122"/>
              </a:rPr>
              <a:t>(u2)=0.3*[g(u2,u1)+ g(u2,u2)+ g(u2,u3)]=0.60</a:t>
            </a:r>
          </a:p>
          <a:p>
            <a:r>
              <a:rPr lang="en-US" altLang="zh-CN" i="1" dirty="0">
                <a:solidFill>
                  <a:srgbClr val="000000"/>
                </a:solidFill>
                <a:latin typeface="微软雅黑" panose="020B0503020204020204" pitchFamily="34" charset="-122"/>
              </a:rPr>
              <a:t>μ</a:t>
            </a:r>
            <a:r>
              <a:rPr lang="en-US" altLang="zh-CN" baseline="-25000" dirty="0">
                <a:solidFill>
                  <a:srgbClr val="000000"/>
                </a:solidFill>
                <a:latin typeface="微软雅黑" panose="020B0503020204020204" pitchFamily="34" charset="-122"/>
              </a:rPr>
              <a:t>A</a:t>
            </a:r>
            <a:r>
              <a:rPr lang="en-US" altLang="zh-CN" dirty="0">
                <a:solidFill>
                  <a:srgbClr val="000000"/>
                </a:solidFill>
                <a:latin typeface="微软雅黑" panose="020B0503020204020204" pitchFamily="34" charset="-122"/>
              </a:rPr>
              <a:t>(u3)=0.5*[g(u3,u1)+ g(u3,u2)+ g(u3,u3)]=0.90</a:t>
            </a:r>
          </a:p>
          <a:p>
            <a:r>
              <a:rPr lang="en-US" altLang="zh-CN" dirty="0">
                <a:solidFill>
                  <a:srgbClr val="000000"/>
                </a:solidFill>
                <a:latin typeface="微软雅黑" panose="020B0503020204020204" pitchFamily="34" charset="-122"/>
              </a:rPr>
              <a:t>A=0.50/u1+0.60/u2+0.90/u3</a:t>
            </a:r>
            <a:endParaRPr lang="zh-CN" altLang="en-US" dirty="0">
              <a:latin typeface="Arial" panose="020B0604020202020204" pitchFamily="34" charset="0"/>
            </a:endParaRPr>
          </a:p>
        </p:txBody>
      </p:sp>
      <p:grpSp>
        <p:nvGrpSpPr>
          <p:cNvPr id="11" name="组合 10"/>
          <p:cNvGrpSpPr/>
          <p:nvPr/>
        </p:nvGrpSpPr>
        <p:grpSpPr>
          <a:xfrm>
            <a:off x="7823836" y="4581525"/>
            <a:ext cx="1834515" cy="369570"/>
            <a:chOff x="9921" y="7215"/>
            <a:chExt cx="2889" cy="582"/>
          </a:xfrm>
        </p:grpSpPr>
        <p:sp>
          <p:nvSpPr>
            <p:cNvPr id="12" name="矩形 11"/>
            <p:cNvSpPr/>
            <p:nvPr/>
          </p:nvSpPr>
          <p:spPr>
            <a:xfrm>
              <a:off x="11055" y="7215"/>
              <a:ext cx="1755" cy="582"/>
            </a:xfrm>
            <a:prstGeom prst="rect">
              <a:avLst/>
            </a:prstGeom>
            <a:noFill/>
            <a:ln w="9525">
              <a:noFill/>
            </a:ln>
          </p:spPr>
          <p:txBody>
            <a:bodyPr wrap="none">
              <a:spAutoFit/>
            </a:bodyPr>
            <a:lstStyle/>
            <a:p>
              <a:r>
                <a:rPr lang="zh-CN" altLang="en-US" b="1" i="1" dirty="0">
                  <a:solidFill>
                    <a:srgbClr val="FF0000"/>
                  </a:solidFill>
                  <a:latin typeface="微软雅黑" panose="020B0503020204020204" pitchFamily="34" charset="-122"/>
                </a:rPr>
                <a:t>权重相同</a:t>
              </a:r>
            </a:p>
          </p:txBody>
        </p:sp>
        <p:sp>
          <p:nvSpPr>
            <p:cNvPr id="13" name="右箭头 12"/>
            <p:cNvSpPr/>
            <p:nvPr/>
          </p:nvSpPr>
          <p:spPr>
            <a:xfrm>
              <a:off x="9921" y="7442"/>
              <a:ext cx="1021" cy="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7752081" y="5805170"/>
            <a:ext cx="1834515" cy="369570"/>
            <a:chOff x="9921" y="7215"/>
            <a:chExt cx="2889" cy="582"/>
          </a:xfrm>
        </p:grpSpPr>
        <p:sp>
          <p:nvSpPr>
            <p:cNvPr id="15" name="矩形 14"/>
            <p:cNvSpPr/>
            <p:nvPr/>
          </p:nvSpPr>
          <p:spPr>
            <a:xfrm>
              <a:off x="11055" y="7215"/>
              <a:ext cx="1755" cy="582"/>
            </a:xfrm>
            <a:prstGeom prst="rect">
              <a:avLst/>
            </a:prstGeom>
            <a:noFill/>
            <a:ln w="9525">
              <a:noFill/>
            </a:ln>
          </p:spPr>
          <p:txBody>
            <a:bodyPr wrap="none">
              <a:spAutoFit/>
            </a:bodyPr>
            <a:lstStyle/>
            <a:p>
              <a:r>
                <a:rPr lang="zh-CN" altLang="en-US" b="1" i="1" dirty="0">
                  <a:solidFill>
                    <a:srgbClr val="FF0000"/>
                  </a:solidFill>
                  <a:latin typeface="微软雅黑" panose="020B0503020204020204" pitchFamily="34" charset="-122"/>
                </a:rPr>
                <a:t>权重不同</a:t>
              </a:r>
            </a:p>
          </p:txBody>
        </p:sp>
        <p:sp>
          <p:nvSpPr>
            <p:cNvPr id="16" name="右箭头 15"/>
            <p:cNvSpPr/>
            <p:nvPr/>
          </p:nvSpPr>
          <p:spPr>
            <a:xfrm>
              <a:off x="9921" y="7442"/>
              <a:ext cx="1021" cy="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9471181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 calcmode="lin" valueType="num">
                                      <p:cBhvr>
                                        <p:cTn id="7" dur="500" fill="hold"/>
                                        <p:tgtEl>
                                          <p:spTgt spid="199683">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996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P spid="3" grpId="0"/>
      <p:bldP spid="10" grpId="0"/>
      <p:bldP spid="10" grpId="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32099"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3210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369</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9683" name="Rectangle 3"/>
          <p:cNvSpPr>
            <a:spLocks noGrp="1" noChangeArrowheads="1"/>
          </p:cNvSpPr>
          <p:nvPr>
            <p:ph idx="9"/>
            <p:custDataLst>
              <p:tags r:id="rId4"/>
            </p:custDataLst>
          </p:nvPr>
        </p:nvSpPr>
        <p:spPr>
          <a:xfrm>
            <a:off x="1919288" y="952501"/>
            <a:ext cx="8396288" cy="3863975"/>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3. 隶属函数</a:t>
            </a:r>
          </a:p>
          <a:p>
            <a:pPr marL="469900" indent="-46990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（4）借用已有的“客观”尺度</a:t>
            </a:r>
          </a:p>
        </p:txBody>
      </p:sp>
      <p:sp>
        <p:nvSpPr>
          <p:cNvPr id="128006" name="Rectangle 4"/>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sp>
        <p:nvSpPr>
          <p:cNvPr id="132103" name="文本框 1"/>
          <p:cNvSpPr txBox="1"/>
          <p:nvPr>
            <p:custDataLst>
              <p:tags r:id="rId5"/>
            </p:custDataLst>
          </p:nvPr>
        </p:nvSpPr>
        <p:spPr>
          <a:xfrm>
            <a:off x="1919605" y="2230121"/>
            <a:ext cx="8208010" cy="2306955"/>
          </a:xfrm>
          <a:prstGeom prst="rect">
            <a:avLst/>
          </a:prstGeom>
          <a:noFill/>
          <a:ln w="9525">
            <a:noFill/>
          </a:ln>
        </p:spPr>
        <p:txBody>
          <a:bodyPr wrap="squar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50000"/>
              </a:lnSpc>
              <a:spcAft>
                <a:spcPct val="0"/>
              </a:spcAft>
              <a:buNone/>
            </a:pPr>
            <a:r>
              <a:rPr lang="en-US" altLang="zh-CN" sz="2400" dirty="0">
                <a:solidFill>
                  <a:srgbClr val="000000"/>
                </a:solidFill>
                <a:latin typeface="微软雅黑" panose="020B0503020204020204" pitchFamily="34" charset="-122"/>
              </a:rPr>
              <a:t>       </a:t>
            </a:r>
            <a:r>
              <a:rPr lang="en-US" altLang="en-US" sz="2400" dirty="0">
                <a:solidFill>
                  <a:srgbClr val="000000"/>
                </a:solidFill>
                <a:latin typeface="微软雅黑" panose="020B0503020204020204" pitchFamily="34" charset="-122"/>
              </a:rPr>
              <a:t>选此方法较为理想的情况是模糊集反应的模糊概念已有相应成熟的指标，这种指标经过长期的实践检验已成为公认的对事物的真实的本质的描述，则可直接采用这种指标。</a:t>
            </a:r>
          </a:p>
        </p:txBody>
      </p:sp>
    </p:spTree>
    <p:custDataLst>
      <p:tags r:id="rId1"/>
    </p:custDataLst>
    <p:extLst>
      <p:ext uri="{BB962C8B-B14F-4D97-AF65-F5344CB8AC3E}">
        <p14:creationId xmlns:p14="http://schemas.microsoft.com/office/powerpoint/2010/main" val="3777112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 calcmode="lin" valueType="num">
                                      <p:cBhvr>
                                        <p:cTn id="7" dur="500" fill="hold"/>
                                        <p:tgtEl>
                                          <p:spTgt spid="199683">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9968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955800" y="240476"/>
            <a:ext cx="8534400" cy="758952"/>
          </a:xfrm>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2.3.3  </a:t>
            </a:r>
            <a:r>
              <a:rPr lang="zh-CN" altLang="en-US" b="1" dirty="0">
                <a:solidFill>
                  <a:schemeClr val="tx1"/>
                </a:solidFill>
                <a:latin typeface="仿宋" panose="02010609060101010101" pitchFamily="49" charset="-122"/>
                <a:ea typeface="仿宋" panose="02010609060101010101" pitchFamily="49" charset="-122"/>
              </a:rPr>
              <a:t>谓词公式</a:t>
            </a:r>
          </a:p>
        </p:txBody>
      </p:sp>
      <p:sp>
        <p:nvSpPr>
          <p:cNvPr id="32770" name="灯片编号占位符 3"/>
          <p:cNvSpPr>
            <a:spLocks noGrp="1"/>
          </p:cNvSpPr>
          <p:nvPr>
            <p:ph type="sldNum" sz="quarter" idx="12"/>
          </p:nvPr>
        </p:nvSpPr>
        <p:spPr>
          <a:noFill/>
        </p:spPr>
        <p:txBody>
          <a:bodyPr/>
          <a:lstStyle/>
          <a:p>
            <a:pPr fontAlgn="base">
              <a:spcBef>
                <a:spcPct val="0"/>
              </a:spcBef>
              <a:spcAft>
                <a:spcPct val="0"/>
              </a:spcAft>
            </a:pPr>
            <a:fld id="{0AA43899-D6DF-4BDA-BED1-399ED122EF71}"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37</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20" name="Rectangle 5"/>
          <p:cNvSpPr>
            <a:spLocks noGrp="1"/>
          </p:cNvSpPr>
          <p:nvPr>
            <p:ph sz="quarter" idx="1"/>
          </p:nvPr>
        </p:nvSpPr>
        <p:spPr>
          <a:noFill/>
          <a:ln>
            <a:noFill/>
          </a:ln>
        </p:spPr>
        <p:txBody>
          <a:bodyPr vert="horz" wrap="square" lIns="91440" tIns="45720" rIns="91440" bIns="45720" anchor="t">
            <a:normAutofit/>
          </a:bodyPr>
          <a:lstStyle/>
          <a:p>
            <a:pPr marL="0" indent="0">
              <a:spcBef>
                <a:spcPct val="40000"/>
              </a:spcBef>
              <a:buNone/>
            </a:pPr>
            <a:r>
              <a:rPr lang="en-US" altLang="zh-CN" sz="2400" dirty="0">
                <a:latin typeface="Times New Roman" panose="02020603050405020304" pitchFamily="18" charset="0"/>
                <a:ea typeface="宋体" panose="02010600030101010101" pitchFamily="2" charset="-122"/>
                <a:sym typeface="+mn-ea"/>
              </a:rPr>
              <a:t>1</a:t>
            </a:r>
            <a:r>
              <a:rPr lang="zh-CN" altLang="en-US" sz="2400" dirty="0">
                <a:latin typeface="Times New Roman" panose="02020603050405020304" pitchFamily="18" charset="0"/>
                <a:ea typeface="宋体" panose="02010600030101010101" pitchFamily="2" charset="-122"/>
                <a:sym typeface="+mn-ea"/>
              </a:rPr>
              <a:t>、原子公式：</a:t>
            </a:r>
            <a:r>
              <a:rPr lang="zh-CN" altLang="en-US" sz="2400" b="1" dirty="0">
                <a:ea typeface="宋体" panose="02010600030101010101" pitchFamily="2" charset="-122"/>
              </a:rPr>
              <a:t>只有当其对应的语句在定义域内为真时，才具有值</a:t>
            </a:r>
            <a:r>
              <a:rPr lang="en-US" altLang="zh-CN" sz="2400" b="1" dirty="0">
                <a:ea typeface="宋体" panose="02010600030101010101" pitchFamily="2" charset="-122"/>
              </a:rPr>
              <a:t>T(</a:t>
            </a:r>
            <a:r>
              <a:rPr lang="zh-CN" altLang="en-US" sz="2400" b="1" dirty="0">
                <a:ea typeface="宋体" panose="02010600030101010101" pitchFamily="2" charset="-122"/>
              </a:rPr>
              <a:t>真</a:t>
            </a:r>
            <a:r>
              <a:rPr lang="en-US" altLang="zh-CN" sz="2400" b="1" dirty="0">
                <a:ea typeface="宋体" panose="02010600030101010101" pitchFamily="2" charset="-122"/>
              </a:rPr>
              <a:t>)</a:t>
            </a:r>
            <a:r>
              <a:rPr lang="zh-CN" altLang="en-US" sz="2400" b="1" dirty="0">
                <a:ea typeface="宋体" panose="02010600030101010101" pitchFamily="2" charset="-122"/>
              </a:rPr>
              <a:t>；而当其对应的语句在定义域内为假时，该原子公式才具有值</a:t>
            </a:r>
            <a:r>
              <a:rPr lang="en-US" altLang="zh-CN" sz="2400" b="1" dirty="0">
                <a:ea typeface="宋体" panose="02010600030101010101" pitchFamily="2" charset="-122"/>
              </a:rPr>
              <a:t>F(</a:t>
            </a:r>
            <a:r>
              <a:rPr lang="zh-CN" altLang="en-US" sz="2400" b="1" dirty="0">
                <a:ea typeface="宋体" panose="02010600030101010101" pitchFamily="2" charset="-122"/>
              </a:rPr>
              <a:t>假</a:t>
            </a:r>
            <a:r>
              <a:rPr lang="en-US" altLang="zh-CN" sz="2400" b="1" dirty="0">
                <a:ea typeface="宋体" panose="02010600030101010101" pitchFamily="2" charset="-122"/>
              </a:rPr>
              <a:t>)</a:t>
            </a:r>
            <a:r>
              <a:rPr lang="zh-CN" altLang="en-US" sz="2400" b="1" dirty="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   </a:t>
            </a:r>
            <a:endParaRPr lang="zh-CN" altLang="en-US" sz="2400" dirty="0">
              <a:latin typeface="Times New Roman" panose="02020603050405020304" pitchFamily="18" charset="0"/>
              <a:ea typeface="宋体" panose="02010600030101010101" pitchFamily="2" charset="-122"/>
            </a:endParaRPr>
          </a:p>
          <a:p>
            <a:pPr marL="533400" indent="-533400">
              <a:spcBef>
                <a:spcPct val="40000"/>
              </a:spcBef>
              <a:buNone/>
            </a:pPr>
            <a:endParaRPr lang="zh-CN" altLang="en-US" sz="2800" dirty="0">
              <a:latin typeface="Times New Roman" panose="02020603050405020304" pitchFamily="18" charset="0"/>
              <a:ea typeface="宋体" panose="02010600030101010101" pitchFamily="2" charset="-122"/>
            </a:endParaRPr>
          </a:p>
          <a:p>
            <a:pPr marL="533400" indent="-533400">
              <a:spcBef>
                <a:spcPct val="40000"/>
              </a:spcBef>
              <a:buClr>
                <a:srgbClr val="0000FF"/>
              </a:buClr>
              <a:buNone/>
            </a:pPr>
            <a:endParaRPr lang="en-US" altLang="zh-CN" sz="2800" b="1" dirty="0">
              <a:latin typeface="Times New Roman" panose="02020603050405020304" pitchFamily="18" charset="0"/>
              <a:ea typeface="宋体" panose="02010600030101010101" pitchFamily="2" charset="-122"/>
            </a:endParaRPr>
          </a:p>
        </p:txBody>
      </p:sp>
      <p:sp>
        <p:nvSpPr>
          <p:cNvPr id="32772" name="Rectangle 5"/>
          <p:cNvSpPr>
            <a:spLocks noChangeArrowheads="1"/>
          </p:cNvSpPr>
          <p:nvPr/>
        </p:nvSpPr>
        <p:spPr bwMode="auto">
          <a:xfrm>
            <a:off x="1524001" y="3172897"/>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21" name="Rectangle 3"/>
          <p:cNvSpPr/>
          <p:nvPr/>
        </p:nvSpPr>
        <p:spPr>
          <a:xfrm>
            <a:off x="1524001" y="-184666"/>
            <a:ext cx="184731" cy="369332"/>
          </a:xfrm>
          <a:prstGeom prst="rect">
            <a:avLst/>
          </a:prstGeom>
          <a:noFill/>
          <a:ln w="9525">
            <a:noFill/>
          </a:ln>
        </p:spPr>
        <p:txBody>
          <a:bodyPr wrap="none" anchor="ctr">
            <a:spAutoFit/>
          </a:bodyPr>
          <a:lstStyle/>
          <a:p>
            <a:pPr fontAlgn="base">
              <a:spcBef>
                <a:spcPct val="0"/>
              </a:spcBef>
              <a:spcAft>
                <a:spcPct val="0"/>
              </a:spcAft>
            </a:pPr>
            <a:endParaRPr lang="zh-CN" altLang="en-US" dirty="0">
              <a:solidFill>
                <a:prstClr val="black"/>
              </a:solidFill>
              <a:latin typeface="黑体" panose="02010609060101010101" pitchFamily="2" charset="-122"/>
              <a:ea typeface="宋体" panose="02010600030101010101" pitchFamily="2" charset="-122"/>
            </a:endParaRPr>
          </a:p>
        </p:txBody>
      </p:sp>
      <p:sp>
        <p:nvSpPr>
          <p:cNvPr id="22" name="Rectangle 4"/>
          <p:cNvSpPr/>
          <p:nvPr/>
        </p:nvSpPr>
        <p:spPr>
          <a:xfrm>
            <a:off x="1651001" y="-57666"/>
            <a:ext cx="184731" cy="369332"/>
          </a:xfrm>
          <a:prstGeom prst="rect">
            <a:avLst/>
          </a:prstGeom>
          <a:noFill/>
          <a:ln w="9525">
            <a:noFill/>
          </a:ln>
        </p:spPr>
        <p:txBody>
          <a:bodyPr wrap="none" anchor="ctr">
            <a:spAutoFit/>
          </a:bodyPr>
          <a:lstStyle/>
          <a:p>
            <a:pPr fontAlgn="base">
              <a:spcBef>
                <a:spcPct val="0"/>
              </a:spcBef>
              <a:spcAft>
                <a:spcPct val="0"/>
              </a:spcAft>
            </a:pPr>
            <a:endParaRPr lang="zh-CN" altLang="en-US" dirty="0">
              <a:solidFill>
                <a:prstClr val="black"/>
              </a:solidFill>
              <a:latin typeface="黑体" panose="02010609060101010101" pitchFamily="2" charset="-122"/>
              <a:ea typeface="宋体" panose="02010600030101010101" pitchFamily="2" charset="-122"/>
            </a:endParaRPr>
          </a:p>
        </p:txBody>
      </p:sp>
      <p:sp>
        <p:nvSpPr>
          <p:cNvPr id="23" name="AutoShape 6"/>
          <p:cNvSpPr/>
          <p:nvPr/>
        </p:nvSpPr>
        <p:spPr>
          <a:xfrm>
            <a:off x="2438400" y="3119755"/>
            <a:ext cx="7315200" cy="2209800"/>
          </a:xfrm>
          <a:prstGeom prst="accentBorderCallout1">
            <a:avLst>
              <a:gd name="adj1" fmla="val 5171"/>
              <a:gd name="adj2" fmla="val -1042"/>
              <a:gd name="adj3" fmla="val -19468"/>
              <a:gd name="adj4" fmla="val -1671"/>
            </a:avLst>
          </a:prstGeom>
          <a:gradFill rotWithShape="0">
            <a:gsLst>
              <a:gs pos="0">
                <a:schemeClr val="accent1"/>
              </a:gs>
              <a:gs pos="100000">
                <a:schemeClr val="bg1"/>
              </a:gs>
            </a:gsLst>
            <a:path path="rect">
              <a:fillToRect l="100000" b="100000"/>
            </a:path>
            <a:tileRect/>
          </a:gradFill>
          <a:ln w="9525" cap="flat" cmpd="sng">
            <a:solidFill>
              <a:schemeClr val="tx1"/>
            </a:solidFill>
            <a:prstDash val="solid"/>
            <a:miter/>
            <a:headEnd type="none" w="med" len="med"/>
            <a:tailEnd type="none" w="med" len="med"/>
          </a:ln>
        </p:spPr>
        <p:txBody>
          <a:bodyPr/>
          <a:lstStyle/>
          <a:p>
            <a:pPr fontAlgn="base">
              <a:spcBef>
                <a:spcPct val="40000"/>
              </a:spcBef>
              <a:spcAft>
                <a:spcPct val="0"/>
              </a:spcAft>
              <a:buClr>
                <a:srgbClr val="CCB400"/>
              </a:buClr>
              <a:buFont typeface="Wingdings" panose="05000000000000000000" pitchFamily="2" charset="2"/>
              <a:buChar char="§"/>
            </a:pPr>
            <a:r>
              <a:rPr lang="en-US" altLang="zh-CN" sz="2600" b="1" dirty="0">
                <a:solidFill>
                  <a:prstClr val="black"/>
                </a:solidFill>
                <a:latin typeface="Times New Roman" panose="02020603050405020304" pitchFamily="18" charset="0"/>
                <a:ea typeface="宋体" panose="02010600030101010101" pitchFamily="2" charset="-122"/>
              </a:rPr>
              <a:t> “</a:t>
            </a:r>
            <a:r>
              <a:rPr lang="zh-CN" altLang="en-US" sz="2600" b="1" dirty="0">
                <a:solidFill>
                  <a:srgbClr val="CCB400"/>
                </a:solidFill>
                <a:latin typeface="Times New Roman" panose="02020603050405020304" pitchFamily="18" charset="0"/>
                <a:ea typeface="宋体" panose="02010600030101010101" pitchFamily="2" charset="-122"/>
              </a:rPr>
              <a:t>老张是一个教师</a:t>
            </a:r>
            <a:r>
              <a:rPr lang="zh-CN" altLang="en-US" sz="2600" b="1" dirty="0">
                <a:solidFill>
                  <a:prstClr val="black"/>
                </a:solidFill>
                <a:latin typeface="Times New Roman" panose="02020603050405020304" pitchFamily="18" charset="0"/>
                <a:ea typeface="宋体" panose="02010600030101010101" pitchFamily="2" charset="-122"/>
              </a:rPr>
              <a:t>”：一元谓词 </a:t>
            </a:r>
            <a:r>
              <a:rPr lang="en-US" altLang="zh-CN" sz="2600" b="1" i="1" dirty="0">
                <a:solidFill>
                  <a:prstClr val="black"/>
                </a:solidFill>
                <a:latin typeface="Times New Roman" panose="02020603050405020304" pitchFamily="18" charset="0"/>
                <a:ea typeface="宋体" panose="02010600030101010101" pitchFamily="2" charset="-122"/>
              </a:rPr>
              <a:t>Teacher </a:t>
            </a:r>
            <a:r>
              <a:rPr lang="en-US" altLang="zh-CN" sz="2600" b="1" dirty="0">
                <a:solidFill>
                  <a:prstClr val="black"/>
                </a:solidFill>
                <a:latin typeface="Times New Roman" panose="02020603050405020304" pitchFamily="18" charset="0"/>
                <a:ea typeface="宋体" panose="02010600030101010101" pitchFamily="2" charset="-122"/>
              </a:rPr>
              <a:t>(</a:t>
            </a:r>
            <a:r>
              <a:rPr lang="en-US" altLang="zh-CN" sz="2600" b="1" i="1" dirty="0">
                <a:solidFill>
                  <a:prstClr val="black"/>
                </a:solidFill>
                <a:latin typeface="Times New Roman" panose="02020603050405020304" pitchFamily="18" charset="0"/>
                <a:ea typeface="宋体" panose="02010600030101010101" pitchFamily="2" charset="-122"/>
              </a:rPr>
              <a:t>Zhang</a:t>
            </a:r>
            <a:r>
              <a:rPr lang="en-US" altLang="zh-CN" sz="2600" b="1" dirty="0">
                <a:solidFill>
                  <a:prstClr val="black"/>
                </a:solidFill>
                <a:latin typeface="Times New Roman" panose="02020603050405020304" pitchFamily="18" charset="0"/>
                <a:ea typeface="宋体" panose="02010600030101010101" pitchFamily="2" charset="-122"/>
              </a:rPr>
              <a:t>)</a:t>
            </a:r>
          </a:p>
          <a:p>
            <a:pPr fontAlgn="base">
              <a:spcBef>
                <a:spcPct val="40000"/>
              </a:spcBef>
              <a:spcAft>
                <a:spcPct val="0"/>
              </a:spcAft>
              <a:buClr>
                <a:srgbClr val="CCB400"/>
              </a:buClr>
              <a:buFont typeface="Wingdings" panose="05000000000000000000" pitchFamily="2" charset="2"/>
              <a:buChar char="§"/>
            </a:pPr>
            <a:r>
              <a:rPr lang="en-US" altLang="zh-CN" sz="2600" b="1" dirty="0">
                <a:solidFill>
                  <a:prstClr val="black"/>
                </a:solidFill>
                <a:latin typeface="Times New Roman" panose="02020603050405020304" pitchFamily="18" charset="0"/>
                <a:ea typeface="宋体" panose="02010600030101010101" pitchFamily="2" charset="-122"/>
              </a:rPr>
              <a:t> “</a:t>
            </a:r>
            <a:r>
              <a:rPr lang="zh-CN" altLang="en-US" sz="2600" b="1" dirty="0">
                <a:solidFill>
                  <a:srgbClr val="CCB400"/>
                </a:solidFill>
                <a:latin typeface="Times New Roman" panose="02020603050405020304" pitchFamily="18" charset="0"/>
                <a:ea typeface="宋体" panose="02010600030101010101" pitchFamily="2" charset="-122"/>
              </a:rPr>
              <a:t>机器人在</a:t>
            </a:r>
            <a:r>
              <a:rPr lang="en-US" altLang="zh-CN" sz="2600" b="1" dirty="0">
                <a:solidFill>
                  <a:srgbClr val="CCB400"/>
                </a:solidFill>
                <a:latin typeface="Times New Roman" panose="02020603050405020304" pitchFamily="18" charset="0"/>
                <a:ea typeface="宋体" panose="02010600030101010101" pitchFamily="2" charset="-122"/>
              </a:rPr>
              <a:t>1</a:t>
            </a:r>
            <a:r>
              <a:rPr lang="zh-CN" altLang="en-US" sz="2600" b="1" dirty="0">
                <a:solidFill>
                  <a:srgbClr val="CCB400"/>
                </a:solidFill>
                <a:latin typeface="Times New Roman" panose="02020603050405020304" pitchFamily="18" charset="0"/>
                <a:ea typeface="宋体" panose="02010600030101010101" pitchFamily="2" charset="-122"/>
              </a:rPr>
              <a:t>号房间中</a:t>
            </a:r>
            <a:r>
              <a:rPr lang="zh-CN" altLang="en-US" sz="2600" b="1" dirty="0">
                <a:solidFill>
                  <a:prstClr val="black"/>
                </a:solidFill>
                <a:latin typeface="Times New Roman" panose="02020603050405020304" pitchFamily="18" charset="0"/>
                <a:ea typeface="宋体" panose="02010600030101010101" pitchFamily="2" charset="-122"/>
              </a:rPr>
              <a:t>” ：</a:t>
            </a:r>
            <a:r>
              <a:rPr lang="en-US" altLang="zh-CN" sz="2600" dirty="0" err="1">
                <a:solidFill>
                  <a:prstClr val="black"/>
                </a:solidFill>
                <a:latin typeface="Times New Roman" panose="02020603050405020304" pitchFamily="18" charset="0"/>
                <a:ea typeface="宋体" panose="02010600030101010101" pitchFamily="2" charset="-122"/>
              </a:rPr>
              <a:t>INRoom</a:t>
            </a:r>
            <a:r>
              <a:rPr lang="en-US" altLang="zh-CN" sz="2600" dirty="0">
                <a:solidFill>
                  <a:prstClr val="black"/>
                </a:solidFill>
                <a:latin typeface="Times New Roman" panose="02020603050405020304" pitchFamily="18" charset="0"/>
                <a:ea typeface="宋体" panose="02010600030101010101" pitchFamily="2" charset="-122"/>
              </a:rPr>
              <a:t>(Robot,R1).</a:t>
            </a:r>
            <a:endParaRPr lang="en-US" altLang="zh-CN" sz="2600" b="1" dirty="0">
              <a:solidFill>
                <a:prstClr val="black"/>
              </a:solidFill>
              <a:latin typeface="Times New Roman" panose="02020603050405020304" pitchFamily="18" charset="0"/>
              <a:ea typeface="宋体" panose="02010600030101010101" pitchFamily="2" charset="-122"/>
            </a:endParaRPr>
          </a:p>
          <a:p>
            <a:pPr fontAlgn="base">
              <a:spcBef>
                <a:spcPct val="40000"/>
              </a:spcBef>
              <a:spcAft>
                <a:spcPct val="0"/>
              </a:spcAft>
              <a:buClr>
                <a:srgbClr val="CCB400"/>
              </a:buClr>
              <a:buFont typeface="Wingdings" panose="05000000000000000000" pitchFamily="2" charset="2"/>
              <a:buChar char="§"/>
            </a:pPr>
            <a:r>
              <a:rPr lang="en-US" altLang="zh-CN" sz="2600" b="1" dirty="0">
                <a:solidFill>
                  <a:prstClr val="black"/>
                </a:solidFill>
                <a:latin typeface="Times New Roman" panose="02020603050405020304" pitchFamily="18" charset="0"/>
                <a:ea typeface="宋体" panose="02010600030101010101" pitchFamily="2" charset="-122"/>
              </a:rPr>
              <a:t> “</a:t>
            </a:r>
            <a:r>
              <a:rPr lang="en-US" altLang="zh-CN" sz="2600" b="1" dirty="0">
                <a:solidFill>
                  <a:srgbClr val="CCB400"/>
                </a:solidFill>
                <a:latin typeface="Times New Roman" panose="02020603050405020304" pitchFamily="18" charset="0"/>
                <a:ea typeface="宋体" panose="02010600030101010101" pitchFamily="2" charset="-122"/>
              </a:rPr>
              <a:t>Smith</a:t>
            </a:r>
            <a:r>
              <a:rPr lang="zh-CN" altLang="en-US" sz="2600" b="1" dirty="0">
                <a:solidFill>
                  <a:srgbClr val="CCB400"/>
                </a:solidFill>
                <a:latin typeface="Times New Roman" panose="02020603050405020304" pitchFamily="18" charset="0"/>
                <a:ea typeface="宋体" panose="02010600030101010101" pitchFamily="2" charset="-122"/>
              </a:rPr>
              <a:t>作为一个工程师为</a:t>
            </a:r>
            <a:r>
              <a:rPr lang="en-US" altLang="zh-CN" sz="2600" b="1" dirty="0">
                <a:solidFill>
                  <a:srgbClr val="CCB400"/>
                </a:solidFill>
                <a:latin typeface="Times New Roman" panose="02020603050405020304" pitchFamily="18" charset="0"/>
                <a:ea typeface="宋体" panose="02010600030101010101" pitchFamily="2" charset="-122"/>
              </a:rPr>
              <a:t>IBM</a:t>
            </a:r>
            <a:r>
              <a:rPr lang="zh-CN" altLang="en-US" sz="2600" b="1" dirty="0">
                <a:solidFill>
                  <a:srgbClr val="CCB400"/>
                </a:solidFill>
                <a:latin typeface="Times New Roman" panose="02020603050405020304" pitchFamily="18" charset="0"/>
                <a:ea typeface="宋体" panose="02010600030101010101" pitchFamily="2" charset="-122"/>
              </a:rPr>
              <a:t>工作</a:t>
            </a:r>
            <a:r>
              <a:rPr lang="zh-CN" altLang="en-US" sz="2600" b="1" dirty="0">
                <a:solidFill>
                  <a:prstClr val="black"/>
                </a:solidFill>
                <a:latin typeface="Times New Roman" panose="02020603050405020304" pitchFamily="18" charset="0"/>
                <a:ea typeface="宋体" panose="02010600030101010101" pitchFamily="2" charset="-122"/>
              </a:rPr>
              <a:t>”： </a:t>
            </a:r>
          </a:p>
          <a:p>
            <a:pPr algn="ctr" fontAlgn="base">
              <a:spcBef>
                <a:spcPct val="40000"/>
              </a:spcBef>
              <a:spcAft>
                <a:spcPct val="0"/>
              </a:spcAft>
              <a:buClr>
                <a:srgbClr val="0000FF"/>
              </a:buClr>
            </a:pPr>
            <a:r>
              <a:rPr lang="zh-CN" altLang="en-US" sz="2600" dirty="0">
                <a:solidFill>
                  <a:prstClr val="black"/>
                </a:solidFill>
                <a:latin typeface="Times New Roman" panose="02020603050405020304" pitchFamily="18" charset="0"/>
                <a:ea typeface="宋体" panose="02010600030101010101" pitchFamily="2" charset="-122"/>
              </a:rPr>
              <a:t>三元谓词</a:t>
            </a:r>
            <a:r>
              <a:rPr lang="zh-CN" altLang="en-US" sz="2600" b="1" dirty="0">
                <a:solidFill>
                  <a:prstClr val="black"/>
                </a:solidFill>
                <a:latin typeface="Times New Roman" panose="02020603050405020304" pitchFamily="18" charset="0"/>
                <a:ea typeface="宋体" panose="02010600030101010101" pitchFamily="2" charset="-122"/>
              </a:rPr>
              <a:t> </a:t>
            </a:r>
            <a:r>
              <a:rPr lang="en-US" altLang="zh-CN" sz="2600" b="1" i="1" dirty="0">
                <a:solidFill>
                  <a:prstClr val="black"/>
                </a:solidFill>
                <a:latin typeface="Times New Roman" panose="02020603050405020304" pitchFamily="18" charset="0"/>
                <a:ea typeface="宋体" panose="02010600030101010101" pitchFamily="2" charset="-122"/>
              </a:rPr>
              <a:t>Works </a:t>
            </a:r>
            <a:r>
              <a:rPr lang="en-US" altLang="zh-CN" sz="2600" b="1" dirty="0">
                <a:solidFill>
                  <a:prstClr val="black"/>
                </a:solidFill>
                <a:latin typeface="Times New Roman" panose="02020603050405020304" pitchFamily="18" charset="0"/>
                <a:ea typeface="宋体" panose="02010600030101010101" pitchFamily="2" charset="-122"/>
              </a:rPr>
              <a:t>(</a:t>
            </a:r>
            <a:r>
              <a:rPr lang="en-US" altLang="zh-CN" sz="2600" b="1" i="1" dirty="0">
                <a:solidFill>
                  <a:prstClr val="black"/>
                </a:solidFill>
                <a:latin typeface="Times New Roman" panose="02020603050405020304" pitchFamily="18" charset="0"/>
                <a:ea typeface="宋体" panose="02010600030101010101" pitchFamily="2" charset="-122"/>
              </a:rPr>
              <a:t>Smith</a:t>
            </a:r>
            <a:r>
              <a:rPr lang="en-US" altLang="zh-CN" sz="2600" b="1" dirty="0">
                <a:solidFill>
                  <a:prstClr val="black"/>
                </a:solidFill>
                <a:latin typeface="Times New Roman" panose="02020603050405020304" pitchFamily="18" charset="0"/>
                <a:ea typeface="宋体" panose="02010600030101010101" pitchFamily="2" charset="-122"/>
              </a:rPr>
              <a:t>, </a:t>
            </a:r>
            <a:r>
              <a:rPr lang="en-US" altLang="zh-CN" sz="2600" b="1" i="1" dirty="0">
                <a:solidFill>
                  <a:prstClr val="black"/>
                </a:solidFill>
                <a:latin typeface="Times New Roman" panose="02020603050405020304" pitchFamily="18" charset="0"/>
                <a:ea typeface="宋体" panose="02010600030101010101" pitchFamily="2" charset="-122"/>
              </a:rPr>
              <a:t>IBM</a:t>
            </a:r>
            <a:r>
              <a:rPr lang="en-US" altLang="zh-CN" sz="2600" b="1" dirty="0">
                <a:solidFill>
                  <a:prstClr val="black"/>
                </a:solidFill>
                <a:latin typeface="Times New Roman" panose="02020603050405020304" pitchFamily="18" charset="0"/>
                <a:ea typeface="宋体" panose="02010600030101010101" pitchFamily="2" charset="-122"/>
              </a:rPr>
              <a:t>, </a:t>
            </a:r>
            <a:r>
              <a:rPr lang="en-US" altLang="zh-CN" sz="2600" b="1" i="1" dirty="0">
                <a:solidFill>
                  <a:prstClr val="black"/>
                </a:solidFill>
                <a:latin typeface="Times New Roman" panose="02020603050405020304" pitchFamily="18" charset="0"/>
                <a:ea typeface="宋体" panose="02010600030101010101" pitchFamily="2" charset="-122"/>
              </a:rPr>
              <a:t>Engineer</a:t>
            </a:r>
            <a:r>
              <a:rPr lang="en-US" altLang="zh-CN" sz="2600" b="1" dirty="0">
                <a:solidFill>
                  <a:prstClr val="black"/>
                </a:solidFill>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198728926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Bottom)">
                                      <p:cBhvr>
                                        <p:cTn id="7"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图片 6"/>
          <p:cNvPicPr>
            <a:picLocks noChangeAspect="1"/>
          </p:cNvPicPr>
          <p:nvPr>
            <p:custDataLst>
              <p:tags r:id="rId2"/>
            </p:custDataLst>
          </p:nvPr>
        </p:nvPicPr>
        <p:blipFill>
          <a:blip r:embed="rId10"/>
          <a:stretch>
            <a:fillRect/>
          </a:stretch>
        </p:blipFill>
        <p:spPr>
          <a:xfrm>
            <a:off x="1524000" y="6137276"/>
            <a:ext cx="539750" cy="720725"/>
          </a:xfrm>
          <a:prstGeom prst="rect">
            <a:avLst/>
          </a:prstGeom>
          <a:noFill/>
          <a:ln w="9525">
            <a:noFill/>
          </a:ln>
        </p:spPr>
      </p:pic>
      <p:pic>
        <p:nvPicPr>
          <p:cNvPr id="133123" name="图片 7"/>
          <p:cNvPicPr>
            <a:picLocks noChangeAspect="1"/>
          </p:cNvPicPr>
          <p:nvPr>
            <p:custDataLst>
              <p:tags r:id="rId3"/>
            </p:custDataLst>
          </p:nvPr>
        </p:nvPicPr>
        <p:blipFill>
          <a:blip r:embed="rId11"/>
          <a:stretch>
            <a:fillRect/>
          </a:stretch>
        </p:blipFill>
        <p:spPr>
          <a:xfrm>
            <a:off x="10128250" y="6132514"/>
            <a:ext cx="539750" cy="720725"/>
          </a:xfrm>
          <a:prstGeom prst="rect">
            <a:avLst/>
          </a:prstGeom>
          <a:noFill/>
          <a:ln w="9525">
            <a:noFill/>
          </a:ln>
        </p:spPr>
      </p:pic>
      <p:sp>
        <p:nvSpPr>
          <p:cNvPr id="13312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370</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9029" name="Rectangle 2"/>
          <p:cNvSpPr>
            <a:spLocks noGrp="1" noChangeArrowheads="1"/>
          </p:cNvSpPr>
          <p:nvPr>
            <p:ph idx="9"/>
            <p:custDataLst>
              <p:tags r:id="rId4"/>
            </p:custDataLst>
          </p:nvPr>
        </p:nvSpPr>
        <p:spPr>
          <a:xfrm>
            <a:off x="1774825" y="838200"/>
            <a:ext cx="8540750" cy="723900"/>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3．隶属函数</a:t>
            </a:r>
          </a:p>
        </p:txBody>
      </p:sp>
      <p:sp>
        <p:nvSpPr>
          <p:cNvPr id="129030" name="Rectangle 3"/>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4.4.2 模糊集合</a:t>
            </a:r>
          </a:p>
        </p:txBody>
      </p:sp>
      <p:grpSp>
        <p:nvGrpSpPr>
          <p:cNvPr id="2" name="Group 23"/>
          <p:cNvGrpSpPr/>
          <p:nvPr/>
        </p:nvGrpSpPr>
        <p:grpSpPr>
          <a:xfrm>
            <a:off x="1774825" y="2098676"/>
            <a:ext cx="8610600" cy="4232275"/>
            <a:chOff x="192" y="1008"/>
            <a:chExt cx="5424" cy="2666"/>
          </a:xfrm>
        </p:grpSpPr>
        <p:grpSp>
          <p:nvGrpSpPr>
            <p:cNvPr id="133134" name="Group 14"/>
            <p:cNvGrpSpPr/>
            <p:nvPr/>
          </p:nvGrpSpPr>
          <p:grpSpPr>
            <a:xfrm>
              <a:off x="192" y="1008"/>
              <a:ext cx="5424" cy="2666"/>
              <a:chOff x="192" y="1008"/>
              <a:chExt cx="5424" cy="2666"/>
            </a:xfrm>
          </p:grpSpPr>
          <p:sp>
            <p:nvSpPr>
              <p:cNvPr id="133136" name="Text Box 4"/>
              <p:cNvSpPr txBox="1"/>
              <p:nvPr>
                <p:custDataLst>
                  <p:tags r:id="rId8"/>
                </p:custDataLst>
              </p:nvPr>
            </p:nvSpPr>
            <p:spPr>
              <a:xfrm>
                <a:off x="192" y="1008"/>
                <a:ext cx="5424" cy="2666"/>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50000"/>
                  </a:spcBef>
                  <a:spcAft>
                    <a:spcPct val="0"/>
                  </a:spcAft>
                  <a:buClr>
                    <a:schemeClr val="accent2"/>
                  </a:buClr>
                  <a:buFont typeface="Wingdings" panose="05000000000000000000" pitchFamily="2" charset="2"/>
                  <a:buChar char="§"/>
                </a:pPr>
                <a:r>
                  <a:rPr lang="en-US" altLang="zh-CN" sz="1800" b="1" dirty="0">
                    <a:solidFill>
                      <a:srgbClr val="000000"/>
                    </a:solidFill>
                    <a:latin typeface="微软雅黑" panose="020B0503020204020204" pitchFamily="34" charset="-122"/>
                  </a:rPr>
                  <a:t>  </a:t>
                </a:r>
                <a:r>
                  <a:rPr lang="en-US" altLang="en-US" sz="2000" b="1" dirty="0">
                    <a:solidFill>
                      <a:srgbClr val="000000"/>
                    </a:solidFill>
                    <a:latin typeface="微软雅黑" panose="020B0503020204020204" pitchFamily="34" charset="-122"/>
                  </a:rPr>
                  <a:t>例如：以年龄作论域，取                   ，扎德给出了“年老”</a:t>
                </a:r>
                <a:r>
                  <a:rPr lang="en-US" altLang="zh-CN" sz="2000" b="1" i="1" dirty="0">
                    <a:solidFill>
                      <a:srgbClr val="000000"/>
                    </a:solidFill>
                    <a:latin typeface="微软雅黑" panose="020B0503020204020204" pitchFamily="34" charset="-122"/>
                  </a:rPr>
                  <a:t>O </a:t>
                </a:r>
                <a:r>
                  <a:rPr lang="en-US" altLang="en-US" sz="2000" b="1" dirty="0">
                    <a:solidFill>
                      <a:srgbClr val="000000"/>
                    </a:solidFill>
                    <a:latin typeface="微软雅黑" panose="020B0503020204020204" pitchFamily="34" charset="-122"/>
                  </a:rPr>
                  <a:t>与“年青”</a:t>
                </a:r>
                <a:r>
                  <a:rPr lang="en-US" altLang="zh-CN" sz="2000" b="1" i="1" dirty="0">
                    <a:solidFill>
                      <a:srgbClr val="000000"/>
                    </a:solidFill>
                    <a:latin typeface="微软雅黑" panose="020B0503020204020204" pitchFamily="34" charset="-122"/>
                  </a:rPr>
                  <a:t>Y </a:t>
                </a:r>
                <a:r>
                  <a:rPr lang="en-US" altLang="en-US" sz="2000" b="1" dirty="0">
                    <a:solidFill>
                      <a:srgbClr val="000000"/>
                    </a:solidFill>
                    <a:latin typeface="微软雅黑" panose="020B0503020204020204" pitchFamily="34" charset="-122"/>
                  </a:rPr>
                  <a:t>两个模糊集合的隶属函数为</a:t>
                </a:r>
              </a:p>
              <a:p>
                <a:pPr marL="0" indent="0" defTabSz="914400" eaLnBrk="1" hangingPunct="1">
                  <a:lnSpc>
                    <a:spcPct val="120000"/>
                  </a:lnSpc>
                  <a:spcBef>
                    <a:spcPct val="50000"/>
                  </a:spcBef>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a:p>
                <a:pPr marL="0" indent="0" defTabSz="914400" eaLnBrk="1" hangingPunct="1">
                  <a:lnSpc>
                    <a:spcPct val="120000"/>
                  </a:lnSpc>
                  <a:spcBef>
                    <a:spcPct val="50000"/>
                  </a:spcBef>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a:p>
                <a:pPr marL="0" indent="0" defTabSz="914400" eaLnBrk="1" hangingPunct="1">
                  <a:lnSpc>
                    <a:spcPct val="120000"/>
                  </a:lnSpc>
                  <a:spcBef>
                    <a:spcPct val="50000"/>
                  </a:spcBef>
                  <a:spcAft>
                    <a:spcPct val="0"/>
                  </a:spcAft>
                  <a:buClr>
                    <a:schemeClr val="accent2"/>
                  </a:buClr>
                  <a:buNone/>
                </a:pPr>
                <a:r>
                  <a:rPr lang="en-US" altLang="en-US" sz="2600" b="1" dirty="0">
                    <a:solidFill>
                      <a:srgbClr val="000000"/>
                    </a:solidFill>
                    <a:latin typeface="微软雅黑" panose="020B0503020204020204" pitchFamily="34" charset="-122"/>
                  </a:rPr>
                  <a:t>  </a:t>
                </a:r>
              </a:p>
              <a:p>
                <a:pPr marL="0" indent="0" defTabSz="914400" eaLnBrk="1" hangingPunct="1">
                  <a:lnSpc>
                    <a:spcPct val="120000"/>
                  </a:lnSpc>
                  <a:spcBef>
                    <a:spcPct val="50000"/>
                  </a:spcBef>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a:p>
                <a:pPr marL="0" indent="0" defTabSz="914400" eaLnBrk="1" hangingPunct="1">
                  <a:lnSpc>
                    <a:spcPct val="120000"/>
                  </a:lnSpc>
                  <a:spcBef>
                    <a:spcPct val="50000"/>
                  </a:spcBef>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p:txBody>
          </p:sp>
          <p:graphicFrame>
            <p:nvGraphicFramePr>
              <p:cNvPr id="133137" name="Object 8"/>
              <p:cNvGraphicFramePr/>
              <p:nvPr/>
            </p:nvGraphicFramePr>
            <p:xfrm>
              <a:off x="277" y="1671"/>
              <a:ext cx="2544" cy="720"/>
            </p:xfrm>
            <a:graphic>
              <a:graphicData uri="http://schemas.openxmlformats.org/presentationml/2006/ole">
                <mc:AlternateContent xmlns:mc="http://schemas.openxmlformats.org/markup-compatibility/2006">
                  <mc:Choice xmlns:v="urn:schemas-microsoft-com:vml" Requires="v">
                    <p:oleObj r:id="rId12" imgW="2641600" imgH="711200" progId="Equation.3">
                      <p:embed/>
                    </p:oleObj>
                  </mc:Choice>
                  <mc:Fallback>
                    <p:oleObj r:id="rId12" imgW="2641600" imgH="711200" progId="Equation.3">
                      <p:embed/>
                      <p:pic>
                        <p:nvPicPr>
                          <p:cNvPr id="133137" name="Object 8"/>
                          <p:cNvPicPr/>
                          <p:nvPr/>
                        </p:nvPicPr>
                        <p:blipFill>
                          <a:blip r:embed="rId13"/>
                          <a:stretch>
                            <a:fillRect/>
                          </a:stretch>
                        </p:blipFill>
                        <p:spPr>
                          <a:xfrm>
                            <a:off x="277" y="1671"/>
                            <a:ext cx="2544" cy="720"/>
                          </a:xfrm>
                          <a:prstGeom prst="rect">
                            <a:avLst/>
                          </a:prstGeom>
                          <a:noFill/>
                          <a:ln w="38100">
                            <a:noFill/>
                            <a:miter/>
                          </a:ln>
                        </p:spPr>
                      </p:pic>
                    </p:oleObj>
                  </mc:Fallback>
                </mc:AlternateContent>
              </a:graphicData>
            </a:graphic>
          </p:graphicFrame>
          <p:graphicFrame>
            <p:nvGraphicFramePr>
              <p:cNvPr id="133138" name="Object 7"/>
              <p:cNvGraphicFramePr/>
              <p:nvPr/>
            </p:nvGraphicFramePr>
            <p:xfrm>
              <a:off x="2881" y="1671"/>
              <a:ext cx="2640" cy="720"/>
            </p:xfrm>
            <a:graphic>
              <a:graphicData uri="http://schemas.openxmlformats.org/presentationml/2006/ole">
                <mc:AlternateContent xmlns:mc="http://schemas.openxmlformats.org/markup-compatibility/2006">
                  <mc:Choice xmlns:v="urn:schemas-microsoft-com:vml" Requires="v">
                    <p:oleObj r:id="rId14" imgW="2641600" imgH="711200" progId="Equation.3">
                      <p:embed/>
                    </p:oleObj>
                  </mc:Choice>
                  <mc:Fallback>
                    <p:oleObj r:id="rId14" imgW="2641600" imgH="711200" progId="Equation.3">
                      <p:embed/>
                      <p:pic>
                        <p:nvPicPr>
                          <p:cNvPr id="133138" name="Object 7"/>
                          <p:cNvPicPr/>
                          <p:nvPr/>
                        </p:nvPicPr>
                        <p:blipFill>
                          <a:blip r:embed="rId15"/>
                          <a:stretch>
                            <a:fillRect/>
                          </a:stretch>
                        </p:blipFill>
                        <p:spPr>
                          <a:xfrm>
                            <a:off x="2881" y="1671"/>
                            <a:ext cx="2640" cy="720"/>
                          </a:xfrm>
                          <a:prstGeom prst="rect">
                            <a:avLst/>
                          </a:prstGeom>
                          <a:noFill/>
                          <a:ln w="38100">
                            <a:noFill/>
                            <a:miter/>
                          </a:ln>
                        </p:spPr>
                      </p:pic>
                    </p:oleObj>
                  </mc:Fallback>
                </mc:AlternateContent>
              </a:graphicData>
            </a:graphic>
          </p:graphicFrame>
        </p:grpSp>
        <p:graphicFrame>
          <p:nvGraphicFramePr>
            <p:cNvPr id="133135" name="Object 5"/>
            <p:cNvGraphicFramePr/>
            <p:nvPr/>
          </p:nvGraphicFramePr>
          <p:xfrm>
            <a:off x="2415" y="1030"/>
            <a:ext cx="864" cy="269"/>
          </p:xfrm>
          <a:graphic>
            <a:graphicData uri="http://schemas.openxmlformats.org/presentationml/2006/ole">
              <mc:AlternateContent xmlns:mc="http://schemas.openxmlformats.org/markup-compatibility/2006">
                <mc:Choice xmlns:v="urn:schemas-microsoft-com:vml" Requires="v">
                  <p:oleObj r:id="rId16" imgW="621665" imgH="177800" progId="Equation.DSMT4">
                    <p:embed/>
                  </p:oleObj>
                </mc:Choice>
                <mc:Fallback>
                  <p:oleObj r:id="rId16" imgW="621665" imgH="177800" progId="Equation.DSMT4">
                    <p:embed/>
                    <p:pic>
                      <p:nvPicPr>
                        <p:cNvPr id="133135" name="Object 5"/>
                        <p:cNvPicPr/>
                        <p:nvPr/>
                      </p:nvPicPr>
                      <p:blipFill>
                        <a:blip r:embed="rId17"/>
                        <a:stretch>
                          <a:fillRect/>
                        </a:stretch>
                      </p:blipFill>
                      <p:spPr>
                        <a:xfrm>
                          <a:off x="2415" y="1030"/>
                          <a:ext cx="864" cy="269"/>
                        </a:xfrm>
                        <a:prstGeom prst="rect">
                          <a:avLst/>
                        </a:prstGeom>
                        <a:noFill/>
                        <a:ln w="38100">
                          <a:noFill/>
                          <a:miter/>
                        </a:ln>
                      </p:spPr>
                    </p:pic>
                  </p:oleObj>
                </mc:Fallback>
              </mc:AlternateContent>
            </a:graphicData>
          </a:graphic>
        </p:graphicFrame>
      </p:grpSp>
      <p:sp>
        <p:nvSpPr>
          <p:cNvPr id="133128" name="Rectangle 9"/>
          <p:cNvSpPr/>
          <p:nvPr>
            <p:custDataLst>
              <p:tags r:id="rId5"/>
            </p:custDataLst>
          </p:nvPr>
        </p:nvSpPr>
        <p:spPr>
          <a:xfrm>
            <a:off x="1524000" y="3067051"/>
            <a:ext cx="9144000" cy="24447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000000"/>
                </a:solidFill>
                <a:latin typeface="微软雅黑" panose="020B0503020204020204" pitchFamily="34" charset="-122"/>
              </a:rPr>
              <a:t>              </a:t>
            </a:r>
          </a:p>
        </p:txBody>
      </p:sp>
      <p:grpSp>
        <p:nvGrpSpPr>
          <p:cNvPr id="4" name="Group 15"/>
          <p:cNvGrpSpPr/>
          <p:nvPr/>
        </p:nvGrpSpPr>
        <p:grpSpPr>
          <a:xfrm>
            <a:off x="1828800" y="4460875"/>
            <a:ext cx="8305800" cy="1481138"/>
            <a:chOff x="192" y="2810"/>
            <a:chExt cx="5232" cy="933"/>
          </a:xfrm>
        </p:grpSpPr>
        <p:graphicFrame>
          <p:nvGraphicFramePr>
            <p:cNvPr id="133131" name="Object 11"/>
            <p:cNvGraphicFramePr/>
            <p:nvPr/>
          </p:nvGraphicFramePr>
          <p:xfrm>
            <a:off x="354" y="3258"/>
            <a:ext cx="2124" cy="485"/>
          </p:xfrm>
          <a:graphic>
            <a:graphicData uri="http://schemas.openxmlformats.org/presentationml/2006/ole">
              <mc:AlternateContent xmlns:mc="http://schemas.openxmlformats.org/markup-compatibility/2006">
                <mc:Choice xmlns:v="urn:schemas-microsoft-com:vml" Requires="v">
                  <p:oleObj r:id="rId18" imgW="2082800" imgH="469900" progId="Equation.3">
                    <p:embed/>
                  </p:oleObj>
                </mc:Choice>
                <mc:Fallback>
                  <p:oleObj r:id="rId18" imgW="2082800" imgH="469900" progId="Equation.3">
                    <p:embed/>
                    <p:pic>
                      <p:nvPicPr>
                        <p:cNvPr id="133131" name="Object 11"/>
                        <p:cNvPicPr/>
                        <p:nvPr/>
                      </p:nvPicPr>
                      <p:blipFill>
                        <a:blip r:embed="rId19"/>
                        <a:stretch>
                          <a:fillRect/>
                        </a:stretch>
                      </p:blipFill>
                      <p:spPr>
                        <a:xfrm>
                          <a:off x="354" y="3258"/>
                          <a:ext cx="2124" cy="485"/>
                        </a:xfrm>
                        <a:prstGeom prst="rect">
                          <a:avLst/>
                        </a:prstGeom>
                        <a:noFill/>
                        <a:ln w="38100">
                          <a:noFill/>
                          <a:miter/>
                        </a:ln>
                      </p:spPr>
                    </p:pic>
                  </p:oleObj>
                </mc:Fallback>
              </mc:AlternateContent>
            </a:graphicData>
          </a:graphic>
        </p:graphicFrame>
        <p:graphicFrame>
          <p:nvGraphicFramePr>
            <p:cNvPr id="133132" name="Object 10"/>
            <p:cNvGraphicFramePr/>
            <p:nvPr/>
          </p:nvGraphicFramePr>
          <p:xfrm>
            <a:off x="2880" y="3203"/>
            <a:ext cx="2544" cy="493"/>
          </p:xfrm>
          <a:graphic>
            <a:graphicData uri="http://schemas.openxmlformats.org/presentationml/2006/ole">
              <mc:AlternateContent xmlns:mc="http://schemas.openxmlformats.org/markup-compatibility/2006">
                <mc:Choice xmlns:v="urn:schemas-microsoft-com:vml" Requires="v">
                  <p:oleObj r:id="rId20" imgW="2387600" imgH="457200" progId="Equation.3">
                    <p:embed/>
                  </p:oleObj>
                </mc:Choice>
                <mc:Fallback>
                  <p:oleObj r:id="rId20" imgW="2387600" imgH="457200" progId="Equation.3">
                    <p:embed/>
                    <p:pic>
                      <p:nvPicPr>
                        <p:cNvPr id="133132" name="Object 10"/>
                        <p:cNvPicPr/>
                        <p:nvPr/>
                      </p:nvPicPr>
                      <p:blipFill>
                        <a:blip r:embed="rId21"/>
                        <a:stretch>
                          <a:fillRect/>
                        </a:stretch>
                      </p:blipFill>
                      <p:spPr>
                        <a:xfrm>
                          <a:off x="2880" y="3203"/>
                          <a:ext cx="2544" cy="493"/>
                        </a:xfrm>
                        <a:prstGeom prst="rect">
                          <a:avLst/>
                        </a:prstGeom>
                        <a:noFill/>
                        <a:ln w="38100">
                          <a:noFill/>
                          <a:miter/>
                        </a:ln>
                      </p:spPr>
                    </p:pic>
                  </p:oleObj>
                </mc:Fallback>
              </mc:AlternateContent>
            </a:graphicData>
          </a:graphic>
        </p:graphicFrame>
        <p:sp>
          <p:nvSpPr>
            <p:cNvPr id="133133" name="Rectangle 13"/>
            <p:cNvSpPr/>
            <p:nvPr>
              <p:custDataLst>
                <p:tags r:id="rId7"/>
              </p:custDataLst>
            </p:nvPr>
          </p:nvSpPr>
          <p:spPr>
            <a:xfrm>
              <a:off x="192" y="2810"/>
              <a:ext cx="2334" cy="335"/>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50000"/>
                </a:spcBef>
                <a:spcAft>
                  <a:spcPct val="0"/>
                </a:spcAft>
                <a:buClr>
                  <a:schemeClr val="accent2"/>
                </a:buClr>
                <a:buFont typeface="Wingdings" panose="05000000000000000000" pitchFamily="2" charset="2"/>
                <a:buChar char="§"/>
              </a:pPr>
              <a:r>
                <a:rPr lang="en-US" altLang="zh-CN" sz="2600" b="1"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采用</a:t>
              </a:r>
              <a:r>
                <a:rPr lang="en-US" altLang="zh-CN" sz="2600" b="1" dirty="0">
                  <a:solidFill>
                    <a:srgbClr val="000000"/>
                  </a:solidFill>
                  <a:latin typeface="微软雅黑" panose="020B0503020204020204" pitchFamily="34" charset="-122"/>
                </a:rPr>
                <a:t>Zadeh</a:t>
              </a:r>
              <a:r>
                <a:rPr lang="en-US" altLang="en-US" sz="2600" b="1" dirty="0">
                  <a:solidFill>
                    <a:srgbClr val="000000"/>
                  </a:solidFill>
                  <a:latin typeface="微软雅黑" panose="020B0503020204020204" pitchFamily="34" charset="-122"/>
                </a:rPr>
                <a:t>表示法</a:t>
              </a:r>
              <a:r>
                <a:rPr lang="en-US" altLang="zh-CN" sz="2600" b="1" dirty="0">
                  <a:solidFill>
                    <a:srgbClr val="000000"/>
                  </a:solidFill>
                  <a:latin typeface="微软雅黑" panose="020B0503020204020204" pitchFamily="34" charset="-122"/>
                </a:rPr>
                <a:t>:  </a:t>
              </a:r>
            </a:p>
          </p:txBody>
        </p:sp>
      </p:grpSp>
      <p:sp>
        <p:nvSpPr>
          <p:cNvPr id="133130" name="文本框 2"/>
          <p:cNvSpPr txBox="1"/>
          <p:nvPr>
            <p:custDataLst>
              <p:tags r:id="rId6"/>
            </p:custDataLst>
          </p:nvPr>
        </p:nvSpPr>
        <p:spPr>
          <a:xfrm>
            <a:off x="1919289" y="1431926"/>
            <a:ext cx="8396287" cy="94115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469900" indent="-469900" algn="just" defTabSz="914400" eaLnBrk="1" hangingPunct="1">
              <a:lnSpc>
                <a:spcPct val="120000"/>
              </a:lnSpc>
              <a:spcBef>
                <a:spcPct val="30000"/>
              </a:spcBef>
              <a:spcAft>
                <a:spcPct val="0"/>
              </a:spcAft>
              <a:buClr>
                <a:schemeClr val="accent2"/>
              </a:buClr>
              <a:buFont typeface="Wingdings" panose="05000000000000000000" pitchFamily="2" charset="2"/>
              <a:buChar char="§"/>
            </a:pPr>
            <a:r>
              <a:rPr lang="en-US" altLang="en-US" sz="2400" b="1" dirty="0">
                <a:solidFill>
                  <a:srgbClr val="000000"/>
                </a:solidFill>
                <a:latin typeface="微软雅黑" panose="020B0503020204020204" pitchFamily="34" charset="-122"/>
                <a:sym typeface="宋体" panose="02010600030101010101" pitchFamily="2" charset="-122"/>
              </a:rPr>
              <a:t>常见的隶属函数有正态分布、三角分布、梯形分布等。 </a:t>
            </a:r>
          </a:p>
        </p:txBody>
      </p:sp>
    </p:spTree>
    <p:custDataLst>
      <p:tags r:id="rId1"/>
    </p:custDataLst>
    <p:extLst>
      <p:ext uri="{BB962C8B-B14F-4D97-AF65-F5344CB8AC3E}">
        <p14:creationId xmlns:p14="http://schemas.microsoft.com/office/powerpoint/2010/main" val="31605212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Bottom)">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图片 6"/>
          <p:cNvPicPr>
            <a:picLocks noChangeAspect="1"/>
          </p:cNvPicPr>
          <p:nvPr>
            <p:custDataLst>
              <p:tags r:id="rId2"/>
            </p:custDataLst>
          </p:nvPr>
        </p:nvPicPr>
        <p:blipFill>
          <a:blip r:embed="rId16"/>
          <a:stretch>
            <a:fillRect/>
          </a:stretch>
        </p:blipFill>
        <p:spPr>
          <a:xfrm>
            <a:off x="1524000" y="6137276"/>
            <a:ext cx="539750" cy="720725"/>
          </a:xfrm>
          <a:prstGeom prst="rect">
            <a:avLst/>
          </a:prstGeom>
          <a:noFill/>
          <a:ln w="9525">
            <a:noFill/>
          </a:ln>
        </p:spPr>
      </p:pic>
      <p:pic>
        <p:nvPicPr>
          <p:cNvPr id="134147" name="图片 5"/>
          <p:cNvPicPr>
            <a:picLocks noChangeAspect="1"/>
          </p:cNvPicPr>
          <p:nvPr>
            <p:custDataLst>
              <p:tags r:id="rId3"/>
            </p:custDataLst>
          </p:nvPr>
        </p:nvPicPr>
        <p:blipFill>
          <a:blip r:embed="rId17"/>
          <a:stretch>
            <a:fillRect/>
          </a:stretch>
        </p:blipFill>
        <p:spPr>
          <a:xfrm>
            <a:off x="10128250" y="6132514"/>
            <a:ext cx="539750" cy="720725"/>
          </a:xfrm>
          <a:prstGeom prst="rect">
            <a:avLst/>
          </a:prstGeom>
          <a:noFill/>
          <a:ln w="9525">
            <a:noFill/>
          </a:ln>
        </p:spPr>
      </p:pic>
      <p:sp>
        <p:nvSpPr>
          <p:cNvPr id="13414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371</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49" name="Rectangle 5"/>
          <p:cNvSpPr/>
          <p:nvPr>
            <p:custDataLst>
              <p:tags r:id="rId4"/>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4150" name="Rectangle 7"/>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4151" name="Rectangle 9"/>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4152" name="Rectangle 11"/>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4153" name="Rectangle 13"/>
          <p:cNvSpPr/>
          <p:nvPr>
            <p:custDataLst>
              <p:tags r:id="rId8"/>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4154" name="Rectangle 15"/>
          <p:cNvSpPr/>
          <p:nvPr>
            <p:custDataLst>
              <p:tags r:id="rId9"/>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4155" name="Rectangle 17"/>
          <p:cNvSpPr/>
          <p:nvPr>
            <p:custDataLst>
              <p:tags r:id="rId10"/>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4156" name="Rectangle 19"/>
          <p:cNvSpPr/>
          <p:nvPr>
            <p:custDataLst>
              <p:tags r:id="rId11"/>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0061" name="Rectangle 2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4.4.3  模糊集合的运算</a:t>
            </a:r>
          </a:p>
        </p:txBody>
      </p:sp>
      <p:sp>
        <p:nvSpPr>
          <p:cNvPr id="134158" name="文本框 2"/>
          <p:cNvSpPr txBox="1"/>
          <p:nvPr>
            <p:custDataLst>
              <p:tags r:id="rId12"/>
            </p:custDataLst>
          </p:nvPr>
        </p:nvSpPr>
        <p:spPr>
          <a:xfrm>
            <a:off x="1915160" y="1179831"/>
            <a:ext cx="8301990" cy="2122805"/>
          </a:xfrm>
          <a:prstGeom prst="rect">
            <a:avLst/>
          </a:prstGeom>
          <a:noFill/>
          <a:ln w="9525">
            <a:noFill/>
          </a:ln>
        </p:spPr>
        <p:txBody>
          <a:bodyPr wrap="squar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50000"/>
              </a:lnSpc>
              <a:spcAft>
                <a:spcPct val="0"/>
              </a:spcAft>
              <a:buNone/>
            </a:pPr>
            <a:r>
              <a:rPr lang="en-US" altLang="zh-CN" sz="2200" dirty="0">
                <a:solidFill>
                  <a:srgbClr val="000000"/>
                </a:solidFill>
                <a:latin typeface="微软雅黑" panose="020B0503020204020204" pitchFamily="34" charset="-122"/>
              </a:rPr>
              <a:t>     </a:t>
            </a:r>
            <a:r>
              <a:rPr lang="en-US" altLang="en-US" sz="2200" dirty="0">
                <a:solidFill>
                  <a:srgbClr val="000000"/>
                </a:solidFill>
                <a:latin typeface="微软雅黑" panose="020B0503020204020204" pitchFamily="34" charset="-122"/>
              </a:rPr>
              <a:t>模糊集合是经典集合的推广，经典集合中的运算可以推广到模糊集合。但由于模糊集合要由它的隶属函数加以确定，所以，需要重新定义模糊集合的基本运算。</a:t>
            </a:r>
          </a:p>
          <a:p>
            <a:pPr marL="0" indent="0" defTabSz="914400" eaLnBrk="1" hangingPunct="1">
              <a:lnSpc>
                <a:spcPct val="150000"/>
              </a:lnSpc>
              <a:spcAft>
                <a:spcPct val="0"/>
              </a:spcAft>
              <a:buNone/>
            </a:pPr>
            <a:r>
              <a:rPr lang="en-US" altLang="en-US" sz="2200" dirty="0">
                <a:solidFill>
                  <a:srgbClr val="000000"/>
                </a:solidFill>
                <a:latin typeface="微软雅黑" panose="020B0503020204020204" pitchFamily="34" charset="-122"/>
              </a:rPr>
              <a:t>设</a:t>
            </a:r>
            <a:r>
              <a:rPr lang="en-US" altLang="zh-CN" sz="2200" dirty="0">
                <a:solidFill>
                  <a:srgbClr val="000000"/>
                </a:solidFill>
                <a:latin typeface="微软雅黑" panose="020B0503020204020204" pitchFamily="34" charset="-122"/>
              </a:rPr>
              <a:t>A</a:t>
            </a:r>
            <a:r>
              <a:rPr lang="en-US" altLang="en-US" sz="2200" dirty="0">
                <a:solidFill>
                  <a:srgbClr val="000000"/>
                </a:solidFill>
                <a:latin typeface="微软雅黑" panose="020B0503020204020204" pitchFamily="34" charset="-122"/>
              </a:rPr>
              <a:t>、</a:t>
            </a:r>
            <a:r>
              <a:rPr lang="en-US" altLang="zh-CN" sz="2200" dirty="0">
                <a:solidFill>
                  <a:srgbClr val="000000"/>
                </a:solidFill>
                <a:latin typeface="微软雅黑" panose="020B0503020204020204" pitchFamily="34" charset="-122"/>
              </a:rPr>
              <a:t>B</a:t>
            </a:r>
            <a:r>
              <a:rPr lang="en-US" altLang="en-US" sz="2200" dirty="0">
                <a:solidFill>
                  <a:srgbClr val="000000"/>
                </a:solidFill>
                <a:latin typeface="微软雅黑" panose="020B0503020204020204" pitchFamily="34" charset="-122"/>
              </a:rPr>
              <a:t>是</a:t>
            </a:r>
            <a:r>
              <a:rPr lang="en-US" altLang="zh-CN" sz="2200" dirty="0">
                <a:solidFill>
                  <a:srgbClr val="000000"/>
                </a:solidFill>
                <a:latin typeface="微软雅黑" panose="020B0503020204020204" pitchFamily="34" charset="-122"/>
              </a:rPr>
              <a:t>U</a:t>
            </a:r>
            <a:r>
              <a:rPr lang="en-US" altLang="en-US" sz="2200" dirty="0">
                <a:solidFill>
                  <a:srgbClr val="000000"/>
                </a:solidFill>
                <a:latin typeface="微软雅黑" panose="020B0503020204020204" pitchFamily="34" charset="-122"/>
              </a:rPr>
              <a:t>中的两个模糊子集，隶属度函数分别为μ</a:t>
            </a:r>
            <a:r>
              <a:rPr lang="en-US" altLang="zh-CN" sz="2200" dirty="0">
                <a:solidFill>
                  <a:srgbClr val="000000"/>
                </a:solidFill>
                <a:latin typeface="微软雅黑" panose="020B0503020204020204" pitchFamily="34" charset="-122"/>
              </a:rPr>
              <a:t>A</a:t>
            </a:r>
            <a:r>
              <a:rPr lang="en-US" altLang="en-US" sz="2200" dirty="0">
                <a:solidFill>
                  <a:srgbClr val="000000"/>
                </a:solidFill>
                <a:latin typeface="微软雅黑" panose="020B0503020204020204" pitchFamily="34" charset="-122"/>
              </a:rPr>
              <a:t>和μ</a:t>
            </a:r>
            <a:r>
              <a:rPr lang="en-US" altLang="zh-CN" sz="2200" dirty="0">
                <a:solidFill>
                  <a:srgbClr val="000000"/>
                </a:solidFill>
                <a:latin typeface="微软雅黑" panose="020B0503020204020204" pitchFamily="34" charset="-122"/>
              </a:rPr>
              <a:t>B</a:t>
            </a:r>
            <a:r>
              <a:rPr lang="en-US" altLang="en-US" sz="2200" dirty="0">
                <a:solidFill>
                  <a:srgbClr val="000000"/>
                </a:solidFill>
                <a:latin typeface="微软雅黑" panose="020B0503020204020204" pitchFamily="34" charset="-122"/>
              </a:rPr>
              <a:t>。</a:t>
            </a:r>
          </a:p>
        </p:txBody>
      </p:sp>
      <p:sp>
        <p:nvSpPr>
          <p:cNvPr id="134159" name="Rectangle 24"/>
          <p:cNvSpPr/>
          <p:nvPr>
            <p:custDataLst>
              <p:tags r:id="rId13"/>
            </p:custDataLst>
          </p:nvPr>
        </p:nvSpPr>
        <p:spPr>
          <a:xfrm>
            <a:off x="2063750" y="4869181"/>
            <a:ext cx="8153400" cy="892175"/>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30000"/>
              </a:spcBef>
              <a:spcAft>
                <a:spcPct val="0"/>
              </a:spcAft>
              <a:buClr>
                <a:schemeClr val="accent2"/>
              </a:buClr>
              <a:buNone/>
            </a:pPr>
            <a:r>
              <a:rPr lang="en-US" altLang="en-US" sz="2000"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2</a:t>
            </a:r>
            <a:r>
              <a:rPr lang="en-US" altLang="en-US" sz="2000" b="1" dirty="0">
                <a:solidFill>
                  <a:srgbClr val="000000"/>
                </a:solidFill>
                <a:latin typeface="微软雅黑" panose="020B0503020204020204" pitchFamily="34" charset="-122"/>
              </a:rPr>
              <a:t>）模糊集合的相等关系</a:t>
            </a:r>
          </a:p>
          <a:p>
            <a:pPr marL="0" indent="0" defTabSz="914400" eaLnBrk="1" hangingPunct="1">
              <a:lnSpc>
                <a:spcPct val="120000"/>
              </a:lnSpc>
              <a:spcBef>
                <a:spcPct val="30000"/>
              </a:spcBef>
              <a:spcAft>
                <a:spcPct val="0"/>
              </a:spcAft>
              <a:buClr>
                <a:schemeClr val="accent2"/>
              </a:buClr>
              <a:buFont typeface="Wingdings" panose="05000000000000000000" pitchFamily="2" charset="2"/>
              <a:buChar char="§"/>
            </a:pPr>
            <a:r>
              <a:rPr lang="en-US" altLang="en-US" sz="2000" dirty="0">
                <a:solidFill>
                  <a:srgbClr val="000000"/>
                </a:solidFill>
                <a:latin typeface="微软雅黑" panose="020B0503020204020204" pitchFamily="34" charset="-122"/>
              </a:rPr>
              <a:t>  </a:t>
            </a:r>
            <a:r>
              <a:rPr lang="en-US" altLang="en-US" sz="2000" b="1" dirty="0">
                <a:solidFill>
                  <a:srgbClr val="000000"/>
                </a:solidFill>
                <a:latin typeface="微软雅黑" panose="020B0503020204020204" pitchFamily="34" charset="-122"/>
              </a:rPr>
              <a:t>若                       ，则</a:t>
            </a:r>
          </a:p>
        </p:txBody>
      </p:sp>
      <p:graphicFrame>
        <p:nvGraphicFramePr>
          <p:cNvPr id="134160" name="Object 8"/>
          <p:cNvGraphicFramePr/>
          <p:nvPr/>
        </p:nvGraphicFramePr>
        <p:xfrm>
          <a:off x="2927034" y="5334319"/>
          <a:ext cx="1800225" cy="465137"/>
        </p:xfrm>
        <a:graphic>
          <a:graphicData uri="http://schemas.openxmlformats.org/presentationml/2006/ole">
            <mc:AlternateContent xmlns:mc="http://schemas.openxmlformats.org/markup-compatibility/2006">
              <mc:Choice xmlns:v="urn:schemas-microsoft-com:vml" Requires="v">
                <p:oleObj r:id="rId18" imgW="684530" imgH="177800" progId="Equation.DSMT4">
                  <p:embed/>
                </p:oleObj>
              </mc:Choice>
              <mc:Fallback>
                <p:oleObj r:id="rId18" imgW="684530" imgH="177800" progId="Equation.DSMT4">
                  <p:embed/>
                  <p:pic>
                    <p:nvPicPr>
                      <p:cNvPr id="134160" name="Object 8"/>
                      <p:cNvPicPr/>
                      <p:nvPr/>
                    </p:nvPicPr>
                    <p:blipFill>
                      <a:blip r:embed="rId19"/>
                      <a:stretch>
                        <a:fillRect/>
                      </a:stretch>
                    </p:blipFill>
                    <p:spPr>
                      <a:xfrm>
                        <a:off x="2927034" y="5334319"/>
                        <a:ext cx="1800225" cy="465137"/>
                      </a:xfrm>
                      <a:prstGeom prst="rect">
                        <a:avLst/>
                      </a:prstGeom>
                      <a:noFill/>
                      <a:ln w="38100">
                        <a:noFill/>
                        <a:miter/>
                      </a:ln>
                    </p:spPr>
                  </p:pic>
                </p:oleObj>
              </mc:Fallback>
            </mc:AlternateContent>
          </a:graphicData>
        </a:graphic>
      </p:graphicFrame>
      <p:graphicFrame>
        <p:nvGraphicFramePr>
          <p:cNvPr id="134161" name="Object 10"/>
          <p:cNvGraphicFramePr/>
          <p:nvPr/>
        </p:nvGraphicFramePr>
        <p:xfrm>
          <a:off x="5679758" y="5373053"/>
          <a:ext cx="781050" cy="311150"/>
        </p:xfrm>
        <a:graphic>
          <a:graphicData uri="http://schemas.openxmlformats.org/presentationml/2006/ole">
            <mc:AlternateContent xmlns:mc="http://schemas.openxmlformats.org/markup-compatibility/2006">
              <mc:Choice xmlns:v="urn:schemas-microsoft-com:vml" Requires="v">
                <p:oleObj r:id="rId20" imgW="367665" imgH="165100" progId="Equation.3">
                  <p:embed/>
                </p:oleObj>
              </mc:Choice>
              <mc:Fallback>
                <p:oleObj r:id="rId20" imgW="367665" imgH="165100" progId="Equation.3">
                  <p:embed/>
                  <p:pic>
                    <p:nvPicPr>
                      <p:cNvPr id="134161" name="Object 10"/>
                      <p:cNvPicPr/>
                      <p:nvPr/>
                    </p:nvPicPr>
                    <p:blipFill>
                      <a:blip r:embed="rId21"/>
                      <a:stretch>
                        <a:fillRect/>
                      </a:stretch>
                    </p:blipFill>
                    <p:spPr>
                      <a:xfrm>
                        <a:off x="5679758" y="5373053"/>
                        <a:ext cx="781050" cy="311150"/>
                      </a:xfrm>
                      <a:prstGeom prst="rect">
                        <a:avLst/>
                      </a:prstGeom>
                      <a:noFill/>
                      <a:ln w="38100">
                        <a:noFill/>
                        <a:miter/>
                      </a:ln>
                    </p:spPr>
                  </p:pic>
                </p:oleObj>
              </mc:Fallback>
            </mc:AlternateContent>
          </a:graphicData>
        </a:graphic>
      </p:graphicFrame>
      <p:sp>
        <p:nvSpPr>
          <p:cNvPr id="21" name="Rectangle 3"/>
          <p:cNvSpPr txBox="1">
            <a:spLocks noChangeArrowheads="1"/>
          </p:cNvSpPr>
          <p:nvPr>
            <p:custDataLst>
              <p:tags r:id="rId14"/>
            </p:custDataLst>
          </p:nvPr>
        </p:nvSpPr>
        <p:spPr bwMode="auto">
          <a:xfrm>
            <a:off x="2067878" y="3716973"/>
            <a:ext cx="8153400" cy="966788"/>
          </a:xfrm>
          <a:prstGeom prst="rect">
            <a:avLst/>
          </a:prstGeom>
          <a:gradFill rotWithShape="0">
            <a:gsLst>
              <a:gs pos="0">
                <a:srgbClr val="CCFFFF"/>
              </a:gs>
              <a:gs pos="100000">
                <a:schemeClr val="bg1"/>
              </a:gs>
            </a:gsLst>
            <a:path path="rect">
              <a:fillToRect l="100000" b="100000"/>
            </a:path>
          </a:gradFill>
          <a:ln>
            <a:solidFill>
              <a:srgbClr val="808080"/>
            </a:solidFill>
            <a:miter lim="800000"/>
          </a:ln>
        </p:spPr>
        <p:txBody>
          <a:bodyPr vert="horz" wrap="square" lIns="91440" tIns="45720" rIns="91440" bIns="45720" numCol="1" anchor="t" anchorCtr="0" compatLnSpc="1"/>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6850" indent="-196850" algn="just" defTabSz="914400" eaLnBrk="1" hangingPunct="1">
              <a:lnSpc>
                <a:spcPct val="120000"/>
              </a:lnSpc>
              <a:spcBef>
                <a:spcPct val="30000"/>
              </a:spcBef>
              <a:spcAft>
                <a:spcPct val="0"/>
              </a:spcAft>
              <a:buClr>
                <a:schemeClr val="accent2"/>
              </a:buClr>
              <a:buNone/>
              <a:defRPr/>
            </a:pPr>
            <a:r>
              <a:rPr lang="zh-CN" altLang="en-US" sz="2000" b="1">
                <a:solidFill>
                  <a:srgbClr val="000000"/>
                </a:solidFill>
                <a:latin typeface="微软雅黑" panose="020B0503020204020204" pitchFamily="34" charset="-122"/>
                <a:sym typeface="微软雅黑" panose="020B0503020204020204" pitchFamily="34" charset="-122"/>
              </a:rPr>
              <a:t>（1）模糊集合的包含关系</a:t>
            </a:r>
          </a:p>
          <a:p>
            <a:pPr marL="196850" indent="-196850" algn="just" defTabSz="914400" eaLnBrk="1" hangingPunct="1">
              <a:lnSpc>
                <a:spcPct val="120000"/>
              </a:lnSpc>
              <a:spcBef>
                <a:spcPct val="30000"/>
              </a:spcBef>
              <a:spcAft>
                <a:spcPct val="0"/>
              </a:spcAft>
              <a:buClr>
                <a:schemeClr val="accent2"/>
              </a:buClr>
              <a:buNone/>
              <a:defRPr/>
            </a:pPr>
            <a:r>
              <a:rPr lang="zh-CN" altLang="en-US" sz="2000" b="1">
                <a:solidFill>
                  <a:srgbClr val="000000"/>
                </a:solidFill>
                <a:latin typeface="微软雅黑" panose="020B0503020204020204" pitchFamily="34" charset="-122"/>
                <a:sym typeface="微软雅黑" panose="020B0503020204020204" pitchFamily="34" charset="-122"/>
              </a:rPr>
              <a:t> </a:t>
            </a:r>
            <a:r>
              <a:rPr lang="zh-CN" altLang="en-US" sz="2000" b="1">
                <a:solidFill>
                  <a:srgbClr val="000000"/>
                </a:solidFill>
                <a:latin typeface="微软雅黑" panose="020B0503020204020204" pitchFamily="34" charset="-122"/>
                <a:sym typeface="宋体" panose="02010600030101010101" pitchFamily="2" charset="-122"/>
              </a:rPr>
              <a:t>若对于任一x∈U都有                 ，则</a:t>
            </a:r>
            <a:r>
              <a:rPr lang="zh-CN" altLang="en-US" sz="2000" b="1">
                <a:solidFill>
                  <a:srgbClr val="000000"/>
                </a:solidFill>
                <a:latin typeface="微软雅黑" panose="020B0503020204020204" pitchFamily="34" charset="-122"/>
                <a:sym typeface="微软雅黑" panose="020B0503020204020204" pitchFamily="34" charset="-122"/>
              </a:rPr>
              <a:t>       </a:t>
            </a:r>
            <a:endParaRPr lang="zh-CN" altLang="en-US" sz="2000" b="1" dirty="0">
              <a:solidFill>
                <a:srgbClr val="000000"/>
              </a:solidFill>
              <a:latin typeface="微软雅黑" panose="020B0503020204020204" pitchFamily="34" charset="-122"/>
              <a:sym typeface="微软雅黑" panose="020B0503020204020204" pitchFamily="34" charset="-122"/>
            </a:endParaRPr>
          </a:p>
        </p:txBody>
      </p:sp>
      <p:graphicFrame>
        <p:nvGraphicFramePr>
          <p:cNvPr id="134163" name="Object 4"/>
          <p:cNvGraphicFramePr/>
          <p:nvPr/>
        </p:nvGraphicFramePr>
        <p:xfrm>
          <a:off x="4738688" y="4200526"/>
          <a:ext cx="1657350" cy="392113"/>
        </p:xfrm>
        <a:graphic>
          <a:graphicData uri="http://schemas.openxmlformats.org/presentationml/2006/ole">
            <mc:AlternateContent xmlns:mc="http://schemas.openxmlformats.org/markup-compatibility/2006">
              <mc:Choice xmlns:v="urn:schemas-microsoft-com:vml" Requires="v">
                <p:oleObj r:id="rId22" imgW="684530" imgH="177800" progId="Equation.DSMT4">
                  <p:embed/>
                </p:oleObj>
              </mc:Choice>
              <mc:Fallback>
                <p:oleObj r:id="rId22" imgW="684530" imgH="177800" progId="Equation.DSMT4">
                  <p:embed/>
                  <p:pic>
                    <p:nvPicPr>
                      <p:cNvPr id="134163" name="Object 4"/>
                      <p:cNvPicPr/>
                      <p:nvPr/>
                    </p:nvPicPr>
                    <p:blipFill>
                      <a:blip r:embed="rId23"/>
                      <a:stretch>
                        <a:fillRect/>
                      </a:stretch>
                    </p:blipFill>
                    <p:spPr>
                      <a:xfrm>
                        <a:off x="4738688" y="4200526"/>
                        <a:ext cx="1657350" cy="392113"/>
                      </a:xfrm>
                      <a:prstGeom prst="rect">
                        <a:avLst/>
                      </a:prstGeom>
                      <a:noFill/>
                      <a:ln w="38100">
                        <a:noFill/>
                        <a:miter/>
                      </a:ln>
                    </p:spPr>
                  </p:pic>
                </p:oleObj>
              </mc:Fallback>
            </mc:AlternateContent>
          </a:graphicData>
        </a:graphic>
      </p:graphicFrame>
      <p:graphicFrame>
        <p:nvGraphicFramePr>
          <p:cNvPr id="134164" name="Object 6"/>
          <p:cNvGraphicFramePr/>
          <p:nvPr/>
        </p:nvGraphicFramePr>
        <p:xfrm>
          <a:off x="6970714" y="4200526"/>
          <a:ext cx="884237" cy="320675"/>
        </p:xfrm>
        <a:graphic>
          <a:graphicData uri="http://schemas.openxmlformats.org/presentationml/2006/ole">
            <mc:AlternateContent xmlns:mc="http://schemas.openxmlformats.org/markup-compatibility/2006">
              <mc:Choice xmlns:v="urn:schemas-microsoft-com:vml" Requires="v">
                <p:oleObj r:id="rId24" imgW="405765" imgH="165100" progId="Equation.3">
                  <p:embed/>
                </p:oleObj>
              </mc:Choice>
              <mc:Fallback>
                <p:oleObj r:id="rId24" imgW="405765" imgH="165100" progId="Equation.3">
                  <p:embed/>
                  <p:pic>
                    <p:nvPicPr>
                      <p:cNvPr id="134164" name="Object 6"/>
                      <p:cNvPicPr/>
                      <p:nvPr/>
                    </p:nvPicPr>
                    <p:blipFill>
                      <a:blip r:embed="rId25"/>
                      <a:stretch>
                        <a:fillRect/>
                      </a:stretch>
                    </p:blipFill>
                    <p:spPr>
                      <a:xfrm>
                        <a:off x="6970714" y="4200526"/>
                        <a:ext cx="884237" cy="320675"/>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423167969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图片 6"/>
          <p:cNvPicPr>
            <a:picLocks noChangeAspect="1"/>
          </p:cNvPicPr>
          <p:nvPr>
            <p:custDataLst>
              <p:tags r:id="rId2"/>
            </p:custDataLst>
          </p:nvPr>
        </p:nvPicPr>
        <p:blipFill>
          <a:blip r:embed="rId14"/>
          <a:stretch>
            <a:fillRect/>
          </a:stretch>
        </p:blipFill>
        <p:spPr>
          <a:xfrm>
            <a:off x="1524000" y="6137276"/>
            <a:ext cx="539750" cy="720725"/>
          </a:xfrm>
          <a:prstGeom prst="rect">
            <a:avLst/>
          </a:prstGeom>
          <a:noFill/>
          <a:ln w="9525">
            <a:noFill/>
          </a:ln>
        </p:spPr>
      </p:pic>
      <p:pic>
        <p:nvPicPr>
          <p:cNvPr id="135171" name="图片 5"/>
          <p:cNvPicPr>
            <a:picLocks noChangeAspect="1"/>
          </p:cNvPicPr>
          <p:nvPr>
            <p:custDataLst>
              <p:tags r:id="rId3"/>
            </p:custDataLst>
          </p:nvPr>
        </p:nvPicPr>
        <p:blipFill>
          <a:blip r:embed="rId15"/>
          <a:stretch>
            <a:fillRect/>
          </a:stretch>
        </p:blipFill>
        <p:spPr>
          <a:xfrm>
            <a:off x="10128250" y="6132514"/>
            <a:ext cx="539750" cy="720725"/>
          </a:xfrm>
          <a:prstGeom prst="rect">
            <a:avLst/>
          </a:prstGeom>
          <a:noFill/>
          <a:ln w="9525">
            <a:noFill/>
          </a:ln>
        </p:spPr>
      </p:pic>
      <p:sp>
        <p:nvSpPr>
          <p:cNvPr id="13517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372</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173" name="Rectangle 5"/>
          <p:cNvSpPr/>
          <p:nvPr>
            <p:custDataLst>
              <p:tags r:id="rId4"/>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5174" name="Rectangle 7"/>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5175" name="Rectangle 9"/>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5176" name="Rectangle 11"/>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5177" name="Rectangle 13"/>
          <p:cNvSpPr/>
          <p:nvPr>
            <p:custDataLst>
              <p:tags r:id="rId8"/>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5178" name="Rectangle 15"/>
          <p:cNvSpPr/>
          <p:nvPr>
            <p:custDataLst>
              <p:tags r:id="rId9"/>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5179" name="Rectangle 17"/>
          <p:cNvSpPr/>
          <p:nvPr>
            <p:custDataLst>
              <p:tags r:id="rId10"/>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5180" name="Rectangle 19"/>
          <p:cNvSpPr/>
          <p:nvPr>
            <p:custDataLst>
              <p:tags r:id="rId11"/>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5181" name="Rectangle 23"/>
          <p:cNvSpPr/>
          <p:nvPr>
            <p:custDataLst>
              <p:tags r:id="rId12"/>
            </p:custDataLst>
          </p:nvPr>
        </p:nvSpPr>
        <p:spPr>
          <a:xfrm>
            <a:off x="1974850" y="1622425"/>
            <a:ext cx="8153400" cy="1354138"/>
          </a:xfrm>
          <a:prstGeom prst="rect">
            <a:avLst/>
          </a:prstGeom>
          <a:gradFill rotWithShape="0">
            <a:gsLst>
              <a:gs pos="0">
                <a:srgbClr val="99CCFF"/>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20000"/>
              </a:lnSpc>
              <a:spcBef>
                <a:spcPct val="50000"/>
              </a:spcBef>
              <a:spcAft>
                <a:spcPct val="0"/>
              </a:spcAft>
              <a:buClr>
                <a:schemeClr val="accent2"/>
              </a:buClr>
              <a:buNone/>
            </a:pPr>
            <a:r>
              <a:rPr lang="en-US"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3</a:t>
            </a:r>
            <a:r>
              <a:rPr lang="en-US" altLang="en-US" sz="2000" b="1" dirty="0">
                <a:solidFill>
                  <a:srgbClr val="000000"/>
                </a:solidFill>
                <a:latin typeface="微软雅黑" panose="020B0503020204020204" pitchFamily="34" charset="-122"/>
              </a:rPr>
              <a:t>）模糊集合的交并补运算</a:t>
            </a:r>
          </a:p>
          <a:p>
            <a:pPr marL="0" indent="0" defTabSz="914400" eaLnBrk="1" hangingPunct="1">
              <a:lnSpc>
                <a:spcPct val="120000"/>
              </a:lnSpc>
              <a:spcBef>
                <a:spcPct val="30000"/>
              </a:spcBef>
              <a:spcAft>
                <a:spcPct val="0"/>
              </a:spcAft>
              <a:buClr>
                <a:schemeClr val="accent2"/>
              </a:buClr>
              <a:buNone/>
            </a:pPr>
            <a:r>
              <a:rPr lang="en-US" altLang="en-US" sz="2000" dirty="0">
                <a:solidFill>
                  <a:srgbClr val="000000"/>
                </a:solidFill>
                <a:latin typeface="微软雅黑" panose="020B0503020204020204" pitchFamily="34" charset="-122"/>
              </a:rPr>
              <a:t>   </a:t>
            </a:r>
            <a:r>
              <a:rPr lang="en-US" altLang="en-US" sz="2000" b="1" dirty="0">
                <a:solidFill>
                  <a:srgbClr val="000000"/>
                </a:solidFill>
                <a:latin typeface="微软雅黑" panose="020B0503020204020204" pitchFamily="34" charset="-122"/>
              </a:rPr>
              <a:t>①  交运算</a:t>
            </a:r>
            <a:r>
              <a:rPr lang="en-US" altLang="zh-CN" sz="2000" b="1" dirty="0">
                <a:solidFill>
                  <a:srgbClr val="000000"/>
                </a:solidFill>
                <a:latin typeface="微软雅黑" panose="020B0503020204020204" pitchFamily="34" charset="-122"/>
              </a:rPr>
              <a:t>(intersection)</a:t>
            </a:r>
          </a:p>
          <a:p>
            <a:pPr marL="0" indent="0" defTabSz="914400" eaLnBrk="1" hangingPunct="1">
              <a:lnSpc>
                <a:spcPct val="120000"/>
              </a:lnSpc>
              <a:spcBef>
                <a:spcPct val="30000"/>
              </a:spcBef>
              <a:spcAft>
                <a:spcPct val="55000"/>
              </a:spcAft>
              <a:buClr>
                <a:schemeClr val="accent2"/>
              </a:buClr>
              <a:buNone/>
            </a:pPr>
            <a:r>
              <a:rPr lang="en-US" altLang="zh-CN" sz="2000" dirty="0">
                <a:solidFill>
                  <a:srgbClr val="000000"/>
                </a:solidFill>
                <a:latin typeface="微软雅黑" panose="020B0503020204020204" pitchFamily="34" charset="-122"/>
              </a:rPr>
              <a:t> </a:t>
            </a:r>
          </a:p>
        </p:txBody>
      </p:sp>
      <p:graphicFrame>
        <p:nvGraphicFramePr>
          <p:cNvPr id="135182" name="Object 18"/>
          <p:cNvGraphicFramePr/>
          <p:nvPr/>
        </p:nvGraphicFramePr>
        <p:xfrm>
          <a:off x="5807710" y="2132965"/>
          <a:ext cx="717550" cy="342900"/>
        </p:xfrm>
        <a:graphic>
          <a:graphicData uri="http://schemas.openxmlformats.org/presentationml/2006/ole">
            <mc:AlternateContent xmlns:mc="http://schemas.openxmlformats.org/markup-compatibility/2006">
              <mc:Choice xmlns:v="urn:schemas-microsoft-com:vml" Requires="v">
                <p:oleObj r:id="rId16" imgW="406400" imgH="190500" progId="Equation.3">
                  <p:embed/>
                </p:oleObj>
              </mc:Choice>
              <mc:Fallback>
                <p:oleObj r:id="rId16" imgW="406400" imgH="190500" progId="Equation.3">
                  <p:embed/>
                  <p:pic>
                    <p:nvPicPr>
                      <p:cNvPr id="135182" name="Object 18"/>
                      <p:cNvPicPr/>
                      <p:nvPr/>
                    </p:nvPicPr>
                    <p:blipFill>
                      <a:blip r:embed="rId17"/>
                      <a:stretch>
                        <a:fillRect/>
                      </a:stretch>
                    </p:blipFill>
                    <p:spPr>
                      <a:xfrm>
                        <a:off x="5807710" y="2132965"/>
                        <a:ext cx="717550" cy="342900"/>
                      </a:xfrm>
                      <a:prstGeom prst="rect">
                        <a:avLst/>
                      </a:prstGeom>
                      <a:noFill/>
                      <a:ln w="38100">
                        <a:noFill/>
                        <a:miter/>
                      </a:ln>
                    </p:spPr>
                  </p:pic>
                </p:oleObj>
              </mc:Fallback>
            </mc:AlternateContent>
          </a:graphicData>
        </a:graphic>
      </p:graphicFrame>
      <p:graphicFrame>
        <p:nvGraphicFramePr>
          <p:cNvPr id="135183" name="Object 20"/>
          <p:cNvGraphicFramePr/>
          <p:nvPr/>
        </p:nvGraphicFramePr>
        <p:xfrm>
          <a:off x="2205039" y="2468564"/>
          <a:ext cx="6029325" cy="504825"/>
        </p:xfrm>
        <a:graphic>
          <a:graphicData uri="http://schemas.openxmlformats.org/presentationml/2006/ole">
            <mc:AlternateContent xmlns:mc="http://schemas.openxmlformats.org/markup-compatibility/2006">
              <mc:Choice xmlns:v="urn:schemas-microsoft-com:vml" Requires="v">
                <p:oleObj r:id="rId18" imgW="2093595" imgH="203200" progId="Equation.DSMT4">
                  <p:embed/>
                </p:oleObj>
              </mc:Choice>
              <mc:Fallback>
                <p:oleObj r:id="rId18" imgW="2093595" imgH="203200" progId="Equation.DSMT4">
                  <p:embed/>
                  <p:pic>
                    <p:nvPicPr>
                      <p:cNvPr id="135183" name="Object 20"/>
                      <p:cNvPicPr/>
                      <p:nvPr/>
                    </p:nvPicPr>
                    <p:blipFill>
                      <a:blip r:embed="rId19"/>
                      <a:stretch>
                        <a:fillRect/>
                      </a:stretch>
                    </p:blipFill>
                    <p:spPr>
                      <a:xfrm>
                        <a:off x="2205039" y="2468564"/>
                        <a:ext cx="6029325" cy="504825"/>
                      </a:xfrm>
                      <a:prstGeom prst="rect">
                        <a:avLst/>
                      </a:prstGeom>
                      <a:noFill/>
                      <a:ln w="38100">
                        <a:noFill/>
                        <a:miter/>
                      </a:ln>
                    </p:spPr>
                  </p:pic>
                </p:oleObj>
              </mc:Fallback>
            </mc:AlternateContent>
          </a:graphicData>
        </a:graphic>
      </p:graphicFrame>
      <p:sp>
        <p:nvSpPr>
          <p:cNvPr id="131091" name="Rectangle 2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4.4.3  模糊集合的运算</a:t>
            </a:r>
          </a:p>
        </p:txBody>
      </p:sp>
      <p:sp>
        <p:nvSpPr>
          <p:cNvPr id="135185" name="Rectangle 3"/>
          <p:cNvSpPr>
            <a:spLocks noGrp="1"/>
          </p:cNvSpPr>
          <p:nvPr/>
        </p:nvSpPr>
        <p:spPr>
          <a:xfrm>
            <a:off x="1995488" y="3536950"/>
            <a:ext cx="8153400" cy="2065338"/>
          </a:xfrm>
          <a:prstGeom prst="rect">
            <a:avLst/>
          </a:prstGeom>
          <a:gradFill rotWithShape="0">
            <a:gsLst>
              <a:gs pos="0">
                <a:srgbClr val="99CCFF"/>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469900" indent="-469900" algn="just" defTabSz="914400" eaLnBrk="1" hangingPunct="1">
              <a:lnSpc>
                <a:spcPct val="100000"/>
              </a:lnSpc>
              <a:spcAft>
                <a:spcPct val="0"/>
              </a:spcAft>
              <a:buClr>
                <a:schemeClr val="accent2"/>
              </a:buClr>
              <a:buNone/>
            </a:pPr>
            <a:r>
              <a:rPr lang="en-US" altLang="zh-CN" sz="2000" b="1" dirty="0">
                <a:latin typeface="Times New Roman" panose="02020603050405020304" pitchFamily="18" charset="0"/>
              </a:rPr>
              <a:t>   ②  </a:t>
            </a:r>
            <a:r>
              <a:rPr lang="zh-CN" altLang="en-US" sz="2000" b="1" dirty="0">
                <a:latin typeface="Times New Roman" panose="02020603050405020304" pitchFamily="18" charset="0"/>
              </a:rPr>
              <a:t>并运算</a:t>
            </a:r>
            <a:r>
              <a:rPr lang="en-US" altLang="zh-CN" sz="2000" b="1" dirty="0">
                <a:latin typeface="Times New Roman" panose="02020603050405020304" pitchFamily="18" charset="0"/>
              </a:rPr>
              <a:t>(union) </a:t>
            </a:r>
          </a:p>
          <a:p>
            <a:pPr marL="469900" indent="-469900" algn="just" defTabSz="914400" eaLnBrk="1" hangingPunct="1">
              <a:lnSpc>
                <a:spcPct val="100000"/>
              </a:lnSpc>
              <a:spcAft>
                <a:spcPct val="0"/>
              </a:spcAft>
              <a:buClr>
                <a:schemeClr val="accent2"/>
              </a:buClr>
              <a:buNone/>
            </a:pPr>
            <a:r>
              <a:rPr lang="en-US" altLang="zh-CN" sz="2000" b="1" dirty="0">
                <a:latin typeface="Times New Roman" panose="02020603050405020304" pitchFamily="18" charset="0"/>
              </a:rPr>
              <a:t>                                       </a:t>
            </a:r>
          </a:p>
          <a:p>
            <a:pPr marL="469900" indent="-469900" algn="just" defTabSz="914400" eaLnBrk="1" hangingPunct="1">
              <a:lnSpc>
                <a:spcPct val="100000"/>
              </a:lnSpc>
              <a:spcAft>
                <a:spcPct val="0"/>
              </a:spcAft>
              <a:buClr>
                <a:schemeClr val="accent2"/>
              </a:buClr>
              <a:buNone/>
            </a:pPr>
            <a:endParaRPr lang="en-US" altLang="zh-CN" sz="2000" b="1" dirty="0">
              <a:latin typeface="Times New Roman" panose="02020603050405020304" pitchFamily="18" charset="0"/>
            </a:endParaRPr>
          </a:p>
          <a:p>
            <a:pPr marL="469900" indent="-469900" algn="just" defTabSz="914400" eaLnBrk="1" hangingPunct="1">
              <a:lnSpc>
                <a:spcPct val="100000"/>
              </a:lnSpc>
              <a:spcAft>
                <a:spcPct val="0"/>
              </a:spcAft>
              <a:buClr>
                <a:schemeClr val="accent2"/>
              </a:buClr>
              <a:buNone/>
            </a:pPr>
            <a:r>
              <a:rPr lang="en-US" altLang="zh-CN" sz="2000" b="1" dirty="0">
                <a:latin typeface="Times New Roman" panose="02020603050405020304" pitchFamily="18" charset="0"/>
              </a:rPr>
              <a:t>   ③  </a:t>
            </a:r>
            <a:r>
              <a:rPr lang="zh-CN" altLang="en-US" sz="2000" b="1" dirty="0">
                <a:latin typeface="Times New Roman" panose="02020603050405020304" pitchFamily="18" charset="0"/>
              </a:rPr>
              <a:t>补运算</a:t>
            </a:r>
            <a:r>
              <a:rPr lang="en-US" altLang="zh-CN" sz="2000" b="1" dirty="0">
                <a:latin typeface="Times New Roman" panose="02020603050405020304" pitchFamily="18" charset="0"/>
              </a:rPr>
              <a:t>(complement)         </a:t>
            </a:r>
            <a:r>
              <a:rPr lang="zh-CN" altLang="en-US" sz="2000" b="1" dirty="0">
                <a:latin typeface="Times New Roman" panose="02020603050405020304" pitchFamily="18" charset="0"/>
              </a:rPr>
              <a:t>或者 </a:t>
            </a:r>
          </a:p>
          <a:p>
            <a:pPr marL="469900" indent="-469900" algn="just" defTabSz="914400" eaLnBrk="1" hangingPunct="1">
              <a:lnSpc>
                <a:spcPct val="120000"/>
              </a:lnSpc>
              <a:spcBef>
                <a:spcPct val="30000"/>
              </a:spcBef>
              <a:spcAft>
                <a:spcPct val="0"/>
              </a:spcAft>
              <a:buClr>
                <a:schemeClr val="accent2"/>
              </a:buClr>
              <a:buNone/>
            </a:pPr>
            <a:endParaRPr lang="en-US" altLang="zh-CN" sz="2000" dirty="0">
              <a:latin typeface="Times New Roman" panose="02020603050405020304" pitchFamily="18" charset="0"/>
            </a:endParaRPr>
          </a:p>
        </p:txBody>
      </p:sp>
      <p:pic>
        <p:nvPicPr>
          <p:cNvPr id="135186" name="图片 42"/>
          <p:cNvPicPr/>
          <p:nvPr/>
        </p:nvPicPr>
        <p:blipFill>
          <a:blip r:embed="rId20"/>
          <a:stretch>
            <a:fillRect/>
          </a:stretch>
        </p:blipFill>
        <p:spPr>
          <a:xfrm>
            <a:off x="4583113" y="3573146"/>
            <a:ext cx="830262" cy="315913"/>
          </a:xfrm>
          <a:prstGeom prst="rect">
            <a:avLst/>
          </a:prstGeom>
          <a:noFill/>
          <a:ln w="38100">
            <a:noFill/>
          </a:ln>
        </p:spPr>
      </p:pic>
      <p:pic>
        <p:nvPicPr>
          <p:cNvPr id="135187" name="图片 44"/>
          <p:cNvPicPr/>
          <p:nvPr/>
        </p:nvPicPr>
        <p:blipFill>
          <a:blip r:embed="rId21"/>
          <a:stretch>
            <a:fillRect/>
          </a:stretch>
        </p:blipFill>
        <p:spPr>
          <a:xfrm>
            <a:off x="2606675" y="3930650"/>
            <a:ext cx="4343400" cy="508000"/>
          </a:xfrm>
          <a:prstGeom prst="rect">
            <a:avLst/>
          </a:prstGeom>
          <a:noFill/>
          <a:ln w="38100">
            <a:noFill/>
          </a:ln>
        </p:spPr>
      </p:pic>
      <p:pic>
        <p:nvPicPr>
          <p:cNvPr id="135188" name="图片 45"/>
          <p:cNvPicPr/>
          <p:nvPr/>
        </p:nvPicPr>
        <p:blipFill>
          <a:blip r:embed="rId22"/>
          <a:stretch>
            <a:fillRect/>
          </a:stretch>
        </p:blipFill>
        <p:spPr>
          <a:xfrm>
            <a:off x="6927850" y="3930651"/>
            <a:ext cx="1828800" cy="485775"/>
          </a:xfrm>
          <a:prstGeom prst="rect">
            <a:avLst/>
          </a:prstGeom>
          <a:noFill/>
          <a:ln w="38100">
            <a:noFill/>
          </a:ln>
        </p:spPr>
      </p:pic>
      <p:pic>
        <p:nvPicPr>
          <p:cNvPr id="135189" name="图片 47"/>
          <p:cNvPicPr/>
          <p:nvPr/>
        </p:nvPicPr>
        <p:blipFill>
          <a:blip r:embed="rId23"/>
          <a:stretch>
            <a:fillRect/>
          </a:stretch>
        </p:blipFill>
        <p:spPr>
          <a:xfrm>
            <a:off x="5591493" y="4416425"/>
            <a:ext cx="277812" cy="381000"/>
          </a:xfrm>
          <a:prstGeom prst="rect">
            <a:avLst/>
          </a:prstGeom>
          <a:noFill/>
          <a:ln w="38100">
            <a:noFill/>
          </a:ln>
        </p:spPr>
      </p:pic>
      <p:pic>
        <p:nvPicPr>
          <p:cNvPr id="135190" name="图片 49"/>
          <p:cNvPicPr/>
          <p:nvPr/>
        </p:nvPicPr>
        <p:blipFill>
          <a:blip r:embed="rId24"/>
          <a:stretch>
            <a:fillRect/>
          </a:stretch>
        </p:blipFill>
        <p:spPr>
          <a:xfrm>
            <a:off x="7031674" y="4509135"/>
            <a:ext cx="422275" cy="312738"/>
          </a:xfrm>
          <a:prstGeom prst="rect">
            <a:avLst/>
          </a:prstGeom>
          <a:noFill/>
          <a:ln w="38100">
            <a:noFill/>
          </a:ln>
        </p:spPr>
      </p:pic>
      <p:pic>
        <p:nvPicPr>
          <p:cNvPr id="135191" name="图片 51"/>
          <p:cNvPicPr/>
          <p:nvPr/>
        </p:nvPicPr>
        <p:blipFill>
          <a:blip r:embed="rId25"/>
          <a:stretch>
            <a:fillRect/>
          </a:stretch>
        </p:blipFill>
        <p:spPr>
          <a:xfrm>
            <a:off x="2635250" y="4992688"/>
            <a:ext cx="3124200" cy="444500"/>
          </a:xfrm>
          <a:prstGeom prst="rect">
            <a:avLst/>
          </a:prstGeom>
          <a:noFill/>
          <a:ln w="38100">
            <a:noFill/>
          </a:ln>
        </p:spPr>
      </p:pic>
    </p:spTree>
    <p:custDataLst>
      <p:tags r:id="rId1"/>
    </p:custDataLst>
    <p:extLst>
      <p:ext uri="{BB962C8B-B14F-4D97-AF65-F5344CB8AC3E}">
        <p14:creationId xmlns:p14="http://schemas.microsoft.com/office/powerpoint/2010/main" val="87477116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p:cNvSpPr/>
          <p:nvPr/>
        </p:nvSpPr>
        <p:spPr>
          <a:xfrm>
            <a:off x="1524001" y="137597"/>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zh-CN" altLang="en-US" sz="1800" dirty="0">
              <a:ea typeface="宋体" panose="02010600030101010101" pitchFamily="2" charset="-122"/>
            </a:endParaRPr>
          </a:p>
        </p:txBody>
      </p:sp>
      <p:sp>
        <p:nvSpPr>
          <p:cNvPr id="136195" name="Rectangle 7"/>
          <p:cNvSpPr/>
          <p:nvPr/>
        </p:nvSpPr>
        <p:spPr>
          <a:xfrm>
            <a:off x="1524001" y="137597"/>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zh-CN" altLang="en-US" sz="1800" dirty="0">
              <a:ea typeface="宋体" panose="02010600030101010101" pitchFamily="2" charset="-122"/>
            </a:endParaRPr>
          </a:p>
        </p:txBody>
      </p:sp>
      <p:sp>
        <p:nvSpPr>
          <p:cNvPr id="136196" name="Rectangle 11"/>
          <p:cNvSpPr/>
          <p:nvPr/>
        </p:nvSpPr>
        <p:spPr>
          <a:xfrm>
            <a:off x="1524001" y="137597"/>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zh-CN" altLang="en-US" sz="1800" dirty="0">
              <a:ea typeface="宋体" panose="02010600030101010101" pitchFamily="2" charset="-122"/>
            </a:endParaRPr>
          </a:p>
        </p:txBody>
      </p:sp>
      <p:sp>
        <p:nvSpPr>
          <p:cNvPr id="136197" name="Rectangle 14"/>
          <p:cNvSpPr/>
          <p:nvPr/>
        </p:nvSpPr>
        <p:spPr>
          <a:xfrm>
            <a:off x="1524001" y="137597"/>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zh-CN" altLang="en-US" sz="1800" dirty="0">
              <a:ea typeface="宋体" panose="02010600030101010101" pitchFamily="2" charset="-122"/>
            </a:endParaRPr>
          </a:p>
        </p:txBody>
      </p:sp>
      <p:sp>
        <p:nvSpPr>
          <p:cNvPr id="136198" name="Rectangle 16"/>
          <p:cNvSpPr/>
          <p:nvPr/>
        </p:nvSpPr>
        <p:spPr>
          <a:xfrm>
            <a:off x="1524001" y="137597"/>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zh-CN" altLang="en-US" sz="1800" dirty="0">
              <a:ea typeface="宋体" panose="02010600030101010101" pitchFamily="2" charset="-122"/>
            </a:endParaRPr>
          </a:p>
        </p:txBody>
      </p:sp>
      <p:sp>
        <p:nvSpPr>
          <p:cNvPr id="136199" name="Rectangle 18"/>
          <p:cNvSpPr/>
          <p:nvPr/>
        </p:nvSpPr>
        <p:spPr>
          <a:xfrm>
            <a:off x="1524001" y="137597"/>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zh-CN" altLang="en-US" sz="1800" dirty="0">
              <a:ea typeface="宋体" panose="02010600030101010101" pitchFamily="2" charset="-122"/>
            </a:endParaRPr>
          </a:p>
        </p:txBody>
      </p:sp>
      <p:sp>
        <p:nvSpPr>
          <p:cNvPr id="136200" name="Rectangle 20"/>
          <p:cNvSpPr/>
          <p:nvPr/>
        </p:nvSpPr>
        <p:spPr>
          <a:xfrm>
            <a:off x="1524001" y="137597"/>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zh-CN" altLang="en-US" sz="1800" dirty="0">
              <a:ea typeface="宋体" panose="02010600030101010101" pitchFamily="2" charset="-122"/>
            </a:endParaRPr>
          </a:p>
        </p:txBody>
      </p:sp>
      <p:sp>
        <p:nvSpPr>
          <p:cNvPr id="55" name="Rectangle 21"/>
          <p:cNvSpPr>
            <a:spLocks noGrp="1" noChangeArrowheads="1"/>
          </p:cNvSpPr>
          <p:nvPr/>
        </p:nvSpPr>
        <p:spPr bwMode="auto">
          <a:xfrm>
            <a:off x="1524000" y="1"/>
            <a:ext cx="9144000" cy="765175"/>
          </a:xfrm>
          <a:prstGeom prst="rect">
            <a:avLst/>
          </a:prstGeom>
          <a:solidFill>
            <a:schemeClr val="tx2">
              <a:lumMod val="50000"/>
            </a:schemeClr>
          </a:solidFill>
          <a:ln>
            <a:noFill/>
          </a:ln>
        </p:spPr>
        <p:txBody>
          <a:bodyPr anchor="b"/>
          <a:lstStyle>
            <a:lvl1pPr indent="176530" algn="l" rtl="0" fontAlgn="base">
              <a:spcBef>
                <a:spcPct val="0"/>
              </a:spcBef>
              <a:spcAft>
                <a:spcPct val="0"/>
              </a:spcAft>
              <a:defRPr sz="3600" b="1">
                <a:solidFill>
                  <a:schemeClr val="bg1"/>
                </a:solidFill>
                <a:latin typeface="+mj-lt"/>
                <a:ea typeface="+mj-ea"/>
                <a:cs typeface="+mj-cs"/>
              </a:defRPr>
            </a:lvl1pPr>
            <a:lvl2pPr indent="176530" algn="l" rtl="0" fontAlgn="base">
              <a:spcBef>
                <a:spcPct val="0"/>
              </a:spcBef>
              <a:spcAft>
                <a:spcPct val="0"/>
              </a:spcAft>
              <a:defRPr sz="3600" b="1">
                <a:solidFill>
                  <a:schemeClr val="bg1"/>
                </a:solidFill>
                <a:latin typeface="黑体" panose="02010609060101010101" pitchFamily="49" charset="-122"/>
                <a:ea typeface="黑体" panose="02010609060101010101" pitchFamily="49" charset="-122"/>
              </a:defRPr>
            </a:lvl2pPr>
            <a:lvl3pPr indent="176530" algn="l" rtl="0" fontAlgn="base">
              <a:spcBef>
                <a:spcPct val="0"/>
              </a:spcBef>
              <a:spcAft>
                <a:spcPct val="0"/>
              </a:spcAft>
              <a:defRPr sz="3600" b="1">
                <a:solidFill>
                  <a:schemeClr val="bg1"/>
                </a:solidFill>
                <a:latin typeface="黑体" panose="02010609060101010101" pitchFamily="49" charset="-122"/>
                <a:ea typeface="黑体" panose="02010609060101010101" pitchFamily="49" charset="-122"/>
              </a:defRPr>
            </a:lvl3pPr>
            <a:lvl4pPr indent="176530" algn="l" rtl="0" fontAlgn="base">
              <a:spcBef>
                <a:spcPct val="0"/>
              </a:spcBef>
              <a:spcAft>
                <a:spcPct val="0"/>
              </a:spcAft>
              <a:defRPr sz="3600" b="1">
                <a:solidFill>
                  <a:schemeClr val="bg1"/>
                </a:solidFill>
                <a:latin typeface="黑体" panose="02010609060101010101" pitchFamily="49" charset="-122"/>
                <a:ea typeface="黑体" panose="02010609060101010101" pitchFamily="49" charset="-122"/>
              </a:defRPr>
            </a:lvl4pPr>
            <a:lvl5pPr indent="176530" algn="l" rtl="0" fontAlgn="base">
              <a:spcBef>
                <a:spcPct val="0"/>
              </a:spcBef>
              <a:spcAft>
                <a:spcPct val="0"/>
              </a:spcAft>
              <a:defRPr sz="3600" b="1">
                <a:solidFill>
                  <a:schemeClr val="bg1"/>
                </a:solidFill>
                <a:latin typeface="黑体" panose="02010609060101010101" pitchFamily="49" charset="-122"/>
                <a:ea typeface="黑体" panose="02010609060101010101" pitchFamily="49" charset="-122"/>
              </a:defRPr>
            </a:lvl5pPr>
            <a:lvl6pPr marL="457200" indent="176530" algn="l" rtl="0" fontAlgn="base">
              <a:spcBef>
                <a:spcPct val="0"/>
              </a:spcBef>
              <a:spcAft>
                <a:spcPct val="0"/>
              </a:spcAft>
              <a:defRPr sz="3600" b="1">
                <a:solidFill>
                  <a:schemeClr val="bg1"/>
                </a:solidFill>
                <a:latin typeface="黑体" panose="02010609060101010101" pitchFamily="49" charset="-122"/>
                <a:ea typeface="黑体" panose="02010609060101010101" pitchFamily="49" charset="-122"/>
              </a:defRPr>
            </a:lvl6pPr>
            <a:lvl7pPr marL="914400" indent="176530" algn="l" rtl="0" fontAlgn="base">
              <a:spcBef>
                <a:spcPct val="0"/>
              </a:spcBef>
              <a:spcAft>
                <a:spcPct val="0"/>
              </a:spcAft>
              <a:defRPr sz="3600" b="1">
                <a:solidFill>
                  <a:schemeClr val="bg1"/>
                </a:solidFill>
                <a:latin typeface="黑体" panose="02010609060101010101" pitchFamily="49" charset="-122"/>
                <a:ea typeface="黑体" panose="02010609060101010101" pitchFamily="49" charset="-122"/>
              </a:defRPr>
            </a:lvl7pPr>
            <a:lvl8pPr marL="1371600" indent="176530" algn="l" rtl="0" fontAlgn="base">
              <a:spcBef>
                <a:spcPct val="0"/>
              </a:spcBef>
              <a:spcAft>
                <a:spcPct val="0"/>
              </a:spcAft>
              <a:defRPr sz="3600" b="1">
                <a:solidFill>
                  <a:schemeClr val="bg1"/>
                </a:solidFill>
                <a:latin typeface="黑体" panose="02010609060101010101" pitchFamily="49" charset="-122"/>
                <a:ea typeface="黑体" panose="02010609060101010101" pitchFamily="49" charset="-122"/>
              </a:defRPr>
            </a:lvl8pPr>
            <a:lvl9pPr marL="1828800" indent="176530" algn="l" rtl="0" fontAlgn="base">
              <a:spcBef>
                <a:spcPct val="0"/>
              </a:spcBef>
              <a:spcAft>
                <a:spcPct val="0"/>
              </a:spcAft>
              <a:defRPr sz="3600" b="1">
                <a:solidFill>
                  <a:schemeClr val="bg1"/>
                </a:solidFill>
                <a:latin typeface="黑体" panose="02010609060101010101" pitchFamily="49" charset="-122"/>
                <a:ea typeface="黑体" panose="02010609060101010101" pitchFamily="49" charset="-122"/>
              </a:defRPr>
            </a:lvl9pPr>
          </a:lstStyle>
          <a:p>
            <a:pPr>
              <a:defRPr/>
            </a:pPr>
            <a:r>
              <a:rPr lang="en-US" altLang="zh-CN" b="0">
                <a:latin typeface="Times New Roman" panose="02020603050405020304" pitchFamily="18" charset="0"/>
              </a:rPr>
              <a:t>4.4.3  </a:t>
            </a:r>
            <a:r>
              <a:rPr lang="zh-CN" altLang="en-US" b="0">
                <a:latin typeface="Times New Roman" panose="02020603050405020304" pitchFamily="18" charset="0"/>
              </a:rPr>
              <a:t>模糊集合的运算</a:t>
            </a:r>
          </a:p>
        </p:txBody>
      </p:sp>
      <p:sp>
        <p:nvSpPr>
          <p:cNvPr id="136202" name="Text Box 22"/>
          <p:cNvSpPr txBox="1"/>
          <p:nvPr/>
        </p:nvSpPr>
        <p:spPr>
          <a:xfrm>
            <a:off x="1849438" y="889001"/>
            <a:ext cx="8566150" cy="2403475"/>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20000"/>
              </a:lnSpc>
              <a:spcBef>
                <a:spcPct val="50000"/>
              </a:spcBef>
              <a:spcAft>
                <a:spcPct val="0"/>
              </a:spcAft>
              <a:buClr>
                <a:schemeClr val="accent2"/>
              </a:buClr>
              <a:buFont typeface="Wingdings" panose="05000000000000000000" pitchFamily="2" charset="2"/>
              <a:buChar char="§"/>
            </a:pPr>
            <a:r>
              <a:rPr lang="zh-CN" altLang="en-US" sz="2600" b="1" dirty="0">
                <a:latin typeface="Times New Roman" panose="02020603050405020304" pitchFamily="18" charset="0"/>
                <a:ea typeface="宋体" panose="02010600030101010101" pitchFamily="2" charset="-122"/>
              </a:rPr>
              <a:t>例</a:t>
            </a:r>
            <a:r>
              <a:rPr lang="en-US" altLang="zh-CN" sz="2600" b="1" dirty="0">
                <a:latin typeface="Times New Roman" panose="02020603050405020304" pitchFamily="18" charset="0"/>
                <a:ea typeface="宋体" panose="02010600030101010101" pitchFamily="2" charset="-122"/>
              </a:rPr>
              <a:t>4.4   </a:t>
            </a:r>
            <a:r>
              <a:rPr lang="zh-CN" altLang="en-US" sz="2600" dirty="0">
                <a:latin typeface="Times New Roman" panose="02020603050405020304" pitchFamily="18" charset="0"/>
                <a:ea typeface="宋体" panose="02010600030101010101" pitchFamily="2" charset="-122"/>
              </a:rPr>
              <a:t>设论域                         ，</a:t>
            </a:r>
            <a:r>
              <a:rPr lang="en-US" altLang="zh-CN" sz="2600" i="1" dirty="0">
                <a:latin typeface="Times New Roman" panose="02020603050405020304" pitchFamily="18" charset="0"/>
                <a:ea typeface="宋体" panose="02010600030101010101" pitchFamily="2" charset="-122"/>
              </a:rPr>
              <a:t>A</a:t>
            </a:r>
            <a:r>
              <a:rPr lang="zh-CN" altLang="en-US" sz="2600" dirty="0">
                <a:latin typeface="Times New Roman" panose="02020603050405020304" pitchFamily="18" charset="0"/>
                <a:ea typeface="宋体" panose="02010600030101010101" pitchFamily="2" charset="-122"/>
              </a:rPr>
              <a:t>及</a:t>
            </a:r>
            <a:r>
              <a:rPr lang="en-US" altLang="zh-CN" sz="2600" i="1" dirty="0">
                <a:latin typeface="Times New Roman" panose="02020603050405020304" pitchFamily="18" charset="0"/>
                <a:ea typeface="宋体" panose="02010600030101010101" pitchFamily="2" charset="-122"/>
              </a:rPr>
              <a:t>B</a:t>
            </a:r>
            <a:r>
              <a:rPr lang="zh-CN" altLang="en-US" sz="2600" dirty="0">
                <a:latin typeface="Times New Roman" panose="02020603050405020304" pitchFamily="18" charset="0"/>
                <a:ea typeface="宋体" panose="02010600030101010101" pitchFamily="2" charset="-122"/>
              </a:rPr>
              <a:t>是论域上的两个模糊集合，已知：</a:t>
            </a:r>
          </a:p>
          <a:p>
            <a:pPr marL="0" indent="0" defTabSz="914400" eaLnBrk="1" hangingPunct="1">
              <a:lnSpc>
                <a:spcPct val="120000"/>
              </a:lnSpc>
              <a:spcBef>
                <a:spcPct val="50000"/>
              </a:spcBef>
              <a:spcAft>
                <a:spcPct val="0"/>
              </a:spcAft>
              <a:buNone/>
            </a:pPr>
            <a:endParaRPr lang="zh-CN" altLang="en-US" sz="2600" dirty="0">
              <a:latin typeface="Times New Roman" panose="02020603050405020304" pitchFamily="18" charset="0"/>
              <a:ea typeface="宋体" panose="02010600030101010101" pitchFamily="2" charset="-122"/>
            </a:endParaRPr>
          </a:p>
          <a:p>
            <a:pPr marL="0" indent="0" defTabSz="914400" eaLnBrk="1" hangingPunct="1">
              <a:lnSpc>
                <a:spcPct val="120000"/>
              </a:lnSpc>
              <a:spcBef>
                <a:spcPct val="50000"/>
              </a:spcBef>
              <a:spcAft>
                <a:spcPct val="0"/>
              </a:spcAft>
              <a:buNone/>
            </a:pPr>
            <a:endParaRPr lang="en-US" altLang="zh-CN" sz="2600" dirty="0">
              <a:latin typeface="Times New Roman" panose="02020603050405020304" pitchFamily="18" charset="0"/>
              <a:ea typeface="宋体" panose="02010600030101010101" pitchFamily="2" charset="-122"/>
            </a:endParaRPr>
          </a:p>
        </p:txBody>
      </p:sp>
      <p:pic>
        <p:nvPicPr>
          <p:cNvPr id="136203" name="图片 56"/>
          <p:cNvPicPr/>
          <p:nvPr/>
        </p:nvPicPr>
        <p:blipFill>
          <a:blip r:embed="rId4"/>
          <a:stretch>
            <a:fillRect/>
          </a:stretch>
        </p:blipFill>
        <p:spPr>
          <a:xfrm>
            <a:off x="4511358" y="1055370"/>
            <a:ext cx="2057400" cy="381000"/>
          </a:xfrm>
          <a:prstGeom prst="rect">
            <a:avLst/>
          </a:prstGeom>
          <a:noFill/>
          <a:ln w="38100">
            <a:noFill/>
          </a:ln>
        </p:spPr>
      </p:pic>
      <p:pic>
        <p:nvPicPr>
          <p:cNvPr id="136204" name="图片 57"/>
          <p:cNvPicPr/>
          <p:nvPr/>
        </p:nvPicPr>
        <p:blipFill>
          <a:blip r:embed="rId5"/>
          <a:stretch>
            <a:fillRect/>
          </a:stretch>
        </p:blipFill>
        <p:spPr>
          <a:xfrm>
            <a:off x="4135438" y="1727200"/>
            <a:ext cx="5105400" cy="914400"/>
          </a:xfrm>
          <a:prstGeom prst="rect">
            <a:avLst/>
          </a:prstGeom>
          <a:noFill/>
          <a:ln w="38100">
            <a:noFill/>
          </a:ln>
        </p:spPr>
      </p:pic>
      <p:grpSp>
        <p:nvGrpSpPr>
          <p:cNvPr id="136205" name="Group 30"/>
          <p:cNvGrpSpPr>
            <a:grpSpLocks noChangeAspect="1"/>
          </p:cNvGrpSpPr>
          <p:nvPr/>
        </p:nvGrpSpPr>
        <p:grpSpPr>
          <a:xfrm>
            <a:off x="1925638" y="2717800"/>
            <a:ext cx="4343400" cy="463550"/>
            <a:chOff x="336" y="3552"/>
            <a:chExt cx="2736" cy="292"/>
          </a:xfrm>
        </p:grpSpPr>
        <p:sp>
          <p:nvSpPr>
            <p:cNvPr id="136208" name="AutoShape 29"/>
            <p:cNvSpPr>
              <a:spLocks noChangeAspect="1" noTextEdit="1"/>
            </p:cNvSpPr>
            <p:nvPr/>
          </p:nvSpPr>
          <p:spPr>
            <a:xfrm>
              <a:off x="336" y="3552"/>
              <a:ext cx="2736" cy="288"/>
            </a:xfrm>
            <a:prstGeom prst="rect">
              <a:avLst/>
            </a:prstGeom>
            <a:noFill/>
            <a:ln w="9525">
              <a:noFill/>
            </a:ln>
          </p:spPr>
          <p:txBody>
            <a:bodyPr/>
            <a:lstStyle/>
            <a:p>
              <a:endParaRPr lang="zh-CN" altLang="en-US"/>
            </a:p>
          </p:txBody>
        </p:sp>
        <p:sp>
          <p:nvSpPr>
            <p:cNvPr id="136209" name="Line 31"/>
            <p:cNvSpPr/>
            <p:nvPr/>
          </p:nvSpPr>
          <p:spPr>
            <a:xfrm>
              <a:off x="673" y="3597"/>
              <a:ext cx="179" cy="1"/>
            </a:xfrm>
            <a:prstGeom prst="line">
              <a:avLst/>
            </a:prstGeom>
            <a:ln w="19050" cap="flat" cmpd="sng">
              <a:solidFill>
                <a:srgbClr val="000000"/>
              </a:solidFill>
              <a:prstDash val="solid"/>
              <a:headEnd type="none" w="med" len="med"/>
              <a:tailEnd type="none" w="med" len="med"/>
            </a:ln>
          </p:spPr>
        </p:sp>
        <p:sp>
          <p:nvSpPr>
            <p:cNvPr id="136210" name="Line 32"/>
            <p:cNvSpPr/>
            <p:nvPr/>
          </p:nvSpPr>
          <p:spPr>
            <a:xfrm>
              <a:off x="944" y="3597"/>
              <a:ext cx="178" cy="1"/>
            </a:xfrm>
            <a:prstGeom prst="line">
              <a:avLst/>
            </a:prstGeom>
            <a:ln w="19050" cap="flat" cmpd="sng">
              <a:solidFill>
                <a:srgbClr val="000000"/>
              </a:solidFill>
              <a:prstDash val="solid"/>
              <a:headEnd type="none" w="med" len="med"/>
              <a:tailEnd type="none" w="med" len="med"/>
            </a:ln>
          </p:spPr>
        </p:sp>
        <p:sp>
          <p:nvSpPr>
            <p:cNvPr id="136211" name="Rectangle 33"/>
            <p:cNvSpPr/>
            <p:nvPr/>
          </p:nvSpPr>
          <p:spPr>
            <a:xfrm>
              <a:off x="2845" y="3605"/>
              <a:ext cx="130"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i="1" dirty="0">
                  <a:solidFill>
                    <a:srgbClr val="000000"/>
                  </a:solidFill>
                  <a:latin typeface="Times New Roman" panose="02020603050405020304" pitchFamily="18" charset="0"/>
                  <a:ea typeface="宋体" panose="02010600030101010101" pitchFamily="2" charset="-122"/>
                </a:rPr>
                <a:t>B</a:t>
              </a:r>
              <a:endParaRPr lang="en-US" altLang="zh-CN" sz="1800" dirty="0">
                <a:ea typeface="宋体" panose="02010600030101010101" pitchFamily="2" charset="-122"/>
              </a:endParaRPr>
            </a:p>
          </p:txBody>
        </p:sp>
        <p:sp>
          <p:nvSpPr>
            <p:cNvPr id="136212" name="Rectangle 34"/>
            <p:cNvSpPr/>
            <p:nvPr/>
          </p:nvSpPr>
          <p:spPr>
            <a:xfrm>
              <a:off x="2350" y="3605"/>
              <a:ext cx="130"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i="1" dirty="0">
                  <a:solidFill>
                    <a:srgbClr val="000000"/>
                  </a:solidFill>
                  <a:latin typeface="Times New Roman" panose="02020603050405020304" pitchFamily="18" charset="0"/>
                  <a:ea typeface="宋体" panose="02010600030101010101" pitchFamily="2" charset="-122"/>
                </a:rPr>
                <a:t>A</a:t>
              </a:r>
              <a:endParaRPr lang="en-US" altLang="zh-CN" sz="1800" dirty="0">
                <a:ea typeface="宋体" panose="02010600030101010101" pitchFamily="2" charset="-122"/>
              </a:endParaRPr>
            </a:p>
          </p:txBody>
        </p:sp>
        <p:sp>
          <p:nvSpPr>
            <p:cNvPr id="136213" name="Rectangle 35"/>
            <p:cNvSpPr/>
            <p:nvPr/>
          </p:nvSpPr>
          <p:spPr>
            <a:xfrm>
              <a:off x="1878" y="3605"/>
              <a:ext cx="130"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i="1" dirty="0">
                  <a:solidFill>
                    <a:srgbClr val="000000"/>
                  </a:solidFill>
                  <a:latin typeface="Times New Roman" panose="02020603050405020304" pitchFamily="18" charset="0"/>
                  <a:ea typeface="宋体" panose="02010600030101010101" pitchFamily="2" charset="-122"/>
                </a:rPr>
                <a:t>B</a:t>
              </a:r>
              <a:endParaRPr lang="en-US" altLang="zh-CN" sz="1800" dirty="0">
                <a:ea typeface="宋体" panose="02010600030101010101" pitchFamily="2" charset="-122"/>
              </a:endParaRPr>
            </a:p>
          </p:txBody>
        </p:sp>
        <p:sp>
          <p:nvSpPr>
            <p:cNvPr id="136214" name="Rectangle 36"/>
            <p:cNvSpPr/>
            <p:nvPr/>
          </p:nvSpPr>
          <p:spPr>
            <a:xfrm>
              <a:off x="1383" y="3605"/>
              <a:ext cx="130"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i="1" dirty="0">
                  <a:solidFill>
                    <a:srgbClr val="000000"/>
                  </a:solidFill>
                  <a:latin typeface="Times New Roman" panose="02020603050405020304" pitchFamily="18" charset="0"/>
                  <a:ea typeface="宋体" panose="02010600030101010101" pitchFamily="2" charset="-122"/>
                </a:rPr>
                <a:t>A</a:t>
              </a:r>
              <a:endParaRPr lang="en-US" altLang="zh-CN" sz="1800" dirty="0">
                <a:ea typeface="宋体" panose="02010600030101010101" pitchFamily="2" charset="-122"/>
              </a:endParaRPr>
            </a:p>
          </p:txBody>
        </p:sp>
        <p:sp>
          <p:nvSpPr>
            <p:cNvPr id="136215" name="Rectangle 37"/>
            <p:cNvSpPr/>
            <p:nvPr/>
          </p:nvSpPr>
          <p:spPr>
            <a:xfrm>
              <a:off x="948" y="3605"/>
              <a:ext cx="130"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i="1" dirty="0">
                  <a:solidFill>
                    <a:srgbClr val="000000"/>
                  </a:solidFill>
                  <a:latin typeface="Times New Roman" panose="02020603050405020304" pitchFamily="18" charset="0"/>
                  <a:ea typeface="宋体" panose="02010600030101010101" pitchFamily="2" charset="-122"/>
                </a:rPr>
                <a:t>B</a:t>
              </a:r>
              <a:endParaRPr lang="en-US" altLang="zh-CN" sz="1800" dirty="0">
                <a:ea typeface="宋体" panose="02010600030101010101" pitchFamily="2" charset="-122"/>
              </a:endParaRPr>
            </a:p>
          </p:txBody>
        </p:sp>
        <p:sp>
          <p:nvSpPr>
            <p:cNvPr id="136216" name="Rectangle 38"/>
            <p:cNvSpPr/>
            <p:nvPr/>
          </p:nvSpPr>
          <p:spPr>
            <a:xfrm>
              <a:off x="692" y="3605"/>
              <a:ext cx="130"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i="1" dirty="0">
                  <a:solidFill>
                    <a:srgbClr val="000000"/>
                  </a:solidFill>
                  <a:latin typeface="Times New Roman" panose="02020603050405020304" pitchFamily="18" charset="0"/>
                  <a:ea typeface="宋体" panose="02010600030101010101" pitchFamily="2" charset="-122"/>
                </a:rPr>
                <a:t>A</a:t>
              </a:r>
              <a:endParaRPr lang="en-US" altLang="zh-CN" sz="1800" dirty="0">
                <a:ea typeface="宋体" panose="02010600030101010101" pitchFamily="2" charset="-122"/>
              </a:endParaRPr>
            </a:p>
          </p:txBody>
        </p:sp>
        <p:sp>
          <p:nvSpPr>
            <p:cNvPr id="136217" name="Rectangle 39"/>
            <p:cNvSpPr/>
            <p:nvPr/>
          </p:nvSpPr>
          <p:spPr>
            <a:xfrm>
              <a:off x="2565" y="3583"/>
              <a:ext cx="161"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È</a:t>
              </a:r>
              <a:endParaRPr lang="en-US" altLang="zh-CN" sz="1800" dirty="0">
                <a:ea typeface="宋体" panose="02010600030101010101" pitchFamily="2" charset="-122"/>
              </a:endParaRPr>
            </a:p>
          </p:txBody>
        </p:sp>
        <p:sp>
          <p:nvSpPr>
            <p:cNvPr id="136218" name="Rectangle 40"/>
            <p:cNvSpPr/>
            <p:nvPr/>
          </p:nvSpPr>
          <p:spPr>
            <a:xfrm>
              <a:off x="1599" y="3583"/>
              <a:ext cx="161"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Ç</a:t>
              </a:r>
              <a:endParaRPr lang="en-US" altLang="zh-CN" sz="1800" dirty="0">
                <a:ea typeface="宋体" panose="02010600030101010101" pitchFamily="2" charset="-122"/>
              </a:endParaRPr>
            </a:p>
          </p:txBody>
        </p:sp>
        <p:sp>
          <p:nvSpPr>
            <p:cNvPr id="136219" name="Rectangle 41"/>
            <p:cNvSpPr/>
            <p:nvPr/>
          </p:nvSpPr>
          <p:spPr>
            <a:xfrm>
              <a:off x="2057" y="3611"/>
              <a:ext cx="206"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zh-CN" altLang="en-US" sz="2400" dirty="0">
                  <a:solidFill>
                    <a:srgbClr val="000000"/>
                  </a:solidFill>
                  <a:latin typeface="宋体" panose="02010600030101010101" pitchFamily="2" charset="-122"/>
                  <a:ea typeface="宋体" panose="02010600030101010101" pitchFamily="2" charset="-122"/>
                </a:rPr>
                <a:t>、</a:t>
              </a:r>
              <a:endParaRPr lang="zh-CN" altLang="en-US" sz="1800" dirty="0">
                <a:ea typeface="宋体" panose="02010600030101010101" pitchFamily="2" charset="-122"/>
              </a:endParaRPr>
            </a:p>
          </p:txBody>
        </p:sp>
        <p:sp>
          <p:nvSpPr>
            <p:cNvPr id="136220" name="Rectangle 42"/>
            <p:cNvSpPr/>
            <p:nvPr/>
          </p:nvSpPr>
          <p:spPr>
            <a:xfrm>
              <a:off x="1090" y="3611"/>
              <a:ext cx="206"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zh-CN" altLang="en-US" sz="2400" dirty="0">
                  <a:solidFill>
                    <a:srgbClr val="000000"/>
                  </a:solidFill>
                  <a:latin typeface="宋体" panose="02010600030101010101" pitchFamily="2" charset="-122"/>
                  <a:ea typeface="宋体" panose="02010600030101010101" pitchFamily="2" charset="-122"/>
                </a:rPr>
                <a:t>、</a:t>
              </a:r>
              <a:endParaRPr lang="zh-CN" altLang="en-US" sz="1800" dirty="0">
                <a:ea typeface="宋体" panose="02010600030101010101" pitchFamily="2" charset="-122"/>
              </a:endParaRPr>
            </a:p>
          </p:txBody>
        </p:sp>
        <p:sp>
          <p:nvSpPr>
            <p:cNvPr id="136221" name="Rectangle 43"/>
            <p:cNvSpPr/>
            <p:nvPr/>
          </p:nvSpPr>
          <p:spPr>
            <a:xfrm>
              <a:off x="820" y="3611"/>
              <a:ext cx="206"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zh-CN" altLang="en-US" sz="2400" dirty="0">
                  <a:solidFill>
                    <a:srgbClr val="000000"/>
                  </a:solidFill>
                  <a:latin typeface="宋体" panose="02010600030101010101" pitchFamily="2" charset="-122"/>
                  <a:ea typeface="宋体" panose="02010600030101010101" pitchFamily="2" charset="-122"/>
                </a:rPr>
                <a:t>、</a:t>
              </a:r>
              <a:endParaRPr lang="zh-CN" altLang="en-US" sz="1800" dirty="0">
                <a:ea typeface="宋体" panose="02010600030101010101" pitchFamily="2" charset="-122"/>
              </a:endParaRPr>
            </a:p>
          </p:txBody>
        </p:sp>
        <p:sp>
          <p:nvSpPr>
            <p:cNvPr id="136222" name="Rectangle 44"/>
            <p:cNvSpPr/>
            <p:nvPr/>
          </p:nvSpPr>
          <p:spPr>
            <a:xfrm>
              <a:off x="371" y="3611"/>
              <a:ext cx="206"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zh-CN" altLang="en-US" sz="2400" dirty="0">
                  <a:solidFill>
                    <a:srgbClr val="000000"/>
                  </a:solidFill>
                  <a:latin typeface="宋体" panose="02010600030101010101" pitchFamily="2" charset="-122"/>
                  <a:ea typeface="宋体" panose="02010600030101010101" pitchFamily="2" charset="-122"/>
                </a:rPr>
                <a:t>求</a:t>
              </a:r>
              <a:endParaRPr lang="zh-CN" altLang="en-US" sz="1800" dirty="0">
                <a:ea typeface="宋体" panose="02010600030101010101" pitchFamily="2" charset="-122"/>
              </a:endParaRPr>
            </a:p>
          </p:txBody>
        </p:sp>
      </p:grpSp>
      <p:sp>
        <p:nvSpPr>
          <p:cNvPr id="36" name="Rectangle 3"/>
          <p:cNvSpPr txBox="1">
            <a:spLocks noChangeArrowheads="1"/>
          </p:cNvSpPr>
          <p:nvPr>
            <p:custDataLst>
              <p:tags r:id="rId2"/>
            </p:custDataLst>
          </p:nvPr>
        </p:nvSpPr>
        <p:spPr bwMode="auto">
          <a:xfrm>
            <a:off x="1849438" y="3289301"/>
            <a:ext cx="8566150" cy="3470275"/>
          </a:xfrm>
          <a:prstGeom prst="rect">
            <a:avLst/>
          </a:prstGeom>
          <a:solidFill>
            <a:srgbClr val="FFFFFF"/>
          </a:solidFill>
          <a:ln>
            <a:solidFill>
              <a:srgbClr val="808080"/>
            </a:solidFill>
            <a:miter lim="800000"/>
          </a:ln>
        </p:spPr>
        <p:txBody>
          <a:bodyPr vert="horz" wrap="square" lIns="91440" tIns="45720" rIns="91440" bIns="45720" numCol="1" anchor="t" anchorCtr="0" compatLnSpc="1"/>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9900" indent="-469900" algn="just" defTabSz="914400" eaLnBrk="1" hangingPunct="1">
              <a:lnSpc>
                <a:spcPct val="120000"/>
              </a:lnSpc>
              <a:spcBef>
                <a:spcPct val="30000"/>
              </a:spcBef>
              <a:spcAft>
                <a:spcPct val="0"/>
              </a:spcAft>
              <a:buClr>
                <a:schemeClr val="accent2"/>
              </a:buClr>
              <a:buNone/>
              <a:defRPr/>
            </a:pPr>
            <a:r>
              <a:rPr lang="zh-CN" altLang="en-US" sz="2600" b="1">
                <a:solidFill>
                  <a:srgbClr val="000000"/>
                </a:solidFill>
                <a:latin typeface="微软雅黑" panose="020B0503020204020204" pitchFamily="34" charset="-122"/>
                <a:sym typeface="微软雅黑" panose="020B0503020204020204" pitchFamily="34" charset="-122"/>
              </a:rPr>
              <a:t>解： </a:t>
            </a:r>
            <a:endParaRPr lang="zh-CN" altLang="en-US" sz="2600" b="1" dirty="0">
              <a:solidFill>
                <a:srgbClr val="000000"/>
              </a:solidFill>
              <a:latin typeface="微软雅黑" panose="020B0503020204020204" pitchFamily="34" charset="-122"/>
              <a:sym typeface="微软雅黑" panose="020B0503020204020204" pitchFamily="34" charset="-122"/>
            </a:endParaRPr>
          </a:p>
        </p:txBody>
      </p:sp>
      <p:graphicFrame>
        <p:nvGraphicFramePr>
          <p:cNvPr id="37" name="Object 4"/>
          <p:cNvGraphicFramePr/>
          <p:nvPr/>
        </p:nvGraphicFramePr>
        <p:xfrm>
          <a:off x="2811464" y="3373439"/>
          <a:ext cx="5940425" cy="3114675"/>
        </p:xfrm>
        <a:graphic>
          <a:graphicData uri="http://schemas.openxmlformats.org/presentationml/2006/ole">
            <mc:AlternateContent xmlns:mc="http://schemas.openxmlformats.org/markup-compatibility/2006">
              <mc:Choice xmlns:v="urn:schemas-microsoft-com:vml" Requires="v">
                <p:oleObj r:id="rId6" imgW="2921000" imgH="1828800" progId="Equation.DSMT4">
                  <p:embed/>
                </p:oleObj>
              </mc:Choice>
              <mc:Fallback>
                <p:oleObj r:id="rId6" imgW="2921000" imgH="1828800" progId="Equation.DSMT4">
                  <p:embed/>
                  <p:pic>
                    <p:nvPicPr>
                      <p:cNvPr id="37" name="Object 4"/>
                      <p:cNvPicPr/>
                      <p:nvPr/>
                    </p:nvPicPr>
                    <p:blipFill>
                      <a:blip r:embed="rId7"/>
                      <a:stretch>
                        <a:fillRect/>
                      </a:stretch>
                    </p:blipFill>
                    <p:spPr>
                      <a:xfrm>
                        <a:off x="2811464" y="3373439"/>
                        <a:ext cx="5940425" cy="3114675"/>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28320324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图片 6"/>
          <p:cNvPicPr>
            <a:picLocks noChangeAspect="1"/>
          </p:cNvPicPr>
          <p:nvPr>
            <p:custDataLst>
              <p:tags r:id="rId2"/>
            </p:custDataLst>
          </p:nvPr>
        </p:nvPicPr>
        <p:blipFill>
          <a:blip r:embed="rId14"/>
          <a:stretch>
            <a:fillRect/>
          </a:stretch>
        </p:blipFill>
        <p:spPr>
          <a:xfrm>
            <a:off x="1524000" y="6137276"/>
            <a:ext cx="539750" cy="720725"/>
          </a:xfrm>
          <a:prstGeom prst="rect">
            <a:avLst/>
          </a:prstGeom>
          <a:noFill/>
          <a:ln w="9525">
            <a:noFill/>
          </a:ln>
        </p:spPr>
      </p:pic>
      <p:pic>
        <p:nvPicPr>
          <p:cNvPr id="137219" name="图片 5"/>
          <p:cNvPicPr>
            <a:picLocks noChangeAspect="1"/>
          </p:cNvPicPr>
          <p:nvPr>
            <p:custDataLst>
              <p:tags r:id="rId3"/>
            </p:custDataLst>
          </p:nvPr>
        </p:nvPicPr>
        <p:blipFill>
          <a:blip r:embed="rId15"/>
          <a:stretch>
            <a:fillRect/>
          </a:stretch>
        </p:blipFill>
        <p:spPr>
          <a:xfrm>
            <a:off x="10128250" y="6132514"/>
            <a:ext cx="539750" cy="720725"/>
          </a:xfrm>
          <a:prstGeom prst="rect">
            <a:avLst/>
          </a:prstGeom>
          <a:noFill/>
          <a:ln w="9525">
            <a:noFill/>
          </a:ln>
        </p:spPr>
      </p:pic>
      <p:sp>
        <p:nvSpPr>
          <p:cNvPr id="13722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374</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49" name="Rectangle 3"/>
          <p:cNvSpPr>
            <a:spLocks noGrp="1" noChangeArrowheads="1"/>
          </p:cNvSpPr>
          <p:nvPr>
            <p:ph idx="9"/>
            <p:custDataLst>
              <p:tags r:id="rId4"/>
            </p:custDataLst>
          </p:nvPr>
        </p:nvSpPr>
        <p:spPr>
          <a:xfrm>
            <a:off x="1774825" y="981076"/>
            <a:ext cx="8540750" cy="771525"/>
          </a:xfrm>
        </p:spPr>
        <p:txBody>
          <a:bodyPr wrap="square" lIns="91440" tIns="45720" rIns="91440" bIns="45720" numCol="1" anchor="t" anchorCtr="0" compatLnSpc="1"/>
          <a:lstStyle/>
          <a:p>
            <a:pPr marL="469900" indent="-469900" algn="just" fontAlgn="base">
              <a:lnSpc>
                <a:spcPct val="110000"/>
              </a:lnSpc>
              <a:spcBef>
                <a:spcPct val="30000"/>
              </a:spcBef>
              <a:spcAft>
                <a:spcPct val="0"/>
              </a:spcAft>
              <a:buClr>
                <a:schemeClr val="accent2"/>
              </a:buClr>
              <a:buSzTx/>
              <a:buNone/>
              <a:defRPr/>
            </a:pPr>
            <a:r>
              <a:rPr lang="zh-CN" altLang="en-US"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（4）模糊集合的代数运算</a:t>
            </a:r>
          </a:p>
          <a:p>
            <a:pPr marL="469900" indent="-469900" algn="just" fontAlgn="base">
              <a:lnSpc>
                <a:spcPct val="110000"/>
              </a:lnSpc>
              <a:spcBef>
                <a:spcPct val="30000"/>
              </a:spcBef>
              <a:spcAft>
                <a:spcPct val="0"/>
              </a:spcAft>
              <a:buClr>
                <a:schemeClr val="accent2"/>
              </a:buClr>
              <a:buSzTx/>
              <a:buNone/>
              <a:defRPr/>
            </a:pPr>
            <a:endParaRPr lang="zh-CN" altLang="en-US"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fontAlgn="base">
              <a:lnSpc>
                <a:spcPct val="110000"/>
              </a:lnSpc>
              <a:spcBef>
                <a:spcPct val="30000"/>
              </a:spcBef>
              <a:spcAft>
                <a:spcPct val="0"/>
              </a:spcAft>
              <a:buClr>
                <a:schemeClr val="accent2"/>
              </a:buClr>
              <a:buSzTx/>
              <a:buNone/>
              <a:defRPr/>
            </a:pPr>
            <a:r>
              <a:rPr lang="zh-CN" altLang="en-US"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137222" name="Rectangle 5"/>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7223" name="Rectangle 7"/>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7224" name="Rectangle 9"/>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7225" name="Rectangle 11"/>
          <p:cNvSpPr/>
          <p:nvPr>
            <p:custDataLst>
              <p:tags r:id="rId8"/>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7226" name="Rectangle 13"/>
          <p:cNvSpPr/>
          <p:nvPr>
            <p:custDataLst>
              <p:tags r:id="rId9"/>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7227" name="Rectangle 15"/>
          <p:cNvSpPr/>
          <p:nvPr>
            <p:custDataLst>
              <p:tags r:id="rId10"/>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7228" name="Rectangle 17"/>
          <p:cNvSpPr/>
          <p:nvPr>
            <p:custDataLst>
              <p:tags r:id="rId11"/>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7229" name="Rectangle 19"/>
          <p:cNvSpPr/>
          <p:nvPr>
            <p:custDataLst>
              <p:tags r:id="rId12"/>
            </p:custDataLst>
          </p:nvPr>
        </p:nvSpPr>
        <p:spPr>
          <a:xfrm>
            <a:off x="1981200" y="1665288"/>
            <a:ext cx="8229600" cy="4248150"/>
          </a:xfrm>
          <a:prstGeom prst="rect">
            <a:avLst/>
          </a:prstGeom>
          <a:gradFill rotWithShape="0">
            <a:gsLst>
              <a:gs pos="0">
                <a:srgbClr val="FFFF99"/>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40000"/>
              </a:lnSpc>
              <a:spcBef>
                <a:spcPct val="40000"/>
              </a:spcBef>
              <a:spcAft>
                <a:spcPct val="0"/>
              </a:spcAft>
              <a:buClr>
                <a:schemeClr val="accent2"/>
              </a:buClr>
              <a:buNone/>
            </a:pPr>
            <a:r>
              <a:rPr lang="en-US" altLang="zh-CN" sz="2600" b="1" dirty="0">
                <a:solidFill>
                  <a:srgbClr val="000000"/>
                </a:solidFill>
                <a:latin typeface="微软雅黑" panose="020B0503020204020204" pitchFamily="34" charset="-122"/>
              </a:rPr>
              <a:t> ①  </a:t>
            </a:r>
            <a:r>
              <a:rPr lang="en-US" altLang="en-US" sz="2600" b="1" dirty="0">
                <a:solidFill>
                  <a:srgbClr val="000000"/>
                </a:solidFill>
                <a:latin typeface="微软雅黑" panose="020B0503020204020204" pitchFamily="34" charset="-122"/>
              </a:rPr>
              <a:t>代数积：</a:t>
            </a:r>
          </a:p>
          <a:p>
            <a:pPr marL="0" indent="0" defTabSz="914400" eaLnBrk="1" hangingPunct="1">
              <a:lnSpc>
                <a:spcPct val="140000"/>
              </a:lnSpc>
              <a:spcBef>
                <a:spcPct val="40000"/>
              </a:spcBef>
              <a:spcAft>
                <a:spcPct val="0"/>
              </a:spcAft>
              <a:buClr>
                <a:schemeClr val="accent2"/>
              </a:buClr>
              <a:buNone/>
            </a:pPr>
            <a:r>
              <a:rPr lang="en-US" altLang="en-US" sz="2600" b="1" dirty="0">
                <a:solidFill>
                  <a:srgbClr val="000000"/>
                </a:solidFill>
                <a:latin typeface="微软雅黑" panose="020B0503020204020204" pitchFamily="34" charset="-122"/>
              </a:rPr>
              <a:t> ②  代数和：</a:t>
            </a:r>
          </a:p>
          <a:p>
            <a:pPr marL="0" indent="0" defTabSz="914400" eaLnBrk="1" hangingPunct="1">
              <a:lnSpc>
                <a:spcPct val="140000"/>
              </a:lnSpc>
              <a:spcBef>
                <a:spcPct val="40000"/>
              </a:spcBef>
              <a:spcAft>
                <a:spcPct val="0"/>
              </a:spcAft>
              <a:buClr>
                <a:schemeClr val="accent2"/>
              </a:buClr>
              <a:buNone/>
            </a:pPr>
            <a:r>
              <a:rPr lang="en-US" altLang="en-US" sz="2600" b="1" dirty="0">
                <a:solidFill>
                  <a:srgbClr val="000000"/>
                </a:solidFill>
                <a:latin typeface="微软雅黑" panose="020B0503020204020204" pitchFamily="34" charset="-122"/>
              </a:rPr>
              <a:t> ③  有界和：</a:t>
            </a:r>
          </a:p>
          <a:p>
            <a:pPr marL="0" indent="0" defTabSz="914400" eaLnBrk="1" hangingPunct="1">
              <a:lnSpc>
                <a:spcPct val="140000"/>
              </a:lnSpc>
              <a:spcBef>
                <a:spcPct val="40000"/>
              </a:spcBef>
              <a:spcAft>
                <a:spcPct val="0"/>
              </a:spcAft>
              <a:buClr>
                <a:schemeClr val="accent2"/>
              </a:buClr>
              <a:buNone/>
            </a:pPr>
            <a:endParaRPr lang="en-US" altLang="en-US" sz="2600" b="1" dirty="0">
              <a:solidFill>
                <a:srgbClr val="000000"/>
              </a:solidFill>
              <a:latin typeface="微软雅黑" panose="020B0503020204020204" pitchFamily="34" charset="-122"/>
            </a:endParaRPr>
          </a:p>
          <a:p>
            <a:pPr marL="0" indent="0" defTabSz="914400" eaLnBrk="1" hangingPunct="1">
              <a:lnSpc>
                <a:spcPct val="140000"/>
              </a:lnSpc>
              <a:spcBef>
                <a:spcPct val="40000"/>
              </a:spcBef>
              <a:spcAft>
                <a:spcPct val="0"/>
              </a:spcAft>
              <a:buClr>
                <a:schemeClr val="accent2"/>
              </a:buClr>
              <a:buNone/>
            </a:pPr>
            <a:r>
              <a:rPr lang="en-US" altLang="en-US" sz="2600" b="1" dirty="0">
                <a:solidFill>
                  <a:srgbClr val="000000"/>
                </a:solidFill>
                <a:latin typeface="微软雅黑" panose="020B0503020204020204" pitchFamily="34" charset="-122"/>
              </a:rPr>
              <a:t> ④  有界积：</a:t>
            </a:r>
          </a:p>
          <a:p>
            <a:pPr marL="0" indent="0" defTabSz="914400" eaLnBrk="1" hangingPunct="1">
              <a:lnSpc>
                <a:spcPct val="140000"/>
              </a:lnSpc>
              <a:spcBef>
                <a:spcPct val="40000"/>
              </a:spcBef>
              <a:spcAft>
                <a:spcPct val="0"/>
              </a:spcAft>
              <a:buClr>
                <a:schemeClr val="accent2"/>
              </a:buClr>
              <a:buNone/>
            </a:pPr>
            <a:endParaRPr lang="en-US" altLang="en-US" sz="2600" b="1" dirty="0">
              <a:solidFill>
                <a:srgbClr val="000000"/>
              </a:solidFill>
              <a:latin typeface="微软雅黑" panose="020B0503020204020204" pitchFamily="34" charset="-122"/>
            </a:endParaRPr>
          </a:p>
        </p:txBody>
      </p:sp>
      <p:graphicFrame>
        <p:nvGraphicFramePr>
          <p:cNvPr id="137230" name="Object 10"/>
          <p:cNvGraphicFramePr/>
          <p:nvPr/>
        </p:nvGraphicFramePr>
        <p:xfrm>
          <a:off x="4078924" y="1845310"/>
          <a:ext cx="2748915" cy="430530"/>
        </p:xfrm>
        <a:graphic>
          <a:graphicData uri="http://schemas.openxmlformats.org/presentationml/2006/ole">
            <mc:AlternateContent xmlns:mc="http://schemas.openxmlformats.org/markup-compatibility/2006">
              <mc:Choice xmlns:v="urn:schemas-microsoft-com:vml" Requires="v">
                <p:oleObj r:id="rId16" imgW="977900" imgH="177165" progId="Equation.DSMT4">
                  <p:embed/>
                </p:oleObj>
              </mc:Choice>
              <mc:Fallback>
                <p:oleObj r:id="rId16" imgW="977900" imgH="177165" progId="Equation.DSMT4">
                  <p:embed/>
                  <p:pic>
                    <p:nvPicPr>
                      <p:cNvPr id="137230" name="Object 10"/>
                      <p:cNvPicPr/>
                      <p:nvPr/>
                    </p:nvPicPr>
                    <p:blipFill>
                      <a:blip r:embed="rId17"/>
                      <a:stretch>
                        <a:fillRect/>
                      </a:stretch>
                    </p:blipFill>
                    <p:spPr>
                      <a:xfrm>
                        <a:off x="4078924" y="1845310"/>
                        <a:ext cx="2748915" cy="430530"/>
                      </a:xfrm>
                      <a:prstGeom prst="rect">
                        <a:avLst/>
                      </a:prstGeom>
                      <a:noFill/>
                      <a:ln w="38100">
                        <a:noFill/>
                        <a:miter/>
                      </a:ln>
                    </p:spPr>
                  </p:pic>
                </p:oleObj>
              </mc:Fallback>
            </mc:AlternateContent>
          </a:graphicData>
        </a:graphic>
      </p:graphicFrame>
      <p:graphicFrame>
        <p:nvGraphicFramePr>
          <p:cNvPr id="137231" name="Object 12"/>
          <p:cNvGraphicFramePr/>
          <p:nvPr/>
        </p:nvGraphicFramePr>
        <p:xfrm>
          <a:off x="4191000" y="2590800"/>
          <a:ext cx="4648200" cy="433388"/>
        </p:xfrm>
        <a:graphic>
          <a:graphicData uri="http://schemas.openxmlformats.org/presentationml/2006/ole">
            <mc:AlternateContent xmlns:mc="http://schemas.openxmlformats.org/markup-compatibility/2006">
              <mc:Choice xmlns:v="urn:schemas-microsoft-com:vml" Requires="v">
                <p:oleObj r:id="rId18" imgW="2399030" imgH="241300" progId="Equation.DSMT4">
                  <p:embed/>
                </p:oleObj>
              </mc:Choice>
              <mc:Fallback>
                <p:oleObj r:id="rId18" imgW="2399030" imgH="241300" progId="Equation.DSMT4">
                  <p:embed/>
                  <p:pic>
                    <p:nvPicPr>
                      <p:cNvPr id="137231" name="Object 12"/>
                      <p:cNvPicPr/>
                      <p:nvPr/>
                    </p:nvPicPr>
                    <p:blipFill>
                      <a:blip r:embed="rId19"/>
                      <a:stretch>
                        <a:fillRect/>
                      </a:stretch>
                    </p:blipFill>
                    <p:spPr>
                      <a:xfrm>
                        <a:off x="4191000" y="2590800"/>
                        <a:ext cx="4648200" cy="433388"/>
                      </a:xfrm>
                      <a:prstGeom prst="rect">
                        <a:avLst/>
                      </a:prstGeom>
                      <a:noFill/>
                      <a:ln w="38100">
                        <a:noFill/>
                        <a:miter/>
                      </a:ln>
                    </p:spPr>
                  </p:pic>
                </p:oleObj>
              </mc:Fallback>
            </mc:AlternateContent>
          </a:graphicData>
        </a:graphic>
      </p:graphicFrame>
      <p:graphicFrame>
        <p:nvGraphicFramePr>
          <p:cNvPr id="137232" name="Object 14"/>
          <p:cNvGraphicFramePr/>
          <p:nvPr/>
        </p:nvGraphicFramePr>
        <p:xfrm>
          <a:off x="3140076" y="3898901"/>
          <a:ext cx="6689725" cy="511175"/>
        </p:xfrm>
        <a:graphic>
          <a:graphicData uri="http://schemas.openxmlformats.org/presentationml/2006/ole">
            <mc:AlternateContent xmlns:mc="http://schemas.openxmlformats.org/markup-compatibility/2006">
              <mc:Choice xmlns:v="urn:schemas-microsoft-com:vml" Requires="v">
                <p:oleObj r:id="rId20" imgW="2499995" imgH="203200" progId="Equation.DSMT4">
                  <p:embed/>
                </p:oleObj>
              </mc:Choice>
              <mc:Fallback>
                <p:oleObj r:id="rId20" imgW="2499995" imgH="203200" progId="Equation.DSMT4">
                  <p:embed/>
                  <p:pic>
                    <p:nvPicPr>
                      <p:cNvPr id="137232" name="Object 14"/>
                      <p:cNvPicPr/>
                      <p:nvPr/>
                    </p:nvPicPr>
                    <p:blipFill>
                      <a:blip r:embed="rId21"/>
                      <a:stretch>
                        <a:fillRect/>
                      </a:stretch>
                    </p:blipFill>
                    <p:spPr>
                      <a:xfrm>
                        <a:off x="3140076" y="3898901"/>
                        <a:ext cx="6689725" cy="511175"/>
                      </a:xfrm>
                      <a:prstGeom prst="rect">
                        <a:avLst/>
                      </a:prstGeom>
                      <a:noFill/>
                      <a:ln w="38100">
                        <a:noFill/>
                        <a:miter/>
                      </a:ln>
                    </p:spPr>
                  </p:pic>
                </p:oleObj>
              </mc:Fallback>
            </mc:AlternateContent>
          </a:graphicData>
        </a:graphic>
      </p:graphicFrame>
      <p:graphicFrame>
        <p:nvGraphicFramePr>
          <p:cNvPr id="137233" name="Object 16"/>
          <p:cNvGraphicFramePr/>
          <p:nvPr/>
        </p:nvGraphicFramePr>
        <p:xfrm>
          <a:off x="3200400" y="5321300"/>
          <a:ext cx="6629400" cy="407988"/>
        </p:xfrm>
        <a:graphic>
          <a:graphicData uri="http://schemas.openxmlformats.org/presentationml/2006/ole">
            <mc:AlternateContent xmlns:mc="http://schemas.openxmlformats.org/markup-compatibility/2006">
              <mc:Choice xmlns:v="urn:schemas-microsoft-com:vml" Requires="v">
                <p:oleObj r:id="rId22" imgW="2776220" imgH="177800" progId="Equation.DSMT4">
                  <p:embed/>
                </p:oleObj>
              </mc:Choice>
              <mc:Fallback>
                <p:oleObj r:id="rId22" imgW="2776220" imgH="177800" progId="Equation.DSMT4">
                  <p:embed/>
                  <p:pic>
                    <p:nvPicPr>
                      <p:cNvPr id="137233" name="Object 16"/>
                      <p:cNvPicPr/>
                      <p:nvPr/>
                    </p:nvPicPr>
                    <p:blipFill>
                      <a:blip r:embed="rId23"/>
                      <a:stretch>
                        <a:fillRect/>
                      </a:stretch>
                    </p:blipFill>
                    <p:spPr>
                      <a:xfrm>
                        <a:off x="3200400" y="5321300"/>
                        <a:ext cx="6629400" cy="407988"/>
                      </a:xfrm>
                      <a:prstGeom prst="rect">
                        <a:avLst/>
                      </a:prstGeom>
                      <a:noFill/>
                      <a:ln w="38100">
                        <a:noFill/>
                        <a:miter/>
                      </a:ln>
                    </p:spPr>
                  </p:pic>
                </p:oleObj>
              </mc:Fallback>
            </mc:AlternateContent>
          </a:graphicData>
        </a:graphic>
      </p:graphicFrame>
      <p:sp>
        <p:nvSpPr>
          <p:cNvPr id="134162" name="Rectangle 18"/>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4.4.3  模糊集合的运算</a:t>
            </a:r>
          </a:p>
        </p:txBody>
      </p:sp>
    </p:spTree>
    <p:custDataLst>
      <p:tags r:id="rId1"/>
    </p:custDataLst>
    <p:extLst>
      <p:ext uri="{BB962C8B-B14F-4D97-AF65-F5344CB8AC3E}">
        <p14:creationId xmlns:p14="http://schemas.microsoft.com/office/powerpoint/2010/main" val="45237546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图片 6"/>
          <p:cNvPicPr>
            <a:picLocks noChangeAspect="1"/>
          </p:cNvPicPr>
          <p:nvPr>
            <p:custDataLst>
              <p:tags r:id="rId2"/>
            </p:custDataLst>
          </p:nvPr>
        </p:nvPicPr>
        <p:blipFill>
          <a:blip r:embed="rId14"/>
          <a:stretch>
            <a:fillRect/>
          </a:stretch>
        </p:blipFill>
        <p:spPr>
          <a:xfrm>
            <a:off x="1524000" y="6137276"/>
            <a:ext cx="539750" cy="720725"/>
          </a:xfrm>
          <a:prstGeom prst="rect">
            <a:avLst/>
          </a:prstGeom>
          <a:noFill/>
          <a:ln w="9525">
            <a:noFill/>
          </a:ln>
        </p:spPr>
      </p:pic>
      <p:pic>
        <p:nvPicPr>
          <p:cNvPr id="138243" name="图片 5"/>
          <p:cNvPicPr>
            <a:picLocks noChangeAspect="1"/>
          </p:cNvPicPr>
          <p:nvPr>
            <p:custDataLst>
              <p:tags r:id="rId3"/>
            </p:custDataLst>
          </p:nvPr>
        </p:nvPicPr>
        <p:blipFill>
          <a:blip r:embed="rId15"/>
          <a:stretch>
            <a:fillRect/>
          </a:stretch>
        </p:blipFill>
        <p:spPr>
          <a:xfrm>
            <a:off x="10128250" y="6132514"/>
            <a:ext cx="539750" cy="720725"/>
          </a:xfrm>
          <a:prstGeom prst="rect">
            <a:avLst/>
          </a:prstGeom>
          <a:noFill/>
          <a:ln w="9525">
            <a:noFill/>
          </a:ln>
        </p:spPr>
      </p:pic>
      <p:sp>
        <p:nvSpPr>
          <p:cNvPr id="13824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375</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245" name="Rectangle 3"/>
          <p:cNvSpPr/>
          <p:nvPr>
            <p:custDataLst>
              <p:tags r:id="rId4"/>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8246" name="Rectangle 4"/>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8247" name="Rectangle 5"/>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8248" name="Rectangle 6"/>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8249" name="Rectangle 7"/>
          <p:cNvSpPr/>
          <p:nvPr>
            <p:custDataLst>
              <p:tags r:id="rId8"/>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8250" name="Rectangle 8"/>
          <p:cNvSpPr/>
          <p:nvPr>
            <p:custDataLst>
              <p:tags r:id="rId9"/>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8251" name="Rectangle 9"/>
          <p:cNvSpPr/>
          <p:nvPr>
            <p:custDataLst>
              <p:tags r:id="rId10"/>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38252" name="Rectangle 11"/>
          <p:cNvSpPr/>
          <p:nvPr>
            <p:custDataLst>
              <p:tags r:id="rId11"/>
            </p:custDataLst>
          </p:nvPr>
        </p:nvSpPr>
        <p:spPr>
          <a:xfrm>
            <a:off x="1981200" y="1143000"/>
            <a:ext cx="8229600" cy="2649538"/>
          </a:xfrm>
          <a:prstGeom prst="rect">
            <a:avLst/>
          </a:prstGeom>
          <a:gradFill rotWithShape="0">
            <a:gsLst>
              <a:gs pos="0">
                <a:srgbClr val="FFFF99"/>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40000"/>
              </a:lnSpc>
              <a:spcBef>
                <a:spcPct val="40000"/>
              </a:spcBef>
              <a:spcAft>
                <a:spcPct val="0"/>
              </a:spcAft>
              <a:buClr>
                <a:schemeClr val="accent2"/>
              </a:buClr>
              <a:buFont typeface="Wingdings" panose="05000000000000000000" pitchFamily="2" charset="2"/>
              <a:buChar char="§"/>
            </a:pPr>
            <a:r>
              <a:rPr lang="en-US" altLang="zh-CN" sz="2600" b="1"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例</a:t>
            </a:r>
            <a:r>
              <a:rPr lang="en-US" altLang="zh-CN" sz="2600" b="1" dirty="0">
                <a:solidFill>
                  <a:srgbClr val="000000"/>
                </a:solidFill>
                <a:latin typeface="微软雅黑" panose="020B0503020204020204" pitchFamily="34" charset="-122"/>
              </a:rPr>
              <a:t>4.5   </a:t>
            </a:r>
            <a:r>
              <a:rPr lang="en-US" altLang="en-US" sz="2600" b="1" dirty="0">
                <a:solidFill>
                  <a:srgbClr val="000000"/>
                </a:solidFill>
                <a:latin typeface="微软雅黑" panose="020B0503020204020204" pitchFamily="34" charset="-122"/>
              </a:rPr>
              <a:t>设论域                              ，</a:t>
            </a:r>
            <a:r>
              <a:rPr lang="en-US" altLang="zh-CN" sz="2600" b="1" i="1" dirty="0">
                <a:solidFill>
                  <a:srgbClr val="000000"/>
                </a:solidFill>
                <a:latin typeface="微软雅黑" panose="020B0503020204020204" pitchFamily="34" charset="-122"/>
              </a:rPr>
              <a:t>A</a:t>
            </a:r>
            <a:r>
              <a:rPr lang="en-US" altLang="zh-CN" sz="2600" b="1"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及 </a:t>
            </a:r>
            <a:r>
              <a:rPr lang="en-US" altLang="zh-CN" sz="2600" b="1" i="1" dirty="0">
                <a:solidFill>
                  <a:srgbClr val="000000"/>
                </a:solidFill>
                <a:latin typeface="微软雅黑" panose="020B0503020204020204" pitchFamily="34" charset="-122"/>
              </a:rPr>
              <a:t>B </a:t>
            </a:r>
            <a:r>
              <a:rPr lang="en-US" altLang="en-US" sz="2600" b="1" dirty="0">
                <a:solidFill>
                  <a:srgbClr val="000000"/>
                </a:solidFill>
                <a:latin typeface="微软雅黑" panose="020B0503020204020204" pitchFamily="34" charset="-122"/>
              </a:rPr>
              <a:t>是论域上的两个模糊集合，已知 ：</a:t>
            </a:r>
          </a:p>
          <a:p>
            <a:pPr marL="0" indent="0" defTabSz="914400" eaLnBrk="1" hangingPunct="1">
              <a:lnSpc>
                <a:spcPct val="140000"/>
              </a:lnSpc>
              <a:spcBef>
                <a:spcPct val="40000"/>
              </a:spcBef>
              <a:spcAft>
                <a:spcPct val="0"/>
              </a:spcAft>
              <a:buClr>
                <a:schemeClr val="accent2"/>
              </a:buClr>
              <a:buNone/>
            </a:pPr>
            <a:endParaRPr lang="en-US" altLang="en-US" sz="2600" b="1" dirty="0">
              <a:solidFill>
                <a:srgbClr val="000000"/>
              </a:solidFill>
              <a:latin typeface="微软雅黑" panose="020B0503020204020204" pitchFamily="34" charset="-122"/>
            </a:endParaRPr>
          </a:p>
          <a:p>
            <a:pPr marL="0" indent="0" defTabSz="914400" eaLnBrk="1" hangingPunct="1">
              <a:lnSpc>
                <a:spcPct val="140000"/>
              </a:lnSpc>
              <a:spcBef>
                <a:spcPct val="40000"/>
              </a:spcBef>
              <a:spcAft>
                <a:spcPct val="0"/>
              </a:spcAft>
              <a:buClr>
                <a:schemeClr val="accent2"/>
              </a:buClr>
              <a:buNone/>
            </a:pPr>
            <a:endParaRPr lang="en-US" altLang="en-US" sz="2600" b="1" dirty="0">
              <a:solidFill>
                <a:srgbClr val="000000"/>
              </a:solidFill>
              <a:latin typeface="微软雅黑" panose="020B0503020204020204" pitchFamily="34" charset="-122"/>
            </a:endParaRPr>
          </a:p>
        </p:txBody>
      </p:sp>
      <p:sp>
        <p:nvSpPr>
          <p:cNvPr id="135181" name="Rectangle 16"/>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4.4.3  模糊集合的运算</a:t>
            </a:r>
          </a:p>
        </p:txBody>
      </p:sp>
      <p:graphicFrame>
        <p:nvGraphicFramePr>
          <p:cNvPr id="138254" name="Object 18"/>
          <p:cNvGraphicFramePr/>
          <p:nvPr/>
        </p:nvGraphicFramePr>
        <p:xfrm>
          <a:off x="5087620" y="1262698"/>
          <a:ext cx="2705100" cy="457200"/>
        </p:xfrm>
        <a:graphic>
          <a:graphicData uri="http://schemas.openxmlformats.org/presentationml/2006/ole">
            <mc:AlternateContent xmlns:mc="http://schemas.openxmlformats.org/markup-compatibility/2006">
              <mc:Choice xmlns:v="urn:schemas-microsoft-com:vml" Requires="v">
                <p:oleObj r:id="rId16" imgW="1358900" imgH="228600" progId="Equation.DSMT4">
                  <p:embed/>
                </p:oleObj>
              </mc:Choice>
              <mc:Fallback>
                <p:oleObj r:id="rId16" imgW="1358900" imgH="228600" progId="Equation.DSMT4">
                  <p:embed/>
                  <p:pic>
                    <p:nvPicPr>
                      <p:cNvPr id="138254" name="Object 18"/>
                      <p:cNvPicPr/>
                      <p:nvPr/>
                    </p:nvPicPr>
                    <p:blipFill>
                      <a:blip r:embed="rId17"/>
                      <a:stretch>
                        <a:fillRect/>
                      </a:stretch>
                    </p:blipFill>
                    <p:spPr>
                      <a:xfrm>
                        <a:off x="5087620" y="1262698"/>
                        <a:ext cx="2705100" cy="457200"/>
                      </a:xfrm>
                      <a:prstGeom prst="rect">
                        <a:avLst/>
                      </a:prstGeom>
                      <a:noFill/>
                      <a:ln w="38100">
                        <a:noFill/>
                        <a:miter/>
                      </a:ln>
                    </p:spPr>
                  </p:pic>
                </p:oleObj>
              </mc:Fallback>
            </mc:AlternateContent>
          </a:graphicData>
        </a:graphic>
      </p:graphicFrame>
      <p:graphicFrame>
        <p:nvGraphicFramePr>
          <p:cNvPr id="138255" name="Object 20"/>
          <p:cNvGraphicFramePr/>
          <p:nvPr/>
        </p:nvGraphicFramePr>
        <p:xfrm>
          <a:off x="3340101" y="2362200"/>
          <a:ext cx="5510213" cy="914400"/>
        </p:xfrm>
        <a:graphic>
          <a:graphicData uri="http://schemas.openxmlformats.org/presentationml/2006/ole">
            <mc:AlternateContent xmlns:mc="http://schemas.openxmlformats.org/markup-compatibility/2006">
              <mc:Choice xmlns:v="urn:schemas-microsoft-com:vml" Requires="v">
                <p:oleObj r:id="rId18" imgW="2235200" imgH="457200" progId="Equation.DSMT4">
                  <p:embed/>
                </p:oleObj>
              </mc:Choice>
              <mc:Fallback>
                <p:oleObj r:id="rId18" imgW="2235200" imgH="457200" progId="Equation.DSMT4">
                  <p:embed/>
                  <p:pic>
                    <p:nvPicPr>
                      <p:cNvPr id="138255" name="Object 20"/>
                      <p:cNvPicPr/>
                      <p:nvPr/>
                    </p:nvPicPr>
                    <p:blipFill>
                      <a:blip r:embed="rId19"/>
                      <a:stretch>
                        <a:fillRect/>
                      </a:stretch>
                    </p:blipFill>
                    <p:spPr>
                      <a:xfrm>
                        <a:off x="3340101" y="2362200"/>
                        <a:ext cx="5510213" cy="914400"/>
                      </a:xfrm>
                      <a:prstGeom prst="rect">
                        <a:avLst/>
                      </a:prstGeom>
                      <a:noFill/>
                      <a:ln w="38100">
                        <a:noFill/>
                        <a:miter/>
                      </a:ln>
                    </p:spPr>
                  </p:pic>
                </p:oleObj>
              </mc:Fallback>
            </mc:AlternateContent>
          </a:graphicData>
        </a:graphic>
      </p:graphicFrame>
      <p:graphicFrame>
        <p:nvGraphicFramePr>
          <p:cNvPr id="138256" name="Object 22"/>
          <p:cNvGraphicFramePr/>
          <p:nvPr/>
        </p:nvGraphicFramePr>
        <p:xfrm>
          <a:off x="2057400" y="3276600"/>
          <a:ext cx="4800600" cy="433388"/>
        </p:xfrm>
        <a:graphic>
          <a:graphicData uri="http://schemas.openxmlformats.org/presentationml/2006/ole">
            <mc:AlternateContent xmlns:mc="http://schemas.openxmlformats.org/markup-compatibility/2006">
              <mc:Choice xmlns:v="urn:schemas-microsoft-com:vml" Requires="v">
                <p:oleObj r:id="rId20" imgW="2004695" imgH="203200" progId="Equation.3">
                  <p:embed/>
                </p:oleObj>
              </mc:Choice>
              <mc:Fallback>
                <p:oleObj r:id="rId20" imgW="2004695" imgH="203200" progId="Equation.3">
                  <p:embed/>
                  <p:pic>
                    <p:nvPicPr>
                      <p:cNvPr id="138256" name="Object 22"/>
                      <p:cNvPicPr/>
                      <p:nvPr/>
                    </p:nvPicPr>
                    <p:blipFill>
                      <a:blip r:embed="rId21"/>
                      <a:stretch>
                        <a:fillRect/>
                      </a:stretch>
                    </p:blipFill>
                    <p:spPr>
                      <a:xfrm>
                        <a:off x="2057400" y="3276600"/>
                        <a:ext cx="4800600" cy="433388"/>
                      </a:xfrm>
                      <a:prstGeom prst="rect">
                        <a:avLst/>
                      </a:prstGeom>
                      <a:noFill/>
                      <a:ln w="38100">
                        <a:noFill/>
                        <a:miter/>
                      </a:ln>
                    </p:spPr>
                  </p:pic>
                </p:oleObj>
              </mc:Fallback>
            </mc:AlternateContent>
          </a:graphicData>
        </a:graphic>
      </p:graphicFrame>
      <p:graphicFrame>
        <p:nvGraphicFramePr>
          <p:cNvPr id="373786" name="Object 26"/>
          <p:cNvGraphicFramePr/>
          <p:nvPr/>
        </p:nvGraphicFramePr>
        <p:xfrm>
          <a:off x="3095625" y="4038600"/>
          <a:ext cx="4198938" cy="438150"/>
        </p:xfrm>
        <a:graphic>
          <a:graphicData uri="http://schemas.openxmlformats.org/presentationml/2006/ole">
            <mc:AlternateContent xmlns:mc="http://schemas.openxmlformats.org/markup-compatibility/2006">
              <mc:Choice xmlns:v="urn:schemas-microsoft-com:vml" Requires="v">
                <p:oleObj r:id="rId22" imgW="2184400" imgH="228600" progId="Equation.3">
                  <p:embed/>
                </p:oleObj>
              </mc:Choice>
              <mc:Fallback>
                <p:oleObj r:id="rId22" imgW="2184400" imgH="228600" progId="Equation.3">
                  <p:embed/>
                  <p:pic>
                    <p:nvPicPr>
                      <p:cNvPr id="373786" name="Object 26"/>
                      <p:cNvPicPr/>
                      <p:nvPr/>
                    </p:nvPicPr>
                    <p:blipFill>
                      <a:blip r:embed="rId23"/>
                      <a:stretch>
                        <a:fillRect/>
                      </a:stretch>
                    </p:blipFill>
                    <p:spPr>
                      <a:xfrm>
                        <a:off x="3095625" y="4038600"/>
                        <a:ext cx="4198938" cy="438150"/>
                      </a:xfrm>
                      <a:prstGeom prst="rect">
                        <a:avLst/>
                      </a:prstGeom>
                      <a:noFill/>
                      <a:ln w="38100">
                        <a:noFill/>
                        <a:miter/>
                      </a:ln>
                    </p:spPr>
                  </p:pic>
                </p:oleObj>
              </mc:Fallback>
            </mc:AlternateContent>
          </a:graphicData>
        </a:graphic>
      </p:graphicFrame>
      <p:graphicFrame>
        <p:nvGraphicFramePr>
          <p:cNvPr id="373785" name="Object 25"/>
          <p:cNvGraphicFramePr/>
          <p:nvPr/>
        </p:nvGraphicFramePr>
        <p:xfrm>
          <a:off x="3048000" y="4572000"/>
          <a:ext cx="6324600" cy="457200"/>
        </p:xfrm>
        <a:graphic>
          <a:graphicData uri="http://schemas.openxmlformats.org/presentationml/2006/ole">
            <mc:AlternateContent xmlns:mc="http://schemas.openxmlformats.org/markup-compatibility/2006">
              <mc:Choice xmlns:v="urn:schemas-microsoft-com:vml" Requires="v">
                <p:oleObj r:id="rId24" imgW="3429000" imgH="228600" progId="Equation.3">
                  <p:embed/>
                </p:oleObj>
              </mc:Choice>
              <mc:Fallback>
                <p:oleObj r:id="rId24" imgW="3429000" imgH="228600" progId="Equation.3">
                  <p:embed/>
                  <p:pic>
                    <p:nvPicPr>
                      <p:cNvPr id="373785" name="Object 25"/>
                      <p:cNvPicPr/>
                      <p:nvPr/>
                    </p:nvPicPr>
                    <p:blipFill>
                      <a:blip r:embed="rId25"/>
                      <a:stretch>
                        <a:fillRect/>
                      </a:stretch>
                    </p:blipFill>
                    <p:spPr>
                      <a:xfrm>
                        <a:off x="3048000" y="4572000"/>
                        <a:ext cx="6324600" cy="457200"/>
                      </a:xfrm>
                      <a:prstGeom prst="rect">
                        <a:avLst/>
                      </a:prstGeom>
                      <a:noFill/>
                      <a:ln w="38100">
                        <a:noFill/>
                        <a:miter/>
                      </a:ln>
                    </p:spPr>
                  </p:pic>
                </p:oleObj>
              </mc:Fallback>
            </mc:AlternateContent>
          </a:graphicData>
        </a:graphic>
      </p:graphicFrame>
      <p:graphicFrame>
        <p:nvGraphicFramePr>
          <p:cNvPr id="373784" name="Object 24"/>
          <p:cNvGraphicFramePr/>
          <p:nvPr/>
        </p:nvGraphicFramePr>
        <p:xfrm>
          <a:off x="3048000" y="5181600"/>
          <a:ext cx="5562600" cy="457200"/>
        </p:xfrm>
        <a:graphic>
          <a:graphicData uri="http://schemas.openxmlformats.org/presentationml/2006/ole">
            <mc:AlternateContent xmlns:mc="http://schemas.openxmlformats.org/markup-compatibility/2006">
              <mc:Choice xmlns:v="urn:schemas-microsoft-com:vml" Requires="v">
                <p:oleObj r:id="rId26" imgW="3213100" imgH="228600" progId="Equation.3">
                  <p:embed/>
                </p:oleObj>
              </mc:Choice>
              <mc:Fallback>
                <p:oleObj r:id="rId26" imgW="3213100" imgH="228600" progId="Equation.3">
                  <p:embed/>
                  <p:pic>
                    <p:nvPicPr>
                      <p:cNvPr id="373784" name="Object 24"/>
                      <p:cNvPicPr/>
                      <p:nvPr/>
                    </p:nvPicPr>
                    <p:blipFill>
                      <a:blip r:embed="rId27"/>
                      <a:stretch>
                        <a:fillRect/>
                      </a:stretch>
                    </p:blipFill>
                    <p:spPr>
                      <a:xfrm>
                        <a:off x="3048000" y="5181600"/>
                        <a:ext cx="5562600" cy="457200"/>
                      </a:xfrm>
                      <a:prstGeom prst="rect">
                        <a:avLst/>
                      </a:prstGeom>
                      <a:noFill/>
                      <a:ln w="38100">
                        <a:noFill/>
                        <a:miter/>
                      </a:ln>
                    </p:spPr>
                  </p:pic>
                </p:oleObj>
              </mc:Fallback>
            </mc:AlternateContent>
          </a:graphicData>
        </a:graphic>
      </p:graphicFrame>
      <p:graphicFrame>
        <p:nvGraphicFramePr>
          <p:cNvPr id="373783" name="Object 23"/>
          <p:cNvGraphicFramePr/>
          <p:nvPr/>
        </p:nvGraphicFramePr>
        <p:xfrm>
          <a:off x="3048000" y="5715001"/>
          <a:ext cx="1981200" cy="455613"/>
        </p:xfrm>
        <a:graphic>
          <a:graphicData uri="http://schemas.openxmlformats.org/presentationml/2006/ole">
            <mc:AlternateContent xmlns:mc="http://schemas.openxmlformats.org/markup-compatibility/2006">
              <mc:Choice xmlns:v="urn:schemas-microsoft-com:vml" Requires="v">
                <p:oleObj r:id="rId28" imgW="990600" imgH="228600" progId="Equation.3">
                  <p:embed/>
                </p:oleObj>
              </mc:Choice>
              <mc:Fallback>
                <p:oleObj r:id="rId28" imgW="990600" imgH="228600" progId="Equation.3">
                  <p:embed/>
                  <p:pic>
                    <p:nvPicPr>
                      <p:cNvPr id="373783" name="Object 23"/>
                      <p:cNvPicPr/>
                      <p:nvPr/>
                    </p:nvPicPr>
                    <p:blipFill>
                      <a:blip r:embed="rId29"/>
                      <a:stretch>
                        <a:fillRect/>
                      </a:stretch>
                    </p:blipFill>
                    <p:spPr>
                      <a:xfrm>
                        <a:off x="3048000" y="5715001"/>
                        <a:ext cx="1981200" cy="455613"/>
                      </a:xfrm>
                      <a:prstGeom prst="rect">
                        <a:avLst/>
                      </a:prstGeom>
                      <a:noFill/>
                      <a:ln w="38100">
                        <a:noFill/>
                        <a:miter/>
                      </a:ln>
                    </p:spPr>
                  </p:pic>
                </p:oleObj>
              </mc:Fallback>
            </mc:AlternateContent>
          </a:graphicData>
        </a:graphic>
      </p:graphicFrame>
      <p:sp>
        <p:nvSpPr>
          <p:cNvPr id="373788" name="Text Box 28"/>
          <p:cNvSpPr txBox="1"/>
          <p:nvPr>
            <p:custDataLst>
              <p:tags r:id="rId12"/>
            </p:custDataLst>
          </p:nvPr>
        </p:nvSpPr>
        <p:spPr>
          <a:xfrm>
            <a:off x="1981201" y="3962401"/>
            <a:ext cx="1019175" cy="49212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Clr>
                <a:schemeClr val="accent2"/>
              </a:buClr>
              <a:buNone/>
            </a:pPr>
            <a:r>
              <a:rPr lang="en-US" altLang="en-US" sz="2600" b="1" dirty="0">
                <a:solidFill>
                  <a:srgbClr val="000000"/>
                </a:solidFill>
                <a:latin typeface="微软雅黑" panose="020B0503020204020204" pitchFamily="34" charset="-122"/>
              </a:rPr>
              <a:t>解：</a:t>
            </a:r>
          </a:p>
        </p:txBody>
      </p:sp>
    </p:spTree>
    <p:custDataLst>
      <p:tags r:id="rId1"/>
    </p:custDataLst>
    <p:extLst>
      <p:ext uri="{BB962C8B-B14F-4D97-AF65-F5344CB8AC3E}">
        <p14:creationId xmlns:p14="http://schemas.microsoft.com/office/powerpoint/2010/main" val="1028340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3788"/>
                                        </p:tgtEl>
                                        <p:attrNameLst>
                                          <p:attrName>style.visibility</p:attrName>
                                        </p:attrNameLst>
                                      </p:cBhvr>
                                      <p:to>
                                        <p:strVal val="visible"/>
                                      </p:to>
                                    </p:set>
                                    <p:anim calcmode="lin" valueType="num">
                                      <p:cBhvr>
                                        <p:cTn id="7" dur="500" fill="hold"/>
                                        <p:tgtEl>
                                          <p:spTgt spid="373788"/>
                                        </p:tgtEl>
                                        <p:attrNameLst>
                                          <p:attrName>ppt_x</p:attrName>
                                        </p:attrNameLst>
                                      </p:cBhvr>
                                      <p:tavLst>
                                        <p:tav tm="0">
                                          <p:val>
                                            <p:strVal val="0-#ppt_w/2"/>
                                          </p:val>
                                        </p:tav>
                                        <p:tav tm="100000">
                                          <p:val>
                                            <p:strVal val="#ppt_x"/>
                                          </p:val>
                                        </p:tav>
                                      </p:tavLst>
                                    </p:anim>
                                    <p:anim calcmode="lin" valueType="num">
                                      <p:cBhvr>
                                        <p:cTn id="8" dur="500" fill="hold"/>
                                        <p:tgtEl>
                                          <p:spTgt spid="3737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73786"/>
                                        </p:tgtEl>
                                        <p:attrNameLst>
                                          <p:attrName>style.visibility</p:attrName>
                                        </p:attrNameLst>
                                      </p:cBhvr>
                                      <p:to>
                                        <p:strVal val="visible"/>
                                      </p:to>
                                    </p:set>
                                    <p:anim calcmode="lin" valueType="num">
                                      <p:cBhvr>
                                        <p:cTn id="13" dur="500" fill="hold"/>
                                        <p:tgtEl>
                                          <p:spTgt spid="373786"/>
                                        </p:tgtEl>
                                        <p:attrNameLst>
                                          <p:attrName>ppt_x</p:attrName>
                                        </p:attrNameLst>
                                      </p:cBhvr>
                                      <p:tavLst>
                                        <p:tav tm="0">
                                          <p:val>
                                            <p:strVal val="0-#ppt_w/2"/>
                                          </p:val>
                                        </p:tav>
                                        <p:tav tm="100000">
                                          <p:val>
                                            <p:strVal val="#ppt_x"/>
                                          </p:val>
                                        </p:tav>
                                      </p:tavLst>
                                    </p:anim>
                                    <p:anim calcmode="lin" valueType="num">
                                      <p:cBhvr>
                                        <p:cTn id="14" dur="500" fill="hold"/>
                                        <p:tgtEl>
                                          <p:spTgt spid="37378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73785"/>
                                        </p:tgtEl>
                                        <p:attrNameLst>
                                          <p:attrName>style.visibility</p:attrName>
                                        </p:attrNameLst>
                                      </p:cBhvr>
                                      <p:to>
                                        <p:strVal val="visible"/>
                                      </p:to>
                                    </p:set>
                                    <p:anim calcmode="lin" valueType="num">
                                      <p:cBhvr>
                                        <p:cTn id="19" dur="500" fill="hold"/>
                                        <p:tgtEl>
                                          <p:spTgt spid="373785"/>
                                        </p:tgtEl>
                                        <p:attrNameLst>
                                          <p:attrName>ppt_x</p:attrName>
                                        </p:attrNameLst>
                                      </p:cBhvr>
                                      <p:tavLst>
                                        <p:tav tm="0">
                                          <p:val>
                                            <p:strVal val="0-#ppt_w/2"/>
                                          </p:val>
                                        </p:tav>
                                        <p:tav tm="100000">
                                          <p:val>
                                            <p:strVal val="#ppt_x"/>
                                          </p:val>
                                        </p:tav>
                                      </p:tavLst>
                                    </p:anim>
                                    <p:anim calcmode="lin" valueType="num">
                                      <p:cBhvr>
                                        <p:cTn id="20" dur="500" fill="hold"/>
                                        <p:tgtEl>
                                          <p:spTgt spid="37378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73784"/>
                                        </p:tgtEl>
                                        <p:attrNameLst>
                                          <p:attrName>style.visibility</p:attrName>
                                        </p:attrNameLst>
                                      </p:cBhvr>
                                      <p:to>
                                        <p:strVal val="visible"/>
                                      </p:to>
                                    </p:set>
                                    <p:anim calcmode="lin" valueType="num">
                                      <p:cBhvr>
                                        <p:cTn id="25" dur="500" fill="hold"/>
                                        <p:tgtEl>
                                          <p:spTgt spid="373784"/>
                                        </p:tgtEl>
                                        <p:attrNameLst>
                                          <p:attrName>ppt_x</p:attrName>
                                        </p:attrNameLst>
                                      </p:cBhvr>
                                      <p:tavLst>
                                        <p:tav tm="0">
                                          <p:val>
                                            <p:strVal val="0-#ppt_w/2"/>
                                          </p:val>
                                        </p:tav>
                                        <p:tav tm="100000">
                                          <p:val>
                                            <p:strVal val="#ppt_x"/>
                                          </p:val>
                                        </p:tav>
                                      </p:tavLst>
                                    </p:anim>
                                    <p:anim calcmode="lin" valueType="num">
                                      <p:cBhvr>
                                        <p:cTn id="26" dur="500" fill="hold"/>
                                        <p:tgtEl>
                                          <p:spTgt spid="37378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73783"/>
                                        </p:tgtEl>
                                        <p:attrNameLst>
                                          <p:attrName>style.visibility</p:attrName>
                                        </p:attrNameLst>
                                      </p:cBhvr>
                                      <p:to>
                                        <p:strVal val="visible"/>
                                      </p:to>
                                    </p:set>
                                    <p:anim calcmode="lin" valueType="num">
                                      <p:cBhvr>
                                        <p:cTn id="31" dur="500" fill="hold"/>
                                        <p:tgtEl>
                                          <p:spTgt spid="373783"/>
                                        </p:tgtEl>
                                        <p:attrNameLst>
                                          <p:attrName>ppt_x</p:attrName>
                                        </p:attrNameLst>
                                      </p:cBhvr>
                                      <p:tavLst>
                                        <p:tav tm="0">
                                          <p:val>
                                            <p:strVal val="0-#ppt_w/2"/>
                                          </p:val>
                                        </p:tav>
                                        <p:tav tm="100000">
                                          <p:val>
                                            <p:strVal val="#ppt_x"/>
                                          </p:val>
                                        </p:tav>
                                      </p:tavLst>
                                    </p:anim>
                                    <p:anim calcmode="lin" valueType="num">
                                      <p:cBhvr>
                                        <p:cTn id="32" dur="500" fill="hold"/>
                                        <p:tgtEl>
                                          <p:spTgt spid="3737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88"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图片 6"/>
          <p:cNvPicPr>
            <a:picLocks noChangeAspect="1"/>
          </p:cNvPicPr>
          <p:nvPr>
            <p:custDataLst>
              <p:tags r:id="rId2"/>
            </p:custDataLst>
          </p:nvPr>
        </p:nvPicPr>
        <p:blipFill>
          <a:blip r:embed="rId8"/>
          <a:stretch>
            <a:fillRect/>
          </a:stretch>
        </p:blipFill>
        <p:spPr>
          <a:xfrm>
            <a:off x="1524000" y="6137276"/>
            <a:ext cx="539750" cy="720725"/>
          </a:xfrm>
          <a:prstGeom prst="rect">
            <a:avLst/>
          </a:prstGeom>
          <a:noFill/>
          <a:ln w="9525">
            <a:noFill/>
          </a:ln>
        </p:spPr>
      </p:pic>
      <p:pic>
        <p:nvPicPr>
          <p:cNvPr id="139267" name="图片 5"/>
          <p:cNvPicPr>
            <a:picLocks noChangeAspect="1"/>
          </p:cNvPicPr>
          <p:nvPr>
            <p:custDataLst>
              <p:tags r:id="rId3"/>
            </p:custDataLst>
          </p:nvPr>
        </p:nvPicPr>
        <p:blipFill>
          <a:blip r:embed="rId9"/>
          <a:stretch>
            <a:fillRect/>
          </a:stretch>
        </p:blipFill>
        <p:spPr>
          <a:xfrm>
            <a:off x="10128250" y="6132514"/>
            <a:ext cx="539750" cy="720725"/>
          </a:xfrm>
          <a:prstGeom prst="rect">
            <a:avLst/>
          </a:prstGeom>
          <a:noFill/>
          <a:ln w="9525">
            <a:noFill/>
          </a:ln>
        </p:spPr>
      </p:pic>
      <p:sp>
        <p:nvSpPr>
          <p:cNvPr id="13926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376</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197"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4.4.4  模糊关系与模糊关系的合成</a:t>
            </a:r>
          </a:p>
        </p:txBody>
      </p:sp>
      <p:sp>
        <p:nvSpPr>
          <p:cNvPr id="139270" name="Rectangle 120"/>
          <p:cNvSpPr/>
          <p:nvPr>
            <p:custDataLst>
              <p:tags r:id="rId4"/>
            </p:custDataLst>
          </p:nvPr>
        </p:nvSpPr>
        <p:spPr>
          <a:xfrm>
            <a:off x="1905000" y="990600"/>
            <a:ext cx="2316660"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b="1" dirty="0">
                <a:solidFill>
                  <a:srgbClr val="000000"/>
                </a:solidFill>
                <a:latin typeface="微软雅黑" panose="020B0503020204020204" pitchFamily="34" charset="-122"/>
              </a:rPr>
              <a:t>1</a:t>
            </a:r>
            <a:r>
              <a:rPr lang="en-US" altLang="en-US" sz="2800" b="1" dirty="0">
                <a:solidFill>
                  <a:srgbClr val="000000"/>
                </a:solidFill>
                <a:latin typeface="微软雅黑" panose="020B0503020204020204" pitchFamily="34" charset="-122"/>
              </a:rPr>
              <a:t>．模糊关系</a:t>
            </a:r>
          </a:p>
        </p:txBody>
      </p:sp>
      <p:sp>
        <p:nvSpPr>
          <p:cNvPr id="139271" name="文本框 3"/>
          <p:cNvSpPr txBox="1"/>
          <p:nvPr>
            <p:custDataLst>
              <p:tags r:id="rId5"/>
            </p:custDataLst>
          </p:nvPr>
        </p:nvSpPr>
        <p:spPr>
          <a:xfrm>
            <a:off x="1793876" y="1509714"/>
            <a:ext cx="8353425" cy="332295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50000"/>
              </a:lnSpc>
              <a:spcAft>
                <a:spcPct val="0"/>
              </a:spcAft>
              <a:buNone/>
            </a:pPr>
            <a:r>
              <a:rPr lang="en-US" altLang="zh-CN" sz="2000" dirty="0">
                <a:solidFill>
                  <a:srgbClr val="000000"/>
                </a:solidFill>
                <a:latin typeface="微软雅黑" panose="020B0503020204020204" pitchFamily="34" charset="-122"/>
              </a:rPr>
              <a:t>     </a:t>
            </a:r>
            <a:r>
              <a:rPr lang="en-US" altLang="en-US" sz="2000" dirty="0">
                <a:solidFill>
                  <a:srgbClr val="000000"/>
                </a:solidFill>
                <a:latin typeface="微软雅黑" panose="020B0503020204020204" pitchFamily="34" charset="-122"/>
              </a:rPr>
              <a:t>模糊集上的模糊关系是对普通集合上的确定关系的扩充。在普通集合中，关系是通过笛卡尔乘积定义的。 </a:t>
            </a:r>
          </a:p>
          <a:p>
            <a:pPr marL="0" indent="0" defTabSz="914400" eaLnBrk="1" hangingPunct="1">
              <a:lnSpc>
                <a:spcPct val="150000"/>
              </a:lnSpc>
              <a:spcAft>
                <a:spcPct val="0"/>
              </a:spcAft>
              <a:buNone/>
            </a:pPr>
            <a:r>
              <a:rPr lang="en-US" altLang="en-US" sz="2000" dirty="0">
                <a:solidFill>
                  <a:srgbClr val="000000"/>
                </a:solidFill>
                <a:latin typeface="微软雅黑" panose="020B0503020204020204" pitchFamily="34" charset="-122"/>
              </a:rPr>
              <a:t>     设 V 与 W 是两个普通集合， V 与 W 的笛卡尔乘积为 V×W ={(v,w)∣任意 v</a:t>
            </a:r>
            <a:r>
              <a:rPr lang="en-US" altLang="zh-CN" sz="2000" dirty="0">
                <a:solidFill>
                  <a:srgbClr val="000000"/>
                </a:solidFill>
                <a:latin typeface="微软雅黑" panose="020B0503020204020204" pitchFamily="34" charset="-122"/>
              </a:rPr>
              <a:t>∈</a:t>
            </a:r>
            <a:r>
              <a:rPr lang="en-US" altLang="en-US" sz="2000" dirty="0">
                <a:solidFill>
                  <a:srgbClr val="000000"/>
                </a:solidFill>
                <a:latin typeface="微软雅黑" panose="020B0503020204020204" pitchFamily="34" charset="-122"/>
              </a:rPr>
              <a:t>V，任意 w</a:t>
            </a:r>
            <a:r>
              <a:rPr lang="en-US" altLang="zh-CN" sz="2000" dirty="0">
                <a:solidFill>
                  <a:srgbClr val="000000"/>
                </a:solidFill>
                <a:latin typeface="微软雅黑" panose="020B0503020204020204" pitchFamily="34" charset="-122"/>
              </a:rPr>
              <a:t>∈</a:t>
            </a:r>
            <a:r>
              <a:rPr lang="en-US" altLang="en-US" sz="2000" dirty="0">
                <a:solidFill>
                  <a:srgbClr val="000000"/>
                </a:solidFill>
                <a:latin typeface="微软雅黑" panose="020B0503020204020204" pitchFamily="34" charset="-122"/>
              </a:rPr>
              <a:t>W} </a:t>
            </a:r>
          </a:p>
          <a:p>
            <a:pPr marL="0" indent="0" defTabSz="914400" eaLnBrk="1" hangingPunct="1">
              <a:lnSpc>
                <a:spcPct val="150000"/>
              </a:lnSpc>
              <a:spcAft>
                <a:spcPct val="0"/>
              </a:spcAft>
              <a:buNone/>
            </a:pPr>
            <a:r>
              <a:rPr lang="en-US" altLang="en-US" sz="2000" dirty="0">
                <a:solidFill>
                  <a:srgbClr val="000000"/>
                </a:solidFill>
                <a:latin typeface="微软雅黑" panose="020B0503020204020204" pitchFamily="34" charset="-122"/>
              </a:rPr>
              <a:t>      可见，V 与 W 的笛卡尔乘积是由 V 与 W 上所有可能的序偶 (v, w)构成的一个集合。 </a:t>
            </a:r>
          </a:p>
          <a:p>
            <a:pPr marL="0" indent="0" defTabSz="914400" eaLnBrk="1" hangingPunct="1">
              <a:lnSpc>
                <a:spcPct val="150000"/>
              </a:lnSpc>
              <a:spcAft>
                <a:spcPct val="0"/>
              </a:spcAft>
              <a:buNone/>
            </a:pPr>
            <a:r>
              <a:rPr lang="en-US" altLang="en-US" sz="2000" dirty="0">
                <a:solidFill>
                  <a:srgbClr val="000000"/>
                </a:solidFill>
                <a:latin typeface="微软雅黑" panose="020B0503020204020204" pitchFamily="34" charset="-122"/>
              </a:rPr>
              <a:t>           </a:t>
            </a:r>
          </a:p>
        </p:txBody>
      </p:sp>
      <p:sp>
        <p:nvSpPr>
          <p:cNvPr id="139272" name="文本框 4"/>
          <p:cNvSpPr txBox="1"/>
          <p:nvPr>
            <p:custDataLst>
              <p:tags r:id="rId6"/>
            </p:custDataLst>
          </p:nvPr>
        </p:nvSpPr>
        <p:spPr>
          <a:xfrm>
            <a:off x="1795781" y="4437063"/>
            <a:ext cx="8601075" cy="1630362"/>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00000"/>
              </a:lnSpc>
              <a:spcAft>
                <a:spcPct val="0"/>
              </a:spcAft>
              <a:buNone/>
            </a:pPr>
            <a:r>
              <a:rPr lang="en-US" altLang="en-US" sz="2000" dirty="0">
                <a:solidFill>
                  <a:srgbClr val="000000"/>
                </a:solidFill>
                <a:latin typeface="微软雅黑" panose="020B0503020204020204" pitchFamily="34" charset="-122"/>
              </a:rPr>
              <a:t>例 4.13 设 V={1 班，2 班，3 班} ， W={男队，女队} 则                   为</a:t>
            </a:r>
            <a:r>
              <a:rPr lang="en-US" altLang="zh-CN" sz="2000" dirty="0">
                <a:solidFill>
                  <a:srgbClr val="000000"/>
                </a:solidFill>
                <a:latin typeface="微软雅黑" panose="020B0503020204020204" pitchFamily="34" charset="-122"/>
              </a:rPr>
              <a:t>VxW</a:t>
            </a:r>
            <a:r>
              <a:rPr lang="en-US" altLang="en-US" sz="2000" dirty="0">
                <a:solidFill>
                  <a:srgbClr val="000000"/>
                </a:solidFill>
                <a:latin typeface="微软雅黑" panose="020B0503020204020204" pitchFamily="34" charset="-122"/>
              </a:rPr>
              <a:t>，V×W 中有 6 个元素，即 V×W ={(1 班，男队)，(2 班，男队)，(3 班，男队)， (1 班，女队)，(2 班，女队)，(3 班，女队)} 其中，每个元素是一代表队。假设要进行一种双方对垒的循环赛，则每一个赛局都是 V×W 中 的一个子集，它构成了 V×W 上的一个关系。</a:t>
            </a:r>
          </a:p>
        </p:txBody>
      </p:sp>
      <p:pic>
        <p:nvPicPr>
          <p:cNvPr id="139273" name="图片 5"/>
          <p:cNvPicPr>
            <a:picLocks noChangeAspect="1"/>
          </p:cNvPicPr>
          <p:nvPr/>
        </p:nvPicPr>
        <p:blipFill>
          <a:blip r:embed="rId10"/>
          <a:stretch>
            <a:fillRect/>
          </a:stretch>
        </p:blipFill>
        <p:spPr>
          <a:xfrm>
            <a:off x="8975409" y="4365309"/>
            <a:ext cx="1171575" cy="409575"/>
          </a:xfrm>
          <a:prstGeom prst="rect">
            <a:avLst/>
          </a:prstGeom>
          <a:noFill/>
          <a:ln w="9525">
            <a:noFill/>
          </a:ln>
        </p:spPr>
      </p:pic>
    </p:spTree>
    <p:custDataLst>
      <p:tags r:id="rId1"/>
    </p:custDataLst>
    <p:extLst>
      <p:ext uri="{BB962C8B-B14F-4D97-AF65-F5344CB8AC3E}">
        <p14:creationId xmlns:p14="http://schemas.microsoft.com/office/powerpoint/2010/main" val="80725093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40291"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4029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377</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221"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4.4.4  模糊关系与模糊关系的合成</a:t>
            </a:r>
          </a:p>
        </p:txBody>
      </p:sp>
      <p:sp>
        <p:nvSpPr>
          <p:cNvPr id="140294" name="Rectangle 120"/>
          <p:cNvSpPr/>
          <p:nvPr>
            <p:custDataLst>
              <p:tags r:id="rId4"/>
            </p:custDataLst>
          </p:nvPr>
        </p:nvSpPr>
        <p:spPr>
          <a:xfrm>
            <a:off x="1905000" y="990600"/>
            <a:ext cx="2316660"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b="1" dirty="0">
                <a:solidFill>
                  <a:srgbClr val="000000"/>
                </a:solidFill>
                <a:latin typeface="微软雅黑" panose="020B0503020204020204" pitchFamily="34" charset="-122"/>
              </a:rPr>
              <a:t>1</a:t>
            </a:r>
            <a:r>
              <a:rPr lang="en-US" altLang="en-US" sz="2800" b="1" dirty="0">
                <a:solidFill>
                  <a:srgbClr val="000000"/>
                </a:solidFill>
                <a:latin typeface="微软雅黑" panose="020B0503020204020204" pitchFamily="34" charset="-122"/>
              </a:rPr>
              <a:t>．模糊关系</a:t>
            </a:r>
          </a:p>
        </p:txBody>
      </p:sp>
      <p:sp>
        <p:nvSpPr>
          <p:cNvPr id="96261" name="文本框 3"/>
          <p:cNvSpPr txBox="1"/>
          <p:nvPr>
            <p:custDataLst>
              <p:tags r:id="rId5"/>
            </p:custDataLst>
          </p:nvPr>
        </p:nvSpPr>
        <p:spPr>
          <a:xfrm>
            <a:off x="1793876" y="1510030"/>
            <a:ext cx="8617585" cy="2861310"/>
          </a:xfrm>
          <a:prstGeom prst="rect">
            <a:avLst/>
          </a:prstGeom>
          <a:solidFill>
            <a:schemeClr val="lt1">
              <a:lumMod val="85000"/>
            </a:schemeClr>
          </a:solidFill>
          <a:ln w="9525">
            <a:noFill/>
          </a:ln>
        </p:spPr>
        <p:txBody>
          <a:bodyPr wrap="square">
            <a:spAutoFit/>
          </a:bodyPr>
          <a:lstStyle/>
          <a:p>
            <a:pPr>
              <a:lnSpc>
                <a:spcPct val="150000"/>
              </a:lnSpc>
              <a:defRPr/>
            </a:pP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所谓从 V 到 W 的关系 R，是指 V×W 上的一个子集，即 R </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V×W，记为 对于 V×W 中的元素(v,w)，若(v,w)∈R，则称 v 与 w 有关系 R；若(v,w)</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R，则称 v 与 w 没有关系。</a:t>
            </a:r>
          </a:p>
          <a:p>
            <a:pPr>
              <a:lnSpc>
                <a:spcPct val="150000"/>
              </a:lnSpc>
              <a:defRPr/>
            </a:pP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以上例进行说明，如果只存在子集：(2 班，男队)，(3 班，男队)， (1 班，女队)，说明只存在以上球队，其余球队没有组建。</a:t>
            </a:r>
          </a:p>
        </p:txBody>
      </p:sp>
    </p:spTree>
    <p:custDataLst>
      <p:tags r:id="rId1"/>
    </p:custDataLst>
    <p:extLst>
      <p:ext uri="{BB962C8B-B14F-4D97-AF65-F5344CB8AC3E}">
        <p14:creationId xmlns:p14="http://schemas.microsoft.com/office/powerpoint/2010/main" val="26979199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41315"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4131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378</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245"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4.4.4  模糊关系与模糊关系的合成</a:t>
            </a:r>
          </a:p>
        </p:txBody>
      </p:sp>
      <p:sp>
        <p:nvSpPr>
          <p:cNvPr id="141318" name="Rectangle 120"/>
          <p:cNvSpPr/>
          <p:nvPr>
            <p:custDataLst>
              <p:tags r:id="rId4"/>
            </p:custDataLst>
          </p:nvPr>
        </p:nvSpPr>
        <p:spPr>
          <a:xfrm>
            <a:off x="1905000" y="990600"/>
            <a:ext cx="2316660"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b="1" dirty="0">
                <a:solidFill>
                  <a:srgbClr val="000000"/>
                </a:solidFill>
                <a:latin typeface="微软雅黑" panose="020B0503020204020204" pitchFamily="34" charset="-122"/>
              </a:rPr>
              <a:t>1</a:t>
            </a:r>
            <a:r>
              <a:rPr lang="en-US" altLang="en-US" sz="2800" b="1" dirty="0">
                <a:solidFill>
                  <a:srgbClr val="000000"/>
                </a:solidFill>
                <a:latin typeface="微软雅黑" panose="020B0503020204020204" pitchFamily="34" charset="-122"/>
              </a:rPr>
              <a:t>．模糊关系</a:t>
            </a:r>
          </a:p>
        </p:txBody>
      </p:sp>
      <p:sp>
        <p:nvSpPr>
          <p:cNvPr id="97285" name="文本框 3"/>
          <p:cNvSpPr txBox="1"/>
          <p:nvPr>
            <p:custDataLst>
              <p:tags r:id="rId5"/>
            </p:custDataLst>
          </p:nvPr>
        </p:nvSpPr>
        <p:spPr>
          <a:xfrm>
            <a:off x="1793876" y="1509713"/>
            <a:ext cx="8353425" cy="1752600"/>
          </a:xfrm>
          <a:prstGeom prst="rect">
            <a:avLst/>
          </a:prstGeom>
          <a:solidFill>
            <a:schemeClr val="lt1">
              <a:lumMod val="85000"/>
            </a:schemeClr>
          </a:solidFill>
          <a:ln w="9525">
            <a:noFill/>
          </a:ln>
        </p:spPr>
        <p:txBody>
          <a:bodyPr>
            <a:spAutoFit/>
          </a:bodyPr>
          <a:lstStyle/>
          <a:p>
            <a:pPr>
              <a:lnSpc>
                <a:spcPct val="150000"/>
              </a:lnSpc>
              <a:defRPr/>
            </a:pP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在普通集合上定义的关系都是确定性关系，</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v </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与 </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w </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之间有没有某种关系是十分明确的。但在模糊集合上一般不存在这种明确关系，而是一种模糊关系。</a:t>
            </a:r>
          </a:p>
        </p:txBody>
      </p:sp>
    </p:spTree>
    <p:custDataLst>
      <p:tags r:id="rId1"/>
    </p:custDataLst>
    <p:extLst>
      <p:ext uri="{BB962C8B-B14F-4D97-AF65-F5344CB8AC3E}">
        <p14:creationId xmlns:p14="http://schemas.microsoft.com/office/powerpoint/2010/main" val="2012514882"/>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图片 6"/>
          <p:cNvPicPr>
            <a:picLocks noChangeAspect="1"/>
          </p:cNvPicPr>
          <p:nvPr>
            <p:custDataLst>
              <p:tags r:id="rId2"/>
            </p:custDataLst>
          </p:nvPr>
        </p:nvPicPr>
        <p:blipFill>
          <a:blip r:embed="rId10"/>
          <a:stretch>
            <a:fillRect/>
          </a:stretch>
        </p:blipFill>
        <p:spPr>
          <a:xfrm>
            <a:off x="1524000" y="6137276"/>
            <a:ext cx="539750" cy="720725"/>
          </a:xfrm>
          <a:prstGeom prst="rect">
            <a:avLst/>
          </a:prstGeom>
          <a:noFill/>
          <a:ln w="9525">
            <a:noFill/>
          </a:ln>
        </p:spPr>
      </p:pic>
      <p:pic>
        <p:nvPicPr>
          <p:cNvPr id="142339" name="图片 5"/>
          <p:cNvPicPr>
            <a:picLocks noChangeAspect="1"/>
          </p:cNvPicPr>
          <p:nvPr>
            <p:custDataLst>
              <p:tags r:id="rId3"/>
            </p:custDataLst>
          </p:nvPr>
        </p:nvPicPr>
        <p:blipFill>
          <a:blip r:embed="rId11"/>
          <a:stretch>
            <a:fillRect/>
          </a:stretch>
        </p:blipFill>
        <p:spPr>
          <a:xfrm>
            <a:off x="10128250" y="6132514"/>
            <a:ext cx="539750" cy="720725"/>
          </a:xfrm>
          <a:prstGeom prst="rect">
            <a:avLst/>
          </a:prstGeom>
          <a:noFill/>
          <a:ln w="9525">
            <a:noFill/>
          </a:ln>
        </p:spPr>
      </p:pic>
      <p:sp>
        <p:nvSpPr>
          <p:cNvPr id="14234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379</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269"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4.4.4  模糊关系与模糊关系的合成</a:t>
            </a:r>
          </a:p>
        </p:txBody>
      </p:sp>
      <p:sp>
        <p:nvSpPr>
          <p:cNvPr id="142342" name="Rectangle 120"/>
          <p:cNvSpPr/>
          <p:nvPr>
            <p:custDataLst>
              <p:tags r:id="rId4"/>
            </p:custDataLst>
          </p:nvPr>
        </p:nvSpPr>
        <p:spPr>
          <a:xfrm>
            <a:off x="1905001" y="765176"/>
            <a:ext cx="2028119" cy="461665"/>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b="1" dirty="0">
                <a:solidFill>
                  <a:srgbClr val="000000"/>
                </a:solidFill>
                <a:latin typeface="微软雅黑" panose="020B0503020204020204" pitchFamily="34" charset="-122"/>
              </a:rPr>
              <a:t>1</a:t>
            </a:r>
            <a:r>
              <a:rPr lang="en-US" altLang="en-US" sz="2400" b="1" dirty="0">
                <a:solidFill>
                  <a:srgbClr val="000000"/>
                </a:solidFill>
                <a:latin typeface="微软雅黑" panose="020B0503020204020204" pitchFamily="34" charset="-122"/>
              </a:rPr>
              <a:t>．模糊关系</a:t>
            </a:r>
          </a:p>
        </p:txBody>
      </p:sp>
      <p:grpSp>
        <p:nvGrpSpPr>
          <p:cNvPr id="2" name="Group 125"/>
          <p:cNvGrpSpPr/>
          <p:nvPr/>
        </p:nvGrpSpPr>
        <p:grpSpPr>
          <a:xfrm>
            <a:off x="1752600" y="3048000"/>
            <a:ext cx="5105400" cy="3124200"/>
            <a:chOff x="144" y="1920"/>
            <a:chExt cx="3216" cy="1968"/>
          </a:xfrm>
        </p:grpSpPr>
        <p:graphicFrame>
          <p:nvGraphicFramePr>
            <p:cNvPr id="142349" name="Object 119"/>
            <p:cNvGraphicFramePr/>
            <p:nvPr/>
          </p:nvGraphicFramePr>
          <p:xfrm>
            <a:off x="144" y="2160"/>
            <a:ext cx="3216" cy="1728"/>
          </p:xfrm>
          <a:graphic>
            <a:graphicData uri="http://schemas.openxmlformats.org/presentationml/2006/ole">
              <mc:AlternateContent xmlns:mc="http://schemas.openxmlformats.org/markup-compatibility/2006">
                <mc:Choice xmlns:v="urn:schemas-microsoft-com:vml" Requires="v">
                  <p:oleObj r:id="rId12" imgW="3467100" imgH="1609725" progId="Paint.Picture">
                    <p:embed/>
                  </p:oleObj>
                </mc:Choice>
                <mc:Fallback>
                  <p:oleObj r:id="rId12" imgW="3467100" imgH="1609725" progId="Paint.Picture">
                    <p:embed/>
                    <p:pic>
                      <p:nvPicPr>
                        <p:cNvPr id="142349" name="Object 119"/>
                        <p:cNvPicPr/>
                        <p:nvPr/>
                      </p:nvPicPr>
                      <p:blipFill>
                        <a:blip r:embed="rId13"/>
                        <a:stretch>
                          <a:fillRect/>
                        </a:stretch>
                      </p:blipFill>
                      <p:spPr>
                        <a:xfrm>
                          <a:off x="144" y="2160"/>
                          <a:ext cx="3216" cy="1728"/>
                        </a:xfrm>
                        <a:prstGeom prst="rect">
                          <a:avLst/>
                        </a:prstGeom>
                        <a:noFill/>
                        <a:ln w="38100">
                          <a:noFill/>
                          <a:miter/>
                        </a:ln>
                      </p:spPr>
                    </p:pic>
                  </p:oleObj>
                </mc:Fallback>
              </mc:AlternateContent>
            </a:graphicData>
          </a:graphic>
        </p:graphicFrame>
        <p:sp>
          <p:nvSpPr>
            <p:cNvPr id="142350" name="Text Box 123"/>
            <p:cNvSpPr txBox="1"/>
            <p:nvPr>
              <p:custDataLst>
                <p:tags r:id="rId8"/>
              </p:custDataLst>
            </p:nvPr>
          </p:nvSpPr>
          <p:spPr>
            <a:xfrm>
              <a:off x="384" y="1920"/>
              <a:ext cx="2688" cy="251"/>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00000"/>
                </a:lnSpc>
                <a:spcBef>
                  <a:spcPct val="50000"/>
                </a:spcBef>
                <a:spcAft>
                  <a:spcPct val="0"/>
                </a:spcAft>
                <a:buNone/>
              </a:pPr>
              <a:r>
                <a:rPr lang="en-US" altLang="en-US" sz="2000" b="1" dirty="0">
                  <a:solidFill>
                    <a:srgbClr val="000000"/>
                  </a:solidFill>
                  <a:latin typeface="微软雅黑" panose="020B0503020204020204" pitchFamily="34" charset="-122"/>
                </a:rPr>
                <a:t>身高与体重的模糊关系表 </a:t>
              </a:r>
            </a:p>
          </p:txBody>
        </p:sp>
      </p:grpSp>
      <p:grpSp>
        <p:nvGrpSpPr>
          <p:cNvPr id="3" name="Group 126"/>
          <p:cNvGrpSpPr/>
          <p:nvPr/>
        </p:nvGrpSpPr>
        <p:grpSpPr>
          <a:xfrm>
            <a:off x="6959600" y="3108326"/>
            <a:ext cx="3556000" cy="2835275"/>
            <a:chOff x="3424" y="1958"/>
            <a:chExt cx="2240" cy="1786"/>
          </a:xfrm>
        </p:grpSpPr>
        <p:graphicFrame>
          <p:nvGraphicFramePr>
            <p:cNvPr id="142347" name="Object 121"/>
            <p:cNvGraphicFramePr/>
            <p:nvPr/>
          </p:nvGraphicFramePr>
          <p:xfrm>
            <a:off x="3600" y="2546"/>
            <a:ext cx="2064" cy="1198"/>
          </p:xfrm>
          <a:graphic>
            <a:graphicData uri="http://schemas.openxmlformats.org/presentationml/2006/ole">
              <mc:AlternateContent xmlns:mc="http://schemas.openxmlformats.org/markup-compatibility/2006">
                <mc:Choice xmlns:v="urn:schemas-microsoft-com:vml" Requires="v">
                  <p:oleObj r:id="rId14" imgW="1638300" imgH="977900" progId="Equation.DSMT4">
                    <p:embed/>
                  </p:oleObj>
                </mc:Choice>
                <mc:Fallback>
                  <p:oleObj r:id="rId14" imgW="1638300" imgH="977900" progId="Equation.DSMT4">
                    <p:embed/>
                    <p:pic>
                      <p:nvPicPr>
                        <p:cNvPr id="142347" name="Object 121"/>
                        <p:cNvPicPr/>
                        <p:nvPr/>
                      </p:nvPicPr>
                      <p:blipFill>
                        <a:blip r:embed="rId15"/>
                        <a:stretch>
                          <a:fillRect/>
                        </a:stretch>
                      </p:blipFill>
                      <p:spPr>
                        <a:xfrm>
                          <a:off x="3600" y="2546"/>
                          <a:ext cx="2064" cy="1198"/>
                        </a:xfrm>
                        <a:prstGeom prst="rect">
                          <a:avLst/>
                        </a:prstGeom>
                        <a:noFill/>
                        <a:ln w="38100">
                          <a:noFill/>
                          <a:miter/>
                        </a:ln>
                      </p:spPr>
                    </p:pic>
                  </p:oleObj>
                </mc:Fallback>
              </mc:AlternateContent>
            </a:graphicData>
          </a:graphic>
        </p:graphicFrame>
        <p:sp>
          <p:nvSpPr>
            <p:cNvPr id="142348" name="Text Box 124"/>
            <p:cNvSpPr txBox="1"/>
            <p:nvPr>
              <p:custDataLst>
                <p:tags r:id="rId7"/>
              </p:custDataLst>
            </p:nvPr>
          </p:nvSpPr>
          <p:spPr>
            <a:xfrm>
              <a:off x="3424" y="1958"/>
              <a:ext cx="2240" cy="44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r>
                <a:rPr lang="en-US" altLang="zh-CN" sz="2000" b="1" dirty="0">
                  <a:solidFill>
                    <a:srgbClr val="000000"/>
                  </a:solidFill>
                  <a:latin typeface="微软雅黑" panose="020B0503020204020204" pitchFamily="34" charset="-122"/>
                </a:rPr>
                <a:t> </a:t>
              </a:r>
              <a:r>
                <a:rPr lang="en-US" altLang="en-US" sz="2000" b="1" dirty="0">
                  <a:solidFill>
                    <a:srgbClr val="000000"/>
                  </a:solidFill>
                  <a:latin typeface="微软雅黑" panose="020B0503020204020204" pitchFamily="34" charset="-122"/>
                </a:rPr>
                <a:t>从</a:t>
              </a:r>
              <a:r>
                <a:rPr lang="en-US" altLang="zh-CN" sz="2000" b="1" i="1" dirty="0">
                  <a:solidFill>
                    <a:srgbClr val="000000"/>
                  </a:solidFill>
                  <a:latin typeface="微软雅黑" panose="020B0503020204020204" pitchFamily="34" charset="-122"/>
                </a:rPr>
                <a:t>X </a:t>
              </a:r>
              <a:r>
                <a:rPr lang="en-US" altLang="en-US" sz="2000" b="1" dirty="0">
                  <a:solidFill>
                    <a:srgbClr val="000000"/>
                  </a:solidFill>
                  <a:latin typeface="微软雅黑" panose="020B0503020204020204" pitchFamily="34" charset="-122"/>
                </a:rPr>
                <a:t>到</a:t>
              </a:r>
              <a:r>
                <a:rPr lang="en-US" altLang="zh-CN" sz="2000" b="1" i="1" dirty="0">
                  <a:solidFill>
                    <a:srgbClr val="000000"/>
                  </a:solidFill>
                  <a:latin typeface="微软雅黑" panose="020B0503020204020204" pitchFamily="34" charset="-122"/>
                </a:rPr>
                <a:t>Y </a:t>
              </a:r>
              <a:r>
                <a:rPr lang="en-US" altLang="en-US" sz="2000" b="1" dirty="0">
                  <a:solidFill>
                    <a:srgbClr val="000000"/>
                  </a:solidFill>
                  <a:latin typeface="微软雅黑" panose="020B0503020204020204" pitchFamily="34" charset="-122"/>
                </a:rPr>
                <a:t>的一个模糊关系</a:t>
              </a:r>
              <a:r>
                <a:rPr lang="en-US" altLang="zh-CN" sz="2000" b="1" i="1" dirty="0">
                  <a:solidFill>
                    <a:srgbClr val="000000"/>
                  </a:solidFill>
                  <a:latin typeface="微软雅黑" panose="020B0503020204020204" pitchFamily="34" charset="-122"/>
                </a:rPr>
                <a:t>R</a:t>
              </a:r>
              <a:r>
                <a:rPr lang="en-US" altLang="en-US" sz="2000" b="1" dirty="0">
                  <a:solidFill>
                    <a:srgbClr val="000000"/>
                  </a:solidFill>
                  <a:latin typeface="微软雅黑" panose="020B0503020204020204" pitchFamily="34" charset="-122"/>
                </a:rPr>
                <a:t>，用模糊矩阵表示： </a:t>
              </a:r>
            </a:p>
          </p:txBody>
        </p:sp>
      </p:grpSp>
      <p:sp>
        <p:nvSpPr>
          <p:cNvPr id="142345" name="Text Box 128"/>
          <p:cNvSpPr txBox="1"/>
          <p:nvPr>
            <p:custDataLst>
              <p:tags r:id="rId5"/>
            </p:custDataLst>
          </p:nvPr>
        </p:nvSpPr>
        <p:spPr>
          <a:xfrm>
            <a:off x="1774825" y="1125538"/>
            <a:ext cx="8713788" cy="97155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20000"/>
              </a:lnSpc>
              <a:spcBef>
                <a:spcPct val="30000"/>
              </a:spcBef>
              <a:spcAft>
                <a:spcPct val="0"/>
              </a:spcAft>
              <a:buClr>
                <a:schemeClr val="accent2"/>
              </a:buClr>
              <a:buBlip>
                <a:blip r:embed="rId16"/>
              </a:buBlip>
            </a:pPr>
            <a:r>
              <a:rPr lang="en-US" altLang="zh-CN" sz="2200" b="1" dirty="0">
                <a:solidFill>
                  <a:srgbClr val="000000"/>
                </a:solidFill>
                <a:latin typeface="微软雅黑" panose="020B0503020204020204" pitchFamily="34" charset="-122"/>
              </a:rPr>
              <a:t> </a:t>
            </a:r>
            <a:r>
              <a:rPr lang="en-US" altLang="en-US" sz="2200" b="1" dirty="0">
                <a:solidFill>
                  <a:srgbClr val="000000"/>
                </a:solidFill>
                <a:latin typeface="微软雅黑" panose="020B0503020204020204" pitchFamily="34" charset="-122"/>
              </a:rPr>
              <a:t>普通关系</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两个集合中的元素之间是否有关联，</a:t>
            </a:r>
          </a:p>
          <a:p>
            <a:pPr marL="0" indent="0" algn="just" defTabSz="914400" eaLnBrk="1" hangingPunct="1">
              <a:lnSpc>
                <a:spcPct val="120000"/>
              </a:lnSpc>
              <a:spcBef>
                <a:spcPct val="30000"/>
              </a:spcBef>
              <a:spcAft>
                <a:spcPct val="0"/>
              </a:spcAft>
              <a:buClr>
                <a:schemeClr val="accent2"/>
              </a:buClr>
              <a:buBlip>
                <a:blip r:embed="rId16"/>
              </a:buBlip>
            </a:pPr>
            <a:r>
              <a:rPr lang="en-US" altLang="en-US" sz="2200" b="1" dirty="0">
                <a:solidFill>
                  <a:srgbClr val="000000"/>
                </a:solidFill>
                <a:latin typeface="微软雅黑" panose="020B0503020204020204" pitchFamily="34" charset="-122"/>
              </a:rPr>
              <a:t> 模糊关系</a:t>
            </a:r>
            <a:r>
              <a:rPr lang="en-US" altLang="zh-CN" sz="2200" b="1" dirty="0">
                <a:solidFill>
                  <a:srgbClr val="000000"/>
                </a:solidFill>
                <a:latin typeface="微软雅黑" panose="020B0503020204020204" pitchFamily="34" charset="-122"/>
              </a:rPr>
              <a:t>:</a:t>
            </a:r>
            <a:r>
              <a:rPr lang="en-US" altLang="en-US" sz="2200" b="1" dirty="0">
                <a:solidFill>
                  <a:srgbClr val="000000"/>
                </a:solidFill>
                <a:latin typeface="微软雅黑" panose="020B0503020204020204" pitchFamily="34" charset="-122"/>
              </a:rPr>
              <a:t>两个模糊集合中的元素之间关联程度的多少。 </a:t>
            </a:r>
          </a:p>
        </p:txBody>
      </p:sp>
      <p:sp>
        <p:nvSpPr>
          <p:cNvPr id="374788" name="Text Box 4"/>
          <p:cNvSpPr txBox="1"/>
          <p:nvPr>
            <p:custDataLst>
              <p:tags r:id="rId6"/>
            </p:custDataLst>
          </p:nvPr>
        </p:nvSpPr>
        <p:spPr>
          <a:xfrm>
            <a:off x="1752600" y="2175511"/>
            <a:ext cx="8572500" cy="854075"/>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spcBef>
                <a:spcPct val="50000"/>
              </a:spcBef>
              <a:spcAft>
                <a:spcPct val="0"/>
              </a:spcAft>
              <a:buClr>
                <a:schemeClr val="accent2"/>
              </a:buClr>
              <a:buFont typeface="Wingdings" panose="05000000000000000000" pitchFamily="2" charset="2"/>
              <a:buChar char="§"/>
            </a:pPr>
            <a:r>
              <a:rPr lang="en-US" altLang="zh-CN" sz="2000" b="1" dirty="0">
                <a:solidFill>
                  <a:srgbClr val="000000"/>
                </a:solidFill>
                <a:latin typeface="微软雅黑" panose="020B0503020204020204" pitchFamily="34" charset="-122"/>
              </a:rPr>
              <a:t>  </a:t>
            </a:r>
            <a:r>
              <a:rPr lang="en-US" altLang="en-US" sz="2000" b="1" dirty="0">
                <a:solidFill>
                  <a:srgbClr val="000000"/>
                </a:solidFill>
                <a:latin typeface="微软雅黑" panose="020B0503020204020204" pitchFamily="34" charset="-122"/>
              </a:rPr>
              <a:t>例</a:t>
            </a:r>
            <a:r>
              <a:rPr lang="en-US" altLang="zh-CN" sz="2000" b="1" dirty="0">
                <a:solidFill>
                  <a:srgbClr val="000000"/>
                </a:solidFill>
                <a:latin typeface="微软雅黑" panose="020B0503020204020204" pitchFamily="34" charset="-122"/>
              </a:rPr>
              <a:t>4.6   </a:t>
            </a:r>
            <a:r>
              <a:rPr lang="en-US" altLang="en-US" sz="2000" b="1" dirty="0">
                <a:solidFill>
                  <a:srgbClr val="000000"/>
                </a:solidFill>
                <a:latin typeface="微软雅黑" panose="020B0503020204020204" pitchFamily="34" charset="-122"/>
              </a:rPr>
              <a:t>某地区人的身高论域</a:t>
            </a:r>
            <a:r>
              <a:rPr lang="en-US" altLang="zh-CN" sz="2000" b="1" i="1" dirty="0">
                <a:solidFill>
                  <a:srgbClr val="000000"/>
                </a:solidFill>
                <a:latin typeface="微软雅黑" panose="020B0503020204020204" pitchFamily="34" charset="-122"/>
              </a:rPr>
              <a:t>X</a:t>
            </a:r>
            <a:r>
              <a:rPr lang="en-US" altLang="zh-CN" sz="2000" b="1" dirty="0">
                <a:solidFill>
                  <a:srgbClr val="000000"/>
                </a:solidFill>
                <a:latin typeface="微软雅黑" panose="020B0503020204020204" pitchFamily="34" charset="-122"/>
              </a:rPr>
              <a:t>={140,150,160,170,180}</a:t>
            </a:r>
            <a:r>
              <a:rPr lang="en-US" altLang="en-US" sz="2000" b="1" dirty="0">
                <a:solidFill>
                  <a:srgbClr val="000000"/>
                </a:solidFill>
                <a:latin typeface="微软雅黑" panose="020B0503020204020204" pitchFamily="34" charset="-122"/>
              </a:rPr>
              <a:t>（单位：</a:t>
            </a:r>
            <a:r>
              <a:rPr lang="en-US" altLang="zh-CN" sz="2000" b="1" dirty="0">
                <a:solidFill>
                  <a:srgbClr val="000000"/>
                </a:solidFill>
                <a:latin typeface="微软雅黑" panose="020B0503020204020204" pitchFamily="34" charset="-122"/>
              </a:rPr>
              <a:t>cm</a:t>
            </a:r>
            <a:r>
              <a:rPr lang="en-US" altLang="en-US" sz="2000" b="1" dirty="0">
                <a:solidFill>
                  <a:srgbClr val="000000"/>
                </a:solidFill>
                <a:latin typeface="微软雅黑" panose="020B0503020204020204" pitchFamily="34" charset="-122"/>
              </a:rPr>
              <a:t>），体重论域 </a:t>
            </a:r>
            <a:r>
              <a:rPr lang="en-US" altLang="zh-CN" sz="2000" b="1" i="1" dirty="0">
                <a:solidFill>
                  <a:srgbClr val="000000"/>
                </a:solidFill>
                <a:latin typeface="微软雅黑" panose="020B0503020204020204" pitchFamily="34" charset="-122"/>
              </a:rPr>
              <a:t>Y</a:t>
            </a:r>
            <a:r>
              <a:rPr lang="en-US" altLang="zh-CN" sz="2000" b="1" dirty="0">
                <a:solidFill>
                  <a:srgbClr val="000000"/>
                </a:solidFill>
                <a:latin typeface="微软雅黑" panose="020B0503020204020204" pitchFamily="34" charset="-122"/>
              </a:rPr>
              <a:t>={40,50,60,70,80}</a:t>
            </a:r>
            <a:r>
              <a:rPr lang="en-US" altLang="en-US" sz="2000" b="1" dirty="0">
                <a:solidFill>
                  <a:srgbClr val="000000"/>
                </a:solidFill>
                <a:latin typeface="微软雅黑" panose="020B0503020204020204" pitchFamily="34" charset="-122"/>
              </a:rPr>
              <a:t>。</a:t>
            </a:r>
          </a:p>
        </p:txBody>
      </p:sp>
    </p:spTree>
    <p:custDataLst>
      <p:tags r:id="rId1"/>
    </p:custDataLst>
    <p:extLst>
      <p:ext uri="{BB962C8B-B14F-4D97-AF65-F5344CB8AC3E}">
        <p14:creationId xmlns:p14="http://schemas.microsoft.com/office/powerpoint/2010/main" val="1631941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74788"/>
                                        </p:tgtEl>
                                        <p:attrNameLst>
                                          <p:attrName>style.visibility</p:attrName>
                                        </p:attrNameLst>
                                      </p:cBhvr>
                                      <p:to>
                                        <p:strVal val="visible"/>
                                      </p:to>
                                    </p:set>
                                    <p:animEffect transition="in" filter="slide(fromTop)">
                                      <p:cBhvr>
                                        <p:cTn id="7" dur="500"/>
                                        <p:tgtEl>
                                          <p:spTgt spid="37478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lide(fromRigh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p:cNvSpPr>
          <p:nvPr>
            <p:ph idx="1"/>
          </p:nvPr>
        </p:nvSpPr>
        <p:spPr>
          <a:xfrm>
            <a:off x="1828800" y="228600"/>
            <a:ext cx="8001000" cy="635000"/>
          </a:xfrm>
          <a:solidFill>
            <a:schemeClr val="bg1"/>
          </a:solidFill>
        </p:spPr>
        <p:txBody>
          <a:bodyPr vert="horz" wrap="square" lIns="91440" tIns="45720" rIns="91440" bIns="45720" numCol="1" anchor="t" anchorCtr="0" compatLnSpc="1"/>
          <a:lstStyle/>
          <a:p>
            <a:pPr eaLnBrk="1" hangingPunct="1">
              <a:lnSpc>
                <a:spcPct val="90000"/>
              </a:lnSpc>
            </a:pPr>
            <a:r>
              <a:rPr lang="zh-CN" altLang="en-US" sz="3200" dirty="0">
                <a:solidFill>
                  <a:srgbClr val="0000FF"/>
                </a:solidFill>
                <a:ea typeface="宋体" panose="02010600030101010101" pitchFamily="2" charset="-122"/>
              </a:rPr>
              <a:t>原子公式举例</a:t>
            </a:r>
            <a:endParaRPr lang="zh-CN" altLang="en-US" sz="3200" dirty="0">
              <a:ea typeface="宋体" panose="02010600030101010101" pitchFamily="2" charset="-122"/>
            </a:endParaRPr>
          </a:p>
        </p:txBody>
      </p:sp>
      <p:sp>
        <p:nvSpPr>
          <p:cNvPr id="17413" name="Rectangle 4"/>
          <p:cNvSpPr/>
          <p:nvPr/>
        </p:nvSpPr>
        <p:spPr>
          <a:xfrm>
            <a:off x="2599055" y="1999615"/>
            <a:ext cx="4038600" cy="6096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fontAlgn="base">
              <a:spcBef>
                <a:spcPct val="0"/>
              </a:spcBef>
              <a:spcAft>
                <a:spcPct val="0"/>
              </a:spcAft>
            </a:pPr>
            <a:r>
              <a:rPr lang="en-US" altLang="zh-CN" sz="2400" b="1" dirty="0">
                <a:solidFill>
                  <a:srgbClr val="FF0000"/>
                </a:solidFill>
                <a:latin typeface="Verdana" panose="020B0604030504040204" pitchFamily="34" charset="0"/>
                <a:ea typeface="宋体" panose="02010600030101010101" pitchFamily="2" charset="-122"/>
              </a:rPr>
              <a:t>Inroom</a:t>
            </a:r>
            <a:r>
              <a:rPr lang="en-US" altLang="zh-CN" sz="2400" b="1" dirty="0">
                <a:solidFill>
                  <a:srgbClr val="000000"/>
                </a:solidFill>
                <a:latin typeface="Verdana" panose="020B0604030504040204" pitchFamily="34" charset="0"/>
                <a:ea typeface="宋体" panose="02010600030101010101" pitchFamily="2" charset="-122"/>
              </a:rPr>
              <a:t>(Robot,R1)</a:t>
            </a:r>
          </a:p>
        </p:txBody>
      </p:sp>
      <p:sp>
        <p:nvSpPr>
          <p:cNvPr id="692229" name="AutoShape 5"/>
          <p:cNvSpPr/>
          <p:nvPr/>
        </p:nvSpPr>
        <p:spPr>
          <a:xfrm>
            <a:off x="2903855" y="3371215"/>
            <a:ext cx="1219200" cy="457200"/>
          </a:xfrm>
          <a:prstGeom prst="wedgeRectCallout">
            <a:avLst>
              <a:gd name="adj1" fmla="val -4296"/>
              <a:gd name="adj2" fmla="val -258333"/>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FF0000"/>
                </a:solidFill>
                <a:latin typeface="Verdana" panose="020B0604030504040204" pitchFamily="34" charset="0"/>
                <a:ea typeface="宋体" panose="02010600030101010101" pitchFamily="2" charset="-122"/>
              </a:rPr>
              <a:t>谓词符号</a:t>
            </a:r>
            <a:endParaRPr lang="zh-CN" altLang="en-US" b="1" dirty="0">
              <a:solidFill>
                <a:srgbClr val="FF0000"/>
              </a:solidFill>
              <a:latin typeface="Verdana" panose="020B0604030504040204" pitchFamily="34" charset="0"/>
              <a:ea typeface="宋体" panose="02010600030101010101" pitchFamily="2" charset="-122"/>
            </a:endParaRPr>
          </a:p>
        </p:txBody>
      </p:sp>
      <p:sp>
        <p:nvSpPr>
          <p:cNvPr id="692230" name="AutoShape 6"/>
          <p:cNvSpPr/>
          <p:nvPr/>
        </p:nvSpPr>
        <p:spPr>
          <a:xfrm>
            <a:off x="4656455" y="3371215"/>
            <a:ext cx="1219200" cy="457200"/>
          </a:xfrm>
          <a:prstGeom prst="wedgeRectCallout">
            <a:avLst>
              <a:gd name="adj1" fmla="val -4296"/>
              <a:gd name="adj2" fmla="val -258333"/>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009900"/>
                </a:solidFill>
                <a:latin typeface="Verdana" panose="020B0604030504040204" pitchFamily="34" charset="0"/>
                <a:ea typeface="宋体" panose="02010600030101010101" pitchFamily="2" charset="-122"/>
              </a:rPr>
              <a:t>常量符号</a:t>
            </a:r>
            <a:endParaRPr lang="zh-CN" altLang="en-US" b="1" dirty="0">
              <a:solidFill>
                <a:srgbClr val="009900"/>
              </a:solidFill>
              <a:latin typeface="Verdana" panose="020B0604030504040204" pitchFamily="34" charset="0"/>
              <a:ea typeface="宋体" panose="02010600030101010101" pitchFamily="2" charset="-122"/>
            </a:endParaRPr>
          </a:p>
        </p:txBody>
      </p:sp>
      <p:sp>
        <p:nvSpPr>
          <p:cNvPr id="17416" name="Rectangle 7"/>
          <p:cNvSpPr/>
          <p:nvPr/>
        </p:nvSpPr>
        <p:spPr>
          <a:xfrm>
            <a:off x="2522855" y="4285615"/>
            <a:ext cx="4038600" cy="6096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fontAlgn="base">
              <a:spcBef>
                <a:spcPct val="0"/>
              </a:spcBef>
              <a:spcAft>
                <a:spcPct val="0"/>
              </a:spcAft>
            </a:pPr>
            <a:r>
              <a:rPr lang="en-US" altLang="zh-CN" sz="2400" b="1" dirty="0">
                <a:solidFill>
                  <a:srgbClr val="FF0000"/>
                </a:solidFill>
                <a:latin typeface="Verdana" panose="020B0604030504040204" pitchFamily="34" charset="0"/>
                <a:ea typeface="宋体" panose="02010600030101010101" pitchFamily="2" charset="-122"/>
              </a:rPr>
              <a:t>Married</a:t>
            </a:r>
            <a:r>
              <a:rPr lang="en-US" altLang="zh-CN" sz="2400" b="1" dirty="0">
                <a:solidFill>
                  <a:srgbClr val="000000"/>
                </a:solidFill>
                <a:latin typeface="Verdana" panose="020B0604030504040204" pitchFamily="34" charset="0"/>
                <a:ea typeface="宋体" panose="02010600030101010101" pitchFamily="2" charset="-122"/>
              </a:rPr>
              <a:t>(brother(L1),x)</a:t>
            </a:r>
          </a:p>
        </p:txBody>
      </p:sp>
      <p:sp>
        <p:nvSpPr>
          <p:cNvPr id="692232" name="AutoShape 8"/>
          <p:cNvSpPr/>
          <p:nvPr/>
        </p:nvSpPr>
        <p:spPr>
          <a:xfrm>
            <a:off x="2827655" y="5504815"/>
            <a:ext cx="1219200" cy="457200"/>
          </a:xfrm>
          <a:prstGeom prst="wedgeRectCallout">
            <a:avLst>
              <a:gd name="adj1" fmla="val -5468"/>
              <a:gd name="adj2" fmla="val -212153"/>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FF0000"/>
                </a:solidFill>
                <a:latin typeface="Verdana" panose="020B0604030504040204" pitchFamily="34" charset="0"/>
                <a:ea typeface="宋体" panose="02010600030101010101" pitchFamily="2" charset="-122"/>
              </a:rPr>
              <a:t>谓词符号</a:t>
            </a:r>
            <a:endParaRPr lang="zh-CN" altLang="en-US" b="1" dirty="0">
              <a:solidFill>
                <a:srgbClr val="FF0000"/>
              </a:solidFill>
              <a:latin typeface="Verdana" panose="020B0604030504040204" pitchFamily="34" charset="0"/>
              <a:ea typeface="宋体" panose="02010600030101010101" pitchFamily="2" charset="-122"/>
            </a:endParaRPr>
          </a:p>
        </p:txBody>
      </p:sp>
      <p:sp>
        <p:nvSpPr>
          <p:cNvPr id="692233" name="AutoShape 9"/>
          <p:cNvSpPr/>
          <p:nvPr/>
        </p:nvSpPr>
        <p:spPr>
          <a:xfrm>
            <a:off x="4351655" y="5504815"/>
            <a:ext cx="1219200" cy="457200"/>
          </a:xfrm>
          <a:prstGeom prst="wedgeRectCallout">
            <a:avLst>
              <a:gd name="adj1" fmla="val -30727"/>
              <a:gd name="adj2" fmla="val -222222"/>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0000FF"/>
                </a:solidFill>
                <a:latin typeface="Verdana" panose="020B0604030504040204" pitchFamily="34" charset="0"/>
                <a:ea typeface="宋体" panose="02010600030101010101" pitchFamily="2" charset="-122"/>
              </a:rPr>
              <a:t>函数符号</a:t>
            </a:r>
            <a:endParaRPr lang="zh-CN" altLang="en-US" b="1" dirty="0">
              <a:solidFill>
                <a:srgbClr val="0000FF"/>
              </a:solidFill>
              <a:latin typeface="Verdana" panose="020B0604030504040204" pitchFamily="34" charset="0"/>
              <a:ea typeface="宋体" panose="02010600030101010101" pitchFamily="2" charset="-122"/>
            </a:endParaRPr>
          </a:p>
        </p:txBody>
      </p:sp>
      <p:sp>
        <p:nvSpPr>
          <p:cNvPr id="692234" name="AutoShape 10"/>
          <p:cNvSpPr/>
          <p:nvPr/>
        </p:nvSpPr>
        <p:spPr>
          <a:xfrm>
            <a:off x="6256655" y="3371215"/>
            <a:ext cx="1219200" cy="457200"/>
          </a:xfrm>
          <a:prstGeom prst="wedgeRectCallout">
            <a:avLst>
              <a:gd name="adj1" fmla="val -91278"/>
              <a:gd name="adj2" fmla="val -298264"/>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009900"/>
                </a:solidFill>
                <a:latin typeface="Verdana" panose="020B0604030504040204" pitchFamily="34" charset="0"/>
                <a:ea typeface="宋体" panose="02010600030101010101" pitchFamily="2" charset="-122"/>
              </a:rPr>
              <a:t>常量符号</a:t>
            </a:r>
            <a:endParaRPr lang="zh-CN" altLang="en-US" b="1" dirty="0">
              <a:solidFill>
                <a:srgbClr val="009900"/>
              </a:solidFill>
              <a:latin typeface="Verdana" panose="020B0604030504040204" pitchFamily="34" charset="0"/>
              <a:ea typeface="宋体" panose="02010600030101010101" pitchFamily="2" charset="-122"/>
            </a:endParaRPr>
          </a:p>
        </p:txBody>
      </p:sp>
      <p:sp>
        <p:nvSpPr>
          <p:cNvPr id="692235" name="AutoShape 11"/>
          <p:cNvSpPr/>
          <p:nvPr/>
        </p:nvSpPr>
        <p:spPr>
          <a:xfrm>
            <a:off x="5951855" y="5581015"/>
            <a:ext cx="1219200" cy="457200"/>
          </a:xfrm>
          <a:prstGeom prst="wedgeRectCallout">
            <a:avLst>
              <a:gd name="adj1" fmla="val -85940"/>
              <a:gd name="adj2" fmla="val -232986"/>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009900"/>
                </a:solidFill>
                <a:latin typeface="Verdana" panose="020B0604030504040204" pitchFamily="34" charset="0"/>
                <a:ea typeface="宋体" panose="02010600030101010101" pitchFamily="2" charset="-122"/>
              </a:rPr>
              <a:t>常量符号</a:t>
            </a:r>
            <a:endParaRPr lang="zh-CN" altLang="en-US" b="1" dirty="0">
              <a:solidFill>
                <a:srgbClr val="009900"/>
              </a:solidFill>
              <a:latin typeface="Verdana" panose="020B0604030504040204" pitchFamily="34" charset="0"/>
              <a:ea typeface="宋体" panose="02010600030101010101" pitchFamily="2" charset="-122"/>
            </a:endParaRPr>
          </a:p>
        </p:txBody>
      </p:sp>
      <p:sp>
        <p:nvSpPr>
          <p:cNvPr id="692236" name="AutoShape 12"/>
          <p:cNvSpPr/>
          <p:nvPr/>
        </p:nvSpPr>
        <p:spPr>
          <a:xfrm>
            <a:off x="7094855" y="4971415"/>
            <a:ext cx="1219200" cy="457200"/>
          </a:xfrm>
          <a:prstGeom prst="wedgeRectCallout">
            <a:avLst>
              <a:gd name="adj1" fmla="val -122264"/>
              <a:gd name="adj2" fmla="val -107292"/>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0000FF"/>
                </a:solidFill>
                <a:latin typeface="Verdana" panose="020B0604030504040204" pitchFamily="34" charset="0"/>
                <a:ea typeface="宋体" panose="02010600030101010101" pitchFamily="2" charset="-122"/>
              </a:rPr>
              <a:t>变量符号</a:t>
            </a:r>
            <a:endParaRPr lang="zh-CN" altLang="en-US" b="1" dirty="0">
              <a:solidFill>
                <a:srgbClr val="0000FF"/>
              </a:solidFill>
              <a:latin typeface="Verdana" panose="020B0604030504040204" pitchFamily="34" charset="0"/>
              <a:ea typeface="宋体" panose="02010600030101010101" pitchFamily="2" charset="-122"/>
            </a:endParaRPr>
          </a:p>
        </p:txBody>
      </p:sp>
      <p:sp>
        <p:nvSpPr>
          <p:cNvPr id="692237" name="Rectangle 13"/>
          <p:cNvSpPr/>
          <p:nvPr/>
        </p:nvSpPr>
        <p:spPr>
          <a:xfrm>
            <a:off x="3742055" y="1237615"/>
            <a:ext cx="5334000" cy="4572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fontAlgn="base">
              <a:spcBef>
                <a:spcPct val="0"/>
              </a:spcBef>
              <a:spcAft>
                <a:spcPct val="0"/>
              </a:spcAft>
            </a:pPr>
            <a:r>
              <a:rPr lang="zh-CN" altLang="en-US" sz="2200" b="1" dirty="0">
                <a:solidFill>
                  <a:srgbClr val="000000"/>
                </a:solidFill>
                <a:latin typeface="Verdana" panose="020B0604030504040204" pitchFamily="34" charset="0"/>
                <a:ea typeface="宋体" panose="02010600030101010101" pitchFamily="2" charset="-122"/>
              </a:rPr>
              <a:t>用</a:t>
            </a:r>
            <a:r>
              <a:rPr lang="zh-CN" altLang="en-US" sz="2200" b="1" dirty="0">
                <a:solidFill>
                  <a:srgbClr val="FF0000"/>
                </a:solidFill>
                <a:latin typeface="Verdana" panose="020B0604030504040204" pitchFamily="34" charset="0"/>
                <a:ea typeface="宋体" panose="02010600030101010101" pitchFamily="2" charset="-122"/>
              </a:rPr>
              <a:t>括号</a:t>
            </a:r>
            <a:r>
              <a:rPr lang="zh-CN" altLang="en-US" sz="2200" b="1" dirty="0">
                <a:solidFill>
                  <a:srgbClr val="000000"/>
                </a:solidFill>
                <a:latin typeface="Verdana" panose="020B0604030504040204" pitchFamily="34" charset="0"/>
                <a:ea typeface="宋体" panose="02010600030101010101" pitchFamily="2" charset="-122"/>
              </a:rPr>
              <a:t>和</a:t>
            </a:r>
            <a:r>
              <a:rPr lang="zh-CN" altLang="en-US" sz="2200" b="1" dirty="0">
                <a:solidFill>
                  <a:srgbClr val="FF0000"/>
                </a:solidFill>
                <a:latin typeface="Verdana" panose="020B0604030504040204" pitchFamily="34" charset="0"/>
                <a:ea typeface="宋体" panose="02010600030101010101" pitchFamily="2" charset="-122"/>
              </a:rPr>
              <a:t>逗号</a:t>
            </a:r>
            <a:r>
              <a:rPr lang="zh-CN" altLang="en-US" sz="2200" b="1" dirty="0">
                <a:solidFill>
                  <a:srgbClr val="000000"/>
                </a:solidFill>
                <a:latin typeface="Verdana" panose="020B0604030504040204" pitchFamily="34" charset="0"/>
                <a:ea typeface="宋体" panose="02010600030101010101" pitchFamily="2" charset="-122"/>
              </a:rPr>
              <a:t>隔开，以表示论域内的</a:t>
            </a:r>
            <a:r>
              <a:rPr lang="zh-CN" altLang="en-US" sz="2200" b="1" dirty="0">
                <a:solidFill>
                  <a:srgbClr val="FF0000"/>
                </a:solidFill>
                <a:latin typeface="Verdana" panose="020B0604030504040204" pitchFamily="34" charset="0"/>
                <a:ea typeface="宋体" panose="02010600030101010101" pitchFamily="2" charset="-122"/>
              </a:rPr>
              <a:t>关系</a:t>
            </a:r>
          </a:p>
        </p:txBody>
      </p:sp>
    </p:spTree>
    <p:extLst>
      <p:ext uri="{BB962C8B-B14F-4D97-AF65-F5344CB8AC3E}">
        <p14:creationId xmlns:p14="http://schemas.microsoft.com/office/powerpoint/2010/main" val="188483610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92229"/>
                                        </p:tgtEl>
                                        <p:attrNameLst>
                                          <p:attrName>style.visibility</p:attrName>
                                        </p:attrNameLst>
                                      </p:cBhvr>
                                      <p:to>
                                        <p:strVal val="visible"/>
                                      </p:to>
                                    </p:set>
                                    <p:animEffect transition="in" filter="checkerboard(across)">
                                      <p:cBhvr>
                                        <p:cTn id="7" dur="500"/>
                                        <p:tgtEl>
                                          <p:spTgt spid="69222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92232"/>
                                        </p:tgtEl>
                                        <p:attrNameLst>
                                          <p:attrName>style.visibility</p:attrName>
                                        </p:attrNameLst>
                                      </p:cBhvr>
                                      <p:to>
                                        <p:strVal val="visible"/>
                                      </p:to>
                                    </p:set>
                                    <p:animEffect transition="in" filter="checkerboard(across)">
                                      <p:cBhvr>
                                        <p:cTn id="10" dur="500"/>
                                        <p:tgtEl>
                                          <p:spTgt spid="69223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692230"/>
                                        </p:tgtEl>
                                        <p:attrNameLst>
                                          <p:attrName>style.visibility</p:attrName>
                                        </p:attrNameLst>
                                      </p:cBhvr>
                                      <p:to>
                                        <p:strVal val="visible"/>
                                      </p:to>
                                    </p:set>
                                    <p:animEffect transition="in" filter="checkerboard(across)">
                                      <p:cBhvr>
                                        <p:cTn id="15" dur="500"/>
                                        <p:tgtEl>
                                          <p:spTgt spid="692230"/>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692234"/>
                                        </p:tgtEl>
                                        <p:attrNameLst>
                                          <p:attrName>style.visibility</p:attrName>
                                        </p:attrNameLst>
                                      </p:cBhvr>
                                      <p:to>
                                        <p:strVal val="visible"/>
                                      </p:to>
                                    </p:set>
                                    <p:animEffect transition="in" filter="checkerboard(across)">
                                      <p:cBhvr>
                                        <p:cTn id="18" dur="500"/>
                                        <p:tgtEl>
                                          <p:spTgt spid="69223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692235"/>
                                        </p:tgtEl>
                                        <p:attrNameLst>
                                          <p:attrName>style.visibility</p:attrName>
                                        </p:attrNameLst>
                                      </p:cBhvr>
                                      <p:to>
                                        <p:strVal val="visible"/>
                                      </p:to>
                                    </p:set>
                                    <p:animEffect transition="in" filter="checkerboard(across)">
                                      <p:cBhvr>
                                        <p:cTn id="21" dur="500"/>
                                        <p:tgtEl>
                                          <p:spTgt spid="69223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92236"/>
                                        </p:tgtEl>
                                        <p:attrNameLst>
                                          <p:attrName>style.visibility</p:attrName>
                                        </p:attrNameLst>
                                      </p:cBhvr>
                                      <p:to>
                                        <p:strVal val="visible"/>
                                      </p:to>
                                    </p:set>
                                    <p:animEffect transition="in" filter="blinds(horizontal)">
                                      <p:cBhvr>
                                        <p:cTn id="26" dur="500"/>
                                        <p:tgtEl>
                                          <p:spTgt spid="692236"/>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692233"/>
                                        </p:tgtEl>
                                        <p:attrNameLst>
                                          <p:attrName>style.visibility</p:attrName>
                                        </p:attrNameLst>
                                      </p:cBhvr>
                                      <p:to>
                                        <p:strVal val="visible"/>
                                      </p:to>
                                    </p:set>
                                    <p:animEffect transition="in" filter="box(in)">
                                      <p:cBhvr>
                                        <p:cTn id="31" dur="500"/>
                                        <p:tgtEl>
                                          <p:spTgt spid="692233"/>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4" fill="hold" grpId="0" nodeType="clickEffect">
                                  <p:stCondLst>
                                    <p:cond delay="0"/>
                                  </p:stCondLst>
                                  <p:childTnLst>
                                    <p:set>
                                      <p:cBhvr>
                                        <p:cTn id="35" dur="1" fill="hold">
                                          <p:stCondLst>
                                            <p:cond delay="0"/>
                                          </p:stCondLst>
                                        </p:cTn>
                                        <p:tgtEl>
                                          <p:spTgt spid="692237"/>
                                        </p:tgtEl>
                                        <p:attrNameLst>
                                          <p:attrName>style.visibility</p:attrName>
                                        </p:attrNameLst>
                                      </p:cBhvr>
                                      <p:to>
                                        <p:strVal val="visible"/>
                                      </p:to>
                                    </p:set>
                                    <p:animEffect transition="in" filter="wheel(4)">
                                      <p:cBhvr>
                                        <p:cTn id="36" dur="500"/>
                                        <p:tgtEl>
                                          <p:spTgt spid="692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9" grpId="0" bldLvl="0" animBg="1"/>
      <p:bldP spid="692230" grpId="0" bldLvl="0" animBg="1"/>
      <p:bldP spid="692232" grpId="0" bldLvl="0" animBg="1"/>
      <p:bldP spid="692233" grpId="0" bldLvl="0" animBg="1"/>
      <p:bldP spid="692234" grpId="0" bldLvl="0" animBg="1"/>
      <p:bldP spid="692235" grpId="0" bldLvl="0" animBg="1"/>
      <p:bldP spid="692236" grpId="0" bldLvl="0" animBg="1"/>
      <p:bldP spid="692237" grpId="0" bldLvl="0" animBg="1"/>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43363"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4336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380</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0293"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4.4.4  模糊关系与模糊关系的合成</a:t>
            </a:r>
          </a:p>
        </p:txBody>
      </p:sp>
      <p:sp>
        <p:nvSpPr>
          <p:cNvPr id="143366" name="Rectangle 3"/>
          <p:cNvSpPr/>
          <p:nvPr>
            <p:custDataLst>
              <p:tags r:id="rId4"/>
            </p:custDataLst>
          </p:nvPr>
        </p:nvSpPr>
        <p:spPr>
          <a:xfrm>
            <a:off x="1716088" y="836613"/>
            <a:ext cx="2316660"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b="1" dirty="0">
                <a:solidFill>
                  <a:srgbClr val="000000"/>
                </a:solidFill>
                <a:latin typeface="微软雅黑" panose="020B0503020204020204" pitchFamily="34" charset="-122"/>
              </a:rPr>
              <a:t>1</a:t>
            </a:r>
            <a:r>
              <a:rPr lang="en-US" altLang="en-US" sz="2800" b="1" dirty="0">
                <a:solidFill>
                  <a:srgbClr val="000000"/>
                </a:solidFill>
                <a:latin typeface="微软雅黑" panose="020B0503020204020204" pitchFamily="34" charset="-122"/>
              </a:rPr>
              <a:t>．模糊关系</a:t>
            </a:r>
          </a:p>
        </p:txBody>
      </p:sp>
      <p:grpSp>
        <p:nvGrpSpPr>
          <p:cNvPr id="2" name="Group 22"/>
          <p:cNvGrpSpPr/>
          <p:nvPr/>
        </p:nvGrpSpPr>
        <p:grpSpPr>
          <a:xfrm>
            <a:off x="1788161" y="1462723"/>
            <a:ext cx="8697913" cy="4368800"/>
            <a:chOff x="168" y="1045"/>
            <a:chExt cx="5400" cy="2753"/>
          </a:xfrm>
        </p:grpSpPr>
        <p:sp>
          <p:nvSpPr>
            <p:cNvPr id="143368" name="Text Box 12"/>
            <p:cNvSpPr txBox="1"/>
            <p:nvPr>
              <p:custDataLst>
                <p:tags r:id="rId5"/>
              </p:custDataLst>
            </p:nvPr>
          </p:nvSpPr>
          <p:spPr>
            <a:xfrm>
              <a:off x="168" y="1045"/>
              <a:ext cx="5400" cy="2753"/>
            </a:xfrm>
            <a:prstGeom prst="rect">
              <a:avLst/>
            </a:prstGeom>
            <a:solidFill>
              <a:srgbClr val="FFFFFF"/>
            </a:solidFill>
            <a:ln w="9525" cap="flat" cmpd="sng">
              <a:solidFill>
                <a:srgbClr val="808080"/>
              </a:solidFill>
              <a:prstDash val="solid"/>
              <a:miter/>
              <a:headEnd type="none" w="med" len="med"/>
              <a:tailEnd type="none" w="med" len="med"/>
            </a:ln>
          </p:spPr>
          <p:txBody>
            <a:bodyPr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spcBef>
                  <a:spcPct val="20000"/>
                </a:spcBef>
                <a:spcAft>
                  <a:spcPct val="0"/>
                </a:spcAft>
                <a:buClr>
                  <a:schemeClr val="accent2"/>
                </a:buClr>
                <a:buFont typeface="Wingdings" panose="05000000000000000000" pitchFamily="2" charset="2"/>
                <a:buChar char="§"/>
              </a:pPr>
              <a:r>
                <a:rPr lang="en-US" altLang="zh-CN" sz="2400" b="1" dirty="0">
                  <a:solidFill>
                    <a:srgbClr val="000000"/>
                  </a:solidFill>
                  <a:latin typeface="微软雅黑" panose="020B0503020204020204" pitchFamily="34" charset="-122"/>
                </a:rPr>
                <a:t> </a:t>
              </a:r>
              <a:r>
                <a:rPr lang="en-US" altLang="en-US" sz="2400" b="1" dirty="0">
                  <a:solidFill>
                    <a:srgbClr val="000000"/>
                  </a:solidFill>
                  <a:latin typeface="微软雅黑" panose="020B0503020204020204" pitchFamily="34" charset="-122"/>
                </a:rPr>
                <a:t>模糊关系的定义</a:t>
              </a:r>
              <a:r>
                <a:rPr lang="en-US" altLang="en-US" sz="2400" dirty="0">
                  <a:solidFill>
                    <a:srgbClr val="000000"/>
                  </a:solidFill>
                  <a:latin typeface="微软雅黑" panose="020B0503020204020204" pitchFamily="34" charset="-122"/>
                </a:rPr>
                <a:t> ：</a:t>
              </a:r>
              <a:endParaRPr lang="en-US" altLang="en-US" sz="2400" b="1" dirty="0">
                <a:solidFill>
                  <a:srgbClr val="000000"/>
                </a:solidFill>
                <a:latin typeface="微软雅黑" panose="020B0503020204020204" pitchFamily="34" charset="-122"/>
              </a:endParaRPr>
            </a:p>
            <a:p>
              <a:pPr marL="0" indent="0" algn="just" defTabSz="914400" eaLnBrk="1" hangingPunct="1">
                <a:spcBef>
                  <a:spcPct val="20000"/>
                </a:spcBef>
                <a:spcAft>
                  <a:spcPct val="0"/>
                </a:spcAft>
                <a:buClr>
                  <a:srgbClr val="0000FF"/>
                </a:buClr>
                <a:buFont typeface="Wingdings" panose="05000000000000000000" pitchFamily="2" charset="2"/>
                <a:buChar char="§"/>
              </a:pPr>
              <a:r>
                <a:rPr lang="en-US" altLang="en-US" sz="2400" b="1" i="1" dirty="0">
                  <a:solidFill>
                    <a:srgbClr val="000000"/>
                  </a:solidFill>
                  <a:latin typeface="微软雅黑" panose="020B0503020204020204" pitchFamily="34" charset="-122"/>
                </a:rPr>
                <a:t> </a:t>
              </a:r>
              <a:r>
                <a:rPr lang="en-US" altLang="zh-CN" sz="2400" b="1" i="1" dirty="0">
                  <a:solidFill>
                    <a:srgbClr val="000000"/>
                  </a:solidFill>
                  <a:latin typeface="微软雅黑" panose="020B0503020204020204" pitchFamily="34" charset="-122"/>
                </a:rPr>
                <a:t>A</a:t>
              </a:r>
              <a:r>
                <a:rPr lang="en-US" altLang="en-US" sz="2400" b="1" dirty="0">
                  <a:solidFill>
                    <a:srgbClr val="000000"/>
                  </a:solidFill>
                  <a:latin typeface="微软雅黑" panose="020B0503020204020204" pitchFamily="34" charset="-122"/>
                </a:rPr>
                <a:t>、</a:t>
              </a:r>
              <a:r>
                <a:rPr lang="en-US" altLang="zh-CN" sz="2400" b="1" i="1" dirty="0">
                  <a:solidFill>
                    <a:srgbClr val="000000"/>
                  </a:solidFill>
                  <a:latin typeface="微软雅黑" panose="020B0503020204020204" pitchFamily="34" charset="-122"/>
                </a:rPr>
                <a:t>B</a:t>
              </a:r>
              <a:r>
                <a:rPr lang="en-US" altLang="en-US" sz="2400" b="1" dirty="0">
                  <a:solidFill>
                    <a:srgbClr val="000000"/>
                  </a:solidFill>
                  <a:latin typeface="微软雅黑" panose="020B0503020204020204" pitchFamily="34" charset="-122"/>
                </a:rPr>
                <a:t>：模糊集合，模糊关系用叉积</a:t>
              </a:r>
              <a:r>
                <a:rPr lang="en-US" altLang="zh-CN" sz="2400" b="1" dirty="0">
                  <a:solidFill>
                    <a:srgbClr val="000000"/>
                  </a:solidFill>
                  <a:latin typeface="微软雅黑" panose="020B0503020204020204" pitchFamily="34" charset="-122"/>
                </a:rPr>
                <a:t>(</a:t>
              </a:r>
              <a:r>
                <a:rPr lang="en-US" altLang="en-US" sz="2400" b="1" dirty="0">
                  <a:solidFill>
                    <a:srgbClr val="000000"/>
                  </a:solidFill>
                  <a:latin typeface="微软雅黑" panose="020B0503020204020204" pitchFamily="34" charset="-122"/>
                </a:rPr>
                <a:t>笛卡尔乘积</a:t>
              </a:r>
              <a:r>
                <a:rPr lang="en-US" altLang="zh-CN" sz="2400" b="1" dirty="0">
                  <a:solidFill>
                    <a:srgbClr val="000000"/>
                  </a:solidFill>
                  <a:latin typeface="微软雅黑" panose="020B0503020204020204" pitchFamily="34" charset="-122"/>
                </a:rPr>
                <a:t>cartesian product)</a:t>
              </a:r>
              <a:r>
                <a:rPr lang="en-US" altLang="en-US" sz="2400" b="1" dirty="0">
                  <a:solidFill>
                    <a:srgbClr val="000000"/>
                  </a:solidFill>
                  <a:latin typeface="微软雅黑" panose="020B0503020204020204" pitchFamily="34" charset="-122"/>
                </a:rPr>
                <a:t>表示：</a:t>
              </a:r>
            </a:p>
            <a:p>
              <a:pPr marL="0" indent="0" algn="just" defTabSz="914400" eaLnBrk="1" hangingPunct="1">
                <a:spcBef>
                  <a:spcPct val="20000"/>
                </a:spcBef>
                <a:spcAft>
                  <a:spcPct val="0"/>
                </a:spcAft>
                <a:buClr>
                  <a:srgbClr val="0000FF"/>
                </a:buClr>
                <a:buFont typeface="Wingdings" panose="05000000000000000000" pitchFamily="2" charset="2"/>
                <a:buChar char="§"/>
              </a:pPr>
              <a:r>
                <a:rPr lang="en-US" altLang="en-US" sz="2400" b="1" dirty="0">
                  <a:solidFill>
                    <a:srgbClr val="000000"/>
                  </a:solidFill>
                  <a:latin typeface="微软雅黑" panose="020B0503020204020204" pitchFamily="34" charset="-122"/>
                </a:rPr>
                <a:t> 叉积（笛卡尔乘积）常用最小算子运算： </a:t>
              </a:r>
            </a:p>
            <a:p>
              <a:pPr marL="0" indent="0" algn="just" defTabSz="914400" eaLnBrk="1" hangingPunct="1">
                <a:spcBef>
                  <a:spcPct val="20000"/>
                </a:spcBef>
                <a:spcAft>
                  <a:spcPct val="0"/>
                </a:spcAft>
                <a:buClr>
                  <a:srgbClr val="0000FF"/>
                </a:buClr>
                <a:buFont typeface="Wingdings" panose="05000000000000000000" pitchFamily="2" charset="2"/>
                <a:buChar char="§"/>
              </a:pPr>
              <a:endParaRPr lang="en-US" altLang="en-US" sz="2400" b="1" dirty="0">
                <a:solidFill>
                  <a:srgbClr val="000000"/>
                </a:solidFill>
                <a:latin typeface="微软雅黑" panose="020B0503020204020204" pitchFamily="34" charset="-122"/>
              </a:endParaRPr>
            </a:p>
            <a:p>
              <a:pPr marL="0" indent="0" algn="just" defTabSz="914400" eaLnBrk="1" hangingPunct="1">
                <a:spcBef>
                  <a:spcPct val="20000"/>
                </a:spcBef>
                <a:spcAft>
                  <a:spcPct val="0"/>
                </a:spcAft>
                <a:buClr>
                  <a:srgbClr val="0000FF"/>
                </a:buClr>
                <a:buFont typeface="Wingdings" panose="05000000000000000000" pitchFamily="2" charset="2"/>
                <a:buChar char="§"/>
              </a:pPr>
              <a:r>
                <a:rPr lang="en-US" altLang="en-US" sz="2400" b="1" i="1" dirty="0">
                  <a:solidFill>
                    <a:srgbClr val="000000"/>
                  </a:solidFill>
                  <a:latin typeface="微软雅黑" panose="020B0503020204020204" pitchFamily="34" charset="-122"/>
                </a:rPr>
                <a:t> </a:t>
              </a:r>
              <a:r>
                <a:rPr lang="en-US" altLang="zh-CN" sz="2400" b="1" i="1" dirty="0">
                  <a:solidFill>
                    <a:srgbClr val="000000"/>
                  </a:solidFill>
                  <a:latin typeface="微软雅黑" panose="020B0503020204020204" pitchFamily="34" charset="-122"/>
                </a:rPr>
                <a:t>A</a:t>
              </a:r>
              <a:r>
                <a:rPr lang="en-US" altLang="en-US" sz="2400" b="1" dirty="0">
                  <a:solidFill>
                    <a:srgbClr val="000000"/>
                  </a:solidFill>
                  <a:latin typeface="微软雅黑" panose="020B0503020204020204" pitchFamily="34" charset="-122"/>
                </a:rPr>
                <a:t>、</a:t>
              </a:r>
              <a:r>
                <a:rPr lang="en-US" altLang="zh-CN" sz="2400" b="1" i="1" dirty="0">
                  <a:solidFill>
                    <a:srgbClr val="000000"/>
                  </a:solidFill>
                  <a:latin typeface="微软雅黑" panose="020B0503020204020204" pitchFamily="34" charset="-122"/>
                </a:rPr>
                <a:t>B</a:t>
              </a:r>
              <a:r>
                <a:rPr lang="en-US" altLang="en-US" sz="2400" b="1" dirty="0">
                  <a:solidFill>
                    <a:srgbClr val="000000"/>
                  </a:solidFill>
                  <a:latin typeface="微软雅黑" panose="020B0503020204020204" pitchFamily="34" charset="-122"/>
                </a:rPr>
                <a:t>：离散模糊集，其隶属函数分别为：</a:t>
              </a:r>
            </a:p>
            <a:p>
              <a:pPr marL="0" indent="0" algn="just" defTabSz="914400" eaLnBrk="1" hangingPunct="1">
                <a:spcBef>
                  <a:spcPct val="20000"/>
                </a:spcBef>
                <a:spcAft>
                  <a:spcPct val="0"/>
                </a:spcAft>
                <a:buClr>
                  <a:srgbClr val="0000FF"/>
                </a:buClr>
                <a:buFont typeface="Wingdings" panose="05000000000000000000" pitchFamily="2" charset="2"/>
                <a:buChar char="§"/>
              </a:pPr>
              <a:endParaRPr lang="en-US" altLang="en-US" sz="2400" b="1" dirty="0">
                <a:solidFill>
                  <a:srgbClr val="000000"/>
                </a:solidFill>
                <a:latin typeface="微软雅黑" panose="020B0503020204020204" pitchFamily="34" charset="-122"/>
              </a:endParaRPr>
            </a:p>
            <a:p>
              <a:pPr marL="0" indent="0" algn="just" defTabSz="914400" eaLnBrk="1" hangingPunct="1">
                <a:spcBef>
                  <a:spcPct val="20000"/>
                </a:spcBef>
                <a:spcAft>
                  <a:spcPct val="40000"/>
                </a:spcAft>
                <a:buClr>
                  <a:srgbClr val="0000FF"/>
                </a:buClr>
                <a:buNone/>
              </a:pPr>
              <a:r>
                <a:rPr lang="en-US" altLang="en-US" sz="2400" b="1" dirty="0">
                  <a:solidFill>
                    <a:srgbClr val="000000"/>
                  </a:solidFill>
                  <a:latin typeface="微软雅黑" panose="020B0503020204020204" pitchFamily="34" charset="-122"/>
                </a:rPr>
                <a:t>则其叉积运算：   </a:t>
              </a:r>
            </a:p>
          </p:txBody>
        </p:sp>
        <p:graphicFrame>
          <p:nvGraphicFramePr>
            <p:cNvPr id="143369" name="Object 13"/>
            <p:cNvGraphicFramePr/>
            <p:nvPr/>
          </p:nvGraphicFramePr>
          <p:xfrm>
            <a:off x="2842" y="1785"/>
            <a:ext cx="1772" cy="288"/>
          </p:xfrm>
          <a:graphic>
            <a:graphicData uri="http://schemas.openxmlformats.org/presentationml/2006/ole">
              <mc:AlternateContent xmlns:mc="http://schemas.openxmlformats.org/markup-compatibility/2006">
                <mc:Choice xmlns:v="urn:schemas-microsoft-com:vml" Requires="v">
                  <p:oleObj r:id="rId9" imgW="1205230" imgH="266065" progId="Equation.DSMT4">
                    <p:embed/>
                  </p:oleObj>
                </mc:Choice>
                <mc:Fallback>
                  <p:oleObj r:id="rId9" imgW="1205230" imgH="266065" progId="Equation.DSMT4">
                    <p:embed/>
                    <p:pic>
                      <p:nvPicPr>
                        <p:cNvPr id="143369" name="Object 13"/>
                        <p:cNvPicPr/>
                        <p:nvPr/>
                      </p:nvPicPr>
                      <p:blipFill>
                        <a:blip r:embed="rId10"/>
                        <a:stretch>
                          <a:fillRect/>
                        </a:stretch>
                      </p:blipFill>
                      <p:spPr>
                        <a:xfrm>
                          <a:off x="2842" y="1785"/>
                          <a:ext cx="1772" cy="288"/>
                        </a:xfrm>
                        <a:prstGeom prst="rect">
                          <a:avLst/>
                        </a:prstGeom>
                        <a:noFill/>
                        <a:ln w="38100">
                          <a:noFill/>
                          <a:miter/>
                        </a:ln>
                      </p:spPr>
                    </p:pic>
                  </p:oleObj>
                </mc:Fallback>
              </mc:AlternateContent>
            </a:graphicData>
          </a:graphic>
        </p:graphicFrame>
        <p:graphicFrame>
          <p:nvGraphicFramePr>
            <p:cNvPr id="143370" name="Object 15"/>
            <p:cNvGraphicFramePr/>
            <p:nvPr/>
          </p:nvGraphicFramePr>
          <p:xfrm>
            <a:off x="1236" y="2426"/>
            <a:ext cx="3264" cy="291"/>
          </p:xfrm>
          <a:graphic>
            <a:graphicData uri="http://schemas.openxmlformats.org/presentationml/2006/ole">
              <mc:AlternateContent xmlns:mc="http://schemas.openxmlformats.org/markup-compatibility/2006">
                <mc:Choice xmlns:v="urn:schemas-microsoft-com:vml" Requires="v">
                  <p:oleObj r:id="rId11" imgW="1739900" imgH="190500" progId="Equation.DSMT4">
                    <p:embed/>
                  </p:oleObj>
                </mc:Choice>
                <mc:Fallback>
                  <p:oleObj r:id="rId11" imgW="1739900" imgH="190500" progId="Equation.DSMT4">
                    <p:embed/>
                    <p:pic>
                      <p:nvPicPr>
                        <p:cNvPr id="143370" name="Object 15"/>
                        <p:cNvPicPr/>
                        <p:nvPr/>
                      </p:nvPicPr>
                      <p:blipFill>
                        <a:blip r:embed="rId12"/>
                        <a:stretch>
                          <a:fillRect/>
                        </a:stretch>
                      </p:blipFill>
                      <p:spPr>
                        <a:xfrm>
                          <a:off x="1236" y="2426"/>
                          <a:ext cx="3264" cy="291"/>
                        </a:xfrm>
                        <a:prstGeom prst="rect">
                          <a:avLst/>
                        </a:prstGeom>
                        <a:noFill/>
                        <a:ln w="38100">
                          <a:noFill/>
                          <a:miter/>
                        </a:ln>
                      </p:spPr>
                    </p:pic>
                  </p:oleObj>
                </mc:Fallback>
              </mc:AlternateContent>
            </a:graphicData>
          </a:graphic>
        </p:graphicFrame>
        <p:graphicFrame>
          <p:nvGraphicFramePr>
            <p:cNvPr id="143371" name="Object 18"/>
            <p:cNvGraphicFramePr/>
            <p:nvPr/>
          </p:nvGraphicFramePr>
          <p:xfrm>
            <a:off x="290" y="3168"/>
            <a:ext cx="2734" cy="249"/>
          </p:xfrm>
          <a:graphic>
            <a:graphicData uri="http://schemas.openxmlformats.org/presentationml/2006/ole">
              <mc:AlternateContent xmlns:mc="http://schemas.openxmlformats.org/markup-compatibility/2006">
                <mc:Choice xmlns:v="urn:schemas-microsoft-com:vml" Requires="v">
                  <p:oleObj r:id="rId13" imgW="2346325" imgH="266065" progId="Equation.DSMT4">
                    <p:embed/>
                  </p:oleObj>
                </mc:Choice>
                <mc:Fallback>
                  <p:oleObj r:id="rId13" imgW="2346325" imgH="266065" progId="Equation.DSMT4">
                    <p:embed/>
                    <p:pic>
                      <p:nvPicPr>
                        <p:cNvPr id="143371" name="Object 18"/>
                        <p:cNvPicPr/>
                        <p:nvPr/>
                      </p:nvPicPr>
                      <p:blipFill>
                        <a:blip r:embed="rId14"/>
                        <a:stretch>
                          <a:fillRect/>
                        </a:stretch>
                      </p:blipFill>
                      <p:spPr>
                        <a:xfrm>
                          <a:off x="290" y="3168"/>
                          <a:ext cx="2734" cy="249"/>
                        </a:xfrm>
                        <a:prstGeom prst="rect">
                          <a:avLst/>
                        </a:prstGeom>
                        <a:noFill/>
                        <a:ln w="38100">
                          <a:noFill/>
                          <a:miter/>
                        </a:ln>
                      </p:spPr>
                    </p:pic>
                  </p:oleObj>
                </mc:Fallback>
              </mc:AlternateContent>
            </a:graphicData>
          </a:graphic>
        </p:graphicFrame>
        <p:graphicFrame>
          <p:nvGraphicFramePr>
            <p:cNvPr id="143372" name="Object 17"/>
            <p:cNvGraphicFramePr/>
            <p:nvPr/>
          </p:nvGraphicFramePr>
          <p:xfrm>
            <a:off x="3120" y="3168"/>
            <a:ext cx="2352" cy="255"/>
          </p:xfrm>
          <a:graphic>
            <a:graphicData uri="http://schemas.openxmlformats.org/presentationml/2006/ole">
              <mc:AlternateContent xmlns:mc="http://schemas.openxmlformats.org/markup-compatibility/2006">
                <mc:Choice xmlns:v="urn:schemas-microsoft-com:vml" Requires="v">
                  <p:oleObj r:id="rId15" imgW="1866900" imgH="190500" progId="Equation.3">
                    <p:embed/>
                  </p:oleObj>
                </mc:Choice>
                <mc:Fallback>
                  <p:oleObj r:id="rId15" imgW="1866900" imgH="190500" progId="Equation.3">
                    <p:embed/>
                    <p:pic>
                      <p:nvPicPr>
                        <p:cNvPr id="143372" name="Object 17"/>
                        <p:cNvPicPr/>
                        <p:nvPr/>
                      </p:nvPicPr>
                      <p:blipFill>
                        <a:blip r:embed="rId16"/>
                        <a:stretch>
                          <a:fillRect/>
                        </a:stretch>
                      </p:blipFill>
                      <p:spPr>
                        <a:xfrm>
                          <a:off x="3120" y="3168"/>
                          <a:ext cx="2352" cy="255"/>
                        </a:xfrm>
                        <a:prstGeom prst="rect">
                          <a:avLst/>
                        </a:prstGeom>
                        <a:noFill/>
                        <a:ln w="38100">
                          <a:noFill/>
                          <a:miter/>
                        </a:ln>
                      </p:spPr>
                    </p:pic>
                  </p:oleObj>
                </mc:Fallback>
              </mc:AlternateContent>
            </a:graphicData>
          </a:graphic>
        </p:graphicFrame>
        <p:graphicFrame>
          <p:nvGraphicFramePr>
            <p:cNvPr id="143373" name="Object 20"/>
            <p:cNvGraphicFramePr/>
            <p:nvPr/>
          </p:nvGraphicFramePr>
          <p:xfrm>
            <a:off x="1680" y="3456"/>
            <a:ext cx="1632" cy="314"/>
          </p:xfrm>
          <a:graphic>
            <a:graphicData uri="http://schemas.openxmlformats.org/presentationml/2006/ole">
              <mc:AlternateContent xmlns:mc="http://schemas.openxmlformats.org/markup-compatibility/2006">
                <mc:Choice xmlns:v="urn:schemas-microsoft-com:vml" Requires="v">
                  <p:oleObj r:id="rId17" imgW="1181100" imgH="228600" progId="Equation.DSMT4">
                    <p:embed/>
                  </p:oleObj>
                </mc:Choice>
                <mc:Fallback>
                  <p:oleObj r:id="rId17" imgW="1181100" imgH="228600" progId="Equation.DSMT4">
                    <p:embed/>
                    <p:pic>
                      <p:nvPicPr>
                        <p:cNvPr id="143373" name="Object 20"/>
                        <p:cNvPicPr/>
                        <p:nvPr/>
                      </p:nvPicPr>
                      <p:blipFill>
                        <a:blip r:embed="rId18"/>
                        <a:stretch>
                          <a:fillRect/>
                        </a:stretch>
                      </p:blipFill>
                      <p:spPr>
                        <a:xfrm>
                          <a:off x="1680" y="3456"/>
                          <a:ext cx="1632" cy="314"/>
                        </a:xfrm>
                        <a:prstGeom prst="rect">
                          <a:avLst/>
                        </a:prstGeom>
                        <a:noFill/>
                        <a:ln w="38100">
                          <a:noFill/>
                          <a:miter/>
                        </a:ln>
                      </p:spPr>
                    </p:pic>
                  </p:oleObj>
                </mc:Fallback>
              </mc:AlternateContent>
            </a:graphicData>
          </a:graphic>
        </p:graphicFrame>
      </p:grpSp>
    </p:spTree>
    <p:custDataLst>
      <p:tags r:id="rId1"/>
    </p:custDataLst>
    <p:extLst>
      <p:ext uri="{BB962C8B-B14F-4D97-AF65-F5344CB8AC3E}">
        <p14:creationId xmlns:p14="http://schemas.microsoft.com/office/powerpoint/2010/main" val="2924366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Rectangle 7"/>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4.4.4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模糊关系与模糊关系的合成</a:t>
            </a:r>
          </a:p>
        </p:txBody>
      </p:sp>
      <p:sp>
        <p:nvSpPr>
          <p:cNvPr id="144387" name="Text Box 2"/>
          <p:cNvSpPr txBox="1"/>
          <p:nvPr/>
        </p:nvSpPr>
        <p:spPr>
          <a:xfrm>
            <a:off x="1866901" y="1666875"/>
            <a:ext cx="8621713" cy="4546600"/>
          </a:xfrm>
          <a:prstGeom prst="rect">
            <a:avLst/>
          </a:prstGeom>
          <a:gradFill rotWithShape="0">
            <a:gsLst>
              <a:gs pos="0">
                <a:srgbClr val="FFFFFF"/>
              </a:gs>
              <a:gs pos="100000">
                <a:srgbClr val="FFFF99"/>
              </a:gs>
            </a:gsLst>
            <a:lin ang="5400000" scaled="1"/>
            <a:tileRect/>
          </a:gra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40000"/>
              </a:lnSpc>
              <a:spcAft>
                <a:spcPct val="0"/>
              </a:spcAft>
              <a:buClr>
                <a:schemeClr val="accent2"/>
              </a:buClr>
              <a:buFont typeface="Wingdings" panose="05000000000000000000" pitchFamily="2" charset="2"/>
              <a:buChar char="§"/>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例</a:t>
            </a:r>
            <a:r>
              <a:rPr lang="en-US" altLang="zh-CN" sz="2600" b="1" dirty="0">
                <a:latin typeface="Times New Roman" panose="02020603050405020304" pitchFamily="18" charset="0"/>
                <a:ea typeface="宋体" panose="02010600030101010101" pitchFamily="2" charset="-122"/>
              </a:rPr>
              <a:t>4.7</a:t>
            </a:r>
            <a:r>
              <a:rPr lang="en-US" altLang="zh-CN" sz="2600" b="1" dirty="0">
                <a:latin typeface="宋体" panose="02010600030101010101" pitchFamily="2" charset="-122"/>
                <a:ea typeface="宋体" panose="02010600030101010101" pitchFamily="2" charset="-122"/>
              </a:rPr>
              <a:t> </a:t>
            </a:r>
            <a:r>
              <a:rPr lang="zh-CN" altLang="en-US" sz="2600" b="1" dirty="0">
                <a:latin typeface="宋体" panose="02010600030101010101" pitchFamily="2" charset="-122"/>
                <a:ea typeface="宋体" panose="02010600030101010101" pitchFamily="2" charset="-122"/>
              </a:rPr>
              <a:t>已知输入的模糊集合</a:t>
            </a:r>
            <a:r>
              <a:rPr lang="en-US" altLang="zh-CN" sz="2600" b="1" i="1" dirty="0">
                <a:latin typeface="Times New Roman" panose="02020603050405020304" pitchFamily="18" charset="0"/>
                <a:ea typeface="宋体" panose="02010600030101010101" pitchFamily="2" charset="-122"/>
              </a:rPr>
              <a:t>A</a:t>
            </a:r>
            <a:r>
              <a:rPr lang="zh-CN" altLang="en-US" sz="2600" b="1" dirty="0">
                <a:latin typeface="宋体" panose="02010600030101010101" pitchFamily="2" charset="-122"/>
                <a:ea typeface="宋体" panose="02010600030101010101" pitchFamily="2" charset="-122"/>
              </a:rPr>
              <a:t>和输出的模糊集合</a:t>
            </a:r>
            <a:r>
              <a:rPr lang="en-US" altLang="zh-CN" sz="2600" b="1" i="1" dirty="0">
                <a:latin typeface="Times New Roman" panose="02020603050405020304" pitchFamily="18" charset="0"/>
                <a:ea typeface="宋体" panose="02010600030101010101" pitchFamily="2" charset="-122"/>
              </a:rPr>
              <a:t>B</a:t>
            </a:r>
            <a:r>
              <a:rPr lang="zh-CN" altLang="en-US" sz="2600" b="1" dirty="0">
                <a:latin typeface="Times New Roman" panose="02020603050405020304" pitchFamily="18" charset="0"/>
                <a:ea typeface="宋体" panose="02010600030101010101" pitchFamily="2" charset="-122"/>
              </a:rPr>
              <a:t>：</a:t>
            </a: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zh-CN" altLang="en-US" sz="2600" b="1" dirty="0">
              <a:latin typeface="Times New Roman" panose="02020603050405020304" pitchFamily="18" charset="0"/>
              <a:ea typeface="宋体" panose="02010600030101010101" pitchFamily="2"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zh-CN" altLang="en-US" sz="2600" b="1" dirty="0">
              <a:latin typeface="Times New Roman" panose="02020603050405020304" pitchFamily="18" charset="0"/>
              <a:ea typeface="宋体" panose="02010600030101010101" pitchFamily="2"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zh-CN" altLang="en-US" sz="2600" b="1" dirty="0">
              <a:latin typeface="Times New Roman" panose="02020603050405020304" pitchFamily="18" charset="0"/>
              <a:ea typeface="宋体" panose="02010600030101010101" pitchFamily="2"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zh-CN" altLang="en-US" sz="2600" b="1" dirty="0">
              <a:latin typeface="Times New Roman" panose="02020603050405020304" pitchFamily="18" charset="0"/>
              <a:ea typeface="宋体" panose="02010600030101010101" pitchFamily="2"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zh-CN" altLang="en-US" sz="2600" b="1" dirty="0">
              <a:latin typeface="Times New Roman" panose="02020603050405020304" pitchFamily="18" charset="0"/>
              <a:ea typeface="宋体" panose="02010600030101010101" pitchFamily="2"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zh-CN" altLang="en-US" sz="2600" b="1" dirty="0">
              <a:latin typeface="Times New Roman" panose="02020603050405020304" pitchFamily="18" charset="0"/>
              <a:ea typeface="宋体" panose="02010600030101010101" pitchFamily="2"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latin typeface="Times New Roman" panose="02020603050405020304" pitchFamily="18" charset="0"/>
              <a:ea typeface="宋体" panose="02010600030101010101" pitchFamily="2" charset="-122"/>
            </a:endParaRPr>
          </a:p>
        </p:txBody>
      </p:sp>
      <p:pic>
        <p:nvPicPr>
          <p:cNvPr id="144388" name="图片 59"/>
          <p:cNvPicPr/>
          <p:nvPr/>
        </p:nvPicPr>
        <p:blipFill>
          <a:blip r:embed="rId3"/>
          <a:stretch>
            <a:fillRect/>
          </a:stretch>
        </p:blipFill>
        <p:spPr>
          <a:xfrm>
            <a:off x="2971800" y="2428875"/>
            <a:ext cx="6611938" cy="457200"/>
          </a:xfrm>
          <a:prstGeom prst="rect">
            <a:avLst/>
          </a:prstGeom>
          <a:noFill/>
          <a:ln w="38100">
            <a:noFill/>
          </a:ln>
        </p:spPr>
      </p:pic>
      <p:pic>
        <p:nvPicPr>
          <p:cNvPr id="144389" name="图片 60"/>
          <p:cNvPicPr/>
          <p:nvPr/>
        </p:nvPicPr>
        <p:blipFill>
          <a:blip r:embed="rId4"/>
          <a:stretch>
            <a:fillRect/>
          </a:stretch>
        </p:blipFill>
        <p:spPr>
          <a:xfrm>
            <a:off x="2981326" y="2962275"/>
            <a:ext cx="5237163" cy="457200"/>
          </a:xfrm>
          <a:prstGeom prst="rect">
            <a:avLst/>
          </a:prstGeom>
          <a:noFill/>
          <a:ln w="38100">
            <a:noFill/>
          </a:ln>
        </p:spPr>
      </p:pic>
      <p:sp>
        <p:nvSpPr>
          <p:cNvPr id="144390" name="Rectangle 6"/>
          <p:cNvSpPr/>
          <p:nvPr/>
        </p:nvSpPr>
        <p:spPr>
          <a:xfrm>
            <a:off x="1905001" y="3419475"/>
            <a:ext cx="3982085" cy="11125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50000"/>
              </a:spcAft>
              <a:buClr>
                <a:srgbClr val="0000FF"/>
              </a:buClr>
              <a:buFont typeface="Wingdings" panose="05000000000000000000" pitchFamily="2" charset="2"/>
              <a:buChar char="§"/>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求</a:t>
            </a:r>
            <a:r>
              <a:rPr lang="en-US" altLang="zh-CN" sz="2600" b="1" i="1" dirty="0">
                <a:latin typeface="Times New Roman" panose="02020603050405020304" pitchFamily="18" charset="0"/>
                <a:ea typeface="宋体" panose="02010600030101010101" pitchFamily="2" charset="-122"/>
              </a:rPr>
              <a:t>A</a:t>
            </a:r>
            <a:r>
              <a:rPr lang="zh-CN" altLang="en-US" sz="2600" b="1" dirty="0">
                <a:latin typeface="Times New Roman" panose="02020603050405020304" pitchFamily="18" charset="0"/>
                <a:ea typeface="宋体" panose="02010600030101010101" pitchFamily="2" charset="-122"/>
              </a:rPr>
              <a:t>到</a:t>
            </a:r>
            <a:r>
              <a:rPr lang="en-US" altLang="zh-CN" sz="2600" b="1" i="1" dirty="0">
                <a:latin typeface="Times New Roman" panose="02020603050405020304" pitchFamily="18" charset="0"/>
                <a:ea typeface="宋体" panose="02010600030101010101" pitchFamily="2" charset="-122"/>
              </a:rPr>
              <a:t>B</a:t>
            </a:r>
            <a:r>
              <a:rPr lang="zh-CN" altLang="en-US" sz="2600" b="1" dirty="0">
                <a:latin typeface="Times New Roman" panose="02020603050405020304" pitchFamily="18" charset="0"/>
                <a:ea typeface="宋体" panose="02010600030101010101" pitchFamily="2" charset="-122"/>
              </a:rPr>
              <a:t>的模糊关系</a:t>
            </a:r>
            <a:r>
              <a:rPr lang="en-US" altLang="zh-CN" sz="2600" b="1" i="1" dirty="0">
                <a:latin typeface="Times New Roman" panose="02020603050405020304" pitchFamily="18" charset="0"/>
                <a:ea typeface="宋体" panose="02010600030101010101" pitchFamily="2" charset="-122"/>
              </a:rPr>
              <a:t>R</a:t>
            </a:r>
            <a:r>
              <a:rPr lang="zh-CN" altLang="en-US" sz="2600" b="1" dirty="0">
                <a:latin typeface="Times New Roman" panose="02020603050405020304" pitchFamily="18" charset="0"/>
                <a:ea typeface="宋体" panose="02010600030101010101" pitchFamily="2" charset="-122"/>
              </a:rPr>
              <a:t>。</a:t>
            </a:r>
          </a:p>
          <a:p>
            <a:pPr marL="0" indent="0" defTabSz="914400" eaLnBrk="1" hangingPunct="1">
              <a:lnSpc>
                <a:spcPct val="100000"/>
              </a:lnSpc>
              <a:spcAft>
                <a:spcPct val="0"/>
              </a:spcAft>
              <a:buClr>
                <a:srgbClr val="0000FF"/>
              </a:buClr>
              <a:buFont typeface="Wingdings" panose="05000000000000000000" pitchFamily="2" charset="2"/>
              <a:buChar char="§"/>
            </a:pPr>
            <a:r>
              <a:rPr lang="zh-CN" altLang="en-US" sz="2600" b="1" dirty="0">
                <a:latin typeface="Times New Roman" panose="02020603050405020304" pitchFamily="18" charset="0"/>
                <a:ea typeface="宋体" panose="02010600030101010101" pitchFamily="2" charset="-122"/>
              </a:rPr>
              <a:t> 解：</a:t>
            </a:r>
          </a:p>
        </p:txBody>
      </p:sp>
      <p:sp>
        <p:nvSpPr>
          <p:cNvPr id="144391" name="Rectangle 8"/>
          <p:cNvSpPr/>
          <p:nvPr/>
        </p:nvSpPr>
        <p:spPr>
          <a:xfrm>
            <a:off x="1905001" y="981075"/>
            <a:ext cx="2121093"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b="1" dirty="0">
                <a:latin typeface="Times New Roman" panose="02020603050405020304" pitchFamily="18" charset="0"/>
                <a:ea typeface="宋体" panose="02010600030101010101" pitchFamily="2" charset="-122"/>
              </a:rPr>
              <a:t>1. </a:t>
            </a:r>
            <a:r>
              <a:rPr lang="zh-CN" altLang="en-US" sz="2800" b="1" dirty="0">
                <a:latin typeface="Times New Roman" panose="02020603050405020304" pitchFamily="18" charset="0"/>
                <a:ea typeface="宋体" panose="02010600030101010101" pitchFamily="2" charset="-122"/>
              </a:rPr>
              <a:t>模糊关系</a:t>
            </a:r>
          </a:p>
        </p:txBody>
      </p:sp>
      <p:grpSp>
        <p:nvGrpSpPr>
          <p:cNvPr id="144392" name="Group 72"/>
          <p:cNvGrpSpPr/>
          <p:nvPr/>
        </p:nvGrpSpPr>
        <p:grpSpPr>
          <a:xfrm>
            <a:off x="3071814" y="3851275"/>
            <a:ext cx="6192837" cy="2286000"/>
            <a:chOff x="975" y="2432"/>
            <a:chExt cx="3901" cy="1440"/>
          </a:xfrm>
        </p:grpSpPr>
        <p:sp>
          <p:nvSpPr>
            <p:cNvPr id="144393" name="AutoShape 9"/>
            <p:cNvSpPr>
              <a:spLocks noChangeAspect="1" noTextEdit="1"/>
            </p:cNvSpPr>
            <p:nvPr/>
          </p:nvSpPr>
          <p:spPr>
            <a:xfrm>
              <a:off x="975" y="2432"/>
              <a:ext cx="3672" cy="1440"/>
            </a:xfrm>
            <a:prstGeom prst="rect">
              <a:avLst/>
            </a:prstGeom>
            <a:noFill/>
            <a:ln w="9525">
              <a:noFill/>
            </a:ln>
          </p:spPr>
          <p:txBody>
            <a:bodyPr/>
            <a:lstStyle/>
            <a:p>
              <a:endParaRPr lang="zh-CN" altLang="en-US"/>
            </a:p>
          </p:txBody>
        </p:sp>
        <p:sp>
          <p:nvSpPr>
            <p:cNvPr id="144394" name="Rectangle 25"/>
            <p:cNvSpPr/>
            <p:nvPr/>
          </p:nvSpPr>
          <p:spPr>
            <a:xfrm>
              <a:off x="2858" y="3608"/>
              <a:ext cx="109"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44395" name="Rectangle 26"/>
            <p:cNvSpPr/>
            <p:nvPr/>
          </p:nvSpPr>
          <p:spPr>
            <a:xfrm>
              <a:off x="2813" y="3608"/>
              <a:ext cx="61"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44396" name="Rectangle 27"/>
            <p:cNvSpPr/>
            <p:nvPr/>
          </p:nvSpPr>
          <p:spPr>
            <a:xfrm>
              <a:off x="2724" y="3608"/>
              <a:ext cx="109"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44397" name="Rectangle 28"/>
            <p:cNvSpPr/>
            <p:nvPr/>
          </p:nvSpPr>
          <p:spPr>
            <a:xfrm>
              <a:off x="2858" y="3320"/>
              <a:ext cx="109"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2</a:t>
              </a:r>
              <a:endParaRPr lang="en-US" altLang="zh-CN" sz="1800" dirty="0">
                <a:ea typeface="宋体" panose="02010600030101010101" pitchFamily="2" charset="-122"/>
              </a:endParaRPr>
            </a:p>
          </p:txBody>
        </p:sp>
        <p:sp>
          <p:nvSpPr>
            <p:cNvPr id="144398" name="Rectangle 29"/>
            <p:cNvSpPr/>
            <p:nvPr/>
          </p:nvSpPr>
          <p:spPr>
            <a:xfrm>
              <a:off x="2813" y="3320"/>
              <a:ext cx="61"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44399" name="Rectangle 30"/>
            <p:cNvSpPr/>
            <p:nvPr/>
          </p:nvSpPr>
          <p:spPr>
            <a:xfrm>
              <a:off x="2724" y="3320"/>
              <a:ext cx="109"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44400" name="Rectangle 31"/>
            <p:cNvSpPr/>
            <p:nvPr/>
          </p:nvSpPr>
          <p:spPr>
            <a:xfrm>
              <a:off x="2859" y="3032"/>
              <a:ext cx="109"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5</a:t>
              </a:r>
              <a:endParaRPr lang="en-US" altLang="zh-CN" sz="1800" dirty="0">
                <a:ea typeface="宋体" panose="02010600030101010101" pitchFamily="2" charset="-122"/>
              </a:endParaRPr>
            </a:p>
          </p:txBody>
        </p:sp>
        <p:sp>
          <p:nvSpPr>
            <p:cNvPr id="144401" name="Rectangle 32"/>
            <p:cNvSpPr/>
            <p:nvPr/>
          </p:nvSpPr>
          <p:spPr>
            <a:xfrm>
              <a:off x="2815" y="3032"/>
              <a:ext cx="61"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44402" name="Rectangle 33"/>
            <p:cNvSpPr/>
            <p:nvPr/>
          </p:nvSpPr>
          <p:spPr>
            <a:xfrm>
              <a:off x="2726" y="3032"/>
              <a:ext cx="109"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44403" name="Rectangle 34"/>
            <p:cNvSpPr/>
            <p:nvPr/>
          </p:nvSpPr>
          <p:spPr>
            <a:xfrm>
              <a:off x="2859" y="2744"/>
              <a:ext cx="109"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8</a:t>
              </a:r>
              <a:endParaRPr lang="en-US" altLang="zh-CN" sz="1800" dirty="0">
                <a:ea typeface="宋体" panose="02010600030101010101" pitchFamily="2" charset="-122"/>
              </a:endParaRPr>
            </a:p>
          </p:txBody>
        </p:sp>
        <p:sp>
          <p:nvSpPr>
            <p:cNvPr id="144404" name="Rectangle 35"/>
            <p:cNvSpPr/>
            <p:nvPr/>
          </p:nvSpPr>
          <p:spPr>
            <a:xfrm>
              <a:off x="2815" y="2744"/>
              <a:ext cx="61"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44405" name="Rectangle 36"/>
            <p:cNvSpPr/>
            <p:nvPr/>
          </p:nvSpPr>
          <p:spPr>
            <a:xfrm>
              <a:off x="2726" y="2744"/>
              <a:ext cx="109"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44406" name="Rectangle 37"/>
            <p:cNvSpPr/>
            <p:nvPr/>
          </p:nvSpPr>
          <p:spPr>
            <a:xfrm>
              <a:off x="2850" y="2456"/>
              <a:ext cx="109"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44407" name="Rectangle 38"/>
            <p:cNvSpPr/>
            <p:nvPr/>
          </p:nvSpPr>
          <p:spPr>
            <a:xfrm>
              <a:off x="2805" y="2456"/>
              <a:ext cx="61"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44408" name="Rectangle 39"/>
            <p:cNvSpPr/>
            <p:nvPr/>
          </p:nvSpPr>
          <p:spPr>
            <a:xfrm>
              <a:off x="2716" y="2456"/>
              <a:ext cx="109"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Times New Roman" panose="02020603050405020304" pitchFamily="18" charset="0"/>
                  <a:ea typeface="宋体" panose="02010600030101010101" pitchFamily="2" charset="-122"/>
                </a:rPr>
                <a:t>1</a:t>
              </a:r>
              <a:endParaRPr lang="en-US" altLang="zh-CN" sz="1800" dirty="0">
                <a:ea typeface="宋体" panose="02010600030101010101" pitchFamily="2" charset="-122"/>
              </a:endParaRPr>
            </a:p>
          </p:txBody>
        </p:sp>
        <p:sp>
          <p:nvSpPr>
            <p:cNvPr id="144409" name="Rectangle 40"/>
            <p:cNvSpPr/>
            <p:nvPr/>
          </p:nvSpPr>
          <p:spPr>
            <a:xfrm>
              <a:off x="3053" y="3047"/>
              <a:ext cx="90"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MT Extra" panose="05050102010205020202" pitchFamily="18" charset="2"/>
                  <a:ea typeface="宋体" panose="02010600030101010101" pitchFamily="2" charset="-122"/>
                </a:rPr>
                <a:t>o</a:t>
              </a:r>
              <a:endParaRPr lang="en-US" altLang="zh-CN" sz="1800" dirty="0">
                <a:ea typeface="宋体" panose="02010600030101010101" pitchFamily="2" charset="-122"/>
              </a:endParaRPr>
            </a:p>
          </p:txBody>
        </p:sp>
        <p:sp>
          <p:nvSpPr>
            <p:cNvPr id="144410" name="Rectangle 41"/>
            <p:cNvSpPr/>
            <p:nvPr/>
          </p:nvSpPr>
          <p:spPr>
            <a:xfrm>
              <a:off x="2142" y="3047"/>
              <a:ext cx="90"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MT Extra" panose="05050102010205020202" pitchFamily="18" charset="2"/>
                  <a:ea typeface="宋体" panose="02010600030101010101" pitchFamily="2" charset="-122"/>
                </a:rPr>
                <a:t>o</a:t>
              </a:r>
              <a:endParaRPr lang="en-US" altLang="zh-CN" sz="1800" dirty="0">
                <a:ea typeface="宋体" panose="02010600030101010101" pitchFamily="2" charset="-122"/>
              </a:endParaRPr>
            </a:p>
          </p:txBody>
        </p:sp>
        <p:sp>
          <p:nvSpPr>
            <p:cNvPr id="144411" name="Rectangle 42"/>
            <p:cNvSpPr/>
            <p:nvPr/>
          </p:nvSpPr>
          <p:spPr>
            <a:xfrm>
              <a:off x="2950" y="3552"/>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44412" name="Rectangle 43"/>
            <p:cNvSpPr/>
            <p:nvPr/>
          </p:nvSpPr>
          <p:spPr>
            <a:xfrm>
              <a:off x="2950" y="3368"/>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44413" name="Rectangle 44"/>
            <p:cNvSpPr/>
            <p:nvPr/>
          </p:nvSpPr>
          <p:spPr>
            <a:xfrm>
              <a:off x="2950" y="3184"/>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44414" name="Rectangle 45"/>
            <p:cNvSpPr/>
            <p:nvPr/>
          </p:nvSpPr>
          <p:spPr>
            <a:xfrm>
              <a:off x="2950" y="3000"/>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44415" name="Rectangle 46"/>
            <p:cNvSpPr/>
            <p:nvPr/>
          </p:nvSpPr>
          <p:spPr>
            <a:xfrm>
              <a:off x="2950" y="2816"/>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44416" name="Rectangle 47"/>
            <p:cNvSpPr/>
            <p:nvPr/>
          </p:nvSpPr>
          <p:spPr>
            <a:xfrm>
              <a:off x="2950" y="2632"/>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44417" name="Rectangle 48"/>
            <p:cNvSpPr/>
            <p:nvPr/>
          </p:nvSpPr>
          <p:spPr>
            <a:xfrm>
              <a:off x="2950" y="3632"/>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û</a:t>
              </a:r>
              <a:endParaRPr lang="en-US" altLang="zh-CN" sz="1800" dirty="0">
                <a:ea typeface="宋体" panose="02010600030101010101" pitchFamily="2" charset="-122"/>
              </a:endParaRPr>
            </a:p>
          </p:txBody>
        </p:sp>
        <p:sp>
          <p:nvSpPr>
            <p:cNvPr id="144418" name="Rectangle 49"/>
            <p:cNvSpPr/>
            <p:nvPr/>
          </p:nvSpPr>
          <p:spPr>
            <a:xfrm>
              <a:off x="2950" y="2448"/>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ù</a:t>
              </a:r>
              <a:endParaRPr lang="en-US" altLang="zh-CN" sz="1800" dirty="0">
                <a:ea typeface="宋体" panose="02010600030101010101" pitchFamily="2" charset="-122"/>
              </a:endParaRPr>
            </a:p>
          </p:txBody>
        </p:sp>
        <p:sp>
          <p:nvSpPr>
            <p:cNvPr id="144419" name="Rectangle 50"/>
            <p:cNvSpPr/>
            <p:nvPr/>
          </p:nvSpPr>
          <p:spPr>
            <a:xfrm>
              <a:off x="2654" y="3552"/>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44420" name="Rectangle 51"/>
            <p:cNvSpPr/>
            <p:nvPr/>
          </p:nvSpPr>
          <p:spPr>
            <a:xfrm>
              <a:off x="2654" y="3368"/>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44421" name="Rectangle 52"/>
            <p:cNvSpPr/>
            <p:nvPr/>
          </p:nvSpPr>
          <p:spPr>
            <a:xfrm>
              <a:off x="2654" y="3184"/>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44422" name="Rectangle 53"/>
            <p:cNvSpPr/>
            <p:nvPr/>
          </p:nvSpPr>
          <p:spPr>
            <a:xfrm>
              <a:off x="2654" y="3000"/>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44423" name="Rectangle 54"/>
            <p:cNvSpPr/>
            <p:nvPr/>
          </p:nvSpPr>
          <p:spPr>
            <a:xfrm>
              <a:off x="2654" y="2816"/>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44424" name="Rectangle 55"/>
            <p:cNvSpPr/>
            <p:nvPr/>
          </p:nvSpPr>
          <p:spPr>
            <a:xfrm>
              <a:off x="2654" y="2632"/>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44425" name="Rectangle 56"/>
            <p:cNvSpPr/>
            <p:nvPr/>
          </p:nvSpPr>
          <p:spPr>
            <a:xfrm>
              <a:off x="2654" y="3632"/>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ë</a:t>
              </a:r>
              <a:endParaRPr lang="en-US" altLang="zh-CN" sz="1800" dirty="0">
                <a:ea typeface="宋体" panose="02010600030101010101" pitchFamily="2" charset="-122"/>
              </a:endParaRPr>
            </a:p>
          </p:txBody>
        </p:sp>
        <p:sp>
          <p:nvSpPr>
            <p:cNvPr id="144426" name="Rectangle 57"/>
            <p:cNvSpPr/>
            <p:nvPr/>
          </p:nvSpPr>
          <p:spPr>
            <a:xfrm>
              <a:off x="2654" y="2448"/>
              <a:ext cx="87"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é</a:t>
              </a:r>
              <a:endParaRPr lang="en-US" altLang="zh-CN" sz="1800" dirty="0">
                <a:ea typeface="宋体" panose="02010600030101010101" pitchFamily="2" charset="-122"/>
              </a:endParaRPr>
            </a:p>
          </p:txBody>
        </p:sp>
        <p:sp>
          <p:nvSpPr>
            <p:cNvPr id="144427" name="Rectangle 58"/>
            <p:cNvSpPr/>
            <p:nvPr/>
          </p:nvSpPr>
          <p:spPr>
            <a:xfrm>
              <a:off x="2507" y="3007"/>
              <a:ext cx="118"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a:t>
              </a:r>
              <a:endParaRPr lang="en-US" altLang="zh-CN" sz="1800" dirty="0">
                <a:ea typeface="宋体" panose="02010600030101010101" pitchFamily="2" charset="-122"/>
              </a:endParaRPr>
            </a:p>
          </p:txBody>
        </p:sp>
        <p:sp>
          <p:nvSpPr>
            <p:cNvPr id="144428" name="Rectangle 59"/>
            <p:cNvSpPr/>
            <p:nvPr/>
          </p:nvSpPr>
          <p:spPr>
            <a:xfrm>
              <a:off x="1746" y="3007"/>
              <a:ext cx="118"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a:t>
              </a:r>
              <a:endParaRPr lang="en-US" altLang="zh-CN" sz="1800" dirty="0">
                <a:ea typeface="宋体" panose="02010600030101010101" pitchFamily="2" charset="-122"/>
              </a:endParaRPr>
            </a:p>
          </p:txBody>
        </p:sp>
        <p:sp>
          <p:nvSpPr>
            <p:cNvPr id="144429" name="Rectangle 60"/>
            <p:cNvSpPr/>
            <p:nvPr/>
          </p:nvSpPr>
          <p:spPr>
            <a:xfrm>
              <a:off x="1419" y="3059"/>
              <a:ext cx="156" cy="178"/>
            </a:xfrm>
            <a:prstGeom prst="rect">
              <a:avLst/>
            </a:prstGeom>
            <a:noFill/>
            <a:ln w="9525">
              <a:noFill/>
            </a:ln>
          </p:spPr>
          <p:txBody>
            <a:bodyPr wrap="none" lIns="0" tIns="0" rIns="0" bIns="0">
              <a:no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zh-CN" altLang="en-US" sz="2000" b="1" i="1" dirty="0">
                  <a:latin typeface="Times New Roman" panose="02020603050405020304" pitchFamily="18" charset="0"/>
                  <a:ea typeface="宋体" panose="02010600030101010101" pitchFamily="2" charset="-122"/>
                  <a:sym typeface="+mn-ea"/>
                </a:rPr>
                <a:t>×</a:t>
              </a:r>
            </a:p>
          </p:txBody>
        </p:sp>
        <p:sp>
          <p:nvSpPr>
            <p:cNvPr id="144430" name="Rectangle 61"/>
            <p:cNvSpPr/>
            <p:nvPr/>
          </p:nvSpPr>
          <p:spPr>
            <a:xfrm>
              <a:off x="1166" y="3007"/>
              <a:ext cx="118"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dirty="0">
                  <a:solidFill>
                    <a:srgbClr val="000000"/>
                  </a:solidFill>
                  <a:latin typeface="Symbol" panose="05050102010706020507" pitchFamily="18" charset="2"/>
                  <a:ea typeface="宋体" panose="02010600030101010101" pitchFamily="2" charset="-122"/>
                </a:rPr>
                <a:t>=</a:t>
              </a:r>
              <a:endParaRPr lang="en-US" altLang="zh-CN" sz="1800" dirty="0">
                <a:ea typeface="宋体" panose="02010600030101010101" pitchFamily="2" charset="-122"/>
              </a:endParaRPr>
            </a:p>
          </p:txBody>
        </p:sp>
        <p:sp>
          <p:nvSpPr>
            <p:cNvPr id="144431" name="Rectangle 62"/>
            <p:cNvSpPr/>
            <p:nvPr/>
          </p:nvSpPr>
          <p:spPr>
            <a:xfrm>
              <a:off x="2370" y="3148"/>
              <a:ext cx="81" cy="136"/>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400" i="1" dirty="0">
                  <a:solidFill>
                    <a:srgbClr val="000000"/>
                  </a:solidFill>
                  <a:latin typeface="Times New Roman" panose="02020603050405020304" pitchFamily="18" charset="0"/>
                  <a:ea typeface="宋体" panose="02010600030101010101" pitchFamily="2" charset="-122"/>
                </a:rPr>
                <a:t>B</a:t>
              </a:r>
              <a:endParaRPr lang="en-US" altLang="zh-CN" sz="1800" dirty="0">
                <a:ea typeface="宋体" panose="02010600030101010101" pitchFamily="2" charset="-122"/>
              </a:endParaRPr>
            </a:p>
          </p:txBody>
        </p:sp>
        <p:sp>
          <p:nvSpPr>
            <p:cNvPr id="144432" name="Rectangle 63"/>
            <p:cNvSpPr/>
            <p:nvPr/>
          </p:nvSpPr>
          <p:spPr>
            <a:xfrm>
              <a:off x="2017" y="3014"/>
              <a:ext cx="81" cy="136"/>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400" dirty="0">
                  <a:solidFill>
                    <a:srgbClr val="000000"/>
                  </a:solidFill>
                  <a:latin typeface="Times New Roman" panose="02020603050405020304" pitchFamily="18" charset="0"/>
                  <a:ea typeface="宋体" panose="02010600030101010101" pitchFamily="2" charset="-122"/>
                </a:rPr>
                <a:t>T</a:t>
              </a:r>
              <a:endParaRPr lang="en-US" altLang="zh-CN" sz="1800" dirty="0">
                <a:ea typeface="宋体" panose="02010600030101010101" pitchFamily="2" charset="-122"/>
              </a:endParaRPr>
            </a:p>
          </p:txBody>
        </p:sp>
        <p:sp>
          <p:nvSpPr>
            <p:cNvPr id="144433" name="Rectangle 64"/>
            <p:cNvSpPr/>
            <p:nvPr/>
          </p:nvSpPr>
          <p:spPr>
            <a:xfrm>
              <a:off x="2018" y="3148"/>
              <a:ext cx="81" cy="136"/>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400" i="1" dirty="0">
                  <a:solidFill>
                    <a:srgbClr val="000000"/>
                  </a:solidFill>
                  <a:latin typeface="Times New Roman" panose="02020603050405020304" pitchFamily="18" charset="0"/>
                  <a:ea typeface="宋体" panose="02010600030101010101" pitchFamily="2" charset="-122"/>
                </a:rPr>
                <a:t>A</a:t>
              </a:r>
              <a:endParaRPr lang="en-US" altLang="zh-CN" sz="1800" dirty="0">
                <a:ea typeface="宋体" panose="02010600030101010101" pitchFamily="2" charset="-122"/>
              </a:endParaRPr>
            </a:p>
          </p:txBody>
        </p:sp>
        <p:sp>
          <p:nvSpPr>
            <p:cNvPr id="144434" name="Rectangle 65"/>
            <p:cNvSpPr/>
            <p:nvPr/>
          </p:nvSpPr>
          <p:spPr>
            <a:xfrm>
              <a:off x="1587" y="3029"/>
              <a:ext cx="130"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i="1" dirty="0">
                  <a:solidFill>
                    <a:srgbClr val="000000"/>
                  </a:solidFill>
                  <a:latin typeface="Times New Roman" panose="02020603050405020304" pitchFamily="18" charset="0"/>
                  <a:ea typeface="宋体" panose="02010600030101010101" pitchFamily="2" charset="-122"/>
                </a:rPr>
                <a:t>B</a:t>
              </a:r>
              <a:endParaRPr lang="en-US" altLang="zh-CN" sz="1800" dirty="0">
                <a:ea typeface="宋体" panose="02010600030101010101" pitchFamily="2" charset="-122"/>
              </a:endParaRPr>
            </a:p>
          </p:txBody>
        </p:sp>
        <p:sp>
          <p:nvSpPr>
            <p:cNvPr id="144435" name="Rectangle 66"/>
            <p:cNvSpPr/>
            <p:nvPr/>
          </p:nvSpPr>
          <p:spPr>
            <a:xfrm>
              <a:off x="1325" y="3029"/>
              <a:ext cx="130"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i="1" dirty="0">
                  <a:solidFill>
                    <a:srgbClr val="000000"/>
                  </a:solidFill>
                  <a:latin typeface="Times New Roman" panose="02020603050405020304" pitchFamily="18" charset="0"/>
                  <a:ea typeface="宋体" panose="02010600030101010101" pitchFamily="2" charset="-122"/>
                </a:rPr>
                <a:t>A</a:t>
              </a:r>
              <a:endParaRPr lang="en-US" altLang="zh-CN" sz="1800" dirty="0">
                <a:ea typeface="宋体" panose="02010600030101010101" pitchFamily="2" charset="-122"/>
              </a:endParaRPr>
            </a:p>
          </p:txBody>
        </p:sp>
        <p:sp>
          <p:nvSpPr>
            <p:cNvPr id="144436" name="Rectangle 67"/>
            <p:cNvSpPr/>
            <p:nvPr/>
          </p:nvSpPr>
          <p:spPr>
            <a:xfrm>
              <a:off x="1008" y="3029"/>
              <a:ext cx="130"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i="1" dirty="0">
                  <a:solidFill>
                    <a:srgbClr val="000000"/>
                  </a:solidFill>
                  <a:latin typeface="Times New Roman" panose="02020603050405020304" pitchFamily="18" charset="0"/>
                  <a:ea typeface="宋体" panose="02010600030101010101" pitchFamily="2" charset="-122"/>
                </a:rPr>
                <a:t>R</a:t>
              </a:r>
              <a:endParaRPr lang="en-US" altLang="zh-CN" sz="1800" dirty="0">
                <a:ea typeface="宋体" panose="02010600030101010101" pitchFamily="2" charset="-122"/>
              </a:endParaRPr>
            </a:p>
          </p:txBody>
        </p:sp>
        <p:sp>
          <p:nvSpPr>
            <p:cNvPr id="144437" name="Rectangle 68"/>
            <p:cNvSpPr/>
            <p:nvPr/>
          </p:nvSpPr>
          <p:spPr>
            <a:xfrm>
              <a:off x="2251" y="3007"/>
              <a:ext cx="124"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i="1" dirty="0">
                  <a:solidFill>
                    <a:srgbClr val="000000"/>
                  </a:solidFill>
                  <a:latin typeface="Symbol" panose="05050102010706020507" pitchFamily="18" charset="2"/>
                  <a:ea typeface="宋体" panose="02010600030101010101" pitchFamily="2" charset="-122"/>
                </a:rPr>
                <a:t>m</a:t>
              </a:r>
              <a:endParaRPr lang="en-US" altLang="zh-CN" sz="1800" dirty="0">
                <a:ea typeface="宋体" panose="02010600030101010101" pitchFamily="2" charset="-122"/>
              </a:endParaRPr>
            </a:p>
          </p:txBody>
        </p:sp>
        <p:sp>
          <p:nvSpPr>
            <p:cNvPr id="144438" name="Rectangle 69"/>
            <p:cNvSpPr/>
            <p:nvPr/>
          </p:nvSpPr>
          <p:spPr>
            <a:xfrm>
              <a:off x="1894" y="3007"/>
              <a:ext cx="124" cy="233"/>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400" i="1" dirty="0">
                  <a:solidFill>
                    <a:srgbClr val="000000"/>
                  </a:solidFill>
                  <a:latin typeface="Symbol" panose="05050102010706020507" pitchFamily="18" charset="2"/>
                  <a:ea typeface="宋体" panose="02010600030101010101" pitchFamily="2" charset="-122"/>
                </a:rPr>
                <a:t>m</a:t>
              </a:r>
              <a:endParaRPr lang="en-US" altLang="zh-CN" sz="1800" dirty="0">
                <a:ea typeface="宋体" panose="02010600030101010101" pitchFamily="2" charset="-122"/>
              </a:endParaRPr>
            </a:p>
          </p:txBody>
        </p:sp>
        <p:pic>
          <p:nvPicPr>
            <p:cNvPr id="144439" name="图片 111"/>
            <p:cNvPicPr/>
            <p:nvPr/>
          </p:nvPicPr>
          <p:blipFill>
            <a:blip r:embed="rId5"/>
            <a:stretch>
              <a:fillRect/>
            </a:stretch>
          </p:blipFill>
          <p:spPr>
            <a:xfrm>
              <a:off x="3107" y="3041"/>
              <a:ext cx="1769" cy="253"/>
            </a:xfrm>
            <a:prstGeom prst="rect">
              <a:avLst/>
            </a:prstGeom>
            <a:noFill/>
            <a:ln w="38100">
              <a:noFill/>
            </a:ln>
          </p:spPr>
        </p:pic>
      </p:grpSp>
    </p:spTree>
    <p:custDataLst>
      <p:tags r:id="rId1"/>
    </p:custDataLst>
    <p:extLst>
      <p:ext uri="{BB962C8B-B14F-4D97-AF65-F5344CB8AC3E}">
        <p14:creationId xmlns:p14="http://schemas.microsoft.com/office/powerpoint/2010/main" val="318024091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45411"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45412"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382</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8514" name="Text Box 2"/>
          <p:cNvSpPr txBox="1"/>
          <p:nvPr>
            <p:custDataLst>
              <p:tags r:id="rId4"/>
            </p:custDataLst>
          </p:nvPr>
        </p:nvSpPr>
        <p:spPr>
          <a:xfrm>
            <a:off x="1790700" y="1676400"/>
            <a:ext cx="8458200" cy="3449638"/>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p:txBody>
      </p:sp>
      <p:graphicFrame>
        <p:nvGraphicFramePr>
          <p:cNvPr id="448515" name="Object 3"/>
          <p:cNvGraphicFramePr/>
          <p:nvPr/>
        </p:nvGraphicFramePr>
        <p:xfrm>
          <a:off x="2133600" y="2438401"/>
          <a:ext cx="5029200" cy="2308225"/>
        </p:xfrm>
        <a:graphic>
          <a:graphicData uri="http://schemas.openxmlformats.org/presentationml/2006/ole">
            <mc:AlternateContent xmlns:mc="http://schemas.openxmlformats.org/markup-compatibility/2006">
              <mc:Choice xmlns:v="urn:schemas-microsoft-com:vml" Requires="v">
                <p:oleObj r:id="rId9" imgW="2247900" imgH="876300" progId="Equation.DSMT4">
                  <p:embed/>
                </p:oleObj>
              </mc:Choice>
              <mc:Fallback>
                <p:oleObj r:id="rId9" imgW="2247900" imgH="876300" progId="Equation.DSMT4">
                  <p:embed/>
                  <p:pic>
                    <p:nvPicPr>
                      <p:cNvPr id="448515" name="Object 3"/>
                      <p:cNvPicPr/>
                      <p:nvPr/>
                    </p:nvPicPr>
                    <p:blipFill>
                      <a:blip r:embed="rId10"/>
                      <a:stretch>
                        <a:fillRect/>
                      </a:stretch>
                    </p:blipFill>
                    <p:spPr>
                      <a:xfrm>
                        <a:off x="2133600" y="2438401"/>
                        <a:ext cx="5029200" cy="2308225"/>
                      </a:xfrm>
                      <a:prstGeom prst="rect">
                        <a:avLst/>
                      </a:prstGeom>
                      <a:noFill/>
                      <a:ln w="38100">
                        <a:noFill/>
                        <a:miter/>
                      </a:ln>
                    </p:spPr>
                  </p:pic>
                </p:oleObj>
              </mc:Fallback>
            </mc:AlternateContent>
          </a:graphicData>
        </a:graphic>
      </p:graphicFrame>
      <p:graphicFrame>
        <p:nvGraphicFramePr>
          <p:cNvPr id="448516" name="Object 4"/>
          <p:cNvGraphicFramePr/>
          <p:nvPr/>
        </p:nvGraphicFramePr>
        <p:xfrm>
          <a:off x="7239000" y="2438400"/>
          <a:ext cx="2362200" cy="2362200"/>
        </p:xfrm>
        <a:graphic>
          <a:graphicData uri="http://schemas.openxmlformats.org/presentationml/2006/ole">
            <mc:AlternateContent xmlns:mc="http://schemas.openxmlformats.org/markup-compatibility/2006">
              <mc:Choice xmlns:v="urn:schemas-microsoft-com:vml" Requires="v">
                <p:oleObj r:id="rId11" imgW="1435100" imgH="1155700" progId="Equation.2">
                  <p:embed/>
                </p:oleObj>
              </mc:Choice>
              <mc:Fallback>
                <p:oleObj r:id="rId11" imgW="1435100" imgH="1155700" progId="Equation.2">
                  <p:embed/>
                  <p:pic>
                    <p:nvPicPr>
                      <p:cNvPr id="448516" name="Object 4"/>
                      <p:cNvPicPr/>
                      <p:nvPr/>
                    </p:nvPicPr>
                    <p:blipFill>
                      <a:blip r:embed="rId12"/>
                      <a:stretch>
                        <a:fillRect/>
                      </a:stretch>
                    </p:blipFill>
                    <p:spPr>
                      <a:xfrm>
                        <a:off x="7239000" y="2438400"/>
                        <a:ext cx="2362200" cy="2362200"/>
                      </a:xfrm>
                      <a:prstGeom prst="rect">
                        <a:avLst/>
                      </a:prstGeom>
                      <a:noFill/>
                      <a:ln w="38100">
                        <a:noFill/>
                        <a:miter/>
                      </a:ln>
                    </p:spPr>
                  </p:pic>
                </p:oleObj>
              </mc:Fallback>
            </mc:AlternateContent>
          </a:graphicData>
        </a:graphic>
      </p:graphicFrame>
      <p:sp>
        <p:nvSpPr>
          <p:cNvPr id="101381" name="Rectangle 7"/>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4.4.4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模糊关系与模糊关系的合成</a:t>
            </a:r>
          </a:p>
        </p:txBody>
      </p:sp>
      <p:sp>
        <p:nvSpPr>
          <p:cNvPr id="145417" name="Rectangle 8"/>
          <p:cNvSpPr/>
          <p:nvPr>
            <p:custDataLst>
              <p:tags r:id="rId5"/>
            </p:custDataLst>
          </p:nvPr>
        </p:nvSpPr>
        <p:spPr>
          <a:xfrm>
            <a:off x="1905001" y="990600"/>
            <a:ext cx="2186817"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b="1" dirty="0">
                <a:solidFill>
                  <a:srgbClr val="000000"/>
                </a:solidFill>
                <a:latin typeface="微软雅黑" panose="020B0503020204020204" pitchFamily="34" charset="-122"/>
              </a:rPr>
              <a:t>1. </a:t>
            </a:r>
            <a:r>
              <a:rPr lang="en-US" altLang="en-US" sz="2800" b="1" dirty="0">
                <a:solidFill>
                  <a:srgbClr val="000000"/>
                </a:solidFill>
                <a:latin typeface="微软雅黑" panose="020B0503020204020204" pitchFamily="34" charset="-122"/>
              </a:rPr>
              <a:t>模糊关系</a:t>
            </a:r>
          </a:p>
        </p:txBody>
      </p:sp>
    </p:spTree>
    <p:custDataLst>
      <p:tags r:id="rId1"/>
    </p:custDataLst>
    <p:extLst>
      <p:ext uri="{BB962C8B-B14F-4D97-AF65-F5344CB8AC3E}">
        <p14:creationId xmlns:p14="http://schemas.microsoft.com/office/powerpoint/2010/main" val="19513050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8514"/>
                                        </p:tgtEl>
                                        <p:attrNameLst>
                                          <p:attrName>style.visibility</p:attrName>
                                        </p:attrNameLst>
                                      </p:cBhvr>
                                      <p:to>
                                        <p:strVal val="visible"/>
                                      </p:to>
                                    </p:set>
                                    <p:animEffect transition="in" filter="blinds(horizontal)">
                                      <p:cBhvr>
                                        <p:cTn id="7" dur="500"/>
                                        <p:tgtEl>
                                          <p:spTgt spid="4485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8515"/>
                                        </p:tgtEl>
                                        <p:attrNameLst>
                                          <p:attrName>style.visibility</p:attrName>
                                        </p:attrNameLst>
                                      </p:cBhvr>
                                      <p:to>
                                        <p:strVal val="visible"/>
                                      </p:to>
                                    </p:set>
                                    <p:anim calcmode="lin" valueType="num">
                                      <p:cBhvr>
                                        <p:cTn id="12" dur="500" fill="hold"/>
                                        <p:tgtEl>
                                          <p:spTgt spid="448515"/>
                                        </p:tgtEl>
                                        <p:attrNameLst>
                                          <p:attrName>ppt_x</p:attrName>
                                        </p:attrNameLst>
                                      </p:cBhvr>
                                      <p:tavLst>
                                        <p:tav tm="0">
                                          <p:val>
                                            <p:strVal val="0-#ppt_w/2"/>
                                          </p:val>
                                        </p:tav>
                                        <p:tav tm="100000">
                                          <p:val>
                                            <p:strVal val="#ppt_x"/>
                                          </p:val>
                                        </p:tav>
                                      </p:tavLst>
                                    </p:anim>
                                    <p:anim calcmode="lin" valueType="num">
                                      <p:cBhvr>
                                        <p:cTn id="13" dur="500" fill="hold"/>
                                        <p:tgtEl>
                                          <p:spTgt spid="44851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448516"/>
                                        </p:tgtEl>
                                        <p:attrNameLst>
                                          <p:attrName>style.visibility</p:attrName>
                                        </p:attrNameLst>
                                      </p:cBhvr>
                                      <p:to>
                                        <p:strVal val="visible"/>
                                      </p:to>
                                    </p:set>
                                    <p:anim calcmode="lin" valueType="num">
                                      <p:cBhvr>
                                        <p:cTn id="17" dur="500" fill="hold"/>
                                        <p:tgtEl>
                                          <p:spTgt spid="448516"/>
                                        </p:tgtEl>
                                        <p:attrNameLst>
                                          <p:attrName>ppt_x</p:attrName>
                                        </p:attrNameLst>
                                      </p:cBhvr>
                                      <p:tavLst>
                                        <p:tav tm="0">
                                          <p:val>
                                            <p:strVal val="1+#ppt_w/2"/>
                                          </p:val>
                                        </p:tav>
                                        <p:tav tm="100000">
                                          <p:val>
                                            <p:strVal val="#ppt_x"/>
                                          </p:val>
                                        </p:tav>
                                      </p:tavLst>
                                    </p:anim>
                                    <p:anim calcmode="lin" valueType="num">
                                      <p:cBhvr>
                                        <p:cTn id="18" dur="500" fill="hold"/>
                                        <p:tgtEl>
                                          <p:spTgt spid="4485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4" grpId="0" bldLvl="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图片 6"/>
          <p:cNvPicPr>
            <a:picLocks noChangeAspect="1"/>
          </p:cNvPicPr>
          <p:nvPr>
            <p:custDataLst>
              <p:tags r:id="rId2"/>
            </p:custDataLst>
          </p:nvPr>
        </p:nvPicPr>
        <p:blipFill>
          <a:blip r:embed="rId8"/>
          <a:stretch>
            <a:fillRect/>
          </a:stretch>
        </p:blipFill>
        <p:spPr>
          <a:xfrm>
            <a:off x="1524000" y="6137276"/>
            <a:ext cx="539750" cy="720725"/>
          </a:xfrm>
          <a:prstGeom prst="rect">
            <a:avLst/>
          </a:prstGeom>
          <a:noFill/>
          <a:ln w="9525">
            <a:noFill/>
          </a:ln>
        </p:spPr>
      </p:pic>
      <p:pic>
        <p:nvPicPr>
          <p:cNvPr id="146435" name="图片 5"/>
          <p:cNvPicPr>
            <a:picLocks noChangeAspect="1"/>
          </p:cNvPicPr>
          <p:nvPr>
            <p:custDataLst>
              <p:tags r:id="rId3"/>
            </p:custDataLst>
          </p:nvPr>
        </p:nvPicPr>
        <p:blipFill>
          <a:blip r:embed="rId9"/>
          <a:stretch>
            <a:fillRect/>
          </a:stretch>
        </p:blipFill>
        <p:spPr>
          <a:xfrm>
            <a:off x="10128250" y="6132514"/>
            <a:ext cx="539750" cy="720725"/>
          </a:xfrm>
          <a:prstGeom prst="rect">
            <a:avLst/>
          </a:prstGeom>
          <a:noFill/>
          <a:ln w="9525">
            <a:noFill/>
          </a:ln>
        </p:spPr>
      </p:pic>
      <p:sp>
        <p:nvSpPr>
          <p:cNvPr id="14643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5BEE962-6D8F-4011-990C-181D0CFE4ABF}" type="slidenum">
              <a:rPr lang="zh-CN" altLang="en-US" smtClean="0"/>
              <a:pPr>
                <a:defRPr/>
              </a:pPr>
              <a:t>383</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365"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4.4.4  模糊关系与模糊关系的合成</a:t>
            </a:r>
          </a:p>
        </p:txBody>
      </p:sp>
      <p:sp>
        <p:nvSpPr>
          <p:cNvPr id="146438" name="Rectangle 3"/>
          <p:cNvSpPr/>
          <p:nvPr>
            <p:custDataLst>
              <p:tags r:id="rId4"/>
            </p:custDataLst>
          </p:nvPr>
        </p:nvSpPr>
        <p:spPr>
          <a:xfrm>
            <a:off x="1905000" y="990600"/>
            <a:ext cx="3448380"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b="1" dirty="0">
                <a:solidFill>
                  <a:srgbClr val="000000"/>
                </a:solidFill>
                <a:latin typeface="微软雅黑" panose="020B0503020204020204" pitchFamily="34" charset="-122"/>
              </a:rPr>
              <a:t> 2.</a:t>
            </a:r>
            <a:r>
              <a:rPr lang="en-US" altLang="en-US" sz="2800" b="1" dirty="0">
                <a:solidFill>
                  <a:srgbClr val="000000"/>
                </a:solidFill>
                <a:latin typeface="微软雅黑" panose="020B0503020204020204" pitchFamily="34" charset="-122"/>
              </a:rPr>
              <a:t>模糊关系的合成 </a:t>
            </a:r>
          </a:p>
        </p:txBody>
      </p:sp>
      <p:sp>
        <p:nvSpPr>
          <p:cNvPr id="146439" name="Rectangle 14"/>
          <p:cNvSpPr/>
          <p:nvPr>
            <p:custDataLst>
              <p:tags r:id="rId5"/>
            </p:custDataLst>
          </p:nvPr>
        </p:nvSpPr>
        <p:spPr>
          <a:xfrm>
            <a:off x="1524000" y="3300414"/>
            <a:ext cx="9144000" cy="230187"/>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900" dirty="0">
                <a:solidFill>
                  <a:srgbClr val="000000"/>
                </a:solidFill>
                <a:latin typeface="微软雅黑" panose="020B0503020204020204" pitchFamily="34" charset="-122"/>
              </a:rPr>
              <a:t> </a:t>
            </a:r>
          </a:p>
        </p:txBody>
      </p:sp>
      <p:sp>
        <p:nvSpPr>
          <p:cNvPr id="146440" name="Rectangle 27"/>
          <p:cNvSpPr/>
          <p:nvPr>
            <p:custDataLst>
              <p:tags r:id="rId6"/>
            </p:custDataLst>
          </p:nvPr>
        </p:nvSpPr>
        <p:spPr>
          <a:xfrm>
            <a:off x="1524000" y="3043239"/>
            <a:ext cx="9144000" cy="24447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000000"/>
                </a:solidFill>
                <a:latin typeface="微软雅黑" panose="020B0503020204020204" pitchFamily="34" charset="-122"/>
              </a:rPr>
              <a:t>             </a:t>
            </a:r>
          </a:p>
        </p:txBody>
      </p:sp>
      <p:graphicFrame>
        <p:nvGraphicFramePr>
          <p:cNvPr id="5" name="Object 22"/>
          <p:cNvGraphicFramePr/>
          <p:nvPr/>
        </p:nvGraphicFramePr>
        <p:xfrm>
          <a:off x="2351406" y="1772920"/>
          <a:ext cx="7413625" cy="909320"/>
        </p:xfrm>
        <a:graphic>
          <a:graphicData uri="http://schemas.openxmlformats.org/presentationml/2006/ole">
            <mc:AlternateContent xmlns:mc="http://schemas.openxmlformats.org/markup-compatibility/2006">
              <mc:Choice xmlns:v="urn:schemas-microsoft-com:vml" Requires="v">
                <p:oleObj r:id="rId10" imgW="3429000" imgH="457200" progId="Equation.3">
                  <p:embed/>
                </p:oleObj>
              </mc:Choice>
              <mc:Fallback>
                <p:oleObj r:id="rId10" imgW="3429000" imgH="457200" progId="Equation.3">
                  <p:embed/>
                  <p:pic>
                    <p:nvPicPr>
                      <p:cNvPr id="5" name="Object 22"/>
                      <p:cNvPicPr/>
                      <p:nvPr/>
                    </p:nvPicPr>
                    <p:blipFill>
                      <a:blip r:embed="rId11"/>
                      <a:stretch>
                        <a:fillRect/>
                      </a:stretch>
                    </p:blipFill>
                    <p:spPr>
                      <a:xfrm>
                        <a:off x="2351406" y="1772920"/>
                        <a:ext cx="7413625" cy="909320"/>
                      </a:xfrm>
                      <a:prstGeom prst="rect">
                        <a:avLst/>
                      </a:prstGeom>
                      <a:noFill/>
                      <a:ln w="38100">
                        <a:noFill/>
                        <a:miter/>
                      </a:ln>
                    </p:spPr>
                  </p:pic>
                </p:oleObj>
              </mc:Fallback>
            </mc:AlternateContent>
          </a:graphicData>
        </a:graphic>
      </p:graphicFrame>
      <p:graphicFrame>
        <p:nvGraphicFramePr>
          <p:cNvPr id="7" name="Object 22"/>
          <p:cNvGraphicFramePr/>
          <p:nvPr/>
        </p:nvGraphicFramePr>
        <p:xfrm>
          <a:off x="2419351" y="2781300"/>
          <a:ext cx="7277735" cy="909320"/>
        </p:xfrm>
        <a:graphic>
          <a:graphicData uri="http://schemas.openxmlformats.org/presentationml/2006/ole">
            <mc:AlternateContent xmlns:mc="http://schemas.openxmlformats.org/markup-compatibility/2006">
              <mc:Choice xmlns:v="urn:schemas-microsoft-com:vml" Requires="v">
                <p:oleObj r:id="rId12" imgW="3365500" imgH="457200" progId="Equation.3">
                  <p:embed/>
                </p:oleObj>
              </mc:Choice>
              <mc:Fallback>
                <p:oleObj r:id="rId12" imgW="3365500" imgH="457200" progId="Equation.3">
                  <p:embed/>
                  <p:pic>
                    <p:nvPicPr>
                      <p:cNvPr id="7" name="Object 22"/>
                      <p:cNvPicPr/>
                      <p:nvPr/>
                    </p:nvPicPr>
                    <p:blipFill>
                      <a:blip r:embed="rId13"/>
                      <a:stretch>
                        <a:fillRect/>
                      </a:stretch>
                    </p:blipFill>
                    <p:spPr>
                      <a:xfrm>
                        <a:off x="2419351" y="2781300"/>
                        <a:ext cx="7277735" cy="909320"/>
                      </a:xfrm>
                      <a:prstGeom prst="rect">
                        <a:avLst/>
                      </a:prstGeom>
                      <a:noFill/>
                      <a:ln w="38100">
                        <a:noFill/>
                        <a:miter/>
                      </a:ln>
                    </p:spPr>
                  </p:pic>
                </p:oleObj>
              </mc:Fallback>
            </mc:AlternateContent>
          </a:graphicData>
        </a:graphic>
      </p:graphicFrame>
      <p:sp>
        <p:nvSpPr>
          <p:cNvPr id="9" name="文本框 8"/>
          <p:cNvSpPr txBox="1"/>
          <p:nvPr/>
        </p:nvSpPr>
        <p:spPr>
          <a:xfrm>
            <a:off x="2207260" y="3645536"/>
            <a:ext cx="8040370" cy="2968625"/>
          </a:xfrm>
          <a:prstGeom prst="rect">
            <a:avLst/>
          </a:prstGeom>
          <a:noFill/>
        </p:spPr>
        <p:txBody>
          <a:bodyPr wrap="square" rtlCol="0" anchor="t">
            <a:spAutoFit/>
          </a:bodyPr>
          <a:lstStyle/>
          <a:p>
            <a:pPr>
              <a:lnSpc>
                <a:spcPct val="150000"/>
              </a:lnSpc>
            </a:pPr>
            <a:r>
              <a:rPr lang="zh-CN" altLang="en-US" sz="2200"/>
              <a:t> 模糊矩阵的合成常用的计算方法：</a:t>
            </a:r>
          </a:p>
          <a:p>
            <a:pPr marL="342900" indent="-342900">
              <a:lnSpc>
                <a:spcPct val="150000"/>
              </a:lnSpc>
              <a:buFont typeface="+mj-ea"/>
              <a:buAutoNum type="circleNumDbPlain"/>
            </a:pPr>
            <a:r>
              <a:rPr lang="zh-CN" altLang="en-US" sz="2200"/>
              <a:t>最大</a:t>
            </a:r>
            <a:r>
              <a:rPr lang="en-US" altLang="zh-CN" sz="2200"/>
              <a:t>-</a:t>
            </a:r>
            <a:r>
              <a:rPr lang="zh-CN" altLang="en-US" sz="2200"/>
              <a:t>最小合成法：写出矩阵乘积</a:t>
            </a:r>
            <a:r>
              <a:rPr lang="en-US" altLang="zh-CN" sz="2200" i="1">
                <a:latin typeface="Times New Roman" panose="02020603050405020304" pitchFamily="18" charset="0"/>
                <a:cs typeface="Times New Roman" panose="02020603050405020304" pitchFamily="18" charset="0"/>
              </a:rPr>
              <a:t>QR</a:t>
            </a:r>
            <a:r>
              <a:rPr lang="zh-CN" altLang="en-US" sz="2200"/>
              <a:t>中的每个元素，然后将其中的乘积运算用取小运算代替，求和运算用取大运算代替。</a:t>
            </a:r>
          </a:p>
          <a:p>
            <a:pPr marL="342900" indent="-342900">
              <a:lnSpc>
                <a:spcPct val="150000"/>
              </a:lnSpc>
              <a:buFont typeface="+mj-ea"/>
              <a:buAutoNum type="circleNumDbPlain"/>
            </a:pPr>
            <a:r>
              <a:rPr lang="zh-CN" altLang="en-US" sz="2200"/>
              <a:t>最大</a:t>
            </a:r>
            <a:r>
              <a:rPr lang="en-US" altLang="zh-CN" sz="2200"/>
              <a:t>-</a:t>
            </a:r>
            <a:r>
              <a:rPr lang="zh-CN" altLang="en-US" sz="2200"/>
              <a:t>代数积合成法：写出矩阵乘积</a:t>
            </a:r>
            <a:r>
              <a:rPr lang="zh-CN" altLang="en-US" sz="2200" i="1">
                <a:latin typeface="Times New Roman" panose="02020603050405020304" pitchFamily="18" charset="0"/>
                <a:cs typeface="Times New Roman" panose="02020603050405020304" pitchFamily="18" charset="0"/>
              </a:rPr>
              <a:t>QR</a:t>
            </a:r>
            <a:r>
              <a:rPr lang="zh-CN" altLang="en-US" sz="2200"/>
              <a:t>中的每个元素，然后将其中的求和运算用取大运算代替，而乘积运算不变。</a:t>
            </a:r>
          </a:p>
          <a:p>
            <a:pPr marL="342900" indent="-342900">
              <a:buFont typeface="+mj-ea"/>
              <a:buAutoNum type="circleNumDbPlain"/>
            </a:pPr>
            <a:endParaRPr lang="zh-CN" altLang="en-US" sz="2200"/>
          </a:p>
        </p:txBody>
      </p:sp>
    </p:spTree>
    <p:custDataLst>
      <p:tags r:id="rId1"/>
    </p:custDataLst>
    <p:extLst>
      <p:ext uri="{BB962C8B-B14F-4D97-AF65-F5344CB8AC3E}">
        <p14:creationId xmlns:p14="http://schemas.microsoft.com/office/powerpoint/2010/main" val="64856188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图片 6"/>
          <p:cNvPicPr>
            <a:picLocks noChangeAspect="1"/>
          </p:cNvPicPr>
          <p:nvPr>
            <p:custDataLst>
              <p:tags r:id="rId2"/>
            </p:custDataLst>
          </p:nvPr>
        </p:nvPicPr>
        <p:blipFill>
          <a:blip r:embed="rId9"/>
          <a:stretch>
            <a:fillRect/>
          </a:stretch>
        </p:blipFill>
        <p:spPr>
          <a:xfrm>
            <a:off x="1524000" y="6137276"/>
            <a:ext cx="539750" cy="720725"/>
          </a:xfrm>
          <a:prstGeom prst="rect">
            <a:avLst/>
          </a:prstGeom>
          <a:noFill/>
          <a:ln w="9525">
            <a:noFill/>
          </a:ln>
        </p:spPr>
      </p:pic>
      <p:pic>
        <p:nvPicPr>
          <p:cNvPr id="146435" name="图片 5"/>
          <p:cNvPicPr>
            <a:picLocks noChangeAspect="1"/>
          </p:cNvPicPr>
          <p:nvPr>
            <p:custDataLst>
              <p:tags r:id="rId3"/>
            </p:custDataLst>
          </p:nvPr>
        </p:nvPicPr>
        <p:blipFill>
          <a:blip r:embed="rId10"/>
          <a:stretch>
            <a:fillRect/>
          </a:stretch>
        </p:blipFill>
        <p:spPr>
          <a:xfrm>
            <a:off x="10128250" y="6132514"/>
            <a:ext cx="539750" cy="720725"/>
          </a:xfrm>
          <a:prstGeom prst="rect">
            <a:avLst/>
          </a:prstGeom>
          <a:noFill/>
          <a:ln w="9525">
            <a:noFill/>
          </a:ln>
        </p:spPr>
      </p:pic>
      <p:sp>
        <p:nvSpPr>
          <p:cNvPr id="14643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384</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365"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4.4.4  模糊关系与模糊关系的合成</a:t>
            </a:r>
          </a:p>
        </p:txBody>
      </p:sp>
      <p:sp>
        <p:nvSpPr>
          <p:cNvPr id="146438" name="Rectangle 3"/>
          <p:cNvSpPr/>
          <p:nvPr>
            <p:custDataLst>
              <p:tags r:id="rId4"/>
            </p:custDataLst>
          </p:nvPr>
        </p:nvSpPr>
        <p:spPr>
          <a:xfrm>
            <a:off x="1905000" y="990600"/>
            <a:ext cx="3448380"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b="1" dirty="0">
                <a:solidFill>
                  <a:srgbClr val="000000"/>
                </a:solidFill>
                <a:latin typeface="微软雅黑" panose="020B0503020204020204" pitchFamily="34" charset="-122"/>
              </a:rPr>
              <a:t> 2.</a:t>
            </a:r>
            <a:r>
              <a:rPr lang="en-US" altLang="en-US" sz="2800" b="1" dirty="0">
                <a:solidFill>
                  <a:srgbClr val="000000"/>
                </a:solidFill>
                <a:latin typeface="微软雅黑" panose="020B0503020204020204" pitchFamily="34" charset="-122"/>
              </a:rPr>
              <a:t>模糊关系的合成 </a:t>
            </a:r>
          </a:p>
        </p:txBody>
      </p:sp>
      <p:sp>
        <p:nvSpPr>
          <p:cNvPr id="146439" name="Rectangle 14"/>
          <p:cNvSpPr/>
          <p:nvPr>
            <p:custDataLst>
              <p:tags r:id="rId5"/>
            </p:custDataLst>
          </p:nvPr>
        </p:nvSpPr>
        <p:spPr>
          <a:xfrm>
            <a:off x="1524000" y="3300414"/>
            <a:ext cx="9144000" cy="230187"/>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900" dirty="0">
                <a:solidFill>
                  <a:srgbClr val="000000"/>
                </a:solidFill>
                <a:latin typeface="微软雅黑" panose="020B0503020204020204" pitchFamily="34" charset="-122"/>
              </a:rPr>
              <a:t> </a:t>
            </a:r>
          </a:p>
        </p:txBody>
      </p:sp>
      <p:sp>
        <p:nvSpPr>
          <p:cNvPr id="146440" name="Rectangle 27"/>
          <p:cNvSpPr/>
          <p:nvPr>
            <p:custDataLst>
              <p:tags r:id="rId6"/>
            </p:custDataLst>
          </p:nvPr>
        </p:nvSpPr>
        <p:spPr>
          <a:xfrm>
            <a:off x="1524000" y="3043239"/>
            <a:ext cx="9144000" cy="24447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000000"/>
                </a:solidFill>
                <a:latin typeface="微软雅黑" panose="020B0503020204020204" pitchFamily="34" charset="-122"/>
              </a:rPr>
              <a:t>             </a:t>
            </a:r>
          </a:p>
        </p:txBody>
      </p:sp>
      <p:grpSp>
        <p:nvGrpSpPr>
          <p:cNvPr id="2" name="Group 28"/>
          <p:cNvGrpSpPr/>
          <p:nvPr/>
        </p:nvGrpSpPr>
        <p:grpSpPr>
          <a:xfrm>
            <a:off x="1809750" y="1817689"/>
            <a:ext cx="8572500" cy="3336925"/>
            <a:chOff x="180" y="1241"/>
            <a:chExt cx="5400" cy="2102"/>
          </a:xfrm>
        </p:grpSpPr>
        <p:sp>
          <p:nvSpPr>
            <p:cNvPr id="146442" name="Text Box 11"/>
            <p:cNvSpPr txBox="1"/>
            <p:nvPr>
              <p:custDataLst>
                <p:tags r:id="rId7"/>
              </p:custDataLst>
            </p:nvPr>
          </p:nvSpPr>
          <p:spPr>
            <a:xfrm>
              <a:off x="180" y="1241"/>
              <a:ext cx="5400" cy="2102"/>
            </a:xfrm>
            <a:prstGeom prst="rect">
              <a:avLst/>
            </a:prstGeom>
            <a:solidFill>
              <a:srgbClr val="FFFFFF"/>
            </a:solidFill>
            <a:ln w="9525" cap="flat" cmpd="sng">
              <a:solidFill>
                <a:srgbClr val="808080"/>
              </a:solidFill>
              <a:prstDash val="solid"/>
              <a:miter/>
              <a:headEnd type="none" w="med" len="med"/>
              <a:tailEnd type="none" w="med" len="med"/>
            </a:ln>
          </p:spPr>
          <p:txBody>
            <a:bodyPr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spcBef>
                  <a:spcPct val="20000"/>
                </a:spcBef>
                <a:spcAft>
                  <a:spcPct val="0"/>
                </a:spcAft>
                <a:buClr>
                  <a:schemeClr val="accent2"/>
                </a:buClr>
                <a:buFont typeface="Wingdings" panose="05000000000000000000" pitchFamily="2" charset="2"/>
                <a:buChar char="§"/>
              </a:pPr>
              <a:r>
                <a:rPr lang="en-US" altLang="en-US" sz="2400" b="1" dirty="0">
                  <a:solidFill>
                    <a:srgbClr val="000000"/>
                  </a:solidFill>
                  <a:latin typeface="微软雅黑" panose="020B0503020204020204" pitchFamily="34" charset="-122"/>
                </a:rPr>
                <a:t>例</a:t>
              </a:r>
              <a:r>
                <a:rPr lang="en-US" altLang="zh-CN" sz="2400" b="1" dirty="0">
                  <a:solidFill>
                    <a:srgbClr val="000000"/>
                  </a:solidFill>
                  <a:latin typeface="微软雅黑" panose="020B0503020204020204" pitchFamily="34" charset="-122"/>
                </a:rPr>
                <a:t>8  </a:t>
              </a:r>
              <a:r>
                <a:rPr lang="en-US" altLang="en-US" sz="2400" b="1" dirty="0">
                  <a:solidFill>
                    <a:srgbClr val="000000"/>
                  </a:solidFill>
                  <a:latin typeface="微软雅黑" panose="020B0503020204020204" pitchFamily="34" charset="-122"/>
                </a:rPr>
                <a:t>设模糊集合</a:t>
              </a:r>
            </a:p>
            <a:p>
              <a:pPr marL="0" indent="0" defTabSz="914400" eaLnBrk="1" hangingPunct="1">
                <a:spcBef>
                  <a:spcPct val="20000"/>
                </a:spcBef>
                <a:spcAft>
                  <a:spcPct val="0"/>
                </a:spcAft>
                <a:buClr>
                  <a:schemeClr val="accent2"/>
                </a:buClr>
                <a:buFont typeface="Wingdings" panose="05000000000000000000" pitchFamily="2" charset="2"/>
                <a:buChar char="§"/>
              </a:pPr>
              <a:endParaRPr lang="en-US" altLang="en-US" sz="2400" b="1"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Font typeface="Wingdings" panose="05000000000000000000" pitchFamily="2" charset="2"/>
                <a:buChar char="§"/>
              </a:pPr>
              <a:endParaRPr lang="en-US" altLang="en-US" sz="2400" b="1"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Font typeface="Wingdings" panose="05000000000000000000" pitchFamily="2" charset="2"/>
                <a:buChar char="§"/>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p:txBody>
        </p:sp>
        <p:graphicFrame>
          <p:nvGraphicFramePr>
            <p:cNvPr id="146443" name="Object 22"/>
            <p:cNvGraphicFramePr/>
            <p:nvPr/>
          </p:nvGraphicFramePr>
          <p:xfrm>
            <a:off x="1815" y="1344"/>
            <a:ext cx="3753" cy="284"/>
          </p:xfrm>
          <a:graphic>
            <a:graphicData uri="http://schemas.openxmlformats.org/presentationml/2006/ole">
              <mc:AlternateContent xmlns:mc="http://schemas.openxmlformats.org/markup-compatibility/2006">
                <mc:Choice xmlns:v="urn:schemas-microsoft-com:vml" Requires="v">
                  <p:oleObj r:id="rId11" imgW="2755900" imgH="228600" progId="Equation.3">
                    <p:embed/>
                  </p:oleObj>
                </mc:Choice>
                <mc:Fallback>
                  <p:oleObj r:id="rId11" imgW="2755900" imgH="228600" progId="Equation.3">
                    <p:embed/>
                    <p:pic>
                      <p:nvPicPr>
                        <p:cNvPr id="146443" name="Object 22"/>
                        <p:cNvPicPr/>
                        <p:nvPr/>
                      </p:nvPicPr>
                      <p:blipFill>
                        <a:blip r:embed="rId12"/>
                        <a:stretch>
                          <a:fillRect/>
                        </a:stretch>
                      </p:blipFill>
                      <p:spPr>
                        <a:xfrm>
                          <a:off x="1815" y="1344"/>
                          <a:ext cx="3753" cy="284"/>
                        </a:xfrm>
                        <a:prstGeom prst="rect">
                          <a:avLst/>
                        </a:prstGeom>
                        <a:noFill/>
                        <a:ln w="38100">
                          <a:noFill/>
                          <a:miter/>
                        </a:ln>
                      </p:spPr>
                    </p:pic>
                  </p:oleObj>
                </mc:Fallback>
              </mc:AlternateContent>
            </a:graphicData>
          </a:graphic>
        </p:graphicFrame>
        <p:graphicFrame>
          <p:nvGraphicFramePr>
            <p:cNvPr id="146444" name="Object 23"/>
            <p:cNvGraphicFramePr/>
            <p:nvPr/>
          </p:nvGraphicFramePr>
          <p:xfrm>
            <a:off x="250" y="1680"/>
            <a:ext cx="3207" cy="279"/>
          </p:xfrm>
          <a:graphic>
            <a:graphicData uri="http://schemas.openxmlformats.org/presentationml/2006/ole">
              <mc:AlternateContent xmlns:mc="http://schemas.openxmlformats.org/markup-compatibility/2006">
                <mc:Choice xmlns:v="urn:schemas-microsoft-com:vml" Requires="v">
                  <p:oleObj r:id="rId13" imgW="2602865" imgH="254000" progId="Equation.DSMT4">
                    <p:embed/>
                  </p:oleObj>
                </mc:Choice>
                <mc:Fallback>
                  <p:oleObj r:id="rId13" imgW="2602865" imgH="254000" progId="Equation.DSMT4">
                    <p:embed/>
                    <p:pic>
                      <p:nvPicPr>
                        <p:cNvPr id="146444" name="Object 23"/>
                        <p:cNvPicPr/>
                        <p:nvPr/>
                      </p:nvPicPr>
                      <p:blipFill>
                        <a:blip r:embed="rId14"/>
                        <a:stretch>
                          <a:fillRect/>
                        </a:stretch>
                      </p:blipFill>
                      <p:spPr>
                        <a:xfrm>
                          <a:off x="250" y="1680"/>
                          <a:ext cx="3207" cy="279"/>
                        </a:xfrm>
                        <a:prstGeom prst="rect">
                          <a:avLst/>
                        </a:prstGeom>
                        <a:noFill/>
                        <a:ln w="38100">
                          <a:noFill/>
                          <a:miter/>
                        </a:ln>
                      </p:spPr>
                    </p:pic>
                  </p:oleObj>
                </mc:Fallback>
              </mc:AlternateContent>
            </a:graphicData>
          </a:graphic>
        </p:graphicFrame>
        <p:graphicFrame>
          <p:nvGraphicFramePr>
            <p:cNvPr id="146445" name="Object 26"/>
            <p:cNvGraphicFramePr/>
            <p:nvPr/>
          </p:nvGraphicFramePr>
          <p:xfrm>
            <a:off x="960" y="2064"/>
            <a:ext cx="1536" cy="1152"/>
          </p:xfrm>
          <a:graphic>
            <a:graphicData uri="http://schemas.openxmlformats.org/presentationml/2006/ole">
              <mc:AlternateContent xmlns:mc="http://schemas.openxmlformats.org/markup-compatibility/2006">
                <mc:Choice xmlns:v="urn:schemas-microsoft-com:vml" Requires="v">
                  <p:oleObj r:id="rId15" imgW="1091565" imgH="774065" progId="Equation.3">
                    <p:embed/>
                  </p:oleObj>
                </mc:Choice>
                <mc:Fallback>
                  <p:oleObj r:id="rId15" imgW="1091565" imgH="774065" progId="Equation.3">
                    <p:embed/>
                    <p:pic>
                      <p:nvPicPr>
                        <p:cNvPr id="146445" name="Object 26"/>
                        <p:cNvPicPr/>
                        <p:nvPr/>
                      </p:nvPicPr>
                      <p:blipFill>
                        <a:blip r:embed="rId16"/>
                        <a:stretch>
                          <a:fillRect/>
                        </a:stretch>
                      </p:blipFill>
                      <p:spPr>
                        <a:xfrm>
                          <a:off x="960" y="2064"/>
                          <a:ext cx="1536" cy="1152"/>
                        </a:xfrm>
                        <a:prstGeom prst="rect">
                          <a:avLst/>
                        </a:prstGeom>
                        <a:noFill/>
                        <a:ln w="38100">
                          <a:noFill/>
                          <a:miter/>
                        </a:ln>
                      </p:spPr>
                    </p:pic>
                  </p:oleObj>
                </mc:Fallback>
              </mc:AlternateContent>
            </a:graphicData>
          </a:graphic>
        </p:graphicFrame>
        <p:graphicFrame>
          <p:nvGraphicFramePr>
            <p:cNvPr id="146446" name="Object 25"/>
            <p:cNvGraphicFramePr/>
            <p:nvPr/>
          </p:nvGraphicFramePr>
          <p:xfrm>
            <a:off x="3456" y="2160"/>
            <a:ext cx="1152" cy="864"/>
          </p:xfrm>
          <a:graphic>
            <a:graphicData uri="http://schemas.openxmlformats.org/presentationml/2006/ole">
              <mc:AlternateContent xmlns:mc="http://schemas.openxmlformats.org/markup-compatibility/2006">
                <mc:Choice xmlns:v="urn:schemas-microsoft-com:vml" Requires="v">
                  <p:oleObj r:id="rId17" imgW="812800" imgH="596900" progId="Equation.3">
                    <p:embed/>
                  </p:oleObj>
                </mc:Choice>
                <mc:Fallback>
                  <p:oleObj r:id="rId17" imgW="812800" imgH="596900" progId="Equation.3">
                    <p:embed/>
                    <p:pic>
                      <p:nvPicPr>
                        <p:cNvPr id="146446" name="Object 25"/>
                        <p:cNvPicPr/>
                        <p:nvPr/>
                      </p:nvPicPr>
                      <p:blipFill>
                        <a:blip r:embed="rId18"/>
                        <a:stretch>
                          <a:fillRect/>
                        </a:stretch>
                      </p:blipFill>
                      <p:spPr>
                        <a:xfrm>
                          <a:off x="3456" y="2160"/>
                          <a:ext cx="1152" cy="864"/>
                        </a:xfrm>
                        <a:prstGeom prst="rect">
                          <a:avLst/>
                        </a:prstGeom>
                        <a:noFill/>
                        <a:ln w="38100">
                          <a:noFill/>
                          <a:miter/>
                        </a:ln>
                      </p:spPr>
                    </p:pic>
                  </p:oleObj>
                </mc:Fallback>
              </mc:AlternateContent>
            </a:graphicData>
          </a:graphic>
        </p:graphicFrame>
      </p:grpSp>
      <p:sp>
        <p:nvSpPr>
          <p:cNvPr id="3" name="文本框 2"/>
          <p:cNvSpPr txBox="1"/>
          <p:nvPr/>
        </p:nvSpPr>
        <p:spPr>
          <a:xfrm>
            <a:off x="6311900" y="2507616"/>
            <a:ext cx="988060" cy="460375"/>
          </a:xfrm>
          <a:prstGeom prst="rect">
            <a:avLst/>
          </a:prstGeom>
          <a:solidFill>
            <a:schemeClr val="bg1"/>
          </a:solidFill>
        </p:spPr>
        <p:txBody>
          <a:bodyPr wrap="square" rtlCol="0" anchor="t">
            <a:spAutoFit/>
          </a:bodyPr>
          <a:lstStyle/>
          <a:p>
            <a:r>
              <a:rPr lang="zh-CN" altLang="en-US" sz="2400" b="1" spc="150" dirty="0">
                <a:solidFill>
                  <a:srgbClr val="000000"/>
                </a:solidFill>
                <a:latin typeface="微软雅黑" panose="020B0503020204020204" pitchFamily="34" charset="-122"/>
                <a:ea typeface="微软雅黑" panose="020B0503020204020204" pitchFamily="34" charset="-122"/>
                <a:sym typeface="+mn-ea"/>
              </a:rPr>
              <a:t>已知</a:t>
            </a:r>
          </a:p>
        </p:txBody>
      </p:sp>
      <p:sp>
        <p:nvSpPr>
          <p:cNvPr id="4" name="文本框 3"/>
          <p:cNvSpPr txBox="1"/>
          <p:nvPr/>
        </p:nvSpPr>
        <p:spPr>
          <a:xfrm>
            <a:off x="1847851" y="5301616"/>
            <a:ext cx="5846445" cy="460375"/>
          </a:xfrm>
          <a:prstGeom prst="rect">
            <a:avLst/>
          </a:prstGeom>
          <a:solidFill>
            <a:schemeClr val="bg1"/>
          </a:solidFill>
        </p:spPr>
        <p:txBody>
          <a:bodyPr wrap="square" rtlCol="0" anchor="t">
            <a:spAutoFit/>
          </a:bodyPr>
          <a:lstStyle/>
          <a:p>
            <a:r>
              <a:rPr lang="zh-CN" altLang="en-US" sz="2400" b="1" spc="150" dirty="0">
                <a:solidFill>
                  <a:srgbClr val="000000"/>
                </a:solidFill>
                <a:latin typeface="微软雅黑" panose="020B0503020204020204" pitchFamily="34" charset="-122"/>
                <a:ea typeface="微软雅黑" panose="020B0503020204020204" pitchFamily="34" charset="-122"/>
                <a:sym typeface="+mn-ea"/>
              </a:rPr>
              <a:t>求模糊关系</a:t>
            </a:r>
            <a:r>
              <a:rPr lang="en-US" altLang="zh-CN" sz="2400" b="1" spc="150" dirty="0">
                <a:solidFill>
                  <a:srgbClr val="000000"/>
                </a:solidFill>
                <a:latin typeface="微软雅黑" panose="020B0503020204020204" pitchFamily="34" charset="-122"/>
                <a:ea typeface="微软雅黑" panose="020B0503020204020204" pitchFamily="34" charset="-122"/>
                <a:sym typeface="+mn-ea"/>
              </a:rPr>
              <a:t>Q</a:t>
            </a:r>
            <a:r>
              <a:rPr lang="zh-CN" altLang="en-US" sz="2400" b="1" spc="150" dirty="0">
                <a:solidFill>
                  <a:srgbClr val="000000"/>
                </a:solidFill>
                <a:latin typeface="微软雅黑" panose="020B0503020204020204" pitchFamily="34" charset="-122"/>
                <a:ea typeface="微软雅黑" panose="020B0503020204020204" pitchFamily="34" charset="-122"/>
                <a:sym typeface="+mn-ea"/>
              </a:rPr>
              <a:t>与模糊关系</a:t>
            </a:r>
            <a:r>
              <a:rPr lang="en-US" altLang="zh-CN" sz="2400" b="1" spc="150" dirty="0">
                <a:solidFill>
                  <a:srgbClr val="000000"/>
                </a:solidFill>
                <a:latin typeface="微软雅黑" panose="020B0503020204020204" pitchFamily="34" charset="-122"/>
                <a:ea typeface="微软雅黑" panose="020B0503020204020204" pitchFamily="34" charset="-122"/>
                <a:sym typeface="+mn-ea"/>
              </a:rPr>
              <a:t>R</a:t>
            </a:r>
            <a:r>
              <a:rPr lang="zh-CN" altLang="en-US" sz="2400" b="1" spc="150" dirty="0">
                <a:solidFill>
                  <a:srgbClr val="000000"/>
                </a:solidFill>
                <a:latin typeface="微软雅黑" panose="020B0503020204020204" pitchFamily="34" charset="-122"/>
                <a:ea typeface="微软雅黑" panose="020B0503020204020204" pitchFamily="34" charset="-122"/>
                <a:sym typeface="+mn-ea"/>
              </a:rPr>
              <a:t>的合成</a:t>
            </a:r>
            <a:r>
              <a:rPr lang="en-US" altLang="zh-CN" sz="2400" b="1" spc="150" dirty="0">
                <a:solidFill>
                  <a:srgbClr val="000000"/>
                </a:solidFill>
                <a:latin typeface="微软雅黑" panose="020B0503020204020204" pitchFamily="34" charset="-122"/>
                <a:ea typeface="微软雅黑" panose="020B0503020204020204" pitchFamily="34" charset="-122"/>
                <a:sym typeface="+mn-ea"/>
              </a:rPr>
              <a:t>S.</a:t>
            </a:r>
          </a:p>
        </p:txBody>
      </p:sp>
    </p:spTree>
    <p:custDataLst>
      <p:tags r:id="rId1"/>
    </p:custDataLst>
    <p:extLst>
      <p:ext uri="{BB962C8B-B14F-4D97-AF65-F5344CB8AC3E}">
        <p14:creationId xmlns:p14="http://schemas.microsoft.com/office/powerpoint/2010/main" val="4133712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图片 6"/>
          <p:cNvPicPr>
            <a:picLocks noChangeAspect="1"/>
          </p:cNvPicPr>
          <p:nvPr>
            <p:custDataLst>
              <p:tags r:id="rId2"/>
            </p:custDataLst>
          </p:nvPr>
        </p:nvPicPr>
        <p:blipFill>
          <a:blip r:embed="rId9"/>
          <a:stretch>
            <a:fillRect/>
          </a:stretch>
        </p:blipFill>
        <p:spPr>
          <a:xfrm>
            <a:off x="1524000" y="6137276"/>
            <a:ext cx="539750" cy="720725"/>
          </a:xfrm>
          <a:prstGeom prst="rect">
            <a:avLst/>
          </a:prstGeom>
          <a:noFill/>
          <a:ln w="9525">
            <a:noFill/>
          </a:ln>
        </p:spPr>
      </p:pic>
      <p:pic>
        <p:nvPicPr>
          <p:cNvPr id="147459" name="图片 5"/>
          <p:cNvPicPr>
            <a:picLocks noChangeAspect="1"/>
          </p:cNvPicPr>
          <p:nvPr>
            <p:custDataLst>
              <p:tags r:id="rId3"/>
            </p:custDataLst>
          </p:nvPr>
        </p:nvPicPr>
        <p:blipFill>
          <a:blip r:embed="rId10"/>
          <a:stretch>
            <a:fillRect/>
          </a:stretch>
        </p:blipFill>
        <p:spPr>
          <a:xfrm>
            <a:off x="10128250" y="6132514"/>
            <a:ext cx="539750" cy="720725"/>
          </a:xfrm>
          <a:prstGeom prst="rect">
            <a:avLst/>
          </a:prstGeom>
          <a:noFill/>
          <a:ln w="9525">
            <a:noFill/>
          </a:ln>
        </p:spPr>
      </p:pic>
      <p:sp>
        <p:nvSpPr>
          <p:cNvPr id="14746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385</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389"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4.4.4  模糊关系与模糊关系的合成</a:t>
            </a:r>
          </a:p>
        </p:txBody>
      </p:sp>
      <p:sp>
        <p:nvSpPr>
          <p:cNvPr id="147462" name="Rectangle 3"/>
          <p:cNvSpPr/>
          <p:nvPr>
            <p:custDataLst>
              <p:tags r:id="rId4"/>
            </p:custDataLst>
          </p:nvPr>
        </p:nvSpPr>
        <p:spPr>
          <a:xfrm>
            <a:off x="1703388" y="908050"/>
            <a:ext cx="3575018"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b="1" dirty="0">
                <a:solidFill>
                  <a:srgbClr val="000000"/>
                </a:solidFill>
                <a:latin typeface="微软雅黑" panose="020B0503020204020204" pitchFamily="34" charset="-122"/>
              </a:rPr>
              <a:t> 2. </a:t>
            </a:r>
            <a:r>
              <a:rPr lang="en-US" altLang="en-US" sz="2800" b="1" dirty="0">
                <a:solidFill>
                  <a:srgbClr val="000000"/>
                </a:solidFill>
                <a:latin typeface="微软雅黑" panose="020B0503020204020204" pitchFamily="34" charset="-122"/>
              </a:rPr>
              <a:t>模糊关系的合成 </a:t>
            </a:r>
          </a:p>
        </p:txBody>
      </p:sp>
      <p:sp>
        <p:nvSpPr>
          <p:cNvPr id="147463" name="Rectangle 10"/>
          <p:cNvSpPr/>
          <p:nvPr>
            <p:custDataLst>
              <p:tags r:id="rId5"/>
            </p:custDataLst>
          </p:nvPr>
        </p:nvSpPr>
        <p:spPr>
          <a:xfrm>
            <a:off x="1524000" y="3300414"/>
            <a:ext cx="9144000" cy="230187"/>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900" dirty="0">
                <a:solidFill>
                  <a:srgbClr val="000000"/>
                </a:solidFill>
                <a:latin typeface="微软雅黑" panose="020B0503020204020204" pitchFamily="34" charset="-122"/>
              </a:rPr>
              <a:t> </a:t>
            </a:r>
          </a:p>
        </p:txBody>
      </p:sp>
      <p:sp>
        <p:nvSpPr>
          <p:cNvPr id="147464" name="Rectangle 13"/>
          <p:cNvSpPr/>
          <p:nvPr>
            <p:custDataLst>
              <p:tags r:id="rId6"/>
            </p:custDataLst>
          </p:nvPr>
        </p:nvSpPr>
        <p:spPr>
          <a:xfrm>
            <a:off x="1524000" y="3043239"/>
            <a:ext cx="9144000" cy="24447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000000"/>
                </a:solidFill>
                <a:latin typeface="微软雅黑" panose="020B0503020204020204" pitchFamily="34" charset="-122"/>
              </a:rPr>
              <a:t>             </a:t>
            </a:r>
          </a:p>
        </p:txBody>
      </p:sp>
      <p:sp>
        <p:nvSpPr>
          <p:cNvPr id="378895" name="Text Box 15"/>
          <p:cNvSpPr txBox="1"/>
          <p:nvPr>
            <p:custDataLst>
              <p:tags r:id="rId7"/>
            </p:custDataLst>
          </p:nvPr>
        </p:nvSpPr>
        <p:spPr>
          <a:xfrm>
            <a:off x="1809750" y="1500188"/>
            <a:ext cx="8572500" cy="4997450"/>
          </a:xfrm>
          <a:prstGeom prst="rect">
            <a:avLst/>
          </a:prstGeom>
          <a:solidFill>
            <a:srgbClr val="FFFFFF"/>
          </a:solidFill>
          <a:ln w="9525" cap="flat" cmpd="sng">
            <a:solidFill>
              <a:srgbClr val="808080"/>
            </a:solidFill>
            <a:prstDash val="solid"/>
            <a:miter/>
            <a:headEnd type="none" w="med" len="med"/>
            <a:tailEnd type="none" w="med" len="med"/>
          </a:ln>
        </p:spPr>
        <p:txBody>
          <a:bodyPr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spcBef>
                <a:spcPct val="20000"/>
              </a:spcBef>
              <a:spcAft>
                <a:spcPct val="0"/>
              </a:spcAft>
              <a:buClr>
                <a:schemeClr val="accent2"/>
              </a:buClr>
              <a:buFont typeface="Wingdings" panose="05000000000000000000" pitchFamily="2" charset="2"/>
              <a:buChar char="§"/>
            </a:pPr>
            <a:r>
              <a:rPr lang="en-US" altLang="zh-CN" sz="2400" b="1" dirty="0">
                <a:solidFill>
                  <a:srgbClr val="000000"/>
                </a:solidFill>
                <a:latin typeface="微软雅黑" panose="020B0503020204020204" pitchFamily="34" charset="-122"/>
              </a:rPr>
              <a:t> </a:t>
            </a:r>
            <a:r>
              <a:rPr lang="en-US" altLang="en-US" sz="2400" b="1" dirty="0">
                <a:solidFill>
                  <a:srgbClr val="000000"/>
                </a:solidFill>
                <a:latin typeface="微软雅黑" panose="020B0503020204020204" pitchFamily="34" charset="-122"/>
              </a:rPr>
              <a:t>解：</a:t>
            </a:r>
            <a:r>
              <a:rPr lang="zh-CN"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1</a:t>
            </a:r>
            <a:r>
              <a:rPr lang="zh-CN" altLang="en-US" sz="2000" b="1" dirty="0">
                <a:solidFill>
                  <a:srgbClr val="000000"/>
                </a:solidFill>
                <a:latin typeface="微软雅黑" panose="020B0503020204020204" pitchFamily="34" charset="-122"/>
              </a:rPr>
              <a:t>）最大</a:t>
            </a:r>
            <a:r>
              <a:rPr lang="en-US" altLang="zh-CN" sz="2000" b="1" dirty="0">
                <a:solidFill>
                  <a:srgbClr val="000000"/>
                </a:solidFill>
                <a:latin typeface="微软雅黑" panose="020B0503020204020204" pitchFamily="34" charset="-122"/>
              </a:rPr>
              <a:t>-</a:t>
            </a:r>
            <a:r>
              <a:rPr lang="zh-CN" altLang="en-US" sz="2000" b="1" dirty="0">
                <a:solidFill>
                  <a:srgbClr val="000000"/>
                </a:solidFill>
                <a:latin typeface="微软雅黑" panose="020B0503020204020204" pitchFamily="34" charset="-122"/>
              </a:rPr>
              <a:t>最小合成法</a:t>
            </a:r>
            <a:endParaRPr lang="en-US" altLang="en-US" sz="20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Font typeface="Wingdings" panose="05000000000000000000" pitchFamily="2" charset="2"/>
              <a:buChar char="§"/>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Font typeface="Wingdings" panose="05000000000000000000" pitchFamily="2" charset="2"/>
              <a:buChar char="§"/>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Font typeface="Wingdings" panose="05000000000000000000" pitchFamily="2" charset="2"/>
              <a:buChar char="§"/>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p:txBody>
      </p:sp>
      <p:graphicFrame>
        <p:nvGraphicFramePr>
          <p:cNvPr id="378900" name="Object 20"/>
          <p:cNvGraphicFramePr/>
          <p:nvPr/>
        </p:nvGraphicFramePr>
        <p:xfrm>
          <a:off x="2438401" y="2326640"/>
          <a:ext cx="7141845" cy="3997960"/>
        </p:xfrm>
        <a:graphic>
          <a:graphicData uri="http://schemas.openxmlformats.org/presentationml/2006/ole">
            <mc:AlternateContent xmlns:mc="http://schemas.openxmlformats.org/markup-compatibility/2006">
              <mc:Choice xmlns:v="urn:schemas-microsoft-com:vml" Requires="v">
                <p:oleObj r:id="rId11" imgW="4343400" imgH="2349500" progId="Equation.DSMT4">
                  <p:embed/>
                </p:oleObj>
              </mc:Choice>
              <mc:Fallback>
                <p:oleObj r:id="rId11" imgW="4343400" imgH="2349500" progId="Equation.DSMT4">
                  <p:embed/>
                  <p:pic>
                    <p:nvPicPr>
                      <p:cNvPr id="378900" name="Object 20"/>
                      <p:cNvPicPr/>
                      <p:nvPr/>
                    </p:nvPicPr>
                    <p:blipFill>
                      <a:blip r:embed="rId12"/>
                      <a:stretch>
                        <a:fillRect/>
                      </a:stretch>
                    </p:blipFill>
                    <p:spPr>
                      <a:xfrm>
                        <a:off x="2438401" y="2326640"/>
                        <a:ext cx="7141845" cy="3997960"/>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3141805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8895"/>
                                        </p:tgtEl>
                                        <p:attrNameLst>
                                          <p:attrName>style.visibility</p:attrName>
                                        </p:attrNameLst>
                                      </p:cBhvr>
                                      <p:to>
                                        <p:strVal val="visible"/>
                                      </p:to>
                                    </p:set>
                                    <p:animEffect transition="in" filter="wipe(up)">
                                      <p:cBhvr>
                                        <p:cTn id="7" dur="500"/>
                                        <p:tgtEl>
                                          <p:spTgt spid="37889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8900"/>
                                        </p:tgtEl>
                                        <p:attrNameLst>
                                          <p:attrName>style.visibility</p:attrName>
                                        </p:attrNameLst>
                                      </p:cBhvr>
                                      <p:to>
                                        <p:strVal val="visible"/>
                                      </p:to>
                                    </p:set>
                                    <p:anim calcmode="lin" valueType="num">
                                      <p:cBhvr>
                                        <p:cTn id="12" dur="500" fill="hold"/>
                                        <p:tgtEl>
                                          <p:spTgt spid="378900"/>
                                        </p:tgtEl>
                                        <p:attrNameLst>
                                          <p:attrName>ppt_x</p:attrName>
                                        </p:attrNameLst>
                                      </p:cBhvr>
                                      <p:tavLst>
                                        <p:tav tm="0">
                                          <p:val>
                                            <p:strVal val="0-#ppt_w/2"/>
                                          </p:val>
                                        </p:tav>
                                        <p:tav tm="100000">
                                          <p:val>
                                            <p:strVal val="#ppt_x"/>
                                          </p:val>
                                        </p:tav>
                                      </p:tavLst>
                                    </p:anim>
                                    <p:anim calcmode="lin" valueType="num">
                                      <p:cBhvr>
                                        <p:cTn id="13" dur="500" fill="hold"/>
                                        <p:tgtEl>
                                          <p:spTgt spid="3789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5" grpId="0" bldLvl="0" animBg="1"/>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图片 6"/>
          <p:cNvPicPr>
            <a:picLocks noChangeAspect="1"/>
          </p:cNvPicPr>
          <p:nvPr>
            <p:custDataLst>
              <p:tags r:id="rId2"/>
            </p:custDataLst>
          </p:nvPr>
        </p:nvPicPr>
        <p:blipFill>
          <a:blip r:embed="rId9"/>
          <a:stretch>
            <a:fillRect/>
          </a:stretch>
        </p:blipFill>
        <p:spPr>
          <a:xfrm>
            <a:off x="1524000" y="6137276"/>
            <a:ext cx="539750" cy="720725"/>
          </a:xfrm>
          <a:prstGeom prst="rect">
            <a:avLst/>
          </a:prstGeom>
          <a:noFill/>
          <a:ln w="9525">
            <a:noFill/>
          </a:ln>
        </p:spPr>
      </p:pic>
      <p:pic>
        <p:nvPicPr>
          <p:cNvPr id="147459" name="图片 5"/>
          <p:cNvPicPr>
            <a:picLocks noChangeAspect="1"/>
          </p:cNvPicPr>
          <p:nvPr>
            <p:custDataLst>
              <p:tags r:id="rId3"/>
            </p:custDataLst>
          </p:nvPr>
        </p:nvPicPr>
        <p:blipFill>
          <a:blip r:embed="rId10"/>
          <a:stretch>
            <a:fillRect/>
          </a:stretch>
        </p:blipFill>
        <p:spPr>
          <a:xfrm>
            <a:off x="10128250" y="6132514"/>
            <a:ext cx="539750" cy="720725"/>
          </a:xfrm>
          <a:prstGeom prst="rect">
            <a:avLst/>
          </a:prstGeom>
          <a:noFill/>
          <a:ln w="9525">
            <a:noFill/>
          </a:ln>
        </p:spPr>
      </p:pic>
      <p:sp>
        <p:nvSpPr>
          <p:cNvPr id="14746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5BEE962-6D8F-4011-990C-181D0CFE4ABF}" type="slidenum">
              <a:rPr lang="zh-CN" altLang="en-US" smtClean="0"/>
              <a:pPr>
                <a:defRPr/>
              </a:pPr>
              <a:t>386</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389"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4.4.4  模糊关系与模糊关系的合成</a:t>
            </a:r>
          </a:p>
        </p:txBody>
      </p:sp>
      <p:sp>
        <p:nvSpPr>
          <p:cNvPr id="147462" name="Rectangle 3"/>
          <p:cNvSpPr/>
          <p:nvPr>
            <p:custDataLst>
              <p:tags r:id="rId4"/>
            </p:custDataLst>
          </p:nvPr>
        </p:nvSpPr>
        <p:spPr>
          <a:xfrm>
            <a:off x="1703388" y="908050"/>
            <a:ext cx="3575018" cy="52322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b="1" dirty="0">
                <a:solidFill>
                  <a:srgbClr val="000000"/>
                </a:solidFill>
                <a:latin typeface="微软雅黑" panose="020B0503020204020204" pitchFamily="34" charset="-122"/>
              </a:rPr>
              <a:t> 2. </a:t>
            </a:r>
            <a:r>
              <a:rPr lang="en-US" altLang="en-US" sz="2800" b="1" dirty="0">
                <a:solidFill>
                  <a:srgbClr val="000000"/>
                </a:solidFill>
                <a:latin typeface="微软雅黑" panose="020B0503020204020204" pitchFamily="34" charset="-122"/>
              </a:rPr>
              <a:t>模糊关系的合成 </a:t>
            </a:r>
          </a:p>
        </p:txBody>
      </p:sp>
      <p:sp>
        <p:nvSpPr>
          <p:cNvPr id="147463" name="Rectangle 10"/>
          <p:cNvSpPr/>
          <p:nvPr>
            <p:custDataLst>
              <p:tags r:id="rId5"/>
            </p:custDataLst>
          </p:nvPr>
        </p:nvSpPr>
        <p:spPr>
          <a:xfrm>
            <a:off x="1524000" y="3300414"/>
            <a:ext cx="9144000" cy="230187"/>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900" dirty="0">
                <a:solidFill>
                  <a:srgbClr val="000000"/>
                </a:solidFill>
                <a:latin typeface="微软雅黑" panose="020B0503020204020204" pitchFamily="34" charset="-122"/>
              </a:rPr>
              <a:t> </a:t>
            </a:r>
          </a:p>
        </p:txBody>
      </p:sp>
      <p:sp>
        <p:nvSpPr>
          <p:cNvPr id="147464" name="Rectangle 13"/>
          <p:cNvSpPr/>
          <p:nvPr>
            <p:custDataLst>
              <p:tags r:id="rId6"/>
            </p:custDataLst>
          </p:nvPr>
        </p:nvSpPr>
        <p:spPr>
          <a:xfrm>
            <a:off x="1524000" y="3043239"/>
            <a:ext cx="9144000" cy="24447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000000"/>
                </a:solidFill>
                <a:latin typeface="微软雅黑" panose="020B0503020204020204" pitchFamily="34" charset="-122"/>
              </a:rPr>
              <a:t>             </a:t>
            </a:r>
          </a:p>
        </p:txBody>
      </p:sp>
      <p:sp>
        <p:nvSpPr>
          <p:cNvPr id="378895" name="Text Box 15"/>
          <p:cNvSpPr txBox="1"/>
          <p:nvPr>
            <p:custDataLst>
              <p:tags r:id="rId7"/>
            </p:custDataLst>
          </p:nvPr>
        </p:nvSpPr>
        <p:spPr>
          <a:xfrm>
            <a:off x="1809750" y="1539876"/>
            <a:ext cx="8572500" cy="4918075"/>
          </a:xfrm>
          <a:prstGeom prst="rect">
            <a:avLst/>
          </a:prstGeom>
          <a:solidFill>
            <a:srgbClr val="FFFFFF"/>
          </a:solidFill>
          <a:ln w="9525" cap="flat" cmpd="sng">
            <a:solidFill>
              <a:srgbClr val="808080"/>
            </a:solidFill>
            <a:prstDash val="solid"/>
            <a:miter/>
            <a:headEnd type="none" w="med" len="med"/>
            <a:tailEnd type="none" w="med" len="med"/>
          </a:ln>
        </p:spPr>
        <p:txBody>
          <a:bodyPr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spcBef>
                <a:spcPct val="20000"/>
              </a:spcBef>
              <a:spcAft>
                <a:spcPct val="0"/>
              </a:spcAft>
              <a:buClr>
                <a:schemeClr val="accent2"/>
              </a:buClr>
              <a:buFont typeface="Wingdings" panose="05000000000000000000" pitchFamily="2" charset="2"/>
              <a:buChar char="§"/>
            </a:pPr>
            <a:r>
              <a:rPr lang="zh-CN" altLang="en-US" sz="2000" b="1" dirty="0">
                <a:solidFill>
                  <a:srgbClr val="000000"/>
                </a:solidFill>
                <a:latin typeface="微软雅黑" panose="020B0503020204020204" pitchFamily="34" charset="-122"/>
              </a:rPr>
              <a:t>（</a:t>
            </a:r>
            <a:r>
              <a:rPr lang="en-US" altLang="zh-CN" sz="2000" b="1" dirty="0">
                <a:solidFill>
                  <a:srgbClr val="000000"/>
                </a:solidFill>
                <a:latin typeface="微软雅黑" panose="020B0503020204020204" pitchFamily="34" charset="-122"/>
              </a:rPr>
              <a:t>2</a:t>
            </a:r>
            <a:r>
              <a:rPr lang="zh-CN" altLang="en-US" sz="2000" b="1" dirty="0">
                <a:solidFill>
                  <a:srgbClr val="000000"/>
                </a:solidFill>
                <a:latin typeface="微软雅黑" panose="020B0503020204020204" pitchFamily="34" charset="-122"/>
              </a:rPr>
              <a:t>）最大</a:t>
            </a:r>
            <a:r>
              <a:rPr lang="en-US" altLang="zh-CN" sz="2000" b="1" dirty="0">
                <a:solidFill>
                  <a:srgbClr val="000000"/>
                </a:solidFill>
                <a:latin typeface="微软雅黑" panose="020B0503020204020204" pitchFamily="34" charset="-122"/>
              </a:rPr>
              <a:t>-</a:t>
            </a:r>
            <a:r>
              <a:rPr lang="zh-CN" altLang="en-US" sz="2000" b="1" dirty="0">
                <a:solidFill>
                  <a:srgbClr val="000000"/>
                </a:solidFill>
                <a:latin typeface="微软雅黑" panose="020B0503020204020204" pitchFamily="34" charset="-122"/>
              </a:rPr>
              <a:t>代数积合成法</a:t>
            </a:r>
            <a:endParaRPr lang="en-US" altLang="en-US" sz="20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Font typeface="Wingdings" panose="05000000000000000000" pitchFamily="2" charset="2"/>
              <a:buChar char="§"/>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Font typeface="Wingdings" panose="05000000000000000000" pitchFamily="2" charset="2"/>
              <a:buChar char="§"/>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Font typeface="Wingdings" panose="05000000000000000000" pitchFamily="2" charset="2"/>
              <a:buChar char="§"/>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a:p>
            <a:pPr marL="0" indent="0" defTabSz="914400" eaLnBrk="1" hangingPunct="1">
              <a:spcBef>
                <a:spcPct val="20000"/>
              </a:spcBef>
              <a:spcAft>
                <a:spcPct val="0"/>
              </a:spcAft>
              <a:buClr>
                <a:schemeClr val="accent2"/>
              </a:buClr>
              <a:buNone/>
            </a:pPr>
            <a:endParaRPr lang="en-US" altLang="en-US" sz="2400" dirty="0">
              <a:solidFill>
                <a:srgbClr val="000000"/>
              </a:solidFill>
              <a:latin typeface="微软雅黑" panose="020B0503020204020204" pitchFamily="34" charset="-122"/>
            </a:endParaRPr>
          </a:p>
        </p:txBody>
      </p:sp>
      <p:pic>
        <p:nvPicPr>
          <p:cNvPr id="3" name="图片 2"/>
          <p:cNvPicPr>
            <a:picLocks noChangeAspect="1"/>
          </p:cNvPicPr>
          <p:nvPr/>
        </p:nvPicPr>
        <p:blipFill>
          <a:blip r:embed="rId11"/>
          <a:stretch>
            <a:fillRect/>
          </a:stretch>
        </p:blipFill>
        <p:spPr>
          <a:xfrm>
            <a:off x="1919605" y="2132965"/>
            <a:ext cx="8213090" cy="3975100"/>
          </a:xfrm>
          <a:prstGeom prst="rect">
            <a:avLst/>
          </a:prstGeom>
        </p:spPr>
      </p:pic>
    </p:spTree>
    <p:custDataLst>
      <p:tags r:id="rId1"/>
    </p:custDataLst>
    <p:extLst>
      <p:ext uri="{BB962C8B-B14F-4D97-AF65-F5344CB8AC3E}">
        <p14:creationId xmlns:p14="http://schemas.microsoft.com/office/powerpoint/2010/main" val="6730878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8895"/>
                                        </p:tgtEl>
                                        <p:attrNameLst>
                                          <p:attrName>style.visibility</p:attrName>
                                        </p:attrNameLst>
                                      </p:cBhvr>
                                      <p:to>
                                        <p:strVal val="visible"/>
                                      </p:to>
                                    </p:set>
                                    <p:animEffect transition="in" filter="wipe(up)">
                                      <p:cBhvr>
                                        <p:cTn id="7" dur="500"/>
                                        <p:tgtEl>
                                          <p:spTgt spid="378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5" grpId="0" bldLvl="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图片 6"/>
          <p:cNvPicPr>
            <a:picLocks noChangeAspect="1"/>
          </p:cNvPicPr>
          <p:nvPr>
            <p:custDataLst>
              <p:tags r:id="rId2"/>
            </p:custDataLst>
          </p:nvPr>
        </p:nvPicPr>
        <p:blipFill>
          <a:blip r:embed="rId8"/>
          <a:stretch>
            <a:fillRect/>
          </a:stretch>
        </p:blipFill>
        <p:spPr>
          <a:xfrm>
            <a:off x="1524000" y="6137276"/>
            <a:ext cx="539750" cy="720725"/>
          </a:xfrm>
          <a:prstGeom prst="rect">
            <a:avLst/>
          </a:prstGeom>
          <a:noFill/>
          <a:ln w="9525">
            <a:noFill/>
          </a:ln>
        </p:spPr>
      </p:pic>
      <p:pic>
        <p:nvPicPr>
          <p:cNvPr id="148483" name="图片 5"/>
          <p:cNvPicPr>
            <a:picLocks noChangeAspect="1"/>
          </p:cNvPicPr>
          <p:nvPr>
            <p:custDataLst>
              <p:tags r:id="rId3"/>
            </p:custDataLst>
          </p:nvPr>
        </p:nvPicPr>
        <p:blipFill>
          <a:blip r:embed="rId9"/>
          <a:stretch>
            <a:fillRect/>
          </a:stretch>
        </p:blipFill>
        <p:spPr>
          <a:xfrm>
            <a:off x="10128250" y="6132514"/>
            <a:ext cx="539750" cy="720725"/>
          </a:xfrm>
          <a:prstGeom prst="rect">
            <a:avLst/>
          </a:prstGeom>
          <a:noFill/>
          <a:ln w="9525">
            <a:noFill/>
          </a:ln>
        </p:spPr>
      </p:pic>
      <p:sp>
        <p:nvSpPr>
          <p:cNvPr id="14848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387</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413" name="Rectangle 17"/>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379922" name="Rectangle 18"/>
          <p:cNvSpPr>
            <a:spLocks noGrp="1" noChangeArrowheads="1"/>
          </p:cNvSpPr>
          <p:nvPr>
            <p:ph idx="9"/>
            <p:custDataLst>
              <p:tags r:id="rId4"/>
            </p:custDataLst>
          </p:nvPr>
        </p:nvSpPr>
        <p:spPr>
          <a:xfrm>
            <a:off x="1774826" y="908050"/>
            <a:ext cx="8664575" cy="2520950"/>
          </a:xfrm>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 模糊命题</a:t>
            </a:r>
          </a:p>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模糊推理往往需要处理模糊命题</a:t>
            </a:r>
          </a:p>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模糊命题：含有模糊概念、模糊数据的语句称为模糊命题。它的一般表示形式为：</a:t>
            </a:r>
          </a:p>
        </p:txBody>
      </p:sp>
      <p:sp>
        <p:nvSpPr>
          <p:cNvPr id="379923" name="Text Box 19"/>
          <p:cNvSpPr txBox="1"/>
          <p:nvPr>
            <p:custDataLst>
              <p:tags r:id="rId5"/>
            </p:custDataLst>
          </p:nvPr>
        </p:nvSpPr>
        <p:spPr>
          <a:xfrm>
            <a:off x="1828800" y="3632201"/>
            <a:ext cx="8610600" cy="531749"/>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20000"/>
              </a:lnSpc>
              <a:spcBef>
                <a:spcPct val="50000"/>
              </a:spcBef>
              <a:spcAft>
                <a:spcPct val="0"/>
              </a:spcAft>
              <a:buClr>
                <a:schemeClr val="accent2"/>
              </a:buClr>
              <a:buFont typeface="Wingdings" panose="05000000000000000000" pitchFamily="2" charset="2"/>
              <a:buChar char="§"/>
            </a:pPr>
            <a:r>
              <a:rPr lang="en-US" altLang="zh-CN" sz="2600" b="1" dirty="0">
                <a:solidFill>
                  <a:srgbClr val="000000"/>
                </a:solidFill>
                <a:latin typeface="微软雅黑" panose="020B0503020204020204" pitchFamily="34" charset="-122"/>
              </a:rPr>
              <a:t> x is A      </a:t>
            </a:r>
            <a:r>
              <a:rPr lang="en-US" altLang="en-US" sz="2600" b="1" dirty="0">
                <a:solidFill>
                  <a:srgbClr val="000000"/>
                </a:solidFill>
                <a:latin typeface="微软雅黑" panose="020B0503020204020204" pitchFamily="34" charset="-122"/>
              </a:rPr>
              <a:t>或者        </a:t>
            </a:r>
            <a:r>
              <a:rPr lang="en-US" altLang="zh-CN" sz="2600" b="1" dirty="0">
                <a:solidFill>
                  <a:srgbClr val="000000"/>
                </a:solidFill>
                <a:latin typeface="微软雅黑" panose="020B0503020204020204" pitchFamily="34" charset="-122"/>
              </a:rPr>
              <a:t>x is A(CF)</a:t>
            </a:r>
          </a:p>
        </p:txBody>
      </p:sp>
      <p:sp>
        <p:nvSpPr>
          <p:cNvPr id="148489" name="文本框 1"/>
          <p:cNvSpPr txBox="1"/>
          <p:nvPr>
            <p:custDataLst>
              <p:tags r:id="rId6"/>
            </p:custDataLst>
          </p:nvPr>
        </p:nvSpPr>
        <p:spPr>
          <a:xfrm>
            <a:off x="1828801" y="4378325"/>
            <a:ext cx="8596313" cy="156845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en-US" sz="2400" dirty="0">
                <a:solidFill>
                  <a:srgbClr val="000000"/>
                </a:solidFill>
                <a:latin typeface="微软雅黑" panose="020B0503020204020204" pitchFamily="34" charset="-122"/>
              </a:rPr>
              <a:t>其中，</a:t>
            </a:r>
            <a:r>
              <a:rPr lang="en-US" altLang="zh-CN" sz="2400" dirty="0">
                <a:solidFill>
                  <a:srgbClr val="000000"/>
                </a:solidFill>
                <a:latin typeface="微软雅黑" panose="020B0503020204020204" pitchFamily="34" charset="-122"/>
              </a:rPr>
              <a:t>A</a:t>
            </a:r>
            <a:r>
              <a:rPr lang="en-US" altLang="en-US" sz="2400" dirty="0">
                <a:solidFill>
                  <a:srgbClr val="000000"/>
                </a:solidFill>
                <a:latin typeface="微软雅黑" panose="020B0503020204020204" pitchFamily="34" charset="-122"/>
              </a:rPr>
              <a:t>是模糊概念或者模糊数，用相应的模糊集及隶属函数刻画；</a:t>
            </a:r>
            <a:r>
              <a:rPr lang="en-US" altLang="zh-CN" sz="2400" dirty="0">
                <a:solidFill>
                  <a:srgbClr val="000000"/>
                </a:solidFill>
                <a:latin typeface="微软雅黑" panose="020B0503020204020204" pitchFamily="34" charset="-122"/>
              </a:rPr>
              <a:t>x</a:t>
            </a:r>
            <a:r>
              <a:rPr lang="en-US" altLang="en-US" sz="2400" dirty="0">
                <a:solidFill>
                  <a:srgbClr val="000000"/>
                </a:solidFill>
                <a:latin typeface="微软雅黑" panose="020B0503020204020204" pitchFamily="34" charset="-122"/>
              </a:rPr>
              <a:t>是论域上的变量，用以代表所论述对象的属性；</a:t>
            </a:r>
            <a:r>
              <a:rPr lang="en-US" altLang="zh-CN" sz="2400" dirty="0">
                <a:solidFill>
                  <a:srgbClr val="000000"/>
                </a:solidFill>
                <a:latin typeface="微软雅黑" panose="020B0503020204020204" pitchFamily="34" charset="-122"/>
              </a:rPr>
              <a:t>CF</a:t>
            </a:r>
            <a:r>
              <a:rPr lang="en-US" altLang="en-US" sz="2400" dirty="0">
                <a:solidFill>
                  <a:srgbClr val="000000"/>
                </a:solidFill>
                <a:latin typeface="微软雅黑" panose="020B0503020204020204" pitchFamily="34" charset="-122"/>
              </a:rPr>
              <a:t>是该模糊命题的可信度因子，它既可以是一个确定的数，也可以是一个模糊数或者模糊语言值。</a:t>
            </a:r>
          </a:p>
        </p:txBody>
      </p:sp>
    </p:spTree>
    <p:custDataLst>
      <p:tags r:id="rId1"/>
    </p:custDataLst>
    <p:extLst>
      <p:ext uri="{BB962C8B-B14F-4D97-AF65-F5344CB8AC3E}">
        <p14:creationId xmlns:p14="http://schemas.microsoft.com/office/powerpoint/2010/main" val="40263398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9922">
                                            <p:txEl>
                                              <p:pRg st="0" end="0"/>
                                            </p:txEl>
                                          </p:spTgt>
                                        </p:tgtEl>
                                        <p:attrNameLst>
                                          <p:attrName>style.visibility</p:attrName>
                                        </p:attrNameLst>
                                      </p:cBhvr>
                                      <p:to>
                                        <p:strVal val="visible"/>
                                      </p:to>
                                    </p:set>
                                    <p:animEffect transition="in" filter="box(in)">
                                      <p:cBhvr>
                                        <p:cTn id="7" dur="500"/>
                                        <p:tgtEl>
                                          <p:spTgt spid="3799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79922">
                                            <p:txEl>
                                              <p:pRg st="1" end="1"/>
                                            </p:txEl>
                                          </p:spTgt>
                                        </p:tgtEl>
                                        <p:attrNameLst>
                                          <p:attrName>style.visibility</p:attrName>
                                        </p:attrNameLst>
                                      </p:cBhvr>
                                      <p:to>
                                        <p:strVal val="visible"/>
                                      </p:to>
                                    </p:set>
                                    <p:animEffect transition="in" filter="box(in)">
                                      <p:cBhvr>
                                        <p:cTn id="12" dur="500"/>
                                        <p:tgtEl>
                                          <p:spTgt spid="3799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79922">
                                            <p:txEl>
                                              <p:pRg st="2" end="2"/>
                                            </p:txEl>
                                          </p:spTgt>
                                        </p:tgtEl>
                                        <p:attrNameLst>
                                          <p:attrName>style.visibility</p:attrName>
                                        </p:attrNameLst>
                                      </p:cBhvr>
                                      <p:to>
                                        <p:strVal val="visible"/>
                                      </p:to>
                                    </p:set>
                                    <p:animEffect transition="in" filter="box(in)">
                                      <p:cBhvr>
                                        <p:cTn id="17" dur="500"/>
                                        <p:tgtEl>
                                          <p:spTgt spid="3799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9923"/>
                                        </p:tgtEl>
                                        <p:attrNameLst>
                                          <p:attrName>style.visibility</p:attrName>
                                        </p:attrNameLst>
                                      </p:cBhvr>
                                      <p:to>
                                        <p:strVal val="visible"/>
                                      </p:to>
                                    </p:set>
                                    <p:animEffect transition="in" filter="blinds(horizontal)">
                                      <p:cBhvr>
                                        <p:cTn id="22" dur="500"/>
                                        <p:tgtEl>
                                          <p:spTgt spid="379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22" grpId="0" build="p"/>
      <p:bldP spid="379923" grpId="0" bldLvl="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49507"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4950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388</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6437" name="Rectangle 17"/>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379922" name="Rectangle 18"/>
          <p:cNvSpPr>
            <a:spLocks noGrp="1" noChangeArrowheads="1"/>
          </p:cNvSpPr>
          <p:nvPr>
            <p:ph idx="9"/>
            <p:custDataLst>
              <p:tags r:id="rId4"/>
            </p:custDataLst>
          </p:nvPr>
        </p:nvSpPr>
        <p:spPr>
          <a:xfrm>
            <a:off x="1774826" y="908051"/>
            <a:ext cx="8664575" cy="5360035"/>
          </a:xfrm>
          <a:solidFill>
            <a:srgbClr val="D9D9D9"/>
          </a:solidFill>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模糊知识表示</a:t>
            </a:r>
          </a:p>
          <a:p>
            <a:pPr marL="196850" indent="-196850" algn="just" fontAlgn="base">
              <a:lnSpc>
                <a:spcPct val="120000"/>
              </a:lnSpc>
              <a:spcBef>
                <a:spcPct val="30000"/>
              </a:spcBef>
              <a:spcAft>
                <a:spcPct val="0"/>
              </a:spcAft>
              <a:buClr>
                <a:schemeClr val="accent2"/>
              </a:buClr>
              <a:buSzTx/>
              <a:buNone/>
              <a:defRPr/>
            </a:pP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例：用三元组（张三，体型，（胖，</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0.9</a:t>
            </a: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））表示命题</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张三比较胖</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，其中</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0.9</a:t>
            </a: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代替</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比较</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刻画课张三</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胖</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的程度。</a:t>
            </a:r>
          </a:p>
          <a:p>
            <a:pPr marL="196850" indent="-196850" algn="just" fontAlgn="base">
              <a:lnSpc>
                <a:spcPct val="120000"/>
              </a:lnSpc>
              <a:spcBef>
                <a:spcPct val="30000"/>
              </a:spcBef>
              <a:spcAft>
                <a:spcPct val="0"/>
              </a:spcAft>
              <a:buClr>
                <a:schemeClr val="accent2"/>
              </a:buClr>
              <a:buSzTx/>
              <a:buNone/>
              <a:defRPr/>
            </a:pPr>
            <a:r>
              <a:rPr lang="zh-CN" altLang="en-US" sz="2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这种隶属度表示方法，一般是一种针对对象的表示法。模糊知识表示的一般形式为：（</a:t>
            </a:r>
            <a:r>
              <a:rPr lang="en-US" altLang="zh-CN" sz="2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&lt;</a:t>
            </a:r>
            <a:r>
              <a:rPr lang="zh-CN" altLang="en-US" sz="2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对象</a:t>
            </a:r>
            <a:r>
              <a:rPr lang="en-US" altLang="zh-CN" sz="2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&gt;,&lt;</a:t>
            </a:r>
            <a:r>
              <a:rPr lang="zh-CN" altLang="en-US" sz="2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属性</a:t>
            </a:r>
            <a:r>
              <a:rPr lang="en-US" altLang="zh-CN" sz="2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&gt;,(&lt;</a:t>
            </a:r>
            <a:r>
              <a:rPr lang="zh-CN" altLang="en-US" sz="2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属性值</a:t>
            </a:r>
            <a:r>
              <a:rPr lang="en-US" altLang="zh-CN" sz="2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&gt;,&lt;</a:t>
            </a:r>
            <a:r>
              <a:rPr lang="zh-CN" altLang="en-US" sz="2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隶属度</a:t>
            </a:r>
            <a:r>
              <a:rPr lang="en-US" altLang="zh-CN" sz="2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20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120000"/>
              </a:lnSpc>
              <a:spcBef>
                <a:spcPct val="30000"/>
              </a:spcBef>
              <a:spcAft>
                <a:spcPct val="0"/>
              </a:spcAft>
              <a:buClr>
                <a:schemeClr val="accent2"/>
              </a:buClr>
              <a:buSzTx/>
              <a:buNone/>
              <a:defRPr/>
            </a:pP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模糊产生式规则的一般形式是：</a:t>
            </a:r>
            <a:r>
              <a:rPr lang="en-US" altLang="zh-CN" sz="2400" b="1" dirty="0">
                <a:solidFill>
                  <a:srgbClr val="000000"/>
                </a:solidFill>
                <a:latin typeface="微软雅黑" panose="020B0503020204020204" pitchFamily="34" charset="-122"/>
                <a:sym typeface="微软雅黑" panose="020B0503020204020204" pitchFamily="34" charset="-122"/>
              </a:rPr>
              <a:t> IF E THEN H(</a:t>
            </a:r>
            <a:r>
              <a:rPr lang="en-US" altLang="zh-CN" sz="2400" b="1" dirty="0" err="1">
                <a:solidFill>
                  <a:srgbClr val="000000"/>
                </a:solidFill>
                <a:latin typeface="微软雅黑" panose="020B0503020204020204" pitchFamily="34" charset="-122"/>
                <a:sym typeface="微软雅黑" panose="020B0503020204020204" pitchFamily="34" charset="-122"/>
              </a:rPr>
              <a:t>CF,λ</a:t>
            </a:r>
            <a:r>
              <a:rPr lang="en-US" altLang="zh-CN" sz="2400" b="1" dirty="0">
                <a:solidFill>
                  <a:srgbClr val="000000"/>
                </a:solidFill>
                <a:latin typeface="微软雅黑" panose="020B0503020204020204" pitchFamily="34" charset="-122"/>
                <a:sym typeface="微软雅黑" panose="020B0503020204020204" pitchFamily="34" charset="-122"/>
              </a:rPr>
              <a:t>)</a:t>
            </a:r>
            <a:endPar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120000"/>
              </a:lnSpc>
              <a:spcBef>
                <a:spcPct val="30000"/>
              </a:spcBef>
              <a:spcAft>
                <a:spcPct val="0"/>
              </a:spcAft>
              <a:buClr>
                <a:schemeClr val="accent2"/>
              </a:buClr>
              <a:buSzTx/>
              <a:buNone/>
              <a:defRPr/>
            </a:pP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E</a:t>
            </a:r>
            <a:r>
              <a:rPr lang="zh-CN" altLang="en-US"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模糊命题表示的模糊条件</a:t>
            </a:r>
          </a:p>
          <a:p>
            <a:pPr marL="196850" indent="-196850" algn="just" fontAlgn="base">
              <a:spcBef>
                <a:spcPct val="30000"/>
              </a:spcBef>
              <a:spcAft>
                <a:spcPct val="0"/>
              </a:spcAft>
              <a:buClr>
                <a:schemeClr val="accent2"/>
              </a:buClr>
              <a:buSzTx/>
              <a:buNone/>
              <a:defRPr/>
            </a:pP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H</a:t>
            </a:r>
            <a:r>
              <a:rPr lang="zh-CN" altLang="en-US"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模糊命题表示的模糊结论</a:t>
            </a:r>
          </a:p>
          <a:p>
            <a:pPr marL="196850" indent="-196850" algn="just" fontAlgn="base">
              <a:spcBef>
                <a:spcPct val="30000"/>
              </a:spcBef>
              <a:spcAft>
                <a:spcPct val="0"/>
              </a:spcAft>
              <a:buClr>
                <a:schemeClr val="accent2"/>
              </a:buClr>
              <a:buSzTx/>
              <a:buNone/>
              <a:defRPr/>
            </a:pP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CF</a:t>
            </a:r>
            <a:r>
              <a:rPr lang="zh-CN" altLang="en-US"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知识的可信度因子，它既可以是确定的值，也可以是一个模糊数或者模糊语言值。</a:t>
            </a:r>
          </a:p>
          <a:p>
            <a:pPr marL="196850" indent="-196850" algn="just" fontAlgn="base">
              <a:spcBef>
                <a:spcPct val="30000"/>
              </a:spcBef>
              <a:spcAft>
                <a:spcPct val="0"/>
              </a:spcAft>
              <a:buClr>
                <a:schemeClr val="accent2"/>
              </a:buClr>
              <a:buSzTx/>
              <a:buNone/>
              <a:defRPr/>
            </a:pP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λ</a:t>
            </a:r>
            <a:r>
              <a:rPr lang="zh-CN" altLang="en-US"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匹配度的阈值，用于指出知识被运用的条件。当证据与知识的条件匹配度超过给定的λ阈值时，这条知识就可以被运用。</a:t>
            </a:r>
          </a:p>
        </p:txBody>
      </p:sp>
    </p:spTree>
    <p:custDataLst>
      <p:tags r:id="rId1"/>
    </p:custDataLst>
    <p:extLst>
      <p:ext uri="{BB962C8B-B14F-4D97-AF65-F5344CB8AC3E}">
        <p14:creationId xmlns:p14="http://schemas.microsoft.com/office/powerpoint/2010/main" val="6657920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9922">
                                            <p:bg/>
                                          </p:spTgt>
                                        </p:tgtEl>
                                        <p:attrNameLst>
                                          <p:attrName>style.visibility</p:attrName>
                                        </p:attrNameLst>
                                      </p:cBhvr>
                                      <p:to>
                                        <p:strVal val="visible"/>
                                      </p:to>
                                    </p:set>
                                    <p:animEffect transition="in" filter="box(in)">
                                      <p:cBhvr>
                                        <p:cTn id="7" dur="500"/>
                                        <p:tgtEl>
                                          <p:spTgt spid="379922">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79922">
                                            <p:txEl>
                                              <p:pRg st="0" end="0"/>
                                            </p:txEl>
                                          </p:spTgt>
                                        </p:tgtEl>
                                        <p:attrNameLst>
                                          <p:attrName>style.visibility</p:attrName>
                                        </p:attrNameLst>
                                      </p:cBhvr>
                                      <p:to>
                                        <p:strVal val="visible"/>
                                      </p:to>
                                    </p:set>
                                    <p:animEffect transition="in" filter="box(in)">
                                      <p:cBhvr>
                                        <p:cTn id="12" dur="500"/>
                                        <p:tgtEl>
                                          <p:spTgt spid="3799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79922">
                                            <p:txEl>
                                              <p:pRg st="1" end="1"/>
                                            </p:txEl>
                                          </p:spTgt>
                                        </p:tgtEl>
                                        <p:attrNameLst>
                                          <p:attrName>style.visibility</p:attrName>
                                        </p:attrNameLst>
                                      </p:cBhvr>
                                      <p:to>
                                        <p:strVal val="visible"/>
                                      </p:to>
                                    </p:set>
                                    <p:animEffect transition="in" filter="box(in)">
                                      <p:cBhvr>
                                        <p:cTn id="17" dur="500"/>
                                        <p:tgtEl>
                                          <p:spTgt spid="37992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79922">
                                            <p:txEl>
                                              <p:pRg st="2" end="2"/>
                                            </p:txEl>
                                          </p:spTgt>
                                        </p:tgtEl>
                                        <p:attrNameLst>
                                          <p:attrName>style.visibility</p:attrName>
                                        </p:attrNameLst>
                                      </p:cBhvr>
                                      <p:to>
                                        <p:strVal val="visible"/>
                                      </p:to>
                                    </p:set>
                                    <p:animEffect transition="in" filter="box(in)">
                                      <p:cBhvr>
                                        <p:cTn id="22" dur="500"/>
                                        <p:tgtEl>
                                          <p:spTgt spid="37992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79922">
                                            <p:txEl>
                                              <p:pRg st="3" end="3"/>
                                            </p:txEl>
                                          </p:spTgt>
                                        </p:tgtEl>
                                        <p:attrNameLst>
                                          <p:attrName>style.visibility</p:attrName>
                                        </p:attrNameLst>
                                      </p:cBhvr>
                                      <p:to>
                                        <p:strVal val="visible"/>
                                      </p:to>
                                    </p:set>
                                    <p:animEffect transition="in" filter="box(in)">
                                      <p:cBhvr>
                                        <p:cTn id="27" dur="500"/>
                                        <p:tgtEl>
                                          <p:spTgt spid="37992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79922">
                                            <p:txEl>
                                              <p:pRg st="4" end="4"/>
                                            </p:txEl>
                                          </p:spTgt>
                                        </p:tgtEl>
                                        <p:attrNameLst>
                                          <p:attrName>style.visibility</p:attrName>
                                        </p:attrNameLst>
                                      </p:cBhvr>
                                      <p:to>
                                        <p:strVal val="visible"/>
                                      </p:to>
                                    </p:set>
                                    <p:animEffect transition="in" filter="box(in)">
                                      <p:cBhvr>
                                        <p:cTn id="32" dur="500"/>
                                        <p:tgtEl>
                                          <p:spTgt spid="37992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79922">
                                            <p:txEl>
                                              <p:pRg st="5" end="5"/>
                                            </p:txEl>
                                          </p:spTgt>
                                        </p:tgtEl>
                                        <p:attrNameLst>
                                          <p:attrName>style.visibility</p:attrName>
                                        </p:attrNameLst>
                                      </p:cBhvr>
                                      <p:to>
                                        <p:strVal val="visible"/>
                                      </p:to>
                                    </p:set>
                                    <p:animEffect transition="in" filter="box(in)">
                                      <p:cBhvr>
                                        <p:cTn id="37" dur="500"/>
                                        <p:tgtEl>
                                          <p:spTgt spid="37992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79922">
                                            <p:txEl>
                                              <p:pRg st="6" end="6"/>
                                            </p:txEl>
                                          </p:spTgt>
                                        </p:tgtEl>
                                        <p:attrNameLst>
                                          <p:attrName>style.visibility</p:attrName>
                                        </p:attrNameLst>
                                      </p:cBhvr>
                                      <p:to>
                                        <p:strVal val="visible"/>
                                      </p:to>
                                    </p:set>
                                    <p:animEffect transition="in" filter="box(in)">
                                      <p:cBhvr>
                                        <p:cTn id="42" dur="500"/>
                                        <p:tgtEl>
                                          <p:spTgt spid="37992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79922">
                                            <p:txEl>
                                              <p:pRg st="7" end="7"/>
                                            </p:txEl>
                                          </p:spTgt>
                                        </p:tgtEl>
                                        <p:attrNameLst>
                                          <p:attrName>style.visibility</p:attrName>
                                        </p:attrNameLst>
                                      </p:cBhvr>
                                      <p:to>
                                        <p:strVal val="visible"/>
                                      </p:to>
                                    </p:set>
                                    <p:animEffect transition="in" filter="box(in)">
                                      <p:cBhvr>
                                        <p:cTn id="47" dur="500"/>
                                        <p:tgtEl>
                                          <p:spTgt spid="3799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22" grpId="0" build="p"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50531"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5053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389</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461" name="Rectangle 17"/>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379922" name="Rectangle 18"/>
          <p:cNvSpPr>
            <a:spLocks noGrp="1" noChangeArrowheads="1"/>
          </p:cNvSpPr>
          <p:nvPr>
            <p:ph idx="9"/>
            <p:custDataLst>
              <p:tags r:id="rId4"/>
            </p:custDataLst>
          </p:nvPr>
        </p:nvSpPr>
        <p:spPr>
          <a:xfrm>
            <a:off x="1774826" y="908050"/>
            <a:ext cx="8664575" cy="2520950"/>
          </a:xfrm>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模糊知识表示</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人类思维判断的基本形式</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条件</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则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结论</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196850" indent="-196850" algn="just" fontAlgn="base">
              <a:lnSpc>
                <a:spcPct val="12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例如：如果</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压力较高且温度在慢慢上升</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则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阀门略开</a:t>
            </a:r>
            <a:endPar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9923" name="Text Box 19"/>
          <p:cNvSpPr txBox="1"/>
          <p:nvPr>
            <p:custDataLst>
              <p:tags r:id="rId5"/>
            </p:custDataLst>
          </p:nvPr>
        </p:nvSpPr>
        <p:spPr>
          <a:xfrm>
            <a:off x="1828800" y="3568701"/>
            <a:ext cx="8610600" cy="2009775"/>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20000"/>
              </a:lnSpc>
              <a:spcBef>
                <a:spcPct val="50000"/>
              </a:spcBef>
              <a:spcAft>
                <a:spcPct val="0"/>
              </a:spcAft>
              <a:buClr>
                <a:schemeClr val="accent2"/>
              </a:buClr>
              <a:buFont typeface="Wingdings" panose="05000000000000000000" pitchFamily="2" charset="2"/>
              <a:buChar char="§"/>
            </a:pPr>
            <a:r>
              <a:rPr lang="en-US" altLang="zh-CN" sz="2600" b="1"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模糊规则：从条件论域到结论论域的模糊关系矩阵</a:t>
            </a:r>
            <a:r>
              <a:rPr lang="en-US" altLang="zh-CN" sz="2600" b="1" i="1" dirty="0">
                <a:solidFill>
                  <a:srgbClr val="000000"/>
                </a:solidFill>
                <a:latin typeface="微软雅黑" panose="020B0503020204020204" pitchFamily="34" charset="-122"/>
              </a:rPr>
              <a:t>R</a:t>
            </a:r>
            <a:r>
              <a:rPr lang="en-US" altLang="en-US" sz="2600" b="1" dirty="0">
                <a:solidFill>
                  <a:srgbClr val="000000"/>
                </a:solidFill>
                <a:latin typeface="微软雅黑" panose="020B0503020204020204" pitchFamily="34" charset="-122"/>
              </a:rPr>
              <a:t>。通过条件模糊向量与模糊关系</a:t>
            </a:r>
            <a:r>
              <a:rPr lang="en-US" altLang="zh-CN" sz="2600" b="1" i="1" dirty="0">
                <a:solidFill>
                  <a:srgbClr val="000000"/>
                </a:solidFill>
                <a:latin typeface="微软雅黑" panose="020B0503020204020204" pitchFamily="34" charset="-122"/>
              </a:rPr>
              <a:t>R </a:t>
            </a:r>
            <a:r>
              <a:rPr lang="en-US" altLang="en-US" sz="2600" b="1" dirty="0">
                <a:solidFill>
                  <a:srgbClr val="000000"/>
                </a:solidFill>
                <a:latin typeface="微软雅黑" panose="020B0503020204020204" pitchFamily="34" charset="-122"/>
              </a:rPr>
              <a:t>的合成进行模糊推理，得到结论的模糊向量，然后采用“清晰化”方法将模糊结论转换为精确量。</a:t>
            </a:r>
          </a:p>
        </p:txBody>
      </p:sp>
    </p:spTree>
    <p:custDataLst>
      <p:tags r:id="rId1"/>
    </p:custDataLst>
    <p:extLst>
      <p:ext uri="{BB962C8B-B14F-4D97-AF65-F5344CB8AC3E}">
        <p14:creationId xmlns:p14="http://schemas.microsoft.com/office/powerpoint/2010/main" val="1128681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9922">
                                            <p:txEl>
                                              <p:pRg st="0" end="0"/>
                                            </p:txEl>
                                          </p:spTgt>
                                        </p:tgtEl>
                                        <p:attrNameLst>
                                          <p:attrName>style.visibility</p:attrName>
                                        </p:attrNameLst>
                                      </p:cBhvr>
                                      <p:to>
                                        <p:strVal val="visible"/>
                                      </p:to>
                                    </p:set>
                                    <p:animEffect transition="in" filter="box(in)">
                                      <p:cBhvr>
                                        <p:cTn id="7" dur="500"/>
                                        <p:tgtEl>
                                          <p:spTgt spid="3799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79922">
                                            <p:txEl>
                                              <p:pRg st="1" end="1"/>
                                            </p:txEl>
                                          </p:spTgt>
                                        </p:tgtEl>
                                        <p:attrNameLst>
                                          <p:attrName>style.visibility</p:attrName>
                                        </p:attrNameLst>
                                      </p:cBhvr>
                                      <p:to>
                                        <p:strVal val="visible"/>
                                      </p:to>
                                    </p:set>
                                    <p:animEffect transition="in" filter="box(in)">
                                      <p:cBhvr>
                                        <p:cTn id="12" dur="500"/>
                                        <p:tgtEl>
                                          <p:spTgt spid="3799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79922">
                                            <p:txEl>
                                              <p:pRg st="2" end="2"/>
                                            </p:txEl>
                                          </p:spTgt>
                                        </p:tgtEl>
                                        <p:attrNameLst>
                                          <p:attrName>style.visibility</p:attrName>
                                        </p:attrNameLst>
                                      </p:cBhvr>
                                      <p:to>
                                        <p:strVal val="visible"/>
                                      </p:to>
                                    </p:set>
                                    <p:animEffect transition="in" filter="box(in)">
                                      <p:cBhvr>
                                        <p:cTn id="17" dur="500"/>
                                        <p:tgtEl>
                                          <p:spTgt spid="3799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79922">
                                            <p:txEl>
                                              <p:pRg st="3" end="3"/>
                                            </p:txEl>
                                          </p:spTgt>
                                        </p:tgtEl>
                                        <p:attrNameLst>
                                          <p:attrName>style.visibility</p:attrName>
                                        </p:attrNameLst>
                                      </p:cBhvr>
                                      <p:to>
                                        <p:strVal val="visible"/>
                                      </p:to>
                                    </p:set>
                                    <p:animEffect transition="in" filter="box(in)">
                                      <p:cBhvr>
                                        <p:cTn id="22" dur="500"/>
                                        <p:tgtEl>
                                          <p:spTgt spid="3799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9923"/>
                                        </p:tgtEl>
                                        <p:attrNameLst>
                                          <p:attrName>style.visibility</p:attrName>
                                        </p:attrNameLst>
                                      </p:cBhvr>
                                      <p:to>
                                        <p:strVal val="visible"/>
                                      </p:to>
                                    </p:set>
                                    <p:animEffect transition="in" filter="blinds(horizontal)">
                                      <p:cBhvr>
                                        <p:cTn id="27" dur="500"/>
                                        <p:tgtEl>
                                          <p:spTgt spid="379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22" grpId="0" build="p"/>
      <p:bldP spid="37992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p:nvPr/>
        </p:nvSpPr>
        <p:spPr>
          <a:xfrm>
            <a:off x="2209800" y="1905000"/>
            <a:ext cx="4038600" cy="6096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fontAlgn="base">
              <a:spcBef>
                <a:spcPct val="0"/>
              </a:spcBef>
              <a:spcAft>
                <a:spcPct val="0"/>
              </a:spcAft>
            </a:pPr>
            <a:r>
              <a:rPr lang="en-US" altLang="zh-CN" sz="2400" b="1" dirty="0">
                <a:solidFill>
                  <a:srgbClr val="009900"/>
                </a:solidFill>
                <a:latin typeface="Verdana" panose="020B0604030504040204" pitchFamily="34" charset="0"/>
                <a:ea typeface="宋体" panose="02010600030101010101" pitchFamily="2" charset="-122"/>
              </a:rPr>
              <a:t>I</a:t>
            </a:r>
            <a:r>
              <a:rPr lang="en-US" altLang="zh-CN" sz="2400" b="1" dirty="0">
                <a:solidFill>
                  <a:srgbClr val="FF0000"/>
                </a:solidFill>
                <a:latin typeface="Verdana" panose="020B0604030504040204" pitchFamily="34" charset="0"/>
                <a:ea typeface="宋体" panose="02010600030101010101" pitchFamily="2" charset="-122"/>
              </a:rPr>
              <a:t>nroom</a:t>
            </a:r>
            <a:r>
              <a:rPr lang="en-US" altLang="zh-CN" sz="2400" b="1" dirty="0">
                <a:solidFill>
                  <a:srgbClr val="000000"/>
                </a:solidFill>
                <a:latin typeface="Verdana" panose="020B0604030504040204" pitchFamily="34" charset="0"/>
                <a:ea typeface="宋体" panose="02010600030101010101" pitchFamily="2" charset="-122"/>
              </a:rPr>
              <a:t>(</a:t>
            </a:r>
            <a:r>
              <a:rPr lang="en-US" altLang="zh-CN" sz="2400" b="1" dirty="0">
                <a:solidFill>
                  <a:srgbClr val="009900"/>
                </a:solidFill>
                <a:latin typeface="Verdana" panose="020B0604030504040204" pitchFamily="34" charset="0"/>
                <a:ea typeface="宋体" panose="02010600030101010101" pitchFamily="2" charset="-122"/>
              </a:rPr>
              <a:t>R</a:t>
            </a:r>
            <a:r>
              <a:rPr lang="en-US" altLang="zh-CN" sz="2400" b="1" dirty="0">
                <a:solidFill>
                  <a:srgbClr val="000000"/>
                </a:solidFill>
                <a:latin typeface="Verdana" panose="020B0604030504040204" pitchFamily="34" charset="0"/>
                <a:ea typeface="宋体" panose="02010600030101010101" pitchFamily="2" charset="-122"/>
              </a:rPr>
              <a:t>obot,</a:t>
            </a:r>
            <a:r>
              <a:rPr lang="en-US" altLang="zh-CN" sz="2400" b="1" dirty="0">
                <a:solidFill>
                  <a:srgbClr val="009900"/>
                </a:solidFill>
                <a:latin typeface="Verdana" panose="020B0604030504040204" pitchFamily="34" charset="0"/>
                <a:ea typeface="宋体" panose="02010600030101010101" pitchFamily="2" charset="-122"/>
              </a:rPr>
              <a:t>R</a:t>
            </a:r>
            <a:r>
              <a:rPr lang="en-US" altLang="zh-CN" sz="2400" b="1" dirty="0">
                <a:solidFill>
                  <a:srgbClr val="000000"/>
                </a:solidFill>
                <a:latin typeface="Verdana" panose="020B0604030504040204" pitchFamily="34" charset="0"/>
                <a:ea typeface="宋体" panose="02010600030101010101" pitchFamily="2" charset="-122"/>
              </a:rPr>
              <a:t>1)</a:t>
            </a:r>
          </a:p>
        </p:txBody>
      </p:sp>
      <p:sp>
        <p:nvSpPr>
          <p:cNvPr id="18437" name="AutoShape 5"/>
          <p:cNvSpPr/>
          <p:nvPr/>
        </p:nvSpPr>
        <p:spPr>
          <a:xfrm>
            <a:off x="2514600" y="3276600"/>
            <a:ext cx="1219200" cy="457200"/>
          </a:xfrm>
          <a:prstGeom prst="wedgeRectCallout">
            <a:avLst>
              <a:gd name="adj1" fmla="val -4296"/>
              <a:gd name="adj2" fmla="val -258333"/>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FF0000"/>
                </a:solidFill>
                <a:latin typeface="Verdana" panose="020B0604030504040204" pitchFamily="34" charset="0"/>
                <a:ea typeface="宋体" panose="02010600030101010101" pitchFamily="2" charset="-122"/>
              </a:rPr>
              <a:t>谓词符号</a:t>
            </a:r>
            <a:endParaRPr lang="zh-CN" altLang="en-US" b="1" dirty="0">
              <a:solidFill>
                <a:srgbClr val="FF0000"/>
              </a:solidFill>
              <a:latin typeface="Verdana" panose="020B0604030504040204" pitchFamily="34" charset="0"/>
              <a:ea typeface="宋体" panose="02010600030101010101" pitchFamily="2" charset="-122"/>
            </a:endParaRPr>
          </a:p>
        </p:txBody>
      </p:sp>
      <p:sp>
        <p:nvSpPr>
          <p:cNvPr id="18438" name="AutoShape 6"/>
          <p:cNvSpPr/>
          <p:nvPr/>
        </p:nvSpPr>
        <p:spPr>
          <a:xfrm>
            <a:off x="3810000" y="3276600"/>
            <a:ext cx="1219200" cy="457200"/>
          </a:xfrm>
          <a:prstGeom prst="wedgeRectCallout">
            <a:avLst>
              <a:gd name="adj1" fmla="val 6639"/>
              <a:gd name="adj2" fmla="val -243750"/>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0000FF"/>
                </a:solidFill>
                <a:latin typeface="Verdana" panose="020B0604030504040204" pitchFamily="34" charset="0"/>
                <a:ea typeface="宋体" panose="02010600030101010101" pitchFamily="2" charset="-122"/>
              </a:rPr>
              <a:t>常量符号</a:t>
            </a:r>
            <a:endParaRPr lang="zh-CN" altLang="en-US" b="1" dirty="0">
              <a:solidFill>
                <a:srgbClr val="0000FF"/>
              </a:solidFill>
              <a:latin typeface="Verdana" panose="020B0604030504040204" pitchFamily="34" charset="0"/>
              <a:ea typeface="宋体" panose="02010600030101010101" pitchFamily="2" charset="-122"/>
            </a:endParaRPr>
          </a:p>
        </p:txBody>
      </p:sp>
      <p:sp>
        <p:nvSpPr>
          <p:cNvPr id="18439" name="Rectangle 7"/>
          <p:cNvSpPr/>
          <p:nvPr/>
        </p:nvSpPr>
        <p:spPr>
          <a:xfrm>
            <a:off x="6400800" y="1905000"/>
            <a:ext cx="4038600" cy="6096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fontAlgn="base">
              <a:spcBef>
                <a:spcPct val="0"/>
              </a:spcBef>
              <a:spcAft>
                <a:spcPct val="0"/>
              </a:spcAft>
            </a:pPr>
            <a:r>
              <a:rPr lang="en-US" altLang="zh-CN" sz="2400" b="1" dirty="0">
                <a:solidFill>
                  <a:srgbClr val="009900"/>
                </a:solidFill>
                <a:latin typeface="Verdana" panose="020B0604030504040204" pitchFamily="34" charset="0"/>
                <a:ea typeface="宋体" panose="02010600030101010101" pitchFamily="2" charset="-122"/>
              </a:rPr>
              <a:t>M</a:t>
            </a:r>
            <a:r>
              <a:rPr lang="en-US" altLang="zh-CN" sz="2400" b="1" dirty="0">
                <a:solidFill>
                  <a:srgbClr val="FF0000"/>
                </a:solidFill>
                <a:latin typeface="Verdana" panose="020B0604030504040204" pitchFamily="34" charset="0"/>
                <a:ea typeface="宋体" panose="02010600030101010101" pitchFamily="2" charset="-122"/>
              </a:rPr>
              <a:t>arried</a:t>
            </a:r>
            <a:r>
              <a:rPr lang="en-US" altLang="zh-CN" sz="2400" b="1" dirty="0">
                <a:solidFill>
                  <a:srgbClr val="000000"/>
                </a:solidFill>
                <a:latin typeface="Verdana" panose="020B0604030504040204" pitchFamily="34" charset="0"/>
                <a:ea typeface="宋体" panose="02010600030101010101" pitchFamily="2" charset="-122"/>
              </a:rPr>
              <a:t>(</a:t>
            </a:r>
            <a:r>
              <a:rPr lang="en-US" altLang="zh-CN" sz="2400" b="1" dirty="0">
                <a:solidFill>
                  <a:srgbClr val="000000"/>
                </a:solidFill>
                <a:latin typeface="Verdana" panose="020B0604030504040204" pitchFamily="34" charset="0"/>
                <a:ea typeface="宋体" panose="02010600030101010101" pitchFamily="2" charset="-122"/>
                <a:sym typeface="+mn-ea"/>
              </a:rPr>
              <a:t>brother</a:t>
            </a:r>
            <a:r>
              <a:rPr lang="en-US" altLang="zh-CN" sz="2400" b="1" dirty="0">
                <a:solidFill>
                  <a:srgbClr val="000000"/>
                </a:solidFill>
                <a:latin typeface="Verdana" panose="020B0604030504040204" pitchFamily="34" charset="0"/>
                <a:ea typeface="宋体" panose="02010600030101010101" pitchFamily="2" charset="-122"/>
              </a:rPr>
              <a:t>(</a:t>
            </a:r>
            <a:r>
              <a:rPr lang="en-US" altLang="zh-CN" sz="2400" b="1" dirty="0">
                <a:solidFill>
                  <a:srgbClr val="009900"/>
                </a:solidFill>
                <a:latin typeface="Verdana" panose="020B0604030504040204" pitchFamily="34" charset="0"/>
                <a:ea typeface="宋体" panose="02010600030101010101" pitchFamily="2" charset="-122"/>
              </a:rPr>
              <a:t>L</a:t>
            </a:r>
            <a:r>
              <a:rPr lang="en-US" altLang="zh-CN" sz="2400" b="1" dirty="0">
                <a:solidFill>
                  <a:srgbClr val="000000"/>
                </a:solidFill>
                <a:latin typeface="Verdana" panose="020B0604030504040204" pitchFamily="34" charset="0"/>
                <a:ea typeface="宋体" panose="02010600030101010101" pitchFamily="2" charset="-122"/>
              </a:rPr>
              <a:t>1),x)</a:t>
            </a:r>
          </a:p>
        </p:txBody>
      </p:sp>
      <p:sp>
        <p:nvSpPr>
          <p:cNvPr id="18440" name="AutoShape 8"/>
          <p:cNvSpPr/>
          <p:nvPr/>
        </p:nvSpPr>
        <p:spPr>
          <a:xfrm>
            <a:off x="6705600" y="3276600"/>
            <a:ext cx="1219200" cy="457200"/>
          </a:xfrm>
          <a:prstGeom prst="wedgeRectCallout">
            <a:avLst>
              <a:gd name="adj1" fmla="val -1560"/>
              <a:gd name="adj2" fmla="val -253819"/>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FF0000"/>
                </a:solidFill>
                <a:latin typeface="Verdana" panose="020B0604030504040204" pitchFamily="34" charset="0"/>
                <a:ea typeface="宋体" panose="02010600030101010101" pitchFamily="2" charset="-122"/>
              </a:rPr>
              <a:t>谓词符号</a:t>
            </a:r>
            <a:endParaRPr lang="zh-CN" altLang="en-US" b="1" dirty="0">
              <a:solidFill>
                <a:srgbClr val="FF0000"/>
              </a:solidFill>
              <a:latin typeface="Verdana" panose="020B0604030504040204" pitchFamily="34" charset="0"/>
              <a:ea typeface="宋体" panose="02010600030101010101" pitchFamily="2" charset="-122"/>
            </a:endParaRPr>
          </a:p>
        </p:txBody>
      </p:sp>
      <p:sp>
        <p:nvSpPr>
          <p:cNvPr id="693257" name="Rectangle 9"/>
          <p:cNvSpPr>
            <a:spLocks noChangeArrowheads="1"/>
          </p:cNvSpPr>
          <p:nvPr/>
        </p:nvSpPr>
        <p:spPr bwMode="auto">
          <a:xfrm>
            <a:off x="2209800" y="3962400"/>
            <a:ext cx="8001000" cy="838200"/>
          </a:xfrm>
          <a:prstGeom prst="rect">
            <a:avLst/>
          </a:prstGeom>
          <a:solidFill>
            <a:srgbClr val="FFFF99"/>
          </a:solidFill>
          <a:ln w="9525">
            <a:solidFill>
              <a:schemeClr val="tx1"/>
            </a:solidFill>
            <a:miter lim="800000"/>
          </a:ln>
          <a:effectLst/>
        </p:spPr>
        <p:txBody>
          <a:bodyPr wrap="none" anchor="ctr"/>
          <a:lstStyle/>
          <a:p>
            <a:pPr algn="ctr" fontAlgn="base">
              <a:lnSpc>
                <a:spcPct val="120000"/>
              </a:lnSpc>
              <a:spcBef>
                <a:spcPct val="20000"/>
              </a:spcBef>
              <a:spcAft>
                <a:spcPct val="0"/>
              </a:spcAft>
              <a:buSzPct val="70000"/>
              <a:defRPr/>
            </a:pPr>
            <a:r>
              <a:rPr lang="zh-CN" altLang="en-US" sz="2400" b="1">
                <a:solidFill>
                  <a:srgbClr val="FF0000"/>
                </a:solidFill>
                <a:latin typeface="Verdana" panose="020B0604030504040204" pitchFamily="34" charset="0"/>
                <a:ea typeface="黑体" panose="02010609060101010101" pitchFamily="2" charset="-122"/>
              </a:rPr>
              <a:t>谓词符号</a:t>
            </a:r>
            <a:r>
              <a:rPr lang="zh-CN" altLang="en-US" sz="2400" b="1">
                <a:solidFill>
                  <a:srgbClr val="CC6600"/>
                </a:solidFill>
                <a:latin typeface="Verdana" panose="020B0604030504040204" pitchFamily="34" charset="0"/>
                <a:ea typeface="黑体" panose="02010609060101010101" pitchFamily="2" charset="-122"/>
              </a:rPr>
              <a:t>、</a:t>
            </a:r>
            <a:r>
              <a:rPr lang="zh-CN" altLang="en-US" sz="2400" b="1">
                <a:solidFill>
                  <a:srgbClr val="0000FF"/>
                </a:solidFill>
                <a:latin typeface="Verdana" panose="020B0604030504040204" pitchFamily="34" charset="0"/>
                <a:ea typeface="黑体" panose="02010609060101010101" pitchFamily="2" charset="-122"/>
              </a:rPr>
              <a:t>常量符号</a:t>
            </a:r>
            <a:r>
              <a:rPr lang="en-US" altLang="zh-CN" sz="2400" b="1">
                <a:solidFill>
                  <a:srgbClr val="CC6600"/>
                </a:solidFill>
                <a:latin typeface="黑体" panose="02010609060101010101" pitchFamily="2" charset="-122"/>
                <a:ea typeface="黑体" panose="02010609060101010101" pitchFamily="2" charset="-122"/>
              </a:rPr>
              <a:t>——</a:t>
            </a:r>
            <a:r>
              <a:rPr lang="zh-CN" altLang="en-US" sz="2400" b="1">
                <a:solidFill>
                  <a:srgbClr val="CC6600"/>
                </a:solidFill>
                <a:effectLst>
                  <a:outerShdw blurRad="38100" dist="38100" dir="2700000" algn="tl">
                    <a:srgbClr val="FFFFFF"/>
                  </a:outerShdw>
                </a:effectLst>
                <a:latin typeface="Verdana" panose="020B0604030504040204" pitchFamily="34" charset="0"/>
                <a:ea typeface="黑体" panose="02010609060101010101" pitchFamily="2" charset="-122"/>
                <a:sym typeface="Symbol" panose="05050102010706020507" pitchFamily="18" charset="2"/>
              </a:rPr>
              <a:t>首字母大写的形式来表示</a:t>
            </a:r>
            <a:r>
              <a:rPr kumimoji="1" lang="zh-CN" altLang="en-US" sz="2400" b="1">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a:t>
            </a:r>
          </a:p>
        </p:txBody>
      </p:sp>
      <p:sp>
        <p:nvSpPr>
          <p:cNvPr id="18442" name="AutoShape 10"/>
          <p:cNvSpPr/>
          <p:nvPr/>
        </p:nvSpPr>
        <p:spPr>
          <a:xfrm>
            <a:off x="5105400" y="3276600"/>
            <a:ext cx="1219200" cy="457200"/>
          </a:xfrm>
          <a:prstGeom prst="wedgeRectCallout">
            <a:avLst>
              <a:gd name="adj1" fmla="val -29037"/>
              <a:gd name="adj2" fmla="val -236458"/>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0000FF"/>
                </a:solidFill>
                <a:latin typeface="Verdana" panose="020B0604030504040204" pitchFamily="34" charset="0"/>
                <a:ea typeface="宋体" panose="02010600030101010101" pitchFamily="2" charset="-122"/>
              </a:rPr>
              <a:t>常量符号</a:t>
            </a:r>
            <a:endParaRPr lang="zh-CN" altLang="en-US" b="1" dirty="0">
              <a:solidFill>
                <a:srgbClr val="0000FF"/>
              </a:solidFill>
              <a:latin typeface="Verdana" panose="020B0604030504040204" pitchFamily="34" charset="0"/>
              <a:ea typeface="宋体" panose="02010600030101010101" pitchFamily="2" charset="-122"/>
            </a:endParaRPr>
          </a:p>
        </p:txBody>
      </p:sp>
      <p:sp>
        <p:nvSpPr>
          <p:cNvPr id="18443" name="AutoShape 11"/>
          <p:cNvSpPr/>
          <p:nvPr/>
        </p:nvSpPr>
        <p:spPr>
          <a:xfrm>
            <a:off x="9067800" y="3276600"/>
            <a:ext cx="1219200" cy="457200"/>
          </a:xfrm>
          <a:prstGeom prst="wedgeRectCallout">
            <a:avLst>
              <a:gd name="adj1" fmla="val -29037"/>
              <a:gd name="adj2" fmla="val -236458"/>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0000FF"/>
                </a:solidFill>
                <a:latin typeface="Verdana" panose="020B0604030504040204" pitchFamily="34" charset="0"/>
                <a:ea typeface="宋体" panose="02010600030101010101" pitchFamily="2" charset="-122"/>
              </a:rPr>
              <a:t>常量符号</a:t>
            </a:r>
            <a:endParaRPr lang="zh-CN" altLang="en-US" b="1" dirty="0">
              <a:solidFill>
                <a:srgbClr val="0000FF"/>
              </a:solidFill>
              <a:latin typeface="Verdan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103640897"/>
      </p:ext>
    </p:extLst>
  </p:cSld>
  <p:clrMapOvr>
    <a:masterClrMapping/>
  </p:clrMapOvr>
  <p:transition>
    <p:random/>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51555"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5155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390</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485" name="Rectangle 17"/>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379922" name="Rectangle 18"/>
          <p:cNvSpPr>
            <a:spLocks noGrp="1" noChangeArrowheads="1"/>
          </p:cNvSpPr>
          <p:nvPr>
            <p:ph idx="9"/>
            <p:custDataLst>
              <p:tags r:id="rId4"/>
            </p:custDataLst>
          </p:nvPr>
        </p:nvSpPr>
        <p:spPr>
          <a:xfrm>
            <a:off x="1733551" y="765175"/>
            <a:ext cx="8664575" cy="6000750"/>
          </a:xfrm>
          <a:solidFill>
            <a:srgbClr val="D9D9D9"/>
          </a:solidFill>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模糊知识表示</a:t>
            </a:r>
            <a:endPar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12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（2）推理中所用的证据也用模糊命题表示，一般形式为：</a:t>
            </a:r>
          </a:p>
          <a:p>
            <a:pPr marL="196850" indent="-196850" algn="just" fontAlgn="base">
              <a:lnSpc>
                <a:spcPct val="12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 is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A'或者x</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is A'(CF)</a:t>
            </a:r>
          </a:p>
          <a:p>
            <a:pPr marL="196850" indent="-196850" algn="just" fontAlgn="base">
              <a:lnSpc>
                <a:spcPct val="12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（3）模糊推理要解决的问题：</a:t>
            </a:r>
          </a:p>
          <a:p>
            <a:pPr marL="196850" indent="-196850" algn="just" fontAlgn="base">
              <a:lnSpc>
                <a:spcPct val="12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1）证据与知识的条件是否匹配；如果匹配，如何利用知识及证据推出结论。</a:t>
            </a:r>
          </a:p>
          <a:p>
            <a:pPr marL="196850" indent="-196850" algn="just" fontAlgn="base">
              <a:lnSpc>
                <a:spcPct val="12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例如</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IF x is 小 THEN y is 大(0</a:t>
            </a: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 </a:t>
            </a:r>
          </a:p>
          <a:p>
            <a:pPr marL="196850" indent="-196850" algn="just" fontAlgn="base">
              <a:lnSpc>
                <a:spcPct val="12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x is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较小</a:t>
            </a:r>
            <a:endPar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120000"/>
              </a:lnSpc>
              <a:spcBef>
                <a:spcPct val="30000"/>
              </a:spcBef>
              <a:spcAft>
                <a:spcPct val="0"/>
              </a:spcAft>
              <a:buClr>
                <a:schemeClr val="accent2"/>
              </a:buClr>
              <a:buSzTx/>
              <a:buNone/>
              <a:defRPr/>
            </a:pP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常用的方法</a:t>
            </a: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：①</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计算贴近度</a:t>
            </a:r>
            <a:endPar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12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②</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计算语义距离</a:t>
            </a:r>
            <a:endPar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120000"/>
              </a:lnSpc>
              <a:spcBef>
                <a:spcPct val="3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③</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计算相似度</a:t>
            </a:r>
            <a:endPar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6065838" y="5486400"/>
            <a:ext cx="3752850" cy="757238"/>
          </a:xfrm>
          <a:prstGeom prst="rect">
            <a:avLst/>
          </a:prstGeom>
          <a:noFill/>
          <a:ln w="9525">
            <a:noFill/>
          </a:ln>
        </p:spPr>
        <p:txBody>
          <a:bodyPr>
            <a:spAutoFit/>
          </a:bodyPr>
          <a:lstStyle/>
          <a:p>
            <a:pPr marL="196850" indent="-196850" algn="just">
              <a:lnSpc>
                <a:spcPct val="120000"/>
              </a:lnSpc>
              <a:spcBef>
                <a:spcPct val="30000"/>
              </a:spcBef>
              <a:buClr>
                <a:schemeClr val="accent2"/>
              </a:buClr>
            </a:pPr>
            <a:r>
              <a:rPr lang="zh-CN" alt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（海明距离、欧几里得距离、                                                             明可夫斯基距离、切比雪夫距离）</a:t>
            </a:r>
            <a:endParaRPr lang="en-US" altLang="zh-CN"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24473251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9922">
                                            <p:txEl>
                                              <p:pRg st="0" end="0"/>
                                            </p:txEl>
                                          </p:spTgt>
                                        </p:tgtEl>
                                        <p:attrNameLst>
                                          <p:attrName>style.visibility</p:attrName>
                                        </p:attrNameLst>
                                      </p:cBhvr>
                                      <p:to>
                                        <p:strVal val="visible"/>
                                      </p:to>
                                    </p:set>
                                    <p:animEffect transition="in" filter="box(in)">
                                      <p:cBhvr>
                                        <p:cTn id="7" dur="500"/>
                                        <p:tgtEl>
                                          <p:spTgt spid="3799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79922">
                                            <p:txEl>
                                              <p:pRg st="4" end="4"/>
                                            </p:txEl>
                                          </p:spTgt>
                                        </p:tgtEl>
                                        <p:attrNameLst>
                                          <p:attrName>style.visibility</p:attrName>
                                        </p:attrNameLst>
                                      </p:cBhvr>
                                      <p:to>
                                        <p:strVal val="visible"/>
                                      </p:to>
                                    </p:set>
                                    <p:animEffect transition="in" filter="box(in)">
                                      <p:cBhvr>
                                        <p:cTn id="12" dur="500"/>
                                        <p:tgtEl>
                                          <p:spTgt spid="37992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22" grpId="0" build="p"/>
      <p:bldP spid="2" grpId="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52579"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5258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391</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509" name="Rectangle 17"/>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379922" name="Rectangle 18"/>
          <p:cNvSpPr>
            <a:spLocks noGrp="1" noChangeArrowheads="1"/>
          </p:cNvSpPr>
          <p:nvPr>
            <p:ph idx="9"/>
            <p:custDataLst>
              <p:tags r:id="rId4"/>
            </p:custDataLst>
          </p:nvPr>
        </p:nvSpPr>
        <p:spPr>
          <a:xfrm>
            <a:off x="1651001" y="765176"/>
            <a:ext cx="8664575" cy="4195763"/>
          </a:xfrm>
          <a:solidFill>
            <a:srgbClr val="D9D9D9"/>
          </a:solidFill>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模糊知识表示</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通过计算匹配度，当匹配度大于某个事先给定的阈值时（第</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2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章中的不确定性已知条件与规则库中规则前件的匹配搜索，已知部分条件，诊断专家系统，基于过程知识表示</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6种动物识别，框架搜索等等），</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认为两个模糊概念是相匹配的，如果相匹配则会执行相应规则</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spTree>
    <p:custDataLst>
      <p:tags r:id="rId1"/>
    </p:custDataLst>
    <p:extLst>
      <p:ext uri="{BB962C8B-B14F-4D97-AF65-F5344CB8AC3E}">
        <p14:creationId xmlns:p14="http://schemas.microsoft.com/office/powerpoint/2010/main" val="1766152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9922">
                                            <p:bg/>
                                          </p:spTgt>
                                        </p:tgtEl>
                                        <p:attrNameLst>
                                          <p:attrName>style.visibility</p:attrName>
                                        </p:attrNameLst>
                                      </p:cBhvr>
                                      <p:to>
                                        <p:strVal val="visible"/>
                                      </p:to>
                                    </p:set>
                                    <p:animEffect transition="in" filter="box(in)">
                                      <p:cBhvr>
                                        <p:cTn id="7" dur="500"/>
                                        <p:tgtEl>
                                          <p:spTgt spid="379922">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22" grpId="0" build="p" animBg="1"/>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图片 6"/>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53603" name="图片 5"/>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5360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392</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0533" name="Rectangle 17"/>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379922" name="Rectangle 18"/>
          <p:cNvSpPr>
            <a:spLocks noGrp="1" noChangeArrowheads="1"/>
          </p:cNvSpPr>
          <p:nvPr>
            <p:ph idx="9"/>
            <p:custDataLst>
              <p:tags r:id="rId4"/>
            </p:custDataLst>
          </p:nvPr>
        </p:nvSpPr>
        <p:spPr>
          <a:xfrm>
            <a:off x="1774826" y="908050"/>
            <a:ext cx="8664575" cy="5481638"/>
          </a:xfrm>
          <a:solidFill>
            <a:srgbClr val="D9D9D9"/>
          </a:solidFill>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模糊知识表示</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2）模糊推理</a:t>
            </a:r>
          </a:p>
          <a:p>
            <a:pPr marL="196850" indent="-196850" algn="just" fontAlgn="base">
              <a:lnSpc>
                <a:spcPct val="120000"/>
              </a:lnSpc>
              <a:spcBef>
                <a:spcPct val="30000"/>
              </a:spcBef>
              <a:spcAft>
                <a:spcPct val="0"/>
              </a:spcAft>
              <a:buClr>
                <a:schemeClr val="accent2"/>
              </a:buClr>
              <a:buSzTx/>
              <a:buNone/>
              <a:defRPr/>
            </a:pP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如果证据与知识的条件匹配，如何利用知识及证据推出结论</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196850" indent="-196850" algn="just" fontAlgn="base">
              <a:lnSpc>
                <a:spcPct val="120000"/>
              </a:lnSpc>
              <a:spcBef>
                <a:spcPct val="30000"/>
              </a:spcBef>
              <a:spcAft>
                <a:spcPct val="0"/>
              </a:spcAft>
              <a:buClr>
                <a:schemeClr val="accent2"/>
              </a:buClr>
              <a:buSzTx/>
              <a:buNone/>
              <a:defRPr/>
            </a:pP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类似于经典推理，模糊推理的基本模式也主要有</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①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模糊假言推理</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②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模糊拒取式推理</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③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模糊推理三段论</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26615216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图片 6"/>
          <p:cNvPicPr>
            <a:picLocks noChangeAspect="1"/>
          </p:cNvPicPr>
          <p:nvPr>
            <p:custDataLst>
              <p:tags r:id="rId2"/>
            </p:custDataLst>
          </p:nvPr>
        </p:nvPicPr>
        <p:blipFill>
          <a:blip r:embed="rId11"/>
          <a:stretch>
            <a:fillRect/>
          </a:stretch>
        </p:blipFill>
        <p:spPr>
          <a:xfrm>
            <a:off x="1524000" y="6137276"/>
            <a:ext cx="539750" cy="720725"/>
          </a:xfrm>
          <a:prstGeom prst="rect">
            <a:avLst/>
          </a:prstGeom>
          <a:noFill/>
          <a:ln w="9525">
            <a:noFill/>
          </a:ln>
        </p:spPr>
      </p:pic>
      <p:pic>
        <p:nvPicPr>
          <p:cNvPr id="154627" name="图片 5"/>
          <p:cNvPicPr>
            <a:picLocks noChangeAspect="1"/>
          </p:cNvPicPr>
          <p:nvPr>
            <p:custDataLst>
              <p:tags r:id="rId3"/>
            </p:custDataLst>
          </p:nvPr>
        </p:nvPicPr>
        <p:blipFill>
          <a:blip r:embed="rId12"/>
          <a:stretch>
            <a:fillRect/>
          </a:stretch>
        </p:blipFill>
        <p:spPr>
          <a:xfrm>
            <a:off x="10128250" y="6132514"/>
            <a:ext cx="539750" cy="720725"/>
          </a:xfrm>
          <a:prstGeom prst="rect">
            <a:avLst/>
          </a:prstGeom>
          <a:noFill/>
          <a:ln w="9525">
            <a:noFill/>
          </a:ln>
        </p:spPr>
      </p:pic>
      <p:sp>
        <p:nvSpPr>
          <p:cNvPr id="15462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393</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557" name="Rectangle 17"/>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379922" name="Rectangle 18"/>
          <p:cNvSpPr>
            <a:spLocks noGrp="1" noChangeArrowheads="1"/>
          </p:cNvSpPr>
          <p:nvPr>
            <p:ph idx="9"/>
            <p:custDataLst>
              <p:tags r:id="rId4"/>
            </p:custDataLst>
          </p:nvPr>
        </p:nvSpPr>
        <p:spPr>
          <a:xfrm>
            <a:off x="1774826" y="908051"/>
            <a:ext cx="8664575" cy="1465263"/>
          </a:xfrm>
          <a:solidFill>
            <a:srgbClr val="D9D9D9"/>
          </a:solidFill>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模糊知识表示</a:t>
            </a:r>
          </a:p>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1）模糊假言推理</a:t>
            </a:r>
          </a:p>
          <a:p>
            <a:pPr marL="196850" indent="-196850" algn="just" fontAlgn="base">
              <a:lnSpc>
                <a:spcPct val="120000"/>
              </a:lnSpc>
              <a:spcBef>
                <a:spcPct val="30000"/>
              </a:spcBef>
              <a:spcAft>
                <a:spcPct val="0"/>
              </a:spcAft>
              <a:buClr>
                <a:schemeClr val="accent2"/>
              </a:buClr>
              <a:buSzTx/>
              <a:buNone/>
              <a:defRPr/>
            </a:pPr>
            <a:endPar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4631" name="矩形 1"/>
          <p:cNvSpPr/>
          <p:nvPr>
            <p:custDataLst>
              <p:tags r:id="rId5"/>
            </p:custDataLst>
          </p:nvPr>
        </p:nvSpPr>
        <p:spPr>
          <a:xfrm>
            <a:off x="4008438" y="2708275"/>
            <a:ext cx="3382962" cy="36830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54632" name="文本框 2"/>
          <p:cNvSpPr txBox="1"/>
          <p:nvPr>
            <p:custDataLst>
              <p:tags r:id="rId6"/>
            </p:custDataLst>
          </p:nvPr>
        </p:nvSpPr>
        <p:spPr>
          <a:xfrm>
            <a:off x="3479801" y="2614931"/>
            <a:ext cx="4750435" cy="460375"/>
          </a:xfrm>
          <a:prstGeom prst="rect">
            <a:avLst/>
          </a:prstGeom>
          <a:solidFill>
            <a:schemeClr val="accent2"/>
          </a:solidFill>
          <a:ln w="9525">
            <a:noFill/>
          </a:ln>
        </p:spPr>
        <p:txBody>
          <a:bodyPr wrap="squar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en-US" sz="2400" dirty="0">
                <a:solidFill>
                  <a:srgbClr val="FFFFFF"/>
                </a:solidFill>
                <a:latin typeface="微软雅黑" panose="020B0503020204020204" pitchFamily="34" charset="-122"/>
              </a:rPr>
              <a:t>知识：</a:t>
            </a:r>
            <a:r>
              <a:rPr lang="en-US" altLang="zh-CN" sz="2400" dirty="0">
                <a:solidFill>
                  <a:srgbClr val="FFFFFF"/>
                </a:solidFill>
                <a:latin typeface="微软雅黑" panose="020B0503020204020204" pitchFamily="34" charset="-122"/>
              </a:rPr>
              <a:t>IF x is A THEN y is B</a:t>
            </a:r>
          </a:p>
        </p:txBody>
      </p:sp>
      <p:sp>
        <p:nvSpPr>
          <p:cNvPr id="154633" name="文本框 3"/>
          <p:cNvSpPr txBox="1"/>
          <p:nvPr>
            <p:custDataLst>
              <p:tags r:id="rId7"/>
            </p:custDataLst>
          </p:nvPr>
        </p:nvSpPr>
        <p:spPr>
          <a:xfrm>
            <a:off x="3479800" y="3303589"/>
            <a:ext cx="3911600" cy="460375"/>
          </a:xfrm>
          <a:prstGeom prst="rect">
            <a:avLst/>
          </a:prstGeom>
          <a:solidFill>
            <a:schemeClr val="accent2"/>
          </a:solid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00000"/>
              </a:lnSpc>
              <a:spcAft>
                <a:spcPct val="0"/>
              </a:spcAft>
              <a:buNone/>
            </a:pPr>
            <a:r>
              <a:rPr lang="en-US" altLang="en-US" sz="2400" dirty="0">
                <a:solidFill>
                  <a:srgbClr val="FFFFFF"/>
                </a:solidFill>
                <a:latin typeface="微软雅黑" panose="020B0503020204020204" pitchFamily="34" charset="-122"/>
              </a:rPr>
              <a:t>证据：</a:t>
            </a:r>
            <a:r>
              <a:rPr lang="en-US" altLang="zh-CN" sz="2400" dirty="0">
                <a:solidFill>
                  <a:srgbClr val="FFFFFF"/>
                </a:solidFill>
                <a:latin typeface="微软雅黑" panose="020B0503020204020204" pitchFamily="34" charset="-122"/>
              </a:rPr>
              <a:t>x is A'</a:t>
            </a:r>
          </a:p>
        </p:txBody>
      </p:sp>
      <p:sp>
        <p:nvSpPr>
          <p:cNvPr id="154634" name="下箭头 4"/>
          <p:cNvSpPr/>
          <p:nvPr>
            <p:custDataLst>
              <p:tags r:id="rId8"/>
            </p:custDataLst>
          </p:nvPr>
        </p:nvSpPr>
        <p:spPr>
          <a:xfrm>
            <a:off x="4800600" y="3933825"/>
            <a:ext cx="1079500" cy="490538"/>
          </a:xfrm>
          <a:prstGeom prst="downArrow">
            <a:avLst>
              <a:gd name="adj1" fmla="val 50000"/>
              <a:gd name="adj2" fmla="val 50000"/>
            </a:avLst>
          </a:prstGeom>
          <a:solidFill>
            <a:schemeClr val="accent2"/>
          </a:solid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54635" name="文本框 5"/>
          <p:cNvSpPr txBox="1"/>
          <p:nvPr>
            <p:custDataLst>
              <p:tags r:id="rId9"/>
            </p:custDataLst>
          </p:nvPr>
        </p:nvSpPr>
        <p:spPr>
          <a:xfrm>
            <a:off x="3479800" y="4665664"/>
            <a:ext cx="3911600" cy="522287"/>
          </a:xfrm>
          <a:prstGeom prst="rect">
            <a:avLst/>
          </a:prstGeom>
          <a:gradFill rotWithShape="1">
            <a:gsLst>
              <a:gs pos="0">
                <a:srgbClr val="007BD3"/>
              </a:gs>
              <a:gs pos="100000">
                <a:srgbClr val="034373"/>
              </a:gs>
            </a:gsLst>
            <a:lin ang="5400000"/>
            <a:tileRect/>
          </a:grad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00000"/>
              </a:lnSpc>
              <a:spcAft>
                <a:spcPct val="0"/>
              </a:spcAft>
              <a:buNone/>
            </a:pPr>
            <a:r>
              <a:rPr lang="en-US" altLang="en-US" sz="2800" dirty="0">
                <a:solidFill>
                  <a:srgbClr val="FFFFFF"/>
                </a:solidFill>
                <a:latin typeface="微软雅黑" panose="020B0503020204020204" pitchFamily="34" charset="-122"/>
              </a:rPr>
              <a:t>结论：</a:t>
            </a:r>
            <a:r>
              <a:rPr lang="en-US" altLang="zh-CN" sz="2800" dirty="0">
                <a:solidFill>
                  <a:srgbClr val="FFFFFF"/>
                </a:solidFill>
                <a:latin typeface="微软雅黑" panose="020B0503020204020204" pitchFamily="34" charset="-122"/>
              </a:rPr>
              <a:t>y is B'</a:t>
            </a:r>
          </a:p>
        </p:txBody>
      </p:sp>
    </p:spTree>
    <p:custDataLst>
      <p:tags r:id="rId1"/>
    </p:custDataLst>
    <p:extLst>
      <p:ext uri="{BB962C8B-B14F-4D97-AF65-F5344CB8AC3E}">
        <p14:creationId xmlns:p14="http://schemas.microsoft.com/office/powerpoint/2010/main" val="3735955273"/>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图片 6"/>
          <p:cNvPicPr>
            <a:picLocks noChangeAspect="1"/>
          </p:cNvPicPr>
          <p:nvPr>
            <p:custDataLst>
              <p:tags r:id="rId2"/>
            </p:custDataLst>
          </p:nvPr>
        </p:nvPicPr>
        <p:blipFill>
          <a:blip r:embed="rId11"/>
          <a:stretch>
            <a:fillRect/>
          </a:stretch>
        </p:blipFill>
        <p:spPr>
          <a:xfrm>
            <a:off x="1524000" y="6137276"/>
            <a:ext cx="539750" cy="720725"/>
          </a:xfrm>
          <a:prstGeom prst="rect">
            <a:avLst/>
          </a:prstGeom>
          <a:noFill/>
          <a:ln w="9525">
            <a:noFill/>
          </a:ln>
        </p:spPr>
      </p:pic>
      <p:pic>
        <p:nvPicPr>
          <p:cNvPr id="155651" name="图片 5"/>
          <p:cNvPicPr>
            <a:picLocks noChangeAspect="1"/>
          </p:cNvPicPr>
          <p:nvPr>
            <p:custDataLst>
              <p:tags r:id="rId3"/>
            </p:custDataLst>
          </p:nvPr>
        </p:nvPicPr>
        <p:blipFill>
          <a:blip r:embed="rId12"/>
          <a:stretch>
            <a:fillRect/>
          </a:stretch>
        </p:blipFill>
        <p:spPr>
          <a:xfrm>
            <a:off x="10128250" y="6132514"/>
            <a:ext cx="539750" cy="720725"/>
          </a:xfrm>
          <a:prstGeom prst="rect">
            <a:avLst/>
          </a:prstGeom>
          <a:noFill/>
          <a:ln w="9525">
            <a:noFill/>
          </a:ln>
        </p:spPr>
      </p:pic>
      <p:sp>
        <p:nvSpPr>
          <p:cNvPr id="15565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394</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581" name="Rectangle 17"/>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379922" name="Rectangle 18"/>
          <p:cNvSpPr>
            <a:spLocks noGrp="1" noChangeArrowheads="1"/>
          </p:cNvSpPr>
          <p:nvPr>
            <p:ph idx="9"/>
            <p:custDataLst>
              <p:tags r:id="rId4"/>
            </p:custDataLst>
          </p:nvPr>
        </p:nvSpPr>
        <p:spPr>
          <a:xfrm>
            <a:off x="1774826" y="908051"/>
            <a:ext cx="8664575" cy="1465263"/>
          </a:xfrm>
          <a:solidFill>
            <a:srgbClr val="D9D9D9"/>
          </a:solidFill>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模糊知识表示</a:t>
            </a:r>
          </a:p>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2）模糊拒取式推理</a:t>
            </a:r>
          </a:p>
          <a:p>
            <a:pPr marL="196850" indent="-196850" algn="just" fontAlgn="base">
              <a:lnSpc>
                <a:spcPct val="120000"/>
              </a:lnSpc>
              <a:spcBef>
                <a:spcPct val="30000"/>
              </a:spcBef>
              <a:spcAft>
                <a:spcPct val="0"/>
              </a:spcAft>
              <a:buClr>
                <a:schemeClr val="accent2"/>
              </a:buClr>
              <a:buSzTx/>
              <a:buNone/>
              <a:defRPr/>
            </a:pPr>
            <a:endPar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656" name="矩形 1"/>
          <p:cNvSpPr/>
          <p:nvPr>
            <p:custDataLst>
              <p:tags r:id="rId5"/>
            </p:custDataLst>
          </p:nvPr>
        </p:nvSpPr>
        <p:spPr>
          <a:xfrm>
            <a:off x="4008438" y="2708275"/>
            <a:ext cx="3382962" cy="36830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55657" name="文本框 2"/>
          <p:cNvSpPr txBox="1"/>
          <p:nvPr>
            <p:custDataLst>
              <p:tags r:id="rId6"/>
            </p:custDataLst>
          </p:nvPr>
        </p:nvSpPr>
        <p:spPr>
          <a:xfrm>
            <a:off x="3479800" y="2614931"/>
            <a:ext cx="5007610" cy="460375"/>
          </a:xfrm>
          <a:prstGeom prst="rect">
            <a:avLst/>
          </a:prstGeom>
          <a:solidFill>
            <a:schemeClr val="accent2"/>
          </a:solidFill>
          <a:ln w="9525">
            <a:noFill/>
          </a:ln>
        </p:spPr>
        <p:txBody>
          <a:bodyPr wrap="squar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en-US" sz="2400" dirty="0">
                <a:solidFill>
                  <a:srgbClr val="FFFFFF"/>
                </a:solidFill>
                <a:latin typeface="微软雅黑" panose="020B0503020204020204" pitchFamily="34" charset="-122"/>
              </a:rPr>
              <a:t>知识：</a:t>
            </a:r>
            <a:r>
              <a:rPr lang="en-US" altLang="zh-CN" sz="2400" dirty="0">
                <a:solidFill>
                  <a:srgbClr val="FFFFFF"/>
                </a:solidFill>
                <a:latin typeface="微软雅黑" panose="020B0503020204020204" pitchFamily="34" charset="-122"/>
              </a:rPr>
              <a:t>IF x is A THEN y is B</a:t>
            </a:r>
          </a:p>
        </p:txBody>
      </p:sp>
      <p:sp>
        <p:nvSpPr>
          <p:cNvPr id="155658" name="文本框 3"/>
          <p:cNvSpPr txBox="1"/>
          <p:nvPr>
            <p:custDataLst>
              <p:tags r:id="rId7"/>
            </p:custDataLst>
          </p:nvPr>
        </p:nvSpPr>
        <p:spPr>
          <a:xfrm>
            <a:off x="3479800" y="3303589"/>
            <a:ext cx="3911600" cy="460375"/>
          </a:xfrm>
          <a:prstGeom prst="rect">
            <a:avLst/>
          </a:prstGeom>
          <a:solidFill>
            <a:schemeClr val="accent2"/>
          </a:solid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00000"/>
              </a:lnSpc>
              <a:spcAft>
                <a:spcPct val="0"/>
              </a:spcAft>
              <a:buNone/>
            </a:pPr>
            <a:r>
              <a:rPr lang="en-US" altLang="en-US" sz="2400" dirty="0">
                <a:solidFill>
                  <a:srgbClr val="FFFFFF"/>
                </a:solidFill>
                <a:latin typeface="微软雅黑" panose="020B0503020204020204" pitchFamily="34" charset="-122"/>
              </a:rPr>
              <a:t>证据：</a:t>
            </a:r>
            <a:r>
              <a:rPr lang="en-US" altLang="zh-CN" sz="2400" dirty="0">
                <a:solidFill>
                  <a:srgbClr val="FFFFFF"/>
                </a:solidFill>
                <a:latin typeface="微软雅黑" panose="020B0503020204020204" pitchFamily="34" charset="-122"/>
              </a:rPr>
              <a:t>y is B'</a:t>
            </a:r>
          </a:p>
        </p:txBody>
      </p:sp>
      <p:sp>
        <p:nvSpPr>
          <p:cNvPr id="155659" name="下箭头 4"/>
          <p:cNvSpPr/>
          <p:nvPr>
            <p:custDataLst>
              <p:tags r:id="rId8"/>
            </p:custDataLst>
          </p:nvPr>
        </p:nvSpPr>
        <p:spPr>
          <a:xfrm>
            <a:off x="4800600" y="3933825"/>
            <a:ext cx="1079500" cy="490538"/>
          </a:xfrm>
          <a:prstGeom prst="downArrow">
            <a:avLst>
              <a:gd name="adj1" fmla="val 50000"/>
              <a:gd name="adj2" fmla="val 50000"/>
            </a:avLst>
          </a:prstGeom>
          <a:solidFill>
            <a:schemeClr val="accent2"/>
          </a:solid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55660" name="文本框 5"/>
          <p:cNvSpPr txBox="1"/>
          <p:nvPr>
            <p:custDataLst>
              <p:tags r:id="rId9"/>
            </p:custDataLst>
          </p:nvPr>
        </p:nvSpPr>
        <p:spPr>
          <a:xfrm>
            <a:off x="3479800" y="4665664"/>
            <a:ext cx="3911600" cy="522287"/>
          </a:xfrm>
          <a:prstGeom prst="rect">
            <a:avLst/>
          </a:prstGeom>
          <a:gradFill rotWithShape="1">
            <a:gsLst>
              <a:gs pos="0">
                <a:srgbClr val="007BD3"/>
              </a:gs>
              <a:gs pos="100000">
                <a:srgbClr val="034373"/>
              </a:gs>
            </a:gsLst>
            <a:lin ang="5400000"/>
            <a:tileRect/>
          </a:grad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00000"/>
              </a:lnSpc>
              <a:spcAft>
                <a:spcPct val="0"/>
              </a:spcAft>
              <a:buNone/>
            </a:pPr>
            <a:r>
              <a:rPr lang="en-US" altLang="en-US" sz="2800" dirty="0">
                <a:solidFill>
                  <a:srgbClr val="FFFFFF"/>
                </a:solidFill>
                <a:latin typeface="微软雅黑" panose="020B0503020204020204" pitchFamily="34" charset="-122"/>
              </a:rPr>
              <a:t>结论：</a:t>
            </a:r>
            <a:r>
              <a:rPr lang="en-US" altLang="zh-CN" sz="2800" dirty="0">
                <a:solidFill>
                  <a:srgbClr val="FFFFFF"/>
                </a:solidFill>
                <a:latin typeface="微软雅黑" panose="020B0503020204020204" pitchFamily="34" charset="-122"/>
              </a:rPr>
              <a:t>x is A'</a:t>
            </a:r>
          </a:p>
        </p:txBody>
      </p:sp>
    </p:spTree>
    <p:custDataLst>
      <p:tags r:id="rId1"/>
    </p:custDataLst>
    <p:extLst>
      <p:ext uri="{BB962C8B-B14F-4D97-AF65-F5344CB8AC3E}">
        <p14:creationId xmlns:p14="http://schemas.microsoft.com/office/powerpoint/2010/main" val="393049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9922">
                                            <p:txEl>
                                              <p:pRg st="0" end="0"/>
                                            </p:txEl>
                                          </p:spTgt>
                                        </p:tgtEl>
                                        <p:attrNameLst>
                                          <p:attrName>style.visibility</p:attrName>
                                        </p:attrNameLst>
                                      </p:cBhvr>
                                      <p:to>
                                        <p:strVal val="visible"/>
                                      </p:to>
                                    </p:set>
                                    <p:animEffect transition="in" filter="box(in)">
                                      <p:cBhvr>
                                        <p:cTn id="7" dur="500"/>
                                        <p:tgtEl>
                                          <p:spTgt spid="3799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22" grpId="0" build="p"/>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图片 6"/>
          <p:cNvPicPr>
            <a:picLocks noChangeAspect="1"/>
          </p:cNvPicPr>
          <p:nvPr>
            <p:custDataLst>
              <p:tags r:id="rId2"/>
            </p:custDataLst>
          </p:nvPr>
        </p:nvPicPr>
        <p:blipFill>
          <a:blip r:embed="rId11"/>
          <a:stretch>
            <a:fillRect/>
          </a:stretch>
        </p:blipFill>
        <p:spPr>
          <a:xfrm>
            <a:off x="1524000" y="6137276"/>
            <a:ext cx="539750" cy="720725"/>
          </a:xfrm>
          <a:prstGeom prst="rect">
            <a:avLst/>
          </a:prstGeom>
          <a:noFill/>
          <a:ln w="9525">
            <a:noFill/>
          </a:ln>
        </p:spPr>
      </p:pic>
      <p:pic>
        <p:nvPicPr>
          <p:cNvPr id="156675" name="图片 5"/>
          <p:cNvPicPr>
            <a:picLocks noChangeAspect="1"/>
          </p:cNvPicPr>
          <p:nvPr>
            <p:custDataLst>
              <p:tags r:id="rId3"/>
            </p:custDataLst>
          </p:nvPr>
        </p:nvPicPr>
        <p:blipFill>
          <a:blip r:embed="rId12"/>
          <a:stretch>
            <a:fillRect/>
          </a:stretch>
        </p:blipFill>
        <p:spPr>
          <a:xfrm>
            <a:off x="10128250" y="6132514"/>
            <a:ext cx="539750" cy="720725"/>
          </a:xfrm>
          <a:prstGeom prst="rect">
            <a:avLst/>
          </a:prstGeom>
          <a:noFill/>
          <a:ln w="9525">
            <a:noFill/>
          </a:ln>
        </p:spPr>
      </p:pic>
      <p:sp>
        <p:nvSpPr>
          <p:cNvPr id="15667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395</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605" name="Rectangle 17"/>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379922" name="Rectangle 18"/>
          <p:cNvSpPr>
            <a:spLocks noGrp="1" noChangeArrowheads="1"/>
          </p:cNvSpPr>
          <p:nvPr>
            <p:ph idx="9"/>
            <p:custDataLst>
              <p:tags r:id="rId4"/>
            </p:custDataLst>
          </p:nvPr>
        </p:nvSpPr>
        <p:spPr>
          <a:xfrm>
            <a:off x="1774826" y="908051"/>
            <a:ext cx="8664575" cy="1465263"/>
          </a:xfrm>
          <a:solidFill>
            <a:srgbClr val="D9D9D9"/>
          </a:solidFill>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模糊知识表示</a:t>
            </a:r>
          </a:p>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2）模糊假言三段论推理</a:t>
            </a:r>
          </a:p>
        </p:txBody>
      </p:sp>
      <p:sp>
        <p:nvSpPr>
          <p:cNvPr id="156679" name="矩形 1"/>
          <p:cNvSpPr/>
          <p:nvPr>
            <p:custDataLst>
              <p:tags r:id="rId5"/>
            </p:custDataLst>
          </p:nvPr>
        </p:nvSpPr>
        <p:spPr>
          <a:xfrm>
            <a:off x="4008438" y="2708275"/>
            <a:ext cx="3382962" cy="368300"/>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56680" name="文本框 2"/>
          <p:cNvSpPr txBox="1"/>
          <p:nvPr>
            <p:custDataLst>
              <p:tags r:id="rId6"/>
            </p:custDataLst>
          </p:nvPr>
        </p:nvSpPr>
        <p:spPr>
          <a:xfrm>
            <a:off x="3479801" y="2614931"/>
            <a:ext cx="5158105" cy="460375"/>
          </a:xfrm>
          <a:prstGeom prst="rect">
            <a:avLst/>
          </a:prstGeom>
          <a:solidFill>
            <a:schemeClr val="accent2"/>
          </a:solidFill>
          <a:ln w="9525">
            <a:noFill/>
          </a:ln>
        </p:spPr>
        <p:txBody>
          <a:bodyPr wrap="squar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en-US" sz="2400" dirty="0">
                <a:solidFill>
                  <a:srgbClr val="FFFFFF"/>
                </a:solidFill>
                <a:latin typeface="微软雅黑" panose="020B0503020204020204" pitchFamily="34" charset="-122"/>
              </a:rPr>
              <a:t>知识：</a:t>
            </a:r>
            <a:r>
              <a:rPr lang="en-US" altLang="zh-CN" sz="2400" dirty="0">
                <a:solidFill>
                  <a:srgbClr val="FFFFFF"/>
                </a:solidFill>
                <a:latin typeface="微软雅黑" panose="020B0503020204020204" pitchFamily="34" charset="-122"/>
              </a:rPr>
              <a:t>IF x is F THEN y is B</a:t>
            </a:r>
          </a:p>
        </p:txBody>
      </p:sp>
      <p:sp>
        <p:nvSpPr>
          <p:cNvPr id="156681" name="文本框 3"/>
          <p:cNvSpPr txBox="1"/>
          <p:nvPr>
            <p:custDataLst>
              <p:tags r:id="rId7"/>
            </p:custDataLst>
          </p:nvPr>
        </p:nvSpPr>
        <p:spPr>
          <a:xfrm>
            <a:off x="3479800" y="3303906"/>
            <a:ext cx="5158740" cy="460375"/>
          </a:xfrm>
          <a:prstGeom prst="rect">
            <a:avLst/>
          </a:prstGeom>
          <a:solidFill>
            <a:schemeClr val="accent2"/>
          </a:solidFill>
          <a:ln w="9525">
            <a:noFill/>
          </a:ln>
        </p:spPr>
        <p:txBody>
          <a:bodyPr wrap="squar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00000"/>
              </a:lnSpc>
              <a:spcAft>
                <a:spcPct val="0"/>
              </a:spcAft>
              <a:buNone/>
            </a:pPr>
            <a:r>
              <a:rPr lang="en-US" altLang="zh-CN" sz="2400" dirty="0">
                <a:solidFill>
                  <a:srgbClr val="FFFFFF"/>
                </a:solidFill>
                <a:latin typeface="微软雅黑" panose="020B0503020204020204" pitchFamily="34" charset="-122"/>
              </a:rPr>
              <a:t>        IF y is B THEN z is H</a:t>
            </a:r>
          </a:p>
        </p:txBody>
      </p:sp>
      <p:sp>
        <p:nvSpPr>
          <p:cNvPr id="156682" name="下箭头 4"/>
          <p:cNvSpPr/>
          <p:nvPr>
            <p:custDataLst>
              <p:tags r:id="rId8"/>
            </p:custDataLst>
          </p:nvPr>
        </p:nvSpPr>
        <p:spPr>
          <a:xfrm>
            <a:off x="5276850" y="3963989"/>
            <a:ext cx="1079500" cy="490537"/>
          </a:xfrm>
          <a:prstGeom prst="downArrow">
            <a:avLst>
              <a:gd name="adj1" fmla="val 50000"/>
              <a:gd name="adj2" fmla="val 50000"/>
            </a:avLst>
          </a:prstGeom>
          <a:solidFill>
            <a:schemeClr val="accent2"/>
          </a:solid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56683" name="文本框 5"/>
          <p:cNvSpPr txBox="1"/>
          <p:nvPr>
            <p:custDataLst>
              <p:tags r:id="rId9"/>
            </p:custDataLst>
          </p:nvPr>
        </p:nvSpPr>
        <p:spPr>
          <a:xfrm>
            <a:off x="3479800" y="4665664"/>
            <a:ext cx="5081588" cy="522287"/>
          </a:xfrm>
          <a:prstGeom prst="rect">
            <a:avLst/>
          </a:prstGeom>
          <a:gradFill rotWithShape="1">
            <a:gsLst>
              <a:gs pos="0">
                <a:srgbClr val="007BD3"/>
              </a:gs>
              <a:gs pos="100000">
                <a:srgbClr val="034373"/>
              </a:gs>
            </a:gsLst>
            <a:lin ang="5400000"/>
            <a:tileRect/>
          </a:grad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ctr" defTabSz="914400" eaLnBrk="1" hangingPunct="1">
              <a:lnSpc>
                <a:spcPct val="100000"/>
              </a:lnSpc>
              <a:spcAft>
                <a:spcPct val="0"/>
              </a:spcAft>
              <a:buNone/>
            </a:pPr>
            <a:r>
              <a:rPr lang="en-US" altLang="en-US" sz="2800" dirty="0">
                <a:solidFill>
                  <a:srgbClr val="FFFFFF"/>
                </a:solidFill>
                <a:latin typeface="微软雅黑" panose="020B0503020204020204" pitchFamily="34" charset="-122"/>
              </a:rPr>
              <a:t>结论：</a:t>
            </a:r>
            <a:r>
              <a:rPr lang="en-US" altLang="zh-CN" sz="2800" dirty="0">
                <a:solidFill>
                  <a:srgbClr val="FFFFFF"/>
                </a:solidFill>
                <a:latin typeface="微软雅黑" panose="020B0503020204020204" pitchFamily="34" charset="-122"/>
              </a:rPr>
              <a:t>IF x is F THEN z is H</a:t>
            </a:r>
          </a:p>
        </p:txBody>
      </p:sp>
    </p:spTree>
    <p:custDataLst>
      <p:tags r:id="rId1"/>
    </p:custDataLst>
    <p:extLst>
      <p:ext uri="{BB962C8B-B14F-4D97-AF65-F5344CB8AC3E}">
        <p14:creationId xmlns:p14="http://schemas.microsoft.com/office/powerpoint/2010/main" val="3769086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9922">
                                            <p:bg/>
                                          </p:spTgt>
                                        </p:tgtEl>
                                        <p:attrNameLst>
                                          <p:attrName>style.visibility</p:attrName>
                                        </p:attrNameLst>
                                      </p:cBhvr>
                                      <p:to>
                                        <p:strVal val="visible"/>
                                      </p:to>
                                    </p:set>
                                    <p:animEffect transition="in" filter="box(in)">
                                      <p:cBhvr>
                                        <p:cTn id="7" dur="500"/>
                                        <p:tgtEl>
                                          <p:spTgt spid="379922">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22" grpId="0" build="p"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图片 6"/>
          <p:cNvPicPr>
            <a:picLocks noChangeAspect="1"/>
          </p:cNvPicPr>
          <p:nvPr>
            <p:custDataLst>
              <p:tags r:id="rId2"/>
            </p:custDataLst>
          </p:nvPr>
        </p:nvPicPr>
        <p:blipFill>
          <a:blip r:embed="rId9"/>
          <a:stretch>
            <a:fillRect/>
          </a:stretch>
        </p:blipFill>
        <p:spPr>
          <a:xfrm>
            <a:off x="1524000" y="6137276"/>
            <a:ext cx="539750" cy="720725"/>
          </a:xfrm>
          <a:prstGeom prst="rect">
            <a:avLst/>
          </a:prstGeom>
          <a:noFill/>
          <a:ln w="9525">
            <a:noFill/>
          </a:ln>
        </p:spPr>
      </p:pic>
      <p:pic>
        <p:nvPicPr>
          <p:cNvPr id="157699" name="图片 5"/>
          <p:cNvPicPr>
            <a:picLocks noChangeAspect="1"/>
          </p:cNvPicPr>
          <p:nvPr>
            <p:custDataLst>
              <p:tags r:id="rId3"/>
            </p:custDataLst>
          </p:nvPr>
        </p:nvPicPr>
        <p:blipFill>
          <a:blip r:embed="rId10"/>
          <a:stretch>
            <a:fillRect/>
          </a:stretch>
        </p:blipFill>
        <p:spPr>
          <a:xfrm>
            <a:off x="10128250" y="6132514"/>
            <a:ext cx="539750" cy="720725"/>
          </a:xfrm>
          <a:prstGeom prst="rect">
            <a:avLst/>
          </a:prstGeom>
          <a:noFill/>
          <a:ln w="9525">
            <a:noFill/>
          </a:ln>
        </p:spPr>
      </p:pic>
      <p:sp>
        <p:nvSpPr>
          <p:cNvPr id="15770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396</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4629"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154630" name="Rectangle 3"/>
          <p:cNvSpPr>
            <a:spLocks noGrp="1" noChangeArrowheads="1"/>
          </p:cNvSpPr>
          <p:nvPr>
            <p:ph idx="9"/>
            <p:custDataLst>
              <p:tags r:id="rId4"/>
            </p:custDataLst>
          </p:nvPr>
        </p:nvSpPr>
        <p:spPr>
          <a:xfrm>
            <a:off x="1774826" y="908050"/>
            <a:ext cx="8435975" cy="692150"/>
          </a:xfrm>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简单模糊推理</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知识中只含有简单条件，且不带有可信度因子</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157703" name="Text Box 15"/>
          <p:cNvSpPr txBox="1"/>
          <p:nvPr>
            <p:custDataLst>
              <p:tags r:id="rId5"/>
            </p:custDataLst>
          </p:nvPr>
        </p:nvSpPr>
        <p:spPr>
          <a:xfrm>
            <a:off x="1774826" y="2058988"/>
            <a:ext cx="8621713" cy="1151918"/>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40000"/>
              </a:lnSpc>
              <a:spcAft>
                <a:spcPct val="0"/>
              </a:spcAft>
              <a:buClr>
                <a:schemeClr val="accent2"/>
              </a:buClr>
              <a:buFont typeface="Wingdings" panose="05000000000000000000" pitchFamily="2" charset="2"/>
              <a:buChar char="§"/>
            </a:pPr>
            <a:r>
              <a:rPr lang="en-US" altLang="zh-CN" sz="2600" b="1"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若已知输入为 </a:t>
            </a:r>
            <a:r>
              <a:rPr lang="en-US" altLang="zh-CN" sz="2600" b="1" i="1" dirty="0">
                <a:solidFill>
                  <a:srgbClr val="000000"/>
                </a:solidFill>
                <a:latin typeface="微软雅黑" panose="020B0503020204020204" pitchFamily="34" charset="-122"/>
              </a:rPr>
              <a:t>A</a:t>
            </a:r>
            <a:r>
              <a:rPr lang="en-US" altLang="en-US" sz="2600" b="1" dirty="0">
                <a:solidFill>
                  <a:srgbClr val="000000"/>
                </a:solidFill>
                <a:latin typeface="微软雅黑" panose="020B0503020204020204" pitchFamily="34" charset="-122"/>
              </a:rPr>
              <a:t>，则输出为 </a:t>
            </a:r>
            <a:r>
              <a:rPr lang="en-US" altLang="zh-CN" sz="2600" b="1" i="1" dirty="0">
                <a:solidFill>
                  <a:srgbClr val="000000"/>
                </a:solidFill>
                <a:latin typeface="微软雅黑" panose="020B0503020204020204" pitchFamily="34" charset="-122"/>
              </a:rPr>
              <a:t>B</a:t>
            </a:r>
            <a:r>
              <a:rPr lang="en-US" altLang="zh-CN" sz="2600" b="1"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；若现在已知输入为  ，则输出   </a:t>
            </a:r>
            <a:r>
              <a:rPr lang="en-US" altLang="zh-CN" sz="2600" b="1"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用合成规则求取</a:t>
            </a:r>
          </a:p>
        </p:txBody>
      </p:sp>
      <p:grpSp>
        <p:nvGrpSpPr>
          <p:cNvPr id="157704" name="Group 28"/>
          <p:cNvGrpSpPr/>
          <p:nvPr/>
        </p:nvGrpSpPr>
        <p:grpSpPr>
          <a:xfrm>
            <a:off x="2855914" y="2276477"/>
            <a:ext cx="7529513" cy="862013"/>
            <a:chOff x="936" y="1295"/>
            <a:chExt cx="4743" cy="543"/>
          </a:xfrm>
        </p:grpSpPr>
        <p:graphicFrame>
          <p:nvGraphicFramePr>
            <p:cNvPr id="157707" name="Object 16"/>
            <p:cNvGraphicFramePr/>
            <p:nvPr/>
          </p:nvGraphicFramePr>
          <p:xfrm>
            <a:off x="5426" y="1295"/>
            <a:ext cx="253" cy="230"/>
          </p:xfrm>
          <a:graphic>
            <a:graphicData uri="http://schemas.openxmlformats.org/presentationml/2006/ole">
              <mc:AlternateContent xmlns:mc="http://schemas.openxmlformats.org/markup-compatibility/2006">
                <mc:Choice xmlns:v="urn:schemas-microsoft-com:vml" Requires="v">
                  <p:oleObj r:id="rId11" imgW="177800" imgH="165100" progId="Equation.3">
                    <p:embed/>
                  </p:oleObj>
                </mc:Choice>
                <mc:Fallback>
                  <p:oleObj r:id="rId11" imgW="177800" imgH="165100" progId="Equation.3">
                    <p:embed/>
                    <p:pic>
                      <p:nvPicPr>
                        <p:cNvPr id="157707" name="Object 16"/>
                        <p:cNvPicPr/>
                        <p:nvPr/>
                      </p:nvPicPr>
                      <p:blipFill>
                        <a:blip r:embed="rId12"/>
                        <a:stretch>
                          <a:fillRect/>
                        </a:stretch>
                      </p:blipFill>
                      <p:spPr>
                        <a:xfrm>
                          <a:off x="5426" y="1295"/>
                          <a:ext cx="253" cy="230"/>
                        </a:xfrm>
                        <a:prstGeom prst="rect">
                          <a:avLst/>
                        </a:prstGeom>
                        <a:noFill/>
                        <a:ln w="38100">
                          <a:noFill/>
                          <a:miter/>
                        </a:ln>
                      </p:spPr>
                    </p:pic>
                  </p:oleObj>
                </mc:Fallback>
              </mc:AlternateContent>
            </a:graphicData>
          </a:graphic>
        </p:graphicFrame>
        <p:graphicFrame>
          <p:nvGraphicFramePr>
            <p:cNvPr id="157708" name="Object 17"/>
            <p:cNvGraphicFramePr/>
            <p:nvPr/>
          </p:nvGraphicFramePr>
          <p:xfrm>
            <a:off x="936" y="1613"/>
            <a:ext cx="263" cy="225"/>
          </p:xfrm>
          <a:graphic>
            <a:graphicData uri="http://schemas.openxmlformats.org/presentationml/2006/ole">
              <mc:AlternateContent xmlns:mc="http://schemas.openxmlformats.org/markup-compatibility/2006">
                <mc:Choice xmlns:v="urn:schemas-microsoft-com:vml" Requires="v">
                  <p:oleObj r:id="rId13" imgW="202565" imgH="177800" progId="Equation.DSMT4">
                    <p:embed/>
                  </p:oleObj>
                </mc:Choice>
                <mc:Fallback>
                  <p:oleObj r:id="rId13" imgW="202565" imgH="177800" progId="Equation.DSMT4">
                    <p:embed/>
                    <p:pic>
                      <p:nvPicPr>
                        <p:cNvPr id="157708" name="Object 17"/>
                        <p:cNvPicPr/>
                        <p:nvPr/>
                      </p:nvPicPr>
                      <p:blipFill>
                        <a:blip r:embed="rId14"/>
                        <a:stretch>
                          <a:fillRect/>
                        </a:stretch>
                      </p:blipFill>
                      <p:spPr>
                        <a:xfrm>
                          <a:off x="936" y="1613"/>
                          <a:ext cx="263" cy="225"/>
                        </a:xfrm>
                        <a:prstGeom prst="rect">
                          <a:avLst/>
                        </a:prstGeom>
                        <a:noFill/>
                        <a:ln w="38100">
                          <a:noFill/>
                          <a:miter/>
                        </a:ln>
                      </p:spPr>
                    </p:pic>
                  </p:oleObj>
                </mc:Fallback>
              </mc:AlternateContent>
            </a:graphicData>
          </a:graphic>
        </p:graphicFrame>
        <p:graphicFrame>
          <p:nvGraphicFramePr>
            <p:cNvPr id="157709" name="Object 18"/>
            <p:cNvGraphicFramePr/>
            <p:nvPr/>
          </p:nvGraphicFramePr>
          <p:xfrm>
            <a:off x="2840" y="1624"/>
            <a:ext cx="985" cy="213"/>
          </p:xfrm>
          <a:graphic>
            <a:graphicData uri="http://schemas.openxmlformats.org/presentationml/2006/ole">
              <mc:AlternateContent xmlns:mc="http://schemas.openxmlformats.org/markup-compatibility/2006">
                <mc:Choice xmlns:v="urn:schemas-microsoft-com:vml" Requires="v">
                  <p:oleObj r:id="rId15" imgW="760730" imgH="177800" progId="Equation.DSMT4">
                    <p:embed/>
                  </p:oleObj>
                </mc:Choice>
                <mc:Fallback>
                  <p:oleObj r:id="rId15" imgW="760730" imgH="177800" progId="Equation.DSMT4">
                    <p:embed/>
                    <p:pic>
                      <p:nvPicPr>
                        <p:cNvPr id="157709" name="Object 18"/>
                        <p:cNvPicPr/>
                        <p:nvPr/>
                      </p:nvPicPr>
                      <p:blipFill>
                        <a:blip r:embed="rId16"/>
                        <a:stretch>
                          <a:fillRect/>
                        </a:stretch>
                      </p:blipFill>
                      <p:spPr>
                        <a:xfrm>
                          <a:off x="2840" y="1624"/>
                          <a:ext cx="985" cy="213"/>
                        </a:xfrm>
                        <a:prstGeom prst="rect">
                          <a:avLst/>
                        </a:prstGeom>
                        <a:noFill/>
                        <a:ln w="38100">
                          <a:noFill/>
                          <a:miter/>
                        </a:ln>
                      </p:spPr>
                    </p:pic>
                  </p:oleObj>
                </mc:Fallback>
              </mc:AlternateContent>
            </a:graphicData>
          </a:graphic>
        </p:graphicFrame>
      </p:grpSp>
      <p:sp>
        <p:nvSpPr>
          <p:cNvPr id="157705" name="Text Box 21"/>
          <p:cNvSpPr txBox="1"/>
          <p:nvPr>
            <p:custDataLst>
              <p:tags r:id="rId6"/>
            </p:custDataLst>
          </p:nvPr>
        </p:nvSpPr>
        <p:spPr>
          <a:xfrm>
            <a:off x="1774825" y="3462339"/>
            <a:ext cx="8701088" cy="1491615"/>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fontAlgn="b" hangingPunct="1">
              <a:lnSpc>
                <a:spcPct val="100000"/>
              </a:lnSpc>
              <a:spcBef>
                <a:spcPct val="50000"/>
              </a:spcBef>
              <a:spcAft>
                <a:spcPct val="0"/>
              </a:spcAft>
              <a:buClr>
                <a:schemeClr val="accent2"/>
              </a:buClr>
              <a:buFont typeface="Wingdings" panose="05000000000000000000" pitchFamily="2" charset="2"/>
              <a:buChar char="§"/>
            </a:pPr>
            <a:r>
              <a:rPr lang="en-US" altLang="zh-CN" sz="2600" dirty="0">
                <a:solidFill>
                  <a:srgbClr val="000000"/>
                </a:solidFill>
                <a:latin typeface="微软雅黑" panose="020B0503020204020204" pitchFamily="34" charset="-122"/>
              </a:rPr>
              <a:t> </a:t>
            </a:r>
            <a:r>
              <a:rPr lang="en-US" altLang="en-US" sz="2600" dirty="0">
                <a:solidFill>
                  <a:srgbClr val="000000"/>
                </a:solidFill>
                <a:latin typeface="微软雅黑" panose="020B0503020204020204" pitchFamily="34" charset="-122"/>
              </a:rPr>
              <a:t>如果已知证据是</a:t>
            </a:r>
            <a:r>
              <a:rPr lang="en-US" altLang="zh-CN" sz="2600" dirty="0">
                <a:solidFill>
                  <a:srgbClr val="000000"/>
                </a:solidFill>
                <a:latin typeface="微软雅黑" panose="020B0503020204020204" pitchFamily="34" charset="-122"/>
              </a:rPr>
              <a:t>y is B</a:t>
            </a:r>
            <a:r>
              <a:rPr lang="en-US" altLang="zh-CN" sz="2600" dirty="0">
                <a:solidFill>
                  <a:srgbClr val="000000"/>
                </a:solidFill>
                <a:latin typeface="微软雅黑" panose="020B0503020204020204" pitchFamily="34" charset="-122"/>
                <a:sym typeface="宋体" panose="02010600030101010101" pitchFamily="2" charset="-122"/>
              </a:rPr>
              <a:t>'</a:t>
            </a:r>
            <a:r>
              <a:rPr lang="en-US" altLang="en-US" sz="2600" dirty="0">
                <a:solidFill>
                  <a:srgbClr val="000000"/>
                </a:solidFill>
                <a:latin typeface="微软雅黑" panose="020B0503020204020204" pitchFamily="34" charset="-122"/>
              </a:rPr>
              <a:t>，且</a:t>
            </a:r>
            <a:r>
              <a:rPr lang="en-US" altLang="zh-CN" sz="2600" dirty="0">
                <a:solidFill>
                  <a:srgbClr val="000000"/>
                </a:solidFill>
                <a:latin typeface="微软雅黑" panose="020B0503020204020204" pitchFamily="34" charset="-122"/>
              </a:rPr>
              <a:t>B</a:t>
            </a:r>
            <a:r>
              <a:rPr lang="en-US" altLang="en-US" sz="2600" dirty="0">
                <a:solidFill>
                  <a:srgbClr val="000000"/>
                </a:solidFill>
                <a:latin typeface="微软雅黑" panose="020B0503020204020204" pitchFamily="34" charset="-122"/>
              </a:rPr>
              <a:t>与 </a:t>
            </a:r>
            <a:r>
              <a:rPr lang="en-US" altLang="zh-CN" sz="2600" dirty="0">
                <a:solidFill>
                  <a:srgbClr val="000000"/>
                </a:solidFill>
                <a:latin typeface="微软雅黑" panose="020B0503020204020204" pitchFamily="34" charset="-122"/>
              </a:rPr>
              <a:t>B’</a:t>
            </a:r>
            <a:r>
              <a:rPr lang="en-US" altLang="en-US" sz="2600" dirty="0">
                <a:solidFill>
                  <a:srgbClr val="000000"/>
                </a:solidFill>
                <a:latin typeface="微软雅黑" panose="020B0503020204020204" pitchFamily="34" charset="-122"/>
              </a:rPr>
              <a:t>可以模糊匹配，则通过下述合成运算求出</a:t>
            </a:r>
            <a:r>
              <a:rPr lang="en-US" altLang="zh-CN" sz="2600" dirty="0">
                <a:solidFill>
                  <a:srgbClr val="000000"/>
                </a:solidFill>
                <a:latin typeface="微软雅黑" panose="020B0503020204020204" pitchFamily="34" charset="-122"/>
              </a:rPr>
              <a:t>A</a:t>
            </a:r>
            <a:r>
              <a:rPr lang="en-US" altLang="zh-CN" sz="2600" dirty="0">
                <a:solidFill>
                  <a:srgbClr val="000000"/>
                </a:solidFill>
                <a:latin typeface="微软雅黑" panose="020B0503020204020204" pitchFamily="34" charset="-122"/>
                <a:sym typeface="宋体" panose="02010600030101010101" pitchFamily="2" charset="-122"/>
              </a:rPr>
              <a:t>'</a:t>
            </a:r>
            <a:r>
              <a:rPr lang="en-US" altLang="en-US" sz="2600" dirty="0">
                <a:solidFill>
                  <a:srgbClr val="000000"/>
                </a:solidFill>
                <a:latin typeface="微软雅黑" panose="020B0503020204020204" pitchFamily="34" charset="-122"/>
                <a:sym typeface="宋体" panose="02010600030101010101" pitchFamily="2" charset="-122"/>
              </a:rPr>
              <a:t>：</a:t>
            </a:r>
            <a:endParaRPr lang="en-US" altLang="en-US" sz="2600" dirty="0">
              <a:solidFill>
                <a:srgbClr val="000000"/>
              </a:solidFill>
              <a:latin typeface="微软雅黑" panose="020B0503020204020204" pitchFamily="34" charset="-122"/>
            </a:endParaRPr>
          </a:p>
          <a:p>
            <a:pPr marL="0" indent="0" algn="ctr" defTabSz="914400" eaLnBrk="1" hangingPunct="1">
              <a:lnSpc>
                <a:spcPct val="100000"/>
              </a:lnSpc>
              <a:spcBef>
                <a:spcPct val="50000"/>
              </a:spcBef>
              <a:spcAft>
                <a:spcPct val="0"/>
              </a:spcAft>
              <a:buNone/>
            </a:pPr>
            <a:r>
              <a:rPr lang="en-US" altLang="zh-CN" sz="2600" dirty="0">
                <a:solidFill>
                  <a:srgbClr val="000000"/>
                </a:solidFill>
                <a:latin typeface="微软雅黑" panose="020B0503020204020204" pitchFamily="34" charset="-122"/>
                <a:sym typeface="宋体" panose="02010600030101010101" pitchFamily="2" charset="-122"/>
              </a:rPr>
              <a:t>A' = R</a:t>
            </a:r>
            <a:r>
              <a:rPr lang="en-US" altLang="en-US" sz="2600" dirty="0">
                <a:solidFill>
                  <a:srgbClr val="000000"/>
                </a:solidFill>
                <a:latin typeface="微软雅黑" panose="020B0503020204020204" pitchFamily="34" charset="-122"/>
                <a:sym typeface="宋体" panose="02010600030101010101" pitchFamily="2" charset="-122"/>
              </a:rPr>
              <a:t>○</a:t>
            </a:r>
            <a:r>
              <a:rPr lang="en-US" altLang="zh-CN" sz="2600" dirty="0">
                <a:solidFill>
                  <a:srgbClr val="000000"/>
                </a:solidFill>
                <a:latin typeface="微软雅黑" panose="020B0503020204020204" pitchFamily="34" charset="-122"/>
                <a:sym typeface="宋体" panose="02010600030101010101" pitchFamily="2" charset="-122"/>
              </a:rPr>
              <a:t>B'</a:t>
            </a:r>
          </a:p>
        </p:txBody>
      </p:sp>
      <p:sp>
        <p:nvSpPr>
          <p:cNvPr id="157706" name="文本框 1"/>
          <p:cNvSpPr txBox="1"/>
          <p:nvPr>
            <p:custDataLst>
              <p:tags r:id="rId7"/>
            </p:custDataLst>
          </p:nvPr>
        </p:nvSpPr>
        <p:spPr>
          <a:xfrm>
            <a:off x="1755775" y="5218113"/>
            <a:ext cx="8720138" cy="1135054"/>
          </a:xfrm>
          <a:prstGeom prst="rect">
            <a:avLst/>
          </a:prstGeom>
          <a:solidFill>
            <a:schemeClr val="bg1"/>
          </a:solidFill>
          <a:ln w="12700" cap="flat" cmpd="sng">
            <a:solidFill>
              <a:srgbClr val="77828D"/>
            </a:solidFill>
            <a:prstDash val="solid"/>
            <a:round/>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50000"/>
              </a:lnSpc>
              <a:spcAft>
                <a:spcPct val="0"/>
              </a:spcAft>
              <a:buNone/>
            </a:pPr>
            <a:r>
              <a:rPr lang="en-US" altLang="en-US" sz="2400" dirty="0">
                <a:solidFill>
                  <a:srgbClr val="000000"/>
                </a:solidFill>
                <a:latin typeface="微软雅黑" panose="020B0503020204020204" pitchFamily="34" charset="-122"/>
              </a:rPr>
              <a:t>若模糊假言三段论成立，则 r3 的模糊关系 R3 可由 R1 与 R2 的合成得到。即 R3=R1ο R2</a:t>
            </a:r>
          </a:p>
        </p:txBody>
      </p:sp>
    </p:spTree>
    <p:custDataLst>
      <p:tags r:id="rId1"/>
    </p:custDataLst>
    <p:extLst>
      <p:ext uri="{BB962C8B-B14F-4D97-AF65-F5344CB8AC3E}">
        <p14:creationId xmlns:p14="http://schemas.microsoft.com/office/powerpoint/2010/main" val="305159273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图片 6"/>
          <p:cNvPicPr>
            <a:picLocks noChangeAspect="1"/>
          </p:cNvPicPr>
          <p:nvPr>
            <p:custDataLst>
              <p:tags r:id="rId2"/>
            </p:custDataLst>
          </p:nvPr>
        </p:nvPicPr>
        <p:blipFill>
          <a:blip r:embed="rId8"/>
          <a:stretch>
            <a:fillRect/>
          </a:stretch>
        </p:blipFill>
        <p:spPr>
          <a:xfrm>
            <a:off x="1524000" y="6137276"/>
            <a:ext cx="539750" cy="720725"/>
          </a:xfrm>
          <a:prstGeom prst="rect">
            <a:avLst/>
          </a:prstGeom>
          <a:noFill/>
          <a:ln w="9525">
            <a:noFill/>
          </a:ln>
        </p:spPr>
      </p:pic>
      <p:pic>
        <p:nvPicPr>
          <p:cNvPr id="158723" name="图片 5"/>
          <p:cNvPicPr>
            <a:picLocks noChangeAspect="1"/>
          </p:cNvPicPr>
          <p:nvPr>
            <p:custDataLst>
              <p:tags r:id="rId3"/>
            </p:custDataLst>
          </p:nvPr>
        </p:nvPicPr>
        <p:blipFill>
          <a:blip r:embed="rId9"/>
          <a:stretch>
            <a:fillRect/>
          </a:stretch>
        </p:blipFill>
        <p:spPr>
          <a:xfrm>
            <a:off x="10128250" y="6132514"/>
            <a:ext cx="539750" cy="720725"/>
          </a:xfrm>
          <a:prstGeom prst="rect">
            <a:avLst/>
          </a:prstGeom>
          <a:noFill/>
          <a:ln w="9525">
            <a:noFill/>
          </a:ln>
        </p:spPr>
      </p:pic>
      <p:sp>
        <p:nvSpPr>
          <p:cNvPr id="15872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397</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653"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155654" name="Rectangle 3"/>
          <p:cNvSpPr>
            <a:spLocks noGrp="1" noChangeArrowheads="1"/>
          </p:cNvSpPr>
          <p:nvPr>
            <p:ph idx="9"/>
            <p:custDataLst>
              <p:tags r:id="rId4"/>
            </p:custDataLst>
          </p:nvPr>
        </p:nvSpPr>
        <p:spPr>
          <a:xfrm>
            <a:off x="1774826" y="908050"/>
            <a:ext cx="8435975" cy="692150"/>
          </a:xfrm>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对 IF  A  THEN  B 类型的模糊规则的推理  </a:t>
            </a:r>
          </a:p>
        </p:txBody>
      </p:sp>
      <p:sp>
        <p:nvSpPr>
          <p:cNvPr id="428047" name="Text Box 15"/>
          <p:cNvSpPr txBox="1"/>
          <p:nvPr>
            <p:custDataLst>
              <p:tags r:id="rId5"/>
            </p:custDataLst>
          </p:nvPr>
        </p:nvSpPr>
        <p:spPr>
          <a:xfrm>
            <a:off x="1866900" y="1676401"/>
            <a:ext cx="8458200" cy="5129213"/>
          </a:xfrm>
          <a:prstGeom prst="rect">
            <a:avLst/>
          </a:prstGeom>
          <a:gradFill rotWithShape="0">
            <a:gsLst>
              <a:gs pos="0">
                <a:srgbClr val="FFFFFF"/>
              </a:gs>
              <a:gs pos="100000">
                <a:srgbClr val="FFFF99"/>
              </a:gs>
            </a:gsLst>
            <a:lin ang="5400000" scaled="1"/>
            <a:tileRect/>
          </a:gra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40000"/>
              </a:lnSpc>
              <a:spcAft>
                <a:spcPct val="0"/>
              </a:spcAft>
              <a:buClr>
                <a:schemeClr val="accent2"/>
              </a:buClr>
              <a:buFont typeface="Wingdings" panose="05000000000000000000" pitchFamily="2" charset="2"/>
              <a:buChar char="§"/>
            </a:pPr>
            <a:r>
              <a:rPr lang="en-US" altLang="zh-CN" sz="2600" b="1"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例</a:t>
            </a:r>
            <a:r>
              <a:rPr lang="en-US" altLang="zh-CN" sz="2600" b="1" dirty="0">
                <a:solidFill>
                  <a:srgbClr val="000000"/>
                </a:solidFill>
                <a:latin typeface="微软雅黑" panose="020B0503020204020204" pitchFamily="34" charset="-122"/>
              </a:rPr>
              <a:t>9  </a:t>
            </a:r>
            <a:r>
              <a:rPr lang="en-US" altLang="en-US" sz="2600" b="1" dirty="0">
                <a:solidFill>
                  <a:srgbClr val="000000"/>
                </a:solidFill>
                <a:latin typeface="微软雅黑" panose="020B0503020204020204" pitchFamily="34" charset="-122"/>
              </a:rPr>
              <a:t>已知输入的模糊集合</a:t>
            </a:r>
            <a:r>
              <a:rPr lang="en-US" altLang="zh-CN" sz="2600" b="1" i="1" dirty="0">
                <a:solidFill>
                  <a:srgbClr val="000000"/>
                </a:solidFill>
                <a:latin typeface="微软雅黑" panose="020B0503020204020204" pitchFamily="34" charset="-122"/>
              </a:rPr>
              <a:t>A</a:t>
            </a:r>
            <a:r>
              <a:rPr lang="en-US" altLang="en-US" sz="2600" b="1" dirty="0">
                <a:solidFill>
                  <a:srgbClr val="000000"/>
                </a:solidFill>
                <a:latin typeface="微软雅黑" panose="020B0503020204020204" pitchFamily="34" charset="-122"/>
              </a:rPr>
              <a:t>和输出的模糊集合</a:t>
            </a:r>
            <a:r>
              <a:rPr lang="en-US" altLang="zh-CN" sz="2600" b="1" i="1" dirty="0">
                <a:solidFill>
                  <a:srgbClr val="000000"/>
                </a:solidFill>
                <a:latin typeface="微软雅黑" panose="020B0503020204020204" pitchFamily="34" charset="-122"/>
              </a:rPr>
              <a:t>B</a:t>
            </a:r>
            <a:r>
              <a:rPr lang="en-US" altLang="en-US" sz="2600" b="1" dirty="0">
                <a:solidFill>
                  <a:srgbClr val="000000"/>
                </a:solidFill>
                <a:latin typeface="微软雅黑" panose="020B0503020204020204" pitchFamily="34" charset="-122"/>
              </a:rPr>
              <a:t>：</a:t>
            </a: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p:txBody>
      </p:sp>
      <p:graphicFrame>
        <p:nvGraphicFramePr>
          <p:cNvPr id="428058" name="Object 26"/>
          <p:cNvGraphicFramePr/>
          <p:nvPr/>
        </p:nvGraphicFramePr>
        <p:xfrm>
          <a:off x="2971800" y="2438400"/>
          <a:ext cx="6611938" cy="457200"/>
        </p:xfrm>
        <a:graphic>
          <a:graphicData uri="http://schemas.openxmlformats.org/presentationml/2006/ole">
            <mc:AlternateContent xmlns:mc="http://schemas.openxmlformats.org/markup-compatibility/2006">
              <mc:Choice xmlns:v="urn:schemas-microsoft-com:vml" Requires="v">
                <p:oleObj r:id="rId10" imgW="2984500" imgH="203200" progId="Equation.DSMT4">
                  <p:embed/>
                </p:oleObj>
              </mc:Choice>
              <mc:Fallback>
                <p:oleObj r:id="rId10" imgW="2984500" imgH="203200" progId="Equation.DSMT4">
                  <p:embed/>
                  <p:pic>
                    <p:nvPicPr>
                      <p:cNvPr id="428058" name="Object 26"/>
                      <p:cNvPicPr/>
                      <p:nvPr/>
                    </p:nvPicPr>
                    <p:blipFill>
                      <a:blip r:embed="rId11"/>
                      <a:stretch>
                        <a:fillRect/>
                      </a:stretch>
                    </p:blipFill>
                    <p:spPr>
                      <a:xfrm>
                        <a:off x="2971800" y="2438400"/>
                        <a:ext cx="6611938" cy="457200"/>
                      </a:xfrm>
                      <a:prstGeom prst="rect">
                        <a:avLst/>
                      </a:prstGeom>
                      <a:noFill/>
                      <a:ln w="38100">
                        <a:noFill/>
                        <a:miter/>
                      </a:ln>
                    </p:spPr>
                  </p:pic>
                </p:oleObj>
              </mc:Fallback>
            </mc:AlternateContent>
          </a:graphicData>
        </a:graphic>
      </p:graphicFrame>
      <p:graphicFrame>
        <p:nvGraphicFramePr>
          <p:cNvPr id="428057" name="Object 25"/>
          <p:cNvGraphicFramePr/>
          <p:nvPr/>
        </p:nvGraphicFramePr>
        <p:xfrm>
          <a:off x="2981326" y="2971800"/>
          <a:ext cx="5237163" cy="457200"/>
        </p:xfrm>
        <a:graphic>
          <a:graphicData uri="http://schemas.openxmlformats.org/presentationml/2006/ole">
            <mc:AlternateContent xmlns:mc="http://schemas.openxmlformats.org/markup-compatibility/2006">
              <mc:Choice xmlns:v="urn:schemas-microsoft-com:vml" Requires="v">
                <p:oleObj r:id="rId12" imgW="2362200" imgH="203200" progId="Equation.DSMT4">
                  <p:embed/>
                </p:oleObj>
              </mc:Choice>
              <mc:Fallback>
                <p:oleObj r:id="rId12" imgW="2362200" imgH="203200" progId="Equation.DSMT4">
                  <p:embed/>
                  <p:pic>
                    <p:nvPicPr>
                      <p:cNvPr id="428057" name="Object 25"/>
                      <p:cNvPicPr/>
                      <p:nvPr/>
                    </p:nvPicPr>
                    <p:blipFill>
                      <a:blip r:embed="rId13"/>
                      <a:stretch>
                        <a:fillRect/>
                      </a:stretch>
                    </p:blipFill>
                    <p:spPr>
                      <a:xfrm>
                        <a:off x="2981326" y="2971800"/>
                        <a:ext cx="5237163" cy="457200"/>
                      </a:xfrm>
                      <a:prstGeom prst="rect">
                        <a:avLst/>
                      </a:prstGeom>
                      <a:noFill/>
                      <a:ln w="38100">
                        <a:noFill/>
                        <a:miter/>
                      </a:ln>
                    </p:spPr>
                  </p:pic>
                </p:oleObj>
              </mc:Fallback>
            </mc:AlternateContent>
          </a:graphicData>
        </a:graphic>
      </p:graphicFrame>
      <p:sp>
        <p:nvSpPr>
          <p:cNvPr id="428062" name="Rectangle 30"/>
          <p:cNvSpPr/>
          <p:nvPr>
            <p:custDataLst>
              <p:tags r:id="rId6"/>
            </p:custDataLst>
          </p:nvPr>
        </p:nvSpPr>
        <p:spPr>
          <a:xfrm>
            <a:off x="1905000" y="3702050"/>
            <a:ext cx="5702300" cy="491490"/>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Clr>
                <a:srgbClr val="0000FF"/>
              </a:buClr>
              <a:buFont typeface="Wingdings" panose="05000000000000000000" pitchFamily="2" charset="2"/>
              <a:buChar char="§"/>
            </a:pPr>
            <a:r>
              <a:rPr lang="en-US" altLang="en-US" sz="2600" b="1" dirty="0">
                <a:solidFill>
                  <a:srgbClr val="000000"/>
                </a:solidFill>
                <a:latin typeface="微软雅黑" panose="020B0503020204020204" pitchFamily="34" charset="-122"/>
              </a:rPr>
              <a:t>前面</a:t>
            </a:r>
            <a:r>
              <a:rPr lang="zh-CN" altLang="en-US" sz="2600" b="1" dirty="0">
                <a:solidFill>
                  <a:srgbClr val="000000"/>
                </a:solidFill>
                <a:latin typeface="微软雅黑" panose="020B0503020204020204" pitchFamily="34" charset="-122"/>
              </a:rPr>
              <a:t>例</a:t>
            </a:r>
            <a:r>
              <a:rPr lang="en-US" altLang="zh-CN" sz="2600" b="1" dirty="0">
                <a:solidFill>
                  <a:srgbClr val="000000"/>
                </a:solidFill>
                <a:latin typeface="微软雅黑" panose="020B0503020204020204" pitchFamily="34" charset="-122"/>
              </a:rPr>
              <a:t>4.7</a:t>
            </a:r>
            <a:r>
              <a:rPr lang="en-US" altLang="en-US" sz="2600" b="1" dirty="0">
                <a:solidFill>
                  <a:srgbClr val="000000"/>
                </a:solidFill>
                <a:latin typeface="微软雅黑" panose="020B0503020204020204" pitchFamily="34" charset="-122"/>
              </a:rPr>
              <a:t>已经求得模糊关系R为：</a:t>
            </a:r>
          </a:p>
        </p:txBody>
      </p:sp>
      <p:graphicFrame>
        <p:nvGraphicFramePr>
          <p:cNvPr id="428064" name="Object 32"/>
          <p:cNvGraphicFramePr/>
          <p:nvPr/>
        </p:nvGraphicFramePr>
        <p:xfrm>
          <a:off x="3124200" y="4267201"/>
          <a:ext cx="2655888" cy="2335213"/>
        </p:xfrm>
        <a:graphic>
          <a:graphicData uri="http://schemas.openxmlformats.org/presentationml/2006/ole">
            <mc:AlternateContent xmlns:mc="http://schemas.openxmlformats.org/markup-compatibility/2006">
              <mc:Choice xmlns:v="urn:schemas-microsoft-com:vml" Requires="v">
                <p:oleObj r:id="rId14" imgW="1612900" imgH="1143000" progId="Equation.3">
                  <p:embed/>
                </p:oleObj>
              </mc:Choice>
              <mc:Fallback>
                <p:oleObj r:id="rId14" imgW="1612900" imgH="1143000" progId="Equation.3">
                  <p:embed/>
                  <p:pic>
                    <p:nvPicPr>
                      <p:cNvPr id="428064" name="Object 32"/>
                      <p:cNvPicPr/>
                      <p:nvPr/>
                    </p:nvPicPr>
                    <p:blipFill>
                      <a:blip r:embed="rId15"/>
                      <a:stretch>
                        <a:fillRect/>
                      </a:stretch>
                    </p:blipFill>
                    <p:spPr>
                      <a:xfrm>
                        <a:off x="3124200" y="4267201"/>
                        <a:ext cx="2655888" cy="2335213"/>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4039604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8047"/>
                                        </p:tgtEl>
                                        <p:attrNameLst>
                                          <p:attrName>style.visibility</p:attrName>
                                        </p:attrNameLst>
                                      </p:cBhvr>
                                      <p:to>
                                        <p:strVal val="visible"/>
                                      </p:to>
                                    </p:set>
                                    <p:animEffect transition="in" filter="blinds(horizontal)">
                                      <p:cBhvr>
                                        <p:cTn id="7" dur="500"/>
                                        <p:tgtEl>
                                          <p:spTgt spid="42804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28058"/>
                                        </p:tgtEl>
                                        <p:attrNameLst>
                                          <p:attrName>style.visibility</p:attrName>
                                        </p:attrNameLst>
                                      </p:cBhvr>
                                      <p:to>
                                        <p:strVal val="visible"/>
                                      </p:to>
                                    </p:set>
                                    <p:anim calcmode="lin" valueType="num">
                                      <p:cBhvr>
                                        <p:cTn id="11" dur="500" fill="hold"/>
                                        <p:tgtEl>
                                          <p:spTgt spid="428058"/>
                                        </p:tgtEl>
                                        <p:attrNameLst>
                                          <p:attrName>ppt_x</p:attrName>
                                        </p:attrNameLst>
                                      </p:cBhvr>
                                      <p:tavLst>
                                        <p:tav tm="0">
                                          <p:val>
                                            <p:strVal val="0-#ppt_w/2"/>
                                          </p:val>
                                        </p:tav>
                                        <p:tav tm="100000">
                                          <p:val>
                                            <p:strVal val="#ppt_x"/>
                                          </p:val>
                                        </p:tav>
                                      </p:tavLst>
                                    </p:anim>
                                    <p:anim calcmode="lin" valueType="num">
                                      <p:cBhvr>
                                        <p:cTn id="12" dur="500" fill="hold"/>
                                        <p:tgtEl>
                                          <p:spTgt spid="42805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428057"/>
                                        </p:tgtEl>
                                        <p:attrNameLst>
                                          <p:attrName>style.visibility</p:attrName>
                                        </p:attrNameLst>
                                      </p:cBhvr>
                                      <p:to>
                                        <p:strVal val="visible"/>
                                      </p:to>
                                    </p:set>
                                    <p:anim calcmode="lin" valueType="num">
                                      <p:cBhvr>
                                        <p:cTn id="16" dur="500" fill="hold"/>
                                        <p:tgtEl>
                                          <p:spTgt spid="428057"/>
                                        </p:tgtEl>
                                        <p:attrNameLst>
                                          <p:attrName>ppt_x</p:attrName>
                                        </p:attrNameLst>
                                      </p:cBhvr>
                                      <p:tavLst>
                                        <p:tav tm="0">
                                          <p:val>
                                            <p:strVal val="0-#ppt_w/2"/>
                                          </p:val>
                                        </p:tav>
                                        <p:tav tm="100000">
                                          <p:val>
                                            <p:strVal val="#ppt_x"/>
                                          </p:val>
                                        </p:tav>
                                      </p:tavLst>
                                    </p:anim>
                                    <p:anim calcmode="lin" valueType="num">
                                      <p:cBhvr>
                                        <p:cTn id="17" dur="500" fill="hold"/>
                                        <p:tgtEl>
                                          <p:spTgt spid="428057"/>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28062"/>
                                        </p:tgtEl>
                                        <p:attrNameLst>
                                          <p:attrName>style.visibility</p:attrName>
                                        </p:attrNameLst>
                                      </p:cBhvr>
                                      <p:to>
                                        <p:strVal val="visible"/>
                                      </p:to>
                                    </p:set>
                                    <p:anim calcmode="lin" valueType="num">
                                      <p:cBhvr>
                                        <p:cTn id="22" dur="500" fill="hold"/>
                                        <p:tgtEl>
                                          <p:spTgt spid="428062"/>
                                        </p:tgtEl>
                                        <p:attrNameLst>
                                          <p:attrName>ppt_x</p:attrName>
                                        </p:attrNameLst>
                                      </p:cBhvr>
                                      <p:tavLst>
                                        <p:tav tm="0">
                                          <p:val>
                                            <p:strVal val="#ppt_x"/>
                                          </p:val>
                                        </p:tav>
                                        <p:tav tm="100000">
                                          <p:val>
                                            <p:strVal val="#ppt_x"/>
                                          </p:val>
                                        </p:tav>
                                      </p:tavLst>
                                    </p:anim>
                                    <p:anim calcmode="lin" valueType="num">
                                      <p:cBhvr>
                                        <p:cTn id="23" dur="500" fill="hold"/>
                                        <p:tgtEl>
                                          <p:spTgt spid="428062"/>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2" fill="hold" nodeType="afterEffect">
                                  <p:stCondLst>
                                    <p:cond delay="0"/>
                                  </p:stCondLst>
                                  <p:childTnLst>
                                    <p:set>
                                      <p:cBhvr>
                                        <p:cTn id="26" dur="1" fill="hold">
                                          <p:stCondLst>
                                            <p:cond delay="0"/>
                                          </p:stCondLst>
                                        </p:cTn>
                                        <p:tgtEl>
                                          <p:spTgt spid="428064"/>
                                        </p:tgtEl>
                                        <p:attrNameLst>
                                          <p:attrName>style.visibility</p:attrName>
                                        </p:attrNameLst>
                                      </p:cBhvr>
                                      <p:to>
                                        <p:strVal val="visible"/>
                                      </p:to>
                                    </p:set>
                                    <p:anim calcmode="lin" valueType="num">
                                      <p:cBhvr>
                                        <p:cTn id="27" dur="500" fill="hold"/>
                                        <p:tgtEl>
                                          <p:spTgt spid="428064"/>
                                        </p:tgtEl>
                                        <p:attrNameLst>
                                          <p:attrName>ppt_x</p:attrName>
                                        </p:attrNameLst>
                                      </p:cBhvr>
                                      <p:tavLst>
                                        <p:tav tm="0">
                                          <p:val>
                                            <p:strVal val="1+#ppt_w/2"/>
                                          </p:val>
                                        </p:tav>
                                        <p:tav tm="100000">
                                          <p:val>
                                            <p:strVal val="#ppt_x"/>
                                          </p:val>
                                        </p:tav>
                                      </p:tavLst>
                                    </p:anim>
                                    <p:anim calcmode="lin" valueType="num">
                                      <p:cBhvr>
                                        <p:cTn id="28" dur="500" fill="hold"/>
                                        <p:tgtEl>
                                          <p:spTgt spid="4280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47" grpId="0" bldLvl="0" animBg="1"/>
      <p:bldP spid="428062"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图片 6"/>
          <p:cNvPicPr>
            <a:picLocks noChangeAspect="1"/>
          </p:cNvPicPr>
          <p:nvPr>
            <p:custDataLst>
              <p:tags r:id="rId2"/>
            </p:custDataLst>
          </p:nvPr>
        </p:nvPicPr>
        <p:blipFill>
          <a:blip r:embed="rId11"/>
          <a:stretch>
            <a:fillRect/>
          </a:stretch>
        </p:blipFill>
        <p:spPr>
          <a:xfrm>
            <a:off x="1524000" y="6137276"/>
            <a:ext cx="539750" cy="720725"/>
          </a:xfrm>
          <a:prstGeom prst="rect">
            <a:avLst/>
          </a:prstGeom>
          <a:noFill/>
          <a:ln w="9525">
            <a:noFill/>
          </a:ln>
        </p:spPr>
      </p:pic>
      <p:pic>
        <p:nvPicPr>
          <p:cNvPr id="159747" name="图片 5"/>
          <p:cNvPicPr>
            <a:picLocks noChangeAspect="1"/>
          </p:cNvPicPr>
          <p:nvPr>
            <p:custDataLst>
              <p:tags r:id="rId3"/>
            </p:custDataLst>
          </p:nvPr>
        </p:nvPicPr>
        <p:blipFill>
          <a:blip r:embed="rId12"/>
          <a:stretch>
            <a:fillRect/>
          </a:stretch>
        </p:blipFill>
        <p:spPr>
          <a:xfrm>
            <a:off x="10128250" y="6132514"/>
            <a:ext cx="539750" cy="720725"/>
          </a:xfrm>
          <a:prstGeom prst="rect">
            <a:avLst/>
          </a:prstGeom>
          <a:noFill/>
          <a:ln w="9525">
            <a:noFill/>
          </a:ln>
        </p:spPr>
      </p:pic>
      <p:sp>
        <p:nvSpPr>
          <p:cNvPr id="159748"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398</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6677"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156678" name="Rectangle 3"/>
          <p:cNvSpPr>
            <a:spLocks noGrp="1" noChangeArrowheads="1"/>
          </p:cNvSpPr>
          <p:nvPr>
            <p:ph idx="9"/>
            <p:custDataLst>
              <p:tags r:id="rId4"/>
            </p:custDataLst>
          </p:nvPr>
        </p:nvSpPr>
        <p:spPr>
          <a:xfrm>
            <a:off x="1774826" y="908050"/>
            <a:ext cx="8435975" cy="692150"/>
          </a:xfrm>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对 IF  A  THEN  B 类型的模糊规则的推理  </a:t>
            </a:r>
          </a:p>
        </p:txBody>
      </p:sp>
      <p:sp>
        <p:nvSpPr>
          <p:cNvPr id="159751" name="Text Box 14"/>
          <p:cNvSpPr txBox="1"/>
          <p:nvPr>
            <p:custDataLst>
              <p:tags r:id="rId5"/>
            </p:custDataLst>
          </p:nvPr>
        </p:nvSpPr>
        <p:spPr>
          <a:xfrm>
            <a:off x="1866900" y="1676401"/>
            <a:ext cx="8458200" cy="4010025"/>
          </a:xfrm>
          <a:prstGeom prst="rect">
            <a:avLst/>
          </a:prstGeom>
          <a:gradFill rotWithShape="0">
            <a:gsLst>
              <a:gs pos="0">
                <a:srgbClr val="FFFFFF"/>
              </a:gs>
              <a:gs pos="100000">
                <a:srgbClr val="FFFF99"/>
              </a:gs>
            </a:gsLst>
            <a:lin ang="0" scaled="1"/>
            <a:tileRect/>
          </a:gra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a:p>
            <a:pPr marL="0" indent="0" algn="just" defTabSz="914400" eaLnBrk="1" hangingPunct="1">
              <a:lnSpc>
                <a:spcPct val="140000"/>
              </a:lnSpc>
              <a:spcAft>
                <a:spcPct val="0"/>
              </a:spcAft>
              <a:buClr>
                <a:schemeClr val="accent2"/>
              </a:buClr>
              <a:buFont typeface="Wingdings" panose="05000000000000000000" pitchFamily="2" charset="2"/>
              <a:buChar char="§"/>
            </a:pPr>
            <a:endParaRPr lang="en-US" altLang="zh-CN" sz="2600" b="1" dirty="0">
              <a:solidFill>
                <a:srgbClr val="000000"/>
              </a:solidFill>
              <a:latin typeface="微软雅黑" panose="020B0503020204020204" pitchFamily="34" charset="-122"/>
            </a:endParaRPr>
          </a:p>
        </p:txBody>
      </p:sp>
      <p:sp>
        <p:nvSpPr>
          <p:cNvPr id="159752" name="Rectangle 16"/>
          <p:cNvSpPr/>
          <p:nvPr>
            <p:custDataLst>
              <p:tags r:id="rId6"/>
            </p:custDataLst>
          </p:nvPr>
        </p:nvSpPr>
        <p:spPr>
          <a:xfrm>
            <a:off x="1524000" y="3306764"/>
            <a:ext cx="9144000" cy="24447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000000"/>
                </a:solidFill>
                <a:latin typeface="微软雅黑" panose="020B0503020204020204" pitchFamily="34" charset="-122"/>
              </a:rPr>
              <a:t> </a:t>
            </a:r>
          </a:p>
        </p:txBody>
      </p:sp>
      <p:sp>
        <p:nvSpPr>
          <p:cNvPr id="159753" name="Rectangle 18"/>
          <p:cNvSpPr/>
          <p:nvPr>
            <p:custDataLst>
              <p:tags r:id="rId7"/>
            </p:custDataLst>
          </p:nvPr>
        </p:nvSpPr>
        <p:spPr>
          <a:xfrm>
            <a:off x="1524000" y="2852739"/>
            <a:ext cx="9144000" cy="24447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000000"/>
                </a:solidFill>
                <a:latin typeface="微软雅黑" panose="020B0503020204020204" pitchFamily="34" charset="-122"/>
              </a:rPr>
              <a:t>                  </a:t>
            </a:r>
          </a:p>
        </p:txBody>
      </p:sp>
      <p:graphicFrame>
        <p:nvGraphicFramePr>
          <p:cNvPr id="431127" name="Object 23"/>
          <p:cNvGraphicFramePr/>
          <p:nvPr/>
        </p:nvGraphicFramePr>
        <p:xfrm>
          <a:off x="1981200" y="2438400"/>
          <a:ext cx="8153400" cy="2540000"/>
        </p:xfrm>
        <a:graphic>
          <a:graphicData uri="http://schemas.openxmlformats.org/presentationml/2006/ole">
            <mc:AlternateContent xmlns:mc="http://schemas.openxmlformats.org/markup-compatibility/2006">
              <mc:Choice xmlns:v="urn:schemas-microsoft-com:vml" Requires="v">
                <p:oleObj r:id="rId13" imgW="2895600" imgH="889000" progId="Equation.DSMT4">
                  <p:embed/>
                </p:oleObj>
              </mc:Choice>
              <mc:Fallback>
                <p:oleObj r:id="rId13" imgW="2895600" imgH="889000" progId="Equation.DSMT4">
                  <p:embed/>
                  <p:pic>
                    <p:nvPicPr>
                      <p:cNvPr id="431127" name="Object 23"/>
                      <p:cNvPicPr/>
                      <p:nvPr/>
                    </p:nvPicPr>
                    <p:blipFill>
                      <a:blip r:embed="rId14"/>
                      <a:stretch>
                        <a:fillRect/>
                      </a:stretch>
                    </p:blipFill>
                    <p:spPr>
                      <a:xfrm>
                        <a:off x="1981200" y="2438400"/>
                        <a:ext cx="8153400" cy="2540000"/>
                      </a:xfrm>
                      <a:prstGeom prst="rect">
                        <a:avLst/>
                      </a:prstGeom>
                      <a:noFill/>
                      <a:ln w="38100">
                        <a:noFill/>
                        <a:miter/>
                      </a:ln>
                    </p:spPr>
                  </p:pic>
                </p:oleObj>
              </mc:Fallback>
            </mc:AlternateContent>
          </a:graphicData>
        </a:graphic>
      </p:graphicFrame>
      <p:graphicFrame>
        <p:nvGraphicFramePr>
          <p:cNvPr id="431150" name="Object 46"/>
          <p:cNvGraphicFramePr/>
          <p:nvPr/>
        </p:nvGraphicFramePr>
        <p:xfrm>
          <a:off x="2819400" y="5181601"/>
          <a:ext cx="5486400" cy="449263"/>
        </p:xfrm>
        <a:graphic>
          <a:graphicData uri="http://schemas.openxmlformats.org/presentationml/2006/ole">
            <mc:AlternateContent xmlns:mc="http://schemas.openxmlformats.org/markup-compatibility/2006">
              <mc:Choice xmlns:v="urn:schemas-microsoft-com:vml" Requires="v">
                <p:oleObj r:id="rId15" imgW="2438400" imgH="203200" progId="Equation.DSMT4">
                  <p:embed/>
                </p:oleObj>
              </mc:Choice>
              <mc:Fallback>
                <p:oleObj r:id="rId15" imgW="2438400" imgH="203200" progId="Equation.DSMT4">
                  <p:embed/>
                  <p:pic>
                    <p:nvPicPr>
                      <p:cNvPr id="431150" name="Object 46"/>
                      <p:cNvPicPr/>
                      <p:nvPr/>
                    </p:nvPicPr>
                    <p:blipFill>
                      <a:blip r:embed="rId16"/>
                      <a:stretch>
                        <a:fillRect/>
                      </a:stretch>
                    </p:blipFill>
                    <p:spPr>
                      <a:xfrm>
                        <a:off x="2819400" y="5181601"/>
                        <a:ext cx="5486400" cy="449263"/>
                      </a:xfrm>
                      <a:prstGeom prst="rect">
                        <a:avLst/>
                      </a:prstGeom>
                      <a:noFill/>
                      <a:ln w="38100">
                        <a:noFill/>
                        <a:miter/>
                      </a:ln>
                    </p:spPr>
                  </p:pic>
                </p:oleObj>
              </mc:Fallback>
            </mc:AlternateContent>
          </a:graphicData>
        </a:graphic>
      </p:graphicFrame>
      <p:sp>
        <p:nvSpPr>
          <p:cNvPr id="431152" name="Text Box 48"/>
          <p:cNvSpPr txBox="1"/>
          <p:nvPr>
            <p:custDataLst>
              <p:tags r:id="rId8"/>
            </p:custDataLst>
          </p:nvPr>
        </p:nvSpPr>
        <p:spPr>
          <a:xfrm>
            <a:off x="1981200" y="5105401"/>
            <a:ext cx="990600" cy="492125"/>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en-US" sz="2600" b="1" dirty="0">
                <a:solidFill>
                  <a:srgbClr val="000000"/>
                </a:solidFill>
                <a:latin typeface="微软雅黑" panose="020B0503020204020204" pitchFamily="34" charset="-122"/>
              </a:rPr>
              <a:t>则：</a:t>
            </a:r>
          </a:p>
        </p:txBody>
      </p:sp>
      <p:sp>
        <p:nvSpPr>
          <p:cNvPr id="431153" name="Rectangle 49"/>
          <p:cNvSpPr/>
          <p:nvPr>
            <p:custDataLst>
              <p:tags r:id="rId9"/>
            </p:custDataLst>
          </p:nvPr>
        </p:nvSpPr>
        <p:spPr>
          <a:xfrm>
            <a:off x="1905001" y="1752601"/>
            <a:ext cx="1866217" cy="492443"/>
          </a:xfrm>
          <a:prstGeom prst="rect">
            <a:avLst/>
          </a:prstGeom>
          <a:noFill/>
          <a:ln w="9525">
            <a:noFill/>
          </a:ln>
        </p:spPr>
        <p:txBody>
          <a:bodyPr wrap="non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Clr>
                <a:schemeClr val="accent2"/>
              </a:buClr>
              <a:buFont typeface="Wingdings" panose="05000000000000000000" pitchFamily="2" charset="2"/>
              <a:buChar char="§"/>
            </a:pPr>
            <a:r>
              <a:rPr lang="en-US" altLang="zh-CN" sz="2600" b="1"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当输入：</a:t>
            </a:r>
          </a:p>
        </p:txBody>
      </p:sp>
      <p:graphicFrame>
        <p:nvGraphicFramePr>
          <p:cNvPr id="431154" name="Object 50"/>
          <p:cNvGraphicFramePr/>
          <p:nvPr/>
        </p:nvGraphicFramePr>
        <p:xfrm>
          <a:off x="3657600" y="1828801"/>
          <a:ext cx="5943600" cy="461963"/>
        </p:xfrm>
        <a:graphic>
          <a:graphicData uri="http://schemas.openxmlformats.org/presentationml/2006/ole">
            <mc:AlternateContent xmlns:mc="http://schemas.openxmlformats.org/markup-compatibility/2006">
              <mc:Choice xmlns:v="urn:schemas-microsoft-com:vml" Requires="v">
                <p:oleObj r:id="rId17" imgW="3048000" imgH="203200" progId="Equation.DSMT4">
                  <p:embed/>
                </p:oleObj>
              </mc:Choice>
              <mc:Fallback>
                <p:oleObj r:id="rId17" imgW="3048000" imgH="203200" progId="Equation.DSMT4">
                  <p:embed/>
                  <p:pic>
                    <p:nvPicPr>
                      <p:cNvPr id="431154" name="Object 50"/>
                      <p:cNvPicPr/>
                      <p:nvPr/>
                    </p:nvPicPr>
                    <p:blipFill>
                      <a:blip r:embed="rId18"/>
                      <a:stretch>
                        <a:fillRect/>
                      </a:stretch>
                    </p:blipFill>
                    <p:spPr>
                      <a:xfrm>
                        <a:off x="3657600" y="1828801"/>
                        <a:ext cx="5943600" cy="461963"/>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1632874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1153"/>
                                        </p:tgtEl>
                                        <p:attrNameLst>
                                          <p:attrName>style.visibility</p:attrName>
                                        </p:attrNameLst>
                                      </p:cBhvr>
                                      <p:to>
                                        <p:strVal val="visible"/>
                                      </p:to>
                                    </p:set>
                                    <p:anim calcmode="lin" valueType="num">
                                      <p:cBhvr>
                                        <p:cTn id="7" dur="500" fill="hold"/>
                                        <p:tgtEl>
                                          <p:spTgt spid="431153"/>
                                        </p:tgtEl>
                                        <p:attrNameLst>
                                          <p:attrName>ppt_x</p:attrName>
                                        </p:attrNameLst>
                                      </p:cBhvr>
                                      <p:tavLst>
                                        <p:tav tm="0">
                                          <p:val>
                                            <p:strVal val="0-#ppt_w/2"/>
                                          </p:val>
                                        </p:tav>
                                        <p:tav tm="100000">
                                          <p:val>
                                            <p:strVal val="#ppt_x"/>
                                          </p:val>
                                        </p:tav>
                                      </p:tavLst>
                                    </p:anim>
                                    <p:anim calcmode="lin" valueType="num">
                                      <p:cBhvr>
                                        <p:cTn id="8" dur="500" fill="hold"/>
                                        <p:tgtEl>
                                          <p:spTgt spid="4311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431154"/>
                                        </p:tgtEl>
                                        <p:attrNameLst>
                                          <p:attrName>style.visibility</p:attrName>
                                        </p:attrNameLst>
                                      </p:cBhvr>
                                      <p:to>
                                        <p:strVal val="visible"/>
                                      </p:to>
                                    </p:set>
                                    <p:anim calcmode="lin" valueType="num">
                                      <p:cBhvr>
                                        <p:cTn id="12" dur="500" fill="hold"/>
                                        <p:tgtEl>
                                          <p:spTgt spid="431154"/>
                                        </p:tgtEl>
                                        <p:attrNameLst>
                                          <p:attrName>ppt_x</p:attrName>
                                        </p:attrNameLst>
                                      </p:cBhvr>
                                      <p:tavLst>
                                        <p:tav tm="0">
                                          <p:val>
                                            <p:strVal val="1+#ppt_w/2"/>
                                          </p:val>
                                        </p:tav>
                                        <p:tav tm="100000">
                                          <p:val>
                                            <p:strVal val="#ppt_x"/>
                                          </p:val>
                                        </p:tav>
                                      </p:tavLst>
                                    </p:anim>
                                    <p:anim calcmode="lin" valueType="num">
                                      <p:cBhvr>
                                        <p:cTn id="13" dur="500" fill="hold"/>
                                        <p:tgtEl>
                                          <p:spTgt spid="43115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31127"/>
                                        </p:tgtEl>
                                        <p:attrNameLst>
                                          <p:attrName>style.visibility</p:attrName>
                                        </p:attrNameLst>
                                      </p:cBhvr>
                                      <p:to>
                                        <p:strVal val="visible"/>
                                      </p:to>
                                    </p:set>
                                    <p:anim calcmode="lin" valueType="num">
                                      <p:cBhvr>
                                        <p:cTn id="18" dur="500" fill="hold"/>
                                        <p:tgtEl>
                                          <p:spTgt spid="431127"/>
                                        </p:tgtEl>
                                        <p:attrNameLst>
                                          <p:attrName>ppt_x</p:attrName>
                                        </p:attrNameLst>
                                      </p:cBhvr>
                                      <p:tavLst>
                                        <p:tav tm="0">
                                          <p:val>
                                            <p:strVal val="0-#ppt_w/2"/>
                                          </p:val>
                                        </p:tav>
                                        <p:tav tm="100000">
                                          <p:val>
                                            <p:strVal val="#ppt_x"/>
                                          </p:val>
                                        </p:tav>
                                      </p:tavLst>
                                    </p:anim>
                                    <p:anim calcmode="lin" valueType="num">
                                      <p:cBhvr>
                                        <p:cTn id="19" dur="500" fill="hold"/>
                                        <p:tgtEl>
                                          <p:spTgt spid="43112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31152"/>
                                        </p:tgtEl>
                                        <p:attrNameLst>
                                          <p:attrName>style.visibility</p:attrName>
                                        </p:attrNameLst>
                                      </p:cBhvr>
                                      <p:to>
                                        <p:strVal val="visible"/>
                                      </p:to>
                                    </p:set>
                                    <p:anim calcmode="lin" valueType="num">
                                      <p:cBhvr>
                                        <p:cTn id="24" dur="500" fill="hold"/>
                                        <p:tgtEl>
                                          <p:spTgt spid="431152"/>
                                        </p:tgtEl>
                                        <p:attrNameLst>
                                          <p:attrName>ppt_x</p:attrName>
                                        </p:attrNameLst>
                                      </p:cBhvr>
                                      <p:tavLst>
                                        <p:tav tm="0">
                                          <p:val>
                                            <p:strVal val="0-#ppt_w/2"/>
                                          </p:val>
                                        </p:tav>
                                        <p:tav tm="100000">
                                          <p:val>
                                            <p:strVal val="#ppt_x"/>
                                          </p:val>
                                        </p:tav>
                                      </p:tavLst>
                                    </p:anim>
                                    <p:anim calcmode="lin" valueType="num">
                                      <p:cBhvr>
                                        <p:cTn id="25" dur="500" fill="hold"/>
                                        <p:tgtEl>
                                          <p:spTgt spid="431152"/>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nodeType="afterEffect">
                                  <p:stCondLst>
                                    <p:cond delay="0"/>
                                  </p:stCondLst>
                                  <p:childTnLst>
                                    <p:set>
                                      <p:cBhvr>
                                        <p:cTn id="28" dur="1" fill="hold">
                                          <p:stCondLst>
                                            <p:cond delay="0"/>
                                          </p:stCondLst>
                                        </p:cTn>
                                        <p:tgtEl>
                                          <p:spTgt spid="431150"/>
                                        </p:tgtEl>
                                        <p:attrNameLst>
                                          <p:attrName>style.visibility</p:attrName>
                                        </p:attrNameLst>
                                      </p:cBhvr>
                                      <p:to>
                                        <p:strVal val="visible"/>
                                      </p:to>
                                    </p:set>
                                    <p:anim calcmode="lin" valueType="num">
                                      <p:cBhvr>
                                        <p:cTn id="29" dur="500" fill="hold"/>
                                        <p:tgtEl>
                                          <p:spTgt spid="431150"/>
                                        </p:tgtEl>
                                        <p:attrNameLst>
                                          <p:attrName>ppt_x</p:attrName>
                                        </p:attrNameLst>
                                      </p:cBhvr>
                                      <p:tavLst>
                                        <p:tav tm="0">
                                          <p:val>
                                            <p:strVal val="1+#ppt_w/2"/>
                                          </p:val>
                                        </p:tav>
                                        <p:tav tm="100000">
                                          <p:val>
                                            <p:strVal val="#ppt_x"/>
                                          </p:val>
                                        </p:tav>
                                      </p:tavLst>
                                    </p:anim>
                                    <p:anim calcmode="lin" valueType="num">
                                      <p:cBhvr>
                                        <p:cTn id="30" dur="500" fill="hold"/>
                                        <p:tgtEl>
                                          <p:spTgt spid="4311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52" grpId="0"/>
      <p:bldP spid="431153"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图片 6"/>
          <p:cNvPicPr>
            <a:picLocks noChangeAspect="1"/>
          </p:cNvPicPr>
          <p:nvPr>
            <p:custDataLst>
              <p:tags r:id="rId2"/>
            </p:custDataLst>
          </p:nvPr>
        </p:nvPicPr>
        <p:blipFill>
          <a:blip r:embed="rId7"/>
          <a:stretch>
            <a:fillRect/>
          </a:stretch>
        </p:blipFill>
        <p:spPr>
          <a:xfrm>
            <a:off x="1524000" y="6137276"/>
            <a:ext cx="539750" cy="720725"/>
          </a:xfrm>
          <a:prstGeom prst="rect">
            <a:avLst/>
          </a:prstGeom>
          <a:noFill/>
          <a:ln w="9525">
            <a:noFill/>
          </a:ln>
        </p:spPr>
      </p:pic>
      <p:pic>
        <p:nvPicPr>
          <p:cNvPr id="160771" name="图片 5"/>
          <p:cNvPicPr>
            <a:picLocks noChangeAspect="1"/>
          </p:cNvPicPr>
          <p:nvPr>
            <p:custDataLst>
              <p:tags r:id="rId3"/>
            </p:custDataLst>
          </p:nvPr>
        </p:nvPicPr>
        <p:blipFill>
          <a:blip r:embed="rId8"/>
          <a:stretch>
            <a:fillRect/>
          </a:stretch>
        </p:blipFill>
        <p:spPr>
          <a:xfrm>
            <a:off x="10128250" y="6132514"/>
            <a:ext cx="539750" cy="720725"/>
          </a:xfrm>
          <a:prstGeom prst="rect">
            <a:avLst/>
          </a:prstGeom>
          <a:noFill/>
          <a:ln w="9525">
            <a:noFill/>
          </a:ln>
        </p:spPr>
      </p:pic>
      <p:sp>
        <p:nvSpPr>
          <p:cNvPr id="160772"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399</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7701"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4.4.5 模糊推理</a:t>
            </a:r>
          </a:p>
        </p:txBody>
      </p:sp>
      <p:sp>
        <p:nvSpPr>
          <p:cNvPr id="157702" name="Rectangle 3"/>
          <p:cNvSpPr>
            <a:spLocks noGrp="1" noChangeArrowheads="1"/>
          </p:cNvSpPr>
          <p:nvPr>
            <p:ph idx="9"/>
            <p:custDataLst>
              <p:tags r:id="rId4"/>
            </p:custDataLst>
          </p:nvPr>
        </p:nvSpPr>
        <p:spPr>
          <a:xfrm>
            <a:off x="1774826" y="908050"/>
            <a:ext cx="8435975" cy="692150"/>
          </a:xfrm>
        </p:spPr>
        <p:txBody>
          <a:bodyPr wrap="square" lIns="91440" tIns="45720" rIns="91440" bIns="45720" numCol="1" anchor="t" anchorCtr="0" compatLnSpc="1"/>
          <a:lstStyle/>
          <a:p>
            <a:pPr marL="196850" indent="-19685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  简单模糊推理  </a:t>
            </a:r>
          </a:p>
        </p:txBody>
      </p:sp>
      <p:grpSp>
        <p:nvGrpSpPr>
          <p:cNvPr id="160775" name="Group 27"/>
          <p:cNvGrpSpPr/>
          <p:nvPr/>
        </p:nvGrpSpPr>
        <p:grpSpPr>
          <a:xfrm>
            <a:off x="1774825" y="1717675"/>
            <a:ext cx="8534400" cy="2292350"/>
            <a:chOff x="192" y="2448"/>
            <a:chExt cx="5376" cy="1444"/>
          </a:xfrm>
        </p:grpSpPr>
        <p:sp>
          <p:nvSpPr>
            <p:cNvPr id="160776" name="Text Box 21"/>
            <p:cNvSpPr txBox="1"/>
            <p:nvPr>
              <p:custDataLst>
                <p:tags r:id="rId5"/>
              </p:custDataLst>
            </p:nvPr>
          </p:nvSpPr>
          <p:spPr>
            <a:xfrm>
              <a:off x="192" y="2448"/>
              <a:ext cx="5376" cy="1444"/>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fontAlgn="b" hangingPunct="1">
                <a:lnSpc>
                  <a:spcPct val="100000"/>
                </a:lnSpc>
                <a:spcBef>
                  <a:spcPct val="50000"/>
                </a:spcBef>
                <a:spcAft>
                  <a:spcPct val="0"/>
                </a:spcAft>
                <a:buClr>
                  <a:schemeClr val="accent2"/>
                </a:buClr>
                <a:buFont typeface="Wingdings" panose="05000000000000000000" pitchFamily="2" charset="2"/>
                <a:buChar char="§"/>
              </a:pPr>
              <a:r>
                <a:rPr lang="en-US" altLang="zh-CN" sz="2600"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控制规则库的</a:t>
              </a:r>
              <a:r>
                <a:rPr lang="en-US" altLang="zh-CN" sz="2600" b="1" i="1" dirty="0">
                  <a:solidFill>
                    <a:srgbClr val="000000"/>
                  </a:solidFill>
                  <a:latin typeface="微软雅黑" panose="020B0503020204020204" pitchFamily="34" charset="-122"/>
                </a:rPr>
                <a:t>N </a:t>
              </a:r>
              <a:r>
                <a:rPr lang="en-US" altLang="en-US" sz="2600" b="1" dirty="0">
                  <a:solidFill>
                    <a:srgbClr val="000000"/>
                  </a:solidFill>
                  <a:latin typeface="微软雅黑" panose="020B0503020204020204" pitchFamily="34" charset="-122"/>
                </a:rPr>
                <a:t>条规则有</a:t>
              </a:r>
              <a:r>
                <a:rPr lang="en-US" altLang="zh-CN" sz="2600" b="1" i="1" dirty="0">
                  <a:solidFill>
                    <a:srgbClr val="000000"/>
                  </a:solidFill>
                  <a:latin typeface="微软雅黑" panose="020B0503020204020204" pitchFamily="34" charset="-122"/>
                </a:rPr>
                <a:t>N </a:t>
              </a:r>
              <a:r>
                <a:rPr lang="en-US" altLang="en-US" sz="2600" b="1" dirty="0">
                  <a:solidFill>
                    <a:srgbClr val="000000"/>
                  </a:solidFill>
                  <a:latin typeface="微软雅黑" panose="020B0503020204020204" pitchFamily="34" charset="-122"/>
                </a:rPr>
                <a:t>个模糊关系：</a:t>
              </a:r>
            </a:p>
            <a:p>
              <a:pPr marL="0" indent="0" algn="just" defTabSz="914400" eaLnBrk="1" fontAlgn="b" hangingPunct="1">
                <a:lnSpc>
                  <a:spcPct val="100000"/>
                </a:lnSpc>
                <a:spcBef>
                  <a:spcPct val="50000"/>
                </a:spcBef>
                <a:spcAft>
                  <a:spcPct val="0"/>
                </a:spcAft>
                <a:buClr>
                  <a:schemeClr val="accent2"/>
                </a:buClr>
                <a:buNone/>
              </a:pPr>
              <a:r>
                <a:rPr lang="en-US" altLang="en-US" sz="2600" b="1" dirty="0">
                  <a:solidFill>
                    <a:srgbClr val="000000"/>
                  </a:solidFill>
                  <a:latin typeface="微软雅黑" panose="020B0503020204020204" pitchFamily="34" charset="-122"/>
                </a:rPr>
                <a:t>对于整个系统的全部控制规则所对应的模糊关系</a:t>
              </a:r>
              <a:r>
                <a:rPr lang="en-US" altLang="zh-CN" sz="2600" b="1" i="1" dirty="0">
                  <a:solidFill>
                    <a:srgbClr val="000000"/>
                  </a:solidFill>
                  <a:latin typeface="微软雅黑" panose="020B0503020204020204" pitchFamily="34" charset="-122"/>
                </a:rPr>
                <a:t>R</a:t>
              </a:r>
              <a:r>
                <a:rPr lang="en-US" altLang="en-US" sz="2600" b="1" dirty="0">
                  <a:solidFill>
                    <a:srgbClr val="000000"/>
                  </a:solidFill>
                  <a:latin typeface="微软雅黑" panose="020B0503020204020204" pitchFamily="34" charset="-122"/>
                </a:rPr>
                <a:t>：</a:t>
              </a:r>
            </a:p>
            <a:p>
              <a:pPr marL="0" indent="0" algn="just" defTabSz="914400" eaLnBrk="1" fontAlgn="b" hangingPunct="1">
                <a:lnSpc>
                  <a:spcPct val="100000"/>
                </a:lnSpc>
                <a:spcBef>
                  <a:spcPct val="50000"/>
                </a:spcBef>
                <a:spcAft>
                  <a:spcPct val="0"/>
                </a:spcAft>
                <a:buClr>
                  <a:schemeClr val="accent2"/>
                </a:buClr>
                <a:buNone/>
              </a:pPr>
              <a:endParaRPr lang="en-US" altLang="en-US" sz="2600" dirty="0">
                <a:solidFill>
                  <a:srgbClr val="000000"/>
                </a:solidFill>
                <a:latin typeface="微软雅黑" panose="020B0503020204020204" pitchFamily="34" charset="-122"/>
              </a:endParaRPr>
            </a:p>
            <a:p>
              <a:pPr marL="0" indent="0" defTabSz="914400" eaLnBrk="1" hangingPunct="1">
                <a:lnSpc>
                  <a:spcPct val="100000"/>
                </a:lnSpc>
                <a:spcBef>
                  <a:spcPct val="50000"/>
                </a:spcBef>
                <a:spcAft>
                  <a:spcPct val="0"/>
                </a:spcAft>
                <a:buNone/>
              </a:pPr>
              <a:endParaRPr lang="en-US" altLang="en-US" sz="2600" dirty="0">
                <a:solidFill>
                  <a:srgbClr val="000000"/>
                </a:solidFill>
                <a:latin typeface="微软雅黑" panose="020B0503020204020204" pitchFamily="34" charset="-122"/>
              </a:endParaRPr>
            </a:p>
          </p:txBody>
        </p:sp>
        <p:graphicFrame>
          <p:nvGraphicFramePr>
            <p:cNvPr id="160777" name="Object 22"/>
            <p:cNvGraphicFramePr/>
            <p:nvPr/>
          </p:nvGraphicFramePr>
          <p:xfrm>
            <a:off x="4240" y="2496"/>
            <a:ext cx="1273" cy="288"/>
          </p:xfrm>
          <a:graphic>
            <a:graphicData uri="http://schemas.openxmlformats.org/presentationml/2006/ole">
              <mc:AlternateContent xmlns:mc="http://schemas.openxmlformats.org/markup-compatibility/2006">
                <mc:Choice xmlns:v="urn:schemas-microsoft-com:vml" Requires="v">
                  <p:oleObj r:id="rId9" imgW="799465" imgH="228600" progId="Equation.3">
                    <p:embed/>
                  </p:oleObj>
                </mc:Choice>
                <mc:Fallback>
                  <p:oleObj r:id="rId9" imgW="799465" imgH="228600" progId="Equation.3">
                    <p:embed/>
                    <p:pic>
                      <p:nvPicPr>
                        <p:cNvPr id="160777" name="Object 22"/>
                        <p:cNvPicPr/>
                        <p:nvPr/>
                      </p:nvPicPr>
                      <p:blipFill>
                        <a:blip r:embed="rId10"/>
                        <a:stretch>
                          <a:fillRect/>
                        </a:stretch>
                      </p:blipFill>
                      <p:spPr>
                        <a:xfrm>
                          <a:off x="4240" y="2496"/>
                          <a:ext cx="1273" cy="288"/>
                        </a:xfrm>
                        <a:prstGeom prst="rect">
                          <a:avLst/>
                        </a:prstGeom>
                        <a:noFill/>
                        <a:ln w="38100">
                          <a:noFill/>
                          <a:miter/>
                        </a:ln>
                      </p:spPr>
                    </p:pic>
                  </p:oleObj>
                </mc:Fallback>
              </mc:AlternateContent>
            </a:graphicData>
          </a:graphic>
        </p:graphicFrame>
        <p:graphicFrame>
          <p:nvGraphicFramePr>
            <p:cNvPr id="160778" name="Object 23"/>
            <p:cNvGraphicFramePr/>
            <p:nvPr/>
          </p:nvGraphicFramePr>
          <p:xfrm>
            <a:off x="1728" y="3168"/>
            <a:ext cx="2616" cy="672"/>
          </p:xfrm>
          <a:graphic>
            <a:graphicData uri="http://schemas.openxmlformats.org/presentationml/2006/ole">
              <mc:AlternateContent xmlns:mc="http://schemas.openxmlformats.org/markup-compatibility/2006">
                <mc:Choice xmlns:v="urn:schemas-microsoft-com:vml" Requires="v">
                  <p:oleObj r:id="rId11" imgW="1675765" imgH="444500" progId="Equation.DSMT4">
                    <p:embed/>
                  </p:oleObj>
                </mc:Choice>
                <mc:Fallback>
                  <p:oleObj r:id="rId11" imgW="1675765" imgH="444500" progId="Equation.DSMT4">
                    <p:embed/>
                    <p:pic>
                      <p:nvPicPr>
                        <p:cNvPr id="160778" name="Object 23"/>
                        <p:cNvPicPr/>
                        <p:nvPr/>
                      </p:nvPicPr>
                      <p:blipFill>
                        <a:blip r:embed="rId12"/>
                        <a:stretch>
                          <a:fillRect/>
                        </a:stretch>
                      </p:blipFill>
                      <p:spPr>
                        <a:xfrm>
                          <a:off x="1728" y="3168"/>
                          <a:ext cx="2616" cy="672"/>
                        </a:xfrm>
                        <a:prstGeom prst="rect">
                          <a:avLst/>
                        </a:prstGeom>
                        <a:noFill/>
                        <a:ln w="38100">
                          <a:noFill/>
                          <a:miter/>
                        </a:ln>
                      </p:spPr>
                    </p:pic>
                  </p:oleObj>
                </mc:Fallback>
              </mc:AlternateContent>
            </a:graphicData>
          </a:graphic>
        </p:graphicFrame>
      </p:grpSp>
    </p:spTree>
    <p:custDataLst>
      <p:tags r:id="rId1"/>
    </p:custDataLst>
    <p:extLst>
      <p:ext uri="{BB962C8B-B14F-4D97-AF65-F5344CB8AC3E}">
        <p14:creationId xmlns:p14="http://schemas.microsoft.com/office/powerpoint/2010/main" val="122571513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zh-CN" altLang="en-US" b="1" dirty="0">
                <a:solidFill>
                  <a:schemeClr val="tx1"/>
                </a:solidFill>
                <a:latin typeface="仿宋" panose="02010609060101010101" pitchFamily="49" charset="-122"/>
                <a:ea typeface="仿宋" panose="02010609060101010101" pitchFamily="49" charset="-122"/>
              </a:rPr>
              <a:t>第</a:t>
            </a:r>
            <a:r>
              <a:rPr lang="en-US" altLang="zh-CN" b="1" dirty="0">
                <a:solidFill>
                  <a:schemeClr val="tx1"/>
                </a:solidFill>
                <a:latin typeface="仿宋" panose="02010609060101010101" pitchFamily="49" charset="-122"/>
                <a:ea typeface="仿宋" panose="02010609060101010101" pitchFamily="49" charset="-122"/>
              </a:rPr>
              <a:t>2</a:t>
            </a:r>
            <a:r>
              <a:rPr lang="zh-CN" altLang="en-US" b="1" dirty="0">
                <a:solidFill>
                  <a:schemeClr val="tx1"/>
                </a:solidFill>
                <a:latin typeface="仿宋" panose="02010609060101010101" pitchFamily="49" charset="-122"/>
                <a:ea typeface="仿宋" panose="02010609060101010101" pitchFamily="49" charset="-122"/>
              </a:rPr>
              <a:t>章  知识表示</a:t>
            </a:r>
          </a:p>
        </p:txBody>
      </p:sp>
      <p:sp>
        <p:nvSpPr>
          <p:cNvPr id="21506" name="灯片编号占位符 3"/>
          <p:cNvSpPr>
            <a:spLocks noGrp="1"/>
          </p:cNvSpPr>
          <p:nvPr>
            <p:ph type="sldNum" sz="quarter" idx="12"/>
          </p:nvPr>
        </p:nvSpPr>
        <p:spPr>
          <a:noFill/>
        </p:spPr>
        <p:txBody>
          <a:bodyPr/>
          <a:lstStyle/>
          <a:p>
            <a:pPr fontAlgn="base">
              <a:spcBef>
                <a:spcPct val="0"/>
              </a:spcBef>
              <a:spcAft>
                <a:spcPct val="0"/>
              </a:spcAft>
            </a:pPr>
            <a:fld id="{E024889B-FEFE-4781-8AF0-4C4E9E9BE14C}"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4</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6" name="Rectangle 3"/>
          <p:cNvSpPr>
            <a:spLocks noGrp="1" noChangeArrowheads="1"/>
          </p:cNvSpPr>
          <p:nvPr>
            <p:ph sz="quarter" idx="1"/>
          </p:nvPr>
        </p:nvSpPr>
        <p:spPr/>
        <p:txBody>
          <a:bodyPr>
            <a:normAutofit fontScale="97500"/>
          </a:bodyPr>
          <a:lstStyle/>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仿宋" panose="02010609060101010101" pitchFamily="49" charset="-122"/>
                <a:ea typeface="仿宋" panose="02010609060101010101" pitchFamily="49" charset="-122"/>
              </a:rPr>
              <a:t>2.1  </a:t>
            </a:r>
            <a:r>
              <a:rPr lang="zh-CN" altLang="en-US" b="1" dirty="0">
                <a:solidFill>
                  <a:srgbClr val="0000FF"/>
                </a:solidFill>
                <a:latin typeface="仿宋" panose="02010609060101010101" pitchFamily="49" charset="-122"/>
                <a:ea typeface="仿宋" panose="02010609060101010101" pitchFamily="49" charset="-122"/>
              </a:rPr>
              <a:t>知识与知识表示的概念</a:t>
            </a:r>
            <a:r>
              <a:rPr lang="zh-CN" altLang="en-US" b="1" dirty="0">
                <a:latin typeface="仿宋" panose="02010609060101010101" pitchFamily="49" charset="-122"/>
                <a:ea typeface="仿宋" panose="02010609060101010101" pitchFamily="49" charset="-122"/>
              </a:rPr>
              <a:t> </a:t>
            </a:r>
          </a:p>
          <a:p>
            <a:pPr eaLnBrk="1" hangingPunct="1">
              <a:lnSpc>
                <a:spcPct val="160000"/>
              </a:lnSpc>
            </a:pPr>
            <a:r>
              <a:rPr lang="en-US" altLang="zh-CN" b="1" dirty="0">
                <a:latin typeface="仿宋" panose="02010609060101010101" pitchFamily="49" charset="-122"/>
                <a:ea typeface="仿宋" panose="02010609060101010101" pitchFamily="49" charset="-122"/>
              </a:rPr>
              <a:t>2.2  </a:t>
            </a:r>
            <a:r>
              <a:rPr lang="zh-CN" altLang="zh-CN" b="1" dirty="0">
                <a:latin typeface="仿宋" panose="02010609060101010101" pitchFamily="49" charset="-122"/>
                <a:ea typeface="仿宋" panose="02010609060101010101" pitchFamily="49" charset="-122"/>
                <a:sym typeface="+mn-ea"/>
              </a:rPr>
              <a:t>知识表示的发展</a:t>
            </a:r>
            <a:endParaRPr lang="zh-CN" altLang="zh-CN" b="1" dirty="0">
              <a:latin typeface="仿宋" panose="02010609060101010101" pitchFamily="49" charset="-122"/>
              <a:ea typeface="仿宋" panose="02010609060101010101" pitchFamily="49" charset="-122"/>
            </a:endParaRPr>
          </a:p>
          <a:p>
            <a:pPr eaLnBrk="1" hangingPunct="1">
              <a:lnSpc>
                <a:spcPct val="160000"/>
              </a:lnSpc>
            </a:pPr>
            <a:r>
              <a:rPr lang="en-US" altLang="zh-CN" b="1" dirty="0">
                <a:latin typeface="仿宋" panose="02010609060101010101" pitchFamily="49" charset="-122"/>
                <a:ea typeface="仿宋" panose="02010609060101010101" pitchFamily="49" charset="-122"/>
              </a:rPr>
              <a:t>2.3  </a:t>
            </a:r>
            <a:r>
              <a:rPr lang="zh-CN" altLang="en-US" b="1" dirty="0">
                <a:latin typeface="仿宋" panose="02010609060101010101" pitchFamily="49" charset="-122"/>
                <a:ea typeface="仿宋" panose="02010609060101010101" pitchFamily="49" charset="-122"/>
              </a:rPr>
              <a:t>一阶谓词逻辑表示法 </a:t>
            </a:r>
          </a:p>
          <a:p>
            <a:pPr eaLnBrk="1" hangingPunct="1">
              <a:lnSpc>
                <a:spcPct val="160000"/>
              </a:lnSpc>
            </a:pPr>
            <a:r>
              <a:rPr lang="en-US" altLang="zh-CN" b="1" dirty="0">
                <a:latin typeface="仿宋" panose="02010609060101010101" pitchFamily="49" charset="-122"/>
                <a:ea typeface="仿宋" panose="02010609060101010101" pitchFamily="49" charset="-122"/>
              </a:rPr>
              <a:t>2.4  </a:t>
            </a:r>
            <a:r>
              <a:rPr lang="zh-CN" altLang="en-US" b="1" dirty="0">
                <a:latin typeface="仿宋" panose="02010609060101010101" pitchFamily="49" charset="-122"/>
                <a:ea typeface="仿宋" panose="02010609060101010101" pitchFamily="49" charset="-122"/>
              </a:rPr>
              <a:t>产生式表示法 </a:t>
            </a:r>
          </a:p>
          <a:p>
            <a:pPr>
              <a:lnSpc>
                <a:spcPct val="160000"/>
              </a:lnSpc>
            </a:pPr>
            <a:r>
              <a:rPr lang="en-US" altLang="zh-CN" b="1" dirty="0">
                <a:latin typeface="仿宋" panose="02010609060101010101" pitchFamily="49" charset="-122"/>
                <a:ea typeface="仿宋" panose="02010609060101010101" pitchFamily="49" charset="-122"/>
              </a:rPr>
              <a:t>2.5  </a:t>
            </a:r>
            <a:r>
              <a:rPr lang="zh-CN" altLang="en-US" b="1" dirty="0">
                <a:latin typeface="仿宋" panose="02010609060101010101" pitchFamily="49" charset="-122"/>
                <a:ea typeface="仿宋" panose="02010609060101010101" pitchFamily="49" charset="-122"/>
              </a:rPr>
              <a:t>语义网络表示法 </a:t>
            </a:r>
          </a:p>
          <a:p>
            <a:pPr eaLnBrk="1" hangingPunct="1">
              <a:lnSpc>
                <a:spcPct val="160000"/>
              </a:lnSpc>
            </a:pPr>
            <a:endParaRPr lang="zh-CN" altLang="en-US" b="1"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13309440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
          <p:cNvSpPr/>
          <p:nvPr/>
        </p:nvSpPr>
        <p:spPr>
          <a:xfrm>
            <a:off x="3733800" y="1890713"/>
            <a:ext cx="4038600" cy="6096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fontAlgn="base">
              <a:spcBef>
                <a:spcPct val="0"/>
              </a:spcBef>
              <a:spcAft>
                <a:spcPct val="0"/>
              </a:spcAft>
            </a:pPr>
            <a:r>
              <a:rPr lang="en-US" altLang="zh-CN" sz="2400" b="1" dirty="0">
                <a:solidFill>
                  <a:srgbClr val="FF0000"/>
                </a:solidFill>
                <a:latin typeface="Verdana" panose="020B0604030504040204" pitchFamily="34" charset="0"/>
                <a:ea typeface="宋体" panose="02010600030101010101" pitchFamily="2" charset="-122"/>
              </a:rPr>
              <a:t>Married</a:t>
            </a:r>
            <a:r>
              <a:rPr lang="en-US" altLang="zh-CN" sz="2400" b="1" dirty="0">
                <a:solidFill>
                  <a:srgbClr val="000000"/>
                </a:solidFill>
                <a:latin typeface="Verdana" panose="020B0604030504040204" pitchFamily="34" charset="0"/>
                <a:ea typeface="宋体" panose="02010600030101010101" pitchFamily="2" charset="-122"/>
              </a:rPr>
              <a:t>(</a:t>
            </a:r>
            <a:r>
              <a:rPr lang="en-US" altLang="zh-CN" sz="2400" b="1" dirty="0">
                <a:solidFill>
                  <a:srgbClr val="009900"/>
                </a:solidFill>
                <a:latin typeface="Verdana" panose="020B0604030504040204" pitchFamily="34" charset="0"/>
                <a:ea typeface="宋体" panose="02010600030101010101" pitchFamily="2" charset="-122"/>
                <a:sym typeface="+mn-ea"/>
              </a:rPr>
              <a:t>brother</a:t>
            </a:r>
            <a:r>
              <a:rPr lang="en-US" altLang="zh-CN" sz="2400" b="1" dirty="0">
                <a:solidFill>
                  <a:srgbClr val="000000"/>
                </a:solidFill>
                <a:latin typeface="Verdana" panose="020B0604030504040204" pitchFamily="34" charset="0"/>
                <a:ea typeface="宋体" panose="02010600030101010101" pitchFamily="2" charset="-122"/>
              </a:rPr>
              <a:t>(L1),</a:t>
            </a:r>
            <a:r>
              <a:rPr lang="en-US" altLang="zh-CN" sz="2400" b="1" dirty="0">
                <a:solidFill>
                  <a:srgbClr val="009900"/>
                </a:solidFill>
                <a:latin typeface="Verdana" panose="020B0604030504040204" pitchFamily="34" charset="0"/>
                <a:ea typeface="宋体" panose="02010600030101010101" pitchFamily="2" charset="-122"/>
              </a:rPr>
              <a:t>x</a:t>
            </a:r>
            <a:r>
              <a:rPr lang="en-US" altLang="zh-CN" sz="2400" b="1" dirty="0">
                <a:solidFill>
                  <a:srgbClr val="000000"/>
                </a:solidFill>
                <a:latin typeface="Verdana" panose="020B0604030504040204" pitchFamily="34" charset="0"/>
                <a:ea typeface="宋体" panose="02010600030101010101" pitchFamily="2" charset="-122"/>
              </a:rPr>
              <a:t>)</a:t>
            </a:r>
          </a:p>
        </p:txBody>
      </p:sp>
      <p:sp>
        <p:nvSpPr>
          <p:cNvPr id="694277" name="Rectangle 5"/>
          <p:cNvSpPr>
            <a:spLocks noChangeArrowheads="1"/>
          </p:cNvSpPr>
          <p:nvPr/>
        </p:nvSpPr>
        <p:spPr bwMode="auto">
          <a:xfrm>
            <a:off x="2209800" y="3871913"/>
            <a:ext cx="8001000" cy="838200"/>
          </a:xfrm>
          <a:prstGeom prst="rect">
            <a:avLst/>
          </a:prstGeom>
          <a:solidFill>
            <a:srgbClr val="FFFF99"/>
          </a:solidFill>
          <a:ln w="9525">
            <a:solidFill>
              <a:schemeClr val="tx1"/>
            </a:solidFill>
            <a:miter lim="800000"/>
          </a:ln>
          <a:effectLst/>
        </p:spPr>
        <p:txBody>
          <a:bodyPr wrap="none" anchor="ctr"/>
          <a:lstStyle/>
          <a:p>
            <a:pPr algn="ctr" fontAlgn="base">
              <a:lnSpc>
                <a:spcPct val="120000"/>
              </a:lnSpc>
              <a:spcBef>
                <a:spcPct val="20000"/>
              </a:spcBef>
              <a:spcAft>
                <a:spcPct val="0"/>
              </a:spcAft>
              <a:buSzPct val="70000"/>
              <a:defRPr/>
            </a:pPr>
            <a:r>
              <a:rPr lang="zh-CN" altLang="en-US" sz="2400" b="1">
                <a:solidFill>
                  <a:srgbClr val="0000FF"/>
                </a:solidFill>
                <a:latin typeface="Verdana" panose="020B0604030504040204" pitchFamily="34" charset="0"/>
                <a:ea typeface="黑体" panose="02010609060101010101" pitchFamily="2" charset="-122"/>
              </a:rPr>
              <a:t>函数符号</a:t>
            </a:r>
            <a:r>
              <a:rPr lang="zh-CN" altLang="en-US" sz="2400" b="1">
                <a:solidFill>
                  <a:srgbClr val="CC6600"/>
                </a:solidFill>
                <a:latin typeface="Verdana" panose="020B0604030504040204" pitchFamily="34" charset="0"/>
                <a:ea typeface="黑体" panose="02010609060101010101" pitchFamily="2" charset="-122"/>
              </a:rPr>
              <a:t>、</a:t>
            </a:r>
            <a:r>
              <a:rPr lang="zh-CN" altLang="en-US" sz="2400" b="1">
                <a:solidFill>
                  <a:srgbClr val="0000FF"/>
                </a:solidFill>
                <a:latin typeface="Verdana" panose="020B0604030504040204" pitchFamily="34" charset="0"/>
                <a:ea typeface="黑体" panose="02010609060101010101" pitchFamily="2" charset="-122"/>
              </a:rPr>
              <a:t>变量符号</a:t>
            </a:r>
            <a:r>
              <a:rPr lang="en-US" altLang="zh-CN" sz="2400" b="1">
                <a:solidFill>
                  <a:srgbClr val="CC6600"/>
                </a:solidFill>
                <a:latin typeface="黑体" panose="02010609060101010101" pitchFamily="2" charset="-122"/>
                <a:ea typeface="黑体" panose="02010609060101010101" pitchFamily="2" charset="-122"/>
              </a:rPr>
              <a:t>——</a:t>
            </a:r>
            <a:r>
              <a:rPr lang="zh-CN" altLang="en-US" sz="2400" b="1">
                <a:solidFill>
                  <a:srgbClr val="CC6600"/>
                </a:solidFill>
                <a:latin typeface="Verdana" panose="020B0604030504040204" pitchFamily="34" charset="0"/>
                <a:ea typeface="黑体" panose="02010609060101010101" pitchFamily="2" charset="-122"/>
              </a:rPr>
              <a:t>小写</a:t>
            </a:r>
            <a:r>
              <a:rPr lang="zh-CN" altLang="en-US" sz="2400" b="1">
                <a:solidFill>
                  <a:srgbClr val="CC6600"/>
                </a:solidFill>
                <a:effectLst>
                  <a:outerShdw blurRad="38100" dist="38100" dir="2700000" algn="tl">
                    <a:srgbClr val="FFFFFF"/>
                  </a:outerShdw>
                </a:effectLst>
                <a:latin typeface="Verdana" panose="020B0604030504040204" pitchFamily="34" charset="0"/>
                <a:ea typeface="黑体" panose="02010609060101010101" pitchFamily="2" charset="-122"/>
                <a:sym typeface="Symbol" panose="05050102010706020507" pitchFamily="18" charset="2"/>
              </a:rPr>
              <a:t>字母的形式来表示</a:t>
            </a:r>
            <a:r>
              <a:rPr kumimoji="1" lang="zh-CN" altLang="en-US" sz="2400" b="1">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a:t>
            </a:r>
          </a:p>
        </p:txBody>
      </p:sp>
      <p:sp>
        <p:nvSpPr>
          <p:cNvPr id="19462" name="AutoShape 6"/>
          <p:cNvSpPr/>
          <p:nvPr/>
        </p:nvSpPr>
        <p:spPr>
          <a:xfrm>
            <a:off x="6400800" y="3109913"/>
            <a:ext cx="1219200" cy="457200"/>
          </a:xfrm>
          <a:prstGeom prst="wedgeRectCallout">
            <a:avLst>
              <a:gd name="adj1" fmla="val 29949"/>
              <a:gd name="adj2" fmla="val -222222"/>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0000FF"/>
                </a:solidFill>
                <a:latin typeface="Verdana" panose="020B0604030504040204" pitchFamily="34" charset="0"/>
                <a:ea typeface="宋体" panose="02010600030101010101" pitchFamily="2" charset="-122"/>
              </a:rPr>
              <a:t>变量符号</a:t>
            </a:r>
            <a:endParaRPr lang="zh-CN" altLang="en-US" b="1" dirty="0">
              <a:solidFill>
                <a:srgbClr val="0000FF"/>
              </a:solidFill>
              <a:latin typeface="Verdana" panose="020B0604030504040204" pitchFamily="34" charset="0"/>
              <a:ea typeface="宋体" panose="02010600030101010101" pitchFamily="2" charset="-122"/>
            </a:endParaRPr>
          </a:p>
        </p:txBody>
      </p:sp>
      <p:sp>
        <p:nvSpPr>
          <p:cNvPr id="19463" name="AutoShape 7"/>
          <p:cNvSpPr/>
          <p:nvPr/>
        </p:nvSpPr>
        <p:spPr>
          <a:xfrm>
            <a:off x="4800600" y="3109913"/>
            <a:ext cx="1219200" cy="457200"/>
          </a:xfrm>
          <a:prstGeom prst="wedgeRectCallout">
            <a:avLst>
              <a:gd name="adj1" fmla="val 23306"/>
              <a:gd name="adj2" fmla="val -219097"/>
            </a:avLst>
          </a:prstGeom>
          <a:solidFill>
            <a:srgbClr val="FFFF99"/>
          </a:solidFill>
          <a:ln w="9525" cap="flat" cmpd="sng">
            <a:solidFill>
              <a:schemeClr val="tx1"/>
            </a:solidFill>
            <a:prstDash val="solid"/>
            <a:miter/>
            <a:headEnd type="none" w="med" len="med"/>
            <a:tailEnd type="none" w="med" len="med"/>
          </a:ln>
        </p:spPr>
        <p:txBody>
          <a:bodyPr/>
          <a:lstStyle/>
          <a:p>
            <a:pPr algn="ctr" fontAlgn="base">
              <a:spcBef>
                <a:spcPct val="0"/>
              </a:spcBef>
              <a:spcAft>
                <a:spcPct val="0"/>
              </a:spcAft>
            </a:pPr>
            <a:r>
              <a:rPr lang="zh-CN" altLang="en-US" b="1">
                <a:solidFill>
                  <a:srgbClr val="0000FF"/>
                </a:solidFill>
                <a:latin typeface="Verdana" panose="020B0604030504040204" pitchFamily="34" charset="0"/>
                <a:ea typeface="宋体" panose="02010600030101010101" pitchFamily="2" charset="-122"/>
              </a:rPr>
              <a:t>函数符号</a:t>
            </a:r>
            <a:endParaRPr lang="zh-CN" altLang="en-US" b="1" dirty="0">
              <a:solidFill>
                <a:srgbClr val="0000FF"/>
              </a:solidFill>
              <a:latin typeface="Verdan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592997795"/>
      </p:ext>
    </p:extLst>
  </p:cSld>
  <p:clrMapOvr>
    <a:masterClrMapping/>
  </p:clrMapOvr>
  <p:transition>
    <p:random/>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图片 7"/>
          <p:cNvPicPr>
            <a:picLocks noChangeAspect="1"/>
          </p:cNvPicPr>
          <p:nvPr>
            <p:custDataLst>
              <p:tags r:id="rId2"/>
            </p:custDataLst>
          </p:nvPr>
        </p:nvPicPr>
        <p:blipFill>
          <a:blip r:embed="rId14"/>
          <a:stretch>
            <a:fillRect/>
          </a:stretch>
        </p:blipFill>
        <p:spPr>
          <a:xfrm>
            <a:off x="1524000" y="6137276"/>
            <a:ext cx="539750" cy="720725"/>
          </a:xfrm>
          <a:prstGeom prst="rect">
            <a:avLst/>
          </a:prstGeom>
          <a:noFill/>
          <a:ln w="9525">
            <a:noFill/>
          </a:ln>
        </p:spPr>
      </p:pic>
      <p:pic>
        <p:nvPicPr>
          <p:cNvPr id="161795" name="图片 8"/>
          <p:cNvPicPr>
            <a:picLocks noChangeAspect="1"/>
          </p:cNvPicPr>
          <p:nvPr>
            <p:custDataLst>
              <p:tags r:id="rId3"/>
            </p:custDataLst>
          </p:nvPr>
        </p:nvPicPr>
        <p:blipFill>
          <a:blip r:embed="rId15"/>
          <a:stretch>
            <a:fillRect/>
          </a:stretch>
        </p:blipFill>
        <p:spPr>
          <a:xfrm>
            <a:off x="10128250" y="6132514"/>
            <a:ext cx="539750" cy="720725"/>
          </a:xfrm>
          <a:prstGeom prst="rect">
            <a:avLst/>
          </a:prstGeom>
          <a:noFill/>
          <a:ln w="9525">
            <a:noFill/>
          </a:ln>
        </p:spPr>
      </p:pic>
      <p:sp>
        <p:nvSpPr>
          <p:cNvPr id="161796"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400</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Group 20"/>
          <p:cNvGrpSpPr/>
          <p:nvPr/>
        </p:nvGrpSpPr>
        <p:grpSpPr>
          <a:xfrm>
            <a:off x="1828800" y="3429001"/>
            <a:ext cx="8458200" cy="1692275"/>
            <a:chOff x="192" y="2160"/>
            <a:chExt cx="5328" cy="1066"/>
          </a:xfrm>
        </p:grpSpPr>
        <p:sp>
          <p:nvSpPr>
            <p:cNvPr id="161810" name="Text Box 5"/>
            <p:cNvSpPr txBox="1"/>
            <p:nvPr>
              <p:custDataLst>
                <p:tags r:id="rId11"/>
              </p:custDataLst>
            </p:nvPr>
          </p:nvSpPr>
          <p:spPr>
            <a:xfrm>
              <a:off x="192" y="2160"/>
              <a:ext cx="5328" cy="1066"/>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r>
                <a:rPr lang="en-US" altLang="zh-CN" sz="2600" dirty="0">
                  <a:solidFill>
                    <a:srgbClr val="000000"/>
                  </a:solidFill>
                  <a:latin typeface="微软雅黑" panose="020B0503020204020204" pitchFamily="34" charset="-122"/>
                </a:rPr>
                <a:t> </a:t>
              </a:r>
              <a:r>
                <a:rPr lang="en-US" altLang="en-US" sz="2600" dirty="0">
                  <a:solidFill>
                    <a:srgbClr val="000000"/>
                  </a:solidFill>
                  <a:latin typeface="微软雅黑" panose="020B0503020204020204" pitchFamily="34" charset="-122"/>
                </a:rPr>
                <a:t>例如，得到模糊向量：</a:t>
              </a:r>
            </a:p>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endParaRPr lang="en-US" altLang="en-US" sz="2600" dirty="0">
                <a:solidFill>
                  <a:srgbClr val="000000"/>
                </a:solidFill>
                <a:latin typeface="微软雅黑" panose="020B0503020204020204" pitchFamily="34" charset="-122"/>
              </a:endParaRPr>
            </a:p>
            <a:p>
              <a:pPr marL="0" indent="0" defTabSz="914400" eaLnBrk="1" hangingPunct="1">
                <a:lnSpc>
                  <a:spcPct val="100000"/>
                </a:lnSpc>
                <a:spcBef>
                  <a:spcPct val="50000"/>
                </a:spcBef>
                <a:spcAft>
                  <a:spcPct val="0"/>
                </a:spcAft>
                <a:buClr>
                  <a:schemeClr val="accent2"/>
                </a:buClr>
                <a:buNone/>
              </a:pPr>
              <a:r>
                <a:rPr lang="en-US" altLang="en-US" sz="2600" dirty="0">
                  <a:solidFill>
                    <a:srgbClr val="000000"/>
                  </a:solidFill>
                  <a:latin typeface="微软雅黑" panose="020B0503020204020204" pitchFamily="34" charset="-122"/>
                </a:rPr>
                <a:t>取结论：  </a:t>
              </a:r>
              <a:r>
                <a:rPr lang="en-US" altLang="zh-CN" sz="2600" i="1" dirty="0">
                  <a:solidFill>
                    <a:srgbClr val="000000"/>
                  </a:solidFill>
                  <a:latin typeface="微软雅黑" panose="020B0503020204020204" pitchFamily="34" charset="-122"/>
                </a:rPr>
                <a:t>U</a:t>
              </a:r>
              <a:r>
                <a:rPr lang="en-US" altLang="en-US" sz="2600" dirty="0">
                  <a:solidFill>
                    <a:srgbClr val="000000"/>
                  </a:solidFill>
                  <a:latin typeface="微软雅黑" panose="020B0503020204020204" pitchFamily="34" charset="-122"/>
                </a:rPr>
                <a:t>＝</a:t>
              </a:r>
              <a:r>
                <a:rPr lang="en-US" altLang="zh-CN" sz="2600" dirty="0">
                  <a:solidFill>
                    <a:srgbClr val="000000"/>
                  </a:solidFill>
                  <a:latin typeface="微软雅黑" panose="020B0503020204020204" pitchFamily="34" charset="-122"/>
                </a:rPr>
                <a:t>5</a:t>
              </a:r>
              <a:r>
                <a:rPr lang="en-US" altLang="en-US" sz="2600" dirty="0">
                  <a:solidFill>
                    <a:srgbClr val="000000"/>
                  </a:solidFill>
                  <a:latin typeface="微软雅黑" panose="020B0503020204020204" pitchFamily="34" charset="-122"/>
                </a:rPr>
                <a:t>。</a:t>
              </a:r>
            </a:p>
          </p:txBody>
        </p:sp>
        <p:graphicFrame>
          <p:nvGraphicFramePr>
            <p:cNvPr id="161811" name="Object 6"/>
            <p:cNvGraphicFramePr/>
            <p:nvPr/>
          </p:nvGraphicFramePr>
          <p:xfrm>
            <a:off x="624" y="2592"/>
            <a:ext cx="4128" cy="240"/>
          </p:xfrm>
          <a:graphic>
            <a:graphicData uri="http://schemas.openxmlformats.org/presentationml/2006/ole">
              <mc:AlternateContent xmlns:mc="http://schemas.openxmlformats.org/markup-compatibility/2006">
                <mc:Choice xmlns:v="urn:schemas-microsoft-com:vml" Requires="v">
                  <p:oleObj r:id="rId16" imgW="3175000" imgH="177800" progId="Equation.DSMT4">
                    <p:embed/>
                  </p:oleObj>
                </mc:Choice>
                <mc:Fallback>
                  <p:oleObj r:id="rId16" imgW="3175000" imgH="177800" progId="Equation.DSMT4">
                    <p:embed/>
                    <p:pic>
                      <p:nvPicPr>
                        <p:cNvPr id="161811" name="Object 6"/>
                        <p:cNvPicPr/>
                        <p:nvPr/>
                      </p:nvPicPr>
                      <p:blipFill>
                        <a:blip r:embed="rId17"/>
                        <a:stretch>
                          <a:fillRect/>
                        </a:stretch>
                      </p:blipFill>
                      <p:spPr>
                        <a:xfrm>
                          <a:off x="624" y="2592"/>
                          <a:ext cx="4128" cy="240"/>
                        </a:xfrm>
                        <a:prstGeom prst="rect">
                          <a:avLst/>
                        </a:prstGeom>
                        <a:noFill/>
                        <a:ln w="38100">
                          <a:noFill/>
                          <a:miter/>
                        </a:ln>
                      </p:spPr>
                    </p:pic>
                  </p:oleObj>
                </mc:Fallback>
              </mc:AlternateContent>
            </a:graphicData>
          </a:graphic>
        </p:graphicFrame>
        <p:sp>
          <p:nvSpPr>
            <p:cNvPr id="161812" name="Oval 8"/>
            <p:cNvSpPr/>
            <p:nvPr>
              <p:custDataLst>
                <p:tags r:id="rId12"/>
              </p:custDataLst>
            </p:nvPr>
          </p:nvSpPr>
          <p:spPr>
            <a:xfrm>
              <a:off x="2958" y="2522"/>
              <a:ext cx="480" cy="333"/>
            </a:xfrm>
            <a:prstGeom prst="ellipse">
              <a:avLst/>
            </a:prstGeom>
            <a:noFill/>
            <a:ln w="12700" cap="flat" cmpd="sng">
              <a:solidFill>
                <a:schemeClr val="accent2"/>
              </a:solidFill>
              <a:prstDash val="solid"/>
              <a:headEnd type="none" w="med" len="med"/>
              <a:tailEnd type="none" w="med" len="med"/>
            </a:ln>
          </p:spPr>
          <p:txBody>
            <a:bodyPr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pSp>
      <p:sp>
        <p:nvSpPr>
          <p:cNvPr id="158729" name="Rectangle 2"/>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4.4.6  模糊决策</a:t>
            </a:r>
          </a:p>
        </p:txBody>
      </p:sp>
      <p:sp>
        <p:nvSpPr>
          <p:cNvPr id="385027" name="Rectangle 3"/>
          <p:cNvSpPr>
            <a:spLocks noGrp="1" noChangeArrowheads="1"/>
          </p:cNvSpPr>
          <p:nvPr>
            <p:ph idx="9"/>
            <p:custDataLst>
              <p:tags r:id="rId4"/>
            </p:custDataLst>
          </p:nvPr>
        </p:nvSpPr>
        <p:spPr>
          <a:xfrm>
            <a:off x="1774825" y="908050"/>
            <a:ext cx="8642350" cy="1835150"/>
          </a:xfrm>
        </p:spPr>
        <p:txBody>
          <a:bodyPr wrap="square" lIns="91440" tIns="45720" rIns="91440" bIns="45720" numCol="1" anchor="t" anchorCtr="0" compatLnSpc="1"/>
          <a:lstStyle/>
          <a:p>
            <a:pPr marL="0" indent="-469900" algn="just" fontAlgn="base">
              <a:lnSpc>
                <a:spcPct val="120000"/>
              </a:lnSpc>
              <a:spcBef>
                <a:spcPct val="30000"/>
              </a:spcBef>
              <a:spcAft>
                <a:spcPct val="0"/>
              </a:spcAft>
              <a:buClr>
                <a:schemeClr val="accent2"/>
              </a:buClr>
              <a:buSzTx/>
              <a:buFont typeface="Wingdings" panose="05000000000000000000" pitchFamily="2" charset="2"/>
              <a:buChar char="o"/>
              <a:defRPr/>
            </a:pP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模糊决策</a:t>
            </a: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模糊判决</a:t>
            </a: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解模糊”或“清晰化</a:t>
            </a: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由模糊推理得到的结论或者操作是一个模糊向量，转化为确定值的过程</a:t>
            </a: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385028" name="Text Box 4"/>
          <p:cNvSpPr txBox="1"/>
          <p:nvPr>
            <p:custDataLst>
              <p:tags r:id="rId5"/>
            </p:custDataLst>
          </p:nvPr>
        </p:nvSpPr>
        <p:spPr>
          <a:xfrm>
            <a:off x="1752600" y="2743200"/>
            <a:ext cx="8944610" cy="1168400"/>
          </a:xfrm>
          <a:prstGeom prst="rect">
            <a:avLst/>
          </a:prstGeom>
          <a:noFill/>
          <a:ln w="9525">
            <a:noFill/>
          </a:ln>
        </p:spPr>
        <p:txBody>
          <a:bodyPr wrap="square">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None/>
            </a:pPr>
            <a:r>
              <a:rPr lang="en-US" altLang="zh-CN" sz="2800" b="1" dirty="0">
                <a:solidFill>
                  <a:srgbClr val="000000"/>
                </a:solidFill>
                <a:latin typeface="微软雅黑" panose="020B0503020204020204" pitchFamily="34" charset="-122"/>
              </a:rPr>
              <a:t> 1. </a:t>
            </a:r>
            <a:r>
              <a:rPr lang="en-US" altLang="en-US" sz="2800" b="1" dirty="0">
                <a:solidFill>
                  <a:srgbClr val="000000"/>
                </a:solidFill>
                <a:latin typeface="微软雅黑" panose="020B0503020204020204" pitchFamily="34" charset="-122"/>
              </a:rPr>
              <a:t>最大隶属度法 --</a:t>
            </a:r>
            <a:r>
              <a:rPr lang="zh-CN" altLang="en-US" sz="2800" b="1" dirty="0">
                <a:solidFill>
                  <a:srgbClr val="000000"/>
                </a:solidFill>
                <a:latin typeface="微软雅黑" panose="020B0503020204020204" pitchFamily="34" charset="-122"/>
              </a:rPr>
              <a:t>取隶属度最大的量最为推理结果</a:t>
            </a:r>
            <a:r>
              <a:rPr lang="en-US" altLang="en-US" sz="2800" b="1" dirty="0">
                <a:solidFill>
                  <a:srgbClr val="000000"/>
                </a:solidFill>
                <a:latin typeface="微软雅黑" panose="020B0503020204020204" pitchFamily="34" charset="-122"/>
              </a:rPr>
              <a:t> </a:t>
            </a:r>
          </a:p>
          <a:p>
            <a:pPr marL="0" indent="0" defTabSz="914400" eaLnBrk="1" hangingPunct="1">
              <a:lnSpc>
                <a:spcPct val="100000"/>
              </a:lnSpc>
              <a:spcBef>
                <a:spcPct val="50000"/>
              </a:spcBef>
              <a:spcAft>
                <a:spcPct val="0"/>
              </a:spcAft>
              <a:buNone/>
            </a:pPr>
            <a:endParaRPr lang="en-US" altLang="en-US" sz="2800" b="1" dirty="0">
              <a:solidFill>
                <a:srgbClr val="000000"/>
              </a:solidFill>
              <a:latin typeface="微软雅黑" panose="020B0503020204020204" pitchFamily="34" charset="-122"/>
            </a:endParaRPr>
          </a:p>
        </p:txBody>
      </p:sp>
      <p:grpSp>
        <p:nvGrpSpPr>
          <p:cNvPr id="3" name="Group 22"/>
          <p:cNvGrpSpPr/>
          <p:nvPr/>
        </p:nvGrpSpPr>
        <p:grpSpPr>
          <a:xfrm>
            <a:off x="1828800" y="3352800"/>
            <a:ext cx="8458200" cy="2292350"/>
            <a:chOff x="192" y="2112"/>
            <a:chExt cx="5328" cy="1444"/>
          </a:xfrm>
        </p:grpSpPr>
        <p:sp>
          <p:nvSpPr>
            <p:cNvPr id="161807" name="Text Box 9"/>
            <p:cNvSpPr txBox="1"/>
            <p:nvPr>
              <p:custDataLst>
                <p:tags r:id="rId10"/>
              </p:custDataLst>
            </p:nvPr>
          </p:nvSpPr>
          <p:spPr>
            <a:xfrm>
              <a:off x="192" y="2112"/>
              <a:ext cx="5328" cy="1444"/>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r>
                <a:rPr lang="en-US" altLang="zh-CN" sz="2600"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例如，得到模糊向量：</a:t>
              </a:r>
            </a:p>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endParaRPr lang="en-US" altLang="en-US" sz="2600" b="1" dirty="0">
                <a:solidFill>
                  <a:srgbClr val="000000"/>
                </a:solidFill>
                <a:latin typeface="微软雅黑" panose="020B0503020204020204" pitchFamily="34" charset="-122"/>
              </a:endParaRPr>
            </a:p>
            <a:p>
              <a:pPr marL="0" indent="0" defTabSz="914400" eaLnBrk="1" hangingPunct="1">
                <a:lnSpc>
                  <a:spcPct val="100000"/>
                </a:lnSpc>
                <a:spcBef>
                  <a:spcPct val="50000"/>
                </a:spcBef>
                <a:spcAft>
                  <a:spcPct val="0"/>
                </a:spcAft>
                <a:buClr>
                  <a:schemeClr val="accent2"/>
                </a:buClr>
                <a:buNone/>
              </a:pPr>
              <a:r>
                <a:rPr lang="en-US" altLang="en-US" sz="2600" b="1" dirty="0">
                  <a:solidFill>
                    <a:srgbClr val="000000"/>
                  </a:solidFill>
                  <a:latin typeface="微软雅黑" panose="020B0503020204020204" pitchFamily="34" charset="-122"/>
                </a:rPr>
                <a:t>取结论：</a:t>
              </a:r>
            </a:p>
            <a:p>
              <a:pPr marL="0" indent="0" defTabSz="914400" eaLnBrk="1" hangingPunct="1">
                <a:lnSpc>
                  <a:spcPct val="100000"/>
                </a:lnSpc>
                <a:spcBef>
                  <a:spcPct val="50000"/>
                </a:spcBef>
                <a:spcAft>
                  <a:spcPct val="0"/>
                </a:spcAft>
                <a:buClr>
                  <a:schemeClr val="accent2"/>
                </a:buClr>
                <a:buNone/>
              </a:pPr>
              <a:endParaRPr lang="en-US" altLang="en-US" sz="2600" b="1" dirty="0">
                <a:solidFill>
                  <a:srgbClr val="000000"/>
                </a:solidFill>
                <a:latin typeface="微软雅黑" panose="020B0503020204020204" pitchFamily="34" charset="-122"/>
              </a:endParaRPr>
            </a:p>
          </p:txBody>
        </p:sp>
        <p:graphicFrame>
          <p:nvGraphicFramePr>
            <p:cNvPr id="161808" name="Object 10"/>
            <p:cNvGraphicFramePr/>
            <p:nvPr/>
          </p:nvGraphicFramePr>
          <p:xfrm>
            <a:off x="792" y="2496"/>
            <a:ext cx="4512" cy="240"/>
          </p:xfrm>
          <a:graphic>
            <a:graphicData uri="http://schemas.openxmlformats.org/presentationml/2006/ole">
              <mc:AlternateContent xmlns:mc="http://schemas.openxmlformats.org/markup-compatibility/2006">
                <mc:Choice xmlns:v="urn:schemas-microsoft-com:vml" Requires="v">
                  <p:oleObj r:id="rId18" imgW="3924300" imgH="177800" progId="Equation.DSMT4">
                    <p:embed/>
                  </p:oleObj>
                </mc:Choice>
                <mc:Fallback>
                  <p:oleObj r:id="rId18" imgW="3924300" imgH="177800" progId="Equation.DSMT4">
                    <p:embed/>
                    <p:pic>
                      <p:nvPicPr>
                        <p:cNvPr id="161808" name="Object 10"/>
                        <p:cNvPicPr/>
                        <p:nvPr/>
                      </p:nvPicPr>
                      <p:blipFill>
                        <a:blip r:embed="rId19"/>
                        <a:stretch>
                          <a:fillRect/>
                        </a:stretch>
                      </p:blipFill>
                      <p:spPr>
                        <a:xfrm>
                          <a:off x="792" y="2496"/>
                          <a:ext cx="4512" cy="240"/>
                        </a:xfrm>
                        <a:prstGeom prst="rect">
                          <a:avLst/>
                        </a:prstGeom>
                        <a:noFill/>
                        <a:ln w="38100">
                          <a:noFill/>
                          <a:miter/>
                        </a:ln>
                      </p:spPr>
                    </p:pic>
                  </p:oleObj>
                </mc:Fallback>
              </mc:AlternateContent>
            </a:graphicData>
          </a:graphic>
        </p:graphicFrame>
        <p:graphicFrame>
          <p:nvGraphicFramePr>
            <p:cNvPr id="161809" name="Object 17"/>
            <p:cNvGraphicFramePr/>
            <p:nvPr/>
          </p:nvGraphicFramePr>
          <p:xfrm>
            <a:off x="1080" y="2928"/>
            <a:ext cx="1392" cy="528"/>
          </p:xfrm>
          <a:graphic>
            <a:graphicData uri="http://schemas.openxmlformats.org/presentationml/2006/ole">
              <mc:AlternateContent xmlns:mc="http://schemas.openxmlformats.org/markup-compatibility/2006">
                <mc:Choice xmlns:v="urn:schemas-microsoft-com:vml" Requires="v">
                  <p:oleObj r:id="rId20" imgW="1256665" imgH="393700" progId="Equation.DSMT4">
                    <p:embed/>
                  </p:oleObj>
                </mc:Choice>
                <mc:Fallback>
                  <p:oleObj r:id="rId20" imgW="1256665" imgH="393700" progId="Equation.DSMT4">
                    <p:embed/>
                    <p:pic>
                      <p:nvPicPr>
                        <p:cNvPr id="161809" name="Object 17"/>
                        <p:cNvPicPr/>
                        <p:nvPr/>
                      </p:nvPicPr>
                      <p:blipFill>
                        <a:blip r:embed="rId21"/>
                        <a:stretch>
                          <a:fillRect/>
                        </a:stretch>
                      </p:blipFill>
                      <p:spPr>
                        <a:xfrm>
                          <a:off x="1080" y="2928"/>
                          <a:ext cx="1392" cy="528"/>
                        </a:xfrm>
                        <a:prstGeom prst="rect">
                          <a:avLst/>
                        </a:prstGeom>
                        <a:noFill/>
                        <a:ln w="38100">
                          <a:noFill/>
                          <a:miter/>
                        </a:ln>
                      </p:spPr>
                    </p:pic>
                  </p:oleObj>
                </mc:Fallback>
              </mc:AlternateContent>
            </a:graphicData>
          </a:graphic>
        </p:graphicFrame>
      </p:grpSp>
      <p:sp>
        <p:nvSpPr>
          <p:cNvPr id="161802" name="Oval 12"/>
          <p:cNvSpPr/>
          <p:nvPr>
            <p:custDataLst>
              <p:tags r:id="rId6"/>
            </p:custDataLst>
          </p:nvPr>
        </p:nvSpPr>
        <p:spPr>
          <a:xfrm>
            <a:off x="5181600" y="4464726"/>
            <a:ext cx="259766" cy="519351"/>
          </a:xfrm>
          <a:prstGeom prst="ellipse">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pSp>
        <p:nvGrpSpPr>
          <p:cNvPr id="4" name="Group 23"/>
          <p:cNvGrpSpPr/>
          <p:nvPr/>
        </p:nvGrpSpPr>
        <p:grpSpPr>
          <a:xfrm>
            <a:off x="3352800" y="3851276"/>
            <a:ext cx="3009900" cy="563563"/>
            <a:chOff x="1152" y="2426"/>
            <a:chExt cx="1896" cy="355"/>
          </a:xfrm>
        </p:grpSpPr>
        <p:sp>
          <p:nvSpPr>
            <p:cNvPr id="161804" name="Oval 13"/>
            <p:cNvSpPr/>
            <p:nvPr>
              <p:custDataLst>
                <p:tags r:id="rId7"/>
              </p:custDataLst>
            </p:nvPr>
          </p:nvSpPr>
          <p:spPr>
            <a:xfrm>
              <a:off x="1152" y="2426"/>
              <a:ext cx="576" cy="333"/>
            </a:xfrm>
            <a:prstGeom prst="ellipse">
              <a:avLst/>
            </a:prstGeom>
            <a:noFill/>
            <a:ln w="9525" cap="flat" cmpd="sng">
              <a:solidFill>
                <a:schemeClr val="accent2"/>
              </a:solidFill>
              <a:prstDash val="solid"/>
              <a:headEnd type="none" w="med" len="med"/>
              <a:tailEnd type="none" w="med" len="med"/>
            </a:ln>
          </p:spPr>
          <p:txBody>
            <a:bodyPr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61805" name="Oval 14"/>
            <p:cNvSpPr/>
            <p:nvPr>
              <p:custDataLst>
                <p:tags r:id="rId8"/>
              </p:custDataLst>
            </p:nvPr>
          </p:nvSpPr>
          <p:spPr>
            <a:xfrm>
              <a:off x="1824" y="2452"/>
              <a:ext cx="600" cy="329"/>
            </a:xfrm>
            <a:prstGeom prst="ellipse">
              <a:avLst/>
            </a:prstGeom>
            <a:noFill/>
            <a:ln w="9525" cap="flat" cmpd="sng">
              <a:solidFill>
                <a:schemeClr val="accent2"/>
              </a:solidFill>
              <a:prstDash val="solid"/>
              <a:headEnd type="none" w="med" len="med"/>
              <a:tailEnd type="none" w="med" len="med"/>
            </a:ln>
          </p:spPr>
          <p:txBody>
            <a:bodyPr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61806" name="Oval 16"/>
            <p:cNvSpPr/>
            <p:nvPr>
              <p:custDataLst>
                <p:tags r:id="rId9"/>
              </p:custDataLst>
            </p:nvPr>
          </p:nvSpPr>
          <p:spPr>
            <a:xfrm>
              <a:off x="2496" y="2452"/>
              <a:ext cx="552" cy="329"/>
            </a:xfrm>
            <a:prstGeom prst="ellipse">
              <a:avLst/>
            </a:prstGeom>
            <a:noFill/>
            <a:ln w="9525" cap="flat" cmpd="sng">
              <a:solidFill>
                <a:schemeClr val="accent2"/>
              </a:solidFill>
              <a:prstDash val="solid"/>
              <a:headEnd type="none" w="med" len="med"/>
              <a:tailEnd type="none" w="med" len="med"/>
            </a:ln>
          </p:spPr>
          <p:txBody>
            <a:bodyPr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pSp>
    </p:spTree>
    <p:custDataLst>
      <p:tags r:id="rId1"/>
    </p:custDataLst>
    <p:extLst>
      <p:ext uri="{BB962C8B-B14F-4D97-AF65-F5344CB8AC3E}">
        <p14:creationId xmlns:p14="http://schemas.microsoft.com/office/powerpoint/2010/main" val="1945471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Effect transition="in" filter="box(in)">
                                      <p:cBhvr>
                                        <p:cTn id="7" dur="500"/>
                                        <p:tgtEl>
                                          <p:spTgt spid="3850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85028"/>
                                        </p:tgtEl>
                                        <p:attrNameLst>
                                          <p:attrName>style.visibility</p:attrName>
                                        </p:attrNameLst>
                                      </p:cBhvr>
                                      <p:to>
                                        <p:strVal val="visible"/>
                                      </p:to>
                                    </p:set>
                                    <p:anim calcmode="lin" valueType="num">
                                      <p:cBhvr>
                                        <p:cTn id="12" dur="500" fill="hold"/>
                                        <p:tgtEl>
                                          <p:spTgt spid="385028"/>
                                        </p:tgtEl>
                                        <p:attrNameLst>
                                          <p:attrName>ppt_x</p:attrName>
                                        </p:attrNameLst>
                                      </p:cBhvr>
                                      <p:tavLst>
                                        <p:tav tm="0">
                                          <p:val>
                                            <p:strVal val="0-#ppt_w/2"/>
                                          </p:val>
                                        </p:tav>
                                        <p:tav tm="100000">
                                          <p:val>
                                            <p:strVal val="#ppt_x"/>
                                          </p:val>
                                        </p:tav>
                                      </p:tavLst>
                                    </p:anim>
                                    <p:anim calcmode="lin" valueType="num">
                                      <p:cBhvr>
                                        <p:cTn id="13" dur="500" fill="hold"/>
                                        <p:tgtEl>
                                          <p:spTgt spid="38502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ppt_x</p:attrName>
                                        </p:attrNameLst>
                                      </p:cBhvr>
                                      <p:tavLst>
                                        <p:tav tm="0">
                                          <p:val>
                                            <p:strVal val="0-#ppt_w/2"/>
                                          </p:val>
                                        </p:tav>
                                        <p:tav tm="100000">
                                          <p:val>
                                            <p:strVal val="#ppt_x"/>
                                          </p:val>
                                        </p:tav>
                                      </p:tavLst>
                                    </p:anim>
                                    <p:anim calcmode="lin" valueType="num">
                                      <p:cBhvr>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1" presetClass="entr" presetSubtype="0" fill="hold" nodeType="afterEffect">
                                  <p:stCondLst>
                                    <p:cond delay="0"/>
                                  </p:stCondLst>
                                  <p:childTnLst>
                                    <p:set>
                                      <p:cBhvr>
                                        <p:cTn id="27" dur="1000">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7" grpId="0" build="p"/>
      <p:bldP spid="385028"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图片 6"/>
          <p:cNvPicPr>
            <a:picLocks noChangeAspect="1"/>
          </p:cNvPicPr>
          <p:nvPr>
            <p:custDataLst>
              <p:tags r:id="rId2"/>
            </p:custDataLst>
          </p:nvPr>
        </p:nvPicPr>
        <p:blipFill>
          <a:blip r:embed="rId8"/>
          <a:stretch>
            <a:fillRect/>
          </a:stretch>
        </p:blipFill>
        <p:spPr>
          <a:xfrm>
            <a:off x="1524000" y="6137276"/>
            <a:ext cx="539750" cy="720725"/>
          </a:xfrm>
          <a:prstGeom prst="rect">
            <a:avLst/>
          </a:prstGeom>
          <a:noFill/>
          <a:ln w="9525">
            <a:noFill/>
          </a:ln>
        </p:spPr>
      </p:pic>
      <p:pic>
        <p:nvPicPr>
          <p:cNvPr id="162819" name="图片 5"/>
          <p:cNvPicPr>
            <a:picLocks noChangeAspect="1"/>
          </p:cNvPicPr>
          <p:nvPr>
            <p:custDataLst>
              <p:tags r:id="rId3"/>
            </p:custDataLst>
          </p:nvPr>
        </p:nvPicPr>
        <p:blipFill>
          <a:blip r:embed="rId9"/>
          <a:stretch>
            <a:fillRect/>
          </a:stretch>
        </p:blipFill>
        <p:spPr>
          <a:xfrm>
            <a:off x="10128250" y="6132514"/>
            <a:ext cx="539750" cy="720725"/>
          </a:xfrm>
          <a:prstGeom prst="rect">
            <a:avLst/>
          </a:prstGeom>
          <a:noFill/>
          <a:ln w="9525">
            <a:noFill/>
          </a:ln>
        </p:spPr>
      </p:pic>
      <p:sp>
        <p:nvSpPr>
          <p:cNvPr id="162820"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401</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749" name="Rectangle 3"/>
          <p:cNvSpPr>
            <a:spLocks noGrp="1" noChangeArrowheads="1"/>
          </p:cNvSpPr>
          <p:nvPr>
            <p:ph idx="9"/>
            <p:custDataLst>
              <p:tags r:id="rId4"/>
            </p:custDataLst>
          </p:nvPr>
        </p:nvSpPr>
        <p:spPr>
          <a:xfrm>
            <a:off x="1774825" y="908050"/>
            <a:ext cx="8540750" cy="5549900"/>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加权平均判决法</a:t>
            </a:r>
          </a:p>
        </p:txBody>
      </p:sp>
      <p:sp>
        <p:nvSpPr>
          <p:cNvPr id="159750" name="Rectangle 7"/>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4.4.6  模糊决策</a:t>
            </a:r>
          </a:p>
        </p:txBody>
      </p:sp>
      <p:graphicFrame>
        <p:nvGraphicFramePr>
          <p:cNvPr id="162823" name="Object 8"/>
          <p:cNvGraphicFramePr/>
          <p:nvPr/>
        </p:nvGraphicFramePr>
        <p:xfrm>
          <a:off x="4495800" y="1600200"/>
          <a:ext cx="2438400" cy="1981200"/>
        </p:xfrm>
        <a:graphic>
          <a:graphicData uri="http://schemas.openxmlformats.org/presentationml/2006/ole">
            <mc:AlternateContent xmlns:mc="http://schemas.openxmlformats.org/markup-compatibility/2006">
              <mc:Choice xmlns:v="urn:schemas-microsoft-com:vml" Requires="v">
                <p:oleObj r:id="rId10" imgW="951865" imgH="862965" progId="Equation.3">
                  <p:embed/>
                </p:oleObj>
              </mc:Choice>
              <mc:Fallback>
                <p:oleObj r:id="rId10" imgW="951865" imgH="862965" progId="Equation.3">
                  <p:embed/>
                  <p:pic>
                    <p:nvPicPr>
                      <p:cNvPr id="162823" name="Object 8"/>
                      <p:cNvPicPr/>
                      <p:nvPr/>
                    </p:nvPicPr>
                    <p:blipFill>
                      <a:blip r:embed="rId11"/>
                      <a:stretch>
                        <a:fillRect/>
                      </a:stretch>
                    </p:blipFill>
                    <p:spPr>
                      <a:xfrm>
                        <a:off x="4495800" y="1600200"/>
                        <a:ext cx="2438400" cy="1981200"/>
                      </a:xfrm>
                      <a:prstGeom prst="rect">
                        <a:avLst/>
                      </a:prstGeom>
                      <a:noFill/>
                      <a:ln w="38100">
                        <a:noFill/>
                        <a:miter/>
                      </a:ln>
                    </p:spPr>
                  </p:pic>
                </p:oleObj>
              </mc:Fallback>
            </mc:AlternateContent>
          </a:graphicData>
        </a:graphic>
      </p:graphicFrame>
      <p:sp>
        <p:nvSpPr>
          <p:cNvPr id="162824" name="Text Box 10"/>
          <p:cNvSpPr txBox="1"/>
          <p:nvPr>
            <p:custDataLst>
              <p:tags r:id="rId5"/>
            </p:custDataLst>
          </p:nvPr>
        </p:nvSpPr>
        <p:spPr>
          <a:xfrm>
            <a:off x="1828800" y="3943351"/>
            <a:ext cx="8610600" cy="1851025"/>
          </a:xfrm>
          <a:prstGeom prst="rect">
            <a:avLst/>
          </a:prstGeom>
          <a:solidFill>
            <a:srgbClr val="FFFFFF"/>
          </a:solidFill>
          <a:ln w="9525" cap="flat" cmpd="sng">
            <a:solidFill>
              <a:srgbClr val="333333"/>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just" defTabSz="914400" eaLnBrk="1" fontAlgn="b" hangingPunct="1">
              <a:lnSpc>
                <a:spcPct val="120000"/>
              </a:lnSpc>
              <a:spcBef>
                <a:spcPct val="50000"/>
              </a:spcBef>
              <a:spcAft>
                <a:spcPct val="0"/>
              </a:spcAft>
              <a:buClr>
                <a:schemeClr val="accent2"/>
              </a:buClr>
              <a:buFont typeface="Wingdings" panose="05000000000000000000" pitchFamily="2" charset="2"/>
              <a:buChar char="§"/>
            </a:pPr>
            <a:r>
              <a:rPr lang="en-US" altLang="zh-CN" sz="2600"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例如</a:t>
            </a:r>
          </a:p>
          <a:p>
            <a:pPr marL="0" indent="0" algn="just" defTabSz="914400" eaLnBrk="1" fontAlgn="b" hangingPunct="1">
              <a:lnSpc>
                <a:spcPct val="120000"/>
              </a:lnSpc>
              <a:spcBef>
                <a:spcPct val="50000"/>
              </a:spcBef>
              <a:spcAft>
                <a:spcPct val="0"/>
              </a:spcAft>
              <a:buNone/>
            </a:pPr>
            <a:r>
              <a:rPr lang="en-US" altLang="en-US" sz="2600" b="1" dirty="0">
                <a:solidFill>
                  <a:srgbClr val="000000"/>
                </a:solidFill>
                <a:latin typeface="微软雅黑" panose="020B0503020204020204" pitchFamily="34" charset="-122"/>
              </a:rPr>
              <a:t>则</a:t>
            </a:r>
          </a:p>
          <a:p>
            <a:pPr marL="0" indent="0" defTabSz="914400" eaLnBrk="1" hangingPunct="1">
              <a:lnSpc>
                <a:spcPct val="100000"/>
              </a:lnSpc>
              <a:spcBef>
                <a:spcPct val="50000"/>
              </a:spcBef>
              <a:spcAft>
                <a:spcPct val="0"/>
              </a:spcAft>
              <a:buNone/>
            </a:pPr>
            <a:endParaRPr lang="en-US" altLang="en-US" sz="2600" b="1" dirty="0">
              <a:solidFill>
                <a:srgbClr val="000000"/>
              </a:solidFill>
              <a:latin typeface="微软雅黑" panose="020B0503020204020204" pitchFamily="34" charset="-122"/>
            </a:endParaRPr>
          </a:p>
        </p:txBody>
      </p:sp>
      <p:grpSp>
        <p:nvGrpSpPr>
          <p:cNvPr id="162825" name="Group 17"/>
          <p:cNvGrpSpPr/>
          <p:nvPr/>
        </p:nvGrpSpPr>
        <p:grpSpPr>
          <a:xfrm>
            <a:off x="2362201" y="4081463"/>
            <a:ext cx="7927975" cy="1554162"/>
            <a:chOff x="528" y="2571"/>
            <a:chExt cx="4994" cy="979"/>
          </a:xfrm>
        </p:grpSpPr>
        <p:sp>
          <p:nvSpPr>
            <p:cNvPr id="162826" name="Rectangle 6"/>
            <p:cNvSpPr/>
            <p:nvPr>
              <p:custDataLst>
                <p:tags r:id="rId6"/>
              </p:custDataLst>
            </p:nvPr>
          </p:nvSpPr>
          <p:spPr>
            <a:xfrm>
              <a:off x="1702" y="2848"/>
              <a:ext cx="191" cy="165"/>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000" dirty="0">
                  <a:solidFill>
                    <a:srgbClr val="000000"/>
                  </a:solidFill>
                  <a:latin typeface="微软雅黑" panose="020B0503020204020204" pitchFamily="34" charset="-122"/>
                </a:rPr>
                <a:t> </a:t>
              </a:r>
              <a:r>
                <a:rPr lang="en-US" altLang="zh-CN" sz="1100" dirty="0">
                  <a:solidFill>
                    <a:srgbClr val="000000"/>
                  </a:solidFill>
                  <a:latin typeface="微软雅黑" panose="020B0503020204020204" pitchFamily="34" charset="-122"/>
                </a:rPr>
                <a:t> </a:t>
              </a:r>
            </a:p>
          </p:txBody>
        </p:sp>
        <p:graphicFrame>
          <p:nvGraphicFramePr>
            <p:cNvPr id="162827" name="Object 11"/>
            <p:cNvGraphicFramePr/>
            <p:nvPr/>
          </p:nvGraphicFramePr>
          <p:xfrm>
            <a:off x="1077" y="2571"/>
            <a:ext cx="4326" cy="259"/>
          </p:xfrm>
          <a:graphic>
            <a:graphicData uri="http://schemas.openxmlformats.org/presentationml/2006/ole">
              <mc:AlternateContent xmlns:mc="http://schemas.openxmlformats.org/markup-compatibility/2006">
                <mc:Choice xmlns:v="urn:schemas-microsoft-com:vml" Requires="v">
                  <p:oleObj r:id="rId12" imgW="2624455" imgH="177800" progId="Equation.3">
                    <p:embed/>
                  </p:oleObj>
                </mc:Choice>
                <mc:Fallback>
                  <p:oleObj r:id="rId12" imgW="2624455" imgH="177800" progId="Equation.3">
                    <p:embed/>
                    <p:pic>
                      <p:nvPicPr>
                        <p:cNvPr id="162827" name="Object 11"/>
                        <p:cNvPicPr/>
                        <p:nvPr/>
                      </p:nvPicPr>
                      <p:blipFill>
                        <a:blip r:embed="rId13"/>
                        <a:stretch>
                          <a:fillRect/>
                        </a:stretch>
                      </p:blipFill>
                      <p:spPr>
                        <a:xfrm>
                          <a:off x="1077" y="2571"/>
                          <a:ext cx="4326" cy="259"/>
                        </a:xfrm>
                        <a:prstGeom prst="rect">
                          <a:avLst/>
                        </a:prstGeom>
                        <a:noFill/>
                        <a:ln w="38100">
                          <a:noFill/>
                          <a:miter/>
                        </a:ln>
                      </p:spPr>
                    </p:pic>
                  </p:oleObj>
                </mc:Fallback>
              </mc:AlternateContent>
            </a:graphicData>
          </a:graphic>
        </p:graphicFrame>
        <p:graphicFrame>
          <p:nvGraphicFramePr>
            <p:cNvPr id="162828" name="Object 16"/>
            <p:cNvGraphicFramePr/>
            <p:nvPr/>
          </p:nvGraphicFramePr>
          <p:xfrm>
            <a:off x="528" y="2976"/>
            <a:ext cx="4994" cy="574"/>
          </p:xfrm>
          <a:graphic>
            <a:graphicData uri="http://schemas.openxmlformats.org/presentationml/2006/ole">
              <mc:AlternateContent xmlns:mc="http://schemas.openxmlformats.org/markup-compatibility/2006">
                <mc:Choice xmlns:v="urn:schemas-microsoft-com:vml" Requires="v">
                  <p:oleObj r:id="rId14" imgW="3034030" imgH="393700" progId="Equation.3">
                    <p:embed/>
                  </p:oleObj>
                </mc:Choice>
                <mc:Fallback>
                  <p:oleObj r:id="rId14" imgW="3034030" imgH="393700" progId="Equation.3">
                    <p:embed/>
                    <p:pic>
                      <p:nvPicPr>
                        <p:cNvPr id="162828" name="Object 16"/>
                        <p:cNvPicPr/>
                        <p:nvPr/>
                      </p:nvPicPr>
                      <p:blipFill>
                        <a:blip r:embed="rId15"/>
                        <a:stretch>
                          <a:fillRect/>
                        </a:stretch>
                      </p:blipFill>
                      <p:spPr>
                        <a:xfrm>
                          <a:off x="528" y="2976"/>
                          <a:ext cx="4994" cy="574"/>
                        </a:xfrm>
                        <a:prstGeom prst="rect">
                          <a:avLst/>
                        </a:prstGeom>
                        <a:noFill/>
                        <a:ln w="38100">
                          <a:noFill/>
                          <a:miter/>
                        </a:ln>
                      </p:spPr>
                    </p:pic>
                  </p:oleObj>
                </mc:Fallback>
              </mc:AlternateContent>
            </a:graphicData>
          </a:graphic>
        </p:graphicFrame>
      </p:grpSp>
    </p:spTree>
    <p:custDataLst>
      <p:tags r:id="rId1"/>
    </p:custDataLst>
    <p:extLst>
      <p:ext uri="{BB962C8B-B14F-4D97-AF65-F5344CB8AC3E}">
        <p14:creationId xmlns:p14="http://schemas.microsoft.com/office/powerpoint/2010/main" val="257766643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图片 6"/>
          <p:cNvPicPr>
            <a:picLocks noChangeAspect="1"/>
          </p:cNvPicPr>
          <p:nvPr>
            <p:custDataLst>
              <p:tags r:id="rId2"/>
            </p:custDataLst>
          </p:nvPr>
        </p:nvPicPr>
        <p:blipFill>
          <a:blip r:embed="rId13"/>
          <a:stretch>
            <a:fillRect/>
          </a:stretch>
        </p:blipFill>
        <p:spPr>
          <a:xfrm>
            <a:off x="1524000" y="6137276"/>
            <a:ext cx="539750" cy="720725"/>
          </a:xfrm>
          <a:prstGeom prst="rect">
            <a:avLst/>
          </a:prstGeom>
          <a:noFill/>
          <a:ln w="9525">
            <a:noFill/>
          </a:ln>
        </p:spPr>
      </p:pic>
      <p:pic>
        <p:nvPicPr>
          <p:cNvPr id="163843" name="图片 5"/>
          <p:cNvPicPr>
            <a:picLocks noChangeAspect="1"/>
          </p:cNvPicPr>
          <p:nvPr>
            <p:custDataLst>
              <p:tags r:id="rId3"/>
            </p:custDataLst>
          </p:nvPr>
        </p:nvPicPr>
        <p:blipFill>
          <a:blip r:embed="rId14"/>
          <a:stretch>
            <a:fillRect/>
          </a:stretch>
        </p:blipFill>
        <p:spPr>
          <a:xfrm>
            <a:off x="10128250" y="6132514"/>
            <a:ext cx="539750" cy="720725"/>
          </a:xfrm>
          <a:prstGeom prst="rect">
            <a:avLst/>
          </a:prstGeom>
          <a:noFill/>
          <a:ln w="9525">
            <a:noFill/>
          </a:ln>
        </p:spPr>
      </p:pic>
      <p:sp>
        <p:nvSpPr>
          <p:cNvPr id="163844" name="灯片编号占位符 3"/>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402</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0773" name="Rectangle 15"/>
          <p:cNvSpPr>
            <a:spLocks noGrp="1" noChangeArrowheads="1"/>
          </p:cNvSpPr>
          <p:nvPr>
            <p:ph type="title" idx="4294967295"/>
          </p:nvPr>
        </p:nvSpPr>
        <p:spPr>
          <a:xfrm>
            <a:off x="1524000" y="1"/>
            <a:ext cx="9144000" cy="765175"/>
          </a:xfrm>
          <a:solidFill>
            <a:srgbClr val="105FA3"/>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微软雅黑" panose="020B0503020204020204" pitchFamily="34" charset="-122"/>
                <a:sym typeface="微软雅黑" panose="020B0503020204020204" pitchFamily="34" charset="-122"/>
              </a:rPr>
              <a:t>4.4.6  模糊决策</a:t>
            </a:r>
          </a:p>
        </p:txBody>
      </p:sp>
      <p:sp>
        <p:nvSpPr>
          <p:cNvPr id="160774" name="Rectangle 16"/>
          <p:cNvSpPr>
            <a:spLocks noGrp="1" noChangeArrowheads="1"/>
          </p:cNvSpPr>
          <p:nvPr>
            <p:ph idx="9"/>
            <p:custDataLst>
              <p:tags r:id="rId4"/>
            </p:custDataLst>
          </p:nvPr>
        </p:nvSpPr>
        <p:spPr>
          <a:xfrm>
            <a:off x="1774825" y="908051"/>
            <a:ext cx="8642350" cy="5400675"/>
          </a:xfrm>
        </p:spPr>
        <p:txBody>
          <a:bodyPr wrap="square" lIns="91440" tIns="45720" rIns="91440" bIns="45720" numCol="1" anchor="t" anchorCtr="0" compatLnSpc="1"/>
          <a:lstStyle/>
          <a:p>
            <a:pPr marL="469900" indent="-469900" algn="just" fontAlgn="base">
              <a:lnSpc>
                <a:spcPct val="120000"/>
              </a:lnSpc>
              <a:spcBef>
                <a:spcPct val="30000"/>
              </a:spcBef>
              <a:spcAft>
                <a:spcPct val="0"/>
              </a:spcAft>
              <a:buClr>
                <a:schemeClr val="accent2"/>
              </a:buClr>
              <a:buSzTx/>
              <a:buNone/>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3. 中位数法 </a:t>
            </a:r>
          </a:p>
        </p:txBody>
      </p:sp>
      <p:sp>
        <p:nvSpPr>
          <p:cNvPr id="163847" name="Rectangle 7"/>
          <p:cNvSpPr/>
          <p:nvPr>
            <p:custDataLst>
              <p:tags r:id="rId5"/>
            </p:custDataLst>
          </p:nvPr>
        </p:nvSpPr>
        <p:spPr>
          <a:xfrm>
            <a:off x="1524001" y="3049072"/>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63848" name="Text Box 19"/>
          <p:cNvSpPr txBox="1"/>
          <p:nvPr>
            <p:custDataLst>
              <p:tags r:id="rId6"/>
            </p:custDataLst>
          </p:nvPr>
        </p:nvSpPr>
        <p:spPr>
          <a:xfrm>
            <a:off x="1905000" y="1676400"/>
            <a:ext cx="8458200" cy="3752850"/>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r>
              <a:rPr lang="en-US" altLang="zh-CN" sz="2600" dirty="0">
                <a:solidFill>
                  <a:srgbClr val="000000"/>
                </a:solidFill>
                <a:latin typeface="微软雅黑" panose="020B0503020204020204" pitchFamily="34" charset="-122"/>
              </a:rPr>
              <a:t> </a:t>
            </a:r>
            <a:r>
              <a:rPr lang="en-US" altLang="en-US" sz="2800" b="1" dirty="0">
                <a:solidFill>
                  <a:srgbClr val="000000"/>
                </a:solidFill>
                <a:latin typeface="微软雅黑" panose="020B0503020204020204" pitchFamily="34" charset="-122"/>
              </a:rPr>
              <a:t>例如</a:t>
            </a:r>
          </a:p>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endParaRPr lang="en-US" altLang="en-US" sz="2800" b="1" dirty="0">
              <a:solidFill>
                <a:srgbClr val="000000"/>
              </a:solidFill>
              <a:latin typeface="微软雅黑" panose="020B0503020204020204" pitchFamily="34" charset="-122"/>
            </a:endParaRPr>
          </a:p>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endParaRPr lang="en-US" altLang="en-US" sz="2800" b="1" dirty="0">
              <a:solidFill>
                <a:srgbClr val="000000"/>
              </a:solidFill>
              <a:latin typeface="微软雅黑" panose="020B0503020204020204" pitchFamily="34" charset="-122"/>
            </a:endParaRPr>
          </a:p>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endParaRPr lang="en-US" altLang="en-US" sz="2800" dirty="0">
              <a:solidFill>
                <a:srgbClr val="000000"/>
              </a:solidFill>
              <a:latin typeface="微软雅黑" panose="020B0503020204020204" pitchFamily="34" charset="-122"/>
            </a:endParaRPr>
          </a:p>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endParaRPr lang="en-US" altLang="en-US" sz="2800" dirty="0">
              <a:solidFill>
                <a:srgbClr val="000000"/>
              </a:solidFill>
              <a:latin typeface="微软雅黑" panose="020B0503020204020204" pitchFamily="34" charset="-122"/>
            </a:endParaRPr>
          </a:p>
          <a:p>
            <a:pPr marL="0" indent="0" defTabSz="914400" eaLnBrk="1" hangingPunct="1">
              <a:lnSpc>
                <a:spcPct val="100000"/>
              </a:lnSpc>
              <a:spcBef>
                <a:spcPct val="50000"/>
              </a:spcBef>
              <a:spcAft>
                <a:spcPct val="0"/>
              </a:spcAft>
              <a:buClr>
                <a:schemeClr val="accent2"/>
              </a:buClr>
              <a:buFont typeface="Wingdings" panose="05000000000000000000" pitchFamily="2" charset="2"/>
              <a:buChar char="§"/>
            </a:pPr>
            <a:endParaRPr lang="en-US" altLang="en-US" sz="2800" dirty="0">
              <a:solidFill>
                <a:srgbClr val="000000"/>
              </a:solidFill>
              <a:latin typeface="微软雅黑" panose="020B0503020204020204" pitchFamily="34" charset="-122"/>
            </a:endParaRPr>
          </a:p>
        </p:txBody>
      </p:sp>
      <p:graphicFrame>
        <p:nvGraphicFramePr>
          <p:cNvPr id="163849" name="Object 20"/>
          <p:cNvGraphicFramePr/>
          <p:nvPr/>
        </p:nvGraphicFramePr>
        <p:xfrm>
          <a:off x="1981201" y="2444750"/>
          <a:ext cx="8335963" cy="984250"/>
        </p:xfrm>
        <a:graphic>
          <a:graphicData uri="http://schemas.openxmlformats.org/presentationml/2006/ole">
            <mc:AlternateContent xmlns:mc="http://schemas.openxmlformats.org/markup-compatibility/2006">
              <mc:Choice xmlns:v="urn:schemas-microsoft-com:vml" Requires="v">
                <p:oleObj r:id="rId15" imgW="4557395" imgH="495300" progId="Equation.DSMT4">
                  <p:embed/>
                </p:oleObj>
              </mc:Choice>
              <mc:Fallback>
                <p:oleObj r:id="rId15" imgW="4557395" imgH="495300" progId="Equation.DSMT4">
                  <p:embed/>
                  <p:pic>
                    <p:nvPicPr>
                      <p:cNvPr id="163849" name="Object 20"/>
                      <p:cNvPicPr/>
                      <p:nvPr/>
                    </p:nvPicPr>
                    <p:blipFill>
                      <a:blip r:embed="rId16"/>
                      <a:stretch>
                        <a:fillRect/>
                      </a:stretch>
                    </p:blipFill>
                    <p:spPr>
                      <a:xfrm>
                        <a:off x="1981201" y="2444750"/>
                        <a:ext cx="8335963" cy="984250"/>
                      </a:xfrm>
                      <a:prstGeom prst="rect">
                        <a:avLst/>
                      </a:prstGeom>
                      <a:noFill/>
                      <a:ln w="38100">
                        <a:noFill/>
                        <a:miter/>
                      </a:ln>
                    </p:spPr>
                  </p:pic>
                </p:oleObj>
              </mc:Fallback>
            </mc:AlternateContent>
          </a:graphicData>
        </a:graphic>
      </p:graphicFrame>
      <p:sp>
        <p:nvSpPr>
          <p:cNvPr id="163850" name="Oval 22"/>
          <p:cNvSpPr/>
          <p:nvPr>
            <p:custDataLst>
              <p:tags r:id="rId7"/>
            </p:custDataLst>
          </p:nvPr>
        </p:nvSpPr>
        <p:spPr>
          <a:xfrm>
            <a:off x="2544763" y="2216825"/>
            <a:ext cx="259766" cy="519351"/>
          </a:xfrm>
          <a:prstGeom prst="ellipse">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pSp>
        <p:nvGrpSpPr>
          <p:cNvPr id="2" name="Group 31"/>
          <p:cNvGrpSpPr/>
          <p:nvPr/>
        </p:nvGrpSpPr>
        <p:grpSpPr>
          <a:xfrm>
            <a:off x="2544763" y="2362200"/>
            <a:ext cx="2057400" cy="1068388"/>
            <a:chOff x="643" y="1488"/>
            <a:chExt cx="1296" cy="673"/>
          </a:xfrm>
        </p:grpSpPr>
        <p:sp>
          <p:nvSpPr>
            <p:cNvPr id="163856" name="Oval 23"/>
            <p:cNvSpPr/>
            <p:nvPr>
              <p:custDataLst>
                <p:tags r:id="rId10"/>
              </p:custDataLst>
            </p:nvPr>
          </p:nvSpPr>
          <p:spPr>
            <a:xfrm>
              <a:off x="643" y="1488"/>
              <a:ext cx="720" cy="337"/>
            </a:xfrm>
            <a:prstGeom prst="ellipse">
              <a:avLst/>
            </a:prstGeom>
            <a:noFill/>
            <a:ln w="25400" cap="flat" cmpd="sng">
              <a:solidFill>
                <a:schemeClr val="accent2"/>
              </a:solidFill>
              <a:prstDash val="solid"/>
              <a:headEnd type="none" w="med" len="med"/>
              <a:tailEnd type="none" w="med" len="med"/>
            </a:ln>
          </p:spPr>
          <p:txBody>
            <a:bodyPr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63857" name="Oval 24"/>
            <p:cNvSpPr/>
            <p:nvPr>
              <p:custDataLst>
                <p:tags r:id="rId11"/>
              </p:custDataLst>
            </p:nvPr>
          </p:nvSpPr>
          <p:spPr>
            <a:xfrm>
              <a:off x="1315" y="1824"/>
              <a:ext cx="624" cy="337"/>
            </a:xfrm>
            <a:prstGeom prst="ellipse">
              <a:avLst/>
            </a:prstGeom>
            <a:noFill/>
            <a:ln w="25400" cap="flat" cmpd="sng">
              <a:solidFill>
                <a:schemeClr val="accent2"/>
              </a:solidFill>
              <a:prstDash val="solid"/>
              <a:headEnd type="none" w="med" len="med"/>
              <a:tailEnd type="none" w="med" len="med"/>
            </a:ln>
          </p:spPr>
          <p:txBody>
            <a:bodyPr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pSp>
      <p:sp>
        <p:nvSpPr>
          <p:cNvPr id="163852" name="Oval 25"/>
          <p:cNvSpPr/>
          <p:nvPr>
            <p:custDataLst>
              <p:tags r:id="rId8"/>
            </p:custDataLst>
          </p:nvPr>
        </p:nvSpPr>
        <p:spPr>
          <a:xfrm>
            <a:off x="8412163" y="2331125"/>
            <a:ext cx="259766" cy="519351"/>
          </a:xfrm>
          <a:prstGeom prst="ellipse">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217114" name="Oval 26"/>
          <p:cNvSpPr/>
          <p:nvPr>
            <p:custDataLst>
              <p:tags r:id="rId9"/>
            </p:custDataLst>
          </p:nvPr>
        </p:nvSpPr>
        <p:spPr>
          <a:xfrm>
            <a:off x="8488363" y="2366964"/>
            <a:ext cx="838200" cy="523875"/>
          </a:xfrm>
          <a:prstGeom prst="ellipse">
            <a:avLst/>
          </a:prstGeom>
          <a:noFill/>
          <a:ln w="25400" cap="flat" cmpd="sng">
            <a:solidFill>
              <a:srgbClr val="000080"/>
            </a:solidFill>
            <a:prstDash val="solid"/>
            <a:headEnd type="none" w="med" len="med"/>
            <a:tailEnd type="none" w="med" len="med"/>
          </a:ln>
        </p:spPr>
        <p:txBody>
          <a:bodyPr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aphicFrame>
        <p:nvGraphicFramePr>
          <p:cNvPr id="217115" name="Object 27"/>
          <p:cNvGraphicFramePr/>
          <p:nvPr/>
        </p:nvGraphicFramePr>
        <p:xfrm>
          <a:off x="2055814" y="3581401"/>
          <a:ext cx="5119687" cy="1014413"/>
        </p:xfrm>
        <a:graphic>
          <a:graphicData uri="http://schemas.openxmlformats.org/presentationml/2006/ole">
            <mc:AlternateContent xmlns:mc="http://schemas.openxmlformats.org/markup-compatibility/2006">
              <mc:Choice xmlns:v="urn:schemas-microsoft-com:vml" Requires="v">
                <p:oleObj r:id="rId17" imgW="2665730" imgH="533400" progId="Equation.DSMT4">
                  <p:embed/>
                </p:oleObj>
              </mc:Choice>
              <mc:Fallback>
                <p:oleObj r:id="rId17" imgW="2665730" imgH="533400" progId="Equation.DSMT4">
                  <p:embed/>
                  <p:pic>
                    <p:nvPicPr>
                      <p:cNvPr id="217115" name="Object 27"/>
                      <p:cNvPicPr/>
                      <p:nvPr/>
                    </p:nvPicPr>
                    <p:blipFill>
                      <a:blip r:embed="rId18"/>
                      <a:stretch>
                        <a:fillRect/>
                      </a:stretch>
                    </p:blipFill>
                    <p:spPr>
                      <a:xfrm>
                        <a:off x="2055814" y="3581401"/>
                        <a:ext cx="5119687" cy="1014413"/>
                      </a:xfrm>
                      <a:prstGeom prst="rect">
                        <a:avLst/>
                      </a:prstGeom>
                      <a:noFill/>
                      <a:ln w="38100">
                        <a:noFill/>
                        <a:miter/>
                      </a:ln>
                    </p:spPr>
                  </p:pic>
                </p:oleObj>
              </mc:Fallback>
            </mc:AlternateContent>
          </a:graphicData>
        </a:graphic>
      </p:graphicFrame>
      <p:graphicFrame>
        <p:nvGraphicFramePr>
          <p:cNvPr id="217118" name="Object 30"/>
          <p:cNvGraphicFramePr/>
          <p:nvPr/>
        </p:nvGraphicFramePr>
        <p:xfrm>
          <a:off x="1981200" y="4572001"/>
          <a:ext cx="4114800" cy="512763"/>
        </p:xfrm>
        <a:graphic>
          <a:graphicData uri="http://schemas.openxmlformats.org/presentationml/2006/ole">
            <mc:AlternateContent xmlns:mc="http://schemas.openxmlformats.org/markup-compatibility/2006">
              <mc:Choice xmlns:v="urn:schemas-microsoft-com:vml" Requires="v">
                <p:oleObj r:id="rId19" imgW="2118360" imgH="266065" progId="Equation.DSMT4">
                  <p:embed/>
                </p:oleObj>
              </mc:Choice>
              <mc:Fallback>
                <p:oleObj r:id="rId19" imgW="2118360" imgH="266065" progId="Equation.DSMT4">
                  <p:embed/>
                  <p:pic>
                    <p:nvPicPr>
                      <p:cNvPr id="217118" name="Object 30"/>
                      <p:cNvPicPr/>
                      <p:nvPr/>
                    </p:nvPicPr>
                    <p:blipFill>
                      <a:blip r:embed="rId20"/>
                      <a:stretch>
                        <a:fillRect/>
                      </a:stretch>
                    </p:blipFill>
                    <p:spPr>
                      <a:xfrm>
                        <a:off x="1981200" y="4572001"/>
                        <a:ext cx="4114800" cy="512763"/>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35011624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7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217115"/>
                                        </p:tgtEl>
                                        <p:attrNameLst>
                                          <p:attrName>style.visibility</p:attrName>
                                        </p:attrNameLst>
                                      </p:cBhvr>
                                      <p:to>
                                        <p:strVal val="visible"/>
                                      </p:to>
                                    </p:set>
                                    <p:anim calcmode="lin" valueType="num">
                                      <p:cBhvr>
                                        <p:cTn id="15" dur="500" fill="hold"/>
                                        <p:tgtEl>
                                          <p:spTgt spid="217115"/>
                                        </p:tgtEl>
                                        <p:attrNameLst>
                                          <p:attrName>ppt_x</p:attrName>
                                        </p:attrNameLst>
                                      </p:cBhvr>
                                      <p:tavLst>
                                        <p:tav tm="0">
                                          <p:val>
                                            <p:strVal val="0-#ppt_w/2"/>
                                          </p:val>
                                        </p:tav>
                                        <p:tav tm="100000">
                                          <p:val>
                                            <p:strVal val="#ppt_x"/>
                                          </p:val>
                                        </p:tav>
                                      </p:tavLst>
                                    </p:anim>
                                    <p:anim calcmode="lin" valueType="num">
                                      <p:cBhvr>
                                        <p:cTn id="16" dur="500" fill="hold"/>
                                        <p:tgtEl>
                                          <p:spTgt spid="21711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17118"/>
                                        </p:tgtEl>
                                        <p:attrNameLst>
                                          <p:attrName>style.visibility</p:attrName>
                                        </p:attrNameLst>
                                      </p:cBhvr>
                                      <p:to>
                                        <p:strVal val="visible"/>
                                      </p:to>
                                    </p:set>
                                    <p:anim calcmode="lin" valueType="num">
                                      <p:cBhvr>
                                        <p:cTn id="21" dur="500" fill="hold"/>
                                        <p:tgtEl>
                                          <p:spTgt spid="217118"/>
                                        </p:tgtEl>
                                        <p:attrNameLst>
                                          <p:attrName>ppt_x</p:attrName>
                                        </p:attrNameLst>
                                      </p:cBhvr>
                                      <p:tavLst>
                                        <p:tav tm="0">
                                          <p:val>
                                            <p:strVal val="0-#ppt_w/2"/>
                                          </p:val>
                                        </p:tav>
                                        <p:tav tm="100000">
                                          <p:val>
                                            <p:strVal val="#ppt_x"/>
                                          </p:val>
                                        </p:tav>
                                      </p:tavLst>
                                    </p:anim>
                                    <p:anim calcmode="lin" valueType="num">
                                      <p:cBhvr>
                                        <p:cTn id="22" dur="500" fill="hold"/>
                                        <p:tgtEl>
                                          <p:spTgt spid="217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14" grpId="0" bldLvl="0" animBg="1"/>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图片 6"/>
          <p:cNvPicPr>
            <a:picLocks noChangeAspect="1"/>
          </p:cNvPicPr>
          <p:nvPr>
            <p:custDataLst>
              <p:tags r:id="rId2"/>
            </p:custDataLst>
          </p:nvPr>
        </p:nvPicPr>
        <p:blipFill>
          <a:blip r:embed="rId8"/>
          <a:stretch>
            <a:fillRect/>
          </a:stretch>
        </p:blipFill>
        <p:spPr>
          <a:xfrm>
            <a:off x="1524000" y="6137276"/>
            <a:ext cx="539750" cy="720725"/>
          </a:xfrm>
          <a:prstGeom prst="rect">
            <a:avLst/>
          </a:prstGeom>
          <a:noFill/>
          <a:ln w="9525">
            <a:noFill/>
          </a:ln>
        </p:spPr>
      </p:pic>
      <p:pic>
        <p:nvPicPr>
          <p:cNvPr id="164867" name="图片 5"/>
          <p:cNvPicPr>
            <a:picLocks noChangeAspect="1"/>
          </p:cNvPicPr>
          <p:nvPr>
            <p:custDataLst>
              <p:tags r:id="rId3"/>
            </p:custDataLst>
          </p:nvPr>
        </p:nvPicPr>
        <p:blipFill>
          <a:blip r:embed="rId9"/>
          <a:stretch>
            <a:fillRect/>
          </a:stretch>
        </p:blipFill>
        <p:spPr>
          <a:xfrm>
            <a:off x="10128250" y="6132514"/>
            <a:ext cx="539750" cy="720725"/>
          </a:xfrm>
          <a:prstGeom prst="rect">
            <a:avLst/>
          </a:prstGeom>
          <a:noFill/>
          <a:ln w="9525">
            <a:noFill/>
          </a:ln>
        </p:spPr>
      </p:pic>
      <p:sp>
        <p:nvSpPr>
          <p:cNvPr id="164868"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403</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858" name="Rectangle 4"/>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4.4.7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模糊推理的应用</a:t>
            </a:r>
          </a:p>
        </p:txBody>
      </p:sp>
      <p:sp>
        <p:nvSpPr>
          <p:cNvPr id="164870" name="Rectangle 5"/>
          <p:cNvSpPr/>
          <p:nvPr>
            <p:custDataLst>
              <p:tags r:id="rId4"/>
            </p:custDataLst>
          </p:nvPr>
        </p:nvSpPr>
        <p:spPr>
          <a:xfrm>
            <a:off x="1847850" y="981076"/>
            <a:ext cx="8497888" cy="5400675"/>
          </a:xfrm>
          <a:prstGeom prst="rect">
            <a:avLst/>
          </a:prstGeom>
          <a:noFill/>
          <a:ln w="9525">
            <a:noFill/>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469900" indent="-469900" algn="just" defTabSz="914400" eaLnBrk="1" hangingPunct="1">
              <a:lnSpc>
                <a:spcPct val="120000"/>
              </a:lnSpc>
              <a:spcBef>
                <a:spcPct val="30000"/>
              </a:spcBef>
              <a:spcAft>
                <a:spcPct val="0"/>
              </a:spcAft>
              <a:buClr>
                <a:schemeClr val="accent2"/>
              </a:buClr>
              <a:buNone/>
            </a:pPr>
            <a:r>
              <a:rPr lang="en-US" altLang="zh-CN" sz="2600" b="1" dirty="0">
                <a:solidFill>
                  <a:srgbClr val="000000"/>
                </a:solidFill>
                <a:latin typeface="微软雅黑" panose="020B0503020204020204" pitchFamily="34" charset="-122"/>
              </a:rPr>
              <a:t>例4.10  </a:t>
            </a:r>
            <a:r>
              <a:rPr lang="en-US" altLang="en-US" sz="2600" b="1" dirty="0">
                <a:solidFill>
                  <a:srgbClr val="000000"/>
                </a:solidFill>
                <a:latin typeface="微软雅黑" panose="020B0503020204020204" pitchFamily="34" charset="-122"/>
              </a:rPr>
              <a:t>设有模糊控制规则：</a:t>
            </a:r>
          </a:p>
          <a:p>
            <a:pPr marL="469900" indent="-469900" algn="just" defTabSz="914400" eaLnBrk="1" hangingPunct="1">
              <a:lnSpc>
                <a:spcPct val="120000"/>
              </a:lnSpc>
              <a:spcBef>
                <a:spcPct val="30000"/>
              </a:spcBef>
              <a:spcAft>
                <a:spcPct val="0"/>
              </a:spcAft>
              <a:buClr>
                <a:schemeClr val="accent2"/>
              </a:buClr>
              <a:buNone/>
            </a:pPr>
            <a:r>
              <a:rPr lang="en-US" altLang="en-US" sz="2600" b="1" dirty="0">
                <a:solidFill>
                  <a:srgbClr val="000000"/>
                </a:solidFill>
                <a:latin typeface="微软雅黑" panose="020B0503020204020204" pitchFamily="34" charset="-122"/>
              </a:rPr>
              <a:t>“如果温度低，则将风门开大”。设温度和风门开度的论域为</a:t>
            </a:r>
            <a:r>
              <a:rPr lang="en-US" altLang="zh-CN" sz="2600" b="1" dirty="0">
                <a:solidFill>
                  <a:srgbClr val="000000"/>
                </a:solidFill>
                <a:latin typeface="微软雅黑" panose="020B0503020204020204" pitchFamily="34" charset="-122"/>
              </a:rPr>
              <a:t>{1</a:t>
            </a:r>
            <a:r>
              <a:rPr lang="en-US" altLang="en-US" sz="2600" b="1" dirty="0">
                <a:solidFill>
                  <a:srgbClr val="000000"/>
                </a:solidFill>
                <a:latin typeface="微软雅黑" panose="020B0503020204020204" pitchFamily="34" charset="-122"/>
              </a:rPr>
              <a:t>，</a:t>
            </a:r>
            <a:r>
              <a:rPr lang="en-US" altLang="zh-CN" sz="2600" b="1" dirty="0">
                <a:solidFill>
                  <a:srgbClr val="000000"/>
                </a:solidFill>
                <a:latin typeface="微软雅黑" panose="020B0503020204020204" pitchFamily="34" charset="-122"/>
              </a:rPr>
              <a:t>2</a:t>
            </a:r>
            <a:r>
              <a:rPr lang="en-US" altLang="en-US" sz="2600" b="1" dirty="0">
                <a:solidFill>
                  <a:srgbClr val="000000"/>
                </a:solidFill>
                <a:latin typeface="微软雅黑" panose="020B0503020204020204" pitchFamily="34" charset="-122"/>
              </a:rPr>
              <a:t>，</a:t>
            </a:r>
            <a:r>
              <a:rPr lang="en-US" altLang="zh-CN" sz="2600" b="1" dirty="0">
                <a:solidFill>
                  <a:srgbClr val="000000"/>
                </a:solidFill>
                <a:latin typeface="微软雅黑" panose="020B0503020204020204" pitchFamily="34" charset="-122"/>
              </a:rPr>
              <a:t>3</a:t>
            </a:r>
            <a:r>
              <a:rPr lang="en-US" altLang="en-US" sz="2600" b="1" dirty="0">
                <a:solidFill>
                  <a:srgbClr val="000000"/>
                </a:solidFill>
                <a:latin typeface="微软雅黑" panose="020B0503020204020204" pitchFamily="34" charset="-122"/>
              </a:rPr>
              <a:t>，</a:t>
            </a:r>
            <a:r>
              <a:rPr lang="en-US" altLang="zh-CN" sz="2600" b="1" dirty="0">
                <a:solidFill>
                  <a:srgbClr val="000000"/>
                </a:solidFill>
                <a:latin typeface="微软雅黑" panose="020B0503020204020204" pitchFamily="34" charset="-122"/>
              </a:rPr>
              <a:t>4</a:t>
            </a:r>
            <a:r>
              <a:rPr lang="en-US" altLang="en-US" sz="2600" b="1" dirty="0">
                <a:solidFill>
                  <a:srgbClr val="000000"/>
                </a:solidFill>
                <a:latin typeface="微软雅黑" panose="020B0503020204020204" pitchFamily="34" charset="-122"/>
              </a:rPr>
              <a:t>，</a:t>
            </a:r>
            <a:r>
              <a:rPr lang="en-US" altLang="zh-CN" sz="2600" b="1" dirty="0">
                <a:solidFill>
                  <a:srgbClr val="000000"/>
                </a:solidFill>
                <a:latin typeface="微软雅黑" panose="020B0503020204020204" pitchFamily="34" charset="-122"/>
              </a:rPr>
              <a:t>5}</a:t>
            </a:r>
            <a:r>
              <a:rPr lang="en-US" altLang="en-US" sz="2600" b="1" dirty="0">
                <a:solidFill>
                  <a:srgbClr val="000000"/>
                </a:solidFill>
                <a:latin typeface="微软雅黑" panose="020B0503020204020204" pitchFamily="34" charset="-122"/>
              </a:rPr>
              <a:t>。</a:t>
            </a:r>
          </a:p>
          <a:p>
            <a:pPr marL="469900" indent="-469900" algn="just" defTabSz="914400" eaLnBrk="1" hangingPunct="1">
              <a:lnSpc>
                <a:spcPct val="120000"/>
              </a:lnSpc>
              <a:spcBef>
                <a:spcPct val="30000"/>
              </a:spcBef>
              <a:spcAft>
                <a:spcPct val="0"/>
              </a:spcAft>
              <a:buClr>
                <a:schemeClr val="accent2"/>
              </a:buClr>
              <a:buNone/>
            </a:pPr>
            <a:r>
              <a:rPr lang="en-US" altLang="en-US" sz="2600" b="1" dirty="0">
                <a:solidFill>
                  <a:srgbClr val="000000"/>
                </a:solidFill>
                <a:latin typeface="微软雅黑" panose="020B0503020204020204" pitchFamily="34" charset="-122"/>
              </a:rPr>
              <a:t>“温度低”和“风门大”的模糊量：</a:t>
            </a:r>
          </a:p>
          <a:p>
            <a:pPr marL="469900" indent="-469900" algn="just" defTabSz="914400" eaLnBrk="1" hangingPunct="1">
              <a:lnSpc>
                <a:spcPct val="120000"/>
              </a:lnSpc>
              <a:spcBef>
                <a:spcPct val="30000"/>
              </a:spcBef>
              <a:spcAft>
                <a:spcPct val="0"/>
              </a:spcAft>
              <a:buClr>
                <a:schemeClr val="accent2"/>
              </a:buClr>
              <a:buNone/>
            </a:pPr>
            <a:r>
              <a:rPr lang="en-US" altLang="en-US" sz="2600" b="1" dirty="0">
                <a:solidFill>
                  <a:srgbClr val="000000"/>
                </a:solidFill>
                <a:latin typeface="微软雅黑" panose="020B0503020204020204" pitchFamily="34" charset="-122"/>
              </a:rPr>
              <a:t>      “温度低”</a:t>
            </a:r>
            <a:r>
              <a:rPr lang="en-US" altLang="zh-CN" sz="2600" b="1" dirty="0">
                <a:solidFill>
                  <a:srgbClr val="000000"/>
                </a:solidFill>
                <a:latin typeface="微软雅黑" panose="020B0503020204020204" pitchFamily="34" charset="-122"/>
              </a:rPr>
              <a:t>=1/1+0.6/2+0.3/3+0.0/4+0/5</a:t>
            </a:r>
          </a:p>
          <a:p>
            <a:pPr marL="469900" indent="-469900" algn="just" defTabSz="914400" eaLnBrk="1" hangingPunct="1">
              <a:lnSpc>
                <a:spcPct val="120000"/>
              </a:lnSpc>
              <a:spcBef>
                <a:spcPct val="30000"/>
              </a:spcBef>
              <a:spcAft>
                <a:spcPct val="0"/>
              </a:spcAft>
              <a:buClr>
                <a:schemeClr val="accent2"/>
              </a:buClr>
              <a:buNone/>
            </a:pPr>
            <a:r>
              <a:rPr lang="en-US" altLang="zh-CN" sz="2600" b="1" dirty="0">
                <a:solidFill>
                  <a:srgbClr val="000000"/>
                </a:solidFill>
                <a:latin typeface="微软雅黑" panose="020B0503020204020204" pitchFamily="34" charset="-122"/>
              </a:rPr>
              <a:t>      “</a:t>
            </a:r>
            <a:r>
              <a:rPr lang="en-US" altLang="en-US" sz="2600" b="1" dirty="0">
                <a:solidFill>
                  <a:srgbClr val="000000"/>
                </a:solidFill>
                <a:latin typeface="微软雅黑" panose="020B0503020204020204" pitchFamily="34" charset="-122"/>
              </a:rPr>
              <a:t>风门大” </a:t>
            </a:r>
            <a:r>
              <a:rPr lang="en-US" altLang="zh-CN" sz="2600" b="1" dirty="0">
                <a:solidFill>
                  <a:srgbClr val="000000"/>
                </a:solidFill>
                <a:latin typeface="微软雅黑" panose="020B0503020204020204" pitchFamily="34" charset="-122"/>
              </a:rPr>
              <a:t>=0/1+0.0/2+0.3/3+0.6/4+1/5</a:t>
            </a:r>
          </a:p>
          <a:p>
            <a:pPr marL="469900" indent="-469900" algn="just" defTabSz="914400" eaLnBrk="1" hangingPunct="1">
              <a:lnSpc>
                <a:spcPct val="120000"/>
              </a:lnSpc>
              <a:spcBef>
                <a:spcPct val="30000"/>
              </a:spcBef>
              <a:spcAft>
                <a:spcPct val="0"/>
              </a:spcAft>
              <a:buClr>
                <a:schemeClr val="accent2"/>
              </a:buClr>
              <a:buNone/>
            </a:pPr>
            <a:r>
              <a:rPr lang="en-US" altLang="en-US" sz="2600" b="1" dirty="0">
                <a:solidFill>
                  <a:srgbClr val="000000"/>
                </a:solidFill>
                <a:latin typeface="微软雅黑" panose="020B0503020204020204" pitchFamily="34" charset="-122"/>
              </a:rPr>
              <a:t>已知事实“温度较低”，可以表示为</a:t>
            </a:r>
          </a:p>
          <a:p>
            <a:pPr marL="469900" indent="-469900" algn="just" defTabSz="914400" eaLnBrk="1" hangingPunct="1">
              <a:lnSpc>
                <a:spcPct val="120000"/>
              </a:lnSpc>
              <a:spcBef>
                <a:spcPct val="30000"/>
              </a:spcBef>
              <a:spcAft>
                <a:spcPct val="0"/>
              </a:spcAft>
              <a:buClr>
                <a:schemeClr val="accent2"/>
              </a:buClr>
              <a:buNone/>
            </a:pPr>
            <a:r>
              <a:rPr lang="en-US" altLang="en-US" sz="2600" b="1" dirty="0">
                <a:solidFill>
                  <a:srgbClr val="000000"/>
                </a:solidFill>
                <a:latin typeface="微软雅黑" panose="020B0503020204020204" pitchFamily="34" charset="-122"/>
              </a:rPr>
              <a:t>      “温度较低”</a:t>
            </a:r>
            <a:r>
              <a:rPr lang="en-US" altLang="zh-CN" sz="2600" b="1" dirty="0">
                <a:solidFill>
                  <a:srgbClr val="000000"/>
                </a:solidFill>
                <a:latin typeface="微软雅黑" panose="020B0503020204020204" pitchFamily="34" charset="-122"/>
              </a:rPr>
              <a:t>=0.8/1+1/2+0.6/3+0.3/4+0/5</a:t>
            </a:r>
          </a:p>
          <a:p>
            <a:pPr marL="469900" indent="-469900" algn="just" defTabSz="914400" eaLnBrk="1" hangingPunct="1">
              <a:lnSpc>
                <a:spcPct val="120000"/>
              </a:lnSpc>
              <a:spcBef>
                <a:spcPct val="30000"/>
              </a:spcBef>
              <a:spcAft>
                <a:spcPct val="0"/>
              </a:spcAft>
              <a:buClr>
                <a:schemeClr val="accent2"/>
              </a:buClr>
              <a:buNone/>
            </a:pPr>
            <a:r>
              <a:rPr lang="en-US" altLang="en-US" sz="2600" b="1" dirty="0">
                <a:solidFill>
                  <a:srgbClr val="000000"/>
                </a:solidFill>
                <a:latin typeface="微软雅黑" panose="020B0503020204020204" pitchFamily="34" charset="-122"/>
              </a:rPr>
              <a:t>试用模糊推理确定风门开度。</a:t>
            </a:r>
          </a:p>
        </p:txBody>
      </p:sp>
      <p:sp>
        <p:nvSpPr>
          <p:cNvPr id="164871" name="Rectangle 6"/>
          <p:cNvSpPr/>
          <p:nvPr>
            <p:custDataLst>
              <p:tags r:id="rId5"/>
            </p:custDataLst>
          </p:nvPr>
        </p:nvSpPr>
        <p:spPr>
          <a:xfrm>
            <a:off x="1524001" y="3049072"/>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64872" name="Oval 7"/>
          <p:cNvSpPr/>
          <p:nvPr>
            <p:custDataLst>
              <p:tags r:id="rId6"/>
            </p:custDataLst>
          </p:nvPr>
        </p:nvSpPr>
        <p:spPr>
          <a:xfrm>
            <a:off x="2544763" y="2327950"/>
            <a:ext cx="259766" cy="519351"/>
          </a:xfrm>
          <a:prstGeom prst="ellipse">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Tree>
    <p:custDataLst>
      <p:tags r:id="rId1"/>
    </p:custDataLst>
    <p:extLst>
      <p:ext uri="{BB962C8B-B14F-4D97-AF65-F5344CB8AC3E}">
        <p14:creationId xmlns:p14="http://schemas.microsoft.com/office/powerpoint/2010/main" val="375198669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图片 6"/>
          <p:cNvPicPr>
            <a:picLocks noChangeAspect="1"/>
          </p:cNvPicPr>
          <p:nvPr>
            <p:custDataLst>
              <p:tags r:id="rId2"/>
            </p:custDataLst>
          </p:nvPr>
        </p:nvPicPr>
        <p:blipFill>
          <a:blip r:embed="rId9"/>
          <a:stretch>
            <a:fillRect/>
          </a:stretch>
        </p:blipFill>
        <p:spPr>
          <a:xfrm>
            <a:off x="1524000" y="6137276"/>
            <a:ext cx="539750" cy="720725"/>
          </a:xfrm>
          <a:prstGeom prst="rect">
            <a:avLst/>
          </a:prstGeom>
          <a:noFill/>
          <a:ln w="9525">
            <a:noFill/>
          </a:ln>
        </p:spPr>
      </p:pic>
      <p:pic>
        <p:nvPicPr>
          <p:cNvPr id="165891" name="图片 5"/>
          <p:cNvPicPr>
            <a:picLocks noChangeAspect="1"/>
          </p:cNvPicPr>
          <p:nvPr>
            <p:custDataLst>
              <p:tags r:id="rId3"/>
            </p:custDataLst>
          </p:nvPr>
        </p:nvPicPr>
        <p:blipFill>
          <a:blip r:embed="rId10"/>
          <a:stretch>
            <a:fillRect/>
          </a:stretch>
        </p:blipFill>
        <p:spPr>
          <a:xfrm>
            <a:off x="10128250" y="6132514"/>
            <a:ext cx="539750" cy="720725"/>
          </a:xfrm>
          <a:prstGeom prst="rect">
            <a:avLst/>
          </a:prstGeom>
          <a:noFill/>
          <a:ln w="9525">
            <a:noFill/>
          </a:ln>
        </p:spPr>
      </p:pic>
      <p:sp>
        <p:nvSpPr>
          <p:cNvPr id="165892" name="灯片编号占位符 1"/>
          <p:cNvSpPr txBox="1">
            <a:spLocks noGrp="1"/>
          </p:cNvSpPr>
          <p:nvPr>
            <p:ph type="sldNum" sz="quarter" idx="4"/>
          </p:nvPr>
        </p:nvSpPr>
        <p:spPr>
          <a:xfrm>
            <a:off x="6457950" y="6389688"/>
            <a:ext cx="2025650" cy="238125"/>
          </a:xfrm>
          <a:prstGeom prst="rect">
            <a:avLst/>
          </a:prstGeom>
          <a:noFill/>
          <a:ln>
            <a:noFill/>
          </a:ln>
        </p:spPr>
        <p:txBody>
          <a:bodyPr vert="horz" wrap="square" lIns="91440" tIns="45720" rIns="91440" bIns="45720" numCol="1"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a:solidFill>
                  <a:srgbClr val="898989"/>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a:lnSpc>
                <a:spcPct val="80000"/>
              </a:lnSpc>
              <a:spcAft>
                <a:spcPct val="0"/>
              </a:spcAft>
            </a:pPr>
            <a:fld id="{5F83DB21-A79E-403F-AA43-CACEBAB37051}" type="slidenum">
              <a:rPr lang="zh-CN" altLang="en-US" smtClean="0"/>
              <a:pPr>
                <a:defRPr/>
              </a:pPr>
              <a:t>404</a:t>
            </a:fld>
            <a:endParaRPr lang="ja-JP" altLang="en-US" sz="1100" dirty="0">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882" name="Rectangle 4"/>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4.4.7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模糊推理的应用</a:t>
            </a:r>
          </a:p>
        </p:txBody>
      </p:sp>
      <p:sp>
        <p:nvSpPr>
          <p:cNvPr id="165894" name="Rectangle 5"/>
          <p:cNvSpPr/>
          <p:nvPr>
            <p:custDataLst>
              <p:tags r:id="rId4"/>
            </p:custDataLst>
          </p:nvPr>
        </p:nvSpPr>
        <p:spPr>
          <a:xfrm>
            <a:off x="1774825" y="908051"/>
            <a:ext cx="8642350" cy="5400675"/>
          </a:xfrm>
          <a:prstGeom prst="rect">
            <a:avLst/>
          </a:prstGeom>
          <a:noFill/>
          <a:ln w="9525">
            <a:noFill/>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469900" indent="-469900" algn="just" defTabSz="914400" eaLnBrk="1" hangingPunct="1">
              <a:lnSpc>
                <a:spcPct val="120000"/>
              </a:lnSpc>
              <a:spcBef>
                <a:spcPct val="30000"/>
              </a:spcBef>
              <a:spcAft>
                <a:spcPct val="0"/>
              </a:spcAft>
              <a:buClr>
                <a:schemeClr val="accent2"/>
              </a:buClr>
              <a:buFont typeface="Wingdings" panose="05000000000000000000" pitchFamily="2" charset="2"/>
              <a:buChar char="o"/>
            </a:pPr>
            <a:r>
              <a:rPr lang="en-US" altLang="en-US" sz="2800" b="1" dirty="0">
                <a:solidFill>
                  <a:srgbClr val="000000"/>
                </a:solidFill>
                <a:latin typeface="微软雅黑" panose="020B0503020204020204" pitchFamily="34" charset="-122"/>
              </a:rPr>
              <a:t>解：（</a:t>
            </a:r>
            <a:r>
              <a:rPr lang="en-US" altLang="zh-CN" sz="2800" b="1" dirty="0">
                <a:solidFill>
                  <a:srgbClr val="000000"/>
                </a:solidFill>
                <a:latin typeface="微软雅黑" panose="020B0503020204020204" pitchFamily="34" charset="-122"/>
              </a:rPr>
              <a:t>1</a:t>
            </a:r>
            <a:r>
              <a:rPr lang="en-US" altLang="en-US" sz="2800" b="1" dirty="0">
                <a:solidFill>
                  <a:srgbClr val="000000"/>
                </a:solidFill>
                <a:latin typeface="微软雅黑" panose="020B0503020204020204" pitchFamily="34" charset="-122"/>
              </a:rPr>
              <a:t>）确定模糊关系 </a:t>
            </a:r>
            <a:r>
              <a:rPr lang="en-US" altLang="zh-CN" sz="2800" b="1" i="1" dirty="0">
                <a:solidFill>
                  <a:srgbClr val="000000"/>
                </a:solidFill>
                <a:latin typeface="微软雅黑" panose="020B0503020204020204" pitchFamily="34" charset="-122"/>
              </a:rPr>
              <a:t>R</a:t>
            </a:r>
            <a:r>
              <a:rPr lang="en-US" altLang="zh-CN" sz="2800" dirty="0">
                <a:solidFill>
                  <a:srgbClr val="000000"/>
                </a:solidFill>
                <a:latin typeface="微软雅黑" panose="020B0503020204020204" pitchFamily="34" charset="-122"/>
              </a:rPr>
              <a:t> </a:t>
            </a:r>
          </a:p>
        </p:txBody>
      </p:sp>
      <p:sp>
        <p:nvSpPr>
          <p:cNvPr id="165895" name="Rectangle 6"/>
          <p:cNvSpPr/>
          <p:nvPr>
            <p:custDataLst>
              <p:tags r:id="rId5"/>
            </p:custDataLst>
          </p:nvPr>
        </p:nvSpPr>
        <p:spPr>
          <a:xfrm>
            <a:off x="1524001" y="3049072"/>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65896" name="Oval 7"/>
          <p:cNvSpPr/>
          <p:nvPr>
            <p:custDataLst>
              <p:tags r:id="rId6"/>
            </p:custDataLst>
          </p:nvPr>
        </p:nvSpPr>
        <p:spPr>
          <a:xfrm>
            <a:off x="2544763" y="2327950"/>
            <a:ext cx="259766" cy="519351"/>
          </a:xfrm>
          <a:prstGeom prst="ellipse">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65897" name="Rectangle 14"/>
          <p:cNvSpPr/>
          <p:nvPr>
            <p:custDataLst>
              <p:tags r:id="rId7"/>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graphicFrame>
        <p:nvGraphicFramePr>
          <p:cNvPr id="165898" name="Object 13"/>
          <p:cNvGraphicFramePr/>
          <p:nvPr/>
        </p:nvGraphicFramePr>
        <p:xfrm>
          <a:off x="3286125" y="1557338"/>
          <a:ext cx="4897438" cy="2419350"/>
        </p:xfrm>
        <a:graphic>
          <a:graphicData uri="http://schemas.openxmlformats.org/presentationml/2006/ole">
            <mc:AlternateContent xmlns:mc="http://schemas.openxmlformats.org/markup-compatibility/2006">
              <mc:Choice xmlns:v="urn:schemas-microsoft-com:vml" Requires="v">
                <p:oleObj r:id="rId11" imgW="2311400" imgH="1143000" progId="Equation.DSMT4">
                  <p:embed/>
                </p:oleObj>
              </mc:Choice>
              <mc:Fallback>
                <p:oleObj r:id="rId11" imgW="2311400" imgH="1143000" progId="Equation.DSMT4">
                  <p:embed/>
                  <p:pic>
                    <p:nvPicPr>
                      <p:cNvPr id="165898" name="Object 13"/>
                      <p:cNvPicPr/>
                      <p:nvPr/>
                    </p:nvPicPr>
                    <p:blipFill>
                      <a:blip r:embed="rId12"/>
                      <a:stretch>
                        <a:fillRect/>
                      </a:stretch>
                    </p:blipFill>
                    <p:spPr>
                      <a:xfrm>
                        <a:off x="3286125" y="1557338"/>
                        <a:ext cx="4897438" cy="2419350"/>
                      </a:xfrm>
                      <a:prstGeom prst="rect">
                        <a:avLst/>
                      </a:prstGeom>
                      <a:noFill/>
                      <a:ln w="38100">
                        <a:noFill/>
                        <a:miter/>
                      </a:ln>
                    </p:spPr>
                  </p:pic>
                </p:oleObj>
              </mc:Fallback>
            </mc:AlternateContent>
          </a:graphicData>
        </a:graphic>
      </p:graphicFrame>
      <p:graphicFrame>
        <p:nvGraphicFramePr>
          <p:cNvPr id="165899" name="Object 15"/>
          <p:cNvGraphicFramePr/>
          <p:nvPr/>
        </p:nvGraphicFramePr>
        <p:xfrm>
          <a:off x="3613150" y="4076701"/>
          <a:ext cx="3995738" cy="2511425"/>
        </p:xfrm>
        <a:graphic>
          <a:graphicData uri="http://schemas.openxmlformats.org/presentationml/2006/ole">
            <mc:AlternateContent xmlns:mc="http://schemas.openxmlformats.org/markup-compatibility/2006">
              <mc:Choice xmlns:v="urn:schemas-microsoft-com:vml" Requires="v">
                <p:oleObj r:id="rId13" imgW="1816100" imgH="1143000" progId="Equation.DSMT4">
                  <p:embed/>
                </p:oleObj>
              </mc:Choice>
              <mc:Fallback>
                <p:oleObj r:id="rId13" imgW="1816100" imgH="1143000" progId="Equation.DSMT4">
                  <p:embed/>
                  <p:pic>
                    <p:nvPicPr>
                      <p:cNvPr id="165899" name="Object 15"/>
                      <p:cNvPicPr/>
                      <p:nvPr/>
                    </p:nvPicPr>
                    <p:blipFill>
                      <a:blip r:embed="rId14"/>
                      <a:stretch>
                        <a:fillRect/>
                      </a:stretch>
                    </p:blipFill>
                    <p:spPr>
                      <a:xfrm>
                        <a:off x="3613150" y="4076701"/>
                        <a:ext cx="3995738" cy="2511425"/>
                      </a:xfrm>
                      <a:prstGeom prst="rect">
                        <a:avLst/>
                      </a:prstGeom>
                      <a:noFill/>
                      <a:ln w="38100">
                        <a:noFill/>
                        <a:miter/>
                      </a:ln>
                    </p:spPr>
                  </p:pic>
                </p:oleObj>
              </mc:Fallback>
            </mc:AlternateContent>
          </a:graphicData>
        </a:graphic>
      </p:graphicFrame>
    </p:spTree>
    <p:custDataLst>
      <p:tags r:id="rId1"/>
    </p:custDataLst>
    <p:extLst>
      <p:ext uri="{BB962C8B-B14F-4D97-AF65-F5344CB8AC3E}">
        <p14:creationId xmlns:p14="http://schemas.microsoft.com/office/powerpoint/2010/main" val="106254564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4"/>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4.4.7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模糊推理的应用</a:t>
            </a:r>
          </a:p>
        </p:txBody>
      </p:sp>
      <p:sp>
        <p:nvSpPr>
          <p:cNvPr id="166915" name="Rectangle 8"/>
          <p:cNvSpPr/>
          <p:nvPr>
            <p:custDataLst>
              <p:tags r:id="rId2"/>
            </p:custDataLst>
          </p:nvPr>
        </p:nvSpPr>
        <p:spPr>
          <a:xfrm>
            <a:off x="1524001" y="-184666"/>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en-US" altLang="en-US" sz="1800" dirty="0">
              <a:solidFill>
                <a:srgbClr val="000000"/>
              </a:solidFill>
              <a:latin typeface="微软雅黑" panose="020B0503020204020204" pitchFamily="34" charset="-122"/>
            </a:endParaRPr>
          </a:p>
        </p:txBody>
      </p:sp>
      <p:sp>
        <p:nvSpPr>
          <p:cNvPr id="166916" name="灯片编号占位符 3"/>
          <p:cNvSpPr>
            <a:spLocks noGrp="1"/>
          </p:cNvSpPr>
          <p:nvPr/>
        </p:nvSpPr>
        <p:spPr>
          <a:xfrm>
            <a:off x="8291513" y="6399213"/>
            <a:ext cx="2133600" cy="476250"/>
          </a:xfrm>
          <a:prstGeom prst="rect">
            <a:avLst/>
          </a:prstGeom>
          <a:noFill/>
          <a:ln w="9525">
            <a:noFill/>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algn="r" defTabSz="914400" eaLnBrk="1" hangingPunct="1">
              <a:lnSpc>
                <a:spcPct val="100000"/>
              </a:lnSpc>
              <a:spcAft>
                <a:spcPct val="0"/>
              </a:spcAft>
              <a:buNone/>
            </a:pPr>
            <a:fld id="{9A0DB2DC-4C9A-4742-B13C-FB6460FD3503}" type="slidenum">
              <a:rPr lang="ja-JP" altLang="en-US" sz="1800" dirty="0">
                <a:solidFill>
                  <a:srgbClr val="A50021"/>
                </a:solidFill>
                <a:ea typeface="MS PGothic" panose="020B0600070205080204" pitchFamily="34" charset="-128"/>
              </a:rPr>
              <a:pPr marL="0" indent="0" algn="r" defTabSz="914400" eaLnBrk="1" hangingPunct="1">
                <a:lnSpc>
                  <a:spcPct val="100000"/>
                </a:lnSpc>
                <a:spcAft>
                  <a:spcPct val="0"/>
                </a:spcAft>
                <a:buNone/>
              </a:pPr>
              <a:t>405</a:t>
            </a:fld>
            <a:endParaRPr lang="ja-JP" altLang="en-US" sz="1800" dirty="0">
              <a:solidFill>
                <a:srgbClr val="A50021"/>
              </a:solidFill>
              <a:ea typeface="MS PGothic" panose="020B0600070205080204" pitchFamily="34" charset="-128"/>
            </a:endParaRPr>
          </a:p>
        </p:txBody>
      </p:sp>
      <p:sp>
        <p:nvSpPr>
          <p:cNvPr id="166917" name="Rectangle 5"/>
          <p:cNvSpPr/>
          <p:nvPr/>
        </p:nvSpPr>
        <p:spPr>
          <a:xfrm>
            <a:off x="1774825" y="890589"/>
            <a:ext cx="8642350" cy="5400675"/>
          </a:xfrm>
          <a:prstGeom prst="rect">
            <a:avLst/>
          </a:prstGeom>
          <a:noFill/>
          <a:ln w="9525">
            <a:noFill/>
          </a:ln>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469900" indent="-469900" algn="just" defTabSz="914400" eaLnBrk="1" hangingPunct="1">
              <a:lnSpc>
                <a:spcPct val="120000"/>
              </a:lnSpc>
              <a:spcBef>
                <a:spcPct val="30000"/>
              </a:spcBef>
              <a:spcAft>
                <a:spcPct val="0"/>
              </a:spcAft>
              <a:buClr>
                <a:schemeClr val="accent2"/>
              </a:buClr>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）模糊推理</a:t>
            </a:r>
            <a:r>
              <a:rPr lang="zh-CN" altLang="en-US" sz="2400" dirty="0">
                <a:latin typeface="Times New Roman" panose="02020603050405020304" pitchFamily="18" charset="0"/>
                <a:ea typeface="宋体" panose="02010600030101010101" pitchFamily="2" charset="-122"/>
              </a:rPr>
              <a:t> </a:t>
            </a:r>
          </a:p>
        </p:txBody>
      </p:sp>
      <p:sp>
        <p:nvSpPr>
          <p:cNvPr id="166918" name="Oval 7"/>
          <p:cNvSpPr/>
          <p:nvPr/>
        </p:nvSpPr>
        <p:spPr>
          <a:xfrm>
            <a:off x="2544763" y="2310488"/>
            <a:ext cx="259766" cy="519351"/>
          </a:xfrm>
          <a:prstGeom prst="ellipse">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zh-CN" altLang="en-US" sz="1800" dirty="0">
              <a:ea typeface="宋体" panose="02010600030101010101" pitchFamily="2" charset="-122"/>
            </a:endParaRPr>
          </a:p>
        </p:txBody>
      </p:sp>
      <p:sp>
        <p:nvSpPr>
          <p:cNvPr id="166919" name="Rectangle 8"/>
          <p:cNvSpPr/>
          <p:nvPr/>
        </p:nvSpPr>
        <p:spPr>
          <a:xfrm>
            <a:off x="1524001" y="-202128"/>
            <a:ext cx="184731" cy="369332"/>
          </a:xfrm>
          <a:prstGeom prst="rect">
            <a:avLst/>
          </a:prstGeom>
          <a:noFill/>
          <a:ln w="9525">
            <a:noFill/>
          </a:ln>
        </p:spPr>
        <p:txBody>
          <a:bodyPr wrap="none" anchor="ctr" anchorCtr="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endParaRPr lang="zh-CN" altLang="en-US" sz="1800" dirty="0">
              <a:ea typeface="宋体" panose="02010600030101010101" pitchFamily="2" charset="-122"/>
            </a:endParaRPr>
          </a:p>
        </p:txBody>
      </p:sp>
      <p:sp>
        <p:nvSpPr>
          <p:cNvPr id="166920" name="Text Box 13"/>
          <p:cNvSpPr txBox="1"/>
          <p:nvPr/>
        </p:nvSpPr>
        <p:spPr>
          <a:xfrm>
            <a:off x="1833881" y="4529138"/>
            <a:ext cx="8569325" cy="1889748"/>
          </a:xfrm>
          <a:prstGeom prst="rect">
            <a:avLst/>
          </a:prstGeom>
          <a:noFill/>
          <a:ln w="9525">
            <a:noFill/>
          </a:ln>
        </p:spPr>
        <p:txBody>
          <a:bodyPr>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800" dirty="0">
                <a:latin typeface="Times New Roman" panose="02020603050405020304" pitchFamily="18" charset="0"/>
                <a:ea typeface="宋体" panose="02010600030101010101" pitchFamily="2" charset="-122"/>
              </a:rPr>
              <a:t>                       =(0.0</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0.0</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0.3</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0.6</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0.8)</a:t>
            </a:r>
          </a:p>
          <a:p>
            <a:pPr marL="0" indent="0" defTabSz="914400" eaLnBrk="1" hangingPunct="1">
              <a:lnSpc>
                <a:spcPct val="120000"/>
              </a:lnSpc>
              <a:spcAft>
                <a:spcPct val="50000"/>
              </a:spcAft>
              <a:buNone/>
            </a:pPr>
            <a:r>
              <a:rPr lang="zh-CN" altLang="en-US" sz="2400"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）模糊决策  </a:t>
            </a:r>
          </a:p>
          <a:p>
            <a:pPr marL="0" indent="0" defTabSz="914400" eaLnBrk="1" hangingPunct="1">
              <a:lnSpc>
                <a:spcPct val="100000"/>
              </a:lnSpc>
              <a:spcAft>
                <a:spcPct val="0"/>
              </a:spcAft>
              <a:buNone/>
            </a:pPr>
            <a:r>
              <a:rPr lang="zh-CN" altLang="en-US" sz="2400" b="1" dirty="0">
                <a:latin typeface="Times New Roman" panose="02020603050405020304" pitchFamily="18" charset="0"/>
                <a:ea typeface="宋体" panose="02010600030101010101" pitchFamily="2" charset="-122"/>
              </a:rPr>
              <a:t>    用最大隶属度法进行决策得风门开度为</a:t>
            </a:r>
            <a:r>
              <a:rPr lang="en-US" altLang="zh-CN" sz="2400" b="1" dirty="0">
                <a:latin typeface="Times New Roman" panose="02020603050405020304" pitchFamily="18" charset="0"/>
                <a:ea typeface="宋体" panose="02010600030101010101" pitchFamily="2" charset="-122"/>
              </a:rPr>
              <a:t>5</a:t>
            </a:r>
            <a:r>
              <a:rPr lang="zh-CN" altLang="en-US" sz="2400" b="1" dirty="0">
                <a:latin typeface="Times New Roman" panose="02020603050405020304" pitchFamily="18" charset="0"/>
                <a:ea typeface="宋体" panose="02010600030101010101" pitchFamily="2" charset="-122"/>
              </a:rPr>
              <a:t>。</a:t>
            </a:r>
          </a:p>
          <a:p>
            <a:pPr marL="0" indent="0" defTabSz="914400" eaLnBrk="1" hangingPunct="1">
              <a:lnSpc>
                <a:spcPct val="100000"/>
              </a:lnSpc>
              <a:spcAft>
                <a:spcPct val="0"/>
              </a:spcAft>
              <a:buNone/>
            </a:pPr>
            <a:r>
              <a:rPr lang="zh-CN" altLang="en-US" sz="2400" b="1" dirty="0">
                <a:latin typeface="Times New Roman" panose="02020603050405020304" pitchFamily="18" charset="0"/>
                <a:ea typeface="宋体" panose="02010600030101010101" pitchFamily="2" charset="-122"/>
              </a:rPr>
              <a:t>    用加权平均判决法和中位数法进行决策得风门开度为</a:t>
            </a:r>
            <a:r>
              <a:rPr lang="en-US" altLang="zh-CN" sz="2400" b="1" dirty="0">
                <a:latin typeface="Times New Roman" panose="02020603050405020304" pitchFamily="18" charset="0"/>
                <a:ea typeface="宋体" panose="02010600030101010101" pitchFamily="2" charset="-122"/>
              </a:rPr>
              <a:t>4</a:t>
            </a:r>
            <a:r>
              <a:rPr lang="zh-CN" altLang="en-US" sz="2400" b="1" dirty="0">
                <a:latin typeface="Times New Roman" panose="02020603050405020304" pitchFamily="18" charset="0"/>
                <a:ea typeface="宋体" panose="02010600030101010101" pitchFamily="2" charset="-122"/>
              </a:rPr>
              <a:t>。</a:t>
            </a:r>
          </a:p>
        </p:txBody>
      </p:sp>
      <p:grpSp>
        <p:nvGrpSpPr>
          <p:cNvPr id="166921" name="Group 15"/>
          <p:cNvGrpSpPr>
            <a:grpSpLocks noChangeAspect="1"/>
          </p:cNvGrpSpPr>
          <p:nvPr/>
        </p:nvGrpSpPr>
        <p:grpSpPr>
          <a:xfrm>
            <a:off x="2545080" y="1844993"/>
            <a:ext cx="6337300" cy="2463800"/>
            <a:chOff x="612" y="1066"/>
            <a:chExt cx="3992" cy="1552"/>
          </a:xfrm>
        </p:grpSpPr>
        <p:sp>
          <p:nvSpPr>
            <p:cNvPr id="166922" name="AutoShape 14"/>
            <p:cNvSpPr>
              <a:spLocks noChangeAspect="1" noTextEdit="1"/>
            </p:cNvSpPr>
            <p:nvPr/>
          </p:nvSpPr>
          <p:spPr>
            <a:xfrm>
              <a:off x="612" y="1066"/>
              <a:ext cx="3992" cy="1552"/>
            </a:xfrm>
            <a:prstGeom prst="rect">
              <a:avLst/>
            </a:prstGeom>
            <a:noFill/>
            <a:ln w="9525">
              <a:noFill/>
            </a:ln>
          </p:spPr>
          <p:txBody>
            <a:bodyPr/>
            <a:lstStyle/>
            <a:p>
              <a:endParaRPr lang="zh-CN" altLang="en-US"/>
            </a:p>
          </p:txBody>
        </p:sp>
        <p:sp>
          <p:nvSpPr>
            <p:cNvPr id="166923" name="Rectangle 16"/>
            <p:cNvSpPr/>
            <p:nvPr/>
          </p:nvSpPr>
          <p:spPr>
            <a:xfrm>
              <a:off x="4485" y="2285"/>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24" name="Rectangle 17"/>
            <p:cNvSpPr/>
            <p:nvPr/>
          </p:nvSpPr>
          <p:spPr>
            <a:xfrm>
              <a:off x="4485" y="2093"/>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25" name="Rectangle 18"/>
            <p:cNvSpPr/>
            <p:nvPr/>
          </p:nvSpPr>
          <p:spPr>
            <a:xfrm>
              <a:off x="4485" y="1901"/>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26" name="Rectangle 19"/>
            <p:cNvSpPr/>
            <p:nvPr/>
          </p:nvSpPr>
          <p:spPr>
            <a:xfrm>
              <a:off x="4485" y="1709"/>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27" name="Rectangle 20"/>
            <p:cNvSpPr/>
            <p:nvPr/>
          </p:nvSpPr>
          <p:spPr>
            <a:xfrm>
              <a:off x="4485" y="1517"/>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28" name="Rectangle 21"/>
            <p:cNvSpPr/>
            <p:nvPr/>
          </p:nvSpPr>
          <p:spPr>
            <a:xfrm>
              <a:off x="4485" y="1325"/>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29" name="Rectangle 22"/>
            <p:cNvSpPr/>
            <p:nvPr/>
          </p:nvSpPr>
          <p:spPr>
            <a:xfrm>
              <a:off x="4485" y="2368"/>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û</a:t>
              </a:r>
              <a:endParaRPr lang="en-US" altLang="zh-CN" sz="1800" dirty="0">
                <a:ea typeface="宋体" panose="02010600030101010101" pitchFamily="2" charset="-122"/>
              </a:endParaRPr>
            </a:p>
          </p:txBody>
        </p:sp>
        <p:sp>
          <p:nvSpPr>
            <p:cNvPr id="166930" name="Rectangle 23"/>
            <p:cNvSpPr/>
            <p:nvPr/>
          </p:nvSpPr>
          <p:spPr>
            <a:xfrm>
              <a:off x="4485" y="1133"/>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ù</a:t>
              </a:r>
              <a:endParaRPr lang="en-US" altLang="zh-CN" sz="1800" dirty="0">
                <a:ea typeface="宋体" panose="02010600030101010101" pitchFamily="2" charset="-122"/>
              </a:endParaRPr>
            </a:p>
          </p:txBody>
        </p:sp>
        <p:sp>
          <p:nvSpPr>
            <p:cNvPr id="166931" name="Rectangle 24"/>
            <p:cNvSpPr/>
            <p:nvPr/>
          </p:nvSpPr>
          <p:spPr>
            <a:xfrm>
              <a:off x="2412" y="2285"/>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32" name="Rectangle 25"/>
            <p:cNvSpPr/>
            <p:nvPr/>
          </p:nvSpPr>
          <p:spPr>
            <a:xfrm>
              <a:off x="2412" y="2093"/>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33" name="Rectangle 26"/>
            <p:cNvSpPr/>
            <p:nvPr/>
          </p:nvSpPr>
          <p:spPr>
            <a:xfrm>
              <a:off x="2412" y="1901"/>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34" name="Rectangle 27"/>
            <p:cNvSpPr/>
            <p:nvPr/>
          </p:nvSpPr>
          <p:spPr>
            <a:xfrm>
              <a:off x="2412" y="1709"/>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35" name="Rectangle 28"/>
            <p:cNvSpPr/>
            <p:nvPr/>
          </p:nvSpPr>
          <p:spPr>
            <a:xfrm>
              <a:off x="2412" y="1517"/>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36" name="Rectangle 29"/>
            <p:cNvSpPr/>
            <p:nvPr/>
          </p:nvSpPr>
          <p:spPr>
            <a:xfrm>
              <a:off x="2412" y="1325"/>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37" name="Rectangle 30"/>
            <p:cNvSpPr/>
            <p:nvPr/>
          </p:nvSpPr>
          <p:spPr>
            <a:xfrm>
              <a:off x="2412" y="2368"/>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ë</a:t>
              </a:r>
              <a:endParaRPr lang="en-US" altLang="zh-CN" sz="1800" dirty="0">
                <a:ea typeface="宋体" panose="02010600030101010101" pitchFamily="2" charset="-122"/>
              </a:endParaRPr>
            </a:p>
          </p:txBody>
        </p:sp>
        <p:sp>
          <p:nvSpPr>
            <p:cNvPr id="166938" name="Rectangle 31"/>
            <p:cNvSpPr/>
            <p:nvPr/>
          </p:nvSpPr>
          <p:spPr>
            <a:xfrm>
              <a:off x="2412" y="1133"/>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é</a:t>
              </a:r>
              <a:endParaRPr lang="en-US" altLang="zh-CN" sz="1800" dirty="0">
                <a:ea typeface="宋体" panose="02010600030101010101" pitchFamily="2" charset="-122"/>
              </a:endParaRPr>
            </a:p>
          </p:txBody>
        </p:sp>
        <p:sp>
          <p:nvSpPr>
            <p:cNvPr id="166939" name="Rectangle 32"/>
            <p:cNvSpPr/>
            <p:nvPr/>
          </p:nvSpPr>
          <p:spPr>
            <a:xfrm>
              <a:off x="2058" y="2285"/>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40" name="Rectangle 33"/>
            <p:cNvSpPr/>
            <p:nvPr/>
          </p:nvSpPr>
          <p:spPr>
            <a:xfrm>
              <a:off x="2058" y="2093"/>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41" name="Rectangle 34"/>
            <p:cNvSpPr/>
            <p:nvPr/>
          </p:nvSpPr>
          <p:spPr>
            <a:xfrm>
              <a:off x="2058" y="1901"/>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42" name="Rectangle 35"/>
            <p:cNvSpPr/>
            <p:nvPr/>
          </p:nvSpPr>
          <p:spPr>
            <a:xfrm>
              <a:off x="2058" y="1709"/>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43" name="Rectangle 36"/>
            <p:cNvSpPr/>
            <p:nvPr/>
          </p:nvSpPr>
          <p:spPr>
            <a:xfrm>
              <a:off x="2058" y="1517"/>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44" name="Rectangle 37"/>
            <p:cNvSpPr/>
            <p:nvPr/>
          </p:nvSpPr>
          <p:spPr>
            <a:xfrm>
              <a:off x="2058" y="1325"/>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ú</a:t>
              </a:r>
              <a:endParaRPr lang="en-US" altLang="zh-CN" sz="1800" dirty="0">
                <a:ea typeface="宋体" panose="02010600030101010101" pitchFamily="2" charset="-122"/>
              </a:endParaRPr>
            </a:p>
          </p:txBody>
        </p:sp>
        <p:sp>
          <p:nvSpPr>
            <p:cNvPr id="166945" name="Rectangle 38"/>
            <p:cNvSpPr/>
            <p:nvPr/>
          </p:nvSpPr>
          <p:spPr>
            <a:xfrm>
              <a:off x="2058" y="2368"/>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û</a:t>
              </a:r>
              <a:endParaRPr lang="en-US" altLang="zh-CN" sz="1800" dirty="0">
                <a:ea typeface="宋体" panose="02010600030101010101" pitchFamily="2" charset="-122"/>
              </a:endParaRPr>
            </a:p>
          </p:txBody>
        </p:sp>
        <p:sp>
          <p:nvSpPr>
            <p:cNvPr id="166946" name="Rectangle 39"/>
            <p:cNvSpPr/>
            <p:nvPr/>
          </p:nvSpPr>
          <p:spPr>
            <a:xfrm>
              <a:off x="2058" y="1133"/>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ù</a:t>
              </a:r>
              <a:endParaRPr lang="en-US" altLang="zh-CN" sz="1800" dirty="0">
                <a:ea typeface="宋体" panose="02010600030101010101" pitchFamily="2" charset="-122"/>
              </a:endParaRPr>
            </a:p>
          </p:txBody>
        </p:sp>
        <p:sp>
          <p:nvSpPr>
            <p:cNvPr id="166947" name="Rectangle 40"/>
            <p:cNvSpPr/>
            <p:nvPr/>
          </p:nvSpPr>
          <p:spPr>
            <a:xfrm>
              <a:off x="1726" y="2285"/>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48" name="Rectangle 41"/>
            <p:cNvSpPr/>
            <p:nvPr/>
          </p:nvSpPr>
          <p:spPr>
            <a:xfrm>
              <a:off x="1726" y="2093"/>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49" name="Rectangle 42"/>
            <p:cNvSpPr/>
            <p:nvPr/>
          </p:nvSpPr>
          <p:spPr>
            <a:xfrm>
              <a:off x="1726" y="1901"/>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50" name="Rectangle 43"/>
            <p:cNvSpPr/>
            <p:nvPr/>
          </p:nvSpPr>
          <p:spPr>
            <a:xfrm>
              <a:off x="1726" y="1709"/>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51" name="Rectangle 44"/>
            <p:cNvSpPr/>
            <p:nvPr/>
          </p:nvSpPr>
          <p:spPr>
            <a:xfrm>
              <a:off x="1726" y="1517"/>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52" name="Rectangle 45"/>
            <p:cNvSpPr/>
            <p:nvPr/>
          </p:nvSpPr>
          <p:spPr>
            <a:xfrm>
              <a:off x="1726" y="1325"/>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ê</a:t>
              </a:r>
              <a:endParaRPr lang="en-US" altLang="zh-CN" sz="1800" dirty="0">
                <a:ea typeface="宋体" panose="02010600030101010101" pitchFamily="2" charset="-122"/>
              </a:endParaRPr>
            </a:p>
          </p:txBody>
        </p:sp>
        <p:sp>
          <p:nvSpPr>
            <p:cNvPr id="166953" name="Rectangle 46"/>
            <p:cNvSpPr/>
            <p:nvPr/>
          </p:nvSpPr>
          <p:spPr>
            <a:xfrm>
              <a:off x="1726" y="2368"/>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ë</a:t>
              </a:r>
              <a:endParaRPr lang="en-US" altLang="zh-CN" sz="1800" dirty="0">
                <a:ea typeface="宋体" panose="02010600030101010101" pitchFamily="2" charset="-122"/>
              </a:endParaRPr>
            </a:p>
          </p:txBody>
        </p:sp>
        <p:sp>
          <p:nvSpPr>
            <p:cNvPr id="166954" name="Rectangle 47"/>
            <p:cNvSpPr/>
            <p:nvPr/>
          </p:nvSpPr>
          <p:spPr>
            <a:xfrm>
              <a:off x="1726" y="1133"/>
              <a:ext cx="90"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é</a:t>
              </a:r>
              <a:endParaRPr lang="en-US" altLang="zh-CN" sz="1800" dirty="0">
                <a:ea typeface="宋体" panose="02010600030101010101" pitchFamily="2" charset="-122"/>
              </a:endParaRPr>
            </a:p>
          </p:txBody>
        </p:sp>
        <p:sp>
          <p:nvSpPr>
            <p:cNvPr id="166955" name="Rectangle 48"/>
            <p:cNvSpPr/>
            <p:nvPr/>
          </p:nvSpPr>
          <p:spPr>
            <a:xfrm>
              <a:off x="1560" y="1716"/>
              <a:ext cx="12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a:t>
              </a:r>
              <a:endParaRPr lang="en-US" altLang="zh-CN" sz="1800" dirty="0">
                <a:ea typeface="宋体" panose="02010600030101010101" pitchFamily="2" charset="-122"/>
              </a:endParaRPr>
            </a:p>
          </p:txBody>
        </p:sp>
        <p:sp>
          <p:nvSpPr>
            <p:cNvPr id="166956" name="Rectangle 49"/>
            <p:cNvSpPr/>
            <p:nvPr/>
          </p:nvSpPr>
          <p:spPr>
            <a:xfrm>
              <a:off x="1178" y="1705"/>
              <a:ext cx="62"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a:t>
              </a:r>
              <a:endParaRPr lang="en-US" altLang="zh-CN" sz="1800" dirty="0">
                <a:ea typeface="宋体" panose="02010600030101010101" pitchFamily="2" charset="-122"/>
              </a:endParaRPr>
            </a:p>
          </p:txBody>
        </p:sp>
        <p:sp>
          <p:nvSpPr>
            <p:cNvPr id="166957" name="Rectangle 50"/>
            <p:cNvSpPr/>
            <p:nvPr/>
          </p:nvSpPr>
          <p:spPr>
            <a:xfrm>
              <a:off x="877" y="1716"/>
              <a:ext cx="12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a:t>
              </a:r>
              <a:endParaRPr lang="en-US" altLang="zh-CN" sz="1800" dirty="0">
                <a:ea typeface="宋体" panose="02010600030101010101" pitchFamily="2" charset="-122"/>
              </a:endParaRPr>
            </a:p>
          </p:txBody>
        </p:sp>
        <p:sp>
          <p:nvSpPr>
            <p:cNvPr id="166958" name="Rectangle 51"/>
            <p:cNvSpPr/>
            <p:nvPr/>
          </p:nvSpPr>
          <p:spPr>
            <a:xfrm>
              <a:off x="780" y="1705"/>
              <a:ext cx="62"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Symbol" panose="05050102010706020507" pitchFamily="18" charset="2"/>
                  <a:ea typeface="宋体" panose="02010600030101010101" pitchFamily="2" charset="-122"/>
                </a:rPr>
                <a:t>¢</a:t>
              </a:r>
              <a:endParaRPr lang="en-US" altLang="zh-CN" sz="1800" dirty="0">
                <a:ea typeface="宋体" panose="02010600030101010101" pitchFamily="2" charset="-122"/>
              </a:endParaRPr>
            </a:p>
          </p:txBody>
        </p:sp>
        <p:sp>
          <p:nvSpPr>
            <p:cNvPr id="166959" name="Rectangle 52"/>
            <p:cNvSpPr/>
            <p:nvPr/>
          </p:nvSpPr>
          <p:spPr>
            <a:xfrm>
              <a:off x="4382"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60" name="Rectangle 53"/>
            <p:cNvSpPr/>
            <p:nvPr/>
          </p:nvSpPr>
          <p:spPr>
            <a:xfrm>
              <a:off x="4332" y="23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61" name="Rectangle 54"/>
            <p:cNvSpPr/>
            <p:nvPr/>
          </p:nvSpPr>
          <p:spPr>
            <a:xfrm>
              <a:off x="4231"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62" name="Rectangle 55"/>
            <p:cNvSpPr/>
            <p:nvPr/>
          </p:nvSpPr>
          <p:spPr>
            <a:xfrm>
              <a:off x="3946"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63" name="Rectangle 56"/>
            <p:cNvSpPr/>
            <p:nvPr/>
          </p:nvSpPr>
          <p:spPr>
            <a:xfrm>
              <a:off x="3896" y="23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64" name="Rectangle 57"/>
            <p:cNvSpPr/>
            <p:nvPr/>
          </p:nvSpPr>
          <p:spPr>
            <a:xfrm>
              <a:off x="3796"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65" name="Rectangle 58"/>
            <p:cNvSpPr/>
            <p:nvPr/>
          </p:nvSpPr>
          <p:spPr>
            <a:xfrm>
              <a:off x="3511"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66" name="Rectangle 59"/>
            <p:cNvSpPr/>
            <p:nvPr/>
          </p:nvSpPr>
          <p:spPr>
            <a:xfrm>
              <a:off x="3461" y="23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67" name="Rectangle 60"/>
            <p:cNvSpPr/>
            <p:nvPr/>
          </p:nvSpPr>
          <p:spPr>
            <a:xfrm>
              <a:off x="3361"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68" name="Rectangle 61"/>
            <p:cNvSpPr/>
            <p:nvPr/>
          </p:nvSpPr>
          <p:spPr>
            <a:xfrm>
              <a:off x="3076"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69" name="Rectangle 62"/>
            <p:cNvSpPr/>
            <p:nvPr/>
          </p:nvSpPr>
          <p:spPr>
            <a:xfrm>
              <a:off x="3026" y="23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70" name="Rectangle 63"/>
            <p:cNvSpPr/>
            <p:nvPr/>
          </p:nvSpPr>
          <p:spPr>
            <a:xfrm>
              <a:off x="2925"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71" name="Rectangle 64"/>
            <p:cNvSpPr/>
            <p:nvPr/>
          </p:nvSpPr>
          <p:spPr>
            <a:xfrm>
              <a:off x="2640"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72" name="Rectangle 65"/>
            <p:cNvSpPr/>
            <p:nvPr/>
          </p:nvSpPr>
          <p:spPr>
            <a:xfrm>
              <a:off x="2590" y="23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73" name="Rectangle 66"/>
            <p:cNvSpPr/>
            <p:nvPr/>
          </p:nvSpPr>
          <p:spPr>
            <a:xfrm>
              <a:off x="2490"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74" name="Rectangle 67"/>
            <p:cNvSpPr/>
            <p:nvPr/>
          </p:nvSpPr>
          <p:spPr>
            <a:xfrm>
              <a:off x="4382"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75" name="Rectangle 68"/>
            <p:cNvSpPr/>
            <p:nvPr/>
          </p:nvSpPr>
          <p:spPr>
            <a:xfrm>
              <a:off x="4332" y="20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76" name="Rectangle 69"/>
            <p:cNvSpPr/>
            <p:nvPr/>
          </p:nvSpPr>
          <p:spPr>
            <a:xfrm>
              <a:off x="4231"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77" name="Rectangle 70"/>
            <p:cNvSpPr/>
            <p:nvPr/>
          </p:nvSpPr>
          <p:spPr>
            <a:xfrm>
              <a:off x="3946"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78" name="Rectangle 71"/>
            <p:cNvSpPr/>
            <p:nvPr/>
          </p:nvSpPr>
          <p:spPr>
            <a:xfrm>
              <a:off x="3896" y="20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79" name="Rectangle 72"/>
            <p:cNvSpPr/>
            <p:nvPr/>
          </p:nvSpPr>
          <p:spPr>
            <a:xfrm>
              <a:off x="3796"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80" name="Rectangle 73"/>
            <p:cNvSpPr/>
            <p:nvPr/>
          </p:nvSpPr>
          <p:spPr>
            <a:xfrm>
              <a:off x="3511"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81" name="Rectangle 74"/>
            <p:cNvSpPr/>
            <p:nvPr/>
          </p:nvSpPr>
          <p:spPr>
            <a:xfrm>
              <a:off x="3461" y="20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82" name="Rectangle 75"/>
            <p:cNvSpPr/>
            <p:nvPr/>
          </p:nvSpPr>
          <p:spPr>
            <a:xfrm>
              <a:off x="3361"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83" name="Rectangle 76"/>
            <p:cNvSpPr/>
            <p:nvPr/>
          </p:nvSpPr>
          <p:spPr>
            <a:xfrm>
              <a:off x="3076"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84" name="Rectangle 77"/>
            <p:cNvSpPr/>
            <p:nvPr/>
          </p:nvSpPr>
          <p:spPr>
            <a:xfrm>
              <a:off x="3026" y="20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85" name="Rectangle 78"/>
            <p:cNvSpPr/>
            <p:nvPr/>
          </p:nvSpPr>
          <p:spPr>
            <a:xfrm>
              <a:off x="2925"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86" name="Rectangle 79"/>
            <p:cNvSpPr/>
            <p:nvPr/>
          </p:nvSpPr>
          <p:spPr>
            <a:xfrm>
              <a:off x="2640"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87" name="Rectangle 80"/>
            <p:cNvSpPr/>
            <p:nvPr/>
          </p:nvSpPr>
          <p:spPr>
            <a:xfrm>
              <a:off x="2590" y="20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88" name="Rectangle 81"/>
            <p:cNvSpPr/>
            <p:nvPr/>
          </p:nvSpPr>
          <p:spPr>
            <a:xfrm>
              <a:off x="2490"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89" name="Rectangle 82"/>
            <p:cNvSpPr/>
            <p:nvPr/>
          </p:nvSpPr>
          <p:spPr>
            <a:xfrm>
              <a:off x="4385"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3</a:t>
              </a:r>
              <a:endParaRPr lang="en-US" altLang="zh-CN" sz="1800" dirty="0">
                <a:ea typeface="宋体" panose="02010600030101010101" pitchFamily="2" charset="-122"/>
              </a:endParaRPr>
            </a:p>
          </p:txBody>
        </p:sp>
        <p:sp>
          <p:nvSpPr>
            <p:cNvPr id="166990" name="Rectangle 83"/>
            <p:cNvSpPr/>
            <p:nvPr/>
          </p:nvSpPr>
          <p:spPr>
            <a:xfrm>
              <a:off x="4335" y="17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91" name="Rectangle 84"/>
            <p:cNvSpPr/>
            <p:nvPr/>
          </p:nvSpPr>
          <p:spPr>
            <a:xfrm>
              <a:off x="4234"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92" name="Rectangle 85"/>
            <p:cNvSpPr/>
            <p:nvPr/>
          </p:nvSpPr>
          <p:spPr>
            <a:xfrm>
              <a:off x="3949"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3</a:t>
              </a:r>
              <a:endParaRPr lang="en-US" altLang="zh-CN" sz="1800" dirty="0">
                <a:ea typeface="宋体" panose="02010600030101010101" pitchFamily="2" charset="-122"/>
              </a:endParaRPr>
            </a:p>
          </p:txBody>
        </p:sp>
        <p:sp>
          <p:nvSpPr>
            <p:cNvPr id="166993" name="Rectangle 86"/>
            <p:cNvSpPr/>
            <p:nvPr/>
          </p:nvSpPr>
          <p:spPr>
            <a:xfrm>
              <a:off x="3899" y="17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94" name="Rectangle 87"/>
            <p:cNvSpPr/>
            <p:nvPr/>
          </p:nvSpPr>
          <p:spPr>
            <a:xfrm>
              <a:off x="3799"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95" name="Rectangle 88"/>
            <p:cNvSpPr/>
            <p:nvPr/>
          </p:nvSpPr>
          <p:spPr>
            <a:xfrm>
              <a:off x="3514"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3</a:t>
              </a:r>
              <a:endParaRPr lang="en-US" altLang="zh-CN" sz="1800" dirty="0">
                <a:ea typeface="宋体" panose="02010600030101010101" pitchFamily="2" charset="-122"/>
              </a:endParaRPr>
            </a:p>
          </p:txBody>
        </p:sp>
        <p:sp>
          <p:nvSpPr>
            <p:cNvPr id="166996" name="Rectangle 89"/>
            <p:cNvSpPr/>
            <p:nvPr/>
          </p:nvSpPr>
          <p:spPr>
            <a:xfrm>
              <a:off x="3464" y="17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6997" name="Rectangle 90"/>
            <p:cNvSpPr/>
            <p:nvPr/>
          </p:nvSpPr>
          <p:spPr>
            <a:xfrm>
              <a:off x="3364"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98" name="Rectangle 91"/>
            <p:cNvSpPr/>
            <p:nvPr/>
          </p:nvSpPr>
          <p:spPr>
            <a:xfrm>
              <a:off x="3076"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6999" name="Rectangle 92"/>
            <p:cNvSpPr/>
            <p:nvPr/>
          </p:nvSpPr>
          <p:spPr>
            <a:xfrm>
              <a:off x="3026" y="17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00" name="Rectangle 93"/>
            <p:cNvSpPr/>
            <p:nvPr/>
          </p:nvSpPr>
          <p:spPr>
            <a:xfrm>
              <a:off x="2925"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01" name="Rectangle 94"/>
            <p:cNvSpPr/>
            <p:nvPr/>
          </p:nvSpPr>
          <p:spPr>
            <a:xfrm>
              <a:off x="2640"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02" name="Rectangle 95"/>
            <p:cNvSpPr/>
            <p:nvPr/>
          </p:nvSpPr>
          <p:spPr>
            <a:xfrm>
              <a:off x="2590" y="17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03" name="Rectangle 96"/>
            <p:cNvSpPr/>
            <p:nvPr/>
          </p:nvSpPr>
          <p:spPr>
            <a:xfrm>
              <a:off x="2490"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04" name="Rectangle 97"/>
            <p:cNvSpPr/>
            <p:nvPr/>
          </p:nvSpPr>
          <p:spPr>
            <a:xfrm>
              <a:off x="4382"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6</a:t>
              </a:r>
              <a:endParaRPr lang="en-US" altLang="zh-CN" sz="1800" dirty="0">
                <a:ea typeface="宋体" panose="02010600030101010101" pitchFamily="2" charset="-122"/>
              </a:endParaRPr>
            </a:p>
          </p:txBody>
        </p:sp>
        <p:sp>
          <p:nvSpPr>
            <p:cNvPr id="167005" name="Rectangle 98"/>
            <p:cNvSpPr/>
            <p:nvPr/>
          </p:nvSpPr>
          <p:spPr>
            <a:xfrm>
              <a:off x="4332" y="14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06" name="Rectangle 99"/>
            <p:cNvSpPr/>
            <p:nvPr/>
          </p:nvSpPr>
          <p:spPr>
            <a:xfrm>
              <a:off x="4231"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07" name="Rectangle 100"/>
            <p:cNvSpPr/>
            <p:nvPr/>
          </p:nvSpPr>
          <p:spPr>
            <a:xfrm>
              <a:off x="3946"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6</a:t>
              </a:r>
              <a:endParaRPr lang="en-US" altLang="zh-CN" sz="1800" dirty="0">
                <a:ea typeface="宋体" panose="02010600030101010101" pitchFamily="2" charset="-122"/>
              </a:endParaRPr>
            </a:p>
          </p:txBody>
        </p:sp>
        <p:sp>
          <p:nvSpPr>
            <p:cNvPr id="167008" name="Rectangle 101"/>
            <p:cNvSpPr/>
            <p:nvPr/>
          </p:nvSpPr>
          <p:spPr>
            <a:xfrm>
              <a:off x="3896" y="14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09" name="Rectangle 102"/>
            <p:cNvSpPr/>
            <p:nvPr/>
          </p:nvSpPr>
          <p:spPr>
            <a:xfrm>
              <a:off x="3796"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10" name="Rectangle 103"/>
            <p:cNvSpPr/>
            <p:nvPr/>
          </p:nvSpPr>
          <p:spPr>
            <a:xfrm>
              <a:off x="3514"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3</a:t>
              </a:r>
              <a:endParaRPr lang="en-US" altLang="zh-CN" sz="1800" dirty="0">
                <a:ea typeface="宋体" panose="02010600030101010101" pitchFamily="2" charset="-122"/>
              </a:endParaRPr>
            </a:p>
          </p:txBody>
        </p:sp>
        <p:sp>
          <p:nvSpPr>
            <p:cNvPr id="167011" name="Rectangle 104"/>
            <p:cNvSpPr/>
            <p:nvPr/>
          </p:nvSpPr>
          <p:spPr>
            <a:xfrm>
              <a:off x="3464" y="14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12" name="Rectangle 105"/>
            <p:cNvSpPr/>
            <p:nvPr/>
          </p:nvSpPr>
          <p:spPr>
            <a:xfrm>
              <a:off x="3364"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13" name="Rectangle 106"/>
            <p:cNvSpPr/>
            <p:nvPr/>
          </p:nvSpPr>
          <p:spPr>
            <a:xfrm>
              <a:off x="3076"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14" name="Rectangle 107"/>
            <p:cNvSpPr/>
            <p:nvPr/>
          </p:nvSpPr>
          <p:spPr>
            <a:xfrm>
              <a:off x="3026" y="14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15" name="Rectangle 108"/>
            <p:cNvSpPr/>
            <p:nvPr/>
          </p:nvSpPr>
          <p:spPr>
            <a:xfrm>
              <a:off x="2925"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16" name="Rectangle 109"/>
            <p:cNvSpPr/>
            <p:nvPr/>
          </p:nvSpPr>
          <p:spPr>
            <a:xfrm>
              <a:off x="2640"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17" name="Rectangle 110"/>
            <p:cNvSpPr/>
            <p:nvPr/>
          </p:nvSpPr>
          <p:spPr>
            <a:xfrm>
              <a:off x="2590" y="14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18" name="Rectangle 111"/>
            <p:cNvSpPr/>
            <p:nvPr/>
          </p:nvSpPr>
          <p:spPr>
            <a:xfrm>
              <a:off x="2490"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19" name="Rectangle 112"/>
            <p:cNvSpPr/>
            <p:nvPr/>
          </p:nvSpPr>
          <p:spPr>
            <a:xfrm>
              <a:off x="4372"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20" name="Rectangle 113"/>
            <p:cNvSpPr/>
            <p:nvPr/>
          </p:nvSpPr>
          <p:spPr>
            <a:xfrm>
              <a:off x="4322" y="1141"/>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21" name="Rectangle 114"/>
            <p:cNvSpPr/>
            <p:nvPr/>
          </p:nvSpPr>
          <p:spPr>
            <a:xfrm>
              <a:off x="4222"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1</a:t>
              </a:r>
              <a:endParaRPr lang="en-US" altLang="zh-CN" sz="1800" dirty="0">
                <a:ea typeface="宋体" panose="02010600030101010101" pitchFamily="2" charset="-122"/>
              </a:endParaRPr>
            </a:p>
          </p:txBody>
        </p:sp>
        <p:sp>
          <p:nvSpPr>
            <p:cNvPr id="167022" name="Rectangle 115"/>
            <p:cNvSpPr/>
            <p:nvPr/>
          </p:nvSpPr>
          <p:spPr>
            <a:xfrm>
              <a:off x="3946"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6</a:t>
              </a:r>
              <a:endParaRPr lang="en-US" altLang="zh-CN" sz="1800" dirty="0">
                <a:ea typeface="宋体" panose="02010600030101010101" pitchFamily="2" charset="-122"/>
              </a:endParaRPr>
            </a:p>
          </p:txBody>
        </p:sp>
        <p:sp>
          <p:nvSpPr>
            <p:cNvPr id="167023" name="Rectangle 116"/>
            <p:cNvSpPr/>
            <p:nvPr/>
          </p:nvSpPr>
          <p:spPr>
            <a:xfrm>
              <a:off x="3896" y="1141"/>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24" name="Rectangle 117"/>
            <p:cNvSpPr/>
            <p:nvPr/>
          </p:nvSpPr>
          <p:spPr>
            <a:xfrm>
              <a:off x="3796"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25" name="Rectangle 118"/>
            <p:cNvSpPr/>
            <p:nvPr/>
          </p:nvSpPr>
          <p:spPr>
            <a:xfrm>
              <a:off x="3514"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3</a:t>
              </a:r>
              <a:endParaRPr lang="en-US" altLang="zh-CN" sz="1800" dirty="0">
                <a:ea typeface="宋体" panose="02010600030101010101" pitchFamily="2" charset="-122"/>
              </a:endParaRPr>
            </a:p>
          </p:txBody>
        </p:sp>
        <p:sp>
          <p:nvSpPr>
            <p:cNvPr id="167026" name="Rectangle 119"/>
            <p:cNvSpPr/>
            <p:nvPr/>
          </p:nvSpPr>
          <p:spPr>
            <a:xfrm>
              <a:off x="3464" y="1141"/>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27" name="Rectangle 120"/>
            <p:cNvSpPr/>
            <p:nvPr/>
          </p:nvSpPr>
          <p:spPr>
            <a:xfrm>
              <a:off x="3364"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28" name="Rectangle 121"/>
            <p:cNvSpPr/>
            <p:nvPr/>
          </p:nvSpPr>
          <p:spPr>
            <a:xfrm>
              <a:off x="3076"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29" name="Rectangle 122"/>
            <p:cNvSpPr/>
            <p:nvPr/>
          </p:nvSpPr>
          <p:spPr>
            <a:xfrm>
              <a:off x="3026" y="1141"/>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30" name="Rectangle 123"/>
            <p:cNvSpPr/>
            <p:nvPr/>
          </p:nvSpPr>
          <p:spPr>
            <a:xfrm>
              <a:off x="2925"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31" name="Rectangle 124"/>
            <p:cNvSpPr/>
            <p:nvPr/>
          </p:nvSpPr>
          <p:spPr>
            <a:xfrm>
              <a:off x="2640"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32" name="Rectangle 125"/>
            <p:cNvSpPr/>
            <p:nvPr/>
          </p:nvSpPr>
          <p:spPr>
            <a:xfrm>
              <a:off x="2590" y="1141"/>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33" name="Rectangle 126"/>
            <p:cNvSpPr/>
            <p:nvPr/>
          </p:nvSpPr>
          <p:spPr>
            <a:xfrm>
              <a:off x="2490"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34" name="Rectangle 127"/>
            <p:cNvSpPr/>
            <p:nvPr/>
          </p:nvSpPr>
          <p:spPr>
            <a:xfrm>
              <a:off x="1954"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35" name="Rectangle 128"/>
            <p:cNvSpPr/>
            <p:nvPr/>
          </p:nvSpPr>
          <p:spPr>
            <a:xfrm>
              <a:off x="1904" y="23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36" name="Rectangle 129"/>
            <p:cNvSpPr/>
            <p:nvPr/>
          </p:nvSpPr>
          <p:spPr>
            <a:xfrm>
              <a:off x="1804" y="23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37" name="Rectangle 130"/>
            <p:cNvSpPr/>
            <p:nvPr/>
          </p:nvSpPr>
          <p:spPr>
            <a:xfrm>
              <a:off x="1958"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3</a:t>
              </a:r>
              <a:endParaRPr lang="en-US" altLang="zh-CN" sz="1800" dirty="0">
                <a:ea typeface="宋体" panose="02010600030101010101" pitchFamily="2" charset="-122"/>
              </a:endParaRPr>
            </a:p>
          </p:txBody>
        </p:sp>
        <p:sp>
          <p:nvSpPr>
            <p:cNvPr id="167038" name="Rectangle 131"/>
            <p:cNvSpPr/>
            <p:nvPr/>
          </p:nvSpPr>
          <p:spPr>
            <a:xfrm>
              <a:off x="1908" y="2043"/>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39" name="Rectangle 132"/>
            <p:cNvSpPr/>
            <p:nvPr/>
          </p:nvSpPr>
          <p:spPr>
            <a:xfrm>
              <a:off x="1807" y="2043"/>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40" name="Rectangle 133"/>
            <p:cNvSpPr/>
            <p:nvPr/>
          </p:nvSpPr>
          <p:spPr>
            <a:xfrm>
              <a:off x="1954"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6</a:t>
              </a:r>
              <a:endParaRPr lang="en-US" altLang="zh-CN" sz="1800" dirty="0">
                <a:ea typeface="宋体" panose="02010600030101010101" pitchFamily="2" charset="-122"/>
              </a:endParaRPr>
            </a:p>
          </p:txBody>
        </p:sp>
        <p:sp>
          <p:nvSpPr>
            <p:cNvPr id="167041" name="Rectangle 134"/>
            <p:cNvSpPr/>
            <p:nvPr/>
          </p:nvSpPr>
          <p:spPr>
            <a:xfrm>
              <a:off x="1904" y="17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42" name="Rectangle 135"/>
            <p:cNvSpPr/>
            <p:nvPr/>
          </p:nvSpPr>
          <p:spPr>
            <a:xfrm>
              <a:off x="1804" y="17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43" name="Rectangle 136"/>
            <p:cNvSpPr/>
            <p:nvPr/>
          </p:nvSpPr>
          <p:spPr>
            <a:xfrm>
              <a:off x="1945"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44" name="Rectangle 137"/>
            <p:cNvSpPr/>
            <p:nvPr/>
          </p:nvSpPr>
          <p:spPr>
            <a:xfrm>
              <a:off x="1895" y="1442"/>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45" name="Rectangle 138"/>
            <p:cNvSpPr/>
            <p:nvPr/>
          </p:nvSpPr>
          <p:spPr>
            <a:xfrm>
              <a:off x="1795" y="1442"/>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1</a:t>
              </a:r>
              <a:endParaRPr lang="en-US" altLang="zh-CN" sz="1800" dirty="0">
                <a:ea typeface="宋体" panose="02010600030101010101" pitchFamily="2" charset="-122"/>
              </a:endParaRPr>
            </a:p>
          </p:txBody>
        </p:sp>
        <p:sp>
          <p:nvSpPr>
            <p:cNvPr id="167046" name="Rectangle 139"/>
            <p:cNvSpPr/>
            <p:nvPr/>
          </p:nvSpPr>
          <p:spPr>
            <a:xfrm>
              <a:off x="1956"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8</a:t>
              </a:r>
              <a:endParaRPr lang="en-US" altLang="zh-CN" sz="1800" dirty="0">
                <a:ea typeface="宋体" panose="02010600030101010101" pitchFamily="2" charset="-122"/>
              </a:endParaRPr>
            </a:p>
          </p:txBody>
        </p:sp>
        <p:sp>
          <p:nvSpPr>
            <p:cNvPr id="167047" name="Rectangle 140"/>
            <p:cNvSpPr/>
            <p:nvPr/>
          </p:nvSpPr>
          <p:spPr>
            <a:xfrm>
              <a:off x="1906" y="1141"/>
              <a:ext cx="6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a:t>
              </a:r>
              <a:endParaRPr lang="en-US" altLang="zh-CN" sz="1800" dirty="0">
                <a:ea typeface="宋体" panose="02010600030101010101" pitchFamily="2" charset="-122"/>
              </a:endParaRPr>
            </a:p>
          </p:txBody>
        </p:sp>
        <p:sp>
          <p:nvSpPr>
            <p:cNvPr id="167048" name="Rectangle 141"/>
            <p:cNvSpPr/>
            <p:nvPr/>
          </p:nvSpPr>
          <p:spPr>
            <a:xfrm>
              <a:off x="1806" y="1141"/>
              <a:ext cx="11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Times New Roman" panose="02020603050405020304" pitchFamily="18" charset="0"/>
                  <a:ea typeface="宋体" panose="02010600030101010101" pitchFamily="2" charset="-122"/>
                </a:rPr>
                <a:t>0</a:t>
              </a:r>
              <a:endParaRPr lang="en-US" altLang="zh-CN" sz="1800" dirty="0">
                <a:ea typeface="宋体" panose="02010600030101010101" pitchFamily="2" charset="-122"/>
              </a:endParaRPr>
            </a:p>
          </p:txBody>
        </p:sp>
        <p:sp>
          <p:nvSpPr>
            <p:cNvPr id="167049" name="Rectangle 142"/>
            <p:cNvSpPr/>
            <p:nvPr/>
          </p:nvSpPr>
          <p:spPr>
            <a:xfrm>
              <a:off x="2290" y="1757"/>
              <a:ext cx="9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MT Extra" panose="05050102010205020202" pitchFamily="18" charset="2"/>
                  <a:ea typeface="宋体" panose="02010600030101010101" pitchFamily="2" charset="-122"/>
                </a:rPr>
                <a:t>o</a:t>
              </a:r>
              <a:endParaRPr lang="en-US" altLang="zh-CN" sz="1800" dirty="0">
                <a:ea typeface="宋体" panose="02010600030101010101" pitchFamily="2" charset="-122"/>
              </a:endParaRPr>
            </a:p>
          </p:txBody>
        </p:sp>
        <p:sp>
          <p:nvSpPr>
            <p:cNvPr id="167050" name="Rectangle 143"/>
            <p:cNvSpPr/>
            <p:nvPr/>
          </p:nvSpPr>
          <p:spPr>
            <a:xfrm>
              <a:off x="1256" y="1757"/>
              <a:ext cx="93"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dirty="0">
                  <a:solidFill>
                    <a:srgbClr val="000000"/>
                  </a:solidFill>
                  <a:latin typeface="MT Extra" panose="05050102010205020202" pitchFamily="18" charset="2"/>
                  <a:ea typeface="宋体" panose="02010600030101010101" pitchFamily="2" charset="-122"/>
                </a:rPr>
                <a:t>o</a:t>
              </a:r>
              <a:endParaRPr lang="en-US" altLang="zh-CN" sz="1800" dirty="0">
                <a:ea typeface="宋体" panose="02010600030101010101" pitchFamily="2" charset="-122"/>
              </a:endParaRPr>
            </a:p>
          </p:txBody>
        </p:sp>
        <p:sp>
          <p:nvSpPr>
            <p:cNvPr id="167051" name="Rectangle 144"/>
            <p:cNvSpPr/>
            <p:nvPr/>
          </p:nvSpPr>
          <p:spPr>
            <a:xfrm>
              <a:off x="2149" y="1094"/>
              <a:ext cx="86" cy="145"/>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1500" dirty="0">
                  <a:solidFill>
                    <a:srgbClr val="000000"/>
                  </a:solidFill>
                  <a:latin typeface="Times New Roman" panose="02020603050405020304" pitchFamily="18" charset="0"/>
                  <a:ea typeface="宋体" panose="02010600030101010101" pitchFamily="2" charset="-122"/>
                </a:rPr>
                <a:t>T</a:t>
              </a:r>
              <a:endParaRPr lang="en-US" altLang="zh-CN" sz="1800" dirty="0">
                <a:ea typeface="宋体" panose="02010600030101010101" pitchFamily="2" charset="-122"/>
              </a:endParaRPr>
            </a:p>
          </p:txBody>
        </p:sp>
        <p:sp>
          <p:nvSpPr>
            <p:cNvPr id="167052" name="Rectangle 145"/>
            <p:cNvSpPr/>
            <p:nvPr/>
          </p:nvSpPr>
          <p:spPr>
            <a:xfrm>
              <a:off x="1381" y="1739"/>
              <a:ext cx="135"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i="1" dirty="0">
                  <a:solidFill>
                    <a:srgbClr val="000000"/>
                  </a:solidFill>
                  <a:latin typeface="Times New Roman" panose="02020603050405020304" pitchFamily="18" charset="0"/>
                  <a:ea typeface="宋体" panose="02010600030101010101" pitchFamily="2" charset="-122"/>
                </a:rPr>
                <a:t>R</a:t>
              </a:r>
              <a:endParaRPr lang="en-US" altLang="zh-CN" sz="1800" dirty="0">
                <a:ea typeface="宋体" panose="02010600030101010101" pitchFamily="2" charset="-122"/>
              </a:endParaRPr>
            </a:p>
          </p:txBody>
        </p:sp>
        <p:sp>
          <p:nvSpPr>
            <p:cNvPr id="167053" name="Rectangle 146"/>
            <p:cNvSpPr/>
            <p:nvPr/>
          </p:nvSpPr>
          <p:spPr>
            <a:xfrm>
              <a:off x="1056" y="1739"/>
              <a:ext cx="135"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i="1" dirty="0">
                  <a:solidFill>
                    <a:srgbClr val="000000"/>
                  </a:solidFill>
                  <a:latin typeface="Times New Roman" panose="02020603050405020304" pitchFamily="18" charset="0"/>
                  <a:ea typeface="宋体" panose="02010600030101010101" pitchFamily="2" charset="-122"/>
                </a:rPr>
                <a:t>A</a:t>
              </a:r>
              <a:endParaRPr lang="en-US" altLang="zh-CN" sz="1800" dirty="0">
                <a:ea typeface="宋体" panose="02010600030101010101" pitchFamily="2" charset="-122"/>
              </a:endParaRPr>
            </a:p>
          </p:txBody>
        </p:sp>
        <p:sp>
          <p:nvSpPr>
            <p:cNvPr id="167054" name="Rectangle 147"/>
            <p:cNvSpPr/>
            <p:nvPr/>
          </p:nvSpPr>
          <p:spPr>
            <a:xfrm>
              <a:off x="649" y="1739"/>
              <a:ext cx="135" cy="242"/>
            </a:xfrm>
            <a:prstGeom prst="rect">
              <a:avLst/>
            </a:prstGeom>
            <a:noFill/>
            <a:ln w="9525">
              <a:noFill/>
            </a:ln>
          </p:spPr>
          <p:txBody>
            <a:bodyPr wrap="none" lIns="0" tIns="0" rIns="0" bIns="0">
              <a:spAutoFit/>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pitchFamily="34" charset="-122"/>
                  <a:cs typeface="+mn-cs"/>
                </a:defRPr>
              </a:lvl5pPr>
            </a:lstStyle>
            <a:p>
              <a:pPr marL="0" indent="0" defTabSz="914400" eaLnBrk="1" hangingPunct="1">
                <a:lnSpc>
                  <a:spcPct val="100000"/>
                </a:lnSpc>
                <a:spcAft>
                  <a:spcPct val="0"/>
                </a:spcAft>
                <a:buNone/>
              </a:pPr>
              <a:r>
                <a:rPr lang="en-US" altLang="zh-CN" sz="2500" i="1" dirty="0">
                  <a:solidFill>
                    <a:srgbClr val="000000"/>
                  </a:solidFill>
                  <a:latin typeface="Times New Roman" panose="02020603050405020304" pitchFamily="18" charset="0"/>
                  <a:ea typeface="宋体" panose="02010600030101010101" pitchFamily="2" charset="-122"/>
                </a:rPr>
                <a:t>B</a:t>
              </a:r>
              <a:endParaRPr lang="en-US" altLang="zh-CN" sz="1800" dirty="0">
                <a:ea typeface="宋体" panose="02010600030101010101" pitchFamily="2" charset="-122"/>
              </a:endParaRPr>
            </a:p>
          </p:txBody>
        </p:sp>
      </p:grpSp>
    </p:spTree>
    <p:custDataLst>
      <p:tags r:id="rId1"/>
    </p:custDataLst>
    <p:extLst>
      <p:ext uri="{BB962C8B-B14F-4D97-AF65-F5344CB8AC3E}">
        <p14:creationId xmlns:p14="http://schemas.microsoft.com/office/powerpoint/2010/main" val="49288388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图片 7"/>
          <p:cNvPicPr>
            <a:picLocks noChangeAspect="1"/>
          </p:cNvPicPr>
          <p:nvPr>
            <p:custDataLst>
              <p:tags r:id="rId2"/>
            </p:custDataLst>
          </p:nvPr>
        </p:nvPicPr>
        <p:blipFill>
          <a:blip r:embed="rId6"/>
          <a:stretch>
            <a:fillRect/>
          </a:stretch>
        </p:blipFill>
        <p:spPr>
          <a:xfrm>
            <a:off x="1524000" y="6137276"/>
            <a:ext cx="539750" cy="720725"/>
          </a:xfrm>
          <a:prstGeom prst="rect">
            <a:avLst/>
          </a:prstGeom>
          <a:noFill/>
          <a:ln w="9525">
            <a:noFill/>
          </a:ln>
        </p:spPr>
      </p:pic>
      <p:pic>
        <p:nvPicPr>
          <p:cNvPr id="167939" name="图片 8"/>
          <p:cNvPicPr>
            <a:picLocks noChangeAspect="1"/>
          </p:cNvPicPr>
          <p:nvPr>
            <p:custDataLst>
              <p:tags r:id="rId3"/>
            </p:custDataLst>
          </p:nvPr>
        </p:nvPicPr>
        <p:blipFill>
          <a:blip r:embed="rId7"/>
          <a:stretch>
            <a:fillRect/>
          </a:stretch>
        </p:blipFill>
        <p:spPr>
          <a:xfrm>
            <a:off x="10128250" y="6132514"/>
            <a:ext cx="539750" cy="720725"/>
          </a:xfrm>
          <a:prstGeom prst="rect">
            <a:avLst/>
          </a:prstGeom>
          <a:noFill/>
          <a:ln w="9525">
            <a:noFill/>
          </a:ln>
        </p:spPr>
      </p:pic>
      <p:sp>
        <p:nvSpPr>
          <p:cNvPr id="165893" name="文本占位符 12"/>
          <p:cNvSpPr>
            <a:spLocks noGrp="1" noChangeArrowheads="1"/>
          </p:cNvSpPr>
          <p:nvPr>
            <p:ph type="body" sz="quarter" idx="9"/>
            <p:custDataLst>
              <p:tags r:id="rId4"/>
            </p:custDataLst>
          </p:nvPr>
        </p:nvSpPr>
        <p:spPr>
          <a:xfrm>
            <a:off x="4223385" y="1989456"/>
            <a:ext cx="3624580" cy="1716405"/>
          </a:xfrm>
          <a:solidFill>
            <a:schemeClr val="accent1"/>
          </a:solidFill>
        </p:spPr>
        <p:txBody>
          <a:bodyPr wrap="square" lIns="90000" tIns="46800" rIns="90000" bIns="46800" numCol="1" anchor="t" anchorCtr="0" compatLnSpc="1"/>
          <a:lstStyle/>
          <a:p>
            <a:pPr marL="0" indent="0" algn="ctr" defTabSz="685800" fontAlgn="base">
              <a:lnSpc>
                <a:spcPct val="130000"/>
              </a:lnSpc>
              <a:spcBef>
                <a:spcPct val="0"/>
              </a:spcBef>
              <a:spcAft>
                <a:spcPts val="1000"/>
              </a:spcAft>
              <a:buClrTx/>
              <a:buSzTx/>
              <a:buNone/>
              <a:defRPr/>
            </a:pPr>
            <a:r>
              <a:rPr lang="en-US" altLang="zh-CN" sz="4800" spc="15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THE END</a:t>
            </a:r>
          </a:p>
        </p:txBody>
      </p:sp>
    </p:spTree>
    <p:custDataLst>
      <p:tags r:id="rId1"/>
    </p:custDataLst>
    <p:extLst>
      <p:ext uri="{BB962C8B-B14F-4D97-AF65-F5344CB8AC3E}">
        <p14:creationId xmlns:p14="http://schemas.microsoft.com/office/powerpoint/2010/main" val="2913207263"/>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标题 2"/>
          <p:cNvSpPr>
            <a:spLocks noGrp="1" noChangeArrowheads="1"/>
          </p:cNvSpPr>
          <p:nvPr>
            <p:ph type="ctrTitle"/>
            <p:custDataLst>
              <p:tags r:id="rId2"/>
            </p:custDataLst>
          </p:nvPr>
        </p:nvSpPr>
        <p:spPr>
          <a:xfrm>
            <a:off x="2495550" y="2420938"/>
            <a:ext cx="7412038" cy="839788"/>
          </a:xfrm>
        </p:spPr>
        <p:txBody>
          <a:bodyPr vert="horz" wrap="square" lIns="90000" tIns="46800" rIns="90000" bIns="46800" numCol="1" anchor="b" anchorCtr="0" compatLnSpc="1">
            <a:normAutofit/>
          </a:bodyPr>
          <a:lstStyle/>
          <a:p>
            <a:pPr defTabSz="685800" fontAlgn="base">
              <a:spcAft>
                <a:spcPct val="0"/>
              </a:spcAft>
              <a:defRPr/>
            </a:pPr>
            <a:r>
              <a:rPr lang="en-US" altLang="zh-CN" sz="4500" b="1">
                <a:solidFill>
                  <a:schemeClr val="accent1"/>
                </a:solidFill>
                <a:latin typeface="Arial" panose="020B0604020202020204" pitchFamily="34" charset="0"/>
                <a:ea typeface="微软雅黑" panose="020B0503020204020204" pitchFamily="34" charset="-122"/>
              </a:rPr>
              <a:t>第 5 章   搜索求解策略</a:t>
            </a:r>
          </a:p>
        </p:txBody>
      </p:sp>
      <p:sp>
        <p:nvSpPr>
          <p:cNvPr id="531458" name="副标题 3"/>
          <p:cNvSpPr>
            <a:spLocks noGrp="1" noChangeArrowheads="1"/>
          </p:cNvSpPr>
          <p:nvPr>
            <p:ph type="subTitle" idx="1" hasCustomPrompt="1"/>
            <p:custDataLst>
              <p:tags r:id="rId3"/>
            </p:custDataLst>
          </p:nvPr>
        </p:nvSpPr>
        <p:spPr>
          <a:xfrm>
            <a:off x="3571876" y="3684589"/>
            <a:ext cx="6454775" cy="1495425"/>
          </a:xfrm>
        </p:spPr>
        <p:txBody>
          <a:bodyPr vert="horz" wrap="square" lIns="90000" tIns="46800" rIns="90000" bIns="46800" numCol="1" anchor="t" anchorCtr="0" compatLnSpc="1">
            <a:normAutofit/>
          </a:bodyPr>
          <a:lstStyle/>
          <a:p>
            <a:pPr algn="l" defTabSz="685800" fontAlgn="base">
              <a:spcBef>
                <a:spcPct val="0"/>
              </a:spcBef>
              <a:spcAft>
                <a:spcPts val="1000"/>
              </a:spcAft>
              <a:buClrTx/>
              <a:buSzTx/>
              <a:defRPr/>
            </a:pPr>
            <a:r>
              <a:rPr lang="zh-CN" altLang="en-US" sz="1600">
                <a:solidFill>
                  <a:srgbClr val="262626"/>
                </a:solidFill>
                <a:latin typeface="Arial" panose="020B0604020202020204" pitchFamily="34" charset="0"/>
                <a:ea typeface="微软雅黑" panose="020B0503020204020204" pitchFamily="34" charset="-122"/>
              </a:rPr>
              <a:t>教材：</a:t>
            </a:r>
          </a:p>
          <a:p>
            <a:pPr marL="508000" lvl="1" indent="-222250" algn="l" defTabSz="685800" fontAlgn="ctr">
              <a:lnSpc>
                <a:spcPct val="130000"/>
              </a:lnSpc>
              <a:spcBef>
                <a:spcPct val="0"/>
              </a:spcBef>
              <a:spcAft>
                <a:spcPct val="0"/>
              </a:spcAft>
              <a:buClrTx/>
              <a:buSzTx/>
              <a:buFont typeface="Arial" panose="020B0604020202020204" pitchFamily="34" charset="0"/>
              <a:buChar char="○"/>
              <a:tabLst>
                <a:tab pos="1206500" algn="l"/>
              </a:tabLst>
              <a:defRPr/>
            </a:pPr>
            <a:r>
              <a:rPr lang="zh-CN" altLang="en-US" sz="1600" spc="150">
                <a:solidFill>
                  <a:srgbClr val="262626"/>
                </a:solidFill>
                <a:latin typeface="Arial" panose="020B0604020202020204" pitchFamily="34" charset="0"/>
                <a:ea typeface="微软雅黑" panose="020B0503020204020204" pitchFamily="34" charset="-122"/>
              </a:rPr>
              <a:t>王万良《人工智能导论》（第</a:t>
            </a:r>
            <a:r>
              <a:rPr lang="en-US" altLang="zh-CN" sz="1600" spc="150">
                <a:solidFill>
                  <a:srgbClr val="262626"/>
                </a:solidFill>
                <a:latin typeface="Arial" panose="020B0604020202020204" pitchFamily="34" charset="0"/>
                <a:ea typeface="微软雅黑" panose="020B0503020204020204" pitchFamily="34" charset="-122"/>
              </a:rPr>
              <a:t>5</a:t>
            </a:r>
            <a:r>
              <a:rPr lang="zh-CN" altLang="en-US" sz="1600" spc="150">
                <a:solidFill>
                  <a:srgbClr val="262626"/>
                </a:solidFill>
                <a:latin typeface="Arial" panose="020B0604020202020204" pitchFamily="34" charset="0"/>
                <a:ea typeface="微软雅黑" panose="020B0503020204020204" pitchFamily="34" charset="-122"/>
              </a:rPr>
              <a:t>版）</a:t>
            </a:r>
          </a:p>
          <a:p>
            <a:pPr marL="508000" lvl="1" indent="-222250" algn="l" defTabSz="685800" fontAlgn="ctr">
              <a:lnSpc>
                <a:spcPct val="130000"/>
              </a:lnSpc>
              <a:spcBef>
                <a:spcPct val="0"/>
              </a:spcBef>
              <a:spcAft>
                <a:spcPct val="0"/>
              </a:spcAft>
              <a:buClrTx/>
              <a:buSzTx/>
              <a:buFont typeface="Arial" panose="020B0604020202020204" pitchFamily="34" charset="0"/>
              <a:buChar char="○"/>
              <a:tabLst>
                <a:tab pos="1206500" algn="l"/>
              </a:tabLst>
              <a:defRPr/>
            </a:pPr>
            <a:r>
              <a:rPr lang="zh-CN" altLang="en-US" sz="1600" spc="150">
                <a:solidFill>
                  <a:srgbClr val="262626"/>
                </a:solidFill>
                <a:latin typeface="Arial" panose="020B0604020202020204" pitchFamily="34" charset="0"/>
                <a:ea typeface="微软雅黑" panose="020B0503020204020204" pitchFamily="34" charset="-122"/>
              </a:rPr>
              <a:t>高等教育出版社（</a:t>
            </a:r>
            <a:r>
              <a:rPr lang="en-US" altLang="zh-CN" sz="1600" spc="150">
                <a:solidFill>
                  <a:srgbClr val="262626"/>
                </a:solidFill>
                <a:latin typeface="Arial" panose="020B0604020202020204" pitchFamily="34" charset="0"/>
                <a:ea typeface="微软雅黑" panose="020B0503020204020204" pitchFamily="34" charset="-122"/>
              </a:rPr>
              <a:t>2020</a:t>
            </a:r>
            <a:r>
              <a:rPr lang="zh-CN" altLang="en-US" sz="1600" spc="150">
                <a:solidFill>
                  <a:srgbClr val="262626"/>
                </a:solidFill>
                <a:latin typeface="Arial" panose="020B0604020202020204" pitchFamily="34" charset="0"/>
                <a:ea typeface="微软雅黑" panose="020B0503020204020204" pitchFamily="34" charset="-122"/>
              </a:rPr>
              <a:t>年）</a:t>
            </a:r>
          </a:p>
        </p:txBody>
      </p:sp>
    </p:spTree>
    <p:custDataLst>
      <p:tags r:id="rId1"/>
    </p:custDataLst>
    <p:extLst>
      <p:ext uri="{BB962C8B-B14F-4D97-AF65-F5344CB8AC3E}">
        <p14:creationId xmlns:p14="http://schemas.microsoft.com/office/powerpoint/2010/main" val="316281815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1394"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32485" name="灯片编号占位符 1"/>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408</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450" name="Rectangle 4"/>
          <p:cNvSpPr/>
          <p:nvPr/>
        </p:nvSpPr>
        <p:spPr>
          <a:xfrm>
            <a:off x="1524000" y="1"/>
            <a:ext cx="9144000" cy="765175"/>
          </a:xfrm>
          <a:prstGeom prst="rect">
            <a:avLst/>
          </a:prstGeom>
          <a:solidFill>
            <a:schemeClr val="accent2">
              <a:lumMod val="75000"/>
            </a:schemeClr>
          </a:solidFill>
          <a:ln w="9525">
            <a:noFill/>
          </a:ln>
        </p:spPr>
        <p:txBody>
          <a:bodyPr anchor="b"/>
          <a:lstStyle/>
          <a:p>
            <a:pPr indent="176530" fontAlgn="base">
              <a:spcBef>
                <a:spcPct val="0"/>
              </a:spcBef>
              <a:spcAft>
                <a:spcPct val="0"/>
              </a:spcAft>
              <a:defRPr/>
            </a:pP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章  搜索求解策略</a:t>
            </a:r>
          </a:p>
        </p:txBody>
      </p:sp>
      <p:sp>
        <p:nvSpPr>
          <p:cNvPr id="124933" name="Rectangle 5"/>
          <p:cNvSpPr/>
          <p:nvPr>
            <p:custDataLst>
              <p:tags r:id="rId2"/>
            </p:custDataLst>
          </p:nvPr>
        </p:nvSpPr>
        <p:spPr>
          <a:xfrm>
            <a:off x="1774825" y="1484630"/>
            <a:ext cx="8595360" cy="3924300"/>
          </a:xfrm>
          <a:prstGeom prst="rect">
            <a:avLst/>
          </a:prstGeom>
          <a:noFill/>
          <a:ln w="9525">
            <a:noFill/>
          </a:ln>
        </p:spPr>
        <p:txBody>
          <a:bodyPr/>
          <a:lstStyle/>
          <a:p>
            <a:pPr marL="469900" indent="-469900" fontAlgn="base">
              <a:lnSpc>
                <a:spcPct val="120000"/>
              </a:lnSpc>
              <a:spcBef>
                <a:spcPct val="40000"/>
              </a:spcBef>
              <a:spcAft>
                <a:spcPct val="0"/>
              </a:spcAft>
              <a:buClr>
                <a:schemeClr val="accent2"/>
              </a:buClr>
              <a:buBlip>
                <a:blip r:embed="rId6"/>
              </a:buBlip>
              <a:defRPr/>
            </a:pPr>
            <a:r>
              <a:rPr lang="zh-CN" altLang="en-US" sz="22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人工智能的多个领域，从求解现实问题的过程来看，都可以抽象为一个</a:t>
            </a:r>
            <a:r>
              <a:rPr lang="en-US" altLang="zh-CN" sz="22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问题求解</a:t>
            </a:r>
            <a:r>
              <a:rPr lang="en-US" altLang="zh-CN" sz="22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过程。</a:t>
            </a:r>
          </a:p>
          <a:p>
            <a:pPr marL="469900" indent="-469900" fontAlgn="base">
              <a:lnSpc>
                <a:spcPct val="120000"/>
              </a:lnSpc>
              <a:spcBef>
                <a:spcPct val="40000"/>
              </a:spcBef>
              <a:spcAft>
                <a:spcPct val="0"/>
              </a:spcAft>
              <a:buClr>
                <a:schemeClr val="accent2"/>
              </a:buClr>
              <a:buBlip>
                <a:blip r:embed="rId6"/>
              </a:buBlip>
              <a:defRPr/>
            </a:pPr>
            <a:r>
              <a:rPr lang="zh-CN" altLang="en-US" sz="22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在求解一个问题时，涉及到两个方面：</a:t>
            </a:r>
          </a:p>
          <a:p>
            <a:pPr marL="457200" fontAlgn="base">
              <a:lnSpc>
                <a:spcPct val="120000"/>
              </a:lnSpc>
              <a:spcBef>
                <a:spcPct val="40000"/>
              </a:spcBef>
              <a:spcAft>
                <a:spcPct val="0"/>
              </a:spcAft>
              <a:buClr>
                <a:schemeClr val="accent2"/>
              </a:buClr>
              <a:buFont typeface="+mj-ea"/>
              <a:buAutoNum type="circleNumDbPlain"/>
              <a:defRPr/>
            </a:pPr>
            <a:r>
              <a:rPr lang="en-US" altLang="zh-CN" sz="22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问题的表示。如果一个问题找不到一个合适的表示方法，就谈不上对它求解。</a:t>
            </a:r>
          </a:p>
          <a:p>
            <a:pPr marL="457200" fontAlgn="base">
              <a:lnSpc>
                <a:spcPct val="120000"/>
              </a:lnSpc>
              <a:spcBef>
                <a:spcPct val="40000"/>
              </a:spcBef>
              <a:spcAft>
                <a:spcPct val="0"/>
              </a:spcAft>
              <a:buClr>
                <a:schemeClr val="accent2"/>
              </a:buClr>
              <a:buFont typeface="+mj-ea"/>
              <a:buAutoNum type="circleNumDbPlain"/>
              <a:defRPr/>
            </a:pPr>
            <a:r>
              <a:rPr lang="zh-CN" altLang="en-US" sz="22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合适的求解方法。由于绝大多数需要人工智能方法求解的问题缺乏直接求解的方法，因此，搜索是一种求解问题的一般方法。</a:t>
            </a:r>
          </a:p>
        </p:txBody>
      </p:sp>
    </p:spTree>
    <p:custDataLst>
      <p:tags r:id="rId1"/>
    </p:custDataLst>
    <p:extLst>
      <p:ext uri="{BB962C8B-B14F-4D97-AF65-F5344CB8AC3E}">
        <p14:creationId xmlns:p14="http://schemas.microsoft.com/office/powerpoint/2010/main" val="2356362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2000"/>
                                  </p:stCondLst>
                                  <p:childTnLst>
                                    <p:set>
                                      <p:cBhvr>
                                        <p:cTn id="16" dur="1" fill="hold">
                                          <p:stCondLst>
                                            <p:cond delay="0"/>
                                          </p:stCondLst>
                                        </p:cTn>
                                        <p:tgtEl>
                                          <p:spTgt spid="124933">
                                            <p:txEl>
                                              <p:pRg st="2" end="2"/>
                                            </p:txEl>
                                          </p:spTgt>
                                        </p:tgtEl>
                                        <p:attrNameLst>
                                          <p:attrName>style.visibility</p:attrName>
                                        </p:attrNameLst>
                                      </p:cBhvr>
                                      <p:to>
                                        <p:strVal val="visible"/>
                                      </p:to>
                                    </p:set>
                                    <p:anim calcmode="lin" valueType="num">
                                      <p:cBhvr>
                                        <p:cTn id="17"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500"/>
                            </p:stCondLst>
                            <p:childTnLst>
                              <p:par>
                                <p:cTn id="20" presetID="2" presetClass="entr" presetSubtype="8" fill="hold" grpId="0" nodeType="afterEffect">
                                  <p:stCondLst>
                                    <p:cond delay="2000"/>
                                  </p:stCondLst>
                                  <p:childTnLst>
                                    <p:set>
                                      <p:cBhvr>
                                        <p:cTn id="21" dur="1" fill="hold">
                                          <p:stCondLst>
                                            <p:cond delay="0"/>
                                          </p:stCondLst>
                                        </p:cTn>
                                        <p:tgtEl>
                                          <p:spTgt spid="124933">
                                            <p:txEl>
                                              <p:pRg st="3" end="3"/>
                                            </p:txEl>
                                          </p:spTgt>
                                        </p:tgtEl>
                                        <p:attrNameLst>
                                          <p:attrName>style.visibility</p:attrName>
                                        </p:attrNameLst>
                                      </p:cBhvr>
                                      <p:to>
                                        <p:strVal val="visible"/>
                                      </p:to>
                                    </p:set>
                                    <p:anim calcmode="lin" valueType="num">
                                      <p:cBhvr>
                                        <p:cTn id="22" dur="500" fill="hold"/>
                                        <p:tgtEl>
                                          <p:spTgt spid="124933">
                                            <p:txEl>
                                              <p:pRg st="3" end="3"/>
                                            </p:txEl>
                                          </p:spTgt>
                                        </p:tgtEl>
                                        <p:attrNameLst>
                                          <p:attrName>ppt_x</p:attrName>
                                        </p:attrNameLst>
                                      </p:cBhvr>
                                      <p:tavLst>
                                        <p:tav tm="0">
                                          <p:val>
                                            <p:strVal val="0-#ppt_w/2"/>
                                          </p:val>
                                        </p:tav>
                                        <p:tav tm="100000">
                                          <p:val>
                                            <p:strVal val="#ppt_x"/>
                                          </p:val>
                                        </p:tav>
                                      </p:tavLst>
                                    </p:anim>
                                    <p:anim calcmode="lin" valueType="num">
                                      <p:cBhvr>
                                        <p:cTn id="23" dur="500" fill="hold"/>
                                        <p:tgtEl>
                                          <p:spTgt spid="12493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2418"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33509"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409</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3510" name="Rectangle 2"/>
          <p:cNvSpPr>
            <a:spLocks noGrp="1" noChangeArrowheads="1"/>
          </p:cNvSpPr>
          <p:nvPr>
            <p:ph type="title" idx="4294967295"/>
          </p:nvPr>
        </p:nvSpPr>
        <p:spPr>
          <a:xfrm>
            <a:off x="1524000" y="1"/>
            <a:ext cx="9144000" cy="765175"/>
          </a:xfrm>
          <a:solidFill>
            <a:srgbClr val="485C96"/>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黑体" panose="02010609060101010101" charset="-122"/>
                <a:sym typeface="微软雅黑" panose="020B0503020204020204" pitchFamily="34" charset="-122"/>
              </a:rPr>
              <a:t>第5章  搜索求解策略</a:t>
            </a:r>
          </a:p>
        </p:txBody>
      </p:sp>
      <p:sp>
        <p:nvSpPr>
          <p:cNvPr id="46083" name="Rectangle 3"/>
          <p:cNvSpPr>
            <a:spLocks noGrp="1"/>
          </p:cNvSpPr>
          <p:nvPr>
            <p:ph idx="9"/>
            <p:custDataLst>
              <p:tags r:id="rId2"/>
            </p:custDataLst>
          </p:nvPr>
        </p:nvSpPr>
        <p:spPr>
          <a:xfrm>
            <a:off x="2044701" y="1412875"/>
            <a:ext cx="8424863" cy="3600450"/>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a:lnSpc>
                <a:spcPct val="160000"/>
              </a:lnSpc>
              <a:buSzTx/>
              <a:buFont typeface="Wingdings" panose="05000000000000000000" charset="0"/>
              <a:buChar char="n"/>
              <a:defRPr/>
            </a:pPr>
            <a:r>
              <a:rPr lang="en-US" altLang="zh-CN" b="1" spc="150" noProof="1">
                <a:solidFill>
                  <a:schemeClr val="dk1"/>
                </a:solidFill>
                <a:latin typeface="微软雅黑" panose="020B0503020204020204" pitchFamily="34" charset="-122"/>
                <a:cs typeface="微软雅黑" panose="020B0503020204020204" pitchFamily="34" charset="-122"/>
                <a:sym typeface="+mn-ea"/>
              </a:rPr>
              <a:t>5.1  搜索的概念</a:t>
            </a:r>
          </a:p>
          <a:p>
            <a:pPr marL="457200" indent="-457200">
              <a:lnSpc>
                <a:spcPct val="160000"/>
              </a:lnSpc>
              <a:buSzTx/>
              <a:buFont typeface="Wingdings" panose="05000000000000000000" charset="0"/>
              <a:buChar char="n"/>
              <a:defRPr/>
            </a:pPr>
            <a:r>
              <a:rPr lang="en-US" altLang="zh-CN" b="1" spc="150" noProof="1">
                <a:solidFill>
                  <a:schemeClr val="dk1"/>
                </a:solidFill>
                <a:latin typeface="微软雅黑" panose="020B0503020204020204" pitchFamily="34" charset="-122"/>
                <a:cs typeface="微软雅黑" panose="020B0503020204020204" pitchFamily="34" charset="-122"/>
                <a:sym typeface="+mn-ea"/>
              </a:rPr>
              <a:t>5.2  状态空间的搜索策略</a:t>
            </a:r>
          </a:p>
          <a:p>
            <a:pPr marL="457200" indent="-457200">
              <a:lnSpc>
                <a:spcPct val="160000"/>
              </a:lnSpc>
              <a:buSzTx/>
              <a:buFont typeface="Wingdings" panose="05000000000000000000" charset="0"/>
              <a:buChar char="n"/>
              <a:defRPr/>
            </a:pPr>
            <a:r>
              <a:rPr lang="en-US" altLang="zh-CN" b="1" spc="150" noProof="1">
                <a:solidFill>
                  <a:schemeClr val="dk1"/>
                </a:solidFill>
                <a:latin typeface="微软雅黑" panose="020B0503020204020204" pitchFamily="34" charset="-122"/>
                <a:cs typeface="微软雅黑" panose="020B0503020204020204" pitchFamily="34" charset="-122"/>
                <a:sym typeface="+mn-ea"/>
              </a:rPr>
              <a:t>5.3  盲目的图搜索策略</a:t>
            </a:r>
          </a:p>
          <a:p>
            <a:pPr>
              <a:lnSpc>
                <a:spcPct val="160000"/>
              </a:lnSpc>
              <a:buSzTx/>
              <a:buFont typeface="Wingdings" panose="05000000000000000000" charset="0"/>
              <a:buChar char="n"/>
              <a:defRPr/>
            </a:pPr>
            <a:r>
              <a:rPr lang="en-US" altLang="zh-CN" b="1" spc="150" noProof="1">
                <a:solidFill>
                  <a:schemeClr val="dk1"/>
                </a:solidFill>
                <a:latin typeface="微软雅黑" panose="020B0503020204020204" pitchFamily="34" charset="-122"/>
                <a:cs typeface="微软雅黑" panose="020B0503020204020204" pitchFamily="34" charset="-122"/>
                <a:sym typeface="+mn-ea"/>
              </a:rPr>
              <a:t>5.4  启发式图搜索策略</a:t>
            </a:r>
          </a:p>
        </p:txBody>
      </p:sp>
    </p:spTree>
    <p:custDataLst>
      <p:tags r:id="rId1"/>
    </p:custDataLst>
    <p:extLst>
      <p:ext uri="{BB962C8B-B14F-4D97-AF65-F5344CB8AC3E}">
        <p14:creationId xmlns:p14="http://schemas.microsoft.com/office/powerpoint/2010/main" val="622855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46083">
                                            <p:txEl>
                                              <p:pRg st="1" end="1"/>
                                            </p:txEl>
                                          </p:spTgt>
                                        </p:tgtEl>
                                        <p:attrNameLst>
                                          <p:attrName>style.visibility</p:attrName>
                                        </p:attrNameLst>
                                      </p:cBhvr>
                                      <p:to>
                                        <p:strVal val="visible"/>
                                      </p:to>
                                    </p:set>
                                    <p:anim calcmode="lin" valueType="num">
                                      <p:cBhvr>
                                        <p:cTn id="12"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2000"/>
                                  </p:stCondLst>
                                  <p:childTnLst>
                                    <p:set>
                                      <p:cBhvr>
                                        <p:cTn id="16" dur="1" fill="hold">
                                          <p:stCondLst>
                                            <p:cond delay="0"/>
                                          </p:stCondLst>
                                        </p:cTn>
                                        <p:tgtEl>
                                          <p:spTgt spid="46083">
                                            <p:txEl>
                                              <p:pRg st="2" end="2"/>
                                            </p:txEl>
                                          </p:spTgt>
                                        </p:tgtEl>
                                        <p:attrNameLst>
                                          <p:attrName>style.visibility</p:attrName>
                                        </p:attrNameLst>
                                      </p:cBhvr>
                                      <p:to>
                                        <p:strVal val="visible"/>
                                      </p:to>
                                    </p:set>
                                    <p:anim calcmode="lin" valueType="num">
                                      <p:cBhvr>
                                        <p:cTn id="17" dur="500" fill="hold"/>
                                        <p:tgtEl>
                                          <p:spTgt spid="46083">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4608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500"/>
                            </p:stCondLst>
                            <p:childTnLst>
                              <p:par>
                                <p:cTn id="20" presetID="2" presetClass="entr" presetSubtype="8" fill="hold" grpId="0" nodeType="afterEffect">
                                  <p:stCondLst>
                                    <p:cond delay="2000"/>
                                  </p:stCondLst>
                                  <p:childTnLst>
                                    <p:set>
                                      <p:cBhvr>
                                        <p:cTn id="21" dur="1" fill="hold">
                                          <p:stCondLst>
                                            <p:cond delay="0"/>
                                          </p:stCondLst>
                                        </p:cTn>
                                        <p:tgtEl>
                                          <p:spTgt spid="46083">
                                            <p:txEl>
                                              <p:pRg st="3" end="3"/>
                                            </p:txEl>
                                          </p:spTgt>
                                        </p:tgtEl>
                                        <p:attrNameLst>
                                          <p:attrName>style.visibility</p:attrName>
                                        </p:attrNameLst>
                                      </p:cBhvr>
                                      <p:to>
                                        <p:strVal val="visible"/>
                                      </p:to>
                                    </p:set>
                                    <p:anim calcmode="lin" valueType="num">
                                      <p:cBhvr>
                                        <p:cTn id="22"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p:cTn id="23" dur="500" fill="hold"/>
                                        <p:tgtEl>
                                          <p:spTgt spid="4608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8000"/>
                            </p:stCondLst>
                            <p:childTnLst>
                              <p:par>
                                <p:cTn id="25" presetID="2" presetClass="entr" presetSubtype="8" fill="hold" grpId="0" nodeType="afterEffect">
                                  <p:stCondLst>
                                    <p:cond delay="2000"/>
                                  </p:stCondLst>
                                  <p:childTnLst>
                                    <p:set>
                                      <p:cBhvr>
                                        <p:cTn id="26" dur="1" fill="hold">
                                          <p:stCondLst>
                                            <p:cond delay="0"/>
                                          </p:stCondLst>
                                        </p:cTn>
                                        <p:tgtEl>
                                          <p:spTgt spid="46083">
                                            <p:txEl>
                                              <p:pRg st="3" end="3"/>
                                            </p:txEl>
                                          </p:spTgt>
                                        </p:tgtEl>
                                        <p:attrNameLst>
                                          <p:attrName>style.visibility</p:attrName>
                                        </p:attrNameLst>
                                      </p:cBhvr>
                                      <p:to>
                                        <p:strVal val="visible"/>
                                      </p:to>
                                    </p:set>
                                    <p:anim calcmode="lin" valueType="num">
                                      <p:cBhvr>
                                        <p:cTn id="27"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p:cTn id="28" dur="500" fill="hold"/>
                                        <p:tgtEl>
                                          <p:spTgt spid="4608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dvAuto="100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2.3.3  </a:t>
            </a:r>
            <a:r>
              <a:rPr lang="zh-CN" altLang="en-US" b="1" dirty="0">
                <a:solidFill>
                  <a:schemeClr val="tx1"/>
                </a:solidFill>
                <a:latin typeface="仿宋" panose="02010609060101010101" pitchFamily="49" charset="-122"/>
                <a:ea typeface="仿宋" panose="02010609060101010101" pitchFamily="49" charset="-122"/>
              </a:rPr>
              <a:t>谓词公式</a:t>
            </a:r>
          </a:p>
        </p:txBody>
      </p:sp>
      <p:sp>
        <p:nvSpPr>
          <p:cNvPr id="32770" name="灯片编号占位符 3"/>
          <p:cNvSpPr>
            <a:spLocks noGrp="1"/>
          </p:cNvSpPr>
          <p:nvPr>
            <p:ph type="sldNum" sz="quarter" idx="12"/>
          </p:nvPr>
        </p:nvSpPr>
        <p:spPr>
          <a:noFill/>
        </p:spPr>
        <p:txBody>
          <a:bodyPr/>
          <a:lstStyle/>
          <a:p>
            <a:pPr fontAlgn="base">
              <a:spcBef>
                <a:spcPct val="0"/>
              </a:spcBef>
              <a:spcAft>
                <a:spcPct val="0"/>
              </a:spcAft>
            </a:pPr>
            <a:fld id="{0AA43899-D6DF-4BDA-BED1-399ED122EF71}"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41</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2773" name="Rectangle 10"/>
          <p:cNvSpPr>
            <a:spLocks noGrp="1" noChangeArrowheads="1"/>
          </p:cNvSpPr>
          <p:nvPr>
            <p:ph sz="quarter" idx="1"/>
          </p:nvPr>
        </p:nvSpPr>
        <p:spPr>
          <a:noFill/>
        </p:spPr>
        <p:txBody>
          <a:bodyPr/>
          <a:lstStyle/>
          <a:p>
            <a:pPr marL="374650" indent="-374650">
              <a:spcBef>
                <a:spcPct val="50000"/>
              </a:spcBef>
              <a:buNone/>
              <a:tabLst>
                <a:tab pos="476250" algn="l"/>
              </a:tabLst>
            </a:pPr>
            <a:r>
              <a:rPr lang="en-US" altLang="zh-CN" b="1" dirty="0">
                <a:latin typeface="仿宋" panose="02010609060101010101" pitchFamily="49" charset="-122"/>
                <a:ea typeface="仿宋" panose="02010609060101010101" pitchFamily="49" charset="-122"/>
              </a:rPr>
              <a:t>2</a:t>
            </a: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 </a:t>
            </a:r>
            <a:r>
              <a:rPr lang="zh-CN" altLang="en-US" b="1" dirty="0">
                <a:latin typeface="仿宋" panose="02010609060101010101" pitchFamily="49" charset="-122"/>
                <a:ea typeface="仿宋" panose="02010609060101010101" pitchFamily="49" charset="-122"/>
              </a:rPr>
              <a:t>连接词（连词）</a:t>
            </a:r>
          </a:p>
          <a:p>
            <a:pPr marL="374650" indent="-374650">
              <a:spcBef>
                <a:spcPct val="90000"/>
              </a:spcBef>
              <a:buNone/>
              <a:tabLst>
                <a:tab pos="476250" algn="l"/>
              </a:tabLst>
            </a:pP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1</a:t>
            </a:r>
            <a:r>
              <a:rPr lang="zh-CN" altLang="en-US" b="1" dirty="0">
                <a:latin typeface="仿宋" panose="02010609060101010101" pitchFamily="49" charset="-122"/>
                <a:ea typeface="仿宋" panose="02010609060101010101" pitchFamily="49" charset="-122"/>
              </a:rPr>
              <a:t>）</a:t>
            </a:r>
            <a:r>
              <a:rPr lang="en-US" altLang="zh-CN" b="1" dirty="0">
                <a:solidFill>
                  <a:srgbClr val="0000FF"/>
                </a:solidFill>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 “否定” （ </a:t>
            </a:r>
            <a:r>
              <a:rPr lang="en-US" altLang="zh-CN" b="1" dirty="0">
                <a:latin typeface="仿宋" panose="02010609060101010101" pitchFamily="49" charset="-122"/>
                <a:ea typeface="仿宋" panose="02010609060101010101" pitchFamily="49" charset="-122"/>
              </a:rPr>
              <a:t>negation </a:t>
            </a:r>
            <a:r>
              <a:rPr lang="zh-CN" altLang="en-US" b="1" dirty="0">
                <a:latin typeface="仿宋" panose="02010609060101010101" pitchFamily="49" charset="-122"/>
                <a:ea typeface="仿宋" panose="02010609060101010101" pitchFamily="49" charset="-122"/>
              </a:rPr>
              <a:t>）或 “非”。</a:t>
            </a:r>
          </a:p>
          <a:p>
            <a:pPr marL="374650" indent="-374650">
              <a:spcBef>
                <a:spcPct val="90000"/>
              </a:spcBef>
              <a:buNone/>
              <a:tabLst>
                <a:tab pos="476250" algn="l"/>
              </a:tabLst>
            </a:pP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2</a:t>
            </a:r>
            <a:r>
              <a:rPr lang="zh-CN" altLang="en-US" b="1" dirty="0">
                <a:latin typeface="仿宋" panose="02010609060101010101" pitchFamily="49" charset="-122"/>
                <a:ea typeface="仿宋" panose="02010609060101010101" pitchFamily="49" charset="-122"/>
              </a:rPr>
              <a:t>）</a:t>
            </a:r>
            <a:r>
              <a:rPr lang="zh-CN" altLang="en-US" b="1" dirty="0">
                <a:solidFill>
                  <a:srgbClr val="0000FF"/>
                </a:solidFill>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 “析取”（</a:t>
            </a:r>
            <a:r>
              <a:rPr lang="en-US" altLang="zh-CN" b="1" dirty="0">
                <a:latin typeface="仿宋" panose="02010609060101010101" pitchFamily="49" charset="-122"/>
                <a:ea typeface="仿宋" panose="02010609060101010101" pitchFamily="49" charset="-122"/>
              </a:rPr>
              <a:t>disjunction</a:t>
            </a: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或。</a:t>
            </a:r>
          </a:p>
          <a:p>
            <a:pPr marL="374650" indent="-374650">
              <a:spcBef>
                <a:spcPct val="90000"/>
              </a:spcBef>
              <a:buNone/>
              <a:tabLst>
                <a:tab pos="476250" algn="l"/>
              </a:tabLst>
            </a:pP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3</a:t>
            </a:r>
            <a:r>
              <a:rPr lang="zh-CN" altLang="en-US" b="1" dirty="0">
                <a:latin typeface="仿宋" panose="02010609060101010101" pitchFamily="49" charset="-122"/>
                <a:ea typeface="仿宋" panose="02010609060101010101" pitchFamily="49" charset="-122"/>
              </a:rPr>
              <a:t>）</a:t>
            </a:r>
            <a:r>
              <a:rPr lang="zh-CN" altLang="en-US" b="1" dirty="0">
                <a:solidFill>
                  <a:srgbClr val="0000FF"/>
                </a:solidFill>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 “合取”（</a:t>
            </a:r>
            <a:r>
              <a:rPr lang="en-US" altLang="zh-CN" b="1" dirty="0">
                <a:latin typeface="仿宋" panose="02010609060101010101" pitchFamily="49" charset="-122"/>
                <a:ea typeface="仿宋" panose="02010609060101010101" pitchFamily="49" charset="-122"/>
              </a:rPr>
              <a:t>conjunction</a:t>
            </a: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与。</a:t>
            </a:r>
          </a:p>
        </p:txBody>
      </p:sp>
      <p:sp>
        <p:nvSpPr>
          <p:cNvPr id="32772" name="Rectangle 5"/>
          <p:cNvSpPr>
            <a:spLocks noChangeArrowheads="1"/>
          </p:cNvSpPr>
          <p:nvPr/>
        </p:nvSpPr>
        <p:spPr bwMode="auto">
          <a:xfrm>
            <a:off x="1524001" y="3172897"/>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22539" name="AutoShape 11"/>
          <p:cNvSpPr/>
          <p:nvPr/>
        </p:nvSpPr>
        <p:spPr bwMode="auto">
          <a:xfrm>
            <a:off x="3614737" y="1519691"/>
            <a:ext cx="6781800" cy="539750"/>
          </a:xfrm>
          <a:prstGeom prst="accentBorderCallout1">
            <a:avLst>
              <a:gd name="adj1" fmla="val 21176"/>
              <a:gd name="adj2" fmla="val -1125"/>
              <a:gd name="adj3" fmla="val 184241"/>
              <a:gd name="adj4" fmla="val -7516"/>
            </a:avLst>
          </a:prstGeom>
          <a:gradFill rotWithShape="0">
            <a:gsLst>
              <a:gs pos="0">
                <a:schemeClr val="accent1"/>
              </a:gs>
              <a:gs pos="100000">
                <a:schemeClr val="bg1"/>
              </a:gs>
            </a:gsLst>
            <a:path path="rect">
              <a:fillToRect l="100000" t="100000"/>
            </a:path>
          </a:gradFill>
          <a:ln w="9525">
            <a:solidFill>
              <a:schemeClr val="hlink"/>
            </a:solidFill>
            <a:miter lim="800000"/>
          </a:ln>
        </p:spPr>
        <p:txBody>
          <a:bodyPr/>
          <a:lstStyle/>
          <a:p>
            <a:pPr fontAlgn="base">
              <a:spcBef>
                <a:spcPct val="0"/>
              </a:spcBef>
              <a:spcAft>
                <a:spcPct val="0"/>
              </a:spcAft>
            </a:pPr>
            <a:r>
              <a:rPr lang="en-US" altLang="zh-CN" sz="2600" b="1" dirty="0">
                <a:solidFill>
                  <a:prstClr val="black"/>
                </a:solidFill>
                <a:latin typeface="Times New Roman" panose="02020603050405020304" pitchFamily="18" charset="0"/>
                <a:ea typeface="宋体" panose="02010600030101010101" pitchFamily="2" charset="-122"/>
              </a:rPr>
              <a:t>“</a:t>
            </a:r>
            <a:r>
              <a:rPr lang="zh-CN" altLang="en-US" sz="2600" b="1" dirty="0">
                <a:solidFill>
                  <a:srgbClr val="CCB400"/>
                </a:solidFill>
                <a:latin typeface="Times New Roman" panose="02020603050405020304" pitchFamily="18" charset="0"/>
                <a:ea typeface="宋体" panose="02010600030101010101" pitchFamily="2" charset="-122"/>
              </a:rPr>
              <a:t>机器人不在</a:t>
            </a:r>
            <a:r>
              <a:rPr lang="en-US" altLang="zh-CN" sz="2600" b="1" dirty="0">
                <a:solidFill>
                  <a:srgbClr val="CCB400"/>
                </a:solidFill>
                <a:latin typeface="Times New Roman" panose="02020603050405020304" pitchFamily="18" charset="0"/>
                <a:ea typeface="宋体" panose="02010600030101010101" pitchFamily="2" charset="-122"/>
              </a:rPr>
              <a:t>2</a:t>
            </a:r>
            <a:r>
              <a:rPr lang="zh-CN" altLang="en-US" sz="2600" b="1" dirty="0">
                <a:solidFill>
                  <a:srgbClr val="CCB400"/>
                </a:solidFill>
                <a:latin typeface="Times New Roman" panose="02020603050405020304" pitchFamily="18" charset="0"/>
                <a:ea typeface="宋体" panose="02010600030101010101" pitchFamily="2" charset="-122"/>
              </a:rPr>
              <a:t>号房间</a:t>
            </a:r>
            <a:r>
              <a:rPr lang="zh-CN" altLang="en-US" sz="2600" b="1" dirty="0">
                <a:solidFill>
                  <a:prstClr val="black"/>
                </a:solidFill>
                <a:latin typeface="Times New Roman" panose="02020603050405020304" pitchFamily="18" charset="0"/>
                <a:ea typeface="宋体" panose="02010600030101010101" pitchFamily="2" charset="-122"/>
              </a:rPr>
              <a:t>”：</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400" b="1" i="1" dirty="0" err="1">
                <a:solidFill>
                  <a:prstClr val="black"/>
                </a:solidFill>
                <a:latin typeface="Times New Roman" panose="02020603050405020304" pitchFamily="18" charset="0"/>
                <a:ea typeface="宋体" panose="02010600030101010101" pitchFamily="2" charset="-122"/>
              </a:rPr>
              <a:t>Inroom</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Robot</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R</a:t>
            </a:r>
            <a:r>
              <a:rPr lang="en-US" altLang="zh-CN" sz="2400" b="1" dirty="0">
                <a:solidFill>
                  <a:prstClr val="black"/>
                </a:solidFill>
                <a:latin typeface="Times New Roman" panose="02020603050405020304" pitchFamily="18" charset="0"/>
                <a:ea typeface="宋体" panose="02010600030101010101" pitchFamily="2" charset="-122"/>
              </a:rPr>
              <a:t>2)</a:t>
            </a:r>
          </a:p>
        </p:txBody>
      </p:sp>
      <p:sp>
        <p:nvSpPr>
          <p:cNvPr id="22540" name="AutoShape 12"/>
          <p:cNvSpPr/>
          <p:nvPr/>
        </p:nvSpPr>
        <p:spPr bwMode="auto">
          <a:xfrm>
            <a:off x="3614738" y="2174526"/>
            <a:ext cx="6918325" cy="1050925"/>
          </a:xfrm>
          <a:prstGeom prst="accentBorderCallout1">
            <a:avLst>
              <a:gd name="adj1" fmla="val 10875"/>
              <a:gd name="adj2" fmla="val -1102"/>
              <a:gd name="adj3" fmla="val 105440"/>
              <a:gd name="adj4" fmla="val -8352"/>
            </a:avLst>
          </a:prstGeom>
          <a:gradFill rotWithShape="0">
            <a:gsLst>
              <a:gs pos="0">
                <a:schemeClr val="accent1"/>
              </a:gs>
              <a:gs pos="100000">
                <a:schemeClr val="bg1"/>
              </a:gs>
            </a:gsLst>
            <a:path path="rect">
              <a:fillToRect l="100000" b="100000"/>
            </a:path>
          </a:gradFill>
          <a:ln w="9525">
            <a:solidFill>
              <a:schemeClr val="hlink"/>
            </a:solidFill>
            <a:miter lim="800000"/>
          </a:ln>
        </p:spPr>
        <p:txBody>
          <a:bodyPr/>
          <a:lstStyle/>
          <a:p>
            <a:pPr fontAlgn="base">
              <a:lnSpc>
                <a:spcPct val="120000"/>
              </a:lnSpc>
              <a:spcBef>
                <a:spcPct val="0"/>
              </a:spcBef>
              <a:spcAft>
                <a:spcPct val="0"/>
              </a:spcAft>
            </a:pPr>
            <a:r>
              <a:rPr lang="en-US" altLang="zh-CN" sz="2600" b="1" dirty="0">
                <a:solidFill>
                  <a:prstClr val="black"/>
                </a:solidFill>
                <a:latin typeface="Times New Roman" panose="02020603050405020304" pitchFamily="18" charset="0"/>
                <a:ea typeface="宋体" panose="02010600030101010101" pitchFamily="2" charset="-122"/>
              </a:rPr>
              <a:t>“</a:t>
            </a:r>
            <a:r>
              <a:rPr lang="zh-CN" altLang="en-US" sz="2600" b="1" dirty="0">
                <a:solidFill>
                  <a:srgbClr val="CCB400"/>
                </a:solidFill>
                <a:latin typeface="Times New Roman" panose="02020603050405020304" pitchFamily="18" charset="0"/>
                <a:ea typeface="宋体" panose="02010600030101010101" pitchFamily="2" charset="-122"/>
              </a:rPr>
              <a:t>李明打篮球或踢足球</a:t>
            </a:r>
            <a:r>
              <a:rPr lang="zh-CN" altLang="en-US" sz="2600" b="1" dirty="0">
                <a:solidFill>
                  <a:prstClr val="black"/>
                </a:solidFill>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pPr>
            <a:r>
              <a:rPr lang="en-US" altLang="zh-CN" sz="2400" b="1" i="1" dirty="0">
                <a:solidFill>
                  <a:prstClr val="black"/>
                </a:solidFill>
                <a:latin typeface="Times New Roman" panose="02020603050405020304" pitchFamily="18" charset="0"/>
                <a:ea typeface="宋体" panose="02010600030101010101" pitchFamily="2" charset="-122"/>
              </a:rPr>
              <a:t>Plays </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Liming</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basketball</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b="1" dirty="0">
                <a:solidFill>
                  <a:srgbClr val="0000FF"/>
                </a:solidFill>
                <a:latin typeface="Times New Roman" panose="02020603050405020304" pitchFamily="18" charset="0"/>
                <a:ea typeface="宋体" panose="02010600030101010101" pitchFamily="2" charset="-122"/>
              </a:rPr>
              <a:t>∨</a:t>
            </a:r>
            <a:r>
              <a:rPr lang="en-US" altLang="zh-CN" sz="2400" b="1" dirty="0">
                <a:solidFill>
                  <a:srgbClr val="0000FF"/>
                </a:solidFill>
                <a:latin typeface="Times New Roman" panose="02020603050405020304" pitchFamily="18" charset="0"/>
                <a:ea typeface="宋体" panose="02010600030101010101" pitchFamily="2" charset="-122"/>
                <a:cs typeface="Arial" panose="020B0604020202020204" pitchFamily="34" charset="0"/>
              </a:rPr>
              <a:t> </a:t>
            </a:r>
            <a:r>
              <a:rPr lang="en-US" altLang="zh-CN" sz="2400" b="1" i="1" dirty="0">
                <a:solidFill>
                  <a:prstClr val="black"/>
                </a:solidFill>
                <a:latin typeface="Times New Roman" panose="02020603050405020304" pitchFamily="18" charset="0"/>
                <a:ea typeface="宋体" panose="02010600030101010101" pitchFamily="2" charset="-122"/>
              </a:rPr>
              <a:t>Plays </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Liming</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Football</a:t>
            </a:r>
            <a:r>
              <a:rPr lang="en-US" altLang="zh-CN" sz="2400" b="1" dirty="0">
                <a:solidFill>
                  <a:prstClr val="black"/>
                </a:solidFill>
                <a:latin typeface="Times New Roman" panose="02020603050405020304" pitchFamily="18" charset="0"/>
                <a:ea typeface="宋体" panose="02010600030101010101" pitchFamily="2" charset="-122"/>
              </a:rPr>
              <a:t>)</a:t>
            </a:r>
          </a:p>
        </p:txBody>
      </p:sp>
      <p:sp>
        <p:nvSpPr>
          <p:cNvPr id="22541" name="AutoShape 13"/>
          <p:cNvSpPr/>
          <p:nvPr/>
        </p:nvSpPr>
        <p:spPr bwMode="auto">
          <a:xfrm>
            <a:off x="3867150" y="4702175"/>
            <a:ext cx="5924550" cy="939800"/>
          </a:xfrm>
          <a:prstGeom prst="accentBorderCallout1">
            <a:avLst>
              <a:gd name="adj1" fmla="val 12162"/>
              <a:gd name="adj2" fmla="val -1287"/>
              <a:gd name="adj3" fmla="val -62333"/>
              <a:gd name="adj4" fmla="val -14227"/>
            </a:avLst>
          </a:prstGeom>
          <a:gradFill rotWithShape="0">
            <a:gsLst>
              <a:gs pos="0">
                <a:schemeClr val="accent1"/>
              </a:gs>
              <a:gs pos="50000">
                <a:schemeClr val="bg1"/>
              </a:gs>
              <a:gs pos="100000">
                <a:schemeClr val="accent1"/>
              </a:gs>
            </a:gsLst>
            <a:lin ang="18900000" scaled="1"/>
          </a:gradFill>
          <a:ln w="9525">
            <a:solidFill>
              <a:schemeClr val="hlink"/>
            </a:solidFill>
            <a:miter lim="800000"/>
          </a:ln>
          <a:effectLst/>
        </p:spPr>
        <p:txBody>
          <a:bodyPr/>
          <a:lstStyle/>
          <a:p>
            <a:pPr fontAlgn="base">
              <a:spcBef>
                <a:spcPct val="0"/>
              </a:spcBef>
              <a:spcAft>
                <a:spcPct val="0"/>
              </a:spcAft>
              <a:defRPr/>
            </a:pPr>
            <a:r>
              <a:rPr lang="en-US" altLang="zh-CN" sz="2600" b="1" dirty="0">
                <a:solidFill>
                  <a:prstClr val="black"/>
                </a:solidFill>
                <a:latin typeface="Arial" panose="020B0604020202020204" pitchFamily="34" charset="0"/>
                <a:ea typeface="宋体" panose="02010600030101010101" pitchFamily="2" charset="-122"/>
              </a:rPr>
              <a:t>“</a:t>
            </a:r>
            <a:r>
              <a:rPr lang="zh-CN" altLang="en-US" sz="2600" b="1" dirty="0">
                <a:solidFill>
                  <a:srgbClr val="CCB400"/>
                </a:solidFill>
                <a:latin typeface="Arial" panose="020B0604020202020204" pitchFamily="34" charset="0"/>
                <a:ea typeface="宋体" panose="02010600030101010101" pitchFamily="2" charset="-122"/>
              </a:rPr>
              <a:t>我喜欢音乐和绘画</a:t>
            </a:r>
            <a:r>
              <a:rPr lang="zh-CN" altLang="en-US" sz="2600" b="1" dirty="0">
                <a:solidFill>
                  <a:prstClr val="black"/>
                </a:solidFill>
                <a:latin typeface="Arial" panose="020B0604020202020204" pitchFamily="34" charset="0"/>
                <a:ea typeface="宋体" panose="02010600030101010101" pitchFamily="2" charset="-122"/>
              </a:rPr>
              <a:t>”：</a:t>
            </a:r>
          </a:p>
          <a:p>
            <a:pPr fontAlgn="base">
              <a:spcBef>
                <a:spcPct val="0"/>
              </a:spcBef>
              <a:spcAft>
                <a:spcPct val="0"/>
              </a:spcAft>
              <a:defRPr/>
            </a:pPr>
            <a:r>
              <a:rPr lang="zh-CN" altLang="en-US" sz="2600" b="1" dirty="0">
                <a:solidFill>
                  <a:prstClr val="black"/>
                </a:solidFill>
                <a:latin typeface="Times New Roman" panose="02020603050405020304" pitchFamily="18" charset="0"/>
                <a:ea typeface="宋体" panose="02010600030101010101" pitchFamily="2" charset="-122"/>
              </a:rPr>
              <a:t>            </a:t>
            </a:r>
            <a:r>
              <a:rPr lang="en-US" altLang="zh-CN" sz="2600" b="1" i="1" dirty="0">
                <a:solidFill>
                  <a:prstClr val="black"/>
                </a:solidFill>
                <a:latin typeface="Times New Roman" panose="02020603050405020304" pitchFamily="18" charset="0"/>
                <a:ea typeface="宋体" panose="02010600030101010101" pitchFamily="2" charset="-122"/>
              </a:rPr>
              <a:t>Like </a:t>
            </a:r>
            <a:r>
              <a:rPr lang="en-US" altLang="zh-CN" sz="2600" b="1" dirty="0">
                <a:solidFill>
                  <a:prstClr val="black"/>
                </a:solidFill>
                <a:latin typeface="Times New Roman" panose="02020603050405020304" pitchFamily="18" charset="0"/>
                <a:ea typeface="宋体" panose="02010600030101010101" pitchFamily="2" charset="-122"/>
              </a:rPr>
              <a:t>(</a:t>
            </a:r>
            <a:r>
              <a:rPr lang="en-US" altLang="zh-CN" sz="2600" b="1" i="1" dirty="0">
                <a:solidFill>
                  <a:prstClr val="black"/>
                </a:solidFill>
                <a:latin typeface="Times New Roman" panose="02020603050405020304" pitchFamily="18" charset="0"/>
                <a:ea typeface="宋体" panose="02010600030101010101" pitchFamily="2" charset="-122"/>
              </a:rPr>
              <a:t>I</a:t>
            </a:r>
            <a:r>
              <a:rPr lang="en-US" altLang="zh-CN" sz="2600" b="1" dirty="0">
                <a:solidFill>
                  <a:prstClr val="black"/>
                </a:solidFill>
                <a:latin typeface="Times New Roman" panose="02020603050405020304" pitchFamily="18" charset="0"/>
                <a:ea typeface="宋体" panose="02010600030101010101" pitchFamily="2" charset="-122"/>
              </a:rPr>
              <a:t>, </a:t>
            </a:r>
            <a:r>
              <a:rPr lang="en-US" altLang="zh-CN" sz="2600" b="1" i="1" dirty="0">
                <a:solidFill>
                  <a:prstClr val="black"/>
                </a:solidFill>
                <a:latin typeface="Times New Roman" panose="02020603050405020304" pitchFamily="18" charset="0"/>
                <a:ea typeface="宋体" panose="02010600030101010101" pitchFamily="2" charset="-122"/>
              </a:rPr>
              <a:t>Music</a:t>
            </a:r>
            <a:r>
              <a:rPr lang="en-US" altLang="zh-CN" sz="2600" b="1" dirty="0">
                <a:solidFill>
                  <a:prstClr val="black"/>
                </a:solidFill>
                <a:latin typeface="Times New Roman" panose="02020603050405020304" pitchFamily="18" charset="0"/>
                <a:ea typeface="宋体" panose="02010600030101010101" pitchFamily="2" charset="-122"/>
              </a:rPr>
              <a:t>) </a:t>
            </a:r>
            <a:r>
              <a:rPr lang="el-GR" altLang="zh-CN" b="1" dirty="0">
                <a:solidFill>
                  <a:srgbClr val="0000FF"/>
                </a:solidFill>
                <a:latin typeface="Times New Roman" panose="02020603050405020304" pitchFamily="18" charset="0"/>
                <a:ea typeface="宋体" panose="02010600030101010101" pitchFamily="2" charset="-122"/>
              </a:rPr>
              <a:t>∧</a:t>
            </a:r>
            <a:r>
              <a:rPr lang="en-US" altLang="zh-CN" sz="2600" b="1" dirty="0">
                <a:solidFill>
                  <a:prstClr val="black"/>
                </a:solidFill>
                <a:latin typeface="Times New Roman" panose="02020603050405020304" pitchFamily="18" charset="0"/>
                <a:ea typeface="宋体" panose="02010600030101010101" pitchFamily="2" charset="-122"/>
              </a:rPr>
              <a:t> </a:t>
            </a:r>
            <a:r>
              <a:rPr lang="en-US" altLang="zh-CN" sz="2600" b="1" i="1" dirty="0">
                <a:solidFill>
                  <a:prstClr val="black"/>
                </a:solidFill>
                <a:latin typeface="Times New Roman" panose="02020603050405020304" pitchFamily="18" charset="0"/>
                <a:ea typeface="宋体" panose="02010600030101010101" pitchFamily="2" charset="-122"/>
              </a:rPr>
              <a:t>Like </a:t>
            </a:r>
            <a:r>
              <a:rPr lang="en-US" altLang="zh-CN" sz="2600" b="1" dirty="0">
                <a:solidFill>
                  <a:prstClr val="black"/>
                </a:solidFill>
                <a:latin typeface="Times New Roman" panose="02020603050405020304" pitchFamily="18" charset="0"/>
                <a:ea typeface="宋体" panose="02010600030101010101" pitchFamily="2" charset="-122"/>
              </a:rPr>
              <a:t>(</a:t>
            </a:r>
            <a:r>
              <a:rPr lang="en-US" altLang="zh-CN" sz="2600" b="1" i="1" dirty="0">
                <a:solidFill>
                  <a:prstClr val="black"/>
                </a:solidFill>
                <a:latin typeface="Times New Roman" panose="02020603050405020304" pitchFamily="18" charset="0"/>
                <a:ea typeface="宋体" panose="02010600030101010101" pitchFamily="2" charset="-122"/>
              </a:rPr>
              <a:t>I</a:t>
            </a:r>
            <a:r>
              <a:rPr lang="en-US" altLang="zh-CN" sz="2600" b="1" dirty="0">
                <a:solidFill>
                  <a:prstClr val="black"/>
                </a:solidFill>
                <a:latin typeface="Times New Roman" panose="02020603050405020304" pitchFamily="18" charset="0"/>
                <a:ea typeface="宋体" panose="02010600030101010101" pitchFamily="2" charset="-122"/>
              </a:rPr>
              <a:t>, </a:t>
            </a:r>
            <a:r>
              <a:rPr lang="en-US" altLang="zh-CN" sz="2600" b="1" i="1" dirty="0">
                <a:solidFill>
                  <a:prstClr val="black"/>
                </a:solidFill>
                <a:latin typeface="Times New Roman" panose="02020603050405020304" pitchFamily="18" charset="0"/>
                <a:ea typeface="宋体" panose="02010600030101010101" pitchFamily="2" charset="-122"/>
              </a:rPr>
              <a:t>Painting</a:t>
            </a:r>
            <a:r>
              <a:rPr lang="en-US" altLang="zh-CN" sz="2600" b="1" dirty="0">
                <a:solidFill>
                  <a:prstClr val="black"/>
                </a:solidFill>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153625873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9"/>
                                        </p:tgtEl>
                                        <p:attrNameLst>
                                          <p:attrName>style.visibility</p:attrName>
                                        </p:attrNameLst>
                                      </p:cBhvr>
                                      <p:to>
                                        <p:strVal val="visible"/>
                                      </p:to>
                                    </p:set>
                                    <p:animEffect transition="in" filter="blinds(horizontal)">
                                      <p:cBhvr>
                                        <p:cTn id="7" dur="500"/>
                                        <p:tgtEl>
                                          <p:spTgt spid="22539"/>
                                        </p:tgtEl>
                                      </p:cBhvr>
                                    </p:animEffect>
                                  </p:childTnLst>
                                  <p:subTnLst>
                                    <p:set>
                                      <p:cBhvr override="childStyle">
                                        <p:cTn dur="1" fill="hold" display="0" masterRel="nextClick" afterEffect="1"/>
                                        <p:tgtEl>
                                          <p:spTgt spid="2253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40"/>
                                        </p:tgtEl>
                                        <p:attrNameLst>
                                          <p:attrName>style.visibility</p:attrName>
                                        </p:attrNameLst>
                                      </p:cBhvr>
                                      <p:to>
                                        <p:strVal val="visible"/>
                                      </p:to>
                                    </p:set>
                                    <p:animEffect transition="in" filter="blinds(horizontal)">
                                      <p:cBhvr>
                                        <p:cTn id="12" dur="500"/>
                                        <p:tgtEl>
                                          <p:spTgt spid="22540"/>
                                        </p:tgtEl>
                                      </p:cBhvr>
                                    </p:animEffect>
                                  </p:childTnLst>
                                  <p:subTnLst>
                                    <p:set>
                                      <p:cBhvr override="childStyle">
                                        <p:cTn dur="1" fill="hold" display="0" masterRel="nextClick" afterEffect="1"/>
                                        <p:tgtEl>
                                          <p:spTgt spid="2254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541"/>
                                        </p:tgtEl>
                                        <p:attrNameLst>
                                          <p:attrName>style.visibility</p:attrName>
                                        </p:attrNameLst>
                                      </p:cBhvr>
                                      <p:to>
                                        <p:strVal val="visible"/>
                                      </p:to>
                                    </p:set>
                                    <p:animEffect transition="in" filter="blinds(horizontal)">
                                      <p:cBhvr>
                                        <p:cTn id="17" dur="500"/>
                                        <p:tgtEl>
                                          <p:spTgt spid="22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9" grpId="0" bldLvl="0" animBg="1" autoUpdateAnimBg="0"/>
      <p:bldP spid="22540" grpId="0" bldLvl="0" animBg="1" autoUpdateAnimBg="0"/>
      <p:bldP spid="22541" grpId="0" bldLvl="0" animBg="1" autoUpdateAnimBg="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4466" name="组合 7"/>
          <p:cNvGrpSpPr/>
          <p:nvPr/>
        </p:nvGrpSpPr>
        <p:grpSpPr>
          <a:xfrm>
            <a:off x="4525964" y="6045200"/>
            <a:ext cx="6142037" cy="812800"/>
            <a:chOff x="4001597" y="5613400"/>
            <a:chExt cx="8190403" cy="1244600"/>
          </a:xfrm>
        </p:grpSpPr>
        <p:sp>
          <p:nvSpPr>
            <p:cNvPr id="9" name="任意多边形: 形状 8"/>
            <p:cNvSpPr/>
            <p:nvPr>
              <p:custDataLst>
                <p:tags r:id="rId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35557"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410</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5558" name="Rectangle 2"/>
          <p:cNvSpPr>
            <a:spLocks noGrp="1" noChangeArrowheads="1"/>
          </p:cNvSpPr>
          <p:nvPr>
            <p:ph type="title" idx="4294967295"/>
          </p:nvPr>
        </p:nvSpPr>
        <p:spPr>
          <a:xfrm>
            <a:off x="1524000" y="1"/>
            <a:ext cx="9144000" cy="765175"/>
          </a:xfrm>
          <a:solidFill>
            <a:srgbClr val="485C96"/>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黑体" panose="02010609060101010101" charset="-122"/>
                <a:sym typeface="微软雅黑" panose="020B0503020204020204" pitchFamily="34" charset="-122"/>
              </a:rPr>
              <a:t>第5章  搜索求解策略</a:t>
            </a:r>
          </a:p>
        </p:txBody>
      </p:sp>
      <p:sp>
        <p:nvSpPr>
          <p:cNvPr id="107523" name="Rectangle 3"/>
          <p:cNvSpPr>
            <a:spLocks noGrp="1"/>
          </p:cNvSpPr>
          <p:nvPr>
            <p:ph idx="9"/>
          </p:nvPr>
        </p:nvSpPr>
        <p:spPr>
          <a:xfrm>
            <a:off x="2014539" y="1700213"/>
            <a:ext cx="8424863" cy="3562350"/>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6"/>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a:lnSpc>
                <a:spcPct val="160000"/>
              </a:lnSpc>
              <a:buSzPct val="150000"/>
              <a:buFont typeface="Wingdings" panose="05000000000000000000" pitchFamily="2" charset="2"/>
              <a:buChar char="ü"/>
              <a:defRPr/>
            </a:pPr>
            <a:r>
              <a:rPr lang="en-US" altLang="zh-CN" b="1" spc="150" noProof="1">
                <a:solidFill>
                  <a:srgbClr val="0000FF"/>
                </a:solidFill>
                <a:latin typeface="微软雅黑" panose="020B0503020204020204" pitchFamily="34" charset="-122"/>
                <a:cs typeface="微软雅黑" panose="020B0503020204020204" pitchFamily="34" charset="-122"/>
                <a:sym typeface="+mn-ea"/>
              </a:rPr>
              <a:t>5.1  搜索的概念</a:t>
            </a:r>
          </a:p>
          <a:p>
            <a:pPr>
              <a:lnSpc>
                <a:spcPct val="160000"/>
              </a:lnSpc>
              <a:buClr>
                <a:srgbClr val="0000FF"/>
              </a:buClr>
              <a:buSzPct val="120000"/>
              <a:buFont typeface="Wingdings" panose="05000000000000000000" charset="0"/>
              <a:buChar char="n"/>
              <a:defRPr/>
            </a:pPr>
            <a:r>
              <a:rPr lang="en-US" altLang="zh-CN" b="1" spc="150" noProof="1">
                <a:latin typeface="微软雅黑" panose="020B0503020204020204" pitchFamily="34" charset="-122"/>
                <a:cs typeface="微软雅黑" panose="020B0503020204020204" pitchFamily="34" charset="-122"/>
                <a:sym typeface="+mn-ea"/>
              </a:rPr>
              <a:t>5.2  状态空间的搜索策略</a:t>
            </a:r>
          </a:p>
          <a:p>
            <a:pPr>
              <a:lnSpc>
                <a:spcPct val="160000"/>
              </a:lnSpc>
              <a:buClr>
                <a:srgbClr val="0000FF"/>
              </a:buClr>
              <a:buSzPct val="120000"/>
              <a:buFont typeface="Wingdings" panose="05000000000000000000" charset="0"/>
              <a:buChar char="n"/>
              <a:defRPr/>
            </a:pPr>
            <a:r>
              <a:rPr lang="en-US" altLang="zh-CN" b="1" spc="150" noProof="1">
                <a:latin typeface="微软雅黑" panose="020B0503020204020204" pitchFamily="34" charset="-122"/>
                <a:cs typeface="微软雅黑" panose="020B0503020204020204" pitchFamily="34" charset="-122"/>
                <a:sym typeface="+mn-ea"/>
              </a:rPr>
              <a:t>5.3  盲目的图搜索策略</a:t>
            </a:r>
          </a:p>
          <a:p>
            <a:pPr marL="457200" indent="-457200">
              <a:lnSpc>
                <a:spcPct val="160000"/>
              </a:lnSpc>
              <a:buClr>
                <a:srgbClr val="0000FF"/>
              </a:buClr>
              <a:buSzPct val="120000"/>
              <a:buFont typeface="Wingdings" panose="05000000000000000000" charset="0"/>
              <a:buChar char="n"/>
              <a:defRPr/>
            </a:pPr>
            <a:r>
              <a:rPr lang="en-US" altLang="zh-CN" b="1" spc="150" noProof="1">
                <a:latin typeface="微软雅黑" panose="020B0503020204020204" pitchFamily="34" charset="-122"/>
                <a:cs typeface="微软雅黑" panose="020B0503020204020204" pitchFamily="34" charset="-122"/>
                <a:sym typeface="+mn-ea"/>
              </a:rPr>
              <a:t>5.4  启发式图搜索策略</a:t>
            </a:r>
          </a:p>
        </p:txBody>
      </p:sp>
    </p:spTree>
    <p:custDataLst>
      <p:tags r:id="rId1"/>
    </p:custDataLst>
    <p:extLst>
      <p:ext uri="{BB962C8B-B14F-4D97-AF65-F5344CB8AC3E}">
        <p14:creationId xmlns:p14="http://schemas.microsoft.com/office/powerpoint/2010/main" val="112629034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7538"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38629"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411</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8630" name="Rectangle 2"/>
          <p:cNvSpPr>
            <a:spLocks noGrp="1" noChangeArrowheads="1"/>
          </p:cNvSpPr>
          <p:nvPr>
            <p:ph type="title" idx="4294967295"/>
          </p:nvPr>
        </p:nvSpPr>
        <p:spPr>
          <a:xfrm>
            <a:off x="1524000" y="1"/>
            <a:ext cx="9144000" cy="765175"/>
          </a:xfrm>
          <a:solidFill>
            <a:srgbClr val="485C96"/>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5.1.1  搜索的基本问题与主要过程 </a:t>
            </a:r>
          </a:p>
        </p:txBody>
      </p:sp>
      <p:sp>
        <p:nvSpPr>
          <p:cNvPr id="4099" name="Rectangle 3"/>
          <p:cNvSpPr>
            <a:spLocks noGrp="1" noChangeArrowheads="1"/>
          </p:cNvSpPr>
          <p:nvPr>
            <p:ph idx="9"/>
            <p:custDataLst>
              <p:tags r:id="rId2"/>
            </p:custDataLst>
          </p:nvPr>
        </p:nvSpPr>
        <p:spPr>
          <a:xfrm>
            <a:off x="1917700" y="1052514"/>
            <a:ext cx="8642350" cy="3546475"/>
          </a:xfrm>
        </p:spPr>
        <p:txBody>
          <a:bodyPr wrap="square" lIns="91440" tIns="45720" rIns="91440" bIns="45720" numCol="1" anchor="t" anchorCtr="0" compatLnSpc="1"/>
          <a:lstStyle/>
          <a:p>
            <a:pPr marL="609600" indent="-609600" fontAlgn="base">
              <a:lnSpc>
                <a:spcPct val="120000"/>
              </a:lnSpc>
              <a:spcBef>
                <a:spcPct val="40000"/>
              </a:spcBef>
              <a:spcAft>
                <a:spcPct val="0"/>
              </a:spcAft>
              <a:buClr>
                <a:schemeClr val="accent2"/>
              </a:buClr>
              <a:buSzTx/>
              <a:buFont typeface="Wingdings" panose="05000000000000000000" pitchFamily="2" charset="2"/>
              <a:buChar char="n"/>
              <a:defRPr/>
            </a:pPr>
            <a:r>
              <a:rPr lang="zh-CN" altLang="en-US"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搜索中需要解决的基本问题：</a:t>
            </a:r>
          </a:p>
          <a:p>
            <a:pPr marL="990600" lvl="1" indent="-519430" fontAlgn="base">
              <a:lnSpc>
                <a:spcPct val="120000"/>
              </a:lnSpc>
              <a:spcBef>
                <a:spcPct val="40000"/>
              </a:spcBef>
              <a:spcAft>
                <a:spcPct val="0"/>
              </a:spcAft>
              <a:buSzTx/>
              <a:buNone/>
              <a:tabLst>
                <a:tab pos="1206500" algn="l"/>
              </a:tabLst>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（1）是否一定能找到一个解。</a:t>
            </a:r>
          </a:p>
          <a:p>
            <a:pPr marL="990600" lvl="1" indent="-519430" fontAlgn="base">
              <a:lnSpc>
                <a:spcPct val="120000"/>
              </a:lnSpc>
              <a:spcBef>
                <a:spcPct val="40000"/>
              </a:spcBef>
              <a:spcAft>
                <a:spcPct val="0"/>
              </a:spcAft>
              <a:buSzTx/>
              <a:buNone/>
              <a:tabLst>
                <a:tab pos="1206500" algn="l"/>
              </a:tabLst>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（2）找到的解是否是最佳解。</a:t>
            </a:r>
          </a:p>
          <a:p>
            <a:pPr marL="990600" lvl="1" indent="-519430" fontAlgn="base">
              <a:lnSpc>
                <a:spcPct val="120000"/>
              </a:lnSpc>
              <a:spcBef>
                <a:spcPct val="40000"/>
              </a:spcBef>
              <a:spcAft>
                <a:spcPct val="0"/>
              </a:spcAft>
              <a:buSzTx/>
              <a:buNone/>
              <a:tabLst>
                <a:tab pos="1206500" algn="l"/>
              </a:tabLst>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（3）时间与空间复杂性如何。</a:t>
            </a:r>
          </a:p>
          <a:p>
            <a:pPr marL="990600" lvl="1" indent="-519430" fontAlgn="base">
              <a:lnSpc>
                <a:spcPct val="120000"/>
              </a:lnSpc>
              <a:spcBef>
                <a:spcPct val="40000"/>
              </a:spcBef>
              <a:spcAft>
                <a:spcPct val="0"/>
              </a:spcAft>
              <a:buSzTx/>
              <a:buNone/>
              <a:tabLst>
                <a:tab pos="1206500" algn="l"/>
              </a:tabLst>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（4）是否终止运行或是否会陷入一个死循环。</a:t>
            </a:r>
          </a:p>
        </p:txBody>
      </p:sp>
    </p:spTree>
    <p:custDataLst>
      <p:tags r:id="rId1"/>
    </p:custDataLst>
    <p:extLst>
      <p:ext uri="{BB962C8B-B14F-4D97-AF65-F5344CB8AC3E}">
        <p14:creationId xmlns:p14="http://schemas.microsoft.com/office/powerpoint/2010/main" val="3892910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linds(horizontal)">
                                      <p:cBhvr>
                                        <p:cTn id="7" dur="500"/>
                                        <p:tgtEl>
                                          <p:spTgt spid="409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99">
                                            <p:txEl>
                                              <p:pRg st="1" end="1"/>
                                            </p:txEl>
                                          </p:spTgt>
                                        </p:tgtEl>
                                        <p:attrNameLst>
                                          <p:attrName>style.visibility</p:attrName>
                                        </p:attrNameLst>
                                      </p:cBhvr>
                                      <p:to>
                                        <p:strVal val="visible"/>
                                      </p:to>
                                    </p:set>
                                    <p:animEffect transition="in" filter="blinds(horizontal)">
                                      <p:cBhvr>
                                        <p:cTn id="10" dur="500"/>
                                        <p:tgtEl>
                                          <p:spTgt spid="409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animEffect transition="in" filter="blinds(horizontal)">
                                      <p:cBhvr>
                                        <p:cTn id="13" dur="500"/>
                                        <p:tgtEl>
                                          <p:spTgt spid="409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099">
                                            <p:txEl>
                                              <p:pRg st="3" end="3"/>
                                            </p:txEl>
                                          </p:spTgt>
                                        </p:tgtEl>
                                        <p:attrNameLst>
                                          <p:attrName>style.visibility</p:attrName>
                                        </p:attrNameLst>
                                      </p:cBhvr>
                                      <p:to>
                                        <p:strVal val="visible"/>
                                      </p:to>
                                    </p:set>
                                    <p:animEffect transition="in" filter="blinds(horizontal)">
                                      <p:cBhvr>
                                        <p:cTn id="16" dur="500"/>
                                        <p:tgtEl>
                                          <p:spTgt spid="409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animEffect transition="in" filter="blinds(horizontal)">
                                      <p:cBhvr>
                                        <p:cTn id="19" dur="500"/>
                                        <p:tgtEl>
                                          <p:spTgt spid="4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8562"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39653"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412</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9654" name="Rectangle 2"/>
          <p:cNvSpPr>
            <a:spLocks noGrp="1" noChangeArrowheads="1"/>
          </p:cNvSpPr>
          <p:nvPr>
            <p:ph type="title" idx="4294967295"/>
          </p:nvPr>
        </p:nvSpPr>
        <p:spPr>
          <a:xfrm>
            <a:off x="1524000" y="1"/>
            <a:ext cx="9144000" cy="765175"/>
          </a:xfrm>
          <a:solidFill>
            <a:srgbClr val="485C96"/>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5.1.1  搜索的基本问题与主要过程</a:t>
            </a:r>
          </a:p>
        </p:txBody>
      </p:sp>
      <p:sp>
        <p:nvSpPr>
          <p:cNvPr id="8195" name="Rectangle 3"/>
          <p:cNvSpPr>
            <a:spLocks noGrp="1"/>
          </p:cNvSpPr>
          <p:nvPr>
            <p:ph idx="9"/>
            <p:custDataLst>
              <p:tags r:id="rId2"/>
            </p:custDataLst>
          </p:nvPr>
        </p:nvSpPr>
        <p:spPr>
          <a:xfrm>
            <a:off x="2063751" y="1268414"/>
            <a:ext cx="7993063" cy="4176713"/>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6"/>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571500" indent="-571500">
              <a:lnSpc>
                <a:spcPct val="110000"/>
              </a:lnSpc>
              <a:buSzTx/>
              <a:buFont typeface="Wingdings" panose="05000000000000000000" charset="0"/>
              <a:buChar char="n"/>
              <a:defRPr/>
            </a:pPr>
            <a:r>
              <a:rPr lang="zh-CN" altLang="en-US" sz="2400" b="1" spc="150" noProof="1">
                <a:solidFill>
                  <a:schemeClr val="dk1"/>
                </a:solidFill>
                <a:latin typeface="微软雅黑" panose="020B0503020204020204" pitchFamily="34" charset="-122"/>
                <a:cs typeface="微软雅黑" panose="020B0503020204020204" pitchFamily="34" charset="-122"/>
                <a:sym typeface="+mn-ea"/>
              </a:rPr>
              <a:t>搜索的主要过程：</a:t>
            </a:r>
          </a:p>
          <a:p>
            <a:pPr marL="0" indent="0">
              <a:lnSpc>
                <a:spcPct val="110000"/>
              </a:lnSpc>
              <a:buSzTx/>
              <a:buNone/>
              <a:defRPr/>
            </a:pPr>
            <a:r>
              <a:rPr lang="zh-CN" altLang="en-US" sz="2200" b="1" spc="150" noProof="1">
                <a:solidFill>
                  <a:schemeClr val="dk1"/>
                </a:solidFill>
                <a:latin typeface="微软雅黑" panose="020B0503020204020204" pitchFamily="34" charset="-122"/>
                <a:cs typeface="微软雅黑" panose="020B0503020204020204" pitchFamily="34" charset="-122"/>
                <a:sym typeface="+mn-ea"/>
              </a:rPr>
              <a:t>(1)  从初始或目的状态出发，并将它作为当前状态。</a:t>
            </a:r>
          </a:p>
          <a:p>
            <a:pPr marL="0" indent="0">
              <a:lnSpc>
                <a:spcPct val="110000"/>
              </a:lnSpc>
              <a:buSzTx/>
              <a:buNone/>
              <a:defRPr/>
            </a:pPr>
            <a:r>
              <a:rPr lang="zh-CN" altLang="en-US" sz="2200" b="1" spc="150" noProof="1">
                <a:solidFill>
                  <a:schemeClr val="dk1"/>
                </a:solidFill>
                <a:latin typeface="微软雅黑" panose="020B0503020204020204" pitchFamily="34" charset="-122"/>
                <a:cs typeface="微软雅黑" panose="020B0503020204020204" pitchFamily="34" charset="-122"/>
                <a:sym typeface="+mn-ea"/>
              </a:rPr>
              <a:t>(2)  扫描操作算子集，将适用当前状态的一些操作算子作用于当前状态得到新的状态，并建立指向其父结点的指针 。</a:t>
            </a:r>
          </a:p>
          <a:p>
            <a:pPr marL="0" indent="0">
              <a:lnSpc>
                <a:spcPct val="110000"/>
              </a:lnSpc>
              <a:buSzTx/>
              <a:buNone/>
              <a:defRPr/>
            </a:pPr>
            <a:r>
              <a:rPr lang="zh-CN" altLang="en-US" sz="2200" b="1" spc="150" noProof="1">
                <a:solidFill>
                  <a:schemeClr val="dk1"/>
                </a:solidFill>
                <a:latin typeface="微软雅黑" panose="020B0503020204020204" pitchFamily="34" charset="-122"/>
                <a:cs typeface="微软雅黑" panose="020B0503020204020204" pitchFamily="34" charset="-122"/>
                <a:sym typeface="+mn-ea"/>
              </a:rPr>
              <a:t>(3)  检查所生成的新状态是否满足结束状态，如果满足，则得到问题的一个解，并可沿着有关指针从结束状态反向到达开始状态，给出一条解答路径；否则，将新状态作为当前状态，返回第(2)步重新进行搜索。 </a:t>
            </a:r>
          </a:p>
        </p:txBody>
      </p:sp>
    </p:spTree>
    <p:custDataLst>
      <p:tags r:id="rId1"/>
    </p:custDataLst>
    <p:extLst>
      <p:ext uri="{BB962C8B-B14F-4D97-AF65-F5344CB8AC3E}">
        <p14:creationId xmlns:p14="http://schemas.microsoft.com/office/powerpoint/2010/main" val="144458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linds(horizontal)">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blinds(horizontal)">
                                      <p:cBhvr>
                                        <p:cTn id="12" dur="500"/>
                                        <p:tgtEl>
                                          <p:spTgt spid="8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blinds(horizontal)">
                                      <p:cBhvr>
                                        <p:cTn id="17" dur="500"/>
                                        <p:tgtEl>
                                          <p:spTgt spid="8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195">
                                            <p:txEl>
                                              <p:pRg st="3" end="3"/>
                                            </p:txEl>
                                          </p:spTgt>
                                        </p:tgtEl>
                                        <p:attrNameLst>
                                          <p:attrName>style.visibility</p:attrName>
                                        </p:attrNameLst>
                                      </p:cBhvr>
                                      <p:to>
                                        <p:strVal val="visible"/>
                                      </p:to>
                                    </p:set>
                                    <p:animEffect transition="in" filter="blinds(horizontal)">
                                      <p:cBhvr>
                                        <p:cTn id="22" dur="500"/>
                                        <p:tgtEl>
                                          <p:spTgt spid="81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9586"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40677"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413</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0678" name="Rectangle 2"/>
          <p:cNvSpPr>
            <a:spLocks noGrp="1" noChangeArrowheads="1"/>
          </p:cNvSpPr>
          <p:nvPr>
            <p:ph type="title" idx="4294967295"/>
          </p:nvPr>
        </p:nvSpPr>
        <p:spPr>
          <a:xfrm>
            <a:off x="1524000" y="1"/>
            <a:ext cx="9144000" cy="765175"/>
          </a:xfrm>
          <a:solidFill>
            <a:srgbClr val="485C96"/>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5.1.2  搜索策略</a:t>
            </a:r>
          </a:p>
        </p:txBody>
      </p:sp>
      <p:sp>
        <p:nvSpPr>
          <p:cNvPr id="9219" name="Rectangle 3"/>
          <p:cNvSpPr>
            <a:spLocks noGrp="1" noChangeArrowheads="1"/>
          </p:cNvSpPr>
          <p:nvPr>
            <p:ph idx="9"/>
            <p:custDataLst>
              <p:tags r:id="rId2"/>
            </p:custDataLst>
          </p:nvPr>
        </p:nvSpPr>
        <p:spPr>
          <a:xfrm>
            <a:off x="1738313" y="814389"/>
            <a:ext cx="8642350" cy="5400675"/>
          </a:xfrm>
        </p:spPr>
        <p:txBody>
          <a:bodyPr wrap="square" lIns="91440" tIns="45720" rIns="91440" bIns="45720" numCol="1" anchor="t" anchorCtr="0" compatLnSpc="1"/>
          <a:lstStyle/>
          <a:p>
            <a:pPr marL="0" indent="0" fontAlgn="base">
              <a:lnSpc>
                <a:spcPct val="120000"/>
              </a:lnSpc>
              <a:spcBef>
                <a:spcPct val="1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搜索方向</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0" indent="0" fontAlgn="base">
              <a:lnSpc>
                <a:spcPct val="120000"/>
              </a:lnSpc>
              <a:spcBef>
                <a:spcPct val="10000"/>
              </a:spcBef>
              <a:spcAft>
                <a:spcPct val="0"/>
              </a:spcAft>
              <a:buClr>
                <a:schemeClr val="accent2"/>
              </a:buClr>
              <a:buSzTx/>
              <a:buNone/>
              <a:defRPr/>
            </a:pPr>
            <a:r>
              <a:rPr lang="en-US" altLang="zh-CN"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 </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数据驱动：</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从初始状态出发的正向搜索</a:t>
            </a: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9220" name="Text Box 4"/>
          <p:cNvSpPr txBox="1"/>
          <p:nvPr/>
        </p:nvSpPr>
        <p:spPr>
          <a:xfrm>
            <a:off x="1774826" y="2060576"/>
            <a:ext cx="8569325" cy="536301"/>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spAutoFit/>
          </a:bodyPr>
          <a:lstStyle/>
          <a:p>
            <a:pPr algn="just" fontAlgn="base">
              <a:lnSpc>
                <a:spcPct val="150000"/>
              </a:lnSpc>
              <a:spcBef>
                <a:spcPct val="40000"/>
              </a:spcBef>
              <a:spcAft>
                <a:spcPct val="0"/>
              </a:spcAft>
              <a:buClr>
                <a:schemeClr val="accent2"/>
              </a:buClr>
              <a:defRPr/>
            </a:pPr>
            <a:r>
              <a:rPr lang="zh-CN" altLang="en-US" sz="2200" b="1" noProof="1">
                <a:latin typeface="微软雅黑" panose="020B0503020204020204" pitchFamily="34" charset="-122"/>
                <a:cs typeface="微软雅黑" panose="020B0503020204020204" pitchFamily="34" charset="-122"/>
              </a:rPr>
              <a:t>正向搜索</a:t>
            </a:r>
            <a:r>
              <a:rPr lang="en-US" altLang="zh-CN" sz="2200" noProof="1">
                <a:latin typeface="微软雅黑" panose="020B0503020204020204" pitchFamily="34" charset="-122"/>
                <a:cs typeface="微软雅黑" panose="020B0503020204020204" pitchFamily="34" charset="-122"/>
              </a:rPr>
              <a:t>——</a:t>
            </a:r>
            <a:r>
              <a:rPr lang="zh-CN" altLang="en-US" sz="2200" noProof="1">
                <a:latin typeface="微软雅黑" panose="020B0503020204020204" pitchFamily="34" charset="-122"/>
                <a:cs typeface="微软雅黑" panose="020B0503020204020204" pitchFamily="34" charset="-122"/>
              </a:rPr>
              <a:t>从问题给出的条件出发。</a:t>
            </a:r>
          </a:p>
        </p:txBody>
      </p:sp>
      <p:sp>
        <p:nvSpPr>
          <p:cNvPr id="9221" name="Text Box 5"/>
          <p:cNvSpPr txBox="1"/>
          <p:nvPr/>
        </p:nvSpPr>
        <p:spPr>
          <a:xfrm>
            <a:off x="1774825" y="3357563"/>
            <a:ext cx="8642350" cy="1048172"/>
          </a:xfrm>
          <a:prstGeom prst="rect">
            <a:avLst/>
          </a:prstGeom>
          <a:solidFill>
            <a:schemeClr val="bg1">
              <a:lumMod val="95000"/>
            </a:schemeClr>
          </a:solidFill>
          <a:ln w="9525" cap="flat" cmpd="sng">
            <a:noFill/>
            <a:prstDash val="solid"/>
            <a:miter/>
            <a:headEnd type="none" w="med" len="med"/>
            <a:tailEnd type="none" w="med" len="med"/>
          </a:ln>
        </p:spPr>
        <p:txBody>
          <a:bodyPr>
            <a:spAutoFit/>
          </a:bodyPr>
          <a:lstStyle/>
          <a:p>
            <a:pPr algn="just">
              <a:lnSpc>
                <a:spcPct val="150000"/>
              </a:lnSpc>
              <a:spcBef>
                <a:spcPct val="40000"/>
              </a:spcBef>
              <a:buClr>
                <a:schemeClr val="accent2"/>
              </a:buClr>
              <a:defRPr/>
            </a:pPr>
            <a:r>
              <a:rPr lang="zh-CN" altLang="en-US" sz="2200" b="1" noProof="1">
                <a:solidFill>
                  <a:schemeClr val="dk1"/>
                </a:solidFill>
                <a:latin typeface="微软雅黑" panose="020B0503020204020204" pitchFamily="34" charset="-122"/>
                <a:ea typeface="微软雅黑" panose="020B0503020204020204" pitchFamily="34" charset="-122"/>
              </a:rPr>
              <a:t>逆向搜索</a:t>
            </a:r>
            <a:r>
              <a:rPr lang="zh-CN" altLang="en-US" sz="2200" noProof="1">
                <a:solidFill>
                  <a:schemeClr val="dk1"/>
                </a:solidFill>
                <a:latin typeface="微软雅黑" panose="020B0503020204020204" pitchFamily="34" charset="-122"/>
                <a:ea typeface="微软雅黑" panose="020B0503020204020204" pitchFamily="34" charset="-122"/>
              </a:rPr>
              <a:t>：从想达到的目的入手，看哪些操作算子能产生该目的以及应用这些操作算子产生目的时需要哪些条件。</a:t>
            </a:r>
          </a:p>
        </p:txBody>
      </p:sp>
      <p:sp>
        <p:nvSpPr>
          <p:cNvPr id="9222" name="Text Box 6"/>
          <p:cNvSpPr txBox="1"/>
          <p:nvPr/>
        </p:nvSpPr>
        <p:spPr>
          <a:xfrm>
            <a:off x="1774826" y="2636839"/>
            <a:ext cx="7102475" cy="498475"/>
          </a:xfrm>
          <a:prstGeom prst="rect">
            <a:avLst/>
          </a:prstGeom>
          <a:noFill/>
          <a:ln w="9525">
            <a:noFill/>
          </a:ln>
        </p:spPr>
        <p:txBody>
          <a:bodyPr>
            <a:spAutoFit/>
          </a:bodyPr>
          <a:lstStyle/>
          <a:p>
            <a:pPr eaLnBrk="1" hangingPunct="1">
              <a:lnSpc>
                <a:spcPct val="120000"/>
              </a:lnSpc>
              <a:spcBef>
                <a:spcPct val="40000"/>
              </a:spcBef>
              <a:buClr>
                <a:schemeClr val="accent2"/>
              </a:buClr>
              <a:buFont typeface="Wingdings" panose="05000000000000000000" pitchFamily="2" charset="2"/>
            </a:pPr>
            <a:r>
              <a:rPr lang="en-US" altLang="zh-CN" sz="2400" b="1" dirty="0">
                <a:solidFill>
                  <a:srgbClr val="000000"/>
                </a:solidFill>
                <a:latin typeface="微软雅黑" panose="020B0503020204020204" pitchFamily="34" charset="-122"/>
                <a:ea typeface="微软雅黑" panose="020B0503020204020204" pitchFamily="34" charset="-122"/>
              </a:rPr>
              <a:t>(2) </a:t>
            </a:r>
            <a:r>
              <a:rPr lang="en-US" altLang="en-US" sz="2400" b="1" dirty="0">
                <a:solidFill>
                  <a:srgbClr val="000000"/>
                </a:solidFill>
                <a:latin typeface="微软雅黑" panose="020B0503020204020204" pitchFamily="34" charset="-122"/>
                <a:ea typeface="微软雅黑" panose="020B0503020204020204" pitchFamily="34" charset="-122"/>
              </a:rPr>
              <a:t>目的驱动</a:t>
            </a:r>
            <a:r>
              <a:rPr lang="en-US" altLang="en-US" sz="2400" dirty="0">
                <a:solidFill>
                  <a:srgbClr val="000000"/>
                </a:solidFill>
                <a:latin typeface="微软雅黑" panose="020B0503020204020204" pitchFamily="34" charset="-122"/>
                <a:ea typeface="微软雅黑" panose="020B0503020204020204" pitchFamily="34" charset="-122"/>
              </a:rPr>
              <a:t>：从目的状态出发的逆向搜索。</a:t>
            </a:r>
          </a:p>
        </p:txBody>
      </p:sp>
      <p:sp>
        <p:nvSpPr>
          <p:cNvPr id="9223" name="Text Box 7"/>
          <p:cNvSpPr txBox="1"/>
          <p:nvPr>
            <p:custDataLst>
              <p:tags r:id="rId3"/>
            </p:custDataLst>
          </p:nvPr>
        </p:nvSpPr>
        <p:spPr>
          <a:xfrm>
            <a:off x="1774826" y="5157788"/>
            <a:ext cx="8569325" cy="1048172"/>
          </a:xfrm>
          <a:prstGeom prst="rect">
            <a:avLst/>
          </a:prstGeom>
          <a:solidFill>
            <a:schemeClr val="bg1">
              <a:lumMod val="95000"/>
            </a:schemeClr>
          </a:solidFill>
          <a:ln w="9525" cap="flat" cmpd="sng">
            <a:noFill/>
            <a:prstDash val="solid"/>
            <a:miter/>
            <a:headEnd type="none" w="med" len="med"/>
            <a:tailEnd type="none" w="med" len="med"/>
          </a:ln>
        </p:spPr>
        <p:txBody>
          <a:bodyPr>
            <a:spAutoFit/>
          </a:bodyPr>
          <a:lstStyle/>
          <a:p>
            <a:pPr algn="just">
              <a:lnSpc>
                <a:spcPct val="150000"/>
              </a:lnSpc>
              <a:spcBef>
                <a:spcPct val="40000"/>
              </a:spcBef>
              <a:buClr>
                <a:schemeClr val="accent2"/>
              </a:buClr>
              <a:defRPr/>
            </a:pPr>
            <a:r>
              <a:rPr lang="zh-CN" altLang="en-US" sz="2200" noProof="1">
                <a:solidFill>
                  <a:schemeClr val="dk1"/>
                </a:solidFill>
                <a:latin typeface="微软雅黑" panose="020B0503020204020204" pitchFamily="34" charset="-122"/>
                <a:ea typeface="微软雅黑" panose="020B0503020204020204" pitchFamily="34" charset="-122"/>
              </a:rPr>
              <a:t>双向搜索：从开始状态出发作正向搜索，同时又从目的状态出发作逆向搜索，直到两条路径在中间的某处汇合为止。</a:t>
            </a:r>
          </a:p>
        </p:txBody>
      </p:sp>
      <p:sp>
        <p:nvSpPr>
          <p:cNvPr id="579594" name="Text Box 8"/>
          <p:cNvSpPr txBox="1"/>
          <p:nvPr/>
        </p:nvSpPr>
        <p:spPr>
          <a:xfrm>
            <a:off x="1847534" y="4581526"/>
            <a:ext cx="1918335" cy="460375"/>
          </a:xfrm>
          <a:prstGeom prst="rect">
            <a:avLst/>
          </a:prstGeom>
          <a:noFill/>
          <a:ln w="9525">
            <a:noFill/>
          </a:ln>
        </p:spPr>
        <p:txBody>
          <a:bodyPr wrap="none">
            <a:spAutoFit/>
          </a:bodyPr>
          <a:lstStyle/>
          <a:p>
            <a:pPr eaLnBrk="1" hangingPunct="1"/>
            <a:r>
              <a:rPr lang="en-US" altLang="zh-CN" sz="2400" b="1" dirty="0">
                <a:solidFill>
                  <a:srgbClr val="000000"/>
                </a:solidFill>
                <a:latin typeface="微软雅黑" panose="020B0503020204020204" pitchFamily="34" charset="-122"/>
                <a:ea typeface="微软雅黑" panose="020B0503020204020204" pitchFamily="34" charset="-122"/>
              </a:rPr>
              <a:t>(3) </a:t>
            </a:r>
            <a:r>
              <a:rPr lang="en-US" altLang="en-US" sz="2400" b="1" dirty="0">
                <a:solidFill>
                  <a:srgbClr val="000000"/>
                </a:solidFill>
                <a:latin typeface="微软雅黑" panose="020B0503020204020204" pitchFamily="34" charset="-122"/>
                <a:ea typeface="微软雅黑" panose="020B0503020204020204" pitchFamily="34" charset="-122"/>
              </a:rPr>
              <a:t>双向搜索</a:t>
            </a:r>
          </a:p>
        </p:txBody>
      </p:sp>
    </p:spTree>
    <p:custDataLst>
      <p:tags r:id="rId1"/>
    </p:custDataLst>
    <p:extLst>
      <p:ext uri="{BB962C8B-B14F-4D97-AF65-F5344CB8AC3E}">
        <p14:creationId xmlns:p14="http://schemas.microsoft.com/office/powerpoint/2010/main" val="1859186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slide(fromBottom)">
                                      <p:cBhvr>
                                        <p:cTn id="17" dur="500"/>
                                        <p:tgtEl>
                                          <p:spTgt spid="92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blinds(horizontal)">
                                      <p:cBhvr>
                                        <p:cTn id="22" dur="500"/>
                                        <p:tgtEl>
                                          <p:spTgt spid="922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9221"/>
                                        </p:tgtEl>
                                        <p:attrNameLst>
                                          <p:attrName>style.visibility</p:attrName>
                                        </p:attrNameLst>
                                      </p:cBhvr>
                                      <p:to>
                                        <p:strVal val="visible"/>
                                      </p:to>
                                    </p:set>
                                    <p:animEffect transition="in" filter="slide(fromBottom)">
                                      <p:cBhvr>
                                        <p:cTn id="27" dur="500"/>
                                        <p:tgtEl>
                                          <p:spTgt spid="922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7959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9220" grpId="0" bldLvl="0" animBg="1"/>
      <p:bldP spid="9221" grpId="0" bldLvl="0" animBg="1"/>
      <p:bldP spid="9222" grpId="0"/>
      <p:bldP spid="9223" grpId="0" animBg="1"/>
      <p:bldP spid="9223" grpId="1" animBg="1"/>
      <p:bldP spid="579594" grpId="0"/>
      <p:bldP spid="579594" grpId="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0610"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41701"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414</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1702"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5.1.2  搜索策略</a:t>
            </a:r>
          </a:p>
        </p:txBody>
      </p:sp>
      <p:sp>
        <p:nvSpPr>
          <p:cNvPr id="11267" name="Rectangle 3"/>
          <p:cNvSpPr>
            <a:spLocks noGrp="1" noChangeArrowheads="1"/>
          </p:cNvSpPr>
          <p:nvPr>
            <p:ph idx="9"/>
            <p:custDataLst>
              <p:tags r:id="rId2"/>
            </p:custDataLst>
          </p:nvPr>
        </p:nvSpPr>
        <p:spPr>
          <a:xfrm>
            <a:off x="1774826" y="909639"/>
            <a:ext cx="8424863" cy="5400675"/>
          </a:xfrm>
        </p:spPr>
        <p:txBody>
          <a:bodyPr wrap="square" lIns="91440" tIns="45720" rIns="91440" bIns="45720" numCol="1" anchor="t" anchorCtr="0" compatLnSpc="1"/>
          <a:lstStyle/>
          <a:p>
            <a:pPr marL="0" indent="0" algn="just" fontAlgn="base">
              <a:lnSpc>
                <a:spcPct val="120000"/>
              </a:lnSpc>
              <a:spcBef>
                <a:spcPct val="40000"/>
              </a:spcBef>
              <a:spcAft>
                <a:spcPct val="0"/>
              </a:spcAft>
              <a:buClr>
                <a:schemeClr val="accent2"/>
              </a:buClr>
              <a:buSzTx/>
              <a:buNone/>
              <a:defRPr/>
            </a:pPr>
            <a:r>
              <a:rPr lang="en-US" altLang="zh-CN" sz="26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盲目搜索与启发式搜索:</a:t>
            </a:r>
          </a:p>
          <a:p>
            <a:pPr marL="0" indent="0" algn="just" fontAlgn="base">
              <a:lnSpc>
                <a:spcPct val="120000"/>
              </a:lnSpc>
              <a:spcBef>
                <a:spcPct val="40000"/>
              </a:spcBef>
              <a:spcAft>
                <a:spcPct val="0"/>
              </a:spcAft>
              <a:buClr>
                <a:schemeClr val="accent2"/>
              </a:buClr>
              <a:buSzTx/>
              <a:buNone/>
              <a:defRPr/>
            </a:pPr>
            <a:r>
              <a:rPr lang="en-US" altLang="zh-CN" sz="24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（1）盲目搜索：在不具有对特定问题的任何有关信息的条件下，按固定的步骤（依次或随机调用操作算子）进行的搜索。 </a:t>
            </a:r>
          </a:p>
          <a:p>
            <a:pPr marL="0" indent="0" algn="just" fontAlgn="base">
              <a:lnSpc>
                <a:spcPct val="120000"/>
              </a:lnSpc>
              <a:spcBef>
                <a:spcPct val="40000"/>
              </a:spcBef>
              <a:spcAft>
                <a:spcPct val="0"/>
              </a:spcAft>
              <a:buClr>
                <a:schemeClr val="accent2"/>
              </a:buClr>
              <a:buSzTx/>
              <a:buNone/>
              <a:defRPr/>
            </a:pPr>
            <a:r>
              <a:rPr lang="en-US" altLang="zh-CN" sz="24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（2）启发式搜索：考虑特定问题领域可应用的知识，动态地确定调用操作算子的步骤，优先选择较适合的操作算子，尽量减少不必要的搜索，以求尽快地到达结束状态。</a:t>
            </a:r>
          </a:p>
        </p:txBody>
      </p:sp>
    </p:spTree>
    <p:custDataLst>
      <p:tags r:id="rId1"/>
    </p:custDataLst>
    <p:extLst>
      <p:ext uri="{BB962C8B-B14F-4D97-AF65-F5344CB8AC3E}">
        <p14:creationId xmlns:p14="http://schemas.microsoft.com/office/powerpoint/2010/main" val="26722732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p:cTn id="7" dur="500" fill="hold"/>
                                        <p:tgtEl>
                                          <p:spTgt spid="11267">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p:cTn id="13" dur="500" fill="hold"/>
                                        <p:tgtEl>
                                          <p:spTgt spid="11267">
                                            <p:txEl>
                                              <p:pRg st="1" end="1"/>
                                            </p:txEl>
                                          </p:spTgt>
                                        </p:tgtEl>
                                        <p:attrNameLst>
                                          <p:attrName>ppt_x</p:attrName>
                                        </p:attrNameLst>
                                      </p:cBhvr>
                                      <p:tavLst>
                                        <p:tav tm="0">
                                          <p:val>
                                            <p:strVal val="0-#ppt_w/2"/>
                                          </p:val>
                                        </p:tav>
                                        <p:tav tm="100000">
                                          <p:val>
                                            <p:strVal val="#ppt_x"/>
                                          </p:val>
                                        </p:tav>
                                      </p:tavLst>
                                    </p:anim>
                                    <p:anim calcmode="lin" valueType="num">
                                      <p:cBhvr>
                                        <p:cTn id="14" dur="500" fill="hold"/>
                                        <p:tgtEl>
                                          <p:spTgt spid="112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p:cTn id="19" dur="500" fill="hold"/>
                                        <p:tgtEl>
                                          <p:spTgt spid="11267">
                                            <p:txEl>
                                              <p:pRg st="2" end="2"/>
                                            </p:txEl>
                                          </p:spTgt>
                                        </p:tgtEl>
                                        <p:attrNameLst>
                                          <p:attrName>ppt_x</p:attrName>
                                        </p:attrNameLst>
                                      </p:cBhvr>
                                      <p:tavLst>
                                        <p:tav tm="0">
                                          <p:val>
                                            <p:strVal val="0-#ppt_w/2"/>
                                          </p:val>
                                        </p:tav>
                                        <p:tav tm="100000">
                                          <p:val>
                                            <p:strVal val="#ppt_x"/>
                                          </p:val>
                                        </p:tav>
                                      </p:tavLst>
                                    </p:anim>
                                    <p:anim calcmode="lin" valueType="num">
                                      <p:cBhvr>
                                        <p:cTn id="20" dur="500" fill="hold"/>
                                        <p:tgtEl>
                                          <p:spTgt spid="1126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1634"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42725"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415</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2726"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黑体" panose="02010609060101010101" charset="-122"/>
                <a:sym typeface="微软雅黑" panose="020B0503020204020204" pitchFamily="34" charset="-122"/>
              </a:rPr>
              <a:t>第5章  搜索求解策略</a:t>
            </a:r>
          </a:p>
        </p:txBody>
      </p:sp>
      <p:sp>
        <p:nvSpPr>
          <p:cNvPr id="114691" name="Rectangle 3"/>
          <p:cNvSpPr>
            <a:spLocks noGrp="1"/>
          </p:cNvSpPr>
          <p:nvPr>
            <p:ph idx="9"/>
            <p:custDataLst>
              <p:tags r:id="rId2"/>
            </p:custDataLst>
          </p:nvPr>
        </p:nvSpPr>
        <p:spPr>
          <a:xfrm>
            <a:off x="2135188" y="908051"/>
            <a:ext cx="8281988" cy="5400675"/>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a:lnSpc>
                <a:spcPct val="160000"/>
              </a:lnSpc>
              <a:buSzTx/>
              <a:buFont typeface="Wingdings" panose="05000000000000000000" charset="0"/>
              <a:buChar char="n"/>
              <a:defRPr/>
            </a:pPr>
            <a:r>
              <a:rPr lang="en-US" altLang="zh-CN" b="1" spc="150" noProof="1">
                <a:solidFill>
                  <a:schemeClr val="dk1"/>
                </a:solidFill>
                <a:latin typeface="微软雅黑" panose="020B0503020204020204" pitchFamily="34" charset="-122"/>
                <a:cs typeface="微软雅黑" panose="020B0503020204020204" pitchFamily="34" charset="-122"/>
                <a:sym typeface="+mn-ea"/>
              </a:rPr>
              <a:t>5.1  搜索的概念</a:t>
            </a:r>
          </a:p>
          <a:p>
            <a:pPr marL="457200" indent="-457200">
              <a:lnSpc>
                <a:spcPct val="160000"/>
              </a:lnSpc>
              <a:buSzTx/>
              <a:buFont typeface="Wingdings" panose="05000000000000000000" charset="0"/>
              <a:buChar char="ü"/>
              <a:defRPr/>
            </a:pPr>
            <a:r>
              <a:rPr lang="en-US" altLang="zh-CN" b="1" spc="150" noProof="1">
                <a:solidFill>
                  <a:schemeClr val="dk1"/>
                </a:solidFill>
                <a:latin typeface="微软雅黑" panose="020B0503020204020204" pitchFamily="34" charset="-122"/>
                <a:cs typeface="微软雅黑" panose="020B0503020204020204" pitchFamily="34" charset="-122"/>
                <a:sym typeface="+mn-ea"/>
              </a:rPr>
              <a:t>5.2  状态空间的搜索策略</a:t>
            </a:r>
          </a:p>
          <a:p>
            <a:pPr>
              <a:lnSpc>
                <a:spcPct val="160000"/>
              </a:lnSpc>
              <a:buSzTx/>
              <a:buFont typeface="Wingdings" panose="05000000000000000000" charset="0"/>
              <a:buChar char="n"/>
              <a:defRPr/>
            </a:pPr>
            <a:r>
              <a:rPr lang="en-US" altLang="zh-CN" b="1" spc="150" noProof="1">
                <a:solidFill>
                  <a:schemeClr val="dk1"/>
                </a:solidFill>
                <a:latin typeface="微软雅黑" panose="020B0503020204020204" pitchFamily="34" charset="-122"/>
                <a:cs typeface="微软雅黑" panose="020B0503020204020204" pitchFamily="34" charset="-122"/>
                <a:sym typeface="+mn-ea"/>
              </a:rPr>
              <a:t>5.3  盲目的图搜索策略</a:t>
            </a:r>
          </a:p>
          <a:p>
            <a:pPr>
              <a:lnSpc>
                <a:spcPct val="160000"/>
              </a:lnSpc>
              <a:buSzTx/>
              <a:buFont typeface="Wingdings" panose="05000000000000000000" charset="0"/>
              <a:buChar char="n"/>
              <a:defRPr/>
            </a:pPr>
            <a:r>
              <a:rPr lang="en-US" altLang="zh-CN" b="1" spc="150" noProof="1">
                <a:solidFill>
                  <a:schemeClr val="dk1"/>
                </a:solidFill>
                <a:latin typeface="微软雅黑" panose="020B0503020204020204" pitchFamily="34" charset="-122"/>
                <a:cs typeface="微软雅黑" panose="020B0503020204020204" pitchFamily="34" charset="-122"/>
                <a:sym typeface="+mn-ea"/>
              </a:rPr>
              <a:t>5.4  启发式图搜索策略</a:t>
            </a:r>
          </a:p>
        </p:txBody>
      </p:sp>
    </p:spTree>
    <p:custDataLst>
      <p:tags r:id="rId1"/>
    </p:custDataLst>
    <p:extLst>
      <p:ext uri="{BB962C8B-B14F-4D97-AF65-F5344CB8AC3E}">
        <p14:creationId xmlns:p14="http://schemas.microsoft.com/office/powerpoint/2010/main" val="2646747143"/>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682"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44773"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416</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4774"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  状态空间的搜索策略</a:t>
            </a:r>
          </a:p>
        </p:txBody>
      </p:sp>
      <p:sp>
        <p:nvSpPr>
          <p:cNvPr id="65539" name="Rectangle 3"/>
          <p:cNvSpPr>
            <a:spLocks noGrp="1"/>
          </p:cNvSpPr>
          <p:nvPr>
            <p:ph idx="9"/>
            <p:custDataLst>
              <p:tags r:id="rId2"/>
            </p:custDataLst>
          </p:nvPr>
        </p:nvSpPr>
        <p:spPr>
          <a:xfrm>
            <a:off x="2063750" y="1219200"/>
            <a:ext cx="8331200" cy="2205038"/>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indent="-457200">
              <a:lnSpc>
                <a:spcPct val="140000"/>
              </a:lnSpc>
              <a:buSzPct val="60000"/>
              <a:buFont typeface="Wingdings" panose="05000000000000000000" charset="0"/>
              <a:buChar char="n"/>
              <a:defRPr/>
            </a:pPr>
            <a:r>
              <a:rPr lang="en-US" altLang="zh-CN" sz="3000" b="1" spc="150" noProof="1">
                <a:solidFill>
                  <a:schemeClr val="dk1"/>
                </a:solidFill>
                <a:latin typeface="微软雅黑" panose="020B0503020204020204" pitchFamily="34" charset="-122"/>
                <a:cs typeface="微软雅黑" panose="020B0503020204020204" pitchFamily="34" charset="-122"/>
                <a:sym typeface="+mn-ea"/>
              </a:rPr>
              <a:t>5.2.1  状态空间表示法</a:t>
            </a:r>
          </a:p>
          <a:p>
            <a:pPr marL="457200" indent="-457200">
              <a:lnSpc>
                <a:spcPct val="140000"/>
              </a:lnSpc>
              <a:buSzPct val="60000"/>
              <a:buFont typeface="Wingdings" panose="05000000000000000000" charset="0"/>
              <a:buChar char="n"/>
              <a:defRPr/>
            </a:pPr>
            <a:r>
              <a:rPr lang="en-US" altLang="zh-CN" sz="3000" b="1" spc="150" noProof="1">
                <a:solidFill>
                  <a:schemeClr val="dk1"/>
                </a:solidFill>
                <a:latin typeface="微软雅黑" panose="020B0503020204020204" pitchFamily="34" charset="-122"/>
                <a:cs typeface="微软雅黑" panose="020B0503020204020204" pitchFamily="34" charset="-122"/>
                <a:sym typeface="+mn-ea"/>
              </a:rPr>
              <a:t>5.2.2  状态空间的图描述</a:t>
            </a:r>
          </a:p>
          <a:p>
            <a:pPr marL="457200" indent="-457200">
              <a:lnSpc>
                <a:spcPct val="140000"/>
              </a:lnSpc>
              <a:buSzPct val="60000"/>
              <a:buFont typeface="Wingdings" panose="05000000000000000000" charset="0"/>
              <a:buChar char="n"/>
              <a:defRPr/>
            </a:pPr>
            <a:r>
              <a:rPr lang="en-US" altLang="zh-CN" sz="3000" b="1" noProof="1">
                <a:solidFill>
                  <a:schemeClr val="dk1"/>
                </a:solidFill>
                <a:latin typeface="微软雅黑" panose="020B0503020204020204" pitchFamily="34" charset="-122"/>
                <a:cs typeface="微软雅黑" panose="020B0503020204020204" pitchFamily="34" charset="-122"/>
                <a:sym typeface="+mn-ea"/>
              </a:rPr>
              <a:t>5.2.3  </a:t>
            </a:r>
            <a:r>
              <a:rPr lang="zh-CN" altLang="en-US" sz="3000" b="1" noProof="1">
                <a:solidFill>
                  <a:schemeClr val="dk1"/>
                </a:solidFill>
                <a:latin typeface="微软雅黑" panose="020B0503020204020204" pitchFamily="34" charset="-122"/>
                <a:cs typeface="微软雅黑" panose="020B0503020204020204" pitchFamily="34" charset="-122"/>
                <a:sym typeface="+mn-ea"/>
              </a:rPr>
              <a:t>状态空间图搜索思想</a:t>
            </a:r>
            <a:endParaRPr lang="en-US" altLang="zh-CN" sz="3000" b="1" spc="150" noProof="1">
              <a:solidFill>
                <a:schemeClr val="dk1"/>
              </a:solidFill>
              <a:latin typeface="微软雅黑" panose="020B0503020204020204" pitchFamily="34" charset="-122"/>
              <a:cs typeface="微软雅黑" panose="020B0503020204020204" pitchFamily="34" charset="-122"/>
              <a:sym typeface="+mn-ea"/>
            </a:endParaRPr>
          </a:p>
          <a:p>
            <a:pPr>
              <a:lnSpc>
                <a:spcPct val="140000"/>
              </a:lnSpc>
              <a:buSzPct val="60000"/>
              <a:buFontTx/>
              <a:buChar char="•"/>
              <a:defRPr/>
            </a:pPr>
            <a:endParaRPr lang="en-US" altLang="zh-CN" sz="3000" b="1" spc="150" noProof="1">
              <a:solidFill>
                <a:schemeClr val="dk1"/>
              </a:solidFill>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4261930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p:cTn id="12"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300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p:cTn id="17"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dvAuto="100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5730"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46821"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829A668-8A88-46B6-BE4F-080B266A9CC0}" type="slidenum">
              <a:rPr lang="zh-CN" altLang="en-US" smtClean="0"/>
              <a:pPr>
                <a:defRPr/>
              </a:pPr>
              <a:t>417</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6822"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  状态空间的搜索策略</a:t>
            </a:r>
          </a:p>
        </p:txBody>
      </p:sp>
      <p:sp>
        <p:nvSpPr>
          <p:cNvPr id="65539" name="Rectangle 3"/>
          <p:cNvSpPr>
            <a:spLocks noGrp="1"/>
          </p:cNvSpPr>
          <p:nvPr>
            <p:ph idx="9"/>
            <p:custDataLst>
              <p:tags r:id="rId2"/>
            </p:custDataLst>
          </p:nvPr>
        </p:nvSpPr>
        <p:spPr>
          <a:xfrm>
            <a:off x="2063750" y="1219200"/>
            <a:ext cx="8331200" cy="2205038"/>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indent="-457200">
              <a:lnSpc>
                <a:spcPct val="140000"/>
              </a:lnSpc>
              <a:buSzPct val="60000"/>
              <a:buFont typeface="Wingdings" panose="05000000000000000000" charset="0"/>
              <a:buChar char="ü"/>
              <a:defRPr/>
            </a:pPr>
            <a:r>
              <a:rPr lang="en-US" altLang="zh-CN" sz="3000" b="1" spc="150" noProof="1">
                <a:solidFill>
                  <a:schemeClr val="dk1"/>
                </a:solidFill>
                <a:latin typeface="微软雅黑" panose="020B0503020204020204" pitchFamily="34" charset="-122"/>
                <a:cs typeface="微软雅黑" panose="020B0503020204020204" pitchFamily="34" charset="-122"/>
                <a:sym typeface="+mn-ea"/>
              </a:rPr>
              <a:t>5.2.1  状态空间表示法</a:t>
            </a:r>
          </a:p>
          <a:p>
            <a:pPr marL="457200" indent="-457200">
              <a:lnSpc>
                <a:spcPct val="140000"/>
              </a:lnSpc>
              <a:buSzPct val="60000"/>
              <a:buFont typeface="Wingdings" panose="05000000000000000000" charset="0"/>
              <a:buChar char="n"/>
              <a:defRPr/>
            </a:pPr>
            <a:r>
              <a:rPr lang="en-US" altLang="zh-CN" sz="3000" b="1" spc="150" noProof="1">
                <a:solidFill>
                  <a:schemeClr val="dk1"/>
                </a:solidFill>
                <a:latin typeface="微软雅黑" panose="020B0503020204020204" pitchFamily="34" charset="-122"/>
                <a:cs typeface="微软雅黑" panose="020B0503020204020204" pitchFamily="34" charset="-122"/>
                <a:sym typeface="+mn-ea"/>
              </a:rPr>
              <a:t>5.2.2  状态空间的图描述</a:t>
            </a:r>
          </a:p>
          <a:p>
            <a:pPr marL="457200" indent="-457200">
              <a:lnSpc>
                <a:spcPct val="140000"/>
              </a:lnSpc>
              <a:buClr>
                <a:srgbClr val="6E82BA"/>
              </a:buClr>
              <a:buSzPct val="60000"/>
              <a:buFont typeface="Wingdings" panose="05000000000000000000" charset="0"/>
              <a:buChar char="n"/>
              <a:defRPr/>
            </a:pPr>
            <a:r>
              <a:rPr lang="en-US" altLang="zh-CN"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5.2.3  </a:t>
            </a:r>
            <a:r>
              <a:rPr lang="zh-CN" altLang="en-US"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状态空间图搜索思想</a:t>
            </a:r>
            <a:endParaRPr lang="en-US" altLang="zh-CN" sz="3000" b="1" spc="150" noProof="1">
              <a:solidFill>
                <a:schemeClr val="dk1"/>
              </a:solidFill>
              <a:latin typeface="微软雅黑" panose="020B0503020204020204" pitchFamily="34" charset="-122"/>
              <a:cs typeface="微软雅黑" panose="020B0503020204020204" pitchFamily="34" charset="-122"/>
              <a:sym typeface="+mn-ea"/>
            </a:endParaRPr>
          </a:p>
          <a:p>
            <a:pPr>
              <a:lnSpc>
                <a:spcPct val="140000"/>
              </a:lnSpc>
              <a:buSzPct val="60000"/>
              <a:buFontTx/>
              <a:buChar char="•"/>
              <a:defRPr/>
            </a:pPr>
            <a:endParaRPr lang="en-US" altLang="zh-CN" sz="3000" b="1" spc="150" noProof="1">
              <a:solidFill>
                <a:schemeClr val="dk1"/>
              </a:solidFill>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30663080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p:cTn id="12"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300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p:cTn id="17"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advAuto="1000"/>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7778" name="组合 7"/>
          <p:cNvGrpSpPr/>
          <p:nvPr/>
        </p:nvGrpSpPr>
        <p:grpSpPr>
          <a:xfrm>
            <a:off x="4525964" y="6045200"/>
            <a:ext cx="6142037" cy="812800"/>
            <a:chOff x="4001597" y="5613400"/>
            <a:chExt cx="8190403" cy="1244600"/>
          </a:xfrm>
        </p:grpSpPr>
        <p:sp>
          <p:nvSpPr>
            <p:cNvPr id="9" name="任意多边形: 形状 8"/>
            <p:cNvSpPr/>
            <p:nvPr>
              <p:custDataLst>
                <p:tags r:id="rId6"/>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7"/>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48869"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418</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8870"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5.2.1  状态空间表示法</a:t>
            </a:r>
          </a:p>
        </p:txBody>
      </p:sp>
      <p:sp>
        <p:nvSpPr>
          <p:cNvPr id="118787" name="Rectangle 3"/>
          <p:cNvSpPr>
            <a:spLocks noGrp="1"/>
          </p:cNvSpPr>
          <p:nvPr>
            <p:ph idx="9"/>
            <p:custDataLst>
              <p:tags r:id="rId2"/>
            </p:custDataLst>
          </p:nvPr>
        </p:nvSpPr>
        <p:spPr>
          <a:xfrm>
            <a:off x="1631950" y="908050"/>
            <a:ext cx="8750300" cy="788988"/>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9"/>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indent="-457200">
              <a:buSzTx/>
              <a:buFont typeface="Wingdings" panose="05000000000000000000" charset="0"/>
              <a:buChar char="n"/>
              <a:defRPr/>
            </a:pPr>
            <a:r>
              <a:rPr lang="zh-CN" altLang="en-US" b="1" spc="150" noProof="1">
                <a:solidFill>
                  <a:schemeClr val="dk1"/>
                </a:solidFill>
                <a:latin typeface="微软雅黑" panose="020B0503020204020204" pitchFamily="34" charset="-122"/>
                <a:sym typeface="+mn-ea"/>
              </a:rPr>
              <a:t>状态：</a:t>
            </a:r>
            <a:r>
              <a:rPr lang="zh-CN" altLang="en-US" sz="2000" b="1" spc="150" noProof="1">
                <a:solidFill>
                  <a:schemeClr val="dk1"/>
                </a:solidFill>
                <a:latin typeface="微软雅黑" panose="020B0503020204020204" pitchFamily="34" charset="-122"/>
                <a:sym typeface="+mn-ea"/>
              </a:rPr>
              <a:t>表示系统状态、事实等叙述型知识的一组变量或数组。</a:t>
            </a:r>
            <a:endParaRPr lang="zh-CN" altLang="en-US" sz="1800" b="1" spc="150" noProof="1">
              <a:solidFill>
                <a:schemeClr val="dk1"/>
              </a:solidFill>
              <a:latin typeface="微软雅黑" panose="020B0503020204020204" pitchFamily="34" charset="-122"/>
              <a:sym typeface="+mn-ea"/>
            </a:endParaRPr>
          </a:p>
        </p:txBody>
      </p:sp>
      <p:sp>
        <p:nvSpPr>
          <p:cNvPr id="587782" name="Rectangle 5"/>
          <p:cNvSpPr/>
          <p:nvPr>
            <p:custDataLst>
              <p:tags r:id="rId3"/>
            </p:custDataLst>
          </p:nvPr>
        </p:nvSpPr>
        <p:spPr>
          <a:xfrm>
            <a:off x="1524001" y="3125272"/>
            <a:ext cx="184731" cy="369332"/>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587784" name="Rectangle 7"/>
          <p:cNvSpPr/>
          <p:nvPr>
            <p:custDataLst>
              <p:tags r:id="rId4"/>
            </p:custDataLst>
          </p:nvPr>
        </p:nvSpPr>
        <p:spPr>
          <a:xfrm>
            <a:off x="1524001" y="3130034"/>
            <a:ext cx="184731" cy="369332"/>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5"/>
            </p:custDataLst>
          </p:nvPr>
        </p:nvSpPr>
        <p:spPr>
          <a:xfrm>
            <a:off x="1991360" y="2708911"/>
            <a:ext cx="7743190" cy="2515235"/>
          </a:xfrm>
          <a:prstGeom prst="rect">
            <a:avLst/>
          </a:prstGeom>
          <a:noFill/>
        </p:spPr>
        <p:txBody>
          <a:bodyPr wrap="square">
            <a:spAutoFit/>
          </a:bodyPr>
          <a:lstStyle/>
          <a:p>
            <a:pPr>
              <a:lnSpc>
                <a:spcPct val="150000"/>
              </a:lnSpc>
              <a:defRPr/>
            </a:pPr>
            <a:r>
              <a:rPr lang="zh-CN" altLang="zh-CN" sz="2100" noProof="1">
                <a:solidFill>
                  <a:schemeClr val="dk1"/>
                </a:solidFill>
                <a:latin typeface="微软雅黑" panose="020B0503020204020204" pitchFamily="34" charset="-122"/>
                <a:ea typeface="微软雅黑" panose="020B0503020204020204" pitchFamily="34" charset="-122"/>
              </a:rPr>
              <a:t>式中每个元素为集合的分量，称为状态变量。</a:t>
            </a:r>
          </a:p>
          <a:p>
            <a:pPr marL="285750" indent="-285750">
              <a:lnSpc>
                <a:spcPct val="150000"/>
              </a:lnSpc>
              <a:buFont typeface="Wingdings" panose="05000000000000000000" charset="0"/>
              <a:buChar char="Ø"/>
              <a:defRPr/>
            </a:pPr>
            <a:r>
              <a:rPr lang="zh-CN" altLang="zh-CN" sz="2100" noProof="1">
                <a:solidFill>
                  <a:schemeClr val="dk1"/>
                </a:solidFill>
                <a:latin typeface="微软雅黑" panose="020B0503020204020204" pitchFamily="34" charset="-122"/>
                <a:ea typeface="微软雅黑" panose="020B0503020204020204" pitchFamily="34" charset="-122"/>
              </a:rPr>
              <a:t>每一个分量给予确定的值时，得到一个具体的状态</a:t>
            </a:r>
            <a:r>
              <a:rPr lang="zh-CN" altLang="en-US" sz="2100" noProof="1">
                <a:solidFill>
                  <a:schemeClr val="dk1"/>
                </a:solidFill>
                <a:latin typeface="微软雅黑" panose="020B0503020204020204" pitchFamily="34" charset="-122"/>
                <a:ea typeface="微软雅黑" panose="020B0503020204020204" pitchFamily="34" charset="-122"/>
              </a:rPr>
              <a:t>。</a:t>
            </a:r>
            <a:endParaRPr lang="zh-CN" altLang="zh-CN" sz="2100" noProof="1">
              <a:solidFill>
                <a:schemeClr val="dk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Ø"/>
              <a:defRPr/>
            </a:pPr>
            <a:r>
              <a:rPr lang="zh-CN" altLang="zh-CN" sz="2100" noProof="1">
                <a:solidFill>
                  <a:schemeClr val="dk1"/>
                </a:solidFill>
                <a:latin typeface="微软雅黑" panose="020B0503020204020204" pitchFamily="34" charset="-122"/>
                <a:ea typeface="微软雅黑" panose="020B0503020204020204" pitchFamily="34" charset="-122"/>
              </a:rPr>
              <a:t>任何一种类型的数据结构都可以用来描述状态，只要它有利于问题求解。</a:t>
            </a:r>
          </a:p>
          <a:p>
            <a:pPr marL="285750" indent="-285750">
              <a:lnSpc>
                <a:spcPct val="150000"/>
              </a:lnSpc>
              <a:buFont typeface="Wingdings" panose="05000000000000000000" charset="0"/>
              <a:buChar char="Ø"/>
              <a:defRPr/>
            </a:pPr>
            <a:r>
              <a:rPr lang="zh-CN" altLang="zh-CN" sz="2100" noProof="1">
                <a:solidFill>
                  <a:schemeClr val="dk1"/>
                </a:solidFill>
                <a:latin typeface="微软雅黑" panose="020B0503020204020204" pitchFamily="34" charset="-122"/>
                <a:ea typeface="微软雅黑" panose="020B0503020204020204" pitchFamily="34" charset="-122"/>
              </a:rPr>
              <a:t>在程序中用字符、数字、记录、数组、结构、对象等表示状态。</a:t>
            </a:r>
          </a:p>
        </p:txBody>
      </p:sp>
      <mc:AlternateContent xmlns:mc="http://schemas.openxmlformats.org/markup-compatibility/2006" xmlns:a14="http://schemas.microsoft.com/office/drawing/2010/main">
        <mc:Choice Requires="a14">
          <p:sp>
            <p:nvSpPr>
              <p:cNvPr id="2" name="文本框 1"/>
              <p:cNvSpPr txBox="1"/>
              <p:nvPr/>
            </p:nvSpPr>
            <p:spPr>
              <a:xfrm>
                <a:off x="4142688" y="2021384"/>
                <a:ext cx="36815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𝑄</m:t>
                      </m:r>
                      <m:r>
                        <a:rPr lang="zh-CN" altLang="en-US" sz="2800">
                          <a:latin typeface="Cambria Math" panose="02040503050406030204" pitchFamily="18" charset="0"/>
                        </a:rPr>
                        <m:t>=</m:t>
                      </m:r>
                      <m:sSup>
                        <m:sSupPr>
                          <m:ctrlPr>
                            <a:rPr lang="zh-CN" altLang="en-US" sz="2800" i="1">
                              <a:latin typeface="Cambria Math" panose="02040503050406030204" pitchFamily="18" charset="0"/>
                            </a:rPr>
                          </m:ctrlPr>
                        </m:sSupPr>
                        <m:e>
                          <m:d>
                            <m:dPr>
                              <m:begChr m:val="["/>
                              <m:end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𝑞</m:t>
                                  </m:r>
                                </m:e>
                                <m:sub>
                                  <m:r>
                                    <a:rPr lang="zh-CN" altLang="en-US" sz="2800">
                                      <a:latin typeface="Cambria Math" panose="02040503050406030204" pitchFamily="18" charset="0"/>
                                    </a:rPr>
                                    <m:t>1</m:t>
                                  </m:r>
                                </m:sub>
                              </m:sSub>
                              <m:r>
                                <a:rPr lang="zh-CN" altLang="en-US" sz="280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𝑞</m:t>
                                  </m:r>
                                </m:e>
                                <m:sub>
                                  <m:r>
                                    <a:rPr lang="zh-CN" altLang="en-US" sz="2800">
                                      <a:latin typeface="Cambria Math" panose="02040503050406030204" pitchFamily="18" charset="0"/>
                                    </a:rPr>
                                    <m:t>2</m:t>
                                  </m:r>
                                </m:sub>
                              </m:sSub>
                              <m:r>
                                <a:rPr lang="zh-CN" altLang="en-US" sz="280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𝑞</m:t>
                                  </m:r>
                                </m:e>
                                <m:sub>
                                  <m:r>
                                    <a:rPr lang="zh-CN" altLang="en-US" sz="2800" i="1">
                                      <a:latin typeface="Cambria Math" panose="02040503050406030204" pitchFamily="18" charset="0"/>
                                    </a:rPr>
                                    <m:t>𝑛</m:t>
                                  </m:r>
                                </m:sub>
                              </m:sSub>
                            </m:e>
                          </m:d>
                        </m:e>
                        <m:sup>
                          <m:r>
                            <a:rPr lang="zh-CN" altLang="en-US" sz="2800" i="1">
                              <a:latin typeface="Cambria Math" panose="02040503050406030204" pitchFamily="18" charset="0"/>
                            </a:rPr>
                            <m:t>𝑇</m:t>
                          </m:r>
                        </m:sup>
                      </m:sSup>
                    </m:oMath>
                  </m:oMathPara>
                </a14:m>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4142688" y="2021384"/>
                <a:ext cx="3681504" cy="430887"/>
              </a:xfrm>
              <a:prstGeom prst="rect">
                <a:avLst/>
              </a:prstGeom>
              <a:blipFill>
                <a:blip r:embed="rId10"/>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749806167"/>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p:nvPr>
            <p:custDataLst>
              <p:tags r:id="rId2"/>
            </p:custDataLst>
          </p:nvPr>
        </p:nvSpPr>
        <p:spPr>
          <a:xfrm>
            <a:off x="1774825" y="982663"/>
            <a:ext cx="8458200" cy="565604"/>
          </a:xfrm>
          <a:prstGeom prst="rect">
            <a:avLst/>
          </a:prstGeom>
          <a:noFill/>
          <a:ln w="9525">
            <a:noFill/>
          </a:ln>
        </p:spPr>
        <p:txBody>
          <a:bodyPr>
            <a:spAutoFit/>
          </a:bodyPr>
          <a:lstStyle/>
          <a:p>
            <a:pPr marL="457200" indent="-457200" algn="just">
              <a:lnSpc>
                <a:spcPct val="120000"/>
              </a:lnSpc>
              <a:spcBef>
                <a:spcPct val="40000"/>
              </a:spcBef>
              <a:buClr>
                <a:srgbClr val="0000FF"/>
              </a:buClr>
              <a:buFont typeface="Wingdings" panose="05000000000000000000" pitchFamily="2" charset="2"/>
              <a:buChar char="n"/>
            </a:pPr>
            <a:r>
              <a:rPr lang="en-US" altLang="en-US" sz="2800" b="1" dirty="0">
                <a:solidFill>
                  <a:srgbClr val="000000"/>
                </a:solidFill>
                <a:latin typeface="微软雅黑" panose="020B0503020204020204" pitchFamily="34" charset="-122"/>
                <a:ea typeface="微软雅黑" panose="020B0503020204020204" pitchFamily="34" charset="-122"/>
              </a:rPr>
              <a:t>操作</a:t>
            </a:r>
            <a:r>
              <a:rPr lang="en-US" altLang="en-US" sz="2800" dirty="0">
                <a:solidFill>
                  <a:srgbClr val="000000"/>
                </a:solidFill>
                <a:latin typeface="微软雅黑" panose="020B0503020204020204" pitchFamily="34" charset="-122"/>
                <a:ea typeface="微软雅黑" panose="020B0503020204020204" pitchFamily="34" charset="-122"/>
              </a:rPr>
              <a:t>：</a:t>
            </a:r>
            <a:r>
              <a:rPr lang="en-US" altLang="en-US" sz="2400" dirty="0">
                <a:solidFill>
                  <a:srgbClr val="000000"/>
                </a:solidFill>
                <a:latin typeface="微软雅黑" panose="020B0503020204020204" pitchFamily="34" charset="-122"/>
                <a:ea typeface="微软雅黑" panose="020B0503020204020204" pitchFamily="34" charset="-122"/>
              </a:rPr>
              <a:t>表示引起状态变化的过程型知识的一组关系或函数</a:t>
            </a:r>
          </a:p>
        </p:txBody>
      </p:sp>
      <p:graphicFrame>
        <p:nvGraphicFramePr>
          <p:cNvPr id="10246" name="Object 6"/>
          <p:cNvGraphicFramePr/>
          <p:nvPr/>
        </p:nvGraphicFramePr>
        <p:xfrm>
          <a:off x="3646488" y="1774826"/>
          <a:ext cx="3816350" cy="576263"/>
        </p:xfrm>
        <a:graphic>
          <a:graphicData uri="http://schemas.openxmlformats.org/presentationml/2006/ole">
            <mc:AlternateContent xmlns:mc="http://schemas.openxmlformats.org/markup-compatibility/2006">
              <mc:Choice xmlns:v="urn:schemas-microsoft-com:vml" Requires="v">
                <p:oleObj r:id="rId9" imgW="1206500" imgH="228600" progId="Equation.3">
                  <p:embed/>
                </p:oleObj>
              </mc:Choice>
              <mc:Fallback>
                <p:oleObj r:id="rId9" imgW="1206500" imgH="228600" progId="Equation.3">
                  <p:embed/>
                  <p:pic>
                    <p:nvPicPr>
                      <p:cNvPr id="10246" name="Object 6"/>
                      <p:cNvPicPr/>
                      <p:nvPr/>
                    </p:nvPicPr>
                    <p:blipFill>
                      <a:blip r:embed="rId10"/>
                      <a:stretch>
                        <a:fillRect/>
                      </a:stretch>
                    </p:blipFill>
                    <p:spPr>
                      <a:xfrm>
                        <a:off x="3646488" y="1774826"/>
                        <a:ext cx="3816350" cy="576263"/>
                      </a:xfrm>
                      <a:prstGeom prst="rect">
                        <a:avLst/>
                      </a:prstGeom>
                      <a:noFill/>
                      <a:ln w="38100">
                        <a:noFill/>
                        <a:miter/>
                      </a:ln>
                    </p:spPr>
                  </p:pic>
                </p:oleObj>
              </mc:Fallback>
            </mc:AlternateContent>
          </a:graphicData>
        </a:graphic>
      </p:graphicFrame>
      <p:sp>
        <p:nvSpPr>
          <p:cNvPr id="118786"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汉仪旗黑-85S" charset="0"/>
                <a:ea typeface="黑体" panose="02010609060101010101" charset="-122"/>
                <a:cs typeface="汉仪旗黑-85S" charset="0"/>
                <a:sym typeface="+mn-ea"/>
              </a:rPr>
              <a:t>5.2.1  状态空间表示法</a:t>
            </a:r>
          </a:p>
        </p:txBody>
      </p:sp>
      <p:sp>
        <p:nvSpPr>
          <p:cNvPr id="588805" name="文本框 2"/>
          <p:cNvSpPr txBox="1"/>
          <p:nvPr/>
        </p:nvSpPr>
        <p:spPr>
          <a:xfrm>
            <a:off x="2351088" y="2536826"/>
            <a:ext cx="5416868" cy="461665"/>
          </a:xfrm>
          <a:prstGeom prst="rect">
            <a:avLst/>
          </a:prstGeom>
          <a:noFill/>
          <a:ln w="9525">
            <a:noFill/>
          </a:ln>
        </p:spPr>
        <p:txBody>
          <a:bodyPr wrap="none">
            <a:spAutoFit/>
          </a:bodyPr>
          <a:lstStyle/>
          <a:p>
            <a:pPr eaLnBrk="1" hangingPunct="1"/>
            <a:r>
              <a:rPr lang="zh-CN" altLang="en-US" sz="2400" dirty="0">
                <a:solidFill>
                  <a:srgbClr val="0000FF"/>
                </a:solidFill>
                <a:latin typeface="Arial" panose="020B0604020202020204" pitchFamily="34" charset="0"/>
                <a:ea typeface="微软雅黑" panose="020B0503020204020204" pitchFamily="34" charset="-122"/>
                <a:sym typeface="微软雅黑" panose="020B0503020204020204" pitchFamily="34" charset="-122"/>
              </a:rPr>
              <a:t>操作算子的执行会导致问题状态的变迁</a:t>
            </a:r>
          </a:p>
        </p:txBody>
      </p:sp>
      <p:sp>
        <p:nvSpPr>
          <p:cNvPr id="7" name="Text Box 8"/>
          <p:cNvSpPr txBox="1"/>
          <p:nvPr>
            <p:custDataLst>
              <p:tags r:id="rId3"/>
            </p:custDataLst>
          </p:nvPr>
        </p:nvSpPr>
        <p:spPr>
          <a:xfrm>
            <a:off x="1774825" y="3297238"/>
            <a:ext cx="8458200" cy="1052512"/>
          </a:xfrm>
          <a:prstGeom prst="rect">
            <a:avLst/>
          </a:prstGeom>
          <a:noFill/>
          <a:ln w="9525">
            <a:noFill/>
          </a:ln>
        </p:spPr>
        <p:txBody>
          <a:bodyPr>
            <a:spAutoFit/>
          </a:bodyPr>
          <a:lstStyle/>
          <a:p>
            <a:pPr marL="457200" indent="-457200" algn="just">
              <a:lnSpc>
                <a:spcPct val="120000"/>
              </a:lnSpc>
              <a:spcBef>
                <a:spcPct val="40000"/>
              </a:spcBef>
              <a:buClr>
                <a:srgbClr val="0000FF"/>
              </a:buClr>
              <a:buFont typeface="Wingdings" panose="05000000000000000000" pitchFamily="2" charset="2"/>
              <a:buChar char="n"/>
            </a:pPr>
            <a:r>
              <a:rPr lang="en-US" altLang="en-US" sz="2800" b="1" dirty="0">
                <a:solidFill>
                  <a:srgbClr val="000000"/>
                </a:solidFill>
                <a:latin typeface="微软雅黑" panose="020B0503020204020204" pitchFamily="34" charset="-122"/>
                <a:ea typeface="微软雅黑" panose="020B0503020204020204" pitchFamily="34" charset="-122"/>
              </a:rPr>
              <a:t>算符</a:t>
            </a:r>
            <a:r>
              <a:rPr lang="en-US" altLang="en-US" sz="2800" dirty="0">
                <a:solidFill>
                  <a:srgbClr val="000000"/>
                </a:solidFill>
                <a:latin typeface="微软雅黑" panose="020B0503020204020204" pitchFamily="34" charset="-122"/>
                <a:ea typeface="微软雅黑" panose="020B0503020204020204" pitchFamily="34" charset="-122"/>
              </a:rPr>
              <a:t>：</a:t>
            </a:r>
            <a:r>
              <a:rPr lang="en-US" altLang="en-US" sz="2400" dirty="0">
                <a:solidFill>
                  <a:srgbClr val="000000"/>
                </a:solidFill>
                <a:latin typeface="微软雅黑" panose="020B0503020204020204" pitchFamily="34" charset="-122"/>
                <a:ea typeface="微软雅黑" panose="020B0503020204020204" pitchFamily="34" charset="-122"/>
              </a:rPr>
              <a:t>引起状态中某些分量发生变化，从而使问题从一个状态变为另一个状态的操作称为算符。</a:t>
            </a:r>
            <a:endParaRPr lang="en-US" altLang="en-US" sz="2000" dirty="0">
              <a:solidFill>
                <a:srgbClr val="000000"/>
              </a:solidFill>
              <a:latin typeface="微软雅黑" panose="020B0503020204020204" pitchFamily="34" charset="-122"/>
              <a:ea typeface="微软雅黑" panose="020B0503020204020204" pitchFamily="34" charset="-122"/>
            </a:endParaRPr>
          </a:p>
        </p:txBody>
      </p:sp>
      <p:graphicFrame>
        <p:nvGraphicFramePr>
          <p:cNvPr id="8" name="Group 3"/>
          <p:cNvGraphicFramePr>
            <a:graphicFrameLocks noGrp="1"/>
          </p:cNvGraphicFramePr>
          <p:nvPr/>
        </p:nvGraphicFramePr>
        <p:xfrm>
          <a:off x="2495550" y="4510088"/>
          <a:ext cx="2667000" cy="1619262"/>
        </p:xfrm>
        <a:graphic>
          <a:graphicData uri="http://schemas.openxmlformats.org/drawingml/2006/table">
            <a:tbl>
              <a:tblPr/>
              <a:tblGrid>
                <a:gridCol w="889000">
                  <a:extLst>
                    <a:ext uri="{9D8B030D-6E8A-4147-A177-3AD203B41FA5}">
                      <a16:colId xmlns:a16="http://schemas.microsoft.com/office/drawing/2014/main" val="20000"/>
                    </a:ext>
                  </a:extLst>
                </a:gridCol>
                <a:gridCol w="9398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5505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2</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1</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1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5</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8</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5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6</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 name="Group 21"/>
          <p:cNvGraphicFramePr>
            <a:graphicFrameLocks noGrp="1"/>
          </p:cNvGraphicFramePr>
          <p:nvPr/>
        </p:nvGraphicFramePr>
        <p:xfrm>
          <a:off x="6610350" y="4510089"/>
          <a:ext cx="2667000" cy="1651001"/>
        </p:xfrm>
        <a:graphic>
          <a:graphicData uri="http://schemas.openxmlformats.org/drawingml/2006/table">
            <a:tbl>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92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a:t>
                      </a:r>
                      <a:endParaRPr kumimoji="0" lang="zh-CN"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88843" name="Text Box 39"/>
          <p:cNvSpPr txBox="1"/>
          <p:nvPr>
            <p:custDataLst>
              <p:tags r:id="rId4"/>
            </p:custDataLst>
          </p:nvPr>
        </p:nvSpPr>
        <p:spPr>
          <a:xfrm>
            <a:off x="3287713" y="6288088"/>
            <a:ext cx="1371600" cy="398462"/>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状态</a:t>
            </a:r>
            <a:r>
              <a:rPr lang="en-US" altLang="zh-CN" sz="2000" b="1" dirty="0">
                <a:solidFill>
                  <a:srgbClr val="000000"/>
                </a:solidFill>
                <a:latin typeface="微软雅黑" panose="020B0503020204020204" pitchFamily="34" charset="-122"/>
                <a:ea typeface="微软雅黑" panose="020B0503020204020204" pitchFamily="34" charset="-122"/>
              </a:rPr>
              <a:t>A</a:t>
            </a:r>
            <a:endParaRPr lang="en-US" altLang="en-US" sz="2000" b="1" dirty="0">
              <a:solidFill>
                <a:srgbClr val="000000"/>
              </a:solidFill>
              <a:latin typeface="微软雅黑" panose="020B0503020204020204" pitchFamily="34" charset="-122"/>
              <a:ea typeface="微软雅黑" panose="020B0503020204020204" pitchFamily="34" charset="-122"/>
            </a:endParaRPr>
          </a:p>
        </p:txBody>
      </p:sp>
      <p:sp>
        <p:nvSpPr>
          <p:cNvPr id="588844" name="Text Box 40"/>
          <p:cNvSpPr txBox="1"/>
          <p:nvPr>
            <p:custDataLst>
              <p:tags r:id="rId5"/>
            </p:custDataLst>
          </p:nvPr>
        </p:nvSpPr>
        <p:spPr>
          <a:xfrm>
            <a:off x="7391400" y="6321426"/>
            <a:ext cx="13716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状态</a:t>
            </a:r>
            <a:r>
              <a:rPr lang="en-US" altLang="zh-CN" sz="2000" b="1" dirty="0">
                <a:solidFill>
                  <a:srgbClr val="000000"/>
                </a:solidFill>
                <a:latin typeface="微软雅黑" panose="020B0503020204020204" pitchFamily="34" charset="-122"/>
                <a:ea typeface="微软雅黑" panose="020B0503020204020204" pitchFamily="34" charset="-122"/>
              </a:rPr>
              <a:t>B</a:t>
            </a:r>
            <a:endParaRPr lang="en-US" altLang="en-US" sz="2000" b="1" dirty="0">
              <a:solidFill>
                <a:srgbClr val="000000"/>
              </a:solidFill>
              <a:latin typeface="微软雅黑" panose="020B0503020204020204" pitchFamily="34" charset="-122"/>
              <a:ea typeface="微软雅黑" panose="020B0503020204020204" pitchFamily="34" charset="-122"/>
            </a:endParaRPr>
          </a:p>
        </p:txBody>
      </p:sp>
      <p:grpSp>
        <p:nvGrpSpPr>
          <p:cNvPr id="588845" name="Group 41"/>
          <p:cNvGrpSpPr/>
          <p:nvPr/>
        </p:nvGrpSpPr>
        <p:grpSpPr>
          <a:xfrm>
            <a:off x="5314951" y="4730750"/>
            <a:ext cx="1141413" cy="685800"/>
            <a:chOff x="2448" y="2544"/>
            <a:chExt cx="719" cy="432"/>
          </a:xfrm>
        </p:grpSpPr>
        <p:sp>
          <p:nvSpPr>
            <p:cNvPr id="588846" name="AutoShape 42"/>
            <p:cNvSpPr/>
            <p:nvPr>
              <p:custDataLst>
                <p:tags r:id="rId6"/>
              </p:custDataLst>
            </p:nvPr>
          </p:nvSpPr>
          <p:spPr>
            <a:xfrm>
              <a:off x="2544" y="2784"/>
              <a:ext cx="528" cy="192"/>
            </a:xfrm>
            <a:prstGeom prst="rightArrow">
              <a:avLst>
                <a:gd name="adj1" fmla="val 50000"/>
                <a:gd name="adj2" fmla="val 68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588847" name="Text Box 43"/>
            <p:cNvSpPr txBox="1"/>
            <p:nvPr>
              <p:custDataLst>
                <p:tags r:id="rId7"/>
              </p:custDataLst>
            </p:nvPr>
          </p:nvSpPr>
          <p:spPr>
            <a:xfrm>
              <a:off x="2448" y="2544"/>
              <a:ext cx="719" cy="232"/>
            </a:xfrm>
            <a:prstGeom prst="rect">
              <a:avLst/>
            </a:prstGeom>
            <a:noFill/>
            <a:ln w="9525">
              <a:noFill/>
            </a:ln>
          </p:spPr>
          <p:txBody>
            <a:bodyPr>
              <a:spAutoFit/>
            </a:bodyPr>
            <a:lstStyle/>
            <a:p>
              <a:pPr algn="ctr" eaLnBrk="1" hangingPunct="1">
                <a:spcBef>
                  <a:spcPct val="50000"/>
                </a:spcBef>
              </a:pPr>
              <a:r>
                <a:rPr lang="en-US" altLang="en-US" b="1" dirty="0">
                  <a:solidFill>
                    <a:srgbClr val="000000"/>
                  </a:solidFill>
                  <a:latin typeface="微软雅黑" panose="020B0503020204020204" pitchFamily="34" charset="-122"/>
                  <a:ea typeface="微软雅黑" panose="020B0503020204020204" pitchFamily="34" charset="-122"/>
                </a:rPr>
                <a:t>算符</a:t>
              </a:r>
            </a:p>
          </p:txBody>
        </p:sp>
      </p:grpSp>
    </p:spTree>
    <p:custDataLst>
      <p:tags r:id="rId1"/>
    </p:custDataLst>
    <p:extLst>
      <p:ext uri="{BB962C8B-B14F-4D97-AF65-F5344CB8AC3E}">
        <p14:creationId xmlns:p14="http://schemas.microsoft.com/office/powerpoint/2010/main" val="3344898396"/>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2.3.3  </a:t>
            </a:r>
            <a:r>
              <a:rPr lang="zh-CN" altLang="en-US" b="1" dirty="0">
                <a:solidFill>
                  <a:schemeClr val="tx1"/>
                </a:solidFill>
                <a:latin typeface="仿宋" panose="02010609060101010101" pitchFamily="49" charset="-122"/>
                <a:ea typeface="仿宋" panose="02010609060101010101" pitchFamily="49" charset="-122"/>
              </a:rPr>
              <a:t>谓词公式</a:t>
            </a:r>
          </a:p>
        </p:txBody>
      </p:sp>
      <p:sp>
        <p:nvSpPr>
          <p:cNvPr id="33794" name="灯片编号占位符 3"/>
          <p:cNvSpPr>
            <a:spLocks noGrp="1"/>
          </p:cNvSpPr>
          <p:nvPr>
            <p:ph type="sldNum" sz="quarter" idx="12"/>
          </p:nvPr>
        </p:nvSpPr>
        <p:spPr>
          <a:noFill/>
        </p:spPr>
        <p:txBody>
          <a:bodyPr/>
          <a:lstStyle/>
          <a:p>
            <a:pPr fontAlgn="base">
              <a:spcBef>
                <a:spcPct val="0"/>
              </a:spcBef>
              <a:spcAft>
                <a:spcPct val="0"/>
              </a:spcAft>
            </a:pPr>
            <a:fld id="{001B9456-98DB-4EE6-8094-189815EFB1A9}"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42</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132099" name="Rectangle 3"/>
          <p:cNvSpPr>
            <a:spLocks noGrp="1" noChangeArrowheads="1"/>
          </p:cNvSpPr>
          <p:nvPr>
            <p:ph sz="quarter" idx="1"/>
          </p:nvPr>
        </p:nvSpPr>
        <p:spPr>
          <a:xfrm>
            <a:off x="1683544" y="1397019"/>
            <a:ext cx="8867775" cy="1227429"/>
          </a:xfrm>
        </p:spPr>
        <p:txBody>
          <a:bodyPr>
            <a:normAutofit fontScale="92500"/>
          </a:bodyPr>
          <a:lstStyle/>
          <a:p>
            <a:pPr marL="374650" indent="-374650">
              <a:spcBef>
                <a:spcPct val="50000"/>
              </a:spcBef>
              <a:buNone/>
              <a:tabLst>
                <a:tab pos="476250" algn="l"/>
              </a:tabLst>
            </a:pPr>
            <a:r>
              <a:rPr lang="en-US" altLang="zh-CN" b="1" dirty="0">
                <a:latin typeface="仿宋" panose="02010609060101010101" pitchFamily="49" charset="-122"/>
                <a:ea typeface="仿宋" panose="02010609060101010101" pitchFamily="49" charset="-122"/>
              </a:rPr>
              <a:t>  2</a:t>
            </a: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 </a:t>
            </a:r>
            <a:r>
              <a:rPr lang="zh-CN" altLang="en-US" b="1" dirty="0">
                <a:latin typeface="仿宋" panose="02010609060101010101" pitchFamily="49" charset="-122"/>
                <a:ea typeface="仿宋" panose="02010609060101010101" pitchFamily="49" charset="-122"/>
              </a:rPr>
              <a:t>连接词（连词）</a:t>
            </a:r>
          </a:p>
          <a:p>
            <a:pPr marL="374650" indent="-374650">
              <a:spcBef>
                <a:spcPct val="50000"/>
              </a:spcBef>
              <a:buNone/>
              <a:tabLst>
                <a:tab pos="476250" algn="l"/>
              </a:tabLst>
            </a:pPr>
            <a:r>
              <a:rPr lang="zh-CN" altLang="en-US" b="1" dirty="0">
                <a:latin typeface="仿宋" panose="02010609060101010101" pitchFamily="49" charset="-122"/>
                <a:ea typeface="仿宋" panose="02010609060101010101" pitchFamily="49" charset="-122"/>
                <a:cs typeface="Times New Roman" panose="02020603050405020304" pitchFamily="18" charset="0"/>
              </a:rPr>
              <a:t>（</a:t>
            </a:r>
            <a:r>
              <a:rPr lang="en-US" altLang="zh-CN" b="1" dirty="0">
                <a:latin typeface="仿宋" panose="02010609060101010101" pitchFamily="49" charset="-122"/>
                <a:ea typeface="仿宋" panose="02010609060101010101" pitchFamily="49" charset="-122"/>
                <a:cs typeface="Times New Roman" panose="02020603050405020304" pitchFamily="18" charset="0"/>
              </a:rPr>
              <a:t>4</a:t>
            </a:r>
            <a:r>
              <a:rPr lang="zh-CN" altLang="en-US" b="1" dirty="0">
                <a:latin typeface="仿宋" panose="02010609060101010101" pitchFamily="49" charset="-122"/>
                <a:ea typeface="仿宋" panose="02010609060101010101" pitchFamily="49" charset="-122"/>
                <a:cs typeface="Times New Roman" panose="02020603050405020304" pitchFamily="18" charset="0"/>
              </a:rPr>
              <a:t>）</a:t>
            </a:r>
            <a:r>
              <a:rPr lang="en-US" altLang="en-US"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：“蕴含”</a:t>
            </a:r>
            <a:r>
              <a:rPr lang="en-US" altLang="zh-CN"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cs typeface="Times New Roman" panose="02020603050405020304" pitchFamily="18" charset="0"/>
              </a:rPr>
              <a:t>implication</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或 “条件”</a:t>
            </a:r>
            <a:r>
              <a:rPr lang="en-US" altLang="zh-CN"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cs typeface="Times New Roman" panose="02020603050405020304" pitchFamily="18" charset="0"/>
              </a:rPr>
              <a:t>condition</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a:t>
            </a:r>
          </a:p>
          <a:p>
            <a:pPr marL="374650" indent="-374650">
              <a:spcBef>
                <a:spcPct val="50000"/>
              </a:spcBef>
              <a:buNone/>
              <a:tabLst>
                <a:tab pos="476250" algn="l"/>
              </a:tabLst>
            </a:pPr>
            <a:endParaRPr lang="en-US" altLang="zh-CN" b="1" dirty="0">
              <a:latin typeface="仿宋" panose="02010609060101010101" pitchFamily="49" charset="-122"/>
              <a:ea typeface="仿宋" panose="02010609060101010101" pitchFamily="49" charset="-122"/>
            </a:endParaRPr>
          </a:p>
        </p:txBody>
      </p:sp>
      <p:sp>
        <p:nvSpPr>
          <p:cNvPr id="33797" name="Rectangle 4"/>
          <p:cNvSpPr>
            <a:spLocks noChangeArrowheads="1"/>
          </p:cNvSpPr>
          <p:nvPr/>
        </p:nvSpPr>
        <p:spPr bwMode="auto">
          <a:xfrm>
            <a:off x="1524001" y="3172897"/>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132101" name="AutoShape 5"/>
          <p:cNvSpPr/>
          <p:nvPr/>
        </p:nvSpPr>
        <p:spPr bwMode="auto">
          <a:xfrm>
            <a:off x="2511673" y="2711263"/>
            <a:ext cx="7986713" cy="1160462"/>
          </a:xfrm>
          <a:prstGeom prst="accentBorderCallout1">
            <a:avLst>
              <a:gd name="adj1" fmla="val 9847"/>
              <a:gd name="adj2" fmla="val -954"/>
              <a:gd name="adj3" fmla="val -27634"/>
              <a:gd name="adj4" fmla="val -954"/>
            </a:avLst>
          </a:prstGeom>
          <a:gradFill rotWithShape="0">
            <a:gsLst>
              <a:gs pos="0">
                <a:schemeClr val="accent1"/>
              </a:gs>
              <a:gs pos="100000">
                <a:schemeClr val="bg1"/>
              </a:gs>
            </a:gsLst>
            <a:path path="rect">
              <a:fillToRect l="100000" t="100000"/>
            </a:path>
          </a:gradFill>
          <a:ln w="9525">
            <a:solidFill>
              <a:schemeClr val="tx1"/>
            </a:solidFill>
            <a:miter lim="800000"/>
          </a:ln>
        </p:spPr>
        <p:txBody>
          <a:bodyPr/>
          <a:lstStyle/>
          <a:p>
            <a:pPr algn="just" fontAlgn="base">
              <a:lnSpc>
                <a:spcPct val="120000"/>
              </a:lnSpc>
              <a:spcBef>
                <a:spcPct val="0"/>
              </a:spcBef>
              <a:spcAft>
                <a:spcPct val="0"/>
              </a:spcAft>
            </a:pPr>
            <a:r>
              <a:rPr lang="en-US" altLang="zh-CN" sz="2600" b="1" dirty="0">
                <a:solidFill>
                  <a:prstClr val="black"/>
                </a:solidFill>
                <a:latin typeface="Times New Roman" panose="02020603050405020304" pitchFamily="18" charset="0"/>
                <a:ea typeface="宋体" panose="02010600030101010101" pitchFamily="2" charset="-122"/>
              </a:rPr>
              <a:t>“</a:t>
            </a:r>
            <a:r>
              <a:rPr lang="zh-CN" altLang="en-US" sz="2600" b="1" dirty="0">
                <a:solidFill>
                  <a:prstClr val="black"/>
                </a:solidFill>
                <a:latin typeface="Times New Roman" panose="02020603050405020304" pitchFamily="18" charset="0"/>
                <a:ea typeface="宋体" panose="02010600030101010101" pitchFamily="2" charset="-122"/>
              </a:rPr>
              <a:t>如果刘华跑得最快，那么他取得冠军。” ：</a:t>
            </a:r>
          </a:p>
          <a:p>
            <a:pPr algn="just" fontAlgn="base">
              <a:lnSpc>
                <a:spcPct val="120000"/>
              </a:lnSpc>
              <a:spcBef>
                <a:spcPct val="0"/>
              </a:spcBef>
              <a:spcAft>
                <a:spcPct val="0"/>
              </a:spcAft>
            </a:pPr>
            <a:r>
              <a:rPr lang="zh-CN" altLang="en-US" sz="26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RUNS </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err="1">
                <a:solidFill>
                  <a:prstClr val="black"/>
                </a:solidFill>
                <a:latin typeface="Times New Roman" panose="02020603050405020304" pitchFamily="18" charset="0"/>
                <a:ea typeface="宋体" panose="02010600030101010101" pitchFamily="2" charset="-122"/>
              </a:rPr>
              <a:t>Liuhua</a:t>
            </a:r>
            <a:r>
              <a:rPr lang="zh-CN" altLang="en-US"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Faster</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1600" b="1" dirty="0">
                <a:solidFill>
                  <a:prstClr val="black"/>
                </a:solidFill>
                <a:latin typeface="Arial" panose="020B0604020202020204" pitchFamily="34"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WINS </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err="1">
                <a:solidFill>
                  <a:prstClr val="black"/>
                </a:solidFill>
                <a:latin typeface="Times New Roman" panose="02020603050405020304" pitchFamily="18" charset="0"/>
                <a:ea typeface="宋体" panose="02010600030101010101" pitchFamily="2" charset="-122"/>
              </a:rPr>
              <a:t>Liuhua</a:t>
            </a:r>
            <a:r>
              <a:rPr lang="en-US" altLang="zh-CN" sz="2400" b="1" i="1" dirty="0">
                <a:solidFill>
                  <a:prstClr val="black"/>
                </a:solidFill>
                <a:latin typeface="Times New Roman" panose="02020603050405020304" pitchFamily="18" charset="0"/>
                <a:ea typeface="宋体" panose="02010600030101010101" pitchFamily="2" charset="-122"/>
              </a:rPr>
              <a:t> </a:t>
            </a:r>
            <a:r>
              <a:rPr lang="zh-CN" altLang="en-US" sz="2400" b="1" dirty="0">
                <a:solidFill>
                  <a:prstClr val="black"/>
                </a:solidFill>
                <a:latin typeface="Times New Roman" panose="02020603050405020304" pitchFamily="18" charset="0"/>
                <a:ea typeface="宋体" panose="02010600030101010101" pitchFamily="2" charset="-122"/>
              </a:rPr>
              <a:t>，</a:t>
            </a:r>
            <a:r>
              <a:rPr lang="en-US" altLang="zh-CN" sz="2400" b="1" dirty="0" err="1">
                <a:solidFill>
                  <a:prstClr val="black"/>
                </a:solidFill>
                <a:latin typeface="Times New Roman" panose="02020603050405020304" pitchFamily="18" charset="0"/>
                <a:ea typeface="宋体" panose="02010600030101010101" pitchFamily="2" charset="-122"/>
              </a:rPr>
              <a:t>Fhampion</a:t>
            </a:r>
            <a:r>
              <a:rPr lang="en-US" altLang="zh-CN" sz="2400" b="1" dirty="0">
                <a:solidFill>
                  <a:prstClr val="black"/>
                </a:solidFill>
                <a:latin typeface="Times New Roman" panose="02020603050405020304" pitchFamily="18" charset="0"/>
                <a:ea typeface="宋体" panose="02010600030101010101" pitchFamily="2" charset="-122"/>
              </a:rPr>
              <a:t>)</a:t>
            </a:r>
          </a:p>
        </p:txBody>
      </p:sp>
      <p:sp>
        <p:nvSpPr>
          <p:cNvPr id="132104" name="Rectangle 8"/>
          <p:cNvSpPr>
            <a:spLocks noChangeArrowheads="1"/>
          </p:cNvSpPr>
          <p:nvPr/>
        </p:nvSpPr>
        <p:spPr bwMode="auto">
          <a:xfrm>
            <a:off x="1683544" y="3871725"/>
            <a:ext cx="9129713" cy="2105192"/>
          </a:xfrm>
          <a:prstGeom prst="rect">
            <a:avLst/>
          </a:prstGeom>
          <a:noFill/>
          <a:ln w="9525">
            <a:noFill/>
            <a:miter lim="800000"/>
          </a:ln>
        </p:spPr>
        <p:txBody>
          <a:bodyPr>
            <a:spAutoFit/>
          </a:bodyPr>
          <a:lstStyle/>
          <a:p>
            <a:pPr fontAlgn="base">
              <a:lnSpc>
                <a:spcPct val="120000"/>
              </a:lnSpc>
              <a:spcBef>
                <a:spcPct val="50000"/>
              </a:spcBef>
              <a:spcAft>
                <a:spcPct val="0"/>
              </a:spcAft>
              <a:buClr>
                <a:srgbClr val="CCB400"/>
              </a:buClr>
            </a:pPr>
            <a:r>
              <a:rPr lang="zh-CN" altLang="en-US"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3200" b="1" dirty="0">
                <a:solidFill>
                  <a:prstClr val="black"/>
                </a:solidFill>
                <a:latin typeface="Times New Roman" panose="02020603050405020304"/>
                <a:ea typeface="宋体" panose="02010600030101010101" pitchFamily="2" charset="-122"/>
                <a:cs typeface="Times New Roman" panose="02020603050405020304"/>
                <a:sym typeface="Wingdings 3" panose="05040102010807070707" pitchFamily="18" charset="2"/>
              </a:rPr>
              <a:t>↔</a:t>
            </a:r>
            <a:r>
              <a:rPr lang="zh-CN" altLang="en-US" sz="32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sym typeface="Wingdings 3" panose="05040102010807070707" pitchFamily="18" charset="2"/>
              </a:rPr>
              <a:t> </a:t>
            </a:r>
            <a:r>
              <a:rPr lang="zh-CN" altLang="en-US" sz="2800" b="1" dirty="0">
                <a:solidFill>
                  <a:prstClr val="black"/>
                </a:solidFill>
                <a:latin typeface="宋体" panose="02010600030101010101" pitchFamily="2" charset="-122"/>
                <a:ea typeface="宋体" panose="02010600030101010101" pitchFamily="2" charset="-122"/>
              </a:rPr>
              <a:t>：</a:t>
            </a:r>
            <a:r>
              <a:rPr lang="zh-CN" altLang="en-US" sz="2800" b="1" dirty="0">
                <a:solidFill>
                  <a:prstClr val="black"/>
                </a:solidFill>
                <a:latin typeface="Times New Roman" panose="02020603050405020304" pitchFamily="18" charset="0"/>
                <a:ea typeface="宋体" panose="02010600030101010101" pitchFamily="2" charset="-122"/>
              </a:rPr>
              <a:t>“</a:t>
            </a:r>
            <a:r>
              <a:rPr lang="zh-CN" altLang="en-US" sz="2800" b="1" dirty="0">
                <a:solidFill>
                  <a:prstClr val="black"/>
                </a:solidFill>
                <a:latin typeface="宋体" panose="02010600030101010101" pitchFamily="2" charset="-122"/>
                <a:ea typeface="宋体" panose="02010600030101010101" pitchFamily="2" charset="-122"/>
              </a:rPr>
              <a:t>等价</a:t>
            </a:r>
            <a:r>
              <a:rPr lang="zh-CN" altLang="en-US" sz="2800" b="1" dirty="0">
                <a:solidFill>
                  <a:prstClr val="black"/>
                </a:solidFill>
                <a:latin typeface="Times New Roman" panose="02020603050405020304" pitchFamily="18" charset="0"/>
                <a:ea typeface="宋体" panose="02010600030101010101" pitchFamily="2" charset="-122"/>
              </a:rPr>
              <a:t>”</a:t>
            </a:r>
            <a:r>
              <a:rPr lang="zh-CN" altLang="en-US" sz="2800" b="1" dirty="0">
                <a:solidFill>
                  <a:prstClr val="black"/>
                </a:solidFill>
                <a:latin typeface="宋体" panose="02010600030101010101" pitchFamily="2" charset="-122"/>
                <a:ea typeface="宋体" panose="02010600030101010101" pitchFamily="2" charset="-122"/>
              </a:rPr>
              <a:t>（</a:t>
            </a:r>
            <a:r>
              <a:rPr lang="en-US" altLang="zh-CN"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equivalence</a:t>
            </a:r>
            <a:r>
              <a:rPr lang="zh-CN" altLang="en-US" sz="2800" b="1" dirty="0">
                <a:solidFill>
                  <a:prstClr val="black"/>
                </a:solidFill>
                <a:latin typeface="宋体" panose="02010600030101010101" pitchFamily="2" charset="-122"/>
                <a:ea typeface="宋体" panose="02010600030101010101" pitchFamily="2" charset="-122"/>
              </a:rPr>
              <a:t>）或</a:t>
            </a:r>
            <a:r>
              <a:rPr lang="zh-CN" altLang="en-US" sz="2800" b="1" dirty="0">
                <a:solidFill>
                  <a:prstClr val="black"/>
                </a:solidFill>
                <a:latin typeface="Times New Roman" panose="02020603050405020304" pitchFamily="18" charset="0"/>
                <a:ea typeface="宋体" panose="02010600030101010101" pitchFamily="2" charset="-122"/>
              </a:rPr>
              <a:t>“</a:t>
            </a:r>
            <a:r>
              <a:rPr lang="zh-CN" altLang="en-US" sz="2800" b="1" dirty="0">
                <a:solidFill>
                  <a:prstClr val="black"/>
                </a:solidFill>
                <a:latin typeface="宋体" panose="02010600030101010101" pitchFamily="2" charset="-122"/>
                <a:ea typeface="宋体" panose="02010600030101010101" pitchFamily="2" charset="-122"/>
              </a:rPr>
              <a:t>双条件</a:t>
            </a:r>
            <a:r>
              <a:rPr lang="zh-CN" altLang="en-US" sz="2800" b="1" dirty="0">
                <a:solidFill>
                  <a:prstClr val="black"/>
                </a:solidFill>
                <a:latin typeface="Times New Roman" panose="02020603050405020304" pitchFamily="18" charset="0"/>
                <a:ea typeface="宋体" panose="02010600030101010101" pitchFamily="2" charset="-122"/>
              </a:rPr>
              <a:t>”</a:t>
            </a:r>
            <a:endParaRPr lang="zh-CN" altLang="en-US" sz="2800" b="1" dirty="0">
              <a:solidFill>
                <a:prstClr val="black"/>
              </a:solidFill>
              <a:latin typeface="宋体" panose="02010600030101010101" pitchFamily="2" charset="-122"/>
              <a:ea typeface="宋体" panose="02010600030101010101" pitchFamily="2" charset="-122"/>
            </a:endParaRPr>
          </a:p>
          <a:p>
            <a:pPr fontAlgn="base">
              <a:lnSpc>
                <a:spcPct val="120000"/>
              </a:lnSpc>
              <a:spcBef>
                <a:spcPct val="50000"/>
              </a:spcBef>
              <a:spcAft>
                <a:spcPct val="0"/>
              </a:spcAft>
              <a:buClr>
                <a:srgbClr val="CCB400"/>
              </a:buClr>
            </a:pPr>
            <a:r>
              <a:rPr lang="zh-CN" altLang="en-US" sz="2800" b="1" dirty="0">
                <a:solidFill>
                  <a:prstClr val="black"/>
                </a:solidFill>
                <a:latin typeface="宋体" panose="02010600030101010101" pitchFamily="2" charset="-122"/>
                <a:ea typeface="宋体" panose="02010600030101010101" pitchFamily="2" charset="-122"/>
              </a:rPr>
              <a:t> （</a:t>
            </a:r>
            <a:r>
              <a:rPr lang="en-US" altLang="zh-CN"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bicondition</a:t>
            </a:r>
            <a:r>
              <a:rPr lang="zh-CN" altLang="en-US" sz="2800" b="1" dirty="0">
                <a:solidFill>
                  <a:prstClr val="black"/>
                </a:solidFill>
                <a:latin typeface="宋体" panose="02010600030101010101" pitchFamily="2" charset="-122"/>
                <a:ea typeface="宋体" panose="02010600030101010101" pitchFamily="2" charset="-122"/>
              </a:rPr>
              <a:t>）。</a:t>
            </a:r>
          </a:p>
          <a:p>
            <a:pPr fontAlgn="base">
              <a:lnSpc>
                <a:spcPct val="120000"/>
              </a:lnSpc>
              <a:spcBef>
                <a:spcPct val="20000"/>
              </a:spcBef>
              <a:spcAft>
                <a:spcPct val="0"/>
              </a:spcAft>
              <a:buClr>
                <a:srgbClr val="CCB400"/>
              </a:buClr>
            </a:pPr>
            <a:r>
              <a:rPr lang="zh-CN" altLang="en-US" sz="2800" b="1" dirty="0">
                <a:solidFill>
                  <a:prstClr val="black"/>
                </a:solidFill>
                <a:latin typeface="宋体" panose="02010600030101010101" pitchFamily="2" charset="-122"/>
                <a:ea typeface="宋体" panose="02010600030101010101" pitchFamily="2" charset="-122"/>
              </a:rPr>
              <a:t>             </a:t>
            </a:r>
            <a:r>
              <a:rPr lang="en-US" altLang="zh-CN" sz="28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3200" b="1" dirty="0">
                <a:solidFill>
                  <a:prstClr val="black"/>
                </a:solidFill>
                <a:latin typeface="Times New Roman" panose="02020603050405020304"/>
                <a:ea typeface="宋体" panose="02010600030101010101" pitchFamily="2" charset="-122"/>
                <a:cs typeface="Times New Roman" panose="02020603050405020304"/>
                <a:sym typeface="Wingdings 3" panose="05040102010807070707" pitchFamily="18" charset="2"/>
              </a:rPr>
              <a:t>↔</a:t>
            </a:r>
            <a:r>
              <a:rPr lang="en-US" altLang="zh-CN" sz="32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sym typeface="Wingdings 3" panose="05040102010807070707" pitchFamily="18" charset="2"/>
              </a:rPr>
              <a:t> </a:t>
            </a:r>
            <a:r>
              <a:rPr lang="en-US" altLang="zh-CN" sz="28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2800" b="1" dirty="0">
                <a:solidFill>
                  <a:prstClr val="black"/>
                </a:solidFill>
                <a:latin typeface="宋体" panose="02010600030101010101" pitchFamily="2" charset="-122"/>
                <a:ea typeface="宋体" panose="02010600030101010101" pitchFamily="2" charset="-122"/>
              </a:rPr>
              <a:t>: </a:t>
            </a:r>
            <a:r>
              <a:rPr lang="en-US" altLang="zh-CN" sz="2800" b="1" dirty="0">
                <a:solidFill>
                  <a:prstClr val="black"/>
                </a:solidFill>
                <a:latin typeface="Times New Roman" panose="02020603050405020304" pitchFamily="18" charset="0"/>
                <a:ea typeface="宋体" panose="02010600030101010101" pitchFamily="2" charset="-122"/>
              </a:rPr>
              <a:t>“</a:t>
            </a:r>
            <a:r>
              <a:rPr lang="en-US" altLang="zh-CN" sz="28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800" b="1" dirty="0">
                <a:solidFill>
                  <a:prstClr val="black"/>
                </a:solidFill>
                <a:latin typeface="宋体" panose="02010600030101010101" pitchFamily="2" charset="-122"/>
                <a:ea typeface="宋体" panose="02010600030101010101" pitchFamily="2" charset="-122"/>
              </a:rPr>
              <a:t>当且仅当</a:t>
            </a:r>
            <a:r>
              <a:rPr lang="en-US" altLang="zh-CN" sz="28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2800" b="1" dirty="0">
                <a:solidFill>
                  <a:prstClr val="black"/>
                </a:solidFill>
                <a:latin typeface="Times New Roman" panose="02020603050405020304" pitchFamily="18" charset="0"/>
                <a:ea typeface="宋体" panose="02010600030101010101" pitchFamily="2" charset="-122"/>
              </a:rPr>
              <a:t>”</a:t>
            </a:r>
            <a:r>
              <a:rPr lang="zh-CN" altLang="en-US" sz="2800" b="1" dirty="0">
                <a:solidFill>
                  <a:prstClr val="black"/>
                </a:solidFill>
                <a:latin typeface="宋体" panose="02010600030101010101" pitchFamily="2" charset="-122"/>
                <a:ea typeface="宋体" panose="02010600030101010101" pitchFamily="2" charset="-122"/>
              </a:rPr>
              <a:t>。</a:t>
            </a:r>
            <a:r>
              <a:rPr lang="zh-CN" altLang="en-US" sz="2800" b="1" dirty="0">
                <a:solidFill>
                  <a:prstClr val="black"/>
                </a:solidFill>
                <a:latin typeface="Arial" panose="020B0604020202020204" pitchFamily="34" charset="0"/>
                <a:ea typeface="宋体" panose="02010600030101010101" pitchFamily="2" charset="-122"/>
              </a:rPr>
              <a:t> </a:t>
            </a:r>
          </a:p>
        </p:txBody>
      </p:sp>
    </p:spTree>
    <p:extLst>
      <p:ext uri="{BB962C8B-B14F-4D97-AF65-F5344CB8AC3E}">
        <p14:creationId xmlns:p14="http://schemas.microsoft.com/office/powerpoint/2010/main" val="37381368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2099"/>
                                        </p:tgtEl>
                                        <p:attrNameLst>
                                          <p:attrName>style.visibility</p:attrName>
                                        </p:attrNameLst>
                                      </p:cBhvr>
                                      <p:to>
                                        <p:strVal val="visible"/>
                                      </p:to>
                                    </p:set>
                                    <p:animEffect transition="in" filter="blinds(horizontal)">
                                      <p:cBhvr>
                                        <p:cTn id="7" dur="500"/>
                                        <p:tgtEl>
                                          <p:spTgt spid="13209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2101"/>
                                        </p:tgtEl>
                                        <p:attrNameLst>
                                          <p:attrName>style.visibility</p:attrName>
                                        </p:attrNameLst>
                                      </p:cBhvr>
                                      <p:to>
                                        <p:strVal val="visible"/>
                                      </p:to>
                                    </p:set>
                                  </p:childTnLst>
                                  <p:subTnLst>
                                    <p:set>
                                      <p:cBhvr override="childStyle">
                                        <p:cTn dur="1" fill="hold" display="0" masterRel="nextClick" afterEffect="1"/>
                                        <p:tgtEl>
                                          <p:spTgt spid="132101"/>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32104"/>
                                        </p:tgtEl>
                                        <p:attrNameLst>
                                          <p:attrName>style.visibility</p:attrName>
                                        </p:attrNameLst>
                                      </p:cBhvr>
                                      <p:to>
                                        <p:strVal val="visible"/>
                                      </p:to>
                                    </p:set>
                                    <p:anim calcmode="lin" valueType="num">
                                      <p:cBhvr additive="base">
                                        <p:cTn id="16" dur="500" fill="hold"/>
                                        <p:tgtEl>
                                          <p:spTgt spid="132104"/>
                                        </p:tgtEl>
                                        <p:attrNameLst>
                                          <p:attrName>ppt_x</p:attrName>
                                        </p:attrNameLst>
                                      </p:cBhvr>
                                      <p:tavLst>
                                        <p:tav tm="0">
                                          <p:val>
                                            <p:strVal val="0-#ppt_w/2"/>
                                          </p:val>
                                        </p:tav>
                                        <p:tav tm="100000">
                                          <p:val>
                                            <p:strVal val="#ppt_x"/>
                                          </p:val>
                                        </p:tav>
                                      </p:tavLst>
                                    </p:anim>
                                    <p:anim calcmode="lin" valueType="num">
                                      <p:cBhvr additive="base">
                                        <p:cTn id="17" dur="500" fill="hold"/>
                                        <p:tgtEl>
                                          <p:spTgt spid="132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autoUpdateAnimBg="0"/>
      <p:bldP spid="132101" grpId="0" animBg="1" autoUpdateAnimBg="0"/>
      <p:bldP spid="132104" grpId="0" autoUpdateAnimBg="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汉仪旗黑-85S" charset="0"/>
                <a:ea typeface="黑体" panose="02010609060101010101" charset="-122"/>
                <a:cs typeface="汉仪旗黑-85S" charset="0"/>
                <a:sym typeface="+mn-ea"/>
              </a:rPr>
              <a:t>5.2.1  状态空间表示法</a:t>
            </a:r>
          </a:p>
        </p:txBody>
      </p:sp>
      <p:sp>
        <p:nvSpPr>
          <p:cNvPr id="12291" name="Rectangle 3"/>
          <p:cNvSpPr>
            <a:spLocks noGrp="1"/>
          </p:cNvSpPr>
          <p:nvPr/>
        </p:nvSpPr>
        <p:spPr>
          <a:xfrm>
            <a:off x="1774825" y="908051"/>
            <a:ext cx="8642350" cy="5400675"/>
          </a:xfrm>
          <a:prstGeom prst="rect">
            <a:avLst/>
          </a:prstGeom>
          <a:noFill/>
          <a:ln w="9525">
            <a:noFill/>
          </a:ln>
        </p:spPr>
        <p:txBody>
          <a:bodyPr/>
          <a:lstStyle/>
          <a:p>
            <a:pPr marL="457200" indent="-457200">
              <a:lnSpc>
                <a:spcPct val="120000"/>
              </a:lnSpc>
              <a:spcBef>
                <a:spcPct val="40000"/>
              </a:spcBef>
              <a:buClr>
                <a:schemeClr val="accent2"/>
              </a:buClr>
              <a:buFont typeface="Wingdings" panose="05000000000000000000" pitchFamily="2" charset="2"/>
              <a:buChar char="n"/>
            </a:pPr>
            <a:r>
              <a:rPr lang="zh-CN" altLang="en-US" sz="2800" b="1" dirty="0">
                <a:latin typeface="Arial" panose="020B0604020202020204" pitchFamily="34" charset="0"/>
                <a:ea typeface="微软雅黑" panose="020B0503020204020204" pitchFamily="34" charset="-122"/>
              </a:rPr>
              <a:t>状态空间</a:t>
            </a:r>
            <a:r>
              <a:rPr lang="zh-CN" altLang="en-US" sz="2800" dirty="0">
                <a:latin typeface="Arial" panose="020B0604020202020204" pitchFamily="34" charset="0"/>
                <a:ea typeface="微软雅黑" panose="020B0503020204020204" pitchFamily="34" charset="-122"/>
              </a:rPr>
              <a:t>：由问题的全部状态及一切可用的算符所构成的集合称为问题的状态空间，常用一个三元组表示：          </a:t>
            </a:r>
          </a:p>
        </p:txBody>
      </p:sp>
      <p:graphicFrame>
        <p:nvGraphicFramePr>
          <p:cNvPr id="12292" name="Object 4"/>
          <p:cNvGraphicFramePr/>
          <p:nvPr/>
        </p:nvGraphicFramePr>
        <p:xfrm>
          <a:off x="4762501" y="2305051"/>
          <a:ext cx="1870075" cy="447675"/>
        </p:xfrm>
        <a:graphic>
          <a:graphicData uri="http://schemas.openxmlformats.org/presentationml/2006/ole">
            <mc:AlternateContent xmlns:mc="http://schemas.openxmlformats.org/markup-compatibility/2006">
              <mc:Choice xmlns:v="urn:schemas-microsoft-com:vml" Requires="v">
                <p:oleObj r:id="rId3" imgW="584200" imgH="203200" progId="Equation.3">
                  <p:embed/>
                </p:oleObj>
              </mc:Choice>
              <mc:Fallback>
                <p:oleObj r:id="rId3" imgW="584200" imgH="203200" progId="Equation.3">
                  <p:embed/>
                  <p:pic>
                    <p:nvPicPr>
                      <p:cNvPr id="12292" name="Object 4"/>
                      <p:cNvPicPr/>
                      <p:nvPr/>
                    </p:nvPicPr>
                    <p:blipFill>
                      <a:blip r:embed="rId4"/>
                      <a:stretch>
                        <a:fillRect/>
                      </a:stretch>
                    </p:blipFill>
                    <p:spPr>
                      <a:xfrm>
                        <a:off x="4762501" y="2305051"/>
                        <a:ext cx="1870075" cy="447675"/>
                      </a:xfrm>
                      <a:prstGeom prst="rect">
                        <a:avLst/>
                      </a:prstGeom>
                      <a:noFill/>
                      <a:ln w="38100">
                        <a:noFill/>
                        <a:miter/>
                      </a:ln>
                    </p:spPr>
                  </p:pic>
                </p:oleObj>
              </mc:Fallback>
            </mc:AlternateContent>
          </a:graphicData>
        </a:graphic>
      </p:graphicFrame>
      <p:grpSp>
        <p:nvGrpSpPr>
          <p:cNvPr id="2" name="Group 27"/>
          <p:cNvGrpSpPr/>
          <p:nvPr/>
        </p:nvGrpSpPr>
        <p:grpSpPr>
          <a:xfrm>
            <a:off x="2135188" y="2997201"/>
            <a:ext cx="7994650" cy="1649413"/>
            <a:chOff x="384" y="2112"/>
            <a:chExt cx="4944" cy="1039"/>
          </a:xfrm>
        </p:grpSpPr>
        <p:sp>
          <p:nvSpPr>
            <p:cNvPr id="589831" name="Text Box 23"/>
            <p:cNvSpPr txBox="1"/>
            <p:nvPr/>
          </p:nvSpPr>
          <p:spPr>
            <a:xfrm>
              <a:off x="384" y="2112"/>
              <a:ext cx="4944" cy="1039"/>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eaLnBrk="1" hangingPunct="1">
                <a:lnSpc>
                  <a:spcPct val="120000"/>
                </a:lnSpc>
                <a:spcBef>
                  <a:spcPct val="10000"/>
                </a:spcBef>
                <a:buClr>
                  <a:schemeClr val="accent2"/>
                </a:buClr>
                <a:buFont typeface="Wingdings" panose="05000000000000000000" pitchFamily="2" charset="2"/>
              </a:pPr>
              <a:r>
                <a:rPr lang="en-US" altLang="zh-CN" sz="2800" dirty="0">
                  <a:latin typeface="Arial" panose="020B0604020202020204" pitchFamily="34" charset="0"/>
                </a:rPr>
                <a:t>     </a:t>
              </a:r>
              <a:r>
                <a:rPr lang="zh-CN" altLang="en-US" sz="2600" dirty="0">
                  <a:latin typeface="Arial" panose="020B0604020202020204" pitchFamily="34" charset="0"/>
                </a:rPr>
                <a:t>：状态集合      </a:t>
              </a:r>
            </a:p>
            <a:p>
              <a:pPr eaLnBrk="1" hangingPunct="1">
                <a:lnSpc>
                  <a:spcPct val="120000"/>
                </a:lnSpc>
                <a:spcBef>
                  <a:spcPct val="10000"/>
                </a:spcBef>
                <a:buClr>
                  <a:schemeClr val="accent2"/>
                </a:buClr>
                <a:buFont typeface="Wingdings" panose="05000000000000000000" pitchFamily="2" charset="2"/>
              </a:pPr>
              <a:r>
                <a:rPr lang="zh-CN" altLang="en-US" sz="2600" dirty="0">
                  <a:latin typeface="Arial" panose="020B0604020202020204" pitchFamily="34" charset="0"/>
                </a:rPr>
                <a:t>     ：算符集合 </a:t>
              </a:r>
            </a:p>
            <a:p>
              <a:pPr eaLnBrk="1" hangingPunct="1">
                <a:lnSpc>
                  <a:spcPct val="120000"/>
                </a:lnSpc>
                <a:spcBef>
                  <a:spcPct val="10000"/>
                </a:spcBef>
                <a:buClr>
                  <a:schemeClr val="accent2"/>
                </a:buClr>
                <a:buFont typeface="Wingdings" panose="05000000000000000000" pitchFamily="2" charset="2"/>
              </a:pPr>
              <a:r>
                <a:rPr lang="zh-CN" altLang="en-US" sz="2600" dirty="0">
                  <a:latin typeface="Arial" panose="020B0604020202020204" pitchFamily="34" charset="0"/>
                </a:rPr>
                <a:t>     ：目标状态的集合</a:t>
              </a:r>
            </a:p>
          </p:txBody>
        </p:sp>
        <p:graphicFrame>
          <p:nvGraphicFramePr>
            <p:cNvPr id="589832" name="Object 8"/>
            <p:cNvGraphicFramePr/>
            <p:nvPr/>
          </p:nvGraphicFramePr>
          <p:xfrm>
            <a:off x="517" y="2504"/>
            <a:ext cx="202" cy="223"/>
          </p:xfrm>
          <a:graphic>
            <a:graphicData uri="http://schemas.openxmlformats.org/presentationml/2006/ole">
              <mc:AlternateContent xmlns:mc="http://schemas.openxmlformats.org/markup-compatibility/2006">
                <mc:Choice xmlns:v="urn:schemas-microsoft-com:vml" Requires="v">
                  <p:oleObj r:id="rId5" imgW="152400" imgH="165100" progId="Equation.3">
                    <p:embed/>
                  </p:oleObj>
                </mc:Choice>
                <mc:Fallback>
                  <p:oleObj r:id="rId5" imgW="152400" imgH="165100" progId="Equation.3">
                    <p:embed/>
                    <p:pic>
                      <p:nvPicPr>
                        <p:cNvPr id="589832" name="Object 8"/>
                        <p:cNvPicPr/>
                        <p:nvPr/>
                      </p:nvPicPr>
                      <p:blipFill>
                        <a:blip r:embed="rId6"/>
                        <a:stretch>
                          <a:fillRect/>
                        </a:stretch>
                      </p:blipFill>
                      <p:spPr>
                        <a:xfrm>
                          <a:off x="517" y="2504"/>
                          <a:ext cx="202" cy="223"/>
                        </a:xfrm>
                        <a:prstGeom prst="rect">
                          <a:avLst/>
                        </a:prstGeom>
                        <a:noFill/>
                        <a:ln w="38100">
                          <a:noFill/>
                          <a:miter/>
                        </a:ln>
                      </p:spPr>
                    </p:pic>
                  </p:oleObj>
                </mc:Fallback>
              </mc:AlternateContent>
            </a:graphicData>
          </a:graphic>
        </p:graphicFrame>
        <p:graphicFrame>
          <p:nvGraphicFramePr>
            <p:cNvPr id="589833" name="Object 10"/>
            <p:cNvGraphicFramePr/>
            <p:nvPr/>
          </p:nvGraphicFramePr>
          <p:xfrm>
            <a:off x="506" y="2837"/>
            <a:ext cx="209" cy="277"/>
          </p:xfrm>
          <a:graphic>
            <a:graphicData uri="http://schemas.openxmlformats.org/presentationml/2006/ole">
              <mc:AlternateContent xmlns:mc="http://schemas.openxmlformats.org/markup-compatibility/2006">
                <mc:Choice xmlns:v="urn:schemas-microsoft-com:vml" Requires="v">
                  <p:oleObj r:id="rId7" imgW="139700" imgH="165100" progId="Equation.3">
                    <p:embed/>
                  </p:oleObj>
                </mc:Choice>
                <mc:Fallback>
                  <p:oleObj r:id="rId7" imgW="139700" imgH="165100" progId="Equation.3">
                    <p:embed/>
                    <p:pic>
                      <p:nvPicPr>
                        <p:cNvPr id="589833" name="Object 10"/>
                        <p:cNvPicPr/>
                        <p:nvPr/>
                      </p:nvPicPr>
                      <p:blipFill>
                        <a:blip r:embed="rId8"/>
                        <a:stretch>
                          <a:fillRect/>
                        </a:stretch>
                      </p:blipFill>
                      <p:spPr>
                        <a:xfrm>
                          <a:off x="506" y="2837"/>
                          <a:ext cx="209" cy="277"/>
                        </a:xfrm>
                        <a:prstGeom prst="rect">
                          <a:avLst/>
                        </a:prstGeom>
                        <a:noFill/>
                        <a:ln w="38100">
                          <a:noFill/>
                          <a:miter/>
                        </a:ln>
                      </p:spPr>
                    </p:pic>
                  </p:oleObj>
                </mc:Fallback>
              </mc:AlternateContent>
            </a:graphicData>
          </a:graphic>
        </p:graphicFrame>
        <p:graphicFrame>
          <p:nvGraphicFramePr>
            <p:cNvPr id="589834" name="Object 18"/>
            <p:cNvGraphicFramePr/>
            <p:nvPr/>
          </p:nvGraphicFramePr>
          <p:xfrm>
            <a:off x="506" y="2160"/>
            <a:ext cx="214" cy="272"/>
          </p:xfrm>
          <a:graphic>
            <a:graphicData uri="http://schemas.openxmlformats.org/presentationml/2006/ole">
              <mc:AlternateContent xmlns:mc="http://schemas.openxmlformats.org/markup-compatibility/2006">
                <mc:Choice xmlns:v="urn:schemas-microsoft-com:vml" Requires="v">
                  <p:oleObj r:id="rId9" imgW="139700" imgH="177800" progId="Equation.3">
                    <p:embed/>
                  </p:oleObj>
                </mc:Choice>
                <mc:Fallback>
                  <p:oleObj r:id="rId9" imgW="139700" imgH="177800" progId="Equation.3">
                    <p:embed/>
                    <p:pic>
                      <p:nvPicPr>
                        <p:cNvPr id="589834" name="Object 18"/>
                        <p:cNvPicPr/>
                        <p:nvPr/>
                      </p:nvPicPr>
                      <p:blipFill>
                        <a:blip r:embed="rId10"/>
                        <a:stretch>
                          <a:fillRect/>
                        </a:stretch>
                      </p:blipFill>
                      <p:spPr>
                        <a:xfrm>
                          <a:off x="506" y="2160"/>
                          <a:ext cx="214" cy="272"/>
                        </a:xfrm>
                        <a:prstGeom prst="rect">
                          <a:avLst/>
                        </a:prstGeom>
                        <a:noFill/>
                        <a:ln w="38100">
                          <a:noFill/>
                          <a:miter/>
                        </a:ln>
                      </p:spPr>
                    </p:pic>
                  </p:oleObj>
                </mc:Fallback>
              </mc:AlternateContent>
            </a:graphicData>
          </a:graphic>
        </p:graphicFrame>
      </p:grpSp>
      <p:sp>
        <p:nvSpPr>
          <p:cNvPr id="589830" name="文本框 3"/>
          <p:cNvSpPr txBox="1"/>
          <p:nvPr/>
        </p:nvSpPr>
        <p:spPr>
          <a:xfrm>
            <a:off x="2021840" y="5013325"/>
            <a:ext cx="8221980" cy="1284006"/>
          </a:xfrm>
          <a:prstGeom prst="rect">
            <a:avLst/>
          </a:prstGeom>
          <a:noFill/>
          <a:ln w="9525">
            <a:noFill/>
          </a:ln>
        </p:spPr>
        <p:txBody>
          <a:bodyPr wrap="square">
            <a:spAutoFit/>
          </a:bodyPr>
          <a:lstStyle/>
          <a:p>
            <a:pPr eaLnBrk="1" hangingPunct="1">
              <a:lnSpc>
                <a:spcPct val="150000"/>
              </a:lnSpc>
            </a:pPr>
            <a:r>
              <a:rPr lang="zh-CN" altLang="en-US" sz="2800" b="1" dirty="0">
                <a:solidFill>
                  <a:srgbClr val="FF0000"/>
                </a:solidFill>
                <a:latin typeface="黑体" panose="02010609060101010101" charset="-122"/>
                <a:ea typeface="黑体" panose="02010609060101010101" charset="-122"/>
              </a:rPr>
              <a:t>问题的状态空间</a:t>
            </a:r>
            <a:r>
              <a:rPr lang="zh-CN" altLang="en-US" sz="2800" b="1" dirty="0">
                <a:solidFill>
                  <a:srgbClr val="0000CC"/>
                </a:solidFill>
                <a:latin typeface="黑体" panose="02010609060101010101" charset="-122"/>
                <a:ea typeface="黑体" panose="02010609060101010101" charset="-122"/>
              </a:rPr>
              <a:t>是一个表示该问题的全部可能状态及其变迁的</a:t>
            </a:r>
            <a:r>
              <a:rPr lang="zh-CN" altLang="en-US" sz="2800" b="1" dirty="0">
                <a:solidFill>
                  <a:srgbClr val="FF0000"/>
                </a:solidFill>
                <a:latin typeface="黑体" panose="02010609060101010101" charset="-122"/>
                <a:ea typeface="黑体" panose="02010609060101010101" charset="-122"/>
              </a:rPr>
              <a:t>有向图</a:t>
            </a:r>
            <a:r>
              <a:rPr lang="zh-CN" altLang="en-US" sz="2800" b="1" dirty="0">
                <a:solidFill>
                  <a:srgbClr val="0000CC"/>
                </a:solidFill>
                <a:latin typeface="黑体" panose="02010609060101010101" charset="-122"/>
                <a:ea typeface="黑体" panose="02010609060101010101" charset="-122"/>
              </a:rPr>
              <a:t>。 </a:t>
            </a:r>
          </a:p>
        </p:txBody>
      </p:sp>
    </p:spTree>
    <p:custDataLst>
      <p:tags r:id="rId1"/>
    </p:custDataLst>
    <p:extLst>
      <p:ext uri="{BB962C8B-B14F-4D97-AF65-F5344CB8AC3E}">
        <p14:creationId xmlns:p14="http://schemas.microsoft.com/office/powerpoint/2010/main" val="94014066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dissolve">
                                      <p:cBhvr>
                                        <p:cTn id="7" dur="500"/>
                                        <p:tgtEl>
                                          <p:spTgt spid="1229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ppt_w/2"/>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89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30" grpId="0"/>
      <p:bldP spid="589830" grpId="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3"/>
          <p:cNvSpPr>
            <a:spLocks noGrp="1"/>
          </p:cNvSpPr>
          <p:nvPr/>
        </p:nvSpPr>
        <p:spPr>
          <a:xfrm>
            <a:off x="1811339" y="1066800"/>
            <a:ext cx="8893175" cy="1600200"/>
          </a:xfrm>
          <a:prstGeom prst="rect">
            <a:avLst/>
          </a:prstGeom>
          <a:noFill/>
          <a:ln w="9525">
            <a:noFill/>
          </a:ln>
        </p:spPr>
        <p:txBody>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indent="-457200">
              <a:buFont typeface="Wingdings" panose="05000000000000000000" charset="0"/>
              <a:buChar char="n"/>
              <a:defRPr/>
            </a:pPr>
            <a:r>
              <a:rPr lang="zh-CN" altLang="en-US" b="1" noProof="1"/>
              <a:t>求解路径</a:t>
            </a:r>
            <a:r>
              <a:rPr lang="zh-CN" altLang="en-US" noProof="1"/>
              <a:t>：从初始状态     结点到目标     结点的路径。 </a:t>
            </a:r>
          </a:p>
          <a:p>
            <a:pPr>
              <a:buNone/>
              <a:defRPr/>
            </a:pPr>
            <a:r>
              <a:rPr lang="zh-CN" altLang="en-US" noProof="1"/>
              <a:t>                       </a:t>
            </a:r>
          </a:p>
        </p:txBody>
      </p:sp>
      <p:graphicFrame>
        <p:nvGraphicFramePr>
          <p:cNvPr id="590851" name="Object 4"/>
          <p:cNvGraphicFramePr/>
          <p:nvPr/>
        </p:nvGraphicFramePr>
        <p:xfrm>
          <a:off x="5997576" y="1243014"/>
          <a:ext cx="339725" cy="363537"/>
        </p:xfrm>
        <a:graphic>
          <a:graphicData uri="http://schemas.openxmlformats.org/presentationml/2006/ole">
            <mc:AlternateContent xmlns:mc="http://schemas.openxmlformats.org/markup-compatibility/2006">
              <mc:Choice xmlns:v="urn:schemas-microsoft-com:vml" Requires="v">
                <p:oleObj r:id="rId4" imgW="139700" imgH="165100" progId="Equation.3">
                  <p:embed/>
                </p:oleObj>
              </mc:Choice>
              <mc:Fallback>
                <p:oleObj r:id="rId4" imgW="139700" imgH="165100" progId="Equation.3">
                  <p:embed/>
                  <p:pic>
                    <p:nvPicPr>
                      <p:cNvPr id="590851" name="Object 4"/>
                      <p:cNvPicPr/>
                      <p:nvPr/>
                    </p:nvPicPr>
                    <p:blipFill>
                      <a:blip r:embed="rId5"/>
                      <a:stretch>
                        <a:fillRect/>
                      </a:stretch>
                    </p:blipFill>
                    <p:spPr>
                      <a:xfrm>
                        <a:off x="5997576" y="1243014"/>
                        <a:ext cx="339725" cy="363537"/>
                      </a:xfrm>
                      <a:prstGeom prst="rect">
                        <a:avLst/>
                      </a:prstGeom>
                      <a:noFill/>
                      <a:ln w="38100">
                        <a:noFill/>
                        <a:miter/>
                      </a:ln>
                    </p:spPr>
                  </p:pic>
                </p:oleObj>
              </mc:Fallback>
            </mc:AlternateContent>
          </a:graphicData>
        </a:graphic>
      </p:graphicFrame>
      <p:graphicFrame>
        <p:nvGraphicFramePr>
          <p:cNvPr id="590852" name="Object 6"/>
          <p:cNvGraphicFramePr/>
          <p:nvPr/>
        </p:nvGraphicFramePr>
        <p:xfrm>
          <a:off x="8255953" y="1206500"/>
          <a:ext cx="385762" cy="431800"/>
        </p:xfrm>
        <a:graphic>
          <a:graphicData uri="http://schemas.openxmlformats.org/presentationml/2006/ole">
            <mc:AlternateContent xmlns:mc="http://schemas.openxmlformats.org/markup-compatibility/2006">
              <mc:Choice xmlns:v="urn:schemas-microsoft-com:vml" Requires="v">
                <p:oleObj r:id="rId6" imgW="165100" imgH="177800" progId="Equation.3">
                  <p:embed/>
                </p:oleObj>
              </mc:Choice>
              <mc:Fallback>
                <p:oleObj r:id="rId6" imgW="165100" imgH="177800" progId="Equation.3">
                  <p:embed/>
                  <p:pic>
                    <p:nvPicPr>
                      <p:cNvPr id="590852" name="Object 6"/>
                      <p:cNvPicPr/>
                      <p:nvPr/>
                    </p:nvPicPr>
                    <p:blipFill>
                      <a:blip r:embed="rId7"/>
                      <a:stretch>
                        <a:fillRect/>
                      </a:stretch>
                    </p:blipFill>
                    <p:spPr>
                      <a:xfrm>
                        <a:off x="8255953" y="1206500"/>
                        <a:ext cx="385762" cy="431800"/>
                      </a:xfrm>
                      <a:prstGeom prst="rect">
                        <a:avLst/>
                      </a:prstGeom>
                      <a:noFill/>
                      <a:ln w="38100">
                        <a:noFill/>
                        <a:miter/>
                      </a:ln>
                    </p:spPr>
                  </p:pic>
                </p:oleObj>
              </mc:Fallback>
            </mc:AlternateContent>
          </a:graphicData>
        </a:graphic>
      </p:graphicFrame>
      <p:graphicFrame>
        <p:nvGraphicFramePr>
          <p:cNvPr id="14344" name="Object 8"/>
          <p:cNvGraphicFramePr/>
          <p:nvPr/>
        </p:nvGraphicFramePr>
        <p:xfrm>
          <a:off x="2546350" y="2971800"/>
          <a:ext cx="6934200" cy="609600"/>
        </p:xfrm>
        <a:graphic>
          <a:graphicData uri="http://schemas.openxmlformats.org/presentationml/2006/ole">
            <mc:AlternateContent xmlns:mc="http://schemas.openxmlformats.org/markup-compatibility/2006">
              <mc:Choice xmlns:v="urn:schemas-microsoft-com:vml" Requires="v">
                <p:oleObj r:id="rId8" imgW="2527300" imgH="241300" progId="Equation.3">
                  <p:embed/>
                </p:oleObj>
              </mc:Choice>
              <mc:Fallback>
                <p:oleObj r:id="rId8" imgW="2527300" imgH="241300" progId="Equation.3">
                  <p:embed/>
                  <p:pic>
                    <p:nvPicPr>
                      <p:cNvPr id="14344" name="Object 8"/>
                      <p:cNvPicPr/>
                      <p:nvPr/>
                    </p:nvPicPr>
                    <p:blipFill>
                      <a:blip r:embed="rId9"/>
                      <a:stretch>
                        <a:fillRect/>
                      </a:stretch>
                    </p:blipFill>
                    <p:spPr>
                      <a:xfrm>
                        <a:off x="2546350" y="2971800"/>
                        <a:ext cx="6934200" cy="609600"/>
                      </a:xfrm>
                      <a:prstGeom prst="rect">
                        <a:avLst/>
                      </a:prstGeom>
                      <a:noFill/>
                      <a:ln w="38100">
                        <a:noFill/>
                        <a:miter/>
                      </a:ln>
                    </p:spPr>
                  </p:pic>
                </p:oleObj>
              </mc:Fallback>
            </mc:AlternateContent>
          </a:graphicData>
        </a:graphic>
      </p:graphicFrame>
      <p:grpSp>
        <p:nvGrpSpPr>
          <p:cNvPr id="2" name="Group 13"/>
          <p:cNvGrpSpPr/>
          <p:nvPr/>
        </p:nvGrpSpPr>
        <p:grpSpPr>
          <a:xfrm>
            <a:off x="2554288" y="3810000"/>
            <a:ext cx="5486400" cy="1017588"/>
            <a:chOff x="576" y="2400"/>
            <a:chExt cx="3456" cy="641"/>
          </a:xfrm>
        </p:grpSpPr>
        <p:graphicFrame>
          <p:nvGraphicFramePr>
            <p:cNvPr id="590857" name="Object 10"/>
            <p:cNvGraphicFramePr/>
            <p:nvPr/>
          </p:nvGraphicFramePr>
          <p:xfrm>
            <a:off x="576" y="2432"/>
            <a:ext cx="1008" cy="352"/>
          </p:xfrm>
          <a:graphic>
            <a:graphicData uri="http://schemas.openxmlformats.org/presentationml/2006/ole">
              <mc:AlternateContent xmlns:mc="http://schemas.openxmlformats.org/markup-compatibility/2006">
                <mc:Choice xmlns:v="urn:schemas-microsoft-com:vml" Requires="v">
                  <p:oleObj r:id="rId10" imgW="622300" imgH="228600" progId="Equation.3">
                    <p:embed/>
                  </p:oleObj>
                </mc:Choice>
                <mc:Fallback>
                  <p:oleObj r:id="rId10" imgW="622300" imgH="228600" progId="Equation.3">
                    <p:embed/>
                    <p:pic>
                      <p:nvPicPr>
                        <p:cNvPr id="590857" name="Object 10"/>
                        <p:cNvPicPr/>
                        <p:nvPr/>
                      </p:nvPicPr>
                      <p:blipFill>
                        <a:blip r:embed="rId11"/>
                        <a:stretch>
                          <a:fillRect/>
                        </a:stretch>
                      </p:blipFill>
                      <p:spPr>
                        <a:xfrm>
                          <a:off x="576" y="2432"/>
                          <a:ext cx="1008" cy="352"/>
                        </a:xfrm>
                        <a:prstGeom prst="rect">
                          <a:avLst/>
                        </a:prstGeom>
                        <a:noFill/>
                        <a:ln w="38100">
                          <a:noFill/>
                          <a:miter/>
                        </a:ln>
                      </p:spPr>
                    </p:pic>
                  </p:oleObj>
                </mc:Fallback>
              </mc:AlternateContent>
            </a:graphicData>
          </a:graphic>
        </p:graphicFrame>
        <p:sp>
          <p:nvSpPr>
            <p:cNvPr id="590858" name="Text Box 12"/>
            <p:cNvSpPr txBox="1"/>
            <p:nvPr/>
          </p:nvSpPr>
          <p:spPr>
            <a:xfrm>
              <a:off x="1536" y="2400"/>
              <a:ext cx="2496" cy="641"/>
            </a:xfrm>
            <a:prstGeom prst="rect">
              <a:avLst/>
            </a:prstGeom>
            <a:noFill/>
            <a:ln w="9525">
              <a:noFill/>
            </a:ln>
          </p:spPr>
          <p:txBody>
            <a:bodyPr>
              <a:spAutoFit/>
            </a:bodyPr>
            <a:lstStyle/>
            <a:p>
              <a:pPr eaLnBrk="1" hangingPunct="1">
                <a:lnSpc>
                  <a:spcPct val="120000"/>
                </a:lnSpc>
                <a:spcBef>
                  <a:spcPct val="40000"/>
                </a:spcBef>
                <a:buClr>
                  <a:schemeClr val="accent2"/>
                </a:buClr>
                <a:buFont typeface="Wingdings" panose="05000000000000000000" pitchFamily="2" charset="2"/>
              </a:pPr>
              <a:r>
                <a:rPr lang="zh-CN" altLang="en-US" sz="2800" dirty="0">
                  <a:latin typeface="Arial" panose="020B0604020202020204" pitchFamily="34" charset="0"/>
                </a:rPr>
                <a:t>：状态空间的一个解。</a:t>
              </a:r>
            </a:p>
            <a:p>
              <a:pPr eaLnBrk="1" hangingPunct="1">
                <a:spcBef>
                  <a:spcPct val="50000"/>
                </a:spcBef>
              </a:pPr>
              <a:endParaRPr lang="en-US" altLang="zh-CN" dirty="0">
                <a:latin typeface="Arial" panose="020B0604020202020204" pitchFamily="34" charset="0"/>
              </a:endParaRPr>
            </a:p>
          </p:txBody>
        </p:sp>
      </p:grpSp>
      <p:sp>
        <p:nvSpPr>
          <p:cNvPr id="14350" name="Text Box 14"/>
          <p:cNvSpPr txBox="1"/>
          <p:nvPr/>
        </p:nvSpPr>
        <p:spPr>
          <a:xfrm>
            <a:off x="1828801" y="1981201"/>
            <a:ext cx="8075613" cy="557589"/>
          </a:xfrm>
          <a:prstGeom prst="rect">
            <a:avLst/>
          </a:prstGeom>
          <a:noFill/>
          <a:ln w="9525">
            <a:noFill/>
          </a:ln>
        </p:spPr>
        <p:txBody>
          <a:bodyPr>
            <a:spAutoFit/>
          </a:bodyPr>
          <a:lstStyle/>
          <a:p>
            <a:pPr marL="457200" indent="-457200">
              <a:lnSpc>
                <a:spcPct val="120000"/>
              </a:lnSpc>
              <a:spcBef>
                <a:spcPct val="40000"/>
              </a:spcBef>
              <a:buClr>
                <a:schemeClr val="accent2"/>
              </a:buClr>
              <a:buFont typeface="Wingdings" panose="05000000000000000000" pitchFamily="2" charset="2"/>
              <a:buChar char="n"/>
            </a:pPr>
            <a:r>
              <a:rPr lang="zh-CN" altLang="en-US" sz="2800" b="1" dirty="0">
                <a:latin typeface="Arial" panose="020B0604020202020204" pitchFamily="34" charset="0"/>
              </a:rPr>
              <a:t>状态空间的一个解</a:t>
            </a:r>
            <a:r>
              <a:rPr lang="zh-CN" altLang="en-US" sz="2800" dirty="0">
                <a:latin typeface="Arial" panose="020B0604020202020204" pitchFamily="34" charset="0"/>
              </a:rPr>
              <a:t>：一个有限的操作算子序列。</a:t>
            </a:r>
          </a:p>
        </p:txBody>
      </p:sp>
      <p:sp>
        <p:nvSpPr>
          <p:cNvPr id="118786"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汉仪旗黑-85S" charset="0"/>
                <a:ea typeface="黑体" panose="02010609060101010101" charset="-122"/>
                <a:cs typeface="汉仪旗黑-85S" charset="0"/>
                <a:sym typeface="+mn-ea"/>
              </a:rPr>
              <a:t>5.2.1  状态空间表示法</a:t>
            </a:r>
          </a:p>
        </p:txBody>
      </p:sp>
    </p:spTree>
    <p:custDataLst>
      <p:tags r:id="rId1"/>
    </p:custDataLst>
    <p:extLst>
      <p:ext uri="{BB962C8B-B14F-4D97-AF65-F5344CB8AC3E}">
        <p14:creationId xmlns:p14="http://schemas.microsoft.com/office/powerpoint/2010/main" val="307784925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50"/>
                                        </p:tgtEl>
                                        <p:attrNameLst>
                                          <p:attrName>style.visibility</p:attrName>
                                        </p:attrNameLst>
                                      </p:cBhvr>
                                      <p:to>
                                        <p:strVal val="visible"/>
                                      </p:to>
                                    </p:set>
                                    <p:animEffect transition="in" filter="dissolve">
                                      <p:cBhvr>
                                        <p:cTn id="7" dur="500"/>
                                        <p:tgtEl>
                                          <p:spTgt spid="1435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14344"/>
                                        </p:tgtEl>
                                        <p:attrNameLst>
                                          <p:attrName>style.visibility</p:attrName>
                                        </p:attrNameLst>
                                      </p:cBhvr>
                                      <p:to>
                                        <p:strVal val="visible"/>
                                      </p:to>
                                    </p:set>
                                    <p:anim calcmode="lin" valueType="num">
                                      <p:cBhvr>
                                        <p:cTn id="12" dur="500" fill="hold"/>
                                        <p:tgtEl>
                                          <p:spTgt spid="14344"/>
                                        </p:tgtEl>
                                        <p:attrNameLst>
                                          <p:attrName>ppt_x</p:attrName>
                                        </p:attrNameLst>
                                      </p:cBhvr>
                                      <p:tavLst>
                                        <p:tav tm="0">
                                          <p:val>
                                            <p:strVal val="#ppt_x-#ppt_w/2"/>
                                          </p:val>
                                        </p:tav>
                                        <p:tav tm="100000">
                                          <p:val>
                                            <p:strVal val="#ppt_x"/>
                                          </p:val>
                                        </p:tav>
                                      </p:tavLst>
                                    </p:anim>
                                    <p:anim calcmode="lin" valueType="num">
                                      <p:cBhvr>
                                        <p:cTn id="13" dur="500" fill="hold"/>
                                        <p:tgtEl>
                                          <p:spTgt spid="14344"/>
                                        </p:tgtEl>
                                        <p:attrNameLst>
                                          <p:attrName>ppt_y</p:attrName>
                                        </p:attrNameLst>
                                      </p:cBhvr>
                                      <p:tavLst>
                                        <p:tav tm="0">
                                          <p:val>
                                            <p:strVal val="#ppt_y"/>
                                          </p:val>
                                        </p:tav>
                                        <p:tav tm="100000">
                                          <p:val>
                                            <p:strVal val="#ppt_y"/>
                                          </p:val>
                                        </p:tav>
                                      </p:tavLst>
                                    </p:anim>
                                    <p:anim calcmode="lin" valueType="num">
                                      <p:cBhvr>
                                        <p:cTn id="14" dur="500" fill="hold"/>
                                        <p:tgtEl>
                                          <p:spTgt spid="14344"/>
                                        </p:tgtEl>
                                        <p:attrNameLst>
                                          <p:attrName>ppt_w</p:attrName>
                                        </p:attrNameLst>
                                      </p:cBhvr>
                                      <p:tavLst>
                                        <p:tav tm="0">
                                          <p:val>
                                            <p:fltVal val="0"/>
                                          </p:val>
                                        </p:tav>
                                        <p:tav tm="100000">
                                          <p:val>
                                            <p:strVal val="#ppt_w"/>
                                          </p:val>
                                        </p:tav>
                                      </p:tavLst>
                                    </p:anim>
                                    <p:anim calcmode="lin" valueType="num">
                                      <p:cBhvr>
                                        <p:cTn id="15" dur="500" fill="hold"/>
                                        <p:tgtEl>
                                          <p:spTgt spid="14344"/>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1874" name="组合 7"/>
          <p:cNvGrpSpPr/>
          <p:nvPr/>
        </p:nvGrpSpPr>
        <p:grpSpPr>
          <a:xfrm>
            <a:off x="4525964" y="6045200"/>
            <a:ext cx="6142037" cy="812800"/>
            <a:chOff x="4001597" y="5613400"/>
            <a:chExt cx="8190403" cy="1244600"/>
          </a:xfrm>
        </p:grpSpPr>
        <p:sp>
          <p:nvSpPr>
            <p:cNvPr id="9" name="任意多边形: 形状 8"/>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9"/>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52965" name="灯片编号占位符 3"/>
          <p:cNvSpPr txBox="1">
            <a:spLocks noGrp="1" noChangeArrowheads="1"/>
          </p:cNvSpPr>
          <p:nvPr>
            <p:ph type="sldNum" sz="quarter" idx="4"/>
            <p:custDataLst>
              <p:tags r:id="rId2"/>
            </p:custDataLst>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422</a:t>
            </a:fld>
            <a:endParaRPr lang="en-US" altLang="zh-CN" sz="1400" noProof="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9810" name="Rectangle 2"/>
          <p:cNvSpPr/>
          <p:nvPr>
            <p:custDataLst>
              <p:tags r:id="rId3"/>
            </p:custDataLst>
          </p:nvPr>
        </p:nvSpPr>
        <p:spPr>
          <a:xfrm>
            <a:off x="1689100" y="457200"/>
            <a:ext cx="8750300" cy="2541588"/>
          </a:xfrm>
          <a:prstGeom prst="rect">
            <a:avLst/>
          </a:prstGeom>
          <a:solidFill>
            <a:schemeClr val="lt1">
              <a:lumMod val="95000"/>
            </a:schemeClr>
          </a:solidFill>
          <a:ln w="9525">
            <a:noFill/>
          </a:ln>
        </p:spPr>
        <p:txBody>
          <a:bodyPr/>
          <a:lstStyle/>
          <a:p>
            <a:pPr marL="342900" indent="-342900" algn="just" fontAlgn="base">
              <a:spcBef>
                <a:spcPct val="20000"/>
              </a:spcBef>
              <a:spcAft>
                <a:spcPct val="0"/>
              </a:spcAft>
              <a:buClr>
                <a:schemeClr val="bg2"/>
              </a:buClr>
              <a:buSzPct val="75000"/>
              <a:defRPr/>
            </a:pPr>
            <a:r>
              <a:rPr lang="en-US" altLang="zh-CN"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例</a:t>
            </a:r>
            <a:r>
              <a:rPr lang="en-US" altLang="zh-CN"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八数码问题</a:t>
            </a:r>
          </a:p>
          <a:p>
            <a:pPr marL="342900" indent="-342900" algn="just" fontAlgn="base">
              <a:spcBef>
                <a:spcPct val="20000"/>
              </a:spcBef>
              <a:spcAft>
                <a:spcPct val="0"/>
              </a:spcAft>
              <a:buClr>
                <a:schemeClr val="bg2"/>
              </a:buClr>
              <a:buSzPct val="75000"/>
              <a:defRPr/>
            </a:pPr>
            <a:r>
              <a:rPr lang="zh-CN" altLang="en-US"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在一个</a:t>
            </a:r>
            <a:r>
              <a:rPr lang="en-US" altLang="zh-CN"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3×3</a:t>
            </a:r>
            <a:r>
              <a:rPr lang="zh-CN" altLang="en-US"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的方格棋盘上放置着</a:t>
            </a:r>
            <a:r>
              <a:rPr lang="en-US" altLang="zh-CN"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1,2,3,4,5,6,7,8</a:t>
            </a:r>
            <a:r>
              <a:rPr lang="zh-CN" altLang="en-US"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八个数码，每个数码占一格，且有一个空格。这些数码可在棋盘上移动，其移动规则是：与空格相邻的数码可移入空格。</a:t>
            </a:r>
          </a:p>
          <a:p>
            <a:pPr marL="342900" indent="-342900" algn="just" fontAlgn="base">
              <a:spcBef>
                <a:spcPct val="20000"/>
              </a:spcBef>
              <a:spcAft>
                <a:spcPct val="0"/>
              </a:spcAft>
              <a:buClr>
                <a:schemeClr val="bg2"/>
              </a:buClr>
              <a:buSzPct val="75000"/>
              <a:defRPr/>
            </a:pPr>
            <a:r>
              <a:rPr lang="zh-CN" altLang="en-US"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现在的问题是：对于指定的初始棋局和目标棋局，给出数码的移动序列。该问题称为八数码问题。 </a:t>
            </a:r>
          </a:p>
        </p:txBody>
      </p:sp>
      <p:graphicFrame>
        <p:nvGraphicFramePr>
          <p:cNvPr id="621571" name="Group 3"/>
          <p:cNvGraphicFramePr>
            <a:graphicFrameLocks noGrp="1"/>
          </p:cNvGraphicFramePr>
          <p:nvPr/>
        </p:nvGraphicFramePr>
        <p:xfrm>
          <a:off x="2590800" y="3387725"/>
          <a:ext cx="2667000" cy="1619262"/>
        </p:xfrm>
        <a:graphic>
          <a:graphicData uri="http://schemas.openxmlformats.org/drawingml/2006/table">
            <a:tbl>
              <a:tblPr/>
              <a:tblGrid>
                <a:gridCol w="889000">
                  <a:extLst>
                    <a:ext uri="{9D8B030D-6E8A-4147-A177-3AD203B41FA5}">
                      <a16:colId xmlns:a16="http://schemas.microsoft.com/office/drawing/2014/main" val="20000"/>
                    </a:ext>
                  </a:extLst>
                </a:gridCol>
                <a:gridCol w="9398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5505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2</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8</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1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4</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5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6</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5</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21589" name="Group 21"/>
          <p:cNvGraphicFramePr>
            <a:graphicFrameLocks noGrp="1"/>
          </p:cNvGraphicFramePr>
          <p:nvPr/>
        </p:nvGraphicFramePr>
        <p:xfrm>
          <a:off x="6705600" y="3387726"/>
          <a:ext cx="2667000" cy="1651001"/>
        </p:xfrm>
        <a:graphic>
          <a:graphicData uri="http://schemas.openxmlformats.org/drawingml/2006/table">
            <a:tbl>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92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1913" name="Text Box 39"/>
          <p:cNvSpPr txBox="1"/>
          <p:nvPr>
            <p:custDataLst>
              <p:tags r:id="rId4"/>
            </p:custDataLst>
          </p:nvPr>
        </p:nvSpPr>
        <p:spPr>
          <a:xfrm>
            <a:off x="3200400" y="5284788"/>
            <a:ext cx="1371600" cy="398462"/>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初始棋局</a:t>
            </a:r>
          </a:p>
        </p:txBody>
      </p:sp>
      <p:sp>
        <p:nvSpPr>
          <p:cNvPr id="591914" name="Text Box 40"/>
          <p:cNvSpPr txBox="1"/>
          <p:nvPr>
            <p:custDataLst>
              <p:tags r:id="rId5"/>
            </p:custDataLst>
          </p:nvPr>
        </p:nvSpPr>
        <p:spPr>
          <a:xfrm>
            <a:off x="7391400" y="5368926"/>
            <a:ext cx="13716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目标棋局</a:t>
            </a:r>
          </a:p>
        </p:txBody>
      </p:sp>
      <p:grpSp>
        <p:nvGrpSpPr>
          <p:cNvPr id="591915" name="Group 41"/>
          <p:cNvGrpSpPr/>
          <p:nvPr/>
        </p:nvGrpSpPr>
        <p:grpSpPr>
          <a:xfrm>
            <a:off x="5410200" y="3608388"/>
            <a:ext cx="1371600" cy="685800"/>
            <a:chOff x="2448" y="2544"/>
            <a:chExt cx="864" cy="432"/>
          </a:xfrm>
        </p:grpSpPr>
        <p:sp>
          <p:nvSpPr>
            <p:cNvPr id="591916" name="AutoShape 42"/>
            <p:cNvSpPr/>
            <p:nvPr>
              <p:custDataLst>
                <p:tags r:id="rId6"/>
              </p:custDataLst>
            </p:nvPr>
          </p:nvSpPr>
          <p:spPr>
            <a:xfrm>
              <a:off x="2544" y="2784"/>
              <a:ext cx="528" cy="192"/>
            </a:xfrm>
            <a:prstGeom prst="rightArrow">
              <a:avLst>
                <a:gd name="adj1" fmla="val 50000"/>
                <a:gd name="adj2" fmla="val 68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591917" name="Text Box 43"/>
            <p:cNvSpPr txBox="1"/>
            <p:nvPr>
              <p:custDataLst>
                <p:tags r:id="rId7"/>
              </p:custDataLst>
            </p:nvPr>
          </p:nvSpPr>
          <p:spPr>
            <a:xfrm>
              <a:off x="2448" y="2544"/>
              <a:ext cx="864" cy="232"/>
            </a:xfrm>
            <a:prstGeom prst="rect">
              <a:avLst/>
            </a:prstGeom>
            <a:noFill/>
            <a:ln w="9525">
              <a:noFill/>
            </a:ln>
          </p:spPr>
          <p:txBody>
            <a:bodyPr>
              <a:spAutoFit/>
            </a:bodyPr>
            <a:lstStyle/>
            <a:p>
              <a:pPr eaLnBrk="1" hangingPunct="1">
                <a:spcBef>
                  <a:spcPct val="50000"/>
                </a:spcBef>
              </a:pPr>
              <a:r>
                <a:rPr lang="en-US" altLang="en-US" b="1" dirty="0">
                  <a:solidFill>
                    <a:srgbClr val="000000"/>
                  </a:solidFill>
                  <a:latin typeface="微软雅黑" panose="020B0503020204020204" pitchFamily="34" charset="-122"/>
                  <a:ea typeface="微软雅黑" panose="020B0503020204020204" pitchFamily="34" charset="-122"/>
                </a:rPr>
                <a:t>移动数码</a:t>
              </a:r>
            </a:p>
          </p:txBody>
        </p:sp>
      </p:grpSp>
    </p:spTree>
    <p:custDataLst>
      <p:tags r:id="rId1"/>
    </p:custDataLst>
    <p:extLst>
      <p:ext uri="{BB962C8B-B14F-4D97-AF65-F5344CB8AC3E}">
        <p14:creationId xmlns:p14="http://schemas.microsoft.com/office/powerpoint/2010/main" val="3138388542"/>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5970" name="组合 7"/>
          <p:cNvGrpSpPr/>
          <p:nvPr/>
        </p:nvGrpSpPr>
        <p:grpSpPr>
          <a:xfrm>
            <a:off x="4525964" y="6045200"/>
            <a:ext cx="6142037" cy="812800"/>
            <a:chOff x="4001597" y="5613400"/>
            <a:chExt cx="8190403" cy="1244600"/>
          </a:xfrm>
        </p:grpSpPr>
        <p:sp>
          <p:nvSpPr>
            <p:cNvPr id="9" name="任意多边形: 形状 8"/>
            <p:cNvSpPr/>
            <p:nvPr>
              <p:custDataLst>
                <p:tags r:id="rId10"/>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1"/>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57061"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423</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7062" name="Rectangle 3"/>
          <p:cNvSpPr>
            <a:spLocks noGrp="1" noChangeArrowheads="1"/>
          </p:cNvSpPr>
          <p:nvPr>
            <p:ph idx="9"/>
            <p:custDataLst>
              <p:tags r:id="rId2"/>
            </p:custDataLst>
          </p:nvPr>
        </p:nvSpPr>
        <p:spPr>
          <a:xfrm>
            <a:off x="1774826" y="908050"/>
            <a:ext cx="8893175" cy="539750"/>
          </a:xfrm>
        </p:spPr>
        <p:txBody>
          <a:bodyPr wrap="square" lIns="91440" tIns="45720" rIns="91440" bIns="45720" numCol="1" anchor="t" anchorCtr="0" compatLnSpc="1"/>
          <a:lstStyle/>
          <a:p>
            <a:pPr marL="0" indent="0" fontAlgn="base">
              <a:lnSpc>
                <a:spcPct val="120000"/>
              </a:lnSpc>
              <a:spcBef>
                <a:spcPct val="40000"/>
              </a:spcBef>
              <a:spcAft>
                <a:spcPct val="0"/>
              </a:spcAft>
              <a:buClr>
                <a:schemeClr val="accent2"/>
              </a:buClr>
              <a:buSzTx/>
              <a:buNone/>
              <a:defRPr/>
            </a:pPr>
            <a:r>
              <a:rPr lang="zh-CN" altLang="en-US"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例5.1  八数码问题的状态空间。 </a:t>
            </a:r>
          </a:p>
        </p:txBody>
      </p:sp>
      <p:sp>
        <p:nvSpPr>
          <p:cNvPr id="121860" name="Rectangle 4"/>
          <p:cNvSpPr/>
          <p:nvPr>
            <p:custDataLst>
              <p:tags r:id="rId3"/>
            </p:custDataLst>
          </p:nvPr>
        </p:nvSpPr>
        <p:spPr>
          <a:xfrm>
            <a:off x="1524000" y="7620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5.2.1  </a:t>
            </a:r>
            <a:r>
              <a:rPr lang="zh-CN" altLang="en-US" sz="36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状态空间表示法</a:t>
            </a:r>
          </a:p>
        </p:txBody>
      </p:sp>
      <p:sp>
        <p:nvSpPr>
          <p:cNvPr id="73737" name="Text Box 9"/>
          <p:cNvSpPr txBox="1"/>
          <p:nvPr>
            <p:custDataLst>
              <p:tags r:id="rId4"/>
            </p:custDataLst>
          </p:nvPr>
        </p:nvSpPr>
        <p:spPr>
          <a:xfrm>
            <a:off x="6391276" y="4033839"/>
            <a:ext cx="1762125" cy="460375"/>
          </a:xfrm>
          <a:prstGeom prst="rect">
            <a:avLst/>
          </a:prstGeom>
          <a:noFill/>
          <a:ln w="9525">
            <a:noFill/>
          </a:ln>
        </p:spPr>
        <p:txBody>
          <a:bodyPr>
            <a:spAutoFit/>
          </a:bodyPr>
          <a:lstStyle/>
          <a:p>
            <a:pPr eaLnBrk="1" hangingPunct="1">
              <a:spcBef>
                <a:spcPct val="50000"/>
              </a:spcBef>
            </a:pPr>
            <a:r>
              <a:rPr lang="en-US" altLang="en-US" sz="2400" dirty="0">
                <a:solidFill>
                  <a:srgbClr val="000000"/>
                </a:solidFill>
                <a:latin typeface="微软雅黑" panose="020B0503020204020204" pitchFamily="34" charset="-122"/>
                <a:ea typeface="微软雅黑" panose="020B0503020204020204" pitchFamily="34" charset="-122"/>
              </a:rPr>
              <a:t>操作算子：</a:t>
            </a:r>
          </a:p>
        </p:txBody>
      </p:sp>
      <p:sp>
        <p:nvSpPr>
          <p:cNvPr id="73738" name="Rectangle 10"/>
          <p:cNvSpPr>
            <a:spLocks noChangeArrowheads="1"/>
          </p:cNvSpPr>
          <p:nvPr>
            <p:custDataLst>
              <p:tags r:id="rId5"/>
            </p:custDataLst>
          </p:nvPr>
        </p:nvSpPr>
        <p:spPr bwMode="auto">
          <a:xfrm>
            <a:off x="6934200" y="4511676"/>
            <a:ext cx="3048000" cy="1508125"/>
          </a:xfrm>
          <a:prstGeom prst="rect">
            <a:avLst/>
          </a:prstGeom>
          <a:gradFill rotWithShape="0">
            <a:gsLst>
              <a:gs pos="0">
                <a:schemeClr val="bg1"/>
              </a:gs>
              <a:gs pos="50000">
                <a:srgbClr val="CCFFCC"/>
              </a:gs>
              <a:gs pos="100000">
                <a:schemeClr val="bg1"/>
              </a:gs>
            </a:gsLst>
            <a:lin ang="18900000" scaled="1"/>
          </a:gradFill>
          <a:ln w="9525">
            <a:noFill/>
            <a:miter lim="800000"/>
          </a:ln>
          <a:effectLst/>
        </p:spPr>
        <p:txBody>
          <a:bodyPr>
            <a:spAutoFit/>
          </a:bodyPr>
          <a:lstStyle/>
          <a:p>
            <a:pPr indent="266700" algn="just" fontAlgn="base">
              <a:spcBef>
                <a:spcPct val="20000"/>
              </a:spcBef>
              <a:spcAft>
                <a:spcPct val="0"/>
              </a:spcAft>
              <a:defRPr/>
            </a:pPr>
            <a:r>
              <a:rPr lang="zh-CN" alt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将空格向上移</a:t>
            </a:r>
            <a:r>
              <a:rPr lang="en-US" altLang="zh-CN"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Up</a:t>
            </a:r>
          </a:p>
          <a:p>
            <a:pPr indent="266700" algn="just" eaLnBrk="0" fontAlgn="base" hangingPunct="0">
              <a:spcBef>
                <a:spcPct val="20000"/>
              </a:spcBef>
              <a:spcAft>
                <a:spcPct val="0"/>
              </a:spcAft>
              <a:defRPr/>
            </a:pPr>
            <a:r>
              <a:rPr lang="zh-CN" alt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将空格向左移</a:t>
            </a:r>
            <a:r>
              <a:rPr lang="en-US" altLang="zh-CN"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Left</a:t>
            </a:r>
          </a:p>
          <a:p>
            <a:pPr indent="266700" algn="just" eaLnBrk="0" fontAlgn="base" hangingPunct="0">
              <a:spcBef>
                <a:spcPct val="20000"/>
              </a:spcBef>
              <a:spcAft>
                <a:spcPct val="0"/>
              </a:spcAft>
              <a:defRPr/>
            </a:pPr>
            <a:r>
              <a:rPr lang="zh-CN" alt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将空格向下移</a:t>
            </a:r>
            <a:r>
              <a:rPr lang="en-GB" altLang="zh-CN"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Down</a:t>
            </a:r>
            <a:endParaRPr lang="en-US" altLang="zh-CN"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fontAlgn="base" hangingPunct="0">
              <a:spcBef>
                <a:spcPct val="20000"/>
              </a:spcBef>
              <a:spcAft>
                <a:spcPct val="0"/>
              </a:spcAft>
              <a:defRPr/>
            </a:pPr>
            <a:r>
              <a:rPr lang="zh-CN" alt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将空格向右移</a:t>
            </a:r>
            <a:r>
              <a:rPr lang="en-GB" altLang="zh-CN"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Right</a:t>
            </a:r>
          </a:p>
        </p:txBody>
      </p:sp>
      <p:grpSp>
        <p:nvGrpSpPr>
          <p:cNvPr id="2" name="Group 11"/>
          <p:cNvGrpSpPr/>
          <p:nvPr/>
        </p:nvGrpSpPr>
        <p:grpSpPr>
          <a:xfrm>
            <a:off x="1990725" y="4094163"/>
            <a:ext cx="4114800" cy="457200"/>
            <a:chOff x="288" y="2832"/>
            <a:chExt cx="2592" cy="288"/>
          </a:xfrm>
        </p:grpSpPr>
        <p:sp>
          <p:nvSpPr>
            <p:cNvPr id="596019" name="Rectangle 7"/>
            <p:cNvSpPr/>
            <p:nvPr/>
          </p:nvSpPr>
          <p:spPr>
            <a:xfrm>
              <a:off x="288" y="2832"/>
              <a:ext cx="2592" cy="288"/>
            </a:xfrm>
            <a:prstGeom prst="rect">
              <a:avLst/>
            </a:prstGeom>
            <a:noFill/>
            <a:ln w="9525">
              <a:noFill/>
            </a:ln>
          </p:spPr>
          <p:txBody>
            <a:bodyPr>
              <a:spAutoFit/>
            </a:bodyPr>
            <a:lstStyle/>
            <a:p>
              <a:pPr eaLnBrk="1" hangingPunct="1"/>
              <a:r>
                <a:rPr lang="zh-CN" altLang="en-US" sz="2400" dirty="0">
                  <a:latin typeface="宋体" panose="02010600030101010101" pitchFamily="2" charset="-122"/>
                </a:rPr>
                <a:t>状态集</a:t>
              </a:r>
              <a:r>
                <a:rPr lang="zh-CN" altLang="en-US" sz="1100" dirty="0">
                  <a:latin typeface="Arial" panose="020B0604020202020204" pitchFamily="34" charset="0"/>
                </a:rPr>
                <a:t>           </a:t>
              </a:r>
              <a:r>
                <a:rPr lang="zh-CN" altLang="en-US" sz="2400" dirty="0">
                  <a:latin typeface="Arial" panose="020B0604020202020204" pitchFamily="34" charset="0"/>
                </a:rPr>
                <a:t>：所有摆法</a:t>
              </a:r>
            </a:p>
          </p:txBody>
        </p:sp>
        <p:graphicFrame>
          <p:nvGraphicFramePr>
            <p:cNvPr id="596020" name="Object 8"/>
            <p:cNvGraphicFramePr/>
            <p:nvPr/>
          </p:nvGraphicFramePr>
          <p:xfrm>
            <a:off x="960" y="2880"/>
            <a:ext cx="180" cy="240"/>
          </p:xfrm>
          <a:graphic>
            <a:graphicData uri="http://schemas.openxmlformats.org/presentationml/2006/ole">
              <mc:AlternateContent xmlns:mc="http://schemas.openxmlformats.org/markup-compatibility/2006">
                <mc:Choice xmlns:v="urn:schemas-microsoft-com:vml" Requires="v">
                  <p:oleObj r:id="rId13" imgW="114300" imgH="152400" progId="Equation.DSMT4">
                    <p:embed/>
                  </p:oleObj>
                </mc:Choice>
                <mc:Fallback>
                  <p:oleObj r:id="rId13" imgW="114300" imgH="152400" progId="Equation.DSMT4">
                    <p:embed/>
                    <p:pic>
                      <p:nvPicPr>
                        <p:cNvPr id="596020" name="Object 8"/>
                        <p:cNvPicPr/>
                        <p:nvPr/>
                      </p:nvPicPr>
                      <p:blipFill>
                        <a:blip r:embed="rId14"/>
                        <a:stretch>
                          <a:fillRect/>
                        </a:stretch>
                      </p:blipFill>
                      <p:spPr>
                        <a:xfrm>
                          <a:off x="960" y="2880"/>
                          <a:ext cx="180" cy="240"/>
                        </a:xfrm>
                        <a:prstGeom prst="rect">
                          <a:avLst/>
                        </a:prstGeom>
                        <a:noFill/>
                        <a:ln w="38100">
                          <a:noFill/>
                          <a:miter/>
                        </a:ln>
                      </p:spPr>
                    </p:pic>
                  </p:oleObj>
                </mc:Fallback>
              </mc:AlternateContent>
            </a:graphicData>
          </a:graphic>
        </p:graphicFrame>
      </p:grpSp>
      <p:pic>
        <p:nvPicPr>
          <p:cNvPr id="3" name="图片 1"/>
          <p:cNvPicPr>
            <a:picLocks noChangeAspect="1"/>
          </p:cNvPicPr>
          <p:nvPr/>
        </p:nvPicPr>
        <p:blipFill>
          <a:blip r:embed="rId15"/>
          <a:srcRect l="4585" t="60516"/>
          <a:stretch>
            <a:fillRect/>
          </a:stretch>
        </p:blipFill>
        <p:spPr>
          <a:xfrm>
            <a:off x="1631951" y="4733926"/>
            <a:ext cx="8410575" cy="1560513"/>
          </a:xfrm>
          <a:prstGeom prst="rect">
            <a:avLst/>
          </a:prstGeom>
          <a:noFill/>
          <a:ln w="9525">
            <a:noFill/>
          </a:ln>
        </p:spPr>
      </p:pic>
      <p:graphicFrame>
        <p:nvGraphicFramePr>
          <p:cNvPr id="16" name="Group 3"/>
          <p:cNvGraphicFramePr>
            <a:graphicFrameLocks noGrp="1"/>
          </p:cNvGraphicFramePr>
          <p:nvPr/>
        </p:nvGraphicFramePr>
        <p:xfrm>
          <a:off x="2566988" y="1746250"/>
          <a:ext cx="2667000" cy="1620838"/>
        </p:xfrm>
        <a:graphic>
          <a:graphicData uri="http://schemas.openxmlformats.org/drawingml/2006/table">
            <a:tbl>
              <a:tblPr/>
              <a:tblGrid>
                <a:gridCol w="889000">
                  <a:extLst>
                    <a:ext uri="{9D8B030D-6E8A-4147-A177-3AD203B41FA5}">
                      <a16:colId xmlns:a16="http://schemas.microsoft.com/office/drawing/2014/main" val="20000"/>
                    </a:ext>
                  </a:extLst>
                </a:gridCol>
                <a:gridCol w="9398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55111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2</a:t>
                      </a:r>
                    </a:p>
                  </a:txBody>
                  <a:tcPr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8</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a:t>
                      </a:r>
                    </a:p>
                  </a:txBody>
                  <a:tcPr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60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a:t>
                      </a:r>
                    </a:p>
                  </a:txBody>
                  <a:tcPr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4</a:t>
                      </a:r>
                    </a:p>
                  </a:txBody>
                  <a:tcPr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111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a:t>
                      </a:r>
                    </a:p>
                  </a:txBody>
                  <a:tcPr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6</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5</a:t>
                      </a:r>
                    </a:p>
                  </a:txBody>
                  <a:tcPr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7" name="Group 21"/>
          <p:cNvGraphicFramePr>
            <a:graphicFrameLocks noGrp="1"/>
          </p:cNvGraphicFramePr>
          <p:nvPr/>
        </p:nvGraphicFramePr>
        <p:xfrm>
          <a:off x="6681788" y="1746251"/>
          <a:ext cx="2667000" cy="1651001"/>
        </p:xfrm>
        <a:graphic>
          <a:graphicData uri="http://schemas.openxmlformats.org/drawingml/2006/table">
            <a:tbl>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92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6014" name="Text Box 39"/>
          <p:cNvSpPr txBox="1"/>
          <p:nvPr>
            <p:custDataLst>
              <p:tags r:id="rId6"/>
            </p:custDataLst>
          </p:nvPr>
        </p:nvSpPr>
        <p:spPr>
          <a:xfrm>
            <a:off x="3271838" y="3465513"/>
            <a:ext cx="1371600" cy="398462"/>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初始状态</a:t>
            </a:r>
          </a:p>
        </p:txBody>
      </p:sp>
      <p:sp>
        <p:nvSpPr>
          <p:cNvPr id="596015" name="Text Box 40"/>
          <p:cNvSpPr txBox="1"/>
          <p:nvPr>
            <p:custDataLst>
              <p:tags r:id="rId7"/>
            </p:custDataLst>
          </p:nvPr>
        </p:nvSpPr>
        <p:spPr>
          <a:xfrm>
            <a:off x="7467600" y="3533776"/>
            <a:ext cx="13716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目标状态</a:t>
            </a:r>
          </a:p>
        </p:txBody>
      </p:sp>
      <p:grpSp>
        <p:nvGrpSpPr>
          <p:cNvPr id="596016" name="Group 41"/>
          <p:cNvGrpSpPr/>
          <p:nvPr/>
        </p:nvGrpSpPr>
        <p:grpSpPr>
          <a:xfrm>
            <a:off x="5386388" y="1966913"/>
            <a:ext cx="1371600" cy="685800"/>
            <a:chOff x="2448" y="2544"/>
            <a:chExt cx="864" cy="432"/>
          </a:xfrm>
        </p:grpSpPr>
        <p:sp>
          <p:nvSpPr>
            <p:cNvPr id="596017" name="AutoShape 42"/>
            <p:cNvSpPr/>
            <p:nvPr>
              <p:custDataLst>
                <p:tags r:id="rId8"/>
              </p:custDataLst>
            </p:nvPr>
          </p:nvSpPr>
          <p:spPr>
            <a:xfrm>
              <a:off x="2544" y="2784"/>
              <a:ext cx="528" cy="192"/>
            </a:xfrm>
            <a:prstGeom prst="rightArrow">
              <a:avLst>
                <a:gd name="adj1" fmla="val 50000"/>
                <a:gd name="adj2" fmla="val 68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596018" name="Text Box 43"/>
            <p:cNvSpPr txBox="1"/>
            <p:nvPr>
              <p:custDataLst>
                <p:tags r:id="rId9"/>
              </p:custDataLst>
            </p:nvPr>
          </p:nvSpPr>
          <p:spPr>
            <a:xfrm>
              <a:off x="2448" y="2544"/>
              <a:ext cx="864" cy="232"/>
            </a:xfrm>
            <a:prstGeom prst="rect">
              <a:avLst/>
            </a:prstGeom>
            <a:noFill/>
            <a:ln w="9525">
              <a:noFill/>
            </a:ln>
          </p:spPr>
          <p:txBody>
            <a:bodyPr>
              <a:spAutoFit/>
            </a:bodyPr>
            <a:lstStyle/>
            <a:p>
              <a:pPr eaLnBrk="1" hangingPunct="1">
                <a:spcBef>
                  <a:spcPct val="50000"/>
                </a:spcBef>
              </a:pPr>
              <a:r>
                <a:rPr lang="en-US" altLang="en-US" b="1" dirty="0">
                  <a:solidFill>
                    <a:srgbClr val="000000"/>
                  </a:solidFill>
                  <a:latin typeface="微软雅黑" panose="020B0503020204020204" pitchFamily="34" charset="-122"/>
                  <a:ea typeface="微软雅黑" panose="020B0503020204020204" pitchFamily="34" charset="-122"/>
                </a:rPr>
                <a:t>移动数码</a:t>
              </a:r>
            </a:p>
          </p:txBody>
        </p:sp>
      </p:grpSp>
    </p:spTree>
    <p:custDataLst>
      <p:tags r:id="rId1"/>
    </p:custDataLst>
    <p:extLst>
      <p:ext uri="{BB962C8B-B14F-4D97-AF65-F5344CB8AC3E}">
        <p14:creationId xmlns:p14="http://schemas.microsoft.com/office/powerpoint/2010/main" val="3694504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373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3738"/>
                                        </p:tgtEl>
                                        <p:attrNameLst>
                                          <p:attrName>style.visibility</p:attrName>
                                        </p:attrNameLst>
                                      </p:cBhvr>
                                      <p:to>
                                        <p:strVal val="visible"/>
                                      </p:to>
                                    </p:set>
                                    <p:animEffect transition="in" filter="dissolve">
                                      <p:cBhvr>
                                        <p:cTn id="26" dur="500"/>
                                        <p:tgtEl>
                                          <p:spTgt spid="73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7" grpId="0"/>
      <p:bldP spid="73738" grpId="0" bldLvl="0"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22"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55013"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829A668-8A88-46B6-BE4F-080B266A9CC0}" type="slidenum">
              <a:rPr lang="zh-CN" altLang="en-US" smtClean="0"/>
              <a:pPr>
                <a:defRPr/>
              </a:pPr>
              <a:t>424</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5014"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  状态空间的搜索策略</a:t>
            </a:r>
          </a:p>
        </p:txBody>
      </p:sp>
      <p:sp>
        <p:nvSpPr>
          <p:cNvPr id="65539" name="Rectangle 3"/>
          <p:cNvSpPr>
            <a:spLocks noGrp="1"/>
          </p:cNvSpPr>
          <p:nvPr>
            <p:ph idx="9"/>
            <p:custDataLst>
              <p:tags r:id="rId2"/>
            </p:custDataLst>
          </p:nvPr>
        </p:nvSpPr>
        <p:spPr>
          <a:xfrm>
            <a:off x="2063750" y="1219200"/>
            <a:ext cx="8331200" cy="2205038"/>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indent="-457200">
              <a:lnSpc>
                <a:spcPct val="140000"/>
              </a:lnSpc>
              <a:buSzPct val="60000"/>
              <a:buFont typeface="Wingdings" panose="05000000000000000000" charset="0"/>
              <a:buChar char="n"/>
              <a:defRPr/>
            </a:pPr>
            <a:r>
              <a:rPr lang="en-US" altLang="zh-CN" sz="3000" b="1" spc="150" noProof="1">
                <a:solidFill>
                  <a:schemeClr val="dk1"/>
                </a:solidFill>
                <a:latin typeface="微软雅黑" panose="020B0503020204020204" pitchFamily="34" charset="-122"/>
                <a:cs typeface="微软雅黑" panose="020B0503020204020204" pitchFamily="34" charset="-122"/>
                <a:sym typeface="+mn-ea"/>
              </a:rPr>
              <a:t>5.2.1  状态空间表示法</a:t>
            </a:r>
          </a:p>
          <a:p>
            <a:pPr marL="457200" indent="-457200">
              <a:lnSpc>
                <a:spcPct val="140000"/>
              </a:lnSpc>
              <a:buSzPct val="60000"/>
              <a:buFont typeface="Wingdings" panose="05000000000000000000" charset="0"/>
              <a:buChar char="ü"/>
              <a:defRPr/>
            </a:pPr>
            <a:r>
              <a:rPr lang="en-US" altLang="zh-CN" sz="3000" b="1" spc="150" noProof="1">
                <a:solidFill>
                  <a:schemeClr val="dk1"/>
                </a:solidFill>
                <a:latin typeface="微软雅黑" panose="020B0503020204020204" pitchFamily="34" charset="-122"/>
                <a:cs typeface="微软雅黑" panose="020B0503020204020204" pitchFamily="34" charset="-122"/>
                <a:sym typeface="+mn-ea"/>
              </a:rPr>
              <a:t>5.2.2  状态空间的图描述</a:t>
            </a:r>
          </a:p>
          <a:p>
            <a:pPr marL="457200" indent="-457200">
              <a:lnSpc>
                <a:spcPct val="140000"/>
              </a:lnSpc>
              <a:buClr>
                <a:srgbClr val="6E82BA"/>
              </a:buClr>
              <a:buSzPct val="60000"/>
              <a:buFont typeface="Wingdings" panose="05000000000000000000" charset="0"/>
              <a:buChar char="n"/>
              <a:defRPr/>
            </a:pPr>
            <a:r>
              <a:rPr lang="en-US" altLang="zh-CN"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5.2.3  </a:t>
            </a:r>
            <a:r>
              <a:rPr lang="zh-CN" altLang="en-US"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状态空间图搜索思想</a:t>
            </a:r>
            <a:endParaRPr lang="en-US" altLang="zh-CN" sz="3000" b="1" spc="150" noProof="1">
              <a:solidFill>
                <a:schemeClr val="dk1"/>
              </a:solidFill>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29398304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p:cTn id="12"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300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p:cTn id="17"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advAuto="100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6994" name="组合 7"/>
          <p:cNvGrpSpPr/>
          <p:nvPr/>
        </p:nvGrpSpPr>
        <p:grpSpPr>
          <a:xfrm>
            <a:off x="4525964" y="6045200"/>
            <a:ext cx="6142037" cy="812800"/>
            <a:chOff x="4001597" y="5613400"/>
            <a:chExt cx="8190403" cy="1244600"/>
          </a:xfrm>
        </p:grpSpPr>
        <p:sp>
          <p:nvSpPr>
            <p:cNvPr id="9" name="任意多边形: 形状 8"/>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8"/>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58085"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829A668-8A88-46B6-BE4F-080B266A9CC0}" type="slidenum">
              <a:rPr lang="zh-CN" altLang="en-US" smtClean="0"/>
              <a:pPr>
                <a:defRPr/>
              </a:pPr>
              <a:t>425</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8086"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5.2.2  状态空间的图描述</a:t>
            </a:r>
          </a:p>
        </p:txBody>
      </p:sp>
      <p:sp>
        <p:nvSpPr>
          <p:cNvPr id="128005" name="文本框 2"/>
          <p:cNvSpPr txBox="1"/>
          <p:nvPr>
            <p:custDataLst>
              <p:tags r:id="rId2"/>
            </p:custDataLst>
          </p:nvPr>
        </p:nvSpPr>
        <p:spPr>
          <a:xfrm>
            <a:off x="1808163" y="877888"/>
            <a:ext cx="8720138" cy="769938"/>
          </a:xfrm>
          <a:prstGeom prst="rect">
            <a:avLst/>
          </a:prstGeom>
          <a:solidFill>
            <a:schemeClr val="lt1">
              <a:lumMod val="95000"/>
            </a:schemeClr>
          </a:solidFill>
          <a:ln w="9525">
            <a:noFill/>
          </a:ln>
        </p:spPr>
        <p:txBody>
          <a:bodyPr>
            <a:spAutoFit/>
          </a:bodyPr>
          <a:lstStyle/>
          <a:p>
            <a:pPr>
              <a:defRPr/>
            </a:pPr>
            <a:r>
              <a:rPr lang="zh-CN" altLang="en-US"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状态空间图：</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把初识状态可达到的各状态所组成的空间设想为一幅由各种状态对应的节点组成的图，这种图称为状态空间图。</a:t>
            </a:r>
          </a:p>
        </p:txBody>
      </p:sp>
      <p:sp>
        <p:nvSpPr>
          <p:cNvPr id="11" name="文本框 2"/>
          <p:cNvSpPr txBox="1"/>
          <p:nvPr>
            <p:custDataLst>
              <p:tags r:id="rId3"/>
            </p:custDataLst>
          </p:nvPr>
        </p:nvSpPr>
        <p:spPr>
          <a:xfrm>
            <a:off x="1808163" y="1631951"/>
            <a:ext cx="8720138" cy="961289"/>
          </a:xfrm>
          <a:prstGeom prst="rect">
            <a:avLst/>
          </a:prstGeom>
          <a:solidFill>
            <a:schemeClr val="lt1">
              <a:lumMod val="95000"/>
            </a:schemeClr>
          </a:solidFill>
          <a:ln w="9525">
            <a:noFill/>
          </a:ln>
        </p:spPr>
        <p:txBody>
          <a:bodyPr>
            <a:spAutoFit/>
          </a:bodyPr>
          <a:lstStyle/>
          <a:p>
            <a:pPr>
              <a:lnSpc>
                <a:spcPct val="150000"/>
              </a:lnSpc>
              <a:defRPr/>
            </a:pP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其中图的节点表示状态，图的边表示算符。</a:t>
            </a:r>
          </a:p>
          <a:p>
            <a:pPr>
              <a:lnSpc>
                <a:spcPct val="150000"/>
              </a:lnSpc>
              <a:defRPr/>
            </a:pP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问题求解过程就是寻求图的某一路径的问题，实际上是一个搜索过程。</a:t>
            </a:r>
          </a:p>
        </p:txBody>
      </p:sp>
      <p:grpSp>
        <p:nvGrpSpPr>
          <p:cNvPr id="596999" name="Group 41"/>
          <p:cNvGrpSpPr/>
          <p:nvPr/>
        </p:nvGrpSpPr>
        <p:grpSpPr>
          <a:xfrm>
            <a:off x="2260600" y="2867026"/>
            <a:ext cx="6643688" cy="3609975"/>
            <a:chOff x="331" y="572"/>
            <a:chExt cx="4997" cy="2884"/>
          </a:xfrm>
        </p:grpSpPr>
        <p:graphicFrame>
          <p:nvGraphicFramePr>
            <p:cNvPr id="597001" name="Object 39"/>
            <p:cNvGraphicFramePr/>
            <p:nvPr/>
          </p:nvGraphicFramePr>
          <p:xfrm>
            <a:off x="331" y="572"/>
            <a:ext cx="4853" cy="2884"/>
          </p:xfrm>
          <a:graphic>
            <a:graphicData uri="http://schemas.openxmlformats.org/presentationml/2006/ole">
              <mc:AlternateContent xmlns:mc="http://schemas.openxmlformats.org/markup-compatibility/2006">
                <mc:Choice xmlns:v="urn:schemas-microsoft-com:vml" Requires="v">
                  <p:oleObj r:id="rId10" imgW="4953000" imgH="3305175" progId="Paint.Picture">
                    <p:embed/>
                  </p:oleObj>
                </mc:Choice>
                <mc:Fallback>
                  <p:oleObj r:id="rId10" imgW="4953000" imgH="3305175" progId="Paint.Picture">
                    <p:embed/>
                    <p:pic>
                      <p:nvPicPr>
                        <p:cNvPr id="597001" name="Object 39"/>
                        <p:cNvPicPr/>
                        <p:nvPr/>
                      </p:nvPicPr>
                      <p:blipFill>
                        <a:blip r:embed="rId11"/>
                        <a:stretch>
                          <a:fillRect/>
                        </a:stretch>
                      </p:blipFill>
                      <p:spPr>
                        <a:xfrm>
                          <a:off x="331" y="572"/>
                          <a:ext cx="4853" cy="2884"/>
                        </a:xfrm>
                        <a:prstGeom prst="rect">
                          <a:avLst/>
                        </a:prstGeom>
                        <a:noFill/>
                        <a:ln w="38100">
                          <a:noFill/>
                          <a:miter/>
                        </a:ln>
                      </p:spPr>
                    </p:pic>
                  </p:oleObj>
                </mc:Fallback>
              </mc:AlternateContent>
            </a:graphicData>
          </a:graphic>
        </p:graphicFrame>
        <p:sp>
          <p:nvSpPr>
            <p:cNvPr id="597002" name="Text Box 37"/>
            <p:cNvSpPr txBox="1"/>
            <p:nvPr>
              <p:custDataLst>
                <p:tags r:id="rId5"/>
              </p:custDataLst>
            </p:nvPr>
          </p:nvSpPr>
          <p:spPr>
            <a:xfrm>
              <a:off x="2976" y="576"/>
              <a:ext cx="816" cy="320"/>
            </a:xfrm>
            <a:prstGeom prst="rect">
              <a:avLst/>
            </a:prstGeom>
            <a:noFill/>
            <a:ln w="9525">
              <a:noFill/>
            </a:ln>
          </p:spPr>
          <p:txBody>
            <a:bodyPr>
              <a:spAutoFit/>
            </a:bodyPr>
            <a:lstStyle/>
            <a:p>
              <a:pPr eaLnBrk="1" hangingPunct="1">
                <a:spcBef>
                  <a:spcPct val="50000"/>
                </a:spcBef>
              </a:pPr>
              <a:r>
                <a:rPr lang="zh-CN" altLang="en-US" sz="2000" dirty="0">
                  <a:solidFill>
                    <a:schemeClr val="accent2"/>
                  </a:solidFill>
                  <a:latin typeface="微软雅黑" panose="020B0503020204020204" pitchFamily="34" charset="-122"/>
                  <a:ea typeface="微软雅黑" panose="020B0503020204020204" pitchFamily="34" charset="-122"/>
                </a:rPr>
                <a:t>（状态）</a:t>
              </a:r>
            </a:p>
          </p:txBody>
        </p:sp>
        <p:sp>
          <p:nvSpPr>
            <p:cNvPr id="597003" name="Text Box 38"/>
            <p:cNvSpPr txBox="1"/>
            <p:nvPr>
              <p:custDataLst>
                <p:tags r:id="rId6"/>
              </p:custDataLst>
            </p:nvPr>
          </p:nvSpPr>
          <p:spPr>
            <a:xfrm>
              <a:off x="4191" y="912"/>
              <a:ext cx="1137" cy="320"/>
            </a:xfrm>
            <a:prstGeom prst="rect">
              <a:avLst/>
            </a:prstGeom>
            <a:noFill/>
            <a:ln w="9525">
              <a:noFill/>
            </a:ln>
          </p:spPr>
          <p:txBody>
            <a:bodyPr>
              <a:spAutoFit/>
            </a:bodyPr>
            <a:lstStyle/>
            <a:p>
              <a:pPr eaLnBrk="1" hangingPunct="1">
                <a:spcBef>
                  <a:spcPct val="50000"/>
                </a:spcBef>
              </a:pPr>
              <a:r>
                <a:rPr lang="zh-CN" altLang="en-US" sz="2000" dirty="0">
                  <a:solidFill>
                    <a:schemeClr val="accent2"/>
                  </a:solidFill>
                  <a:latin typeface="微软雅黑" panose="020B0503020204020204" pitchFamily="34" charset="-122"/>
                  <a:ea typeface="微软雅黑" panose="020B0503020204020204" pitchFamily="34" charset="-122"/>
                </a:rPr>
                <a:t>（操作算子）</a:t>
              </a:r>
            </a:p>
          </p:txBody>
        </p:sp>
      </p:grpSp>
      <p:sp>
        <p:nvSpPr>
          <p:cNvPr id="597000" name="Text Box 40"/>
          <p:cNvSpPr txBox="1"/>
          <p:nvPr>
            <p:custDataLst>
              <p:tags r:id="rId4"/>
            </p:custDataLst>
          </p:nvPr>
        </p:nvSpPr>
        <p:spPr>
          <a:xfrm>
            <a:off x="9456738" y="2876550"/>
            <a:ext cx="514350" cy="3168650"/>
          </a:xfrm>
          <a:prstGeom prst="rect">
            <a:avLst/>
          </a:prstGeom>
          <a:noFill/>
          <a:ln w="9525">
            <a:noFill/>
          </a:ln>
        </p:spPr>
        <p:txBody>
          <a:bodyPr>
            <a:spAutoFit/>
          </a:bodyPr>
          <a:lstStyle/>
          <a:p>
            <a:pPr algn="ct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状态空间的有向图描述</a:t>
            </a:r>
          </a:p>
        </p:txBody>
      </p:sp>
    </p:spTree>
    <p:custDataLst>
      <p:tags r:id="rId1"/>
    </p:custDataLst>
    <p:extLst>
      <p:ext uri="{BB962C8B-B14F-4D97-AF65-F5344CB8AC3E}">
        <p14:creationId xmlns:p14="http://schemas.microsoft.com/office/powerpoint/2010/main" val="43995090"/>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8018"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58085"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829A668-8A88-46B6-BE4F-080B266A9CC0}" type="slidenum">
              <a:rPr lang="zh-CN" altLang="en-US" smtClean="0"/>
              <a:pPr>
                <a:defRPr/>
              </a:pPr>
              <a:t>426</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8086"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5.2.2  状态空间的图描述</a:t>
            </a:r>
          </a:p>
        </p:txBody>
      </p:sp>
      <p:pic>
        <p:nvPicPr>
          <p:cNvPr id="598021" name="图片 2"/>
          <p:cNvPicPr>
            <a:picLocks noChangeAspect="1"/>
          </p:cNvPicPr>
          <p:nvPr>
            <p:custDataLst>
              <p:tags r:id="rId2"/>
            </p:custDataLst>
          </p:nvPr>
        </p:nvPicPr>
        <p:blipFill>
          <a:blip r:embed="rId6"/>
          <a:stretch>
            <a:fillRect/>
          </a:stretch>
        </p:blipFill>
        <p:spPr>
          <a:xfrm>
            <a:off x="1524000" y="765176"/>
            <a:ext cx="9144000" cy="5616575"/>
          </a:xfrm>
          <a:prstGeom prst="rect">
            <a:avLst/>
          </a:prstGeom>
          <a:noFill/>
          <a:ln w="9525">
            <a:noFill/>
          </a:ln>
        </p:spPr>
      </p:pic>
    </p:spTree>
    <p:custDataLst>
      <p:tags r:id="rId1"/>
    </p:custDataLst>
    <p:extLst>
      <p:ext uri="{BB962C8B-B14F-4D97-AF65-F5344CB8AC3E}">
        <p14:creationId xmlns:p14="http://schemas.microsoft.com/office/powerpoint/2010/main" val="758493676"/>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9042" name="组合 7"/>
          <p:cNvGrpSpPr/>
          <p:nvPr/>
        </p:nvGrpSpPr>
        <p:grpSpPr>
          <a:xfrm>
            <a:off x="4525964" y="6045200"/>
            <a:ext cx="6142037" cy="812800"/>
            <a:chOff x="4001597" y="5613400"/>
            <a:chExt cx="8190403" cy="1244600"/>
          </a:xfrm>
        </p:grpSpPr>
        <p:sp>
          <p:nvSpPr>
            <p:cNvPr id="9" name="任意多边形: 形状 8"/>
            <p:cNvSpPr/>
            <p:nvPr>
              <p:custDataLst>
                <p:tags r:id="rId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58085"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829A668-8A88-46B6-BE4F-080B266A9CC0}" type="slidenum">
              <a:rPr lang="zh-CN" altLang="en-US" smtClean="0"/>
              <a:pPr>
                <a:defRPr/>
              </a:pPr>
              <a:t>427</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8086"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5.2.2  状态空间的图描述</a:t>
            </a:r>
          </a:p>
        </p:txBody>
      </p:sp>
      <p:pic>
        <p:nvPicPr>
          <p:cNvPr id="599045" name="图片 4"/>
          <p:cNvPicPr>
            <a:picLocks noChangeAspect="1"/>
          </p:cNvPicPr>
          <p:nvPr/>
        </p:nvPicPr>
        <p:blipFill>
          <a:blip r:embed="rId5"/>
          <a:stretch>
            <a:fillRect/>
          </a:stretch>
        </p:blipFill>
        <p:spPr>
          <a:xfrm>
            <a:off x="1524000" y="765176"/>
            <a:ext cx="9144000" cy="5673725"/>
          </a:xfrm>
          <a:prstGeom prst="rect">
            <a:avLst/>
          </a:prstGeom>
          <a:noFill/>
          <a:ln w="9525">
            <a:noFill/>
          </a:ln>
        </p:spPr>
      </p:pic>
    </p:spTree>
    <p:custDataLst>
      <p:tags r:id="rId1"/>
    </p:custDataLst>
    <p:extLst>
      <p:ext uri="{BB962C8B-B14F-4D97-AF65-F5344CB8AC3E}">
        <p14:creationId xmlns:p14="http://schemas.microsoft.com/office/powerpoint/2010/main" val="452415064"/>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1090" name="组合 7"/>
          <p:cNvGrpSpPr/>
          <p:nvPr/>
        </p:nvGrpSpPr>
        <p:grpSpPr>
          <a:xfrm>
            <a:off x="4525964" y="6045200"/>
            <a:ext cx="6142037" cy="812800"/>
            <a:chOff x="4001597" y="5613400"/>
            <a:chExt cx="8190403" cy="1244600"/>
          </a:xfrm>
        </p:grpSpPr>
        <p:sp>
          <p:nvSpPr>
            <p:cNvPr id="9" name="任意多边形: 形状 8"/>
            <p:cNvSpPr/>
            <p:nvPr>
              <p:custDataLst>
                <p:tags r:id="rId9"/>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0"/>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61157"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428</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1158" name="Rectangle 3"/>
          <p:cNvSpPr>
            <a:spLocks noGrp="1" noChangeArrowheads="1"/>
          </p:cNvSpPr>
          <p:nvPr>
            <p:ph idx="9"/>
            <p:custDataLst>
              <p:tags r:id="rId2"/>
            </p:custDataLst>
          </p:nvPr>
        </p:nvSpPr>
        <p:spPr>
          <a:xfrm>
            <a:off x="1774825" y="908051"/>
            <a:ext cx="8642350" cy="5400675"/>
          </a:xfrm>
        </p:spPr>
        <p:txBody>
          <a:bodyPr wrap="square" lIns="91440" tIns="45720" rIns="91440" bIns="45720" numCol="1" anchor="t" anchorCtr="0" compatLnSpc="1"/>
          <a:lstStyle/>
          <a:p>
            <a:pPr marL="469900" indent="-469900" algn="just" fontAlgn="base">
              <a:lnSpc>
                <a:spcPct val="120000"/>
              </a:lnSpc>
              <a:spcBef>
                <a:spcPct val="4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例5.3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旅行商问题（traveling</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salesman problem,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TSP）或邮递员路径问题</a:t>
            </a: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gn="just" fontAlgn="base">
              <a:lnSpc>
                <a:spcPct val="120000"/>
              </a:lnSpc>
              <a:spcBef>
                <a:spcPct val="40000"/>
              </a:spcBef>
              <a:spcAft>
                <a:spcPct val="0"/>
              </a:spcAft>
              <a:buClr>
                <a:schemeClr val="accent2"/>
              </a:buClr>
              <a:buSzTx/>
              <a:buNone/>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561159" name="Rectangle 4"/>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5.2.2  状态空间图</a:t>
            </a:r>
            <a:r>
              <a:rPr lang="zh-CN" altLang="en-US" sz="3600" spc="200">
                <a:solidFill>
                  <a:srgbClr val="FFFFFF"/>
                </a:solidFill>
                <a:latin typeface="汉仪旗黑-85S" pitchFamily="18" charset="-122"/>
                <a:ea typeface="黑体" panose="02010609060101010101" charset="-122"/>
                <a:sym typeface="微软雅黑" panose="020B0503020204020204" pitchFamily="34" charset="-122"/>
              </a:rPr>
              <a:t>的</a:t>
            </a: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描述</a:t>
            </a:r>
          </a:p>
        </p:txBody>
      </p:sp>
      <p:grpSp>
        <p:nvGrpSpPr>
          <p:cNvPr id="2" name="Group 15"/>
          <p:cNvGrpSpPr/>
          <p:nvPr/>
        </p:nvGrpSpPr>
        <p:grpSpPr>
          <a:xfrm>
            <a:off x="2300288" y="2133600"/>
            <a:ext cx="7467600" cy="3581400"/>
            <a:chOff x="336" y="1298"/>
            <a:chExt cx="4704" cy="2256"/>
          </a:xfrm>
        </p:grpSpPr>
        <p:graphicFrame>
          <p:nvGraphicFramePr>
            <p:cNvPr id="601101" name="Object 5"/>
            <p:cNvGraphicFramePr/>
            <p:nvPr/>
          </p:nvGraphicFramePr>
          <p:xfrm>
            <a:off x="336" y="1298"/>
            <a:ext cx="4704" cy="2256"/>
          </p:xfrm>
          <a:graphic>
            <a:graphicData uri="http://schemas.openxmlformats.org/presentationml/2006/ole">
              <mc:AlternateContent xmlns:mc="http://schemas.openxmlformats.org/markup-compatibility/2006">
                <mc:Choice xmlns:v="urn:schemas-microsoft-com:vml" Requires="v">
                  <p:oleObj r:id="rId12" imgW="3409950" imgH="1343025" progId="Paint.Picture">
                    <p:embed/>
                  </p:oleObj>
                </mc:Choice>
                <mc:Fallback>
                  <p:oleObj r:id="rId12" imgW="3409950" imgH="1343025" progId="Paint.Picture">
                    <p:embed/>
                    <p:pic>
                      <p:nvPicPr>
                        <p:cNvPr id="601101" name="Object 5"/>
                        <p:cNvPicPr/>
                        <p:nvPr/>
                      </p:nvPicPr>
                      <p:blipFill>
                        <a:blip r:embed="rId13"/>
                        <a:stretch>
                          <a:fillRect/>
                        </a:stretch>
                      </p:blipFill>
                      <p:spPr>
                        <a:xfrm>
                          <a:off x="336" y="1298"/>
                          <a:ext cx="4704" cy="2256"/>
                        </a:xfrm>
                        <a:prstGeom prst="rect">
                          <a:avLst/>
                        </a:prstGeom>
                        <a:noFill/>
                        <a:ln w="9525" cap="flat" cmpd="sng">
                          <a:solidFill>
                            <a:srgbClr val="808080"/>
                          </a:solidFill>
                          <a:prstDash val="solid"/>
                          <a:miter/>
                          <a:headEnd type="none" w="med" len="med"/>
                          <a:tailEnd type="none" w="med" len="med"/>
                        </a:ln>
                      </p:spPr>
                    </p:pic>
                  </p:oleObj>
                </mc:Fallback>
              </mc:AlternateContent>
            </a:graphicData>
          </a:graphic>
        </p:graphicFrame>
        <p:sp>
          <p:nvSpPr>
            <p:cNvPr id="601102" name="Text Box 6"/>
            <p:cNvSpPr txBox="1"/>
            <p:nvPr>
              <p:custDataLst>
                <p:tags r:id="rId7"/>
              </p:custDataLst>
            </p:nvPr>
          </p:nvSpPr>
          <p:spPr>
            <a:xfrm>
              <a:off x="1632" y="1440"/>
              <a:ext cx="1008" cy="251"/>
            </a:xfrm>
            <a:prstGeom prst="rect">
              <a:avLst/>
            </a:prstGeom>
            <a:noFill/>
            <a:ln w="9525">
              <a:noFill/>
            </a:ln>
          </p:spPr>
          <p:txBody>
            <a:bodyPr>
              <a:spAutoFit/>
            </a:bodyPr>
            <a:lstStyle/>
            <a:p>
              <a:pPr eaLnBrk="1" hangingPunct="1">
                <a:spcBef>
                  <a:spcPct val="50000"/>
                </a:spcBef>
              </a:pPr>
              <a:r>
                <a:rPr lang="en-US" altLang="en-US" sz="2000" dirty="0">
                  <a:solidFill>
                    <a:srgbClr val="000000"/>
                  </a:solidFill>
                  <a:latin typeface="微软雅黑" panose="020B0503020204020204" pitchFamily="34" charset="-122"/>
                  <a:ea typeface="微软雅黑" panose="020B0503020204020204" pitchFamily="34" charset="-122"/>
                </a:rPr>
                <a:t>（家）</a:t>
              </a:r>
            </a:p>
          </p:txBody>
        </p:sp>
        <p:sp>
          <p:nvSpPr>
            <p:cNvPr id="601103" name="Text Box 7"/>
            <p:cNvSpPr txBox="1"/>
            <p:nvPr>
              <p:custDataLst>
                <p:tags r:id="rId8"/>
              </p:custDataLst>
            </p:nvPr>
          </p:nvSpPr>
          <p:spPr>
            <a:xfrm>
              <a:off x="2976" y="1526"/>
              <a:ext cx="1632" cy="251"/>
            </a:xfrm>
            <a:prstGeom prst="rect">
              <a:avLst/>
            </a:prstGeom>
            <a:noFill/>
            <a:ln w="9525">
              <a:noFill/>
            </a:ln>
          </p:spPr>
          <p:txBody>
            <a:bodyPr>
              <a:spAutoFit/>
            </a:bodyPr>
            <a:lstStyle/>
            <a:p>
              <a:pPr eaLnBrk="1" hangingPunct="1">
                <a:spcBef>
                  <a:spcPct val="50000"/>
                </a:spcBef>
              </a:pPr>
              <a:r>
                <a:rPr lang="en-US" altLang="en-US" sz="2000" dirty="0">
                  <a:solidFill>
                    <a:srgbClr val="000000"/>
                  </a:solidFill>
                  <a:latin typeface="微软雅黑" panose="020B0503020204020204" pitchFamily="34" charset="-122"/>
                  <a:ea typeface="微软雅黑" panose="020B0503020204020204" pitchFamily="34" charset="-122"/>
                </a:rPr>
                <a:t>（单位：</a:t>
              </a:r>
              <a:r>
                <a:rPr lang="en-US" altLang="zh-CN" sz="2000" dirty="0">
                  <a:solidFill>
                    <a:srgbClr val="000000"/>
                  </a:solidFill>
                  <a:latin typeface="微软雅黑" panose="020B0503020204020204" pitchFamily="34" charset="-122"/>
                  <a:ea typeface="微软雅黑" panose="020B0503020204020204" pitchFamily="34" charset="-122"/>
                </a:rPr>
                <a:t>km</a:t>
              </a:r>
              <a:r>
                <a:rPr lang="en-US" altLang="en-US" sz="2000" dirty="0">
                  <a:solidFill>
                    <a:srgbClr val="000000"/>
                  </a:solidFill>
                  <a:latin typeface="微软雅黑" panose="020B0503020204020204" pitchFamily="34" charset="-122"/>
                  <a:ea typeface="微软雅黑" panose="020B0503020204020204" pitchFamily="34" charset="-122"/>
                </a:rPr>
                <a:t>）</a:t>
              </a:r>
            </a:p>
          </p:txBody>
        </p:sp>
      </p:grpSp>
      <p:sp>
        <p:nvSpPr>
          <p:cNvPr id="74760" name="Text Box 8"/>
          <p:cNvSpPr txBox="1"/>
          <p:nvPr>
            <p:custDataLst>
              <p:tags r:id="rId3"/>
            </p:custDataLst>
          </p:nvPr>
        </p:nvSpPr>
        <p:spPr>
          <a:xfrm>
            <a:off x="2587625" y="5995989"/>
            <a:ext cx="7469188" cy="460375"/>
          </a:xfrm>
          <a:prstGeom prst="rect">
            <a:avLst/>
          </a:prstGeom>
          <a:noFill/>
          <a:ln w="9525">
            <a:noFill/>
          </a:ln>
        </p:spPr>
        <p:txBody>
          <a:bodyPr>
            <a:spAutoFit/>
          </a:bodyPr>
          <a:lstStyle/>
          <a:p>
            <a:pPr eaLnBrk="1" hangingPunct="1">
              <a:spcBef>
                <a:spcPct val="50000"/>
              </a:spcBef>
            </a:pPr>
            <a:r>
              <a:rPr lang="en-US" altLang="en-US" sz="2400" dirty="0">
                <a:solidFill>
                  <a:srgbClr val="000000"/>
                </a:solidFill>
                <a:latin typeface="微软雅黑" panose="020B0503020204020204" pitchFamily="34" charset="-122"/>
                <a:ea typeface="微软雅黑" panose="020B0503020204020204" pitchFamily="34" charset="-122"/>
              </a:rPr>
              <a:t>可能路径：费用为</a:t>
            </a:r>
            <a:r>
              <a:rPr lang="en-US" altLang="zh-CN" sz="2400" dirty="0">
                <a:solidFill>
                  <a:srgbClr val="000000"/>
                </a:solidFill>
                <a:latin typeface="微软雅黑" panose="020B0503020204020204" pitchFamily="34" charset="-122"/>
                <a:ea typeface="微软雅黑" panose="020B0503020204020204" pitchFamily="34" charset="-122"/>
              </a:rPr>
              <a:t>375</a:t>
            </a:r>
            <a:r>
              <a:rPr lang="en-US" altLang="en-US" sz="2400" dirty="0">
                <a:solidFill>
                  <a:srgbClr val="000000"/>
                </a:solidFill>
                <a:latin typeface="微软雅黑" panose="020B0503020204020204" pitchFamily="34" charset="-122"/>
                <a:ea typeface="微软雅黑" panose="020B0503020204020204" pitchFamily="34" charset="-122"/>
              </a:rPr>
              <a:t>的路径（</a:t>
            </a:r>
            <a:r>
              <a:rPr lang="en-US" altLang="zh-CN" sz="2400" i="1" dirty="0">
                <a:solidFill>
                  <a:srgbClr val="000000"/>
                </a:solidFill>
                <a:latin typeface="微软雅黑" panose="020B0503020204020204" pitchFamily="34" charset="-122"/>
                <a:ea typeface="微软雅黑" panose="020B0503020204020204" pitchFamily="34" charset="-122"/>
              </a:rPr>
              <a:t>A</a:t>
            </a:r>
            <a:r>
              <a:rPr lang="en-US" altLang="en-US" sz="2400" dirty="0">
                <a:solidFill>
                  <a:srgbClr val="000000"/>
                </a:solidFill>
                <a:latin typeface="微软雅黑" panose="020B0503020204020204" pitchFamily="34" charset="-122"/>
                <a:ea typeface="微软雅黑" panose="020B0503020204020204" pitchFamily="34" charset="-122"/>
              </a:rPr>
              <a:t>，</a:t>
            </a:r>
            <a:r>
              <a:rPr lang="en-US" altLang="zh-CN" sz="2400" i="1" dirty="0">
                <a:solidFill>
                  <a:srgbClr val="000000"/>
                </a:solidFill>
                <a:latin typeface="微软雅黑" panose="020B0503020204020204" pitchFamily="34" charset="-122"/>
                <a:ea typeface="微软雅黑" panose="020B0503020204020204" pitchFamily="34" charset="-122"/>
              </a:rPr>
              <a:t>B</a:t>
            </a:r>
            <a:r>
              <a:rPr lang="en-US" altLang="en-US" sz="2400" dirty="0">
                <a:solidFill>
                  <a:srgbClr val="000000"/>
                </a:solidFill>
                <a:latin typeface="微软雅黑" panose="020B0503020204020204" pitchFamily="34" charset="-122"/>
                <a:ea typeface="微软雅黑" panose="020B0503020204020204" pitchFamily="34" charset="-122"/>
              </a:rPr>
              <a:t>，</a:t>
            </a:r>
            <a:r>
              <a:rPr lang="en-US" altLang="zh-CN" sz="2400" i="1" dirty="0">
                <a:solidFill>
                  <a:srgbClr val="000000"/>
                </a:solidFill>
                <a:latin typeface="微软雅黑" panose="020B0503020204020204" pitchFamily="34" charset="-122"/>
                <a:ea typeface="微软雅黑" panose="020B0503020204020204" pitchFamily="34" charset="-122"/>
              </a:rPr>
              <a:t>C</a:t>
            </a:r>
            <a:r>
              <a:rPr lang="en-US" altLang="en-US" sz="2400" dirty="0">
                <a:solidFill>
                  <a:srgbClr val="000000"/>
                </a:solidFill>
                <a:latin typeface="微软雅黑" panose="020B0503020204020204" pitchFamily="34" charset="-122"/>
                <a:ea typeface="微软雅黑" panose="020B0503020204020204" pitchFamily="34" charset="-122"/>
              </a:rPr>
              <a:t>，</a:t>
            </a: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en-US" sz="2400" dirty="0">
                <a:solidFill>
                  <a:srgbClr val="000000"/>
                </a:solidFill>
                <a:latin typeface="微软雅黑" panose="020B0503020204020204" pitchFamily="34" charset="-122"/>
                <a:ea typeface="微软雅黑" panose="020B0503020204020204" pitchFamily="34" charset="-122"/>
              </a:rPr>
              <a:t>，</a:t>
            </a:r>
            <a:r>
              <a:rPr lang="en-US" altLang="zh-CN" sz="2400" i="1" dirty="0">
                <a:solidFill>
                  <a:srgbClr val="000000"/>
                </a:solidFill>
                <a:latin typeface="微软雅黑" panose="020B0503020204020204" pitchFamily="34" charset="-122"/>
                <a:ea typeface="微软雅黑" panose="020B0503020204020204" pitchFamily="34" charset="-122"/>
              </a:rPr>
              <a:t>E</a:t>
            </a:r>
            <a:r>
              <a:rPr lang="en-US" altLang="en-US" sz="2400" dirty="0">
                <a:solidFill>
                  <a:srgbClr val="000000"/>
                </a:solidFill>
                <a:latin typeface="微软雅黑" panose="020B0503020204020204" pitchFamily="34" charset="-122"/>
                <a:ea typeface="微软雅黑" panose="020B0503020204020204" pitchFamily="34" charset="-122"/>
              </a:rPr>
              <a:t>，</a:t>
            </a:r>
            <a:r>
              <a:rPr lang="en-US" altLang="zh-CN" sz="2400" i="1" dirty="0">
                <a:solidFill>
                  <a:srgbClr val="000000"/>
                </a:solidFill>
                <a:latin typeface="微软雅黑" panose="020B0503020204020204" pitchFamily="34" charset="-122"/>
                <a:ea typeface="微软雅黑" panose="020B0503020204020204" pitchFamily="34" charset="-122"/>
              </a:rPr>
              <a:t>A</a:t>
            </a:r>
            <a:r>
              <a:rPr lang="en-US" altLang="en-US" sz="2400" dirty="0">
                <a:solidFill>
                  <a:srgbClr val="000000"/>
                </a:solidFill>
                <a:latin typeface="微软雅黑" panose="020B0503020204020204" pitchFamily="34" charset="-122"/>
                <a:ea typeface="微软雅黑" panose="020B0503020204020204" pitchFamily="34" charset="-122"/>
              </a:rPr>
              <a:t>） </a:t>
            </a:r>
          </a:p>
        </p:txBody>
      </p:sp>
      <p:sp>
        <p:nvSpPr>
          <p:cNvPr id="74761" name="Line 9"/>
          <p:cNvSpPr/>
          <p:nvPr/>
        </p:nvSpPr>
        <p:spPr>
          <a:xfrm>
            <a:off x="4267200" y="2895600"/>
            <a:ext cx="4038600" cy="0"/>
          </a:xfrm>
          <a:prstGeom prst="line">
            <a:avLst/>
          </a:prstGeom>
          <a:ln w="38100" cap="flat" cmpd="sng">
            <a:solidFill>
              <a:srgbClr val="FF0000"/>
            </a:solidFill>
            <a:prstDash val="solid"/>
            <a:headEnd type="none" w="med" len="med"/>
            <a:tailEnd type="none" w="med" len="med"/>
          </a:ln>
        </p:spPr>
      </p:sp>
      <p:sp>
        <p:nvSpPr>
          <p:cNvPr id="74762" name="Line 10"/>
          <p:cNvSpPr/>
          <p:nvPr>
            <p:custDataLst>
              <p:tags r:id="rId4"/>
            </p:custDataLst>
          </p:nvPr>
        </p:nvSpPr>
        <p:spPr>
          <a:xfrm>
            <a:off x="8305800" y="2895600"/>
            <a:ext cx="990600" cy="1676400"/>
          </a:xfrm>
          <a:prstGeom prst="line">
            <a:avLst/>
          </a:prstGeom>
          <a:ln w="38100" cap="flat" cmpd="sng">
            <a:solidFill>
              <a:schemeClr val="accent2"/>
            </a:solidFill>
            <a:prstDash val="solid"/>
            <a:headEnd type="none" w="med" len="med"/>
            <a:tailEnd type="none" w="med" len="med"/>
          </a:ln>
        </p:spPr>
      </p:sp>
      <p:sp>
        <p:nvSpPr>
          <p:cNvPr id="74764" name="Line 12"/>
          <p:cNvSpPr/>
          <p:nvPr/>
        </p:nvSpPr>
        <p:spPr>
          <a:xfrm flipH="1">
            <a:off x="5410200" y="4572000"/>
            <a:ext cx="3886200" cy="609600"/>
          </a:xfrm>
          <a:prstGeom prst="line">
            <a:avLst/>
          </a:prstGeom>
          <a:ln w="38100" cap="flat" cmpd="sng">
            <a:solidFill>
              <a:srgbClr val="FF0000"/>
            </a:solidFill>
            <a:prstDash val="solid"/>
            <a:headEnd type="none" w="med" len="med"/>
            <a:tailEnd type="none" w="med" len="med"/>
          </a:ln>
        </p:spPr>
      </p:sp>
      <p:sp>
        <p:nvSpPr>
          <p:cNvPr id="74765" name="Line 13"/>
          <p:cNvSpPr/>
          <p:nvPr>
            <p:custDataLst>
              <p:tags r:id="rId5"/>
            </p:custDataLst>
          </p:nvPr>
        </p:nvSpPr>
        <p:spPr>
          <a:xfrm flipH="1" flipV="1">
            <a:off x="2895600" y="4267200"/>
            <a:ext cx="2514600" cy="914400"/>
          </a:xfrm>
          <a:prstGeom prst="line">
            <a:avLst/>
          </a:prstGeom>
          <a:ln w="38100" cap="flat" cmpd="sng">
            <a:solidFill>
              <a:schemeClr val="accent2"/>
            </a:solidFill>
            <a:prstDash val="solid"/>
            <a:headEnd type="none" w="med" len="med"/>
            <a:tailEnd type="none" w="med" len="med"/>
          </a:ln>
        </p:spPr>
      </p:sp>
      <p:sp>
        <p:nvSpPr>
          <p:cNvPr id="74766" name="Line 14"/>
          <p:cNvSpPr/>
          <p:nvPr>
            <p:custDataLst>
              <p:tags r:id="rId6"/>
            </p:custDataLst>
          </p:nvPr>
        </p:nvSpPr>
        <p:spPr>
          <a:xfrm flipV="1">
            <a:off x="2895600" y="2895600"/>
            <a:ext cx="1371600" cy="1371600"/>
          </a:xfrm>
          <a:prstGeom prst="line">
            <a:avLst/>
          </a:prstGeom>
          <a:ln w="38100" cap="flat" cmpd="sng">
            <a:solidFill>
              <a:schemeClr val="accent2"/>
            </a:solidFill>
            <a:prstDash val="solid"/>
            <a:headEnd type="none" w="med" len="med"/>
            <a:tailEnd type="none" w="med" len="med"/>
          </a:ln>
        </p:spPr>
      </p:sp>
    </p:spTree>
    <p:custDataLst>
      <p:tags r:id="rId1"/>
    </p:custDataLst>
    <p:extLst>
      <p:ext uri="{BB962C8B-B14F-4D97-AF65-F5344CB8AC3E}">
        <p14:creationId xmlns:p14="http://schemas.microsoft.com/office/powerpoint/2010/main" val="3200588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74761"/>
                                        </p:tgtEl>
                                        <p:attrNameLst>
                                          <p:attrName>style.visibility</p:attrName>
                                        </p:attrNameLst>
                                      </p:cBhvr>
                                      <p:to>
                                        <p:strVal val="visible"/>
                                      </p:to>
                                    </p:set>
                                    <p:anim calcmode="lin" valueType="num">
                                      <p:cBhvr>
                                        <p:cTn id="12" dur="500" fill="hold"/>
                                        <p:tgtEl>
                                          <p:spTgt spid="74761"/>
                                        </p:tgtEl>
                                        <p:attrNameLst>
                                          <p:attrName>ppt_x</p:attrName>
                                        </p:attrNameLst>
                                      </p:cBhvr>
                                      <p:tavLst>
                                        <p:tav tm="0">
                                          <p:val>
                                            <p:strVal val="#ppt_x-#ppt_w/2"/>
                                          </p:val>
                                        </p:tav>
                                        <p:tav tm="100000">
                                          <p:val>
                                            <p:strVal val="#ppt_x"/>
                                          </p:val>
                                        </p:tav>
                                      </p:tavLst>
                                    </p:anim>
                                    <p:anim calcmode="lin" valueType="num">
                                      <p:cBhvr>
                                        <p:cTn id="13" dur="500" fill="hold"/>
                                        <p:tgtEl>
                                          <p:spTgt spid="74761"/>
                                        </p:tgtEl>
                                        <p:attrNameLst>
                                          <p:attrName>ppt_y</p:attrName>
                                        </p:attrNameLst>
                                      </p:cBhvr>
                                      <p:tavLst>
                                        <p:tav tm="0">
                                          <p:val>
                                            <p:strVal val="#ppt_y"/>
                                          </p:val>
                                        </p:tav>
                                        <p:tav tm="100000">
                                          <p:val>
                                            <p:strVal val="#ppt_y"/>
                                          </p:val>
                                        </p:tav>
                                      </p:tavLst>
                                    </p:anim>
                                    <p:anim calcmode="lin" valueType="num">
                                      <p:cBhvr>
                                        <p:cTn id="14" dur="500" fill="hold"/>
                                        <p:tgtEl>
                                          <p:spTgt spid="74761"/>
                                        </p:tgtEl>
                                        <p:attrNameLst>
                                          <p:attrName>ppt_w</p:attrName>
                                        </p:attrNameLst>
                                      </p:cBhvr>
                                      <p:tavLst>
                                        <p:tav tm="0">
                                          <p:val>
                                            <p:fltVal val="0"/>
                                          </p:val>
                                        </p:tav>
                                        <p:tav tm="100000">
                                          <p:val>
                                            <p:strVal val="#ppt_w"/>
                                          </p:val>
                                        </p:tav>
                                      </p:tavLst>
                                    </p:anim>
                                    <p:anim calcmode="lin" valueType="num">
                                      <p:cBhvr>
                                        <p:cTn id="15" dur="500" fill="hold"/>
                                        <p:tgtEl>
                                          <p:spTgt spid="74761"/>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 fill="hold" nodeType="clickEffect">
                                  <p:stCondLst>
                                    <p:cond delay="0"/>
                                  </p:stCondLst>
                                  <p:childTnLst>
                                    <p:set>
                                      <p:cBhvr>
                                        <p:cTn id="19" dur="1" fill="hold">
                                          <p:stCondLst>
                                            <p:cond delay="0"/>
                                          </p:stCondLst>
                                        </p:cTn>
                                        <p:tgtEl>
                                          <p:spTgt spid="74762"/>
                                        </p:tgtEl>
                                        <p:attrNameLst>
                                          <p:attrName>style.visibility</p:attrName>
                                        </p:attrNameLst>
                                      </p:cBhvr>
                                      <p:to>
                                        <p:strVal val="visible"/>
                                      </p:to>
                                    </p:set>
                                    <p:anim calcmode="lin" valueType="num">
                                      <p:cBhvr>
                                        <p:cTn id="20" dur="500" fill="hold"/>
                                        <p:tgtEl>
                                          <p:spTgt spid="74762"/>
                                        </p:tgtEl>
                                        <p:attrNameLst>
                                          <p:attrName>ppt_x</p:attrName>
                                        </p:attrNameLst>
                                      </p:cBhvr>
                                      <p:tavLst>
                                        <p:tav tm="0">
                                          <p:val>
                                            <p:strVal val="#ppt_x"/>
                                          </p:val>
                                        </p:tav>
                                        <p:tav tm="100000">
                                          <p:val>
                                            <p:strVal val="#ppt_x"/>
                                          </p:val>
                                        </p:tav>
                                      </p:tavLst>
                                    </p:anim>
                                    <p:anim calcmode="lin" valueType="num">
                                      <p:cBhvr>
                                        <p:cTn id="21" dur="500" fill="hold"/>
                                        <p:tgtEl>
                                          <p:spTgt spid="74762"/>
                                        </p:tgtEl>
                                        <p:attrNameLst>
                                          <p:attrName>ppt_y</p:attrName>
                                        </p:attrNameLst>
                                      </p:cBhvr>
                                      <p:tavLst>
                                        <p:tav tm="0">
                                          <p:val>
                                            <p:strVal val="#ppt_y-#ppt_h/2"/>
                                          </p:val>
                                        </p:tav>
                                        <p:tav tm="100000">
                                          <p:val>
                                            <p:strVal val="#ppt_y"/>
                                          </p:val>
                                        </p:tav>
                                      </p:tavLst>
                                    </p:anim>
                                    <p:anim calcmode="lin" valueType="num">
                                      <p:cBhvr>
                                        <p:cTn id="22" dur="500" fill="hold"/>
                                        <p:tgtEl>
                                          <p:spTgt spid="74762"/>
                                        </p:tgtEl>
                                        <p:attrNameLst>
                                          <p:attrName>ppt_w</p:attrName>
                                        </p:attrNameLst>
                                      </p:cBhvr>
                                      <p:tavLst>
                                        <p:tav tm="0">
                                          <p:val>
                                            <p:strVal val="#ppt_w"/>
                                          </p:val>
                                        </p:tav>
                                        <p:tav tm="100000">
                                          <p:val>
                                            <p:strVal val="#ppt_w"/>
                                          </p:val>
                                        </p:tav>
                                      </p:tavLst>
                                    </p:anim>
                                    <p:anim calcmode="lin" valueType="num">
                                      <p:cBhvr>
                                        <p:cTn id="23" dur="500" fill="hold"/>
                                        <p:tgtEl>
                                          <p:spTgt spid="74762"/>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2" fill="hold" nodeType="clickEffect">
                                  <p:stCondLst>
                                    <p:cond delay="0"/>
                                  </p:stCondLst>
                                  <p:childTnLst>
                                    <p:set>
                                      <p:cBhvr>
                                        <p:cTn id="27" dur="1" fill="hold">
                                          <p:stCondLst>
                                            <p:cond delay="0"/>
                                          </p:stCondLst>
                                        </p:cTn>
                                        <p:tgtEl>
                                          <p:spTgt spid="74764"/>
                                        </p:tgtEl>
                                        <p:attrNameLst>
                                          <p:attrName>style.visibility</p:attrName>
                                        </p:attrNameLst>
                                      </p:cBhvr>
                                      <p:to>
                                        <p:strVal val="visible"/>
                                      </p:to>
                                    </p:set>
                                    <p:anim calcmode="lin" valueType="num">
                                      <p:cBhvr>
                                        <p:cTn id="28" dur="500" fill="hold"/>
                                        <p:tgtEl>
                                          <p:spTgt spid="74764"/>
                                        </p:tgtEl>
                                        <p:attrNameLst>
                                          <p:attrName>ppt_x</p:attrName>
                                        </p:attrNameLst>
                                      </p:cBhvr>
                                      <p:tavLst>
                                        <p:tav tm="0">
                                          <p:val>
                                            <p:strVal val="#ppt_x+#ppt_w/2"/>
                                          </p:val>
                                        </p:tav>
                                        <p:tav tm="100000">
                                          <p:val>
                                            <p:strVal val="#ppt_x"/>
                                          </p:val>
                                        </p:tav>
                                      </p:tavLst>
                                    </p:anim>
                                    <p:anim calcmode="lin" valueType="num">
                                      <p:cBhvr>
                                        <p:cTn id="29" dur="500" fill="hold"/>
                                        <p:tgtEl>
                                          <p:spTgt spid="74764"/>
                                        </p:tgtEl>
                                        <p:attrNameLst>
                                          <p:attrName>ppt_y</p:attrName>
                                        </p:attrNameLst>
                                      </p:cBhvr>
                                      <p:tavLst>
                                        <p:tav tm="0">
                                          <p:val>
                                            <p:strVal val="#ppt_y"/>
                                          </p:val>
                                        </p:tav>
                                        <p:tav tm="100000">
                                          <p:val>
                                            <p:strVal val="#ppt_y"/>
                                          </p:val>
                                        </p:tav>
                                      </p:tavLst>
                                    </p:anim>
                                    <p:anim calcmode="lin" valueType="num">
                                      <p:cBhvr>
                                        <p:cTn id="30" dur="500" fill="hold"/>
                                        <p:tgtEl>
                                          <p:spTgt spid="74764"/>
                                        </p:tgtEl>
                                        <p:attrNameLst>
                                          <p:attrName>ppt_w</p:attrName>
                                        </p:attrNameLst>
                                      </p:cBhvr>
                                      <p:tavLst>
                                        <p:tav tm="0">
                                          <p:val>
                                            <p:fltVal val="0"/>
                                          </p:val>
                                        </p:tav>
                                        <p:tav tm="100000">
                                          <p:val>
                                            <p:strVal val="#ppt_w"/>
                                          </p:val>
                                        </p:tav>
                                      </p:tavLst>
                                    </p:anim>
                                    <p:anim calcmode="lin" valueType="num">
                                      <p:cBhvr>
                                        <p:cTn id="31" dur="500" fill="hold"/>
                                        <p:tgtEl>
                                          <p:spTgt spid="74764"/>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2" fill="hold" nodeType="clickEffect">
                                  <p:stCondLst>
                                    <p:cond delay="0"/>
                                  </p:stCondLst>
                                  <p:childTnLst>
                                    <p:set>
                                      <p:cBhvr>
                                        <p:cTn id="35" dur="1" fill="hold">
                                          <p:stCondLst>
                                            <p:cond delay="0"/>
                                          </p:stCondLst>
                                        </p:cTn>
                                        <p:tgtEl>
                                          <p:spTgt spid="74765"/>
                                        </p:tgtEl>
                                        <p:attrNameLst>
                                          <p:attrName>style.visibility</p:attrName>
                                        </p:attrNameLst>
                                      </p:cBhvr>
                                      <p:to>
                                        <p:strVal val="visible"/>
                                      </p:to>
                                    </p:set>
                                    <p:anim calcmode="lin" valueType="num">
                                      <p:cBhvr>
                                        <p:cTn id="36" dur="500" fill="hold"/>
                                        <p:tgtEl>
                                          <p:spTgt spid="74765"/>
                                        </p:tgtEl>
                                        <p:attrNameLst>
                                          <p:attrName>ppt_x</p:attrName>
                                        </p:attrNameLst>
                                      </p:cBhvr>
                                      <p:tavLst>
                                        <p:tav tm="0">
                                          <p:val>
                                            <p:strVal val="#ppt_x+#ppt_w/2"/>
                                          </p:val>
                                        </p:tav>
                                        <p:tav tm="100000">
                                          <p:val>
                                            <p:strVal val="#ppt_x"/>
                                          </p:val>
                                        </p:tav>
                                      </p:tavLst>
                                    </p:anim>
                                    <p:anim calcmode="lin" valueType="num">
                                      <p:cBhvr>
                                        <p:cTn id="37" dur="500" fill="hold"/>
                                        <p:tgtEl>
                                          <p:spTgt spid="74765"/>
                                        </p:tgtEl>
                                        <p:attrNameLst>
                                          <p:attrName>ppt_y</p:attrName>
                                        </p:attrNameLst>
                                      </p:cBhvr>
                                      <p:tavLst>
                                        <p:tav tm="0">
                                          <p:val>
                                            <p:strVal val="#ppt_y"/>
                                          </p:val>
                                        </p:tav>
                                        <p:tav tm="100000">
                                          <p:val>
                                            <p:strVal val="#ppt_y"/>
                                          </p:val>
                                        </p:tav>
                                      </p:tavLst>
                                    </p:anim>
                                    <p:anim calcmode="lin" valueType="num">
                                      <p:cBhvr>
                                        <p:cTn id="38" dur="500" fill="hold"/>
                                        <p:tgtEl>
                                          <p:spTgt spid="74765"/>
                                        </p:tgtEl>
                                        <p:attrNameLst>
                                          <p:attrName>ppt_w</p:attrName>
                                        </p:attrNameLst>
                                      </p:cBhvr>
                                      <p:tavLst>
                                        <p:tav tm="0">
                                          <p:val>
                                            <p:fltVal val="0"/>
                                          </p:val>
                                        </p:tav>
                                        <p:tav tm="100000">
                                          <p:val>
                                            <p:strVal val="#ppt_w"/>
                                          </p:val>
                                        </p:tav>
                                      </p:tavLst>
                                    </p:anim>
                                    <p:anim calcmode="lin" valueType="num">
                                      <p:cBhvr>
                                        <p:cTn id="39" dur="500" fill="hold"/>
                                        <p:tgtEl>
                                          <p:spTgt spid="74765"/>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4" fill="hold" nodeType="clickEffect">
                                  <p:stCondLst>
                                    <p:cond delay="0"/>
                                  </p:stCondLst>
                                  <p:childTnLst>
                                    <p:set>
                                      <p:cBhvr>
                                        <p:cTn id="43" dur="1" fill="hold">
                                          <p:stCondLst>
                                            <p:cond delay="0"/>
                                          </p:stCondLst>
                                        </p:cTn>
                                        <p:tgtEl>
                                          <p:spTgt spid="74766"/>
                                        </p:tgtEl>
                                        <p:attrNameLst>
                                          <p:attrName>style.visibility</p:attrName>
                                        </p:attrNameLst>
                                      </p:cBhvr>
                                      <p:to>
                                        <p:strVal val="visible"/>
                                      </p:to>
                                    </p:set>
                                    <p:anim calcmode="lin" valueType="num">
                                      <p:cBhvr>
                                        <p:cTn id="44" dur="500" fill="hold"/>
                                        <p:tgtEl>
                                          <p:spTgt spid="74766"/>
                                        </p:tgtEl>
                                        <p:attrNameLst>
                                          <p:attrName>ppt_x</p:attrName>
                                        </p:attrNameLst>
                                      </p:cBhvr>
                                      <p:tavLst>
                                        <p:tav tm="0">
                                          <p:val>
                                            <p:strVal val="#ppt_x"/>
                                          </p:val>
                                        </p:tav>
                                        <p:tav tm="100000">
                                          <p:val>
                                            <p:strVal val="#ppt_x"/>
                                          </p:val>
                                        </p:tav>
                                      </p:tavLst>
                                    </p:anim>
                                    <p:anim calcmode="lin" valueType="num">
                                      <p:cBhvr>
                                        <p:cTn id="45" dur="500" fill="hold"/>
                                        <p:tgtEl>
                                          <p:spTgt spid="74766"/>
                                        </p:tgtEl>
                                        <p:attrNameLst>
                                          <p:attrName>ppt_y</p:attrName>
                                        </p:attrNameLst>
                                      </p:cBhvr>
                                      <p:tavLst>
                                        <p:tav tm="0">
                                          <p:val>
                                            <p:strVal val="#ppt_y+#ppt_h/2"/>
                                          </p:val>
                                        </p:tav>
                                        <p:tav tm="100000">
                                          <p:val>
                                            <p:strVal val="#ppt_y"/>
                                          </p:val>
                                        </p:tav>
                                      </p:tavLst>
                                    </p:anim>
                                    <p:anim calcmode="lin" valueType="num">
                                      <p:cBhvr>
                                        <p:cTn id="46" dur="500" fill="hold"/>
                                        <p:tgtEl>
                                          <p:spTgt spid="74766"/>
                                        </p:tgtEl>
                                        <p:attrNameLst>
                                          <p:attrName>ppt_w</p:attrName>
                                        </p:attrNameLst>
                                      </p:cBhvr>
                                      <p:tavLst>
                                        <p:tav tm="0">
                                          <p:val>
                                            <p:strVal val="#ppt_w"/>
                                          </p:val>
                                        </p:tav>
                                        <p:tav tm="100000">
                                          <p:val>
                                            <p:strVal val="#ppt_w"/>
                                          </p:val>
                                        </p:tav>
                                      </p:tavLst>
                                    </p:anim>
                                    <p:anim calcmode="lin" valueType="num">
                                      <p:cBhvr>
                                        <p:cTn id="47" dur="500" fill="hold"/>
                                        <p:tgtEl>
                                          <p:spTgt spid="74766"/>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74760"/>
                                        </p:tgtEl>
                                        <p:attrNameLst>
                                          <p:attrName>style.visibility</p:attrName>
                                        </p:attrNameLst>
                                      </p:cBhvr>
                                      <p:to>
                                        <p:strVal val="visible"/>
                                      </p:to>
                                    </p:set>
                                    <p:animEffect transition="in" filter="box(in)">
                                      <p:cBhvr>
                                        <p:cTn id="52" dur="500"/>
                                        <p:tgtEl>
                                          <p:spTgt spid="74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0"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2114" name="组合 7"/>
          <p:cNvGrpSpPr/>
          <p:nvPr/>
        </p:nvGrpSpPr>
        <p:grpSpPr>
          <a:xfrm>
            <a:off x="4525964" y="6045200"/>
            <a:ext cx="6142037" cy="812800"/>
            <a:chOff x="4001597" y="5613400"/>
            <a:chExt cx="8190403" cy="1244600"/>
          </a:xfrm>
        </p:grpSpPr>
        <p:sp>
          <p:nvSpPr>
            <p:cNvPr id="9" name="任意多边形: 形状 8"/>
            <p:cNvSpPr/>
            <p:nvPr>
              <p:custDataLst>
                <p:tags r:id="rId170"/>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71"/>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62181"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429</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2182"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5.2.2  状态空间的图描述</a:t>
            </a:r>
          </a:p>
        </p:txBody>
      </p:sp>
      <p:sp>
        <p:nvSpPr>
          <p:cNvPr id="602117" name="Rectangle 5"/>
          <p:cNvSpPr/>
          <p:nvPr>
            <p:custDataLst>
              <p:tags r:id="rId2"/>
            </p:custDataLst>
          </p:nvPr>
        </p:nvSpPr>
        <p:spPr>
          <a:xfrm>
            <a:off x="3581400" y="1724025"/>
            <a:ext cx="9144000" cy="368300"/>
          </a:xfrm>
          <a:prstGeom prst="rect">
            <a:avLst/>
          </a:prstGeom>
          <a:noFill/>
          <a:ln w="9525">
            <a:noFill/>
          </a:ln>
        </p:spPr>
        <p:txBody>
          <a:bodyPr>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602118" name="Group 7"/>
          <p:cNvGrpSpPr>
            <a:grpSpLocks noChangeAspect="1"/>
          </p:cNvGrpSpPr>
          <p:nvPr/>
        </p:nvGrpSpPr>
        <p:grpSpPr>
          <a:xfrm>
            <a:off x="1558925" y="765176"/>
            <a:ext cx="9080500" cy="5681663"/>
            <a:chOff x="-9" y="477"/>
            <a:chExt cx="5720" cy="3579"/>
          </a:xfrm>
        </p:grpSpPr>
        <p:sp>
          <p:nvSpPr>
            <p:cNvPr id="602119" name="AutoShape 6"/>
            <p:cNvSpPr>
              <a:spLocks noChangeAspect="1" noTextEdit="1"/>
            </p:cNvSpPr>
            <p:nvPr>
              <p:custDataLst>
                <p:tags r:id="rId3"/>
              </p:custDataLst>
            </p:nvPr>
          </p:nvSpPr>
          <p:spPr>
            <a:xfrm>
              <a:off x="96" y="576"/>
              <a:ext cx="5520" cy="3456"/>
            </a:xfrm>
            <a:prstGeom prst="rect">
              <a:avLst/>
            </a:prstGeom>
            <a:solidFill>
              <a:schemeClr val="bg2"/>
            </a:solidFill>
            <a:ln w="9525" cap="flat" cmpd="sng">
              <a:solidFill>
                <a:srgbClr val="808080"/>
              </a:solidFill>
              <a:prstDash val="solid"/>
              <a:miter/>
              <a:headEnd type="none" w="med" len="med"/>
              <a:tailEnd type="none" w="med" len="med"/>
            </a:ln>
          </p:spPr>
          <p:txBody>
            <a:bodyPr/>
            <a:lstStyle/>
            <a:p>
              <a:endParaRPr lang="zh-CN" altLang="en-US"/>
            </a:p>
          </p:txBody>
        </p:sp>
        <p:sp>
          <p:nvSpPr>
            <p:cNvPr id="602120" name="Rectangle 8"/>
            <p:cNvSpPr/>
            <p:nvPr/>
          </p:nvSpPr>
          <p:spPr>
            <a:xfrm>
              <a:off x="-9" y="49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grpSp>
          <p:nvGrpSpPr>
            <p:cNvPr id="602121" name="Group 16"/>
            <p:cNvGrpSpPr/>
            <p:nvPr/>
          </p:nvGrpSpPr>
          <p:grpSpPr>
            <a:xfrm>
              <a:off x="5308" y="1142"/>
              <a:ext cx="403" cy="209"/>
              <a:chOff x="5308" y="1142"/>
              <a:chExt cx="403" cy="209"/>
            </a:xfrm>
          </p:grpSpPr>
          <p:sp>
            <p:nvSpPr>
              <p:cNvPr id="602445" name="Freeform 9"/>
              <p:cNvSpPr/>
              <p:nvPr>
                <p:custDataLst>
                  <p:tags r:id="rId163"/>
                </p:custDataLst>
              </p:nvPr>
            </p:nvSpPr>
            <p:spPr>
              <a:xfrm>
                <a:off x="5308" y="1142"/>
                <a:ext cx="45" cy="27"/>
              </a:xfrm>
              <a:custGeom>
                <a:avLst/>
                <a:gdLst>
                  <a:gd name="txL" fmla="*/ 0 w 45"/>
                  <a:gd name="txT" fmla="*/ 0 h 27"/>
                  <a:gd name="txR" fmla="*/ 45 w 45"/>
                  <a:gd name="txB" fmla="*/ 27 h 27"/>
                </a:gdLst>
                <a:ahLst/>
                <a:cxnLst>
                  <a:cxn ang="0">
                    <a:pos x="10" y="2"/>
                  </a:cxn>
                  <a:cxn ang="0">
                    <a:pos x="5" y="0"/>
                  </a:cxn>
                  <a:cxn ang="0">
                    <a:pos x="5" y="0"/>
                  </a:cxn>
                  <a:cxn ang="0">
                    <a:pos x="2" y="2"/>
                  </a:cxn>
                  <a:cxn ang="0">
                    <a:pos x="0" y="5"/>
                  </a:cxn>
                  <a:cxn ang="0">
                    <a:pos x="0" y="5"/>
                  </a:cxn>
                  <a:cxn ang="0">
                    <a:pos x="2" y="9"/>
                  </a:cxn>
                  <a:cxn ang="0">
                    <a:pos x="35" y="25"/>
                  </a:cxn>
                  <a:cxn ang="0">
                    <a:pos x="37" y="27"/>
                  </a:cxn>
                  <a:cxn ang="0">
                    <a:pos x="40" y="27"/>
                  </a:cxn>
                  <a:cxn ang="0">
                    <a:pos x="42" y="25"/>
                  </a:cxn>
                  <a:cxn ang="0">
                    <a:pos x="45" y="23"/>
                  </a:cxn>
                  <a:cxn ang="0">
                    <a:pos x="45" y="21"/>
                  </a:cxn>
                  <a:cxn ang="0">
                    <a:pos x="42" y="18"/>
                  </a:cxn>
                  <a:cxn ang="0">
                    <a:pos x="10" y="2"/>
                  </a:cxn>
                </a:cxnLst>
                <a:rect l="txL" t="txT" r="txR" b="txB"/>
                <a:pathLst>
                  <a:path w="45" h="27">
                    <a:moveTo>
                      <a:pt x="10" y="2"/>
                    </a:moveTo>
                    <a:lnTo>
                      <a:pt x="5" y="0"/>
                    </a:lnTo>
                    <a:lnTo>
                      <a:pt x="2" y="2"/>
                    </a:lnTo>
                    <a:lnTo>
                      <a:pt x="0" y="5"/>
                    </a:lnTo>
                    <a:lnTo>
                      <a:pt x="2" y="9"/>
                    </a:lnTo>
                    <a:lnTo>
                      <a:pt x="35" y="25"/>
                    </a:lnTo>
                    <a:lnTo>
                      <a:pt x="37" y="27"/>
                    </a:lnTo>
                    <a:lnTo>
                      <a:pt x="40" y="27"/>
                    </a:lnTo>
                    <a:lnTo>
                      <a:pt x="42" y="25"/>
                    </a:lnTo>
                    <a:lnTo>
                      <a:pt x="45" y="23"/>
                    </a:lnTo>
                    <a:lnTo>
                      <a:pt x="45" y="21"/>
                    </a:lnTo>
                    <a:lnTo>
                      <a:pt x="42" y="18"/>
                    </a:lnTo>
                    <a:lnTo>
                      <a:pt x="10" y="2"/>
                    </a:lnTo>
                    <a:close/>
                  </a:path>
                </a:pathLst>
              </a:custGeom>
              <a:solidFill>
                <a:srgbClr val="000000">
                  <a:alpha val="100000"/>
                </a:srgbClr>
              </a:solidFill>
              <a:ln w="9525">
                <a:noFill/>
              </a:ln>
            </p:spPr>
            <p:txBody>
              <a:bodyPr/>
              <a:lstStyle/>
              <a:p>
                <a:endParaRPr lang="zh-CN" altLang="en-US"/>
              </a:p>
            </p:txBody>
          </p:sp>
          <p:sp>
            <p:nvSpPr>
              <p:cNvPr id="602446" name="Freeform 10"/>
              <p:cNvSpPr/>
              <p:nvPr>
                <p:custDataLst>
                  <p:tags r:id="rId164"/>
                </p:custDataLst>
              </p:nvPr>
            </p:nvSpPr>
            <p:spPr>
              <a:xfrm>
                <a:off x="5368" y="1174"/>
                <a:ext cx="44" cy="25"/>
              </a:xfrm>
              <a:custGeom>
                <a:avLst/>
                <a:gdLst>
                  <a:gd name="txL" fmla="*/ 0 w 44"/>
                  <a:gd name="txT" fmla="*/ 0 h 25"/>
                  <a:gd name="txR" fmla="*/ 44 w 44"/>
                  <a:gd name="txB" fmla="*/ 25 h 25"/>
                </a:gdLst>
                <a:ahLst/>
                <a:cxnLst>
                  <a:cxn ang="0">
                    <a:pos x="10" y="0"/>
                  </a:cxn>
                  <a:cxn ang="0">
                    <a:pos x="7" y="0"/>
                  </a:cxn>
                  <a:cxn ang="0">
                    <a:pos x="5" y="0"/>
                  </a:cxn>
                  <a:cxn ang="0">
                    <a:pos x="2" y="0"/>
                  </a:cxn>
                  <a:cxn ang="0">
                    <a:pos x="0" y="2"/>
                  </a:cxn>
                  <a:cxn ang="0">
                    <a:pos x="0" y="4"/>
                  </a:cxn>
                  <a:cxn ang="0">
                    <a:pos x="2" y="7"/>
                  </a:cxn>
                  <a:cxn ang="0">
                    <a:pos x="37" y="25"/>
                  </a:cxn>
                  <a:cxn ang="0">
                    <a:pos x="39" y="25"/>
                  </a:cxn>
                  <a:cxn ang="0">
                    <a:pos x="42" y="25"/>
                  </a:cxn>
                  <a:cxn ang="0">
                    <a:pos x="44" y="25"/>
                  </a:cxn>
                  <a:cxn ang="0">
                    <a:pos x="44" y="23"/>
                  </a:cxn>
                  <a:cxn ang="0">
                    <a:pos x="44" y="20"/>
                  </a:cxn>
                  <a:cxn ang="0">
                    <a:pos x="44" y="18"/>
                  </a:cxn>
                  <a:cxn ang="0">
                    <a:pos x="10" y="0"/>
                  </a:cxn>
                </a:cxnLst>
                <a:rect l="txL" t="txT" r="txR" b="txB"/>
                <a:pathLst>
                  <a:path w="44" h="25">
                    <a:moveTo>
                      <a:pt x="10" y="0"/>
                    </a:moveTo>
                    <a:lnTo>
                      <a:pt x="7" y="0"/>
                    </a:lnTo>
                    <a:lnTo>
                      <a:pt x="5" y="0"/>
                    </a:lnTo>
                    <a:lnTo>
                      <a:pt x="2" y="0"/>
                    </a:lnTo>
                    <a:lnTo>
                      <a:pt x="0" y="2"/>
                    </a:lnTo>
                    <a:lnTo>
                      <a:pt x="0" y="4"/>
                    </a:lnTo>
                    <a:lnTo>
                      <a:pt x="2" y="7"/>
                    </a:lnTo>
                    <a:lnTo>
                      <a:pt x="37" y="25"/>
                    </a:lnTo>
                    <a:lnTo>
                      <a:pt x="39" y="25"/>
                    </a:lnTo>
                    <a:lnTo>
                      <a:pt x="42" y="25"/>
                    </a:lnTo>
                    <a:lnTo>
                      <a:pt x="44" y="25"/>
                    </a:lnTo>
                    <a:lnTo>
                      <a:pt x="44" y="23"/>
                    </a:lnTo>
                    <a:lnTo>
                      <a:pt x="44" y="20"/>
                    </a:lnTo>
                    <a:lnTo>
                      <a:pt x="44" y="18"/>
                    </a:lnTo>
                    <a:lnTo>
                      <a:pt x="10" y="0"/>
                    </a:lnTo>
                    <a:close/>
                  </a:path>
                </a:pathLst>
              </a:custGeom>
              <a:solidFill>
                <a:srgbClr val="000000">
                  <a:alpha val="100000"/>
                </a:srgbClr>
              </a:solidFill>
              <a:ln w="9525">
                <a:noFill/>
              </a:ln>
            </p:spPr>
            <p:txBody>
              <a:bodyPr/>
              <a:lstStyle/>
              <a:p>
                <a:endParaRPr lang="zh-CN" altLang="en-US"/>
              </a:p>
            </p:txBody>
          </p:sp>
          <p:sp>
            <p:nvSpPr>
              <p:cNvPr id="602447" name="Freeform 11"/>
              <p:cNvSpPr/>
              <p:nvPr>
                <p:custDataLst>
                  <p:tags r:id="rId165"/>
                </p:custDataLst>
              </p:nvPr>
            </p:nvSpPr>
            <p:spPr>
              <a:xfrm>
                <a:off x="5430" y="1203"/>
                <a:ext cx="45" cy="28"/>
              </a:xfrm>
              <a:custGeom>
                <a:avLst/>
                <a:gdLst>
                  <a:gd name="txL" fmla="*/ 0 w 45"/>
                  <a:gd name="txT" fmla="*/ 0 h 28"/>
                  <a:gd name="txR" fmla="*/ 45 w 45"/>
                  <a:gd name="txB" fmla="*/ 28 h 28"/>
                </a:gdLst>
                <a:ahLst/>
                <a:cxnLst>
                  <a:cxn ang="0">
                    <a:pos x="7" y="3"/>
                  </a:cxn>
                  <a:cxn ang="0">
                    <a:pos x="5" y="0"/>
                  </a:cxn>
                  <a:cxn ang="0">
                    <a:pos x="2" y="0"/>
                  </a:cxn>
                  <a:cxn ang="0">
                    <a:pos x="0" y="3"/>
                  </a:cxn>
                  <a:cxn ang="0">
                    <a:pos x="0" y="5"/>
                  </a:cxn>
                  <a:cxn ang="0">
                    <a:pos x="0" y="7"/>
                  </a:cxn>
                  <a:cxn ang="0">
                    <a:pos x="0" y="10"/>
                  </a:cxn>
                  <a:cxn ang="0">
                    <a:pos x="35" y="28"/>
                  </a:cxn>
                  <a:cxn ang="0">
                    <a:pos x="37" y="28"/>
                  </a:cxn>
                  <a:cxn ang="0">
                    <a:pos x="40" y="28"/>
                  </a:cxn>
                  <a:cxn ang="0">
                    <a:pos x="42" y="28"/>
                  </a:cxn>
                  <a:cxn ang="0">
                    <a:pos x="45" y="25"/>
                  </a:cxn>
                  <a:cxn ang="0">
                    <a:pos x="45" y="23"/>
                  </a:cxn>
                  <a:cxn ang="0">
                    <a:pos x="42" y="21"/>
                  </a:cxn>
                  <a:cxn ang="0">
                    <a:pos x="7" y="3"/>
                  </a:cxn>
                </a:cxnLst>
                <a:rect l="txL" t="txT" r="txR" b="txB"/>
                <a:pathLst>
                  <a:path w="45" h="28">
                    <a:moveTo>
                      <a:pt x="7" y="3"/>
                    </a:moveTo>
                    <a:lnTo>
                      <a:pt x="5" y="0"/>
                    </a:lnTo>
                    <a:lnTo>
                      <a:pt x="2" y="0"/>
                    </a:lnTo>
                    <a:lnTo>
                      <a:pt x="0" y="3"/>
                    </a:lnTo>
                    <a:lnTo>
                      <a:pt x="0" y="5"/>
                    </a:lnTo>
                    <a:lnTo>
                      <a:pt x="0" y="7"/>
                    </a:lnTo>
                    <a:lnTo>
                      <a:pt x="0" y="10"/>
                    </a:lnTo>
                    <a:lnTo>
                      <a:pt x="35" y="28"/>
                    </a:lnTo>
                    <a:lnTo>
                      <a:pt x="37" y="28"/>
                    </a:lnTo>
                    <a:lnTo>
                      <a:pt x="40" y="28"/>
                    </a:lnTo>
                    <a:lnTo>
                      <a:pt x="42" y="28"/>
                    </a:lnTo>
                    <a:lnTo>
                      <a:pt x="45" y="25"/>
                    </a:lnTo>
                    <a:lnTo>
                      <a:pt x="45" y="23"/>
                    </a:lnTo>
                    <a:lnTo>
                      <a:pt x="42" y="21"/>
                    </a:lnTo>
                    <a:lnTo>
                      <a:pt x="7" y="3"/>
                    </a:lnTo>
                    <a:close/>
                  </a:path>
                </a:pathLst>
              </a:custGeom>
              <a:solidFill>
                <a:srgbClr val="000000">
                  <a:alpha val="100000"/>
                </a:srgbClr>
              </a:solidFill>
              <a:ln w="9525">
                <a:noFill/>
              </a:ln>
            </p:spPr>
            <p:txBody>
              <a:bodyPr/>
              <a:lstStyle/>
              <a:p>
                <a:endParaRPr lang="zh-CN" altLang="en-US"/>
              </a:p>
            </p:txBody>
          </p:sp>
          <p:sp>
            <p:nvSpPr>
              <p:cNvPr id="602448" name="Freeform 12"/>
              <p:cNvSpPr/>
              <p:nvPr>
                <p:custDataLst>
                  <p:tags r:id="rId166"/>
                </p:custDataLst>
              </p:nvPr>
            </p:nvSpPr>
            <p:spPr>
              <a:xfrm>
                <a:off x="5490" y="1235"/>
                <a:ext cx="44" cy="27"/>
              </a:xfrm>
              <a:custGeom>
                <a:avLst/>
                <a:gdLst>
                  <a:gd name="txL" fmla="*/ 0 w 44"/>
                  <a:gd name="txT" fmla="*/ 0 h 27"/>
                  <a:gd name="txR" fmla="*/ 44 w 44"/>
                  <a:gd name="txB" fmla="*/ 27 h 27"/>
                </a:gdLst>
                <a:ahLst/>
                <a:cxnLst>
                  <a:cxn ang="0">
                    <a:pos x="10" y="0"/>
                  </a:cxn>
                  <a:cxn ang="0">
                    <a:pos x="7" y="0"/>
                  </a:cxn>
                  <a:cxn ang="0">
                    <a:pos x="5" y="0"/>
                  </a:cxn>
                  <a:cxn ang="0">
                    <a:pos x="2" y="0"/>
                  </a:cxn>
                  <a:cxn ang="0">
                    <a:pos x="0" y="2"/>
                  </a:cxn>
                  <a:cxn ang="0">
                    <a:pos x="0" y="5"/>
                  </a:cxn>
                  <a:cxn ang="0">
                    <a:pos x="2" y="7"/>
                  </a:cxn>
                  <a:cxn ang="0">
                    <a:pos x="37" y="25"/>
                  </a:cxn>
                  <a:cxn ang="0">
                    <a:pos x="39" y="27"/>
                  </a:cxn>
                  <a:cxn ang="0">
                    <a:pos x="42" y="27"/>
                  </a:cxn>
                  <a:cxn ang="0">
                    <a:pos x="44" y="25"/>
                  </a:cxn>
                  <a:cxn ang="0">
                    <a:pos x="44" y="23"/>
                  </a:cxn>
                  <a:cxn ang="0">
                    <a:pos x="44" y="21"/>
                  </a:cxn>
                  <a:cxn ang="0">
                    <a:pos x="44" y="18"/>
                  </a:cxn>
                  <a:cxn ang="0">
                    <a:pos x="10" y="0"/>
                  </a:cxn>
                </a:cxnLst>
                <a:rect l="txL" t="txT" r="txR" b="txB"/>
                <a:pathLst>
                  <a:path w="44" h="27">
                    <a:moveTo>
                      <a:pt x="10" y="0"/>
                    </a:moveTo>
                    <a:lnTo>
                      <a:pt x="7" y="0"/>
                    </a:lnTo>
                    <a:lnTo>
                      <a:pt x="5" y="0"/>
                    </a:lnTo>
                    <a:lnTo>
                      <a:pt x="2" y="0"/>
                    </a:lnTo>
                    <a:lnTo>
                      <a:pt x="0" y="2"/>
                    </a:lnTo>
                    <a:lnTo>
                      <a:pt x="0" y="5"/>
                    </a:lnTo>
                    <a:lnTo>
                      <a:pt x="2" y="7"/>
                    </a:lnTo>
                    <a:lnTo>
                      <a:pt x="37" y="25"/>
                    </a:lnTo>
                    <a:lnTo>
                      <a:pt x="39" y="27"/>
                    </a:lnTo>
                    <a:lnTo>
                      <a:pt x="42" y="27"/>
                    </a:lnTo>
                    <a:lnTo>
                      <a:pt x="44" y="25"/>
                    </a:lnTo>
                    <a:lnTo>
                      <a:pt x="44" y="23"/>
                    </a:lnTo>
                    <a:lnTo>
                      <a:pt x="44" y="21"/>
                    </a:lnTo>
                    <a:lnTo>
                      <a:pt x="44" y="18"/>
                    </a:lnTo>
                    <a:lnTo>
                      <a:pt x="10" y="0"/>
                    </a:lnTo>
                    <a:close/>
                  </a:path>
                </a:pathLst>
              </a:custGeom>
              <a:solidFill>
                <a:srgbClr val="000000">
                  <a:alpha val="100000"/>
                </a:srgbClr>
              </a:solidFill>
              <a:ln w="9525">
                <a:noFill/>
              </a:ln>
            </p:spPr>
            <p:txBody>
              <a:bodyPr/>
              <a:lstStyle/>
              <a:p>
                <a:endParaRPr lang="zh-CN" altLang="en-US"/>
              </a:p>
            </p:txBody>
          </p:sp>
          <p:sp>
            <p:nvSpPr>
              <p:cNvPr id="602449" name="Freeform 13"/>
              <p:cNvSpPr/>
              <p:nvPr>
                <p:custDataLst>
                  <p:tags r:id="rId167"/>
                </p:custDataLst>
              </p:nvPr>
            </p:nvSpPr>
            <p:spPr>
              <a:xfrm>
                <a:off x="5552" y="1265"/>
                <a:ext cx="45" cy="27"/>
              </a:xfrm>
              <a:custGeom>
                <a:avLst/>
                <a:gdLst>
                  <a:gd name="txL" fmla="*/ 0 w 45"/>
                  <a:gd name="txT" fmla="*/ 0 h 27"/>
                  <a:gd name="txR" fmla="*/ 45 w 45"/>
                  <a:gd name="txB" fmla="*/ 27 h 27"/>
                </a:gdLst>
                <a:ahLst/>
                <a:cxnLst>
                  <a:cxn ang="0">
                    <a:pos x="7" y="2"/>
                  </a:cxn>
                  <a:cxn ang="0">
                    <a:pos x="5" y="0"/>
                  </a:cxn>
                  <a:cxn ang="0">
                    <a:pos x="2" y="0"/>
                  </a:cxn>
                  <a:cxn ang="0">
                    <a:pos x="0" y="2"/>
                  </a:cxn>
                  <a:cxn ang="0">
                    <a:pos x="0" y="4"/>
                  </a:cxn>
                  <a:cxn ang="0">
                    <a:pos x="0" y="7"/>
                  </a:cxn>
                  <a:cxn ang="0">
                    <a:pos x="0" y="9"/>
                  </a:cxn>
                  <a:cxn ang="0">
                    <a:pos x="35" y="27"/>
                  </a:cxn>
                  <a:cxn ang="0">
                    <a:pos x="37" y="27"/>
                  </a:cxn>
                  <a:cxn ang="0">
                    <a:pos x="40" y="27"/>
                  </a:cxn>
                  <a:cxn ang="0">
                    <a:pos x="42" y="27"/>
                  </a:cxn>
                  <a:cxn ang="0">
                    <a:pos x="45" y="25"/>
                  </a:cxn>
                  <a:cxn ang="0">
                    <a:pos x="45" y="22"/>
                  </a:cxn>
                  <a:cxn ang="0">
                    <a:pos x="42" y="20"/>
                  </a:cxn>
                  <a:cxn ang="0">
                    <a:pos x="7" y="2"/>
                  </a:cxn>
                </a:cxnLst>
                <a:rect l="txL" t="txT" r="txR" b="txB"/>
                <a:pathLst>
                  <a:path w="45" h="27">
                    <a:moveTo>
                      <a:pt x="7" y="2"/>
                    </a:moveTo>
                    <a:lnTo>
                      <a:pt x="5" y="0"/>
                    </a:lnTo>
                    <a:lnTo>
                      <a:pt x="2" y="0"/>
                    </a:lnTo>
                    <a:lnTo>
                      <a:pt x="0" y="2"/>
                    </a:lnTo>
                    <a:lnTo>
                      <a:pt x="0" y="4"/>
                    </a:lnTo>
                    <a:lnTo>
                      <a:pt x="0" y="7"/>
                    </a:lnTo>
                    <a:lnTo>
                      <a:pt x="0" y="9"/>
                    </a:lnTo>
                    <a:lnTo>
                      <a:pt x="35" y="27"/>
                    </a:lnTo>
                    <a:lnTo>
                      <a:pt x="37" y="27"/>
                    </a:lnTo>
                    <a:lnTo>
                      <a:pt x="40" y="27"/>
                    </a:lnTo>
                    <a:lnTo>
                      <a:pt x="42" y="27"/>
                    </a:lnTo>
                    <a:lnTo>
                      <a:pt x="45" y="25"/>
                    </a:lnTo>
                    <a:lnTo>
                      <a:pt x="45" y="22"/>
                    </a:lnTo>
                    <a:lnTo>
                      <a:pt x="42" y="20"/>
                    </a:lnTo>
                    <a:lnTo>
                      <a:pt x="7" y="2"/>
                    </a:lnTo>
                    <a:close/>
                  </a:path>
                </a:pathLst>
              </a:custGeom>
              <a:solidFill>
                <a:srgbClr val="000000">
                  <a:alpha val="100000"/>
                </a:srgbClr>
              </a:solidFill>
              <a:ln w="9525">
                <a:noFill/>
              </a:ln>
            </p:spPr>
            <p:txBody>
              <a:bodyPr/>
              <a:lstStyle/>
              <a:p>
                <a:endParaRPr lang="zh-CN" altLang="en-US"/>
              </a:p>
            </p:txBody>
          </p:sp>
          <p:sp>
            <p:nvSpPr>
              <p:cNvPr id="602450" name="Freeform 14"/>
              <p:cNvSpPr/>
              <p:nvPr>
                <p:custDataLst>
                  <p:tags r:id="rId168"/>
                </p:custDataLst>
              </p:nvPr>
            </p:nvSpPr>
            <p:spPr>
              <a:xfrm>
                <a:off x="5612" y="1297"/>
                <a:ext cx="44" cy="27"/>
              </a:xfrm>
              <a:custGeom>
                <a:avLst/>
                <a:gdLst>
                  <a:gd name="txL" fmla="*/ 0 w 44"/>
                  <a:gd name="txT" fmla="*/ 0 h 27"/>
                  <a:gd name="txR" fmla="*/ 44 w 44"/>
                  <a:gd name="txB" fmla="*/ 27 h 27"/>
                </a:gdLst>
                <a:ahLst/>
                <a:cxnLst>
                  <a:cxn ang="0">
                    <a:pos x="9" y="2"/>
                  </a:cxn>
                  <a:cxn ang="0">
                    <a:pos x="7" y="0"/>
                  </a:cxn>
                  <a:cxn ang="0">
                    <a:pos x="4" y="0"/>
                  </a:cxn>
                  <a:cxn ang="0">
                    <a:pos x="2" y="2"/>
                  </a:cxn>
                  <a:cxn ang="0">
                    <a:pos x="0" y="4"/>
                  </a:cxn>
                  <a:cxn ang="0">
                    <a:pos x="0" y="6"/>
                  </a:cxn>
                  <a:cxn ang="0">
                    <a:pos x="2" y="9"/>
                  </a:cxn>
                  <a:cxn ang="0">
                    <a:pos x="37" y="24"/>
                  </a:cxn>
                  <a:cxn ang="0">
                    <a:pos x="39" y="27"/>
                  </a:cxn>
                  <a:cxn ang="0">
                    <a:pos x="42" y="27"/>
                  </a:cxn>
                  <a:cxn ang="0">
                    <a:pos x="44" y="24"/>
                  </a:cxn>
                  <a:cxn ang="0">
                    <a:pos x="44" y="22"/>
                  </a:cxn>
                  <a:cxn ang="0">
                    <a:pos x="44" y="20"/>
                  </a:cxn>
                  <a:cxn ang="0">
                    <a:pos x="44" y="18"/>
                  </a:cxn>
                  <a:cxn ang="0">
                    <a:pos x="9" y="2"/>
                  </a:cxn>
                </a:cxnLst>
                <a:rect l="txL" t="txT" r="txR" b="txB"/>
                <a:pathLst>
                  <a:path w="44" h="27">
                    <a:moveTo>
                      <a:pt x="9" y="2"/>
                    </a:moveTo>
                    <a:lnTo>
                      <a:pt x="7" y="0"/>
                    </a:lnTo>
                    <a:lnTo>
                      <a:pt x="4" y="0"/>
                    </a:lnTo>
                    <a:lnTo>
                      <a:pt x="2" y="2"/>
                    </a:lnTo>
                    <a:lnTo>
                      <a:pt x="0" y="4"/>
                    </a:lnTo>
                    <a:lnTo>
                      <a:pt x="0" y="6"/>
                    </a:lnTo>
                    <a:lnTo>
                      <a:pt x="2" y="9"/>
                    </a:lnTo>
                    <a:lnTo>
                      <a:pt x="37" y="24"/>
                    </a:lnTo>
                    <a:lnTo>
                      <a:pt x="39" y="27"/>
                    </a:lnTo>
                    <a:lnTo>
                      <a:pt x="42" y="27"/>
                    </a:lnTo>
                    <a:lnTo>
                      <a:pt x="44" y="24"/>
                    </a:lnTo>
                    <a:lnTo>
                      <a:pt x="44" y="22"/>
                    </a:lnTo>
                    <a:lnTo>
                      <a:pt x="44" y="20"/>
                    </a:lnTo>
                    <a:lnTo>
                      <a:pt x="44" y="18"/>
                    </a:lnTo>
                    <a:lnTo>
                      <a:pt x="9" y="2"/>
                    </a:lnTo>
                    <a:close/>
                  </a:path>
                </a:pathLst>
              </a:custGeom>
              <a:solidFill>
                <a:srgbClr val="000000">
                  <a:alpha val="100000"/>
                </a:srgbClr>
              </a:solidFill>
              <a:ln w="9525">
                <a:noFill/>
              </a:ln>
            </p:spPr>
            <p:txBody>
              <a:bodyPr/>
              <a:lstStyle/>
              <a:p>
                <a:endParaRPr lang="zh-CN" altLang="en-US"/>
              </a:p>
            </p:txBody>
          </p:sp>
          <p:sp>
            <p:nvSpPr>
              <p:cNvPr id="602451" name="Freeform 15"/>
              <p:cNvSpPr/>
              <p:nvPr>
                <p:custDataLst>
                  <p:tags r:id="rId169"/>
                </p:custDataLst>
              </p:nvPr>
            </p:nvSpPr>
            <p:spPr>
              <a:xfrm>
                <a:off x="5674" y="1328"/>
                <a:ext cx="37" cy="23"/>
              </a:xfrm>
              <a:custGeom>
                <a:avLst/>
                <a:gdLst>
                  <a:gd name="txL" fmla="*/ 0 w 37"/>
                  <a:gd name="txT" fmla="*/ 0 h 23"/>
                  <a:gd name="txR" fmla="*/ 37 w 37"/>
                  <a:gd name="txB" fmla="*/ 23 h 23"/>
                </a:gdLst>
                <a:ahLst/>
                <a:cxnLst>
                  <a:cxn ang="0">
                    <a:pos x="7" y="0"/>
                  </a:cxn>
                  <a:cxn ang="0">
                    <a:pos x="5" y="0"/>
                  </a:cxn>
                  <a:cxn ang="0">
                    <a:pos x="2" y="0"/>
                  </a:cxn>
                  <a:cxn ang="0">
                    <a:pos x="0" y="0"/>
                  </a:cxn>
                  <a:cxn ang="0">
                    <a:pos x="0" y="3"/>
                  </a:cxn>
                  <a:cxn ang="0">
                    <a:pos x="0" y="5"/>
                  </a:cxn>
                  <a:cxn ang="0">
                    <a:pos x="0" y="7"/>
                  </a:cxn>
                  <a:cxn ang="0">
                    <a:pos x="30" y="23"/>
                  </a:cxn>
                  <a:cxn ang="0">
                    <a:pos x="32" y="23"/>
                  </a:cxn>
                  <a:cxn ang="0">
                    <a:pos x="32" y="23"/>
                  </a:cxn>
                  <a:cxn ang="0">
                    <a:pos x="35" y="21"/>
                  </a:cxn>
                  <a:cxn ang="0">
                    <a:pos x="37" y="18"/>
                  </a:cxn>
                  <a:cxn ang="0">
                    <a:pos x="37" y="18"/>
                  </a:cxn>
                  <a:cxn ang="0">
                    <a:pos x="37" y="16"/>
                  </a:cxn>
                  <a:cxn ang="0">
                    <a:pos x="7" y="0"/>
                  </a:cxn>
                </a:cxnLst>
                <a:rect l="txL" t="txT" r="txR" b="txB"/>
                <a:pathLst>
                  <a:path w="37" h="23">
                    <a:moveTo>
                      <a:pt x="7" y="0"/>
                    </a:moveTo>
                    <a:lnTo>
                      <a:pt x="5" y="0"/>
                    </a:lnTo>
                    <a:lnTo>
                      <a:pt x="2" y="0"/>
                    </a:lnTo>
                    <a:lnTo>
                      <a:pt x="0" y="0"/>
                    </a:lnTo>
                    <a:lnTo>
                      <a:pt x="0" y="3"/>
                    </a:lnTo>
                    <a:lnTo>
                      <a:pt x="0" y="5"/>
                    </a:lnTo>
                    <a:lnTo>
                      <a:pt x="0" y="7"/>
                    </a:lnTo>
                    <a:lnTo>
                      <a:pt x="30" y="23"/>
                    </a:lnTo>
                    <a:lnTo>
                      <a:pt x="32" y="23"/>
                    </a:lnTo>
                    <a:lnTo>
                      <a:pt x="35" y="21"/>
                    </a:lnTo>
                    <a:lnTo>
                      <a:pt x="37" y="18"/>
                    </a:lnTo>
                    <a:lnTo>
                      <a:pt x="37" y="16"/>
                    </a:lnTo>
                    <a:lnTo>
                      <a:pt x="7" y="0"/>
                    </a:lnTo>
                    <a:close/>
                  </a:path>
                </a:pathLst>
              </a:custGeom>
              <a:solidFill>
                <a:srgbClr val="000000">
                  <a:alpha val="100000"/>
                </a:srgbClr>
              </a:solidFill>
              <a:ln w="9525">
                <a:noFill/>
              </a:ln>
            </p:spPr>
            <p:txBody>
              <a:bodyPr/>
              <a:lstStyle/>
              <a:p>
                <a:endParaRPr lang="zh-CN" altLang="en-US"/>
              </a:p>
            </p:txBody>
          </p:sp>
        </p:grpSp>
        <p:sp>
          <p:nvSpPr>
            <p:cNvPr id="602122" name="Rectangle 17"/>
            <p:cNvSpPr/>
            <p:nvPr>
              <p:custDataLst>
                <p:tags r:id="rId4"/>
              </p:custDataLst>
            </p:nvPr>
          </p:nvSpPr>
          <p:spPr>
            <a:xfrm>
              <a:off x="1511" y="3814"/>
              <a:ext cx="3215"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23" name="Rectangle 18"/>
            <p:cNvSpPr/>
            <p:nvPr>
              <p:custDataLst>
                <p:tags r:id="rId5"/>
              </p:custDataLst>
            </p:nvPr>
          </p:nvSpPr>
          <p:spPr>
            <a:xfrm>
              <a:off x="1979" y="3882"/>
              <a:ext cx="0" cy="174"/>
            </a:xfrm>
            <a:prstGeom prst="rect">
              <a:avLst/>
            </a:prstGeom>
            <a:noFill/>
            <a:ln w="9525">
              <a:noFill/>
            </a:ln>
          </p:spPr>
          <p:txBody>
            <a:bodyPr wrap="none" lIns="0" tIns="0" rIns="0" bIns="0">
              <a:spAutoFit/>
            </a:bodyPr>
            <a:lstStyle/>
            <a:p>
              <a:pPr eaLnBrk="1" hangingPunct="1"/>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602124" name="Rectangle 19"/>
            <p:cNvSpPr/>
            <p:nvPr>
              <p:custDataLst>
                <p:tags r:id="rId6"/>
              </p:custDataLst>
            </p:nvPr>
          </p:nvSpPr>
          <p:spPr>
            <a:xfrm>
              <a:off x="2111" y="3878"/>
              <a:ext cx="0" cy="174"/>
            </a:xfrm>
            <a:prstGeom prst="rect">
              <a:avLst/>
            </a:prstGeom>
            <a:noFill/>
            <a:ln w="9525">
              <a:noFill/>
            </a:ln>
          </p:spPr>
          <p:txBody>
            <a:bodyPr wrap="none" lIns="0" tIns="0" rIns="0" bIns="0">
              <a:spAutoFit/>
            </a:bodyPr>
            <a:lstStyle/>
            <a:p>
              <a:pPr eaLnBrk="1" hangingPunct="1"/>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602125" name="Rectangle 20"/>
            <p:cNvSpPr/>
            <p:nvPr/>
          </p:nvSpPr>
          <p:spPr>
            <a:xfrm>
              <a:off x="2407" y="3882"/>
              <a:ext cx="1680" cy="145"/>
            </a:xfrm>
            <a:prstGeom prst="rect">
              <a:avLst/>
            </a:prstGeom>
            <a:noFill/>
            <a:ln w="9525">
              <a:noFill/>
            </a:ln>
          </p:spPr>
          <p:txBody>
            <a:bodyPr wrap="none" lIns="0" tIns="0" rIns="0" bIns="0">
              <a:spAutoFit/>
            </a:bodyPr>
            <a:lstStyle/>
            <a:p>
              <a:pPr algn="ctr" eaLnBrk="1" hangingPunct="1"/>
              <a:r>
                <a:rPr lang="zh-CN" altLang="en-US" sz="1500" dirty="0">
                  <a:solidFill>
                    <a:srgbClr val="000000"/>
                  </a:solidFill>
                  <a:latin typeface="微软雅黑" panose="020B0503020204020204" pitchFamily="34" charset="-122"/>
                  <a:ea typeface="微软雅黑" panose="020B0503020204020204" pitchFamily="34" charset="-122"/>
                </a:rPr>
                <a:t>旅行推销员状态空间图（部分）</a:t>
              </a:r>
            </a:p>
          </p:txBody>
        </p:sp>
        <p:sp>
          <p:nvSpPr>
            <p:cNvPr id="602126" name="Rectangle 21"/>
            <p:cNvSpPr/>
            <p:nvPr/>
          </p:nvSpPr>
          <p:spPr>
            <a:xfrm>
              <a:off x="4253" y="3878"/>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27" name="Rectangle 22"/>
            <p:cNvSpPr/>
            <p:nvPr>
              <p:custDataLst>
                <p:tags r:id="rId7"/>
              </p:custDataLst>
            </p:nvPr>
          </p:nvSpPr>
          <p:spPr>
            <a:xfrm>
              <a:off x="-4" y="3337"/>
              <a:ext cx="806" cy="357"/>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28" name="Rectangle 23"/>
            <p:cNvSpPr/>
            <p:nvPr/>
          </p:nvSpPr>
          <p:spPr>
            <a:xfrm>
              <a:off x="130" y="3399"/>
              <a:ext cx="482"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ABCDEA</a:t>
              </a:r>
            </a:p>
          </p:txBody>
        </p:sp>
        <p:sp>
          <p:nvSpPr>
            <p:cNvPr id="602129" name="Rectangle 24"/>
            <p:cNvSpPr/>
            <p:nvPr/>
          </p:nvSpPr>
          <p:spPr>
            <a:xfrm>
              <a:off x="665" y="339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30" name="Rectangle 25"/>
            <p:cNvSpPr/>
            <p:nvPr>
              <p:custDataLst>
                <p:tags r:id="rId8"/>
              </p:custDataLst>
            </p:nvPr>
          </p:nvSpPr>
          <p:spPr>
            <a:xfrm>
              <a:off x="-4" y="3610"/>
              <a:ext cx="53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1" name="Rectangle 26"/>
            <p:cNvSpPr/>
            <p:nvPr/>
          </p:nvSpPr>
          <p:spPr>
            <a:xfrm>
              <a:off x="163" y="3671"/>
              <a:ext cx="282"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375</a:t>
              </a:r>
            </a:p>
          </p:txBody>
        </p:sp>
        <p:sp>
          <p:nvSpPr>
            <p:cNvPr id="602132" name="Rectangle 27"/>
            <p:cNvSpPr/>
            <p:nvPr/>
          </p:nvSpPr>
          <p:spPr>
            <a:xfrm>
              <a:off x="364" y="3671"/>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33" name="Oval 28"/>
            <p:cNvSpPr/>
            <p:nvPr>
              <p:custDataLst>
                <p:tags r:id="rId9"/>
              </p:custDataLst>
            </p:nvPr>
          </p:nvSpPr>
          <p:spPr>
            <a:xfrm>
              <a:off x="4004" y="695"/>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4" name="Oval 29"/>
            <p:cNvSpPr/>
            <p:nvPr>
              <p:custDataLst>
                <p:tags r:id="rId10"/>
              </p:custDataLst>
            </p:nvPr>
          </p:nvSpPr>
          <p:spPr>
            <a:xfrm>
              <a:off x="3479" y="1548"/>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5" name="Oval 30"/>
            <p:cNvSpPr/>
            <p:nvPr>
              <p:custDataLst>
                <p:tags r:id="rId11"/>
              </p:custDataLst>
            </p:nvPr>
          </p:nvSpPr>
          <p:spPr>
            <a:xfrm>
              <a:off x="1514" y="1097"/>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6" name="Oval 31"/>
            <p:cNvSpPr/>
            <p:nvPr>
              <p:custDataLst>
                <p:tags r:id="rId12"/>
              </p:custDataLst>
            </p:nvPr>
          </p:nvSpPr>
          <p:spPr>
            <a:xfrm>
              <a:off x="4004" y="1548"/>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7" name="Oval 32"/>
            <p:cNvSpPr/>
            <p:nvPr>
              <p:custDataLst>
                <p:tags r:id="rId13"/>
              </p:custDataLst>
            </p:nvPr>
          </p:nvSpPr>
          <p:spPr>
            <a:xfrm>
              <a:off x="466" y="2502"/>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8" name="Oval 33"/>
            <p:cNvSpPr/>
            <p:nvPr>
              <p:custDataLst>
                <p:tags r:id="rId14"/>
              </p:custDataLst>
            </p:nvPr>
          </p:nvSpPr>
          <p:spPr>
            <a:xfrm>
              <a:off x="466" y="3104"/>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9" name="Oval 34"/>
            <p:cNvSpPr/>
            <p:nvPr>
              <p:custDataLst>
                <p:tags r:id="rId15"/>
              </p:custDataLst>
            </p:nvPr>
          </p:nvSpPr>
          <p:spPr>
            <a:xfrm>
              <a:off x="2890" y="1548"/>
              <a:ext cx="131"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0" name="Oval 35"/>
            <p:cNvSpPr/>
            <p:nvPr>
              <p:custDataLst>
                <p:tags r:id="rId16"/>
              </p:custDataLst>
            </p:nvPr>
          </p:nvSpPr>
          <p:spPr>
            <a:xfrm>
              <a:off x="924" y="1548"/>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1" name="Oval 36"/>
            <p:cNvSpPr/>
            <p:nvPr>
              <p:custDataLst>
                <p:tags r:id="rId17"/>
              </p:custDataLst>
            </p:nvPr>
          </p:nvSpPr>
          <p:spPr>
            <a:xfrm>
              <a:off x="1514" y="1548"/>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2" name="Oval 37"/>
            <p:cNvSpPr/>
            <p:nvPr>
              <p:custDataLst>
                <p:tags r:id="rId18"/>
              </p:custDataLst>
            </p:nvPr>
          </p:nvSpPr>
          <p:spPr>
            <a:xfrm>
              <a:off x="2103" y="1548"/>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3" name="Oval 38"/>
            <p:cNvSpPr/>
            <p:nvPr>
              <p:custDataLst>
                <p:tags r:id="rId19"/>
              </p:custDataLst>
            </p:nvPr>
          </p:nvSpPr>
          <p:spPr>
            <a:xfrm>
              <a:off x="466" y="1950"/>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4" name="Oval 39"/>
            <p:cNvSpPr/>
            <p:nvPr>
              <p:custDataLst>
                <p:tags r:id="rId20"/>
              </p:custDataLst>
            </p:nvPr>
          </p:nvSpPr>
          <p:spPr>
            <a:xfrm>
              <a:off x="924" y="1950"/>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5" name="Oval 40"/>
            <p:cNvSpPr/>
            <p:nvPr>
              <p:custDataLst>
                <p:tags r:id="rId21"/>
              </p:custDataLst>
            </p:nvPr>
          </p:nvSpPr>
          <p:spPr>
            <a:xfrm>
              <a:off x="1514" y="1950"/>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6" name="Oval 41"/>
            <p:cNvSpPr/>
            <p:nvPr>
              <p:custDataLst>
                <p:tags r:id="rId22"/>
              </p:custDataLst>
            </p:nvPr>
          </p:nvSpPr>
          <p:spPr>
            <a:xfrm>
              <a:off x="2039" y="1950"/>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7" name="Oval 42"/>
            <p:cNvSpPr/>
            <p:nvPr>
              <p:custDataLst>
                <p:tags r:id="rId23"/>
              </p:custDataLst>
            </p:nvPr>
          </p:nvSpPr>
          <p:spPr>
            <a:xfrm>
              <a:off x="924" y="2502"/>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8" name="Oval 43"/>
            <p:cNvSpPr/>
            <p:nvPr>
              <p:custDataLst>
                <p:tags r:id="rId24"/>
              </p:custDataLst>
            </p:nvPr>
          </p:nvSpPr>
          <p:spPr>
            <a:xfrm>
              <a:off x="1514" y="2502"/>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9" name="Oval 44"/>
            <p:cNvSpPr/>
            <p:nvPr>
              <p:custDataLst>
                <p:tags r:id="rId25"/>
              </p:custDataLst>
            </p:nvPr>
          </p:nvSpPr>
          <p:spPr>
            <a:xfrm>
              <a:off x="2039" y="2502"/>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0" name="Oval 45"/>
            <p:cNvSpPr/>
            <p:nvPr>
              <p:custDataLst>
                <p:tags r:id="rId26"/>
              </p:custDataLst>
            </p:nvPr>
          </p:nvSpPr>
          <p:spPr>
            <a:xfrm>
              <a:off x="924" y="3104"/>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1" name="Oval 46"/>
            <p:cNvSpPr/>
            <p:nvPr>
              <p:custDataLst>
                <p:tags r:id="rId27"/>
              </p:custDataLst>
            </p:nvPr>
          </p:nvSpPr>
          <p:spPr>
            <a:xfrm>
              <a:off x="3479" y="1097"/>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2" name="Oval 47"/>
            <p:cNvSpPr/>
            <p:nvPr>
              <p:custDataLst>
                <p:tags r:id="rId28"/>
              </p:custDataLst>
            </p:nvPr>
          </p:nvSpPr>
          <p:spPr>
            <a:xfrm>
              <a:off x="5181" y="1097"/>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3" name="Oval 48"/>
            <p:cNvSpPr/>
            <p:nvPr>
              <p:custDataLst>
                <p:tags r:id="rId29"/>
              </p:custDataLst>
            </p:nvPr>
          </p:nvSpPr>
          <p:spPr>
            <a:xfrm>
              <a:off x="2039" y="3104"/>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4" name="Oval 49"/>
            <p:cNvSpPr/>
            <p:nvPr>
              <p:custDataLst>
                <p:tags r:id="rId30"/>
              </p:custDataLst>
            </p:nvPr>
          </p:nvSpPr>
          <p:spPr>
            <a:xfrm>
              <a:off x="1514" y="3104"/>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5" name="Line 50"/>
            <p:cNvSpPr/>
            <p:nvPr/>
          </p:nvSpPr>
          <p:spPr>
            <a:xfrm>
              <a:off x="991" y="1548"/>
              <a:ext cx="1" cy="1605"/>
            </a:xfrm>
            <a:prstGeom prst="line">
              <a:avLst/>
            </a:prstGeom>
            <a:ln w="15875" cap="flat" cmpd="sng">
              <a:solidFill>
                <a:srgbClr val="000000"/>
              </a:solidFill>
              <a:prstDash val="solid"/>
              <a:headEnd type="none" w="med" len="med"/>
              <a:tailEnd type="none" w="med" len="med"/>
            </a:ln>
          </p:spPr>
        </p:sp>
        <p:sp>
          <p:nvSpPr>
            <p:cNvPr id="602156" name="Line 51"/>
            <p:cNvSpPr/>
            <p:nvPr/>
          </p:nvSpPr>
          <p:spPr>
            <a:xfrm>
              <a:off x="531" y="2000"/>
              <a:ext cx="1" cy="1104"/>
            </a:xfrm>
            <a:prstGeom prst="line">
              <a:avLst/>
            </a:prstGeom>
            <a:ln w="15875" cap="flat" cmpd="sng">
              <a:solidFill>
                <a:srgbClr val="000000"/>
              </a:solidFill>
              <a:prstDash val="solid"/>
              <a:headEnd type="none" w="med" len="med"/>
              <a:tailEnd type="none" w="med" len="med"/>
            </a:ln>
          </p:spPr>
        </p:sp>
        <p:sp>
          <p:nvSpPr>
            <p:cNvPr id="602157" name="Line 52"/>
            <p:cNvSpPr/>
            <p:nvPr/>
          </p:nvSpPr>
          <p:spPr>
            <a:xfrm flipV="1">
              <a:off x="531" y="1147"/>
              <a:ext cx="1047" cy="801"/>
            </a:xfrm>
            <a:prstGeom prst="line">
              <a:avLst/>
            </a:prstGeom>
            <a:ln w="15875" cap="flat" cmpd="sng">
              <a:solidFill>
                <a:srgbClr val="000000"/>
              </a:solidFill>
              <a:prstDash val="solid"/>
              <a:headEnd type="none" w="med" len="med"/>
              <a:tailEnd type="none" w="med" len="med"/>
            </a:ln>
          </p:spPr>
        </p:sp>
        <p:sp>
          <p:nvSpPr>
            <p:cNvPr id="602158" name="Line 53"/>
            <p:cNvSpPr/>
            <p:nvPr/>
          </p:nvSpPr>
          <p:spPr>
            <a:xfrm>
              <a:off x="1578" y="1147"/>
              <a:ext cx="1" cy="1957"/>
            </a:xfrm>
            <a:prstGeom prst="line">
              <a:avLst/>
            </a:prstGeom>
            <a:ln w="15875" cap="flat" cmpd="sng">
              <a:solidFill>
                <a:srgbClr val="000000"/>
              </a:solidFill>
              <a:prstDash val="solid"/>
              <a:headEnd type="none" w="med" len="med"/>
              <a:tailEnd type="none" w="med" len="med"/>
            </a:ln>
          </p:spPr>
        </p:sp>
        <p:sp>
          <p:nvSpPr>
            <p:cNvPr id="602159" name="Line 54"/>
            <p:cNvSpPr/>
            <p:nvPr/>
          </p:nvSpPr>
          <p:spPr>
            <a:xfrm>
              <a:off x="1578" y="1548"/>
              <a:ext cx="525" cy="400"/>
            </a:xfrm>
            <a:prstGeom prst="line">
              <a:avLst/>
            </a:prstGeom>
            <a:ln w="15875" cap="flat" cmpd="sng">
              <a:solidFill>
                <a:srgbClr val="000000"/>
              </a:solidFill>
              <a:prstDash val="solid"/>
              <a:headEnd type="none" w="med" len="med"/>
              <a:tailEnd type="none" w="med" len="med"/>
            </a:ln>
          </p:spPr>
        </p:sp>
        <p:sp>
          <p:nvSpPr>
            <p:cNvPr id="602160" name="Line 55"/>
            <p:cNvSpPr/>
            <p:nvPr/>
          </p:nvSpPr>
          <p:spPr>
            <a:xfrm>
              <a:off x="2103" y="2000"/>
              <a:ext cx="1" cy="1153"/>
            </a:xfrm>
            <a:prstGeom prst="line">
              <a:avLst/>
            </a:prstGeom>
            <a:ln w="15875" cap="flat" cmpd="sng">
              <a:solidFill>
                <a:srgbClr val="000000"/>
              </a:solidFill>
              <a:prstDash val="solid"/>
              <a:headEnd type="none" w="med" len="med"/>
              <a:tailEnd type="none" w="med" len="med"/>
            </a:ln>
          </p:spPr>
        </p:sp>
        <p:sp>
          <p:nvSpPr>
            <p:cNvPr id="602161" name="Line 56"/>
            <p:cNvSpPr/>
            <p:nvPr/>
          </p:nvSpPr>
          <p:spPr>
            <a:xfrm>
              <a:off x="1578" y="1147"/>
              <a:ext cx="525" cy="401"/>
            </a:xfrm>
            <a:prstGeom prst="line">
              <a:avLst/>
            </a:prstGeom>
            <a:ln w="15875" cap="flat" cmpd="sng">
              <a:solidFill>
                <a:srgbClr val="000000"/>
              </a:solidFill>
              <a:prstDash val="solid"/>
              <a:headEnd type="none" w="med" len="med"/>
              <a:tailEnd type="none" w="med" len="med"/>
            </a:ln>
          </p:spPr>
        </p:sp>
        <p:sp>
          <p:nvSpPr>
            <p:cNvPr id="602162" name="Line 57"/>
            <p:cNvSpPr/>
            <p:nvPr/>
          </p:nvSpPr>
          <p:spPr>
            <a:xfrm flipH="1">
              <a:off x="3019" y="745"/>
              <a:ext cx="1047" cy="803"/>
            </a:xfrm>
            <a:prstGeom prst="line">
              <a:avLst/>
            </a:prstGeom>
            <a:ln w="15875" cap="flat" cmpd="sng">
              <a:solidFill>
                <a:srgbClr val="000000"/>
              </a:solidFill>
              <a:prstDash val="solid"/>
              <a:headEnd type="none" w="med" len="med"/>
              <a:tailEnd type="none" w="med" len="med"/>
            </a:ln>
          </p:spPr>
        </p:sp>
        <p:sp>
          <p:nvSpPr>
            <p:cNvPr id="602163" name="Line 58"/>
            <p:cNvSpPr/>
            <p:nvPr/>
          </p:nvSpPr>
          <p:spPr>
            <a:xfrm>
              <a:off x="4069" y="745"/>
              <a:ext cx="475" cy="413"/>
            </a:xfrm>
            <a:prstGeom prst="line">
              <a:avLst/>
            </a:prstGeom>
            <a:ln w="15875" cap="flat" cmpd="sng">
              <a:solidFill>
                <a:srgbClr val="000000"/>
              </a:solidFill>
              <a:prstDash val="solid"/>
              <a:headEnd type="none" w="med" len="med"/>
              <a:tailEnd type="none" w="med" len="med"/>
            </a:ln>
          </p:spPr>
        </p:sp>
        <p:sp>
          <p:nvSpPr>
            <p:cNvPr id="602164" name="Line 59"/>
            <p:cNvSpPr/>
            <p:nvPr/>
          </p:nvSpPr>
          <p:spPr>
            <a:xfrm>
              <a:off x="4069" y="745"/>
              <a:ext cx="1177" cy="352"/>
            </a:xfrm>
            <a:prstGeom prst="line">
              <a:avLst/>
            </a:prstGeom>
            <a:ln w="15875" cap="flat" cmpd="sng">
              <a:solidFill>
                <a:srgbClr val="000000"/>
              </a:solidFill>
              <a:prstDash val="solid"/>
              <a:headEnd type="none" w="med" len="med"/>
              <a:tailEnd type="none" w="med" len="med"/>
            </a:ln>
          </p:spPr>
        </p:sp>
        <p:sp>
          <p:nvSpPr>
            <p:cNvPr id="602165" name="Line 60"/>
            <p:cNvSpPr/>
            <p:nvPr/>
          </p:nvSpPr>
          <p:spPr>
            <a:xfrm>
              <a:off x="3544" y="1147"/>
              <a:ext cx="1" cy="451"/>
            </a:xfrm>
            <a:prstGeom prst="line">
              <a:avLst/>
            </a:prstGeom>
            <a:ln w="15875" cap="flat" cmpd="sng">
              <a:solidFill>
                <a:srgbClr val="000000"/>
              </a:solidFill>
              <a:prstDash val="solid"/>
              <a:headEnd type="none" w="med" len="med"/>
              <a:tailEnd type="none" w="med" len="med"/>
            </a:ln>
          </p:spPr>
        </p:sp>
        <p:sp>
          <p:nvSpPr>
            <p:cNvPr id="602166" name="Line 61"/>
            <p:cNvSpPr/>
            <p:nvPr/>
          </p:nvSpPr>
          <p:spPr>
            <a:xfrm>
              <a:off x="3544" y="1147"/>
              <a:ext cx="522" cy="401"/>
            </a:xfrm>
            <a:prstGeom prst="line">
              <a:avLst/>
            </a:prstGeom>
            <a:ln w="15875" cap="flat" cmpd="sng">
              <a:solidFill>
                <a:srgbClr val="000000"/>
              </a:solidFill>
              <a:prstDash val="solid"/>
              <a:headEnd type="none" w="med" len="med"/>
              <a:tailEnd type="none" w="med" len="med"/>
            </a:ln>
          </p:spPr>
        </p:sp>
        <p:sp>
          <p:nvSpPr>
            <p:cNvPr id="602167" name="Line 62"/>
            <p:cNvSpPr/>
            <p:nvPr/>
          </p:nvSpPr>
          <p:spPr>
            <a:xfrm flipH="1">
              <a:off x="1578" y="745"/>
              <a:ext cx="2488" cy="402"/>
            </a:xfrm>
            <a:prstGeom prst="line">
              <a:avLst/>
            </a:prstGeom>
            <a:ln w="15875" cap="flat" cmpd="sng">
              <a:solidFill>
                <a:srgbClr val="000000"/>
              </a:solidFill>
              <a:prstDash val="solid"/>
              <a:headEnd type="none" w="med" len="med"/>
              <a:tailEnd type="none" w="med" len="med"/>
            </a:ln>
          </p:spPr>
        </p:sp>
        <p:grpSp>
          <p:nvGrpSpPr>
            <p:cNvPr id="602168" name="Group 68"/>
            <p:cNvGrpSpPr/>
            <p:nvPr/>
          </p:nvGrpSpPr>
          <p:grpSpPr>
            <a:xfrm>
              <a:off x="2765" y="1594"/>
              <a:ext cx="194" cy="245"/>
              <a:chOff x="2765" y="1594"/>
              <a:chExt cx="194" cy="245"/>
            </a:xfrm>
          </p:grpSpPr>
          <p:sp>
            <p:nvSpPr>
              <p:cNvPr id="602440" name="Freeform 63"/>
              <p:cNvSpPr/>
              <p:nvPr>
                <p:custDataLst>
                  <p:tags r:id="rId158"/>
                </p:custDataLst>
              </p:nvPr>
            </p:nvSpPr>
            <p:spPr>
              <a:xfrm>
                <a:off x="2927" y="1594"/>
                <a:ext cx="32" cy="38"/>
              </a:xfrm>
              <a:custGeom>
                <a:avLst/>
                <a:gdLst>
                  <a:gd name="txL" fmla="*/ 0 w 32"/>
                  <a:gd name="txT" fmla="*/ 0 h 38"/>
                  <a:gd name="txR" fmla="*/ 32 w 32"/>
                  <a:gd name="txB" fmla="*/ 38 h 38"/>
                </a:gdLst>
                <a:ahLst/>
                <a:cxnLst>
                  <a:cxn ang="0">
                    <a:pos x="32" y="9"/>
                  </a:cxn>
                  <a:cxn ang="0">
                    <a:pos x="32" y="4"/>
                  </a:cxn>
                  <a:cxn ang="0">
                    <a:pos x="32" y="4"/>
                  </a:cxn>
                  <a:cxn ang="0">
                    <a:pos x="30" y="2"/>
                  </a:cxn>
                  <a:cxn ang="0">
                    <a:pos x="27" y="0"/>
                  </a:cxn>
                  <a:cxn ang="0">
                    <a:pos x="27" y="0"/>
                  </a:cxn>
                  <a:cxn ang="0">
                    <a:pos x="25" y="2"/>
                  </a:cxn>
                  <a:cxn ang="0">
                    <a:pos x="0" y="32"/>
                  </a:cxn>
                  <a:cxn ang="0">
                    <a:pos x="0" y="34"/>
                  </a:cxn>
                  <a:cxn ang="0">
                    <a:pos x="0" y="36"/>
                  </a:cxn>
                  <a:cxn ang="0">
                    <a:pos x="0" y="38"/>
                  </a:cxn>
                  <a:cxn ang="0">
                    <a:pos x="2" y="38"/>
                  </a:cxn>
                  <a:cxn ang="0">
                    <a:pos x="5" y="38"/>
                  </a:cxn>
                  <a:cxn ang="0">
                    <a:pos x="7" y="38"/>
                  </a:cxn>
                  <a:cxn ang="0">
                    <a:pos x="32" y="9"/>
                  </a:cxn>
                </a:cxnLst>
                <a:rect l="txL" t="txT" r="txR" b="txB"/>
                <a:pathLst>
                  <a:path w="32" h="38">
                    <a:moveTo>
                      <a:pt x="32" y="9"/>
                    </a:moveTo>
                    <a:lnTo>
                      <a:pt x="32" y="4"/>
                    </a:lnTo>
                    <a:lnTo>
                      <a:pt x="30" y="2"/>
                    </a:lnTo>
                    <a:lnTo>
                      <a:pt x="27" y="0"/>
                    </a:lnTo>
                    <a:lnTo>
                      <a:pt x="25" y="2"/>
                    </a:lnTo>
                    <a:lnTo>
                      <a:pt x="0" y="32"/>
                    </a:lnTo>
                    <a:lnTo>
                      <a:pt x="0" y="34"/>
                    </a:lnTo>
                    <a:lnTo>
                      <a:pt x="0" y="36"/>
                    </a:lnTo>
                    <a:lnTo>
                      <a:pt x="0" y="38"/>
                    </a:lnTo>
                    <a:lnTo>
                      <a:pt x="2" y="38"/>
                    </a:lnTo>
                    <a:lnTo>
                      <a:pt x="5" y="38"/>
                    </a:lnTo>
                    <a:lnTo>
                      <a:pt x="7" y="38"/>
                    </a:lnTo>
                    <a:lnTo>
                      <a:pt x="32" y="9"/>
                    </a:lnTo>
                    <a:close/>
                  </a:path>
                </a:pathLst>
              </a:custGeom>
              <a:solidFill>
                <a:srgbClr val="000000">
                  <a:alpha val="100000"/>
                </a:srgbClr>
              </a:solidFill>
              <a:ln w="9525">
                <a:noFill/>
              </a:ln>
            </p:spPr>
            <p:txBody>
              <a:bodyPr/>
              <a:lstStyle/>
              <a:p>
                <a:endParaRPr lang="zh-CN" altLang="en-US"/>
              </a:p>
            </p:txBody>
          </p:sp>
          <p:sp>
            <p:nvSpPr>
              <p:cNvPr id="602441" name="Freeform 64"/>
              <p:cNvSpPr/>
              <p:nvPr>
                <p:custDataLst>
                  <p:tags r:id="rId159"/>
                </p:custDataLst>
              </p:nvPr>
            </p:nvSpPr>
            <p:spPr>
              <a:xfrm>
                <a:off x="2885" y="1646"/>
                <a:ext cx="34" cy="39"/>
              </a:xfrm>
              <a:custGeom>
                <a:avLst/>
                <a:gdLst>
                  <a:gd name="txL" fmla="*/ 0 w 34"/>
                  <a:gd name="txT" fmla="*/ 0 h 39"/>
                  <a:gd name="txR" fmla="*/ 34 w 34"/>
                  <a:gd name="txB" fmla="*/ 39 h 39"/>
                </a:gdLst>
                <a:ahLst/>
                <a:cxnLst>
                  <a:cxn ang="0">
                    <a:pos x="32" y="7"/>
                  </a:cxn>
                  <a:cxn ang="0">
                    <a:pos x="34" y="5"/>
                  </a:cxn>
                  <a:cxn ang="0">
                    <a:pos x="34" y="2"/>
                  </a:cxn>
                  <a:cxn ang="0">
                    <a:pos x="32" y="0"/>
                  </a:cxn>
                  <a:cxn ang="0">
                    <a:pos x="29" y="0"/>
                  </a:cxn>
                  <a:cxn ang="0">
                    <a:pos x="27" y="0"/>
                  </a:cxn>
                  <a:cxn ang="0">
                    <a:pos x="24" y="0"/>
                  </a:cxn>
                  <a:cxn ang="0">
                    <a:pos x="2" y="30"/>
                  </a:cxn>
                  <a:cxn ang="0">
                    <a:pos x="0" y="32"/>
                  </a:cxn>
                  <a:cxn ang="0">
                    <a:pos x="0" y="34"/>
                  </a:cxn>
                  <a:cxn ang="0">
                    <a:pos x="2" y="36"/>
                  </a:cxn>
                  <a:cxn ang="0">
                    <a:pos x="5" y="39"/>
                  </a:cxn>
                  <a:cxn ang="0">
                    <a:pos x="7" y="39"/>
                  </a:cxn>
                  <a:cxn ang="0">
                    <a:pos x="10" y="36"/>
                  </a:cxn>
                  <a:cxn ang="0">
                    <a:pos x="32" y="7"/>
                  </a:cxn>
                </a:cxnLst>
                <a:rect l="txL" t="txT" r="txR" b="txB"/>
                <a:pathLst>
                  <a:path w="34" h="39">
                    <a:moveTo>
                      <a:pt x="32" y="7"/>
                    </a:moveTo>
                    <a:lnTo>
                      <a:pt x="34" y="5"/>
                    </a:lnTo>
                    <a:lnTo>
                      <a:pt x="34" y="2"/>
                    </a:lnTo>
                    <a:lnTo>
                      <a:pt x="32" y="0"/>
                    </a:lnTo>
                    <a:lnTo>
                      <a:pt x="29" y="0"/>
                    </a:lnTo>
                    <a:lnTo>
                      <a:pt x="27" y="0"/>
                    </a:lnTo>
                    <a:lnTo>
                      <a:pt x="24" y="0"/>
                    </a:lnTo>
                    <a:lnTo>
                      <a:pt x="2" y="30"/>
                    </a:lnTo>
                    <a:lnTo>
                      <a:pt x="0" y="32"/>
                    </a:lnTo>
                    <a:lnTo>
                      <a:pt x="0" y="34"/>
                    </a:lnTo>
                    <a:lnTo>
                      <a:pt x="2" y="36"/>
                    </a:lnTo>
                    <a:lnTo>
                      <a:pt x="5" y="39"/>
                    </a:lnTo>
                    <a:lnTo>
                      <a:pt x="7" y="39"/>
                    </a:lnTo>
                    <a:lnTo>
                      <a:pt x="10" y="36"/>
                    </a:lnTo>
                    <a:lnTo>
                      <a:pt x="32" y="7"/>
                    </a:lnTo>
                    <a:close/>
                  </a:path>
                </a:pathLst>
              </a:custGeom>
              <a:solidFill>
                <a:srgbClr val="000000">
                  <a:alpha val="100000"/>
                </a:srgbClr>
              </a:solidFill>
              <a:ln w="9525">
                <a:noFill/>
              </a:ln>
            </p:spPr>
            <p:txBody>
              <a:bodyPr/>
              <a:lstStyle/>
              <a:p>
                <a:endParaRPr lang="zh-CN" altLang="en-US"/>
              </a:p>
            </p:txBody>
          </p:sp>
          <p:sp>
            <p:nvSpPr>
              <p:cNvPr id="602442" name="Freeform 65"/>
              <p:cNvSpPr/>
              <p:nvPr>
                <p:custDataLst>
                  <p:tags r:id="rId160"/>
                </p:custDataLst>
              </p:nvPr>
            </p:nvSpPr>
            <p:spPr>
              <a:xfrm>
                <a:off x="2845" y="1698"/>
                <a:ext cx="35" cy="39"/>
              </a:xfrm>
              <a:custGeom>
                <a:avLst/>
                <a:gdLst>
                  <a:gd name="txL" fmla="*/ 0 w 35"/>
                  <a:gd name="txT" fmla="*/ 0 h 39"/>
                  <a:gd name="txR" fmla="*/ 35 w 35"/>
                  <a:gd name="txB" fmla="*/ 39 h 39"/>
                </a:gdLst>
                <a:ahLst/>
                <a:cxnLst>
                  <a:cxn ang="0">
                    <a:pos x="32" y="7"/>
                  </a:cxn>
                  <a:cxn ang="0">
                    <a:pos x="35" y="5"/>
                  </a:cxn>
                  <a:cxn ang="0">
                    <a:pos x="35" y="3"/>
                  </a:cxn>
                  <a:cxn ang="0">
                    <a:pos x="32" y="0"/>
                  </a:cxn>
                  <a:cxn ang="0">
                    <a:pos x="30" y="0"/>
                  </a:cxn>
                  <a:cxn ang="0">
                    <a:pos x="27" y="0"/>
                  </a:cxn>
                  <a:cxn ang="0">
                    <a:pos x="25" y="0"/>
                  </a:cxn>
                  <a:cxn ang="0">
                    <a:pos x="2" y="30"/>
                  </a:cxn>
                  <a:cxn ang="0">
                    <a:pos x="0" y="32"/>
                  </a:cxn>
                  <a:cxn ang="0">
                    <a:pos x="0" y="34"/>
                  </a:cxn>
                  <a:cxn ang="0">
                    <a:pos x="2" y="37"/>
                  </a:cxn>
                  <a:cxn ang="0">
                    <a:pos x="5" y="39"/>
                  </a:cxn>
                  <a:cxn ang="0">
                    <a:pos x="7" y="39"/>
                  </a:cxn>
                  <a:cxn ang="0">
                    <a:pos x="10" y="37"/>
                  </a:cxn>
                  <a:cxn ang="0">
                    <a:pos x="32" y="7"/>
                  </a:cxn>
                </a:cxnLst>
                <a:rect l="txL" t="txT" r="txR" b="txB"/>
                <a:pathLst>
                  <a:path w="35" h="39">
                    <a:moveTo>
                      <a:pt x="32" y="7"/>
                    </a:moveTo>
                    <a:lnTo>
                      <a:pt x="35" y="5"/>
                    </a:lnTo>
                    <a:lnTo>
                      <a:pt x="35" y="3"/>
                    </a:lnTo>
                    <a:lnTo>
                      <a:pt x="32" y="0"/>
                    </a:lnTo>
                    <a:lnTo>
                      <a:pt x="30" y="0"/>
                    </a:lnTo>
                    <a:lnTo>
                      <a:pt x="27" y="0"/>
                    </a:lnTo>
                    <a:lnTo>
                      <a:pt x="25" y="0"/>
                    </a:lnTo>
                    <a:lnTo>
                      <a:pt x="2" y="30"/>
                    </a:lnTo>
                    <a:lnTo>
                      <a:pt x="0" y="32"/>
                    </a:lnTo>
                    <a:lnTo>
                      <a:pt x="0" y="34"/>
                    </a:lnTo>
                    <a:lnTo>
                      <a:pt x="2" y="37"/>
                    </a:lnTo>
                    <a:lnTo>
                      <a:pt x="5" y="39"/>
                    </a:lnTo>
                    <a:lnTo>
                      <a:pt x="7" y="39"/>
                    </a:lnTo>
                    <a:lnTo>
                      <a:pt x="10" y="37"/>
                    </a:lnTo>
                    <a:lnTo>
                      <a:pt x="32" y="7"/>
                    </a:lnTo>
                    <a:close/>
                  </a:path>
                </a:pathLst>
              </a:custGeom>
              <a:solidFill>
                <a:srgbClr val="000000">
                  <a:alpha val="100000"/>
                </a:srgbClr>
              </a:solidFill>
              <a:ln w="9525">
                <a:noFill/>
              </a:ln>
            </p:spPr>
            <p:txBody>
              <a:bodyPr/>
              <a:lstStyle/>
              <a:p>
                <a:endParaRPr lang="zh-CN" altLang="en-US"/>
              </a:p>
            </p:txBody>
          </p:sp>
          <p:sp>
            <p:nvSpPr>
              <p:cNvPr id="602443" name="Freeform 66"/>
              <p:cNvSpPr/>
              <p:nvPr>
                <p:custDataLst>
                  <p:tags r:id="rId161"/>
                </p:custDataLst>
              </p:nvPr>
            </p:nvSpPr>
            <p:spPr>
              <a:xfrm>
                <a:off x="2805" y="1748"/>
                <a:ext cx="32" cy="39"/>
              </a:xfrm>
              <a:custGeom>
                <a:avLst/>
                <a:gdLst>
                  <a:gd name="txL" fmla="*/ 0 w 32"/>
                  <a:gd name="txT" fmla="*/ 0 h 39"/>
                  <a:gd name="txR" fmla="*/ 32 w 32"/>
                  <a:gd name="txB" fmla="*/ 39 h 39"/>
                </a:gdLst>
                <a:ahLst/>
                <a:cxnLst>
                  <a:cxn ang="0">
                    <a:pos x="32" y="9"/>
                  </a:cxn>
                  <a:cxn ang="0">
                    <a:pos x="32" y="7"/>
                  </a:cxn>
                  <a:cxn ang="0">
                    <a:pos x="32" y="5"/>
                  </a:cxn>
                  <a:cxn ang="0">
                    <a:pos x="32" y="3"/>
                  </a:cxn>
                  <a:cxn ang="0">
                    <a:pos x="30" y="0"/>
                  </a:cxn>
                  <a:cxn ang="0">
                    <a:pos x="27" y="0"/>
                  </a:cxn>
                  <a:cxn ang="0">
                    <a:pos x="25" y="3"/>
                  </a:cxn>
                  <a:cxn ang="0">
                    <a:pos x="2" y="32"/>
                  </a:cxn>
                  <a:cxn ang="0">
                    <a:pos x="0" y="34"/>
                  </a:cxn>
                  <a:cxn ang="0">
                    <a:pos x="0" y="37"/>
                  </a:cxn>
                  <a:cxn ang="0">
                    <a:pos x="2" y="39"/>
                  </a:cxn>
                  <a:cxn ang="0">
                    <a:pos x="5" y="39"/>
                  </a:cxn>
                  <a:cxn ang="0">
                    <a:pos x="7" y="39"/>
                  </a:cxn>
                  <a:cxn ang="0">
                    <a:pos x="10" y="39"/>
                  </a:cxn>
                  <a:cxn ang="0">
                    <a:pos x="32" y="9"/>
                  </a:cxn>
                </a:cxnLst>
                <a:rect l="txL" t="txT" r="txR" b="txB"/>
                <a:pathLst>
                  <a:path w="32" h="39">
                    <a:moveTo>
                      <a:pt x="32" y="9"/>
                    </a:moveTo>
                    <a:lnTo>
                      <a:pt x="32" y="7"/>
                    </a:lnTo>
                    <a:lnTo>
                      <a:pt x="32" y="5"/>
                    </a:lnTo>
                    <a:lnTo>
                      <a:pt x="32" y="3"/>
                    </a:lnTo>
                    <a:lnTo>
                      <a:pt x="30" y="0"/>
                    </a:lnTo>
                    <a:lnTo>
                      <a:pt x="27" y="0"/>
                    </a:lnTo>
                    <a:lnTo>
                      <a:pt x="25" y="3"/>
                    </a:lnTo>
                    <a:lnTo>
                      <a:pt x="2" y="32"/>
                    </a:lnTo>
                    <a:lnTo>
                      <a:pt x="0" y="34"/>
                    </a:lnTo>
                    <a:lnTo>
                      <a:pt x="0" y="37"/>
                    </a:lnTo>
                    <a:lnTo>
                      <a:pt x="2" y="39"/>
                    </a:lnTo>
                    <a:lnTo>
                      <a:pt x="5" y="39"/>
                    </a:lnTo>
                    <a:lnTo>
                      <a:pt x="7" y="39"/>
                    </a:lnTo>
                    <a:lnTo>
                      <a:pt x="10" y="39"/>
                    </a:lnTo>
                    <a:lnTo>
                      <a:pt x="32" y="9"/>
                    </a:lnTo>
                    <a:close/>
                  </a:path>
                </a:pathLst>
              </a:custGeom>
              <a:solidFill>
                <a:srgbClr val="000000">
                  <a:alpha val="100000"/>
                </a:srgbClr>
              </a:solidFill>
              <a:ln w="9525">
                <a:noFill/>
              </a:ln>
            </p:spPr>
            <p:txBody>
              <a:bodyPr/>
              <a:lstStyle/>
              <a:p>
                <a:endParaRPr lang="zh-CN" altLang="en-US"/>
              </a:p>
            </p:txBody>
          </p:sp>
          <p:sp>
            <p:nvSpPr>
              <p:cNvPr id="602444" name="Freeform 67"/>
              <p:cNvSpPr/>
              <p:nvPr>
                <p:custDataLst>
                  <p:tags r:id="rId162"/>
                </p:custDataLst>
              </p:nvPr>
            </p:nvSpPr>
            <p:spPr>
              <a:xfrm>
                <a:off x="2765" y="1800"/>
                <a:ext cx="33" cy="39"/>
              </a:xfrm>
              <a:custGeom>
                <a:avLst/>
                <a:gdLst>
                  <a:gd name="txL" fmla="*/ 0 w 33"/>
                  <a:gd name="txT" fmla="*/ 0 h 39"/>
                  <a:gd name="txR" fmla="*/ 33 w 33"/>
                  <a:gd name="txB" fmla="*/ 39 h 39"/>
                </a:gdLst>
                <a:ahLst/>
                <a:cxnLst>
                  <a:cxn ang="0">
                    <a:pos x="33" y="10"/>
                  </a:cxn>
                  <a:cxn ang="0">
                    <a:pos x="33" y="7"/>
                  </a:cxn>
                  <a:cxn ang="0">
                    <a:pos x="33" y="5"/>
                  </a:cxn>
                  <a:cxn ang="0">
                    <a:pos x="33" y="3"/>
                  </a:cxn>
                  <a:cxn ang="0">
                    <a:pos x="30" y="0"/>
                  </a:cxn>
                  <a:cxn ang="0">
                    <a:pos x="28" y="0"/>
                  </a:cxn>
                  <a:cxn ang="0">
                    <a:pos x="25" y="3"/>
                  </a:cxn>
                  <a:cxn ang="0">
                    <a:pos x="0" y="32"/>
                  </a:cxn>
                  <a:cxn ang="0">
                    <a:pos x="0" y="35"/>
                  </a:cxn>
                  <a:cxn ang="0">
                    <a:pos x="0" y="37"/>
                  </a:cxn>
                  <a:cxn ang="0">
                    <a:pos x="0" y="39"/>
                  </a:cxn>
                  <a:cxn ang="0">
                    <a:pos x="3" y="39"/>
                  </a:cxn>
                  <a:cxn ang="0">
                    <a:pos x="5" y="39"/>
                  </a:cxn>
                  <a:cxn ang="0">
                    <a:pos x="8" y="39"/>
                  </a:cxn>
                  <a:cxn ang="0">
                    <a:pos x="33" y="10"/>
                  </a:cxn>
                </a:cxnLst>
                <a:rect l="txL" t="txT" r="txR" b="txB"/>
                <a:pathLst>
                  <a:path w="33" h="39">
                    <a:moveTo>
                      <a:pt x="33" y="10"/>
                    </a:moveTo>
                    <a:lnTo>
                      <a:pt x="33" y="7"/>
                    </a:lnTo>
                    <a:lnTo>
                      <a:pt x="33" y="5"/>
                    </a:lnTo>
                    <a:lnTo>
                      <a:pt x="33" y="3"/>
                    </a:lnTo>
                    <a:lnTo>
                      <a:pt x="30" y="0"/>
                    </a:lnTo>
                    <a:lnTo>
                      <a:pt x="28" y="0"/>
                    </a:lnTo>
                    <a:lnTo>
                      <a:pt x="25" y="3"/>
                    </a:lnTo>
                    <a:lnTo>
                      <a:pt x="0" y="32"/>
                    </a:lnTo>
                    <a:lnTo>
                      <a:pt x="0" y="35"/>
                    </a:lnTo>
                    <a:lnTo>
                      <a:pt x="0" y="37"/>
                    </a:lnTo>
                    <a:lnTo>
                      <a:pt x="0" y="39"/>
                    </a:lnTo>
                    <a:lnTo>
                      <a:pt x="3" y="39"/>
                    </a:lnTo>
                    <a:lnTo>
                      <a:pt x="5" y="39"/>
                    </a:lnTo>
                    <a:lnTo>
                      <a:pt x="8" y="39"/>
                    </a:lnTo>
                    <a:lnTo>
                      <a:pt x="33" y="10"/>
                    </a:lnTo>
                    <a:close/>
                  </a:path>
                </a:pathLst>
              </a:custGeom>
              <a:solidFill>
                <a:srgbClr val="000000">
                  <a:alpha val="100000"/>
                </a:srgbClr>
              </a:solidFill>
              <a:ln w="9525">
                <a:noFill/>
              </a:ln>
            </p:spPr>
            <p:txBody>
              <a:bodyPr/>
              <a:lstStyle/>
              <a:p>
                <a:endParaRPr lang="zh-CN" altLang="en-US"/>
              </a:p>
            </p:txBody>
          </p:sp>
        </p:grpSp>
        <p:grpSp>
          <p:nvGrpSpPr>
            <p:cNvPr id="602169" name="Group 74"/>
            <p:cNvGrpSpPr/>
            <p:nvPr/>
          </p:nvGrpSpPr>
          <p:grpSpPr>
            <a:xfrm>
              <a:off x="2949" y="1594"/>
              <a:ext cx="194" cy="245"/>
              <a:chOff x="2949" y="1594"/>
              <a:chExt cx="194" cy="245"/>
            </a:xfrm>
          </p:grpSpPr>
          <p:sp>
            <p:nvSpPr>
              <p:cNvPr id="602435" name="Freeform 69"/>
              <p:cNvSpPr/>
              <p:nvPr>
                <p:custDataLst>
                  <p:tags r:id="rId153"/>
                </p:custDataLst>
              </p:nvPr>
            </p:nvSpPr>
            <p:spPr>
              <a:xfrm>
                <a:off x="2949" y="1594"/>
                <a:ext cx="33" cy="38"/>
              </a:xfrm>
              <a:custGeom>
                <a:avLst/>
                <a:gdLst>
                  <a:gd name="txL" fmla="*/ 0 w 33"/>
                  <a:gd name="txT" fmla="*/ 0 h 38"/>
                  <a:gd name="txR" fmla="*/ 33 w 33"/>
                  <a:gd name="txB" fmla="*/ 38 h 38"/>
                </a:gdLst>
                <a:ahLst/>
                <a:cxnLst>
                  <a:cxn ang="0">
                    <a:pos x="10" y="2"/>
                  </a:cxn>
                  <a:cxn ang="0">
                    <a:pos x="5" y="0"/>
                  </a:cxn>
                  <a:cxn ang="0">
                    <a:pos x="5" y="0"/>
                  </a:cxn>
                  <a:cxn ang="0">
                    <a:pos x="3" y="2"/>
                  </a:cxn>
                  <a:cxn ang="0">
                    <a:pos x="0" y="4"/>
                  </a:cxn>
                  <a:cxn ang="0">
                    <a:pos x="0" y="4"/>
                  </a:cxn>
                  <a:cxn ang="0">
                    <a:pos x="3" y="9"/>
                  </a:cxn>
                  <a:cxn ang="0">
                    <a:pos x="25" y="38"/>
                  </a:cxn>
                  <a:cxn ang="0">
                    <a:pos x="28" y="38"/>
                  </a:cxn>
                  <a:cxn ang="0">
                    <a:pos x="30" y="38"/>
                  </a:cxn>
                  <a:cxn ang="0">
                    <a:pos x="33" y="38"/>
                  </a:cxn>
                  <a:cxn ang="0">
                    <a:pos x="33" y="36"/>
                  </a:cxn>
                  <a:cxn ang="0">
                    <a:pos x="33" y="34"/>
                  </a:cxn>
                  <a:cxn ang="0">
                    <a:pos x="33" y="32"/>
                  </a:cxn>
                  <a:cxn ang="0">
                    <a:pos x="10" y="2"/>
                  </a:cxn>
                </a:cxnLst>
                <a:rect l="txL" t="txT" r="txR" b="txB"/>
                <a:pathLst>
                  <a:path w="33" h="38">
                    <a:moveTo>
                      <a:pt x="10" y="2"/>
                    </a:moveTo>
                    <a:lnTo>
                      <a:pt x="5" y="0"/>
                    </a:lnTo>
                    <a:lnTo>
                      <a:pt x="3" y="2"/>
                    </a:lnTo>
                    <a:lnTo>
                      <a:pt x="0" y="4"/>
                    </a:lnTo>
                    <a:lnTo>
                      <a:pt x="3" y="9"/>
                    </a:lnTo>
                    <a:lnTo>
                      <a:pt x="25" y="38"/>
                    </a:lnTo>
                    <a:lnTo>
                      <a:pt x="28" y="38"/>
                    </a:lnTo>
                    <a:lnTo>
                      <a:pt x="30" y="38"/>
                    </a:lnTo>
                    <a:lnTo>
                      <a:pt x="33" y="38"/>
                    </a:lnTo>
                    <a:lnTo>
                      <a:pt x="33" y="36"/>
                    </a:lnTo>
                    <a:lnTo>
                      <a:pt x="33" y="34"/>
                    </a:lnTo>
                    <a:lnTo>
                      <a:pt x="33" y="32"/>
                    </a:lnTo>
                    <a:lnTo>
                      <a:pt x="10" y="2"/>
                    </a:lnTo>
                    <a:close/>
                  </a:path>
                </a:pathLst>
              </a:custGeom>
              <a:solidFill>
                <a:srgbClr val="000000">
                  <a:alpha val="100000"/>
                </a:srgbClr>
              </a:solidFill>
              <a:ln w="9525">
                <a:noFill/>
              </a:ln>
            </p:spPr>
            <p:txBody>
              <a:bodyPr/>
              <a:lstStyle/>
              <a:p>
                <a:endParaRPr lang="zh-CN" altLang="en-US"/>
              </a:p>
            </p:txBody>
          </p:sp>
          <p:sp>
            <p:nvSpPr>
              <p:cNvPr id="602436" name="Freeform 70"/>
              <p:cNvSpPr/>
              <p:nvPr>
                <p:custDataLst>
                  <p:tags r:id="rId154"/>
                </p:custDataLst>
              </p:nvPr>
            </p:nvSpPr>
            <p:spPr>
              <a:xfrm>
                <a:off x="2989" y="1646"/>
                <a:ext cx="35" cy="39"/>
              </a:xfrm>
              <a:custGeom>
                <a:avLst/>
                <a:gdLst>
                  <a:gd name="txL" fmla="*/ 0 w 35"/>
                  <a:gd name="txT" fmla="*/ 0 h 39"/>
                  <a:gd name="txR" fmla="*/ 35 w 35"/>
                  <a:gd name="txB" fmla="*/ 39 h 39"/>
                </a:gdLst>
                <a:ahLst/>
                <a:cxnLst>
                  <a:cxn ang="0">
                    <a:pos x="10" y="0"/>
                  </a:cxn>
                  <a:cxn ang="0">
                    <a:pos x="8" y="0"/>
                  </a:cxn>
                  <a:cxn ang="0">
                    <a:pos x="5" y="0"/>
                  </a:cxn>
                  <a:cxn ang="0">
                    <a:pos x="3" y="0"/>
                  </a:cxn>
                  <a:cxn ang="0">
                    <a:pos x="0" y="2"/>
                  </a:cxn>
                  <a:cxn ang="0">
                    <a:pos x="0" y="5"/>
                  </a:cxn>
                  <a:cxn ang="0">
                    <a:pos x="3" y="7"/>
                  </a:cxn>
                  <a:cxn ang="0">
                    <a:pos x="25" y="36"/>
                  </a:cxn>
                  <a:cxn ang="0">
                    <a:pos x="27" y="39"/>
                  </a:cxn>
                  <a:cxn ang="0">
                    <a:pos x="30" y="39"/>
                  </a:cxn>
                  <a:cxn ang="0">
                    <a:pos x="32" y="36"/>
                  </a:cxn>
                  <a:cxn ang="0">
                    <a:pos x="35" y="34"/>
                  </a:cxn>
                  <a:cxn ang="0">
                    <a:pos x="35" y="32"/>
                  </a:cxn>
                  <a:cxn ang="0">
                    <a:pos x="32" y="30"/>
                  </a:cxn>
                  <a:cxn ang="0">
                    <a:pos x="10" y="0"/>
                  </a:cxn>
                </a:cxnLst>
                <a:rect l="txL" t="txT" r="txR" b="txB"/>
                <a:pathLst>
                  <a:path w="35" h="39">
                    <a:moveTo>
                      <a:pt x="10" y="0"/>
                    </a:moveTo>
                    <a:lnTo>
                      <a:pt x="8" y="0"/>
                    </a:lnTo>
                    <a:lnTo>
                      <a:pt x="5" y="0"/>
                    </a:lnTo>
                    <a:lnTo>
                      <a:pt x="3" y="0"/>
                    </a:lnTo>
                    <a:lnTo>
                      <a:pt x="0" y="2"/>
                    </a:lnTo>
                    <a:lnTo>
                      <a:pt x="0" y="5"/>
                    </a:lnTo>
                    <a:lnTo>
                      <a:pt x="3" y="7"/>
                    </a:lnTo>
                    <a:lnTo>
                      <a:pt x="25" y="36"/>
                    </a:lnTo>
                    <a:lnTo>
                      <a:pt x="27" y="39"/>
                    </a:lnTo>
                    <a:lnTo>
                      <a:pt x="30" y="39"/>
                    </a:lnTo>
                    <a:lnTo>
                      <a:pt x="32" y="36"/>
                    </a:lnTo>
                    <a:lnTo>
                      <a:pt x="35" y="34"/>
                    </a:lnTo>
                    <a:lnTo>
                      <a:pt x="35" y="32"/>
                    </a:lnTo>
                    <a:lnTo>
                      <a:pt x="32" y="30"/>
                    </a:lnTo>
                    <a:lnTo>
                      <a:pt x="10" y="0"/>
                    </a:lnTo>
                    <a:close/>
                  </a:path>
                </a:pathLst>
              </a:custGeom>
              <a:solidFill>
                <a:srgbClr val="000000">
                  <a:alpha val="100000"/>
                </a:srgbClr>
              </a:solidFill>
              <a:ln w="9525">
                <a:noFill/>
              </a:ln>
            </p:spPr>
            <p:txBody>
              <a:bodyPr/>
              <a:lstStyle/>
              <a:p>
                <a:endParaRPr lang="zh-CN" altLang="en-US"/>
              </a:p>
            </p:txBody>
          </p:sp>
          <p:sp>
            <p:nvSpPr>
              <p:cNvPr id="602437" name="Freeform 71"/>
              <p:cNvSpPr/>
              <p:nvPr>
                <p:custDataLst>
                  <p:tags r:id="rId155"/>
                </p:custDataLst>
              </p:nvPr>
            </p:nvSpPr>
            <p:spPr>
              <a:xfrm>
                <a:off x="3029" y="1698"/>
                <a:ext cx="35" cy="39"/>
              </a:xfrm>
              <a:custGeom>
                <a:avLst/>
                <a:gdLst>
                  <a:gd name="txL" fmla="*/ 0 w 35"/>
                  <a:gd name="txT" fmla="*/ 0 h 39"/>
                  <a:gd name="txR" fmla="*/ 35 w 35"/>
                  <a:gd name="txB" fmla="*/ 39 h 39"/>
                </a:gdLst>
                <a:ahLst/>
                <a:cxnLst>
                  <a:cxn ang="0">
                    <a:pos x="10" y="0"/>
                  </a:cxn>
                  <a:cxn ang="0">
                    <a:pos x="7" y="0"/>
                  </a:cxn>
                  <a:cxn ang="0">
                    <a:pos x="5" y="0"/>
                  </a:cxn>
                  <a:cxn ang="0">
                    <a:pos x="2" y="0"/>
                  </a:cxn>
                  <a:cxn ang="0">
                    <a:pos x="0" y="3"/>
                  </a:cxn>
                  <a:cxn ang="0">
                    <a:pos x="0" y="5"/>
                  </a:cxn>
                  <a:cxn ang="0">
                    <a:pos x="2" y="7"/>
                  </a:cxn>
                  <a:cxn ang="0">
                    <a:pos x="25" y="37"/>
                  </a:cxn>
                  <a:cxn ang="0">
                    <a:pos x="27" y="39"/>
                  </a:cxn>
                  <a:cxn ang="0">
                    <a:pos x="30" y="39"/>
                  </a:cxn>
                  <a:cxn ang="0">
                    <a:pos x="32" y="37"/>
                  </a:cxn>
                  <a:cxn ang="0">
                    <a:pos x="35" y="34"/>
                  </a:cxn>
                  <a:cxn ang="0">
                    <a:pos x="35" y="32"/>
                  </a:cxn>
                  <a:cxn ang="0">
                    <a:pos x="32" y="30"/>
                  </a:cxn>
                  <a:cxn ang="0">
                    <a:pos x="10" y="0"/>
                  </a:cxn>
                </a:cxnLst>
                <a:rect l="txL" t="txT" r="txR" b="txB"/>
                <a:pathLst>
                  <a:path w="35" h="39">
                    <a:moveTo>
                      <a:pt x="10" y="0"/>
                    </a:moveTo>
                    <a:lnTo>
                      <a:pt x="7" y="0"/>
                    </a:lnTo>
                    <a:lnTo>
                      <a:pt x="5" y="0"/>
                    </a:lnTo>
                    <a:lnTo>
                      <a:pt x="2" y="0"/>
                    </a:lnTo>
                    <a:lnTo>
                      <a:pt x="0" y="3"/>
                    </a:lnTo>
                    <a:lnTo>
                      <a:pt x="0" y="5"/>
                    </a:lnTo>
                    <a:lnTo>
                      <a:pt x="2" y="7"/>
                    </a:lnTo>
                    <a:lnTo>
                      <a:pt x="25" y="37"/>
                    </a:lnTo>
                    <a:lnTo>
                      <a:pt x="27" y="39"/>
                    </a:lnTo>
                    <a:lnTo>
                      <a:pt x="30" y="39"/>
                    </a:lnTo>
                    <a:lnTo>
                      <a:pt x="32" y="37"/>
                    </a:lnTo>
                    <a:lnTo>
                      <a:pt x="35" y="34"/>
                    </a:lnTo>
                    <a:lnTo>
                      <a:pt x="35" y="32"/>
                    </a:lnTo>
                    <a:lnTo>
                      <a:pt x="32" y="30"/>
                    </a:lnTo>
                    <a:lnTo>
                      <a:pt x="10" y="0"/>
                    </a:lnTo>
                    <a:close/>
                  </a:path>
                </a:pathLst>
              </a:custGeom>
              <a:solidFill>
                <a:srgbClr val="000000">
                  <a:alpha val="100000"/>
                </a:srgbClr>
              </a:solidFill>
              <a:ln w="9525">
                <a:noFill/>
              </a:ln>
            </p:spPr>
            <p:txBody>
              <a:bodyPr/>
              <a:lstStyle/>
              <a:p>
                <a:endParaRPr lang="zh-CN" altLang="en-US"/>
              </a:p>
            </p:txBody>
          </p:sp>
          <p:sp>
            <p:nvSpPr>
              <p:cNvPr id="602438" name="Freeform 72"/>
              <p:cNvSpPr/>
              <p:nvPr>
                <p:custDataLst>
                  <p:tags r:id="rId156"/>
                </p:custDataLst>
              </p:nvPr>
            </p:nvSpPr>
            <p:spPr>
              <a:xfrm>
                <a:off x="3071" y="1748"/>
                <a:ext cx="33" cy="39"/>
              </a:xfrm>
              <a:custGeom>
                <a:avLst/>
                <a:gdLst>
                  <a:gd name="txL" fmla="*/ 0 w 33"/>
                  <a:gd name="txT" fmla="*/ 0 h 39"/>
                  <a:gd name="txR" fmla="*/ 33 w 33"/>
                  <a:gd name="txB" fmla="*/ 39 h 39"/>
                </a:gdLst>
                <a:ahLst/>
                <a:cxnLst>
                  <a:cxn ang="0">
                    <a:pos x="8" y="3"/>
                  </a:cxn>
                  <a:cxn ang="0">
                    <a:pos x="5" y="0"/>
                  </a:cxn>
                  <a:cxn ang="0">
                    <a:pos x="3" y="0"/>
                  </a:cxn>
                  <a:cxn ang="0">
                    <a:pos x="0" y="3"/>
                  </a:cxn>
                  <a:cxn ang="0">
                    <a:pos x="0" y="5"/>
                  </a:cxn>
                  <a:cxn ang="0">
                    <a:pos x="0" y="7"/>
                  </a:cxn>
                  <a:cxn ang="0">
                    <a:pos x="0" y="9"/>
                  </a:cxn>
                  <a:cxn ang="0">
                    <a:pos x="23" y="39"/>
                  </a:cxn>
                  <a:cxn ang="0">
                    <a:pos x="25" y="39"/>
                  </a:cxn>
                  <a:cxn ang="0">
                    <a:pos x="28" y="39"/>
                  </a:cxn>
                  <a:cxn ang="0">
                    <a:pos x="30" y="39"/>
                  </a:cxn>
                  <a:cxn ang="0">
                    <a:pos x="33" y="37"/>
                  </a:cxn>
                  <a:cxn ang="0">
                    <a:pos x="33" y="34"/>
                  </a:cxn>
                  <a:cxn ang="0">
                    <a:pos x="30" y="32"/>
                  </a:cxn>
                  <a:cxn ang="0">
                    <a:pos x="8" y="3"/>
                  </a:cxn>
                </a:cxnLst>
                <a:rect l="txL" t="txT" r="txR" b="txB"/>
                <a:pathLst>
                  <a:path w="33" h="39">
                    <a:moveTo>
                      <a:pt x="8" y="3"/>
                    </a:moveTo>
                    <a:lnTo>
                      <a:pt x="5" y="0"/>
                    </a:lnTo>
                    <a:lnTo>
                      <a:pt x="3" y="0"/>
                    </a:lnTo>
                    <a:lnTo>
                      <a:pt x="0" y="3"/>
                    </a:lnTo>
                    <a:lnTo>
                      <a:pt x="0" y="5"/>
                    </a:lnTo>
                    <a:lnTo>
                      <a:pt x="0" y="7"/>
                    </a:lnTo>
                    <a:lnTo>
                      <a:pt x="0" y="9"/>
                    </a:lnTo>
                    <a:lnTo>
                      <a:pt x="23" y="39"/>
                    </a:lnTo>
                    <a:lnTo>
                      <a:pt x="25" y="39"/>
                    </a:lnTo>
                    <a:lnTo>
                      <a:pt x="28" y="39"/>
                    </a:lnTo>
                    <a:lnTo>
                      <a:pt x="30" y="39"/>
                    </a:lnTo>
                    <a:lnTo>
                      <a:pt x="33" y="37"/>
                    </a:lnTo>
                    <a:lnTo>
                      <a:pt x="33" y="34"/>
                    </a:lnTo>
                    <a:lnTo>
                      <a:pt x="30" y="32"/>
                    </a:lnTo>
                    <a:lnTo>
                      <a:pt x="8" y="3"/>
                    </a:lnTo>
                    <a:close/>
                  </a:path>
                </a:pathLst>
              </a:custGeom>
              <a:solidFill>
                <a:srgbClr val="000000">
                  <a:alpha val="100000"/>
                </a:srgbClr>
              </a:solidFill>
              <a:ln w="9525">
                <a:noFill/>
              </a:ln>
            </p:spPr>
            <p:txBody>
              <a:bodyPr/>
              <a:lstStyle/>
              <a:p>
                <a:endParaRPr lang="zh-CN" altLang="en-US"/>
              </a:p>
            </p:txBody>
          </p:sp>
          <p:sp>
            <p:nvSpPr>
              <p:cNvPr id="602439" name="Freeform 73"/>
              <p:cNvSpPr/>
              <p:nvPr>
                <p:custDataLst>
                  <p:tags r:id="rId157"/>
                </p:custDataLst>
              </p:nvPr>
            </p:nvSpPr>
            <p:spPr>
              <a:xfrm>
                <a:off x="3111" y="1800"/>
                <a:ext cx="32" cy="39"/>
              </a:xfrm>
              <a:custGeom>
                <a:avLst/>
                <a:gdLst>
                  <a:gd name="txL" fmla="*/ 0 w 32"/>
                  <a:gd name="txT" fmla="*/ 0 h 39"/>
                  <a:gd name="txR" fmla="*/ 32 w 32"/>
                  <a:gd name="txB" fmla="*/ 39 h 39"/>
                </a:gdLst>
                <a:ahLst/>
                <a:cxnLst>
                  <a:cxn ang="0">
                    <a:pos x="7" y="3"/>
                  </a:cxn>
                  <a:cxn ang="0">
                    <a:pos x="5" y="0"/>
                  </a:cxn>
                  <a:cxn ang="0">
                    <a:pos x="3" y="0"/>
                  </a:cxn>
                  <a:cxn ang="0">
                    <a:pos x="0" y="3"/>
                  </a:cxn>
                  <a:cxn ang="0">
                    <a:pos x="0" y="5"/>
                  </a:cxn>
                  <a:cxn ang="0">
                    <a:pos x="0" y="7"/>
                  </a:cxn>
                  <a:cxn ang="0">
                    <a:pos x="0" y="10"/>
                  </a:cxn>
                  <a:cxn ang="0">
                    <a:pos x="25" y="39"/>
                  </a:cxn>
                  <a:cxn ang="0">
                    <a:pos x="27" y="39"/>
                  </a:cxn>
                  <a:cxn ang="0">
                    <a:pos x="30" y="39"/>
                  </a:cxn>
                  <a:cxn ang="0">
                    <a:pos x="32" y="39"/>
                  </a:cxn>
                  <a:cxn ang="0">
                    <a:pos x="32" y="37"/>
                  </a:cxn>
                  <a:cxn ang="0">
                    <a:pos x="32" y="35"/>
                  </a:cxn>
                  <a:cxn ang="0">
                    <a:pos x="32" y="32"/>
                  </a:cxn>
                  <a:cxn ang="0">
                    <a:pos x="7" y="3"/>
                  </a:cxn>
                </a:cxnLst>
                <a:rect l="txL" t="txT" r="txR" b="txB"/>
                <a:pathLst>
                  <a:path w="32" h="39">
                    <a:moveTo>
                      <a:pt x="7" y="3"/>
                    </a:moveTo>
                    <a:lnTo>
                      <a:pt x="5" y="0"/>
                    </a:lnTo>
                    <a:lnTo>
                      <a:pt x="3" y="0"/>
                    </a:lnTo>
                    <a:lnTo>
                      <a:pt x="0" y="3"/>
                    </a:lnTo>
                    <a:lnTo>
                      <a:pt x="0" y="5"/>
                    </a:lnTo>
                    <a:lnTo>
                      <a:pt x="0" y="7"/>
                    </a:lnTo>
                    <a:lnTo>
                      <a:pt x="0" y="10"/>
                    </a:lnTo>
                    <a:lnTo>
                      <a:pt x="25" y="39"/>
                    </a:lnTo>
                    <a:lnTo>
                      <a:pt x="27" y="39"/>
                    </a:lnTo>
                    <a:lnTo>
                      <a:pt x="30" y="39"/>
                    </a:lnTo>
                    <a:lnTo>
                      <a:pt x="32" y="39"/>
                    </a:lnTo>
                    <a:lnTo>
                      <a:pt x="32" y="37"/>
                    </a:lnTo>
                    <a:lnTo>
                      <a:pt x="32" y="35"/>
                    </a:lnTo>
                    <a:lnTo>
                      <a:pt x="32" y="32"/>
                    </a:lnTo>
                    <a:lnTo>
                      <a:pt x="7" y="3"/>
                    </a:lnTo>
                    <a:close/>
                  </a:path>
                </a:pathLst>
              </a:custGeom>
              <a:solidFill>
                <a:srgbClr val="000000">
                  <a:alpha val="100000"/>
                </a:srgbClr>
              </a:solidFill>
              <a:ln w="9525">
                <a:noFill/>
              </a:ln>
            </p:spPr>
            <p:txBody>
              <a:bodyPr/>
              <a:lstStyle/>
              <a:p>
                <a:endParaRPr lang="zh-CN" altLang="en-US"/>
              </a:p>
            </p:txBody>
          </p:sp>
        </p:grpSp>
        <p:grpSp>
          <p:nvGrpSpPr>
            <p:cNvPr id="602170" name="Group 80"/>
            <p:cNvGrpSpPr/>
            <p:nvPr/>
          </p:nvGrpSpPr>
          <p:grpSpPr>
            <a:xfrm>
              <a:off x="3355" y="1594"/>
              <a:ext cx="194" cy="245"/>
              <a:chOff x="3355" y="1594"/>
              <a:chExt cx="194" cy="245"/>
            </a:xfrm>
          </p:grpSpPr>
          <p:sp>
            <p:nvSpPr>
              <p:cNvPr id="602430" name="Freeform 75"/>
              <p:cNvSpPr/>
              <p:nvPr>
                <p:custDataLst>
                  <p:tags r:id="rId148"/>
                </p:custDataLst>
              </p:nvPr>
            </p:nvSpPr>
            <p:spPr>
              <a:xfrm>
                <a:off x="3517" y="1594"/>
                <a:ext cx="32" cy="38"/>
              </a:xfrm>
              <a:custGeom>
                <a:avLst/>
                <a:gdLst>
                  <a:gd name="txL" fmla="*/ 0 w 32"/>
                  <a:gd name="txT" fmla="*/ 0 h 38"/>
                  <a:gd name="txR" fmla="*/ 32 w 32"/>
                  <a:gd name="txB" fmla="*/ 38 h 38"/>
                </a:gdLst>
                <a:ahLst/>
                <a:cxnLst>
                  <a:cxn ang="0">
                    <a:pos x="32" y="9"/>
                  </a:cxn>
                  <a:cxn ang="0">
                    <a:pos x="32" y="4"/>
                  </a:cxn>
                  <a:cxn ang="0">
                    <a:pos x="32" y="4"/>
                  </a:cxn>
                  <a:cxn ang="0">
                    <a:pos x="29" y="2"/>
                  </a:cxn>
                  <a:cxn ang="0">
                    <a:pos x="27" y="0"/>
                  </a:cxn>
                  <a:cxn ang="0">
                    <a:pos x="27" y="0"/>
                  </a:cxn>
                  <a:cxn ang="0">
                    <a:pos x="24" y="2"/>
                  </a:cxn>
                  <a:cxn ang="0">
                    <a:pos x="0" y="32"/>
                  </a:cxn>
                  <a:cxn ang="0">
                    <a:pos x="0" y="34"/>
                  </a:cxn>
                  <a:cxn ang="0">
                    <a:pos x="0" y="36"/>
                  </a:cxn>
                  <a:cxn ang="0">
                    <a:pos x="0" y="38"/>
                  </a:cxn>
                  <a:cxn ang="0">
                    <a:pos x="2" y="38"/>
                  </a:cxn>
                  <a:cxn ang="0">
                    <a:pos x="5" y="38"/>
                  </a:cxn>
                  <a:cxn ang="0">
                    <a:pos x="7" y="38"/>
                  </a:cxn>
                  <a:cxn ang="0">
                    <a:pos x="32" y="9"/>
                  </a:cxn>
                </a:cxnLst>
                <a:rect l="txL" t="txT" r="txR" b="txB"/>
                <a:pathLst>
                  <a:path w="32" h="38">
                    <a:moveTo>
                      <a:pt x="32" y="9"/>
                    </a:moveTo>
                    <a:lnTo>
                      <a:pt x="32" y="4"/>
                    </a:lnTo>
                    <a:lnTo>
                      <a:pt x="29" y="2"/>
                    </a:lnTo>
                    <a:lnTo>
                      <a:pt x="27" y="0"/>
                    </a:lnTo>
                    <a:lnTo>
                      <a:pt x="24" y="2"/>
                    </a:lnTo>
                    <a:lnTo>
                      <a:pt x="0" y="32"/>
                    </a:lnTo>
                    <a:lnTo>
                      <a:pt x="0" y="34"/>
                    </a:lnTo>
                    <a:lnTo>
                      <a:pt x="0" y="36"/>
                    </a:lnTo>
                    <a:lnTo>
                      <a:pt x="0" y="38"/>
                    </a:lnTo>
                    <a:lnTo>
                      <a:pt x="2" y="38"/>
                    </a:lnTo>
                    <a:lnTo>
                      <a:pt x="5" y="38"/>
                    </a:lnTo>
                    <a:lnTo>
                      <a:pt x="7" y="38"/>
                    </a:lnTo>
                    <a:lnTo>
                      <a:pt x="32" y="9"/>
                    </a:lnTo>
                    <a:close/>
                  </a:path>
                </a:pathLst>
              </a:custGeom>
              <a:solidFill>
                <a:srgbClr val="000000">
                  <a:alpha val="100000"/>
                </a:srgbClr>
              </a:solidFill>
              <a:ln w="9525">
                <a:noFill/>
              </a:ln>
            </p:spPr>
            <p:txBody>
              <a:bodyPr/>
              <a:lstStyle/>
              <a:p>
                <a:endParaRPr lang="zh-CN" altLang="en-US"/>
              </a:p>
            </p:txBody>
          </p:sp>
          <p:sp>
            <p:nvSpPr>
              <p:cNvPr id="602431" name="Freeform 76"/>
              <p:cNvSpPr/>
              <p:nvPr>
                <p:custDataLst>
                  <p:tags r:id="rId149"/>
                </p:custDataLst>
              </p:nvPr>
            </p:nvSpPr>
            <p:spPr>
              <a:xfrm>
                <a:off x="3474" y="1646"/>
                <a:ext cx="35" cy="39"/>
              </a:xfrm>
              <a:custGeom>
                <a:avLst/>
                <a:gdLst>
                  <a:gd name="txL" fmla="*/ 0 w 35"/>
                  <a:gd name="txT" fmla="*/ 0 h 39"/>
                  <a:gd name="txR" fmla="*/ 35 w 35"/>
                  <a:gd name="txB" fmla="*/ 39 h 39"/>
                </a:gdLst>
                <a:ahLst/>
                <a:cxnLst>
                  <a:cxn ang="0">
                    <a:pos x="33" y="7"/>
                  </a:cxn>
                  <a:cxn ang="0">
                    <a:pos x="35" y="5"/>
                  </a:cxn>
                  <a:cxn ang="0">
                    <a:pos x="35" y="2"/>
                  </a:cxn>
                  <a:cxn ang="0">
                    <a:pos x="33" y="0"/>
                  </a:cxn>
                  <a:cxn ang="0">
                    <a:pos x="30" y="0"/>
                  </a:cxn>
                  <a:cxn ang="0">
                    <a:pos x="28" y="0"/>
                  </a:cxn>
                  <a:cxn ang="0">
                    <a:pos x="25" y="0"/>
                  </a:cxn>
                  <a:cxn ang="0">
                    <a:pos x="3" y="30"/>
                  </a:cxn>
                  <a:cxn ang="0">
                    <a:pos x="0" y="32"/>
                  </a:cxn>
                  <a:cxn ang="0">
                    <a:pos x="0" y="34"/>
                  </a:cxn>
                  <a:cxn ang="0">
                    <a:pos x="3" y="36"/>
                  </a:cxn>
                  <a:cxn ang="0">
                    <a:pos x="5" y="39"/>
                  </a:cxn>
                  <a:cxn ang="0">
                    <a:pos x="8" y="39"/>
                  </a:cxn>
                  <a:cxn ang="0">
                    <a:pos x="10" y="36"/>
                  </a:cxn>
                  <a:cxn ang="0">
                    <a:pos x="33" y="7"/>
                  </a:cxn>
                </a:cxnLst>
                <a:rect l="txL" t="txT" r="txR" b="txB"/>
                <a:pathLst>
                  <a:path w="35" h="39">
                    <a:moveTo>
                      <a:pt x="33" y="7"/>
                    </a:moveTo>
                    <a:lnTo>
                      <a:pt x="35" y="5"/>
                    </a:lnTo>
                    <a:lnTo>
                      <a:pt x="35" y="2"/>
                    </a:lnTo>
                    <a:lnTo>
                      <a:pt x="33" y="0"/>
                    </a:lnTo>
                    <a:lnTo>
                      <a:pt x="30" y="0"/>
                    </a:lnTo>
                    <a:lnTo>
                      <a:pt x="28" y="0"/>
                    </a:lnTo>
                    <a:lnTo>
                      <a:pt x="25" y="0"/>
                    </a:lnTo>
                    <a:lnTo>
                      <a:pt x="3" y="30"/>
                    </a:lnTo>
                    <a:lnTo>
                      <a:pt x="0" y="32"/>
                    </a:lnTo>
                    <a:lnTo>
                      <a:pt x="0" y="34"/>
                    </a:lnTo>
                    <a:lnTo>
                      <a:pt x="3" y="36"/>
                    </a:lnTo>
                    <a:lnTo>
                      <a:pt x="5" y="39"/>
                    </a:lnTo>
                    <a:lnTo>
                      <a:pt x="8" y="39"/>
                    </a:lnTo>
                    <a:lnTo>
                      <a:pt x="10" y="36"/>
                    </a:lnTo>
                    <a:lnTo>
                      <a:pt x="33" y="7"/>
                    </a:lnTo>
                    <a:close/>
                  </a:path>
                </a:pathLst>
              </a:custGeom>
              <a:solidFill>
                <a:srgbClr val="000000">
                  <a:alpha val="100000"/>
                </a:srgbClr>
              </a:solidFill>
              <a:ln w="9525">
                <a:noFill/>
              </a:ln>
            </p:spPr>
            <p:txBody>
              <a:bodyPr/>
              <a:lstStyle/>
              <a:p>
                <a:endParaRPr lang="zh-CN" altLang="en-US"/>
              </a:p>
            </p:txBody>
          </p:sp>
          <p:sp>
            <p:nvSpPr>
              <p:cNvPr id="602432" name="Freeform 77"/>
              <p:cNvSpPr/>
              <p:nvPr>
                <p:custDataLst>
                  <p:tags r:id="rId150"/>
                </p:custDataLst>
              </p:nvPr>
            </p:nvSpPr>
            <p:spPr>
              <a:xfrm>
                <a:off x="3434" y="1698"/>
                <a:ext cx="35" cy="39"/>
              </a:xfrm>
              <a:custGeom>
                <a:avLst/>
                <a:gdLst>
                  <a:gd name="txL" fmla="*/ 0 w 35"/>
                  <a:gd name="txT" fmla="*/ 0 h 39"/>
                  <a:gd name="txR" fmla="*/ 35 w 35"/>
                  <a:gd name="txB" fmla="*/ 39 h 39"/>
                </a:gdLst>
                <a:ahLst/>
                <a:cxnLst>
                  <a:cxn ang="0">
                    <a:pos x="33" y="7"/>
                  </a:cxn>
                  <a:cxn ang="0">
                    <a:pos x="35" y="5"/>
                  </a:cxn>
                  <a:cxn ang="0">
                    <a:pos x="35" y="3"/>
                  </a:cxn>
                  <a:cxn ang="0">
                    <a:pos x="33" y="0"/>
                  </a:cxn>
                  <a:cxn ang="0">
                    <a:pos x="30" y="0"/>
                  </a:cxn>
                  <a:cxn ang="0">
                    <a:pos x="28" y="0"/>
                  </a:cxn>
                  <a:cxn ang="0">
                    <a:pos x="25" y="0"/>
                  </a:cxn>
                  <a:cxn ang="0">
                    <a:pos x="3" y="30"/>
                  </a:cxn>
                  <a:cxn ang="0">
                    <a:pos x="0" y="32"/>
                  </a:cxn>
                  <a:cxn ang="0">
                    <a:pos x="0" y="34"/>
                  </a:cxn>
                  <a:cxn ang="0">
                    <a:pos x="3" y="37"/>
                  </a:cxn>
                  <a:cxn ang="0">
                    <a:pos x="5" y="39"/>
                  </a:cxn>
                  <a:cxn ang="0">
                    <a:pos x="8" y="39"/>
                  </a:cxn>
                  <a:cxn ang="0">
                    <a:pos x="10" y="37"/>
                  </a:cxn>
                  <a:cxn ang="0">
                    <a:pos x="33" y="7"/>
                  </a:cxn>
                </a:cxnLst>
                <a:rect l="txL" t="txT" r="txR" b="txB"/>
                <a:pathLst>
                  <a:path w="35" h="39">
                    <a:moveTo>
                      <a:pt x="33" y="7"/>
                    </a:moveTo>
                    <a:lnTo>
                      <a:pt x="35" y="5"/>
                    </a:lnTo>
                    <a:lnTo>
                      <a:pt x="35" y="3"/>
                    </a:lnTo>
                    <a:lnTo>
                      <a:pt x="33" y="0"/>
                    </a:lnTo>
                    <a:lnTo>
                      <a:pt x="30" y="0"/>
                    </a:lnTo>
                    <a:lnTo>
                      <a:pt x="28" y="0"/>
                    </a:lnTo>
                    <a:lnTo>
                      <a:pt x="25" y="0"/>
                    </a:lnTo>
                    <a:lnTo>
                      <a:pt x="3" y="30"/>
                    </a:lnTo>
                    <a:lnTo>
                      <a:pt x="0" y="32"/>
                    </a:lnTo>
                    <a:lnTo>
                      <a:pt x="0" y="34"/>
                    </a:lnTo>
                    <a:lnTo>
                      <a:pt x="3" y="37"/>
                    </a:lnTo>
                    <a:lnTo>
                      <a:pt x="5" y="39"/>
                    </a:lnTo>
                    <a:lnTo>
                      <a:pt x="8" y="39"/>
                    </a:lnTo>
                    <a:lnTo>
                      <a:pt x="10" y="37"/>
                    </a:lnTo>
                    <a:lnTo>
                      <a:pt x="33" y="7"/>
                    </a:lnTo>
                    <a:close/>
                  </a:path>
                </a:pathLst>
              </a:custGeom>
              <a:solidFill>
                <a:srgbClr val="000000">
                  <a:alpha val="100000"/>
                </a:srgbClr>
              </a:solidFill>
              <a:ln w="9525">
                <a:noFill/>
              </a:ln>
            </p:spPr>
            <p:txBody>
              <a:bodyPr/>
              <a:lstStyle/>
              <a:p>
                <a:endParaRPr lang="zh-CN" altLang="en-US"/>
              </a:p>
            </p:txBody>
          </p:sp>
          <p:sp>
            <p:nvSpPr>
              <p:cNvPr id="602433" name="Freeform 78"/>
              <p:cNvSpPr/>
              <p:nvPr>
                <p:custDataLst>
                  <p:tags r:id="rId151"/>
                </p:custDataLst>
              </p:nvPr>
            </p:nvSpPr>
            <p:spPr>
              <a:xfrm>
                <a:off x="3395" y="1748"/>
                <a:ext cx="32" cy="39"/>
              </a:xfrm>
              <a:custGeom>
                <a:avLst/>
                <a:gdLst>
                  <a:gd name="txL" fmla="*/ 0 w 32"/>
                  <a:gd name="txT" fmla="*/ 0 h 39"/>
                  <a:gd name="txR" fmla="*/ 32 w 32"/>
                  <a:gd name="txB" fmla="*/ 39 h 39"/>
                </a:gdLst>
                <a:ahLst/>
                <a:cxnLst>
                  <a:cxn ang="0">
                    <a:pos x="32" y="9"/>
                  </a:cxn>
                  <a:cxn ang="0">
                    <a:pos x="32" y="7"/>
                  </a:cxn>
                  <a:cxn ang="0">
                    <a:pos x="32" y="5"/>
                  </a:cxn>
                  <a:cxn ang="0">
                    <a:pos x="32" y="3"/>
                  </a:cxn>
                  <a:cxn ang="0">
                    <a:pos x="30" y="0"/>
                  </a:cxn>
                  <a:cxn ang="0">
                    <a:pos x="27" y="0"/>
                  </a:cxn>
                  <a:cxn ang="0">
                    <a:pos x="25" y="3"/>
                  </a:cxn>
                  <a:cxn ang="0">
                    <a:pos x="2" y="32"/>
                  </a:cxn>
                  <a:cxn ang="0">
                    <a:pos x="0" y="34"/>
                  </a:cxn>
                  <a:cxn ang="0">
                    <a:pos x="0" y="37"/>
                  </a:cxn>
                  <a:cxn ang="0">
                    <a:pos x="2" y="39"/>
                  </a:cxn>
                  <a:cxn ang="0">
                    <a:pos x="5" y="39"/>
                  </a:cxn>
                  <a:cxn ang="0">
                    <a:pos x="7" y="39"/>
                  </a:cxn>
                  <a:cxn ang="0">
                    <a:pos x="10" y="39"/>
                  </a:cxn>
                  <a:cxn ang="0">
                    <a:pos x="32" y="9"/>
                  </a:cxn>
                </a:cxnLst>
                <a:rect l="txL" t="txT" r="txR" b="txB"/>
                <a:pathLst>
                  <a:path w="32" h="39">
                    <a:moveTo>
                      <a:pt x="32" y="9"/>
                    </a:moveTo>
                    <a:lnTo>
                      <a:pt x="32" y="7"/>
                    </a:lnTo>
                    <a:lnTo>
                      <a:pt x="32" y="5"/>
                    </a:lnTo>
                    <a:lnTo>
                      <a:pt x="32" y="3"/>
                    </a:lnTo>
                    <a:lnTo>
                      <a:pt x="30" y="0"/>
                    </a:lnTo>
                    <a:lnTo>
                      <a:pt x="27" y="0"/>
                    </a:lnTo>
                    <a:lnTo>
                      <a:pt x="25" y="3"/>
                    </a:lnTo>
                    <a:lnTo>
                      <a:pt x="2" y="32"/>
                    </a:lnTo>
                    <a:lnTo>
                      <a:pt x="0" y="34"/>
                    </a:lnTo>
                    <a:lnTo>
                      <a:pt x="0" y="37"/>
                    </a:lnTo>
                    <a:lnTo>
                      <a:pt x="2" y="39"/>
                    </a:lnTo>
                    <a:lnTo>
                      <a:pt x="5" y="39"/>
                    </a:lnTo>
                    <a:lnTo>
                      <a:pt x="7" y="39"/>
                    </a:lnTo>
                    <a:lnTo>
                      <a:pt x="10" y="39"/>
                    </a:lnTo>
                    <a:lnTo>
                      <a:pt x="32" y="9"/>
                    </a:lnTo>
                    <a:close/>
                  </a:path>
                </a:pathLst>
              </a:custGeom>
              <a:solidFill>
                <a:srgbClr val="000000">
                  <a:alpha val="100000"/>
                </a:srgbClr>
              </a:solidFill>
              <a:ln w="9525">
                <a:noFill/>
              </a:ln>
            </p:spPr>
            <p:txBody>
              <a:bodyPr/>
              <a:lstStyle/>
              <a:p>
                <a:endParaRPr lang="zh-CN" altLang="en-US"/>
              </a:p>
            </p:txBody>
          </p:sp>
          <p:sp>
            <p:nvSpPr>
              <p:cNvPr id="602434" name="Freeform 79"/>
              <p:cNvSpPr/>
              <p:nvPr>
                <p:custDataLst>
                  <p:tags r:id="rId152"/>
                </p:custDataLst>
              </p:nvPr>
            </p:nvSpPr>
            <p:spPr>
              <a:xfrm>
                <a:off x="3355" y="1800"/>
                <a:ext cx="32" cy="39"/>
              </a:xfrm>
              <a:custGeom>
                <a:avLst/>
                <a:gdLst>
                  <a:gd name="txL" fmla="*/ 0 w 32"/>
                  <a:gd name="txT" fmla="*/ 0 h 39"/>
                  <a:gd name="txR" fmla="*/ 32 w 32"/>
                  <a:gd name="txB" fmla="*/ 39 h 39"/>
                </a:gdLst>
                <a:ahLst/>
                <a:cxnLst>
                  <a:cxn ang="0">
                    <a:pos x="32" y="10"/>
                  </a:cxn>
                  <a:cxn ang="0">
                    <a:pos x="32" y="7"/>
                  </a:cxn>
                  <a:cxn ang="0">
                    <a:pos x="32" y="5"/>
                  </a:cxn>
                  <a:cxn ang="0">
                    <a:pos x="32" y="3"/>
                  </a:cxn>
                  <a:cxn ang="0">
                    <a:pos x="30" y="0"/>
                  </a:cxn>
                  <a:cxn ang="0">
                    <a:pos x="27" y="0"/>
                  </a:cxn>
                  <a:cxn ang="0">
                    <a:pos x="25" y="3"/>
                  </a:cxn>
                  <a:cxn ang="0">
                    <a:pos x="0" y="32"/>
                  </a:cxn>
                  <a:cxn ang="0">
                    <a:pos x="0" y="35"/>
                  </a:cxn>
                  <a:cxn ang="0">
                    <a:pos x="0" y="37"/>
                  </a:cxn>
                  <a:cxn ang="0">
                    <a:pos x="0" y="39"/>
                  </a:cxn>
                  <a:cxn ang="0">
                    <a:pos x="2" y="39"/>
                  </a:cxn>
                  <a:cxn ang="0">
                    <a:pos x="5" y="39"/>
                  </a:cxn>
                  <a:cxn ang="0">
                    <a:pos x="7" y="39"/>
                  </a:cxn>
                  <a:cxn ang="0">
                    <a:pos x="32" y="10"/>
                  </a:cxn>
                </a:cxnLst>
                <a:rect l="txL" t="txT" r="txR" b="txB"/>
                <a:pathLst>
                  <a:path w="32" h="39">
                    <a:moveTo>
                      <a:pt x="32" y="10"/>
                    </a:moveTo>
                    <a:lnTo>
                      <a:pt x="32" y="7"/>
                    </a:lnTo>
                    <a:lnTo>
                      <a:pt x="32" y="5"/>
                    </a:lnTo>
                    <a:lnTo>
                      <a:pt x="32" y="3"/>
                    </a:lnTo>
                    <a:lnTo>
                      <a:pt x="30" y="0"/>
                    </a:lnTo>
                    <a:lnTo>
                      <a:pt x="27" y="0"/>
                    </a:lnTo>
                    <a:lnTo>
                      <a:pt x="25" y="3"/>
                    </a:lnTo>
                    <a:lnTo>
                      <a:pt x="0" y="32"/>
                    </a:lnTo>
                    <a:lnTo>
                      <a:pt x="0" y="35"/>
                    </a:lnTo>
                    <a:lnTo>
                      <a:pt x="0" y="37"/>
                    </a:lnTo>
                    <a:lnTo>
                      <a:pt x="0" y="39"/>
                    </a:lnTo>
                    <a:lnTo>
                      <a:pt x="2" y="39"/>
                    </a:lnTo>
                    <a:lnTo>
                      <a:pt x="5" y="39"/>
                    </a:lnTo>
                    <a:lnTo>
                      <a:pt x="7" y="39"/>
                    </a:lnTo>
                    <a:lnTo>
                      <a:pt x="32" y="10"/>
                    </a:lnTo>
                    <a:close/>
                  </a:path>
                </a:pathLst>
              </a:custGeom>
              <a:solidFill>
                <a:srgbClr val="000000">
                  <a:alpha val="100000"/>
                </a:srgbClr>
              </a:solidFill>
              <a:ln w="9525">
                <a:noFill/>
              </a:ln>
            </p:spPr>
            <p:txBody>
              <a:bodyPr/>
              <a:lstStyle/>
              <a:p>
                <a:endParaRPr lang="zh-CN" altLang="en-US"/>
              </a:p>
            </p:txBody>
          </p:sp>
        </p:grpSp>
        <p:grpSp>
          <p:nvGrpSpPr>
            <p:cNvPr id="602171" name="Group 86"/>
            <p:cNvGrpSpPr/>
            <p:nvPr/>
          </p:nvGrpSpPr>
          <p:grpSpPr>
            <a:xfrm>
              <a:off x="3539" y="1594"/>
              <a:ext cx="142" cy="261"/>
              <a:chOff x="3539" y="1594"/>
              <a:chExt cx="142" cy="261"/>
            </a:xfrm>
          </p:grpSpPr>
          <p:sp>
            <p:nvSpPr>
              <p:cNvPr id="602425" name="Freeform 81"/>
              <p:cNvSpPr/>
              <p:nvPr>
                <p:custDataLst>
                  <p:tags r:id="rId143"/>
                </p:custDataLst>
              </p:nvPr>
            </p:nvSpPr>
            <p:spPr>
              <a:xfrm>
                <a:off x="3539" y="1594"/>
                <a:ext cx="27" cy="41"/>
              </a:xfrm>
              <a:custGeom>
                <a:avLst/>
                <a:gdLst>
                  <a:gd name="txL" fmla="*/ 0 w 27"/>
                  <a:gd name="txT" fmla="*/ 0 h 41"/>
                  <a:gd name="txR" fmla="*/ 27 w 27"/>
                  <a:gd name="txB" fmla="*/ 41 h 41"/>
                </a:gdLst>
                <a:ahLst/>
                <a:cxnLst>
                  <a:cxn ang="0">
                    <a:pos x="10" y="4"/>
                  </a:cxn>
                  <a:cxn ang="0">
                    <a:pos x="7" y="2"/>
                  </a:cxn>
                  <a:cxn ang="0">
                    <a:pos x="5" y="0"/>
                  </a:cxn>
                  <a:cxn ang="0">
                    <a:pos x="5" y="0"/>
                  </a:cxn>
                  <a:cxn ang="0">
                    <a:pos x="2" y="2"/>
                  </a:cxn>
                  <a:cxn ang="0">
                    <a:pos x="0" y="4"/>
                  </a:cxn>
                  <a:cxn ang="0">
                    <a:pos x="0" y="7"/>
                  </a:cxn>
                  <a:cxn ang="0">
                    <a:pos x="17" y="38"/>
                  </a:cxn>
                  <a:cxn ang="0">
                    <a:pos x="17" y="41"/>
                  </a:cxn>
                  <a:cxn ang="0">
                    <a:pos x="20" y="41"/>
                  </a:cxn>
                  <a:cxn ang="0">
                    <a:pos x="22" y="41"/>
                  </a:cxn>
                  <a:cxn ang="0">
                    <a:pos x="25" y="41"/>
                  </a:cxn>
                  <a:cxn ang="0">
                    <a:pos x="27" y="38"/>
                  </a:cxn>
                  <a:cxn ang="0">
                    <a:pos x="27" y="36"/>
                  </a:cxn>
                  <a:cxn ang="0">
                    <a:pos x="10" y="4"/>
                  </a:cxn>
                </a:cxnLst>
                <a:rect l="txL" t="txT" r="txR" b="txB"/>
                <a:pathLst>
                  <a:path w="27" h="41">
                    <a:moveTo>
                      <a:pt x="10" y="4"/>
                    </a:moveTo>
                    <a:lnTo>
                      <a:pt x="7" y="2"/>
                    </a:lnTo>
                    <a:lnTo>
                      <a:pt x="5" y="0"/>
                    </a:lnTo>
                    <a:lnTo>
                      <a:pt x="2" y="2"/>
                    </a:lnTo>
                    <a:lnTo>
                      <a:pt x="0" y="4"/>
                    </a:lnTo>
                    <a:lnTo>
                      <a:pt x="0" y="7"/>
                    </a:lnTo>
                    <a:lnTo>
                      <a:pt x="17" y="38"/>
                    </a:lnTo>
                    <a:lnTo>
                      <a:pt x="17" y="41"/>
                    </a:lnTo>
                    <a:lnTo>
                      <a:pt x="20" y="41"/>
                    </a:lnTo>
                    <a:lnTo>
                      <a:pt x="22" y="41"/>
                    </a:lnTo>
                    <a:lnTo>
                      <a:pt x="25" y="41"/>
                    </a:lnTo>
                    <a:lnTo>
                      <a:pt x="27" y="38"/>
                    </a:lnTo>
                    <a:lnTo>
                      <a:pt x="27" y="36"/>
                    </a:lnTo>
                    <a:lnTo>
                      <a:pt x="10" y="4"/>
                    </a:lnTo>
                    <a:close/>
                  </a:path>
                </a:pathLst>
              </a:custGeom>
              <a:solidFill>
                <a:srgbClr val="000000">
                  <a:alpha val="100000"/>
                </a:srgbClr>
              </a:solidFill>
              <a:ln w="9525">
                <a:noFill/>
              </a:ln>
            </p:spPr>
            <p:txBody>
              <a:bodyPr/>
              <a:lstStyle/>
              <a:p>
                <a:endParaRPr lang="zh-CN" altLang="en-US"/>
              </a:p>
            </p:txBody>
          </p:sp>
          <p:sp>
            <p:nvSpPr>
              <p:cNvPr id="602426" name="Freeform 82"/>
              <p:cNvSpPr/>
              <p:nvPr>
                <p:custDataLst>
                  <p:tags r:id="rId144"/>
                </p:custDataLst>
              </p:nvPr>
            </p:nvSpPr>
            <p:spPr>
              <a:xfrm>
                <a:off x="3569" y="1651"/>
                <a:ext cx="27" cy="43"/>
              </a:xfrm>
              <a:custGeom>
                <a:avLst/>
                <a:gdLst>
                  <a:gd name="txL" fmla="*/ 0 w 27"/>
                  <a:gd name="txT" fmla="*/ 0 h 43"/>
                  <a:gd name="txR" fmla="*/ 27 w 27"/>
                  <a:gd name="txB" fmla="*/ 43 h 43"/>
                </a:gdLst>
                <a:ahLst/>
                <a:cxnLst>
                  <a:cxn ang="0">
                    <a:pos x="10" y="4"/>
                  </a:cxn>
                  <a:cxn ang="0">
                    <a:pos x="10" y="2"/>
                  </a:cxn>
                  <a:cxn ang="0">
                    <a:pos x="7" y="0"/>
                  </a:cxn>
                  <a:cxn ang="0">
                    <a:pos x="5" y="0"/>
                  </a:cxn>
                  <a:cxn ang="0">
                    <a:pos x="2" y="2"/>
                  </a:cxn>
                  <a:cxn ang="0">
                    <a:pos x="0" y="4"/>
                  </a:cxn>
                  <a:cxn ang="0">
                    <a:pos x="0" y="6"/>
                  </a:cxn>
                  <a:cxn ang="0">
                    <a:pos x="17" y="38"/>
                  </a:cxn>
                  <a:cxn ang="0">
                    <a:pos x="17" y="41"/>
                  </a:cxn>
                  <a:cxn ang="0">
                    <a:pos x="20" y="43"/>
                  </a:cxn>
                  <a:cxn ang="0">
                    <a:pos x="22" y="43"/>
                  </a:cxn>
                  <a:cxn ang="0">
                    <a:pos x="25" y="41"/>
                  </a:cxn>
                  <a:cxn ang="0">
                    <a:pos x="27" y="38"/>
                  </a:cxn>
                  <a:cxn ang="0">
                    <a:pos x="27" y="36"/>
                  </a:cxn>
                  <a:cxn ang="0">
                    <a:pos x="10" y="4"/>
                  </a:cxn>
                </a:cxnLst>
                <a:rect l="txL" t="txT" r="txR" b="txB"/>
                <a:pathLst>
                  <a:path w="27" h="43">
                    <a:moveTo>
                      <a:pt x="10" y="4"/>
                    </a:moveTo>
                    <a:lnTo>
                      <a:pt x="10" y="2"/>
                    </a:lnTo>
                    <a:lnTo>
                      <a:pt x="7" y="0"/>
                    </a:lnTo>
                    <a:lnTo>
                      <a:pt x="5" y="0"/>
                    </a:lnTo>
                    <a:lnTo>
                      <a:pt x="2" y="2"/>
                    </a:lnTo>
                    <a:lnTo>
                      <a:pt x="0" y="4"/>
                    </a:lnTo>
                    <a:lnTo>
                      <a:pt x="0" y="6"/>
                    </a:lnTo>
                    <a:lnTo>
                      <a:pt x="17" y="38"/>
                    </a:lnTo>
                    <a:lnTo>
                      <a:pt x="17" y="41"/>
                    </a:lnTo>
                    <a:lnTo>
                      <a:pt x="20" y="43"/>
                    </a:lnTo>
                    <a:lnTo>
                      <a:pt x="22" y="43"/>
                    </a:lnTo>
                    <a:lnTo>
                      <a:pt x="25" y="41"/>
                    </a:lnTo>
                    <a:lnTo>
                      <a:pt x="27" y="38"/>
                    </a:lnTo>
                    <a:lnTo>
                      <a:pt x="27" y="36"/>
                    </a:lnTo>
                    <a:lnTo>
                      <a:pt x="10" y="4"/>
                    </a:lnTo>
                    <a:close/>
                  </a:path>
                </a:pathLst>
              </a:custGeom>
              <a:solidFill>
                <a:srgbClr val="000000">
                  <a:alpha val="100000"/>
                </a:srgbClr>
              </a:solidFill>
              <a:ln w="9525">
                <a:noFill/>
              </a:ln>
            </p:spPr>
            <p:txBody>
              <a:bodyPr/>
              <a:lstStyle/>
              <a:p>
                <a:endParaRPr lang="zh-CN" altLang="en-US"/>
              </a:p>
            </p:txBody>
          </p:sp>
          <p:sp>
            <p:nvSpPr>
              <p:cNvPr id="602427" name="Freeform 83"/>
              <p:cNvSpPr/>
              <p:nvPr>
                <p:custDataLst>
                  <p:tags r:id="rId145"/>
                </p:custDataLst>
              </p:nvPr>
            </p:nvSpPr>
            <p:spPr>
              <a:xfrm>
                <a:off x="3599" y="1710"/>
                <a:ext cx="27" cy="41"/>
              </a:xfrm>
              <a:custGeom>
                <a:avLst/>
                <a:gdLst>
                  <a:gd name="txL" fmla="*/ 0 w 27"/>
                  <a:gd name="txT" fmla="*/ 0 h 41"/>
                  <a:gd name="txR" fmla="*/ 27 w 27"/>
                  <a:gd name="txB" fmla="*/ 41 h 41"/>
                </a:gdLst>
                <a:ahLst/>
                <a:cxnLst>
                  <a:cxn ang="0">
                    <a:pos x="10" y="2"/>
                  </a:cxn>
                  <a:cxn ang="0">
                    <a:pos x="10" y="0"/>
                  </a:cxn>
                  <a:cxn ang="0">
                    <a:pos x="7" y="0"/>
                  </a:cxn>
                  <a:cxn ang="0">
                    <a:pos x="5" y="0"/>
                  </a:cxn>
                  <a:cxn ang="0">
                    <a:pos x="2" y="0"/>
                  </a:cxn>
                  <a:cxn ang="0">
                    <a:pos x="0" y="2"/>
                  </a:cxn>
                  <a:cxn ang="0">
                    <a:pos x="0" y="4"/>
                  </a:cxn>
                  <a:cxn ang="0">
                    <a:pos x="17" y="36"/>
                  </a:cxn>
                  <a:cxn ang="0">
                    <a:pos x="20" y="38"/>
                  </a:cxn>
                  <a:cxn ang="0">
                    <a:pos x="22" y="41"/>
                  </a:cxn>
                  <a:cxn ang="0">
                    <a:pos x="25" y="41"/>
                  </a:cxn>
                  <a:cxn ang="0">
                    <a:pos x="27" y="38"/>
                  </a:cxn>
                  <a:cxn ang="0">
                    <a:pos x="27" y="36"/>
                  </a:cxn>
                  <a:cxn ang="0">
                    <a:pos x="27" y="34"/>
                  </a:cxn>
                  <a:cxn ang="0">
                    <a:pos x="10" y="2"/>
                  </a:cxn>
                </a:cxnLst>
                <a:rect l="txL" t="txT" r="txR" b="txB"/>
                <a:pathLst>
                  <a:path w="27" h="41">
                    <a:moveTo>
                      <a:pt x="10" y="2"/>
                    </a:moveTo>
                    <a:lnTo>
                      <a:pt x="10" y="0"/>
                    </a:lnTo>
                    <a:lnTo>
                      <a:pt x="7" y="0"/>
                    </a:lnTo>
                    <a:lnTo>
                      <a:pt x="5" y="0"/>
                    </a:lnTo>
                    <a:lnTo>
                      <a:pt x="2" y="0"/>
                    </a:lnTo>
                    <a:lnTo>
                      <a:pt x="0" y="2"/>
                    </a:lnTo>
                    <a:lnTo>
                      <a:pt x="0" y="4"/>
                    </a:lnTo>
                    <a:lnTo>
                      <a:pt x="17" y="36"/>
                    </a:lnTo>
                    <a:lnTo>
                      <a:pt x="20" y="38"/>
                    </a:lnTo>
                    <a:lnTo>
                      <a:pt x="22" y="41"/>
                    </a:lnTo>
                    <a:lnTo>
                      <a:pt x="25" y="41"/>
                    </a:lnTo>
                    <a:lnTo>
                      <a:pt x="27" y="38"/>
                    </a:lnTo>
                    <a:lnTo>
                      <a:pt x="27" y="36"/>
                    </a:lnTo>
                    <a:lnTo>
                      <a:pt x="27" y="34"/>
                    </a:lnTo>
                    <a:lnTo>
                      <a:pt x="10" y="2"/>
                    </a:lnTo>
                    <a:close/>
                  </a:path>
                </a:pathLst>
              </a:custGeom>
              <a:solidFill>
                <a:srgbClr val="000000">
                  <a:alpha val="100000"/>
                </a:srgbClr>
              </a:solidFill>
              <a:ln w="9525">
                <a:noFill/>
              </a:ln>
            </p:spPr>
            <p:txBody>
              <a:bodyPr/>
              <a:lstStyle/>
              <a:p>
                <a:endParaRPr lang="zh-CN" altLang="en-US"/>
              </a:p>
            </p:txBody>
          </p:sp>
          <p:sp>
            <p:nvSpPr>
              <p:cNvPr id="602428" name="Freeform 84"/>
              <p:cNvSpPr/>
              <p:nvPr>
                <p:custDataLst>
                  <p:tags r:id="rId146"/>
                </p:custDataLst>
              </p:nvPr>
            </p:nvSpPr>
            <p:spPr>
              <a:xfrm>
                <a:off x="3629" y="1766"/>
                <a:ext cx="27" cy="41"/>
              </a:xfrm>
              <a:custGeom>
                <a:avLst/>
                <a:gdLst>
                  <a:gd name="txL" fmla="*/ 0 w 27"/>
                  <a:gd name="txT" fmla="*/ 0 h 41"/>
                  <a:gd name="txR" fmla="*/ 27 w 27"/>
                  <a:gd name="txB" fmla="*/ 41 h 41"/>
                </a:gdLst>
                <a:ahLst/>
                <a:cxnLst>
                  <a:cxn ang="0">
                    <a:pos x="9" y="3"/>
                  </a:cxn>
                  <a:cxn ang="0">
                    <a:pos x="9" y="0"/>
                  </a:cxn>
                  <a:cxn ang="0">
                    <a:pos x="7" y="0"/>
                  </a:cxn>
                  <a:cxn ang="0">
                    <a:pos x="5" y="0"/>
                  </a:cxn>
                  <a:cxn ang="0">
                    <a:pos x="2" y="0"/>
                  </a:cxn>
                  <a:cxn ang="0">
                    <a:pos x="0" y="3"/>
                  </a:cxn>
                  <a:cxn ang="0">
                    <a:pos x="0" y="5"/>
                  </a:cxn>
                  <a:cxn ang="0">
                    <a:pos x="17" y="39"/>
                  </a:cxn>
                  <a:cxn ang="0">
                    <a:pos x="19" y="41"/>
                  </a:cxn>
                  <a:cxn ang="0">
                    <a:pos x="22" y="41"/>
                  </a:cxn>
                  <a:cxn ang="0">
                    <a:pos x="24" y="41"/>
                  </a:cxn>
                  <a:cxn ang="0">
                    <a:pos x="27" y="41"/>
                  </a:cxn>
                  <a:cxn ang="0">
                    <a:pos x="27" y="39"/>
                  </a:cxn>
                  <a:cxn ang="0">
                    <a:pos x="27" y="37"/>
                  </a:cxn>
                  <a:cxn ang="0">
                    <a:pos x="9" y="3"/>
                  </a:cxn>
                </a:cxnLst>
                <a:rect l="txL" t="txT" r="txR" b="txB"/>
                <a:pathLst>
                  <a:path w="27" h="41">
                    <a:moveTo>
                      <a:pt x="9" y="3"/>
                    </a:moveTo>
                    <a:lnTo>
                      <a:pt x="9" y="0"/>
                    </a:lnTo>
                    <a:lnTo>
                      <a:pt x="7" y="0"/>
                    </a:lnTo>
                    <a:lnTo>
                      <a:pt x="5" y="0"/>
                    </a:lnTo>
                    <a:lnTo>
                      <a:pt x="2" y="0"/>
                    </a:lnTo>
                    <a:lnTo>
                      <a:pt x="0" y="3"/>
                    </a:lnTo>
                    <a:lnTo>
                      <a:pt x="0" y="5"/>
                    </a:lnTo>
                    <a:lnTo>
                      <a:pt x="17" y="39"/>
                    </a:lnTo>
                    <a:lnTo>
                      <a:pt x="19" y="41"/>
                    </a:lnTo>
                    <a:lnTo>
                      <a:pt x="22" y="41"/>
                    </a:lnTo>
                    <a:lnTo>
                      <a:pt x="24" y="41"/>
                    </a:lnTo>
                    <a:lnTo>
                      <a:pt x="27" y="41"/>
                    </a:lnTo>
                    <a:lnTo>
                      <a:pt x="27" y="39"/>
                    </a:lnTo>
                    <a:lnTo>
                      <a:pt x="27" y="37"/>
                    </a:lnTo>
                    <a:lnTo>
                      <a:pt x="9" y="3"/>
                    </a:lnTo>
                    <a:close/>
                  </a:path>
                </a:pathLst>
              </a:custGeom>
              <a:solidFill>
                <a:srgbClr val="000000">
                  <a:alpha val="100000"/>
                </a:srgbClr>
              </a:solidFill>
              <a:ln w="9525">
                <a:noFill/>
              </a:ln>
            </p:spPr>
            <p:txBody>
              <a:bodyPr/>
              <a:lstStyle/>
              <a:p>
                <a:endParaRPr lang="zh-CN" altLang="en-US"/>
              </a:p>
            </p:txBody>
          </p:sp>
          <p:sp>
            <p:nvSpPr>
              <p:cNvPr id="602429" name="Freeform 85"/>
              <p:cNvSpPr/>
              <p:nvPr>
                <p:custDataLst>
                  <p:tags r:id="rId147"/>
                </p:custDataLst>
              </p:nvPr>
            </p:nvSpPr>
            <p:spPr>
              <a:xfrm>
                <a:off x="3658" y="1823"/>
                <a:ext cx="23" cy="32"/>
              </a:xfrm>
              <a:custGeom>
                <a:avLst/>
                <a:gdLst>
                  <a:gd name="txL" fmla="*/ 0 w 23"/>
                  <a:gd name="txT" fmla="*/ 0 h 32"/>
                  <a:gd name="txR" fmla="*/ 23 w 23"/>
                  <a:gd name="txB" fmla="*/ 32 h 32"/>
                </a:gdLst>
                <a:ahLst/>
                <a:cxnLst>
                  <a:cxn ang="0">
                    <a:pos x="10" y="5"/>
                  </a:cxn>
                  <a:cxn ang="0">
                    <a:pos x="10" y="2"/>
                  </a:cxn>
                  <a:cxn ang="0">
                    <a:pos x="8" y="0"/>
                  </a:cxn>
                  <a:cxn ang="0">
                    <a:pos x="5" y="0"/>
                  </a:cxn>
                  <a:cxn ang="0">
                    <a:pos x="3" y="2"/>
                  </a:cxn>
                  <a:cxn ang="0">
                    <a:pos x="0" y="5"/>
                  </a:cxn>
                  <a:cxn ang="0">
                    <a:pos x="0" y="7"/>
                  </a:cxn>
                  <a:cxn ang="0">
                    <a:pos x="13" y="30"/>
                  </a:cxn>
                  <a:cxn ang="0">
                    <a:pos x="15" y="30"/>
                  </a:cxn>
                  <a:cxn ang="0">
                    <a:pos x="18" y="32"/>
                  </a:cxn>
                  <a:cxn ang="0">
                    <a:pos x="18" y="32"/>
                  </a:cxn>
                  <a:cxn ang="0">
                    <a:pos x="20" y="30"/>
                  </a:cxn>
                  <a:cxn ang="0">
                    <a:pos x="23" y="27"/>
                  </a:cxn>
                  <a:cxn ang="0">
                    <a:pos x="23" y="27"/>
                  </a:cxn>
                  <a:cxn ang="0">
                    <a:pos x="10" y="5"/>
                  </a:cxn>
                </a:cxnLst>
                <a:rect l="txL" t="txT" r="txR" b="txB"/>
                <a:pathLst>
                  <a:path w="23" h="32">
                    <a:moveTo>
                      <a:pt x="10" y="5"/>
                    </a:moveTo>
                    <a:lnTo>
                      <a:pt x="10" y="2"/>
                    </a:lnTo>
                    <a:lnTo>
                      <a:pt x="8" y="0"/>
                    </a:lnTo>
                    <a:lnTo>
                      <a:pt x="5" y="0"/>
                    </a:lnTo>
                    <a:lnTo>
                      <a:pt x="3" y="2"/>
                    </a:lnTo>
                    <a:lnTo>
                      <a:pt x="0" y="5"/>
                    </a:lnTo>
                    <a:lnTo>
                      <a:pt x="0" y="7"/>
                    </a:lnTo>
                    <a:lnTo>
                      <a:pt x="13" y="30"/>
                    </a:lnTo>
                    <a:lnTo>
                      <a:pt x="15" y="30"/>
                    </a:lnTo>
                    <a:lnTo>
                      <a:pt x="18" y="32"/>
                    </a:lnTo>
                    <a:lnTo>
                      <a:pt x="20" y="30"/>
                    </a:lnTo>
                    <a:lnTo>
                      <a:pt x="23" y="27"/>
                    </a:lnTo>
                    <a:lnTo>
                      <a:pt x="10" y="5"/>
                    </a:lnTo>
                    <a:close/>
                  </a:path>
                </a:pathLst>
              </a:custGeom>
              <a:solidFill>
                <a:srgbClr val="000000">
                  <a:alpha val="100000"/>
                </a:srgbClr>
              </a:solidFill>
              <a:ln w="9525">
                <a:noFill/>
              </a:ln>
            </p:spPr>
            <p:txBody>
              <a:bodyPr/>
              <a:lstStyle/>
              <a:p>
                <a:endParaRPr lang="zh-CN" altLang="en-US"/>
              </a:p>
            </p:txBody>
          </p:sp>
        </p:grpSp>
        <p:grpSp>
          <p:nvGrpSpPr>
            <p:cNvPr id="602172" name="Group 92"/>
            <p:cNvGrpSpPr/>
            <p:nvPr/>
          </p:nvGrpSpPr>
          <p:grpSpPr>
            <a:xfrm>
              <a:off x="3932" y="1594"/>
              <a:ext cx="139" cy="261"/>
              <a:chOff x="3932" y="1594"/>
              <a:chExt cx="139" cy="261"/>
            </a:xfrm>
          </p:grpSpPr>
          <p:sp>
            <p:nvSpPr>
              <p:cNvPr id="602420" name="Freeform 87"/>
              <p:cNvSpPr/>
              <p:nvPr>
                <p:custDataLst>
                  <p:tags r:id="rId138"/>
                </p:custDataLst>
              </p:nvPr>
            </p:nvSpPr>
            <p:spPr>
              <a:xfrm>
                <a:off x="4044" y="1594"/>
                <a:ext cx="27" cy="41"/>
              </a:xfrm>
              <a:custGeom>
                <a:avLst/>
                <a:gdLst>
                  <a:gd name="txL" fmla="*/ 0 w 27"/>
                  <a:gd name="txT" fmla="*/ 0 h 41"/>
                  <a:gd name="txR" fmla="*/ 27 w 27"/>
                  <a:gd name="txB" fmla="*/ 41 h 41"/>
                </a:gdLst>
                <a:ahLst/>
                <a:cxnLst>
                  <a:cxn ang="0">
                    <a:pos x="27" y="7"/>
                  </a:cxn>
                  <a:cxn ang="0">
                    <a:pos x="27" y="4"/>
                  </a:cxn>
                  <a:cxn ang="0">
                    <a:pos x="25" y="2"/>
                  </a:cxn>
                  <a:cxn ang="0">
                    <a:pos x="22" y="0"/>
                  </a:cxn>
                  <a:cxn ang="0">
                    <a:pos x="22" y="0"/>
                  </a:cxn>
                  <a:cxn ang="0">
                    <a:pos x="20" y="2"/>
                  </a:cxn>
                  <a:cxn ang="0">
                    <a:pos x="17" y="4"/>
                  </a:cxn>
                  <a:cxn ang="0">
                    <a:pos x="0" y="36"/>
                  </a:cxn>
                  <a:cxn ang="0">
                    <a:pos x="0" y="38"/>
                  </a:cxn>
                  <a:cxn ang="0">
                    <a:pos x="3" y="41"/>
                  </a:cxn>
                  <a:cxn ang="0">
                    <a:pos x="5" y="41"/>
                  </a:cxn>
                  <a:cxn ang="0">
                    <a:pos x="8" y="41"/>
                  </a:cxn>
                  <a:cxn ang="0">
                    <a:pos x="10" y="41"/>
                  </a:cxn>
                  <a:cxn ang="0">
                    <a:pos x="10" y="38"/>
                  </a:cxn>
                  <a:cxn ang="0">
                    <a:pos x="27" y="7"/>
                  </a:cxn>
                </a:cxnLst>
                <a:rect l="txL" t="txT" r="txR" b="txB"/>
                <a:pathLst>
                  <a:path w="27" h="41">
                    <a:moveTo>
                      <a:pt x="27" y="7"/>
                    </a:moveTo>
                    <a:lnTo>
                      <a:pt x="27" y="4"/>
                    </a:lnTo>
                    <a:lnTo>
                      <a:pt x="25" y="2"/>
                    </a:lnTo>
                    <a:lnTo>
                      <a:pt x="22" y="0"/>
                    </a:lnTo>
                    <a:lnTo>
                      <a:pt x="20" y="2"/>
                    </a:lnTo>
                    <a:lnTo>
                      <a:pt x="17" y="4"/>
                    </a:lnTo>
                    <a:lnTo>
                      <a:pt x="0" y="36"/>
                    </a:lnTo>
                    <a:lnTo>
                      <a:pt x="0" y="38"/>
                    </a:lnTo>
                    <a:lnTo>
                      <a:pt x="3" y="41"/>
                    </a:lnTo>
                    <a:lnTo>
                      <a:pt x="5" y="41"/>
                    </a:lnTo>
                    <a:lnTo>
                      <a:pt x="8" y="41"/>
                    </a:lnTo>
                    <a:lnTo>
                      <a:pt x="10" y="41"/>
                    </a:lnTo>
                    <a:lnTo>
                      <a:pt x="10" y="38"/>
                    </a:lnTo>
                    <a:lnTo>
                      <a:pt x="27" y="7"/>
                    </a:lnTo>
                    <a:close/>
                  </a:path>
                </a:pathLst>
              </a:custGeom>
              <a:solidFill>
                <a:srgbClr val="000000">
                  <a:alpha val="100000"/>
                </a:srgbClr>
              </a:solidFill>
              <a:ln w="9525">
                <a:noFill/>
              </a:ln>
            </p:spPr>
            <p:txBody>
              <a:bodyPr/>
              <a:lstStyle/>
              <a:p>
                <a:endParaRPr lang="zh-CN" altLang="en-US"/>
              </a:p>
            </p:txBody>
          </p:sp>
          <p:sp>
            <p:nvSpPr>
              <p:cNvPr id="602421" name="Freeform 88"/>
              <p:cNvSpPr/>
              <p:nvPr>
                <p:custDataLst>
                  <p:tags r:id="rId139"/>
                </p:custDataLst>
              </p:nvPr>
            </p:nvSpPr>
            <p:spPr>
              <a:xfrm>
                <a:off x="4014" y="1651"/>
                <a:ext cx="28" cy="43"/>
              </a:xfrm>
              <a:custGeom>
                <a:avLst/>
                <a:gdLst>
                  <a:gd name="txL" fmla="*/ 0 w 28"/>
                  <a:gd name="txT" fmla="*/ 0 h 43"/>
                  <a:gd name="txR" fmla="*/ 28 w 28"/>
                  <a:gd name="txB" fmla="*/ 43 h 43"/>
                </a:gdLst>
                <a:ahLst/>
                <a:cxnLst>
                  <a:cxn ang="0">
                    <a:pos x="28" y="6"/>
                  </a:cxn>
                  <a:cxn ang="0">
                    <a:pos x="28" y="4"/>
                  </a:cxn>
                  <a:cxn ang="0">
                    <a:pos x="28" y="2"/>
                  </a:cxn>
                  <a:cxn ang="0">
                    <a:pos x="25" y="0"/>
                  </a:cxn>
                  <a:cxn ang="0">
                    <a:pos x="23" y="0"/>
                  </a:cxn>
                  <a:cxn ang="0">
                    <a:pos x="20" y="2"/>
                  </a:cxn>
                  <a:cxn ang="0">
                    <a:pos x="18" y="4"/>
                  </a:cxn>
                  <a:cxn ang="0">
                    <a:pos x="0" y="36"/>
                  </a:cxn>
                  <a:cxn ang="0">
                    <a:pos x="0" y="38"/>
                  </a:cxn>
                  <a:cxn ang="0">
                    <a:pos x="3" y="41"/>
                  </a:cxn>
                  <a:cxn ang="0">
                    <a:pos x="5" y="43"/>
                  </a:cxn>
                  <a:cxn ang="0">
                    <a:pos x="8" y="43"/>
                  </a:cxn>
                  <a:cxn ang="0">
                    <a:pos x="10" y="41"/>
                  </a:cxn>
                  <a:cxn ang="0">
                    <a:pos x="10" y="38"/>
                  </a:cxn>
                  <a:cxn ang="0">
                    <a:pos x="28" y="6"/>
                  </a:cxn>
                </a:cxnLst>
                <a:rect l="txL" t="txT" r="txR" b="txB"/>
                <a:pathLst>
                  <a:path w="28" h="43">
                    <a:moveTo>
                      <a:pt x="28" y="6"/>
                    </a:moveTo>
                    <a:lnTo>
                      <a:pt x="28" y="4"/>
                    </a:lnTo>
                    <a:lnTo>
                      <a:pt x="28" y="2"/>
                    </a:lnTo>
                    <a:lnTo>
                      <a:pt x="25" y="0"/>
                    </a:lnTo>
                    <a:lnTo>
                      <a:pt x="23" y="0"/>
                    </a:lnTo>
                    <a:lnTo>
                      <a:pt x="20" y="2"/>
                    </a:lnTo>
                    <a:lnTo>
                      <a:pt x="18" y="4"/>
                    </a:lnTo>
                    <a:lnTo>
                      <a:pt x="0" y="36"/>
                    </a:lnTo>
                    <a:lnTo>
                      <a:pt x="0" y="38"/>
                    </a:lnTo>
                    <a:lnTo>
                      <a:pt x="3" y="41"/>
                    </a:lnTo>
                    <a:lnTo>
                      <a:pt x="5" y="43"/>
                    </a:lnTo>
                    <a:lnTo>
                      <a:pt x="8" y="43"/>
                    </a:lnTo>
                    <a:lnTo>
                      <a:pt x="10" y="41"/>
                    </a:lnTo>
                    <a:lnTo>
                      <a:pt x="10" y="38"/>
                    </a:lnTo>
                    <a:lnTo>
                      <a:pt x="28" y="6"/>
                    </a:lnTo>
                    <a:close/>
                  </a:path>
                </a:pathLst>
              </a:custGeom>
              <a:solidFill>
                <a:srgbClr val="000000">
                  <a:alpha val="100000"/>
                </a:srgbClr>
              </a:solidFill>
              <a:ln w="9525">
                <a:noFill/>
              </a:ln>
            </p:spPr>
            <p:txBody>
              <a:bodyPr/>
              <a:lstStyle/>
              <a:p>
                <a:endParaRPr lang="zh-CN" altLang="en-US"/>
              </a:p>
            </p:txBody>
          </p:sp>
          <p:sp>
            <p:nvSpPr>
              <p:cNvPr id="602422" name="Freeform 89"/>
              <p:cNvSpPr/>
              <p:nvPr>
                <p:custDataLst>
                  <p:tags r:id="rId140"/>
                </p:custDataLst>
              </p:nvPr>
            </p:nvSpPr>
            <p:spPr>
              <a:xfrm>
                <a:off x="3984" y="1710"/>
                <a:ext cx="28" cy="41"/>
              </a:xfrm>
              <a:custGeom>
                <a:avLst/>
                <a:gdLst>
                  <a:gd name="txL" fmla="*/ 0 w 28"/>
                  <a:gd name="txT" fmla="*/ 0 h 41"/>
                  <a:gd name="txR" fmla="*/ 28 w 28"/>
                  <a:gd name="txB" fmla="*/ 41 h 41"/>
                </a:gdLst>
                <a:ahLst/>
                <a:cxnLst>
                  <a:cxn ang="0">
                    <a:pos x="28" y="4"/>
                  </a:cxn>
                  <a:cxn ang="0">
                    <a:pos x="28" y="2"/>
                  </a:cxn>
                  <a:cxn ang="0">
                    <a:pos x="28" y="0"/>
                  </a:cxn>
                  <a:cxn ang="0">
                    <a:pos x="25" y="0"/>
                  </a:cxn>
                  <a:cxn ang="0">
                    <a:pos x="23" y="0"/>
                  </a:cxn>
                  <a:cxn ang="0">
                    <a:pos x="20" y="0"/>
                  </a:cxn>
                  <a:cxn ang="0">
                    <a:pos x="18" y="2"/>
                  </a:cxn>
                  <a:cxn ang="0">
                    <a:pos x="0" y="36"/>
                  </a:cxn>
                  <a:cxn ang="0">
                    <a:pos x="0" y="38"/>
                  </a:cxn>
                  <a:cxn ang="0">
                    <a:pos x="3" y="41"/>
                  </a:cxn>
                  <a:cxn ang="0">
                    <a:pos x="5" y="41"/>
                  </a:cxn>
                  <a:cxn ang="0">
                    <a:pos x="8" y="41"/>
                  </a:cxn>
                  <a:cxn ang="0">
                    <a:pos x="10" y="41"/>
                  </a:cxn>
                  <a:cxn ang="0">
                    <a:pos x="10" y="38"/>
                  </a:cxn>
                  <a:cxn ang="0">
                    <a:pos x="28" y="4"/>
                  </a:cxn>
                </a:cxnLst>
                <a:rect l="txL" t="txT" r="txR" b="txB"/>
                <a:pathLst>
                  <a:path w="28" h="41">
                    <a:moveTo>
                      <a:pt x="28" y="4"/>
                    </a:moveTo>
                    <a:lnTo>
                      <a:pt x="28" y="2"/>
                    </a:lnTo>
                    <a:lnTo>
                      <a:pt x="28" y="0"/>
                    </a:lnTo>
                    <a:lnTo>
                      <a:pt x="25" y="0"/>
                    </a:lnTo>
                    <a:lnTo>
                      <a:pt x="23" y="0"/>
                    </a:lnTo>
                    <a:lnTo>
                      <a:pt x="20" y="0"/>
                    </a:lnTo>
                    <a:lnTo>
                      <a:pt x="18" y="2"/>
                    </a:lnTo>
                    <a:lnTo>
                      <a:pt x="0" y="36"/>
                    </a:lnTo>
                    <a:lnTo>
                      <a:pt x="0" y="38"/>
                    </a:lnTo>
                    <a:lnTo>
                      <a:pt x="3" y="41"/>
                    </a:lnTo>
                    <a:lnTo>
                      <a:pt x="5" y="41"/>
                    </a:lnTo>
                    <a:lnTo>
                      <a:pt x="8" y="41"/>
                    </a:lnTo>
                    <a:lnTo>
                      <a:pt x="10" y="41"/>
                    </a:lnTo>
                    <a:lnTo>
                      <a:pt x="10" y="38"/>
                    </a:lnTo>
                    <a:lnTo>
                      <a:pt x="28" y="4"/>
                    </a:lnTo>
                    <a:close/>
                  </a:path>
                </a:pathLst>
              </a:custGeom>
              <a:solidFill>
                <a:srgbClr val="000000">
                  <a:alpha val="100000"/>
                </a:srgbClr>
              </a:solidFill>
              <a:ln w="9525">
                <a:noFill/>
              </a:ln>
            </p:spPr>
            <p:txBody>
              <a:bodyPr/>
              <a:lstStyle/>
              <a:p>
                <a:endParaRPr lang="zh-CN" altLang="en-US"/>
              </a:p>
            </p:txBody>
          </p:sp>
          <p:sp>
            <p:nvSpPr>
              <p:cNvPr id="602423" name="Freeform 90"/>
              <p:cNvSpPr/>
              <p:nvPr>
                <p:custDataLst>
                  <p:tags r:id="rId141"/>
                </p:custDataLst>
              </p:nvPr>
            </p:nvSpPr>
            <p:spPr>
              <a:xfrm>
                <a:off x="3957" y="1766"/>
                <a:ext cx="25" cy="44"/>
              </a:xfrm>
              <a:custGeom>
                <a:avLst/>
                <a:gdLst>
                  <a:gd name="txL" fmla="*/ 0 w 25"/>
                  <a:gd name="txT" fmla="*/ 0 h 44"/>
                  <a:gd name="txR" fmla="*/ 25 w 25"/>
                  <a:gd name="txB" fmla="*/ 44 h 44"/>
                </a:gdLst>
                <a:ahLst/>
                <a:cxnLst>
                  <a:cxn ang="0">
                    <a:pos x="25" y="7"/>
                  </a:cxn>
                  <a:cxn ang="0">
                    <a:pos x="25" y="5"/>
                  </a:cxn>
                  <a:cxn ang="0">
                    <a:pos x="25" y="3"/>
                  </a:cxn>
                  <a:cxn ang="0">
                    <a:pos x="22" y="0"/>
                  </a:cxn>
                  <a:cxn ang="0">
                    <a:pos x="20" y="0"/>
                  </a:cxn>
                  <a:cxn ang="0">
                    <a:pos x="17" y="3"/>
                  </a:cxn>
                  <a:cxn ang="0">
                    <a:pos x="15" y="5"/>
                  </a:cxn>
                  <a:cxn ang="0">
                    <a:pos x="0" y="37"/>
                  </a:cxn>
                  <a:cxn ang="0">
                    <a:pos x="0" y="39"/>
                  </a:cxn>
                  <a:cxn ang="0">
                    <a:pos x="0" y="41"/>
                  </a:cxn>
                  <a:cxn ang="0">
                    <a:pos x="2" y="44"/>
                  </a:cxn>
                  <a:cxn ang="0">
                    <a:pos x="5" y="44"/>
                  </a:cxn>
                  <a:cxn ang="0">
                    <a:pos x="7" y="41"/>
                  </a:cxn>
                  <a:cxn ang="0">
                    <a:pos x="10" y="39"/>
                  </a:cxn>
                  <a:cxn ang="0">
                    <a:pos x="25" y="7"/>
                  </a:cxn>
                </a:cxnLst>
                <a:rect l="txL" t="txT" r="txR" b="txB"/>
                <a:pathLst>
                  <a:path w="25" h="44">
                    <a:moveTo>
                      <a:pt x="25" y="7"/>
                    </a:moveTo>
                    <a:lnTo>
                      <a:pt x="25" y="5"/>
                    </a:lnTo>
                    <a:lnTo>
                      <a:pt x="25" y="3"/>
                    </a:lnTo>
                    <a:lnTo>
                      <a:pt x="22" y="0"/>
                    </a:lnTo>
                    <a:lnTo>
                      <a:pt x="20" y="0"/>
                    </a:lnTo>
                    <a:lnTo>
                      <a:pt x="17" y="3"/>
                    </a:lnTo>
                    <a:lnTo>
                      <a:pt x="15" y="5"/>
                    </a:lnTo>
                    <a:lnTo>
                      <a:pt x="0" y="37"/>
                    </a:lnTo>
                    <a:lnTo>
                      <a:pt x="0" y="39"/>
                    </a:lnTo>
                    <a:lnTo>
                      <a:pt x="0" y="41"/>
                    </a:lnTo>
                    <a:lnTo>
                      <a:pt x="2" y="44"/>
                    </a:lnTo>
                    <a:lnTo>
                      <a:pt x="5" y="44"/>
                    </a:lnTo>
                    <a:lnTo>
                      <a:pt x="7" y="41"/>
                    </a:lnTo>
                    <a:lnTo>
                      <a:pt x="10" y="39"/>
                    </a:lnTo>
                    <a:lnTo>
                      <a:pt x="25" y="7"/>
                    </a:lnTo>
                    <a:close/>
                  </a:path>
                </a:pathLst>
              </a:custGeom>
              <a:solidFill>
                <a:srgbClr val="000000">
                  <a:alpha val="100000"/>
                </a:srgbClr>
              </a:solidFill>
              <a:ln w="9525">
                <a:noFill/>
              </a:ln>
            </p:spPr>
            <p:txBody>
              <a:bodyPr/>
              <a:lstStyle/>
              <a:p>
                <a:endParaRPr lang="zh-CN" altLang="en-US"/>
              </a:p>
            </p:txBody>
          </p:sp>
          <p:sp>
            <p:nvSpPr>
              <p:cNvPr id="602424" name="Freeform 91"/>
              <p:cNvSpPr/>
              <p:nvPr>
                <p:custDataLst>
                  <p:tags r:id="rId142"/>
                </p:custDataLst>
              </p:nvPr>
            </p:nvSpPr>
            <p:spPr>
              <a:xfrm>
                <a:off x="3932" y="1823"/>
                <a:ext cx="20" cy="32"/>
              </a:xfrm>
              <a:custGeom>
                <a:avLst/>
                <a:gdLst>
                  <a:gd name="txL" fmla="*/ 0 w 20"/>
                  <a:gd name="txT" fmla="*/ 0 h 32"/>
                  <a:gd name="txR" fmla="*/ 20 w 20"/>
                  <a:gd name="txB" fmla="*/ 32 h 32"/>
                </a:gdLst>
                <a:ahLst/>
                <a:cxnLst>
                  <a:cxn ang="0">
                    <a:pos x="20" y="7"/>
                  </a:cxn>
                  <a:cxn ang="0">
                    <a:pos x="20" y="5"/>
                  </a:cxn>
                  <a:cxn ang="0">
                    <a:pos x="20" y="2"/>
                  </a:cxn>
                  <a:cxn ang="0">
                    <a:pos x="17" y="0"/>
                  </a:cxn>
                  <a:cxn ang="0">
                    <a:pos x="15" y="0"/>
                  </a:cxn>
                  <a:cxn ang="0">
                    <a:pos x="13" y="2"/>
                  </a:cxn>
                  <a:cxn ang="0">
                    <a:pos x="10" y="5"/>
                  </a:cxn>
                  <a:cxn ang="0">
                    <a:pos x="0" y="27"/>
                  </a:cxn>
                  <a:cxn ang="0">
                    <a:pos x="0" y="27"/>
                  </a:cxn>
                  <a:cxn ang="0">
                    <a:pos x="3" y="30"/>
                  </a:cxn>
                  <a:cxn ang="0">
                    <a:pos x="5" y="32"/>
                  </a:cxn>
                  <a:cxn ang="0">
                    <a:pos x="5" y="32"/>
                  </a:cxn>
                  <a:cxn ang="0">
                    <a:pos x="8" y="30"/>
                  </a:cxn>
                  <a:cxn ang="0">
                    <a:pos x="10" y="30"/>
                  </a:cxn>
                  <a:cxn ang="0">
                    <a:pos x="20" y="7"/>
                  </a:cxn>
                </a:cxnLst>
                <a:rect l="txL" t="txT" r="txR" b="txB"/>
                <a:pathLst>
                  <a:path w="20" h="32">
                    <a:moveTo>
                      <a:pt x="20" y="7"/>
                    </a:moveTo>
                    <a:lnTo>
                      <a:pt x="20" y="5"/>
                    </a:lnTo>
                    <a:lnTo>
                      <a:pt x="20" y="2"/>
                    </a:lnTo>
                    <a:lnTo>
                      <a:pt x="17" y="0"/>
                    </a:lnTo>
                    <a:lnTo>
                      <a:pt x="15" y="0"/>
                    </a:lnTo>
                    <a:lnTo>
                      <a:pt x="13" y="2"/>
                    </a:lnTo>
                    <a:lnTo>
                      <a:pt x="10" y="5"/>
                    </a:lnTo>
                    <a:lnTo>
                      <a:pt x="0" y="27"/>
                    </a:lnTo>
                    <a:lnTo>
                      <a:pt x="3" y="30"/>
                    </a:lnTo>
                    <a:lnTo>
                      <a:pt x="5" y="32"/>
                    </a:lnTo>
                    <a:lnTo>
                      <a:pt x="8" y="30"/>
                    </a:lnTo>
                    <a:lnTo>
                      <a:pt x="10" y="30"/>
                    </a:lnTo>
                    <a:lnTo>
                      <a:pt x="20" y="7"/>
                    </a:lnTo>
                    <a:close/>
                  </a:path>
                </a:pathLst>
              </a:custGeom>
              <a:solidFill>
                <a:srgbClr val="000000">
                  <a:alpha val="100000"/>
                </a:srgbClr>
              </a:solidFill>
              <a:ln w="9525">
                <a:noFill/>
              </a:ln>
            </p:spPr>
            <p:txBody>
              <a:bodyPr/>
              <a:lstStyle/>
              <a:p>
                <a:endParaRPr lang="zh-CN" altLang="en-US"/>
              </a:p>
            </p:txBody>
          </p:sp>
        </p:grpSp>
        <p:grpSp>
          <p:nvGrpSpPr>
            <p:cNvPr id="602173" name="Group 99"/>
            <p:cNvGrpSpPr/>
            <p:nvPr/>
          </p:nvGrpSpPr>
          <p:grpSpPr>
            <a:xfrm>
              <a:off x="4064" y="1594"/>
              <a:ext cx="271" cy="261"/>
              <a:chOff x="4064" y="1594"/>
              <a:chExt cx="271" cy="261"/>
            </a:xfrm>
          </p:grpSpPr>
          <p:sp>
            <p:nvSpPr>
              <p:cNvPr id="602414" name="Freeform 93"/>
              <p:cNvSpPr/>
              <p:nvPr>
                <p:custDataLst>
                  <p:tags r:id="rId132"/>
                </p:custDataLst>
              </p:nvPr>
            </p:nvSpPr>
            <p:spPr>
              <a:xfrm>
                <a:off x="4064" y="1594"/>
                <a:ext cx="37" cy="36"/>
              </a:xfrm>
              <a:custGeom>
                <a:avLst/>
                <a:gdLst>
                  <a:gd name="txL" fmla="*/ 0 w 37"/>
                  <a:gd name="txT" fmla="*/ 0 h 36"/>
                  <a:gd name="txR" fmla="*/ 37 w 37"/>
                  <a:gd name="txB" fmla="*/ 36 h 36"/>
                </a:gdLst>
                <a:ahLst/>
                <a:cxnLst>
                  <a:cxn ang="0">
                    <a:pos x="10" y="2"/>
                  </a:cxn>
                  <a:cxn ang="0">
                    <a:pos x="5" y="0"/>
                  </a:cxn>
                  <a:cxn ang="0">
                    <a:pos x="5" y="0"/>
                  </a:cxn>
                  <a:cxn ang="0">
                    <a:pos x="2" y="2"/>
                  </a:cxn>
                  <a:cxn ang="0">
                    <a:pos x="0" y="4"/>
                  </a:cxn>
                  <a:cxn ang="0">
                    <a:pos x="0" y="4"/>
                  </a:cxn>
                  <a:cxn ang="0">
                    <a:pos x="2" y="9"/>
                  </a:cxn>
                  <a:cxn ang="0">
                    <a:pos x="27" y="34"/>
                  </a:cxn>
                  <a:cxn ang="0">
                    <a:pos x="30" y="36"/>
                  </a:cxn>
                  <a:cxn ang="0">
                    <a:pos x="32" y="36"/>
                  </a:cxn>
                  <a:cxn ang="0">
                    <a:pos x="35" y="34"/>
                  </a:cxn>
                  <a:cxn ang="0">
                    <a:pos x="37" y="32"/>
                  </a:cxn>
                  <a:cxn ang="0">
                    <a:pos x="37" y="29"/>
                  </a:cxn>
                  <a:cxn ang="0">
                    <a:pos x="35" y="27"/>
                  </a:cxn>
                  <a:cxn ang="0">
                    <a:pos x="10" y="2"/>
                  </a:cxn>
                </a:cxnLst>
                <a:rect l="txL" t="txT" r="txR" b="txB"/>
                <a:pathLst>
                  <a:path w="37" h="36">
                    <a:moveTo>
                      <a:pt x="10" y="2"/>
                    </a:moveTo>
                    <a:lnTo>
                      <a:pt x="5" y="0"/>
                    </a:lnTo>
                    <a:lnTo>
                      <a:pt x="2" y="2"/>
                    </a:lnTo>
                    <a:lnTo>
                      <a:pt x="0" y="4"/>
                    </a:lnTo>
                    <a:lnTo>
                      <a:pt x="2" y="9"/>
                    </a:lnTo>
                    <a:lnTo>
                      <a:pt x="27" y="34"/>
                    </a:lnTo>
                    <a:lnTo>
                      <a:pt x="30" y="36"/>
                    </a:lnTo>
                    <a:lnTo>
                      <a:pt x="32" y="36"/>
                    </a:lnTo>
                    <a:lnTo>
                      <a:pt x="35" y="34"/>
                    </a:lnTo>
                    <a:lnTo>
                      <a:pt x="37" y="32"/>
                    </a:lnTo>
                    <a:lnTo>
                      <a:pt x="37" y="29"/>
                    </a:lnTo>
                    <a:lnTo>
                      <a:pt x="35" y="27"/>
                    </a:lnTo>
                    <a:lnTo>
                      <a:pt x="10" y="2"/>
                    </a:lnTo>
                    <a:close/>
                  </a:path>
                </a:pathLst>
              </a:custGeom>
              <a:solidFill>
                <a:srgbClr val="000000">
                  <a:alpha val="100000"/>
                </a:srgbClr>
              </a:solidFill>
              <a:ln w="9525">
                <a:noFill/>
              </a:ln>
            </p:spPr>
            <p:txBody>
              <a:bodyPr/>
              <a:lstStyle/>
              <a:p>
                <a:endParaRPr lang="zh-CN" altLang="en-US"/>
              </a:p>
            </p:txBody>
          </p:sp>
          <p:sp>
            <p:nvSpPr>
              <p:cNvPr id="602415" name="Freeform 94"/>
              <p:cNvSpPr/>
              <p:nvPr>
                <p:custDataLst>
                  <p:tags r:id="rId133"/>
                </p:custDataLst>
              </p:nvPr>
            </p:nvSpPr>
            <p:spPr>
              <a:xfrm>
                <a:off x="4111" y="1639"/>
                <a:ext cx="38" cy="37"/>
              </a:xfrm>
              <a:custGeom>
                <a:avLst/>
                <a:gdLst>
                  <a:gd name="txL" fmla="*/ 0 w 38"/>
                  <a:gd name="txT" fmla="*/ 0 h 37"/>
                  <a:gd name="txR" fmla="*/ 38 w 38"/>
                  <a:gd name="txB" fmla="*/ 37 h 37"/>
                </a:gdLst>
                <a:ahLst/>
                <a:cxnLst>
                  <a:cxn ang="0">
                    <a:pos x="10" y="3"/>
                  </a:cxn>
                  <a:cxn ang="0">
                    <a:pos x="8" y="0"/>
                  </a:cxn>
                  <a:cxn ang="0">
                    <a:pos x="5" y="0"/>
                  </a:cxn>
                  <a:cxn ang="0">
                    <a:pos x="3" y="3"/>
                  </a:cxn>
                  <a:cxn ang="0">
                    <a:pos x="0" y="5"/>
                  </a:cxn>
                  <a:cxn ang="0">
                    <a:pos x="0" y="7"/>
                  </a:cxn>
                  <a:cxn ang="0">
                    <a:pos x="3" y="9"/>
                  </a:cxn>
                  <a:cxn ang="0">
                    <a:pos x="30" y="34"/>
                  </a:cxn>
                  <a:cxn ang="0">
                    <a:pos x="33" y="37"/>
                  </a:cxn>
                  <a:cxn ang="0">
                    <a:pos x="35" y="37"/>
                  </a:cxn>
                  <a:cxn ang="0">
                    <a:pos x="38" y="34"/>
                  </a:cxn>
                  <a:cxn ang="0">
                    <a:pos x="38" y="32"/>
                  </a:cxn>
                  <a:cxn ang="0">
                    <a:pos x="38" y="30"/>
                  </a:cxn>
                  <a:cxn ang="0">
                    <a:pos x="38" y="28"/>
                  </a:cxn>
                  <a:cxn ang="0">
                    <a:pos x="10" y="3"/>
                  </a:cxn>
                </a:cxnLst>
                <a:rect l="txL" t="txT" r="txR" b="txB"/>
                <a:pathLst>
                  <a:path w="38" h="37">
                    <a:moveTo>
                      <a:pt x="10" y="3"/>
                    </a:moveTo>
                    <a:lnTo>
                      <a:pt x="8" y="0"/>
                    </a:lnTo>
                    <a:lnTo>
                      <a:pt x="5" y="0"/>
                    </a:lnTo>
                    <a:lnTo>
                      <a:pt x="3" y="3"/>
                    </a:lnTo>
                    <a:lnTo>
                      <a:pt x="0" y="5"/>
                    </a:lnTo>
                    <a:lnTo>
                      <a:pt x="0" y="7"/>
                    </a:lnTo>
                    <a:lnTo>
                      <a:pt x="3" y="9"/>
                    </a:lnTo>
                    <a:lnTo>
                      <a:pt x="30" y="34"/>
                    </a:lnTo>
                    <a:lnTo>
                      <a:pt x="33" y="37"/>
                    </a:lnTo>
                    <a:lnTo>
                      <a:pt x="35" y="37"/>
                    </a:lnTo>
                    <a:lnTo>
                      <a:pt x="38" y="34"/>
                    </a:lnTo>
                    <a:lnTo>
                      <a:pt x="38" y="32"/>
                    </a:lnTo>
                    <a:lnTo>
                      <a:pt x="38" y="30"/>
                    </a:lnTo>
                    <a:lnTo>
                      <a:pt x="38" y="28"/>
                    </a:lnTo>
                    <a:lnTo>
                      <a:pt x="10" y="3"/>
                    </a:lnTo>
                    <a:close/>
                  </a:path>
                </a:pathLst>
              </a:custGeom>
              <a:solidFill>
                <a:srgbClr val="000000">
                  <a:alpha val="100000"/>
                </a:srgbClr>
              </a:solidFill>
              <a:ln w="9525">
                <a:noFill/>
              </a:ln>
            </p:spPr>
            <p:txBody>
              <a:bodyPr/>
              <a:lstStyle/>
              <a:p>
                <a:endParaRPr lang="zh-CN" altLang="en-US"/>
              </a:p>
            </p:txBody>
          </p:sp>
          <p:sp>
            <p:nvSpPr>
              <p:cNvPr id="602416" name="Freeform 95"/>
              <p:cNvSpPr/>
              <p:nvPr>
                <p:custDataLst>
                  <p:tags r:id="rId134"/>
                </p:custDataLst>
              </p:nvPr>
            </p:nvSpPr>
            <p:spPr>
              <a:xfrm>
                <a:off x="4158" y="1687"/>
                <a:ext cx="38" cy="34"/>
              </a:xfrm>
              <a:custGeom>
                <a:avLst/>
                <a:gdLst>
                  <a:gd name="txL" fmla="*/ 0 w 38"/>
                  <a:gd name="txT" fmla="*/ 0 h 34"/>
                  <a:gd name="txR" fmla="*/ 38 w 38"/>
                  <a:gd name="txB" fmla="*/ 34 h 34"/>
                </a:gdLst>
                <a:ahLst/>
                <a:cxnLst>
                  <a:cxn ang="0">
                    <a:pos x="10" y="0"/>
                  </a:cxn>
                  <a:cxn ang="0">
                    <a:pos x="8" y="0"/>
                  </a:cxn>
                  <a:cxn ang="0">
                    <a:pos x="5" y="0"/>
                  </a:cxn>
                  <a:cxn ang="0">
                    <a:pos x="3" y="0"/>
                  </a:cxn>
                  <a:cxn ang="0">
                    <a:pos x="0" y="2"/>
                  </a:cxn>
                  <a:cxn ang="0">
                    <a:pos x="0" y="5"/>
                  </a:cxn>
                  <a:cxn ang="0">
                    <a:pos x="3" y="7"/>
                  </a:cxn>
                  <a:cxn ang="0">
                    <a:pos x="30" y="34"/>
                  </a:cxn>
                  <a:cxn ang="0">
                    <a:pos x="33" y="34"/>
                  </a:cxn>
                  <a:cxn ang="0">
                    <a:pos x="35" y="34"/>
                  </a:cxn>
                  <a:cxn ang="0">
                    <a:pos x="38" y="34"/>
                  </a:cxn>
                  <a:cxn ang="0">
                    <a:pos x="38" y="32"/>
                  </a:cxn>
                  <a:cxn ang="0">
                    <a:pos x="38" y="29"/>
                  </a:cxn>
                  <a:cxn ang="0">
                    <a:pos x="38" y="27"/>
                  </a:cxn>
                  <a:cxn ang="0">
                    <a:pos x="10" y="0"/>
                  </a:cxn>
                </a:cxnLst>
                <a:rect l="txL" t="txT" r="txR" b="txB"/>
                <a:pathLst>
                  <a:path w="38" h="34">
                    <a:moveTo>
                      <a:pt x="10" y="0"/>
                    </a:moveTo>
                    <a:lnTo>
                      <a:pt x="8" y="0"/>
                    </a:lnTo>
                    <a:lnTo>
                      <a:pt x="5" y="0"/>
                    </a:lnTo>
                    <a:lnTo>
                      <a:pt x="3" y="0"/>
                    </a:lnTo>
                    <a:lnTo>
                      <a:pt x="0" y="2"/>
                    </a:lnTo>
                    <a:lnTo>
                      <a:pt x="0" y="5"/>
                    </a:lnTo>
                    <a:lnTo>
                      <a:pt x="3" y="7"/>
                    </a:lnTo>
                    <a:lnTo>
                      <a:pt x="30" y="34"/>
                    </a:lnTo>
                    <a:lnTo>
                      <a:pt x="33" y="34"/>
                    </a:lnTo>
                    <a:lnTo>
                      <a:pt x="35" y="34"/>
                    </a:lnTo>
                    <a:lnTo>
                      <a:pt x="38" y="34"/>
                    </a:lnTo>
                    <a:lnTo>
                      <a:pt x="38" y="32"/>
                    </a:lnTo>
                    <a:lnTo>
                      <a:pt x="38" y="29"/>
                    </a:lnTo>
                    <a:lnTo>
                      <a:pt x="38" y="27"/>
                    </a:lnTo>
                    <a:lnTo>
                      <a:pt x="10" y="0"/>
                    </a:lnTo>
                    <a:close/>
                  </a:path>
                </a:pathLst>
              </a:custGeom>
              <a:solidFill>
                <a:srgbClr val="000000">
                  <a:alpha val="100000"/>
                </a:srgbClr>
              </a:solidFill>
              <a:ln w="9525">
                <a:noFill/>
              </a:ln>
            </p:spPr>
            <p:txBody>
              <a:bodyPr/>
              <a:lstStyle/>
              <a:p>
                <a:endParaRPr lang="zh-CN" altLang="en-US"/>
              </a:p>
            </p:txBody>
          </p:sp>
          <p:sp>
            <p:nvSpPr>
              <p:cNvPr id="602417" name="Freeform 96"/>
              <p:cNvSpPr/>
              <p:nvPr>
                <p:custDataLst>
                  <p:tags r:id="rId135"/>
                </p:custDataLst>
              </p:nvPr>
            </p:nvSpPr>
            <p:spPr>
              <a:xfrm>
                <a:off x="4208" y="1732"/>
                <a:ext cx="38" cy="37"/>
              </a:xfrm>
              <a:custGeom>
                <a:avLst/>
                <a:gdLst>
                  <a:gd name="txL" fmla="*/ 0 w 38"/>
                  <a:gd name="txT" fmla="*/ 0 h 37"/>
                  <a:gd name="txR" fmla="*/ 38 w 38"/>
                  <a:gd name="txB" fmla="*/ 37 h 37"/>
                </a:gdLst>
                <a:ahLst/>
                <a:cxnLst>
                  <a:cxn ang="0">
                    <a:pos x="8" y="3"/>
                  </a:cxn>
                  <a:cxn ang="0">
                    <a:pos x="5" y="0"/>
                  </a:cxn>
                  <a:cxn ang="0">
                    <a:pos x="3" y="0"/>
                  </a:cxn>
                  <a:cxn ang="0">
                    <a:pos x="0" y="3"/>
                  </a:cxn>
                  <a:cxn ang="0">
                    <a:pos x="0" y="5"/>
                  </a:cxn>
                  <a:cxn ang="0">
                    <a:pos x="0" y="7"/>
                  </a:cxn>
                  <a:cxn ang="0">
                    <a:pos x="0" y="9"/>
                  </a:cxn>
                  <a:cxn ang="0">
                    <a:pos x="28" y="34"/>
                  </a:cxn>
                  <a:cxn ang="0">
                    <a:pos x="30" y="37"/>
                  </a:cxn>
                  <a:cxn ang="0">
                    <a:pos x="33" y="37"/>
                  </a:cxn>
                  <a:cxn ang="0">
                    <a:pos x="35" y="34"/>
                  </a:cxn>
                  <a:cxn ang="0">
                    <a:pos x="38" y="32"/>
                  </a:cxn>
                  <a:cxn ang="0">
                    <a:pos x="38" y="30"/>
                  </a:cxn>
                  <a:cxn ang="0">
                    <a:pos x="35" y="28"/>
                  </a:cxn>
                  <a:cxn ang="0">
                    <a:pos x="8" y="3"/>
                  </a:cxn>
                </a:cxnLst>
                <a:rect l="txL" t="txT" r="txR" b="txB"/>
                <a:pathLst>
                  <a:path w="38" h="37">
                    <a:moveTo>
                      <a:pt x="8" y="3"/>
                    </a:moveTo>
                    <a:lnTo>
                      <a:pt x="5" y="0"/>
                    </a:lnTo>
                    <a:lnTo>
                      <a:pt x="3" y="0"/>
                    </a:lnTo>
                    <a:lnTo>
                      <a:pt x="0" y="3"/>
                    </a:lnTo>
                    <a:lnTo>
                      <a:pt x="0" y="5"/>
                    </a:lnTo>
                    <a:lnTo>
                      <a:pt x="0" y="7"/>
                    </a:lnTo>
                    <a:lnTo>
                      <a:pt x="0" y="9"/>
                    </a:lnTo>
                    <a:lnTo>
                      <a:pt x="28" y="34"/>
                    </a:lnTo>
                    <a:lnTo>
                      <a:pt x="30" y="37"/>
                    </a:lnTo>
                    <a:lnTo>
                      <a:pt x="33" y="37"/>
                    </a:lnTo>
                    <a:lnTo>
                      <a:pt x="35" y="34"/>
                    </a:lnTo>
                    <a:lnTo>
                      <a:pt x="38" y="32"/>
                    </a:lnTo>
                    <a:lnTo>
                      <a:pt x="38" y="30"/>
                    </a:lnTo>
                    <a:lnTo>
                      <a:pt x="35" y="28"/>
                    </a:lnTo>
                    <a:lnTo>
                      <a:pt x="8" y="3"/>
                    </a:lnTo>
                    <a:close/>
                  </a:path>
                </a:pathLst>
              </a:custGeom>
              <a:solidFill>
                <a:srgbClr val="000000">
                  <a:alpha val="100000"/>
                </a:srgbClr>
              </a:solidFill>
              <a:ln w="9525">
                <a:noFill/>
              </a:ln>
            </p:spPr>
            <p:txBody>
              <a:bodyPr/>
              <a:lstStyle/>
              <a:p>
                <a:endParaRPr lang="zh-CN" altLang="en-US"/>
              </a:p>
            </p:txBody>
          </p:sp>
          <p:sp>
            <p:nvSpPr>
              <p:cNvPr id="602418" name="Freeform 97"/>
              <p:cNvSpPr/>
              <p:nvPr>
                <p:custDataLst>
                  <p:tags r:id="rId136"/>
                </p:custDataLst>
              </p:nvPr>
            </p:nvSpPr>
            <p:spPr>
              <a:xfrm>
                <a:off x="4256" y="1778"/>
                <a:ext cx="37" cy="36"/>
              </a:xfrm>
              <a:custGeom>
                <a:avLst/>
                <a:gdLst>
                  <a:gd name="txL" fmla="*/ 0 w 37"/>
                  <a:gd name="txT" fmla="*/ 0 h 36"/>
                  <a:gd name="txR" fmla="*/ 37 w 37"/>
                  <a:gd name="txB" fmla="*/ 36 h 36"/>
                </a:gdLst>
                <a:ahLst/>
                <a:cxnLst>
                  <a:cxn ang="0">
                    <a:pos x="7" y="2"/>
                  </a:cxn>
                  <a:cxn ang="0">
                    <a:pos x="4" y="0"/>
                  </a:cxn>
                  <a:cxn ang="0">
                    <a:pos x="2" y="0"/>
                  </a:cxn>
                  <a:cxn ang="0">
                    <a:pos x="0" y="2"/>
                  </a:cxn>
                  <a:cxn ang="0">
                    <a:pos x="0" y="4"/>
                  </a:cxn>
                  <a:cxn ang="0">
                    <a:pos x="0" y="7"/>
                  </a:cxn>
                  <a:cxn ang="0">
                    <a:pos x="0" y="9"/>
                  </a:cxn>
                  <a:cxn ang="0">
                    <a:pos x="27" y="34"/>
                  </a:cxn>
                  <a:cxn ang="0">
                    <a:pos x="29" y="36"/>
                  </a:cxn>
                  <a:cxn ang="0">
                    <a:pos x="32" y="36"/>
                  </a:cxn>
                  <a:cxn ang="0">
                    <a:pos x="34" y="34"/>
                  </a:cxn>
                  <a:cxn ang="0">
                    <a:pos x="37" y="32"/>
                  </a:cxn>
                  <a:cxn ang="0">
                    <a:pos x="37" y="29"/>
                  </a:cxn>
                  <a:cxn ang="0">
                    <a:pos x="34" y="27"/>
                  </a:cxn>
                  <a:cxn ang="0">
                    <a:pos x="7" y="2"/>
                  </a:cxn>
                </a:cxnLst>
                <a:rect l="txL" t="txT" r="txR" b="txB"/>
                <a:pathLst>
                  <a:path w="37" h="36">
                    <a:moveTo>
                      <a:pt x="7" y="2"/>
                    </a:moveTo>
                    <a:lnTo>
                      <a:pt x="4" y="0"/>
                    </a:lnTo>
                    <a:lnTo>
                      <a:pt x="2" y="0"/>
                    </a:lnTo>
                    <a:lnTo>
                      <a:pt x="0" y="2"/>
                    </a:lnTo>
                    <a:lnTo>
                      <a:pt x="0" y="4"/>
                    </a:lnTo>
                    <a:lnTo>
                      <a:pt x="0" y="7"/>
                    </a:lnTo>
                    <a:lnTo>
                      <a:pt x="0" y="9"/>
                    </a:lnTo>
                    <a:lnTo>
                      <a:pt x="27" y="34"/>
                    </a:lnTo>
                    <a:lnTo>
                      <a:pt x="29" y="36"/>
                    </a:lnTo>
                    <a:lnTo>
                      <a:pt x="32" y="36"/>
                    </a:lnTo>
                    <a:lnTo>
                      <a:pt x="34" y="34"/>
                    </a:lnTo>
                    <a:lnTo>
                      <a:pt x="37" y="32"/>
                    </a:lnTo>
                    <a:lnTo>
                      <a:pt x="37" y="29"/>
                    </a:lnTo>
                    <a:lnTo>
                      <a:pt x="34" y="27"/>
                    </a:lnTo>
                    <a:lnTo>
                      <a:pt x="7" y="2"/>
                    </a:lnTo>
                    <a:close/>
                  </a:path>
                </a:pathLst>
              </a:custGeom>
              <a:solidFill>
                <a:srgbClr val="000000">
                  <a:alpha val="100000"/>
                </a:srgbClr>
              </a:solidFill>
              <a:ln w="9525">
                <a:noFill/>
              </a:ln>
            </p:spPr>
            <p:txBody>
              <a:bodyPr/>
              <a:lstStyle/>
              <a:p>
                <a:endParaRPr lang="zh-CN" altLang="en-US"/>
              </a:p>
            </p:txBody>
          </p:sp>
          <p:sp>
            <p:nvSpPr>
              <p:cNvPr id="602419" name="Freeform 98"/>
              <p:cNvSpPr/>
              <p:nvPr>
                <p:custDataLst>
                  <p:tags r:id="rId137"/>
                </p:custDataLst>
              </p:nvPr>
            </p:nvSpPr>
            <p:spPr>
              <a:xfrm>
                <a:off x="4303" y="1825"/>
                <a:ext cx="32" cy="30"/>
              </a:xfrm>
              <a:custGeom>
                <a:avLst/>
                <a:gdLst>
                  <a:gd name="txL" fmla="*/ 0 w 32"/>
                  <a:gd name="txT" fmla="*/ 0 h 30"/>
                  <a:gd name="txR" fmla="*/ 32 w 32"/>
                  <a:gd name="txB" fmla="*/ 30 h 30"/>
                </a:gdLst>
                <a:ahLst/>
                <a:cxnLst>
                  <a:cxn ang="0">
                    <a:pos x="10" y="0"/>
                  </a:cxn>
                  <a:cxn ang="0">
                    <a:pos x="7" y="0"/>
                  </a:cxn>
                  <a:cxn ang="0">
                    <a:pos x="5" y="0"/>
                  </a:cxn>
                  <a:cxn ang="0">
                    <a:pos x="2" y="0"/>
                  </a:cxn>
                  <a:cxn ang="0">
                    <a:pos x="0" y="3"/>
                  </a:cxn>
                  <a:cxn ang="0">
                    <a:pos x="0" y="5"/>
                  </a:cxn>
                  <a:cxn ang="0">
                    <a:pos x="2" y="7"/>
                  </a:cxn>
                  <a:cxn ang="0">
                    <a:pos x="25" y="30"/>
                  </a:cxn>
                  <a:cxn ang="0">
                    <a:pos x="27" y="30"/>
                  </a:cxn>
                  <a:cxn ang="0">
                    <a:pos x="27" y="30"/>
                  </a:cxn>
                  <a:cxn ang="0">
                    <a:pos x="30" y="28"/>
                  </a:cxn>
                  <a:cxn ang="0">
                    <a:pos x="32" y="25"/>
                  </a:cxn>
                  <a:cxn ang="0">
                    <a:pos x="32" y="25"/>
                  </a:cxn>
                  <a:cxn ang="0">
                    <a:pos x="32" y="23"/>
                  </a:cxn>
                  <a:cxn ang="0">
                    <a:pos x="10" y="0"/>
                  </a:cxn>
                </a:cxnLst>
                <a:rect l="txL" t="txT" r="txR" b="txB"/>
                <a:pathLst>
                  <a:path w="32" h="30">
                    <a:moveTo>
                      <a:pt x="10" y="0"/>
                    </a:moveTo>
                    <a:lnTo>
                      <a:pt x="7" y="0"/>
                    </a:lnTo>
                    <a:lnTo>
                      <a:pt x="5" y="0"/>
                    </a:lnTo>
                    <a:lnTo>
                      <a:pt x="2" y="0"/>
                    </a:lnTo>
                    <a:lnTo>
                      <a:pt x="0" y="3"/>
                    </a:lnTo>
                    <a:lnTo>
                      <a:pt x="0" y="5"/>
                    </a:lnTo>
                    <a:lnTo>
                      <a:pt x="2" y="7"/>
                    </a:lnTo>
                    <a:lnTo>
                      <a:pt x="25" y="30"/>
                    </a:lnTo>
                    <a:lnTo>
                      <a:pt x="27" y="30"/>
                    </a:lnTo>
                    <a:lnTo>
                      <a:pt x="30" y="28"/>
                    </a:lnTo>
                    <a:lnTo>
                      <a:pt x="32" y="25"/>
                    </a:lnTo>
                    <a:lnTo>
                      <a:pt x="32" y="23"/>
                    </a:lnTo>
                    <a:lnTo>
                      <a:pt x="10" y="0"/>
                    </a:lnTo>
                    <a:close/>
                  </a:path>
                </a:pathLst>
              </a:custGeom>
              <a:solidFill>
                <a:srgbClr val="000000">
                  <a:alpha val="100000"/>
                </a:srgbClr>
              </a:solidFill>
              <a:ln w="9525">
                <a:noFill/>
              </a:ln>
            </p:spPr>
            <p:txBody>
              <a:bodyPr/>
              <a:lstStyle/>
              <a:p>
                <a:endParaRPr lang="zh-CN" altLang="en-US"/>
              </a:p>
            </p:txBody>
          </p:sp>
        </p:grpSp>
        <p:grpSp>
          <p:nvGrpSpPr>
            <p:cNvPr id="602174" name="Group 105"/>
            <p:cNvGrpSpPr/>
            <p:nvPr/>
          </p:nvGrpSpPr>
          <p:grpSpPr>
            <a:xfrm>
              <a:off x="5176" y="1142"/>
              <a:ext cx="75" cy="259"/>
              <a:chOff x="5176" y="1142"/>
              <a:chExt cx="75" cy="259"/>
            </a:xfrm>
          </p:grpSpPr>
          <p:sp>
            <p:nvSpPr>
              <p:cNvPr id="602409" name="Freeform 100"/>
              <p:cNvSpPr/>
              <p:nvPr>
                <p:custDataLst>
                  <p:tags r:id="rId127"/>
                </p:custDataLst>
              </p:nvPr>
            </p:nvSpPr>
            <p:spPr>
              <a:xfrm>
                <a:off x="5231" y="1142"/>
                <a:ext cx="20" cy="46"/>
              </a:xfrm>
              <a:custGeom>
                <a:avLst/>
                <a:gdLst>
                  <a:gd name="txL" fmla="*/ 0 w 20"/>
                  <a:gd name="txT" fmla="*/ 0 h 46"/>
                  <a:gd name="txR" fmla="*/ 20 w 20"/>
                  <a:gd name="txB" fmla="*/ 46 h 46"/>
                </a:gdLst>
                <a:ahLst/>
                <a:cxnLst>
                  <a:cxn ang="0">
                    <a:pos x="20" y="7"/>
                  </a:cxn>
                  <a:cxn ang="0">
                    <a:pos x="20" y="5"/>
                  </a:cxn>
                  <a:cxn ang="0">
                    <a:pos x="17" y="2"/>
                  </a:cxn>
                  <a:cxn ang="0">
                    <a:pos x="15" y="0"/>
                  </a:cxn>
                  <a:cxn ang="0">
                    <a:pos x="15" y="0"/>
                  </a:cxn>
                  <a:cxn ang="0">
                    <a:pos x="12" y="2"/>
                  </a:cxn>
                  <a:cxn ang="0">
                    <a:pos x="10" y="5"/>
                  </a:cxn>
                  <a:cxn ang="0">
                    <a:pos x="0" y="39"/>
                  </a:cxn>
                  <a:cxn ang="0">
                    <a:pos x="0" y="41"/>
                  </a:cxn>
                  <a:cxn ang="0">
                    <a:pos x="2" y="43"/>
                  </a:cxn>
                  <a:cxn ang="0">
                    <a:pos x="5" y="46"/>
                  </a:cxn>
                  <a:cxn ang="0">
                    <a:pos x="7" y="46"/>
                  </a:cxn>
                  <a:cxn ang="0">
                    <a:pos x="10" y="43"/>
                  </a:cxn>
                  <a:cxn ang="0">
                    <a:pos x="10" y="41"/>
                  </a:cxn>
                  <a:cxn ang="0">
                    <a:pos x="20" y="7"/>
                  </a:cxn>
                </a:cxnLst>
                <a:rect l="txL" t="txT" r="txR" b="txB"/>
                <a:pathLst>
                  <a:path w="20" h="46">
                    <a:moveTo>
                      <a:pt x="20" y="7"/>
                    </a:moveTo>
                    <a:lnTo>
                      <a:pt x="20" y="5"/>
                    </a:lnTo>
                    <a:lnTo>
                      <a:pt x="17" y="2"/>
                    </a:lnTo>
                    <a:lnTo>
                      <a:pt x="15" y="0"/>
                    </a:lnTo>
                    <a:lnTo>
                      <a:pt x="12" y="2"/>
                    </a:lnTo>
                    <a:lnTo>
                      <a:pt x="10" y="5"/>
                    </a:lnTo>
                    <a:lnTo>
                      <a:pt x="0" y="39"/>
                    </a:lnTo>
                    <a:lnTo>
                      <a:pt x="0" y="41"/>
                    </a:lnTo>
                    <a:lnTo>
                      <a:pt x="2" y="43"/>
                    </a:lnTo>
                    <a:lnTo>
                      <a:pt x="5" y="46"/>
                    </a:lnTo>
                    <a:lnTo>
                      <a:pt x="7" y="46"/>
                    </a:lnTo>
                    <a:lnTo>
                      <a:pt x="10" y="43"/>
                    </a:lnTo>
                    <a:lnTo>
                      <a:pt x="10" y="41"/>
                    </a:lnTo>
                    <a:lnTo>
                      <a:pt x="20" y="7"/>
                    </a:lnTo>
                    <a:close/>
                  </a:path>
                </a:pathLst>
              </a:custGeom>
              <a:solidFill>
                <a:srgbClr val="000000">
                  <a:alpha val="100000"/>
                </a:srgbClr>
              </a:solidFill>
              <a:ln w="9525">
                <a:noFill/>
              </a:ln>
            </p:spPr>
            <p:txBody>
              <a:bodyPr/>
              <a:lstStyle/>
              <a:p>
                <a:endParaRPr lang="zh-CN" altLang="en-US"/>
              </a:p>
            </p:txBody>
          </p:sp>
          <p:sp>
            <p:nvSpPr>
              <p:cNvPr id="602410" name="Freeform 101"/>
              <p:cNvSpPr/>
              <p:nvPr>
                <p:custDataLst>
                  <p:tags r:id="rId128"/>
                </p:custDataLst>
              </p:nvPr>
            </p:nvSpPr>
            <p:spPr>
              <a:xfrm>
                <a:off x="5216" y="1203"/>
                <a:ext cx="20" cy="46"/>
              </a:xfrm>
              <a:custGeom>
                <a:avLst/>
                <a:gdLst>
                  <a:gd name="txL" fmla="*/ 0 w 20"/>
                  <a:gd name="txT" fmla="*/ 0 h 46"/>
                  <a:gd name="txR" fmla="*/ 20 w 20"/>
                  <a:gd name="txB" fmla="*/ 46 h 46"/>
                </a:gdLst>
                <a:ahLst/>
                <a:cxnLst>
                  <a:cxn ang="0">
                    <a:pos x="20" y="7"/>
                  </a:cxn>
                  <a:cxn ang="0">
                    <a:pos x="20" y="5"/>
                  </a:cxn>
                  <a:cxn ang="0">
                    <a:pos x="17" y="3"/>
                  </a:cxn>
                  <a:cxn ang="0">
                    <a:pos x="15" y="0"/>
                  </a:cxn>
                  <a:cxn ang="0">
                    <a:pos x="12" y="0"/>
                  </a:cxn>
                  <a:cxn ang="0">
                    <a:pos x="10" y="3"/>
                  </a:cxn>
                  <a:cxn ang="0">
                    <a:pos x="10" y="5"/>
                  </a:cxn>
                  <a:cxn ang="0">
                    <a:pos x="0" y="39"/>
                  </a:cxn>
                  <a:cxn ang="0">
                    <a:pos x="0" y="41"/>
                  </a:cxn>
                  <a:cxn ang="0">
                    <a:pos x="0" y="44"/>
                  </a:cxn>
                  <a:cxn ang="0">
                    <a:pos x="2" y="46"/>
                  </a:cxn>
                  <a:cxn ang="0">
                    <a:pos x="5" y="46"/>
                  </a:cxn>
                  <a:cxn ang="0">
                    <a:pos x="7" y="44"/>
                  </a:cxn>
                  <a:cxn ang="0">
                    <a:pos x="10" y="41"/>
                  </a:cxn>
                  <a:cxn ang="0">
                    <a:pos x="20" y="7"/>
                  </a:cxn>
                </a:cxnLst>
                <a:rect l="txL" t="txT" r="txR" b="txB"/>
                <a:pathLst>
                  <a:path w="20" h="46">
                    <a:moveTo>
                      <a:pt x="20" y="7"/>
                    </a:moveTo>
                    <a:lnTo>
                      <a:pt x="20" y="5"/>
                    </a:lnTo>
                    <a:lnTo>
                      <a:pt x="17" y="3"/>
                    </a:lnTo>
                    <a:lnTo>
                      <a:pt x="15" y="0"/>
                    </a:lnTo>
                    <a:lnTo>
                      <a:pt x="12" y="0"/>
                    </a:lnTo>
                    <a:lnTo>
                      <a:pt x="10" y="3"/>
                    </a:lnTo>
                    <a:lnTo>
                      <a:pt x="10" y="5"/>
                    </a:lnTo>
                    <a:lnTo>
                      <a:pt x="0" y="39"/>
                    </a:lnTo>
                    <a:lnTo>
                      <a:pt x="0" y="41"/>
                    </a:lnTo>
                    <a:lnTo>
                      <a:pt x="0" y="44"/>
                    </a:lnTo>
                    <a:lnTo>
                      <a:pt x="2" y="46"/>
                    </a:lnTo>
                    <a:lnTo>
                      <a:pt x="5" y="46"/>
                    </a:lnTo>
                    <a:lnTo>
                      <a:pt x="7" y="44"/>
                    </a:lnTo>
                    <a:lnTo>
                      <a:pt x="10" y="41"/>
                    </a:lnTo>
                    <a:lnTo>
                      <a:pt x="20" y="7"/>
                    </a:lnTo>
                    <a:close/>
                  </a:path>
                </a:pathLst>
              </a:custGeom>
              <a:solidFill>
                <a:srgbClr val="000000">
                  <a:alpha val="100000"/>
                </a:srgbClr>
              </a:solidFill>
              <a:ln w="9525">
                <a:noFill/>
              </a:ln>
            </p:spPr>
            <p:txBody>
              <a:bodyPr/>
              <a:lstStyle/>
              <a:p>
                <a:endParaRPr lang="zh-CN" altLang="en-US"/>
              </a:p>
            </p:txBody>
          </p:sp>
          <p:sp>
            <p:nvSpPr>
              <p:cNvPr id="602411" name="Freeform 102"/>
              <p:cNvSpPr/>
              <p:nvPr>
                <p:custDataLst>
                  <p:tags r:id="rId129"/>
                </p:custDataLst>
              </p:nvPr>
            </p:nvSpPr>
            <p:spPr>
              <a:xfrm>
                <a:off x="5198" y="1265"/>
                <a:ext cx="20" cy="45"/>
              </a:xfrm>
              <a:custGeom>
                <a:avLst/>
                <a:gdLst>
                  <a:gd name="txL" fmla="*/ 0 w 20"/>
                  <a:gd name="txT" fmla="*/ 0 h 45"/>
                  <a:gd name="txR" fmla="*/ 20 w 20"/>
                  <a:gd name="txB" fmla="*/ 45 h 45"/>
                </a:gdLst>
                <a:ahLst/>
                <a:cxnLst>
                  <a:cxn ang="0">
                    <a:pos x="20" y="7"/>
                  </a:cxn>
                  <a:cxn ang="0">
                    <a:pos x="20" y="4"/>
                  </a:cxn>
                  <a:cxn ang="0">
                    <a:pos x="20" y="2"/>
                  </a:cxn>
                  <a:cxn ang="0">
                    <a:pos x="18" y="0"/>
                  </a:cxn>
                  <a:cxn ang="0">
                    <a:pos x="15" y="0"/>
                  </a:cxn>
                  <a:cxn ang="0">
                    <a:pos x="13" y="2"/>
                  </a:cxn>
                  <a:cxn ang="0">
                    <a:pos x="10" y="4"/>
                  </a:cxn>
                  <a:cxn ang="0">
                    <a:pos x="0" y="41"/>
                  </a:cxn>
                  <a:cxn ang="0">
                    <a:pos x="0" y="43"/>
                  </a:cxn>
                  <a:cxn ang="0">
                    <a:pos x="3" y="45"/>
                  </a:cxn>
                  <a:cxn ang="0">
                    <a:pos x="5" y="45"/>
                  </a:cxn>
                  <a:cxn ang="0">
                    <a:pos x="8" y="45"/>
                  </a:cxn>
                  <a:cxn ang="0">
                    <a:pos x="10" y="45"/>
                  </a:cxn>
                  <a:cxn ang="0">
                    <a:pos x="10" y="43"/>
                  </a:cxn>
                  <a:cxn ang="0">
                    <a:pos x="20" y="7"/>
                  </a:cxn>
                </a:cxnLst>
                <a:rect l="txL" t="txT" r="txR" b="txB"/>
                <a:pathLst>
                  <a:path w="20" h="45">
                    <a:moveTo>
                      <a:pt x="20" y="7"/>
                    </a:moveTo>
                    <a:lnTo>
                      <a:pt x="20" y="4"/>
                    </a:lnTo>
                    <a:lnTo>
                      <a:pt x="20" y="2"/>
                    </a:lnTo>
                    <a:lnTo>
                      <a:pt x="18" y="0"/>
                    </a:lnTo>
                    <a:lnTo>
                      <a:pt x="15" y="0"/>
                    </a:lnTo>
                    <a:lnTo>
                      <a:pt x="13" y="2"/>
                    </a:lnTo>
                    <a:lnTo>
                      <a:pt x="10" y="4"/>
                    </a:lnTo>
                    <a:lnTo>
                      <a:pt x="0" y="41"/>
                    </a:lnTo>
                    <a:lnTo>
                      <a:pt x="0" y="43"/>
                    </a:lnTo>
                    <a:lnTo>
                      <a:pt x="3" y="45"/>
                    </a:lnTo>
                    <a:lnTo>
                      <a:pt x="5" y="45"/>
                    </a:lnTo>
                    <a:lnTo>
                      <a:pt x="8" y="45"/>
                    </a:lnTo>
                    <a:lnTo>
                      <a:pt x="10" y="45"/>
                    </a:lnTo>
                    <a:lnTo>
                      <a:pt x="10" y="43"/>
                    </a:lnTo>
                    <a:lnTo>
                      <a:pt x="20" y="7"/>
                    </a:lnTo>
                    <a:close/>
                  </a:path>
                </a:pathLst>
              </a:custGeom>
              <a:solidFill>
                <a:srgbClr val="000000">
                  <a:alpha val="100000"/>
                </a:srgbClr>
              </a:solidFill>
              <a:ln w="9525">
                <a:noFill/>
              </a:ln>
            </p:spPr>
            <p:txBody>
              <a:bodyPr/>
              <a:lstStyle/>
              <a:p>
                <a:endParaRPr lang="zh-CN" altLang="en-US"/>
              </a:p>
            </p:txBody>
          </p:sp>
          <p:sp>
            <p:nvSpPr>
              <p:cNvPr id="602412" name="Freeform 103"/>
              <p:cNvSpPr/>
              <p:nvPr>
                <p:custDataLst>
                  <p:tags r:id="rId130"/>
                </p:custDataLst>
              </p:nvPr>
            </p:nvSpPr>
            <p:spPr>
              <a:xfrm>
                <a:off x="5184" y="1328"/>
                <a:ext cx="19" cy="43"/>
              </a:xfrm>
              <a:custGeom>
                <a:avLst/>
                <a:gdLst>
                  <a:gd name="txL" fmla="*/ 0 w 19"/>
                  <a:gd name="txT" fmla="*/ 0 h 43"/>
                  <a:gd name="txR" fmla="*/ 19 w 19"/>
                  <a:gd name="txB" fmla="*/ 43 h 43"/>
                </a:gdLst>
                <a:ahLst/>
                <a:cxnLst>
                  <a:cxn ang="0">
                    <a:pos x="19" y="5"/>
                  </a:cxn>
                  <a:cxn ang="0">
                    <a:pos x="19" y="3"/>
                  </a:cxn>
                  <a:cxn ang="0">
                    <a:pos x="17" y="0"/>
                  </a:cxn>
                  <a:cxn ang="0">
                    <a:pos x="14" y="0"/>
                  </a:cxn>
                  <a:cxn ang="0">
                    <a:pos x="12" y="0"/>
                  </a:cxn>
                  <a:cxn ang="0">
                    <a:pos x="10" y="0"/>
                  </a:cxn>
                  <a:cxn ang="0">
                    <a:pos x="10" y="3"/>
                  </a:cxn>
                  <a:cxn ang="0">
                    <a:pos x="0" y="39"/>
                  </a:cxn>
                  <a:cxn ang="0">
                    <a:pos x="0" y="41"/>
                  </a:cxn>
                  <a:cxn ang="0">
                    <a:pos x="0" y="43"/>
                  </a:cxn>
                  <a:cxn ang="0">
                    <a:pos x="2" y="43"/>
                  </a:cxn>
                  <a:cxn ang="0">
                    <a:pos x="5" y="43"/>
                  </a:cxn>
                  <a:cxn ang="0">
                    <a:pos x="7" y="43"/>
                  </a:cxn>
                  <a:cxn ang="0">
                    <a:pos x="10" y="41"/>
                  </a:cxn>
                  <a:cxn ang="0">
                    <a:pos x="19" y="5"/>
                  </a:cxn>
                </a:cxnLst>
                <a:rect l="txL" t="txT" r="txR" b="txB"/>
                <a:pathLst>
                  <a:path w="19" h="43">
                    <a:moveTo>
                      <a:pt x="19" y="5"/>
                    </a:moveTo>
                    <a:lnTo>
                      <a:pt x="19" y="3"/>
                    </a:lnTo>
                    <a:lnTo>
                      <a:pt x="17" y="0"/>
                    </a:lnTo>
                    <a:lnTo>
                      <a:pt x="14" y="0"/>
                    </a:lnTo>
                    <a:lnTo>
                      <a:pt x="12" y="0"/>
                    </a:lnTo>
                    <a:lnTo>
                      <a:pt x="10" y="0"/>
                    </a:lnTo>
                    <a:lnTo>
                      <a:pt x="10" y="3"/>
                    </a:lnTo>
                    <a:lnTo>
                      <a:pt x="0" y="39"/>
                    </a:lnTo>
                    <a:lnTo>
                      <a:pt x="0" y="41"/>
                    </a:lnTo>
                    <a:lnTo>
                      <a:pt x="0" y="43"/>
                    </a:lnTo>
                    <a:lnTo>
                      <a:pt x="2" y="43"/>
                    </a:lnTo>
                    <a:lnTo>
                      <a:pt x="5" y="43"/>
                    </a:lnTo>
                    <a:lnTo>
                      <a:pt x="7" y="43"/>
                    </a:lnTo>
                    <a:lnTo>
                      <a:pt x="10" y="41"/>
                    </a:lnTo>
                    <a:lnTo>
                      <a:pt x="19" y="5"/>
                    </a:lnTo>
                    <a:close/>
                  </a:path>
                </a:pathLst>
              </a:custGeom>
              <a:solidFill>
                <a:srgbClr val="000000">
                  <a:alpha val="100000"/>
                </a:srgbClr>
              </a:solidFill>
              <a:ln w="9525">
                <a:noFill/>
              </a:ln>
            </p:spPr>
            <p:txBody>
              <a:bodyPr/>
              <a:lstStyle/>
              <a:p>
                <a:endParaRPr lang="zh-CN" altLang="en-US"/>
              </a:p>
            </p:txBody>
          </p:sp>
          <p:sp>
            <p:nvSpPr>
              <p:cNvPr id="602413" name="Freeform 104"/>
              <p:cNvSpPr/>
              <p:nvPr>
                <p:custDataLst>
                  <p:tags r:id="rId131"/>
                </p:custDataLst>
              </p:nvPr>
            </p:nvSpPr>
            <p:spPr>
              <a:xfrm>
                <a:off x="5176" y="1390"/>
                <a:ext cx="10" cy="11"/>
              </a:xfrm>
              <a:custGeom>
                <a:avLst/>
                <a:gdLst>
                  <a:gd name="txL" fmla="*/ 0 w 10"/>
                  <a:gd name="txT" fmla="*/ 0 h 11"/>
                  <a:gd name="txR" fmla="*/ 10 w 10"/>
                  <a:gd name="txB" fmla="*/ 11 h 11"/>
                </a:gdLst>
                <a:ahLst/>
                <a:cxnLst>
                  <a:cxn ang="0">
                    <a:pos x="10" y="4"/>
                  </a:cxn>
                  <a:cxn ang="0">
                    <a:pos x="10" y="2"/>
                  </a:cxn>
                  <a:cxn ang="0">
                    <a:pos x="10" y="0"/>
                  </a:cxn>
                  <a:cxn ang="0">
                    <a:pos x="8" y="0"/>
                  </a:cxn>
                  <a:cxn ang="0">
                    <a:pos x="5" y="0"/>
                  </a:cxn>
                  <a:cxn ang="0">
                    <a:pos x="3" y="0"/>
                  </a:cxn>
                  <a:cxn ang="0">
                    <a:pos x="0" y="2"/>
                  </a:cxn>
                  <a:cxn ang="0">
                    <a:pos x="0" y="6"/>
                  </a:cxn>
                  <a:cxn ang="0">
                    <a:pos x="0" y="6"/>
                  </a:cxn>
                  <a:cxn ang="0">
                    <a:pos x="3" y="9"/>
                  </a:cxn>
                  <a:cxn ang="0">
                    <a:pos x="5" y="11"/>
                  </a:cxn>
                  <a:cxn ang="0">
                    <a:pos x="5" y="11"/>
                  </a:cxn>
                  <a:cxn ang="0">
                    <a:pos x="8" y="9"/>
                  </a:cxn>
                  <a:cxn ang="0">
                    <a:pos x="10" y="9"/>
                  </a:cxn>
                  <a:cxn ang="0">
                    <a:pos x="10" y="4"/>
                  </a:cxn>
                </a:cxnLst>
                <a:rect l="txL" t="txT" r="txR" b="txB"/>
                <a:pathLst>
                  <a:path w="10" h="11">
                    <a:moveTo>
                      <a:pt x="10" y="4"/>
                    </a:moveTo>
                    <a:lnTo>
                      <a:pt x="10" y="2"/>
                    </a:lnTo>
                    <a:lnTo>
                      <a:pt x="10" y="0"/>
                    </a:lnTo>
                    <a:lnTo>
                      <a:pt x="8" y="0"/>
                    </a:lnTo>
                    <a:lnTo>
                      <a:pt x="5" y="0"/>
                    </a:lnTo>
                    <a:lnTo>
                      <a:pt x="3" y="0"/>
                    </a:lnTo>
                    <a:lnTo>
                      <a:pt x="0" y="2"/>
                    </a:lnTo>
                    <a:lnTo>
                      <a:pt x="0" y="6"/>
                    </a:lnTo>
                    <a:lnTo>
                      <a:pt x="3" y="9"/>
                    </a:lnTo>
                    <a:lnTo>
                      <a:pt x="5" y="11"/>
                    </a:lnTo>
                    <a:lnTo>
                      <a:pt x="8" y="9"/>
                    </a:lnTo>
                    <a:lnTo>
                      <a:pt x="10" y="9"/>
                    </a:lnTo>
                    <a:lnTo>
                      <a:pt x="10" y="4"/>
                    </a:lnTo>
                    <a:close/>
                  </a:path>
                </a:pathLst>
              </a:custGeom>
              <a:solidFill>
                <a:srgbClr val="000000">
                  <a:alpha val="100000"/>
                </a:srgbClr>
              </a:solidFill>
              <a:ln w="9525">
                <a:noFill/>
              </a:ln>
            </p:spPr>
            <p:txBody>
              <a:bodyPr/>
              <a:lstStyle/>
              <a:p>
                <a:endParaRPr lang="zh-CN" altLang="en-US"/>
              </a:p>
            </p:txBody>
          </p:sp>
        </p:grpSp>
        <p:grpSp>
          <p:nvGrpSpPr>
            <p:cNvPr id="602175" name="Group 111"/>
            <p:cNvGrpSpPr/>
            <p:nvPr/>
          </p:nvGrpSpPr>
          <p:grpSpPr>
            <a:xfrm>
              <a:off x="5241" y="1142"/>
              <a:ext cx="196" cy="245"/>
              <a:chOff x="5241" y="1142"/>
              <a:chExt cx="196" cy="245"/>
            </a:xfrm>
          </p:grpSpPr>
          <p:sp>
            <p:nvSpPr>
              <p:cNvPr id="602404" name="Freeform 106"/>
              <p:cNvSpPr/>
              <p:nvPr>
                <p:custDataLst>
                  <p:tags r:id="rId122"/>
                </p:custDataLst>
              </p:nvPr>
            </p:nvSpPr>
            <p:spPr>
              <a:xfrm>
                <a:off x="5241" y="1142"/>
                <a:ext cx="32" cy="39"/>
              </a:xfrm>
              <a:custGeom>
                <a:avLst/>
                <a:gdLst>
                  <a:gd name="txL" fmla="*/ 0 w 32"/>
                  <a:gd name="txT" fmla="*/ 0 h 39"/>
                  <a:gd name="txR" fmla="*/ 32 w 32"/>
                  <a:gd name="txB" fmla="*/ 39 h 39"/>
                </a:gdLst>
                <a:ahLst/>
                <a:cxnLst>
                  <a:cxn ang="0">
                    <a:pos x="10" y="2"/>
                  </a:cxn>
                  <a:cxn ang="0">
                    <a:pos x="5" y="0"/>
                  </a:cxn>
                  <a:cxn ang="0">
                    <a:pos x="5" y="0"/>
                  </a:cxn>
                  <a:cxn ang="0">
                    <a:pos x="2" y="2"/>
                  </a:cxn>
                  <a:cxn ang="0">
                    <a:pos x="0" y="5"/>
                  </a:cxn>
                  <a:cxn ang="0">
                    <a:pos x="0" y="5"/>
                  </a:cxn>
                  <a:cxn ang="0">
                    <a:pos x="2" y="9"/>
                  </a:cxn>
                  <a:cxn ang="0">
                    <a:pos x="25" y="36"/>
                  </a:cxn>
                  <a:cxn ang="0">
                    <a:pos x="27" y="39"/>
                  </a:cxn>
                  <a:cxn ang="0">
                    <a:pos x="30" y="39"/>
                  </a:cxn>
                  <a:cxn ang="0">
                    <a:pos x="32" y="36"/>
                  </a:cxn>
                  <a:cxn ang="0">
                    <a:pos x="32" y="34"/>
                  </a:cxn>
                  <a:cxn ang="0">
                    <a:pos x="32" y="32"/>
                  </a:cxn>
                  <a:cxn ang="0">
                    <a:pos x="32" y="30"/>
                  </a:cxn>
                  <a:cxn ang="0">
                    <a:pos x="10" y="2"/>
                  </a:cxn>
                </a:cxnLst>
                <a:rect l="txL" t="txT" r="txR" b="txB"/>
                <a:pathLst>
                  <a:path w="32" h="39">
                    <a:moveTo>
                      <a:pt x="10" y="2"/>
                    </a:moveTo>
                    <a:lnTo>
                      <a:pt x="5" y="0"/>
                    </a:lnTo>
                    <a:lnTo>
                      <a:pt x="2" y="2"/>
                    </a:lnTo>
                    <a:lnTo>
                      <a:pt x="0" y="5"/>
                    </a:lnTo>
                    <a:lnTo>
                      <a:pt x="2" y="9"/>
                    </a:lnTo>
                    <a:lnTo>
                      <a:pt x="25" y="36"/>
                    </a:lnTo>
                    <a:lnTo>
                      <a:pt x="27" y="39"/>
                    </a:lnTo>
                    <a:lnTo>
                      <a:pt x="30" y="39"/>
                    </a:lnTo>
                    <a:lnTo>
                      <a:pt x="32" y="36"/>
                    </a:lnTo>
                    <a:lnTo>
                      <a:pt x="32" y="34"/>
                    </a:lnTo>
                    <a:lnTo>
                      <a:pt x="32" y="32"/>
                    </a:lnTo>
                    <a:lnTo>
                      <a:pt x="32" y="30"/>
                    </a:lnTo>
                    <a:lnTo>
                      <a:pt x="10" y="2"/>
                    </a:lnTo>
                    <a:close/>
                  </a:path>
                </a:pathLst>
              </a:custGeom>
              <a:solidFill>
                <a:srgbClr val="000000">
                  <a:alpha val="100000"/>
                </a:srgbClr>
              </a:solidFill>
              <a:ln w="9525">
                <a:noFill/>
              </a:ln>
            </p:spPr>
            <p:txBody>
              <a:bodyPr/>
              <a:lstStyle/>
              <a:p>
                <a:endParaRPr lang="zh-CN" altLang="en-US"/>
              </a:p>
            </p:txBody>
          </p:sp>
          <p:sp>
            <p:nvSpPr>
              <p:cNvPr id="602405" name="Freeform 107"/>
              <p:cNvSpPr/>
              <p:nvPr>
                <p:custDataLst>
                  <p:tags r:id="rId123"/>
                </p:custDataLst>
              </p:nvPr>
            </p:nvSpPr>
            <p:spPr>
              <a:xfrm>
                <a:off x="5281" y="1194"/>
                <a:ext cx="34" cy="39"/>
              </a:xfrm>
              <a:custGeom>
                <a:avLst/>
                <a:gdLst>
                  <a:gd name="txL" fmla="*/ 0 w 34"/>
                  <a:gd name="txT" fmla="*/ 0 h 39"/>
                  <a:gd name="txR" fmla="*/ 34 w 34"/>
                  <a:gd name="txB" fmla="*/ 39 h 39"/>
                </a:gdLst>
                <a:ahLst/>
                <a:cxnLst>
                  <a:cxn ang="0">
                    <a:pos x="10" y="0"/>
                  </a:cxn>
                  <a:cxn ang="0">
                    <a:pos x="7" y="0"/>
                  </a:cxn>
                  <a:cxn ang="0">
                    <a:pos x="5" y="0"/>
                  </a:cxn>
                  <a:cxn ang="0">
                    <a:pos x="2" y="0"/>
                  </a:cxn>
                  <a:cxn ang="0">
                    <a:pos x="0" y="3"/>
                  </a:cxn>
                  <a:cxn ang="0">
                    <a:pos x="0" y="5"/>
                  </a:cxn>
                  <a:cxn ang="0">
                    <a:pos x="2" y="7"/>
                  </a:cxn>
                  <a:cxn ang="0">
                    <a:pos x="24" y="37"/>
                  </a:cxn>
                  <a:cxn ang="0">
                    <a:pos x="27" y="39"/>
                  </a:cxn>
                  <a:cxn ang="0">
                    <a:pos x="29" y="39"/>
                  </a:cxn>
                  <a:cxn ang="0">
                    <a:pos x="32" y="37"/>
                  </a:cxn>
                  <a:cxn ang="0">
                    <a:pos x="34" y="34"/>
                  </a:cxn>
                  <a:cxn ang="0">
                    <a:pos x="34" y="32"/>
                  </a:cxn>
                  <a:cxn ang="0">
                    <a:pos x="32" y="30"/>
                  </a:cxn>
                  <a:cxn ang="0">
                    <a:pos x="10" y="0"/>
                  </a:cxn>
                </a:cxnLst>
                <a:rect l="txL" t="txT" r="txR" b="txB"/>
                <a:pathLst>
                  <a:path w="34" h="39">
                    <a:moveTo>
                      <a:pt x="10" y="0"/>
                    </a:moveTo>
                    <a:lnTo>
                      <a:pt x="7" y="0"/>
                    </a:lnTo>
                    <a:lnTo>
                      <a:pt x="5" y="0"/>
                    </a:lnTo>
                    <a:lnTo>
                      <a:pt x="2" y="0"/>
                    </a:lnTo>
                    <a:lnTo>
                      <a:pt x="0" y="3"/>
                    </a:lnTo>
                    <a:lnTo>
                      <a:pt x="0" y="5"/>
                    </a:lnTo>
                    <a:lnTo>
                      <a:pt x="2" y="7"/>
                    </a:lnTo>
                    <a:lnTo>
                      <a:pt x="24" y="37"/>
                    </a:lnTo>
                    <a:lnTo>
                      <a:pt x="27" y="39"/>
                    </a:lnTo>
                    <a:lnTo>
                      <a:pt x="29" y="39"/>
                    </a:lnTo>
                    <a:lnTo>
                      <a:pt x="32" y="37"/>
                    </a:lnTo>
                    <a:lnTo>
                      <a:pt x="34" y="34"/>
                    </a:lnTo>
                    <a:lnTo>
                      <a:pt x="34" y="32"/>
                    </a:lnTo>
                    <a:lnTo>
                      <a:pt x="32" y="30"/>
                    </a:lnTo>
                    <a:lnTo>
                      <a:pt x="10" y="0"/>
                    </a:lnTo>
                    <a:close/>
                  </a:path>
                </a:pathLst>
              </a:custGeom>
              <a:solidFill>
                <a:srgbClr val="000000">
                  <a:alpha val="100000"/>
                </a:srgbClr>
              </a:solidFill>
              <a:ln w="9525">
                <a:noFill/>
              </a:ln>
            </p:spPr>
            <p:txBody>
              <a:bodyPr/>
              <a:lstStyle/>
              <a:p>
                <a:endParaRPr lang="zh-CN" altLang="en-US"/>
              </a:p>
            </p:txBody>
          </p:sp>
          <p:sp>
            <p:nvSpPr>
              <p:cNvPr id="602406" name="Freeform 108"/>
              <p:cNvSpPr/>
              <p:nvPr>
                <p:custDataLst>
                  <p:tags r:id="rId124"/>
                </p:custDataLst>
              </p:nvPr>
            </p:nvSpPr>
            <p:spPr>
              <a:xfrm>
                <a:off x="5323" y="1244"/>
                <a:ext cx="32" cy="39"/>
              </a:xfrm>
              <a:custGeom>
                <a:avLst/>
                <a:gdLst>
                  <a:gd name="txL" fmla="*/ 0 w 32"/>
                  <a:gd name="txT" fmla="*/ 0 h 39"/>
                  <a:gd name="txR" fmla="*/ 32 w 32"/>
                  <a:gd name="txB" fmla="*/ 39 h 39"/>
                </a:gdLst>
                <a:ahLst/>
                <a:cxnLst>
                  <a:cxn ang="0">
                    <a:pos x="7" y="3"/>
                  </a:cxn>
                  <a:cxn ang="0">
                    <a:pos x="5" y="0"/>
                  </a:cxn>
                  <a:cxn ang="0">
                    <a:pos x="2" y="0"/>
                  </a:cxn>
                  <a:cxn ang="0">
                    <a:pos x="0" y="3"/>
                  </a:cxn>
                  <a:cxn ang="0">
                    <a:pos x="0" y="5"/>
                  </a:cxn>
                  <a:cxn ang="0">
                    <a:pos x="0" y="7"/>
                  </a:cxn>
                  <a:cxn ang="0">
                    <a:pos x="0" y="9"/>
                  </a:cxn>
                  <a:cxn ang="0">
                    <a:pos x="22" y="39"/>
                  </a:cxn>
                  <a:cxn ang="0">
                    <a:pos x="25" y="39"/>
                  </a:cxn>
                  <a:cxn ang="0">
                    <a:pos x="27" y="39"/>
                  </a:cxn>
                  <a:cxn ang="0">
                    <a:pos x="30" y="39"/>
                  </a:cxn>
                  <a:cxn ang="0">
                    <a:pos x="32" y="37"/>
                  </a:cxn>
                  <a:cxn ang="0">
                    <a:pos x="32" y="34"/>
                  </a:cxn>
                  <a:cxn ang="0">
                    <a:pos x="30" y="32"/>
                  </a:cxn>
                  <a:cxn ang="0">
                    <a:pos x="7" y="3"/>
                  </a:cxn>
                </a:cxnLst>
                <a:rect l="txL" t="txT" r="txR" b="txB"/>
                <a:pathLst>
                  <a:path w="32" h="39">
                    <a:moveTo>
                      <a:pt x="7" y="3"/>
                    </a:moveTo>
                    <a:lnTo>
                      <a:pt x="5" y="0"/>
                    </a:lnTo>
                    <a:lnTo>
                      <a:pt x="2" y="0"/>
                    </a:lnTo>
                    <a:lnTo>
                      <a:pt x="0" y="3"/>
                    </a:lnTo>
                    <a:lnTo>
                      <a:pt x="0" y="5"/>
                    </a:lnTo>
                    <a:lnTo>
                      <a:pt x="0" y="7"/>
                    </a:lnTo>
                    <a:lnTo>
                      <a:pt x="0" y="9"/>
                    </a:lnTo>
                    <a:lnTo>
                      <a:pt x="22" y="39"/>
                    </a:lnTo>
                    <a:lnTo>
                      <a:pt x="25" y="39"/>
                    </a:lnTo>
                    <a:lnTo>
                      <a:pt x="27" y="39"/>
                    </a:lnTo>
                    <a:lnTo>
                      <a:pt x="30" y="39"/>
                    </a:lnTo>
                    <a:lnTo>
                      <a:pt x="32" y="37"/>
                    </a:lnTo>
                    <a:lnTo>
                      <a:pt x="32" y="34"/>
                    </a:lnTo>
                    <a:lnTo>
                      <a:pt x="30" y="32"/>
                    </a:lnTo>
                    <a:lnTo>
                      <a:pt x="7" y="3"/>
                    </a:lnTo>
                    <a:close/>
                  </a:path>
                </a:pathLst>
              </a:custGeom>
              <a:solidFill>
                <a:srgbClr val="000000">
                  <a:alpha val="100000"/>
                </a:srgbClr>
              </a:solidFill>
              <a:ln w="9525">
                <a:noFill/>
              </a:ln>
            </p:spPr>
            <p:txBody>
              <a:bodyPr/>
              <a:lstStyle/>
              <a:p>
                <a:endParaRPr lang="zh-CN" altLang="en-US"/>
              </a:p>
            </p:txBody>
          </p:sp>
          <p:sp>
            <p:nvSpPr>
              <p:cNvPr id="602407" name="Freeform 109"/>
              <p:cNvSpPr/>
              <p:nvPr>
                <p:custDataLst>
                  <p:tags r:id="rId125"/>
                </p:custDataLst>
              </p:nvPr>
            </p:nvSpPr>
            <p:spPr>
              <a:xfrm>
                <a:off x="5363" y="1297"/>
                <a:ext cx="32" cy="38"/>
              </a:xfrm>
              <a:custGeom>
                <a:avLst/>
                <a:gdLst>
                  <a:gd name="txL" fmla="*/ 0 w 32"/>
                  <a:gd name="txT" fmla="*/ 0 h 38"/>
                  <a:gd name="txR" fmla="*/ 32 w 32"/>
                  <a:gd name="txB" fmla="*/ 38 h 38"/>
                </a:gdLst>
                <a:ahLst/>
                <a:cxnLst>
                  <a:cxn ang="0">
                    <a:pos x="7" y="2"/>
                  </a:cxn>
                  <a:cxn ang="0">
                    <a:pos x="5" y="0"/>
                  </a:cxn>
                  <a:cxn ang="0">
                    <a:pos x="2" y="0"/>
                  </a:cxn>
                  <a:cxn ang="0">
                    <a:pos x="0" y="2"/>
                  </a:cxn>
                  <a:cxn ang="0">
                    <a:pos x="0" y="4"/>
                  </a:cxn>
                  <a:cxn ang="0">
                    <a:pos x="0" y="6"/>
                  </a:cxn>
                  <a:cxn ang="0">
                    <a:pos x="0" y="9"/>
                  </a:cxn>
                  <a:cxn ang="0">
                    <a:pos x="25" y="38"/>
                  </a:cxn>
                  <a:cxn ang="0">
                    <a:pos x="27" y="38"/>
                  </a:cxn>
                  <a:cxn ang="0">
                    <a:pos x="30" y="38"/>
                  </a:cxn>
                  <a:cxn ang="0">
                    <a:pos x="32" y="38"/>
                  </a:cxn>
                  <a:cxn ang="0">
                    <a:pos x="32" y="36"/>
                  </a:cxn>
                  <a:cxn ang="0">
                    <a:pos x="32" y="34"/>
                  </a:cxn>
                  <a:cxn ang="0">
                    <a:pos x="32" y="31"/>
                  </a:cxn>
                  <a:cxn ang="0">
                    <a:pos x="7" y="2"/>
                  </a:cxn>
                </a:cxnLst>
                <a:rect l="txL" t="txT" r="txR" b="txB"/>
                <a:pathLst>
                  <a:path w="32" h="38">
                    <a:moveTo>
                      <a:pt x="7" y="2"/>
                    </a:moveTo>
                    <a:lnTo>
                      <a:pt x="5" y="0"/>
                    </a:lnTo>
                    <a:lnTo>
                      <a:pt x="2" y="0"/>
                    </a:lnTo>
                    <a:lnTo>
                      <a:pt x="0" y="2"/>
                    </a:lnTo>
                    <a:lnTo>
                      <a:pt x="0" y="4"/>
                    </a:lnTo>
                    <a:lnTo>
                      <a:pt x="0" y="6"/>
                    </a:lnTo>
                    <a:lnTo>
                      <a:pt x="0" y="9"/>
                    </a:lnTo>
                    <a:lnTo>
                      <a:pt x="25" y="38"/>
                    </a:lnTo>
                    <a:lnTo>
                      <a:pt x="27" y="38"/>
                    </a:lnTo>
                    <a:lnTo>
                      <a:pt x="30" y="38"/>
                    </a:lnTo>
                    <a:lnTo>
                      <a:pt x="32" y="38"/>
                    </a:lnTo>
                    <a:lnTo>
                      <a:pt x="32" y="36"/>
                    </a:lnTo>
                    <a:lnTo>
                      <a:pt x="32" y="34"/>
                    </a:lnTo>
                    <a:lnTo>
                      <a:pt x="32" y="31"/>
                    </a:lnTo>
                    <a:lnTo>
                      <a:pt x="7" y="2"/>
                    </a:lnTo>
                    <a:close/>
                  </a:path>
                </a:pathLst>
              </a:custGeom>
              <a:solidFill>
                <a:srgbClr val="000000">
                  <a:alpha val="100000"/>
                </a:srgbClr>
              </a:solidFill>
              <a:ln w="9525">
                <a:noFill/>
              </a:ln>
            </p:spPr>
            <p:txBody>
              <a:bodyPr/>
              <a:lstStyle/>
              <a:p>
                <a:endParaRPr lang="zh-CN" altLang="en-US"/>
              </a:p>
            </p:txBody>
          </p:sp>
          <p:sp>
            <p:nvSpPr>
              <p:cNvPr id="602408" name="Freeform 110"/>
              <p:cNvSpPr/>
              <p:nvPr>
                <p:custDataLst>
                  <p:tags r:id="rId126"/>
                </p:custDataLst>
              </p:nvPr>
            </p:nvSpPr>
            <p:spPr>
              <a:xfrm>
                <a:off x="5403" y="1349"/>
                <a:ext cx="34" cy="38"/>
              </a:xfrm>
              <a:custGeom>
                <a:avLst/>
                <a:gdLst>
                  <a:gd name="txL" fmla="*/ 0 w 34"/>
                  <a:gd name="txT" fmla="*/ 0 h 38"/>
                  <a:gd name="txR" fmla="*/ 34 w 34"/>
                  <a:gd name="txB" fmla="*/ 38 h 38"/>
                </a:gdLst>
                <a:ahLst/>
                <a:cxnLst>
                  <a:cxn ang="0">
                    <a:pos x="9" y="0"/>
                  </a:cxn>
                  <a:cxn ang="0">
                    <a:pos x="7" y="0"/>
                  </a:cxn>
                  <a:cxn ang="0">
                    <a:pos x="4" y="0"/>
                  </a:cxn>
                  <a:cxn ang="0">
                    <a:pos x="2" y="0"/>
                  </a:cxn>
                  <a:cxn ang="0">
                    <a:pos x="0" y="2"/>
                  </a:cxn>
                  <a:cxn ang="0">
                    <a:pos x="0" y="4"/>
                  </a:cxn>
                  <a:cxn ang="0">
                    <a:pos x="2" y="7"/>
                  </a:cxn>
                  <a:cxn ang="0">
                    <a:pos x="24" y="36"/>
                  </a:cxn>
                  <a:cxn ang="0">
                    <a:pos x="27" y="38"/>
                  </a:cxn>
                  <a:cxn ang="0">
                    <a:pos x="29" y="38"/>
                  </a:cxn>
                  <a:cxn ang="0">
                    <a:pos x="32" y="36"/>
                  </a:cxn>
                  <a:cxn ang="0">
                    <a:pos x="34" y="34"/>
                  </a:cxn>
                  <a:cxn ang="0">
                    <a:pos x="34" y="32"/>
                  </a:cxn>
                  <a:cxn ang="0">
                    <a:pos x="32" y="29"/>
                  </a:cxn>
                  <a:cxn ang="0">
                    <a:pos x="9" y="0"/>
                  </a:cxn>
                </a:cxnLst>
                <a:rect l="txL" t="txT" r="txR" b="txB"/>
                <a:pathLst>
                  <a:path w="34" h="38">
                    <a:moveTo>
                      <a:pt x="9" y="0"/>
                    </a:moveTo>
                    <a:lnTo>
                      <a:pt x="7" y="0"/>
                    </a:lnTo>
                    <a:lnTo>
                      <a:pt x="4" y="0"/>
                    </a:lnTo>
                    <a:lnTo>
                      <a:pt x="2" y="0"/>
                    </a:lnTo>
                    <a:lnTo>
                      <a:pt x="0" y="2"/>
                    </a:lnTo>
                    <a:lnTo>
                      <a:pt x="0" y="4"/>
                    </a:lnTo>
                    <a:lnTo>
                      <a:pt x="2" y="7"/>
                    </a:lnTo>
                    <a:lnTo>
                      <a:pt x="24" y="36"/>
                    </a:lnTo>
                    <a:lnTo>
                      <a:pt x="27" y="38"/>
                    </a:lnTo>
                    <a:lnTo>
                      <a:pt x="29" y="38"/>
                    </a:lnTo>
                    <a:lnTo>
                      <a:pt x="32" y="36"/>
                    </a:lnTo>
                    <a:lnTo>
                      <a:pt x="34" y="34"/>
                    </a:lnTo>
                    <a:lnTo>
                      <a:pt x="34" y="32"/>
                    </a:lnTo>
                    <a:lnTo>
                      <a:pt x="32" y="29"/>
                    </a:lnTo>
                    <a:lnTo>
                      <a:pt x="9" y="0"/>
                    </a:lnTo>
                    <a:close/>
                  </a:path>
                </a:pathLst>
              </a:custGeom>
              <a:solidFill>
                <a:srgbClr val="000000">
                  <a:alpha val="100000"/>
                </a:srgbClr>
              </a:solidFill>
              <a:ln w="9525">
                <a:noFill/>
              </a:ln>
            </p:spPr>
            <p:txBody>
              <a:bodyPr/>
              <a:lstStyle/>
              <a:p>
                <a:endParaRPr lang="zh-CN" altLang="en-US"/>
              </a:p>
            </p:txBody>
          </p:sp>
        </p:grpSp>
        <p:sp>
          <p:nvSpPr>
            <p:cNvPr id="602176" name="Rectangle 112"/>
            <p:cNvSpPr/>
            <p:nvPr>
              <p:custDataLst>
                <p:tags r:id="rId31"/>
              </p:custDataLst>
            </p:nvPr>
          </p:nvSpPr>
          <p:spPr>
            <a:xfrm>
              <a:off x="1056" y="3056"/>
              <a:ext cx="73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77" name="Rectangle 113"/>
            <p:cNvSpPr/>
            <p:nvPr/>
          </p:nvSpPr>
          <p:spPr>
            <a:xfrm>
              <a:off x="1377" y="3117"/>
              <a:ext cx="84"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A</a:t>
              </a:r>
            </a:p>
          </p:txBody>
        </p:sp>
        <p:sp>
          <p:nvSpPr>
            <p:cNvPr id="602178" name="Rectangle 114"/>
            <p:cNvSpPr/>
            <p:nvPr/>
          </p:nvSpPr>
          <p:spPr>
            <a:xfrm>
              <a:off x="1469" y="3117"/>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79" name="Rectangle 115"/>
            <p:cNvSpPr/>
            <p:nvPr>
              <p:custDataLst>
                <p:tags r:id="rId32"/>
              </p:custDataLst>
            </p:nvPr>
          </p:nvSpPr>
          <p:spPr>
            <a:xfrm>
              <a:off x="616" y="3054"/>
              <a:ext cx="325"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80" name="Rectangle 116"/>
            <p:cNvSpPr/>
            <p:nvPr/>
          </p:nvSpPr>
          <p:spPr>
            <a:xfrm>
              <a:off x="730" y="3115"/>
              <a:ext cx="84"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A</a:t>
              </a:r>
            </a:p>
          </p:txBody>
        </p:sp>
        <p:sp>
          <p:nvSpPr>
            <p:cNvPr id="602181" name="Rectangle 117"/>
            <p:cNvSpPr/>
            <p:nvPr/>
          </p:nvSpPr>
          <p:spPr>
            <a:xfrm>
              <a:off x="822" y="311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82" name="Rectangle 118"/>
            <p:cNvSpPr/>
            <p:nvPr>
              <p:custDataLst>
                <p:tags r:id="rId33"/>
              </p:custDataLst>
            </p:nvPr>
          </p:nvSpPr>
          <p:spPr>
            <a:xfrm>
              <a:off x="168" y="3054"/>
              <a:ext cx="32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83" name="Rectangle 119"/>
            <p:cNvSpPr/>
            <p:nvPr/>
          </p:nvSpPr>
          <p:spPr>
            <a:xfrm>
              <a:off x="282" y="3115"/>
              <a:ext cx="84"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A</a:t>
              </a:r>
            </a:p>
          </p:txBody>
        </p:sp>
        <p:sp>
          <p:nvSpPr>
            <p:cNvPr id="602184" name="Rectangle 120"/>
            <p:cNvSpPr/>
            <p:nvPr/>
          </p:nvSpPr>
          <p:spPr>
            <a:xfrm>
              <a:off x="374" y="311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85" name="Rectangle 121"/>
            <p:cNvSpPr/>
            <p:nvPr>
              <p:custDataLst>
                <p:tags r:id="rId34"/>
              </p:custDataLst>
            </p:nvPr>
          </p:nvSpPr>
          <p:spPr>
            <a:xfrm>
              <a:off x="1775" y="3054"/>
              <a:ext cx="32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86" name="Rectangle 122"/>
            <p:cNvSpPr/>
            <p:nvPr/>
          </p:nvSpPr>
          <p:spPr>
            <a:xfrm>
              <a:off x="1889" y="3115"/>
              <a:ext cx="84"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A</a:t>
              </a:r>
            </a:p>
          </p:txBody>
        </p:sp>
        <p:sp>
          <p:nvSpPr>
            <p:cNvPr id="602187" name="Rectangle 123"/>
            <p:cNvSpPr/>
            <p:nvPr/>
          </p:nvSpPr>
          <p:spPr>
            <a:xfrm>
              <a:off x="1981" y="311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88" name="Rectangle 124"/>
            <p:cNvSpPr/>
            <p:nvPr>
              <p:custDataLst>
                <p:tags r:id="rId35"/>
              </p:custDataLst>
            </p:nvPr>
          </p:nvSpPr>
          <p:spPr>
            <a:xfrm>
              <a:off x="1245" y="1022"/>
              <a:ext cx="31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89" name="Rectangle 125"/>
            <p:cNvSpPr/>
            <p:nvPr/>
          </p:nvSpPr>
          <p:spPr>
            <a:xfrm>
              <a:off x="1357" y="1083"/>
              <a:ext cx="75"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B</a:t>
              </a:r>
            </a:p>
          </p:txBody>
        </p:sp>
        <p:sp>
          <p:nvSpPr>
            <p:cNvPr id="602190" name="Rectangle 126"/>
            <p:cNvSpPr/>
            <p:nvPr/>
          </p:nvSpPr>
          <p:spPr>
            <a:xfrm>
              <a:off x="1447" y="10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91" name="Rectangle 127"/>
            <p:cNvSpPr/>
            <p:nvPr>
              <p:custDataLst>
                <p:tags r:id="rId36"/>
              </p:custDataLst>
            </p:nvPr>
          </p:nvSpPr>
          <p:spPr>
            <a:xfrm>
              <a:off x="2591" y="1521"/>
              <a:ext cx="353"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92" name="Rectangle 128"/>
            <p:cNvSpPr/>
            <p:nvPr/>
          </p:nvSpPr>
          <p:spPr>
            <a:xfrm>
              <a:off x="2688" y="15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93" name="Rectangle 129"/>
            <p:cNvSpPr/>
            <p:nvPr/>
          </p:nvSpPr>
          <p:spPr>
            <a:xfrm>
              <a:off x="2753" y="1583"/>
              <a:ext cx="75"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B</a:t>
              </a:r>
            </a:p>
          </p:txBody>
        </p:sp>
        <p:sp>
          <p:nvSpPr>
            <p:cNvPr id="602194" name="Rectangle 130"/>
            <p:cNvSpPr/>
            <p:nvPr/>
          </p:nvSpPr>
          <p:spPr>
            <a:xfrm>
              <a:off x="2842" y="15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95" name="Rectangle 131"/>
            <p:cNvSpPr/>
            <p:nvPr>
              <p:custDataLst>
                <p:tags r:id="rId37"/>
              </p:custDataLst>
            </p:nvPr>
          </p:nvSpPr>
          <p:spPr>
            <a:xfrm>
              <a:off x="616" y="1487"/>
              <a:ext cx="31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96" name="Rectangle 132"/>
            <p:cNvSpPr/>
            <p:nvPr/>
          </p:nvSpPr>
          <p:spPr>
            <a:xfrm>
              <a:off x="727" y="1548"/>
              <a:ext cx="80"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C</a:t>
              </a:r>
            </a:p>
          </p:txBody>
        </p:sp>
        <p:sp>
          <p:nvSpPr>
            <p:cNvPr id="602197" name="Rectangle 133"/>
            <p:cNvSpPr/>
            <p:nvPr/>
          </p:nvSpPr>
          <p:spPr>
            <a:xfrm>
              <a:off x="815" y="1548"/>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98" name="Rectangle 134"/>
            <p:cNvSpPr/>
            <p:nvPr>
              <p:custDataLst>
                <p:tags r:id="rId38"/>
              </p:custDataLst>
            </p:nvPr>
          </p:nvSpPr>
          <p:spPr>
            <a:xfrm>
              <a:off x="3208" y="1022"/>
              <a:ext cx="31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99" name="Rectangle 135"/>
            <p:cNvSpPr/>
            <p:nvPr/>
          </p:nvSpPr>
          <p:spPr>
            <a:xfrm>
              <a:off x="3320" y="1083"/>
              <a:ext cx="80"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C</a:t>
              </a:r>
            </a:p>
          </p:txBody>
        </p:sp>
        <p:sp>
          <p:nvSpPr>
            <p:cNvPr id="602200" name="Rectangle 136"/>
            <p:cNvSpPr/>
            <p:nvPr/>
          </p:nvSpPr>
          <p:spPr>
            <a:xfrm>
              <a:off x="3407" y="10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01" name="Rectangle 137"/>
            <p:cNvSpPr/>
            <p:nvPr>
              <p:custDataLst>
                <p:tags r:id="rId39"/>
              </p:custDataLst>
            </p:nvPr>
          </p:nvSpPr>
          <p:spPr>
            <a:xfrm>
              <a:off x="1282" y="1871"/>
              <a:ext cx="316" cy="222"/>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02" name="Rectangle 138"/>
            <p:cNvSpPr/>
            <p:nvPr/>
          </p:nvSpPr>
          <p:spPr>
            <a:xfrm>
              <a:off x="1394" y="1932"/>
              <a:ext cx="80"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C</a:t>
              </a:r>
            </a:p>
          </p:txBody>
        </p:sp>
        <p:sp>
          <p:nvSpPr>
            <p:cNvPr id="602203" name="Rectangle 139"/>
            <p:cNvSpPr/>
            <p:nvPr/>
          </p:nvSpPr>
          <p:spPr>
            <a:xfrm>
              <a:off x="1481" y="19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04" name="Rectangle 140"/>
            <p:cNvSpPr/>
            <p:nvPr>
              <p:custDataLst>
                <p:tags r:id="rId40"/>
              </p:custDataLst>
            </p:nvPr>
          </p:nvSpPr>
          <p:spPr>
            <a:xfrm>
              <a:off x="1810" y="2422"/>
              <a:ext cx="316" cy="223"/>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05" name="Rectangle 141"/>
            <p:cNvSpPr/>
            <p:nvPr/>
          </p:nvSpPr>
          <p:spPr>
            <a:xfrm>
              <a:off x="1922" y="2484"/>
              <a:ext cx="80"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C</a:t>
              </a:r>
            </a:p>
          </p:txBody>
        </p:sp>
        <p:sp>
          <p:nvSpPr>
            <p:cNvPr id="602206" name="Rectangle 142"/>
            <p:cNvSpPr/>
            <p:nvPr/>
          </p:nvSpPr>
          <p:spPr>
            <a:xfrm>
              <a:off x="2009" y="2484"/>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07" name="Rectangle 143"/>
            <p:cNvSpPr/>
            <p:nvPr>
              <p:custDataLst>
                <p:tags r:id="rId41"/>
              </p:custDataLst>
            </p:nvPr>
          </p:nvSpPr>
          <p:spPr>
            <a:xfrm>
              <a:off x="693" y="2422"/>
              <a:ext cx="326" cy="223"/>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08" name="Rectangle 144"/>
            <p:cNvSpPr/>
            <p:nvPr/>
          </p:nvSpPr>
          <p:spPr>
            <a:xfrm>
              <a:off x="807" y="2484"/>
              <a:ext cx="92"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D</a:t>
              </a:r>
            </a:p>
          </p:txBody>
        </p:sp>
        <p:sp>
          <p:nvSpPr>
            <p:cNvPr id="602209" name="Rectangle 145"/>
            <p:cNvSpPr/>
            <p:nvPr/>
          </p:nvSpPr>
          <p:spPr>
            <a:xfrm>
              <a:off x="902" y="2484"/>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10" name="Rectangle 146"/>
            <p:cNvSpPr/>
            <p:nvPr>
              <p:custDataLst>
                <p:tags r:id="rId42"/>
              </p:custDataLst>
            </p:nvPr>
          </p:nvSpPr>
          <p:spPr>
            <a:xfrm>
              <a:off x="235" y="1871"/>
              <a:ext cx="323" cy="222"/>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11" name="Rectangle 147"/>
            <p:cNvSpPr/>
            <p:nvPr/>
          </p:nvSpPr>
          <p:spPr>
            <a:xfrm>
              <a:off x="349" y="1932"/>
              <a:ext cx="92"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D</a:t>
              </a:r>
            </a:p>
          </p:txBody>
        </p:sp>
        <p:sp>
          <p:nvSpPr>
            <p:cNvPr id="602212" name="Rectangle 148"/>
            <p:cNvSpPr/>
            <p:nvPr/>
          </p:nvSpPr>
          <p:spPr>
            <a:xfrm>
              <a:off x="444" y="19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13" name="Rectangle 149"/>
            <p:cNvSpPr/>
            <p:nvPr>
              <p:custDataLst>
                <p:tags r:id="rId43"/>
              </p:custDataLst>
            </p:nvPr>
          </p:nvSpPr>
          <p:spPr>
            <a:xfrm>
              <a:off x="3248" y="1521"/>
              <a:ext cx="323"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14" name="Rectangle 150"/>
            <p:cNvSpPr/>
            <p:nvPr/>
          </p:nvSpPr>
          <p:spPr>
            <a:xfrm>
              <a:off x="3362" y="1583"/>
              <a:ext cx="92"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D</a:t>
              </a:r>
            </a:p>
          </p:txBody>
        </p:sp>
        <p:sp>
          <p:nvSpPr>
            <p:cNvPr id="602215" name="Rectangle 151"/>
            <p:cNvSpPr/>
            <p:nvPr/>
          </p:nvSpPr>
          <p:spPr>
            <a:xfrm>
              <a:off x="3457" y="15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16" name="Oval 152"/>
            <p:cNvSpPr/>
            <p:nvPr>
              <p:custDataLst>
                <p:tags r:id="rId44"/>
              </p:custDataLst>
            </p:nvPr>
          </p:nvSpPr>
          <p:spPr>
            <a:xfrm>
              <a:off x="4504" y="1108"/>
              <a:ext cx="135"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602217" name="Group 158"/>
            <p:cNvGrpSpPr/>
            <p:nvPr/>
          </p:nvGrpSpPr>
          <p:grpSpPr>
            <a:xfrm>
              <a:off x="4377" y="1153"/>
              <a:ext cx="197" cy="246"/>
              <a:chOff x="4377" y="1153"/>
              <a:chExt cx="197" cy="246"/>
            </a:xfrm>
          </p:grpSpPr>
          <p:sp>
            <p:nvSpPr>
              <p:cNvPr id="602399" name="Freeform 153"/>
              <p:cNvSpPr/>
              <p:nvPr>
                <p:custDataLst>
                  <p:tags r:id="rId117"/>
                </p:custDataLst>
              </p:nvPr>
            </p:nvSpPr>
            <p:spPr>
              <a:xfrm>
                <a:off x="4542" y="1153"/>
                <a:ext cx="32" cy="39"/>
              </a:xfrm>
              <a:custGeom>
                <a:avLst/>
                <a:gdLst>
                  <a:gd name="txL" fmla="*/ 0 w 32"/>
                  <a:gd name="txT" fmla="*/ 0 h 39"/>
                  <a:gd name="txR" fmla="*/ 32 w 32"/>
                  <a:gd name="txB" fmla="*/ 39 h 39"/>
                </a:gdLst>
                <a:ahLst/>
                <a:cxnLst>
                  <a:cxn ang="0">
                    <a:pos x="32" y="10"/>
                  </a:cxn>
                  <a:cxn ang="0">
                    <a:pos x="32" y="5"/>
                  </a:cxn>
                  <a:cxn ang="0">
                    <a:pos x="32" y="5"/>
                  </a:cxn>
                  <a:cxn ang="0">
                    <a:pos x="30" y="3"/>
                  </a:cxn>
                  <a:cxn ang="0">
                    <a:pos x="27" y="0"/>
                  </a:cxn>
                  <a:cxn ang="0">
                    <a:pos x="27" y="0"/>
                  </a:cxn>
                  <a:cxn ang="0">
                    <a:pos x="25" y="3"/>
                  </a:cxn>
                  <a:cxn ang="0">
                    <a:pos x="0" y="30"/>
                  </a:cxn>
                  <a:cxn ang="0">
                    <a:pos x="0" y="32"/>
                  </a:cxn>
                  <a:cxn ang="0">
                    <a:pos x="0" y="35"/>
                  </a:cxn>
                  <a:cxn ang="0">
                    <a:pos x="0" y="37"/>
                  </a:cxn>
                  <a:cxn ang="0">
                    <a:pos x="2" y="39"/>
                  </a:cxn>
                  <a:cxn ang="0">
                    <a:pos x="5" y="39"/>
                  </a:cxn>
                  <a:cxn ang="0">
                    <a:pos x="7" y="37"/>
                  </a:cxn>
                  <a:cxn ang="0">
                    <a:pos x="32" y="10"/>
                  </a:cxn>
                </a:cxnLst>
                <a:rect l="txL" t="txT" r="txR" b="txB"/>
                <a:pathLst>
                  <a:path w="32" h="39">
                    <a:moveTo>
                      <a:pt x="32" y="10"/>
                    </a:moveTo>
                    <a:lnTo>
                      <a:pt x="32" y="5"/>
                    </a:lnTo>
                    <a:lnTo>
                      <a:pt x="30" y="3"/>
                    </a:lnTo>
                    <a:lnTo>
                      <a:pt x="27" y="0"/>
                    </a:lnTo>
                    <a:lnTo>
                      <a:pt x="25" y="3"/>
                    </a:lnTo>
                    <a:lnTo>
                      <a:pt x="0" y="30"/>
                    </a:lnTo>
                    <a:lnTo>
                      <a:pt x="0" y="32"/>
                    </a:lnTo>
                    <a:lnTo>
                      <a:pt x="0" y="35"/>
                    </a:lnTo>
                    <a:lnTo>
                      <a:pt x="0" y="37"/>
                    </a:lnTo>
                    <a:lnTo>
                      <a:pt x="2" y="39"/>
                    </a:lnTo>
                    <a:lnTo>
                      <a:pt x="5" y="39"/>
                    </a:lnTo>
                    <a:lnTo>
                      <a:pt x="7" y="37"/>
                    </a:lnTo>
                    <a:lnTo>
                      <a:pt x="32" y="10"/>
                    </a:lnTo>
                    <a:close/>
                  </a:path>
                </a:pathLst>
              </a:custGeom>
              <a:solidFill>
                <a:srgbClr val="000000">
                  <a:alpha val="100000"/>
                </a:srgbClr>
              </a:solidFill>
              <a:ln w="9525">
                <a:noFill/>
              </a:ln>
            </p:spPr>
            <p:txBody>
              <a:bodyPr/>
              <a:lstStyle/>
              <a:p>
                <a:endParaRPr lang="zh-CN" altLang="en-US"/>
              </a:p>
            </p:txBody>
          </p:sp>
          <p:sp>
            <p:nvSpPr>
              <p:cNvPr id="602400" name="Freeform 154"/>
              <p:cNvSpPr/>
              <p:nvPr>
                <p:custDataLst>
                  <p:tags r:id="rId118"/>
                </p:custDataLst>
              </p:nvPr>
            </p:nvSpPr>
            <p:spPr>
              <a:xfrm>
                <a:off x="4499" y="1206"/>
                <a:ext cx="35" cy="38"/>
              </a:xfrm>
              <a:custGeom>
                <a:avLst/>
                <a:gdLst>
                  <a:gd name="txL" fmla="*/ 0 w 35"/>
                  <a:gd name="txT" fmla="*/ 0 h 38"/>
                  <a:gd name="txR" fmla="*/ 35 w 35"/>
                  <a:gd name="txB" fmla="*/ 38 h 38"/>
                </a:gdLst>
                <a:ahLst/>
                <a:cxnLst>
                  <a:cxn ang="0">
                    <a:pos x="33" y="7"/>
                  </a:cxn>
                  <a:cxn ang="0">
                    <a:pos x="35" y="4"/>
                  </a:cxn>
                  <a:cxn ang="0">
                    <a:pos x="35" y="2"/>
                  </a:cxn>
                  <a:cxn ang="0">
                    <a:pos x="33" y="0"/>
                  </a:cxn>
                  <a:cxn ang="0">
                    <a:pos x="30" y="0"/>
                  </a:cxn>
                  <a:cxn ang="0">
                    <a:pos x="28" y="0"/>
                  </a:cxn>
                  <a:cxn ang="0">
                    <a:pos x="25" y="0"/>
                  </a:cxn>
                  <a:cxn ang="0">
                    <a:pos x="3" y="29"/>
                  </a:cxn>
                  <a:cxn ang="0">
                    <a:pos x="0" y="31"/>
                  </a:cxn>
                  <a:cxn ang="0">
                    <a:pos x="0" y="34"/>
                  </a:cxn>
                  <a:cxn ang="0">
                    <a:pos x="3" y="36"/>
                  </a:cxn>
                  <a:cxn ang="0">
                    <a:pos x="5" y="38"/>
                  </a:cxn>
                  <a:cxn ang="0">
                    <a:pos x="8" y="38"/>
                  </a:cxn>
                  <a:cxn ang="0">
                    <a:pos x="10" y="36"/>
                  </a:cxn>
                  <a:cxn ang="0">
                    <a:pos x="33" y="7"/>
                  </a:cxn>
                </a:cxnLst>
                <a:rect l="txL" t="txT" r="txR" b="txB"/>
                <a:pathLst>
                  <a:path w="35" h="38">
                    <a:moveTo>
                      <a:pt x="33" y="7"/>
                    </a:moveTo>
                    <a:lnTo>
                      <a:pt x="35" y="4"/>
                    </a:lnTo>
                    <a:lnTo>
                      <a:pt x="35" y="2"/>
                    </a:lnTo>
                    <a:lnTo>
                      <a:pt x="33" y="0"/>
                    </a:lnTo>
                    <a:lnTo>
                      <a:pt x="30" y="0"/>
                    </a:lnTo>
                    <a:lnTo>
                      <a:pt x="28" y="0"/>
                    </a:lnTo>
                    <a:lnTo>
                      <a:pt x="25" y="0"/>
                    </a:lnTo>
                    <a:lnTo>
                      <a:pt x="3" y="29"/>
                    </a:lnTo>
                    <a:lnTo>
                      <a:pt x="0" y="31"/>
                    </a:lnTo>
                    <a:lnTo>
                      <a:pt x="0" y="34"/>
                    </a:lnTo>
                    <a:lnTo>
                      <a:pt x="3" y="36"/>
                    </a:lnTo>
                    <a:lnTo>
                      <a:pt x="5" y="38"/>
                    </a:lnTo>
                    <a:lnTo>
                      <a:pt x="8" y="38"/>
                    </a:lnTo>
                    <a:lnTo>
                      <a:pt x="10" y="36"/>
                    </a:lnTo>
                    <a:lnTo>
                      <a:pt x="33" y="7"/>
                    </a:lnTo>
                    <a:close/>
                  </a:path>
                </a:pathLst>
              </a:custGeom>
              <a:solidFill>
                <a:srgbClr val="000000">
                  <a:alpha val="100000"/>
                </a:srgbClr>
              </a:solidFill>
              <a:ln w="9525">
                <a:noFill/>
              </a:ln>
            </p:spPr>
            <p:txBody>
              <a:bodyPr/>
              <a:lstStyle/>
              <a:p>
                <a:endParaRPr lang="zh-CN" altLang="en-US"/>
              </a:p>
            </p:txBody>
          </p:sp>
          <p:sp>
            <p:nvSpPr>
              <p:cNvPr id="602401" name="Freeform 155"/>
              <p:cNvSpPr/>
              <p:nvPr>
                <p:custDataLst>
                  <p:tags r:id="rId119"/>
                </p:custDataLst>
              </p:nvPr>
            </p:nvSpPr>
            <p:spPr>
              <a:xfrm>
                <a:off x="4460" y="1256"/>
                <a:ext cx="32" cy="38"/>
              </a:xfrm>
              <a:custGeom>
                <a:avLst/>
                <a:gdLst>
                  <a:gd name="txL" fmla="*/ 0 w 32"/>
                  <a:gd name="txT" fmla="*/ 0 h 38"/>
                  <a:gd name="txR" fmla="*/ 32 w 32"/>
                  <a:gd name="txB" fmla="*/ 38 h 38"/>
                </a:gdLst>
                <a:ahLst/>
                <a:cxnLst>
                  <a:cxn ang="0">
                    <a:pos x="32" y="9"/>
                  </a:cxn>
                  <a:cxn ang="0">
                    <a:pos x="32" y="6"/>
                  </a:cxn>
                  <a:cxn ang="0">
                    <a:pos x="32" y="4"/>
                  </a:cxn>
                  <a:cxn ang="0">
                    <a:pos x="32" y="2"/>
                  </a:cxn>
                  <a:cxn ang="0">
                    <a:pos x="29" y="0"/>
                  </a:cxn>
                  <a:cxn ang="0">
                    <a:pos x="27" y="0"/>
                  </a:cxn>
                  <a:cxn ang="0">
                    <a:pos x="24" y="2"/>
                  </a:cxn>
                  <a:cxn ang="0">
                    <a:pos x="2" y="31"/>
                  </a:cxn>
                  <a:cxn ang="0">
                    <a:pos x="0" y="34"/>
                  </a:cxn>
                  <a:cxn ang="0">
                    <a:pos x="0" y="36"/>
                  </a:cxn>
                  <a:cxn ang="0">
                    <a:pos x="2" y="38"/>
                  </a:cxn>
                  <a:cxn ang="0">
                    <a:pos x="5" y="38"/>
                  </a:cxn>
                  <a:cxn ang="0">
                    <a:pos x="7" y="38"/>
                  </a:cxn>
                  <a:cxn ang="0">
                    <a:pos x="9" y="38"/>
                  </a:cxn>
                  <a:cxn ang="0">
                    <a:pos x="32" y="9"/>
                  </a:cxn>
                </a:cxnLst>
                <a:rect l="txL" t="txT" r="txR" b="txB"/>
                <a:pathLst>
                  <a:path w="32" h="38">
                    <a:moveTo>
                      <a:pt x="32" y="9"/>
                    </a:moveTo>
                    <a:lnTo>
                      <a:pt x="32" y="6"/>
                    </a:lnTo>
                    <a:lnTo>
                      <a:pt x="32" y="4"/>
                    </a:lnTo>
                    <a:lnTo>
                      <a:pt x="32" y="2"/>
                    </a:lnTo>
                    <a:lnTo>
                      <a:pt x="29" y="0"/>
                    </a:lnTo>
                    <a:lnTo>
                      <a:pt x="27" y="0"/>
                    </a:lnTo>
                    <a:lnTo>
                      <a:pt x="24" y="2"/>
                    </a:lnTo>
                    <a:lnTo>
                      <a:pt x="2" y="31"/>
                    </a:lnTo>
                    <a:lnTo>
                      <a:pt x="0" y="34"/>
                    </a:lnTo>
                    <a:lnTo>
                      <a:pt x="0" y="36"/>
                    </a:lnTo>
                    <a:lnTo>
                      <a:pt x="2" y="38"/>
                    </a:lnTo>
                    <a:lnTo>
                      <a:pt x="5" y="38"/>
                    </a:lnTo>
                    <a:lnTo>
                      <a:pt x="7" y="38"/>
                    </a:lnTo>
                    <a:lnTo>
                      <a:pt x="9" y="38"/>
                    </a:lnTo>
                    <a:lnTo>
                      <a:pt x="32" y="9"/>
                    </a:lnTo>
                    <a:close/>
                  </a:path>
                </a:pathLst>
              </a:custGeom>
              <a:solidFill>
                <a:srgbClr val="000000">
                  <a:alpha val="100000"/>
                </a:srgbClr>
              </a:solidFill>
              <a:ln w="9525">
                <a:noFill/>
              </a:ln>
            </p:spPr>
            <p:txBody>
              <a:bodyPr/>
              <a:lstStyle/>
              <a:p>
                <a:endParaRPr lang="zh-CN" altLang="en-US"/>
              </a:p>
            </p:txBody>
          </p:sp>
          <p:sp>
            <p:nvSpPr>
              <p:cNvPr id="602402" name="Freeform 156"/>
              <p:cNvSpPr/>
              <p:nvPr>
                <p:custDataLst>
                  <p:tags r:id="rId120"/>
                </p:custDataLst>
              </p:nvPr>
            </p:nvSpPr>
            <p:spPr>
              <a:xfrm>
                <a:off x="4420" y="1308"/>
                <a:ext cx="32" cy="38"/>
              </a:xfrm>
              <a:custGeom>
                <a:avLst/>
                <a:gdLst>
                  <a:gd name="txL" fmla="*/ 0 w 32"/>
                  <a:gd name="txT" fmla="*/ 0 h 38"/>
                  <a:gd name="txR" fmla="*/ 32 w 32"/>
                  <a:gd name="txB" fmla="*/ 38 h 38"/>
                </a:gdLst>
                <a:ahLst/>
                <a:cxnLst>
                  <a:cxn ang="0">
                    <a:pos x="32" y="9"/>
                  </a:cxn>
                  <a:cxn ang="0">
                    <a:pos x="32" y="7"/>
                  </a:cxn>
                  <a:cxn ang="0">
                    <a:pos x="32" y="4"/>
                  </a:cxn>
                  <a:cxn ang="0">
                    <a:pos x="32" y="2"/>
                  </a:cxn>
                  <a:cxn ang="0">
                    <a:pos x="30" y="0"/>
                  </a:cxn>
                  <a:cxn ang="0">
                    <a:pos x="27" y="0"/>
                  </a:cxn>
                  <a:cxn ang="0">
                    <a:pos x="25" y="2"/>
                  </a:cxn>
                  <a:cxn ang="0">
                    <a:pos x="0" y="32"/>
                  </a:cxn>
                  <a:cxn ang="0">
                    <a:pos x="0" y="34"/>
                  </a:cxn>
                  <a:cxn ang="0">
                    <a:pos x="0" y="36"/>
                  </a:cxn>
                  <a:cxn ang="0">
                    <a:pos x="0" y="38"/>
                  </a:cxn>
                  <a:cxn ang="0">
                    <a:pos x="2" y="38"/>
                  </a:cxn>
                  <a:cxn ang="0">
                    <a:pos x="5" y="38"/>
                  </a:cxn>
                  <a:cxn ang="0">
                    <a:pos x="7" y="38"/>
                  </a:cxn>
                  <a:cxn ang="0">
                    <a:pos x="32" y="9"/>
                  </a:cxn>
                </a:cxnLst>
                <a:rect l="txL" t="txT" r="txR" b="txB"/>
                <a:pathLst>
                  <a:path w="32" h="38">
                    <a:moveTo>
                      <a:pt x="32" y="9"/>
                    </a:moveTo>
                    <a:lnTo>
                      <a:pt x="32" y="7"/>
                    </a:lnTo>
                    <a:lnTo>
                      <a:pt x="32" y="4"/>
                    </a:lnTo>
                    <a:lnTo>
                      <a:pt x="32" y="2"/>
                    </a:lnTo>
                    <a:lnTo>
                      <a:pt x="30" y="0"/>
                    </a:lnTo>
                    <a:lnTo>
                      <a:pt x="27" y="0"/>
                    </a:lnTo>
                    <a:lnTo>
                      <a:pt x="25" y="2"/>
                    </a:lnTo>
                    <a:lnTo>
                      <a:pt x="0" y="32"/>
                    </a:lnTo>
                    <a:lnTo>
                      <a:pt x="0" y="34"/>
                    </a:lnTo>
                    <a:lnTo>
                      <a:pt x="0" y="36"/>
                    </a:lnTo>
                    <a:lnTo>
                      <a:pt x="0" y="38"/>
                    </a:lnTo>
                    <a:lnTo>
                      <a:pt x="2" y="38"/>
                    </a:lnTo>
                    <a:lnTo>
                      <a:pt x="5" y="38"/>
                    </a:lnTo>
                    <a:lnTo>
                      <a:pt x="7" y="38"/>
                    </a:lnTo>
                    <a:lnTo>
                      <a:pt x="32" y="9"/>
                    </a:lnTo>
                    <a:close/>
                  </a:path>
                </a:pathLst>
              </a:custGeom>
              <a:solidFill>
                <a:srgbClr val="000000">
                  <a:alpha val="100000"/>
                </a:srgbClr>
              </a:solidFill>
              <a:ln w="9525">
                <a:noFill/>
              </a:ln>
            </p:spPr>
            <p:txBody>
              <a:bodyPr/>
              <a:lstStyle/>
              <a:p>
                <a:endParaRPr lang="zh-CN" altLang="en-US"/>
              </a:p>
            </p:txBody>
          </p:sp>
          <p:sp>
            <p:nvSpPr>
              <p:cNvPr id="602403" name="Freeform 157"/>
              <p:cNvSpPr/>
              <p:nvPr>
                <p:custDataLst>
                  <p:tags r:id="rId121"/>
                </p:custDataLst>
              </p:nvPr>
            </p:nvSpPr>
            <p:spPr>
              <a:xfrm>
                <a:off x="4377" y="1360"/>
                <a:ext cx="35" cy="39"/>
              </a:xfrm>
              <a:custGeom>
                <a:avLst/>
                <a:gdLst>
                  <a:gd name="txL" fmla="*/ 0 w 35"/>
                  <a:gd name="txT" fmla="*/ 0 h 39"/>
                  <a:gd name="txR" fmla="*/ 35 w 35"/>
                  <a:gd name="txB" fmla="*/ 39 h 39"/>
                </a:gdLst>
                <a:ahLst/>
                <a:cxnLst>
                  <a:cxn ang="0">
                    <a:pos x="33" y="7"/>
                  </a:cxn>
                  <a:cxn ang="0">
                    <a:pos x="35" y="5"/>
                  </a:cxn>
                  <a:cxn ang="0">
                    <a:pos x="35" y="2"/>
                  </a:cxn>
                  <a:cxn ang="0">
                    <a:pos x="33" y="0"/>
                  </a:cxn>
                  <a:cxn ang="0">
                    <a:pos x="30" y="0"/>
                  </a:cxn>
                  <a:cxn ang="0">
                    <a:pos x="28" y="0"/>
                  </a:cxn>
                  <a:cxn ang="0">
                    <a:pos x="25" y="0"/>
                  </a:cxn>
                  <a:cxn ang="0">
                    <a:pos x="3" y="30"/>
                  </a:cxn>
                  <a:cxn ang="0">
                    <a:pos x="0" y="32"/>
                  </a:cxn>
                  <a:cxn ang="0">
                    <a:pos x="0" y="34"/>
                  </a:cxn>
                  <a:cxn ang="0">
                    <a:pos x="3" y="36"/>
                  </a:cxn>
                  <a:cxn ang="0">
                    <a:pos x="5" y="39"/>
                  </a:cxn>
                  <a:cxn ang="0">
                    <a:pos x="8" y="39"/>
                  </a:cxn>
                  <a:cxn ang="0">
                    <a:pos x="10" y="36"/>
                  </a:cxn>
                  <a:cxn ang="0">
                    <a:pos x="33" y="7"/>
                  </a:cxn>
                </a:cxnLst>
                <a:rect l="txL" t="txT" r="txR" b="txB"/>
                <a:pathLst>
                  <a:path w="35" h="39">
                    <a:moveTo>
                      <a:pt x="33" y="7"/>
                    </a:moveTo>
                    <a:lnTo>
                      <a:pt x="35" y="5"/>
                    </a:lnTo>
                    <a:lnTo>
                      <a:pt x="35" y="2"/>
                    </a:lnTo>
                    <a:lnTo>
                      <a:pt x="33" y="0"/>
                    </a:lnTo>
                    <a:lnTo>
                      <a:pt x="30" y="0"/>
                    </a:lnTo>
                    <a:lnTo>
                      <a:pt x="28" y="0"/>
                    </a:lnTo>
                    <a:lnTo>
                      <a:pt x="25" y="0"/>
                    </a:lnTo>
                    <a:lnTo>
                      <a:pt x="3" y="30"/>
                    </a:lnTo>
                    <a:lnTo>
                      <a:pt x="0" y="32"/>
                    </a:lnTo>
                    <a:lnTo>
                      <a:pt x="0" y="34"/>
                    </a:lnTo>
                    <a:lnTo>
                      <a:pt x="3" y="36"/>
                    </a:lnTo>
                    <a:lnTo>
                      <a:pt x="5" y="39"/>
                    </a:lnTo>
                    <a:lnTo>
                      <a:pt x="8" y="39"/>
                    </a:lnTo>
                    <a:lnTo>
                      <a:pt x="10" y="36"/>
                    </a:lnTo>
                    <a:lnTo>
                      <a:pt x="33" y="7"/>
                    </a:lnTo>
                    <a:close/>
                  </a:path>
                </a:pathLst>
              </a:custGeom>
              <a:solidFill>
                <a:srgbClr val="000000">
                  <a:alpha val="100000"/>
                </a:srgbClr>
              </a:solidFill>
              <a:ln w="9525">
                <a:noFill/>
              </a:ln>
            </p:spPr>
            <p:txBody>
              <a:bodyPr/>
              <a:lstStyle/>
              <a:p>
                <a:endParaRPr lang="zh-CN" altLang="en-US"/>
              </a:p>
            </p:txBody>
          </p:sp>
        </p:grpSp>
        <p:grpSp>
          <p:nvGrpSpPr>
            <p:cNvPr id="602218" name="Group 164"/>
            <p:cNvGrpSpPr/>
            <p:nvPr/>
          </p:nvGrpSpPr>
          <p:grpSpPr>
            <a:xfrm>
              <a:off x="4564" y="1153"/>
              <a:ext cx="139" cy="259"/>
              <a:chOff x="4564" y="1153"/>
              <a:chExt cx="139" cy="259"/>
            </a:xfrm>
          </p:grpSpPr>
          <p:sp>
            <p:nvSpPr>
              <p:cNvPr id="602394" name="Freeform 159"/>
              <p:cNvSpPr/>
              <p:nvPr>
                <p:custDataLst>
                  <p:tags r:id="rId112"/>
                </p:custDataLst>
              </p:nvPr>
            </p:nvSpPr>
            <p:spPr>
              <a:xfrm>
                <a:off x="4564" y="1153"/>
                <a:ext cx="27" cy="41"/>
              </a:xfrm>
              <a:custGeom>
                <a:avLst/>
                <a:gdLst>
                  <a:gd name="txL" fmla="*/ 0 w 27"/>
                  <a:gd name="txT" fmla="*/ 0 h 41"/>
                  <a:gd name="txR" fmla="*/ 27 w 27"/>
                  <a:gd name="txB" fmla="*/ 41 h 41"/>
                </a:gdLst>
                <a:ahLst/>
                <a:cxnLst>
                  <a:cxn ang="0">
                    <a:pos x="10" y="5"/>
                  </a:cxn>
                  <a:cxn ang="0">
                    <a:pos x="8" y="3"/>
                  </a:cxn>
                  <a:cxn ang="0">
                    <a:pos x="5" y="0"/>
                  </a:cxn>
                  <a:cxn ang="0">
                    <a:pos x="5" y="0"/>
                  </a:cxn>
                  <a:cxn ang="0">
                    <a:pos x="3" y="3"/>
                  </a:cxn>
                  <a:cxn ang="0">
                    <a:pos x="0" y="5"/>
                  </a:cxn>
                  <a:cxn ang="0">
                    <a:pos x="0" y="7"/>
                  </a:cxn>
                  <a:cxn ang="0">
                    <a:pos x="17" y="39"/>
                  </a:cxn>
                  <a:cxn ang="0">
                    <a:pos x="17" y="41"/>
                  </a:cxn>
                  <a:cxn ang="0">
                    <a:pos x="20" y="41"/>
                  </a:cxn>
                  <a:cxn ang="0">
                    <a:pos x="22" y="41"/>
                  </a:cxn>
                  <a:cxn ang="0">
                    <a:pos x="25" y="41"/>
                  </a:cxn>
                  <a:cxn ang="0">
                    <a:pos x="27" y="39"/>
                  </a:cxn>
                  <a:cxn ang="0">
                    <a:pos x="27" y="37"/>
                  </a:cxn>
                  <a:cxn ang="0">
                    <a:pos x="10" y="5"/>
                  </a:cxn>
                </a:cxnLst>
                <a:rect l="txL" t="txT" r="txR" b="txB"/>
                <a:pathLst>
                  <a:path w="27" h="41">
                    <a:moveTo>
                      <a:pt x="10" y="5"/>
                    </a:moveTo>
                    <a:lnTo>
                      <a:pt x="8" y="3"/>
                    </a:lnTo>
                    <a:lnTo>
                      <a:pt x="5" y="0"/>
                    </a:lnTo>
                    <a:lnTo>
                      <a:pt x="3" y="3"/>
                    </a:lnTo>
                    <a:lnTo>
                      <a:pt x="0" y="5"/>
                    </a:lnTo>
                    <a:lnTo>
                      <a:pt x="0" y="7"/>
                    </a:lnTo>
                    <a:lnTo>
                      <a:pt x="17" y="39"/>
                    </a:lnTo>
                    <a:lnTo>
                      <a:pt x="17" y="41"/>
                    </a:lnTo>
                    <a:lnTo>
                      <a:pt x="20" y="41"/>
                    </a:lnTo>
                    <a:lnTo>
                      <a:pt x="22" y="41"/>
                    </a:lnTo>
                    <a:lnTo>
                      <a:pt x="25" y="41"/>
                    </a:lnTo>
                    <a:lnTo>
                      <a:pt x="27" y="39"/>
                    </a:lnTo>
                    <a:lnTo>
                      <a:pt x="27" y="37"/>
                    </a:lnTo>
                    <a:lnTo>
                      <a:pt x="10" y="5"/>
                    </a:lnTo>
                    <a:close/>
                  </a:path>
                </a:pathLst>
              </a:custGeom>
              <a:solidFill>
                <a:srgbClr val="000000">
                  <a:alpha val="100000"/>
                </a:srgbClr>
              </a:solidFill>
              <a:ln w="9525">
                <a:noFill/>
              </a:ln>
            </p:spPr>
            <p:txBody>
              <a:bodyPr/>
              <a:lstStyle/>
              <a:p>
                <a:endParaRPr lang="zh-CN" altLang="en-US"/>
              </a:p>
            </p:txBody>
          </p:sp>
          <p:sp>
            <p:nvSpPr>
              <p:cNvPr id="602395" name="Freeform 160"/>
              <p:cNvSpPr/>
              <p:nvPr>
                <p:custDataLst>
                  <p:tags r:id="rId113"/>
                </p:custDataLst>
              </p:nvPr>
            </p:nvSpPr>
            <p:spPr>
              <a:xfrm>
                <a:off x="4594" y="1210"/>
                <a:ext cx="27" cy="43"/>
              </a:xfrm>
              <a:custGeom>
                <a:avLst/>
                <a:gdLst>
                  <a:gd name="txL" fmla="*/ 0 w 27"/>
                  <a:gd name="txT" fmla="*/ 0 h 43"/>
                  <a:gd name="txR" fmla="*/ 27 w 27"/>
                  <a:gd name="txB" fmla="*/ 43 h 43"/>
                </a:gdLst>
                <a:ahLst/>
                <a:cxnLst>
                  <a:cxn ang="0">
                    <a:pos x="10" y="5"/>
                  </a:cxn>
                  <a:cxn ang="0">
                    <a:pos x="7" y="3"/>
                  </a:cxn>
                  <a:cxn ang="0">
                    <a:pos x="5" y="0"/>
                  </a:cxn>
                  <a:cxn ang="0">
                    <a:pos x="2" y="0"/>
                  </a:cxn>
                  <a:cxn ang="0">
                    <a:pos x="0" y="3"/>
                  </a:cxn>
                  <a:cxn ang="0">
                    <a:pos x="0" y="5"/>
                  </a:cxn>
                  <a:cxn ang="0">
                    <a:pos x="0" y="7"/>
                  </a:cxn>
                  <a:cxn ang="0">
                    <a:pos x="17" y="39"/>
                  </a:cxn>
                  <a:cxn ang="0">
                    <a:pos x="17" y="41"/>
                  </a:cxn>
                  <a:cxn ang="0">
                    <a:pos x="20" y="43"/>
                  </a:cxn>
                  <a:cxn ang="0">
                    <a:pos x="22" y="43"/>
                  </a:cxn>
                  <a:cxn ang="0">
                    <a:pos x="25" y="41"/>
                  </a:cxn>
                  <a:cxn ang="0">
                    <a:pos x="27" y="39"/>
                  </a:cxn>
                  <a:cxn ang="0">
                    <a:pos x="27" y="37"/>
                  </a:cxn>
                  <a:cxn ang="0">
                    <a:pos x="10" y="5"/>
                  </a:cxn>
                </a:cxnLst>
                <a:rect l="txL" t="txT" r="txR" b="txB"/>
                <a:pathLst>
                  <a:path w="27" h="43">
                    <a:moveTo>
                      <a:pt x="10" y="5"/>
                    </a:moveTo>
                    <a:lnTo>
                      <a:pt x="7" y="3"/>
                    </a:lnTo>
                    <a:lnTo>
                      <a:pt x="5" y="0"/>
                    </a:lnTo>
                    <a:lnTo>
                      <a:pt x="2" y="0"/>
                    </a:lnTo>
                    <a:lnTo>
                      <a:pt x="0" y="3"/>
                    </a:lnTo>
                    <a:lnTo>
                      <a:pt x="0" y="5"/>
                    </a:lnTo>
                    <a:lnTo>
                      <a:pt x="0" y="7"/>
                    </a:lnTo>
                    <a:lnTo>
                      <a:pt x="17" y="39"/>
                    </a:lnTo>
                    <a:lnTo>
                      <a:pt x="17" y="41"/>
                    </a:lnTo>
                    <a:lnTo>
                      <a:pt x="20" y="43"/>
                    </a:lnTo>
                    <a:lnTo>
                      <a:pt x="22" y="43"/>
                    </a:lnTo>
                    <a:lnTo>
                      <a:pt x="25" y="41"/>
                    </a:lnTo>
                    <a:lnTo>
                      <a:pt x="27" y="39"/>
                    </a:lnTo>
                    <a:lnTo>
                      <a:pt x="27" y="37"/>
                    </a:lnTo>
                    <a:lnTo>
                      <a:pt x="10" y="5"/>
                    </a:lnTo>
                    <a:close/>
                  </a:path>
                </a:pathLst>
              </a:custGeom>
              <a:solidFill>
                <a:srgbClr val="000000">
                  <a:alpha val="100000"/>
                </a:srgbClr>
              </a:solidFill>
              <a:ln w="9525">
                <a:noFill/>
              </a:ln>
            </p:spPr>
            <p:txBody>
              <a:bodyPr/>
              <a:lstStyle/>
              <a:p>
                <a:endParaRPr lang="zh-CN" altLang="en-US"/>
              </a:p>
            </p:txBody>
          </p:sp>
          <p:sp>
            <p:nvSpPr>
              <p:cNvPr id="602396" name="Freeform 161"/>
              <p:cNvSpPr/>
              <p:nvPr>
                <p:custDataLst>
                  <p:tags r:id="rId114"/>
                </p:custDataLst>
              </p:nvPr>
            </p:nvSpPr>
            <p:spPr>
              <a:xfrm>
                <a:off x="4624" y="1269"/>
                <a:ext cx="27" cy="41"/>
              </a:xfrm>
              <a:custGeom>
                <a:avLst/>
                <a:gdLst>
                  <a:gd name="txL" fmla="*/ 0 w 27"/>
                  <a:gd name="txT" fmla="*/ 0 h 41"/>
                  <a:gd name="txR" fmla="*/ 27 w 27"/>
                  <a:gd name="txB" fmla="*/ 41 h 41"/>
                </a:gdLst>
                <a:ahLst/>
                <a:cxnLst>
                  <a:cxn ang="0">
                    <a:pos x="10" y="3"/>
                  </a:cxn>
                  <a:cxn ang="0">
                    <a:pos x="7" y="0"/>
                  </a:cxn>
                  <a:cxn ang="0">
                    <a:pos x="5" y="0"/>
                  </a:cxn>
                  <a:cxn ang="0">
                    <a:pos x="2" y="0"/>
                  </a:cxn>
                  <a:cxn ang="0">
                    <a:pos x="0" y="0"/>
                  </a:cxn>
                  <a:cxn ang="0">
                    <a:pos x="0" y="3"/>
                  </a:cxn>
                  <a:cxn ang="0">
                    <a:pos x="0" y="5"/>
                  </a:cxn>
                  <a:cxn ang="0">
                    <a:pos x="17" y="39"/>
                  </a:cxn>
                  <a:cxn ang="0">
                    <a:pos x="17" y="41"/>
                  </a:cxn>
                  <a:cxn ang="0">
                    <a:pos x="20" y="41"/>
                  </a:cxn>
                  <a:cxn ang="0">
                    <a:pos x="22" y="41"/>
                  </a:cxn>
                  <a:cxn ang="0">
                    <a:pos x="25" y="41"/>
                  </a:cxn>
                  <a:cxn ang="0">
                    <a:pos x="27" y="39"/>
                  </a:cxn>
                  <a:cxn ang="0">
                    <a:pos x="27" y="37"/>
                  </a:cxn>
                  <a:cxn ang="0">
                    <a:pos x="10" y="3"/>
                  </a:cxn>
                </a:cxnLst>
                <a:rect l="txL" t="txT" r="txR" b="txB"/>
                <a:pathLst>
                  <a:path w="27" h="41">
                    <a:moveTo>
                      <a:pt x="10" y="3"/>
                    </a:moveTo>
                    <a:lnTo>
                      <a:pt x="7" y="0"/>
                    </a:lnTo>
                    <a:lnTo>
                      <a:pt x="5" y="0"/>
                    </a:lnTo>
                    <a:lnTo>
                      <a:pt x="2" y="0"/>
                    </a:lnTo>
                    <a:lnTo>
                      <a:pt x="0" y="0"/>
                    </a:lnTo>
                    <a:lnTo>
                      <a:pt x="0" y="3"/>
                    </a:lnTo>
                    <a:lnTo>
                      <a:pt x="0" y="5"/>
                    </a:lnTo>
                    <a:lnTo>
                      <a:pt x="17" y="39"/>
                    </a:lnTo>
                    <a:lnTo>
                      <a:pt x="17" y="41"/>
                    </a:lnTo>
                    <a:lnTo>
                      <a:pt x="20" y="41"/>
                    </a:lnTo>
                    <a:lnTo>
                      <a:pt x="22" y="41"/>
                    </a:lnTo>
                    <a:lnTo>
                      <a:pt x="25" y="41"/>
                    </a:lnTo>
                    <a:lnTo>
                      <a:pt x="27" y="39"/>
                    </a:lnTo>
                    <a:lnTo>
                      <a:pt x="27" y="37"/>
                    </a:lnTo>
                    <a:lnTo>
                      <a:pt x="10" y="3"/>
                    </a:lnTo>
                    <a:close/>
                  </a:path>
                </a:pathLst>
              </a:custGeom>
              <a:solidFill>
                <a:srgbClr val="000000">
                  <a:alpha val="100000"/>
                </a:srgbClr>
              </a:solidFill>
              <a:ln w="9525">
                <a:noFill/>
              </a:ln>
            </p:spPr>
            <p:txBody>
              <a:bodyPr/>
              <a:lstStyle/>
              <a:p>
                <a:endParaRPr lang="zh-CN" altLang="en-US"/>
              </a:p>
            </p:txBody>
          </p:sp>
          <p:sp>
            <p:nvSpPr>
              <p:cNvPr id="602397" name="Freeform 162"/>
              <p:cNvSpPr/>
              <p:nvPr>
                <p:custDataLst>
                  <p:tags r:id="rId115"/>
                </p:custDataLst>
              </p:nvPr>
            </p:nvSpPr>
            <p:spPr>
              <a:xfrm>
                <a:off x="4654" y="1326"/>
                <a:ext cx="27" cy="41"/>
              </a:xfrm>
              <a:custGeom>
                <a:avLst/>
                <a:gdLst>
                  <a:gd name="txL" fmla="*/ 0 w 27"/>
                  <a:gd name="txT" fmla="*/ 0 h 41"/>
                  <a:gd name="txR" fmla="*/ 27 w 27"/>
                  <a:gd name="txB" fmla="*/ 41 h 41"/>
                </a:gdLst>
                <a:ahLst/>
                <a:cxnLst>
                  <a:cxn ang="0">
                    <a:pos x="10" y="2"/>
                  </a:cxn>
                  <a:cxn ang="0">
                    <a:pos x="7" y="0"/>
                  </a:cxn>
                  <a:cxn ang="0">
                    <a:pos x="5" y="0"/>
                  </a:cxn>
                  <a:cxn ang="0">
                    <a:pos x="2" y="0"/>
                  </a:cxn>
                  <a:cxn ang="0">
                    <a:pos x="0" y="0"/>
                  </a:cxn>
                  <a:cxn ang="0">
                    <a:pos x="0" y="2"/>
                  </a:cxn>
                  <a:cxn ang="0">
                    <a:pos x="0" y="5"/>
                  </a:cxn>
                  <a:cxn ang="0">
                    <a:pos x="17" y="39"/>
                  </a:cxn>
                  <a:cxn ang="0">
                    <a:pos x="17" y="41"/>
                  </a:cxn>
                  <a:cxn ang="0">
                    <a:pos x="20" y="41"/>
                  </a:cxn>
                  <a:cxn ang="0">
                    <a:pos x="22" y="41"/>
                  </a:cxn>
                  <a:cxn ang="0">
                    <a:pos x="24" y="41"/>
                  </a:cxn>
                  <a:cxn ang="0">
                    <a:pos x="27" y="39"/>
                  </a:cxn>
                  <a:cxn ang="0">
                    <a:pos x="27" y="36"/>
                  </a:cxn>
                  <a:cxn ang="0">
                    <a:pos x="10" y="2"/>
                  </a:cxn>
                </a:cxnLst>
                <a:rect l="txL" t="txT" r="txR" b="txB"/>
                <a:pathLst>
                  <a:path w="27" h="41">
                    <a:moveTo>
                      <a:pt x="10" y="2"/>
                    </a:moveTo>
                    <a:lnTo>
                      <a:pt x="7" y="0"/>
                    </a:lnTo>
                    <a:lnTo>
                      <a:pt x="5" y="0"/>
                    </a:lnTo>
                    <a:lnTo>
                      <a:pt x="2" y="0"/>
                    </a:lnTo>
                    <a:lnTo>
                      <a:pt x="0" y="0"/>
                    </a:lnTo>
                    <a:lnTo>
                      <a:pt x="0" y="2"/>
                    </a:lnTo>
                    <a:lnTo>
                      <a:pt x="0" y="5"/>
                    </a:lnTo>
                    <a:lnTo>
                      <a:pt x="17" y="39"/>
                    </a:lnTo>
                    <a:lnTo>
                      <a:pt x="17" y="41"/>
                    </a:lnTo>
                    <a:lnTo>
                      <a:pt x="20" y="41"/>
                    </a:lnTo>
                    <a:lnTo>
                      <a:pt x="22" y="41"/>
                    </a:lnTo>
                    <a:lnTo>
                      <a:pt x="24" y="41"/>
                    </a:lnTo>
                    <a:lnTo>
                      <a:pt x="27" y="39"/>
                    </a:lnTo>
                    <a:lnTo>
                      <a:pt x="27" y="36"/>
                    </a:lnTo>
                    <a:lnTo>
                      <a:pt x="10" y="2"/>
                    </a:lnTo>
                    <a:close/>
                  </a:path>
                </a:pathLst>
              </a:custGeom>
              <a:solidFill>
                <a:srgbClr val="000000">
                  <a:alpha val="100000"/>
                </a:srgbClr>
              </a:solidFill>
              <a:ln w="9525">
                <a:noFill/>
              </a:ln>
            </p:spPr>
            <p:txBody>
              <a:bodyPr/>
              <a:lstStyle/>
              <a:p>
                <a:endParaRPr lang="zh-CN" altLang="en-US"/>
              </a:p>
            </p:txBody>
          </p:sp>
          <p:sp>
            <p:nvSpPr>
              <p:cNvPr id="602398" name="Freeform 163"/>
              <p:cNvSpPr/>
              <p:nvPr>
                <p:custDataLst>
                  <p:tags r:id="rId116"/>
                </p:custDataLst>
              </p:nvPr>
            </p:nvSpPr>
            <p:spPr>
              <a:xfrm>
                <a:off x="4683" y="1383"/>
                <a:ext cx="20" cy="29"/>
              </a:xfrm>
              <a:custGeom>
                <a:avLst/>
                <a:gdLst>
                  <a:gd name="txL" fmla="*/ 0 w 20"/>
                  <a:gd name="txT" fmla="*/ 0 h 29"/>
                  <a:gd name="txR" fmla="*/ 20 w 20"/>
                  <a:gd name="txB" fmla="*/ 29 h 29"/>
                </a:gdLst>
                <a:ahLst/>
                <a:cxnLst>
                  <a:cxn ang="0">
                    <a:pos x="10" y="4"/>
                  </a:cxn>
                  <a:cxn ang="0">
                    <a:pos x="8" y="2"/>
                  </a:cxn>
                  <a:cxn ang="0">
                    <a:pos x="5" y="0"/>
                  </a:cxn>
                  <a:cxn ang="0">
                    <a:pos x="3" y="0"/>
                  </a:cxn>
                  <a:cxn ang="0">
                    <a:pos x="0" y="2"/>
                  </a:cxn>
                  <a:cxn ang="0">
                    <a:pos x="0" y="4"/>
                  </a:cxn>
                  <a:cxn ang="0">
                    <a:pos x="0" y="7"/>
                  </a:cxn>
                  <a:cxn ang="0">
                    <a:pos x="10" y="27"/>
                  </a:cxn>
                  <a:cxn ang="0">
                    <a:pos x="13" y="27"/>
                  </a:cxn>
                  <a:cxn ang="0">
                    <a:pos x="15" y="29"/>
                  </a:cxn>
                  <a:cxn ang="0">
                    <a:pos x="15" y="29"/>
                  </a:cxn>
                  <a:cxn ang="0">
                    <a:pos x="18" y="27"/>
                  </a:cxn>
                  <a:cxn ang="0">
                    <a:pos x="20" y="25"/>
                  </a:cxn>
                  <a:cxn ang="0">
                    <a:pos x="20" y="25"/>
                  </a:cxn>
                  <a:cxn ang="0">
                    <a:pos x="10" y="4"/>
                  </a:cxn>
                </a:cxnLst>
                <a:rect l="txL" t="txT" r="txR" b="txB"/>
                <a:pathLst>
                  <a:path w="20" h="29">
                    <a:moveTo>
                      <a:pt x="10" y="4"/>
                    </a:moveTo>
                    <a:lnTo>
                      <a:pt x="8" y="2"/>
                    </a:lnTo>
                    <a:lnTo>
                      <a:pt x="5" y="0"/>
                    </a:lnTo>
                    <a:lnTo>
                      <a:pt x="3" y="0"/>
                    </a:lnTo>
                    <a:lnTo>
                      <a:pt x="0" y="2"/>
                    </a:lnTo>
                    <a:lnTo>
                      <a:pt x="0" y="4"/>
                    </a:lnTo>
                    <a:lnTo>
                      <a:pt x="0" y="7"/>
                    </a:lnTo>
                    <a:lnTo>
                      <a:pt x="10" y="27"/>
                    </a:lnTo>
                    <a:lnTo>
                      <a:pt x="13" y="27"/>
                    </a:lnTo>
                    <a:lnTo>
                      <a:pt x="15" y="29"/>
                    </a:lnTo>
                    <a:lnTo>
                      <a:pt x="18" y="27"/>
                    </a:lnTo>
                    <a:lnTo>
                      <a:pt x="20" y="25"/>
                    </a:lnTo>
                    <a:lnTo>
                      <a:pt x="10" y="4"/>
                    </a:lnTo>
                    <a:close/>
                  </a:path>
                </a:pathLst>
              </a:custGeom>
              <a:solidFill>
                <a:srgbClr val="000000">
                  <a:alpha val="100000"/>
                </a:srgbClr>
              </a:solidFill>
              <a:ln w="9525">
                <a:noFill/>
              </a:ln>
            </p:spPr>
            <p:txBody>
              <a:bodyPr/>
              <a:lstStyle/>
              <a:p>
                <a:endParaRPr lang="zh-CN" altLang="en-US"/>
              </a:p>
            </p:txBody>
          </p:sp>
        </p:grpSp>
        <p:grpSp>
          <p:nvGrpSpPr>
            <p:cNvPr id="602219" name="Group 173"/>
            <p:cNvGrpSpPr/>
            <p:nvPr/>
          </p:nvGrpSpPr>
          <p:grpSpPr>
            <a:xfrm>
              <a:off x="4564" y="1153"/>
              <a:ext cx="463" cy="255"/>
              <a:chOff x="4564" y="1153"/>
              <a:chExt cx="463" cy="255"/>
            </a:xfrm>
          </p:grpSpPr>
          <p:sp>
            <p:nvSpPr>
              <p:cNvPr id="602386" name="Freeform 165"/>
              <p:cNvSpPr/>
              <p:nvPr>
                <p:custDataLst>
                  <p:tags r:id="rId104"/>
                </p:custDataLst>
              </p:nvPr>
            </p:nvSpPr>
            <p:spPr>
              <a:xfrm>
                <a:off x="4564" y="1153"/>
                <a:ext cx="45" cy="28"/>
              </a:xfrm>
              <a:custGeom>
                <a:avLst/>
                <a:gdLst>
                  <a:gd name="txL" fmla="*/ 0 w 45"/>
                  <a:gd name="txT" fmla="*/ 0 h 28"/>
                  <a:gd name="txR" fmla="*/ 45 w 45"/>
                  <a:gd name="txB" fmla="*/ 28 h 28"/>
                </a:gdLst>
                <a:ahLst/>
                <a:cxnLst>
                  <a:cxn ang="0">
                    <a:pos x="10" y="3"/>
                  </a:cxn>
                  <a:cxn ang="0">
                    <a:pos x="5" y="0"/>
                  </a:cxn>
                  <a:cxn ang="0">
                    <a:pos x="5" y="0"/>
                  </a:cxn>
                  <a:cxn ang="0">
                    <a:pos x="3" y="3"/>
                  </a:cxn>
                  <a:cxn ang="0">
                    <a:pos x="0" y="5"/>
                  </a:cxn>
                  <a:cxn ang="0">
                    <a:pos x="0" y="5"/>
                  </a:cxn>
                  <a:cxn ang="0">
                    <a:pos x="3" y="10"/>
                  </a:cxn>
                  <a:cxn ang="0">
                    <a:pos x="35" y="28"/>
                  </a:cxn>
                  <a:cxn ang="0">
                    <a:pos x="37" y="28"/>
                  </a:cxn>
                  <a:cxn ang="0">
                    <a:pos x="40" y="28"/>
                  </a:cxn>
                  <a:cxn ang="0">
                    <a:pos x="42" y="28"/>
                  </a:cxn>
                  <a:cxn ang="0">
                    <a:pos x="45" y="25"/>
                  </a:cxn>
                  <a:cxn ang="0">
                    <a:pos x="45" y="23"/>
                  </a:cxn>
                  <a:cxn ang="0">
                    <a:pos x="42" y="21"/>
                  </a:cxn>
                  <a:cxn ang="0">
                    <a:pos x="10" y="3"/>
                  </a:cxn>
                </a:cxnLst>
                <a:rect l="txL" t="txT" r="txR" b="txB"/>
                <a:pathLst>
                  <a:path w="45" h="28">
                    <a:moveTo>
                      <a:pt x="10" y="3"/>
                    </a:moveTo>
                    <a:lnTo>
                      <a:pt x="5" y="0"/>
                    </a:lnTo>
                    <a:lnTo>
                      <a:pt x="3" y="3"/>
                    </a:lnTo>
                    <a:lnTo>
                      <a:pt x="0" y="5"/>
                    </a:lnTo>
                    <a:lnTo>
                      <a:pt x="3" y="10"/>
                    </a:lnTo>
                    <a:lnTo>
                      <a:pt x="35" y="28"/>
                    </a:lnTo>
                    <a:lnTo>
                      <a:pt x="37" y="28"/>
                    </a:lnTo>
                    <a:lnTo>
                      <a:pt x="40" y="28"/>
                    </a:lnTo>
                    <a:lnTo>
                      <a:pt x="42" y="28"/>
                    </a:lnTo>
                    <a:lnTo>
                      <a:pt x="45" y="25"/>
                    </a:lnTo>
                    <a:lnTo>
                      <a:pt x="45" y="23"/>
                    </a:lnTo>
                    <a:lnTo>
                      <a:pt x="42" y="21"/>
                    </a:lnTo>
                    <a:lnTo>
                      <a:pt x="10" y="3"/>
                    </a:lnTo>
                    <a:close/>
                  </a:path>
                </a:pathLst>
              </a:custGeom>
              <a:solidFill>
                <a:srgbClr val="000000">
                  <a:alpha val="100000"/>
                </a:srgbClr>
              </a:solidFill>
              <a:ln w="9525">
                <a:noFill/>
              </a:ln>
            </p:spPr>
            <p:txBody>
              <a:bodyPr/>
              <a:lstStyle/>
              <a:p>
                <a:endParaRPr lang="zh-CN" altLang="en-US"/>
              </a:p>
            </p:txBody>
          </p:sp>
          <p:sp>
            <p:nvSpPr>
              <p:cNvPr id="602387" name="Freeform 166"/>
              <p:cNvSpPr/>
              <p:nvPr>
                <p:custDataLst>
                  <p:tags r:id="rId105"/>
                </p:custDataLst>
              </p:nvPr>
            </p:nvSpPr>
            <p:spPr>
              <a:xfrm>
                <a:off x="4624" y="1185"/>
                <a:ext cx="45" cy="28"/>
              </a:xfrm>
              <a:custGeom>
                <a:avLst/>
                <a:gdLst>
                  <a:gd name="txL" fmla="*/ 0 w 45"/>
                  <a:gd name="txT" fmla="*/ 0 h 28"/>
                  <a:gd name="txR" fmla="*/ 45 w 45"/>
                  <a:gd name="txB" fmla="*/ 28 h 28"/>
                </a:gdLst>
                <a:ahLst/>
                <a:cxnLst>
                  <a:cxn ang="0">
                    <a:pos x="10" y="3"/>
                  </a:cxn>
                  <a:cxn ang="0">
                    <a:pos x="7" y="0"/>
                  </a:cxn>
                  <a:cxn ang="0">
                    <a:pos x="5" y="0"/>
                  </a:cxn>
                  <a:cxn ang="0">
                    <a:pos x="2" y="3"/>
                  </a:cxn>
                  <a:cxn ang="0">
                    <a:pos x="0" y="5"/>
                  </a:cxn>
                  <a:cxn ang="0">
                    <a:pos x="0" y="7"/>
                  </a:cxn>
                  <a:cxn ang="0">
                    <a:pos x="2" y="9"/>
                  </a:cxn>
                  <a:cxn ang="0">
                    <a:pos x="35" y="28"/>
                  </a:cxn>
                  <a:cxn ang="0">
                    <a:pos x="37" y="28"/>
                  </a:cxn>
                  <a:cxn ang="0">
                    <a:pos x="40" y="28"/>
                  </a:cxn>
                  <a:cxn ang="0">
                    <a:pos x="42" y="28"/>
                  </a:cxn>
                  <a:cxn ang="0">
                    <a:pos x="45" y="25"/>
                  </a:cxn>
                  <a:cxn ang="0">
                    <a:pos x="45" y="23"/>
                  </a:cxn>
                  <a:cxn ang="0">
                    <a:pos x="42" y="21"/>
                  </a:cxn>
                  <a:cxn ang="0">
                    <a:pos x="10" y="3"/>
                  </a:cxn>
                </a:cxnLst>
                <a:rect l="txL" t="txT" r="txR" b="txB"/>
                <a:pathLst>
                  <a:path w="45" h="28">
                    <a:moveTo>
                      <a:pt x="10" y="3"/>
                    </a:moveTo>
                    <a:lnTo>
                      <a:pt x="7" y="0"/>
                    </a:lnTo>
                    <a:lnTo>
                      <a:pt x="5" y="0"/>
                    </a:lnTo>
                    <a:lnTo>
                      <a:pt x="2" y="3"/>
                    </a:lnTo>
                    <a:lnTo>
                      <a:pt x="0" y="5"/>
                    </a:lnTo>
                    <a:lnTo>
                      <a:pt x="0" y="7"/>
                    </a:lnTo>
                    <a:lnTo>
                      <a:pt x="2" y="9"/>
                    </a:lnTo>
                    <a:lnTo>
                      <a:pt x="35" y="28"/>
                    </a:lnTo>
                    <a:lnTo>
                      <a:pt x="37" y="28"/>
                    </a:lnTo>
                    <a:lnTo>
                      <a:pt x="40" y="28"/>
                    </a:lnTo>
                    <a:lnTo>
                      <a:pt x="42" y="28"/>
                    </a:lnTo>
                    <a:lnTo>
                      <a:pt x="45" y="25"/>
                    </a:lnTo>
                    <a:lnTo>
                      <a:pt x="45" y="23"/>
                    </a:lnTo>
                    <a:lnTo>
                      <a:pt x="42" y="21"/>
                    </a:lnTo>
                    <a:lnTo>
                      <a:pt x="10" y="3"/>
                    </a:lnTo>
                    <a:close/>
                  </a:path>
                </a:pathLst>
              </a:custGeom>
              <a:solidFill>
                <a:srgbClr val="000000">
                  <a:alpha val="100000"/>
                </a:srgbClr>
              </a:solidFill>
              <a:ln w="9525">
                <a:noFill/>
              </a:ln>
            </p:spPr>
            <p:txBody>
              <a:bodyPr/>
              <a:lstStyle/>
              <a:p>
                <a:endParaRPr lang="zh-CN" altLang="en-US"/>
              </a:p>
            </p:txBody>
          </p:sp>
          <p:sp>
            <p:nvSpPr>
              <p:cNvPr id="602388" name="Freeform 167"/>
              <p:cNvSpPr/>
              <p:nvPr>
                <p:custDataLst>
                  <p:tags r:id="rId106"/>
                </p:custDataLst>
              </p:nvPr>
            </p:nvSpPr>
            <p:spPr>
              <a:xfrm>
                <a:off x="4683" y="1219"/>
                <a:ext cx="45" cy="28"/>
              </a:xfrm>
              <a:custGeom>
                <a:avLst/>
                <a:gdLst>
                  <a:gd name="txL" fmla="*/ 0 w 45"/>
                  <a:gd name="txT" fmla="*/ 0 h 28"/>
                  <a:gd name="txR" fmla="*/ 45 w 45"/>
                  <a:gd name="txB" fmla="*/ 28 h 28"/>
                </a:gdLst>
                <a:ahLst/>
                <a:cxnLst>
                  <a:cxn ang="0">
                    <a:pos x="10" y="0"/>
                  </a:cxn>
                  <a:cxn ang="0">
                    <a:pos x="8" y="0"/>
                  </a:cxn>
                  <a:cxn ang="0">
                    <a:pos x="5" y="0"/>
                  </a:cxn>
                  <a:cxn ang="0">
                    <a:pos x="3" y="0"/>
                  </a:cxn>
                  <a:cxn ang="0">
                    <a:pos x="0" y="3"/>
                  </a:cxn>
                  <a:cxn ang="0">
                    <a:pos x="0" y="5"/>
                  </a:cxn>
                  <a:cxn ang="0">
                    <a:pos x="3" y="7"/>
                  </a:cxn>
                  <a:cxn ang="0">
                    <a:pos x="35" y="25"/>
                  </a:cxn>
                  <a:cxn ang="0">
                    <a:pos x="38" y="28"/>
                  </a:cxn>
                  <a:cxn ang="0">
                    <a:pos x="40" y="28"/>
                  </a:cxn>
                  <a:cxn ang="0">
                    <a:pos x="43" y="25"/>
                  </a:cxn>
                  <a:cxn ang="0">
                    <a:pos x="45" y="23"/>
                  </a:cxn>
                  <a:cxn ang="0">
                    <a:pos x="45" y="21"/>
                  </a:cxn>
                  <a:cxn ang="0">
                    <a:pos x="43" y="18"/>
                  </a:cxn>
                  <a:cxn ang="0">
                    <a:pos x="10" y="0"/>
                  </a:cxn>
                </a:cxnLst>
                <a:rect l="txL" t="txT" r="txR" b="txB"/>
                <a:pathLst>
                  <a:path w="45" h="28">
                    <a:moveTo>
                      <a:pt x="10" y="0"/>
                    </a:moveTo>
                    <a:lnTo>
                      <a:pt x="8" y="0"/>
                    </a:lnTo>
                    <a:lnTo>
                      <a:pt x="5" y="0"/>
                    </a:lnTo>
                    <a:lnTo>
                      <a:pt x="3" y="0"/>
                    </a:lnTo>
                    <a:lnTo>
                      <a:pt x="0" y="3"/>
                    </a:lnTo>
                    <a:lnTo>
                      <a:pt x="0" y="5"/>
                    </a:lnTo>
                    <a:lnTo>
                      <a:pt x="3" y="7"/>
                    </a:lnTo>
                    <a:lnTo>
                      <a:pt x="35" y="25"/>
                    </a:lnTo>
                    <a:lnTo>
                      <a:pt x="38" y="28"/>
                    </a:lnTo>
                    <a:lnTo>
                      <a:pt x="40" y="28"/>
                    </a:lnTo>
                    <a:lnTo>
                      <a:pt x="43" y="25"/>
                    </a:lnTo>
                    <a:lnTo>
                      <a:pt x="45" y="23"/>
                    </a:lnTo>
                    <a:lnTo>
                      <a:pt x="45" y="21"/>
                    </a:lnTo>
                    <a:lnTo>
                      <a:pt x="43" y="18"/>
                    </a:lnTo>
                    <a:lnTo>
                      <a:pt x="10" y="0"/>
                    </a:lnTo>
                    <a:close/>
                  </a:path>
                </a:pathLst>
              </a:custGeom>
              <a:solidFill>
                <a:srgbClr val="000000">
                  <a:alpha val="100000"/>
                </a:srgbClr>
              </a:solidFill>
              <a:ln w="9525">
                <a:noFill/>
              </a:ln>
            </p:spPr>
            <p:txBody>
              <a:bodyPr/>
              <a:lstStyle/>
              <a:p>
                <a:endParaRPr lang="zh-CN" altLang="en-US"/>
              </a:p>
            </p:txBody>
          </p:sp>
          <p:sp>
            <p:nvSpPr>
              <p:cNvPr id="602389" name="Freeform 168"/>
              <p:cNvSpPr/>
              <p:nvPr>
                <p:custDataLst>
                  <p:tags r:id="rId107"/>
                </p:custDataLst>
              </p:nvPr>
            </p:nvSpPr>
            <p:spPr>
              <a:xfrm>
                <a:off x="4743" y="1251"/>
                <a:ext cx="45" cy="27"/>
              </a:xfrm>
              <a:custGeom>
                <a:avLst/>
                <a:gdLst>
                  <a:gd name="txL" fmla="*/ 0 w 45"/>
                  <a:gd name="txT" fmla="*/ 0 h 27"/>
                  <a:gd name="txR" fmla="*/ 45 w 45"/>
                  <a:gd name="txB" fmla="*/ 27 h 27"/>
                </a:gdLst>
                <a:ahLst/>
                <a:cxnLst>
                  <a:cxn ang="0">
                    <a:pos x="10" y="0"/>
                  </a:cxn>
                  <a:cxn ang="0">
                    <a:pos x="8" y="0"/>
                  </a:cxn>
                  <a:cxn ang="0">
                    <a:pos x="5" y="0"/>
                  </a:cxn>
                  <a:cxn ang="0">
                    <a:pos x="3" y="0"/>
                  </a:cxn>
                  <a:cxn ang="0">
                    <a:pos x="0" y="2"/>
                  </a:cxn>
                  <a:cxn ang="0">
                    <a:pos x="0" y="5"/>
                  </a:cxn>
                  <a:cxn ang="0">
                    <a:pos x="3" y="7"/>
                  </a:cxn>
                  <a:cxn ang="0">
                    <a:pos x="35" y="27"/>
                  </a:cxn>
                  <a:cxn ang="0">
                    <a:pos x="37" y="27"/>
                  </a:cxn>
                  <a:cxn ang="0">
                    <a:pos x="40" y="27"/>
                  </a:cxn>
                  <a:cxn ang="0">
                    <a:pos x="42" y="27"/>
                  </a:cxn>
                  <a:cxn ang="0">
                    <a:pos x="45" y="25"/>
                  </a:cxn>
                  <a:cxn ang="0">
                    <a:pos x="45" y="23"/>
                  </a:cxn>
                  <a:cxn ang="0">
                    <a:pos x="42" y="21"/>
                  </a:cxn>
                  <a:cxn ang="0">
                    <a:pos x="10" y="0"/>
                  </a:cxn>
                </a:cxnLst>
                <a:rect l="txL" t="txT" r="txR" b="txB"/>
                <a:pathLst>
                  <a:path w="45" h="27">
                    <a:moveTo>
                      <a:pt x="10" y="0"/>
                    </a:moveTo>
                    <a:lnTo>
                      <a:pt x="8" y="0"/>
                    </a:lnTo>
                    <a:lnTo>
                      <a:pt x="5" y="0"/>
                    </a:lnTo>
                    <a:lnTo>
                      <a:pt x="3" y="0"/>
                    </a:lnTo>
                    <a:lnTo>
                      <a:pt x="0" y="2"/>
                    </a:lnTo>
                    <a:lnTo>
                      <a:pt x="0" y="5"/>
                    </a:lnTo>
                    <a:lnTo>
                      <a:pt x="3" y="7"/>
                    </a:lnTo>
                    <a:lnTo>
                      <a:pt x="35" y="27"/>
                    </a:lnTo>
                    <a:lnTo>
                      <a:pt x="37" y="27"/>
                    </a:lnTo>
                    <a:lnTo>
                      <a:pt x="40" y="27"/>
                    </a:lnTo>
                    <a:lnTo>
                      <a:pt x="42" y="27"/>
                    </a:lnTo>
                    <a:lnTo>
                      <a:pt x="45" y="25"/>
                    </a:lnTo>
                    <a:lnTo>
                      <a:pt x="45" y="23"/>
                    </a:lnTo>
                    <a:lnTo>
                      <a:pt x="42" y="21"/>
                    </a:lnTo>
                    <a:lnTo>
                      <a:pt x="10" y="0"/>
                    </a:lnTo>
                    <a:close/>
                  </a:path>
                </a:pathLst>
              </a:custGeom>
              <a:solidFill>
                <a:srgbClr val="000000">
                  <a:alpha val="100000"/>
                </a:srgbClr>
              </a:solidFill>
              <a:ln w="9525">
                <a:noFill/>
              </a:ln>
            </p:spPr>
            <p:txBody>
              <a:bodyPr/>
              <a:lstStyle/>
              <a:p>
                <a:endParaRPr lang="zh-CN" altLang="en-US"/>
              </a:p>
            </p:txBody>
          </p:sp>
          <p:sp>
            <p:nvSpPr>
              <p:cNvPr id="602390" name="Freeform 169"/>
              <p:cNvSpPr/>
              <p:nvPr>
                <p:custDataLst>
                  <p:tags r:id="rId108"/>
                </p:custDataLst>
              </p:nvPr>
            </p:nvSpPr>
            <p:spPr>
              <a:xfrm>
                <a:off x="4803" y="1283"/>
                <a:ext cx="45" cy="27"/>
              </a:xfrm>
              <a:custGeom>
                <a:avLst/>
                <a:gdLst>
                  <a:gd name="txL" fmla="*/ 0 w 45"/>
                  <a:gd name="txT" fmla="*/ 0 h 27"/>
                  <a:gd name="txR" fmla="*/ 45 w 45"/>
                  <a:gd name="txB" fmla="*/ 27 h 27"/>
                </a:gdLst>
                <a:ahLst/>
                <a:cxnLst>
                  <a:cxn ang="0">
                    <a:pos x="10" y="2"/>
                  </a:cxn>
                  <a:cxn ang="0">
                    <a:pos x="7" y="0"/>
                  </a:cxn>
                  <a:cxn ang="0">
                    <a:pos x="5" y="0"/>
                  </a:cxn>
                  <a:cxn ang="0">
                    <a:pos x="2" y="2"/>
                  </a:cxn>
                  <a:cxn ang="0">
                    <a:pos x="0" y="4"/>
                  </a:cxn>
                  <a:cxn ang="0">
                    <a:pos x="0" y="7"/>
                  </a:cxn>
                  <a:cxn ang="0">
                    <a:pos x="2" y="9"/>
                  </a:cxn>
                  <a:cxn ang="0">
                    <a:pos x="37" y="27"/>
                  </a:cxn>
                  <a:cxn ang="0">
                    <a:pos x="40" y="27"/>
                  </a:cxn>
                  <a:cxn ang="0">
                    <a:pos x="42" y="27"/>
                  </a:cxn>
                  <a:cxn ang="0">
                    <a:pos x="45" y="27"/>
                  </a:cxn>
                  <a:cxn ang="0">
                    <a:pos x="45" y="25"/>
                  </a:cxn>
                  <a:cxn ang="0">
                    <a:pos x="45" y="23"/>
                  </a:cxn>
                  <a:cxn ang="0">
                    <a:pos x="45" y="20"/>
                  </a:cxn>
                  <a:cxn ang="0">
                    <a:pos x="10" y="2"/>
                  </a:cxn>
                </a:cxnLst>
                <a:rect l="txL" t="txT" r="txR" b="txB"/>
                <a:pathLst>
                  <a:path w="45" h="27">
                    <a:moveTo>
                      <a:pt x="10" y="2"/>
                    </a:moveTo>
                    <a:lnTo>
                      <a:pt x="7" y="0"/>
                    </a:lnTo>
                    <a:lnTo>
                      <a:pt x="5" y="0"/>
                    </a:lnTo>
                    <a:lnTo>
                      <a:pt x="2" y="2"/>
                    </a:lnTo>
                    <a:lnTo>
                      <a:pt x="0" y="4"/>
                    </a:lnTo>
                    <a:lnTo>
                      <a:pt x="0" y="7"/>
                    </a:lnTo>
                    <a:lnTo>
                      <a:pt x="2" y="9"/>
                    </a:lnTo>
                    <a:lnTo>
                      <a:pt x="37" y="27"/>
                    </a:lnTo>
                    <a:lnTo>
                      <a:pt x="40" y="27"/>
                    </a:lnTo>
                    <a:lnTo>
                      <a:pt x="42" y="27"/>
                    </a:lnTo>
                    <a:lnTo>
                      <a:pt x="45" y="27"/>
                    </a:lnTo>
                    <a:lnTo>
                      <a:pt x="45" y="25"/>
                    </a:lnTo>
                    <a:lnTo>
                      <a:pt x="45" y="23"/>
                    </a:lnTo>
                    <a:lnTo>
                      <a:pt x="45" y="20"/>
                    </a:lnTo>
                    <a:lnTo>
                      <a:pt x="10" y="2"/>
                    </a:lnTo>
                    <a:close/>
                  </a:path>
                </a:pathLst>
              </a:custGeom>
              <a:solidFill>
                <a:srgbClr val="000000">
                  <a:alpha val="100000"/>
                </a:srgbClr>
              </a:solidFill>
              <a:ln w="9525">
                <a:noFill/>
              </a:ln>
            </p:spPr>
            <p:txBody>
              <a:bodyPr/>
              <a:lstStyle/>
              <a:p>
                <a:endParaRPr lang="zh-CN" altLang="en-US"/>
              </a:p>
            </p:txBody>
          </p:sp>
          <p:sp>
            <p:nvSpPr>
              <p:cNvPr id="602391" name="Freeform 170"/>
              <p:cNvSpPr/>
              <p:nvPr>
                <p:custDataLst>
                  <p:tags r:id="rId109"/>
                </p:custDataLst>
              </p:nvPr>
            </p:nvSpPr>
            <p:spPr>
              <a:xfrm>
                <a:off x="4863" y="1317"/>
                <a:ext cx="44" cy="27"/>
              </a:xfrm>
              <a:custGeom>
                <a:avLst/>
                <a:gdLst>
                  <a:gd name="txL" fmla="*/ 0 w 44"/>
                  <a:gd name="txT" fmla="*/ 0 h 27"/>
                  <a:gd name="txR" fmla="*/ 44 w 44"/>
                  <a:gd name="txB" fmla="*/ 27 h 27"/>
                </a:gdLst>
                <a:ahLst/>
                <a:cxnLst>
                  <a:cxn ang="0">
                    <a:pos x="10" y="0"/>
                  </a:cxn>
                  <a:cxn ang="0">
                    <a:pos x="7" y="0"/>
                  </a:cxn>
                  <a:cxn ang="0">
                    <a:pos x="5" y="0"/>
                  </a:cxn>
                  <a:cxn ang="0">
                    <a:pos x="2" y="0"/>
                  </a:cxn>
                  <a:cxn ang="0">
                    <a:pos x="0" y="2"/>
                  </a:cxn>
                  <a:cxn ang="0">
                    <a:pos x="0" y="4"/>
                  </a:cxn>
                  <a:cxn ang="0">
                    <a:pos x="2" y="7"/>
                  </a:cxn>
                  <a:cxn ang="0">
                    <a:pos x="37" y="25"/>
                  </a:cxn>
                  <a:cxn ang="0">
                    <a:pos x="39" y="27"/>
                  </a:cxn>
                  <a:cxn ang="0">
                    <a:pos x="42" y="27"/>
                  </a:cxn>
                  <a:cxn ang="0">
                    <a:pos x="44" y="25"/>
                  </a:cxn>
                  <a:cxn ang="0">
                    <a:pos x="44" y="23"/>
                  </a:cxn>
                  <a:cxn ang="0">
                    <a:pos x="44" y="20"/>
                  </a:cxn>
                  <a:cxn ang="0">
                    <a:pos x="44" y="18"/>
                  </a:cxn>
                  <a:cxn ang="0">
                    <a:pos x="10" y="0"/>
                  </a:cxn>
                </a:cxnLst>
                <a:rect l="txL" t="txT" r="txR" b="txB"/>
                <a:pathLst>
                  <a:path w="44" h="27">
                    <a:moveTo>
                      <a:pt x="10" y="0"/>
                    </a:moveTo>
                    <a:lnTo>
                      <a:pt x="7" y="0"/>
                    </a:lnTo>
                    <a:lnTo>
                      <a:pt x="5" y="0"/>
                    </a:lnTo>
                    <a:lnTo>
                      <a:pt x="2" y="0"/>
                    </a:lnTo>
                    <a:lnTo>
                      <a:pt x="0" y="2"/>
                    </a:lnTo>
                    <a:lnTo>
                      <a:pt x="0" y="4"/>
                    </a:lnTo>
                    <a:lnTo>
                      <a:pt x="2" y="7"/>
                    </a:lnTo>
                    <a:lnTo>
                      <a:pt x="37" y="25"/>
                    </a:lnTo>
                    <a:lnTo>
                      <a:pt x="39" y="27"/>
                    </a:lnTo>
                    <a:lnTo>
                      <a:pt x="42" y="27"/>
                    </a:lnTo>
                    <a:lnTo>
                      <a:pt x="44" y="25"/>
                    </a:lnTo>
                    <a:lnTo>
                      <a:pt x="44" y="23"/>
                    </a:lnTo>
                    <a:lnTo>
                      <a:pt x="44" y="20"/>
                    </a:lnTo>
                    <a:lnTo>
                      <a:pt x="44" y="18"/>
                    </a:lnTo>
                    <a:lnTo>
                      <a:pt x="10" y="0"/>
                    </a:lnTo>
                    <a:close/>
                  </a:path>
                </a:pathLst>
              </a:custGeom>
              <a:solidFill>
                <a:srgbClr val="000000">
                  <a:alpha val="100000"/>
                </a:srgbClr>
              </a:solidFill>
              <a:ln w="9525">
                <a:noFill/>
              </a:ln>
            </p:spPr>
            <p:txBody>
              <a:bodyPr/>
              <a:lstStyle/>
              <a:p>
                <a:endParaRPr lang="zh-CN" altLang="en-US"/>
              </a:p>
            </p:txBody>
          </p:sp>
          <p:sp>
            <p:nvSpPr>
              <p:cNvPr id="602392" name="Freeform 171"/>
              <p:cNvSpPr/>
              <p:nvPr>
                <p:custDataLst>
                  <p:tags r:id="rId110"/>
                </p:custDataLst>
              </p:nvPr>
            </p:nvSpPr>
            <p:spPr>
              <a:xfrm>
                <a:off x="4922" y="1349"/>
                <a:ext cx="45" cy="27"/>
              </a:xfrm>
              <a:custGeom>
                <a:avLst/>
                <a:gdLst>
                  <a:gd name="txL" fmla="*/ 0 w 45"/>
                  <a:gd name="txT" fmla="*/ 0 h 27"/>
                  <a:gd name="txR" fmla="*/ 45 w 45"/>
                  <a:gd name="txB" fmla="*/ 27 h 27"/>
                </a:gdLst>
                <a:ahLst/>
                <a:cxnLst>
                  <a:cxn ang="0">
                    <a:pos x="10" y="0"/>
                  </a:cxn>
                  <a:cxn ang="0">
                    <a:pos x="8" y="0"/>
                  </a:cxn>
                  <a:cxn ang="0">
                    <a:pos x="5" y="0"/>
                  </a:cxn>
                  <a:cxn ang="0">
                    <a:pos x="3" y="0"/>
                  </a:cxn>
                  <a:cxn ang="0">
                    <a:pos x="0" y="2"/>
                  </a:cxn>
                  <a:cxn ang="0">
                    <a:pos x="0" y="4"/>
                  </a:cxn>
                  <a:cxn ang="0">
                    <a:pos x="3" y="7"/>
                  </a:cxn>
                  <a:cxn ang="0">
                    <a:pos x="38" y="27"/>
                  </a:cxn>
                  <a:cxn ang="0">
                    <a:pos x="40" y="27"/>
                  </a:cxn>
                  <a:cxn ang="0">
                    <a:pos x="43" y="27"/>
                  </a:cxn>
                  <a:cxn ang="0">
                    <a:pos x="45" y="27"/>
                  </a:cxn>
                  <a:cxn ang="0">
                    <a:pos x="45" y="25"/>
                  </a:cxn>
                  <a:cxn ang="0">
                    <a:pos x="45" y="22"/>
                  </a:cxn>
                  <a:cxn ang="0">
                    <a:pos x="45" y="20"/>
                  </a:cxn>
                  <a:cxn ang="0">
                    <a:pos x="10" y="0"/>
                  </a:cxn>
                </a:cxnLst>
                <a:rect l="txL" t="txT" r="txR" b="txB"/>
                <a:pathLst>
                  <a:path w="45" h="27">
                    <a:moveTo>
                      <a:pt x="10" y="0"/>
                    </a:moveTo>
                    <a:lnTo>
                      <a:pt x="8" y="0"/>
                    </a:lnTo>
                    <a:lnTo>
                      <a:pt x="5" y="0"/>
                    </a:lnTo>
                    <a:lnTo>
                      <a:pt x="3" y="0"/>
                    </a:lnTo>
                    <a:lnTo>
                      <a:pt x="0" y="2"/>
                    </a:lnTo>
                    <a:lnTo>
                      <a:pt x="0" y="4"/>
                    </a:lnTo>
                    <a:lnTo>
                      <a:pt x="3" y="7"/>
                    </a:lnTo>
                    <a:lnTo>
                      <a:pt x="38" y="27"/>
                    </a:lnTo>
                    <a:lnTo>
                      <a:pt x="40" y="27"/>
                    </a:lnTo>
                    <a:lnTo>
                      <a:pt x="43" y="27"/>
                    </a:lnTo>
                    <a:lnTo>
                      <a:pt x="45" y="27"/>
                    </a:lnTo>
                    <a:lnTo>
                      <a:pt x="45" y="25"/>
                    </a:lnTo>
                    <a:lnTo>
                      <a:pt x="45" y="22"/>
                    </a:lnTo>
                    <a:lnTo>
                      <a:pt x="45" y="20"/>
                    </a:lnTo>
                    <a:lnTo>
                      <a:pt x="10" y="0"/>
                    </a:lnTo>
                    <a:close/>
                  </a:path>
                </a:pathLst>
              </a:custGeom>
              <a:solidFill>
                <a:srgbClr val="000000">
                  <a:alpha val="100000"/>
                </a:srgbClr>
              </a:solidFill>
              <a:ln w="9525">
                <a:noFill/>
              </a:ln>
            </p:spPr>
            <p:txBody>
              <a:bodyPr/>
              <a:lstStyle/>
              <a:p>
                <a:endParaRPr lang="zh-CN" altLang="en-US"/>
              </a:p>
            </p:txBody>
          </p:sp>
          <p:sp>
            <p:nvSpPr>
              <p:cNvPr id="602393" name="Freeform 172"/>
              <p:cNvSpPr/>
              <p:nvPr>
                <p:custDataLst>
                  <p:tags r:id="rId111"/>
                </p:custDataLst>
              </p:nvPr>
            </p:nvSpPr>
            <p:spPr>
              <a:xfrm>
                <a:off x="4982" y="1381"/>
                <a:ext cx="45" cy="27"/>
              </a:xfrm>
              <a:custGeom>
                <a:avLst/>
                <a:gdLst>
                  <a:gd name="txL" fmla="*/ 0 w 45"/>
                  <a:gd name="txT" fmla="*/ 0 h 27"/>
                  <a:gd name="txR" fmla="*/ 45 w 45"/>
                  <a:gd name="txB" fmla="*/ 27 h 27"/>
                </a:gdLst>
                <a:ahLst/>
                <a:cxnLst>
                  <a:cxn ang="0">
                    <a:pos x="10" y="2"/>
                  </a:cxn>
                  <a:cxn ang="0">
                    <a:pos x="7" y="0"/>
                  </a:cxn>
                  <a:cxn ang="0">
                    <a:pos x="5" y="0"/>
                  </a:cxn>
                  <a:cxn ang="0">
                    <a:pos x="3" y="2"/>
                  </a:cxn>
                  <a:cxn ang="0">
                    <a:pos x="0" y="4"/>
                  </a:cxn>
                  <a:cxn ang="0">
                    <a:pos x="0" y="6"/>
                  </a:cxn>
                  <a:cxn ang="0">
                    <a:pos x="3" y="9"/>
                  </a:cxn>
                  <a:cxn ang="0">
                    <a:pos x="37" y="27"/>
                  </a:cxn>
                  <a:cxn ang="0">
                    <a:pos x="40" y="27"/>
                  </a:cxn>
                  <a:cxn ang="0">
                    <a:pos x="42" y="27"/>
                  </a:cxn>
                  <a:cxn ang="0">
                    <a:pos x="45" y="27"/>
                  </a:cxn>
                  <a:cxn ang="0">
                    <a:pos x="45" y="24"/>
                  </a:cxn>
                  <a:cxn ang="0">
                    <a:pos x="45" y="22"/>
                  </a:cxn>
                  <a:cxn ang="0">
                    <a:pos x="45" y="20"/>
                  </a:cxn>
                  <a:cxn ang="0">
                    <a:pos x="10" y="2"/>
                  </a:cxn>
                </a:cxnLst>
                <a:rect l="txL" t="txT" r="txR" b="txB"/>
                <a:pathLst>
                  <a:path w="45" h="27">
                    <a:moveTo>
                      <a:pt x="10" y="2"/>
                    </a:moveTo>
                    <a:lnTo>
                      <a:pt x="7" y="0"/>
                    </a:lnTo>
                    <a:lnTo>
                      <a:pt x="5" y="0"/>
                    </a:lnTo>
                    <a:lnTo>
                      <a:pt x="3" y="2"/>
                    </a:lnTo>
                    <a:lnTo>
                      <a:pt x="0" y="4"/>
                    </a:lnTo>
                    <a:lnTo>
                      <a:pt x="0" y="6"/>
                    </a:lnTo>
                    <a:lnTo>
                      <a:pt x="3" y="9"/>
                    </a:lnTo>
                    <a:lnTo>
                      <a:pt x="37" y="27"/>
                    </a:lnTo>
                    <a:lnTo>
                      <a:pt x="40" y="27"/>
                    </a:lnTo>
                    <a:lnTo>
                      <a:pt x="42" y="27"/>
                    </a:lnTo>
                    <a:lnTo>
                      <a:pt x="45" y="27"/>
                    </a:lnTo>
                    <a:lnTo>
                      <a:pt x="45" y="24"/>
                    </a:lnTo>
                    <a:lnTo>
                      <a:pt x="45" y="22"/>
                    </a:lnTo>
                    <a:lnTo>
                      <a:pt x="45" y="20"/>
                    </a:lnTo>
                    <a:lnTo>
                      <a:pt x="10" y="2"/>
                    </a:lnTo>
                    <a:close/>
                  </a:path>
                </a:pathLst>
              </a:custGeom>
              <a:solidFill>
                <a:srgbClr val="000000">
                  <a:alpha val="100000"/>
                </a:srgbClr>
              </a:solidFill>
              <a:ln w="9525">
                <a:noFill/>
              </a:ln>
            </p:spPr>
            <p:txBody>
              <a:bodyPr/>
              <a:lstStyle/>
              <a:p>
                <a:endParaRPr lang="zh-CN" altLang="en-US"/>
              </a:p>
            </p:txBody>
          </p:sp>
        </p:grpSp>
        <p:sp>
          <p:nvSpPr>
            <p:cNvPr id="602220" name="Rectangle 174"/>
            <p:cNvSpPr/>
            <p:nvPr>
              <p:custDataLst>
                <p:tags r:id="rId45"/>
              </p:custDataLst>
            </p:nvPr>
          </p:nvSpPr>
          <p:spPr>
            <a:xfrm>
              <a:off x="4188" y="1022"/>
              <a:ext cx="32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21" name="Rectangle 175"/>
            <p:cNvSpPr/>
            <p:nvPr/>
          </p:nvSpPr>
          <p:spPr>
            <a:xfrm>
              <a:off x="4303" y="1083"/>
              <a:ext cx="92"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D</a:t>
              </a:r>
            </a:p>
          </p:txBody>
        </p:sp>
        <p:sp>
          <p:nvSpPr>
            <p:cNvPr id="602222" name="Rectangle 176"/>
            <p:cNvSpPr/>
            <p:nvPr/>
          </p:nvSpPr>
          <p:spPr>
            <a:xfrm>
              <a:off x="4397" y="10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23" name="Rectangle 177"/>
            <p:cNvSpPr/>
            <p:nvPr>
              <p:custDataLst>
                <p:tags r:id="rId46"/>
              </p:custDataLst>
            </p:nvPr>
          </p:nvSpPr>
          <p:spPr>
            <a:xfrm>
              <a:off x="3922" y="477"/>
              <a:ext cx="314"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24" name="Rectangle 178"/>
            <p:cNvSpPr/>
            <p:nvPr/>
          </p:nvSpPr>
          <p:spPr>
            <a:xfrm>
              <a:off x="4032" y="538"/>
              <a:ext cx="84"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A</a:t>
              </a:r>
            </a:p>
          </p:txBody>
        </p:sp>
        <p:sp>
          <p:nvSpPr>
            <p:cNvPr id="602225" name="Rectangle 179"/>
            <p:cNvSpPr/>
            <p:nvPr/>
          </p:nvSpPr>
          <p:spPr>
            <a:xfrm>
              <a:off x="4124" y="538"/>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26" name="Rectangle 180"/>
            <p:cNvSpPr/>
            <p:nvPr>
              <p:custDataLst>
                <p:tags r:id="rId47"/>
              </p:custDataLst>
            </p:nvPr>
          </p:nvSpPr>
          <p:spPr>
            <a:xfrm>
              <a:off x="235" y="2422"/>
              <a:ext cx="308" cy="223"/>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27" name="Rectangle 181"/>
            <p:cNvSpPr/>
            <p:nvPr/>
          </p:nvSpPr>
          <p:spPr>
            <a:xfrm>
              <a:off x="347" y="2484"/>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28" name="Rectangle 182"/>
            <p:cNvSpPr/>
            <p:nvPr/>
          </p:nvSpPr>
          <p:spPr>
            <a:xfrm>
              <a:off x="426" y="2484"/>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29" name="Rectangle 183"/>
            <p:cNvSpPr/>
            <p:nvPr>
              <p:custDataLst>
                <p:tags r:id="rId48"/>
              </p:custDataLst>
            </p:nvPr>
          </p:nvSpPr>
          <p:spPr>
            <a:xfrm>
              <a:off x="4902" y="1022"/>
              <a:ext cx="309"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30" name="Rectangle 184"/>
            <p:cNvSpPr/>
            <p:nvPr/>
          </p:nvSpPr>
          <p:spPr>
            <a:xfrm>
              <a:off x="5014" y="1083"/>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31" name="Rectangle 185"/>
            <p:cNvSpPr/>
            <p:nvPr/>
          </p:nvSpPr>
          <p:spPr>
            <a:xfrm>
              <a:off x="5094" y="10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32" name="Rectangle 186"/>
            <p:cNvSpPr/>
            <p:nvPr>
              <p:custDataLst>
                <p:tags r:id="rId49"/>
              </p:custDataLst>
            </p:nvPr>
          </p:nvSpPr>
          <p:spPr>
            <a:xfrm>
              <a:off x="3773" y="1521"/>
              <a:ext cx="308"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33" name="Rectangle 187"/>
            <p:cNvSpPr/>
            <p:nvPr/>
          </p:nvSpPr>
          <p:spPr>
            <a:xfrm>
              <a:off x="3885" y="1583"/>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34" name="Rectangle 188"/>
            <p:cNvSpPr/>
            <p:nvPr/>
          </p:nvSpPr>
          <p:spPr>
            <a:xfrm>
              <a:off x="3964" y="15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35" name="Rectangle 189"/>
            <p:cNvSpPr/>
            <p:nvPr>
              <p:custDataLst>
                <p:tags r:id="rId50"/>
              </p:custDataLst>
            </p:nvPr>
          </p:nvSpPr>
          <p:spPr>
            <a:xfrm>
              <a:off x="1285" y="2422"/>
              <a:ext cx="308" cy="223"/>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36" name="Rectangle 190"/>
            <p:cNvSpPr/>
            <p:nvPr/>
          </p:nvSpPr>
          <p:spPr>
            <a:xfrm>
              <a:off x="1397" y="2484"/>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37" name="Rectangle 191"/>
            <p:cNvSpPr/>
            <p:nvPr/>
          </p:nvSpPr>
          <p:spPr>
            <a:xfrm>
              <a:off x="1476" y="2484"/>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38" name="Rectangle 192"/>
            <p:cNvSpPr/>
            <p:nvPr>
              <p:custDataLst>
                <p:tags r:id="rId51"/>
              </p:custDataLst>
            </p:nvPr>
          </p:nvSpPr>
          <p:spPr>
            <a:xfrm>
              <a:off x="1805" y="1871"/>
              <a:ext cx="308" cy="222"/>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39" name="Rectangle 193"/>
            <p:cNvSpPr/>
            <p:nvPr/>
          </p:nvSpPr>
          <p:spPr>
            <a:xfrm>
              <a:off x="1917" y="1932"/>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40" name="Rectangle 194"/>
            <p:cNvSpPr/>
            <p:nvPr/>
          </p:nvSpPr>
          <p:spPr>
            <a:xfrm>
              <a:off x="1996" y="19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41" name="Rectangle 195"/>
            <p:cNvSpPr/>
            <p:nvPr>
              <p:custDataLst>
                <p:tags r:id="rId52"/>
              </p:custDataLst>
            </p:nvPr>
          </p:nvSpPr>
          <p:spPr>
            <a:xfrm>
              <a:off x="695" y="1871"/>
              <a:ext cx="309" cy="222"/>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42" name="Rectangle 196"/>
            <p:cNvSpPr/>
            <p:nvPr/>
          </p:nvSpPr>
          <p:spPr>
            <a:xfrm>
              <a:off x="807" y="1932"/>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43" name="Rectangle 197"/>
            <p:cNvSpPr/>
            <p:nvPr/>
          </p:nvSpPr>
          <p:spPr>
            <a:xfrm>
              <a:off x="887" y="19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44" name="Rectangle 198"/>
            <p:cNvSpPr/>
            <p:nvPr>
              <p:custDataLst>
                <p:tags r:id="rId53"/>
              </p:custDataLst>
            </p:nvPr>
          </p:nvSpPr>
          <p:spPr>
            <a:xfrm>
              <a:off x="1869" y="1499"/>
              <a:ext cx="299"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45" name="Rectangle 199"/>
            <p:cNvSpPr/>
            <p:nvPr/>
          </p:nvSpPr>
          <p:spPr>
            <a:xfrm>
              <a:off x="1979" y="1560"/>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46" name="Rectangle 200"/>
            <p:cNvSpPr/>
            <p:nvPr/>
          </p:nvSpPr>
          <p:spPr>
            <a:xfrm>
              <a:off x="2059" y="1560"/>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47" name="Rectangle 201"/>
            <p:cNvSpPr/>
            <p:nvPr>
              <p:custDataLst>
                <p:tags r:id="rId54"/>
              </p:custDataLst>
            </p:nvPr>
          </p:nvSpPr>
          <p:spPr>
            <a:xfrm>
              <a:off x="1240" y="1487"/>
              <a:ext cx="32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48" name="Rectangle 202"/>
            <p:cNvSpPr/>
            <p:nvPr/>
          </p:nvSpPr>
          <p:spPr>
            <a:xfrm>
              <a:off x="1354" y="1548"/>
              <a:ext cx="92"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D</a:t>
              </a:r>
            </a:p>
          </p:txBody>
        </p:sp>
        <p:sp>
          <p:nvSpPr>
            <p:cNvPr id="602249" name="Rectangle 203"/>
            <p:cNvSpPr/>
            <p:nvPr/>
          </p:nvSpPr>
          <p:spPr>
            <a:xfrm>
              <a:off x="1449" y="1548"/>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grpSp>
          <p:nvGrpSpPr>
            <p:cNvPr id="602250" name="Group 209"/>
            <p:cNvGrpSpPr/>
            <p:nvPr/>
          </p:nvGrpSpPr>
          <p:grpSpPr>
            <a:xfrm>
              <a:off x="2163" y="1594"/>
              <a:ext cx="142" cy="261"/>
              <a:chOff x="2163" y="1594"/>
              <a:chExt cx="142" cy="261"/>
            </a:xfrm>
          </p:grpSpPr>
          <p:sp>
            <p:nvSpPr>
              <p:cNvPr id="602381" name="Freeform 204"/>
              <p:cNvSpPr/>
              <p:nvPr>
                <p:custDataLst>
                  <p:tags r:id="rId99"/>
                </p:custDataLst>
              </p:nvPr>
            </p:nvSpPr>
            <p:spPr>
              <a:xfrm>
                <a:off x="2163" y="1594"/>
                <a:ext cx="27" cy="41"/>
              </a:xfrm>
              <a:custGeom>
                <a:avLst/>
                <a:gdLst>
                  <a:gd name="txL" fmla="*/ 0 w 27"/>
                  <a:gd name="txT" fmla="*/ 0 h 41"/>
                  <a:gd name="txR" fmla="*/ 27 w 27"/>
                  <a:gd name="txB" fmla="*/ 41 h 41"/>
                </a:gdLst>
                <a:ahLst/>
                <a:cxnLst>
                  <a:cxn ang="0">
                    <a:pos x="10" y="4"/>
                  </a:cxn>
                  <a:cxn ang="0">
                    <a:pos x="8" y="2"/>
                  </a:cxn>
                  <a:cxn ang="0">
                    <a:pos x="5" y="0"/>
                  </a:cxn>
                  <a:cxn ang="0">
                    <a:pos x="5" y="0"/>
                  </a:cxn>
                  <a:cxn ang="0">
                    <a:pos x="3" y="2"/>
                  </a:cxn>
                  <a:cxn ang="0">
                    <a:pos x="0" y="4"/>
                  </a:cxn>
                  <a:cxn ang="0">
                    <a:pos x="0" y="7"/>
                  </a:cxn>
                  <a:cxn ang="0">
                    <a:pos x="17" y="38"/>
                  </a:cxn>
                  <a:cxn ang="0">
                    <a:pos x="17" y="41"/>
                  </a:cxn>
                  <a:cxn ang="0">
                    <a:pos x="20" y="41"/>
                  </a:cxn>
                  <a:cxn ang="0">
                    <a:pos x="22" y="41"/>
                  </a:cxn>
                  <a:cxn ang="0">
                    <a:pos x="25" y="41"/>
                  </a:cxn>
                  <a:cxn ang="0">
                    <a:pos x="27" y="38"/>
                  </a:cxn>
                  <a:cxn ang="0">
                    <a:pos x="27" y="36"/>
                  </a:cxn>
                  <a:cxn ang="0">
                    <a:pos x="10" y="4"/>
                  </a:cxn>
                </a:cxnLst>
                <a:rect l="txL" t="txT" r="txR" b="txB"/>
                <a:pathLst>
                  <a:path w="27" h="41">
                    <a:moveTo>
                      <a:pt x="10" y="4"/>
                    </a:moveTo>
                    <a:lnTo>
                      <a:pt x="8" y="2"/>
                    </a:lnTo>
                    <a:lnTo>
                      <a:pt x="5" y="0"/>
                    </a:lnTo>
                    <a:lnTo>
                      <a:pt x="3" y="2"/>
                    </a:lnTo>
                    <a:lnTo>
                      <a:pt x="0" y="4"/>
                    </a:lnTo>
                    <a:lnTo>
                      <a:pt x="0" y="7"/>
                    </a:lnTo>
                    <a:lnTo>
                      <a:pt x="17" y="38"/>
                    </a:lnTo>
                    <a:lnTo>
                      <a:pt x="17" y="41"/>
                    </a:lnTo>
                    <a:lnTo>
                      <a:pt x="20" y="41"/>
                    </a:lnTo>
                    <a:lnTo>
                      <a:pt x="22" y="41"/>
                    </a:lnTo>
                    <a:lnTo>
                      <a:pt x="25" y="41"/>
                    </a:lnTo>
                    <a:lnTo>
                      <a:pt x="27" y="38"/>
                    </a:lnTo>
                    <a:lnTo>
                      <a:pt x="27" y="36"/>
                    </a:lnTo>
                    <a:lnTo>
                      <a:pt x="10" y="4"/>
                    </a:lnTo>
                    <a:close/>
                  </a:path>
                </a:pathLst>
              </a:custGeom>
              <a:solidFill>
                <a:srgbClr val="000000">
                  <a:alpha val="100000"/>
                </a:srgbClr>
              </a:solidFill>
              <a:ln w="9525">
                <a:noFill/>
              </a:ln>
            </p:spPr>
            <p:txBody>
              <a:bodyPr/>
              <a:lstStyle/>
              <a:p>
                <a:endParaRPr lang="zh-CN" altLang="en-US"/>
              </a:p>
            </p:txBody>
          </p:sp>
          <p:sp>
            <p:nvSpPr>
              <p:cNvPr id="602382" name="Freeform 205"/>
              <p:cNvSpPr/>
              <p:nvPr>
                <p:custDataLst>
                  <p:tags r:id="rId100"/>
                </p:custDataLst>
              </p:nvPr>
            </p:nvSpPr>
            <p:spPr>
              <a:xfrm>
                <a:off x="2193" y="1651"/>
                <a:ext cx="27" cy="43"/>
              </a:xfrm>
              <a:custGeom>
                <a:avLst/>
                <a:gdLst>
                  <a:gd name="txL" fmla="*/ 0 w 27"/>
                  <a:gd name="txT" fmla="*/ 0 h 43"/>
                  <a:gd name="txR" fmla="*/ 27 w 27"/>
                  <a:gd name="txB" fmla="*/ 43 h 43"/>
                </a:gdLst>
                <a:ahLst/>
                <a:cxnLst>
                  <a:cxn ang="0">
                    <a:pos x="10" y="4"/>
                  </a:cxn>
                  <a:cxn ang="0">
                    <a:pos x="10" y="2"/>
                  </a:cxn>
                  <a:cxn ang="0">
                    <a:pos x="7" y="0"/>
                  </a:cxn>
                  <a:cxn ang="0">
                    <a:pos x="5" y="0"/>
                  </a:cxn>
                  <a:cxn ang="0">
                    <a:pos x="2" y="2"/>
                  </a:cxn>
                  <a:cxn ang="0">
                    <a:pos x="0" y="4"/>
                  </a:cxn>
                  <a:cxn ang="0">
                    <a:pos x="0" y="6"/>
                  </a:cxn>
                  <a:cxn ang="0">
                    <a:pos x="17" y="38"/>
                  </a:cxn>
                  <a:cxn ang="0">
                    <a:pos x="17" y="41"/>
                  </a:cxn>
                  <a:cxn ang="0">
                    <a:pos x="20" y="43"/>
                  </a:cxn>
                  <a:cxn ang="0">
                    <a:pos x="22" y="43"/>
                  </a:cxn>
                  <a:cxn ang="0">
                    <a:pos x="25" y="41"/>
                  </a:cxn>
                  <a:cxn ang="0">
                    <a:pos x="27" y="38"/>
                  </a:cxn>
                  <a:cxn ang="0">
                    <a:pos x="27" y="36"/>
                  </a:cxn>
                  <a:cxn ang="0">
                    <a:pos x="10" y="4"/>
                  </a:cxn>
                </a:cxnLst>
                <a:rect l="txL" t="txT" r="txR" b="txB"/>
                <a:pathLst>
                  <a:path w="27" h="43">
                    <a:moveTo>
                      <a:pt x="10" y="4"/>
                    </a:moveTo>
                    <a:lnTo>
                      <a:pt x="10" y="2"/>
                    </a:lnTo>
                    <a:lnTo>
                      <a:pt x="7" y="0"/>
                    </a:lnTo>
                    <a:lnTo>
                      <a:pt x="5" y="0"/>
                    </a:lnTo>
                    <a:lnTo>
                      <a:pt x="2" y="2"/>
                    </a:lnTo>
                    <a:lnTo>
                      <a:pt x="0" y="4"/>
                    </a:lnTo>
                    <a:lnTo>
                      <a:pt x="0" y="6"/>
                    </a:lnTo>
                    <a:lnTo>
                      <a:pt x="17" y="38"/>
                    </a:lnTo>
                    <a:lnTo>
                      <a:pt x="17" y="41"/>
                    </a:lnTo>
                    <a:lnTo>
                      <a:pt x="20" y="43"/>
                    </a:lnTo>
                    <a:lnTo>
                      <a:pt x="22" y="43"/>
                    </a:lnTo>
                    <a:lnTo>
                      <a:pt x="25" y="41"/>
                    </a:lnTo>
                    <a:lnTo>
                      <a:pt x="27" y="38"/>
                    </a:lnTo>
                    <a:lnTo>
                      <a:pt x="27" y="36"/>
                    </a:lnTo>
                    <a:lnTo>
                      <a:pt x="10" y="4"/>
                    </a:lnTo>
                    <a:close/>
                  </a:path>
                </a:pathLst>
              </a:custGeom>
              <a:solidFill>
                <a:srgbClr val="000000">
                  <a:alpha val="100000"/>
                </a:srgbClr>
              </a:solidFill>
              <a:ln w="9525">
                <a:noFill/>
              </a:ln>
            </p:spPr>
            <p:txBody>
              <a:bodyPr/>
              <a:lstStyle/>
              <a:p>
                <a:endParaRPr lang="zh-CN" altLang="en-US"/>
              </a:p>
            </p:txBody>
          </p:sp>
          <p:sp>
            <p:nvSpPr>
              <p:cNvPr id="602383" name="Freeform 206"/>
              <p:cNvSpPr/>
              <p:nvPr>
                <p:custDataLst>
                  <p:tags r:id="rId101"/>
                </p:custDataLst>
              </p:nvPr>
            </p:nvSpPr>
            <p:spPr>
              <a:xfrm>
                <a:off x="2223" y="1710"/>
                <a:ext cx="27" cy="41"/>
              </a:xfrm>
              <a:custGeom>
                <a:avLst/>
                <a:gdLst>
                  <a:gd name="txL" fmla="*/ 0 w 27"/>
                  <a:gd name="txT" fmla="*/ 0 h 41"/>
                  <a:gd name="txR" fmla="*/ 27 w 27"/>
                  <a:gd name="txB" fmla="*/ 41 h 41"/>
                </a:gdLst>
                <a:ahLst/>
                <a:cxnLst>
                  <a:cxn ang="0">
                    <a:pos x="10" y="2"/>
                  </a:cxn>
                  <a:cxn ang="0">
                    <a:pos x="10" y="0"/>
                  </a:cxn>
                  <a:cxn ang="0">
                    <a:pos x="7" y="0"/>
                  </a:cxn>
                  <a:cxn ang="0">
                    <a:pos x="5" y="0"/>
                  </a:cxn>
                  <a:cxn ang="0">
                    <a:pos x="2" y="0"/>
                  </a:cxn>
                  <a:cxn ang="0">
                    <a:pos x="0" y="2"/>
                  </a:cxn>
                  <a:cxn ang="0">
                    <a:pos x="0" y="4"/>
                  </a:cxn>
                  <a:cxn ang="0">
                    <a:pos x="17" y="36"/>
                  </a:cxn>
                  <a:cxn ang="0">
                    <a:pos x="20" y="38"/>
                  </a:cxn>
                  <a:cxn ang="0">
                    <a:pos x="22" y="41"/>
                  </a:cxn>
                  <a:cxn ang="0">
                    <a:pos x="25" y="41"/>
                  </a:cxn>
                  <a:cxn ang="0">
                    <a:pos x="27" y="38"/>
                  </a:cxn>
                  <a:cxn ang="0">
                    <a:pos x="27" y="36"/>
                  </a:cxn>
                  <a:cxn ang="0">
                    <a:pos x="27" y="34"/>
                  </a:cxn>
                  <a:cxn ang="0">
                    <a:pos x="10" y="2"/>
                  </a:cxn>
                </a:cxnLst>
                <a:rect l="txL" t="txT" r="txR" b="txB"/>
                <a:pathLst>
                  <a:path w="27" h="41">
                    <a:moveTo>
                      <a:pt x="10" y="2"/>
                    </a:moveTo>
                    <a:lnTo>
                      <a:pt x="10" y="0"/>
                    </a:lnTo>
                    <a:lnTo>
                      <a:pt x="7" y="0"/>
                    </a:lnTo>
                    <a:lnTo>
                      <a:pt x="5" y="0"/>
                    </a:lnTo>
                    <a:lnTo>
                      <a:pt x="2" y="0"/>
                    </a:lnTo>
                    <a:lnTo>
                      <a:pt x="0" y="2"/>
                    </a:lnTo>
                    <a:lnTo>
                      <a:pt x="0" y="4"/>
                    </a:lnTo>
                    <a:lnTo>
                      <a:pt x="17" y="36"/>
                    </a:lnTo>
                    <a:lnTo>
                      <a:pt x="20" y="38"/>
                    </a:lnTo>
                    <a:lnTo>
                      <a:pt x="22" y="41"/>
                    </a:lnTo>
                    <a:lnTo>
                      <a:pt x="25" y="41"/>
                    </a:lnTo>
                    <a:lnTo>
                      <a:pt x="27" y="38"/>
                    </a:lnTo>
                    <a:lnTo>
                      <a:pt x="27" y="36"/>
                    </a:lnTo>
                    <a:lnTo>
                      <a:pt x="27" y="34"/>
                    </a:lnTo>
                    <a:lnTo>
                      <a:pt x="10" y="2"/>
                    </a:lnTo>
                    <a:close/>
                  </a:path>
                </a:pathLst>
              </a:custGeom>
              <a:solidFill>
                <a:srgbClr val="000000">
                  <a:alpha val="100000"/>
                </a:srgbClr>
              </a:solidFill>
              <a:ln w="9525">
                <a:noFill/>
              </a:ln>
            </p:spPr>
            <p:txBody>
              <a:bodyPr/>
              <a:lstStyle/>
              <a:p>
                <a:endParaRPr lang="zh-CN" altLang="en-US"/>
              </a:p>
            </p:txBody>
          </p:sp>
          <p:sp>
            <p:nvSpPr>
              <p:cNvPr id="602384" name="Freeform 207"/>
              <p:cNvSpPr/>
              <p:nvPr>
                <p:custDataLst>
                  <p:tags r:id="rId102"/>
                </p:custDataLst>
              </p:nvPr>
            </p:nvSpPr>
            <p:spPr>
              <a:xfrm>
                <a:off x="2253" y="1766"/>
                <a:ext cx="27" cy="41"/>
              </a:xfrm>
              <a:custGeom>
                <a:avLst/>
                <a:gdLst>
                  <a:gd name="txL" fmla="*/ 0 w 27"/>
                  <a:gd name="txT" fmla="*/ 0 h 41"/>
                  <a:gd name="txR" fmla="*/ 27 w 27"/>
                  <a:gd name="txB" fmla="*/ 41 h 41"/>
                </a:gdLst>
                <a:ahLst/>
                <a:cxnLst>
                  <a:cxn ang="0">
                    <a:pos x="10" y="3"/>
                  </a:cxn>
                  <a:cxn ang="0">
                    <a:pos x="10" y="0"/>
                  </a:cxn>
                  <a:cxn ang="0">
                    <a:pos x="7" y="0"/>
                  </a:cxn>
                  <a:cxn ang="0">
                    <a:pos x="5" y="0"/>
                  </a:cxn>
                  <a:cxn ang="0">
                    <a:pos x="2" y="0"/>
                  </a:cxn>
                  <a:cxn ang="0">
                    <a:pos x="0" y="3"/>
                  </a:cxn>
                  <a:cxn ang="0">
                    <a:pos x="0" y="5"/>
                  </a:cxn>
                  <a:cxn ang="0">
                    <a:pos x="17" y="39"/>
                  </a:cxn>
                  <a:cxn ang="0">
                    <a:pos x="20" y="41"/>
                  </a:cxn>
                  <a:cxn ang="0">
                    <a:pos x="22" y="41"/>
                  </a:cxn>
                  <a:cxn ang="0">
                    <a:pos x="25" y="41"/>
                  </a:cxn>
                  <a:cxn ang="0">
                    <a:pos x="27" y="41"/>
                  </a:cxn>
                  <a:cxn ang="0">
                    <a:pos x="27" y="39"/>
                  </a:cxn>
                  <a:cxn ang="0">
                    <a:pos x="27" y="37"/>
                  </a:cxn>
                  <a:cxn ang="0">
                    <a:pos x="10" y="3"/>
                  </a:cxn>
                </a:cxnLst>
                <a:rect l="txL" t="txT" r="txR" b="txB"/>
                <a:pathLst>
                  <a:path w="27" h="41">
                    <a:moveTo>
                      <a:pt x="10" y="3"/>
                    </a:moveTo>
                    <a:lnTo>
                      <a:pt x="10" y="0"/>
                    </a:lnTo>
                    <a:lnTo>
                      <a:pt x="7" y="0"/>
                    </a:lnTo>
                    <a:lnTo>
                      <a:pt x="5" y="0"/>
                    </a:lnTo>
                    <a:lnTo>
                      <a:pt x="2" y="0"/>
                    </a:lnTo>
                    <a:lnTo>
                      <a:pt x="0" y="3"/>
                    </a:lnTo>
                    <a:lnTo>
                      <a:pt x="0" y="5"/>
                    </a:lnTo>
                    <a:lnTo>
                      <a:pt x="17" y="39"/>
                    </a:lnTo>
                    <a:lnTo>
                      <a:pt x="20" y="41"/>
                    </a:lnTo>
                    <a:lnTo>
                      <a:pt x="22" y="41"/>
                    </a:lnTo>
                    <a:lnTo>
                      <a:pt x="25" y="41"/>
                    </a:lnTo>
                    <a:lnTo>
                      <a:pt x="27" y="41"/>
                    </a:lnTo>
                    <a:lnTo>
                      <a:pt x="27" y="39"/>
                    </a:lnTo>
                    <a:lnTo>
                      <a:pt x="27" y="37"/>
                    </a:lnTo>
                    <a:lnTo>
                      <a:pt x="10" y="3"/>
                    </a:lnTo>
                    <a:close/>
                  </a:path>
                </a:pathLst>
              </a:custGeom>
              <a:solidFill>
                <a:srgbClr val="000000">
                  <a:alpha val="100000"/>
                </a:srgbClr>
              </a:solidFill>
              <a:ln w="9525">
                <a:noFill/>
              </a:ln>
            </p:spPr>
            <p:txBody>
              <a:bodyPr/>
              <a:lstStyle/>
              <a:p>
                <a:endParaRPr lang="zh-CN" altLang="en-US"/>
              </a:p>
            </p:txBody>
          </p:sp>
          <p:sp>
            <p:nvSpPr>
              <p:cNvPr id="602385" name="Freeform 208"/>
              <p:cNvSpPr/>
              <p:nvPr>
                <p:custDataLst>
                  <p:tags r:id="rId103"/>
                </p:custDataLst>
              </p:nvPr>
            </p:nvSpPr>
            <p:spPr>
              <a:xfrm>
                <a:off x="2283" y="1823"/>
                <a:ext cx="22" cy="32"/>
              </a:xfrm>
              <a:custGeom>
                <a:avLst/>
                <a:gdLst>
                  <a:gd name="txL" fmla="*/ 0 w 22"/>
                  <a:gd name="txT" fmla="*/ 0 h 32"/>
                  <a:gd name="txR" fmla="*/ 22 w 22"/>
                  <a:gd name="txB" fmla="*/ 32 h 32"/>
                </a:gdLst>
                <a:ahLst/>
                <a:cxnLst>
                  <a:cxn ang="0">
                    <a:pos x="9" y="5"/>
                  </a:cxn>
                  <a:cxn ang="0">
                    <a:pos x="9" y="2"/>
                  </a:cxn>
                  <a:cxn ang="0">
                    <a:pos x="7" y="0"/>
                  </a:cxn>
                  <a:cxn ang="0">
                    <a:pos x="4" y="0"/>
                  </a:cxn>
                  <a:cxn ang="0">
                    <a:pos x="2" y="2"/>
                  </a:cxn>
                  <a:cxn ang="0">
                    <a:pos x="0" y="5"/>
                  </a:cxn>
                  <a:cxn ang="0">
                    <a:pos x="0" y="7"/>
                  </a:cxn>
                  <a:cxn ang="0">
                    <a:pos x="12" y="30"/>
                  </a:cxn>
                  <a:cxn ang="0">
                    <a:pos x="14" y="30"/>
                  </a:cxn>
                  <a:cxn ang="0">
                    <a:pos x="17" y="32"/>
                  </a:cxn>
                  <a:cxn ang="0">
                    <a:pos x="17" y="32"/>
                  </a:cxn>
                  <a:cxn ang="0">
                    <a:pos x="19" y="30"/>
                  </a:cxn>
                  <a:cxn ang="0">
                    <a:pos x="22" y="27"/>
                  </a:cxn>
                  <a:cxn ang="0">
                    <a:pos x="22" y="27"/>
                  </a:cxn>
                  <a:cxn ang="0">
                    <a:pos x="9" y="5"/>
                  </a:cxn>
                </a:cxnLst>
                <a:rect l="txL" t="txT" r="txR" b="txB"/>
                <a:pathLst>
                  <a:path w="22" h="32">
                    <a:moveTo>
                      <a:pt x="9" y="5"/>
                    </a:moveTo>
                    <a:lnTo>
                      <a:pt x="9" y="2"/>
                    </a:lnTo>
                    <a:lnTo>
                      <a:pt x="7" y="0"/>
                    </a:lnTo>
                    <a:lnTo>
                      <a:pt x="4" y="0"/>
                    </a:lnTo>
                    <a:lnTo>
                      <a:pt x="2" y="2"/>
                    </a:lnTo>
                    <a:lnTo>
                      <a:pt x="0" y="5"/>
                    </a:lnTo>
                    <a:lnTo>
                      <a:pt x="0" y="7"/>
                    </a:lnTo>
                    <a:lnTo>
                      <a:pt x="12" y="30"/>
                    </a:lnTo>
                    <a:lnTo>
                      <a:pt x="14" y="30"/>
                    </a:lnTo>
                    <a:lnTo>
                      <a:pt x="17" y="32"/>
                    </a:lnTo>
                    <a:lnTo>
                      <a:pt x="19" y="30"/>
                    </a:lnTo>
                    <a:lnTo>
                      <a:pt x="22" y="27"/>
                    </a:lnTo>
                    <a:lnTo>
                      <a:pt x="9" y="5"/>
                    </a:lnTo>
                    <a:close/>
                  </a:path>
                </a:pathLst>
              </a:custGeom>
              <a:solidFill>
                <a:srgbClr val="000000">
                  <a:alpha val="100000"/>
                </a:srgbClr>
              </a:solidFill>
              <a:ln w="9525">
                <a:noFill/>
              </a:ln>
            </p:spPr>
            <p:txBody>
              <a:bodyPr/>
              <a:lstStyle/>
              <a:p>
                <a:endParaRPr lang="zh-CN" altLang="en-US"/>
              </a:p>
            </p:txBody>
          </p:sp>
        </p:grpSp>
        <p:grpSp>
          <p:nvGrpSpPr>
            <p:cNvPr id="602251" name="Group 217"/>
            <p:cNvGrpSpPr/>
            <p:nvPr/>
          </p:nvGrpSpPr>
          <p:grpSpPr>
            <a:xfrm>
              <a:off x="2163" y="1594"/>
              <a:ext cx="386" cy="250"/>
              <a:chOff x="2163" y="1594"/>
              <a:chExt cx="386" cy="250"/>
            </a:xfrm>
          </p:grpSpPr>
          <p:sp>
            <p:nvSpPr>
              <p:cNvPr id="602374" name="Freeform 210"/>
              <p:cNvSpPr/>
              <p:nvPr>
                <p:custDataLst>
                  <p:tags r:id="rId92"/>
                </p:custDataLst>
              </p:nvPr>
            </p:nvSpPr>
            <p:spPr>
              <a:xfrm>
                <a:off x="2163" y="1594"/>
                <a:ext cx="42" cy="29"/>
              </a:xfrm>
              <a:custGeom>
                <a:avLst/>
                <a:gdLst>
                  <a:gd name="txL" fmla="*/ 0 w 42"/>
                  <a:gd name="txT" fmla="*/ 0 h 29"/>
                  <a:gd name="txR" fmla="*/ 42 w 42"/>
                  <a:gd name="txB" fmla="*/ 29 h 29"/>
                </a:gdLst>
                <a:ahLst/>
                <a:cxnLst>
                  <a:cxn ang="0">
                    <a:pos x="10" y="2"/>
                  </a:cxn>
                  <a:cxn ang="0">
                    <a:pos x="5" y="0"/>
                  </a:cxn>
                  <a:cxn ang="0">
                    <a:pos x="5" y="0"/>
                  </a:cxn>
                  <a:cxn ang="0">
                    <a:pos x="3" y="2"/>
                  </a:cxn>
                  <a:cxn ang="0">
                    <a:pos x="0" y="4"/>
                  </a:cxn>
                  <a:cxn ang="0">
                    <a:pos x="0" y="4"/>
                  </a:cxn>
                  <a:cxn ang="0">
                    <a:pos x="3" y="9"/>
                  </a:cxn>
                  <a:cxn ang="0">
                    <a:pos x="35" y="29"/>
                  </a:cxn>
                  <a:cxn ang="0">
                    <a:pos x="37" y="29"/>
                  </a:cxn>
                  <a:cxn ang="0">
                    <a:pos x="40" y="29"/>
                  </a:cxn>
                  <a:cxn ang="0">
                    <a:pos x="42" y="29"/>
                  </a:cxn>
                  <a:cxn ang="0">
                    <a:pos x="42" y="27"/>
                  </a:cxn>
                  <a:cxn ang="0">
                    <a:pos x="42" y="25"/>
                  </a:cxn>
                  <a:cxn ang="0">
                    <a:pos x="42" y="23"/>
                  </a:cxn>
                  <a:cxn ang="0">
                    <a:pos x="10" y="2"/>
                  </a:cxn>
                </a:cxnLst>
                <a:rect l="txL" t="txT" r="txR" b="txB"/>
                <a:pathLst>
                  <a:path w="42" h="29">
                    <a:moveTo>
                      <a:pt x="10" y="2"/>
                    </a:moveTo>
                    <a:lnTo>
                      <a:pt x="5" y="0"/>
                    </a:lnTo>
                    <a:lnTo>
                      <a:pt x="3" y="2"/>
                    </a:lnTo>
                    <a:lnTo>
                      <a:pt x="0" y="4"/>
                    </a:lnTo>
                    <a:lnTo>
                      <a:pt x="3" y="9"/>
                    </a:lnTo>
                    <a:lnTo>
                      <a:pt x="35" y="29"/>
                    </a:lnTo>
                    <a:lnTo>
                      <a:pt x="37" y="29"/>
                    </a:lnTo>
                    <a:lnTo>
                      <a:pt x="40" y="29"/>
                    </a:lnTo>
                    <a:lnTo>
                      <a:pt x="42" y="29"/>
                    </a:lnTo>
                    <a:lnTo>
                      <a:pt x="42" y="27"/>
                    </a:lnTo>
                    <a:lnTo>
                      <a:pt x="42" y="25"/>
                    </a:lnTo>
                    <a:lnTo>
                      <a:pt x="42" y="23"/>
                    </a:lnTo>
                    <a:lnTo>
                      <a:pt x="10" y="2"/>
                    </a:lnTo>
                    <a:close/>
                  </a:path>
                </a:pathLst>
              </a:custGeom>
              <a:solidFill>
                <a:srgbClr val="000000">
                  <a:alpha val="100000"/>
                </a:srgbClr>
              </a:solidFill>
              <a:ln w="9525">
                <a:noFill/>
              </a:ln>
            </p:spPr>
            <p:txBody>
              <a:bodyPr/>
              <a:lstStyle/>
              <a:p>
                <a:endParaRPr lang="zh-CN" altLang="en-US"/>
              </a:p>
            </p:txBody>
          </p:sp>
          <p:sp>
            <p:nvSpPr>
              <p:cNvPr id="602375" name="Freeform 211"/>
              <p:cNvSpPr/>
              <p:nvPr>
                <p:custDataLst>
                  <p:tags r:id="rId93"/>
                </p:custDataLst>
              </p:nvPr>
            </p:nvSpPr>
            <p:spPr>
              <a:xfrm>
                <a:off x="2220" y="1630"/>
                <a:ext cx="43" cy="30"/>
              </a:xfrm>
              <a:custGeom>
                <a:avLst/>
                <a:gdLst>
                  <a:gd name="txL" fmla="*/ 0 w 43"/>
                  <a:gd name="txT" fmla="*/ 0 h 30"/>
                  <a:gd name="txR" fmla="*/ 43 w 43"/>
                  <a:gd name="txB" fmla="*/ 30 h 30"/>
                </a:gdLst>
                <a:ahLst/>
                <a:cxnLst>
                  <a:cxn ang="0">
                    <a:pos x="8" y="2"/>
                  </a:cxn>
                  <a:cxn ang="0">
                    <a:pos x="5" y="0"/>
                  </a:cxn>
                  <a:cxn ang="0">
                    <a:pos x="3" y="0"/>
                  </a:cxn>
                  <a:cxn ang="0">
                    <a:pos x="0" y="2"/>
                  </a:cxn>
                  <a:cxn ang="0">
                    <a:pos x="0" y="5"/>
                  </a:cxn>
                  <a:cxn ang="0">
                    <a:pos x="0" y="7"/>
                  </a:cxn>
                  <a:cxn ang="0">
                    <a:pos x="0" y="9"/>
                  </a:cxn>
                  <a:cxn ang="0">
                    <a:pos x="35" y="30"/>
                  </a:cxn>
                  <a:cxn ang="0">
                    <a:pos x="38" y="30"/>
                  </a:cxn>
                  <a:cxn ang="0">
                    <a:pos x="40" y="30"/>
                  </a:cxn>
                  <a:cxn ang="0">
                    <a:pos x="43" y="30"/>
                  </a:cxn>
                  <a:cxn ang="0">
                    <a:pos x="43" y="27"/>
                  </a:cxn>
                  <a:cxn ang="0">
                    <a:pos x="43" y="25"/>
                  </a:cxn>
                  <a:cxn ang="0">
                    <a:pos x="43" y="23"/>
                  </a:cxn>
                  <a:cxn ang="0">
                    <a:pos x="8" y="2"/>
                  </a:cxn>
                </a:cxnLst>
                <a:rect l="txL" t="txT" r="txR" b="txB"/>
                <a:pathLst>
                  <a:path w="43" h="30">
                    <a:moveTo>
                      <a:pt x="8" y="2"/>
                    </a:moveTo>
                    <a:lnTo>
                      <a:pt x="5" y="0"/>
                    </a:lnTo>
                    <a:lnTo>
                      <a:pt x="3" y="0"/>
                    </a:lnTo>
                    <a:lnTo>
                      <a:pt x="0" y="2"/>
                    </a:lnTo>
                    <a:lnTo>
                      <a:pt x="0" y="5"/>
                    </a:lnTo>
                    <a:lnTo>
                      <a:pt x="0" y="7"/>
                    </a:lnTo>
                    <a:lnTo>
                      <a:pt x="0" y="9"/>
                    </a:lnTo>
                    <a:lnTo>
                      <a:pt x="35" y="30"/>
                    </a:lnTo>
                    <a:lnTo>
                      <a:pt x="38" y="30"/>
                    </a:lnTo>
                    <a:lnTo>
                      <a:pt x="40" y="30"/>
                    </a:lnTo>
                    <a:lnTo>
                      <a:pt x="43" y="30"/>
                    </a:lnTo>
                    <a:lnTo>
                      <a:pt x="43" y="27"/>
                    </a:lnTo>
                    <a:lnTo>
                      <a:pt x="43" y="25"/>
                    </a:lnTo>
                    <a:lnTo>
                      <a:pt x="43" y="23"/>
                    </a:lnTo>
                    <a:lnTo>
                      <a:pt x="8" y="2"/>
                    </a:lnTo>
                    <a:close/>
                  </a:path>
                </a:pathLst>
              </a:custGeom>
              <a:solidFill>
                <a:srgbClr val="000000">
                  <a:alpha val="100000"/>
                </a:srgbClr>
              </a:solidFill>
              <a:ln w="9525">
                <a:noFill/>
              </a:ln>
            </p:spPr>
            <p:txBody>
              <a:bodyPr/>
              <a:lstStyle/>
              <a:p>
                <a:endParaRPr lang="zh-CN" altLang="en-US"/>
              </a:p>
            </p:txBody>
          </p:sp>
          <p:sp>
            <p:nvSpPr>
              <p:cNvPr id="602376" name="Freeform 212"/>
              <p:cNvSpPr/>
              <p:nvPr>
                <p:custDataLst>
                  <p:tags r:id="rId94"/>
                </p:custDataLst>
              </p:nvPr>
            </p:nvSpPr>
            <p:spPr>
              <a:xfrm>
                <a:off x="2278" y="1667"/>
                <a:ext cx="42" cy="29"/>
              </a:xfrm>
              <a:custGeom>
                <a:avLst/>
                <a:gdLst>
                  <a:gd name="txL" fmla="*/ 0 w 42"/>
                  <a:gd name="txT" fmla="*/ 0 h 29"/>
                  <a:gd name="txR" fmla="*/ 42 w 42"/>
                  <a:gd name="txB" fmla="*/ 29 h 29"/>
                </a:gdLst>
                <a:ahLst/>
                <a:cxnLst>
                  <a:cxn ang="0">
                    <a:pos x="7" y="2"/>
                  </a:cxn>
                  <a:cxn ang="0">
                    <a:pos x="5" y="0"/>
                  </a:cxn>
                  <a:cxn ang="0">
                    <a:pos x="2" y="0"/>
                  </a:cxn>
                  <a:cxn ang="0">
                    <a:pos x="0" y="2"/>
                  </a:cxn>
                  <a:cxn ang="0">
                    <a:pos x="0" y="4"/>
                  </a:cxn>
                  <a:cxn ang="0">
                    <a:pos x="0" y="6"/>
                  </a:cxn>
                  <a:cxn ang="0">
                    <a:pos x="0" y="9"/>
                  </a:cxn>
                  <a:cxn ang="0">
                    <a:pos x="32" y="29"/>
                  </a:cxn>
                  <a:cxn ang="0">
                    <a:pos x="34" y="29"/>
                  </a:cxn>
                  <a:cxn ang="0">
                    <a:pos x="37" y="29"/>
                  </a:cxn>
                  <a:cxn ang="0">
                    <a:pos x="39" y="29"/>
                  </a:cxn>
                  <a:cxn ang="0">
                    <a:pos x="42" y="27"/>
                  </a:cxn>
                  <a:cxn ang="0">
                    <a:pos x="42" y="25"/>
                  </a:cxn>
                  <a:cxn ang="0">
                    <a:pos x="39" y="22"/>
                  </a:cxn>
                  <a:cxn ang="0">
                    <a:pos x="7" y="2"/>
                  </a:cxn>
                </a:cxnLst>
                <a:rect l="txL" t="txT" r="txR" b="txB"/>
                <a:pathLst>
                  <a:path w="42" h="29">
                    <a:moveTo>
                      <a:pt x="7" y="2"/>
                    </a:moveTo>
                    <a:lnTo>
                      <a:pt x="5" y="0"/>
                    </a:lnTo>
                    <a:lnTo>
                      <a:pt x="2" y="0"/>
                    </a:lnTo>
                    <a:lnTo>
                      <a:pt x="0" y="2"/>
                    </a:lnTo>
                    <a:lnTo>
                      <a:pt x="0" y="4"/>
                    </a:lnTo>
                    <a:lnTo>
                      <a:pt x="0" y="6"/>
                    </a:lnTo>
                    <a:lnTo>
                      <a:pt x="0" y="9"/>
                    </a:lnTo>
                    <a:lnTo>
                      <a:pt x="32" y="29"/>
                    </a:lnTo>
                    <a:lnTo>
                      <a:pt x="34" y="29"/>
                    </a:lnTo>
                    <a:lnTo>
                      <a:pt x="37" y="29"/>
                    </a:lnTo>
                    <a:lnTo>
                      <a:pt x="39" y="29"/>
                    </a:lnTo>
                    <a:lnTo>
                      <a:pt x="42" y="27"/>
                    </a:lnTo>
                    <a:lnTo>
                      <a:pt x="42" y="25"/>
                    </a:lnTo>
                    <a:lnTo>
                      <a:pt x="39" y="22"/>
                    </a:lnTo>
                    <a:lnTo>
                      <a:pt x="7" y="2"/>
                    </a:lnTo>
                    <a:close/>
                  </a:path>
                </a:pathLst>
              </a:custGeom>
              <a:solidFill>
                <a:srgbClr val="000000">
                  <a:alpha val="100000"/>
                </a:srgbClr>
              </a:solidFill>
              <a:ln w="9525">
                <a:noFill/>
              </a:ln>
            </p:spPr>
            <p:txBody>
              <a:bodyPr/>
              <a:lstStyle/>
              <a:p>
                <a:endParaRPr lang="zh-CN" altLang="en-US"/>
              </a:p>
            </p:txBody>
          </p:sp>
          <p:sp>
            <p:nvSpPr>
              <p:cNvPr id="602377" name="Freeform 213"/>
              <p:cNvSpPr/>
              <p:nvPr>
                <p:custDataLst>
                  <p:tags r:id="rId95"/>
                </p:custDataLst>
              </p:nvPr>
            </p:nvSpPr>
            <p:spPr>
              <a:xfrm>
                <a:off x="2335" y="1703"/>
                <a:ext cx="42" cy="29"/>
              </a:xfrm>
              <a:custGeom>
                <a:avLst/>
                <a:gdLst>
                  <a:gd name="txL" fmla="*/ 0 w 42"/>
                  <a:gd name="txT" fmla="*/ 0 h 29"/>
                  <a:gd name="txR" fmla="*/ 42 w 42"/>
                  <a:gd name="txB" fmla="*/ 29 h 29"/>
                </a:gdLst>
                <a:ahLst/>
                <a:cxnLst>
                  <a:cxn ang="0">
                    <a:pos x="7" y="2"/>
                  </a:cxn>
                  <a:cxn ang="0">
                    <a:pos x="5" y="0"/>
                  </a:cxn>
                  <a:cxn ang="0">
                    <a:pos x="2" y="0"/>
                  </a:cxn>
                  <a:cxn ang="0">
                    <a:pos x="0" y="2"/>
                  </a:cxn>
                  <a:cxn ang="0">
                    <a:pos x="0" y="4"/>
                  </a:cxn>
                  <a:cxn ang="0">
                    <a:pos x="0" y="7"/>
                  </a:cxn>
                  <a:cxn ang="0">
                    <a:pos x="0" y="9"/>
                  </a:cxn>
                  <a:cxn ang="0">
                    <a:pos x="32" y="29"/>
                  </a:cxn>
                  <a:cxn ang="0">
                    <a:pos x="35" y="29"/>
                  </a:cxn>
                  <a:cxn ang="0">
                    <a:pos x="37" y="29"/>
                  </a:cxn>
                  <a:cxn ang="0">
                    <a:pos x="40" y="29"/>
                  </a:cxn>
                  <a:cxn ang="0">
                    <a:pos x="42" y="27"/>
                  </a:cxn>
                  <a:cxn ang="0">
                    <a:pos x="42" y="25"/>
                  </a:cxn>
                  <a:cxn ang="0">
                    <a:pos x="40" y="23"/>
                  </a:cxn>
                  <a:cxn ang="0">
                    <a:pos x="7" y="2"/>
                  </a:cxn>
                </a:cxnLst>
                <a:rect l="txL" t="txT" r="txR" b="txB"/>
                <a:pathLst>
                  <a:path w="42" h="29">
                    <a:moveTo>
                      <a:pt x="7" y="2"/>
                    </a:moveTo>
                    <a:lnTo>
                      <a:pt x="5" y="0"/>
                    </a:lnTo>
                    <a:lnTo>
                      <a:pt x="2" y="0"/>
                    </a:lnTo>
                    <a:lnTo>
                      <a:pt x="0" y="2"/>
                    </a:lnTo>
                    <a:lnTo>
                      <a:pt x="0" y="4"/>
                    </a:lnTo>
                    <a:lnTo>
                      <a:pt x="0" y="7"/>
                    </a:lnTo>
                    <a:lnTo>
                      <a:pt x="0" y="9"/>
                    </a:lnTo>
                    <a:lnTo>
                      <a:pt x="32" y="29"/>
                    </a:lnTo>
                    <a:lnTo>
                      <a:pt x="35" y="29"/>
                    </a:lnTo>
                    <a:lnTo>
                      <a:pt x="37" y="29"/>
                    </a:lnTo>
                    <a:lnTo>
                      <a:pt x="40" y="29"/>
                    </a:lnTo>
                    <a:lnTo>
                      <a:pt x="42" y="27"/>
                    </a:lnTo>
                    <a:lnTo>
                      <a:pt x="42" y="25"/>
                    </a:lnTo>
                    <a:lnTo>
                      <a:pt x="40" y="23"/>
                    </a:lnTo>
                    <a:lnTo>
                      <a:pt x="7" y="2"/>
                    </a:lnTo>
                    <a:close/>
                  </a:path>
                </a:pathLst>
              </a:custGeom>
              <a:solidFill>
                <a:srgbClr val="000000">
                  <a:alpha val="100000"/>
                </a:srgbClr>
              </a:solidFill>
              <a:ln w="9525">
                <a:noFill/>
              </a:ln>
            </p:spPr>
            <p:txBody>
              <a:bodyPr/>
              <a:lstStyle/>
              <a:p>
                <a:endParaRPr lang="zh-CN" altLang="en-US"/>
              </a:p>
            </p:txBody>
          </p:sp>
          <p:sp>
            <p:nvSpPr>
              <p:cNvPr id="602378" name="Freeform 214"/>
              <p:cNvSpPr/>
              <p:nvPr>
                <p:custDataLst>
                  <p:tags r:id="rId96"/>
                </p:custDataLst>
              </p:nvPr>
            </p:nvSpPr>
            <p:spPr>
              <a:xfrm>
                <a:off x="2392" y="1739"/>
                <a:ext cx="42" cy="32"/>
              </a:xfrm>
              <a:custGeom>
                <a:avLst/>
                <a:gdLst>
                  <a:gd name="txL" fmla="*/ 0 w 42"/>
                  <a:gd name="txT" fmla="*/ 0 h 32"/>
                  <a:gd name="txR" fmla="*/ 42 w 42"/>
                  <a:gd name="txB" fmla="*/ 32 h 32"/>
                </a:gdLst>
                <a:ahLst/>
                <a:cxnLst>
                  <a:cxn ang="0">
                    <a:pos x="7" y="2"/>
                  </a:cxn>
                  <a:cxn ang="0">
                    <a:pos x="5" y="0"/>
                  </a:cxn>
                  <a:cxn ang="0">
                    <a:pos x="2" y="0"/>
                  </a:cxn>
                  <a:cxn ang="0">
                    <a:pos x="0" y="2"/>
                  </a:cxn>
                  <a:cxn ang="0">
                    <a:pos x="0" y="5"/>
                  </a:cxn>
                  <a:cxn ang="0">
                    <a:pos x="0" y="7"/>
                  </a:cxn>
                  <a:cxn ang="0">
                    <a:pos x="0" y="9"/>
                  </a:cxn>
                  <a:cxn ang="0">
                    <a:pos x="32" y="30"/>
                  </a:cxn>
                  <a:cxn ang="0">
                    <a:pos x="35" y="32"/>
                  </a:cxn>
                  <a:cxn ang="0">
                    <a:pos x="37" y="32"/>
                  </a:cxn>
                  <a:cxn ang="0">
                    <a:pos x="40" y="30"/>
                  </a:cxn>
                  <a:cxn ang="0">
                    <a:pos x="42" y="27"/>
                  </a:cxn>
                  <a:cxn ang="0">
                    <a:pos x="42" y="25"/>
                  </a:cxn>
                  <a:cxn ang="0">
                    <a:pos x="40" y="23"/>
                  </a:cxn>
                  <a:cxn ang="0">
                    <a:pos x="7" y="2"/>
                  </a:cxn>
                </a:cxnLst>
                <a:rect l="txL" t="txT" r="txR" b="txB"/>
                <a:pathLst>
                  <a:path w="42" h="32">
                    <a:moveTo>
                      <a:pt x="7" y="2"/>
                    </a:moveTo>
                    <a:lnTo>
                      <a:pt x="5" y="0"/>
                    </a:lnTo>
                    <a:lnTo>
                      <a:pt x="2" y="0"/>
                    </a:lnTo>
                    <a:lnTo>
                      <a:pt x="0" y="2"/>
                    </a:lnTo>
                    <a:lnTo>
                      <a:pt x="0" y="5"/>
                    </a:lnTo>
                    <a:lnTo>
                      <a:pt x="0" y="7"/>
                    </a:lnTo>
                    <a:lnTo>
                      <a:pt x="0" y="9"/>
                    </a:lnTo>
                    <a:lnTo>
                      <a:pt x="32" y="30"/>
                    </a:lnTo>
                    <a:lnTo>
                      <a:pt x="35" y="32"/>
                    </a:lnTo>
                    <a:lnTo>
                      <a:pt x="37" y="32"/>
                    </a:lnTo>
                    <a:lnTo>
                      <a:pt x="40" y="30"/>
                    </a:lnTo>
                    <a:lnTo>
                      <a:pt x="42" y="27"/>
                    </a:lnTo>
                    <a:lnTo>
                      <a:pt x="42" y="25"/>
                    </a:lnTo>
                    <a:lnTo>
                      <a:pt x="40" y="23"/>
                    </a:lnTo>
                    <a:lnTo>
                      <a:pt x="7" y="2"/>
                    </a:lnTo>
                    <a:close/>
                  </a:path>
                </a:pathLst>
              </a:custGeom>
              <a:solidFill>
                <a:srgbClr val="000000">
                  <a:alpha val="100000"/>
                </a:srgbClr>
              </a:solidFill>
              <a:ln w="9525">
                <a:noFill/>
              </a:ln>
            </p:spPr>
            <p:txBody>
              <a:bodyPr/>
              <a:lstStyle/>
              <a:p>
                <a:endParaRPr lang="zh-CN" altLang="en-US"/>
              </a:p>
            </p:txBody>
          </p:sp>
          <p:sp>
            <p:nvSpPr>
              <p:cNvPr id="602379" name="Freeform 215"/>
              <p:cNvSpPr/>
              <p:nvPr>
                <p:custDataLst>
                  <p:tags r:id="rId97"/>
                </p:custDataLst>
              </p:nvPr>
            </p:nvSpPr>
            <p:spPr>
              <a:xfrm>
                <a:off x="2449" y="1776"/>
                <a:ext cx="43" cy="31"/>
              </a:xfrm>
              <a:custGeom>
                <a:avLst/>
                <a:gdLst>
                  <a:gd name="txL" fmla="*/ 0 w 43"/>
                  <a:gd name="txT" fmla="*/ 0 h 31"/>
                  <a:gd name="txR" fmla="*/ 43 w 43"/>
                  <a:gd name="txB" fmla="*/ 31 h 31"/>
                </a:gdLst>
                <a:ahLst/>
                <a:cxnLst>
                  <a:cxn ang="0">
                    <a:pos x="8" y="2"/>
                  </a:cxn>
                  <a:cxn ang="0">
                    <a:pos x="5" y="0"/>
                  </a:cxn>
                  <a:cxn ang="0">
                    <a:pos x="3" y="0"/>
                  </a:cxn>
                  <a:cxn ang="0">
                    <a:pos x="0" y="2"/>
                  </a:cxn>
                  <a:cxn ang="0">
                    <a:pos x="0" y="4"/>
                  </a:cxn>
                  <a:cxn ang="0">
                    <a:pos x="0" y="6"/>
                  </a:cxn>
                  <a:cxn ang="0">
                    <a:pos x="0" y="9"/>
                  </a:cxn>
                  <a:cxn ang="0">
                    <a:pos x="33" y="29"/>
                  </a:cxn>
                  <a:cxn ang="0">
                    <a:pos x="35" y="31"/>
                  </a:cxn>
                  <a:cxn ang="0">
                    <a:pos x="38" y="31"/>
                  </a:cxn>
                  <a:cxn ang="0">
                    <a:pos x="40" y="29"/>
                  </a:cxn>
                  <a:cxn ang="0">
                    <a:pos x="43" y="27"/>
                  </a:cxn>
                  <a:cxn ang="0">
                    <a:pos x="43" y="24"/>
                  </a:cxn>
                  <a:cxn ang="0">
                    <a:pos x="40" y="22"/>
                  </a:cxn>
                  <a:cxn ang="0">
                    <a:pos x="8" y="2"/>
                  </a:cxn>
                </a:cxnLst>
                <a:rect l="txL" t="txT" r="txR" b="txB"/>
                <a:pathLst>
                  <a:path w="43" h="31">
                    <a:moveTo>
                      <a:pt x="8" y="2"/>
                    </a:moveTo>
                    <a:lnTo>
                      <a:pt x="5" y="0"/>
                    </a:lnTo>
                    <a:lnTo>
                      <a:pt x="3" y="0"/>
                    </a:lnTo>
                    <a:lnTo>
                      <a:pt x="0" y="2"/>
                    </a:lnTo>
                    <a:lnTo>
                      <a:pt x="0" y="4"/>
                    </a:lnTo>
                    <a:lnTo>
                      <a:pt x="0" y="6"/>
                    </a:lnTo>
                    <a:lnTo>
                      <a:pt x="0" y="9"/>
                    </a:lnTo>
                    <a:lnTo>
                      <a:pt x="33" y="29"/>
                    </a:lnTo>
                    <a:lnTo>
                      <a:pt x="35" y="31"/>
                    </a:lnTo>
                    <a:lnTo>
                      <a:pt x="38" y="31"/>
                    </a:lnTo>
                    <a:lnTo>
                      <a:pt x="40" y="29"/>
                    </a:lnTo>
                    <a:lnTo>
                      <a:pt x="43" y="27"/>
                    </a:lnTo>
                    <a:lnTo>
                      <a:pt x="43" y="24"/>
                    </a:lnTo>
                    <a:lnTo>
                      <a:pt x="40" y="22"/>
                    </a:lnTo>
                    <a:lnTo>
                      <a:pt x="8" y="2"/>
                    </a:lnTo>
                    <a:close/>
                  </a:path>
                </a:pathLst>
              </a:custGeom>
              <a:solidFill>
                <a:srgbClr val="000000">
                  <a:alpha val="100000"/>
                </a:srgbClr>
              </a:solidFill>
              <a:ln w="9525">
                <a:noFill/>
              </a:ln>
            </p:spPr>
            <p:txBody>
              <a:bodyPr/>
              <a:lstStyle/>
              <a:p>
                <a:endParaRPr lang="zh-CN" altLang="en-US"/>
              </a:p>
            </p:txBody>
          </p:sp>
          <p:sp>
            <p:nvSpPr>
              <p:cNvPr id="602380" name="Freeform 216"/>
              <p:cNvSpPr/>
              <p:nvPr>
                <p:custDataLst>
                  <p:tags r:id="rId98"/>
                </p:custDataLst>
              </p:nvPr>
            </p:nvSpPr>
            <p:spPr>
              <a:xfrm>
                <a:off x="2504" y="1814"/>
                <a:ext cx="45" cy="30"/>
              </a:xfrm>
              <a:custGeom>
                <a:avLst/>
                <a:gdLst>
                  <a:gd name="txL" fmla="*/ 0 w 45"/>
                  <a:gd name="txT" fmla="*/ 0 h 30"/>
                  <a:gd name="txR" fmla="*/ 45 w 45"/>
                  <a:gd name="txB" fmla="*/ 30 h 30"/>
                </a:gdLst>
                <a:ahLst/>
                <a:cxnLst>
                  <a:cxn ang="0">
                    <a:pos x="10" y="0"/>
                  </a:cxn>
                  <a:cxn ang="0">
                    <a:pos x="7" y="0"/>
                  </a:cxn>
                  <a:cxn ang="0">
                    <a:pos x="5" y="0"/>
                  </a:cxn>
                  <a:cxn ang="0">
                    <a:pos x="2" y="0"/>
                  </a:cxn>
                  <a:cxn ang="0">
                    <a:pos x="0" y="2"/>
                  </a:cxn>
                  <a:cxn ang="0">
                    <a:pos x="0" y="5"/>
                  </a:cxn>
                  <a:cxn ang="0">
                    <a:pos x="2" y="7"/>
                  </a:cxn>
                  <a:cxn ang="0">
                    <a:pos x="35" y="27"/>
                  </a:cxn>
                  <a:cxn ang="0">
                    <a:pos x="37" y="30"/>
                  </a:cxn>
                  <a:cxn ang="0">
                    <a:pos x="40" y="30"/>
                  </a:cxn>
                  <a:cxn ang="0">
                    <a:pos x="42" y="27"/>
                  </a:cxn>
                  <a:cxn ang="0">
                    <a:pos x="45" y="25"/>
                  </a:cxn>
                  <a:cxn ang="0">
                    <a:pos x="45" y="23"/>
                  </a:cxn>
                  <a:cxn ang="0">
                    <a:pos x="42" y="21"/>
                  </a:cxn>
                  <a:cxn ang="0">
                    <a:pos x="10" y="0"/>
                  </a:cxn>
                </a:cxnLst>
                <a:rect l="txL" t="txT" r="txR" b="txB"/>
                <a:pathLst>
                  <a:path w="45" h="30">
                    <a:moveTo>
                      <a:pt x="10" y="0"/>
                    </a:moveTo>
                    <a:lnTo>
                      <a:pt x="7" y="0"/>
                    </a:lnTo>
                    <a:lnTo>
                      <a:pt x="5" y="0"/>
                    </a:lnTo>
                    <a:lnTo>
                      <a:pt x="2" y="0"/>
                    </a:lnTo>
                    <a:lnTo>
                      <a:pt x="0" y="2"/>
                    </a:lnTo>
                    <a:lnTo>
                      <a:pt x="0" y="5"/>
                    </a:lnTo>
                    <a:lnTo>
                      <a:pt x="2" y="7"/>
                    </a:lnTo>
                    <a:lnTo>
                      <a:pt x="35" y="27"/>
                    </a:lnTo>
                    <a:lnTo>
                      <a:pt x="37" y="30"/>
                    </a:lnTo>
                    <a:lnTo>
                      <a:pt x="40" y="30"/>
                    </a:lnTo>
                    <a:lnTo>
                      <a:pt x="42" y="27"/>
                    </a:lnTo>
                    <a:lnTo>
                      <a:pt x="45" y="25"/>
                    </a:lnTo>
                    <a:lnTo>
                      <a:pt x="45" y="23"/>
                    </a:lnTo>
                    <a:lnTo>
                      <a:pt x="42" y="21"/>
                    </a:lnTo>
                    <a:lnTo>
                      <a:pt x="10" y="0"/>
                    </a:lnTo>
                    <a:close/>
                  </a:path>
                </a:pathLst>
              </a:custGeom>
              <a:solidFill>
                <a:srgbClr val="000000">
                  <a:alpha val="100000"/>
                </a:srgbClr>
              </a:solidFill>
              <a:ln w="9525">
                <a:noFill/>
              </a:ln>
            </p:spPr>
            <p:txBody>
              <a:bodyPr/>
              <a:lstStyle/>
              <a:p>
                <a:endParaRPr lang="zh-CN" altLang="en-US"/>
              </a:p>
            </p:txBody>
          </p:sp>
        </p:grpSp>
        <p:sp>
          <p:nvSpPr>
            <p:cNvPr id="602252" name="Rectangle 218"/>
            <p:cNvSpPr/>
            <p:nvPr>
              <p:custDataLst>
                <p:tags r:id="rId55"/>
              </p:custDataLst>
            </p:nvPr>
          </p:nvSpPr>
          <p:spPr>
            <a:xfrm>
              <a:off x="86" y="3201"/>
              <a:ext cx="537" cy="425"/>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53" name="Rectangle 219"/>
            <p:cNvSpPr/>
            <p:nvPr/>
          </p:nvSpPr>
          <p:spPr>
            <a:xfrm>
              <a:off x="203" y="3269"/>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路径</a:t>
              </a:r>
            </a:p>
          </p:txBody>
        </p:sp>
        <p:sp>
          <p:nvSpPr>
            <p:cNvPr id="602254" name="Rectangle 220"/>
            <p:cNvSpPr/>
            <p:nvPr/>
          </p:nvSpPr>
          <p:spPr>
            <a:xfrm>
              <a:off x="466" y="3265"/>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55" name="Rectangle 221"/>
            <p:cNvSpPr/>
            <p:nvPr/>
          </p:nvSpPr>
          <p:spPr>
            <a:xfrm>
              <a:off x="501" y="326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56" name="Rectangle 222"/>
            <p:cNvSpPr/>
            <p:nvPr/>
          </p:nvSpPr>
          <p:spPr>
            <a:xfrm>
              <a:off x="352" y="3440"/>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57" name="Rectangle 223"/>
            <p:cNvSpPr/>
            <p:nvPr>
              <p:custDataLst>
                <p:tags r:id="rId56"/>
              </p:custDataLst>
            </p:nvPr>
          </p:nvSpPr>
          <p:spPr>
            <a:xfrm>
              <a:off x="693" y="3190"/>
              <a:ext cx="55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58" name="Rectangle 224"/>
            <p:cNvSpPr/>
            <p:nvPr/>
          </p:nvSpPr>
          <p:spPr>
            <a:xfrm>
              <a:off x="820" y="3258"/>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路径</a:t>
              </a:r>
            </a:p>
          </p:txBody>
        </p:sp>
        <p:sp>
          <p:nvSpPr>
            <p:cNvPr id="602259" name="Rectangle 225"/>
            <p:cNvSpPr/>
            <p:nvPr/>
          </p:nvSpPr>
          <p:spPr>
            <a:xfrm>
              <a:off x="1083" y="3253"/>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60" name="Rectangle 226"/>
            <p:cNvSpPr/>
            <p:nvPr/>
          </p:nvSpPr>
          <p:spPr>
            <a:xfrm>
              <a:off x="1118" y="325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61" name="Rectangle 227"/>
            <p:cNvSpPr/>
            <p:nvPr>
              <p:custDataLst>
                <p:tags r:id="rId57"/>
              </p:custDataLst>
            </p:nvPr>
          </p:nvSpPr>
          <p:spPr>
            <a:xfrm>
              <a:off x="1317" y="3190"/>
              <a:ext cx="55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62" name="Rectangle 228"/>
            <p:cNvSpPr/>
            <p:nvPr/>
          </p:nvSpPr>
          <p:spPr>
            <a:xfrm>
              <a:off x="1444" y="3258"/>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路径</a:t>
              </a:r>
            </a:p>
          </p:txBody>
        </p:sp>
        <p:sp>
          <p:nvSpPr>
            <p:cNvPr id="602263" name="Rectangle 229"/>
            <p:cNvSpPr/>
            <p:nvPr/>
          </p:nvSpPr>
          <p:spPr>
            <a:xfrm>
              <a:off x="1708" y="3253"/>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64" name="Rectangle 230"/>
            <p:cNvSpPr/>
            <p:nvPr/>
          </p:nvSpPr>
          <p:spPr>
            <a:xfrm>
              <a:off x="1743" y="325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65" name="Rectangle 231"/>
            <p:cNvSpPr/>
            <p:nvPr>
              <p:custDataLst>
                <p:tags r:id="rId58"/>
              </p:custDataLst>
            </p:nvPr>
          </p:nvSpPr>
          <p:spPr>
            <a:xfrm>
              <a:off x="1942" y="3190"/>
              <a:ext cx="55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66" name="Rectangle 232"/>
            <p:cNvSpPr/>
            <p:nvPr/>
          </p:nvSpPr>
          <p:spPr>
            <a:xfrm>
              <a:off x="2069" y="3258"/>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路径</a:t>
              </a:r>
            </a:p>
          </p:txBody>
        </p:sp>
        <p:sp>
          <p:nvSpPr>
            <p:cNvPr id="602267" name="Rectangle 233"/>
            <p:cNvSpPr/>
            <p:nvPr/>
          </p:nvSpPr>
          <p:spPr>
            <a:xfrm>
              <a:off x="2332" y="3253"/>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68" name="Rectangle 234"/>
            <p:cNvSpPr/>
            <p:nvPr/>
          </p:nvSpPr>
          <p:spPr>
            <a:xfrm>
              <a:off x="2367" y="325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69" name="Rectangle 235"/>
            <p:cNvSpPr/>
            <p:nvPr>
              <p:custDataLst>
                <p:tags r:id="rId59"/>
              </p:custDataLst>
            </p:nvPr>
          </p:nvSpPr>
          <p:spPr>
            <a:xfrm>
              <a:off x="620" y="3337"/>
              <a:ext cx="829" cy="221"/>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70" name="Rectangle 236"/>
            <p:cNvSpPr/>
            <p:nvPr/>
          </p:nvSpPr>
          <p:spPr>
            <a:xfrm>
              <a:off x="767" y="3399"/>
              <a:ext cx="480"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ABCEDA</a:t>
              </a:r>
            </a:p>
          </p:txBody>
        </p:sp>
        <p:sp>
          <p:nvSpPr>
            <p:cNvPr id="602271" name="Rectangle 237"/>
            <p:cNvSpPr/>
            <p:nvPr/>
          </p:nvSpPr>
          <p:spPr>
            <a:xfrm>
              <a:off x="1302" y="339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72" name="Rectangle 238"/>
            <p:cNvSpPr/>
            <p:nvPr>
              <p:custDataLst>
                <p:tags r:id="rId60"/>
              </p:custDataLst>
            </p:nvPr>
          </p:nvSpPr>
          <p:spPr>
            <a:xfrm>
              <a:off x="1335" y="3337"/>
              <a:ext cx="734" cy="221"/>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73" name="Rectangle 239"/>
            <p:cNvSpPr/>
            <p:nvPr/>
          </p:nvSpPr>
          <p:spPr>
            <a:xfrm>
              <a:off x="1479" y="3399"/>
              <a:ext cx="398"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ABDCE</a:t>
              </a:r>
            </a:p>
          </p:txBody>
        </p:sp>
        <p:sp>
          <p:nvSpPr>
            <p:cNvPr id="602274" name="Rectangle 240"/>
            <p:cNvSpPr/>
            <p:nvPr/>
          </p:nvSpPr>
          <p:spPr>
            <a:xfrm>
              <a:off x="1922" y="339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75" name="Rectangle 241"/>
            <p:cNvSpPr/>
            <p:nvPr>
              <p:custDataLst>
                <p:tags r:id="rId61"/>
              </p:custDataLst>
            </p:nvPr>
          </p:nvSpPr>
          <p:spPr>
            <a:xfrm>
              <a:off x="1869" y="3337"/>
              <a:ext cx="1003" cy="221"/>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76" name="Rectangle 242"/>
            <p:cNvSpPr/>
            <p:nvPr/>
          </p:nvSpPr>
          <p:spPr>
            <a:xfrm>
              <a:off x="2101" y="3399"/>
              <a:ext cx="160"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AB</a:t>
              </a:r>
            </a:p>
          </p:txBody>
        </p:sp>
        <p:sp>
          <p:nvSpPr>
            <p:cNvPr id="602277" name="Rectangle 243"/>
            <p:cNvSpPr/>
            <p:nvPr/>
          </p:nvSpPr>
          <p:spPr>
            <a:xfrm>
              <a:off x="2283" y="3399"/>
              <a:ext cx="322"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DECA</a:t>
              </a:r>
            </a:p>
          </p:txBody>
        </p:sp>
        <p:sp>
          <p:nvSpPr>
            <p:cNvPr id="602278" name="Rectangle 244"/>
            <p:cNvSpPr/>
            <p:nvPr/>
          </p:nvSpPr>
          <p:spPr>
            <a:xfrm>
              <a:off x="2636" y="339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79" name="Rectangle 245"/>
            <p:cNvSpPr/>
            <p:nvPr>
              <p:custDataLst>
                <p:tags r:id="rId62"/>
              </p:custDataLst>
            </p:nvPr>
          </p:nvSpPr>
          <p:spPr>
            <a:xfrm>
              <a:off x="620" y="3474"/>
              <a:ext cx="62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80" name="Rectangle 246"/>
            <p:cNvSpPr/>
            <p:nvPr/>
          </p:nvSpPr>
          <p:spPr>
            <a:xfrm>
              <a:off x="782" y="3542"/>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费用</a:t>
              </a:r>
            </a:p>
          </p:txBody>
        </p:sp>
        <p:sp>
          <p:nvSpPr>
            <p:cNvPr id="602281" name="Rectangle 247"/>
            <p:cNvSpPr/>
            <p:nvPr/>
          </p:nvSpPr>
          <p:spPr>
            <a:xfrm>
              <a:off x="1046" y="3537"/>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82" name="Rectangle 248"/>
            <p:cNvSpPr/>
            <p:nvPr/>
          </p:nvSpPr>
          <p:spPr>
            <a:xfrm>
              <a:off x="1081" y="3537"/>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83" name="Rectangle 249"/>
            <p:cNvSpPr/>
            <p:nvPr>
              <p:custDataLst>
                <p:tags r:id="rId63"/>
              </p:custDataLst>
            </p:nvPr>
          </p:nvSpPr>
          <p:spPr>
            <a:xfrm>
              <a:off x="68" y="3462"/>
              <a:ext cx="55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84" name="Rectangle 250"/>
            <p:cNvSpPr/>
            <p:nvPr/>
          </p:nvSpPr>
          <p:spPr>
            <a:xfrm>
              <a:off x="195" y="3530"/>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费用</a:t>
              </a:r>
            </a:p>
          </p:txBody>
        </p:sp>
        <p:sp>
          <p:nvSpPr>
            <p:cNvPr id="602285" name="Rectangle 251"/>
            <p:cNvSpPr/>
            <p:nvPr/>
          </p:nvSpPr>
          <p:spPr>
            <a:xfrm>
              <a:off x="459" y="3526"/>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86" name="Rectangle 252"/>
            <p:cNvSpPr/>
            <p:nvPr/>
          </p:nvSpPr>
          <p:spPr>
            <a:xfrm>
              <a:off x="494" y="3526"/>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87" name="Rectangle 253"/>
            <p:cNvSpPr/>
            <p:nvPr>
              <p:custDataLst>
                <p:tags r:id="rId64"/>
              </p:custDataLst>
            </p:nvPr>
          </p:nvSpPr>
          <p:spPr>
            <a:xfrm>
              <a:off x="1335" y="3474"/>
              <a:ext cx="554"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88" name="Rectangle 254"/>
            <p:cNvSpPr/>
            <p:nvPr/>
          </p:nvSpPr>
          <p:spPr>
            <a:xfrm>
              <a:off x="1461" y="3542"/>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费用</a:t>
              </a:r>
            </a:p>
          </p:txBody>
        </p:sp>
        <p:sp>
          <p:nvSpPr>
            <p:cNvPr id="602289" name="Rectangle 255"/>
            <p:cNvSpPr/>
            <p:nvPr/>
          </p:nvSpPr>
          <p:spPr>
            <a:xfrm>
              <a:off x="1725" y="3537"/>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90" name="Rectangle 256"/>
            <p:cNvSpPr/>
            <p:nvPr/>
          </p:nvSpPr>
          <p:spPr>
            <a:xfrm>
              <a:off x="1760" y="3537"/>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91" name="Rectangle 257"/>
            <p:cNvSpPr/>
            <p:nvPr>
              <p:custDataLst>
                <p:tags r:id="rId65"/>
              </p:custDataLst>
            </p:nvPr>
          </p:nvSpPr>
          <p:spPr>
            <a:xfrm>
              <a:off x="1942" y="3462"/>
              <a:ext cx="55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92" name="Rectangle 258"/>
            <p:cNvSpPr/>
            <p:nvPr/>
          </p:nvSpPr>
          <p:spPr>
            <a:xfrm>
              <a:off x="2069" y="3530"/>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费用</a:t>
              </a:r>
            </a:p>
          </p:txBody>
        </p:sp>
        <p:sp>
          <p:nvSpPr>
            <p:cNvPr id="602293" name="Rectangle 259"/>
            <p:cNvSpPr/>
            <p:nvPr/>
          </p:nvSpPr>
          <p:spPr>
            <a:xfrm>
              <a:off x="2332" y="3526"/>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94" name="Rectangle 260"/>
            <p:cNvSpPr/>
            <p:nvPr/>
          </p:nvSpPr>
          <p:spPr>
            <a:xfrm>
              <a:off x="2367" y="3526"/>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95" name="Rectangle 261"/>
            <p:cNvSpPr/>
            <p:nvPr>
              <p:custDataLst>
                <p:tags r:id="rId66"/>
              </p:custDataLst>
            </p:nvPr>
          </p:nvSpPr>
          <p:spPr>
            <a:xfrm>
              <a:off x="531" y="3610"/>
              <a:ext cx="71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96" name="Rectangle 262"/>
            <p:cNvSpPr/>
            <p:nvPr/>
          </p:nvSpPr>
          <p:spPr>
            <a:xfrm>
              <a:off x="787" y="3671"/>
              <a:ext cx="282"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425</a:t>
              </a:r>
            </a:p>
          </p:txBody>
        </p:sp>
        <p:sp>
          <p:nvSpPr>
            <p:cNvPr id="602297" name="Rectangle 263"/>
            <p:cNvSpPr/>
            <p:nvPr/>
          </p:nvSpPr>
          <p:spPr>
            <a:xfrm>
              <a:off x="989" y="3671"/>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98" name="Rectangle 264"/>
            <p:cNvSpPr/>
            <p:nvPr>
              <p:custDataLst>
                <p:tags r:id="rId67"/>
              </p:custDataLst>
            </p:nvPr>
          </p:nvSpPr>
          <p:spPr>
            <a:xfrm>
              <a:off x="1959" y="3610"/>
              <a:ext cx="468"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99" name="Rectangle 265"/>
            <p:cNvSpPr/>
            <p:nvPr/>
          </p:nvSpPr>
          <p:spPr>
            <a:xfrm>
              <a:off x="2091" y="3671"/>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525</a:t>
              </a:r>
            </a:p>
          </p:txBody>
        </p:sp>
        <p:sp>
          <p:nvSpPr>
            <p:cNvPr id="602300" name="Rectangle 266"/>
            <p:cNvSpPr/>
            <p:nvPr/>
          </p:nvSpPr>
          <p:spPr>
            <a:xfrm>
              <a:off x="2292" y="3671"/>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01" name="Rectangle 267"/>
            <p:cNvSpPr/>
            <p:nvPr>
              <p:custDataLst>
                <p:tags r:id="rId68"/>
              </p:custDataLst>
            </p:nvPr>
          </p:nvSpPr>
          <p:spPr>
            <a:xfrm>
              <a:off x="1335" y="3610"/>
              <a:ext cx="53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02" name="Rectangle 268"/>
            <p:cNvSpPr/>
            <p:nvPr/>
          </p:nvSpPr>
          <p:spPr>
            <a:xfrm>
              <a:off x="1501" y="3671"/>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475</a:t>
              </a:r>
            </a:p>
          </p:txBody>
        </p:sp>
        <p:sp>
          <p:nvSpPr>
            <p:cNvPr id="602303" name="Rectangle 269"/>
            <p:cNvSpPr/>
            <p:nvPr/>
          </p:nvSpPr>
          <p:spPr>
            <a:xfrm>
              <a:off x="1703" y="3671"/>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04" name="Rectangle 270"/>
            <p:cNvSpPr/>
            <p:nvPr>
              <p:custDataLst>
                <p:tags r:id="rId69"/>
              </p:custDataLst>
            </p:nvPr>
          </p:nvSpPr>
          <p:spPr>
            <a:xfrm>
              <a:off x="1758" y="2772"/>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05" name="Rectangle 271"/>
            <p:cNvSpPr/>
            <p:nvPr/>
          </p:nvSpPr>
          <p:spPr>
            <a:xfrm>
              <a:off x="1874" y="2833"/>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525</a:t>
              </a:r>
            </a:p>
          </p:txBody>
        </p:sp>
        <p:sp>
          <p:nvSpPr>
            <p:cNvPr id="602306" name="Rectangle 272"/>
            <p:cNvSpPr/>
            <p:nvPr/>
          </p:nvSpPr>
          <p:spPr>
            <a:xfrm>
              <a:off x="2076" y="283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07" name="Rectangle 273"/>
            <p:cNvSpPr/>
            <p:nvPr>
              <p:custDataLst>
                <p:tags r:id="rId70"/>
              </p:custDataLst>
            </p:nvPr>
          </p:nvSpPr>
          <p:spPr>
            <a:xfrm>
              <a:off x="1223" y="2772"/>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08" name="Rectangle 274"/>
            <p:cNvSpPr/>
            <p:nvPr/>
          </p:nvSpPr>
          <p:spPr>
            <a:xfrm>
              <a:off x="1340" y="2833"/>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475</a:t>
              </a:r>
            </a:p>
          </p:txBody>
        </p:sp>
        <p:sp>
          <p:nvSpPr>
            <p:cNvPr id="602309" name="Rectangle 275"/>
            <p:cNvSpPr/>
            <p:nvPr/>
          </p:nvSpPr>
          <p:spPr>
            <a:xfrm>
              <a:off x="1541" y="283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10" name="Rectangle 276"/>
            <p:cNvSpPr/>
            <p:nvPr>
              <p:custDataLst>
                <p:tags r:id="rId71"/>
              </p:custDataLst>
            </p:nvPr>
          </p:nvSpPr>
          <p:spPr>
            <a:xfrm>
              <a:off x="153" y="2772"/>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11" name="Rectangle 277"/>
            <p:cNvSpPr/>
            <p:nvPr/>
          </p:nvSpPr>
          <p:spPr>
            <a:xfrm>
              <a:off x="270" y="2833"/>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375</a:t>
              </a:r>
            </a:p>
          </p:txBody>
        </p:sp>
        <p:sp>
          <p:nvSpPr>
            <p:cNvPr id="602312" name="Rectangle 278"/>
            <p:cNvSpPr/>
            <p:nvPr/>
          </p:nvSpPr>
          <p:spPr>
            <a:xfrm>
              <a:off x="471" y="283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13" name="Rectangle 279"/>
            <p:cNvSpPr/>
            <p:nvPr>
              <p:custDataLst>
                <p:tags r:id="rId72"/>
              </p:custDataLst>
            </p:nvPr>
          </p:nvSpPr>
          <p:spPr>
            <a:xfrm>
              <a:off x="620" y="2248"/>
              <a:ext cx="48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14" name="Rectangle 280"/>
            <p:cNvSpPr/>
            <p:nvPr/>
          </p:nvSpPr>
          <p:spPr>
            <a:xfrm>
              <a:off x="760" y="2309"/>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325</a:t>
              </a:r>
            </a:p>
          </p:txBody>
        </p:sp>
        <p:sp>
          <p:nvSpPr>
            <p:cNvPr id="602315" name="Rectangle 281"/>
            <p:cNvSpPr/>
            <p:nvPr/>
          </p:nvSpPr>
          <p:spPr>
            <a:xfrm>
              <a:off x="961" y="230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16" name="Rectangle 282"/>
            <p:cNvSpPr/>
            <p:nvPr>
              <p:custDataLst>
                <p:tags r:id="rId73"/>
              </p:custDataLst>
            </p:nvPr>
          </p:nvSpPr>
          <p:spPr>
            <a:xfrm>
              <a:off x="1245" y="2248"/>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17" name="Rectangle 283"/>
            <p:cNvSpPr/>
            <p:nvPr/>
          </p:nvSpPr>
          <p:spPr>
            <a:xfrm>
              <a:off x="1362" y="2309"/>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400</a:t>
              </a:r>
            </a:p>
          </p:txBody>
        </p:sp>
        <p:sp>
          <p:nvSpPr>
            <p:cNvPr id="602318" name="Rectangle 284"/>
            <p:cNvSpPr/>
            <p:nvPr/>
          </p:nvSpPr>
          <p:spPr>
            <a:xfrm>
              <a:off x="1563" y="230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19" name="Rectangle 285"/>
            <p:cNvSpPr/>
            <p:nvPr>
              <p:custDataLst>
                <p:tags r:id="rId74"/>
              </p:custDataLst>
            </p:nvPr>
          </p:nvSpPr>
          <p:spPr>
            <a:xfrm>
              <a:off x="1690" y="2248"/>
              <a:ext cx="48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20" name="Rectangle 286"/>
            <p:cNvSpPr/>
            <p:nvPr/>
          </p:nvSpPr>
          <p:spPr>
            <a:xfrm>
              <a:off x="1830" y="2309"/>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400</a:t>
              </a:r>
            </a:p>
          </p:txBody>
        </p:sp>
        <p:sp>
          <p:nvSpPr>
            <p:cNvPr id="602321" name="Rectangle 287"/>
            <p:cNvSpPr/>
            <p:nvPr/>
          </p:nvSpPr>
          <p:spPr>
            <a:xfrm>
              <a:off x="2031" y="230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22" name="Rectangle 288"/>
            <p:cNvSpPr/>
            <p:nvPr>
              <p:custDataLst>
                <p:tags r:id="rId75"/>
              </p:custDataLst>
            </p:nvPr>
          </p:nvSpPr>
          <p:spPr>
            <a:xfrm>
              <a:off x="86" y="2248"/>
              <a:ext cx="53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23" name="Rectangle 289"/>
            <p:cNvSpPr/>
            <p:nvPr/>
          </p:nvSpPr>
          <p:spPr>
            <a:xfrm>
              <a:off x="252" y="2309"/>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300</a:t>
              </a:r>
            </a:p>
          </p:txBody>
        </p:sp>
        <p:sp>
          <p:nvSpPr>
            <p:cNvPr id="602324" name="Rectangle 290"/>
            <p:cNvSpPr/>
            <p:nvPr/>
          </p:nvSpPr>
          <p:spPr>
            <a:xfrm>
              <a:off x="454" y="230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25" name="Rectangle 291"/>
            <p:cNvSpPr/>
            <p:nvPr>
              <p:custDataLst>
                <p:tags r:id="rId76"/>
              </p:custDataLst>
            </p:nvPr>
          </p:nvSpPr>
          <p:spPr>
            <a:xfrm>
              <a:off x="620" y="1771"/>
              <a:ext cx="48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26" name="Rectangle 292"/>
            <p:cNvSpPr/>
            <p:nvPr/>
          </p:nvSpPr>
          <p:spPr>
            <a:xfrm>
              <a:off x="760" y="1832"/>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275</a:t>
              </a:r>
            </a:p>
          </p:txBody>
        </p:sp>
        <p:sp>
          <p:nvSpPr>
            <p:cNvPr id="602327" name="Rectangle 293"/>
            <p:cNvSpPr/>
            <p:nvPr/>
          </p:nvSpPr>
          <p:spPr>
            <a:xfrm>
              <a:off x="961" y="18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28" name="Rectangle 294"/>
            <p:cNvSpPr/>
            <p:nvPr>
              <p:custDataLst>
                <p:tags r:id="rId77"/>
              </p:custDataLst>
            </p:nvPr>
          </p:nvSpPr>
          <p:spPr>
            <a:xfrm>
              <a:off x="1223" y="1751"/>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29" name="Rectangle 295"/>
            <p:cNvSpPr/>
            <p:nvPr/>
          </p:nvSpPr>
          <p:spPr>
            <a:xfrm>
              <a:off x="1340" y="1812"/>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275</a:t>
              </a:r>
            </a:p>
          </p:txBody>
        </p:sp>
        <p:sp>
          <p:nvSpPr>
            <p:cNvPr id="602330" name="Rectangle 296"/>
            <p:cNvSpPr/>
            <p:nvPr/>
          </p:nvSpPr>
          <p:spPr>
            <a:xfrm>
              <a:off x="1541" y="181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31" name="Rectangle 297"/>
            <p:cNvSpPr/>
            <p:nvPr>
              <p:custDataLst>
                <p:tags r:id="rId78"/>
              </p:custDataLst>
            </p:nvPr>
          </p:nvSpPr>
          <p:spPr>
            <a:xfrm>
              <a:off x="262" y="1771"/>
              <a:ext cx="488"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32" name="Rectangle 298"/>
            <p:cNvSpPr/>
            <p:nvPr/>
          </p:nvSpPr>
          <p:spPr>
            <a:xfrm>
              <a:off x="402" y="1832"/>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250</a:t>
              </a:r>
            </a:p>
          </p:txBody>
        </p:sp>
        <p:sp>
          <p:nvSpPr>
            <p:cNvPr id="602333" name="Rectangle 299"/>
            <p:cNvSpPr/>
            <p:nvPr/>
          </p:nvSpPr>
          <p:spPr>
            <a:xfrm>
              <a:off x="603" y="18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34" name="Rectangle 300"/>
            <p:cNvSpPr/>
            <p:nvPr>
              <p:custDataLst>
                <p:tags r:id="rId79"/>
              </p:custDataLst>
            </p:nvPr>
          </p:nvSpPr>
          <p:spPr>
            <a:xfrm>
              <a:off x="1578" y="1751"/>
              <a:ext cx="443"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35" name="Rectangle 301"/>
            <p:cNvSpPr/>
            <p:nvPr/>
          </p:nvSpPr>
          <p:spPr>
            <a:xfrm>
              <a:off x="1695" y="1812"/>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225</a:t>
              </a:r>
            </a:p>
          </p:txBody>
        </p:sp>
        <p:sp>
          <p:nvSpPr>
            <p:cNvPr id="602336" name="Rectangle 302"/>
            <p:cNvSpPr/>
            <p:nvPr/>
          </p:nvSpPr>
          <p:spPr>
            <a:xfrm>
              <a:off x="1897" y="181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37" name="Rectangle 303"/>
            <p:cNvSpPr/>
            <p:nvPr>
              <p:custDataLst>
                <p:tags r:id="rId80"/>
              </p:custDataLst>
            </p:nvPr>
          </p:nvSpPr>
          <p:spPr>
            <a:xfrm>
              <a:off x="867" y="1274"/>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38" name="Rectangle 304"/>
            <p:cNvSpPr/>
            <p:nvPr/>
          </p:nvSpPr>
          <p:spPr>
            <a:xfrm>
              <a:off x="984" y="1335"/>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150</a:t>
              </a:r>
            </a:p>
          </p:txBody>
        </p:sp>
        <p:sp>
          <p:nvSpPr>
            <p:cNvPr id="602339" name="Rectangle 305"/>
            <p:cNvSpPr/>
            <p:nvPr/>
          </p:nvSpPr>
          <p:spPr>
            <a:xfrm>
              <a:off x="1185" y="133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40" name="Rectangle 306"/>
            <p:cNvSpPr/>
            <p:nvPr>
              <p:custDataLst>
                <p:tags r:id="rId81"/>
              </p:custDataLst>
            </p:nvPr>
          </p:nvSpPr>
          <p:spPr>
            <a:xfrm>
              <a:off x="2404" y="818"/>
              <a:ext cx="575"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41" name="Rectangle 307"/>
            <p:cNvSpPr/>
            <p:nvPr/>
          </p:nvSpPr>
          <p:spPr>
            <a:xfrm>
              <a:off x="2589" y="879"/>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100</a:t>
              </a:r>
            </a:p>
          </p:txBody>
        </p:sp>
        <p:sp>
          <p:nvSpPr>
            <p:cNvPr id="602342" name="Rectangle 308"/>
            <p:cNvSpPr/>
            <p:nvPr/>
          </p:nvSpPr>
          <p:spPr>
            <a:xfrm>
              <a:off x="2790" y="87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43" name="Rectangle 309"/>
            <p:cNvSpPr/>
            <p:nvPr>
              <p:custDataLst>
                <p:tags r:id="rId82"/>
              </p:custDataLst>
            </p:nvPr>
          </p:nvSpPr>
          <p:spPr>
            <a:xfrm>
              <a:off x="4636" y="818"/>
              <a:ext cx="804"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44" name="Rectangle 310"/>
            <p:cNvSpPr/>
            <p:nvPr/>
          </p:nvSpPr>
          <p:spPr>
            <a:xfrm>
              <a:off x="4970" y="879"/>
              <a:ext cx="14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75</a:t>
              </a:r>
            </a:p>
          </p:txBody>
        </p:sp>
        <p:sp>
          <p:nvSpPr>
            <p:cNvPr id="602345" name="Rectangle 311"/>
            <p:cNvSpPr/>
            <p:nvPr/>
          </p:nvSpPr>
          <p:spPr>
            <a:xfrm>
              <a:off x="5104" y="87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46" name="Rectangle 312"/>
            <p:cNvSpPr/>
            <p:nvPr>
              <p:custDataLst>
                <p:tags r:id="rId83"/>
              </p:custDataLst>
            </p:nvPr>
          </p:nvSpPr>
          <p:spPr>
            <a:xfrm>
              <a:off x="3365" y="865"/>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47" name="Rectangle 313"/>
            <p:cNvSpPr/>
            <p:nvPr/>
          </p:nvSpPr>
          <p:spPr>
            <a:xfrm>
              <a:off x="3482" y="926"/>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125</a:t>
              </a:r>
            </a:p>
          </p:txBody>
        </p:sp>
        <p:sp>
          <p:nvSpPr>
            <p:cNvPr id="602348" name="Rectangle 314"/>
            <p:cNvSpPr/>
            <p:nvPr/>
          </p:nvSpPr>
          <p:spPr>
            <a:xfrm>
              <a:off x="3683" y="926"/>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49" name="Rectangle 315"/>
            <p:cNvSpPr/>
            <p:nvPr>
              <p:custDataLst>
                <p:tags r:id="rId84"/>
              </p:custDataLst>
            </p:nvPr>
          </p:nvSpPr>
          <p:spPr>
            <a:xfrm>
              <a:off x="2827" y="1274"/>
              <a:ext cx="443"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50" name="Rectangle 316"/>
            <p:cNvSpPr/>
            <p:nvPr/>
          </p:nvSpPr>
          <p:spPr>
            <a:xfrm>
              <a:off x="2944" y="1335"/>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175</a:t>
              </a:r>
            </a:p>
          </p:txBody>
        </p:sp>
        <p:sp>
          <p:nvSpPr>
            <p:cNvPr id="602351" name="Rectangle 317"/>
            <p:cNvSpPr/>
            <p:nvPr/>
          </p:nvSpPr>
          <p:spPr>
            <a:xfrm>
              <a:off x="3146" y="133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52" name="Rectangle 318"/>
            <p:cNvSpPr/>
            <p:nvPr>
              <p:custDataLst>
                <p:tags r:id="rId85"/>
              </p:custDataLst>
            </p:nvPr>
          </p:nvSpPr>
          <p:spPr>
            <a:xfrm>
              <a:off x="3452" y="1274"/>
              <a:ext cx="443"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53" name="Rectangle 319"/>
            <p:cNvSpPr/>
            <p:nvPr/>
          </p:nvSpPr>
          <p:spPr>
            <a:xfrm>
              <a:off x="3569" y="1335"/>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225</a:t>
              </a:r>
            </a:p>
          </p:txBody>
        </p:sp>
        <p:sp>
          <p:nvSpPr>
            <p:cNvPr id="602354" name="Rectangle 320"/>
            <p:cNvSpPr/>
            <p:nvPr/>
          </p:nvSpPr>
          <p:spPr>
            <a:xfrm>
              <a:off x="3770" y="133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55" name="Rectangle 321"/>
            <p:cNvSpPr/>
            <p:nvPr>
              <p:custDataLst>
                <p:tags r:id="rId86"/>
              </p:custDataLst>
            </p:nvPr>
          </p:nvSpPr>
          <p:spPr>
            <a:xfrm>
              <a:off x="3833" y="1294"/>
              <a:ext cx="53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56" name="Rectangle 322"/>
            <p:cNvSpPr/>
            <p:nvPr/>
          </p:nvSpPr>
          <p:spPr>
            <a:xfrm>
              <a:off x="3999" y="1356"/>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250</a:t>
              </a:r>
            </a:p>
          </p:txBody>
        </p:sp>
        <p:sp>
          <p:nvSpPr>
            <p:cNvPr id="602357" name="Rectangle 323"/>
            <p:cNvSpPr/>
            <p:nvPr/>
          </p:nvSpPr>
          <p:spPr>
            <a:xfrm>
              <a:off x="4201" y="1356"/>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58" name="Rectangle 324"/>
            <p:cNvSpPr/>
            <p:nvPr>
              <p:custDataLst>
                <p:tags r:id="rId87"/>
              </p:custDataLst>
            </p:nvPr>
          </p:nvSpPr>
          <p:spPr>
            <a:xfrm>
              <a:off x="3989" y="865"/>
              <a:ext cx="441"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59" name="Rectangle 325"/>
            <p:cNvSpPr/>
            <p:nvPr/>
          </p:nvSpPr>
          <p:spPr>
            <a:xfrm>
              <a:off x="4106" y="926"/>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100</a:t>
              </a:r>
            </a:p>
          </p:txBody>
        </p:sp>
        <p:sp>
          <p:nvSpPr>
            <p:cNvPr id="602360" name="Rectangle 326"/>
            <p:cNvSpPr/>
            <p:nvPr/>
          </p:nvSpPr>
          <p:spPr>
            <a:xfrm>
              <a:off x="4308" y="926"/>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61" name="Rectangle 327"/>
            <p:cNvSpPr/>
            <p:nvPr>
              <p:custDataLst>
                <p:tags r:id="rId88"/>
              </p:custDataLst>
            </p:nvPr>
          </p:nvSpPr>
          <p:spPr>
            <a:xfrm>
              <a:off x="1491" y="1274"/>
              <a:ext cx="441"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62" name="Rectangle 328"/>
            <p:cNvSpPr/>
            <p:nvPr/>
          </p:nvSpPr>
          <p:spPr>
            <a:xfrm>
              <a:off x="1608" y="1335"/>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175</a:t>
              </a:r>
            </a:p>
          </p:txBody>
        </p:sp>
        <p:sp>
          <p:nvSpPr>
            <p:cNvPr id="602363" name="Rectangle 329"/>
            <p:cNvSpPr/>
            <p:nvPr/>
          </p:nvSpPr>
          <p:spPr>
            <a:xfrm>
              <a:off x="1810" y="133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64" name="Rectangle 330"/>
            <p:cNvSpPr/>
            <p:nvPr>
              <p:custDataLst>
                <p:tags r:id="rId89"/>
              </p:custDataLst>
            </p:nvPr>
          </p:nvSpPr>
          <p:spPr>
            <a:xfrm>
              <a:off x="1847" y="1274"/>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65" name="Rectangle 331"/>
            <p:cNvSpPr/>
            <p:nvPr/>
          </p:nvSpPr>
          <p:spPr>
            <a:xfrm>
              <a:off x="1964" y="1335"/>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225</a:t>
              </a:r>
            </a:p>
          </p:txBody>
        </p:sp>
        <p:sp>
          <p:nvSpPr>
            <p:cNvPr id="602366" name="Rectangle 332"/>
            <p:cNvSpPr/>
            <p:nvPr/>
          </p:nvSpPr>
          <p:spPr>
            <a:xfrm>
              <a:off x="2166" y="133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67" name="Rectangle 333"/>
            <p:cNvSpPr/>
            <p:nvPr>
              <p:custDataLst>
                <p:tags r:id="rId90"/>
              </p:custDataLst>
            </p:nvPr>
          </p:nvSpPr>
          <p:spPr>
            <a:xfrm>
              <a:off x="531" y="2793"/>
              <a:ext cx="62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68" name="Rectangle 334"/>
            <p:cNvSpPr/>
            <p:nvPr/>
          </p:nvSpPr>
          <p:spPr>
            <a:xfrm>
              <a:off x="742" y="2854"/>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425</a:t>
              </a:r>
            </a:p>
          </p:txBody>
        </p:sp>
        <p:sp>
          <p:nvSpPr>
            <p:cNvPr id="602369" name="Rectangle 335"/>
            <p:cNvSpPr/>
            <p:nvPr/>
          </p:nvSpPr>
          <p:spPr>
            <a:xfrm>
              <a:off x="944" y="2854"/>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70" name="Rectangle 336"/>
            <p:cNvSpPr/>
            <p:nvPr>
              <p:custDataLst>
                <p:tags r:id="rId91"/>
              </p:custDataLst>
            </p:nvPr>
          </p:nvSpPr>
          <p:spPr>
            <a:xfrm>
              <a:off x="2494" y="3133"/>
              <a:ext cx="160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71" name="Rectangle 337"/>
            <p:cNvSpPr/>
            <p:nvPr/>
          </p:nvSpPr>
          <p:spPr>
            <a:xfrm>
              <a:off x="3086" y="3194"/>
              <a:ext cx="454" cy="145"/>
            </a:xfrm>
            <a:prstGeom prst="rect">
              <a:avLst/>
            </a:prstGeom>
            <a:noFill/>
            <a:ln w="9525">
              <a:noFill/>
            </a:ln>
          </p:spPr>
          <p:txBody>
            <a:bodyPr wrap="none" lIns="0" tIns="0" rIns="0" bIns="0">
              <a:spAutoFit/>
            </a:bodyPr>
            <a:lstStyle/>
            <a:p>
              <a:pPr eaLnBrk="1" hangingPunct="1"/>
              <a:r>
                <a:rPr lang="en-US" altLang="zh-CN" sz="1500" b="1" dirty="0">
                  <a:solidFill>
                    <a:srgbClr val="000000"/>
                  </a:solidFill>
                  <a:latin typeface="微软雅黑" panose="020B0503020204020204" pitchFamily="34" charset="-122"/>
                  <a:ea typeface="微软雅黑" panose="020B0503020204020204" pitchFamily="34" charset="-122"/>
                </a:rPr>
                <a:t>. . . . . . .</a:t>
              </a:r>
            </a:p>
          </p:txBody>
        </p:sp>
        <p:sp>
          <p:nvSpPr>
            <p:cNvPr id="602372" name="Rectangle 338"/>
            <p:cNvSpPr/>
            <p:nvPr/>
          </p:nvSpPr>
          <p:spPr>
            <a:xfrm>
              <a:off x="3507" y="3224"/>
              <a:ext cx="26" cy="106"/>
            </a:xfrm>
            <a:prstGeom prst="rect">
              <a:avLst/>
            </a:prstGeom>
            <a:noFill/>
            <a:ln w="9525">
              <a:noFill/>
            </a:ln>
          </p:spPr>
          <p:txBody>
            <a:bodyPr wrap="none" lIns="0" tIns="0" rIns="0" bIns="0">
              <a:spAutoFit/>
            </a:bodyPr>
            <a:lstStyle/>
            <a:p>
              <a:pPr eaLnBrk="1" hangingPunct="1"/>
              <a:r>
                <a:rPr lang="en-US" altLang="zh-CN" sz="1100" dirty="0">
                  <a:solidFill>
                    <a:srgbClr val="000000"/>
                  </a:solidFill>
                  <a:latin typeface="微软雅黑" panose="020B0503020204020204" pitchFamily="34" charset="-122"/>
                  <a:ea typeface="微软雅黑" panose="020B0503020204020204" pitchFamily="34" charset="-122"/>
                </a:rPr>
                <a:t> </a:t>
              </a:r>
            </a:p>
          </p:txBody>
        </p:sp>
        <p:sp>
          <p:nvSpPr>
            <p:cNvPr id="602373" name="Rectangle 339"/>
            <p:cNvSpPr/>
            <p:nvPr/>
          </p:nvSpPr>
          <p:spPr>
            <a:xfrm>
              <a:off x="3556" y="3224"/>
              <a:ext cx="26" cy="106"/>
            </a:xfrm>
            <a:prstGeom prst="rect">
              <a:avLst/>
            </a:prstGeom>
            <a:noFill/>
            <a:ln w="9525">
              <a:noFill/>
            </a:ln>
          </p:spPr>
          <p:txBody>
            <a:bodyPr wrap="none" lIns="0" tIns="0" rIns="0" bIns="0">
              <a:spAutoFit/>
            </a:bodyPr>
            <a:lstStyle/>
            <a:p>
              <a:pPr eaLnBrk="1" hangingPunct="1"/>
              <a:r>
                <a:rPr lang="en-US" altLang="zh-CN" sz="1100" dirty="0">
                  <a:solidFill>
                    <a:srgbClr val="000000"/>
                  </a:solidFill>
                  <a:latin typeface="微软雅黑" panose="020B0503020204020204" pitchFamily="34" charset="-122"/>
                  <a:ea typeface="微软雅黑" panose="020B0503020204020204" pitchFamily="34" charset="-122"/>
                </a:rPr>
                <a:t> </a:t>
              </a:r>
            </a:p>
          </p:txBody>
        </p:sp>
      </p:grpSp>
    </p:spTree>
    <p:custDataLst>
      <p:tags r:id="rId1"/>
    </p:custDataLst>
    <p:extLst>
      <p:ext uri="{BB962C8B-B14F-4D97-AF65-F5344CB8AC3E}">
        <p14:creationId xmlns:p14="http://schemas.microsoft.com/office/powerpoint/2010/main" val="355575355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2.3.3  </a:t>
            </a:r>
            <a:r>
              <a:rPr lang="zh-CN" altLang="en-US" b="1" dirty="0">
                <a:solidFill>
                  <a:schemeClr val="tx1"/>
                </a:solidFill>
                <a:latin typeface="仿宋" panose="02010609060101010101" pitchFamily="49" charset="-122"/>
                <a:ea typeface="仿宋" panose="02010609060101010101" pitchFamily="49" charset="-122"/>
              </a:rPr>
              <a:t>谓词公式</a:t>
            </a:r>
          </a:p>
        </p:txBody>
      </p:sp>
      <p:sp>
        <p:nvSpPr>
          <p:cNvPr id="2051" name="灯片编号占位符 3"/>
          <p:cNvSpPr>
            <a:spLocks noGrp="1"/>
          </p:cNvSpPr>
          <p:nvPr>
            <p:ph type="sldNum" sz="quarter" idx="12"/>
          </p:nvPr>
        </p:nvSpPr>
        <p:spPr>
          <a:noFill/>
        </p:spPr>
        <p:txBody>
          <a:bodyPr/>
          <a:lstStyle/>
          <a:p>
            <a:pPr fontAlgn="base">
              <a:spcBef>
                <a:spcPct val="0"/>
              </a:spcBef>
              <a:spcAft>
                <a:spcPct val="0"/>
              </a:spcAft>
            </a:pPr>
            <a:fld id="{08A31F32-4918-4CF8-A118-37F25C202AB2}"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43</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2053" name="Rectangle 3"/>
          <p:cNvSpPr>
            <a:spLocks noGrp="1" noChangeArrowheads="1"/>
          </p:cNvSpPr>
          <p:nvPr>
            <p:ph sz="quarter" idx="1"/>
          </p:nvPr>
        </p:nvSpPr>
        <p:spPr>
          <a:xfrm>
            <a:off x="1774825" y="1385889"/>
            <a:ext cx="8642350" cy="930275"/>
          </a:xfrm>
        </p:spPr>
        <p:txBody>
          <a:bodyPr/>
          <a:lstStyle/>
          <a:p>
            <a:pPr marL="374650" indent="-374650">
              <a:spcBef>
                <a:spcPct val="50000"/>
              </a:spcBef>
              <a:buNone/>
              <a:tabLst>
                <a:tab pos="476250" algn="l"/>
              </a:tabLst>
            </a:pPr>
            <a:r>
              <a:rPr lang="en-US" altLang="zh-CN" b="1" dirty="0">
                <a:latin typeface="仿宋" panose="02010609060101010101" pitchFamily="49" charset="-122"/>
                <a:ea typeface="仿宋" panose="02010609060101010101" pitchFamily="49" charset="-122"/>
              </a:rPr>
              <a:t>2</a:t>
            </a: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 </a:t>
            </a:r>
            <a:r>
              <a:rPr lang="zh-CN" altLang="en-US" b="1" dirty="0">
                <a:latin typeface="仿宋" panose="02010609060101010101" pitchFamily="49" charset="-122"/>
                <a:ea typeface="仿宋" panose="02010609060101010101" pitchFamily="49" charset="-122"/>
              </a:rPr>
              <a:t>连接词（连词）</a:t>
            </a:r>
          </a:p>
          <a:p>
            <a:pPr marL="374650" indent="-374650">
              <a:spcBef>
                <a:spcPct val="50000"/>
              </a:spcBef>
              <a:buNone/>
              <a:tabLst>
                <a:tab pos="476250" algn="l"/>
              </a:tabLst>
            </a:pPr>
            <a:endParaRPr lang="zh-CN" altLang="en-US" b="1" dirty="0">
              <a:latin typeface="仿宋" panose="02010609060101010101" pitchFamily="49" charset="-122"/>
              <a:ea typeface="仿宋" panose="02010609060101010101" pitchFamily="49" charset="-122"/>
            </a:endParaRPr>
          </a:p>
          <a:p>
            <a:pPr marL="374650" indent="-374650">
              <a:spcBef>
                <a:spcPct val="50000"/>
              </a:spcBef>
              <a:buNone/>
              <a:tabLst>
                <a:tab pos="476250" algn="l"/>
              </a:tabLst>
            </a:pPr>
            <a:endParaRPr lang="en-US" altLang="zh-CN" b="1" dirty="0">
              <a:latin typeface="仿宋" panose="02010609060101010101" pitchFamily="49" charset="-122"/>
              <a:ea typeface="仿宋" panose="02010609060101010101" pitchFamily="49" charset="-122"/>
            </a:endParaRPr>
          </a:p>
        </p:txBody>
      </p:sp>
      <p:sp>
        <p:nvSpPr>
          <p:cNvPr id="2054" name="Rectangle 4"/>
          <p:cNvSpPr>
            <a:spLocks noChangeArrowheads="1"/>
          </p:cNvSpPr>
          <p:nvPr/>
        </p:nvSpPr>
        <p:spPr bwMode="auto">
          <a:xfrm>
            <a:off x="1524001" y="3172897"/>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graphicFrame>
        <p:nvGraphicFramePr>
          <p:cNvPr id="2050" name="Object 8"/>
          <p:cNvGraphicFramePr>
            <a:graphicFrameLocks noChangeAspect="1"/>
          </p:cNvGraphicFramePr>
          <p:nvPr/>
        </p:nvGraphicFramePr>
        <p:xfrm>
          <a:off x="1828800" y="2603500"/>
          <a:ext cx="8559800" cy="3314700"/>
        </p:xfrm>
        <a:graphic>
          <a:graphicData uri="http://schemas.openxmlformats.org/presentationml/2006/ole">
            <mc:AlternateContent xmlns:mc="http://schemas.openxmlformats.org/markup-compatibility/2006">
              <mc:Choice xmlns:v="urn:schemas-microsoft-com:vml" Requires="v">
                <p:oleObj name="位图图像" r:id="rId2" imgW="4438650" imgH="1238250" progId="PBrush">
                  <p:embed/>
                </p:oleObj>
              </mc:Choice>
              <mc:Fallback>
                <p:oleObj name="位图图像" r:id="rId2" imgW="4438650" imgH="1238250" progId="PBrush">
                  <p:embed/>
                  <p:pic>
                    <p:nvPicPr>
                      <p:cNvPr id="2050" name="Object 8"/>
                      <p:cNvPicPr>
                        <a:picLocks noChangeAspect="1"/>
                      </p:cNvPicPr>
                      <p:nvPr/>
                    </p:nvPicPr>
                    <p:blipFill>
                      <a:blip r:embed="rId3"/>
                      <a:stretch>
                        <a:fillRect/>
                      </a:stretch>
                    </p:blipFill>
                    <p:spPr>
                      <a:xfrm>
                        <a:off x="1828800" y="2603500"/>
                        <a:ext cx="8559800" cy="3314700"/>
                      </a:xfrm>
                      <a:prstGeom prst="rect">
                        <a:avLst/>
                      </a:prstGeom>
                      <a:noFill/>
                      <a:ln w="9525">
                        <a:noFill/>
                      </a:ln>
                    </p:spPr>
                  </p:pic>
                </p:oleObj>
              </mc:Fallback>
            </mc:AlternateContent>
          </a:graphicData>
        </a:graphic>
      </p:graphicFrame>
      <p:sp>
        <p:nvSpPr>
          <p:cNvPr id="2055" name="Text Box 10"/>
          <p:cNvSpPr txBox="1">
            <a:spLocks noChangeArrowheads="1"/>
          </p:cNvSpPr>
          <p:nvPr/>
        </p:nvSpPr>
        <p:spPr bwMode="auto">
          <a:xfrm>
            <a:off x="2524126" y="1828801"/>
            <a:ext cx="6900863" cy="492443"/>
          </a:xfrm>
          <a:prstGeom prst="rect">
            <a:avLst/>
          </a:prstGeom>
          <a:noFill/>
          <a:ln w="9525">
            <a:noFill/>
            <a:miter lim="800000"/>
          </a:ln>
        </p:spPr>
        <p:txBody>
          <a:bodyPr>
            <a:spAutoFit/>
          </a:bodyPr>
          <a:lstStyle/>
          <a:p>
            <a:pPr algn="ctr" fontAlgn="base">
              <a:spcBef>
                <a:spcPct val="50000"/>
              </a:spcBef>
              <a:spcAft>
                <a:spcPct val="0"/>
              </a:spcAft>
            </a:pPr>
            <a:r>
              <a:rPr lang="zh-CN" altLang="en-US" sz="2600" b="1" dirty="0">
                <a:solidFill>
                  <a:prstClr val="black"/>
                </a:solidFill>
                <a:latin typeface="宋体" panose="02010600030101010101" pitchFamily="2" charset="-122"/>
                <a:ea typeface="宋体" panose="02010600030101010101" pitchFamily="2" charset="-122"/>
              </a:rPr>
              <a:t>谓词逻辑真值表</a:t>
            </a:r>
            <a:r>
              <a:rPr lang="zh-CN" altLang="en-US" sz="2600" b="1" dirty="0">
                <a:solidFill>
                  <a:prstClr val="black"/>
                </a:solidFill>
                <a:latin typeface="Arial" panose="020B0604020202020204" pitchFamily="34" charset="0"/>
                <a:ea typeface="宋体" panose="02010600030101010101" pitchFamily="2" charset="-122"/>
              </a:rPr>
              <a:t> </a:t>
            </a:r>
          </a:p>
        </p:txBody>
      </p:sp>
      <p:sp>
        <p:nvSpPr>
          <p:cNvPr id="2" name="椭圆 1"/>
          <p:cNvSpPr/>
          <p:nvPr/>
        </p:nvSpPr>
        <p:spPr>
          <a:xfrm>
            <a:off x="7777018" y="4618183"/>
            <a:ext cx="1117600" cy="563418"/>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latin typeface="Georgia"/>
              <a:ea typeface="方正舒体" panose="02010601030101010101" pitchFamily="2" charset="-122"/>
            </a:endParaRPr>
          </a:p>
        </p:txBody>
      </p:sp>
    </p:spTree>
    <p:extLst>
      <p:ext uri="{BB962C8B-B14F-4D97-AF65-F5344CB8AC3E}">
        <p14:creationId xmlns:p14="http://schemas.microsoft.com/office/powerpoint/2010/main" val="39212363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3138"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63205"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430</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3206"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5.2.2  状态空间的图描述</a:t>
            </a:r>
          </a:p>
        </p:txBody>
      </p:sp>
      <p:sp>
        <p:nvSpPr>
          <p:cNvPr id="603141" name="Rectangle 5"/>
          <p:cNvSpPr/>
          <p:nvPr>
            <p:custDataLst>
              <p:tags r:id="rId2"/>
            </p:custDataLst>
          </p:nvPr>
        </p:nvSpPr>
        <p:spPr>
          <a:xfrm>
            <a:off x="3581400" y="1724025"/>
            <a:ext cx="9144000" cy="368300"/>
          </a:xfrm>
          <a:prstGeom prst="rect">
            <a:avLst/>
          </a:prstGeom>
          <a:noFill/>
          <a:ln w="9525">
            <a:noFill/>
          </a:ln>
        </p:spPr>
        <p:txBody>
          <a:bodyPr>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132100" name="文本框 2"/>
          <p:cNvSpPr txBox="1"/>
          <p:nvPr>
            <p:custDataLst>
              <p:tags r:id="rId3"/>
            </p:custDataLst>
          </p:nvPr>
        </p:nvSpPr>
        <p:spPr>
          <a:xfrm>
            <a:off x="1765300" y="839789"/>
            <a:ext cx="8561388" cy="2306955"/>
          </a:xfrm>
          <a:prstGeom prst="rect">
            <a:avLst/>
          </a:prstGeom>
          <a:solidFill>
            <a:schemeClr val="lt1">
              <a:lumMod val="95000"/>
            </a:schemeClr>
          </a:solidFill>
          <a:ln w="9525">
            <a:noFill/>
          </a:ln>
        </p:spPr>
        <p:txBody>
          <a:bodyPr>
            <a:spAutoFit/>
          </a:bodyPr>
          <a:lstStyle/>
          <a:p>
            <a:pPr>
              <a:lnSpc>
                <a:spcPct val="150000"/>
              </a:lnSpc>
              <a:defRPr/>
            </a:pPr>
            <a:r>
              <a:rPr lang="zh-CN" altLang="en-US" sz="2400" b="1" noProof="1">
                <a:solidFill>
                  <a:schemeClr val="dk1"/>
                </a:solidFill>
                <a:latin typeface="微软雅黑" panose="020B0503020204020204" pitchFamily="34" charset="-122"/>
                <a:ea typeface="微软雅黑" panose="020B0503020204020204" pitchFamily="34" charset="-122"/>
              </a:rPr>
              <a:t>猴子吃香蕉问题</a:t>
            </a:r>
          </a:p>
          <a:p>
            <a:pPr>
              <a:lnSpc>
                <a:spcPct val="150000"/>
              </a:lnSpc>
              <a:defRPr/>
            </a:pPr>
            <a:r>
              <a:rPr lang="zh-CN" altLang="en-US" sz="2400" noProof="1">
                <a:solidFill>
                  <a:schemeClr val="dk1"/>
                </a:solidFill>
                <a:latin typeface="微软雅黑" panose="020B0503020204020204" pitchFamily="34" charset="-122"/>
                <a:ea typeface="微软雅黑" panose="020B0503020204020204" pitchFamily="34" charset="-122"/>
              </a:rPr>
              <a:t>    在一个房间内有一只猴子，一个箱子和一束香蕉。香蕉挂在天花板下方，但猴子的高度不足以碰到它。那么这只猴子怎么才能摘到香蕉呢？</a:t>
            </a:r>
          </a:p>
        </p:txBody>
      </p:sp>
      <p:pic>
        <p:nvPicPr>
          <p:cNvPr id="603143" name="图片 3"/>
          <p:cNvPicPr>
            <a:picLocks noChangeAspect="1"/>
          </p:cNvPicPr>
          <p:nvPr/>
        </p:nvPicPr>
        <p:blipFill>
          <a:blip r:embed="rId7"/>
          <a:stretch>
            <a:fillRect/>
          </a:stretch>
        </p:blipFill>
        <p:spPr>
          <a:xfrm>
            <a:off x="2855278" y="3221990"/>
            <a:ext cx="5535612" cy="3132138"/>
          </a:xfrm>
          <a:prstGeom prst="rect">
            <a:avLst/>
          </a:prstGeom>
          <a:noFill/>
          <a:ln w="9525">
            <a:noFill/>
          </a:ln>
        </p:spPr>
      </p:pic>
    </p:spTree>
    <p:custDataLst>
      <p:tags r:id="rId1"/>
    </p:custDataLst>
    <p:extLst>
      <p:ext uri="{BB962C8B-B14F-4D97-AF65-F5344CB8AC3E}">
        <p14:creationId xmlns:p14="http://schemas.microsoft.com/office/powerpoint/2010/main" val="1656419750"/>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62"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64229"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431</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4230"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dirty="0">
                <a:solidFill>
                  <a:srgbClr val="FFFFFF"/>
                </a:solidFill>
                <a:latin typeface="汉仪旗黑-85S" pitchFamily="18" charset="-122"/>
                <a:ea typeface="黑体" panose="02010609060101010101" charset="-122"/>
                <a:sym typeface="微软雅黑" panose="020B0503020204020204" pitchFamily="34" charset="-122"/>
              </a:rPr>
              <a:t>5.2.2  </a:t>
            </a:r>
            <a:r>
              <a:rPr lang="en-US" altLang="zh-CN" sz="3600" spc="200" dirty="0" err="1">
                <a:solidFill>
                  <a:srgbClr val="FFFFFF"/>
                </a:solidFill>
                <a:latin typeface="汉仪旗黑-85S" pitchFamily="18" charset="-122"/>
                <a:ea typeface="黑体" panose="02010609060101010101" charset="-122"/>
                <a:sym typeface="微软雅黑" panose="020B0503020204020204" pitchFamily="34" charset="-122"/>
              </a:rPr>
              <a:t>状态空间的图描述</a:t>
            </a:r>
            <a:endParaRPr lang="en-US" altLang="zh-CN" sz="3600" spc="200" dirty="0">
              <a:solidFill>
                <a:srgbClr val="FFFFFF"/>
              </a:solidFill>
              <a:latin typeface="汉仪旗黑-85S" pitchFamily="18" charset="-122"/>
              <a:ea typeface="黑体" panose="02010609060101010101" charset="-122"/>
              <a:sym typeface="微软雅黑" panose="020B0503020204020204" pitchFamily="34" charset="-122"/>
            </a:endParaRPr>
          </a:p>
        </p:txBody>
      </p:sp>
      <p:sp>
        <p:nvSpPr>
          <p:cNvPr id="604165" name="Rectangle 5"/>
          <p:cNvSpPr/>
          <p:nvPr>
            <p:custDataLst>
              <p:tags r:id="rId2"/>
            </p:custDataLst>
          </p:nvPr>
        </p:nvSpPr>
        <p:spPr>
          <a:xfrm>
            <a:off x="3581400" y="1724025"/>
            <a:ext cx="9144000" cy="368300"/>
          </a:xfrm>
          <a:prstGeom prst="rect">
            <a:avLst/>
          </a:prstGeom>
          <a:noFill/>
          <a:ln w="9525">
            <a:noFill/>
          </a:ln>
        </p:spPr>
        <p:txBody>
          <a:bodyPr>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47850" y="876300"/>
            <a:ext cx="7778750" cy="4522788"/>
          </a:xfrm>
          <a:prstGeom prst="rect">
            <a:avLst/>
          </a:prstGeom>
          <a:noFill/>
        </p:spPr>
        <p:txBody>
          <a:bodyPr>
            <a:spAutoFit/>
          </a:bodyPr>
          <a:lstStyle/>
          <a:p>
            <a:pPr>
              <a:lnSpc>
                <a:spcPct val="150000"/>
              </a:lnSpc>
              <a:defRPr/>
            </a:pPr>
            <a:r>
              <a:rPr lang="zh-CN" altLang="en-US"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用一个四元组（</a:t>
            </a:r>
            <a:r>
              <a:rPr lang="en-US" altLang="zh-CN"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W,Y,x,y)</a:t>
            </a:r>
            <a:r>
              <a:rPr lang="zh-CN" altLang="en-US"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表示这个问题状态</a:t>
            </a:r>
          </a:p>
          <a:p>
            <a:pPr marL="342900" indent="-342900">
              <a:lnSpc>
                <a:spcPct val="150000"/>
              </a:lnSpc>
              <a:buFont typeface="Wingdings" panose="05000000000000000000" charset="0"/>
              <a:buChar char="Ø"/>
              <a:defRPr/>
            </a:pP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W</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：猴子的水平位置</a:t>
            </a:r>
          </a:p>
          <a:p>
            <a:pPr marL="342900" indent="-342900">
              <a:lnSpc>
                <a:spcPct val="150000"/>
              </a:lnSpc>
              <a:buFont typeface="Wingdings" panose="05000000000000000000" charset="0"/>
              <a:buChar char="Ø"/>
              <a:defRPr/>
            </a:pP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：箱子的水平位置</a:t>
            </a:r>
          </a:p>
          <a:p>
            <a:pPr marL="342900" indent="-342900">
              <a:lnSpc>
                <a:spcPct val="150000"/>
              </a:lnSpc>
              <a:buFont typeface="Wingdings" panose="05000000000000000000" charset="0"/>
              <a:buChar char="Ø"/>
              <a:defRPr/>
            </a:pP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：当猴子在箱子顶上时取</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x=1;</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否则取</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x=0</a:t>
            </a:r>
          </a:p>
          <a:p>
            <a:pPr marL="342900" indent="-342900">
              <a:lnSpc>
                <a:spcPct val="150000"/>
              </a:lnSpc>
              <a:buFont typeface="Wingdings" panose="05000000000000000000" charset="0"/>
              <a:buChar char="Ø"/>
              <a:defRPr/>
            </a:pP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：当猴子摘到香蕉时取</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z=1</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；否则取</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z=0</a:t>
            </a:r>
          </a:p>
          <a:p>
            <a:pPr marL="342900" indent="-342900">
              <a:lnSpc>
                <a:spcPct val="150000"/>
              </a:lnSpc>
              <a:defRPr/>
            </a:pPr>
            <a:r>
              <a:rPr lang="zh-CN" altLang="en-US" sz="24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初始和目标状态为：</a:t>
            </a:r>
          </a:p>
          <a:p>
            <a:pPr marL="342900" indent="-342900">
              <a:lnSpc>
                <a:spcPct val="150000"/>
              </a:lnSpc>
              <a:buFont typeface="Wingdings" panose="05000000000000000000" charset="0"/>
              <a:buChar char="Ø"/>
              <a:defRPr/>
            </a:pP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初始状态：</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(a,b,0,0)</a:t>
            </a:r>
          </a:p>
          <a:p>
            <a:pPr marL="342900" indent="-342900">
              <a:lnSpc>
                <a:spcPct val="150000"/>
              </a:lnSpc>
              <a:buFont typeface="Wingdings" panose="05000000000000000000" charset="0"/>
              <a:buChar char="Ø"/>
              <a:defRPr/>
            </a:pP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目标状态：</a:t>
            </a: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(c,c,1,1)</a:t>
            </a:r>
          </a:p>
        </p:txBody>
      </p:sp>
      <p:pic>
        <p:nvPicPr>
          <p:cNvPr id="604167" name="图片 5"/>
          <p:cNvPicPr>
            <a:picLocks noChangeAspect="1"/>
          </p:cNvPicPr>
          <p:nvPr/>
        </p:nvPicPr>
        <p:blipFill>
          <a:blip r:embed="rId7"/>
          <a:stretch>
            <a:fillRect/>
          </a:stretch>
        </p:blipFill>
        <p:spPr>
          <a:xfrm>
            <a:off x="5664200" y="3727451"/>
            <a:ext cx="4171950" cy="2447925"/>
          </a:xfrm>
          <a:prstGeom prst="rect">
            <a:avLst/>
          </a:prstGeom>
          <a:noFill/>
          <a:ln w="9525">
            <a:noFill/>
          </a:ln>
        </p:spPr>
      </p:pic>
    </p:spTree>
    <p:custDataLst>
      <p:tags r:id="rId1"/>
    </p:custDataLst>
    <p:extLst>
      <p:ext uri="{BB962C8B-B14F-4D97-AF65-F5344CB8AC3E}">
        <p14:creationId xmlns:p14="http://schemas.microsoft.com/office/powerpoint/2010/main" val="1096098668"/>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5186"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67301"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432</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7302"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5.2.2  状态空间的图描述</a:t>
            </a:r>
          </a:p>
        </p:txBody>
      </p:sp>
      <p:sp>
        <p:nvSpPr>
          <p:cNvPr id="605189" name="Rectangle 5"/>
          <p:cNvSpPr/>
          <p:nvPr>
            <p:custDataLst>
              <p:tags r:id="rId2"/>
            </p:custDataLst>
          </p:nvPr>
        </p:nvSpPr>
        <p:spPr>
          <a:xfrm>
            <a:off x="3581400" y="1724025"/>
            <a:ext cx="9144000" cy="368300"/>
          </a:xfrm>
          <a:prstGeom prst="rect">
            <a:avLst/>
          </a:prstGeom>
          <a:noFill/>
          <a:ln w="9525">
            <a:noFill/>
          </a:ln>
        </p:spPr>
        <p:txBody>
          <a:bodyPr>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pic>
        <p:nvPicPr>
          <p:cNvPr id="605190" name="图片 2"/>
          <p:cNvPicPr>
            <a:picLocks noChangeAspect="1"/>
          </p:cNvPicPr>
          <p:nvPr/>
        </p:nvPicPr>
        <p:blipFill>
          <a:blip r:embed="rId6"/>
          <a:stretch>
            <a:fillRect/>
          </a:stretch>
        </p:blipFill>
        <p:spPr>
          <a:xfrm>
            <a:off x="1743075" y="1268413"/>
            <a:ext cx="8674100" cy="4375150"/>
          </a:xfrm>
          <a:prstGeom prst="rect">
            <a:avLst/>
          </a:prstGeom>
          <a:noFill/>
          <a:ln w="9525">
            <a:noFill/>
          </a:ln>
        </p:spPr>
      </p:pic>
    </p:spTree>
    <p:custDataLst>
      <p:tags r:id="rId1"/>
    </p:custDataLst>
    <p:extLst>
      <p:ext uri="{BB962C8B-B14F-4D97-AF65-F5344CB8AC3E}">
        <p14:creationId xmlns:p14="http://schemas.microsoft.com/office/powerpoint/2010/main" val="2489482273"/>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22"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555013"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433</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5014"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  状态空间的搜索策略</a:t>
            </a:r>
          </a:p>
        </p:txBody>
      </p:sp>
      <p:sp>
        <p:nvSpPr>
          <p:cNvPr id="65539" name="Rectangle 3"/>
          <p:cNvSpPr>
            <a:spLocks noGrp="1"/>
          </p:cNvSpPr>
          <p:nvPr>
            <p:ph idx="4294967295"/>
            <p:custDataLst>
              <p:tags r:id="rId2"/>
            </p:custDataLst>
          </p:nvPr>
        </p:nvSpPr>
        <p:spPr>
          <a:xfrm>
            <a:off x="2063750" y="1219200"/>
            <a:ext cx="8331200" cy="2205038"/>
          </a:xfrm>
        </p:spPr>
        <p:txBody>
          <a:bodyPr vert="horz"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indent="-457200">
              <a:lnSpc>
                <a:spcPct val="140000"/>
              </a:lnSpc>
              <a:buSzPct val="60000"/>
              <a:buFont typeface="Wingdings" panose="05000000000000000000" charset="0"/>
              <a:buChar char="n"/>
              <a:defRPr/>
            </a:pPr>
            <a:r>
              <a:rPr lang="en-US" altLang="zh-CN" sz="3000" b="1" spc="150" noProof="1">
                <a:solidFill>
                  <a:schemeClr val="dk1"/>
                </a:solidFill>
                <a:latin typeface="微软雅黑" panose="020B0503020204020204" pitchFamily="34" charset="-122"/>
                <a:cs typeface="微软雅黑" panose="020B0503020204020204" pitchFamily="34" charset="-122"/>
                <a:sym typeface="+mn-ea"/>
              </a:rPr>
              <a:t>5.2.1  状态空间表示法</a:t>
            </a:r>
          </a:p>
          <a:p>
            <a:pPr>
              <a:lnSpc>
                <a:spcPct val="140000"/>
              </a:lnSpc>
              <a:buSzPct val="60000"/>
              <a:buFont typeface="Wingdings" panose="05000000000000000000" pitchFamily="2" charset="2"/>
              <a:buChar char="n"/>
              <a:defRPr/>
            </a:pPr>
            <a:r>
              <a:rPr lang="en-US" altLang="zh-CN" sz="3000" b="1" spc="150" noProof="1">
                <a:solidFill>
                  <a:schemeClr val="dk1"/>
                </a:solidFill>
                <a:latin typeface="微软雅黑" panose="020B0503020204020204" pitchFamily="34" charset="-122"/>
                <a:cs typeface="微软雅黑" panose="020B0503020204020204" pitchFamily="34" charset="-122"/>
                <a:sym typeface="+mn-ea"/>
              </a:rPr>
              <a:t>5.2.2  状态空间的图描述</a:t>
            </a:r>
          </a:p>
          <a:p>
            <a:pPr>
              <a:lnSpc>
                <a:spcPct val="140000"/>
              </a:lnSpc>
              <a:buClr>
                <a:srgbClr val="6E82BA"/>
              </a:buClr>
              <a:buSzPct val="60000"/>
              <a:buFont typeface="Wingdings" panose="05000000000000000000" pitchFamily="2" charset="2"/>
              <a:buChar char="ü"/>
              <a:defRPr/>
            </a:pPr>
            <a:r>
              <a:rPr lang="en-US" altLang="zh-CN"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5.2.3  </a:t>
            </a:r>
            <a:r>
              <a:rPr lang="zh-CN" altLang="en-US"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状态空间图搜索思想</a:t>
            </a:r>
            <a:endParaRPr lang="en-US" altLang="zh-CN" sz="3000" b="1" spc="150" noProof="1">
              <a:solidFill>
                <a:schemeClr val="dk1"/>
              </a:solidFill>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3240600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p:cTn id="12"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300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p:cTn id="17"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advAuto="100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0306" name="组合 7"/>
          <p:cNvGrpSpPr/>
          <p:nvPr/>
        </p:nvGrpSpPr>
        <p:grpSpPr>
          <a:xfrm>
            <a:off x="4525964" y="6045200"/>
            <a:ext cx="6142037" cy="812800"/>
            <a:chOff x="4001597" y="5613400"/>
            <a:chExt cx="8190403" cy="1244600"/>
          </a:xfrm>
        </p:grpSpPr>
        <p:sp>
          <p:nvSpPr>
            <p:cNvPr id="9" name="任意多边形: 形状 8"/>
            <p:cNvSpPr/>
            <p:nvPr>
              <p:custDataLst>
                <p:tags r:id="rId2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a typeface="微软雅黑"/>
              </a:endParaRPr>
            </a:p>
          </p:txBody>
        </p:sp>
        <p:sp>
          <p:nvSpPr>
            <p:cNvPr id="10" name="等腰三角形 9"/>
            <p:cNvSpPr/>
            <p:nvPr>
              <p:custDataLst>
                <p:tags r:id="rId2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a typeface="微软雅黑"/>
              </a:endParaRPr>
            </a:p>
          </p:txBody>
        </p:sp>
      </p:grpSp>
      <p:sp>
        <p:nvSpPr>
          <p:cNvPr id="610307"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eaLnBrk="1" hangingPunct="1">
              <a:defRPr/>
            </a:pPr>
            <a:fld id="{5829A668-8A88-46B6-BE4F-080B266A9CC0}" type="slidenum">
              <a:rPr lang="zh-CN" altLang="en-US" smtClean="0"/>
              <a:pPr>
                <a:defRPr/>
              </a:pPr>
              <a:t>434</a:t>
            </a:fld>
            <a:endParaRPr lang="en-US" altLang="zh-CN" sz="1400" noProof="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7717" name="Rectangle 5"/>
          <p:cNvSpPr>
            <a:spLocks noGrp="1" noChangeArrowheads="1"/>
          </p:cNvSpPr>
          <p:nvPr>
            <p:ph idx="4294967295"/>
          </p:nvPr>
        </p:nvSpPr>
        <p:spPr>
          <a:xfrm>
            <a:off x="1808163" y="1104900"/>
            <a:ext cx="7772400" cy="4114800"/>
          </a:xfrm>
        </p:spPr>
        <p:txBody>
          <a:bodyPr vert="horz" wrap="square" lIns="91440" tIns="45720" rIns="91440" bIns="45720" numCol="1" anchor="t" anchorCtr="0" compatLnSpc="1">
            <a:normAutofit/>
          </a:bodyPr>
          <a:lstStyle/>
          <a:p>
            <a:pPr marL="469900" indent="-469900" fontAlgn="base">
              <a:lnSpc>
                <a:spcPct val="120000"/>
              </a:lnSpc>
              <a:spcBef>
                <a:spcPct val="40000"/>
              </a:spcBef>
              <a:spcAft>
                <a:spcPct val="0"/>
              </a:spcAft>
              <a:buClr>
                <a:schemeClr val="accent2"/>
              </a:buClr>
              <a:buSzTx/>
              <a:buBlip>
                <a:blip r:embed="rId25"/>
              </a:buBlip>
              <a:defRPr/>
            </a:pPr>
            <a:r>
              <a:rPr lang="zh-CN" altLang="en-US"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或图（一般图）</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一个状态可以有多个可供选择的操作算子；</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操作算子间的选择是一种“或”的关系;</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这样的有向图称为或图。</a:t>
            </a:r>
          </a:p>
        </p:txBody>
      </p:sp>
      <p:sp>
        <p:nvSpPr>
          <p:cNvPr id="627718" name="Oval 6"/>
          <p:cNvSpPr/>
          <p:nvPr>
            <p:custDataLst>
              <p:tags r:id="rId3"/>
            </p:custDataLst>
          </p:nvPr>
        </p:nvSpPr>
        <p:spPr>
          <a:xfrm>
            <a:off x="8534400" y="240188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10310" name="Oval 7"/>
          <p:cNvSpPr/>
          <p:nvPr>
            <p:custDataLst>
              <p:tags r:id="rId4"/>
            </p:custDataLst>
          </p:nvPr>
        </p:nvSpPr>
        <p:spPr>
          <a:xfrm>
            <a:off x="7543800" y="384968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10311" name="Oval 8"/>
          <p:cNvSpPr/>
          <p:nvPr>
            <p:custDataLst>
              <p:tags r:id="rId5"/>
            </p:custDataLst>
          </p:nvPr>
        </p:nvSpPr>
        <p:spPr>
          <a:xfrm>
            <a:off x="9525000" y="384968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610312" name="Group 9"/>
          <p:cNvGrpSpPr/>
          <p:nvPr/>
        </p:nvGrpSpPr>
        <p:grpSpPr>
          <a:xfrm>
            <a:off x="8382000" y="4078288"/>
            <a:ext cx="685800" cy="76200"/>
            <a:chOff x="1152" y="2976"/>
            <a:chExt cx="432" cy="48"/>
          </a:xfrm>
        </p:grpSpPr>
        <p:sp>
          <p:nvSpPr>
            <p:cNvPr id="610329" name="Oval 10"/>
            <p:cNvSpPr/>
            <p:nvPr>
              <p:custDataLst>
                <p:tags r:id="rId19"/>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10330" name="Oval 11"/>
            <p:cNvSpPr/>
            <p:nvPr>
              <p:custDataLst>
                <p:tags r:id="rId20"/>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10331" name="Oval 12"/>
            <p:cNvSpPr/>
            <p:nvPr>
              <p:custDataLst>
                <p:tags r:id="rId21"/>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610313" name="Oval 13"/>
          <p:cNvSpPr/>
          <p:nvPr>
            <p:custDataLst>
              <p:tags r:id="rId6"/>
            </p:custDataLst>
          </p:nvPr>
        </p:nvSpPr>
        <p:spPr>
          <a:xfrm>
            <a:off x="6781800" y="529748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10314" name="Oval 14"/>
          <p:cNvSpPr/>
          <p:nvPr>
            <p:custDataLst>
              <p:tags r:id="rId7"/>
            </p:custDataLst>
          </p:nvPr>
        </p:nvSpPr>
        <p:spPr>
          <a:xfrm>
            <a:off x="8229600" y="529748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610315" name="Group 15"/>
          <p:cNvGrpSpPr/>
          <p:nvPr/>
        </p:nvGrpSpPr>
        <p:grpSpPr>
          <a:xfrm>
            <a:off x="7315200" y="5449888"/>
            <a:ext cx="685800" cy="76200"/>
            <a:chOff x="1152" y="2976"/>
            <a:chExt cx="432" cy="48"/>
          </a:xfrm>
        </p:grpSpPr>
        <p:sp>
          <p:nvSpPr>
            <p:cNvPr id="610326" name="Oval 16"/>
            <p:cNvSpPr/>
            <p:nvPr>
              <p:custDataLst>
                <p:tags r:id="rId16"/>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10327" name="Oval 17"/>
            <p:cNvSpPr/>
            <p:nvPr>
              <p:custDataLst>
                <p:tags r:id="rId17"/>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10328" name="Oval 18"/>
            <p:cNvSpPr/>
            <p:nvPr>
              <p:custDataLst>
                <p:tags r:id="rId18"/>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grpSp>
      <p:cxnSp>
        <p:nvCxnSpPr>
          <p:cNvPr id="627731" name="AutoShape 19"/>
          <p:cNvCxnSpPr>
            <a:stCxn id="627718" idx="4"/>
            <a:endCxn id="610310" idx="7"/>
          </p:cNvCxnSpPr>
          <p:nvPr>
            <p:custDataLst>
              <p:tags r:id="rId8"/>
            </p:custDataLst>
          </p:nvPr>
        </p:nvCxnSpPr>
        <p:spPr>
          <a:xfrm flipH="1">
            <a:off x="7869238" y="2711451"/>
            <a:ext cx="855662" cy="1122363"/>
          </a:xfrm>
          <a:prstGeom prst="straightConnector1">
            <a:avLst/>
          </a:prstGeom>
          <a:ln w="50800" cap="flat" cmpd="sng">
            <a:solidFill>
              <a:schemeClr val="tx1"/>
            </a:solidFill>
            <a:prstDash val="solid"/>
            <a:headEnd type="none" w="med" len="med"/>
            <a:tailEnd type="triangle" w="med" len="med"/>
          </a:ln>
        </p:spPr>
      </p:cxnSp>
      <p:cxnSp>
        <p:nvCxnSpPr>
          <p:cNvPr id="627732" name="AutoShape 20"/>
          <p:cNvCxnSpPr>
            <a:stCxn id="627718" idx="4"/>
            <a:endCxn id="610311" idx="1"/>
          </p:cNvCxnSpPr>
          <p:nvPr>
            <p:custDataLst>
              <p:tags r:id="rId9"/>
            </p:custDataLst>
          </p:nvPr>
        </p:nvCxnSpPr>
        <p:spPr>
          <a:xfrm>
            <a:off x="8724901" y="2711451"/>
            <a:ext cx="855663" cy="1122363"/>
          </a:xfrm>
          <a:prstGeom prst="straightConnector1">
            <a:avLst/>
          </a:prstGeom>
          <a:ln w="50800" cap="flat" cmpd="sng">
            <a:solidFill>
              <a:schemeClr val="tx1"/>
            </a:solidFill>
            <a:prstDash val="solid"/>
            <a:headEnd type="none" w="med" len="med"/>
            <a:tailEnd type="triangle" w="med" len="med"/>
          </a:ln>
        </p:spPr>
      </p:cxnSp>
      <p:cxnSp>
        <p:nvCxnSpPr>
          <p:cNvPr id="610318" name="AutoShape 21"/>
          <p:cNvCxnSpPr>
            <a:stCxn id="610310" idx="4"/>
            <a:endCxn id="610313" idx="7"/>
          </p:cNvCxnSpPr>
          <p:nvPr>
            <p:custDataLst>
              <p:tags r:id="rId10"/>
            </p:custDataLst>
          </p:nvPr>
        </p:nvCxnSpPr>
        <p:spPr>
          <a:xfrm flipH="1">
            <a:off x="7107238" y="4159251"/>
            <a:ext cx="627062" cy="1122363"/>
          </a:xfrm>
          <a:prstGeom prst="straightConnector1">
            <a:avLst/>
          </a:prstGeom>
          <a:ln w="50800" cap="flat" cmpd="sng">
            <a:solidFill>
              <a:schemeClr val="tx1"/>
            </a:solidFill>
            <a:prstDash val="solid"/>
            <a:headEnd type="none" w="med" len="med"/>
            <a:tailEnd type="triangle" w="med" len="med"/>
          </a:ln>
        </p:spPr>
      </p:cxnSp>
      <p:cxnSp>
        <p:nvCxnSpPr>
          <p:cNvPr id="610319" name="AutoShape 22"/>
          <p:cNvCxnSpPr>
            <a:stCxn id="610310" idx="4"/>
            <a:endCxn id="610314" idx="1"/>
          </p:cNvCxnSpPr>
          <p:nvPr>
            <p:custDataLst>
              <p:tags r:id="rId11"/>
            </p:custDataLst>
          </p:nvPr>
        </p:nvCxnSpPr>
        <p:spPr>
          <a:xfrm>
            <a:off x="7734301" y="4159251"/>
            <a:ext cx="550863" cy="1122363"/>
          </a:xfrm>
          <a:prstGeom prst="straightConnector1">
            <a:avLst/>
          </a:prstGeom>
          <a:ln w="50800" cap="flat" cmpd="sng">
            <a:solidFill>
              <a:schemeClr val="tx1"/>
            </a:solidFill>
            <a:prstDash val="solid"/>
            <a:headEnd type="none" w="med" len="med"/>
            <a:tailEnd type="triangle" w="med" len="med"/>
          </a:ln>
        </p:spPr>
      </p:cxnSp>
      <p:cxnSp>
        <p:nvCxnSpPr>
          <p:cNvPr id="610320" name="AutoShape 23"/>
          <p:cNvCxnSpPr>
            <a:stCxn id="610311" idx="4"/>
            <a:endCxn id="610314" idx="1"/>
          </p:cNvCxnSpPr>
          <p:nvPr>
            <p:custDataLst>
              <p:tags r:id="rId12"/>
            </p:custDataLst>
          </p:nvPr>
        </p:nvCxnSpPr>
        <p:spPr>
          <a:xfrm flipH="1">
            <a:off x="8610600" y="4159250"/>
            <a:ext cx="1104900" cy="1066800"/>
          </a:xfrm>
          <a:prstGeom prst="straightConnector1">
            <a:avLst/>
          </a:prstGeom>
          <a:ln w="50800" cap="flat" cmpd="sng">
            <a:solidFill>
              <a:schemeClr val="tx1"/>
            </a:solidFill>
            <a:prstDash val="solid"/>
            <a:headEnd type="none" w="med" len="med"/>
            <a:tailEnd type="triangle" w="med" len="med"/>
          </a:ln>
        </p:spPr>
      </p:cxnSp>
      <p:sp>
        <p:nvSpPr>
          <p:cNvPr id="572441"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5.2.3  状态空间图搜索思想</a:t>
            </a:r>
          </a:p>
        </p:txBody>
      </p:sp>
      <p:sp>
        <p:nvSpPr>
          <p:cNvPr id="26" name="文本框 1"/>
          <p:cNvSpPr txBox="1"/>
          <p:nvPr/>
        </p:nvSpPr>
        <p:spPr>
          <a:xfrm>
            <a:off x="1808163" y="3271838"/>
            <a:ext cx="8716962" cy="2309812"/>
          </a:xfrm>
          <a:prstGeom prst="rect">
            <a:avLst/>
          </a:prstGeom>
          <a:noFill/>
          <a:ln w="9525">
            <a:noFill/>
          </a:ln>
        </p:spPr>
        <p:txBody>
          <a:bodyPr>
            <a:spAutoFit/>
          </a:bodyPr>
          <a:lstStyle/>
          <a:p>
            <a:pPr fontAlgn="base">
              <a:lnSpc>
                <a:spcPct val="150000"/>
              </a:lnSpc>
              <a:spcBef>
                <a:spcPct val="0"/>
              </a:spcBef>
              <a:spcAft>
                <a:spcPct val="0"/>
              </a:spcAft>
              <a:defRPr/>
            </a:pPr>
            <a:r>
              <a:rPr lang="en-US" altLang="zh-CN" sz="2400" dirty="0">
                <a:solidFill>
                  <a:srgbClr val="000000"/>
                </a:solidFill>
                <a:latin typeface="微软雅黑" panose="020B0503020204020204" pitchFamily="34" charset="-122"/>
                <a:ea typeface="微软雅黑" panose="020B0503020204020204" pitchFamily="34" charset="-122"/>
                <a:sym typeface="+mn-ea"/>
              </a:rPr>
              <a:t>状态空间一般都表示为或图（一般图）</a:t>
            </a:r>
          </a:p>
          <a:p>
            <a:pPr fontAlgn="base">
              <a:lnSpc>
                <a:spcPct val="150000"/>
              </a:lnSpc>
              <a:spcBef>
                <a:spcPct val="0"/>
              </a:spcBef>
              <a:spcAft>
                <a:spcPct val="0"/>
              </a:spcAft>
              <a:defRPr/>
            </a:pPr>
            <a:r>
              <a:rPr lang="en-US" altLang="zh-CN" sz="2400" dirty="0">
                <a:solidFill>
                  <a:srgbClr val="000000"/>
                </a:solidFill>
                <a:latin typeface="微软雅黑" panose="020B0503020204020204" pitchFamily="34" charset="-122"/>
                <a:ea typeface="微软雅黑" panose="020B0503020204020204" pitchFamily="34" charset="-122"/>
                <a:sym typeface="+mn-ea"/>
              </a:rPr>
              <a:t>搜索图——在搜索解答路径的过程中</a:t>
            </a:r>
          </a:p>
          <a:p>
            <a:pPr fontAlgn="base">
              <a:lnSpc>
                <a:spcPct val="150000"/>
              </a:lnSpc>
              <a:spcBef>
                <a:spcPct val="0"/>
              </a:spcBef>
              <a:spcAft>
                <a:spcPct val="0"/>
              </a:spcAft>
              <a:defRPr/>
            </a:pPr>
            <a:r>
              <a:rPr lang="en-US" altLang="zh-CN" sz="2400" dirty="0">
                <a:solidFill>
                  <a:srgbClr val="000000"/>
                </a:solidFill>
                <a:latin typeface="微软雅黑" panose="020B0503020204020204" pitchFamily="34" charset="-122"/>
                <a:ea typeface="微软雅黑" panose="020B0503020204020204" pitchFamily="34" charset="-122"/>
                <a:sym typeface="+mn-ea"/>
              </a:rPr>
              <a:t>画</a:t>
            </a:r>
            <a:r>
              <a:rPr lang="en-US" altLang="en-US" sz="2400" dirty="0">
                <a:solidFill>
                  <a:srgbClr val="000000"/>
                </a:solidFill>
                <a:latin typeface="微软雅黑" panose="020B0503020204020204" pitchFamily="34" charset="-122"/>
                <a:ea typeface="微软雅黑" panose="020B0503020204020204" pitchFamily="34" charset="-122"/>
                <a:sym typeface="+mn-ea"/>
              </a:rPr>
              <a:t>图</a:t>
            </a:r>
            <a:r>
              <a:rPr lang="en-US" altLang="zh-CN" sz="2400" dirty="0">
                <a:solidFill>
                  <a:srgbClr val="000000"/>
                </a:solidFill>
                <a:latin typeface="微软雅黑" panose="020B0503020204020204" pitchFamily="34" charset="-122"/>
                <a:ea typeface="微软雅黑" panose="020B0503020204020204" pitchFamily="34" charset="-122"/>
                <a:sym typeface="+mn-ea"/>
              </a:rPr>
              <a:t>搜索时涉及到的节点和弧线，构</a:t>
            </a:r>
          </a:p>
          <a:p>
            <a:pPr fontAlgn="base">
              <a:lnSpc>
                <a:spcPct val="150000"/>
              </a:lnSpc>
              <a:spcBef>
                <a:spcPct val="0"/>
              </a:spcBef>
              <a:spcAft>
                <a:spcPct val="0"/>
              </a:spcAft>
              <a:defRPr/>
            </a:pPr>
            <a:r>
              <a:rPr lang="en-US" altLang="zh-CN" sz="2400" dirty="0">
                <a:solidFill>
                  <a:srgbClr val="000000"/>
                </a:solidFill>
                <a:latin typeface="微软雅黑" panose="020B0503020204020204" pitchFamily="34" charset="-122"/>
                <a:ea typeface="微软雅黑" panose="020B0503020204020204" pitchFamily="34" charset="-122"/>
                <a:sym typeface="+mn-ea"/>
              </a:rPr>
              <a:t>成搜索图。</a:t>
            </a:r>
            <a:endParaRPr lang="en-US" altLang="en-US" sz="2400" dirty="0">
              <a:solidFill>
                <a:srgbClr val="000000"/>
              </a:solidFill>
              <a:latin typeface="Arial" panose="020B0604020202020204" pitchFamily="34" charset="0"/>
              <a:ea typeface="宋体" panose="02010600030101010101" pitchFamily="2" charset="-122"/>
            </a:endParaRPr>
          </a:p>
        </p:txBody>
      </p:sp>
      <p:sp>
        <p:nvSpPr>
          <p:cNvPr id="27" name="Rectangle 4"/>
          <p:cNvSpPr/>
          <p:nvPr>
            <p:custDataLst>
              <p:tags r:id="rId13"/>
            </p:custDataLst>
          </p:nvPr>
        </p:nvSpPr>
        <p:spPr>
          <a:xfrm>
            <a:off x="2328863" y="5807076"/>
            <a:ext cx="2470150" cy="460375"/>
          </a:xfrm>
          <a:prstGeom prst="rect">
            <a:avLst/>
          </a:prstGeom>
          <a:solidFill>
            <a:srgbClr val="FF0000"/>
          </a:solidFill>
          <a:ln w="9525">
            <a:noFill/>
          </a:ln>
        </p:spPr>
        <p:txBody>
          <a:bodyPr>
            <a:spAutoFit/>
          </a:bodyPr>
          <a:lstStyle/>
          <a:p>
            <a:pPr fontAlgn="base">
              <a:spcBef>
                <a:spcPct val="30000"/>
              </a:spcBef>
              <a:spcAft>
                <a:spcPct val="0"/>
              </a:spcAft>
              <a:defRPr/>
            </a:pPr>
            <a:r>
              <a:rPr lang="en-US" altLang="en-US" sz="2400" b="1" dirty="0">
                <a:solidFill>
                  <a:srgbClr val="FFFFFF"/>
                </a:solidFill>
                <a:latin typeface="微软雅黑" panose="020B0503020204020204" pitchFamily="34" charset="-122"/>
                <a:ea typeface="微软雅黑" panose="020B0503020204020204" pitchFamily="34" charset="-122"/>
              </a:rPr>
              <a:t>状态空间搜索</a:t>
            </a:r>
          </a:p>
        </p:txBody>
      </p:sp>
      <p:sp>
        <p:nvSpPr>
          <p:cNvPr id="28" name="Rectangle 5"/>
          <p:cNvSpPr/>
          <p:nvPr>
            <p:custDataLst>
              <p:tags r:id="rId14"/>
            </p:custDataLst>
          </p:nvPr>
        </p:nvSpPr>
        <p:spPr>
          <a:xfrm>
            <a:off x="5757863" y="5807076"/>
            <a:ext cx="2209800" cy="460375"/>
          </a:xfrm>
          <a:prstGeom prst="rect">
            <a:avLst/>
          </a:prstGeom>
          <a:solidFill>
            <a:srgbClr val="0000FF"/>
          </a:solidFill>
          <a:ln w="9525">
            <a:noFill/>
          </a:ln>
        </p:spPr>
        <p:txBody>
          <a:bodyPr>
            <a:spAutoFit/>
          </a:bodyPr>
          <a:lstStyle/>
          <a:p>
            <a:pPr fontAlgn="base">
              <a:spcBef>
                <a:spcPct val="30000"/>
              </a:spcBef>
              <a:spcAft>
                <a:spcPct val="0"/>
              </a:spcAft>
              <a:defRPr/>
            </a:pPr>
            <a:r>
              <a:rPr lang="en-US" altLang="en-US" sz="2400" b="1" dirty="0">
                <a:solidFill>
                  <a:srgbClr val="FFFFFF"/>
                </a:solidFill>
                <a:latin typeface="微软雅黑" panose="020B0503020204020204" pitchFamily="34" charset="-122"/>
                <a:ea typeface="微软雅黑" panose="020B0503020204020204" pitchFamily="34" charset="-122"/>
              </a:rPr>
              <a:t>一般图搜索</a:t>
            </a:r>
          </a:p>
        </p:txBody>
      </p:sp>
      <p:cxnSp>
        <p:nvCxnSpPr>
          <p:cNvPr id="29" name="AutoShape 6"/>
          <p:cNvCxnSpPr>
            <a:stCxn id="27" idx="3"/>
            <a:endCxn id="28" idx="1"/>
          </p:cNvCxnSpPr>
          <p:nvPr>
            <p:custDataLst>
              <p:tags r:id="rId15"/>
            </p:custDataLst>
          </p:nvPr>
        </p:nvCxnSpPr>
        <p:spPr>
          <a:xfrm>
            <a:off x="4799013" y="6037263"/>
            <a:ext cx="958850" cy="0"/>
          </a:xfrm>
          <a:prstGeom prst="straightConnector1">
            <a:avLst/>
          </a:prstGeom>
          <a:ln w="63500" cap="flat" cmpd="sng">
            <a:solidFill>
              <a:schemeClr val="tx1"/>
            </a:solidFill>
            <a:prstDash val="solid"/>
            <a:headEnd type="triangle" w="med" len="med"/>
            <a:tailEnd type="triangle" w="med" len="med"/>
          </a:ln>
        </p:spPr>
      </p:cxnSp>
    </p:spTree>
    <p:custDataLst>
      <p:tags r:id="rId1"/>
    </p:custDataLst>
    <p:extLst>
      <p:ext uri="{BB962C8B-B14F-4D97-AF65-F5344CB8AC3E}">
        <p14:creationId xmlns:p14="http://schemas.microsoft.com/office/powerpoint/2010/main" val="398121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27717">
                                            <p:txEl>
                                              <p:pRg st="1" end="1"/>
                                            </p:txEl>
                                          </p:spTgt>
                                        </p:tgtEl>
                                        <p:attrNameLst>
                                          <p:attrName>style.visibility</p:attrName>
                                        </p:attrNameLst>
                                      </p:cBhvr>
                                      <p:to>
                                        <p:strVal val="visible"/>
                                      </p:to>
                                    </p:set>
                                    <p:animEffect transition="in" filter="checkerboard(across)">
                                      <p:cBhvr>
                                        <p:cTn id="7" dur="500"/>
                                        <p:tgtEl>
                                          <p:spTgt spid="62771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627717">
                                            <p:txEl>
                                              <p:pRg st="2" end="2"/>
                                            </p:txEl>
                                          </p:spTgt>
                                        </p:tgtEl>
                                        <p:attrNameLst>
                                          <p:attrName>style.visibility</p:attrName>
                                        </p:attrNameLst>
                                      </p:cBhvr>
                                      <p:to>
                                        <p:strVal val="visible"/>
                                      </p:to>
                                    </p:set>
                                    <p:animEffect transition="in" filter="checkerboard(across)">
                                      <p:cBhvr>
                                        <p:cTn id="10" dur="500"/>
                                        <p:tgtEl>
                                          <p:spTgt spid="627717">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627717">
                                            <p:txEl>
                                              <p:pRg st="3" end="3"/>
                                            </p:txEl>
                                          </p:spTgt>
                                        </p:tgtEl>
                                        <p:attrNameLst>
                                          <p:attrName>style.visibility</p:attrName>
                                        </p:attrNameLst>
                                      </p:cBhvr>
                                      <p:to>
                                        <p:strVal val="visible"/>
                                      </p:to>
                                    </p:set>
                                    <p:animEffect transition="in" filter="checkerboard(across)">
                                      <p:cBhvr>
                                        <p:cTn id="13" dur="500"/>
                                        <p:tgtEl>
                                          <p:spTgt spid="62771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627718"/>
                                        </p:tgtEl>
                                        <p:attrNameLst>
                                          <p:attrName>fillcolor</p:attrName>
                                        </p:attrNameLst>
                                      </p:cBhvr>
                                      <p:to>
                                        <a:srgbClr val="FF0000"/>
                                      </p:to>
                                    </p:animClr>
                                    <p:set>
                                      <p:cBhvr>
                                        <p:cTn id="18" dur="500" fill="hold"/>
                                        <p:tgtEl>
                                          <p:spTgt spid="627718"/>
                                        </p:tgtEl>
                                        <p:attrNameLst>
                                          <p:attrName>fill.type</p:attrName>
                                        </p:attrNameLst>
                                      </p:cBhvr>
                                      <p:to>
                                        <p:strVal val="solid"/>
                                      </p:to>
                                    </p:set>
                                    <p:set>
                                      <p:cBhvr>
                                        <p:cTn id="19" dur="500" fill="hold"/>
                                        <p:tgtEl>
                                          <p:spTgt spid="627718"/>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500" fill="hold"/>
                                        <p:tgtEl>
                                          <p:spTgt spid="627731"/>
                                        </p:tgtEl>
                                        <p:attrNameLst>
                                          <p:attrName>stroke.color</p:attrName>
                                        </p:attrNameLst>
                                      </p:cBhvr>
                                      <p:to>
                                        <a:srgbClr val="0000FF"/>
                                      </p:to>
                                    </p:animClr>
                                    <p:set>
                                      <p:cBhvr>
                                        <p:cTn id="24" dur="500" fill="hold"/>
                                        <p:tgtEl>
                                          <p:spTgt spid="627731"/>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500" fill="hold"/>
                                        <p:tgtEl>
                                          <p:spTgt spid="627732"/>
                                        </p:tgtEl>
                                        <p:attrNameLst>
                                          <p:attrName>stroke.color</p:attrName>
                                        </p:attrNameLst>
                                      </p:cBhvr>
                                      <p:to>
                                        <a:srgbClr val="0000FF"/>
                                      </p:to>
                                    </p:animClr>
                                    <p:set>
                                      <p:cBhvr>
                                        <p:cTn id="29" dur="500" fill="hold"/>
                                        <p:tgtEl>
                                          <p:spTgt spid="627732"/>
                                        </p:tgtEl>
                                        <p:attrNameLst>
                                          <p:attrName>stroke.on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ox(out)">
                                      <p:cBhvr>
                                        <p:cTn id="38" dur="500"/>
                                        <p:tgtEl>
                                          <p:spTgt spid="27"/>
                                        </p:tgtEl>
                                      </p:cBhvr>
                                    </p:animEffect>
                                  </p:childTnLst>
                                </p:cTn>
                              </p:par>
                              <p:par>
                                <p:cTn id="39" presetID="4" presetClass="entr" presetSubtype="32"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ox(out)">
                                      <p:cBhvr>
                                        <p:cTn id="41" dur="500"/>
                                        <p:tgtEl>
                                          <p:spTgt spid="29"/>
                                        </p:tgtEl>
                                      </p:cBhvr>
                                    </p:animEffect>
                                  </p:childTnLst>
                                </p:cTn>
                              </p:par>
                              <p:par>
                                <p:cTn id="42" presetID="4" presetClass="entr" presetSubtype="32"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ox(out)">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bldLvl="0" animBg="1"/>
      <p:bldP spid="28" grpId="0" bldLvl="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1330" name="组合 7"/>
          <p:cNvGrpSpPr/>
          <p:nvPr/>
        </p:nvGrpSpPr>
        <p:grpSpPr>
          <a:xfrm>
            <a:off x="4525964"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a typeface="微软雅黑"/>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a typeface="微软雅黑"/>
              </a:endParaRPr>
            </a:p>
          </p:txBody>
        </p:sp>
      </p:grpSp>
      <p:sp>
        <p:nvSpPr>
          <p:cNvPr id="611331"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eaLnBrk="1" hangingPunct="1">
              <a:defRPr/>
            </a:pPr>
            <a:fld id="{5829A668-8A88-46B6-BE4F-080B266A9CC0}" type="slidenum">
              <a:rPr lang="zh-CN" altLang="en-US" smtClean="0"/>
              <a:pPr>
                <a:defRPr/>
              </a:pPr>
              <a:t>435</a:t>
            </a:fld>
            <a:endParaRPr lang="en-US" altLang="zh-CN" sz="1400" noProof="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299" name="Rectangle 3"/>
          <p:cNvSpPr>
            <a:spLocks noGrp="1" noChangeArrowheads="1"/>
          </p:cNvSpPr>
          <p:nvPr>
            <p:ph idx="4294967295"/>
          </p:nvPr>
        </p:nvSpPr>
        <p:spPr>
          <a:xfrm>
            <a:off x="1524001" y="854076"/>
            <a:ext cx="8748713" cy="3870325"/>
          </a:xfrm>
        </p:spPr>
        <p:txBody>
          <a:bodyPr vert="horz" wrap="square" lIns="91440" tIns="45720" rIns="91440" bIns="45720" numCol="1" anchor="t" anchorCtr="0" compatLnSpc="1">
            <a:normAutofit/>
          </a:bodyPr>
          <a:lstStyle/>
          <a:p>
            <a:pPr marL="469900" indent="-469900" fontAlgn="base">
              <a:spcBef>
                <a:spcPct val="40000"/>
              </a:spcBef>
              <a:spcAft>
                <a:spcPct val="0"/>
              </a:spcAft>
              <a:buClr>
                <a:schemeClr val="accent2"/>
              </a:buClr>
              <a:buSzTx/>
              <a:buBlip>
                <a:blip r:embed="rId8"/>
              </a:buBlip>
              <a:defRPr/>
            </a:pPr>
            <a:r>
              <a:rPr lang="zh-CN" altLang="en-US"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符号说明，由于搜索的目的就是为了寻找初始节点到目标节点的路径，所以在搜索过程中要随时记录搜索轨迹</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spcAft>
                <a:spcPct val="0"/>
              </a:spcAft>
              <a:buSzTx/>
              <a:buFont typeface="Wingdings" panose="05000000000000000000" pitchFamily="2" charset="2"/>
              <a:buChar char="n"/>
              <a:tabLst>
                <a:tab pos="1206500" algn="l"/>
              </a:tabLst>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初始状态节点</a:t>
            </a:r>
            <a:endPar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08050" lvl="1" indent="-436880" fontAlgn="base">
              <a:spcAft>
                <a:spcPct val="0"/>
              </a:spcAft>
              <a:buSzTx/>
              <a:buFont typeface="Wingdings" panose="05000000000000000000" pitchFamily="2" charset="2"/>
              <a:buChar char="n"/>
              <a:tabLst>
                <a:tab pos="1206500" algn="l"/>
              </a:tabLst>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G-</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搜索图</a:t>
            </a:r>
            <a:endPar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08050" lvl="1" indent="-436880" fontAlgn="base">
              <a:spcAft>
                <a:spcPct val="0"/>
              </a:spcAft>
              <a:buSzTx/>
              <a:buFont typeface="Wingdings" panose="05000000000000000000" pitchFamily="2" charset="2"/>
              <a:buChar char="n"/>
              <a:tabLst>
                <a:tab pos="1206500" algn="l"/>
              </a:tabLst>
              <a:defRPr/>
            </a:pP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OPEN表</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存放</a:t>
            </a:r>
            <a:r>
              <a:rPr lang="zh-CN" altLang="en-US"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未</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扩展节点的表（必须记住哪些点走过了</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71170" lvl="1" indent="0" fontAlgn="base">
              <a:spcAft>
                <a:spcPct val="0"/>
              </a:spcAft>
              <a:buSzTx/>
              <a:buNone/>
              <a:tabLst>
                <a:tab pos="1206500" algn="l"/>
              </a:tabLst>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存放刚生成的节点，</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不同搜索策略，节点在</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OPEN</a:t>
            </a:r>
            <a:r>
              <a:rPr lang="zh-CN" altLang="en-US"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表中的排列  </a:t>
            </a:r>
            <a:endPar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71170" lvl="1" indent="0" fontAlgn="base">
              <a:spcAft>
                <a:spcPct val="0"/>
              </a:spcAft>
              <a:buSzTx/>
              <a:buNone/>
              <a:tabLst>
                <a:tab pos="1206500" algn="l"/>
              </a:tabLst>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顺序不同。</a:t>
            </a:r>
            <a:endPar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08050" lvl="1" indent="-436880" fontAlgn="base">
              <a:spcAft>
                <a:spcPct val="0"/>
              </a:spcAft>
              <a:buSzTx/>
              <a:buFont typeface="Wingdings" panose="05000000000000000000" pitchFamily="2" charset="2"/>
              <a:buChar char="n"/>
              <a:tabLst>
                <a:tab pos="1206500" algn="l"/>
              </a:tabLst>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CLOSE— </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存放已扩展节点的表（必须记住从目标返回的路径</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lnSpc>
                <a:spcPct val="120000"/>
              </a:lnSpc>
              <a:spcBef>
                <a:spcPct val="40000"/>
              </a:spcBef>
              <a:spcAft>
                <a:spcPct val="0"/>
              </a:spcAft>
              <a:buClr>
                <a:schemeClr val="accent2"/>
              </a:buClr>
              <a:buSzTx/>
              <a:buFont typeface="Wingdings" panose="05000000000000000000" pitchFamily="2" charset="2"/>
              <a:buChar char="•"/>
              <a:defRPr/>
            </a:pPr>
            <a:endPar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1333" name="Rectangle 6"/>
          <p:cNvSpPr/>
          <p:nvPr/>
        </p:nvSpPr>
        <p:spPr>
          <a:xfrm>
            <a:off x="2003426" y="242889"/>
            <a:ext cx="3057247" cy="584775"/>
          </a:xfrm>
          <a:prstGeom prst="rect">
            <a:avLst/>
          </a:prstGeom>
          <a:noFill/>
          <a:ln w="50800">
            <a:noFill/>
          </a:ln>
        </p:spPr>
        <p:txBody>
          <a:bodyPr wrap="none">
            <a:spAutoFit/>
          </a:bodyPr>
          <a:lstStyle/>
          <a:p>
            <a:pPr fontAlgn="base">
              <a:spcBef>
                <a:spcPct val="0"/>
              </a:spcBef>
              <a:spcAft>
                <a:spcPct val="0"/>
              </a:spcAft>
              <a:defRPr/>
            </a:pPr>
            <a:r>
              <a:rPr lang="zh-CN" altLang="en-US" sz="3200" dirty="0">
                <a:solidFill>
                  <a:srgbClr val="5C8FC7"/>
                </a:solidFill>
                <a:latin typeface="微软雅黑" panose="020B0503020204020204" pitchFamily="34" charset="-122"/>
                <a:ea typeface="微软雅黑" panose="020B0503020204020204" pitchFamily="34" charset="-122"/>
              </a:rPr>
              <a:t>一般图搜索算法</a:t>
            </a:r>
          </a:p>
        </p:txBody>
      </p:sp>
      <p:sp>
        <p:nvSpPr>
          <p:cNvPr id="575494" name="文本框 3"/>
          <p:cNvSpPr txBox="1"/>
          <p:nvPr/>
        </p:nvSpPr>
        <p:spPr>
          <a:xfrm>
            <a:off x="2171700" y="5419726"/>
            <a:ext cx="8064500" cy="646113"/>
          </a:xfrm>
          <a:prstGeom prst="rect">
            <a:avLst/>
          </a:prstGeom>
          <a:noFill/>
          <a:ln w="9525">
            <a:noFill/>
          </a:ln>
        </p:spPr>
        <p:txBody>
          <a:bodyPr>
            <a:spAutoFit/>
          </a:bodyPr>
          <a:lstStyle/>
          <a:p>
            <a:pPr fontAlgn="base">
              <a:spcBef>
                <a:spcPct val="0"/>
              </a:spcBef>
              <a:spcAft>
                <a:spcPct val="0"/>
              </a:spcAft>
              <a:defRPr/>
            </a:pPr>
            <a:r>
              <a:rPr lang="zh-CN" altLang="en-US" b="1" dirty="0">
                <a:solidFill>
                  <a:srgbClr val="FF0000"/>
                </a:solidFill>
                <a:latin typeface="微软雅黑" panose="020B0503020204020204" pitchFamily="34" charset="-122"/>
                <a:ea typeface="微软雅黑" panose="020B0503020204020204" pitchFamily="34" charset="-122"/>
              </a:rPr>
              <a:t>扩展：</a:t>
            </a:r>
            <a:r>
              <a:rPr lang="zh-CN" altLang="en-US" b="1" dirty="0">
                <a:solidFill>
                  <a:srgbClr val="000000"/>
                </a:solidFill>
                <a:latin typeface="微软雅黑" panose="020B0503020204020204" pitchFamily="34" charset="-122"/>
                <a:ea typeface="微软雅黑" panose="020B0503020204020204" pitchFamily="34" charset="-122"/>
              </a:rPr>
              <a:t>对一个节点进行</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扩展</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是指用合适的算符对该节点进行操作，生成该节点的一组子节点（后继节点）。</a:t>
            </a:r>
          </a:p>
        </p:txBody>
      </p:sp>
      <p:graphicFrame>
        <p:nvGraphicFramePr>
          <p:cNvPr id="2" name="表格 1"/>
          <p:cNvGraphicFramePr>
            <a:graphicFrameLocks noGrp="1"/>
          </p:cNvGraphicFramePr>
          <p:nvPr>
            <p:custDataLst>
              <p:tags r:id="rId3"/>
            </p:custDataLst>
            <p:extLst>
              <p:ext uri="{D42A27DB-BD31-4B8C-83A1-F6EECF244321}">
                <p14:modId xmlns:p14="http://schemas.microsoft.com/office/powerpoint/2010/main" val="1756679963"/>
              </p:ext>
            </p:extLst>
          </p:nvPr>
        </p:nvGraphicFramePr>
        <p:xfrm>
          <a:off x="192088" y="2095687"/>
          <a:ext cx="1885288" cy="1524280"/>
        </p:xfrm>
        <a:graphic>
          <a:graphicData uri="http://schemas.openxmlformats.org/drawingml/2006/table">
            <a:tbl>
              <a:tblPr firstRow="1" bandRow="1">
                <a:tableStyleId>{5C22544A-7EE6-4342-B048-85BDC9FD1C3A}</a:tableStyleId>
              </a:tblPr>
              <a:tblGrid>
                <a:gridCol w="942644">
                  <a:extLst>
                    <a:ext uri="{9D8B030D-6E8A-4147-A177-3AD203B41FA5}">
                      <a16:colId xmlns:a16="http://schemas.microsoft.com/office/drawing/2014/main" val="20000"/>
                    </a:ext>
                  </a:extLst>
                </a:gridCol>
                <a:gridCol w="942644">
                  <a:extLst>
                    <a:ext uri="{9D8B030D-6E8A-4147-A177-3AD203B41FA5}">
                      <a16:colId xmlns:a16="http://schemas.microsoft.com/office/drawing/2014/main" val="20001"/>
                    </a:ext>
                  </a:extLst>
                </a:gridCol>
              </a:tblGrid>
              <a:tr h="209615">
                <a:tc gridSpan="2">
                  <a:txBody>
                    <a:bodyPr/>
                    <a:lstStyle/>
                    <a:p>
                      <a:pPr algn="ctr"/>
                      <a:r>
                        <a:rPr lang="en-US" altLang="zh-CN" sz="1400" dirty="0"/>
                        <a:t>OPEN</a:t>
                      </a:r>
                      <a:r>
                        <a:rPr lang="zh-CN" altLang="en-US" sz="1400" dirty="0"/>
                        <a:t>表</a:t>
                      </a:r>
                    </a:p>
                  </a:txBody>
                  <a:tcPr marL="91424" marR="91424" marT="45748" marB="45748"/>
                </a:tc>
                <a:tc hMerge="1">
                  <a:txBody>
                    <a:bodyPr/>
                    <a:lstStyle/>
                    <a:p>
                      <a:endParaRPr lang="zh-CN"/>
                    </a:p>
                  </a:txBody>
                  <a:tcPr/>
                </a:tc>
                <a:extLst>
                  <a:ext uri="{0D108BD9-81ED-4DB2-BD59-A6C34878D82A}">
                    <a16:rowId xmlns:a16="http://schemas.microsoft.com/office/drawing/2014/main" val="10000"/>
                  </a:ext>
                </a:extLst>
              </a:tr>
              <a:tr h="255140">
                <a:tc>
                  <a:txBody>
                    <a:bodyPr/>
                    <a:lstStyle/>
                    <a:p>
                      <a:pPr algn="ctr"/>
                      <a:r>
                        <a:rPr lang="zh-CN" altLang="en-US" sz="1400" b="1" dirty="0"/>
                        <a:t>状态节点</a:t>
                      </a:r>
                    </a:p>
                  </a:txBody>
                  <a:tcPr marL="91424" marR="91424" marT="45748" marB="45748"/>
                </a:tc>
                <a:tc>
                  <a:txBody>
                    <a:bodyPr/>
                    <a:lstStyle/>
                    <a:p>
                      <a:pPr algn="ctr"/>
                      <a:r>
                        <a:rPr lang="zh-CN" altLang="en-US" sz="1400" b="1" dirty="0"/>
                        <a:t>父节点</a:t>
                      </a:r>
                    </a:p>
                  </a:txBody>
                  <a:tcPr marL="91424" marR="91424" marT="45748" marB="45748"/>
                </a:tc>
                <a:extLst>
                  <a:ext uri="{0D108BD9-81ED-4DB2-BD59-A6C34878D82A}">
                    <a16:rowId xmlns:a16="http://schemas.microsoft.com/office/drawing/2014/main" val="10001"/>
                  </a:ext>
                </a:extLst>
              </a:tr>
              <a:tr h="209615">
                <a:tc>
                  <a:txBody>
                    <a:bodyPr/>
                    <a:lstStyle/>
                    <a:p>
                      <a:pPr algn="ctr"/>
                      <a:endParaRPr lang="zh-CN" altLang="en-US" sz="1400" dirty="0"/>
                    </a:p>
                  </a:txBody>
                  <a:tcPr marL="91424" marR="91424" marT="45748" marB="45748"/>
                </a:tc>
                <a:tc>
                  <a:txBody>
                    <a:bodyPr/>
                    <a:lstStyle/>
                    <a:p>
                      <a:pPr algn="ctr"/>
                      <a:endParaRPr lang="zh-CN" altLang="en-US" sz="1400" dirty="0"/>
                    </a:p>
                  </a:txBody>
                  <a:tcPr marL="91424" marR="91424" marT="45748" marB="45748"/>
                </a:tc>
                <a:extLst>
                  <a:ext uri="{0D108BD9-81ED-4DB2-BD59-A6C34878D82A}">
                    <a16:rowId xmlns:a16="http://schemas.microsoft.com/office/drawing/2014/main" val="10002"/>
                  </a:ext>
                </a:extLst>
              </a:tr>
              <a:tr h="209615">
                <a:tc>
                  <a:txBody>
                    <a:bodyPr/>
                    <a:lstStyle/>
                    <a:p>
                      <a:pPr algn="ctr"/>
                      <a:endParaRPr lang="zh-CN" altLang="en-US" sz="1400" dirty="0"/>
                    </a:p>
                  </a:txBody>
                  <a:tcPr marL="91424" marR="91424" marT="45748" marB="45748"/>
                </a:tc>
                <a:tc>
                  <a:txBody>
                    <a:bodyPr/>
                    <a:lstStyle/>
                    <a:p>
                      <a:pPr algn="ctr"/>
                      <a:endParaRPr lang="zh-CN" altLang="en-US" sz="1400" dirty="0"/>
                    </a:p>
                  </a:txBody>
                  <a:tcPr marL="91424" marR="91424" marT="45748" marB="45748"/>
                </a:tc>
                <a:extLst>
                  <a:ext uri="{0D108BD9-81ED-4DB2-BD59-A6C34878D82A}">
                    <a16:rowId xmlns:a16="http://schemas.microsoft.com/office/drawing/2014/main" val="10003"/>
                  </a:ext>
                </a:extLst>
              </a:tr>
              <a:tr h="209615">
                <a:tc>
                  <a:txBody>
                    <a:bodyPr/>
                    <a:lstStyle/>
                    <a:p>
                      <a:pPr algn="ctr"/>
                      <a:endParaRPr lang="zh-CN" altLang="en-US" sz="1400"/>
                    </a:p>
                  </a:txBody>
                  <a:tcPr marL="91424" marR="91424" marT="45748" marB="45748"/>
                </a:tc>
                <a:tc>
                  <a:txBody>
                    <a:bodyPr/>
                    <a:lstStyle/>
                    <a:p>
                      <a:pPr algn="ctr"/>
                      <a:endParaRPr lang="zh-CN" altLang="en-US" sz="1400" dirty="0"/>
                    </a:p>
                  </a:txBody>
                  <a:tcPr marL="91424" marR="91424" marT="45748" marB="45748"/>
                </a:tc>
                <a:extLst>
                  <a:ext uri="{0D108BD9-81ED-4DB2-BD59-A6C34878D82A}">
                    <a16:rowId xmlns:a16="http://schemas.microsoft.com/office/drawing/2014/main" val="10004"/>
                  </a:ext>
                </a:extLst>
              </a:tr>
            </a:tbl>
          </a:graphicData>
        </a:graphic>
      </p:graphicFrame>
      <p:graphicFrame>
        <p:nvGraphicFramePr>
          <p:cNvPr id="11" name="表格 10"/>
          <p:cNvGraphicFramePr>
            <a:graphicFrameLocks noGrp="1"/>
          </p:cNvGraphicFramePr>
          <p:nvPr>
            <p:custDataLst>
              <p:tags r:id="rId4"/>
            </p:custDataLst>
            <p:extLst>
              <p:ext uri="{D42A27DB-BD31-4B8C-83A1-F6EECF244321}">
                <p14:modId xmlns:p14="http://schemas.microsoft.com/office/powerpoint/2010/main" val="1399815755"/>
              </p:ext>
            </p:extLst>
          </p:nvPr>
        </p:nvGraphicFramePr>
        <p:xfrm>
          <a:off x="10188574" y="529981"/>
          <a:ext cx="1885287" cy="2556120"/>
        </p:xfrm>
        <a:graphic>
          <a:graphicData uri="http://schemas.openxmlformats.org/drawingml/2006/table">
            <a:tbl>
              <a:tblPr firstRow="1" bandRow="1">
                <a:tableStyleId>{5C22544A-7EE6-4342-B048-85BDC9FD1C3A}</a:tableStyleId>
              </a:tblPr>
              <a:tblGrid>
                <a:gridCol w="520448">
                  <a:extLst>
                    <a:ext uri="{9D8B030D-6E8A-4147-A177-3AD203B41FA5}">
                      <a16:colId xmlns:a16="http://schemas.microsoft.com/office/drawing/2014/main" val="20000"/>
                    </a:ext>
                  </a:extLst>
                </a:gridCol>
                <a:gridCol w="733652">
                  <a:extLst>
                    <a:ext uri="{9D8B030D-6E8A-4147-A177-3AD203B41FA5}">
                      <a16:colId xmlns:a16="http://schemas.microsoft.com/office/drawing/2014/main" val="20001"/>
                    </a:ext>
                  </a:extLst>
                </a:gridCol>
                <a:gridCol w="631187">
                  <a:extLst>
                    <a:ext uri="{9D8B030D-6E8A-4147-A177-3AD203B41FA5}">
                      <a16:colId xmlns:a16="http://schemas.microsoft.com/office/drawing/2014/main" val="20002"/>
                    </a:ext>
                  </a:extLst>
                </a:gridCol>
              </a:tblGrid>
              <a:tr h="705183">
                <a:tc gridSpan="3">
                  <a:txBody>
                    <a:bodyPr/>
                    <a:lstStyle/>
                    <a:p>
                      <a:pPr algn="ctr"/>
                      <a:r>
                        <a:rPr lang="en-US" altLang="zh-CN" sz="1400" dirty="0"/>
                        <a:t>CLOSE</a:t>
                      </a:r>
                      <a:r>
                        <a:rPr lang="zh-CN" altLang="en-US" sz="1400" dirty="0"/>
                        <a:t>表</a:t>
                      </a:r>
                    </a:p>
                  </a:txBody>
                  <a:tcPr marL="91424" marR="91424" marT="45740" marB="4574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936417">
                <a:tc>
                  <a:txBody>
                    <a:bodyPr/>
                    <a:lstStyle/>
                    <a:p>
                      <a:pPr algn="ctr"/>
                      <a:r>
                        <a:rPr lang="zh-CN" altLang="en-US" sz="1400" b="1" kern="1200" dirty="0">
                          <a:solidFill>
                            <a:schemeClr val="dk1"/>
                          </a:solidFill>
                          <a:latin typeface="+mn-lt"/>
                          <a:ea typeface="+mn-ea"/>
                          <a:cs typeface="+mn-cs"/>
                        </a:rPr>
                        <a:t>编号</a:t>
                      </a:r>
                    </a:p>
                  </a:txBody>
                  <a:tcPr marL="91424" marR="91424" marT="45740" marB="45740"/>
                </a:tc>
                <a:tc>
                  <a:txBody>
                    <a:bodyPr/>
                    <a:lstStyle/>
                    <a:p>
                      <a:pPr algn="ctr"/>
                      <a:r>
                        <a:rPr lang="zh-CN" altLang="en-US" sz="1400" b="1" dirty="0"/>
                        <a:t>状态节点</a:t>
                      </a:r>
                    </a:p>
                  </a:txBody>
                  <a:tcPr marL="91424" marR="91424" marT="45740" marB="45740"/>
                </a:tc>
                <a:tc>
                  <a:txBody>
                    <a:bodyPr/>
                    <a:lstStyle/>
                    <a:p>
                      <a:pPr algn="ctr"/>
                      <a:r>
                        <a:rPr lang="zh-CN" altLang="en-US" sz="1400" b="1" dirty="0"/>
                        <a:t>父节点</a:t>
                      </a:r>
                    </a:p>
                  </a:txBody>
                  <a:tcPr marL="91424" marR="91424" marT="45740" marB="45740"/>
                </a:tc>
                <a:extLst>
                  <a:ext uri="{0D108BD9-81ED-4DB2-BD59-A6C34878D82A}">
                    <a16:rowId xmlns:a16="http://schemas.microsoft.com/office/drawing/2014/main" val="10001"/>
                  </a:ext>
                </a:extLst>
              </a:tr>
              <a:tr h="302097">
                <a:tc>
                  <a:txBody>
                    <a:bodyPr/>
                    <a:lstStyle/>
                    <a:p>
                      <a:pPr algn="ctr"/>
                      <a:endParaRPr lang="zh-CN" altLang="en-US" sz="1400"/>
                    </a:p>
                  </a:txBody>
                  <a:tcPr marL="91424" marR="91424" marT="45740" marB="45740"/>
                </a:tc>
                <a:tc>
                  <a:txBody>
                    <a:bodyPr/>
                    <a:lstStyle/>
                    <a:p>
                      <a:pPr algn="ctr"/>
                      <a:endParaRPr lang="zh-CN" altLang="en-US" sz="1400"/>
                    </a:p>
                  </a:txBody>
                  <a:tcPr marL="91424" marR="91424" marT="45740" marB="45740"/>
                </a:tc>
                <a:tc>
                  <a:txBody>
                    <a:bodyPr/>
                    <a:lstStyle/>
                    <a:p>
                      <a:pPr algn="ctr"/>
                      <a:endParaRPr lang="zh-CN" altLang="en-US" sz="1400"/>
                    </a:p>
                  </a:txBody>
                  <a:tcPr marL="91424" marR="91424" marT="45740" marB="45740"/>
                </a:tc>
                <a:extLst>
                  <a:ext uri="{0D108BD9-81ED-4DB2-BD59-A6C34878D82A}">
                    <a16:rowId xmlns:a16="http://schemas.microsoft.com/office/drawing/2014/main" val="10002"/>
                  </a:ext>
                </a:extLst>
              </a:tr>
              <a:tr h="302097">
                <a:tc>
                  <a:txBody>
                    <a:bodyPr/>
                    <a:lstStyle/>
                    <a:p>
                      <a:pPr algn="ctr"/>
                      <a:endParaRPr lang="zh-CN" altLang="en-US" sz="1400"/>
                    </a:p>
                  </a:txBody>
                  <a:tcPr marL="91424" marR="91424" marT="45740" marB="45740"/>
                </a:tc>
                <a:tc>
                  <a:txBody>
                    <a:bodyPr/>
                    <a:lstStyle/>
                    <a:p>
                      <a:pPr algn="ctr"/>
                      <a:endParaRPr lang="zh-CN" altLang="en-US" sz="1400" dirty="0"/>
                    </a:p>
                  </a:txBody>
                  <a:tcPr marL="91424" marR="91424" marT="45740" marB="45740"/>
                </a:tc>
                <a:tc>
                  <a:txBody>
                    <a:bodyPr/>
                    <a:lstStyle/>
                    <a:p>
                      <a:pPr algn="ctr"/>
                      <a:endParaRPr lang="zh-CN" altLang="en-US" sz="1400" dirty="0"/>
                    </a:p>
                  </a:txBody>
                  <a:tcPr marL="91424" marR="91424" marT="45740" marB="45740"/>
                </a:tc>
                <a:extLst>
                  <a:ext uri="{0D108BD9-81ED-4DB2-BD59-A6C34878D82A}">
                    <a16:rowId xmlns:a16="http://schemas.microsoft.com/office/drawing/2014/main" val="10003"/>
                  </a:ext>
                </a:extLst>
              </a:tr>
              <a:tr h="302097">
                <a:tc>
                  <a:txBody>
                    <a:bodyPr/>
                    <a:lstStyle/>
                    <a:p>
                      <a:pPr algn="ctr"/>
                      <a:endParaRPr lang="zh-CN" altLang="en-US" sz="1400" dirty="0"/>
                    </a:p>
                  </a:txBody>
                  <a:tcPr marL="91424" marR="91424" marT="45740" marB="45740"/>
                </a:tc>
                <a:tc>
                  <a:txBody>
                    <a:bodyPr/>
                    <a:lstStyle/>
                    <a:p>
                      <a:pPr algn="ctr"/>
                      <a:endParaRPr lang="zh-CN" altLang="en-US" sz="1400" dirty="0"/>
                    </a:p>
                  </a:txBody>
                  <a:tcPr marL="91424" marR="91424" marT="45740" marB="45740"/>
                </a:tc>
                <a:tc>
                  <a:txBody>
                    <a:bodyPr/>
                    <a:lstStyle/>
                    <a:p>
                      <a:pPr algn="ctr"/>
                      <a:endParaRPr lang="zh-CN" altLang="en-US" sz="1400" dirty="0"/>
                    </a:p>
                  </a:txBody>
                  <a:tcPr marL="91424" marR="91424" marT="45740" marB="45740"/>
                </a:tc>
                <a:extLst>
                  <a:ext uri="{0D108BD9-81ED-4DB2-BD59-A6C34878D82A}">
                    <a16:rowId xmlns:a16="http://schemas.microsoft.com/office/drawing/2014/main" val="10004"/>
                  </a:ext>
                </a:extLst>
              </a:tr>
            </a:tbl>
          </a:graphicData>
        </a:graphic>
      </p:graphicFrame>
      <p:sp>
        <p:nvSpPr>
          <p:cNvPr id="12" name="Rectangle 3"/>
          <p:cNvSpPr txBox="1">
            <a:spLocks noChangeArrowheads="1"/>
          </p:cNvSpPr>
          <p:nvPr/>
        </p:nvSpPr>
        <p:spPr bwMode="auto">
          <a:xfrm>
            <a:off x="1524000" y="3884613"/>
            <a:ext cx="91440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908050" lvl="1" indent="-436880" defTabSz="914400" eaLnBrk="1" hangingPunct="1">
              <a:lnSpc>
                <a:spcPct val="100000"/>
              </a:lnSpc>
              <a:spcBef>
                <a:spcPct val="20000"/>
              </a:spcBef>
              <a:spcAft>
                <a:spcPct val="0"/>
              </a:spcAft>
              <a:buClr>
                <a:srgbClr val="6E82BA"/>
              </a:buClr>
              <a:buFont typeface="Wingdings" panose="05000000000000000000" pitchFamily="2" charset="2"/>
              <a:buChar char="n"/>
              <a:defRPr/>
            </a:pPr>
            <a:r>
              <a:rPr lang="en-US" altLang="zh-CN" sz="2000" dirty="0">
                <a:solidFill>
                  <a:srgbClr val="000000"/>
                </a:solidFill>
                <a:latin typeface="微软雅黑" panose="020B0503020204020204" pitchFamily="34" charset="-122"/>
                <a:sym typeface="微软雅黑" panose="020B0503020204020204" pitchFamily="34" charset="-122"/>
              </a:rPr>
              <a:t>MOVE-FIRST(OPEN) — </a:t>
            </a:r>
            <a:r>
              <a:rPr lang="en-US" altLang="zh-CN" sz="2000" dirty="0" err="1">
                <a:solidFill>
                  <a:srgbClr val="000000"/>
                </a:solidFill>
                <a:latin typeface="微软雅黑" panose="020B0503020204020204" pitchFamily="34" charset="-122"/>
                <a:sym typeface="微软雅黑" panose="020B0503020204020204" pitchFamily="34" charset="-122"/>
              </a:rPr>
              <a:t>取</a:t>
            </a:r>
            <a:r>
              <a:rPr lang="en-US" altLang="zh-CN" sz="2000" dirty="0" err="1">
                <a:solidFill>
                  <a:srgbClr val="000000"/>
                </a:solidFill>
                <a:highlight>
                  <a:srgbClr val="FFFF00"/>
                </a:highlight>
                <a:latin typeface="微软雅黑" panose="020B0503020204020204" pitchFamily="34" charset="-122"/>
                <a:sym typeface="微软雅黑" panose="020B0503020204020204" pitchFamily="34" charset="-122"/>
              </a:rPr>
              <a:t>OPEN表首</a:t>
            </a:r>
            <a:r>
              <a:rPr lang="en-US" altLang="zh-CN" sz="2000" dirty="0" err="1">
                <a:solidFill>
                  <a:srgbClr val="000000"/>
                </a:solidFill>
                <a:latin typeface="微软雅黑" panose="020B0503020204020204" pitchFamily="34" charset="-122"/>
                <a:sym typeface="微软雅黑" panose="020B0503020204020204" pitchFamily="34" charset="-122"/>
              </a:rPr>
              <a:t>的节点作为当前要被扩展的节点n，同时将节点n移至CLOSE表</a:t>
            </a:r>
            <a:r>
              <a:rPr lang="zh-CN" altLang="en-US" sz="2000" dirty="0">
                <a:solidFill>
                  <a:srgbClr val="000000"/>
                </a:solidFill>
                <a:latin typeface="微软雅黑" panose="020B0503020204020204" pitchFamily="34" charset="-122"/>
                <a:sym typeface="微软雅黑" panose="020B0503020204020204" pitchFamily="34" charset="-122"/>
              </a:rPr>
              <a:t>。</a:t>
            </a:r>
            <a:endParaRPr lang="en-US" altLang="zh-CN" sz="2000" dirty="0">
              <a:solidFill>
                <a:srgbClr val="000000"/>
              </a:solidFill>
              <a:latin typeface="微软雅黑" panose="020B0503020204020204" pitchFamily="34" charset="-122"/>
              <a:sym typeface="微软雅黑" panose="020B0503020204020204" pitchFamily="34" charset="-122"/>
            </a:endParaRPr>
          </a:p>
          <a:p>
            <a:pPr marL="908050" lvl="1" indent="-436880" defTabSz="914400" eaLnBrk="1" hangingPunct="1">
              <a:lnSpc>
                <a:spcPct val="100000"/>
              </a:lnSpc>
              <a:spcBef>
                <a:spcPct val="20000"/>
              </a:spcBef>
              <a:spcAft>
                <a:spcPct val="0"/>
              </a:spcAft>
              <a:buClr>
                <a:srgbClr val="6E82BA"/>
              </a:buClr>
              <a:buFont typeface="Wingdings" panose="05000000000000000000" pitchFamily="2" charset="2"/>
              <a:buChar char="n"/>
              <a:defRPr/>
            </a:pPr>
            <a:r>
              <a:rPr lang="en-US" altLang="zh-CN" sz="2000" dirty="0" err="1">
                <a:solidFill>
                  <a:srgbClr val="000000"/>
                </a:solidFill>
                <a:latin typeface="微软雅黑" panose="020B0503020204020204" pitchFamily="34" charset="-122"/>
                <a:sym typeface="微软雅黑" panose="020B0503020204020204" pitchFamily="34" charset="-122"/>
              </a:rPr>
              <a:t>必须记住从目标返回的路径</a:t>
            </a:r>
            <a:r>
              <a:rPr lang="en-US" altLang="zh-CN" sz="2000" dirty="0">
                <a:solidFill>
                  <a:srgbClr val="000000"/>
                </a:solidFill>
                <a:latin typeface="微软雅黑" panose="020B0503020204020204" pitchFamily="34" charset="-122"/>
                <a:sym typeface="微软雅黑" panose="020B0503020204020204" pitchFamily="34" charset="-122"/>
              </a:rPr>
              <a:t>— </a:t>
            </a:r>
            <a:r>
              <a:rPr lang="en-US" altLang="zh-CN" sz="2000" dirty="0" err="1">
                <a:solidFill>
                  <a:srgbClr val="000000"/>
                </a:solidFill>
                <a:latin typeface="微软雅黑" panose="020B0503020204020204" pitchFamily="34" charset="-122"/>
                <a:sym typeface="微软雅黑" panose="020B0503020204020204" pitchFamily="34" charset="-122"/>
              </a:rPr>
              <a:t>每个表示状态的节点结构中必须有指向父节点的指针</a:t>
            </a:r>
            <a:r>
              <a:rPr lang="en-US" altLang="zh-CN" sz="2000" dirty="0">
                <a:solidFill>
                  <a:srgbClr val="000000"/>
                </a:solidFill>
                <a:latin typeface="微软雅黑" panose="020B0503020204020204" pitchFamily="34" charset="-122"/>
                <a:sym typeface="微软雅黑" panose="020B0503020204020204" pitchFamily="34" charset="-122"/>
              </a:rPr>
              <a:t>。</a:t>
            </a:r>
          </a:p>
          <a:p>
            <a:pPr marL="0" indent="0" defTabSz="914400" eaLnBrk="1" hangingPunct="1">
              <a:lnSpc>
                <a:spcPct val="120000"/>
              </a:lnSpc>
              <a:spcBef>
                <a:spcPct val="40000"/>
              </a:spcBef>
              <a:spcAft>
                <a:spcPct val="0"/>
              </a:spcAft>
              <a:buClr>
                <a:srgbClr val="6E82BA"/>
              </a:buClr>
              <a:buNone/>
              <a:defRPr/>
            </a:pPr>
            <a:endParaRPr lang="en-US" altLang="zh-CN" sz="2000" dirty="0">
              <a:solidFill>
                <a:srgbClr val="000000"/>
              </a:solidFill>
              <a:latin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517313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blinds(horizontal)">
                                      <p:cBhvr>
                                        <p:cTn id="7" dur="500"/>
                                        <p:tgtEl>
                                          <p:spTgt spid="5529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5299">
                                            <p:txEl>
                                              <p:pRg st="1" end="1"/>
                                            </p:txEl>
                                          </p:spTgt>
                                        </p:tgtEl>
                                        <p:attrNameLst>
                                          <p:attrName>style.visibility</p:attrName>
                                        </p:attrNameLst>
                                      </p:cBhvr>
                                      <p:to>
                                        <p:strVal val="visible"/>
                                      </p:to>
                                    </p:set>
                                    <p:animEffect transition="in" filter="blinds(horizontal)">
                                      <p:cBhvr>
                                        <p:cTn id="10" dur="500"/>
                                        <p:tgtEl>
                                          <p:spTgt spid="5529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5299">
                                            <p:txEl>
                                              <p:pRg st="2" end="2"/>
                                            </p:txEl>
                                          </p:spTgt>
                                        </p:tgtEl>
                                        <p:attrNameLst>
                                          <p:attrName>style.visibility</p:attrName>
                                        </p:attrNameLst>
                                      </p:cBhvr>
                                      <p:to>
                                        <p:strVal val="visible"/>
                                      </p:to>
                                    </p:set>
                                    <p:animEffect transition="in" filter="blinds(horizontal)">
                                      <p:cBhvr>
                                        <p:cTn id="13" dur="500"/>
                                        <p:tgtEl>
                                          <p:spTgt spid="5529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5299">
                                            <p:txEl>
                                              <p:pRg st="3" end="3"/>
                                            </p:txEl>
                                          </p:spTgt>
                                        </p:tgtEl>
                                        <p:attrNameLst>
                                          <p:attrName>style.visibility</p:attrName>
                                        </p:attrNameLst>
                                      </p:cBhvr>
                                      <p:to>
                                        <p:strVal val="visible"/>
                                      </p:to>
                                    </p:set>
                                    <p:animEffect transition="in" filter="blinds(horizontal)">
                                      <p:cBhvr>
                                        <p:cTn id="16" dur="500"/>
                                        <p:tgtEl>
                                          <p:spTgt spid="5529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5299">
                                            <p:txEl>
                                              <p:pRg st="4" end="4"/>
                                            </p:txEl>
                                          </p:spTgt>
                                        </p:tgtEl>
                                        <p:attrNameLst>
                                          <p:attrName>style.visibility</p:attrName>
                                        </p:attrNameLst>
                                      </p:cBhvr>
                                      <p:to>
                                        <p:strVal val="visible"/>
                                      </p:to>
                                    </p:set>
                                    <p:animEffect transition="in" filter="blinds(horizontal)">
                                      <p:cBhvr>
                                        <p:cTn id="19" dur="500"/>
                                        <p:tgtEl>
                                          <p:spTgt spid="55299">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5299">
                                            <p:txEl>
                                              <p:pRg st="5" end="5"/>
                                            </p:txEl>
                                          </p:spTgt>
                                        </p:tgtEl>
                                        <p:attrNameLst>
                                          <p:attrName>style.visibility</p:attrName>
                                        </p:attrNameLst>
                                      </p:cBhvr>
                                      <p:to>
                                        <p:strVal val="visible"/>
                                      </p:to>
                                    </p:set>
                                    <p:animEffect transition="in" filter="blinds(horizontal)">
                                      <p:cBhvr>
                                        <p:cTn id="22" dur="500"/>
                                        <p:tgtEl>
                                          <p:spTgt spid="55299">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5299">
                                            <p:txEl>
                                              <p:pRg st="6" end="6"/>
                                            </p:txEl>
                                          </p:spTgt>
                                        </p:tgtEl>
                                        <p:attrNameLst>
                                          <p:attrName>style.visibility</p:attrName>
                                        </p:attrNameLst>
                                      </p:cBhvr>
                                      <p:to>
                                        <p:strVal val="visible"/>
                                      </p:to>
                                    </p:set>
                                    <p:animEffect transition="in" filter="blinds(horizontal)">
                                      <p:cBhvr>
                                        <p:cTn id="25" dur="500"/>
                                        <p:tgtEl>
                                          <p:spTgt spid="5529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blinds(horizontal)">
                                      <p:cBhvr>
                                        <p:cTn id="38" dur="500"/>
                                        <p:tgtEl>
                                          <p:spTgt spid="12">
                                            <p:txEl>
                                              <p:pRg st="0" end="0"/>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animEffect transition="in" filter="blinds(horizontal)">
                                      <p:cBhvr>
                                        <p:cTn id="41" dur="500"/>
                                        <p:tgtEl>
                                          <p:spTgt spid="1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75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P spid="575494" grpId="0"/>
      <p:bldP spid="575494" grpId="1"/>
      <p:bldP spid="12" grpId="0" build="p"/>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2354"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a typeface="微软雅黑"/>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a typeface="微软雅黑"/>
              </a:endParaRPr>
            </a:p>
          </p:txBody>
        </p:sp>
      </p:grpSp>
      <p:sp>
        <p:nvSpPr>
          <p:cNvPr id="612355"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eaLnBrk="1" hangingPunct="1">
              <a:defRPr/>
            </a:pPr>
            <a:fld id="{5829A668-8A88-46B6-BE4F-080B266A9CC0}" type="slidenum">
              <a:rPr lang="zh-CN" altLang="en-US" smtClean="0"/>
              <a:pPr>
                <a:defRPr/>
              </a:pPr>
              <a:t>436</a:t>
            </a:fld>
            <a:endParaRPr lang="en-US" altLang="zh-CN" sz="1400" noProof="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323" name="Rectangle 3"/>
          <p:cNvSpPr>
            <a:spLocks noGrp="1" noChangeArrowheads="1"/>
          </p:cNvSpPr>
          <p:nvPr>
            <p:ph idx="4294967295"/>
          </p:nvPr>
        </p:nvSpPr>
        <p:spPr>
          <a:xfrm>
            <a:off x="1924050" y="1181100"/>
            <a:ext cx="8001000" cy="4495800"/>
          </a:xfrm>
        </p:spPr>
        <p:txBody>
          <a:bodyPr vert="horz" wrap="square" lIns="91440" tIns="45720" rIns="91440" bIns="45720" numCol="1" anchor="t" anchorCtr="0" compatLnSpc="1">
            <a:normAutofit/>
          </a:bodyPr>
          <a:lstStyle/>
          <a:p>
            <a:pPr marL="469900" indent="-469900" fontAlgn="base">
              <a:lnSpc>
                <a:spcPct val="90000"/>
              </a:lnSpc>
              <a:spcBef>
                <a:spcPct val="40000"/>
              </a:spcBef>
              <a:spcAft>
                <a:spcPct val="0"/>
              </a:spcAft>
              <a:buClr>
                <a:schemeClr val="accent2"/>
              </a:buClr>
              <a:buSzTx/>
              <a:buBlip>
                <a:blip r:embed="rId6"/>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算法划分为二个阶段：</a:t>
            </a: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1、初始化 </a:t>
            </a:r>
          </a:p>
          <a:p>
            <a:pPr marL="1304925" lvl="2" indent="-395605" fontAlgn="base">
              <a:lnSpc>
                <a:spcPct val="90000"/>
              </a:lnSpc>
              <a:spcAft>
                <a:spcPct val="0"/>
              </a:spcAft>
              <a:buClr>
                <a:schemeClr val="accent2"/>
              </a:buClr>
              <a:buSzTx/>
              <a:buFont typeface="Wingdings" panose="05000000000000000000" pitchFamily="2" charset="2"/>
              <a:buChar char="o"/>
              <a:defRPr/>
            </a:pP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建立只包含初始状态节点s的搜索图G:={s}</a:t>
            </a:r>
          </a:p>
          <a:p>
            <a:pPr marL="1304925" lvl="2" indent="-395605" fontAlgn="base">
              <a:lnSpc>
                <a:spcPct val="90000"/>
              </a:lnSpc>
              <a:spcAft>
                <a:spcPct val="0"/>
              </a:spcAft>
              <a:buClr>
                <a:schemeClr val="accent2"/>
              </a:buClr>
              <a:buSzTx/>
              <a:buFont typeface="Wingdings" panose="05000000000000000000" pitchFamily="2" charset="2"/>
              <a:buChar char="o"/>
              <a:defRPr/>
            </a:pP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OPEN:={s}</a:t>
            </a:r>
          </a:p>
          <a:p>
            <a:pPr marL="1304925" lvl="2" indent="-395605" fontAlgn="base">
              <a:lnSpc>
                <a:spcPct val="90000"/>
              </a:lnSpc>
              <a:spcAft>
                <a:spcPct val="0"/>
              </a:spcAft>
              <a:buClr>
                <a:schemeClr val="accent2"/>
              </a:buClr>
              <a:buSzTx/>
              <a:buFont typeface="Wingdings" panose="05000000000000000000" pitchFamily="2" charset="2"/>
              <a:buChar char="o"/>
              <a:defRPr/>
            </a:pP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CLOSE:={} </a:t>
            </a: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2、搜索循环</a:t>
            </a:r>
          </a:p>
          <a:p>
            <a:pPr marL="1304925" lvl="2" indent="-395605" fontAlgn="base">
              <a:lnSpc>
                <a:spcPct val="90000"/>
              </a:lnSpc>
              <a:spcAft>
                <a:spcPct val="0"/>
              </a:spcAft>
              <a:buClr>
                <a:schemeClr val="accent2"/>
              </a:buClr>
              <a:buSzTx/>
              <a:buFont typeface="Wingdings" panose="05000000000000000000" pitchFamily="2" charset="2"/>
              <a:buChar char="o"/>
              <a:defRPr/>
            </a:pP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MOVE-FIRST(OPEN)-取出OPEN表首的节点n作为扩展的节点，同时将其移到close表 </a:t>
            </a:r>
          </a:p>
          <a:p>
            <a:pPr marL="1304925" lvl="2" indent="-395605" fontAlgn="base">
              <a:lnSpc>
                <a:spcPct val="90000"/>
              </a:lnSpc>
              <a:spcAft>
                <a:spcPct val="0"/>
              </a:spcAft>
              <a:buClr>
                <a:schemeClr val="accent2"/>
              </a:buClr>
              <a:buSzTx/>
              <a:buFont typeface="Wingdings" panose="05000000000000000000" pitchFamily="2" charset="2"/>
              <a:buChar char="o"/>
              <a:defRPr/>
            </a:pP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扩展出n的子节点,插入搜索图G和OPEN表 </a:t>
            </a:r>
          </a:p>
          <a:p>
            <a:pPr marL="1304925" lvl="2" indent="-395605" fontAlgn="base">
              <a:lnSpc>
                <a:spcPct val="90000"/>
              </a:lnSpc>
              <a:spcAft>
                <a:spcPct val="0"/>
              </a:spcAft>
              <a:buClr>
                <a:schemeClr val="accent2"/>
              </a:buClr>
              <a:buSzTx/>
              <a:buFont typeface="Wingdings" panose="05000000000000000000" pitchFamily="2" charset="2"/>
              <a:buChar char="o"/>
              <a:defRPr/>
            </a:pP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适当的标记和修改指针</a:t>
            </a:r>
          </a:p>
          <a:p>
            <a:pPr marL="1304925" lvl="2" indent="-395605" fontAlgn="base">
              <a:lnSpc>
                <a:spcPct val="90000"/>
              </a:lnSpc>
              <a:spcAft>
                <a:spcPct val="0"/>
              </a:spcAft>
              <a:buClr>
                <a:schemeClr val="accent2"/>
              </a:buClr>
              <a:buSzTx/>
              <a:buFont typeface="Wingdings" panose="05000000000000000000" pitchFamily="2" charset="2"/>
              <a:buChar char="o"/>
              <a:defRPr/>
            </a:pPr>
            <a:r>
              <a:rPr lang="zh-CN" altLang="en-US" sz="1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排序OPEN表</a:t>
            </a: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通过循环地执行该算法，搜索图G会因不断有新节点加入而逐步长大，直到搜索到目标节点</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612357" name="Rectangle 5"/>
          <p:cNvSpPr/>
          <p:nvPr/>
        </p:nvSpPr>
        <p:spPr>
          <a:xfrm>
            <a:off x="1924051" y="287338"/>
            <a:ext cx="3775393" cy="707886"/>
          </a:xfrm>
          <a:prstGeom prst="rect">
            <a:avLst/>
          </a:prstGeom>
          <a:noFill/>
          <a:ln w="50800">
            <a:noFill/>
          </a:ln>
        </p:spPr>
        <p:txBody>
          <a:bodyPr wrap="none">
            <a:spAutoFit/>
          </a:bodyPr>
          <a:lstStyle/>
          <a:p>
            <a:pPr fontAlgn="base">
              <a:spcBef>
                <a:spcPct val="0"/>
              </a:spcBef>
              <a:spcAft>
                <a:spcPct val="0"/>
              </a:spcAft>
              <a:defRPr/>
            </a:pPr>
            <a:r>
              <a:rPr lang="zh-CN" altLang="en-US" sz="4000" dirty="0">
                <a:solidFill>
                  <a:srgbClr val="5C8FC7"/>
                </a:solidFill>
                <a:latin typeface="微软雅黑" panose="020B0503020204020204" pitchFamily="34" charset="-122"/>
                <a:ea typeface="微软雅黑" panose="020B0503020204020204" pitchFamily="34" charset="-122"/>
              </a:rPr>
              <a:t>一般图搜索算法</a:t>
            </a:r>
          </a:p>
        </p:txBody>
      </p:sp>
    </p:spTree>
    <p:custDataLst>
      <p:tags r:id="rId1"/>
    </p:custDataLst>
    <p:extLst>
      <p:ext uri="{BB962C8B-B14F-4D97-AF65-F5344CB8AC3E}">
        <p14:creationId xmlns:p14="http://schemas.microsoft.com/office/powerpoint/2010/main" val="26552247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blinds(horizontal)">
                                      <p:cBhvr>
                                        <p:cTn id="7" dur="500"/>
                                        <p:tgtEl>
                                          <p:spTgt spid="5632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6323">
                                            <p:txEl>
                                              <p:pRg st="1" end="1"/>
                                            </p:txEl>
                                          </p:spTgt>
                                        </p:tgtEl>
                                        <p:attrNameLst>
                                          <p:attrName>style.visibility</p:attrName>
                                        </p:attrNameLst>
                                      </p:cBhvr>
                                      <p:to>
                                        <p:strVal val="visible"/>
                                      </p:to>
                                    </p:set>
                                    <p:animEffect transition="in" filter="blinds(horizontal)">
                                      <p:cBhvr>
                                        <p:cTn id="10" dur="500"/>
                                        <p:tgtEl>
                                          <p:spTgt spid="5632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56323">
                                            <p:txEl>
                                              <p:pRg st="5" end="5"/>
                                            </p:txEl>
                                          </p:spTgt>
                                        </p:tgtEl>
                                        <p:attrNameLst>
                                          <p:attrName>style.visibility</p:attrName>
                                        </p:attrNameLst>
                                      </p:cBhvr>
                                      <p:to>
                                        <p:strVal val="visible"/>
                                      </p:to>
                                    </p:set>
                                    <p:animEffect transition="in" filter="blinds(horizontal)">
                                      <p:cBhvr>
                                        <p:cTn id="14" dur="500"/>
                                        <p:tgtEl>
                                          <p:spTgt spid="56323">
                                            <p:txEl>
                                              <p:pRg st="5" end="5"/>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56323">
                                            <p:txEl>
                                              <p:pRg st="1" end="1"/>
                                            </p:txEl>
                                          </p:spTgt>
                                        </p:tgtEl>
                                        <p:attrNameLst>
                                          <p:attrName>style.color</p:attrName>
                                        </p:attrNameLst>
                                      </p:cBhvr>
                                      <p:to>
                                        <a:schemeClr val="accent2"/>
                                      </p:to>
                                    </p:animClr>
                                  </p:childTnLst>
                                </p:cTn>
                              </p:par>
                              <p:par>
                                <p:cTn id="19" presetID="3" presetClass="entr" presetSubtype="10" fill="hold" grpId="0" nodeType="withEffect">
                                  <p:stCondLst>
                                    <p:cond delay="0"/>
                                  </p:stCondLst>
                                  <p:childTnLst>
                                    <p:set>
                                      <p:cBhvr>
                                        <p:cTn id="20" dur="1" fill="hold">
                                          <p:stCondLst>
                                            <p:cond delay="0"/>
                                          </p:stCondLst>
                                        </p:cTn>
                                        <p:tgtEl>
                                          <p:spTgt spid="56323">
                                            <p:txEl>
                                              <p:pRg st="2" end="2"/>
                                            </p:txEl>
                                          </p:spTgt>
                                        </p:tgtEl>
                                        <p:attrNameLst>
                                          <p:attrName>style.visibility</p:attrName>
                                        </p:attrNameLst>
                                      </p:cBhvr>
                                      <p:to>
                                        <p:strVal val="visible"/>
                                      </p:to>
                                    </p:set>
                                    <p:animEffect transition="in" filter="blinds(horizontal)">
                                      <p:cBhvr>
                                        <p:cTn id="21" dur="500"/>
                                        <p:tgtEl>
                                          <p:spTgt spid="56323">
                                            <p:txEl>
                                              <p:pRg st="2" end="2"/>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6323">
                                            <p:txEl>
                                              <p:pRg st="3" end="3"/>
                                            </p:txEl>
                                          </p:spTgt>
                                        </p:tgtEl>
                                        <p:attrNameLst>
                                          <p:attrName>style.visibility</p:attrName>
                                        </p:attrNameLst>
                                      </p:cBhvr>
                                      <p:to>
                                        <p:strVal val="visible"/>
                                      </p:to>
                                    </p:set>
                                    <p:animEffect transition="in" filter="blinds(horizontal)">
                                      <p:cBhvr>
                                        <p:cTn id="24" dur="500"/>
                                        <p:tgtEl>
                                          <p:spTgt spid="56323">
                                            <p:txEl>
                                              <p:pRg st="3" end="3"/>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6323">
                                            <p:txEl>
                                              <p:pRg st="4" end="4"/>
                                            </p:txEl>
                                          </p:spTgt>
                                        </p:tgtEl>
                                        <p:attrNameLst>
                                          <p:attrName>style.visibility</p:attrName>
                                        </p:attrNameLst>
                                      </p:cBhvr>
                                      <p:to>
                                        <p:strVal val="visible"/>
                                      </p:to>
                                    </p:set>
                                    <p:animEffect transition="in" filter="blinds(horizontal)">
                                      <p:cBhvr>
                                        <p:cTn id="27" dur="500"/>
                                        <p:tgtEl>
                                          <p:spTgt spid="563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500" fill="hold"/>
                                        <p:tgtEl>
                                          <p:spTgt spid="56323">
                                            <p:txEl>
                                              <p:pRg st="5" end="5"/>
                                            </p:txEl>
                                          </p:spTgt>
                                        </p:tgtEl>
                                        <p:attrNameLst>
                                          <p:attrName>style.color</p:attrName>
                                        </p:attrNameLst>
                                      </p:cBhvr>
                                      <p:to>
                                        <a:schemeClr val="accent2"/>
                                      </p:to>
                                    </p:animClr>
                                  </p:childTnLst>
                                </p:cTn>
                              </p:par>
                              <p:par>
                                <p:cTn id="32" presetID="3" presetClass="entr" presetSubtype="10" fill="hold" grpId="0" nodeType="withEffect">
                                  <p:stCondLst>
                                    <p:cond delay="0"/>
                                  </p:stCondLst>
                                  <p:childTnLst>
                                    <p:set>
                                      <p:cBhvr>
                                        <p:cTn id="33" dur="1" fill="hold">
                                          <p:stCondLst>
                                            <p:cond delay="0"/>
                                          </p:stCondLst>
                                        </p:cTn>
                                        <p:tgtEl>
                                          <p:spTgt spid="56323">
                                            <p:txEl>
                                              <p:pRg st="6" end="6"/>
                                            </p:txEl>
                                          </p:spTgt>
                                        </p:tgtEl>
                                        <p:attrNameLst>
                                          <p:attrName>style.visibility</p:attrName>
                                        </p:attrNameLst>
                                      </p:cBhvr>
                                      <p:to>
                                        <p:strVal val="visible"/>
                                      </p:to>
                                    </p:set>
                                    <p:animEffect transition="in" filter="blinds(horizontal)">
                                      <p:cBhvr>
                                        <p:cTn id="34" dur="500"/>
                                        <p:tgtEl>
                                          <p:spTgt spid="56323">
                                            <p:txEl>
                                              <p:pRg st="6" end="6"/>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6323">
                                            <p:txEl>
                                              <p:pRg st="7" end="7"/>
                                            </p:txEl>
                                          </p:spTgt>
                                        </p:tgtEl>
                                        <p:attrNameLst>
                                          <p:attrName>style.visibility</p:attrName>
                                        </p:attrNameLst>
                                      </p:cBhvr>
                                      <p:to>
                                        <p:strVal val="visible"/>
                                      </p:to>
                                    </p:set>
                                    <p:animEffect transition="in" filter="blinds(horizontal)">
                                      <p:cBhvr>
                                        <p:cTn id="37" dur="500"/>
                                        <p:tgtEl>
                                          <p:spTgt spid="56323">
                                            <p:txEl>
                                              <p:pRg st="7" end="7"/>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6323">
                                            <p:txEl>
                                              <p:pRg st="8" end="8"/>
                                            </p:txEl>
                                          </p:spTgt>
                                        </p:tgtEl>
                                        <p:attrNameLst>
                                          <p:attrName>style.visibility</p:attrName>
                                        </p:attrNameLst>
                                      </p:cBhvr>
                                      <p:to>
                                        <p:strVal val="visible"/>
                                      </p:to>
                                    </p:set>
                                    <p:animEffect transition="in" filter="blinds(horizontal)">
                                      <p:cBhvr>
                                        <p:cTn id="40" dur="500"/>
                                        <p:tgtEl>
                                          <p:spTgt spid="56323">
                                            <p:txEl>
                                              <p:pRg st="8" end="8"/>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6323">
                                            <p:txEl>
                                              <p:pRg st="9" end="9"/>
                                            </p:txEl>
                                          </p:spTgt>
                                        </p:tgtEl>
                                        <p:attrNameLst>
                                          <p:attrName>style.visibility</p:attrName>
                                        </p:attrNameLst>
                                      </p:cBhvr>
                                      <p:to>
                                        <p:strVal val="visible"/>
                                      </p:to>
                                    </p:set>
                                    <p:animEffect transition="in" filter="blinds(horizontal)">
                                      <p:cBhvr>
                                        <p:cTn id="43" dur="500"/>
                                        <p:tgtEl>
                                          <p:spTgt spid="5632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nodeType="clickEffect">
                                  <p:stCondLst>
                                    <p:cond delay="0"/>
                                  </p:stCondLst>
                                  <p:childTnLst>
                                    <p:animClr clrSpc="rgb" dir="cw">
                                      <p:cBhvr override="childStyle">
                                        <p:cTn id="47" dur="500" fill="hold"/>
                                        <p:tgtEl>
                                          <p:spTgt spid="56323">
                                            <p:txEl>
                                              <p:pRg st="8" end="8"/>
                                            </p:txEl>
                                          </p:spTgt>
                                        </p:tgtEl>
                                        <p:attrNameLst>
                                          <p:attrName>style.color</p:attrName>
                                        </p:attrNameLst>
                                      </p:cBhvr>
                                      <p:to>
                                        <a:schemeClr val="accent2"/>
                                      </p:to>
                                    </p:animClr>
                                  </p:childTnLst>
                                </p:cTn>
                              </p:par>
                            </p:childTnLst>
                          </p:cTn>
                        </p:par>
                      </p:childTnLst>
                    </p:cTn>
                  </p:par>
                  <p:par>
                    <p:cTn id="48" fill="hold">
                      <p:stCondLst>
                        <p:cond delay="indefinite"/>
                      </p:stCondLst>
                      <p:childTnLst>
                        <p:par>
                          <p:cTn id="49" fill="hold">
                            <p:stCondLst>
                              <p:cond delay="0"/>
                            </p:stCondLst>
                            <p:childTnLst>
                              <p:par>
                                <p:cTn id="50" presetID="3" presetClass="emph" presetSubtype="2" fill="hold" nodeType="clickEffect">
                                  <p:stCondLst>
                                    <p:cond delay="0"/>
                                  </p:stCondLst>
                                  <p:childTnLst>
                                    <p:animClr clrSpc="rgb" dir="cw">
                                      <p:cBhvr override="childStyle">
                                        <p:cTn id="51" dur="500" fill="hold"/>
                                        <p:tgtEl>
                                          <p:spTgt spid="56323">
                                            <p:txEl>
                                              <p:pRg st="9" end="9"/>
                                            </p:txEl>
                                          </p:spTgt>
                                        </p:tgtEl>
                                        <p:attrNameLst>
                                          <p:attrName>style.color</p:attrName>
                                        </p:attrNameLst>
                                      </p:cBhvr>
                                      <p:to>
                                        <a:schemeClr val="accent2"/>
                                      </p:to>
                                    </p:animClr>
                                  </p:childTnLst>
                                </p:cTn>
                              </p:par>
                              <p:par>
                                <p:cTn id="52" presetID="3" presetClass="entr" presetSubtype="10" fill="hold" grpId="0" nodeType="withEffect">
                                  <p:stCondLst>
                                    <p:cond delay="0"/>
                                  </p:stCondLst>
                                  <p:childTnLst>
                                    <p:set>
                                      <p:cBhvr>
                                        <p:cTn id="53" dur="1" fill="hold">
                                          <p:stCondLst>
                                            <p:cond delay="0"/>
                                          </p:stCondLst>
                                        </p:cTn>
                                        <p:tgtEl>
                                          <p:spTgt spid="56323">
                                            <p:txEl>
                                              <p:pRg st="10" end="10"/>
                                            </p:txEl>
                                          </p:spTgt>
                                        </p:tgtEl>
                                        <p:attrNameLst>
                                          <p:attrName>style.visibility</p:attrName>
                                        </p:attrNameLst>
                                      </p:cBhvr>
                                      <p:to>
                                        <p:strVal val="visible"/>
                                      </p:to>
                                    </p:set>
                                    <p:animEffect transition="in" filter="blinds(horizontal)">
                                      <p:cBhvr>
                                        <p:cTn id="54" dur="500"/>
                                        <p:tgtEl>
                                          <p:spTgt spid="563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uiExpand="1" build="p"/>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7954"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01093"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437</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1094"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黑体" panose="02010609060101010101" charset="-122"/>
                <a:sym typeface="微软雅黑" panose="020B0503020204020204" pitchFamily="34" charset="-122"/>
              </a:rPr>
              <a:t>第5章  搜索求解策略</a:t>
            </a:r>
          </a:p>
        </p:txBody>
      </p:sp>
      <p:sp>
        <p:nvSpPr>
          <p:cNvPr id="601095" name="Rectangle 3"/>
          <p:cNvSpPr>
            <a:spLocks noGrp="1" noChangeArrowheads="1"/>
          </p:cNvSpPr>
          <p:nvPr>
            <p:ph idx="9"/>
            <p:custDataLst>
              <p:tags r:id="rId2"/>
            </p:custDataLst>
          </p:nvPr>
        </p:nvSpPr>
        <p:spPr>
          <a:xfrm>
            <a:off x="1992314" y="981075"/>
            <a:ext cx="8424863" cy="3646488"/>
          </a:xfrm>
        </p:spPr>
        <p:txBody>
          <a:bodyPr wrap="square" lIns="91440" tIns="45720" rIns="91440" bIns="45720" numCol="1" anchor="t" anchorCtr="0" compatLnSpc="1"/>
          <a:lstStyle/>
          <a:p>
            <a:pPr marL="457200" indent="-457200" fontAlgn="base">
              <a:lnSpc>
                <a:spcPct val="160000"/>
              </a:lnSpc>
              <a:spcBef>
                <a:spcPct val="40000"/>
              </a:spcBef>
              <a:spcAft>
                <a:spcPct val="0"/>
              </a:spcAft>
              <a:buClr>
                <a:schemeClr val="accent2"/>
              </a:buClr>
              <a:buSzTx/>
              <a:buFont typeface="Wingdings" panose="05000000000000000000" pitchFamily="2" charset="2"/>
              <a:buChar char="n"/>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5.1  搜索的概念</a:t>
            </a:r>
          </a:p>
          <a:p>
            <a:pPr marL="457200" indent="-457200" fontAlgn="base">
              <a:lnSpc>
                <a:spcPct val="160000"/>
              </a:lnSpc>
              <a:spcBef>
                <a:spcPct val="40000"/>
              </a:spcBef>
              <a:spcAft>
                <a:spcPct val="0"/>
              </a:spcAft>
              <a:buClr>
                <a:schemeClr val="accent2"/>
              </a:buClr>
              <a:buSzTx/>
              <a:buFont typeface="Wingdings" panose="05000000000000000000" pitchFamily="2" charset="2"/>
              <a:buChar char="n"/>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5.2  状态空间知识表示方法</a:t>
            </a:r>
          </a:p>
          <a:p>
            <a:pPr marL="457200" indent="-457200" fontAlgn="base">
              <a:lnSpc>
                <a:spcPct val="160000"/>
              </a:lnSpc>
              <a:spcBef>
                <a:spcPct val="40000"/>
              </a:spcBef>
              <a:spcAft>
                <a:spcPct val="0"/>
              </a:spcAft>
              <a:buClr>
                <a:schemeClr val="accent2"/>
              </a:buClr>
              <a:buSzTx/>
              <a:buFont typeface="Wingdings" panose="05000000000000000000" pitchFamily="2" charset="2"/>
              <a:buChar char="ü"/>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5.3  盲目的图搜索策略</a:t>
            </a:r>
          </a:p>
          <a:p>
            <a:pPr marL="457200" indent="-457200" fontAlgn="base">
              <a:lnSpc>
                <a:spcPct val="160000"/>
              </a:lnSpc>
              <a:spcBef>
                <a:spcPct val="40000"/>
              </a:spcBef>
              <a:spcAft>
                <a:spcPct val="0"/>
              </a:spcAft>
              <a:buClr>
                <a:schemeClr val="accent2"/>
              </a:buClr>
              <a:buSzTx/>
              <a:buFont typeface="Wingdings" panose="05000000000000000000" pitchFamily="2" charset="2"/>
              <a:buChar char="n"/>
              <a:defRPr/>
            </a:pPr>
            <a:r>
              <a:rPr lang="en-US" altLang="zh-CN" sz="2800" b="1"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5.4  启发式图搜索策略</a:t>
            </a:r>
          </a:p>
        </p:txBody>
      </p:sp>
    </p:spTree>
    <p:custDataLst>
      <p:tags r:id="rId1"/>
    </p:custDataLst>
    <p:extLst>
      <p:ext uri="{BB962C8B-B14F-4D97-AF65-F5344CB8AC3E}">
        <p14:creationId xmlns:p14="http://schemas.microsoft.com/office/powerpoint/2010/main" val="873157468"/>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0002"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03141"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438</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3142"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5.3  盲目的图搜索策略</a:t>
            </a:r>
          </a:p>
        </p:txBody>
      </p:sp>
      <p:sp>
        <p:nvSpPr>
          <p:cNvPr id="603143" name="Rectangle 3"/>
          <p:cNvSpPr>
            <a:spLocks noGrp="1" noChangeArrowheads="1"/>
          </p:cNvSpPr>
          <p:nvPr>
            <p:ph idx="9"/>
            <p:custDataLst>
              <p:tags r:id="rId2"/>
            </p:custDataLst>
          </p:nvPr>
        </p:nvSpPr>
        <p:spPr>
          <a:xfrm>
            <a:off x="1992631" y="1003301"/>
            <a:ext cx="8402955" cy="4266565"/>
          </a:xfrm>
        </p:spPr>
        <p:txBody>
          <a:bodyPr wrap="square" lIns="91440" tIns="45720" rIns="91440" bIns="45720" numCol="1" anchor="t" anchorCtr="0" compatLnSpc="1"/>
          <a:lstStyle/>
          <a:p>
            <a:pPr marL="469900" indent="-469900" fontAlgn="base">
              <a:lnSpc>
                <a:spcPct val="140000"/>
              </a:lnSpc>
              <a:spcBef>
                <a:spcPct val="40000"/>
              </a:spcBef>
              <a:spcAft>
                <a:spcPct val="0"/>
              </a:spcAft>
              <a:buClr>
                <a:schemeClr val="accent2"/>
              </a:buClr>
              <a:buSzPct val="60000"/>
              <a:buFont typeface="Wingdings" panose="05000000000000000000" pitchFamily="2" charset="2"/>
              <a:buChar char="n"/>
              <a:defRPr/>
            </a:pP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5.3.1  </a:t>
            </a:r>
            <a:r>
              <a:rPr lang="en-US" altLang="zh-CN" sz="3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回溯策略</a:t>
            </a:r>
            <a:endPar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fontAlgn="base">
              <a:lnSpc>
                <a:spcPct val="140000"/>
              </a:lnSpc>
              <a:spcBef>
                <a:spcPct val="40000"/>
              </a:spcBef>
              <a:spcAft>
                <a:spcPct val="0"/>
              </a:spcAft>
              <a:buClr>
                <a:schemeClr val="accent2"/>
              </a:buClr>
              <a:buSzPct val="60000"/>
              <a:buFont typeface="Wingdings" panose="05000000000000000000" pitchFamily="2" charset="2"/>
              <a:buChar char="n"/>
              <a:defRPr/>
            </a:pP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5.3.2  </a:t>
            </a:r>
            <a:r>
              <a:rPr lang="en-US" altLang="zh-CN" sz="3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宽度优先搜索策略</a:t>
            </a:r>
            <a:endPar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fontAlgn="base">
              <a:lnSpc>
                <a:spcPct val="140000"/>
              </a:lnSpc>
              <a:spcBef>
                <a:spcPct val="40000"/>
              </a:spcBef>
              <a:spcAft>
                <a:spcPct val="0"/>
              </a:spcAft>
              <a:buClr>
                <a:schemeClr val="accent2"/>
              </a:buClr>
              <a:buSzPct val="60000"/>
              <a:buFont typeface="Wingdings" panose="05000000000000000000" pitchFamily="2" charset="2"/>
              <a:buChar char="n"/>
              <a:defRPr/>
            </a:pPr>
            <a:r>
              <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5.3.3  </a:t>
            </a:r>
            <a:r>
              <a:rPr lang="en-US" altLang="zh-CN" sz="3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深度优先搜索策略</a:t>
            </a:r>
          </a:p>
          <a:p>
            <a:pPr marL="469900" indent="-469900" fontAlgn="base">
              <a:lnSpc>
                <a:spcPct val="140000"/>
              </a:lnSpc>
              <a:spcBef>
                <a:spcPct val="40000"/>
              </a:spcBef>
              <a:spcAft>
                <a:spcPct val="0"/>
              </a:spcAft>
              <a:buClr>
                <a:schemeClr val="accent2"/>
              </a:buClr>
              <a:buSzPct val="60000"/>
              <a:buFont typeface="Wingdings" panose="05000000000000000000" pitchFamily="2" charset="2"/>
              <a:buChar char="n"/>
              <a:defRPr/>
            </a:pPr>
            <a:r>
              <a:rPr lang="en-US" altLang="zh-CN" sz="3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5.3.4  有界深度搜索和迭代加深搜索</a:t>
            </a:r>
          </a:p>
          <a:p>
            <a:pPr marL="469900" indent="-469900" fontAlgn="base">
              <a:lnSpc>
                <a:spcPct val="140000"/>
              </a:lnSpc>
              <a:spcBef>
                <a:spcPct val="40000"/>
              </a:spcBef>
              <a:spcAft>
                <a:spcPct val="0"/>
              </a:spcAft>
              <a:buClr>
                <a:schemeClr val="accent2"/>
              </a:buClr>
              <a:buSzPct val="60000"/>
              <a:buFont typeface="Wingdings" panose="05000000000000000000" pitchFamily="2" charset="2"/>
              <a:buChar char="n"/>
              <a:defRPr/>
            </a:pPr>
            <a:r>
              <a:rPr lang="en-US" altLang="zh-CN" sz="3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5.3.5  搜索最优策略的比较</a:t>
            </a:r>
          </a:p>
          <a:p>
            <a:pPr marL="469900" indent="-469900" fontAlgn="base">
              <a:lnSpc>
                <a:spcPct val="140000"/>
              </a:lnSpc>
              <a:spcBef>
                <a:spcPct val="40000"/>
              </a:spcBef>
              <a:spcAft>
                <a:spcPct val="0"/>
              </a:spcAft>
              <a:buClr>
                <a:schemeClr val="accent2"/>
              </a:buClr>
              <a:buSzPct val="60000"/>
              <a:buFontTx/>
              <a:buChar char="•"/>
              <a:defRPr/>
            </a:pPr>
            <a:endParaRPr lang="en-US" altLang="zh-CN" sz="3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424701476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2050"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05189"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439</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5190"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dirty="0">
                <a:solidFill>
                  <a:srgbClr val="FFFFFF"/>
                </a:solidFill>
                <a:latin typeface="汉仪旗黑-85S" pitchFamily="18" charset="-122"/>
                <a:ea typeface="黑体" panose="02010609060101010101" charset="-122"/>
                <a:sym typeface="微软雅黑" panose="020B0503020204020204" pitchFamily="34" charset="-122"/>
              </a:rPr>
              <a:t>5.3</a:t>
            </a:r>
            <a:r>
              <a:rPr lang="en-US" altLang="zh-CN" sz="3600" dirty="0">
                <a:solidFill>
                  <a:srgbClr val="FFFFFF"/>
                </a:solidFill>
                <a:latin typeface="汉仪旗黑-85S" pitchFamily="18" charset="-122"/>
                <a:ea typeface="黑体" panose="02010609060101010101" charset="-122"/>
                <a:sym typeface="微软雅黑" panose="020B0503020204020204" pitchFamily="34" charset="-122"/>
              </a:rPr>
              <a:t>.</a:t>
            </a:r>
            <a:r>
              <a:rPr lang="en-US" altLang="zh-CN" sz="3600" spc="200" dirty="0">
                <a:solidFill>
                  <a:srgbClr val="FFFFFF"/>
                </a:solidFill>
                <a:latin typeface="汉仪旗黑-85S" pitchFamily="18" charset="-122"/>
                <a:ea typeface="黑体" panose="02010609060101010101" charset="-122"/>
                <a:sym typeface="微软雅黑" panose="020B0503020204020204" pitchFamily="34" charset="-122"/>
              </a:rPr>
              <a:t>1  </a:t>
            </a:r>
            <a:r>
              <a:rPr lang="en-US" altLang="zh-CN" sz="3600" spc="200" dirty="0" err="1">
                <a:solidFill>
                  <a:srgbClr val="FFFFFF"/>
                </a:solidFill>
                <a:latin typeface="汉仪旗黑-85S" pitchFamily="18" charset="-122"/>
                <a:ea typeface="黑体" panose="02010609060101010101" charset="-122"/>
                <a:sym typeface="微软雅黑" panose="020B0503020204020204" pitchFamily="34" charset="-122"/>
              </a:rPr>
              <a:t>回溯策略</a:t>
            </a:r>
            <a:endParaRPr lang="en-US" altLang="zh-CN" sz="3600" spc="200" dirty="0">
              <a:solidFill>
                <a:srgbClr val="FFFFFF"/>
              </a:solidFill>
              <a:latin typeface="汉仪旗黑-85S" pitchFamily="18" charset="-122"/>
              <a:ea typeface="黑体" panose="02010609060101010101" charset="-122"/>
              <a:sym typeface="微软雅黑" panose="020B0503020204020204" pitchFamily="34" charset="-122"/>
            </a:endParaRPr>
          </a:p>
        </p:txBody>
      </p:sp>
      <p:sp>
        <p:nvSpPr>
          <p:cNvPr id="19459" name="Rectangle 3"/>
          <p:cNvSpPr>
            <a:spLocks noGrp="1" noChangeArrowheads="1"/>
          </p:cNvSpPr>
          <p:nvPr>
            <p:ph idx="9"/>
            <p:custDataLst>
              <p:tags r:id="rId2"/>
            </p:custDataLst>
          </p:nvPr>
        </p:nvSpPr>
        <p:spPr>
          <a:xfrm>
            <a:off x="1991544" y="1196752"/>
            <a:ext cx="8064897" cy="3022600"/>
          </a:xfrm>
        </p:spPr>
        <p:txBody>
          <a:bodyPr wrap="square" lIns="91440" tIns="45720" rIns="91440" bIns="45720" numCol="1" anchor="t" anchorCtr="0" compatLnSpc="1"/>
          <a:lstStyle/>
          <a:p>
            <a:pPr marL="190500" indent="-190500" algn="just" fontAlgn="base">
              <a:lnSpc>
                <a:spcPct val="120000"/>
              </a:lnSpc>
              <a:spcBef>
                <a:spcPct val="40000"/>
              </a:spcBef>
              <a:spcAft>
                <a:spcPct val="0"/>
              </a:spcAft>
              <a:buClr>
                <a:schemeClr val="accent2"/>
              </a:buClr>
              <a:buSzTx/>
              <a:buBlip>
                <a:blip r:embed="rId6"/>
              </a:buBlip>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回溯策略的搜索</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0" indent="0" algn="just" fontAlgn="base">
              <a:lnSpc>
                <a:spcPct val="120000"/>
              </a:lnSpc>
              <a:spcBef>
                <a:spcPct val="40000"/>
              </a:spcBef>
              <a:spcAft>
                <a:spcPct val="0"/>
              </a:spcAft>
              <a:buClr>
                <a:schemeClr val="accent2"/>
              </a:buClr>
              <a:buSzTx/>
              <a:buNone/>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从初始状态出发，不停地、试探性地寻找路径，直到到达目的或“</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不可解结点</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即“死胡同”为止</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回溯策略是当</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遇到不可解结点就回溯到路径中最近的父结点上，查看该结点是否还有其他的子结点未被扩展。若有，则沿这些子结点继续搜索；如果找到目标，就成功退出搜索，返回解题路径。</a:t>
            </a:r>
          </a:p>
        </p:txBody>
      </p:sp>
    </p:spTree>
    <p:custDataLst>
      <p:tags r:id="rId1"/>
    </p:custDataLst>
    <p:extLst>
      <p:ext uri="{BB962C8B-B14F-4D97-AF65-F5344CB8AC3E}">
        <p14:creationId xmlns:p14="http://schemas.microsoft.com/office/powerpoint/2010/main" val="3371498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2" dur="500"/>
                                        <p:tgtEl>
                                          <p:spTgt spid="19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2.3.3  </a:t>
            </a:r>
            <a:r>
              <a:rPr lang="zh-CN" altLang="en-US" b="1" dirty="0">
                <a:solidFill>
                  <a:schemeClr val="tx1"/>
                </a:solidFill>
                <a:latin typeface="仿宋" panose="02010609060101010101" pitchFamily="49" charset="-122"/>
                <a:ea typeface="仿宋" panose="02010609060101010101" pitchFamily="49" charset="-122"/>
              </a:rPr>
              <a:t>谓词公式</a:t>
            </a:r>
          </a:p>
        </p:txBody>
      </p:sp>
      <p:sp>
        <p:nvSpPr>
          <p:cNvPr id="2051" name="灯片编号占位符 3"/>
          <p:cNvSpPr>
            <a:spLocks noGrp="1"/>
          </p:cNvSpPr>
          <p:nvPr>
            <p:ph type="sldNum" sz="quarter" idx="12"/>
          </p:nvPr>
        </p:nvSpPr>
        <p:spPr>
          <a:noFill/>
        </p:spPr>
        <p:txBody>
          <a:bodyPr/>
          <a:lstStyle/>
          <a:p>
            <a:pPr fontAlgn="base">
              <a:spcBef>
                <a:spcPct val="0"/>
              </a:spcBef>
              <a:spcAft>
                <a:spcPct val="0"/>
              </a:spcAft>
            </a:pPr>
            <a:fld id="{08A31F32-4918-4CF8-A118-37F25C202AB2}"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44</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2054" name="Rectangle 4"/>
          <p:cNvSpPr>
            <a:spLocks noChangeArrowheads="1"/>
          </p:cNvSpPr>
          <p:nvPr/>
        </p:nvSpPr>
        <p:spPr bwMode="auto">
          <a:xfrm>
            <a:off x="1524001" y="3172897"/>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2055" name="Text Box 10"/>
          <p:cNvSpPr txBox="1">
            <a:spLocks noChangeArrowheads="1"/>
          </p:cNvSpPr>
          <p:nvPr/>
        </p:nvSpPr>
        <p:spPr bwMode="auto">
          <a:xfrm>
            <a:off x="1825753" y="1467698"/>
            <a:ext cx="2644775" cy="584775"/>
          </a:xfrm>
          <a:prstGeom prst="rect">
            <a:avLst/>
          </a:prstGeom>
          <a:noFill/>
          <a:ln w="9525">
            <a:noFill/>
            <a:miter lim="800000"/>
          </a:ln>
        </p:spPr>
        <p:txBody>
          <a:bodyPr wrap="square">
            <a:spAutoFit/>
          </a:bodyPr>
          <a:lstStyle/>
          <a:p>
            <a:pPr algn="ctr" fontAlgn="base">
              <a:spcBef>
                <a:spcPct val="50000"/>
              </a:spcBef>
              <a:spcAft>
                <a:spcPct val="0"/>
              </a:spcAft>
            </a:pPr>
            <a:r>
              <a:rPr lang="en-US" altLang="zh-CN" sz="2800" b="1" dirty="0">
                <a:solidFill>
                  <a:prstClr val="black"/>
                </a:solidFill>
                <a:latin typeface="宋体" panose="02010600030101010101" pitchFamily="2" charset="-122"/>
                <a:ea typeface="宋体" panose="02010600030101010101" pitchFamily="2" charset="-122"/>
              </a:rPr>
              <a:t>P</a:t>
            </a:r>
            <a:r>
              <a:rPr lang="en-US" altLang="en-US" sz="3200" b="1" dirty="0">
                <a:solidFill>
                  <a:prstClr val="black"/>
                </a:solidFill>
                <a:latin typeface="仿宋" panose="02010609060101010101" pitchFamily="49" charset="-122"/>
                <a:ea typeface="仿宋" panose="02010609060101010101" pitchFamily="49" charset="-122"/>
              </a:rPr>
              <a:t> → </a:t>
            </a:r>
            <a:r>
              <a:rPr lang="en-US" altLang="zh-CN" sz="2800" b="1" dirty="0">
                <a:solidFill>
                  <a:prstClr val="black"/>
                </a:solidFill>
                <a:latin typeface="宋体" panose="02010600030101010101" pitchFamily="2" charset="-122"/>
                <a:ea typeface="宋体" panose="02010600030101010101" pitchFamily="2" charset="-122"/>
              </a:rPr>
              <a:t>Q</a:t>
            </a:r>
            <a:endParaRPr lang="zh-CN" altLang="en-US" sz="2800" b="1" dirty="0">
              <a:solidFill>
                <a:prstClr val="black"/>
              </a:solidFill>
              <a:latin typeface="Arial" panose="020B0604020202020204" pitchFamily="34" charset="0"/>
              <a:ea typeface="宋体" panose="02010600030101010101" pitchFamily="2" charset="-122"/>
            </a:endParaRPr>
          </a:p>
        </p:txBody>
      </p:sp>
      <p:sp>
        <p:nvSpPr>
          <p:cNvPr id="9" name="Text Box 10"/>
          <p:cNvSpPr txBox="1">
            <a:spLocks noChangeArrowheads="1"/>
          </p:cNvSpPr>
          <p:nvPr/>
        </p:nvSpPr>
        <p:spPr bwMode="auto">
          <a:xfrm>
            <a:off x="2550679" y="2092588"/>
            <a:ext cx="7272194" cy="2893100"/>
          </a:xfrm>
          <a:prstGeom prst="rect">
            <a:avLst/>
          </a:prstGeom>
          <a:noFill/>
          <a:ln w="9525">
            <a:noFill/>
            <a:miter lim="800000"/>
          </a:ln>
        </p:spPr>
        <p:txBody>
          <a:bodyPr wrap="square">
            <a:spAutoFit/>
          </a:bodyPr>
          <a:lstStyle/>
          <a:p>
            <a:pPr algn="ctr" fontAlgn="base">
              <a:spcBef>
                <a:spcPct val="50000"/>
              </a:spcBef>
              <a:spcAft>
                <a:spcPct val="0"/>
              </a:spcAft>
            </a:pPr>
            <a:r>
              <a:rPr lang="zh-CN" altLang="en-US" sz="2600" b="1" dirty="0">
                <a:solidFill>
                  <a:prstClr val="black"/>
                </a:solidFill>
                <a:latin typeface="宋体" panose="02010600030101010101" pitchFamily="2" charset="-122"/>
                <a:ea typeface="宋体" panose="02010600030101010101" pitchFamily="2" charset="-122"/>
              </a:rPr>
              <a:t>令</a:t>
            </a:r>
            <a:r>
              <a:rPr lang="en-US" altLang="zh-CN" sz="2600" b="1" dirty="0">
                <a:solidFill>
                  <a:prstClr val="black"/>
                </a:solidFill>
                <a:latin typeface="宋体" panose="02010600030101010101" pitchFamily="2" charset="-122"/>
                <a:ea typeface="宋体" panose="02010600030101010101" pitchFamily="2" charset="-122"/>
              </a:rPr>
              <a:t>P</a:t>
            </a:r>
            <a:r>
              <a:rPr lang="zh-CN" altLang="en-US" sz="2600" b="1" dirty="0">
                <a:solidFill>
                  <a:prstClr val="black"/>
                </a:solidFill>
                <a:latin typeface="宋体" panose="02010600030101010101" pitchFamily="2" charset="-122"/>
                <a:ea typeface="宋体" panose="02010600030101010101" pitchFamily="2" charset="-122"/>
              </a:rPr>
              <a:t>：下雨了      </a:t>
            </a:r>
            <a:r>
              <a:rPr lang="en-US" altLang="zh-CN" sz="2600" b="1" dirty="0">
                <a:solidFill>
                  <a:prstClr val="black"/>
                </a:solidFill>
                <a:latin typeface="宋体" panose="02010600030101010101" pitchFamily="2" charset="-122"/>
                <a:ea typeface="宋体" panose="02010600030101010101" pitchFamily="2" charset="-122"/>
              </a:rPr>
              <a:t>Q</a:t>
            </a:r>
            <a:r>
              <a:rPr lang="zh-CN" altLang="en-US" sz="2600" b="1" dirty="0">
                <a:solidFill>
                  <a:prstClr val="black"/>
                </a:solidFill>
                <a:latin typeface="宋体" panose="02010600030101010101" pitchFamily="2" charset="-122"/>
                <a:ea typeface="宋体" panose="02010600030101010101" pitchFamily="2" charset="-122"/>
              </a:rPr>
              <a:t>：地湿了</a:t>
            </a:r>
            <a:endParaRPr lang="en-US" altLang="zh-CN" sz="2600" b="1" dirty="0">
              <a:solidFill>
                <a:prstClr val="black"/>
              </a:solidFill>
              <a:latin typeface="宋体" panose="02010600030101010101" pitchFamily="2" charset="-122"/>
              <a:ea typeface="宋体" panose="02010600030101010101" pitchFamily="2" charset="-122"/>
            </a:endParaRPr>
          </a:p>
          <a:p>
            <a:pPr marL="457200" indent="-457200" algn="ctr" fontAlgn="base">
              <a:spcBef>
                <a:spcPct val="50000"/>
              </a:spcBef>
              <a:spcAft>
                <a:spcPct val="0"/>
              </a:spcAft>
              <a:buFont typeface="Wingdings" panose="05000000000000000000" pitchFamily="2" charset="2"/>
              <a:buChar char="p"/>
            </a:pPr>
            <a:r>
              <a:rPr lang="en-US" altLang="zh-CN" sz="2600" b="1" dirty="0">
                <a:solidFill>
                  <a:prstClr val="black"/>
                </a:solidFill>
                <a:latin typeface="宋体" panose="02010600030101010101" pitchFamily="2" charset="-122"/>
                <a:ea typeface="宋体" panose="02010600030101010101" pitchFamily="2" charset="-122"/>
              </a:rPr>
              <a:t>P</a:t>
            </a:r>
            <a:r>
              <a:rPr lang="zh-CN" altLang="en-US" sz="2600" b="1" dirty="0">
                <a:solidFill>
                  <a:prstClr val="black"/>
                </a:solidFill>
                <a:latin typeface="宋体" panose="02010600030101010101" pitchFamily="2" charset="-122"/>
                <a:ea typeface="宋体" panose="02010600030101010101" pitchFamily="2" charset="-122"/>
              </a:rPr>
              <a:t>为</a:t>
            </a:r>
            <a:r>
              <a:rPr lang="en-US" altLang="zh-CN" sz="2600" b="1" dirty="0">
                <a:solidFill>
                  <a:prstClr val="black"/>
                </a:solidFill>
                <a:latin typeface="宋体" panose="02010600030101010101" pitchFamily="2" charset="-122"/>
                <a:ea typeface="宋体" panose="02010600030101010101" pitchFamily="2" charset="-122"/>
              </a:rPr>
              <a:t>T</a:t>
            </a:r>
            <a:r>
              <a:rPr lang="zh-CN" altLang="en-US" sz="2600" b="1" dirty="0">
                <a:solidFill>
                  <a:prstClr val="black"/>
                </a:solidFill>
                <a:latin typeface="宋体" panose="02010600030101010101" pitchFamily="2" charset="-122"/>
                <a:ea typeface="宋体" panose="02010600030101010101" pitchFamily="2" charset="-122"/>
              </a:rPr>
              <a:t>，</a:t>
            </a:r>
            <a:r>
              <a:rPr lang="en-US" altLang="zh-CN" sz="2600" b="1" dirty="0">
                <a:solidFill>
                  <a:prstClr val="black"/>
                </a:solidFill>
                <a:latin typeface="宋体" panose="02010600030101010101" pitchFamily="2" charset="-122"/>
                <a:ea typeface="宋体" panose="02010600030101010101" pitchFamily="2" charset="-122"/>
              </a:rPr>
              <a:t>Q</a:t>
            </a:r>
            <a:r>
              <a:rPr lang="zh-CN" altLang="en-US" sz="2600" b="1" dirty="0">
                <a:solidFill>
                  <a:prstClr val="black"/>
                </a:solidFill>
                <a:latin typeface="宋体" panose="02010600030101010101" pitchFamily="2" charset="-122"/>
                <a:ea typeface="宋体" panose="02010600030101010101" pitchFamily="2" charset="-122"/>
              </a:rPr>
              <a:t>为</a:t>
            </a:r>
            <a:r>
              <a:rPr lang="en-US" altLang="zh-CN" sz="2600" b="1" dirty="0">
                <a:solidFill>
                  <a:prstClr val="black"/>
                </a:solidFill>
                <a:latin typeface="宋体" panose="02010600030101010101" pitchFamily="2" charset="-122"/>
                <a:ea typeface="宋体" panose="02010600030101010101" pitchFamily="2" charset="-122"/>
              </a:rPr>
              <a:t>T</a:t>
            </a:r>
            <a:r>
              <a:rPr lang="zh-CN" altLang="en-US" sz="2600" b="1" dirty="0">
                <a:solidFill>
                  <a:prstClr val="black"/>
                </a:solidFill>
                <a:latin typeface="宋体" panose="02010600030101010101" pitchFamily="2" charset="-122"/>
                <a:ea typeface="宋体" panose="02010600030101010101" pitchFamily="2" charset="-122"/>
              </a:rPr>
              <a:t>，</a:t>
            </a:r>
            <a:r>
              <a:rPr lang="en-US" altLang="zh-CN" sz="2400" b="1" dirty="0">
                <a:solidFill>
                  <a:prstClr val="black"/>
                </a:solidFill>
                <a:latin typeface="宋体" panose="02010600030101010101" pitchFamily="2" charset="-122"/>
                <a:ea typeface="宋体" panose="02010600030101010101" pitchFamily="2" charset="-122"/>
              </a:rPr>
              <a:t>P</a:t>
            </a:r>
            <a:r>
              <a:rPr lang="en-US" altLang="en-US" sz="2400" b="1" dirty="0">
                <a:solidFill>
                  <a:prstClr val="black"/>
                </a:solidFill>
                <a:latin typeface="仿宋" panose="02010609060101010101" pitchFamily="49" charset="-122"/>
                <a:ea typeface="仿宋" panose="02010609060101010101" pitchFamily="49" charset="-122"/>
              </a:rPr>
              <a:t> → </a:t>
            </a:r>
            <a:r>
              <a:rPr lang="en-US" altLang="zh-CN" sz="2400" b="1" dirty="0">
                <a:solidFill>
                  <a:prstClr val="black"/>
                </a:solidFill>
                <a:latin typeface="宋体" panose="02010600030101010101" pitchFamily="2" charset="-122"/>
                <a:ea typeface="宋体" panose="02010600030101010101" pitchFamily="2" charset="-122"/>
              </a:rPr>
              <a:t>Q</a:t>
            </a:r>
            <a:r>
              <a:rPr lang="zh-CN" altLang="en-US" sz="2400" b="1" dirty="0">
                <a:solidFill>
                  <a:prstClr val="black"/>
                </a:solidFill>
                <a:latin typeface="宋体" panose="02010600030101010101" pitchFamily="2" charset="-122"/>
                <a:ea typeface="宋体" panose="02010600030101010101" pitchFamily="2" charset="-122"/>
              </a:rPr>
              <a:t>：下雨了，地湿了。</a:t>
            </a:r>
            <a:endParaRPr lang="en-US" altLang="zh-CN" sz="2400" b="1" dirty="0">
              <a:solidFill>
                <a:prstClr val="black"/>
              </a:solidFill>
              <a:latin typeface="宋体" panose="02010600030101010101" pitchFamily="2" charset="-122"/>
              <a:ea typeface="宋体" panose="02010600030101010101" pitchFamily="2" charset="-122"/>
            </a:endParaRPr>
          </a:p>
          <a:p>
            <a:pPr marL="457200" indent="-457200" algn="ctr" fontAlgn="base">
              <a:spcBef>
                <a:spcPct val="50000"/>
              </a:spcBef>
              <a:spcAft>
                <a:spcPct val="0"/>
              </a:spcAft>
              <a:buFont typeface="Wingdings" panose="05000000000000000000" pitchFamily="2" charset="2"/>
              <a:buChar char="p"/>
            </a:pPr>
            <a:r>
              <a:rPr lang="en-US" altLang="zh-CN" sz="2600" b="1" dirty="0">
                <a:solidFill>
                  <a:prstClr val="black"/>
                </a:solidFill>
                <a:latin typeface="宋体" panose="02010600030101010101" pitchFamily="2" charset="-122"/>
                <a:ea typeface="宋体" panose="02010600030101010101" pitchFamily="2" charset="-122"/>
              </a:rPr>
              <a:t>P</a:t>
            </a:r>
            <a:r>
              <a:rPr lang="zh-CN" altLang="en-US" sz="2600" b="1" dirty="0">
                <a:solidFill>
                  <a:prstClr val="black"/>
                </a:solidFill>
                <a:latin typeface="宋体" panose="02010600030101010101" pitchFamily="2" charset="-122"/>
                <a:ea typeface="宋体" panose="02010600030101010101" pitchFamily="2" charset="-122"/>
              </a:rPr>
              <a:t>为</a:t>
            </a:r>
            <a:r>
              <a:rPr lang="en-US" altLang="zh-CN" sz="2600" b="1" dirty="0">
                <a:solidFill>
                  <a:prstClr val="black"/>
                </a:solidFill>
                <a:latin typeface="宋体" panose="02010600030101010101" pitchFamily="2" charset="-122"/>
                <a:ea typeface="宋体" panose="02010600030101010101" pitchFamily="2" charset="-122"/>
              </a:rPr>
              <a:t>T</a:t>
            </a:r>
            <a:r>
              <a:rPr lang="zh-CN" altLang="en-US" sz="2600" b="1" dirty="0">
                <a:solidFill>
                  <a:prstClr val="black"/>
                </a:solidFill>
                <a:latin typeface="宋体" panose="02010600030101010101" pitchFamily="2" charset="-122"/>
                <a:ea typeface="宋体" panose="02010600030101010101" pitchFamily="2" charset="-122"/>
              </a:rPr>
              <a:t>，</a:t>
            </a:r>
            <a:r>
              <a:rPr lang="en-US" altLang="zh-CN" sz="2600" b="1" dirty="0">
                <a:solidFill>
                  <a:prstClr val="black"/>
                </a:solidFill>
                <a:latin typeface="宋体" panose="02010600030101010101" pitchFamily="2" charset="-122"/>
                <a:ea typeface="宋体" panose="02010600030101010101" pitchFamily="2" charset="-122"/>
              </a:rPr>
              <a:t>Q</a:t>
            </a:r>
            <a:r>
              <a:rPr lang="zh-CN" altLang="en-US" sz="2600" b="1" dirty="0">
                <a:solidFill>
                  <a:prstClr val="black"/>
                </a:solidFill>
                <a:latin typeface="宋体" panose="02010600030101010101" pitchFamily="2" charset="-122"/>
                <a:ea typeface="宋体" panose="02010600030101010101" pitchFamily="2" charset="-122"/>
              </a:rPr>
              <a:t>为</a:t>
            </a:r>
            <a:r>
              <a:rPr lang="en-US" altLang="zh-CN" sz="2600" b="1" dirty="0">
                <a:solidFill>
                  <a:prstClr val="black"/>
                </a:solidFill>
                <a:latin typeface="宋体" panose="02010600030101010101" pitchFamily="2" charset="-122"/>
                <a:ea typeface="宋体" panose="02010600030101010101" pitchFamily="2" charset="-122"/>
              </a:rPr>
              <a:t>F</a:t>
            </a:r>
            <a:r>
              <a:rPr lang="zh-CN" altLang="en-US" sz="2600" b="1" dirty="0">
                <a:solidFill>
                  <a:prstClr val="black"/>
                </a:solidFill>
                <a:latin typeface="宋体" panose="02010600030101010101" pitchFamily="2" charset="-122"/>
                <a:ea typeface="宋体" panose="02010600030101010101" pitchFamily="2" charset="-122"/>
              </a:rPr>
              <a:t>，</a:t>
            </a:r>
            <a:r>
              <a:rPr lang="en-US" altLang="zh-CN" sz="2400" b="1" dirty="0">
                <a:solidFill>
                  <a:prstClr val="black"/>
                </a:solidFill>
                <a:latin typeface="宋体" panose="02010600030101010101" pitchFamily="2" charset="-122"/>
                <a:ea typeface="宋体" panose="02010600030101010101" pitchFamily="2" charset="-122"/>
              </a:rPr>
              <a:t>P</a:t>
            </a:r>
            <a:r>
              <a:rPr lang="en-US" altLang="en-US" sz="2400" b="1" dirty="0">
                <a:solidFill>
                  <a:prstClr val="black"/>
                </a:solidFill>
                <a:latin typeface="仿宋" panose="02010609060101010101" pitchFamily="49" charset="-122"/>
                <a:ea typeface="仿宋" panose="02010609060101010101" pitchFamily="49" charset="-122"/>
              </a:rPr>
              <a:t> → </a:t>
            </a:r>
            <a:r>
              <a:rPr lang="en-US" altLang="zh-CN" sz="2400" b="1" dirty="0">
                <a:solidFill>
                  <a:prstClr val="black"/>
                </a:solidFill>
                <a:latin typeface="宋体" panose="02010600030101010101" pitchFamily="2" charset="-122"/>
                <a:ea typeface="宋体" panose="02010600030101010101" pitchFamily="2" charset="-122"/>
              </a:rPr>
              <a:t>Q</a:t>
            </a:r>
            <a:r>
              <a:rPr lang="zh-CN" altLang="en-US" sz="2400" b="1" dirty="0">
                <a:solidFill>
                  <a:prstClr val="black"/>
                </a:solidFill>
                <a:latin typeface="宋体" panose="02010600030101010101" pitchFamily="2" charset="-122"/>
                <a:ea typeface="宋体" panose="02010600030101010101" pitchFamily="2" charset="-122"/>
              </a:rPr>
              <a:t>：下雨了，地没湿。</a:t>
            </a:r>
            <a:endParaRPr lang="en-US" altLang="zh-CN" sz="2400" b="1" dirty="0">
              <a:solidFill>
                <a:prstClr val="black"/>
              </a:solidFill>
              <a:latin typeface="宋体" panose="02010600030101010101" pitchFamily="2" charset="-122"/>
              <a:ea typeface="宋体" panose="02010600030101010101" pitchFamily="2" charset="-122"/>
            </a:endParaRPr>
          </a:p>
          <a:p>
            <a:pPr marL="457200" indent="-457200" algn="ctr" fontAlgn="base">
              <a:spcBef>
                <a:spcPct val="50000"/>
              </a:spcBef>
              <a:spcAft>
                <a:spcPct val="0"/>
              </a:spcAft>
              <a:buFont typeface="Wingdings" panose="05000000000000000000" pitchFamily="2" charset="2"/>
              <a:buChar char="p"/>
            </a:pPr>
            <a:r>
              <a:rPr lang="en-US" altLang="zh-CN" sz="2600" b="1" dirty="0">
                <a:solidFill>
                  <a:prstClr val="black"/>
                </a:solidFill>
                <a:latin typeface="宋体" panose="02010600030101010101" pitchFamily="2" charset="-122"/>
                <a:ea typeface="宋体" panose="02010600030101010101" pitchFamily="2" charset="-122"/>
              </a:rPr>
              <a:t>P</a:t>
            </a:r>
            <a:r>
              <a:rPr lang="zh-CN" altLang="en-US" sz="2600" b="1" dirty="0">
                <a:solidFill>
                  <a:prstClr val="black"/>
                </a:solidFill>
                <a:latin typeface="宋体" panose="02010600030101010101" pitchFamily="2" charset="-122"/>
                <a:ea typeface="宋体" panose="02010600030101010101" pitchFamily="2" charset="-122"/>
              </a:rPr>
              <a:t>为</a:t>
            </a:r>
            <a:r>
              <a:rPr lang="en-US" altLang="zh-CN" sz="2600" b="1" dirty="0">
                <a:solidFill>
                  <a:prstClr val="black"/>
                </a:solidFill>
                <a:latin typeface="宋体" panose="02010600030101010101" pitchFamily="2" charset="-122"/>
                <a:ea typeface="宋体" panose="02010600030101010101" pitchFamily="2" charset="-122"/>
              </a:rPr>
              <a:t>F</a:t>
            </a:r>
            <a:r>
              <a:rPr lang="zh-CN" altLang="en-US" sz="2600" b="1" dirty="0">
                <a:solidFill>
                  <a:prstClr val="black"/>
                </a:solidFill>
                <a:latin typeface="宋体" panose="02010600030101010101" pitchFamily="2" charset="-122"/>
                <a:ea typeface="宋体" panose="02010600030101010101" pitchFamily="2" charset="-122"/>
              </a:rPr>
              <a:t>，</a:t>
            </a:r>
            <a:r>
              <a:rPr lang="en-US" altLang="zh-CN" sz="2600" b="1" dirty="0">
                <a:solidFill>
                  <a:prstClr val="black"/>
                </a:solidFill>
                <a:latin typeface="宋体" panose="02010600030101010101" pitchFamily="2" charset="-122"/>
                <a:ea typeface="宋体" panose="02010600030101010101" pitchFamily="2" charset="-122"/>
              </a:rPr>
              <a:t>Q</a:t>
            </a:r>
            <a:r>
              <a:rPr lang="zh-CN" altLang="en-US" sz="2600" b="1" dirty="0">
                <a:solidFill>
                  <a:prstClr val="black"/>
                </a:solidFill>
                <a:latin typeface="宋体" panose="02010600030101010101" pitchFamily="2" charset="-122"/>
                <a:ea typeface="宋体" panose="02010600030101010101" pitchFamily="2" charset="-122"/>
              </a:rPr>
              <a:t>为</a:t>
            </a:r>
            <a:r>
              <a:rPr lang="en-US" altLang="zh-CN" sz="2600" b="1" dirty="0">
                <a:solidFill>
                  <a:prstClr val="black"/>
                </a:solidFill>
                <a:latin typeface="宋体" panose="02010600030101010101" pitchFamily="2" charset="-122"/>
                <a:ea typeface="宋体" panose="02010600030101010101" pitchFamily="2" charset="-122"/>
              </a:rPr>
              <a:t>T</a:t>
            </a:r>
            <a:r>
              <a:rPr lang="zh-CN" altLang="en-US" sz="2600" b="1" dirty="0">
                <a:solidFill>
                  <a:prstClr val="black"/>
                </a:solidFill>
                <a:latin typeface="宋体" panose="02010600030101010101" pitchFamily="2" charset="-122"/>
                <a:ea typeface="宋体" panose="02010600030101010101" pitchFamily="2" charset="-122"/>
              </a:rPr>
              <a:t>，</a:t>
            </a:r>
            <a:r>
              <a:rPr lang="en-US" altLang="zh-CN" sz="2400" b="1" dirty="0">
                <a:solidFill>
                  <a:prstClr val="black"/>
                </a:solidFill>
                <a:latin typeface="宋体" panose="02010600030101010101" pitchFamily="2" charset="-122"/>
                <a:ea typeface="宋体" panose="02010600030101010101" pitchFamily="2" charset="-122"/>
              </a:rPr>
              <a:t>P</a:t>
            </a:r>
            <a:r>
              <a:rPr lang="en-US" altLang="en-US" sz="2400" b="1" dirty="0">
                <a:solidFill>
                  <a:prstClr val="black"/>
                </a:solidFill>
                <a:latin typeface="仿宋" panose="02010609060101010101" pitchFamily="49" charset="-122"/>
                <a:ea typeface="仿宋" panose="02010609060101010101" pitchFamily="49" charset="-122"/>
              </a:rPr>
              <a:t> → </a:t>
            </a:r>
            <a:r>
              <a:rPr lang="en-US" altLang="zh-CN" sz="2400" b="1" dirty="0">
                <a:solidFill>
                  <a:prstClr val="black"/>
                </a:solidFill>
                <a:latin typeface="宋体" panose="02010600030101010101" pitchFamily="2" charset="-122"/>
                <a:ea typeface="宋体" panose="02010600030101010101" pitchFamily="2" charset="-122"/>
              </a:rPr>
              <a:t>Q</a:t>
            </a:r>
            <a:r>
              <a:rPr lang="zh-CN" altLang="en-US" sz="2400" b="1" dirty="0">
                <a:solidFill>
                  <a:prstClr val="black"/>
                </a:solidFill>
                <a:latin typeface="宋体" panose="02010600030101010101" pitchFamily="2" charset="-122"/>
                <a:ea typeface="宋体" panose="02010600030101010101" pitchFamily="2" charset="-122"/>
              </a:rPr>
              <a:t>：没下雨，地湿了。</a:t>
            </a:r>
            <a:endParaRPr lang="en-US" altLang="zh-CN" sz="2400" b="1" dirty="0">
              <a:solidFill>
                <a:prstClr val="black"/>
              </a:solidFill>
              <a:latin typeface="宋体" panose="02010600030101010101" pitchFamily="2" charset="-122"/>
              <a:ea typeface="宋体" panose="02010600030101010101" pitchFamily="2" charset="-122"/>
            </a:endParaRPr>
          </a:p>
          <a:p>
            <a:pPr marL="457200" indent="-457200" algn="ctr" fontAlgn="base">
              <a:spcBef>
                <a:spcPct val="50000"/>
              </a:spcBef>
              <a:spcAft>
                <a:spcPct val="0"/>
              </a:spcAft>
              <a:buFont typeface="Wingdings" panose="05000000000000000000" pitchFamily="2" charset="2"/>
              <a:buChar char="p"/>
            </a:pPr>
            <a:r>
              <a:rPr lang="en-US" altLang="zh-CN" sz="2600" b="1" dirty="0">
                <a:solidFill>
                  <a:prstClr val="black"/>
                </a:solidFill>
                <a:latin typeface="宋体" panose="02010600030101010101" pitchFamily="2" charset="-122"/>
                <a:ea typeface="宋体" panose="02010600030101010101" pitchFamily="2" charset="-122"/>
              </a:rPr>
              <a:t>P</a:t>
            </a:r>
            <a:r>
              <a:rPr lang="zh-CN" altLang="en-US" sz="2600" b="1" dirty="0">
                <a:solidFill>
                  <a:prstClr val="black"/>
                </a:solidFill>
                <a:latin typeface="宋体" panose="02010600030101010101" pitchFamily="2" charset="-122"/>
                <a:ea typeface="宋体" panose="02010600030101010101" pitchFamily="2" charset="-122"/>
              </a:rPr>
              <a:t>为</a:t>
            </a:r>
            <a:r>
              <a:rPr lang="en-US" altLang="zh-CN" sz="2600" b="1" dirty="0">
                <a:solidFill>
                  <a:prstClr val="black"/>
                </a:solidFill>
                <a:latin typeface="宋体" panose="02010600030101010101" pitchFamily="2" charset="-122"/>
                <a:ea typeface="宋体" panose="02010600030101010101" pitchFamily="2" charset="-122"/>
              </a:rPr>
              <a:t>F</a:t>
            </a:r>
            <a:r>
              <a:rPr lang="zh-CN" altLang="en-US" sz="2600" b="1" dirty="0">
                <a:solidFill>
                  <a:prstClr val="black"/>
                </a:solidFill>
                <a:latin typeface="宋体" panose="02010600030101010101" pitchFamily="2" charset="-122"/>
                <a:ea typeface="宋体" panose="02010600030101010101" pitchFamily="2" charset="-122"/>
              </a:rPr>
              <a:t>，</a:t>
            </a:r>
            <a:r>
              <a:rPr lang="en-US" altLang="zh-CN" sz="2600" b="1" dirty="0">
                <a:solidFill>
                  <a:prstClr val="black"/>
                </a:solidFill>
                <a:latin typeface="宋体" panose="02010600030101010101" pitchFamily="2" charset="-122"/>
                <a:ea typeface="宋体" panose="02010600030101010101" pitchFamily="2" charset="-122"/>
              </a:rPr>
              <a:t>Q</a:t>
            </a:r>
            <a:r>
              <a:rPr lang="zh-CN" altLang="en-US" sz="2600" b="1" dirty="0">
                <a:solidFill>
                  <a:prstClr val="black"/>
                </a:solidFill>
                <a:latin typeface="宋体" panose="02010600030101010101" pitchFamily="2" charset="-122"/>
                <a:ea typeface="宋体" panose="02010600030101010101" pitchFamily="2" charset="-122"/>
              </a:rPr>
              <a:t>为</a:t>
            </a:r>
            <a:r>
              <a:rPr lang="en-US" altLang="zh-CN" sz="2600" b="1" dirty="0">
                <a:solidFill>
                  <a:prstClr val="black"/>
                </a:solidFill>
                <a:latin typeface="宋体" panose="02010600030101010101" pitchFamily="2" charset="-122"/>
                <a:ea typeface="宋体" panose="02010600030101010101" pitchFamily="2" charset="-122"/>
              </a:rPr>
              <a:t>F</a:t>
            </a:r>
            <a:r>
              <a:rPr lang="zh-CN" altLang="en-US" sz="2600" b="1" dirty="0">
                <a:solidFill>
                  <a:prstClr val="black"/>
                </a:solidFill>
                <a:latin typeface="宋体" panose="02010600030101010101" pitchFamily="2" charset="-122"/>
                <a:ea typeface="宋体" panose="02010600030101010101" pitchFamily="2" charset="-122"/>
              </a:rPr>
              <a:t>，</a:t>
            </a:r>
            <a:r>
              <a:rPr lang="en-US" altLang="zh-CN" sz="2400" b="1" dirty="0">
                <a:solidFill>
                  <a:prstClr val="black"/>
                </a:solidFill>
                <a:latin typeface="宋体" panose="02010600030101010101" pitchFamily="2" charset="-122"/>
                <a:ea typeface="宋体" panose="02010600030101010101" pitchFamily="2" charset="-122"/>
              </a:rPr>
              <a:t>P</a:t>
            </a:r>
            <a:r>
              <a:rPr lang="en-US" altLang="en-US" sz="2400" b="1" dirty="0">
                <a:solidFill>
                  <a:prstClr val="black"/>
                </a:solidFill>
                <a:latin typeface="仿宋" panose="02010609060101010101" pitchFamily="49" charset="-122"/>
                <a:ea typeface="仿宋" panose="02010609060101010101" pitchFamily="49" charset="-122"/>
              </a:rPr>
              <a:t> → </a:t>
            </a:r>
            <a:r>
              <a:rPr lang="en-US" altLang="zh-CN" sz="2400" b="1" dirty="0">
                <a:solidFill>
                  <a:prstClr val="black"/>
                </a:solidFill>
                <a:latin typeface="宋体" panose="02010600030101010101" pitchFamily="2" charset="-122"/>
                <a:ea typeface="宋体" panose="02010600030101010101" pitchFamily="2" charset="-122"/>
              </a:rPr>
              <a:t>Q</a:t>
            </a:r>
            <a:r>
              <a:rPr lang="zh-CN" altLang="en-US" sz="2400" b="1" dirty="0">
                <a:solidFill>
                  <a:prstClr val="black"/>
                </a:solidFill>
                <a:latin typeface="宋体" panose="02010600030101010101" pitchFamily="2" charset="-122"/>
                <a:ea typeface="宋体" panose="02010600030101010101" pitchFamily="2" charset="-122"/>
              </a:rPr>
              <a:t>：没下雨，地没湿。</a:t>
            </a:r>
            <a:endParaRPr lang="zh-CN" altLang="en-US" sz="2600" b="1" dirty="0">
              <a:solidFill>
                <a:prstClr val="black"/>
              </a:solidFill>
              <a:latin typeface="Arial" panose="020B0604020202020204" pitchFamily="34" charset="0"/>
              <a:ea typeface="宋体" panose="02010600030101010101" pitchFamily="2" charset="-122"/>
            </a:endParaRPr>
          </a:p>
        </p:txBody>
      </p:sp>
      <p:sp>
        <p:nvSpPr>
          <p:cNvPr id="7" name="Text Box 10"/>
          <p:cNvSpPr txBox="1">
            <a:spLocks noChangeArrowheads="1"/>
          </p:cNvSpPr>
          <p:nvPr/>
        </p:nvSpPr>
        <p:spPr bwMode="auto">
          <a:xfrm>
            <a:off x="9289474" y="2644962"/>
            <a:ext cx="637309" cy="523220"/>
          </a:xfrm>
          <a:prstGeom prst="rect">
            <a:avLst/>
          </a:prstGeom>
          <a:noFill/>
          <a:ln w="9525">
            <a:noFill/>
            <a:miter lim="800000"/>
          </a:ln>
        </p:spPr>
        <p:txBody>
          <a:bodyPr wrap="square">
            <a:spAutoFit/>
          </a:bodyPr>
          <a:lstStyle/>
          <a:p>
            <a:pPr algn="ctr" fontAlgn="base">
              <a:spcBef>
                <a:spcPct val="50000"/>
              </a:spcBef>
              <a:spcAft>
                <a:spcPct val="0"/>
              </a:spcAft>
            </a:pPr>
            <a:r>
              <a:rPr lang="en-US" altLang="zh-CN" sz="2800" b="1" dirty="0">
                <a:solidFill>
                  <a:srgbClr val="FF0000"/>
                </a:solidFill>
                <a:latin typeface="宋体" panose="02010600030101010101" pitchFamily="2" charset="-122"/>
                <a:ea typeface="宋体" panose="02010600030101010101" pitchFamily="2" charset="-122"/>
              </a:rPr>
              <a:t>T</a:t>
            </a:r>
            <a:endParaRPr lang="zh-CN" altLang="en-US" sz="2800" b="1" dirty="0">
              <a:solidFill>
                <a:srgbClr val="FF0000"/>
              </a:solidFill>
              <a:latin typeface="Arial" panose="020B0604020202020204" pitchFamily="34" charset="0"/>
              <a:ea typeface="宋体" panose="02010600030101010101" pitchFamily="2" charset="-122"/>
            </a:endParaRPr>
          </a:p>
        </p:txBody>
      </p:sp>
      <p:sp>
        <p:nvSpPr>
          <p:cNvPr id="8" name="Text Box 10"/>
          <p:cNvSpPr txBox="1">
            <a:spLocks noChangeArrowheads="1"/>
          </p:cNvSpPr>
          <p:nvPr/>
        </p:nvSpPr>
        <p:spPr bwMode="auto">
          <a:xfrm>
            <a:off x="9289473" y="3269853"/>
            <a:ext cx="637309" cy="523220"/>
          </a:xfrm>
          <a:prstGeom prst="rect">
            <a:avLst/>
          </a:prstGeom>
          <a:noFill/>
          <a:ln w="9525">
            <a:noFill/>
            <a:miter lim="800000"/>
          </a:ln>
        </p:spPr>
        <p:txBody>
          <a:bodyPr wrap="square">
            <a:spAutoFit/>
          </a:bodyPr>
          <a:lstStyle/>
          <a:p>
            <a:pPr algn="ctr" fontAlgn="base">
              <a:spcBef>
                <a:spcPct val="50000"/>
              </a:spcBef>
              <a:spcAft>
                <a:spcPct val="0"/>
              </a:spcAft>
            </a:pPr>
            <a:r>
              <a:rPr lang="en-US" altLang="zh-CN" sz="2800" b="1" dirty="0">
                <a:solidFill>
                  <a:srgbClr val="FF0000"/>
                </a:solidFill>
                <a:latin typeface="宋体" panose="02010600030101010101" pitchFamily="2" charset="-122"/>
                <a:ea typeface="宋体" panose="02010600030101010101" pitchFamily="2" charset="-122"/>
              </a:rPr>
              <a:t>F</a:t>
            </a:r>
            <a:endParaRPr lang="zh-CN" altLang="en-US" sz="2800" b="1" dirty="0">
              <a:solidFill>
                <a:srgbClr val="FF0000"/>
              </a:solidFill>
              <a:latin typeface="Arial" panose="020B0604020202020204" pitchFamily="34" charset="0"/>
              <a:ea typeface="宋体" panose="02010600030101010101" pitchFamily="2" charset="-122"/>
            </a:endParaRPr>
          </a:p>
        </p:txBody>
      </p:sp>
      <p:sp>
        <p:nvSpPr>
          <p:cNvPr id="10" name="Text Box 10"/>
          <p:cNvSpPr txBox="1">
            <a:spLocks noChangeArrowheads="1"/>
          </p:cNvSpPr>
          <p:nvPr/>
        </p:nvSpPr>
        <p:spPr bwMode="auto">
          <a:xfrm>
            <a:off x="9311409" y="3866160"/>
            <a:ext cx="637309" cy="523220"/>
          </a:xfrm>
          <a:prstGeom prst="rect">
            <a:avLst/>
          </a:prstGeom>
          <a:noFill/>
          <a:ln w="9525">
            <a:noFill/>
            <a:miter lim="800000"/>
          </a:ln>
        </p:spPr>
        <p:txBody>
          <a:bodyPr wrap="square">
            <a:spAutoFit/>
          </a:bodyPr>
          <a:lstStyle/>
          <a:p>
            <a:pPr algn="ctr" fontAlgn="base">
              <a:spcBef>
                <a:spcPct val="50000"/>
              </a:spcBef>
              <a:spcAft>
                <a:spcPct val="0"/>
              </a:spcAft>
            </a:pPr>
            <a:r>
              <a:rPr lang="en-US" altLang="zh-CN" sz="2800" b="1" dirty="0">
                <a:solidFill>
                  <a:srgbClr val="FF0000"/>
                </a:solidFill>
                <a:latin typeface="宋体" panose="02010600030101010101" pitchFamily="2" charset="-122"/>
                <a:ea typeface="宋体" panose="02010600030101010101" pitchFamily="2" charset="-122"/>
              </a:rPr>
              <a:t>T</a:t>
            </a:r>
            <a:endParaRPr lang="zh-CN" altLang="en-US" sz="2800" b="1" dirty="0">
              <a:solidFill>
                <a:srgbClr val="FF0000"/>
              </a:solidFill>
              <a:latin typeface="Arial" panose="020B0604020202020204" pitchFamily="34" charset="0"/>
              <a:ea typeface="宋体" panose="02010600030101010101" pitchFamily="2" charset="-122"/>
            </a:endParaRPr>
          </a:p>
        </p:txBody>
      </p:sp>
      <p:sp>
        <p:nvSpPr>
          <p:cNvPr id="11" name="Text Box 10"/>
          <p:cNvSpPr txBox="1">
            <a:spLocks noChangeArrowheads="1"/>
          </p:cNvSpPr>
          <p:nvPr/>
        </p:nvSpPr>
        <p:spPr bwMode="auto">
          <a:xfrm>
            <a:off x="9311408" y="4444501"/>
            <a:ext cx="637309" cy="523220"/>
          </a:xfrm>
          <a:prstGeom prst="rect">
            <a:avLst/>
          </a:prstGeom>
          <a:noFill/>
          <a:ln w="9525">
            <a:noFill/>
            <a:miter lim="800000"/>
          </a:ln>
        </p:spPr>
        <p:txBody>
          <a:bodyPr wrap="square">
            <a:spAutoFit/>
          </a:bodyPr>
          <a:lstStyle/>
          <a:p>
            <a:pPr algn="ctr" fontAlgn="base">
              <a:spcBef>
                <a:spcPct val="50000"/>
              </a:spcBef>
              <a:spcAft>
                <a:spcPct val="0"/>
              </a:spcAft>
            </a:pPr>
            <a:r>
              <a:rPr lang="en-US" altLang="zh-CN" sz="2800" b="1" dirty="0">
                <a:solidFill>
                  <a:srgbClr val="FF0000"/>
                </a:solidFill>
                <a:latin typeface="宋体" panose="02010600030101010101" pitchFamily="2" charset="-122"/>
                <a:ea typeface="宋体" panose="02010600030101010101" pitchFamily="2" charset="-122"/>
              </a:rPr>
              <a:t>T</a:t>
            </a:r>
            <a:endParaRPr lang="zh-CN" altLang="en-US" sz="2800" b="1" dirty="0">
              <a:solidFill>
                <a:srgbClr val="FF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9664137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3074" name="组合 7"/>
          <p:cNvGrpSpPr/>
          <p:nvPr/>
        </p:nvGrpSpPr>
        <p:grpSpPr>
          <a:xfrm>
            <a:off x="4525964" y="6045200"/>
            <a:ext cx="6142037" cy="812800"/>
            <a:chOff x="4001597" y="5613400"/>
            <a:chExt cx="8190403" cy="1244600"/>
          </a:xfrm>
        </p:grpSpPr>
        <p:sp>
          <p:nvSpPr>
            <p:cNvPr id="9" name="任意多边形: 形状 8"/>
            <p:cNvSpPr/>
            <p:nvPr>
              <p:custDataLst>
                <p:tags r:id="rId2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2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06213"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440</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6214" name="Rectangle 2"/>
          <p:cNvSpPr>
            <a:spLocks noGrp="1" noChangeArrowheads="1"/>
          </p:cNvSpPr>
          <p:nvPr>
            <p:ph type="title" idx="4294967295"/>
          </p:nvPr>
        </p:nvSpPr>
        <p:spPr>
          <a:xfrm>
            <a:off x="1524000" y="-26987"/>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5.3.1  回溯策略</a:t>
            </a:r>
          </a:p>
        </p:txBody>
      </p:sp>
      <p:sp>
        <p:nvSpPr>
          <p:cNvPr id="643077" name="Rectangle 3"/>
          <p:cNvSpPr/>
          <p:nvPr>
            <p:custDataLst>
              <p:tags r:id="rId2"/>
            </p:custDataLst>
          </p:nvPr>
        </p:nvSpPr>
        <p:spPr>
          <a:xfrm>
            <a:off x="1524001" y="2277547"/>
            <a:ext cx="184731" cy="369332"/>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aphicFrame>
        <p:nvGraphicFramePr>
          <p:cNvPr id="643078" name="Object 4"/>
          <p:cNvGraphicFramePr/>
          <p:nvPr/>
        </p:nvGraphicFramePr>
        <p:xfrm>
          <a:off x="2495551" y="1435101"/>
          <a:ext cx="7129463" cy="3529013"/>
        </p:xfrm>
        <a:graphic>
          <a:graphicData uri="http://schemas.openxmlformats.org/presentationml/2006/ole">
            <mc:AlternateContent xmlns:mc="http://schemas.openxmlformats.org/markup-compatibility/2006">
              <mc:Choice xmlns:v="urn:schemas-microsoft-com:vml" Requires="v">
                <p:oleObj r:id="rId28" imgW="4071620" imgH="2138045" progId="Visio.Drawing.11">
                  <p:embed/>
                </p:oleObj>
              </mc:Choice>
              <mc:Fallback>
                <p:oleObj r:id="rId28" imgW="4071620" imgH="2138045" progId="Visio.Drawing.11">
                  <p:embed/>
                  <p:pic>
                    <p:nvPicPr>
                      <p:cNvPr id="643078" name="Object 4"/>
                      <p:cNvPicPr/>
                      <p:nvPr/>
                    </p:nvPicPr>
                    <p:blipFill>
                      <a:blip r:embed="rId29"/>
                      <a:stretch>
                        <a:fillRect/>
                      </a:stretch>
                    </p:blipFill>
                    <p:spPr>
                      <a:xfrm>
                        <a:off x="2495551" y="1435101"/>
                        <a:ext cx="7129463" cy="3529013"/>
                      </a:xfrm>
                      <a:prstGeom prst="rect">
                        <a:avLst/>
                      </a:prstGeom>
                      <a:noFill/>
                      <a:ln w="38100">
                        <a:noFill/>
                        <a:miter/>
                      </a:ln>
                    </p:spPr>
                  </p:pic>
                </p:oleObj>
              </mc:Fallback>
            </mc:AlternateContent>
          </a:graphicData>
        </a:graphic>
      </p:graphicFrame>
      <p:sp>
        <p:nvSpPr>
          <p:cNvPr id="643079" name="Rectangle 5"/>
          <p:cNvSpPr/>
          <p:nvPr>
            <p:custDataLst>
              <p:tags r:id="rId3"/>
            </p:custDataLst>
          </p:nvPr>
        </p:nvSpPr>
        <p:spPr>
          <a:xfrm>
            <a:off x="4810488" y="5362417"/>
            <a:ext cx="2518638" cy="492443"/>
          </a:xfrm>
          <a:prstGeom prst="rect">
            <a:avLst/>
          </a:prstGeom>
          <a:noFill/>
          <a:ln w="9525">
            <a:noFill/>
          </a:ln>
        </p:spPr>
        <p:txBody>
          <a:bodyPr wrap="none" anchor="ctr" anchorCtr="0">
            <a:spAutoFit/>
          </a:bodyPr>
          <a:lstStyle/>
          <a:p>
            <a:pPr algn="ctr" eaLnBrk="1" hangingPunct="1"/>
            <a:r>
              <a:rPr lang="en-US" altLang="en-US" sz="2600" b="1" dirty="0">
                <a:solidFill>
                  <a:srgbClr val="000000"/>
                </a:solidFill>
                <a:latin typeface="微软雅黑" panose="020B0503020204020204" pitchFamily="34" charset="-122"/>
                <a:ea typeface="微软雅黑" panose="020B0503020204020204" pitchFamily="34" charset="-122"/>
              </a:rPr>
              <a:t>回溯搜索示意图</a:t>
            </a:r>
          </a:p>
        </p:txBody>
      </p:sp>
      <p:sp>
        <p:nvSpPr>
          <p:cNvPr id="94214" name="Line 6"/>
          <p:cNvSpPr/>
          <p:nvPr>
            <p:custDataLst>
              <p:tags r:id="rId4"/>
            </p:custDataLst>
          </p:nvPr>
        </p:nvSpPr>
        <p:spPr>
          <a:xfrm flipH="1">
            <a:off x="4511675" y="1866900"/>
            <a:ext cx="647700" cy="647700"/>
          </a:xfrm>
          <a:prstGeom prst="line">
            <a:avLst/>
          </a:prstGeom>
          <a:ln w="57150" cap="flat" cmpd="sng">
            <a:solidFill>
              <a:schemeClr val="accent2"/>
            </a:solidFill>
            <a:prstDash val="dash"/>
            <a:headEnd type="none" w="med" len="med"/>
            <a:tailEnd type="triangle" w="med" len="med"/>
          </a:ln>
        </p:spPr>
      </p:sp>
      <p:sp>
        <p:nvSpPr>
          <p:cNvPr id="94215" name="Line 7"/>
          <p:cNvSpPr/>
          <p:nvPr>
            <p:custDataLst>
              <p:tags r:id="rId5"/>
            </p:custDataLst>
          </p:nvPr>
        </p:nvSpPr>
        <p:spPr>
          <a:xfrm>
            <a:off x="3792538" y="4027489"/>
            <a:ext cx="431800" cy="719137"/>
          </a:xfrm>
          <a:prstGeom prst="line">
            <a:avLst/>
          </a:prstGeom>
          <a:ln w="57150" cap="flat" cmpd="sng">
            <a:solidFill>
              <a:schemeClr val="accent2"/>
            </a:solidFill>
            <a:prstDash val="dash"/>
            <a:headEnd type="none" w="med" len="med"/>
            <a:tailEnd type="triangle" w="med" len="med"/>
          </a:ln>
        </p:spPr>
      </p:sp>
      <p:sp>
        <p:nvSpPr>
          <p:cNvPr id="94216" name="Line 8"/>
          <p:cNvSpPr/>
          <p:nvPr>
            <p:custDataLst>
              <p:tags r:id="rId6"/>
            </p:custDataLst>
          </p:nvPr>
        </p:nvSpPr>
        <p:spPr>
          <a:xfrm flipH="1" flipV="1">
            <a:off x="4079876" y="3738564"/>
            <a:ext cx="720725" cy="720725"/>
          </a:xfrm>
          <a:prstGeom prst="line">
            <a:avLst/>
          </a:prstGeom>
          <a:ln w="57150" cap="flat" cmpd="sng">
            <a:solidFill>
              <a:schemeClr val="accent2"/>
            </a:solidFill>
            <a:prstDash val="dash"/>
            <a:headEnd type="none" w="med" len="med"/>
            <a:tailEnd type="triangle" w="med" len="med"/>
          </a:ln>
        </p:spPr>
      </p:sp>
      <p:sp>
        <p:nvSpPr>
          <p:cNvPr id="94217" name="Line 9"/>
          <p:cNvSpPr/>
          <p:nvPr>
            <p:custDataLst>
              <p:tags r:id="rId7"/>
            </p:custDataLst>
          </p:nvPr>
        </p:nvSpPr>
        <p:spPr>
          <a:xfrm>
            <a:off x="4656138" y="3378200"/>
            <a:ext cx="647700" cy="649288"/>
          </a:xfrm>
          <a:prstGeom prst="line">
            <a:avLst/>
          </a:prstGeom>
          <a:ln w="57150" cap="flat" cmpd="sng">
            <a:solidFill>
              <a:schemeClr val="accent2"/>
            </a:solidFill>
            <a:prstDash val="dash"/>
            <a:headEnd type="none" w="med" len="med"/>
            <a:tailEnd type="triangle" w="med" len="med"/>
          </a:ln>
        </p:spPr>
      </p:sp>
      <p:sp>
        <p:nvSpPr>
          <p:cNvPr id="94218" name="Line 10"/>
          <p:cNvSpPr/>
          <p:nvPr>
            <p:custDataLst>
              <p:tags r:id="rId8"/>
            </p:custDataLst>
          </p:nvPr>
        </p:nvSpPr>
        <p:spPr>
          <a:xfrm flipH="1" flipV="1">
            <a:off x="5808663" y="3810001"/>
            <a:ext cx="792162" cy="720725"/>
          </a:xfrm>
          <a:prstGeom prst="line">
            <a:avLst/>
          </a:prstGeom>
          <a:ln w="57150" cap="flat" cmpd="sng">
            <a:solidFill>
              <a:schemeClr val="accent2"/>
            </a:solidFill>
            <a:prstDash val="dash"/>
            <a:headEnd type="none" w="med" len="med"/>
            <a:tailEnd type="triangle" w="med" len="med"/>
          </a:ln>
        </p:spPr>
      </p:sp>
      <p:sp>
        <p:nvSpPr>
          <p:cNvPr id="94219" name="Line 11"/>
          <p:cNvSpPr/>
          <p:nvPr>
            <p:custDataLst>
              <p:tags r:id="rId9"/>
            </p:custDataLst>
          </p:nvPr>
        </p:nvSpPr>
        <p:spPr>
          <a:xfrm flipV="1">
            <a:off x="5808663" y="3235326"/>
            <a:ext cx="431800" cy="574675"/>
          </a:xfrm>
          <a:prstGeom prst="line">
            <a:avLst/>
          </a:prstGeom>
          <a:ln w="57150" cap="flat" cmpd="sng">
            <a:solidFill>
              <a:schemeClr val="accent2"/>
            </a:solidFill>
            <a:prstDash val="dash"/>
            <a:headEnd type="none" w="med" len="med"/>
            <a:tailEnd type="triangle" w="med" len="med"/>
          </a:ln>
        </p:spPr>
      </p:sp>
      <p:sp>
        <p:nvSpPr>
          <p:cNvPr id="94220" name="Line 12"/>
          <p:cNvSpPr/>
          <p:nvPr>
            <p:custDataLst>
              <p:tags r:id="rId10"/>
            </p:custDataLst>
          </p:nvPr>
        </p:nvSpPr>
        <p:spPr>
          <a:xfrm>
            <a:off x="6311900" y="3235325"/>
            <a:ext cx="0" cy="647700"/>
          </a:xfrm>
          <a:prstGeom prst="line">
            <a:avLst/>
          </a:prstGeom>
          <a:ln w="57150" cap="flat" cmpd="sng">
            <a:solidFill>
              <a:schemeClr val="accent2"/>
            </a:solidFill>
            <a:prstDash val="dash"/>
            <a:headEnd type="none" w="med" len="med"/>
            <a:tailEnd type="triangle" w="med" len="med"/>
          </a:ln>
        </p:spPr>
      </p:sp>
      <p:sp>
        <p:nvSpPr>
          <p:cNvPr id="94221" name="Line 13"/>
          <p:cNvSpPr/>
          <p:nvPr>
            <p:custDataLst>
              <p:tags r:id="rId11"/>
            </p:custDataLst>
          </p:nvPr>
        </p:nvSpPr>
        <p:spPr>
          <a:xfrm flipH="1" flipV="1">
            <a:off x="6743701" y="3306764"/>
            <a:ext cx="360363" cy="720725"/>
          </a:xfrm>
          <a:prstGeom prst="line">
            <a:avLst/>
          </a:prstGeom>
          <a:ln w="57150" cap="flat" cmpd="sng">
            <a:solidFill>
              <a:schemeClr val="accent2"/>
            </a:solidFill>
            <a:prstDash val="dash"/>
            <a:headEnd type="none" w="med" len="med"/>
            <a:tailEnd type="triangle" w="med" len="med"/>
          </a:ln>
        </p:spPr>
      </p:sp>
      <p:sp>
        <p:nvSpPr>
          <p:cNvPr id="94222" name="Line 14"/>
          <p:cNvSpPr/>
          <p:nvPr>
            <p:custDataLst>
              <p:tags r:id="rId12"/>
            </p:custDataLst>
          </p:nvPr>
        </p:nvSpPr>
        <p:spPr>
          <a:xfrm flipH="1" flipV="1">
            <a:off x="6743701" y="2801939"/>
            <a:ext cx="1368425" cy="865187"/>
          </a:xfrm>
          <a:prstGeom prst="line">
            <a:avLst/>
          </a:prstGeom>
          <a:ln w="57150" cap="flat" cmpd="sng">
            <a:solidFill>
              <a:schemeClr val="accent2"/>
            </a:solidFill>
            <a:prstDash val="dash"/>
            <a:headEnd type="none" w="med" len="med"/>
            <a:tailEnd type="triangle" w="med" len="med"/>
          </a:ln>
        </p:spPr>
      </p:sp>
      <p:sp>
        <p:nvSpPr>
          <p:cNvPr id="94223" name="Line 15"/>
          <p:cNvSpPr/>
          <p:nvPr>
            <p:custDataLst>
              <p:tags r:id="rId13"/>
            </p:custDataLst>
          </p:nvPr>
        </p:nvSpPr>
        <p:spPr>
          <a:xfrm flipH="1" flipV="1">
            <a:off x="6096001" y="2227264"/>
            <a:ext cx="576263" cy="503237"/>
          </a:xfrm>
          <a:prstGeom prst="line">
            <a:avLst/>
          </a:prstGeom>
          <a:ln w="57150" cap="flat" cmpd="sng">
            <a:solidFill>
              <a:schemeClr val="accent2"/>
            </a:solidFill>
            <a:prstDash val="dash"/>
            <a:headEnd type="none" w="med" len="med"/>
            <a:tailEnd type="triangle" w="med" len="med"/>
          </a:ln>
        </p:spPr>
      </p:sp>
      <p:sp>
        <p:nvSpPr>
          <p:cNvPr id="94224" name="Line 16"/>
          <p:cNvSpPr/>
          <p:nvPr>
            <p:custDataLst>
              <p:tags r:id="rId14"/>
            </p:custDataLst>
          </p:nvPr>
        </p:nvSpPr>
        <p:spPr>
          <a:xfrm>
            <a:off x="6456364" y="2227263"/>
            <a:ext cx="2376487" cy="863600"/>
          </a:xfrm>
          <a:prstGeom prst="line">
            <a:avLst/>
          </a:prstGeom>
          <a:ln w="57150" cap="flat" cmpd="sng">
            <a:solidFill>
              <a:schemeClr val="accent2"/>
            </a:solidFill>
            <a:prstDash val="dash"/>
            <a:headEnd type="none" w="med" len="med"/>
            <a:tailEnd type="triangle" w="med" len="med"/>
          </a:ln>
        </p:spPr>
      </p:sp>
      <p:sp>
        <p:nvSpPr>
          <p:cNvPr id="94225" name="Line 17"/>
          <p:cNvSpPr/>
          <p:nvPr>
            <p:custDataLst>
              <p:tags r:id="rId15"/>
            </p:custDataLst>
          </p:nvPr>
        </p:nvSpPr>
        <p:spPr>
          <a:xfrm>
            <a:off x="5375276" y="4098925"/>
            <a:ext cx="720725" cy="647700"/>
          </a:xfrm>
          <a:prstGeom prst="line">
            <a:avLst/>
          </a:prstGeom>
          <a:ln w="57150" cap="flat" cmpd="sng">
            <a:solidFill>
              <a:schemeClr val="accent2"/>
            </a:solidFill>
            <a:prstDash val="dash"/>
            <a:headEnd type="none" w="med" len="med"/>
            <a:tailEnd type="triangle" w="med" len="med"/>
          </a:ln>
        </p:spPr>
      </p:sp>
      <p:sp>
        <p:nvSpPr>
          <p:cNvPr id="94226" name="Line 18"/>
          <p:cNvSpPr/>
          <p:nvPr>
            <p:custDataLst>
              <p:tags r:id="rId16"/>
            </p:custDataLst>
          </p:nvPr>
        </p:nvSpPr>
        <p:spPr>
          <a:xfrm flipH="1" flipV="1">
            <a:off x="5016500" y="2874963"/>
            <a:ext cx="431800" cy="360362"/>
          </a:xfrm>
          <a:prstGeom prst="line">
            <a:avLst/>
          </a:prstGeom>
          <a:ln w="57150" cap="flat" cmpd="sng">
            <a:solidFill>
              <a:schemeClr val="accent2"/>
            </a:solidFill>
            <a:prstDash val="dash"/>
            <a:headEnd type="none" w="med" len="med"/>
            <a:tailEnd type="triangle" w="med" len="med"/>
          </a:ln>
        </p:spPr>
      </p:sp>
      <p:sp>
        <p:nvSpPr>
          <p:cNvPr id="94227" name="Line 19"/>
          <p:cNvSpPr/>
          <p:nvPr>
            <p:custDataLst>
              <p:tags r:id="rId17"/>
            </p:custDataLst>
          </p:nvPr>
        </p:nvSpPr>
        <p:spPr>
          <a:xfrm flipH="1">
            <a:off x="2566989" y="3667125"/>
            <a:ext cx="720725" cy="647700"/>
          </a:xfrm>
          <a:prstGeom prst="line">
            <a:avLst/>
          </a:prstGeom>
          <a:ln w="57150" cap="flat" cmpd="sng">
            <a:solidFill>
              <a:schemeClr val="accent2"/>
            </a:solidFill>
            <a:prstDash val="dash"/>
            <a:headEnd type="none" w="med" len="med"/>
            <a:tailEnd type="triangle" w="med" len="med"/>
          </a:ln>
        </p:spPr>
      </p:sp>
      <p:sp>
        <p:nvSpPr>
          <p:cNvPr id="94228" name="Line 20"/>
          <p:cNvSpPr/>
          <p:nvPr>
            <p:custDataLst>
              <p:tags r:id="rId18"/>
            </p:custDataLst>
          </p:nvPr>
        </p:nvSpPr>
        <p:spPr>
          <a:xfrm flipV="1">
            <a:off x="3000376" y="4170364"/>
            <a:ext cx="574675" cy="504825"/>
          </a:xfrm>
          <a:prstGeom prst="line">
            <a:avLst/>
          </a:prstGeom>
          <a:ln w="57150" cap="flat" cmpd="sng">
            <a:solidFill>
              <a:schemeClr val="accent2"/>
            </a:solidFill>
            <a:prstDash val="dash"/>
            <a:headEnd type="none" w="med" len="med"/>
            <a:tailEnd type="triangle" w="med" len="med"/>
          </a:ln>
        </p:spPr>
      </p:sp>
      <p:sp>
        <p:nvSpPr>
          <p:cNvPr id="94229" name="Line 21"/>
          <p:cNvSpPr/>
          <p:nvPr>
            <p:custDataLst>
              <p:tags r:id="rId19"/>
            </p:custDataLst>
          </p:nvPr>
        </p:nvSpPr>
        <p:spPr>
          <a:xfrm flipH="1">
            <a:off x="3575050" y="2801938"/>
            <a:ext cx="649288" cy="576262"/>
          </a:xfrm>
          <a:prstGeom prst="line">
            <a:avLst/>
          </a:prstGeom>
          <a:ln w="57150" cap="flat" cmpd="sng">
            <a:solidFill>
              <a:schemeClr val="accent2"/>
            </a:solidFill>
            <a:prstDash val="dash"/>
            <a:headEnd type="none" w="med" len="med"/>
            <a:tailEnd type="triangle" w="med" len="med"/>
          </a:ln>
        </p:spPr>
      </p:sp>
      <p:sp>
        <p:nvSpPr>
          <p:cNvPr id="94230" name="Line 22"/>
          <p:cNvSpPr/>
          <p:nvPr>
            <p:custDataLst>
              <p:tags r:id="rId20"/>
            </p:custDataLst>
          </p:nvPr>
        </p:nvSpPr>
        <p:spPr>
          <a:xfrm flipV="1">
            <a:off x="4079875" y="3235325"/>
            <a:ext cx="431800" cy="431800"/>
          </a:xfrm>
          <a:prstGeom prst="line">
            <a:avLst/>
          </a:prstGeom>
          <a:ln w="57150" cap="flat" cmpd="sng">
            <a:solidFill>
              <a:schemeClr val="accent2"/>
            </a:solidFill>
            <a:prstDash val="dash"/>
            <a:headEnd type="none" w="med" len="med"/>
            <a:tailEnd type="triangle" w="med" len="med"/>
          </a:ln>
        </p:spPr>
      </p:sp>
      <p:sp>
        <p:nvSpPr>
          <p:cNvPr id="94231" name="Line 23"/>
          <p:cNvSpPr/>
          <p:nvPr>
            <p:custDataLst>
              <p:tags r:id="rId21"/>
            </p:custDataLst>
          </p:nvPr>
        </p:nvSpPr>
        <p:spPr>
          <a:xfrm flipV="1">
            <a:off x="5016500" y="2227263"/>
            <a:ext cx="503238" cy="431800"/>
          </a:xfrm>
          <a:prstGeom prst="line">
            <a:avLst/>
          </a:prstGeom>
          <a:ln w="57150" cap="flat" cmpd="sng">
            <a:solidFill>
              <a:schemeClr val="accent2"/>
            </a:solidFill>
            <a:prstDash val="dash"/>
            <a:headEnd type="none" w="med" len="med"/>
            <a:tailEnd type="triangle" w="med" len="med"/>
          </a:ln>
        </p:spPr>
      </p:sp>
      <p:sp>
        <p:nvSpPr>
          <p:cNvPr id="94232" name="Line 24"/>
          <p:cNvSpPr/>
          <p:nvPr>
            <p:custDataLst>
              <p:tags r:id="rId22"/>
            </p:custDataLst>
          </p:nvPr>
        </p:nvSpPr>
        <p:spPr>
          <a:xfrm flipH="1">
            <a:off x="5664201" y="2946401"/>
            <a:ext cx="360363" cy="288925"/>
          </a:xfrm>
          <a:prstGeom prst="line">
            <a:avLst/>
          </a:prstGeom>
          <a:ln w="57150" cap="flat" cmpd="sng">
            <a:solidFill>
              <a:schemeClr val="accent2"/>
            </a:solidFill>
            <a:prstDash val="dash"/>
            <a:headEnd type="none" w="med" len="med"/>
            <a:tailEnd type="triangle" w="med" len="med"/>
          </a:ln>
        </p:spPr>
      </p:sp>
      <p:sp>
        <p:nvSpPr>
          <p:cNvPr id="94233" name="Line 25"/>
          <p:cNvSpPr/>
          <p:nvPr>
            <p:custDataLst>
              <p:tags r:id="rId23"/>
            </p:custDataLst>
          </p:nvPr>
        </p:nvSpPr>
        <p:spPr>
          <a:xfrm>
            <a:off x="7104063" y="3522663"/>
            <a:ext cx="863600" cy="431800"/>
          </a:xfrm>
          <a:prstGeom prst="line">
            <a:avLst/>
          </a:prstGeom>
          <a:ln w="57150" cap="flat" cmpd="sng">
            <a:solidFill>
              <a:schemeClr val="accent2"/>
            </a:solidFill>
            <a:prstDash val="dash"/>
            <a:headEnd type="none" w="med" len="med"/>
            <a:tailEnd type="triangle" w="med" len="med"/>
          </a:ln>
        </p:spPr>
      </p:sp>
      <p:sp>
        <p:nvSpPr>
          <p:cNvPr id="94234" name="Line 26"/>
          <p:cNvSpPr/>
          <p:nvPr>
            <p:custDataLst>
              <p:tags r:id="rId24"/>
            </p:custDataLst>
          </p:nvPr>
        </p:nvSpPr>
        <p:spPr>
          <a:xfrm>
            <a:off x="5664200" y="2370138"/>
            <a:ext cx="431800" cy="360362"/>
          </a:xfrm>
          <a:prstGeom prst="line">
            <a:avLst/>
          </a:prstGeom>
          <a:ln w="57150" cap="flat" cmpd="sng">
            <a:solidFill>
              <a:schemeClr val="accent2"/>
            </a:solidFill>
            <a:prstDash val="dash"/>
            <a:headEnd type="none" w="med" len="med"/>
            <a:tailEnd type="triangle" w="med" len="med"/>
          </a:ln>
        </p:spPr>
      </p:sp>
    </p:spTree>
    <p:custDataLst>
      <p:tags r:id="rId1"/>
    </p:custDataLst>
    <p:extLst>
      <p:ext uri="{BB962C8B-B14F-4D97-AF65-F5344CB8AC3E}">
        <p14:creationId xmlns:p14="http://schemas.microsoft.com/office/powerpoint/2010/main" val="16278448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94214"/>
                                        </p:tgtEl>
                                        <p:attrNameLst>
                                          <p:attrName>style.visibility</p:attrName>
                                        </p:attrNameLst>
                                      </p:cBhvr>
                                      <p:to>
                                        <p:strVal val="visible"/>
                                      </p:to>
                                    </p:set>
                                    <p:anim calcmode="lin" valueType="num">
                                      <p:cBhvr>
                                        <p:cTn id="7" dur="500" fill="hold"/>
                                        <p:tgtEl>
                                          <p:spTgt spid="94214"/>
                                        </p:tgtEl>
                                        <p:attrNameLst>
                                          <p:attrName>ppt_x</p:attrName>
                                        </p:attrNameLst>
                                      </p:cBhvr>
                                      <p:tavLst>
                                        <p:tav tm="0">
                                          <p:val>
                                            <p:strVal val="#ppt_x"/>
                                          </p:val>
                                        </p:tav>
                                        <p:tav tm="100000">
                                          <p:val>
                                            <p:strVal val="#ppt_x"/>
                                          </p:val>
                                        </p:tav>
                                      </p:tavLst>
                                    </p:anim>
                                    <p:anim calcmode="lin" valueType="num">
                                      <p:cBhvr>
                                        <p:cTn id="8" dur="500" fill="hold"/>
                                        <p:tgtEl>
                                          <p:spTgt spid="94214"/>
                                        </p:tgtEl>
                                        <p:attrNameLst>
                                          <p:attrName>ppt_y</p:attrName>
                                        </p:attrNameLst>
                                      </p:cBhvr>
                                      <p:tavLst>
                                        <p:tav tm="0">
                                          <p:val>
                                            <p:strVal val="#ppt_y-#ppt_h/2"/>
                                          </p:val>
                                        </p:tav>
                                        <p:tav tm="100000">
                                          <p:val>
                                            <p:strVal val="#ppt_y"/>
                                          </p:val>
                                        </p:tav>
                                      </p:tavLst>
                                    </p:anim>
                                    <p:anim calcmode="lin" valueType="num">
                                      <p:cBhvr>
                                        <p:cTn id="9" dur="500" fill="hold"/>
                                        <p:tgtEl>
                                          <p:spTgt spid="94214"/>
                                        </p:tgtEl>
                                        <p:attrNameLst>
                                          <p:attrName>ppt_w</p:attrName>
                                        </p:attrNameLst>
                                      </p:cBhvr>
                                      <p:tavLst>
                                        <p:tav tm="0">
                                          <p:val>
                                            <p:strVal val="#ppt_w"/>
                                          </p:val>
                                        </p:tav>
                                        <p:tav tm="100000">
                                          <p:val>
                                            <p:strVal val="#ppt_w"/>
                                          </p:val>
                                        </p:tav>
                                      </p:tavLst>
                                    </p:anim>
                                    <p:anim calcmode="lin" valueType="num">
                                      <p:cBhvr>
                                        <p:cTn id="10" dur="500" fill="hold"/>
                                        <p:tgtEl>
                                          <p:spTgt spid="9421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94229"/>
                                        </p:tgtEl>
                                        <p:attrNameLst>
                                          <p:attrName>style.visibility</p:attrName>
                                        </p:attrNameLst>
                                      </p:cBhvr>
                                      <p:to>
                                        <p:strVal val="visible"/>
                                      </p:to>
                                    </p:set>
                                    <p:anim calcmode="lin" valueType="num">
                                      <p:cBhvr>
                                        <p:cTn id="15" dur="500" fill="hold"/>
                                        <p:tgtEl>
                                          <p:spTgt spid="94229"/>
                                        </p:tgtEl>
                                        <p:attrNameLst>
                                          <p:attrName>ppt_x</p:attrName>
                                        </p:attrNameLst>
                                      </p:cBhvr>
                                      <p:tavLst>
                                        <p:tav tm="0">
                                          <p:val>
                                            <p:strVal val="#ppt_x"/>
                                          </p:val>
                                        </p:tav>
                                        <p:tav tm="100000">
                                          <p:val>
                                            <p:strVal val="#ppt_x"/>
                                          </p:val>
                                        </p:tav>
                                      </p:tavLst>
                                    </p:anim>
                                    <p:anim calcmode="lin" valueType="num">
                                      <p:cBhvr>
                                        <p:cTn id="16" dur="500" fill="hold"/>
                                        <p:tgtEl>
                                          <p:spTgt spid="94229"/>
                                        </p:tgtEl>
                                        <p:attrNameLst>
                                          <p:attrName>ppt_y</p:attrName>
                                        </p:attrNameLst>
                                      </p:cBhvr>
                                      <p:tavLst>
                                        <p:tav tm="0">
                                          <p:val>
                                            <p:strVal val="#ppt_y-#ppt_h/2"/>
                                          </p:val>
                                        </p:tav>
                                        <p:tav tm="100000">
                                          <p:val>
                                            <p:strVal val="#ppt_y"/>
                                          </p:val>
                                        </p:tav>
                                      </p:tavLst>
                                    </p:anim>
                                    <p:anim calcmode="lin" valueType="num">
                                      <p:cBhvr>
                                        <p:cTn id="17" dur="500" fill="hold"/>
                                        <p:tgtEl>
                                          <p:spTgt spid="94229"/>
                                        </p:tgtEl>
                                        <p:attrNameLst>
                                          <p:attrName>ppt_w</p:attrName>
                                        </p:attrNameLst>
                                      </p:cBhvr>
                                      <p:tavLst>
                                        <p:tav tm="0">
                                          <p:val>
                                            <p:strVal val="#ppt_w"/>
                                          </p:val>
                                        </p:tav>
                                        <p:tav tm="100000">
                                          <p:val>
                                            <p:strVal val="#ppt_w"/>
                                          </p:val>
                                        </p:tav>
                                      </p:tavLst>
                                    </p:anim>
                                    <p:anim calcmode="lin" valueType="num">
                                      <p:cBhvr>
                                        <p:cTn id="18" dur="500" fill="hold"/>
                                        <p:tgtEl>
                                          <p:spTgt spid="94229"/>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94227"/>
                                        </p:tgtEl>
                                        <p:attrNameLst>
                                          <p:attrName>style.visibility</p:attrName>
                                        </p:attrNameLst>
                                      </p:cBhvr>
                                      <p:to>
                                        <p:strVal val="visible"/>
                                      </p:to>
                                    </p:set>
                                    <p:anim calcmode="lin" valueType="num">
                                      <p:cBhvr>
                                        <p:cTn id="23" dur="500" fill="hold"/>
                                        <p:tgtEl>
                                          <p:spTgt spid="94227"/>
                                        </p:tgtEl>
                                        <p:attrNameLst>
                                          <p:attrName>ppt_x</p:attrName>
                                        </p:attrNameLst>
                                      </p:cBhvr>
                                      <p:tavLst>
                                        <p:tav tm="0">
                                          <p:val>
                                            <p:strVal val="#ppt_x"/>
                                          </p:val>
                                        </p:tav>
                                        <p:tav tm="100000">
                                          <p:val>
                                            <p:strVal val="#ppt_x"/>
                                          </p:val>
                                        </p:tav>
                                      </p:tavLst>
                                    </p:anim>
                                    <p:anim calcmode="lin" valueType="num">
                                      <p:cBhvr>
                                        <p:cTn id="24" dur="500" fill="hold"/>
                                        <p:tgtEl>
                                          <p:spTgt spid="94227"/>
                                        </p:tgtEl>
                                        <p:attrNameLst>
                                          <p:attrName>ppt_y</p:attrName>
                                        </p:attrNameLst>
                                      </p:cBhvr>
                                      <p:tavLst>
                                        <p:tav tm="0">
                                          <p:val>
                                            <p:strVal val="#ppt_y-#ppt_h/2"/>
                                          </p:val>
                                        </p:tav>
                                        <p:tav tm="100000">
                                          <p:val>
                                            <p:strVal val="#ppt_y"/>
                                          </p:val>
                                        </p:tav>
                                      </p:tavLst>
                                    </p:anim>
                                    <p:anim calcmode="lin" valueType="num">
                                      <p:cBhvr>
                                        <p:cTn id="25" dur="500" fill="hold"/>
                                        <p:tgtEl>
                                          <p:spTgt spid="94227"/>
                                        </p:tgtEl>
                                        <p:attrNameLst>
                                          <p:attrName>ppt_w</p:attrName>
                                        </p:attrNameLst>
                                      </p:cBhvr>
                                      <p:tavLst>
                                        <p:tav tm="0">
                                          <p:val>
                                            <p:strVal val="#ppt_w"/>
                                          </p:val>
                                        </p:tav>
                                        <p:tav tm="100000">
                                          <p:val>
                                            <p:strVal val="#ppt_w"/>
                                          </p:val>
                                        </p:tav>
                                      </p:tavLst>
                                    </p:anim>
                                    <p:anim calcmode="lin" valueType="num">
                                      <p:cBhvr>
                                        <p:cTn id="26" dur="500" fill="hold"/>
                                        <p:tgtEl>
                                          <p:spTgt spid="9422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4" fill="hold" nodeType="clickEffect">
                                  <p:stCondLst>
                                    <p:cond delay="0"/>
                                  </p:stCondLst>
                                  <p:childTnLst>
                                    <p:set>
                                      <p:cBhvr>
                                        <p:cTn id="30" dur="1" fill="hold">
                                          <p:stCondLst>
                                            <p:cond delay="0"/>
                                          </p:stCondLst>
                                        </p:cTn>
                                        <p:tgtEl>
                                          <p:spTgt spid="94228"/>
                                        </p:tgtEl>
                                        <p:attrNameLst>
                                          <p:attrName>style.visibility</p:attrName>
                                        </p:attrNameLst>
                                      </p:cBhvr>
                                      <p:to>
                                        <p:strVal val="visible"/>
                                      </p:to>
                                    </p:set>
                                    <p:anim calcmode="lin" valueType="num">
                                      <p:cBhvr>
                                        <p:cTn id="31" dur="500" fill="hold"/>
                                        <p:tgtEl>
                                          <p:spTgt spid="94228"/>
                                        </p:tgtEl>
                                        <p:attrNameLst>
                                          <p:attrName>ppt_x</p:attrName>
                                        </p:attrNameLst>
                                      </p:cBhvr>
                                      <p:tavLst>
                                        <p:tav tm="0">
                                          <p:val>
                                            <p:strVal val="#ppt_x"/>
                                          </p:val>
                                        </p:tav>
                                        <p:tav tm="100000">
                                          <p:val>
                                            <p:strVal val="#ppt_x"/>
                                          </p:val>
                                        </p:tav>
                                      </p:tavLst>
                                    </p:anim>
                                    <p:anim calcmode="lin" valueType="num">
                                      <p:cBhvr>
                                        <p:cTn id="32" dur="500" fill="hold"/>
                                        <p:tgtEl>
                                          <p:spTgt spid="94228"/>
                                        </p:tgtEl>
                                        <p:attrNameLst>
                                          <p:attrName>ppt_y</p:attrName>
                                        </p:attrNameLst>
                                      </p:cBhvr>
                                      <p:tavLst>
                                        <p:tav tm="0">
                                          <p:val>
                                            <p:strVal val="#ppt_y+#ppt_h/2"/>
                                          </p:val>
                                        </p:tav>
                                        <p:tav tm="100000">
                                          <p:val>
                                            <p:strVal val="#ppt_y"/>
                                          </p:val>
                                        </p:tav>
                                      </p:tavLst>
                                    </p:anim>
                                    <p:anim calcmode="lin" valueType="num">
                                      <p:cBhvr>
                                        <p:cTn id="33" dur="500" fill="hold"/>
                                        <p:tgtEl>
                                          <p:spTgt spid="94228"/>
                                        </p:tgtEl>
                                        <p:attrNameLst>
                                          <p:attrName>ppt_w</p:attrName>
                                        </p:attrNameLst>
                                      </p:cBhvr>
                                      <p:tavLst>
                                        <p:tav tm="0">
                                          <p:val>
                                            <p:strVal val="#ppt_w"/>
                                          </p:val>
                                        </p:tav>
                                        <p:tav tm="100000">
                                          <p:val>
                                            <p:strVal val="#ppt_w"/>
                                          </p:val>
                                        </p:tav>
                                      </p:tavLst>
                                    </p:anim>
                                    <p:anim calcmode="lin" valueType="num">
                                      <p:cBhvr>
                                        <p:cTn id="34" dur="500" fill="hold"/>
                                        <p:tgtEl>
                                          <p:spTgt spid="94228"/>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94215"/>
                                        </p:tgtEl>
                                        <p:attrNameLst>
                                          <p:attrName>style.visibility</p:attrName>
                                        </p:attrNameLst>
                                      </p:cBhvr>
                                      <p:to>
                                        <p:strVal val="visible"/>
                                      </p:to>
                                    </p:set>
                                    <p:anim calcmode="lin" valueType="num">
                                      <p:cBhvr>
                                        <p:cTn id="39" dur="500" fill="hold"/>
                                        <p:tgtEl>
                                          <p:spTgt spid="94215"/>
                                        </p:tgtEl>
                                        <p:attrNameLst>
                                          <p:attrName>ppt_x</p:attrName>
                                        </p:attrNameLst>
                                      </p:cBhvr>
                                      <p:tavLst>
                                        <p:tav tm="0">
                                          <p:val>
                                            <p:strVal val="#ppt_x-#ppt_w/2"/>
                                          </p:val>
                                        </p:tav>
                                        <p:tav tm="100000">
                                          <p:val>
                                            <p:strVal val="#ppt_x"/>
                                          </p:val>
                                        </p:tav>
                                      </p:tavLst>
                                    </p:anim>
                                    <p:anim calcmode="lin" valueType="num">
                                      <p:cBhvr>
                                        <p:cTn id="40" dur="500" fill="hold"/>
                                        <p:tgtEl>
                                          <p:spTgt spid="94215"/>
                                        </p:tgtEl>
                                        <p:attrNameLst>
                                          <p:attrName>ppt_y</p:attrName>
                                        </p:attrNameLst>
                                      </p:cBhvr>
                                      <p:tavLst>
                                        <p:tav tm="0">
                                          <p:val>
                                            <p:strVal val="#ppt_y"/>
                                          </p:val>
                                        </p:tav>
                                        <p:tav tm="100000">
                                          <p:val>
                                            <p:strVal val="#ppt_y"/>
                                          </p:val>
                                        </p:tav>
                                      </p:tavLst>
                                    </p:anim>
                                    <p:anim calcmode="lin" valueType="num">
                                      <p:cBhvr>
                                        <p:cTn id="41" dur="500" fill="hold"/>
                                        <p:tgtEl>
                                          <p:spTgt spid="94215"/>
                                        </p:tgtEl>
                                        <p:attrNameLst>
                                          <p:attrName>ppt_w</p:attrName>
                                        </p:attrNameLst>
                                      </p:cBhvr>
                                      <p:tavLst>
                                        <p:tav tm="0">
                                          <p:val>
                                            <p:fltVal val="0"/>
                                          </p:val>
                                        </p:tav>
                                        <p:tav tm="100000">
                                          <p:val>
                                            <p:strVal val="#ppt_w"/>
                                          </p:val>
                                        </p:tav>
                                      </p:tavLst>
                                    </p:anim>
                                    <p:anim calcmode="lin" valueType="num">
                                      <p:cBhvr>
                                        <p:cTn id="42" dur="500" fill="hold"/>
                                        <p:tgtEl>
                                          <p:spTgt spid="94215"/>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2" fill="hold" nodeType="clickEffect">
                                  <p:stCondLst>
                                    <p:cond delay="0"/>
                                  </p:stCondLst>
                                  <p:childTnLst>
                                    <p:set>
                                      <p:cBhvr>
                                        <p:cTn id="46" dur="1" fill="hold">
                                          <p:stCondLst>
                                            <p:cond delay="0"/>
                                          </p:stCondLst>
                                        </p:cTn>
                                        <p:tgtEl>
                                          <p:spTgt spid="94216"/>
                                        </p:tgtEl>
                                        <p:attrNameLst>
                                          <p:attrName>style.visibility</p:attrName>
                                        </p:attrNameLst>
                                      </p:cBhvr>
                                      <p:to>
                                        <p:strVal val="visible"/>
                                      </p:to>
                                    </p:set>
                                    <p:anim calcmode="lin" valueType="num">
                                      <p:cBhvr>
                                        <p:cTn id="47" dur="500" fill="hold"/>
                                        <p:tgtEl>
                                          <p:spTgt spid="94216"/>
                                        </p:tgtEl>
                                        <p:attrNameLst>
                                          <p:attrName>ppt_x</p:attrName>
                                        </p:attrNameLst>
                                      </p:cBhvr>
                                      <p:tavLst>
                                        <p:tav tm="0">
                                          <p:val>
                                            <p:strVal val="#ppt_x+#ppt_w/2"/>
                                          </p:val>
                                        </p:tav>
                                        <p:tav tm="100000">
                                          <p:val>
                                            <p:strVal val="#ppt_x"/>
                                          </p:val>
                                        </p:tav>
                                      </p:tavLst>
                                    </p:anim>
                                    <p:anim calcmode="lin" valueType="num">
                                      <p:cBhvr>
                                        <p:cTn id="48" dur="500" fill="hold"/>
                                        <p:tgtEl>
                                          <p:spTgt spid="94216"/>
                                        </p:tgtEl>
                                        <p:attrNameLst>
                                          <p:attrName>ppt_y</p:attrName>
                                        </p:attrNameLst>
                                      </p:cBhvr>
                                      <p:tavLst>
                                        <p:tav tm="0">
                                          <p:val>
                                            <p:strVal val="#ppt_y"/>
                                          </p:val>
                                        </p:tav>
                                        <p:tav tm="100000">
                                          <p:val>
                                            <p:strVal val="#ppt_y"/>
                                          </p:val>
                                        </p:tav>
                                      </p:tavLst>
                                    </p:anim>
                                    <p:anim calcmode="lin" valueType="num">
                                      <p:cBhvr>
                                        <p:cTn id="49" dur="500" fill="hold"/>
                                        <p:tgtEl>
                                          <p:spTgt spid="94216"/>
                                        </p:tgtEl>
                                        <p:attrNameLst>
                                          <p:attrName>ppt_w</p:attrName>
                                        </p:attrNameLst>
                                      </p:cBhvr>
                                      <p:tavLst>
                                        <p:tav tm="0">
                                          <p:val>
                                            <p:fltVal val="0"/>
                                          </p:val>
                                        </p:tav>
                                        <p:tav tm="100000">
                                          <p:val>
                                            <p:strVal val="#ppt_w"/>
                                          </p:val>
                                        </p:tav>
                                      </p:tavLst>
                                    </p:anim>
                                    <p:anim calcmode="lin" valueType="num">
                                      <p:cBhvr>
                                        <p:cTn id="50" dur="500" fill="hold"/>
                                        <p:tgtEl>
                                          <p:spTgt spid="94216"/>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4" fill="hold" nodeType="clickEffect">
                                  <p:stCondLst>
                                    <p:cond delay="0"/>
                                  </p:stCondLst>
                                  <p:childTnLst>
                                    <p:set>
                                      <p:cBhvr>
                                        <p:cTn id="54" dur="1" fill="hold">
                                          <p:stCondLst>
                                            <p:cond delay="0"/>
                                          </p:stCondLst>
                                        </p:cTn>
                                        <p:tgtEl>
                                          <p:spTgt spid="94230"/>
                                        </p:tgtEl>
                                        <p:attrNameLst>
                                          <p:attrName>style.visibility</p:attrName>
                                        </p:attrNameLst>
                                      </p:cBhvr>
                                      <p:to>
                                        <p:strVal val="visible"/>
                                      </p:to>
                                    </p:set>
                                    <p:anim calcmode="lin" valueType="num">
                                      <p:cBhvr>
                                        <p:cTn id="55" dur="500" fill="hold"/>
                                        <p:tgtEl>
                                          <p:spTgt spid="94230"/>
                                        </p:tgtEl>
                                        <p:attrNameLst>
                                          <p:attrName>ppt_x</p:attrName>
                                        </p:attrNameLst>
                                      </p:cBhvr>
                                      <p:tavLst>
                                        <p:tav tm="0">
                                          <p:val>
                                            <p:strVal val="#ppt_x"/>
                                          </p:val>
                                        </p:tav>
                                        <p:tav tm="100000">
                                          <p:val>
                                            <p:strVal val="#ppt_x"/>
                                          </p:val>
                                        </p:tav>
                                      </p:tavLst>
                                    </p:anim>
                                    <p:anim calcmode="lin" valueType="num">
                                      <p:cBhvr>
                                        <p:cTn id="56" dur="500" fill="hold"/>
                                        <p:tgtEl>
                                          <p:spTgt spid="94230"/>
                                        </p:tgtEl>
                                        <p:attrNameLst>
                                          <p:attrName>ppt_y</p:attrName>
                                        </p:attrNameLst>
                                      </p:cBhvr>
                                      <p:tavLst>
                                        <p:tav tm="0">
                                          <p:val>
                                            <p:strVal val="#ppt_y+#ppt_h/2"/>
                                          </p:val>
                                        </p:tav>
                                        <p:tav tm="100000">
                                          <p:val>
                                            <p:strVal val="#ppt_y"/>
                                          </p:val>
                                        </p:tav>
                                      </p:tavLst>
                                    </p:anim>
                                    <p:anim calcmode="lin" valueType="num">
                                      <p:cBhvr>
                                        <p:cTn id="57" dur="500" fill="hold"/>
                                        <p:tgtEl>
                                          <p:spTgt spid="94230"/>
                                        </p:tgtEl>
                                        <p:attrNameLst>
                                          <p:attrName>ppt_w</p:attrName>
                                        </p:attrNameLst>
                                      </p:cBhvr>
                                      <p:tavLst>
                                        <p:tav tm="0">
                                          <p:val>
                                            <p:strVal val="#ppt_w"/>
                                          </p:val>
                                        </p:tav>
                                        <p:tav tm="100000">
                                          <p:val>
                                            <p:strVal val="#ppt_w"/>
                                          </p:val>
                                        </p:tav>
                                      </p:tavLst>
                                    </p:anim>
                                    <p:anim calcmode="lin" valueType="num">
                                      <p:cBhvr>
                                        <p:cTn id="58" dur="500" fill="hold"/>
                                        <p:tgtEl>
                                          <p:spTgt spid="94230"/>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94217"/>
                                        </p:tgtEl>
                                        <p:attrNameLst>
                                          <p:attrName>style.visibility</p:attrName>
                                        </p:attrNameLst>
                                      </p:cBhvr>
                                      <p:to>
                                        <p:strVal val="visible"/>
                                      </p:to>
                                    </p:set>
                                    <p:anim calcmode="lin" valueType="num">
                                      <p:cBhvr>
                                        <p:cTn id="63" dur="500" fill="hold"/>
                                        <p:tgtEl>
                                          <p:spTgt spid="94217"/>
                                        </p:tgtEl>
                                        <p:attrNameLst>
                                          <p:attrName>ppt_x</p:attrName>
                                        </p:attrNameLst>
                                      </p:cBhvr>
                                      <p:tavLst>
                                        <p:tav tm="0">
                                          <p:val>
                                            <p:strVal val="#ppt_x-#ppt_w/2"/>
                                          </p:val>
                                        </p:tav>
                                        <p:tav tm="100000">
                                          <p:val>
                                            <p:strVal val="#ppt_x"/>
                                          </p:val>
                                        </p:tav>
                                      </p:tavLst>
                                    </p:anim>
                                    <p:anim calcmode="lin" valueType="num">
                                      <p:cBhvr>
                                        <p:cTn id="64" dur="500" fill="hold"/>
                                        <p:tgtEl>
                                          <p:spTgt spid="94217"/>
                                        </p:tgtEl>
                                        <p:attrNameLst>
                                          <p:attrName>ppt_y</p:attrName>
                                        </p:attrNameLst>
                                      </p:cBhvr>
                                      <p:tavLst>
                                        <p:tav tm="0">
                                          <p:val>
                                            <p:strVal val="#ppt_y"/>
                                          </p:val>
                                        </p:tav>
                                        <p:tav tm="100000">
                                          <p:val>
                                            <p:strVal val="#ppt_y"/>
                                          </p:val>
                                        </p:tav>
                                      </p:tavLst>
                                    </p:anim>
                                    <p:anim calcmode="lin" valueType="num">
                                      <p:cBhvr>
                                        <p:cTn id="65" dur="500" fill="hold"/>
                                        <p:tgtEl>
                                          <p:spTgt spid="94217"/>
                                        </p:tgtEl>
                                        <p:attrNameLst>
                                          <p:attrName>ppt_w</p:attrName>
                                        </p:attrNameLst>
                                      </p:cBhvr>
                                      <p:tavLst>
                                        <p:tav tm="0">
                                          <p:val>
                                            <p:fltVal val="0"/>
                                          </p:val>
                                        </p:tav>
                                        <p:tav tm="100000">
                                          <p:val>
                                            <p:strVal val="#ppt_w"/>
                                          </p:val>
                                        </p:tav>
                                      </p:tavLst>
                                    </p:anim>
                                    <p:anim calcmode="lin" valueType="num">
                                      <p:cBhvr>
                                        <p:cTn id="66" dur="500" fill="hold"/>
                                        <p:tgtEl>
                                          <p:spTgt spid="94217"/>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8" fill="hold" nodeType="clickEffect">
                                  <p:stCondLst>
                                    <p:cond delay="0"/>
                                  </p:stCondLst>
                                  <p:childTnLst>
                                    <p:set>
                                      <p:cBhvr>
                                        <p:cTn id="70" dur="1" fill="hold">
                                          <p:stCondLst>
                                            <p:cond delay="0"/>
                                          </p:stCondLst>
                                        </p:cTn>
                                        <p:tgtEl>
                                          <p:spTgt spid="94225"/>
                                        </p:tgtEl>
                                        <p:attrNameLst>
                                          <p:attrName>style.visibility</p:attrName>
                                        </p:attrNameLst>
                                      </p:cBhvr>
                                      <p:to>
                                        <p:strVal val="visible"/>
                                      </p:to>
                                    </p:set>
                                    <p:anim calcmode="lin" valueType="num">
                                      <p:cBhvr>
                                        <p:cTn id="71" dur="500" fill="hold"/>
                                        <p:tgtEl>
                                          <p:spTgt spid="94225"/>
                                        </p:tgtEl>
                                        <p:attrNameLst>
                                          <p:attrName>ppt_x</p:attrName>
                                        </p:attrNameLst>
                                      </p:cBhvr>
                                      <p:tavLst>
                                        <p:tav tm="0">
                                          <p:val>
                                            <p:strVal val="#ppt_x-#ppt_w/2"/>
                                          </p:val>
                                        </p:tav>
                                        <p:tav tm="100000">
                                          <p:val>
                                            <p:strVal val="#ppt_x"/>
                                          </p:val>
                                        </p:tav>
                                      </p:tavLst>
                                    </p:anim>
                                    <p:anim calcmode="lin" valueType="num">
                                      <p:cBhvr>
                                        <p:cTn id="72" dur="500" fill="hold"/>
                                        <p:tgtEl>
                                          <p:spTgt spid="94225"/>
                                        </p:tgtEl>
                                        <p:attrNameLst>
                                          <p:attrName>ppt_y</p:attrName>
                                        </p:attrNameLst>
                                      </p:cBhvr>
                                      <p:tavLst>
                                        <p:tav tm="0">
                                          <p:val>
                                            <p:strVal val="#ppt_y"/>
                                          </p:val>
                                        </p:tav>
                                        <p:tav tm="100000">
                                          <p:val>
                                            <p:strVal val="#ppt_y"/>
                                          </p:val>
                                        </p:tav>
                                      </p:tavLst>
                                    </p:anim>
                                    <p:anim calcmode="lin" valueType="num">
                                      <p:cBhvr>
                                        <p:cTn id="73" dur="500" fill="hold"/>
                                        <p:tgtEl>
                                          <p:spTgt spid="94225"/>
                                        </p:tgtEl>
                                        <p:attrNameLst>
                                          <p:attrName>ppt_w</p:attrName>
                                        </p:attrNameLst>
                                      </p:cBhvr>
                                      <p:tavLst>
                                        <p:tav tm="0">
                                          <p:val>
                                            <p:fltVal val="0"/>
                                          </p:val>
                                        </p:tav>
                                        <p:tav tm="100000">
                                          <p:val>
                                            <p:strVal val="#ppt_w"/>
                                          </p:val>
                                        </p:tav>
                                      </p:tavLst>
                                    </p:anim>
                                    <p:anim calcmode="lin" valueType="num">
                                      <p:cBhvr>
                                        <p:cTn id="74" dur="500" fill="hold"/>
                                        <p:tgtEl>
                                          <p:spTgt spid="94225"/>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2" fill="hold" nodeType="clickEffect">
                                  <p:stCondLst>
                                    <p:cond delay="0"/>
                                  </p:stCondLst>
                                  <p:childTnLst>
                                    <p:set>
                                      <p:cBhvr>
                                        <p:cTn id="78" dur="1" fill="hold">
                                          <p:stCondLst>
                                            <p:cond delay="0"/>
                                          </p:stCondLst>
                                        </p:cTn>
                                        <p:tgtEl>
                                          <p:spTgt spid="94218"/>
                                        </p:tgtEl>
                                        <p:attrNameLst>
                                          <p:attrName>style.visibility</p:attrName>
                                        </p:attrNameLst>
                                      </p:cBhvr>
                                      <p:to>
                                        <p:strVal val="visible"/>
                                      </p:to>
                                    </p:set>
                                    <p:anim calcmode="lin" valueType="num">
                                      <p:cBhvr>
                                        <p:cTn id="79" dur="500" fill="hold"/>
                                        <p:tgtEl>
                                          <p:spTgt spid="94218"/>
                                        </p:tgtEl>
                                        <p:attrNameLst>
                                          <p:attrName>ppt_x</p:attrName>
                                        </p:attrNameLst>
                                      </p:cBhvr>
                                      <p:tavLst>
                                        <p:tav tm="0">
                                          <p:val>
                                            <p:strVal val="#ppt_x+#ppt_w/2"/>
                                          </p:val>
                                        </p:tav>
                                        <p:tav tm="100000">
                                          <p:val>
                                            <p:strVal val="#ppt_x"/>
                                          </p:val>
                                        </p:tav>
                                      </p:tavLst>
                                    </p:anim>
                                    <p:anim calcmode="lin" valueType="num">
                                      <p:cBhvr>
                                        <p:cTn id="80" dur="500" fill="hold"/>
                                        <p:tgtEl>
                                          <p:spTgt spid="94218"/>
                                        </p:tgtEl>
                                        <p:attrNameLst>
                                          <p:attrName>ppt_y</p:attrName>
                                        </p:attrNameLst>
                                      </p:cBhvr>
                                      <p:tavLst>
                                        <p:tav tm="0">
                                          <p:val>
                                            <p:strVal val="#ppt_y"/>
                                          </p:val>
                                        </p:tav>
                                        <p:tav tm="100000">
                                          <p:val>
                                            <p:strVal val="#ppt_y"/>
                                          </p:val>
                                        </p:tav>
                                      </p:tavLst>
                                    </p:anim>
                                    <p:anim calcmode="lin" valueType="num">
                                      <p:cBhvr>
                                        <p:cTn id="81" dur="500" fill="hold"/>
                                        <p:tgtEl>
                                          <p:spTgt spid="94218"/>
                                        </p:tgtEl>
                                        <p:attrNameLst>
                                          <p:attrName>ppt_w</p:attrName>
                                        </p:attrNameLst>
                                      </p:cBhvr>
                                      <p:tavLst>
                                        <p:tav tm="0">
                                          <p:val>
                                            <p:fltVal val="0"/>
                                          </p:val>
                                        </p:tav>
                                        <p:tav tm="100000">
                                          <p:val>
                                            <p:strVal val="#ppt_w"/>
                                          </p:val>
                                        </p:tav>
                                      </p:tavLst>
                                    </p:anim>
                                    <p:anim calcmode="lin" valueType="num">
                                      <p:cBhvr>
                                        <p:cTn id="82" dur="500" fill="hold"/>
                                        <p:tgtEl>
                                          <p:spTgt spid="94218"/>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7" presetClass="entr" presetSubtype="2" fill="hold" nodeType="clickEffect">
                                  <p:stCondLst>
                                    <p:cond delay="0"/>
                                  </p:stCondLst>
                                  <p:childTnLst>
                                    <p:set>
                                      <p:cBhvr>
                                        <p:cTn id="86" dur="1" fill="hold">
                                          <p:stCondLst>
                                            <p:cond delay="0"/>
                                          </p:stCondLst>
                                        </p:cTn>
                                        <p:tgtEl>
                                          <p:spTgt spid="94226"/>
                                        </p:tgtEl>
                                        <p:attrNameLst>
                                          <p:attrName>style.visibility</p:attrName>
                                        </p:attrNameLst>
                                      </p:cBhvr>
                                      <p:to>
                                        <p:strVal val="visible"/>
                                      </p:to>
                                    </p:set>
                                    <p:anim calcmode="lin" valueType="num">
                                      <p:cBhvr>
                                        <p:cTn id="87" dur="500" fill="hold"/>
                                        <p:tgtEl>
                                          <p:spTgt spid="94226"/>
                                        </p:tgtEl>
                                        <p:attrNameLst>
                                          <p:attrName>ppt_x</p:attrName>
                                        </p:attrNameLst>
                                      </p:cBhvr>
                                      <p:tavLst>
                                        <p:tav tm="0">
                                          <p:val>
                                            <p:strVal val="#ppt_x+#ppt_w/2"/>
                                          </p:val>
                                        </p:tav>
                                        <p:tav tm="100000">
                                          <p:val>
                                            <p:strVal val="#ppt_x"/>
                                          </p:val>
                                        </p:tav>
                                      </p:tavLst>
                                    </p:anim>
                                    <p:anim calcmode="lin" valueType="num">
                                      <p:cBhvr>
                                        <p:cTn id="88" dur="500" fill="hold"/>
                                        <p:tgtEl>
                                          <p:spTgt spid="94226"/>
                                        </p:tgtEl>
                                        <p:attrNameLst>
                                          <p:attrName>ppt_y</p:attrName>
                                        </p:attrNameLst>
                                      </p:cBhvr>
                                      <p:tavLst>
                                        <p:tav tm="0">
                                          <p:val>
                                            <p:strVal val="#ppt_y"/>
                                          </p:val>
                                        </p:tav>
                                        <p:tav tm="100000">
                                          <p:val>
                                            <p:strVal val="#ppt_y"/>
                                          </p:val>
                                        </p:tav>
                                      </p:tavLst>
                                    </p:anim>
                                    <p:anim calcmode="lin" valueType="num">
                                      <p:cBhvr>
                                        <p:cTn id="89" dur="500" fill="hold"/>
                                        <p:tgtEl>
                                          <p:spTgt spid="94226"/>
                                        </p:tgtEl>
                                        <p:attrNameLst>
                                          <p:attrName>ppt_w</p:attrName>
                                        </p:attrNameLst>
                                      </p:cBhvr>
                                      <p:tavLst>
                                        <p:tav tm="0">
                                          <p:val>
                                            <p:fltVal val="0"/>
                                          </p:val>
                                        </p:tav>
                                        <p:tav tm="100000">
                                          <p:val>
                                            <p:strVal val="#ppt_w"/>
                                          </p:val>
                                        </p:tav>
                                      </p:tavLst>
                                    </p:anim>
                                    <p:anim calcmode="lin" valueType="num">
                                      <p:cBhvr>
                                        <p:cTn id="90" dur="500" fill="hold"/>
                                        <p:tgtEl>
                                          <p:spTgt spid="94226"/>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7" presetClass="entr" presetSubtype="4" fill="hold" nodeType="clickEffect">
                                  <p:stCondLst>
                                    <p:cond delay="0"/>
                                  </p:stCondLst>
                                  <p:childTnLst>
                                    <p:set>
                                      <p:cBhvr>
                                        <p:cTn id="94" dur="1" fill="hold">
                                          <p:stCondLst>
                                            <p:cond delay="0"/>
                                          </p:stCondLst>
                                        </p:cTn>
                                        <p:tgtEl>
                                          <p:spTgt spid="94231"/>
                                        </p:tgtEl>
                                        <p:attrNameLst>
                                          <p:attrName>style.visibility</p:attrName>
                                        </p:attrNameLst>
                                      </p:cBhvr>
                                      <p:to>
                                        <p:strVal val="visible"/>
                                      </p:to>
                                    </p:set>
                                    <p:anim calcmode="lin" valueType="num">
                                      <p:cBhvr>
                                        <p:cTn id="95" dur="500" fill="hold"/>
                                        <p:tgtEl>
                                          <p:spTgt spid="94231"/>
                                        </p:tgtEl>
                                        <p:attrNameLst>
                                          <p:attrName>ppt_x</p:attrName>
                                        </p:attrNameLst>
                                      </p:cBhvr>
                                      <p:tavLst>
                                        <p:tav tm="0">
                                          <p:val>
                                            <p:strVal val="#ppt_x"/>
                                          </p:val>
                                        </p:tav>
                                        <p:tav tm="100000">
                                          <p:val>
                                            <p:strVal val="#ppt_x"/>
                                          </p:val>
                                        </p:tav>
                                      </p:tavLst>
                                    </p:anim>
                                    <p:anim calcmode="lin" valueType="num">
                                      <p:cBhvr>
                                        <p:cTn id="96" dur="500" fill="hold"/>
                                        <p:tgtEl>
                                          <p:spTgt spid="94231"/>
                                        </p:tgtEl>
                                        <p:attrNameLst>
                                          <p:attrName>ppt_y</p:attrName>
                                        </p:attrNameLst>
                                      </p:cBhvr>
                                      <p:tavLst>
                                        <p:tav tm="0">
                                          <p:val>
                                            <p:strVal val="#ppt_y+#ppt_h/2"/>
                                          </p:val>
                                        </p:tav>
                                        <p:tav tm="100000">
                                          <p:val>
                                            <p:strVal val="#ppt_y"/>
                                          </p:val>
                                        </p:tav>
                                      </p:tavLst>
                                    </p:anim>
                                    <p:anim calcmode="lin" valueType="num">
                                      <p:cBhvr>
                                        <p:cTn id="97" dur="500" fill="hold"/>
                                        <p:tgtEl>
                                          <p:spTgt spid="94231"/>
                                        </p:tgtEl>
                                        <p:attrNameLst>
                                          <p:attrName>ppt_w</p:attrName>
                                        </p:attrNameLst>
                                      </p:cBhvr>
                                      <p:tavLst>
                                        <p:tav tm="0">
                                          <p:val>
                                            <p:strVal val="#ppt_w"/>
                                          </p:val>
                                        </p:tav>
                                        <p:tav tm="100000">
                                          <p:val>
                                            <p:strVal val="#ppt_w"/>
                                          </p:val>
                                        </p:tav>
                                      </p:tavLst>
                                    </p:anim>
                                    <p:anim calcmode="lin" valueType="num">
                                      <p:cBhvr>
                                        <p:cTn id="98" dur="500" fill="hold"/>
                                        <p:tgtEl>
                                          <p:spTgt spid="94231"/>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8" fill="hold" nodeType="clickEffect">
                                  <p:stCondLst>
                                    <p:cond delay="0"/>
                                  </p:stCondLst>
                                  <p:childTnLst>
                                    <p:set>
                                      <p:cBhvr>
                                        <p:cTn id="102" dur="1" fill="hold">
                                          <p:stCondLst>
                                            <p:cond delay="0"/>
                                          </p:stCondLst>
                                        </p:cTn>
                                        <p:tgtEl>
                                          <p:spTgt spid="94234"/>
                                        </p:tgtEl>
                                        <p:attrNameLst>
                                          <p:attrName>style.visibility</p:attrName>
                                        </p:attrNameLst>
                                      </p:cBhvr>
                                      <p:to>
                                        <p:strVal val="visible"/>
                                      </p:to>
                                    </p:set>
                                    <p:anim calcmode="lin" valueType="num">
                                      <p:cBhvr>
                                        <p:cTn id="103" dur="500" fill="hold"/>
                                        <p:tgtEl>
                                          <p:spTgt spid="94234"/>
                                        </p:tgtEl>
                                        <p:attrNameLst>
                                          <p:attrName>ppt_x</p:attrName>
                                        </p:attrNameLst>
                                      </p:cBhvr>
                                      <p:tavLst>
                                        <p:tav tm="0">
                                          <p:val>
                                            <p:strVal val="#ppt_x-#ppt_w/2"/>
                                          </p:val>
                                        </p:tav>
                                        <p:tav tm="100000">
                                          <p:val>
                                            <p:strVal val="#ppt_x"/>
                                          </p:val>
                                        </p:tav>
                                      </p:tavLst>
                                    </p:anim>
                                    <p:anim calcmode="lin" valueType="num">
                                      <p:cBhvr>
                                        <p:cTn id="104" dur="500" fill="hold"/>
                                        <p:tgtEl>
                                          <p:spTgt spid="94234"/>
                                        </p:tgtEl>
                                        <p:attrNameLst>
                                          <p:attrName>ppt_y</p:attrName>
                                        </p:attrNameLst>
                                      </p:cBhvr>
                                      <p:tavLst>
                                        <p:tav tm="0">
                                          <p:val>
                                            <p:strVal val="#ppt_y"/>
                                          </p:val>
                                        </p:tav>
                                        <p:tav tm="100000">
                                          <p:val>
                                            <p:strVal val="#ppt_y"/>
                                          </p:val>
                                        </p:tav>
                                      </p:tavLst>
                                    </p:anim>
                                    <p:anim calcmode="lin" valueType="num">
                                      <p:cBhvr>
                                        <p:cTn id="105" dur="500" fill="hold"/>
                                        <p:tgtEl>
                                          <p:spTgt spid="94234"/>
                                        </p:tgtEl>
                                        <p:attrNameLst>
                                          <p:attrName>ppt_w</p:attrName>
                                        </p:attrNameLst>
                                      </p:cBhvr>
                                      <p:tavLst>
                                        <p:tav tm="0">
                                          <p:val>
                                            <p:fltVal val="0"/>
                                          </p:val>
                                        </p:tav>
                                        <p:tav tm="100000">
                                          <p:val>
                                            <p:strVal val="#ppt_w"/>
                                          </p:val>
                                        </p:tav>
                                      </p:tavLst>
                                    </p:anim>
                                    <p:anim calcmode="lin" valueType="num">
                                      <p:cBhvr>
                                        <p:cTn id="106" dur="500" fill="hold"/>
                                        <p:tgtEl>
                                          <p:spTgt spid="94234"/>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7" presetClass="entr" presetSubtype="1" fill="hold" nodeType="clickEffect">
                                  <p:stCondLst>
                                    <p:cond delay="0"/>
                                  </p:stCondLst>
                                  <p:childTnLst>
                                    <p:set>
                                      <p:cBhvr>
                                        <p:cTn id="110" dur="1" fill="hold">
                                          <p:stCondLst>
                                            <p:cond delay="0"/>
                                          </p:stCondLst>
                                        </p:cTn>
                                        <p:tgtEl>
                                          <p:spTgt spid="94232"/>
                                        </p:tgtEl>
                                        <p:attrNameLst>
                                          <p:attrName>style.visibility</p:attrName>
                                        </p:attrNameLst>
                                      </p:cBhvr>
                                      <p:to>
                                        <p:strVal val="visible"/>
                                      </p:to>
                                    </p:set>
                                    <p:anim calcmode="lin" valueType="num">
                                      <p:cBhvr>
                                        <p:cTn id="111" dur="500" fill="hold"/>
                                        <p:tgtEl>
                                          <p:spTgt spid="94232"/>
                                        </p:tgtEl>
                                        <p:attrNameLst>
                                          <p:attrName>ppt_x</p:attrName>
                                        </p:attrNameLst>
                                      </p:cBhvr>
                                      <p:tavLst>
                                        <p:tav tm="0">
                                          <p:val>
                                            <p:strVal val="#ppt_x"/>
                                          </p:val>
                                        </p:tav>
                                        <p:tav tm="100000">
                                          <p:val>
                                            <p:strVal val="#ppt_x"/>
                                          </p:val>
                                        </p:tav>
                                      </p:tavLst>
                                    </p:anim>
                                    <p:anim calcmode="lin" valueType="num">
                                      <p:cBhvr>
                                        <p:cTn id="112" dur="500" fill="hold"/>
                                        <p:tgtEl>
                                          <p:spTgt spid="94232"/>
                                        </p:tgtEl>
                                        <p:attrNameLst>
                                          <p:attrName>ppt_y</p:attrName>
                                        </p:attrNameLst>
                                      </p:cBhvr>
                                      <p:tavLst>
                                        <p:tav tm="0">
                                          <p:val>
                                            <p:strVal val="#ppt_y-#ppt_h/2"/>
                                          </p:val>
                                        </p:tav>
                                        <p:tav tm="100000">
                                          <p:val>
                                            <p:strVal val="#ppt_y"/>
                                          </p:val>
                                        </p:tav>
                                      </p:tavLst>
                                    </p:anim>
                                    <p:anim calcmode="lin" valueType="num">
                                      <p:cBhvr>
                                        <p:cTn id="113" dur="500" fill="hold"/>
                                        <p:tgtEl>
                                          <p:spTgt spid="94232"/>
                                        </p:tgtEl>
                                        <p:attrNameLst>
                                          <p:attrName>ppt_w</p:attrName>
                                        </p:attrNameLst>
                                      </p:cBhvr>
                                      <p:tavLst>
                                        <p:tav tm="0">
                                          <p:val>
                                            <p:strVal val="#ppt_w"/>
                                          </p:val>
                                        </p:tav>
                                        <p:tav tm="100000">
                                          <p:val>
                                            <p:strVal val="#ppt_w"/>
                                          </p:val>
                                        </p:tav>
                                      </p:tavLst>
                                    </p:anim>
                                    <p:anim calcmode="lin" valueType="num">
                                      <p:cBhvr>
                                        <p:cTn id="114" dur="500" fill="hold"/>
                                        <p:tgtEl>
                                          <p:spTgt spid="94232"/>
                                        </p:tgtEl>
                                        <p:attrNameLst>
                                          <p:attrName>ppt_h</p:attrName>
                                        </p:attrNameLst>
                                      </p:cBhvr>
                                      <p:tavLst>
                                        <p:tav tm="0">
                                          <p:val>
                                            <p:fltVal val="0"/>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7" presetClass="entr" presetSubtype="4" fill="hold" nodeType="clickEffect">
                                  <p:stCondLst>
                                    <p:cond delay="0"/>
                                  </p:stCondLst>
                                  <p:childTnLst>
                                    <p:set>
                                      <p:cBhvr>
                                        <p:cTn id="118" dur="1" fill="hold">
                                          <p:stCondLst>
                                            <p:cond delay="0"/>
                                          </p:stCondLst>
                                        </p:cTn>
                                        <p:tgtEl>
                                          <p:spTgt spid="94219"/>
                                        </p:tgtEl>
                                        <p:attrNameLst>
                                          <p:attrName>style.visibility</p:attrName>
                                        </p:attrNameLst>
                                      </p:cBhvr>
                                      <p:to>
                                        <p:strVal val="visible"/>
                                      </p:to>
                                    </p:set>
                                    <p:anim calcmode="lin" valueType="num">
                                      <p:cBhvr>
                                        <p:cTn id="119" dur="500" fill="hold"/>
                                        <p:tgtEl>
                                          <p:spTgt spid="94219"/>
                                        </p:tgtEl>
                                        <p:attrNameLst>
                                          <p:attrName>ppt_x</p:attrName>
                                        </p:attrNameLst>
                                      </p:cBhvr>
                                      <p:tavLst>
                                        <p:tav tm="0">
                                          <p:val>
                                            <p:strVal val="#ppt_x"/>
                                          </p:val>
                                        </p:tav>
                                        <p:tav tm="100000">
                                          <p:val>
                                            <p:strVal val="#ppt_x"/>
                                          </p:val>
                                        </p:tav>
                                      </p:tavLst>
                                    </p:anim>
                                    <p:anim calcmode="lin" valueType="num">
                                      <p:cBhvr>
                                        <p:cTn id="120" dur="500" fill="hold"/>
                                        <p:tgtEl>
                                          <p:spTgt spid="94219"/>
                                        </p:tgtEl>
                                        <p:attrNameLst>
                                          <p:attrName>ppt_y</p:attrName>
                                        </p:attrNameLst>
                                      </p:cBhvr>
                                      <p:tavLst>
                                        <p:tav tm="0">
                                          <p:val>
                                            <p:strVal val="#ppt_y+#ppt_h/2"/>
                                          </p:val>
                                        </p:tav>
                                        <p:tav tm="100000">
                                          <p:val>
                                            <p:strVal val="#ppt_y"/>
                                          </p:val>
                                        </p:tav>
                                      </p:tavLst>
                                    </p:anim>
                                    <p:anim calcmode="lin" valueType="num">
                                      <p:cBhvr>
                                        <p:cTn id="121" dur="500" fill="hold"/>
                                        <p:tgtEl>
                                          <p:spTgt spid="94219"/>
                                        </p:tgtEl>
                                        <p:attrNameLst>
                                          <p:attrName>ppt_w</p:attrName>
                                        </p:attrNameLst>
                                      </p:cBhvr>
                                      <p:tavLst>
                                        <p:tav tm="0">
                                          <p:val>
                                            <p:strVal val="#ppt_w"/>
                                          </p:val>
                                        </p:tav>
                                        <p:tav tm="100000">
                                          <p:val>
                                            <p:strVal val="#ppt_w"/>
                                          </p:val>
                                        </p:tav>
                                      </p:tavLst>
                                    </p:anim>
                                    <p:anim calcmode="lin" valueType="num">
                                      <p:cBhvr>
                                        <p:cTn id="122" dur="500" fill="hold"/>
                                        <p:tgtEl>
                                          <p:spTgt spid="94219"/>
                                        </p:tgtEl>
                                        <p:attrNameLst>
                                          <p:attrName>ppt_h</p:attrName>
                                        </p:attrNameLst>
                                      </p:cBhvr>
                                      <p:tavLst>
                                        <p:tav tm="0">
                                          <p:val>
                                            <p:fltVal val="0"/>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17" presetClass="entr" presetSubtype="8" fill="hold" nodeType="clickEffect">
                                  <p:stCondLst>
                                    <p:cond delay="0"/>
                                  </p:stCondLst>
                                  <p:childTnLst>
                                    <p:set>
                                      <p:cBhvr>
                                        <p:cTn id="126" dur="1" fill="hold">
                                          <p:stCondLst>
                                            <p:cond delay="0"/>
                                          </p:stCondLst>
                                        </p:cTn>
                                        <p:tgtEl>
                                          <p:spTgt spid="94220"/>
                                        </p:tgtEl>
                                        <p:attrNameLst>
                                          <p:attrName>style.visibility</p:attrName>
                                        </p:attrNameLst>
                                      </p:cBhvr>
                                      <p:to>
                                        <p:strVal val="visible"/>
                                      </p:to>
                                    </p:set>
                                    <p:anim calcmode="lin" valueType="num">
                                      <p:cBhvr>
                                        <p:cTn id="127" dur="500" fill="hold"/>
                                        <p:tgtEl>
                                          <p:spTgt spid="94220"/>
                                        </p:tgtEl>
                                        <p:attrNameLst>
                                          <p:attrName>ppt_x</p:attrName>
                                        </p:attrNameLst>
                                      </p:cBhvr>
                                      <p:tavLst>
                                        <p:tav tm="0">
                                          <p:val>
                                            <p:strVal val="#ppt_x-#ppt_w/2"/>
                                          </p:val>
                                        </p:tav>
                                        <p:tav tm="100000">
                                          <p:val>
                                            <p:strVal val="#ppt_x"/>
                                          </p:val>
                                        </p:tav>
                                      </p:tavLst>
                                    </p:anim>
                                    <p:anim calcmode="lin" valueType="num">
                                      <p:cBhvr>
                                        <p:cTn id="128" dur="500" fill="hold"/>
                                        <p:tgtEl>
                                          <p:spTgt spid="94220"/>
                                        </p:tgtEl>
                                        <p:attrNameLst>
                                          <p:attrName>ppt_y</p:attrName>
                                        </p:attrNameLst>
                                      </p:cBhvr>
                                      <p:tavLst>
                                        <p:tav tm="0">
                                          <p:val>
                                            <p:strVal val="#ppt_y"/>
                                          </p:val>
                                        </p:tav>
                                        <p:tav tm="100000">
                                          <p:val>
                                            <p:strVal val="#ppt_y"/>
                                          </p:val>
                                        </p:tav>
                                      </p:tavLst>
                                    </p:anim>
                                    <p:anim calcmode="lin" valueType="num">
                                      <p:cBhvr>
                                        <p:cTn id="129" dur="500" fill="hold"/>
                                        <p:tgtEl>
                                          <p:spTgt spid="94220"/>
                                        </p:tgtEl>
                                        <p:attrNameLst>
                                          <p:attrName>ppt_w</p:attrName>
                                        </p:attrNameLst>
                                      </p:cBhvr>
                                      <p:tavLst>
                                        <p:tav tm="0">
                                          <p:val>
                                            <p:fltVal val="0"/>
                                          </p:val>
                                        </p:tav>
                                        <p:tav tm="100000">
                                          <p:val>
                                            <p:strVal val="#ppt_w"/>
                                          </p:val>
                                        </p:tav>
                                      </p:tavLst>
                                    </p:anim>
                                    <p:anim calcmode="lin" valueType="num">
                                      <p:cBhvr>
                                        <p:cTn id="130" dur="500" fill="hold"/>
                                        <p:tgtEl>
                                          <p:spTgt spid="94220"/>
                                        </p:tgtEl>
                                        <p:attrNameLst>
                                          <p:attrName>ppt_h</p:attrName>
                                        </p:attrNameLst>
                                      </p:cBhvr>
                                      <p:tavLst>
                                        <p:tav tm="0">
                                          <p:val>
                                            <p:strVal val="#ppt_h"/>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17" presetClass="entr" presetSubtype="2" fill="hold" nodeType="clickEffect">
                                  <p:stCondLst>
                                    <p:cond delay="0"/>
                                  </p:stCondLst>
                                  <p:childTnLst>
                                    <p:set>
                                      <p:cBhvr>
                                        <p:cTn id="134" dur="1" fill="hold">
                                          <p:stCondLst>
                                            <p:cond delay="0"/>
                                          </p:stCondLst>
                                        </p:cTn>
                                        <p:tgtEl>
                                          <p:spTgt spid="94221"/>
                                        </p:tgtEl>
                                        <p:attrNameLst>
                                          <p:attrName>style.visibility</p:attrName>
                                        </p:attrNameLst>
                                      </p:cBhvr>
                                      <p:to>
                                        <p:strVal val="visible"/>
                                      </p:to>
                                    </p:set>
                                    <p:anim calcmode="lin" valueType="num">
                                      <p:cBhvr>
                                        <p:cTn id="135" dur="500" fill="hold"/>
                                        <p:tgtEl>
                                          <p:spTgt spid="94221"/>
                                        </p:tgtEl>
                                        <p:attrNameLst>
                                          <p:attrName>ppt_x</p:attrName>
                                        </p:attrNameLst>
                                      </p:cBhvr>
                                      <p:tavLst>
                                        <p:tav tm="0">
                                          <p:val>
                                            <p:strVal val="#ppt_x+#ppt_w/2"/>
                                          </p:val>
                                        </p:tav>
                                        <p:tav tm="100000">
                                          <p:val>
                                            <p:strVal val="#ppt_x"/>
                                          </p:val>
                                        </p:tav>
                                      </p:tavLst>
                                    </p:anim>
                                    <p:anim calcmode="lin" valueType="num">
                                      <p:cBhvr>
                                        <p:cTn id="136" dur="500" fill="hold"/>
                                        <p:tgtEl>
                                          <p:spTgt spid="94221"/>
                                        </p:tgtEl>
                                        <p:attrNameLst>
                                          <p:attrName>ppt_y</p:attrName>
                                        </p:attrNameLst>
                                      </p:cBhvr>
                                      <p:tavLst>
                                        <p:tav tm="0">
                                          <p:val>
                                            <p:strVal val="#ppt_y"/>
                                          </p:val>
                                        </p:tav>
                                        <p:tav tm="100000">
                                          <p:val>
                                            <p:strVal val="#ppt_y"/>
                                          </p:val>
                                        </p:tav>
                                      </p:tavLst>
                                    </p:anim>
                                    <p:anim calcmode="lin" valueType="num">
                                      <p:cBhvr>
                                        <p:cTn id="137" dur="500" fill="hold"/>
                                        <p:tgtEl>
                                          <p:spTgt spid="94221"/>
                                        </p:tgtEl>
                                        <p:attrNameLst>
                                          <p:attrName>ppt_w</p:attrName>
                                        </p:attrNameLst>
                                      </p:cBhvr>
                                      <p:tavLst>
                                        <p:tav tm="0">
                                          <p:val>
                                            <p:fltVal val="0"/>
                                          </p:val>
                                        </p:tav>
                                        <p:tav tm="100000">
                                          <p:val>
                                            <p:strVal val="#ppt_w"/>
                                          </p:val>
                                        </p:tav>
                                      </p:tavLst>
                                    </p:anim>
                                    <p:anim calcmode="lin" valueType="num">
                                      <p:cBhvr>
                                        <p:cTn id="138" dur="500" fill="hold"/>
                                        <p:tgtEl>
                                          <p:spTgt spid="94221"/>
                                        </p:tgtEl>
                                        <p:attrNameLst>
                                          <p:attrName>ppt_h</p:attrName>
                                        </p:attrNameLst>
                                      </p:cBhvr>
                                      <p:tavLst>
                                        <p:tav tm="0">
                                          <p:val>
                                            <p:strVal val="#ppt_h"/>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ID="17" presetClass="entr" presetSubtype="8" fill="hold" nodeType="clickEffect">
                                  <p:stCondLst>
                                    <p:cond delay="0"/>
                                  </p:stCondLst>
                                  <p:childTnLst>
                                    <p:set>
                                      <p:cBhvr>
                                        <p:cTn id="142" dur="1" fill="hold">
                                          <p:stCondLst>
                                            <p:cond delay="0"/>
                                          </p:stCondLst>
                                        </p:cTn>
                                        <p:tgtEl>
                                          <p:spTgt spid="94233"/>
                                        </p:tgtEl>
                                        <p:attrNameLst>
                                          <p:attrName>style.visibility</p:attrName>
                                        </p:attrNameLst>
                                      </p:cBhvr>
                                      <p:to>
                                        <p:strVal val="visible"/>
                                      </p:to>
                                    </p:set>
                                    <p:anim calcmode="lin" valueType="num">
                                      <p:cBhvr>
                                        <p:cTn id="143" dur="500" fill="hold"/>
                                        <p:tgtEl>
                                          <p:spTgt spid="94233"/>
                                        </p:tgtEl>
                                        <p:attrNameLst>
                                          <p:attrName>ppt_x</p:attrName>
                                        </p:attrNameLst>
                                      </p:cBhvr>
                                      <p:tavLst>
                                        <p:tav tm="0">
                                          <p:val>
                                            <p:strVal val="#ppt_x-#ppt_w/2"/>
                                          </p:val>
                                        </p:tav>
                                        <p:tav tm="100000">
                                          <p:val>
                                            <p:strVal val="#ppt_x"/>
                                          </p:val>
                                        </p:tav>
                                      </p:tavLst>
                                    </p:anim>
                                    <p:anim calcmode="lin" valueType="num">
                                      <p:cBhvr>
                                        <p:cTn id="144" dur="500" fill="hold"/>
                                        <p:tgtEl>
                                          <p:spTgt spid="94233"/>
                                        </p:tgtEl>
                                        <p:attrNameLst>
                                          <p:attrName>ppt_y</p:attrName>
                                        </p:attrNameLst>
                                      </p:cBhvr>
                                      <p:tavLst>
                                        <p:tav tm="0">
                                          <p:val>
                                            <p:strVal val="#ppt_y"/>
                                          </p:val>
                                        </p:tav>
                                        <p:tav tm="100000">
                                          <p:val>
                                            <p:strVal val="#ppt_y"/>
                                          </p:val>
                                        </p:tav>
                                      </p:tavLst>
                                    </p:anim>
                                    <p:anim calcmode="lin" valueType="num">
                                      <p:cBhvr>
                                        <p:cTn id="145" dur="500" fill="hold"/>
                                        <p:tgtEl>
                                          <p:spTgt spid="94233"/>
                                        </p:tgtEl>
                                        <p:attrNameLst>
                                          <p:attrName>ppt_w</p:attrName>
                                        </p:attrNameLst>
                                      </p:cBhvr>
                                      <p:tavLst>
                                        <p:tav tm="0">
                                          <p:val>
                                            <p:fltVal val="0"/>
                                          </p:val>
                                        </p:tav>
                                        <p:tav tm="100000">
                                          <p:val>
                                            <p:strVal val="#ppt_w"/>
                                          </p:val>
                                        </p:tav>
                                      </p:tavLst>
                                    </p:anim>
                                    <p:anim calcmode="lin" valueType="num">
                                      <p:cBhvr>
                                        <p:cTn id="146" dur="500" fill="hold"/>
                                        <p:tgtEl>
                                          <p:spTgt spid="94233"/>
                                        </p:tgtEl>
                                        <p:attrNameLst>
                                          <p:attrName>ppt_h</p:attrName>
                                        </p:attrNameLst>
                                      </p:cBhvr>
                                      <p:tavLst>
                                        <p:tav tm="0">
                                          <p:val>
                                            <p:strVal val="#ppt_h"/>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17" presetClass="entr" presetSubtype="2" fill="hold" nodeType="clickEffect">
                                  <p:stCondLst>
                                    <p:cond delay="0"/>
                                  </p:stCondLst>
                                  <p:childTnLst>
                                    <p:set>
                                      <p:cBhvr>
                                        <p:cTn id="150" dur="1" fill="hold">
                                          <p:stCondLst>
                                            <p:cond delay="0"/>
                                          </p:stCondLst>
                                        </p:cTn>
                                        <p:tgtEl>
                                          <p:spTgt spid="94222"/>
                                        </p:tgtEl>
                                        <p:attrNameLst>
                                          <p:attrName>style.visibility</p:attrName>
                                        </p:attrNameLst>
                                      </p:cBhvr>
                                      <p:to>
                                        <p:strVal val="visible"/>
                                      </p:to>
                                    </p:set>
                                    <p:anim calcmode="lin" valueType="num">
                                      <p:cBhvr>
                                        <p:cTn id="151" dur="500" fill="hold"/>
                                        <p:tgtEl>
                                          <p:spTgt spid="94222"/>
                                        </p:tgtEl>
                                        <p:attrNameLst>
                                          <p:attrName>ppt_x</p:attrName>
                                        </p:attrNameLst>
                                      </p:cBhvr>
                                      <p:tavLst>
                                        <p:tav tm="0">
                                          <p:val>
                                            <p:strVal val="#ppt_x+#ppt_w/2"/>
                                          </p:val>
                                        </p:tav>
                                        <p:tav tm="100000">
                                          <p:val>
                                            <p:strVal val="#ppt_x"/>
                                          </p:val>
                                        </p:tav>
                                      </p:tavLst>
                                    </p:anim>
                                    <p:anim calcmode="lin" valueType="num">
                                      <p:cBhvr>
                                        <p:cTn id="152" dur="500" fill="hold"/>
                                        <p:tgtEl>
                                          <p:spTgt spid="94222"/>
                                        </p:tgtEl>
                                        <p:attrNameLst>
                                          <p:attrName>ppt_y</p:attrName>
                                        </p:attrNameLst>
                                      </p:cBhvr>
                                      <p:tavLst>
                                        <p:tav tm="0">
                                          <p:val>
                                            <p:strVal val="#ppt_y"/>
                                          </p:val>
                                        </p:tav>
                                        <p:tav tm="100000">
                                          <p:val>
                                            <p:strVal val="#ppt_y"/>
                                          </p:val>
                                        </p:tav>
                                      </p:tavLst>
                                    </p:anim>
                                    <p:anim calcmode="lin" valueType="num">
                                      <p:cBhvr>
                                        <p:cTn id="153" dur="500" fill="hold"/>
                                        <p:tgtEl>
                                          <p:spTgt spid="94222"/>
                                        </p:tgtEl>
                                        <p:attrNameLst>
                                          <p:attrName>ppt_w</p:attrName>
                                        </p:attrNameLst>
                                      </p:cBhvr>
                                      <p:tavLst>
                                        <p:tav tm="0">
                                          <p:val>
                                            <p:fltVal val="0"/>
                                          </p:val>
                                        </p:tav>
                                        <p:tav tm="100000">
                                          <p:val>
                                            <p:strVal val="#ppt_w"/>
                                          </p:val>
                                        </p:tav>
                                      </p:tavLst>
                                    </p:anim>
                                    <p:anim calcmode="lin" valueType="num">
                                      <p:cBhvr>
                                        <p:cTn id="154" dur="500" fill="hold"/>
                                        <p:tgtEl>
                                          <p:spTgt spid="94222"/>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7" presetClass="entr" presetSubtype="2" fill="hold" nodeType="clickEffect">
                                  <p:stCondLst>
                                    <p:cond delay="0"/>
                                  </p:stCondLst>
                                  <p:childTnLst>
                                    <p:set>
                                      <p:cBhvr>
                                        <p:cTn id="158" dur="1" fill="hold">
                                          <p:stCondLst>
                                            <p:cond delay="0"/>
                                          </p:stCondLst>
                                        </p:cTn>
                                        <p:tgtEl>
                                          <p:spTgt spid="94223"/>
                                        </p:tgtEl>
                                        <p:attrNameLst>
                                          <p:attrName>style.visibility</p:attrName>
                                        </p:attrNameLst>
                                      </p:cBhvr>
                                      <p:to>
                                        <p:strVal val="visible"/>
                                      </p:to>
                                    </p:set>
                                    <p:anim calcmode="lin" valueType="num">
                                      <p:cBhvr>
                                        <p:cTn id="159" dur="500" fill="hold"/>
                                        <p:tgtEl>
                                          <p:spTgt spid="94223"/>
                                        </p:tgtEl>
                                        <p:attrNameLst>
                                          <p:attrName>ppt_x</p:attrName>
                                        </p:attrNameLst>
                                      </p:cBhvr>
                                      <p:tavLst>
                                        <p:tav tm="0">
                                          <p:val>
                                            <p:strVal val="#ppt_x+#ppt_w/2"/>
                                          </p:val>
                                        </p:tav>
                                        <p:tav tm="100000">
                                          <p:val>
                                            <p:strVal val="#ppt_x"/>
                                          </p:val>
                                        </p:tav>
                                      </p:tavLst>
                                    </p:anim>
                                    <p:anim calcmode="lin" valueType="num">
                                      <p:cBhvr>
                                        <p:cTn id="160" dur="500" fill="hold"/>
                                        <p:tgtEl>
                                          <p:spTgt spid="94223"/>
                                        </p:tgtEl>
                                        <p:attrNameLst>
                                          <p:attrName>ppt_y</p:attrName>
                                        </p:attrNameLst>
                                      </p:cBhvr>
                                      <p:tavLst>
                                        <p:tav tm="0">
                                          <p:val>
                                            <p:strVal val="#ppt_y"/>
                                          </p:val>
                                        </p:tav>
                                        <p:tav tm="100000">
                                          <p:val>
                                            <p:strVal val="#ppt_y"/>
                                          </p:val>
                                        </p:tav>
                                      </p:tavLst>
                                    </p:anim>
                                    <p:anim calcmode="lin" valueType="num">
                                      <p:cBhvr>
                                        <p:cTn id="161" dur="500" fill="hold"/>
                                        <p:tgtEl>
                                          <p:spTgt spid="94223"/>
                                        </p:tgtEl>
                                        <p:attrNameLst>
                                          <p:attrName>ppt_w</p:attrName>
                                        </p:attrNameLst>
                                      </p:cBhvr>
                                      <p:tavLst>
                                        <p:tav tm="0">
                                          <p:val>
                                            <p:fltVal val="0"/>
                                          </p:val>
                                        </p:tav>
                                        <p:tav tm="100000">
                                          <p:val>
                                            <p:strVal val="#ppt_w"/>
                                          </p:val>
                                        </p:tav>
                                      </p:tavLst>
                                    </p:anim>
                                    <p:anim calcmode="lin" valueType="num">
                                      <p:cBhvr>
                                        <p:cTn id="162" dur="500" fill="hold"/>
                                        <p:tgtEl>
                                          <p:spTgt spid="94223"/>
                                        </p:tgtEl>
                                        <p:attrNameLst>
                                          <p:attrName>ppt_h</p:attrName>
                                        </p:attrNameLst>
                                      </p:cBhvr>
                                      <p:tavLst>
                                        <p:tav tm="0">
                                          <p:val>
                                            <p:strVal val="#ppt_h"/>
                                          </p:val>
                                        </p:tav>
                                        <p:tav tm="100000">
                                          <p:val>
                                            <p:strVal val="#ppt_h"/>
                                          </p:val>
                                        </p:tav>
                                      </p:tavLst>
                                    </p:anim>
                                  </p:childTnLst>
                                </p:cTn>
                              </p:par>
                            </p:childTnLst>
                          </p:cTn>
                        </p:par>
                      </p:childTnLst>
                    </p:cTn>
                  </p:par>
                  <p:par>
                    <p:cTn id="163" fill="hold">
                      <p:stCondLst>
                        <p:cond delay="indefinite"/>
                      </p:stCondLst>
                      <p:childTnLst>
                        <p:par>
                          <p:cTn id="164" fill="hold">
                            <p:stCondLst>
                              <p:cond delay="0"/>
                            </p:stCondLst>
                            <p:childTnLst>
                              <p:par>
                                <p:cTn id="165" presetID="17" presetClass="entr" presetSubtype="8" fill="hold" nodeType="clickEffect">
                                  <p:stCondLst>
                                    <p:cond delay="0"/>
                                  </p:stCondLst>
                                  <p:childTnLst>
                                    <p:set>
                                      <p:cBhvr>
                                        <p:cTn id="166" dur="1" fill="hold">
                                          <p:stCondLst>
                                            <p:cond delay="0"/>
                                          </p:stCondLst>
                                        </p:cTn>
                                        <p:tgtEl>
                                          <p:spTgt spid="94224"/>
                                        </p:tgtEl>
                                        <p:attrNameLst>
                                          <p:attrName>style.visibility</p:attrName>
                                        </p:attrNameLst>
                                      </p:cBhvr>
                                      <p:to>
                                        <p:strVal val="visible"/>
                                      </p:to>
                                    </p:set>
                                    <p:anim calcmode="lin" valueType="num">
                                      <p:cBhvr>
                                        <p:cTn id="167" dur="500" fill="hold"/>
                                        <p:tgtEl>
                                          <p:spTgt spid="94224"/>
                                        </p:tgtEl>
                                        <p:attrNameLst>
                                          <p:attrName>ppt_x</p:attrName>
                                        </p:attrNameLst>
                                      </p:cBhvr>
                                      <p:tavLst>
                                        <p:tav tm="0">
                                          <p:val>
                                            <p:strVal val="#ppt_x-#ppt_w/2"/>
                                          </p:val>
                                        </p:tav>
                                        <p:tav tm="100000">
                                          <p:val>
                                            <p:strVal val="#ppt_x"/>
                                          </p:val>
                                        </p:tav>
                                      </p:tavLst>
                                    </p:anim>
                                    <p:anim calcmode="lin" valueType="num">
                                      <p:cBhvr>
                                        <p:cTn id="168" dur="500" fill="hold"/>
                                        <p:tgtEl>
                                          <p:spTgt spid="94224"/>
                                        </p:tgtEl>
                                        <p:attrNameLst>
                                          <p:attrName>ppt_y</p:attrName>
                                        </p:attrNameLst>
                                      </p:cBhvr>
                                      <p:tavLst>
                                        <p:tav tm="0">
                                          <p:val>
                                            <p:strVal val="#ppt_y"/>
                                          </p:val>
                                        </p:tav>
                                        <p:tav tm="100000">
                                          <p:val>
                                            <p:strVal val="#ppt_y"/>
                                          </p:val>
                                        </p:tav>
                                      </p:tavLst>
                                    </p:anim>
                                    <p:anim calcmode="lin" valueType="num">
                                      <p:cBhvr>
                                        <p:cTn id="169" dur="500" fill="hold"/>
                                        <p:tgtEl>
                                          <p:spTgt spid="94224"/>
                                        </p:tgtEl>
                                        <p:attrNameLst>
                                          <p:attrName>ppt_w</p:attrName>
                                        </p:attrNameLst>
                                      </p:cBhvr>
                                      <p:tavLst>
                                        <p:tav tm="0">
                                          <p:val>
                                            <p:fltVal val="0"/>
                                          </p:val>
                                        </p:tav>
                                        <p:tav tm="100000">
                                          <p:val>
                                            <p:strVal val="#ppt_w"/>
                                          </p:val>
                                        </p:tav>
                                      </p:tavLst>
                                    </p:anim>
                                    <p:anim calcmode="lin" valueType="num">
                                      <p:cBhvr>
                                        <p:cTn id="170" dur="500" fill="hold"/>
                                        <p:tgtEl>
                                          <p:spTgt spid="942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4098"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07237"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441</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7238"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5.3.1  回溯策略</a:t>
            </a:r>
          </a:p>
        </p:txBody>
      </p:sp>
      <p:sp>
        <p:nvSpPr>
          <p:cNvPr id="44035" name="Rectangle 3"/>
          <p:cNvSpPr>
            <a:spLocks noGrp="1" noChangeArrowheads="1"/>
          </p:cNvSpPr>
          <p:nvPr>
            <p:ph idx="9"/>
            <p:custDataLst>
              <p:tags r:id="rId2"/>
            </p:custDataLst>
          </p:nvPr>
        </p:nvSpPr>
        <p:spPr>
          <a:xfrm>
            <a:off x="1774825" y="908050"/>
            <a:ext cx="8642350" cy="4927600"/>
          </a:xfrm>
        </p:spPr>
        <p:txBody>
          <a:bodyPr wrap="square" lIns="91440" tIns="45720" rIns="91440" bIns="45720" numCol="1" anchor="t" anchorCtr="0" compatLnSpc="1"/>
          <a:lstStyle/>
          <a:p>
            <a:pPr marL="533400" indent="-533400" fontAlgn="base">
              <a:lnSpc>
                <a:spcPct val="110000"/>
              </a:lnSpc>
              <a:spcBef>
                <a:spcPct val="40000"/>
              </a:spcBef>
              <a:spcAft>
                <a:spcPct val="0"/>
              </a:spcAft>
              <a:buClr>
                <a:schemeClr val="accent2"/>
              </a:buClr>
              <a:buSzTx/>
              <a:buBlip>
                <a:blip r:embed="rId6"/>
              </a:buBlip>
              <a:defRPr/>
            </a:pPr>
            <a:r>
              <a:rPr lang="zh-CN" altLang="en-US"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回溯搜索的算法用三张表保存状态空间的不同性质结点。</a:t>
            </a:r>
          </a:p>
          <a:p>
            <a:pPr marL="533400" indent="-533400" fontAlgn="base">
              <a:lnSpc>
                <a:spcPct val="110000"/>
              </a:lnSpc>
              <a:spcBef>
                <a:spcPct val="40000"/>
              </a:spcBef>
              <a:spcAft>
                <a:spcPct val="0"/>
              </a:spcAft>
              <a:buClr>
                <a:schemeClr val="accent2"/>
              </a:buClr>
              <a:buSzTx/>
              <a:buBlip>
                <a:blip r:embed="rId6"/>
              </a:buBlip>
              <a:defRPr/>
            </a:pP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 路径状态（path states，</a:t>
            </a:r>
            <a:r>
              <a:rPr lang="zh-CN" altLang="en-US" sz="2400" b="1" dirty="0">
                <a:solidFill>
                  <a:srgbClr val="000000"/>
                </a:solidFill>
                <a:latin typeface="微软雅黑" panose="020B0503020204020204" pitchFamily="34" charset="-122"/>
                <a:sym typeface="微软雅黑" panose="020B0503020204020204" pitchFamily="34" charset="-122"/>
              </a:rPr>
              <a:t>PS</a:t>
            </a: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）表：保存当前搜索路径上的状态。如果找到了目的，PS就是解路径上的状态有序集。 </a:t>
            </a:r>
          </a:p>
          <a:p>
            <a:pPr marL="533400" indent="-533400" fontAlgn="base">
              <a:lnSpc>
                <a:spcPct val="110000"/>
              </a:lnSpc>
              <a:spcBef>
                <a:spcPct val="40000"/>
              </a:spcBef>
              <a:spcAft>
                <a:spcPct val="0"/>
              </a:spcAft>
              <a:buClr>
                <a:schemeClr val="accent2"/>
              </a:buClr>
              <a:buSzTx/>
              <a:buBlip>
                <a:blip r:embed="rId6"/>
              </a:buBlip>
              <a:defRPr/>
            </a:pP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新的路径状态（new path states，</a:t>
            </a:r>
            <a:r>
              <a:rPr lang="zh-CN" altLang="en-US" sz="2400" b="1" dirty="0">
                <a:solidFill>
                  <a:srgbClr val="000000"/>
                </a:solidFill>
                <a:latin typeface="微软雅黑" panose="020B0503020204020204" pitchFamily="34" charset="-122"/>
                <a:sym typeface="微软雅黑" panose="020B0503020204020204" pitchFamily="34" charset="-122"/>
              </a:rPr>
              <a:t>NPS</a:t>
            </a: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）表：包含了等待搜索的状态，其后裔状态还未被搜索到，即未被生成扩展 。</a:t>
            </a:r>
          </a:p>
          <a:p>
            <a:pPr marL="533400" indent="-533400" fontAlgn="base">
              <a:lnSpc>
                <a:spcPct val="110000"/>
              </a:lnSpc>
              <a:spcBef>
                <a:spcPct val="40000"/>
              </a:spcBef>
              <a:spcAft>
                <a:spcPct val="0"/>
              </a:spcAft>
              <a:buClr>
                <a:schemeClr val="accent2"/>
              </a:buClr>
              <a:buSzTx/>
              <a:buBlip>
                <a:blip r:embed="rId6"/>
              </a:buBlip>
              <a:defRPr/>
            </a:pP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 不可解</a:t>
            </a:r>
            <a:r>
              <a:rPr lang="zh-CN" altLang="en-US" sz="2400" b="1" dirty="0">
                <a:solidFill>
                  <a:srgbClr val="000000"/>
                </a:solidFill>
                <a:latin typeface="微软雅黑" panose="020B0503020204020204" pitchFamily="34" charset="-122"/>
                <a:sym typeface="微软雅黑" panose="020B0503020204020204" pitchFamily="34" charset="-122"/>
              </a:rPr>
              <a:t>状态</a:t>
            </a: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 solvable states，</a:t>
            </a:r>
            <a:r>
              <a:rPr lang="zh-CN" altLang="en-US" sz="2400" b="1" dirty="0">
                <a:solidFill>
                  <a:srgbClr val="000000"/>
                </a:solidFill>
                <a:latin typeface="微软雅黑" panose="020B0503020204020204" pitchFamily="34" charset="-122"/>
                <a:sym typeface="微软雅黑" panose="020B0503020204020204" pitchFamily="34" charset="-122"/>
              </a:rPr>
              <a:t>NSS</a:t>
            </a: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）表：列出了找不到解题路径的状态。如果在搜索中扩展出的状态是它的元素，则可立即将之排除，不必沿该状态继续搜索。</a:t>
            </a:r>
            <a:r>
              <a:rPr lang="zh-CN" altLang="en-US"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Tree>
    <p:custDataLst>
      <p:tags r:id="rId1"/>
    </p:custDataLst>
    <p:extLst>
      <p:ext uri="{BB962C8B-B14F-4D97-AF65-F5344CB8AC3E}">
        <p14:creationId xmlns:p14="http://schemas.microsoft.com/office/powerpoint/2010/main" val="1277011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barn(inHorizontal)">
                                      <p:cBhvr>
                                        <p:cTn id="7" dur="500"/>
                                        <p:tgtEl>
                                          <p:spTgt spid="44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4035">
                                            <p:txEl>
                                              <p:pRg st="1" end="1"/>
                                            </p:txEl>
                                          </p:spTgt>
                                        </p:tgtEl>
                                        <p:attrNameLst>
                                          <p:attrName>style.visibility</p:attrName>
                                        </p:attrNameLst>
                                      </p:cBhvr>
                                      <p:to>
                                        <p:strVal val="visible"/>
                                      </p:to>
                                    </p:set>
                                    <p:animEffect transition="in" filter="barn(inHorizontal)">
                                      <p:cBhvr>
                                        <p:cTn id="12" dur="500"/>
                                        <p:tgtEl>
                                          <p:spTgt spid="44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44035">
                                            <p:txEl>
                                              <p:pRg st="2" end="2"/>
                                            </p:txEl>
                                          </p:spTgt>
                                        </p:tgtEl>
                                        <p:attrNameLst>
                                          <p:attrName>style.visibility</p:attrName>
                                        </p:attrNameLst>
                                      </p:cBhvr>
                                      <p:to>
                                        <p:strVal val="visible"/>
                                      </p:to>
                                    </p:set>
                                    <p:animEffect transition="in" filter="barn(inHorizontal)">
                                      <p:cBhvr>
                                        <p:cTn id="17" dur="500"/>
                                        <p:tgtEl>
                                          <p:spTgt spid="440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44035">
                                            <p:txEl>
                                              <p:pRg st="3" end="3"/>
                                            </p:txEl>
                                          </p:spTgt>
                                        </p:tgtEl>
                                        <p:attrNameLst>
                                          <p:attrName>style.visibility</p:attrName>
                                        </p:attrNameLst>
                                      </p:cBhvr>
                                      <p:to>
                                        <p:strVal val="visible"/>
                                      </p:to>
                                    </p:set>
                                    <p:animEffect transition="in" filter="barn(inHorizontal)">
                                      <p:cBhvr>
                                        <p:cTn id="22" dur="500"/>
                                        <p:tgtEl>
                                          <p:spTgt spid="440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6146"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46147"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442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9286" name="Rectangle 3"/>
          <p:cNvSpPr>
            <a:spLocks noGrp="1" noChangeArrowheads="1"/>
          </p:cNvSpPr>
          <p:nvPr>
            <p:ph idx="9"/>
            <p:custDataLst>
              <p:tags r:id="rId3"/>
            </p:custDataLst>
          </p:nvPr>
        </p:nvSpPr>
        <p:spPr>
          <a:xfrm>
            <a:off x="1946275" y="1114425"/>
            <a:ext cx="8275638" cy="4114800"/>
          </a:xfrm>
        </p:spPr>
        <p:txBody>
          <a:bodyPr wrap="square" lIns="91440" tIns="45720" rIns="91440" bIns="45720" numCol="1" anchor="t" anchorCtr="0" compatLnSpc="1"/>
          <a:lstStyle/>
          <a:p>
            <a:pPr marL="571500" indent="-571500" fontAlgn="base">
              <a:lnSpc>
                <a:spcPct val="150000"/>
              </a:lnSpc>
              <a:spcBef>
                <a:spcPct val="40000"/>
              </a:spcBef>
              <a:spcAft>
                <a:spcPct val="0"/>
              </a:spcAft>
              <a:buClr>
                <a:schemeClr val="accent2"/>
              </a:buClr>
              <a:buSzTx/>
              <a:buBlip>
                <a:blip r:embed="rId8"/>
              </a:buBlip>
              <a:defRPr/>
            </a:pPr>
            <a:r>
              <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三种常用的盲目搜索算法：</a:t>
            </a:r>
            <a:endPar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fontAlgn="base">
              <a:lnSpc>
                <a:spcPct val="150000"/>
              </a:lnSpc>
              <a:spcBef>
                <a:spcPct val="40000"/>
              </a:spcBef>
              <a:spcAft>
                <a:spcPct val="0"/>
              </a:spcAft>
              <a:buClr>
                <a:schemeClr val="accent2"/>
              </a:buClr>
              <a:buSzTx/>
              <a:buFont typeface="Wingdings" panose="05000000000000000000" pitchFamily="2" charset="2"/>
              <a:buChar char="u"/>
              <a:defRPr/>
            </a:pPr>
            <a:r>
              <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深度优先搜索（</a:t>
            </a:r>
            <a:r>
              <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DFS</a:t>
            </a:r>
            <a:r>
              <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fontAlgn="base">
              <a:lnSpc>
                <a:spcPct val="150000"/>
              </a:lnSpc>
              <a:spcBef>
                <a:spcPct val="40000"/>
              </a:spcBef>
              <a:spcAft>
                <a:spcPct val="0"/>
              </a:spcAft>
              <a:buClr>
                <a:schemeClr val="accent2"/>
              </a:buClr>
              <a:buSzTx/>
              <a:buFont typeface="Wingdings" panose="05000000000000000000" pitchFamily="2" charset="2"/>
              <a:buChar char="u"/>
              <a:defRPr/>
            </a:pPr>
            <a:r>
              <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宽度优先搜索</a:t>
            </a:r>
            <a:r>
              <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(BFS)(</a:t>
            </a:r>
            <a:r>
              <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又称广度优先搜索</a:t>
            </a:r>
            <a:r>
              <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171450" indent="-171450" fontAlgn="base">
              <a:lnSpc>
                <a:spcPct val="150000"/>
              </a:lnSpc>
              <a:spcBef>
                <a:spcPct val="40000"/>
              </a:spcBef>
              <a:spcAft>
                <a:spcPct val="0"/>
              </a:spcAft>
              <a:buClr>
                <a:schemeClr val="accent2"/>
              </a:buClr>
              <a:buSzTx/>
              <a:buFont typeface="Wingdings" panose="05000000000000000000" pitchFamily="2" charset="2"/>
              <a:buChar char="u"/>
              <a:defRPr/>
            </a:pPr>
            <a:r>
              <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迭代加深的深度优先搜索（</a:t>
            </a:r>
            <a:r>
              <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DFS-ID</a:t>
            </a:r>
            <a:r>
              <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  </a:t>
            </a:r>
            <a:r>
              <a:rPr lang="zh-CN" altLang="en-US" sz="360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rPr>
              <a:t>盲目搜索</a:t>
            </a:r>
            <a:endParaRPr lang="zh-CN" altLang="en-US" sz="3600" b="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2885488889"/>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8194"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48195"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443</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1334" name="Rectangle 3"/>
          <p:cNvSpPr>
            <a:spLocks noGrp="1" noChangeArrowheads="1"/>
          </p:cNvSpPr>
          <p:nvPr>
            <p:ph idx="9"/>
          </p:nvPr>
        </p:nvSpPr>
        <p:spPr>
          <a:xfrm>
            <a:off x="1784351" y="1390651"/>
            <a:ext cx="5337175" cy="3438525"/>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None/>
              <a:defRPr/>
            </a:pPr>
            <a:r>
              <a:rPr lang="zh-CN" altLang="en-US" sz="3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基本思想</a:t>
            </a:r>
            <a:r>
              <a:rPr lang="en-US" altLang="zh-CN" sz="3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从初始节点</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开始，向下逐层搜索。</a:t>
            </a:r>
            <a:endPar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层节点未搜索完之前，不进入</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n+1</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层搜索。</a:t>
            </a:r>
            <a:endPar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同层节点的搜索次序可以任意。</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5.3.2  </a:t>
            </a:r>
            <a:r>
              <a:rPr lang="zh-CN" altLang="en-US" sz="3600" b="0" noProof="1">
                <a:solidFill>
                  <a:schemeClr val="lt1"/>
                </a:solidFill>
                <a:latin typeface="微软雅黑" panose="020B0503020204020204" pitchFamily="34" charset="-122"/>
                <a:cs typeface="微软雅黑" panose="020B0503020204020204" pitchFamily="34" charset="-122"/>
              </a:rPr>
              <a:t>宽度优先搜索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pic>
        <p:nvPicPr>
          <p:cNvPr id="648198" name="图片 1"/>
          <p:cNvPicPr>
            <a:picLocks noChangeAspect="1"/>
          </p:cNvPicPr>
          <p:nvPr/>
        </p:nvPicPr>
        <p:blipFill>
          <a:blip r:embed="rId6"/>
          <a:stretch>
            <a:fillRect/>
          </a:stretch>
        </p:blipFill>
        <p:spPr>
          <a:xfrm>
            <a:off x="7248526" y="1700214"/>
            <a:ext cx="3317875" cy="2846387"/>
          </a:xfrm>
          <a:prstGeom prst="rect">
            <a:avLst/>
          </a:prstGeom>
          <a:noFill/>
          <a:ln w="9525">
            <a:noFill/>
          </a:ln>
        </p:spPr>
      </p:pic>
    </p:spTree>
    <p:custDataLst>
      <p:tags r:id="rId1"/>
    </p:custDataLst>
    <p:extLst>
      <p:ext uri="{BB962C8B-B14F-4D97-AF65-F5344CB8AC3E}">
        <p14:creationId xmlns:p14="http://schemas.microsoft.com/office/powerpoint/2010/main" val="3166357338"/>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9218"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49219"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444</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1334" name="Rectangle 3"/>
          <p:cNvSpPr>
            <a:spLocks noGrp="1" noChangeArrowheads="1"/>
          </p:cNvSpPr>
          <p:nvPr>
            <p:ph idx="4294967295"/>
          </p:nvPr>
        </p:nvSpPr>
        <p:spPr>
          <a:xfrm>
            <a:off x="1701800" y="927100"/>
            <a:ext cx="8477250" cy="4267200"/>
          </a:xfrm>
        </p:spPr>
        <p:txBody>
          <a:bodyPr vert="horz" wrap="square" lIns="91440" tIns="45720" rIns="91440" bIns="45720" numCol="1" anchor="t" anchorCtr="0" compatLnSpc="1">
            <a:normAutofit/>
          </a:bodyPr>
          <a:lstStyle/>
          <a:p>
            <a:pPr marL="469900" indent="-469900" fontAlgn="base">
              <a:lnSpc>
                <a:spcPct val="150000"/>
              </a:lnSpc>
              <a:spcBef>
                <a:spcPct val="40000"/>
              </a:spcBef>
              <a:spcAft>
                <a:spcPct val="0"/>
              </a:spcAft>
              <a:buClr>
                <a:schemeClr val="accent2"/>
              </a:buClr>
              <a:buSzTx/>
              <a:buNone/>
              <a:defRPr/>
            </a:pPr>
            <a:r>
              <a:rPr lang="en-US" altLang="zh-CN" sz="26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open表</a:t>
            </a:r>
            <a:r>
              <a:rPr lang="zh-CN" altLang="en-US"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close</a:t>
            </a:r>
            <a:r>
              <a:rPr lang="zh-CN" altLang="en-US"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表</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a:spcAft>
                <a:spcPct val="0"/>
              </a:spcAft>
              <a:buClr>
                <a:srgbClr val="6E82BA"/>
              </a:buClr>
              <a:buFont typeface="Wingdings" panose="05000000000000000000" pitchFamily="2" charset="2"/>
              <a:buChar char="n"/>
              <a:defRPr/>
            </a:pPr>
            <a:r>
              <a:rPr lang="en-US" altLang="zh-CN" sz="2000" dirty="0" err="1">
                <a:solidFill>
                  <a:srgbClr val="000000"/>
                </a:solidFill>
                <a:latin typeface="微软雅黑" panose="020B0503020204020204" pitchFamily="34" charset="-122"/>
                <a:sym typeface="微软雅黑" panose="020B0503020204020204" pitchFamily="34" charset="-122"/>
              </a:rPr>
              <a:t>open表</a:t>
            </a:r>
            <a:r>
              <a:rPr lang="en-US" altLang="zh-CN" sz="2000" dirty="0">
                <a:solidFill>
                  <a:srgbClr val="000000"/>
                </a:solidFill>
                <a:latin typeface="微软雅黑" panose="020B0503020204020204" pitchFamily="34" charset="-122"/>
                <a:sym typeface="微软雅黑" panose="020B0503020204020204" pitchFamily="34" charset="-122"/>
              </a:rPr>
              <a:t>  —  </a:t>
            </a:r>
            <a:r>
              <a:rPr lang="en-US" altLang="zh-CN" sz="2000" dirty="0" err="1">
                <a:solidFill>
                  <a:srgbClr val="000000"/>
                </a:solidFill>
                <a:latin typeface="微软雅黑" panose="020B0503020204020204" pitchFamily="34" charset="-122"/>
                <a:sym typeface="微软雅黑" panose="020B0503020204020204" pitchFamily="34" charset="-122"/>
              </a:rPr>
              <a:t>存放</a:t>
            </a:r>
            <a:r>
              <a:rPr lang="zh-CN" altLang="en-US" sz="2000" dirty="0">
                <a:solidFill>
                  <a:srgbClr val="000000"/>
                </a:solidFill>
                <a:latin typeface="微软雅黑" panose="020B0503020204020204" pitchFamily="34" charset="-122"/>
                <a:sym typeface="微软雅黑" panose="020B0503020204020204" pitchFamily="34" charset="-122"/>
              </a:rPr>
              <a:t>未</a:t>
            </a:r>
            <a:r>
              <a:rPr lang="en-US" altLang="zh-CN" sz="2000" dirty="0" err="1">
                <a:solidFill>
                  <a:srgbClr val="000000"/>
                </a:solidFill>
                <a:latin typeface="微软雅黑" panose="020B0503020204020204" pitchFamily="34" charset="-122"/>
                <a:sym typeface="微软雅黑" panose="020B0503020204020204" pitchFamily="34" charset="-122"/>
              </a:rPr>
              <a:t>扩展节点的表（必须记住哪些点走过了</a:t>
            </a:r>
            <a:r>
              <a:rPr lang="en-US" altLang="zh-CN" sz="2000" dirty="0">
                <a:solidFill>
                  <a:srgbClr val="000000"/>
                </a:solidFill>
                <a:latin typeface="微软雅黑" panose="020B0503020204020204" pitchFamily="34" charset="-122"/>
                <a:sym typeface="微软雅黑" panose="020B0503020204020204" pitchFamily="34" charset="-122"/>
              </a:rPr>
              <a:t>）</a:t>
            </a:r>
          </a:p>
          <a:p>
            <a:pPr marL="471170" lvl="1" indent="0">
              <a:spcAft>
                <a:spcPct val="0"/>
              </a:spcAft>
              <a:buClr>
                <a:srgbClr val="6E82BA"/>
              </a:buClr>
              <a:buNone/>
              <a:defRPr/>
            </a:pPr>
            <a:r>
              <a:rPr lang="en-US" altLang="zh-CN" sz="2000" dirty="0">
                <a:solidFill>
                  <a:srgbClr val="000000"/>
                </a:solidFill>
                <a:latin typeface="微软雅黑" panose="020B0503020204020204" pitchFamily="34" charset="-122"/>
                <a:sym typeface="微软雅黑" panose="020B0503020204020204" pitchFamily="34" charset="-122"/>
              </a:rPr>
              <a:t>     </a:t>
            </a:r>
            <a:r>
              <a:rPr lang="zh-CN" altLang="en-US" sz="2000" dirty="0">
                <a:solidFill>
                  <a:srgbClr val="000000"/>
                </a:solidFill>
                <a:latin typeface="微软雅黑" panose="020B0503020204020204" pitchFamily="34" charset="-122"/>
                <a:sym typeface="微软雅黑" panose="020B0503020204020204" pitchFamily="34" charset="-122"/>
              </a:rPr>
              <a:t>存放刚生成的节点，</a:t>
            </a:r>
            <a:r>
              <a:rPr lang="en-US" altLang="zh-CN" sz="2000" dirty="0">
                <a:solidFill>
                  <a:srgbClr val="000000"/>
                </a:solidFill>
                <a:latin typeface="微软雅黑" panose="020B0503020204020204" pitchFamily="34" charset="-122"/>
                <a:sym typeface="微软雅黑" panose="020B0503020204020204" pitchFamily="34" charset="-122"/>
              </a:rPr>
              <a:t> </a:t>
            </a:r>
            <a:r>
              <a:rPr lang="zh-CN" altLang="en-US" sz="2000" dirty="0">
                <a:solidFill>
                  <a:srgbClr val="000000"/>
                </a:solidFill>
                <a:latin typeface="微软雅黑" panose="020B0503020204020204" pitchFamily="34" charset="-122"/>
                <a:sym typeface="微软雅黑" panose="020B0503020204020204" pitchFamily="34" charset="-122"/>
              </a:rPr>
              <a:t>不同搜索策略节点在</a:t>
            </a:r>
            <a:r>
              <a:rPr lang="en-US" altLang="zh-CN" sz="2000" dirty="0">
                <a:solidFill>
                  <a:srgbClr val="000000"/>
                </a:solidFill>
                <a:latin typeface="微软雅黑" panose="020B0503020204020204" pitchFamily="34" charset="-122"/>
                <a:sym typeface="微软雅黑" panose="020B0503020204020204" pitchFamily="34" charset="-122"/>
              </a:rPr>
              <a:t>OPEN</a:t>
            </a:r>
            <a:r>
              <a:rPr lang="zh-CN" altLang="en-US" sz="2000" dirty="0">
                <a:solidFill>
                  <a:srgbClr val="000000"/>
                </a:solidFill>
                <a:latin typeface="微软雅黑" panose="020B0503020204020204" pitchFamily="34" charset="-122"/>
                <a:sym typeface="微软雅黑" panose="020B0503020204020204" pitchFamily="34" charset="-122"/>
              </a:rPr>
              <a:t>表中的排列  </a:t>
            </a:r>
            <a:endParaRPr lang="en-US" altLang="zh-CN" sz="2000" dirty="0">
              <a:solidFill>
                <a:srgbClr val="000000"/>
              </a:solidFill>
              <a:latin typeface="微软雅黑" panose="020B0503020204020204" pitchFamily="34" charset="-122"/>
              <a:sym typeface="微软雅黑" panose="020B0503020204020204" pitchFamily="34" charset="-122"/>
            </a:endParaRPr>
          </a:p>
          <a:p>
            <a:pPr marL="471170" lvl="1" indent="0">
              <a:spcAft>
                <a:spcPct val="0"/>
              </a:spcAft>
              <a:buClr>
                <a:srgbClr val="6E82BA"/>
              </a:buClr>
              <a:buNone/>
              <a:defRPr/>
            </a:pPr>
            <a:r>
              <a:rPr lang="en-US" altLang="zh-CN" sz="2000" dirty="0">
                <a:solidFill>
                  <a:srgbClr val="000000"/>
                </a:solidFill>
                <a:latin typeface="微软雅黑" panose="020B0503020204020204" pitchFamily="34" charset="-122"/>
                <a:sym typeface="微软雅黑" panose="020B0503020204020204" pitchFamily="34" charset="-122"/>
              </a:rPr>
              <a:t>     </a:t>
            </a:r>
            <a:r>
              <a:rPr lang="zh-CN" altLang="en-US" sz="2000" dirty="0">
                <a:solidFill>
                  <a:srgbClr val="000000"/>
                </a:solidFill>
                <a:latin typeface="微软雅黑" panose="020B0503020204020204" pitchFamily="34" charset="-122"/>
                <a:sym typeface="微软雅黑" panose="020B0503020204020204" pitchFamily="34" charset="-122"/>
              </a:rPr>
              <a:t>顺序不同。</a:t>
            </a:r>
            <a:endParaRPr lang="en-US" altLang="zh-CN" sz="2000" dirty="0">
              <a:solidFill>
                <a:srgbClr val="000000"/>
              </a:solidFill>
              <a:latin typeface="微软雅黑" panose="020B0503020204020204" pitchFamily="34" charset="-122"/>
              <a:sym typeface="微软雅黑" panose="020B0503020204020204" pitchFamily="34" charset="-122"/>
            </a:endParaRPr>
          </a:p>
          <a:p>
            <a:pPr marL="908050" lvl="1" indent="-436880">
              <a:spcAft>
                <a:spcPct val="0"/>
              </a:spcAft>
              <a:buClr>
                <a:srgbClr val="6E82BA"/>
              </a:buClr>
              <a:buFont typeface="Wingdings" panose="05000000000000000000" pitchFamily="2" charset="2"/>
              <a:buChar char="n"/>
              <a:defRPr/>
            </a:pPr>
            <a:r>
              <a:rPr lang="en-US" altLang="zh-CN" sz="2000" dirty="0">
                <a:solidFill>
                  <a:srgbClr val="000000"/>
                </a:solidFill>
                <a:latin typeface="微软雅黑" panose="020B0503020204020204" pitchFamily="34" charset="-122"/>
                <a:sym typeface="微软雅黑" panose="020B0503020204020204" pitchFamily="34" charset="-122"/>
              </a:rPr>
              <a:t>close</a:t>
            </a:r>
            <a:r>
              <a:rPr lang="zh-CN" altLang="en-US" sz="2000" dirty="0">
                <a:solidFill>
                  <a:srgbClr val="000000"/>
                </a:solidFill>
                <a:latin typeface="微软雅黑" panose="020B0503020204020204" pitchFamily="34" charset="-122"/>
                <a:sym typeface="微软雅黑" panose="020B0503020204020204" pitchFamily="34" charset="-122"/>
              </a:rPr>
              <a:t>表</a:t>
            </a:r>
            <a:r>
              <a:rPr lang="en-US" altLang="zh-CN" sz="2000" dirty="0">
                <a:solidFill>
                  <a:srgbClr val="000000"/>
                </a:solidFill>
                <a:latin typeface="微软雅黑" panose="020B0503020204020204" pitchFamily="34" charset="-122"/>
                <a:sym typeface="微软雅黑" panose="020B0503020204020204" pitchFamily="34" charset="-122"/>
              </a:rPr>
              <a:t>— </a:t>
            </a:r>
            <a:r>
              <a:rPr lang="en-US" altLang="zh-CN" sz="2000" dirty="0" err="1">
                <a:solidFill>
                  <a:srgbClr val="000000"/>
                </a:solidFill>
                <a:latin typeface="微软雅黑" panose="020B0503020204020204" pitchFamily="34" charset="-122"/>
                <a:sym typeface="微软雅黑" panose="020B0503020204020204" pitchFamily="34" charset="-122"/>
              </a:rPr>
              <a:t>存放已扩展节点的表（必须记住从目标返回的路径</a:t>
            </a:r>
            <a:r>
              <a:rPr lang="en-US" altLang="zh-CN" sz="2000" dirty="0">
                <a:solidFill>
                  <a:srgbClr val="000000"/>
                </a:solidFill>
                <a:latin typeface="微软雅黑" panose="020B0503020204020204" pitchFamily="34" charset="-122"/>
                <a:sym typeface="微软雅黑" panose="020B0503020204020204" pitchFamily="34" charset="-122"/>
              </a:rPr>
              <a:t>）</a:t>
            </a:r>
          </a:p>
          <a:p>
            <a:pPr marL="469900" indent="-469900" fontAlgn="base">
              <a:lnSpc>
                <a:spcPct val="120000"/>
              </a:lnSpc>
              <a:spcBef>
                <a:spcPct val="40000"/>
              </a:spcBef>
              <a:spcAft>
                <a:spcPct val="0"/>
              </a:spcAft>
              <a:buClr>
                <a:schemeClr val="accent2"/>
              </a:buClr>
              <a:buSzTx/>
              <a:buNone/>
              <a:defRPr/>
            </a:pPr>
            <a:endPar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5.3.2  </a:t>
            </a:r>
            <a:r>
              <a:rPr lang="zh-CN" altLang="en-US" sz="3600" b="0" noProof="1">
                <a:solidFill>
                  <a:schemeClr val="lt1"/>
                </a:solidFill>
                <a:latin typeface="微软雅黑" panose="020B0503020204020204" pitchFamily="34" charset="-122"/>
                <a:cs typeface="微软雅黑" panose="020B0503020204020204" pitchFamily="34" charset="-122"/>
              </a:rPr>
              <a:t>宽度优先搜索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
        <p:nvSpPr>
          <p:cNvPr id="8" name="文本框 3"/>
          <p:cNvSpPr txBox="1"/>
          <p:nvPr/>
        </p:nvSpPr>
        <p:spPr>
          <a:xfrm>
            <a:off x="2114804" y="3861049"/>
            <a:ext cx="8064500" cy="646113"/>
          </a:xfrm>
          <a:prstGeom prst="rect">
            <a:avLst/>
          </a:prstGeom>
          <a:noFill/>
          <a:ln w="9525">
            <a:noFill/>
          </a:ln>
        </p:spPr>
        <p:txBody>
          <a:bodyPr>
            <a:spAutoFit/>
          </a:body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扩展：</a:t>
            </a:r>
            <a:r>
              <a:rPr lang="zh-CN" altLang="en-US" b="1" dirty="0">
                <a:latin typeface="微软雅黑" panose="020B0503020204020204" pitchFamily="34" charset="-122"/>
                <a:ea typeface="微软雅黑" panose="020B0503020204020204" pitchFamily="34" charset="-122"/>
              </a:rPr>
              <a:t>对一个节点进行</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扩展</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是指用合适的算符对该节点进行操作，生成该节点的一组子节点（后继节点）。</a:t>
            </a:r>
          </a:p>
        </p:txBody>
      </p:sp>
    </p:spTree>
    <p:custDataLst>
      <p:tags r:id="rId1"/>
    </p:custDataLst>
    <p:extLst>
      <p:ext uri="{BB962C8B-B14F-4D97-AF65-F5344CB8AC3E}">
        <p14:creationId xmlns:p14="http://schemas.microsoft.com/office/powerpoint/2010/main" val="298348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9218"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49219"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445</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1334" name="Rectangle 3"/>
          <p:cNvSpPr>
            <a:spLocks noGrp="1" noChangeArrowheads="1"/>
          </p:cNvSpPr>
          <p:nvPr>
            <p:ph idx="9"/>
          </p:nvPr>
        </p:nvSpPr>
        <p:spPr>
          <a:xfrm>
            <a:off x="1701800" y="927100"/>
            <a:ext cx="8477250" cy="4267200"/>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None/>
              <a:defRPr/>
            </a:pPr>
            <a:r>
              <a:rPr lang="en-US" altLang="zh-CN" sz="26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OPEN表中节点简单的排序方式</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15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宽度优先——扩展当前节点后生成的子节点总是置于OPEN表的</a:t>
            </a: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后端</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，即OPEN表作为</a:t>
            </a: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队列</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15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先进先出</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，使搜索优先向</a:t>
            </a: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横向</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方向发展。</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5.3.2  </a:t>
            </a:r>
            <a:r>
              <a:rPr lang="zh-CN" altLang="en-US" sz="3600" b="0" noProof="1">
                <a:solidFill>
                  <a:schemeClr val="lt1"/>
                </a:solidFill>
                <a:latin typeface="微软雅黑" panose="020B0503020204020204" pitchFamily="34" charset="-122"/>
                <a:cs typeface="微软雅黑" panose="020B0503020204020204" pitchFamily="34" charset="-122"/>
              </a:rPr>
              <a:t>宽度优先搜索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3925656510"/>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3"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smtClean="0">
                <a:solidFill>
                  <a:srgbClr val="000000">
                    <a:tint val="75000"/>
                  </a:srgb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284E95A2-6C96-4041-8E7E-CFF715DD8F6F}" type="slidenum">
              <a:rPr lang="zh-CN" altLang="en-US" smtClean="0"/>
              <a:pPr>
                <a:defRPr/>
              </a:pPr>
              <a:t>446</a:t>
            </a:fld>
            <a:endParaRPr lang="en-US" altLang="zh-CN" sz="1400" noProof="1">
              <a:solidFill>
                <a:srgbClr val="000000"/>
              </a:solidFill>
              <a:latin typeface="Tahoma" panose="020B0604030504040204" pitchFamily="34" charset="0"/>
              <a:ea typeface="宋体" panose="02010600030101010101" pitchFamily="2" charset="-122"/>
            </a:endParaRPr>
          </a:p>
        </p:txBody>
      </p:sp>
      <p:sp>
        <p:nvSpPr>
          <p:cNvPr id="650243" name="Rectangle 2"/>
          <p:cNvSpPr/>
          <p:nvPr/>
        </p:nvSpPr>
        <p:spPr>
          <a:xfrm>
            <a:off x="1752600" y="381000"/>
            <a:ext cx="2971800" cy="1143000"/>
          </a:xfrm>
          <a:prstGeom prst="rect">
            <a:avLst/>
          </a:prstGeom>
          <a:noFill/>
          <a:ln w="9525">
            <a:noFill/>
          </a:ln>
        </p:spPr>
        <p:txBody>
          <a:bodyPr anchor="ctr" anchorCtr="0"/>
          <a:lstStyle/>
          <a:p>
            <a:pPr algn="ctr" eaLnBrk="1" hangingPunct="1"/>
            <a:r>
              <a:rPr lang="zh-CN" altLang="en-US" sz="4400" b="1" dirty="0">
                <a:solidFill>
                  <a:srgbClr val="0033CC"/>
                </a:solidFill>
                <a:latin typeface="Arial" panose="020B0604020202020204" pitchFamily="34" charset="0"/>
              </a:rPr>
              <a:t>宽度优先实例</a:t>
            </a:r>
          </a:p>
        </p:txBody>
      </p:sp>
      <p:sp>
        <p:nvSpPr>
          <p:cNvPr id="632835" name="Text Box 3"/>
          <p:cNvSpPr txBox="1"/>
          <p:nvPr/>
        </p:nvSpPr>
        <p:spPr>
          <a:xfrm>
            <a:off x="5867401" y="685801"/>
            <a:ext cx="803275" cy="835025"/>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2        3</a:t>
            </a:r>
          </a:p>
          <a:p>
            <a:pPr eaLnBrk="1" hangingPunct="1"/>
            <a:r>
              <a:rPr lang="en-US" altLang="zh-CN" sz="1600" dirty="0">
                <a:solidFill>
                  <a:srgbClr val="000000"/>
                </a:solidFill>
                <a:latin typeface="Times New Roman" panose="02020603050405020304" pitchFamily="18" charset="0"/>
              </a:rPr>
              <a:t>1   8   4</a:t>
            </a:r>
          </a:p>
          <a:p>
            <a:pPr eaLnBrk="1" hangingPunct="1"/>
            <a:r>
              <a:rPr lang="en-US" altLang="zh-CN" sz="1600" dirty="0">
                <a:solidFill>
                  <a:srgbClr val="000000"/>
                </a:solidFill>
                <a:latin typeface="Times New Roman" panose="02020603050405020304" pitchFamily="18" charset="0"/>
              </a:rPr>
              <a:t>7   6   5</a:t>
            </a:r>
          </a:p>
        </p:txBody>
      </p:sp>
      <p:grpSp>
        <p:nvGrpSpPr>
          <p:cNvPr id="632836" name="Group 4"/>
          <p:cNvGrpSpPr/>
          <p:nvPr/>
        </p:nvGrpSpPr>
        <p:grpSpPr>
          <a:xfrm>
            <a:off x="4460876" y="1524001"/>
            <a:ext cx="3851275" cy="1368425"/>
            <a:chOff x="1850" y="960"/>
            <a:chExt cx="2426" cy="862"/>
          </a:xfrm>
        </p:grpSpPr>
        <p:grpSp>
          <p:nvGrpSpPr>
            <p:cNvPr id="650297" name="Group 5"/>
            <p:cNvGrpSpPr/>
            <p:nvPr/>
          </p:nvGrpSpPr>
          <p:grpSpPr>
            <a:xfrm>
              <a:off x="1850" y="960"/>
              <a:ext cx="1104" cy="862"/>
              <a:chOff x="1850" y="960"/>
              <a:chExt cx="1104" cy="862"/>
            </a:xfrm>
          </p:grpSpPr>
          <p:sp>
            <p:nvSpPr>
              <p:cNvPr id="650304" name="Text Box 6"/>
              <p:cNvSpPr txBox="1"/>
              <p:nvPr/>
            </p:nvSpPr>
            <p:spPr>
              <a:xfrm>
                <a:off x="1850" y="129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1        4</a:t>
                </a:r>
              </a:p>
              <a:p>
                <a:pPr eaLnBrk="1" hangingPunct="1"/>
                <a:r>
                  <a:rPr lang="en-US" altLang="zh-CN" sz="1600" dirty="0">
                    <a:solidFill>
                      <a:srgbClr val="000000"/>
                    </a:solidFill>
                    <a:latin typeface="Times New Roman" panose="02020603050405020304" pitchFamily="18" charset="0"/>
                  </a:rPr>
                  <a:t>7   6   5</a:t>
                </a:r>
              </a:p>
            </p:txBody>
          </p:sp>
          <p:sp>
            <p:nvSpPr>
              <p:cNvPr id="650305" name="Line 7"/>
              <p:cNvSpPr/>
              <p:nvPr/>
            </p:nvSpPr>
            <p:spPr>
              <a:xfrm flipV="1">
                <a:off x="2090" y="960"/>
                <a:ext cx="864" cy="336"/>
              </a:xfrm>
              <a:prstGeom prst="line">
                <a:avLst/>
              </a:prstGeom>
              <a:ln w="9525" cap="flat" cmpd="sng">
                <a:solidFill>
                  <a:schemeClr val="tx1"/>
                </a:solidFill>
                <a:prstDash val="solid"/>
                <a:headEnd type="none" w="med" len="med"/>
                <a:tailEnd type="triangle" w="med" len="med"/>
              </a:ln>
            </p:spPr>
          </p:sp>
        </p:grpSp>
        <p:grpSp>
          <p:nvGrpSpPr>
            <p:cNvPr id="650298" name="Group 8"/>
            <p:cNvGrpSpPr/>
            <p:nvPr/>
          </p:nvGrpSpPr>
          <p:grpSpPr>
            <a:xfrm>
              <a:off x="2762" y="960"/>
              <a:ext cx="506" cy="862"/>
              <a:chOff x="2762" y="960"/>
              <a:chExt cx="506" cy="862"/>
            </a:xfrm>
          </p:grpSpPr>
          <p:sp>
            <p:nvSpPr>
              <p:cNvPr id="650302" name="Text Box 9"/>
              <p:cNvSpPr txBox="1"/>
              <p:nvPr/>
            </p:nvSpPr>
            <p:spPr>
              <a:xfrm>
                <a:off x="2762" y="129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     2   3</a:t>
                </a:r>
              </a:p>
              <a:p>
                <a:pPr eaLnBrk="1" hangingPunct="1"/>
                <a:r>
                  <a:rPr lang="en-US" altLang="zh-CN" sz="1600" dirty="0">
                    <a:solidFill>
                      <a:srgbClr val="000000"/>
                    </a:solidFill>
                    <a:latin typeface="Times New Roman" panose="02020603050405020304" pitchFamily="18" charset="0"/>
                  </a:rPr>
                  <a:t>1   8   4</a:t>
                </a:r>
              </a:p>
              <a:p>
                <a:pPr eaLnBrk="1" hangingPunct="1"/>
                <a:r>
                  <a:rPr lang="en-US" altLang="zh-CN" sz="1600" dirty="0">
                    <a:solidFill>
                      <a:srgbClr val="000000"/>
                    </a:solidFill>
                    <a:latin typeface="Times New Roman" panose="02020603050405020304" pitchFamily="18" charset="0"/>
                  </a:rPr>
                  <a:t>7   6   5</a:t>
                </a:r>
              </a:p>
            </p:txBody>
          </p:sp>
          <p:sp>
            <p:nvSpPr>
              <p:cNvPr id="650303" name="Line 10"/>
              <p:cNvSpPr/>
              <p:nvPr/>
            </p:nvSpPr>
            <p:spPr>
              <a:xfrm flipH="1" flipV="1">
                <a:off x="2954" y="960"/>
                <a:ext cx="48" cy="336"/>
              </a:xfrm>
              <a:prstGeom prst="line">
                <a:avLst/>
              </a:prstGeom>
              <a:ln w="9525" cap="flat" cmpd="sng">
                <a:solidFill>
                  <a:schemeClr val="tx1"/>
                </a:solidFill>
                <a:prstDash val="solid"/>
                <a:headEnd type="none" w="med" len="med"/>
                <a:tailEnd type="triangle" w="med" len="med"/>
              </a:ln>
            </p:spPr>
          </p:sp>
        </p:grpSp>
        <p:grpSp>
          <p:nvGrpSpPr>
            <p:cNvPr id="650299" name="Group 11"/>
            <p:cNvGrpSpPr/>
            <p:nvPr/>
          </p:nvGrpSpPr>
          <p:grpSpPr>
            <a:xfrm>
              <a:off x="3050" y="960"/>
              <a:ext cx="1226" cy="862"/>
              <a:chOff x="3050" y="960"/>
              <a:chExt cx="1226" cy="862"/>
            </a:xfrm>
          </p:grpSpPr>
          <p:sp>
            <p:nvSpPr>
              <p:cNvPr id="650300" name="Text Box 12"/>
              <p:cNvSpPr txBox="1"/>
              <p:nvPr/>
            </p:nvSpPr>
            <p:spPr>
              <a:xfrm>
                <a:off x="3770" y="129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2   3</a:t>
                </a:r>
              </a:p>
              <a:p>
                <a:pPr eaLnBrk="1" hangingPunct="1"/>
                <a:r>
                  <a:rPr lang="en-US" altLang="zh-CN" sz="1600" dirty="0">
                    <a:solidFill>
                      <a:srgbClr val="000000"/>
                    </a:solidFill>
                    <a:latin typeface="Times New Roman" panose="02020603050405020304" pitchFamily="18" charset="0"/>
                  </a:rPr>
                  <a:t>1   8   4</a:t>
                </a:r>
              </a:p>
              <a:p>
                <a:pPr eaLnBrk="1" hangingPunct="1"/>
                <a:r>
                  <a:rPr lang="en-US" altLang="zh-CN" sz="1600" dirty="0">
                    <a:solidFill>
                      <a:srgbClr val="000000"/>
                    </a:solidFill>
                    <a:latin typeface="Times New Roman" panose="02020603050405020304" pitchFamily="18" charset="0"/>
                  </a:rPr>
                  <a:t>7   6   5</a:t>
                </a:r>
              </a:p>
            </p:txBody>
          </p:sp>
          <p:sp>
            <p:nvSpPr>
              <p:cNvPr id="650301" name="Line 13"/>
              <p:cNvSpPr/>
              <p:nvPr/>
            </p:nvSpPr>
            <p:spPr>
              <a:xfrm flipH="1" flipV="1">
                <a:off x="3050" y="960"/>
                <a:ext cx="960" cy="336"/>
              </a:xfrm>
              <a:prstGeom prst="line">
                <a:avLst/>
              </a:prstGeom>
              <a:ln w="9525" cap="flat" cmpd="sng">
                <a:solidFill>
                  <a:schemeClr val="tx1"/>
                </a:solidFill>
                <a:prstDash val="solid"/>
                <a:headEnd type="none" w="med" len="med"/>
                <a:tailEnd type="triangle" w="med" len="med"/>
              </a:ln>
            </p:spPr>
          </p:sp>
        </p:grpSp>
      </p:grpSp>
      <p:grpSp>
        <p:nvGrpSpPr>
          <p:cNvPr id="632846" name="Group 14"/>
          <p:cNvGrpSpPr/>
          <p:nvPr/>
        </p:nvGrpSpPr>
        <p:grpSpPr>
          <a:xfrm>
            <a:off x="3317876" y="2895601"/>
            <a:ext cx="3394075" cy="1292225"/>
            <a:chOff x="1152" y="1632"/>
            <a:chExt cx="2138" cy="814"/>
          </a:xfrm>
        </p:grpSpPr>
        <p:sp>
          <p:nvSpPr>
            <p:cNvPr id="650291" name="Text Box 15"/>
            <p:cNvSpPr txBox="1"/>
            <p:nvPr/>
          </p:nvSpPr>
          <p:spPr>
            <a:xfrm>
              <a:off x="2784" y="1920"/>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1   4</a:t>
              </a:r>
            </a:p>
            <a:p>
              <a:pPr eaLnBrk="1" hangingPunct="1"/>
              <a:r>
                <a:rPr lang="en-US" altLang="zh-CN" sz="1600" dirty="0">
                  <a:solidFill>
                    <a:srgbClr val="000000"/>
                  </a:solidFill>
                  <a:latin typeface="Times New Roman" panose="02020603050405020304" pitchFamily="18" charset="0"/>
                </a:rPr>
                <a:t>7   6   5</a:t>
              </a:r>
            </a:p>
          </p:txBody>
        </p:sp>
        <p:sp>
          <p:nvSpPr>
            <p:cNvPr id="650292" name="Text Box 16"/>
            <p:cNvSpPr txBox="1"/>
            <p:nvPr/>
          </p:nvSpPr>
          <p:spPr>
            <a:xfrm>
              <a:off x="1152" y="1872"/>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1   6   4</a:t>
              </a:r>
            </a:p>
            <a:p>
              <a:pPr eaLnBrk="1" hangingPunct="1"/>
              <a:r>
                <a:rPr lang="en-US" altLang="zh-CN" sz="1600" dirty="0">
                  <a:solidFill>
                    <a:srgbClr val="000000"/>
                  </a:solidFill>
                  <a:latin typeface="Times New Roman" panose="02020603050405020304" pitchFamily="18" charset="0"/>
                </a:rPr>
                <a:t>7        5</a:t>
              </a:r>
            </a:p>
          </p:txBody>
        </p:sp>
        <p:sp>
          <p:nvSpPr>
            <p:cNvPr id="650293" name="Text Box 17"/>
            <p:cNvSpPr txBox="1"/>
            <p:nvPr/>
          </p:nvSpPr>
          <p:spPr>
            <a:xfrm>
              <a:off x="1968" y="1872"/>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     1   4</a:t>
              </a:r>
            </a:p>
            <a:p>
              <a:pPr eaLnBrk="1" hangingPunct="1"/>
              <a:r>
                <a:rPr lang="en-US" altLang="zh-CN" sz="1600" dirty="0">
                  <a:solidFill>
                    <a:srgbClr val="000000"/>
                  </a:solidFill>
                  <a:latin typeface="Times New Roman" panose="02020603050405020304" pitchFamily="18" charset="0"/>
                </a:rPr>
                <a:t>7   6   5</a:t>
              </a:r>
            </a:p>
          </p:txBody>
        </p:sp>
        <p:sp>
          <p:nvSpPr>
            <p:cNvPr id="650294" name="Line 18"/>
            <p:cNvSpPr/>
            <p:nvPr/>
          </p:nvSpPr>
          <p:spPr>
            <a:xfrm flipV="1">
              <a:off x="1392" y="1632"/>
              <a:ext cx="672" cy="240"/>
            </a:xfrm>
            <a:prstGeom prst="line">
              <a:avLst/>
            </a:prstGeom>
            <a:ln w="9525" cap="flat" cmpd="sng">
              <a:solidFill>
                <a:schemeClr val="tx1"/>
              </a:solidFill>
              <a:prstDash val="solid"/>
              <a:headEnd type="none" w="med" len="med"/>
              <a:tailEnd type="triangle" w="med" len="med"/>
            </a:ln>
          </p:spPr>
        </p:sp>
        <p:sp>
          <p:nvSpPr>
            <p:cNvPr id="650295" name="Line 19"/>
            <p:cNvSpPr/>
            <p:nvPr/>
          </p:nvSpPr>
          <p:spPr>
            <a:xfrm flipH="1" flipV="1">
              <a:off x="2112" y="1632"/>
              <a:ext cx="96" cy="240"/>
            </a:xfrm>
            <a:prstGeom prst="line">
              <a:avLst/>
            </a:prstGeom>
            <a:ln w="9525" cap="flat" cmpd="sng">
              <a:solidFill>
                <a:schemeClr val="tx1"/>
              </a:solidFill>
              <a:prstDash val="solid"/>
              <a:headEnd type="none" w="med" len="med"/>
              <a:tailEnd type="triangle" w="med" len="med"/>
            </a:ln>
          </p:spPr>
        </p:sp>
        <p:sp>
          <p:nvSpPr>
            <p:cNvPr id="650296" name="Line 20"/>
            <p:cNvSpPr/>
            <p:nvPr/>
          </p:nvSpPr>
          <p:spPr>
            <a:xfrm flipH="1" flipV="1">
              <a:off x="2160" y="1632"/>
              <a:ext cx="864" cy="288"/>
            </a:xfrm>
            <a:prstGeom prst="line">
              <a:avLst/>
            </a:prstGeom>
            <a:ln w="9525" cap="flat" cmpd="sng">
              <a:solidFill>
                <a:schemeClr val="tx1"/>
              </a:solidFill>
              <a:prstDash val="solid"/>
              <a:headEnd type="none" w="med" len="med"/>
              <a:tailEnd type="triangle" w="med" len="med"/>
            </a:ln>
          </p:spPr>
        </p:sp>
      </p:grpSp>
      <p:grpSp>
        <p:nvGrpSpPr>
          <p:cNvPr id="632853" name="Group 21"/>
          <p:cNvGrpSpPr/>
          <p:nvPr/>
        </p:nvGrpSpPr>
        <p:grpSpPr>
          <a:xfrm>
            <a:off x="2057401" y="4114801"/>
            <a:ext cx="1870075" cy="1368425"/>
            <a:chOff x="358" y="2400"/>
            <a:chExt cx="1178" cy="862"/>
          </a:xfrm>
        </p:grpSpPr>
        <p:sp>
          <p:nvSpPr>
            <p:cNvPr id="650287" name="Text Box 22"/>
            <p:cNvSpPr txBox="1"/>
            <p:nvPr/>
          </p:nvSpPr>
          <p:spPr>
            <a:xfrm>
              <a:off x="1030"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1   6   4</a:t>
              </a:r>
            </a:p>
            <a:p>
              <a:pPr eaLnBrk="1" hangingPunct="1"/>
              <a:r>
                <a:rPr lang="en-US" altLang="zh-CN" sz="1600" dirty="0">
                  <a:solidFill>
                    <a:srgbClr val="000000"/>
                  </a:solidFill>
                  <a:latin typeface="Times New Roman" panose="02020603050405020304" pitchFamily="18" charset="0"/>
                </a:rPr>
                <a:t>7   5</a:t>
              </a:r>
            </a:p>
          </p:txBody>
        </p:sp>
        <p:sp>
          <p:nvSpPr>
            <p:cNvPr id="650288" name="Text Box 23"/>
            <p:cNvSpPr txBox="1"/>
            <p:nvPr/>
          </p:nvSpPr>
          <p:spPr>
            <a:xfrm>
              <a:off x="358"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1   6   4</a:t>
              </a:r>
            </a:p>
            <a:p>
              <a:pPr eaLnBrk="1" hangingPunct="1"/>
              <a:r>
                <a:rPr lang="en-US" altLang="zh-CN" sz="1600" dirty="0">
                  <a:solidFill>
                    <a:srgbClr val="000000"/>
                  </a:solidFill>
                  <a:latin typeface="Times New Roman" panose="02020603050405020304" pitchFamily="18" charset="0"/>
                </a:rPr>
                <a:t>    7   5</a:t>
              </a:r>
            </a:p>
          </p:txBody>
        </p:sp>
        <p:sp>
          <p:nvSpPr>
            <p:cNvPr id="650289" name="Line 24"/>
            <p:cNvSpPr/>
            <p:nvPr/>
          </p:nvSpPr>
          <p:spPr>
            <a:xfrm flipV="1">
              <a:off x="624" y="2400"/>
              <a:ext cx="720" cy="336"/>
            </a:xfrm>
            <a:prstGeom prst="line">
              <a:avLst/>
            </a:prstGeom>
            <a:ln w="9525" cap="flat" cmpd="sng">
              <a:solidFill>
                <a:schemeClr val="tx1"/>
              </a:solidFill>
              <a:prstDash val="solid"/>
              <a:headEnd type="none" w="med" len="med"/>
              <a:tailEnd type="triangle" w="med" len="med"/>
            </a:ln>
          </p:spPr>
        </p:sp>
        <p:sp>
          <p:nvSpPr>
            <p:cNvPr id="650290" name="Line 25"/>
            <p:cNvSpPr/>
            <p:nvPr/>
          </p:nvSpPr>
          <p:spPr>
            <a:xfrm flipV="1">
              <a:off x="1296" y="2400"/>
              <a:ext cx="48" cy="336"/>
            </a:xfrm>
            <a:prstGeom prst="line">
              <a:avLst/>
            </a:prstGeom>
            <a:ln w="9525" cap="flat" cmpd="sng">
              <a:solidFill>
                <a:schemeClr val="tx1"/>
              </a:solidFill>
              <a:prstDash val="solid"/>
              <a:headEnd type="none" w="med" len="med"/>
              <a:tailEnd type="triangle" w="med" len="med"/>
            </a:ln>
          </p:spPr>
        </p:sp>
      </p:grpSp>
      <p:grpSp>
        <p:nvGrpSpPr>
          <p:cNvPr id="632858" name="Group 26"/>
          <p:cNvGrpSpPr/>
          <p:nvPr/>
        </p:nvGrpSpPr>
        <p:grpSpPr>
          <a:xfrm>
            <a:off x="4191001" y="4114801"/>
            <a:ext cx="1870075" cy="1368425"/>
            <a:chOff x="1702" y="2400"/>
            <a:chExt cx="1178" cy="862"/>
          </a:xfrm>
        </p:grpSpPr>
        <p:sp>
          <p:nvSpPr>
            <p:cNvPr id="650283" name="Text Box 27"/>
            <p:cNvSpPr txBox="1"/>
            <p:nvPr/>
          </p:nvSpPr>
          <p:spPr>
            <a:xfrm>
              <a:off x="2374"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7   1   4</a:t>
              </a:r>
            </a:p>
            <a:p>
              <a:pPr eaLnBrk="1" hangingPunct="1"/>
              <a:r>
                <a:rPr lang="en-US" altLang="zh-CN" sz="1600" dirty="0">
                  <a:solidFill>
                    <a:srgbClr val="000000"/>
                  </a:solidFill>
                  <a:latin typeface="Times New Roman" panose="02020603050405020304" pitchFamily="18" charset="0"/>
                </a:rPr>
                <a:t>     6   5</a:t>
              </a:r>
            </a:p>
          </p:txBody>
        </p:sp>
        <p:sp>
          <p:nvSpPr>
            <p:cNvPr id="650284" name="Text Box 28"/>
            <p:cNvSpPr txBox="1"/>
            <p:nvPr/>
          </p:nvSpPr>
          <p:spPr>
            <a:xfrm>
              <a:off x="1702"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     8   3</a:t>
              </a:r>
            </a:p>
            <a:p>
              <a:pPr eaLnBrk="1" hangingPunct="1"/>
              <a:r>
                <a:rPr lang="en-US" altLang="zh-CN" sz="1600" dirty="0">
                  <a:solidFill>
                    <a:srgbClr val="000000"/>
                  </a:solidFill>
                  <a:latin typeface="Times New Roman" panose="02020603050405020304" pitchFamily="18" charset="0"/>
                </a:rPr>
                <a:t>2   1   4</a:t>
              </a:r>
            </a:p>
            <a:p>
              <a:pPr eaLnBrk="1" hangingPunct="1"/>
              <a:r>
                <a:rPr lang="en-US" altLang="zh-CN" sz="1600" dirty="0">
                  <a:solidFill>
                    <a:srgbClr val="000000"/>
                  </a:solidFill>
                  <a:latin typeface="Times New Roman" panose="02020603050405020304" pitchFamily="18" charset="0"/>
                </a:rPr>
                <a:t>7   6   5</a:t>
              </a:r>
            </a:p>
          </p:txBody>
        </p:sp>
        <p:sp>
          <p:nvSpPr>
            <p:cNvPr id="650285" name="Line 29"/>
            <p:cNvSpPr/>
            <p:nvPr/>
          </p:nvSpPr>
          <p:spPr>
            <a:xfrm flipV="1">
              <a:off x="1968" y="2400"/>
              <a:ext cx="240" cy="336"/>
            </a:xfrm>
            <a:prstGeom prst="line">
              <a:avLst/>
            </a:prstGeom>
            <a:ln w="9525" cap="flat" cmpd="sng">
              <a:solidFill>
                <a:schemeClr val="tx1"/>
              </a:solidFill>
              <a:prstDash val="solid"/>
              <a:headEnd type="none" w="med" len="med"/>
              <a:tailEnd type="triangle" w="med" len="med"/>
            </a:ln>
          </p:spPr>
        </p:sp>
        <p:sp>
          <p:nvSpPr>
            <p:cNvPr id="650286" name="Line 30"/>
            <p:cNvSpPr/>
            <p:nvPr/>
          </p:nvSpPr>
          <p:spPr>
            <a:xfrm flipH="1" flipV="1">
              <a:off x="2256" y="2400"/>
              <a:ext cx="384" cy="336"/>
            </a:xfrm>
            <a:prstGeom prst="line">
              <a:avLst/>
            </a:prstGeom>
            <a:ln w="9525" cap="flat" cmpd="sng">
              <a:solidFill>
                <a:schemeClr val="tx1"/>
              </a:solidFill>
              <a:prstDash val="solid"/>
              <a:headEnd type="none" w="med" len="med"/>
              <a:tailEnd type="triangle" w="med" len="med"/>
            </a:ln>
          </p:spPr>
        </p:sp>
      </p:grpSp>
      <p:grpSp>
        <p:nvGrpSpPr>
          <p:cNvPr id="632863" name="Group 31"/>
          <p:cNvGrpSpPr/>
          <p:nvPr/>
        </p:nvGrpSpPr>
        <p:grpSpPr>
          <a:xfrm>
            <a:off x="6248401" y="4191001"/>
            <a:ext cx="1870075" cy="1292225"/>
            <a:chOff x="2998" y="2448"/>
            <a:chExt cx="1178" cy="814"/>
          </a:xfrm>
        </p:grpSpPr>
        <p:sp>
          <p:nvSpPr>
            <p:cNvPr id="650279" name="Text Box 32"/>
            <p:cNvSpPr txBox="1"/>
            <p:nvPr/>
          </p:nvSpPr>
          <p:spPr>
            <a:xfrm>
              <a:off x="2998"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a:t>
              </a:r>
            </a:p>
            <a:p>
              <a:pPr eaLnBrk="1" hangingPunct="1"/>
              <a:r>
                <a:rPr lang="en-US" altLang="zh-CN" sz="1600" dirty="0">
                  <a:solidFill>
                    <a:srgbClr val="000000"/>
                  </a:solidFill>
                  <a:latin typeface="Times New Roman" panose="02020603050405020304" pitchFamily="18" charset="0"/>
                </a:rPr>
                <a:t>1   4   3</a:t>
              </a:r>
            </a:p>
            <a:p>
              <a:pPr eaLnBrk="1" hangingPunct="1"/>
              <a:r>
                <a:rPr lang="en-US" altLang="zh-CN" sz="1600" dirty="0">
                  <a:solidFill>
                    <a:srgbClr val="000000"/>
                  </a:solidFill>
                  <a:latin typeface="Times New Roman" panose="02020603050405020304" pitchFamily="18" charset="0"/>
                </a:rPr>
                <a:t>7   6   5</a:t>
              </a:r>
            </a:p>
          </p:txBody>
        </p:sp>
        <p:sp>
          <p:nvSpPr>
            <p:cNvPr id="650280" name="Text Box 33"/>
            <p:cNvSpPr txBox="1"/>
            <p:nvPr/>
          </p:nvSpPr>
          <p:spPr>
            <a:xfrm>
              <a:off x="3670"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1   4   5</a:t>
              </a:r>
            </a:p>
            <a:p>
              <a:pPr eaLnBrk="1" hangingPunct="1"/>
              <a:r>
                <a:rPr lang="en-US" altLang="zh-CN" sz="1600" dirty="0">
                  <a:solidFill>
                    <a:srgbClr val="000000"/>
                  </a:solidFill>
                  <a:latin typeface="Times New Roman" panose="02020603050405020304" pitchFamily="18" charset="0"/>
                </a:rPr>
                <a:t>7   6   </a:t>
              </a:r>
            </a:p>
          </p:txBody>
        </p:sp>
        <p:sp>
          <p:nvSpPr>
            <p:cNvPr id="650281" name="Line 34"/>
            <p:cNvSpPr/>
            <p:nvPr/>
          </p:nvSpPr>
          <p:spPr>
            <a:xfrm flipH="1" flipV="1">
              <a:off x="3024" y="2448"/>
              <a:ext cx="240" cy="288"/>
            </a:xfrm>
            <a:prstGeom prst="line">
              <a:avLst/>
            </a:prstGeom>
            <a:ln w="9525" cap="flat" cmpd="sng">
              <a:solidFill>
                <a:schemeClr val="tx1"/>
              </a:solidFill>
              <a:prstDash val="solid"/>
              <a:headEnd type="none" w="med" len="med"/>
              <a:tailEnd type="triangle" w="med" len="med"/>
            </a:ln>
          </p:spPr>
        </p:sp>
        <p:sp>
          <p:nvSpPr>
            <p:cNvPr id="650282" name="Line 35"/>
            <p:cNvSpPr/>
            <p:nvPr/>
          </p:nvSpPr>
          <p:spPr>
            <a:xfrm flipH="1" flipV="1">
              <a:off x="3072" y="2448"/>
              <a:ext cx="864" cy="288"/>
            </a:xfrm>
            <a:prstGeom prst="line">
              <a:avLst/>
            </a:prstGeom>
            <a:ln w="9525" cap="flat" cmpd="sng">
              <a:solidFill>
                <a:schemeClr val="tx1"/>
              </a:solidFill>
              <a:prstDash val="solid"/>
              <a:headEnd type="none" w="med" len="med"/>
              <a:tailEnd type="triangle" w="med" len="med"/>
            </a:ln>
          </p:spPr>
        </p:sp>
      </p:grpSp>
      <p:grpSp>
        <p:nvGrpSpPr>
          <p:cNvPr id="632868" name="Group 36"/>
          <p:cNvGrpSpPr/>
          <p:nvPr/>
        </p:nvGrpSpPr>
        <p:grpSpPr>
          <a:xfrm>
            <a:off x="7813675" y="4114801"/>
            <a:ext cx="2387600" cy="1368425"/>
            <a:chOff x="3984" y="2400"/>
            <a:chExt cx="1504" cy="862"/>
          </a:xfrm>
        </p:grpSpPr>
        <p:sp>
          <p:nvSpPr>
            <p:cNvPr id="650275" name="Text Box 37"/>
            <p:cNvSpPr txBox="1"/>
            <p:nvPr/>
          </p:nvSpPr>
          <p:spPr>
            <a:xfrm>
              <a:off x="4342"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1   2   3</a:t>
              </a:r>
            </a:p>
            <a:p>
              <a:pPr eaLnBrk="1" hangingPunct="1"/>
              <a:r>
                <a:rPr lang="en-US" altLang="zh-CN" sz="1600" dirty="0">
                  <a:solidFill>
                    <a:srgbClr val="000000"/>
                  </a:solidFill>
                  <a:latin typeface="Times New Roman" panose="02020603050405020304" pitchFamily="18" charset="0"/>
                </a:rPr>
                <a:t>7   8   4</a:t>
              </a:r>
            </a:p>
            <a:p>
              <a:pPr eaLnBrk="1" hangingPunct="1"/>
              <a:r>
                <a:rPr lang="en-US" altLang="zh-CN" sz="1600" dirty="0">
                  <a:solidFill>
                    <a:srgbClr val="000000"/>
                  </a:solidFill>
                  <a:latin typeface="Times New Roman" panose="02020603050405020304" pitchFamily="18" charset="0"/>
                </a:rPr>
                <a:t>     6   5</a:t>
              </a:r>
            </a:p>
          </p:txBody>
        </p:sp>
        <p:sp>
          <p:nvSpPr>
            <p:cNvPr id="650276" name="Text Box 38"/>
            <p:cNvSpPr txBox="1"/>
            <p:nvPr/>
          </p:nvSpPr>
          <p:spPr>
            <a:xfrm>
              <a:off x="5014" y="2736"/>
              <a:ext cx="474"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1  2   3</a:t>
              </a:r>
            </a:p>
            <a:p>
              <a:pPr eaLnBrk="1" hangingPunct="1"/>
              <a:r>
                <a:rPr lang="en-US" altLang="zh-CN" sz="1600" dirty="0">
                  <a:solidFill>
                    <a:srgbClr val="000000"/>
                  </a:solidFill>
                  <a:latin typeface="Times New Roman" panose="02020603050405020304" pitchFamily="18" charset="0"/>
                </a:rPr>
                <a:t>8       4</a:t>
              </a:r>
            </a:p>
            <a:p>
              <a:pPr eaLnBrk="1" hangingPunct="1"/>
              <a:r>
                <a:rPr lang="en-US" altLang="zh-CN" sz="1600" dirty="0">
                  <a:solidFill>
                    <a:srgbClr val="000000"/>
                  </a:solidFill>
                  <a:latin typeface="Times New Roman" panose="02020603050405020304" pitchFamily="18" charset="0"/>
                </a:rPr>
                <a:t>7   6  5</a:t>
              </a:r>
            </a:p>
          </p:txBody>
        </p:sp>
        <p:sp>
          <p:nvSpPr>
            <p:cNvPr id="650277" name="Line 39"/>
            <p:cNvSpPr/>
            <p:nvPr/>
          </p:nvSpPr>
          <p:spPr>
            <a:xfrm flipH="1" flipV="1">
              <a:off x="3984" y="2400"/>
              <a:ext cx="576" cy="336"/>
            </a:xfrm>
            <a:prstGeom prst="line">
              <a:avLst/>
            </a:prstGeom>
            <a:ln w="9525" cap="flat" cmpd="sng">
              <a:solidFill>
                <a:schemeClr val="tx1"/>
              </a:solidFill>
              <a:prstDash val="solid"/>
              <a:headEnd type="none" w="med" len="med"/>
              <a:tailEnd type="triangle" w="med" len="med"/>
            </a:ln>
          </p:spPr>
        </p:sp>
        <p:sp>
          <p:nvSpPr>
            <p:cNvPr id="650278" name="Line 40"/>
            <p:cNvSpPr/>
            <p:nvPr/>
          </p:nvSpPr>
          <p:spPr>
            <a:xfrm flipH="1" flipV="1">
              <a:off x="4080" y="2400"/>
              <a:ext cx="1152" cy="336"/>
            </a:xfrm>
            <a:prstGeom prst="line">
              <a:avLst/>
            </a:prstGeom>
            <a:ln w="9525" cap="flat" cmpd="sng">
              <a:solidFill>
                <a:schemeClr val="tx1"/>
              </a:solidFill>
              <a:prstDash val="solid"/>
              <a:headEnd type="none" w="med" len="med"/>
              <a:tailEnd type="triangle" w="med" len="med"/>
            </a:ln>
          </p:spPr>
        </p:sp>
      </p:grpSp>
      <p:sp>
        <p:nvSpPr>
          <p:cNvPr id="632873" name="Oval 41"/>
          <p:cNvSpPr/>
          <p:nvPr/>
        </p:nvSpPr>
        <p:spPr>
          <a:xfrm>
            <a:off x="6670676" y="268378"/>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a:t>
            </a:r>
          </a:p>
        </p:txBody>
      </p:sp>
      <p:sp>
        <p:nvSpPr>
          <p:cNvPr id="632874" name="Oval 42"/>
          <p:cNvSpPr/>
          <p:nvPr/>
        </p:nvSpPr>
        <p:spPr>
          <a:xfrm>
            <a:off x="4460876" y="1562191"/>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2</a:t>
            </a:r>
          </a:p>
        </p:txBody>
      </p:sp>
      <p:sp>
        <p:nvSpPr>
          <p:cNvPr id="632875" name="Oval 43"/>
          <p:cNvSpPr/>
          <p:nvPr/>
        </p:nvSpPr>
        <p:spPr>
          <a:xfrm>
            <a:off x="3241676" y="2781391"/>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5</a:t>
            </a:r>
          </a:p>
        </p:txBody>
      </p:sp>
      <p:sp>
        <p:nvSpPr>
          <p:cNvPr id="632876" name="Oval 44"/>
          <p:cNvSpPr/>
          <p:nvPr/>
        </p:nvSpPr>
        <p:spPr>
          <a:xfrm>
            <a:off x="4994276" y="2933791"/>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6</a:t>
            </a:r>
          </a:p>
        </p:txBody>
      </p:sp>
      <p:sp>
        <p:nvSpPr>
          <p:cNvPr id="632877" name="Oval 45"/>
          <p:cNvSpPr/>
          <p:nvPr/>
        </p:nvSpPr>
        <p:spPr>
          <a:xfrm>
            <a:off x="6213476" y="2933791"/>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7</a:t>
            </a:r>
          </a:p>
        </p:txBody>
      </p:sp>
      <p:sp>
        <p:nvSpPr>
          <p:cNvPr id="632878" name="Oval 46"/>
          <p:cNvSpPr/>
          <p:nvPr/>
        </p:nvSpPr>
        <p:spPr>
          <a:xfrm>
            <a:off x="6289676" y="1638391"/>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3</a:t>
            </a:r>
          </a:p>
        </p:txBody>
      </p:sp>
      <p:grpSp>
        <p:nvGrpSpPr>
          <p:cNvPr id="632879" name="Group 47"/>
          <p:cNvGrpSpPr/>
          <p:nvPr/>
        </p:nvGrpSpPr>
        <p:grpSpPr>
          <a:xfrm>
            <a:off x="6365876" y="2895601"/>
            <a:ext cx="1870075" cy="1216025"/>
            <a:chOff x="3072" y="1632"/>
            <a:chExt cx="1178" cy="766"/>
          </a:xfrm>
        </p:grpSpPr>
        <p:sp>
          <p:nvSpPr>
            <p:cNvPr id="650273" name="Text Box 48"/>
            <p:cNvSpPr txBox="1"/>
            <p:nvPr/>
          </p:nvSpPr>
          <p:spPr>
            <a:xfrm>
              <a:off x="3744" y="1872"/>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1   2   3</a:t>
              </a:r>
            </a:p>
            <a:p>
              <a:pPr eaLnBrk="1" hangingPunct="1"/>
              <a:r>
                <a:rPr lang="en-US" altLang="zh-CN" sz="1600" dirty="0">
                  <a:solidFill>
                    <a:srgbClr val="000000"/>
                  </a:solidFill>
                  <a:latin typeface="Times New Roman" panose="02020603050405020304" pitchFamily="18" charset="0"/>
                </a:rPr>
                <a:t>     8   4</a:t>
              </a:r>
            </a:p>
            <a:p>
              <a:pPr eaLnBrk="1" hangingPunct="1"/>
              <a:r>
                <a:rPr lang="en-US" altLang="zh-CN" sz="1600" dirty="0">
                  <a:solidFill>
                    <a:srgbClr val="000000"/>
                  </a:solidFill>
                  <a:latin typeface="Times New Roman" panose="02020603050405020304" pitchFamily="18" charset="0"/>
                </a:rPr>
                <a:t>7   6   5</a:t>
              </a:r>
            </a:p>
          </p:txBody>
        </p:sp>
        <p:sp>
          <p:nvSpPr>
            <p:cNvPr id="650274" name="Line 49"/>
            <p:cNvSpPr/>
            <p:nvPr/>
          </p:nvSpPr>
          <p:spPr>
            <a:xfrm flipH="1" flipV="1">
              <a:off x="3072" y="1632"/>
              <a:ext cx="912" cy="240"/>
            </a:xfrm>
            <a:prstGeom prst="line">
              <a:avLst/>
            </a:prstGeom>
            <a:ln w="9525" cap="flat" cmpd="sng">
              <a:solidFill>
                <a:schemeClr val="tx1"/>
              </a:solidFill>
              <a:prstDash val="solid"/>
              <a:headEnd type="none" w="med" len="med"/>
              <a:tailEnd type="triangle" w="med" len="med"/>
            </a:ln>
          </p:spPr>
        </p:sp>
      </p:grpSp>
      <p:sp>
        <p:nvSpPr>
          <p:cNvPr id="632882" name="AutoShape 50"/>
          <p:cNvSpPr/>
          <p:nvPr/>
        </p:nvSpPr>
        <p:spPr>
          <a:xfrm>
            <a:off x="9829800" y="3810000"/>
            <a:ext cx="838200" cy="457200"/>
          </a:xfrm>
          <a:prstGeom prst="wedgeRectCallout">
            <a:avLst>
              <a:gd name="adj1" fmla="val -47917"/>
              <a:gd name="adj2" fmla="val 130903"/>
            </a:avLst>
          </a:prstGeom>
          <a:solidFill>
            <a:srgbClr val="33CC33"/>
          </a:solidFill>
          <a:ln w="9525" cap="flat" cmpd="sng">
            <a:solidFill>
              <a:srgbClr val="33CC33"/>
            </a:solidFill>
            <a:prstDash val="solid"/>
            <a:miter/>
            <a:headEnd type="none" w="med" len="med"/>
            <a:tailEnd type="none" w="med" len="med"/>
          </a:ln>
        </p:spPr>
        <p:txBody>
          <a:bodyPr wrap="none" anchor="ctr" anchorCtr="0"/>
          <a:lstStyle/>
          <a:p>
            <a:pPr algn="ctr" eaLnBrk="1" hangingPunct="1"/>
            <a:r>
              <a:rPr lang="zh-CN" altLang="en-US" sz="1600" b="1" dirty="0">
                <a:solidFill>
                  <a:srgbClr val="FFFFFF"/>
                </a:solidFill>
                <a:latin typeface="Times New Roman" panose="02020603050405020304" pitchFamily="18" charset="0"/>
              </a:rPr>
              <a:t>目标</a:t>
            </a:r>
          </a:p>
        </p:txBody>
      </p:sp>
      <p:sp>
        <p:nvSpPr>
          <p:cNvPr id="632883" name="Oval 51"/>
          <p:cNvSpPr/>
          <p:nvPr/>
        </p:nvSpPr>
        <p:spPr>
          <a:xfrm>
            <a:off x="7661276" y="2857591"/>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8</a:t>
            </a:r>
          </a:p>
        </p:txBody>
      </p:sp>
      <p:grpSp>
        <p:nvGrpSpPr>
          <p:cNvPr id="632884" name="Group 52"/>
          <p:cNvGrpSpPr/>
          <p:nvPr/>
        </p:nvGrpSpPr>
        <p:grpSpPr>
          <a:xfrm>
            <a:off x="7966076" y="2895601"/>
            <a:ext cx="1717675" cy="1216025"/>
            <a:chOff x="4080" y="1632"/>
            <a:chExt cx="1082" cy="766"/>
          </a:xfrm>
        </p:grpSpPr>
        <p:sp>
          <p:nvSpPr>
            <p:cNvPr id="650271" name="Text Box 53"/>
            <p:cNvSpPr txBox="1"/>
            <p:nvPr/>
          </p:nvSpPr>
          <p:spPr>
            <a:xfrm>
              <a:off x="4656" y="1872"/>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2   3   4</a:t>
              </a:r>
            </a:p>
            <a:p>
              <a:pPr eaLnBrk="1" hangingPunct="1"/>
              <a:r>
                <a:rPr lang="en-US" altLang="zh-CN" sz="1600" dirty="0">
                  <a:solidFill>
                    <a:srgbClr val="000000"/>
                  </a:solidFill>
                  <a:latin typeface="Times New Roman" panose="02020603050405020304" pitchFamily="18" charset="0"/>
                </a:rPr>
                <a:t>1   8   </a:t>
              </a:r>
            </a:p>
            <a:p>
              <a:pPr eaLnBrk="1" hangingPunct="1"/>
              <a:r>
                <a:rPr lang="en-US" altLang="zh-CN" sz="1600" dirty="0">
                  <a:solidFill>
                    <a:srgbClr val="000000"/>
                  </a:solidFill>
                  <a:latin typeface="Times New Roman" panose="02020603050405020304" pitchFamily="18" charset="0"/>
                </a:rPr>
                <a:t>7   6   5</a:t>
              </a:r>
            </a:p>
          </p:txBody>
        </p:sp>
        <p:sp>
          <p:nvSpPr>
            <p:cNvPr id="650272" name="Line 54"/>
            <p:cNvSpPr/>
            <p:nvPr/>
          </p:nvSpPr>
          <p:spPr>
            <a:xfrm flipH="1" flipV="1">
              <a:off x="4080" y="1632"/>
              <a:ext cx="816" cy="240"/>
            </a:xfrm>
            <a:prstGeom prst="line">
              <a:avLst/>
            </a:prstGeom>
            <a:ln w="9525" cap="flat" cmpd="sng">
              <a:solidFill>
                <a:schemeClr val="tx1"/>
              </a:solidFill>
              <a:prstDash val="solid"/>
              <a:headEnd type="none" w="med" len="med"/>
              <a:tailEnd type="triangle" w="med" len="med"/>
            </a:ln>
          </p:spPr>
        </p:sp>
      </p:grpSp>
      <p:sp>
        <p:nvSpPr>
          <p:cNvPr id="632887" name="Oval 55"/>
          <p:cNvSpPr/>
          <p:nvPr/>
        </p:nvSpPr>
        <p:spPr>
          <a:xfrm>
            <a:off x="7813676" y="1638391"/>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4</a:t>
            </a:r>
          </a:p>
        </p:txBody>
      </p:sp>
      <p:sp>
        <p:nvSpPr>
          <p:cNvPr id="632888" name="Oval 56"/>
          <p:cNvSpPr/>
          <p:nvPr/>
        </p:nvSpPr>
        <p:spPr>
          <a:xfrm>
            <a:off x="9220201" y="2749641"/>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9</a:t>
            </a:r>
          </a:p>
        </p:txBody>
      </p:sp>
      <p:sp>
        <p:nvSpPr>
          <p:cNvPr id="632889" name="Oval 57"/>
          <p:cNvSpPr/>
          <p:nvPr/>
        </p:nvSpPr>
        <p:spPr>
          <a:xfrm>
            <a:off x="2057400" y="5472113"/>
            <a:ext cx="6096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10</a:t>
            </a:r>
          </a:p>
        </p:txBody>
      </p:sp>
      <p:sp>
        <p:nvSpPr>
          <p:cNvPr id="632890" name="Oval 58"/>
          <p:cNvSpPr/>
          <p:nvPr/>
        </p:nvSpPr>
        <p:spPr>
          <a:xfrm>
            <a:off x="3276600" y="5472203"/>
            <a:ext cx="533400"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11</a:t>
            </a:r>
          </a:p>
        </p:txBody>
      </p:sp>
      <p:sp>
        <p:nvSpPr>
          <p:cNvPr id="632891" name="Oval 59"/>
          <p:cNvSpPr/>
          <p:nvPr/>
        </p:nvSpPr>
        <p:spPr>
          <a:xfrm>
            <a:off x="4225926" y="5548313"/>
            <a:ext cx="65087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12</a:t>
            </a:r>
          </a:p>
        </p:txBody>
      </p:sp>
      <p:sp>
        <p:nvSpPr>
          <p:cNvPr id="632892" name="Oval 60"/>
          <p:cNvSpPr/>
          <p:nvPr/>
        </p:nvSpPr>
        <p:spPr>
          <a:xfrm>
            <a:off x="5416550" y="5548313"/>
            <a:ext cx="60325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13</a:t>
            </a:r>
          </a:p>
        </p:txBody>
      </p:sp>
      <p:sp>
        <p:nvSpPr>
          <p:cNvPr id="632893" name="Oval 61"/>
          <p:cNvSpPr/>
          <p:nvPr/>
        </p:nvSpPr>
        <p:spPr>
          <a:xfrm>
            <a:off x="6283326" y="5548313"/>
            <a:ext cx="65087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14</a:t>
            </a:r>
          </a:p>
        </p:txBody>
      </p:sp>
      <p:sp>
        <p:nvSpPr>
          <p:cNvPr id="632894" name="Oval 62"/>
          <p:cNvSpPr/>
          <p:nvPr/>
        </p:nvSpPr>
        <p:spPr>
          <a:xfrm>
            <a:off x="7502526" y="5548313"/>
            <a:ext cx="57467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15</a:t>
            </a:r>
          </a:p>
        </p:txBody>
      </p:sp>
      <p:sp>
        <p:nvSpPr>
          <p:cNvPr id="632895" name="Oval 63"/>
          <p:cNvSpPr/>
          <p:nvPr/>
        </p:nvSpPr>
        <p:spPr>
          <a:xfrm>
            <a:off x="8382000" y="5472113"/>
            <a:ext cx="6096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16</a:t>
            </a:r>
          </a:p>
        </p:txBody>
      </p:sp>
      <p:sp>
        <p:nvSpPr>
          <p:cNvPr id="632896" name="Oval 64"/>
          <p:cNvSpPr/>
          <p:nvPr/>
        </p:nvSpPr>
        <p:spPr>
          <a:xfrm>
            <a:off x="9601200" y="5486401"/>
            <a:ext cx="533400" cy="447675"/>
          </a:xfrm>
          <a:prstGeom prst="ellipse">
            <a:avLst/>
          </a:prstGeom>
          <a:solidFill>
            <a:srgbClr val="33CC33"/>
          </a:solidFill>
          <a:ln w="9525" cap="flat" cmpd="sng">
            <a:solidFill>
              <a:srgbClr val="33CC33"/>
            </a:solidFill>
            <a:prstDash val="solid"/>
            <a:headEnd type="none" w="med" len="med"/>
            <a:tailEnd type="none" w="med" len="med"/>
          </a:ln>
        </p:spPr>
        <p:txBody>
          <a:bodyPr wrap="none" anchor="ctr" anchorCtr="0"/>
          <a:lstStyle/>
          <a:p>
            <a:pPr algn="ctr" eaLnBrk="1" hangingPunct="1"/>
            <a:r>
              <a:rPr lang="en-US" altLang="zh-CN" sz="1600" b="1" dirty="0">
                <a:solidFill>
                  <a:srgbClr val="FFFFFF"/>
                </a:solidFill>
                <a:latin typeface="Times New Roman" panose="02020603050405020304" pitchFamily="18" charset="0"/>
              </a:rPr>
              <a:t>17</a:t>
            </a:r>
          </a:p>
        </p:txBody>
      </p:sp>
    </p:spTree>
    <p:custDataLst>
      <p:tags r:id="rId1"/>
    </p:custDataLst>
    <p:extLst>
      <p:ext uri="{BB962C8B-B14F-4D97-AF65-F5344CB8AC3E}">
        <p14:creationId xmlns:p14="http://schemas.microsoft.com/office/powerpoint/2010/main" val="398280703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8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28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28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28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28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28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28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28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28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28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28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28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28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28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28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28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328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3286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288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289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289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289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289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289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28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289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250" fill="hold">
                                          <p:stCondLst>
                                            <p:cond delay="0"/>
                                          </p:stCondLst>
                                        </p:cTn>
                                        <p:tgtEl>
                                          <p:spTgt spid="632882"/>
                                        </p:tgtEl>
                                        <p:attrNameLst>
                                          <p:attrName>style.visibility</p:attrName>
                                        </p:attrNameLst>
                                      </p:cBhvr>
                                      <p:to>
                                        <p:strVal val="visible"/>
                                      </p:to>
                                    </p:set>
                                    <p:animEffect transition="in" filter="barn(inVertical)">
                                      <p:cBhvr>
                                        <p:cTn id="85" dur="250"/>
                                        <p:tgtEl>
                                          <p:spTgt spid="632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35" grpId="0" animBg="1"/>
      <p:bldP spid="632835" grpId="1" animBg="1"/>
      <p:bldP spid="632873" grpId="0" animBg="1"/>
      <p:bldP spid="632873" grpId="1" animBg="1"/>
      <p:bldP spid="632874" grpId="0" animBg="1"/>
      <p:bldP spid="632874" grpId="1" animBg="1"/>
      <p:bldP spid="632875" grpId="0" animBg="1"/>
      <p:bldP spid="632875" grpId="1" animBg="1"/>
      <p:bldP spid="632876" grpId="0" animBg="1"/>
      <p:bldP spid="632876" grpId="1" animBg="1"/>
      <p:bldP spid="632877" grpId="0" animBg="1"/>
      <p:bldP spid="632877" grpId="1" animBg="1"/>
      <p:bldP spid="632878" grpId="0" animBg="1"/>
      <p:bldP spid="632878" grpId="1" animBg="1"/>
      <p:bldP spid="632882" grpId="0" animBg="1"/>
      <p:bldP spid="632882" grpId="1" animBg="1"/>
      <p:bldP spid="632883" grpId="0" animBg="1"/>
      <p:bldP spid="632883" grpId="1" animBg="1"/>
      <p:bldP spid="632887" grpId="0" animBg="1"/>
      <p:bldP spid="632887" grpId="1" animBg="1"/>
      <p:bldP spid="632888" grpId="0" animBg="1"/>
      <p:bldP spid="632888" grpId="1" animBg="1"/>
      <p:bldP spid="632889" grpId="0" animBg="1"/>
      <p:bldP spid="632889" grpId="1" animBg="1"/>
      <p:bldP spid="632890" grpId="0" animBg="1"/>
      <p:bldP spid="632890" grpId="1" animBg="1"/>
      <p:bldP spid="632891" grpId="0" animBg="1"/>
      <p:bldP spid="632891" grpId="1" animBg="1"/>
      <p:bldP spid="632892" grpId="0" animBg="1"/>
      <p:bldP spid="632892" grpId="1" animBg="1"/>
      <p:bldP spid="632893" grpId="0" animBg="1"/>
      <p:bldP spid="632893" grpId="1" animBg="1"/>
      <p:bldP spid="632894" grpId="0" animBg="1"/>
      <p:bldP spid="632894" grpId="1" animBg="1"/>
      <p:bldP spid="632895" grpId="0" animBg="1"/>
      <p:bldP spid="632895" grpId="1" animBg="1"/>
      <p:bldP spid="632896" grpId="0" animBg="1"/>
      <p:bldP spid="632896" grpId="1"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2290"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ndParaRPr>
            </a:p>
          </p:txBody>
        </p:sp>
      </p:grpSp>
      <p:sp>
        <p:nvSpPr>
          <p:cNvPr id="652291"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829A668-8A88-46B6-BE4F-080B266A9CC0}" type="slidenum">
              <a:rPr lang="zh-CN" altLang="en-US" smtClean="0"/>
              <a:pPr>
                <a:defRPr/>
              </a:pPr>
              <a:t>447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598" name="Rectangle 2"/>
          <p:cNvSpPr>
            <a:spLocks noGrp="1" noChangeArrowheads="1"/>
          </p:cNvSpPr>
          <p:nvPr>
            <p:ph idx="9"/>
          </p:nvPr>
        </p:nvSpPr>
        <p:spPr>
          <a:xfrm>
            <a:off x="1972236" y="1246095"/>
            <a:ext cx="7781365" cy="4992782"/>
          </a:xfrm>
          <a:solidFill>
            <a:srgbClr val="FFFF99"/>
          </a:solidFill>
        </p:spPr>
        <p:txBody>
          <a:bodyPr wrap="square" lIns="91440" tIns="45720" rIns="91440" bIns="45720" numCol="1" anchor="t" anchorCtr="0" compatLnSpc="1"/>
          <a:lstStyle/>
          <a:p>
            <a:pPr marL="469900" indent="-469900" fontAlgn="base">
              <a:lnSpc>
                <a:spcPct val="150000"/>
              </a:lnSpc>
              <a:spcBef>
                <a:spcPct val="40000"/>
              </a:spcBef>
              <a:spcAft>
                <a:spcPct val="0"/>
              </a:spcAft>
              <a:buClr>
                <a:schemeClr val="accent2"/>
              </a:buClr>
              <a:buSzTx/>
              <a:buBlip>
                <a:blip r:embed="rId7"/>
              </a:buBlip>
              <a:defRPr/>
            </a:pPr>
            <a:r>
              <a:rPr lang="zh-CN" altLang="en-US" sz="2400" spc="150" dirty="0">
                <a:latin typeface="微软雅黑" panose="020B0503020204020204" pitchFamily="34" charset="-122"/>
                <a:ea typeface="微软雅黑" panose="020B0503020204020204" pitchFamily="34" charset="-122"/>
                <a:sym typeface="微软雅黑" panose="020B0503020204020204" pitchFamily="34" charset="-122"/>
              </a:rPr>
              <a:t>对于任意可扩展的节点，总是按照固定的操作符的顺序对其进行扩展（这里按照空格上移、下移、左移、右移的顺序）。</a:t>
            </a:r>
            <a:endPar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fontAlgn="base">
              <a:lnSpc>
                <a:spcPct val="150000"/>
              </a:lnSpc>
              <a:spcBef>
                <a:spcPct val="40000"/>
              </a:spcBef>
              <a:spcAft>
                <a:spcPct val="0"/>
              </a:spcAft>
              <a:buClr>
                <a:schemeClr val="accent2"/>
              </a:buClr>
              <a:buSzTx/>
              <a:buBlip>
                <a:blip r:embed="rId7"/>
              </a:buBlip>
              <a:defRPr/>
            </a:pPr>
            <a:r>
              <a:rPr lang="zh-CN" altLang="en-US" sz="2400" spc="150" dirty="0">
                <a:latin typeface="微软雅黑" panose="020B0503020204020204" pitchFamily="34" charset="-122"/>
                <a:ea typeface="微软雅黑" panose="020B0503020204020204" pitchFamily="34" charset="-122"/>
                <a:sym typeface="微软雅黑" panose="020B0503020204020204" pitchFamily="34" charset="-122"/>
              </a:rPr>
              <a:t>对于任意一个节点进行扩展的时候，如果所得的某个节点前面已经出现过，则立即将其放弃，不再重复检测（不再送入</a:t>
            </a: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OPEN</a:t>
            </a:r>
            <a:r>
              <a:rPr lang="zh-CN" altLang="en-US" sz="2400" spc="150" dirty="0">
                <a:latin typeface="微软雅黑" panose="020B0503020204020204" pitchFamily="34" charset="-122"/>
                <a:ea typeface="微软雅黑" panose="020B0503020204020204" pitchFamily="34" charset="-122"/>
                <a:sym typeface="微软雅黑" panose="020B0503020204020204" pitchFamily="34" charset="-122"/>
              </a:rPr>
              <a:t>表）。 </a:t>
            </a:r>
          </a:p>
        </p:txBody>
      </p:sp>
      <p:sp>
        <p:nvSpPr>
          <p:cNvPr id="641028" name="Rectangle 4"/>
          <p:cNvSpPr>
            <a:spLocks noGrp="1" noChangeArrowheads="1"/>
          </p:cNvSpPr>
          <p:nvPr>
            <p:ph type="title" idx="4294967295"/>
          </p:nvPr>
        </p:nvSpPr>
        <p:spPr>
          <a:xfrm>
            <a:off x="1981200" y="366713"/>
            <a:ext cx="7772400" cy="776288"/>
          </a:xfrm>
          <a:solidFill>
            <a:schemeClr val="accent1">
              <a:lumMod val="75000"/>
            </a:schemeClr>
          </a:solidFill>
        </p:spPr>
        <p:txBody>
          <a:bodyPr vert="horz" wrap="square" lIns="91440" tIns="45720" rIns="91440" bIns="45720" numCol="1" anchor="b" anchorCtr="0" compatLnSpc="1">
            <a:noAutofit/>
          </a:bodyPr>
          <a:lstStyle/>
          <a:p>
            <a:pPr indent="176530" fontAlgn="base">
              <a:spcAft>
                <a:spcPct val="0"/>
              </a:spcAft>
              <a:defRPr/>
            </a:pPr>
            <a:r>
              <a:rPr lang="zh-CN" altLang="en-US" sz="4100" b="1" spc="200" dirty="0">
                <a:solidFill>
                  <a:srgbClr val="FFFFFF"/>
                </a:solidFill>
                <a:effectLst>
                  <a:outerShdw blurRad="38100" dist="38100" dir="2700000" algn="tl">
                    <a:srgbClr val="000000"/>
                  </a:outerShdw>
                </a:effectLst>
                <a:latin typeface="汉仪旗黑-85S" pitchFamily="18" charset="-122"/>
                <a:ea typeface="汉仪旗黑-85S" pitchFamily="18" charset="-122"/>
                <a:sym typeface="微软雅黑" panose="020B0503020204020204" pitchFamily="34" charset="-122"/>
              </a:rPr>
              <a:t>注意</a:t>
            </a:r>
          </a:p>
        </p:txBody>
      </p:sp>
    </p:spTree>
    <p:custDataLst>
      <p:tags r:id="rId1"/>
    </p:custDataLst>
    <p:extLst>
      <p:ext uri="{BB962C8B-B14F-4D97-AF65-F5344CB8AC3E}">
        <p14:creationId xmlns:p14="http://schemas.microsoft.com/office/powerpoint/2010/main" val="3634184492"/>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4338" name="组合 7"/>
          <p:cNvGrpSpPr/>
          <p:nvPr/>
        </p:nvGrpSpPr>
        <p:grpSpPr>
          <a:xfrm>
            <a:off x="4525964"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54339"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448</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4406" name="Rectangle 2"/>
          <p:cNvSpPr>
            <a:spLocks noGrp="1" noChangeArrowheads="1"/>
          </p:cNvSpPr>
          <p:nvPr>
            <p:ph idx="9"/>
            <p:custDataLst>
              <p:tags r:id="rId3"/>
            </p:custDataLst>
          </p:nvPr>
        </p:nvSpPr>
        <p:spPr>
          <a:xfrm>
            <a:off x="1919289" y="1628775"/>
            <a:ext cx="4392613" cy="5113338"/>
          </a:xfrm>
          <a:solidFill>
            <a:schemeClr val="bg1"/>
          </a:solidFill>
          <a:ln>
            <a:solidFill>
              <a:srgbClr val="F2F2F2"/>
            </a:solidFill>
            <a:miter lim="800000"/>
          </a:ln>
        </p:spPr>
        <p:txBody>
          <a:bodyPr wrap="square" lIns="91440" tIns="45720" rIns="91440" bIns="45720" numCol="1" anchor="t" anchorCtr="0" compatLnSpc="1"/>
          <a:lstStyle/>
          <a:p>
            <a:pPr marL="469900" indent="-469900" fontAlgn="base">
              <a:spcBef>
                <a:spcPct val="40000"/>
              </a:spcBef>
              <a:spcAft>
                <a:spcPct val="0"/>
              </a:spcAft>
              <a:buClr>
                <a:schemeClr val="accent2"/>
              </a:buClr>
              <a:buSzTx/>
              <a:buNone/>
              <a:defRPr/>
            </a:pPr>
            <a:r>
              <a:rPr lang="en-US" altLang="zh-CN" sz="2000" spc="15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(1)把初始节点S0，放入OPEN表。</a:t>
            </a:r>
          </a:p>
          <a:p>
            <a:pPr marL="469900" indent="-469900" fontAlgn="base">
              <a:spcBef>
                <a:spcPct val="40000"/>
              </a:spcBef>
              <a:spcAft>
                <a:spcPct val="0"/>
              </a:spcAft>
              <a:buClr>
                <a:schemeClr val="accent2"/>
              </a:buClr>
              <a:buSzTx/>
              <a:buNone/>
              <a:defRPr/>
            </a:pPr>
            <a:r>
              <a:rPr lang="en-US" altLang="zh-CN" sz="2000" spc="15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(2)</a:t>
            </a:r>
            <a:r>
              <a:rPr lang="en-US" altLang="zh-CN" sz="2000" spc="150" dirty="0" err="1">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如果OPEN表为空。则问题无解，失败并退出</a:t>
            </a:r>
            <a:r>
              <a:rPr lang="en-US" altLang="zh-CN" sz="2000" spc="15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spcBef>
                <a:spcPct val="40000"/>
              </a:spcBef>
              <a:spcAft>
                <a:spcPct val="0"/>
              </a:spcAft>
              <a:buClr>
                <a:schemeClr val="accent2"/>
              </a:buClr>
              <a:buSzTx/>
              <a:buNone/>
              <a:defRPr/>
            </a:pPr>
            <a:r>
              <a:rPr lang="en-US" altLang="zh-CN" sz="2000" spc="15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(3)</a:t>
            </a:r>
            <a:r>
              <a:rPr lang="en-US" altLang="zh-CN" sz="2000" spc="150" dirty="0" err="1">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把OPEN表中的</a:t>
            </a:r>
            <a:r>
              <a:rPr lang="en-US" altLang="zh-CN" sz="2000" spc="150"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第一个节点</a:t>
            </a:r>
            <a:r>
              <a:rPr lang="en-US" altLang="zh-CN" sz="2000" spc="150" dirty="0" err="1">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取出放入CLOSE表中，并按顺序冠以编号n</a:t>
            </a:r>
            <a:r>
              <a:rPr lang="en-US" altLang="zh-CN" sz="2000" spc="15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spcBef>
                <a:spcPct val="40000"/>
              </a:spcBef>
              <a:spcAft>
                <a:spcPct val="0"/>
              </a:spcAft>
              <a:buClr>
                <a:schemeClr val="accent2"/>
              </a:buClr>
              <a:buSzTx/>
              <a:buNone/>
              <a:defRPr/>
            </a:pPr>
            <a:r>
              <a:rPr lang="en-US" altLang="zh-CN" sz="2000" spc="15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(4)</a:t>
            </a:r>
            <a:r>
              <a:rPr lang="en-US" altLang="zh-CN" sz="2000" spc="150" dirty="0" err="1">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考察节点n是否为目标节点。若是，则求得了问题的解，成功并退出</a:t>
            </a:r>
            <a:r>
              <a:rPr lang="en-US" altLang="zh-CN" sz="2000" spc="15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spcBef>
                <a:spcPct val="40000"/>
              </a:spcBef>
              <a:spcAft>
                <a:spcPct val="0"/>
              </a:spcAft>
              <a:buClr>
                <a:schemeClr val="accent2"/>
              </a:buClr>
              <a:buSzTx/>
              <a:buNone/>
              <a:defRPr/>
            </a:pPr>
            <a:r>
              <a:rPr lang="en-US" altLang="zh-CN" sz="2000" spc="15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(5)</a:t>
            </a:r>
            <a:r>
              <a:rPr lang="en-US" altLang="zh-CN" sz="2000" spc="150" dirty="0" err="1">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若节点n不可扩展，则转第</a:t>
            </a:r>
            <a:r>
              <a:rPr lang="en-US" altLang="zh-CN" sz="2000" spc="15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(2)步；</a:t>
            </a:r>
          </a:p>
          <a:p>
            <a:pPr marL="469900" indent="-469900" fontAlgn="base">
              <a:spcBef>
                <a:spcPct val="40000"/>
              </a:spcBef>
              <a:spcAft>
                <a:spcPct val="0"/>
              </a:spcAft>
              <a:buClr>
                <a:schemeClr val="accent2"/>
              </a:buClr>
              <a:buSzTx/>
              <a:buNone/>
              <a:defRPr/>
            </a:pPr>
            <a:r>
              <a:rPr lang="en-US" altLang="zh-CN" sz="2000" spc="15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(6)</a:t>
            </a:r>
            <a:r>
              <a:rPr lang="en-US" altLang="zh-CN" sz="2000" spc="150" dirty="0" err="1">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扩展节点n，将其子节点放到OPEN表的</a:t>
            </a:r>
            <a:r>
              <a:rPr lang="en-US" altLang="zh-CN" sz="2000" spc="150"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尾部</a:t>
            </a:r>
            <a:r>
              <a:rPr lang="en-US" altLang="zh-CN" sz="2000" spc="150" dirty="0" err="1">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，并为每一个子节点都配置指向父节点的指针，然后转第</a:t>
            </a:r>
            <a:r>
              <a:rPr lang="en-US" altLang="zh-CN" sz="2000" spc="15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(2)步。</a:t>
            </a:r>
          </a:p>
        </p:txBody>
      </p:sp>
      <p:sp>
        <p:nvSpPr>
          <p:cNvPr id="654341" name="Rectangle 3"/>
          <p:cNvSpPr/>
          <p:nvPr>
            <p:custDataLst>
              <p:tags r:id="rId4"/>
            </p:custDataLst>
          </p:nvPr>
        </p:nvSpPr>
        <p:spPr>
          <a:xfrm>
            <a:off x="1774825" y="909638"/>
            <a:ext cx="8142288" cy="762000"/>
          </a:xfrm>
          <a:prstGeom prst="rect">
            <a:avLst/>
          </a:prstGeom>
          <a:noFill/>
          <a:ln w="9525">
            <a:noFill/>
          </a:ln>
        </p:spPr>
        <p:txBody>
          <a:bodyPr/>
          <a:lstStyle/>
          <a:p>
            <a:pPr marL="342900" indent="-342900">
              <a:lnSpc>
                <a:spcPct val="90000"/>
              </a:lnSpc>
              <a:spcBef>
                <a:spcPct val="20000"/>
              </a:spcBef>
              <a:buClr>
                <a:srgbClr val="66FFFF"/>
              </a:buClr>
              <a:buFont typeface="Wingdings" panose="05000000000000000000" pitchFamily="2" charset="2"/>
              <a:buChar char="Ø"/>
            </a:pPr>
            <a:r>
              <a:rPr lang="en-US" altLang="en-US" sz="3200" b="1" dirty="0">
                <a:solidFill>
                  <a:srgbClr val="000000"/>
                </a:solidFill>
                <a:latin typeface="微软雅黑" panose="020B0503020204020204" pitchFamily="34" charset="-122"/>
                <a:ea typeface="微软雅黑" panose="020B0503020204020204" pitchFamily="34" charset="-122"/>
              </a:rPr>
              <a:t>采用队列结构，宽度优先过程如下：</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5.3.2  </a:t>
            </a:r>
            <a:r>
              <a:rPr lang="zh-CN" altLang="en-US" sz="3600" b="0" noProof="1">
                <a:solidFill>
                  <a:schemeClr val="lt1"/>
                </a:solidFill>
                <a:latin typeface="微软雅黑" panose="020B0503020204020204" pitchFamily="34" charset="-122"/>
                <a:cs typeface="微软雅黑" panose="020B0503020204020204" pitchFamily="34" charset="-122"/>
              </a:rPr>
              <a:t>宽度优先搜索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pic>
        <p:nvPicPr>
          <p:cNvPr id="654343" name="图片 2"/>
          <p:cNvPicPr>
            <a:picLocks noChangeAspect="1"/>
          </p:cNvPicPr>
          <p:nvPr/>
        </p:nvPicPr>
        <p:blipFill>
          <a:blip r:embed="rId9"/>
          <a:stretch>
            <a:fillRect/>
          </a:stretch>
        </p:blipFill>
        <p:spPr>
          <a:xfrm>
            <a:off x="6456364" y="2143125"/>
            <a:ext cx="4194175" cy="3373438"/>
          </a:xfrm>
          <a:prstGeom prst="rect">
            <a:avLst/>
          </a:prstGeom>
          <a:noFill/>
          <a:ln w="9525">
            <a:noFill/>
          </a:ln>
        </p:spPr>
      </p:pic>
    </p:spTree>
    <p:custDataLst>
      <p:tags r:id="rId1"/>
    </p:custDataLst>
    <p:extLst>
      <p:ext uri="{BB962C8B-B14F-4D97-AF65-F5344CB8AC3E}">
        <p14:creationId xmlns:p14="http://schemas.microsoft.com/office/powerpoint/2010/main" val="3645180917"/>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6386" name="图片 1"/>
          <p:cNvPicPr>
            <a:picLocks noChangeAspect="1"/>
          </p:cNvPicPr>
          <p:nvPr/>
        </p:nvPicPr>
        <p:blipFill>
          <a:blip r:embed="rId7"/>
          <a:stretch>
            <a:fillRect/>
          </a:stretch>
        </p:blipFill>
        <p:spPr>
          <a:xfrm>
            <a:off x="2206626" y="717550"/>
            <a:ext cx="7523163" cy="2967038"/>
          </a:xfrm>
          <a:prstGeom prst="rect">
            <a:avLst/>
          </a:prstGeom>
          <a:noFill/>
          <a:ln w="9525">
            <a:noFill/>
          </a:ln>
        </p:spPr>
      </p:pic>
      <p:grpSp>
        <p:nvGrpSpPr>
          <p:cNvPr id="656387" name="组合 7"/>
          <p:cNvGrpSpPr/>
          <p:nvPr/>
        </p:nvGrpSpPr>
        <p:grpSpPr>
          <a:xfrm>
            <a:off x="9652000" y="5397500"/>
            <a:ext cx="1042988"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21686" y="5948859"/>
              <a:ext cx="637031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56388"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449</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5.3.2  </a:t>
            </a:r>
            <a:r>
              <a:rPr lang="zh-CN" altLang="en-US" sz="3600" b="0" noProof="1">
                <a:solidFill>
                  <a:schemeClr val="lt1"/>
                </a:solidFill>
                <a:latin typeface="微软雅黑" panose="020B0503020204020204" pitchFamily="34" charset="-122"/>
                <a:cs typeface="微软雅黑" panose="020B0503020204020204" pitchFamily="34" charset="-122"/>
              </a:rPr>
              <a:t>宽度优先搜索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
        <p:nvSpPr>
          <p:cNvPr id="4" name="椭圆 3"/>
          <p:cNvSpPr/>
          <p:nvPr/>
        </p:nvSpPr>
        <p:spPr>
          <a:xfrm>
            <a:off x="5608639" y="958851"/>
            <a:ext cx="360363" cy="36036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p>
        </p:txBody>
      </p:sp>
      <p:sp>
        <p:nvSpPr>
          <p:cNvPr id="12" name="椭圆 11"/>
          <p:cNvSpPr/>
          <p:nvPr/>
        </p:nvSpPr>
        <p:spPr>
          <a:xfrm>
            <a:off x="4440238" y="3227388"/>
            <a:ext cx="431800" cy="47625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p>
        </p:txBody>
      </p:sp>
      <p:sp>
        <p:nvSpPr>
          <p:cNvPr id="13" name="椭圆 12"/>
          <p:cNvSpPr/>
          <p:nvPr/>
        </p:nvSpPr>
        <p:spPr>
          <a:xfrm>
            <a:off x="8832850" y="3208338"/>
            <a:ext cx="431800" cy="47625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p>
        </p:txBody>
      </p:sp>
      <p:graphicFrame>
        <p:nvGraphicFramePr>
          <p:cNvPr id="5" name="表格 4"/>
          <p:cNvGraphicFramePr>
            <a:graphicFrameLocks noGrp="1"/>
          </p:cNvGraphicFramePr>
          <p:nvPr/>
        </p:nvGraphicFramePr>
        <p:xfrm>
          <a:off x="2098675" y="3878263"/>
          <a:ext cx="7793038" cy="396020"/>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5287">
                <a:tc>
                  <a:txBody>
                    <a:bodyPr/>
                    <a:lstStyle/>
                    <a:p>
                      <a:r>
                        <a:rPr lang="en-US" altLang="zh-CN" sz="2000" dirty="0"/>
                        <a:t>OPEN=[A]</a:t>
                      </a:r>
                      <a:endParaRPr lang="zh-CN" altLang="en-US" sz="2000" dirty="0"/>
                    </a:p>
                  </a:txBody>
                  <a:tcPr marL="91452" marR="91452" marT="45610" marB="45610"/>
                </a:tc>
                <a:tc>
                  <a:txBody>
                    <a:bodyPr/>
                    <a:lstStyle/>
                    <a:p>
                      <a:r>
                        <a:rPr lang="en-US" altLang="zh-CN" sz="2000" dirty="0"/>
                        <a:t>CLOSED=[]</a:t>
                      </a:r>
                      <a:endParaRPr lang="zh-CN" altLang="en-US" sz="2000" dirty="0"/>
                    </a:p>
                  </a:txBody>
                  <a:tcPr marL="91452" marR="91452" marT="45610" marB="45610"/>
                </a:tc>
                <a:extLst>
                  <a:ext uri="{0D108BD9-81ED-4DB2-BD59-A6C34878D82A}">
                    <a16:rowId xmlns:a16="http://schemas.microsoft.com/office/drawing/2014/main" val="10000"/>
                  </a:ext>
                </a:extLst>
              </a:tr>
            </a:tbl>
          </a:graphicData>
        </a:graphic>
      </p:graphicFrame>
      <p:graphicFrame>
        <p:nvGraphicFramePr>
          <p:cNvPr id="15" name="表格 14"/>
          <p:cNvGraphicFramePr>
            <a:graphicFrameLocks noGrp="1"/>
          </p:cNvGraphicFramePr>
          <p:nvPr/>
        </p:nvGraphicFramePr>
        <p:xfrm>
          <a:off x="2090738" y="4268788"/>
          <a:ext cx="7791450" cy="396020"/>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5287">
                <a:tc>
                  <a:txBody>
                    <a:bodyPr/>
                    <a:lstStyle/>
                    <a:p>
                      <a:r>
                        <a:rPr lang="en-US" altLang="zh-CN" sz="2000" dirty="0"/>
                        <a:t>OPEN=[B,C]</a:t>
                      </a:r>
                      <a:endParaRPr lang="zh-CN" altLang="en-US" sz="2000" dirty="0"/>
                    </a:p>
                  </a:txBody>
                  <a:tcPr marL="91433" marR="91433" marT="45610" marB="45610"/>
                </a:tc>
                <a:tc>
                  <a:txBody>
                    <a:bodyPr/>
                    <a:lstStyle/>
                    <a:p>
                      <a:r>
                        <a:rPr lang="en-US" altLang="zh-CN" sz="2000" dirty="0"/>
                        <a:t>CLOSED=[A]</a:t>
                      </a:r>
                      <a:endParaRPr lang="zh-CN" altLang="en-US" sz="2000" dirty="0"/>
                    </a:p>
                  </a:txBody>
                  <a:tcPr marL="91433" marR="91433" marT="45610" marB="45610"/>
                </a:tc>
                <a:extLst>
                  <a:ext uri="{0D108BD9-81ED-4DB2-BD59-A6C34878D82A}">
                    <a16:rowId xmlns:a16="http://schemas.microsoft.com/office/drawing/2014/main" val="10000"/>
                  </a:ext>
                </a:extLst>
              </a:tr>
            </a:tbl>
          </a:graphicData>
        </a:graphic>
      </p:graphicFrame>
      <p:graphicFrame>
        <p:nvGraphicFramePr>
          <p:cNvPr id="16" name="表格 15"/>
          <p:cNvGraphicFramePr>
            <a:graphicFrameLocks noGrp="1"/>
          </p:cNvGraphicFramePr>
          <p:nvPr/>
        </p:nvGraphicFramePr>
        <p:xfrm>
          <a:off x="2090738" y="4627563"/>
          <a:ext cx="7791450" cy="396020"/>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5287">
                <a:tc>
                  <a:txBody>
                    <a:bodyPr/>
                    <a:lstStyle/>
                    <a:p>
                      <a:r>
                        <a:rPr lang="en-US" altLang="zh-CN" sz="2000" dirty="0"/>
                        <a:t>OPEN=[C,D,E]</a:t>
                      </a:r>
                      <a:endParaRPr lang="zh-CN" altLang="en-US" sz="2000" dirty="0"/>
                    </a:p>
                  </a:txBody>
                  <a:tcPr marL="91433" marR="91433" marT="45610" marB="45610"/>
                </a:tc>
                <a:tc>
                  <a:txBody>
                    <a:bodyPr/>
                    <a:lstStyle/>
                    <a:p>
                      <a:r>
                        <a:rPr lang="en-US" altLang="zh-CN" sz="2000" dirty="0"/>
                        <a:t>CLOSED=[B,A]</a:t>
                      </a:r>
                      <a:endParaRPr lang="zh-CN" altLang="en-US" sz="2000" dirty="0"/>
                    </a:p>
                  </a:txBody>
                  <a:tcPr marL="91433" marR="91433" marT="45610" marB="45610"/>
                </a:tc>
                <a:extLst>
                  <a:ext uri="{0D108BD9-81ED-4DB2-BD59-A6C34878D82A}">
                    <a16:rowId xmlns:a16="http://schemas.microsoft.com/office/drawing/2014/main" val="10000"/>
                  </a:ext>
                </a:extLst>
              </a:tr>
            </a:tbl>
          </a:graphicData>
        </a:graphic>
      </p:graphicFrame>
      <p:graphicFrame>
        <p:nvGraphicFramePr>
          <p:cNvPr id="17" name="表格 16"/>
          <p:cNvGraphicFramePr>
            <a:graphicFrameLocks noGrp="1"/>
          </p:cNvGraphicFramePr>
          <p:nvPr/>
        </p:nvGraphicFramePr>
        <p:xfrm>
          <a:off x="2090738" y="5022850"/>
          <a:ext cx="7791450" cy="396020"/>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5288">
                <a:tc>
                  <a:txBody>
                    <a:bodyPr/>
                    <a:lstStyle/>
                    <a:p>
                      <a:r>
                        <a:rPr lang="en-US" altLang="zh-CN" sz="2000" dirty="0"/>
                        <a:t>OPEN=[D,E,F,H]</a:t>
                      </a:r>
                      <a:endParaRPr lang="zh-CN" altLang="en-US" sz="2000" dirty="0"/>
                    </a:p>
                  </a:txBody>
                  <a:tcPr marL="91433" marR="91433" marT="45610" marB="45610"/>
                </a:tc>
                <a:tc>
                  <a:txBody>
                    <a:bodyPr/>
                    <a:lstStyle/>
                    <a:p>
                      <a:r>
                        <a:rPr lang="en-US" altLang="zh-CN" sz="2000" dirty="0"/>
                        <a:t>CLOSED=[C,B,A]</a:t>
                      </a:r>
                      <a:endParaRPr lang="zh-CN" altLang="en-US" sz="2000" dirty="0"/>
                    </a:p>
                  </a:txBody>
                  <a:tcPr marL="91433" marR="91433" marT="45610" marB="45610"/>
                </a:tc>
                <a:extLst>
                  <a:ext uri="{0D108BD9-81ED-4DB2-BD59-A6C34878D82A}">
                    <a16:rowId xmlns:a16="http://schemas.microsoft.com/office/drawing/2014/main" val="10000"/>
                  </a:ext>
                </a:extLst>
              </a:tr>
            </a:tbl>
          </a:graphicData>
        </a:graphic>
      </p:graphicFrame>
      <p:graphicFrame>
        <p:nvGraphicFramePr>
          <p:cNvPr id="18" name="表格 17"/>
          <p:cNvGraphicFramePr>
            <a:graphicFrameLocks noGrp="1"/>
          </p:cNvGraphicFramePr>
          <p:nvPr/>
        </p:nvGraphicFramePr>
        <p:xfrm>
          <a:off x="2090738" y="5400676"/>
          <a:ext cx="7791450" cy="396875"/>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6875">
                <a:tc>
                  <a:txBody>
                    <a:bodyPr/>
                    <a:lstStyle/>
                    <a:p>
                      <a:r>
                        <a:rPr lang="en-US" altLang="zh-CN" sz="2000" dirty="0"/>
                        <a:t>OPEN=[E,F,H,I,J]</a:t>
                      </a:r>
                      <a:endParaRPr lang="zh-CN" altLang="en-US" sz="2000" dirty="0"/>
                    </a:p>
                  </a:txBody>
                  <a:tcPr marL="91433" marR="91433" marT="45793" marB="45793"/>
                </a:tc>
                <a:tc>
                  <a:txBody>
                    <a:bodyPr/>
                    <a:lstStyle/>
                    <a:p>
                      <a:r>
                        <a:rPr lang="en-US" altLang="zh-CN" sz="2000" dirty="0"/>
                        <a:t>CLOSED=[D,C,B,A]</a:t>
                      </a:r>
                      <a:endParaRPr lang="zh-CN" altLang="en-US" sz="2000" dirty="0"/>
                    </a:p>
                  </a:txBody>
                  <a:tcPr marL="91433" marR="91433" marT="45793" marB="45793"/>
                </a:tc>
                <a:extLst>
                  <a:ext uri="{0D108BD9-81ED-4DB2-BD59-A6C34878D82A}">
                    <a16:rowId xmlns:a16="http://schemas.microsoft.com/office/drawing/2014/main" val="10000"/>
                  </a:ext>
                </a:extLst>
              </a:tr>
            </a:tbl>
          </a:graphicData>
        </a:graphic>
      </p:graphicFrame>
      <p:graphicFrame>
        <p:nvGraphicFramePr>
          <p:cNvPr id="19" name="表格 18"/>
          <p:cNvGraphicFramePr>
            <a:graphicFrameLocks noGrp="1"/>
          </p:cNvGraphicFramePr>
          <p:nvPr/>
        </p:nvGraphicFramePr>
        <p:xfrm>
          <a:off x="2090738" y="5756275"/>
          <a:ext cx="7791450" cy="396020"/>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5288">
                <a:tc>
                  <a:txBody>
                    <a:bodyPr/>
                    <a:lstStyle/>
                    <a:p>
                      <a:r>
                        <a:rPr lang="en-US" altLang="zh-CN" sz="2000" dirty="0"/>
                        <a:t>OPEN=[F,H,I,J,G1,K]</a:t>
                      </a:r>
                      <a:endParaRPr lang="zh-CN" altLang="en-US" sz="2000" dirty="0"/>
                    </a:p>
                  </a:txBody>
                  <a:tcPr marL="91433" marR="91433" marT="45610" marB="45610"/>
                </a:tc>
                <a:tc>
                  <a:txBody>
                    <a:bodyPr/>
                    <a:lstStyle/>
                    <a:p>
                      <a:r>
                        <a:rPr lang="en-US" altLang="zh-CN" sz="2000" dirty="0"/>
                        <a:t>CLOSED=[E,D,C,B,A]</a:t>
                      </a:r>
                      <a:endParaRPr lang="zh-CN" altLang="en-US" sz="2000" dirty="0"/>
                    </a:p>
                  </a:txBody>
                  <a:tcPr marL="91433" marR="91433" marT="45610" marB="45610"/>
                </a:tc>
                <a:extLst>
                  <a:ext uri="{0D108BD9-81ED-4DB2-BD59-A6C34878D82A}">
                    <a16:rowId xmlns:a16="http://schemas.microsoft.com/office/drawing/2014/main" val="10000"/>
                  </a:ext>
                </a:extLst>
              </a:tr>
            </a:tbl>
          </a:graphicData>
        </a:graphic>
      </p:graphicFrame>
      <p:graphicFrame>
        <p:nvGraphicFramePr>
          <p:cNvPr id="20" name="表格 19"/>
          <p:cNvGraphicFramePr>
            <a:graphicFrameLocks noGrp="1"/>
          </p:cNvGraphicFramePr>
          <p:nvPr/>
        </p:nvGraphicFramePr>
        <p:xfrm>
          <a:off x="2103438" y="6175376"/>
          <a:ext cx="7791450" cy="396875"/>
        </p:xfrm>
        <a:graphic>
          <a:graphicData uri="http://schemas.openxmlformats.org/drawingml/2006/table">
            <a:tbl>
              <a:tblPr firstRow="1" bandRow="1">
                <a:tableStyleId>{5C22544A-7EE6-4342-B048-85BDC9FD1C3A}</a:tableStyleId>
              </a:tblPr>
              <a:tblGrid>
                <a:gridCol w="7791450">
                  <a:extLst>
                    <a:ext uri="{9D8B030D-6E8A-4147-A177-3AD203B41FA5}">
                      <a16:colId xmlns:a16="http://schemas.microsoft.com/office/drawing/2014/main" val="20000"/>
                    </a:ext>
                  </a:extLst>
                </a:gridCol>
              </a:tblGrid>
              <a:tr h="396875">
                <a:tc>
                  <a:txBody>
                    <a:bodyPr/>
                    <a:lstStyle/>
                    <a:p>
                      <a:r>
                        <a:rPr lang="en-US" altLang="zh-CN" sz="2000" dirty="0"/>
                        <a:t>…….</a:t>
                      </a:r>
                      <a:r>
                        <a:rPr lang="zh-CN" altLang="en-US" sz="2000" dirty="0"/>
                        <a:t>直到</a:t>
                      </a:r>
                      <a:r>
                        <a:rPr lang="en-US" altLang="zh-CN" sz="2000" dirty="0"/>
                        <a:t>G1</a:t>
                      </a:r>
                      <a:r>
                        <a:rPr lang="zh-CN" altLang="en-US" sz="2000" dirty="0"/>
                        <a:t>出现在</a:t>
                      </a:r>
                      <a:r>
                        <a:rPr lang="en-US" altLang="zh-CN" sz="2000" dirty="0"/>
                        <a:t>OPEN</a:t>
                      </a:r>
                      <a:r>
                        <a:rPr lang="zh-CN" altLang="en-US" sz="2000" dirty="0"/>
                        <a:t>表的最左端</a:t>
                      </a:r>
                    </a:p>
                  </a:txBody>
                  <a:tcPr marL="91433" marR="91433" marT="45793" marB="45793"/>
                </a:tc>
                <a:extLst>
                  <a:ext uri="{0D108BD9-81ED-4DB2-BD59-A6C34878D82A}">
                    <a16:rowId xmlns:a16="http://schemas.microsoft.com/office/drawing/2014/main" val="10000"/>
                  </a:ext>
                </a:extLst>
              </a:tr>
            </a:tbl>
          </a:graphicData>
        </a:graphic>
      </p:graphicFrame>
      <p:sp>
        <p:nvSpPr>
          <p:cNvPr id="6" name="矩形 5"/>
          <p:cNvSpPr/>
          <p:nvPr/>
        </p:nvSpPr>
        <p:spPr>
          <a:xfrm>
            <a:off x="1757364" y="909639"/>
            <a:ext cx="2031325" cy="461665"/>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r>
              <a:rPr lang="zh-CN" altLang="en-US" sz="2400" b="1" noProof="1">
                <a:latin typeface="微软雅黑" panose="020B0503020204020204" pitchFamily="34" charset="-122"/>
                <a:ea typeface="微软雅黑" panose="020B0503020204020204" pitchFamily="34" charset="-122"/>
              </a:rPr>
              <a:t>为什么</a:t>
            </a:r>
            <a:r>
              <a:rPr lang="zh-CN" altLang="en-US" sz="2400" b="1" noProof="1">
                <a:solidFill>
                  <a:srgbClr val="C00000"/>
                </a:solidFill>
                <a:latin typeface="微软雅黑" panose="020B0503020204020204" pitchFamily="34" charset="-122"/>
                <a:ea typeface="微软雅黑" panose="020B0503020204020204" pitchFamily="34" charset="-122"/>
              </a:rPr>
              <a:t>尾部？</a:t>
            </a:r>
            <a:endParaRPr lang="zh-CN" altLang="en-US" sz="2400" b="1" noProof="1">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1991995" y="1701166"/>
            <a:ext cx="1507490" cy="460375"/>
          </a:xfrm>
          <a:prstGeom prst="rect">
            <a:avLst/>
          </a:prstGeom>
          <a:noFill/>
        </p:spPr>
        <p:txBody>
          <a:bodyPr wrap="square" rtlCol="0" anchor="t">
            <a:spAutoFit/>
          </a:bodyPr>
          <a:lstStyle/>
          <a:p>
            <a:r>
              <a:rPr lang="zh-CN" altLang="en-US" sz="2400" b="1" spc="15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先进先出</a:t>
            </a:r>
          </a:p>
        </p:txBody>
      </p:sp>
    </p:spTree>
    <p:custDataLst>
      <p:tags r:id="rId1"/>
    </p:custDataLst>
    <p:extLst>
      <p:ext uri="{BB962C8B-B14F-4D97-AF65-F5344CB8AC3E}">
        <p14:creationId xmlns:p14="http://schemas.microsoft.com/office/powerpoint/2010/main" val="4043429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250" fill="hold">
                                          <p:stCondLst>
                                            <p:cond delay="0"/>
                                          </p:stCondLst>
                                        </p:cTn>
                                        <p:tgtEl>
                                          <p:spTgt spid="2"/>
                                        </p:tgtEl>
                                        <p:attrNameLst>
                                          <p:attrName>style.visibility</p:attrName>
                                        </p:attrNameLst>
                                      </p:cBhvr>
                                      <p:to>
                                        <p:strVal val="visible"/>
                                      </p:to>
                                    </p:set>
                                    <p:animEffect transition="in" filter="barn(inVertical)">
                                      <p:cBhvr>
                                        <p:cTn id="5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6" grpId="0"/>
      <p:bldP spid="6" grpId="1"/>
      <p:bldP spid="2" grpId="0"/>
      <p:bldP spid="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2.3.3  </a:t>
            </a:r>
            <a:r>
              <a:rPr lang="zh-CN" altLang="en-US" b="1" dirty="0">
                <a:solidFill>
                  <a:schemeClr val="tx1"/>
                </a:solidFill>
                <a:latin typeface="仿宋" panose="02010609060101010101" pitchFamily="49" charset="-122"/>
                <a:ea typeface="仿宋" panose="02010609060101010101" pitchFamily="49" charset="-122"/>
              </a:rPr>
              <a:t>谓词公式</a:t>
            </a:r>
          </a:p>
        </p:txBody>
      </p:sp>
      <p:sp>
        <p:nvSpPr>
          <p:cNvPr id="3078" name="灯片编号占位符 3"/>
          <p:cNvSpPr>
            <a:spLocks noGrp="1"/>
          </p:cNvSpPr>
          <p:nvPr>
            <p:ph type="sldNum" sz="quarter" idx="12"/>
          </p:nvPr>
        </p:nvSpPr>
        <p:spPr>
          <a:noFill/>
        </p:spPr>
        <p:txBody>
          <a:bodyPr/>
          <a:lstStyle/>
          <a:p>
            <a:pPr fontAlgn="base">
              <a:spcBef>
                <a:spcPct val="0"/>
              </a:spcBef>
              <a:spcAft>
                <a:spcPct val="0"/>
              </a:spcAft>
            </a:pPr>
            <a:fld id="{EB22DBE4-2A81-4527-A62A-445606A3F017}"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45</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080" name="Rectangle 3"/>
          <p:cNvSpPr>
            <a:spLocks noGrp="1" noChangeArrowheads="1"/>
          </p:cNvSpPr>
          <p:nvPr>
            <p:ph sz="quarter" idx="1"/>
          </p:nvPr>
        </p:nvSpPr>
        <p:spPr>
          <a:xfrm>
            <a:off x="1712913" y="1335560"/>
            <a:ext cx="8642350" cy="1383888"/>
          </a:xfrm>
        </p:spPr>
        <p:txBody>
          <a:bodyPr>
            <a:normAutofit/>
          </a:bodyPr>
          <a:lstStyle/>
          <a:p>
            <a:pPr eaLnBrk="1" hangingPunct="1">
              <a:buFont typeface="Wingdings" panose="05000000000000000000" pitchFamily="2" charset="2"/>
              <a:buNone/>
            </a:pPr>
            <a:r>
              <a:rPr lang="en-US" altLang="zh-CN" sz="2400" b="1" dirty="0">
                <a:latin typeface="仿宋" panose="02010609060101010101" pitchFamily="49" charset="-122"/>
                <a:ea typeface="仿宋" panose="02010609060101010101" pitchFamily="49" charset="-122"/>
                <a:cs typeface="Times New Roman" panose="02020603050405020304" pitchFamily="18" charset="0"/>
              </a:rPr>
              <a:t>3</a:t>
            </a:r>
            <a:r>
              <a:rPr lang="zh-CN" altLang="en-US" sz="2400" b="1" dirty="0">
                <a:latin typeface="仿宋" panose="02010609060101010101" pitchFamily="49" charset="-122"/>
                <a:ea typeface="仿宋" panose="02010609060101010101" pitchFamily="49" charset="-122"/>
                <a:cs typeface="Times New Roman" panose="02020603050405020304" pitchFamily="18" charset="0"/>
              </a:rPr>
              <a:t>、</a:t>
            </a:r>
            <a:r>
              <a:rPr lang="zh-CN" altLang="en-US" sz="2400" b="1" dirty="0">
                <a:latin typeface="仿宋" panose="02010609060101010101" pitchFamily="49" charset="-122"/>
                <a:ea typeface="仿宋" panose="02010609060101010101" pitchFamily="49" charset="-122"/>
              </a:rPr>
              <a:t>量词（</a:t>
            </a:r>
            <a:r>
              <a:rPr lang="en-US" altLang="zh-CN" sz="2400" b="1" dirty="0">
                <a:latin typeface="仿宋" panose="02010609060101010101" pitchFamily="49" charset="-122"/>
                <a:ea typeface="仿宋" panose="02010609060101010101" pitchFamily="49" charset="-122"/>
                <a:cs typeface="Times New Roman" panose="02020603050405020304" pitchFamily="18" charset="0"/>
              </a:rPr>
              <a:t>quantifier</a:t>
            </a:r>
            <a:r>
              <a:rPr lang="zh-CN" altLang="en-US" sz="2400" b="1" dirty="0">
                <a:latin typeface="仿宋" panose="02010609060101010101" pitchFamily="49" charset="-122"/>
                <a:ea typeface="仿宋" panose="02010609060101010101" pitchFamily="49" charset="-122"/>
              </a:rPr>
              <a:t>）</a:t>
            </a:r>
          </a:p>
          <a:p>
            <a:pPr eaLnBrk="1" hangingPunct="1">
              <a:buFont typeface="Wingdings" panose="05000000000000000000" pitchFamily="2" charset="2"/>
              <a:buNone/>
            </a:pPr>
            <a:r>
              <a:rPr lang="zh-CN" altLang="en-US"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cs typeface="Times New Roman" panose="02020603050405020304" pitchFamily="18" charset="0"/>
              </a:rPr>
              <a:t>1</a:t>
            </a:r>
            <a:r>
              <a:rPr lang="zh-CN" altLang="en-US" sz="2400" b="1" dirty="0">
                <a:latin typeface="仿宋" panose="02010609060101010101" pitchFamily="49" charset="-122"/>
                <a:ea typeface="仿宋" panose="02010609060101010101" pitchFamily="49" charset="-122"/>
              </a:rPr>
              <a:t>）全称量词（</a:t>
            </a:r>
            <a:r>
              <a:rPr lang="en-US" altLang="zh-CN" sz="2400" b="1" dirty="0">
                <a:latin typeface="仿宋" panose="02010609060101010101" pitchFamily="49" charset="-122"/>
                <a:ea typeface="仿宋" panose="02010609060101010101" pitchFamily="49" charset="-122"/>
                <a:cs typeface="Times New Roman" panose="02020603050405020304" pitchFamily="18" charset="0"/>
              </a:rPr>
              <a:t>universal quantifier</a:t>
            </a:r>
            <a:r>
              <a:rPr lang="zh-CN" altLang="en-US" sz="2400" b="1" dirty="0">
                <a:latin typeface="仿宋" panose="02010609060101010101" pitchFamily="49" charset="-122"/>
                <a:ea typeface="仿宋" panose="02010609060101010101" pitchFamily="49" charset="-122"/>
              </a:rPr>
              <a:t>）（  </a:t>
            </a:r>
            <a:r>
              <a:rPr lang="en-US" altLang="zh-CN" sz="2400" b="1" i="1" dirty="0">
                <a:latin typeface="仿宋" panose="02010609060101010101" pitchFamily="49" charset="-122"/>
                <a:ea typeface="仿宋" panose="02010609060101010101" pitchFamily="49" charset="-122"/>
                <a:cs typeface="Times New Roman" panose="02020603050405020304" pitchFamily="18" charset="0"/>
              </a:rPr>
              <a:t>x</a:t>
            </a:r>
            <a:r>
              <a:rPr lang="zh-CN" altLang="en-US" sz="2400" b="1"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“对个体域中的所有（或任一个）个体 </a:t>
            </a:r>
            <a:r>
              <a:rPr lang="en-US" altLang="zh-CN" sz="2400" i="1" dirty="0">
                <a:latin typeface="仿宋" panose="02010609060101010101" pitchFamily="49" charset="-122"/>
                <a:ea typeface="仿宋" panose="02010609060101010101" pitchFamily="49" charset="-122"/>
                <a:cs typeface="Times New Roman" panose="02020603050405020304" pitchFamily="18" charset="0"/>
              </a:rPr>
              <a:t>x </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  </a:t>
            </a:r>
          </a:p>
        </p:txBody>
      </p:sp>
      <p:graphicFrame>
        <p:nvGraphicFramePr>
          <p:cNvPr id="3074" name="Object 4"/>
          <p:cNvGraphicFramePr>
            <a:graphicFrameLocks noChangeAspect="1"/>
          </p:cNvGraphicFramePr>
          <p:nvPr/>
        </p:nvGraphicFramePr>
        <p:xfrm>
          <a:off x="7826313" y="1809317"/>
          <a:ext cx="500062" cy="381000"/>
        </p:xfrm>
        <a:graphic>
          <a:graphicData uri="http://schemas.openxmlformats.org/presentationml/2006/ole">
            <mc:AlternateContent xmlns:mc="http://schemas.openxmlformats.org/markup-compatibility/2006">
              <mc:Choice xmlns:v="urn:schemas-microsoft-com:vml" Requires="v">
                <p:oleObj name="Equation" r:id="rId2" imgW="3657600" imgH="3962400" progId="Equation.3">
                  <p:embed/>
                </p:oleObj>
              </mc:Choice>
              <mc:Fallback>
                <p:oleObj name="Equation" r:id="rId2" imgW="3657600" imgH="3962400" progId="Equation.3">
                  <p:embed/>
                  <p:pic>
                    <p:nvPicPr>
                      <p:cNvPr id="3074" name="Object 4"/>
                      <p:cNvPicPr>
                        <a:picLocks noChangeAspect="1"/>
                      </p:cNvPicPr>
                      <p:nvPr/>
                    </p:nvPicPr>
                    <p:blipFill>
                      <a:blip r:embed="rId3"/>
                      <a:stretch>
                        <a:fillRect/>
                      </a:stretch>
                    </p:blipFill>
                    <p:spPr>
                      <a:xfrm>
                        <a:off x="7826313" y="1809317"/>
                        <a:ext cx="500062" cy="381000"/>
                      </a:xfrm>
                      <a:prstGeom prst="rect">
                        <a:avLst/>
                      </a:prstGeom>
                      <a:noFill/>
                      <a:ln w="9525">
                        <a:noFill/>
                      </a:ln>
                    </p:spPr>
                  </p:pic>
                </p:oleObj>
              </mc:Fallback>
            </mc:AlternateContent>
          </a:graphicData>
        </a:graphic>
      </p:graphicFrame>
      <p:sp>
        <p:nvSpPr>
          <p:cNvPr id="3081" name="Text Box 5"/>
          <p:cNvSpPr txBox="1">
            <a:spLocks noChangeArrowheads="1"/>
          </p:cNvSpPr>
          <p:nvPr/>
        </p:nvSpPr>
        <p:spPr bwMode="auto">
          <a:xfrm>
            <a:off x="2120901" y="2800351"/>
            <a:ext cx="8112125" cy="1015663"/>
          </a:xfrm>
          <a:prstGeom prst="rect">
            <a:avLst/>
          </a:prstGeom>
          <a:solidFill>
            <a:srgbClr val="FFFFFF"/>
          </a:solidFill>
          <a:ln w="9525">
            <a:solidFill>
              <a:srgbClr val="808080"/>
            </a:solidFill>
            <a:miter lim="800000"/>
          </a:ln>
        </p:spPr>
        <p:txBody>
          <a:bodyPr>
            <a:spAutoFit/>
          </a:bodyPr>
          <a:lstStyle/>
          <a:p>
            <a:pPr algn="just" fontAlgn="base">
              <a:spcBef>
                <a:spcPct val="50000"/>
              </a:spcBef>
              <a:spcAft>
                <a:spcPct val="0"/>
              </a:spcAft>
            </a:pPr>
            <a:r>
              <a:rPr lang="en-US" altLang="zh-CN" sz="2400">
                <a:solidFill>
                  <a:prstClr val="black"/>
                </a:solidFill>
                <a:latin typeface="Times New Roman" panose="02020603050405020304" pitchFamily="18" charset="0"/>
                <a:ea typeface="宋体" panose="02010600030101010101" pitchFamily="2" charset="-122"/>
              </a:rPr>
              <a:t>“</a:t>
            </a:r>
            <a:r>
              <a:rPr lang="zh-CN" altLang="en-US" sz="2400">
                <a:solidFill>
                  <a:prstClr val="black"/>
                </a:solidFill>
                <a:latin typeface="宋体" panose="02010600030101010101" pitchFamily="2" charset="-122"/>
                <a:ea typeface="宋体" panose="02010600030101010101" pitchFamily="2" charset="-122"/>
              </a:rPr>
              <a:t>所有的机器人都是灰色的</a:t>
            </a:r>
            <a:r>
              <a:rPr lang="zh-CN" altLang="en-US" sz="2400">
                <a:solidFill>
                  <a:prstClr val="black"/>
                </a:solidFill>
                <a:latin typeface="Times New Roman" panose="02020603050405020304" pitchFamily="18" charset="0"/>
                <a:ea typeface="宋体" panose="02010600030101010101" pitchFamily="2" charset="-122"/>
              </a:rPr>
              <a:t>”</a:t>
            </a:r>
            <a:r>
              <a:rPr lang="zh-CN" altLang="en-US" sz="2400">
                <a:solidFill>
                  <a:prstClr val="black"/>
                </a:solidFill>
                <a:latin typeface="宋体" panose="02010600030101010101" pitchFamily="2" charset="-122"/>
                <a:ea typeface="宋体" panose="02010600030101010101" pitchFamily="2" charset="-122"/>
              </a:rPr>
              <a:t>：  </a:t>
            </a:r>
          </a:p>
          <a:p>
            <a:pPr algn="just" fontAlgn="base">
              <a:spcBef>
                <a:spcPct val="50000"/>
              </a:spcBef>
              <a:spcAft>
                <a:spcPct val="0"/>
              </a:spcAft>
            </a:pPr>
            <a:r>
              <a:rPr lang="zh-CN" altLang="en-US" sz="2400">
                <a:solidFill>
                  <a:prstClr val="black"/>
                </a:solidFill>
                <a:latin typeface="宋体" panose="02010600030101010101" pitchFamily="2" charset="-122"/>
                <a:ea typeface="宋体" panose="02010600030101010101" pitchFamily="2" charset="-122"/>
              </a:rPr>
              <a:t>           </a:t>
            </a:r>
            <a:r>
              <a:rPr lang="en-US" altLang="zh-CN" sz="240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ROBOT </a:t>
            </a:r>
            <a:r>
              <a:rPr lang="en-US" altLang="zh-CN" sz="240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a:solidFill>
                  <a:prstClr val="black"/>
                </a:solidFill>
                <a:latin typeface="Arial" panose="020B0604020202020204" pitchFamily="34" charset="0"/>
                <a:ea typeface="宋体" panose="02010600030101010101" pitchFamily="2" charset="-122"/>
              </a:rPr>
              <a:t>→</a:t>
            </a:r>
            <a:r>
              <a:rPr lang="en-US" altLang="zh-CN" sz="240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COLOR </a:t>
            </a:r>
            <a:r>
              <a:rPr lang="en-US" altLang="zh-CN" sz="240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2400">
                <a:solidFill>
                  <a:prstClr val="black"/>
                </a:solidFill>
                <a:latin typeface="宋体" panose="02010600030101010101" pitchFamily="2" charset="-122"/>
                <a:ea typeface="宋体" panose="02010600030101010101" pitchFamily="2" charset="-122"/>
              </a:rPr>
              <a:t>，</a:t>
            </a:r>
            <a:r>
              <a:rPr lang="en-US" altLang="zh-CN" sz="2400"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GRAY</a:t>
            </a:r>
            <a:r>
              <a:rPr lang="en-US" altLang="zh-CN" sz="240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3075" name="Object 6"/>
          <p:cNvGraphicFramePr>
            <a:graphicFrameLocks noChangeAspect="1"/>
          </p:cNvGraphicFramePr>
          <p:nvPr/>
        </p:nvGraphicFramePr>
        <p:xfrm>
          <a:off x="3935970" y="3435013"/>
          <a:ext cx="500063" cy="381000"/>
        </p:xfrm>
        <a:graphic>
          <a:graphicData uri="http://schemas.openxmlformats.org/presentationml/2006/ole">
            <mc:AlternateContent xmlns:mc="http://schemas.openxmlformats.org/markup-compatibility/2006">
              <mc:Choice xmlns:v="urn:schemas-microsoft-com:vml" Requires="v">
                <p:oleObj name="Equation" r:id="rId4" imgW="3657600" imgH="3962400" progId="Equation.3">
                  <p:embed/>
                </p:oleObj>
              </mc:Choice>
              <mc:Fallback>
                <p:oleObj name="Equation" r:id="rId4" imgW="3657600" imgH="3962400" progId="Equation.3">
                  <p:embed/>
                  <p:pic>
                    <p:nvPicPr>
                      <p:cNvPr id="3075" name="Object 6"/>
                      <p:cNvPicPr>
                        <a:picLocks noChangeAspect="1"/>
                      </p:cNvPicPr>
                      <p:nvPr/>
                    </p:nvPicPr>
                    <p:blipFill>
                      <a:blip r:embed="rId5"/>
                      <a:stretch>
                        <a:fillRect/>
                      </a:stretch>
                    </p:blipFill>
                    <p:spPr>
                      <a:xfrm>
                        <a:off x="3935970" y="3435013"/>
                        <a:ext cx="500063" cy="381000"/>
                      </a:xfrm>
                      <a:prstGeom prst="rect">
                        <a:avLst/>
                      </a:prstGeom>
                      <a:noFill/>
                      <a:ln w="9525">
                        <a:noFill/>
                      </a:ln>
                    </p:spPr>
                  </p:pic>
                </p:oleObj>
              </mc:Fallback>
            </mc:AlternateContent>
          </a:graphicData>
        </a:graphic>
      </p:graphicFrame>
      <p:sp>
        <p:nvSpPr>
          <p:cNvPr id="3083" name="Text Box 7"/>
          <p:cNvSpPr txBox="1">
            <a:spLocks noChangeArrowheads="1"/>
          </p:cNvSpPr>
          <p:nvPr/>
        </p:nvSpPr>
        <p:spPr bwMode="auto">
          <a:xfrm>
            <a:off x="2003425" y="4110039"/>
            <a:ext cx="8288338" cy="830997"/>
          </a:xfrm>
          <a:prstGeom prst="rect">
            <a:avLst/>
          </a:prstGeom>
          <a:noFill/>
          <a:ln w="9525">
            <a:noFill/>
            <a:miter lim="800000"/>
          </a:ln>
        </p:spPr>
        <p:txBody>
          <a:bodyPr>
            <a:spAutoFit/>
          </a:bodyPr>
          <a:lstStyle/>
          <a:p>
            <a:pPr fontAlgn="base">
              <a:spcBef>
                <a:spcPct val="50000"/>
              </a:spcBef>
              <a:spcAft>
                <a:spcPct val="0"/>
              </a:spcAft>
            </a:pPr>
            <a:r>
              <a:rPr lang="zh-CN" altLang="en-US" sz="2400" b="1" dirty="0">
                <a:solidFill>
                  <a:prstClr val="black"/>
                </a:solidFill>
                <a:latin typeface="宋体" panose="02010600030101010101" pitchFamily="2" charset="-122"/>
                <a:ea typeface="宋体" panose="02010600030101010101" pitchFamily="2" charset="-122"/>
              </a:rPr>
              <a:t>（</a:t>
            </a: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prstClr val="black"/>
                </a:solidFill>
                <a:latin typeface="宋体" panose="02010600030101010101" pitchFamily="2" charset="-122"/>
                <a:ea typeface="宋体" panose="02010600030101010101" pitchFamily="2" charset="-122"/>
              </a:rPr>
              <a:t>）存在量词（</a:t>
            </a: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existential quantifier</a:t>
            </a:r>
            <a:r>
              <a:rPr lang="zh-CN" altLang="en-US" sz="2400" b="1" dirty="0">
                <a:solidFill>
                  <a:prstClr val="black"/>
                </a:solidFill>
                <a:latin typeface="宋体" panose="02010600030101010101" pitchFamily="2" charset="-122"/>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2400" b="1" dirty="0">
                <a:solidFill>
                  <a:prstClr val="black"/>
                </a:solidFill>
                <a:latin typeface="宋体" panose="02010600030101010101" pitchFamily="2" charset="-122"/>
                <a:ea typeface="宋体" panose="02010600030101010101" pitchFamily="2" charset="-122"/>
              </a:rPr>
              <a:t>）：</a:t>
            </a:r>
            <a:r>
              <a:rPr lang="zh-CN" altLang="en-US" sz="2400" dirty="0">
                <a:solidFill>
                  <a:prstClr val="black"/>
                </a:solidFill>
                <a:latin typeface="Times New Roman" panose="02020603050405020304" pitchFamily="18" charset="0"/>
                <a:ea typeface="宋体" panose="02010600030101010101" pitchFamily="2" charset="-122"/>
              </a:rPr>
              <a:t>“</a:t>
            </a:r>
            <a:r>
              <a:rPr lang="zh-CN" altLang="en-US" sz="2400" dirty="0">
                <a:solidFill>
                  <a:prstClr val="black"/>
                </a:solidFill>
                <a:latin typeface="宋体" panose="02010600030101010101" pitchFamily="2" charset="-122"/>
                <a:ea typeface="宋体" panose="02010600030101010101" pitchFamily="2" charset="-122"/>
              </a:rPr>
              <a:t>在个体域中存在个体</a:t>
            </a:r>
            <a:r>
              <a:rPr lang="zh-CN" altLang="en-US" sz="2400" b="1" dirty="0">
                <a:solidFill>
                  <a:prstClr val="black"/>
                </a:solidFill>
                <a:latin typeface="宋体" panose="02010600030101010101" pitchFamily="2" charset="-122"/>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prstClr val="black"/>
                </a:solidFill>
                <a:latin typeface="Times New Roman" panose="02020603050405020304" pitchFamily="18" charset="0"/>
                <a:ea typeface="宋体" panose="02010600030101010101" pitchFamily="2" charset="-122"/>
              </a:rPr>
              <a:t>”</a:t>
            </a:r>
            <a:r>
              <a:rPr lang="zh-CN" altLang="en-US" sz="2400" b="1" dirty="0">
                <a:solidFill>
                  <a:prstClr val="black"/>
                </a:solidFill>
                <a:latin typeface="宋体" panose="02010600030101010101" pitchFamily="2" charset="-122"/>
                <a:ea typeface="宋体" panose="02010600030101010101" pitchFamily="2" charset="-122"/>
              </a:rPr>
              <a:t>。</a:t>
            </a:r>
            <a:r>
              <a:rPr lang="zh-CN" altLang="en-US" sz="2400" b="1" dirty="0">
                <a:solidFill>
                  <a:prstClr val="black"/>
                </a:solidFill>
                <a:latin typeface="Arial" panose="020B0604020202020204" pitchFamily="34" charset="0"/>
                <a:ea typeface="宋体" panose="02010600030101010101" pitchFamily="2" charset="-122"/>
              </a:rPr>
              <a:t> </a:t>
            </a:r>
          </a:p>
        </p:txBody>
      </p:sp>
      <p:graphicFrame>
        <p:nvGraphicFramePr>
          <p:cNvPr id="3076" name="Object 8"/>
          <p:cNvGraphicFramePr>
            <a:graphicFrameLocks noChangeAspect="1"/>
          </p:cNvGraphicFramePr>
          <p:nvPr/>
        </p:nvGraphicFramePr>
        <p:xfrm>
          <a:off x="7730776" y="4185812"/>
          <a:ext cx="276225" cy="339725"/>
        </p:xfrm>
        <a:graphic>
          <a:graphicData uri="http://schemas.openxmlformats.org/presentationml/2006/ole">
            <mc:AlternateContent xmlns:mc="http://schemas.openxmlformats.org/markup-compatibility/2006">
              <mc:Choice xmlns:v="urn:schemas-microsoft-com:vml" Requires="v">
                <p:oleObj r:id="rId6" imgW="3048000" imgH="3657600" progId="Equation.DSMT4">
                  <p:embed/>
                </p:oleObj>
              </mc:Choice>
              <mc:Fallback>
                <p:oleObj r:id="rId6" imgW="3048000" imgH="3657600" progId="Equation.DSMT4">
                  <p:embed/>
                  <p:pic>
                    <p:nvPicPr>
                      <p:cNvPr id="3076" name="Object 8"/>
                      <p:cNvPicPr>
                        <a:picLocks noChangeAspect="1"/>
                      </p:cNvPicPr>
                      <p:nvPr/>
                    </p:nvPicPr>
                    <p:blipFill>
                      <a:blip r:embed="rId7"/>
                      <a:stretch>
                        <a:fillRect/>
                      </a:stretch>
                    </p:blipFill>
                    <p:spPr>
                      <a:xfrm>
                        <a:off x="7730776" y="4185812"/>
                        <a:ext cx="276225" cy="339725"/>
                      </a:xfrm>
                      <a:prstGeom prst="rect">
                        <a:avLst/>
                      </a:prstGeom>
                      <a:noFill/>
                      <a:ln w="9525">
                        <a:noFill/>
                      </a:ln>
                    </p:spPr>
                  </p:pic>
                </p:oleObj>
              </mc:Fallback>
            </mc:AlternateContent>
          </a:graphicData>
        </a:graphic>
      </p:graphicFrame>
      <p:sp>
        <p:nvSpPr>
          <p:cNvPr id="3084" name="Text Box 10"/>
          <p:cNvSpPr txBox="1">
            <a:spLocks noChangeArrowheads="1"/>
          </p:cNvSpPr>
          <p:nvPr/>
        </p:nvSpPr>
        <p:spPr bwMode="auto">
          <a:xfrm>
            <a:off x="2097089" y="5175251"/>
            <a:ext cx="8112125" cy="1092607"/>
          </a:xfrm>
          <a:prstGeom prst="rect">
            <a:avLst/>
          </a:prstGeom>
          <a:solidFill>
            <a:srgbClr val="FFFFFF"/>
          </a:solidFill>
          <a:ln w="9525">
            <a:solidFill>
              <a:srgbClr val="808080"/>
            </a:solidFill>
            <a:miter lim="800000"/>
          </a:ln>
        </p:spPr>
        <p:txBody>
          <a:bodyPr>
            <a:spAutoFit/>
          </a:bodyPr>
          <a:lstStyle/>
          <a:p>
            <a:pPr algn="just" fontAlgn="base">
              <a:spcBef>
                <a:spcPct val="50000"/>
              </a:spcBef>
              <a:spcAft>
                <a:spcPct val="0"/>
              </a:spcAft>
            </a:pPr>
            <a:r>
              <a:rPr lang="en-US" altLang="zh-CN" sz="2600" dirty="0">
                <a:solidFill>
                  <a:prstClr val="black"/>
                </a:solidFill>
                <a:latin typeface="仿宋" panose="02010609060101010101" pitchFamily="49" charset="-122"/>
                <a:ea typeface="仿宋" panose="02010609060101010101" pitchFamily="49" charset="-122"/>
              </a:rPr>
              <a:t>“1</a:t>
            </a:r>
            <a:r>
              <a:rPr lang="zh-CN" altLang="en-US" sz="2600" dirty="0">
                <a:solidFill>
                  <a:prstClr val="black"/>
                </a:solidFill>
                <a:latin typeface="仿宋" panose="02010609060101010101" pitchFamily="49" charset="-122"/>
                <a:ea typeface="仿宋" panose="02010609060101010101" pitchFamily="49" charset="-122"/>
              </a:rPr>
              <a:t>号房间有个物体”：</a:t>
            </a:r>
          </a:p>
          <a:p>
            <a:pPr algn="ctr" fontAlgn="base">
              <a:spcBef>
                <a:spcPct val="50000"/>
              </a:spcBef>
              <a:spcAft>
                <a:spcPct val="0"/>
              </a:spcAft>
            </a:pPr>
            <a:r>
              <a:rPr lang="zh-CN" altLang="en-US" sz="2600" dirty="0">
                <a:solidFill>
                  <a:prstClr val="black"/>
                </a:solidFill>
                <a:latin typeface="仿宋" panose="02010609060101010101" pitchFamily="49" charset="-122"/>
                <a:ea typeface="仿宋" panose="02010609060101010101" pitchFamily="49" charset="-122"/>
              </a:rPr>
              <a:t>   （ </a:t>
            </a:r>
            <a:r>
              <a:rPr lang="en-US" altLang="zh-CN" sz="2600" i="1" dirty="0">
                <a:solidFill>
                  <a:prstClr val="black"/>
                </a:solidFill>
                <a:latin typeface="仿宋" panose="02010609060101010101" pitchFamily="49" charset="-122"/>
                <a:ea typeface="仿宋" panose="02010609060101010101" pitchFamily="49" charset="-122"/>
              </a:rPr>
              <a:t>x</a:t>
            </a:r>
            <a:r>
              <a:rPr lang="zh-CN" altLang="en-US" sz="2600" dirty="0">
                <a:solidFill>
                  <a:prstClr val="black"/>
                </a:solidFill>
                <a:latin typeface="仿宋" panose="02010609060101010101" pitchFamily="49" charset="-122"/>
                <a:ea typeface="仿宋" panose="02010609060101010101" pitchFamily="49" charset="-122"/>
              </a:rPr>
              <a:t>）</a:t>
            </a:r>
            <a:r>
              <a:rPr lang="en-US" altLang="zh-CN" sz="2600" i="1" dirty="0">
                <a:solidFill>
                  <a:prstClr val="black"/>
                </a:solidFill>
                <a:latin typeface="仿宋" panose="02010609060101010101" pitchFamily="49" charset="-122"/>
                <a:ea typeface="仿宋" panose="02010609060101010101" pitchFamily="49" charset="-122"/>
              </a:rPr>
              <a:t>INROOM</a:t>
            </a:r>
            <a:r>
              <a:rPr lang="zh-CN" altLang="en-US" sz="2600" dirty="0">
                <a:solidFill>
                  <a:prstClr val="black"/>
                </a:solidFill>
                <a:latin typeface="仿宋" panose="02010609060101010101" pitchFamily="49" charset="-122"/>
                <a:ea typeface="仿宋" panose="02010609060101010101" pitchFamily="49" charset="-122"/>
              </a:rPr>
              <a:t>（</a:t>
            </a:r>
            <a:r>
              <a:rPr lang="en-US" altLang="zh-CN" sz="2600" i="1" dirty="0">
                <a:solidFill>
                  <a:prstClr val="black"/>
                </a:solidFill>
                <a:latin typeface="仿宋" panose="02010609060101010101" pitchFamily="49" charset="-122"/>
                <a:ea typeface="仿宋" panose="02010609060101010101" pitchFamily="49" charset="-122"/>
              </a:rPr>
              <a:t>x</a:t>
            </a:r>
            <a:r>
              <a:rPr lang="zh-CN" altLang="en-US" sz="2600" dirty="0">
                <a:solidFill>
                  <a:prstClr val="black"/>
                </a:solidFill>
                <a:latin typeface="仿宋" panose="02010609060101010101" pitchFamily="49" charset="-122"/>
                <a:ea typeface="仿宋" panose="02010609060101010101" pitchFamily="49" charset="-122"/>
              </a:rPr>
              <a:t>，</a:t>
            </a:r>
            <a:r>
              <a:rPr lang="en-US" altLang="zh-CN" sz="2600" i="1" dirty="0">
                <a:solidFill>
                  <a:prstClr val="black"/>
                </a:solidFill>
                <a:latin typeface="仿宋" panose="02010609060101010101" pitchFamily="49" charset="-122"/>
                <a:ea typeface="仿宋" panose="02010609060101010101" pitchFamily="49" charset="-122"/>
              </a:rPr>
              <a:t>r</a:t>
            </a:r>
            <a:r>
              <a:rPr lang="en-US" altLang="zh-CN" sz="2600" dirty="0">
                <a:solidFill>
                  <a:prstClr val="black"/>
                </a:solidFill>
                <a:latin typeface="仿宋" panose="02010609060101010101" pitchFamily="49" charset="-122"/>
                <a:ea typeface="仿宋" panose="02010609060101010101" pitchFamily="49" charset="-122"/>
              </a:rPr>
              <a:t>1</a:t>
            </a:r>
            <a:r>
              <a:rPr lang="zh-CN" altLang="en-US" sz="2600" dirty="0">
                <a:solidFill>
                  <a:prstClr val="black"/>
                </a:solidFill>
                <a:latin typeface="仿宋" panose="02010609060101010101" pitchFamily="49" charset="-122"/>
                <a:ea typeface="仿宋" panose="02010609060101010101" pitchFamily="49" charset="-122"/>
              </a:rPr>
              <a:t>）</a:t>
            </a:r>
          </a:p>
        </p:txBody>
      </p:sp>
      <p:graphicFrame>
        <p:nvGraphicFramePr>
          <p:cNvPr id="3077" name="Object 11"/>
          <p:cNvGraphicFramePr>
            <a:graphicFrameLocks noChangeAspect="1"/>
          </p:cNvGraphicFramePr>
          <p:nvPr/>
        </p:nvGraphicFramePr>
        <p:xfrm>
          <a:off x="4893707" y="5929314"/>
          <a:ext cx="276225" cy="339725"/>
        </p:xfrm>
        <a:graphic>
          <a:graphicData uri="http://schemas.openxmlformats.org/presentationml/2006/ole">
            <mc:AlternateContent xmlns:mc="http://schemas.openxmlformats.org/markup-compatibility/2006">
              <mc:Choice xmlns:v="urn:schemas-microsoft-com:vml" Requires="v">
                <p:oleObj r:id="rId8" imgW="3048000" imgH="3657600" progId="Equation.DSMT4">
                  <p:embed/>
                </p:oleObj>
              </mc:Choice>
              <mc:Fallback>
                <p:oleObj r:id="rId8" imgW="3048000" imgH="3657600" progId="Equation.DSMT4">
                  <p:embed/>
                  <p:pic>
                    <p:nvPicPr>
                      <p:cNvPr id="3077" name="Object 11"/>
                      <p:cNvPicPr>
                        <a:picLocks noChangeAspect="1"/>
                      </p:cNvPicPr>
                      <p:nvPr/>
                    </p:nvPicPr>
                    <p:blipFill>
                      <a:blip r:embed="rId7"/>
                      <a:stretch>
                        <a:fillRect/>
                      </a:stretch>
                    </p:blipFill>
                    <p:spPr>
                      <a:xfrm>
                        <a:off x="4893707" y="5929314"/>
                        <a:ext cx="276225" cy="339725"/>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1184736997"/>
      </p:ext>
    </p:extLst>
  </p:cSld>
  <p:clrMapOvr>
    <a:masterClrMapping/>
  </p:clrMapOvr>
  <p:transition>
    <p:random/>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8434"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58435"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450</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454" name="Rectangle 2"/>
          <p:cNvSpPr>
            <a:spLocks noGrp="1" noChangeArrowheads="1"/>
          </p:cNvSpPr>
          <p:nvPr>
            <p:ph idx="9"/>
            <p:custDataLst>
              <p:tags r:id="rId3"/>
            </p:custDataLst>
          </p:nvPr>
        </p:nvSpPr>
        <p:spPr>
          <a:xfrm>
            <a:off x="2320925" y="979489"/>
            <a:ext cx="7550150" cy="3967163"/>
          </a:xfrm>
          <a:solidFill>
            <a:srgbClr val="FFFF99"/>
          </a:solidFill>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Blip>
                <a:blip r:embed="rId8"/>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宽度优先搜索算法原理：</a:t>
            </a:r>
          </a:p>
          <a:p>
            <a:pPr marL="469900" indent="-469900" fontAlgn="base">
              <a:lnSpc>
                <a:spcPct val="120000"/>
              </a:lnSpc>
              <a:spcBef>
                <a:spcPct val="40000"/>
              </a:spcBef>
              <a:spcAft>
                <a:spcPct val="0"/>
              </a:spcAft>
              <a:buClr>
                <a:schemeClr val="accent2"/>
              </a:buClr>
              <a:buSzTx/>
              <a:buBlip>
                <a:blip r:embed="rId8"/>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如果当前的节点不是目标节点，则把当点节点的子孙以任意顺序增加到队列的后面，并把队列的前端元素定义为current。</a:t>
            </a:r>
          </a:p>
          <a:p>
            <a:pPr marL="469900" indent="-469900" fontAlgn="base">
              <a:lnSpc>
                <a:spcPct val="120000"/>
              </a:lnSpc>
              <a:spcBef>
                <a:spcPct val="40000"/>
              </a:spcBef>
              <a:spcAft>
                <a:spcPct val="0"/>
              </a:spcAft>
              <a:buClr>
                <a:schemeClr val="accent2"/>
              </a:buClr>
              <a:buSzTx/>
              <a:buBlip>
                <a:blip r:embed="rId8"/>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如果目标发现，则算法终止。 </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5.3.2  </a:t>
            </a:r>
            <a:r>
              <a:rPr lang="zh-CN" altLang="en-US" sz="3600" b="0" noProof="1">
                <a:solidFill>
                  <a:schemeClr val="lt1"/>
                </a:solidFill>
                <a:latin typeface="微软雅黑" panose="020B0503020204020204" pitchFamily="34" charset="-122"/>
                <a:cs typeface="微软雅黑" panose="020B0503020204020204" pitchFamily="34" charset="-122"/>
              </a:rPr>
              <a:t>宽度优先搜索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97688760"/>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0482"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0483"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451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454" name="Rectangle 2"/>
          <p:cNvSpPr>
            <a:spLocks noGrp="1" noChangeArrowheads="1"/>
          </p:cNvSpPr>
          <p:nvPr>
            <p:ph idx="9"/>
            <p:custDataLst>
              <p:tags r:id="rId3"/>
            </p:custDataLst>
          </p:nvPr>
        </p:nvSpPr>
        <p:spPr>
          <a:xfrm>
            <a:off x="2320925" y="979489"/>
            <a:ext cx="7550150" cy="3967163"/>
          </a:xfrm>
          <a:solidFill>
            <a:srgbClr val="FFFF99"/>
          </a:solidFill>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Blip>
                <a:blip r:embed="rId8"/>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宽度优先搜索的</a:t>
            </a: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OPEN</a:t>
            </a: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表采用</a:t>
            </a:r>
            <a:r>
              <a:rPr lang="zh-CN" altLang="en-US" sz="28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先进先出</a:t>
            </a: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的数据结构。</a:t>
            </a:r>
            <a:endPar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fontAlgn="base">
              <a:lnSpc>
                <a:spcPct val="120000"/>
              </a:lnSpc>
              <a:spcBef>
                <a:spcPct val="40000"/>
              </a:spcBef>
              <a:spcAft>
                <a:spcPct val="0"/>
              </a:spcAft>
              <a:buClr>
                <a:schemeClr val="accent2"/>
              </a:buClr>
              <a:buSzTx/>
              <a:buBlip>
                <a:blip r:embed="rId8"/>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一旦节点被扩展，它的子节点就会移动到</a:t>
            </a: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OPEN</a:t>
            </a: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表的尾部。</a:t>
            </a:r>
            <a:endPar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fontAlgn="base">
              <a:lnSpc>
                <a:spcPct val="120000"/>
              </a:lnSpc>
              <a:spcBef>
                <a:spcPct val="40000"/>
              </a:spcBef>
              <a:spcAft>
                <a:spcPct val="0"/>
              </a:spcAft>
              <a:buClr>
                <a:schemeClr val="accent2"/>
              </a:buClr>
              <a:buSzTx/>
              <a:buBlip>
                <a:blip r:embed="rId8"/>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只有其父节点所在层的每个其他节点被访问之后，才会探索这些子节点。</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5.3.2  </a:t>
            </a:r>
            <a:r>
              <a:rPr lang="zh-CN" altLang="en-US" sz="3600" b="0" noProof="1">
                <a:solidFill>
                  <a:schemeClr val="lt1"/>
                </a:solidFill>
                <a:latin typeface="微软雅黑" panose="020B0503020204020204" pitchFamily="34" charset="-122"/>
                <a:cs typeface="微软雅黑" panose="020B0503020204020204" pitchFamily="34" charset="-122"/>
              </a:rPr>
              <a:t>宽度优先搜索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1845152263"/>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2530"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2531"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452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Rectangle 3"/>
          <p:cNvSpPr>
            <a:spLocks noGrp="1" noChangeArrowheads="1"/>
          </p:cNvSpPr>
          <p:nvPr>
            <p:ph idx="9"/>
          </p:nvPr>
        </p:nvSpPr>
        <p:spPr>
          <a:xfrm>
            <a:off x="2124076" y="998539"/>
            <a:ext cx="8315325" cy="2081213"/>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6"/>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indent="-342900">
              <a:lnSpc>
                <a:spcPct val="100000"/>
              </a:lnSpc>
              <a:spcBef>
                <a:spcPct val="20000"/>
              </a:spcBef>
              <a:buSzPct val="60000"/>
              <a:buNone/>
              <a:defRPr/>
            </a:pPr>
            <a:r>
              <a:rPr lang="zh-CN" altLang="en-US" sz="2400" spc="150" dirty="0">
                <a:solidFill>
                  <a:srgbClr val="0000FF"/>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例：挪动积木问题 </a:t>
            </a:r>
          </a:p>
          <a:p>
            <a:pPr marL="342900" indent="0">
              <a:lnSpc>
                <a:spcPct val="100000"/>
              </a:lnSpc>
              <a:spcBef>
                <a:spcPct val="20000"/>
              </a:spcBef>
              <a:buSzPct val="60000"/>
              <a:buNone/>
              <a:defRPr/>
            </a:pPr>
            <a:r>
              <a:rPr lang="zh-CN" altLang="en-US" sz="2400" spc="150" dirty="0">
                <a:solidFill>
                  <a:srgbClr val="0000FF"/>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如图所示：通过每次挪动一个积木块，希望从初始状态达到一个目的状态，即三块积木堆叠在一起。积木A在顶部，积木B在顶中间，积木C在底部。请画出按照宽度优先搜索策略所产生的搜索树。</a:t>
            </a:r>
          </a:p>
        </p:txBody>
      </p:sp>
      <p:pic>
        <p:nvPicPr>
          <p:cNvPr id="662533" name="Picture 6"/>
          <p:cNvPicPr>
            <a:picLocks noChangeAspect="1"/>
          </p:cNvPicPr>
          <p:nvPr/>
        </p:nvPicPr>
        <p:blipFill>
          <a:blip r:embed="rId7"/>
          <a:stretch>
            <a:fillRect/>
          </a:stretch>
        </p:blipFill>
        <p:spPr>
          <a:xfrm>
            <a:off x="3214688" y="3313114"/>
            <a:ext cx="5334000" cy="1857375"/>
          </a:xfrm>
          <a:prstGeom prst="rect">
            <a:avLst/>
          </a:prstGeom>
          <a:noFill/>
          <a:ln w="9525">
            <a:noFill/>
          </a:ln>
        </p:spPr>
      </p:pic>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5.3.2  </a:t>
            </a:r>
            <a:r>
              <a:rPr lang="zh-CN" altLang="en-US" sz="3600" b="0" noProof="1">
                <a:solidFill>
                  <a:schemeClr val="lt1"/>
                </a:solidFill>
                <a:latin typeface="微软雅黑" panose="020B0503020204020204" pitchFamily="34" charset="-122"/>
                <a:cs typeface="微软雅黑" panose="020B0503020204020204" pitchFamily="34" charset="-122"/>
              </a:rPr>
              <a:t>宽度优先搜索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27499369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plus(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plus(in)">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3554"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3555"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453</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Rectangle 2"/>
          <p:cNvSpPr>
            <a:spLocks noGrp="1" noChangeArrowheads="1"/>
          </p:cNvSpPr>
          <p:nvPr>
            <p:ph type="title" idx="4294967295"/>
          </p:nvPr>
        </p:nvSpPr>
        <p:spPr>
          <a:xfrm>
            <a:off x="3276600" y="457200"/>
            <a:ext cx="5867400" cy="533400"/>
          </a:xfrm>
          <a:solidFill>
            <a:srgbClr val="A50021"/>
          </a:solidFill>
        </p:spPr>
        <p:txBody>
          <a:bodyPr vert="horz" wrap="square" lIns="91440" tIns="45720" rIns="91440" bIns="45720" numCol="1" anchor="b" anchorCtr="0" compatLnSpc="1">
            <a:noAutofit/>
          </a:bodyPr>
          <a:lstStyle/>
          <a:p>
            <a:pPr indent="176530" algn="l" fontAlgn="base">
              <a:spcAft>
                <a:spcPct val="0"/>
              </a:spcAft>
              <a:defRPr/>
            </a:pPr>
            <a:r>
              <a:rPr lang="zh-CN" altLang="en-US" sz="3400" spc="200">
                <a:solidFill>
                  <a:srgbClr val="FFFFFF"/>
                </a:solidFill>
                <a:effectLst>
                  <a:outerShdw blurRad="38100" dist="38100" dir="2700000" algn="tl">
                    <a:srgbClr val="000000"/>
                  </a:outerShdw>
                </a:effectLst>
                <a:latin typeface="汉仪旗黑-85S" pitchFamily="18" charset="-122"/>
                <a:ea typeface="汉仪旗黑-85S" pitchFamily="18" charset="-122"/>
                <a:sym typeface="微软雅黑" panose="020B0503020204020204" pitchFamily="34" charset="-122"/>
              </a:rPr>
              <a:t>积木问题的宽度优先搜索树</a:t>
            </a:r>
          </a:p>
        </p:txBody>
      </p:sp>
      <p:pic>
        <p:nvPicPr>
          <p:cNvPr id="663557" name="Picture 5"/>
          <p:cNvPicPr>
            <a:picLocks noChangeAspect="1"/>
          </p:cNvPicPr>
          <p:nvPr/>
        </p:nvPicPr>
        <p:blipFill>
          <a:blip r:embed="rId6"/>
          <a:stretch>
            <a:fillRect/>
          </a:stretch>
        </p:blipFill>
        <p:spPr>
          <a:xfrm>
            <a:off x="1554163" y="1143000"/>
            <a:ext cx="9097962" cy="4724400"/>
          </a:xfrm>
          <a:prstGeom prst="rect">
            <a:avLst/>
          </a:prstGeom>
          <a:noFill/>
          <a:ln w="50800">
            <a:noFill/>
          </a:ln>
        </p:spPr>
      </p:pic>
    </p:spTree>
    <p:custDataLst>
      <p:tags r:id="rId1"/>
    </p:custDataLst>
    <p:extLst>
      <p:ext uri="{BB962C8B-B14F-4D97-AF65-F5344CB8AC3E}">
        <p14:creationId xmlns:p14="http://schemas.microsoft.com/office/powerpoint/2010/main" val="572948440"/>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4578"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4579"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454</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0002" name="Rectangle 2"/>
          <p:cNvSpPr>
            <a:spLocks noGrp="1" noChangeArrowheads="1"/>
          </p:cNvSpPr>
          <p:nvPr>
            <p:ph type="title" idx="4294967295"/>
          </p:nvPr>
        </p:nvSpPr>
        <p:spPr>
          <a:xfrm>
            <a:off x="2209800" y="333376"/>
            <a:ext cx="7772400" cy="822325"/>
          </a:xfrm>
          <a:solidFill>
            <a:schemeClr val="accent1">
              <a:lumMod val="75000"/>
            </a:schemeClr>
          </a:solidFill>
        </p:spPr>
        <p:txBody>
          <a:bodyPr vert="horz" wrap="square" lIns="91440" tIns="45720" rIns="91440" bIns="45720" numCol="1" anchor="b" anchorCtr="0" compatLnSpc="1">
            <a:noAutofit/>
          </a:bodyPr>
          <a:lstStyle/>
          <a:p>
            <a:pPr indent="176530" fontAlgn="base">
              <a:spcAft>
                <a:spcPct val="0"/>
              </a:spcAft>
              <a:defRPr/>
            </a:pPr>
            <a:r>
              <a:rPr lang="zh-CN" altLang="en-US" sz="4100" b="1" spc="200">
                <a:solidFill>
                  <a:srgbClr val="FFFFFF"/>
                </a:solidFill>
                <a:effectLst>
                  <a:outerShdw blurRad="38100" dist="38100" dir="2700000" algn="tl">
                    <a:srgbClr val="000000"/>
                  </a:outerShdw>
                </a:effectLst>
                <a:latin typeface="汉仪旗黑-85S" pitchFamily="18" charset="-122"/>
                <a:ea typeface="汉仪旗黑-85S" pitchFamily="18" charset="-122"/>
                <a:sym typeface="微软雅黑" panose="020B0503020204020204" pitchFamily="34" charset="-122"/>
              </a:rPr>
              <a:t>宽度优先搜索的性质</a:t>
            </a:r>
          </a:p>
        </p:txBody>
      </p:sp>
      <p:sp>
        <p:nvSpPr>
          <p:cNvPr id="640003" name="Rectangle 3"/>
          <p:cNvSpPr>
            <a:spLocks noGrp="1" noChangeArrowheads="1"/>
          </p:cNvSpPr>
          <p:nvPr>
            <p:ph idx="9"/>
            <p:custDataLst>
              <p:tags r:id="rId3"/>
            </p:custDataLst>
          </p:nvPr>
        </p:nvSpPr>
        <p:spPr>
          <a:xfrm>
            <a:off x="2139950" y="1462088"/>
            <a:ext cx="7772400" cy="3657600"/>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Blip>
                <a:blip r:embed="rId7"/>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当问题有解时，一定能找到解。</a:t>
            </a:r>
          </a:p>
          <a:p>
            <a:pPr marL="469900" indent="-469900" fontAlgn="base">
              <a:lnSpc>
                <a:spcPct val="120000"/>
              </a:lnSpc>
              <a:spcBef>
                <a:spcPct val="40000"/>
              </a:spcBef>
              <a:spcAft>
                <a:spcPct val="0"/>
              </a:spcAft>
              <a:buClr>
                <a:schemeClr val="accent2"/>
              </a:buClr>
              <a:buSzTx/>
              <a:buBlip>
                <a:blip r:embed="rId7"/>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当问题为单位代价时，且问题有解时，一定能找到最优解。</a:t>
            </a:r>
          </a:p>
          <a:p>
            <a:pPr marL="469900" indent="-469900" fontAlgn="base">
              <a:lnSpc>
                <a:spcPct val="120000"/>
              </a:lnSpc>
              <a:spcBef>
                <a:spcPct val="40000"/>
              </a:spcBef>
              <a:spcAft>
                <a:spcPct val="0"/>
              </a:spcAft>
              <a:buClr>
                <a:schemeClr val="accent2"/>
              </a:buClr>
              <a:buSzTx/>
              <a:buBlip>
                <a:blip r:embed="rId7"/>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方法与问题无关，具有通用性。</a:t>
            </a:r>
          </a:p>
          <a:p>
            <a:pPr marL="469900" indent="-469900" fontAlgn="base">
              <a:lnSpc>
                <a:spcPct val="120000"/>
              </a:lnSpc>
              <a:spcBef>
                <a:spcPct val="40000"/>
              </a:spcBef>
              <a:spcAft>
                <a:spcPct val="0"/>
              </a:spcAft>
              <a:buClr>
                <a:schemeClr val="accent2"/>
              </a:buClr>
              <a:buSzTx/>
              <a:buBlip>
                <a:blip r:embed="rId7"/>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效率较低。</a:t>
            </a:r>
          </a:p>
          <a:p>
            <a:pPr marL="469900" indent="-469900" fontAlgn="base">
              <a:lnSpc>
                <a:spcPct val="120000"/>
              </a:lnSpc>
              <a:spcBef>
                <a:spcPct val="40000"/>
              </a:spcBef>
              <a:spcAft>
                <a:spcPct val="0"/>
              </a:spcAft>
              <a:buClr>
                <a:schemeClr val="accent2"/>
              </a:buClr>
              <a:buSzTx/>
              <a:buBlip>
                <a:blip r:embed="rId7"/>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属于图搜索方法。</a:t>
            </a:r>
          </a:p>
        </p:txBody>
      </p:sp>
    </p:spTree>
    <p:custDataLst>
      <p:tags r:id="rId1"/>
    </p:custDataLst>
    <p:extLst>
      <p:ext uri="{BB962C8B-B14F-4D97-AF65-F5344CB8AC3E}">
        <p14:creationId xmlns:p14="http://schemas.microsoft.com/office/powerpoint/2010/main" val="146008975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00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400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400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400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400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03" grpId="0" build="p"/>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02"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5603"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455</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598" name="Rectangle 2"/>
          <p:cNvSpPr>
            <a:spLocks noGrp="1" noChangeArrowheads="1"/>
          </p:cNvSpPr>
          <p:nvPr>
            <p:ph idx="9"/>
          </p:nvPr>
        </p:nvSpPr>
        <p:spPr>
          <a:xfrm>
            <a:off x="1775460" y="1269366"/>
            <a:ext cx="5638800" cy="4756785"/>
          </a:xfrm>
          <a:solidFill>
            <a:srgbClr val="FFFF99"/>
          </a:solidFill>
        </p:spPr>
        <p:txBody>
          <a:bodyPr wrap="square" lIns="91440" tIns="45720" rIns="91440" bIns="45720" numCol="1" anchor="t" anchorCtr="0" compatLnSpc="1"/>
          <a:lstStyle/>
          <a:p>
            <a:pPr marL="469900" indent="-469900" fontAlgn="base">
              <a:lnSpc>
                <a:spcPct val="150000"/>
              </a:lnSpc>
              <a:spcBef>
                <a:spcPct val="40000"/>
              </a:spcBef>
              <a:spcAft>
                <a:spcPct val="0"/>
              </a:spcAft>
              <a:buClr>
                <a:schemeClr val="accent2"/>
              </a:buClr>
              <a:buSzTx/>
              <a:buBlip>
                <a:blip r:embed="rId8"/>
              </a:buBlip>
              <a:defRPr/>
            </a:pPr>
            <a:r>
              <a:rPr lang="zh-CN" altLang="en-US" sz="2400" spc="150" dirty="0">
                <a:solidFill>
                  <a:srgbClr val="FF0000"/>
                </a:solidFill>
                <a:highlight>
                  <a:srgbClr val="FFFF00"/>
                </a:highlight>
                <a:latin typeface="微软雅黑" panose="020B0503020204020204" pitchFamily="34" charset="-122"/>
                <a:ea typeface="微软雅黑" panose="020B0503020204020204" pitchFamily="34" charset="-122"/>
                <a:sym typeface="微软雅黑" panose="020B0503020204020204" pitchFamily="34" charset="-122"/>
              </a:rPr>
              <a:t>宽度优先搜索是一种盲目搜索</a:t>
            </a:r>
            <a:r>
              <a:rPr lang="zh-CN" altLang="en-US" sz="2400" spc="15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150" dirty="0">
                <a:highlight>
                  <a:srgbClr val="FFFF00"/>
                </a:highlight>
                <a:latin typeface="微软雅黑" panose="020B0503020204020204" pitchFamily="34" charset="-122"/>
                <a:ea typeface="微软雅黑" panose="020B0503020204020204" pitchFamily="34" charset="-122"/>
                <a:sym typeface="微软雅黑" panose="020B0503020204020204" pitchFamily="34" charset="-122"/>
              </a:rPr>
              <a:t>时间和空间复杂度都比较高</a:t>
            </a:r>
            <a:r>
              <a:rPr lang="zh-CN" altLang="en-US" sz="2400" spc="150" dirty="0">
                <a:latin typeface="微软雅黑" panose="020B0503020204020204" pitchFamily="34" charset="-122"/>
                <a:ea typeface="微软雅黑" panose="020B0503020204020204" pitchFamily="34" charset="-122"/>
                <a:sym typeface="微软雅黑" panose="020B0503020204020204" pitchFamily="34" charset="-122"/>
              </a:rPr>
              <a:t>，当目标节点距离初始节点较远时会产生许多无用的节点，</a:t>
            </a:r>
            <a:r>
              <a:rPr lang="zh-CN" altLang="en-US" sz="2400" b="1" spc="150" dirty="0">
                <a:latin typeface="微软雅黑" panose="020B0503020204020204" pitchFamily="34" charset="-122"/>
                <a:ea typeface="微软雅黑" panose="020B0503020204020204" pitchFamily="34" charset="-122"/>
                <a:sym typeface="微软雅黑" panose="020B0503020204020204" pitchFamily="34" charset="-122"/>
              </a:rPr>
              <a:t>搜索效率低</a:t>
            </a:r>
            <a:r>
              <a:rPr lang="zh-CN" altLang="en-US" sz="2400" spc="150" dirty="0">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lnSpc>
                <a:spcPct val="150000"/>
              </a:lnSpc>
              <a:spcBef>
                <a:spcPct val="40000"/>
              </a:spcBef>
              <a:spcAft>
                <a:spcPct val="0"/>
              </a:spcAft>
              <a:buClr>
                <a:schemeClr val="accent2"/>
              </a:buClr>
              <a:buSzTx/>
              <a:buBlip>
                <a:blip r:embed="rId8"/>
              </a:buBlip>
              <a:defRPr/>
            </a:pPr>
            <a:r>
              <a:rPr lang="zh-CN" altLang="en-US" sz="2400" spc="150" dirty="0">
                <a:latin typeface="微软雅黑" panose="020B0503020204020204" pitchFamily="34" charset="-122"/>
                <a:ea typeface="微软雅黑" panose="020B0503020204020204" pitchFamily="34" charset="-122"/>
                <a:sym typeface="微软雅黑" panose="020B0503020204020204" pitchFamily="34" charset="-122"/>
              </a:rPr>
              <a:t>宽度优先搜索中，时间需求是一个很大的问题，特别是当搜索的深度比较大时，尤为严重，但是空间需求是比执行时间更严重的问题。 </a:t>
            </a:r>
          </a:p>
        </p:txBody>
      </p:sp>
      <p:sp>
        <p:nvSpPr>
          <p:cNvPr id="641027" name="AutoShape 3"/>
          <p:cNvSpPr/>
          <p:nvPr>
            <p:custDataLst>
              <p:tags r:id="rId3"/>
            </p:custDataLst>
          </p:nvPr>
        </p:nvSpPr>
        <p:spPr>
          <a:xfrm>
            <a:off x="7536816" y="1917700"/>
            <a:ext cx="3060065" cy="4038600"/>
          </a:xfrm>
          <a:prstGeom prst="wedgeRoundRectCallout">
            <a:avLst>
              <a:gd name="adj1" fmla="val -65991"/>
              <a:gd name="adj2" fmla="val -70676"/>
              <a:gd name="adj3" fmla="val 16667"/>
            </a:avLst>
          </a:prstGeom>
          <a:solidFill>
            <a:srgbClr val="800000"/>
          </a:solidFill>
          <a:ln w="9525">
            <a:noFill/>
          </a:ln>
        </p:spPr>
        <p:txBody>
          <a:bodyPr/>
          <a:lstStyle/>
          <a:p>
            <a:pPr eaLnBrk="1" hangingPunct="1">
              <a:lnSpc>
                <a:spcPct val="90000"/>
              </a:lnSpc>
              <a:spcBef>
                <a:spcPct val="20000"/>
              </a:spcBef>
            </a:pPr>
            <a:r>
              <a:rPr lang="en-US" altLang="en-US" sz="2400" dirty="0">
                <a:solidFill>
                  <a:srgbClr val="FFFFFF"/>
                </a:solidFill>
                <a:latin typeface="微软雅黑" panose="020B0503020204020204" pitchFamily="34" charset="-122"/>
                <a:ea typeface="微软雅黑" panose="020B0503020204020204" pitchFamily="34" charset="-122"/>
              </a:rPr>
              <a:t>宽度优先搜索优点：</a:t>
            </a:r>
          </a:p>
          <a:p>
            <a:pPr eaLnBrk="1" hangingPunct="1">
              <a:lnSpc>
                <a:spcPct val="90000"/>
              </a:lnSpc>
              <a:spcBef>
                <a:spcPct val="20000"/>
              </a:spcBef>
            </a:pPr>
            <a:r>
              <a:rPr lang="en-US" altLang="en-US" sz="2400" dirty="0">
                <a:solidFill>
                  <a:srgbClr val="FFFFFF"/>
                </a:solidFill>
                <a:latin typeface="微软雅黑" panose="020B0503020204020204" pitchFamily="34" charset="-122"/>
                <a:ea typeface="微软雅黑" panose="020B0503020204020204" pitchFamily="34" charset="-122"/>
              </a:rPr>
              <a:t>目标节点如果存在，用宽度优先搜索算法总可以找到该目标节点，而且是最小（即</a:t>
            </a:r>
            <a:r>
              <a:rPr lang="en-US" altLang="en-US" sz="2400" dirty="0">
                <a:solidFill>
                  <a:srgbClr val="FFFFFF"/>
                </a:solidFill>
                <a:highlight>
                  <a:srgbClr val="FFFF00"/>
                </a:highlight>
                <a:latin typeface="微软雅黑" panose="020B0503020204020204" pitchFamily="34" charset="-122"/>
                <a:ea typeface="微软雅黑" panose="020B0503020204020204" pitchFamily="34" charset="-122"/>
              </a:rPr>
              <a:t>最短路径</a:t>
            </a:r>
            <a:r>
              <a:rPr lang="en-US" altLang="en-US" sz="2400" dirty="0">
                <a:solidFill>
                  <a:srgbClr val="FFFFFF"/>
                </a:solidFill>
                <a:latin typeface="微软雅黑" panose="020B0503020204020204" pitchFamily="34" charset="-122"/>
                <a:ea typeface="微软雅黑" panose="020B0503020204020204" pitchFamily="34" charset="-122"/>
              </a:rPr>
              <a:t>）的节点。</a:t>
            </a:r>
          </a:p>
        </p:txBody>
      </p:sp>
      <p:sp>
        <p:nvSpPr>
          <p:cNvPr id="641028" name="Rectangle 4"/>
          <p:cNvSpPr>
            <a:spLocks noGrp="1" noChangeArrowheads="1"/>
          </p:cNvSpPr>
          <p:nvPr>
            <p:ph type="title" idx="4294967295"/>
          </p:nvPr>
        </p:nvSpPr>
        <p:spPr>
          <a:xfrm>
            <a:off x="1981200" y="366713"/>
            <a:ext cx="7772400" cy="776288"/>
          </a:xfrm>
          <a:solidFill>
            <a:schemeClr val="accent1">
              <a:lumMod val="75000"/>
            </a:schemeClr>
          </a:solidFill>
        </p:spPr>
        <p:txBody>
          <a:bodyPr vert="horz" wrap="square" lIns="91440" tIns="45720" rIns="91440" bIns="45720" numCol="1" anchor="b" anchorCtr="0" compatLnSpc="1">
            <a:noAutofit/>
          </a:bodyPr>
          <a:lstStyle/>
          <a:p>
            <a:pPr indent="176530" fontAlgn="base">
              <a:spcAft>
                <a:spcPct val="0"/>
              </a:spcAft>
              <a:defRPr/>
            </a:pPr>
            <a:r>
              <a:rPr lang="zh-CN" altLang="en-US" sz="4100" b="1" spc="200">
                <a:solidFill>
                  <a:srgbClr val="FFFFFF"/>
                </a:solidFill>
                <a:effectLst>
                  <a:outerShdw blurRad="38100" dist="38100" dir="2700000" algn="tl">
                    <a:srgbClr val="000000"/>
                  </a:outerShdw>
                </a:effectLst>
                <a:latin typeface="汉仪旗黑-85S" pitchFamily="18" charset="-122"/>
                <a:ea typeface="汉仪旗黑-85S" pitchFamily="18" charset="-122"/>
                <a:sym typeface="微软雅黑" panose="020B0503020204020204" pitchFamily="34" charset="-122"/>
              </a:rPr>
              <a:t>宽度优先搜索的优点和缺点</a:t>
            </a:r>
          </a:p>
        </p:txBody>
      </p:sp>
    </p:spTree>
    <p:custDataLst>
      <p:tags r:id="rId1"/>
    </p:custDataLst>
    <p:extLst>
      <p:ext uri="{BB962C8B-B14F-4D97-AF65-F5344CB8AC3E}">
        <p14:creationId xmlns:p14="http://schemas.microsoft.com/office/powerpoint/2010/main" val="249561906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1027"/>
                                        </p:tgtEl>
                                        <p:attrNameLst>
                                          <p:attrName>style.visibility</p:attrName>
                                        </p:attrNameLst>
                                      </p:cBhvr>
                                      <p:to>
                                        <p:strVal val="visible"/>
                                      </p:to>
                                    </p:set>
                                    <p:anim calcmode="lin" valueType="num">
                                      <p:cBhvr>
                                        <p:cTn id="7" dur="500" fill="hold"/>
                                        <p:tgtEl>
                                          <p:spTgt spid="641027"/>
                                        </p:tgtEl>
                                        <p:attrNameLst>
                                          <p:attrName>ppt_x</p:attrName>
                                        </p:attrNameLst>
                                      </p:cBhvr>
                                      <p:tavLst>
                                        <p:tav tm="0">
                                          <p:val>
                                            <p:strVal val="#ppt_x"/>
                                          </p:val>
                                        </p:tav>
                                        <p:tav tm="100000">
                                          <p:val>
                                            <p:strVal val="#ppt_x"/>
                                          </p:val>
                                        </p:tav>
                                      </p:tavLst>
                                    </p:anim>
                                    <p:anim calcmode="lin" valueType="num">
                                      <p:cBhvr>
                                        <p:cTn id="8" dur="500" fill="hold"/>
                                        <p:tgtEl>
                                          <p:spTgt spid="64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7" grpId="0" bldLvl="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7650"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7651"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456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1334" name="Rectangle 3"/>
          <p:cNvSpPr>
            <a:spLocks noGrp="1" noChangeArrowheads="1"/>
          </p:cNvSpPr>
          <p:nvPr>
            <p:ph idx="9"/>
          </p:nvPr>
        </p:nvSpPr>
        <p:spPr>
          <a:xfrm>
            <a:off x="2103439" y="1412876"/>
            <a:ext cx="7985125" cy="3438525"/>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None/>
              <a:defRPr/>
            </a:pPr>
            <a:r>
              <a:rPr lang="zh-CN" altLang="en-US" sz="3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基本思想</a:t>
            </a:r>
            <a:r>
              <a:rPr lang="en-US" altLang="zh-CN" sz="32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深度优先搜索是一种一直向下的搜索策略。</a:t>
            </a:r>
            <a:endPar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从初始节点</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S0</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开始，按照生成规则生成下一级各子节点，检查是否出现目标节点</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Sg</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。若未出现，则按“</a:t>
            </a: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最晚生成的子节点优先扩展</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”的原则，再生成下一级的子节点，再检查是否出现</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Sg</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；若仍未出现，再沿着最晚生成的子节点分枝生成子节点，如此下去，即逐级“</a:t>
            </a:r>
            <a:r>
              <a:rPr lang="zh-CN" altLang="en-US" sz="2400" b="1"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纵向</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”深入搜索。故称为“深度优先搜索法”。</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5.3.3  </a:t>
            </a:r>
            <a:r>
              <a:rPr lang="zh-CN" altLang="en-US" sz="3600" b="0" noProof="1">
                <a:solidFill>
                  <a:schemeClr val="lt1"/>
                </a:solidFill>
                <a:latin typeface="微软雅黑" panose="020B0503020204020204" pitchFamily="34" charset="-122"/>
                <a:cs typeface="微软雅黑" panose="020B0503020204020204" pitchFamily="34" charset="-122"/>
              </a:rPr>
              <a:t>深度优先搜索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223169861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8674" name="组合 7"/>
          <p:cNvGrpSpPr/>
          <p:nvPr/>
        </p:nvGrpSpPr>
        <p:grpSpPr>
          <a:xfrm>
            <a:off x="4525964" y="6045200"/>
            <a:ext cx="6142037" cy="812800"/>
            <a:chOff x="4001597" y="5613400"/>
            <a:chExt cx="8190403" cy="1244600"/>
          </a:xfrm>
        </p:grpSpPr>
        <p:sp>
          <p:nvSpPr>
            <p:cNvPr id="9" name="任意多边形: 形状 8"/>
            <p:cNvSpPr/>
            <p:nvPr>
              <p:custDataLst>
                <p:tags r:id="rId6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69"/>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25669" name="灯片编号占位符 3"/>
          <p:cNvSpPr txBox="1">
            <a:spLocks noGrp="1" noChangeArrowheads="1"/>
          </p:cNvSpPr>
          <p:nvPr>
            <p:ph type="sldNum" sz="quarter" idx="4"/>
            <p:custDataLst>
              <p:tags r:id="rId2"/>
            </p:custDataLst>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457</a:t>
            </a:fld>
            <a:endParaRPr lang="en-US" altLang="zh-CN" sz="1400" noProof="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8676" name="Rectangle 2"/>
          <p:cNvSpPr/>
          <p:nvPr/>
        </p:nvSpPr>
        <p:spPr>
          <a:xfrm>
            <a:off x="1752600" y="228600"/>
            <a:ext cx="3627438" cy="787400"/>
          </a:xfrm>
          <a:prstGeom prst="rect">
            <a:avLst/>
          </a:prstGeom>
          <a:noFill/>
          <a:ln w="9525">
            <a:noFill/>
          </a:ln>
        </p:spPr>
        <p:txBody>
          <a:bodyPr anchor="ctr" anchorCtr="0"/>
          <a:lstStyle/>
          <a:p>
            <a:pPr algn="ctr" eaLnBrk="1" hangingPunct="1"/>
            <a:r>
              <a:rPr lang="zh-CN" altLang="en-US" sz="3600" b="1" dirty="0">
                <a:solidFill>
                  <a:schemeClr val="accent1"/>
                </a:solidFill>
                <a:latin typeface="微软雅黑" panose="020B0503020204020204" pitchFamily="34" charset="-122"/>
                <a:ea typeface="微软雅黑" panose="020B0503020204020204" pitchFamily="34" charset="-122"/>
              </a:rPr>
              <a:t>深度优先实例</a:t>
            </a:r>
          </a:p>
        </p:txBody>
      </p:sp>
      <p:sp>
        <p:nvSpPr>
          <p:cNvPr id="84995" name="Text Box 3"/>
          <p:cNvSpPr txBox="1"/>
          <p:nvPr>
            <p:custDataLst>
              <p:tags r:id="rId3"/>
            </p:custDataLst>
          </p:nvPr>
        </p:nvSpPr>
        <p:spPr>
          <a:xfrm>
            <a:off x="5902326" y="406401"/>
            <a:ext cx="904875" cy="828675"/>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grpSp>
        <p:nvGrpSpPr>
          <p:cNvPr id="84996" name="Group 4"/>
          <p:cNvGrpSpPr/>
          <p:nvPr/>
        </p:nvGrpSpPr>
        <p:grpSpPr>
          <a:xfrm>
            <a:off x="4495800" y="1241425"/>
            <a:ext cx="3951288" cy="1366838"/>
            <a:chOff x="1872" y="768"/>
            <a:chExt cx="2489" cy="861"/>
          </a:xfrm>
        </p:grpSpPr>
        <p:sp>
          <p:nvSpPr>
            <p:cNvPr id="668749" name="Text Box 5"/>
            <p:cNvSpPr txBox="1"/>
            <p:nvPr>
              <p:custDataLst>
                <p:tags r:id="rId62"/>
              </p:custDataLst>
            </p:nvPr>
          </p:nvSpPr>
          <p:spPr>
            <a:xfrm>
              <a:off x="2784" y="1106"/>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50" name="Text Box 6"/>
            <p:cNvSpPr txBox="1"/>
            <p:nvPr>
              <p:custDataLst>
                <p:tags r:id="rId63"/>
              </p:custDataLst>
            </p:nvPr>
          </p:nvSpPr>
          <p:spPr>
            <a:xfrm>
              <a:off x="1872" y="1106"/>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51" name="Text Box 7"/>
            <p:cNvSpPr txBox="1"/>
            <p:nvPr>
              <p:custDataLst>
                <p:tags r:id="rId64"/>
              </p:custDataLst>
            </p:nvPr>
          </p:nvSpPr>
          <p:spPr>
            <a:xfrm>
              <a:off x="3792" y="1106"/>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52" name="Line 8"/>
            <p:cNvSpPr/>
            <p:nvPr>
              <p:custDataLst>
                <p:tags r:id="rId65"/>
              </p:custDataLst>
            </p:nvPr>
          </p:nvSpPr>
          <p:spPr>
            <a:xfrm flipV="1">
              <a:off x="2112" y="768"/>
              <a:ext cx="864" cy="336"/>
            </a:xfrm>
            <a:prstGeom prst="line">
              <a:avLst/>
            </a:prstGeom>
            <a:ln w="9525" cap="flat" cmpd="sng">
              <a:solidFill>
                <a:schemeClr val="tx1"/>
              </a:solidFill>
              <a:prstDash val="solid"/>
              <a:headEnd type="none" w="med" len="med"/>
              <a:tailEnd type="triangle" w="med" len="med"/>
            </a:ln>
          </p:spPr>
        </p:sp>
        <p:sp>
          <p:nvSpPr>
            <p:cNvPr id="668753" name="Line 9"/>
            <p:cNvSpPr/>
            <p:nvPr>
              <p:custDataLst>
                <p:tags r:id="rId66"/>
              </p:custDataLst>
            </p:nvPr>
          </p:nvSpPr>
          <p:spPr>
            <a:xfrm flipH="1" flipV="1">
              <a:off x="2976" y="768"/>
              <a:ext cx="48" cy="336"/>
            </a:xfrm>
            <a:prstGeom prst="line">
              <a:avLst/>
            </a:prstGeom>
            <a:ln w="9525" cap="flat" cmpd="sng">
              <a:solidFill>
                <a:schemeClr val="tx1"/>
              </a:solidFill>
              <a:prstDash val="solid"/>
              <a:headEnd type="none" w="med" len="med"/>
              <a:tailEnd type="triangle" w="med" len="med"/>
            </a:ln>
          </p:spPr>
        </p:sp>
        <p:sp>
          <p:nvSpPr>
            <p:cNvPr id="668754" name="Line 10"/>
            <p:cNvSpPr/>
            <p:nvPr>
              <p:custDataLst>
                <p:tags r:id="rId67"/>
              </p:custDataLst>
            </p:nvPr>
          </p:nvSpPr>
          <p:spPr>
            <a:xfrm flipH="1" flipV="1">
              <a:off x="3072" y="768"/>
              <a:ext cx="960" cy="336"/>
            </a:xfrm>
            <a:prstGeom prst="line">
              <a:avLst/>
            </a:prstGeom>
            <a:ln w="9525" cap="flat" cmpd="sng">
              <a:solidFill>
                <a:schemeClr val="tx1"/>
              </a:solidFill>
              <a:prstDash val="solid"/>
              <a:headEnd type="none" w="med" len="med"/>
              <a:tailEnd type="triangle" w="med" len="med"/>
            </a:ln>
          </p:spPr>
        </p:sp>
      </p:grpSp>
      <p:grpSp>
        <p:nvGrpSpPr>
          <p:cNvPr id="85003" name="Group 11"/>
          <p:cNvGrpSpPr/>
          <p:nvPr/>
        </p:nvGrpSpPr>
        <p:grpSpPr>
          <a:xfrm>
            <a:off x="3352800" y="2613025"/>
            <a:ext cx="3494088" cy="1290638"/>
            <a:chOff x="1152" y="1632"/>
            <a:chExt cx="2201" cy="813"/>
          </a:xfrm>
        </p:grpSpPr>
        <p:sp>
          <p:nvSpPr>
            <p:cNvPr id="668743" name="Text Box 12"/>
            <p:cNvSpPr txBox="1"/>
            <p:nvPr>
              <p:custDataLst>
                <p:tags r:id="rId56"/>
              </p:custDataLst>
            </p:nvPr>
          </p:nvSpPr>
          <p:spPr>
            <a:xfrm>
              <a:off x="2784" y="1922"/>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44" name="Text Box 13"/>
            <p:cNvSpPr txBox="1"/>
            <p:nvPr>
              <p:custDataLst>
                <p:tags r:id="rId57"/>
              </p:custDataLst>
            </p:nvPr>
          </p:nvSpPr>
          <p:spPr>
            <a:xfrm>
              <a:off x="1152" y="187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1   6   4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7        5</a:t>
              </a:r>
            </a:p>
          </p:txBody>
        </p:sp>
        <p:sp>
          <p:nvSpPr>
            <p:cNvPr id="668745" name="Text Box 14"/>
            <p:cNvSpPr txBox="1"/>
            <p:nvPr>
              <p:custDataLst>
                <p:tags r:id="rId58"/>
              </p:custDataLst>
            </p:nvPr>
          </p:nvSpPr>
          <p:spPr>
            <a:xfrm>
              <a:off x="1968" y="187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46" name="Line 15"/>
            <p:cNvSpPr/>
            <p:nvPr>
              <p:custDataLst>
                <p:tags r:id="rId59"/>
              </p:custDataLst>
            </p:nvPr>
          </p:nvSpPr>
          <p:spPr>
            <a:xfrm flipV="1">
              <a:off x="1392" y="1632"/>
              <a:ext cx="672" cy="240"/>
            </a:xfrm>
            <a:prstGeom prst="line">
              <a:avLst/>
            </a:prstGeom>
            <a:ln w="9525" cap="flat" cmpd="sng">
              <a:solidFill>
                <a:schemeClr val="tx1"/>
              </a:solidFill>
              <a:prstDash val="solid"/>
              <a:headEnd type="none" w="med" len="med"/>
              <a:tailEnd type="triangle" w="med" len="med"/>
            </a:ln>
          </p:spPr>
        </p:sp>
        <p:sp>
          <p:nvSpPr>
            <p:cNvPr id="668747" name="Line 16"/>
            <p:cNvSpPr/>
            <p:nvPr>
              <p:custDataLst>
                <p:tags r:id="rId60"/>
              </p:custDataLst>
            </p:nvPr>
          </p:nvSpPr>
          <p:spPr>
            <a:xfrm flipH="1" flipV="1">
              <a:off x="2112" y="1632"/>
              <a:ext cx="96" cy="240"/>
            </a:xfrm>
            <a:prstGeom prst="line">
              <a:avLst/>
            </a:prstGeom>
            <a:ln w="9525" cap="flat" cmpd="sng">
              <a:solidFill>
                <a:schemeClr val="tx1"/>
              </a:solidFill>
              <a:prstDash val="solid"/>
              <a:headEnd type="none" w="med" len="med"/>
              <a:tailEnd type="triangle" w="med" len="med"/>
            </a:ln>
          </p:spPr>
        </p:sp>
        <p:sp>
          <p:nvSpPr>
            <p:cNvPr id="668748" name="Line 17"/>
            <p:cNvSpPr/>
            <p:nvPr>
              <p:custDataLst>
                <p:tags r:id="rId61"/>
              </p:custDataLst>
            </p:nvPr>
          </p:nvSpPr>
          <p:spPr>
            <a:xfrm flipH="1" flipV="1">
              <a:off x="2160" y="1632"/>
              <a:ext cx="864" cy="288"/>
            </a:xfrm>
            <a:prstGeom prst="line">
              <a:avLst/>
            </a:prstGeom>
            <a:ln w="9525" cap="flat" cmpd="sng">
              <a:solidFill>
                <a:schemeClr val="tx1"/>
              </a:solidFill>
              <a:prstDash val="solid"/>
              <a:headEnd type="none" w="med" len="med"/>
              <a:tailEnd type="triangle" w="med" len="med"/>
            </a:ln>
          </p:spPr>
        </p:sp>
      </p:grpSp>
      <p:grpSp>
        <p:nvGrpSpPr>
          <p:cNvPr id="85010" name="Group 18"/>
          <p:cNvGrpSpPr/>
          <p:nvPr/>
        </p:nvGrpSpPr>
        <p:grpSpPr>
          <a:xfrm>
            <a:off x="2092325" y="3832225"/>
            <a:ext cx="1970088" cy="1366838"/>
            <a:chOff x="358" y="2400"/>
            <a:chExt cx="1241" cy="861"/>
          </a:xfrm>
        </p:grpSpPr>
        <p:sp>
          <p:nvSpPr>
            <p:cNvPr id="668739" name="Text Box 19"/>
            <p:cNvSpPr txBox="1"/>
            <p:nvPr>
              <p:custDataLst>
                <p:tags r:id="rId52"/>
              </p:custDataLst>
            </p:nvPr>
          </p:nvSpPr>
          <p:spPr>
            <a:xfrm>
              <a:off x="1030" y="2738"/>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1   6   4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7   5</a:t>
              </a:r>
            </a:p>
          </p:txBody>
        </p:sp>
        <p:sp>
          <p:nvSpPr>
            <p:cNvPr id="668740" name="Text Box 20"/>
            <p:cNvSpPr txBox="1"/>
            <p:nvPr>
              <p:custDataLst>
                <p:tags r:id="rId53"/>
              </p:custDataLst>
            </p:nvPr>
          </p:nvSpPr>
          <p:spPr>
            <a:xfrm>
              <a:off x="358" y="2738"/>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1   6   4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7   5</a:t>
              </a:r>
            </a:p>
          </p:txBody>
        </p:sp>
        <p:sp>
          <p:nvSpPr>
            <p:cNvPr id="668741" name="Line 21"/>
            <p:cNvSpPr/>
            <p:nvPr>
              <p:custDataLst>
                <p:tags r:id="rId54"/>
              </p:custDataLst>
            </p:nvPr>
          </p:nvSpPr>
          <p:spPr>
            <a:xfrm flipV="1">
              <a:off x="624" y="2400"/>
              <a:ext cx="720" cy="336"/>
            </a:xfrm>
            <a:prstGeom prst="line">
              <a:avLst/>
            </a:prstGeom>
            <a:ln w="9525" cap="flat" cmpd="sng">
              <a:solidFill>
                <a:schemeClr val="tx1"/>
              </a:solidFill>
              <a:prstDash val="solid"/>
              <a:headEnd type="none" w="med" len="med"/>
              <a:tailEnd type="triangle" w="med" len="med"/>
            </a:ln>
          </p:spPr>
        </p:sp>
        <p:sp>
          <p:nvSpPr>
            <p:cNvPr id="668742" name="Line 22"/>
            <p:cNvSpPr/>
            <p:nvPr>
              <p:custDataLst>
                <p:tags r:id="rId55"/>
              </p:custDataLst>
            </p:nvPr>
          </p:nvSpPr>
          <p:spPr>
            <a:xfrm flipV="1">
              <a:off x="1296" y="2400"/>
              <a:ext cx="48" cy="336"/>
            </a:xfrm>
            <a:prstGeom prst="line">
              <a:avLst/>
            </a:prstGeom>
            <a:ln w="9525" cap="flat" cmpd="sng">
              <a:solidFill>
                <a:schemeClr val="tx1"/>
              </a:solidFill>
              <a:prstDash val="solid"/>
              <a:headEnd type="none" w="med" len="med"/>
              <a:tailEnd type="triangle" w="med" len="med"/>
            </a:ln>
          </p:spPr>
        </p:sp>
      </p:grpSp>
      <p:grpSp>
        <p:nvGrpSpPr>
          <p:cNvPr id="85015" name="Group 23"/>
          <p:cNvGrpSpPr/>
          <p:nvPr/>
        </p:nvGrpSpPr>
        <p:grpSpPr>
          <a:xfrm>
            <a:off x="4225926" y="3832225"/>
            <a:ext cx="1971675" cy="1366838"/>
            <a:chOff x="1702" y="2400"/>
            <a:chExt cx="1242" cy="861"/>
          </a:xfrm>
        </p:grpSpPr>
        <p:sp>
          <p:nvSpPr>
            <p:cNvPr id="668735" name="Text Box 24"/>
            <p:cNvSpPr txBox="1"/>
            <p:nvPr>
              <p:custDataLst>
                <p:tags r:id="rId48"/>
              </p:custDataLst>
            </p:nvPr>
          </p:nvSpPr>
          <p:spPr>
            <a:xfrm>
              <a:off x="2374" y="2738"/>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6   5</a:t>
              </a:r>
            </a:p>
          </p:txBody>
        </p:sp>
        <p:sp>
          <p:nvSpPr>
            <p:cNvPr id="668736" name="Text Box 25"/>
            <p:cNvSpPr txBox="1"/>
            <p:nvPr>
              <p:custDataLst>
                <p:tags r:id="rId49"/>
              </p:custDataLst>
            </p:nvPr>
          </p:nvSpPr>
          <p:spPr>
            <a:xfrm>
              <a:off x="1702" y="2738"/>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37" name="Line 26"/>
            <p:cNvSpPr/>
            <p:nvPr>
              <p:custDataLst>
                <p:tags r:id="rId50"/>
              </p:custDataLst>
            </p:nvPr>
          </p:nvSpPr>
          <p:spPr>
            <a:xfrm flipV="1">
              <a:off x="1968" y="2400"/>
              <a:ext cx="240" cy="336"/>
            </a:xfrm>
            <a:prstGeom prst="line">
              <a:avLst/>
            </a:prstGeom>
            <a:ln w="9525" cap="flat" cmpd="sng">
              <a:solidFill>
                <a:schemeClr val="tx1"/>
              </a:solidFill>
              <a:prstDash val="solid"/>
              <a:headEnd type="none" w="med" len="med"/>
              <a:tailEnd type="triangle" w="med" len="med"/>
            </a:ln>
          </p:spPr>
        </p:sp>
        <p:sp>
          <p:nvSpPr>
            <p:cNvPr id="668738" name="Line 27"/>
            <p:cNvSpPr/>
            <p:nvPr>
              <p:custDataLst>
                <p:tags r:id="rId51"/>
              </p:custDataLst>
            </p:nvPr>
          </p:nvSpPr>
          <p:spPr>
            <a:xfrm flipH="1" flipV="1">
              <a:off x="2256" y="2400"/>
              <a:ext cx="384" cy="336"/>
            </a:xfrm>
            <a:prstGeom prst="line">
              <a:avLst/>
            </a:prstGeom>
            <a:ln w="9525" cap="flat" cmpd="sng">
              <a:solidFill>
                <a:schemeClr val="tx1"/>
              </a:solidFill>
              <a:prstDash val="solid"/>
              <a:headEnd type="none" w="med" len="med"/>
              <a:tailEnd type="triangle" w="med" len="med"/>
            </a:ln>
          </p:spPr>
        </p:sp>
      </p:grpSp>
      <p:grpSp>
        <p:nvGrpSpPr>
          <p:cNvPr id="85020" name="Group 28"/>
          <p:cNvGrpSpPr/>
          <p:nvPr/>
        </p:nvGrpSpPr>
        <p:grpSpPr>
          <a:xfrm>
            <a:off x="6283325" y="3908425"/>
            <a:ext cx="1970088" cy="1290638"/>
            <a:chOff x="2998" y="2448"/>
            <a:chExt cx="1241" cy="813"/>
          </a:xfrm>
        </p:grpSpPr>
        <p:sp>
          <p:nvSpPr>
            <p:cNvPr id="668731" name="Text Box 29"/>
            <p:cNvSpPr txBox="1"/>
            <p:nvPr>
              <p:custDataLst>
                <p:tags r:id="rId44"/>
              </p:custDataLst>
            </p:nvPr>
          </p:nvSpPr>
          <p:spPr>
            <a:xfrm>
              <a:off x="2998" y="2738"/>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32" name="Text Box 30"/>
            <p:cNvSpPr txBox="1"/>
            <p:nvPr>
              <p:custDataLst>
                <p:tags r:id="rId45"/>
              </p:custDataLst>
            </p:nvPr>
          </p:nvSpPr>
          <p:spPr>
            <a:xfrm>
              <a:off x="3670" y="2738"/>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1   4   5</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a:t>
              </a:r>
            </a:p>
          </p:txBody>
        </p:sp>
        <p:sp>
          <p:nvSpPr>
            <p:cNvPr id="668733" name="Line 31"/>
            <p:cNvSpPr/>
            <p:nvPr>
              <p:custDataLst>
                <p:tags r:id="rId46"/>
              </p:custDataLst>
            </p:nvPr>
          </p:nvSpPr>
          <p:spPr>
            <a:xfrm flipH="1" flipV="1">
              <a:off x="3024" y="2448"/>
              <a:ext cx="240" cy="288"/>
            </a:xfrm>
            <a:prstGeom prst="line">
              <a:avLst/>
            </a:prstGeom>
            <a:ln w="9525" cap="flat" cmpd="sng">
              <a:solidFill>
                <a:schemeClr val="tx1"/>
              </a:solidFill>
              <a:prstDash val="solid"/>
              <a:headEnd type="none" w="med" len="med"/>
              <a:tailEnd type="triangle" w="med" len="med"/>
            </a:ln>
          </p:spPr>
        </p:sp>
        <p:sp>
          <p:nvSpPr>
            <p:cNvPr id="668734" name="Line 32"/>
            <p:cNvSpPr/>
            <p:nvPr>
              <p:custDataLst>
                <p:tags r:id="rId47"/>
              </p:custDataLst>
            </p:nvPr>
          </p:nvSpPr>
          <p:spPr>
            <a:xfrm flipH="1" flipV="1">
              <a:off x="3072" y="2448"/>
              <a:ext cx="864" cy="288"/>
            </a:xfrm>
            <a:prstGeom prst="line">
              <a:avLst/>
            </a:prstGeom>
            <a:ln w="9525" cap="flat" cmpd="sng">
              <a:solidFill>
                <a:schemeClr val="tx1"/>
              </a:solidFill>
              <a:prstDash val="solid"/>
              <a:headEnd type="none" w="med" len="med"/>
              <a:tailEnd type="triangle" w="med" len="med"/>
            </a:ln>
          </p:spPr>
        </p:sp>
      </p:grpSp>
      <p:grpSp>
        <p:nvGrpSpPr>
          <p:cNvPr id="85025" name="Group 33"/>
          <p:cNvGrpSpPr/>
          <p:nvPr/>
        </p:nvGrpSpPr>
        <p:grpSpPr>
          <a:xfrm>
            <a:off x="7848601" y="3832225"/>
            <a:ext cx="2479675" cy="1366838"/>
            <a:chOff x="3984" y="2400"/>
            <a:chExt cx="1562" cy="861"/>
          </a:xfrm>
        </p:grpSpPr>
        <p:sp>
          <p:nvSpPr>
            <p:cNvPr id="668727" name="Text Box 34"/>
            <p:cNvSpPr txBox="1"/>
            <p:nvPr>
              <p:custDataLst>
                <p:tags r:id="rId40"/>
              </p:custDataLst>
            </p:nvPr>
          </p:nvSpPr>
          <p:spPr>
            <a:xfrm>
              <a:off x="4342" y="2738"/>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6   5</a:t>
              </a:r>
            </a:p>
          </p:txBody>
        </p:sp>
        <p:sp>
          <p:nvSpPr>
            <p:cNvPr id="668728" name="Text Box 35"/>
            <p:cNvSpPr txBox="1"/>
            <p:nvPr>
              <p:custDataLst>
                <p:tags r:id="rId41"/>
              </p:custDataLst>
            </p:nvPr>
          </p:nvSpPr>
          <p:spPr>
            <a:xfrm>
              <a:off x="5014" y="2738"/>
              <a:ext cx="532"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29" name="Line 36"/>
            <p:cNvSpPr/>
            <p:nvPr>
              <p:custDataLst>
                <p:tags r:id="rId42"/>
              </p:custDataLst>
            </p:nvPr>
          </p:nvSpPr>
          <p:spPr>
            <a:xfrm flipH="1" flipV="1">
              <a:off x="3984" y="2400"/>
              <a:ext cx="576" cy="336"/>
            </a:xfrm>
            <a:prstGeom prst="line">
              <a:avLst/>
            </a:prstGeom>
            <a:ln w="9525" cap="flat" cmpd="sng">
              <a:solidFill>
                <a:schemeClr val="tx1"/>
              </a:solidFill>
              <a:prstDash val="solid"/>
              <a:headEnd type="none" w="med" len="med"/>
              <a:tailEnd type="triangle" w="med" len="med"/>
            </a:ln>
          </p:spPr>
        </p:sp>
        <p:sp>
          <p:nvSpPr>
            <p:cNvPr id="668730" name="Line 37"/>
            <p:cNvSpPr/>
            <p:nvPr>
              <p:custDataLst>
                <p:tags r:id="rId43"/>
              </p:custDataLst>
            </p:nvPr>
          </p:nvSpPr>
          <p:spPr>
            <a:xfrm flipH="1" flipV="1">
              <a:off x="4080" y="2400"/>
              <a:ext cx="1152" cy="336"/>
            </a:xfrm>
            <a:prstGeom prst="line">
              <a:avLst/>
            </a:prstGeom>
            <a:ln w="9525" cap="flat" cmpd="sng">
              <a:solidFill>
                <a:schemeClr val="tx1"/>
              </a:solidFill>
              <a:prstDash val="solid"/>
              <a:headEnd type="none" w="med" len="med"/>
              <a:tailEnd type="triangle" w="med" len="med"/>
            </a:ln>
          </p:spPr>
        </p:sp>
      </p:grpSp>
      <p:grpSp>
        <p:nvGrpSpPr>
          <p:cNvPr id="85030" name="Group 38"/>
          <p:cNvGrpSpPr/>
          <p:nvPr/>
        </p:nvGrpSpPr>
        <p:grpSpPr>
          <a:xfrm>
            <a:off x="2133601" y="5203825"/>
            <a:ext cx="904875" cy="1290638"/>
            <a:chOff x="384" y="3264"/>
            <a:chExt cx="570" cy="813"/>
          </a:xfrm>
        </p:grpSpPr>
        <p:sp>
          <p:nvSpPr>
            <p:cNvPr id="668725" name="Text Box 39"/>
            <p:cNvSpPr txBox="1"/>
            <p:nvPr>
              <p:custDataLst>
                <p:tags r:id="rId38"/>
              </p:custDataLst>
            </p:nvPr>
          </p:nvSpPr>
          <p:spPr>
            <a:xfrm>
              <a:off x="384" y="355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6   4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1   7   5</a:t>
              </a:r>
            </a:p>
          </p:txBody>
        </p:sp>
        <p:sp>
          <p:nvSpPr>
            <p:cNvPr id="668726" name="Line 40"/>
            <p:cNvSpPr/>
            <p:nvPr>
              <p:custDataLst>
                <p:tags r:id="rId39"/>
              </p:custDataLst>
            </p:nvPr>
          </p:nvSpPr>
          <p:spPr>
            <a:xfrm flipV="1">
              <a:off x="672" y="3264"/>
              <a:ext cx="0" cy="288"/>
            </a:xfrm>
            <a:prstGeom prst="line">
              <a:avLst/>
            </a:prstGeom>
            <a:ln w="9525" cap="flat" cmpd="sng">
              <a:solidFill>
                <a:schemeClr val="tx1"/>
              </a:solidFill>
              <a:prstDash val="solid"/>
              <a:headEnd type="none" w="med" len="med"/>
              <a:tailEnd type="triangle" w="med" len="med"/>
            </a:ln>
          </p:spPr>
        </p:sp>
      </p:grpSp>
      <p:grpSp>
        <p:nvGrpSpPr>
          <p:cNvPr id="85033" name="Group 41"/>
          <p:cNvGrpSpPr/>
          <p:nvPr/>
        </p:nvGrpSpPr>
        <p:grpSpPr>
          <a:xfrm>
            <a:off x="3200400" y="5203825"/>
            <a:ext cx="903288" cy="1290638"/>
            <a:chOff x="1056" y="3264"/>
            <a:chExt cx="569" cy="813"/>
          </a:xfrm>
        </p:grpSpPr>
        <p:sp>
          <p:nvSpPr>
            <p:cNvPr id="668723" name="Text Box 42"/>
            <p:cNvSpPr txBox="1"/>
            <p:nvPr>
              <p:custDataLst>
                <p:tags r:id="rId36"/>
              </p:custDataLst>
            </p:nvPr>
          </p:nvSpPr>
          <p:spPr>
            <a:xfrm>
              <a:off x="1056" y="3554"/>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1   6</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7   5   4</a:t>
              </a:r>
            </a:p>
          </p:txBody>
        </p:sp>
        <p:sp>
          <p:nvSpPr>
            <p:cNvPr id="668724" name="Line 43"/>
            <p:cNvSpPr/>
            <p:nvPr>
              <p:custDataLst>
                <p:tags r:id="rId37"/>
              </p:custDataLst>
            </p:nvPr>
          </p:nvSpPr>
          <p:spPr>
            <a:xfrm flipV="1">
              <a:off x="1344" y="3264"/>
              <a:ext cx="0" cy="288"/>
            </a:xfrm>
            <a:prstGeom prst="line">
              <a:avLst/>
            </a:prstGeom>
            <a:ln w="9525" cap="flat" cmpd="sng">
              <a:solidFill>
                <a:schemeClr val="tx1"/>
              </a:solidFill>
              <a:prstDash val="solid"/>
              <a:headEnd type="none" w="med" len="med"/>
              <a:tailEnd type="triangle" w="med" len="med"/>
            </a:ln>
          </p:spPr>
        </p:sp>
      </p:grpSp>
      <p:grpSp>
        <p:nvGrpSpPr>
          <p:cNvPr id="85036" name="Group 44"/>
          <p:cNvGrpSpPr/>
          <p:nvPr/>
        </p:nvGrpSpPr>
        <p:grpSpPr>
          <a:xfrm>
            <a:off x="4343401" y="5203825"/>
            <a:ext cx="904875" cy="1290638"/>
            <a:chOff x="1776" y="3264"/>
            <a:chExt cx="570" cy="813"/>
          </a:xfrm>
        </p:grpSpPr>
        <p:sp>
          <p:nvSpPr>
            <p:cNvPr id="668721" name="Text Box 45"/>
            <p:cNvSpPr txBox="1"/>
            <p:nvPr>
              <p:custDataLst>
                <p:tags r:id="rId34"/>
              </p:custDataLst>
            </p:nvPr>
          </p:nvSpPr>
          <p:spPr>
            <a:xfrm>
              <a:off x="1776" y="355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22" name="Line 46"/>
            <p:cNvSpPr/>
            <p:nvPr>
              <p:custDataLst>
                <p:tags r:id="rId35"/>
              </p:custDataLst>
            </p:nvPr>
          </p:nvSpPr>
          <p:spPr>
            <a:xfrm flipV="1">
              <a:off x="2016" y="3264"/>
              <a:ext cx="0" cy="288"/>
            </a:xfrm>
            <a:prstGeom prst="line">
              <a:avLst/>
            </a:prstGeom>
            <a:ln w="9525" cap="flat" cmpd="sng">
              <a:solidFill>
                <a:schemeClr val="tx1"/>
              </a:solidFill>
              <a:prstDash val="solid"/>
              <a:headEnd type="none" w="med" len="med"/>
              <a:tailEnd type="triangle" w="med" len="med"/>
            </a:ln>
          </p:spPr>
        </p:sp>
      </p:grpSp>
      <p:grpSp>
        <p:nvGrpSpPr>
          <p:cNvPr id="85039" name="Group 47"/>
          <p:cNvGrpSpPr/>
          <p:nvPr/>
        </p:nvGrpSpPr>
        <p:grpSpPr>
          <a:xfrm>
            <a:off x="5486401" y="5203825"/>
            <a:ext cx="904875" cy="1290638"/>
            <a:chOff x="2496" y="3264"/>
            <a:chExt cx="570" cy="813"/>
          </a:xfrm>
        </p:grpSpPr>
        <p:sp>
          <p:nvSpPr>
            <p:cNvPr id="668719" name="Text Box 48"/>
            <p:cNvSpPr txBox="1"/>
            <p:nvPr>
              <p:custDataLst>
                <p:tags r:id="rId32"/>
              </p:custDataLst>
            </p:nvPr>
          </p:nvSpPr>
          <p:spPr>
            <a:xfrm>
              <a:off x="2496" y="355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6        5</a:t>
              </a:r>
            </a:p>
          </p:txBody>
        </p:sp>
        <p:sp>
          <p:nvSpPr>
            <p:cNvPr id="668720" name="Line 49"/>
            <p:cNvSpPr/>
            <p:nvPr>
              <p:custDataLst>
                <p:tags r:id="rId33"/>
              </p:custDataLst>
            </p:nvPr>
          </p:nvSpPr>
          <p:spPr>
            <a:xfrm flipH="1" flipV="1">
              <a:off x="2592" y="3264"/>
              <a:ext cx="192" cy="288"/>
            </a:xfrm>
            <a:prstGeom prst="line">
              <a:avLst/>
            </a:prstGeom>
            <a:ln w="9525" cap="flat" cmpd="sng">
              <a:solidFill>
                <a:schemeClr val="tx1"/>
              </a:solidFill>
              <a:prstDash val="solid"/>
              <a:headEnd type="none" w="med" len="med"/>
              <a:tailEnd type="triangle" w="med" len="med"/>
            </a:ln>
          </p:spPr>
        </p:sp>
      </p:grpSp>
      <p:grpSp>
        <p:nvGrpSpPr>
          <p:cNvPr id="85042" name="Group 50"/>
          <p:cNvGrpSpPr/>
          <p:nvPr/>
        </p:nvGrpSpPr>
        <p:grpSpPr>
          <a:xfrm>
            <a:off x="6553201" y="5203825"/>
            <a:ext cx="904875" cy="1290638"/>
            <a:chOff x="3168" y="3264"/>
            <a:chExt cx="570" cy="813"/>
          </a:xfrm>
        </p:grpSpPr>
        <p:sp>
          <p:nvSpPr>
            <p:cNvPr id="668717" name="Text Box 51"/>
            <p:cNvSpPr txBox="1"/>
            <p:nvPr>
              <p:custDataLst>
                <p:tags r:id="rId30"/>
              </p:custDataLst>
            </p:nvPr>
          </p:nvSpPr>
          <p:spPr>
            <a:xfrm>
              <a:off x="3168" y="355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18" name="Line 52"/>
            <p:cNvSpPr/>
            <p:nvPr>
              <p:custDataLst>
                <p:tags r:id="rId31"/>
              </p:custDataLst>
            </p:nvPr>
          </p:nvSpPr>
          <p:spPr>
            <a:xfrm flipH="1" flipV="1">
              <a:off x="3264" y="3264"/>
              <a:ext cx="144" cy="288"/>
            </a:xfrm>
            <a:prstGeom prst="line">
              <a:avLst/>
            </a:prstGeom>
            <a:ln w="9525" cap="flat" cmpd="sng">
              <a:solidFill>
                <a:schemeClr val="tx1"/>
              </a:solidFill>
              <a:prstDash val="solid"/>
              <a:headEnd type="none" w="med" len="med"/>
              <a:tailEnd type="triangle" w="med" len="med"/>
            </a:ln>
          </p:spPr>
        </p:sp>
      </p:grpSp>
      <p:grpSp>
        <p:nvGrpSpPr>
          <p:cNvPr id="85045" name="Group 53"/>
          <p:cNvGrpSpPr/>
          <p:nvPr/>
        </p:nvGrpSpPr>
        <p:grpSpPr>
          <a:xfrm>
            <a:off x="7696201" y="5203825"/>
            <a:ext cx="904875" cy="1290638"/>
            <a:chOff x="3888" y="3264"/>
            <a:chExt cx="570" cy="813"/>
          </a:xfrm>
        </p:grpSpPr>
        <p:sp>
          <p:nvSpPr>
            <p:cNvPr id="668715" name="Text Box 54"/>
            <p:cNvSpPr txBox="1"/>
            <p:nvPr>
              <p:custDataLst>
                <p:tags r:id="rId28"/>
              </p:custDataLst>
            </p:nvPr>
          </p:nvSpPr>
          <p:spPr>
            <a:xfrm>
              <a:off x="3888" y="3554"/>
              <a:ext cx="570" cy="523"/>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1   4   5</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a:t>
              </a:r>
            </a:p>
          </p:txBody>
        </p:sp>
        <p:sp>
          <p:nvSpPr>
            <p:cNvPr id="668716" name="Line 55"/>
            <p:cNvSpPr/>
            <p:nvPr>
              <p:custDataLst>
                <p:tags r:id="rId29"/>
              </p:custDataLst>
            </p:nvPr>
          </p:nvSpPr>
          <p:spPr>
            <a:xfrm flipH="1" flipV="1">
              <a:off x="3936" y="3264"/>
              <a:ext cx="192" cy="288"/>
            </a:xfrm>
            <a:prstGeom prst="line">
              <a:avLst/>
            </a:prstGeom>
            <a:ln w="9525" cap="flat" cmpd="sng">
              <a:solidFill>
                <a:schemeClr val="tx1"/>
              </a:solidFill>
              <a:prstDash val="solid"/>
              <a:headEnd type="none" w="med" len="med"/>
              <a:tailEnd type="triangle" w="med" len="med"/>
            </a:ln>
          </p:spPr>
        </p:sp>
      </p:grpSp>
      <p:sp>
        <p:nvSpPr>
          <p:cNvPr id="85048" name="Oval 56"/>
          <p:cNvSpPr/>
          <p:nvPr>
            <p:custDataLst>
              <p:tags r:id="rId4"/>
            </p:custDataLst>
          </p:nvPr>
        </p:nvSpPr>
        <p:spPr>
          <a:xfrm>
            <a:off x="6705601" y="-14198"/>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a:t>
            </a:r>
          </a:p>
        </p:txBody>
      </p:sp>
      <p:sp>
        <p:nvSpPr>
          <p:cNvPr id="85049" name="Oval 57"/>
          <p:cNvSpPr/>
          <p:nvPr>
            <p:custDataLst>
              <p:tags r:id="rId5"/>
            </p:custDataLst>
          </p:nvPr>
        </p:nvSpPr>
        <p:spPr>
          <a:xfrm>
            <a:off x="4495801" y="1281203"/>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2</a:t>
            </a:r>
          </a:p>
        </p:txBody>
      </p:sp>
      <p:sp>
        <p:nvSpPr>
          <p:cNvPr id="85050" name="Oval 58"/>
          <p:cNvSpPr/>
          <p:nvPr>
            <p:custDataLst>
              <p:tags r:id="rId6"/>
            </p:custDataLst>
          </p:nvPr>
        </p:nvSpPr>
        <p:spPr>
          <a:xfrm>
            <a:off x="3276601" y="2500403"/>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3</a:t>
            </a:r>
          </a:p>
        </p:txBody>
      </p:sp>
      <p:sp>
        <p:nvSpPr>
          <p:cNvPr id="85051" name="Oval 59"/>
          <p:cNvSpPr/>
          <p:nvPr>
            <p:custDataLst>
              <p:tags r:id="rId7"/>
            </p:custDataLst>
          </p:nvPr>
        </p:nvSpPr>
        <p:spPr>
          <a:xfrm>
            <a:off x="2057401" y="3872003"/>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4</a:t>
            </a:r>
          </a:p>
        </p:txBody>
      </p:sp>
      <p:sp>
        <p:nvSpPr>
          <p:cNvPr id="85052" name="Oval 60"/>
          <p:cNvSpPr/>
          <p:nvPr>
            <p:custDataLst>
              <p:tags r:id="rId8"/>
            </p:custDataLst>
          </p:nvPr>
        </p:nvSpPr>
        <p:spPr>
          <a:xfrm>
            <a:off x="3657601" y="3948203"/>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6</a:t>
            </a:r>
          </a:p>
        </p:txBody>
      </p:sp>
      <p:sp>
        <p:nvSpPr>
          <p:cNvPr id="85053" name="Oval 61"/>
          <p:cNvSpPr/>
          <p:nvPr>
            <p:custDataLst>
              <p:tags r:id="rId9"/>
            </p:custDataLst>
          </p:nvPr>
        </p:nvSpPr>
        <p:spPr>
          <a:xfrm>
            <a:off x="5029201" y="2652803"/>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8</a:t>
            </a:r>
          </a:p>
        </p:txBody>
      </p:sp>
      <p:sp>
        <p:nvSpPr>
          <p:cNvPr id="85054" name="Oval 62"/>
          <p:cNvSpPr/>
          <p:nvPr>
            <p:custDataLst>
              <p:tags r:id="rId10"/>
            </p:custDataLst>
          </p:nvPr>
        </p:nvSpPr>
        <p:spPr>
          <a:xfrm>
            <a:off x="4800601" y="3948203"/>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9</a:t>
            </a:r>
          </a:p>
        </p:txBody>
      </p:sp>
      <p:sp>
        <p:nvSpPr>
          <p:cNvPr id="85055" name="Oval 63"/>
          <p:cNvSpPr/>
          <p:nvPr>
            <p:custDataLst>
              <p:tags r:id="rId11"/>
            </p:custDataLst>
          </p:nvPr>
        </p:nvSpPr>
        <p:spPr>
          <a:xfrm>
            <a:off x="5521326" y="3948113"/>
            <a:ext cx="65087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11</a:t>
            </a:r>
          </a:p>
        </p:txBody>
      </p:sp>
      <p:sp>
        <p:nvSpPr>
          <p:cNvPr id="85056" name="Oval 64"/>
          <p:cNvSpPr/>
          <p:nvPr>
            <p:custDataLst>
              <p:tags r:id="rId12"/>
            </p:custDataLst>
          </p:nvPr>
        </p:nvSpPr>
        <p:spPr>
          <a:xfrm>
            <a:off x="6119814" y="2652713"/>
            <a:ext cx="661987"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13</a:t>
            </a:r>
          </a:p>
        </p:txBody>
      </p:sp>
      <p:sp>
        <p:nvSpPr>
          <p:cNvPr id="85057" name="Oval 65"/>
          <p:cNvSpPr/>
          <p:nvPr>
            <p:custDataLst>
              <p:tags r:id="rId13"/>
            </p:custDataLst>
          </p:nvPr>
        </p:nvSpPr>
        <p:spPr>
          <a:xfrm>
            <a:off x="6502400" y="3948113"/>
            <a:ext cx="6604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14</a:t>
            </a:r>
          </a:p>
        </p:txBody>
      </p:sp>
      <p:sp>
        <p:nvSpPr>
          <p:cNvPr id="85058" name="Oval 66"/>
          <p:cNvSpPr/>
          <p:nvPr>
            <p:custDataLst>
              <p:tags r:id="rId14"/>
            </p:custDataLst>
          </p:nvPr>
        </p:nvSpPr>
        <p:spPr>
          <a:xfrm>
            <a:off x="7516814" y="3948113"/>
            <a:ext cx="636587"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16</a:t>
            </a:r>
          </a:p>
        </p:txBody>
      </p:sp>
      <p:sp>
        <p:nvSpPr>
          <p:cNvPr id="85059" name="Oval 67"/>
          <p:cNvSpPr/>
          <p:nvPr>
            <p:custDataLst>
              <p:tags r:id="rId15"/>
            </p:custDataLst>
          </p:nvPr>
        </p:nvSpPr>
        <p:spPr>
          <a:xfrm>
            <a:off x="6210300" y="1357313"/>
            <a:ext cx="6477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18</a:t>
            </a:r>
          </a:p>
        </p:txBody>
      </p:sp>
      <p:sp>
        <p:nvSpPr>
          <p:cNvPr id="85060" name="Oval 68"/>
          <p:cNvSpPr/>
          <p:nvPr>
            <p:custDataLst>
              <p:tags r:id="rId16"/>
            </p:custDataLst>
          </p:nvPr>
        </p:nvSpPr>
        <p:spPr>
          <a:xfrm>
            <a:off x="8001000" y="2652713"/>
            <a:ext cx="6858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19</a:t>
            </a:r>
          </a:p>
        </p:txBody>
      </p:sp>
      <p:grpSp>
        <p:nvGrpSpPr>
          <p:cNvPr id="85061" name="Group 69"/>
          <p:cNvGrpSpPr/>
          <p:nvPr/>
        </p:nvGrpSpPr>
        <p:grpSpPr>
          <a:xfrm>
            <a:off x="6400801" y="2613025"/>
            <a:ext cx="1971675" cy="1214438"/>
            <a:chOff x="3072" y="1632"/>
            <a:chExt cx="1242" cy="765"/>
          </a:xfrm>
        </p:grpSpPr>
        <p:sp>
          <p:nvSpPr>
            <p:cNvPr id="668713" name="Text Box 70"/>
            <p:cNvSpPr txBox="1"/>
            <p:nvPr>
              <p:custDataLst>
                <p:tags r:id="rId26"/>
              </p:custDataLst>
            </p:nvPr>
          </p:nvSpPr>
          <p:spPr>
            <a:xfrm>
              <a:off x="3744" y="187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14" name="Line 71"/>
            <p:cNvSpPr/>
            <p:nvPr>
              <p:custDataLst>
                <p:tags r:id="rId27"/>
              </p:custDataLst>
            </p:nvPr>
          </p:nvSpPr>
          <p:spPr>
            <a:xfrm flipH="1" flipV="1">
              <a:off x="3072" y="1632"/>
              <a:ext cx="912" cy="240"/>
            </a:xfrm>
            <a:prstGeom prst="line">
              <a:avLst/>
            </a:prstGeom>
            <a:ln w="9525" cap="flat" cmpd="sng">
              <a:solidFill>
                <a:schemeClr val="tx1"/>
              </a:solidFill>
              <a:prstDash val="solid"/>
              <a:headEnd type="none" w="med" len="med"/>
              <a:tailEnd type="triangle" w="med" len="med"/>
            </a:ln>
          </p:spPr>
        </p:sp>
      </p:grpSp>
      <p:sp>
        <p:nvSpPr>
          <p:cNvPr id="85064" name="AutoShape 72"/>
          <p:cNvSpPr/>
          <p:nvPr>
            <p:custDataLst>
              <p:tags r:id="rId17"/>
            </p:custDataLst>
          </p:nvPr>
        </p:nvSpPr>
        <p:spPr>
          <a:xfrm>
            <a:off x="9601200" y="5889625"/>
            <a:ext cx="838200" cy="457200"/>
          </a:xfrm>
          <a:prstGeom prst="wedgeRectCallout">
            <a:avLst>
              <a:gd name="adj1" fmla="val -23676"/>
              <a:gd name="adj2" fmla="val -198611"/>
            </a:avLst>
          </a:prstGeom>
          <a:solidFill>
            <a:srgbClr val="33CC33"/>
          </a:solidFill>
          <a:ln w="9525" cap="flat" cmpd="sng">
            <a:solidFill>
              <a:srgbClr val="33CC33"/>
            </a:solidFill>
            <a:prstDash val="solid"/>
            <a:miter/>
            <a:headEnd type="none" w="med" len="med"/>
            <a:tailEnd type="none" w="med" len="med"/>
          </a:ln>
        </p:spPr>
        <p:txBody>
          <a:bodyPr wrap="none" anchor="ctr" anchorCtr="0"/>
          <a:lstStyle/>
          <a:p>
            <a:pPr algn="ctr" eaLnBrk="1" hangingPunct="1"/>
            <a:r>
              <a:rPr lang="en-US" altLang="en-US" sz="1600" b="1" dirty="0">
                <a:solidFill>
                  <a:srgbClr val="FFFFFF"/>
                </a:solidFill>
                <a:latin typeface="微软雅黑" panose="020B0503020204020204" pitchFamily="34" charset="-122"/>
                <a:ea typeface="微软雅黑" panose="020B0503020204020204" pitchFamily="34" charset="-122"/>
              </a:rPr>
              <a:t>目标</a:t>
            </a:r>
          </a:p>
        </p:txBody>
      </p:sp>
      <p:sp>
        <p:nvSpPr>
          <p:cNvPr id="85065" name="Oval 73"/>
          <p:cNvSpPr/>
          <p:nvPr>
            <p:custDataLst>
              <p:tags r:id="rId18"/>
            </p:custDataLst>
          </p:nvPr>
        </p:nvSpPr>
        <p:spPr>
          <a:xfrm>
            <a:off x="1981201" y="5243603"/>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5</a:t>
            </a:r>
          </a:p>
        </p:txBody>
      </p:sp>
      <p:sp>
        <p:nvSpPr>
          <p:cNvPr id="85066" name="Oval 74"/>
          <p:cNvSpPr/>
          <p:nvPr>
            <p:custDataLst>
              <p:tags r:id="rId19"/>
            </p:custDataLst>
          </p:nvPr>
        </p:nvSpPr>
        <p:spPr>
          <a:xfrm>
            <a:off x="3124201" y="5167403"/>
            <a:ext cx="409575" cy="476071"/>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7</a:t>
            </a:r>
          </a:p>
        </p:txBody>
      </p:sp>
      <p:sp>
        <p:nvSpPr>
          <p:cNvPr id="85067" name="Oval 75"/>
          <p:cNvSpPr/>
          <p:nvPr>
            <p:custDataLst>
              <p:tags r:id="rId20"/>
            </p:custDataLst>
          </p:nvPr>
        </p:nvSpPr>
        <p:spPr>
          <a:xfrm>
            <a:off x="4073526" y="5167313"/>
            <a:ext cx="65087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10</a:t>
            </a:r>
          </a:p>
        </p:txBody>
      </p:sp>
      <p:sp>
        <p:nvSpPr>
          <p:cNvPr id="85068" name="Oval 76"/>
          <p:cNvSpPr/>
          <p:nvPr>
            <p:custDataLst>
              <p:tags r:id="rId21"/>
            </p:custDataLst>
          </p:nvPr>
        </p:nvSpPr>
        <p:spPr>
          <a:xfrm>
            <a:off x="5070476" y="5167313"/>
            <a:ext cx="64452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12</a:t>
            </a:r>
          </a:p>
        </p:txBody>
      </p:sp>
      <p:sp>
        <p:nvSpPr>
          <p:cNvPr id="85069" name="Oval 77"/>
          <p:cNvSpPr/>
          <p:nvPr>
            <p:custDataLst>
              <p:tags r:id="rId22"/>
            </p:custDataLst>
          </p:nvPr>
        </p:nvSpPr>
        <p:spPr>
          <a:xfrm>
            <a:off x="6119814" y="5167313"/>
            <a:ext cx="661987"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15</a:t>
            </a:r>
          </a:p>
        </p:txBody>
      </p:sp>
      <p:sp>
        <p:nvSpPr>
          <p:cNvPr id="85070" name="Oval 78"/>
          <p:cNvSpPr/>
          <p:nvPr>
            <p:custDataLst>
              <p:tags r:id="rId23"/>
            </p:custDataLst>
          </p:nvPr>
        </p:nvSpPr>
        <p:spPr>
          <a:xfrm>
            <a:off x="8001001" y="5149850"/>
            <a:ext cx="64452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17</a:t>
            </a:r>
          </a:p>
        </p:txBody>
      </p:sp>
      <p:sp>
        <p:nvSpPr>
          <p:cNvPr id="85071" name="Oval 79"/>
          <p:cNvSpPr/>
          <p:nvPr>
            <p:custDataLst>
              <p:tags r:id="rId24"/>
            </p:custDataLst>
          </p:nvPr>
        </p:nvSpPr>
        <p:spPr>
          <a:xfrm>
            <a:off x="8405813" y="3948113"/>
            <a:ext cx="6858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20</a:t>
            </a:r>
          </a:p>
        </p:txBody>
      </p:sp>
      <p:sp>
        <p:nvSpPr>
          <p:cNvPr id="85072" name="Oval 80"/>
          <p:cNvSpPr/>
          <p:nvPr>
            <p:custDataLst>
              <p:tags r:id="rId25"/>
            </p:custDataLst>
          </p:nvPr>
        </p:nvSpPr>
        <p:spPr>
          <a:xfrm>
            <a:off x="9601200" y="3886201"/>
            <a:ext cx="533400" cy="447675"/>
          </a:xfrm>
          <a:prstGeom prst="ellipse">
            <a:avLst/>
          </a:prstGeom>
          <a:solidFill>
            <a:srgbClr val="33CC33"/>
          </a:solidFill>
          <a:ln w="9525" cap="flat" cmpd="sng">
            <a:solidFill>
              <a:srgbClr val="33CC33"/>
            </a:solidFill>
            <a:prstDash val="solid"/>
            <a:headEnd type="none" w="med" len="med"/>
            <a:tailEnd type="none" w="med" len="med"/>
          </a:ln>
        </p:spPr>
        <p:txBody>
          <a:bodyPr wrap="none" anchor="ctr" anchorCtr="0"/>
          <a:lstStyle/>
          <a:p>
            <a:pPr algn="ctr" eaLnBrk="1" hangingPunct="1"/>
            <a:r>
              <a:rPr lang="en-US" altLang="zh-CN" sz="1600" b="1" dirty="0">
                <a:solidFill>
                  <a:srgbClr val="FFFFFF"/>
                </a:solidFill>
                <a:latin typeface="微软雅黑" panose="020B0503020204020204" pitchFamily="34" charset="-122"/>
                <a:ea typeface="微软雅黑" panose="020B0503020204020204" pitchFamily="34" charset="-122"/>
              </a:rPr>
              <a:t>21</a:t>
            </a:r>
          </a:p>
        </p:txBody>
      </p:sp>
    </p:spTree>
    <p:custDataLst>
      <p:tags r:id="rId1"/>
    </p:custDataLst>
    <p:extLst>
      <p:ext uri="{BB962C8B-B14F-4D97-AF65-F5344CB8AC3E}">
        <p14:creationId xmlns:p14="http://schemas.microsoft.com/office/powerpoint/2010/main" val="5083003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9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50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49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50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50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50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50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50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850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50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50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850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50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850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850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850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850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850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50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499"/>
                                          </p:stCondLst>
                                        </p:cTn>
                                        <p:tgtEl>
                                          <p:spTgt spid="8503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8506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8505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499"/>
                                          </p:stCondLst>
                                        </p:cTn>
                                        <p:tgtEl>
                                          <p:spTgt spid="8502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8505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499"/>
                                          </p:stCondLst>
                                        </p:cTn>
                                        <p:tgtEl>
                                          <p:spTgt spid="8504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8506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8505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499"/>
                                          </p:stCondLst>
                                        </p:cTn>
                                        <p:tgtEl>
                                          <p:spTgt spid="8504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8507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499"/>
                                          </p:stCondLst>
                                        </p:cTn>
                                        <p:tgtEl>
                                          <p:spTgt spid="8505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499"/>
                                          </p:stCondLst>
                                        </p:cTn>
                                        <p:tgtEl>
                                          <p:spTgt spid="8506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499"/>
                                          </p:stCondLst>
                                        </p:cTn>
                                        <p:tgtEl>
                                          <p:spTgt spid="8506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499"/>
                                          </p:stCondLst>
                                        </p:cTn>
                                        <p:tgtEl>
                                          <p:spTgt spid="8502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8507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499"/>
                                          </p:stCondLst>
                                        </p:cTn>
                                        <p:tgtEl>
                                          <p:spTgt spid="8507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499"/>
                                          </p:stCondLst>
                                        </p:cTn>
                                        <p:tgtEl>
                                          <p:spTgt spid="85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ldLvl="0" animBg="1"/>
      <p:bldP spid="85048" grpId="0" bldLvl="0" animBg="1"/>
      <p:bldP spid="85049" grpId="0" bldLvl="0" animBg="1"/>
      <p:bldP spid="85050" grpId="0" bldLvl="0" animBg="1"/>
      <p:bldP spid="85051" grpId="0" bldLvl="0" animBg="1"/>
      <p:bldP spid="85052" grpId="0" bldLvl="0" animBg="1"/>
      <p:bldP spid="85053" grpId="0" bldLvl="0" animBg="1"/>
      <p:bldP spid="85054" grpId="0" bldLvl="0" animBg="1"/>
      <p:bldP spid="85055" grpId="0" bldLvl="0" animBg="1"/>
      <p:bldP spid="85056" grpId="0" bldLvl="0" animBg="1"/>
      <p:bldP spid="85057" grpId="0" bldLvl="0" animBg="1"/>
      <p:bldP spid="85058" grpId="0" bldLvl="0" animBg="1"/>
      <p:bldP spid="85059" grpId="0" bldLvl="0" animBg="1"/>
      <p:bldP spid="85060" grpId="0" bldLvl="0" animBg="1"/>
      <p:bldP spid="85064" grpId="0" bldLvl="0" animBg="1"/>
      <p:bldP spid="85065" grpId="0" bldLvl="0" animBg="1"/>
      <p:bldP spid="85066" grpId="0" bldLvl="0" animBg="1"/>
      <p:bldP spid="85067" grpId="0" bldLvl="0" animBg="1"/>
      <p:bldP spid="85068" grpId="0" bldLvl="0" animBg="1"/>
      <p:bldP spid="85069" grpId="0" bldLvl="0" animBg="1"/>
      <p:bldP spid="85070" grpId="0" bldLvl="0" animBg="1"/>
      <p:bldP spid="85071" grpId="0" bldLvl="0" animBg="1"/>
      <p:bldP spid="85072" grpId="0" bldLvl="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0722"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70723"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458</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875" name="Rectangle 3"/>
          <p:cNvSpPr>
            <a:spLocks noGrp="1" noChangeArrowheads="1"/>
          </p:cNvSpPr>
          <p:nvPr>
            <p:ph idx="9"/>
          </p:nvPr>
        </p:nvSpPr>
        <p:spPr>
          <a:xfrm>
            <a:off x="1774825" y="908051"/>
            <a:ext cx="8642350" cy="2593975"/>
          </a:xfrm>
        </p:spPr>
        <p:txBody>
          <a:bodyPr wrap="square" lIns="91440" tIns="45720" rIns="91440" bIns="45720" numCol="1" anchor="t" anchorCtr="0" compatLnSpc="1"/>
          <a:lstStyle/>
          <a:p>
            <a:pPr marL="469900" indent="-469900" fontAlgn="base">
              <a:lnSpc>
                <a:spcPct val="150000"/>
              </a:lnSpc>
              <a:spcBef>
                <a:spcPct val="40000"/>
              </a:spcBef>
              <a:spcAft>
                <a:spcPct val="0"/>
              </a:spcAft>
              <a:buClr>
                <a:schemeClr val="accent2"/>
              </a:buClr>
              <a:buSzTx/>
              <a:buBlip>
                <a:blip r:embed="rId6"/>
              </a:buBlip>
              <a:defRPr/>
            </a:pPr>
            <a:r>
              <a:rPr lang="en-US" altLang="zh-CN" sz="26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OPEN表中节点简单的排序方式</a:t>
            </a:r>
            <a:r>
              <a:rPr lang="en-US" altLang="zh-CN" sz="26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15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深度优先——扩展当前节点后生成的子节点总是置于OPEN表的</a:t>
            </a:r>
            <a:r>
              <a:rPr lang="zh-CN" altLang="en-US" sz="2400"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前端</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，即OPEN表作为</a:t>
            </a: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栈</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后进先出</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，使搜索优先向纵深方向发展。</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5.3.3  </a:t>
            </a:r>
            <a:r>
              <a:rPr lang="zh-CN" altLang="en-US" sz="3600" b="0" noProof="1">
                <a:solidFill>
                  <a:schemeClr val="lt1"/>
                </a:solidFill>
                <a:latin typeface="微软雅黑" panose="020B0503020204020204" pitchFamily="34" charset="-122"/>
                <a:cs typeface="微软雅黑" panose="020B0503020204020204" pitchFamily="34" charset="-122"/>
              </a:rPr>
              <a:t>深度优先搜索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2440177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blinds(horizontal)">
                                      <p:cBhvr>
                                        <p:cTn id="7" dur="500"/>
                                        <p:tgtEl>
                                          <p:spTgt spid="7987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9875">
                                            <p:txEl>
                                              <p:pRg st="1" end="1"/>
                                            </p:txEl>
                                          </p:spTgt>
                                        </p:tgtEl>
                                        <p:attrNameLst>
                                          <p:attrName>style.visibility</p:attrName>
                                        </p:attrNameLst>
                                      </p:cBhvr>
                                      <p:to>
                                        <p:strVal val="visible"/>
                                      </p:to>
                                    </p:set>
                                    <p:animEffect transition="in" filter="blinds(horizontal)">
                                      <p:cBhvr>
                                        <p:cTn id="10" dur="500"/>
                                        <p:tgtEl>
                                          <p:spTgt spid="798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1746"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71747"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459</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1107" name="Rectangle 3"/>
          <p:cNvSpPr>
            <a:spLocks noGrp="1" noChangeArrowheads="1"/>
          </p:cNvSpPr>
          <p:nvPr>
            <p:ph idx="9"/>
            <p:custDataLst>
              <p:tags r:id="rId3"/>
            </p:custDataLst>
          </p:nvPr>
        </p:nvSpPr>
        <p:spPr>
          <a:xfrm>
            <a:off x="1981200" y="1047750"/>
            <a:ext cx="8229600" cy="4191000"/>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Blip>
                <a:blip r:embed="rId7"/>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在深度优先搜索中，首先扩展最新产生的(最深的)节点，深度相等的节点可以任意排列。</a:t>
            </a:r>
          </a:p>
          <a:p>
            <a:pPr marL="469900" indent="-469900" fontAlgn="base">
              <a:lnSpc>
                <a:spcPct val="120000"/>
              </a:lnSpc>
              <a:spcBef>
                <a:spcPct val="40000"/>
              </a:spcBef>
              <a:spcAft>
                <a:spcPct val="0"/>
              </a:spcAft>
              <a:buClr>
                <a:schemeClr val="accent2"/>
              </a:buClr>
              <a:buSzTx/>
              <a:buBlip>
                <a:blip r:embed="rId7"/>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“最晚产生的节点最先扩展”。</a:t>
            </a:r>
          </a:p>
          <a:p>
            <a:pPr marL="469900" indent="-469900" fontAlgn="base">
              <a:lnSpc>
                <a:spcPct val="120000"/>
              </a:lnSpc>
              <a:spcBef>
                <a:spcPct val="40000"/>
              </a:spcBef>
              <a:spcAft>
                <a:spcPct val="0"/>
              </a:spcAft>
              <a:buClr>
                <a:schemeClr val="accent2"/>
              </a:buClr>
              <a:buSzTx/>
              <a:buBlip>
                <a:blip r:embed="rId7"/>
              </a:buBlip>
              <a:defRPr/>
            </a:pPr>
            <a:endPar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1108" name="Rectangle 4"/>
          <p:cNvSpPr>
            <a:spLocks noChangeArrowheads="1"/>
          </p:cNvSpPr>
          <p:nvPr/>
        </p:nvSpPr>
        <p:spPr bwMode="auto">
          <a:xfrm>
            <a:off x="1981200" y="3257550"/>
            <a:ext cx="8458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
                <a:schemeClr val="tx1"/>
              </a:buClr>
              <a:buFontTx/>
              <a:buChar char="•"/>
              <a:defRPr/>
            </a:pPr>
            <a:r>
              <a:rPr lang="zh-CN" altLang="en-US" sz="2400" noProof="1">
                <a:solidFill>
                  <a:srgbClr val="000000"/>
                </a:solidFill>
                <a:latin typeface="微软雅黑" panose="020B0503020204020204" pitchFamily="34" charset="-122"/>
                <a:ea typeface="微软雅黑" panose="020B0503020204020204" pitchFamily="34" charset="-122"/>
              </a:rPr>
              <a:t>起始节点深度为</a:t>
            </a:r>
            <a:r>
              <a:rPr lang="zh-CN" altLang="zh-CN" sz="2400" noProof="1">
                <a:solidFill>
                  <a:srgbClr val="000000"/>
                </a:solidFill>
                <a:latin typeface="微软雅黑" panose="020B0503020204020204" pitchFamily="34" charset="-122"/>
                <a:ea typeface="微软雅黑" panose="020B0503020204020204" pitchFamily="34" charset="-122"/>
              </a:rPr>
              <a:t>0 </a:t>
            </a:r>
          </a:p>
          <a:p>
            <a:pPr fontAlgn="base">
              <a:spcBef>
                <a:spcPct val="50000"/>
              </a:spcBef>
              <a:spcAft>
                <a:spcPct val="0"/>
              </a:spcAft>
              <a:buClr>
                <a:schemeClr val="tx1"/>
              </a:buClr>
              <a:buFontTx/>
              <a:buChar char="•"/>
              <a:defRPr/>
            </a:pPr>
            <a:r>
              <a:rPr lang="zh-CN" altLang="en-US" sz="2400" noProof="1">
                <a:solidFill>
                  <a:srgbClr val="000000"/>
                </a:solidFill>
                <a:latin typeface="微软雅黑" panose="020B0503020204020204" pitchFamily="34" charset="-122"/>
                <a:ea typeface="微软雅黑" panose="020B0503020204020204" pitchFamily="34" charset="-122"/>
              </a:rPr>
              <a:t>任何其他节点的深度等于其父辈节点深度加上</a:t>
            </a:r>
            <a:r>
              <a:rPr lang="en-US" altLang="zh-CN" sz="2400" noProof="1">
                <a:solidFill>
                  <a:srgbClr val="000000"/>
                </a:solidFill>
                <a:latin typeface="微软雅黑" panose="020B0503020204020204" pitchFamily="34" charset="-122"/>
                <a:ea typeface="微软雅黑" panose="020B0503020204020204" pitchFamily="34" charset="-122"/>
              </a:rPr>
              <a:t>1</a:t>
            </a:r>
            <a:r>
              <a:rPr lang="zh-CN" altLang="en-US" sz="2400" noProof="1">
                <a:solidFill>
                  <a:srgbClr val="000000"/>
                </a:solidFill>
                <a:latin typeface="微软雅黑" panose="020B0503020204020204" pitchFamily="34" charset="-122"/>
                <a:ea typeface="微软雅黑" panose="020B0503020204020204" pitchFamily="34" charset="-122"/>
              </a:rPr>
              <a:t>：</a:t>
            </a:r>
            <a:endParaRPr lang="en-US" altLang="zh-CN" sz="2400" noProof="1">
              <a:solidFill>
                <a:srgbClr val="000000"/>
              </a:solidFill>
              <a:latin typeface="微软雅黑" panose="020B0503020204020204" pitchFamily="34" charset="-122"/>
              <a:ea typeface="微软雅黑" panose="020B0503020204020204" pitchFamily="34" charset="-122"/>
            </a:endParaRPr>
          </a:p>
          <a:p>
            <a:pPr marL="0" indent="0" fontAlgn="base">
              <a:spcBef>
                <a:spcPct val="50000"/>
              </a:spcBef>
              <a:spcAft>
                <a:spcPct val="0"/>
              </a:spcAft>
              <a:buClr>
                <a:schemeClr val="tx1"/>
              </a:buClr>
              <a:defRPr/>
            </a:pPr>
            <a:r>
              <a:rPr lang="zh-CN" altLang="zh-CN" sz="2400" noProof="1">
                <a:solidFill>
                  <a:srgbClr val="000000"/>
                </a:solidFill>
                <a:latin typeface="微软雅黑" panose="020B0503020204020204" pitchFamily="34" charset="-122"/>
                <a:ea typeface="微软雅黑" panose="020B0503020204020204" pitchFamily="34" charset="-122"/>
              </a:rPr>
              <a:t> </a:t>
            </a:r>
            <a:r>
              <a:rPr lang="en-US" altLang="zh-CN" sz="2400" b="1" noProof="1">
                <a:solidFill>
                  <a:srgbClr val="000000"/>
                </a:solidFill>
                <a:latin typeface="微软雅黑" panose="020B0503020204020204" pitchFamily="34" charset="-122"/>
                <a:ea typeface="微软雅黑" panose="020B0503020204020204" pitchFamily="34" charset="-122"/>
              </a:rPr>
              <a:t>    </a:t>
            </a:r>
            <a:r>
              <a:rPr lang="en-US" altLang="zh-CN" sz="2400" noProof="1">
                <a:solidFill>
                  <a:srgbClr val="000000"/>
                </a:solidFill>
                <a:latin typeface="微软雅黑" panose="020B0503020204020204" pitchFamily="34" charset="-122"/>
                <a:ea typeface="微软雅黑" panose="020B0503020204020204" pitchFamily="34" charset="-122"/>
              </a:rPr>
              <a:t>d</a:t>
            </a:r>
            <a:r>
              <a:rPr lang="en-US" altLang="zh-CN" sz="2400" baseline="-25000" noProof="1">
                <a:solidFill>
                  <a:srgbClr val="000000"/>
                </a:solidFill>
                <a:latin typeface="微软雅黑" panose="020B0503020204020204" pitchFamily="34" charset="-122"/>
                <a:ea typeface="微软雅黑" panose="020B0503020204020204" pitchFamily="34" charset="-122"/>
              </a:rPr>
              <a:t>n</a:t>
            </a:r>
            <a:r>
              <a:rPr lang="en-US" altLang="zh-CN" sz="2400" noProof="1">
                <a:solidFill>
                  <a:srgbClr val="000000"/>
                </a:solidFill>
                <a:latin typeface="微软雅黑" panose="020B0503020204020204" pitchFamily="34" charset="-122"/>
                <a:ea typeface="微软雅黑" panose="020B0503020204020204" pitchFamily="34" charset="-122"/>
              </a:rPr>
              <a:t>=d</a:t>
            </a:r>
            <a:r>
              <a:rPr lang="en-US" altLang="zh-CN" sz="2400" baseline="-25000" noProof="1">
                <a:solidFill>
                  <a:srgbClr val="000000"/>
                </a:solidFill>
                <a:latin typeface="微软雅黑" panose="020B0503020204020204" pitchFamily="34" charset="-122"/>
                <a:ea typeface="微软雅黑" panose="020B0503020204020204" pitchFamily="34" charset="-122"/>
              </a:rPr>
              <a:t>n-1</a:t>
            </a:r>
            <a:r>
              <a:rPr lang="en-US" altLang="zh-CN" sz="2400" noProof="1">
                <a:solidFill>
                  <a:srgbClr val="000000"/>
                </a:solidFill>
                <a:latin typeface="微软雅黑" panose="020B0503020204020204" pitchFamily="34" charset="-122"/>
                <a:ea typeface="微软雅黑" panose="020B0503020204020204" pitchFamily="34" charset="-122"/>
              </a:rPr>
              <a:t>+1</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5.3.3  </a:t>
            </a:r>
            <a:r>
              <a:rPr lang="zh-CN" altLang="en-US" sz="3600" b="0" noProof="1">
                <a:solidFill>
                  <a:schemeClr val="lt1"/>
                </a:solidFill>
                <a:latin typeface="微软雅黑" panose="020B0503020204020204" pitchFamily="34" charset="-122"/>
                <a:cs typeface="微软雅黑" panose="020B0503020204020204" pitchFamily="34" charset="-122"/>
              </a:rPr>
              <a:t>深度优先搜索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18223450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1107">
                                            <p:txEl>
                                              <p:pRg st="0" end="0"/>
                                            </p:txEl>
                                          </p:spTgt>
                                        </p:tgtEl>
                                        <p:attrNameLst>
                                          <p:attrName>style.visibility</p:attrName>
                                        </p:attrNameLst>
                                      </p:cBhvr>
                                      <p:to>
                                        <p:strVal val="visible"/>
                                      </p:to>
                                    </p:set>
                                    <p:animEffect transition="in" filter="box(out)">
                                      <p:cBhvr>
                                        <p:cTn id="7" dur="500"/>
                                        <p:tgtEl>
                                          <p:spTgt spid="431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31107">
                                            <p:txEl>
                                              <p:pRg st="1" end="1"/>
                                            </p:txEl>
                                          </p:spTgt>
                                        </p:tgtEl>
                                        <p:attrNameLst>
                                          <p:attrName>style.visibility</p:attrName>
                                        </p:attrNameLst>
                                      </p:cBhvr>
                                      <p:to>
                                        <p:strVal val="visible"/>
                                      </p:to>
                                    </p:set>
                                    <p:animEffect transition="in" filter="box(out)">
                                      <p:cBhvr>
                                        <p:cTn id="12" dur="500"/>
                                        <p:tgtEl>
                                          <p:spTgt spid="4311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31108">
                                            <p:txEl>
                                              <p:pRg st="0" end="0"/>
                                            </p:txEl>
                                          </p:spTgt>
                                        </p:tgtEl>
                                        <p:attrNameLst>
                                          <p:attrName>style.visibility</p:attrName>
                                        </p:attrNameLst>
                                      </p:cBhvr>
                                      <p:to>
                                        <p:strVal val="visible"/>
                                      </p:to>
                                    </p:set>
                                    <p:animEffect transition="in" filter="randombar(horizontal)">
                                      <p:cBhvr>
                                        <p:cTn id="17" dur="500"/>
                                        <p:tgtEl>
                                          <p:spTgt spid="43110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31108">
                                            <p:txEl>
                                              <p:pRg st="1" end="1"/>
                                            </p:txEl>
                                          </p:spTgt>
                                        </p:tgtEl>
                                        <p:attrNameLst>
                                          <p:attrName>style.visibility</p:attrName>
                                        </p:attrNameLst>
                                      </p:cBhvr>
                                      <p:to>
                                        <p:strVal val="visible"/>
                                      </p:to>
                                    </p:set>
                                    <p:animEffect transition="in" filter="randombar(horizontal)">
                                      <p:cBhvr>
                                        <p:cTn id="22" dur="500"/>
                                        <p:tgtEl>
                                          <p:spTgt spid="43110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31108">
                                            <p:txEl>
                                              <p:pRg st="2" end="2"/>
                                            </p:txEl>
                                          </p:spTgt>
                                        </p:tgtEl>
                                        <p:attrNameLst>
                                          <p:attrName>style.visibility</p:attrName>
                                        </p:attrNameLst>
                                      </p:cBhvr>
                                      <p:to>
                                        <p:strVal val="visible"/>
                                      </p:to>
                                    </p:set>
                                    <p:animEffect transition="in" filter="randombar(horizontal)">
                                      <p:cBhvr>
                                        <p:cTn id="27" dur="500"/>
                                        <p:tgtEl>
                                          <p:spTgt spid="4311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p:bldP spid="43110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2.3.3  </a:t>
            </a:r>
            <a:r>
              <a:rPr lang="zh-CN" altLang="en-US" b="1" dirty="0">
                <a:solidFill>
                  <a:schemeClr val="tx1"/>
                </a:solidFill>
                <a:latin typeface="仿宋" panose="02010609060101010101" pitchFamily="49" charset="-122"/>
                <a:ea typeface="仿宋" panose="02010609060101010101" pitchFamily="49" charset="-122"/>
              </a:rPr>
              <a:t>谓词公式</a:t>
            </a:r>
          </a:p>
        </p:txBody>
      </p:sp>
      <p:sp>
        <p:nvSpPr>
          <p:cNvPr id="4106" name="灯片编号占位符 3"/>
          <p:cNvSpPr>
            <a:spLocks noGrp="1"/>
          </p:cNvSpPr>
          <p:nvPr>
            <p:ph type="sldNum" sz="quarter" idx="12"/>
          </p:nvPr>
        </p:nvSpPr>
        <p:spPr>
          <a:xfrm>
            <a:off x="5885688" y="1133248"/>
            <a:ext cx="457200" cy="441325"/>
          </a:xfrm>
          <a:noFill/>
        </p:spPr>
        <p:txBody>
          <a:bodyPr/>
          <a:lstStyle/>
          <a:p>
            <a:pPr fontAlgn="base">
              <a:spcBef>
                <a:spcPct val="0"/>
              </a:spcBef>
              <a:spcAft>
                <a:spcPct val="0"/>
              </a:spcAft>
            </a:pPr>
            <a:fld id="{63DCDDED-DF21-4F21-AE83-E69F771EC9D4}"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46</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108" name="Rectangle 3"/>
          <p:cNvSpPr>
            <a:spLocks noGrp="1" noChangeArrowheads="1"/>
          </p:cNvSpPr>
          <p:nvPr>
            <p:ph sz="quarter" idx="1"/>
          </p:nvPr>
        </p:nvSpPr>
        <p:spPr>
          <a:xfrm>
            <a:off x="1774825" y="1462933"/>
            <a:ext cx="7955024" cy="454530"/>
          </a:xfrm>
        </p:spPr>
        <p:txBody>
          <a:bodyPr>
            <a:normAutofit fontScale="92500" lnSpcReduction="10000"/>
          </a:bodyPr>
          <a:lstStyle/>
          <a:p>
            <a:pPr eaLnBrk="1" hangingPunct="1">
              <a:buFont typeface="Wingdings" panose="05000000000000000000" pitchFamily="2" charset="2"/>
              <a:buNone/>
            </a:pPr>
            <a:r>
              <a:rPr lang="zh-CN" altLang="en-US" b="1" dirty="0">
                <a:latin typeface="仿宋" panose="02010609060101010101" pitchFamily="49" charset="-122"/>
                <a:ea typeface="仿宋" panose="02010609060101010101" pitchFamily="49" charset="-122"/>
              </a:rPr>
              <a:t>全称量词和存在量词举例：</a:t>
            </a:r>
          </a:p>
        </p:txBody>
      </p:sp>
      <p:sp>
        <p:nvSpPr>
          <p:cNvPr id="4110" name="Text Box 6"/>
          <p:cNvSpPr txBox="1">
            <a:spLocks noChangeArrowheads="1"/>
          </p:cNvSpPr>
          <p:nvPr/>
        </p:nvSpPr>
        <p:spPr bwMode="auto">
          <a:xfrm>
            <a:off x="1873250" y="1537453"/>
            <a:ext cx="8445500" cy="4524315"/>
          </a:xfrm>
          <a:prstGeom prst="rect">
            <a:avLst/>
          </a:prstGeom>
          <a:noFill/>
          <a:ln w="9525">
            <a:noFill/>
            <a:miter lim="800000"/>
          </a:ln>
        </p:spPr>
        <p:txBody>
          <a:bodyPr>
            <a:spAutoFit/>
          </a:bodyPr>
          <a:lstStyle/>
          <a:p>
            <a:pPr algn="just" fontAlgn="base">
              <a:spcBef>
                <a:spcPct val="50000"/>
              </a:spcBef>
              <a:spcAft>
                <a:spcPct val="0"/>
              </a:spcAft>
            </a:pPr>
            <a:endParaRPr lang="en-US" altLang="zh-CN" sz="2400" dirty="0">
              <a:solidFill>
                <a:prstClr val="black"/>
              </a:solidFill>
              <a:latin typeface="Times New Roman" panose="02020603050405020304" pitchFamily="18" charset="0"/>
              <a:ea typeface="宋体" panose="02010600030101010101" pitchFamily="2" charset="-122"/>
            </a:endParaRPr>
          </a:p>
          <a:p>
            <a:pPr algn="just" fontAlgn="base">
              <a:spcBef>
                <a:spcPct val="0"/>
              </a:spcBef>
              <a:spcAft>
                <a:spcPct val="0"/>
              </a:spcAft>
              <a:buClr>
                <a:srgbClr val="CCB400"/>
              </a:buClr>
              <a:buFont typeface="Wingdings" panose="05000000000000000000" pitchFamily="2" charset="2"/>
              <a:buChar char="§"/>
            </a:pPr>
            <a:r>
              <a:rPr lang="en-US" altLang="zh-CN" sz="2400" b="1" dirty="0">
                <a:solidFill>
                  <a:prstClr val="black"/>
                </a:solidFill>
                <a:latin typeface="Times New Roman" panose="02020603050405020304" pitchFamily="18" charset="0"/>
                <a:ea typeface="宋体" panose="02010600030101010101" pitchFamily="2" charset="-122"/>
              </a:rPr>
              <a:t> (   </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F</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 </a:t>
            </a:r>
            <a:r>
              <a:rPr lang="zh-CN" altLang="en-US" sz="2400" b="1" dirty="0">
                <a:solidFill>
                  <a:prstClr val="black"/>
                </a:solidFill>
                <a:latin typeface="Times New Roman" panose="02020603050405020304" pitchFamily="18" charset="0"/>
                <a:ea typeface="宋体" panose="02010600030101010101" pitchFamily="2" charset="-122"/>
              </a:rPr>
              <a:t>表示对于个体域中的任何个体</a:t>
            </a:r>
            <a:r>
              <a:rPr lang="en-US" altLang="zh-CN" sz="2400" b="1" i="1" dirty="0">
                <a:solidFill>
                  <a:prstClr val="black"/>
                </a:solidFill>
                <a:latin typeface="Times New Roman" panose="02020603050405020304" pitchFamily="18" charset="0"/>
                <a:ea typeface="宋体" panose="02010600030101010101" pitchFamily="2" charset="-122"/>
              </a:rPr>
              <a:t>x</a:t>
            </a:r>
            <a:r>
              <a:rPr lang="zh-CN" altLang="en-US" sz="2400" b="1" dirty="0">
                <a:solidFill>
                  <a:prstClr val="black"/>
                </a:solidFill>
                <a:latin typeface="Times New Roman" panose="02020603050405020304" pitchFamily="18" charset="0"/>
                <a:ea typeface="宋体" panose="02010600030101010101" pitchFamily="2" charset="-122"/>
              </a:rPr>
              <a:t>都存在个体</a:t>
            </a:r>
            <a:r>
              <a:rPr lang="en-US" altLang="zh-CN" sz="2400" b="1" i="1" dirty="0">
                <a:solidFill>
                  <a:prstClr val="black"/>
                </a:solidFill>
                <a:latin typeface="Times New Roman" panose="02020603050405020304" pitchFamily="18" charset="0"/>
                <a:ea typeface="宋体" panose="02010600030101010101" pitchFamily="2" charset="-122"/>
              </a:rPr>
              <a:t>y</a:t>
            </a:r>
            <a:r>
              <a:rPr lang="zh-CN" altLang="en-US"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x</a:t>
            </a:r>
            <a:r>
              <a:rPr lang="zh-CN" altLang="en-US" sz="2400" b="1" dirty="0">
                <a:solidFill>
                  <a:prstClr val="black"/>
                </a:solidFill>
                <a:latin typeface="Times New Roman" panose="02020603050405020304" pitchFamily="18" charset="0"/>
                <a:ea typeface="宋体" panose="02010600030101010101" pitchFamily="2" charset="-122"/>
              </a:rPr>
              <a:t>与</a:t>
            </a:r>
            <a:r>
              <a:rPr lang="en-US" altLang="zh-CN" sz="2400" b="1" i="1" dirty="0">
                <a:solidFill>
                  <a:prstClr val="black"/>
                </a:solidFill>
                <a:latin typeface="Times New Roman" panose="02020603050405020304" pitchFamily="18" charset="0"/>
                <a:ea typeface="宋体" panose="02010600030101010101" pitchFamily="2" charset="-122"/>
              </a:rPr>
              <a:t>y</a:t>
            </a:r>
            <a:r>
              <a:rPr lang="zh-CN" altLang="en-US" sz="2400" b="1" dirty="0">
                <a:solidFill>
                  <a:prstClr val="black"/>
                </a:solidFill>
                <a:latin typeface="Times New Roman" panose="02020603050405020304" pitchFamily="18" charset="0"/>
                <a:ea typeface="宋体" panose="02010600030101010101" pitchFamily="2" charset="-122"/>
              </a:rPr>
              <a:t>是朋友。</a:t>
            </a:r>
          </a:p>
          <a:p>
            <a:pPr algn="just" fontAlgn="base">
              <a:spcBef>
                <a:spcPct val="100000"/>
              </a:spcBef>
              <a:spcAft>
                <a:spcPct val="0"/>
              </a:spcAft>
              <a:buClr>
                <a:srgbClr val="CCB400"/>
              </a:buClr>
              <a:buFont typeface="Wingdings" panose="05000000000000000000" pitchFamily="2" charset="2"/>
              <a:buChar char="§"/>
            </a:pPr>
            <a:r>
              <a:rPr lang="zh-CN" altLang="en-US" sz="2400" b="1" dirty="0">
                <a:solidFill>
                  <a:prstClr val="black"/>
                </a:solidFill>
                <a:latin typeface="Times New Roman" panose="02020603050405020304" pitchFamily="18" charset="0"/>
                <a:ea typeface="宋体" panose="02010600030101010101" pitchFamily="2" charset="-122"/>
              </a:rPr>
              <a:t> </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F</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 </a:t>
            </a:r>
            <a:r>
              <a:rPr lang="zh-CN" altLang="en-US" sz="2400" b="1" dirty="0">
                <a:solidFill>
                  <a:prstClr val="black"/>
                </a:solidFill>
                <a:latin typeface="Times New Roman" panose="02020603050405020304" pitchFamily="18" charset="0"/>
                <a:ea typeface="宋体" panose="02010600030101010101" pitchFamily="2" charset="-122"/>
              </a:rPr>
              <a:t>表示在个体域中存在个体</a:t>
            </a:r>
            <a:r>
              <a:rPr lang="en-US" altLang="zh-CN" sz="2400" b="1" i="1" dirty="0">
                <a:solidFill>
                  <a:prstClr val="black"/>
                </a:solidFill>
                <a:latin typeface="Times New Roman" panose="02020603050405020304" pitchFamily="18" charset="0"/>
                <a:ea typeface="宋体" panose="02010600030101010101" pitchFamily="2" charset="-122"/>
              </a:rPr>
              <a:t>x</a:t>
            </a:r>
            <a:r>
              <a:rPr lang="zh-CN" altLang="en-US" sz="2400" b="1" dirty="0">
                <a:solidFill>
                  <a:prstClr val="black"/>
                </a:solidFill>
                <a:latin typeface="Times New Roman" panose="02020603050405020304" pitchFamily="18" charset="0"/>
                <a:ea typeface="宋体" panose="02010600030101010101" pitchFamily="2" charset="-122"/>
              </a:rPr>
              <a:t>，与个体域中的任何个体</a:t>
            </a:r>
            <a:r>
              <a:rPr lang="en-US" altLang="zh-CN" sz="2400" b="1" i="1" dirty="0">
                <a:solidFill>
                  <a:prstClr val="black"/>
                </a:solidFill>
                <a:latin typeface="Times New Roman" panose="02020603050405020304" pitchFamily="18" charset="0"/>
                <a:ea typeface="宋体" panose="02010600030101010101" pitchFamily="2" charset="-122"/>
              </a:rPr>
              <a:t>y</a:t>
            </a:r>
            <a:r>
              <a:rPr lang="zh-CN" altLang="en-US" sz="2400" b="1" dirty="0">
                <a:solidFill>
                  <a:prstClr val="black"/>
                </a:solidFill>
                <a:latin typeface="Times New Roman" panose="02020603050405020304" pitchFamily="18" charset="0"/>
                <a:ea typeface="宋体" panose="02010600030101010101" pitchFamily="2" charset="-122"/>
              </a:rPr>
              <a:t>都是朋友。</a:t>
            </a:r>
          </a:p>
          <a:p>
            <a:pPr algn="just" fontAlgn="base">
              <a:spcBef>
                <a:spcPct val="100000"/>
              </a:spcBef>
              <a:spcAft>
                <a:spcPct val="0"/>
              </a:spcAft>
              <a:buClr>
                <a:srgbClr val="CCB400"/>
              </a:buClr>
              <a:buFont typeface="Wingdings" panose="05000000000000000000" pitchFamily="2" charset="2"/>
              <a:buChar char="§"/>
            </a:pPr>
            <a:r>
              <a:rPr lang="zh-CN" altLang="en-US" sz="2400" b="1" dirty="0">
                <a:solidFill>
                  <a:prstClr val="black"/>
                </a:solidFill>
                <a:latin typeface="Times New Roman" panose="02020603050405020304" pitchFamily="18" charset="0"/>
                <a:ea typeface="宋体" panose="02010600030101010101" pitchFamily="2" charset="-122"/>
              </a:rPr>
              <a:t> </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F</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 </a:t>
            </a:r>
            <a:r>
              <a:rPr lang="zh-CN" altLang="en-US" sz="2400" b="1" dirty="0">
                <a:solidFill>
                  <a:prstClr val="black"/>
                </a:solidFill>
                <a:latin typeface="Times New Roman" panose="02020603050405020304" pitchFamily="18" charset="0"/>
                <a:ea typeface="宋体" panose="02010600030101010101" pitchFamily="2" charset="-122"/>
              </a:rPr>
              <a:t>表示在个体域中存在个体</a:t>
            </a:r>
            <a:r>
              <a:rPr lang="en-US" altLang="zh-CN" sz="2400" b="1" i="1" dirty="0">
                <a:solidFill>
                  <a:prstClr val="black"/>
                </a:solidFill>
                <a:latin typeface="Times New Roman" panose="02020603050405020304" pitchFamily="18" charset="0"/>
                <a:ea typeface="宋体" panose="02010600030101010101" pitchFamily="2" charset="-122"/>
              </a:rPr>
              <a:t>x</a:t>
            </a:r>
            <a:r>
              <a:rPr lang="zh-CN" altLang="en-US" sz="2400" b="1" dirty="0">
                <a:solidFill>
                  <a:prstClr val="black"/>
                </a:solidFill>
                <a:latin typeface="Times New Roman" panose="02020603050405020304" pitchFamily="18" charset="0"/>
                <a:ea typeface="宋体" panose="02010600030101010101" pitchFamily="2" charset="-122"/>
              </a:rPr>
              <a:t>与个体</a:t>
            </a:r>
            <a:r>
              <a:rPr lang="en-US" altLang="zh-CN" sz="2400" b="1" i="1" dirty="0">
                <a:solidFill>
                  <a:prstClr val="black"/>
                </a:solidFill>
                <a:latin typeface="Times New Roman" panose="02020603050405020304" pitchFamily="18" charset="0"/>
                <a:ea typeface="宋体" panose="02010600030101010101" pitchFamily="2" charset="-122"/>
              </a:rPr>
              <a:t>y</a:t>
            </a:r>
            <a:r>
              <a:rPr lang="zh-CN" altLang="en-US"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x</a:t>
            </a:r>
            <a:r>
              <a:rPr lang="zh-CN" altLang="en-US" sz="2400" b="1" dirty="0">
                <a:solidFill>
                  <a:prstClr val="black"/>
                </a:solidFill>
                <a:latin typeface="Times New Roman" panose="02020603050405020304" pitchFamily="18" charset="0"/>
                <a:ea typeface="宋体" panose="02010600030101010101" pitchFamily="2" charset="-122"/>
              </a:rPr>
              <a:t>与</a:t>
            </a:r>
            <a:r>
              <a:rPr lang="en-US" altLang="zh-CN" sz="2400" b="1" i="1" dirty="0">
                <a:solidFill>
                  <a:prstClr val="black"/>
                </a:solidFill>
                <a:latin typeface="Times New Roman" panose="02020603050405020304" pitchFamily="18" charset="0"/>
                <a:ea typeface="宋体" panose="02010600030101010101" pitchFamily="2" charset="-122"/>
              </a:rPr>
              <a:t>y</a:t>
            </a:r>
            <a:r>
              <a:rPr lang="zh-CN" altLang="en-US" sz="2400" b="1" dirty="0">
                <a:solidFill>
                  <a:prstClr val="black"/>
                </a:solidFill>
                <a:latin typeface="Times New Roman" panose="02020603050405020304" pitchFamily="18" charset="0"/>
                <a:ea typeface="宋体" panose="02010600030101010101" pitchFamily="2" charset="-122"/>
              </a:rPr>
              <a:t>是朋友。</a:t>
            </a:r>
          </a:p>
          <a:p>
            <a:pPr algn="just" fontAlgn="base">
              <a:spcBef>
                <a:spcPct val="100000"/>
              </a:spcBef>
              <a:spcAft>
                <a:spcPct val="0"/>
              </a:spcAft>
              <a:buClr>
                <a:srgbClr val="CCB400"/>
              </a:buClr>
              <a:buFont typeface="Wingdings" panose="05000000000000000000" pitchFamily="2" charset="2"/>
              <a:buChar char="§"/>
            </a:pPr>
            <a:r>
              <a:rPr lang="zh-CN" altLang="en-US" sz="2400" b="1" dirty="0">
                <a:solidFill>
                  <a:prstClr val="black"/>
                </a:solidFill>
                <a:latin typeface="Times New Roman" panose="02020603050405020304" pitchFamily="18" charset="0"/>
                <a:ea typeface="宋体" panose="02010600030101010101" pitchFamily="2" charset="-122"/>
              </a:rPr>
              <a:t> </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F</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 </a:t>
            </a:r>
            <a:r>
              <a:rPr lang="zh-CN" altLang="en-US" sz="2400" b="1" dirty="0">
                <a:solidFill>
                  <a:prstClr val="black"/>
                </a:solidFill>
                <a:latin typeface="Times New Roman" panose="02020603050405020304" pitchFamily="18" charset="0"/>
                <a:ea typeface="宋体" panose="02010600030101010101" pitchFamily="2" charset="-122"/>
              </a:rPr>
              <a:t>表示对于个体域中的任何两个个体</a:t>
            </a:r>
            <a:r>
              <a:rPr lang="en-US" altLang="zh-CN" sz="2400" b="1" i="1" dirty="0">
                <a:solidFill>
                  <a:prstClr val="black"/>
                </a:solidFill>
                <a:latin typeface="Times New Roman" panose="02020603050405020304" pitchFamily="18" charset="0"/>
                <a:ea typeface="宋体" panose="02010600030101010101" pitchFamily="2" charset="-122"/>
              </a:rPr>
              <a:t>x</a:t>
            </a:r>
            <a:r>
              <a:rPr lang="zh-CN" altLang="en-US" sz="2400" b="1" dirty="0">
                <a:solidFill>
                  <a:prstClr val="black"/>
                </a:solidFill>
                <a:latin typeface="Times New Roman" panose="02020603050405020304" pitchFamily="18" charset="0"/>
                <a:ea typeface="宋体" panose="02010600030101010101" pitchFamily="2" charset="-122"/>
              </a:rPr>
              <a:t>和</a:t>
            </a:r>
            <a:r>
              <a:rPr lang="en-US" altLang="zh-CN" sz="2400" b="1" i="1" dirty="0">
                <a:solidFill>
                  <a:prstClr val="black"/>
                </a:solidFill>
                <a:latin typeface="Times New Roman" panose="02020603050405020304" pitchFamily="18" charset="0"/>
                <a:ea typeface="宋体" panose="02010600030101010101" pitchFamily="2" charset="-122"/>
              </a:rPr>
              <a:t>y</a:t>
            </a:r>
            <a:r>
              <a:rPr lang="zh-CN" altLang="en-US"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x</a:t>
            </a:r>
            <a:r>
              <a:rPr lang="zh-CN" altLang="en-US" sz="2400" b="1" dirty="0">
                <a:solidFill>
                  <a:prstClr val="black"/>
                </a:solidFill>
                <a:latin typeface="Times New Roman" panose="02020603050405020304" pitchFamily="18" charset="0"/>
                <a:ea typeface="宋体" panose="02010600030101010101" pitchFamily="2" charset="-122"/>
              </a:rPr>
              <a:t>与</a:t>
            </a:r>
            <a:r>
              <a:rPr lang="en-US" altLang="zh-CN" sz="2400" b="1" i="1" dirty="0">
                <a:solidFill>
                  <a:prstClr val="black"/>
                </a:solidFill>
                <a:latin typeface="Times New Roman" panose="02020603050405020304" pitchFamily="18" charset="0"/>
                <a:ea typeface="宋体" panose="02010600030101010101" pitchFamily="2" charset="-122"/>
              </a:rPr>
              <a:t>y</a:t>
            </a:r>
            <a:r>
              <a:rPr lang="zh-CN" altLang="en-US" sz="2400" b="1" dirty="0">
                <a:solidFill>
                  <a:prstClr val="black"/>
                </a:solidFill>
                <a:latin typeface="Times New Roman" panose="02020603050405020304" pitchFamily="18" charset="0"/>
                <a:ea typeface="宋体" panose="02010600030101010101" pitchFamily="2" charset="-122"/>
              </a:rPr>
              <a:t>都是朋友。</a:t>
            </a:r>
            <a:r>
              <a:rPr lang="zh-CN" altLang="en-US" sz="2400" dirty="0">
                <a:solidFill>
                  <a:prstClr val="black"/>
                </a:solidFill>
                <a:latin typeface="Times New Roman" panose="02020603050405020304" pitchFamily="18" charset="0"/>
                <a:ea typeface="宋体" panose="02010600030101010101" pitchFamily="2" charset="-122"/>
              </a:rPr>
              <a:t>      </a:t>
            </a:r>
          </a:p>
        </p:txBody>
      </p:sp>
      <p:graphicFrame>
        <p:nvGraphicFramePr>
          <p:cNvPr id="4098" name="Object 4"/>
          <p:cNvGraphicFramePr>
            <a:graphicFrameLocks noChangeAspect="1"/>
          </p:cNvGraphicFramePr>
          <p:nvPr/>
        </p:nvGraphicFramePr>
        <p:xfrm>
          <a:off x="2946647" y="3047010"/>
          <a:ext cx="520700" cy="381000"/>
        </p:xfrm>
        <a:graphic>
          <a:graphicData uri="http://schemas.openxmlformats.org/presentationml/2006/ole">
            <mc:AlternateContent xmlns:mc="http://schemas.openxmlformats.org/markup-compatibility/2006">
              <mc:Choice xmlns:v="urn:schemas-microsoft-com:vml" Requires="v">
                <p:oleObj name="Equation" r:id="rId2" imgW="3657600" imgH="3962400" progId="Equation.3">
                  <p:embed/>
                </p:oleObj>
              </mc:Choice>
              <mc:Fallback>
                <p:oleObj name="Equation" r:id="rId2" imgW="3657600" imgH="3962400" progId="Equation.3">
                  <p:embed/>
                  <p:pic>
                    <p:nvPicPr>
                      <p:cNvPr id="4098" name="Object 4"/>
                      <p:cNvPicPr>
                        <a:picLocks noChangeAspect="1"/>
                      </p:cNvPicPr>
                      <p:nvPr/>
                    </p:nvPicPr>
                    <p:blipFill>
                      <a:blip r:embed="rId3"/>
                      <a:stretch>
                        <a:fillRect/>
                      </a:stretch>
                    </p:blipFill>
                    <p:spPr>
                      <a:xfrm>
                        <a:off x="2946647" y="3047010"/>
                        <a:ext cx="520700" cy="381000"/>
                      </a:xfrm>
                      <a:prstGeom prst="rect">
                        <a:avLst/>
                      </a:prstGeom>
                      <a:noFill/>
                      <a:ln w="9525">
                        <a:noFill/>
                      </a:ln>
                    </p:spPr>
                  </p:pic>
                </p:oleObj>
              </mc:Fallback>
            </mc:AlternateContent>
          </a:graphicData>
        </a:graphic>
      </p:graphicFrame>
      <p:graphicFrame>
        <p:nvGraphicFramePr>
          <p:cNvPr id="4099" name="Object 7"/>
          <p:cNvGraphicFramePr>
            <a:graphicFrameLocks noChangeAspect="1"/>
          </p:cNvGraphicFramePr>
          <p:nvPr/>
        </p:nvGraphicFramePr>
        <p:xfrm>
          <a:off x="2240149" y="1948883"/>
          <a:ext cx="504825" cy="398462"/>
        </p:xfrm>
        <a:graphic>
          <a:graphicData uri="http://schemas.openxmlformats.org/presentationml/2006/ole">
            <mc:AlternateContent xmlns:mc="http://schemas.openxmlformats.org/markup-compatibility/2006">
              <mc:Choice xmlns:v="urn:schemas-microsoft-com:vml" Requires="v">
                <p:oleObj name="Equation" r:id="rId4" imgW="3657600" imgH="3962400" progId="Equation.3">
                  <p:embed/>
                </p:oleObj>
              </mc:Choice>
              <mc:Fallback>
                <p:oleObj name="Equation" r:id="rId4" imgW="3657600" imgH="3962400" progId="Equation.3">
                  <p:embed/>
                  <p:pic>
                    <p:nvPicPr>
                      <p:cNvPr id="4099" name="Object 7"/>
                      <p:cNvPicPr>
                        <a:picLocks noChangeAspect="1"/>
                      </p:cNvPicPr>
                      <p:nvPr/>
                    </p:nvPicPr>
                    <p:blipFill>
                      <a:blip r:embed="rId5"/>
                      <a:stretch>
                        <a:fillRect/>
                      </a:stretch>
                    </p:blipFill>
                    <p:spPr>
                      <a:xfrm>
                        <a:off x="2240149" y="1948883"/>
                        <a:ext cx="504825" cy="398462"/>
                      </a:xfrm>
                      <a:prstGeom prst="rect">
                        <a:avLst/>
                      </a:prstGeom>
                      <a:noFill/>
                      <a:ln w="9525">
                        <a:noFill/>
                      </a:ln>
                    </p:spPr>
                  </p:pic>
                </p:oleObj>
              </mc:Fallback>
            </mc:AlternateContent>
          </a:graphicData>
        </a:graphic>
      </p:graphicFrame>
      <p:graphicFrame>
        <p:nvGraphicFramePr>
          <p:cNvPr id="4100" name="Object 15"/>
          <p:cNvGraphicFramePr>
            <a:graphicFrameLocks noChangeAspect="1"/>
          </p:cNvGraphicFramePr>
          <p:nvPr/>
        </p:nvGraphicFramePr>
        <p:xfrm>
          <a:off x="2904736" y="1964120"/>
          <a:ext cx="287337" cy="339725"/>
        </p:xfrm>
        <a:graphic>
          <a:graphicData uri="http://schemas.openxmlformats.org/presentationml/2006/ole">
            <mc:AlternateContent xmlns:mc="http://schemas.openxmlformats.org/markup-compatibility/2006">
              <mc:Choice xmlns:v="urn:schemas-microsoft-com:vml" Requires="v">
                <p:oleObj r:id="rId6" imgW="3048000" imgH="3657600" progId="Equation.DSMT4">
                  <p:embed/>
                </p:oleObj>
              </mc:Choice>
              <mc:Fallback>
                <p:oleObj r:id="rId6" imgW="3048000" imgH="3657600" progId="Equation.DSMT4">
                  <p:embed/>
                  <p:pic>
                    <p:nvPicPr>
                      <p:cNvPr id="4100" name="Object 15"/>
                      <p:cNvPicPr>
                        <a:picLocks noChangeAspect="1"/>
                      </p:cNvPicPr>
                      <p:nvPr/>
                    </p:nvPicPr>
                    <p:blipFill>
                      <a:blip r:embed="rId7"/>
                      <a:stretch>
                        <a:fillRect/>
                      </a:stretch>
                    </p:blipFill>
                    <p:spPr>
                      <a:xfrm>
                        <a:off x="2904736" y="1964120"/>
                        <a:ext cx="287337" cy="339725"/>
                      </a:xfrm>
                      <a:prstGeom prst="rect">
                        <a:avLst/>
                      </a:prstGeom>
                      <a:noFill/>
                      <a:ln w="9525">
                        <a:noFill/>
                      </a:ln>
                    </p:spPr>
                  </p:pic>
                </p:oleObj>
              </mc:Fallback>
            </mc:AlternateContent>
          </a:graphicData>
        </a:graphic>
      </p:graphicFrame>
      <p:graphicFrame>
        <p:nvGraphicFramePr>
          <p:cNvPr id="4101" name="Object 17"/>
          <p:cNvGraphicFramePr>
            <a:graphicFrameLocks noChangeAspect="1"/>
          </p:cNvGraphicFramePr>
          <p:nvPr/>
        </p:nvGraphicFramePr>
        <p:xfrm>
          <a:off x="2286514" y="3087252"/>
          <a:ext cx="287338" cy="339725"/>
        </p:xfrm>
        <a:graphic>
          <a:graphicData uri="http://schemas.openxmlformats.org/presentationml/2006/ole">
            <mc:AlternateContent xmlns:mc="http://schemas.openxmlformats.org/markup-compatibility/2006">
              <mc:Choice xmlns:v="urn:schemas-microsoft-com:vml" Requires="v">
                <p:oleObj r:id="rId8" imgW="3048000" imgH="3657600" progId="Equation.DSMT4">
                  <p:embed/>
                </p:oleObj>
              </mc:Choice>
              <mc:Fallback>
                <p:oleObj r:id="rId8" imgW="3048000" imgH="3657600" progId="Equation.DSMT4">
                  <p:embed/>
                  <p:pic>
                    <p:nvPicPr>
                      <p:cNvPr id="4101" name="Object 17"/>
                      <p:cNvPicPr>
                        <a:picLocks noChangeAspect="1"/>
                      </p:cNvPicPr>
                      <p:nvPr/>
                    </p:nvPicPr>
                    <p:blipFill>
                      <a:blip r:embed="rId7"/>
                      <a:stretch>
                        <a:fillRect/>
                      </a:stretch>
                    </p:blipFill>
                    <p:spPr>
                      <a:xfrm>
                        <a:off x="2286514" y="3087252"/>
                        <a:ext cx="287338" cy="339725"/>
                      </a:xfrm>
                      <a:prstGeom prst="rect">
                        <a:avLst/>
                      </a:prstGeom>
                      <a:noFill/>
                      <a:ln w="9525">
                        <a:noFill/>
                      </a:ln>
                    </p:spPr>
                  </p:pic>
                </p:oleObj>
              </mc:Fallback>
            </mc:AlternateContent>
          </a:graphicData>
        </a:graphic>
      </p:graphicFrame>
      <p:graphicFrame>
        <p:nvGraphicFramePr>
          <p:cNvPr id="4102" name="Object 18"/>
          <p:cNvGraphicFramePr>
            <a:graphicFrameLocks noChangeAspect="1"/>
          </p:cNvGraphicFramePr>
          <p:nvPr/>
        </p:nvGraphicFramePr>
        <p:xfrm>
          <a:off x="2286514" y="4168490"/>
          <a:ext cx="287338" cy="339725"/>
        </p:xfrm>
        <a:graphic>
          <a:graphicData uri="http://schemas.openxmlformats.org/presentationml/2006/ole">
            <mc:AlternateContent xmlns:mc="http://schemas.openxmlformats.org/markup-compatibility/2006">
              <mc:Choice xmlns:v="urn:schemas-microsoft-com:vml" Requires="v">
                <p:oleObj r:id="rId9" imgW="3048000" imgH="3657600" progId="Equation.DSMT4">
                  <p:embed/>
                </p:oleObj>
              </mc:Choice>
              <mc:Fallback>
                <p:oleObj r:id="rId9" imgW="3048000" imgH="3657600" progId="Equation.DSMT4">
                  <p:embed/>
                  <p:pic>
                    <p:nvPicPr>
                      <p:cNvPr id="4102" name="Object 18"/>
                      <p:cNvPicPr>
                        <a:picLocks noChangeAspect="1"/>
                      </p:cNvPicPr>
                      <p:nvPr/>
                    </p:nvPicPr>
                    <p:blipFill>
                      <a:blip r:embed="rId7"/>
                      <a:stretch>
                        <a:fillRect/>
                      </a:stretch>
                    </p:blipFill>
                    <p:spPr>
                      <a:xfrm>
                        <a:off x="2286514" y="4168490"/>
                        <a:ext cx="287338" cy="339725"/>
                      </a:xfrm>
                      <a:prstGeom prst="rect">
                        <a:avLst/>
                      </a:prstGeom>
                      <a:noFill/>
                      <a:ln w="9525">
                        <a:noFill/>
                      </a:ln>
                    </p:spPr>
                  </p:pic>
                </p:oleObj>
              </mc:Fallback>
            </mc:AlternateContent>
          </a:graphicData>
        </a:graphic>
      </p:graphicFrame>
      <p:graphicFrame>
        <p:nvGraphicFramePr>
          <p:cNvPr id="4103" name="Object 19"/>
          <p:cNvGraphicFramePr>
            <a:graphicFrameLocks noChangeAspect="1"/>
          </p:cNvGraphicFramePr>
          <p:nvPr/>
        </p:nvGraphicFramePr>
        <p:xfrm>
          <a:off x="2930154" y="4157608"/>
          <a:ext cx="287337" cy="339725"/>
        </p:xfrm>
        <a:graphic>
          <a:graphicData uri="http://schemas.openxmlformats.org/presentationml/2006/ole">
            <mc:AlternateContent xmlns:mc="http://schemas.openxmlformats.org/markup-compatibility/2006">
              <mc:Choice xmlns:v="urn:schemas-microsoft-com:vml" Requires="v">
                <p:oleObj r:id="rId10" imgW="3048000" imgH="3657600" progId="Equation.DSMT4">
                  <p:embed/>
                </p:oleObj>
              </mc:Choice>
              <mc:Fallback>
                <p:oleObj r:id="rId10" imgW="3048000" imgH="3657600" progId="Equation.DSMT4">
                  <p:embed/>
                  <p:pic>
                    <p:nvPicPr>
                      <p:cNvPr id="4103" name="Object 19"/>
                      <p:cNvPicPr>
                        <a:picLocks noChangeAspect="1"/>
                      </p:cNvPicPr>
                      <p:nvPr/>
                    </p:nvPicPr>
                    <p:blipFill>
                      <a:blip r:embed="rId7"/>
                      <a:stretch>
                        <a:fillRect/>
                      </a:stretch>
                    </p:blipFill>
                    <p:spPr>
                      <a:xfrm>
                        <a:off x="2930154" y="4157608"/>
                        <a:ext cx="287337" cy="339725"/>
                      </a:xfrm>
                      <a:prstGeom prst="rect">
                        <a:avLst/>
                      </a:prstGeom>
                      <a:noFill/>
                      <a:ln w="9525">
                        <a:noFill/>
                      </a:ln>
                    </p:spPr>
                  </p:pic>
                </p:oleObj>
              </mc:Fallback>
            </mc:AlternateContent>
          </a:graphicData>
        </a:graphic>
      </p:graphicFrame>
      <p:graphicFrame>
        <p:nvGraphicFramePr>
          <p:cNvPr id="4104" name="Object 20"/>
          <p:cNvGraphicFramePr>
            <a:graphicFrameLocks noChangeAspect="1"/>
          </p:cNvGraphicFramePr>
          <p:nvPr/>
        </p:nvGraphicFramePr>
        <p:xfrm>
          <a:off x="2286515" y="5287334"/>
          <a:ext cx="504825" cy="398463"/>
        </p:xfrm>
        <a:graphic>
          <a:graphicData uri="http://schemas.openxmlformats.org/presentationml/2006/ole">
            <mc:AlternateContent xmlns:mc="http://schemas.openxmlformats.org/markup-compatibility/2006">
              <mc:Choice xmlns:v="urn:schemas-microsoft-com:vml" Requires="v">
                <p:oleObj name="Equation" r:id="rId11" imgW="3657600" imgH="3962400" progId="Equation.3">
                  <p:embed/>
                </p:oleObj>
              </mc:Choice>
              <mc:Fallback>
                <p:oleObj name="Equation" r:id="rId11" imgW="3657600" imgH="3962400" progId="Equation.3">
                  <p:embed/>
                  <p:pic>
                    <p:nvPicPr>
                      <p:cNvPr id="4104" name="Object 20"/>
                      <p:cNvPicPr>
                        <a:picLocks noChangeAspect="1"/>
                      </p:cNvPicPr>
                      <p:nvPr/>
                    </p:nvPicPr>
                    <p:blipFill>
                      <a:blip r:embed="rId5"/>
                      <a:stretch>
                        <a:fillRect/>
                      </a:stretch>
                    </p:blipFill>
                    <p:spPr>
                      <a:xfrm>
                        <a:off x="2286515" y="5287334"/>
                        <a:ext cx="504825" cy="398463"/>
                      </a:xfrm>
                      <a:prstGeom prst="rect">
                        <a:avLst/>
                      </a:prstGeom>
                      <a:noFill/>
                      <a:ln w="9525">
                        <a:noFill/>
                      </a:ln>
                    </p:spPr>
                  </p:pic>
                </p:oleObj>
              </mc:Fallback>
            </mc:AlternateContent>
          </a:graphicData>
        </a:graphic>
      </p:graphicFrame>
      <p:graphicFrame>
        <p:nvGraphicFramePr>
          <p:cNvPr id="4105" name="Object 21"/>
          <p:cNvGraphicFramePr>
            <a:graphicFrameLocks noChangeAspect="1"/>
          </p:cNvGraphicFramePr>
          <p:nvPr/>
        </p:nvGraphicFramePr>
        <p:xfrm>
          <a:off x="3048404" y="5287334"/>
          <a:ext cx="504825" cy="398462"/>
        </p:xfrm>
        <a:graphic>
          <a:graphicData uri="http://schemas.openxmlformats.org/presentationml/2006/ole">
            <mc:AlternateContent xmlns:mc="http://schemas.openxmlformats.org/markup-compatibility/2006">
              <mc:Choice xmlns:v="urn:schemas-microsoft-com:vml" Requires="v">
                <p:oleObj name="Equation" r:id="rId12" imgW="3657600" imgH="3962400" progId="Equation.3">
                  <p:embed/>
                </p:oleObj>
              </mc:Choice>
              <mc:Fallback>
                <p:oleObj name="Equation" r:id="rId12" imgW="3657600" imgH="3962400" progId="Equation.3">
                  <p:embed/>
                  <p:pic>
                    <p:nvPicPr>
                      <p:cNvPr id="4105" name="Object 21"/>
                      <p:cNvPicPr>
                        <a:picLocks noChangeAspect="1"/>
                      </p:cNvPicPr>
                      <p:nvPr/>
                    </p:nvPicPr>
                    <p:blipFill>
                      <a:blip r:embed="rId5"/>
                      <a:stretch>
                        <a:fillRect/>
                      </a:stretch>
                    </p:blipFill>
                    <p:spPr>
                      <a:xfrm>
                        <a:off x="3048404" y="5287334"/>
                        <a:ext cx="504825" cy="398462"/>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4061197597"/>
      </p:ext>
    </p:extLst>
  </p:cSld>
  <p:clrMapOvr>
    <a:masterClrMapping/>
  </p:clrMapOvr>
  <p:transition>
    <p:random/>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2770"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72771"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460</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2130" name="Rectangle 2"/>
          <p:cNvSpPr>
            <a:spLocks noGrp="1" noChangeArrowheads="1"/>
          </p:cNvSpPr>
          <p:nvPr>
            <p:ph type="title" idx="4294967295"/>
            <p:custDataLst>
              <p:tags r:id="rId3"/>
            </p:custDataLst>
          </p:nvPr>
        </p:nvSpPr>
        <p:spPr>
          <a:xfrm>
            <a:off x="2133600" y="762000"/>
            <a:ext cx="7772400" cy="914400"/>
          </a:xfrm>
          <a:solidFill>
            <a:schemeClr val="lt1">
              <a:lumMod val="95000"/>
            </a:schemeClr>
          </a:solidFill>
        </p:spPr>
        <p:txBody>
          <a:bodyPr vert="horz" wrap="square" lIns="91440" tIns="45720" rIns="91440" bIns="45720" numCol="1" anchor="b" anchorCtr="0" compatLnSpc="1">
            <a:noAutofit/>
          </a:bodyPr>
          <a:lstStyle/>
          <a:p>
            <a:pPr indent="176530" fontAlgn="base">
              <a:spcAft>
                <a:spcPct val="0"/>
              </a:spcAft>
              <a:defRPr/>
            </a:pPr>
            <a:r>
              <a:rPr lang="zh-CN" altLang="en-US" sz="4100" b="1" spc="200">
                <a:solidFill>
                  <a:srgbClr val="0070C0"/>
                </a:solidFill>
                <a:effectLst>
                  <a:outerShdw blurRad="38100" dist="38100" dir="2700000" algn="tl">
                    <a:srgbClr val="C0C0C0"/>
                  </a:outerShdw>
                </a:effectLst>
                <a:latin typeface="汉仪旗黑-85S" pitchFamily="18" charset="-122"/>
                <a:ea typeface="汉仪旗黑-85S" pitchFamily="18" charset="-122"/>
                <a:sym typeface="微软雅黑" panose="020B0503020204020204" pitchFamily="34" charset="-122"/>
              </a:rPr>
              <a:t>深度优先搜索</a:t>
            </a:r>
          </a:p>
        </p:txBody>
      </p:sp>
      <p:sp>
        <p:nvSpPr>
          <p:cNvPr id="432131" name="Rectangle 3"/>
          <p:cNvSpPr/>
          <p:nvPr/>
        </p:nvSpPr>
        <p:spPr>
          <a:xfrm>
            <a:off x="2209800" y="1981200"/>
            <a:ext cx="7848600" cy="3600450"/>
          </a:xfrm>
          <a:prstGeom prst="rect">
            <a:avLst/>
          </a:prstGeom>
          <a:solidFill>
            <a:srgbClr val="FFFFCC"/>
          </a:solidFill>
          <a:ln w="9525">
            <a:noFill/>
          </a:ln>
        </p:spPr>
        <p:txBody>
          <a:bodyPr>
            <a:spAutoFit/>
          </a:bodyPr>
          <a:lstStyle/>
          <a:p>
            <a:pPr eaLnBrk="1" hangingPunct="1">
              <a:lnSpc>
                <a:spcPct val="150000"/>
              </a:lnSpc>
              <a:spcBef>
                <a:spcPct val="50000"/>
              </a:spcBef>
              <a:buClr>
                <a:schemeClr val="tx1"/>
              </a:buClr>
              <a:buChar char="•"/>
            </a:pPr>
            <a:r>
              <a:rPr lang="zh-CN" altLang="en-US" sz="2400" dirty="0">
                <a:solidFill>
                  <a:srgbClr val="000000"/>
                </a:solidFill>
                <a:latin typeface="微软雅黑" panose="020B0503020204020204" pitchFamily="34" charset="-122"/>
                <a:ea typeface="微软雅黑" panose="020B0503020204020204" pitchFamily="34" charset="-122"/>
              </a:rPr>
              <a:t>深度优先搜索</a:t>
            </a:r>
            <a:r>
              <a:rPr lang="en-US" altLang="en-US" sz="2400" dirty="0" err="1">
                <a:solidFill>
                  <a:srgbClr val="000000"/>
                </a:solidFill>
                <a:latin typeface="微软雅黑" panose="020B0503020204020204" pitchFamily="34" charset="-122"/>
                <a:ea typeface="微软雅黑" panose="020B0503020204020204" pitchFamily="34" charset="-122"/>
              </a:rPr>
              <a:t>不一定找到最佳解，而且由于深度的限制，可能找不到解</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en-US" sz="2400" dirty="0" err="1">
                <a:solidFill>
                  <a:srgbClr val="000000"/>
                </a:solidFill>
                <a:highlight>
                  <a:srgbClr val="FFFF00"/>
                </a:highlight>
                <a:latin typeface="微软雅黑" panose="020B0503020204020204" pitchFamily="34" charset="-122"/>
                <a:ea typeface="微软雅黑" panose="020B0503020204020204" pitchFamily="34" charset="-122"/>
              </a:rPr>
              <a:t>若不加深度限制，可能沿着一条路线无限制地扩展下去</a:t>
            </a:r>
            <a:r>
              <a:rPr lang="en-US" altLang="en-US" sz="2400" dirty="0" err="1">
                <a:solidFill>
                  <a:srgbClr val="000000"/>
                </a:solidFill>
                <a:latin typeface="微软雅黑" panose="020B0503020204020204" pitchFamily="34" charset="-122"/>
                <a:ea typeface="微软雅黑" panose="020B0503020204020204" pitchFamily="34" charset="-122"/>
              </a:rPr>
              <a:t>，这当然是不允许的</a:t>
            </a:r>
            <a:r>
              <a:rPr lang="en-US" altLang="en-US" sz="2400" dirty="0">
                <a:solidFill>
                  <a:srgbClr val="000000"/>
                </a:solidFill>
                <a:latin typeface="微软雅黑" panose="020B0503020204020204" pitchFamily="34" charset="-122"/>
                <a:ea typeface="微软雅黑" panose="020B0503020204020204" pitchFamily="34" charset="-122"/>
              </a:rPr>
              <a:t>。</a:t>
            </a:r>
          </a:p>
          <a:p>
            <a:pPr eaLnBrk="1" hangingPunct="1">
              <a:lnSpc>
                <a:spcPct val="150000"/>
              </a:lnSpc>
              <a:spcBef>
                <a:spcPct val="50000"/>
              </a:spcBef>
              <a:buClr>
                <a:schemeClr val="tx1"/>
              </a:buClr>
              <a:buChar char="•"/>
            </a:pPr>
            <a:r>
              <a:rPr lang="en-US" altLang="en-US" sz="2400" dirty="0">
                <a:solidFill>
                  <a:srgbClr val="000000"/>
                </a:solidFill>
                <a:latin typeface="微软雅黑" panose="020B0503020204020204" pitchFamily="34" charset="-122"/>
                <a:ea typeface="微软雅黑" panose="020B0503020204020204" pitchFamily="34" charset="-122"/>
              </a:rPr>
              <a:t>为保证找到解，应选择适当的深度界限，或者采取不断加大深度界限的办法，反复搜索，直到找到解。这种改进的方法叫做迭代加深搜索。</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5.3.3  </a:t>
            </a:r>
            <a:r>
              <a:rPr lang="zh-CN" altLang="en-US" sz="3600" b="0" noProof="1">
                <a:solidFill>
                  <a:schemeClr val="lt1"/>
                </a:solidFill>
                <a:latin typeface="微软雅黑" panose="020B0503020204020204" pitchFamily="34" charset="-122"/>
                <a:cs typeface="微软雅黑" panose="020B0503020204020204" pitchFamily="34" charset="-122"/>
              </a:rPr>
              <a:t>深度优先搜索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594309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32130"/>
                                        </p:tgtEl>
                                        <p:attrNameLst>
                                          <p:attrName>style.visibility</p:attrName>
                                        </p:attrNameLst>
                                      </p:cBhvr>
                                      <p:to>
                                        <p:strVal val="visible"/>
                                      </p:to>
                                    </p:set>
                                    <p:anim calcmode="lin" valueType="num">
                                      <p:cBhvr>
                                        <p:cTn id="7" dur="500" fill="hold"/>
                                        <p:tgtEl>
                                          <p:spTgt spid="432130"/>
                                        </p:tgtEl>
                                        <p:attrNameLst>
                                          <p:attrName>ppt_w</p:attrName>
                                        </p:attrNameLst>
                                      </p:cBhvr>
                                      <p:tavLst>
                                        <p:tav tm="0">
                                          <p:val>
                                            <p:fltVal val="0"/>
                                          </p:val>
                                        </p:tav>
                                        <p:tav tm="100000">
                                          <p:val>
                                            <p:strVal val="#ppt_w"/>
                                          </p:val>
                                        </p:tav>
                                      </p:tavLst>
                                    </p:anim>
                                    <p:anim calcmode="lin" valueType="num">
                                      <p:cBhvr>
                                        <p:cTn id="8" dur="500" fill="hold"/>
                                        <p:tgtEl>
                                          <p:spTgt spid="43213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432131">
                                            <p:bg/>
                                          </p:spTgt>
                                        </p:tgtEl>
                                        <p:attrNameLst>
                                          <p:attrName>style.visibility</p:attrName>
                                        </p:attrNameLst>
                                      </p:cBhvr>
                                      <p:to>
                                        <p:strVal val="visible"/>
                                      </p:to>
                                    </p:set>
                                    <p:anim to="" calcmode="lin" valueType="num">
                                      <p:cBhvr>
                                        <p:cTn id="13" dur="1" fill="hold"/>
                                        <p:tgtEl>
                                          <p:spTgt spid="432131">
                                            <p:bg/>
                                          </p:spTgt>
                                        </p:tgtEl>
                                        <p:attrNameLst>
                                          <p:attrName>style.visibility</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432131">
                                            <p:txEl>
                                              <p:pRg st="0" end="0"/>
                                            </p:txEl>
                                          </p:spTgt>
                                        </p:tgtEl>
                                        <p:attrNameLst>
                                          <p:attrName>style.visibility</p:attrName>
                                        </p:attrNameLst>
                                      </p:cBhvr>
                                      <p:to>
                                        <p:strVal val="visible"/>
                                      </p:to>
                                    </p:set>
                                    <p:anim to="" calcmode="lin" valueType="num">
                                      <p:cBhvr>
                                        <p:cTn id="18" dur="1" fill="hold"/>
                                        <p:tgtEl>
                                          <p:spTgt spid="432131">
                                            <p:txEl>
                                              <p:pRg st="0" end="0"/>
                                            </p:txEl>
                                          </p:spTgt>
                                        </p:tgtEl>
                                        <p:attrNameLst>
                                          <p:attrName>style.visibility</p:attrName>
                                        </p:attrNameLst>
                                      </p:cBhvr>
                                    </p:anim>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grpId="0" nodeType="clickEffect">
                                  <p:stCondLst>
                                    <p:cond delay="0"/>
                                  </p:stCondLst>
                                  <p:childTnLst>
                                    <p:set>
                                      <p:cBhvr>
                                        <p:cTn id="22" dur="1" fill="hold">
                                          <p:stCondLst>
                                            <p:cond delay="499"/>
                                          </p:stCondLst>
                                        </p:cTn>
                                        <p:tgtEl>
                                          <p:spTgt spid="432131">
                                            <p:txEl>
                                              <p:pRg st="1" end="1"/>
                                            </p:txEl>
                                          </p:spTgt>
                                        </p:tgtEl>
                                        <p:attrNameLst>
                                          <p:attrName>style.visibility</p:attrName>
                                        </p:attrNameLst>
                                      </p:cBhvr>
                                      <p:to>
                                        <p:strVal val="visible"/>
                                      </p:to>
                                    </p:set>
                                    <p:anim to="" calcmode="lin" valueType="num">
                                      <p:cBhvr>
                                        <p:cTn id="23" dur="1" fill="hold"/>
                                        <p:tgtEl>
                                          <p:spTgt spid="432131">
                                            <p:txEl>
                                              <p:pRg st="1" end="1"/>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0" grpId="0" bldLvl="0" animBg="1"/>
      <p:bldP spid="432131" grpId="0" build="p" animBg="1"/>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4818"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74819"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461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0790" name="Rectangle 2"/>
          <p:cNvSpPr>
            <a:spLocks noGrp="1" noChangeArrowheads="1"/>
          </p:cNvSpPr>
          <p:nvPr>
            <p:ph idx="9"/>
            <p:custDataLst>
              <p:tags r:id="rId3"/>
            </p:custDataLst>
          </p:nvPr>
        </p:nvSpPr>
        <p:spPr>
          <a:xfrm>
            <a:off x="1981201" y="1617663"/>
            <a:ext cx="8435975" cy="4737100"/>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None/>
              <a:defRPr/>
            </a:pP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1)把初始节点S0放入OPEN表；</a:t>
            </a:r>
          </a:p>
          <a:p>
            <a:pPr marL="469900" indent="-469900" fontAlgn="base">
              <a:lnSpc>
                <a:spcPct val="120000"/>
              </a:lnSpc>
              <a:spcBef>
                <a:spcPct val="40000"/>
              </a:spcBef>
              <a:spcAft>
                <a:spcPct val="0"/>
              </a:spcAft>
              <a:buClr>
                <a:schemeClr val="accent2"/>
              </a:buClr>
              <a:buSzTx/>
              <a:buNone/>
              <a:defRPr/>
            </a:pP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(2)</a:t>
            </a: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如果OPEN表为空，则问题无解，失败并退出</a:t>
            </a: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lnSpc>
                <a:spcPct val="120000"/>
              </a:lnSpc>
              <a:spcBef>
                <a:spcPct val="40000"/>
              </a:spcBef>
              <a:spcAft>
                <a:spcPct val="0"/>
              </a:spcAft>
              <a:buClr>
                <a:schemeClr val="accent2"/>
              </a:buClr>
              <a:buSzTx/>
              <a:buNone/>
              <a:defRPr/>
            </a:pP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(3)</a:t>
            </a: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把OPEN表中的第一个节点取出放入CLOSE表中，并按顺序冠以编号n</a:t>
            </a: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lnSpc>
                <a:spcPct val="120000"/>
              </a:lnSpc>
              <a:spcBef>
                <a:spcPct val="40000"/>
              </a:spcBef>
              <a:spcAft>
                <a:spcPct val="0"/>
              </a:spcAft>
              <a:buClr>
                <a:schemeClr val="accent2"/>
              </a:buClr>
              <a:buSzTx/>
              <a:buNone/>
              <a:defRPr/>
            </a:pP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(4)</a:t>
            </a: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考察节点n是否为目标节点。若是，则求得了问题的解，成功并退出</a:t>
            </a: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lnSpc>
                <a:spcPct val="120000"/>
              </a:lnSpc>
              <a:spcBef>
                <a:spcPct val="40000"/>
              </a:spcBef>
              <a:spcAft>
                <a:spcPct val="0"/>
              </a:spcAft>
              <a:buClr>
                <a:schemeClr val="accent2"/>
              </a:buClr>
              <a:buSzTx/>
              <a:buNone/>
              <a:defRPr/>
            </a:pP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(5)</a:t>
            </a: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若节点n不可扩展，则转第</a:t>
            </a: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(2)步；</a:t>
            </a:r>
          </a:p>
          <a:p>
            <a:pPr marL="469900" indent="-469900" fontAlgn="base">
              <a:lnSpc>
                <a:spcPct val="120000"/>
              </a:lnSpc>
              <a:spcBef>
                <a:spcPct val="40000"/>
              </a:spcBef>
              <a:spcAft>
                <a:spcPct val="0"/>
              </a:spcAft>
              <a:buClr>
                <a:schemeClr val="accent2"/>
              </a:buClr>
              <a:buSzTx/>
              <a:buNone/>
              <a:defRPr/>
            </a:pP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(6)</a:t>
            </a: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扩展节点n，将其予节点放到OPEN表的</a:t>
            </a:r>
            <a:r>
              <a:rPr lang="en-US" altLang="zh-CN" sz="2200" spc="150"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首部</a:t>
            </a: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，并为其配置指向父节点的指针，然后转第</a:t>
            </a: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(2)步。</a:t>
            </a:r>
          </a:p>
        </p:txBody>
      </p:sp>
      <p:sp>
        <p:nvSpPr>
          <p:cNvPr id="674821" name="Rectangle 3"/>
          <p:cNvSpPr/>
          <p:nvPr/>
        </p:nvSpPr>
        <p:spPr>
          <a:xfrm>
            <a:off x="2057400" y="990601"/>
            <a:ext cx="7772400" cy="517525"/>
          </a:xfrm>
          <a:prstGeom prst="rect">
            <a:avLst/>
          </a:prstGeom>
          <a:noFill/>
          <a:ln w="9525">
            <a:noFill/>
          </a:ln>
        </p:spPr>
        <p:txBody>
          <a:bodyPr/>
          <a:lstStyle/>
          <a:p>
            <a:pPr marL="342900" indent="-342900">
              <a:spcBef>
                <a:spcPct val="20000"/>
              </a:spcBef>
              <a:buClr>
                <a:srgbClr val="66FFFF"/>
              </a:buClr>
              <a:buFont typeface="Wingdings" panose="05000000000000000000" pitchFamily="2" charset="2"/>
              <a:buChar char="Ø"/>
            </a:pPr>
            <a:r>
              <a:rPr lang="zh-CN" altLang="en-US" sz="2800" dirty="0">
                <a:solidFill>
                  <a:srgbClr val="FF3399"/>
                </a:solidFill>
                <a:latin typeface="微软雅黑" panose="020B0503020204020204" pitchFamily="34" charset="-122"/>
                <a:ea typeface="微软雅黑" panose="020B0503020204020204" pitchFamily="34" charset="-122"/>
              </a:rPr>
              <a:t>基于栈实现的深度优先搜索流程： </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5.3.3  </a:t>
            </a:r>
            <a:r>
              <a:rPr lang="zh-CN" altLang="en-US" sz="3600" b="0" noProof="1">
                <a:solidFill>
                  <a:schemeClr val="lt1"/>
                </a:solidFill>
                <a:latin typeface="微软雅黑" panose="020B0503020204020204" pitchFamily="34" charset="-122"/>
                <a:cs typeface="微软雅黑" panose="020B0503020204020204" pitchFamily="34" charset="-122"/>
              </a:rPr>
              <a:t>深度优先搜索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4280327790"/>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6866"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76867"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462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6868" name="Rectangle 3"/>
          <p:cNvSpPr/>
          <p:nvPr/>
        </p:nvSpPr>
        <p:spPr>
          <a:xfrm>
            <a:off x="2057400" y="990601"/>
            <a:ext cx="7772400" cy="517525"/>
          </a:xfrm>
          <a:prstGeom prst="rect">
            <a:avLst/>
          </a:prstGeom>
          <a:noFill/>
          <a:ln w="9525">
            <a:noFill/>
          </a:ln>
        </p:spPr>
        <p:txBody>
          <a:bodyPr/>
          <a:lstStyle/>
          <a:p>
            <a:pPr marL="342900" indent="-342900">
              <a:spcBef>
                <a:spcPct val="20000"/>
              </a:spcBef>
              <a:buClr>
                <a:srgbClr val="66FFFF"/>
              </a:buClr>
              <a:buFont typeface="Wingdings" panose="05000000000000000000" pitchFamily="2" charset="2"/>
              <a:buChar char="Ø"/>
            </a:pPr>
            <a:r>
              <a:rPr lang="zh-CN" altLang="en-US" sz="2800" dirty="0">
                <a:solidFill>
                  <a:srgbClr val="FF3399"/>
                </a:solidFill>
                <a:latin typeface="微软雅黑" panose="020B0503020204020204" pitchFamily="34" charset="-122"/>
                <a:ea typeface="微软雅黑" panose="020B0503020204020204" pitchFamily="34" charset="-122"/>
              </a:rPr>
              <a:t>基于栈实现的深度优先搜索流程： </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5.3.3  </a:t>
            </a:r>
            <a:r>
              <a:rPr lang="zh-CN" altLang="en-US" sz="3600" b="0" noProof="1">
                <a:solidFill>
                  <a:schemeClr val="lt1"/>
                </a:solidFill>
                <a:latin typeface="微软雅黑" panose="020B0503020204020204" pitchFamily="34" charset="-122"/>
                <a:cs typeface="微软雅黑" panose="020B0503020204020204" pitchFamily="34" charset="-122"/>
              </a:rPr>
              <a:t>深度优先搜索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pic>
        <p:nvPicPr>
          <p:cNvPr id="676870" name="图片 1"/>
          <p:cNvPicPr>
            <a:picLocks noChangeAspect="1"/>
          </p:cNvPicPr>
          <p:nvPr/>
        </p:nvPicPr>
        <p:blipFill>
          <a:blip r:embed="rId7"/>
          <a:stretch>
            <a:fillRect/>
          </a:stretch>
        </p:blipFill>
        <p:spPr>
          <a:xfrm>
            <a:off x="2351088" y="1573214"/>
            <a:ext cx="6729412" cy="5214937"/>
          </a:xfrm>
          <a:prstGeom prst="rect">
            <a:avLst/>
          </a:prstGeom>
          <a:noFill/>
          <a:ln w="9525">
            <a:noFill/>
          </a:ln>
        </p:spPr>
      </p:pic>
    </p:spTree>
    <p:custDataLst>
      <p:tags r:id="rId1"/>
    </p:custDataLst>
    <p:extLst>
      <p:ext uri="{BB962C8B-B14F-4D97-AF65-F5344CB8AC3E}">
        <p14:creationId xmlns:p14="http://schemas.microsoft.com/office/powerpoint/2010/main" val="397404933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8914" name="图片 1"/>
          <p:cNvPicPr>
            <a:picLocks noChangeAspect="1"/>
          </p:cNvPicPr>
          <p:nvPr/>
        </p:nvPicPr>
        <p:blipFill>
          <a:blip r:embed="rId7"/>
          <a:stretch>
            <a:fillRect/>
          </a:stretch>
        </p:blipFill>
        <p:spPr>
          <a:xfrm>
            <a:off x="2206626" y="717550"/>
            <a:ext cx="7523163" cy="2967038"/>
          </a:xfrm>
          <a:prstGeom prst="rect">
            <a:avLst/>
          </a:prstGeom>
          <a:noFill/>
          <a:ln w="9525">
            <a:noFill/>
          </a:ln>
        </p:spPr>
      </p:pic>
      <p:grpSp>
        <p:nvGrpSpPr>
          <p:cNvPr id="678915" name="组合 7"/>
          <p:cNvGrpSpPr/>
          <p:nvPr/>
        </p:nvGrpSpPr>
        <p:grpSpPr>
          <a:xfrm>
            <a:off x="9652000" y="5397500"/>
            <a:ext cx="1042988"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21686" y="5948859"/>
              <a:ext cx="637031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78916"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463</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5.3.3  </a:t>
            </a:r>
            <a:r>
              <a:rPr lang="zh-CN" altLang="en-US" sz="3600" b="0" noProof="1">
                <a:solidFill>
                  <a:schemeClr val="lt1"/>
                </a:solidFill>
                <a:latin typeface="微软雅黑" panose="020B0503020204020204" pitchFamily="34" charset="-122"/>
                <a:cs typeface="微软雅黑" panose="020B0503020204020204" pitchFamily="34" charset="-122"/>
              </a:rPr>
              <a:t>深度优先搜索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
        <p:nvSpPr>
          <p:cNvPr id="4" name="椭圆 3"/>
          <p:cNvSpPr/>
          <p:nvPr/>
        </p:nvSpPr>
        <p:spPr>
          <a:xfrm>
            <a:off x="5608639" y="958851"/>
            <a:ext cx="360363" cy="36036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p>
        </p:txBody>
      </p:sp>
      <p:sp>
        <p:nvSpPr>
          <p:cNvPr id="12" name="椭圆 11"/>
          <p:cNvSpPr/>
          <p:nvPr/>
        </p:nvSpPr>
        <p:spPr>
          <a:xfrm>
            <a:off x="4440238" y="3227388"/>
            <a:ext cx="431800" cy="47625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p>
        </p:txBody>
      </p:sp>
      <p:sp>
        <p:nvSpPr>
          <p:cNvPr id="13" name="椭圆 12"/>
          <p:cNvSpPr/>
          <p:nvPr/>
        </p:nvSpPr>
        <p:spPr>
          <a:xfrm>
            <a:off x="8832850" y="3208338"/>
            <a:ext cx="431800" cy="47625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p>
        </p:txBody>
      </p:sp>
      <p:graphicFrame>
        <p:nvGraphicFramePr>
          <p:cNvPr id="5" name="表格 4"/>
          <p:cNvGraphicFramePr>
            <a:graphicFrameLocks noGrp="1"/>
          </p:cNvGraphicFramePr>
          <p:nvPr/>
        </p:nvGraphicFramePr>
        <p:xfrm>
          <a:off x="2090738" y="3762376"/>
          <a:ext cx="7791450" cy="396875"/>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6875">
                <a:tc>
                  <a:txBody>
                    <a:bodyPr/>
                    <a:lstStyle/>
                    <a:p>
                      <a:r>
                        <a:rPr lang="en-US" altLang="zh-CN" sz="2000" dirty="0"/>
                        <a:t>OPEN=[A]</a:t>
                      </a:r>
                      <a:endParaRPr lang="zh-CN" altLang="en-US" sz="2000" dirty="0"/>
                    </a:p>
                  </a:txBody>
                  <a:tcPr marL="91433" marR="91433" marT="45793" marB="45793"/>
                </a:tc>
                <a:tc>
                  <a:txBody>
                    <a:bodyPr/>
                    <a:lstStyle/>
                    <a:p>
                      <a:r>
                        <a:rPr lang="en-US" altLang="zh-CN" sz="2000" dirty="0"/>
                        <a:t>CLOSED=[]</a:t>
                      </a:r>
                      <a:endParaRPr lang="zh-CN" altLang="en-US" sz="2000" dirty="0"/>
                    </a:p>
                  </a:txBody>
                  <a:tcPr marL="91433" marR="91433" marT="45793" marB="45793"/>
                </a:tc>
                <a:extLst>
                  <a:ext uri="{0D108BD9-81ED-4DB2-BD59-A6C34878D82A}">
                    <a16:rowId xmlns:a16="http://schemas.microsoft.com/office/drawing/2014/main" val="10000"/>
                  </a:ext>
                </a:extLst>
              </a:tr>
            </a:tbl>
          </a:graphicData>
        </a:graphic>
      </p:graphicFrame>
      <p:graphicFrame>
        <p:nvGraphicFramePr>
          <p:cNvPr id="15" name="表格 14"/>
          <p:cNvGraphicFramePr>
            <a:graphicFrameLocks noGrp="1"/>
          </p:cNvGraphicFramePr>
          <p:nvPr/>
        </p:nvGraphicFramePr>
        <p:xfrm>
          <a:off x="2081213" y="4152901"/>
          <a:ext cx="7793038" cy="396875"/>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6875">
                <a:tc>
                  <a:txBody>
                    <a:bodyPr/>
                    <a:lstStyle/>
                    <a:p>
                      <a:r>
                        <a:rPr lang="en-US" altLang="zh-CN" sz="2000" dirty="0"/>
                        <a:t>OPEN=[B,C]</a:t>
                      </a:r>
                      <a:endParaRPr lang="zh-CN" altLang="en-US" sz="2000" dirty="0"/>
                    </a:p>
                  </a:txBody>
                  <a:tcPr marL="91452" marR="91452" marT="45793" marB="45793"/>
                </a:tc>
                <a:tc>
                  <a:txBody>
                    <a:bodyPr/>
                    <a:lstStyle/>
                    <a:p>
                      <a:r>
                        <a:rPr lang="en-US" altLang="zh-CN" sz="2000" dirty="0"/>
                        <a:t>CLOSED=[A]</a:t>
                      </a:r>
                      <a:endParaRPr lang="zh-CN" altLang="en-US" sz="2000" dirty="0"/>
                    </a:p>
                  </a:txBody>
                  <a:tcPr marL="91452" marR="91452" marT="45793" marB="45793"/>
                </a:tc>
                <a:extLst>
                  <a:ext uri="{0D108BD9-81ED-4DB2-BD59-A6C34878D82A}">
                    <a16:rowId xmlns:a16="http://schemas.microsoft.com/office/drawing/2014/main" val="10000"/>
                  </a:ext>
                </a:extLst>
              </a:tr>
            </a:tbl>
          </a:graphicData>
        </a:graphic>
      </p:graphicFrame>
      <p:graphicFrame>
        <p:nvGraphicFramePr>
          <p:cNvPr id="16" name="表格 15"/>
          <p:cNvGraphicFramePr>
            <a:graphicFrameLocks noGrp="1"/>
          </p:cNvGraphicFramePr>
          <p:nvPr/>
        </p:nvGraphicFramePr>
        <p:xfrm>
          <a:off x="2081213" y="4511676"/>
          <a:ext cx="7793038" cy="396875"/>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6875">
                <a:tc>
                  <a:txBody>
                    <a:bodyPr/>
                    <a:lstStyle/>
                    <a:p>
                      <a:r>
                        <a:rPr lang="en-US" altLang="zh-CN" sz="2000" dirty="0"/>
                        <a:t>OPEN=[D,E,C]</a:t>
                      </a:r>
                      <a:endParaRPr lang="zh-CN" altLang="en-US" sz="2000" dirty="0"/>
                    </a:p>
                  </a:txBody>
                  <a:tcPr marL="91452" marR="91452" marT="45793" marB="45793"/>
                </a:tc>
                <a:tc>
                  <a:txBody>
                    <a:bodyPr/>
                    <a:lstStyle/>
                    <a:p>
                      <a:r>
                        <a:rPr lang="en-US" altLang="zh-CN" sz="2000" dirty="0"/>
                        <a:t>CLOSED=[B,A]</a:t>
                      </a:r>
                      <a:endParaRPr lang="zh-CN" altLang="en-US" sz="2000" dirty="0"/>
                    </a:p>
                  </a:txBody>
                  <a:tcPr marL="91452" marR="91452" marT="45793" marB="45793"/>
                </a:tc>
                <a:extLst>
                  <a:ext uri="{0D108BD9-81ED-4DB2-BD59-A6C34878D82A}">
                    <a16:rowId xmlns:a16="http://schemas.microsoft.com/office/drawing/2014/main" val="10000"/>
                  </a:ext>
                </a:extLst>
              </a:tr>
            </a:tbl>
          </a:graphicData>
        </a:graphic>
      </p:graphicFrame>
      <p:graphicFrame>
        <p:nvGraphicFramePr>
          <p:cNvPr id="17" name="表格 16"/>
          <p:cNvGraphicFramePr>
            <a:graphicFrameLocks noGrp="1"/>
          </p:cNvGraphicFramePr>
          <p:nvPr/>
        </p:nvGraphicFramePr>
        <p:xfrm>
          <a:off x="2081213" y="4906964"/>
          <a:ext cx="7793038" cy="396875"/>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6875">
                <a:tc>
                  <a:txBody>
                    <a:bodyPr/>
                    <a:lstStyle/>
                    <a:p>
                      <a:r>
                        <a:rPr lang="en-US" altLang="zh-CN" sz="2000" dirty="0"/>
                        <a:t>OPEN=[I,J,E,C]</a:t>
                      </a:r>
                      <a:endParaRPr lang="zh-CN" altLang="en-US" sz="2000" dirty="0"/>
                    </a:p>
                  </a:txBody>
                  <a:tcPr marL="91452" marR="91452" marT="45793" marB="45793"/>
                </a:tc>
                <a:tc>
                  <a:txBody>
                    <a:bodyPr/>
                    <a:lstStyle/>
                    <a:p>
                      <a:r>
                        <a:rPr lang="en-US" altLang="zh-CN" sz="2000" dirty="0"/>
                        <a:t>CLOSED=[D,B,A]</a:t>
                      </a:r>
                      <a:endParaRPr lang="zh-CN" altLang="en-US" sz="2000" dirty="0"/>
                    </a:p>
                  </a:txBody>
                  <a:tcPr marL="91452" marR="91452" marT="45793" marB="45793"/>
                </a:tc>
                <a:extLst>
                  <a:ext uri="{0D108BD9-81ED-4DB2-BD59-A6C34878D82A}">
                    <a16:rowId xmlns:a16="http://schemas.microsoft.com/office/drawing/2014/main" val="10000"/>
                  </a:ext>
                </a:extLst>
              </a:tr>
            </a:tbl>
          </a:graphicData>
        </a:graphic>
      </p:graphicFrame>
      <p:graphicFrame>
        <p:nvGraphicFramePr>
          <p:cNvPr id="18" name="表格 17"/>
          <p:cNvGraphicFramePr>
            <a:graphicFrameLocks noGrp="1"/>
          </p:cNvGraphicFramePr>
          <p:nvPr/>
        </p:nvGraphicFramePr>
        <p:xfrm>
          <a:off x="2081213" y="5286375"/>
          <a:ext cx="7793038" cy="396020"/>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5288">
                <a:tc>
                  <a:txBody>
                    <a:bodyPr/>
                    <a:lstStyle/>
                    <a:p>
                      <a:r>
                        <a:rPr lang="en-US" altLang="zh-CN" sz="2000" dirty="0"/>
                        <a:t>OPEN=[J,E,C]</a:t>
                      </a:r>
                      <a:endParaRPr lang="zh-CN" altLang="en-US" sz="2000" dirty="0"/>
                    </a:p>
                  </a:txBody>
                  <a:tcPr marL="91452" marR="91452" marT="45610" marB="45610"/>
                </a:tc>
                <a:tc>
                  <a:txBody>
                    <a:bodyPr/>
                    <a:lstStyle/>
                    <a:p>
                      <a:r>
                        <a:rPr lang="en-US" altLang="zh-CN" sz="2000" dirty="0"/>
                        <a:t>CLOSED=[I,D,B,A]</a:t>
                      </a:r>
                      <a:endParaRPr lang="zh-CN" altLang="en-US" sz="2000" dirty="0"/>
                    </a:p>
                  </a:txBody>
                  <a:tcPr marL="91452" marR="91452" marT="45610" marB="45610"/>
                </a:tc>
                <a:extLst>
                  <a:ext uri="{0D108BD9-81ED-4DB2-BD59-A6C34878D82A}">
                    <a16:rowId xmlns:a16="http://schemas.microsoft.com/office/drawing/2014/main" val="10000"/>
                  </a:ext>
                </a:extLst>
              </a:tr>
            </a:tbl>
          </a:graphicData>
        </a:graphic>
      </p:graphicFrame>
      <p:graphicFrame>
        <p:nvGraphicFramePr>
          <p:cNvPr id="19" name="表格 18"/>
          <p:cNvGraphicFramePr>
            <a:graphicFrameLocks noGrp="1"/>
          </p:cNvGraphicFramePr>
          <p:nvPr/>
        </p:nvGraphicFramePr>
        <p:xfrm>
          <a:off x="2081213" y="5640389"/>
          <a:ext cx="7793038" cy="396875"/>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6875">
                <a:tc>
                  <a:txBody>
                    <a:bodyPr/>
                    <a:lstStyle/>
                    <a:p>
                      <a:r>
                        <a:rPr lang="en-US" altLang="zh-CN" sz="2000" dirty="0"/>
                        <a:t>OPEN=[E,C]</a:t>
                      </a:r>
                      <a:endParaRPr lang="zh-CN" altLang="en-US" sz="2000" dirty="0"/>
                    </a:p>
                  </a:txBody>
                  <a:tcPr marL="91452" marR="91452" marT="45793" marB="45793"/>
                </a:tc>
                <a:tc>
                  <a:txBody>
                    <a:bodyPr/>
                    <a:lstStyle/>
                    <a:p>
                      <a:r>
                        <a:rPr lang="en-US" altLang="zh-CN" sz="2000" dirty="0"/>
                        <a:t>CLOSED=[J,I,D,B,A]</a:t>
                      </a:r>
                      <a:endParaRPr lang="zh-CN" altLang="en-US" sz="2000" dirty="0"/>
                    </a:p>
                  </a:txBody>
                  <a:tcPr marL="91452" marR="91452" marT="45793" marB="45793"/>
                </a:tc>
                <a:extLst>
                  <a:ext uri="{0D108BD9-81ED-4DB2-BD59-A6C34878D82A}">
                    <a16:rowId xmlns:a16="http://schemas.microsoft.com/office/drawing/2014/main" val="10000"/>
                  </a:ext>
                </a:extLst>
              </a:tr>
            </a:tbl>
          </a:graphicData>
        </a:graphic>
      </p:graphicFrame>
      <p:graphicFrame>
        <p:nvGraphicFramePr>
          <p:cNvPr id="20" name="表格 19"/>
          <p:cNvGraphicFramePr>
            <a:graphicFrameLocks noGrp="1"/>
          </p:cNvGraphicFramePr>
          <p:nvPr/>
        </p:nvGraphicFramePr>
        <p:xfrm>
          <a:off x="2081214" y="6327775"/>
          <a:ext cx="7793037" cy="387350"/>
        </p:xfrm>
        <a:graphic>
          <a:graphicData uri="http://schemas.openxmlformats.org/drawingml/2006/table">
            <a:tbl>
              <a:tblPr firstRow="1" bandRow="1">
                <a:tableStyleId>{5C22544A-7EE6-4342-B048-85BDC9FD1C3A}</a:tableStyleId>
              </a:tblPr>
              <a:tblGrid>
                <a:gridCol w="7793037">
                  <a:extLst>
                    <a:ext uri="{9D8B030D-6E8A-4147-A177-3AD203B41FA5}">
                      <a16:colId xmlns:a16="http://schemas.microsoft.com/office/drawing/2014/main" val="20000"/>
                    </a:ext>
                  </a:extLst>
                </a:gridCol>
              </a:tblGrid>
              <a:tr h="387350">
                <a:tc>
                  <a:txBody>
                    <a:bodyPr/>
                    <a:lstStyle/>
                    <a:p>
                      <a:r>
                        <a:rPr lang="en-US" altLang="zh-CN" sz="1800" dirty="0"/>
                        <a:t>…….</a:t>
                      </a:r>
                      <a:r>
                        <a:rPr lang="zh-CN" altLang="en-US" sz="1800" dirty="0"/>
                        <a:t>直到</a:t>
                      </a:r>
                      <a:r>
                        <a:rPr lang="en-US" altLang="zh-CN" sz="1800" dirty="0"/>
                        <a:t>G1</a:t>
                      </a:r>
                      <a:r>
                        <a:rPr lang="zh-CN" altLang="en-US" sz="1800" dirty="0"/>
                        <a:t>出现在</a:t>
                      </a:r>
                      <a:r>
                        <a:rPr lang="en-US" altLang="zh-CN" sz="1800" dirty="0"/>
                        <a:t>OPEN</a:t>
                      </a:r>
                      <a:r>
                        <a:rPr lang="zh-CN" altLang="en-US" sz="1800" dirty="0"/>
                        <a:t>表的最左端</a:t>
                      </a:r>
                      <a:r>
                        <a:rPr lang="en-US" altLang="zh-CN" sz="1800" dirty="0"/>
                        <a:t>,</a:t>
                      </a:r>
                      <a:r>
                        <a:rPr lang="zh-CN" altLang="en-US" sz="1800" dirty="0"/>
                        <a:t>将</a:t>
                      </a:r>
                      <a:r>
                        <a:rPr lang="en-US" altLang="zh-CN" sz="1800" dirty="0"/>
                        <a:t>G1</a:t>
                      </a:r>
                      <a:r>
                        <a:rPr lang="zh-CN" altLang="en-US" sz="1800" dirty="0"/>
                        <a:t>移到</a:t>
                      </a:r>
                      <a:r>
                        <a:rPr lang="en-US" altLang="zh-CN" sz="1800" dirty="0"/>
                        <a:t>CLOSED</a:t>
                      </a:r>
                      <a:r>
                        <a:rPr lang="zh-CN" altLang="en-US" sz="1800" dirty="0"/>
                        <a:t>表，找到解。</a:t>
                      </a:r>
                    </a:p>
                  </a:txBody>
                  <a:tcPr marL="91452" marR="91452" marT="45782" marB="45782"/>
                </a:tc>
                <a:extLst>
                  <a:ext uri="{0D108BD9-81ED-4DB2-BD59-A6C34878D82A}">
                    <a16:rowId xmlns:a16="http://schemas.microsoft.com/office/drawing/2014/main" val="10000"/>
                  </a:ext>
                </a:extLst>
              </a:tr>
            </a:tbl>
          </a:graphicData>
        </a:graphic>
      </p:graphicFrame>
      <p:graphicFrame>
        <p:nvGraphicFramePr>
          <p:cNvPr id="21" name="表格 20"/>
          <p:cNvGraphicFramePr>
            <a:graphicFrameLocks noGrp="1"/>
          </p:cNvGraphicFramePr>
          <p:nvPr/>
        </p:nvGraphicFramePr>
        <p:xfrm>
          <a:off x="2090738" y="5965826"/>
          <a:ext cx="7791450" cy="396875"/>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6875">
                <a:tc>
                  <a:txBody>
                    <a:bodyPr/>
                    <a:lstStyle/>
                    <a:p>
                      <a:r>
                        <a:rPr lang="en-US" altLang="zh-CN" sz="2000" dirty="0"/>
                        <a:t>OPEN=[G1,K,C]</a:t>
                      </a:r>
                      <a:endParaRPr lang="zh-CN" altLang="en-US" sz="2000" dirty="0"/>
                    </a:p>
                  </a:txBody>
                  <a:tcPr marL="91433" marR="91433" marT="45793" marB="45793"/>
                </a:tc>
                <a:tc>
                  <a:txBody>
                    <a:bodyPr/>
                    <a:lstStyle/>
                    <a:p>
                      <a:r>
                        <a:rPr lang="en-US" altLang="zh-CN" sz="2000" dirty="0"/>
                        <a:t>CLOSED=[E,J,I,D,B,A]</a:t>
                      </a:r>
                      <a:endParaRPr lang="zh-CN" altLang="en-US" sz="2000" dirty="0"/>
                    </a:p>
                  </a:txBody>
                  <a:tcPr marL="91433" marR="91433" marT="45793" marB="45793"/>
                </a:tc>
                <a:extLst>
                  <a:ext uri="{0D108BD9-81ED-4DB2-BD59-A6C34878D82A}">
                    <a16:rowId xmlns:a16="http://schemas.microsoft.com/office/drawing/2014/main" val="10000"/>
                  </a:ext>
                </a:extLst>
              </a:tr>
            </a:tbl>
          </a:graphicData>
        </a:graphic>
      </p:graphicFrame>
      <p:sp>
        <p:nvSpPr>
          <p:cNvPr id="2" name="矩形 1"/>
          <p:cNvSpPr/>
          <p:nvPr/>
        </p:nvSpPr>
        <p:spPr>
          <a:xfrm>
            <a:off x="2183143" y="1350554"/>
            <a:ext cx="1422184"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先进后出</a:t>
            </a:r>
          </a:p>
        </p:txBody>
      </p:sp>
    </p:spTree>
    <p:custDataLst>
      <p:tags r:id="rId1"/>
    </p:custDataLst>
    <p:extLst>
      <p:ext uri="{BB962C8B-B14F-4D97-AF65-F5344CB8AC3E}">
        <p14:creationId xmlns:p14="http://schemas.microsoft.com/office/powerpoint/2010/main" val="655990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2"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0962"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80963"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464</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6226" name="Rectangle 2"/>
          <p:cNvSpPr>
            <a:spLocks noGrp="1" noChangeArrowheads="1"/>
          </p:cNvSpPr>
          <p:nvPr>
            <p:ph idx="9"/>
            <p:custDataLst>
              <p:tags r:id="rId3"/>
            </p:custDataLst>
          </p:nvPr>
        </p:nvSpPr>
        <p:spPr>
          <a:xfrm>
            <a:off x="1810544" y="479425"/>
            <a:ext cx="8610600" cy="2228850"/>
          </a:xfrm>
          <a:solidFill>
            <a:srgbClr val="FFFF99"/>
          </a:solidFill>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8"/>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indent="-342900">
              <a:lnSpc>
                <a:spcPct val="100000"/>
              </a:lnSpc>
              <a:spcBef>
                <a:spcPct val="20000"/>
              </a:spcBef>
              <a:buSzPct val="60000"/>
              <a:buFont typeface="Wingdings" panose="05000000000000000000" pitchFamily="2" charset="2"/>
              <a:buChar char="n"/>
              <a:defRPr/>
            </a:pPr>
            <a:r>
              <a:rPr lang="zh-CN" altLang="en-US" sz="2400" spc="150" dirty="0">
                <a:solidFill>
                  <a:schemeClr val="dk1"/>
                </a:solidFill>
                <a:latin typeface="微软雅黑" panose="020B0503020204020204" pitchFamily="34" charset="-122"/>
                <a:cs typeface="微软雅黑" panose="020B0503020204020204" pitchFamily="34" charset="-122"/>
                <a:sym typeface="+mn-ea"/>
              </a:rPr>
              <a:t>初始节点放到栈中，栈指针指向栈的最上边的元素。</a:t>
            </a:r>
          </a:p>
          <a:p>
            <a:pPr marL="342900" indent="-342900">
              <a:lnSpc>
                <a:spcPct val="100000"/>
              </a:lnSpc>
              <a:spcBef>
                <a:spcPct val="20000"/>
              </a:spcBef>
              <a:buSzPct val="60000"/>
              <a:buFont typeface="Wingdings" panose="05000000000000000000" pitchFamily="2" charset="2"/>
              <a:buChar char="n"/>
              <a:defRPr/>
            </a:pPr>
            <a:r>
              <a:rPr lang="zh-CN" altLang="en-US" sz="2400" spc="150" dirty="0">
                <a:solidFill>
                  <a:schemeClr val="dk1"/>
                </a:solidFill>
                <a:latin typeface="微软雅黑" panose="020B0503020204020204" pitchFamily="34" charset="-122"/>
                <a:cs typeface="微软雅黑" panose="020B0503020204020204" pitchFamily="34" charset="-122"/>
                <a:sym typeface="+mn-ea"/>
              </a:rPr>
              <a:t>为了对该节点进行检测，需要从栈中弹出该节点，如果是目标，该算法结束，否则把其子节点以任何顺序压入栈中。该过程直到栈变成为空。</a:t>
            </a:r>
          </a:p>
          <a:p>
            <a:pPr marL="342900" indent="-342900">
              <a:lnSpc>
                <a:spcPct val="100000"/>
              </a:lnSpc>
              <a:spcBef>
                <a:spcPct val="20000"/>
              </a:spcBef>
              <a:buSzPct val="60000"/>
              <a:buFont typeface="Wingdings" panose="05000000000000000000" pitchFamily="2" charset="2"/>
              <a:buChar char="n"/>
              <a:defRPr/>
            </a:pPr>
            <a:r>
              <a:rPr lang="zh-CN" altLang="en-US" sz="2400" spc="150" dirty="0">
                <a:solidFill>
                  <a:schemeClr val="dk1"/>
                </a:solidFill>
                <a:latin typeface="微软雅黑" panose="020B0503020204020204" pitchFamily="34" charset="-122"/>
                <a:cs typeface="微软雅黑" panose="020B0503020204020204" pitchFamily="34" charset="-122"/>
                <a:sym typeface="+mn-ea"/>
              </a:rPr>
              <a:t>遍历一棵树的过程（下图）。 </a:t>
            </a:r>
          </a:p>
        </p:txBody>
      </p:sp>
      <p:pic>
        <p:nvPicPr>
          <p:cNvPr id="680965" name="Picture 3" descr="3"/>
          <p:cNvPicPr>
            <a:picLocks noChangeAspect="1"/>
          </p:cNvPicPr>
          <p:nvPr/>
        </p:nvPicPr>
        <p:blipFill>
          <a:blip r:embed="rId9"/>
          <a:stretch>
            <a:fillRect/>
          </a:stretch>
        </p:blipFill>
        <p:spPr>
          <a:xfrm>
            <a:off x="2927350" y="2708275"/>
            <a:ext cx="6985000" cy="3924300"/>
          </a:xfrm>
          <a:prstGeom prst="rect">
            <a:avLst/>
          </a:prstGeom>
          <a:noFill/>
          <a:ln w="9525">
            <a:noFill/>
          </a:ln>
        </p:spPr>
      </p:pic>
    </p:spTree>
    <p:custDataLst>
      <p:tags r:id="rId1"/>
    </p:custDataLst>
    <p:extLst>
      <p:ext uri="{BB962C8B-B14F-4D97-AF65-F5344CB8AC3E}">
        <p14:creationId xmlns:p14="http://schemas.microsoft.com/office/powerpoint/2010/main" val="17874156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3010"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83011"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465</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5122" name="Rectangle 2"/>
          <p:cNvSpPr>
            <a:spLocks noGrp="1" noChangeArrowheads="1"/>
          </p:cNvSpPr>
          <p:nvPr>
            <p:ph idx="9"/>
          </p:nvPr>
        </p:nvSpPr>
        <p:spPr>
          <a:xfrm>
            <a:off x="1739900" y="996950"/>
            <a:ext cx="8548688" cy="1841500"/>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6"/>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indent="-342900">
              <a:lnSpc>
                <a:spcPct val="100000"/>
              </a:lnSpc>
              <a:spcBef>
                <a:spcPct val="20000"/>
              </a:spcBef>
              <a:buSzPct val="60000"/>
              <a:buNone/>
              <a:defRPr/>
            </a:pPr>
            <a:r>
              <a:rPr lang="zh-CN" altLang="en-US" sz="2200" spc="150">
                <a:solidFill>
                  <a:srgbClr val="0000FF"/>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例：卒子穿阵问题 </a:t>
            </a:r>
          </a:p>
          <a:p>
            <a:pPr marL="342900" indent="-342900">
              <a:lnSpc>
                <a:spcPct val="100000"/>
              </a:lnSpc>
              <a:spcBef>
                <a:spcPct val="20000"/>
              </a:spcBef>
              <a:buSzPct val="60000"/>
              <a:buNone/>
              <a:defRPr/>
            </a:pPr>
            <a:r>
              <a:rPr lang="en-US" altLang="zh-CN" sz="2200" spc="150">
                <a:solidFill>
                  <a:srgbClr val="0000FF"/>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          </a:t>
            </a:r>
            <a:r>
              <a:rPr lang="zh-CN" altLang="en-US" sz="2200" spc="150">
                <a:solidFill>
                  <a:srgbClr val="0000FF"/>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一卒子从顶部通过图所示的列阵到达底部。要求卒子行进中不可进入到代表敌兵驻守的区域内（标注</a:t>
            </a:r>
            <a:r>
              <a:rPr lang="en-US" altLang="zh-CN" sz="2200" spc="150">
                <a:solidFill>
                  <a:srgbClr val="0000FF"/>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1</a:t>
            </a:r>
            <a:r>
              <a:rPr lang="zh-CN" altLang="en-US" sz="2200" spc="150">
                <a:solidFill>
                  <a:srgbClr val="0000FF"/>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），并不准后退。假定限制值为5。请画出按照深度优先搜索策略所产生的搜索</a:t>
            </a:r>
            <a:r>
              <a:rPr lang="zh-CN" altLang="en-US" sz="2200">
                <a:solidFill>
                  <a:srgbClr val="0000FF"/>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树。</a:t>
            </a:r>
            <a:r>
              <a:rPr lang="zh-CN" altLang="en-US" sz="2200" spc="150">
                <a:solidFill>
                  <a:srgbClr val="0000FF"/>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 </a:t>
            </a:r>
          </a:p>
        </p:txBody>
      </p:sp>
      <p:pic>
        <p:nvPicPr>
          <p:cNvPr id="683013" name="Picture 4"/>
          <p:cNvPicPr>
            <a:picLocks noChangeAspect="1"/>
          </p:cNvPicPr>
          <p:nvPr/>
        </p:nvPicPr>
        <p:blipFill>
          <a:blip r:embed="rId7"/>
          <a:stretch>
            <a:fillRect/>
          </a:stretch>
        </p:blipFill>
        <p:spPr>
          <a:xfrm>
            <a:off x="3071178" y="3212783"/>
            <a:ext cx="6223000" cy="2571750"/>
          </a:xfrm>
          <a:prstGeom prst="rect">
            <a:avLst/>
          </a:prstGeom>
          <a:noFill/>
          <a:ln w="9525">
            <a:noFill/>
          </a:ln>
        </p:spPr>
      </p:pic>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5.3.3  </a:t>
            </a:r>
            <a:r>
              <a:rPr lang="zh-CN" altLang="en-US" sz="3600" b="0" noProof="1">
                <a:solidFill>
                  <a:schemeClr val="lt1"/>
                </a:solidFill>
                <a:latin typeface="微软雅黑" panose="020B0503020204020204" pitchFamily="34" charset="-122"/>
                <a:cs typeface="微软雅黑" panose="020B0503020204020204" pitchFamily="34" charset="-122"/>
              </a:rPr>
              <a:t>深度优先搜索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1008102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645122">
                                            <p:txEl>
                                              <p:pRg st="0" end="0"/>
                                            </p:txEl>
                                          </p:spTgt>
                                        </p:tgtEl>
                                        <p:attrNameLst>
                                          <p:attrName>style.visibility</p:attrName>
                                        </p:attrNameLst>
                                      </p:cBhvr>
                                      <p:to>
                                        <p:strVal val="visible"/>
                                      </p:to>
                                    </p:set>
                                    <p:animEffect transition="in" filter="plus(in)">
                                      <p:cBhvr>
                                        <p:cTn id="7" dur="500"/>
                                        <p:tgtEl>
                                          <p:spTgt spid="6451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645122">
                                            <p:txEl>
                                              <p:pRg st="1" end="1"/>
                                            </p:txEl>
                                          </p:spTgt>
                                        </p:tgtEl>
                                        <p:attrNameLst>
                                          <p:attrName>style.visibility</p:attrName>
                                        </p:attrNameLst>
                                      </p:cBhvr>
                                      <p:to>
                                        <p:strVal val="visible"/>
                                      </p:to>
                                    </p:set>
                                    <p:animEffect transition="in" filter="plus(in)">
                                      <p:cBhvr>
                                        <p:cTn id="12" dur="500"/>
                                        <p:tgtEl>
                                          <p:spTgt spid="6451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2" grpId="0" build="p"/>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4034" name="组合 7"/>
          <p:cNvGrpSpPr/>
          <p:nvPr/>
        </p:nvGrpSpPr>
        <p:grpSpPr>
          <a:xfrm>
            <a:off x="4525964"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84035"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466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6146" name="Rectangle 2"/>
          <p:cNvSpPr>
            <a:spLocks noGrp="1" noChangeArrowheads="1"/>
          </p:cNvSpPr>
          <p:nvPr>
            <p:ph type="title" idx="4294967295"/>
          </p:nvPr>
        </p:nvSpPr>
        <p:spPr>
          <a:xfrm>
            <a:off x="3200400" y="304800"/>
            <a:ext cx="6553200" cy="533400"/>
          </a:xfrm>
          <a:solidFill>
            <a:srgbClr val="A50021"/>
          </a:solidFill>
        </p:spPr>
        <p:txBody>
          <a:bodyPr vert="horz" wrap="square" lIns="91440" tIns="45720" rIns="91440" bIns="45720" numCol="1" anchor="b" anchorCtr="0" compatLnSpc="1">
            <a:noAutofit/>
          </a:bodyPr>
          <a:lstStyle/>
          <a:p>
            <a:pPr indent="176530" algn="l" fontAlgn="base">
              <a:spcAft>
                <a:spcPct val="0"/>
              </a:spcAft>
              <a:defRPr/>
            </a:pPr>
            <a:r>
              <a:rPr lang="zh-CN" altLang="en-US" sz="3200" spc="200">
                <a:solidFill>
                  <a:srgbClr val="FFFFFF"/>
                </a:solidFill>
                <a:effectLst>
                  <a:outerShdw blurRad="38100" dist="38100" dir="2700000" algn="tl">
                    <a:srgbClr val="000000"/>
                  </a:outerShdw>
                </a:effectLst>
                <a:latin typeface="汉仪旗黑-85S" pitchFamily="18" charset="-122"/>
                <a:ea typeface="汉仪旗黑-85S" pitchFamily="18" charset="-122"/>
                <a:sym typeface="微软雅黑" panose="020B0503020204020204" pitchFamily="34" charset="-122"/>
              </a:rPr>
              <a:t>卒子穿阵问题的深度优先搜索树</a:t>
            </a:r>
          </a:p>
        </p:txBody>
      </p:sp>
      <p:pic>
        <p:nvPicPr>
          <p:cNvPr id="684037" name="Picture 4"/>
          <p:cNvPicPr>
            <a:picLocks noChangeAspect="1"/>
          </p:cNvPicPr>
          <p:nvPr>
            <p:custDataLst>
              <p:tags r:id="rId3"/>
            </p:custDataLst>
          </p:nvPr>
        </p:nvPicPr>
        <p:blipFill>
          <a:blip r:embed="rId8"/>
          <a:stretch>
            <a:fillRect/>
          </a:stretch>
        </p:blipFill>
        <p:spPr>
          <a:xfrm>
            <a:off x="3071495" y="1642745"/>
            <a:ext cx="7315200" cy="4833938"/>
          </a:xfrm>
          <a:prstGeom prst="rect">
            <a:avLst/>
          </a:prstGeom>
          <a:noFill/>
          <a:ln w="9525">
            <a:noFill/>
          </a:ln>
        </p:spPr>
      </p:pic>
      <p:pic>
        <p:nvPicPr>
          <p:cNvPr id="683013" name="Picture 4"/>
          <p:cNvPicPr>
            <a:picLocks noChangeAspect="1"/>
          </p:cNvPicPr>
          <p:nvPr>
            <p:custDataLst>
              <p:tags r:id="rId4"/>
            </p:custDataLst>
          </p:nvPr>
        </p:nvPicPr>
        <p:blipFill>
          <a:blip r:embed="rId9"/>
          <a:stretch>
            <a:fillRect/>
          </a:stretch>
        </p:blipFill>
        <p:spPr>
          <a:xfrm>
            <a:off x="1703070" y="836930"/>
            <a:ext cx="3595370" cy="1485900"/>
          </a:xfrm>
          <a:prstGeom prst="rect">
            <a:avLst/>
          </a:prstGeom>
          <a:noFill/>
          <a:ln w="9525">
            <a:noFill/>
          </a:ln>
        </p:spPr>
      </p:pic>
    </p:spTree>
    <p:custDataLst>
      <p:tags r:id="rId1"/>
    </p:custDataLst>
    <p:extLst>
      <p:ext uri="{BB962C8B-B14F-4D97-AF65-F5344CB8AC3E}">
        <p14:creationId xmlns:p14="http://schemas.microsoft.com/office/powerpoint/2010/main" val="3172324542"/>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5058" name="组合 7"/>
          <p:cNvGrpSpPr/>
          <p:nvPr/>
        </p:nvGrpSpPr>
        <p:grpSpPr>
          <a:xfrm>
            <a:off x="4525964"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85059"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467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9298" name="Rectangle 2"/>
          <p:cNvSpPr>
            <a:spLocks noGrp="1" noChangeArrowheads="1"/>
          </p:cNvSpPr>
          <p:nvPr>
            <p:ph type="title" idx="4294967295"/>
            <p:custDataLst>
              <p:tags r:id="rId3"/>
            </p:custDataLst>
          </p:nvPr>
        </p:nvSpPr>
        <p:spPr>
          <a:xfrm>
            <a:off x="2209800" y="1036638"/>
            <a:ext cx="7793038" cy="730250"/>
          </a:xfrm>
          <a:solidFill>
            <a:schemeClr val="lt1">
              <a:lumMod val="95000"/>
            </a:schemeClr>
          </a:solidFill>
        </p:spPr>
        <p:txBody>
          <a:bodyPr vert="horz" wrap="square" lIns="91440" tIns="45720" rIns="91440" bIns="45720" numCol="1" anchor="b" anchorCtr="0" compatLnSpc="1">
            <a:noAutofit/>
          </a:bodyPr>
          <a:lstStyle/>
          <a:p>
            <a:pPr indent="176530" fontAlgn="base">
              <a:spcAft>
                <a:spcPct val="0"/>
              </a:spcAft>
              <a:defRPr/>
            </a:pPr>
            <a:r>
              <a:rPr lang="zh-CN" altLang="en-US" sz="4100" b="1" spc="200">
                <a:solidFill>
                  <a:srgbClr val="0070C0"/>
                </a:solidFill>
                <a:effectLst>
                  <a:outerShdw blurRad="38100" dist="38100" dir="2700000" algn="tl">
                    <a:srgbClr val="C0C0C0"/>
                  </a:outerShdw>
                </a:effectLst>
                <a:latin typeface="汉仪旗黑-85S" pitchFamily="18" charset="-122"/>
                <a:ea typeface="汉仪旗黑-85S" pitchFamily="18" charset="-122"/>
                <a:sym typeface="微软雅黑" panose="020B0503020204020204" pitchFamily="34" charset="-122"/>
              </a:rPr>
              <a:t>深度优先搜索的性质</a:t>
            </a:r>
          </a:p>
        </p:txBody>
      </p:sp>
      <p:sp>
        <p:nvSpPr>
          <p:cNvPr id="439299" name="Rectangle 3"/>
          <p:cNvSpPr>
            <a:spLocks noGrp="1" noChangeArrowheads="1"/>
          </p:cNvSpPr>
          <p:nvPr>
            <p:ph idx="9"/>
            <p:custDataLst>
              <p:tags r:id="rId4"/>
            </p:custDataLst>
          </p:nvPr>
        </p:nvSpPr>
        <p:spPr>
          <a:xfrm>
            <a:off x="2317750" y="1828800"/>
            <a:ext cx="7772400" cy="3200400"/>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Blip>
                <a:blip r:embed="rId8"/>
              </a:buBlip>
              <a:defRPr/>
            </a:pPr>
            <a:r>
              <a:rPr lang="zh-CN" altLang="en-US" sz="2800" spc="150" dirty="0">
                <a:solidFill>
                  <a:srgbClr val="000000"/>
                </a:solidFill>
                <a:highlight>
                  <a:srgbClr val="FFFF00"/>
                </a:highlight>
                <a:latin typeface="微软雅黑" panose="020B0503020204020204" pitchFamily="34" charset="-122"/>
                <a:ea typeface="微软雅黑" panose="020B0503020204020204" pitchFamily="34" charset="-122"/>
                <a:sym typeface="微软雅黑" panose="020B0503020204020204" pitchFamily="34" charset="-122"/>
              </a:rPr>
              <a:t>一般不能保证找到最优解</a:t>
            </a: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lnSpc>
                <a:spcPct val="120000"/>
              </a:lnSpc>
              <a:spcBef>
                <a:spcPct val="40000"/>
              </a:spcBef>
              <a:spcAft>
                <a:spcPct val="0"/>
              </a:spcAft>
              <a:buClr>
                <a:schemeClr val="accent2"/>
              </a:buClr>
              <a:buSzTx/>
              <a:buBlip>
                <a:blip r:embed="rId8"/>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当深度限制不合理时，可能找不到解，可以将算法改为可变深度限制。</a:t>
            </a:r>
          </a:p>
          <a:p>
            <a:pPr marL="469900" indent="-469900" fontAlgn="base">
              <a:lnSpc>
                <a:spcPct val="120000"/>
              </a:lnSpc>
              <a:spcBef>
                <a:spcPct val="40000"/>
              </a:spcBef>
              <a:spcAft>
                <a:spcPct val="0"/>
              </a:spcAft>
              <a:buClr>
                <a:schemeClr val="accent2"/>
              </a:buClr>
              <a:buSzTx/>
              <a:buBlip>
                <a:blip r:embed="rId8"/>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最坏情况时，搜索空间等同于穷举。</a:t>
            </a:r>
          </a:p>
          <a:p>
            <a:pPr marL="469900" indent="-469900" fontAlgn="base">
              <a:lnSpc>
                <a:spcPct val="120000"/>
              </a:lnSpc>
              <a:spcBef>
                <a:spcPct val="40000"/>
              </a:spcBef>
              <a:spcAft>
                <a:spcPct val="0"/>
              </a:spcAft>
              <a:buClr>
                <a:schemeClr val="accent2"/>
              </a:buClr>
              <a:buSzTx/>
              <a:buBlip>
                <a:blip r:embed="rId8"/>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是一个通用的与问题无关的方法。</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5.3.3  </a:t>
            </a:r>
            <a:r>
              <a:rPr lang="zh-CN" altLang="en-US" sz="3600" b="0" noProof="1">
                <a:solidFill>
                  <a:schemeClr val="lt1"/>
                </a:solidFill>
                <a:latin typeface="微软雅黑" panose="020B0503020204020204" pitchFamily="34" charset="-122"/>
                <a:cs typeface="微软雅黑" panose="020B0503020204020204" pitchFamily="34" charset="-122"/>
              </a:rPr>
              <a:t>深度优先搜索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260824767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439299">
                                            <p:txEl>
                                              <p:pRg st="0" end="0"/>
                                            </p:txEl>
                                          </p:spTgt>
                                        </p:tgtEl>
                                        <p:attrNameLst>
                                          <p:attrName>style.visibility</p:attrName>
                                        </p:attrNameLst>
                                      </p:cBhvr>
                                      <p:to>
                                        <p:strVal val="visible"/>
                                      </p:to>
                                    </p:set>
                                    <p:anim to="" calcmode="lin" valueType="num">
                                      <p:cBhvr>
                                        <p:cTn id="7" dur="1" fill="hold"/>
                                        <p:tgtEl>
                                          <p:spTgt spid="439299">
                                            <p:txEl>
                                              <p:pRg st="0" end="0"/>
                                            </p:txEl>
                                          </p:spTgt>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439299">
                                            <p:txEl>
                                              <p:pRg st="1" end="1"/>
                                            </p:txEl>
                                          </p:spTgt>
                                        </p:tgtEl>
                                        <p:attrNameLst>
                                          <p:attrName>style.visibility</p:attrName>
                                        </p:attrNameLst>
                                      </p:cBhvr>
                                      <p:to>
                                        <p:strVal val="visible"/>
                                      </p:to>
                                    </p:set>
                                    <p:anim to="" calcmode="lin" valueType="num">
                                      <p:cBhvr>
                                        <p:cTn id="12" dur="1" fill="hold"/>
                                        <p:tgtEl>
                                          <p:spTgt spid="439299">
                                            <p:txEl>
                                              <p:pRg st="1" end="1"/>
                                            </p:txEl>
                                          </p:spTgt>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439299">
                                            <p:txEl>
                                              <p:pRg st="2" end="2"/>
                                            </p:txEl>
                                          </p:spTgt>
                                        </p:tgtEl>
                                        <p:attrNameLst>
                                          <p:attrName>style.visibility</p:attrName>
                                        </p:attrNameLst>
                                      </p:cBhvr>
                                      <p:to>
                                        <p:strVal val="visible"/>
                                      </p:to>
                                    </p:set>
                                    <p:anim to="" calcmode="lin" valueType="num">
                                      <p:cBhvr>
                                        <p:cTn id="17" dur="1" fill="hold"/>
                                        <p:tgtEl>
                                          <p:spTgt spid="439299">
                                            <p:txEl>
                                              <p:pRg st="2" end="2"/>
                                            </p:txEl>
                                          </p:spTgt>
                                        </p:tgtEl>
                                        <p:attrNameLst>
                                          <p:attrName>style.visibility</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439299">
                                            <p:txEl>
                                              <p:pRg st="3" end="3"/>
                                            </p:txEl>
                                          </p:spTgt>
                                        </p:tgtEl>
                                        <p:attrNameLst>
                                          <p:attrName>style.visibility</p:attrName>
                                        </p:attrNameLst>
                                      </p:cBhvr>
                                      <p:to>
                                        <p:strVal val="visible"/>
                                      </p:to>
                                    </p:set>
                                    <p:anim to="" calcmode="lin" valueType="num">
                                      <p:cBhvr>
                                        <p:cTn id="22" dur="1" fill="hold"/>
                                        <p:tgtEl>
                                          <p:spTgt spid="439299">
                                            <p:txEl>
                                              <p:pRg st="3" end="3"/>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9" grpId="0" build="p"/>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82"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86083"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468</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7958" name="Rectangle 2"/>
          <p:cNvSpPr>
            <a:spLocks noGrp="1" noChangeArrowheads="1"/>
          </p:cNvSpPr>
          <p:nvPr>
            <p:ph idx="9"/>
          </p:nvPr>
        </p:nvSpPr>
        <p:spPr>
          <a:xfrm>
            <a:off x="2209800" y="1905001"/>
            <a:ext cx="8077200" cy="4467225"/>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Blip>
                <a:blip r:embed="rId7"/>
              </a:buBlip>
              <a:defRPr/>
            </a:pPr>
            <a:r>
              <a:rPr lang="zh-CN" altLang="en-US" sz="2800" spc="150" dirty="0">
                <a:latin typeface="微软雅黑" panose="020B0503020204020204" pitchFamily="34" charset="-122"/>
                <a:ea typeface="微软雅黑" panose="020B0503020204020204" pitchFamily="34" charset="-122"/>
                <a:sym typeface="微软雅黑" panose="020B0503020204020204" pitchFamily="34" charset="-122"/>
              </a:rPr>
              <a:t>深度优先搜索的优点是比宽度优先搜索算法</a:t>
            </a:r>
            <a:r>
              <a:rPr lang="zh-CN" altLang="en-US" sz="2800"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需要较少的空间</a:t>
            </a:r>
            <a:r>
              <a:rPr lang="zh-CN" altLang="en-US" sz="2800" spc="150" dirty="0">
                <a:latin typeface="微软雅黑" panose="020B0503020204020204" pitchFamily="34" charset="-122"/>
                <a:ea typeface="微软雅黑" panose="020B0503020204020204" pitchFamily="34" charset="-122"/>
                <a:sym typeface="微软雅黑" panose="020B0503020204020204" pitchFamily="34" charset="-122"/>
              </a:rPr>
              <a:t>，该算法只需要保存搜索树的一部分，它由当前正在搜索的路径和该路径上还没有完全展开的节点标志所组成。</a:t>
            </a:r>
          </a:p>
          <a:p>
            <a:pPr marL="469900" indent="-469900" fontAlgn="base">
              <a:lnSpc>
                <a:spcPct val="120000"/>
              </a:lnSpc>
              <a:spcBef>
                <a:spcPct val="40000"/>
              </a:spcBef>
              <a:spcAft>
                <a:spcPct val="0"/>
              </a:spcAft>
              <a:buClr>
                <a:schemeClr val="accent2"/>
              </a:buClr>
              <a:buSzTx/>
              <a:buBlip>
                <a:blip r:embed="rId7"/>
              </a:buBlip>
              <a:defRPr/>
            </a:pPr>
            <a:r>
              <a:rPr lang="zh-CN" altLang="en-US" sz="2800" spc="150" dirty="0">
                <a:latin typeface="微软雅黑" panose="020B0503020204020204" pitchFamily="34" charset="-122"/>
                <a:ea typeface="微软雅黑" panose="020B0503020204020204" pitchFamily="34" charset="-122"/>
                <a:sym typeface="微软雅黑" panose="020B0503020204020204" pitchFamily="34" charset="-122"/>
              </a:rPr>
              <a:t>深度优先搜索的存储器要求是深度约束的线性函数。  </a:t>
            </a:r>
          </a:p>
        </p:txBody>
      </p:sp>
      <p:sp>
        <p:nvSpPr>
          <p:cNvPr id="440323" name="Rectangle 3"/>
          <p:cNvSpPr>
            <a:spLocks noChangeArrowheads="1"/>
          </p:cNvSpPr>
          <p:nvPr/>
        </p:nvSpPr>
        <p:spPr bwMode="auto">
          <a:xfrm>
            <a:off x="2438400" y="990600"/>
            <a:ext cx="7467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fontAlgn="base">
              <a:lnSpc>
                <a:spcPct val="110000"/>
              </a:lnSpc>
              <a:spcBef>
                <a:spcPct val="0"/>
              </a:spcBef>
              <a:spcAft>
                <a:spcPct val="0"/>
              </a:spcAft>
              <a:buNone/>
              <a:defRPr/>
            </a:pPr>
            <a:r>
              <a:rPr lang="zh-CN" altLang="en-US" sz="4100" b="1" dirty="0">
                <a:ln w="6350">
                  <a:noFill/>
                </a:ln>
                <a:solidFill>
                  <a:srgbClr val="0070C0"/>
                </a:solidFill>
                <a:effectLst>
                  <a:outerShdw blurRad="114300" dist="101600" dir="2700000" algn="tl" rotWithShape="0">
                    <a:srgbClr val="000000">
                      <a:alpha val="40000"/>
                    </a:srgbClr>
                  </a:outerShdw>
                </a:effectLst>
                <a:latin typeface="微软雅黑" panose="020B0503020204020204" pitchFamily="34" charset="-122"/>
                <a:ea typeface="微软雅黑" panose="020B0503020204020204" pitchFamily="34" charset="-122"/>
                <a:cs typeface="+mj-cs"/>
              </a:rPr>
              <a:t>深度优先搜索的优点</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5.3.3  </a:t>
            </a:r>
            <a:r>
              <a:rPr lang="zh-CN" altLang="en-US" sz="3600" b="0" noProof="1">
                <a:solidFill>
                  <a:schemeClr val="lt1"/>
                </a:solidFill>
                <a:latin typeface="微软雅黑" panose="020B0503020204020204" pitchFamily="34" charset="-122"/>
                <a:cs typeface="微软雅黑" panose="020B0503020204020204" pitchFamily="34" charset="-122"/>
              </a:rPr>
              <a:t>深度优先搜索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2110964463"/>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8130"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88131"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469</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2370" name="Rectangle 2"/>
          <p:cNvSpPr>
            <a:spLocks noGrp="1" noChangeArrowheads="1"/>
          </p:cNvSpPr>
          <p:nvPr>
            <p:ph idx="9"/>
          </p:nvPr>
        </p:nvSpPr>
        <p:spPr>
          <a:xfrm>
            <a:off x="2362200" y="990600"/>
            <a:ext cx="7467600" cy="609600"/>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indent="-342900" algn="ctr">
              <a:lnSpc>
                <a:spcPct val="110000"/>
              </a:lnSpc>
              <a:buSzPct val="60000"/>
              <a:buNone/>
              <a:defRPr/>
            </a:pPr>
            <a:r>
              <a:rPr lang="zh-CN" altLang="en-US" sz="4100" b="1" spc="150" dirty="0">
                <a:ln w="6350">
                  <a:noFill/>
                </a:ln>
                <a:solidFill>
                  <a:srgbClr val="0070C0"/>
                </a:solidFill>
                <a:effectLst>
                  <a:outerShdw blurRad="114300" dist="101600" dir="2700000" algn="tl" rotWithShape="0">
                    <a:srgbClr val="000000">
                      <a:alpha val="40000"/>
                    </a:srgbClr>
                  </a:outerShdw>
                </a:effectLst>
                <a:latin typeface="微软雅黑" panose="020B0503020204020204" pitchFamily="34" charset="-122"/>
                <a:cs typeface="+mj-cs"/>
                <a:sym typeface="+mn-ea"/>
              </a:rPr>
              <a:t>深度优先搜索的缺点</a:t>
            </a:r>
          </a:p>
        </p:txBody>
      </p:sp>
      <p:sp>
        <p:nvSpPr>
          <p:cNvPr id="688133" name="Rectangle 3"/>
          <p:cNvSpPr/>
          <p:nvPr/>
        </p:nvSpPr>
        <p:spPr>
          <a:xfrm>
            <a:off x="2057400" y="1981201"/>
            <a:ext cx="8229600" cy="3624263"/>
          </a:xfrm>
          <a:prstGeom prst="rect">
            <a:avLst/>
          </a:prstGeom>
          <a:noFill/>
          <a:ln w="9525">
            <a:noFill/>
          </a:ln>
        </p:spPr>
        <p:txBody>
          <a:bodyPr>
            <a:spAutoFit/>
          </a:bodyPr>
          <a:lstStyle/>
          <a:p>
            <a:pPr eaLnBrk="1" hangingPunct="1">
              <a:spcBef>
                <a:spcPct val="20000"/>
              </a:spcBef>
              <a:buClr>
                <a:schemeClr val="hlink"/>
              </a:buClr>
              <a:buSzPct val="110000"/>
              <a:buFont typeface="Wingdings" panose="05000000000000000000" pitchFamily="2" charset="2"/>
            </a:pPr>
            <a:r>
              <a:rPr lang="en-US" altLang="zh-CN" sz="2800" b="1" dirty="0">
                <a:solidFill>
                  <a:srgbClr val="000000"/>
                </a:solidFill>
                <a:latin typeface="微软雅黑" panose="020B0503020204020204" pitchFamily="34" charset="-122"/>
                <a:ea typeface="微软雅黑" panose="020B0503020204020204" pitchFamily="34" charset="-122"/>
              </a:rPr>
              <a:t>    </a:t>
            </a:r>
            <a:r>
              <a:rPr lang="en-US" altLang="en-US" sz="2800" b="1" dirty="0">
                <a:solidFill>
                  <a:srgbClr val="000000"/>
                </a:solidFill>
                <a:latin typeface="微软雅黑" panose="020B0503020204020204" pitchFamily="34" charset="-122"/>
                <a:ea typeface="微软雅黑" panose="020B0503020204020204" pitchFamily="34" charset="-122"/>
              </a:rPr>
              <a:t>既不是完备的，也不是最优的。</a:t>
            </a:r>
          </a:p>
          <a:p>
            <a:pPr eaLnBrk="1" hangingPunct="1">
              <a:spcBef>
                <a:spcPct val="20000"/>
              </a:spcBef>
              <a:buClr>
                <a:schemeClr val="hlink"/>
              </a:buClr>
              <a:buSzPct val="110000"/>
              <a:buFont typeface="Wingdings" panose="05000000000000000000" pitchFamily="2" charset="2"/>
            </a:pPr>
            <a:r>
              <a:rPr lang="en-US" altLang="en-US" sz="2800" b="1" dirty="0">
                <a:solidFill>
                  <a:srgbClr val="000000"/>
                </a:solidFill>
                <a:latin typeface="微软雅黑" panose="020B0503020204020204" pitchFamily="34" charset="-122"/>
                <a:ea typeface="微软雅黑" panose="020B0503020204020204" pitchFamily="34" charset="-122"/>
              </a:rPr>
              <a:t>    主要问题是可能搜索到了错误的路径上。很多问题可能具有很深甚至是无限的搜索树，如果不幸选择了一个错误的路径，则深度优先搜索会一直搜索下去，而不会回到正确的路径上。这样一来对于这些问题，深度优先搜索要么陷入无限的循环而不能给出一个答案，要么最后找到一个答案，但路径很长而且不是最优的答案。</a:t>
            </a:r>
          </a:p>
        </p:txBody>
      </p:sp>
      <p:sp>
        <p:nvSpPr>
          <p:cNvPr id="34818" name="Rectangle 2"/>
          <p:cNvSpPr>
            <a:spLocks noGrp="1"/>
          </p:cNvSpPr>
          <p:nvPr/>
        </p:nvSpPr>
        <p:spPr>
          <a:xfrm>
            <a:off x="152400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5.3.3  </a:t>
            </a:r>
            <a:r>
              <a:rPr lang="zh-CN" altLang="en-US" sz="3600" b="0" noProof="1">
                <a:solidFill>
                  <a:schemeClr val="lt1"/>
                </a:solidFill>
                <a:latin typeface="微软雅黑" panose="020B0503020204020204" pitchFamily="34" charset="-122"/>
                <a:cs typeface="微软雅黑" panose="020B0503020204020204" pitchFamily="34" charset="-122"/>
              </a:rPr>
              <a:t>深度优先搜索</a:t>
            </a:r>
            <a:endParaRPr lang="zh-CN" altLang="en-US" sz="3600" b="0" noProof="1">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16806512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20850" y="382979"/>
            <a:ext cx="8534400" cy="758952"/>
          </a:xfrm>
        </p:spPr>
        <p:txBody>
          <a:bodyPr>
            <a:normAutofit/>
          </a:bodyPr>
          <a:lstStyle/>
          <a:p>
            <a:pPr algn="l"/>
            <a:r>
              <a:rPr lang="en-US" altLang="zh-CN" sz="3200" b="1" dirty="0">
                <a:solidFill>
                  <a:schemeClr val="tx1"/>
                </a:solidFill>
                <a:latin typeface="Times New Roman" panose="02020603050405020304" pitchFamily="18" charset="0"/>
                <a:ea typeface="黑体" panose="02010609060101010101" pitchFamily="2" charset="-122"/>
              </a:rPr>
              <a:t>2.3.3  </a:t>
            </a:r>
            <a:r>
              <a:rPr lang="zh-CN" altLang="en-US" sz="3200" b="1" dirty="0">
                <a:solidFill>
                  <a:schemeClr val="tx1"/>
                </a:solidFill>
                <a:latin typeface="Times New Roman" panose="02020603050405020304" pitchFamily="18" charset="0"/>
                <a:ea typeface="黑体" panose="02010609060101010101" pitchFamily="2" charset="-122"/>
              </a:rPr>
              <a:t>谓词公式</a:t>
            </a:r>
            <a:endParaRPr lang="zh-CN" altLang="en-US" b="1" dirty="0">
              <a:solidFill>
                <a:schemeClr val="tx1"/>
              </a:solidFill>
            </a:endParaRPr>
          </a:p>
        </p:txBody>
      </p:sp>
      <p:sp>
        <p:nvSpPr>
          <p:cNvPr id="5125" name="灯片编号占位符 1"/>
          <p:cNvSpPr>
            <a:spLocks noGrp="1"/>
          </p:cNvSpPr>
          <p:nvPr>
            <p:ph type="sldNum" sz="quarter" idx="12"/>
          </p:nvPr>
        </p:nvSpPr>
        <p:spPr>
          <a:noFill/>
        </p:spPr>
        <p:txBody>
          <a:bodyPr/>
          <a:lstStyle/>
          <a:p>
            <a:pPr fontAlgn="base">
              <a:spcBef>
                <a:spcPct val="0"/>
              </a:spcBef>
              <a:spcAft>
                <a:spcPct val="0"/>
              </a:spcAft>
            </a:pPr>
            <a:fld id="{D0A33954-F864-489E-931E-8DC325ED776F}"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47</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5127" name="Rectangle 3"/>
          <p:cNvSpPr>
            <a:spLocks noChangeArrowheads="1"/>
          </p:cNvSpPr>
          <p:nvPr/>
        </p:nvSpPr>
        <p:spPr bwMode="auto">
          <a:xfrm>
            <a:off x="1846077" y="1423132"/>
            <a:ext cx="8642350" cy="1250807"/>
          </a:xfrm>
          <a:prstGeom prst="rect">
            <a:avLst/>
          </a:prstGeom>
          <a:noFill/>
          <a:ln w="9525">
            <a:noFill/>
            <a:miter lim="800000"/>
          </a:ln>
        </p:spPr>
        <p:txBody>
          <a:bodyPr/>
          <a:lstStyle/>
          <a:p>
            <a:pPr marL="469900" indent="-469900" fontAlgn="base">
              <a:lnSpc>
                <a:spcPct val="120000"/>
              </a:lnSpc>
              <a:spcBef>
                <a:spcPct val="20000"/>
              </a:spcBef>
              <a:spcAft>
                <a:spcPct val="0"/>
              </a:spcAft>
              <a:buClr>
                <a:srgbClr val="CCB400"/>
              </a:buClr>
            </a:pPr>
            <a:r>
              <a:rPr lang="zh-CN" altLang="en-US" sz="2800" b="1" dirty="0">
                <a:solidFill>
                  <a:prstClr val="black"/>
                </a:solidFill>
                <a:latin typeface="宋体" panose="02010600030101010101" pitchFamily="2" charset="-122"/>
                <a:ea typeface="宋体" panose="02010600030101010101" pitchFamily="2" charset="-122"/>
              </a:rPr>
              <a:t>全称量词和存在量词出现的次序将影响命题的意思。</a:t>
            </a:r>
          </a:p>
          <a:p>
            <a:pPr marL="469900" indent="-469900" fontAlgn="base">
              <a:lnSpc>
                <a:spcPct val="120000"/>
              </a:lnSpc>
              <a:spcBef>
                <a:spcPct val="20000"/>
              </a:spcBef>
              <a:spcAft>
                <a:spcPct val="0"/>
              </a:spcAft>
              <a:buClr>
                <a:srgbClr val="CCB400"/>
              </a:buClr>
            </a:pPr>
            <a:r>
              <a:rPr lang="zh-CN" altLang="en-US" sz="2800" b="1" dirty="0">
                <a:solidFill>
                  <a:prstClr val="black"/>
                </a:solidFill>
                <a:latin typeface="宋体" panose="02010600030101010101" pitchFamily="2" charset="-122"/>
                <a:ea typeface="宋体" panose="02010600030101010101" pitchFamily="2" charset="-122"/>
              </a:rPr>
              <a:t>例如：</a:t>
            </a:r>
          </a:p>
        </p:txBody>
      </p:sp>
      <p:sp>
        <p:nvSpPr>
          <p:cNvPr id="5128" name="Text Box 5"/>
          <p:cNvSpPr txBox="1">
            <a:spLocks noChangeArrowheads="1"/>
          </p:cNvSpPr>
          <p:nvPr/>
        </p:nvSpPr>
        <p:spPr bwMode="auto">
          <a:xfrm>
            <a:off x="1931989" y="2697688"/>
            <a:ext cx="8112125" cy="2123658"/>
          </a:xfrm>
          <a:prstGeom prst="rect">
            <a:avLst/>
          </a:prstGeom>
          <a:solidFill>
            <a:srgbClr val="FFFFFF"/>
          </a:solidFill>
          <a:ln w="9525">
            <a:solidFill>
              <a:srgbClr val="808080"/>
            </a:solidFill>
            <a:miter lim="800000"/>
          </a:ln>
        </p:spPr>
        <p:txBody>
          <a:bodyPr>
            <a:spAutoFit/>
          </a:bodyPr>
          <a:lstStyle/>
          <a:p>
            <a:pPr algn="just" fontAlgn="base">
              <a:spcBef>
                <a:spcPct val="50000"/>
              </a:spcBef>
              <a:spcAft>
                <a:spcPct val="0"/>
              </a:spcAft>
              <a:buClr>
                <a:srgbClr val="CCB400"/>
              </a:buClr>
              <a:buFont typeface="Wingdings" panose="05000000000000000000" pitchFamily="2" charset="2"/>
              <a:buChar char="§"/>
            </a:pPr>
            <a:r>
              <a:rPr lang="en-US" altLang="zh-CN" sz="2400" b="1" dirty="0">
                <a:solidFill>
                  <a:prstClr val="black"/>
                </a:solidFill>
                <a:latin typeface="Times New Roman" panose="02020603050405020304" pitchFamily="18" charset="0"/>
                <a:ea typeface="宋体" panose="02010600030101010101" pitchFamily="2" charset="-122"/>
              </a:rPr>
              <a:t>  (     </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Employee</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dirty="0">
                <a:solidFill>
                  <a:prstClr val="black"/>
                </a:solidFill>
                <a:latin typeface="Arial" panose="020B0604020202020204" pitchFamily="34" charset="0"/>
                <a:ea typeface="宋体" panose="02010600030101010101" pitchFamily="2" charset="-122"/>
              </a:rPr>
              <a:t>→</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Manage</a:t>
            </a:r>
            <a:r>
              <a:rPr lang="en-US" altLang="zh-CN" sz="2400" b="1" dirty="0">
                <a:solidFill>
                  <a:prstClr val="black"/>
                </a:solidFill>
                <a:latin typeface="Times New Roman" panose="02020603050405020304" pitchFamily="18" charset="0"/>
                <a:ea typeface="宋体" panose="02010600030101010101" pitchFamily="2" charset="-122"/>
              </a:rPr>
              <a:t>r(</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p>
          <a:p>
            <a:pPr algn="just" fontAlgn="base">
              <a:spcBef>
                <a:spcPct val="50000"/>
              </a:spcBef>
              <a:spcAft>
                <a:spcPct val="0"/>
              </a:spcAft>
            </a:pPr>
            <a:r>
              <a:rPr lang="en-US" altLang="zh-CN" sz="2400" dirty="0">
                <a:solidFill>
                  <a:prstClr val="black"/>
                </a:solidFill>
                <a:latin typeface="Times New Roman" panose="02020603050405020304" pitchFamily="18" charset="0"/>
                <a:ea typeface="宋体" panose="02010600030101010101" pitchFamily="2" charset="-122"/>
              </a:rPr>
              <a:t>             “</a:t>
            </a:r>
            <a:r>
              <a:rPr lang="zh-CN" altLang="en-US" sz="2400" dirty="0">
                <a:solidFill>
                  <a:prstClr val="black"/>
                </a:solidFill>
                <a:latin typeface="Times New Roman" panose="02020603050405020304" pitchFamily="18" charset="0"/>
                <a:ea typeface="宋体" panose="02010600030101010101" pitchFamily="2" charset="-122"/>
              </a:rPr>
              <a:t>每个雇员都有一个经理。” </a:t>
            </a:r>
          </a:p>
          <a:p>
            <a:pPr algn="just" fontAlgn="base">
              <a:spcBef>
                <a:spcPct val="50000"/>
              </a:spcBef>
              <a:spcAft>
                <a:spcPct val="0"/>
              </a:spcAft>
              <a:buClr>
                <a:srgbClr val="CCB400"/>
              </a:buClr>
              <a:buFont typeface="Wingdings" panose="05000000000000000000" pitchFamily="2" charset="2"/>
              <a:buChar char="§"/>
            </a:pPr>
            <a:r>
              <a:rPr lang="zh-CN" altLang="en-US" sz="2400" b="1" dirty="0">
                <a:solidFill>
                  <a:prstClr val="black"/>
                </a:solidFill>
                <a:latin typeface="Times New Roman" panose="02020603050405020304" pitchFamily="18" charset="0"/>
                <a:ea typeface="宋体" panose="02010600030101010101" pitchFamily="2" charset="-122"/>
              </a:rPr>
              <a:t>  </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Employee</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dirty="0">
                <a:solidFill>
                  <a:prstClr val="black"/>
                </a:solidFill>
                <a:latin typeface="Arial" panose="020B0604020202020204" pitchFamily="34" charset="0"/>
                <a:ea typeface="宋体" panose="02010600030101010101" pitchFamily="2" charset="-122"/>
              </a:rPr>
              <a:t>→</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Manager</a:t>
            </a:r>
            <a:r>
              <a:rPr lang="en-US" altLang="zh-CN" sz="2400" b="1" dirty="0">
                <a:solidFill>
                  <a:prstClr val="black"/>
                </a:solidFill>
                <a:latin typeface="Times New Roman" panose="02020603050405020304" pitchFamily="18" charset="0"/>
                <a:ea typeface="宋体" panose="02010600030101010101" pitchFamily="2" charset="-122"/>
              </a:rPr>
              <a:t>(</a:t>
            </a:r>
            <a:r>
              <a:rPr lang="en-US" altLang="zh-CN" sz="2400" b="1" i="1" dirty="0">
                <a:solidFill>
                  <a:prstClr val="black"/>
                </a:solidFill>
                <a:latin typeface="Times New Roman" panose="02020603050405020304" pitchFamily="18" charset="0"/>
                <a:ea typeface="宋体" panose="02010600030101010101" pitchFamily="2" charset="-122"/>
              </a:rPr>
              <a:t>y</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a:t>
            </a:r>
          </a:p>
          <a:p>
            <a:pPr algn="just" fontAlgn="base">
              <a:spcBef>
                <a:spcPct val="50000"/>
              </a:spcBef>
              <a:spcAft>
                <a:spcPct val="0"/>
              </a:spcAft>
            </a:pPr>
            <a:r>
              <a:rPr lang="en-US" altLang="zh-CN" sz="2400" dirty="0">
                <a:solidFill>
                  <a:prstClr val="black"/>
                </a:solidFill>
                <a:latin typeface="Times New Roman" panose="02020603050405020304" pitchFamily="18" charset="0"/>
                <a:ea typeface="宋体" panose="02010600030101010101" pitchFamily="2" charset="-122"/>
              </a:rPr>
              <a:t>              “</a:t>
            </a:r>
            <a:r>
              <a:rPr lang="zh-CN" altLang="en-US" sz="2400" dirty="0">
                <a:solidFill>
                  <a:prstClr val="black"/>
                </a:solidFill>
                <a:latin typeface="Times New Roman" panose="02020603050405020304" pitchFamily="18" charset="0"/>
                <a:ea typeface="宋体" panose="02010600030101010101" pitchFamily="2" charset="-122"/>
              </a:rPr>
              <a:t>有一个人是所有雇员的经理。”</a:t>
            </a:r>
          </a:p>
        </p:txBody>
      </p:sp>
      <p:graphicFrame>
        <p:nvGraphicFramePr>
          <p:cNvPr id="5122" name="Object 6"/>
          <p:cNvGraphicFramePr>
            <a:graphicFrameLocks noChangeAspect="1"/>
          </p:cNvGraphicFramePr>
          <p:nvPr/>
        </p:nvGraphicFramePr>
        <p:xfrm>
          <a:off x="3141266" y="3880746"/>
          <a:ext cx="388143" cy="381000"/>
        </p:xfrm>
        <a:graphic>
          <a:graphicData uri="http://schemas.openxmlformats.org/presentationml/2006/ole">
            <mc:AlternateContent xmlns:mc="http://schemas.openxmlformats.org/markup-compatibility/2006">
              <mc:Choice xmlns:v="urn:schemas-microsoft-com:vml" Requires="v">
                <p:oleObj name="Equation" r:id="rId2" imgW="3657600" imgH="3962400" progId="Equation.3">
                  <p:embed/>
                </p:oleObj>
              </mc:Choice>
              <mc:Fallback>
                <p:oleObj name="Equation" r:id="rId2" imgW="3657600" imgH="3962400" progId="Equation.3">
                  <p:embed/>
                  <p:pic>
                    <p:nvPicPr>
                      <p:cNvPr id="5122" name="Object 6"/>
                      <p:cNvPicPr>
                        <a:picLocks noChangeAspect="1"/>
                      </p:cNvPicPr>
                      <p:nvPr/>
                    </p:nvPicPr>
                    <p:blipFill>
                      <a:blip r:embed="rId3"/>
                      <a:stretch>
                        <a:fillRect/>
                      </a:stretch>
                    </p:blipFill>
                    <p:spPr>
                      <a:xfrm>
                        <a:off x="3141266" y="3880746"/>
                        <a:ext cx="388143" cy="381000"/>
                      </a:xfrm>
                      <a:prstGeom prst="rect">
                        <a:avLst/>
                      </a:prstGeom>
                      <a:noFill/>
                      <a:ln w="9525">
                        <a:noFill/>
                      </a:ln>
                    </p:spPr>
                  </p:pic>
                </p:oleObj>
              </mc:Fallback>
            </mc:AlternateContent>
          </a:graphicData>
        </a:graphic>
      </p:graphicFrame>
      <p:graphicFrame>
        <p:nvGraphicFramePr>
          <p:cNvPr id="5123" name="Object 8"/>
          <p:cNvGraphicFramePr>
            <a:graphicFrameLocks noChangeAspect="1"/>
          </p:cNvGraphicFramePr>
          <p:nvPr/>
        </p:nvGraphicFramePr>
        <p:xfrm>
          <a:off x="2495551" y="3880747"/>
          <a:ext cx="276225" cy="339725"/>
        </p:xfrm>
        <a:graphic>
          <a:graphicData uri="http://schemas.openxmlformats.org/presentationml/2006/ole">
            <mc:AlternateContent xmlns:mc="http://schemas.openxmlformats.org/markup-compatibility/2006">
              <mc:Choice xmlns:v="urn:schemas-microsoft-com:vml" Requires="v">
                <p:oleObj r:id="rId4" imgW="3048000" imgH="3657600" progId="Equation.DSMT4">
                  <p:embed/>
                </p:oleObj>
              </mc:Choice>
              <mc:Fallback>
                <p:oleObj r:id="rId4" imgW="3048000" imgH="3657600" progId="Equation.DSMT4">
                  <p:embed/>
                  <p:pic>
                    <p:nvPicPr>
                      <p:cNvPr id="5123" name="Object 8"/>
                      <p:cNvPicPr>
                        <a:picLocks noChangeAspect="1"/>
                      </p:cNvPicPr>
                      <p:nvPr/>
                    </p:nvPicPr>
                    <p:blipFill>
                      <a:blip r:embed="rId5"/>
                      <a:stretch>
                        <a:fillRect/>
                      </a:stretch>
                    </p:blipFill>
                    <p:spPr>
                      <a:xfrm>
                        <a:off x="2495551" y="3880747"/>
                        <a:ext cx="276225" cy="339725"/>
                      </a:xfrm>
                      <a:prstGeom prst="rect">
                        <a:avLst/>
                      </a:prstGeom>
                      <a:noFill/>
                      <a:ln w="9525">
                        <a:noFill/>
                      </a:ln>
                    </p:spPr>
                  </p:pic>
                </p:oleObj>
              </mc:Fallback>
            </mc:AlternateContent>
          </a:graphicData>
        </a:graphic>
      </p:graphicFrame>
      <p:graphicFrame>
        <p:nvGraphicFramePr>
          <p:cNvPr id="5124" name="Object 9"/>
          <p:cNvGraphicFramePr>
            <a:graphicFrameLocks noChangeAspect="1"/>
          </p:cNvGraphicFramePr>
          <p:nvPr/>
        </p:nvGraphicFramePr>
        <p:xfrm>
          <a:off x="3154363" y="2802474"/>
          <a:ext cx="276225" cy="339725"/>
        </p:xfrm>
        <a:graphic>
          <a:graphicData uri="http://schemas.openxmlformats.org/presentationml/2006/ole">
            <mc:AlternateContent xmlns:mc="http://schemas.openxmlformats.org/markup-compatibility/2006">
              <mc:Choice xmlns:v="urn:schemas-microsoft-com:vml" Requires="v">
                <p:oleObj r:id="rId6" imgW="3048000" imgH="3657600" progId="Equation.DSMT4">
                  <p:embed/>
                </p:oleObj>
              </mc:Choice>
              <mc:Fallback>
                <p:oleObj r:id="rId6" imgW="3048000" imgH="3657600" progId="Equation.DSMT4">
                  <p:embed/>
                  <p:pic>
                    <p:nvPicPr>
                      <p:cNvPr id="5124" name="Object 9"/>
                      <p:cNvPicPr>
                        <a:picLocks noChangeAspect="1"/>
                      </p:cNvPicPr>
                      <p:nvPr/>
                    </p:nvPicPr>
                    <p:blipFill>
                      <a:blip r:embed="rId5"/>
                      <a:stretch>
                        <a:fillRect/>
                      </a:stretch>
                    </p:blipFill>
                    <p:spPr>
                      <a:xfrm>
                        <a:off x="3154363" y="2802474"/>
                        <a:ext cx="276225" cy="339725"/>
                      </a:xfrm>
                      <a:prstGeom prst="rect">
                        <a:avLst/>
                      </a:prstGeom>
                      <a:noFill/>
                      <a:ln w="9525">
                        <a:noFill/>
                      </a:ln>
                    </p:spPr>
                  </p:pic>
                </p:oleObj>
              </mc:Fallback>
            </mc:AlternateContent>
          </a:graphicData>
        </a:graphic>
      </p:graphicFrame>
      <p:grpSp>
        <p:nvGrpSpPr>
          <p:cNvPr id="5129" name="Group 11"/>
          <p:cNvGrpSpPr>
            <a:grpSpLocks noChangeAspect="1"/>
          </p:cNvGrpSpPr>
          <p:nvPr/>
        </p:nvGrpSpPr>
        <p:grpSpPr bwMode="auto">
          <a:xfrm>
            <a:off x="2479676" y="2724685"/>
            <a:ext cx="500063" cy="476252"/>
            <a:chOff x="602" y="1471"/>
            <a:chExt cx="315" cy="300"/>
          </a:xfrm>
        </p:grpSpPr>
        <p:sp>
          <p:nvSpPr>
            <p:cNvPr id="5130" name="AutoShape 10"/>
            <p:cNvSpPr>
              <a:spLocks noChangeAspect="1" noChangeArrowheads="1" noTextEdit="1"/>
            </p:cNvSpPr>
            <p:nvPr/>
          </p:nvSpPr>
          <p:spPr bwMode="auto">
            <a:xfrm>
              <a:off x="612" y="1520"/>
              <a:ext cx="305" cy="251"/>
            </a:xfrm>
            <a:prstGeom prst="rect">
              <a:avLst/>
            </a:prstGeom>
            <a:noFill/>
            <a:ln w="9525">
              <a:noFill/>
              <a:miter lim="800000"/>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5131" name="Rectangle 12"/>
            <p:cNvSpPr>
              <a:spLocks noChangeArrowheads="1"/>
            </p:cNvSpPr>
            <p:nvPr/>
          </p:nvSpPr>
          <p:spPr bwMode="auto">
            <a:xfrm>
              <a:off x="602" y="1471"/>
              <a:ext cx="167" cy="281"/>
            </a:xfrm>
            <a:prstGeom prst="rect">
              <a:avLst/>
            </a:prstGeom>
            <a:noFill/>
            <a:ln w="9525">
              <a:noFill/>
              <a:miter lim="800000"/>
            </a:ln>
          </p:spPr>
          <p:txBody>
            <a:bodyPr wrap="none" lIns="0" tIns="0" rIns="0" bIns="0">
              <a:spAutoFit/>
            </a:bodyPr>
            <a:lstStyle/>
            <a:p>
              <a:pPr fontAlgn="base">
                <a:spcBef>
                  <a:spcPct val="0"/>
                </a:spcBef>
                <a:spcAft>
                  <a:spcPct val="0"/>
                </a:spcAft>
              </a:pPr>
              <a:r>
                <a:rPr lang="en-US" altLang="zh-CN" sz="2900" dirty="0">
                  <a:solidFill>
                    <a:srgbClr val="000000"/>
                  </a:solidFill>
                  <a:latin typeface="Symbol" panose="05050102010706020507" pitchFamily="18" charset="2"/>
                  <a:ea typeface="宋体" panose="02010600030101010101" pitchFamily="2" charset="-122"/>
                </a:rPr>
                <a:t>"</a:t>
              </a:r>
              <a:endParaRPr lang="en-US" altLang="zh-CN" dirty="0">
                <a:solidFill>
                  <a:prstClr val="black"/>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656870475"/>
      </p:ext>
    </p:extLst>
  </p:cSld>
  <p:clrMapOvr>
    <a:masterClrMapping/>
  </p:clrMapOvr>
  <p:transition>
    <p:random/>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0178"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42053" name="灯片编号占位符 3"/>
          <p:cNvSpPr txBox="1">
            <a:spLocks noGrp="1" noChangeArrowheads="1"/>
          </p:cNvSpPr>
          <p:nvPr>
            <p:ph type="sldNum" sz="quarter" idx="4"/>
            <p:custDataLst>
              <p:tags r:id="rId2"/>
            </p:custDataLst>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470</a:t>
            </a:fld>
            <a:endParaRPr lang="en-US" altLang="zh-CN" sz="1400" noProof="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5682" name="Rectangle 2"/>
          <p:cNvSpPr>
            <a:spLocks noChangeArrowheads="1"/>
          </p:cNvSpPr>
          <p:nvPr/>
        </p:nvSpPr>
        <p:spPr bwMode="auto">
          <a:xfrm>
            <a:off x="1981200" y="138113"/>
            <a:ext cx="8229600" cy="85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sz="4400">
                <a:solidFill>
                  <a:schemeClr val="tx2"/>
                </a:solidFill>
                <a:latin typeface="Tahoma" panose="020B0604030504040204" pitchFamily="34" charset="0"/>
                <a:ea typeface="宋体" panose="02010600030101010101" pitchFamily="2" charset="-122"/>
              </a:defRPr>
            </a:lvl1pPr>
            <a:lvl2pPr>
              <a:defRPr sz="4400">
                <a:solidFill>
                  <a:schemeClr val="tx2"/>
                </a:solidFill>
                <a:latin typeface="Tahoma" panose="020B0604030504040204" pitchFamily="34" charset="0"/>
                <a:ea typeface="宋体" panose="02010600030101010101" pitchFamily="2" charset="-122"/>
              </a:defRPr>
            </a:lvl2pPr>
            <a:lvl3pPr>
              <a:defRPr sz="4400">
                <a:solidFill>
                  <a:schemeClr val="tx2"/>
                </a:solidFill>
                <a:latin typeface="Tahoma" panose="020B0604030504040204" pitchFamily="34" charset="0"/>
                <a:ea typeface="宋体" panose="02010600030101010101" pitchFamily="2" charset="-122"/>
              </a:defRPr>
            </a:lvl3pPr>
            <a:lvl4pPr>
              <a:defRPr sz="4400">
                <a:solidFill>
                  <a:schemeClr val="tx2"/>
                </a:solidFill>
                <a:latin typeface="Tahoma" panose="020B0604030504040204" pitchFamily="34" charset="0"/>
                <a:ea typeface="宋体" panose="02010600030101010101" pitchFamily="2" charset="-122"/>
              </a:defRPr>
            </a:lvl4pPr>
            <a:lvl5pPr>
              <a:defRPr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pPr algn="ctr" fontAlgn="base">
              <a:spcBef>
                <a:spcPct val="0"/>
              </a:spcBef>
              <a:spcAft>
                <a:spcPct val="0"/>
              </a:spcAft>
              <a:defRPr/>
            </a:pPr>
            <a:r>
              <a:rPr lang="zh-CN" altLang="en-US" sz="4100" b="1" dirty="0">
                <a:ln w="6350">
                  <a:noFill/>
                </a:ln>
                <a:solidFill>
                  <a:schemeClr val="accent1"/>
                </a:solidFill>
                <a:effectLst>
                  <a:outerShdw blurRad="114300" dist="101600" dir="2700000" algn="tl" rotWithShape="0">
                    <a:srgbClr val="000000">
                      <a:alpha val="40000"/>
                    </a:srgbClr>
                  </a:outerShdw>
                </a:effectLst>
                <a:latin typeface="微软雅黑" panose="020B0503020204020204" pitchFamily="34" charset="-122"/>
                <a:ea typeface="微软雅黑" panose="020B0503020204020204" pitchFamily="34" charset="-122"/>
                <a:cs typeface="微软雅黑" panose="020B0503020204020204" pitchFamily="34" charset="-122"/>
              </a:rPr>
              <a:t>总</a:t>
            </a:r>
            <a:r>
              <a:rPr lang="en-US" altLang="zh-CN" sz="4100" b="1" dirty="0">
                <a:ln w="6350">
                  <a:noFill/>
                </a:ln>
                <a:solidFill>
                  <a:schemeClr val="accent1"/>
                </a:solidFill>
                <a:effectLst>
                  <a:outerShdw blurRad="114300" dist="101600" dir="2700000" algn="tl" rotWithShape="0">
                    <a:srgbClr val="000000">
                      <a:alpha val="40000"/>
                    </a:srgbClr>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4100" b="1" dirty="0">
                <a:ln w="6350">
                  <a:noFill/>
                </a:ln>
                <a:solidFill>
                  <a:schemeClr val="accent1"/>
                </a:solidFill>
                <a:effectLst>
                  <a:outerShdw blurRad="114300" dist="101600" dir="2700000" algn="tl" rotWithShape="0">
                    <a:srgbClr val="000000">
                      <a:alpha val="40000"/>
                    </a:srgbClr>
                  </a:outerShdw>
                </a:effectLst>
                <a:latin typeface="微软雅黑" panose="020B0503020204020204" pitchFamily="34" charset="-122"/>
                <a:ea typeface="微软雅黑" panose="020B0503020204020204" pitchFamily="34" charset="-122"/>
                <a:cs typeface="微软雅黑" panose="020B0503020204020204" pitchFamily="34" charset="-122"/>
              </a:rPr>
              <a:t>结</a:t>
            </a:r>
            <a:r>
              <a:rPr lang="zh-CN" altLang="en-US" sz="19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455683" name="Rectangle 3"/>
          <p:cNvSpPr/>
          <p:nvPr/>
        </p:nvSpPr>
        <p:spPr>
          <a:xfrm>
            <a:off x="1752600" y="1125538"/>
            <a:ext cx="8686800" cy="4572000"/>
          </a:xfrm>
          <a:prstGeom prst="rect">
            <a:avLst/>
          </a:prstGeom>
          <a:solidFill>
            <a:srgbClr val="FFFF99">
              <a:alpha val="50195"/>
            </a:srgbClr>
          </a:solidFill>
          <a:ln w="9525">
            <a:noFill/>
          </a:ln>
        </p:spPr>
        <p:txBody>
          <a:bodyPr/>
          <a:lstStyle/>
          <a:p>
            <a:pPr marL="342900" indent="-342900" algn="just">
              <a:spcBef>
                <a:spcPct val="20000"/>
              </a:spcBef>
              <a:buClr>
                <a:schemeClr val="folHlink"/>
              </a:buClr>
              <a:buSzPct val="60000"/>
              <a:buFont typeface="Wingdings" panose="05000000000000000000" pitchFamily="2" charset="2"/>
              <a:buChar char="n"/>
            </a:pPr>
            <a:r>
              <a:rPr lang="en-US" altLang="en-US" sz="2400" dirty="0">
                <a:solidFill>
                  <a:srgbClr val="000000"/>
                </a:solidFill>
                <a:latin typeface="微软雅黑" panose="020B0503020204020204" pitchFamily="34" charset="-122"/>
                <a:ea typeface="微软雅黑" panose="020B0503020204020204" pitchFamily="34" charset="-122"/>
              </a:rPr>
              <a:t>适用场合 </a:t>
            </a:r>
          </a:p>
          <a:p>
            <a:pPr marL="342900" indent="-342900" algn="just">
              <a:spcBef>
                <a:spcPct val="20000"/>
              </a:spcBef>
              <a:buClr>
                <a:schemeClr val="folHlink"/>
              </a:buClr>
              <a:buSzPct val="60000"/>
            </a:pPr>
            <a:r>
              <a:rPr lang="en-US" altLang="en-US" sz="24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en-US" sz="2400" dirty="0">
                <a:solidFill>
                  <a:srgbClr val="000000"/>
                </a:solidFill>
                <a:latin typeface="微软雅黑" panose="020B0503020204020204" pitchFamily="34" charset="-122"/>
                <a:ea typeface="微软雅黑" panose="020B0503020204020204" pitchFamily="34" charset="-122"/>
              </a:rPr>
              <a:t>深度优先</a:t>
            </a:r>
            <a:r>
              <a:rPr lang="en-US" altLang="zh-CN" sz="2400" dirty="0">
                <a:solidFill>
                  <a:srgbClr val="000000"/>
                </a:solidFill>
                <a:latin typeface="微软雅黑" panose="020B0503020204020204" pitchFamily="34" charset="-122"/>
                <a:ea typeface="微软雅黑" panose="020B0503020204020204" pitchFamily="34" charset="-122"/>
              </a:rPr>
              <a:t>——</a:t>
            </a:r>
            <a:r>
              <a:rPr lang="en-US" altLang="en-US" sz="2400" dirty="0">
                <a:solidFill>
                  <a:srgbClr val="000000"/>
                </a:solidFill>
                <a:latin typeface="微软雅黑" panose="020B0503020204020204" pitchFamily="34" charset="-122"/>
                <a:ea typeface="微软雅黑" panose="020B0503020204020204" pitchFamily="34" charset="-122"/>
              </a:rPr>
              <a:t>当一个问题有多个解答或多条解答路径，且只须找到其中一个时；往往应对搜索深度加以限制。 </a:t>
            </a:r>
          </a:p>
          <a:p>
            <a:pPr marL="342900" indent="-342900" algn="just">
              <a:spcBef>
                <a:spcPct val="20000"/>
              </a:spcBef>
              <a:buClr>
                <a:schemeClr val="folHlink"/>
              </a:buClr>
              <a:buSzPct val="60000"/>
            </a:pPr>
            <a:r>
              <a:rPr lang="en-US" altLang="en-US" sz="24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en-US" sz="2400" dirty="0">
                <a:solidFill>
                  <a:srgbClr val="000000"/>
                </a:solidFill>
                <a:latin typeface="微软雅黑" panose="020B0503020204020204" pitchFamily="34" charset="-122"/>
                <a:ea typeface="微软雅黑" panose="020B0503020204020204" pitchFamily="34" charset="-122"/>
              </a:rPr>
              <a:t>宽度优先</a:t>
            </a:r>
            <a:r>
              <a:rPr lang="en-US" altLang="zh-CN" sz="2400" dirty="0">
                <a:solidFill>
                  <a:srgbClr val="000000"/>
                </a:solidFill>
                <a:latin typeface="微软雅黑" panose="020B0503020204020204" pitchFamily="34" charset="-122"/>
                <a:ea typeface="微软雅黑" panose="020B0503020204020204" pitchFamily="34" charset="-122"/>
              </a:rPr>
              <a:t>——</a:t>
            </a:r>
            <a:r>
              <a:rPr lang="en-US" altLang="en-US" sz="2400" dirty="0">
                <a:solidFill>
                  <a:srgbClr val="000000"/>
                </a:solidFill>
                <a:highlight>
                  <a:srgbClr val="FFFF00"/>
                </a:highlight>
                <a:latin typeface="微软雅黑" panose="020B0503020204020204" pitchFamily="34" charset="-122"/>
                <a:ea typeface="微软雅黑" panose="020B0503020204020204" pitchFamily="34" charset="-122"/>
              </a:rPr>
              <a:t>确保搜索到最短的解答路径</a:t>
            </a:r>
            <a:r>
              <a:rPr lang="en-US" altLang="en-US" sz="2400" dirty="0">
                <a:solidFill>
                  <a:srgbClr val="000000"/>
                </a:solidFill>
                <a:latin typeface="微软雅黑" panose="020B0503020204020204" pitchFamily="34" charset="-122"/>
                <a:ea typeface="微软雅黑" panose="020B0503020204020204" pitchFamily="34" charset="-122"/>
              </a:rPr>
              <a:t>。</a:t>
            </a:r>
          </a:p>
          <a:p>
            <a:pPr marL="342900" indent="-342900" algn="just">
              <a:spcBef>
                <a:spcPct val="20000"/>
              </a:spcBef>
              <a:buClr>
                <a:schemeClr val="folHlink"/>
              </a:buClr>
              <a:buSzPct val="60000"/>
              <a:buFont typeface="Wingdings" panose="05000000000000000000" pitchFamily="2" charset="2"/>
              <a:buChar char="n"/>
            </a:pPr>
            <a:r>
              <a:rPr lang="en-US" altLang="en-US" sz="2400" dirty="0">
                <a:solidFill>
                  <a:srgbClr val="000000"/>
                </a:solidFill>
                <a:latin typeface="微软雅黑" panose="020B0503020204020204" pitchFamily="34" charset="-122"/>
                <a:ea typeface="微软雅黑" panose="020B0503020204020204" pitchFamily="34" charset="-122"/>
              </a:rPr>
              <a:t>共同优缺点： </a:t>
            </a:r>
          </a:p>
          <a:p>
            <a:pPr marL="342900" indent="-342900" algn="just">
              <a:spcBef>
                <a:spcPct val="20000"/>
              </a:spcBef>
              <a:buClr>
                <a:schemeClr val="folHlink"/>
              </a:buClr>
              <a:buSzPct val="60000"/>
            </a:pPr>
            <a:r>
              <a:rPr lang="en-US" altLang="en-US" sz="24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en-US" sz="2400" dirty="0">
                <a:solidFill>
                  <a:srgbClr val="000000"/>
                </a:solidFill>
                <a:latin typeface="微软雅黑" panose="020B0503020204020204" pitchFamily="34" charset="-122"/>
                <a:ea typeface="微软雅黑" panose="020B0503020204020204" pitchFamily="34" charset="-122"/>
              </a:rPr>
              <a:t>可直接应用一般图搜索算法实现，不需要设计特别的节点排序方法，从而简单易行，适合于许多复杂度不高的问题求解任务。 </a:t>
            </a:r>
          </a:p>
          <a:p>
            <a:pPr marL="342900" indent="-342900" algn="just">
              <a:spcBef>
                <a:spcPct val="20000"/>
              </a:spcBef>
              <a:buClr>
                <a:schemeClr val="folHlink"/>
              </a:buClr>
              <a:buSzPct val="60000"/>
            </a:pPr>
            <a:r>
              <a:rPr lang="en-US" altLang="en-US" sz="24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en-US" sz="2400" dirty="0">
                <a:solidFill>
                  <a:srgbClr val="000000"/>
                </a:solidFill>
                <a:latin typeface="微软雅黑" panose="020B0503020204020204" pitchFamily="34" charset="-122"/>
                <a:ea typeface="微软雅黑" panose="020B0503020204020204" pitchFamily="34" charset="-122"/>
              </a:rPr>
              <a:t>节点排序的盲目性，由于不采用领域专门知识去指导排序，往往会在白白搜索了大量无关的状态节点后才碰到解答，所以也称为盲目搜索。 </a:t>
            </a:r>
          </a:p>
        </p:txBody>
      </p:sp>
    </p:spTree>
    <p:custDataLst>
      <p:tags r:id="rId1"/>
    </p:custDataLst>
    <p:extLst>
      <p:ext uri="{BB962C8B-B14F-4D97-AF65-F5344CB8AC3E}">
        <p14:creationId xmlns:p14="http://schemas.microsoft.com/office/powerpoint/2010/main" val="262261207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5682"/>
                                        </p:tgtEl>
                                        <p:attrNameLst>
                                          <p:attrName>style.visibility</p:attrName>
                                        </p:attrNameLst>
                                      </p:cBhvr>
                                      <p:to>
                                        <p:strVal val="visible"/>
                                      </p:to>
                                    </p:set>
                                    <p:anim calcmode="lin" valueType="num">
                                      <p:cBhvr>
                                        <p:cTn id="7" dur="500" fill="hold"/>
                                        <p:tgtEl>
                                          <p:spTgt spid="455682"/>
                                        </p:tgtEl>
                                        <p:attrNameLst>
                                          <p:attrName>ppt_x</p:attrName>
                                        </p:attrNameLst>
                                      </p:cBhvr>
                                      <p:tavLst>
                                        <p:tav tm="0">
                                          <p:val>
                                            <p:strVal val="0-#ppt_w/2"/>
                                          </p:val>
                                        </p:tav>
                                        <p:tav tm="100000">
                                          <p:val>
                                            <p:strVal val="#ppt_x"/>
                                          </p:val>
                                        </p:tav>
                                      </p:tavLst>
                                    </p:anim>
                                    <p:anim calcmode="lin" valueType="num">
                                      <p:cBhvr>
                                        <p:cTn id="8" dur="500" fill="hold"/>
                                        <p:tgtEl>
                                          <p:spTgt spid="4556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5683">
                                            <p:bg/>
                                          </p:spTgt>
                                        </p:tgtEl>
                                        <p:attrNameLst>
                                          <p:attrName>style.visibility</p:attrName>
                                        </p:attrNameLst>
                                      </p:cBhvr>
                                      <p:to>
                                        <p:strVal val="visible"/>
                                      </p:to>
                                    </p:set>
                                    <p:anim calcmode="lin" valueType="num">
                                      <p:cBhvr>
                                        <p:cTn id="13" dur="500" fill="hold"/>
                                        <p:tgtEl>
                                          <p:spTgt spid="455683">
                                            <p:bg/>
                                          </p:spTgt>
                                        </p:tgtEl>
                                        <p:attrNameLst>
                                          <p:attrName>ppt_x</p:attrName>
                                        </p:attrNameLst>
                                      </p:cBhvr>
                                      <p:tavLst>
                                        <p:tav tm="0">
                                          <p:val>
                                            <p:strVal val="0-#ppt_w/2"/>
                                          </p:val>
                                        </p:tav>
                                        <p:tav tm="100000">
                                          <p:val>
                                            <p:strVal val="#ppt_x"/>
                                          </p:val>
                                        </p:tav>
                                      </p:tavLst>
                                    </p:anim>
                                    <p:anim calcmode="lin" valueType="num">
                                      <p:cBhvr>
                                        <p:cTn id="14" dur="500" fill="hold"/>
                                        <p:tgtEl>
                                          <p:spTgt spid="455683">
                                            <p:bg/>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55683">
                                            <p:txEl>
                                              <p:pRg st="0" end="0"/>
                                            </p:txEl>
                                          </p:spTgt>
                                        </p:tgtEl>
                                        <p:attrNameLst>
                                          <p:attrName>style.visibility</p:attrName>
                                        </p:attrNameLst>
                                      </p:cBhvr>
                                      <p:to>
                                        <p:strVal val="visible"/>
                                      </p:to>
                                    </p:set>
                                    <p:anim calcmode="lin" valueType="num">
                                      <p:cBhvr>
                                        <p:cTn id="19" dur="500" fill="hold"/>
                                        <p:tgtEl>
                                          <p:spTgt spid="455683">
                                            <p:txEl>
                                              <p:pRg st="0" end="0"/>
                                            </p:txEl>
                                          </p:spTgt>
                                        </p:tgtEl>
                                        <p:attrNameLst>
                                          <p:attrName>ppt_x</p:attrName>
                                        </p:attrNameLst>
                                      </p:cBhvr>
                                      <p:tavLst>
                                        <p:tav tm="0">
                                          <p:val>
                                            <p:strVal val="0-#ppt_w/2"/>
                                          </p:val>
                                        </p:tav>
                                        <p:tav tm="100000">
                                          <p:val>
                                            <p:strVal val="#ppt_x"/>
                                          </p:val>
                                        </p:tav>
                                      </p:tavLst>
                                    </p:anim>
                                    <p:anim calcmode="lin" valueType="num">
                                      <p:cBhvr>
                                        <p:cTn id="20" dur="500" fill="hold"/>
                                        <p:tgtEl>
                                          <p:spTgt spid="4556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55683">
                                            <p:txEl>
                                              <p:pRg st="1" end="1"/>
                                            </p:txEl>
                                          </p:spTgt>
                                        </p:tgtEl>
                                        <p:attrNameLst>
                                          <p:attrName>style.visibility</p:attrName>
                                        </p:attrNameLst>
                                      </p:cBhvr>
                                      <p:to>
                                        <p:strVal val="visible"/>
                                      </p:to>
                                    </p:set>
                                    <p:anim calcmode="lin" valueType="num">
                                      <p:cBhvr>
                                        <p:cTn id="25" dur="500" fill="hold"/>
                                        <p:tgtEl>
                                          <p:spTgt spid="455683">
                                            <p:txEl>
                                              <p:pRg st="1" end="1"/>
                                            </p:txEl>
                                          </p:spTgt>
                                        </p:tgtEl>
                                        <p:attrNameLst>
                                          <p:attrName>ppt_x</p:attrName>
                                        </p:attrNameLst>
                                      </p:cBhvr>
                                      <p:tavLst>
                                        <p:tav tm="0">
                                          <p:val>
                                            <p:strVal val="0-#ppt_w/2"/>
                                          </p:val>
                                        </p:tav>
                                        <p:tav tm="100000">
                                          <p:val>
                                            <p:strVal val="#ppt_x"/>
                                          </p:val>
                                        </p:tav>
                                      </p:tavLst>
                                    </p:anim>
                                    <p:anim calcmode="lin" valueType="num">
                                      <p:cBhvr>
                                        <p:cTn id="26" dur="500" fill="hold"/>
                                        <p:tgtEl>
                                          <p:spTgt spid="4556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55683">
                                            <p:txEl>
                                              <p:pRg st="2" end="2"/>
                                            </p:txEl>
                                          </p:spTgt>
                                        </p:tgtEl>
                                        <p:attrNameLst>
                                          <p:attrName>style.visibility</p:attrName>
                                        </p:attrNameLst>
                                      </p:cBhvr>
                                      <p:to>
                                        <p:strVal val="visible"/>
                                      </p:to>
                                    </p:set>
                                    <p:anim calcmode="lin" valueType="num">
                                      <p:cBhvr>
                                        <p:cTn id="31" dur="500" fill="hold"/>
                                        <p:tgtEl>
                                          <p:spTgt spid="455683">
                                            <p:txEl>
                                              <p:pRg st="2" end="2"/>
                                            </p:txEl>
                                          </p:spTgt>
                                        </p:tgtEl>
                                        <p:attrNameLst>
                                          <p:attrName>ppt_x</p:attrName>
                                        </p:attrNameLst>
                                      </p:cBhvr>
                                      <p:tavLst>
                                        <p:tav tm="0">
                                          <p:val>
                                            <p:strVal val="0-#ppt_w/2"/>
                                          </p:val>
                                        </p:tav>
                                        <p:tav tm="100000">
                                          <p:val>
                                            <p:strVal val="#ppt_x"/>
                                          </p:val>
                                        </p:tav>
                                      </p:tavLst>
                                    </p:anim>
                                    <p:anim calcmode="lin" valueType="num">
                                      <p:cBhvr>
                                        <p:cTn id="32" dur="500" fill="hold"/>
                                        <p:tgtEl>
                                          <p:spTgt spid="4556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55683">
                                            <p:txEl>
                                              <p:pRg st="3" end="3"/>
                                            </p:txEl>
                                          </p:spTgt>
                                        </p:tgtEl>
                                        <p:attrNameLst>
                                          <p:attrName>style.visibility</p:attrName>
                                        </p:attrNameLst>
                                      </p:cBhvr>
                                      <p:to>
                                        <p:strVal val="visible"/>
                                      </p:to>
                                    </p:set>
                                    <p:anim calcmode="lin" valueType="num">
                                      <p:cBhvr>
                                        <p:cTn id="37" dur="500" fill="hold"/>
                                        <p:tgtEl>
                                          <p:spTgt spid="455683">
                                            <p:txEl>
                                              <p:pRg st="3" end="3"/>
                                            </p:txEl>
                                          </p:spTgt>
                                        </p:tgtEl>
                                        <p:attrNameLst>
                                          <p:attrName>ppt_x</p:attrName>
                                        </p:attrNameLst>
                                      </p:cBhvr>
                                      <p:tavLst>
                                        <p:tav tm="0">
                                          <p:val>
                                            <p:strVal val="0-#ppt_w/2"/>
                                          </p:val>
                                        </p:tav>
                                        <p:tav tm="100000">
                                          <p:val>
                                            <p:strVal val="#ppt_x"/>
                                          </p:val>
                                        </p:tav>
                                      </p:tavLst>
                                    </p:anim>
                                    <p:anim calcmode="lin" valueType="num">
                                      <p:cBhvr>
                                        <p:cTn id="38" dur="500" fill="hold"/>
                                        <p:tgtEl>
                                          <p:spTgt spid="4556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55683">
                                            <p:txEl>
                                              <p:pRg st="4" end="4"/>
                                            </p:txEl>
                                          </p:spTgt>
                                        </p:tgtEl>
                                        <p:attrNameLst>
                                          <p:attrName>style.visibility</p:attrName>
                                        </p:attrNameLst>
                                      </p:cBhvr>
                                      <p:to>
                                        <p:strVal val="visible"/>
                                      </p:to>
                                    </p:set>
                                    <p:anim calcmode="lin" valueType="num">
                                      <p:cBhvr>
                                        <p:cTn id="43" dur="500" fill="hold"/>
                                        <p:tgtEl>
                                          <p:spTgt spid="455683">
                                            <p:txEl>
                                              <p:pRg st="4" end="4"/>
                                            </p:txEl>
                                          </p:spTgt>
                                        </p:tgtEl>
                                        <p:attrNameLst>
                                          <p:attrName>ppt_x</p:attrName>
                                        </p:attrNameLst>
                                      </p:cBhvr>
                                      <p:tavLst>
                                        <p:tav tm="0">
                                          <p:val>
                                            <p:strVal val="0-#ppt_w/2"/>
                                          </p:val>
                                        </p:tav>
                                        <p:tav tm="100000">
                                          <p:val>
                                            <p:strVal val="#ppt_x"/>
                                          </p:val>
                                        </p:tav>
                                      </p:tavLst>
                                    </p:anim>
                                    <p:anim calcmode="lin" valueType="num">
                                      <p:cBhvr>
                                        <p:cTn id="44" dur="500" fill="hold"/>
                                        <p:tgtEl>
                                          <p:spTgt spid="4556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55683">
                                            <p:txEl>
                                              <p:pRg st="5" end="5"/>
                                            </p:txEl>
                                          </p:spTgt>
                                        </p:tgtEl>
                                        <p:attrNameLst>
                                          <p:attrName>style.visibility</p:attrName>
                                        </p:attrNameLst>
                                      </p:cBhvr>
                                      <p:to>
                                        <p:strVal val="visible"/>
                                      </p:to>
                                    </p:set>
                                    <p:anim calcmode="lin" valueType="num">
                                      <p:cBhvr>
                                        <p:cTn id="49" dur="500" fill="hold"/>
                                        <p:tgtEl>
                                          <p:spTgt spid="455683">
                                            <p:txEl>
                                              <p:pRg st="5" end="5"/>
                                            </p:txEl>
                                          </p:spTgt>
                                        </p:tgtEl>
                                        <p:attrNameLst>
                                          <p:attrName>ppt_x</p:attrName>
                                        </p:attrNameLst>
                                      </p:cBhvr>
                                      <p:tavLst>
                                        <p:tav tm="0">
                                          <p:val>
                                            <p:strVal val="0-#ppt_w/2"/>
                                          </p:val>
                                        </p:tav>
                                        <p:tav tm="100000">
                                          <p:val>
                                            <p:strVal val="#ppt_x"/>
                                          </p:val>
                                        </p:tav>
                                      </p:tavLst>
                                    </p:anim>
                                    <p:anim calcmode="lin" valueType="num">
                                      <p:cBhvr>
                                        <p:cTn id="50" dur="500" fill="hold"/>
                                        <p:tgtEl>
                                          <p:spTgt spid="45568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2" grpId="0" bldLvl="0" animBg="1"/>
      <p:bldP spid="455683" grpId="0" build="p" animBg="1"/>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1202"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91203"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471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3078" name="Rectangle 3"/>
          <p:cNvSpPr>
            <a:spLocks noGrp="1" noChangeArrowheads="1"/>
          </p:cNvSpPr>
          <p:nvPr>
            <p:ph idx="9"/>
            <p:custDataLst>
              <p:tags r:id="rId3"/>
            </p:custDataLst>
          </p:nvPr>
        </p:nvSpPr>
        <p:spPr>
          <a:xfrm>
            <a:off x="1865630" y="1123950"/>
            <a:ext cx="8230870" cy="2749550"/>
          </a:xfrm>
          <a:solidFill>
            <a:srgbClr val="F2F2F2"/>
          </a:solidFill>
        </p:spPr>
        <p:txBody>
          <a:bodyPr wrap="square" lIns="91440" tIns="45720" rIns="91440" bIns="45720" numCol="1" anchor="t" anchorCtr="0" compatLnSpc="1"/>
          <a:lstStyle/>
          <a:p>
            <a:pPr marL="469900" indent="0" algn="just">
              <a:lnSpc>
                <a:spcPct val="150000"/>
              </a:lnSpc>
              <a:spcBef>
                <a:spcPct val="40000"/>
              </a:spcBef>
              <a:spcAft>
                <a:spcPct val="0"/>
              </a:spcAft>
              <a:buClr>
                <a:schemeClr val="accent2"/>
              </a:buClr>
              <a:buNone/>
              <a:defRPr/>
            </a:pP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spc="150" dirty="0" err="1">
                <a:latin typeface="微软雅黑" panose="020B0503020204020204" pitchFamily="34" charset="-122"/>
                <a:ea typeface="微软雅黑" panose="020B0503020204020204" pitchFamily="34" charset="-122"/>
                <a:sym typeface="微软雅黑" panose="020B0503020204020204" pitchFamily="34" charset="-122"/>
              </a:rPr>
              <a:t>有界深度优先搜索过程总体上按深度优先算法方法进行</a:t>
            </a:r>
            <a:r>
              <a:rPr lang="zh-CN" altLang="en-US" sz="2400" spc="1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spc="150" dirty="0" err="1">
                <a:latin typeface="微软雅黑" panose="020B0503020204020204" pitchFamily="34" charset="-122"/>
                <a:ea typeface="微软雅黑" panose="020B0503020204020204" pitchFamily="34" charset="-122"/>
                <a:sym typeface="微软雅黑" panose="020B0503020204020204" pitchFamily="34" charset="-122"/>
              </a:rPr>
              <a:t>但对搜索深度需要给出一个深度限制</a:t>
            </a:r>
            <a:r>
              <a:rPr lang="en-US" altLang="zh-CN" sz="2400" i="1" spc="150" dirty="0" err="1">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spc="150" baseline="-25000" dirty="0" err="1">
                <a:latin typeface="Times New Roman" panose="02020603050405020304" pitchFamily="18" charset="0"/>
                <a:cs typeface="Times New Roman" panose="02020603050405020304" pitchFamily="18" charset="0"/>
                <a:sym typeface="微软雅黑" panose="020B0503020204020204" pitchFamily="34" charset="-122"/>
              </a:rPr>
              <a:t>m</a:t>
            </a:r>
            <a:r>
              <a:rPr lang="en-US" altLang="zh-CN" sz="2400" spc="150" dirty="0" err="1">
                <a:latin typeface="微软雅黑" panose="020B0503020204020204" pitchFamily="34" charset="-122"/>
                <a:ea typeface="微软雅黑" panose="020B0503020204020204" pitchFamily="34" charset="-122"/>
                <a:sym typeface="微软雅黑" panose="020B0503020204020204" pitchFamily="34" charset="-122"/>
              </a:rPr>
              <a:t>，当深度达到了</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lang="en-US" altLang="zh-CN" sz="2400" spc="150" dirty="0" err="1">
                <a:latin typeface="微软雅黑" panose="020B0503020204020204" pitchFamily="34" charset="-122"/>
                <a:ea typeface="微软雅黑" panose="020B0503020204020204" pitchFamily="34" charset="-122"/>
                <a:sym typeface="微软雅黑" panose="020B0503020204020204" pitchFamily="34" charset="-122"/>
              </a:rPr>
              <a:t>的时候，如果还没有找到解答，就停止对该分支的搜索，换到另外一个分支进行搜索</a:t>
            </a:r>
            <a:r>
              <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lnSpc>
                <a:spcPct val="120000"/>
              </a:lnSpc>
              <a:spcBef>
                <a:spcPct val="40000"/>
              </a:spcBef>
              <a:spcAft>
                <a:spcPct val="0"/>
              </a:spcAft>
              <a:buClr>
                <a:schemeClr val="accent2"/>
              </a:buClr>
              <a:buSzTx/>
              <a:buNone/>
              <a:defRPr/>
            </a:pPr>
            <a:endParaRPr lang="en-US" altLang="zh-CN" sz="2400" spc="15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18" name="Rectangle 2"/>
          <p:cNvSpPr>
            <a:spLocks noGrp="1"/>
          </p:cNvSpPr>
          <p:nvPr/>
        </p:nvSpPr>
        <p:spPr>
          <a:xfrm>
            <a:off x="151765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5.3.4  </a:t>
            </a:r>
            <a:r>
              <a:rPr lang="zh-CN" altLang="en-US" sz="360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rPr>
              <a:t>有界深度搜索和迭代加深搜索</a:t>
            </a:r>
            <a:endParaRPr lang="zh-CN" altLang="en-US" sz="3600" b="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4269323704"/>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3250" name="组合 7"/>
          <p:cNvGrpSpPr/>
          <p:nvPr/>
        </p:nvGrpSpPr>
        <p:grpSpPr>
          <a:xfrm>
            <a:off x="4525964"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93251"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472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5126" name="Rectangle 2"/>
          <p:cNvSpPr>
            <a:spLocks noGrp="1" noChangeArrowheads="1"/>
          </p:cNvSpPr>
          <p:nvPr>
            <p:ph idx="9"/>
            <p:custDataLst>
              <p:tags r:id="rId3"/>
            </p:custDataLst>
          </p:nvPr>
        </p:nvSpPr>
        <p:spPr>
          <a:xfrm>
            <a:off x="2133600" y="1600200"/>
            <a:ext cx="7924800" cy="4419600"/>
          </a:xfrm>
          <a:solidFill>
            <a:srgbClr val="F2F2F2"/>
          </a:solidFill>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None/>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(1)把初始节点S</a:t>
            </a:r>
            <a:r>
              <a:rPr lang="en-US" altLang="zh-CN" sz="2000" spc="150" baseline="-25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放入OPEN表中，置S</a:t>
            </a:r>
            <a:r>
              <a:rPr lang="en-US" altLang="zh-CN" sz="2000" spc="150" baseline="-25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的深度d(S0)=0。</a:t>
            </a:r>
          </a:p>
          <a:p>
            <a:pPr marL="469900" indent="-469900" fontAlgn="base">
              <a:lnSpc>
                <a:spcPct val="120000"/>
              </a:lnSpc>
              <a:spcBef>
                <a:spcPct val="40000"/>
              </a:spcBef>
              <a:spcAft>
                <a:spcPct val="0"/>
              </a:spcAft>
              <a:buClr>
                <a:schemeClr val="accent2"/>
              </a:buClr>
              <a:buSzTx/>
              <a:buNone/>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如果OPEN表为空，则问题无解，失败并退出</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lnSpc>
                <a:spcPct val="120000"/>
              </a:lnSpc>
              <a:spcBef>
                <a:spcPct val="40000"/>
              </a:spcBef>
              <a:spcAft>
                <a:spcPct val="0"/>
              </a:spcAft>
              <a:buClr>
                <a:schemeClr val="accent2"/>
              </a:buClr>
              <a:buSzTx/>
              <a:buNone/>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把OPEN表中的第一个节点取出放入CLOSE表中。并按顺序冠以编号n</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lnSpc>
                <a:spcPct val="120000"/>
              </a:lnSpc>
              <a:spcBef>
                <a:spcPct val="40000"/>
              </a:spcBef>
              <a:spcAft>
                <a:spcPct val="0"/>
              </a:spcAft>
              <a:buClr>
                <a:schemeClr val="accent2"/>
              </a:buClr>
              <a:buSzTx/>
              <a:buNone/>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考察节点n是否为目标节点。若是，则求得了问题的解，成功并退出</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nSpc>
                <a:spcPct val="120000"/>
              </a:lnSpc>
              <a:spcBef>
                <a:spcPct val="40000"/>
              </a:spcBef>
              <a:spcAft>
                <a:spcPct val="0"/>
              </a:spcAft>
              <a:buClr>
                <a:schemeClr val="accent2"/>
              </a:buClr>
              <a:buNone/>
              <a:defRPr/>
            </a:pP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a:t>
            </a:r>
            <a:r>
              <a:rPr lang="en-US" altLang="zh-CN" sz="2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如果节点n的深度d</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 </a:t>
            </a:r>
            <a:r>
              <a:rPr lang="en-US" altLang="zh-CN" sz="20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0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lang="en-US" altLang="zh-CN" sz="2000" i="1" baseline="-25000"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 </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则转第</a:t>
            </a:r>
            <a:r>
              <a:rPr lang="en-US" altLang="zh-CN" sz="20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(2)步。</a:t>
            </a:r>
          </a:p>
          <a:p>
            <a:pPr marL="469900" indent="-469900" fontAlgn="base">
              <a:lnSpc>
                <a:spcPct val="120000"/>
              </a:lnSpc>
              <a:spcBef>
                <a:spcPct val="40000"/>
              </a:spcBef>
              <a:spcAft>
                <a:spcPct val="0"/>
              </a:spcAft>
              <a:buClr>
                <a:schemeClr val="accent2"/>
              </a:buClr>
              <a:buSzTx/>
              <a:buNone/>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如果节点n不可扩展，则转第</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(2)步。</a:t>
            </a:r>
          </a:p>
          <a:p>
            <a:pPr marL="469900" indent="-469900" fontAlgn="base">
              <a:lnSpc>
                <a:spcPct val="120000"/>
              </a:lnSpc>
              <a:spcBef>
                <a:spcPct val="40000"/>
              </a:spcBef>
              <a:spcAft>
                <a:spcPct val="0"/>
              </a:spcAft>
              <a:buClr>
                <a:schemeClr val="accent2"/>
              </a:buClr>
              <a:buSzTx/>
              <a:buNone/>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(7)</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扩展节点n。将其子节点放入OPEN表的首部，并为其配置指向父节点的指针。然后转第</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(2)步。</a:t>
            </a:r>
          </a:p>
        </p:txBody>
      </p:sp>
      <p:sp>
        <p:nvSpPr>
          <p:cNvPr id="693253" name="Rectangle 3"/>
          <p:cNvSpPr/>
          <p:nvPr>
            <p:custDataLst>
              <p:tags r:id="rId4"/>
            </p:custDataLst>
          </p:nvPr>
        </p:nvSpPr>
        <p:spPr>
          <a:xfrm>
            <a:off x="2133600" y="1066800"/>
            <a:ext cx="8142288" cy="533400"/>
          </a:xfrm>
          <a:prstGeom prst="rect">
            <a:avLst/>
          </a:prstGeom>
          <a:noFill/>
          <a:ln w="9525">
            <a:noFill/>
          </a:ln>
        </p:spPr>
        <p:txBody>
          <a:bodyPr/>
          <a:lstStyle/>
          <a:p>
            <a:pPr marL="342900" indent="-342900">
              <a:lnSpc>
                <a:spcPct val="90000"/>
              </a:lnSpc>
              <a:spcBef>
                <a:spcPct val="20000"/>
              </a:spcBef>
              <a:buClr>
                <a:srgbClr val="66FFFF"/>
              </a:buClr>
              <a:buFont typeface="Wingdings" panose="05000000000000000000" pitchFamily="2" charset="2"/>
              <a:buChar char="Ø"/>
            </a:pPr>
            <a:r>
              <a:rPr lang="en-US" altLang="en-US" sz="2400" b="1" dirty="0">
                <a:solidFill>
                  <a:srgbClr val="000000"/>
                </a:solidFill>
                <a:latin typeface="微软雅黑" panose="020B0503020204020204" pitchFamily="34" charset="-122"/>
                <a:ea typeface="微软雅黑" panose="020B0503020204020204" pitchFamily="34" charset="-122"/>
              </a:rPr>
              <a:t>有限深度优先搜索的搜索过程如下 ：</a:t>
            </a:r>
          </a:p>
        </p:txBody>
      </p:sp>
      <p:sp>
        <p:nvSpPr>
          <p:cNvPr id="34818" name="Rectangle 2"/>
          <p:cNvSpPr>
            <a:spLocks noGrp="1"/>
          </p:cNvSpPr>
          <p:nvPr/>
        </p:nvSpPr>
        <p:spPr>
          <a:xfrm>
            <a:off x="151765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5.3.4  </a:t>
            </a:r>
            <a:r>
              <a:rPr lang="zh-CN" altLang="en-US" sz="360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rPr>
              <a:t>有界深度搜索和迭代加深搜索</a:t>
            </a:r>
            <a:endParaRPr lang="zh-CN" altLang="en-US" sz="3600" b="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856592185"/>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5298"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95299"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473</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7174" name="Rectangle 2"/>
          <p:cNvSpPr>
            <a:spLocks noGrp="1" noChangeArrowheads="1"/>
          </p:cNvSpPr>
          <p:nvPr>
            <p:ph type="title" idx="4294967295"/>
          </p:nvPr>
        </p:nvSpPr>
        <p:spPr>
          <a:xfrm>
            <a:off x="2495550" y="188913"/>
            <a:ext cx="7620000" cy="852488"/>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b="1" spc="200">
                <a:solidFill>
                  <a:srgbClr val="FFFFFF"/>
                </a:solidFill>
                <a:latin typeface="汉仪旗黑-85S" pitchFamily="18" charset="-122"/>
                <a:ea typeface="微软雅黑" panose="020B0503020204020204" pitchFamily="34" charset="-122"/>
                <a:sym typeface="微软雅黑" panose="020B0503020204020204" pitchFamily="34" charset="-122"/>
              </a:rPr>
              <a:t>策略说明: </a:t>
            </a:r>
          </a:p>
        </p:txBody>
      </p:sp>
      <p:sp>
        <p:nvSpPr>
          <p:cNvPr id="647175" name="Rectangle 3"/>
          <p:cNvSpPr>
            <a:spLocks noGrp="1" noChangeArrowheads="1"/>
          </p:cNvSpPr>
          <p:nvPr>
            <p:ph idx="9"/>
            <p:custDataLst>
              <p:tags r:id="rId3"/>
            </p:custDataLst>
          </p:nvPr>
        </p:nvSpPr>
        <p:spPr>
          <a:xfrm>
            <a:off x="1905000" y="1268414"/>
            <a:ext cx="8382000" cy="3673475"/>
          </a:xfrm>
        </p:spPr>
        <p:txBody>
          <a:bodyPr wrap="square" lIns="91440" tIns="45720" rIns="91440" bIns="45720" numCol="1" anchor="t" anchorCtr="0" compatLnSpc="1"/>
          <a:lstStyle/>
          <a:p>
            <a:pPr marL="469900" indent="-469900">
              <a:lnSpc>
                <a:spcPct val="120000"/>
              </a:lnSpc>
              <a:spcBef>
                <a:spcPct val="40000"/>
              </a:spcBef>
              <a:spcAft>
                <a:spcPct val="0"/>
              </a:spcAft>
              <a:buClr>
                <a:schemeClr val="accent2"/>
              </a:buClr>
              <a:buBlip>
                <a:blip r:embed="rId8"/>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（1）深度限制</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很重要。</a:t>
            </a:r>
          </a:p>
          <a:p>
            <a:pPr marL="469900" indent="-469900">
              <a:lnSpc>
                <a:spcPct val="120000"/>
              </a:lnSpc>
              <a:spcBef>
                <a:spcPct val="40000"/>
              </a:spcBef>
              <a:spcAft>
                <a:spcPct val="0"/>
              </a:spcAft>
              <a:buClr>
                <a:schemeClr val="accent2"/>
              </a:buClr>
              <a:buBlip>
                <a:blip r:embed="rId8"/>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当问题有解，且解的路径长度小于或等于</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时，则搜索过程一定能够找到解，但是和深度优先搜索一样并不能保证最先找到的是最优解。</a:t>
            </a:r>
          </a:p>
          <a:p>
            <a:pPr marL="469900" indent="-469900">
              <a:lnSpc>
                <a:spcPct val="120000"/>
              </a:lnSpc>
              <a:spcBef>
                <a:spcPct val="40000"/>
              </a:spcBef>
              <a:spcAft>
                <a:spcPct val="0"/>
              </a:spcAft>
              <a:buClr>
                <a:schemeClr val="accent2"/>
              </a:buClr>
              <a:buBlip>
                <a:blip r:embed="rId8"/>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当</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取得太小，解的路径长度大于</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时，则搜索过程中就找不到解，即这时搜索过程甚至是不完备的。</a:t>
            </a:r>
          </a:p>
        </p:txBody>
      </p:sp>
    </p:spTree>
    <p:custDataLst>
      <p:tags r:id="rId1"/>
    </p:custDataLst>
    <p:extLst>
      <p:ext uri="{BB962C8B-B14F-4D97-AF65-F5344CB8AC3E}">
        <p14:creationId xmlns:p14="http://schemas.microsoft.com/office/powerpoint/2010/main" val="1624802749"/>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7346"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97347"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474</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9222" name="Rectangle 3"/>
          <p:cNvSpPr>
            <a:spLocks noGrp="1" noChangeArrowheads="1"/>
          </p:cNvSpPr>
          <p:nvPr>
            <p:ph idx="9"/>
            <p:custDataLst>
              <p:tags r:id="rId3"/>
            </p:custDataLst>
          </p:nvPr>
        </p:nvSpPr>
        <p:spPr>
          <a:xfrm>
            <a:off x="1919289" y="1052514"/>
            <a:ext cx="8602663" cy="3603625"/>
          </a:xfrm>
        </p:spPr>
        <p:txBody>
          <a:bodyPr wrap="square" lIns="91440" tIns="45720" rIns="91440" bIns="45720" numCol="1" anchor="t" anchorCtr="0" compatLnSpc="1"/>
          <a:lstStyle/>
          <a:p>
            <a:pPr marL="469900" indent="-469900">
              <a:lnSpc>
                <a:spcPct val="120000"/>
              </a:lnSpc>
              <a:spcBef>
                <a:spcPct val="40000"/>
              </a:spcBef>
              <a:spcAft>
                <a:spcPct val="0"/>
              </a:spcAft>
              <a:buClr>
                <a:schemeClr val="accent2"/>
              </a:buClr>
              <a:buNone/>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（2）深度限制</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不能太大。</a:t>
            </a:r>
          </a:p>
          <a:p>
            <a:pPr marL="469900" indent="-469900">
              <a:lnSpc>
                <a:spcPct val="120000"/>
              </a:lnSpc>
              <a:spcBef>
                <a:spcPct val="40000"/>
              </a:spcBef>
              <a:spcAft>
                <a:spcPct val="0"/>
              </a:spcAft>
              <a:buClr>
                <a:schemeClr val="accent2"/>
              </a:buClr>
              <a:buNone/>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当</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太大时，搜索过程会产生过多的无用节点，既浪费了计算机资源，又降低了搜索效率。</a:t>
            </a:r>
          </a:p>
          <a:p>
            <a:pPr marL="469900" indent="-469900">
              <a:lnSpc>
                <a:spcPct val="120000"/>
              </a:lnSpc>
              <a:spcBef>
                <a:spcPct val="40000"/>
              </a:spcBef>
              <a:spcAft>
                <a:spcPct val="0"/>
              </a:spcAft>
              <a:buClr>
                <a:schemeClr val="accent2"/>
              </a:buClr>
              <a:buNone/>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（3）有界深度搜索的主要问题是深度限制值</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的选取。 </a:t>
            </a:r>
          </a:p>
        </p:txBody>
      </p:sp>
      <p:sp>
        <p:nvSpPr>
          <p:cNvPr id="34818" name="Rectangle 2"/>
          <p:cNvSpPr>
            <a:spLocks noGrp="1"/>
          </p:cNvSpPr>
          <p:nvPr/>
        </p:nvSpPr>
        <p:spPr>
          <a:xfrm>
            <a:off x="151765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5.3.4  </a:t>
            </a:r>
            <a:r>
              <a:rPr lang="zh-CN" altLang="en-US" sz="360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rPr>
              <a:t>有界深度搜索和迭代加深搜索</a:t>
            </a:r>
            <a:endParaRPr lang="zh-CN" altLang="en-US" sz="3600" b="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
        <p:nvSpPr>
          <p:cNvPr id="697350" name="Rectangle 2"/>
          <p:cNvSpPr>
            <a:spLocks noGrp="1"/>
          </p:cNvSpPr>
          <p:nvPr/>
        </p:nvSpPr>
        <p:spPr>
          <a:xfrm>
            <a:off x="2203451" y="3502025"/>
            <a:ext cx="8118475" cy="2584450"/>
          </a:xfrm>
          <a:prstGeom prst="rect">
            <a:avLst/>
          </a:prstGeom>
          <a:noFill/>
          <a:ln w="9525">
            <a:noFill/>
          </a:ln>
        </p:spPr>
        <p:txBody>
          <a:bodyPr/>
          <a:lstStyle/>
          <a:p>
            <a:pPr marL="469900" indent="-469900" algn="just">
              <a:lnSpc>
                <a:spcPct val="90000"/>
              </a:lnSpc>
              <a:spcBef>
                <a:spcPct val="40000"/>
              </a:spcBef>
              <a:buClr>
                <a:schemeClr val="accent2"/>
              </a:buClr>
              <a:buFont typeface="Wingdings" panose="05000000000000000000" pitchFamily="2" charset="2"/>
            </a:pPr>
            <a:r>
              <a:rPr lang="zh-CN" altLang="en-US" sz="2400" dirty="0">
                <a:solidFill>
                  <a:srgbClr val="FF3300"/>
                </a:solidFill>
                <a:latin typeface="微软雅黑" panose="020B0503020204020204" pitchFamily="34" charset="-122"/>
                <a:ea typeface="微软雅黑" panose="020B0503020204020204" pitchFamily="34" charset="-122"/>
                <a:sym typeface="微软雅黑" panose="020B0503020204020204" pitchFamily="34" charset="-122"/>
              </a:rPr>
              <a:t>改进方法： （迭代加深搜索） </a:t>
            </a:r>
          </a:p>
          <a:p>
            <a:pPr marL="469900" indent="-469900" algn="just">
              <a:lnSpc>
                <a:spcPct val="90000"/>
              </a:lnSpc>
              <a:spcBef>
                <a:spcPct val="40000"/>
              </a:spcBef>
              <a:buClr>
                <a:schemeClr val="accent2"/>
              </a:buClr>
              <a:buFont typeface="Wingdings" panose="05000000000000000000" pitchFamily="2" charset="2"/>
            </a:pPr>
            <a:r>
              <a:rPr lang="zh-CN" altLang="en-US" sz="2400" dirty="0">
                <a:solidFill>
                  <a:srgbClr val="FF33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先任意给定一个较小的数作为</a:t>
            </a:r>
            <a:r>
              <a:rPr lang="en-US" altLang="zh-CN" sz="2400" i="1" spc="150" dirty="0" err="1">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400" i="1" spc="150" baseline="-25000" dirty="0" err="1">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a:t>
            </a:r>
            <a:r>
              <a:rPr lang="en-US" altLang="zh-CN" sz="2400" i="1" spc="150" baseline="-25000"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，然后按有界深度</a:t>
            </a:r>
          </a:p>
          <a:p>
            <a:pPr marL="469900" indent="-469900" algn="just">
              <a:lnSpc>
                <a:spcPct val="90000"/>
              </a:lnSpc>
              <a:spcBef>
                <a:spcPct val="40000"/>
              </a:spcBef>
              <a:buClr>
                <a:schemeClr val="accent2"/>
              </a:buClr>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算法搜索，若在此深度限制内找到了解，则算法结束；</a:t>
            </a:r>
          </a:p>
          <a:p>
            <a:pPr marL="469900" indent="-469900" algn="just">
              <a:lnSpc>
                <a:spcPct val="90000"/>
              </a:lnSpc>
              <a:spcBef>
                <a:spcPct val="40000"/>
              </a:spcBef>
              <a:buClr>
                <a:schemeClr val="accent2"/>
              </a:buClr>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如在此限制内没有找到问题的解，则增大深度限制</a:t>
            </a:r>
            <a:r>
              <a:rPr lang="en-US" altLang="zh-CN" sz="2400" i="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400" i="1" spc="150"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a:t>
            </a:r>
            <a:r>
              <a:rPr lang="en-US" altLang="zh-CN" sz="2400" i="1" spc="15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algn="just">
              <a:lnSpc>
                <a:spcPct val="90000"/>
              </a:lnSpc>
              <a:spcBef>
                <a:spcPct val="40000"/>
              </a:spcBef>
              <a:buClr>
                <a:schemeClr val="accent2"/>
              </a:buClr>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继续搜索。</a:t>
            </a:r>
          </a:p>
        </p:txBody>
      </p:sp>
    </p:spTree>
    <p:custDataLst>
      <p:tags r:id="rId1"/>
    </p:custDataLst>
    <p:extLst>
      <p:ext uri="{BB962C8B-B14F-4D97-AF65-F5344CB8AC3E}">
        <p14:creationId xmlns:p14="http://schemas.microsoft.com/office/powerpoint/2010/main" val="3824697348"/>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9394"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99395"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475</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1270" name="Rectangle 2"/>
          <p:cNvSpPr>
            <a:spLocks noGrp="1" noChangeArrowheads="1"/>
          </p:cNvSpPr>
          <p:nvPr>
            <p:ph idx="9"/>
          </p:nvPr>
        </p:nvSpPr>
        <p:spPr>
          <a:xfrm>
            <a:off x="2135506" y="1196976"/>
            <a:ext cx="8367713" cy="4403725"/>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Blip>
                <a:blip r:embed="rId7"/>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迭代加深搜索，试图尝试所有可能的深度限制：</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首先深度为0，</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然后深度为1，</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然后为2，等等。</a:t>
            </a:r>
          </a:p>
          <a:p>
            <a:pPr marL="469900" indent="-469900" fontAlgn="base">
              <a:lnSpc>
                <a:spcPct val="120000"/>
              </a:lnSpc>
              <a:spcBef>
                <a:spcPct val="40000"/>
              </a:spcBef>
              <a:spcAft>
                <a:spcPct val="0"/>
              </a:spcAft>
              <a:buClr>
                <a:schemeClr val="accent2"/>
              </a:buClr>
              <a:buSzTx/>
              <a:buBlip>
                <a:blip r:embed="rId7"/>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如果初始深度为0，则该算法只生成根节点，并检测它。</a:t>
            </a:r>
          </a:p>
          <a:p>
            <a:pPr marL="469900" indent="-469900" fontAlgn="base">
              <a:lnSpc>
                <a:spcPct val="120000"/>
              </a:lnSpc>
              <a:spcBef>
                <a:spcPct val="40000"/>
              </a:spcBef>
              <a:spcAft>
                <a:spcPct val="0"/>
              </a:spcAft>
              <a:buClr>
                <a:schemeClr val="accent2"/>
              </a:buClr>
              <a:buSzTx/>
              <a:buBlip>
                <a:blip r:embed="rId7"/>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如果根节点不是目标，则深度加1，通过典型的深度优先算法，生成深度为1的树。</a:t>
            </a:r>
          </a:p>
          <a:p>
            <a:pPr marL="469900" indent="-469900" fontAlgn="base">
              <a:lnSpc>
                <a:spcPct val="120000"/>
              </a:lnSpc>
              <a:spcBef>
                <a:spcPct val="40000"/>
              </a:spcBef>
              <a:spcAft>
                <a:spcPct val="0"/>
              </a:spcAft>
              <a:buClr>
                <a:schemeClr val="accent2"/>
              </a:buClr>
              <a:buSzTx/>
              <a:buBlip>
                <a:blip r:embed="rId7"/>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当深度限制为m时，树的深度为m。 </a:t>
            </a:r>
          </a:p>
        </p:txBody>
      </p:sp>
      <p:sp>
        <p:nvSpPr>
          <p:cNvPr id="34818" name="Rectangle 2"/>
          <p:cNvSpPr>
            <a:spLocks noGrp="1"/>
          </p:cNvSpPr>
          <p:nvPr/>
        </p:nvSpPr>
        <p:spPr>
          <a:xfrm>
            <a:off x="151765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5.3.4  </a:t>
            </a:r>
            <a:r>
              <a:rPr lang="zh-CN" altLang="en-US" sz="360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rPr>
              <a:t>有界深度搜索和迭代加深搜索</a:t>
            </a:r>
            <a:endParaRPr lang="zh-CN" altLang="en-US" sz="3600" b="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880579032"/>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1442"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01443"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476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3318" name="Rectangle 3"/>
          <p:cNvSpPr>
            <a:spLocks noGrp="1" noChangeArrowheads="1"/>
          </p:cNvSpPr>
          <p:nvPr>
            <p:ph idx="9"/>
            <p:custDataLst>
              <p:tags r:id="rId3"/>
            </p:custDataLst>
          </p:nvPr>
        </p:nvSpPr>
        <p:spPr>
          <a:xfrm>
            <a:off x="1836738" y="1103313"/>
            <a:ext cx="8193088" cy="4114800"/>
          </a:xfrm>
        </p:spPr>
        <p:txBody>
          <a:bodyPr wrap="square" lIns="91440" tIns="45720" rIns="91440" bIns="45720" numCol="1" anchor="t" anchorCtr="0" compatLnSpc="1"/>
          <a:lstStyle/>
          <a:p>
            <a:pPr marL="469900" indent="-469900" fontAlgn="base">
              <a:lnSpc>
                <a:spcPct val="150000"/>
              </a:lnSpc>
              <a:spcBef>
                <a:spcPct val="40000"/>
              </a:spcBef>
              <a:spcAft>
                <a:spcPct val="0"/>
              </a:spcAft>
              <a:buClr>
                <a:schemeClr val="accent2"/>
              </a:buClr>
              <a:buSzTx/>
              <a:buBlip>
                <a:blip r:embed="rId8"/>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迭代加深搜索看起来会很浪费，因为很多节点都可能扩展多次。</a:t>
            </a:r>
          </a:p>
          <a:p>
            <a:pPr marL="469900" indent="-469900" fontAlgn="base">
              <a:lnSpc>
                <a:spcPct val="150000"/>
              </a:lnSpc>
              <a:spcBef>
                <a:spcPct val="40000"/>
              </a:spcBef>
              <a:spcAft>
                <a:spcPct val="0"/>
              </a:spcAft>
              <a:buClr>
                <a:schemeClr val="accent2"/>
              </a:buClr>
              <a:buSzTx/>
              <a:buBlip>
                <a:blip r:embed="rId8"/>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然而对于很多问题，这种多次的扩展负担实际上很小，直觉上可以想象，如果一棵树的分支系数很大，几乎所有的节点都在最底层上，则对于上面各层节点扩展多次对整个系统来说影响不是很大。 </a:t>
            </a:r>
          </a:p>
        </p:txBody>
      </p:sp>
      <p:sp>
        <p:nvSpPr>
          <p:cNvPr id="34818" name="Rectangle 2"/>
          <p:cNvSpPr>
            <a:spLocks noGrp="1"/>
          </p:cNvSpPr>
          <p:nvPr/>
        </p:nvSpPr>
        <p:spPr>
          <a:xfrm>
            <a:off x="151765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5.3.4  </a:t>
            </a:r>
            <a:r>
              <a:rPr lang="zh-CN" altLang="en-US" sz="360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rPr>
              <a:t>有界深度搜索和迭代加深搜索</a:t>
            </a:r>
            <a:endParaRPr lang="zh-CN" altLang="en-US" sz="3600" b="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3091375410"/>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3490"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03491"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55E027F2-B3A5-47D7-B68B-34F3EE202C78}" type="slidenum">
              <a:rPr lang="zh-CN" altLang="en-US" smtClean="0"/>
              <a:pPr>
                <a:defRPr/>
              </a:pPr>
              <a:t>477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5366" name="Rectangle 3"/>
          <p:cNvSpPr>
            <a:spLocks noGrp="1" noChangeArrowheads="1"/>
          </p:cNvSpPr>
          <p:nvPr>
            <p:ph idx="9"/>
            <p:custDataLst>
              <p:tags r:id="rId3"/>
            </p:custDataLst>
          </p:nvPr>
        </p:nvSpPr>
        <p:spPr>
          <a:xfrm>
            <a:off x="1887647" y="3645024"/>
            <a:ext cx="8134985" cy="792090"/>
          </a:xfrm>
        </p:spPr>
        <p:txBody>
          <a:bodyPr wrap="square" lIns="91440" tIns="45720" rIns="91440" bIns="45720" numCol="1" anchor="t" anchorCtr="0" compatLnSpc="1"/>
          <a:lstStyle/>
          <a:p>
            <a:pPr marL="469900" indent="-469900" fontAlgn="base">
              <a:spcBef>
                <a:spcPct val="40000"/>
              </a:spcBef>
              <a:spcAft>
                <a:spcPct val="0"/>
              </a:spcAft>
              <a:buClr>
                <a:schemeClr val="accent2"/>
              </a:buClr>
              <a:buSzTx/>
              <a:buBlip>
                <a:blip r:embed="rId8"/>
              </a:buBlip>
              <a:defRPr/>
            </a:pPr>
            <a:r>
              <a:rPr lang="zh-CN" altLang="en-US"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注：b是分支系数，d是解答的深度，m是搜索树的最大深度，l是深度限制。</a:t>
            </a:r>
          </a:p>
        </p:txBody>
      </p:sp>
      <p:sp>
        <p:nvSpPr>
          <p:cNvPr id="34818" name="Rectangle 2"/>
          <p:cNvSpPr>
            <a:spLocks noGrp="1"/>
          </p:cNvSpPr>
          <p:nvPr/>
        </p:nvSpPr>
        <p:spPr>
          <a:xfrm>
            <a:off x="1517650" y="1"/>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a:defRPr/>
            </a:pPr>
            <a:r>
              <a:rPr lang="en-US" altLang="zh-CN" sz="3600" b="0" noProof="1">
                <a:solidFill>
                  <a:schemeClr val="lt1"/>
                </a:solidFill>
                <a:latin typeface="微软雅黑" panose="020B0503020204020204" pitchFamily="34" charset="-122"/>
                <a:cs typeface="微软雅黑" panose="020B0503020204020204" pitchFamily="34" charset="-122"/>
              </a:rPr>
              <a:t>5.3.5  </a:t>
            </a:r>
            <a:r>
              <a:rPr lang="zh-CN" altLang="en-US" sz="360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rPr>
              <a:t>搜索最优策略的比较</a:t>
            </a:r>
            <a:endParaRPr lang="zh-CN" altLang="en-US" sz="3600" b="0" dirty="0">
              <a:ln w="6350">
                <a:noFill/>
              </a:ln>
              <a:solidFill>
                <a:schemeClr val="lt1"/>
              </a:solidFill>
              <a:effectLst>
                <a:outerShdw blurRad="114300" dist="101600" dir="2700000" algn="tl" rotWithShape="0">
                  <a:srgbClr val="000000">
                    <a:alpha val="40000"/>
                  </a:srgbClr>
                </a:outerShdw>
              </a:effectLst>
              <a:latin typeface="微软雅黑" panose="020B0503020204020204" pitchFamily="34" charset="-122"/>
              <a:cs typeface="微软雅黑" panose="020B0503020204020204" pitchFamily="34" charset="-122"/>
              <a:sym typeface="+mn-ea"/>
            </a:endParaRPr>
          </a:p>
        </p:txBody>
      </p:sp>
      <p:graphicFrame>
        <p:nvGraphicFramePr>
          <p:cNvPr id="2" name="表格 1"/>
          <p:cNvGraphicFramePr>
            <a:graphicFrameLocks noGrp="1"/>
          </p:cNvGraphicFramePr>
          <p:nvPr/>
        </p:nvGraphicFramePr>
        <p:xfrm>
          <a:off x="2011119" y="1185130"/>
          <a:ext cx="7848328" cy="2598142"/>
        </p:xfrm>
        <a:graphic>
          <a:graphicData uri="http://schemas.openxmlformats.org/drawingml/2006/table">
            <a:tbl>
              <a:tblPr firstRow="1" bandRow="1">
                <a:tableStyleId>{5C22544A-7EE6-4342-B048-85BDC9FD1C3A}</a:tableStyleId>
              </a:tblPr>
              <a:tblGrid>
                <a:gridCol w="1569666">
                  <a:extLst>
                    <a:ext uri="{9D8B030D-6E8A-4147-A177-3AD203B41FA5}">
                      <a16:colId xmlns:a16="http://schemas.microsoft.com/office/drawing/2014/main" val="20000"/>
                    </a:ext>
                  </a:extLst>
                </a:gridCol>
                <a:gridCol w="1569666">
                  <a:extLst>
                    <a:ext uri="{9D8B030D-6E8A-4147-A177-3AD203B41FA5}">
                      <a16:colId xmlns:a16="http://schemas.microsoft.com/office/drawing/2014/main" val="20001"/>
                    </a:ext>
                  </a:extLst>
                </a:gridCol>
                <a:gridCol w="1287041">
                  <a:extLst>
                    <a:ext uri="{9D8B030D-6E8A-4147-A177-3AD203B41FA5}">
                      <a16:colId xmlns:a16="http://schemas.microsoft.com/office/drawing/2014/main" val="20002"/>
                    </a:ext>
                  </a:extLst>
                </a:gridCol>
                <a:gridCol w="1852289">
                  <a:extLst>
                    <a:ext uri="{9D8B030D-6E8A-4147-A177-3AD203B41FA5}">
                      <a16:colId xmlns:a16="http://schemas.microsoft.com/office/drawing/2014/main" val="20003"/>
                    </a:ext>
                  </a:extLst>
                </a:gridCol>
                <a:gridCol w="1569666">
                  <a:extLst>
                    <a:ext uri="{9D8B030D-6E8A-4147-A177-3AD203B41FA5}">
                      <a16:colId xmlns:a16="http://schemas.microsoft.com/office/drawing/2014/main" val="20004"/>
                    </a:ext>
                  </a:extLst>
                </a:gridCol>
              </a:tblGrid>
              <a:tr h="472647">
                <a:tc>
                  <a:txBody>
                    <a:bodyPr/>
                    <a:lstStyle/>
                    <a:p>
                      <a:pPr algn="ctr"/>
                      <a:endParaRPr lang="zh-CN" altLang="en-US" sz="2000" dirty="0"/>
                    </a:p>
                  </a:txBody>
                  <a:tcPr/>
                </a:tc>
                <a:tc>
                  <a:txBody>
                    <a:bodyPr/>
                    <a:lstStyle/>
                    <a:p>
                      <a:pPr algn="ctr"/>
                      <a:r>
                        <a:rPr lang="zh-CN" altLang="en-US" sz="2000" b="1" dirty="0"/>
                        <a:t>宽度优先</a:t>
                      </a:r>
                    </a:p>
                  </a:txBody>
                  <a:tcPr/>
                </a:tc>
                <a:tc>
                  <a:txBody>
                    <a:bodyPr/>
                    <a:lstStyle/>
                    <a:p>
                      <a:pPr algn="ctr"/>
                      <a:r>
                        <a:rPr lang="zh-CN" altLang="en-US" sz="2000" b="1" dirty="0"/>
                        <a:t>深度优先</a:t>
                      </a:r>
                    </a:p>
                  </a:txBody>
                  <a:tcPr/>
                </a:tc>
                <a:tc>
                  <a:txBody>
                    <a:bodyPr/>
                    <a:lstStyle/>
                    <a:p>
                      <a:pPr algn="ctr"/>
                      <a:r>
                        <a:rPr lang="zh-CN" altLang="en-US" sz="2000" b="1" dirty="0"/>
                        <a:t>有界深度优先</a:t>
                      </a:r>
                    </a:p>
                  </a:txBody>
                  <a:tcPr/>
                </a:tc>
                <a:tc>
                  <a:txBody>
                    <a:bodyPr/>
                    <a:lstStyle/>
                    <a:p>
                      <a:pPr algn="ctr"/>
                      <a:r>
                        <a:rPr lang="zh-CN" altLang="en-US" sz="2000" b="1" dirty="0"/>
                        <a:t>迭代加深</a:t>
                      </a:r>
                    </a:p>
                  </a:txBody>
                  <a:tcPr/>
                </a:tc>
                <a:extLst>
                  <a:ext uri="{0D108BD9-81ED-4DB2-BD59-A6C34878D82A}">
                    <a16:rowId xmlns:a16="http://schemas.microsoft.com/office/drawing/2014/main" val="10000"/>
                  </a:ext>
                </a:extLst>
              </a:tr>
              <a:tr h="479161">
                <a:tc>
                  <a:txBody>
                    <a:bodyPr/>
                    <a:lstStyle/>
                    <a:p>
                      <a:pPr algn="ctr"/>
                      <a:r>
                        <a:rPr lang="zh-CN" altLang="en-US" sz="2000" b="1" dirty="0"/>
                        <a:t>时间</a:t>
                      </a:r>
                    </a:p>
                  </a:txBody>
                  <a:tcPr/>
                </a:tc>
                <a:tc>
                  <a:txBody>
                    <a:bodyPr/>
                    <a:lstStyle/>
                    <a:p>
                      <a:endParaRPr lang="zh-CN" dirty="0"/>
                    </a:p>
                  </a:txBody>
                  <a:tcPr>
                    <a:blipFill>
                      <a:blip r:embed="rId9"/>
                      <a:stretch>
                        <a:fillRect l="-100000" t="-103571" r="-300760" b="-297619"/>
                      </a:stretch>
                    </a:blipFill>
                  </a:tcPr>
                </a:tc>
                <a:tc>
                  <a:txBody>
                    <a:bodyPr/>
                    <a:lstStyle/>
                    <a:p>
                      <a:pPr algn="ctr"/>
                      <a:r>
                        <a:rPr lang="en-US" altLang="zh-CN" sz="2000" b="1" dirty="0"/>
                        <a:t>O(b*m)</a:t>
                      </a:r>
                      <a:endParaRPr lang="zh-CN" altLang="en-US" sz="2000" b="1" dirty="0"/>
                    </a:p>
                  </a:txBody>
                  <a:tcPr/>
                </a:tc>
                <a:tc>
                  <a:txBody>
                    <a:bodyPr/>
                    <a:lstStyle/>
                    <a:p>
                      <a:endParaRPr lang="zh-CN"/>
                    </a:p>
                  </a:txBody>
                  <a:tcPr>
                    <a:blipFill>
                      <a:blip r:embed="rId9"/>
                      <a:stretch>
                        <a:fillRect l="-239032" t="-103571" r="-85806" b="-297619"/>
                      </a:stretch>
                    </a:blipFill>
                  </a:tcPr>
                </a:tc>
                <a:tc>
                  <a:txBody>
                    <a:bodyPr/>
                    <a:lstStyle/>
                    <a:p>
                      <a:endParaRPr lang="zh-CN"/>
                    </a:p>
                  </a:txBody>
                  <a:tcPr>
                    <a:blipFill>
                      <a:blip r:embed="rId9"/>
                      <a:stretch>
                        <a:fillRect l="-401145" t="-103571" r="-1527" b="-297619"/>
                      </a:stretch>
                    </a:blipFill>
                  </a:tcPr>
                </a:tc>
                <a:extLst>
                  <a:ext uri="{0D108BD9-81ED-4DB2-BD59-A6C34878D82A}">
                    <a16:rowId xmlns:a16="http://schemas.microsoft.com/office/drawing/2014/main" val="10001"/>
                  </a:ext>
                </a:extLst>
              </a:tr>
              <a:tr h="479161">
                <a:tc>
                  <a:txBody>
                    <a:bodyPr/>
                    <a:lstStyle/>
                    <a:p>
                      <a:pPr algn="ctr"/>
                      <a:r>
                        <a:rPr lang="zh-CN" altLang="en-US" sz="2000" b="1" dirty="0"/>
                        <a:t>空间</a:t>
                      </a:r>
                    </a:p>
                  </a:txBody>
                  <a:tcPr/>
                </a:tc>
                <a:tc>
                  <a:txBody>
                    <a:bodyPr/>
                    <a:lstStyle/>
                    <a:p>
                      <a:endParaRPr lang="zh-CN"/>
                    </a:p>
                  </a:txBody>
                  <a:tcPr>
                    <a:blipFill>
                      <a:blip r:embed="rId9"/>
                      <a:stretch>
                        <a:fillRect l="-100000" t="-206024" r="-300760" b="-201205"/>
                      </a:stretch>
                    </a:blip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2000" b="1" dirty="0"/>
                        <a:t>O(b*m)</a:t>
                      </a:r>
                      <a:endParaRPr lang="zh-CN" altLang="en-US" sz="2000" b="1" dirty="0"/>
                    </a:p>
                  </a:txBody>
                  <a:tcPr/>
                </a:tc>
                <a:tc>
                  <a:txBody>
                    <a:bodyPr/>
                    <a:lstStyle/>
                    <a:p>
                      <a:pPr algn="ctr"/>
                      <a:r>
                        <a:rPr lang="en-US" altLang="zh-CN" sz="2000" b="1" dirty="0"/>
                        <a:t>O(b*l)</a:t>
                      </a:r>
                      <a:endParaRPr lang="zh-CN" altLang="en-US" sz="2000" b="1" dirty="0"/>
                    </a:p>
                  </a:txBody>
                  <a:tcPr/>
                </a:tc>
                <a:tc>
                  <a:txBody>
                    <a:bodyPr/>
                    <a:lstStyle/>
                    <a:p>
                      <a:pPr algn="ctr"/>
                      <a:r>
                        <a:rPr lang="en-US" altLang="zh-CN" sz="2000" b="1" dirty="0"/>
                        <a:t>O(</a:t>
                      </a:r>
                      <a:r>
                        <a:rPr lang="en-US" altLang="zh-CN" sz="2000" b="1" dirty="0" err="1"/>
                        <a:t>bd</a:t>
                      </a:r>
                      <a:r>
                        <a:rPr lang="en-US" altLang="zh-CN" sz="2000" b="1" dirty="0"/>
                        <a:t>)</a:t>
                      </a:r>
                      <a:r>
                        <a:rPr lang="en-US" altLang="zh-CN" sz="2000" b="1" dirty="0" err="1"/>
                        <a:t>orO</a:t>
                      </a:r>
                      <a:r>
                        <a:rPr lang="en-US" altLang="zh-CN" sz="2000" b="1" dirty="0"/>
                        <a:t>(d)</a:t>
                      </a:r>
                      <a:endParaRPr lang="zh-CN" altLang="en-US" sz="2000" b="1" dirty="0"/>
                    </a:p>
                  </a:txBody>
                  <a:tcPr/>
                </a:tc>
                <a:extLst>
                  <a:ext uri="{0D108BD9-81ED-4DB2-BD59-A6C34878D82A}">
                    <a16:rowId xmlns:a16="http://schemas.microsoft.com/office/drawing/2014/main" val="10002"/>
                  </a:ext>
                </a:extLst>
              </a:tr>
              <a:tr h="472647">
                <a:tc>
                  <a:txBody>
                    <a:bodyPr/>
                    <a:lstStyle/>
                    <a:p>
                      <a:pPr algn="ctr"/>
                      <a:r>
                        <a:rPr lang="zh-CN" altLang="en-US" sz="2000" b="1" dirty="0"/>
                        <a:t>最优</a:t>
                      </a:r>
                    </a:p>
                  </a:txBody>
                  <a:tcPr/>
                </a:tc>
                <a:tc>
                  <a:txBody>
                    <a:bodyPr/>
                    <a:lstStyle/>
                    <a:p>
                      <a:pPr algn="ctr"/>
                      <a:r>
                        <a:rPr lang="zh-CN" altLang="en-US" sz="2000" b="1" dirty="0"/>
                        <a:t>是</a:t>
                      </a:r>
                    </a:p>
                  </a:txBody>
                  <a:tcPr/>
                </a:tc>
                <a:tc>
                  <a:txBody>
                    <a:bodyPr/>
                    <a:lstStyle/>
                    <a:p>
                      <a:pPr algn="ctr"/>
                      <a:r>
                        <a:rPr lang="zh-CN" altLang="en-US" sz="2000" b="1" dirty="0"/>
                        <a:t>否</a:t>
                      </a:r>
                    </a:p>
                  </a:txBody>
                  <a:tcPr/>
                </a:tc>
                <a:tc>
                  <a:txBody>
                    <a:bodyPr/>
                    <a:lstStyle/>
                    <a:p>
                      <a:pPr algn="ctr"/>
                      <a:r>
                        <a:rPr lang="zh-CN" altLang="en-US" sz="2000" b="1" dirty="0"/>
                        <a:t>否</a:t>
                      </a:r>
                    </a:p>
                  </a:txBody>
                  <a:tcPr/>
                </a:tc>
                <a:tc>
                  <a:txBody>
                    <a:bodyPr/>
                    <a:lstStyle/>
                    <a:p>
                      <a:pPr algn="ctr"/>
                      <a:r>
                        <a:rPr lang="zh-CN" altLang="en-US" sz="2000" b="1" dirty="0"/>
                        <a:t>是</a:t>
                      </a:r>
                    </a:p>
                  </a:txBody>
                  <a:tcPr/>
                </a:tc>
                <a:extLst>
                  <a:ext uri="{0D108BD9-81ED-4DB2-BD59-A6C34878D82A}">
                    <a16:rowId xmlns:a16="http://schemas.microsoft.com/office/drawing/2014/main" val="10003"/>
                  </a:ext>
                </a:extLst>
              </a:tr>
              <a:tr h="472647">
                <a:tc>
                  <a:txBody>
                    <a:bodyPr/>
                    <a:lstStyle/>
                    <a:p>
                      <a:pPr algn="ctr"/>
                      <a:r>
                        <a:rPr lang="zh-CN" altLang="en-US" sz="2000" b="1" dirty="0"/>
                        <a:t>完备</a:t>
                      </a:r>
                    </a:p>
                  </a:txBody>
                  <a:tcPr/>
                </a:tc>
                <a:tc>
                  <a:txBody>
                    <a:bodyPr/>
                    <a:lstStyle/>
                    <a:p>
                      <a:pPr algn="ctr"/>
                      <a:r>
                        <a:rPr lang="zh-CN" altLang="en-US" sz="2000" b="1" dirty="0"/>
                        <a:t>是</a:t>
                      </a:r>
                    </a:p>
                  </a:txBody>
                  <a:tcPr/>
                </a:tc>
                <a:tc>
                  <a:txBody>
                    <a:bodyPr/>
                    <a:lstStyle/>
                    <a:p>
                      <a:pPr algn="ctr"/>
                      <a:r>
                        <a:rPr lang="zh-CN" altLang="en-US" sz="2000" b="1" dirty="0"/>
                        <a:t>否</a:t>
                      </a:r>
                    </a:p>
                  </a:txBody>
                  <a:tcPr/>
                </a:tc>
                <a:tc>
                  <a:txBody>
                    <a:bodyPr/>
                    <a:lstStyle/>
                    <a:p>
                      <a:pPr algn="ctr"/>
                      <a:r>
                        <a:rPr lang="zh-CN" altLang="en-US" sz="2000" b="1" dirty="0"/>
                        <a:t>当</a:t>
                      </a:r>
                      <a:r>
                        <a:rPr lang="en-US" altLang="zh-CN" sz="2000" b="1" dirty="0"/>
                        <a:t>l&gt;d</a:t>
                      </a:r>
                      <a:r>
                        <a:rPr lang="zh-CN" altLang="en-US" sz="2000" b="1" dirty="0"/>
                        <a:t>时，是</a:t>
                      </a:r>
                    </a:p>
                  </a:txBody>
                  <a:tcPr/>
                </a:tc>
                <a:tc>
                  <a:txBody>
                    <a:bodyPr/>
                    <a:lstStyle/>
                    <a:p>
                      <a:pPr algn="ctr"/>
                      <a:r>
                        <a:rPr lang="zh-CN" altLang="en-US" sz="2000" b="1" dirty="0"/>
                        <a:t>是</a:t>
                      </a:r>
                    </a:p>
                  </a:txBody>
                  <a:tcPr/>
                </a:tc>
                <a:extLst>
                  <a:ext uri="{0D108BD9-81ED-4DB2-BD59-A6C34878D82A}">
                    <a16:rowId xmlns:a16="http://schemas.microsoft.com/office/drawing/2014/main" val="10004"/>
                  </a:ext>
                </a:extLst>
              </a:tr>
            </a:tbl>
          </a:graphicData>
        </a:graphic>
      </p:graphicFrame>
      <p:sp>
        <p:nvSpPr>
          <p:cNvPr id="3" name="矩形 2"/>
          <p:cNvSpPr/>
          <p:nvPr/>
        </p:nvSpPr>
        <p:spPr>
          <a:xfrm>
            <a:off x="1853203" y="4506122"/>
            <a:ext cx="8006244" cy="2012859"/>
          </a:xfrm>
          <a:prstGeom prst="rect">
            <a:avLst/>
          </a:prstGeom>
        </p:spPr>
        <p:txBody>
          <a:bodyPr wrap="square">
            <a:spAutoFit/>
          </a:bodyPr>
          <a:lstStyle/>
          <a:p>
            <a:pPr marL="469900" indent="-469900">
              <a:lnSpc>
                <a:spcPct val="120000"/>
              </a:lnSpc>
              <a:spcBef>
                <a:spcPct val="40000"/>
              </a:spcBef>
              <a:buClr>
                <a:srgbClr val="6E82BA"/>
              </a:buClr>
              <a:buBlip>
                <a:blip r:embed="rId8"/>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宽度优先搜索、深度优先搜索和迭代加深搜索都可以用于生成和测试算法。</a:t>
            </a:r>
          </a:p>
          <a:p>
            <a:pPr marL="469900" indent="-469900">
              <a:lnSpc>
                <a:spcPct val="120000"/>
              </a:lnSpc>
              <a:spcBef>
                <a:spcPct val="40000"/>
              </a:spcBef>
              <a:buClr>
                <a:srgbClr val="6E82BA"/>
              </a:buClr>
              <a:buBlip>
                <a:blip r:embed="rId8"/>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宽度优先搜索需要指数数量的空间，深度优先搜索的空间复杂度和最大搜索深度呈线性关系。 </a:t>
            </a:r>
          </a:p>
        </p:txBody>
      </p:sp>
    </p:spTree>
    <p:custDataLst>
      <p:tags r:id="rId1"/>
    </p:custDataLst>
    <p:extLst>
      <p:ext uri="{BB962C8B-B14F-4D97-AF65-F5344CB8AC3E}">
        <p14:creationId xmlns:p14="http://schemas.microsoft.com/office/powerpoint/2010/main" val="286294501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9634"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1509"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478</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1510" name="Rectangle 2"/>
          <p:cNvSpPr>
            <a:spLocks noGrp="1" noChangeArrowheads="1"/>
          </p:cNvSpPr>
          <p:nvPr>
            <p:ph type="title" idx="4294967295"/>
          </p:nvPr>
        </p:nvSpPr>
        <p:spPr>
          <a:xfrm>
            <a:off x="1524000" y="1"/>
            <a:ext cx="9144000" cy="765175"/>
          </a:xfrm>
          <a:solidFill>
            <a:srgbClr val="485C96"/>
          </a:solidFill>
        </p:spPr>
        <p:txBody>
          <a:bodyPr vert="horz" wrap="square" lIns="91440" tIns="45720" rIns="91440" bIns="45720" numCol="1" anchor="b" anchorCtr="0" compatLnSpc="1">
            <a:normAutofit/>
          </a:bodyPr>
          <a:lstStyle/>
          <a:p>
            <a:pPr indent="176530" algn="l" fontAlgn="base">
              <a:spcAft>
                <a:spcPct val="0"/>
              </a:spcAft>
              <a:defRPr/>
            </a:pPr>
            <a:r>
              <a:rPr lang="zh-CN" altLang="en-US" sz="3600" spc="200">
                <a:solidFill>
                  <a:srgbClr val="FFFFFF"/>
                </a:solidFill>
                <a:latin typeface="汉仪旗黑-85S" pitchFamily="18" charset="-122"/>
                <a:ea typeface="黑体" panose="02010609060101010101" charset="-122"/>
                <a:sym typeface="微软雅黑" panose="020B0503020204020204" pitchFamily="34" charset="-122"/>
              </a:rPr>
              <a:t>第5章  搜索求解策略</a:t>
            </a:r>
          </a:p>
        </p:txBody>
      </p:sp>
      <p:sp>
        <p:nvSpPr>
          <p:cNvPr id="661511" name="Rectangle 3"/>
          <p:cNvSpPr>
            <a:spLocks noGrp="1" noChangeArrowheads="1"/>
          </p:cNvSpPr>
          <p:nvPr>
            <p:ph idx="9"/>
            <p:custDataLst>
              <p:tags r:id="rId2"/>
            </p:custDataLst>
          </p:nvPr>
        </p:nvSpPr>
        <p:spPr>
          <a:xfrm>
            <a:off x="2063751" y="908051"/>
            <a:ext cx="8353425" cy="4411663"/>
          </a:xfrm>
        </p:spPr>
        <p:txBody>
          <a:bodyPr wrap="square" lIns="91440" tIns="45720" rIns="91440" bIns="45720" numCol="1" anchor="t" anchorCtr="0" compatLnSpc="1"/>
          <a:lstStyle/>
          <a:p>
            <a:pPr marL="171450" indent="-171450" fontAlgn="base">
              <a:lnSpc>
                <a:spcPct val="160000"/>
              </a:lnSpc>
              <a:spcBef>
                <a:spcPct val="40000"/>
              </a:spcBef>
              <a:spcAft>
                <a:spcPct val="0"/>
              </a:spcAft>
              <a:buClr>
                <a:schemeClr val="accent2"/>
              </a:buClr>
              <a:buSzTx/>
              <a:buFont typeface="Wingdings" panose="05000000000000000000" pitchFamily="2" charset="2"/>
              <a:buChar char="n"/>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5.1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搜索的概念</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fontAlgn="base">
              <a:lnSpc>
                <a:spcPct val="160000"/>
              </a:lnSpc>
              <a:spcBef>
                <a:spcPct val="40000"/>
              </a:spcBef>
              <a:spcAft>
                <a:spcPct val="0"/>
              </a:spcAft>
              <a:buClr>
                <a:schemeClr val="accent2"/>
              </a:buClr>
              <a:buSzTx/>
              <a:buFont typeface="Wingdings" panose="05000000000000000000" pitchFamily="2" charset="2"/>
              <a:buChar char="n"/>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5.2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状态空间知识表示方法</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fontAlgn="base">
              <a:lnSpc>
                <a:spcPct val="160000"/>
              </a:lnSpc>
              <a:spcBef>
                <a:spcPct val="40000"/>
              </a:spcBef>
              <a:spcAft>
                <a:spcPct val="0"/>
              </a:spcAft>
              <a:buClr>
                <a:schemeClr val="accent2"/>
              </a:buClr>
              <a:buSzTx/>
              <a:buFont typeface="Wingdings" panose="05000000000000000000" pitchFamily="2" charset="2"/>
              <a:buChar char="n"/>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5.3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盲目的图搜索策略</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fontAlgn="base">
              <a:lnSpc>
                <a:spcPct val="160000"/>
              </a:lnSpc>
              <a:spcBef>
                <a:spcPct val="40000"/>
              </a:spcBef>
              <a:spcAft>
                <a:spcPct val="0"/>
              </a:spcAft>
              <a:buClr>
                <a:schemeClr val="accent2"/>
              </a:buClr>
              <a:buSzTx/>
              <a:buFont typeface="Wingdings" panose="05000000000000000000" pitchFamily="2" charset="2"/>
              <a:buChar char="ü"/>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5.4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启发式图搜索策略</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235153382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1682"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3557"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479</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3558" name="Rectangle 1026"/>
          <p:cNvSpPr>
            <a:spLocks noGrp="1" noChangeArrowheads="1"/>
          </p:cNvSpPr>
          <p:nvPr>
            <p:ph type="title" idx="4294967295"/>
          </p:nvPr>
        </p:nvSpPr>
        <p:spPr>
          <a:xfrm>
            <a:off x="1524000" y="1"/>
            <a:ext cx="9144000" cy="765175"/>
          </a:xfrm>
          <a:solidFill>
            <a:srgbClr val="485C96"/>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5.4  启发式图搜索策略</a:t>
            </a:r>
          </a:p>
        </p:txBody>
      </p:sp>
      <p:sp>
        <p:nvSpPr>
          <p:cNvPr id="663559" name="Rectangle 1027"/>
          <p:cNvSpPr>
            <a:spLocks noGrp="1" noChangeArrowheads="1"/>
          </p:cNvSpPr>
          <p:nvPr>
            <p:ph idx="9"/>
            <p:custDataLst>
              <p:tags r:id="rId2"/>
            </p:custDataLst>
          </p:nvPr>
        </p:nvSpPr>
        <p:spPr>
          <a:xfrm>
            <a:off x="1847216" y="1341120"/>
            <a:ext cx="8259763" cy="3397250"/>
          </a:xfrm>
        </p:spPr>
        <p:txBody>
          <a:bodyPr wrap="square" lIns="91440" tIns="45720" rIns="91440" bIns="45720" numCol="1" anchor="t" anchorCtr="0" compatLnSpc="1"/>
          <a:lstStyle/>
          <a:p>
            <a:pPr marL="469900" indent="-469900" fontAlgn="base">
              <a:lnSpc>
                <a:spcPct val="140000"/>
              </a:lnSpc>
              <a:spcBef>
                <a:spcPct val="40000"/>
              </a:spcBef>
              <a:spcAft>
                <a:spcPct val="0"/>
              </a:spcAft>
              <a:buClr>
                <a:schemeClr val="accent2"/>
              </a:buClr>
              <a:buSzPct val="60000"/>
              <a:buFontTx/>
              <a:buChar char="•"/>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5.4.1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启发式策略</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fontAlgn="base">
              <a:lnSpc>
                <a:spcPct val="140000"/>
              </a:lnSpc>
              <a:spcBef>
                <a:spcPct val="40000"/>
              </a:spcBef>
              <a:spcAft>
                <a:spcPct val="0"/>
              </a:spcAft>
              <a:buClr>
                <a:schemeClr val="accent2"/>
              </a:buClr>
              <a:buSzPct val="60000"/>
              <a:buFontTx/>
              <a:buChar char="•"/>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5.4.2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启发信息和估价函数</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fontAlgn="base">
              <a:lnSpc>
                <a:spcPct val="140000"/>
              </a:lnSpc>
              <a:spcBef>
                <a:spcPct val="40000"/>
              </a:spcBef>
              <a:spcAft>
                <a:spcPct val="0"/>
              </a:spcAft>
              <a:buClr>
                <a:schemeClr val="accent2"/>
              </a:buClr>
              <a:buSzPct val="60000"/>
              <a:buFontTx/>
              <a:buChar char="•"/>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5.4.3  </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A搜索算法</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fontAlgn="base">
              <a:lnSpc>
                <a:spcPct val="140000"/>
              </a:lnSpc>
              <a:spcBef>
                <a:spcPct val="40000"/>
              </a:spcBef>
              <a:spcAft>
                <a:spcPct val="0"/>
              </a:spcAft>
              <a:buClr>
                <a:schemeClr val="accent2"/>
              </a:buClr>
              <a:buSzPct val="60000"/>
              <a:buFontTx/>
              <a:buChar char="•"/>
              <a:defRPr/>
            </a:pPr>
            <a:r>
              <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5.4.4  A*</a:t>
            </a:r>
            <a:r>
              <a:rPr lang="en-US" altLang="zh-CN" sz="28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搜索算法及其特性分析</a:t>
            </a: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fontAlgn="base">
              <a:lnSpc>
                <a:spcPct val="140000"/>
              </a:lnSpc>
              <a:spcBef>
                <a:spcPct val="40000"/>
              </a:spcBef>
              <a:spcAft>
                <a:spcPct val="0"/>
              </a:spcAft>
              <a:buClr>
                <a:schemeClr val="accent2"/>
              </a:buClr>
              <a:buSzPct val="60000"/>
              <a:buFontTx/>
              <a:buChar char="•"/>
              <a:defRPr/>
            </a:pPr>
            <a:endParaRPr lang="en-US" altLang="zh-CN" sz="28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107977974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2.3.3  </a:t>
            </a:r>
            <a:r>
              <a:rPr lang="zh-CN" altLang="en-US" b="1" dirty="0">
                <a:solidFill>
                  <a:schemeClr val="tx1"/>
                </a:solidFill>
                <a:latin typeface="仿宋" panose="02010609060101010101" pitchFamily="49" charset="-122"/>
                <a:ea typeface="仿宋" panose="02010609060101010101" pitchFamily="49" charset="-122"/>
              </a:rPr>
              <a:t>谓词公式</a:t>
            </a:r>
          </a:p>
        </p:txBody>
      </p:sp>
      <p:sp>
        <p:nvSpPr>
          <p:cNvPr id="6149" name="灯片编号占位符 3"/>
          <p:cNvSpPr>
            <a:spLocks noGrp="1"/>
          </p:cNvSpPr>
          <p:nvPr>
            <p:ph type="sldNum" sz="quarter" idx="12"/>
          </p:nvPr>
        </p:nvSpPr>
        <p:spPr>
          <a:noFill/>
        </p:spPr>
        <p:txBody>
          <a:bodyPr/>
          <a:lstStyle/>
          <a:p>
            <a:pPr fontAlgn="base">
              <a:spcBef>
                <a:spcPct val="0"/>
              </a:spcBef>
              <a:spcAft>
                <a:spcPct val="0"/>
              </a:spcAft>
            </a:pPr>
            <a:fld id="{52850B2E-003D-47AE-B4B0-4F6D6DB32AB4}"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48</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6151" name="Rectangle 3"/>
          <p:cNvSpPr>
            <a:spLocks noGrp="1" noChangeArrowheads="1"/>
          </p:cNvSpPr>
          <p:nvPr>
            <p:ph sz="quarter" idx="1"/>
          </p:nvPr>
        </p:nvSpPr>
        <p:spPr>
          <a:xfrm>
            <a:off x="1797844" y="1466191"/>
            <a:ext cx="8642350" cy="1263650"/>
          </a:xfrm>
        </p:spPr>
        <p:txBody>
          <a:bodyPr>
            <a:normAutofit/>
          </a:bodyPr>
          <a:lstStyle/>
          <a:p>
            <a:pPr eaLnBrk="1" hangingPunct="1">
              <a:buFont typeface="Wingdings" panose="05000000000000000000" pitchFamily="2" charset="2"/>
              <a:buNone/>
            </a:pPr>
            <a:r>
              <a:rPr lang="en-US" altLang="zh-CN" sz="2400" b="1" dirty="0">
                <a:latin typeface="仿宋" panose="02010609060101010101" pitchFamily="49" charset="-122"/>
                <a:ea typeface="仿宋" panose="02010609060101010101" pitchFamily="49" charset="-122"/>
              </a:rPr>
              <a:t>4</a:t>
            </a:r>
            <a:r>
              <a:rPr lang="zh-CN" altLang="en-US" sz="2400" b="1" dirty="0">
                <a:latin typeface="仿宋" panose="02010609060101010101" pitchFamily="49" charset="-122"/>
                <a:ea typeface="仿宋" panose="02010609060101010101" pitchFamily="49" charset="-122"/>
              </a:rPr>
              <a:t>、谓词公式：通常将合式谓词公式称为谓词公式。</a:t>
            </a:r>
          </a:p>
          <a:p>
            <a:pPr eaLnBrk="1" hangingPunct="1"/>
            <a:r>
              <a:rPr lang="zh-CN" altLang="en-US" sz="2400" b="1" dirty="0">
                <a:latin typeface="仿宋" panose="02010609060101010101" pitchFamily="49" charset="-122"/>
                <a:ea typeface="仿宋" panose="02010609060101010101" pitchFamily="49" charset="-122"/>
              </a:rPr>
              <a:t>定义</a:t>
            </a:r>
            <a:r>
              <a:rPr lang="en-US" altLang="zh-CN" sz="2400" b="1" dirty="0">
                <a:latin typeface="仿宋" panose="02010609060101010101" pitchFamily="49" charset="-122"/>
                <a:ea typeface="仿宋" panose="02010609060101010101" pitchFamily="49" charset="-122"/>
              </a:rPr>
              <a:t>2.2</a:t>
            </a:r>
            <a:r>
              <a:rPr lang="en-US" altLang="zh-CN" sz="2400" dirty="0">
                <a:latin typeface="仿宋" panose="02010609060101010101" pitchFamily="49" charset="-122"/>
                <a:ea typeface="仿宋" panose="02010609060101010101" pitchFamily="49" charset="-122"/>
              </a:rPr>
              <a:t>  </a:t>
            </a:r>
            <a:r>
              <a:rPr lang="zh-CN" altLang="en-US" sz="2400" dirty="0">
                <a:latin typeface="仿宋" panose="02010609060101010101" pitchFamily="49" charset="-122"/>
                <a:ea typeface="仿宋" panose="02010609060101010101" pitchFamily="49" charset="-122"/>
              </a:rPr>
              <a:t>可按下述规则得到谓词演算的谓词公式：</a:t>
            </a:r>
          </a:p>
        </p:txBody>
      </p:sp>
      <p:sp>
        <p:nvSpPr>
          <p:cNvPr id="6153" name="Text Box 5"/>
          <p:cNvSpPr txBox="1">
            <a:spLocks noChangeArrowheads="1"/>
          </p:cNvSpPr>
          <p:nvPr/>
        </p:nvSpPr>
        <p:spPr bwMode="auto">
          <a:xfrm>
            <a:off x="1973263" y="2425906"/>
            <a:ext cx="8272462" cy="2462213"/>
          </a:xfrm>
          <a:prstGeom prst="rect">
            <a:avLst/>
          </a:prstGeom>
          <a:solidFill>
            <a:srgbClr val="FFFFFF"/>
          </a:solidFill>
          <a:ln w="9525">
            <a:solidFill>
              <a:srgbClr val="808080"/>
            </a:solidFill>
            <a:miter lim="800000"/>
          </a:ln>
        </p:spPr>
        <p:txBody>
          <a:bodyPr>
            <a:spAutoFit/>
          </a:bodyPr>
          <a:lstStyle/>
          <a:p>
            <a:pPr marL="342900" indent="-342900" algn="just" fontAlgn="base">
              <a:spcBef>
                <a:spcPct val="20000"/>
              </a:spcBef>
              <a:spcAft>
                <a:spcPct val="0"/>
              </a:spcAft>
            </a:pPr>
            <a:r>
              <a:rPr lang="en-US" altLang="zh-CN" sz="2200" dirty="0">
                <a:solidFill>
                  <a:prstClr val="black"/>
                </a:solidFill>
                <a:latin typeface="Times New Roman" panose="02020603050405020304" pitchFamily="18" charset="0"/>
                <a:ea typeface="宋体" panose="02010600030101010101" pitchFamily="2" charset="-122"/>
              </a:rPr>
              <a:t>(1)</a:t>
            </a:r>
            <a:r>
              <a:rPr lang="en-US" altLang="zh-CN" sz="2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solidFill>
                  <a:prstClr val="black"/>
                </a:solidFill>
                <a:latin typeface="Times New Roman" panose="02020603050405020304" pitchFamily="18" charset="0"/>
                <a:ea typeface="宋体" panose="02010600030101010101" pitchFamily="2" charset="-122"/>
              </a:rPr>
              <a:t>单个谓词是谓词公式，称为原子谓词公式。如</a:t>
            </a:r>
            <a:r>
              <a:rPr lang="en-US" altLang="zh-CN" sz="2200" dirty="0">
                <a:solidFill>
                  <a:prstClr val="black"/>
                </a:solidFill>
                <a:latin typeface="Times New Roman" panose="02020603050405020304" pitchFamily="18" charset="0"/>
                <a:ea typeface="宋体" panose="02010600030101010101" pitchFamily="2" charset="-122"/>
              </a:rPr>
              <a:t>A</a:t>
            </a:r>
            <a:r>
              <a:rPr lang="zh-CN" altLang="en-US" sz="2200" dirty="0">
                <a:solidFill>
                  <a:prstClr val="black"/>
                </a:solidFill>
                <a:latin typeface="Times New Roman" panose="02020603050405020304" pitchFamily="18" charset="0"/>
                <a:ea typeface="宋体" panose="02010600030101010101" pitchFamily="2" charset="-122"/>
              </a:rPr>
              <a:t>是谓词公式。</a:t>
            </a:r>
          </a:p>
          <a:p>
            <a:pPr marL="342900" indent="-342900" algn="just" fontAlgn="base">
              <a:spcBef>
                <a:spcPct val="20000"/>
              </a:spcBef>
              <a:spcAft>
                <a:spcPct val="0"/>
              </a:spcAft>
            </a:pPr>
            <a:r>
              <a:rPr lang="en-US" altLang="zh-CN" sz="2200" dirty="0">
                <a:solidFill>
                  <a:prstClr val="black"/>
                </a:solidFill>
                <a:latin typeface="Times New Roman" panose="02020603050405020304" pitchFamily="18" charset="0"/>
                <a:ea typeface="宋体" panose="02010600030101010101" pitchFamily="2" charset="-122"/>
              </a:rPr>
              <a:t>(2)</a:t>
            </a:r>
            <a:r>
              <a:rPr lang="en-US" altLang="zh-CN" sz="2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solidFill>
                  <a:prstClr val="black"/>
                </a:solidFill>
                <a:latin typeface="Times New Roman" panose="02020603050405020304" pitchFamily="18" charset="0"/>
                <a:ea typeface="宋体" panose="02010600030101010101" pitchFamily="2" charset="-122"/>
              </a:rPr>
              <a:t>若</a:t>
            </a:r>
            <a:r>
              <a:rPr lang="en-US" altLang="zh-CN" sz="2200" dirty="0">
                <a:solidFill>
                  <a:prstClr val="black"/>
                </a:solidFill>
                <a:latin typeface="Times New Roman" panose="02020603050405020304" pitchFamily="18" charset="0"/>
                <a:ea typeface="宋体" panose="02010600030101010101" pitchFamily="2" charset="-122"/>
              </a:rPr>
              <a:t>A</a:t>
            </a:r>
            <a:r>
              <a:rPr lang="zh-CN" altLang="en-US" sz="2200" dirty="0">
                <a:solidFill>
                  <a:prstClr val="black"/>
                </a:solidFill>
                <a:latin typeface="Times New Roman" panose="02020603050405020304" pitchFamily="18" charset="0"/>
                <a:ea typeface="宋体" panose="02010600030101010101" pitchFamily="2" charset="-122"/>
              </a:rPr>
              <a:t>是谓词公式，则</a:t>
            </a:r>
            <a:r>
              <a:rPr lang="en-US" altLang="zh-CN" sz="2200" dirty="0">
                <a:solidFill>
                  <a:prstClr val="black"/>
                </a:solidFill>
                <a:latin typeface="Times New Roman" panose="02020603050405020304" pitchFamily="18" charset="0"/>
                <a:ea typeface="宋体" panose="02010600030101010101" pitchFamily="2" charset="-122"/>
              </a:rPr>
              <a:t>﹁A</a:t>
            </a:r>
            <a:r>
              <a:rPr lang="zh-CN" altLang="en-US" sz="2200" dirty="0">
                <a:solidFill>
                  <a:prstClr val="black"/>
                </a:solidFill>
                <a:latin typeface="Times New Roman" panose="02020603050405020304" pitchFamily="18" charset="0"/>
                <a:ea typeface="宋体" panose="02010600030101010101" pitchFamily="2" charset="-122"/>
              </a:rPr>
              <a:t>也是谓词公式。 </a:t>
            </a:r>
          </a:p>
          <a:p>
            <a:pPr marL="342900" indent="-342900" algn="just" fontAlgn="base">
              <a:spcBef>
                <a:spcPct val="20000"/>
              </a:spcBef>
              <a:spcAft>
                <a:spcPct val="0"/>
              </a:spcAft>
            </a:pPr>
            <a:r>
              <a:rPr lang="en-US" altLang="zh-CN" sz="2200" dirty="0">
                <a:solidFill>
                  <a:prstClr val="black"/>
                </a:solidFill>
                <a:latin typeface="Times New Roman" panose="02020603050405020304" pitchFamily="18" charset="0"/>
                <a:ea typeface="宋体" panose="02010600030101010101" pitchFamily="2" charset="-122"/>
              </a:rPr>
              <a:t>(3)</a:t>
            </a:r>
            <a:r>
              <a:rPr lang="en-US" altLang="zh-CN" sz="2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solidFill>
                  <a:prstClr val="black"/>
                </a:solidFill>
                <a:latin typeface="Times New Roman" panose="02020603050405020304" pitchFamily="18" charset="0"/>
                <a:ea typeface="宋体" panose="02010600030101010101" pitchFamily="2" charset="-122"/>
              </a:rPr>
              <a:t>若</a:t>
            </a:r>
            <a:r>
              <a:rPr lang="en-US" altLang="zh-CN" sz="2200" dirty="0">
                <a:solidFill>
                  <a:prstClr val="black"/>
                </a:solidFill>
                <a:latin typeface="Times New Roman" panose="02020603050405020304" pitchFamily="18" charset="0"/>
                <a:ea typeface="宋体" panose="02010600030101010101" pitchFamily="2" charset="-122"/>
              </a:rPr>
              <a:t>A</a:t>
            </a:r>
            <a:r>
              <a:rPr lang="zh-CN" altLang="en-US" sz="2200" dirty="0">
                <a:solidFill>
                  <a:prstClr val="black"/>
                </a:solidFill>
                <a:latin typeface="Times New Roman" panose="02020603050405020304" pitchFamily="18" charset="0"/>
                <a:ea typeface="宋体" panose="02010600030101010101" pitchFamily="2" charset="-122"/>
              </a:rPr>
              <a:t>，</a:t>
            </a:r>
            <a:r>
              <a:rPr lang="en-US" altLang="zh-CN" sz="2200" dirty="0">
                <a:solidFill>
                  <a:prstClr val="black"/>
                </a:solidFill>
                <a:latin typeface="Times New Roman" panose="02020603050405020304" pitchFamily="18" charset="0"/>
                <a:ea typeface="宋体" panose="02010600030101010101" pitchFamily="2" charset="-122"/>
              </a:rPr>
              <a:t>B</a:t>
            </a:r>
            <a:r>
              <a:rPr lang="zh-CN" altLang="en-US" sz="2200" dirty="0">
                <a:solidFill>
                  <a:prstClr val="black"/>
                </a:solidFill>
                <a:latin typeface="Times New Roman" panose="02020603050405020304" pitchFamily="18" charset="0"/>
                <a:ea typeface="宋体" panose="02010600030101010101" pitchFamily="2" charset="-122"/>
              </a:rPr>
              <a:t>都是谓词公式，则</a:t>
            </a:r>
            <a:r>
              <a:rPr lang="en-US" altLang="zh-CN" sz="2200" dirty="0">
                <a:solidFill>
                  <a:prstClr val="black"/>
                </a:solidFill>
                <a:latin typeface="Times New Roman" panose="02020603050405020304" pitchFamily="18" charset="0"/>
                <a:ea typeface="宋体" panose="02010600030101010101" pitchFamily="2" charset="-122"/>
              </a:rPr>
              <a:t>A∧B</a:t>
            </a:r>
            <a:r>
              <a:rPr lang="zh-CN" altLang="en-US" sz="2200" dirty="0">
                <a:solidFill>
                  <a:prstClr val="black"/>
                </a:solidFill>
                <a:latin typeface="Times New Roman" panose="02020603050405020304" pitchFamily="18" charset="0"/>
                <a:ea typeface="宋体" panose="02010600030101010101" pitchFamily="2" charset="-122"/>
              </a:rPr>
              <a:t>，</a:t>
            </a:r>
            <a:r>
              <a:rPr lang="en-US" altLang="zh-CN" sz="2200" dirty="0">
                <a:solidFill>
                  <a:prstClr val="black"/>
                </a:solidFill>
                <a:latin typeface="Times New Roman" panose="02020603050405020304" pitchFamily="18" charset="0"/>
                <a:ea typeface="宋体" panose="02010600030101010101" pitchFamily="2" charset="-122"/>
              </a:rPr>
              <a:t>A</a:t>
            </a:r>
            <a:r>
              <a:rPr lang="en-US" altLang="zh-CN" sz="2200" dirty="0">
                <a:solidFill>
                  <a:prstClr val="black"/>
                </a:solidFill>
                <a:latin typeface="宋体" panose="02010600030101010101" pitchFamily="2" charset="-122"/>
                <a:ea typeface="宋体" panose="02010600030101010101" pitchFamily="2" charset="-122"/>
              </a:rPr>
              <a:t>∨</a:t>
            </a:r>
            <a:r>
              <a:rPr lang="en-US" altLang="zh-CN" sz="2200" dirty="0">
                <a:solidFill>
                  <a:prstClr val="black"/>
                </a:solidFill>
                <a:latin typeface="Times New Roman" panose="02020603050405020304" pitchFamily="18" charset="0"/>
                <a:ea typeface="宋体" panose="02010600030101010101" pitchFamily="2" charset="-122"/>
              </a:rPr>
              <a:t>B</a:t>
            </a:r>
            <a:r>
              <a:rPr lang="zh-CN" altLang="en-US" sz="2200" dirty="0">
                <a:solidFill>
                  <a:prstClr val="black"/>
                </a:solidFill>
                <a:latin typeface="Times New Roman" panose="02020603050405020304" pitchFamily="18" charset="0"/>
                <a:ea typeface="宋体" panose="02010600030101010101" pitchFamily="2" charset="-122"/>
              </a:rPr>
              <a:t>，</a:t>
            </a:r>
            <a:r>
              <a:rPr lang="en-US" altLang="zh-CN" sz="2200" dirty="0">
                <a:solidFill>
                  <a:prstClr val="black"/>
                </a:solidFill>
                <a:latin typeface="Times New Roman" panose="02020603050405020304" pitchFamily="18" charset="0"/>
                <a:ea typeface="宋体" panose="02010600030101010101" pitchFamily="2" charset="-122"/>
              </a:rPr>
              <a:t>A→B</a:t>
            </a:r>
            <a:r>
              <a:rPr lang="zh-CN" altLang="en-US" sz="2200" dirty="0">
                <a:solidFill>
                  <a:prstClr val="black"/>
                </a:solidFill>
                <a:latin typeface="Times New Roman" panose="02020603050405020304" pitchFamily="18" charset="0"/>
                <a:ea typeface="宋体" panose="02010600030101010101" pitchFamily="2" charset="-122"/>
              </a:rPr>
              <a:t>，</a:t>
            </a:r>
            <a:r>
              <a:rPr lang="en-US" altLang="zh-CN" sz="2200" dirty="0">
                <a:solidFill>
                  <a:prstClr val="black"/>
                </a:solidFill>
                <a:latin typeface="Times New Roman" panose="02020603050405020304" pitchFamily="18" charset="0"/>
                <a:ea typeface="宋体" panose="02010600030101010101" pitchFamily="2" charset="-122"/>
              </a:rPr>
              <a:t>A</a:t>
            </a:r>
            <a:r>
              <a:rPr lang="zh-CN" altLang="en-US" sz="2200" b="1" dirty="0">
                <a:solidFill>
                  <a:prstClr val="black"/>
                </a:solidFill>
                <a:latin typeface="Times New Roman" panose="02020603050405020304"/>
                <a:ea typeface="宋体" panose="02010600030101010101" pitchFamily="2" charset="-122"/>
                <a:cs typeface="Times New Roman" panose="02020603050405020304"/>
                <a:sym typeface="Wingdings 3" panose="05040102010807070707" pitchFamily="18" charset="2"/>
              </a:rPr>
              <a:t> ↔</a:t>
            </a:r>
            <a:r>
              <a:rPr lang="en-US" altLang="zh-CN" sz="2200" dirty="0">
                <a:solidFill>
                  <a:prstClr val="black"/>
                </a:solidFill>
                <a:latin typeface="Times New Roman" panose="02020603050405020304" pitchFamily="18" charset="0"/>
                <a:ea typeface="宋体" panose="02010600030101010101" pitchFamily="2" charset="-122"/>
              </a:rPr>
              <a:t> B</a:t>
            </a:r>
            <a:r>
              <a:rPr lang="zh-CN" altLang="en-US" sz="2200" dirty="0">
                <a:solidFill>
                  <a:prstClr val="black"/>
                </a:solidFill>
                <a:latin typeface="Times New Roman" panose="02020603050405020304" pitchFamily="18" charset="0"/>
                <a:ea typeface="宋体" panose="02010600030101010101" pitchFamily="2" charset="-122"/>
              </a:rPr>
              <a:t>也都是谓词公式。</a:t>
            </a:r>
          </a:p>
          <a:p>
            <a:pPr marL="342900" indent="-342900" algn="just" fontAlgn="base">
              <a:spcBef>
                <a:spcPct val="20000"/>
              </a:spcBef>
              <a:spcAft>
                <a:spcPct val="0"/>
              </a:spcAft>
              <a:buFontTx/>
              <a:buAutoNum type="arabicParenBoth" startAt="4"/>
            </a:pPr>
            <a:r>
              <a:rPr lang="zh-CN" altLang="en-US" sz="2200" dirty="0">
                <a:solidFill>
                  <a:prstClr val="black"/>
                </a:solidFill>
                <a:latin typeface="Times New Roman" panose="02020603050405020304" pitchFamily="18" charset="0"/>
                <a:ea typeface="宋体" panose="02010600030101010101" pitchFamily="2" charset="-122"/>
              </a:rPr>
              <a:t> 若</a:t>
            </a:r>
            <a:r>
              <a:rPr lang="en-US" altLang="zh-CN" sz="2200" dirty="0">
                <a:solidFill>
                  <a:prstClr val="black"/>
                </a:solidFill>
                <a:latin typeface="Times New Roman" panose="02020603050405020304" pitchFamily="18" charset="0"/>
                <a:ea typeface="宋体" panose="02010600030101010101" pitchFamily="2" charset="-122"/>
              </a:rPr>
              <a:t>A</a:t>
            </a:r>
            <a:r>
              <a:rPr lang="zh-CN" altLang="en-US" sz="2200" dirty="0">
                <a:solidFill>
                  <a:prstClr val="black"/>
                </a:solidFill>
                <a:latin typeface="Times New Roman" panose="02020603050405020304" pitchFamily="18" charset="0"/>
                <a:ea typeface="宋体" panose="02010600030101010101" pitchFamily="2" charset="-122"/>
              </a:rPr>
              <a:t>是谓词公式，则   </a:t>
            </a:r>
            <a:r>
              <a:rPr lang="en-US" altLang="zh-CN" sz="2200" dirty="0">
                <a:solidFill>
                  <a:prstClr val="black"/>
                </a:solidFill>
                <a:latin typeface="Times New Roman" panose="02020603050405020304" pitchFamily="18" charset="0"/>
                <a:ea typeface="宋体" panose="02010600030101010101" pitchFamily="2" charset="-122"/>
              </a:rPr>
              <a:t>(   </a:t>
            </a:r>
            <a:r>
              <a:rPr lang="en-US" altLang="zh-CN" sz="2200" i="1" dirty="0">
                <a:solidFill>
                  <a:prstClr val="black"/>
                </a:solidFill>
                <a:latin typeface="Times New Roman" panose="02020603050405020304" pitchFamily="18" charset="0"/>
                <a:ea typeface="宋体" panose="02010600030101010101" pitchFamily="2" charset="-122"/>
              </a:rPr>
              <a:t>x</a:t>
            </a:r>
            <a:r>
              <a:rPr lang="en-US" altLang="zh-CN" sz="2200" dirty="0">
                <a:solidFill>
                  <a:prstClr val="black"/>
                </a:solidFill>
                <a:latin typeface="Times New Roman" panose="02020603050405020304" pitchFamily="18" charset="0"/>
                <a:ea typeface="宋体" panose="02010600030101010101" pitchFamily="2" charset="-122"/>
              </a:rPr>
              <a:t>) A</a:t>
            </a:r>
            <a:r>
              <a:rPr lang="zh-CN" altLang="en-US" sz="2200" dirty="0">
                <a:solidFill>
                  <a:prstClr val="black"/>
                </a:solidFill>
                <a:latin typeface="Times New Roman" panose="02020603050405020304" pitchFamily="18" charset="0"/>
                <a:ea typeface="宋体" panose="02010600030101010101" pitchFamily="2" charset="-122"/>
              </a:rPr>
              <a:t>，</a:t>
            </a:r>
            <a:r>
              <a:rPr lang="en-US" altLang="zh-CN" sz="2200" dirty="0">
                <a:solidFill>
                  <a:prstClr val="black"/>
                </a:solidFill>
                <a:latin typeface="Times New Roman" panose="02020603050405020304" pitchFamily="18" charset="0"/>
                <a:ea typeface="宋体" panose="02010600030101010101" pitchFamily="2" charset="-122"/>
              </a:rPr>
              <a:t>(   </a:t>
            </a:r>
            <a:r>
              <a:rPr lang="en-US" altLang="zh-CN" sz="2200" i="1" dirty="0">
                <a:solidFill>
                  <a:prstClr val="black"/>
                </a:solidFill>
                <a:latin typeface="Times New Roman" panose="02020603050405020304" pitchFamily="18" charset="0"/>
                <a:ea typeface="宋体" panose="02010600030101010101" pitchFamily="2" charset="-122"/>
              </a:rPr>
              <a:t>x</a:t>
            </a:r>
            <a:r>
              <a:rPr lang="en-US" altLang="zh-CN" sz="2200" dirty="0">
                <a:solidFill>
                  <a:prstClr val="black"/>
                </a:solidFill>
                <a:latin typeface="Times New Roman" panose="02020603050405020304" pitchFamily="18" charset="0"/>
                <a:ea typeface="宋体" panose="02010600030101010101" pitchFamily="2" charset="-122"/>
              </a:rPr>
              <a:t>)A</a:t>
            </a:r>
            <a:r>
              <a:rPr lang="zh-CN" altLang="en-US" sz="2200" dirty="0">
                <a:solidFill>
                  <a:prstClr val="black"/>
                </a:solidFill>
                <a:latin typeface="Times New Roman" panose="02020603050405020304" pitchFamily="18" charset="0"/>
                <a:ea typeface="宋体" panose="02010600030101010101" pitchFamily="2" charset="-122"/>
              </a:rPr>
              <a:t>也是谓词公式。</a:t>
            </a:r>
          </a:p>
          <a:p>
            <a:pPr marL="342900" indent="-342900" algn="just" fontAlgn="base">
              <a:spcBef>
                <a:spcPct val="20000"/>
              </a:spcBef>
              <a:spcAft>
                <a:spcPct val="0"/>
              </a:spcAft>
              <a:buFontTx/>
              <a:buAutoNum type="arabicParenBoth" startAt="4"/>
            </a:pPr>
            <a:r>
              <a:rPr lang="zh-CN" altLang="en-US" sz="2200" dirty="0">
                <a:solidFill>
                  <a:prstClr val="black"/>
                </a:solidFill>
                <a:latin typeface="Times New Roman" panose="02020603050405020304" pitchFamily="18" charset="0"/>
                <a:ea typeface="宋体" panose="02010600030101010101" pitchFamily="2" charset="-122"/>
              </a:rPr>
              <a:t> 有限步应用（</a:t>
            </a:r>
            <a:r>
              <a:rPr lang="en-US" altLang="zh-CN" sz="2200" dirty="0">
                <a:solidFill>
                  <a:prstClr val="black"/>
                </a:solidFill>
                <a:latin typeface="Times New Roman" panose="02020603050405020304" pitchFamily="18" charset="0"/>
                <a:ea typeface="宋体" panose="02010600030101010101" pitchFamily="2" charset="-122"/>
              </a:rPr>
              <a:t>1</a:t>
            </a:r>
            <a:r>
              <a:rPr lang="zh-CN" altLang="en-US" sz="2200" dirty="0">
                <a:solidFill>
                  <a:prstClr val="black"/>
                </a:solidFill>
                <a:latin typeface="Times New Roman" panose="02020603050405020304" pitchFamily="18" charset="0"/>
                <a:ea typeface="宋体" panose="02010600030101010101" pitchFamily="2" charset="-122"/>
              </a:rPr>
              <a:t>）－（</a:t>
            </a:r>
            <a:r>
              <a:rPr lang="en-US" altLang="zh-CN" sz="2200" dirty="0">
                <a:solidFill>
                  <a:prstClr val="black"/>
                </a:solidFill>
                <a:latin typeface="Times New Roman" panose="02020603050405020304" pitchFamily="18" charset="0"/>
                <a:ea typeface="宋体" panose="02010600030101010101" pitchFamily="2" charset="-122"/>
              </a:rPr>
              <a:t>4</a:t>
            </a:r>
            <a:r>
              <a:rPr lang="zh-CN" altLang="en-US" sz="2200" dirty="0">
                <a:solidFill>
                  <a:prstClr val="black"/>
                </a:solidFill>
                <a:latin typeface="Times New Roman" panose="02020603050405020304" pitchFamily="18" charset="0"/>
                <a:ea typeface="宋体" panose="02010600030101010101" pitchFamily="2" charset="-122"/>
              </a:rPr>
              <a:t>）生成的公式也是谓词公式。</a:t>
            </a:r>
          </a:p>
        </p:txBody>
      </p:sp>
      <p:graphicFrame>
        <p:nvGraphicFramePr>
          <p:cNvPr id="6146" name="Object 7"/>
          <p:cNvGraphicFramePr>
            <a:graphicFrameLocks noChangeAspect="1"/>
          </p:cNvGraphicFramePr>
          <p:nvPr/>
        </p:nvGraphicFramePr>
        <p:xfrm>
          <a:off x="5165107" y="4046094"/>
          <a:ext cx="288925" cy="314325"/>
        </p:xfrm>
        <a:graphic>
          <a:graphicData uri="http://schemas.openxmlformats.org/presentationml/2006/ole">
            <mc:AlternateContent xmlns:mc="http://schemas.openxmlformats.org/markup-compatibility/2006">
              <mc:Choice xmlns:v="urn:schemas-microsoft-com:vml" Requires="v">
                <p:oleObj name="Equation" r:id="rId2" imgW="3657600" imgH="3962400" progId="Equation.3">
                  <p:embed/>
                </p:oleObj>
              </mc:Choice>
              <mc:Fallback>
                <p:oleObj name="Equation" r:id="rId2" imgW="3657600" imgH="3962400" progId="Equation.3">
                  <p:embed/>
                  <p:pic>
                    <p:nvPicPr>
                      <p:cNvPr id="6146" name="Object 7"/>
                      <p:cNvPicPr>
                        <a:picLocks noChangeAspect="1"/>
                      </p:cNvPicPr>
                      <p:nvPr/>
                    </p:nvPicPr>
                    <p:blipFill>
                      <a:blip r:embed="rId3"/>
                      <a:stretch>
                        <a:fillRect/>
                      </a:stretch>
                    </p:blipFill>
                    <p:spPr>
                      <a:xfrm>
                        <a:off x="5165107" y="4046094"/>
                        <a:ext cx="288925" cy="314325"/>
                      </a:xfrm>
                      <a:prstGeom prst="rect">
                        <a:avLst/>
                      </a:prstGeom>
                      <a:noFill/>
                      <a:ln w="9525">
                        <a:noFill/>
                      </a:ln>
                    </p:spPr>
                  </p:pic>
                </p:oleObj>
              </mc:Fallback>
            </mc:AlternateContent>
          </a:graphicData>
        </a:graphic>
      </p:graphicFrame>
      <p:graphicFrame>
        <p:nvGraphicFramePr>
          <p:cNvPr id="6147" name="Object 8"/>
          <p:cNvGraphicFramePr>
            <a:graphicFrameLocks noChangeAspect="1"/>
          </p:cNvGraphicFramePr>
          <p:nvPr/>
        </p:nvGraphicFramePr>
        <p:xfrm>
          <a:off x="6280246" y="4064881"/>
          <a:ext cx="184245" cy="311150"/>
        </p:xfrm>
        <a:graphic>
          <a:graphicData uri="http://schemas.openxmlformats.org/presentationml/2006/ole">
            <mc:AlternateContent xmlns:mc="http://schemas.openxmlformats.org/markup-compatibility/2006">
              <mc:Choice xmlns:v="urn:schemas-microsoft-com:vml" Requires="v">
                <p:oleObj name="Equation" r:id="rId4" imgW="3048000" imgH="3657600" progId="Equation.3">
                  <p:embed/>
                </p:oleObj>
              </mc:Choice>
              <mc:Fallback>
                <p:oleObj name="Equation" r:id="rId4" imgW="3048000" imgH="3657600" progId="Equation.3">
                  <p:embed/>
                  <p:pic>
                    <p:nvPicPr>
                      <p:cNvPr id="6147" name="Object 8"/>
                      <p:cNvPicPr>
                        <a:picLocks noChangeAspect="1"/>
                      </p:cNvPicPr>
                      <p:nvPr/>
                    </p:nvPicPr>
                    <p:blipFill>
                      <a:blip r:embed="rId5"/>
                      <a:stretch>
                        <a:fillRect/>
                      </a:stretch>
                    </p:blipFill>
                    <p:spPr>
                      <a:xfrm>
                        <a:off x="6280246" y="4064881"/>
                        <a:ext cx="184245" cy="311150"/>
                      </a:xfrm>
                      <a:prstGeom prst="rect">
                        <a:avLst/>
                      </a:prstGeom>
                      <a:noFill/>
                      <a:ln w="9525">
                        <a:noFill/>
                      </a:ln>
                    </p:spPr>
                  </p:pic>
                </p:oleObj>
              </mc:Fallback>
            </mc:AlternateContent>
          </a:graphicData>
        </a:graphic>
      </p:graphicFrame>
      <p:grpSp>
        <p:nvGrpSpPr>
          <p:cNvPr id="6154" name="Group 11"/>
          <p:cNvGrpSpPr/>
          <p:nvPr/>
        </p:nvGrpSpPr>
        <p:grpSpPr bwMode="auto">
          <a:xfrm>
            <a:off x="1919288" y="5248768"/>
            <a:ext cx="8229600" cy="938213"/>
            <a:chOff x="283" y="3345"/>
            <a:chExt cx="5184" cy="591"/>
          </a:xfrm>
        </p:grpSpPr>
        <p:sp>
          <p:nvSpPr>
            <p:cNvPr id="6155" name="Text Box 6"/>
            <p:cNvSpPr txBox="1">
              <a:spLocks noChangeArrowheads="1"/>
            </p:cNvSpPr>
            <p:nvPr/>
          </p:nvSpPr>
          <p:spPr bwMode="auto">
            <a:xfrm>
              <a:off x="283" y="3345"/>
              <a:ext cx="5184" cy="591"/>
            </a:xfrm>
            <a:prstGeom prst="rect">
              <a:avLst/>
            </a:prstGeom>
            <a:gradFill rotWithShape="0">
              <a:gsLst>
                <a:gs pos="0">
                  <a:srgbClr val="CCFFCC"/>
                </a:gs>
                <a:gs pos="100000">
                  <a:schemeClr val="bg1"/>
                </a:gs>
              </a:gsLst>
              <a:path path="rect">
                <a:fillToRect l="100000" t="100000"/>
              </a:path>
            </a:gradFill>
            <a:ln w="9525">
              <a:solidFill>
                <a:srgbClr val="808080"/>
              </a:solidFill>
              <a:miter lim="800000"/>
            </a:ln>
          </p:spPr>
          <p:txBody>
            <a:bodyPr>
              <a:spAutoFit/>
            </a:bodyPr>
            <a:lstStyle/>
            <a:p>
              <a:pPr fontAlgn="base">
                <a:spcBef>
                  <a:spcPct val="50000"/>
                </a:spcBef>
                <a:spcAft>
                  <a:spcPct val="0"/>
                </a:spcAft>
              </a:pPr>
              <a:r>
                <a:rPr lang="zh-CN" altLang="en-US" sz="2200" dirty="0">
                  <a:solidFill>
                    <a:prstClr val="black"/>
                  </a:solidFill>
                  <a:latin typeface="宋体" panose="02010600030101010101" pitchFamily="2" charset="-122"/>
                  <a:ea typeface="宋体" panose="02010600030101010101" pitchFamily="2" charset="-122"/>
                </a:rPr>
                <a:t>连接词的优先级别</a:t>
              </a:r>
              <a:r>
                <a:rPr lang="zh-CN" altLang="en-US" sz="2200" dirty="0">
                  <a:solidFill>
                    <a:prstClr val="black"/>
                  </a:solidFill>
                  <a:latin typeface="Arial" panose="020B0604020202020204" pitchFamily="34" charset="0"/>
                  <a:ea typeface="宋体" panose="02010600030101010101" pitchFamily="2" charset="-122"/>
                </a:rPr>
                <a:t>从高到低排列：</a:t>
              </a:r>
            </a:p>
            <a:p>
              <a:pPr fontAlgn="base">
                <a:spcBef>
                  <a:spcPct val="50000"/>
                </a:spcBef>
                <a:spcAft>
                  <a:spcPct val="0"/>
                </a:spcAft>
              </a:pPr>
              <a:r>
                <a:rPr lang="zh-CN" altLang="en-US" sz="2200" dirty="0">
                  <a:solidFill>
                    <a:prstClr val="black"/>
                  </a:solidFill>
                  <a:latin typeface="宋体" panose="02010600030101010101" pitchFamily="2" charset="-122"/>
                  <a:ea typeface="宋体" panose="02010600030101010101" pitchFamily="2" charset="-122"/>
                </a:rPr>
                <a:t>            </a:t>
              </a:r>
              <a:r>
                <a:rPr lang="en-US" altLang="zh-CN" sz="2200" dirty="0">
                  <a:solidFill>
                    <a:prstClr val="black"/>
                  </a:solidFill>
                  <a:latin typeface="宋体" panose="02010600030101010101" pitchFamily="2" charset="-122"/>
                  <a:ea typeface="宋体" panose="02010600030101010101" pitchFamily="2" charset="-122"/>
                </a:rPr>
                <a:t>﹁</a:t>
              </a:r>
              <a:r>
                <a:rPr lang="zh-CN" altLang="en-US" sz="2200" dirty="0">
                  <a:solidFill>
                    <a:prstClr val="black"/>
                  </a:solidFill>
                  <a:latin typeface="宋体" panose="02010600030101010101" pitchFamily="2" charset="-122"/>
                  <a:ea typeface="宋体" panose="02010600030101010101" pitchFamily="2" charset="-122"/>
                </a:rPr>
                <a:t>，</a:t>
              </a:r>
              <a:r>
                <a:rPr lang="zh-CN" altLang="en-US" sz="2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solidFill>
                    <a:prstClr val="black"/>
                  </a:solidFill>
                  <a:latin typeface="宋体" panose="02010600030101010101" pitchFamily="2" charset="-122"/>
                  <a:ea typeface="宋体" panose="02010600030101010101" pitchFamily="2" charset="-122"/>
                </a:rPr>
                <a:t>∧，</a:t>
              </a:r>
              <a:r>
                <a:rPr lang="zh-CN" altLang="en-US" sz="2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solidFill>
                    <a:prstClr val="black"/>
                  </a:solidFill>
                  <a:latin typeface="宋体" panose="02010600030101010101" pitchFamily="2" charset="-122"/>
                  <a:ea typeface="宋体" panose="02010600030101010101" pitchFamily="2" charset="-122"/>
                </a:rPr>
                <a:t>∨，</a:t>
              </a:r>
              <a:r>
                <a:rPr lang="zh-CN" altLang="en-US" sz="2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solidFill>
                    <a:prstClr val="black"/>
                  </a:solidFill>
                  <a:latin typeface="宋体" panose="02010600030101010101" pitchFamily="2" charset="-122"/>
                  <a:ea typeface="宋体" panose="02010600030101010101" pitchFamily="2" charset="-122"/>
                </a:rPr>
                <a:t>→，</a:t>
              </a:r>
              <a:endParaRPr lang="zh-CN" altLang="en-US" sz="2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6148" name="Object 10"/>
            <p:cNvGraphicFramePr>
              <a:graphicFrameLocks noChangeAspect="1"/>
            </p:cNvGraphicFramePr>
            <p:nvPr/>
          </p:nvGraphicFramePr>
          <p:xfrm>
            <a:off x="2922" y="3710"/>
            <a:ext cx="576" cy="174"/>
          </p:xfrm>
          <a:graphic>
            <a:graphicData uri="http://schemas.openxmlformats.org/presentationml/2006/ole">
              <mc:AlternateContent xmlns:mc="http://schemas.openxmlformats.org/markup-compatibility/2006">
                <mc:Choice xmlns:v="urn:schemas-microsoft-com:vml" Requires="v">
                  <p:oleObj name="Equation" r:id="rId6" imgW="4876800" imgH="3352800" progId="Equation.3">
                    <p:embed/>
                  </p:oleObj>
                </mc:Choice>
                <mc:Fallback>
                  <p:oleObj name="Equation" r:id="rId6" imgW="4876800" imgH="3352800" progId="Equation.3">
                    <p:embed/>
                    <p:pic>
                      <p:nvPicPr>
                        <p:cNvPr id="6148" name="Object 10"/>
                        <p:cNvPicPr>
                          <a:picLocks noChangeAspect="1"/>
                        </p:cNvPicPr>
                        <p:nvPr/>
                      </p:nvPicPr>
                      <p:blipFill>
                        <a:blip r:embed="rId7"/>
                        <a:stretch>
                          <a:fillRect/>
                        </a:stretch>
                      </p:blipFill>
                      <p:spPr>
                        <a:xfrm>
                          <a:off x="2922" y="3710"/>
                          <a:ext cx="576" cy="174"/>
                        </a:xfrm>
                        <a:prstGeom prst="rect">
                          <a:avLst/>
                        </a:prstGeom>
                        <a:noFill/>
                        <a:ln w="9525">
                          <a:noFill/>
                        </a:ln>
                      </p:spPr>
                    </p:pic>
                  </p:oleObj>
                </mc:Fallback>
              </mc:AlternateContent>
            </a:graphicData>
          </a:graphic>
        </p:graphicFrame>
      </p:grpSp>
    </p:spTree>
    <p:extLst>
      <p:ext uri="{BB962C8B-B14F-4D97-AF65-F5344CB8AC3E}">
        <p14:creationId xmlns:p14="http://schemas.microsoft.com/office/powerpoint/2010/main" val="3163539434"/>
      </p:ext>
    </p:extLst>
  </p:cSld>
  <p:clrMapOvr>
    <a:masterClrMapping/>
  </p:clrMapOvr>
  <p:transition>
    <p:random/>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3730"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5605"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480</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5606" name="Rectangle 2"/>
          <p:cNvSpPr>
            <a:spLocks noGrp="1" noChangeArrowheads="1"/>
          </p:cNvSpPr>
          <p:nvPr>
            <p:ph type="title" idx="4294967295"/>
          </p:nvPr>
        </p:nvSpPr>
        <p:spPr>
          <a:xfrm>
            <a:off x="1524000" y="1"/>
            <a:ext cx="9144000" cy="765175"/>
          </a:xfrm>
          <a:solidFill>
            <a:srgbClr val="485C96"/>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5.4.1  启发式策略</a:t>
            </a:r>
          </a:p>
        </p:txBody>
      </p:sp>
      <p:sp>
        <p:nvSpPr>
          <p:cNvPr id="23555" name="Rectangle 3"/>
          <p:cNvSpPr>
            <a:spLocks noGrp="1" noChangeArrowheads="1"/>
          </p:cNvSpPr>
          <p:nvPr>
            <p:ph idx="9"/>
            <p:custDataLst>
              <p:tags r:id="rId2"/>
            </p:custDataLst>
          </p:nvPr>
        </p:nvSpPr>
        <p:spPr>
          <a:xfrm>
            <a:off x="1847850" y="1123950"/>
            <a:ext cx="8496300" cy="4033838"/>
          </a:xfrm>
        </p:spPr>
        <p:txBody>
          <a:bodyPr wrap="square" lIns="91440" tIns="45720" rIns="91440" bIns="45720" numCol="1" anchor="t" anchorCtr="0" compatLnSpc="1"/>
          <a:lstStyle/>
          <a:p>
            <a:pPr marL="469900" indent="-469900" fontAlgn="base">
              <a:lnSpc>
                <a:spcPct val="150000"/>
              </a:lnSpc>
              <a:spcBef>
                <a:spcPct val="40000"/>
              </a:spcBef>
              <a:spcAft>
                <a:spcPct val="0"/>
              </a:spcAft>
              <a:buClr>
                <a:schemeClr val="accent2"/>
              </a:buClr>
              <a:buSzTx/>
              <a:buBlip>
                <a:blip r:embed="rId7"/>
              </a:buBlip>
              <a:defRPr/>
            </a:pP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启发式策略：利用与问题有关的启发信息进行搜索</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8" name="Rectangle 3"/>
          <p:cNvSpPr txBox="1">
            <a:spLocks noChangeArrowheads="1"/>
          </p:cNvSpPr>
          <p:nvPr>
            <p:custDataLst>
              <p:tags r:id="rId3"/>
            </p:custDataLst>
          </p:nvPr>
        </p:nvSpPr>
        <p:spPr>
          <a:xfrm>
            <a:off x="1919536" y="1916833"/>
            <a:ext cx="8424615" cy="3717925"/>
          </a:xfrm>
        </p:spPr>
        <p:txBody>
          <a:bodyPr wrap="square" lIns="91440" tIns="45720" rIns="91440" bIns="45720" numCol="1" anchor="t" anchorCtr="0" compatLnSpc="1"/>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eaLnBrk="1" hangingPunct="1">
              <a:lnSpc>
                <a:spcPct val="150000"/>
              </a:lnSpc>
              <a:spcBef>
                <a:spcPct val="40000"/>
              </a:spcBef>
              <a:spcAft>
                <a:spcPct val="0"/>
              </a:spcAft>
              <a:buClr>
                <a:schemeClr val="accent2"/>
              </a:buClr>
              <a:buNone/>
              <a:defRPr/>
            </a:pPr>
            <a:r>
              <a:rPr lang="zh-CN" altLang="en-US" sz="2400" b="1">
                <a:solidFill>
                  <a:srgbClr val="000000"/>
                </a:solidFill>
                <a:latin typeface="微软雅黑" panose="020B0503020204020204" pitchFamily="34" charset="-122"/>
                <a:sym typeface="微软雅黑" panose="020B0503020204020204" pitchFamily="34" charset="-122"/>
              </a:rPr>
              <a:t>运用启发式策略的两种基本情况： </a:t>
            </a:r>
          </a:p>
          <a:p>
            <a:pPr marL="0" indent="0" defTabSz="914400" eaLnBrk="1" hangingPunct="1">
              <a:lnSpc>
                <a:spcPct val="150000"/>
              </a:lnSpc>
              <a:spcBef>
                <a:spcPct val="40000"/>
              </a:spcBef>
              <a:spcAft>
                <a:spcPct val="0"/>
              </a:spcAft>
              <a:buClr>
                <a:schemeClr val="accent2"/>
              </a:buClr>
              <a:buNone/>
              <a:defRPr/>
            </a:pPr>
            <a:r>
              <a:rPr lang="zh-CN" altLang="en-US" sz="2400" b="1">
                <a:solidFill>
                  <a:srgbClr val="386BA2"/>
                </a:solidFill>
                <a:latin typeface="微软雅黑" panose="020B0503020204020204" pitchFamily="34" charset="-122"/>
                <a:sym typeface="微软雅黑" panose="020B0503020204020204" pitchFamily="34" charset="-122"/>
              </a:rPr>
              <a:t>（1）</a:t>
            </a:r>
            <a:r>
              <a:rPr lang="zh-CN" altLang="en-US" sz="2400" b="1">
                <a:solidFill>
                  <a:srgbClr val="000000"/>
                </a:solidFill>
                <a:latin typeface="微软雅黑" panose="020B0503020204020204" pitchFamily="34" charset="-122"/>
                <a:sym typeface="微软雅黑" panose="020B0503020204020204" pitchFamily="34" charset="-122"/>
              </a:rPr>
              <a:t>一个问题由于在问题陈述和数据获取方面固有的模糊性，可能会使它没有一个确定的解。 </a:t>
            </a:r>
          </a:p>
          <a:p>
            <a:pPr marL="0" indent="0" defTabSz="914400" eaLnBrk="1" hangingPunct="1">
              <a:lnSpc>
                <a:spcPct val="150000"/>
              </a:lnSpc>
              <a:spcBef>
                <a:spcPct val="40000"/>
              </a:spcBef>
              <a:spcAft>
                <a:spcPct val="0"/>
              </a:spcAft>
              <a:buClr>
                <a:schemeClr val="accent2"/>
              </a:buClr>
              <a:buNone/>
              <a:defRPr/>
            </a:pPr>
            <a:r>
              <a:rPr lang="zh-CN" altLang="en-US" sz="2400" b="1">
                <a:solidFill>
                  <a:srgbClr val="386BA2"/>
                </a:solidFill>
                <a:latin typeface="微软雅黑" panose="020B0503020204020204" pitchFamily="34" charset="-122"/>
                <a:sym typeface="微软雅黑" panose="020B0503020204020204" pitchFamily="34" charset="-122"/>
              </a:rPr>
              <a:t>（2）</a:t>
            </a:r>
            <a:r>
              <a:rPr lang="zh-CN" altLang="en-US" sz="2400" b="1">
                <a:solidFill>
                  <a:srgbClr val="000000"/>
                </a:solidFill>
                <a:latin typeface="微软雅黑" panose="020B0503020204020204" pitchFamily="34" charset="-122"/>
                <a:sym typeface="微软雅黑" panose="020B0503020204020204" pitchFamily="34" charset="-122"/>
              </a:rPr>
              <a:t>虽然一个问题可能有确定解，但是其状态空间特别大，搜索中生成扩展的状态数会随着搜索的深度呈指数级增长。</a:t>
            </a:r>
            <a:endParaRPr lang="zh-CN" altLang="en-US" sz="2400" b="1" dirty="0">
              <a:solidFill>
                <a:srgbClr val="000000"/>
              </a:solidFill>
              <a:latin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44506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7" dur="500"/>
                                        <p:tgtEl>
                                          <p:spTgt spid="23555">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linds(horizontal)">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blinds(horizontal)">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blinds(horizontal)">
                                      <p:cBhvr>
                                        <p:cTn id="21"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8" grpId="0" build="p"/>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5778"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7653"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481</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7654" name="Rectangle 3"/>
          <p:cNvSpPr>
            <a:spLocks noGrp="1" noChangeArrowheads="1"/>
          </p:cNvSpPr>
          <p:nvPr>
            <p:ph idx="9"/>
            <p:custDataLst>
              <p:tags r:id="rId2"/>
            </p:custDataLst>
          </p:nvPr>
        </p:nvSpPr>
        <p:spPr>
          <a:xfrm>
            <a:off x="1797050" y="1214438"/>
            <a:ext cx="8642350" cy="1847850"/>
          </a:xfrm>
        </p:spPr>
        <p:txBody>
          <a:bodyPr wrap="square" lIns="91440" tIns="45720" rIns="91440" bIns="45720" numCol="1" anchor="t" anchorCtr="0" compatLnSpc="1"/>
          <a:lstStyle/>
          <a:p>
            <a:pPr marL="0" indent="0" algn="just" fontAlgn="base">
              <a:lnSpc>
                <a:spcPct val="120000"/>
              </a:lnSpc>
              <a:spcBef>
                <a:spcPct val="40000"/>
              </a:spcBef>
              <a:spcAft>
                <a:spcPct val="0"/>
              </a:spcAft>
              <a:buClr>
                <a:schemeClr val="accent2"/>
              </a:buClr>
              <a:buSzTx/>
              <a:buNone/>
              <a:defRPr/>
            </a:pPr>
            <a:r>
              <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例5.6  </a:t>
            </a:r>
            <a:r>
              <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a:t>
            </a:r>
            <a:r>
              <a:rPr lang="en-US" altLang="zh-CN" sz="26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字棋</a:t>
            </a:r>
            <a:r>
              <a:rPr lang="zh-CN" altLang="en-US"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游戏</a:t>
            </a:r>
            <a:r>
              <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6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在九宫棋盘上，从空棋盘开始，双方轮流在棋盘上摆各自的棋子</a:t>
            </a:r>
            <a:r>
              <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b="1" spc="150" dirty="0" err="1">
                <a:solidFill>
                  <a:srgbClr val="000000"/>
                </a:solidFill>
                <a:latin typeface="微软雅黑" panose="020B0503020204020204" pitchFamily="34" charset="-122"/>
                <a:ea typeface="微软雅黑" panose="020B0503020204020204" pitchFamily="34" charset="-122"/>
                <a:sym typeface="Wingdings 2" panose="05020102010507070707" pitchFamily="18" charset="2"/>
              </a:rPr>
              <a:t>X</a:t>
            </a:r>
            <a:r>
              <a:rPr lang="en-US" altLang="zh-CN" sz="26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或</a:t>
            </a:r>
            <a:r>
              <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b="1" spc="15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每次一枚</a:t>
            </a:r>
            <a:r>
              <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6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谁先取得三子一线（一行、一列或一条对角线）的结果就取胜</a:t>
            </a:r>
            <a:r>
              <a:rPr lang="en-US" altLang="zh-CN" sz="26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67655" name="Rectangle 4"/>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5.4.1  启发式策略</a:t>
            </a:r>
          </a:p>
        </p:txBody>
      </p:sp>
      <p:graphicFrame>
        <p:nvGraphicFramePr>
          <p:cNvPr id="2" name="表格 1"/>
          <p:cNvGraphicFramePr>
            <a:graphicFrameLocks noGrp="1"/>
          </p:cNvGraphicFramePr>
          <p:nvPr/>
        </p:nvGraphicFramePr>
        <p:xfrm>
          <a:off x="1992313" y="3244851"/>
          <a:ext cx="2534418" cy="2800869"/>
        </p:xfrm>
        <a:graphic>
          <a:graphicData uri="http://schemas.openxmlformats.org/drawingml/2006/table">
            <a:tbl>
              <a:tblPr firstRow="1" bandRow="1">
                <a:tableStyleId>{5C22544A-7EE6-4342-B048-85BDC9FD1C3A}</a:tableStyleId>
              </a:tblPr>
              <a:tblGrid>
                <a:gridCol w="844806">
                  <a:extLst>
                    <a:ext uri="{9D8B030D-6E8A-4147-A177-3AD203B41FA5}">
                      <a16:colId xmlns:a16="http://schemas.microsoft.com/office/drawing/2014/main" val="20000"/>
                    </a:ext>
                  </a:extLst>
                </a:gridCol>
                <a:gridCol w="844806">
                  <a:extLst>
                    <a:ext uri="{9D8B030D-6E8A-4147-A177-3AD203B41FA5}">
                      <a16:colId xmlns:a16="http://schemas.microsoft.com/office/drawing/2014/main" val="20001"/>
                    </a:ext>
                  </a:extLst>
                </a:gridCol>
                <a:gridCol w="844806">
                  <a:extLst>
                    <a:ext uri="{9D8B030D-6E8A-4147-A177-3AD203B41FA5}">
                      <a16:colId xmlns:a16="http://schemas.microsoft.com/office/drawing/2014/main" val="20002"/>
                    </a:ext>
                  </a:extLst>
                </a:gridCol>
              </a:tblGrid>
              <a:tr h="933623">
                <a:tc>
                  <a:txBody>
                    <a:bodyPr/>
                    <a:lstStyle/>
                    <a:p>
                      <a:endParaRPr lang="zh-CN" altLang="en-US" dirty="0"/>
                    </a:p>
                  </a:txBody>
                  <a:tcPr>
                    <a:solidFill>
                      <a:schemeClr val="accent1">
                        <a:lumMod val="40000"/>
                        <a:lumOff val="60000"/>
                      </a:schemeClr>
                    </a:solidFill>
                  </a:tcPr>
                </a:tc>
                <a:tc>
                  <a:txBody>
                    <a:bodyPr/>
                    <a:lstStyle/>
                    <a:p>
                      <a:endParaRPr lang="zh-CN" altLang="en-US"/>
                    </a:p>
                  </a:txBody>
                  <a:tcPr>
                    <a:solidFill>
                      <a:schemeClr val="accent1">
                        <a:lumMod val="40000"/>
                        <a:lumOff val="60000"/>
                      </a:schemeClr>
                    </a:solidFill>
                  </a:tcPr>
                </a:tc>
                <a:tc>
                  <a:txBody>
                    <a:bodyPr/>
                    <a:lstStyle/>
                    <a:p>
                      <a:endParaRPr lang="zh-CN" altLang="en-US" dirty="0"/>
                    </a:p>
                  </a:txBody>
                  <a:tcPr>
                    <a:solidFill>
                      <a:schemeClr val="accent1">
                        <a:lumMod val="40000"/>
                        <a:lumOff val="60000"/>
                      </a:schemeClr>
                    </a:solidFill>
                  </a:tcPr>
                </a:tc>
                <a:extLst>
                  <a:ext uri="{0D108BD9-81ED-4DB2-BD59-A6C34878D82A}">
                    <a16:rowId xmlns:a16="http://schemas.microsoft.com/office/drawing/2014/main" val="10000"/>
                  </a:ext>
                </a:extLst>
              </a:tr>
              <a:tr h="933623">
                <a:tc>
                  <a:txBody>
                    <a:bodyPr/>
                    <a:lstStyle/>
                    <a:p>
                      <a:endParaRPr lang="zh-CN" altLang="en-US"/>
                    </a:p>
                  </a:txBody>
                  <a:tcPr>
                    <a:solidFill>
                      <a:schemeClr val="accent1">
                        <a:lumMod val="40000"/>
                        <a:lumOff val="60000"/>
                      </a:schemeClr>
                    </a:solidFill>
                  </a:tcPr>
                </a:tc>
                <a:tc>
                  <a:txBody>
                    <a:bodyPr/>
                    <a:lstStyle/>
                    <a:p>
                      <a:endParaRPr lang="zh-CN" altLang="en-US" dirty="0"/>
                    </a:p>
                  </a:txBody>
                  <a:tcPr>
                    <a:solidFill>
                      <a:schemeClr val="accent1">
                        <a:lumMod val="40000"/>
                        <a:lumOff val="60000"/>
                      </a:schemeClr>
                    </a:solidFill>
                  </a:tcPr>
                </a:tc>
                <a:tc>
                  <a:txBody>
                    <a:bodyPr/>
                    <a:lstStyle/>
                    <a:p>
                      <a:endParaRPr lang="zh-CN" altLang="en-US"/>
                    </a:p>
                  </a:txBody>
                  <a:tcPr>
                    <a:solidFill>
                      <a:schemeClr val="accent1">
                        <a:lumMod val="40000"/>
                        <a:lumOff val="60000"/>
                      </a:schemeClr>
                    </a:solidFill>
                  </a:tcPr>
                </a:tc>
                <a:extLst>
                  <a:ext uri="{0D108BD9-81ED-4DB2-BD59-A6C34878D82A}">
                    <a16:rowId xmlns:a16="http://schemas.microsoft.com/office/drawing/2014/main" val="10001"/>
                  </a:ext>
                </a:extLst>
              </a:tr>
              <a:tr h="933623">
                <a:tc>
                  <a:txBody>
                    <a:bodyPr/>
                    <a:lstStyle/>
                    <a:p>
                      <a:endParaRPr lang="zh-CN" altLang="en-US"/>
                    </a:p>
                  </a:txBody>
                  <a:tcPr>
                    <a:solidFill>
                      <a:schemeClr val="accent1">
                        <a:lumMod val="40000"/>
                        <a:lumOff val="60000"/>
                      </a:schemeClr>
                    </a:solidFill>
                  </a:tcPr>
                </a:tc>
                <a:tc>
                  <a:txBody>
                    <a:bodyPr/>
                    <a:lstStyle/>
                    <a:p>
                      <a:endParaRPr lang="zh-CN" altLang="en-US"/>
                    </a:p>
                  </a:txBody>
                  <a:tcPr>
                    <a:solidFill>
                      <a:schemeClr val="accent1">
                        <a:lumMod val="40000"/>
                        <a:lumOff val="60000"/>
                      </a:schemeClr>
                    </a:solidFill>
                  </a:tcPr>
                </a:tc>
                <a:tc>
                  <a:txBody>
                    <a:bodyPr/>
                    <a:lstStyle/>
                    <a:p>
                      <a:endParaRPr lang="zh-CN" altLang="en-US" dirty="0"/>
                    </a:p>
                  </a:txBody>
                  <a:tcP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715800" name="矩形 2"/>
          <p:cNvSpPr/>
          <p:nvPr/>
        </p:nvSpPr>
        <p:spPr>
          <a:xfrm>
            <a:off x="4525646" y="3429001"/>
            <a:ext cx="5913755" cy="2306955"/>
          </a:xfrm>
          <a:prstGeom prst="rect">
            <a:avLst/>
          </a:prstGeom>
          <a:noFill/>
          <a:ln w="9525">
            <a:noFill/>
          </a:ln>
        </p:spPr>
        <p:txBody>
          <a:bodyPr wrap="square">
            <a:spAutoFit/>
          </a:bodyPr>
          <a:lstStyle/>
          <a:p>
            <a:pPr marL="285750" indent="-285750">
              <a:lnSpc>
                <a:spcPct val="150000"/>
              </a:lnSpc>
              <a:buFont typeface="Wingdings" panose="05000000000000000000" pitchFamily="2" charset="2"/>
              <a:buChar char="l"/>
            </a:pPr>
            <a:r>
              <a:rPr lang="en-US" altLang="zh-CN" sz="2400" dirty="0">
                <a:solidFill>
                  <a:srgbClr val="000000"/>
                </a:solidFill>
                <a:latin typeface="微软雅黑" panose="020B0503020204020204" pitchFamily="34" charset="-122"/>
                <a:ea typeface="微软雅黑" panose="020B0503020204020204" pitchFamily="34" charset="-122"/>
                <a:sym typeface="Wingdings 2" panose="05020102010507070707" pitchFamily="18" charset="2"/>
              </a:rPr>
              <a:t>X</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或 </a:t>
            </a:r>
            <a:r>
              <a:rPr lang="en-US" altLang="zh-CN" sz="24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在棋盘中摆成的各种不同的棋局，即问题的状态空间中的不同状态</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个位置上摆放</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空</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,X,O}</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有</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en-US" altLang="zh-CN" sz="2400" baseline="30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种棋局。</a:t>
            </a:r>
            <a:endPar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可能的走法有：</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9*8*7*….*1=9</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dirty="0">
              <a:latin typeface="Arial" panose="020B0604020202020204" pitchFamily="34" charset="0"/>
            </a:endParaRPr>
          </a:p>
        </p:txBody>
      </p:sp>
    </p:spTree>
    <p:custDataLst>
      <p:tags r:id="rId1"/>
    </p:custDataLst>
    <p:extLst>
      <p:ext uri="{BB962C8B-B14F-4D97-AF65-F5344CB8AC3E}">
        <p14:creationId xmlns:p14="http://schemas.microsoft.com/office/powerpoint/2010/main" val="414355160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02" name="组合 7"/>
          <p:cNvGrpSpPr/>
          <p:nvPr/>
        </p:nvGrpSpPr>
        <p:grpSpPr>
          <a:xfrm>
            <a:off x="4525964" y="6045200"/>
            <a:ext cx="6142037" cy="812800"/>
            <a:chOff x="4001597" y="5613400"/>
            <a:chExt cx="8190403" cy="1244600"/>
          </a:xfrm>
        </p:grpSpPr>
        <p:sp>
          <p:nvSpPr>
            <p:cNvPr id="9" name="任意多边形: 形状 8"/>
            <p:cNvSpPr/>
            <p:nvPr>
              <p:custDataLst>
                <p:tags r:id="rId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7653"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482</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7655" name="Rectangle 4"/>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5.4.1  启发式策略</a:t>
            </a:r>
          </a:p>
        </p:txBody>
      </p:sp>
      <p:graphicFrame>
        <p:nvGraphicFramePr>
          <p:cNvPr id="2" name="表格 1"/>
          <p:cNvGraphicFramePr>
            <a:graphicFrameLocks noGrp="1"/>
          </p:cNvGraphicFramePr>
          <p:nvPr/>
        </p:nvGraphicFramePr>
        <p:xfrm>
          <a:off x="2076450" y="2274889"/>
          <a:ext cx="2376264" cy="2584845"/>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861615">
                <a:tc>
                  <a:txBody>
                    <a:bodyPr/>
                    <a:lstStyle/>
                    <a:p>
                      <a:pPr algn="ctr"/>
                      <a:r>
                        <a:rPr lang="en-US" altLang="zh-CN" dirty="0">
                          <a:solidFill>
                            <a:schemeClr val="tx1"/>
                          </a:solidFill>
                        </a:rPr>
                        <a:t>X</a:t>
                      </a:r>
                      <a:endParaRPr lang="zh-CN" altLang="en-US" dirty="0">
                        <a:solidFill>
                          <a:schemeClr val="tx1"/>
                        </a:solidFill>
                      </a:endParaRPr>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1" name="表格 10"/>
          <p:cNvGraphicFramePr>
            <a:graphicFrameLocks noGrp="1"/>
          </p:cNvGraphicFramePr>
          <p:nvPr/>
        </p:nvGraphicFramePr>
        <p:xfrm>
          <a:off x="4875214" y="2274889"/>
          <a:ext cx="2441151" cy="2584845"/>
        </p:xfrm>
        <a:graphic>
          <a:graphicData uri="http://schemas.openxmlformats.org/drawingml/2006/table">
            <a:tbl>
              <a:tblPr firstRow="1" bandRow="1">
                <a:tableStyleId>{5C22544A-7EE6-4342-B048-85BDC9FD1C3A}</a:tableStyleId>
              </a:tblPr>
              <a:tblGrid>
                <a:gridCol w="813717">
                  <a:extLst>
                    <a:ext uri="{9D8B030D-6E8A-4147-A177-3AD203B41FA5}">
                      <a16:colId xmlns:a16="http://schemas.microsoft.com/office/drawing/2014/main" val="20000"/>
                    </a:ext>
                  </a:extLst>
                </a:gridCol>
                <a:gridCol w="813717">
                  <a:extLst>
                    <a:ext uri="{9D8B030D-6E8A-4147-A177-3AD203B41FA5}">
                      <a16:colId xmlns:a16="http://schemas.microsoft.com/office/drawing/2014/main" val="20001"/>
                    </a:ext>
                  </a:extLst>
                </a:gridCol>
                <a:gridCol w="813717">
                  <a:extLst>
                    <a:ext uri="{9D8B030D-6E8A-4147-A177-3AD203B41FA5}">
                      <a16:colId xmlns:a16="http://schemas.microsoft.com/office/drawing/2014/main" val="20002"/>
                    </a:ext>
                  </a:extLst>
                </a:gridCol>
              </a:tblGrid>
              <a:tr h="861615">
                <a:tc>
                  <a:txBody>
                    <a:bodyPr/>
                    <a:lstStyle/>
                    <a:p>
                      <a:endParaRPr lang="zh-CN" altLang="en-US" dirty="0"/>
                    </a:p>
                  </a:txBody>
                  <a:tcPr anchor="ctr" anchorCtr="1">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defRPr/>
                      </a:pPr>
                      <a:r>
                        <a:rPr lang="en-US" altLang="zh-CN" dirty="0">
                          <a:solidFill>
                            <a:schemeClr val="tx1"/>
                          </a:solidFill>
                        </a:rPr>
                        <a:t>X</a:t>
                      </a:r>
                      <a:endParaRPr lang="zh-CN" altLang="en-US" dirty="0">
                        <a:solidFill>
                          <a:schemeClr val="tx1"/>
                        </a:solidFill>
                      </a:endParaRPr>
                    </a:p>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2" name="表格 11"/>
          <p:cNvGraphicFramePr>
            <a:graphicFrameLocks noGrp="1"/>
          </p:cNvGraphicFramePr>
          <p:nvPr/>
        </p:nvGraphicFramePr>
        <p:xfrm>
          <a:off x="7742239" y="2271714"/>
          <a:ext cx="2434029" cy="2584845"/>
        </p:xfrm>
        <a:graphic>
          <a:graphicData uri="http://schemas.openxmlformats.org/drawingml/2006/table">
            <a:tbl>
              <a:tblPr firstRow="1" bandRow="1">
                <a:tableStyleId>{5C22544A-7EE6-4342-B048-85BDC9FD1C3A}</a:tableStyleId>
              </a:tblPr>
              <a:tblGrid>
                <a:gridCol w="811343">
                  <a:extLst>
                    <a:ext uri="{9D8B030D-6E8A-4147-A177-3AD203B41FA5}">
                      <a16:colId xmlns:a16="http://schemas.microsoft.com/office/drawing/2014/main" val="20000"/>
                    </a:ext>
                  </a:extLst>
                </a:gridCol>
                <a:gridCol w="811343">
                  <a:extLst>
                    <a:ext uri="{9D8B030D-6E8A-4147-A177-3AD203B41FA5}">
                      <a16:colId xmlns:a16="http://schemas.microsoft.com/office/drawing/2014/main" val="20001"/>
                    </a:ext>
                  </a:extLst>
                </a:gridCol>
                <a:gridCol w="811343">
                  <a:extLst>
                    <a:ext uri="{9D8B030D-6E8A-4147-A177-3AD203B41FA5}">
                      <a16:colId xmlns:a16="http://schemas.microsoft.com/office/drawing/2014/main" val="20002"/>
                    </a:ext>
                  </a:extLst>
                </a:gridCol>
              </a:tblGrid>
              <a:tr h="861615">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a:p>
                  </a:txBody>
                  <a:tcPr anchor="ctr" anchorCtr="1">
                    <a:solidFill>
                      <a:schemeClr val="accent1">
                        <a:lumMod val="40000"/>
                        <a:lumOff val="60000"/>
                      </a:schemeClr>
                    </a:solidFill>
                  </a:tcPr>
                </a:tc>
                <a:tc>
                  <a:txBody>
                    <a:bodyPr/>
                    <a:lstStyle/>
                    <a:p>
                      <a:r>
                        <a:rPr lang="en-US" altLang="zh-CN" dirty="0"/>
                        <a:t>X</a:t>
                      </a:r>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716859" name="矩形 3"/>
          <p:cNvSpPr/>
          <p:nvPr/>
        </p:nvSpPr>
        <p:spPr>
          <a:xfrm>
            <a:off x="2071688" y="1149351"/>
            <a:ext cx="3533340" cy="461665"/>
          </a:xfrm>
          <a:prstGeom prst="rect">
            <a:avLst/>
          </a:prstGeom>
          <a:noFill/>
          <a:ln w="9525">
            <a:noFill/>
          </a:ln>
        </p:spPr>
        <p:txBody>
          <a:bodyPr wrap="none">
            <a:spAutoFit/>
          </a:bodyPr>
          <a:lstStyle/>
          <a:p>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a:t>
            </a:r>
            <a:r>
              <a:rPr lang="en-US" altLang="zh-CN" sz="2400" b="1"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字棋</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运用启发式策略</a:t>
            </a:r>
            <a:endParaRPr lang="zh-CN" altLang="en-US" sz="2400" dirty="0">
              <a:latin typeface="Arial" panose="020B0604020202020204" pitchFamily="34" charset="0"/>
            </a:endParaRPr>
          </a:p>
        </p:txBody>
      </p:sp>
      <p:sp>
        <p:nvSpPr>
          <p:cNvPr id="716860" name="矩形 4"/>
          <p:cNvSpPr/>
          <p:nvPr/>
        </p:nvSpPr>
        <p:spPr>
          <a:xfrm>
            <a:off x="3038475" y="4859338"/>
            <a:ext cx="312738"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1</a:t>
            </a:r>
            <a:endParaRPr lang="zh-CN" altLang="en-US" dirty="0">
              <a:latin typeface="Arial" panose="020B0604020202020204" pitchFamily="34" charset="0"/>
            </a:endParaRPr>
          </a:p>
        </p:txBody>
      </p:sp>
      <p:sp>
        <p:nvSpPr>
          <p:cNvPr id="716861" name="矩形 13"/>
          <p:cNvSpPr/>
          <p:nvPr/>
        </p:nvSpPr>
        <p:spPr>
          <a:xfrm>
            <a:off x="5930900" y="4859338"/>
            <a:ext cx="312738"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2</a:t>
            </a:r>
            <a:endParaRPr lang="zh-CN" altLang="en-US" dirty="0">
              <a:latin typeface="Arial" panose="020B0604020202020204" pitchFamily="34" charset="0"/>
            </a:endParaRPr>
          </a:p>
        </p:txBody>
      </p:sp>
      <p:sp>
        <p:nvSpPr>
          <p:cNvPr id="716862" name="矩形 14"/>
          <p:cNvSpPr/>
          <p:nvPr/>
        </p:nvSpPr>
        <p:spPr>
          <a:xfrm>
            <a:off x="8802689" y="4830763"/>
            <a:ext cx="312737"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3</a:t>
            </a:r>
            <a:endParaRPr lang="zh-CN" altLang="en-US" dirty="0">
              <a:latin typeface="Arial" panose="020B0604020202020204" pitchFamily="34" charset="0"/>
            </a:endParaRPr>
          </a:p>
        </p:txBody>
      </p:sp>
      <p:cxnSp>
        <p:nvCxnSpPr>
          <p:cNvPr id="7" name="直接连接符 6"/>
          <p:cNvCxnSpPr/>
          <p:nvPr/>
        </p:nvCxnSpPr>
        <p:spPr>
          <a:xfrm>
            <a:off x="2495551" y="2708275"/>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493963" y="2708275"/>
            <a:ext cx="1588" cy="17462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505076" y="2708276"/>
            <a:ext cx="1216025" cy="12160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018089" y="2636838"/>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97588" y="2655889"/>
            <a:ext cx="1588" cy="17446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959850" y="2538414"/>
            <a:ext cx="1588" cy="17446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943851" y="3563938"/>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350251" y="2981326"/>
            <a:ext cx="1217613" cy="12160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113714" y="2895601"/>
            <a:ext cx="1655763" cy="138747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7649650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826" name="组合 7"/>
          <p:cNvGrpSpPr/>
          <p:nvPr/>
        </p:nvGrpSpPr>
        <p:grpSpPr>
          <a:xfrm>
            <a:off x="8802688" y="6045200"/>
            <a:ext cx="1865312" cy="812800"/>
            <a:chOff x="4001597" y="5613400"/>
            <a:chExt cx="8190403" cy="1244600"/>
          </a:xfrm>
        </p:grpSpPr>
        <p:sp>
          <p:nvSpPr>
            <p:cNvPr id="9" name="任意多边形: 形状 8"/>
            <p:cNvSpPr/>
            <p:nvPr>
              <p:custDataLst>
                <p:tags r:id="rId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67653"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483</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7655" name="Rectangle 4"/>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5.4.1  启发式策略</a:t>
            </a:r>
          </a:p>
        </p:txBody>
      </p:sp>
      <p:graphicFrame>
        <p:nvGraphicFramePr>
          <p:cNvPr id="2" name="表格 1"/>
          <p:cNvGraphicFramePr>
            <a:graphicFrameLocks noGrp="1"/>
          </p:cNvGraphicFramePr>
          <p:nvPr/>
        </p:nvGraphicFramePr>
        <p:xfrm>
          <a:off x="2076450" y="2274889"/>
          <a:ext cx="2376264" cy="2584845"/>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861615">
                <a:tc>
                  <a:txBody>
                    <a:bodyPr/>
                    <a:lstStyle/>
                    <a:p>
                      <a:pPr algn="ctr"/>
                      <a:r>
                        <a:rPr lang="en-US" altLang="zh-CN" dirty="0">
                          <a:solidFill>
                            <a:schemeClr val="tx1"/>
                          </a:solidFill>
                        </a:rPr>
                        <a:t>X</a:t>
                      </a:r>
                      <a:endParaRPr lang="zh-CN" altLang="en-US" dirty="0">
                        <a:solidFill>
                          <a:schemeClr val="tx1"/>
                        </a:solidFill>
                      </a:endParaRPr>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1" name="表格 10"/>
          <p:cNvGraphicFramePr>
            <a:graphicFrameLocks noGrp="1"/>
          </p:cNvGraphicFramePr>
          <p:nvPr/>
        </p:nvGraphicFramePr>
        <p:xfrm>
          <a:off x="4875214" y="2274889"/>
          <a:ext cx="2441151" cy="2584845"/>
        </p:xfrm>
        <a:graphic>
          <a:graphicData uri="http://schemas.openxmlformats.org/drawingml/2006/table">
            <a:tbl>
              <a:tblPr firstRow="1" bandRow="1">
                <a:tableStyleId>{5C22544A-7EE6-4342-B048-85BDC9FD1C3A}</a:tableStyleId>
              </a:tblPr>
              <a:tblGrid>
                <a:gridCol w="813717">
                  <a:extLst>
                    <a:ext uri="{9D8B030D-6E8A-4147-A177-3AD203B41FA5}">
                      <a16:colId xmlns:a16="http://schemas.microsoft.com/office/drawing/2014/main" val="20000"/>
                    </a:ext>
                  </a:extLst>
                </a:gridCol>
                <a:gridCol w="813717">
                  <a:extLst>
                    <a:ext uri="{9D8B030D-6E8A-4147-A177-3AD203B41FA5}">
                      <a16:colId xmlns:a16="http://schemas.microsoft.com/office/drawing/2014/main" val="20001"/>
                    </a:ext>
                  </a:extLst>
                </a:gridCol>
                <a:gridCol w="813717">
                  <a:extLst>
                    <a:ext uri="{9D8B030D-6E8A-4147-A177-3AD203B41FA5}">
                      <a16:colId xmlns:a16="http://schemas.microsoft.com/office/drawing/2014/main" val="20002"/>
                    </a:ext>
                  </a:extLst>
                </a:gridCol>
              </a:tblGrid>
              <a:tr h="861615">
                <a:tc>
                  <a:txBody>
                    <a:bodyPr/>
                    <a:lstStyle/>
                    <a:p>
                      <a:endParaRPr lang="zh-CN" altLang="en-US" dirty="0"/>
                    </a:p>
                  </a:txBody>
                  <a:tcPr anchor="ctr" anchorCtr="1">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defRPr/>
                      </a:pPr>
                      <a:r>
                        <a:rPr lang="en-US" altLang="zh-CN" dirty="0">
                          <a:solidFill>
                            <a:schemeClr val="tx1"/>
                          </a:solidFill>
                        </a:rPr>
                        <a:t>X</a:t>
                      </a:r>
                      <a:endParaRPr lang="zh-CN" altLang="en-US" dirty="0">
                        <a:solidFill>
                          <a:schemeClr val="tx1"/>
                        </a:solidFill>
                      </a:endParaRPr>
                    </a:p>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2" name="表格 11"/>
          <p:cNvGraphicFramePr>
            <a:graphicFrameLocks noGrp="1"/>
          </p:cNvGraphicFramePr>
          <p:nvPr/>
        </p:nvGraphicFramePr>
        <p:xfrm>
          <a:off x="7742239" y="2271714"/>
          <a:ext cx="2434029" cy="2584845"/>
        </p:xfrm>
        <a:graphic>
          <a:graphicData uri="http://schemas.openxmlformats.org/drawingml/2006/table">
            <a:tbl>
              <a:tblPr firstRow="1" bandRow="1">
                <a:tableStyleId>{5C22544A-7EE6-4342-B048-85BDC9FD1C3A}</a:tableStyleId>
              </a:tblPr>
              <a:tblGrid>
                <a:gridCol w="811343">
                  <a:extLst>
                    <a:ext uri="{9D8B030D-6E8A-4147-A177-3AD203B41FA5}">
                      <a16:colId xmlns:a16="http://schemas.microsoft.com/office/drawing/2014/main" val="20000"/>
                    </a:ext>
                  </a:extLst>
                </a:gridCol>
                <a:gridCol w="811343">
                  <a:extLst>
                    <a:ext uri="{9D8B030D-6E8A-4147-A177-3AD203B41FA5}">
                      <a16:colId xmlns:a16="http://schemas.microsoft.com/office/drawing/2014/main" val="20001"/>
                    </a:ext>
                  </a:extLst>
                </a:gridCol>
                <a:gridCol w="811343">
                  <a:extLst>
                    <a:ext uri="{9D8B030D-6E8A-4147-A177-3AD203B41FA5}">
                      <a16:colId xmlns:a16="http://schemas.microsoft.com/office/drawing/2014/main" val="20002"/>
                    </a:ext>
                  </a:extLst>
                </a:gridCol>
              </a:tblGrid>
              <a:tr h="861615">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a:p>
                  </a:txBody>
                  <a:tcPr anchor="ctr" anchorCtr="1">
                    <a:solidFill>
                      <a:schemeClr val="accent1">
                        <a:lumMod val="40000"/>
                        <a:lumOff val="60000"/>
                      </a:schemeClr>
                    </a:solidFill>
                  </a:tcPr>
                </a:tc>
                <a:tc>
                  <a:txBody>
                    <a:bodyPr/>
                    <a:lstStyle/>
                    <a:p>
                      <a:r>
                        <a:rPr lang="en-US" altLang="zh-CN" dirty="0"/>
                        <a:t>X</a:t>
                      </a:r>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4" name="矩形 3"/>
          <p:cNvSpPr/>
          <p:nvPr/>
        </p:nvSpPr>
        <p:spPr>
          <a:xfrm>
            <a:off x="2071689" y="1149351"/>
            <a:ext cx="3349625" cy="461963"/>
          </a:xfrm>
          <a:prstGeom prst="rect">
            <a:avLst/>
          </a:prstGeom>
          <a:solidFill>
            <a:schemeClr val="accent1">
              <a:lumMod val="40000"/>
              <a:lumOff val="60000"/>
            </a:schemeClr>
          </a:solidFill>
        </p:spPr>
        <p:txBody>
          <a:bodyPr wrap="none">
            <a:spAutoFit/>
          </a:bodyPr>
          <a:lstStyle/>
          <a:p>
            <a:pPr eaLnBrk="0" fontAlgn="base" hangingPunct="0">
              <a:spcBef>
                <a:spcPct val="0"/>
              </a:spcBef>
              <a:spcAft>
                <a:spcPct val="0"/>
              </a:spcAft>
              <a:defRPr/>
            </a:pP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a:t>
            </a:r>
            <a:r>
              <a:rPr lang="en-US" altLang="zh-CN" sz="2400" b="1"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字棋</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运用启发式策略</a:t>
            </a:r>
            <a:endParaRPr lang="zh-CN" altLang="en-US" sz="2400" dirty="0">
              <a:latin typeface="Arial" panose="020B0604020202020204" pitchFamily="34" charset="0"/>
              <a:ea typeface="宋体" panose="02010600030101010101" pitchFamily="2" charset="-122"/>
            </a:endParaRPr>
          </a:p>
        </p:txBody>
      </p:sp>
      <p:sp>
        <p:nvSpPr>
          <p:cNvPr id="717884" name="矩形 4"/>
          <p:cNvSpPr/>
          <p:nvPr/>
        </p:nvSpPr>
        <p:spPr>
          <a:xfrm>
            <a:off x="3038475" y="4859338"/>
            <a:ext cx="312738"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1</a:t>
            </a:r>
            <a:endParaRPr lang="zh-CN" altLang="en-US" dirty="0">
              <a:latin typeface="Arial" panose="020B0604020202020204" pitchFamily="34" charset="0"/>
            </a:endParaRPr>
          </a:p>
        </p:txBody>
      </p:sp>
      <p:sp>
        <p:nvSpPr>
          <p:cNvPr id="717885" name="矩形 13"/>
          <p:cNvSpPr/>
          <p:nvPr/>
        </p:nvSpPr>
        <p:spPr>
          <a:xfrm>
            <a:off x="5930900" y="4859338"/>
            <a:ext cx="312738"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2</a:t>
            </a:r>
            <a:endParaRPr lang="zh-CN" altLang="en-US" dirty="0">
              <a:latin typeface="Arial" panose="020B0604020202020204" pitchFamily="34" charset="0"/>
            </a:endParaRPr>
          </a:p>
        </p:txBody>
      </p:sp>
      <p:sp>
        <p:nvSpPr>
          <p:cNvPr id="717886" name="矩形 14"/>
          <p:cNvSpPr/>
          <p:nvPr/>
        </p:nvSpPr>
        <p:spPr>
          <a:xfrm>
            <a:off x="8802689" y="4830763"/>
            <a:ext cx="312737"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3</a:t>
            </a:r>
            <a:endParaRPr lang="zh-CN" altLang="en-US" dirty="0">
              <a:latin typeface="Arial" panose="020B0604020202020204" pitchFamily="34" charset="0"/>
            </a:endParaRPr>
          </a:p>
        </p:txBody>
      </p:sp>
      <p:cxnSp>
        <p:nvCxnSpPr>
          <p:cNvPr id="7" name="直接连接符 6"/>
          <p:cNvCxnSpPr/>
          <p:nvPr/>
        </p:nvCxnSpPr>
        <p:spPr>
          <a:xfrm>
            <a:off x="2495551" y="2708275"/>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493963" y="2708275"/>
            <a:ext cx="1588" cy="17462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505076" y="2708276"/>
            <a:ext cx="1216025" cy="12160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018089" y="2636838"/>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97588" y="2655889"/>
            <a:ext cx="1588" cy="17446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959850" y="2538414"/>
            <a:ext cx="1588" cy="17446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943851" y="3563938"/>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350251" y="2981326"/>
            <a:ext cx="1217613" cy="12160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113714" y="2895601"/>
            <a:ext cx="1655763" cy="138747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7896" name="矩形 2"/>
          <p:cNvSpPr/>
          <p:nvPr/>
        </p:nvSpPr>
        <p:spPr>
          <a:xfrm>
            <a:off x="2071688" y="5283201"/>
            <a:ext cx="5954712" cy="646113"/>
          </a:xfrm>
          <a:prstGeom prst="rect">
            <a:avLst/>
          </a:prstGeom>
          <a:noFill/>
          <a:ln w="9525">
            <a:noFill/>
          </a:ln>
        </p:spPr>
        <p:txBody>
          <a:bodyPr wrap="none">
            <a:spAutoFit/>
          </a:bodyPr>
          <a:lstStyle/>
          <a:p>
            <a:pPr>
              <a:buNone/>
            </a:pPr>
            <a:r>
              <a:rPr lang="zh-CN" alt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假设在某种策略下，我们以为三种情况下赢的概率分别为</a:t>
            </a:r>
            <a:endParaRPr lang="zh-CN" altLang="en-US" dirty="0">
              <a:latin typeface="Arial" panose="020B0604020202020204" pitchFamily="34" charset="0"/>
            </a:endParaRPr>
          </a:p>
          <a:p>
            <a:pPr>
              <a:buNone/>
            </a:pPr>
            <a:endParaRPr lang="zh-CN" altLang="en-US" dirty="0">
              <a:latin typeface="Arial" panose="020B0604020202020204" pitchFamily="34" charset="0"/>
            </a:endParaRPr>
          </a:p>
        </p:txBody>
      </p:sp>
      <p:sp>
        <p:nvSpPr>
          <p:cNvPr id="717897" name="矩形 27"/>
          <p:cNvSpPr/>
          <p:nvPr/>
        </p:nvSpPr>
        <p:spPr>
          <a:xfrm>
            <a:off x="3100389" y="5851525"/>
            <a:ext cx="327025" cy="369888"/>
          </a:xfrm>
          <a:prstGeom prst="rect">
            <a:avLst/>
          </a:prstGeom>
          <a:noFill/>
          <a:ln w="9525">
            <a:noFill/>
          </a:ln>
        </p:spPr>
        <p:txBody>
          <a:bodyPr wrap="none">
            <a:spAutoFit/>
          </a:bodyPr>
          <a:lstStyle/>
          <a:p>
            <a:pPr>
              <a:buNone/>
            </a:pPr>
            <a:r>
              <a:rPr lang="en-US" altLang="zh-CN"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latin typeface="Arial" panose="020B0604020202020204" pitchFamily="34" charset="0"/>
            </a:endParaRPr>
          </a:p>
        </p:txBody>
      </p:sp>
      <p:sp>
        <p:nvSpPr>
          <p:cNvPr id="717898" name="矩形 28"/>
          <p:cNvSpPr/>
          <p:nvPr/>
        </p:nvSpPr>
        <p:spPr>
          <a:xfrm>
            <a:off x="5953126" y="5802314"/>
            <a:ext cx="328613" cy="369887"/>
          </a:xfrm>
          <a:prstGeom prst="rect">
            <a:avLst/>
          </a:prstGeom>
          <a:noFill/>
          <a:ln w="9525">
            <a:noFill/>
          </a:ln>
        </p:spPr>
        <p:txBody>
          <a:bodyPr wrap="none">
            <a:spAutoFit/>
          </a:bodyPr>
          <a:lstStyle/>
          <a:p>
            <a:pPr>
              <a:buNone/>
            </a:pPr>
            <a:r>
              <a:rPr lang="en-US" altLang="zh-CN"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dirty="0">
              <a:latin typeface="Arial" panose="020B0604020202020204" pitchFamily="34" charset="0"/>
            </a:endParaRPr>
          </a:p>
        </p:txBody>
      </p:sp>
      <p:sp>
        <p:nvSpPr>
          <p:cNvPr id="717899" name="矩形 29"/>
          <p:cNvSpPr/>
          <p:nvPr/>
        </p:nvSpPr>
        <p:spPr>
          <a:xfrm>
            <a:off x="8888414" y="5780089"/>
            <a:ext cx="327025" cy="369887"/>
          </a:xfrm>
          <a:prstGeom prst="rect">
            <a:avLst/>
          </a:prstGeom>
          <a:noFill/>
          <a:ln w="9525">
            <a:noFill/>
          </a:ln>
        </p:spPr>
        <p:txBody>
          <a:bodyPr wrap="none">
            <a:spAutoFit/>
          </a:bodyPr>
          <a:lstStyle/>
          <a:p>
            <a:pPr>
              <a:buNone/>
            </a:pPr>
            <a:r>
              <a:rPr lang="en-US" altLang="zh-CN"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532563407"/>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4"/>
          <p:cNvSpPr>
            <a:spLocks noGrp="1"/>
          </p:cNvSpPr>
          <p:nvPr/>
        </p:nvSpPr>
        <p:spPr>
          <a:xfrm>
            <a:off x="1524000" y="1"/>
            <a:ext cx="9144000" cy="765175"/>
          </a:xfrm>
          <a:prstGeom prst="rect">
            <a:avLst/>
          </a:prstGeom>
          <a:solidFill>
            <a:srgbClr val="386BA2"/>
          </a:solidFill>
          <a:ln w="9525">
            <a:noFill/>
          </a:ln>
        </p:spPr>
        <p:txBody>
          <a:bodyPr anchor="b" anchorCtr="0"/>
          <a:lstStyle/>
          <a:p>
            <a:pPr indent="176530"/>
            <a:r>
              <a:rPr lang="en-US" altLang="zh-CN" sz="3600" dirty="0">
                <a:solidFill>
                  <a:srgbClr val="FFFFFF"/>
                </a:solidFill>
                <a:latin typeface="汉仪旗黑-85S" pitchFamily="18" charset="-122"/>
                <a:ea typeface="黑体" panose="02010609060101010101" charset="-122"/>
                <a:sym typeface="微软雅黑" panose="020B0503020204020204" pitchFamily="34" charset="-122"/>
              </a:rPr>
              <a:t>5.4.1  启发式策略</a:t>
            </a:r>
          </a:p>
        </p:txBody>
      </p:sp>
      <p:pic>
        <p:nvPicPr>
          <p:cNvPr id="718851" name="图片 1"/>
          <p:cNvPicPr>
            <a:picLocks noChangeAspect="1"/>
          </p:cNvPicPr>
          <p:nvPr/>
        </p:nvPicPr>
        <p:blipFill>
          <a:blip r:embed="rId3"/>
          <a:stretch>
            <a:fillRect/>
          </a:stretch>
        </p:blipFill>
        <p:spPr>
          <a:xfrm>
            <a:off x="1524000" y="1844675"/>
            <a:ext cx="9144000" cy="4618038"/>
          </a:xfrm>
          <a:prstGeom prst="rect">
            <a:avLst/>
          </a:prstGeom>
          <a:noFill/>
          <a:ln w="9525">
            <a:noFill/>
          </a:ln>
        </p:spPr>
      </p:pic>
      <p:sp>
        <p:nvSpPr>
          <p:cNvPr id="5" name="矩形 4"/>
          <p:cNvSpPr/>
          <p:nvPr/>
        </p:nvSpPr>
        <p:spPr>
          <a:xfrm>
            <a:off x="1549400" y="1050926"/>
            <a:ext cx="3441968" cy="461665"/>
          </a:xfrm>
          <a:prstGeom prst="rect">
            <a:avLst/>
          </a:prstGeom>
          <a:solidFill>
            <a:schemeClr val="accent1">
              <a:lumMod val="40000"/>
              <a:lumOff val="60000"/>
            </a:schemeClr>
          </a:solidFill>
        </p:spPr>
        <p:txBody>
          <a:bodyPr wrap="none">
            <a:spAutoFit/>
          </a:bodyPr>
          <a:lstStyle/>
          <a:p>
            <a:pPr eaLnBrk="0" fontAlgn="base" hangingPunct="0">
              <a:spcBef>
                <a:spcPct val="0"/>
              </a:spcBef>
              <a:spcAft>
                <a:spcPct val="0"/>
              </a:spcAft>
              <a:defRPr/>
            </a:pP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a:t>
            </a:r>
            <a:r>
              <a:rPr lang="en-US" altLang="zh-CN" sz="2400" b="1"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字棋</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运用启发式策略</a:t>
            </a:r>
            <a:endParaRPr lang="zh-CN" altLang="en-US" sz="2400" dirty="0">
              <a:latin typeface="Arial" panose="020B0604020202020204" pitchFamily="34" charset="0"/>
              <a:ea typeface="宋体" panose="02010600030101010101" pitchFamily="2" charset="-122"/>
            </a:endParaRPr>
          </a:p>
        </p:txBody>
      </p:sp>
    </p:spTree>
    <p:custDataLst>
      <p:tags r:id="rId1"/>
    </p:custDataLst>
    <p:extLst>
      <p:ext uri="{BB962C8B-B14F-4D97-AF65-F5344CB8AC3E}">
        <p14:creationId xmlns:p14="http://schemas.microsoft.com/office/powerpoint/2010/main" val="44539823"/>
      </p:ext>
    </p:extLst>
  </p:cSld>
  <p:clrMapOvr>
    <a:masterClrMapping/>
  </p:clrMapOvr>
  <p:transition>
    <p:random/>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1922"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70725"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485</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0726" name="Rectangle 3"/>
          <p:cNvSpPr>
            <a:spLocks noGrp="1" noChangeArrowheads="1"/>
          </p:cNvSpPr>
          <p:nvPr>
            <p:ph idx="9"/>
            <p:custDataLst>
              <p:tags r:id="rId2"/>
            </p:custDataLst>
          </p:nvPr>
        </p:nvSpPr>
        <p:spPr>
          <a:xfrm>
            <a:off x="1847850" y="1052513"/>
            <a:ext cx="8642350" cy="2998788"/>
          </a:xfrm>
        </p:spPr>
        <p:txBody>
          <a:bodyPr wrap="square" lIns="91440" tIns="45720" rIns="91440" bIns="45720" numCol="1" anchor="t" anchorCtr="0" compatLnSpc="1"/>
          <a:lstStyle/>
          <a:p>
            <a:pPr marL="469900" indent="-469900" eaLnBrk="0" fontAlgn="base" hangingPunct="0">
              <a:lnSpc>
                <a:spcPct val="120000"/>
              </a:lnSpc>
              <a:spcBef>
                <a:spcPct val="40000"/>
              </a:spcBef>
              <a:spcAft>
                <a:spcPct val="0"/>
              </a:spcAft>
              <a:buClr>
                <a:schemeClr val="accent2"/>
              </a:buClr>
              <a:buSzTx/>
              <a:buBlip>
                <a:blip r:embed="rId6"/>
              </a:buBlip>
              <a:defRPr/>
            </a:pPr>
            <a:r>
              <a:rPr lang="zh-CN" altLang="en-US" sz="2400" b="1" spc="15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   对简单的博弈问题，可以生成整个博弈树，找到必胜的策略。但对于复杂的博弈，如国际象棋，大约有10120个节点，可见要生成整个搜索树是不可能的。</a:t>
            </a:r>
            <a:endPar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eaLnBrk="0" fontAlgn="base" hangingPunct="0">
              <a:lnSpc>
                <a:spcPct val="120000"/>
              </a:lnSpc>
              <a:spcBef>
                <a:spcPct val="40000"/>
              </a:spcBef>
              <a:spcAft>
                <a:spcPct val="0"/>
              </a:spcAft>
              <a:buClr>
                <a:schemeClr val="accent2"/>
              </a:buClr>
              <a:buSzTx/>
              <a:buBlip>
                <a:blip r:embed="rId6"/>
              </a:buBlip>
              <a:defRPr/>
            </a:pP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在一字棋游戏中，第一步有9个空格便可能有9种可能的走法，第二步8种，第三步7种...如此递减，所以共有9*8*7*6*...1即9！种不同的棋局状态，其状态空间较大，穷尽搜索的组合数较大。</a:t>
            </a:r>
          </a:p>
          <a:p>
            <a:pPr marL="469900" indent="-469900" eaLnBrk="0" fontAlgn="base" hangingPunct="0">
              <a:lnSpc>
                <a:spcPct val="120000"/>
              </a:lnSpc>
              <a:spcBef>
                <a:spcPct val="40000"/>
              </a:spcBef>
              <a:spcAft>
                <a:spcPct val="0"/>
              </a:spcAft>
              <a:buClr>
                <a:schemeClr val="accent2"/>
              </a:buClr>
              <a:buSzTx/>
              <a:buBlip>
                <a:blip r:embed="rId6"/>
              </a:buBlip>
              <a:defRPr/>
            </a:pPr>
            <a:r>
              <a:rPr lang="zh-CN" altLang="en-US" sz="2400" b="1"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可以利用启发式信息来减少搜索空间。</a:t>
            </a:r>
          </a:p>
        </p:txBody>
      </p:sp>
      <p:sp>
        <p:nvSpPr>
          <p:cNvPr id="670727" name="Rectangle 4"/>
          <p:cNvSpPr>
            <a:spLocks noGrp="1" noChangeArrowheads="1"/>
          </p:cNvSpPr>
          <p:nvPr>
            <p:ph type="title" idx="4294967295"/>
          </p:nvPr>
        </p:nvSpPr>
        <p:spPr>
          <a:xfrm>
            <a:off x="1524000" y="1"/>
            <a:ext cx="9144000" cy="765175"/>
          </a:xfrm>
          <a:solidFill>
            <a:srgbClr val="25476C"/>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5.4.1  启发式策略</a:t>
            </a:r>
          </a:p>
        </p:txBody>
      </p:sp>
    </p:spTree>
    <p:custDataLst>
      <p:tags r:id="rId1"/>
    </p:custDataLst>
    <p:extLst>
      <p:ext uri="{BB962C8B-B14F-4D97-AF65-F5344CB8AC3E}">
        <p14:creationId xmlns:p14="http://schemas.microsoft.com/office/powerpoint/2010/main" val="741578603"/>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2946"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71749"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486</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1750"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5.4.2  启发信息和估价函数</a:t>
            </a:r>
          </a:p>
        </p:txBody>
      </p:sp>
      <p:sp>
        <p:nvSpPr>
          <p:cNvPr id="26627" name="Rectangle 3"/>
          <p:cNvSpPr>
            <a:spLocks noGrp="1" noChangeArrowheads="1"/>
          </p:cNvSpPr>
          <p:nvPr>
            <p:ph idx="9"/>
            <p:custDataLst>
              <p:tags r:id="rId2"/>
            </p:custDataLst>
          </p:nvPr>
        </p:nvSpPr>
        <p:spPr>
          <a:xfrm>
            <a:off x="1774826" y="838201"/>
            <a:ext cx="8893175" cy="5686425"/>
          </a:xfrm>
        </p:spPr>
        <p:txBody>
          <a:bodyPr wrap="square" lIns="91440" tIns="45720" rIns="91440" bIns="45720" numCol="1" anchor="t" anchorCtr="0" compatLnSpc="1"/>
          <a:lstStyle/>
          <a:p>
            <a:pPr marL="288925" indent="-288925" algn="just" fontAlgn="base">
              <a:lnSpc>
                <a:spcPct val="120000"/>
              </a:lnSpc>
              <a:spcBef>
                <a:spcPct val="40000"/>
              </a:spcBef>
              <a:spcAft>
                <a:spcPct val="0"/>
              </a:spcAft>
              <a:buClr>
                <a:schemeClr val="accent2"/>
              </a:buClr>
              <a:buSzTx/>
              <a:buBlip>
                <a:blip r:embed="rId7"/>
              </a:buBlip>
              <a:tabLst>
                <a:tab pos="288925" algn="l"/>
              </a:tabLst>
              <a:defRPr/>
            </a:pP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在具体求解中，启发式搜索能够利用与该问题有关的信息来简化搜</a:t>
            </a:r>
            <a:r>
              <a:rPr lang="zh-CN" altLang="en-US"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索</a:t>
            </a: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过程，称此类信息为启发式信息，但是求解问题中能利用的大多是非完备的启发信息，原因是</a:t>
            </a: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288925" indent="-288925" algn="just" fontAlgn="base">
              <a:lnSpc>
                <a:spcPct val="120000"/>
              </a:lnSpc>
              <a:spcBef>
                <a:spcPct val="40000"/>
              </a:spcBef>
              <a:spcAft>
                <a:spcPct val="0"/>
              </a:spcAft>
              <a:buClr>
                <a:schemeClr val="accent2"/>
              </a:buClr>
              <a:buSzTx/>
              <a:buBlip>
                <a:blip r:embed="rId7"/>
              </a:buBlip>
              <a:tabLst>
                <a:tab pos="288925" algn="l"/>
              </a:tabLst>
              <a:defRPr/>
            </a:pP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（1）求解问题系统不可能知道与实际问题有关的全部信息，因而无法知道该问题的全部状态空间，也不可能用一套算法来求解所有的问题。</a:t>
            </a:r>
          </a:p>
          <a:p>
            <a:pPr marL="288925" indent="-288925" algn="just" fontAlgn="base">
              <a:lnSpc>
                <a:spcPct val="120000"/>
              </a:lnSpc>
              <a:spcBef>
                <a:spcPct val="40000"/>
              </a:spcBef>
              <a:spcAft>
                <a:spcPct val="0"/>
              </a:spcAft>
              <a:buClr>
                <a:schemeClr val="accent2"/>
              </a:buClr>
              <a:buSzTx/>
              <a:buBlip>
                <a:blip r:embed="rId7"/>
              </a:buBlip>
              <a:tabLst>
                <a:tab pos="288925" algn="l"/>
              </a:tabLst>
              <a:defRPr/>
            </a:pP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有些问题在理论上虽然存在着求解算法，但是在工程实践中，这些算法不是效率太低，就是根本无法实现。为了提高求解问题的效率，不得不放弃使用这些“完美的”算法，而求助于有启发信息来进行启发式搜索。</a:t>
            </a:r>
          </a:p>
        </p:txBody>
      </p:sp>
      <p:sp>
        <p:nvSpPr>
          <p:cNvPr id="26628" name="Text Box 4"/>
          <p:cNvSpPr txBox="1"/>
          <p:nvPr>
            <p:custDataLst>
              <p:tags r:id="rId3"/>
            </p:custDataLst>
          </p:nvPr>
        </p:nvSpPr>
        <p:spPr>
          <a:xfrm>
            <a:off x="1933576" y="5302250"/>
            <a:ext cx="8575675" cy="1168400"/>
          </a:xfrm>
          <a:prstGeom prst="rect">
            <a:avLst/>
          </a:prstGeom>
          <a:solidFill>
            <a:srgbClr val="9DBCDD"/>
          </a:solidFill>
          <a:ln w="9525">
            <a:noFill/>
          </a:ln>
        </p:spPr>
        <p:txBody>
          <a:bodyPr>
            <a:spAutoFit/>
          </a:bodyPr>
          <a:lstStyle/>
          <a:p>
            <a:pPr eaLnBrk="1" hangingPunct="1">
              <a:spcBef>
                <a:spcPct val="50000"/>
              </a:spcBef>
            </a:pPr>
            <a:r>
              <a:rPr lang="zh-CN" altLang="en-US" sz="2000" dirty="0">
                <a:latin typeface="微软雅黑" panose="020B0503020204020204" pitchFamily="34" charset="-122"/>
                <a:ea typeface="微软雅黑" panose="020B0503020204020204" pitchFamily="34" charset="-122"/>
              </a:rPr>
              <a:t>例如：一字棋：</a:t>
            </a: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！，西洋跳棋：</a:t>
            </a:r>
            <a:r>
              <a:rPr lang="en-US" altLang="zh-CN" sz="2000" dirty="0">
                <a:latin typeface="微软雅黑" panose="020B0503020204020204" pitchFamily="34" charset="-122"/>
                <a:ea typeface="微软雅黑" panose="020B0503020204020204" pitchFamily="34" charset="-122"/>
              </a:rPr>
              <a:t>10</a:t>
            </a:r>
            <a:r>
              <a:rPr lang="en-US" altLang="zh-CN" sz="2000" baseline="30000" dirty="0">
                <a:latin typeface="微软雅黑" panose="020B0503020204020204" pitchFamily="34" charset="-122"/>
                <a:ea typeface="微软雅黑" panose="020B0503020204020204" pitchFamily="34" charset="-122"/>
              </a:rPr>
              <a:t>78</a:t>
            </a:r>
            <a:r>
              <a:rPr lang="zh-CN" altLang="en-US" sz="2000" dirty="0">
                <a:latin typeface="微软雅黑" panose="020B0503020204020204" pitchFamily="34" charset="-122"/>
                <a:ea typeface="微软雅黑" panose="020B0503020204020204" pitchFamily="34" charset="-122"/>
              </a:rPr>
              <a:t>，国际象棋：</a:t>
            </a:r>
            <a:r>
              <a:rPr lang="en-US" altLang="zh-CN" sz="2000" dirty="0">
                <a:latin typeface="微软雅黑" panose="020B0503020204020204" pitchFamily="34" charset="-122"/>
                <a:ea typeface="微软雅黑" panose="020B0503020204020204" pitchFamily="34" charset="-122"/>
              </a:rPr>
              <a:t>10</a:t>
            </a:r>
            <a:r>
              <a:rPr lang="en-US" altLang="zh-CN" sz="2000" baseline="30000" dirty="0">
                <a:latin typeface="微软雅黑" panose="020B0503020204020204" pitchFamily="34" charset="-122"/>
                <a:ea typeface="微软雅黑" panose="020B0503020204020204" pitchFamily="34" charset="-122"/>
              </a:rPr>
              <a:t>120</a:t>
            </a:r>
            <a:r>
              <a:rPr lang="zh-CN" altLang="en-US" sz="2000" dirty="0">
                <a:latin typeface="微软雅黑" panose="020B0503020204020204" pitchFamily="34" charset="-122"/>
                <a:ea typeface="微软雅黑" panose="020B0503020204020204" pitchFamily="34" charset="-122"/>
              </a:rPr>
              <a:t>，围棋：</a:t>
            </a:r>
            <a:r>
              <a:rPr lang="en-US" altLang="zh-CN" sz="2000" dirty="0">
                <a:latin typeface="微软雅黑" panose="020B0503020204020204" pitchFamily="34" charset="-122"/>
                <a:ea typeface="微软雅黑" panose="020B0503020204020204" pitchFamily="34" charset="-122"/>
              </a:rPr>
              <a:t>10</a:t>
            </a:r>
            <a:r>
              <a:rPr lang="en-US" altLang="zh-CN" sz="2000" baseline="30000" dirty="0">
                <a:latin typeface="微软雅黑" panose="020B0503020204020204" pitchFamily="34" charset="-122"/>
                <a:ea typeface="微软雅黑" panose="020B0503020204020204" pitchFamily="34" charset="-122"/>
              </a:rPr>
              <a:t>761</a:t>
            </a:r>
            <a:r>
              <a:rPr lang="zh-CN" altLang="en-US" sz="2000" dirty="0">
                <a:latin typeface="微软雅黑" panose="020B0503020204020204" pitchFamily="34" charset="-122"/>
                <a:ea typeface="微软雅黑" panose="020B0503020204020204" pitchFamily="34" charset="-122"/>
              </a:rPr>
              <a:t>。</a:t>
            </a:r>
          </a:p>
          <a:p>
            <a:pPr eaLnBrk="1" hangingPunct="1">
              <a:spcBef>
                <a:spcPct val="50000"/>
              </a:spcBef>
            </a:pPr>
            <a:r>
              <a:rPr lang="zh-CN" altLang="en-US" sz="2000" dirty="0">
                <a:latin typeface="微软雅黑" panose="020B0503020204020204" pitchFamily="34" charset="-122"/>
                <a:ea typeface="微软雅黑" panose="020B0503020204020204" pitchFamily="34" charset="-122"/>
              </a:rPr>
              <a:t>假设每步可以搜索一个棋局，用极限并行速度（</a:t>
            </a:r>
            <a:r>
              <a:rPr lang="en-US" altLang="zh-CN" sz="2000" dirty="0">
                <a:latin typeface="微软雅黑" panose="020B0503020204020204" pitchFamily="34" charset="-122"/>
                <a:ea typeface="微软雅黑" panose="020B0503020204020204" pitchFamily="34" charset="-122"/>
              </a:rPr>
              <a:t>10</a:t>
            </a:r>
            <a:r>
              <a:rPr lang="en-US" altLang="zh-CN" sz="2000" baseline="30000" dirty="0">
                <a:latin typeface="微软雅黑" panose="020B0503020204020204" pitchFamily="34" charset="-122"/>
                <a:ea typeface="微软雅黑" panose="020B0503020204020204" pitchFamily="34" charset="-122"/>
              </a:rPr>
              <a:t>-104</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步）来处理，搜索一遍国际象棋的全部棋局也得</a:t>
            </a:r>
            <a:r>
              <a:rPr lang="en-US" altLang="zh-CN" sz="2000" dirty="0">
                <a:latin typeface="微软雅黑" panose="020B0503020204020204" pitchFamily="34" charset="-122"/>
                <a:ea typeface="微软雅黑" panose="020B0503020204020204" pitchFamily="34" charset="-122"/>
              </a:rPr>
              <a:t>10</a:t>
            </a:r>
            <a:r>
              <a:rPr lang="en-US" altLang="zh-CN" sz="2000" baseline="30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年即</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亿亿年才可以算完！ </a:t>
            </a:r>
          </a:p>
        </p:txBody>
      </p:sp>
    </p:spTree>
    <p:custDataLst>
      <p:tags r:id="rId1"/>
    </p:custDataLst>
    <p:extLst>
      <p:ext uri="{BB962C8B-B14F-4D97-AF65-F5344CB8AC3E}">
        <p14:creationId xmlns:p14="http://schemas.microsoft.com/office/powerpoint/2010/main" val="2958534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checkerboard(across)">
                                      <p:cBhvr>
                                        <p:cTn id="7" dur="5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checkerboard(across)">
                                      <p:cBhvr>
                                        <p:cTn id="12" dur="500"/>
                                        <p:tgtEl>
                                          <p:spTgt spid="26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Effect transition="in" filter="checkerboard(across)">
                                      <p:cBhvr>
                                        <p:cTn id="17" dur="500"/>
                                        <p:tgtEl>
                                          <p:spTgt spid="266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628"/>
                                        </p:tgtEl>
                                        <p:attrNameLst>
                                          <p:attrName>style.visibility</p:attrName>
                                        </p:attrNameLst>
                                      </p:cBhvr>
                                      <p:to>
                                        <p:strVal val="visible"/>
                                      </p:to>
                                    </p:set>
                                    <p:animEffect transition="in" filter="dissolve">
                                      <p:cBhvr>
                                        <p:cTn id="22"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26628" grpId="0" bldLvl="0" animBg="1"/>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3970"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72773"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487</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2774"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5.4.2  启发信息和估价函数</a:t>
            </a:r>
          </a:p>
        </p:txBody>
      </p:sp>
      <p:sp>
        <p:nvSpPr>
          <p:cNvPr id="27651" name="Rectangle 3"/>
          <p:cNvSpPr>
            <a:spLocks noGrp="1" noChangeArrowheads="1"/>
          </p:cNvSpPr>
          <p:nvPr>
            <p:ph idx="9"/>
            <p:custDataLst>
              <p:tags r:id="rId2"/>
            </p:custDataLst>
          </p:nvPr>
        </p:nvSpPr>
        <p:spPr>
          <a:xfrm>
            <a:off x="1774825" y="908051"/>
            <a:ext cx="8642350" cy="5400675"/>
          </a:xfrm>
        </p:spPr>
        <p:txBody>
          <a:bodyPr wrap="square" lIns="91440" tIns="45720" rIns="91440" bIns="45720" numCol="1" anchor="t" anchorCtr="0" compatLnSpc="1"/>
          <a:lstStyle/>
          <a:p>
            <a:pPr marL="0" indent="0" fontAlgn="base">
              <a:lnSpc>
                <a:spcPct val="120000"/>
              </a:lnSpc>
              <a:spcBef>
                <a:spcPct val="40000"/>
              </a:spcBef>
              <a:spcAft>
                <a:spcPct val="0"/>
              </a:spcAft>
              <a:buClr>
                <a:schemeClr val="accent2"/>
              </a:buClr>
              <a:buSzTx/>
              <a:buNone/>
              <a:defRPr/>
            </a:pPr>
            <a:r>
              <a:rPr lang="zh-CN" altLang="en-US" sz="26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启发信息的分类：</a:t>
            </a:r>
          </a:p>
          <a:p>
            <a:pPr marL="0" indent="0" fontAlgn="base">
              <a:lnSpc>
                <a:spcPct val="120000"/>
              </a:lnSpc>
              <a:spcBef>
                <a:spcPct val="40000"/>
              </a:spcBef>
              <a:spcAft>
                <a:spcPct val="0"/>
              </a:spcAft>
              <a:buClr>
                <a:schemeClr val="accent2"/>
              </a:buClr>
              <a:buSzTx/>
              <a:buNone/>
              <a:defRPr/>
            </a:pPr>
            <a:r>
              <a:rPr lang="zh-CN" altLang="en-US" sz="24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（1）陈述性启发信息</a:t>
            </a:r>
          </a:p>
          <a:p>
            <a:pPr marL="0" indent="0" fontAlgn="base">
              <a:lnSpc>
                <a:spcPct val="120000"/>
              </a:lnSpc>
              <a:spcBef>
                <a:spcPct val="40000"/>
              </a:spcBef>
              <a:spcAft>
                <a:spcPct val="0"/>
              </a:spcAft>
              <a:buClr>
                <a:schemeClr val="accent2"/>
              </a:buClr>
              <a:buSzTx/>
              <a:buNone/>
              <a:defRPr/>
            </a:pPr>
            <a:r>
              <a:rPr lang="zh-CN" altLang="en-US" sz="24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（2）过程性启发信息</a:t>
            </a:r>
          </a:p>
          <a:p>
            <a:pPr marL="0" indent="0" fontAlgn="base">
              <a:lnSpc>
                <a:spcPct val="120000"/>
              </a:lnSpc>
              <a:spcBef>
                <a:spcPct val="40000"/>
              </a:spcBef>
              <a:spcAft>
                <a:spcPct val="0"/>
              </a:spcAft>
              <a:buClr>
                <a:schemeClr val="accent2"/>
              </a:buClr>
              <a:buSzTx/>
              <a:buNone/>
              <a:defRPr/>
            </a:pPr>
            <a:r>
              <a:rPr lang="zh-CN" altLang="en-US" sz="24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（3）控制性启发信息</a:t>
            </a:r>
          </a:p>
          <a:p>
            <a:pPr marL="0" indent="0" fontAlgn="base">
              <a:lnSpc>
                <a:spcPct val="120000"/>
              </a:lnSpc>
              <a:spcBef>
                <a:spcPct val="40000"/>
              </a:spcBef>
              <a:spcAft>
                <a:spcPct val="0"/>
              </a:spcAft>
              <a:buClr>
                <a:schemeClr val="accent2"/>
              </a:buClr>
              <a:buSzTx/>
              <a:buNone/>
              <a:defRPr/>
            </a:pPr>
            <a:r>
              <a:rPr lang="zh-CN" altLang="en-US" sz="26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利用控制性的启发信息的情况：</a:t>
            </a:r>
          </a:p>
          <a:p>
            <a:pPr marL="0" indent="0" fontAlgn="base">
              <a:lnSpc>
                <a:spcPct val="120000"/>
              </a:lnSpc>
              <a:spcBef>
                <a:spcPct val="40000"/>
              </a:spcBef>
              <a:spcAft>
                <a:spcPct val="0"/>
              </a:spcAft>
              <a:buClr>
                <a:schemeClr val="accent2"/>
              </a:buClr>
              <a:buSzTx/>
              <a:buNone/>
              <a:defRPr/>
            </a:pPr>
            <a:r>
              <a:rPr lang="zh-CN" altLang="en-US" sz="24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（1）没有任何控制性知识作为搜索的依据，因而搜索的每一步完全是随意的。</a:t>
            </a:r>
          </a:p>
          <a:p>
            <a:pPr marL="0" indent="0" fontAlgn="base">
              <a:lnSpc>
                <a:spcPct val="120000"/>
              </a:lnSpc>
              <a:spcBef>
                <a:spcPct val="40000"/>
              </a:spcBef>
              <a:spcAft>
                <a:spcPct val="0"/>
              </a:spcAft>
              <a:buClr>
                <a:schemeClr val="accent2"/>
              </a:buClr>
              <a:buSzTx/>
              <a:buNone/>
              <a:defRPr/>
            </a:pPr>
            <a:r>
              <a:rPr lang="zh-CN" altLang="en-US" sz="24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（2）有充分的控制知识作为依据，因而搜索的每一步选择都是正确的，但这是不现实的。</a:t>
            </a:r>
          </a:p>
        </p:txBody>
      </p:sp>
    </p:spTree>
    <p:custDataLst>
      <p:tags r:id="rId1"/>
    </p:custDataLst>
    <p:extLst>
      <p:ext uri="{BB962C8B-B14F-4D97-AF65-F5344CB8AC3E}">
        <p14:creationId xmlns:p14="http://schemas.microsoft.com/office/powerpoint/2010/main" val="2007977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diamond(in)">
                                      <p:cBhvr>
                                        <p:cTn id="7" dur="20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diamond(in)">
                                      <p:cBhvr>
                                        <p:cTn id="12" dur="2000"/>
                                        <p:tgtEl>
                                          <p:spTgt spid="27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Effect transition="in" filter="diamond(in)">
                                      <p:cBhvr>
                                        <p:cTn id="17" dur="2000"/>
                                        <p:tgtEl>
                                          <p:spTgt spid="276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27651">
                                            <p:txEl>
                                              <p:pRg st="3" end="3"/>
                                            </p:txEl>
                                          </p:spTgt>
                                        </p:tgtEl>
                                        <p:attrNameLst>
                                          <p:attrName>style.visibility</p:attrName>
                                        </p:attrNameLst>
                                      </p:cBhvr>
                                      <p:to>
                                        <p:strVal val="visible"/>
                                      </p:to>
                                    </p:set>
                                    <p:animEffect transition="in" filter="diamond(in)">
                                      <p:cBhvr>
                                        <p:cTn id="22" dur="2000"/>
                                        <p:tgtEl>
                                          <p:spTgt spid="276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27651">
                                            <p:txEl>
                                              <p:pRg st="4" end="4"/>
                                            </p:txEl>
                                          </p:spTgt>
                                        </p:tgtEl>
                                        <p:attrNameLst>
                                          <p:attrName>style.visibility</p:attrName>
                                        </p:attrNameLst>
                                      </p:cBhvr>
                                      <p:to>
                                        <p:strVal val="visible"/>
                                      </p:to>
                                    </p:set>
                                    <p:animEffect transition="in" filter="diamond(in)">
                                      <p:cBhvr>
                                        <p:cTn id="27" dur="2000"/>
                                        <p:tgtEl>
                                          <p:spTgt spid="276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27651">
                                            <p:txEl>
                                              <p:pRg st="5" end="5"/>
                                            </p:txEl>
                                          </p:spTgt>
                                        </p:tgtEl>
                                        <p:attrNameLst>
                                          <p:attrName>style.visibility</p:attrName>
                                        </p:attrNameLst>
                                      </p:cBhvr>
                                      <p:to>
                                        <p:strVal val="visible"/>
                                      </p:to>
                                    </p:set>
                                    <p:animEffect transition="in" filter="diamond(in)">
                                      <p:cBhvr>
                                        <p:cTn id="32" dur="2000"/>
                                        <p:tgtEl>
                                          <p:spTgt spid="276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27651">
                                            <p:txEl>
                                              <p:pRg st="6" end="6"/>
                                            </p:txEl>
                                          </p:spTgt>
                                        </p:tgtEl>
                                        <p:attrNameLst>
                                          <p:attrName>style.visibility</p:attrName>
                                        </p:attrNameLst>
                                      </p:cBhvr>
                                      <p:to>
                                        <p:strVal val="visible"/>
                                      </p:to>
                                    </p:set>
                                    <p:animEffect transition="in" filter="diamond(in)">
                                      <p:cBhvr>
                                        <p:cTn id="37" dur="2000"/>
                                        <p:tgtEl>
                                          <p:spTgt spid="276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4994" name="组合 7"/>
          <p:cNvGrpSpPr/>
          <p:nvPr/>
        </p:nvGrpSpPr>
        <p:grpSpPr>
          <a:xfrm>
            <a:off x="4525964" y="6045201"/>
            <a:ext cx="6142037" cy="671513"/>
            <a:chOff x="4001597" y="5613400"/>
            <a:chExt cx="8190403" cy="1244600"/>
          </a:xfrm>
        </p:grpSpPr>
        <p:sp>
          <p:nvSpPr>
            <p:cNvPr id="9" name="任意多边形: 形状 8"/>
            <p:cNvSpPr/>
            <p:nvPr>
              <p:custDataLst>
                <p:tags r:id="rId1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73797" name="灯片编号占位符 3"/>
          <p:cNvSpPr txBox="1">
            <a:spLocks noGrp="1" noChangeArrowheads="1"/>
          </p:cNvSpPr>
          <p:nvPr>
            <p:ph type="sldNum" sz="quarter" idx="4"/>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55E027F2-B3A5-47D7-B68B-34F3EE202C78}" type="slidenum">
              <a:rPr lang="zh-CN" altLang="en-US" smtClean="0"/>
              <a:pPr>
                <a:defRPr/>
              </a:pPr>
              <a:t>488</a:t>
            </a:fld>
            <a:endParaRPr lang="ja-JP" altLang="en-US" noProof="1">
              <a:solidFill>
                <a:srgbClr val="A5002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3798" name="Rectangle 2"/>
          <p:cNvSpPr>
            <a:spLocks noGrp="1" noChangeArrowheads="1"/>
          </p:cNvSpPr>
          <p:nvPr>
            <p:ph type="title" idx="4294967295"/>
          </p:nvPr>
        </p:nvSpPr>
        <p:spPr>
          <a:xfrm>
            <a:off x="1524000" y="1"/>
            <a:ext cx="9144000" cy="765175"/>
          </a:xfrm>
          <a:solidFill>
            <a:srgbClr val="386BA2"/>
          </a:solidFill>
        </p:spPr>
        <p:txBody>
          <a:bodyPr vert="horz" wrap="square" lIns="91440" tIns="45720" rIns="91440" bIns="45720" numCol="1" anchor="b" anchorCtr="0" compatLnSpc="1">
            <a:normAutofit/>
          </a:bodyPr>
          <a:lstStyle/>
          <a:p>
            <a:pPr indent="176530" algn="l" fontAlgn="base">
              <a:spcAft>
                <a:spcPct val="0"/>
              </a:spcAft>
              <a:defRPr/>
            </a:pPr>
            <a:r>
              <a:rPr lang="en-US" altLang="zh-CN" sz="3600" spc="200">
                <a:solidFill>
                  <a:srgbClr val="FFFFFF"/>
                </a:solidFill>
                <a:latin typeface="汉仪旗黑-85S" pitchFamily="18" charset="-122"/>
                <a:ea typeface="黑体" panose="02010609060101010101" charset="-122"/>
                <a:sym typeface="微软雅黑" panose="020B0503020204020204" pitchFamily="34" charset="-122"/>
              </a:rPr>
              <a:t>5.4.2  启发信息和估价函数</a:t>
            </a:r>
          </a:p>
        </p:txBody>
      </p:sp>
      <p:sp>
        <p:nvSpPr>
          <p:cNvPr id="673799" name="Rectangle 3"/>
          <p:cNvSpPr>
            <a:spLocks noGrp="1" noChangeArrowheads="1"/>
          </p:cNvSpPr>
          <p:nvPr>
            <p:ph idx="9"/>
            <p:custDataLst>
              <p:tags r:id="rId2"/>
            </p:custDataLst>
          </p:nvPr>
        </p:nvSpPr>
        <p:spPr>
          <a:xfrm>
            <a:off x="1774825" y="949326"/>
            <a:ext cx="8642350" cy="5400675"/>
          </a:xfrm>
        </p:spPr>
        <p:txBody>
          <a:bodyPr wrap="square" lIns="91440" tIns="45720" rIns="91440" bIns="45720" numCol="1" anchor="t" anchorCtr="0" compatLnSpc="1"/>
          <a:lstStyle/>
          <a:p>
            <a:pPr marL="0" indent="-469900" fontAlgn="base">
              <a:lnSpc>
                <a:spcPct val="120000"/>
              </a:lnSpc>
              <a:spcBef>
                <a:spcPct val="40000"/>
              </a:spcBef>
              <a:spcAft>
                <a:spcPct val="0"/>
              </a:spcAft>
              <a:buClr>
                <a:schemeClr val="accent2"/>
              </a:buClr>
              <a:buSzTx/>
              <a:buBlip>
                <a:blip r:embed="rId16"/>
              </a:buBlip>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估价函数的任务就是估计待搜索结点的“有希望”程度，并依次给它们排定次序（在open表中</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0" indent="-469900" fontAlgn="base">
              <a:lnSpc>
                <a:spcPct val="120000"/>
              </a:lnSpc>
              <a:spcBef>
                <a:spcPct val="40000"/>
              </a:spcBef>
              <a:spcAft>
                <a:spcPct val="0"/>
              </a:spcAft>
              <a:buClr>
                <a:schemeClr val="accent2"/>
              </a:buClr>
              <a:buSzTx/>
              <a:buBlip>
                <a:blip r:embed="rId16"/>
              </a:buBlip>
              <a:defRPr/>
            </a:pPr>
            <a:endPar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4998" name="Rectangle 5"/>
          <p:cNvSpPr/>
          <p:nvPr>
            <p:custDataLst>
              <p:tags r:id="rId3"/>
            </p:custDataLst>
          </p:nvPr>
        </p:nvSpPr>
        <p:spPr>
          <a:xfrm>
            <a:off x="1524001" y="-184666"/>
            <a:ext cx="184731" cy="369332"/>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4999" name="Rectangle 7"/>
          <p:cNvSpPr/>
          <p:nvPr>
            <p:custDataLst>
              <p:tags r:id="rId4"/>
            </p:custDataLst>
          </p:nvPr>
        </p:nvSpPr>
        <p:spPr>
          <a:xfrm>
            <a:off x="1524001" y="-184666"/>
            <a:ext cx="184731" cy="369332"/>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5000" name="Rectangle 9"/>
          <p:cNvSpPr/>
          <p:nvPr>
            <p:custDataLst>
              <p:tags r:id="rId5"/>
            </p:custDataLst>
          </p:nvPr>
        </p:nvSpPr>
        <p:spPr>
          <a:xfrm>
            <a:off x="1524001" y="-184666"/>
            <a:ext cx="184731" cy="369332"/>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725001" name="Group 21"/>
          <p:cNvGrpSpPr/>
          <p:nvPr/>
        </p:nvGrpSpPr>
        <p:grpSpPr>
          <a:xfrm>
            <a:off x="1828800" y="2082801"/>
            <a:ext cx="8458200" cy="1471613"/>
            <a:chOff x="192" y="1312"/>
            <a:chExt cx="5328" cy="927"/>
          </a:xfrm>
        </p:grpSpPr>
        <p:sp>
          <p:nvSpPr>
            <p:cNvPr id="725011" name="Text Box 20"/>
            <p:cNvSpPr txBox="1"/>
            <p:nvPr>
              <p:custDataLst>
                <p:tags r:id="rId12"/>
              </p:custDataLst>
            </p:nvPr>
          </p:nvSpPr>
          <p:spPr>
            <a:xfrm>
              <a:off x="192" y="1312"/>
              <a:ext cx="5328" cy="616"/>
            </a:xfrm>
            <a:prstGeom prst="rect">
              <a:avLst/>
            </a:prstGeom>
            <a:noFill/>
            <a:ln w="9525">
              <a:noFill/>
            </a:ln>
          </p:spPr>
          <p:txBody>
            <a:bodyPr>
              <a:spAutoFit/>
            </a:bodyPr>
            <a:lstStyle/>
            <a:p>
              <a:pPr eaLnBrk="1" hangingPunct="1">
                <a:lnSpc>
                  <a:spcPct val="120000"/>
                </a:lnSpc>
                <a:spcBef>
                  <a:spcPct val="40000"/>
                </a:spcBef>
                <a:buClr>
                  <a:schemeClr val="accent2"/>
                </a:buClr>
                <a:buFont typeface="Wingdings" panose="05000000000000000000" pitchFamily="2" charset="2"/>
                <a:buBlip>
                  <a:blip r:embed="rId16"/>
                </a:buBlip>
              </a:pPr>
              <a:r>
                <a:rPr lang="en-US" altLang="zh-CN" sz="2400" dirty="0">
                  <a:solidFill>
                    <a:srgbClr val="000000"/>
                  </a:solidFill>
                  <a:latin typeface="微软雅黑" panose="020B0503020204020204" pitchFamily="34" charset="-122"/>
                  <a:ea typeface="微软雅黑" panose="020B0503020204020204" pitchFamily="34" charset="-122"/>
                </a:rPr>
                <a:t>  </a:t>
              </a:r>
              <a:r>
                <a:rPr lang="en-US" altLang="en-US" sz="2400" dirty="0">
                  <a:solidFill>
                    <a:srgbClr val="000000"/>
                  </a:solidFill>
                  <a:latin typeface="微软雅黑" panose="020B0503020204020204" pitchFamily="34" charset="-122"/>
                  <a:ea typeface="微软雅黑" panose="020B0503020204020204" pitchFamily="34" charset="-122"/>
                </a:rPr>
                <a:t>估价函数         ：从初始结点经过    结点到达目的结点的路径的最小代价估计值，其一般形式是</a:t>
              </a:r>
            </a:p>
          </p:txBody>
        </p:sp>
        <p:graphicFrame>
          <p:nvGraphicFramePr>
            <p:cNvPr id="725012" name="Object 4"/>
            <p:cNvGraphicFramePr/>
            <p:nvPr/>
          </p:nvGraphicFramePr>
          <p:xfrm>
            <a:off x="1292" y="1373"/>
            <a:ext cx="499" cy="291"/>
          </p:xfrm>
          <a:graphic>
            <a:graphicData uri="http://schemas.openxmlformats.org/presentationml/2006/ole">
              <mc:AlternateContent xmlns:mc="http://schemas.openxmlformats.org/markup-compatibility/2006">
                <mc:Choice xmlns:v="urn:schemas-microsoft-com:vml" Requires="v">
                  <p:oleObj r:id="rId17" imgW="342900" imgH="203200" progId="Equation.3">
                    <p:embed/>
                  </p:oleObj>
                </mc:Choice>
                <mc:Fallback>
                  <p:oleObj r:id="rId17" imgW="342900" imgH="203200" progId="Equation.3">
                    <p:embed/>
                    <p:pic>
                      <p:nvPicPr>
                        <p:cNvPr id="725012" name="Object 4"/>
                        <p:cNvPicPr/>
                        <p:nvPr/>
                      </p:nvPicPr>
                      <p:blipFill>
                        <a:blip r:embed="rId18"/>
                        <a:stretch>
                          <a:fillRect/>
                        </a:stretch>
                      </p:blipFill>
                      <p:spPr>
                        <a:xfrm>
                          <a:off x="1292" y="1373"/>
                          <a:ext cx="499" cy="291"/>
                        </a:xfrm>
                        <a:prstGeom prst="rect">
                          <a:avLst/>
                        </a:prstGeom>
                        <a:noFill/>
                        <a:ln w="38100">
                          <a:noFill/>
                          <a:miter/>
                        </a:ln>
                      </p:spPr>
                    </p:pic>
                  </p:oleObj>
                </mc:Fallback>
              </mc:AlternateContent>
            </a:graphicData>
          </a:graphic>
        </p:graphicFrame>
        <p:graphicFrame>
          <p:nvGraphicFramePr>
            <p:cNvPr id="725013" name="Object 6"/>
            <p:cNvGraphicFramePr/>
            <p:nvPr/>
          </p:nvGraphicFramePr>
          <p:xfrm>
            <a:off x="3333" y="1370"/>
            <a:ext cx="197" cy="227"/>
          </p:xfrm>
          <a:graphic>
            <a:graphicData uri="http://schemas.openxmlformats.org/presentationml/2006/ole">
              <mc:AlternateContent xmlns:mc="http://schemas.openxmlformats.org/markup-compatibility/2006">
                <mc:Choice xmlns:v="urn:schemas-microsoft-com:vml" Requires="v">
                  <p:oleObj r:id="rId19" imgW="127000" imgH="139700" progId="Equation.3">
                    <p:embed/>
                  </p:oleObj>
                </mc:Choice>
                <mc:Fallback>
                  <p:oleObj r:id="rId19" imgW="127000" imgH="139700" progId="Equation.3">
                    <p:embed/>
                    <p:pic>
                      <p:nvPicPr>
                        <p:cNvPr id="725013" name="Object 6"/>
                        <p:cNvPicPr/>
                        <p:nvPr/>
                      </p:nvPicPr>
                      <p:blipFill>
                        <a:blip r:embed="rId20"/>
                        <a:stretch>
                          <a:fillRect/>
                        </a:stretch>
                      </p:blipFill>
                      <p:spPr>
                        <a:xfrm>
                          <a:off x="3333" y="1370"/>
                          <a:ext cx="197" cy="227"/>
                        </a:xfrm>
                        <a:prstGeom prst="rect">
                          <a:avLst/>
                        </a:prstGeom>
                        <a:noFill/>
                        <a:ln w="38100">
                          <a:noFill/>
                          <a:miter/>
                        </a:ln>
                      </p:spPr>
                    </p:pic>
                  </p:oleObj>
                </mc:Fallback>
              </mc:AlternateContent>
            </a:graphicData>
          </a:graphic>
        </p:graphicFrame>
        <p:graphicFrame>
          <p:nvGraphicFramePr>
            <p:cNvPr id="725014" name="Object 8"/>
            <p:cNvGraphicFramePr/>
            <p:nvPr/>
          </p:nvGraphicFramePr>
          <p:xfrm>
            <a:off x="1836" y="1959"/>
            <a:ext cx="1824" cy="280"/>
          </p:xfrm>
          <a:graphic>
            <a:graphicData uri="http://schemas.openxmlformats.org/presentationml/2006/ole">
              <mc:AlternateContent xmlns:mc="http://schemas.openxmlformats.org/markup-compatibility/2006">
                <mc:Choice xmlns:v="urn:schemas-microsoft-com:vml" Requires="v">
                  <p:oleObj r:id="rId21" imgW="1193800" imgH="203200" progId="Equation.3">
                    <p:embed/>
                  </p:oleObj>
                </mc:Choice>
                <mc:Fallback>
                  <p:oleObj r:id="rId21" imgW="1193800" imgH="203200" progId="Equation.3">
                    <p:embed/>
                    <p:pic>
                      <p:nvPicPr>
                        <p:cNvPr id="725014" name="Object 8"/>
                        <p:cNvPicPr/>
                        <p:nvPr/>
                      </p:nvPicPr>
                      <p:blipFill>
                        <a:blip r:embed="rId22"/>
                        <a:stretch>
                          <a:fillRect/>
                        </a:stretch>
                      </p:blipFill>
                      <p:spPr>
                        <a:xfrm>
                          <a:off x="1836" y="1959"/>
                          <a:ext cx="1824" cy="280"/>
                        </a:xfrm>
                        <a:prstGeom prst="rect">
                          <a:avLst/>
                        </a:prstGeom>
                        <a:noFill/>
                        <a:ln w="38100">
                          <a:noFill/>
                          <a:miter/>
                        </a:ln>
                      </p:spPr>
                    </p:pic>
                  </p:oleObj>
                </mc:Fallback>
              </mc:AlternateContent>
            </a:graphicData>
          </a:graphic>
        </p:graphicFrame>
      </p:grpSp>
      <p:sp>
        <p:nvSpPr>
          <p:cNvPr id="725002" name="Rectangle 11"/>
          <p:cNvSpPr/>
          <p:nvPr>
            <p:custDataLst>
              <p:tags r:id="rId6"/>
            </p:custDataLst>
          </p:nvPr>
        </p:nvSpPr>
        <p:spPr>
          <a:xfrm>
            <a:off x="1524001" y="-184666"/>
            <a:ext cx="184731" cy="369332"/>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5003" name="Rectangle 15"/>
          <p:cNvSpPr/>
          <p:nvPr>
            <p:custDataLst>
              <p:tags r:id="rId7"/>
            </p:custDataLst>
          </p:nvPr>
        </p:nvSpPr>
        <p:spPr>
          <a:xfrm>
            <a:off x="1524001" y="3172897"/>
            <a:ext cx="184731" cy="369332"/>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5004" name="Rectangle 17"/>
          <p:cNvSpPr/>
          <p:nvPr>
            <p:custDataLst>
              <p:tags r:id="rId8"/>
            </p:custDataLst>
          </p:nvPr>
        </p:nvSpPr>
        <p:spPr>
          <a:xfrm>
            <a:off x="1524001" y="3172897"/>
            <a:ext cx="184731" cy="369332"/>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5005" name="Rectangle 19"/>
          <p:cNvSpPr/>
          <p:nvPr>
            <p:custDataLst>
              <p:tags r:id="rId9"/>
            </p:custDataLst>
          </p:nvPr>
        </p:nvSpPr>
        <p:spPr>
          <a:xfrm>
            <a:off x="1524001" y="-184666"/>
            <a:ext cx="184731" cy="369332"/>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5006" name="Text Box 22"/>
          <p:cNvSpPr txBox="1"/>
          <p:nvPr>
            <p:custDataLst>
              <p:tags r:id="rId10"/>
            </p:custDataLst>
          </p:nvPr>
        </p:nvSpPr>
        <p:spPr>
          <a:xfrm>
            <a:off x="1806575" y="5654676"/>
            <a:ext cx="8610600" cy="862013"/>
          </a:xfrm>
          <a:prstGeom prst="rect">
            <a:avLst/>
          </a:prstGeom>
          <a:noFill/>
          <a:ln w="9525">
            <a:noFill/>
          </a:ln>
        </p:spPr>
        <p:txBody>
          <a:bodyPr>
            <a:spAutoFit/>
          </a:bodyPr>
          <a:lstStyle/>
          <a:p>
            <a:pPr algn="just" eaLnBrk="1" hangingPunct="1">
              <a:spcBef>
                <a:spcPct val="50000"/>
              </a:spcBef>
              <a:buBlip>
                <a:blip r:embed="rId16"/>
              </a:buBlip>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一般地，在     </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中</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的比重越大，越倾向于宽度优先搜索方式，而    </a:t>
            </a:r>
            <a:r>
              <a:rPr lang="en-US" altLang="zh-CN" sz="2000" dirty="0">
                <a:solidFill>
                  <a:srgbClr val="000000"/>
                </a:solidFill>
                <a:latin typeface="微软雅黑" panose="020B0503020204020204" pitchFamily="34" charset="-122"/>
                <a:ea typeface="微软雅黑" panose="020B0503020204020204" pitchFamily="34" charset="-122"/>
              </a:rPr>
              <a:t>      </a:t>
            </a:r>
          </a:p>
          <a:p>
            <a:pPr algn="just" eaLnBrk="1" hangingPunct="1">
              <a:spcBef>
                <a:spcPct val="50000"/>
              </a:spcBef>
              <a:buNone/>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的比重越大，表示启发性能越强。</a:t>
            </a:r>
          </a:p>
        </p:txBody>
      </p:sp>
      <p:graphicFrame>
        <p:nvGraphicFramePr>
          <p:cNvPr id="725007" name="Object 23"/>
          <p:cNvGraphicFramePr/>
          <p:nvPr/>
        </p:nvGraphicFramePr>
        <p:xfrm>
          <a:off x="3365500" y="5654675"/>
          <a:ext cx="642938" cy="401638"/>
        </p:xfrm>
        <a:graphic>
          <a:graphicData uri="http://schemas.openxmlformats.org/presentationml/2006/ole">
            <mc:AlternateContent xmlns:mc="http://schemas.openxmlformats.org/markup-compatibility/2006">
              <mc:Choice xmlns:v="urn:schemas-microsoft-com:vml" Requires="v">
                <p:oleObj r:id="rId23" imgW="266065" imgH="165100" progId="Equation.DSMT4">
                  <p:embed/>
                </p:oleObj>
              </mc:Choice>
              <mc:Fallback>
                <p:oleObj r:id="rId23" imgW="266065" imgH="165100" progId="Equation.DSMT4">
                  <p:embed/>
                  <p:pic>
                    <p:nvPicPr>
                      <p:cNvPr id="725007" name="Object 23"/>
                      <p:cNvPicPr/>
                      <p:nvPr/>
                    </p:nvPicPr>
                    <p:blipFill>
                      <a:blip r:embed="rId24"/>
                      <a:stretch>
                        <a:fillRect/>
                      </a:stretch>
                    </p:blipFill>
                    <p:spPr>
                      <a:xfrm>
                        <a:off x="3365500" y="5654675"/>
                        <a:ext cx="642938" cy="401638"/>
                      </a:xfrm>
                      <a:prstGeom prst="rect">
                        <a:avLst/>
                      </a:prstGeom>
                      <a:noFill/>
                      <a:ln w="38100">
                        <a:noFill/>
                        <a:miter/>
                      </a:ln>
                    </p:spPr>
                  </p:pic>
                </p:oleObj>
              </mc:Fallback>
            </mc:AlternateContent>
          </a:graphicData>
        </a:graphic>
      </p:graphicFrame>
      <p:graphicFrame>
        <p:nvGraphicFramePr>
          <p:cNvPr id="725008" name="Object 24"/>
          <p:cNvGraphicFramePr/>
          <p:nvPr/>
        </p:nvGraphicFramePr>
        <p:xfrm>
          <a:off x="4352926" y="5680076"/>
          <a:ext cx="708025" cy="365125"/>
        </p:xfrm>
        <a:graphic>
          <a:graphicData uri="http://schemas.openxmlformats.org/presentationml/2006/ole">
            <mc:AlternateContent xmlns:mc="http://schemas.openxmlformats.org/markup-compatibility/2006">
              <mc:Choice xmlns:v="urn:schemas-microsoft-com:vml" Requires="v">
                <p:oleObj r:id="rId25" imgW="266065" imgH="165100" progId="Equation.DSMT4">
                  <p:embed/>
                </p:oleObj>
              </mc:Choice>
              <mc:Fallback>
                <p:oleObj r:id="rId25" imgW="266065" imgH="165100" progId="Equation.DSMT4">
                  <p:embed/>
                  <p:pic>
                    <p:nvPicPr>
                      <p:cNvPr id="725008" name="Object 24"/>
                      <p:cNvPicPr/>
                      <p:nvPr/>
                    </p:nvPicPr>
                    <p:blipFill>
                      <a:blip r:embed="rId26"/>
                      <a:stretch>
                        <a:fillRect/>
                      </a:stretch>
                    </p:blipFill>
                    <p:spPr>
                      <a:xfrm>
                        <a:off x="4352926" y="5680076"/>
                        <a:ext cx="708025" cy="365125"/>
                      </a:xfrm>
                      <a:prstGeom prst="rect">
                        <a:avLst/>
                      </a:prstGeom>
                      <a:noFill/>
                      <a:ln w="38100">
                        <a:noFill/>
                        <a:miter/>
                      </a:ln>
                    </p:spPr>
                  </p:pic>
                </p:oleObj>
              </mc:Fallback>
            </mc:AlternateContent>
          </a:graphicData>
        </a:graphic>
      </p:graphicFrame>
      <p:graphicFrame>
        <p:nvGraphicFramePr>
          <p:cNvPr id="725009" name="Object 25"/>
          <p:cNvGraphicFramePr/>
          <p:nvPr/>
        </p:nvGraphicFramePr>
        <p:xfrm>
          <a:off x="1992314" y="6084888"/>
          <a:ext cx="598487" cy="411162"/>
        </p:xfrm>
        <a:graphic>
          <a:graphicData uri="http://schemas.openxmlformats.org/presentationml/2006/ole">
            <mc:AlternateContent xmlns:mc="http://schemas.openxmlformats.org/markup-compatibility/2006">
              <mc:Choice xmlns:v="urn:schemas-microsoft-com:vml" Requires="v">
                <p:oleObj r:id="rId27" imgW="253365" imgH="165100" progId="Equation.DSMT4">
                  <p:embed/>
                </p:oleObj>
              </mc:Choice>
              <mc:Fallback>
                <p:oleObj r:id="rId27" imgW="253365" imgH="165100" progId="Equation.DSMT4">
                  <p:embed/>
                  <p:pic>
                    <p:nvPicPr>
                      <p:cNvPr id="725009" name="Object 25"/>
                      <p:cNvPicPr/>
                      <p:nvPr/>
                    </p:nvPicPr>
                    <p:blipFill>
                      <a:blip r:embed="rId28"/>
                      <a:stretch>
                        <a:fillRect/>
                      </a:stretch>
                    </p:blipFill>
                    <p:spPr>
                      <a:xfrm>
                        <a:off x="1992314" y="6084888"/>
                        <a:ext cx="598487" cy="411162"/>
                      </a:xfrm>
                      <a:prstGeom prst="rect">
                        <a:avLst/>
                      </a:prstGeom>
                      <a:noFill/>
                      <a:ln w="38100">
                        <a:noFill/>
                        <a:miter/>
                      </a:ln>
                    </p:spPr>
                  </p:pic>
                </p:oleObj>
              </mc:Fallback>
            </mc:AlternateContent>
          </a:graphicData>
        </a:graphic>
      </p:graphicFrame>
      <p:sp>
        <p:nvSpPr>
          <p:cNvPr id="725010" name="Text Box 22"/>
          <p:cNvSpPr txBox="1"/>
          <p:nvPr>
            <p:custDataLst>
              <p:tags r:id="rId11"/>
            </p:custDataLst>
          </p:nvPr>
        </p:nvSpPr>
        <p:spPr>
          <a:xfrm>
            <a:off x="1931988" y="3859213"/>
            <a:ext cx="8355012" cy="1784350"/>
          </a:xfrm>
          <a:prstGeom prst="rect">
            <a:avLst/>
          </a:prstGeom>
          <a:noFill/>
          <a:ln w="9525">
            <a:noFill/>
          </a:ln>
        </p:spPr>
        <p:txBody>
          <a:bodyPr wrap="square">
            <a:spAutoFit/>
          </a:bodyPr>
          <a:lstStyle/>
          <a:p>
            <a:pPr marL="342900" indent="-342900" algn="just">
              <a:spcBef>
                <a:spcPct val="50000"/>
              </a:spcBef>
              <a:buFont typeface="Arial" panose="020B0604020202020204" pitchFamily="34" charset="0"/>
              <a:buChar char="•"/>
            </a:pPr>
            <a:r>
              <a:rPr lang="en-US" altLang="zh-CN" sz="2000" dirty="0">
                <a:solidFill>
                  <a:srgbClr val="000000"/>
                </a:solidFill>
                <a:latin typeface="微软雅黑" panose="020B0503020204020204" pitchFamily="34" charset="-122"/>
                <a:ea typeface="微软雅黑" panose="020B0503020204020204" pitchFamily="34" charset="-122"/>
              </a:rPr>
              <a:t>g(n):</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代价函数，</a:t>
            </a:r>
            <a:r>
              <a:rPr lang="en-US" altLang="en-US" sz="2000" dirty="0">
                <a:solidFill>
                  <a:srgbClr val="000000"/>
                </a:solidFill>
                <a:latin typeface="微软雅黑" panose="020B0503020204020204" pitchFamily="34" charset="-122"/>
                <a:ea typeface="微软雅黑" panose="020B0503020204020204" pitchFamily="34" charset="-122"/>
              </a:rPr>
              <a:t>从初始节点</a:t>
            </a:r>
            <a:r>
              <a:rPr lang="en-US" altLang="zh-CN" sz="2000" dirty="0">
                <a:solidFill>
                  <a:srgbClr val="000000"/>
                </a:solidFill>
                <a:latin typeface="微软雅黑" panose="020B0503020204020204" pitchFamily="34" charset="-122"/>
                <a:ea typeface="微软雅黑" panose="020B0503020204020204" pitchFamily="34" charset="-122"/>
              </a:rPr>
              <a:t>S0</a:t>
            </a:r>
            <a:r>
              <a:rPr lang="en-US" altLang="en-US" sz="2000" dirty="0">
                <a:solidFill>
                  <a:srgbClr val="000000"/>
                </a:solidFill>
                <a:latin typeface="微软雅黑" panose="020B0503020204020204" pitchFamily="34" charset="-122"/>
                <a:ea typeface="微软雅黑" panose="020B0503020204020204" pitchFamily="34" charset="-122"/>
              </a:rPr>
              <a:t>到当前节点</a:t>
            </a:r>
            <a:r>
              <a:rPr lang="en-US" altLang="zh-CN" sz="2000" dirty="0">
                <a:solidFill>
                  <a:srgbClr val="000000"/>
                </a:solidFill>
                <a:latin typeface="微软雅黑" panose="020B0503020204020204" pitchFamily="34" charset="-122"/>
                <a:ea typeface="微软雅黑" panose="020B0503020204020204" pitchFamily="34" charset="-122"/>
              </a:rPr>
              <a:t>n</a:t>
            </a:r>
            <a:r>
              <a:rPr lang="en-US" altLang="en-US" sz="2000" dirty="0">
                <a:solidFill>
                  <a:srgbClr val="000000"/>
                </a:solidFill>
                <a:latin typeface="微软雅黑" panose="020B0503020204020204" pitchFamily="34" charset="-122"/>
                <a:ea typeface="微软雅黑" panose="020B0503020204020204" pitchFamily="34" charset="-122"/>
              </a:rPr>
              <a:t>的代价。</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有利于搜索横向发展，提高搜索的完备性，但影响搜索效率。</a:t>
            </a:r>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indent="-342900" algn="just">
              <a:spcBef>
                <a:spcPct val="50000"/>
              </a:spcBef>
              <a:buFont typeface="Arial" panose="020B0604020202020204" pitchFamily="34" charset="0"/>
              <a:buChar char="•"/>
            </a:pPr>
            <a:r>
              <a:rPr lang="en-US" altLang="zh-CN" sz="2000" dirty="0">
                <a:solidFill>
                  <a:srgbClr val="000000"/>
                </a:solidFill>
                <a:latin typeface="微软雅黑" panose="020B0503020204020204" pitchFamily="34" charset="-122"/>
                <a:ea typeface="微软雅黑" panose="020B0503020204020204" pitchFamily="34" charset="-122"/>
              </a:rPr>
              <a:t>h(n):</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启发函数，</a:t>
            </a:r>
            <a:r>
              <a:rPr lang="en-US" altLang="en-US" sz="2000" dirty="0">
                <a:solidFill>
                  <a:srgbClr val="000000"/>
                </a:solidFill>
                <a:latin typeface="微软雅黑" panose="020B0503020204020204" pitchFamily="34" charset="-122"/>
                <a:ea typeface="微软雅黑" panose="020B0503020204020204" pitchFamily="34" charset="-122"/>
              </a:rPr>
              <a:t>从节点</a:t>
            </a:r>
            <a:r>
              <a:rPr lang="en-US" altLang="zh-CN" sz="2000" dirty="0">
                <a:solidFill>
                  <a:srgbClr val="000000"/>
                </a:solidFill>
                <a:latin typeface="微软雅黑" panose="020B0503020204020204" pitchFamily="34" charset="-122"/>
                <a:ea typeface="微软雅黑" panose="020B0503020204020204" pitchFamily="34" charset="-122"/>
              </a:rPr>
              <a:t>n</a:t>
            </a:r>
            <a:r>
              <a:rPr lang="en-US" altLang="en-US" sz="2000" dirty="0">
                <a:solidFill>
                  <a:srgbClr val="000000"/>
                </a:solidFill>
                <a:latin typeface="微软雅黑" panose="020B0503020204020204" pitchFamily="34" charset="-122"/>
                <a:ea typeface="微软雅黑" panose="020B0503020204020204" pitchFamily="34" charset="-122"/>
              </a:rPr>
              <a:t>到目标节点</a:t>
            </a:r>
            <a:r>
              <a:rPr lang="en-US" altLang="zh-CN" sz="2000" dirty="0">
                <a:solidFill>
                  <a:srgbClr val="000000"/>
                </a:solidFill>
                <a:latin typeface="微软雅黑" panose="020B0503020204020204" pitchFamily="34" charset="-122"/>
                <a:ea typeface="微软雅黑" panose="020B0503020204020204" pitchFamily="34" charset="-122"/>
              </a:rPr>
              <a:t>Sg</a:t>
            </a:r>
            <a:r>
              <a:rPr lang="en-US" altLang="en-US" sz="2000" dirty="0">
                <a:solidFill>
                  <a:srgbClr val="000000"/>
                </a:solidFill>
                <a:latin typeface="微软雅黑" panose="020B0503020204020204" pitchFamily="34" charset="-122"/>
                <a:ea typeface="微软雅黑" panose="020B0503020204020204" pitchFamily="34" charset="-122"/>
              </a:rPr>
              <a:t>的最优路径的代价的估计，它体现了问题的启发性信息。</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有利于搜索纵向发展，提高搜索效率，但影响完备性。</a:t>
            </a:r>
            <a:endParaRPr lang="en-US" altLang="en-US" sz="2000" dirty="0">
              <a:solidFill>
                <a:srgbClr val="0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15822977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标题 2"/>
          <p:cNvSpPr>
            <a:spLocks noGrp="1"/>
          </p:cNvSpPr>
          <p:nvPr/>
        </p:nvSpPr>
        <p:spPr>
          <a:xfrm>
            <a:off x="1524000" y="1"/>
            <a:ext cx="9144000" cy="765175"/>
          </a:xfrm>
          <a:prstGeom prst="rect">
            <a:avLst/>
          </a:prstGeom>
          <a:solidFill>
            <a:srgbClr val="386BA2"/>
          </a:solidFill>
          <a:ln w="9525">
            <a:noFill/>
          </a:ln>
        </p:spPr>
        <p:txBody>
          <a:bodyPr lIns="101600" tIns="38100" rIns="76200" bIns="38100" anchor="b" anchorCtr="0"/>
          <a:lstStyle/>
          <a:p>
            <a:pPr indent="176530" fontAlgn="base">
              <a:spcBef>
                <a:spcPct val="0"/>
              </a:spcBef>
              <a:spcAft>
                <a:spcPct val="0"/>
              </a:spcAft>
              <a:defRPr/>
            </a:pPr>
            <a:r>
              <a:rPr lang="zh-CN" altLang="en-US" sz="3800" b="1" dirty="0">
                <a:solidFill>
                  <a:srgbClr val="FFFFFF"/>
                </a:solidFill>
                <a:latin typeface="汉仪旗黑-85S" pitchFamily="18" charset="-122"/>
                <a:ea typeface="微软雅黑" panose="020B0503020204020204" pitchFamily="34" charset="-122"/>
                <a:sym typeface="微软雅黑" panose="020B0503020204020204" pitchFamily="34" charset="-122"/>
              </a:rPr>
              <a:t>极大极小分析法</a:t>
            </a:r>
            <a:endParaRPr lang="zh-CN" altLang="en-US" sz="3800" b="1" dirty="0">
              <a:solidFill>
                <a:srgbClr val="FFFFFF"/>
              </a:solidFill>
              <a:latin typeface="汉仪旗黑-85S" pitchFamily="18" charset="-122"/>
              <a:ea typeface="汉仪旗黑-85S" pitchFamily="18" charset="-122"/>
              <a:sym typeface="微软雅黑" panose="020B0503020204020204" pitchFamily="34" charset="-122"/>
            </a:endParaRPr>
          </a:p>
        </p:txBody>
      </p:sp>
      <p:sp>
        <p:nvSpPr>
          <p:cNvPr id="726019" name="文本框 2"/>
          <p:cNvSpPr txBox="1"/>
          <p:nvPr/>
        </p:nvSpPr>
        <p:spPr>
          <a:xfrm>
            <a:off x="1919288" y="909639"/>
            <a:ext cx="8299450" cy="2306637"/>
          </a:xfrm>
          <a:prstGeom prst="rect">
            <a:avLst/>
          </a:prstGeom>
          <a:noFill/>
          <a:ln w="9525">
            <a:noFill/>
          </a:ln>
        </p:spPr>
        <p:txBody>
          <a:bodyPr>
            <a:spAutoFit/>
          </a:bodyPr>
          <a:lstStyle/>
          <a:p>
            <a:pPr fontAlgn="base">
              <a:lnSpc>
                <a:spcPct val="150000"/>
              </a:lnSpc>
              <a:spcBef>
                <a:spcPct val="0"/>
              </a:spcBef>
              <a:spcAft>
                <a:spcPct val="0"/>
              </a:spcAft>
              <a:defRPr/>
            </a:pPr>
            <a:r>
              <a:rPr lang="en-US" altLang="zh-CN" sz="2400"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在二人博弈问题中,为了从众多可供选择的行动方案中选出一个对自己最为有利的行动方案, 就需要对当前的情况以及将要发生的情况进行分析,从中选出最优的走步。最常使用的分析方法是</a:t>
            </a:r>
            <a:r>
              <a:rPr lang="zh-CN" altLang="en-US" sz="2400" b="1" dirty="0">
                <a:solidFill>
                  <a:srgbClr val="000000"/>
                </a:solidFill>
                <a:latin typeface="Arial" panose="020B0604020202020204" pitchFamily="34" charset="0"/>
                <a:ea typeface="宋体" panose="02010600030101010101" pitchFamily="2" charset="-122"/>
              </a:rPr>
              <a:t>极小极大分析法</a:t>
            </a:r>
            <a:r>
              <a:rPr lang="zh-CN" altLang="en-US" sz="2400" dirty="0">
                <a:solidFill>
                  <a:srgbClr val="000000"/>
                </a:solidFill>
                <a:latin typeface="Arial" panose="020B0604020202020204" pitchFamily="34" charset="0"/>
                <a:ea typeface="宋体" panose="02010600030101010101" pitchFamily="2" charset="-122"/>
              </a:rPr>
              <a:t>。</a:t>
            </a:r>
          </a:p>
        </p:txBody>
      </p:sp>
      <p:sp>
        <p:nvSpPr>
          <p:cNvPr id="726020" name="文本框 3"/>
          <p:cNvSpPr txBox="1"/>
          <p:nvPr/>
        </p:nvSpPr>
        <p:spPr>
          <a:xfrm>
            <a:off x="2120900" y="3286126"/>
            <a:ext cx="8097838" cy="2860675"/>
          </a:xfrm>
          <a:prstGeom prst="rect">
            <a:avLst/>
          </a:prstGeom>
          <a:solidFill>
            <a:srgbClr val="F2F2F2"/>
          </a:solidFill>
          <a:ln w="9525">
            <a:noFill/>
          </a:ln>
        </p:spPr>
        <p:txBody>
          <a:bodyPr>
            <a:spAutoFit/>
          </a:bodyPr>
          <a:lstStyle/>
          <a:p>
            <a:pPr fontAlgn="base">
              <a:lnSpc>
                <a:spcPct val="150000"/>
              </a:lnSpc>
              <a:spcBef>
                <a:spcPct val="0"/>
              </a:spcBef>
              <a:spcAft>
                <a:spcPct val="0"/>
              </a:spcAft>
              <a:defRPr/>
            </a:pPr>
            <a:r>
              <a:rPr lang="zh-CN" altLang="en-US" sz="2000" b="1" dirty="0">
                <a:solidFill>
                  <a:srgbClr val="000000"/>
                </a:solidFill>
                <a:latin typeface="Arial" panose="020B0604020202020204" pitchFamily="34" charset="0"/>
                <a:ea typeface="宋体" panose="02010600030101010101" pitchFamily="2" charset="-122"/>
              </a:rPr>
              <a:t>极大极小法的基本思想</a:t>
            </a:r>
            <a:r>
              <a:rPr lang="zh-CN" altLang="en-US" sz="2000" dirty="0">
                <a:solidFill>
                  <a:srgbClr val="000000"/>
                </a:solidFill>
                <a:latin typeface="Arial" panose="020B0604020202020204" pitchFamily="34" charset="0"/>
                <a:ea typeface="宋体" panose="02010600030101010101" pitchFamily="2" charset="-122"/>
              </a:rPr>
              <a:t>：  </a:t>
            </a:r>
          </a:p>
          <a:p>
            <a:pPr fontAlgn="base">
              <a:lnSpc>
                <a:spcPct val="150000"/>
              </a:lnSpc>
              <a:spcBef>
                <a:spcPct val="0"/>
              </a:spcBef>
              <a:spcAft>
                <a:spcPct val="0"/>
              </a:spcAft>
              <a:defRPr/>
            </a:pPr>
            <a:r>
              <a:rPr lang="zh-CN" altLang="en-US" sz="2000" dirty="0">
                <a:solidFill>
                  <a:srgbClr val="000000"/>
                </a:solidFill>
                <a:latin typeface="Arial" panose="020B0604020202020204" pitchFamily="34" charset="0"/>
                <a:ea typeface="宋体" panose="02010600030101010101" pitchFamily="2" charset="-122"/>
              </a:rPr>
              <a:t>       (1) 设博弈的双方中一方为A,另一方为B。然后为其中的一方(例如A)寻找一个最优行动方案。</a:t>
            </a:r>
          </a:p>
          <a:p>
            <a:pPr fontAlgn="base">
              <a:lnSpc>
                <a:spcPct val="150000"/>
              </a:lnSpc>
              <a:spcBef>
                <a:spcPct val="0"/>
              </a:spcBef>
              <a:spcAft>
                <a:spcPct val="0"/>
              </a:spcAft>
              <a:defRPr/>
            </a:pPr>
            <a:r>
              <a:rPr lang="zh-CN" altLang="en-US" sz="2000" dirty="0">
                <a:solidFill>
                  <a:srgbClr val="000000"/>
                </a:solidFill>
                <a:latin typeface="Arial" panose="020B0604020202020204" pitchFamily="34" charset="0"/>
                <a:ea typeface="宋体" panose="02010600030101010101" pitchFamily="2" charset="-122"/>
              </a:rPr>
              <a:t>　　(2) 为了找到当前的最优行动方案, 需要对各个可能的方案所产生的后果进行比较。具体地说, 就是要考虑每一方案实施后对方可能采取的所有行动, 并计算可能的得分。</a:t>
            </a:r>
          </a:p>
        </p:txBody>
      </p:sp>
    </p:spTree>
    <p:custDataLst>
      <p:tags r:id="rId1"/>
    </p:custDataLst>
    <p:extLst>
      <p:ext uri="{BB962C8B-B14F-4D97-AF65-F5344CB8AC3E}">
        <p14:creationId xmlns:p14="http://schemas.microsoft.com/office/powerpoint/2010/main" val="2795333404"/>
      </p:ext>
    </p:extLst>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49</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51587" name="Rectangle 3"/>
          <p:cNvSpPr>
            <a:spLocks noGrp="1" noChangeArrowheads="1"/>
          </p:cNvSpPr>
          <p:nvPr>
            <p:ph sz="quarter" idx="1"/>
          </p:nvPr>
        </p:nvSpPr>
        <p:spPr>
          <a:noFill/>
          <a:ln>
            <a:noFill/>
          </a:ln>
        </p:spPr>
        <p:txBody>
          <a:bodyPr vert="horz" wrap="square" lIns="91440" tIns="45720" rIns="91440" bIns="45720" numCol="1" anchor="t" anchorCtr="0" compatLnSpc="1">
            <a:normAutofit/>
          </a:bodyPr>
          <a:lstStyle/>
          <a:p>
            <a:pPr marL="0" indent="0" eaLnBrk="0" fontAlgn="base" hangingPunct="0">
              <a:spcAft>
                <a:spcPct val="20000"/>
              </a:spcAft>
              <a:buClr>
                <a:schemeClr val="tx2"/>
              </a:buClr>
              <a:buSzTx/>
              <a:buNone/>
              <a:defRPr/>
            </a:pPr>
            <a:r>
              <a:rPr lang="en-US" altLang="zh-CN" sz="2800" b="1" kern="0" dirty="0">
                <a:solidFill>
                  <a:schemeClr val="tx2"/>
                </a:solidFill>
                <a:latin typeface="幼圆" panose="02010509060101010101" pitchFamily="49" charset="-122"/>
                <a:ea typeface="幼圆" panose="02010509060101010101" pitchFamily="49" charset="-122"/>
              </a:rPr>
              <a:t>4</a:t>
            </a:r>
            <a:r>
              <a:rPr lang="zh-CN" altLang="en-US" sz="2800" b="1" kern="0" dirty="0">
                <a:solidFill>
                  <a:schemeClr val="tx2"/>
                </a:solidFill>
                <a:latin typeface="幼圆" panose="02010509060101010101" pitchFamily="49" charset="-122"/>
                <a:ea typeface="幼圆" panose="02010509060101010101" pitchFamily="49" charset="-122"/>
              </a:rPr>
              <a:t>、谓词公式</a:t>
            </a:r>
          </a:p>
          <a:p>
            <a:pPr marL="742950" lvl="1" indent="-285750" eaLnBrk="0" fontAlgn="base" hangingPunct="0">
              <a:spcAft>
                <a:spcPct val="0"/>
              </a:spcAft>
              <a:buClr>
                <a:schemeClr val="hlink"/>
              </a:buClr>
              <a:buSzTx/>
              <a:buFont typeface="Wingdings" panose="05000000000000000000" pitchFamily="2" charset="2"/>
              <a:buChar char="ü"/>
              <a:defRPr/>
            </a:pPr>
            <a:r>
              <a:rPr lang="zh-CN" altLang="en-US" sz="2400" b="1" kern="0" dirty="0">
                <a:solidFill>
                  <a:schemeClr val="tx1"/>
                </a:solidFill>
                <a:ea typeface="宋体" panose="02010600030101010101" pitchFamily="2" charset="-122"/>
              </a:rPr>
              <a:t>用谓词公式表示知识时，需要首先</a:t>
            </a:r>
            <a:r>
              <a:rPr lang="zh-CN" altLang="en-US" sz="2400" b="1" kern="0" dirty="0">
                <a:solidFill>
                  <a:srgbClr val="FF0000"/>
                </a:solidFill>
                <a:ea typeface="宋体" panose="02010600030101010101" pitchFamily="2" charset="-122"/>
              </a:rPr>
              <a:t>定义谓词</a:t>
            </a:r>
            <a:r>
              <a:rPr lang="zh-CN" altLang="en-US" sz="2400" b="1" kern="0" dirty="0">
                <a:solidFill>
                  <a:schemeClr val="tx1"/>
                </a:solidFill>
                <a:ea typeface="宋体" panose="02010600030101010101" pitchFamily="2" charset="-122"/>
              </a:rPr>
              <a:t>，然后再用</a:t>
            </a:r>
            <a:r>
              <a:rPr lang="zh-CN" altLang="en-US" sz="2400" b="1" kern="0" dirty="0">
                <a:solidFill>
                  <a:srgbClr val="FF0000"/>
                </a:solidFill>
                <a:ea typeface="宋体" panose="02010600030101010101" pitchFamily="2" charset="-122"/>
              </a:rPr>
              <a:t>连接词</a:t>
            </a:r>
            <a:r>
              <a:rPr lang="zh-CN" altLang="en-US" sz="2400" b="1" kern="0" dirty="0">
                <a:solidFill>
                  <a:schemeClr val="tx1"/>
                </a:solidFill>
                <a:ea typeface="宋体" panose="02010600030101010101" pitchFamily="2" charset="-122"/>
              </a:rPr>
              <a:t>把有关的谓词连接起来，形成一个谓词公式表达一个完整的意义。</a:t>
            </a:r>
          </a:p>
          <a:p>
            <a:pPr marL="742950" lvl="1" indent="-285750" eaLnBrk="0" fontAlgn="base" hangingPunct="0">
              <a:spcAft>
                <a:spcPct val="0"/>
              </a:spcAft>
              <a:buClr>
                <a:schemeClr val="hlink"/>
              </a:buClr>
              <a:buSzTx/>
              <a:buFont typeface="Wingdings" panose="05000000000000000000" pitchFamily="2" charset="2"/>
              <a:buChar char="ü"/>
              <a:defRPr/>
            </a:pPr>
            <a:r>
              <a:rPr lang="zh-CN" altLang="en-US" sz="2000" b="1" kern="0" dirty="0">
                <a:solidFill>
                  <a:srgbClr val="029809"/>
                </a:solidFill>
                <a:ea typeface="宋体" panose="02010600030101010101" pitchFamily="2" charset="-122"/>
              </a:rPr>
              <a:t>例</a:t>
            </a:r>
            <a:r>
              <a:rPr lang="en-US" altLang="zh-CN" sz="2000" b="1" kern="0" dirty="0">
                <a:solidFill>
                  <a:srgbClr val="029809"/>
                </a:solidFill>
                <a:ea typeface="宋体" panose="02010600030101010101" pitchFamily="2" charset="-122"/>
              </a:rPr>
              <a:t>1</a:t>
            </a:r>
            <a:r>
              <a:rPr lang="zh-CN" altLang="en-US" sz="2000" b="1" kern="0" dirty="0">
                <a:solidFill>
                  <a:srgbClr val="029809"/>
                </a:solidFill>
                <a:ea typeface="宋体" panose="02010600030101010101" pitchFamily="2" charset="-122"/>
              </a:rPr>
              <a:t>：</a:t>
            </a:r>
            <a:r>
              <a:rPr lang="zh-CN" altLang="en-US" sz="2000" b="1" kern="0" dirty="0">
                <a:solidFill>
                  <a:srgbClr val="3E1D81"/>
                </a:solidFill>
                <a:ea typeface="宋体" panose="02010600030101010101" pitchFamily="2" charset="-122"/>
              </a:rPr>
              <a:t>设有下列知识</a:t>
            </a:r>
          </a:p>
          <a:p>
            <a:pPr marL="1600200" lvl="3" eaLnBrk="0" fontAlgn="base" hangingPunct="0">
              <a:spcAft>
                <a:spcPct val="0"/>
              </a:spcAft>
              <a:buClrTx/>
              <a:buSzTx/>
              <a:buFontTx/>
              <a:buChar char="–"/>
              <a:defRPr/>
            </a:pPr>
            <a:r>
              <a:rPr lang="zh-CN" altLang="en-US" b="1" kern="0" dirty="0">
                <a:solidFill>
                  <a:srgbClr val="3E1D81"/>
                </a:solidFill>
                <a:ea typeface="宋体" panose="02010600030101010101" pitchFamily="2" charset="-122"/>
              </a:rPr>
              <a:t>①刘欢比他父亲出名。</a:t>
            </a:r>
          </a:p>
          <a:p>
            <a:pPr marL="1600200" lvl="3" eaLnBrk="0" fontAlgn="base" hangingPunct="0">
              <a:spcAft>
                <a:spcPct val="0"/>
              </a:spcAft>
              <a:buClrTx/>
              <a:buSzTx/>
              <a:buFontTx/>
              <a:buChar char="–"/>
              <a:defRPr/>
            </a:pPr>
            <a:r>
              <a:rPr lang="zh-CN" altLang="en-US" b="1" kern="0" dirty="0">
                <a:solidFill>
                  <a:srgbClr val="3E1D81"/>
                </a:solidFill>
                <a:ea typeface="宋体" panose="02010600030101010101" pitchFamily="2" charset="-122"/>
              </a:rPr>
              <a:t>②高扬是计算机系的一名学生，但他不喜欢编程 。 </a:t>
            </a:r>
          </a:p>
          <a:p>
            <a:pPr marL="1600200" lvl="3" eaLnBrk="0" fontAlgn="base" hangingPunct="0">
              <a:spcAft>
                <a:spcPct val="0"/>
              </a:spcAft>
              <a:buClrTx/>
              <a:buSzTx/>
              <a:buFontTx/>
              <a:buChar char="–"/>
              <a:defRPr/>
            </a:pPr>
            <a:r>
              <a:rPr lang="zh-CN" altLang="en-US" b="1" kern="0" dirty="0">
                <a:solidFill>
                  <a:srgbClr val="3E1D81"/>
                </a:solidFill>
                <a:ea typeface="宋体" panose="02010600030101010101" pitchFamily="2" charset="-122"/>
              </a:rPr>
              <a:t>③任何整数或者为正或者为负。</a:t>
            </a:r>
          </a:p>
          <a:p>
            <a:pPr marL="342900" indent="-342900" eaLnBrk="0" fontAlgn="base" hangingPunct="0">
              <a:spcAft>
                <a:spcPct val="20000"/>
              </a:spcAft>
              <a:buClrTx/>
              <a:buSzTx/>
              <a:buNone/>
              <a:defRPr/>
            </a:pPr>
            <a:r>
              <a:rPr lang="zh-CN" altLang="en-US" sz="2000" b="1" kern="0" dirty="0">
                <a:solidFill>
                  <a:srgbClr val="3E1D81"/>
                </a:solidFill>
                <a:effectLst>
                  <a:outerShdw blurRad="38100" dist="38100" dir="2700000" algn="tl">
                    <a:srgbClr val="C0C0C0"/>
                  </a:outerShdw>
                </a:effectLst>
                <a:ea typeface="宋体" panose="02010600030101010101" pitchFamily="2" charset="-122"/>
              </a:rPr>
              <a:t>	      </a:t>
            </a:r>
            <a:r>
              <a:rPr lang="zh-CN" altLang="en-US" sz="2000" b="1" kern="0" dirty="0">
                <a:solidFill>
                  <a:srgbClr val="3E1D81"/>
                </a:solidFill>
                <a:ea typeface="宋体" panose="02010600030101010101" pitchFamily="2" charset="-122"/>
              </a:rPr>
              <a:t>为了用谓词公式表示上述知识，首先需要定义谓词：</a:t>
            </a:r>
          </a:p>
          <a:p>
            <a:pPr marL="1600200" lvl="3" eaLnBrk="0" fontAlgn="base" hangingPunct="0">
              <a:spcAft>
                <a:spcPct val="0"/>
              </a:spcAft>
              <a:buClrTx/>
              <a:buSzTx/>
              <a:buFontTx/>
              <a:buChar char="–"/>
              <a:defRPr/>
            </a:pPr>
            <a:r>
              <a:rPr lang="en-US" altLang="zh-CN" b="1" kern="0" dirty="0">
                <a:solidFill>
                  <a:srgbClr val="3E1D81"/>
                </a:solidFill>
                <a:ea typeface="宋体" panose="02010600030101010101" pitchFamily="2" charset="-122"/>
              </a:rPr>
              <a:t>Famous (x, y) :   x</a:t>
            </a:r>
            <a:r>
              <a:rPr lang="zh-CN" altLang="en-US" b="1" kern="0" dirty="0">
                <a:solidFill>
                  <a:srgbClr val="3E1D81"/>
                </a:solidFill>
                <a:ea typeface="宋体" panose="02010600030101010101" pitchFamily="2" charset="-122"/>
              </a:rPr>
              <a:t>比</a:t>
            </a:r>
            <a:r>
              <a:rPr lang="en-US" altLang="zh-CN" b="1" kern="0" dirty="0">
                <a:solidFill>
                  <a:srgbClr val="3E1D81"/>
                </a:solidFill>
                <a:ea typeface="宋体" panose="02010600030101010101" pitchFamily="2" charset="-122"/>
              </a:rPr>
              <a:t>y</a:t>
            </a:r>
            <a:r>
              <a:rPr lang="zh-CN" altLang="en-US" b="1" kern="0" dirty="0">
                <a:solidFill>
                  <a:srgbClr val="3E1D81"/>
                </a:solidFill>
                <a:ea typeface="宋体" panose="02010600030101010101" pitchFamily="2" charset="-122"/>
              </a:rPr>
              <a:t>出名</a:t>
            </a:r>
          </a:p>
          <a:p>
            <a:pPr marL="1600200" lvl="3" eaLnBrk="0" fontAlgn="base" hangingPunct="0">
              <a:spcAft>
                <a:spcPct val="0"/>
              </a:spcAft>
              <a:buClrTx/>
              <a:buSzTx/>
              <a:buFontTx/>
              <a:buChar char="–"/>
              <a:defRPr/>
            </a:pPr>
            <a:r>
              <a:rPr lang="en-US" altLang="zh-CN" b="1" kern="0" dirty="0">
                <a:solidFill>
                  <a:srgbClr val="3E1D81"/>
                </a:solidFill>
                <a:ea typeface="宋体" panose="02010600030101010101" pitchFamily="2" charset="-122"/>
              </a:rPr>
              <a:t>Computer ( x ) : x </a:t>
            </a:r>
            <a:r>
              <a:rPr lang="zh-CN" altLang="en-US" b="1" kern="0" dirty="0">
                <a:solidFill>
                  <a:srgbClr val="3E1D81"/>
                </a:solidFill>
                <a:ea typeface="宋体" panose="02010600030101010101" pitchFamily="2" charset="-122"/>
              </a:rPr>
              <a:t>是计算机系的</a:t>
            </a:r>
          </a:p>
          <a:p>
            <a:pPr marL="1600200" lvl="3" eaLnBrk="0" fontAlgn="base" hangingPunct="0">
              <a:spcAft>
                <a:spcPct val="0"/>
              </a:spcAft>
              <a:buClrTx/>
              <a:buSzTx/>
              <a:buFontTx/>
              <a:buChar char="–"/>
              <a:defRPr/>
            </a:pPr>
            <a:r>
              <a:rPr lang="en-US" altLang="zh-CN" b="1" kern="0" dirty="0">
                <a:solidFill>
                  <a:srgbClr val="3E1D81"/>
                </a:solidFill>
                <a:ea typeface="宋体" panose="02010600030101010101" pitchFamily="2" charset="-122"/>
              </a:rPr>
              <a:t>Like(x, y ) : x </a:t>
            </a:r>
            <a:r>
              <a:rPr lang="zh-CN" altLang="en-US" b="1" kern="0" dirty="0">
                <a:solidFill>
                  <a:srgbClr val="3E1D81"/>
                </a:solidFill>
                <a:ea typeface="宋体" panose="02010600030101010101" pitchFamily="2" charset="-122"/>
              </a:rPr>
              <a:t>喜欢 </a:t>
            </a:r>
            <a:r>
              <a:rPr lang="en-US" altLang="zh-CN" b="1" kern="0" dirty="0">
                <a:solidFill>
                  <a:srgbClr val="3E1D81"/>
                </a:solidFill>
                <a:ea typeface="宋体" panose="02010600030101010101" pitchFamily="2" charset="-122"/>
              </a:rPr>
              <a:t>y</a:t>
            </a:r>
            <a:endParaRPr lang="zh-CN" altLang="en-US" b="1" kern="0" dirty="0">
              <a:solidFill>
                <a:srgbClr val="3E1D81"/>
              </a:solidFill>
              <a:ea typeface="宋体" panose="02010600030101010101" pitchFamily="2" charset="-122"/>
            </a:endParaRPr>
          </a:p>
          <a:p>
            <a:pPr marL="1600200" lvl="3" eaLnBrk="0" fontAlgn="base" hangingPunct="0">
              <a:spcAft>
                <a:spcPct val="0"/>
              </a:spcAft>
              <a:buClrTx/>
              <a:buSzTx/>
              <a:buFontTx/>
              <a:buChar char="–"/>
              <a:defRPr/>
            </a:pPr>
            <a:endParaRPr lang="zh-CN" altLang="en-US" b="1" kern="0" dirty="0">
              <a:solidFill>
                <a:srgbClr val="3E1D81"/>
              </a:solidFill>
              <a:ea typeface="宋体" panose="02010600030101010101" pitchFamily="2" charset="-122"/>
            </a:endParaRPr>
          </a:p>
        </p:txBody>
      </p:sp>
      <p:sp>
        <p:nvSpPr>
          <p:cNvPr id="3" name="矩形 2"/>
          <p:cNvSpPr/>
          <p:nvPr/>
        </p:nvSpPr>
        <p:spPr>
          <a:xfrm>
            <a:off x="1916495" y="510041"/>
            <a:ext cx="2877711" cy="523220"/>
          </a:xfrm>
          <a:prstGeom prst="rect">
            <a:avLst/>
          </a:prstGeom>
        </p:spPr>
        <p:txBody>
          <a:bodyPr wrap="none">
            <a:spAutoFit/>
          </a:bodyPr>
          <a:lstStyle/>
          <a:p>
            <a:pPr fontAlgn="base">
              <a:spcBef>
                <a:spcPct val="0"/>
              </a:spcBef>
              <a:spcAft>
                <a:spcPct val="0"/>
              </a:spcAft>
            </a:pPr>
            <a:r>
              <a:rPr lang="en-US" altLang="zh-CN" sz="2800" b="1" dirty="0">
                <a:solidFill>
                  <a:prstClr val="black"/>
                </a:solidFill>
                <a:latin typeface="仿宋" panose="02010609060101010101" pitchFamily="49" charset="-122"/>
                <a:ea typeface="仿宋" panose="02010609060101010101" pitchFamily="49" charset="-122"/>
                <a:sym typeface="+mn-ea"/>
              </a:rPr>
              <a:t>2.3.3  </a:t>
            </a:r>
            <a:r>
              <a:rPr lang="zh-CN" altLang="en-US" sz="2800" b="1" dirty="0">
                <a:solidFill>
                  <a:prstClr val="black"/>
                </a:solidFill>
                <a:latin typeface="仿宋" panose="02010609060101010101" pitchFamily="49" charset="-122"/>
                <a:ea typeface="仿宋" panose="02010609060101010101" pitchFamily="49" charset="-122"/>
                <a:sym typeface="+mn-ea"/>
              </a:rPr>
              <a:t>谓词公式</a:t>
            </a:r>
            <a:endParaRPr lang="zh-CN" altLang="en-US" sz="2800" b="1" dirty="0">
              <a:solidFill>
                <a:prstClr val="black"/>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448256754"/>
      </p:ext>
    </p:extLst>
  </p:cSld>
  <p:clrMapOvr>
    <a:masterClrMapping/>
  </p:clrMapOvr>
  <p:transition>
    <p:random/>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文本框 1"/>
          <p:cNvSpPr txBox="1"/>
          <p:nvPr/>
        </p:nvSpPr>
        <p:spPr>
          <a:xfrm>
            <a:off x="1774826" y="1196976"/>
            <a:ext cx="8711565" cy="4708981"/>
          </a:xfrm>
          <a:prstGeom prst="rect">
            <a:avLst/>
          </a:prstGeom>
          <a:solidFill>
            <a:srgbClr val="F2F2F2"/>
          </a:solidFill>
          <a:ln w="9525">
            <a:noFill/>
          </a:ln>
        </p:spPr>
        <p:txBody>
          <a:bodyPr wrap="square">
            <a:spAutoFit/>
          </a:bodyPr>
          <a:lstStyle/>
          <a:p>
            <a:pPr fontAlgn="base">
              <a:lnSpc>
                <a:spcPct val="150000"/>
              </a:lnSpc>
              <a:spcBef>
                <a:spcPct val="0"/>
              </a:spcBef>
              <a:spcAft>
                <a:spcPct val="0"/>
              </a:spcAft>
              <a:defRPr/>
            </a:pPr>
            <a:r>
              <a:rPr lang="zh-CN" altLang="en-US" sz="2000" dirty="0">
                <a:solidFill>
                  <a:srgbClr val="000000"/>
                </a:solidFill>
                <a:latin typeface="Arial" panose="020B0604020202020204" pitchFamily="34" charset="0"/>
                <a:ea typeface="宋体" panose="02010600030101010101" pitchFamily="2" charset="-122"/>
              </a:rPr>
              <a:t>       (3) 为计算得分,需要根据问题的特性信息定义一个估价函数, 用来估算当前博弈树端节点的得分。此时估算出来的得分称为</a:t>
            </a:r>
            <a:r>
              <a:rPr lang="zh-CN" altLang="en-US" sz="2000" b="1" dirty="0">
                <a:solidFill>
                  <a:srgbClr val="C00000"/>
                </a:solidFill>
                <a:latin typeface="Arial" panose="020B0604020202020204" pitchFamily="34" charset="0"/>
                <a:ea typeface="宋体" panose="02010600030101010101" pitchFamily="2" charset="-122"/>
              </a:rPr>
              <a:t>静态估值</a:t>
            </a:r>
            <a:r>
              <a:rPr lang="zh-CN" altLang="en-US" sz="2000" dirty="0">
                <a:solidFill>
                  <a:srgbClr val="000000"/>
                </a:solidFill>
                <a:latin typeface="Arial" panose="020B0604020202020204" pitchFamily="34" charset="0"/>
                <a:ea typeface="宋体" panose="02010600030101010101" pitchFamily="2" charset="-122"/>
              </a:rPr>
              <a:t>。  </a:t>
            </a:r>
          </a:p>
          <a:p>
            <a:pPr lvl="0" eaLnBrk="1" hangingPunct="1">
              <a:lnSpc>
                <a:spcPct val="150000"/>
              </a:lnSpc>
            </a:pPr>
            <a:r>
              <a:rPr lang="zh-CN" altLang="en-US" sz="2000" dirty="0">
                <a:solidFill>
                  <a:srgbClr val="000000"/>
                </a:solidFill>
                <a:latin typeface="Arial" panose="020B0604020202020204" pitchFamily="34" charset="0"/>
                <a:ea typeface="宋体" panose="02010600030101010101" pitchFamily="2" charset="-122"/>
              </a:rPr>
              <a:t>       (4) 当端节点的估值计算出来后, 再推算出父节点的得分</a:t>
            </a:r>
            <a:r>
              <a:rPr lang="zh-CN" altLang="en-US" sz="2000" dirty="0">
                <a:solidFill>
                  <a:srgbClr val="000000"/>
                </a:solidFill>
              </a:rPr>
              <a:t>,这样计算出的父节点的得分称为</a:t>
            </a:r>
            <a:r>
              <a:rPr lang="zh-CN" altLang="en-US" sz="2000" b="1" dirty="0">
                <a:solidFill>
                  <a:srgbClr val="C00000"/>
                </a:solidFill>
              </a:rPr>
              <a:t>倒推值</a:t>
            </a:r>
            <a:r>
              <a:rPr lang="zh-CN" altLang="en-US" sz="2000" dirty="0">
                <a:solidFill>
                  <a:srgbClr val="000000"/>
                </a:solidFill>
              </a:rPr>
              <a:t>。</a:t>
            </a:r>
            <a:endParaRPr lang="en-US" altLang="zh-CN" sz="2000" dirty="0">
              <a:solidFill>
                <a:srgbClr val="000000"/>
              </a:solidFill>
            </a:endParaRPr>
          </a:p>
          <a:p>
            <a:pPr lvl="0" eaLnBrk="1" hangingPunct="1">
              <a:lnSpc>
                <a:spcPct val="150000"/>
              </a:lnSpc>
            </a:pPr>
            <a:r>
              <a:rPr lang="en-US" altLang="zh-CN" sz="2000" dirty="0">
                <a:solidFill>
                  <a:srgbClr val="000000"/>
                </a:solidFill>
              </a:rPr>
              <a:t>      </a:t>
            </a:r>
            <a:r>
              <a:rPr lang="zh-CN" altLang="en-US" sz="2000" b="1" dirty="0">
                <a:solidFill>
                  <a:srgbClr val="000000"/>
                </a:solidFill>
              </a:rPr>
              <a:t>倒推值的计算方法</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   </a:t>
            </a:r>
          </a:p>
          <a:p>
            <a:pPr fontAlgn="base">
              <a:lnSpc>
                <a:spcPct val="150000"/>
              </a:lnSpc>
              <a:spcBef>
                <a:spcPct val="0"/>
              </a:spcBef>
              <a:spcAft>
                <a:spcPct val="0"/>
              </a:spcAft>
              <a:defRPr/>
            </a:pPr>
            <a:r>
              <a:rPr lang="en-US" altLang="zh-CN" sz="2000" dirty="0">
                <a:solidFill>
                  <a:srgbClr val="000000"/>
                </a:solidFill>
                <a:latin typeface="Arial" panose="020B0604020202020204" pitchFamily="34" charset="0"/>
                <a:ea typeface="宋体" panose="02010600030101010101" pitchFamily="2" charset="-122"/>
              </a:rPr>
              <a:t>       </a:t>
            </a:r>
            <a:r>
              <a:rPr lang="zh-CN" altLang="en-US" sz="2000" b="1" u="sng" dirty="0">
                <a:solidFill>
                  <a:srgbClr val="000000"/>
                </a:solidFill>
                <a:latin typeface="Arial" panose="020B0604020202020204" pitchFamily="34" charset="0"/>
                <a:ea typeface="宋体" panose="02010600030101010101" pitchFamily="2" charset="-122"/>
              </a:rPr>
              <a:t>对“或”节点</a:t>
            </a:r>
            <a:r>
              <a:rPr lang="zh-CN" altLang="en-US" sz="2000" dirty="0">
                <a:solidFill>
                  <a:srgbClr val="000000"/>
                </a:solidFill>
                <a:latin typeface="Arial" panose="020B0604020202020204" pitchFamily="34" charset="0"/>
                <a:ea typeface="宋体" panose="02010600030101010101" pitchFamily="2" charset="-122"/>
              </a:rPr>
              <a:t>, 选其子节点中一个</a:t>
            </a:r>
            <a:r>
              <a:rPr lang="zh-CN" altLang="en-US" sz="2000" b="1" u="sng" dirty="0">
                <a:solidFill>
                  <a:srgbClr val="000000"/>
                </a:solidFill>
                <a:latin typeface="Arial" panose="020B0604020202020204" pitchFamily="34" charset="0"/>
                <a:ea typeface="宋体" panose="02010600030101010101" pitchFamily="2" charset="-122"/>
              </a:rPr>
              <a:t>最大</a:t>
            </a:r>
            <a:r>
              <a:rPr lang="zh-CN" altLang="en-US" sz="2000" dirty="0">
                <a:solidFill>
                  <a:srgbClr val="000000"/>
                </a:solidFill>
                <a:latin typeface="Arial" panose="020B0604020202020204" pitchFamily="34" charset="0"/>
                <a:ea typeface="宋体" panose="02010600030101010101" pitchFamily="2" charset="-122"/>
              </a:rPr>
              <a:t>的得分作为父节点的得分,这是为了使自己在可供选择的方案中选一个对自己最有利的方案；</a:t>
            </a:r>
          </a:p>
          <a:p>
            <a:pPr fontAlgn="base">
              <a:lnSpc>
                <a:spcPct val="150000"/>
              </a:lnSpc>
              <a:spcBef>
                <a:spcPct val="0"/>
              </a:spcBef>
              <a:spcAft>
                <a:spcPct val="0"/>
              </a:spcAft>
              <a:defRPr/>
            </a:pPr>
            <a:r>
              <a:rPr lang="en-US" altLang="zh-CN" sz="2000" dirty="0">
                <a:solidFill>
                  <a:srgbClr val="000000"/>
                </a:solidFill>
                <a:latin typeface="Arial" panose="020B0604020202020204" pitchFamily="34" charset="0"/>
                <a:ea typeface="宋体" panose="02010600030101010101" pitchFamily="2" charset="-122"/>
              </a:rPr>
              <a:t>       </a:t>
            </a:r>
            <a:r>
              <a:rPr lang="zh-CN" altLang="en-US" sz="2000" b="1" u="sng" dirty="0">
                <a:solidFill>
                  <a:srgbClr val="000000"/>
                </a:solidFill>
                <a:latin typeface="Arial" panose="020B0604020202020204" pitchFamily="34" charset="0"/>
                <a:ea typeface="宋体" panose="02010600030101010101" pitchFamily="2" charset="-122"/>
              </a:rPr>
              <a:t>对“与”节点</a:t>
            </a:r>
            <a:r>
              <a:rPr lang="zh-CN" altLang="en-US" sz="2000" dirty="0">
                <a:solidFill>
                  <a:srgbClr val="000000"/>
                </a:solidFill>
                <a:latin typeface="Arial" panose="020B0604020202020204" pitchFamily="34" charset="0"/>
                <a:ea typeface="宋体" panose="02010600030101010101" pitchFamily="2" charset="-122"/>
              </a:rPr>
              <a:t>, 选其子节点中一个</a:t>
            </a:r>
            <a:r>
              <a:rPr lang="zh-CN" altLang="en-US" sz="2000" b="1" u="sng" dirty="0">
                <a:solidFill>
                  <a:srgbClr val="000000"/>
                </a:solidFill>
                <a:latin typeface="Arial" panose="020B0604020202020204" pitchFamily="34" charset="0"/>
                <a:ea typeface="宋体" panose="02010600030101010101" pitchFamily="2" charset="-122"/>
              </a:rPr>
              <a:t>最小</a:t>
            </a:r>
            <a:r>
              <a:rPr lang="zh-CN" altLang="en-US" sz="2000" dirty="0">
                <a:solidFill>
                  <a:srgbClr val="000000"/>
                </a:solidFill>
                <a:latin typeface="Arial" panose="020B0604020202020204" pitchFamily="34" charset="0"/>
                <a:ea typeface="宋体" panose="02010600030101010101" pitchFamily="2" charset="-122"/>
              </a:rPr>
              <a:t>的得分作为父节点的得分,这是为了立足于最坏的情况。</a:t>
            </a:r>
          </a:p>
          <a:p>
            <a:pPr fontAlgn="base">
              <a:lnSpc>
                <a:spcPct val="150000"/>
              </a:lnSpc>
              <a:spcBef>
                <a:spcPct val="0"/>
              </a:spcBef>
              <a:spcAft>
                <a:spcPct val="0"/>
              </a:spcAft>
              <a:defRPr/>
            </a:pPr>
            <a:r>
              <a:rPr lang="zh-CN" altLang="en-US" sz="2000" dirty="0">
                <a:solidFill>
                  <a:srgbClr val="000000"/>
                </a:solidFill>
                <a:latin typeface="Arial" panose="020B0604020202020204" pitchFamily="34" charset="0"/>
                <a:ea typeface="宋体" panose="02010600030101010101" pitchFamily="2" charset="-122"/>
              </a:rPr>
              <a:t>      (5) 如果一个行动方案能获得</a:t>
            </a:r>
            <a:r>
              <a:rPr lang="zh-CN" altLang="en-US" sz="2000" b="1" dirty="0">
                <a:solidFill>
                  <a:srgbClr val="000000"/>
                </a:solidFill>
                <a:latin typeface="Arial" panose="020B0604020202020204" pitchFamily="34" charset="0"/>
                <a:ea typeface="宋体" panose="02010600030101010101" pitchFamily="2" charset="-122"/>
              </a:rPr>
              <a:t>较大的倒推值</a:t>
            </a:r>
            <a:r>
              <a:rPr lang="zh-CN" altLang="en-US" sz="2000" dirty="0">
                <a:solidFill>
                  <a:srgbClr val="000000"/>
                </a:solidFill>
                <a:latin typeface="Arial" panose="020B0604020202020204" pitchFamily="34" charset="0"/>
                <a:ea typeface="宋体" panose="02010600030101010101" pitchFamily="2" charset="-122"/>
              </a:rPr>
              <a:t>, 则它是当前</a:t>
            </a:r>
            <a:r>
              <a:rPr lang="zh-CN" altLang="en-US" sz="2000" b="1" dirty="0">
                <a:solidFill>
                  <a:srgbClr val="000000"/>
                </a:solidFill>
                <a:latin typeface="Arial" panose="020B0604020202020204" pitchFamily="34" charset="0"/>
                <a:ea typeface="宋体" panose="02010600030101010101" pitchFamily="2" charset="-122"/>
              </a:rPr>
              <a:t>最好的行动方案</a:t>
            </a:r>
            <a:r>
              <a:rPr lang="zh-CN" altLang="en-US" sz="2000" dirty="0">
                <a:solidFill>
                  <a:srgbClr val="000000"/>
                </a:solidFill>
                <a:latin typeface="Arial" panose="020B0604020202020204" pitchFamily="34" charset="0"/>
                <a:ea typeface="宋体" panose="02010600030101010101" pitchFamily="2" charset="-122"/>
              </a:rPr>
              <a:t>。</a:t>
            </a:r>
          </a:p>
        </p:txBody>
      </p:sp>
      <p:sp>
        <p:nvSpPr>
          <p:cNvPr id="727043" name="标题 2"/>
          <p:cNvSpPr>
            <a:spLocks noGrp="1"/>
          </p:cNvSpPr>
          <p:nvPr/>
        </p:nvSpPr>
        <p:spPr>
          <a:xfrm>
            <a:off x="1524000" y="1"/>
            <a:ext cx="9144000" cy="765175"/>
          </a:xfrm>
          <a:prstGeom prst="rect">
            <a:avLst/>
          </a:prstGeom>
          <a:solidFill>
            <a:srgbClr val="386BA2"/>
          </a:solidFill>
          <a:ln w="9525">
            <a:noFill/>
          </a:ln>
        </p:spPr>
        <p:txBody>
          <a:bodyPr lIns="101600" tIns="38100" rIns="76200" bIns="38100" anchor="b" anchorCtr="0"/>
          <a:lstStyle/>
          <a:p>
            <a:pPr indent="176530" fontAlgn="base">
              <a:spcBef>
                <a:spcPct val="0"/>
              </a:spcBef>
              <a:spcAft>
                <a:spcPct val="0"/>
              </a:spcAft>
              <a:defRPr/>
            </a:pPr>
            <a:r>
              <a:rPr lang="zh-CN" altLang="en-US" sz="3800" b="1" dirty="0">
                <a:solidFill>
                  <a:srgbClr val="FFFFFF"/>
                </a:solidFill>
                <a:latin typeface="汉仪旗黑-85S" pitchFamily="18" charset="-122"/>
                <a:ea typeface="微软雅黑" panose="020B0503020204020204" pitchFamily="34" charset="-122"/>
                <a:sym typeface="微软雅黑" panose="020B0503020204020204" pitchFamily="34" charset="-122"/>
              </a:rPr>
              <a:t>极大极小分析法</a:t>
            </a:r>
            <a:endParaRPr lang="zh-CN" altLang="en-US" sz="3800" b="1" dirty="0">
              <a:solidFill>
                <a:srgbClr val="FFFFFF"/>
              </a:solidFill>
              <a:latin typeface="汉仪旗黑-85S" pitchFamily="18" charset="-122"/>
              <a:ea typeface="汉仪旗黑-85S" pitchFamily="18"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2971776757"/>
      </p:ext>
    </p:extLst>
  </p:cSld>
  <p:clrMapOvr>
    <a:masterClrMapping/>
  </p:clrMapOvr>
  <p:transition>
    <p:random/>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文本框 1"/>
          <p:cNvSpPr txBox="1"/>
          <p:nvPr/>
        </p:nvSpPr>
        <p:spPr>
          <a:xfrm>
            <a:off x="1847850" y="981075"/>
            <a:ext cx="8424614" cy="1338828"/>
          </a:xfrm>
          <a:prstGeom prst="rect">
            <a:avLst/>
          </a:prstGeom>
          <a:noFill/>
          <a:ln w="9525">
            <a:noFill/>
          </a:ln>
        </p:spPr>
        <p:txBody>
          <a:bodyPr wrap="square">
            <a:spAutoFit/>
          </a:bodyPr>
          <a:lstStyle/>
          <a:p>
            <a:pPr fontAlgn="base">
              <a:lnSpc>
                <a:spcPct val="150000"/>
              </a:lnSpc>
              <a:spcBef>
                <a:spcPct val="0"/>
              </a:spcBef>
              <a:spcAft>
                <a:spcPct val="0"/>
              </a:spcAft>
              <a:defRPr/>
            </a:pPr>
            <a:r>
              <a:rPr lang="en-US" altLang="en-US" b="1" dirty="0">
                <a:solidFill>
                  <a:srgbClr val="000000"/>
                </a:solidFill>
                <a:latin typeface="微软雅黑" panose="020B0503020204020204" pitchFamily="34" charset="-122"/>
                <a:ea typeface="微软雅黑" panose="020B0503020204020204" pitchFamily="34" charset="-122"/>
                <a:sym typeface="+mn-ea"/>
              </a:rPr>
              <a:t>例： 一字棋游戏。设有一个三行三列的棋盘，如下图所示，两个棋手轮流走步，每个棋手走步时往空格上摆一个自己的棋子，谁先使自己的棋子成三子一线为赢。设</a:t>
            </a:r>
            <a:r>
              <a:rPr lang="en-US" altLang="zh-CN" b="1" dirty="0">
                <a:solidFill>
                  <a:srgbClr val="000000"/>
                </a:solidFill>
                <a:latin typeface="微软雅黑" panose="020B0503020204020204" pitchFamily="34" charset="-122"/>
                <a:ea typeface="微软雅黑" panose="020B0503020204020204" pitchFamily="34" charset="-122"/>
                <a:sym typeface="+mn-ea"/>
              </a:rPr>
              <a:t>MAX</a:t>
            </a:r>
            <a:r>
              <a:rPr lang="en-US" altLang="en-US" b="1" dirty="0">
                <a:solidFill>
                  <a:srgbClr val="000000"/>
                </a:solidFill>
                <a:latin typeface="微软雅黑" panose="020B0503020204020204" pitchFamily="34" charset="-122"/>
                <a:ea typeface="微软雅黑" panose="020B0503020204020204" pitchFamily="34" charset="-122"/>
                <a:sym typeface="+mn-ea"/>
              </a:rPr>
              <a:t>方的棋子用×标记，</a:t>
            </a:r>
            <a:r>
              <a:rPr lang="en-US" altLang="zh-CN" b="1" dirty="0">
                <a:solidFill>
                  <a:srgbClr val="000000"/>
                </a:solidFill>
                <a:latin typeface="微软雅黑" panose="020B0503020204020204" pitchFamily="34" charset="-122"/>
                <a:ea typeface="微软雅黑" panose="020B0503020204020204" pitchFamily="34" charset="-122"/>
                <a:sym typeface="+mn-ea"/>
              </a:rPr>
              <a:t>MIN</a:t>
            </a:r>
            <a:r>
              <a:rPr lang="en-US" altLang="en-US" b="1" dirty="0">
                <a:solidFill>
                  <a:srgbClr val="000000"/>
                </a:solidFill>
                <a:latin typeface="微软雅黑" panose="020B0503020204020204" pitchFamily="34" charset="-122"/>
                <a:ea typeface="微软雅黑" panose="020B0503020204020204" pitchFamily="34" charset="-122"/>
                <a:sym typeface="+mn-ea"/>
              </a:rPr>
              <a:t>方的棋子用 ○</a:t>
            </a:r>
            <a:r>
              <a:rPr lang="en-US" altLang="en-US" b="1" dirty="0" err="1">
                <a:solidFill>
                  <a:srgbClr val="000000"/>
                </a:solidFill>
                <a:latin typeface="微软雅黑" panose="020B0503020204020204" pitchFamily="34" charset="-122"/>
                <a:ea typeface="微软雅黑" panose="020B0503020204020204" pitchFamily="34" charset="-122"/>
                <a:sym typeface="+mn-ea"/>
              </a:rPr>
              <a:t>标记，并规定</a:t>
            </a:r>
            <a:r>
              <a:rPr lang="en-US" altLang="zh-CN" b="1" dirty="0" err="1">
                <a:solidFill>
                  <a:srgbClr val="000000"/>
                </a:solidFill>
                <a:latin typeface="微软雅黑" panose="020B0503020204020204" pitchFamily="34" charset="-122"/>
                <a:ea typeface="微软雅黑" panose="020B0503020204020204" pitchFamily="34" charset="-122"/>
                <a:sym typeface="+mn-ea"/>
              </a:rPr>
              <a:t>MAX</a:t>
            </a:r>
            <a:r>
              <a:rPr lang="en-US" altLang="en-US" b="1" dirty="0" err="1">
                <a:solidFill>
                  <a:srgbClr val="000000"/>
                </a:solidFill>
                <a:latin typeface="微软雅黑" panose="020B0503020204020204" pitchFamily="34" charset="-122"/>
                <a:ea typeface="微软雅黑" panose="020B0503020204020204" pitchFamily="34" charset="-122"/>
                <a:sym typeface="+mn-ea"/>
              </a:rPr>
              <a:t>方先走步</a:t>
            </a:r>
            <a:r>
              <a:rPr lang="en-US" altLang="en-US" b="1" dirty="0">
                <a:solidFill>
                  <a:srgbClr val="000000"/>
                </a:solidFill>
                <a:latin typeface="微软雅黑" panose="020B0503020204020204" pitchFamily="34" charset="-122"/>
                <a:ea typeface="微软雅黑" panose="020B0503020204020204" pitchFamily="34" charset="-122"/>
                <a:sym typeface="+mn-ea"/>
              </a:rPr>
              <a:t>。</a:t>
            </a:r>
            <a:endParaRPr lang="en-US" altLang="en-US" dirty="0">
              <a:solidFill>
                <a:srgbClr val="000000"/>
              </a:solidFill>
              <a:latin typeface="Arial" panose="020B0604020202020204" pitchFamily="34" charset="0"/>
              <a:ea typeface="宋体" panose="02010600030101010101" pitchFamily="2" charset="-122"/>
            </a:endParaRPr>
          </a:p>
        </p:txBody>
      </p:sp>
      <p:sp>
        <p:nvSpPr>
          <p:cNvPr id="728067" name="标题 2"/>
          <p:cNvSpPr>
            <a:spLocks noGrp="1"/>
          </p:cNvSpPr>
          <p:nvPr/>
        </p:nvSpPr>
        <p:spPr>
          <a:xfrm>
            <a:off x="1524000" y="1"/>
            <a:ext cx="9144000" cy="765175"/>
          </a:xfrm>
          <a:prstGeom prst="rect">
            <a:avLst/>
          </a:prstGeom>
          <a:solidFill>
            <a:srgbClr val="386BA2"/>
          </a:solidFill>
          <a:ln w="9525">
            <a:noFill/>
          </a:ln>
        </p:spPr>
        <p:txBody>
          <a:bodyPr lIns="101600" tIns="38100" rIns="76200" bIns="38100" anchor="b" anchorCtr="0"/>
          <a:lstStyle/>
          <a:p>
            <a:pPr fontAlgn="base">
              <a:spcBef>
                <a:spcPct val="0"/>
              </a:spcBef>
              <a:spcAft>
                <a:spcPct val="0"/>
              </a:spcAft>
              <a:defRPr/>
            </a:pPr>
            <a:r>
              <a:rPr lang="en-US" altLang="zh-CN" sz="3800" b="1" dirty="0">
                <a:solidFill>
                  <a:srgbClr val="FFFFFF"/>
                </a:solidFill>
                <a:latin typeface="汉仪旗黑-85S" pitchFamily="18" charset="-122"/>
                <a:ea typeface="微软雅黑" panose="020B0503020204020204" pitchFamily="34" charset="-122"/>
                <a:sym typeface="微软雅黑" panose="020B0503020204020204" pitchFamily="34" charset="-122"/>
              </a:rPr>
              <a:t>  </a:t>
            </a:r>
            <a:r>
              <a:rPr lang="zh-CN" altLang="en-US" sz="3800" b="1" dirty="0">
                <a:solidFill>
                  <a:srgbClr val="FFFFFF"/>
                </a:solidFill>
                <a:latin typeface="汉仪旗黑-85S" pitchFamily="18" charset="-122"/>
                <a:ea typeface="微软雅黑" panose="020B0503020204020204" pitchFamily="34" charset="-122"/>
                <a:sym typeface="微软雅黑" panose="020B0503020204020204" pitchFamily="34" charset="-122"/>
              </a:rPr>
              <a:t>极大极小分析方法</a:t>
            </a:r>
            <a:endParaRPr lang="zh-CN" altLang="en-US" sz="3800" b="1" dirty="0">
              <a:solidFill>
                <a:srgbClr val="FFFFFF"/>
              </a:solidFill>
              <a:latin typeface="汉仪旗黑-85S" pitchFamily="18" charset="-122"/>
              <a:ea typeface="汉仪旗黑-85S" pitchFamily="18"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208214" y="2349501"/>
            <a:ext cx="7235825" cy="4219575"/>
          </a:xfrm>
          <a:prstGeom prst="rect">
            <a:avLst/>
          </a:prstGeom>
          <a:noFill/>
          <a:ln w="9525">
            <a:noFill/>
          </a:ln>
        </p:spPr>
      </p:pic>
    </p:spTree>
    <p:custDataLst>
      <p:tags r:id="rId1"/>
    </p:custDataLst>
    <p:extLst>
      <p:ext uri="{BB962C8B-B14F-4D97-AF65-F5344CB8AC3E}">
        <p14:creationId xmlns:p14="http://schemas.microsoft.com/office/powerpoint/2010/main" val="75320536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图片 2"/>
          <p:cNvPicPr>
            <a:picLocks noChangeAspect="1"/>
          </p:cNvPicPr>
          <p:nvPr/>
        </p:nvPicPr>
        <p:blipFill>
          <a:blip r:embed="rId3"/>
          <a:srcRect t="14482"/>
          <a:stretch>
            <a:fillRect/>
          </a:stretch>
        </p:blipFill>
        <p:spPr>
          <a:xfrm>
            <a:off x="1847851" y="908051"/>
            <a:ext cx="7743825" cy="5434013"/>
          </a:xfrm>
          <a:prstGeom prst="rect">
            <a:avLst/>
          </a:prstGeom>
          <a:noFill/>
          <a:ln w="9525">
            <a:noFill/>
          </a:ln>
        </p:spPr>
      </p:pic>
      <p:sp>
        <p:nvSpPr>
          <p:cNvPr id="735235" name="文本框 3"/>
          <p:cNvSpPr txBox="1"/>
          <p:nvPr/>
        </p:nvSpPr>
        <p:spPr>
          <a:xfrm>
            <a:off x="1774825" y="836614"/>
            <a:ext cx="2831224" cy="461665"/>
          </a:xfrm>
          <a:prstGeom prst="rect">
            <a:avLst/>
          </a:prstGeom>
          <a:noFill/>
          <a:ln w="9525">
            <a:noFill/>
          </a:ln>
        </p:spPr>
        <p:txBody>
          <a:bodyPr wrap="none">
            <a:spAutoFit/>
          </a:bodyPr>
          <a:lstStyle/>
          <a:p>
            <a:pPr fontAlgn="base">
              <a:spcBef>
                <a:spcPct val="0"/>
              </a:spcBef>
              <a:spcAft>
                <a:spcPct val="0"/>
              </a:spcAft>
              <a:defRPr/>
            </a:pPr>
            <a:r>
              <a:rPr lang="zh-CN" altLang="en-US" sz="2400" b="1" dirty="0">
                <a:solidFill>
                  <a:srgbClr val="000000"/>
                </a:solidFill>
                <a:latin typeface="Arial" panose="020B0604020202020204" pitchFamily="34" charset="0"/>
                <a:ea typeface="宋体" panose="02010600030101010101" pitchFamily="2" charset="-122"/>
              </a:rPr>
              <a:t>（</a:t>
            </a:r>
            <a:r>
              <a:rPr lang="en-US" altLang="zh-CN" sz="2400" b="1" dirty="0">
                <a:solidFill>
                  <a:srgbClr val="000000"/>
                </a:solidFill>
                <a:latin typeface="Arial" panose="020B0604020202020204" pitchFamily="34" charset="0"/>
                <a:ea typeface="宋体" panose="02010600030101010101" pitchFamily="2" charset="-122"/>
              </a:rPr>
              <a:t>2</a:t>
            </a:r>
            <a:r>
              <a:rPr lang="zh-CN" altLang="en-US" sz="2400" b="1" dirty="0">
                <a:solidFill>
                  <a:srgbClr val="000000"/>
                </a:solidFill>
                <a:latin typeface="Arial" panose="020B0604020202020204" pitchFamily="34" charset="0"/>
                <a:ea typeface="宋体" panose="02010600030101010101" pitchFamily="2" charset="-122"/>
              </a:rPr>
              <a:t>）倒推值的计算</a:t>
            </a:r>
          </a:p>
        </p:txBody>
      </p:sp>
      <p:sp>
        <p:nvSpPr>
          <p:cNvPr id="735236" name="Rectangle 2"/>
          <p:cNvSpPr>
            <a:spLocks noGrp="1"/>
          </p:cNvSpPr>
          <p:nvPr/>
        </p:nvSpPr>
        <p:spPr>
          <a:xfrm>
            <a:off x="1524000" y="1"/>
            <a:ext cx="9144000" cy="765175"/>
          </a:xfrm>
          <a:prstGeom prst="rect">
            <a:avLst/>
          </a:prstGeom>
          <a:solidFill>
            <a:srgbClr val="386BA2"/>
          </a:solidFill>
          <a:ln w="9525">
            <a:noFill/>
          </a:ln>
        </p:spPr>
        <p:txBody>
          <a:bodyPr anchor="ctr" anchorCtr="0"/>
          <a:lstStyle/>
          <a:p>
            <a:pPr indent="176530" fontAlgn="base">
              <a:spcBef>
                <a:spcPct val="0"/>
              </a:spcBef>
              <a:spcAft>
                <a:spcPct val="0"/>
              </a:spcAft>
              <a:defRPr/>
            </a:pPr>
            <a:r>
              <a:rPr lang="zh-CN" altLang="en-US" sz="2800" b="1" dirty="0">
                <a:solidFill>
                  <a:srgbClr val="FFFFFF"/>
                </a:solidFill>
                <a:latin typeface="汉仪旗黑-85S" pitchFamily="18" charset="-122"/>
                <a:ea typeface="微软雅黑" panose="020B0503020204020204" pitchFamily="34" charset="-122"/>
                <a:sym typeface="微软雅黑" panose="020B0503020204020204" pitchFamily="34" charset="-122"/>
              </a:rPr>
              <a:t>极大极小分析法</a:t>
            </a:r>
          </a:p>
        </p:txBody>
      </p:sp>
    </p:spTree>
    <p:custDataLst>
      <p:tags r:id="rId1"/>
    </p:custDataLst>
    <p:extLst>
      <p:ext uri="{BB962C8B-B14F-4D97-AF65-F5344CB8AC3E}">
        <p14:creationId xmlns:p14="http://schemas.microsoft.com/office/powerpoint/2010/main" val="183856753"/>
      </p:ext>
    </p:extLst>
  </p:cSld>
  <p:clrMapOvr>
    <a:masterClrMapping/>
  </p:clrMapOvr>
  <p:transition>
    <p:random/>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6258" name="对象 2"/>
          <p:cNvGraphicFramePr/>
          <p:nvPr/>
        </p:nvGraphicFramePr>
        <p:xfrm>
          <a:off x="1990726" y="1341439"/>
          <a:ext cx="7942263" cy="5464175"/>
        </p:xfrm>
        <a:graphic>
          <a:graphicData uri="http://schemas.openxmlformats.org/presentationml/2006/ole">
            <mc:AlternateContent xmlns:mc="http://schemas.openxmlformats.org/markup-compatibility/2006">
              <mc:Choice xmlns:v="urn:schemas-microsoft-com:vml" Requires="v">
                <p:oleObj r:id="rId3" imgW="7067550" imgH="4552950" progId="Paint.Picture">
                  <p:embed/>
                </p:oleObj>
              </mc:Choice>
              <mc:Fallback>
                <p:oleObj r:id="rId3" imgW="7067550" imgH="4552950" progId="Paint.Picture">
                  <p:embed/>
                  <p:pic>
                    <p:nvPicPr>
                      <p:cNvPr id="736258" name="对象 2"/>
                      <p:cNvPicPr/>
                      <p:nvPr/>
                    </p:nvPicPr>
                    <p:blipFill>
                      <a:blip r:embed="rId4"/>
                      <a:stretch>
                        <a:fillRect/>
                      </a:stretch>
                    </p:blipFill>
                    <p:spPr>
                      <a:xfrm>
                        <a:off x="1990726" y="1341439"/>
                        <a:ext cx="7942263" cy="5464175"/>
                      </a:xfrm>
                      <a:prstGeom prst="rect">
                        <a:avLst/>
                      </a:prstGeom>
                      <a:noFill/>
                      <a:ln w="38100">
                        <a:noFill/>
                        <a:miter/>
                      </a:ln>
                    </p:spPr>
                  </p:pic>
                </p:oleObj>
              </mc:Fallback>
            </mc:AlternateContent>
          </a:graphicData>
        </a:graphic>
      </p:graphicFrame>
      <p:sp>
        <p:nvSpPr>
          <p:cNvPr id="736259" name="文本框 4"/>
          <p:cNvSpPr txBox="1"/>
          <p:nvPr/>
        </p:nvSpPr>
        <p:spPr>
          <a:xfrm>
            <a:off x="1631950" y="836614"/>
            <a:ext cx="5809604" cy="461665"/>
          </a:xfrm>
          <a:prstGeom prst="rect">
            <a:avLst/>
          </a:prstGeom>
          <a:noFill/>
          <a:ln w="9525">
            <a:noFill/>
          </a:ln>
        </p:spPr>
        <p:txBody>
          <a:bodyPr wrap="none">
            <a:spAutoFit/>
          </a:bodyPr>
          <a:lstStyle/>
          <a:p>
            <a:pPr fontAlgn="base">
              <a:spcBef>
                <a:spcPct val="0"/>
              </a:spcBef>
              <a:spcAft>
                <a:spcPct val="0"/>
              </a:spcAft>
              <a:defRPr/>
            </a:pPr>
            <a:r>
              <a:rPr lang="zh-CN" altLang="en-US" sz="2400" dirty="0">
                <a:solidFill>
                  <a:srgbClr val="000000"/>
                </a:solidFill>
                <a:latin typeface="Arial" panose="020B0604020202020204" pitchFamily="34" charset="0"/>
                <a:ea typeface="宋体" panose="02010600030101010101" pitchFamily="2" charset="-122"/>
              </a:rPr>
              <a:t>当前最好的行动方案是？</a:t>
            </a:r>
            <a:r>
              <a:rPr lang="en-US" altLang="zh-CN" sz="2400"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计算倒退值</a:t>
            </a:r>
          </a:p>
        </p:txBody>
      </p:sp>
      <p:sp>
        <p:nvSpPr>
          <p:cNvPr id="736260" name="Rectangle 2"/>
          <p:cNvSpPr>
            <a:spLocks noGrp="1"/>
          </p:cNvSpPr>
          <p:nvPr/>
        </p:nvSpPr>
        <p:spPr>
          <a:xfrm>
            <a:off x="1524000" y="-26987"/>
            <a:ext cx="9144000" cy="765175"/>
          </a:xfrm>
          <a:prstGeom prst="rect">
            <a:avLst/>
          </a:prstGeom>
          <a:solidFill>
            <a:srgbClr val="386BA2"/>
          </a:solidFill>
          <a:ln w="9525">
            <a:noFill/>
          </a:ln>
        </p:spPr>
        <p:txBody>
          <a:bodyPr anchor="ctr" anchorCtr="0"/>
          <a:lstStyle/>
          <a:p>
            <a:pPr indent="176530" fontAlgn="base">
              <a:spcBef>
                <a:spcPct val="0"/>
              </a:spcBef>
              <a:spcAft>
                <a:spcPct val="0"/>
              </a:spcAft>
              <a:defRPr/>
            </a:pPr>
            <a:r>
              <a:rPr lang="zh-CN" altLang="en-US" sz="2800" b="1" dirty="0">
                <a:solidFill>
                  <a:srgbClr val="FFFFFF"/>
                </a:solidFill>
                <a:latin typeface="汉仪旗黑-85S" pitchFamily="18" charset="-122"/>
                <a:ea typeface="微软雅黑" panose="020B0503020204020204" pitchFamily="34" charset="-122"/>
                <a:sym typeface="微软雅黑" panose="020B0503020204020204" pitchFamily="34" charset="-122"/>
              </a:rPr>
              <a:t>极大极小分析法</a:t>
            </a:r>
          </a:p>
        </p:txBody>
      </p:sp>
    </p:spTree>
    <p:custDataLst>
      <p:tags r:id="rId1"/>
    </p:custDataLst>
    <p:extLst>
      <p:ext uri="{BB962C8B-B14F-4D97-AF65-F5344CB8AC3E}">
        <p14:creationId xmlns:p14="http://schemas.microsoft.com/office/powerpoint/2010/main" val="3305565899"/>
      </p:ext>
    </p:extLst>
  </p:cSld>
  <p:clrMapOvr>
    <a:masterClrMapping/>
  </p:clrMapOvr>
  <p:transition>
    <p:random/>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3" name="标题 1"/>
          <p:cNvSpPr>
            <a:spLocks noGrp="1" noChangeArrowheads="1"/>
          </p:cNvSpPr>
          <p:nvPr>
            <p:ph type="title" idx="4294967295"/>
          </p:nvPr>
        </p:nvSpPr>
        <p:spPr>
          <a:xfrm>
            <a:off x="1524000" y="1"/>
            <a:ext cx="9144000" cy="765175"/>
          </a:xfrm>
          <a:solidFill>
            <a:srgbClr val="386BA2"/>
          </a:solidFill>
        </p:spPr>
        <p:txBody>
          <a:bodyPr vert="horz" wrap="square" lIns="101600" tIns="38100" rIns="76200" bIns="38100" numCol="1" anchor="b" anchorCtr="0" compatLnSpc="1">
            <a:normAutofit/>
          </a:bodyPr>
          <a:lstStyle/>
          <a:p>
            <a:pPr indent="176530" algn="l" fontAlgn="base">
              <a:spcAft>
                <a:spcPct val="0"/>
              </a:spcAft>
              <a:defRPr/>
            </a:pPr>
            <a:r>
              <a:rPr lang="en-US" altLang="zh-CN" sz="3800" spc="200">
                <a:solidFill>
                  <a:srgbClr val="FFFFFF"/>
                </a:solidFill>
                <a:latin typeface="汉仪旗黑-85S" pitchFamily="18" charset="-122"/>
                <a:ea typeface="黑体" panose="02010609060101010101" charset="-122"/>
                <a:sym typeface="微软雅黑" panose="020B0503020204020204" pitchFamily="34" charset="-122"/>
              </a:rPr>
              <a:t>5.4.3  </a:t>
            </a:r>
            <a:r>
              <a:rPr lang="en-US" altLang="zh-CN" sz="3800" spc="200">
                <a:solidFill>
                  <a:srgbClr val="FFFFFF"/>
                </a:solidFill>
                <a:latin typeface="汉仪旗黑-85S" pitchFamily="18" charset="-122"/>
                <a:ea typeface="黑体" panose="02010609060101010101" charset="-122"/>
                <a:sym typeface="宋体" panose="02010600030101010101" pitchFamily="2" charset="-122"/>
              </a:rPr>
              <a:t>启发式搜索—</a:t>
            </a:r>
            <a:r>
              <a:rPr lang="en-US" altLang="zh-CN" sz="3800" spc="200">
                <a:solidFill>
                  <a:srgbClr val="FFFFFF"/>
                </a:solidFill>
                <a:latin typeface="汉仪旗黑-85S" pitchFamily="18" charset="-122"/>
                <a:ea typeface="黑体" panose="02010609060101010101" charset="-122"/>
                <a:sym typeface="微软雅黑" panose="020B0503020204020204" pitchFamily="34" charset="-122"/>
              </a:rPr>
              <a:t>A搜索算法</a:t>
            </a:r>
          </a:p>
        </p:txBody>
      </p:sp>
      <p:sp>
        <p:nvSpPr>
          <p:cNvPr id="92163" name="Oval 3"/>
          <p:cNvSpPr/>
          <p:nvPr>
            <p:custDataLst>
              <p:tags r:id="rId2"/>
            </p:custDataLst>
          </p:nvPr>
        </p:nvSpPr>
        <p:spPr>
          <a:xfrm>
            <a:off x="4418576" y="18707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FFFF"/>
                </a:solidFill>
                <a:latin typeface="微软雅黑" panose="020B0503020204020204" pitchFamily="34" charset="-122"/>
                <a:ea typeface="微软雅黑" panose="020B0503020204020204" pitchFamily="34" charset="-122"/>
              </a:rPr>
              <a:t>S</a:t>
            </a:r>
          </a:p>
        </p:txBody>
      </p:sp>
      <p:cxnSp>
        <p:nvCxnSpPr>
          <p:cNvPr id="745477" name="AutoShape 4"/>
          <p:cNvCxnSpPr>
            <a:stCxn id="92163" idx="3"/>
            <a:endCxn id="745478" idx="7"/>
          </p:cNvCxnSpPr>
          <p:nvPr>
            <p:custDataLst>
              <p:tags r:id="rId3"/>
            </p:custDataLst>
          </p:nvPr>
        </p:nvCxnSpPr>
        <p:spPr>
          <a:xfrm flipH="1">
            <a:off x="3905814" y="2194570"/>
            <a:ext cx="568325" cy="265112"/>
          </a:xfrm>
          <a:prstGeom prst="straightConnector1">
            <a:avLst/>
          </a:prstGeom>
          <a:ln w="50800" cap="flat" cmpd="sng">
            <a:solidFill>
              <a:schemeClr val="tx1"/>
            </a:solidFill>
            <a:prstDash val="solid"/>
            <a:headEnd type="none" w="med" len="med"/>
            <a:tailEnd type="none" w="med" len="med"/>
          </a:ln>
        </p:spPr>
      </p:cxnSp>
      <p:sp>
        <p:nvSpPr>
          <p:cNvPr id="745478" name="Oval 5"/>
          <p:cNvSpPr/>
          <p:nvPr>
            <p:custDataLst>
              <p:tags r:id="rId4"/>
            </p:custDataLst>
          </p:nvPr>
        </p:nvSpPr>
        <p:spPr>
          <a:xfrm>
            <a:off x="3580376" y="24041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479" name="Oval 6"/>
          <p:cNvSpPr/>
          <p:nvPr>
            <p:custDataLst>
              <p:tags r:id="rId5"/>
            </p:custDataLst>
          </p:nvPr>
        </p:nvSpPr>
        <p:spPr>
          <a:xfrm>
            <a:off x="5180576" y="24041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92167" name="AutoShape 7"/>
          <p:cNvCxnSpPr>
            <a:stCxn id="92163" idx="4"/>
            <a:endCxn id="92168" idx="0"/>
          </p:cNvCxnSpPr>
          <p:nvPr>
            <p:custDataLst>
              <p:tags r:id="rId6"/>
            </p:custDataLst>
          </p:nvPr>
        </p:nvCxnSpPr>
        <p:spPr>
          <a:xfrm>
            <a:off x="4609076" y="2251720"/>
            <a:ext cx="152400" cy="457200"/>
          </a:xfrm>
          <a:prstGeom prst="straightConnector1">
            <a:avLst/>
          </a:prstGeom>
          <a:ln w="50800" cap="flat" cmpd="sng">
            <a:solidFill>
              <a:schemeClr val="tx1"/>
            </a:solidFill>
            <a:prstDash val="solid"/>
            <a:headEnd type="none" w="med" len="med"/>
            <a:tailEnd type="none" w="med" len="med"/>
          </a:ln>
        </p:spPr>
      </p:cxnSp>
      <p:sp>
        <p:nvSpPr>
          <p:cNvPr id="92168" name="Oval 8"/>
          <p:cNvSpPr/>
          <p:nvPr>
            <p:custDataLst>
              <p:tags r:id="rId7"/>
            </p:custDataLst>
          </p:nvPr>
        </p:nvSpPr>
        <p:spPr>
          <a:xfrm>
            <a:off x="4570976" y="27089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745482" name="AutoShape 9"/>
          <p:cNvCxnSpPr>
            <a:stCxn id="92163" idx="5"/>
            <a:endCxn id="745479" idx="1"/>
          </p:cNvCxnSpPr>
          <p:nvPr>
            <p:custDataLst>
              <p:tags r:id="rId8"/>
            </p:custDataLst>
          </p:nvPr>
        </p:nvCxnSpPr>
        <p:spPr>
          <a:xfrm>
            <a:off x="4815452" y="2194570"/>
            <a:ext cx="492125" cy="265112"/>
          </a:xfrm>
          <a:prstGeom prst="straightConnector1">
            <a:avLst/>
          </a:prstGeom>
          <a:ln w="50800" cap="flat" cmpd="sng">
            <a:solidFill>
              <a:schemeClr val="tx1"/>
            </a:solidFill>
            <a:prstDash val="solid"/>
            <a:headEnd type="none" w="med" len="med"/>
            <a:tailEnd type="none" w="med" len="med"/>
          </a:ln>
        </p:spPr>
      </p:cxnSp>
      <p:cxnSp>
        <p:nvCxnSpPr>
          <p:cNvPr id="745483" name="AutoShape 10"/>
          <p:cNvCxnSpPr>
            <a:stCxn id="92168" idx="4"/>
            <a:endCxn id="745484" idx="0"/>
          </p:cNvCxnSpPr>
          <p:nvPr>
            <p:custDataLst>
              <p:tags r:id="rId9"/>
            </p:custDataLst>
          </p:nvPr>
        </p:nvCxnSpPr>
        <p:spPr>
          <a:xfrm>
            <a:off x="4761476" y="3089920"/>
            <a:ext cx="609600" cy="228600"/>
          </a:xfrm>
          <a:prstGeom prst="straightConnector1">
            <a:avLst/>
          </a:prstGeom>
          <a:ln w="50800" cap="flat" cmpd="sng">
            <a:solidFill>
              <a:schemeClr val="tx1"/>
            </a:solidFill>
            <a:prstDash val="solid"/>
            <a:headEnd type="none" w="med" len="med"/>
            <a:tailEnd type="none" w="med" len="med"/>
          </a:ln>
        </p:spPr>
      </p:cxnSp>
      <p:sp>
        <p:nvSpPr>
          <p:cNvPr id="745484" name="Oval 11"/>
          <p:cNvSpPr/>
          <p:nvPr>
            <p:custDataLst>
              <p:tags r:id="rId10"/>
            </p:custDataLst>
          </p:nvPr>
        </p:nvSpPr>
        <p:spPr>
          <a:xfrm>
            <a:off x="5180576" y="33185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92172" name="AutoShape 12"/>
          <p:cNvCxnSpPr>
            <a:stCxn id="92168" idx="4"/>
            <a:endCxn id="92173" idx="0"/>
          </p:cNvCxnSpPr>
          <p:nvPr>
            <p:custDataLst>
              <p:tags r:id="rId11"/>
            </p:custDataLst>
          </p:nvPr>
        </p:nvCxnSpPr>
        <p:spPr>
          <a:xfrm flipH="1">
            <a:off x="4151876" y="3089920"/>
            <a:ext cx="609600" cy="228600"/>
          </a:xfrm>
          <a:prstGeom prst="straightConnector1">
            <a:avLst/>
          </a:prstGeom>
          <a:ln w="50800" cap="flat" cmpd="sng">
            <a:solidFill>
              <a:schemeClr val="tx1"/>
            </a:solidFill>
            <a:prstDash val="solid"/>
            <a:headEnd type="none" w="med" len="med"/>
            <a:tailEnd type="none" w="med" len="med"/>
          </a:ln>
        </p:spPr>
      </p:cxnSp>
      <p:sp>
        <p:nvSpPr>
          <p:cNvPr id="92173" name="Oval 13"/>
          <p:cNvSpPr/>
          <p:nvPr>
            <p:custDataLst>
              <p:tags r:id="rId12"/>
            </p:custDataLst>
          </p:nvPr>
        </p:nvSpPr>
        <p:spPr>
          <a:xfrm>
            <a:off x="3961376" y="33185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92174" name="AutoShape 14"/>
          <p:cNvCxnSpPr>
            <a:stCxn id="92173" idx="4"/>
            <a:endCxn id="92175" idx="0"/>
          </p:cNvCxnSpPr>
          <p:nvPr>
            <p:custDataLst>
              <p:tags r:id="rId13"/>
            </p:custDataLst>
          </p:nvPr>
        </p:nvCxnSpPr>
        <p:spPr>
          <a:xfrm>
            <a:off x="4151876" y="3699520"/>
            <a:ext cx="685800" cy="304800"/>
          </a:xfrm>
          <a:prstGeom prst="straightConnector1">
            <a:avLst/>
          </a:prstGeom>
          <a:ln w="50800" cap="flat" cmpd="sng">
            <a:solidFill>
              <a:schemeClr val="tx1"/>
            </a:solidFill>
            <a:prstDash val="solid"/>
            <a:headEnd type="none" w="med" len="med"/>
            <a:tailEnd type="none" w="med" len="med"/>
          </a:ln>
        </p:spPr>
      </p:cxnSp>
      <p:sp>
        <p:nvSpPr>
          <p:cNvPr id="92175" name="Oval 15"/>
          <p:cNvSpPr/>
          <p:nvPr>
            <p:custDataLst>
              <p:tags r:id="rId14"/>
            </p:custDataLst>
          </p:nvPr>
        </p:nvSpPr>
        <p:spPr>
          <a:xfrm>
            <a:off x="4647176" y="40043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745489" name="AutoShape 16"/>
          <p:cNvCxnSpPr>
            <a:stCxn id="92173" idx="4"/>
            <a:endCxn id="745490" idx="0"/>
          </p:cNvCxnSpPr>
          <p:nvPr>
            <p:custDataLst>
              <p:tags r:id="rId15"/>
            </p:custDataLst>
          </p:nvPr>
        </p:nvCxnSpPr>
        <p:spPr>
          <a:xfrm flipH="1">
            <a:off x="3466076" y="3699520"/>
            <a:ext cx="685800" cy="304800"/>
          </a:xfrm>
          <a:prstGeom prst="straightConnector1">
            <a:avLst/>
          </a:prstGeom>
          <a:ln w="50800" cap="flat" cmpd="sng">
            <a:solidFill>
              <a:schemeClr val="tx1"/>
            </a:solidFill>
            <a:prstDash val="solid"/>
            <a:headEnd type="none" w="med" len="med"/>
            <a:tailEnd type="none" w="med" len="med"/>
          </a:ln>
        </p:spPr>
      </p:cxnSp>
      <p:sp>
        <p:nvSpPr>
          <p:cNvPr id="745490" name="Oval 17"/>
          <p:cNvSpPr/>
          <p:nvPr>
            <p:custDataLst>
              <p:tags r:id="rId16"/>
            </p:custDataLst>
          </p:nvPr>
        </p:nvSpPr>
        <p:spPr>
          <a:xfrm>
            <a:off x="3275576" y="40043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92178" name="AutoShape 18"/>
          <p:cNvCxnSpPr>
            <a:stCxn id="92175" idx="4"/>
            <a:endCxn id="92179" idx="0"/>
          </p:cNvCxnSpPr>
          <p:nvPr>
            <p:custDataLst>
              <p:tags r:id="rId17"/>
            </p:custDataLst>
          </p:nvPr>
        </p:nvCxnSpPr>
        <p:spPr>
          <a:xfrm flipH="1">
            <a:off x="4380476" y="4385320"/>
            <a:ext cx="457200" cy="457200"/>
          </a:xfrm>
          <a:prstGeom prst="straightConnector1">
            <a:avLst/>
          </a:prstGeom>
          <a:ln w="50800" cap="flat" cmpd="sng">
            <a:solidFill>
              <a:schemeClr val="tx1"/>
            </a:solidFill>
            <a:prstDash val="solid"/>
            <a:headEnd type="none" w="med" len="med"/>
            <a:tailEnd type="none" w="med" len="med"/>
          </a:ln>
        </p:spPr>
      </p:cxnSp>
      <p:sp>
        <p:nvSpPr>
          <p:cNvPr id="92179" name="Oval 19"/>
          <p:cNvSpPr/>
          <p:nvPr>
            <p:custDataLst>
              <p:tags r:id="rId18"/>
            </p:custDataLst>
          </p:nvPr>
        </p:nvSpPr>
        <p:spPr>
          <a:xfrm>
            <a:off x="4189976" y="4842520"/>
            <a:ext cx="381000" cy="381000"/>
          </a:xfrm>
          <a:prstGeom prst="ellipse">
            <a:avLst/>
          </a:prstGeom>
          <a:no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0000"/>
                </a:solidFill>
                <a:latin typeface="微软雅黑" panose="020B0503020204020204" pitchFamily="34" charset="-122"/>
                <a:ea typeface="微软雅黑" panose="020B0503020204020204" pitchFamily="34" charset="-122"/>
              </a:rPr>
              <a:t>n</a:t>
            </a:r>
          </a:p>
        </p:txBody>
      </p:sp>
      <p:grpSp>
        <p:nvGrpSpPr>
          <p:cNvPr id="92187" name="Group 27"/>
          <p:cNvGrpSpPr/>
          <p:nvPr/>
        </p:nvGrpSpPr>
        <p:grpSpPr>
          <a:xfrm rot="14535917" flipH="1">
            <a:off x="4266176" y="5452120"/>
            <a:ext cx="381000" cy="76200"/>
            <a:chOff x="1152" y="2976"/>
            <a:chExt cx="432" cy="48"/>
          </a:xfrm>
        </p:grpSpPr>
        <p:sp>
          <p:nvSpPr>
            <p:cNvPr id="745516" name="Oval 28"/>
            <p:cNvSpPr/>
            <p:nvPr>
              <p:custDataLst>
                <p:tags r:id="rId34"/>
              </p:custDataLst>
            </p:nvPr>
          </p:nvSpPr>
          <p:spPr>
            <a:xfrm>
              <a:off x="1150"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7" name="Oval 29"/>
            <p:cNvSpPr/>
            <p:nvPr>
              <p:custDataLst>
                <p:tags r:id="rId35"/>
              </p:custDataLst>
            </p:nvPr>
          </p:nvSpPr>
          <p:spPr>
            <a:xfrm>
              <a:off x="1345" y="2976"/>
              <a:ext cx="47"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8" name="Oval 30"/>
            <p:cNvSpPr/>
            <p:nvPr>
              <p:custDataLst>
                <p:tags r:id="rId36"/>
              </p:custDataLst>
            </p:nvPr>
          </p:nvSpPr>
          <p:spPr>
            <a:xfrm>
              <a:off x="1532"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92191" name="Oval 31"/>
          <p:cNvSpPr/>
          <p:nvPr>
            <p:custDataLst>
              <p:tags r:id="rId19"/>
            </p:custDataLst>
          </p:nvPr>
        </p:nvSpPr>
        <p:spPr>
          <a:xfrm>
            <a:off x="4494776" y="5756920"/>
            <a:ext cx="533400" cy="457200"/>
          </a:xfrm>
          <a:prstGeom prst="ellipse">
            <a:avLst/>
          </a:prstGeom>
          <a:no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0000"/>
                </a:solidFill>
                <a:latin typeface="微软雅黑" panose="020B0503020204020204" pitchFamily="34" charset="-122"/>
                <a:ea typeface="微软雅黑" panose="020B0503020204020204" pitchFamily="34" charset="-122"/>
              </a:rPr>
              <a:t>n</a:t>
            </a:r>
            <a:r>
              <a:rPr lang="en-US" altLang="zh-CN" b="1" baseline="-25000" dirty="0">
                <a:solidFill>
                  <a:srgbClr val="FF0000"/>
                </a:solidFill>
                <a:latin typeface="微软雅黑" panose="020B0503020204020204" pitchFamily="34" charset="-122"/>
                <a:ea typeface="微软雅黑" panose="020B0503020204020204" pitchFamily="34" charset="-122"/>
              </a:rPr>
              <a:t>g</a:t>
            </a:r>
          </a:p>
        </p:txBody>
      </p:sp>
      <p:grpSp>
        <p:nvGrpSpPr>
          <p:cNvPr id="745495" name="Group 33"/>
          <p:cNvGrpSpPr/>
          <p:nvPr/>
        </p:nvGrpSpPr>
        <p:grpSpPr>
          <a:xfrm rot="13693743" flipH="1">
            <a:off x="5485376" y="3775720"/>
            <a:ext cx="381000" cy="76200"/>
            <a:chOff x="1152" y="2976"/>
            <a:chExt cx="432" cy="48"/>
          </a:xfrm>
        </p:grpSpPr>
        <p:sp>
          <p:nvSpPr>
            <p:cNvPr id="745513" name="Oval 34"/>
            <p:cNvSpPr/>
            <p:nvPr>
              <p:custDataLst>
                <p:tags r:id="rId31"/>
              </p:custDataLst>
            </p:nvPr>
          </p:nvSpPr>
          <p:spPr>
            <a:xfrm>
              <a:off x="1149"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4" name="Oval 35"/>
            <p:cNvSpPr/>
            <p:nvPr>
              <p:custDataLst>
                <p:tags r:id="rId32"/>
              </p:custDataLst>
            </p:nvPr>
          </p:nvSpPr>
          <p:spPr>
            <a:xfrm>
              <a:off x="1345" y="2976"/>
              <a:ext cx="47"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5" name="Oval 36"/>
            <p:cNvSpPr/>
            <p:nvPr>
              <p:custDataLst>
                <p:tags r:id="rId33"/>
              </p:custDataLst>
            </p:nvPr>
          </p:nvSpPr>
          <p:spPr>
            <a:xfrm>
              <a:off x="1533"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grpSp>
        <p:nvGrpSpPr>
          <p:cNvPr id="745496" name="Group 37"/>
          <p:cNvGrpSpPr/>
          <p:nvPr/>
        </p:nvGrpSpPr>
        <p:grpSpPr>
          <a:xfrm rot="17377115" flipH="1">
            <a:off x="3046976" y="4537720"/>
            <a:ext cx="381000" cy="76200"/>
            <a:chOff x="1152" y="2976"/>
            <a:chExt cx="432" cy="48"/>
          </a:xfrm>
        </p:grpSpPr>
        <p:sp>
          <p:nvSpPr>
            <p:cNvPr id="745510" name="Oval 38"/>
            <p:cNvSpPr/>
            <p:nvPr>
              <p:custDataLst>
                <p:tags r:id="rId28"/>
              </p:custDataLst>
            </p:nvPr>
          </p:nvSpPr>
          <p:spPr>
            <a:xfrm>
              <a:off x="1150" y="2975"/>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1" name="Oval 39"/>
            <p:cNvSpPr/>
            <p:nvPr>
              <p:custDataLst>
                <p:tags r:id="rId29"/>
              </p:custDataLst>
            </p:nvPr>
          </p:nvSpPr>
          <p:spPr>
            <a:xfrm>
              <a:off x="1345" y="2976"/>
              <a:ext cx="47"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2" name="Oval 40"/>
            <p:cNvSpPr/>
            <p:nvPr>
              <p:custDataLst>
                <p:tags r:id="rId30"/>
              </p:custDataLst>
            </p:nvPr>
          </p:nvSpPr>
          <p:spPr>
            <a:xfrm>
              <a:off x="1532" y="2975"/>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92201" name="AutoShape 41"/>
          <p:cNvSpPr/>
          <p:nvPr>
            <p:custDataLst>
              <p:tags r:id="rId20"/>
            </p:custDataLst>
          </p:nvPr>
        </p:nvSpPr>
        <p:spPr bwMode="auto">
          <a:xfrm>
            <a:off x="5942576" y="5833120"/>
            <a:ext cx="2133600" cy="533400"/>
          </a:xfrm>
          <a:prstGeom prst="borderCallout1">
            <a:avLst>
              <a:gd name="adj1" fmla="val 21431"/>
              <a:gd name="adj2" fmla="val -3569"/>
              <a:gd name="adj3" fmla="val 35417"/>
              <a:gd name="adj4" fmla="val -35269"/>
            </a:avLst>
          </a:prstGeom>
          <a:solidFill>
            <a:srgbClr val="FFFF99"/>
          </a:solidFill>
          <a:ln w="9525">
            <a:solidFill>
              <a:schemeClr val="dk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defRPr/>
            </a:pPr>
            <a:r>
              <a:rPr lang="zh-CN" altLang="en-US" sz="2000" b="1">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目标状态节点</a:t>
            </a:r>
            <a:r>
              <a:rPr lang="en-US" altLang="zh-CN" sz="2000" b="1">
                <a:solidFill>
                  <a:schemeClr val="dk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n</a:t>
            </a:r>
            <a:r>
              <a:rPr lang="en-US" altLang="zh-CN" sz="2000" b="1" baseline="-25000">
                <a:solidFill>
                  <a:schemeClr val="dk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g</a:t>
            </a:r>
          </a:p>
        </p:txBody>
      </p:sp>
      <p:sp>
        <p:nvSpPr>
          <p:cNvPr id="92202" name="AutoShape 42"/>
          <p:cNvSpPr/>
          <p:nvPr>
            <p:custDataLst>
              <p:tags r:id="rId21"/>
            </p:custDataLst>
          </p:nvPr>
        </p:nvSpPr>
        <p:spPr bwMode="auto">
          <a:xfrm>
            <a:off x="6475976" y="1870720"/>
            <a:ext cx="2133600" cy="533400"/>
          </a:xfrm>
          <a:prstGeom prst="borderCallout1">
            <a:avLst>
              <a:gd name="adj1" fmla="val 21431"/>
              <a:gd name="adj2" fmla="val -3569"/>
              <a:gd name="adj3" fmla="val 22917"/>
              <a:gd name="adj4" fmla="val -81176"/>
            </a:avLst>
          </a:prstGeom>
          <a:solidFill>
            <a:srgbClr val="FFFF99"/>
          </a:solidFill>
          <a:ln w="9525">
            <a:solidFill>
              <a:schemeClr val="dk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defRPr/>
            </a:pPr>
            <a:r>
              <a:rPr lang="zh-CN" altLang="en-US" sz="2000" b="1">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初始状态节点</a:t>
            </a:r>
            <a:r>
              <a:rPr lang="en-US" altLang="zh-CN" sz="2000" b="1">
                <a:solidFill>
                  <a:schemeClr val="dk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S</a:t>
            </a:r>
            <a:endParaRPr lang="en-US" altLang="zh-CN" sz="2000" b="1">
              <a:solidFill>
                <a:schemeClr val="dk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endParaRPr>
          </a:p>
        </p:txBody>
      </p:sp>
      <p:sp>
        <p:nvSpPr>
          <p:cNvPr id="92203" name="AutoShape 43"/>
          <p:cNvSpPr/>
          <p:nvPr>
            <p:custDataLst>
              <p:tags r:id="rId22"/>
            </p:custDataLst>
          </p:nvPr>
        </p:nvSpPr>
        <p:spPr bwMode="auto">
          <a:xfrm>
            <a:off x="6475976" y="4842520"/>
            <a:ext cx="2133600" cy="533400"/>
          </a:xfrm>
          <a:prstGeom prst="borderCallout1">
            <a:avLst>
              <a:gd name="adj1" fmla="val 21431"/>
              <a:gd name="adj2" fmla="val -3569"/>
              <a:gd name="adj3" fmla="val 36903"/>
              <a:gd name="adj4" fmla="val -88542"/>
            </a:avLst>
          </a:prstGeom>
          <a:solidFill>
            <a:srgbClr val="FFFF99"/>
          </a:solidFill>
          <a:ln w="9525">
            <a:solidFill>
              <a:schemeClr val="dk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defRPr/>
            </a:pPr>
            <a:r>
              <a:rPr lang="zh-CN" altLang="en-US" sz="2000" b="1">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节点</a:t>
            </a:r>
            <a:r>
              <a:rPr lang="en-US" altLang="zh-CN" sz="2000" b="1">
                <a:solidFill>
                  <a:schemeClr val="dk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n</a:t>
            </a:r>
            <a:endParaRPr lang="en-US" altLang="zh-CN" sz="2000" b="1">
              <a:solidFill>
                <a:schemeClr val="dk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endParaRPr>
          </a:p>
        </p:txBody>
      </p:sp>
      <p:sp>
        <p:nvSpPr>
          <p:cNvPr id="745500" name="AutoShape 44"/>
          <p:cNvSpPr/>
          <p:nvPr>
            <p:custDataLst>
              <p:tags r:id="rId23"/>
            </p:custDataLst>
          </p:nvPr>
        </p:nvSpPr>
        <p:spPr>
          <a:xfrm>
            <a:off x="1599176" y="2937520"/>
            <a:ext cx="2057400" cy="457200"/>
          </a:xfrm>
          <a:prstGeom prst="borderCallout1">
            <a:avLst>
              <a:gd name="adj1" fmla="val 25000"/>
              <a:gd name="adj2" fmla="val 103704"/>
              <a:gd name="adj3" fmla="val 10069"/>
              <a:gd name="adj4" fmla="val 116204"/>
            </a:avLst>
          </a:prstGeom>
          <a:solidFill>
            <a:srgbClr val="FFFF99"/>
          </a:solidFill>
          <a:ln w="9525" cap="flat" cmpd="sng">
            <a:solidFill>
              <a:schemeClr val="tx1"/>
            </a:solidFill>
            <a:prstDash val="solid"/>
            <a:miter/>
            <a:headEnd type="none" w="med" len="med"/>
            <a:tailEnd type="none" w="med" len="med"/>
          </a:ln>
        </p:spPr>
        <p:txBody>
          <a:bodyPr/>
          <a:lstStyle/>
          <a:p>
            <a:pPr algn="ctr" eaLnBrk="1" hangingPunct="1"/>
            <a:r>
              <a:rPr lang="en-US" altLang="en-US" sz="2000" b="1" dirty="0">
                <a:solidFill>
                  <a:srgbClr val="000000"/>
                </a:solidFill>
                <a:latin typeface="微软雅黑" panose="020B0503020204020204" pitchFamily="34" charset="-122"/>
                <a:ea typeface="微软雅黑" panose="020B0503020204020204" pitchFamily="34" charset="-122"/>
              </a:rPr>
              <a:t>搜索图</a:t>
            </a:r>
            <a:r>
              <a:rPr lang="en-US" altLang="zh-CN" sz="2000" b="1" dirty="0">
                <a:solidFill>
                  <a:srgbClr val="000000"/>
                </a:solidFill>
                <a:latin typeface="微软雅黑" panose="020B0503020204020204" pitchFamily="34" charset="-122"/>
                <a:ea typeface="微软雅黑" panose="020B0503020204020204" pitchFamily="34" charset="-122"/>
              </a:rPr>
              <a:t>G</a:t>
            </a:r>
          </a:p>
        </p:txBody>
      </p:sp>
      <p:sp>
        <p:nvSpPr>
          <p:cNvPr id="92205" name="Text Box 45"/>
          <p:cNvSpPr txBox="1"/>
          <p:nvPr>
            <p:custDataLst>
              <p:tags r:id="rId24"/>
            </p:custDataLst>
          </p:nvPr>
        </p:nvSpPr>
        <p:spPr>
          <a:xfrm>
            <a:off x="6628376" y="3851921"/>
            <a:ext cx="38862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h(n):</a:t>
            </a:r>
            <a:r>
              <a:rPr lang="en-US" altLang="zh-CN" dirty="0">
                <a:solidFill>
                  <a:srgbClr val="FFFFFF"/>
                </a:solidFill>
                <a:latin typeface="微软雅黑" panose="020B0503020204020204" pitchFamily="34" charset="-122"/>
                <a:ea typeface="微软雅黑" panose="020B0503020204020204" pitchFamily="34" charset="-122"/>
              </a:rPr>
              <a:t> </a:t>
            </a:r>
            <a:r>
              <a:rPr lang="en-US" altLang="zh-CN" b="1" dirty="0">
                <a:solidFill>
                  <a:srgbClr val="FFFFFF"/>
                </a:solidFill>
                <a:latin typeface="微软雅黑" panose="020B0503020204020204" pitchFamily="34" charset="-122"/>
                <a:ea typeface="微软雅黑" panose="020B0503020204020204" pitchFamily="34" charset="-122"/>
              </a:rPr>
              <a:t>n-n</a:t>
            </a:r>
            <a:r>
              <a:rPr lang="en-US" altLang="zh-CN" b="1" baseline="-25000" dirty="0">
                <a:solidFill>
                  <a:srgbClr val="FFFFFF"/>
                </a:solidFill>
                <a:latin typeface="微软雅黑" panose="020B0503020204020204" pitchFamily="34" charset="-122"/>
                <a:ea typeface="微软雅黑" panose="020B0503020204020204" pitchFamily="34" charset="-122"/>
              </a:rPr>
              <a:t>g</a:t>
            </a:r>
            <a:r>
              <a:rPr lang="en-US" altLang="en-US" b="1" dirty="0">
                <a:solidFill>
                  <a:srgbClr val="FFFFFF"/>
                </a:solidFill>
                <a:latin typeface="微软雅黑" panose="020B0503020204020204" pitchFamily="34" charset="-122"/>
                <a:ea typeface="微软雅黑" panose="020B0503020204020204" pitchFamily="34" charset="-122"/>
              </a:rPr>
              <a:t>的估计最小路径代价</a:t>
            </a:r>
            <a:r>
              <a:rPr lang="en-US" altLang="en-US" dirty="0">
                <a:solidFill>
                  <a:srgbClr val="FFFFFF"/>
                </a:solidFill>
                <a:latin typeface="微软雅黑" panose="020B0503020204020204" pitchFamily="34" charset="-122"/>
                <a:ea typeface="微软雅黑" panose="020B0503020204020204" pitchFamily="34" charset="-122"/>
              </a:rPr>
              <a:t> </a:t>
            </a:r>
          </a:p>
        </p:txBody>
      </p:sp>
      <p:sp>
        <p:nvSpPr>
          <p:cNvPr id="92206" name="Text Box 46"/>
          <p:cNvSpPr txBox="1"/>
          <p:nvPr/>
        </p:nvSpPr>
        <p:spPr>
          <a:xfrm>
            <a:off x="6628376" y="3242321"/>
            <a:ext cx="37338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g(n):</a:t>
            </a:r>
            <a:r>
              <a:rPr lang="en-US" altLang="zh-CN" b="1" dirty="0">
                <a:solidFill>
                  <a:srgbClr val="000000"/>
                </a:solidFill>
                <a:latin typeface="微软雅黑" panose="020B0503020204020204" pitchFamily="34" charset="-122"/>
                <a:ea typeface="微软雅黑" panose="020B0503020204020204" pitchFamily="34" charset="-122"/>
              </a:rPr>
              <a:t>s-n</a:t>
            </a:r>
            <a:r>
              <a:rPr lang="en-US" altLang="en-US" b="1" dirty="0">
                <a:solidFill>
                  <a:srgbClr val="000000"/>
                </a:solidFill>
                <a:latin typeface="微软雅黑" panose="020B0503020204020204" pitchFamily="34" charset="-122"/>
                <a:ea typeface="微软雅黑" panose="020B0503020204020204" pitchFamily="34" charset="-122"/>
              </a:rPr>
              <a:t>的实际路径代价</a:t>
            </a:r>
            <a:r>
              <a:rPr lang="en-US" altLang="en-US" dirty="0">
                <a:solidFill>
                  <a:srgbClr val="000000"/>
                </a:solidFill>
                <a:latin typeface="微软雅黑" panose="020B0503020204020204" pitchFamily="34" charset="-122"/>
                <a:ea typeface="微软雅黑" panose="020B0503020204020204" pitchFamily="34" charset="-122"/>
              </a:rPr>
              <a:t> </a:t>
            </a:r>
          </a:p>
        </p:txBody>
      </p:sp>
      <p:sp>
        <p:nvSpPr>
          <p:cNvPr id="92207" name="Text Box 47"/>
          <p:cNvSpPr txBox="1"/>
          <p:nvPr/>
        </p:nvSpPr>
        <p:spPr>
          <a:xfrm>
            <a:off x="6247376" y="2632721"/>
            <a:ext cx="43434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f(n):</a:t>
            </a:r>
            <a:r>
              <a:rPr lang="en-US" altLang="zh-CN" b="1" dirty="0">
                <a:solidFill>
                  <a:srgbClr val="000000"/>
                </a:solidFill>
                <a:latin typeface="微软雅黑" panose="020B0503020204020204" pitchFamily="34" charset="-122"/>
                <a:ea typeface="微软雅黑" panose="020B0503020204020204" pitchFamily="34" charset="-122"/>
              </a:rPr>
              <a:t>s-n-n</a:t>
            </a:r>
            <a:r>
              <a:rPr lang="en-US" altLang="zh-CN" b="1" baseline="-25000" dirty="0">
                <a:solidFill>
                  <a:srgbClr val="000000"/>
                </a:solidFill>
                <a:latin typeface="微软雅黑" panose="020B0503020204020204" pitchFamily="34" charset="-122"/>
                <a:ea typeface="微软雅黑" panose="020B0503020204020204" pitchFamily="34" charset="-122"/>
              </a:rPr>
              <a:t>g</a:t>
            </a:r>
            <a:r>
              <a:rPr lang="en-US" altLang="en-US" b="1" dirty="0">
                <a:solidFill>
                  <a:srgbClr val="000000"/>
                </a:solidFill>
                <a:latin typeface="微软雅黑" panose="020B0503020204020204" pitchFamily="34" charset="-122"/>
                <a:ea typeface="微软雅黑" panose="020B0503020204020204" pitchFamily="34" charset="-122"/>
              </a:rPr>
              <a:t>的估计最小路径代价</a:t>
            </a:r>
            <a:r>
              <a:rPr lang="en-US" altLang="en-US" dirty="0">
                <a:solidFill>
                  <a:srgbClr val="000000"/>
                </a:solidFill>
                <a:latin typeface="微软雅黑" panose="020B0503020204020204" pitchFamily="34" charset="-122"/>
                <a:ea typeface="微软雅黑" panose="020B0503020204020204" pitchFamily="34" charset="-122"/>
              </a:rPr>
              <a:t> </a:t>
            </a:r>
          </a:p>
        </p:txBody>
      </p:sp>
      <p:graphicFrame>
        <p:nvGraphicFramePr>
          <p:cNvPr id="92208" name="Object 48"/>
          <p:cNvGraphicFramePr>
            <a:graphicFrameLocks noChangeAspect="1"/>
          </p:cNvGraphicFramePr>
          <p:nvPr/>
        </p:nvGraphicFramePr>
        <p:xfrm>
          <a:off x="6323576" y="3318520"/>
          <a:ext cx="381000" cy="304800"/>
        </p:xfrm>
        <a:graphic>
          <a:graphicData uri="http://schemas.openxmlformats.org/presentationml/2006/ole">
            <mc:AlternateContent xmlns:mc="http://schemas.openxmlformats.org/markup-compatibility/2006">
              <mc:Choice xmlns:v="urn:schemas-microsoft-com:vml" Requires="v">
                <p:oleObj r:id="rId38" imgW="127000" imgH="101600" progId="Equation.3">
                  <p:embed/>
                </p:oleObj>
              </mc:Choice>
              <mc:Fallback>
                <p:oleObj r:id="rId38" imgW="127000" imgH="101600" progId="Equation.3">
                  <p:embed/>
                  <p:pic>
                    <p:nvPicPr>
                      <p:cNvPr id="92208" name="Object 48"/>
                      <p:cNvPicPr/>
                      <p:nvPr/>
                    </p:nvPicPr>
                    <p:blipFill>
                      <a:blip r:embed="rId39"/>
                      <a:stretch>
                        <a:fillRect/>
                      </a:stretch>
                    </p:blipFill>
                    <p:spPr>
                      <a:xfrm>
                        <a:off x="6323576" y="3318520"/>
                        <a:ext cx="381000" cy="304800"/>
                      </a:xfrm>
                      <a:prstGeom prst="rect">
                        <a:avLst/>
                      </a:prstGeom>
                      <a:noFill/>
                      <a:ln w="38100">
                        <a:noFill/>
                        <a:miter/>
                      </a:ln>
                    </p:spPr>
                  </p:pic>
                </p:oleObj>
              </mc:Fallback>
            </mc:AlternateContent>
          </a:graphicData>
        </a:graphic>
      </p:graphicFrame>
      <p:graphicFrame>
        <p:nvGraphicFramePr>
          <p:cNvPr id="92209" name="Object 49"/>
          <p:cNvGraphicFramePr>
            <a:graphicFrameLocks noChangeAspect="1"/>
          </p:cNvGraphicFramePr>
          <p:nvPr/>
        </p:nvGraphicFramePr>
        <p:xfrm>
          <a:off x="6247377" y="3851921"/>
          <a:ext cx="420687" cy="420687"/>
        </p:xfrm>
        <a:graphic>
          <a:graphicData uri="http://schemas.openxmlformats.org/presentationml/2006/ole">
            <mc:AlternateContent xmlns:mc="http://schemas.openxmlformats.org/markup-compatibility/2006">
              <mc:Choice xmlns:v="urn:schemas-microsoft-com:vml" Requires="v">
                <p:oleObj r:id="rId40" imgW="139700" imgH="139700" progId="Equation.3">
                  <p:embed/>
                </p:oleObj>
              </mc:Choice>
              <mc:Fallback>
                <p:oleObj r:id="rId40" imgW="139700" imgH="139700" progId="Equation.3">
                  <p:embed/>
                  <p:pic>
                    <p:nvPicPr>
                      <p:cNvPr id="92209" name="Object 49"/>
                      <p:cNvPicPr/>
                      <p:nvPr/>
                    </p:nvPicPr>
                    <p:blipFill>
                      <a:blip r:embed="rId41"/>
                      <a:stretch>
                        <a:fillRect/>
                      </a:stretch>
                    </p:blipFill>
                    <p:spPr>
                      <a:xfrm>
                        <a:off x="6247377" y="3851921"/>
                        <a:ext cx="420687" cy="420687"/>
                      </a:xfrm>
                      <a:prstGeom prst="rect">
                        <a:avLst/>
                      </a:prstGeom>
                      <a:noFill/>
                      <a:ln w="38100">
                        <a:noFill/>
                        <a:miter/>
                      </a:ln>
                    </p:spPr>
                  </p:pic>
                </p:oleObj>
              </mc:Fallback>
            </mc:AlternateContent>
          </a:graphicData>
        </a:graphic>
      </p:graphicFrame>
      <p:grpSp>
        <p:nvGrpSpPr>
          <p:cNvPr id="92210" name="Group 50"/>
          <p:cNvGrpSpPr/>
          <p:nvPr/>
        </p:nvGrpSpPr>
        <p:grpSpPr>
          <a:xfrm rot="14535917" flipH="1">
            <a:off x="4393176" y="5579120"/>
            <a:ext cx="381000" cy="76200"/>
            <a:chOff x="1152" y="2976"/>
            <a:chExt cx="432" cy="48"/>
          </a:xfrm>
        </p:grpSpPr>
        <p:sp>
          <p:nvSpPr>
            <p:cNvPr id="745507" name="Oval 51"/>
            <p:cNvSpPr/>
            <p:nvPr>
              <p:custDataLst>
                <p:tags r:id="rId25"/>
              </p:custDataLst>
            </p:nvPr>
          </p:nvSpPr>
          <p:spPr>
            <a:xfrm>
              <a:off x="1150" y="2976"/>
              <a:ext cx="49" cy="48"/>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253995" name="Oval 52"/>
            <p:cNvSpPr/>
            <p:nvPr>
              <p:custDataLst>
                <p:tags r:id="rId26"/>
              </p:custDataLst>
            </p:nvPr>
          </p:nvSpPr>
          <p:spPr>
            <a:xfrm>
              <a:off x="1345" y="2976"/>
              <a:ext cx="47" cy="48"/>
            </a:xfrm>
            <a:prstGeom prst="ellipse">
              <a:avLst/>
            </a:prstGeom>
            <a:solidFill>
              <a:srgbClr val="FF0000"/>
            </a:solidFill>
            <a:ln w="9525" cap="flat" cmpd="sng">
              <a:solidFill>
                <a:schemeClr val="dk1">
                  <a:lumMod val="65000"/>
                  <a:lumOff val="35000"/>
                </a:schemeClr>
              </a:solidFill>
              <a:prstDash val="solid"/>
              <a:round/>
              <a:headEnd type="none" w="med" len="med"/>
              <a:tailEnd type="none" w="med" len="med"/>
            </a:ln>
          </p:spPr>
          <p:txBody>
            <a:bodyPr wrap="none" anchor="ctr"/>
            <a:lstStyle/>
            <a:p>
              <a:pPr fontAlgn="base">
                <a:spcBef>
                  <a:spcPct val="0"/>
                </a:spcBef>
                <a:spcAft>
                  <a:spcPct val="0"/>
                </a:spcAft>
                <a:defRPr/>
              </a:pPr>
              <a:endParaRPr lang="zh-CN" altLang="en-US" noProof="1">
                <a:solidFill>
                  <a:schemeClr val="dk1"/>
                </a:solidFill>
                <a:latin typeface="微软雅黑" panose="020B0503020204020204" pitchFamily="34" charset="-122"/>
                <a:ea typeface="微软雅黑" panose="020B0503020204020204" pitchFamily="34" charset="-122"/>
              </a:endParaRPr>
            </a:p>
          </p:txBody>
        </p:sp>
        <p:sp>
          <p:nvSpPr>
            <p:cNvPr id="745509" name="Oval 53"/>
            <p:cNvSpPr/>
            <p:nvPr>
              <p:custDataLst>
                <p:tags r:id="rId27"/>
              </p:custDataLst>
            </p:nvPr>
          </p:nvSpPr>
          <p:spPr>
            <a:xfrm>
              <a:off x="1532" y="2976"/>
              <a:ext cx="49" cy="48"/>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1925973" y="1047852"/>
            <a:ext cx="7523213" cy="461665"/>
          </a:xfrm>
          <a:prstGeom prst="rect">
            <a:avLst/>
          </a:prstGeom>
        </p:spPr>
        <p:txBody>
          <a:bodyPr wrap="none">
            <a:spAutoFit/>
          </a:bodyPr>
          <a:lstStyle/>
          <a:p>
            <a:r>
              <a:rPr lang="en-US" altLang="zh-CN" sz="2400" b="1" dirty="0"/>
              <a:t>A</a:t>
            </a:r>
            <a:r>
              <a:rPr lang="zh-CN" altLang="en-US" sz="2400" b="1" dirty="0"/>
              <a:t>算法是基于估价函数的一种加权启发式图搜索算法。</a:t>
            </a:r>
          </a:p>
        </p:txBody>
      </p:sp>
    </p:spTree>
    <p:custDataLst>
      <p:tags r:id="rId1"/>
    </p:custDataLst>
    <p:extLst>
      <p:ext uri="{BB962C8B-B14F-4D97-AF65-F5344CB8AC3E}">
        <p14:creationId xmlns:p14="http://schemas.microsoft.com/office/powerpoint/2010/main" val="356475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7"/>
                                        </p:tgtEl>
                                        <p:attrNameLst>
                                          <p:attrName>style.visibility</p:attrName>
                                        </p:attrNameLst>
                                      </p:cBhvr>
                                      <p:to>
                                        <p:strVal val="visible"/>
                                      </p:to>
                                    </p:set>
                                    <p:anim calcmode="lin" valueType="num">
                                      <p:cBhvr>
                                        <p:cTn id="7" dur="500" fill="hold"/>
                                        <p:tgtEl>
                                          <p:spTgt spid="92187"/>
                                        </p:tgtEl>
                                        <p:attrNameLst>
                                          <p:attrName>ppt_x</p:attrName>
                                        </p:attrNameLst>
                                      </p:cBhvr>
                                      <p:tavLst>
                                        <p:tav tm="0">
                                          <p:val>
                                            <p:strVal val="#ppt_x"/>
                                          </p:val>
                                        </p:tav>
                                        <p:tav tm="100000">
                                          <p:val>
                                            <p:strVal val="#ppt_x"/>
                                          </p:val>
                                        </p:tav>
                                      </p:tavLst>
                                    </p:anim>
                                    <p:anim calcmode="lin" valueType="num">
                                      <p:cBhvr>
                                        <p:cTn id="8" dur="500" fill="hold"/>
                                        <p:tgtEl>
                                          <p:spTgt spid="9218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2191"/>
                                        </p:tgtEl>
                                        <p:attrNameLst>
                                          <p:attrName>style.visibility</p:attrName>
                                        </p:attrNameLst>
                                      </p:cBhvr>
                                      <p:to>
                                        <p:strVal val="visible"/>
                                      </p:to>
                                    </p:set>
                                    <p:anim calcmode="lin" valueType="num">
                                      <p:cBhvr>
                                        <p:cTn id="11" dur="500" fill="hold"/>
                                        <p:tgtEl>
                                          <p:spTgt spid="92191"/>
                                        </p:tgtEl>
                                        <p:attrNameLst>
                                          <p:attrName>ppt_x</p:attrName>
                                        </p:attrNameLst>
                                      </p:cBhvr>
                                      <p:tavLst>
                                        <p:tav tm="0">
                                          <p:val>
                                            <p:strVal val="#ppt_x"/>
                                          </p:val>
                                        </p:tav>
                                        <p:tav tm="100000">
                                          <p:val>
                                            <p:strVal val="#ppt_x"/>
                                          </p:val>
                                        </p:tav>
                                      </p:tavLst>
                                    </p:anim>
                                    <p:anim calcmode="lin" valueType="num">
                                      <p:cBhvr>
                                        <p:cTn id="12" dur="500" fill="hold"/>
                                        <p:tgtEl>
                                          <p:spTgt spid="9219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2201"/>
                                        </p:tgtEl>
                                        <p:attrNameLst>
                                          <p:attrName>style.visibility</p:attrName>
                                        </p:attrNameLst>
                                      </p:cBhvr>
                                      <p:to>
                                        <p:strVal val="visible"/>
                                      </p:to>
                                    </p:set>
                                    <p:anim calcmode="lin" valueType="num">
                                      <p:cBhvr>
                                        <p:cTn id="15" dur="500" fill="hold"/>
                                        <p:tgtEl>
                                          <p:spTgt spid="92201"/>
                                        </p:tgtEl>
                                        <p:attrNameLst>
                                          <p:attrName>ppt_x</p:attrName>
                                        </p:attrNameLst>
                                      </p:cBhvr>
                                      <p:tavLst>
                                        <p:tav tm="0">
                                          <p:val>
                                            <p:strVal val="#ppt_x"/>
                                          </p:val>
                                        </p:tav>
                                        <p:tav tm="100000">
                                          <p:val>
                                            <p:strVal val="#ppt_x"/>
                                          </p:val>
                                        </p:tav>
                                      </p:tavLst>
                                    </p:anim>
                                    <p:anim calcmode="lin" valueType="num">
                                      <p:cBhvr>
                                        <p:cTn id="16" dur="500" fill="hold"/>
                                        <p:tgtEl>
                                          <p:spTgt spid="9220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92207"/>
                                        </p:tgtEl>
                                        <p:attrNameLst>
                                          <p:attrName>style.visibility</p:attrName>
                                        </p:attrNameLst>
                                      </p:cBhvr>
                                      <p:to>
                                        <p:strVal val="visible"/>
                                      </p:to>
                                    </p:set>
                                    <p:animEffect transition="in" filter="strips(downLeft)">
                                      <p:cBhvr>
                                        <p:cTn id="21" dur="500"/>
                                        <p:tgtEl>
                                          <p:spTgt spid="92207"/>
                                        </p:tgtEl>
                                      </p:cBhvr>
                                    </p:animEffect>
                                  </p:childTnLst>
                                </p:cTn>
                              </p:par>
                              <p:par>
                                <p:cTn id="22" presetID="7" presetClass="emph" presetSubtype="2" fill="hold" nodeType="withEffect">
                                  <p:stCondLst>
                                    <p:cond delay="0"/>
                                  </p:stCondLst>
                                  <p:childTnLst>
                                    <p:animClr clrSpc="rgb" dir="cw">
                                      <p:cBhvr>
                                        <p:cTn id="23" dur="500" fill="hold"/>
                                        <p:tgtEl>
                                          <p:spTgt spid="92163"/>
                                        </p:tgtEl>
                                        <p:attrNameLst>
                                          <p:attrName>stroke.color</p:attrName>
                                        </p:attrNameLst>
                                      </p:cBhvr>
                                      <p:to>
                                        <a:schemeClr val="accent2"/>
                                      </p:to>
                                    </p:animClr>
                                    <p:set>
                                      <p:cBhvr>
                                        <p:cTn id="24" dur="500" fill="hold"/>
                                        <p:tgtEl>
                                          <p:spTgt spid="92163"/>
                                        </p:tgtEl>
                                        <p:attrNameLst>
                                          <p:attrName>stroke.on</p:attrName>
                                        </p:attrNameLst>
                                      </p:cBhvr>
                                      <p:to>
                                        <p:strVal val="true"/>
                                      </p:to>
                                    </p:set>
                                  </p:childTnLst>
                                </p:cTn>
                              </p:par>
                              <p:par>
                                <p:cTn id="25" presetID="7" presetClass="emph" presetSubtype="2" fill="hold" nodeType="withEffect">
                                  <p:stCondLst>
                                    <p:cond delay="0"/>
                                  </p:stCondLst>
                                  <p:childTnLst>
                                    <p:animClr clrSpc="rgb" dir="cw">
                                      <p:cBhvr>
                                        <p:cTn id="26" dur="500" fill="hold"/>
                                        <p:tgtEl>
                                          <p:spTgt spid="92167"/>
                                        </p:tgtEl>
                                        <p:attrNameLst>
                                          <p:attrName>stroke.color</p:attrName>
                                        </p:attrNameLst>
                                      </p:cBhvr>
                                      <p:to>
                                        <a:schemeClr val="accent2"/>
                                      </p:to>
                                    </p:animClr>
                                    <p:set>
                                      <p:cBhvr>
                                        <p:cTn id="27" dur="500" fill="hold"/>
                                        <p:tgtEl>
                                          <p:spTgt spid="92167"/>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500" fill="hold"/>
                                        <p:tgtEl>
                                          <p:spTgt spid="92168"/>
                                        </p:tgtEl>
                                        <p:attrNameLst>
                                          <p:attrName>stroke.color</p:attrName>
                                        </p:attrNameLst>
                                      </p:cBhvr>
                                      <p:to>
                                        <a:schemeClr val="accent2"/>
                                      </p:to>
                                    </p:animClr>
                                    <p:set>
                                      <p:cBhvr>
                                        <p:cTn id="30" dur="500" fill="hold"/>
                                        <p:tgtEl>
                                          <p:spTgt spid="92168"/>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500" fill="hold"/>
                                        <p:tgtEl>
                                          <p:spTgt spid="92172"/>
                                        </p:tgtEl>
                                        <p:attrNameLst>
                                          <p:attrName>stroke.color</p:attrName>
                                        </p:attrNameLst>
                                      </p:cBhvr>
                                      <p:to>
                                        <a:schemeClr val="accent2"/>
                                      </p:to>
                                    </p:animClr>
                                    <p:set>
                                      <p:cBhvr>
                                        <p:cTn id="33" dur="500" fill="hold"/>
                                        <p:tgtEl>
                                          <p:spTgt spid="92172"/>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500" fill="hold"/>
                                        <p:tgtEl>
                                          <p:spTgt spid="92173"/>
                                        </p:tgtEl>
                                        <p:attrNameLst>
                                          <p:attrName>stroke.color</p:attrName>
                                        </p:attrNameLst>
                                      </p:cBhvr>
                                      <p:to>
                                        <a:schemeClr val="accent2"/>
                                      </p:to>
                                    </p:animClr>
                                    <p:set>
                                      <p:cBhvr>
                                        <p:cTn id="36" dur="500" fill="hold"/>
                                        <p:tgtEl>
                                          <p:spTgt spid="9217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92174"/>
                                        </p:tgtEl>
                                        <p:attrNameLst>
                                          <p:attrName>stroke.color</p:attrName>
                                        </p:attrNameLst>
                                      </p:cBhvr>
                                      <p:to>
                                        <a:schemeClr val="accent2"/>
                                      </p:to>
                                    </p:animClr>
                                    <p:set>
                                      <p:cBhvr>
                                        <p:cTn id="39" dur="500" fill="hold"/>
                                        <p:tgtEl>
                                          <p:spTgt spid="92174"/>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92175"/>
                                        </p:tgtEl>
                                        <p:attrNameLst>
                                          <p:attrName>stroke.color</p:attrName>
                                        </p:attrNameLst>
                                      </p:cBhvr>
                                      <p:to>
                                        <a:schemeClr val="accent2"/>
                                      </p:to>
                                    </p:animClr>
                                    <p:set>
                                      <p:cBhvr>
                                        <p:cTn id="42" dur="500" fill="hold"/>
                                        <p:tgtEl>
                                          <p:spTgt spid="92175"/>
                                        </p:tgtEl>
                                        <p:attrNameLst>
                                          <p:attrName>stroke.on</p:attrName>
                                        </p:attrNameLst>
                                      </p:cBhvr>
                                      <p:to>
                                        <p:strVal val="true"/>
                                      </p:to>
                                    </p:set>
                                  </p:childTnLst>
                                </p:cTn>
                              </p:par>
                              <p:par>
                                <p:cTn id="43" presetID="7" presetClass="emph" presetSubtype="2" fill="hold" nodeType="withEffect">
                                  <p:stCondLst>
                                    <p:cond delay="0"/>
                                  </p:stCondLst>
                                  <p:childTnLst>
                                    <p:animClr clrSpc="rgb" dir="cw">
                                      <p:cBhvr>
                                        <p:cTn id="44" dur="500" fill="hold"/>
                                        <p:tgtEl>
                                          <p:spTgt spid="92178"/>
                                        </p:tgtEl>
                                        <p:attrNameLst>
                                          <p:attrName>stroke.color</p:attrName>
                                        </p:attrNameLst>
                                      </p:cBhvr>
                                      <p:to>
                                        <a:schemeClr val="accent2"/>
                                      </p:to>
                                    </p:animClr>
                                    <p:set>
                                      <p:cBhvr>
                                        <p:cTn id="45" dur="500" fill="hold"/>
                                        <p:tgtEl>
                                          <p:spTgt spid="92178"/>
                                        </p:tgtEl>
                                        <p:attrNameLst>
                                          <p:attrName>stroke.on</p:attrName>
                                        </p:attrNameLst>
                                      </p:cBhvr>
                                      <p:to>
                                        <p:strVal val="true"/>
                                      </p:to>
                                    </p:set>
                                  </p:childTnLst>
                                </p:cTn>
                              </p:par>
                              <p:par>
                                <p:cTn id="46" presetID="7" presetClass="emph" presetSubtype="2" fill="hold" nodeType="withEffect">
                                  <p:stCondLst>
                                    <p:cond delay="0"/>
                                  </p:stCondLst>
                                  <p:childTnLst>
                                    <p:animClr clrSpc="rgb" dir="cw">
                                      <p:cBhvr>
                                        <p:cTn id="47" dur="500" fill="hold"/>
                                        <p:tgtEl>
                                          <p:spTgt spid="92179"/>
                                        </p:tgtEl>
                                        <p:attrNameLst>
                                          <p:attrName>stroke.color</p:attrName>
                                        </p:attrNameLst>
                                      </p:cBhvr>
                                      <p:to>
                                        <a:schemeClr val="accent2"/>
                                      </p:to>
                                    </p:animClr>
                                    <p:set>
                                      <p:cBhvr>
                                        <p:cTn id="48" dur="500" fill="hold"/>
                                        <p:tgtEl>
                                          <p:spTgt spid="92179"/>
                                        </p:tgtEl>
                                        <p:attrNameLst>
                                          <p:attrName>stroke.on</p:attrName>
                                        </p:attrNameLst>
                                      </p:cBhvr>
                                      <p:to>
                                        <p:strVal val="true"/>
                                      </p:to>
                                    </p:set>
                                  </p:childTnLst>
                                </p:cTn>
                              </p:par>
                              <p:par>
                                <p:cTn id="49" presetID="7" presetClass="emph" presetSubtype="2" fill="hold" nodeType="withEffect">
                                  <p:stCondLst>
                                    <p:cond delay="0"/>
                                  </p:stCondLst>
                                  <p:childTnLst>
                                    <p:animClr clrSpc="rgb" dir="cw">
                                      <p:cBhvr>
                                        <p:cTn id="50" dur="500" fill="hold"/>
                                        <p:tgtEl>
                                          <p:spTgt spid="92191"/>
                                        </p:tgtEl>
                                        <p:attrNameLst>
                                          <p:attrName>stroke.color</p:attrName>
                                        </p:attrNameLst>
                                      </p:cBhvr>
                                      <p:to>
                                        <a:schemeClr val="accent2"/>
                                      </p:to>
                                    </p:animClr>
                                    <p:set>
                                      <p:cBhvr>
                                        <p:cTn id="51" dur="500" fill="hold"/>
                                        <p:tgtEl>
                                          <p:spTgt spid="92191"/>
                                        </p:tgtEl>
                                        <p:attrNameLst>
                                          <p:attrName>stroke.on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92208"/>
                                        </p:tgtEl>
                                        <p:attrNameLst>
                                          <p:attrName>style.visibility</p:attrName>
                                        </p:attrNameLst>
                                      </p:cBhvr>
                                      <p:to>
                                        <p:strVal val="visible"/>
                                      </p:to>
                                    </p:set>
                                    <p:animEffect transition="in" filter="blinds(horizontal)">
                                      <p:cBhvr>
                                        <p:cTn id="56" dur="500"/>
                                        <p:tgtEl>
                                          <p:spTgt spid="92208"/>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92206"/>
                                        </p:tgtEl>
                                        <p:attrNameLst>
                                          <p:attrName>style.visibility</p:attrName>
                                        </p:attrNameLst>
                                      </p:cBhvr>
                                      <p:to>
                                        <p:strVal val="visible"/>
                                      </p:to>
                                    </p:set>
                                    <p:animEffect transition="in" filter="blinds(horizontal)">
                                      <p:cBhvr>
                                        <p:cTn id="59" dur="500"/>
                                        <p:tgtEl>
                                          <p:spTgt spid="92206"/>
                                        </p:tgtEl>
                                      </p:cBhvr>
                                    </p:animEffect>
                                  </p:childTnLst>
                                </p:cTn>
                              </p:par>
                              <p:par>
                                <p:cTn id="60" presetID="7" presetClass="emph" presetSubtype="2" fill="hold" nodeType="withEffect">
                                  <p:stCondLst>
                                    <p:cond delay="0"/>
                                  </p:stCondLst>
                                  <p:childTnLst>
                                    <p:animClr clrSpc="rgb" dir="cw">
                                      <p:cBhvr>
                                        <p:cTn id="61" dur="500" fill="hold"/>
                                        <p:tgtEl>
                                          <p:spTgt spid="92163"/>
                                        </p:tgtEl>
                                        <p:attrNameLst>
                                          <p:attrName>stroke.color</p:attrName>
                                        </p:attrNameLst>
                                      </p:cBhvr>
                                      <p:to>
                                        <a:srgbClr val="0000FF"/>
                                      </p:to>
                                    </p:animClr>
                                    <p:set>
                                      <p:cBhvr>
                                        <p:cTn id="62" dur="500" fill="hold"/>
                                        <p:tgtEl>
                                          <p:spTgt spid="92163"/>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92167"/>
                                        </p:tgtEl>
                                        <p:attrNameLst>
                                          <p:attrName>stroke.color</p:attrName>
                                        </p:attrNameLst>
                                      </p:cBhvr>
                                      <p:to>
                                        <a:srgbClr val="0000FF"/>
                                      </p:to>
                                    </p:animClr>
                                    <p:set>
                                      <p:cBhvr>
                                        <p:cTn id="65" dur="500" fill="hold"/>
                                        <p:tgtEl>
                                          <p:spTgt spid="92167"/>
                                        </p:tgtEl>
                                        <p:attrNameLst>
                                          <p:attrName>stroke.on</p:attrName>
                                        </p:attrNameLst>
                                      </p:cBhvr>
                                      <p:to>
                                        <p:strVal val="true"/>
                                      </p:to>
                                    </p:set>
                                  </p:childTnLst>
                                </p:cTn>
                              </p:par>
                              <p:par>
                                <p:cTn id="66" presetID="7" presetClass="emph" presetSubtype="2" fill="hold" nodeType="withEffect">
                                  <p:stCondLst>
                                    <p:cond delay="0"/>
                                  </p:stCondLst>
                                  <p:childTnLst>
                                    <p:animClr clrSpc="rgb" dir="cw">
                                      <p:cBhvr>
                                        <p:cTn id="67" dur="500" fill="hold"/>
                                        <p:tgtEl>
                                          <p:spTgt spid="92168"/>
                                        </p:tgtEl>
                                        <p:attrNameLst>
                                          <p:attrName>stroke.color</p:attrName>
                                        </p:attrNameLst>
                                      </p:cBhvr>
                                      <p:to>
                                        <a:srgbClr val="0000FF"/>
                                      </p:to>
                                    </p:animClr>
                                    <p:set>
                                      <p:cBhvr>
                                        <p:cTn id="68" dur="500" fill="hold"/>
                                        <p:tgtEl>
                                          <p:spTgt spid="92168"/>
                                        </p:tgtEl>
                                        <p:attrNameLst>
                                          <p:attrName>stroke.on</p:attrName>
                                        </p:attrNameLst>
                                      </p:cBhvr>
                                      <p:to>
                                        <p:strVal val="true"/>
                                      </p:to>
                                    </p:set>
                                  </p:childTnLst>
                                </p:cTn>
                              </p:par>
                              <p:par>
                                <p:cTn id="69" presetID="7" presetClass="emph" presetSubtype="2" fill="hold" nodeType="withEffect">
                                  <p:stCondLst>
                                    <p:cond delay="0"/>
                                  </p:stCondLst>
                                  <p:childTnLst>
                                    <p:animClr clrSpc="rgb" dir="cw">
                                      <p:cBhvr>
                                        <p:cTn id="70" dur="500" fill="hold"/>
                                        <p:tgtEl>
                                          <p:spTgt spid="92172"/>
                                        </p:tgtEl>
                                        <p:attrNameLst>
                                          <p:attrName>stroke.color</p:attrName>
                                        </p:attrNameLst>
                                      </p:cBhvr>
                                      <p:to>
                                        <a:srgbClr val="0000FF"/>
                                      </p:to>
                                    </p:animClr>
                                    <p:set>
                                      <p:cBhvr>
                                        <p:cTn id="71" dur="500" fill="hold"/>
                                        <p:tgtEl>
                                          <p:spTgt spid="92172"/>
                                        </p:tgtEl>
                                        <p:attrNameLst>
                                          <p:attrName>stroke.on</p:attrName>
                                        </p:attrNameLst>
                                      </p:cBhvr>
                                      <p:to>
                                        <p:strVal val="true"/>
                                      </p:to>
                                    </p:set>
                                  </p:childTnLst>
                                </p:cTn>
                              </p:par>
                              <p:par>
                                <p:cTn id="72" presetID="7" presetClass="emph" presetSubtype="2" fill="hold" nodeType="withEffect">
                                  <p:stCondLst>
                                    <p:cond delay="0"/>
                                  </p:stCondLst>
                                  <p:childTnLst>
                                    <p:animClr clrSpc="rgb" dir="cw">
                                      <p:cBhvr>
                                        <p:cTn id="73" dur="500" fill="hold"/>
                                        <p:tgtEl>
                                          <p:spTgt spid="92173"/>
                                        </p:tgtEl>
                                        <p:attrNameLst>
                                          <p:attrName>stroke.color</p:attrName>
                                        </p:attrNameLst>
                                      </p:cBhvr>
                                      <p:to>
                                        <a:srgbClr val="0000FF"/>
                                      </p:to>
                                    </p:animClr>
                                    <p:set>
                                      <p:cBhvr>
                                        <p:cTn id="74" dur="500" fill="hold"/>
                                        <p:tgtEl>
                                          <p:spTgt spid="92173"/>
                                        </p:tgtEl>
                                        <p:attrNameLst>
                                          <p:attrName>stroke.on</p:attrName>
                                        </p:attrNameLst>
                                      </p:cBhvr>
                                      <p:to>
                                        <p:strVal val="true"/>
                                      </p:to>
                                    </p:set>
                                  </p:childTnLst>
                                </p:cTn>
                              </p:par>
                              <p:par>
                                <p:cTn id="75" presetID="7" presetClass="emph" presetSubtype="2" fill="hold" nodeType="withEffect">
                                  <p:stCondLst>
                                    <p:cond delay="0"/>
                                  </p:stCondLst>
                                  <p:childTnLst>
                                    <p:animClr clrSpc="rgb" dir="cw">
                                      <p:cBhvr>
                                        <p:cTn id="76" dur="500" fill="hold"/>
                                        <p:tgtEl>
                                          <p:spTgt spid="92174"/>
                                        </p:tgtEl>
                                        <p:attrNameLst>
                                          <p:attrName>stroke.color</p:attrName>
                                        </p:attrNameLst>
                                      </p:cBhvr>
                                      <p:to>
                                        <a:srgbClr val="0000FF"/>
                                      </p:to>
                                    </p:animClr>
                                    <p:set>
                                      <p:cBhvr>
                                        <p:cTn id="77" dur="500" fill="hold"/>
                                        <p:tgtEl>
                                          <p:spTgt spid="92174"/>
                                        </p:tgtEl>
                                        <p:attrNameLst>
                                          <p:attrName>stroke.on</p:attrName>
                                        </p:attrNameLst>
                                      </p:cBhvr>
                                      <p:to>
                                        <p:strVal val="true"/>
                                      </p:to>
                                    </p:set>
                                  </p:childTnLst>
                                </p:cTn>
                              </p:par>
                              <p:par>
                                <p:cTn id="78" presetID="7" presetClass="emph" presetSubtype="2" fill="hold" nodeType="withEffect">
                                  <p:stCondLst>
                                    <p:cond delay="0"/>
                                  </p:stCondLst>
                                  <p:childTnLst>
                                    <p:animClr clrSpc="rgb" dir="cw">
                                      <p:cBhvr>
                                        <p:cTn id="79" dur="500" fill="hold"/>
                                        <p:tgtEl>
                                          <p:spTgt spid="92175"/>
                                        </p:tgtEl>
                                        <p:attrNameLst>
                                          <p:attrName>stroke.color</p:attrName>
                                        </p:attrNameLst>
                                      </p:cBhvr>
                                      <p:to>
                                        <a:srgbClr val="0000FF"/>
                                      </p:to>
                                    </p:animClr>
                                    <p:set>
                                      <p:cBhvr>
                                        <p:cTn id="80" dur="500" fill="hold"/>
                                        <p:tgtEl>
                                          <p:spTgt spid="92175"/>
                                        </p:tgtEl>
                                        <p:attrNameLst>
                                          <p:attrName>stroke.on</p:attrName>
                                        </p:attrNameLst>
                                      </p:cBhvr>
                                      <p:to>
                                        <p:strVal val="true"/>
                                      </p:to>
                                    </p:set>
                                  </p:childTnLst>
                                </p:cTn>
                              </p:par>
                              <p:par>
                                <p:cTn id="81" presetID="7" presetClass="emph" presetSubtype="2" fill="hold" nodeType="withEffect">
                                  <p:stCondLst>
                                    <p:cond delay="0"/>
                                  </p:stCondLst>
                                  <p:childTnLst>
                                    <p:animClr clrSpc="rgb" dir="cw">
                                      <p:cBhvr>
                                        <p:cTn id="82" dur="500" fill="hold"/>
                                        <p:tgtEl>
                                          <p:spTgt spid="92178"/>
                                        </p:tgtEl>
                                        <p:attrNameLst>
                                          <p:attrName>stroke.color</p:attrName>
                                        </p:attrNameLst>
                                      </p:cBhvr>
                                      <p:to>
                                        <a:srgbClr val="0000FF"/>
                                      </p:to>
                                    </p:animClr>
                                    <p:set>
                                      <p:cBhvr>
                                        <p:cTn id="83" dur="500" fill="hold"/>
                                        <p:tgtEl>
                                          <p:spTgt spid="92178"/>
                                        </p:tgtEl>
                                        <p:attrNameLst>
                                          <p:attrName>stroke.on</p:attrName>
                                        </p:attrNameLst>
                                      </p:cBhvr>
                                      <p:to>
                                        <p:strVal val="true"/>
                                      </p:to>
                                    </p:set>
                                  </p:childTnLst>
                                </p:cTn>
                              </p:par>
                              <p:par>
                                <p:cTn id="84" presetID="7" presetClass="emph" presetSubtype="2" fill="hold" nodeType="withEffect">
                                  <p:stCondLst>
                                    <p:cond delay="0"/>
                                  </p:stCondLst>
                                  <p:childTnLst>
                                    <p:animClr clrSpc="rgb" dir="cw">
                                      <p:cBhvr>
                                        <p:cTn id="85" dur="500" fill="hold"/>
                                        <p:tgtEl>
                                          <p:spTgt spid="92179"/>
                                        </p:tgtEl>
                                        <p:attrNameLst>
                                          <p:attrName>stroke.color</p:attrName>
                                        </p:attrNameLst>
                                      </p:cBhvr>
                                      <p:to>
                                        <a:srgbClr val="0000FF"/>
                                      </p:to>
                                    </p:animClr>
                                    <p:set>
                                      <p:cBhvr>
                                        <p:cTn id="86" dur="500" fill="hold"/>
                                        <p:tgtEl>
                                          <p:spTgt spid="92179"/>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92209"/>
                                        </p:tgtEl>
                                        <p:attrNameLst>
                                          <p:attrName>style.visibility</p:attrName>
                                        </p:attrNameLst>
                                      </p:cBhvr>
                                      <p:to>
                                        <p:strVal val="visible"/>
                                      </p:to>
                                    </p:set>
                                    <p:animEffect transition="in" filter="blinds(horizontal)">
                                      <p:cBhvr>
                                        <p:cTn id="91" dur="500"/>
                                        <p:tgtEl>
                                          <p:spTgt spid="92209"/>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92205"/>
                                        </p:tgtEl>
                                        <p:attrNameLst>
                                          <p:attrName>style.visibility</p:attrName>
                                        </p:attrNameLst>
                                      </p:cBhvr>
                                      <p:to>
                                        <p:strVal val="visible"/>
                                      </p:to>
                                    </p:set>
                                    <p:animEffect transition="in" filter="blinds(horizontal)">
                                      <p:cBhvr>
                                        <p:cTn id="94" dur="500"/>
                                        <p:tgtEl>
                                          <p:spTgt spid="92205"/>
                                        </p:tgtEl>
                                      </p:cBhvr>
                                    </p:animEffect>
                                  </p:childTnLst>
                                </p:cTn>
                              </p:par>
                              <p:par>
                                <p:cTn id="95" presetID="7" presetClass="emph" presetSubtype="2" fill="hold" nodeType="withEffect">
                                  <p:stCondLst>
                                    <p:cond delay="0"/>
                                  </p:stCondLst>
                                  <p:childTnLst>
                                    <p:animClr clrSpc="rgb" dir="cw">
                                      <p:cBhvr>
                                        <p:cTn id="96" dur="500" fill="hold"/>
                                        <p:tgtEl>
                                          <p:spTgt spid="92179"/>
                                        </p:tgtEl>
                                        <p:attrNameLst>
                                          <p:attrName>stroke.color</p:attrName>
                                        </p:attrNameLst>
                                      </p:cBhvr>
                                      <p:to>
                                        <a:srgbClr val="FF0000"/>
                                      </p:to>
                                    </p:animClr>
                                    <p:set>
                                      <p:cBhvr>
                                        <p:cTn id="97" dur="500" fill="hold"/>
                                        <p:tgtEl>
                                          <p:spTgt spid="92179"/>
                                        </p:tgtEl>
                                        <p:attrNameLst>
                                          <p:attrName>stroke.on</p:attrName>
                                        </p:attrNameLst>
                                      </p:cBhvr>
                                      <p:to>
                                        <p:strVal val="true"/>
                                      </p:to>
                                    </p:set>
                                  </p:childTnLst>
                                </p:cTn>
                              </p:par>
                              <p:par>
                                <p:cTn id="98" presetID="7" presetClass="emph" presetSubtype="2" fill="hold" nodeType="withEffect">
                                  <p:stCondLst>
                                    <p:cond delay="0"/>
                                  </p:stCondLst>
                                  <p:childTnLst>
                                    <p:animClr clrSpc="rgb" dir="cw">
                                      <p:cBhvr>
                                        <p:cTn id="99" dur="500" fill="hold"/>
                                        <p:tgtEl>
                                          <p:spTgt spid="92191"/>
                                        </p:tgtEl>
                                        <p:attrNameLst>
                                          <p:attrName>stroke.color</p:attrName>
                                        </p:attrNameLst>
                                      </p:cBhvr>
                                      <p:to>
                                        <a:srgbClr val="FF0000"/>
                                      </p:to>
                                    </p:animClr>
                                    <p:set>
                                      <p:cBhvr>
                                        <p:cTn id="100" dur="500" fill="hold"/>
                                        <p:tgtEl>
                                          <p:spTgt spid="92191"/>
                                        </p:tgtEl>
                                        <p:attrNameLst>
                                          <p:attrName>stroke.on</p:attrName>
                                        </p:attrNameLst>
                                      </p:cBhvr>
                                      <p:to>
                                        <p:strVal val="true"/>
                                      </p:to>
                                    </p:set>
                                  </p:childTnLst>
                                </p:cTn>
                              </p:par>
                            </p:childTnLst>
                          </p:cTn>
                        </p:par>
                        <p:par>
                          <p:cTn id="101" fill="hold">
                            <p:stCondLst>
                              <p:cond delay="500"/>
                            </p:stCondLst>
                            <p:childTnLst>
                              <p:par>
                                <p:cTn id="102" presetID="18" presetClass="entr" presetSubtype="12" fill="hold" nodeType="afterEffect">
                                  <p:stCondLst>
                                    <p:cond delay="0"/>
                                  </p:stCondLst>
                                  <p:childTnLst>
                                    <p:set>
                                      <p:cBhvr>
                                        <p:cTn id="103" dur="1" fill="hold">
                                          <p:stCondLst>
                                            <p:cond delay="0"/>
                                          </p:stCondLst>
                                        </p:cTn>
                                        <p:tgtEl>
                                          <p:spTgt spid="92210"/>
                                        </p:tgtEl>
                                        <p:attrNameLst>
                                          <p:attrName>style.visibility</p:attrName>
                                        </p:attrNameLst>
                                      </p:cBhvr>
                                      <p:to>
                                        <p:strVal val="visible"/>
                                      </p:to>
                                    </p:set>
                                    <p:animEffect transition="in" filter="strips(downLeft)">
                                      <p:cBhvr>
                                        <p:cTn id="104" dur="500"/>
                                        <p:tgtEl>
                                          <p:spTgt spid="9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1" grpId="0" bldLvl="0" animBg="1"/>
      <p:bldP spid="92201" grpId="0" bldLvl="0" animBg="1"/>
      <p:bldP spid="92205" grpId="0" bldLvl="0" animBg="1"/>
      <p:bldP spid="92206" grpId="0" bldLvl="0" animBg="1"/>
      <p:bldP spid="92207" grpId="0" bldLvl="0" animBg="1"/>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6498"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94277" name="标题 1"/>
          <p:cNvSpPr>
            <a:spLocks noGrp="1" noChangeArrowheads="1"/>
          </p:cNvSpPr>
          <p:nvPr>
            <p:ph type="title" idx="4294967295"/>
          </p:nvPr>
        </p:nvSpPr>
        <p:spPr>
          <a:xfrm>
            <a:off x="1524000" y="1"/>
            <a:ext cx="9144000" cy="765175"/>
          </a:xfrm>
          <a:solidFill>
            <a:srgbClr val="386BA2"/>
          </a:solidFill>
        </p:spPr>
        <p:txBody>
          <a:bodyPr vert="horz" wrap="square" lIns="101600" tIns="38100" rIns="76200" bIns="38100" numCol="1" anchor="b" anchorCtr="0" compatLnSpc="1">
            <a:normAutofit/>
          </a:bodyPr>
          <a:lstStyle/>
          <a:p>
            <a:pPr indent="176530" algn="l" fontAlgn="base">
              <a:spcAft>
                <a:spcPct val="0"/>
              </a:spcAft>
              <a:defRPr/>
            </a:pPr>
            <a:r>
              <a:rPr lang="en-US" altLang="zh-CN" sz="3800" spc="200">
                <a:solidFill>
                  <a:srgbClr val="FFFFFF"/>
                </a:solidFill>
                <a:latin typeface="汉仪旗黑-85S" pitchFamily="18" charset="-122"/>
                <a:ea typeface="黑体" panose="02010609060101010101" charset="-122"/>
                <a:sym typeface="宋体" panose="02010600030101010101" pitchFamily="2" charset="-122"/>
              </a:rPr>
              <a:t>5.4.3  启发式搜索—A搜索算法</a:t>
            </a:r>
          </a:p>
        </p:txBody>
      </p:sp>
      <p:sp>
        <p:nvSpPr>
          <p:cNvPr id="93187" name="Rectangle 3"/>
          <p:cNvSpPr>
            <a:spLocks noGrp="1" noChangeArrowheads="1"/>
          </p:cNvSpPr>
          <p:nvPr>
            <p:ph idx="9"/>
            <p:custDataLst>
              <p:tags r:id="rId2"/>
            </p:custDataLst>
          </p:nvPr>
        </p:nvSpPr>
        <p:spPr>
          <a:xfrm>
            <a:off x="2095500" y="1116014"/>
            <a:ext cx="8001000" cy="4094163"/>
          </a:xfrm>
          <a:solidFill>
            <a:srgbClr val="F2F2F2"/>
          </a:solidFill>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Blip>
                <a:blip r:embed="rId6"/>
              </a:buBlip>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估价</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函数f</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(n)=g(n)+h(n) 】</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搜索图G中的节点</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f(n)- </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G中从s经n到ng，估计的最小路径代价</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g(n)- </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G中从s到n，目前实际的路径代价</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h(n)-</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从n到ng，估计的最小路径代价</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marL="1304925" lvl="2" indent="-395605" fontAlgn="base">
              <a:lnSpc>
                <a:spcPct val="130000"/>
              </a:lnSpc>
              <a:spcAft>
                <a:spcPct val="0"/>
              </a:spcAft>
              <a:buClr>
                <a:schemeClr val="accent2"/>
              </a:buClr>
              <a:buSzTx/>
              <a:buFont typeface="Wingdings" panose="05000000000000000000" pitchFamily="2" charset="2"/>
              <a:buChar char="o"/>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h(n)值-</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依赖于启发式知识加以计算</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1304925" lvl="2" indent="-395605" fontAlgn="base">
              <a:lnSpc>
                <a:spcPct val="130000"/>
              </a:lnSpc>
              <a:spcAft>
                <a:spcPct val="0"/>
              </a:spcAft>
              <a:buClr>
                <a:schemeClr val="accent2"/>
              </a:buClr>
              <a:buSzTx/>
              <a:buFont typeface="Wingdings" panose="05000000000000000000" pitchFamily="2" charset="2"/>
              <a:buChar char="o"/>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h(n)</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称为启发式函数</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spTree>
    <p:custDataLst>
      <p:tags r:id="rId1"/>
    </p:custDataLst>
    <p:extLst>
      <p:ext uri="{BB962C8B-B14F-4D97-AF65-F5344CB8AC3E}">
        <p14:creationId xmlns:p14="http://schemas.microsoft.com/office/powerpoint/2010/main" val="305345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3187">
                                            <p:txEl>
                                              <p:charRg st="113" end="133"/>
                                            </p:txEl>
                                          </p:spTgt>
                                        </p:tgtEl>
                                        <p:attrNameLst>
                                          <p:attrName>style.visibility</p:attrName>
                                        </p:attrNameLst>
                                      </p:cBhvr>
                                      <p:to>
                                        <p:strVal val="visible"/>
                                      </p:to>
                                    </p:set>
                                    <p:animEffect transition="in" filter="strips(downRight)">
                                      <p:cBhvr>
                                        <p:cTn id="7" dur="500"/>
                                        <p:tgtEl>
                                          <p:spTgt spid="93187">
                                            <p:txEl>
                                              <p:charRg st="113" end="13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3187">
                                            <p:txEl>
                                              <p:charRg st="133" end="141"/>
                                            </p:txEl>
                                          </p:spTgt>
                                        </p:tgtEl>
                                        <p:attrNameLst>
                                          <p:attrName>style.visibility</p:attrName>
                                        </p:attrNameLst>
                                      </p:cBhvr>
                                      <p:to>
                                        <p:strVal val="visible"/>
                                      </p:to>
                                    </p:set>
                                    <p:animEffect transition="in" filter="strips(downRight)">
                                      <p:cBhvr>
                                        <p:cTn id="12" dur="500"/>
                                        <p:tgtEl>
                                          <p:spTgt spid="93187">
                                            <p:txEl>
                                              <p:charRg st="133" end="14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22"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95301" name="标题 1"/>
          <p:cNvSpPr>
            <a:spLocks noGrp="1" noChangeArrowheads="1"/>
          </p:cNvSpPr>
          <p:nvPr>
            <p:ph type="title" idx="4294967295"/>
          </p:nvPr>
        </p:nvSpPr>
        <p:spPr>
          <a:xfrm>
            <a:off x="1524000" y="1"/>
            <a:ext cx="9144000" cy="765175"/>
          </a:xfrm>
          <a:solidFill>
            <a:srgbClr val="386BA2"/>
          </a:solidFill>
        </p:spPr>
        <p:txBody>
          <a:bodyPr vert="horz" wrap="square" lIns="101600" tIns="38100" rIns="76200" bIns="38100" numCol="1" anchor="b" anchorCtr="0" compatLnSpc="1">
            <a:normAutofit/>
          </a:bodyPr>
          <a:lstStyle/>
          <a:p>
            <a:pPr indent="176530" algn="l" fontAlgn="base">
              <a:spcAft>
                <a:spcPct val="0"/>
              </a:spcAft>
              <a:defRPr/>
            </a:pPr>
            <a:r>
              <a:rPr lang="en-US" altLang="zh-CN" sz="3800" spc="200">
                <a:solidFill>
                  <a:srgbClr val="FFFFFF"/>
                </a:solidFill>
                <a:latin typeface="汉仪旗黑-85S" pitchFamily="18" charset="-122"/>
                <a:ea typeface="黑体" panose="02010609060101010101" charset="-122"/>
                <a:sym typeface="宋体" panose="02010600030101010101" pitchFamily="2" charset="-122"/>
              </a:rPr>
              <a:t>5.4.3  启发式搜索—A搜索算法</a:t>
            </a:r>
          </a:p>
        </p:txBody>
      </p:sp>
      <p:sp>
        <p:nvSpPr>
          <p:cNvPr id="256002" name="文本框 3"/>
          <p:cNvSpPr txBox="1"/>
          <p:nvPr>
            <p:custDataLst>
              <p:tags r:id="rId2"/>
            </p:custDataLst>
          </p:nvPr>
        </p:nvSpPr>
        <p:spPr>
          <a:xfrm>
            <a:off x="2016126" y="831851"/>
            <a:ext cx="1016625" cy="461665"/>
          </a:xfrm>
          <a:prstGeom prst="rect">
            <a:avLst/>
          </a:prstGeom>
          <a:solidFill>
            <a:schemeClr val="lt1">
              <a:lumMod val="95000"/>
            </a:schemeClr>
          </a:solidFill>
          <a:ln w="9525">
            <a:noFill/>
          </a:ln>
        </p:spPr>
        <p:txBody>
          <a:bodyPr wrap="none">
            <a:spAutoFit/>
          </a:bodyPr>
          <a:lstStyle/>
          <a:p>
            <a:pPr>
              <a:defRPr/>
            </a:pPr>
            <a:r>
              <a:rPr lang="en-US" altLang="zh-CN"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算法</a:t>
            </a:r>
          </a:p>
        </p:txBody>
      </p:sp>
      <p:sp>
        <p:nvSpPr>
          <p:cNvPr id="695303" name="Rectangle 3"/>
          <p:cNvSpPr>
            <a:spLocks noGrp="1" noChangeArrowheads="1"/>
          </p:cNvSpPr>
          <p:nvPr>
            <p:ph idx="9"/>
            <p:custDataLst>
              <p:tags r:id="rId3"/>
            </p:custDataLst>
          </p:nvPr>
        </p:nvSpPr>
        <p:spPr>
          <a:xfrm>
            <a:off x="1774825" y="1363664"/>
            <a:ext cx="8642350" cy="3813175"/>
          </a:xfrm>
          <a:solidFill>
            <a:srgbClr val="F2F2F2"/>
          </a:solidFill>
        </p:spPr>
        <p:txBody>
          <a:bodyPr wrap="square" lIns="91440" tIns="45720" rIns="91440" bIns="45720" numCol="1" anchor="t" anchorCtr="0" compatLnSpc="1"/>
          <a:lstStyle/>
          <a:p>
            <a:pPr marL="469900" indent="-469900" fontAlgn="base">
              <a:lnSpc>
                <a:spcPct val="90000"/>
              </a:lnSpc>
              <a:spcBef>
                <a:spcPct val="40000"/>
              </a:spcBef>
              <a:spcAft>
                <a:spcPct val="0"/>
              </a:spcAft>
              <a:buClr>
                <a:schemeClr val="accent2"/>
              </a:buClr>
              <a:buSzTx/>
              <a:buBlip>
                <a:blip r:embed="rId7"/>
              </a:buBlip>
              <a:defRPr/>
            </a:pP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A算法的设计与一般图搜索相同，划分为二个阶段</a:t>
            </a: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1、初始化 </a:t>
            </a:r>
          </a:p>
          <a:p>
            <a:pPr marL="1304925" lvl="2" indent="-395605" fontAlgn="base">
              <a:lnSpc>
                <a:spcPct val="90000"/>
              </a:lnSpc>
              <a:spcAft>
                <a:spcPct val="0"/>
              </a:spcAft>
              <a:buClr>
                <a:schemeClr val="accent2"/>
              </a:buClr>
              <a:buSzTx/>
              <a:buFont typeface="Wingdings" panose="05000000000000000000" pitchFamily="2" charset="2"/>
              <a:buChar char="o"/>
              <a:defRPr/>
            </a:pPr>
            <a:r>
              <a:rPr lang="zh-CN" altLang="en-US" sz="21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建立只包含初始状态节点s的搜索图G:={s}</a:t>
            </a:r>
          </a:p>
          <a:p>
            <a:pPr marL="1304925" lvl="2" indent="-395605" fontAlgn="base">
              <a:lnSpc>
                <a:spcPct val="90000"/>
              </a:lnSpc>
              <a:spcAft>
                <a:spcPct val="0"/>
              </a:spcAft>
              <a:buClr>
                <a:schemeClr val="accent2"/>
              </a:buClr>
              <a:buSzTx/>
              <a:buFont typeface="Wingdings" panose="05000000000000000000" pitchFamily="2" charset="2"/>
              <a:buChar char="o"/>
              <a:defRPr/>
            </a:pPr>
            <a:r>
              <a:rPr lang="zh-CN" altLang="en-US" sz="21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OPEN:={s}</a:t>
            </a:r>
          </a:p>
          <a:p>
            <a:pPr marL="1304925" lvl="2" indent="-395605" fontAlgn="base">
              <a:lnSpc>
                <a:spcPct val="90000"/>
              </a:lnSpc>
              <a:spcAft>
                <a:spcPct val="0"/>
              </a:spcAft>
              <a:buClr>
                <a:schemeClr val="accent2"/>
              </a:buClr>
              <a:buSzTx/>
              <a:buFont typeface="Wingdings" panose="05000000000000000000" pitchFamily="2" charset="2"/>
              <a:buChar char="o"/>
              <a:defRPr/>
            </a:pPr>
            <a:r>
              <a:rPr lang="zh-CN" altLang="en-US" sz="21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CLOSE:={} </a:t>
            </a: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2、搜索循环</a:t>
            </a:r>
          </a:p>
          <a:p>
            <a:pPr marL="1304925" lvl="2" indent="-395605" fontAlgn="base">
              <a:lnSpc>
                <a:spcPct val="90000"/>
              </a:lnSpc>
              <a:spcAft>
                <a:spcPct val="0"/>
              </a:spcAft>
              <a:buClr>
                <a:schemeClr val="accent2"/>
              </a:buClr>
              <a:buSzTx/>
              <a:buFont typeface="Wingdings" panose="05000000000000000000" pitchFamily="2" charset="2"/>
              <a:buChar char="o"/>
              <a:defRPr/>
            </a:pPr>
            <a:r>
              <a:rPr lang="zh-CN" altLang="en-US" sz="21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MOVE-FIRST(OPEN)-取出OPEN表首的节点n</a:t>
            </a:r>
            <a:endParaRPr lang="en-US" altLang="zh-CN" sz="21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09320" lvl="2" indent="0" fontAlgn="base">
              <a:lnSpc>
                <a:spcPct val="90000"/>
              </a:lnSpc>
              <a:spcAft>
                <a:spcPct val="0"/>
              </a:spcAft>
              <a:buClr>
                <a:schemeClr val="accent2"/>
              </a:buClr>
              <a:buSzTx/>
              <a:buNone/>
              <a:defRPr/>
            </a:pPr>
            <a:r>
              <a:rPr lang="zh-CN" altLang="en-US" sz="21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marL="469900" indent="-469900" fontAlgn="base">
              <a:lnSpc>
                <a:spcPct val="90000"/>
              </a:lnSpc>
              <a:spcBef>
                <a:spcPct val="40000"/>
              </a:spcBef>
              <a:spcAft>
                <a:spcPct val="0"/>
              </a:spcAft>
              <a:buClr>
                <a:schemeClr val="accent2"/>
              </a:buClr>
              <a:buSzTx/>
              <a:buBlip>
                <a:blip r:embed="rId7"/>
              </a:buBlip>
              <a:defRPr/>
            </a:pPr>
            <a:r>
              <a:rPr lang="zh-CN" altLang="en-US" sz="2200" spc="15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需要注意的是</a:t>
            </a:r>
            <a:r>
              <a:rPr lang="zh-CN" altLang="en-US"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扩展出n的子节点</a:t>
            </a:r>
            <a:r>
              <a:rPr lang="zh-CN" altLang="en-US"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2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插入搜索图G和OPEN表</a:t>
            </a:r>
            <a:r>
              <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marL="908050" lvl="1" indent="-436880" fontAlgn="base">
              <a:lnSpc>
                <a:spcPct val="150000"/>
              </a:lnSpc>
              <a:spcAft>
                <a:spcPct val="0"/>
              </a:spcAft>
              <a:buSzTx/>
              <a:buFont typeface="Wingdings" panose="05000000000000000000" pitchFamily="2" charset="2"/>
              <a:buChar char="n"/>
              <a:tabLst>
                <a:tab pos="1206500" algn="l"/>
              </a:tabLst>
              <a:defRPr/>
            </a:pPr>
            <a:r>
              <a:rPr lang="en-US" altLang="zh-CN"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对每个子节点ni,计算f</a:t>
            </a:r>
            <a:r>
              <a:rPr lang="en-US" altLang="zh-CN"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n,ni</a:t>
            </a:r>
            <a:r>
              <a:rPr lang="en-US" altLang="zh-CN"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)=g(</a:t>
            </a:r>
            <a:r>
              <a:rPr lang="en-US" altLang="zh-CN"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n,ni</a:t>
            </a:r>
            <a:r>
              <a:rPr lang="en-US" altLang="zh-CN"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)+h(</a:t>
            </a:r>
            <a:r>
              <a:rPr lang="en-US" altLang="zh-CN"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ni</a:t>
            </a:r>
            <a:r>
              <a:rPr lang="en-US" altLang="zh-CN"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469900" indent="-469900" fontAlgn="base">
              <a:lnSpc>
                <a:spcPct val="90000"/>
              </a:lnSpc>
              <a:spcBef>
                <a:spcPct val="40000"/>
              </a:spcBef>
              <a:spcAft>
                <a:spcPct val="0"/>
              </a:spcAft>
              <a:buClr>
                <a:schemeClr val="accent2"/>
              </a:buClr>
              <a:buSzTx/>
              <a:buFont typeface="Wingdings" panose="05000000000000000000" pitchFamily="2" charset="2"/>
              <a:buChar char="•"/>
              <a:defRPr/>
            </a:pPr>
            <a:endParaRPr lang="en-US" altLang="zh-CN" sz="22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36199756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8546"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696325" name="标题 1"/>
          <p:cNvSpPr>
            <a:spLocks noGrp="1" noChangeArrowheads="1"/>
          </p:cNvSpPr>
          <p:nvPr>
            <p:ph type="title" idx="4294967295"/>
          </p:nvPr>
        </p:nvSpPr>
        <p:spPr>
          <a:xfrm>
            <a:off x="1524000" y="1"/>
            <a:ext cx="9144000" cy="765175"/>
          </a:xfrm>
          <a:solidFill>
            <a:srgbClr val="386BA2"/>
          </a:solidFill>
        </p:spPr>
        <p:txBody>
          <a:bodyPr vert="horz" wrap="square" lIns="101600" tIns="38100" rIns="76200" bIns="38100" numCol="1" anchor="b" anchorCtr="0" compatLnSpc="1">
            <a:normAutofit/>
          </a:bodyPr>
          <a:lstStyle/>
          <a:p>
            <a:pPr indent="176530" algn="l" fontAlgn="base">
              <a:spcAft>
                <a:spcPct val="0"/>
              </a:spcAft>
              <a:defRPr/>
            </a:pPr>
            <a:r>
              <a:rPr lang="en-US" altLang="zh-CN" sz="3800" spc="200" dirty="0">
                <a:solidFill>
                  <a:srgbClr val="FFFFFF"/>
                </a:solidFill>
                <a:latin typeface="汉仪旗黑-85S" pitchFamily="18" charset="-122"/>
                <a:ea typeface="黑体" panose="02010609060101010101" charset="-122"/>
                <a:sym typeface="宋体" panose="02010600030101010101" pitchFamily="2" charset="-122"/>
              </a:rPr>
              <a:t>5.4.3  </a:t>
            </a:r>
            <a:r>
              <a:rPr lang="en-US" altLang="zh-CN" sz="3800" spc="200" dirty="0" err="1">
                <a:solidFill>
                  <a:srgbClr val="FFFFFF"/>
                </a:solidFill>
                <a:latin typeface="汉仪旗黑-85S" pitchFamily="18" charset="-122"/>
                <a:ea typeface="黑体" panose="02010609060101010101" charset="-122"/>
                <a:sym typeface="宋体" panose="02010600030101010101" pitchFamily="2" charset="-122"/>
              </a:rPr>
              <a:t>启发式搜索</a:t>
            </a:r>
            <a:r>
              <a:rPr lang="en-US" altLang="zh-CN" sz="3800" spc="200" dirty="0">
                <a:solidFill>
                  <a:srgbClr val="FFFFFF"/>
                </a:solidFill>
                <a:latin typeface="汉仪旗黑-85S" pitchFamily="18" charset="-122"/>
                <a:ea typeface="黑体" panose="02010609060101010101" charset="-122"/>
                <a:sym typeface="宋体" panose="02010600030101010101" pitchFamily="2" charset="-122"/>
              </a:rPr>
              <a:t>—</a:t>
            </a:r>
            <a:r>
              <a:rPr lang="en-US" altLang="zh-CN" sz="3800" spc="200" dirty="0" err="1">
                <a:solidFill>
                  <a:srgbClr val="FFFFFF"/>
                </a:solidFill>
                <a:latin typeface="汉仪旗黑-85S" pitchFamily="18" charset="-122"/>
                <a:ea typeface="黑体" panose="02010609060101010101" charset="-122"/>
                <a:sym typeface="宋体" panose="02010600030101010101" pitchFamily="2" charset="-122"/>
              </a:rPr>
              <a:t>A搜索算法</a:t>
            </a:r>
            <a:endParaRPr lang="en-US" altLang="zh-CN" sz="3800" spc="200" dirty="0">
              <a:solidFill>
                <a:srgbClr val="FFFFFF"/>
              </a:solidFill>
              <a:latin typeface="汉仪旗黑-85S" pitchFamily="18" charset="-122"/>
              <a:ea typeface="黑体" panose="02010609060101010101" charset="-122"/>
              <a:sym typeface="宋体" panose="02010600030101010101" pitchFamily="2" charset="-122"/>
            </a:endParaRPr>
          </a:p>
        </p:txBody>
      </p:sp>
      <p:sp>
        <p:nvSpPr>
          <p:cNvPr id="257026" name="文本框 3"/>
          <p:cNvSpPr txBox="1"/>
          <p:nvPr>
            <p:custDataLst>
              <p:tags r:id="rId2"/>
            </p:custDataLst>
          </p:nvPr>
        </p:nvSpPr>
        <p:spPr>
          <a:xfrm>
            <a:off x="1984375" y="908051"/>
            <a:ext cx="8223250" cy="4708525"/>
          </a:xfrm>
          <a:prstGeom prst="rect">
            <a:avLst/>
          </a:prstGeom>
          <a:solidFill>
            <a:schemeClr val="lt1">
              <a:lumMod val="95000"/>
            </a:schemeClr>
          </a:solidFill>
          <a:ln w="9525">
            <a:noFill/>
          </a:ln>
        </p:spPr>
        <p:txBody>
          <a:bodyPr>
            <a:spAutoFit/>
          </a:bodyPr>
          <a:lstStyle/>
          <a:p>
            <a:pPr>
              <a:lnSpc>
                <a:spcPct val="150000"/>
              </a:lnSpc>
              <a:defRPr/>
            </a:pPr>
            <a:r>
              <a:rPr lang="zh-CN" altLang="en-US" sz="2000" b="1"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适当的标记和修改指针</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（子节点</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父节点</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endPar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150000"/>
              </a:lnSpc>
              <a:spcBef>
                <a:spcPct val="0"/>
              </a:spcBef>
              <a:spcAft>
                <a:spcPct val="0"/>
              </a:spcAft>
              <a:defRPr/>
            </a:pP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(i)</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全新节点：</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f(ni)=f(n,ni)</a:t>
            </a:r>
            <a:endPar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150000"/>
              </a:lnSpc>
              <a:spcBef>
                <a:spcPct val="0"/>
              </a:spcBef>
              <a:spcAft>
                <a:spcPct val="0"/>
              </a:spcAft>
              <a:defRPr/>
            </a:pP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(ii)</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已出现在</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OPEN</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表中的节点</a:t>
            </a:r>
            <a:endPar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150000"/>
              </a:lnSpc>
              <a:spcBef>
                <a:spcPct val="0"/>
              </a:spcBef>
              <a:spcAft>
                <a:spcPct val="0"/>
              </a:spcAft>
              <a:defRPr/>
            </a:pP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(iii)</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已出现的</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CLOSE</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表中的节点</a:t>
            </a:r>
            <a:endPar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lvl="2" fontAlgn="base">
              <a:lnSpc>
                <a:spcPct val="150000"/>
              </a:lnSpc>
              <a:spcBef>
                <a:spcPct val="0"/>
              </a:spcBef>
              <a:spcAft>
                <a:spcPct val="0"/>
              </a:spcAft>
              <a:defRPr/>
            </a:pP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IF f(ni)&gt;f(n,ni) THEN</a:t>
            </a:r>
            <a:endPar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lvl="2" fontAlgn="base">
              <a:lnSpc>
                <a:spcPct val="150000"/>
              </a:lnSpc>
              <a:spcBef>
                <a:spcPct val="0"/>
              </a:spcBef>
              <a:spcAft>
                <a:spcPct val="0"/>
              </a:spcAft>
              <a:defRPr/>
            </a:pP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    </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修改指针指向新父结点</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n</a:t>
            </a:r>
            <a:endPar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lvl="2" fontAlgn="base">
              <a:lnSpc>
                <a:spcPct val="150000"/>
              </a:lnSpc>
              <a:spcBef>
                <a:spcPct val="0"/>
              </a:spcBef>
              <a:spcAft>
                <a:spcPct val="0"/>
              </a:spcAft>
              <a:defRPr/>
            </a:pP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   </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　</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f(ni)=f(n,ni)</a:t>
            </a:r>
            <a:endPar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a:pPr>
            <a:r>
              <a:rPr lang="zh-CN" altLang="en-US" sz="2000" b="1"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排序</a:t>
            </a:r>
            <a:r>
              <a:rPr lang="en-US" altLang="zh-CN" sz="2000" b="1"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OPEN</a:t>
            </a:r>
            <a:r>
              <a:rPr lang="zh-CN" altLang="en-US" sz="2000" b="1"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表</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f(n)</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值从小到大排序）</a:t>
            </a:r>
            <a:endPar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150000"/>
              </a:lnSpc>
              <a:spcBef>
                <a:spcPct val="0"/>
              </a:spcBef>
              <a:spcAft>
                <a:spcPct val="0"/>
              </a:spcAft>
              <a:defRPr/>
            </a:pP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通过循环地执行该算法，搜索图会因不断有新节点加入而逐步长大，直到搜索到目标节点。</a:t>
            </a:r>
          </a:p>
        </p:txBody>
      </p:sp>
    </p:spTree>
    <p:custDataLst>
      <p:tags r:id="rId1"/>
    </p:custDataLst>
    <p:extLst>
      <p:ext uri="{BB962C8B-B14F-4D97-AF65-F5344CB8AC3E}">
        <p14:creationId xmlns:p14="http://schemas.microsoft.com/office/powerpoint/2010/main" val="901453005"/>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5906" name="组合 7"/>
          <p:cNvGrpSpPr/>
          <p:nvPr/>
        </p:nvGrpSpPr>
        <p:grpSpPr>
          <a:xfrm>
            <a:off x="4525964" y="6045200"/>
            <a:ext cx="6142037" cy="812800"/>
            <a:chOff x="4001597" y="5613400"/>
            <a:chExt cx="8190403" cy="1244600"/>
          </a:xfrm>
        </p:grpSpPr>
        <p:sp>
          <p:nvSpPr>
            <p:cNvPr id="9" name="任意多边形: 形状 8"/>
            <p:cNvSpPr/>
            <p:nvPr>
              <p:custDataLst>
                <p:tags r:id="rId3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a typeface="微软雅黑"/>
              </a:endParaRPr>
            </a:p>
          </p:txBody>
        </p:sp>
        <p:sp>
          <p:nvSpPr>
            <p:cNvPr id="10" name="等腰三角形 9"/>
            <p:cNvSpPr/>
            <p:nvPr>
              <p:custDataLst>
                <p:tags r:id="rId3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a typeface="微软雅黑"/>
              </a:endParaRPr>
            </a:p>
          </p:txBody>
        </p:sp>
      </p:grpSp>
      <p:sp>
        <p:nvSpPr>
          <p:cNvPr id="635907"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eaLnBrk="1" hangingPunct="1">
              <a:defRPr/>
            </a:pPr>
            <a:fld id="{5829A668-8A88-46B6-BE4F-080B266A9CC0}" type="slidenum">
              <a:rPr lang="zh-CN" altLang="en-US" smtClean="0"/>
              <a:pPr>
                <a:defRPr/>
              </a:pPr>
              <a:t>498</a:t>
            </a:fld>
            <a:endParaRPr lang="en-US" altLang="zh-CN" sz="1400" noProof="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5908" name="Oval 3"/>
          <p:cNvSpPr/>
          <p:nvPr>
            <p:custDataLst>
              <p:tags r:id="rId3"/>
            </p:custDataLst>
          </p:nvPr>
        </p:nvSpPr>
        <p:spPr>
          <a:xfrm>
            <a:off x="3514725" y="7572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FFFF"/>
                </a:solidFill>
                <a:latin typeface="微软雅黑" panose="020B0503020204020204" pitchFamily="34" charset="-122"/>
                <a:ea typeface="微软雅黑" panose="020B0503020204020204" pitchFamily="34" charset="-122"/>
              </a:rPr>
              <a:t>S</a:t>
            </a:r>
          </a:p>
        </p:txBody>
      </p:sp>
      <p:sp>
        <p:nvSpPr>
          <p:cNvPr id="635909" name="Oval 4"/>
          <p:cNvSpPr/>
          <p:nvPr>
            <p:custDataLst>
              <p:tags r:id="rId4"/>
            </p:custDataLst>
          </p:nvPr>
        </p:nvSpPr>
        <p:spPr>
          <a:xfrm>
            <a:off x="1762125" y="22812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635910" name="AutoShape 5"/>
          <p:cNvCxnSpPr>
            <a:stCxn id="635908" idx="3"/>
            <a:endCxn id="635912" idx="7"/>
          </p:cNvCxnSpPr>
          <p:nvPr>
            <p:custDataLst>
              <p:tags r:id="rId5"/>
            </p:custDataLst>
          </p:nvPr>
        </p:nvCxnSpPr>
        <p:spPr>
          <a:xfrm flipH="1">
            <a:off x="3000376" y="1081088"/>
            <a:ext cx="569913" cy="417512"/>
          </a:xfrm>
          <a:prstGeom prst="straightConnector1">
            <a:avLst/>
          </a:prstGeom>
          <a:ln w="50800" cap="flat" cmpd="sng">
            <a:solidFill>
              <a:schemeClr val="tx1"/>
            </a:solidFill>
            <a:prstDash val="solid"/>
            <a:headEnd type="none" w="med" len="med"/>
            <a:tailEnd type="none" w="med" len="med"/>
          </a:ln>
        </p:spPr>
      </p:cxnSp>
      <p:grpSp>
        <p:nvGrpSpPr>
          <p:cNvPr id="635911" name="Group 6"/>
          <p:cNvGrpSpPr/>
          <p:nvPr/>
        </p:nvGrpSpPr>
        <p:grpSpPr>
          <a:xfrm rot="-2639695">
            <a:off x="2066925" y="2052638"/>
            <a:ext cx="685800" cy="76200"/>
            <a:chOff x="1152" y="2976"/>
            <a:chExt cx="432" cy="48"/>
          </a:xfrm>
        </p:grpSpPr>
        <p:sp>
          <p:nvSpPr>
            <p:cNvPr id="635946" name="Oval 7"/>
            <p:cNvSpPr/>
            <p:nvPr>
              <p:custDataLst>
                <p:tags r:id="rId29"/>
              </p:custDataLst>
            </p:nvPr>
          </p:nvSpPr>
          <p:spPr>
            <a:xfrm>
              <a:off x="1152" y="2975"/>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35947" name="Oval 8"/>
            <p:cNvSpPr/>
            <p:nvPr>
              <p:custDataLst>
                <p:tags r:id="rId30"/>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35948" name="Oval 9"/>
            <p:cNvSpPr/>
            <p:nvPr>
              <p:custDataLst>
                <p:tags r:id="rId31"/>
              </p:custDataLst>
            </p:nvPr>
          </p:nvSpPr>
          <p:spPr>
            <a:xfrm>
              <a:off x="1536" y="2975"/>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635912" name="Oval 10"/>
          <p:cNvSpPr/>
          <p:nvPr>
            <p:custDataLst>
              <p:tags r:id="rId6"/>
            </p:custDataLst>
          </p:nvPr>
        </p:nvSpPr>
        <p:spPr>
          <a:xfrm>
            <a:off x="2676525" y="14430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35913" name="Oval 11"/>
          <p:cNvSpPr/>
          <p:nvPr>
            <p:custDataLst>
              <p:tags r:id="rId7"/>
            </p:custDataLst>
          </p:nvPr>
        </p:nvSpPr>
        <p:spPr>
          <a:xfrm>
            <a:off x="4276725" y="14430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635914" name="AutoShape 12"/>
          <p:cNvCxnSpPr>
            <a:stCxn id="635908" idx="5"/>
            <a:endCxn id="635913" idx="1"/>
          </p:cNvCxnSpPr>
          <p:nvPr>
            <p:custDataLst>
              <p:tags r:id="rId8"/>
            </p:custDataLst>
          </p:nvPr>
        </p:nvCxnSpPr>
        <p:spPr>
          <a:xfrm>
            <a:off x="3767139" y="1081088"/>
            <a:ext cx="492125" cy="417512"/>
          </a:xfrm>
          <a:prstGeom prst="straightConnector1">
            <a:avLst/>
          </a:prstGeom>
          <a:ln w="50800" cap="flat" cmpd="sng">
            <a:solidFill>
              <a:schemeClr val="tx1"/>
            </a:solidFill>
            <a:prstDash val="solid"/>
            <a:headEnd type="none" w="med" len="med"/>
            <a:tailEnd type="none" w="med" len="med"/>
          </a:ln>
        </p:spPr>
      </p:cxnSp>
      <p:sp>
        <p:nvSpPr>
          <p:cNvPr id="77837" name="Oval 13"/>
          <p:cNvSpPr/>
          <p:nvPr>
            <p:custDataLst>
              <p:tags r:id="rId9"/>
            </p:custDataLst>
          </p:nvPr>
        </p:nvSpPr>
        <p:spPr>
          <a:xfrm>
            <a:off x="3514725" y="1976438"/>
            <a:ext cx="381000" cy="381000"/>
          </a:xfrm>
          <a:prstGeom prst="ellipse">
            <a:avLst/>
          </a:prstGeom>
          <a:noFill/>
          <a:ln w="25400"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n4</a:t>
            </a:r>
          </a:p>
        </p:txBody>
      </p:sp>
      <p:sp>
        <p:nvSpPr>
          <p:cNvPr id="635916" name="Oval 14"/>
          <p:cNvSpPr/>
          <p:nvPr>
            <p:custDataLst>
              <p:tags r:id="rId10"/>
            </p:custDataLst>
          </p:nvPr>
        </p:nvSpPr>
        <p:spPr>
          <a:xfrm>
            <a:off x="5191125" y="22812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635917" name="Group 15"/>
          <p:cNvGrpSpPr/>
          <p:nvPr/>
        </p:nvGrpSpPr>
        <p:grpSpPr>
          <a:xfrm rot="-8151409">
            <a:off x="4581525" y="1976438"/>
            <a:ext cx="685800" cy="76200"/>
            <a:chOff x="1152" y="2976"/>
            <a:chExt cx="432" cy="48"/>
          </a:xfrm>
        </p:grpSpPr>
        <p:sp>
          <p:nvSpPr>
            <p:cNvPr id="635943" name="Oval 16"/>
            <p:cNvSpPr/>
            <p:nvPr>
              <p:custDataLst>
                <p:tags r:id="rId26"/>
              </p:custDataLst>
            </p:nvPr>
          </p:nvSpPr>
          <p:spPr>
            <a:xfrm>
              <a:off x="1153"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35944" name="Oval 17"/>
            <p:cNvSpPr/>
            <p:nvPr>
              <p:custDataLst>
                <p:tags r:id="rId27"/>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35945" name="Oval 18"/>
            <p:cNvSpPr/>
            <p:nvPr>
              <p:custDataLst>
                <p:tags r:id="rId28"/>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635918" name="Oval 19"/>
          <p:cNvSpPr/>
          <p:nvPr/>
        </p:nvSpPr>
        <p:spPr>
          <a:xfrm>
            <a:off x="2676525" y="2890838"/>
            <a:ext cx="381000" cy="381000"/>
          </a:xfrm>
          <a:prstGeom prst="ellipse">
            <a:avLst/>
          </a:prstGeom>
          <a:noFill/>
          <a:ln w="25400" cap="flat" cmpd="sng">
            <a:solidFill>
              <a:srgbClr val="0000FF"/>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ni</a:t>
            </a:r>
          </a:p>
        </p:txBody>
      </p:sp>
      <p:sp>
        <p:nvSpPr>
          <p:cNvPr id="635919" name="Oval 20"/>
          <p:cNvSpPr/>
          <p:nvPr>
            <p:custDataLst>
              <p:tags r:id="rId11"/>
            </p:custDataLst>
          </p:nvPr>
        </p:nvSpPr>
        <p:spPr>
          <a:xfrm>
            <a:off x="4352925" y="28908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FFFF"/>
                </a:solidFill>
                <a:latin typeface="微软雅黑" panose="020B0503020204020204" pitchFamily="34" charset="-122"/>
                <a:ea typeface="微软雅黑" panose="020B0503020204020204" pitchFamily="34" charset="-122"/>
              </a:rPr>
              <a:t>nj</a:t>
            </a:r>
          </a:p>
        </p:txBody>
      </p:sp>
      <p:sp>
        <p:nvSpPr>
          <p:cNvPr id="77845" name="Oval 21"/>
          <p:cNvSpPr/>
          <p:nvPr/>
        </p:nvSpPr>
        <p:spPr>
          <a:xfrm>
            <a:off x="1609725" y="3805238"/>
            <a:ext cx="381000" cy="381000"/>
          </a:xfrm>
          <a:prstGeom prst="ellipse">
            <a:avLst/>
          </a:prstGeom>
          <a:noFill/>
          <a:ln w="25400" cap="flat" cmpd="sng">
            <a:solidFill>
              <a:srgbClr val="FF6600"/>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n1</a:t>
            </a:r>
          </a:p>
        </p:txBody>
      </p:sp>
      <p:sp>
        <p:nvSpPr>
          <p:cNvPr id="77846" name="Oval 22"/>
          <p:cNvSpPr/>
          <p:nvPr/>
        </p:nvSpPr>
        <p:spPr>
          <a:xfrm>
            <a:off x="2524125" y="3805238"/>
            <a:ext cx="381000" cy="381000"/>
          </a:xfrm>
          <a:prstGeom prst="ellipse">
            <a:avLst/>
          </a:prstGeom>
          <a:noFill/>
          <a:ln w="25400" cap="flat" cmpd="sng">
            <a:solidFill>
              <a:srgbClr val="FF6600"/>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n2</a:t>
            </a:r>
          </a:p>
        </p:txBody>
      </p:sp>
      <p:sp>
        <p:nvSpPr>
          <p:cNvPr id="77847" name="Oval 23"/>
          <p:cNvSpPr/>
          <p:nvPr>
            <p:custDataLst>
              <p:tags r:id="rId12"/>
            </p:custDataLst>
          </p:nvPr>
        </p:nvSpPr>
        <p:spPr>
          <a:xfrm>
            <a:off x="3514725" y="38052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FFFF"/>
                </a:solidFill>
                <a:latin typeface="微软雅黑" panose="020B0503020204020204" pitchFamily="34" charset="-122"/>
                <a:ea typeface="微软雅黑" panose="020B0503020204020204" pitchFamily="34" charset="-122"/>
              </a:rPr>
              <a:t>n3</a:t>
            </a:r>
          </a:p>
        </p:txBody>
      </p:sp>
      <p:sp>
        <p:nvSpPr>
          <p:cNvPr id="635923" name="Oval 24"/>
          <p:cNvSpPr/>
          <p:nvPr>
            <p:custDataLst>
              <p:tags r:id="rId13"/>
            </p:custDataLst>
          </p:nvPr>
        </p:nvSpPr>
        <p:spPr>
          <a:xfrm>
            <a:off x="2981325" y="4643438"/>
            <a:ext cx="381000" cy="381000"/>
          </a:xfrm>
          <a:prstGeom prst="ellipse">
            <a:avLst/>
          </a:prstGeom>
          <a:noFill/>
          <a:ln w="12700"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n31</a:t>
            </a:r>
          </a:p>
        </p:txBody>
      </p:sp>
      <p:cxnSp>
        <p:nvCxnSpPr>
          <p:cNvPr id="635924" name="AutoShape 25"/>
          <p:cNvCxnSpPr>
            <a:stCxn id="635909" idx="5"/>
            <a:endCxn id="635918" idx="1"/>
          </p:cNvCxnSpPr>
          <p:nvPr>
            <p:custDataLst>
              <p:tags r:id="rId14"/>
            </p:custDataLst>
          </p:nvPr>
        </p:nvCxnSpPr>
        <p:spPr>
          <a:xfrm>
            <a:off x="2014539" y="2605088"/>
            <a:ext cx="644525" cy="341312"/>
          </a:xfrm>
          <a:prstGeom prst="straightConnector1">
            <a:avLst/>
          </a:prstGeom>
          <a:ln w="50800" cap="flat" cmpd="sng">
            <a:solidFill>
              <a:schemeClr val="tx1"/>
            </a:solidFill>
            <a:prstDash val="solid"/>
            <a:headEnd type="none" w="med" len="med"/>
            <a:tailEnd type="none" w="med" len="med"/>
          </a:ln>
        </p:spPr>
      </p:cxnSp>
      <p:cxnSp>
        <p:nvCxnSpPr>
          <p:cNvPr id="77850" name="AutoShape 26"/>
          <p:cNvCxnSpPr>
            <a:stCxn id="77837" idx="3"/>
            <a:endCxn id="635918" idx="7"/>
          </p:cNvCxnSpPr>
          <p:nvPr/>
        </p:nvCxnSpPr>
        <p:spPr>
          <a:xfrm flipH="1">
            <a:off x="2928939" y="2300288"/>
            <a:ext cx="568325" cy="646112"/>
          </a:xfrm>
          <a:prstGeom prst="straightConnector1">
            <a:avLst/>
          </a:prstGeom>
          <a:ln w="50800" cap="flat" cmpd="sng">
            <a:solidFill>
              <a:srgbClr val="0000FF"/>
            </a:solidFill>
            <a:prstDash val="solid"/>
            <a:headEnd type="none" w="med" len="med"/>
            <a:tailEnd type="none" w="med" len="med"/>
          </a:ln>
        </p:spPr>
      </p:cxnSp>
      <p:cxnSp>
        <p:nvCxnSpPr>
          <p:cNvPr id="635926" name="AutoShape 27"/>
          <p:cNvCxnSpPr>
            <a:stCxn id="77837" idx="5"/>
            <a:endCxn id="635919" idx="1"/>
          </p:cNvCxnSpPr>
          <p:nvPr>
            <p:custDataLst>
              <p:tags r:id="rId15"/>
            </p:custDataLst>
          </p:nvPr>
        </p:nvCxnSpPr>
        <p:spPr>
          <a:xfrm>
            <a:off x="3767139" y="2300288"/>
            <a:ext cx="568325" cy="646112"/>
          </a:xfrm>
          <a:prstGeom prst="straightConnector1">
            <a:avLst/>
          </a:prstGeom>
          <a:ln w="50800" cap="flat" cmpd="sng">
            <a:solidFill>
              <a:schemeClr val="tx1"/>
            </a:solidFill>
            <a:prstDash val="solid"/>
            <a:headEnd type="none" w="med" len="med"/>
            <a:tailEnd type="none" w="med" len="med"/>
          </a:ln>
        </p:spPr>
      </p:cxnSp>
      <p:cxnSp>
        <p:nvCxnSpPr>
          <p:cNvPr id="635927" name="AutoShape 28"/>
          <p:cNvCxnSpPr>
            <a:stCxn id="635916" idx="2"/>
            <a:endCxn id="635919" idx="7"/>
          </p:cNvCxnSpPr>
          <p:nvPr>
            <p:custDataLst>
              <p:tags r:id="rId16"/>
            </p:custDataLst>
          </p:nvPr>
        </p:nvCxnSpPr>
        <p:spPr>
          <a:xfrm flipH="1">
            <a:off x="4605338" y="2471738"/>
            <a:ext cx="512762" cy="474662"/>
          </a:xfrm>
          <a:prstGeom prst="straightConnector1">
            <a:avLst/>
          </a:prstGeom>
          <a:ln w="50800" cap="flat" cmpd="sng">
            <a:solidFill>
              <a:schemeClr val="tx1"/>
            </a:solidFill>
            <a:prstDash val="solid"/>
            <a:headEnd type="none" w="med" len="med"/>
            <a:tailEnd type="none" w="med" len="med"/>
          </a:ln>
        </p:spPr>
      </p:cxnSp>
      <p:cxnSp>
        <p:nvCxnSpPr>
          <p:cNvPr id="77853" name="AutoShape 29"/>
          <p:cNvCxnSpPr>
            <a:stCxn id="77845" idx="7"/>
            <a:endCxn id="635918" idx="3"/>
          </p:cNvCxnSpPr>
          <p:nvPr/>
        </p:nvCxnSpPr>
        <p:spPr>
          <a:xfrm flipV="1">
            <a:off x="1862139" y="3214688"/>
            <a:ext cx="796925" cy="646112"/>
          </a:xfrm>
          <a:prstGeom prst="straightConnector1">
            <a:avLst/>
          </a:prstGeom>
          <a:ln w="50800" cap="flat" cmpd="sng">
            <a:solidFill>
              <a:srgbClr val="0000FF"/>
            </a:solidFill>
            <a:prstDash val="solid"/>
            <a:headEnd type="none" w="med" len="med"/>
            <a:tailEnd type="none" w="med" len="med"/>
          </a:ln>
        </p:spPr>
      </p:cxnSp>
      <p:cxnSp>
        <p:nvCxnSpPr>
          <p:cNvPr id="77854" name="AutoShape 30"/>
          <p:cNvCxnSpPr>
            <a:stCxn id="77846" idx="0"/>
            <a:endCxn id="635918" idx="4"/>
          </p:cNvCxnSpPr>
          <p:nvPr/>
        </p:nvCxnSpPr>
        <p:spPr>
          <a:xfrm flipV="1">
            <a:off x="2641600" y="3271838"/>
            <a:ext cx="152400" cy="533400"/>
          </a:xfrm>
          <a:prstGeom prst="straightConnector1">
            <a:avLst/>
          </a:prstGeom>
          <a:ln w="50800" cap="flat" cmpd="sng">
            <a:solidFill>
              <a:srgbClr val="0000FF"/>
            </a:solidFill>
            <a:prstDash val="solid"/>
            <a:headEnd type="none" w="med" len="med"/>
            <a:tailEnd type="none" w="med" len="med"/>
          </a:ln>
        </p:spPr>
      </p:cxnSp>
      <p:cxnSp>
        <p:nvCxnSpPr>
          <p:cNvPr id="77855" name="AutoShape 31"/>
          <p:cNvCxnSpPr>
            <a:stCxn id="77847" idx="1"/>
            <a:endCxn id="635918" idx="5"/>
          </p:cNvCxnSpPr>
          <p:nvPr/>
        </p:nvCxnSpPr>
        <p:spPr>
          <a:xfrm flipH="1" flipV="1">
            <a:off x="2928939" y="3214688"/>
            <a:ext cx="568325" cy="646112"/>
          </a:xfrm>
          <a:prstGeom prst="straightConnector1">
            <a:avLst/>
          </a:prstGeom>
          <a:ln w="50800" cap="flat" cmpd="sng">
            <a:solidFill>
              <a:srgbClr val="0000FF"/>
            </a:solidFill>
            <a:prstDash val="solid"/>
            <a:headEnd type="none" w="med" len="med"/>
            <a:tailEnd type="none" w="med" len="med"/>
          </a:ln>
        </p:spPr>
      </p:cxnSp>
      <p:cxnSp>
        <p:nvCxnSpPr>
          <p:cNvPr id="635931" name="AutoShape 32"/>
          <p:cNvCxnSpPr>
            <a:stCxn id="77847" idx="7"/>
            <a:endCxn id="635919" idx="3"/>
          </p:cNvCxnSpPr>
          <p:nvPr>
            <p:custDataLst>
              <p:tags r:id="rId17"/>
            </p:custDataLst>
          </p:nvPr>
        </p:nvCxnSpPr>
        <p:spPr>
          <a:xfrm flipV="1">
            <a:off x="3767139" y="3214688"/>
            <a:ext cx="568325" cy="646112"/>
          </a:xfrm>
          <a:prstGeom prst="straightConnector1">
            <a:avLst/>
          </a:prstGeom>
          <a:ln w="50800" cap="flat" cmpd="sng">
            <a:solidFill>
              <a:schemeClr val="tx1"/>
            </a:solidFill>
            <a:prstDash val="solid"/>
            <a:headEnd type="none" w="med" len="med"/>
            <a:tailEnd type="none" w="med" len="med"/>
          </a:ln>
        </p:spPr>
      </p:cxnSp>
      <p:sp>
        <p:nvSpPr>
          <p:cNvPr id="635932" name="Oval 33"/>
          <p:cNvSpPr/>
          <p:nvPr>
            <p:custDataLst>
              <p:tags r:id="rId18"/>
            </p:custDataLst>
          </p:nvPr>
        </p:nvSpPr>
        <p:spPr>
          <a:xfrm>
            <a:off x="4276725" y="4643438"/>
            <a:ext cx="381000" cy="381000"/>
          </a:xfrm>
          <a:prstGeom prst="ellipse">
            <a:avLst/>
          </a:prstGeom>
          <a:noFill/>
          <a:ln w="12700"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n32</a:t>
            </a:r>
          </a:p>
        </p:txBody>
      </p:sp>
      <p:cxnSp>
        <p:nvCxnSpPr>
          <p:cNvPr id="635933" name="AutoShape 34"/>
          <p:cNvCxnSpPr>
            <a:stCxn id="635923" idx="0"/>
            <a:endCxn id="77847" idx="3"/>
          </p:cNvCxnSpPr>
          <p:nvPr>
            <p:custDataLst>
              <p:tags r:id="rId19"/>
            </p:custDataLst>
          </p:nvPr>
        </p:nvCxnSpPr>
        <p:spPr>
          <a:xfrm flipV="1">
            <a:off x="3098800" y="4130676"/>
            <a:ext cx="400050" cy="512763"/>
          </a:xfrm>
          <a:prstGeom prst="straightConnector1">
            <a:avLst/>
          </a:prstGeom>
          <a:ln w="50800" cap="flat" cmpd="sng">
            <a:solidFill>
              <a:schemeClr val="tx1"/>
            </a:solidFill>
            <a:prstDash val="solid"/>
            <a:headEnd type="none" w="med" len="med"/>
            <a:tailEnd type="none" w="med" len="med"/>
          </a:ln>
        </p:spPr>
      </p:cxnSp>
      <p:cxnSp>
        <p:nvCxnSpPr>
          <p:cNvPr id="635934" name="AutoShape 35"/>
          <p:cNvCxnSpPr>
            <a:stCxn id="635932" idx="1"/>
            <a:endCxn id="77847" idx="5"/>
          </p:cNvCxnSpPr>
          <p:nvPr>
            <p:custDataLst>
              <p:tags r:id="rId20"/>
            </p:custDataLst>
          </p:nvPr>
        </p:nvCxnSpPr>
        <p:spPr>
          <a:xfrm flipH="1" flipV="1">
            <a:off x="3767139" y="4129088"/>
            <a:ext cx="492125" cy="569912"/>
          </a:xfrm>
          <a:prstGeom prst="straightConnector1">
            <a:avLst/>
          </a:prstGeom>
          <a:ln w="50800" cap="flat" cmpd="sng">
            <a:solidFill>
              <a:schemeClr val="tx1"/>
            </a:solidFill>
            <a:prstDash val="solid"/>
            <a:headEnd type="none" w="med" len="med"/>
            <a:tailEnd type="none" w="med" len="med"/>
          </a:ln>
        </p:spPr>
      </p:cxnSp>
      <p:cxnSp>
        <p:nvCxnSpPr>
          <p:cNvPr id="635935" name="AutoShape 36"/>
          <p:cNvCxnSpPr>
            <a:stCxn id="635932" idx="0"/>
            <a:endCxn id="635919" idx="4"/>
          </p:cNvCxnSpPr>
          <p:nvPr>
            <p:custDataLst>
              <p:tags r:id="rId21"/>
            </p:custDataLst>
          </p:nvPr>
        </p:nvCxnSpPr>
        <p:spPr>
          <a:xfrm flipV="1">
            <a:off x="4394200" y="3271838"/>
            <a:ext cx="76200" cy="1371600"/>
          </a:xfrm>
          <a:prstGeom prst="straightConnector1">
            <a:avLst/>
          </a:prstGeom>
          <a:ln w="50800" cap="flat" cmpd="sng">
            <a:solidFill>
              <a:schemeClr val="tx1"/>
            </a:solidFill>
            <a:prstDash val="solid"/>
            <a:headEnd type="none" w="med" len="med"/>
            <a:tailEnd type="none" w="med" len="med"/>
          </a:ln>
        </p:spPr>
      </p:cxnSp>
      <p:sp>
        <p:nvSpPr>
          <p:cNvPr id="77861" name="Rectangle 37"/>
          <p:cNvSpPr/>
          <p:nvPr/>
        </p:nvSpPr>
        <p:spPr>
          <a:xfrm>
            <a:off x="5708749" y="604838"/>
            <a:ext cx="4587776" cy="4267200"/>
          </a:xfrm>
          <a:prstGeom prst="rect">
            <a:avLst/>
          </a:prstGeom>
          <a:noFill/>
          <a:ln w="9525">
            <a:noFill/>
          </a:ln>
        </p:spPr>
        <p:txBody>
          <a:bodyPr/>
          <a:lstStyle/>
          <a:p>
            <a:pPr marL="342900" indent="-342900" fontAlgn="base">
              <a:lnSpc>
                <a:spcPct val="150000"/>
              </a:lnSpc>
              <a:spcBef>
                <a:spcPct val="20000"/>
              </a:spcBef>
              <a:spcAft>
                <a:spcPct val="0"/>
              </a:spcAft>
              <a:buClr>
                <a:srgbClr val="9F69A3"/>
              </a:buClr>
              <a:buSzPct val="60000"/>
              <a:buFont typeface="Wingdings" panose="05000000000000000000" pitchFamily="2" charset="2"/>
              <a:buChar char="n"/>
              <a:defRPr/>
            </a:pPr>
            <a:r>
              <a:rPr lang="en-US" altLang="en-US" sz="2600" dirty="0">
                <a:solidFill>
                  <a:srgbClr val="000000"/>
                </a:solidFill>
                <a:latin typeface="微软雅黑" panose="020B0503020204020204" pitchFamily="34" charset="-122"/>
                <a:ea typeface="微软雅黑" panose="020B0503020204020204" pitchFamily="34" charset="-122"/>
              </a:rPr>
              <a:t>节点</a:t>
            </a:r>
            <a:r>
              <a:rPr lang="en-US" altLang="zh-CN" sz="2600" dirty="0">
                <a:solidFill>
                  <a:srgbClr val="000000"/>
                </a:solidFill>
                <a:latin typeface="微软雅黑" panose="020B0503020204020204" pitchFamily="34" charset="-122"/>
                <a:ea typeface="微软雅黑" panose="020B0503020204020204" pitchFamily="34" charset="-122"/>
              </a:rPr>
              <a:t>ni</a:t>
            </a:r>
            <a:r>
              <a:rPr lang="en-US" altLang="en-US" sz="2600" dirty="0">
                <a:solidFill>
                  <a:srgbClr val="000000"/>
                </a:solidFill>
                <a:latin typeface="微软雅黑" panose="020B0503020204020204" pitchFamily="34" charset="-122"/>
                <a:ea typeface="微软雅黑" panose="020B0503020204020204" pitchFamily="34" charset="-122"/>
              </a:rPr>
              <a:t>是当前扩展的节点；</a:t>
            </a:r>
          </a:p>
          <a:p>
            <a:pPr marL="342900" indent="-342900" fontAlgn="base">
              <a:lnSpc>
                <a:spcPct val="150000"/>
              </a:lnSpc>
              <a:spcBef>
                <a:spcPct val="20000"/>
              </a:spcBef>
              <a:spcAft>
                <a:spcPct val="0"/>
              </a:spcAft>
              <a:buClr>
                <a:srgbClr val="9F69A3"/>
              </a:buClr>
              <a:buSzPct val="60000"/>
              <a:buFont typeface="Wingdings" panose="05000000000000000000" pitchFamily="2" charset="2"/>
              <a:buChar char="n"/>
              <a:defRPr/>
            </a:pPr>
            <a:r>
              <a:rPr lang="en-US" altLang="en-US" sz="2600" dirty="0">
                <a:solidFill>
                  <a:srgbClr val="000000"/>
                </a:solidFill>
                <a:latin typeface="微软雅黑" panose="020B0503020204020204" pitchFamily="34" charset="-122"/>
                <a:ea typeface="微软雅黑" panose="020B0503020204020204" pitchFamily="34" charset="-122"/>
              </a:rPr>
              <a:t>扩展出</a:t>
            </a:r>
            <a:r>
              <a:rPr lang="en-US" altLang="zh-CN" sz="2600" dirty="0">
                <a:solidFill>
                  <a:srgbClr val="000000"/>
                </a:solidFill>
                <a:latin typeface="微软雅黑" panose="020B0503020204020204" pitchFamily="34" charset="-122"/>
                <a:ea typeface="微软雅黑" panose="020B0503020204020204" pitchFamily="34" charset="-122"/>
              </a:rPr>
              <a:t>4</a:t>
            </a:r>
            <a:r>
              <a:rPr lang="en-US" altLang="en-US" sz="2600" dirty="0">
                <a:solidFill>
                  <a:srgbClr val="000000"/>
                </a:solidFill>
                <a:latin typeface="微软雅黑" panose="020B0503020204020204" pitchFamily="34" charset="-122"/>
                <a:ea typeface="微软雅黑" panose="020B0503020204020204" pitchFamily="34" charset="-122"/>
              </a:rPr>
              <a:t>个后续节点；</a:t>
            </a:r>
          </a:p>
          <a:p>
            <a:pPr marL="342900" indent="-342900" fontAlgn="base">
              <a:lnSpc>
                <a:spcPct val="150000"/>
              </a:lnSpc>
              <a:spcBef>
                <a:spcPct val="20000"/>
              </a:spcBef>
              <a:spcAft>
                <a:spcPct val="0"/>
              </a:spcAft>
              <a:buClr>
                <a:srgbClr val="9F69A3"/>
              </a:buClr>
              <a:buSzPct val="60000"/>
              <a:buFont typeface="Wingdings" panose="05000000000000000000" pitchFamily="2" charset="2"/>
              <a:buChar char="n"/>
              <a:defRPr/>
            </a:pPr>
            <a:r>
              <a:rPr lang="en-US" altLang="zh-CN" sz="2600" dirty="0">
                <a:solidFill>
                  <a:srgbClr val="000000"/>
                </a:solidFill>
                <a:latin typeface="微软雅黑" panose="020B0503020204020204" pitchFamily="34" charset="-122"/>
                <a:ea typeface="微软雅黑" panose="020B0503020204020204" pitchFamily="34" charset="-122"/>
              </a:rPr>
              <a:t>n1</a:t>
            </a:r>
            <a:r>
              <a:rPr lang="en-US" altLang="en-US" sz="2600" dirty="0">
                <a:solidFill>
                  <a:srgbClr val="000000"/>
                </a:solidFill>
                <a:latin typeface="微软雅黑" panose="020B0503020204020204" pitchFamily="34" charset="-122"/>
                <a:ea typeface="微软雅黑" panose="020B0503020204020204" pitchFamily="34" charset="-122"/>
              </a:rPr>
              <a:t>、</a:t>
            </a:r>
            <a:r>
              <a:rPr lang="en-US" altLang="zh-CN" sz="2600" dirty="0">
                <a:solidFill>
                  <a:srgbClr val="000000"/>
                </a:solidFill>
                <a:latin typeface="微软雅黑" panose="020B0503020204020204" pitchFamily="34" charset="-122"/>
                <a:ea typeface="微软雅黑" panose="020B0503020204020204" pitchFamily="34" charset="-122"/>
              </a:rPr>
              <a:t>n2</a:t>
            </a:r>
            <a:r>
              <a:rPr lang="en-US" altLang="en-US" sz="2600" dirty="0">
                <a:solidFill>
                  <a:srgbClr val="000000"/>
                </a:solidFill>
                <a:latin typeface="微软雅黑" panose="020B0503020204020204" pitchFamily="34" charset="-122"/>
                <a:ea typeface="微软雅黑" panose="020B0503020204020204" pitchFamily="34" charset="-122"/>
              </a:rPr>
              <a:t>是新节点，只需建立指向父节点的指针，并加入</a:t>
            </a:r>
            <a:r>
              <a:rPr lang="en-US" altLang="zh-CN" sz="2600" dirty="0">
                <a:solidFill>
                  <a:srgbClr val="000000"/>
                </a:solidFill>
                <a:latin typeface="微软雅黑" panose="020B0503020204020204" pitchFamily="34" charset="-122"/>
                <a:ea typeface="微软雅黑" panose="020B0503020204020204" pitchFamily="34" charset="-122"/>
              </a:rPr>
              <a:t>OPEN</a:t>
            </a:r>
            <a:r>
              <a:rPr lang="en-US" altLang="en-US" sz="2600" dirty="0">
                <a:solidFill>
                  <a:srgbClr val="000000"/>
                </a:solidFill>
                <a:latin typeface="微软雅黑" panose="020B0503020204020204" pitchFamily="34" charset="-122"/>
                <a:ea typeface="微软雅黑" panose="020B0503020204020204" pitchFamily="34" charset="-122"/>
              </a:rPr>
              <a:t>表；</a:t>
            </a:r>
          </a:p>
        </p:txBody>
      </p:sp>
      <p:sp>
        <p:nvSpPr>
          <p:cNvPr id="77862" name="Line 38"/>
          <p:cNvSpPr/>
          <p:nvPr/>
        </p:nvSpPr>
        <p:spPr>
          <a:xfrm flipV="1">
            <a:off x="1762125" y="3043238"/>
            <a:ext cx="685800" cy="609600"/>
          </a:xfrm>
          <a:prstGeom prst="line">
            <a:avLst/>
          </a:prstGeom>
          <a:ln w="25400" cap="flat" cmpd="sng">
            <a:solidFill>
              <a:srgbClr val="FF00FF"/>
            </a:solidFill>
            <a:prstDash val="solid"/>
            <a:headEnd type="none" w="med" len="med"/>
            <a:tailEnd type="triangle" w="med" len="med"/>
          </a:ln>
        </p:spPr>
      </p:sp>
      <p:sp>
        <p:nvSpPr>
          <p:cNvPr id="77863" name="Line 39"/>
          <p:cNvSpPr/>
          <p:nvPr/>
        </p:nvSpPr>
        <p:spPr>
          <a:xfrm flipV="1">
            <a:off x="2981325" y="3500438"/>
            <a:ext cx="0" cy="457200"/>
          </a:xfrm>
          <a:prstGeom prst="line">
            <a:avLst/>
          </a:prstGeom>
          <a:ln w="25400" cap="flat" cmpd="sng">
            <a:solidFill>
              <a:srgbClr val="FF00FF"/>
            </a:solidFill>
            <a:prstDash val="solid"/>
            <a:headEnd type="none" w="med" len="med"/>
            <a:tailEnd type="triangle" w="med" len="med"/>
          </a:ln>
        </p:spPr>
      </p:sp>
      <p:sp>
        <p:nvSpPr>
          <p:cNvPr id="635939" name="Line 40"/>
          <p:cNvSpPr/>
          <p:nvPr>
            <p:custDataLst>
              <p:tags r:id="rId22"/>
            </p:custDataLst>
          </p:nvPr>
        </p:nvSpPr>
        <p:spPr>
          <a:xfrm>
            <a:off x="4048125" y="2281238"/>
            <a:ext cx="381000" cy="381000"/>
          </a:xfrm>
          <a:prstGeom prst="line">
            <a:avLst/>
          </a:prstGeom>
          <a:ln w="25400" cap="flat" cmpd="sng">
            <a:solidFill>
              <a:schemeClr val="tx1"/>
            </a:solidFill>
            <a:prstDash val="solid"/>
            <a:headEnd type="none" w="med" len="med"/>
            <a:tailEnd type="triangle" w="med" len="med"/>
          </a:ln>
        </p:spPr>
      </p:sp>
      <p:sp>
        <p:nvSpPr>
          <p:cNvPr id="635940" name="Line 41"/>
          <p:cNvSpPr/>
          <p:nvPr>
            <p:custDataLst>
              <p:tags r:id="rId23"/>
            </p:custDataLst>
          </p:nvPr>
        </p:nvSpPr>
        <p:spPr>
          <a:xfrm flipV="1">
            <a:off x="3743325" y="3119438"/>
            <a:ext cx="457200" cy="533400"/>
          </a:xfrm>
          <a:prstGeom prst="line">
            <a:avLst/>
          </a:prstGeom>
          <a:ln w="25400" cap="flat" cmpd="sng">
            <a:solidFill>
              <a:schemeClr val="tx1"/>
            </a:solidFill>
            <a:prstDash val="solid"/>
            <a:headEnd type="none" w="med" len="med"/>
            <a:tailEnd type="triangle" w="med" len="med"/>
          </a:ln>
        </p:spPr>
      </p:sp>
      <p:sp>
        <p:nvSpPr>
          <p:cNvPr id="635941" name="Line 42"/>
          <p:cNvSpPr/>
          <p:nvPr>
            <p:custDataLst>
              <p:tags r:id="rId24"/>
            </p:custDataLst>
          </p:nvPr>
        </p:nvSpPr>
        <p:spPr>
          <a:xfrm flipV="1">
            <a:off x="2905125" y="4110038"/>
            <a:ext cx="457200" cy="533400"/>
          </a:xfrm>
          <a:prstGeom prst="line">
            <a:avLst/>
          </a:prstGeom>
          <a:ln w="25400" cap="flat" cmpd="sng">
            <a:solidFill>
              <a:schemeClr val="tx1"/>
            </a:solidFill>
            <a:prstDash val="solid"/>
            <a:headEnd type="none" w="med" len="med"/>
            <a:tailEnd type="triangle" w="med" len="med"/>
          </a:ln>
        </p:spPr>
      </p:sp>
      <p:sp>
        <p:nvSpPr>
          <p:cNvPr id="635942" name="Line 43"/>
          <p:cNvSpPr/>
          <p:nvPr>
            <p:custDataLst>
              <p:tags r:id="rId25"/>
            </p:custDataLst>
          </p:nvPr>
        </p:nvSpPr>
        <p:spPr>
          <a:xfrm flipV="1">
            <a:off x="4657725" y="3576638"/>
            <a:ext cx="76200" cy="838200"/>
          </a:xfrm>
          <a:prstGeom prst="line">
            <a:avLst/>
          </a:prstGeom>
          <a:ln w="25400" cap="flat" cmpd="sng">
            <a:solidFill>
              <a:schemeClr val="tx1"/>
            </a:solidFill>
            <a:prstDash val="solid"/>
            <a:headEnd type="none" w="med" len="med"/>
            <a:tailEnd type="triangle" w="med" len="med"/>
          </a:ln>
        </p:spPr>
      </p:sp>
    </p:spTree>
    <p:custDataLst>
      <p:tags r:id="rId1"/>
    </p:custDataLst>
    <p:extLst>
      <p:ext uri="{BB962C8B-B14F-4D97-AF65-F5344CB8AC3E}">
        <p14:creationId xmlns:p14="http://schemas.microsoft.com/office/powerpoint/2010/main" val="687378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77850"/>
                                        </p:tgtEl>
                                        <p:attrNameLst>
                                          <p:attrName>style.visibility</p:attrName>
                                        </p:attrNameLst>
                                      </p:cBhvr>
                                      <p:to>
                                        <p:strVal val="visible"/>
                                      </p:to>
                                    </p:set>
                                    <p:animEffect transition="in" filter="strips(upLeft)">
                                      <p:cBhvr>
                                        <p:cTn id="7" dur="2000"/>
                                        <p:tgtEl>
                                          <p:spTgt spid="77850"/>
                                        </p:tgtEl>
                                      </p:cBhvr>
                                    </p:animEffect>
                                  </p:childTnLst>
                                </p:cTn>
                              </p:par>
                              <p:par>
                                <p:cTn id="8" presetID="18" presetClass="entr" presetSubtype="12" fill="hold" nodeType="withEffect">
                                  <p:stCondLst>
                                    <p:cond delay="0"/>
                                  </p:stCondLst>
                                  <p:childTnLst>
                                    <p:set>
                                      <p:cBhvr>
                                        <p:cTn id="9" dur="1" fill="hold">
                                          <p:stCondLst>
                                            <p:cond delay="0"/>
                                          </p:stCondLst>
                                        </p:cTn>
                                        <p:tgtEl>
                                          <p:spTgt spid="77855"/>
                                        </p:tgtEl>
                                        <p:attrNameLst>
                                          <p:attrName>style.visibility</p:attrName>
                                        </p:attrNameLst>
                                      </p:cBhvr>
                                      <p:to>
                                        <p:strVal val="visible"/>
                                      </p:to>
                                    </p:set>
                                    <p:animEffect transition="in" filter="strips(downLeft)">
                                      <p:cBhvr>
                                        <p:cTn id="10" dur="2000"/>
                                        <p:tgtEl>
                                          <p:spTgt spid="77855"/>
                                        </p:tgtEl>
                                      </p:cBhvr>
                                    </p:animEffect>
                                  </p:childTnLst>
                                </p:cTn>
                              </p:par>
                              <p:par>
                                <p:cTn id="11" presetID="18" presetClass="entr" presetSubtype="6" fill="hold" nodeType="withEffect">
                                  <p:stCondLst>
                                    <p:cond delay="0"/>
                                  </p:stCondLst>
                                  <p:childTnLst>
                                    <p:set>
                                      <p:cBhvr>
                                        <p:cTn id="12" dur="1" fill="hold">
                                          <p:stCondLst>
                                            <p:cond delay="0"/>
                                          </p:stCondLst>
                                        </p:cTn>
                                        <p:tgtEl>
                                          <p:spTgt spid="77854"/>
                                        </p:tgtEl>
                                        <p:attrNameLst>
                                          <p:attrName>style.visibility</p:attrName>
                                        </p:attrNameLst>
                                      </p:cBhvr>
                                      <p:to>
                                        <p:strVal val="visible"/>
                                      </p:to>
                                    </p:set>
                                    <p:animEffect transition="in" filter="strips(downRight)">
                                      <p:cBhvr>
                                        <p:cTn id="13" dur="2000"/>
                                        <p:tgtEl>
                                          <p:spTgt spid="77854"/>
                                        </p:tgtEl>
                                      </p:cBhvr>
                                    </p:animEffect>
                                  </p:childTnLst>
                                </p:cTn>
                              </p:par>
                              <p:par>
                                <p:cTn id="14" presetID="18" presetClass="entr" presetSubtype="9" fill="hold" nodeType="withEffect">
                                  <p:stCondLst>
                                    <p:cond delay="0"/>
                                  </p:stCondLst>
                                  <p:childTnLst>
                                    <p:set>
                                      <p:cBhvr>
                                        <p:cTn id="15" dur="1" fill="hold">
                                          <p:stCondLst>
                                            <p:cond delay="0"/>
                                          </p:stCondLst>
                                        </p:cTn>
                                        <p:tgtEl>
                                          <p:spTgt spid="77853"/>
                                        </p:tgtEl>
                                        <p:attrNameLst>
                                          <p:attrName>style.visibility</p:attrName>
                                        </p:attrNameLst>
                                      </p:cBhvr>
                                      <p:to>
                                        <p:strVal val="visible"/>
                                      </p:to>
                                    </p:set>
                                    <p:animEffect transition="in" filter="strips(upLeft)">
                                      <p:cBhvr>
                                        <p:cTn id="16" dur="2000"/>
                                        <p:tgtEl>
                                          <p:spTgt spid="77853"/>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77846"/>
                                        </p:tgtEl>
                                        <p:attrNameLst>
                                          <p:attrName>style.visibility</p:attrName>
                                        </p:attrNameLst>
                                      </p:cBhvr>
                                      <p:to>
                                        <p:strVal val="visible"/>
                                      </p:to>
                                    </p:set>
                                    <p:animEffect transition="in" filter="strips(downLeft)">
                                      <p:cBhvr>
                                        <p:cTn id="19" dur="2000"/>
                                        <p:tgtEl>
                                          <p:spTgt spid="77846"/>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77845"/>
                                        </p:tgtEl>
                                        <p:attrNameLst>
                                          <p:attrName>style.visibility</p:attrName>
                                        </p:attrNameLst>
                                      </p:cBhvr>
                                      <p:to>
                                        <p:strVal val="visible"/>
                                      </p:to>
                                    </p:set>
                                    <p:animEffect transition="in" filter="strips(downLeft)">
                                      <p:cBhvr>
                                        <p:cTn id="22" dur="2000"/>
                                        <p:tgtEl>
                                          <p:spTgt spid="77845"/>
                                        </p:tgtEl>
                                      </p:cBhvr>
                                    </p:animEffect>
                                  </p:childTnLst>
                                </p:cTn>
                              </p:par>
                              <p:par>
                                <p:cTn id="23" presetID="7" presetClass="emph" presetSubtype="2" fill="hold" nodeType="withEffect">
                                  <p:stCondLst>
                                    <p:cond delay="0"/>
                                  </p:stCondLst>
                                  <p:childTnLst>
                                    <p:animClr clrSpc="rgb" dir="cw">
                                      <p:cBhvr>
                                        <p:cTn id="24" dur="2000" fill="hold"/>
                                        <p:tgtEl>
                                          <p:spTgt spid="77837"/>
                                        </p:tgtEl>
                                        <p:attrNameLst>
                                          <p:attrName>stroke.color</p:attrName>
                                        </p:attrNameLst>
                                      </p:cBhvr>
                                      <p:to>
                                        <a:srgbClr val="FF0000"/>
                                      </p:to>
                                    </p:animClr>
                                    <p:set>
                                      <p:cBhvr>
                                        <p:cTn id="25" dur="2000" fill="hold"/>
                                        <p:tgtEl>
                                          <p:spTgt spid="77837"/>
                                        </p:tgtEl>
                                        <p:attrNameLst>
                                          <p:attrName>stroke.on</p:attrName>
                                        </p:attrNameLst>
                                      </p:cBhvr>
                                      <p:to>
                                        <p:strVal val="true"/>
                                      </p:to>
                                    </p:set>
                                  </p:childTnLst>
                                </p:cTn>
                              </p:par>
                              <p:par>
                                <p:cTn id="26" presetID="1" presetClass="emph" presetSubtype="2" fill="hold" nodeType="withEffect">
                                  <p:stCondLst>
                                    <p:cond delay="0"/>
                                  </p:stCondLst>
                                  <p:childTnLst>
                                    <p:animClr clrSpc="rgb" dir="cw">
                                      <p:cBhvr>
                                        <p:cTn id="27" dur="2000" fill="hold"/>
                                        <p:tgtEl>
                                          <p:spTgt spid="77847"/>
                                        </p:tgtEl>
                                        <p:attrNameLst>
                                          <p:attrName>fillcolor</p:attrName>
                                        </p:attrNameLst>
                                      </p:cBhvr>
                                      <p:to>
                                        <a:srgbClr val="00FF00"/>
                                      </p:to>
                                    </p:animClr>
                                    <p:set>
                                      <p:cBhvr>
                                        <p:cTn id="28" dur="2000" fill="hold"/>
                                        <p:tgtEl>
                                          <p:spTgt spid="77847"/>
                                        </p:tgtEl>
                                        <p:attrNameLst>
                                          <p:attrName>fill.type</p:attrName>
                                        </p:attrNameLst>
                                      </p:cBhvr>
                                      <p:to>
                                        <p:strVal val="solid"/>
                                      </p:to>
                                    </p:set>
                                    <p:set>
                                      <p:cBhvr>
                                        <p:cTn id="29" dur="2000" fill="hold"/>
                                        <p:tgtEl>
                                          <p:spTgt spid="77847"/>
                                        </p:tgtEl>
                                        <p:attrNameLst>
                                          <p:attrName>fill.on</p:attrName>
                                        </p:attrNameLst>
                                      </p:cBhvr>
                                      <p:to>
                                        <p:strVal val="true"/>
                                      </p:to>
                                    </p:set>
                                  </p:childTnLst>
                                </p:cTn>
                              </p:par>
                              <p:par>
                                <p:cTn id="30" presetID="18" presetClass="entr" presetSubtype="6" fill="hold" nodeType="withEffect">
                                  <p:stCondLst>
                                    <p:cond delay="0"/>
                                  </p:stCondLst>
                                  <p:childTnLst>
                                    <p:set>
                                      <p:cBhvr>
                                        <p:cTn id="31" dur="1" fill="hold">
                                          <p:stCondLst>
                                            <p:cond delay="0"/>
                                          </p:stCondLst>
                                        </p:cTn>
                                        <p:tgtEl>
                                          <p:spTgt spid="77861">
                                            <p:txEl>
                                              <p:pRg st="1" end="1"/>
                                            </p:txEl>
                                          </p:spTgt>
                                        </p:tgtEl>
                                        <p:attrNameLst>
                                          <p:attrName>style.visibility</p:attrName>
                                        </p:attrNameLst>
                                      </p:cBhvr>
                                      <p:to>
                                        <p:strVal val="visible"/>
                                      </p:to>
                                    </p:set>
                                    <p:animEffect transition="in" filter="strips(downRight)">
                                      <p:cBhvr>
                                        <p:cTn id="32" dur="500"/>
                                        <p:tgtEl>
                                          <p:spTgt spid="7786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77862"/>
                                        </p:tgtEl>
                                        <p:attrNameLst>
                                          <p:attrName>style.visibility</p:attrName>
                                        </p:attrNameLst>
                                      </p:cBhvr>
                                      <p:to>
                                        <p:strVal val="visible"/>
                                      </p:to>
                                    </p:set>
                                    <p:animEffect transition="in" filter="strips(upRight)">
                                      <p:cBhvr>
                                        <p:cTn id="37" dur="2000"/>
                                        <p:tgtEl>
                                          <p:spTgt spid="77862"/>
                                        </p:tgtEl>
                                      </p:cBhvr>
                                    </p:animEffect>
                                  </p:childTnLst>
                                </p:cTn>
                              </p:par>
                              <p:par>
                                <p:cTn id="38" presetID="18" presetClass="entr" presetSubtype="3" fill="hold" nodeType="withEffect">
                                  <p:stCondLst>
                                    <p:cond delay="0"/>
                                  </p:stCondLst>
                                  <p:childTnLst>
                                    <p:set>
                                      <p:cBhvr>
                                        <p:cTn id="39" dur="1" fill="hold">
                                          <p:stCondLst>
                                            <p:cond delay="0"/>
                                          </p:stCondLst>
                                        </p:cTn>
                                        <p:tgtEl>
                                          <p:spTgt spid="77863"/>
                                        </p:tgtEl>
                                        <p:attrNameLst>
                                          <p:attrName>style.visibility</p:attrName>
                                        </p:attrNameLst>
                                      </p:cBhvr>
                                      <p:to>
                                        <p:strVal val="visible"/>
                                      </p:to>
                                    </p:set>
                                    <p:animEffect transition="in" filter="strips(upRight)">
                                      <p:cBhvr>
                                        <p:cTn id="40" dur="2000"/>
                                        <p:tgtEl>
                                          <p:spTgt spid="77863"/>
                                        </p:tgtEl>
                                      </p:cBhvr>
                                    </p:animEffect>
                                  </p:childTnLst>
                                </p:cTn>
                              </p:par>
                              <p:par>
                                <p:cTn id="41" presetID="3" presetClass="entr" presetSubtype="10" fill="hold" nodeType="withEffect">
                                  <p:stCondLst>
                                    <p:cond delay="0"/>
                                  </p:stCondLst>
                                  <p:childTnLst>
                                    <p:set>
                                      <p:cBhvr>
                                        <p:cTn id="42" dur="1" fill="hold">
                                          <p:stCondLst>
                                            <p:cond delay="0"/>
                                          </p:stCondLst>
                                        </p:cTn>
                                        <p:tgtEl>
                                          <p:spTgt spid="77861">
                                            <p:txEl>
                                              <p:pRg st="2" end="2"/>
                                            </p:txEl>
                                          </p:spTgt>
                                        </p:tgtEl>
                                        <p:attrNameLst>
                                          <p:attrName>style.visibility</p:attrName>
                                        </p:attrNameLst>
                                      </p:cBhvr>
                                      <p:to>
                                        <p:strVal val="visible"/>
                                      </p:to>
                                    </p:set>
                                    <p:animEffect transition="in" filter="blinds(horizontal)">
                                      <p:cBhvr>
                                        <p:cTn id="43" dur="500"/>
                                        <p:tgtEl>
                                          <p:spTgt spid="778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45" grpId="0" bldLvl="0" animBg="1"/>
      <p:bldP spid="77846" grpId="0" bldLvl="0" animBg="1"/>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6930" name="组合 7"/>
          <p:cNvGrpSpPr/>
          <p:nvPr/>
        </p:nvGrpSpPr>
        <p:grpSpPr>
          <a:xfrm>
            <a:off x="4525964" y="6045200"/>
            <a:ext cx="6142037" cy="812800"/>
            <a:chOff x="4001597" y="5613400"/>
            <a:chExt cx="8190403" cy="1244600"/>
          </a:xfrm>
        </p:grpSpPr>
        <p:sp>
          <p:nvSpPr>
            <p:cNvPr id="9" name="任意多边形: 形状 8"/>
            <p:cNvSpPr/>
            <p:nvPr>
              <p:custDataLst>
                <p:tags r:id="rId3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a typeface="微软雅黑"/>
              </a:endParaRPr>
            </a:p>
          </p:txBody>
        </p:sp>
        <p:sp>
          <p:nvSpPr>
            <p:cNvPr id="10" name="等腰三角形 9"/>
            <p:cNvSpPr/>
            <p:nvPr>
              <p:custDataLst>
                <p:tags r:id="rId3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solidFill>
                  <a:srgbClr val="FFFFFF"/>
                </a:solidFill>
                <a:latin typeface="微软雅黑" panose="020B0503020204020204" pitchFamily="34" charset="-122"/>
                <a:ea typeface="微软雅黑"/>
              </a:endParaRPr>
            </a:p>
          </p:txBody>
        </p:sp>
      </p:grpSp>
      <p:sp>
        <p:nvSpPr>
          <p:cNvPr id="636931"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eaLnBrk="1" hangingPunct="1">
              <a:defRPr/>
            </a:pPr>
            <a:fld id="{5829A668-8A88-46B6-BE4F-080B266A9CC0}" type="slidenum">
              <a:rPr lang="zh-CN" altLang="en-US" smtClean="0"/>
              <a:pPr>
                <a:defRPr/>
              </a:pPr>
              <a:t>499</a:t>
            </a:fld>
            <a:endParaRPr lang="en-US" altLang="zh-CN" sz="1400" noProof="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6932" name="Oval 3"/>
          <p:cNvSpPr/>
          <p:nvPr>
            <p:custDataLst>
              <p:tags r:id="rId3"/>
            </p:custDataLst>
          </p:nvPr>
        </p:nvSpPr>
        <p:spPr>
          <a:xfrm>
            <a:off x="3514725" y="6858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FFFF"/>
                </a:solidFill>
                <a:latin typeface="微软雅黑" panose="020B0503020204020204" pitchFamily="34" charset="-122"/>
                <a:ea typeface="微软雅黑" panose="020B0503020204020204" pitchFamily="34" charset="-122"/>
              </a:rPr>
              <a:t>S</a:t>
            </a:r>
          </a:p>
        </p:txBody>
      </p:sp>
      <p:sp>
        <p:nvSpPr>
          <p:cNvPr id="636933" name="Oval 4"/>
          <p:cNvSpPr/>
          <p:nvPr>
            <p:custDataLst>
              <p:tags r:id="rId4"/>
            </p:custDataLst>
          </p:nvPr>
        </p:nvSpPr>
        <p:spPr>
          <a:xfrm>
            <a:off x="1762125" y="22098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636934" name="AutoShape 5"/>
          <p:cNvCxnSpPr>
            <a:stCxn id="636932" idx="3"/>
            <a:endCxn id="636936" idx="7"/>
          </p:cNvCxnSpPr>
          <p:nvPr>
            <p:custDataLst>
              <p:tags r:id="rId5"/>
            </p:custDataLst>
          </p:nvPr>
        </p:nvCxnSpPr>
        <p:spPr>
          <a:xfrm flipH="1">
            <a:off x="3000376" y="1009651"/>
            <a:ext cx="569913" cy="417513"/>
          </a:xfrm>
          <a:prstGeom prst="straightConnector1">
            <a:avLst/>
          </a:prstGeom>
          <a:ln w="50800" cap="flat" cmpd="sng">
            <a:solidFill>
              <a:schemeClr val="tx1"/>
            </a:solidFill>
            <a:prstDash val="solid"/>
            <a:headEnd type="none" w="med" len="med"/>
            <a:tailEnd type="none" w="med" len="med"/>
          </a:ln>
        </p:spPr>
      </p:cxnSp>
      <p:grpSp>
        <p:nvGrpSpPr>
          <p:cNvPr id="636935" name="Group 6"/>
          <p:cNvGrpSpPr/>
          <p:nvPr/>
        </p:nvGrpSpPr>
        <p:grpSpPr>
          <a:xfrm rot="-2639695">
            <a:off x="2066925" y="1981200"/>
            <a:ext cx="685800" cy="76200"/>
            <a:chOff x="1152" y="2976"/>
            <a:chExt cx="432" cy="48"/>
          </a:xfrm>
        </p:grpSpPr>
        <p:sp>
          <p:nvSpPr>
            <p:cNvPr id="636972" name="Oval 7"/>
            <p:cNvSpPr/>
            <p:nvPr>
              <p:custDataLst>
                <p:tags r:id="rId29"/>
              </p:custDataLst>
            </p:nvPr>
          </p:nvSpPr>
          <p:spPr>
            <a:xfrm>
              <a:off x="1152" y="2975"/>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36973" name="Oval 8"/>
            <p:cNvSpPr/>
            <p:nvPr>
              <p:custDataLst>
                <p:tags r:id="rId30"/>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36974" name="Oval 9"/>
            <p:cNvSpPr/>
            <p:nvPr>
              <p:custDataLst>
                <p:tags r:id="rId31"/>
              </p:custDataLst>
            </p:nvPr>
          </p:nvSpPr>
          <p:spPr>
            <a:xfrm>
              <a:off x="1536" y="2975"/>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636936" name="Oval 10"/>
          <p:cNvSpPr/>
          <p:nvPr>
            <p:custDataLst>
              <p:tags r:id="rId6"/>
            </p:custDataLst>
          </p:nvPr>
        </p:nvSpPr>
        <p:spPr>
          <a:xfrm>
            <a:off x="2676525" y="13716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36937" name="Oval 11"/>
          <p:cNvSpPr/>
          <p:nvPr>
            <p:custDataLst>
              <p:tags r:id="rId7"/>
            </p:custDataLst>
          </p:nvPr>
        </p:nvSpPr>
        <p:spPr>
          <a:xfrm>
            <a:off x="4276725" y="13716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636938" name="AutoShape 12"/>
          <p:cNvCxnSpPr>
            <a:stCxn id="636932" idx="5"/>
            <a:endCxn id="636937" idx="1"/>
          </p:cNvCxnSpPr>
          <p:nvPr>
            <p:custDataLst>
              <p:tags r:id="rId8"/>
            </p:custDataLst>
          </p:nvPr>
        </p:nvCxnSpPr>
        <p:spPr>
          <a:xfrm>
            <a:off x="3838576" y="1081088"/>
            <a:ext cx="493713" cy="417512"/>
          </a:xfrm>
          <a:prstGeom prst="straightConnector1">
            <a:avLst/>
          </a:prstGeom>
          <a:ln w="50800" cap="flat" cmpd="sng">
            <a:solidFill>
              <a:schemeClr val="tx1"/>
            </a:solidFill>
            <a:prstDash val="solid"/>
            <a:headEnd type="none" w="med" len="med"/>
            <a:tailEnd type="none" w="med" len="med"/>
          </a:ln>
        </p:spPr>
      </p:cxnSp>
      <p:sp>
        <p:nvSpPr>
          <p:cNvPr id="636939" name="Oval 13"/>
          <p:cNvSpPr/>
          <p:nvPr>
            <p:custDataLst>
              <p:tags r:id="rId9"/>
            </p:custDataLst>
          </p:nvPr>
        </p:nvSpPr>
        <p:spPr>
          <a:xfrm>
            <a:off x="3514725" y="1905000"/>
            <a:ext cx="381000" cy="381000"/>
          </a:xfrm>
          <a:prstGeom prst="ellipse">
            <a:avLst/>
          </a:prstGeom>
          <a:noFill/>
          <a:ln w="25400"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n4</a:t>
            </a:r>
          </a:p>
        </p:txBody>
      </p:sp>
      <p:sp>
        <p:nvSpPr>
          <p:cNvPr id="636940" name="Oval 14"/>
          <p:cNvSpPr/>
          <p:nvPr>
            <p:custDataLst>
              <p:tags r:id="rId10"/>
            </p:custDataLst>
          </p:nvPr>
        </p:nvSpPr>
        <p:spPr>
          <a:xfrm>
            <a:off x="5191125" y="22098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636941" name="Group 15"/>
          <p:cNvGrpSpPr/>
          <p:nvPr/>
        </p:nvGrpSpPr>
        <p:grpSpPr>
          <a:xfrm rot="-8151409">
            <a:off x="4581525" y="1905000"/>
            <a:ext cx="685800" cy="76200"/>
            <a:chOff x="1152" y="2976"/>
            <a:chExt cx="432" cy="48"/>
          </a:xfrm>
        </p:grpSpPr>
        <p:sp>
          <p:nvSpPr>
            <p:cNvPr id="636969" name="Oval 16"/>
            <p:cNvSpPr/>
            <p:nvPr>
              <p:custDataLst>
                <p:tags r:id="rId26"/>
              </p:custDataLst>
            </p:nvPr>
          </p:nvSpPr>
          <p:spPr>
            <a:xfrm>
              <a:off x="1153"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36970" name="Oval 17"/>
            <p:cNvSpPr/>
            <p:nvPr>
              <p:custDataLst>
                <p:tags r:id="rId27"/>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36971" name="Oval 18"/>
            <p:cNvSpPr/>
            <p:nvPr>
              <p:custDataLst>
                <p:tags r:id="rId28"/>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fontAlgn="base">
                <a:spcBef>
                  <a:spcPct val="0"/>
                </a:spcBef>
                <a:spcAft>
                  <a:spcPct val="0"/>
                </a:spcAft>
                <a:defRPr/>
              </a:pPr>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636942" name="Oval 19"/>
          <p:cNvSpPr/>
          <p:nvPr/>
        </p:nvSpPr>
        <p:spPr>
          <a:xfrm>
            <a:off x="2676525" y="2819400"/>
            <a:ext cx="381000" cy="381000"/>
          </a:xfrm>
          <a:prstGeom prst="ellipse">
            <a:avLst/>
          </a:prstGeom>
          <a:noFill/>
          <a:ln w="25400" cap="flat" cmpd="sng">
            <a:solidFill>
              <a:srgbClr val="0000FF"/>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ni</a:t>
            </a:r>
          </a:p>
        </p:txBody>
      </p:sp>
      <p:sp>
        <p:nvSpPr>
          <p:cNvPr id="636943" name="Oval 20"/>
          <p:cNvSpPr/>
          <p:nvPr>
            <p:custDataLst>
              <p:tags r:id="rId11"/>
            </p:custDataLst>
          </p:nvPr>
        </p:nvSpPr>
        <p:spPr>
          <a:xfrm>
            <a:off x="4352925" y="28194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FFFF"/>
                </a:solidFill>
                <a:latin typeface="微软雅黑" panose="020B0503020204020204" pitchFamily="34" charset="-122"/>
                <a:ea typeface="微软雅黑" panose="020B0503020204020204" pitchFamily="34" charset="-122"/>
              </a:rPr>
              <a:t>nj</a:t>
            </a:r>
          </a:p>
        </p:txBody>
      </p:sp>
      <p:sp>
        <p:nvSpPr>
          <p:cNvPr id="636944" name="Oval 21"/>
          <p:cNvSpPr/>
          <p:nvPr/>
        </p:nvSpPr>
        <p:spPr>
          <a:xfrm>
            <a:off x="1609725" y="3733800"/>
            <a:ext cx="381000" cy="381000"/>
          </a:xfrm>
          <a:prstGeom prst="ellipse">
            <a:avLst/>
          </a:prstGeom>
          <a:noFill/>
          <a:ln w="25400" cap="flat" cmpd="sng">
            <a:solidFill>
              <a:srgbClr val="FF6600"/>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n1</a:t>
            </a:r>
          </a:p>
        </p:txBody>
      </p:sp>
      <p:sp>
        <p:nvSpPr>
          <p:cNvPr id="636945" name="Oval 22"/>
          <p:cNvSpPr/>
          <p:nvPr/>
        </p:nvSpPr>
        <p:spPr>
          <a:xfrm>
            <a:off x="2524125" y="3733800"/>
            <a:ext cx="381000" cy="381000"/>
          </a:xfrm>
          <a:prstGeom prst="ellipse">
            <a:avLst/>
          </a:prstGeom>
          <a:noFill/>
          <a:ln w="25400" cap="flat" cmpd="sng">
            <a:solidFill>
              <a:srgbClr val="FF6600"/>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n2</a:t>
            </a:r>
          </a:p>
        </p:txBody>
      </p:sp>
      <p:sp>
        <p:nvSpPr>
          <p:cNvPr id="636946" name="Oval 23"/>
          <p:cNvSpPr/>
          <p:nvPr>
            <p:custDataLst>
              <p:tags r:id="rId12"/>
            </p:custDataLst>
          </p:nvPr>
        </p:nvSpPr>
        <p:spPr>
          <a:xfrm>
            <a:off x="3514725" y="37338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FFFF"/>
                </a:solidFill>
                <a:latin typeface="微软雅黑" panose="020B0503020204020204" pitchFamily="34" charset="-122"/>
                <a:ea typeface="微软雅黑" panose="020B0503020204020204" pitchFamily="34" charset="-122"/>
              </a:rPr>
              <a:t>n3</a:t>
            </a:r>
          </a:p>
        </p:txBody>
      </p:sp>
      <p:sp>
        <p:nvSpPr>
          <p:cNvPr id="636947" name="Oval 24"/>
          <p:cNvSpPr/>
          <p:nvPr>
            <p:custDataLst>
              <p:tags r:id="rId13"/>
            </p:custDataLst>
          </p:nvPr>
        </p:nvSpPr>
        <p:spPr>
          <a:xfrm>
            <a:off x="2981325" y="4572000"/>
            <a:ext cx="381000" cy="381000"/>
          </a:xfrm>
          <a:prstGeom prst="ellipse">
            <a:avLst/>
          </a:prstGeom>
          <a:noFill/>
          <a:ln w="12700"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n31</a:t>
            </a:r>
          </a:p>
        </p:txBody>
      </p:sp>
      <p:cxnSp>
        <p:nvCxnSpPr>
          <p:cNvPr id="636948" name="AutoShape 25"/>
          <p:cNvCxnSpPr>
            <a:stCxn id="636933" idx="5"/>
            <a:endCxn id="636942" idx="1"/>
          </p:cNvCxnSpPr>
          <p:nvPr>
            <p:custDataLst>
              <p:tags r:id="rId14"/>
            </p:custDataLst>
          </p:nvPr>
        </p:nvCxnSpPr>
        <p:spPr>
          <a:xfrm>
            <a:off x="2085976" y="2605088"/>
            <a:ext cx="646113" cy="341312"/>
          </a:xfrm>
          <a:prstGeom prst="straightConnector1">
            <a:avLst/>
          </a:prstGeom>
          <a:ln w="50800" cap="flat" cmpd="sng">
            <a:solidFill>
              <a:schemeClr val="tx1"/>
            </a:solidFill>
            <a:prstDash val="solid"/>
            <a:headEnd type="none" w="med" len="med"/>
            <a:tailEnd type="none" w="med" len="med"/>
          </a:ln>
        </p:spPr>
      </p:cxnSp>
      <p:cxnSp>
        <p:nvCxnSpPr>
          <p:cNvPr id="636949" name="AutoShape 26"/>
          <p:cNvCxnSpPr>
            <a:stCxn id="636939" idx="3"/>
            <a:endCxn id="636942" idx="7"/>
          </p:cNvCxnSpPr>
          <p:nvPr/>
        </p:nvCxnSpPr>
        <p:spPr>
          <a:xfrm flipH="1">
            <a:off x="3000376" y="2300288"/>
            <a:ext cx="569913" cy="646112"/>
          </a:xfrm>
          <a:prstGeom prst="straightConnector1">
            <a:avLst/>
          </a:prstGeom>
          <a:ln w="50800" cap="flat" cmpd="sng">
            <a:solidFill>
              <a:srgbClr val="0000FF"/>
            </a:solidFill>
            <a:prstDash val="solid"/>
            <a:headEnd type="none" w="med" len="med"/>
            <a:tailEnd type="none" w="med" len="med"/>
          </a:ln>
        </p:spPr>
      </p:cxnSp>
      <p:cxnSp>
        <p:nvCxnSpPr>
          <p:cNvPr id="636950" name="AutoShape 27"/>
          <p:cNvCxnSpPr>
            <a:stCxn id="636939" idx="5"/>
            <a:endCxn id="636943" idx="1"/>
          </p:cNvCxnSpPr>
          <p:nvPr>
            <p:custDataLst>
              <p:tags r:id="rId15"/>
            </p:custDataLst>
          </p:nvPr>
        </p:nvCxnSpPr>
        <p:spPr>
          <a:xfrm>
            <a:off x="3838576" y="2300288"/>
            <a:ext cx="569913" cy="646112"/>
          </a:xfrm>
          <a:prstGeom prst="straightConnector1">
            <a:avLst/>
          </a:prstGeom>
          <a:ln w="50800" cap="flat" cmpd="sng">
            <a:solidFill>
              <a:schemeClr val="tx1"/>
            </a:solidFill>
            <a:prstDash val="solid"/>
            <a:headEnd type="none" w="med" len="med"/>
            <a:tailEnd type="none" w="med" len="med"/>
          </a:ln>
        </p:spPr>
      </p:cxnSp>
      <p:cxnSp>
        <p:nvCxnSpPr>
          <p:cNvPr id="636951" name="AutoShape 28"/>
          <p:cNvCxnSpPr>
            <a:stCxn id="636940" idx="2"/>
            <a:endCxn id="636943" idx="7"/>
          </p:cNvCxnSpPr>
          <p:nvPr>
            <p:custDataLst>
              <p:tags r:id="rId16"/>
            </p:custDataLst>
          </p:nvPr>
        </p:nvCxnSpPr>
        <p:spPr>
          <a:xfrm flipH="1">
            <a:off x="4676775" y="2471738"/>
            <a:ext cx="514350" cy="474662"/>
          </a:xfrm>
          <a:prstGeom prst="straightConnector1">
            <a:avLst/>
          </a:prstGeom>
          <a:ln w="50800" cap="flat" cmpd="sng">
            <a:solidFill>
              <a:schemeClr val="tx1"/>
            </a:solidFill>
            <a:prstDash val="solid"/>
            <a:headEnd type="none" w="med" len="med"/>
            <a:tailEnd type="none" w="med" len="med"/>
          </a:ln>
        </p:spPr>
      </p:cxnSp>
      <p:cxnSp>
        <p:nvCxnSpPr>
          <p:cNvPr id="636952" name="AutoShape 29"/>
          <p:cNvCxnSpPr>
            <a:stCxn id="636944" idx="7"/>
            <a:endCxn id="636942" idx="3"/>
          </p:cNvCxnSpPr>
          <p:nvPr/>
        </p:nvCxnSpPr>
        <p:spPr>
          <a:xfrm flipV="1">
            <a:off x="1933576" y="3214688"/>
            <a:ext cx="798513" cy="646112"/>
          </a:xfrm>
          <a:prstGeom prst="straightConnector1">
            <a:avLst/>
          </a:prstGeom>
          <a:ln w="50800" cap="flat" cmpd="sng">
            <a:solidFill>
              <a:srgbClr val="0000FF"/>
            </a:solidFill>
            <a:prstDash val="solid"/>
            <a:headEnd type="none" w="med" len="med"/>
            <a:tailEnd type="none" w="med" len="med"/>
          </a:ln>
        </p:spPr>
      </p:cxnSp>
      <p:cxnSp>
        <p:nvCxnSpPr>
          <p:cNvPr id="636953" name="AutoShape 30"/>
          <p:cNvCxnSpPr>
            <a:stCxn id="636945" idx="0"/>
            <a:endCxn id="636942" idx="4"/>
          </p:cNvCxnSpPr>
          <p:nvPr/>
        </p:nvCxnSpPr>
        <p:spPr>
          <a:xfrm flipV="1">
            <a:off x="2714625" y="3271838"/>
            <a:ext cx="152400" cy="533400"/>
          </a:xfrm>
          <a:prstGeom prst="straightConnector1">
            <a:avLst/>
          </a:prstGeom>
          <a:ln w="50800" cap="flat" cmpd="sng">
            <a:solidFill>
              <a:srgbClr val="0000FF"/>
            </a:solidFill>
            <a:prstDash val="solid"/>
            <a:headEnd type="none" w="med" len="med"/>
            <a:tailEnd type="none" w="med" len="med"/>
          </a:ln>
        </p:spPr>
      </p:cxnSp>
      <p:cxnSp>
        <p:nvCxnSpPr>
          <p:cNvPr id="636954" name="AutoShape 31"/>
          <p:cNvCxnSpPr>
            <a:stCxn id="636946" idx="1"/>
            <a:endCxn id="636942" idx="5"/>
          </p:cNvCxnSpPr>
          <p:nvPr/>
        </p:nvCxnSpPr>
        <p:spPr>
          <a:xfrm flipH="1" flipV="1">
            <a:off x="3000376" y="3214688"/>
            <a:ext cx="569913" cy="646112"/>
          </a:xfrm>
          <a:prstGeom prst="straightConnector1">
            <a:avLst/>
          </a:prstGeom>
          <a:ln w="50800" cap="flat" cmpd="sng">
            <a:solidFill>
              <a:srgbClr val="0000FF"/>
            </a:solidFill>
            <a:prstDash val="solid"/>
            <a:headEnd type="none" w="med" len="med"/>
            <a:tailEnd type="none" w="med" len="med"/>
          </a:ln>
        </p:spPr>
      </p:cxnSp>
      <p:cxnSp>
        <p:nvCxnSpPr>
          <p:cNvPr id="636955" name="AutoShape 32"/>
          <p:cNvCxnSpPr>
            <a:stCxn id="636946" idx="7"/>
            <a:endCxn id="636943" idx="3"/>
          </p:cNvCxnSpPr>
          <p:nvPr>
            <p:custDataLst>
              <p:tags r:id="rId17"/>
            </p:custDataLst>
          </p:nvPr>
        </p:nvCxnSpPr>
        <p:spPr>
          <a:xfrm flipV="1">
            <a:off x="3838576" y="3214688"/>
            <a:ext cx="569913" cy="646112"/>
          </a:xfrm>
          <a:prstGeom prst="straightConnector1">
            <a:avLst/>
          </a:prstGeom>
          <a:ln w="50800" cap="flat" cmpd="sng">
            <a:solidFill>
              <a:schemeClr val="tx1"/>
            </a:solidFill>
            <a:prstDash val="solid"/>
            <a:headEnd type="none" w="med" len="med"/>
            <a:tailEnd type="none" w="med" len="med"/>
          </a:ln>
        </p:spPr>
      </p:cxnSp>
      <p:sp>
        <p:nvSpPr>
          <p:cNvPr id="636956" name="Oval 33"/>
          <p:cNvSpPr/>
          <p:nvPr>
            <p:custDataLst>
              <p:tags r:id="rId18"/>
            </p:custDataLst>
          </p:nvPr>
        </p:nvSpPr>
        <p:spPr>
          <a:xfrm>
            <a:off x="4276725" y="4572000"/>
            <a:ext cx="381000" cy="381000"/>
          </a:xfrm>
          <a:prstGeom prst="ellipse">
            <a:avLst/>
          </a:prstGeom>
          <a:noFill/>
          <a:ln w="12700" cap="flat" cmpd="sng">
            <a:solidFill>
              <a:schemeClr val="tx1"/>
            </a:solidFill>
            <a:prstDash val="solid"/>
            <a:headEnd type="none" w="med" len="med"/>
            <a:tailEnd type="none" w="med" len="med"/>
          </a:ln>
        </p:spPr>
        <p:txBody>
          <a:bodyPr wrap="none" anchor="ctr" anchorCtr="0"/>
          <a:lstStyle/>
          <a:p>
            <a:pPr algn="ctr" fontAlgn="base">
              <a:spcBef>
                <a:spcPct val="0"/>
              </a:spcBef>
              <a:spcAft>
                <a:spcPct val="0"/>
              </a:spcAft>
              <a:defRPr/>
            </a:pPr>
            <a:r>
              <a:rPr lang="en-US" altLang="zh-CN" b="1" dirty="0">
                <a:solidFill>
                  <a:srgbClr val="FF0000"/>
                </a:solidFill>
                <a:latin typeface="微软雅黑" panose="020B0503020204020204" pitchFamily="34" charset="-122"/>
                <a:ea typeface="微软雅黑" panose="020B0503020204020204" pitchFamily="34" charset="-122"/>
              </a:rPr>
              <a:t>n32</a:t>
            </a:r>
          </a:p>
        </p:txBody>
      </p:sp>
      <p:cxnSp>
        <p:nvCxnSpPr>
          <p:cNvPr id="636957" name="AutoShape 34"/>
          <p:cNvCxnSpPr>
            <a:stCxn id="636947" idx="0"/>
            <a:endCxn id="636946" idx="3"/>
          </p:cNvCxnSpPr>
          <p:nvPr>
            <p:custDataLst>
              <p:tags r:id="rId19"/>
            </p:custDataLst>
          </p:nvPr>
        </p:nvCxnSpPr>
        <p:spPr>
          <a:xfrm flipV="1">
            <a:off x="3171826" y="4130676"/>
            <a:ext cx="398463" cy="512763"/>
          </a:xfrm>
          <a:prstGeom prst="straightConnector1">
            <a:avLst/>
          </a:prstGeom>
          <a:ln w="50800" cap="flat" cmpd="sng">
            <a:solidFill>
              <a:schemeClr val="tx1"/>
            </a:solidFill>
            <a:prstDash val="solid"/>
            <a:headEnd type="none" w="med" len="med"/>
            <a:tailEnd type="none" w="med" len="med"/>
          </a:ln>
        </p:spPr>
      </p:cxnSp>
      <p:cxnSp>
        <p:nvCxnSpPr>
          <p:cNvPr id="636958" name="AutoShape 35"/>
          <p:cNvCxnSpPr>
            <a:stCxn id="636956" idx="1"/>
            <a:endCxn id="636946" idx="5"/>
          </p:cNvCxnSpPr>
          <p:nvPr>
            <p:custDataLst>
              <p:tags r:id="rId20"/>
            </p:custDataLst>
          </p:nvPr>
        </p:nvCxnSpPr>
        <p:spPr>
          <a:xfrm flipH="1" flipV="1">
            <a:off x="3838576" y="4129088"/>
            <a:ext cx="493713" cy="569912"/>
          </a:xfrm>
          <a:prstGeom prst="straightConnector1">
            <a:avLst/>
          </a:prstGeom>
          <a:ln w="50800" cap="flat" cmpd="sng">
            <a:solidFill>
              <a:schemeClr val="tx1"/>
            </a:solidFill>
            <a:prstDash val="solid"/>
            <a:headEnd type="none" w="med" len="med"/>
            <a:tailEnd type="none" w="med" len="med"/>
          </a:ln>
        </p:spPr>
      </p:cxnSp>
      <p:cxnSp>
        <p:nvCxnSpPr>
          <p:cNvPr id="636959" name="AutoShape 36"/>
          <p:cNvCxnSpPr>
            <a:stCxn id="636956" idx="0"/>
            <a:endCxn id="636943" idx="4"/>
          </p:cNvCxnSpPr>
          <p:nvPr>
            <p:custDataLst>
              <p:tags r:id="rId21"/>
            </p:custDataLst>
          </p:nvPr>
        </p:nvCxnSpPr>
        <p:spPr>
          <a:xfrm flipV="1">
            <a:off x="4467225" y="3271838"/>
            <a:ext cx="76200" cy="1371600"/>
          </a:xfrm>
          <a:prstGeom prst="straightConnector1">
            <a:avLst/>
          </a:prstGeom>
          <a:ln w="50800" cap="flat" cmpd="sng">
            <a:solidFill>
              <a:schemeClr val="tx1"/>
            </a:solidFill>
            <a:prstDash val="solid"/>
            <a:headEnd type="none" w="med" len="med"/>
            <a:tailEnd type="none" w="med" len="med"/>
          </a:ln>
        </p:spPr>
      </p:cxnSp>
      <p:sp>
        <p:nvSpPr>
          <p:cNvPr id="78885" name="Rectangle 37"/>
          <p:cNvSpPr/>
          <p:nvPr/>
        </p:nvSpPr>
        <p:spPr>
          <a:xfrm>
            <a:off x="5876925" y="533400"/>
            <a:ext cx="4419600" cy="4267200"/>
          </a:xfrm>
          <a:prstGeom prst="rect">
            <a:avLst/>
          </a:prstGeom>
          <a:noFill/>
          <a:ln w="9525">
            <a:noFill/>
          </a:ln>
        </p:spPr>
        <p:txBody>
          <a:bodyPr/>
          <a:lstStyle/>
          <a:p>
            <a:pPr marL="342900" indent="-342900" fontAlgn="base">
              <a:spcBef>
                <a:spcPct val="20000"/>
              </a:spcBef>
              <a:spcAft>
                <a:spcPct val="0"/>
              </a:spcAft>
              <a:buClr>
                <a:srgbClr val="9F69A3"/>
              </a:buClr>
              <a:buSzPct val="60000"/>
              <a:buFont typeface="Wingdings" panose="05000000000000000000" pitchFamily="2" charset="2"/>
              <a:buChar char="n"/>
              <a:defRPr/>
            </a:pPr>
            <a:r>
              <a:rPr lang="en-US" altLang="zh-CN" sz="2600" dirty="0">
                <a:solidFill>
                  <a:srgbClr val="000000"/>
                </a:solidFill>
                <a:latin typeface="微软雅黑" panose="020B0503020204020204" pitchFamily="34" charset="-122"/>
                <a:ea typeface="微软雅黑" panose="020B0503020204020204" pitchFamily="34" charset="-122"/>
              </a:rPr>
              <a:t>n4</a:t>
            </a:r>
            <a:r>
              <a:rPr lang="en-US" altLang="en-US" sz="2600" dirty="0">
                <a:solidFill>
                  <a:srgbClr val="000000"/>
                </a:solidFill>
                <a:latin typeface="微软雅黑" panose="020B0503020204020204" pitchFamily="34" charset="-122"/>
                <a:ea typeface="微软雅黑" panose="020B0503020204020204" pitchFamily="34" charset="-122"/>
              </a:rPr>
              <a:t>已经存在于</a:t>
            </a:r>
            <a:r>
              <a:rPr lang="en-US" altLang="zh-CN" sz="2600" dirty="0">
                <a:solidFill>
                  <a:srgbClr val="000000"/>
                </a:solidFill>
                <a:latin typeface="微软雅黑" panose="020B0503020204020204" pitchFamily="34" charset="-122"/>
                <a:ea typeface="微软雅黑" panose="020B0503020204020204" pitchFamily="34" charset="-122"/>
              </a:rPr>
              <a:t>OPEN</a:t>
            </a:r>
            <a:r>
              <a:rPr lang="en-US" altLang="en-US" sz="2600" dirty="0">
                <a:solidFill>
                  <a:srgbClr val="000000"/>
                </a:solidFill>
                <a:latin typeface="微软雅黑" panose="020B0503020204020204" pitchFamily="34" charset="-122"/>
                <a:ea typeface="微软雅黑" panose="020B0503020204020204" pitchFamily="34" charset="-122"/>
              </a:rPr>
              <a:t>表，并且已有父节点</a:t>
            </a:r>
            <a:r>
              <a:rPr lang="en-US" altLang="zh-CN" sz="2600" dirty="0">
                <a:solidFill>
                  <a:srgbClr val="000000"/>
                </a:solidFill>
                <a:latin typeface="微软雅黑" panose="020B0503020204020204" pitchFamily="34" charset="-122"/>
                <a:ea typeface="微软雅黑" panose="020B0503020204020204" pitchFamily="34" charset="-122"/>
              </a:rPr>
              <a:t>nj</a:t>
            </a:r>
          </a:p>
          <a:p>
            <a:pPr marL="742950" lvl="1" indent="-285750" fontAlgn="base">
              <a:spcBef>
                <a:spcPct val="20000"/>
              </a:spcBef>
              <a:spcAft>
                <a:spcPct val="0"/>
              </a:spcAft>
              <a:buClr>
                <a:srgbClr val="658BD5"/>
              </a:buClr>
              <a:buSzPct val="55000"/>
              <a:buFont typeface="Wingdings" panose="05000000000000000000" pitchFamily="2" charset="2"/>
              <a:buChar char="n"/>
              <a:defRPr/>
            </a:pPr>
            <a:r>
              <a:rPr lang="en-US" altLang="zh-CN" sz="2200" dirty="0">
                <a:solidFill>
                  <a:srgbClr val="000000"/>
                </a:solidFill>
                <a:latin typeface="微软雅黑" panose="020B0503020204020204" pitchFamily="34" charset="-122"/>
                <a:ea typeface="微软雅黑" panose="020B0503020204020204" pitchFamily="34" charset="-122"/>
              </a:rPr>
              <a:t>n4</a:t>
            </a:r>
            <a:r>
              <a:rPr lang="en-US" altLang="en-US" sz="2200" dirty="0">
                <a:solidFill>
                  <a:srgbClr val="000000"/>
                </a:solidFill>
                <a:latin typeface="微软雅黑" panose="020B0503020204020204" pitchFamily="34" charset="-122"/>
                <a:ea typeface="微软雅黑" panose="020B0503020204020204" pitchFamily="34" charset="-122"/>
              </a:rPr>
              <a:t>经</a:t>
            </a:r>
            <a:r>
              <a:rPr lang="en-US" altLang="zh-CN" sz="2200" dirty="0">
                <a:solidFill>
                  <a:srgbClr val="000000"/>
                </a:solidFill>
                <a:latin typeface="微软雅黑" panose="020B0503020204020204" pitchFamily="34" charset="-122"/>
                <a:ea typeface="微软雅黑" panose="020B0503020204020204" pitchFamily="34" charset="-122"/>
              </a:rPr>
              <a:t>nj</a:t>
            </a:r>
            <a:r>
              <a:rPr lang="en-US" altLang="en-US" sz="2200" dirty="0">
                <a:solidFill>
                  <a:srgbClr val="000000"/>
                </a:solidFill>
                <a:latin typeface="微软雅黑" panose="020B0503020204020204" pitchFamily="34" charset="-122"/>
                <a:ea typeface="微软雅黑" panose="020B0503020204020204" pitchFamily="34" charset="-122"/>
              </a:rPr>
              <a:t>的路径代价大</a:t>
            </a:r>
          </a:p>
          <a:p>
            <a:pPr marL="742950" lvl="1" indent="-285750" fontAlgn="base">
              <a:spcBef>
                <a:spcPct val="20000"/>
              </a:spcBef>
              <a:spcAft>
                <a:spcPct val="0"/>
              </a:spcAft>
              <a:buClr>
                <a:srgbClr val="658BD5"/>
              </a:buClr>
              <a:buSzPct val="55000"/>
              <a:buFont typeface="Wingdings" panose="05000000000000000000" pitchFamily="2" charset="2"/>
              <a:buChar char="n"/>
              <a:defRPr/>
            </a:pPr>
            <a:r>
              <a:rPr lang="en-US" altLang="en-US" sz="2200" dirty="0">
                <a:solidFill>
                  <a:srgbClr val="000000"/>
                </a:solidFill>
                <a:latin typeface="微软雅黑" panose="020B0503020204020204" pitchFamily="34" charset="-122"/>
                <a:ea typeface="微软雅黑" panose="020B0503020204020204" pitchFamily="34" charset="-122"/>
              </a:rPr>
              <a:t>取消</a:t>
            </a:r>
            <a:r>
              <a:rPr lang="en-US" altLang="zh-CN" sz="2200" dirty="0">
                <a:solidFill>
                  <a:srgbClr val="000000"/>
                </a:solidFill>
                <a:latin typeface="微软雅黑" panose="020B0503020204020204" pitchFamily="34" charset="-122"/>
                <a:ea typeface="微软雅黑" panose="020B0503020204020204" pitchFamily="34" charset="-122"/>
              </a:rPr>
              <a:t>n4</a:t>
            </a:r>
            <a:r>
              <a:rPr lang="en-US" altLang="en-US" sz="2200" dirty="0">
                <a:solidFill>
                  <a:srgbClr val="000000"/>
                </a:solidFill>
                <a:latin typeface="微软雅黑" panose="020B0503020204020204" pitchFamily="34" charset="-122"/>
                <a:ea typeface="微软雅黑" panose="020B0503020204020204" pitchFamily="34" charset="-122"/>
              </a:rPr>
              <a:t>指向</a:t>
            </a:r>
            <a:r>
              <a:rPr lang="en-US" altLang="zh-CN" sz="2200" dirty="0">
                <a:solidFill>
                  <a:srgbClr val="000000"/>
                </a:solidFill>
                <a:latin typeface="微软雅黑" panose="020B0503020204020204" pitchFamily="34" charset="-122"/>
                <a:ea typeface="微软雅黑" panose="020B0503020204020204" pitchFamily="34" charset="-122"/>
              </a:rPr>
              <a:t>nj</a:t>
            </a:r>
            <a:r>
              <a:rPr lang="en-US" altLang="en-US" sz="2200" dirty="0">
                <a:solidFill>
                  <a:srgbClr val="000000"/>
                </a:solidFill>
                <a:latin typeface="微软雅黑" panose="020B0503020204020204" pitchFamily="34" charset="-122"/>
                <a:ea typeface="微软雅黑" panose="020B0503020204020204" pitchFamily="34" charset="-122"/>
              </a:rPr>
              <a:t>的指针</a:t>
            </a:r>
          </a:p>
          <a:p>
            <a:pPr marL="742950" lvl="1" indent="-285750" fontAlgn="base">
              <a:spcBef>
                <a:spcPct val="20000"/>
              </a:spcBef>
              <a:spcAft>
                <a:spcPct val="0"/>
              </a:spcAft>
              <a:buClr>
                <a:srgbClr val="658BD5"/>
              </a:buClr>
              <a:buSzPct val="55000"/>
              <a:buFont typeface="Wingdings" panose="05000000000000000000" pitchFamily="2" charset="2"/>
              <a:buChar char="n"/>
              <a:defRPr/>
            </a:pPr>
            <a:r>
              <a:rPr lang="en-US" altLang="en-US" sz="2200" dirty="0">
                <a:solidFill>
                  <a:srgbClr val="000000"/>
                </a:solidFill>
                <a:latin typeface="微软雅黑" panose="020B0503020204020204" pitchFamily="34" charset="-122"/>
                <a:ea typeface="微软雅黑" panose="020B0503020204020204" pitchFamily="34" charset="-122"/>
              </a:rPr>
              <a:t>改为建立</a:t>
            </a:r>
            <a:r>
              <a:rPr lang="en-US" altLang="zh-CN" sz="2200" dirty="0">
                <a:solidFill>
                  <a:srgbClr val="000000"/>
                </a:solidFill>
                <a:latin typeface="微软雅黑" panose="020B0503020204020204" pitchFamily="34" charset="-122"/>
                <a:ea typeface="微软雅黑" panose="020B0503020204020204" pitchFamily="34" charset="-122"/>
              </a:rPr>
              <a:t>n4</a:t>
            </a:r>
            <a:r>
              <a:rPr lang="en-US" altLang="en-US" sz="2200" dirty="0">
                <a:solidFill>
                  <a:srgbClr val="000000"/>
                </a:solidFill>
                <a:latin typeface="微软雅黑" panose="020B0503020204020204" pitchFamily="34" charset="-122"/>
                <a:ea typeface="微软雅黑" panose="020B0503020204020204" pitchFamily="34" charset="-122"/>
              </a:rPr>
              <a:t>指向新父节点</a:t>
            </a:r>
            <a:r>
              <a:rPr lang="en-US" altLang="zh-CN" sz="2200" dirty="0">
                <a:solidFill>
                  <a:srgbClr val="000000"/>
                </a:solidFill>
                <a:latin typeface="微软雅黑" panose="020B0503020204020204" pitchFamily="34" charset="-122"/>
                <a:ea typeface="微软雅黑" panose="020B0503020204020204" pitchFamily="34" charset="-122"/>
              </a:rPr>
              <a:t>ni</a:t>
            </a:r>
            <a:r>
              <a:rPr lang="en-US" altLang="en-US" sz="2200" dirty="0">
                <a:solidFill>
                  <a:srgbClr val="000000"/>
                </a:solidFill>
                <a:latin typeface="微软雅黑" panose="020B0503020204020204" pitchFamily="34" charset="-122"/>
                <a:ea typeface="微软雅黑" panose="020B0503020204020204" pitchFamily="34" charset="-122"/>
              </a:rPr>
              <a:t>的指针</a:t>
            </a:r>
          </a:p>
          <a:p>
            <a:pPr marL="342900" indent="-342900" fontAlgn="base">
              <a:spcBef>
                <a:spcPct val="20000"/>
              </a:spcBef>
              <a:spcAft>
                <a:spcPct val="0"/>
              </a:spcAft>
              <a:buClr>
                <a:srgbClr val="9F69A3"/>
              </a:buClr>
              <a:buSzPct val="60000"/>
              <a:buFont typeface="Wingdings" panose="05000000000000000000" pitchFamily="2" charset="2"/>
              <a:buChar char="n"/>
              <a:defRPr/>
            </a:pPr>
            <a:r>
              <a:rPr lang="en-US" altLang="zh-CN" sz="2600" dirty="0">
                <a:solidFill>
                  <a:srgbClr val="000000"/>
                </a:solidFill>
                <a:latin typeface="微软雅黑" panose="020B0503020204020204" pitchFamily="34" charset="-122"/>
                <a:ea typeface="微软雅黑" panose="020B0503020204020204" pitchFamily="34" charset="-122"/>
              </a:rPr>
              <a:t>n3</a:t>
            </a:r>
            <a:r>
              <a:rPr lang="en-US" altLang="en-US" sz="2600" dirty="0">
                <a:solidFill>
                  <a:srgbClr val="000000"/>
                </a:solidFill>
                <a:latin typeface="微软雅黑" panose="020B0503020204020204" pitchFamily="34" charset="-122"/>
                <a:ea typeface="微软雅黑" panose="020B0503020204020204" pitchFamily="34" charset="-122"/>
              </a:rPr>
              <a:t>已经存在于</a:t>
            </a:r>
            <a:r>
              <a:rPr lang="en-US" altLang="zh-CN" sz="2600" dirty="0">
                <a:solidFill>
                  <a:srgbClr val="000000"/>
                </a:solidFill>
                <a:latin typeface="微软雅黑" panose="020B0503020204020204" pitchFamily="34" charset="-122"/>
                <a:ea typeface="微软雅黑" panose="020B0503020204020204" pitchFamily="34" charset="-122"/>
              </a:rPr>
              <a:t>CLOSE</a:t>
            </a:r>
            <a:r>
              <a:rPr lang="en-US" altLang="en-US" sz="2600" dirty="0">
                <a:solidFill>
                  <a:srgbClr val="000000"/>
                </a:solidFill>
                <a:latin typeface="微软雅黑" panose="020B0503020204020204" pitchFamily="34" charset="-122"/>
                <a:ea typeface="微软雅黑" panose="020B0503020204020204" pitchFamily="34" charset="-122"/>
              </a:rPr>
              <a:t>表，并且已有父节点</a:t>
            </a:r>
            <a:r>
              <a:rPr lang="en-US" altLang="zh-CN" sz="2600" dirty="0">
                <a:solidFill>
                  <a:srgbClr val="000000"/>
                </a:solidFill>
                <a:latin typeface="微软雅黑" panose="020B0503020204020204" pitchFamily="34" charset="-122"/>
                <a:ea typeface="微软雅黑" panose="020B0503020204020204" pitchFamily="34" charset="-122"/>
              </a:rPr>
              <a:t>nj</a:t>
            </a:r>
          </a:p>
          <a:p>
            <a:pPr marL="742950" lvl="1" indent="-285750" fontAlgn="base">
              <a:spcBef>
                <a:spcPct val="20000"/>
              </a:spcBef>
              <a:spcAft>
                <a:spcPct val="0"/>
              </a:spcAft>
              <a:buClr>
                <a:srgbClr val="658BD5"/>
              </a:buClr>
              <a:buSzPct val="55000"/>
              <a:buFont typeface="Wingdings" panose="05000000000000000000" pitchFamily="2" charset="2"/>
              <a:buChar char="n"/>
              <a:defRPr/>
            </a:pPr>
            <a:r>
              <a:rPr lang="en-US" altLang="en-US" sz="2200" dirty="0">
                <a:solidFill>
                  <a:srgbClr val="000000"/>
                </a:solidFill>
                <a:latin typeface="微软雅黑" panose="020B0503020204020204" pitchFamily="34" charset="-122"/>
                <a:ea typeface="微软雅黑" panose="020B0503020204020204" pitchFamily="34" charset="-122"/>
              </a:rPr>
              <a:t>需要做和</a:t>
            </a:r>
            <a:r>
              <a:rPr lang="en-US" altLang="zh-CN" sz="2200" dirty="0">
                <a:solidFill>
                  <a:srgbClr val="000000"/>
                </a:solidFill>
                <a:latin typeface="微软雅黑" panose="020B0503020204020204" pitchFamily="34" charset="-122"/>
                <a:ea typeface="微软雅黑" panose="020B0503020204020204" pitchFamily="34" charset="-122"/>
              </a:rPr>
              <a:t>n4</a:t>
            </a:r>
            <a:r>
              <a:rPr lang="en-US" altLang="en-US" sz="2200" dirty="0">
                <a:solidFill>
                  <a:srgbClr val="000000"/>
                </a:solidFill>
                <a:latin typeface="微软雅黑" panose="020B0503020204020204" pitchFamily="34" charset="-122"/>
                <a:ea typeface="微软雅黑" panose="020B0503020204020204" pitchFamily="34" charset="-122"/>
              </a:rPr>
              <a:t>同样的比较和指针修改工作。并且要重新加入</a:t>
            </a:r>
            <a:r>
              <a:rPr lang="en-US" altLang="zh-CN" sz="2200" dirty="0">
                <a:solidFill>
                  <a:srgbClr val="000000"/>
                </a:solidFill>
                <a:latin typeface="微软雅黑" panose="020B0503020204020204" pitchFamily="34" charset="-122"/>
                <a:ea typeface="微软雅黑" panose="020B0503020204020204" pitchFamily="34" charset="-122"/>
              </a:rPr>
              <a:t>open</a:t>
            </a:r>
            <a:r>
              <a:rPr lang="en-US" altLang="en-US" sz="2200" dirty="0">
                <a:solidFill>
                  <a:srgbClr val="000000"/>
                </a:solidFill>
                <a:latin typeface="微软雅黑" panose="020B0503020204020204" pitchFamily="34" charset="-122"/>
                <a:ea typeface="微软雅黑" panose="020B0503020204020204" pitchFamily="34" charset="-122"/>
              </a:rPr>
              <a:t>表。</a:t>
            </a:r>
          </a:p>
        </p:txBody>
      </p:sp>
      <p:sp>
        <p:nvSpPr>
          <p:cNvPr id="636961" name="Line 38"/>
          <p:cNvSpPr/>
          <p:nvPr/>
        </p:nvSpPr>
        <p:spPr>
          <a:xfrm flipV="1">
            <a:off x="1762125" y="2971800"/>
            <a:ext cx="685800" cy="609600"/>
          </a:xfrm>
          <a:prstGeom prst="line">
            <a:avLst/>
          </a:prstGeom>
          <a:ln w="25400" cap="flat" cmpd="sng">
            <a:solidFill>
              <a:srgbClr val="FF00FF"/>
            </a:solidFill>
            <a:prstDash val="solid"/>
            <a:headEnd type="none" w="med" len="med"/>
            <a:tailEnd type="triangle" w="med" len="med"/>
          </a:ln>
        </p:spPr>
      </p:sp>
      <p:sp>
        <p:nvSpPr>
          <p:cNvPr id="636962" name="Line 39"/>
          <p:cNvSpPr/>
          <p:nvPr/>
        </p:nvSpPr>
        <p:spPr>
          <a:xfrm flipV="1">
            <a:off x="2981325" y="3429000"/>
            <a:ext cx="0" cy="457200"/>
          </a:xfrm>
          <a:prstGeom prst="line">
            <a:avLst/>
          </a:prstGeom>
          <a:ln w="25400" cap="flat" cmpd="sng">
            <a:solidFill>
              <a:srgbClr val="FF00FF"/>
            </a:solidFill>
            <a:prstDash val="solid"/>
            <a:headEnd type="none" w="med" len="med"/>
            <a:tailEnd type="triangle" w="med" len="med"/>
          </a:ln>
        </p:spPr>
      </p:sp>
      <p:sp>
        <p:nvSpPr>
          <p:cNvPr id="78888" name="Line 40"/>
          <p:cNvSpPr/>
          <p:nvPr>
            <p:custDataLst>
              <p:tags r:id="rId22"/>
            </p:custDataLst>
          </p:nvPr>
        </p:nvSpPr>
        <p:spPr>
          <a:xfrm>
            <a:off x="4048125" y="2209800"/>
            <a:ext cx="381000" cy="381000"/>
          </a:xfrm>
          <a:prstGeom prst="line">
            <a:avLst/>
          </a:prstGeom>
          <a:ln w="25400" cap="flat" cmpd="sng">
            <a:solidFill>
              <a:schemeClr val="tx1"/>
            </a:solidFill>
            <a:prstDash val="solid"/>
            <a:headEnd type="none" w="med" len="med"/>
            <a:tailEnd type="triangle" w="med" len="med"/>
          </a:ln>
        </p:spPr>
      </p:sp>
      <p:sp>
        <p:nvSpPr>
          <p:cNvPr id="78889" name="Line 41"/>
          <p:cNvSpPr/>
          <p:nvPr/>
        </p:nvSpPr>
        <p:spPr>
          <a:xfrm flipH="1">
            <a:off x="2981325" y="2133600"/>
            <a:ext cx="457200" cy="533400"/>
          </a:xfrm>
          <a:prstGeom prst="line">
            <a:avLst/>
          </a:prstGeom>
          <a:ln w="25400" cap="flat" cmpd="sng">
            <a:solidFill>
              <a:srgbClr val="FF0000"/>
            </a:solidFill>
            <a:prstDash val="solid"/>
            <a:headEnd type="none" w="med" len="med"/>
            <a:tailEnd type="triangle" w="med" len="med"/>
          </a:ln>
        </p:spPr>
      </p:sp>
      <p:sp>
        <p:nvSpPr>
          <p:cNvPr id="78890" name="Line 42"/>
          <p:cNvSpPr/>
          <p:nvPr>
            <p:custDataLst>
              <p:tags r:id="rId23"/>
            </p:custDataLst>
          </p:nvPr>
        </p:nvSpPr>
        <p:spPr>
          <a:xfrm flipV="1">
            <a:off x="3743325" y="3048000"/>
            <a:ext cx="457200" cy="533400"/>
          </a:xfrm>
          <a:prstGeom prst="line">
            <a:avLst/>
          </a:prstGeom>
          <a:ln w="25400" cap="flat" cmpd="sng">
            <a:solidFill>
              <a:schemeClr val="tx1"/>
            </a:solidFill>
            <a:prstDash val="solid"/>
            <a:headEnd type="none" w="med" len="med"/>
            <a:tailEnd type="triangle" w="med" len="med"/>
          </a:ln>
        </p:spPr>
      </p:sp>
      <p:sp>
        <p:nvSpPr>
          <p:cNvPr id="636966" name="Line 43"/>
          <p:cNvSpPr/>
          <p:nvPr>
            <p:custDataLst>
              <p:tags r:id="rId24"/>
            </p:custDataLst>
          </p:nvPr>
        </p:nvSpPr>
        <p:spPr>
          <a:xfrm flipV="1">
            <a:off x="2905125" y="4038600"/>
            <a:ext cx="457200" cy="533400"/>
          </a:xfrm>
          <a:prstGeom prst="line">
            <a:avLst/>
          </a:prstGeom>
          <a:ln w="25400" cap="flat" cmpd="sng">
            <a:solidFill>
              <a:schemeClr val="tx1"/>
            </a:solidFill>
            <a:prstDash val="solid"/>
            <a:headEnd type="none" w="med" len="med"/>
            <a:tailEnd type="triangle" w="med" len="med"/>
          </a:ln>
        </p:spPr>
      </p:sp>
      <p:sp>
        <p:nvSpPr>
          <p:cNvPr id="636967" name="Line 44"/>
          <p:cNvSpPr/>
          <p:nvPr>
            <p:custDataLst>
              <p:tags r:id="rId25"/>
            </p:custDataLst>
          </p:nvPr>
        </p:nvSpPr>
        <p:spPr>
          <a:xfrm flipV="1">
            <a:off x="4657725" y="3505200"/>
            <a:ext cx="76200" cy="838200"/>
          </a:xfrm>
          <a:prstGeom prst="line">
            <a:avLst/>
          </a:prstGeom>
          <a:ln w="25400" cap="flat" cmpd="sng">
            <a:solidFill>
              <a:schemeClr val="tx1"/>
            </a:solidFill>
            <a:prstDash val="solid"/>
            <a:headEnd type="none" w="med" len="med"/>
            <a:tailEnd type="triangle" w="med" len="med"/>
          </a:ln>
        </p:spPr>
      </p:sp>
      <p:sp>
        <p:nvSpPr>
          <p:cNvPr id="78893" name="Line 45"/>
          <p:cNvSpPr/>
          <p:nvPr/>
        </p:nvSpPr>
        <p:spPr>
          <a:xfrm flipH="1" flipV="1">
            <a:off x="3133725" y="3048000"/>
            <a:ext cx="457200" cy="533400"/>
          </a:xfrm>
          <a:prstGeom prst="line">
            <a:avLst/>
          </a:prstGeom>
          <a:ln w="25400" cap="flat" cmpd="sng">
            <a:solidFill>
              <a:srgbClr val="FF0000"/>
            </a:solidFill>
            <a:prstDash val="solid"/>
            <a:headEnd type="none" w="med" len="med"/>
            <a:tailEnd type="triangle" w="med" len="med"/>
          </a:ln>
        </p:spPr>
      </p:sp>
    </p:spTree>
    <p:custDataLst>
      <p:tags r:id="rId1"/>
    </p:custDataLst>
    <p:extLst>
      <p:ext uri="{BB962C8B-B14F-4D97-AF65-F5344CB8AC3E}">
        <p14:creationId xmlns:p14="http://schemas.microsoft.com/office/powerpoint/2010/main" val="1165211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8885">
                                            <p:txEl>
                                              <p:pRg st="1" end="1"/>
                                            </p:txEl>
                                          </p:spTgt>
                                        </p:tgtEl>
                                        <p:attrNameLst>
                                          <p:attrName>style.visibility</p:attrName>
                                        </p:attrNameLst>
                                      </p:cBhvr>
                                      <p:to>
                                        <p:strVal val="visible"/>
                                      </p:to>
                                    </p:set>
                                    <p:animEffect transition="in" filter="blinds(horizontal)">
                                      <p:cBhvr>
                                        <p:cTn id="7" dur="500"/>
                                        <p:tgtEl>
                                          <p:spTgt spid="7888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885">
                                            <p:txEl>
                                              <p:pRg st="2" end="2"/>
                                            </p:txEl>
                                          </p:spTgt>
                                        </p:tgtEl>
                                        <p:attrNameLst>
                                          <p:attrName>style.visibility</p:attrName>
                                        </p:attrNameLst>
                                      </p:cBhvr>
                                      <p:to>
                                        <p:strVal val="visible"/>
                                      </p:to>
                                    </p:set>
                                    <p:animEffect transition="in" filter="blinds(horizontal)">
                                      <p:cBhvr>
                                        <p:cTn id="12" dur="500"/>
                                        <p:tgtEl>
                                          <p:spTgt spid="78885">
                                            <p:txEl>
                                              <p:pRg st="2" end="2"/>
                                            </p:txEl>
                                          </p:spTgt>
                                        </p:tgtEl>
                                      </p:cBhvr>
                                    </p:animEffect>
                                  </p:childTnLst>
                                </p:cTn>
                              </p:par>
                              <p:par>
                                <p:cTn id="13" presetID="35" presetClass="emph" presetSubtype="0" repeatCount="5000" fill="hold" nodeType="withEffect">
                                  <p:stCondLst>
                                    <p:cond delay="0"/>
                                  </p:stCondLst>
                                  <p:childTnLst>
                                    <p:anim calcmode="discrete" valueType="str">
                                      <p:cBhvr>
                                        <p:cTn id="14" dur="1000" fill="hold"/>
                                        <p:tgtEl>
                                          <p:spTgt spid="78888"/>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9" presetClass="emph" presetSubtype="0" nodeType="afterEffect">
                                  <p:stCondLst>
                                    <p:cond delay="0"/>
                                  </p:stCondLst>
                                  <p:childTnLst>
                                    <p:set>
                                      <p:cBhvr rctx="PPT">
                                        <p:cTn id="17" dur="indefinite"/>
                                        <p:tgtEl>
                                          <p:spTgt spid="78888"/>
                                        </p:tgtEl>
                                        <p:attrNameLst>
                                          <p:attrName>style.opacity</p:attrName>
                                        </p:attrNameLst>
                                      </p:cBhvr>
                                      <p:to>
                                        <p:strVal val="0"/>
                                      </p:to>
                                    </p:set>
                                    <p:animEffect filter="image" prLst="opacity: 0">
                                      <p:cBhvr rctx="IE">
                                        <p:cTn id="18" dur="indefinite"/>
                                        <p:tgtEl>
                                          <p:spTgt spid="7888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8885">
                                            <p:txEl>
                                              <p:pRg st="3" end="3"/>
                                            </p:txEl>
                                          </p:spTgt>
                                        </p:tgtEl>
                                        <p:attrNameLst>
                                          <p:attrName>style.visibility</p:attrName>
                                        </p:attrNameLst>
                                      </p:cBhvr>
                                      <p:to>
                                        <p:strVal val="visible"/>
                                      </p:to>
                                    </p:set>
                                    <p:animEffect transition="in" filter="blinds(horizontal)">
                                      <p:cBhvr>
                                        <p:cTn id="23" dur="500"/>
                                        <p:tgtEl>
                                          <p:spTgt spid="78885">
                                            <p:txEl>
                                              <p:pRg st="3" end="3"/>
                                            </p:txEl>
                                          </p:spTgt>
                                        </p:tgtEl>
                                      </p:cBhvr>
                                    </p:animEffect>
                                  </p:childTnLst>
                                </p:cTn>
                              </p:par>
                            </p:childTnLst>
                          </p:cTn>
                        </p:par>
                        <p:par>
                          <p:cTn id="24" fill="hold">
                            <p:stCondLst>
                              <p:cond delay="500"/>
                            </p:stCondLst>
                            <p:childTnLst>
                              <p:par>
                                <p:cTn id="25" presetID="18" presetClass="entr" presetSubtype="12" fill="hold" nodeType="afterEffect">
                                  <p:stCondLst>
                                    <p:cond delay="0"/>
                                  </p:stCondLst>
                                  <p:childTnLst>
                                    <p:set>
                                      <p:cBhvr>
                                        <p:cTn id="26" dur="1" fill="hold">
                                          <p:stCondLst>
                                            <p:cond delay="0"/>
                                          </p:stCondLst>
                                        </p:cTn>
                                        <p:tgtEl>
                                          <p:spTgt spid="78889"/>
                                        </p:tgtEl>
                                        <p:attrNameLst>
                                          <p:attrName>style.visibility</p:attrName>
                                        </p:attrNameLst>
                                      </p:cBhvr>
                                      <p:to>
                                        <p:strVal val="visible"/>
                                      </p:to>
                                    </p:set>
                                    <p:animEffect transition="in" filter="strips(downLeft)">
                                      <p:cBhvr>
                                        <p:cTn id="27" dur="500"/>
                                        <p:tgtEl>
                                          <p:spTgt spid="7888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8885">
                                            <p:txEl>
                                              <p:pRg st="5" end="5"/>
                                            </p:txEl>
                                          </p:spTgt>
                                        </p:tgtEl>
                                        <p:attrNameLst>
                                          <p:attrName>style.visibility</p:attrName>
                                        </p:attrNameLst>
                                      </p:cBhvr>
                                      <p:to>
                                        <p:strVal val="visible"/>
                                      </p:to>
                                    </p:set>
                                    <p:animEffect transition="in" filter="blinds(horizontal)">
                                      <p:cBhvr>
                                        <p:cTn id="32" dur="500"/>
                                        <p:tgtEl>
                                          <p:spTgt spid="78885">
                                            <p:txEl>
                                              <p:pRg st="5" end="5"/>
                                            </p:txEl>
                                          </p:spTgt>
                                        </p:tgtEl>
                                      </p:cBhvr>
                                    </p:animEffect>
                                  </p:childTnLst>
                                </p:cTn>
                              </p:par>
                              <p:par>
                                <p:cTn id="33" presetID="35" presetClass="emph" presetSubtype="0" repeatCount="4000" fill="hold" nodeType="withEffect">
                                  <p:stCondLst>
                                    <p:cond delay="0"/>
                                  </p:stCondLst>
                                  <p:childTnLst>
                                    <p:anim calcmode="discrete" valueType="str">
                                      <p:cBhvr>
                                        <p:cTn id="34" dur="1000" fill="hold"/>
                                        <p:tgtEl>
                                          <p:spTgt spid="78890"/>
                                        </p:tgtEl>
                                        <p:attrNameLst>
                                          <p:attrName>style.visibility</p:attrName>
                                        </p:attrNameLst>
                                      </p:cBhvr>
                                      <p:tavLst>
                                        <p:tav tm="0">
                                          <p:val>
                                            <p:strVal val="hidden"/>
                                          </p:val>
                                        </p:tav>
                                        <p:tav tm="50000">
                                          <p:val>
                                            <p:strVal val="visible"/>
                                          </p:val>
                                        </p:tav>
                                      </p:tavLst>
                                    </p:anim>
                                  </p:childTnLst>
                                </p:cTn>
                              </p:par>
                            </p:childTnLst>
                          </p:cTn>
                        </p:par>
                        <p:par>
                          <p:cTn id="35" fill="hold">
                            <p:stCondLst>
                              <p:cond delay="500"/>
                            </p:stCondLst>
                            <p:childTnLst>
                              <p:par>
                                <p:cTn id="36" presetID="9" presetClass="emph" presetSubtype="0" nodeType="afterEffect">
                                  <p:stCondLst>
                                    <p:cond delay="0"/>
                                  </p:stCondLst>
                                  <p:childTnLst>
                                    <p:set>
                                      <p:cBhvr rctx="PPT">
                                        <p:cTn id="37" dur="indefinite"/>
                                        <p:tgtEl>
                                          <p:spTgt spid="78890"/>
                                        </p:tgtEl>
                                        <p:attrNameLst>
                                          <p:attrName>style.opacity</p:attrName>
                                        </p:attrNameLst>
                                      </p:cBhvr>
                                      <p:to>
                                        <p:strVal val="0"/>
                                      </p:to>
                                    </p:set>
                                    <p:animEffect filter="image" prLst="opacity: 0">
                                      <p:cBhvr rctx="IE">
                                        <p:cTn id="38" dur="indefinite"/>
                                        <p:tgtEl>
                                          <p:spTgt spid="78890"/>
                                        </p:tgtEl>
                                      </p:cBhvr>
                                    </p:animEffect>
                                  </p:childTnLst>
                                </p:cTn>
                              </p:par>
                            </p:childTnLst>
                          </p:cTn>
                        </p:par>
                        <p:par>
                          <p:cTn id="39" fill="hold">
                            <p:stCondLst>
                              <p:cond delay="500"/>
                            </p:stCondLst>
                            <p:childTnLst>
                              <p:par>
                                <p:cTn id="40" presetID="18" presetClass="entr" presetSubtype="12" fill="hold" nodeType="afterEffect">
                                  <p:stCondLst>
                                    <p:cond delay="0"/>
                                  </p:stCondLst>
                                  <p:childTnLst>
                                    <p:set>
                                      <p:cBhvr>
                                        <p:cTn id="41" dur="1" fill="hold">
                                          <p:stCondLst>
                                            <p:cond delay="0"/>
                                          </p:stCondLst>
                                        </p:cTn>
                                        <p:tgtEl>
                                          <p:spTgt spid="78893"/>
                                        </p:tgtEl>
                                        <p:attrNameLst>
                                          <p:attrName>style.visibility</p:attrName>
                                        </p:attrNameLst>
                                      </p:cBhvr>
                                      <p:to>
                                        <p:strVal val="visible"/>
                                      </p:to>
                                    </p:set>
                                    <p:animEffect transition="in" filter="strips(downLeft)">
                                      <p:cBhvr>
                                        <p:cTn id="42" dur="500"/>
                                        <p:tgtEl>
                                          <p:spTgt spid="78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943100" y="323602"/>
            <a:ext cx="8534400" cy="758952"/>
          </a:xfrm>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2.1.1  </a:t>
            </a:r>
            <a:r>
              <a:rPr lang="zh-CN" altLang="en-US" b="1" dirty="0">
                <a:solidFill>
                  <a:schemeClr val="tx1"/>
                </a:solidFill>
                <a:latin typeface="仿宋" panose="02010609060101010101" pitchFamily="49" charset="-122"/>
                <a:ea typeface="仿宋" panose="02010609060101010101" pitchFamily="49" charset="-122"/>
                <a:sym typeface="+mn-ea"/>
              </a:rPr>
              <a:t>知识的概念</a:t>
            </a:r>
          </a:p>
        </p:txBody>
      </p:sp>
      <p:sp>
        <p:nvSpPr>
          <p:cNvPr id="22530" name="灯片编号占位符 3"/>
          <p:cNvSpPr>
            <a:spLocks noGrp="1"/>
          </p:cNvSpPr>
          <p:nvPr>
            <p:ph type="sldNum" sz="quarter" idx="12"/>
          </p:nvPr>
        </p:nvSpPr>
        <p:spPr>
          <a:noFill/>
        </p:spPr>
        <p:txBody>
          <a:bodyPr/>
          <a:lstStyle/>
          <a:p>
            <a:pPr fontAlgn="base">
              <a:spcBef>
                <a:spcPct val="0"/>
              </a:spcBef>
              <a:spcAft>
                <a:spcPct val="0"/>
              </a:spcAft>
            </a:pPr>
            <a:fld id="{68400E72-C0CC-4869-86D7-A59CF5D64EF2}"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5</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7171" name="Rectangle 3"/>
          <p:cNvSpPr>
            <a:spLocks noGrp="1" noChangeArrowheads="1"/>
          </p:cNvSpPr>
          <p:nvPr>
            <p:ph sz="quarter" idx="1"/>
          </p:nvPr>
        </p:nvSpPr>
        <p:spPr>
          <a:xfrm>
            <a:off x="1774825" y="1758861"/>
            <a:ext cx="8642350" cy="3728321"/>
          </a:xfrm>
          <a:noFill/>
          <a:ln>
            <a:noFill/>
          </a:ln>
        </p:spPr>
        <p:style>
          <a:lnRef idx="2">
            <a:schemeClr val="dk1"/>
          </a:lnRef>
          <a:fillRef idx="1">
            <a:schemeClr val="lt1"/>
          </a:fillRef>
          <a:effectRef idx="0">
            <a:schemeClr val="dk1"/>
          </a:effectRef>
          <a:fontRef idx="minor">
            <a:schemeClr val="dk1"/>
          </a:fontRef>
        </p:style>
        <p:txBody>
          <a:bodyPr>
            <a:normAutofit/>
          </a:bodyPr>
          <a:lstStyle/>
          <a:p>
            <a:pPr eaLnBrk="1" hangingPunct="1">
              <a:lnSpc>
                <a:spcPct val="100000"/>
              </a:lnSpc>
              <a:spcBef>
                <a:spcPct val="40000"/>
              </a:spcBef>
            </a:pPr>
            <a:r>
              <a:rPr lang="zh-CN" altLang="en-US" sz="2400" b="1" dirty="0">
                <a:latin typeface="仿宋" panose="02010609060101010101" pitchFamily="49" charset="-122"/>
                <a:ea typeface="仿宋" panose="02010609060101010101" pitchFamily="49" charset="-122"/>
              </a:rPr>
              <a:t>知识：在长期的生活及社会实践中、在科学研究及实验中</a:t>
            </a:r>
            <a:endParaRPr lang="en-US" altLang="zh-CN" sz="2400" b="1" dirty="0">
              <a:latin typeface="仿宋" panose="02010609060101010101" pitchFamily="49" charset="-122"/>
              <a:ea typeface="仿宋" panose="02010609060101010101" pitchFamily="49" charset="-122"/>
            </a:endParaRPr>
          </a:p>
          <a:p>
            <a:pPr marL="0" indent="0">
              <a:spcBef>
                <a:spcPct val="40000"/>
              </a:spcBef>
              <a:buNone/>
            </a:pP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积累起来的对客观世界的认识与经验。</a:t>
            </a:r>
          </a:p>
          <a:p>
            <a:pPr eaLnBrk="1" hangingPunct="1">
              <a:lnSpc>
                <a:spcPct val="100000"/>
              </a:lnSpc>
              <a:spcBef>
                <a:spcPct val="40000"/>
              </a:spcBef>
            </a:pPr>
            <a:r>
              <a:rPr lang="zh-CN" altLang="en-US" sz="2400" b="1" dirty="0">
                <a:latin typeface="仿宋" panose="02010609060101010101" pitchFamily="49" charset="-122"/>
                <a:ea typeface="仿宋" panose="02010609060101010101" pitchFamily="49" charset="-122"/>
              </a:rPr>
              <a:t>知识：把有关</a:t>
            </a:r>
            <a:r>
              <a:rPr lang="zh-CN" altLang="en-US" sz="2400" b="1" dirty="0">
                <a:solidFill>
                  <a:srgbClr val="FF0000"/>
                </a:solidFill>
                <a:latin typeface="仿宋" panose="02010609060101010101" pitchFamily="49" charset="-122"/>
                <a:ea typeface="仿宋" panose="02010609060101010101" pitchFamily="49" charset="-122"/>
              </a:rPr>
              <a:t>信息关联</a:t>
            </a:r>
            <a:r>
              <a:rPr lang="zh-CN" altLang="en-US" sz="2400" b="1" dirty="0">
                <a:latin typeface="仿宋" panose="02010609060101010101" pitchFamily="49" charset="-122"/>
                <a:ea typeface="仿宋" panose="02010609060101010101" pitchFamily="49" charset="-122"/>
              </a:rPr>
              <a:t>在一起所形成的信息结构。 </a:t>
            </a:r>
          </a:p>
          <a:p>
            <a:pPr eaLnBrk="1" hangingPunct="1">
              <a:lnSpc>
                <a:spcPct val="100000"/>
              </a:lnSpc>
              <a:spcBef>
                <a:spcPct val="40000"/>
              </a:spcBef>
            </a:pPr>
            <a:r>
              <a:rPr lang="zh-CN" altLang="en-US" sz="2400" b="1" dirty="0">
                <a:latin typeface="仿宋" panose="02010609060101010101" pitchFamily="49" charset="-122"/>
                <a:ea typeface="仿宋" panose="02010609060101010101" pitchFamily="49" charset="-122"/>
              </a:rPr>
              <a:t>知识反映了客观世界中事物之间的关系，不同事物或者相同事物间的不同关系形成了不同的知识。</a:t>
            </a:r>
          </a:p>
        </p:txBody>
      </p:sp>
      <p:sp>
        <p:nvSpPr>
          <p:cNvPr id="7173" name="AutoShape 5"/>
          <p:cNvSpPr/>
          <p:nvPr/>
        </p:nvSpPr>
        <p:spPr bwMode="auto">
          <a:xfrm>
            <a:off x="4800600" y="3444933"/>
            <a:ext cx="4742502" cy="1219200"/>
          </a:xfrm>
          <a:prstGeom prst="accentCallout2">
            <a:avLst>
              <a:gd name="adj1" fmla="val 9375"/>
              <a:gd name="adj2" fmla="val -1407"/>
              <a:gd name="adj3" fmla="val 9375"/>
              <a:gd name="adj4" fmla="val -3463"/>
              <a:gd name="adj5" fmla="val -22264"/>
              <a:gd name="adj6" fmla="val -5606"/>
            </a:avLst>
          </a:prstGeom>
          <a:gradFill rotWithShape="0">
            <a:gsLst>
              <a:gs pos="0">
                <a:schemeClr val="bg1"/>
              </a:gs>
              <a:gs pos="100000">
                <a:schemeClr val="accent1"/>
              </a:gs>
            </a:gsLst>
            <a:path path="shape">
              <a:fillToRect l="50000" t="50000" r="50000" b="50000"/>
            </a:path>
          </a:gradFill>
          <a:ln w="9525">
            <a:solidFill>
              <a:schemeClr val="tx1"/>
            </a:solidFill>
            <a:miter lim="800000"/>
          </a:ln>
        </p:spPr>
        <p:txBody>
          <a:bodyPr/>
          <a:lstStyle/>
          <a:p>
            <a:pPr fontAlgn="base">
              <a:spcBef>
                <a:spcPct val="0"/>
              </a:spcBef>
              <a:spcAft>
                <a:spcPct val="0"/>
              </a:spcAft>
            </a:pPr>
            <a:r>
              <a:rPr lang="zh-CN" altLang="en-US" sz="2000" b="1" dirty="0">
                <a:solidFill>
                  <a:prstClr val="black"/>
                </a:solidFill>
                <a:latin typeface="Arial" panose="020B0604020202020204" pitchFamily="34" charset="0"/>
                <a:ea typeface="宋体" panose="02010600030101010101" pitchFamily="2" charset="-122"/>
              </a:rPr>
              <a:t>信息关联形式：</a:t>
            </a:r>
            <a:r>
              <a:rPr lang="zh-CN" altLang="en-US" sz="2000" b="1" dirty="0">
                <a:solidFill>
                  <a:prstClr val="black"/>
                </a:solidFill>
                <a:latin typeface="Times New Roman" panose="02020603050405020304" pitchFamily="18" charset="0"/>
                <a:ea typeface="宋体" panose="02010600030101010101" pitchFamily="2" charset="-122"/>
              </a:rPr>
              <a:t>“</a:t>
            </a:r>
            <a:r>
              <a:rPr lang="zh-CN" altLang="en-US" sz="2000" b="1" dirty="0">
                <a:solidFill>
                  <a:prstClr val="black"/>
                </a:solidFill>
                <a:latin typeface="宋体" panose="02010600030101010101" pitchFamily="2" charset="-122"/>
                <a:ea typeface="宋体" panose="02010600030101010101" pitchFamily="2" charset="-122"/>
              </a:rPr>
              <a:t>如果</a:t>
            </a:r>
            <a:r>
              <a:rPr lang="en-US" altLang="zh-CN" sz="2000" baseline="5000" dirty="0">
                <a:solidFill>
                  <a:prstClr val="black"/>
                </a:solidFill>
                <a:latin typeface="宋体" panose="02010600030101010101" pitchFamily="2" charset="-122"/>
                <a:ea typeface="宋体" panose="02010600030101010101" pitchFamily="2" charset="-122"/>
              </a:rPr>
              <a:t>……</a:t>
            </a:r>
            <a:r>
              <a:rPr lang="zh-CN" altLang="en-US" sz="2000" b="1" dirty="0">
                <a:solidFill>
                  <a:prstClr val="black"/>
                </a:solidFill>
                <a:latin typeface="Arial" panose="020B0604020202020204" pitchFamily="34" charset="0"/>
                <a:ea typeface="宋体" panose="02010600030101010101" pitchFamily="2" charset="-122"/>
              </a:rPr>
              <a:t>，</a:t>
            </a:r>
            <a:r>
              <a:rPr lang="zh-CN" altLang="en-US" sz="2000" b="1" dirty="0">
                <a:solidFill>
                  <a:prstClr val="black"/>
                </a:solidFill>
                <a:latin typeface="宋体" panose="02010600030101010101" pitchFamily="2" charset="-122"/>
                <a:ea typeface="宋体" panose="02010600030101010101" pitchFamily="2" charset="-122"/>
              </a:rPr>
              <a:t>则</a:t>
            </a:r>
            <a:r>
              <a:rPr lang="en-US" altLang="zh-CN" sz="2000" baseline="5000" dirty="0">
                <a:solidFill>
                  <a:prstClr val="black"/>
                </a:solidFill>
                <a:latin typeface="宋体" panose="02010600030101010101" pitchFamily="2" charset="-122"/>
                <a:ea typeface="宋体" panose="02010600030101010101" pitchFamily="2" charset="-122"/>
              </a:rPr>
              <a:t>……</a:t>
            </a:r>
            <a:r>
              <a:rPr lang="en-US" altLang="zh-CN" sz="2000" b="1" dirty="0">
                <a:solidFill>
                  <a:prstClr val="black"/>
                </a:solidFill>
                <a:latin typeface="Times New Roman" panose="02020603050405020304" pitchFamily="18"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a:t>
            </a:r>
          </a:p>
          <a:p>
            <a:pPr fontAlgn="base">
              <a:spcBef>
                <a:spcPct val="0"/>
              </a:spcBef>
              <a:spcAft>
                <a:spcPct val="0"/>
              </a:spcAft>
            </a:pPr>
            <a:endParaRPr lang="en-US" altLang="zh-CN" sz="2000" b="1" dirty="0">
              <a:solidFill>
                <a:prstClr val="black"/>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sz="2000" b="1" dirty="0">
                <a:solidFill>
                  <a:srgbClr val="0000FF"/>
                </a:solidFill>
                <a:latin typeface="宋体" panose="02010600030101010101" pitchFamily="2" charset="-122"/>
                <a:ea typeface="宋体" panose="02010600030101010101" pitchFamily="2" charset="-122"/>
              </a:rPr>
              <a:t>如果大雁向南飞，则冬天就要来临了。</a:t>
            </a:r>
          </a:p>
          <a:p>
            <a:pPr algn="ctr" fontAlgn="base">
              <a:spcBef>
                <a:spcPct val="0"/>
              </a:spcBef>
              <a:spcAft>
                <a:spcPct val="0"/>
              </a:spcAft>
            </a:pPr>
            <a:r>
              <a:rPr lang="zh-CN" altLang="en-US" sz="2000" dirty="0">
                <a:solidFill>
                  <a:prstClr val="black"/>
                </a:solidFill>
                <a:latin typeface="Arial" panose="020B0604020202020204" pitchFamily="34" charset="0"/>
                <a:ea typeface="宋体" panose="02010600030101010101" pitchFamily="2" charset="-122"/>
              </a:rPr>
              <a:t> </a:t>
            </a:r>
          </a:p>
        </p:txBody>
      </p:sp>
      <p:sp>
        <p:nvSpPr>
          <p:cNvPr id="7174" name="Text Box 6"/>
          <p:cNvSpPr txBox="1">
            <a:spLocks noChangeArrowheads="1"/>
          </p:cNvSpPr>
          <p:nvPr/>
        </p:nvSpPr>
        <p:spPr bwMode="auto">
          <a:xfrm>
            <a:off x="7942902" y="5207921"/>
            <a:ext cx="1905000" cy="519113"/>
          </a:xfrm>
          <a:prstGeom prst="rect">
            <a:avLst/>
          </a:prstGeom>
          <a:noFill/>
          <a:ln w="9525">
            <a:noFill/>
            <a:miter lim="800000"/>
          </a:ln>
        </p:spPr>
        <p:txBody>
          <a:bodyPr>
            <a:spAutoFit/>
          </a:bodyPr>
          <a:lstStyle/>
          <a:p>
            <a:pPr fontAlgn="base">
              <a:spcBef>
                <a:spcPct val="50000"/>
              </a:spcBef>
              <a:spcAft>
                <a:spcPct val="0"/>
              </a:spcAft>
            </a:pPr>
            <a:r>
              <a:rPr lang="en-US" altLang="zh-CN" sz="2800" b="1" dirty="0">
                <a:solidFill>
                  <a:prstClr val="black"/>
                </a:solidFill>
                <a:latin typeface="Times New Roman" panose="02020603050405020304" pitchFamily="18" charset="0"/>
                <a:ea typeface="宋体" panose="02010600030101010101" pitchFamily="2" charset="-122"/>
              </a:rPr>
              <a:t>——</a:t>
            </a:r>
            <a:r>
              <a:rPr lang="en-US" altLang="zh-CN" sz="2800" b="1" dirty="0">
                <a:solidFill>
                  <a:prstClr val="black"/>
                </a:solidFill>
                <a:latin typeface="宋体" panose="02010600030101010101" pitchFamily="2" charset="-122"/>
                <a:ea typeface="宋体" panose="02010600030101010101" pitchFamily="2" charset="-122"/>
              </a:rPr>
              <a:t> </a:t>
            </a:r>
            <a:r>
              <a:rPr lang="zh-CN" altLang="en-US" sz="2800" b="1" dirty="0">
                <a:solidFill>
                  <a:srgbClr val="CCB400"/>
                </a:solidFill>
                <a:latin typeface="宋体" panose="02010600030101010101" pitchFamily="2" charset="-122"/>
                <a:ea typeface="宋体" panose="02010600030101010101" pitchFamily="2" charset="-122"/>
              </a:rPr>
              <a:t>规则</a:t>
            </a:r>
          </a:p>
        </p:txBody>
      </p:sp>
      <p:sp>
        <p:nvSpPr>
          <p:cNvPr id="7176" name="Rectangle 8"/>
          <p:cNvSpPr>
            <a:spLocks noChangeArrowheads="1"/>
          </p:cNvSpPr>
          <p:nvPr/>
        </p:nvSpPr>
        <p:spPr bwMode="auto">
          <a:xfrm>
            <a:off x="4800601" y="4730242"/>
            <a:ext cx="2252663" cy="558038"/>
          </a:xfrm>
          <a:prstGeom prst="rect">
            <a:avLst/>
          </a:prstGeom>
          <a:noFill/>
          <a:ln w="9525">
            <a:noFill/>
            <a:miter lim="800000"/>
          </a:ln>
        </p:spPr>
        <p:txBody>
          <a:bodyPr>
            <a:spAutoFit/>
          </a:bodyPr>
          <a:lstStyle/>
          <a:p>
            <a:pPr fontAlgn="base">
              <a:lnSpc>
                <a:spcPct val="120000"/>
              </a:lnSpc>
              <a:spcBef>
                <a:spcPct val="40000"/>
              </a:spcBef>
              <a:spcAft>
                <a:spcPct val="0"/>
              </a:spcAft>
              <a:buClr>
                <a:srgbClr val="CCB400"/>
              </a:buClr>
            </a:pPr>
            <a:r>
              <a:rPr lang="en-US" altLang="zh-CN" sz="2800" b="1" dirty="0">
                <a:solidFill>
                  <a:prstClr val="black"/>
                </a:solidFill>
                <a:latin typeface="Arial" panose="020B0604020202020204" pitchFamily="34" charset="0"/>
                <a:ea typeface="宋体" panose="02010600030101010101" pitchFamily="2" charset="-122"/>
              </a:rPr>
              <a:t>——   </a:t>
            </a:r>
            <a:r>
              <a:rPr lang="zh-CN" altLang="en-US" sz="2800" b="1" dirty="0">
                <a:solidFill>
                  <a:srgbClr val="CCB400"/>
                </a:solidFill>
                <a:latin typeface="Arial" panose="020B0604020202020204" pitchFamily="34" charset="0"/>
                <a:ea typeface="宋体" panose="02010600030101010101" pitchFamily="2" charset="-122"/>
              </a:rPr>
              <a:t>事实</a:t>
            </a:r>
          </a:p>
        </p:txBody>
      </p:sp>
      <p:sp>
        <p:nvSpPr>
          <p:cNvPr id="7177" name="Rectangle 9"/>
          <p:cNvSpPr>
            <a:spLocks noChangeArrowheads="1"/>
          </p:cNvSpPr>
          <p:nvPr/>
        </p:nvSpPr>
        <p:spPr bwMode="auto">
          <a:xfrm>
            <a:off x="2097463" y="4289200"/>
            <a:ext cx="7086600" cy="1508105"/>
          </a:xfrm>
          <a:prstGeom prst="rect">
            <a:avLst/>
          </a:prstGeom>
          <a:noFill/>
          <a:ln w="9525">
            <a:noFill/>
            <a:miter lim="800000"/>
          </a:ln>
        </p:spPr>
        <p:txBody>
          <a:bodyPr>
            <a:spAutoFit/>
          </a:bodyPr>
          <a:lstStyle/>
          <a:p>
            <a:pPr fontAlgn="base">
              <a:spcBef>
                <a:spcPct val="50000"/>
              </a:spcBef>
              <a:spcAft>
                <a:spcPct val="0"/>
              </a:spcAft>
              <a:buClr>
                <a:srgbClr val="CCB400"/>
              </a:buClr>
            </a:pPr>
            <a:r>
              <a:rPr lang="zh-CN" altLang="en-US" sz="2000" b="1" dirty="0">
                <a:solidFill>
                  <a:prstClr val="black"/>
                </a:solidFill>
                <a:latin typeface="Arial" panose="020B0604020202020204" pitchFamily="34" charset="0"/>
                <a:ea typeface="宋体" panose="02010600030101010101" pitchFamily="2" charset="-122"/>
              </a:rPr>
              <a:t>例如：</a:t>
            </a:r>
          </a:p>
          <a:p>
            <a:pPr fontAlgn="base">
              <a:spcBef>
                <a:spcPct val="50000"/>
              </a:spcBef>
              <a:spcAft>
                <a:spcPct val="0"/>
              </a:spcAft>
              <a:buClr>
                <a:srgbClr val="CCB400"/>
              </a:buClr>
            </a:pPr>
            <a:r>
              <a:rPr lang="zh-CN" altLang="en-US" sz="2000" b="1" dirty="0">
                <a:solidFill>
                  <a:prstClr val="black"/>
                </a:solidFill>
                <a:latin typeface="Arial" panose="020B0604020202020204" pitchFamily="34" charset="0"/>
                <a:ea typeface="宋体" panose="02010600030101010101" pitchFamily="2" charset="-122"/>
              </a:rPr>
              <a:t> </a:t>
            </a:r>
            <a:r>
              <a:rPr lang="zh-CN" altLang="en-US" sz="2400" b="1" dirty="0">
                <a:solidFill>
                  <a:prstClr val="black"/>
                </a:solidFill>
                <a:latin typeface="Times New Roman" panose="02020603050405020304" pitchFamily="18" charset="0"/>
                <a:ea typeface="宋体" panose="02010600030101010101" pitchFamily="2" charset="-122"/>
              </a:rPr>
              <a:t>“</a:t>
            </a:r>
            <a:r>
              <a:rPr lang="zh-CN" altLang="en-US" sz="2400" b="1" dirty="0">
                <a:solidFill>
                  <a:srgbClr val="694F07"/>
                </a:solidFill>
                <a:latin typeface="宋体" panose="02010600030101010101" pitchFamily="2" charset="-122"/>
                <a:ea typeface="宋体" panose="02010600030101010101" pitchFamily="2" charset="-122"/>
              </a:rPr>
              <a:t>雪是白色的</a:t>
            </a:r>
            <a:r>
              <a:rPr lang="zh-CN" altLang="en-US" sz="2400" b="1" dirty="0">
                <a:solidFill>
                  <a:prstClr val="black"/>
                </a:solidFill>
                <a:latin typeface="Times New Roman" panose="02020603050405020304" pitchFamily="18" charset="0"/>
                <a:ea typeface="宋体" panose="02010600030101010101" pitchFamily="2" charset="-122"/>
              </a:rPr>
              <a:t>”</a:t>
            </a:r>
            <a:r>
              <a:rPr lang="zh-CN" altLang="en-US" sz="2400" b="1" dirty="0">
                <a:solidFill>
                  <a:prstClr val="black"/>
                </a:solidFill>
                <a:latin typeface="Arial" panose="020B0604020202020204" pitchFamily="34" charset="0"/>
                <a:ea typeface="宋体" panose="02010600030101010101" pitchFamily="2" charset="-122"/>
              </a:rPr>
              <a:t> 。</a:t>
            </a:r>
          </a:p>
          <a:p>
            <a:pPr fontAlgn="base">
              <a:spcBef>
                <a:spcPct val="50000"/>
              </a:spcBef>
              <a:spcAft>
                <a:spcPct val="0"/>
              </a:spcAft>
              <a:buClr>
                <a:srgbClr val="CCB400"/>
              </a:buClr>
            </a:pPr>
            <a:r>
              <a:rPr lang="zh-CN" altLang="en-US" sz="2000" b="1" dirty="0">
                <a:solidFill>
                  <a:prstClr val="black"/>
                </a:solidFill>
                <a:latin typeface="Arial" panose="020B0604020202020204" pitchFamily="34" charset="0"/>
                <a:ea typeface="宋体" panose="02010600030101010101" pitchFamily="2" charset="-122"/>
              </a:rPr>
              <a:t> </a:t>
            </a:r>
            <a:r>
              <a:rPr lang="zh-CN" altLang="en-US" sz="2400" b="1" dirty="0">
                <a:solidFill>
                  <a:prstClr val="black"/>
                </a:solidFill>
                <a:latin typeface="Times New Roman" panose="02020603050405020304" pitchFamily="18" charset="0"/>
                <a:ea typeface="宋体" panose="02010600030101010101" pitchFamily="2" charset="-122"/>
              </a:rPr>
              <a:t>“</a:t>
            </a:r>
            <a:r>
              <a:rPr lang="zh-CN" altLang="en-US" sz="2400" b="1" dirty="0">
                <a:solidFill>
                  <a:srgbClr val="694F07"/>
                </a:solidFill>
                <a:latin typeface="宋体" panose="02010600030101010101" pitchFamily="2" charset="-122"/>
                <a:ea typeface="宋体" panose="02010600030101010101" pitchFamily="2" charset="-122"/>
              </a:rPr>
              <a:t>如果头痛且流涕，则有可能患了感冒</a:t>
            </a:r>
            <a:r>
              <a:rPr lang="zh-CN" altLang="en-US" sz="2400" b="1" dirty="0">
                <a:solidFill>
                  <a:prstClr val="black"/>
                </a:solidFill>
                <a:latin typeface="Times New Roman" panose="02020603050405020304" pitchFamily="18" charset="0"/>
                <a:ea typeface="宋体" panose="02010600030101010101" pitchFamily="2" charset="-122"/>
              </a:rPr>
              <a:t>”</a:t>
            </a:r>
            <a:r>
              <a:rPr lang="zh-CN" altLang="en-US" sz="2400" b="1" dirty="0">
                <a:solidFill>
                  <a:prstClr val="black"/>
                </a:solidFill>
                <a:latin typeface="Arial" panose="020B0604020202020204" pitchFamily="34" charset="0"/>
                <a:ea typeface="宋体" panose="02010600030101010101" pitchFamily="2" charset="-122"/>
              </a:rPr>
              <a:t> 。</a:t>
            </a:r>
          </a:p>
        </p:txBody>
      </p:sp>
    </p:spTree>
    <p:extLst>
      <p:ext uri="{BB962C8B-B14F-4D97-AF65-F5344CB8AC3E}">
        <p14:creationId xmlns:p14="http://schemas.microsoft.com/office/powerpoint/2010/main" val="173756735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75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 calcmode="lin" valueType="num">
                                      <p:cBhvr additive="base">
                                        <p:cTn id="12" dur="1000" fill="hold"/>
                                        <p:tgtEl>
                                          <p:spTgt spid="7171">
                                            <p:txEl>
                                              <p:pRg st="1" end="1"/>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71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17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173"/>
                                        </p:tgtEl>
                                      </p:cBhvr>
                                    </p:animEffect>
                                    <p:set>
                                      <p:cBhvr>
                                        <p:cTn id="26" dur="1" fill="hold">
                                          <p:stCondLst>
                                            <p:cond delay="499"/>
                                          </p:stCondLst>
                                        </p:cTn>
                                        <p:tgtEl>
                                          <p:spTgt spid="717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uiExpand="1" build="p" autoUpdateAnimBg="0" advAuto="0"/>
      <p:bldP spid="7173" grpId="0" animBg="1"/>
      <p:bldP spid="7173" grpId="1" animBg="1"/>
      <p:bldP spid="7174" grpId="0"/>
      <p:bldP spid="7176" grpId="0"/>
      <p:bldP spid="717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黑体" panose="02010609060101010101" pitchFamily="2" charset="-122"/>
                <a:sym typeface="+mn-ea"/>
              </a:rPr>
              <a:t>2.3.3  </a:t>
            </a:r>
            <a:r>
              <a:rPr lang="zh-CN" altLang="en-US" dirty="0">
                <a:latin typeface="Times New Roman" panose="02020603050405020304" pitchFamily="18" charset="0"/>
                <a:ea typeface="黑体" panose="02010609060101010101" pitchFamily="2" charset="-122"/>
                <a:sym typeface="+mn-ea"/>
              </a:rPr>
              <a:t>谓词公式</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50</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51587" name="Rectangle 3"/>
          <p:cNvSpPr>
            <a:spLocks noGrp="1" noChangeArrowheads="1"/>
          </p:cNvSpPr>
          <p:nvPr>
            <p:ph sz="quarter" idx="1"/>
          </p:nvPr>
        </p:nvSpPr>
        <p:spPr/>
        <p:txBody>
          <a:bodyPr vert="horz" wrap="square" lIns="91440" tIns="45720" rIns="91440" bIns="45720" numCol="1" anchor="t" anchorCtr="0" compatLnSpc="1">
            <a:normAutofit/>
          </a:bodyPr>
          <a:lstStyle/>
          <a:p>
            <a:pPr marL="0" indent="0" eaLnBrk="0" fontAlgn="base" hangingPunct="0">
              <a:spcAft>
                <a:spcPct val="20000"/>
              </a:spcAft>
              <a:buClr>
                <a:schemeClr val="tx2"/>
              </a:buClr>
              <a:buSzTx/>
              <a:buNone/>
              <a:defRPr/>
            </a:pPr>
            <a:r>
              <a:rPr lang="en-US" altLang="zh-CN" sz="2800" b="1" kern="0" dirty="0">
                <a:solidFill>
                  <a:schemeClr val="tx2"/>
                </a:solidFill>
                <a:latin typeface="幼圆" panose="02010509060101010101" pitchFamily="49" charset="-122"/>
                <a:ea typeface="幼圆" panose="02010509060101010101" pitchFamily="49" charset="-122"/>
              </a:rPr>
              <a:t>4</a:t>
            </a:r>
            <a:r>
              <a:rPr lang="zh-CN" altLang="en-US" sz="2800" b="1" kern="0" dirty="0">
                <a:solidFill>
                  <a:schemeClr val="tx2"/>
                </a:solidFill>
                <a:latin typeface="幼圆" panose="02010509060101010101" pitchFamily="49" charset="-122"/>
                <a:ea typeface="幼圆" panose="02010509060101010101" pitchFamily="49" charset="-122"/>
              </a:rPr>
              <a:t>、谓词公式</a:t>
            </a:r>
          </a:p>
          <a:p>
            <a:pPr marL="0" indent="0" eaLnBrk="0" fontAlgn="base" hangingPunct="0">
              <a:spcAft>
                <a:spcPct val="20000"/>
              </a:spcAft>
              <a:buClr>
                <a:schemeClr val="tx2"/>
              </a:buClr>
              <a:buSzTx/>
              <a:buNone/>
              <a:defRPr/>
            </a:pPr>
            <a:endParaRPr lang="zh-CN" altLang="en-US" sz="2000" b="1" kern="0" dirty="0">
              <a:solidFill>
                <a:srgbClr val="3E1D81"/>
              </a:solidFill>
              <a:ea typeface="宋体" panose="02010600030101010101" pitchFamily="2" charset="-122"/>
            </a:endParaRPr>
          </a:p>
        </p:txBody>
      </p:sp>
      <p:sp>
        <p:nvSpPr>
          <p:cNvPr id="29699" name="Rectangle 3"/>
          <p:cNvSpPr>
            <a:spLocks noGrp="1"/>
          </p:cNvSpPr>
          <p:nvPr/>
        </p:nvSpPr>
        <p:spPr>
          <a:xfrm>
            <a:off x="1886197" y="2211779"/>
            <a:ext cx="8605253" cy="4117769"/>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2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lvl="3"/>
            <a:r>
              <a:rPr lang="en-US" altLang="zh-CN" sz="2000" b="1" dirty="0">
                <a:solidFill>
                  <a:srgbClr val="3E1D81"/>
                </a:solidFill>
                <a:latin typeface="Georgia"/>
                <a:ea typeface="宋体" panose="02010600030101010101" pitchFamily="2" charset="-122"/>
              </a:rPr>
              <a:t>I(x)</a:t>
            </a:r>
            <a:r>
              <a:rPr lang="zh-CN" altLang="en-US" sz="2000" b="1" dirty="0">
                <a:solidFill>
                  <a:srgbClr val="3E1D81"/>
                </a:solidFill>
                <a:latin typeface="Georgia"/>
                <a:ea typeface="宋体" panose="02010600030101010101" pitchFamily="2" charset="-122"/>
              </a:rPr>
              <a:t>表示“</a:t>
            </a:r>
            <a:r>
              <a:rPr lang="en-US" altLang="zh-CN" sz="2000" b="1" dirty="0">
                <a:solidFill>
                  <a:srgbClr val="3E1D81"/>
                </a:solidFill>
                <a:latin typeface="Georgia"/>
                <a:ea typeface="宋体" panose="02010600030101010101" pitchFamily="2" charset="-122"/>
              </a:rPr>
              <a:t>x</a:t>
            </a:r>
            <a:r>
              <a:rPr lang="zh-CN" altLang="en-US" sz="2000" b="1" dirty="0">
                <a:solidFill>
                  <a:srgbClr val="3E1D81"/>
                </a:solidFill>
                <a:latin typeface="Georgia"/>
                <a:ea typeface="宋体" panose="02010600030101010101" pitchFamily="2" charset="-122"/>
              </a:rPr>
              <a:t>是整数”</a:t>
            </a:r>
          </a:p>
          <a:p>
            <a:pPr lvl="3"/>
            <a:r>
              <a:rPr lang="en-US" altLang="zh-CN" sz="2000" b="1" dirty="0">
                <a:solidFill>
                  <a:srgbClr val="3E1D81"/>
                </a:solidFill>
                <a:latin typeface="Georgia"/>
                <a:ea typeface="宋体" panose="02010600030101010101" pitchFamily="2" charset="-122"/>
              </a:rPr>
              <a:t>P(x)</a:t>
            </a:r>
            <a:r>
              <a:rPr lang="zh-CN" altLang="en-US" sz="2000" b="1" dirty="0">
                <a:solidFill>
                  <a:srgbClr val="3E1D81"/>
                </a:solidFill>
                <a:latin typeface="Georgia"/>
                <a:ea typeface="宋体" panose="02010600030101010101" pitchFamily="2" charset="-122"/>
              </a:rPr>
              <a:t>表示“</a:t>
            </a:r>
            <a:r>
              <a:rPr lang="en-US" altLang="zh-CN" sz="2000" b="1" dirty="0">
                <a:solidFill>
                  <a:srgbClr val="3E1D81"/>
                </a:solidFill>
                <a:latin typeface="Georgia"/>
                <a:ea typeface="宋体" panose="02010600030101010101" pitchFamily="2" charset="-122"/>
              </a:rPr>
              <a:t>x</a:t>
            </a:r>
            <a:r>
              <a:rPr lang="zh-CN" altLang="en-US" sz="2000" b="1" dirty="0">
                <a:solidFill>
                  <a:srgbClr val="3E1D81"/>
                </a:solidFill>
                <a:latin typeface="Georgia"/>
                <a:ea typeface="宋体" panose="02010600030101010101" pitchFamily="2" charset="-122"/>
              </a:rPr>
              <a:t>是正数”</a:t>
            </a:r>
            <a:endParaRPr lang="en-US" altLang="zh-CN" sz="2000" b="1" dirty="0">
              <a:solidFill>
                <a:srgbClr val="3E1D81"/>
              </a:solidFill>
              <a:latin typeface="Georgia"/>
              <a:ea typeface="宋体" panose="02010600030101010101" pitchFamily="2" charset="-122"/>
            </a:endParaRPr>
          </a:p>
          <a:p>
            <a:pPr lvl="3"/>
            <a:r>
              <a:rPr lang="en-US" altLang="zh-CN" sz="2000" b="1" dirty="0">
                <a:solidFill>
                  <a:srgbClr val="3E1D81"/>
                </a:solidFill>
                <a:latin typeface="Georgia"/>
                <a:ea typeface="宋体" panose="02010600030101010101" pitchFamily="2" charset="-122"/>
              </a:rPr>
              <a:t>N(x)</a:t>
            </a:r>
            <a:r>
              <a:rPr lang="zh-CN" altLang="en-US" sz="2000" b="1" dirty="0">
                <a:solidFill>
                  <a:srgbClr val="3E1D81"/>
                </a:solidFill>
                <a:latin typeface="Georgia"/>
                <a:ea typeface="宋体" panose="02010600030101010101" pitchFamily="2" charset="-122"/>
              </a:rPr>
              <a:t>表示“</a:t>
            </a:r>
            <a:r>
              <a:rPr lang="en-US" altLang="zh-CN" sz="2000" b="1" dirty="0">
                <a:solidFill>
                  <a:srgbClr val="3E1D81"/>
                </a:solidFill>
                <a:latin typeface="Georgia"/>
                <a:ea typeface="宋体" panose="02010600030101010101" pitchFamily="2" charset="-122"/>
              </a:rPr>
              <a:t>x</a:t>
            </a:r>
            <a:r>
              <a:rPr lang="zh-CN" altLang="en-US" sz="2000" b="1" dirty="0">
                <a:solidFill>
                  <a:srgbClr val="3E1D81"/>
                </a:solidFill>
                <a:latin typeface="Georgia"/>
                <a:ea typeface="宋体" panose="02010600030101010101" pitchFamily="2" charset="-122"/>
              </a:rPr>
              <a:t>是负数”</a:t>
            </a:r>
          </a:p>
          <a:p>
            <a:pPr lvl="1">
              <a:spcAft>
                <a:spcPct val="20000"/>
              </a:spcAft>
              <a:buClrTx/>
              <a:buNone/>
            </a:pPr>
            <a:r>
              <a:rPr lang="zh-CN" altLang="en-US" sz="2000" b="1" dirty="0">
                <a:solidFill>
                  <a:srgbClr val="3E1D81"/>
                </a:solidFill>
                <a:latin typeface="Georgia"/>
                <a:ea typeface="宋体" panose="02010600030101010101" pitchFamily="2" charset="-122"/>
              </a:rPr>
              <a:t>      此时可用谓词公式把上述知识表示为</a:t>
            </a:r>
            <a:r>
              <a:rPr lang="en-US" altLang="zh-CN" sz="2000" b="1" dirty="0">
                <a:solidFill>
                  <a:srgbClr val="3E1D81"/>
                </a:solidFill>
                <a:latin typeface="Georgia"/>
                <a:ea typeface="宋体" panose="02010600030101010101" pitchFamily="2" charset="-122"/>
              </a:rPr>
              <a:t>:</a:t>
            </a:r>
          </a:p>
          <a:p>
            <a:pPr lvl="3"/>
            <a:r>
              <a:rPr lang="zh-CN" altLang="en-US" sz="2000" b="1" dirty="0">
                <a:solidFill>
                  <a:srgbClr val="3E1D81"/>
                </a:solidFill>
                <a:latin typeface="Georgia"/>
                <a:ea typeface="宋体" panose="02010600030101010101" pitchFamily="2" charset="-122"/>
              </a:rPr>
              <a:t>①刘欢比他父亲出名</a:t>
            </a:r>
            <a:r>
              <a:rPr lang="en-US" altLang="zh-CN" sz="2000" b="1" dirty="0">
                <a:solidFill>
                  <a:srgbClr val="3E1D81"/>
                </a:solidFill>
                <a:latin typeface="Georgia"/>
                <a:ea typeface="宋体" panose="02010600030101010101" pitchFamily="2" charset="-122"/>
              </a:rPr>
              <a:t>:</a:t>
            </a:r>
            <a:r>
              <a:rPr lang="en-US" altLang="zh-CN" sz="2000" b="1" dirty="0">
                <a:solidFill>
                  <a:srgbClr val="5B2ABC"/>
                </a:solidFill>
                <a:latin typeface="Georgia"/>
                <a:ea typeface="宋体" panose="02010600030101010101" pitchFamily="2" charset="-122"/>
              </a:rPr>
              <a:t> </a:t>
            </a:r>
          </a:p>
          <a:p>
            <a:pPr lvl="4"/>
            <a:r>
              <a:rPr lang="en-US" altLang="zh-CN" b="1" dirty="0">
                <a:solidFill>
                  <a:srgbClr val="FF0000"/>
                </a:solidFill>
                <a:latin typeface="Georgia"/>
                <a:ea typeface="宋体" panose="02010600030101010101" pitchFamily="2" charset="-122"/>
              </a:rPr>
              <a:t>Famous ( Liuhuan, father ( Liuhuan ))</a:t>
            </a:r>
          </a:p>
          <a:p>
            <a:pPr lvl="3"/>
            <a:r>
              <a:rPr lang="zh-CN" altLang="en-US" sz="2000" b="1" dirty="0">
                <a:solidFill>
                  <a:srgbClr val="3E1D81"/>
                </a:solidFill>
                <a:latin typeface="Georgia"/>
                <a:ea typeface="宋体" panose="02010600030101010101" pitchFamily="2" charset="-122"/>
              </a:rPr>
              <a:t>②高扬是计算机系的一名学生，但他不喜欢编程 </a:t>
            </a:r>
            <a:r>
              <a:rPr lang="en-US" altLang="zh-CN" sz="2000" b="1" dirty="0">
                <a:solidFill>
                  <a:srgbClr val="3E1D81"/>
                </a:solidFill>
                <a:latin typeface="Georgia"/>
                <a:ea typeface="宋体" panose="02010600030101010101" pitchFamily="2" charset="-122"/>
              </a:rPr>
              <a:t>:</a:t>
            </a:r>
          </a:p>
          <a:p>
            <a:pPr lvl="4" algn="just"/>
            <a:r>
              <a:rPr lang="en-US" altLang="zh-CN" sz="1800" b="1" dirty="0">
                <a:solidFill>
                  <a:srgbClr val="FF0000"/>
                </a:solidFill>
                <a:latin typeface="Georgia"/>
                <a:ea typeface="宋体" panose="02010600030101010101" pitchFamily="2" charset="-122"/>
              </a:rPr>
              <a:t>Computer(Gaoyang)∧¬Like(Gaoyang, Programing)</a:t>
            </a:r>
            <a:endParaRPr lang="zh-CN" altLang="en-US" sz="1800" b="1" dirty="0">
              <a:solidFill>
                <a:srgbClr val="FF0000"/>
              </a:solidFill>
              <a:latin typeface="Georgia"/>
              <a:ea typeface="宋体" panose="02010600030101010101" pitchFamily="2" charset="-122"/>
            </a:endParaRPr>
          </a:p>
          <a:p>
            <a:pPr lvl="3"/>
            <a:r>
              <a:rPr lang="zh-CN" altLang="en-US" sz="2000" b="1" dirty="0">
                <a:solidFill>
                  <a:srgbClr val="3E1D81"/>
                </a:solidFill>
                <a:latin typeface="Georgia"/>
                <a:ea typeface="宋体" panose="02010600030101010101" pitchFamily="2" charset="-122"/>
              </a:rPr>
              <a:t>③任何整数或者为正或者为负</a:t>
            </a:r>
            <a:r>
              <a:rPr lang="en-US" altLang="zh-CN" sz="2000" b="1" dirty="0">
                <a:solidFill>
                  <a:srgbClr val="3E1D81"/>
                </a:solidFill>
                <a:latin typeface="Georgia"/>
                <a:ea typeface="宋体" panose="02010600030101010101" pitchFamily="2" charset="-122"/>
              </a:rPr>
              <a:t>:</a:t>
            </a:r>
          </a:p>
          <a:p>
            <a:pPr lvl="4">
              <a:spcBef>
                <a:spcPct val="0"/>
              </a:spcBef>
            </a:pPr>
            <a:r>
              <a:rPr lang="en-US" altLang="zh-CN" b="1" dirty="0">
                <a:solidFill>
                  <a:srgbClr val="FF0000"/>
                </a:solidFill>
                <a:latin typeface="Georgia"/>
                <a:ea typeface="宋体" panose="02010600030101010101" pitchFamily="2" charset="-122"/>
              </a:rPr>
              <a:t>(</a:t>
            </a:r>
            <a:r>
              <a:rPr lang="en-US" altLang="zh-CN" b="1" dirty="0">
                <a:solidFill>
                  <a:srgbClr val="FF0000"/>
                </a:solidFill>
                <a:latin typeface="Georgia"/>
                <a:ea typeface="宋体" panose="02010600030101010101" pitchFamily="2" charset="-122"/>
                <a:sym typeface="Symbol" panose="05050102010706020507" pitchFamily="18" charset="2"/>
              </a:rPr>
              <a:t></a:t>
            </a:r>
            <a:r>
              <a:rPr lang="en-US" altLang="zh-CN" b="1" dirty="0">
                <a:solidFill>
                  <a:srgbClr val="FF0000"/>
                </a:solidFill>
                <a:latin typeface="Georgia"/>
                <a:ea typeface="宋体" panose="02010600030101010101" pitchFamily="2" charset="-122"/>
              </a:rPr>
              <a:t>x)(I(x) →(P(x) ∨ N(x)))</a:t>
            </a:r>
            <a:endParaRPr lang="zh-CN" altLang="en-US" b="1" dirty="0">
              <a:solidFill>
                <a:srgbClr val="5B2ABC"/>
              </a:solidFill>
              <a:latin typeface="Georgia"/>
              <a:ea typeface="宋体" panose="02010600030101010101" pitchFamily="2" charset="-122"/>
            </a:endParaRPr>
          </a:p>
          <a:p>
            <a:pPr lvl="3">
              <a:buFontTx/>
              <a:buChar char="»"/>
            </a:pPr>
            <a:endParaRPr lang="zh-CN" altLang="en-US" sz="2000" b="1" dirty="0">
              <a:solidFill>
                <a:srgbClr val="5B2ABC"/>
              </a:solidFill>
              <a:latin typeface="Georgia"/>
              <a:ea typeface="宋体" panose="02010600030101010101" pitchFamily="2" charset="-122"/>
            </a:endParaRPr>
          </a:p>
        </p:txBody>
      </p:sp>
      <p:sp>
        <p:nvSpPr>
          <p:cNvPr id="3" name="矩形 2"/>
          <p:cNvSpPr/>
          <p:nvPr/>
        </p:nvSpPr>
        <p:spPr>
          <a:xfrm>
            <a:off x="5780906" y="1647475"/>
            <a:ext cx="4710545" cy="966418"/>
          </a:xfrm>
          <a:prstGeom prst="rect">
            <a:avLst/>
          </a:prstGeom>
        </p:spPr>
        <p:txBody>
          <a:bodyPr wrap="square">
            <a:spAutoFit/>
          </a:bodyPr>
          <a:lstStyle/>
          <a:p>
            <a:pPr lvl="3" eaLnBrk="0" fontAlgn="base" hangingPunct="0">
              <a:spcBef>
                <a:spcPct val="20000"/>
              </a:spcBef>
              <a:spcAft>
                <a:spcPct val="0"/>
              </a:spcAft>
              <a:defRPr/>
            </a:pPr>
            <a:r>
              <a:rPr lang="en-US" altLang="zh-CN" sz="1600" b="1" kern="0" dirty="0">
                <a:solidFill>
                  <a:srgbClr val="D16349">
                    <a:lumMod val="75000"/>
                  </a:srgbClr>
                </a:solidFill>
                <a:latin typeface="Georgia" panose="02040502050405020303"/>
                <a:ea typeface="宋体" panose="02010600030101010101" pitchFamily="2" charset="-122"/>
              </a:rPr>
              <a:t>Famous (x, y) :   x</a:t>
            </a:r>
            <a:r>
              <a:rPr lang="zh-CN" altLang="en-US" sz="1600" b="1" kern="0" dirty="0">
                <a:solidFill>
                  <a:srgbClr val="D16349">
                    <a:lumMod val="75000"/>
                  </a:srgbClr>
                </a:solidFill>
                <a:latin typeface="Georgia" panose="02040502050405020303"/>
                <a:ea typeface="宋体" panose="02010600030101010101" pitchFamily="2" charset="-122"/>
              </a:rPr>
              <a:t>比</a:t>
            </a:r>
            <a:r>
              <a:rPr lang="en-US" altLang="zh-CN" sz="1600" b="1" kern="0" dirty="0">
                <a:solidFill>
                  <a:srgbClr val="D16349">
                    <a:lumMod val="75000"/>
                  </a:srgbClr>
                </a:solidFill>
                <a:latin typeface="Georgia" panose="02040502050405020303"/>
                <a:ea typeface="宋体" panose="02010600030101010101" pitchFamily="2" charset="-122"/>
              </a:rPr>
              <a:t>y</a:t>
            </a:r>
            <a:r>
              <a:rPr lang="zh-CN" altLang="en-US" sz="1600" b="1" kern="0" dirty="0">
                <a:solidFill>
                  <a:srgbClr val="D16349">
                    <a:lumMod val="75000"/>
                  </a:srgbClr>
                </a:solidFill>
                <a:latin typeface="Georgia" panose="02040502050405020303"/>
                <a:ea typeface="宋体" panose="02010600030101010101" pitchFamily="2" charset="-122"/>
              </a:rPr>
              <a:t>出名</a:t>
            </a:r>
          </a:p>
          <a:p>
            <a:pPr lvl="3" eaLnBrk="0" fontAlgn="base" hangingPunct="0">
              <a:spcBef>
                <a:spcPct val="20000"/>
              </a:spcBef>
              <a:spcAft>
                <a:spcPct val="0"/>
              </a:spcAft>
              <a:defRPr/>
            </a:pPr>
            <a:r>
              <a:rPr lang="en-US" altLang="zh-CN" sz="1600" b="1" kern="0" dirty="0">
                <a:solidFill>
                  <a:srgbClr val="D16349">
                    <a:lumMod val="75000"/>
                  </a:srgbClr>
                </a:solidFill>
                <a:latin typeface="Georgia" panose="02040502050405020303"/>
                <a:ea typeface="宋体" panose="02010600030101010101" pitchFamily="2" charset="-122"/>
              </a:rPr>
              <a:t>Computer ( x ) : x </a:t>
            </a:r>
            <a:r>
              <a:rPr lang="zh-CN" altLang="en-US" sz="1600" b="1" kern="0" dirty="0">
                <a:solidFill>
                  <a:srgbClr val="D16349">
                    <a:lumMod val="75000"/>
                  </a:srgbClr>
                </a:solidFill>
                <a:latin typeface="Georgia" panose="02040502050405020303"/>
                <a:ea typeface="宋体" panose="02010600030101010101" pitchFamily="2" charset="-122"/>
              </a:rPr>
              <a:t>是计算机系的</a:t>
            </a:r>
          </a:p>
          <a:p>
            <a:pPr lvl="3" eaLnBrk="0" fontAlgn="base" hangingPunct="0">
              <a:spcBef>
                <a:spcPct val="20000"/>
              </a:spcBef>
              <a:spcAft>
                <a:spcPct val="0"/>
              </a:spcAft>
              <a:defRPr/>
            </a:pPr>
            <a:r>
              <a:rPr lang="en-US" altLang="zh-CN" sz="1600" b="1" kern="0" dirty="0">
                <a:solidFill>
                  <a:srgbClr val="D16349">
                    <a:lumMod val="75000"/>
                  </a:srgbClr>
                </a:solidFill>
                <a:latin typeface="Georgia" panose="02040502050405020303"/>
                <a:ea typeface="宋体" panose="02010600030101010101" pitchFamily="2" charset="-122"/>
              </a:rPr>
              <a:t>Like(x, y ) : x </a:t>
            </a:r>
            <a:r>
              <a:rPr lang="zh-CN" altLang="en-US" sz="1600" b="1" kern="0" dirty="0">
                <a:solidFill>
                  <a:srgbClr val="D16349">
                    <a:lumMod val="75000"/>
                  </a:srgbClr>
                </a:solidFill>
                <a:latin typeface="Georgia" panose="02040502050405020303"/>
                <a:ea typeface="宋体" panose="02010600030101010101" pitchFamily="2" charset="-122"/>
              </a:rPr>
              <a:t>喜欢 </a:t>
            </a:r>
            <a:r>
              <a:rPr lang="en-US" altLang="zh-CN" sz="1600" b="1" kern="0" dirty="0">
                <a:solidFill>
                  <a:srgbClr val="D16349">
                    <a:lumMod val="75000"/>
                  </a:srgbClr>
                </a:solidFill>
                <a:latin typeface="Georgia" panose="02040502050405020303"/>
                <a:ea typeface="宋体" panose="02010600030101010101" pitchFamily="2" charset="-122"/>
              </a:rPr>
              <a:t>y</a:t>
            </a:r>
            <a:endParaRPr lang="zh-CN" altLang="en-US" sz="1600" b="1" kern="0" dirty="0">
              <a:solidFill>
                <a:srgbClr val="D16349">
                  <a:lumMod val="75000"/>
                </a:srgbClr>
              </a:solidFill>
              <a:latin typeface="Georgia" panose="02040502050405020303"/>
              <a:ea typeface="宋体" panose="02010600030101010101" pitchFamily="2" charset="-122"/>
            </a:endParaRPr>
          </a:p>
        </p:txBody>
      </p:sp>
    </p:spTree>
    <p:extLst>
      <p:ext uri="{BB962C8B-B14F-4D97-AF65-F5344CB8AC3E}">
        <p14:creationId xmlns:p14="http://schemas.microsoft.com/office/powerpoint/2010/main" val="59991859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29699">
                                            <p:txEl>
                                              <p:pRg st="5" end="5"/>
                                            </p:txEl>
                                          </p:spTgt>
                                        </p:tgtEl>
                                        <p:attrNameLst>
                                          <p:attrName>style.visibility</p:attrName>
                                        </p:attrNameLst>
                                      </p:cBhvr>
                                      <p:to>
                                        <p:strVal val="visible"/>
                                      </p:to>
                                    </p:set>
                                    <p:anim calcmode="lin" valueType="num">
                                      <p:cBhvr additive="base">
                                        <p:cTn id="11" dur="500" fill="hold"/>
                                        <p:tgtEl>
                                          <p:spTgt spid="29699">
                                            <p:txEl>
                                              <p:pRg st="5" end="5"/>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69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699">
                                            <p:txEl>
                                              <p:pRg st="7" end="7"/>
                                            </p:txEl>
                                          </p:spTgt>
                                        </p:tgtEl>
                                        <p:attrNameLst>
                                          <p:attrName>style.visibility</p:attrName>
                                        </p:attrNameLst>
                                      </p:cBhvr>
                                      <p:to>
                                        <p:strVal val="visible"/>
                                      </p:to>
                                    </p:set>
                                    <p:anim calcmode="lin" valueType="num">
                                      <p:cBhvr additive="base">
                                        <p:cTn id="17" dur="500" fill="hold"/>
                                        <p:tgtEl>
                                          <p:spTgt spid="29699">
                                            <p:txEl>
                                              <p:pRg st="7" end="7"/>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969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9699">
                                            <p:txEl>
                                              <p:pRg st="9" end="9"/>
                                            </p:txEl>
                                          </p:spTgt>
                                        </p:tgtEl>
                                        <p:attrNameLst>
                                          <p:attrName>style.visibility</p:attrName>
                                        </p:attrNameLst>
                                      </p:cBhvr>
                                      <p:to>
                                        <p:strVal val="visible"/>
                                      </p:to>
                                    </p:set>
                                    <p:anim calcmode="lin" valueType="num">
                                      <p:cBhvr additive="base">
                                        <p:cTn id="23" dur="500" fill="hold"/>
                                        <p:tgtEl>
                                          <p:spTgt spid="29699">
                                            <p:txEl>
                                              <p:pRg st="9" end="9"/>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699">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9570" name="组合 7"/>
          <p:cNvGrpSpPr/>
          <p:nvPr/>
        </p:nvGrpSpPr>
        <p:grpSpPr>
          <a:xfrm>
            <a:off x="4525964" y="6045200"/>
            <a:ext cx="6142037" cy="812800"/>
            <a:chOff x="4001597" y="5613400"/>
            <a:chExt cx="8190403" cy="1244600"/>
          </a:xfrm>
        </p:grpSpPr>
        <p:sp>
          <p:nvSpPr>
            <p:cNvPr id="9" name="任意多边形: 形状 8"/>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9"/>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49571" name="灯片编号占位符 6"/>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C99E0155-2009-45C5-91F9-D72AA3E2C3E2}" type="slidenum">
              <a:rPr lang="zh-CN" altLang="en-US" smtClean="0"/>
              <a:pPr>
                <a:defRPr/>
              </a:pPr>
              <a:t>500</a:t>
            </a:fld>
            <a:endParaRPr lang="en-US" alt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5138" name="Rectangle 2"/>
          <p:cNvSpPr/>
          <p:nvPr/>
        </p:nvSpPr>
        <p:spPr>
          <a:xfrm>
            <a:off x="5886450" y="1628776"/>
            <a:ext cx="4648200" cy="430213"/>
          </a:xfrm>
          <a:prstGeom prst="rect">
            <a:avLst/>
          </a:prstGeom>
          <a:solidFill>
            <a:srgbClr val="00CC99"/>
          </a:solidFill>
          <a:ln w="9525">
            <a:noFill/>
          </a:ln>
        </p:spPr>
        <p:txBody>
          <a:bodyPr>
            <a:spAutoFit/>
          </a:bodyPr>
          <a:lstStyle/>
          <a:p>
            <a:pPr fontAlgn="base">
              <a:spcBef>
                <a:spcPct val="20000"/>
              </a:spcBef>
              <a:spcAft>
                <a:spcPct val="0"/>
              </a:spcAft>
              <a:defRPr/>
            </a:pPr>
            <a:r>
              <a:rPr lang="en-US" altLang="zh-CN" sz="220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20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若</a:t>
            </a:r>
            <a:r>
              <a:rPr lang="en-US" altLang="zh-CN" sz="220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OPEN</a:t>
            </a:r>
            <a:r>
              <a:rPr lang="zh-CN" altLang="en-US" sz="220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表是空表，则失败退出；</a:t>
            </a:r>
          </a:p>
        </p:txBody>
      </p:sp>
      <p:sp>
        <p:nvSpPr>
          <p:cNvPr id="475139" name="Rectangle 3"/>
          <p:cNvSpPr>
            <a:spLocks noGrp="1" noChangeArrowheads="1"/>
          </p:cNvSpPr>
          <p:nvPr>
            <p:ph type="title" idx="4294967295"/>
            <p:custDataLst>
              <p:tags r:id="rId3"/>
            </p:custDataLst>
          </p:nvPr>
        </p:nvSpPr>
        <p:spPr>
          <a:xfrm>
            <a:off x="5791200" y="6400800"/>
            <a:ext cx="4419600" cy="457200"/>
          </a:xfrm>
          <a:solidFill>
            <a:srgbClr val="A50021"/>
          </a:solidFill>
        </p:spPr>
        <p:txBody>
          <a:bodyPr vert="horz" wrap="square" lIns="91440" tIns="45720" rIns="91440" bIns="45720" numCol="1" anchor="b" anchorCtr="0" compatLnSpc="1">
            <a:normAutofit fontScale="90000"/>
          </a:bodyPr>
          <a:lstStyle/>
          <a:p>
            <a:pPr indent="176530" fontAlgn="base">
              <a:spcAft>
                <a:spcPct val="0"/>
              </a:spcAft>
              <a:defRPr/>
            </a:pPr>
            <a:r>
              <a:rPr lang="zh-CN" altLang="en-US" sz="2800" b="1" spc="200">
                <a:solidFill>
                  <a:srgbClr val="FFFFFF"/>
                </a:solidFill>
                <a:latin typeface="汉仪旗黑-85S" pitchFamily="18" charset="-122"/>
                <a:ea typeface="华文行楷" panose="02010800040101010101" pitchFamily="2" charset="-122"/>
                <a:sym typeface="微软雅黑" panose="020B0503020204020204" pitchFamily="34" charset="-122"/>
              </a:rPr>
              <a:t>算法A</a:t>
            </a:r>
          </a:p>
        </p:txBody>
      </p:sp>
      <p:graphicFrame>
        <p:nvGraphicFramePr>
          <p:cNvPr id="475140" name="Object 4"/>
          <p:cNvGraphicFramePr>
            <a:graphicFrameLocks noChangeAspect="1"/>
          </p:cNvGraphicFramePr>
          <p:nvPr/>
        </p:nvGraphicFramePr>
        <p:xfrm>
          <a:off x="1625601" y="117475"/>
          <a:ext cx="4221163" cy="6705600"/>
        </p:xfrm>
        <a:graphic>
          <a:graphicData uri="http://schemas.openxmlformats.org/presentationml/2006/ole">
            <mc:AlternateContent xmlns:mc="http://schemas.openxmlformats.org/markup-compatibility/2006">
              <mc:Choice xmlns:v="urn:schemas-microsoft-com:vml" Requires="v">
                <p:oleObj r:id="rId11" imgW="1895475" imgH="3438525" progId="Paint.Picture">
                  <p:embed/>
                </p:oleObj>
              </mc:Choice>
              <mc:Fallback>
                <p:oleObj r:id="rId11" imgW="1895475" imgH="3438525" progId="Paint.Picture">
                  <p:embed/>
                  <p:pic>
                    <p:nvPicPr>
                      <p:cNvPr id="475140" name="Object 4"/>
                      <p:cNvPicPr/>
                      <p:nvPr/>
                    </p:nvPicPr>
                    <p:blipFill>
                      <a:blip r:embed="rId12"/>
                      <a:stretch>
                        <a:fillRect/>
                      </a:stretch>
                    </p:blipFill>
                    <p:spPr>
                      <a:xfrm>
                        <a:off x="1625601" y="117475"/>
                        <a:ext cx="4221163" cy="6705600"/>
                      </a:xfrm>
                      <a:prstGeom prst="rect">
                        <a:avLst/>
                      </a:prstGeom>
                      <a:noFill/>
                      <a:ln w="38100">
                        <a:noFill/>
                        <a:miter/>
                      </a:ln>
                    </p:spPr>
                  </p:pic>
                </p:oleObj>
              </mc:Fallback>
            </mc:AlternateContent>
          </a:graphicData>
        </a:graphic>
      </p:graphicFrame>
      <p:sp>
        <p:nvSpPr>
          <p:cNvPr id="475141" name="Rectangle 5"/>
          <p:cNvSpPr/>
          <p:nvPr>
            <p:custDataLst>
              <p:tags r:id="rId4"/>
            </p:custDataLst>
          </p:nvPr>
        </p:nvSpPr>
        <p:spPr>
          <a:xfrm>
            <a:off x="5846763" y="2165350"/>
            <a:ext cx="4724400" cy="1004888"/>
          </a:xfrm>
          <a:prstGeom prst="rect">
            <a:avLst/>
          </a:prstGeom>
          <a:solidFill>
            <a:srgbClr val="00CC99"/>
          </a:solidFill>
          <a:ln w="9525">
            <a:noFill/>
          </a:ln>
        </p:spPr>
        <p:txBody>
          <a:bodyPr>
            <a:spAutoFit/>
          </a:bodyPr>
          <a:lstStyle/>
          <a:p>
            <a:pPr eaLnBrk="1" hangingPunct="1">
              <a:lnSpc>
                <a:spcPct val="90000"/>
              </a:lnSpc>
              <a:spcBef>
                <a:spcPct val="20000"/>
              </a:spcBef>
            </a:pPr>
            <a:r>
              <a:rPr lang="en-US" altLang="zh-CN" sz="2200" b="1" dirty="0">
                <a:solidFill>
                  <a:srgbClr val="000000"/>
                </a:solidFill>
                <a:latin typeface="微软雅黑" panose="020B0503020204020204" pitchFamily="34" charset="-122"/>
                <a:ea typeface="微软雅黑" panose="020B0503020204020204" pitchFamily="34" charset="-122"/>
              </a:rPr>
              <a:t>3.</a:t>
            </a:r>
            <a:r>
              <a:rPr lang="en-US" altLang="en-US" sz="2200" b="1" dirty="0">
                <a:solidFill>
                  <a:srgbClr val="000000"/>
                </a:solidFill>
                <a:latin typeface="微软雅黑" panose="020B0503020204020204" pitchFamily="34" charset="-122"/>
                <a:ea typeface="微软雅黑" panose="020B0503020204020204" pitchFamily="34" charset="-122"/>
              </a:rPr>
              <a:t>选择</a:t>
            </a:r>
            <a:r>
              <a:rPr lang="en-US" altLang="zh-CN" sz="2200" b="1" dirty="0">
                <a:solidFill>
                  <a:srgbClr val="000000"/>
                </a:solidFill>
                <a:latin typeface="微软雅黑" panose="020B0503020204020204" pitchFamily="34" charset="-122"/>
                <a:ea typeface="微软雅黑" panose="020B0503020204020204" pitchFamily="34" charset="-122"/>
              </a:rPr>
              <a:t>OPEN</a:t>
            </a:r>
            <a:r>
              <a:rPr lang="en-US" altLang="en-US" sz="2200" b="1" dirty="0">
                <a:solidFill>
                  <a:srgbClr val="000000"/>
                </a:solidFill>
                <a:latin typeface="微软雅黑" panose="020B0503020204020204" pitchFamily="34" charset="-122"/>
                <a:ea typeface="微软雅黑" panose="020B0503020204020204" pitchFamily="34" charset="-122"/>
              </a:rPr>
              <a:t>表上的第一个节点，把它从</a:t>
            </a:r>
            <a:r>
              <a:rPr lang="en-US" altLang="zh-CN" sz="2200" b="1" dirty="0">
                <a:solidFill>
                  <a:srgbClr val="000000"/>
                </a:solidFill>
                <a:latin typeface="微软雅黑" panose="020B0503020204020204" pitchFamily="34" charset="-122"/>
                <a:ea typeface="微软雅黑" panose="020B0503020204020204" pitchFamily="34" charset="-122"/>
              </a:rPr>
              <a:t>OPEN</a:t>
            </a:r>
            <a:r>
              <a:rPr lang="en-US" altLang="en-US" sz="2200" b="1" dirty="0">
                <a:solidFill>
                  <a:srgbClr val="000000"/>
                </a:solidFill>
                <a:latin typeface="微软雅黑" panose="020B0503020204020204" pitchFamily="34" charset="-122"/>
                <a:ea typeface="微软雅黑" panose="020B0503020204020204" pitchFamily="34" charset="-122"/>
              </a:rPr>
              <a:t>表移出并放进</a:t>
            </a:r>
            <a:r>
              <a:rPr lang="en-US" altLang="zh-CN" sz="2200" b="1" dirty="0">
                <a:solidFill>
                  <a:srgbClr val="000000"/>
                </a:solidFill>
                <a:latin typeface="微软雅黑" panose="020B0503020204020204" pitchFamily="34" charset="-122"/>
                <a:ea typeface="微软雅黑" panose="020B0503020204020204" pitchFamily="34" charset="-122"/>
              </a:rPr>
              <a:t>CLOSE</a:t>
            </a:r>
            <a:r>
              <a:rPr lang="en-US" altLang="en-US" sz="2200" b="1" dirty="0">
                <a:solidFill>
                  <a:srgbClr val="000000"/>
                </a:solidFill>
                <a:latin typeface="微软雅黑" panose="020B0503020204020204" pitchFamily="34" charset="-122"/>
                <a:ea typeface="微软雅黑" panose="020B0503020204020204" pitchFamily="34" charset="-122"/>
              </a:rPr>
              <a:t>表中，称此节点为节点</a:t>
            </a:r>
            <a:r>
              <a:rPr lang="en-US" altLang="zh-CN" sz="2200" b="1" dirty="0">
                <a:solidFill>
                  <a:srgbClr val="000000"/>
                </a:solidFill>
                <a:latin typeface="微软雅黑" panose="020B0503020204020204" pitchFamily="34" charset="-122"/>
                <a:ea typeface="微软雅黑" panose="020B0503020204020204" pitchFamily="34" charset="-122"/>
              </a:rPr>
              <a:t>n</a:t>
            </a:r>
            <a:r>
              <a:rPr lang="en-US" altLang="en-US" sz="2200" b="1" dirty="0">
                <a:solidFill>
                  <a:srgbClr val="000000"/>
                </a:solidFill>
                <a:latin typeface="微软雅黑" panose="020B0503020204020204" pitchFamily="34" charset="-122"/>
                <a:ea typeface="微软雅黑" panose="020B0503020204020204" pitchFamily="34" charset="-122"/>
              </a:rPr>
              <a:t>； </a:t>
            </a:r>
          </a:p>
        </p:txBody>
      </p:sp>
      <p:sp>
        <p:nvSpPr>
          <p:cNvPr id="475142" name="Rectangle 6"/>
          <p:cNvSpPr/>
          <p:nvPr>
            <p:custDataLst>
              <p:tags r:id="rId5"/>
            </p:custDataLst>
          </p:nvPr>
        </p:nvSpPr>
        <p:spPr>
          <a:xfrm>
            <a:off x="5867400" y="76201"/>
            <a:ext cx="4648200" cy="1444625"/>
          </a:xfrm>
          <a:prstGeom prst="rect">
            <a:avLst/>
          </a:prstGeom>
          <a:solidFill>
            <a:srgbClr val="00CC99"/>
          </a:solidFill>
          <a:ln w="9525">
            <a:noFill/>
          </a:ln>
        </p:spPr>
        <p:txBody>
          <a:bodyPr>
            <a:spAutoFit/>
          </a:bodyPr>
          <a:lstStyle/>
          <a:p>
            <a:pPr eaLnBrk="1" hangingPunct="1"/>
            <a:r>
              <a:rPr lang="en-US" altLang="zh-CN" sz="2200" dirty="0">
                <a:solidFill>
                  <a:srgbClr val="000000"/>
                </a:solidFill>
                <a:latin typeface="微软雅黑" panose="020B0503020204020204" pitchFamily="34" charset="-122"/>
                <a:ea typeface="微软雅黑" panose="020B0503020204020204" pitchFamily="34" charset="-122"/>
              </a:rPr>
              <a:t>1.</a:t>
            </a:r>
            <a:r>
              <a:rPr lang="en-US" altLang="en-US" sz="2200" dirty="0">
                <a:solidFill>
                  <a:srgbClr val="000000"/>
                </a:solidFill>
                <a:latin typeface="微软雅黑" panose="020B0503020204020204" pitchFamily="34" charset="-122"/>
                <a:ea typeface="微软雅黑" panose="020B0503020204020204" pitchFamily="34" charset="-122"/>
              </a:rPr>
              <a:t>建立一个</a:t>
            </a:r>
            <a:r>
              <a:rPr lang="en-US" altLang="en-US" sz="2200" b="1" dirty="0">
                <a:solidFill>
                  <a:srgbClr val="000000"/>
                </a:solidFill>
                <a:latin typeface="微软雅黑" panose="020B0503020204020204" pitchFamily="34" charset="-122"/>
                <a:ea typeface="微软雅黑" panose="020B0503020204020204" pitchFamily="34" charset="-122"/>
              </a:rPr>
              <a:t>只包含起始节点</a:t>
            </a:r>
            <a:r>
              <a:rPr lang="en-US" altLang="zh-CN" sz="2200" b="1" dirty="0">
                <a:solidFill>
                  <a:srgbClr val="000000"/>
                </a:solidFill>
                <a:latin typeface="微软雅黑" panose="020B0503020204020204" pitchFamily="34" charset="-122"/>
                <a:ea typeface="微软雅黑" panose="020B0503020204020204" pitchFamily="34" charset="-122"/>
              </a:rPr>
              <a:t>S</a:t>
            </a:r>
            <a:r>
              <a:rPr lang="en-US" altLang="en-US" sz="2200" dirty="0">
                <a:solidFill>
                  <a:srgbClr val="000000"/>
                </a:solidFill>
                <a:latin typeface="微软雅黑" panose="020B0503020204020204" pitchFamily="34" charset="-122"/>
                <a:ea typeface="微软雅黑" panose="020B0503020204020204" pitchFamily="34" charset="-122"/>
              </a:rPr>
              <a:t>的搜索图</a:t>
            </a:r>
            <a:r>
              <a:rPr lang="en-US" altLang="zh-CN" sz="2200" dirty="0">
                <a:solidFill>
                  <a:srgbClr val="000000"/>
                </a:solidFill>
                <a:latin typeface="微软雅黑" panose="020B0503020204020204" pitchFamily="34" charset="-122"/>
                <a:ea typeface="微软雅黑" panose="020B0503020204020204" pitchFamily="34" charset="-122"/>
              </a:rPr>
              <a:t>G,</a:t>
            </a:r>
            <a:r>
              <a:rPr lang="en-US" altLang="en-US" sz="2200" dirty="0">
                <a:solidFill>
                  <a:srgbClr val="000000"/>
                </a:solidFill>
                <a:latin typeface="微软雅黑" panose="020B0503020204020204" pitchFamily="34" charset="-122"/>
                <a:ea typeface="微软雅黑" panose="020B0503020204020204" pitchFamily="34" charset="-122"/>
              </a:rPr>
              <a:t>把</a:t>
            </a:r>
            <a:r>
              <a:rPr lang="en-US" altLang="zh-CN" sz="2200" dirty="0">
                <a:solidFill>
                  <a:srgbClr val="000000"/>
                </a:solidFill>
                <a:latin typeface="微软雅黑" panose="020B0503020204020204" pitchFamily="34" charset="-122"/>
                <a:ea typeface="微软雅黑" panose="020B0503020204020204" pitchFamily="34" charset="-122"/>
              </a:rPr>
              <a:t>S</a:t>
            </a:r>
            <a:r>
              <a:rPr lang="en-US" altLang="en-US" sz="2200" dirty="0">
                <a:solidFill>
                  <a:srgbClr val="000000"/>
                </a:solidFill>
                <a:latin typeface="微软雅黑" panose="020B0503020204020204" pitchFamily="34" charset="-122"/>
                <a:ea typeface="微软雅黑" panose="020B0503020204020204" pitchFamily="34" charset="-122"/>
              </a:rPr>
              <a:t>放到一个叫</a:t>
            </a:r>
            <a:r>
              <a:rPr lang="en-US" altLang="zh-CN" sz="2200" dirty="0">
                <a:solidFill>
                  <a:srgbClr val="000000"/>
                </a:solidFill>
                <a:latin typeface="微软雅黑" panose="020B0503020204020204" pitchFamily="34" charset="-122"/>
                <a:ea typeface="微软雅黑" panose="020B0503020204020204" pitchFamily="34" charset="-122"/>
              </a:rPr>
              <a:t>OPEN</a:t>
            </a:r>
            <a:r>
              <a:rPr lang="en-US" altLang="en-US" sz="2200" dirty="0">
                <a:solidFill>
                  <a:srgbClr val="000000"/>
                </a:solidFill>
                <a:latin typeface="微软雅黑" panose="020B0503020204020204" pitchFamily="34" charset="-122"/>
                <a:ea typeface="微软雅黑" panose="020B0503020204020204" pitchFamily="34" charset="-122"/>
              </a:rPr>
              <a:t>的未扩展节点表中；建立一个叫做</a:t>
            </a:r>
            <a:r>
              <a:rPr lang="en-US" altLang="zh-CN" sz="2200" dirty="0">
                <a:solidFill>
                  <a:srgbClr val="000000"/>
                </a:solidFill>
                <a:latin typeface="微软雅黑" panose="020B0503020204020204" pitchFamily="34" charset="-122"/>
                <a:ea typeface="微软雅黑" panose="020B0503020204020204" pitchFamily="34" charset="-122"/>
              </a:rPr>
              <a:t>CLOSE</a:t>
            </a:r>
            <a:r>
              <a:rPr lang="en-US" altLang="en-US" sz="2200" dirty="0">
                <a:solidFill>
                  <a:srgbClr val="000000"/>
                </a:solidFill>
                <a:latin typeface="微软雅黑" panose="020B0503020204020204" pitchFamily="34" charset="-122"/>
                <a:ea typeface="微软雅黑" panose="020B0503020204020204" pitchFamily="34" charset="-122"/>
              </a:rPr>
              <a:t>的已扩展节点表，其初始为空表；</a:t>
            </a:r>
          </a:p>
        </p:txBody>
      </p:sp>
      <p:sp>
        <p:nvSpPr>
          <p:cNvPr id="475143" name="Rectangle 7"/>
          <p:cNvSpPr/>
          <p:nvPr>
            <p:custDataLst>
              <p:tags r:id="rId6"/>
            </p:custDataLst>
          </p:nvPr>
        </p:nvSpPr>
        <p:spPr>
          <a:xfrm>
            <a:off x="5918200" y="4581526"/>
            <a:ext cx="4648200" cy="1630363"/>
          </a:xfrm>
          <a:prstGeom prst="rect">
            <a:avLst/>
          </a:prstGeom>
          <a:solidFill>
            <a:schemeClr val="accent1">
              <a:lumMod val="60000"/>
              <a:lumOff val="40000"/>
            </a:schemeClr>
          </a:solidFill>
          <a:ln w="9525">
            <a:noFill/>
          </a:ln>
        </p:spPr>
        <p:txBody>
          <a:bodyPr>
            <a:spAutoFit/>
          </a:bodyPr>
          <a:lstStyle/>
          <a:p>
            <a:pPr fontAlgn="base">
              <a:spcBef>
                <a:spcPct val="20000"/>
              </a:spcBef>
              <a:spcAft>
                <a:spcPct val="0"/>
              </a:spcAft>
              <a:defRPr/>
            </a:pP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扩展节点</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，同时生成不是</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的祖先的那些子节点的集合</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把</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的这些成员作为</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的后继节点添入图</a:t>
            </a:r>
            <a:r>
              <a:rPr lang="en-US" altLang="zh-CN"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中；</a:t>
            </a:r>
            <a:r>
              <a:rPr lang="zh-CN" altLang="en-US" sz="20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对于</a:t>
            </a:r>
            <a:r>
              <a:rPr lang="en-US" altLang="zh-CN" sz="20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20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中每个子节点</a:t>
            </a:r>
            <a:r>
              <a:rPr lang="en-US" altLang="zh-CN" sz="20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en-US" altLang="zh-CN" sz="2000" b="1"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20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计算估价函数</a:t>
            </a:r>
            <a:r>
              <a:rPr lang="en-US" altLang="zh-CN" sz="20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f(n,n</a:t>
            </a:r>
            <a:r>
              <a:rPr lang="en-US" altLang="zh-CN" sz="2000" b="1"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20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 g(n,n</a:t>
            </a:r>
            <a:r>
              <a:rPr lang="en-US" altLang="zh-CN" sz="2000" b="1"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20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 h(n</a:t>
            </a:r>
            <a:r>
              <a:rPr lang="en-US" altLang="zh-CN" sz="2000" b="1"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2000" b="1"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475144" name="Rectangle 8"/>
          <p:cNvSpPr/>
          <p:nvPr>
            <p:custDataLst>
              <p:tags r:id="rId7"/>
            </p:custDataLst>
          </p:nvPr>
        </p:nvSpPr>
        <p:spPr>
          <a:xfrm>
            <a:off x="5880100" y="3357563"/>
            <a:ext cx="4724400" cy="1106488"/>
          </a:xfrm>
          <a:prstGeom prst="rect">
            <a:avLst/>
          </a:prstGeom>
          <a:solidFill>
            <a:schemeClr val="accent1">
              <a:lumMod val="60000"/>
              <a:lumOff val="40000"/>
            </a:schemeClr>
          </a:solidFill>
          <a:ln w="9525">
            <a:noFill/>
          </a:ln>
        </p:spPr>
        <p:txBody>
          <a:bodyPr>
            <a:spAutoFit/>
          </a:bodyPr>
          <a:lstStyle/>
          <a:p>
            <a:pPr fontAlgn="base">
              <a:spcBef>
                <a:spcPct val="0"/>
              </a:spcBef>
              <a:spcAft>
                <a:spcPct val="0"/>
              </a:spcAft>
              <a:defRPr/>
            </a:pP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若</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为一目标节点，则有解，成功退出，此解是追踪图</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中沿着指针从</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这条路径而得到的；</a:t>
            </a:r>
          </a:p>
        </p:txBody>
      </p:sp>
    </p:spTree>
    <p:custDataLst>
      <p:tags r:id="rId1"/>
    </p:custDataLst>
    <p:extLst>
      <p:ext uri="{BB962C8B-B14F-4D97-AF65-F5344CB8AC3E}">
        <p14:creationId xmlns:p14="http://schemas.microsoft.com/office/powerpoint/2010/main" val="131518027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75139"/>
                                        </p:tgtEl>
                                        <p:attrNameLst>
                                          <p:attrName>style.visibility</p:attrName>
                                        </p:attrNameLst>
                                      </p:cBhvr>
                                      <p:to>
                                        <p:strVal val="visible"/>
                                      </p:to>
                                    </p:set>
                                    <p:anim calcmode="lin" valueType="num">
                                      <p:cBhvr>
                                        <p:cTn id="7" dur="500" fill="hold"/>
                                        <p:tgtEl>
                                          <p:spTgt spid="475139"/>
                                        </p:tgtEl>
                                        <p:attrNameLst>
                                          <p:attrName>ppt_x</p:attrName>
                                        </p:attrNameLst>
                                      </p:cBhvr>
                                      <p:tavLst>
                                        <p:tav tm="0">
                                          <p:val>
                                            <p:strVal val="#ppt_x"/>
                                          </p:val>
                                        </p:tav>
                                        <p:tav tm="100000">
                                          <p:val>
                                            <p:strVal val="#ppt_x"/>
                                          </p:val>
                                        </p:tav>
                                      </p:tavLst>
                                    </p:anim>
                                    <p:anim calcmode="lin" valueType="num">
                                      <p:cBhvr>
                                        <p:cTn id="8" dur="500" fill="hold"/>
                                        <p:tgtEl>
                                          <p:spTgt spid="47513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75140"/>
                                        </p:tgtEl>
                                        <p:attrNameLst>
                                          <p:attrName>style.visibility</p:attrName>
                                        </p:attrNameLst>
                                      </p:cBhvr>
                                      <p:to>
                                        <p:strVal val="visible"/>
                                      </p:to>
                                    </p:set>
                                    <p:anim calcmode="lin" valueType="num">
                                      <p:cBhvr>
                                        <p:cTn id="13" dur="500" fill="hold"/>
                                        <p:tgtEl>
                                          <p:spTgt spid="475140"/>
                                        </p:tgtEl>
                                        <p:attrNameLst>
                                          <p:attrName>ppt_x</p:attrName>
                                        </p:attrNameLst>
                                      </p:cBhvr>
                                      <p:tavLst>
                                        <p:tav tm="0">
                                          <p:val>
                                            <p:strVal val="0-#ppt_w/2"/>
                                          </p:val>
                                        </p:tav>
                                        <p:tav tm="100000">
                                          <p:val>
                                            <p:strVal val="#ppt_x"/>
                                          </p:val>
                                        </p:tav>
                                      </p:tavLst>
                                    </p:anim>
                                    <p:anim calcmode="lin" valueType="num">
                                      <p:cBhvr>
                                        <p:cTn id="14" dur="500" fill="hold"/>
                                        <p:tgtEl>
                                          <p:spTgt spid="47514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75142"/>
                                        </p:tgtEl>
                                        <p:attrNameLst>
                                          <p:attrName>style.visibility</p:attrName>
                                        </p:attrNameLst>
                                      </p:cBhvr>
                                      <p:to>
                                        <p:strVal val="visible"/>
                                      </p:to>
                                    </p:set>
                                    <p:anim calcmode="lin" valueType="num">
                                      <p:cBhvr>
                                        <p:cTn id="19" dur="500" fill="hold"/>
                                        <p:tgtEl>
                                          <p:spTgt spid="475142"/>
                                        </p:tgtEl>
                                        <p:attrNameLst>
                                          <p:attrName>ppt_x</p:attrName>
                                        </p:attrNameLst>
                                      </p:cBhvr>
                                      <p:tavLst>
                                        <p:tav tm="0">
                                          <p:val>
                                            <p:strVal val="0-#ppt_w/2"/>
                                          </p:val>
                                        </p:tav>
                                        <p:tav tm="100000">
                                          <p:val>
                                            <p:strVal val="#ppt_x"/>
                                          </p:val>
                                        </p:tav>
                                      </p:tavLst>
                                    </p:anim>
                                    <p:anim calcmode="lin" valueType="num">
                                      <p:cBhvr>
                                        <p:cTn id="20" dur="500" fill="hold"/>
                                        <p:tgtEl>
                                          <p:spTgt spid="47514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75138"/>
                                        </p:tgtEl>
                                        <p:attrNameLst>
                                          <p:attrName>style.visibility</p:attrName>
                                        </p:attrNameLst>
                                      </p:cBhvr>
                                      <p:to>
                                        <p:strVal val="visible"/>
                                      </p:to>
                                    </p:set>
                                    <p:animEffect transition="in" filter="randombar(horizontal)">
                                      <p:cBhvr>
                                        <p:cTn id="25" dur="500"/>
                                        <p:tgtEl>
                                          <p:spTgt spid="47513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75141"/>
                                        </p:tgtEl>
                                        <p:attrNameLst>
                                          <p:attrName>style.visibility</p:attrName>
                                        </p:attrNameLst>
                                      </p:cBhvr>
                                      <p:to>
                                        <p:strVal val="visible"/>
                                      </p:to>
                                    </p:set>
                                    <p:anim calcmode="lin" valueType="num">
                                      <p:cBhvr>
                                        <p:cTn id="30" dur="500" fill="hold"/>
                                        <p:tgtEl>
                                          <p:spTgt spid="475141"/>
                                        </p:tgtEl>
                                        <p:attrNameLst>
                                          <p:attrName>ppt_x</p:attrName>
                                        </p:attrNameLst>
                                      </p:cBhvr>
                                      <p:tavLst>
                                        <p:tav tm="0">
                                          <p:val>
                                            <p:strVal val="0-#ppt_w/2"/>
                                          </p:val>
                                        </p:tav>
                                        <p:tav tm="100000">
                                          <p:val>
                                            <p:strVal val="#ppt_x"/>
                                          </p:val>
                                        </p:tav>
                                      </p:tavLst>
                                    </p:anim>
                                    <p:anim calcmode="lin" valueType="num">
                                      <p:cBhvr>
                                        <p:cTn id="31" dur="500" fill="hold"/>
                                        <p:tgtEl>
                                          <p:spTgt spid="47514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475144"/>
                                        </p:tgtEl>
                                        <p:attrNameLst>
                                          <p:attrName>style.visibility</p:attrName>
                                        </p:attrNameLst>
                                      </p:cBhvr>
                                      <p:to>
                                        <p:strVal val="visible"/>
                                      </p:to>
                                    </p:set>
                                    <p:anim calcmode="lin" valueType="num">
                                      <p:cBhvr>
                                        <p:cTn id="36" dur="500" fill="hold"/>
                                        <p:tgtEl>
                                          <p:spTgt spid="475144"/>
                                        </p:tgtEl>
                                        <p:attrNameLst>
                                          <p:attrName>ppt_x</p:attrName>
                                        </p:attrNameLst>
                                      </p:cBhvr>
                                      <p:tavLst>
                                        <p:tav tm="0">
                                          <p:val>
                                            <p:strVal val="1+#ppt_w/2"/>
                                          </p:val>
                                        </p:tav>
                                        <p:tav tm="100000">
                                          <p:val>
                                            <p:strVal val="#ppt_x"/>
                                          </p:val>
                                        </p:tav>
                                      </p:tavLst>
                                    </p:anim>
                                    <p:anim calcmode="lin" valueType="num">
                                      <p:cBhvr>
                                        <p:cTn id="37" dur="500" fill="hold"/>
                                        <p:tgtEl>
                                          <p:spTgt spid="47514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grpId="0" nodeType="clickEffect">
                                  <p:stCondLst>
                                    <p:cond delay="0"/>
                                  </p:stCondLst>
                                  <p:childTnLst>
                                    <p:set>
                                      <p:cBhvr>
                                        <p:cTn id="41" dur="1" fill="hold">
                                          <p:stCondLst>
                                            <p:cond delay="0"/>
                                          </p:stCondLst>
                                        </p:cTn>
                                        <p:tgtEl>
                                          <p:spTgt spid="475143"/>
                                        </p:tgtEl>
                                        <p:attrNameLst>
                                          <p:attrName>style.visibility</p:attrName>
                                        </p:attrNameLst>
                                      </p:cBhvr>
                                      <p:to>
                                        <p:strVal val="visible"/>
                                      </p:to>
                                    </p:set>
                                    <p:anim calcmode="lin" valueType="num">
                                      <p:cBhvr>
                                        <p:cTn id="42" dur="500" fill="hold"/>
                                        <p:tgtEl>
                                          <p:spTgt spid="475143"/>
                                        </p:tgtEl>
                                        <p:attrNameLst>
                                          <p:attrName>ppt_x</p:attrName>
                                        </p:attrNameLst>
                                      </p:cBhvr>
                                      <p:tavLst>
                                        <p:tav tm="0">
                                          <p:val>
                                            <p:strVal val="#ppt_x"/>
                                          </p:val>
                                        </p:tav>
                                        <p:tav tm="100000">
                                          <p:val>
                                            <p:strVal val="#ppt_x"/>
                                          </p:val>
                                        </p:tav>
                                      </p:tavLst>
                                    </p:anim>
                                    <p:anim calcmode="lin" valueType="num">
                                      <p:cBhvr>
                                        <p:cTn id="43" dur="500" fill="hold"/>
                                        <p:tgtEl>
                                          <p:spTgt spid="4751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8" grpId="0" bldLvl="0" animBg="1"/>
      <p:bldP spid="475139" grpId="0" bldLvl="0" animBg="1"/>
      <p:bldP spid="475141" grpId="0" bldLvl="0" animBg="1"/>
      <p:bldP spid="475142" grpId="0" bldLvl="0" animBg="1"/>
      <p:bldP spid="475143" grpId="0" bldLvl="0" animBg="1"/>
      <p:bldP spid="475144" grpId="0" bldLvl="0" animBg="1"/>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0594"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50595" name="灯片编号占位符 6"/>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C99E0155-2009-45C5-91F9-D72AA3E2C3E2}" type="slidenum">
              <a:rPr lang="zh-CN" altLang="en-US" smtClean="0"/>
              <a:pPr>
                <a:defRPr/>
              </a:pPr>
              <a:t>501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0596" name="Rectangle 2"/>
          <p:cNvSpPr/>
          <p:nvPr/>
        </p:nvSpPr>
        <p:spPr>
          <a:xfrm>
            <a:off x="5520056" y="116841"/>
            <a:ext cx="5070475" cy="3169285"/>
          </a:xfrm>
          <a:prstGeom prst="rect">
            <a:avLst/>
          </a:prstGeom>
          <a:solidFill>
            <a:srgbClr val="FFFFCC"/>
          </a:solidFill>
          <a:ln w="9525">
            <a:noFill/>
          </a:ln>
        </p:spPr>
        <p:txBody>
          <a:bodyPr wrap="square">
            <a:spAutoFit/>
          </a:bodyPr>
          <a:lstStyle/>
          <a:p>
            <a:pPr eaLnBrk="1" hangingPunct="1"/>
            <a:r>
              <a:rPr lang="en-US" altLang="zh-CN" sz="2000" b="1" dirty="0">
                <a:solidFill>
                  <a:srgbClr val="000000"/>
                </a:solidFill>
                <a:latin typeface="微软雅黑" panose="020B0503020204020204" pitchFamily="34" charset="-122"/>
                <a:ea typeface="微软雅黑" panose="020B0503020204020204" pitchFamily="34" charset="-122"/>
              </a:rPr>
              <a:t>6.</a:t>
            </a:r>
            <a:r>
              <a:rPr lang="en-US" altLang="en-US" sz="2000" b="1" dirty="0">
                <a:solidFill>
                  <a:srgbClr val="000000"/>
                </a:solidFill>
                <a:latin typeface="微软雅黑" panose="020B0503020204020204" pitchFamily="34" charset="-122"/>
                <a:ea typeface="微软雅黑" panose="020B0503020204020204" pitchFamily="34" charset="-122"/>
              </a:rPr>
              <a:t>对那些未曾在</a:t>
            </a:r>
            <a:r>
              <a:rPr lang="en-US" altLang="zh-CN" sz="2000" b="1" dirty="0">
                <a:solidFill>
                  <a:srgbClr val="000000"/>
                </a:solidFill>
                <a:latin typeface="微软雅黑" panose="020B0503020204020204" pitchFamily="34" charset="-122"/>
                <a:ea typeface="微软雅黑" panose="020B0503020204020204" pitchFamily="34" charset="-122"/>
              </a:rPr>
              <a:t>G</a:t>
            </a:r>
            <a:r>
              <a:rPr lang="en-US" altLang="en-US" sz="2000" b="1" dirty="0">
                <a:solidFill>
                  <a:srgbClr val="000000"/>
                </a:solidFill>
                <a:latin typeface="微软雅黑" panose="020B0503020204020204" pitchFamily="34" charset="-122"/>
                <a:ea typeface="微软雅黑" panose="020B0503020204020204" pitchFamily="34" charset="-122"/>
              </a:rPr>
              <a:t>中出现过的</a:t>
            </a:r>
            <a:r>
              <a:rPr lang="en-US" altLang="zh-CN" sz="2000" b="1" dirty="0">
                <a:solidFill>
                  <a:srgbClr val="000000"/>
                </a:solidFill>
                <a:latin typeface="微软雅黑" panose="020B0503020204020204" pitchFamily="34" charset="-122"/>
                <a:ea typeface="微软雅黑" panose="020B0503020204020204" pitchFamily="34" charset="-122"/>
              </a:rPr>
              <a:t>M</a:t>
            </a:r>
            <a:r>
              <a:rPr lang="en-US" altLang="en-US" sz="2000" b="1" dirty="0">
                <a:solidFill>
                  <a:srgbClr val="000000"/>
                </a:solidFill>
                <a:latin typeface="微软雅黑" panose="020B0503020204020204" pitchFamily="34" charset="-122"/>
                <a:ea typeface="微软雅黑" panose="020B0503020204020204" pitchFamily="34" charset="-122"/>
              </a:rPr>
              <a:t>成员（全新结点）设置一个通向</a:t>
            </a:r>
            <a:r>
              <a:rPr lang="en-US" altLang="zh-CN" sz="2000" b="1" dirty="0">
                <a:solidFill>
                  <a:srgbClr val="000000"/>
                </a:solidFill>
                <a:latin typeface="微软雅黑" panose="020B0503020204020204" pitchFamily="34" charset="-122"/>
                <a:ea typeface="微软雅黑" panose="020B0503020204020204" pitchFamily="34" charset="-122"/>
              </a:rPr>
              <a:t>n</a:t>
            </a:r>
            <a:r>
              <a:rPr lang="en-US" altLang="en-US" sz="2000" b="1" dirty="0">
                <a:solidFill>
                  <a:srgbClr val="000000"/>
                </a:solidFill>
                <a:latin typeface="微软雅黑" panose="020B0503020204020204" pitchFamily="34" charset="-122"/>
                <a:ea typeface="微软雅黑" panose="020B0503020204020204" pitchFamily="34" charset="-122"/>
              </a:rPr>
              <a:t>的指针。把</a:t>
            </a:r>
            <a:r>
              <a:rPr lang="en-US" altLang="zh-CN" sz="2000" b="1" dirty="0">
                <a:solidFill>
                  <a:srgbClr val="000000"/>
                </a:solidFill>
                <a:latin typeface="微软雅黑" panose="020B0503020204020204" pitchFamily="34" charset="-122"/>
                <a:ea typeface="微软雅黑" panose="020B0503020204020204" pitchFamily="34" charset="-122"/>
              </a:rPr>
              <a:t>M</a:t>
            </a:r>
            <a:r>
              <a:rPr lang="en-US" altLang="en-US" sz="2000" b="1" dirty="0">
                <a:solidFill>
                  <a:srgbClr val="000000"/>
                </a:solidFill>
                <a:latin typeface="微软雅黑" panose="020B0503020204020204" pitchFamily="34" charset="-122"/>
                <a:ea typeface="微软雅黑" panose="020B0503020204020204" pitchFamily="34" charset="-122"/>
              </a:rPr>
              <a:t>的这些成员加进</a:t>
            </a:r>
            <a:r>
              <a:rPr lang="en-US" altLang="zh-CN" sz="2000" b="1" dirty="0">
                <a:solidFill>
                  <a:srgbClr val="000000"/>
                </a:solidFill>
                <a:latin typeface="微软雅黑" panose="020B0503020204020204" pitchFamily="34" charset="-122"/>
                <a:ea typeface="微软雅黑" panose="020B0503020204020204" pitchFamily="34" charset="-122"/>
              </a:rPr>
              <a:t>OPEN</a:t>
            </a:r>
            <a:r>
              <a:rPr lang="en-US" altLang="en-US" sz="2000" b="1" dirty="0">
                <a:solidFill>
                  <a:srgbClr val="000000"/>
                </a:solidFill>
                <a:latin typeface="微软雅黑" panose="020B0503020204020204" pitchFamily="34" charset="-122"/>
                <a:ea typeface="微软雅黑" panose="020B0503020204020204" pitchFamily="34" charset="-122"/>
              </a:rPr>
              <a:t>表。对已经在</a:t>
            </a:r>
            <a:r>
              <a:rPr lang="en-US" altLang="zh-CN" sz="2000" b="1" dirty="0">
                <a:solidFill>
                  <a:srgbClr val="000000"/>
                </a:solidFill>
                <a:latin typeface="微软雅黑" panose="020B0503020204020204" pitchFamily="34" charset="-122"/>
                <a:ea typeface="微软雅黑" panose="020B0503020204020204" pitchFamily="34" charset="-122"/>
              </a:rPr>
              <a:t>OPEN</a:t>
            </a:r>
            <a:r>
              <a:rPr lang="en-US" altLang="en-US" sz="2000" b="1" dirty="0">
                <a:solidFill>
                  <a:srgbClr val="000000"/>
                </a:solidFill>
                <a:latin typeface="微软雅黑" panose="020B0503020204020204" pitchFamily="34" charset="-122"/>
                <a:ea typeface="微软雅黑" panose="020B0503020204020204" pitchFamily="34" charset="-122"/>
              </a:rPr>
              <a:t>表上的每一个</a:t>
            </a:r>
            <a:r>
              <a:rPr lang="en-US" altLang="zh-CN" sz="2000" b="1" dirty="0">
                <a:solidFill>
                  <a:srgbClr val="000000"/>
                </a:solidFill>
                <a:latin typeface="微软雅黑" panose="020B0503020204020204" pitchFamily="34" charset="-122"/>
                <a:ea typeface="微软雅黑" panose="020B0503020204020204" pitchFamily="34" charset="-122"/>
              </a:rPr>
              <a:t>M</a:t>
            </a:r>
            <a:r>
              <a:rPr lang="en-US" altLang="en-US" sz="2000" b="1" dirty="0">
                <a:solidFill>
                  <a:srgbClr val="000000"/>
                </a:solidFill>
                <a:latin typeface="微软雅黑" panose="020B0503020204020204" pitchFamily="34" charset="-122"/>
                <a:ea typeface="微软雅黑" panose="020B0503020204020204" pitchFamily="34" charset="-122"/>
              </a:rPr>
              <a:t>成员，比较子节点</a:t>
            </a:r>
            <a:r>
              <a:rPr lang="en-US" altLang="zh-CN" sz="2000" b="1" dirty="0">
                <a:solidFill>
                  <a:srgbClr val="000000"/>
                </a:solidFill>
                <a:latin typeface="微软雅黑" panose="020B0503020204020204" pitchFamily="34" charset="-122"/>
                <a:ea typeface="微软雅黑" panose="020B0503020204020204" pitchFamily="34" charset="-122"/>
              </a:rPr>
              <a:t>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en-US" sz="2000" b="1" dirty="0">
                <a:solidFill>
                  <a:srgbClr val="000000"/>
                </a:solidFill>
                <a:latin typeface="微软雅黑" panose="020B0503020204020204" pitchFamily="34" charset="-122"/>
                <a:ea typeface="微软雅黑" panose="020B0503020204020204" pitchFamily="34" charset="-122"/>
              </a:rPr>
              <a:t>经由新、老父节点的评价函数值</a:t>
            </a:r>
            <a:r>
              <a:rPr lang="en-US" altLang="zh-CN" sz="2000" b="1" dirty="0">
                <a:solidFill>
                  <a:srgbClr val="000000"/>
                </a:solidFill>
                <a:latin typeface="微软雅黑" panose="020B0503020204020204" pitchFamily="34" charset="-122"/>
                <a:ea typeface="微软雅黑" panose="020B0503020204020204" pitchFamily="34" charset="-122"/>
              </a:rPr>
              <a:t>f(n,n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f(n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en-US" sz="2000" b="1" dirty="0">
                <a:solidFill>
                  <a:srgbClr val="000000"/>
                </a:solidFill>
                <a:latin typeface="微软雅黑" panose="020B0503020204020204" pitchFamily="34" charset="-122"/>
                <a:ea typeface="微软雅黑" panose="020B0503020204020204" pitchFamily="34" charset="-122"/>
              </a:rPr>
              <a:t>若</a:t>
            </a:r>
            <a:r>
              <a:rPr lang="en-US" altLang="zh-CN" sz="2000" b="1" dirty="0">
                <a:solidFill>
                  <a:srgbClr val="000000"/>
                </a:solidFill>
                <a:latin typeface="微软雅黑" panose="020B0503020204020204" pitchFamily="34" charset="-122"/>
                <a:ea typeface="微软雅黑" panose="020B0503020204020204" pitchFamily="34" charset="-122"/>
              </a:rPr>
              <a:t>f(n,n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 &lt; f(n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en-US" sz="2000" b="1" dirty="0">
                <a:solidFill>
                  <a:srgbClr val="000000"/>
                </a:solidFill>
                <a:latin typeface="微软雅黑" panose="020B0503020204020204" pitchFamily="34" charset="-122"/>
                <a:ea typeface="微软雅黑" panose="020B0503020204020204" pitchFamily="34" charset="-122"/>
              </a:rPr>
              <a:t>点</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en-US" sz="2000" b="1" dirty="0">
                <a:solidFill>
                  <a:srgbClr val="000000"/>
                </a:solidFill>
                <a:latin typeface="微软雅黑" panose="020B0503020204020204" pitchFamily="34" charset="-122"/>
                <a:ea typeface="微软雅黑" panose="020B0503020204020204" pitchFamily="34" charset="-122"/>
              </a:rPr>
              <a:t>则令</a:t>
            </a:r>
            <a:r>
              <a:rPr lang="en-US" altLang="zh-CN" sz="2000" b="1" dirty="0">
                <a:solidFill>
                  <a:srgbClr val="000000"/>
                </a:solidFill>
                <a:latin typeface="微软雅黑" panose="020B0503020204020204" pitchFamily="34" charset="-122"/>
                <a:ea typeface="微软雅黑" panose="020B0503020204020204" pitchFamily="34" charset="-122"/>
              </a:rPr>
              <a:t>f(n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 = f(n,n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en-US" sz="2000" b="1" dirty="0">
                <a:solidFill>
                  <a:srgbClr val="000000"/>
                </a:solidFill>
                <a:latin typeface="微软雅黑" panose="020B0503020204020204" pitchFamily="34" charset="-122"/>
                <a:ea typeface="微软雅黑" panose="020B0503020204020204" pitchFamily="34" charset="-122"/>
              </a:rPr>
              <a:t>并移动子节点指向老父节点的指针，改为指向新父节点。对已在</a:t>
            </a:r>
            <a:r>
              <a:rPr lang="en-US" altLang="zh-CN" sz="2000" b="1" dirty="0">
                <a:solidFill>
                  <a:srgbClr val="000000"/>
                </a:solidFill>
                <a:latin typeface="微软雅黑" panose="020B0503020204020204" pitchFamily="34" charset="-122"/>
                <a:ea typeface="微软雅黑" panose="020B0503020204020204" pitchFamily="34" charset="-122"/>
              </a:rPr>
              <a:t>CLOSE</a:t>
            </a:r>
            <a:r>
              <a:rPr lang="en-US" altLang="en-US" sz="2000" b="1" dirty="0">
                <a:solidFill>
                  <a:srgbClr val="000000"/>
                </a:solidFill>
                <a:latin typeface="微软雅黑" panose="020B0503020204020204" pitchFamily="34" charset="-122"/>
                <a:ea typeface="微软雅黑" panose="020B0503020204020204" pitchFamily="34" charset="-122"/>
              </a:rPr>
              <a:t>表上的每个</a:t>
            </a:r>
            <a:r>
              <a:rPr lang="en-US" altLang="zh-CN" sz="2000" b="1" dirty="0">
                <a:solidFill>
                  <a:srgbClr val="000000"/>
                </a:solidFill>
                <a:latin typeface="微软雅黑" panose="020B0503020204020204" pitchFamily="34" charset="-122"/>
                <a:ea typeface="微软雅黑" panose="020B0503020204020204" pitchFamily="34" charset="-122"/>
              </a:rPr>
              <a:t>M</a:t>
            </a:r>
            <a:r>
              <a:rPr lang="en-US" altLang="en-US" sz="2000" b="1" dirty="0">
                <a:solidFill>
                  <a:srgbClr val="000000"/>
                </a:solidFill>
                <a:latin typeface="微软雅黑" panose="020B0503020204020204" pitchFamily="34" charset="-122"/>
                <a:ea typeface="微软雅黑" panose="020B0503020204020204" pitchFamily="34" charset="-122"/>
              </a:rPr>
              <a:t>成员，作与第</a:t>
            </a:r>
            <a:r>
              <a:rPr lang="en-US" altLang="zh-CN" sz="2000" b="1" dirty="0">
                <a:solidFill>
                  <a:srgbClr val="000000"/>
                </a:solidFill>
                <a:latin typeface="微软雅黑" panose="020B0503020204020204" pitchFamily="34" charset="-122"/>
                <a:ea typeface="微软雅黑" panose="020B0503020204020204" pitchFamily="34" charset="-122"/>
              </a:rPr>
              <a:t>2</a:t>
            </a:r>
            <a:r>
              <a:rPr lang="en-US" altLang="en-US" sz="2000" b="1" dirty="0">
                <a:solidFill>
                  <a:srgbClr val="000000"/>
                </a:solidFill>
                <a:latin typeface="微软雅黑" panose="020B0503020204020204" pitchFamily="34" charset="-122"/>
                <a:ea typeface="微软雅黑" panose="020B0503020204020204" pitchFamily="34" charset="-122"/>
              </a:rPr>
              <a:t>类同样的处理，并把这些子结点从</a:t>
            </a:r>
            <a:r>
              <a:rPr lang="en-US" altLang="zh-CN" sz="2000" b="1" dirty="0">
                <a:solidFill>
                  <a:srgbClr val="000000"/>
                </a:solidFill>
                <a:latin typeface="微软雅黑" panose="020B0503020204020204" pitchFamily="34" charset="-122"/>
                <a:ea typeface="微软雅黑" panose="020B0503020204020204" pitchFamily="34" charset="-122"/>
              </a:rPr>
              <a:t>CLOSE</a:t>
            </a:r>
            <a:r>
              <a:rPr lang="en-US" altLang="en-US" sz="2000" b="1" dirty="0">
                <a:solidFill>
                  <a:srgbClr val="000000"/>
                </a:solidFill>
                <a:latin typeface="微软雅黑" panose="020B0503020204020204" pitchFamily="34" charset="-122"/>
                <a:ea typeface="微软雅黑" panose="020B0503020204020204" pitchFamily="34" charset="-122"/>
              </a:rPr>
              <a:t>表移出，重新加入</a:t>
            </a:r>
            <a:r>
              <a:rPr lang="en-US" altLang="zh-CN" sz="2000" b="1" dirty="0">
                <a:solidFill>
                  <a:srgbClr val="000000"/>
                </a:solidFill>
                <a:latin typeface="微软雅黑" panose="020B0503020204020204" pitchFamily="34" charset="-122"/>
                <a:ea typeface="微软雅黑" panose="020B0503020204020204" pitchFamily="34" charset="-122"/>
              </a:rPr>
              <a:t>OPEN</a:t>
            </a:r>
            <a:r>
              <a:rPr lang="en-US" altLang="en-US" sz="2000" b="1" dirty="0">
                <a:solidFill>
                  <a:srgbClr val="000000"/>
                </a:solidFill>
                <a:latin typeface="微软雅黑" panose="020B0503020204020204" pitchFamily="34" charset="-122"/>
                <a:ea typeface="微软雅黑" panose="020B0503020204020204" pitchFamily="34" charset="-122"/>
              </a:rPr>
              <a:t>表。</a:t>
            </a:r>
          </a:p>
        </p:txBody>
      </p:sp>
      <p:graphicFrame>
        <p:nvGraphicFramePr>
          <p:cNvPr id="750597" name="Object 3"/>
          <p:cNvGraphicFramePr>
            <a:graphicFrameLocks noChangeAspect="1"/>
          </p:cNvGraphicFramePr>
          <p:nvPr/>
        </p:nvGraphicFramePr>
        <p:xfrm>
          <a:off x="1536700" y="63500"/>
          <a:ext cx="4055110" cy="6705600"/>
        </p:xfrm>
        <a:graphic>
          <a:graphicData uri="http://schemas.openxmlformats.org/presentationml/2006/ole">
            <mc:AlternateContent xmlns:mc="http://schemas.openxmlformats.org/markup-compatibility/2006">
              <mc:Choice xmlns:v="urn:schemas-microsoft-com:vml" Requires="v">
                <p:oleObj r:id="rId6" imgW="1895475" imgH="3438525" progId="Paint.Picture">
                  <p:embed/>
                </p:oleObj>
              </mc:Choice>
              <mc:Fallback>
                <p:oleObj r:id="rId6" imgW="1895475" imgH="3438525" progId="Paint.Picture">
                  <p:embed/>
                  <p:pic>
                    <p:nvPicPr>
                      <p:cNvPr id="750597" name="Object 3"/>
                      <p:cNvPicPr/>
                      <p:nvPr/>
                    </p:nvPicPr>
                    <p:blipFill>
                      <a:blip r:embed="rId7"/>
                      <a:stretch>
                        <a:fillRect/>
                      </a:stretch>
                    </p:blipFill>
                    <p:spPr>
                      <a:xfrm>
                        <a:off x="1536700" y="63500"/>
                        <a:ext cx="4055110" cy="6705600"/>
                      </a:xfrm>
                      <a:prstGeom prst="rect">
                        <a:avLst/>
                      </a:prstGeom>
                      <a:noFill/>
                      <a:ln w="38100">
                        <a:noFill/>
                        <a:miter/>
                      </a:ln>
                    </p:spPr>
                  </p:pic>
                </p:oleObj>
              </mc:Fallback>
            </mc:AlternateContent>
          </a:graphicData>
        </a:graphic>
      </p:graphicFrame>
      <p:sp>
        <p:nvSpPr>
          <p:cNvPr id="476164" name="Rectangle 4"/>
          <p:cNvSpPr/>
          <p:nvPr/>
        </p:nvSpPr>
        <p:spPr>
          <a:xfrm>
            <a:off x="5591810" y="3861119"/>
            <a:ext cx="4876800" cy="1106487"/>
          </a:xfrm>
          <a:prstGeom prst="rect">
            <a:avLst/>
          </a:prstGeom>
          <a:solidFill>
            <a:srgbClr val="66FFCC"/>
          </a:solidFill>
          <a:ln w="9525">
            <a:noFill/>
          </a:ln>
        </p:spPr>
        <p:txBody>
          <a:bodyPr>
            <a:spAutoFit/>
          </a:bodyPr>
          <a:lstStyle/>
          <a:p>
            <a:pPr eaLnBrk="1" hangingPunct="1"/>
            <a:r>
              <a:rPr lang="en-US" altLang="zh-CN" sz="2200" b="1" dirty="0">
                <a:solidFill>
                  <a:srgbClr val="000000"/>
                </a:solidFill>
                <a:latin typeface="微软雅黑" panose="020B0503020204020204" pitchFamily="34" charset="-122"/>
                <a:ea typeface="微软雅黑" panose="020B0503020204020204" pitchFamily="34" charset="-122"/>
              </a:rPr>
              <a:t>7.</a:t>
            </a:r>
            <a:r>
              <a:rPr lang="en-US" altLang="en-US" sz="2200" b="1" dirty="0">
                <a:solidFill>
                  <a:srgbClr val="000000"/>
                </a:solidFill>
                <a:latin typeface="微软雅黑" panose="020B0503020204020204" pitchFamily="34" charset="-122"/>
                <a:ea typeface="微软雅黑" panose="020B0503020204020204" pitchFamily="34" charset="-122"/>
              </a:rPr>
              <a:t>按</a:t>
            </a:r>
            <a:r>
              <a:rPr lang="en-US" altLang="zh-CN" sz="2200" b="1" dirty="0">
                <a:solidFill>
                  <a:srgbClr val="000000"/>
                </a:solidFill>
                <a:latin typeface="微软雅黑" panose="020B0503020204020204" pitchFamily="34" charset="-122"/>
                <a:ea typeface="微软雅黑" panose="020B0503020204020204" pitchFamily="34" charset="-122"/>
              </a:rPr>
              <a:t>f(n)</a:t>
            </a:r>
            <a:r>
              <a:rPr lang="en-US" altLang="en-US" sz="2200" b="1" dirty="0">
                <a:solidFill>
                  <a:srgbClr val="000000"/>
                </a:solidFill>
                <a:latin typeface="微软雅黑" panose="020B0503020204020204" pitchFamily="34" charset="-122"/>
                <a:ea typeface="微软雅黑" panose="020B0503020204020204" pitchFamily="34" charset="-122"/>
              </a:rPr>
              <a:t>排序</a:t>
            </a:r>
            <a:r>
              <a:rPr lang="en-US" altLang="zh-CN" sz="2200" b="1" dirty="0">
                <a:solidFill>
                  <a:srgbClr val="000000"/>
                </a:solidFill>
                <a:latin typeface="微软雅黑" panose="020B0503020204020204" pitchFamily="34" charset="-122"/>
                <a:ea typeface="微软雅黑" panose="020B0503020204020204" pitchFamily="34" charset="-122"/>
              </a:rPr>
              <a:t>OPEN</a:t>
            </a:r>
            <a:r>
              <a:rPr lang="en-US" altLang="en-US" sz="2200" b="1" dirty="0">
                <a:solidFill>
                  <a:srgbClr val="000000"/>
                </a:solidFill>
                <a:latin typeface="微软雅黑" panose="020B0503020204020204" pitchFamily="34" charset="-122"/>
                <a:ea typeface="微软雅黑" panose="020B0503020204020204" pitchFamily="34" charset="-122"/>
              </a:rPr>
              <a:t>表中的节点，</a:t>
            </a:r>
            <a:r>
              <a:rPr lang="en-US" altLang="zh-CN" sz="2200" b="1" dirty="0">
                <a:solidFill>
                  <a:srgbClr val="000000"/>
                </a:solidFill>
                <a:latin typeface="微软雅黑" panose="020B0503020204020204" pitchFamily="34" charset="-122"/>
                <a:ea typeface="微软雅黑" panose="020B0503020204020204" pitchFamily="34" charset="-122"/>
              </a:rPr>
              <a:t>f(n)</a:t>
            </a:r>
            <a:r>
              <a:rPr lang="en-US" altLang="en-US" sz="2200" b="1" dirty="0">
                <a:solidFill>
                  <a:srgbClr val="000000"/>
                </a:solidFill>
                <a:latin typeface="微软雅黑" panose="020B0503020204020204" pitchFamily="34" charset="-122"/>
                <a:ea typeface="微软雅黑" panose="020B0503020204020204" pitchFamily="34" charset="-122"/>
              </a:rPr>
              <a:t>值最小者排在首位，重排</a:t>
            </a:r>
            <a:r>
              <a:rPr lang="en-US" altLang="zh-CN" sz="2200" b="1" dirty="0">
                <a:solidFill>
                  <a:srgbClr val="000000"/>
                </a:solidFill>
                <a:latin typeface="微软雅黑" panose="020B0503020204020204" pitchFamily="34" charset="-122"/>
                <a:ea typeface="微软雅黑" panose="020B0503020204020204" pitchFamily="34" charset="-122"/>
              </a:rPr>
              <a:t>OPEN</a:t>
            </a:r>
            <a:r>
              <a:rPr lang="en-US" altLang="en-US" sz="2200" b="1" dirty="0">
                <a:solidFill>
                  <a:srgbClr val="000000"/>
                </a:solidFill>
                <a:latin typeface="微软雅黑" panose="020B0503020204020204" pitchFamily="34" charset="-122"/>
                <a:ea typeface="微软雅黑" panose="020B0503020204020204" pitchFamily="34" charset="-122"/>
              </a:rPr>
              <a:t>表；</a:t>
            </a:r>
          </a:p>
          <a:p>
            <a:pPr eaLnBrk="1" hangingPunct="1"/>
            <a:r>
              <a:rPr lang="en-US" altLang="zh-CN" sz="2200" b="1" dirty="0">
                <a:solidFill>
                  <a:srgbClr val="000000"/>
                </a:solidFill>
                <a:latin typeface="微软雅黑" panose="020B0503020204020204" pitchFamily="34" charset="-122"/>
                <a:ea typeface="微软雅黑" panose="020B0503020204020204" pitchFamily="34" charset="-122"/>
              </a:rPr>
              <a:t>8.</a:t>
            </a:r>
            <a:r>
              <a:rPr lang="en-US" altLang="en-US" sz="2200" b="1" dirty="0">
                <a:solidFill>
                  <a:srgbClr val="000000"/>
                </a:solidFill>
                <a:latin typeface="微软雅黑" panose="020B0503020204020204" pitchFamily="34" charset="-122"/>
                <a:ea typeface="微软雅黑" panose="020B0503020204020204" pitchFamily="34" charset="-122"/>
              </a:rPr>
              <a:t>转</a:t>
            </a:r>
            <a:r>
              <a:rPr lang="en-US" altLang="zh-CN" sz="2200" b="1" dirty="0">
                <a:solidFill>
                  <a:srgbClr val="000000"/>
                </a:solidFill>
                <a:latin typeface="微软雅黑" panose="020B0503020204020204" pitchFamily="34" charset="-122"/>
                <a:ea typeface="微软雅黑" panose="020B0503020204020204" pitchFamily="34" charset="-122"/>
              </a:rPr>
              <a:t>2</a:t>
            </a:r>
            <a:r>
              <a:rPr lang="en-US" altLang="en-US" sz="2200" b="1" dirty="0">
                <a:solidFill>
                  <a:srgbClr val="000000"/>
                </a:solidFill>
                <a:latin typeface="微软雅黑" panose="020B0503020204020204" pitchFamily="34" charset="-122"/>
                <a:ea typeface="微软雅黑" panose="020B0503020204020204" pitchFamily="34" charset="-122"/>
              </a:rPr>
              <a:t>。</a:t>
            </a:r>
          </a:p>
        </p:txBody>
      </p:sp>
      <p:sp>
        <p:nvSpPr>
          <p:cNvPr id="476165" name="Rectangle 5"/>
          <p:cNvSpPr/>
          <p:nvPr/>
        </p:nvSpPr>
        <p:spPr>
          <a:xfrm>
            <a:off x="5591810" y="5301615"/>
            <a:ext cx="4998720" cy="707886"/>
          </a:xfrm>
          <a:prstGeom prst="rect">
            <a:avLst/>
          </a:prstGeom>
          <a:solidFill>
            <a:schemeClr val="accent1"/>
          </a:solidFill>
          <a:ln w="9525">
            <a:noFill/>
          </a:ln>
        </p:spPr>
        <p:txBody>
          <a:bodyPr wrap="square">
            <a:spAutoFit/>
          </a:bodyPr>
          <a:lstStyle/>
          <a:p>
            <a:pPr eaLnBrk="1" hangingPunct="1"/>
            <a:r>
              <a:rPr lang="en-US" altLang="en-US" sz="2000" b="1" dirty="0">
                <a:solidFill>
                  <a:srgbClr val="FFFFFF"/>
                </a:solidFill>
                <a:latin typeface="微软雅黑" panose="020B0503020204020204" pitchFamily="34" charset="-122"/>
                <a:ea typeface="微软雅黑" panose="020B0503020204020204" pitchFamily="34" charset="-122"/>
              </a:rPr>
              <a:t>此过程生成一个明确的图</a:t>
            </a:r>
            <a:r>
              <a:rPr lang="en-US" altLang="zh-CN" sz="2000" b="1" dirty="0">
                <a:solidFill>
                  <a:srgbClr val="FFFFFF"/>
                </a:solidFill>
                <a:latin typeface="微软雅黑" panose="020B0503020204020204" pitchFamily="34" charset="-122"/>
                <a:ea typeface="微软雅黑" panose="020B0503020204020204" pitchFamily="34" charset="-122"/>
              </a:rPr>
              <a:t>G(</a:t>
            </a:r>
            <a:r>
              <a:rPr lang="en-US" altLang="en-US" sz="2000" b="1" dirty="0">
                <a:solidFill>
                  <a:srgbClr val="FFFFFF"/>
                </a:solidFill>
                <a:latin typeface="微软雅黑" panose="020B0503020204020204" pitchFamily="34" charset="-122"/>
                <a:ea typeface="微软雅黑" panose="020B0503020204020204" pitchFamily="34" charset="-122"/>
              </a:rPr>
              <a:t>搜索图）和一个</a:t>
            </a:r>
            <a:r>
              <a:rPr lang="en-US" altLang="zh-CN" sz="2000" b="1" dirty="0">
                <a:solidFill>
                  <a:srgbClr val="FFFFFF"/>
                </a:solidFill>
                <a:latin typeface="微软雅黑" panose="020B0503020204020204" pitchFamily="34" charset="-122"/>
                <a:ea typeface="微软雅黑" panose="020B0503020204020204" pitchFamily="34" charset="-122"/>
              </a:rPr>
              <a:t>G</a:t>
            </a:r>
            <a:r>
              <a:rPr lang="en-US" altLang="en-US" sz="2000" b="1" dirty="0">
                <a:solidFill>
                  <a:srgbClr val="FFFFFF"/>
                </a:solidFill>
                <a:latin typeface="微软雅黑" panose="020B0503020204020204" pitchFamily="34" charset="-122"/>
                <a:ea typeface="微软雅黑" panose="020B0503020204020204" pitchFamily="34" charset="-122"/>
              </a:rPr>
              <a:t>的子集</a:t>
            </a:r>
            <a:r>
              <a:rPr lang="en-US" altLang="zh-CN" sz="2000" b="1" dirty="0">
                <a:solidFill>
                  <a:srgbClr val="FFFFFF"/>
                </a:solidFill>
                <a:latin typeface="微软雅黑" panose="020B0503020204020204" pitchFamily="34" charset="-122"/>
                <a:ea typeface="微软雅黑" panose="020B0503020204020204" pitchFamily="34" charset="-122"/>
              </a:rPr>
              <a:t>T(</a:t>
            </a:r>
            <a:r>
              <a:rPr lang="en-US" altLang="en-US" sz="2000" b="1" dirty="0">
                <a:solidFill>
                  <a:srgbClr val="FFFFFF"/>
                </a:solidFill>
                <a:latin typeface="微软雅黑" panose="020B0503020204020204" pitchFamily="34" charset="-122"/>
                <a:ea typeface="微软雅黑" panose="020B0503020204020204" pitchFamily="34" charset="-122"/>
              </a:rPr>
              <a:t>搜索树）。</a:t>
            </a:r>
          </a:p>
        </p:txBody>
      </p:sp>
    </p:spTree>
    <p:custDataLst>
      <p:tags r:id="rId1"/>
    </p:custDataLst>
    <p:extLst>
      <p:ext uri="{BB962C8B-B14F-4D97-AF65-F5344CB8AC3E}">
        <p14:creationId xmlns:p14="http://schemas.microsoft.com/office/powerpoint/2010/main" val="208178698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6164">
                                            <p:bg/>
                                          </p:spTgt>
                                        </p:tgtEl>
                                        <p:attrNameLst>
                                          <p:attrName>style.visibility</p:attrName>
                                        </p:attrNameLst>
                                      </p:cBhvr>
                                      <p:to>
                                        <p:strVal val="visible"/>
                                      </p:to>
                                    </p:set>
                                    <p:anim calcmode="lin" valueType="num">
                                      <p:cBhvr>
                                        <p:cTn id="7" dur="500" fill="hold"/>
                                        <p:tgtEl>
                                          <p:spTgt spid="476164">
                                            <p:bg/>
                                          </p:spTgt>
                                        </p:tgtEl>
                                        <p:attrNameLst>
                                          <p:attrName>ppt_x</p:attrName>
                                        </p:attrNameLst>
                                      </p:cBhvr>
                                      <p:tavLst>
                                        <p:tav tm="0">
                                          <p:val>
                                            <p:strVal val="1+#ppt_w/2"/>
                                          </p:val>
                                        </p:tav>
                                        <p:tav tm="100000">
                                          <p:val>
                                            <p:strVal val="#ppt_x"/>
                                          </p:val>
                                        </p:tav>
                                      </p:tavLst>
                                    </p:anim>
                                    <p:anim calcmode="lin" valueType="num">
                                      <p:cBhvr>
                                        <p:cTn id="8" dur="500" fill="hold"/>
                                        <p:tgtEl>
                                          <p:spTgt spid="476164">
                                            <p:bg/>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76164">
                                            <p:txEl>
                                              <p:pRg st="0" end="0"/>
                                            </p:txEl>
                                          </p:spTgt>
                                        </p:tgtEl>
                                        <p:attrNameLst>
                                          <p:attrName>style.visibility</p:attrName>
                                        </p:attrNameLst>
                                      </p:cBhvr>
                                      <p:to>
                                        <p:strVal val="visible"/>
                                      </p:to>
                                    </p:set>
                                    <p:anim calcmode="lin" valueType="num">
                                      <p:cBhvr>
                                        <p:cTn id="13" dur="500" fill="hold"/>
                                        <p:tgtEl>
                                          <p:spTgt spid="476164">
                                            <p:txEl>
                                              <p:pRg st="0" end="0"/>
                                            </p:txEl>
                                          </p:spTgt>
                                        </p:tgtEl>
                                        <p:attrNameLst>
                                          <p:attrName>ppt_x</p:attrName>
                                        </p:attrNameLst>
                                      </p:cBhvr>
                                      <p:tavLst>
                                        <p:tav tm="0">
                                          <p:val>
                                            <p:strVal val="1+#ppt_w/2"/>
                                          </p:val>
                                        </p:tav>
                                        <p:tav tm="100000">
                                          <p:val>
                                            <p:strVal val="#ppt_x"/>
                                          </p:val>
                                        </p:tav>
                                      </p:tavLst>
                                    </p:anim>
                                    <p:anim calcmode="lin" valueType="num">
                                      <p:cBhvr>
                                        <p:cTn id="14" dur="500" fill="hold"/>
                                        <p:tgtEl>
                                          <p:spTgt spid="4761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76164">
                                            <p:txEl>
                                              <p:pRg st="1" end="1"/>
                                            </p:txEl>
                                          </p:spTgt>
                                        </p:tgtEl>
                                        <p:attrNameLst>
                                          <p:attrName>style.visibility</p:attrName>
                                        </p:attrNameLst>
                                      </p:cBhvr>
                                      <p:to>
                                        <p:strVal val="visible"/>
                                      </p:to>
                                    </p:set>
                                    <p:anim calcmode="lin" valueType="num">
                                      <p:cBhvr>
                                        <p:cTn id="19" dur="500" fill="hold"/>
                                        <p:tgtEl>
                                          <p:spTgt spid="476164">
                                            <p:txEl>
                                              <p:pRg st="1" end="1"/>
                                            </p:txEl>
                                          </p:spTgt>
                                        </p:tgtEl>
                                        <p:attrNameLst>
                                          <p:attrName>ppt_x</p:attrName>
                                        </p:attrNameLst>
                                      </p:cBhvr>
                                      <p:tavLst>
                                        <p:tav tm="0">
                                          <p:val>
                                            <p:strVal val="1+#ppt_w/2"/>
                                          </p:val>
                                        </p:tav>
                                        <p:tav tm="100000">
                                          <p:val>
                                            <p:strVal val="#ppt_x"/>
                                          </p:val>
                                        </p:tav>
                                      </p:tavLst>
                                    </p:anim>
                                    <p:anim calcmode="lin" valueType="num">
                                      <p:cBhvr>
                                        <p:cTn id="20" dur="500" fill="hold"/>
                                        <p:tgtEl>
                                          <p:spTgt spid="4761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6165"/>
                                        </p:tgtEl>
                                        <p:attrNameLst>
                                          <p:attrName>style.visibility</p:attrName>
                                        </p:attrNameLst>
                                      </p:cBhvr>
                                      <p:to>
                                        <p:strVal val="visible"/>
                                      </p:to>
                                    </p:set>
                                    <p:anim calcmode="lin" valueType="num">
                                      <p:cBhvr>
                                        <p:cTn id="25" dur="500" fill="hold"/>
                                        <p:tgtEl>
                                          <p:spTgt spid="476165"/>
                                        </p:tgtEl>
                                        <p:attrNameLst>
                                          <p:attrName>ppt_x</p:attrName>
                                        </p:attrNameLst>
                                      </p:cBhvr>
                                      <p:tavLst>
                                        <p:tav tm="0">
                                          <p:val>
                                            <p:strVal val="#ppt_x"/>
                                          </p:val>
                                        </p:tav>
                                        <p:tav tm="100000">
                                          <p:val>
                                            <p:strVal val="#ppt_x"/>
                                          </p:val>
                                        </p:tav>
                                      </p:tavLst>
                                    </p:anim>
                                    <p:anim calcmode="lin" valueType="num">
                                      <p:cBhvr>
                                        <p:cTn id="26" dur="500" fill="hold"/>
                                        <p:tgtEl>
                                          <p:spTgt spid="476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4" grpId="0" build="p" animBg="1"/>
      <p:bldP spid="476165" grpId="0" bldLvl="0" animBg="1"/>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1618" name="组合 7"/>
          <p:cNvGrpSpPr/>
          <p:nvPr/>
        </p:nvGrpSpPr>
        <p:grpSpPr>
          <a:xfrm>
            <a:off x="4525964" y="6045200"/>
            <a:ext cx="6142037" cy="812800"/>
            <a:chOff x="4001597" y="5613400"/>
            <a:chExt cx="8190403" cy="1244600"/>
          </a:xfrm>
        </p:grpSpPr>
        <p:sp>
          <p:nvSpPr>
            <p:cNvPr id="9" name="任意多边形: 形状 8"/>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8"/>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51619"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C99E0155-2009-45C5-91F9-D72AA3E2C3E2}" type="slidenum">
              <a:rPr lang="zh-CN" altLang="en-US" smtClean="0"/>
              <a:pPr>
                <a:defRPr/>
              </a:pPr>
              <a:t>502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283" name="Rectangle 3"/>
          <p:cNvSpPr>
            <a:spLocks noGrp="1" noChangeArrowheads="1"/>
          </p:cNvSpPr>
          <p:nvPr>
            <p:ph idx="9"/>
          </p:nvPr>
        </p:nvSpPr>
        <p:spPr>
          <a:xfrm>
            <a:off x="1858963" y="1527175"/>
            <a:ext cx="7772400" cy="2721162"/>
          </a:xfrm>
        </p:spPr>
        <p:txBody>
          <a:bodyPr wrap="square" lIns="91440" tIns="45720" rIns="91440" bIns="45720" numCol="1" anchor="t" anchorCtr="0" compatLnSpc="1"/>
          <a:lstStyle/>
          <a:p>
            <a:pPr marL="469900" indent="-469900" fontAlgn="base">
              <a:lnSpc>
                <a:spcPct val="90000"/>
              </a:lnSpc>
              <a:spcBef>
                <a:spcPct val="40000"/>
              </a:spcBef>
              <a:spcAft>
                <a:spcPct val="0"/>
              </a:spcAft>
              <a:buClr>
                <a:schemeClr val="accent2"/>
              </a:buClr>
              <a:buSzTx/>
              <a:buBlip>
                <a:blip r:embed="rId10"/>
              </a:buBlip>
              <a:defRPr/>
            </a:pP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en-US" altLang="zh-CN" sz="2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设计评价函数f</a:t>
            </a: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f(n)=d(n)+w(n),</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其中</a:t>
            </a:r>
            <a:endPar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d(n)-</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节点n在搜索图中的节点深度，对g</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的度量</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w(n)-</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代表启发式函数h</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其值是节点n与目标状态节点ng相比较，不考虑空格，</a:t>
            </a:r>
            <a:r>
              <a:rPr lang="en-US" altLang="zh-CN" sz="2400" b="1"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错位的棋牌个数</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grpSp>
        <p:nvGrpSpPr>
          <p:cNvPr id="751621" name="Group 4"/>
          <p:cNvGrpSpPr/>
          <p:nvPr/>
        </p:nvGrpSpPr>
        <p:grpSpPr>
          <a:xfrm>
            <a:off x="2424113" y="4333875"/>
            <a:ext cx="6629400" cy="1663700"/>
            <a:chOff x="768" y="1296"/>
            <a:chExt cx="4347" cy="1556"/>
          </a:xfrm>
        </p:grpSpPr>
        <p:sp>
          <p:nvSpPr>
            <p:cNvPr id="751624" name="Text Box 5"/>
            <p:cNvSpPr txBox="1"/>
            <p:nvPr>
              <p:custDataLst>
                <p:tags r:id="rId3"/>
              </p:custDataLst>
            </p:nvPr>
          </p:nvSpPr>
          <p:spPr>
            <a:xfrm>
              <a:off x="1248" y="2476"/>
              <a:ext cx="864" cy="37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初始布局</a:t>
              </a:r>
            </a:p>
          </p:txBody>
        </p:sp>
        <p:sp>
          <p:nvSpPr>
            <p:cNvPr id="751625" name="Text Box 6"/>
            <p:cNvSpPr txBox="1"/>
            <p:nvPr>
              <p:custDataLst>
                <p:tags r:id="rId4"/>
              </p:custDataLst>
            </p:nvPr>
          </p:nvSpPr>
          <p:spPr>
            <a:xfrm>
              <a:off x="3888" y="2479"/>
              <a:ext cx="864" cy="37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目标布局</a:t>
              </a:r>
            </a:p>
          </p:txBody>
        </p:sp>
        <p:sp>
          <p:nvSpPr>
            <p:cNvPr id="751626" name="AutoShape 7"/>
            <p:cNvSpPr/>
            <p:nvPr>
              <p:custDataLst>
                <p:tags r:id="rId5"/>
              </p:custDataLst>
            </p:nvPr>
          </p:nvSpPr>
          <p:spPr>
            <a:xfrm>
              <a:off x="2700" y="1743"/>
              <a:ext cx="528" cy="192"/>
            </a:xfrm>
            <a:prstGeom prst="rightArrow">
              <a:avLst>
                <a:gd name="adj1" fmla="val 50000"/>
                <a:gd name="adj2" fmla="val 68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1627" name="Text Box 8"/>
            <p:cNvSpPr txBox="1"/>
            <p:nvPr>
              <p:custDataLst>
                <p:tags r:id="rId6"/>
              </p:custDataLst>
            </p:nvPr>
          </p:nvSpPr>
          <p:spPr>
            <a:xfrm>
              <a:off x="2604" y="1502"/>
              <a:ext cx="864" cy="343"/>
            </a:xfrm>
            <a:prstGeom prst="rect">
              <a:avLst/>
            </a:prstGeom>
            <a:noFill/>
            <a:ln w="9525">
              <a:noFill/>
            </a:ln>
          </p:spPr>
          <p:txBody>
            <a:bodyPr>
              <a:spAutoFit/>
            </a:bodyPr>
            <a:lstStyle/>
            <a:p>
              <a:pPr eaLnBrk="1" hangingPunct="1">
                <a:spcBef>
                  <a:spcPct val="50000"/>
                </a:spcBef>
              </a:pPr>
              <a:r>
                <a:rPr lang="en-US" altLang="en-US" b="1" dirty="0">
                  <a:solidFill>
                    <a:srgbClr val="000000"/>
                  </a:solidFill>
                  <a:latin typeface="微软雅黑" panose="020B0503020204020204" pitchFamily="34" charset="-122"/>
                  <a:ea typeface="微软雅黑" panose="020B0503020204020204" pitchFamily="34" charset="-122"/>
                </a:rPr>
                <a:t>移动数码</a:t>
              </a:r>
            </a:p>
          </p:txBody>
        </p:sp>
        <p:pic>
          <p:nvPicPr>
            <p:cNvPr id="751628" name="Picture 9" descr="2"/>
            <p:cNvPicPr>
              <a:picLocks noChangeAspect="1"/>
            </p:cNvPicPr>
            <p:nvPr/>
          </p:nvPicPr>
          <p:blipFill>
            <a:blip r:embed="rId11"/>
            <a:stretch>
              <a:fillRect/>
            </a:stretch>
          </p:blipFill>
          <p:spPr>
            <a:xfrm>
              <a:off x="3408" y="1296"/>
              <a:ext cx="1707" cy="1066"/>
            </a:xfrm>
            <a:prstGeom prst="rect">
              <a:avLst/>
            </a:prstGeom>
            <a:noFill/>
            <a:ln w="9525">
              <a:noFill/>
            </a:ln>
          </p:spPr>
        </p:pic>
        <p:pic>
          <p:nvPicPr>
            <p:cNvPr id="751629" name="Picture 10" descr="2"/>
            <p:cNvPicPr>
              <a:picLocks noChangeAspect="1"/>
            </p:cNvPicPr>
            <p:nvPr/>
          </p:nvPicPr>
          <p:blipFill>
            <a:blip r:embed="rId12"/>
            <a:stretch>
              <a:fillRect/>
            </a:stretch>
          </p:blipFill>
          <p:spPr>
            <a:xfrm>
              <a:off x="768" y="1326"/>
              <a:ext cx="1707" cy="1040"/>
            </a:xfrm>
            <a:prstGeom prst="rect">
              <a:avLst/>
            </a:prstGeom>
            <a:noFill/>
            <a:ln w="9525">
              <a:noFill/>
            </a:ln>
          </p:spPr>
        </p:pic>
      </p:grpSp>
      <p:sp>
        <p:nvSpPr>
          <p:cNvPr id="97292" name="Rectangle 12"/>
          <p:cNvSpPr>
            <a:spLocks noChangeArrowheads="1"/>
          </p:cNvSpPr>
          <p:nvPr/>
        </p:nvSpPr>
        <p:spPr bwMode="auto">
          <a:xfrm>
            <a:off x="1758951" y="895351"/>
            <a:ext cx="5054589"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90000"/>
              </a:lnSpc>
              <a:spcBef>
                <a:spcPct val="20000"/>
              </a:spcBef>
              <a:spcAft>
                <a:spcPct val="0"/>
              </a:spcAft>
              <a:buClr>
                <a:schemeClr val="folHlink"/>
              </a:buClr>
              <a:buSzPct val="60000"/>
              <a:defRPr/>
            </a:pPr>
            <a:r>
              <a:rPr lang="en-US" altLang="zh-CN" sz="320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320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算法实例</a:t>
            </a:r>
            <a:r>
              <a:rPr lang="en-US" altLang="zh-CN" sz="320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八数码游戏</a:t>
            </a:r>
          </a:p>
        </p:txBody>
      </p:sp>
      <p:sp>
        <p:nvSpPr>
          <p:cNvPr id="699407" name="标题 1"/>
          <p:cNvSpPr>
            <a:spLocks noGrp="1" noChangeArrowheads="1"/>
          </p:cNvSpPr>
          <p:nvPr>
            <p:ph type="title" idx="4294967295"/>
          </p:nvPr>
        </p:nvSpPr>
        <p:spPr>
          <a:xfrm>
            <a:off x="1524000" y="1"/>
            <a:ext cx="9144000" cy="765175"/>
          </a:xfrm>
          <a:solidFill>
            <a:srgbClr val="386BA2"/>
          </a:solidFill>
        </p:spPr>
        <p:txBody>
          <a:bodyPr vert="horz" wrap="square" lIns="101600" tIns="38100" rIns="76200" bIns="38100" numCol="1" anchor="b" anchorCtr="0" compatLnSpc="1">
            <a:normAutofit/>
          </a:bodyPr>
          <a:lstStyle/>
          <a:p>
            <a:pPr indent="176530" algn="l" fontAlgn="base">
              <a:spcAft>
                <a:spcPct val="0"/>
              </a:spcAft>
              <a:defRPr/>
            </a:pPr>
            <a:r>
              <a:rPr lang="en-US" altLang="zh-CN" sz="3800" spc="200">
                <a:solidFill>
                  <a:srgbClr val="FFFFFF"/>
                </a:solidFill>
                <a:latin typeface="汉仪旗黑-85S" pitchFamily="18" charset="-122"/>
                <a:ea typeface="黑体" panose="02010609060101010101" charset="-122"/>
                <a:sym typeface="宋体" panose="02010600030101010101" pitchFamily="2" charset="-122"/>
              </a:rPr>
              <a:t>5.4.3  启发式搜索—A搜索算法</a:t>
            </a:r>
          </a:p>
        </p:txBody>
      </p:sp>
    </p:spTree>
    <p:custDataLst>
      <p:tags r:id="rId1"/>
    </p:custDataLst>
    <p:extLst>
      <p:ext uri="{BB962C8B-B14F-4D97-AF65-F5344CB8AC3E}">
        <p14:creationId xmlns:p14="http://schemas.microsoft.com/office/powerpoint/2010/main" val="1798264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7283">
                                            <p:txEl>
                                              <p:pRg st="1" end="1"/>
                                            </p:txEl>
                                          </p:spTgt>
                                        </p:tgtEl>
                                        <p:attrNameLst>
                                          <p:attrName>style.visibility</p:attrName>
                                        </p:attrNameLst>
                                      </p:cBhvr>
                                      <p:to>
                                        <p:strVal val="visible"/>
                                      </p:to>
                                    </p:set>
                                    <p:animEffect transition="in" filter="strips(downRight)">
                                      <p:cBhvr>
                                        <p:cTn id="7" dur="500"/>
                                        <p:tgtEl>
                                          <p:spTgt spid="972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7283">
                                            <p:txEl>
                                              <p:pRg st="2" end="2"/>
                                            </p:txEl>
                                          </p:spTgt>
                                        </p:tgtEl>
                                        <p:attrNameLst>
                                          <p:attrName>style.visibility</p:attrName>
                                        </p:attrNameLst>
                                      </p:cBhvr>
                                      <p:to>
                                        <p:strVal val="visible"/>
                                      </p:to>
                                    </p:set>
                                    <p:animEffect transition="in" filter="strips(downRight)">
                                      <p:cBhvr>
                                        <p:cTn id="12" dur="500"/>
                                        <p:tgtEl>
                                          <p:spTgt spid="972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7283">
                                            <p:txEl>
                                              <p:pRg st="3" end="3"/>
                                            </p:txEl>
                                          </p:spTgt>
                                        </p:tgtEl>
                                        <p:attrNameLst>
                                          <p:attrName>style.visibility</p:attrName>
                                        </p:attrNameLst>
                                      </p:cBhvr>
                                      <p:to>
                                        <p:strVal val="visible"/>
                                      </p:to>
                                    </p:set>
                                    <p:animEffect transition="in" filter="strips(downRight)">
                                      <p:cBhvr>
                                        <p:cTn id="17" dur="500"/>
                                        <p:tgtEl>
                                          <p:spTgt spid="972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2642" name="组合 7"/>
          <p:cNvGrpSpPr/>
          <p:nvPr/>
        </p:nvGrpSpPr>
        <p:grpSpPr>
          <a:xfrm>
            <a:off x="4525964" y="6045200"/>
            <a:ext cx="6142037" cy="812800"/>
            <a:chOff x="4001597" y="5613400"/>
            <a:chExt cx="8190403" cy="1244600"/>
          </a:xfrm>
        </p:grpSpPr>
        <p:sp>
          <p:nvSpPr>
            <p:cNvPr id="9" name="任意多边形: 形状 8"/>
            <p:cNvSpPr/>
            <p:nvPr>
              <p:custDataLst>
                <p:tags r:id="rId6"/>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7"/>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52643" name="灯片编号占位符 7"/>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C99E0155-2009-45C5-91F9-D72AA3E2C3E2}" type="slidenum">
              <a:rPr lang="zh-CN" altLang="en-US" smtClean="0"/>
              <a:pPr>
                <a:defRPr/>
              </a:pPr>
              <a:t>503</a:t>
            </a:fld>
            <a:endParaRPr lang="en-US" alt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1235" name="Rectangle 3"/>
          <p:cNvSpPr>
            <a:spLocks noGrp="1" noChangeArrowheads="1"/>
          </p:cNvSpPr>
          <p:nvPr>
            <p:ph type="body" sz="half" idx="9"/>
          </p:nvPr>
        </p:nvSpPr>
        <p:spPr>
          <a:xfrm>
            <a:off x="1665288" y="765175"/>
            <a:ext cx="5676900" cy="1395413"/>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9"/>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indent="-342900">
              <a:lnSpc>
                <a:spcPct val="150000"/>
              </a:lnSpc>
              <a:spcBef>
                <a:spcPct val="20000"/>
              </a:spcBef>
              <a:buSzPct val="60000"/>
              <a:buNone/>
              <a:defRPr/>
            </a:pPr>
            <a:r>
              <a:rPr lang="zh-CN" altLang="en-US" sz="2200" spc="150" dirty="0">
                <a:solidFill>
                  <a:schemeClr val="dk1"/>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启发式算法A实例——八数码游戏</a:t>
            </a:r>
          </a:p>
          <a:p>
            <a:pPr marL="342900" indent="-342900">
              <a:lnSpc>
                <a:spcPct val="100000"/>
              </a:lnSpc>
              <a:spcBef>
                <a:spcPct val="20000"/>
              </a:spcBef>
              <a:buSzPct val="60000"/>
              <a:buNone/>
              <a:defRPr/>
            </a:pPr>
            <a:r>
              <a:rPr lang="zh-CN" altLang="en-US" sz="2200" spc="150" dirty="0">
                <a:solidFill>
                  <a:schemeClr val="dk1"/>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1)设计评价函数f(n)</a:t>
            </a:r>
          </a:p>
          <a:p>
            <a:pPr marL="742950" lvl="1" indent="-285750">
              <a:lnSpc>
                <a:spcPct val="150000"/>
              </a:lnSpc>
              <a:buSzPct val="55000"/>
              <a:defRPr/>
            </a:pPr>
            <a:r>
              <a:rPr lang="en-US" altLang="zh-CN" sz="2000" spc="150" dirty="0">
                <a:solidFill>
                  <a:schemeClr val="dk1"/>
                </a:solidFill>
                <a:latin typeface="微软雅黑" panose="020B0503020204020204" pitchFamily="34" charset="-122"/>
                <a:cs typeface="微软雅黑" panose="020B0503020204020204" pitchFamily="34" charset="-122"/>
                <a:sym typeface="+mn-ea"/>
              </a:rPr>
              <a:t>f(n)计算实例</a:t>
            </a:r>
          </a:p>
        </p:txBody>
      </p:sp>
      <p:graphicFrame>
        <p:nvGraphicFramePr>
          <p:cNvPr id="752645" name="Object 4"/>
          <p:cNvGraphicFramePr>
            <a:graphicFrameLocks noGrp="1" noChangeAspect="1"/>
          </p:cNvGraphicFramePr>
          <p:nvPr>
            <p:ph sz="quarter" idx="9"/>
          </p:nvPr>
        </p:nvGraphicFramePr>
        <p:xfrm>
          <a:off x="10533064" y="2941639"/>
          <a:ext cx="134937" cy="134937"/>
        </p:xfrm>
        <a:graphic>
          <a:graphicData uri="http://schemas.openxmlformats.org/presentationml/2006/ole">
            <mc:AlternateContent xmlns:mc="http://schemas.openxmlformats.org/markup-compatibility/2006">
              <mc:Choice xmlns:v="urn:schemas-microsoft-com:vml" Requires="v">
                <p:oleObj r:id="rId10" imgW="139700" imgH="139700" progId="Equation.3">
                  <p:embed/>
                </p:oleObj>
              </mc:Choice>
              <mc:Fallback>
                <p:oleObj r:id="rId10" imgW="139700" imgH="139700" progId="Equation.3">
                  <p:embed/>
                  <p:pic>
                    <p:nvPicPr>
                      <p:cNvPr id="752645" name="Object 4"/>
                      <p:cNvPicPr/>
                      <p:nvPr/>
                    </p:nvPicPr>
                    <p:blipFill>
                      <a:blip r:embed="rId11"/>
                      <a:srcRect/>
                      <a:stretch>
                        <a:fillRect/>
                      </a:stretch>
                    </p:blipFill>
                    <p:spPr>
                      <a:xfrm>
                        <a:off x="10533064" y="2941639"/>
                        <a:ext cx="134937" cy="134937"/>
                      </a:xfrm>
                      <a:prstGeom prst="rect">
                        <a:avLst/>
                      </a:prstGeom>
                      <a:noFill/>
                      <a:ln w="38100">
                        <a:miter/>
                      </a:ln>
                    </p:spPr>
                  </p:pic>
                </p:oleObj>
              </mc:Fallback>
            </mc:AlternateContent>
          </a:graphicData>
        </a:graphic>
      </p:graphicFrame>
      <p:sp>
        <p:nvSpPr>
          <p:cNvPr id="752646" name="Text Box 5"/>
          <p:cNvSpPr txBox="1"/>
          <p:nvPr/>
        </p:nvSpPr>
        <p:spPr>
          <a:xfrm>
            <a:off x="2662238" y="3962401"/>
            <a:ext cx="13716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初始布局</a:t>
            </a:r>
            <a:r>
              <a:rPr lang="en-US" altLang="zh-CN" sz="2000" b="1" dirty="0">
                <a:solidFill>
                  <a:srgbClr val="000000"/>
                </a:solidFill>
                <a:latin typeface="微软雅黑" panose="020B0503020204020204" pitchFamily="34" charset="-122"/>
                <a:ea typeface="微软雅黑" panose="020B0503020204020204" pitchFamily="34" charset="-122"/>
              </a:rPr>
              <a:t>s</a:t>
            </a:r>
          </a:p>
        </p:txBody>
      </p:sp>
      <p:sp>
        <p:nvSpPr>
          <p:cNvPr id="752647" name="Text Box 6"/>
          <p:cNvSpPr txBox="1"/>
          <p:nvPr/>
        </p:nvSpPr>
        <p:spPr>
          <a:xfrm>
            <a:off x="2544763" y="6126163"/>
            <a:ext cx="1524000" cy="398462"/>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目标布局</a:t>
            </a:r>
            <a:r>
              <a:rPr lang="en-US" altLang="zh-CN" sz="2000" b="1" dirty="0">
                <a:solidFill>
                  <a:srgbClr val="000000"/>
                </a:solidFill>
                <a:latin typeface="微软雅黑" panose="020B0503020204020204" pitchFamily="34" charset="-122"/>
                <a:ea typeface="微软雅黑" panose="020B0503020204020204" pitchFamily="34" charset="-122"/>
              </a:rPr>
              <a:t>n</a:t>
            </a:r>
            <a:r>
              <a:rPr lang="en-US" altLang="zh-CN" sz="2000" b="1" baseline="-25000" dirty="0">
                <a:solidFill>
                  <a:srgbClr val="000000"/>
                </a:solidFill>
                <a:latin typeface="微软雅黑" panose="020B0503020204020204" pitchFamily="34" charset="-122"/>
                <a:ea typeface="微软雅黑" panose="020B0503020204020204" pitchFamily="34" charset="-122"/>
              </a:rPr>
              <a:t>g</a:t>
            </a:r>
          </a:p>
        </p:txBody>
      </p:sp>
      <p:pic>
        <p:nvPicPr>
          <p:cNvPr id="752648" name="Picture 7" descr="2"/>
          <p:cNvPicPr>
            <a:picLocks noChangeAspect="1"/>
          </p:cNvPicPr>
          <p:nvPr/>
        </p:nvPicPr>
        <p:blipFill>
          <a:blip r:embed="rId12"/>
          <a:stretch>
            <a:fillRect/>
          </a:stretch>
        </p:blipFill>
        <p:spPr>
          <a:xfrm>
            <a:off x="2205038" y="4543426"/>
            <a:ext cx="2286000" cy="1427163"/>
          </a:xfrm>
          <a:prstGeom prst="rect">
            <a:avLst/>
          </a:prstGeom>
          <a:noFill/>
          <a:ln w="9525">
            <a:noFill/>
          </a:ln>
        </p:spPr>
      </p:pic>
      <p:pic>
        <p:nvPicPr>
          <p:cNvPr id="752649" name="Picture 8" descr="2"/>
          <p:cNvPicPr>
            <a:picLocks noChangeAspect="1"/>
          </p:cNvPicPr>
          <p:nvPr/>
        </p:nvPicPr>
        <p:blipFill>
          <a:blip r:embed="rId13"/>
          <a:stretch>
            <a:fillRect/>
          </a:stretch>
        </p:blipFill>
        <p:spPr>
          <a:xfrm>
            <a:off x="2163763" y="2417857"/>
            <a:ext cx="2286000" cy="1392237"/>
          </a:xfrm>
          <a:prstGeom prst="rect">
            <a:avLst/>
          </a:prstGeom>
          <a:noFill/>
          <a:ln w="9525">
            <a:noFill/>
          </a:ln>
        </p:spPr>
      </p:pic>
      <p:sp>
        <p:nvSpPr>
          <p:cNvPr id="752650" name="Text Box 9"/>
          <p:cNvSpPr txBox="1"/>
          <p:nvPr>
            <p:custDataLst>
              <p:tags r:id="rId3"/>
            </p:custDataLst>
          </p:nvPr>
        </p:nvSpPr>
        <p:spPr>
          <a:xfrm>
            <a:off x="6972300" y="5029201"/>
            <a:ext cx="30480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w(s):</a:t>
            </a:r>
            <a:r>
              <a:rPr lang="en-US" altLang="en-US" b="1" dirty="0">
                <a:solidFill>
                  <a:srgbClr val="FFFFFF"/>
                </a:solidFill>
                <a:latin typeface="微软雅黑" panose="020B0503020204020204" pitchFamily="34" charset="-122"/>
                <a:ea typeface="微软雅黑" panose="020B0503020204020204" pitchFamily="34" charset="-122"/>
              </a:rPr>
              <a:t>错位的棋牌个数</a:t>
            </a:r>
          </a:p>
        </p:txBody>
      </p:sp>
      <p:sp>
        <p:nvSpPr>
          <p:cNvPr id="752651" name="Text Box 10"/>
          <p:cNvSpPr txBox="1"/>
          <p:nvPr/>
        </p:nvSpPr>
        <p:spPr>
          <a:xfrm>
            <a:off x="6896100" y="4495801"/>
            <a:ext cx="30861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d(s):</a:t>
            </a:r>
            <a:r>
              <a:rPr lang="en-US" altLang="en-US" b="1" dirty="0">
                <a:solidFill>
                  <a:srgbClr val="000000"/>
                </a:solidFill>
                <a:latin typeface="微软雅黑" panose="020B0503020204020204" pitchFamily="34" charset="-122"/>
                <a:ea typeface="微软雅黑" panose="020B0503020204020204" pitchFamily="34" charset="-122"/>
              </a:rPr>
              <a:t>当前节点深度 </a:t>
            </a:r>
          </a:p>
        </p:txBody>
      </p:sp>
      <p:sp>
        <p:nvSpPr>
          <p:cNvPr id="752652" name="Text Box 11"/>
          <p:cNvSpPr txBox="1"/>
          <p:nvPr/>
        </p:nvSpPr>
        <p:spPr>
          <a:xfrm>
            <a:off x="5676900" y="4514851"/>
            <a:ext cx="83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3300"/>
                </a:solidFill>
                <a:latin typeface="微软雅黑" panose="020B0503020204020204" pitchFamily="34" charset="-122"/>
                <a:ea typeface="微软雅黑" panose="020B0503020204020204" pitchFamily="34" charset="-122"/>
              </a:rPr>
              <a:t>f(s)</a:t>
            </a:r>
          </a:p>
        </p:txBody>
      </p:sp>
      <p:graphicFrame>
        <p:nvGraphicFramePr>
          <p:cNvPr id="752653" name="Object 12"/>
          <p:cNvGraphicFramePr>
            <a:graphicFrameLocks noChangeAspect="1"/>
          </p:cNvGraphicFramePr>
          <p:nvPr/>
        </p:nvGraphicFramePr>
        <p:xfrm>
          <a:off x="6591300" y="4619625"/>
          <a:ext cx="381000" cy="304800"/>
        </p:xfrm>
        <a:graphic>
          <a:graphicData uri="http://schemas.openxmlformats.org/presentationml/2006/ole">
            <mc:AlternateContent xmlns:mc="http://schemas.openxmlformats.org/markup-compatibility/2006">
              <mc:Choice xmlns:v="urn:schemas-microsoft-com:vml" Requires="v">
                <p:oleObj r:id="rId14" imgW="127000" imgH="101600" progId="Equation.3">
                  <p:embed/>
                </p:oleObj>
              </mc:Choice>
              <mc:Fallback>
                <p:oleObj r:id="rId14" imgW="127000" imgH="101600" progId="Equation.3">
                  <p:embed/>
                  <p:pic>
                    <p:nvPicPr>
                      <p:cNvPr id="752653" name="Object 12"/>
                      <p:cNvPicPr/>
                      <p:nvPr/>
                    </p:nvPicPr>
                    <p:blipFill>
                      <a:blip r:embed="rId15"/>
                      <a:stretch>
                        <a:fillRect/>
                      </a:stretch>
                    </p:blipFill>
                    <p:spPr>
                      <a:xfrm>
                        <a:off x="6591300" y="4619625"/>
                        <a:ext cx="381000" cy="304800"/>
                      </a:xfrm>
                      <a:prstGeom prst="rect">
                        <a:avLst/>
                      </a:prstGeom>
                      <a:noFill/>
                      <a:ln w="38100">
                        <a:noFill/>
                        <a:miter/>
                      </a:ln>
                    </p:spPr>
                  </p:pic>
                </p:oleObj>
              </mc:Fallback>
            </mc:AlternateContent>
          </a:graphicData>
        </a:graphic>
      </p:graphicFrame>
      <p:sp>
        <p:nvSpPr>
          <p:cNvPr id="752654" name="Text Box 13"/>
          <p:cNvSpPr txBox="1"/>
          <p:nvPr>
            <p:custDataLst>
              <p:tags r:id="rId4"/>
            </p:custDataLst>
          </p:nvPr>
        </p:nvSpPr>
        <p:spPr>
          <a:xfrm>
            <a:off x="5943600" y="3505201"/>
            <a:ext cx="39624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h(n):</a:t>
            </a:r>
            <a:r>
              <a:rPr lang="en-US" altLang="zh-CN" b="1" dirty="0">
                <a:solidFill>
                  <a:srgbClr val="FFFFFF"/>
                </a:solidFill>
                <a:latin typeface="微软雅黑" panose="020B0503020204020204" pitchFamily="34" charset="-122"/>
                <a:ea typeface="微软雅黑" panose="020B0503020204020204" pitchFamily="34" charset="-122"/>
              </a:rPr>
              <a:t> n-ng</a:t>
            </a:r>
            <a:r>
              <a:rPr lang="en-US" altLang="en-US" b="1" dirty="0">
                <a:solidFill>
                  <a:srgbClr val="FFFFFF"/>
                </a:solidFill>
                <a:latin typeface="微软雅黑" panose="020B0503020204020204" pitchFamily="34" charset="-122"/>
                <a:ea typeface="微软雅黑" panose="020B0503020204020204" pitchFamily="34" charset="-122"/>
              </a:rPr>
              <a:t>的最小路径代价 </a:t>
            </a:r>
          </a:p>
        </p:txBody>
      </p:sp>
      <p:sp>
        <p:nvSpPr>
          <p:cNvPr id="752655" name="Text Box 14"/>
          <p:cNvSpPr txBox="1"/>
          <p:nvPr/>
        </p:nvSpPr>
        <p:spPr>
          <a:xfrm>
            <a:off x="5943600" y="2928939"/>
            <a:ext cx="39624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g(n):</a:t>
            </a:r>
            <a:r>
              <a:rPr lang="en-US" altLang="zh-CN" b="1" dirty="0">
                <a:solidFill>
                  <a:srgbClr val="000000"/>
                </a:solidFill>
                <a:latin typeface="微软雅黑" panose="020B0503020204020204" pitchFamily="34" charset="-122"/>
                <a:ea typeface="微软雅黑" panose="020B0503020204020204" pitchFamily="34" charset="-122"/>
              </a:rPr>
              <a:t>s-n</a:t>
            </a:r>
            <a:r>
              <a:rPr lang="en-US" altLang="en-US" b="1" dirty="0">
                <a:solidFill>
                  <a:srgbClr val="000000"/>
                </a:solidFill>
                <a:latin typeface="微软雅黑" panose="020B0503020204020204" pitchFamily="34" charset="-122"/>
                <a:ea typeface="微软雅黑" panose="020B0503020204020204" pitchFamily="34" charset="-122"/>
              </a:rPr>
              <a:t>的最小路径代价 </a:t>
            </a:r>
          </a:p>
        </p:txBody>
      </p:sp>
      <p:sp>
        <p:nvSpPr>
          <p:cNvPr id="752656" name="Text Box 15"/>
          <p:cNvSpPr txBox="1"/>
          <p:nvPr/>
        </p:nvSpPr>
        <p:spPr>
          <a:xfrm>
            <a:off x="5562600" y="2362201"/>
            <a:ext cx="43434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f(n):</a:t>
            </a:r>
            <a:r>
              <a:rPr lang="en-US" altLang="zh-CN" b="1" dirty="0">
                <a:solidFill>
                  <a:srgbClr val="000000"/>
                </a:solidFill>
                <a:latin typeface="微软雅黑" panose="020B0503020204020204" pitchFamily="34" charset="-122"/>
                <a:ea typeface="微软雅黑" panose="020B0503020204020204" pitchFamily="34" charset="-122"/>
              </a:rPr>
              <a:t>s-n-n</a:t>
            </a:r>
            <a:r>
              <a:rPr lang="en-US" altLang="zh-CN" b="1" baseline="-25000" dirty="0">
                <a:solidFill>
                  <a:srgbClr val="000000"/>
                </a:solidFill>
                <a:latin typeface="微软雅黑" panose="020B0503020204020204" pitchFamily="34" charset="-122"/>
                <a:ea typeface="微软雅黑" panose="020B0503020204020204" pitchFamily="34" charset="-122"/>
              </a:rPr>
              <a:t>g</a:t>
            </a:r>
            <a:r>
              <a:rPr lang="en-US" altLang="en-US" b="1" dirty="0">
                <a:solidFill>
                  <a:srgbClr val="000000"/>
                </a:solidFill>
                <a:latin typeface="微软雅黑" panose="020B0503020204020204" pitchFamily="34" charset="-122"/>
                <a:ea typeface="微软雅黑" panose="020B0503020204020204" pitchFamily="34" charset="-122"/>
              </a:rPr>
              <a:t>的最小路径代价 </a:t>
            </a:r>
          </a:p>
        </p:txBody>
      </p:sp>
      <p:graphicFrame>
        <p:nvGraphicFramePr>
          <p:cNvPr id="752657" name="Object 16"/>
          <p:cNvGraphicFramePr>
            <a:graphicFrameLocks noGrp="1" noChangeAspect="1"/>
          </p:cNvGraphicFramePr>
          <p:nvPr>
            <p:ph sz="quarter" idx="9"/>
          </p:nvPr>
        </p:nvGraphicFramePr>
        <p:xfrm>
          <a:off x="10260014" y="3225800"/>
          <a:ext cx="407987" cy="323850"/>
        </p:xfrm>
        <a:graphic>
          <a:graphicData uri="http://schemas.openxmlformats.org/presentationml/2006/ole">
            <mc:AlternateContent xmlns:mc="http://schemas.openxmlformats.org/markup-compatibility/2006">
              <mc:Choice xmlns:v="urn:schemas-microsoft-com:vml" Requires="v">
                <p:oleObj r:id="rId16" imgW="127000" imgH="101600" progId="Equation.3">
                  <p:embed/>
                </p:oleObj>
              </mc:Choice>
              <mc:Fallback>
                <p:oleObj r:id="rId16" imgW="127000" imgH="101600" progId="Equation.3">
                  <p:embed/>
                  <p:pic>
                    <p:nvPicPr>
                      <p:cNvPr id="752657" name="Object 16"/>
                      <p:cNvPicPr/>
                      <p:nvPr/>
                    </p:nvPicPr>
                    <p:blipFill>
                      <a:blip r:embed="rId15"/>
                      <a:srcRect/>
                      <a:stretch>
                        <a:fillRect/>
                      </a:stretch>
                    </p:blipFill>
                    <p:spPr>
                      <a:xfrm>
                        <a:off x="10260014" y="3225800"/>
                        <a:ext cx="407987" cy="323850"/>
                      </a:xfrm>
                      <a:prstGeom prst="rect">
                        <a:avLst/>
                      </a:prstGeom>
                      <a:noFill/>
                      <a:ln w="38100">
                        <a:miter/>
                      </a:ln>
                    </p:spPr>
                  </p:pic>
                </p:oleObj>
              </mc:Fallback>
            </mc:AlternateContent>
          </a:graphicData>
        </a:graphic>
      </p:graphicFrame>
      <p:graphicFrame>
        <p:nvGraphicFramePr>
          <p:cNvPr id="752658" name="Object 17"/>
          <p:cNvGraphicFramePr>
            <a:graphicFrameLocks noChangeAspect="1"/>
          </p:cNvGraphicFramePr>
          <p:nvPr/>
        </p:nvGraphicFramePr>
        <p:xfrm>
          <a:off x="5486400" y="3505200"/>
          <a:ext cx="420688" cy="420688"/>
        </p:xfrm>
        <a:graphic>
          <a:graphicData uri="http://schemas.openxmlformats.org/presentationml/2006/ole">
            <mc:AlternateContent xmlns:mc="http://schemas.openxmlformats.org/markup-compatibility/2006">
              <mc:Choice xmlns:v="urn:schemas-microsoft-com:vml" Requires="v">
                <p:oleObj r:id="rId17" imgW="139700" imgH="139700" progId="Equation.3">
                  <p:embed/>
                </p:oleObj>
              </mc:Choice>
              <mc:Fallback>
                <p:oleObj r:id="rId17" imgW="139700" imgH="139700" progId="Equation.3">
                  <p:embed/>
                  <p:pic>
                    <p:nvPicPr>
                      <p:cNvPr id="752658" name="Object 17"/>
                      <p:cNvPicPr/>
                      <p:nvPr/>
                    </p:nvPicPr>
                    <p:blipFill>
                      <a:blip r:embed="rId11"/>
                      <a:stretch>
                        <a:fillRect/>
                      </a:stretch>
                    </p:blipFill>
                    <p:spPr>
                      <a:xfrm>
                        <a:off x="5486400" y="3505200"/>
                        <a:ext cx="420688" cy="420688"/>
                      </a:xfrm>
                      <a:prstGeom prst="rect">
                        <a:avLst/>
                      </a:prstGeom>
                      <a:noFill/>
                      <a:ln w="38100">
                        <a:noFill/>
                        <a:miter/>
                      </a:ln>
                    </p:spPr>
                  </p:pic>
                </p:oleObj>
              </mc:Fallback>
            </mc:AlternateContent>
          </a:graphicData>
        </a:graphic>
      </p:graphicFrame>
      <p:graphicFrame>
        <p:nvGraphicFramePr>
          <p:cNvPr id="752659" name="Object 18"/>
          <p:cNvGraphicFramePr>
            <a:graphicFrameLocks noChangeAspect="1"/>
          </p:cNvGraphicFramePr>
          <p:nvPr/>
        </p:nvGraphicFramePr>
        <p:xfrm>
          <a:off x="6591300" y="5105400"/>
          <a:ext cx="420688" cy="420688"/>
        </p:xfrm>
        <a:graphic>
          <a:graphicData uri="http://schemas.openxmlformats.org/presentationml/2006/ole">
            <mc:AlternateContent xmlns:mc="http://schemas.openxmlformats.org/markup-compatibility/2006">
              <mc:Choice xmlns:v="urn:schemas-microsoft-com:vml" Requires="v">
                <p:oleObj r:id="rId18" imgW="139700" imgH="139700" progId="Equation.3">
                  <p:embed/>
                </p:oleObj>
              </mc:Choice>
              <mc:Fallback>
                <p:oleObj r:id="rId18" imgW="139700" imgH="139700" progId="Equation.3">
                  <p:embed/>
                  <p:pic>
                    <p:nvPicPr>
                      <p:cNvPr id="752659" name="Object 18"/>
                      <p:cNvPicPr/>
                      <p:nvPr/>
                    </p:nvPicPr>
                    <p:blipFill>
                      <a:blip r:embed="rId11"/>
                      <a:stretch>
                        <a:fillRect/>
                      </a:stretch>
                    </p:blipFill>
                    <p:spPr>
                      <a:xfrm>
                        <a:off x="6591300" y="5105400"/>
                        <a:ext cx="420688" cy="420688"/>
                      </a:xfrm>
                      <a:prstGeom prst="rect">
                        <a:avLst/>
                      </a:prstGeom>
                      <a:noFill/>
                      <a:ln w="38100">
                        <a:noFill/>
                        <a:miter/>
                      </a:ln>
                    </p:spPr>
                  </p:pic>
                </p:oleObj>
              </mc:Fallback>
            </mc:AlternateContent>
          </a:graphicData>
        </a:graphic>
      </p:graphicFrame>
      <p:sp>
        <p:nvSpPr>
          <p:cNvPr id="752660" name="Text Box 29"/>
          <p:cNvSpPr txBox="1"/>
          <p:nvPr>
            <p:custDataLst>
              <p:tags r:id="rId5"/>
            </p:custDataLst>
          </p:nvPr>
        </p:nvSpPr>
        <p:spPr>
          <a:xfrm>
            <a:off x="6240463" y="6062663"/>
            <a:ext cx="3048000" cy="336550"/>
          </a:xfrm>
          <a:prstGeom prst="rect">
            <a:avLst/>
          </a:prstGeom>
          <a:solidFill>
            <a:srgbClr val="FF0000"/>
          </a:solidFill>
          <a:ln w="9525">
            <a:noFill/>
          </a:ln>
        </p:spPr>
        <p:txBody>
          <a:bodyPr>
            <a:spAutoFit/>
          </a:bodyPr>
          <a:lstStyle/>
          <a:p>
            <a:pPr eaLnBrk="1" hangingPunct="1">
              <a:spcBef>
                <a:spcPct val="50000"/>
              </a:spcBef>
            </a:pPr>
            <a:r>
              <a:rPr lang="en-US" altLang="en-US" sz="1600" b="1" dirty="0">
                <a:solidFill>
                  <a:srgbClr val="FFFFFF"/>
                </a:solidFill>
                <a:latin typeface="微软雅黑" panose="020B0503020204020204" pitchFamily="34" charset="-122"/>
                <a:ea typeface="微软雅黑" panose="020B0503020204020204" pitchFamily="34" charset="-122"/>
              </a:rPr>
              <a:t>注：</a:t>
            </a:r>
            <a:r>
              <a:rPr lang="en-US" altLang="zh-CN" sz="1600" b="1" dirty="0">
                <a:solidFill>
                  <a:srgbClr val="FFFFFF"/>
                </a:solidFill>
                <a:latin typeface="微软雅黑" panose="020B0503020204020204" pitchFamily="34" charset="-122"/>
                <a:ea typeface="微软雅黑" panose="020B0503020204020204" pitchFamily="34" charset="-122"/>
              </a:rPr>
              <a:t>W(S)</a:t>
            </a:r>
            <a:r>
              <a:rPr lang="en-US" altLang="en-US" sz="1600" b="1" dirty="0">
                <a:solidFill>
                  <a:srgbClr val="FFFFFF"/>
                </a:solidFill>
                <a:latin typeface="微软雅黑" panose="020B0503020204020204" pitchFamily="34" charset="-122"/>
                <a:ea typeface="微软雅黑" panose="020B0503020204020204" pitchFamily="34" charset="-122"/>
              </a:rPr>
              <a:t>不考虑空格</a:t>
            </a:r>
          </a:p>
        </p:txBody>
      </p:sp>
      <p:sp>
        <p:nvSpPr>
          <p:cNvPr id="700439" name="标题 1"/>
          <p:cNvSpPr>
            <a:spLocks noGrp="1" noChangeArrowheads="1"/>
          </p:cNvSpPr>
          <p:nvPr>
            <p:ph type="title" idx="4294967295"/>
          </p:nvPr>
        </p:nvSpPr>
        <p:spPr>
          <a:xfrm>
            <a:off x="1524000" y="1"/>
            <a:ext cx="9144000" cy="765175"/>
          </a:xfrm>
          <a:solidFill>
            <a:srgbClr val="386BA2"/>
          </a:solidFill>
        </p:spPr>
        <p:txBody>
          <a:bodyPr vert="horz" wrap="square" lIns="101600" tIns="38100" rIns="76200" bIns="38100" numCol="1" anchor="b" anchorCtr="0" compatLnSpc="1">
            <a:normAutofit/>
          </a:bodyPr>
          <a:lstStyle/>
          <a:p>
            <a:pPr indent="176530" algn="l" fontAlgn="base">
              <a:spcAft>
                <a:spcPct val="0"/>
              </a:spcAft>
              <a:defRPr/>
            </a:pPr>
            <a:r>
              <a:rPr lang="en-US" altLang="zh-CN" sz="3800" spc="200">
                <a:solidFill>
                  <a:srgbClr val="FFFFFF"/>
                </a:solidFill>
                <a:latin typeface="汉仪旗黑-85S" pitchFamily="18" charset="-122"/>
                <a:ea typeface="黑体" panose="02010609060101010101" charset="-122"/>
                <a:sym typeface="宋体" panose="02010600030101010101" pitchFamily="2" charset="-122"/>
              </a:rPr>
              <a:t>5.4.3  启发式搜索—A搜索算法</a:t>
            </a:r>
          </a:p>
        </p:txBody>
      </p:sp>
    </p:spTree>
    <p:custDataLst>
      <p:tags r:id="rId1"/>
    </p:custDataLst>
    <p:extLst>
      <p:ext uri="{BB962C8B-B14F-4D97-AF65-F5344CB8AC3E}">
        <p14:creationId xmlns:p14="http://schemas.microsoft.com/office/powerpoint/2010/main" val="3401188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3666" name="组合 7"/>
          <p:cNvGrpSpPr/>
          <p:nvPr/>
        </p:nvGrpSpPr>
        <p:grpSpPr>
          <a:xfrm>
            <a:off x="4525964" y="6045200"/>
            <a:ext cx="6142037" cy="812800"/>
            <a:chOff x="4001597" y="5613400"/>
            <a:chExt cx="8190403" cy="1244600"/>
          </a:xfrm>
        </p:grpSpPr>
        <p:sp>
          <p:nvSpPr>
            <p:cNvPr id="9" name="任意多边形: 形状 8"/>
            <p:cNvSpPr/>
            <p:nvPr>
              <p:custDataLst>
                <p:tags r:id="rId26"/>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27"/>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53667"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26745F6F-0DA8-4044-BC9D-45AA47C634FF}" type="slidenum">
              <a:rPr lang="zh-CN" altLang="en-US" smtClean="0"/>
              <a:pPr>
                <a:defRPr/>
              </a:pPr>
              <a:t>504</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1446" name="Rectangle 3"/>
          <p:cNvSpPr>
            <a:spLocks noGrp="1" noChangeArrowheads="1"/>
          </p:cNvSpPr>
          <p:nvPr>
            <p:ph idx="9"/>
          </p:nvPr>
        </p:nvSpPr>
        <p:spPr>
          <a:xfrm>
            <a:off x="1638300" y="849313"/>
            <a:ext cx="7772400" cy="2590800"/>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None/>
              <a:defRPr/>
            </a:pPr>
            <a:r>
              <a:rPr lang="zh-CN" altLang="en-US" sz="26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①计算实际代价值</a:t>
            </a:r>
            <a:r>
              <a:rPr lang="en-US" altLang="zh-CN" sz="26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a:t>
            </a:r>
            <a:r>
              <a:rPr lang="zh-CN" altLang="en-US" sz="26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节点深度</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根节点指示初始状态，令其深度为0；</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搜索图中的其他节点的深度dn就可以递归地定义为其父节点深度dn-1加1：dn= dn-1+1。 </a:t>
            </a:r>
          </a:p>
        </p:txBody>
      </p:sp>
      <p:sp>
        <p:nvSpPr>
          <p:cNvPr id="753669" name="Oval 4"/>
          <p:cNvSpPr/>
          <p:nvPr>
            <p:custDataLst>
              <p:tags r:id="rId3"/>
            </p:custDataLst>
          </p:nvPr>
        </p:nvSpPr>
        <p:spPr>
          <a:xfrm>
            <a:off x="3886200" y="3101975"/>
            <a:ext cx="381000" cy="3810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70" name="Oval 5"/>
          <p:cNvSpPr/>
          <p:nvPr>
            <p:custDataLst>
              <p:tags r:id="rId4"/>
            </p:custDataLst>
          </p:nvPr>
        </p:nvSpPr>
        <p:spPr>
          <a:xfrm>
            <a:off x="2438400" y="4168775"/>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71" name="Oval 6"/>
          <p:cNvSpPr/>
          <p:nvPr>
            <p:custDataLst>
              <p:tags r:id="rId5"/>
            </p:custDataLst>
          </p:nvPr>
        </p:nvSpPr>
        <p:spPr>
          <a:xfrm>
            <a:off x="5257800" y="4168775"/>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753672" name="Group 7"/>
          <p:cNvGrpSpPr/>
          <p:nvPr/>
        </p:nvGrpSpPr>
        <p:grpSpPr>
          <a:xfrm>
            <a:off x="3657600" y="4321175"/>
            <a:ext cx="685800" cy="76200"/>
            <a:chOff x="1152" y="2976"/>
            <a:chExt cx="432" cy="48"/>
          </a:xfrm>
        </p:grpSpPr>
        <p:sp>
          <p:nvSpPr>
            <p:cNvPr id="753694" name="Oval 8"/>
            <p:cNvSpPr/>
            <p:nvPr>
              <p:custDataLst>
                <p:tags r:id="rId23"/>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95" name="Oval 9"/>
            <p:cNvSpPr/>
            <p:nvPr>
              <p:custDataLst>
                <p:tags r:id="rId24"/>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96" name="Oval 10"/>
            <p:cNvSpPr/>
            <p:nvPr>
              <p:custDataLst>
                <p:tags r:id="rId25"/>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753673" name="Oval 11"/>
          <p:cNvSpPr/>
          <p:nvPr>
            <p:custDataLst>
              <p:tags r:id="rId6"/>
            </p:custDataLst>
          </p:nvPr>
        </p:nvSpPr>
        <p:spPr>
          <a:xfrm>
            <a:off x="4572000" y="5311775"/>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74" name="Oval 12"/>
          <p:cNvSpPr/>
          <p:nvPr>
            <p:custDataLst>
              <p:tags r:id="rId7"/>
            </p:custDataLst>
          </p:nvPr>
        </p:nvSpPr>
        <p:spPr>
          <a:xfrm>
            <a:off x="6019800" y="5311775"/>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753675" name="Group 13"/>
          <p:cNvGrpSpPr/>
          <p:nvPr/>
        </p:nvGrpSpPr>
        <p:grpSpPr>
          <a:xfrm>
            <a:off x="5181600" y="5464175"/>
            <a:ext cx="685800" cy="76200"/>
            <a:chOff x="1152" y="2976"/>
            <a:chExt cx="432" cy="48"/>
          </a:xfrm>
        </p:grpSpPr>
        <p:sp>
          <p:nvSpPr>
            <p:cNvPr id="753691" name="Oval 14"/>
            <p:cNvSpPr/>
            <p:nvPr>
              <p:custDataLst>
                <p:tags r:id="rId20"/>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92" name="Oval 15"/>
            <p:cNvSpPr/>
            <p:nvPr>
              <p:custDataLst>
                <p:tags r:id="rId21"/>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93" name="Oval 16"/>
            <p:cNvSpPr/>
            <p:nvPr>
              <p:custDataLst>
                <p:tags r:id="rId22"/>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cxnSp>
        <p:nvCxnSpPr>
          <p:cNvPr id="753676" name="AutoShape 17"/>
          <p:cNvCxnSpPr>
            <a:stCxn id="753671" idx="4"/>
            <a:endCxn id="753673" idx="7"/>
          </p:cNvCxnSpPr>
          <p:nvPr>
            <p:custDataLst>
              <p:tags r:id="rId8"/>
            </p:custDataLst>
          </p:nvPr>
        </p:nvCxnSpPr>
        <p:spPr>
          <a:xfrm flipH="1">
            <a:off x="4897438" y="4549776"/>
            <a:ext cx="550862" cy="817563"/>
          </a:xfrm>
          <a:prstGeom prst="straightConnector1">
            <a:avLst/>
          </a:prstGeom>
          <a:ln w="50800" cap="flat" cmpd="sng">
            <a:solidFill>
              <a:schemeClr val="tx1"/>
            </a:solidFill>
            <a:prstDash val="solid"/>
            <a:headEnd type="none" w="med" len="med"/>
            <a:tailEnd type="triangle" w="med" len="med"/>
          </a:ln>
        </p:spPr>
      </p:cxnSp>
      <p:cxnSp>
        <p:nvCxnSpPr>
          <p:cNvPr id="753677" name="AutoShape 18"/>
          <p:cNvCxnSpPr>
            <a:stCxn id="753671" idx="4"/>
            <a:endCxn id="753674" idx="1"/>
          </p:cNvCxnSpPr>
          <p:nvPr>
            <p:custDataLst>
              <p:tags r:id="rId9"/>
            </p:custDataLst>
          </p:nvPr>
        </p:nvCxnSpPr>
        <p:spPr>
          <a:xfrm>
            <a:off x="5448301" y="4549776"/>
            <a:ext cx="627063" cy="817563"/>
          </a:xfrm>
          <a:prstGeom prst="straightConnector1">
            <a:avLst/>
          </a:prstGeom>
          <a:ln w="50800" cap="flat" cmpd="sng">
            <a:solidFill>
              <a:schemeClr val="tx1"/>
            </a:solidFill>
            <a:prstDash val="solid"/>
            <a:headEnd type="none" w="med" len="med"/>
            <a:tailEnd type="triangle" w="med" len="med"/>
          </a:ln>
        </p:spPr>
      </p:cxnSp>
      <p:sp>
        <p:nvSpPr>
          <p:cNvPr id="753678" name="AutoShape 19"/>
          <p:cNvSpPr/>
          <p:nvPr>
            <p:custDataLst>
              <p:tags r:id="rId10"/>
            </p:custDataLst>
          </p:nvPr>
        </p:nvSpPr>
        <p:spPr>
          <a:xfrm>
            <a:off x="6629400" y="3178175"/>
            <a:ext cx="2057400" cy="457200"/>
          </a:xfrm>
          <a:prstGeom prst="borderCallout1">
            <a:avLst>
              <a:gd name="adj1" fmla="val 25000"/>
              <a:gd name="adj2" fmla="val -3704"/>
              <a:gd name="adj3" fmla="val 34375"/>
              <a:gd name="adj4" fmla="val -115972"/>
            </a:avLst>
          </a:prstGeom>
          <a:solidFill>
            <a:srgbClr val="FFFF99"/>
          </a:solidFill>
          <a:ln w="9525" cap="flat" cmpd="sng">
            <a:solidFill>
              <a:schemeClr val="tx1"/>
            </a:solidFill>
            <a:prstDash val="solid"/>
            <a:miter/>
            <a:headEnd type="none" w="med" len="med"/>
            <a:tailEnd type="none" w="med" len="med"/>
          </a:ln>
        </p:spPr>
        <p:txBody>
          <a:bodyPr/>
          <a:lstStyle/>
          <a:p>
            <a:pPr algn="ctr" eaLnBrk="1" hangingPunct="1"/>
            <a:r>
              <a:rPr lang="en-US" altLang="en-US" sz="2000" b="1" dirty="0">
                <a:solidFill>
                  <a:srgbClr val="000000"/>
                </a:solidFill>
                <a:latin typeface="微软雅黑" panose="020B0503020204020204" pitchFamily="34" charset="-122"/>
                <a:ea typeface="微软雅黑" panose="020B0503020204020204" pitchFamily="34" charset="-122"/>
              </a:rPr>
              <a:t>根节点深度</a:t>
            </a:r>
            <a:r>
              <a:rPr lang="en-US" altLang="zh-CN" sz="2000" b="1" dirty="0">
                <a:solidFill>
                  <a:srgbClr val="000000"/>
                </a:solidFill>
                <a:latin typeface="微软雅黑" panose="020B0503020204020204" pitchFamily="34" charset="-122"/>
                <a:ea typeface="微软雅黑" panose="020B0503020204020204" pitchFamily="34" charset="-122"/>
              </a:rPr>
              <a:t>=0</a:t>
            </a:r>
          </a:p>
        </p:txBody>
      </p:sp>
      <p:grpSp>
        <p:nvGrpSpPr>
          <p:cNvPr id="753679" name="Group 20"/>
          <p:cNvGrpSpPr/>
          <p:nvPr/>
        </p:nvGrpSpPr>
        <p:grpSpPr>
          <a:xfrm rot="-2212194">
            <a:off x="3048000" y="3863975"/>
            <a:ext cx="685800" cy="76200"/>
            <a:chOff x="1152" y="2976"/>
            <a:chExt cx="432" cy="48"/>
          </a:xfrm>
        </p:grpSpPr>
        <p:sp>
          <p:nvSpPr>
            <p:cNvPr id="753688" name="Oval 21"/>
            <p:cNvSpPr/>
            <p:nvPr>
              <p:custDataLst>
                <p:tags r:id="rId17"/>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89" name="Oval 22"/>
            <p:cNvSpPr/>
            <p:nvPr>
              <p:custDataLst>
                <p:tags r:id="rId18"/>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90" name="Oval 23"/>
            <p:cNvSpPr/>
            <p:nvPr>
              <p:custDataLst>
                <p:tags r:id="rId19"/>
              </p:custDataLst>
            </p:nvPr>
          </p:nvSpPr>
          <p:spPr>
            <a:xfrm>
              <a:off x="1536" y="2975"/>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grpSp>
        <p:nvGrpSpPr>
          <p:cNvPr id="753680" name="Group 24"/>
          <p:cNvGrpSpPr/>
          <p:nvPr/>
        </p:nvGrpSpPr>
        <p:grpSpPr>
          <a:xfrm rot="-8236657">
            <a:off x="4495800" y="3863975"/>
            <a:ext cx="685800" cy="76200"/>
            <a:chOff x="1152" y="2976"/>
            <a:chExt cx="432" cy="48"/>
          </a:xfrm>
        </p:grpSpPr>
        <p:sp>
          <p:nvSpPr>
            <p:cNvPr id="753685" name="Oval 25"/>
            <p:cNvSpPr/>
            <p:nvPr>
              <p:custDataLst>
                <p:tags r:id="rId14"/>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86" name="Oval 26"/>
            <p:cNvSpPr/>
            <p:nvPr>
              <p:custDataLst>
                <p:tags r:id="rId15"/>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87" name="Oval 27"/>
            <p:cNvSpPr/>
            <p:nvPr>
              <p:custDataLst>
                <p:tags r:id="rId16"/>
              </p:custDataLst>
            </p:nvPr>
          </p:nvSpPr>
          <p:spPr>
            <a:xfrm>
              <a:off x="1537"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350236" name="AutoShape 28"/>
          <p:cNvSpPr/>
          <p:nvPr>
            <p:custDataLst>
              <p:tags r:id="rId11"/>
            </p:custDataLst>
          </p:nvPr>
        </p:nvSpPr>
        <p:spPr bwMode="auto">
          <a:xfrm>
            <a:off x="6629400" y="4168775"/>
            <a:ext cx="2274888" cy="533400"/>
          </a:xfrm>
          <a:prstGeom prst="borderCallout1">
            <a:avLst>
              <a:gd name="adj1" fmla="val 21431"/>
              <a:gd name="adj2" fmla="val -3704"/>
              <a:gd name="adj3" fmla="val 38097"/>
              <a:gd name="adj4" fmla="val -49153"/>
            </a:avLst>
          </a:prstGeom>
          <a:solidFill>
            <a:srgbClr val="FFFF99"/>
          </a:solidFill>
          <a:ln w="9525">
            <a:solidFill>
              <a:schemeClr val="dk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defRPr/>
            </a:pPr>
            <a:r>
              <a:rPr lang="zh-CN" altLang="en-US" sz="2000" b="1" dirty="0">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dirty="0">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n-1</a:t>
            </a:r>
            <a:r>
              <a:rPr lang="zh-CN" altLang="en-US" sz="2000" b="1" dirty="0">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层节点</a:t>
            </a:r>
            <a:r>
              <a:rPr lang="en-US" altLang="zh-CN" sz="2000" b="1" dirty="0">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d</a:t>
            </a:r>
            <a:r>
              <a:rPr lang="en-US" altLang="zh-CN" sz="2000" b="1" baseline="-25000" dirty="0">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n-1</a:t>
            </a:r>
          </a:p>
        </p:txBody>
      </p:sp>
      <p:sp>
        <p:nvSpPr>
          <p:cNvPr id="350237" name="AutoShape 29"/>
          <p:cNvSpPr/>
          <p:nvPr>
            <p:custDataLst>
              <p:tags r:id="rId12"/>
            </p:custDataLst>
          </p:nvPr>
        </p:nvSpPr>
        <p:spPr bwMode="auto">
          <a:xfrm>
            <a:off x="7086600" y="5235575"/>
            <a:ext cx="3276600" cy="533400"/>
          </a:xfrm>
          <a:prstGeom prst="borderCallout1">
            <a:avLst>
              <a:gd name="adj1" fmla="val 21431"/>
              <a:gd name="adj2" fmla="val -2324"/>
              <a:gd name="adj3" fmla="val 32736"/>
              <a:gd name="adj4" fmla="val -22236"/>
            </a:avLst>
          </a:prstGeom>
          <a:solidFill>
            <a:srgbClr val="FFFF99"/>
          </a:solidFill>
          <a:ln w="9525">
            <a:solidFill>
              <a:schemeClr val="dk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defRPr/>
            </a:pPr>
            <a:r>
              <a:rPr lang="zh-CN" altLang="en-US" sz="2000" b="1">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b="1">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b="1">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层节点</a:t>
            </a:r>
            <a:r>
              <a:rPr lang="en-US" altLang="zh-CN" sz="2000" b="1">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d</a:t>
            </a:r>
            <a:r>
              <a:rPr lang="en-US" altLang="zh-CN" sz="2000" b="1" baseline="-25000">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n</a:t>
            </a:r>
            <a:r>
              <a:rPr lang="en-US" altLang="zh-CN" sz="2000" b="1">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baseline="-25000">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d</a:t>
            </a:r>
            <a:r>
              <a:rPr lang="en-US" altLang="zh-CN" sz="2000" b="1" baseline="-25000">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n-1</a:t>
            </a:r>
            <a:r>
              <a:rPr lang="en-US" altLang="zh-CN" sz="2000" b="1">
                <a:solidFill>
                  <a:schemeClr val="dk1"/>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753683" name="AutoShape 30"/>
          <p:cNvSpPr/>
          <p:nvPr>
            <p:custDataLst>
              <p:tags r:id="rId13"/>
            </p:custDataLst>
          </p:nvPr>
        </p:nvSpPr>
        <p:spPr>
          <a:xfrm>
            <a:off x="1905000" y="5159375"/>
            <a:ext cx="2057400" cy="457200"/>
          </a:xfrm>
          <a:prstGeom prst="borderCallout1">
            <a:avLst>
              <a:gd name="adj1" fmla="val 25000"/>
              <a:gd name="adj2" fmla="val 103704"/>
              <a:gd name="adj3" fmla="val -89931"/>
              <a:gd name="adj4" fmla="val 110264"/>
            </a:avLst>
          </a:prstGeom>
          <a:solidFill>
            <a:srgbClr val="FF0000"/>
          </a:solidFill>
          <a:ln w="9525" cap="flat" cmpd="sng">
            <a:solidFill>
              <a:srgbClr val="FF0000"/>
            </a:solidFill>
            <a:prstDash val="solid"/>
            <a:miter/>
            <a:headEnd type="none" w="med" len="med"/>
            <a:tailEnd type="none" w="med" len="med"/>
          </a:ln>
        </p:spPr>
        <p:txBody>
          <a:bodyPr/>
          <a:lstStyle/>
          <a:p>
            <a:pPr algn="ctr" eaLnBrk="1" hangingPunct="1"/>
            <a:r>
              <a:rPr lang="en-US" altLang="en-US" sz="2000" b="1" dirty="0">
                <a:solidFill>
                  <a:srgbClr val="FFFFFF"/>
                </a:solidFill>
                <a:latin typeface="微软雅黑" panose="020B0503020204020204" pitchFamily="34" charset="-122"/>
                <a:ea typeface="微软雅黑" panose="020B0503020204020204" pitchFamily="34" charset="-122"/>
              </a:rPr>
              <a:t>搜索图</a:t>
            </a:r>
            <a:r>
              <a:rPr lang="en-US" altLang="zh-CN" sz="2000" b="1" dirty="0">
                <a:solidFill>
                  <a:srgbClr val="FFFFFF"/>
                </a:solidFill>
                <a:latin typeface="微软雅黑" panose="020B0503020204020204" pitchFamily="34" charset="-122"/>
                <a:ea typeface="微软雅黑" panose="020B0503020204020204" pitchFamily="34" charset="-122"/>
              </a:rPr>
              <a:t>G</a:t>
            </a:r>
          </a:p>
        </p:txBody>
      </p:sp>
      <p:sp>
        <p:nvSpPr>
          <p:cNvPr id="701474" name="标题 1"/>
          <p:cNvSpPr>
            <a:spLocks noGrp="1" noChangeArrowheads="1"/>
          </p:cNvSpPr>
          <p:nvPr>
            <p:ph type="title" idx="4294967295"/>
          </p:nvPr>
        </p:nvSpPr>
        <p:spPr>
          <a:xfrm>
            <a:off x="1524000" y="1"/>
            <a:ext cx="9144000" cy="765175"/>
          </a:xfrm>
          <a:solidFill>
            <a:srgbClr val="386BA2"/>
          </a:solidFill>
        </p:spPr>
        <p:txBody>
          <a:bodyPr vert="horz" wrap="square" lIns="101600" tIns="38100" rIns="76200" bIns="38100" numCol="1" anchor="b" anchorCtr="0" compatLnSpc="1">
            <a:normAutofit/>
          </a:bodyPr>
          <a:lstStyle/>
          <a:p>
            <a:pPr indent="176530" algn="l" fontAlgn="base">
              <a:spcAft>
                <a:spcPct val="0"/>
              </a:spcAft>
              <a:defRPr/>
            </a:pPr>
            <a:r>
              <a:rPr lang="en-US" altLang="zh-CN" sz="3800" spc="200">
                <a:solidFill>
                  <a:srgbClr val="FFFFFF"/>
                </a:solidFill>
                <a:latin typeface="汉仪旗黑-85S" pitchFamily="18" charset="-122"/>
                <a:ea typeface="黑体" panose="02010609060101010101" charset="-122"/>
                <a:sym typeface="宋体" panose="02010600030101010101" pitchFamily="2" charset="-122"/>
              </a:rPr>
              <a:t>5.4.3  启发式搜索—A搜索算法</a:t>
            </a:r>
          </a:p>
        </p:txBody>
      </p:sp>
    </p:spTree>
    <p:custDataLst>
      <p:tags r:id="rId1"/>
    </p:custDataLst>
    <p:extLst>
      <p:ext uri="{BB962C8B-B14F-4D97-AF65-F5344CB8AC3E}">
        <p14:creationId xmlns:p14="http://schemas.microsoft.com/office/powerpoint/2010/main" val="285327598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4690" name="组合 7"/>
          <p:cNvGrpSpPr/>
          <p:nvPr/>
        </p:nvGrpSpPr>
        <p:grpSpPr>
          <a:xfrm>
            <a:off x="4525964" y="6045200"/>
            <a:ext cx="6142037" cy="812800"/>
            <a:chOff x="4001597" y="5613400"/>
            <a:chExt cx="8190403" cy="1244600"/>
          </a:xfrm>
        </p:grpSpPr>
        <p:sp>
          <p:nvSpPr>
            <p:cNvPr id="9" name="任意多边形: 形状 8"/>
            <p:cNvSpPr/>
            <p:nvPr>
              <p:custDataLst>
                <p:tags r:id="rId11"/>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2"/>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54691" name="灯片编号占位符 7"/>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26745F6F-0DA8-4044-BC9D-45AA47C634FF}" type="slidenum">
              <a:rPr lang="zh-CN" altLang="en-US" smtClean="0"/>
              <a:pPr>
                <a:defRPr/>
              </a:pPr>
              <a:t>505</a:t>
            </a:fld>
            <a:endParaRPr lang="en-US" alt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307" name="Rectangle 3"/>
          <p:cNvSpPr>
            <a:spLocks noGrp="1" noChangeArrowheads="1"/>
          </p:cNvSpPr>
          <p:nvPr>
            <p:ph type="body" sz="half" idx="9"/>
          </p:nvPr>
        </p:nvSpPr>
        <p:spPr>
          <a:xfrm>
            <a:off x="1835150" y="765175"/>
            <a:ext cx="6032500" cy="1504950"/>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4"/>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indent="-342900">
              <a:lnSpc>
                <a:spcPct val="100000"/>
              </a:lnSpc>
              <a:spcBef>
                <a:spcPct val="20000"/>
              </a:spcBef>
              <a:buSzPct val="60000"/>
              <a:buNone/>
              <a:defRPr/>
            </a:pPr>
            <a:r>
              <a:rPr lang="zh-CN" altLang="en-US" sz="2200" spc="150" dirty="0">
                <a:solidFill>
                  <a:schemeClr val="dk1"/>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启发式算法A实例——八数码游戏</a:t>
            </a:r>
          </a:p>
          <a:p>
            <a:pPr marL="342900" indent="-342900">
              <a:lnSpc>
                <a:spcPct val="100000"/>
              </a:lnSpc>
              <a:spcBef>
                <a:spcPct val="20000"/>
              </a:spcBef>
              <a:buSzPct val="60000"/>
              <a:buNone/>
              <a:defRPr/>
            </a:pPr>
            <a:r>
              <a:rPr lang="zh-CN" altLang="en-US" sz="2200" spc="150" dirty="0">
                <a:solidFill>
                  <a:schemeClr val="dk1"/>
                </a:solidFill>
                <a:effectLst>
                  <a:outerShdw blurRad="38100" dist="38100" dir="2700000" algn="tl">
                    <a:srgbClr val="C0C0C0"/>
                  </a:outerShdw>
                </a:effectLst>
                <a:latin typeface="微软雅黑" panose="020B0503020204020204" pitchFamily="34" charset="-122"/>
                <a:cs typeface="微软雅黑" panose="020B0503020204020204" pitchFamily="34" charset="-122"/>
                <a:sym typeface="+mn-ea"/>
              </a:rPr>
              <a:t>1)设计评价函数f(n)</a:t>
            </a:r>
          </a:p>
          <a:p>
            <a:pPr marL="742950" lvl="1" indent="-285750">
              <a:lnSpc>
                <a:spcPct val="150000"/>
              </a:lnSpc>
              <a:buSzPct val="55000"/>
              <a:defRPr/>
            </a:pPr>
            <a:r>
              <a:rPr lang="en-US" altLang="zh-CN" spc="150" dirty="0">
                <a:solidFill>
                  <a:schemeClr val="dk1"/>
                </a:solidFill>
                <a:latin typeface="微软雅黑" panose="020B0503020204020204" pitchFamily="34" charset="-122"/>
                <a:cs typeface="微软雅黑" panose="020B0503020204020204" pitchFamily="34" charset="-122"/>
                <a:sym typeface="+mn-ea"/>
              </a:rPr>
              <a:t>f(n)计算实例</a:t>
            </a:r>
          </a:p>
        </p:txBody>
      </p:sp>
      <p:graphicFrame>
        <p:nvGraphicFramePr>
          <p:cNvPr id="754693" name="Object 4"/>
          <p:cNvGraphicFramePr>
            <a:graphicFrameLocks noGrp="1" noChangeAspect="1"/>
          </p:cNvGraphicFramePr>
          <p:nvPr>
            <p:ph sz="quarter" idx="9"/>
          </p:nvPr>
        </p:nvGraphicFramePr>
        <p:xfrm>
          <a:off x="10533064" y="2941639"/>
          <a:ext cx="134937" cy="134937"/>
        </p:xfrm>
        <a:graphic>
          <a:graphicData uri="http://schemas.openxmlformats.org/presentationml/2006/ole">
            <mc:AlternateContent xmlns:mc="http://schemas.openxmlformats.org/markup-compatibility/2006">
              <mc:Choice xmlns:v="urn:schemas-microsoft-com:vml" Requires="v">
                <p:oleObj r:id="rId15" imgW="139700" imgH="139700" progId="Equation.3">
                  <p:embed/>
                </p:oleObj>
              </mc:Choice>
              <mc:Fallback>
                <p:oleObj r:id="rId15" imgW="139700" imgH="139700" progId="Equation.3">
                  <p:embed/>
                  <p:pic>
                    <p:nvPicPr>
                      <p:cNvPr id="754693" name="Object 4"/>
                      <p:cNvPicPr/>
                      <p:nvPr/>
                    </p:nvPicPr>
                    <p:blipFill>
                      <a:blip r:embed="rId16"/>
                      <a:srcRect/>
                      <a:stretch>
                        <a:fillRect/>
                      </a:stretch>
                    </p:blipFill>
                    <p:spPr>
                      <a:xfrm>
                        <a:off x="10533064" y="2941639"/>
                        <a:ext cx="134937" cy="134937"/>
                      </a:xfrm>
                      <a:prstGeom prst="rect">
                        <a:avLst/>
                      </a:prstGeom>
                      <a:noFill/>
                      <a:ln w="38100">
                        <a:miter/>
                      </a:ln>
                    </p:spPr>
                  </p:pic>
                </p:oleObj>
              </mc:Fallback>
            </mc:AlternateContent>
          </a:graphicData>
        </a:graphic>
      </p:graphicFrame>
      <p:sp>
        <p:nvSpPr>
          <p:cNvPr id="754694" name="Text Box 5"/>
          <p:cNvSpPr txBox="1"/>
          <p:nvPr/>
        </p:nvSpPr>
        <p:spPr>
          <a:xfrm>
            <a:off x="2590800" y="3962401"/>
            <a:ext cx="13716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初始布局</a:t>
            </a:r>
            <a:r>
              <a:rPr lang="en-US" altLang="zh-CN" sz="2000" b="1" dirty="0">
                <a:solidFill>
                  <a:srgbClr val="000000"/>
                </a:solidFill>
                <a:latin typeface="微软雅黑" panose="020B0503020204020204" pitchFamily="34" charset="-122"/>
                <a:ea typeface="微软雅黑" panose="020B0503020204020204" pitchFamily="34" charset="-122"/>
              </a:rPr>
              <a:t>s</a:t>
            </a:r>
          </a:p>
        </p:txBody>
      </p:sp>
      <p:sp>
        <p:nvSpPr>
          <p:cNvPr id="754695" name="Text Box 6"/>
          <p:cNvSpPr txBox="1"/>
          <p:nvPr/>
        </p:nvSpPr>
        <p:spPr>
          <a:xfrm>
            <a:off x="2514600" y="6064251"/>
            <a:ext cx="15240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目标布局</a:t>
            </a:r>
            <a:r>
              <a:rPr lang="en-US" altLang="zh-CN" sz="2000" b="1" dirty="0">
                <a:solidFill>
                  <a:srgbClr val="000000"/>
                </a:solidFill>
                <a:latin typeface="微软雅黑" panose="020B0503020204020204" pitchFamily="34" charset="-122"/>
                <a:ea typeface="微软雅黑" panose="020B0503020204020204" pitchFamily="34" charset="-122"/>
              </a:rPr>
              <a:t>n</a:t>
            </a:r>
            <a:r>
              <a:rPr lang="en-US" altLang="zh-CN" sz="2000" b="1" baseline="-25000" dirty="0">
                <a:solidFill>
                  <a:srgbClr val="000000"/>
                </a:solidFill>
                <a:latin typeface="微软雅黑" panose="020B0503020204020204" pitchFamily="34" charset="-122"/>
                <a:ea typeface="微软雅黑" panose="020B0503020204020204" pitchFamily="34" charset="-122"/>
              </a:rPr>
              <a:t>g</a:t>
            </a:r>
          </a:p>
        </p:txBody>
      </p:sp>
      <p:pic>
        <p:nvPicPr>
          <p:cNvPr id="754696" name="Picture 7" descr="2"/>
          <p:cNvPicPr>
            <a:picLocks noChangeAspect="1"/>
          </p:cNvPicPr>
          <p:nvPr/>
        </p:nvPicPr>
        <p:blipFill>
          <a:blip r:embed="rId17"/>
          <a:stretch>
            <a:fillRect/>
          </a:stretch>
        </p:blipFill>
        <p:spPr>
          <a:xfrm>
            <a:off x="2206625" y="4514851"/>
            <a:ext cx="2286000" cy="1427163"/>
          </a:xfrm>
          <a:prstGeom prst="rect">
            <a:avLst/>
          </a:prstGeom>
          <a:noFill/>
          <a:ln w="9525">
            <a:noFill/>
          </a:ln>
        </p:spPr>
      </p:pic>
      <p:pic>
        <p:nvPicPr>
          <p:cNvPr id="754697" name="Picture 8" descr="2"/>
          <p:cNvPicPr>
            <a:picLocks noChangeAspect="1"/>
          </p:cNvPicPr>
          <p:nvPr/>
        </p:nvPicPr>
        <p:blipFill>
          <a:blip r:embed="rId18"/>
          <a:stretch>
            <a:fillRect/>
          </a:stretch>
        </p:blipFill>
        <p:spPr>
          <a:xfrm>
            <a:off x="2209800" y="2462214"/>
            <a:ext cx="2286000" cy="1392237"/>
          </a:xfrm>
          <a:prstGeom prst="rect">
            <a:avLst/>
          </a:prstGeom>
          <a:noFill/>
          <a:ln w="9525">
            <a:noFill/>
          </a:ln>
        </p:spPr>
      </p:pic>
      <p:sp>
        <p:nvSpPr>
          <p:cNvPr id="754698" name="Text Box 9"/>
          <p:cNvSpPr txBox="1"/>
          <p:nvPr>
            <p:custDataLst>
              <p:tags r:id="rId3"/>
            </p:custDataLst>
          </p:nvPr>
        </p:nvSpPr>
        <p:spPr>
          <a:xfrm>
            <a:off x="6972300" y="5029201"/>
            <a:ext cx="30480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w(s):</a:t>
            </a:r>
            <a:r>
              <a:rPr lang="en-US" altLang="en-US" b="1" dirty="0">
                <a:solidFill>
                  <a:srgbClr val="FFFFFF"/>
                </a:solidFill>
                <a:latin typeface="微软雅黑" panose="020B0503020204020204" pitchFamily="34" charset="-122"/>
                <a:ea typeface="微软雅黑" panose="020B0503020204020204" pitchFamily="34" charset="-122"/>
              </a:rPr>
              <a:t>错位的棋牌个数</a:t>
            </a:r>
          </a:p>
        </p:txBody>
      </p:sp>
      <p:sp>
        <p:nvSpPr>
          <p:cNvPr id="754699" name="Text Box 10"/>
          <p:cNvSpPr txBox="1"/>
          <p:nvPr/>
        </p:nvSpPr>
        <p:spPr>
          <a:xfrm>
            <a:off x="6896100" y="4495801"/>
            <a:ext cx="30861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d(s):</a:t>
            </a:r>
            <a:r>
              <a:rPr lang="en-US" altLang="en-US" b="1" dirty="0">
                <a:solidFill>
                  <a:srgbClr val="000000"/>
                </a:solidFill>
                <a:latin typeface="微软雅黑" panose="020B0503020204020204" pitchFamily="34" charset="-122"/>
                <a:ea typeface="微软雅黑" panose="020B0503020204020204" pitchFamily="34" charset="-122"/>
              </a:rPr>
              <a:t>当前节点深度 </a:t>
            </a:r>
          </a:p>
        </p:txBody>
      </p:sp>
      <p:sp>
        <p:nvSpPr>
          <p:cNvPr id="754700" name="Text Box 11"/>
          <p:cNvSpPr txBox="1"/>
          <p:nvPr/>
        </p:nvSpPr>
        <p:spPr>
          <a:xfrm>
            <a:off x="5676900" y="4514851"/>
            <a:ext cx="83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3300"/>
                </a:solidFill>
                <a:latin typeface="微软雅黑" panose="020B0503020204020204" pitchFamily="34" charset="-122"/>
                <a:ea typeface="微软雅黑" panose="020B0503020204020204" pitchFamily="34" charset="-122"/>
              </a:rPr>
              <a:t>f(s)</a:t>
            </a:r>
          </a:p>
        </p:txBody>
      </p:sp>
      <p:graphicFrame>
        <p:nvGraphicFramePr>
          <p:cNvPr id="754701" name="Object 12"/>
          <p:cNvGraphicFramePr>
            <a:graphicFrameLocks noChangeAspect="1"/>
          </p:cNvGraphicFramePr>
          <p:nvPr/>
        </p:nvGraphicFramePr>
        <p:xfrm>
          <a:off x="6591300" y="4619625"/>
          <a:ext cx="381000" cy="304800"/>
        </p:xfrm>
        <a:graphic>
          <a:graphicData uri="http://schemas.openxmlformats.org/presentationml/2006/ole">
            <mc:AlternateContent xmlns:mc="http://schemas.openxmlformats.org/markup-compatibility/2006">
              <mc:Choice xmlns:v="urn:schemas-microsoft-com:vml" Requires="v">
                <p:oleObj r:id="rId19" imgW="127000" imgH="101600" progId="Equation.3">
                  <p:embed/>
                </p:oleObj>
              </mc:Choice>
              <mc:Fallback>
                <p:oleObj r:id="rId19" imgW="127000" imgH="101600" progId="Equation.3">
                  <p:embed/>
                  <p:pic>
                    <p:nvPicPr>
                      <p:cNvPr id="754701" name="Object 12"/>
                      <p:cNvPicPr/>
                      <p:nvPr/>
                    </p:nvPicPr>
                    <p:blipFill>
                      <a:blip r:embed="rId20"/>
                      <a:stretch>
                        <a:fillRect/>
                      </a:stretch>
                    </p:blipFill>
                    <p:spPr>
                      <a:xfrm>
                        <a:off x="6591300" y="4619625"/>
                        <a:ext cx="381000" cy="304800"/>
                      </a:xfrm>
                      <a:prstGeom prst="rect">
                        <a:avLst/>
                      </a:prstGeom>
                      <a:noFill/>
                      <a:ln w="38100">
                        <a:noFill/>
                        <a:miter/>
                      </a:ln>
                    </p:spPr>
                  </p:pic>
                </p:oleObj>
              </mc:Fallback>
            </mc:AlternateContent>
          </a:graphicData>
        </a:graphic>
      </p:graphicFrame>
      <p:sp>
        <p:nvSpPr>
          <p:cNvPr id="754702" name="Text Box 13"/>
          <p:cNvSpPr txBox="1"/>
          <p:nvPr>
            <p:custDataLst>
              <p:tags r:id="rId4"/>
            </p:custDataLst>
          </p:nvPr>
        </p:nvSpPr>
        <p:spPr>
          <a:xfrm>
            <a:off x="5943600" y="3505201"/>
            <a:ext cx="39624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h(n):</a:t>
            </a:r>
            <a:r>
              <a:rPr lang="en-US" altLang="zh-CN" b="1" dirty="0">
                <a:solidFill>
                  <a:srgbClr val="FFFFFF"/>
                </a:solidFill>
                <a:latin typeface="微软雅黑" panose="020B0503020204020204" pitchFamily="34" charset="-122"/>
                <a:ea typeface="微软雅黑" panose="020B0503020204020204" pitchFamily="34" charset="-122"/>
              </a:rPr>
              <a:t> n-ng</a:t>
            </a:r>
            <a:r>
              <a:rPr lang="en-US" altLang="en-US" b="1" dirty="0">
                <a:solidFill>
                  <a:srgbClr val="FFFFFF"/>
                </a:solidFill>
                <a:latin typeface="微软雅黑" panose="020B0503020204020204" pitchFamily="34" charset="-122"/>
                <a:ea typeface="微软雅黑" panose="020B0503020204020204" pitchFamily="34" charset="-122"/>
              </a:rPr>
              <a:t>的最小路径代价 </a:t>
            </a:r>
          </a:p>
        </p:txBody>
      </p:sp>
      <p:sp>
        <p:nvSpPr>
          <p:cNvPr id="754703" name="Text Box 14"/>
          <p:cNvSpPr txBox="1"/>
          <p:nvPr/>
        </p:nvSpPr>
        <p:spPr>
          <a:xfrm>
            <a:off x="5943600" y="2928939"/>
            <a:ext cx="39624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g(n):</a:t>
            </a:r>
            <a:r>
              <a:rPr lang="en-US" altLang="zh-CN" b="1" dirty="0">
                <a:solidFill>
                  <a:srgbClr val="000000"/>
                </a:solidFill>
                <a:latin typeface="微软雅黑" panose="020B0503020204020204" pitchFamily="34" charset="-122"/>
                <a:ea typeface="微软雅黑" panose="020B0503020204020204" pitchFamily="34" charset="-122"/>
              </a:rPr>
              <a:t>s-n</a:t>
            </a:r>
            <a:r>
              <a:rPr lang="en-US" altLang="en-US" b="1" dirty="0">
                <a:solidFill>
                  <a:srgbClr val="000000"/>
                </a:solidFill>
                <a:latin typeface="微软雅黑" panose="020B0503020204020204" pitchFamily="34" charset="-122"/>
                <a:ea typeface="微软雅黑" panose="020B0503020204020204" pitchFamily="34" charset="-122"/>
              </a:rPr>
              <a:t>的最小路径代价 </a:t>
            </a:r>
          </a:p>
        </p:txBody>
      </p:sp>
      <p:sp>
        <p:nvSpPr>
          <p:cNvPr id="754704" name="Text Box 15"/>
          <p:cNvSpPr txBox="1"/>
          <p:nvPr/>
        </p:nvSpPr>
        <p:spPr>
          <a:xfrm>
            <a:off x="5562600" y="2362201"/>
            <a:ext cx="43434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f(n):</a:t>
            </a:r>
            <a:r>
              <a:rPr lang="en-US" altLang="zh-CN" b="1" dirty="0">
                <a:solidFill>
                  <a:srgbClr val="000000"/>
                </a:solidFill>
                <a:latin typeface="微软雅黑" panose="020B0503020204020204" pitchFamily="34" charset="-122"/>
                <a:ea typeface="微软雅黑" panose="020B0503020204020204" pitchFamily="34" charset="-122"/>
              </a:rPr>
              <a:t>s-n-n</a:t>
            </a:r>
            <a:r>
              <a:rPr lang="en-US" altLang="zh-CN" b="1" baseline="-25000" dirty="0">
                <a:solidFill>
                  <a:srgbClr val="000000"/>
                </a:solidFill>
                <a:latin typeface="微软雅黑" panose="020B0503020204020204" pitchFamily="34" charset="-122"/>
                <a:ea typeface="微软雅黑" panose="020B0503020204020204" pitchFamily="34" charset="-122"/>
              </a:rPr>
              <a:t>g</a:t>
            </a:r>
            <a:r>
              <a:rPr lang="en-US" altLang="en-US" b="1" dirty="0">
                <a:solidFill>
                  <a:srgbClr val="000000"/>
                </a:solidFill>
                <a:latin typeface="微软雅黑" panose="020B0503020204020204" pitchFamily="34" charset="-122"/>
                <a:ea typeface="微软雅黑" panose="020B0503020204020204" pitchFamily="34" charset="-122"/>
              </a:rPr>
              <a:t>的最小路径代价 </a:t>
            </a:r>
          </a:p>
        </p:txBody>
      </p:sp>
      <p:graphicFrame>
        <p:nvGraphicFramePr>
          <p:cNvPr id="754705" name="Object 16"/>
          <p:cNvGraphicFramePr>
            <a:graphicFrameLocks noGrp="1" noChangeAspect="1"/>
          </p:cNvGraphicFramePr>
          <p:nvPr>
            <p:ph sz="quarter" idx="9"/>
          </p:nvPr>
        </p:nvGraphicFramePr>
        <p:xfrm>
          <a:off x="10260014" y="3225800"/>
          <a:ext cx="407987" cy="323850"/>
        </p:xfrm>
        <a:graphic>
          <a:graphicData uri="http://schemas.openxmlformats.org/presentationml/2006/ole">
            <mc:AlternateContent xmlns:mc="http://schemas.openxmlformats.org/markup-compatibility/2006">
              <mc:Choice xmlns:v="urn:schemas-microsoft-com:vml" Requires="v">
                <p:oleObj r:id="rId21" imgW="127000" imgH="101600" progId="Equation.3">
                  <p:embed/>
                </p:oleObj>
              </mc:Choice>
              <mc:Fallback>
                <p:oleObj r:id="rId21" imgW="127000" imgH="101600" progId="Equation.3">
                  <p:embed/>
                  <p:pic>
                    <p:nvPicPr>
                      <p:cNvPr id="754705" name="Object 16"/>
                      <p:cNvPicPr/>
                      <p:nvPr/>
                    </p:nvPicPr>
                    <p:blipFill>
                      <a:blip r:embed="rId20"/>
                      <a:srcRect/>
                      <a:stretch>
                        <a:fillRect/>
                      </a:stretch>
                    </p:blipFill>
                    <p:spPr>
                      <a:xfrm>
                        <a:off x="10260014" y="3225800"/>
                        <a:ext cx="407987" cy="323850"/>
                      </a:xfrm>
                      <a:prstGeom prst="rect">
                        <a:avLst/>
                      </a:prstGeom>
                      <a:noFill/>
                      <a:ln w="38100">
                        <a:miter/>
                      </a:ln>
                    </p:spPr>
                  </p:pic>
                </p:oleObj>
              </mc:Fallback>
            </mc:AlternateContent>
          </a:graphicData>
        </a:graphic>
      </p:graphicFrame>
      <p:graphicFrame>
        <p:nvGraphicFramePr>
          <p:cNvPr id="754706" name="Object 17"/>
          <p:cNvGraphicFramePr>
            <a:graphicFrameLocks noChangeAspect="1"/>
          </p:cNvGraphicFramePr>
          <p:nvPr/>
        </p:nvGraphicFramePr>
        <p:xfrm>
          <a:off x="5486400" y="3505200"/>
          <a:ext cx="420688" cy="420688"/>
        </p:xfrm>
        <a:graphic>
          <a:graphicData uri="http://schemas.openxmlformats.org/presentationml/2006/ole">
            <mc:AlternateContent xmlns:mc="http://schemas.openxmlformats.org/markup-compatibility/2006">
              <mc:Choice xmlns:v="urn:schemas-microsoft-com:vml" Requires="v">
                <p:oleObj r:id="rId22" imgW="139700" imgH="139700" progId="Equation.3">
                  <p:embed/>
                </p:oleObj>
              </mc:Choice>
              <mc:Fallback>
                <p:oleObj r:id="rId22" imgW="139700" imgH="139700" progId="Equation.3">
                  <p:embed/>
                  <p:pic>
                    <p:nvPicPr>
                      <p:cNvPr id="754706" name="Object 17"/>
                      <p:cNvPicPr/>
                      <p:nvPr/>
                    </p:nvPicPr>
                    <p:blipFill>
                      <a:blip r:embed="rId16"/>
                      <a:stretch>
                        <a:fillRect/>
                      </a:stretch>
                    </p:blipFill>
                    <p:spPr>
                      <a:xfrm>
                        <a:off x="5486400" y="3505200"/>
                        <a:ext cx="420688" cy="420688"/>
                      </a:xfrm>
                      <a:prstGeom prst="rect">
                        <a:avLst/>
                      </a:prstGeom>
                      <a:noFill/>
                      <a:ln w="38100">
                        <a:noFill/>
                        <a:miter/>
                      </a:ln>
                    </p:spPr>
                  </p:pic>
                </p:oleObj>
              </mc:Fallback>
            </mc:AlternateContent>
          </a:graphicData>
        </a:graphic>
      </p:graphicFrame>
      <p:graphicFrame>
        <p:nvGraphicFramePr>
          <p:cNvPr id="754707" name="Object 18"/>
          <p:cNvGraphicFramePr>
            <a:graphicFrameLocks noChangeAspect="1"/>
          </p:cNvGraphicFramePr>
          <p:nvPr/>
        </p:nvGraphicFramePr>
        <p:xfrm>
          <a:off x="6591300" y="5105400"/>
          <a:ext cx="420688" cy="420688"/>
        </p:xfrm>
        <a:graphic>
          <a:graphicData uri="http://schemas.openxmlformats.org/presentationml/2006/ole">
            <mc:AlternateContent xmlns:mc="http://schemas.openxmlformats.org/markup-compatibility/2006">
              <mc:Choice xmlns:v="urn:schemas-microsoft-com:vml" Requires="v">
                <p:oleObj r:id="rId23" imgW="139700" imgH="139700" progId="Equation.3">
                  <p:embed/>
                </p:oleObj>
              </mc:Choice>
              <mc:Fallback>
                <p:oleObj r:id="rId23" imgW="139700" imgH="139700" progId="Equation.3">
                  <p:embed/>
                  <p:pic>
                    <p:nvPicPr>
                      <p:cNvPr id="754707" name="Object 18"/>
                      <p:cNvPicPr/>
                      <p:nvPr/>
                    </p:nvPicPr>
                    <p:blipFill>
                      <a:blip r:embed="rId16"/>
                      <a:stretch>
                        <a:fillRect/>
                      </a:stretch>
                    </p:blipFill>
                    <p:spPr>
                      <a:xfrm>
                        <a:off x="6591300" y="5105400"/>
                        <a:ext cx="420688" cy="420688"/>
                      </a:xfrm>
                      <a:prstGeom prst="rect">
                        <a:avLst/>
                      </a:prstGeom>
                      <a:noFill/>
                      <a:ln w="38100">
                        <a:noFill/>
                        <a:miter/>
                      </a:ln>
                    </p:spPr>
                  </p:pic>
                </p:oleObj>
              </mc:Fallback>
            </mc:AlternateContent>
          </a:graphicData>
        </a:graphic>
      </p:graphicFrame>
      <p:sp>
        <p:nvSpPr>
          <p:cNvPr id="98323" name="Oval 19"/>
          <p:cNvSpPr/>
          <p:nvPr>
            <p:custDataLst>
              <p:tags r:id="rId5"/>
            </p:custDataLst>
          </p:nvPr>
        </p:nvSpPr>
        <p:spPr>
          <a:xfrm>
            <a:off x="3124200" y="29289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98324" name="Oval 20"/>
          <p:cNvSpPr/>
          <p:nvPr>
            <p:custDataLst>
              <p:tags r:id="rId6"/>
            </p:custDataLst>
          </p:nvPr>
        </p:nvSpPr>
        <p:spPr>
          <a:xfrm>
            <a:off x="3121025" y="3397250"/>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98325" name="Oval 21"/>
          <p:cNvSpPr/>
          <p:nvPr>
            <p:custDataLst>
              <p:tags r:id="rId7"/>
            </p:custDataLst>
          </p:nvPr>
        </p:nvSpPr>
        <p:spPr>
          <a:xfrm>
            <a:off x="2362200" y="3397250"/>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98326" name="Oval 22"/>
          <p:cNvSpPr/>
          <p:nvPr>
            <p:custDataLst>
              <p:tags r:id="rId8"/>
            </p:custDataLst>
          </p:nvPr>
        </p:nvSpPr>
        <p:spPr>
          <a:xfrm>
            <a:off x="2362200" y="29289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aphicFrame>
        <p:nvGraphicFramePr>
          <p:cNvPr id="98327" name="Object 23"/>
          <p:cNvGraphicFramePr>
            <a:graphicFrameLocks noChangeAspect="1"/>
          </p:cNvGraphicFramePr>
          <p:nvPr/>
        </p:nvGraphicFramePr>
        <p:xfrm>
          <a:off x="6591300" y="5638800"/>
          <a:ext cx="381000" cy="304800"/>
        </p:xfrm>
        <a:graphic>
          <a:graphicData uri="http://schemas.openxmlformats.org/presentationml/2006/ole">
            <mc:AlternateContent xmlns:mc="http://schemas.openxmlformats.org/markup-compatibility/2006">
              <mc:Choice xmlns:v="urn:schemas-microsoft-com:vml" Requires="v">
                <p:oleObj r:id="rId24" imgW="127000" imgH="101600" progId="Equation.3">
                  <p:embed/>
                </p:oleObj>
              </mc:Choice>
              <mc:Fallback>
                <p:oleObj r:id="rId24" imgW="127000" imgH="101600" progId="Equation.3">
                  <p:embed/>
                  <p:pic>
                    <p:nvPicPr>
                      <p:cNvPr id="98327" name="Object 23"/>
                      <p:cNvPicPr/>
                      <p:nvPr/>
                    </p:nvPicPr>
                    <p:blipFill>
                      <a:blip r:embed="rId20"/>
                      <a:stretch>
                        <a:fillRect/>
                      </a:stretch>
                    </p:blipFill>
                    <p:spPr>
                      <a:xfrm>
                        <a:off x="6591300" y="5638800"/>
                        <a:ext cx="381000" cy="304800"/>
                      </a:xfrm>
                      <a:prstGeom prst="rect">
                        <a:avLst/>
                      </a:prstGeom>
                      <a:noFill/>
                      <a:ln w="38100">
                        <a:noFill/>
                        <a:miter/>
                      </a:ln>
                    </p:spPr>
                  </p:pic>
                </p:oleObj>
              </mc:Fallback>
            </mc:AlternateContent>
          </a:graphicData>
        </a:graphic>
      </p:graphicFrame>
      <p:sp>
        <p:nvSpPr>
          <p:cNvPr id="98328" name="Text Box 24"/>
          <p:cNvSpPr txBox="1"/>
          <p:nvPr/>
        </p:nvSpPr>
        <p:spPr>
          <a:xfrm>
            <a:off x="6972300" y="5562601"/>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0</a:t>
            </a:r>
            <a:r>
              <a:rPr lang="en-US" altLang="zh-CN" dirty="0">
                <a:solidFill>
                  <a:srgbClr val="000000"/>
                </a:solidFill>
                <a:latin typeface="微软雅黑" panose="020B0503020204020204" pitchFamily="34" charset="-122"/>
                <a:ea typeface="微软雅黑" panose="020B0503020204020204" pitchFamily="34" charset="-122"/>
              </a:rPr>
              <a:t> </a:t>
            </a:r>
          </a:p>
        </p:txBody>
      </p:sp>
      <p:graphicFrame>
        <p:nvGraphicFramePr>
          <p:cNvPr id="98329" name="Object 25"/>
          <p:cNvGraphicFramePr>
            <a:graphicFrameLocks noChangeAspect="1"/>
          </p:cNvGraphicFramePr>
          <p:nvPr/>
        </p:nvGraphicFramePr>
        <p:xfrm>
          <a:off x="7543800" y="5562600"/>
          <a:ext cx="420688" cy="420688"/>
        </p:xfrm>
        <a:graphic>
          <a:graphicData uri="http://schemas.openxmlformats.org/presentationml/2006/ole">
            <mc:AlternateContent xmlns:mc="http://schemas.openxmlformats.org/markup-compatibility/2006">
              <mc:Choice xmlns:v="urn:schemas-microsoft-com:vml" Requires="v">
                <p:oleObj r:id="rId25" imgW="139700" imgH="139700" progId="Equation.3">
                  <p:embed/>
                </p:oleObj>
              </mc:Choice>
              <mc:Fallback>
                <p:oleObj r:id="rId25" imgW="139700" imgH="139700" progId="Equation.3">
                  <p:embed/>
                  <p:pic>
                    <p:nvPicPr>
                      <p:cNvPr id="98329" name="Object 25"/>
                      <p:cNvPicPr/>
                      <p:nvPr/>
                    </p:nvPicPr>
                    <p:blipFill>
                      <a:blip r:embed="rId16"/>
                      <a:stretch>
                        <a:fillRect/>
                      </a:stretch>
                    </p:blipFill>
                    <p:spPr>
                      <a:xfrm>
                        <a:off x="7543800" y="5562600"/>
                        <a:ext cx="420688" cy="420688"/>
                      </a:xfrm>
                      <a:prstGeom prst="rect">
                        <a:avLst/>
                      </a:prstGeom>
                      <a:noFill/>
                      <a:ln w="38100">
                        <a:noFill/>
                        <a:miter/>
                      </a:ln>
                    </p:spPr>
                  </p:pic>
                </p:oleObj>
              </mc:Fallback>
            </mc:AlternateContent>
          </a:graphicData>
        </a:graphic>
      </p:graphicFrame>
      <p:sp>
        <p:nvSpPr>
          <p:cNvPr id="98330" name="Text Box 26"/>
          <p:cNvSpPr txBox="1"/>
          <p:nvPr>
            <p:custDataLst>
              <p:tags r:id="rId9"/>
            </p:custDataLst>
          </p:nvPr>
        </p:nvSpPr>
        <p:spPr>
          <a:xfrm>
            <a:off x="8001000" y="5562601"/>
            <a:ext cx="4953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4</a:t>
            </a:r>
            <a:r>
              <a:rPr lang="en-US" altLang="zh-CN" dirty="0">
                <a:solidFill>
                  <a:srgbClr val="FFFFFF"/>
                </a:solidFill>
                <a:latin typeface="微软雅黑" panose="020B0503020204020204" pitchFamily="34" charset="-122"/>
                <a:ea typeface="微软雅黑" panose="020B0503020204020204" pitchFamily="34" charset="-122"/>
              </a:rPr>
              <a:t> </a:t>
            </a:r>
          </a:p>
        </p:txBody>
      </p:sp>
      <p:graphicFrame>
        <p:nvGraphicFramePr>
          <p:cNvPr id="98331" name="Object 27"/>
          <p:cNvGraphicFramePr>
            <a:graphicFrameLocks noChangeAspect="1"/>
          </p:cNvGraphicFramePr>
          <p:nvPr/>
        </p:nvGraphicFramePr>
        <p:xfrm>
          <a:off x="6529388" y="6276975"/>
          <a:ext cx="381000" cy="304800"/>
        </p:xfrm>
        <a:graphic>
          <a:graphicData uri="http://schemas.openxmlformats.org/presentationml/2006/ole">
            <mc:AlternateContent xmlns:mc="http://schemas.openxmlformats.org/markup-compatibility/2006">
              <mc:Choice xmlns:v="urn:schemas-microsoft-com:vml" Requires="v">
                <p:oleObj r:id="rId26" imgW="127000" imgH="101600" progId="Equation.3">
                  <p:embed/>
                </p:oleObj>
              </mc:Choice>
              <mc:Fallback>
                <p:oleObj r:id="rId26" imgW="127000" imgH="101600" progId="Equation.3">
                  <p:embed/>
                  <p:pic>
                    <p:nvPicPr>
                      <p:cNvPr id="98331" name="Object 27"/>
                      <p:cNvPicPr/>
                      <p:nvPr/>
                    </p:nvPicPr>
                    <p:blipFill>
                      <a:blip r:embed="rId20"/>
                      <a:stretch>
                        <a:fillRect/>
                      </a:stretch>
                    </p:blipFill>
                    <p:spPr>
                      <a:xfrm>
                        <a:off x="6529388" y="6276975"/>
                        <a:ext cx="381000" cy="304800"/>
                      </a:xfrm>
                      <a:prstGeom prst="rect">
                        <a:avLst/>
                      </a:prstGeom>
                      <a:noFill/>
                      <a:ln w="38100">
                        <a:noFill/>
                        <a:miter/>
                      </a:ln>
                    </p:spPr>
                  </p:pic>
                </p:oleObj>
              </mc:Fallback>
            </mc:AlternateContent>
          </a:graphicData>
        </a:graphic>
      </p:graphicFrame>
      <p:sp>
        <p:nvSpPr>
          <p:cNvPr id="98332" name="Text Box 28"/>
          <p:cNvSpPr txBox="1"/>
          <p:nvPr/>
        </p:nvSpPr>
        <p:spPr>
          <a:xfrm>
            <a:off x="6981825" y="6200776"/>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4</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754718" name="Text Box 29"/>
          <p:cNvSpPr txBox="1"/>
          <p:nvPr>
            <p:custDataLst>
              <p:tags r:id="rId10"/>
            </p:custDataLst>
          </p:nvPr>
        </p:nvSpPr>
        <p:spPr>
          <a:xfrm>
            <a:off x="7620000" y="6324600"/>
            <a:ext cx="3048000" cy="336550"/>
          </a:xfrm>
          <a:prstGeom prst="rect">
            <a:avLst/>
          </a:prstGeom>
          <a:solidFill>
            <a:srgbClr val="FF0000"/>
          </a:solidFill>
          <a:ln w="9525">
            <a:noFill/>
          </a:ln>
        </p:spPr>
        <p:txBody>
          <a:bodyPr>
            <a:spAutoFit/>
          </a:bodyPr>
          <a:lstStyle/>
          <a:p>
            <a:pPr eaLnBrk="1" hangingPunct="1">
              <a:spcBef>
                <a:spcPct val="50000"/>
              </a:spcBef>
            </a:pPr>
            <a:r>
              <a:rPr lang="en-US" altLang="en-US" sz="1600" b="1" dirty="0">
                <a:solidFill>
                  <a:srgbClr val="FFFFFF"/>
                </a:solidFill>
                <a:latin typeface="微软雅黑" panose="020B0503020204020204" pitchFamily="34" charset="-122"/>
                <a:ea typeface="微软雅黑" panose="020B0503020204020204" pitchFamily="34" charset="-122"/>
              </a:rPr>
              <a:t>注：</a:t>
            </a:r>
            <a:r>
              <a:rPr lang="en-US" altLang="zh-CN" sz="1600" b="1" dirty="0">
                <a:solidFill>
                  <a:srgbClr val="FFFFFF"/>
                </a:solidFill>
                <a:latin typeface="微软雅黑" panose="020B0503020204020204" pitchFamily="34" charset="-122"/>
                <a:ea typeface="微软雅黑" panose="020B0503020204020204" pitchFamily="34" charset="-122"/>
              </a:rPr>
              <a:t>W(S)</a:t>
            </a:r>
            <a:r>
              <a:rPr lang="en-US" altLang="en-US" sz="1600" b="1" dirty="0">
                <a:solidFill>
                  <a:srgbClr val="FFFFFF"/>
                </a:solidFill>
                <a:latin typeface="微软雅黑" panose="020B0503020204020204" pitchFamily="34" charset="-122"/>
                <a:ea typeface="微软雅黑" panose="020B0503020204020204" pitchFamily="34" charset="-122"/>
              </a:rPr>
              <a:t>不考虑空格</a:t>
            </a:r>
          </a:p>
        </p:txBody>
      </p:sp>
      <p:sp>
        <p:nvSpPr>
          <p:cNvPr id="702497" name="标题 1"/>
          <p:cNvSpPr>
            <a:spLocks noGrp="1" noChangeArrowheads="1"/>
          </p:cNvSpPr>
          <p:nvPr>
            <p:ph type="title" idx="4294967295"/>
          </p:nvPr>
        </p:nvSpPr>
        <p:spPr>
          <a:xfrm>
            <a:off x="1524000" y="1"/>
            <a:ext cx="9144000" cy="765175"/>
          </a:xfrm>
          <a:solidFill>
            <a:srgbClr val="386BA2"/>
          </a:solidFill>
        </p:spPr>
        <p:txBody>
          <a:bodyPr vert="horz" wrap="square" lIns="101600" tIns="38100" rIns="76200" bIns="38100" numCol="1" anchor="b" anchorCtr="0" compatLnSpc="1">
            <a:normAutofit/>
          </a:bodyPr>
          <a:lstStyle/>
          <a:p>
            <a:pPr indent="176530" algn="l" fontAlgn="base">
              <a:spcAft>
                <a:spcPct val="0"/>
              </a:spcAft>
              <a:defRPr/>
            </a:pPr>
            <a:r>
              <a:rPr lang="en-US" altLang="zh-CN" sz="3800" spc="200">
                <a:solidFill>
                  <a:srgbClr val="FFFFFF"/>
                </a:solidFill>
                <a:latin typeface="汉仪旗黑-85S" pitchFamily="18" charset="-122"/>
                <a:ea typeface="黑体" panose="02010609060101010101" charset="-122"/>
                <a:sym typeface="宋体" panose="02010600030101010101" pitchFamily="2" charset="-122"/>
              </a:rPr>
              <a:t>5.4.3  启发式搜索—A搜索算法</a:t>
            </a:r>
          </a:p>
        </p:txBody>
      </p:sp>
    </p:spTree>
    <p:custDataLst>
      <p:tags r:id="rId1"/>
    </p:custDataLst>
    <p:extLst>
      <p:ext uri="{BB962C8B-B14F-4D97-AF65-F5344CB8AC3E}">
        <p14:creationId xmlns:p14="http://schemas.microsoft.com/office/powerpoint/2010/main" val="15418887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8327"/>
                                        </p:tgtEl>
                                        <p:attrNameLst>
                                          <p:attrName>style.visibility</p:attrName>
                                        </p:attrNameLst>
                                      </p:cBhvr>
                                      <p:to>
                                        <p:strVal val="visible"/>
                                      </p:to>
                                    </p:set>
                                    <p:animEffect transition="in" filter="checkerboard(across)">
                                      <p:cBhvr>
                                        <p:cTn id="7" dur="500"/>
                                        <p:tgtEl>
                                          <p:spTgt spid="9832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8328"/>
                                        </p:tgtEl>
                                        <p:attrNameLst>
                                          <p:attrName>style.visibility</p:attrName>
                                        </p:attrNameLst>
                                      </p:cBhvr>
                                      <p:to>
                                        <p:strVal val="visible"/>
                                      </p:to>
                                    </p:set>
                                    <p:animEffect transition="in" filter="checkerboard(across)">
                                      <p:cBhvr>
                                        <p:cTn id="10" dur="500"/>
                                        <p:tgtEl>
                                          <p:spTgt spid="9832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grpId="0" nodeType="clickEffect">
                                  <p:stCondLst>
                                    <p:cond delay="0"/>
                                  </p:stCondLst>
                                  <p:childTnLst>
                                    <p:set>
                                      <p:cBhvr>
                                        <p:cTn id="14" dur="1" fill="hold">
                                          <p:stCondLst>
                                            <p:cond delay="0"/>
                                          </p:stCondLst>
                                        </p:cTn>
                                        <p:tgtEl>
                                          <p:spTgt spid="98323"/>
                                        </p:tgtEl>
                                        <p:attrNameLst>
                                          <p:attrName>style.visibility</p:attrName>
                                        </p:attrNameLst>
                                      </p:cBhvr>
                                      <p:to>
                                        <p:strVal val="visible"/>
                                      </p:to>
                                    </p:set>
                                    <p:animEffect transition="in" filter="wheel(4)">
                                      <p:cBhvr>
                                        <p:cTn id="15" dur="500"/>
                                        <p:tgtEl>
                                          <p:spTgt spid="98323"/>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4" fill="hold" grpId="0" nodeType="clickEffect">
                                  <p:stCondLst>
                                    <p:cond delay="0"/>
                                  </p:stCondLst>
                                  <p:childTnLst>
                                    <p:set>
                                      <p:cBhvr>
                                        <p:cTn id="19" dur="1" fill="hold">
                                          <p:stCondLst>
                                            <p:cond delay="0"/>
                                          </p:stCondLst>
                                        </p:cTn>
                                        <p:tgtEl>
                                          <p:spTgt spid="98325"/>
                                        </p:tgtEl>
                                        <p:attrNameLst>
                                          <p:attrName>style.visibility</p:attrName>
                                        </p:attrNameLst>
                                      </p:cBhvr>
                                      <p:to>
                                        <p:strVal val="visible"/>
                                      </p:to>
                                    </p:set>
                                    <p:animEffect transition="in" filter="wheel(4)">
                                      <p:cBhvr>
                                        <p:cTn id="20" dur="500"/>
                                        <p:tgtEl>
                                          <p:spTgt spid="98325"/>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grpId="0" nodeType="clickEffect">
                                  <p:stCondLst>
                                    <p:cond delay="0"/>
                                  </p:stCondLst>
                                  <p:childTnLst>
                                    <p:set>
                                      <p:cBhvr>
                                        <p:cTn id="24" dur="1" fill="hold">
                                          <p:stCondLst>
                                            <p:cond delay="0"/>
                                          </p:stCondLst>
                                        </p:cTn>
                                        <p:tgtEl>
                                          <p:spTgt spid="98326"/>
                                        </p:tgtEl>
                                        <p:attrNameLst>
                                          <p:attrName>style.visibility</p:attrName>
                                        </p:attrNameLst>
                                      </p:cBhvr>
                                      <p:to>
                                        <p:strVal val="visible"/>
                                      </p:to>
                                    </p:set>
                                    <p:animEffect transition="in" filter="wheel(4)">
                                      <p:cBhvr>
                                        <p:cTn id="25" dur="500"/>
                                        <p:tgtEl>
                                          <p:spTgt spid="98326"/>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4" fill="hold" grpId="0" nodeType="clickEffect">
                                  <p:stCondLst>
                                    <p:cond delay="0"/>
                                  </p:stCondLst>
                                  <p:childTnLst>
                                    <p:set>
                                      <p:cBhvr>
                                        <p:cTn id="29" dur="1" fill="hold">
                                          <p:stCondLst>
                                            <p:cond delay="0"/>
                                          </p:stCondLst>
                                        </p:cTn>
                                        <p:tgtEl>
                                          <p:spTgt spid="98324"/>
                                        </p:tgtEl>
                                        <p:attrNameLst>
                                          <p:attrName>style.visibility</p:attrName>
                                        </p:attrNameLst>
                                      </p:cBhvr>
                                      <p:to>
                                        <p:strVal val="visible"/>
                                      </p:to>
                                    </p:set>
                                    <p:animEffect transition="in" filter="wheel(4)">
                                      <p:cBhvr>
                                        <p:cTn id="30" dur="500"/>
                                        <p:tgtEl>
                                          <p:spTgt spid="98324"/>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4" fill="hold" nodeType="clickEffect">
                                  <p:stCondLst>
                                    <p:cond delay="0"/>
                                  </p:stCondLst>
                                  <p:childTnLst>
                                    <p:set>
                                      <p:cBhvr>
                                        <p:cTn id="34" dur="1" fill="hold">
                                          <p:stCondLst>
                                            <p:cond delay="0"/>
                                          </p:stCondLst>
                                        </p:cTn>
                                        <p:tgtEl>
                                          <p:spTgt spid="98329"/>
                                        </p:tgtEl>
                                        <p:attrNameLst>
                                          <p:attrName>style.visibility</p:attrName>
                                        </p:attrNameLst>
                                      </p:cBhvr>
                                      <p:to>
                                        <p:strVal val="visible"/>
                                      </p:to>
                                    </p:set>
                                    <p:animEffect transition="in" filter="wheel(4)">
                                      <p:cBhvr>
                                        <p:cTn id="35" dur="500"/>
                                        <p:tgtEl>
                                          <p:spTgt spid="98329"/>
                                        </p:tgtEl>
                                      </p:cBhvr>
                                    </p:animEffect>
                                  </p:childTnLst>
                                </p:cTn>
                              </p:par>
                              <p:par>
                                <p:cTn id="36" presetID="21" presetClass="entr" presetSubtype="4" fill="hold" grpId="0" nodeType="withEffect">
                                  <p:stCondLst>
                                    <p:cond delay="0"/>
                                  </p:stCondLst>
                                  <p:childTnLst>
                                    <p:set>
                                      <p:cBhvr>
                                        <p:cTn id="37" dur="1" fill="hold">
                                          <p:stCondLst>
                                            <p:cond delay="0"/>
                                          </p:stCondLst>
                                        </p:cTn>
                                        <p:tgtEl>
                                          <p:spTgt spid="98330"/>
                                        </p:tgtEl>
                                        <p:attrNameLst>
                                          <p:attrName>style.visibility</p:attrName>
                                        </p:attrNameLst>
                                      </p:cBhvr>
                                      <p:to>
                                        <p:strVal val="visible"/>
                                      </p:to>
                                    </p:set>
                                    <p:animEffect transition="in" filter="wheel(4)">
                                      <p:cBhvr>
                                        <p:cTn id="38" dur="500"/>
                                        <p:tgtEl>
                                          <p:spTgt spid="98330"/>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98331"/>
                                        </p:tgtEl>
                                        <p:attrNameLst>
                                          <p:attrName>style.visibility</p:attrName>
                                        </p:attrNameLst>
                                      </p:cBhvr>
                                      <p:to>
                                        <p:strVal val="visible"/>
                                      </p:to>
                                    </p:set>
                                    <p:animEffect transition="in" filter="checkerboard(across)">
                                      <p:cBhvr>
                                        <p:cTn id="43" dur="500"/>
                                        <p:tgtEl>
                                          <p:spTgt spid="98331"/>
                                        </p:tgtEl>
                                      </p:cBhvr>
                                    </p:animEffect>
                                  </p:childTnLst>
                                </p:cTn>
                              </p:par>
                              <p:par>
                                <p:cTn id="44" presetID="21" presetClass="entr" presetSubtype="4" fill="hold" grpId="0" nodeType="withEffect">
                                  <p:stCondLst>
                                    <p:cond delay="0"/>
                                  </p:stCondLst>
                                  <p:childTnLst>
                                    <p:set>
                                      <p:cBhvr>
                                        <p:cTn id="45" dur="1" fill="hold">
                                          <p:stCondLst>
                                            <p:cond delay="0"/>
                                          </p:stCondLst>
                                        </p:cTn>
                                        <p:tgtEl>
                                          <p:spTgt spid="98332"/>
                                        </p:tgtEl>
                                        <p:attrNameLst>
                                          <p:attrName>style.visibility</p:attrName>
                                        </p:attrNameLst>
                                      </p:cBhvr>
                                      <p:to>
                                        <p:strVal val="visible"/>
                                      </p:to>
                                    </p:set>
                                    <p:animEffect transition="in" filter="wheel(4)">
                                      <p:cBhvr>
                                        <p:cTn id="46" dur="500"/>
                                        <p:tgtEl>
                                          <p:spTgt spid="98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23" grpId="0" bldLvl="0" animBg="1"/>
      <p:bldP spid="98324" grpId="0" bldLvl="0" animBg="1"/>
      <p:bldP spid="98325" grpId="0" bldLvl="0" animBg="1"/>
      <p:bldP spid="98326" grpId="0" bldLvl="0" animBg="1"/>
      <p:bldP spid="98328" grpId="0" bldLvl="0" animBg="1"/>
      <p:bldP spid="98330" grpId="0" bldLvl="0" animBg="1"/>
      <p:bldP spid="98332" grpId="0" bldLvl="0" animBg="1"/>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5714"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55715"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E4B2D960-F965-462B-B461-05749762020B}" type="slidenum">
              <a:rPr lang="zh-CN" altLang="en-US" smtClean="0"/>
              <a:pPr>
                <a:defRPr/>
              </a:pPr>
              <a:t>506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55716" name="Object 2"/>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7" imgW="965200" imgH="711200" progId="Equation.3">
                  <p:embed/>
                </p:oleObj>
              </mc:Choice>
              <mc:Fallback>
                <p:oleObj r:id="rId7" imgW="965200" imgH="711200" progId="Equation.3">
                  <p:embed/>
                  <p:pic>
                    <p:nvPicPr>
                      <p:cNvPr id="755716" name="Object 2"/>
                      <p:cNvPicPr/>
                      <p:nvPr/>
                    </p:nvPicPr>
                    <p:blipFill>
                      <a:blip r:embed="rId8"/>
                      <a:stretch>
                        <a:fillRect/>
                      </a:stretch>
                    </p:blipFill>
                    <p:spPr>
                      <a:xfrm>
                        <a:off x="4090988" y="0"/>
                        <a:ext cx="1344612" cy="990600"/>
                      </a:xfrm>
                      <a:prstGeom prst="rect">
                        <a:avLst/>
                      </a:prstGeom>
                      <a:noFill/>
                      <a:ln w="38100">
                        <a:noFill/>
                        <a:miter/>
                      </a:ln>
                    </p:spPr>
                  </p:pic>
                </p:oleObj>
              </mc:Fallback>
            </mc:AlternateContent>
          </a:graphicData>
        </a:graphic>
      </p:graphicFrame>
      <p:sp>
        <p:nvSpPr>
          <p:cNvPr id="755717" name="Text Box 3"/>
          <p:cNvSpPr txBox="1"/>
          <p:nvPr>
            <p:custDataLst>
              <p:tags r:id="rId3"/>
            </p:custDataLst>
          </p:nvPr>
        </p:nvSpPr>
        <p:spPr>
          <a:xfrm>
            <a:off x="7620000" y="228601"/>
            <a:ext cx="1219200" cy="460375"/>
          </a:xfrm>
          <a:prstGeom prst="rect">
            <a:avLst/>
          </a:prstGeom>
          <a:solidFill>
            <a:srgbClr val="FFFF99"/>
          </a:solidFill>
          <a:ln w="9525">
            <a:noFill/>
          </a:ln>
        </p:spPr>
        <p:txBody>
          <a:bodyPr>
            <a:spAutoFit/>
          </a:bodyPr>
          <a:lstStyle/>
          <a:p>
            <a:pPr eaLnBrk="1" hangingPunct="1">
              <a:spcBef>
                <a:spcPct val="50000"/>
              </a:spcBef>
            </a:pPr>
            <a:r>
              <a:rPr lang="en-US" altLang="en-US" sz="2400" b="1" dirty="0">
                <a:solidFill>
                  <a:srgbClr val="000000"/>
                </a:solidFill>
                <a:latin typeface="微软雅黑" panose="020B0503020204020204" pitchFamily="34" charset="-122"/>
                <a:ea typeface="微软雅黑" panose="020B0503020204020204" pitchFamily="34" charset="-122"/>
              </a:rPr>
              <a:t>初始化</a:t>
            </a:r>
          </a:p>
        </p:txBody>
      </p:sp>
      <p:sp>
        <p:nvSpPr>
          <p:cNvPr id="264196" name="Text Box 4"/>
          <p:cNvSpPr txBox="1"/>
          <p:nvPr/>
        </p:nvSpPr>
        <p:spPr>
          <a:xfrm>
            <a:off x="7620000" y="838201"/>
            <a:ext cx="2362200" cy="460375"/>
          </a:xfrm>
          <a:prstGeom prst="rect">
            <a:avLst/>
          </a:prstGeom>
          <a:solidFill>
            <a:srgbClr val="FFFF99"/>
          </a:solidFill>
          <a:ln w="9525">
            <a:noFill/>
          </a:ln>
        </p:spPr>
        <p:txBody>
          <a:bodyPr>
            <a:spAutoFit/>
          </a:bodyPr>
          <a:lstStyle/>
          <a:p>
            <a:pPr>
              <a:spcBef>
                <a:spcPct val="50000"/>
              </a:spcBef>
              <a:defRPr/>
            </a:pP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rPr>
              <a:t>OPEN:={s4}</a:t>
            </a:r>
            <a:r>
              <a:rPr lang="en-US" altLang="zh-CN" noProof="1">
                <a:solidFill>
                  <a:schemeClr val="dk1">
                    <a:lumMod val="85000"/>
                    <a:lumOff val="15000"/>
                  </a:schemeClr>
                </a:solidFill>
                <a:latin typeface="微软雅黑" panose="020B0503020204020204" pitchFamily="34" charset="-122"/>
                <a:ea typeface="微软雅黑" panose="020B0503020204020204" pitchFamily="34" charset="-122"/>
              </a:rPr>
              <a:t> </a:t>
            </a:r>
          </a:p>
        </p:txBody>
      </p:sp>
      <p:sp>
        <p:nvSpPr>
          <p:cNvPr id="755719" name="Text Box 5"/>
          <p:cNvSpPr txBox="1"/>
          <p:nvPr/>
        </p:nvSpPr>
        <p:spPr>
          <a:xfrm>
            <a:off x="7620000" y="1600201"/>
            <a:ext cx="2362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221407925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6738" name="组合 7"/>
          <p:cNvGrpSpPr/>
          <p:nvPr/>
        </p:nvGrpSpPr>
        <p:grpSpPr>
          <a:xfrm>
            <a:off x="4525964" y="6045200"/>
            <a:ext cx="6142037" cy="812800"/>
            <a:chOff x="4001597" y="5613400"/>
            <a:chExt cx="8190403" cy="1244600"/>
          </a:xfrm>
        </p:grpSpPr>
        <p:sp>
          <p:nvSpPr>
            <p:cNvPr id="9" name="任意多边形: 形状 8"/>
            <p:cNvSpPr/>
            <p:nvPr>
              <p:custDataLst>
                <p:tags r:id="rId9"/>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0"/>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56739"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E4B2D960-F965-462B-B461-05749762020B}" type="slidenum">
              <a:rPr lang="zh-CN" altLang="en-US" smtClean="0"/>
              <a:pPr>
                <a:defRPr/>
              </a:pPr>
              <a:t>507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56740" name="Object 2"/>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12" imgW="965200" imgH="711200" progId="Equation.3">
                  <p:embed/>
                </p:oleObj>
              </mc:Choice>
              <mc:Fallback>
                <p:oleObj r:id="rId12" imgW="965200" imgH="711200" progId="Equation.3">
                  <p:embed/>
                  <p:pic>
                    <p:nvPicPr>
                      <p:cNvPr id="756740" name="Object 2"/>
                      <p:cNvPicPr/>
                      <p:nvPr/>
                    </p:nvPicPr>
                    <p:blipFill>
                      <a:blip r:embed="rId13"/>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100355" name="AutoShape 3"/>
          <p:cNvCxnSpPr/>
          <p:nvPr>
            <p:custDataLst>
              <p:tags r:id="rId3"/>
            </p:custDataLst>
          </p:nvPr>
        </p:nvCxnSpPr>
        <p:spPr>
          <a:xfrm flipH="1">
            <a:off x="2967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100356" name="AutoShape 4"/>
          <p:cNvCxnSpPr/>
          <p:nvPr>
            <p:custDataLst>
              <p:tags r:id="rId4"/>
            </p:custDataLst>
          </p:nvPr>
        </p:nvCxnSpPr>
        <p:spPr>
          <a:xfrm flipH="1">
            <a:off x="4719638" y="1046164"/>
            <a:ext cx="4762" cy="282575"/>
          </a:xfrm>
          <a:prstGeom prst="straightConnector1">
            <a:avLst/>
          </a:prstGeom>
          <a:ln w="50800" cap="flat" cmpd="sng">
            <a:solidFill>
              <a:schemeClr val="tx1"/>
            </a:solidFill>
            <a:prstDash val="solid"/>
            <a:headEnd type="stealth" w="med" len="med"/>
            <a:tailEnd type="none" w="med" len="med"/>
          </a:ln>
        </p:spPr>
      </p:cxnSp>
      <p:cxnSp>
        <p:nvCxnSpPr>
          <p:cNvPr id="100357" name="AutoShape 5"/>
          <p:cNvCxnSpPr/>
          <p:nvPr>
            <p:custDataLst>
              <p:tags r:id="rId5"/>
            </p:custDataLst>
          </p:nvPr>
        </p:nvCxnSpPr>
        <p:spPr>
          <a:xfrm>
            <a:off x="4764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100358" name="Object 6"/>
          <p:cNvGraphicFramePr>
            <a:graphicFrameLocks noChangeAspect="1"/>
          </p:cNvGraphicFramePr>
          <p:nvPr>
            <p:custDataLst>
              <p:tags r:id="rId6"/>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14" imgW="977900" imgH="711200" progId="Equation.3">
                  <p:embed/>
                </p:oleObj>
              </mc:Choice>
              <mc:Fallback>
                <p:oleObj r:id="rId14" imgW="977900" imgH="711200" progId="Equation.3">
                  <p:embed/>
                  <p:pic>
                    <p:nvPicPr>
                      <p:cNvPr id="100358" name="Object 6"/>
                      <p:cNvPicPr/>
                      <p:nvPr/>
                    </p:nvPicPr>
                    <p:blipFill>
                      <a:blip r:embed="rId15"/>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100359" name="Object 7"/>
          <p:cNvGraphicFramePr>
            <a:graphicFrameLocks noChangeAspect="1"/>
          </p:cNvGraphicFramePr>
          <p:nvPr>
            <p:custDataLst>
              <p:tags r:id="rId7"/>
            </p:custDataLst>
          </p:nvPr>
        </p:nvGraphicFramePr>
        <p:xfrm>
          <a:off x="4038600" y="1328738"/>
          <a:ext cx="1360488" cy="989012"/>
        </p:xfrm>
        <a:graphic>
          <a:graphicData uri="http://schemas.openxmlformats.org/presentationml/2006/ole">
            <mc:AlternateContent xmlns:mc="http://schemas.openxmlformats.org/markup-compatibility/2006">
              <mc:Choice xmlns:v="urn:schemas-microsoft-com:vml" Requires="v">
                <p:oleObj r:id="rId16" imgW="977900" imgH="711200" progId="Equation.3">
                  <p:embed/>
                </p:oleObj>
              </mc:Choice>
              <mc:Fallback>
                <p:oleObj r:id="rId16" imgW="977900" imgH="711200" progId="Equation.3">
                  <p:embed/>
                  <p:pic>
                    <p:nvPicPr>
                      <p:cNvPr id="100359" name="Object 7"/>
                      <p:cNvPicPr/>
                      <p:nvPr/>
                    </p:nvPicPr>
                    <p:blipFill>
                      <a:blip r:embed="rId17"/>
                      <a:stretch>
                        <a:fillRect/>
                      </a:stretch>
                    </p:blipFill>
                    <p:spPr>
                      <a:xfrm>
                        <a:off x="4038600" y="1328738"/>
                        <a:ext cx="1360488" cy="989012"/>
                      </a:xfrm>
                      <a:prstGeom prst="rect">
                        <a:avLst/>
                      </a:prstGeom>
                      <a:solidFill>
                        <a:srgbClr val="F2F2F2"/>
                      </a:solidFill>
                      <a:ln w="38100">
                        <a:noFill/>
                        <a:miter/>
                      </a:ln>
                    </p:spPr>
                  </p:pic>
                </p:oleObj>
              </mc:Fallback>
            </mc:AlternateContent>
          </a:graphicData>
        </a:graphic>
      </p:graphicFrame>
      <p:graphicFrame>
        <p:nvGraphicFramePr>
          <p:cNvPr id="100360" name="Object 8"/>
          <p:cNvGraphicFramePr>
            <a:graphicFrameLocks noChangeAspect="1"/>
          </p:cNvGraphicFramePr>
          <p:nvPr>
            <p:custDataLst>
              <p:tags r:id="rId8"/>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18" imgW="965200" imgH="711200" progId="Equation.3">
                  <p:embed/>
                </p:oleObj>
              </mc:Choice>
              <mc:Fallback>
                <p:oleObj r:id="rId18" imgW="965200" imgH="711200" progId="Equation.3">
                  <p:embed/>
                  <p:pic>
                    <p:nvPicPr>
                      <p:cNvPr id="100360" name="Object 8"/>
                      <p:cNvPicPr/>
                      <p:nvPr/>
                    </p:nvPicPr>
                    <p:blipFill>
                      <a:blip r:embed="rId19"/>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sp>
        <p:nvSpPr>
          <p:cNvPr id="265225" name="Text Box 12"/>
          <p:cNvSpPr txBox="1"/>
          <p:nvPr/>
        </p:nvSpPr>
        <p:spPr>
          <a:xfrm>
            <a:off x="7620000" y="228601"/>
            <a:ext cx="12192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00365" name="Text Box 13"/>
          <p:cNvSpPr txBox="1"/>
          <p:nvPr/>
        </p:nvSpPr>
        <p:spPr>
          <a:xfrm>
            <a:off x="7620000" y="2667001"/>
            <a:ext cx="2362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0366" name="Text Box 14"/>
          <p:cNvSpPr txBox="1"/>
          <p:nvPr/>
        </p:nvSpPr>
        <p:spPr>
          <a:xfrm>
            <a:off x="7620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0367" name="Text Box 15"/>
          <p:cNvSpPr txBox="1"/>
          <p:nvPr/>
        </p:nvSpPr>
        <p:spPr>
          <a:xfrm>
            <a:off x="7620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b4</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0368" name="Text Box 16"/>
          <p:cNvSpPr txBox="1"/>
          <p:nvPr/>
        </p:nvSpPr>
        <p:spPr>
          <a:xfrm>
            <a:off x="7620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OPEN:={b4</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3023367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365"/>
                                        </p:tgtEl>
                                        <p:attrNameLst>
                                          <p:attrName>style.visibility</p:attrName>
                                        </p:attrNameLst>
                                      </p:cBhvr>
                                      <p:to>
                                        <p:strVal val="visible"/>
                                      </p:to>
                                    </p:set>
                                    <p:animEffect transition="in" filter="blinds(horizontal)">
                                      <p:cBhvr>
                                        <p:cTn id="7" dur="500"/>
                                        <p:tgtEl>
                                          <p:spTgt spid="1003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0358"/>
                                        </p:tgtEl>
                                        <p:attrNameLst>
                                          <p:attrName>style.visibility</p:attrName>
                                        </p:attrNameLst>
                                      </p:cBhvr>
                                      <p:to>
                                        <p:strVal val="visible"/>
                                      </p:to>
                                    </p:set>
                                    <p:animEffect transition="in" filter="blinds(horizontal)">
                                      <p:cBhvr>
                                        <p:cTn id="12" dur="500"/>
                                        <p:tgtEl>
                                          <p:spTgt spid="100358"/>
                                        </p:tgtEl>
                                      </p:cBhvr>
                                    </p:animEffect>
                                  </p:childTnLst>
                                </p:cTn>
                              </p:par>
                              <p:par>
                                <p:cTn id="13" presetID="3" presetClass="entr" presetSubtype="10" fill="hold" nodeType="withEffect">
                                  <p:stCondLst>
                                    <p:cond delay="0"/>
                                  </p:stCondLst>
                                  <p:childTnLst>
                                    <p:set>
                                      <p:cBhvr>
                                        <p:cTn id="14" dur="1" fill="hold">
                                          <p:stCondLst>
                                            <p:cond delay="0"/>
                                          </p:stCondLst>
                                        </p:cTn>
                                        <p:tgtEl>
                                          <p:spTgt spid="100359"/>
                                        </p:tgtEl>
                                        <p:attrNameLst>
                                          <p:attrName>style.visibility</p:attrName>
                                        </p:attrNameLst>
                                      </p:cBhvr>
                                      <p:to>
                                        <p:strVal val="visible"/>
                                      </p:to>
                                    </p:set>
                                    <p:animEffect transition="in" filter="blinds(horizontal)">
                                      <p:cBhvr>
                                        <p:cTn id="15" dur="500"/>
                                        <p:tgtEl>
                                          <p:spTgt spid="100359"/>
                                        </p:tgtEl>
                                      </p:cBhvr>
                                    </p:animEffect>
                                  </p:childTnLst>
                                </p:cTn>
                              </p:par>
                              <p:par>
                                <p:cTn id="16" presetID="3" presetClass="entr" presetSubtype="10" fill="hold" nodeType="withEffect">
                                  <p:stCondLst>
                                    <p:cond delay="0"/>
                                  </p:stCondLst>
                                  <p:childTnLst>
                                    <p:set>
                                      <p:cBhvr>
                                        <p:cTn id="17" dur="1" fill="hold">
                                          <p:stCondLst>
                                            <p:cond delay="0"/>
                                          </p:stCondLst>
                                        </p:cTn>
                                        <p:tgtEl>
                                          <p:spTgt spid="100360"/>
                                        </p:tgtEl>
                                        <p:attrNameLst>
                                          <p:attrName>style.visibility</p:attrName>
                                        </p:attrNameLst>
                                      </p:cBhvr>
                                      <p:to>
                                        <p:strVal val="visible"/>
                                      </p:to>
                                    </p:set>
                                    <p:animEffect transition="in" filter="blinds(horizontal)">
                                      <p:cBhvr>
                                        <p:cTn id="18" dur="500"/>
                                        <p:tgtEl>
                                          <p:spTgt spid="10036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0366"/>
                                        </p:tgtEl>
                                        <p:attrNameLst>
                                          <p:attrName>style.visibility</p:attrName>
                                        </p:attrNameLst>
                                      </p:cBhvr>
                                      <p:to>
                                        <p:strVal val="visible"/>
                                      </p:to>
                                    </p:set>
                                    <p:animEffect transition="in" filter="blinds(horizontal)">
                                      <p:cBhvr>
                                        <p:cTn id="23" dur="500"/>
                                        <p:tgtEl>
                                          <p:spTgt spid="10036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0367"/>
                                        </p:tgtEl>
                                        <p:attrNameLst>
                                          <p:attrName>style.visibility</p:attrName>
                                        </p:attrNameLst>
                                      </p:cBhvr>
                                      <p:to>
                                        <p:strVal val="visible"/>
                                      </p:to>
                                    </p:set>
                                    <p:animEffect transition="in" filter="blinds(horizontal)">
                                      <p:cBhvr>
                                        <p:cTn id="28" dur="500"/>
                                        <p:tgtEl>
                                          <p:spTgt spid="10036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0355"/>
                                        </p:tgtEl>
                                        <p:attrNameLst>
                                          <p:attrName>style.visibility</p:attrName>
                                        </p:attrNameLst>
                                      </p:cBhvr>
                                      <p:to>
                                        <p:strVal val="visible"/>
                                      </p:to>
                                    </p:set>
                                    <p:animEffect transition="in" filter="blinds(horizontal)">
                                      <p:cBhvr>
                                        <p:cTn id="33" dur="500"/>
                                        <p:tgtEl>
                                          <p:spTgt spid="100355"/>
                                        </p:tgtEl>
                                      </p:cBhvr>
                                    </p:animEffect>
                                  </p:childTnLst>
                                </p:cTn>
                              </p:par>
                              <p:par>
                                <p:cTn id="34" presetID="3" presetClass="entr" presetSubtype="10" fill="hold" nodeType="withEffect">
                                  <p:stCondLst>
                                    <p:cond delay="0"/>
                                  </p:stCondLst>
                                  <p:childTnLst>
                                    <p:set>
                                      <p:cBhvr>
                                        <p:cTn id="35" dur="1" fill="hold">
                                          <p:stCondLst>
                                            <p:cond delay="0"/>
                                          </p:stCondLst>
                                        </p:cTn>
                                        <p:tgtEl>
                                          <p:spTgt spid="100356"/>
                                        </p:tgtEl>
                                        <p:attrNameLst>
                                          <p:attrName>style.visibility</p:attrName>
                                        </p:attrNameLst>
                                      </p:cBhvr>
                                      <p:to>
                                        <p:strVal val="visible"/>
                                      </p:to>
                                    </p:set>
                                    <p:animEffect transition="in" filter="blinds(horizontal)">
                                      <p:cBhvr>
                                        <p:cTn id="36" dur="500"/>
                                        <p:tgtEl>
                                          <p:spTgt spid="100356"/>
                                        </p:tgtEl>
                                      </p:cBhvr>
                                    </p:animEffect>
                                  </p:childTnLst>
                                </p:cTn>
                              </p:par>
                              <p:par>
                                <p:cTn id="37" presetID="3" presetClass="entr" presetSubtype="10" fill="hold" nodeType="withEffect">
                                  <p:stCondLst>
                                    <p:cond delay="0"/>
                                  </p:stCondLst>
                                  <p:childTnLst>
                                    <p:set>
                                      <p:cBhvr>
                                        <p:cTn id="38" dur="1" fill="hold">
                                          <p:stCondLst>
                                            <p:cond delay="0"/>
                                          </p:stCondLst>
                                        </p:cTn>
                                        <p:tgtEl>
                                          <p:spTgt spid="100357"/>
                                        </p:tgtEl>
                                        <p:attrNameLst>
                                          <p:attrName>style.visibility</p:attrName>
                                        </p:attrNameLst>
                                      </p:cBhvr>
                                      <p:to>
                                        <p:strVal val="visible"/>
                                      </p:to>
                                    </p:set>
                                    <p:animEffect transition="in" filter="blinds(horizontal)">
                                      <p:cBhvr>
                                        <p:cTn id="39" dur="500"/>
                                        <p:tgtEl>
                                          <p:spTgt spid="10035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00368"/>
                                        </p:tgtEl>
                                        <p:attrNameLst>
                                          <p:attrName>style.visibility</p:attrName>
                                        </p:attrNameLst>
                                      </p:cBhvr>
                                      <p:to>
                                        <p:strVal val="visible"/>
                                      </p:to>
                                    </p:set>
                                    <p:animEffect transition="in" filter="blinds(horizontal)">
                                      <p:cBhvr>
                                        <p:cTn id="44" dur="500"/>
                                        <p:tgtEl>
                                          <p:spTgt spid="100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5" grpId="0" bldLvl="0" animBg="1"/>
      <p:bldP spid="100366" grpId="0" bldLvl="0" animBg="1"/>
      <p:bldP spid="100367" grpId="0" bldLvl="0" animBg="1"/>
      <p:bldP spid="100368" grpId="0" bldLvl="0" animBg="1"/>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62" name="组合 7"/>
          <p:cNvGrpSpPr/>
          <p:nvPr/>
        </p:nvGrpSpPr>
        <p:grpSpPr>
          <a:xfrm>
            <a:off x="4525964" y="6045200"/>
            <a:ext cx="6142037" cy="812800"/>
            <a:chOff x="4001597" y="5613400"/>
            <a:chExt cx="8190403" cy="1244600"/>
          </a:xfrm>
        </p:grpSpPr>
        <p:sp>
          <p:nvSpPr>
            <p:cNvPr id="9" name="任意多边形: 形状 8"/>
            <p:cNvSpPr/>
            <p:nvPr>
              <p:custDataLst>
                <p:tags r:id="rId1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57763"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E4B2D960-F965-462B-B461-05749762020B}" type="slidenum">
              <a:rPr lang="zh-CN" altLang="en-US" smtClean="0"/>
              <a:pPr>
                <a:defRPr/>
              </a:pPr>
              <a:t>508</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57764" name="Object 2"/>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15" imgW="965200" imgH="711200" progId="Equation.3">
                  <p:embed/>
                </p:oleObj>
              </mc:Choice>
              <mc:Fallback>
                <p:oleObj r:id="rId15" imgW="965200" imgH="711200" progId="Equation.3">
                  <p:embed/>
                  <p:pic>
                    <p:nvPicPr>
                      <p:cNvPr id="757764" name="Object 2"/>
                      <p:cNvPicPr/>
                      <p:nvPr/>
                    </p:nvPicPr>
                    <p:blipFill>
                      <a:blip r:embed="rId16"/>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57765" name="AutoShape 3"/>
          <p:cNvCxnSpPr/>
          <p:nvPr>
            <p:custDataLst>
              <p:tags r:id="rId3"/>
            </p:custDataLst>
          </p:nvPr>
        </p:nvCxnSpPr>
        <p:spPr>
          <a:xfrm flipH="1">
            <a:off x="2967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57766" name="AutoShape 4"/>
          <p:cNvCxnSpPr/>
          <p:nvPr>
            <p:custDataLst>
              <p:tags r:id="rId4"/>
            </p:custDataLst>
          </p:nvPr>
        </p:nvCxnSpPr>
        <p:spPr>
          <a:xfrm flipH="1">
            <a:off x="4719638" y="1033464"/>
            <a:ext cx="4762" cy="282575"/>
          </a:xfrm>
          <a:prstGeom prst="straightConnector1">
            <a:avLst/>
          </a:prstGeom>
          <a:ln w="50800" cap="flat" cmpd="sng">
            <a:solidFill>
              <a:schemeClr val="tx1"/>
            </a:solidFill>
            <a:prstDash val="solid"/>
            <a:headEnd type="stealth" w="med" len="med"/>
            <a:tailEnd type="none" w="med" len="med"/>
          </a:ln>
        </p:spPr>
      </p:cxnSp>
      <p:cxnSp>
        <p:nvCxnSpPr>
          <p:cNvPr id="757767" name="AutoShape 5"/>
          <p:cNvCxnSpPr/>
          <p:nvPr>
            <p:custDataLst>
              <p:tags r:id="rId5"/>
            </p:custDataLst>
          </p:nvPr>
        </p:nvCxnSpPr>
        <p:spPr>
          <a:xfrm>
            <a:off x="4764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57768" name="Object 6"/>
          <p:cNvGraphicFramePr>
            <a:graphicFrameLocks noChangeAspect="1"/>
          </p:cNvGraphicFramePr>
          <p:nvPr>
            <p:custDataLst>
              <p:tags r:id="rId6"/>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17" imgW="977900" imgH="711200" progId="Equation.3">
                  <p:embed/>
                </p:oleObj>
              </mc:Choice>
              <mc:Fallback>
                <p:oleObj r:id="rId17" imgW="977900" imgH="711200" progId="Equation.3">
                  <p:embed/>
                  <p:pic>
                    <p:nvPicPr>
                      <p:cNvPr id="757768" name="Object 6"/>
                      <p:cNvPicPr/>
                      <p:nvPr/>
                    </p:nvPicPr>
                    <p:blipFill>
                      <a:blip r:embed="rId18"/>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757769" name="Object 7"/>
          <p:cNvGraphicFramePr>
            <a:graphicFrameLocks noChangeAspect="1"/>
          </p:cNvGraphicFramePr>
          <p:nvPr>
            <p:custDataLst>
              <p:tags r:id="rId7"/>
            </p:custDataLst>
          </p:nvPr>
        </p:nvGraphicFramePr>
        <p:xfrm>
          <a:off x="4038600" y="1328738"/>
          <a:ext cx="1360488" cy="989012"/>
        </p:xfrm>
        <a:graphic>
          <a:graphicData uri="http://schemas.openxmlformats.org/presentationml/2006/ole">
            <mc:AlternateContent xmlns:mc="http://schemas.openxmlformats.org/markup-compatibility/2006">
              <mc:Choice xmlns:v="urn:schemas-microsoft-com:vml" Requires="v">
                <p:oleObj r:id="rId19" imgW="977900" imgH="711200" progId="Equation.3">
                  <p:embed/>
                </p:oleObj>
              </mc:Choice>
              <mc:Fallback>
                <p:oleObj r:id="rId19" imgW="977900" imgH="711200" progId="Equation.3">
                  <p:embed/>
                  <p:pic>
                    <p:nvPicPr>
                      <p:cNvPr id="757769" name="Object 7"/>
                      <p:cNvPicPr/>
                      <p:nvPr/>
                    </p:nvPicPr>
                    <p:blipFill>
                      <a:blip r:embed="rId20"/>
                      <a:stretch>
                        <a:fillRect/>
                      </a:stretch>
                    </p:blipFill>
                    <p:spPr>
                      <a:xfrm>
                        <a:off x="4038600"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7770" name="Object 8"/>
          <p:cNvGraphicFramePr>
            <a:graphicFrameLocks noChangeAspect="1"/>
          </p:cNvGraphicFramePr>
          <p:nvPr>
            <p:custDataLst>
              <p:tags r:id="rId8"/>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21" imgW="965200" imgH="711200" progId="Equation.3">
                  <p:embed/>
                </p:oleObj>
              </mc:Choice>
              <mc:Fallback>
                <p:oleObj r:id="rId21" imgW="965200" imgH="711200" progId="Equation.3">
                  <p:embed/>
                  <p:pic>
                    <p:nvPicPr>
                      <p:cNvPr id="757770" name="Object 8"/>
                      <p:cNvPicPr/>
                      <p:nvPr/>
                    </p:nvPicPr>
                    <p:blipFill>
                      <a:blip r:embed="rId22"/>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graphicFrame>
        <p:nvGraphicFramePr>
          <p:cNvPr id="101388" name="Object 12"/>
          <p:cNvGraphicFramePr>
            <a:graphicFrameLocks noChangeAspect="1"/>
          </p:cNvGraphicFramePr>
          <p:nvPr/>
        </p:nvGraphicFramePr>
        <p:xfrm>
          <a:off x="4048125" y="2709863"/>
          <a:ext cx="1341438" cy="989012"/>
        </p:xfrm>
        <a:graphic>
          <a:graphicData uri="http://schemas.openxmlformats.org/presentationml/2006/ole">
            <mc:AlternateContent xmlns:mc="http://schemas.openxmlformats.org/markup-compatibility/2006">
              <mc:Choice xmlns:v="urn:schemas-microsoft-com:vml" Requires="v">
                <p:oleObj r:id="rId23" imgW="965200" imgH="711200" progId="Equation.3">
                  <p:embed/>
                </p:oleObj>
              </mc:Choice>
              <mc:Fallback>
                <p:oleObj r:id="rId23" imgW="965200" imgH="711200" progId="Equation.3">
                  <p:embed/>
                  <p:pic>
                    <p:nvPicPr>
                      <p:cNvPr id="101388" name="Object 12"/>
                      <p:cNvPicPr/>
                      <p:nvPr/>
                    </p:nvPicPr>
                    <p:blipFill>
                      <a:blip r:embed="rId24"/>
                      <a:stretch>
                        <a:fillRect/>
                      </a:stretch>
                    </p:blipFill>
                    <p:spPr>
                      <a:xfrm>
                        <a:off x="4048125" y="2709863"/>
                        <a:ext cx="1341438" cy="989012"/>
                      </a:xfrm>
                      <a:prstGeom prst="rect">
                        <a:avLst/>
                      </a:prstGeom>
                      <a:noFill/>
                      <a:ln w="38100">
                        <a:noFill/>
                        <a:miter/>
                      </a:ln>
                    </p:spPr>
                  </p:pic>
                </p:oleObj>
              </mc:Fallback>
            </mc:AlternateContent>
          </a:graphicData>
        </a:graphic>
      </p:graphicFrame>
      <p:graphicFrame>
        <p:nvGraphicFramePr>
          <p:cNvPr id="101389" name="Object 13"/>
          <p:cNvGraphicFramePr>
            <a:graphicFrameLocks noChangeAspect="1"/>
          </p:cNvGraphicFramePr>
          <p:nvPr/>
        </p:nvGraphicFramePr>
        <p:xfrm>
          <a:off x="2286000" y="2709863"/>
          <a:ext cx="1360488" cy="989012"/>
        </p:xfrm>
        <a:graphic>
          <a:graphicData uri="http://schemas.openxmlformats.org/presentationml/2006/ole">
            <mc:AlternateContent xmlns:mc="http://schemas.openxmlformats.org/markup-compatibility/2006">
              <mc:Choice xmlns:v="urn:schemas-microsoft-com:vml" Requires="v">
                <p:oleObj r:id="rId25" imgW="977900" imgH="711200" progId="Equation.3">
                  <p:embed/>
                </p:oleObj>
              </mc:Choice>
              <mc:Fallback>
                <p:oleObj r:id="rId25" imgW="977900" imgH="711200" progId="Equation.3">
                  <p:embed/>
                  <p:pic>
                    <p:nvPicPr>
                      <p:cNvPr id="101389" name="Object 13"/>
                      <p:cNvPicPr/>
                      <p:nvPr/>
                    </p:nvPicPr>
                    <p:blipFill>
                      <a:blip r:embed="rId26"/>
                      <a:stretch>
                        <a:fillRect/>
                      </a:stretch>
                    </p:blipFill>
                    <p:spPr>
                      <a:xfrm>
                        <a:off x="2286000" y="2709863"/>
                        <a:ext cx="1360488" cy="989012"/>
                      </a:xfrm>
                      <a:prstGeom prst="rect">
                        <a:avLst/>
                      </a:prstGeom>
                      <a:noFill/>
                      <a:ln w="38100">
                        <a:noFill/>
                        <a:miter/>
                      </a:ln>
                    </p:spPr>
                  </p:pic>
                </p:oleObj>
              </mc:Fallback>
            </mc:AlternateContent>
          </a:graphicData>
        </a:graphic>
      </p:graphicFrame>
      <p:graphicFrame>
        <p:nvGraphicFramePr>
          <p:cNvPr id="101390" name="Object 14"/>
          <p:cNvGraphicFramePr>
            <a:graphicFrameLocks noChangeAspect="1"/>
          </p:cNvGraphicFramePr>
          <p:nvPr/>
        </p:nvGraphicFramePr>
        <p:xfrm>
          <a:off x="5638801" y="2667001"/>
          <a:ext cx="1306513" cy="989013"/>
        </p:xfrm>
        <a:graphic>
          <a:graphicData uri="http://schemas.openxmlformats.org/presentationml/2006/ole">
            <mc:AlternateContent xmlns:mc="http://schemas.openxmlformats.org/markup-compatibility/2006">
              <mc:Choice xmlns:v="urn:schemas-microsoft-com:vml" Requires="v">
                <p:oleObj r:id="rId27" imgW="939165" imgH="711200" progId="Equation.3">
                  <p:embed/>
                </p:oleObj>
              </mc:Choice>
              <mc:Fallback>
                <p:oleObj r:id="rId27" imgW="939165" imgH="711200" progId="Equation.3">
                  <p:embed/>
                  <p:pic>
                    <p:nvPicPr>
                      <p:cNvPr id="101390" name="Object 14"/>
                      <p:cNvPicPr/>
                      <p:nvPr/>
                    </p:nvPicPr>
                    <p:blipFill>
                      <a:blip r:embed="rId28"/>
                      <a:stretch>
                        <a:fillRect/>
                      </a:stretch>
                    </p:blipFill>
                    <p:spPr>
                      <a:xfrm>
                        <a:off x="5638801" y="2667001"/>
                        <a:ext cx="1306513" cy="989013"/>
                      </a:xfrm>
                      <a:prstGeom prst="rect">
                        <a:avLst/>
                      </a:prstGeom>
                      <a:noFill/>
                      <a:ln w="38100">
                        <a:noFill/>
                        <a:miter/>
                      </a:ln>
                    </p:spPr>
                  </p:pic>
                </p:oleObj>
              </mc:Fallback>
            </mc:AlternateContent>
          </a:graphicData>
        </a:graphic>
      </p:graphicFrame>
      <p:cxnSp>
        <p:nvCxnSpPr>
          <p:cNvPr id="101391" name="AutoShape 15"/>
          <p:cNvCxnSpPr/>
          <p:nvPr>
            <p:custDataLst>
              <p:tags r:id="rId9"/>
            </p:custDataLst>
          </p:nvPr>
        </p:nvCxnSpPr>
        <p:spPr>
          <a:xfrm flipH="1">
            <a:off x="2967038" y="2330451"/>
            <a:ext cx="1752600" cy="379413"/>
          </a:xfrm>
          <a:prstGeom prst="straightConnector1">
            <a:avLst/>
          </a:prstGeom>
          <a:ln w="50800" cap="flat" cmpd="sng">
            <a:solidFill>
              <a:schemeClr val="tx1"/>
            </a:solidFill>
            <a:prstDash val="solid"/>
            <a:headEnd type="stealth" w="med" len="med"/>
            <a:tailEnd type="none" w="med" len="med"/>
          </a:ln>
        </p:spPr>
      </p:cxnSp>
      <p:cxnSp>
        <p:nvCxnSpPr>
          <p:cNvPr id="101392" name="AutoShape 16"/>
          <p:cNvCxnSpPr/>
          <p:nvPr>
            <p:custDataLst>
              <p:tags r:id="rId10"/>
            </p:custDataLst>
          </p:nvPr>
        </p:nvCxnSpPr>
        <p:spPr>
          <a:xfrm>
            <a:off x="4719638" y="2330451"/>
            <a:ext cx="0" cy="379413"/>
          </a:xfrm>
          <a:prstGeom prst="straightConnector1">
            <a:avLst/>
          </a:prstGeom>
          <a:ln w="50800" cap="flat" cmpd="sng">
            <a:solidFill>
              <a:schemeClr val="tx1"/>
            </a:solidFill>
            <a:prstDash val="solid"/>
            <a:headEnd type="stealth" w="med" len="med"/>
            <a:tailEnd type="none" w="med" len="med"/>
          </a:ln>
        </p:spPr>
      </p:cxnSp>
      <p:cxnSp>
        <p:nvCxnSpPr>
          <p:cNvPr id="101393" name="AutoShape 17"/>
          <p:cNvCxnSpPr/>
          <p:nvPr>
            <p:custDataLst>
              <p:tags r:id="rId11"/>
            </p:custDataLst>
          </p:nvPr>
        </p:nvCxnSpPr>
        <p:spPr>
          <a:xfrm>
            <a:off x="4719638" y="2330450"/>
            <a:ext cx="1573212" cy="336550"/>
          </a:xfrm>
          <a:prstGeom prst="straightConnector1">
            <a:avLst/>
          </a:prstGeom>
          <a:ln w="50800" cap="flat" cmpd="sng">
            <a:solidFill>
              <a:schemeClr val="tx1"/>
            </a:solidFill>
            <a:prstDash val="solid"/>
            <a:headEnd type="stealth" w="med" len="med"/>
            <a:tailEnd type="none" w="med" len="med"/>
          </a:ln>
        </p:spPr>
      </p:cxnSp>
      <p:sp>
        <p:nvSpPr>
          <p:cNvPr id="266255" name="Text Box 21"/>
          <p:cNvSpPr txBox="1"/>
          <p:nvPr/>
        </p:nvSpPr>
        <p:spPr>
          <a:xfrm>
            <a:off x="7620000" y="228601"/>
            <a:ext cx="12192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01398" name="Text Box 22"/>
          <p:cNvSpPr txBox="1"/>
          <p:nvPr/>
        </p:nvSpPr>
        <p:spPr>
          <a:xfrm>
            <a:off x="7620000" y="4038601"/>
            <a:ext cx="2590800" cy="101441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b4}</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1399" name="Text Box 23"/>
          <p:cNvSpPr txBox="1"/>
          <p:nvPr/>
        </p:nvSpPr>
        <p:spPr>
          <a:xfrm>
            <a:off x="7620000" y="914401"/>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1400" name="Text Box 24"/>
          <p:cNvSpPr txBox="1"/>
          <p:nvPr/>
        </p:nvSpPr>
        <p:spPr>
          <a:xfrm>
            <a:off x="7620000" y="914401"/>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1401" name="Text Box 25"/>
          <p:cNvSpPr txBox="1"/>
          <p:nvPr/>
        </p:nvSpPr>
        <p:spPr>
          <a:xfrm>
            <a:off x="7620000" y="914401"/>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OPEN:={d5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1770939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398"/>
                                        </p:tgtEl>
                                        <p:attrNameLst>
                                          <p:attrName>style.visibility</p:attrName>
                                        </p:attrNameLst>
                                      </p:cBhvr>
                                      <p:to>
                                        <p:strVal val="visible"/>
                                      </p:to>
                                    </p:set>
                                    <p:animEffect transition="in" filter="blinds(horizontal)">
                                      <p:cBhvr>
                                        <p:cTn id="7" dur="500"/>
                                        <p:tgtEl>
                                          <p:spTgt spid="1013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1389"/>
                                        </p:tgtEl>
                                        <p:attrNameLst>
                                          <p:attrName>style.visibility</p:attrName>
                                        </p:attrNameLst>
                                      </p:cBhvr>
                                      <p:to>
                                        <p:strVal val="visible"/>
                                      </p:to>
                                    </p:set>
                                    <p:animEffect transition="in" filter="blinds(horizontal)">
                                      <p:cBhvr>
                                        <p:cTn id="12" dur="500"/>
                                        <p:tgtEl>
                                          <p:spTgt spid="101389"/>
                                        </p:tgtEl>
                                      </p:cBhvr>
                                    </p:animEffect>
                                  </p:childTnLst>
                                </p:cTn>
                              </p:par>
                              <p:par>
                                <p:cTn id="13" presetID="3" presetClass="entr" presetSubtype="10" fill="hold" nodeType="withEffect">
                                  <p:stCondLst>
                                    <p:cond delay="0"/>
                                  </p:stCondLst>
                                  <p:childTnLst>
                                    <p:set>
                                      <p:cBhvr>
                                        <p:cTn id="14" dur="1" fill="hold">
                                          <p:stCondLst>
                                            <p:cond delay="0"/>
                                          </p:stCondLst>
                                        </p:cTn>
                                        <p:tgtEl>
                                          <p:spTgt spid="101388"/>
                                        </p:tgtEl>
                                        <p:attrNameLst>
                                          <p:attrName>style.visibility</p:attrName>
                                        </p:attrNameLst>
                                      </p:cBhvr>
                                      <p:to>
                                        <p:strVal val="visible"/>
                                      </p:to>
                                    </p:set>
                                    <p:animEffect transition="in" filter="blinds(horizontal)">
                                      <p:cBhvr>
                                        <p:cTn id="15" dur="500"/>
                                        <p:tgtEl>
                                          <p:spTgt spid="101388"/>
                                        </p:tgtEl>
                                      </p:cBhvr>
                                    </p:animEffect>
                                  </p:childTnLst>
                                </p:cTn>
                              </p:par>
                              <p:par>
                                <p:cTn id="16" presetID="3" presetClass="entr" presetSubtype="10" fill="hold" nodeType="withEffect">
                                  <p:stCondLst>
                                    <p:cond delay="0"/>
                                  </p:stCondLst>
                                  <p:childTnLst>
                                    <p:set>
                                      <p:cBhvr>
                                        <p:cTn id="17" dur="1" fill="hold">
                                          <p:stCondLst>
                                            <p:cond delay="0"/>
                                          </p:stCondLst>
                                        </p:cTn>
                                        <p:tgtEl>
                                          <p:spTgt spid="101390"/>
                                        </p:tgtEl>
                                        <p:attrNameLst>
                                          <p:attrName>style.visibility</p:attrName>
                                        </p:attrNameLst>
                                      </p:cBhvr>
                                      <p:to>
                                        <p:strVal val="visible"/>
                                      </p:to>
                                    </p:set>
                                    <p:animEffect transition="in" filter="blinds(horizontal)">
                                      <p:cBhvr>
                                        <p:cTn id="18" dur="500"/>
                                        <p:tgtEl>
                                          <p:spTgt spid="10139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1399"/>
                                        </p:tgtEl>
                                        <p:attrNameLst>
                                          <p:attrName>style.visibility</p:attrName>
                                        </p:attrNameLst>
                                      </p:cBhvr>
                                      <p:to>
                                        <p:strVal val="visible"/>
                                      </p:to>
                                    </p:set>
                                    <p:animEffect transition="in" filter="blinds(horizontal)">
                                      <p:cBhvr>
                                        <p:cTn id="23" dur="500"/>
                                        <p:tgtEl>
                                          <p:spTgt spid="10139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1400"/>
                                        </p:tgtEl>
                                        <p:attrNameLst>
                                          <p:attrName>style.visibility</p:attrName>
                                        </p:attrNameLst>
                                      </p:cBhvr>
                                      <p:to>
                                        <p:strVal val="visible"/>
                                      </p:to>
                                    </p:set>
                                    <p:animEffect transition="in" filter="blinds(horizontal)">
                                      <p:cBhvr>
                                        <p:cTn id="28" dur="500"/>
                                        <p:tgtEl>
                                          <p:spTgt spid="10140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1391"/>
                                        </p:tgtEl>
                                        <p:attrNameLst>
                                          <p:attrName>style.visibility</p:attrName>
                                        </p:attrNameLst>
                                      </p:cBhvr>
                                      <p:to>
                                        <p:strVal val="visible"/>
                                      </p:to>
                                    </p:set>
                                    <p:animEffect transition="in" filter="blinds(horizontal)">
                                      <p:cBhvr>
                                        <p:cTn id="33" dur="500"/>
                                        <p:tgtEl>
                                          <p:spTgt spid="101391"/>
                                        </p:tgtEl>
                                      </p:cBhvr>
                                    </p:animEffect>
                                  </p:childTnLst>
                                </p:cTn>
                              </p:par>
                              <p:par>
                                <p:cTn id="34" presetID="3" presetClass="entr" presetSubtype="10" fill="hold" nodeType="withEffect">
                                  <p:stCondLst>
                                    <p:cond delay="0"/>
                                  </p:stCondLst>
                                  <p:childTnLst>
                                    <p:set>
                                      <p:cBhvr>
                                        <p:cTn id="35" dur="1" fill="hold">
                                          <p:stCondLst>
                                            <p:cond delay="0"/>
                                          </p:stCondLst>
                                        </p:cTn>
                                        <p:tgtEl>
                                          <p:spTgt spid="101392"/>
                                        </p:tgtEl>
                                        <p:attrNameLst>
                                          <p:attrName>style.visibility</p:attrName>
                                        </p:attrNameLst>
                                      </p:cBhvr>
                                      <p:to>
                                        <p:strVal val="visible"/>
                                      </p:to>
                                    </p:set>
                                    <p:animEffect transition="in" filter="blinds(horizontal)">
                                      <p:cBhvr>
                                        <p:cTn id="36" dur="500"/>
                                        <p:tgtEl>
                                          <p:spTgt spid="101392"/>
                                        </p:tgtEl>
                                      </p:cBhvr>
                                    </p:animEffect>
                                  </p:childTnLst>
                                </p:cTn>
                              </p:par>
                              <p:par>
                                <p:cTn id="37" presetID="3" presetClass="entr" presetSubtype="10" fill="hold" nodeType="withEffect">
                                  <p:stCondLst>
                                    <p:cond delay="0"/>
                                  </p:stCondLst>
                                  <p:childTnLst>
                                    <p:set>
                                      <p:cBhvr>
                                        <p:cTn id="38" dur="1" fill="hold">
                                          <p:stCondLst>
                                            <p:cond delay="0"/>
                                          </p:stCondLst>
                                        </p:cTn>
                                        <p:tgtEl>
                                          <p:spTgt spid="101393"/>
                                        </p:tgtEl>
                                        <p:attrNameLst>
                                          <p:attrName>style.visibility</p:attrName>
                                        </p:attrNameLst>
                                      </p:cBhvr>
                                      <p:to>
                                        <p:strVal val="visible"/>
                                      </p:to>
                                    </p:set>
                                    <p:animEffect transition="in" filter="blinds(horizontal)">
                                      <p:cBhvr>
                                        <p:cTn id="39" dur="500"/>
                                        <p:tgtEl>
                                          <p:spTgt spid="10139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01401"/>
                                        </p:tgtEl>
                                        <p:attrNameLst>
                                          <p:attrName>style.visibility</p:attrName>
                                        </p:attrNameLst>
                                      </p:cBhvr>
                                      <p:to>
                                        <p:strVal val="visible"/>
                                      </p:to>
                                    </p:set>
                                    <p:animEffect transition="in" filter="blinds(horizontal)">
                                      <p:cBhvr>
                                        <p:cTn id="44" dur="500"/>
                                        <p:tgtEl>
                                          <p:spTgt spid="10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98" grpId="0" bldLvl="0" animBg="1"/>
      <p:bldP spid="101399" grpId="0" bldLvl="0" animBg="1"/>
      <p:bldP spid="101400" grpId="0" bldLvl="0" animBg="1"/>
      <p:bldP spid="101401" grpId="0" bldLvl="0" animBg="1"/>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8786" name="组合 7"/>
          <p:cNvGrpSpPr/>
          <p:nvPr/>
        </p:nvGrpSpPr>
        <p:grpSpPr>
          <a:xfrm>
            <a:off x="4525964" y="6045200"/>
            <a:ext cx="6142037" cy="812800"/>
            <a:chOff x="4001597" y="5613400"/>
            <a:chExt cx="8190403" cy="1244600"/>
          </a:xfrm>
        </p:grpSpPr>
        <p:sp>
          <p:nvSpPr>
            <p:cNvPr id="9" name="任意多边形: 形状 8"/>
            <p:cNvSpPr/>
            <p:nvPr>
              <p:custDataLst>
                <p:tags r:id="rId11"/>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2"/>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58787"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E4B2D960-F965-462B-B461-05749762020B}" type="slidenum">
              <a:rPr lang="zh-CN" altLang="en-US" smtClean="0"/>
              <a:pPr>
                <a:defRPr/>
              </a:pPr>
              <a:t>509</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58788" name="Object 2"/>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14" imgW="965200" imgH="711200" progId="Equation.3">
                  <p:embed/>
                </p:oleObj>
              </mc:Choice>
              <mc:Fallback>
                <p:oleObj r:id="rId14" imgW="965200" imgH="711200" progId="Equation.3">
                  <p:embed/>
                  <p:pic>
                    <p:nvPicPr>
                      <p:cNvPr id="758788" name="Object 2"/>
                      <p:cNvPicPr/>
                      <p:nvPr/>
                    </p:nvPicPr>
                    <p:blipFill>
                      <a:blip r:embed="rId15"/>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58789" name="AutoShape 3"/>
          <p:cNvCxnSpPr/>
          <p:nvPr>
            <p:custDataLst>
              <p:tags r:id="rId3"/>
            </p:custDataLst>
          </p:nvPr>
        </p:nvCxnSpPr>
        <p:spPr>
          <a:xfrm flipH="1">
            <a:off x="2967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58790" name="AutoShape 4"/>
          <p:cNvCxnSpPr/>
          <p:nvPr>
            <p:custDataLst>
              <p:tags r:id="rId4"/>
            </p:custDataLst>
          </p:nvPr>
        </p:nvCxnSpPr>
        <p:spPr>
          <a:xfrm flipH="1">
            <a:off x="4719638" y="1033464"/>
            <a:ext cx="4762" cy="282575"/>
          </a:xfrm>
          <a:prstGeom prst="straightConnector1">
            <a:avLst/>
          </a:prstGeom>
          <a:ln w="50800" cap="flat" cmpd="sng">
            <a:solidFill>
              <a:schemeClr val="tx1"/>
            </a:solidFill>
            <a:prstDash val="solid"/>
            <a:headEnd type="stealth" w="med" len="med"/>
            <a:tailEnd type="none" w="med" len="med"/>
          </a:ln>
        </p:spPr>
      </p:cxnSp>
      <p:cxnSp>
        <p:nvCxnSpPr>
          <p:cNvPr id="758791" name="AutoShape 5"/>
          <p:cNvCxnSpPr/>
          <p:nvPr>
            <p:custDataLst>
              <p:tags r:id="rId5"/>
            </p:custDataLst>
          </p:nvPr>
        </p:nvCxnSpPr>
        <p:spPr>
          <a:xfrm>
            <a:off x="4764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58792" name="Object 6"/>
          <p:cNvGraphicFramePr>
            <a:graphicFrameLocks noChangeAspect="1"/>
          </p:cNvGraphicFramePr>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16" imgW="977900" imgH="711200" progId="Equation.3">
                  <p:embed/>
                </p:oleObj>
              </mc:Choice>
              <mc:Fallback>
                <p:oleObj r:id="rId16" imgW="977900" imgH="711200" progId="Equation.3">
                  <p:embed/>
                  <p:pic>
                    <p:nvPicPr>
                      <p:cNvPr id="758792" name="Object 6"/>
                      <p:cNvPicPr/>
                      <p:nvPr/>
                    </p:nvPicPr>
                    <p:blipFill>
                      <a:blip r:embed="rId17"/>
                      <a:stretch>
                        <a:fillRect/>
                      </a:stretch>
                    </p:blipFill>
                    <p:spPr>
                      <a:xfrm>
                        <a:off x="2286000" y="1328738"/>
                        <a:ext cx="1360488" cy="989012"/>
                      </a:xfrm>
                      <a:prstGeom prst="rect">
                        <a:avLst/>
                      </a:prstGeom>
                      <a:noFill/>
                      <a:ln w="38100">
                        <a:noFill/>
                        <a:miter/>
                      </a:ln>
                    </p:spPr>
                  </p:pic>
                </p:oleObj>
              </mc:Fallback>
            </mc:AlternateContent>
          </a:graphicData>
        </a:graphic>
      </p:graphicFrame>
      <p:graphicFrame>
        <p:nvGraphicFramePr>
          <p:cNvPr id="758793" name="Object 7"/>
          <p:cNvGraphicFramePr>
            <a:graphicFrameLocks noChangeAspect="1"/>
          </p:cNvGraphicFramePr>
          <p:nvPr/>
        </p:nvGraphicFramePr>
        <p:xfrm>
          <a:off x="4038600" y="1328738"/>
          <a:ext cx="1360488" cy="989012"/>
        </p:xfrm>
        <a:graphic>
          <a:graphicData uri="http://schemas.openxmlformats.org/presentationml/2006/ole">
            <mc:AlternateContent xmlns:mc="http://schemas.openxmlformats.org/markup-compatibility/2006">
              <mc:Choice xmlns:v="urn:schemas-microsoft-com:vml" Requires="v">
                <p:oleObj r:id="rId18" imgW="977900" imgH="711200" progId="Equation.3">
                  <p:embed/>
                </p:oleObj>
              </mc:Choice>
              <mc:Fallback>
                <p:oleObj r:id="rId18" imgW="977900" imgH="711200" progId="Equation.3">
                  <p:embed/>
                  <p:pic>
                    <p:nvPicPr>
                      <p:cNvPr id="758793" name="Object 7"/>
                      <p:cNvPicPr/>
                      <p:nvPr/>
                    </p:nvPicPr>
                    <p:blipFill>
                      <a:blip r:embed="rId19"/>
                      <a:stretch>
                        <a:fillRect/>
                      </a:stretch>
                    </p:blipFill>
                    <p:spPr>
                      <a:xfrm>
                        <a:off x="4038600" y="1328738"/>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8794" name="Object 8"/>
          <p:cNvGraphicFramePr>
            <a:graphicFrameLocks noChangeAspect="1"/>
          </p:cNvGraphicFramePr>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20" imgW="965200" imgH="711200" progId="Equation.3">
                  <p:embed/>
                </p:oleObj>
              </mc:Choice>
              <mc:Fallback>
                <p:oleObj r:id="rId20" imgW="965200" imgH="711200" progId="Equation.3">
                  <p:embed/>
                  <p:pic>
                    <p:nvPicPr>
                      <p:cNvPr id="758794" name="Object 8"/>
                      <p:cNvPicPr/>
                      <p:nvPr/>
                    </p:nvPicPr>
                    <p:blipFill>
                      <a:blip r:embed="rId21"/>
                      <a:stretch>
                        <a:fillRect/>
                      </a:stretch>
                    </p:blipFill>
                    <p:spPr>
                      <a:xfrm>
                        <a:off x="5648325" y="1328738"/>
                        <a:ext cx="1341438" cy="989012"/>
                      </a:xfrm>
                      <a:prstGeom prst="rect">
                        <a:avLst/>
                      </a:prstGeom>
                      <a:noFill/>
                      <a:ln w="38100">
                        <a:noFill/>
                        <a:miter/>
                      </a:ln>
                    </p:spPr>
                  </p:pic>
                </p:oleObj>
              </mc:Fallback>
            </mc:AlternateContent>
          </a:graphicData>
        </a:graphic>
      </p:graphicFrame>
      <p:graphicFrame>
        <p:nvGraphicFramePr>
          <p:cNvPr id="758795" name="Object 12"/>
          <p:cNvGraphicFramePr>
            <a:graphicFrameLocks noChangeAspect="1"/>
          </p:cNvGraphicFramePr>
          <p:nvPr/>
        </p:nvGraphicFramePr>
        <p:xfrm>
          <a:off x="4048125" y="2709863"/>
          <a:ext cx="1341438" cy="989012"/>
        </p:xfrm>
        <a:graphic>
          <a:graphicData uri="http://schemas.openxmlformats.org/presentationml/2006/ole">
            <mc:AlternateContent xmlns:mc="http://schemas.openxmlformats.org/markup-compatibility/2006">
              <mc:Choice xmlns:v="urn:schemas-microsoft-com:vml" Requires="v">
                <p:oleObj r:id="rId22" imgW="965200" imgH="711200" progId="Equation.3">
                  <p:embed/>
                </p:oleObj>
              </mc:Choice>
              <mc:Fallback>
                <p:oleObj r:id="rId22" imgW="965200" imgH="711200" progId="Equation.3">
                  <p:embed/>
                  <p:pic>
                    <p:nvPicPr>
                      <p:cNvPr id="758795" name="Object 12"/>
                      <p:cNvPicPr/>
                      <p:nvPr/>
                    </p:nvPicPr>
                    <p:blipFill>
                      <a:blip r:embed="rId23"/>
                      <a:stretch>
                        <a:fillRect/>
                      </a:stretch>
                    </p:blipFill>
                    <p:spPr>
                      <a:xfrm>
                        <a:off x="4048125" y="2709863"/>
                        <a:ext cx="1341438" cy="989012"/>
                      </a:xfrm>
                      <a:prstGeom prst="rect">
                        <a:avLst/>
                      </a:prstGeom>
                      <a:noFill/>
                      <a:ln w="38100">
                        <a:noFill/>
                        <a:miter/>
                      </a:ln>
                    </p:spPr>
                  </p:pic>
                </p:oleObj>
              </mc:Fallback>
            </mc:AlternateContent>
          </a:graphicData>
        </a:graphic>
      </p:graphicFrame>
      <p:graphicFrame>
        <p:nvGraphicFramePr>
          <p:cNvPr id="758796" name="Object 13"/>
          <p:cNvGraphicFramePr>
            <a:graphicFrameLocks noChangeAspect="1"/>
          </p:cNvGraphicFramePr>
          <p:nvPr/>
        </p:nvGraphicFramePr>
        <p:xfrm>
          <a:off x="2286000" y="2709863"/>
          <a:ext cx="1360488" cy="989012"/>
        </p:xfrm>
        <a:graphic>
          <a:graphicData uri="http://schemas.openxmlformats.org/presentationml/2006/ole">
            <mc:AlternateContent xmlns:mc="http://schemas.openxmlformats.org/markup-compatibility/2006">
              <mc:Choice xmlns:v="urn:schemas-microsoft-com:vml" Requires="v">
                <p:oleObj r:id="rId24" imgW="977900" imgH="711200" progId="Equation.3">
                  <p:embed/>
                </p:oleObj>
              </mc:Choice>
              <mc:Fallback>
                <p:oleObj r:id="rId24" imgW="977900" imgH="711200" progId="Equation.3">
                  <p:embed/>
                  <p:pic>
                    <p:nvPicPr>
                      <p:cNvPr id="758796" name="Object 13"/>
                      <p:cNvPicPr/>
                      <p:nvPr/>
                    </p:nvPicPr>
                    <p:blipFill>
                      <a:blip r:embed="rId25"/>
                      <a:stretch>
                        <a:fillRect/>
                      </a:stretch>
                    </p:blipFill>
                    <p:spPr>
                      <a:xfrm>
                        <a:off x="2286000" y="2709863"/>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8797" name="Object 14"/>
          <p:cNvGraphicFramePr>
            <a:graphicFrameLocks noChangeAspect="1"/>
          </p:cNvGraphicFramePr>
          <p:nvPr/>
        </p:nvGraphicFramePr>
        <p:xfrm>
          <a:off x="5638801" y="2667001"/>
          <a:ext cx="1306513" cy="989013"/>
        </p:xfrm>
        <a:graphic>
          <a:graphicData uri="http://schemas.openxmlformats.org/presentationml/2006/ole">
            <mc:AlternateContent xmlns:mc="http://schemas.openxmlformats.org/markup-compatibility/2006">
              <mc:Choice xmlns:v="urn:schemas-microsoft-com:vml" Requires="v">
                <p:oleObj r:id="rId26" imgW="939165" imgH="711200" progId="Equation.3">
                  <p:embed/>
                </p:oleObj>
              </mc:Choice>
              <mc:Fallback>
                <p:oleObj r:id="rId26" imgW="939165" imgH="711200" progId="Equation.3">
                  <p:embed/>
                  <p:pic>
                    <p:nvPicPr>
                      <p:cNvPr id="758797" name="Object 14"/>
                      <p:cNvPicPr/>
                      <p:nvPr/>
                    </p:nvPicPr>
                    <p:blipFill>
                      <a:blip r:embed="rId27"/>
                      <a:stretch>
                        <a:fillRect/>
                      </a:stretch>
                    </p:blipFill>
                    <p:spPr>
                      <a:xfrm>
                        <a:off x="5638801" y="2667001"/>
                        <a:ext cx="1306513" cy="989013"/>
                      </a:xfrm>
                      <a:prstGeom prst="rect">
                        <a:avLst/>
                      </a:prstGeom>
                      <a:noFill/>
                      <a:ln w="38100">
                        <a:noFill/>
                        <a:miter/>
                      </a:ln>
                    </p:spPr>
                  </p:pic>
                </p:oleObj>
              </mc:Fallback>
            </mc:AlternateContent>
          </a:graphicData>
        </a:graphic>
      </p:graphicFrame>
      <p:cxnSp>
        <p:nvCxnSpPr>
          <p:cNvPr id="758798" name="AutoShape 15"/>
          <p:cNvCxnSpPr/>
          <p:nvPr>
            <p:custDataLst>
              <p:tags r:id="rId6"/>
            </p:custDataLst>
          </p:nvPr>
        </p:nvCxnSpPr>
        <p:spPr>
          <a:xfrm flipH="1">
            <a:off x="2967038" y="2330451"/>
            <a:ext cx="1752600" cy="366713"/>
          </a:xfrm>
          <a:prstGeom prst="straightConnector1">
            <a:avLst/>
          </a:prstGeom>
          <a:ln w="50800" cap="flat" cmpd="sng">
            <a:solidFill>
              <a:schemeClr val="tx1"/>
            </a:solidFill>
            <a:prstDash val="solid"/>
            <a:headEnd type="stealth" w="med" len="med"/>
            <a:tailEnd type="none" w="med" len="med"/>
          </a:ln>
        </p:spPr>
      </p:cxnSp>
      <p:cxnSp>
        <p:nvCxnSpPr>
          <p:cNvPr id="758799" name="AutoShape 16"/>
          <p:cNvCxnSpPr/>
          <p:nvPr>
            <p:custDataLst>
              <p:tags r:id="rId7"/>
            </p:custDataLst>
          </p:nvPr>
        </p:nvCxnSpPr>
        <p:spPr>
          <a:xfrm>
            <a:off x="4719638" y="2330451"/>
            <a:ext cx="0" cy="379413"/>
          </a:xfrm>
          <a:prstGeom prst="straightConnector1">
            <a:avLst/>
          </a:prstGeom>
          <a:ln w="50800" cap="flat" cmpd="sng">
            <a:solidFill>
              <a:schemeClr val="tx1"/>
            </a:solidFill>
            <a:prstDash val="solid"/>
            <a:headEnd type="stealth" w="med" len="med"/>
            <a:tailEnd type="none" w="med" len="med"/>
          </a:ln>
        </p:spPr>
      </p:cxnSp>
      <p:cxnSp>
        <p:nvCxnSpPr>
          <p:cNvPr id="758800" name="AutoShape 17"/>
          <p:cNvCxnSpPr/>
          <p:nvPr>
            <p:custDataLst>
              <p:tags r:id="rId8"/>
            </p:custDataLst>
          </p:nvPr>
        </p:nvCxnSpPr>
        <p:spPr>
          <a:xfrm>
            <a:off x="4719638"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102421" name="Object 21"/>
          <p:cNvGraphicFramePr>
            <a:graphicFrameLocks noChangeAspect="1"/>
          </p:cNvGraphicFramePr>
          <p:nvPr/>
        </p:nvGraphicFramePr>
        <p:xfrm>
          <a:off x="1524000" y="3886201"/>
          <a:ext cx="1360488" cy="989013"/>
        </p:xfrm>
        <a:graphic>
          <a:graphicData uri="http://schemas.openxmlformats.org/presentationml/2006/ole">
            <mc:AlternateContent xmlns:mc="http://schemas.openxmlformats.org/markup-compatibility/2006">
              <mc:Choice xmlns:v="urn:schemas-microsoft-com:vml" Requires="v">
                <p:oleObj r:id="rId28" imgW="977900" imgH="711200" progId="Equation.3">
                  <p:embed/>
                </p:oleObj>
              </mc:Choice>
              <mc:Fallback>
                <p:oleObj r:id="rId28" imgW="977900" imgH="711200" progId="Equation.3">
                  <p:embed/>
                  <p:pic>
                    <p:nvPicPr>
                      <p:cNvPr id="102421" name="Object 21"/>
                      <p:cNvPicPr/>
                      <p:nvPr/>
                    </p:nvPicPr>
                    <p:blipFill>
                      <a:blip r:embed="rId29"/>
                      <a:stretch>
                        <a:fillRect/>
                      </a:stretch>
                    </p:blipFill>
                    <p:spPr>
                      <a:xfrm>
                        <a:off x="1524000" y="3886201"/>
                        <a:ext cx="1360488" cy="989013"/>
                      </a:xfrm>
                      <a:prstGeom prst="rect">
                        <a:avLst/>
                      </a:prstGeom>
                      <a:noFill/>
                      <a:ln w="38100">
                        <a:noFill/>
                        <a:miter/>
                      </a:ln>
                    </p:spPr>
                  </p:pic>
                </p:oleObj>
              </mc:Fallback>
            </mc:AlternateContent>
          </a:graphicData>
        </a:graphic>
      </p:graphicFrame>
      <p:graphicFrame>
        <p:nvGraphicFramePr>
          <p:cNvPr id="102422" name="Object 22"/>
          <p:cNvGraphicFramePr>
            <a:graphicFrameLocks noChangeAspect="1"/>
          </p:cNvGraphicFramePr>
          <p:nvPr/>
        </p:nvGraphicFramePr>
        <p:xfrm>
          <a:off x="2862264" y="3886201"/>
          <a:ext cx="1360487" cy="989013"/>
        </p:xfrm>
        <a:graphic>
          <a:graphicData uri="http://schemas.openxmlformats.org/presentationml/2006/ole">
            <mc:AlternateContent xmlns:mc="http://schemas.openxmlformats.org/markup-compatibility/2006">
              <mc:Choice xmlns:v="urn:schemas-microsoft-com:vml" Requires="v">
                <p:oleObj r:id="rId30" imgW="977900" imgH="711200" progId="Equation.3">
                  <p:embed/>
                </p:oleObj>
              </mc:Choice>
              <mc:Fallback>
                <p:oleObj r:id="rId30" imgW="977900" imgH="711200" progId="Equation.3">
                  <p:embed/>
                  <p:pic>
                    <p:nvPicPr>
                      <p:cNvPr id="102422" name="Object 22"/>
                      <p:cNvPicPr/>
                      <p:nvPr/>
                    </p:nvPicPr>
                    <p:blipFill>
                      <a:blip r:embed="rId31"/>
                      <a:stretch>
                        <a:fillRect/>
                      </a:stretch>
                    </p:blipFill>
                    <p:spPr>
                      <a:xfrm>
                        <a:off x="2862264" y="3886201"/>
                        <a:ext cx="1360487" cy="989013"/>
                      </a:xfrm>
                      <a:prstGeom prst="rect">
                        <a:avLst/>
                      </a:prstGeom>
                      <a:noFill/>
                      <a:ln w="38100">
                        <a:noFill/>
                        <a:miter/>
                      </a:ln>
                    </p:spPr>
                  </p:pic>
                </p:oleObj>
              </mc:Fallback>
            </mc:AlternateContent>
          </a:graphicData>
        </a:graphic>
      </p:graphicFrame>
      <p:cxnSp>
        <p:nvCxnSpPr>
          <p:cNvPr id="102423" name="AutoShape 23"/>
          <p:cNvCxnSpPr/>
          <p:nvPr>
            <p:custDataLst>
              <p:tags r:id="rId9"/>
            </p:custDataLst>
          </p:nvPr>
        </p:nvCxnSpPr>
        <p:spPr>
          <a:xfrm>
            <a:off x="2967038" y="3711576"/>
            <a:ext cx="576262" cy="174625"/>
          </a:xfrm>
          <a:prstGeom prst="straightConnector1">
            <a:avLst/>
          </a:prstGeom>
          <a:ln w="50800" cap="flat" cmpd="sng">
            <a:solidFill>
              <a:schemeClr val="tx1"/>
            </a:solidFill>
            <a:prstDash val="solid"/>
            <a:headEnd type="stealth" w="med" len="med"/>
            <a:tailEnd type="none" w="med" len="med"/>
          </a:ln>
        </p:spPr>
      </p:cxnSp>
      <p:cxnSp>
        <p:nvCxnSpPr>
          <p:cNvPr id="102424" name="AutoShape 24"/>
          <p:cNvCxnSpPr/>
          <p:nvPr>
            <p:custDataLst>
              <p:tags r:id="rId10"/>
            </p:custDataLst>
          </p:nvPr>
        </p:nvCxnSpPr>
        <p:spPr>
          <a:xfrm flipH="1">
            <a:off x="2205038" y="3711576"/>
            <a:ext cx="762000" cy="174625"/>
          </a:xfrm>
          <a:prstGeom prst="straightConnector1">
            <a:avLst/>
          </a:prstGeom>
          <a:ln w="50800" cap="flat" cmpd="sng">
            <a:solidFill>
              <a:schemeClr val="tx1"/>
            </a:solidFill>
            <a:prstDash val="solid"/>
            <a:headEnd type="stealth" w="med" len="med"/>
            <a:tailEnd type="none" w="med" len="med"/>
          </a:ln>
        </p:spPr>
      </p:cxnSp>
      <p:sp>
        <p:nvSpPr>
          <p:cNvPr id="267283" name="Text Box 27"/>
          <p:cNvSpPr txBox="1"/>
          <p:nvPr/>
        </p:nvSpPr>
        <p:spPr>
          <a:xfrm>
            <a:off x="7620000" y="228601"/>
            <a:ext cx="12192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02428" name="Text Box 28"/>
          <p:cNvSpPr txBox="1"/>
          <p:nvPr/>
        </p:nvSpPr>
        <p:spPr>
          <a:xfrm>
            <a:off x="7620000" y="4648200"/>
            <a:ext cx="25908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b4</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2429" name="Text Box 29"/>
          <p:cNvSpPr txBox="1"/>
          <p:nvPr/>
        </p:nvSpPr>
        <p:spPr>
          <a:xfrm>
            <a:off x="7696200" y="990601"/>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2430" name="Text Box 30"/>
          <p:cNvSpPr txBox="1"/>
          <p:nvPr/>
        </p:nvSpPr>
        <p:spPr>
          <a:xfrm>
            <a:off x="7772400" y="990601"/>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2431" name="Text Box 31"/>
          <p:cNvSpPr txBox="1"/>
          <p:nvPr/>
        </p:nvSpPr>
        <p:spPr>
          <a:xfrm>
            <a:off x="7696200" y="990601"/>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233756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28"/>
                                        </p:tgtEl>
                                        <p:attrNameLst>
                                          <p:attrName>style.visibility</p:attrName>
                                        </p:attrNameLst>
                                      </p:cBhvr>
                                      <p:to>
                                        <p:strVal val="visible"/>
                                      </p:to>
                                    </p:set>
                                    <p:animEffect transition="in" filter="blinds(horizontal)">
                                      <p:cBhvr>
                                        <p:cTn id="7" dur="500"/>
                                        <p:tgtEl>
                                          <p:spTgt spid="1024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21"/>
                                        </p:tgtEl>
                                        <p:attrNameLst>
                                          <p:attrName>style.visibility</p:attrName>
                                        </p:attrNameLst>
                                      </p:cBhvr>
                                      <p:to>
                                        <p:strVal val="visible"/>
                                      </p:to>
                                    </p:set>
                                    <p:animEffect transition="in" filter="blinds(horizontal)">
                                      <p:cBhvr>
                                        <p:cTn id="12" dur="500"/>
                                        <p:tgtEl>
                                          <p:spTgt spid="102421"/>
                                        </p:tgtEl>
                                      </p:cBhvr>
                                    </p:animEffect>
                                  </p:childTnLst>
                                </p:cTn>
                              </p:par>
                              <p:par>
                                <p:cTn id="13" presetID="3" presetClass="entr" presetSubtype="10" fill="hold" nodeType="withEffect">
                                  <p:stCondLst>
                                    <p:cond delay="0"/>
                                  </p:stCondLst>
                                  <p:childTnLst>
                                    <p:set>
                                      <p:cBhvr>
                                        <p:cTn id="14" dur="1" fill="hold">
                                          <p:stCondLst>
                                            <p:cond delay="0"/>
                                          </p:stCondLst>
                                        </p:cTn>
                                        <p:tgtEl>
                                          <p:spTgt spid="102422"/>
                                        </p:tgtEl>
                                        <p:attrNameLst>
                                          <p:attrName>style.visibility</p:attrName>
                                        </p:attrNameLst>
                                      </p:cBhvr>
                                      <p:to>
                                        <p:strVal val="visible"/>
                                      </p:to>
                                    </p:set>
                                    <p:animEffect transition="in" filter="blinds(horizontal)">
                                      <p:cBhvr>
                                        <p:cTn id="15" dur="500"/>
                                        <p:tgtEl>
                                          <p:spTgt spid="10242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2429"/>
                                        </p:tgtEl>
                                        <p:attrNameLst>
                                          <p:attrName>style.visibility</p:attrName>
                                        </p:attrNameLst>
                                      </p:cBhvr>
                                      <p:to>
                                        <p:strVal val="visible"/>
                                      </p:to>
                                    </p:set>
                                    <p:animEffect transition="in" filter="blinds(horizontal)">
                                      <p:cBhvr>
                                        <p:cTn id="20" dur="500"/>
                                        <p:tgtEl>
                                          <p:spTgt spid="10242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2430"/>
                                        </p:tgtEl>
                                        <p:attrNameLst>
                                          <p:attrName>style.visibility</p:attrName>
                                        </p:attrNameLst>
                                      </p:cBhvr>
                                      <p:to>
                                        <p:strVal val="visible"/>
                                      </p:to>
                                    </p:set>
                                    <p:animEffect transition="in" filter="blinds(horizontal)">
                                      <p:cBhvr>
                                        <p:cTn id="25" dur="500"/>
                                        <p:tgtEl>
                                          <p:spTgt spid="10243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2424"/>
                                        </p:tgtEl>
                                        <p:attrNameLst>
                                          <p:attrName>style.visibility</p:attrName>
                                        </p:attrNameLst>
                                      </p:cBhvr>
                                      <p:to>
                                        <p:strVal val="visible"/>
                                      </p:to>
                                    </p:set>
                                    <p:animEffect transition="in" filter="blinds(horizontal)">
                                      <p:cBhvr>
                                        <p:cTn id="30" dur="500"/>
                                        <p:tgtEl>
                                          <p:spTgt spid="102424"/>
                                        </p:tgtEl>
                                      </p:cBhvr>
                                    </p:animEffect>
                                  </p:childTnLst>
                                </p:cTn>
                              </p:par>
                              <p:par>
                                <p:cTn id="31" presetID="3" presetClass="entr" presetSubtype="10" fill="hold" nodeType="withEffect">
                                  <p:stCondLst>
                                    <p:cond delay="0"/>
                                  </p:stCondLst>
                                  <p:childTnLst>
                                    <p:set>
                                      <p:cBhvr>
                                        <p:cTn id="32" dur="1" fill="hold">
                                          <p:stCondLst>
                                            <p:cond delay="0"/>
                                          </p:stCondLst>
                                        </p:cTn>
                                        <p:tgtEl>
                                          <p:spTgt spid="102423"/>
                                        </p:tgtEl>
                                        <p:attrNameLst>
                                          <p:attrName>style.visibility</p:attrName>
                                        </p:attrNameLst>
                                      </p:cBhvr>
                                      <p:to>
                                        <p:strVal val="visible"/>
                                      </p:to>
                                    </p:set>
                                    <p:animEffect transition="in" filter="blinds(horizontal)">
                                      <p:cBhvr>
                                        <p:cTn id="33" dur="500"/>
                                        <p:tgtEl>
                                          <p:spTgt spid="10242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2431"/>
                                        </p:tgtEl>
                                        <p:attrNameLst>
                                          <p:attrName>style.visibility</p:attrName>
                                        </p:attrNameLst>
                                      </p:cBhvr>
                                      <p:to>
                                        <p:strVal val="visible"/>
                                      </p:to>
                                    </p:set>
                                    <p:animEffect transition="in" filter="blinds(horizontal)">
                                      <p:cBhvr>
                                        <p:cTn id="38" dur="500"/>
                                        <p:tgtEl>
                                          <p:spTgt spid="102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8" grpId="0" bldLvl="0" animBg="1"/>
      <p:bldP spid="102429" grpId="0" bldLvl="0" animBg="1"/>
      <p:bldP spid="102430" grpId="0" bldLvl="0" animBg="1"/>
      <p:bldP spid="102431"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4"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2.3.3  </a:t>
            </a:r>
            <a:r>
              <a:rPr lang="zh-CN" altLang="en-US" b="1" dirty="0">
                <a:solidFill>
                  <a:schemeClr val="tx1"/>
                </a:solidFill>
                <a:latin typeface="仿宋" panose="02010609060101010101" pitchFamily="49" charset="-122"/>
                <a:ea typeface="仿宋" panose="02010609060101010101" pitchFamily="49" charset="-122"/>
              </a:rPr>
              <a:t>谓词公式</a:t>
            </a:r>
          </a:p>
        </p:txBody>
      </p:sp>
      <p:sp>
        <p:nvSpPr>
          <p:cNvPr id="7173" name="灯片编号占位符 3"/>
          <p:cNvSpPr>
            <a:spLocks noGrp="1"/>
          </p:cNvSpPr>
          <p:nvPr>
            <p:ph type="sldNum" sz="quarter" idx="12"/>
          </p:nvPr>
        </p:nvSpPr>
        <p:spPr>
          <a:noFill/>
        </p:spPr>
        <p:txBody>
          <a:bodyPr/>
          <a:lstStyle/>
          <a:p>
            <a:pPr fontAlgn="base">
              <a:spcBef>
                <a:spcPct val="0"/>
              </a:spcBef>
              <a:spcAft>
                <a:spcPct val="0"/>
              </a:spcAft>
            </a:pPr>
            <a:fld id="{FEEE0E3D-03D5-476B-AA74-1CFBFA6A952A}"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51</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7175" name="Rectangle 3"/>
          <p:cNvSpPr>
            <a:spLocks noGrp="1" noChangeArrowheads="1"/>
          </p:cNvSpPr>
          <p:nvPr>
            <p:ph sz="quarter" idx="1"/>
          </p:nvPr>
        </p:nvSpPr>
        <p:spPr>
          <a:xfrm>
            <a:off x="1789112" y="1430565"/>
            <a:ext cx="8642350" cy="2171618"/>
          </a:xfrm>
          <a:noFill/>
          <a:ln>
            <a:noFill/>
          </a:ln>
        </p:spPr>
        <p:txBody>
          <a:bodyPr>
            <a:normAutofit/>
          </a:bodyPr>
          <a:lstStyle/>
          <a:p>
            <a:pPr eaLnBrk="1" hangingPunct="1">
              <a:lnSpc>
                <a:spcPct val="110000"/>
              </a:lnSpc>
              <a:buFont typeface="Wingdings" panose="05000000000000000000" pitchFamily="2" charset="2"/>
              <a:buNone/>
            </a:pPr>
            <a:r>
              <a:rPr lang="en-US" altLang="zh-CN" b="1" dirty="0">
                <a:latin typeface="仿宋" panose="02010609060101010101" pitchFamily="49" charset="-122"/>
                <a:ea typeface="仿宋" panose="02010609060101010101" pitchFamily="49" charset="-122"/>
              </a:rPr>
              <a:t>5</a:t>
            </a:r>
            <a:r>
              <a:rPr lang="zh-CN" altLang="en-US" b="1" dirty="0">
                <a:latin typeface="仿宋" panose="02010609060101010101" pitchFamily="49" charset="-122"/>
                <a:ea typeface="仿宋" panose="02010609060101010101" pitchFamily="49" charset="-122"/>
              </a:rPr>
              <a:t>．量词的辖域</a:t>
            </a:r>
            <a:r>
              <a:rPr lang="zh-CN" altLang="en-US" sz="2400" b="1" dirty="0">
                <a:latin typeface="仿宋" panose="02010609060101010101" pitchFamily="49" charset="-122"/>
                <a:ea typeface="仿宋" panose="02010609060101010101" pitchFamily="49" charset="-122"/>
              </a:rPr>
              <a:t> </a:t>
            </a:r>
          </a:p>
          <a:p>
            <a:pPr eaLnBrk="1" hangingPunct="1">
              <a:lnSpc>
                <a:spcPct val="110000"/>
              </a:lnSpc>
            </a:pPr>
            <a:r>
              <a:rPr lang="zh-CN" altLang="en-US" sz="2200" dirty="0">
                <a:latin typeface="仿宋" panose="02010609060101010101" pitchFamily="49" charset="-122"/>
                <a:ea typeface="仿宋" panose="02010609060101010101" pitchFamily="49" charset="-122"/>
              </a:rPr>
              <a:t>位于量词后面的单个谓词或者用括弧括起来的谓词公式。</a:t>
            </a:r>
          </a:p>
          <a:p>
            <a:pPr eaLnBrk="1" hangingPunct="1">
              <a:lnSpc>
                <a:spcPct val="110000"/>
              </a:lnSpc>
            </a:pPr>
            <a:r>
              <a:rPr lang="zh-CN" altLang="en-US" sz="2200" dirty="0">
                <a:latin typeface="仿宋" panose="02010609060101010101" pitchFamily="49" charset="-122"/>
                <a:ea typeface="仿宋" panose="02010609060101010101" pitchFamily="49" charset="-122"/>
              </a:rPr>
              <a:t>约束变元与自由变元：辖域内与量词中同名的变元称为约束变元，不同名的变元称为自由变元。 </a:t>
            </a:r>
          </a:p>
        </p:txBody>
      </p:sp>
      <p:sp>
        <p:nvSpPr>
          <p:cNvPr id="7178" name="Text Box 6"/>
          <p:cNvSpPr txBox="1">
            <a:spLocks noChangeArrowheads="1"/>
          </p:cNvSpPr>
          <p:nvPr/>
        </p:nvSpPr>
        <p:spPr bwMode="auto">
          <a:xfrm>
            <a:off x="2054226" y="3781564"/>
            <a:ext cx="8112125" cy="2566857"/>
          </a:xfrm>
          <a:prstGeom prst="rect">
            <a:avLst/>
          </a:prstGeom>
          <a:gradFill rotWithShape="0">
            <a:gsLst>
              <a:gs pos="0">
                <a:srgbClr val="99CCFF"/>
              </a:gs>
              <a:gs pos="100000">
                <a:srgbClr val="FFFFFF"/>
              </a:gs>
            </a:gsLst>
            <a:path path="rect">
              <a:fillToRect l="100000" b="100000"/>
            </a:path>
          </a:gradFill>
          <a:ln w="9525">
            <a:solidFill>
              <a:srgbClr val="808080"/>
            </a:solidFill>
            <a:miter lim="800000"/>
          </a:ln>
        </p:spPr>
        <p:txBody>
          <a:bodyPr>
            <a:spAutoFit/>
          </a:bodyPr>
          <a:lstStyle/>
          <a:p>
            <a:pPr algn="just" fontAlgn="base">
              <a:lnSpc>
                <a:spcPct val="120000"/>
              </a:lnSpc>
              <a:spcBef>
                <a:spcPct val="20000"/>
              </a:spcBef>
              <a:spcAft>
                <a:spcPct val="0"/>
              </a:spcAft>
              <a:buBlip>
                <a:blip r:embed="rId2"/>
              </a:buBlip>
            </a:pPr>
            <a:r>
              <a:rPr lang="en-US" altLang="zh-CN" sz="2600" dirty="0">
                <a:solidFill>
                  <a:prstClr val="black"/>
                </a:solidFill>
                <a:latin typeface="Times New Roman" panose="02020603050405020304" pitchFamily="18" charset="0"/>
                <a:ea typeface="宋体" panose="02010600030101010101" pitchFamily="2" charset="-122"/>
              </a:rPr>
              <a:t> </a:t>
            </a:r>
            <a:r>
              <a:rPr lang="zh-CN" altLang="en-US" sz="2400" dirty="0">
                <a:solidFill>
                  <a:prstClr val="black"/>
                </a:solidFill>
                <a:latin typeface="Times New Roman" panose="02020603050405020304" pitchFamily="18" charset="0"/>
                <a:ea typeface="宋体" panose="02010600030101010101" pitchFamily="2" charset="-122"/>
              </a:rPr>
              <a:t>例如：</a:t>
            </a:r>
          </a:p>
          <a:p>
            <a:pPr algn="ctr" fontAlgn="base">
              <a:lnSpc>
                <a:spcPct val="120000"/>
              </a:lnSpc>
              <a:spcBef>
                <a:spcPct val="20000"/>
              </a:spcBef>
              <a:spcAft>
                <a:spcPct val="0"/>
              </a:spcAft>
            </a:pPr>
            <a:r>
              <a:rPr lang="zh-CN" altLang="en-US" sz="2400" dirty="0">
                <a:solidFill>
                  <a:prstClr val="black"/>
                </a:solidFill>
                <a:latin typeface="Times New Roman" panose="02020603050405020304" pitchFamily="18" charset="0"/>
                <a:ea typeface="宋体" panose="02010600030101010101" pitchFamily="2" charset="-122"/>
              </a:rPr>
              <a:t>   </a:t>
            </a: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i="1" dirty="0">
                <a:solidFill>
                  <a:prstClr val="black"/>
                </a:solidFill>
                <a:latin typeface="Times New Roman" panose="02020603050405020304" pitchFamily="18" charset="0"/>
                <a:ea typeface="宋体" panose="02010600030101010101" pitchFamily="2" charset="-122"/>
              </a:rPr>
              <a:t>x</a:t>
            </a:r>
            <a:r>
              <a:rPr lang="en-US" altLang="zh-CN" sz="2400" dirty="0">
                <a:solidFill>
                  <a:prstClr val="black"/>
                </a:solidFill>
                <a:latin typeface="Times New Roman" panose="02020603050405020304" pitchFamily="18" charset="0"/>
                <a:ea typeface="宋体" panose="02010600030101010101" pitchFamily="2" charset="-122"/>
              </a:rPr>
              <a:t>)(</a:t>
            </a:r>
            <a:r>
              <a:rPr lang="en-US" altLang="zh-CN" sz="2400" i="1" dirty="0">
                <a:solidFill>
                  <a:prstClr val="black"/>
                </a:solidFill>
                <a:latin typeface="Times New Roman" panose="02020603050405020304" pitchFamily="18" charset="0"/>
                <a:ea typeface="宋体" panose="02010600030101010101" pitchFamily="2" charset="-122"/>
              </a:rPr>
              <a:t>P</a:t>
            </a:r>
            <a:r>
              <a:rPr lang="en-US" altLang="zh-CN" sz="2400" dirty="0">
                <a:solidFill>
                  <a:prstClr val="black"/>
                </a:solidFill>
                <a:latin typeface="Times New Roman" panose="02020603050405020304" pitchFamily="18" charset="0"/>
                <a:ea typeface="宋体" panose="02010600030101010101" pitchFamily="2" charset="-122"/>
              </a:rPr>
              <a:t>(</a:t>
            </a:r>
            <a:r>
              <a:rPr lang="en-US" altLang="zh-CN" sz="2400" i="1" dirty="0">
                <a:solidFill>
                  <a:prstClr val="black"/>
                </a:solidFill>
                <a:latin typeface="Times New Roman" panose="02020603050405020304" pitchFamily="18" charset="0"/>
                <a:ea typeface="宋体" panose="02010600030101010101" pitchFamily="2" charset="-122"/>
              </a:rPr>
              <a:t>x</a:t>
            </a: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i="1" dirty="0">
                <a:solidFill>
                  <a:prstClr val="black"/>
                </a:solidFill>
                <a:latin typeface="Times New Roman" panose="02020603050405020304" pitchFamily="18" charset="0"/>
                <a:ea typeface="宋体" panose="02010600030101010101" pitchFamily="2" charset="-122"/>
              </a:rPr>
              <a:t>y</a:t>
            </a:r>
            <a:r>
              <a:rPr lang="en-US" altLang="zh-CN" sz="2400" dirty="0">
                <a:solidFill>
                  <a:prstClr val="black"/>
                </a:solidFill>
                <a:latin typeface="Times New Roman" panose="02020603050405020304" pitchFamily="18" charset="0"/>
                <a:ea typeface="宋体" panose="02010600030101010101" pitchFamily="2" charset="-122"/>
              </a:rPr>
              <a:t>) → </a:t>
            </a:r>
            <a:r>
              <a:rPr lang="en-US" altLang="zh-CN" sz="2400" i="1" dirty="0">
                <a:solidFill>
                  <a:prstClr val="black"/>
                </a:solidFill>
                <a:latin typeface="Times New Roman" panose="02020603050405020304" pitchFamily="18" charset="0"/>
                <a:ea typeface="宋体" panose="02010600030101010101" pitchFamily="2" charset="-122"/>
              </a:rPr>
              <a:t>Q</a:t>
            </a: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i="1" dirty="0">
                <a:solidFill>
                  <a:prstClr val="black"/>
                </a:solidFill>
                <a:latin typeface="Times New Roman" panose="02020603050405020304" pitchFamily="18" charset="0"/>
                <a:ea typeface="宋体" panose="02010600030101010101" pitchFamily="2" charset="-122"/>
              </a:rPr>
              <a:t>x</a:t>
            </a: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i="1" dirty="0">
                <a:solidFill>
                  <a:prstClr val="black"/>
                </a:solidFill>
                <a:latin typeface="Times New Roman" panose="02020603050405020304" pitchFamily="18" charset="0"/>
                <a:ea typeface="宋体" panose="02010600030101010101" pitchFamily="2" charset="-122"/>
              </a:rPr>
              <a:t>y</a:t>
            </a:r>
            <a:r>
              <a:rPr lang="en-US" altLang="zh-CN" sz="2400" dirty="0">
                <a:solidFill>
                  <a:prstClr val="black"/>
                </a:solidFill>
                <a:latin typeface="Times New Roman" panose="02020603050405020304" pitchFamily="18" charset="0"/>
                <a:ea typeface="宋体" panose="02010600030101010101" pitchFamily="2" charset="-122"/>
              </a:rPr>
              <a:t>))∨</a:t>
            </a:r>
            <a:r>
              <a:rPr lang="en-US" altLang="zh-CN" sz="2400" i="1" dirty="0">
                <a:solidFill>
                  <a:prstClr val="black"/>
                </a:solidFill>
                <a:latin typeface="Times New Roman" panose="02020603050405020304" pitchFamily="18" charset="0"/>
                <a:ea typeface="宋体" panose="02010600030101010101" pitchFamily="2" charset="-122"/>
              </a:rPr>
              <a:t>R</a:t>
            </a:r>
            <a:r>
              <a:rPr lang="en-US" altLang="zh-CN" sz="2400" dirty="0">
                <a:solidFill>
                  <a:prstClr val="black"/>
                </a:solidFill>
                <a:latin typeface="Times New Roman" panose="02020603050405020304" pitchFamily="18" charset="0"/>
                <a:ea typeface="宋体" panose="02010600030101010101" pitchFamily="2" charset="-122"/>
              </a:rPr>
              <a:t>(</a:t>
            </a:r>
            <a:r>
              <a:rPr lang="en-US" altLang="zh-CN" sz="2400" i="1" dirty="0">
                <a:solidFill>
                  <a:prstClr val="black"/>
                </a:solidFill>
                <a:latin typeface="Times New Roman" panose="02020603050405020304" pitchFamily="18" charset="0"/>
                <a:ea typeface="宋体" panose="02010600030101010101" pitchFamily="2" charset="-122"/>
              </a:rPr>
              <a:t>x</a:t>
            </a: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i="1" dirty="0">
                <a:solidFill>
                  <a:prstClr val="black"/>
                </a:solidFill>
                <a:latin typeface="Times New Roman" panose="02020603050405020304" pitchFamily="18" charset="0"/>
                <a:ea typeface="宋体" panose="02010600030101010101" pitchFamily="2" charset="-122"/>
              </a:rPr>
              <a:t>y</a:t>
            </a:r>
            <a:r>
              <a:rPr lang="en-US" altLang="zh-CN" sz="2400" dirty="0">
                <a:solidFill>
                  <a:prstClr val="black"/>
                </a:solidFill>
                <a:latin typeface="Times New Roman" panose="02020603050405020304" pitchFamily="18" charset="0"/>
                <a:ea typeface="宋体" panose="02010600030101010101" pitchFamily="2" charset="-122"/>
              </a:rPr>
              <a:t>)</a:t>
            </a:r>
          </a:p>
          <a:p>
            <a:pPr algn="just" fontAlgn="base">
              <a:lnSpc>
                <a:spcPct val="120000"/>
              </a:lnSpc>
              <a:spcBef>
                <a:spcPct val="20000"/>
              </a:spcBef>
              <a:spcAft>
                <a:spcPct val="0"/>
              </a:spcAft>
              <a:buClr>
                <a:srgbClr val="CCB400"/>
              </a:buClr>
              <a:buFont typeface="Wingdings" panose="05000000000000000000" pitchFamily="2" charset="2"/>
              <a:buChar char="§"/>
            </a:pP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i="1" dirty="0">
                <a:solidFill>
                  <a:prstClr val="black"/>
                </a:solidFill>
                <a:latin typeface="Times New Roman" panose="02020603050405020304" pitchFamily="18" charset="0"/>
                <a:ea typeface="宋体" panose="02010600030101010101" pitchFamily="2" charset="-122"/>
              </a:rPr>
              <a:t>P</a:t>
            </a:r>
            <a:r>
              <a:rPr lang="en-US" altLang="zh-CN" sz="2400" dirty="0">
                <a:solidFill>
                  <a:prstClr val="black"/>
                </a:solidFill>
                <a:latin typeface="Times New Roman" panose="02020603050405020304" pitchFamily="18" charset="0"/>
                <a:ea typeface="宋体" panose="02010600030101010101" pitchFamily="2" charset="-122"/>
              </a:rPr>
              <a:t>(</a:t>
            </a:r>
            <a:r>
              <a:rPr lang="en-US" altLang="zh-CN" sz="2400" i="1" dirty="0">
                <a:solidFill>
                  <a:prstClr val="black"/>
                </a:solidFill>
                <a:latin typeface="Times New Roman" panose="02020603050405020304" pitchFamily="18" charset="0"/>
                <a:ea typeface="宋体" panose="02010600030101010101" pitchFamily="2" charset="-122"/>
              </a:rPr>
              <a:t>x</a:t>
            </a: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i="1" dirty="0">
                <a:solidFill>
                  <a:prstClr val="black"/>
                </a:solidFill>
                <a:latin typeface="Times New Roman" panose="02020603050405020304" pitchFamily="18" charset="0"/>
                <a:ea typeface="宋体" panose="02010600030101010101" pitchFamily="2" charset="-122"/>
              </a:rPr>
              <a:t>y</a:t>
            </a: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dirty="0">
                <a:solidFill>
                  <a:prstClr val="black"/>
                </a:solidFill>
                <a:latin typeface="宋体" panose="02010600030101010101" pitchFamily="2" charset="-122"/>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i="1" dirty="0">
                <a:solidFill>
                  <a:prstClr val="black"/>
                </a:solidFill>
                <a:latin typeface="Times New Roman" panose="02020603050405020304" pitchFamily="18" charset="0"/>
                <a:ea typeface="宋体" panose="02010600030101010101" pitchFamily="2" charset="-122"/>
              </a:rPr>
              <a:t>Q</a:t>
            </a: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i="1" dirty="0">
                <a:solidFill>
                  <a:prstClr val="black"/>
                </a:solidFill>
                <a:latin typeface="Times New Roman" panose="02020603050405020304" pitchFamily="18" charset="0"/>
                <a:ea typeface="宋体" panose="02010600030101010101" pitchFamily="2" charset="-122"/>
              </a:rPr>
              <a:t>x</a:t>
            </a:r>
            <a:r>
              <a:rPr lang="en-US" altLang="zh-CN" sz="2400" dirty="0">
                <a:solidFill>
                  <a:prstClr val="black"/>
                </a:solidFill>
                <a:latin typeface="Times New Roman" panose="02020603050405020304" pitchFamily="18" charset="0"/>
                <a:ea typeface="宋体" panose="02010600030101010101" pitchFamily="2" charset="-122"/>
              </a:rPr>
              <a:t>, y)) </a:t>
            </a:r>
            <a:r>
              <a:rPr lang="zh-CN" altLang="en-US" sz="2400" dirty="0">
                <a:solidFill>
                  <a:prstClr val="black"/>
                </a:solidFill>
                <a:latin typeface="宋体" panose="02010600030101010101" pitchFamily="2" charset="-122"/>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i="1" dirty="0">
                <a:solidFill>
                  <a:prstClr val="black"/>
                </a:solidFill>
                <a:latin typeface="Times New Roman" panose="02020603050405020304" pitchFamily="18" charset="0"/>
                <a:ea typeface="宋体" panose="02010600030101010101" pitchFamily="2" charset="-122"/>
              </a:rPr>
              <a:t>x</a:t>
            </a:r>
            <a:r>
              <a:rPr lang="en-US" altLang="zh-CN" sz="2400" dirty="0">
                <a:solidFill>
                  <a:prstClr val="black"/>
                </a:solidFill>
                <a:latin typeface="Times New Roman" panose="02020603050405020304" pitchFamily="18" charset="0"/>
                <a:ea typeface="宋体" panose="02010600030101010101" pitchFamily="2" charset="-122"/>
              </a:rPr>
              <a:t>)</a:t>
            </a:r>
            <a:r>
              <a:rPr lang="zh-CN" altLang="en-US" sz="2400" dirty="0">
                <a:solidFill>
                  <a:prstClr val="black"/>
                </a:solidFill>
                <a:latin typeface="宋体" panose="02010600030101010101" pitchFamily="2" charset="-122"/>
                <a:ea typeface="宋体" panose="02010600030101010101" pitchFamily="2" charset="-122"/>
              </a:rPr>
              <a:t>的辖域，辖域内的变元</a:t>
            </a:r>
            <a:r>
              <a:rPr lang="en-US" altLang="zh-CN" sz="2400" i="1" dirty="0">
                <a:solidFill>
                  <a:prstClr val="black"/>
                </a:solidFill>
                <a:latin typeface="Times New Roman" panose="02020603050405020304" pitchFamily="18" charset="0"/>
                <a:ea typeface="宋体" panose="02010600030101010101" pitchFamily="2" charset="-122"/>
              </a:rPr>
              <a:t>x</a:t>
            </a:r>
            <a:r>
              <a:rPr lang="zh-CN" altLang="en-US" sz="2400" dirty="0">
                <a:solidFill>
                  <a:prstClr val="black"/>
                </a:solidFill>
                <a:latin typeface="宋体" panose="02010600030101010101" pitchFamily="2" charset="-122"/>
                <a:ea typeface="宋体" panose="02010600030101010101" pitchFamily="2" charset="-122"/>
              </a:rPr>
              <a:t>是受（  </a:t>
            </a:r>
            <a:r>
              <a:rPr lang="en-US" altLang="zh-CN" sz="2400" i="1" dirty="0">
                <a:solidFill>
                  <a:prstClr val="black"/>
                </a:solidFill>
                <a:latin typeface="Times New Roman" panose="02020603050405020304" pitchFamily="18" charset="0"/>
                <a:ea typeface="宋体" panose="02010600030101010101" pitchFamily="2" charset="-122"/>
              </a:rPr>
              <a:t>x</a:t>
            </a:r>
            <a:r>
              <a:rPr lang="zh-CN" altLang="en-US" sz="2400" dirty="0">
                <a:solidFill>
                  <a:prstClr val="black"/>
                </a:solidFill>
                <a:latin typeface="宋体" panose="02010600030101010101" pitchFamily="2" charset="-122"/>
                <a:ea typeface="宋体" panose="02010600030101010101" pitchFamily="2" charset="-122"/>
              </a:rPr>
              <a:t>）约束的变元，</a:t>
            </a:r>
            <a:r>
              <a:rPr lang="en-US" altLang="zh-CN" sz="2400" i="1" dirty="0">
                <a:solidFill>
                  <a:prstClr val="black"/>
                </a:solidFill>
                <a:latin typeface="Times New Roman" panose="02020603050405020304" pitchFamily="18" charset="0"/>
                <a:ea typeface="宋体" panose="02010600030101010101" pitchFamily="2" charset="-122"/>
              </a:rPr>
              <a:t>R</a:t>
            </a:r>
            <a:r>
              <a:rPr lang="en-US" altLang="zh-CN" sz="2400" dirty="0">
                <a:solidFill>
                  <a:prstClr val="black"/>
                </a:solidFill>
                <a:latin typeface="Times New Roman" panose="02020603050405020304" pitchFamily="18" charset="0"/>
                <a:ea typeface="宋体" panose="02010600030101010101" pitchFamily="2" charset="-122"/>
              </a:rPr>
              <a:t>(</a:t>
            </a:r>
            <a:r>
              <a:rPr lang="en-US" altLang="zh-CN" sz="2400" i="1" dirty="0">
                <a:solidFill>
                  <a:prstClr val="black"/>
                </a:solidFill>
                <a:latin typeface="Times New Roman" panose="02020603050405020304" pitchFamily="18" charset="0"/>
                <a:ea typeface="宋体" panose="02010600030101010101" pitchFamily="2" charset="-122"/>
              </a:rPr>
              <a:t>x</a:t>
            </a:r>
            <a:r>
              <a:rPr lang="en-US" altLang="zh-CN" sz="2400" dirty="0">
                <a:solidFill>
                  <a:prstClr val="black"/>
                </a:solidFill>
                <a:latin typeface="Times New Roman" panose="02020603050405020304" pitchFamily="18" charset="0"/>
                <a:ea typeface="宋体" panose="02010600030101010101" pitchFamily="2" charset="-122"/>
              </a:rPr>
              <a:t>, </a:t>
            </a:r>
            <a:r>
              <a:rPr lang="en-US" altLang="zh-CN" sz="2400" i="1" dirty="0">
                <a:solidFill>
                  <a:prstClr val="black"/>
                </a:solidFill>
                <a:latin typeface="Times New Roman" panose="02020603050405020304" pitchFamily="18" charset="0"/>
                <a:ea typeface="宋体" panose="02010600030101010101" pitchFamily="2" charset="-122"/>
              </a:rPr>
              <a:t>y</a:t>
            </a:r>
            <a:r>
              <a:rPr lang="en-US" altLang="zh-CN" sz="2400" dirty="0">
                <a:solidFill>
                  <a:prstClr val="black"/>
                </a:solidFill>
                <a:latin typeface="Times New Roman" panose="02020603050405020304" pitchFamily="18" charset="0"/>
                <a:ea typeface="宋体" panose="02010600030101010101" pitchFamily="2" charset="-122"/>
              </a:rPr>
              <a:t>)</a:t>
            </a:r>
            <a:r>
              <a:rPr lang="zh-CN" altLang="en-US" sz="2400" dirty="0">
                <a:solidFill>
                  <a:prstClr val="black"/>
                </a:solidFill>
                <a:latin typeface="宋体" panose="02010600030101010101" pitchFamily="2" charset="-122"/>
                <a:ea typeface="宋体" panose="02010600030101010101" pitchFamily="2" charset="-122"/>
              </a:rPr>
              <a:t>中的</a:t>
            </a:r>
            <a:r>
              <a:rPr lang="en-US" altLang="zh-CN" sz="2400" i="1" dirty="0">
                <a:solidFill>
                  <a:prstClr val="black"/>
                </a:solidFill>
                <a:latin typeface="Times New Roman" panose="02020603050405020304" pitchFamily="18" charset="0"/>
                <a:ea typeface="宋体" panose="02010600030101010101" pitchFamily="2" charset="-122"/>
              </a:rPr>
              <a:t>x</a:t>
            </a:r>
            <a:r>
              <a:rPr lang="zh-CN" altLang="en-US" sz="2400" dirty="0">
                <a:solidFill>
                  <a:prstClr val="black"/>
                </a:solidFill>
                <a:latin typeface="宋体" panose="02010600030101010101" pitchFamily="2" charset="-122"/>
                <a:ea typeface="宋体" panose="02010600030101010101" pitchFamily="2" charset="-122"/>
              </a:rPr>
              <a:t>是自由变元。</a:t>
            </a:r>
          </a:p>
          <a:p>
            <a:pPr algn="just" fontAlgn="base">
              <a:lnSpc>
                <a:spcPct val="120000"/>
              </a:lnSpc>
              <a:spcBef>
                <a:spcPct val="20000"/>
              </a:spcBef>
              <a:spcAft>
                <a:spcPct val="0"/>
              </a:spcAft>
              <a:buClr>
                <a:srgbClr val="CCB400"/>
              </a:buClr>
              <a:buFont typeface="Wingdings" panose="05000000000000000000" pitchFamily="2" charset="2"/>
              <a:buChar char="§"/>
            </a:pPr>
            <a:r>
              <a:rPr lang="zh-CN" altLang="en-US" sz="2400" dirty="0">
                <a:solidFill>
                  <a:prstClr val="black"/>
                </a:solidFill>
                <a:latin typeface="宋体" panose="02010600030101010101" pitchFamily="2" charset="-122"/>
                <a:ea typeface="宋体" panose="02010600030101010101" pitchFamily="2" charset="-122"/>
              </a:rPr>
              <a:t> 公式中的所有</a:t>
            </a:r>
            <a:r>
              <a:rPr lang="en-US" altLang="zh-CN" sz="2400" i="1" dirty="0">
                <a:solidFill>
                  <a:prstClr val="black"/>
                </a:solidFill>
                <a:latin typeface="Times New Roman" panose="02020603050405020304" pitchFamily="18" charset="0"/>
                <a:ea typeface="宋体" panose="02010600030101010101" pitchFamily="2" charset="-122"/>
              </a:rPr>
              <a:t>y</a:t>
            </a:r>
            <a:r>
              <a:rPr lang="zh-CN" altLang="en-US" sz="2400" dirty="0">
                <a:solidFill>
                  <a:prstClr val="black"/>
                </a:solidFill>
                <a:latin typeface="宋体" panose="02010600030101010101" pitchFamily="2" charset="-122"/>
                <a:ea typeface="宋体" panose="02010600030101010101" pitchFamily="2" charset="-122"/>
              </a:rPr>
              <a:t>都是自由变元。</a:t>
            </a:r>
            <a:r>
              <a:rPr lang="zh-CN" altLang="en-US" sz="2400" dirty="0">
                <a:solidFill>
                  <a:prstClr val="black"/>
                </a:solidFill>
                <a:latin typeface="Times New Roman" panose="02020603050405020304" pitchFamily="18" charset="0"/>
                <a:ea typeface="宋体" panose="02010600030101010101" pitchFamily="2" charset="-122"/>
              </a:rPr>
              <a:t> </a:t>
            </a:r>
          </a:p>
        </p:txBody>
      </p:sp>
      <p:graphicFrame>
        <p:nvGraphicFramePr>
          <p:cNvPr id="7170" name="Object 15"/>
          <p:cNvGraphicFramePr>
            <a:graphicFrameLocks noChangeAspect="1"/>
          </p:cNvGraphicFramePr>
          <p:nvPr/>
        </p:nvGraphicFramePr>
        <p:xfrm>
          <a:off x="4224915" y="4411285"/>
          <a:ext cx="298450" cy="366712"/>
        </p:xfrm>
        <a:graphic>
          <a:graphicData uri="http://schemas.openxmlformats.org/presentationml/2006/ole">
            <mc:AlternateContent xmlns:mc="http://schemas.openxmlformats.org/markup-compatibility/2006">
              <mc:Choice xmlns:v="urn:schemas-microsoft-com:vml" Requires="v">
                <p:oleObj r:id="rId3" imgW="3048000" imgH="3657600" progId="Equation.DSMT4">
                  <p:embed/>
                </p:oleObj>
              </mc:Choice>
              <mc:Fallback>
                <p:oleObj r:id="rId3" imgW="3048000" imgH="3657600" progId="Equation.DSMT4">
                  <p:embed/>
                  <p:pic>
                    <p:nvPicPr>
                      <p:cNvPr id="7170" name="Object 15"/>
                      <p:cNvPicPr>
                        <a:picLocks noChangeAspect="1"/>
                      </p:cNvPicPr>
                      <p:nvPr/>
                    </p:nvPicPr>
                    <p:blipFill>
                      <a:blip r:embed="rId4"/>
                      <a:stretch>
                        <a:fillRect/>
                      </a:stretch>
                    </p:blipFill>
                    <p:spPr>
                      <a:xfrm>
                        <a:off x="4224915" y="4411285"/>
                        <a:ext cx="298450" cy="366712"/>
                      </a:xfrm>
                      <a:prstGeom prst="rect">
                        <a:avLst/>
                      </a:prstGeom>
                      <a:noFill/>
                      <a:ln w="9525">
                        <a:noFill/>
                      </a:ln>
                    </p:spPr>
                  </p:pic>
                </p:oleObj>
              </mc:Fallback>
            </mc:AlternateContent>
          </a:graphicData>
        </a:graphic>
      </p:graphicFrame>
      <p:graphicFrame>
        <p:nvGraphicFramePr>
          <p:cNvPr id="7171" name="Object 17"/>
          <p:cNvGraphicFramePr>
            <a:graphicFrameLocks noChangeAspect="1"/>
          </p:cNvGraphicFramePr>
          <p:nvPr/>
        </p:nvGraphicFramePr>
        <p:xfrm>
          <a:off x="5587365" y="5004436"/>
          <a:ext cx="298450" cy="307975"/>
        </p:xfrm>
        <a:graphic>
          <a:graphicData uri="http://schemas.openxmlformats.org/presentationml/2006/ole">
            <mc:AlternateContent xmlns:mc="http://schemas.openxmlformats.org/markup-compatibility/2006">
              <mc:Choice xmlns:v="urn:schemas-microsoft-com:vml" Requires="v">
                <p:oleObj r:id="rId5" imgW="3048000" imgH="3657600" progId="Equation.DSMT4">
                  <p:embed/>
                </p:oleObj>
              </mc:Choice>
              <mc:Fallback>
                <p:oleObj r:id="rId5" imgW="3048000" imgH="3657600" progId="Equation.DSMT4">
                  <p:embed/>
                  <p:pic>
                    <p:nvPicPr>
                      <p:cNvPr id="7171" name="Object 17"/>
                      <p:cNvPicPr>
                        <a:picLocks noChangeAspect="1"/>
                      </p:cNvPicPr>
                      <p:nvPr/>
                    </p:nvPicPr>
                    <p:blipFill>
                      <a:blip r:embed="rId4"/>
                      <a:stretch>
                        <a:fillRect/>
                      </a:stretch>
                    </p:blipFill>
                    <p:spPr>
                      <a:xfrm>
                        <a:off x="5587365" y="5004436"/>
                        <a:ext cx="298450" cy="307975"/>
                      </a:xfrm>
                      <a:prstGeom prst="rect">
                        <a:avLst/>
                      </a:prstGeom>
                      <a:noFill/>
                      <a:ln w="9525">
                        <a:noFill/>
                      </a:ln>
                    </p:spPr>
                  </p:pic>
                </p:oleObj>
              </mc:Fallback>
            </mc:AlternateContent>
          </a:graphicData>
        </a:graphic>
      </p:graphicFrame>
      <p:graphicFrame>
        <p:nvGraphicFramePr>
          <p:cNvPr id="7172" name="Object 18"/>
          <p:cNvGraphicFramePr>
            <a:graphicFrameLocks noChangeAspect="1"/>
          </p:cNvGraphicFramePr>
          <p:nvPr/>
        </p:nvGraphicFramePr>
        <p:xfrm>
          <a:off x="2417559" y="5379441"/>
          <a:ext cx="298450" cy="366713"/>
        </p:xfrm>
        <a:graphic>
          <a:graphicData uri="http://schemas.openxmlformats.org/presentationml/2006/ole">
            <mc:AlternateContent xmlns:mc="http://schemas.openxmlformats.org/markup-compatibility/2006">
              <mc:Choice xmlns:v="urn:schemas-microsoft-com:vml" Requires="v">
                <p:oleObj r:id="rId6" imgW="3048000" imgH="3657600" progId="Equation.DSMT4">
                  <p:embed/>
                </p:oleObj>
              </mc:Choice>
              <mc:Fallback>
                <p:oleObj r:id="rId6" imgW="3048000" imgH="3657600" progId="Equation.DSMT4">
                  <p:embed/>
                  <p:pic>
                    <p:nvPicPr>
                      <p:cNvPr id="7172" name="Object 18"/>
                      <p:cNvPicPr>
                        <a:picLocks noChangeAspect="1"/>
                      </p:cNvPicPr>
                      <p:nvPr/>
                    </p:nvPicPr>
                    <p:blipFill>
                      <a:blip r:embed="rId4"/>
                      <a:stretch>
                        <a:fillRect/>
                      </a:stretch>
                    </p:blipFill>
                    <p:spPr>
                      <a:xfrm>
                        <a:off x="2417559" y="5379441"/>
                        <a:ext cx="298450" cy="366713"/>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522476698"/>
      </p:ext>
    </p:extLst>
  </p:cSld>
  <p:clrMapOvr>
    <a:masterClrMapping/>
  </p:clrMapOvr>
  <p:transition>
    <p:random/>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9810" name="组合 7"/>
          <p:cNvGrpSpPr/>
          <p:nvPr/>
        </p:nvGrpSpPr>
        <p:grpSpPr>
          <a:xfrm>
            <a:off x="4525964" y="6045200"/>
            <a:ext cx="6142037" cy="812800"/>
            <a:chOff x="4001597" y="5613400"/>
            <a:chExt cx="8190403" cy="1244600"/>
          </a:xfrm>
        </p:grpSpPr>
        <p:sp>
          <p:nvSpPr>
            <p:cNvPr id="9" name="任意多边形: 形状 8"/>
            <p:cNvSpPr/>
            <p:nvPr>
              <p:custDataLst>
                <p:tags r:id="rId16"/>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7"/>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59811"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E4B2D960-F965-462B-B461-05749762020B}" type="slidenum">
              <a:rPr lang="zh-CN" altLang="en-US" smtClean="0"/>
              <a:pPr>
                <a:defRPr/>
              </a:pPr>
              <a:t>510</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59812" name="Object 2"/>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19" imgW="965200" imgH="711200" progId="Equation.3">
                  <p:embed/>
                </p:oleObj>
              </mc:Choice>
              <mc:Fallback>
                <p:oleObj r:id="rId19" imgW="965200" imgH="711200" progId="Equation.3">
                  <p:embed/>
                  <p:pic>
                    <p:nvPicPr>
                      <p:cNvPr id="759812" name="Object 2"/>
                      <p:cNvPicPr/>
                      <p:nvPr/>
                    </p:nvPicPr>
                    <p:blipFill>
                      <a:blip r:embed="rId20"/>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59813" name="AutoShape 3"/>
          <p:cNvCxnSpPr/>
          <p:nvPr>
            <p:custDataLst>
              <p:tags r:id="rId3"/>
            </p:custDataLst>
          </p:nvPr>
        </p:nvCxnSpPr>
        <p:spPr>
          <a:xfrm flipH="1">
            <a:off x="2967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59814" name="AutoShape 4"/>
          <p:cNvCxnSpPr/>
          <p:nvPr>
            <p:custDataLst>
              <p:tags r:id="rId4"/>
            </p:custDataLst>
          </p:nvPr>
        </p:nvCxnSpPr>
        <p:spPr>
          <a:xfrm flipH="1">
            <a:off x="4719638" y="1033464"/>
            <a:ext cx="4762" cy="282575"/>
          </a:xfrm>
          <a:prstGeom prst="straightConnector1">
            <a:avLst/>
          </a:prstGeom>
          <a:ln w="50800" cap="flat" cmpd="sng">
            <a:solidFill>
              <a:schemeClr val="tx1"/>
            </a:solidFill>
            <a:prstDash val="solid"/>
            <a:headEnd type="stealth" w="med" len="med"/>
            <a:tailEnd type="none" w="med" len="med"/>
          </a:ln>
        </p:spPr>
      </p:cxnSp>
      <p:cxnSp>
        <p:nvCxnSpPr>
          <p:cNvPr id="759815" name="AutoShape 5"/>
          <p:cNvCxnSpPr/>
          <p:nvPr>
            <p:custDataLst>
              <p:tags r:id="rId5"/>
            </p:custDataLst>
          </p:nvPr>
        </p:nvCxnSpPr>
        <p:spPr>
          <a:xfrm>
            <a:off x="4764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59816" name="Object 6"/>
          <p:cNvGraphicFramePr>
            <a:graphicFrameLocks noChangeAspect="1"/>
          </p:cNvGraphicFramePr>
          <p:nvPr>
            <p:custDataLst>
              <p:tags r:id="rId6"/>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21" imgW="977900" imgH="711200" progId="Equation.3">
                  <p:embed/>
                </p:oleObj>
              </mc:Choice>
              <mc:Fallback>
                <p:oleObj r:id="rId21" imgW="977900" imgH="711200" progId="Equation.3">
                  <p:embed/>
                  <p:pic>
                    <p:nvPicPr>
                      <p:cNvPr id="759816" name="Object 6"/>
                      <p:cNvPicPr/>
                      <p:nvPr/>
                    </p:nvPicPr>
                    <p:blipFill>
                      <a:blip r:embed="rId22"/>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759817" name="Object 7"/>
          <p:cNvGraphicFramePr>
            <a:graphicFrameLocks noChangeAspect="1"/>
          </p:cNvGraphicFramePr>
          <p:nvPr>
            <p:custDataLst>
              <p:tags r:id="rId7"/>
            </p:custDataLst>
          </p:nvPr>
        </p:nvGraphicFramePr>
        <p:xfrm>
          <a:off x="4038600" y="1328738"/>
          <a:ext cx="1360488" cy="989012"/>
        </p:xfrm>
        <a:graphic>
          <a:graphicData uri="http://schemas.openxmlformats.org/presentationml/2006/ole">
            <mc:AlternateContent xmlns:mc="http://schemas.openxmlformats.org/markup-compatibility/2006">
              <mc:Choice xmlns:v="urn:schemas-microsoft-com:vml" Requires="v">
                <p:oleObj r:id="rId23" imgW="977900" imgH="711200" progId="Equation.3">
                  <p:embed/>
                </p:oleObj>
              </mc:Choice>
              <mc:Fallback>
                <p:oleObj r:id="rId23" imgW="977900" imgH="711200" progId="Equation.3">
                  <p:embed/>
                  <p:pic>
                    <p:nvPicPr>
                      <p:cNvPr id="759817" name="Object 7"/>
                      <p:cNvPicPr/>
                      <p:nvPr/>
                    </p:nvPicPr>
                    <p:blipFill>
                      <a:blip r:embed="rId24"/>
                      <a:stretch>
                        <a:fillRect/>
                      </a:stretch>
                    </p:blipFill>
                    <p:spPr>
                      <a:xfrm>
                        <a:off x="4038600"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9818" name="Object 8"/>
          <p:cNvGraphicFramePr>
            <a:graphicFrameLocks noChangeAspect="1"/>
          </p:cNvGraphicFramePr>
          <p:nvPr>
            <p:custDataLst>
              <p:tags r:id="rId8"/>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25" imgW="965200" imgH="711200" progId="Equation.3">
                  <p:embed/>
                </p:oleObj>
              </mc:Choice>
              <mc:Fallback>
                <p:oleObj r:id="rId25" imgW="965200" imgH="711200" progId="Equation.3">
                  <p:embed/>
                  <p:pic>
                    <p:nvPicPr>
                      <p:cNvPr id="759818" name="Object 8"/>
                      <p:cNvPicPr/>
                      <p:nvPr/>
                    </p:nvPicPr>
                    <p:blipFill>
                      <a:blip r:embed="rId26"/>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graphicFrame>
        <p:nvGraphicFramePr>
          <p:cNvPr id="759819" name="Object 12"/>
          <p:cNvGraphicFramePr>
            <a:graphicFrameLocks noChangeAspect="1"/>
          </p:cNvGraphicFramePr>
          <p:nvPr/>
        </p:nvGraphicFramePr>
        <p:xfrm>
          <a:off x="4048125" y="2709863"/>
          <a:ext cx="1341438" cy="989012"/>
        </p:xfrm>
        <a:graphic>
          <a:graphicData uri="http://schemas.openxmlformats.org/presentationml/2006/ole">
            <mc:AlternateContent xmlns:mc="http://schemas.openxmlformats.org/markup-compatibility/2006">
              <mc:Choice xmlns:v="urn:schemas-microsoft-com:vml" Requires="v">
                <p:oleObj r:id="rId27" imgW="965200" imgH="711200" progId="Equation.3">
                  <p:embed/>
                </p:oleObj>
              </mc:Choice>
              <mc:Fallback>
                <p:oleObj r:id="rId27" imgW="965200" imgH="711200" progId="Equation.3">
                  <p:embed/>
                  <p:pic>
                    <p:nvPicPr>
                      <p:cNvPr id="759819" name="Object 12"/>
                      <p:cNvPicPr/>
                      <p:nvPr/>
                    </p:nvPicPr>
                    <p:blipFill>
                      <a:blip r:embed="rId28"/>
                      <a:stretch>
                        <a:fillRect/>
                      </a:stretch>
                    </p:blipFill>
                    <p:spPr>
                      <a:xfrm>
                        <a:off x="4048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9820" name="Object 13"/>
          <p:cNvGraphicFramePr>
            <a:graphicFrameLocks noChangeAspect="1"/>
          </p:cNvGraphicFramePr>
          <p:nvPr/>
        </p:nvGraphicFramePr>
        <p:xfrm>
          <a:off x="2286000" y="2709863"/>
          <a:ext cx="1360488" cy="989012"/>
        </p:xfrm>
        <a:graphic>
          <a:graphicData uri="http://schemas.openxmlformats.org/presentationml/2006/ole">
            <mc:AlternateContent xmlns:mc="http://schemas.openxmlformats.org/markup-compatibility/2006">
              <mc:Choice xmlns:v="urn:schemas-microsoft-com:vml" Requires="v">
                <p:oleObj r:id="rId29" imgW="977900" imgH="711200" progId="Equation.3">
                  <p:embed/>
                </p:oleObj>
              </mc:Choice>
              <mc:Fallback>
                <p:oleObj r:id="rId29" imgW="977900" imgH="711200" progId="Equation.3">
                  <p:embed/>
                  <p:pic>
                    <p:nvPicPr>
                      <p:cNvPr id="759820" name="Object 13"/>
                      <p:cNvPicPr/>
                      <p:nvPr/>
                    </p:nvPicPr>
                    <p:blipFill>
                      <a:blip r:embed="rId30"/>
                      <a:stretch>
                        <a:fillRect/>
                      </a:stretch>
                    </p:blipFill>
                    <p:spPr>
                      <a:xfrm>
                        <a:off x="2286000" y="2709863"/>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9821" name="Object 14"/>
          <p:cNvGraphicFramePr>
            <a:graphicFrameLocks noChangeAspect="1"/>
          </p:cNvGraphicFramePr>
          <p:nvPr/>
        </p:nvGraphicFramePr>
        <p:xfrm>
          <a:off x="5638801" y="2667001"/>
          <a:ext cx="1306513" cy="989013"/>
        </p:xfrm>
        <a:graphic>
          <a:graphicData uri="http://schemas.openxmlformats.org/presentationml/2006/ole">
            <mc:AlternateContent xmlns:mc="http://schemas.openxmlformats.org/markup-compatibility/2006">
              <mc:Choice xmlns:v="urn:schemas-microsoft-com:vml" Requires="v">
                <p:oleObj r:id="rId31" imgW="939165" imgH="711200" progId="Equation.3">
                  <p:embed/>
                </p:oleObj>
              </mc:Choice>
              <mc:Fallback>
                <p:oleObj r:id="rId31" imgW="939165" imgH="711200" progId="Equation.3">
                  <p:embed/>
                  <p:pic>
                    <p:nvPicPr>
                      <p:cNvPr id="759821" name="Object 14"/>
                      <p:cNvPicPr/>
                      <p:nvPr/>
                    </p:nvPicPr>
                    <p:blipFill>
                      <a:blip r:embed="rId32"/>
                      <a:stretch>
                        <a:fillRect/>
                      </a:stretch>
                    </p:blipFill>
                    <p:spPr>
                      <a:xfrm>
                        <a:off x="5638801" y="2667001"/>
                        <a:ext cx="1306513" cy="989013"/>
                      </a:xfrm>
                      <a:prstGeom prst="rect">
                        <a:avLst/>
                      </a:prstGeom>
                      <a:noFill/>
                      <a:ln w="38100">
                        <a:noFill/>
                        <a:miter/>
                      </a:ln>
                    </p:spPr>
                  </p:pic>
                </p:oleObj>
              </mc:Fallback>
            </mc:AlternateContent>
          </a:graphicData>
        </a:graphic>
      </p:graphicFrame>
      <p:cxnSp>
        <p:nvCxnSpPr>
          <p:cNvPr id="759822" name="AutoShape 15"/>
          <p:cNvCxnSpPr/>
          <p:nvPr>
            <p:custDataLst>
              <p:tags r:id="rId9"/>
            </p:custDataLst>
          </p:nvPr>
        </p:nvCxnSpPr>
        <p:spPr>
          <a:xfrm flipH="1">
            <a:off x="2967038" y="2330451"/>
            <a:ext cx="1752600" cy="366713"/>
          </a:xfrm>
          <a:prstGeom prst="straightConnector1">
            <a:avLst/>
          </a:prstGeom>
          <a:ln w="50800" cap="flat" cmpd="sng">
            <a:solidFill>
              <a:schemeClr val="tx1"/>
            </a:solidFill>
            <a:prstDash val="solid"/>
            <a:headEnd type="stealth" w="med" len="med"/>
            <a:tailEnd type="none" w="med" len="med"/>
          </a:ln>
        </p:spPr>
      </p:cxnSp>
      <p:cxnSp>
        <p:nvCxnSpPr>
          <p:cNvPr id="759823" name="AutoShape 16"/>
          <p:cNvCxnSpPr/>
          <p:nvPr>
            <p:custDataLst>
              <p:tags r:id="rId10"/>
            </p:custDataLst>
          </p:nvPr>
        </p:nvCxnSpPr>
        <p:spPr>
          <a:xfrm>
            <a:off x="4719638" y="2330451"/>
            <a:ext cx="0" cy="366713"/>
          </a:xfrm>
          <a:prstGeom prst="straightConnector1">
            <a:avLst/>
          </a:prstGeom>
          <a:ln w="50800" cap="flat" cmpd="sng">
            <a:solidFill>
              <a:schemeClr val="tx1"/>
            </a:solidFill>
            <a:prstDash val="solid"/>
            <a:headEnd type="stealth" w="med" len="med"/>
            <a:tailEnd type="none" w="med" len="med"/>
          </a:ln>
        </p:spPr>
      </p:cxnSp>
      <p:cxnSp>
        <p:nvCxnSpPr>
          <p:cNvPr id="759824" name="AutoShape 17"/>
          <p:cNvCxnSpPr/>
          <p:nvPr>
            <p:custDataLst>
              <p:tags r:id="rId11"/>
            </p:custDataLst>
          </p:nvPr>
        </p:nvCxnSpPr>
        <p:spPr>
          <a:xfrm>
            <a:off x="4719638"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103445" name="Object 21"/>
          <p:cNvGraphicFramePr>
            <a:graphicFrameLocks noChangeAspect="1"/>
          </p:cNvGraphicFramePr>
          <p:nvPr/>
        </p:nvGraphicFramePr>
        <p:xfrm>
          <a:off x="4267201" y="3886201"/>
          <a:ext cx="1306513" cy="989013"/>
        </p:xfrm>
        <a:graphic>
          <a:graphicData uri="http://schemas.openxmlformats.org/presentationml/2006/ole">
            <mc:AlternateContent xmlns:mc="http://schemas.openxmlformats.org/markup-compatibility/2006">
              <mc:Choice xmlns:v="urn:schemas-microsoft-com:vml" Requires="v">
                <p:oleObj r:id="rId33" imgW="939165" imgH="711200" progId="Equation.3">
                  <p:embed/>
                </p:oleObj>
              </mc:Choice>
              <mc:Fallback>
                <p:oleObj r:id="rId33" imgW="939165" imgH="711200" progId="Equation.3">
                  <p:embed/>
                  <p:pic>
                    <p:nvPicPr>
                      <p:cNvPr id="103445" name="Object 21"/>
                      <p:cNvPicPr/>
                      <p:nvPr/>
                    </p:nvPicPr>
                    <p:blipFill>
                      <a:blip r:embed="rId34"/>
                      <a:stretch>
                        <a:fillRect/>
                      </a:stretch>
                    </p:blipFill>
                    <p:spPr>
                      <a:xfrm>
                        <a:off x="4267201" y="3886201"/>
                        <a:ext cx="1306513" cy="989013"/>
                      </a:xfrm>
                      <a:prstGeom prst="rect">
                        <a:avLst/>
                      </a:prstGeom>
                      <a:noFill/>
                      <a:ln w="38100">
                        <a:noFill/>
                        <a:miter/>
                      </a:ln>
                    </p:spPr>
                  </p:pic>
                </p:oleObj>
              </mc:Fallback>
            </mc:AlternateContent>
          </a:graphicData>
        </a:graphic>
      </p:graphicFrame>
      <p:graphicFrame>
        <p:nvGraphicFramePr>
          <p:cNvPr id="103446" name="Object 22"/>
          <p:cNvGraphicFramePr>
            <a:graphicFrameLocks noChangeAspect="1"/>
          </p:cNvGraphicFramePr>
          <p:nvPr/>
        </p:nvGraphicFramePr>
        <p:xfrm>
          <a:off x="5638801" y="3886201"/>
          <a:ext cx="1412875" cy="989013"/>
        </p:xfrm>
        <a:graphic>
          <a:graphicData uri="http://schemas.openxmlformats.org/presentationml/2006/ole">
            <mc:AlternateContent xmlns:mc="http://schemas.openxmlformats.org/markup-compatibility/2006">
              <mc:Choice xmlns:v="urn:schemas-microsoft-com:vml" Requires="v">
                <p:oleObj r:id="rId35" imgW="1016000" imgH="711200" progId="Equation.3">
                  <p:embed/>
                </p:oleObj>
              </mc:Choice>
              <mc:Fallback>
                <p:oleObj r:id="rId35" imgW="1016000" imgH="711200" progId="Equation.3">
                  <p:embed/>
                  <p:pic>
                    <p:nvPicPr>
                      <p:cNvPr id="103446" name="Object 22"/>
                      <p:cNvPicPr/>
                      <p:nvPr/>
                    </p:nvPicPr>
                    <p:blipFill>
                      <a:blip r:embed="rId36"/>
                      <a:stretch>
                        <a:fillRect/>
                      </a:stretch>
                    </p:blipFill>
                    <p:spPr>
                      <a:xfrm>
                        <a:off x="5638801" y="3886201"/>
                        <a:ext cx="1412875" cy="989013"/>
                      </a:xfrm>
                      <a:prstGeom prst="rect">
                        <a:avLst/>
                      </a:prstGeom>
                      <a:noFill/>
                      <a:ln w="38100">
                        <a:noFill/>
                        <a:miter/>
                      </a:ln>
                    </p:spPr>
                  </p:pic>
                </p:oleObj>
              </mc:Fallback>
            </mc:AlternateContent>
          </a:graphicData>
        </a:graphic>
      </p:graphicFrame>
      <p:cxnSp>
        <p:nvCxnSpPr>
          <p:cNvPr id="103447" name="AutoShape 23"/>
          <p:cNvCxnSpPr/>
          <p:nvPr>
            <p:custDataLst>
              <p:tags r:id="rId12"/>
            </p:custDataLst>
          </p:nvPr>
        </p:nvCxnSpPr>
        <p:spPr>
          <a:xfrm>
            <a:off x="4719638" y="3711576"/>
            <a:ext cx="201612" cy="174625"/>
          </a:xfrm>
          <a:prstGeom prst="straightConnector1">
            <a:avLst/>
          </a:prstGeom>
          <a:ln w="50800" cap="flat" cmpd="sng">
            <a:solidFill>
              <a:schemeClr val="tx1"/>
            </a:solidFill>
            <a:prstDash val="solid"/>
            <a:headEnd type="stealth" w="med" len="med"/>
            <a:tailEnd type="none" w="med" len="med"/>
          </a:ln>
        </p:spPr>
      </p:cxnSp>
      <p:cxnSp>
        <p:nvCxnSpPr>
          <p:cNvPr id="103448" name="AutoShape 24"/>
          <p:cNvCxnSpPr/>
          <p:nvPr>
            <p:custDataLst>
              <p:tags r:id="rId13"/>
            </p:custDataLst>
          </p:nvPr>
        </p:nvCxnSpPr>
        <p:spPr>
          <a:xfrm>
            <a:off x="4719638" y="3711576"/>
            <a:ext cx="1625600" cy="174625"/>
          </a:xfrm>
          <a:prstGeom prst="straightConnector1">
            <a:avLst/>
          </a:prstGeom>
          <a:ln w="50800" cap="flat" cmpd="sng">
            <a:solidFill>
              <a:schemeClr val="tx1"/>
            </a:solidFill>
            <a:prstDash val="solid"/>
            <a:headEnd type="stealth" w="med" len="med"/>
            <a:tailEnd type="none" w="med" len="med"/>
          </a:ln>
        </p:spPr>
      </p:cxnSp>
      <p:graphicFrame>
        <p:nvGraphicFramePr>
          <p:cNvPr id="759829" name="Object 27"/>
          <p:cNvGraphicFramePr>
            <a:graphicFrameLocks noChangeAspect="1"/>
          </p:cNvGraphicFramePr>
          <p:nvPr/>
        </p:nvGraphicFramePr>
        <p:xfrm>
          <a:off x="1524000" y="3886201"/>
          <a:ext cx="1360488" cy="989013"/>
        </p:xfrm>
        <a:graphic>
          <a:graphicData uri="http://schemas.openxmlformats.org/presentationml/2006/ole">
            <mc:AlternateContent xmlns:mc="http://schemas.openxmlformats.org/markup-compatibility/2006">
              <mc:Choice xmlns:v="urn:schemas-microsoft-com:vml" Requires="v">
                <p:oleObj r:id="rId37" imgW="977900" imgH="711200" progId="Equation.3">
                  <p:embed/>
                </p:oleObj>
              </mc:Choice>
              <mc:Fallback>
                <p:oleObj r:id="rId37" imgW="977900" imgH="711200" progId="Equation.3">
                  <p:embed/>
                  <p:pic>
                    <p:nvPicPr>
                      <p:cNvPr id="759829" name="Object 27"/>
                      <p:cNvPicPr/>
                      <p:nvPr/>
                    </p:nvPicPr>
                    <p:blipFill>
                      <a:blip r:embed="rId38"/>
                      <a:stretch>
                        <a:fillRect/>
                      </a:stretch>
                    </p:blipFill>
                    <p:spPr>
                      <a:xfrm>
                        <a:off x="1524000" y="3886201"/>
                        <a:ext cx="1360488" cy="989013"/>
                      </a:xfrm>
                      <a:prstGeom prst="rect">
                        <a:avLst/>
                      </a:prstGeom>
                      <a:noFill/>
                      <a:ln w="38100">
                        <a:noFill/>
                        <a:miter/>
                      </a:ln>
                    </p:spPr>
                  </p:pic>
                </p:oleObj>
              </mc:Fallback>
            </mc:AlternateContent>
          </a:graphicData>
        </a:graphic>
      </p:graphicFrame>
      <p:graphicFrame>
        <p:nvGraphicFramePr>
          <p:cNvPr id="759830" name="Object 28"/>
          <p:cNvGraphicFramePr>
            <a:graphicFrameLocks noChangeAspect="1"/>
          </p:cNvGraphicFramePr>
          <p:nvPr/>
        </p:nvGraphicFramePr>
        <p:xfrm>
          <a:off x="2862264" y="3886201"/>
          <a:ext cx="1360487" cy="989013"/>
        </p:xfrm>
        <a:graphic>
          <a:graphicData uri="http://schemas.openxmlformats.org/presentationml/2006/ole">
            <mc:AlternateContent xmlns:mc="http://schemas.openxmlformats.org/markup-compatibility/2006">
              <mc:Choice xmlns:v="urn:schemas-microsoft-com:vml" Requires="v">
                <p:oleObj r:id="rId39" imgW="977900" imgH="711200" progId="Equation.3">
                  <p:embed/>
                </p:oleObj>
              </mc:Choice>
              <mc:Fallback>
                <p:oleObj r:id="rId39" imgW="977900" imgH="711200" progId="Equation.3">
                  <p:embed/>
                  <p:pic>
                    <p:nvPicPr>
                      <p:cNvPr id="759830" name="Object 28"/>
                      <p:cNvPicPr/>
                      <p:nvPr/>
                    </p:nvPicPr>
                    <p:blipFill>
                      <a:blip r:embed="rId40"/>
                      <a:stretch>
                        <a:fillRect/>
                      </a:stretch>
                    </p:blipFill>
                    <p:spPr>
                      <a:xfrm>
                        <a:off x="2862264" y="3886201"/>
                        <a:ext cx="1360487" cy="989013"/>
                      </a:xfrm>
                      <a:prstGeom prst="rect">
                        <a:avLst/>
                      </a:prstGeom>
                      <a:noFill/>
                      <a:ln w="38100">
                        <a:noFill/>
                        <a:miter/>
                      </a:ln>
                    </p:spPr>
                  </p:pic>
                </p:oleObj>
              </mc:Fallback>
            </mc:AlternateContent>
          </a:graphicData>
        </a:graphic>
      </p:graphicFrame>
      <p:cxnSp>
        <p:nvCxnSpPr>
          <p:cNvPr id="759831" name="AutoShape 29"/>
          <p:cNvCxnSpPr/>
          <p:nvPr>
            <p:custDataLst>
              <p:tags r:id="rId14"/>
            </p:custDataLst>
          </p:nvPr>
        </p:nvCxnSpPr>
        <p:spPr>
          <a:xfrm>
            <a:off x="2967038" y="3711576"/>
            <a:ext cx="576262" cy="174625"/>
          </a:xfrm>
          <a:prstGeom prst="straightConnector1">
            <a:avLst/>
          </a:prstGeom>
          <a:ln w="50800" cap="flat" cmpd="sng">
            <a:solidFill>
              <a:schemeClr val="tx1"/>
            </a:solidFill>
            <a:prstDash val="solid"/>
            <a:headEnd type="stealth" w="med" len="med"/>
            <a:tailEnd type="none" w="med" len="med"/>
          </a:ln>
        </p:spPr>
      </p:cxnSp>
      <p:cxnSp>
        <p:nvCxnSpPr>
          <p:cNvPr id="759832" name="AutoShape 30"/>
          <p:cNvCxnSpPr/>
          <p:nvPr>
            <p:custDataLst>
              <p:tags r:id="rId15"/>
            </p:custDataLst>
          </p:nvPr>
        </p:nvCxnSpPr>
        <p:spPr>
          <a:xfrm flipH="1">
            <a:off x="2205038" y="3711576"/>
            <a:ext cx="762000" cy="174625"/>
          </a:xfrm>
          <a:prstGeom prst="straightConnector1">
            <a:avLst/>
          </a:prstGeom>
          <a:ln w="50800" cap="flat" cmpd="sng">
            <a:solidFill>
              <a:schemeClr val="tx1"/>
            </a:solidFill>
            <a:prstDash val="solid"/>
            <a:headEnd type="stealth" w="med" len="med"/>
            <a:tailEnd type="none" w="med" len="med"/>
          </a:ln>
        </p:spPr>
      </p:cxnSp>
      <p:sp>
        <p:nvSpPr>
          <p:cNvPr id="268311" name="Text Box 33"/>
          <p:cNvSpPr txBox="1"/>
          <p:nvPr/>
        </p:nvSpPr>
        <p:spPr>
          <a:xfrm>
            <a:off x="7620000" y="228601"/>
            <a:ext cx="12192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103458" name="Text Box 34"/>
          <p:cNvSpPr txBox="1"/>
          <p:nvPr/>
        </p:nvSpPr>
        <p:spPr>
          <a:xfrm>
            <a:off x="6629400" y="5029201"/>
            <a:ext cx="40386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CLOSE:={s4,b4,d5,e5}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3459" name="Text Box 35"/>
          <p:cNvSpPr txBox="1"/>
          <p:nvPr/>
        </p:nvSpPr>
        <p:spPr>
          <a:xfrm>
            <a:off x="7467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l</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3460" name="Text Box 36"/>
          <p:cNvSpPr txBox="1"/>
          <p:nvPr/>
        </p:nvSpPr>
        <p:spPr>
          <a:xfrm>
            <a:off x="7467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l5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3461" name="Text Box 37"/>
          <p:cNvSpPr txBox="1"/>
          <p:nvPr/>
        </p:nvSpPr>
        <p:spPr>
          <a:xfrm>
            <a:off x="7467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OPEN:={l5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225913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58"/>
                                        </p:tgtEl>
                                        <p:attrNameLst>
                                          <p:attrName>style.visibility</p:attrName>
                                        </p:attrNameLst>
                                      </p:cBhvr>
                                      <p:to>
                                        <p:strVal val="visible"/>
                                      </p:to>
                                    </p:set>
                                    <p:animEffect transition="in" filter="blinds(horizontal)">
                                      <p:cBhvr>
                                        <p:cTn id="7" dur="500"/>
                                        <p:tgtEl>
                                          <p:spTgt spid="1034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445"/>
                                        </p:tgtEl>
                                        <p:attrNameLst>
                                          <p:attrName>style.visibility</p:attrName>
                                        </p:attrNameLst>
                                      </p:cBhvr>
                                      <p:to>
                                        <p:strVal val="visible"/>
                                      </p:to>
                                    </p:set>
                                    <p:animEffect transition="in" filter="blinds(horizontal)">
                                      <p:cBhvr>
                                        <p:cTn id="12" dur="500"/>
                                        <p:tgtEl>
                                          <p:spTgt spid="103445"/>
                                        </p:tgtEl>
                                      </p:cBhvr>
                                    </p:animEffect>
                                  </p:childTnLst>
                                </p:cTn>
                              </p:par>
                              <p:par>
                                <p:cTn id="13" presetID="3" presetClass="entr" presetSubtype="10" fill="hold" nodeType="withEffect">
                                  <p:stCondLst>
                                    <p:cond delay="0"/>
                                  </p:stCondLst>
                                  <p:childTnLst>
                                    <p:set>
                                      <p:cBhvr>
                                        <p:cTn id="14" dur="1" fill="hold">
                                          <p:stCondLst>
                                            <p:cond delay="0"/>
                                          </p:stCondLst>
                                        </p:cTn>
                                        <p:tgtEl>
                                          <p:spTgt spid="103446"/>
                                        </p:tgtEl>
                                        <p:attrNameLst>
                                          <p:attrName>style.visibility</p:attrName>
                                        </p:attrNameLst>
                                      </p:cBhvr>
                                      <p:to>
                                        <p:strVal val="visible"/>
                                      </p:to>
                                    </p:set>
                                    <p:animEffect transition="in" filter="blinds(horizontal)">
                                      <p:cBhvr>
                                        <p:cTn id="15" dur="500"/>
                                        <p:tgtEl>
                                          <p:spTgt spid="10344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3459"/>
                                        </p:tgtEl>
                                        <p:attrNameLst>
                                          <p:attrName>style.visibility</p:attrName>
                                        </p:attrNameLst>
                                      </p:cBhvr>
                                      <p:to>
                                        <p:strVal val="visible"/>
                                      </p:to>
                                    </p:set>
                                    <p:animEffect transition="in" filter="blinds(horizontal)">
                                      <p:cBhvr>
                                        <p:cTn id="20" dur="500"/>
                                        <p:tgtEl>
                                          <p:spTgt spid="10345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3460"/>
                                        </p:tgtEl>
                                        <p:attrNameLst>
                                          <p:attrName>style.visibility</p:attrName>
                                        </p:attrNameLst>
                                      </p:cBhvr>
                                      <p:to>
                                        <p:strVal val="visible"/>
                                      </p:to>
                                    </p:set>
                                    <p:animEffect transition="in" filter="blinds(horizontal)">
                                      <p:cBhvr>
                                        <p:cTn id="25" dur="500"/>
                                        <p:tgtEl>
                                          <p:spTgt spid="10346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3447"/>
                                        </p:tgtEl>
                                        <p:attrNameLst>
                                          <p:attrName>style.visibility</p:attrName>
                                        </p:attrNameLst>
                                      </p:cBhvr>
                                      <p:to>
                                        <p:strVal val="visible"/>
                                      </p:to>
                                    </p:set>
                                    <p:animEffect transition="in" filter="blinds(horizontal)">
                                      <p:cBhvr>
                                        <p:cTn id="30" dur="500"/>
                                        <p:tgtEl>
                                          <p:spTgt spid="103447"/>
                                        </p:tgtEl>
                                      </p:cBhvr>
                                    </p:animEffect>
                                  </p:childTnLst>
                                </p:cTn>
                              </p:par>
                              <p:par>
                                <p:cTn id="31" presetID="3" presetClass="entr" presetSubtype="10" fill="hold" nodeType="withEffect">
                                  <p:stCondLst>
                                    <p:cond delay="0"/>
                                  </p:stCondLst>
                                  <p:childTnLst>
                                    <p:set>
                                      <p:cBhvr>
                                        <p:cTn id="32" dur="1" fill="hold">
                                          <p:stCondLst>
                                            <p:cond delay="0"/>
                                          </p:stCondLst>
                                        </p:cTn>
                                        <p:tgtEl>
                                          <p:spTgt spid="103448"/>
                                        </p:tgtEl>
                                        <p:attrNameLst>
                                          <p:attrName>style.visibility</p:attrName>
                                        </p:attrNameLst>
                                      </p:cBhvr>
                                      <p:to>
                                        <p:strVal val="visible"/>
                                      </p:to>
                                    </p:set>
                                    <p:animEffect transition="in" filter="blinds(horizontal)">
                                      <p:cBhvr>
                                        <p:cTn id="33" dur="500"/>
                                        <p:tgtEl>
                                          <p:spTgt spid="10344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3461"/>
                                        </p:tgtEl>
                                        <p:attrNameLst>
                                          <p:attrName>style.visibility</p:attrName>
                                        </p:attrNameLst>
                                      </p:cBhvr>
                                      <p:to>
                                        <p:strVal val="visible"/>
                                      </p:to>
                                    </p:set>
                                    <p:animEffect transition="in" filter="blinds(horizontal)">
                                      <p:cBhvr>
                                        <p:cTn id="38" dur="500"/>
                                        <p:tgtEl>
                                          <p:spTgt spid="103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58" grpId="0" bldLvl="0" animBg="1"/>
      <p:bldP spid="103459" grpId="0" bldLvl="0" animBg="1"/>
      <p:bldP spid="103460" grpId="0" bldLvl="0" animBg="1"/>
      <p:bldP spid="103461" grpId="0" bldLvl="0" animBg="1"/>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0834" name="组合 7"/>
          <p:cNvGrpSpPr/>
          <p:nvPr/>
        </p:nvGrpSpPr>
        <p:grpSpPr>
          <a:xfrm>
            <a:off x="4525964" y="6045200"/>
            <a:ext cx="6142037" cy="812800"/>
            <a:chOff x="4001597" y="5613400"/>
            <a:chExt cx="8190403" cy="1244600"/>
          </a:xfrm>
        </p:grpSpPr>
        <p:sp>
          <p:nvSpPr>
            <p:cNvPr id="9" name="任意多边形: 形状 8"/>
            <p:cNvSpPr/>
            <p:nvPr>
              <p:custDataLst>
                <p:tags r:id="rId1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8"/>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60835"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E4B2D960-F965-462B-B461-05749762020B}" type="slidenum">
              <a:rPr lang="zh-CN" altLang="en-US" smtClean="0"/>
              <a:pPr>
                <a:defRPr/>
              </a:pPr>
              <a:t>511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60836" name="Object 2"/>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20" imgW="965200" imgH="711200" progId="Equation.3">
                  <p:embed/>
                </p:oleObj>
              </mc:Choice>
              <mc:Fallback>
                <p:oleObj r:id="rId20" imgW="965200" imgH="711200" progId="Equation.3">
                  <p:embed/>
                  <p:pic>
                    <p:nvPicPr>
                      <p:cNvPr id="760836" name="Object 2"/>
                      <p:cNvPicPr/>
                      <p:nvPr/>
                    </p:nvPicPr>
                    <p:blipFill>
                      <a:blip r:embed="rId21"/>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0837" name="AutoShape 3"/>
          <p:cNvCxnSpPr/>
          <p:nvPr>
            <p:custDataLst>
              <p:tags r:id="rId3"/>
            </p:custDataLst>
          </p:nvPr>
        </p:nvCxnSpPr>
        <p:spPr>
          <a:xfrm flipH="1">
            <a:off x="2967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60838" name="AutoShape 4"/>
          <p:cNvCxnSpPr/>
          <p:nvPr>
            <p:custDataLst>
              <p:tags r:id="rId4"/>
            </p:custDataLst>
          </p:nvPr>
        </p:nvCxnSpPr>
        <p:spPr>
          <a:xfrm flipH="1">
            <a:off x="4719638" y="1033464"/>
            <a:ext cx="4762" cy="282575"/>
          </a:xfrm>
          <a:prstGeom prst="straightConnector1">
            <a:avLst/>
          </a:prstGeom>
          <a:ln w="50800" cap="flat" cmpd="sng">
            <a:solidFill>
              <a:schemeClr val="tx1"/>
            </a:solidFill>
            <a:prstDash val="solid"/>
            <a:headEnd type="stealth" w="med" len="med"/>
            <a:tailEnd type="none" w="med" len="med"/>
          </a:ln>
        </p:spPr>
      </p:cxnSp>
      <p:cxnSp>
        <p:nvCxnSpPr>
          <p:cNvPr id="760839" name="AutoShape 5"/>
          <p:cNvCxnSpPr/>
          <p:nvPr>
            <p:custDataLst>
              <p:tags r:id="rId5"/>
            </p:custDataLst>
          </p:nvPr>
        </p:nvCxnSpPr>
        <p:spPr>
          <a:xfrm>
            <a:off x="4764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60840" name="Object 6"/>
          <p:cNvGraphicFramePr>
            <a:graphicFrameLocks noChangeAspect="1"/>
          </p:cNvGraphicFramePr>
          <p:nvPr>
            <p:custDataLst>
              <p:tags r:id="rId6"/>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22" imgW="977900" imgH="711200" progId="Equation.3">
                  <p:embed/>
                </p:oleObj>
              </mc:Choice>
              <mc:Fallback>
                <p:oleObj r:id="rId22" imgW="977900" imgH="711200" progId="Equation.3">
                  <p:embed/>
                  <p:pic>
                    <p:nvPicPr>
                      <p:cNvPr id="760840" name="Object 6"/>
                      <p:cNvPicPr/>
                      <p:nvPr/>
                    </p:nvPicPr>
                    <p:blipFill>
                      <a:blip r:embed="rId23"/>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760841" name="Object 7"/>
          <p:cNvGraphicFramePr>
            <a:graphicFrameLocks noChangeAspect="1"/>
          </p:cNvGraphicFramePr>
          <p:nvPr>
            <p:custDataLst>
              <p:tags r:id="rId7"/>
            </p:custDataLst>
          </p:nvPr>
        </p:nvGraphicFramePr>
        <p:xfrm>
          <a:off x="4038600" y="1328738"/>
          <a:ext cx="1360488" cy="989012"/>
        </p:xfrm>
        <a:graphic>
          <a:graphicData uri="http://schemas.openxmlformats.org/presentationml/2006/ole">
            <mc:AlternateContent xmlns:mc="http://schemas.openxmlformats.org/markup-compatibility/2006">
              <mc:Choice xmlns:v="urn:schemas-microsoft-com:vml" Requires="v">
                <p:oleObj r:id="rId24" imgW="977900" imgH="711200" progId="Equation.3">
                  <p:embed/>
                </p:oleObj>
              </mc:Choice>
              <mc:Fallback>
                <p:oleObj r:id="rId24" imgW="977900" imgH="711200" progId="Equation.3">
                  <p:embed/>
                  <p:pic>
                    <p:nvPicPr>
                      <p:cNvPr id="760841" name="Object 7"/>
                      <p:cNvPicPr/>
                      <p:nvPr/>
                    </p:nvPicPr>
                    <p:blipFill>
                      <a:blip r:embed="rId25"/>
                      <a:stretch>
                        <a:fillRect/>
                      </a:stretch>
                    </p:blipFill>
                    <p:spPr>
                      <a:xfrm>
                        <a:off x="4038600"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0842" name="Object 8"/>
          <p:cNvGraphicFramePr>
            <a:graphicFrameLocks noChangeAspect="1"/>
          </p:cNvGraphicFramePr>
          <p:nvPr>
            <p:custDataLst>
              <p:tags r:id="rId8"/>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26" imgW="965200" imgH="711200" progId="Equation.3">
                  <p:embed/>
                </p:oleObj>
              </mc:Choice>
              <mc:Fallback>
                <p:oleObj r:id="rId26" imgW="965200" imgH="711200" progId="Equation.3">
                  <p:embed/>
                  <p:pic>
                    <p:nvPicPr>
                      <p:cNvPr id="760842" name="Object 8"/>
                      <p:cNvPicPr/>
                      <p:nvPr/>
                    </p:nvPicPr>
                    <p:blipFill>
                      <a:blip r:embed="rId27"/>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graphicFrame>
        <p:nvGraphicFramePr>
          <p:cNvPr id="760843" name="Object 12"/>
          <p:cNvGraphicFramePr>
            <a:graphicFrameLocks noChangeAspect="1"/>
          </p:cNvGraphicFramePr>
          <p:nvPr/>
        </p:nvGraphicFramePr>
        <p:xfrm>
          <a:off x="4048125" y="2709863"/>
          <a:ext cx="1341438" cy="989012"/>
        </p:xfrm>
        <a:graphic>
          <a:graphicData uri="http://schemas.openxmlformats.org/presentationml/2006/ole">
            <mc:AlternateContent xmlns:mc="http://schemas.openxmlformats.org/markup-compatibility/2006">
              <mc:Choice xmlns:v="urn:schemas-microsoft-com:vml" Requires="v">
                <p:oleObj r:id="rId28" imgW="965200" imgH="711200" progId="Equation.3">
                  <p:embed/>
                </p:oleObj>
              </mc:Choice>
              <mc:Fallback>
                <p:oleObj r:id="rId28" imgW="965200" imgH="711200" progId="Equation.3">
                  <p:embed/>
                  <p:pic>
                    <p:nvPicPr>
                      <p:cNvPr id="760843" name="Object 12"/>
                      <p:cNvPicPr/>
                      <p:nvPr/>
                    </p:nvPicPr>
                    <p:blipFill>
                      <a:blip r:embed="rId29"/>
                      <a:stretch>
                        <a:fillRect/>
                      </a:stretch>
                    </p:blipFill>
                    <p:spPr>
                      <a:xfrm>
                        <a:off x="4048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0844" name="Object 13"/>
          <p:cNvGraphicFramePr>
            <a:graphicFrameLocks noChangeAspect="1"/>
          </p:cNvGraphicFramePr>
          <p:nvPr/>
        </p:nvGraphicFramePr>
        <p:xfrm>
          <a:off x="2286000" y="2709863"/>
          <a:ext cx="1360488" cy="989012"/>
        </p:xfrm>
        <a:graphic>
          <a:graphicData uri="http://schemas.openxmlformats.org/presentationml/2006/ole">
            <mc:AlternateContent xmlns:mc="http://schemas.openxmlformats.org/markup-compatibility/2006">
              <mc:Choice xmlns:v="urn:schemas-microsoft-com:vml" Requires="v">
                <p:oleObj r:id="rId30" imgW="977900" imgH="711200" progId="Equation.3">
                  <p:embed/>
                </p:oleObj>
              </mc:Choice>
              <mc:Fallback>
                <p:oleObj r:id="rId30" imgW="977900" imgH="711200" progId="Equation.3">
                  <p:embed/>
                  <p:pic>
                    <p:nvPicPr>
                      <p:cNvPr id="760844" name="Object 13"/>
                      <p:cNvPicPr/>
                      <p:nvPr/>
                    </p:nvPicPr>
                    <p:blipFill>
                      <a:blip r:embed="rId31"/>
                      <a:stretch>
                        <a:fillRect/>
                      </a:stretch>
                    </p:blipFill>
                    <p:spPr>
                      <a:xfrm>
                        <a:off x="2286000" y="2709863"/>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0845" name="Object 14"/>
          <p:cNvGraphicFramePr>
            <a:graphicFrameLocks noChangeAspect="1"/>
          </p:cNvGraphicFramePr>
          <p:nvPr/>
        </p:nvGraphicFramePr>
        <p:xfrm>
          <a:off x="5638801" y="2667001"/>
          <a:ext cx="1306513" cy="989013"/>
        </p:xfrm>
        <a:graphic>
          <a:graphicData uri="http://schemas.openxmlformats.org/presentationml/2006/ole">
            <mc:AlternateContent xmlns:mc="http://schemas.openxmlformats.org/markup-compatibility/2006">
              <mc:Choice xmlns:v="urn:schemas-microsoft-com:vml" Requires="v">
                <p:oleObj r:id="rId32" imgW="939165" imgH="711200" progId="Equation.3">
                  <p:embed/>
                </p:oleObj>
              </mc:Choice>
              <mc:Fallback>
                <p:oleObj r:id="rId32" imgW="939165" imgH="711200" progId="Equation.3">
                  <p:embed/>
                  <p:pic>
                    <p:nvPicPr>
                      <p:cNvPr id="760845" name="Object 14"/>
                      <p:cNvPicPr/>
                      <p:nvPr/>
                    </p:nvPicPr>
                    <p:blipFill>
                      <a:blip r:embed="rId33"/>
                      <a:stretch>
                        <a:fillRect/>
                      </a:stretch>
                    </p:blipFill>
                    <p:spPr>
                      <a:xfrm>
                        <a:off x="5638801" y="2667001"/>
                        <a:ext cx="1306513" cy="989013"/>
                      </a:xfrm>
                      <a:prstGeom prst="rect">
                        <a:avLst/>
                      </a:prstGeom>
                      <a:noFill/>
                      <a:ln w="38100">
                        <a:noFill/>
                        <a:miter/>
                      </a:ln>
                    </p:spPr>
                  </p:pic>
                </p:oleObj>
              </mc:Fallback>
            </mc:AlternateContent>
          </a:graphicData>
        </a:graphic>
      </p:graphicFrame>
      <p:cxnSp>
        <p:nvCxnSpPr>
          <p:cNvPr id="760846" name="AutoShape 15"/>
          <p:cNvCxnSpPr/>
          <p:nvPr>
            <p:custDataLst>
              <p:tags r:id="rId9"/>
            </p:custDataLst>
          </p:nvPr>
        </p:nvCxnSpPr>
        <p:spPr>
          <a:xfrm flipH="1">
            <a:off x="2967038" y="2330451"/>
            <a:ext cx="1752600" cy="366713"/>
          </a:xfrm>
          <a:prstGeom prst="straightConnector1">
            <a:avLst/>
          </a:prstGeom>
          <a:ln w="50800" cap="flat" cmpd="sng">
            <a:solidFill>
              <a:schemeClr val="tx1"/>
            </a:solidFill>
            <a:prstDash val="solid"/>
            <a:headEnd type="stealth" w="med" len="med"/>
            <a:tailEnd type="none" w="med" len="med"/>
          </a:ln>
        </p:spPr>
      </p:cxnSp>
      <p:cxnSp>
        <p:nvCxnSpPr>
          <p:cNvPr id="760847" name="AutoShape 16"/>
          <p:cNvCxnSpPr/>
          <p:nvPr>
            <p:custDataLst>
              <p:tags r:id="rId10"/>
            </p:custDataLst>
          </p:nvPr>
        </p:nvCxnSpPr>
        <p:spPr>
          <a:xfrm>
            <a:off x="4719638" y="2330451"/>
            <a:ext cx="0" cy="366713"/>
          </a:xfrm>
          <a:prstGeom prst="straightConnector1">
            <a:avLst/>
          </a:prstGeom>
          <a:ln w="50800" cap="flat" cmpd="sng">
            <a:solidFill>
              <a:schemeClr val="tx1"/>
            </a:solidFill>
            <a:prstDash val="solid"/>
            <a:headEnd type="stealth" w="med" len="med"/>
            <a:tailEnd type="none" w="med" len="med"/>
          </a:ln>
        </p:spPr>
      </p:cxnSp>
      <p:cxnSp>
        <p:nvCxnSpPr>
          <p:cNvPr id="760848" name="AutoShape 17"/>
          <p:cNvCxnSpPr/>
          <p:nvPr>
            <p:custDataLst>
              <p:tags r:id="rId11"/>
            </p:custDataLst>
          </p:nvPr>
        </p:nvCxnSpPr>
        <p:spPr>
          <a:xfrm>
            <a:off x="4719638"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760849" name="Object 21"/>
          <p:cNvGraphicFramePr>
            <a:graphicFrameLocks noChangeAspect="1"/>
          </p:cNvGraphicFramePr>
          <p:nvPr/>
        </p:nvGraphicFramePr>
        <p:xfrm>
          <a:off x="4267201" y="4192588"/>
          <a:ext cx="1306513" cy="989012"/>
        </p:xfrm>
        <a:graphic>
          <a:graphicData uri="http://schemas.openxmlformats.org/presentationml/2006/ole">
            <mc:AlternateContent xmlns:mc="http://schemas.openxmlformats.org/markup-compatibility/2006">
              <mc:Choice xmlns:v="urn:schemas-microsoft-com:vml" Requires="v">
                <p:oleObj r:id="rId34" imgW="939165" imgH="711200" progId="Equation.3">
                  <p:embed/>
                </p:oleObj>
              </mc:Choice>
              <mc:Fallback>
                <p:oleObj r:id="rId34" imgW="939165" imgH="711200" progId="Equation.3">
                  <p:embed/>
                  <p:pic>
                    <p:nvPicPr>
                      <p:cNvPr id="760849" name="Object 21"/>
                      <p:cNvPicPr/>
                      <p:nvPr/>
                    </p:nvPicPr>
                    <p:blipFill>
                      <a:blip r:embed="rId35"/>
                      <a:stretch>
                        <a:fillRect/>
                      </a:stretch>
                    </p:blipFill>
                    <p:spPr>
                      <a:xfrm>
                        <a:off x="4267201" y="4192588"/>
                        <a:ext cx="1306513"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0850" name="Object 22"/>
          <p:cNvGraphicFramePr>
            <a:graphicFrameLocks noChangeAspect="1"/>
          </p:cNvGraphicFramePr>
          <p:nvPr/>
        </p:nvGraphicFramePr>
        <p:xfrm>
          <a:off x="5902326" y="4192588"/>
          <a:ext cx="1412875" cy="989012"/>
        </p:xfrm>
        <a:graphic>
          <a:graphicData uri="http://schemas.openxmlformats.org/presentationml/2006/ole">
            <mc:AlternateContent xmlns:mc="http://schemas.openxmlformats.org/markup-compatibility/2006">
              <mc:Choice xmlns:v="urn:schemas-microsoft-com:vml" Requires="v">
                <p:oleObj r:id="rId36" imgW="1016000" imgH="711200" progId="Equation.3">
                  <p:embed/>
                </p:oleObj>
              </mc:Choice>
              <mc:Fallback>
                <p:oleObj r:id="rId36" imgW="1016000" imgH="711200" progId="Equation.3">
                  <p:embed/>
                  <p:pic>
                    <p:nvPicPr>
                      <p:cNvPr id="760850" name="Object 22"/>
                      <p:cNvPicPr/>
                      <p:nvPr/>
                    </p:nvPicPr>
                    <p:blipFill>
                      <a:blip r:embed="rId37"/>
                      <a:stretch>
                        <a:fillRect/>
                      </a:stretch>
                    </p:blipFill>
                    <p:spPr>
                      <a:xfrm>
                        <a:off x="5902326" y="4192588"/>
                        <a:ext cx="1412875" cy="989012"/>
                      </a:xfrm>
                      <a:prstGeom prst="rect">
                        <a:avLst/>
                      </a:prstGeom>
                      <a:noFill/>
                      <a:ln w="38100">
                        <a:noFill/>
                        <a:miter/>
                      </a:ln>
                    </p:spPr>
                  </p:pic>
                </p:oleObj>
              </mc:Fallback>
            </mc:AlternateContent>
          </a:graphicData>
        </a:graphic>
      </p:graphicFrame>
      <p:cxnSp>
        <p:nvCxnSpPr>
          <p:cNvPr id="760851" name="AutoShape 23"/>
          <p:cNvCxnSpPr/>
          <p:nvPr>
            <p:custDataLst>
              <p:tags r:id="rId12"/>
            </p:custDataLst>
          </p:nvPr>
        </p:nvCxnSpPr>
        <p:spPr>
          <a:xfrm>
            <a:off x="4719638" y="3711576"/>
            <a:ext cx="201612" cy="468313"/>
          </a:xfrm>
          <a:prstGeom prst="straightConnector1">
            <a:avLst/>
          </a:prstGeom>
          <a:ln w="50800" cap="flat" cmpd="sng">
            <a:solidFill>
              <a:schemeClr val="tx1"/>
            </a:solidFill>
            <a:prstDash val="solid"/>
            <a:headEnd type="stealth" w="med" len="med"/>
            <a:tailEnd type="none" w="med" len="med"/>
          </a:ln>
        </p:spPr>
      </p:cxnSp>
      <p:cxnSp>
        <p:nvCxnSpPr>
          <p:cNvPr id="760852" name="AutoShape 24"/>
          <p:cNvCxnSpPr/>
          <p:nvPr>
            <p:custDataLst>
              <p:tags r:id="rId13"/>
            </p:custDataLst>
          </p:nvPr>
        </p:nvCxnSpPr>
        <p:spPr>
          <a:xfrm>
            <a:off x="4719639" y="3711576"/>
            <a:ext cx="1889125" cy="481013"/>
          </a:xfrm>
          <a:prstGeom prst="straightConnector1">
            <a:avLst/>
          </a:prstGeom>
          <a:ln w="50800" cap="flat" cmpd="sng">
            <a:solidFill>
              <a:schemeClr val="tx1"/>
            </a:solidFill>
            <a:prstDash val="solid"/>
            <a:headEnd type="stealth" w="med" len="med"/>
            <a:tailEnd type="none" w="med" len="med"/>
          </a:ln>
        </p:spPr>
      </p:cxnSp>
      <p:graphicFrame>
        <p:nvGraphicFramePr>
          <p:cNvPr id="104475" name="Object 27"/>
          <p:cNvGraphicFramePr>
            <a:graphicFrameLocks noChangeAspect="1"/>
          </p:cNvGraphicFramePr>
          <p:nvPr/>
        </p:nvGraphicFramePr>
        <p:xfrm>
          <a:off x="4419600" y="5475288"/>
          <a:ext cx="990600" cy="1306512"/>
        </p:xfrm>
        <a:graphic>
          <a:graphicData uri="http://schemas.openxmlformats.org/presentationml/2006/ole">
            <mc:AlternateContent xmlns:mc="http://schemas.openxmlformats.org/markup-compatibility/2006">
              <mc:Choice xmlns:v="urn:schemas-microsoft-com:vml" Requires="v">
                <p:oleObj r:id="rId38" imgW="711200" imgH="939165" progId="Equation.3">
                  <p:embed/>
                </p:oleObj>
              </mc:Choice>
              <mc:Fallback>
                <p:oleObj r:id="rId38" imgW="711200" imgH="939165" progId="Equation.3">
                  <p:embed/>
                  <p:pic>
                    <p:nvPicPr>
                      <p:cNvPr id="104475" name="Object 27"/>
                      <p:cNvPicPr/>
                      <p:nvPr/>
                    </p:nvPicPr>
                    <p:blipFill>
                      <a:blip r:embed="rId39"/>
                      <a:stretch>
                        <a:fillRect/>
                      </a:stretch>
                    </p:blipFill>
                    <p:spPr>
                      <a:xfrm>
                        <a:off x="4419600" y="5475288"/>
                        <a:ext cx="990600" cy="1306512"/>
                      </a:xfrm>
                      <a:prstGeom prst="rect">
                        <a:avLst/>
                      </a:prstGeom>
                      <a:noFill/>
                      <a:ln w="38100">
                        <a:noFill/>
                        <a:miter/>
                      </a:ln>
                    </p:spPr>
                  </p:pic>
                </p:oleObj>
              </mc:Fallback>
            </mc:AlternateContent>
          </a:graphicData>
        </a:graphic>
      </p:graphicFrame>
      <p:cxnSp>
        <p:nvCxnSpPr>
          <p:cNvPr id="104476" name="AutoShape 28"/>
          <p:cNvCxnSpPr/>
          <p:nvPr>
            <p:custDataLst>
              <p:tags r:id="rId14"/>
            </p:custDataLst>
          </p:nvPr>
        </p:nvCxnSpPr>
        <p:spPr>
          <a:xfrm flipH="1">
            <a:off x="4914900" y="5194300"/>
            <a:ext cx="6350" cy="280988"/>
          </a:xfrm>
          <a:prstGeom prst="straightConnector1">
            <a:avLst/>
          </a:prstGeom>
          <a:ln w="50800" cap="flat" cmpd="sng">
            <a:solidFill>
              <a:schemeClr val="tx1"/>
            </a:solidFill>
            <a:prstDash val="solid"/>
            <a:headEnd type="stealth" w="med" len="med"/>
            <a:tailEnd type="none" w="med" len="med"/>
          </a:ln>
        </p:spPr>
      </p:cxnSp>
      <p:graphicFrame>
        <p:nvGraphicFramePr>
          <p:cNvPr id="760855" name="Object 30"/>
          <p:cNvGraphicFramePr>
            <a:graphicFrameLocks noChangeAspect="1"/>
          </p:cNvGraphicFramePr>
          <p:nvPr/>
        </p:nvGraphicFramePr>
        <p:xfrm>
          <a:off x="1524000" y="3886201"/>
          <a:ext cx="1360488" cy="989013"/>
        </p:xfrm>
        <a:graphic>
          <a:graphicData uri="http://schemas.openxmlformats.org/presentationml/2006/ole">
            <mc:AlternateContent xmlns:mc="http://schemas.openxmlformats.org/markup-compatibility/2006">
              <mc:Choice xmlns:v="urn:schemas-microsoft-com:vml" Requires="v">
                <p:oleObj r:id="rId40" imgW="977900" imgH="711200" progId="Equation.3">
                  <p:embed/>
                </p:oleObj>
              </mc:Choice>
              <mc:Fallback>
                <p:oleObj r:id="rId40" imgW="977900" imgH="711200" progId="Equation.3">
                  <p:embed/>
                  <p:pic>
                    <p:nvPicPr>
                      <p:cNvPr id="760855" name="Object 30"/>
                      <p:cNvPicPr/>
                      <p:nvPr/>
                    </p:nvPicPr>
                    <p:blipFill>
                      <a:blip r:embed="rId41"/>
                      <a:stretch>
                        <a:fillRect/>
                      </a:stretch>
                    </p:blipFill>
                    <p:spPr>
                      <a:xfrm>
                        <a:off x="1524000" y="3886201"/>
                        <a:ext cx="1360488" cy="989013"/>
                      </a:xfrm>
                      <a:prstGeom prst="rect">
                        <a:avLst/>
                      </a:prstGeom>
                      <a:noFill/>
                      <a:ln w="38100">
                        <a:noFill/>
                        <a:miter/>
                      </a:ln>
                    </p:spPr>
                  </p:pic>
                </p:oleObj>
              </mc:Fallback>
            </mc:AlternateContent>
          </a:graphicData>
        </a:graphic>
      </p:graphicFrame>
      <p:graphicFrame>
        <p:nvGraphicFramePr>
          <p:cNvPr id="760856" name="Object 31"/>
          <p:cNvGraphicFramePr>
            <a:graphicFrameLocks noChangeAspect="1"/>
          </p:cNvGraphicFramePr>
          <p:nvPr/>
        </p:nvGraphicFramePr>
        <p:xfrm>
          <a:off x="2862264" y="3886201"/>
          <a:ext cx="1360487" cy="989013"/>
        </p:xfrm>
        <a:graphic>
          <a:graphicData uri="http://schemas.openxmlformats.org/presentationml/2006/ole">
            <mc:AlternateContent xmlns:mc="http://schemas.openxmlformats.org/markup-compatibility/2006">
              <mc:Choice xmlns:v="urn:schemas-microsoft-com:vml" Requires="v">
                <p:oleObj r:id="rId42" imgW="977900" imgH="711200" progId="Equation.3">
                  <p:embed/>
                </p:oleObj>
              </mc:Choice>
              <mc:Fallback>
                <p:oleObj r:id="rId42" imgW="977900" imgH="711200" progId="Equation.3">
                  <p:embed/>
                  <p:pic>
                    <p:nvPicPr>
                      <p:cNvPr id="760856" name="Object 31"/>
                      <p:cNvPicPr/>
                      <p:nvPr/>
                    </p:nvPicPr>
                    <p:blipFill>
                      <a:blip r:embed="rId43"/>
                      <a:stretch>
                        <a:fillRect/>
                      </a:stretch>
                    </p:blipFill>
                    <p:spPr>
                      <a:xfrm>
                        <a:off x="2862264" y="3886201"/>
                        <a:ext cx="1360487" cy="989013"/>
                      </a:xfrm>
                      <a:prstGeom prst="rect">
                        <a:avLst/>
                      </a:prstGeom>
                      <a:noFill/>
                      <a:ln w="38100">
                        <a:noFill/>
                        <a:miter/>
                      </a:ln>
                    </p:spPr>
                  </p:pic>
                </p:oleObj>
              </mc:Fallback>
            </mc:AlternateContent>
          </a:graphicData>
        </a:graphic>
      </p:graphicFrame>
      <p:cxnSp>
        <p:nvCxnSpPr>
          <p:cNvPr id="760857" name="AutoShape 32"/>
          <p:cNvCxnSpPr/>
          <p:nvPr>
            <p:custDataLst>
              <p:tags r:id="rId15"/>
            </p:custDataLst>
          </p:nvPr>
        </p:nvCxnSpPr>
        <p:spPr>
          <a:xfrm>
            <a:off x="2967038" y="3711576"/>
            <a:ext cx="576262" cy="174625"/>
          </a:xfrm>
          <a:prstGeom prst="straightConnector1">
            <a:avLst/>
          </a:prstGeom>
          <a:ln w="50800" cap="flat" cmpd="sng">
            <a:solidFill>
              <a:schemeClr val="tx1"/>
            </a:solidFill>
            <a:prstDash val="solid"/>
            <a:headEnd type="stealth" w="med" len="med"/>
            <a:tailEnd type="none" w="med" len="med"/>
          </a:ln>
        </p:spPr>
      </p:cxnSp>
      <p:cxnSp>
        <p:nvCxnSpPr>
          <p:cNvPr id="760858" name="AutoShape 33"/>
          <p:cNvCxnSpPr/>
          <p:nvPr>
            <p:custDataLst>
              <p:tags r:id="rId16"/>
            </p:custDataLst>
          </p:nvPr>
        </p:nvCxnSpPr>
        <p:spPr>
          <a:xfrm flipH="1">
            <a:off x="2205038" y="3711576"/>
            <a:ext cx="762000" cy="174625"/>
          </a:xfrm>
          <a:prstGeom prst="straightConnector1">
            <a:avLst/>
          </a:prstGeom>
          <a:ln w="50800" cap="flat" cmpd="sng">
            <a:solidFill>
              <a:schemeClr val="tx1"/>
            </a:solidFill>
            <a:prstDash val="solid"/>
            <a:headEnd type="stealth" w="med" len="med"/>
            <a:tailEnd type="none" w="med" len="med"/>
          </a:ln>
        </p:spPr>
      </p:cxnSp>
      <p:sp>
        <p:nvSpPr>
          <p:cNvPr id="104484" name="Text Box 36"/>
          <p:cNvSpPr txBox="1"/>
          <p:nvPr/>
        </p:nvSpPr>
        <p:spPr>
          <a:xfrm>
            <a:off x="6019800" y="5486401"/>
            <a:ext cx="464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CLOSE:={s4,b4,d5,e5,l5}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269338" name="Text Box 37"/>
          <p:cNvSpPr txBox="1"/>
          <p:nvPr/>
        </p:nvSpPr>
        <p:spPr>
          <a:xfrm>
            <a:off x="7620000" y="228601"/>
            <a:ext cx="12192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104486" name="Text Box 38"/>
          <p:cNvSpPr txBox="1"/>
          <p:nvPr/>
        </p:nvSpPr>
        <p:spPr>
          <a:xfrm>
            <a:off x="7467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n}</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4487" name="Text Box 39"/>
          <p:cNvSpPr txBox="1"/>
          <p:nvPr/>
        </p:nvSpPr>
        <p:spPr>
          <a:xfrm>
            <a:off x="7467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n5}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4488" name="Text Box 40"/>
          <p:cNvSpPr txBox="1"/>
          <p:nvPr/>
        </p:nvSpPr>
        <p:spPr>
          <a:xfrm>
            <a:off x="7467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OPEN:={n5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3509552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84"/>
                                        </p:tgtEl>
                                        <p:attrNameLst>
                                          <p:attrName>style.visibility</p:attrName>
                                        </p:attrNameLst>
                                      </p:cBhvr>
                                      <p:to>
                                        <p:strVal val="visible"/>
                                      </p:to>
                                    </p:set>
                                    <p:animEffect transition="in" filter="blinds(horizontal)">
                                      <p:cBhvr>
                                        <p:cTn id="7" dur="500"/>
                                        <p:tgtEl>
                                          <p:spTgt spid="1044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475"/>
                                        </p:tgtEl>
                                        <p:attrNameLst>
                                          <p:attrName>style.visibility</p:attrName>
                                        </p:attrNameLst>
                                      </p:cBhvr>
                                      <p:to>
                                        <p:strVal val="visible"/>
                                      </p:to>
                                    </p:set>
                                    <p:animEffect transition="in" filter="blinds(horizontal)">
                                      <p:cBhvr>
                                        <p:cTn id="12" dur="500"/>
                                        <p:tgtEl>
                                          <p:spTgt spid="10447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4486"/>
                                        </p:tgtEl>
                                        <p:attrNameLst>
                                          <p:attrName>style.visibility</p:attrName>
                                        </p:attrNameLst>
                                      </p:cBhvr>
                                      <p:to>
                                        <p:strVal val="visible"/>
                                      </p:to>
                                    </p:set>
                                    <p:animEffect transition="in" filter="blinds(horizontal)">
                                      <p:cBhvr>
                                        <p:cTn id="17" dur="500"/>
                                        <p:tgtEl>
                                          <p:spTgt spid="1044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4487"/>
                                        </p:tgtEl>
                                        <p:attrNameLst>
                                          <p:attrName>style.visibility</p:attrName>
                                        </p:attrNameLst>
                                      </p:cBhvr>
                                      <p:to>
                                        <p:strVal val="visible"/>
                                      </p:to>
                                    </p:set>
                                    <p:animEffect transition="in" filter="blinds(horizontal)">
                                      <p:cBhvr>
                                        <p:cTn id="22" dur="500"/>
                                        <p:tgtEl>
                                          <p:spTgt spid="10448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4476"/>
                                        </p:tgtEl>
                                        <p:attrNameLst>
                                          <p:attrName>style.visibility</p:attrName>
                                        </p:attrNameLst>
                                      </p:cBhvr>
                                      <p:to>
                                        <p:strVal val="visible"/>
                                      </p:to>
                                    </p:set>
                                    <p:animEffect transition="in" filter="blinds(horizontal)">
                                      <p:cBhvr>
                                        <p:cTn id="27" dur="500"/>
                                        <p:tgtEl>
                                          <p:spTgt spid="10447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4488"/>
                                        </p:tgtEl>
                                        <p:attrNameLst>
                                          <p:attrName>style.visibility</p:attrName>
                                        </p:attrNameLst>
                                      </p:cBhvr>
                                      <p:to>
                                        <p:strVal val="visible"/>
                                      </p:to>
                                    </p:set>
                                    <p:animEffect transition="in" filter="blinds(horizontal)">
                                      <p:cBhvr>
                                        <p:cTn id="32" dur="500"/>
                                        <p:tgtEl>
                                          <p:spTgt spid="104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84" grpId="0" bldLvl="0" animBg="1"/>
      <p:bldP spid="104486" grpId="0" bldLvl="0" animBg="1"/>
      <p:bldP spid="104487" grpId="0" bldLvl="0" animBg="1"/>
      <p:bldP spid="104488" grpId="0" bldLvl="0" animBg="1"/>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1858" name="组合 7"/>
          <p:cNvGrpSpPr/>
          <p:nvPr/>
        </p:nvGrpSpPr>
        <p:grpSpPr>
          <a:xfrm>
            <a:off x="4525964" y="6045200"/>
            <a:ext cx="6142037" cy="812800"/>
            <a:chOff x="4001597" y="5613400"/>
            <a:chExt cx="8190403" cy="1244600"/>
          </a:xfrm>
        </p:grpSpPr>
        <p:sp>
          <p:nvSpPr>
            <p:cNvPr id="9" name="任意多边形: 形状 8"/>
            <p:cNvSpPr/>
            <p:nvPr>
              <p:custDataLst>
                <p:tags r:id="rId19"/>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20"/>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61859"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E4B2D960-F965-462B-B461-05749762020B}" type="slidenum">
              <a:rPr lang="zh-CN" altLang="en-US" smtClean="0"/>
              <a:pPr>
                <a:defRPr/>
              </a:pPr>
              <a:t>512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61860" name="Object 2"/>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22" imgW="965200" imgH="711200" progId="Equation.3">
                  <p:embed/>
                </p:oleObj>
              </mc:Choice>
              <mc:Fallback>
                <p:oleObj r:id="rId22" imgW="965200" imgH="711200" progId="Equation.3">
                  <p:embed/>
                  <p:pic>
                    <p:nvPicPr>
                      <p:cNvPr id="761860" name="Object 2"/>
                      <p:cNvPicPr/>
                      <p:nvPr/>
                    </p:nvPicPr>
                    <p:blipFill>
                      <a:blip r:embed="rId23"/>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1861" name="AutoShape 3"/>
          <p:cNvCxnSpPr/>
          <p:nvPr>
            <p:custDataLst>
              <p:tags r:id="rId3"/>
            </p:custDataLst>
          </p:nvPr>
        </p:nvCxnSpPr>
        <p:spPr>
          <a:xfrm flipH="1">
            <a:off x="2967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61862" name="AutoShape 4"/>
          <p:cNvCxnSpPr/>
          <p:nvPr>
            <p:custDataLst>
              <p:tags r:id="rId4"/>
            </p:custDataLst>
          </p:nvPr>
        </p:nvCxnSpPr>
        <p:spPr>
          <a:xfrm flipH="1">
            <a:off x="4719638" y="1033464"/>
            <a:ext cx="4762" cy="282575"/>
          </a:xfrm>
          <a:prstGeom prst="straightConnector1">
            <a:avLst/>
          </a:prstGeom>
          <a:ln w="50800" cap="flat" cmpd="sng">
            <a:solidFill>
              <a:schemeClr val="tx1"/>
            </a:solidFill>
            <a:prstDash val="solid"/>
            <a:headEnd type="stealth" w="med" len="med"/>
            <a:tailEnd type="none" w="med" len="med"/>
          </a:ln>
        </p:spPr>
      </p:cxnSp>
      <p:cxnSp>
        <p:nvCxnSpPr>
          <p:cNvPr id="761863" name="AutoShape 5"/>
          <p:cNvCxnSpPr/>
          <p:nvPr>
            <p:custDataLst>
              <p:tags r:id="rId5"/>
            </p:custDataLst>
          </p:nvPr>
        </p:nvCxnSpPr>
        <p:spPr>
          <a:xfrm>
            <a:off x="4764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61864" name="Object 6"/>
          <p:cNvGraphicFramePr>
            <a:graphicFrameLocks noChangeAspect="1"/>
          </p:cNvGraphicFramePr>
          <p:nvPr>
            <p:custDataLst>
              <p:tags r:id="rId6"/>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24" imgW="977900" imgH="711200" progId="Equation.3">
                  <p:embed/>
                </p:oleObj>
              </mc:Choice>
              <mc:Fallback>
                <p:oleObj r:id="rId24" imgW="977900" imgH="711200" progId="Equation.3">
                  <p:embed/>
                  <p:pic>
                    <p:nvPicPr>
                      <p:cNvPr id="761864" name="Object 6"/>
                      <p:cNvPicPr/>
                      <p:nvPr/>
                    </p:nvPicPr>
                    <p:blipFill>
                      <a:blip r:embed="rId25"/>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761865" name="Object 7"/>
          <p:cNvGraphicFramePr>
            <a:graphicFrameLocks noChangeAspect="1"/>
          </p:cNvGraphicFramePr>
          <p:nvPr>
            <p:custDataLst>
              <p:tags r:id="rId7"/>
            </p:custDataLst>
          </p:nvPr>
        </p:nvGraphicFramePr>
        <p:xfrm>
          <a:off x="4038600" y="1328738"/>
          <a:ext cx="1360488" cy="989012"/>
        </p:xfrm>
        <a:graphic>
          <a:graphicData uri="http://schemas.openxmlformats.org/presentationml/2006/ole">
            <mc:AlternateContent xmlns:mc="http://schemas.openxmlformats.org/markup-compatibility/2006">
              <mc:Choice xmlns:v="urn:schemas-microsoft-com:vml" Requires="v">
                <p:oleObj r:id="rId26" imgW="977900" imgH="711200" progId="Equation.3">
                  <p:embed/>
                </p:oleObj>
              </mc:Choice>
              <mc:Fallback>
                <p:oleObj r:id="rId26" imgW="977900" imgH="711200" progId="Equation.3">
                  <p:embed/>
                  <p:pic>
                    <p:nvPicPr>
                      <p:cNvPr id="761865" name="Object 7"/>
                      <p:cNvPicPr/>
                      <p:nvPr/>
                    </p:nvPicPr>
                    <p:blipFill>
                      <a:blip r:embed="rId27"/>
                      <a:stretch>
                        <a:fillRect/>
                      </a:stretch>
                    </p:blipFill>
                    <p:spPr>
                      <a:xfrm>
                        <a:off x="4038600"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1866" name="Object 8"/>
          <p:cNvGraphicFramePr>
            <a:graphicFrameLocks noChangeAspect="1"/>
          </p:cNvGraphicFramePr>
          <p:nvPr>
            <p:custDataLst>
              <p:tags r:id="rId8"/>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28" imgW="965200" imgH="711200" progId="Equation.3">
                  <p:embed/>
                </p:oleObj>
              </mc:Choice>
              <mc:Fallback>
                <p:oleObj r:id="rId28" imgW="965200" imgH="711200" progId="Equation.3">
                  <p:embed/>
                  <p:pic>
                    <p:nvPicPr>
                      <p:cNvPr id="761866" name="Object 8"/>
                      <p:cNvPicPr/>
                      <p:nvPr/>
                    </p:nvPicPr>
                    <p:blipFill>
                      <a:blip r:embed="rId29"/>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graphicFrame>
        <p:nvGraphicFramePr>
          <p:cNvPr id="761867" name="Object 12"/>
          <p:cNvGraphicFramePr>
            <a:graphicFrameLocks noChangeAspect="1"/>
          </p:cNvGraphicFramePr>
          <p:nvPr/>
        </p:nvGraphicFramePr>
        <p:xfrm>
          <a:off x="4048125" y="2709863"/>
          <a:ext cx="1341438" cy="989012"/>
        </p:xfrm>
        <a:graphic>
          <a:graphicData uri="http://schemas.openxmlformats.org/presentationml/2006/ole">
            <mc:AlternateContent xmlns:mc="http://schemas.openxmlformats.org/markup-compatibility/2006">
              <mc:Choice xmlns:v="urn:schemas-microsoft-com:vml" Requires="v">
                <p:oleObj r:id="rId30" imgW="965200" imgH="711200" progId="Equation.3">
                  <p:embed/>
                </p:oleObj>
              </mc:Choice>
              <mc:Fallback>
                <p:oleObj r:id="rId30" imgW="965200" imgH="711200" progId="Equation.3">
                  <p:embed/>
                  <p:pic>
                    <p:nvPicPr>
                      <p:cNvPr id="761867" name="Object 12"/>
                      <p:cNvPicPr/>
                      <p:nvPr/>
                    </p:nvPicPr>
                    <p:blipFill>
                      <a:blip r:embed="rId31"/>
                      <a:stretch>
                        <a:fillRect/>
                      </a:stretch>
                    </p:blipFill>
                    <p:spPr>
                      <a:xfrm>
                        <a:off x="4048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1868" name="Object 13"/>
          <p:cNvGraphicFramePr>
            <a:graphicFrameLocks noChangeAspect="1"/>
          </p:cNvGraphicFramePr>
          <p:nvPr/>
        </p:nvGraphicFramePr>
        <p:xfrm>
          <a:off x="2286000" y="2709863"/>
          <a:ext cx="1360488" cy="989012"/>
        </p:xfrm>
        <a:graphic>
          <a:graphicData uri="http://schemas.openxmlformats.org/presentationml/2006/ole">
            <mc:AlternateContent xmlns:mc="http://schemas.openxmlformats.org/markup-compatibility/2006">
              <mc:Choice xmlns:v="urn:schemas-microsoft-com:vml" Requires="v">
                <p:oleObj r:id="rId32" imgW="977900" imgH="711200" progId="Equation.3">
                  <p:embed/>
                </p:oleObj>
              </mc:Choice>
              <mc:Fallback>
                <p:oleObj r:id="rId32" imgW="977900" imgH="711200" progId="Equation.3">
                  <p:embed/>
                  <p:pic>
                    <p:nvPicPr>
                      <p:cNvPr id="761868" name="Object 13"/>
                      <p:cNvPicPr/>
                      <p:nvPr/>
                    </p:nvPicPr>
                    <p:blipFill>
                      <a:blip r:embed="rId33"/>
                      <a:stretch>
                        <a:fillRect/>
                      </a:stretch>
                    </p:blipFill>
                    <p:spPr>
                      <a:xfrm>
                        <a:off x="2286000" y="2709863"/>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1869" name="Object 14"/>
          <p:cNvGraphicFramePr>
            <a:graphicFrameLocks noChangeAspect="1"/>
          </p:cNvGraphicFramePr>
          <p:nvPr/>
        </p:nvGraphicFramePr>
        <p:xfrm>
          <a:off x="5638801" y="2667001"/>
          <a:ext cx="1306513" cy="989013"/>
        </p:xfrm>
        <a:graphic>
          <a:graphicData uri="http://schemas.openxmlformats.org/presentationml/2006/ole">
            <mc:AlternateContent xmlns:mc="http://schemas.openxmlformats.org/markup-compatibility/2006">
              <mc:Choice xmlns:v="urn:schemas-microsoft-com:vml" Requires="v">
                <p:oleObj r:id="rId34" imgW="939165" imgH="711200" progId="Equation.3">
                  <p:embed/>
                </p:oleObj>
              </mc:Choice>
              <mc:Fallback>
                <p:oleObj r:id="rId34" imgW="939165" imgH="711200" progId="Equation.3">
                  <p:embed/>
                  <p:pic>
                    <p:nvPicPr>
                      <p:cNvPr id="761869" name="Object 14"/>
                      <p:cNvPicPr/>
                      <p:nvPr/>
                    </p:nvPicPr>
                    <p:blipFill>
                      <a:blip r:embed="rId35"/>
                      <a:stretch>
                        <a:fillRect/>
                      </a:stretch>
                    </p:blipFill>
                    <p:spPr>
                      <a:xfrm>
                        <a:off x="5638801" y="2667001"/>
                        <a:ext cx="1306513" cy="989013"/>
                      </a:xfrm>
                      <a:prstGeom prst="rect">
                        <a:avLst/>
                      </a:prstGeom>
                      <a:noFill/>
                      <a:ln w="38100">
                        <a:noFill/>
                        <a:miter/>
                      </a:ln>
                    </p:spPr>
                  </p:pic>
                </p:oleObj>
              </mc:Fallback>
            </mc:AlternateContent>
          </a:graphicData>
        </a:graphic>
      </p:graphicFrame>
      <p:cxnSp>
        <p:nvCxnSpPr>
          <p:cNvPr id="761870" name="AutoShape 15"/>
          <p:cNvCxnSpPr/>
          <p:nvPr>
            <p:custDataLst>
              <p:tags r:id="rId9"/>
            </p:custDataLst>
          </p:nvPr>
        </p:nvCxnSpPr>
        <p:spPr>
          <a:xfrm flipH="1">
            <a:off x="2967038" y="2330451"/>
            <a:ext cx="1752600" cy="366713"/>
          </a:xfrm>
          <a:prstGeom prst="straightConnector1">
            <a:avLst/>
          </a:prstGeom>
          <a:ln w="50800" cap="flat" cmpd="sng">
            <a:solidFill>
              <a:schemeClr val="tx1"/>
            </a:solidFill>
            <a:prstDash val="solid"/>
            <a:headEnd type="stealth" w="med" len="med"/>
            <a:tailEnd type="none" w="med" len="med"/>
          </a:ln>
        </p:spPr>
      </p:cxnSp>
      <p:cxnSp>
        <p:nvCxnSpPr>
          <p:cNvPr id="761871" name="AutoShape 16"/>
          <p:cNvCxnSpPr/>
          <p:nvPr>
            <p:custDataLst>
              <p:tags r:id="rId10"/>
            </p:custDataLst>
          </p:nvPr>
        </p:nvCxnSpPr>
        <p:spPr>
          <a:xfrm>
            <a:off x="4719638" y="2330451"/>
            <a:ext cx="0" cy="366713"/>
          </a:xfrm>
          <a:prstGeom prst="straightConnector1">
            <a:avLst/>
          </a:prstGeom>
          <a:ln w="50800" cap="flat" cmpd="sng">
            <a:solidFill>
              <a:schemeClr val="tx1"/>
            </a:solidFill>
            <a:prstDash val="solid"/>
            <a:headEnd type="stealth" w="med" len="med"/>
            <a:tailEnd type="none" w="med" len="med"/>
          </a:ln>
        </p:spPr>
      </p:cxnSp>
      <p:cxnSp>
        <p:nvCxnSpPr>
          <p:cNvPr id="761872" name="AutoShape 17"/>
          <p:cNvCxnSpPr/>
          <p:nvPr>
            <p:custDataLst>
              <p:tags r:id="rId11"/>
            </p:custDataLst>
          </p:nvPr>
        </p:nvCxnSpPr>
        <p:spPr>
          <a:xfrm>
            <a:off x="4719638"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761873" name="Object 21"/>
          <p:cNvGraphicFramePr>
            <a:graphicFrameLocks noChangeAspect="1"/>
          </p:cNvGraphicFramePr>
          <p:nvPr/>
        </p:nvGraphicFramePr>
        <p:xfrm>
          <a:off x="4267201" y="4040188"/>
          <a:ext cx="1306513" cy="989012"/>
        </p:xfrm>
        <a:graphic>
          <a:graphicData uri="http://schemas.openxmlformats.org/presentationml/2006/ole">
            <mc:AlternateContent xmlns:mc="http://schemas.openxmlformats.org/markup-compatibility/2006">
              <mc:Choice xmlns:v="urn:schemas-microsoft-com:vml" Requires="v">
                <p:oleObj r:id="rId36" imgW="939165" imgH="711200" progId="Equation.3">
                  <p:embed/>
                </p:oleObj>
              </mc:Choice>
              <mc:Fallback>
                <p:oleObj r:id="rId36" imgW="939165" imgH="711200" progId="Equation.3">
                  <p:embed/>
                  <p:pic>
                    <p:nvPicPr>
                      <p:cNvPr id="761873" name="Object 21"/>
                      <p:cNvPicPr/>
                      <p:nvPr/>
                    </p:nvPicPr>
                    <p:blipFill>
                      <a:blip r:embed="rId37"/>
                      <a:stretch>
                        <a:fillRect/>
                      </a:stretch>
                    </p:blipFill>
                    <p:spPr>
                      <a:xfrm>
                        <a:off x="4267201" y="4040188"/>
                        <a:ext cx="1306513"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1874" name="Object 22"/>
          <p:cNvGraphicFramePr>
            <a:graphicFrameLocks noChangeAspect="1"/>
          </p:cNvGraphicFramePr>
          <p:nvPr/>
        </p:nvGraphicFramePr>
        <p:xfrm>
          <a:off x="5749926" y="4116388"/>
          <a:ext cx="1412875" cy="989012"/>
        </p:xfrm>
        <a:graphic>
          <a:graphicData uri="http://schemas.openxmlformats.org/presentationml/2006/ole">
            <mc:AlternateContent xmlns:mc="http://schemas.openxmlformats.org/markup-compatibility/2006">
              <mc:Choice xmlns:v="urn:schemas-microsoft-com:vml" Requires="v">
                <p:oleObj r:id="rId38" imgW="1016000" imgH="711200" progId="Equation.3">
                  <p:embed/>
                </p:oleObj>
              </mc:Choice>
              <mc:Fallback>
                <p:oleObj r:id="rId38" imgW="1016000" imgH="711200" progId="Equation.3">
                  <p:embed/>
                  <p:pic>
                    <p:nvPicPr>
                      <p:cNvPr id="761874" name="Object 22"/>
                      <p:cNvPicPr/>
                      <p:nvPr/>
                    </p:nvPicPr>
                    <p:blipFill>
                      <a:blip r:embed="rId39"/>
                      <a:stretch>
                        <a:fillRect/>
                      </a:stretch>
                    </p:blipFill>
                    <p:spPr>
                      <a:xfrm>
                        <a:off x="5749926" y="4116388"/>
                        <a:ext cx="1412875" cy="989012"/>
                      </a:xfrm>
                      <a:prstGeom prst="rect">
                        <a:avLst/>
                      </a:prstGeom>
                      <a:noFill/>
                      <a:ln w="38100">
                        <a:noFill/>
                        <a:miter/>
                      </a:ln>
                    </p:spPr>
                  </p:pic>
                </p:oleObj>
              </mc:Fallback>
            </mc:AlternateContent>
          </a:graphicData>
        </a:graphic>
      </p:graphicFrame>
      <p:cxnSp>
        <p:nvCxnSpPr>
          <p:cNvPr id="761875" name="AutoShape 23"/>
          <p:cNvCxnSpPr/>
          <p:nvPr>
            <p:custDataLst>
              <p:tags r:id="rId12"/>
            </p:custDataLst>
          </p:nvPr>
        </p:nvCxnSpPr>
        <p:spPr>
          <a:xfrm>
            <a:off x="4719638" y="3711576"/>
            <a:ext cx="201612" cy="315913"/>
          </a:xfrm>
          <a:prstGeom prst="straightConnector1">
            <a:avLst/>
          </a:prstGeom>
          <a:ln w="50800" cap="flat" cmpd="sng">
            <a:solidFill>
              <a:schemeClr val="tx1"/>
            </a:solidFill>
            <a:prstDash val="solid"/>
            <a:headEnd type="stealth" w="med" len="med"/>
            <a:tailEnd type="none" w="med" len="med"/>
          </a:ln>
        </p:spPr>
      </p:cxnSp>
      <p:cxnSp>
        <p:nvCxnSpPr>
          <p:cNvPr id="761876" name="AutoShape 24"/>
          <p:cNvCxnSpPr/>
          <p:nvPr>
            <p:custDataLst>
              <p:tags r:id="rId13"/>
            </p:custDataLst>
          </p:nvPr>
        </p:nvCxnSpPr>
        <p:spPr>
          <a:xfrm>
            <a:off x="4719639" y="3711576"/>
            <a:ext cx="1736725" cy="404813"/>
          </a:xfrm>
          <a:prstGeom prst="straightConnector1">
            <a:avLst/>
          </a:prstGeom>
          <a:ln w="50800" cap="flat" cmpd="sng">
            <a:solidFill>
              <a:schemeClr val="tx1"/>
            </a:solidFill>
            <a:prstDash val="solid"/>
            <a:headEnd type="stealth" w="med" len="med"/>
            <a:tailEnd type="none" w="med" len="med"/>
          </a:ln>
        </p:spPr>
      </p:cxnSp>
      <p:graphicFrame>
        <p:nvGraphicFramePr>
          <p:cNvPr id="761877" name="Object 27"/>
          <p:cNvGraphicFramePr>
            <a:graphicFrameLocks noChangeAspect="1"/>
          </p:cNvGraphicFramePr>
          <p:nvPr/>
        </p:nvGraphicFramePr>
        <p:xfrm>
          <a:off x="4419600" y="5475288"/>
          <a:ext cx="990600" cy="1306512"/>
        </p:xfrm>
        <a:graphic>
          <a:graphicData uri="http://schemas.openxmlformats.org/presentationml/2006/ole">
            <mc:AlternateContent xmlns:mc="http://schemas.openxmlformats.org/markup-compatibility/2006">
              <mc:Choice xmlns:v="urn:schemas-microsoft-com:vml" Requires="v">
                <p:oleObj r:id="rId40" imgW="711200" imgH="939165" progId="Equation.3">
                  <p:embed/>
                </p:oleObj>
              </mc:Choice>
              <mc:Fallback>
                <p:oleObj r:id="rId40" imgW="711200" imgH="939165" progId="Equation.3">
                  <p:embed/>
                  <p:pic>
                    <p:nvPicPr>
                      <p:cNvPr id="761877" name="Object 27"/>
                      <p:cNvPicPr/>
                      <p:nvPr/>
                    </p:nvPicPr>
                    <p:blipFill>
                      <a:blip r:embed="rId41"/>
                      <a:stretch>
                        <a:fillRect/>
                      </a:stretch>
                    </p:blipFill>
                    <p:spPr>
                      <a:xfrm>
                        <a:off x="4419600" y="5475288"/>
                        <a:ext cx="990600" cy="13065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1878" name="AutoShape 28"/>
          <p:cNvCxnSpPr/>
          <p:nvPr>
            <p:custDataLst>
              <p:tags r:id="rId14"/>
            </p:custDataLst>
          </p:nvPr>
        </p:nvCxnSpPr>
        <p:spPr>
          <a:xfrm flipH="1">
            <a:off x="4914900" y="5041900"/>
            <a:ext cx="6350" cy="420688"/>
          </a:xfrm>
          <a:prstGeom prst="straightConnector1">
            <a:avLst/>
          </a:prstGeom>
          <a:ln w="50800" cap="flat" cmpd="sng">
            <a:solidFill>
              <a:schemeClr val="tx1"/>
            </a:solidFill>
            <a:prstDash val="solid"/>
            <a:headEnd type="stealth" w="med" len="med"/>
            <a:tailEnd type="none" w="med" len="med"/>
          </a:ln>
        </p:spPr>
      </p:cxnSp>
      <p:graphicFrame>
        <p:nvGraphicFramePr>
          <p:cNvPr id="105502" name="Object 30"/>
          <p:cNvGraphicFramePr>
            <a:graphicFrameLocks noChangeAspect="1"/>
          </p:cNvGraphicFramePr>
          <p:nvPr/>
        </p:nvGraphicFramePr>
        <p:xfrm>
          <a:off x="2209800" y="5410201"/>
          <a:ext cx="1360488" cy="989013"/>
        </p:xfrm>
        <a:graphic>
          <a:graphicData uri="http://schemas.openxmlformats.org/presentationml/2006/ole">
            <mc:AlternateContent xmlns:mc="http://schemas.openxmlformats.org/markup-compatibility/2006">
              <mc:Choice xmlns:v="urn:schemas-microsoft-com:vml" Requires="v">
                <p:oleObj r:id="rId42" imgW="977900" imgH="711200" progId="Equation.3">
                  <p:embed/>
                </p:oleObj>
              </mc:Choice>
              <mc:Fallback>
                <p:oleObj r:id="rId42" imgW="977900" imgH="711200" progId="Equation.3">
                  <p:embed/>
                  <p:pic>
                    <p:nvPicPr>
                      <p:cNvPr id="105502" name="Object 30"/>
                      <p:cNvPicPr/>
                      <p:nvPr/>
                    </p:nvPicPr>
                    <p:blipFill>
                      <a:blip r:embed="rId43"/>
                      <a:stretch>
                        <a:fillRect/>
                      </a:stretch>
                    </p:blipFill>
                    <p:spPr>
                      <a:xfrm>
                        <a:off x="2209800" y="5410201"/>
                        <a:ext cx="1360488" cy="989013"/>
                      </a:xfrm>
                      <a:prstGeom prst="rect">
                        <a:avLst/>
                      </a:prstGeom>
                      <a:noFill/>
                      <a:ln w="38100">
                        <a:noFill/>
                        <a:miter/>
                      </a:ln>
                    </p:spPr>
                  </p:pic>
                </p:oleObj>
              </mc:Fallback>
            </mc:AlternateContent>
          </a:graphicData>
        </a:graphic>
      </p:graphicFrame>
      <p:graphicFrame>
        <p:nvGraphicFramePr>
          <p:cNvPr id="105503" name="Object 31"/>
          <p:cNvGraphicFramePr>
            <a:graphicFrameLocks noChangeAspect="1"/>
          </p:cNvGraphicFramePr>
          <p:nvPr/>
        </p:nvGraphicFramePr>
        <p:xfrm>
          <a:off x="5749926" y="5412106"/>
          <a:ext cx="1247775" cy="988695"/>
        </p:xfrm>
        <a:graphic>
          <a:graphicData uri="http://schemas.openxmlformats.org/presentationml/2006/ole">
            <mc:AlternateContent xmlns:mc="http://schemas.openxmlformats.org/markup-compatibility/2006">
              <mc:Choice xmlns:v="urn:schemas-microsoft-com:vml" Requires="v">
                <p:oleObj r:id="rId44" imgW="989965" imgH="711200" progId="Equation.3">
                  <p:embed/>
                </p:oleObj>
              </mc:Choice>
              <mc:Fallback>
                <p:oleObj r:id="rId44" imgW="989965" imgH="711200" progId="Equation.3">
                  <p:embed/>
                  <p:pic>
                    <p:nvPicPr>
                      <p:cNvPr id="105503" name="Object 31"/>
                      <p:cNvPicPr/>
                      <p:nvPr/>
                    </p:nvPicPr>
                    <p:blipFill>
                      <a:blip r:embed="rId45"/>
                      <a:stretch>
                        <a:fillRect/>
                      </a:stretch>
                    </p:blipFill>
                    <p:spPr>
                      <a:xfrm>
                        <a:off x="5749926" y="5412106"/>
                        <a:ext cx="1247775" cy="988695"/>
                      </a:xfrm>
                      <a:prstGeom prst="rect">
                        <a:avLst/>
                      </a:prstGeom>
                      <a:noFill/>
                      <a:ln w="38100">
                        <a:noFill/>
                        <a:miter/>
                      </a:ln>
                    </p:spPr>
                  </p:pic>
                </p:oleObj>
              </mc:Fallback>
            </mc:AlternateContent>
          </a:graphicData>
        </a:graphic>
      </p:graphicFrame>
      <p:cxnSp>
        <p:nvCxnSpPr>
          <p:cNvPr id="105504" name="AutoShape 32"/>
          <p:cNvCxnSpPr/>
          <p:nvPr>
            <p:custDataLst>
              <p:tags r:id="rId15"/>
            </p:custDataLst>
          </p:nvPr>
        </p:nvCxnSpPr>
        <p:spPr>
          <a:xfrm flipH="1" flipV="1">
            <a:off x="3570288" y="5905500"/>
            <a:ext cx="836612" cy="223838"/>
          </a:xfrm>
          <a:prstGeom prst="straightConnector1">
            <a:avLst/>
          </a:prstGeom>
          <a:ln w="50800" cap="flat" cmpd="sng">
            <a:solidFill>
              <a:schemeClr val="tx1"/>
            </a:solidFill>
            <a:prstDash val="solid"/>
            <a:headEnd type="stealth" w="med" len="med"/>
            <a:tailEnd type="none" w="med" len="med"/>
          </a:ln>
        </p:spPr>
      </p:cxnSp>
      <p:cxnSp>
        <p:nvCxnSpPr>
          <p:cNvPr id="105505" name="AutoShape 33"/>
          <p:cNvCxnSpPr/>
          <p:nvPr>
            <p:custDataLst>
              <p:tags r:id="rId16"/>
            </p:custDataLst>
          </p:nvPr>
        </p:nvCxnSpPr>
        <p:spPr>
          <a:xfrm flipV="1">
            <a:off x="5422901" y="5907088"/>
            <a:ext cx="327025" cy="222250"/>
          </a:xfrm>
          <a:prstGeom prst="straightConnector1">
            <a:avLst/>
          </a:prstGeom>
          <a:ln w="50800" cap="flat" cmpd="sng">
            <a:solidFill>
              <a:schemeClr val="tx1"/>
            </a:solidFill>
            <a:prstDash val="solid"/>
            <a:headEnd type="stealth" w="med" len="med"/>
            <a:tailEnd type="none" w="med" len="med"/>
          </a:ln>
        </p:spPr>
      </p:cxnSp>
      <p:graphicFrame>
        <p:nvGraphicFramePr>
          <p:cNvPr id="761883" name="Object 36"/>
          <p:cNvGraphicFramePr>
            <a:graphicFrameLocks noChangeAspect="1"/>
          </p:cNvGraphicFramePr>
          <p:nvPr/>
        </p:nvGraphicFramePr>
        <p:xfrm>
          <a:off x="1524000" y="3886201"/>
          <a:ext cx="1360488" cy="989013"/>
        </p:xfrm>
        <a:graphic>
          <a:graphicData uri="http://schemas.openxmlformats.org/presentationml/2006/ole">
            <mc:AlternateContent xmlns:mc="http://schemas.openxmlformats.org/markup-compatibility/2006">
              <mc:Choice xmlns:v="urn:schemas-microsoft-com:vml" Requires="v">
                <p:oleObj r:id="rId46" imgW="977900" imgH="711200" progId="Equation.3">
                  <p:embed/>
                </p:oleObj>
              </mc:Choice>
              <mc:Fallback>
                <p:oleObj r:id="rId46" imgW="977900" imgH="711200" progId="Equation.3">
                  <p:embed/>
                  <p:pic>
                    <p:nvPicPr>
                      <p:cNvPr id="761883" name="Object 36"/>
                      <p:cNvPicPr/>
                      <p:nvPr/>
                    </p:nvPicPr>
                    <p:blipFill>
                      <a:blip r:embed="rId47"/>
                      <a:stretch>
                        <a:fillRect/>
                      </a:stretch>
                    </p:blipFill>
                    <p:spPr>
                      <a:xfrm>
                        <a:off x="1524000" y="3886201"/>
                        <a:ext cx="1360488" cy="989013"/>
                      </a:xfrm>
                      <a:prstGeom prst="rect">
                        <a:avLst/>
                      </a:prstGeom>
                      <a:noFill/>
                      <a:ln w="38100">
                        <a:noFill/>
                        <a:miter/>
                      </a:ln>
                    </p:spPr>
                  </p:pic>
                </p:oleObj>
              </mc:Fallback>
            </mc:AlternateContent>
          </a:graphicData>
        </a:graphic>
      </p:graphicFrame>
      <p:graphicFrame>
        <p:nvGraphicFramePr>
          <p:cNvPr id="761884" name="Object 37"/>
          <p:cNvGraphicFramePr>
            <a:graphicFrameLocks noChangeAspect="1"/>
          </p:cNvGraphicFramePr>
          <p:nvPr/>
        </p:nvGraphicFramePr>
        <p:xfrm>
          <a:off x="2862264" y="3886201"/>
          <a:ext cx="1360487" cy="989013"/>
        </p:xfrm>
        <a:graphic>
          <a:graphicData uri="http://schemas.openxmlformats.org/presentationml/2006/ole">
            <mc:AlternateContent xmlns:mc="http://schemas.openxmlformats.org/markup-compatibility/2006">
              <mc:Choice xmlns:v="urn:schemas-microsoft-com:vml" Requires="v">
                <p:oleObj r:id="rId48" imgW="977900" imgH="711200" progId="Equation.3">
                  <p:embed/>
                </p:oleObj>
              </mc:Choice>
              <mc:Fallback>
                <p:oleObj r:id="rId48" imgW="977900" imgH="711200" progId="Equation.3">
                  <p:embed/>
                  <p:pic>
                    <p:nvPicPr>
                      <p:cNvPr id="761884" name="Object 37"/>
                      <p:cNvPicPr/>
                      <p:nvPr/>
                    </p:nvPicPr>
                    <p:blipFill>
                      <a:blip r:embed="rId49"/>
                      <a:stretch>
                        <a:fillRect/>
                      </a:stretch>
                    </p:blipFill>
                    <p:spPr>
                      <a:xfrm>
                        <a:off x="2862264" y="3886201"/>
                        <a:ext cx="1360487" cy="989013"/>
                      </a:xfrm>
                      <a:prstGeom prst="rect">
                        <a:avLst/>
                      </a:prstGeom>
                      <a:noFill/>
                      <a:ln w="38100">
                        <a:noFill/>
                        <a:miter/>
                      </a:ln>
                    </p:spPr>
                  </p:pic>
                </p:oleObj>
              </mc:Fallback>
            </mc:AlternateContent>
          </a:graphicData>
        </a:graphic>
      </p:graphicFrame>
      <p:cxnSp>
        <p:nvCxnSpPr>
          <p:cNvPr id="761885" name="AutoShape 38"/>
          <p:cNvCxnSpPr/>
          <p:nvPr>
            <p:custDataLst>
              <p:tags r:id="rId17"/>
            </p:custDataLst>
          </p:nvPr>
        </p:nvCxnSpPr>
        <p:spPr>
          <a:xfrm>
            <a:off x="2967038" y="3711576"/>
            <a:ext cx="576262" cy="174625"/>
          </a:xfrm>
          <a:prstGeom prst="straightConnector1">
            <a:avLst/>
          </a:prstGeom>
          <a:ln w="50800" cap="flat" cmpd="sng">
            <a:solidFill>
              <a:schemeClr val="tx1"/>
            </a:solidFill>
            <a:prstDash val="solid"/>
            <a:headEnd type="stealth" w="med" len="med"/>
            <a:tailEnd type="none" w="med" len="med"/>
          </a:ln>
        </p:spPr>
      </p:cxnSp>
      <p:cxnSp>
        <p:nvCxnSpPr>
          <p:cNvPr id="761886" name="AutoShape 39"/>
          <p:cNvCxnSpPr/>
          <p:nvPr>
            <p:custDataLst>
              <p:tags r:id="rId18"/>
            </p:custDataLst>
          </p:nvPr>
        </p:nvCxnSpPr>
        <p:spPr>
          <a:xfrm flipH="1">
            <a:off x="2205038" y="3711576"/>
            <a:ext cx="762000" cy="174625"/>
          </a:xfrm>
          <a:prstGeom prst="straightConnector1">
            <a:avLst/>
          </a:prstGeom>
          <a:ln w="50800" cap="flat" cmpd="sng">
            <a:solidFill>
              <a:schemeClr val="tx1"/>
            </a:solidFill>
            <a:prstDash val="solid"/>
            <a:headEnd type="stealth" w="med" len="med"/>
            <a:tailEnd type="none" w="med" len="med"/>
          </a:ln>
        </p:spPr>
      </p:cxnSp>
      <p:sp>
        <p:nvSpPr>
          <p:cNvPr id="270365" name="Text Box 42"/>
          <p:cNvSpPr txBox="1"/>
          <p:nvPr/>
        </p:nvSpPr>
        <p:spPr>
          <a:xfrm>
            <a:off x="7620000" y="228601"/>
            <a:ext cx="12192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6</a:t>
            </a:r>
          </a:p>
        </p:txBody>
      </p:sp>
      <p:sp>
        <p:nvSpPr>
          <p:cNvPr id="105515" name="Text Box 43"/>
          <p:cNvSpPr txBox="1"/>
          <p:nvPr/>
        </p:nvSpPr>
        <p:spPr>
          <a:xfrm>
            <a:off x="7010400" y="5257801"/>
            <a:ext cx="3657600" cy="101441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CLOSE:={s4,b4,d5,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e5,l5,n5}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5516" name="Text Box 44"/>
          <p:cNvSpPr txBox="1"/>
          <p:nvPr/>
        </p:nvSpPr>
        <p:spPr>
          <a:xfrm>
            <a:off x="7620000" y="762000"/>
            <a:ext cx="2362200" cy="4338638"/>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g}</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5517" name="Text Box 45"/>
          <p:cNvSpPr txBox="1"/>
          <p:nvPr/>
        </p:nvSpPr>
        <p:spPr>
          <a:xfrm>
            <a:off x="7620000" y="762000"/>
            <a:ext cx="2362200" cy="4338638"/>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g5}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5518" name="Text Box 46"/>
          <p:cNvSpPr txBox="1"/>
          <p:nvPr/>
        </p:nvSpPr>
        <p:spPr>
          <a:xfrm>
            <a:off x="7620000" y="762000"/>
            <a:ext cx="2362200" cy="4338638"/>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OPEN:={g5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2584967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515"/>
                                        </p:tgtEl>
                                        <p:attrNameLst>
                                          <p:attrName>style.visibility</p:attrName>
                                        </p:attrNameLst>
                                      </p:cBhvr>
                                      <p:to>
                                        <p:strVal val="visible"/>
                                      </p:to>
                                    </p:set>
                                    <p:animEffect transition="in" filter="blinds(horizontal)">
                                      <p:cBhvr>
                                        <p:cTn id="7" dur="500"/>
                                        <p:tgtEl>
                                          <p:spTgt spid="1055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5503"/>
                                        </p:tgtEl>
                                        <p:attrNameLst>
                                          <p:attrName>style.visibility</p:attrName>
                                        </p:attrNameLst>
                                      </p:cBhvr>
                                      <p:to>
                                        <p:strVal val="visible"/>
                                      </p:to>
                                    </p:set>
                                    <p:animEffect transition="in" filter="blinds(horizontal)">
                                      <p:cBhvr>
                                        <p:cTn id="12" dur="500"/>
                                        <p:tgtEl>
                                          <p:spTgt spid="105503"/>
                                        </p:tgtEl>
                                      </p:cBhvr>
                                    </p:animEffect>
                                  </p:childTnLst>
                                </p:cTn>
                              </p:par>
                              <p:par>
                                <p:cTn id="13" presetID="3" presetClass="entr" presetSubtype="10" fill="hold" nodeType="withEffect">
                                  <p:stCondLst>
                                    <p:cond delay="0"/>
                                  </p:stCondLst>
                                  <p:childTnLst>
                                    <p:set>
                                      <p:cBhvr>
                                        <p:cTn id="14" dur="1" fill="hold">
                                          <p:stCondLst>
                                            <p:cond delay="0"/>
                                          </p:stCondLst>
                                        </p:cTn>
                                        <p:tgtEl>
                                          <p:spTgt spid="105502"/>
                                        </p:tgtEl>
                                        <p:attrNameLst>
                                          <p:attrName>style.visibility</p:attrName>
                                        </p:attrNameLst>
                                      </p:cBhvr>
                                      <p:to>
                                        <p:strVal val="visible"/>
                                      </p:to>
                                    </p:set>
                                    <p:animEffect transition="in" filter="blinds(horizontal)">
                                      <p:cBhvr>
                                        <p:cTn id="15" dur="500"/>
                                        <p:tgtEl>
                                          <p:spTgt spid="10550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5516"/>
                                        </p:tgtEl>
                                        <p:attrNameLst>
                                          <p:attrName>style.visibility</p:attrName>
                                        </p:attrNameLst>
                                      </p:cBhvr>
                                      <p:to>
                                        <p:strVal val="visible"/>
                                      </p:to>
                                    </p:set>
                                    <p:animEffect transition="in" filter="blinds(horizontal)">
                                      <p:cBhvr>
                                        <p:cTn id="20" dur="500"/>
                                        <p:tgtEl>
                                          <p:spTgt spid="1055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5517"/>
                                        </p:tgtEl>
                                        <p:attrNameLst>
                                          <p:attrName>style.visibility</p:attrName>
                                        </p:attrNameLst>
                                      </p:cBhvr>
                                      <p:to>
                                        <p:strVal val="visible"/>
                                      </p:to>
                                    </p:set>
                                    <p:animEffect transition="in" filter="blinds(horizontal)">
                                      <p:cBhvr>
                                        <p:cTn id="25" dur="500"/>
                                        <p:tgtEl>
                                          <p:spTgt spid="1055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504"/>
                                        </p:tgtEl>
                                        <p:attrNameLst>
                                          <p:attrName>style.visibility</p:attrName>
                                        </p:attrNameLst>
                                      </p:cBhvr>
                                      <p:to>
                                        <p:strVal val="visible"/>
                                      </p:to>
                                    </p:set>
                                    <p:animEffect transition="in" filter="blinds(horizontal)">
                                      <p:cBhvr>
                                        <p:cTn id="30" dur="500"/>
                                        <p:tgtEl>
                                          <p:spTgt spid="105504"/>
                                        </p:tgtEl>
                                      </p:cBhvr>
                                    </p:animEffect>
                                  </p:childTnLst>
                                </p:cTn>
                              </p:par>
                              <p:par>
                                <p:cTn id="31" presetID="3" presetClass="entr" presetSubtype="10" fill="hold" nodeType="withEffect">
                                  <p:stCondLst>
                                    <p:cond delay="0"/>
                                  </p:stCondLst>
                                  <p:childTnLst>
                                    <p:set>
                                      <p:cBhvr>
                                        <p:cTn id="32" dur="1" fill="hold">
                                          <p:stCondLst>
                                            <p:cond delay="0"/>
                                          </p:stCondLst>
                                        </p:cTn>
                                        <p:tgtEl>
                                          <p:spTgt spid="105505"/>
                                        </p:tgtEl>
                                        <p:attrNameLst>
                                          <p:attrName>style.visibility</p:attrName>
                                        </p:attrNameLst>
                                      </p:cBhvr>
                                      <p:to>
                                        <p:strVal val="visible"/>
                                      </p:to>
                                    </p:set>
                                    <p:animEffect transition="in" filter="blinds(horizontal)">
                                      <p:cBhvr>
                                        <p:cTn id="33" dur="500"/>
                                        <p:tgtEl>
                                          <p:spTgt spid="10550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5518"/>
                                        </p:tgtEl>
                                        <p:attrNameLst>
                                          <p:attrName>style.visibility</p:attrName>
                                        </p:attrNameLst>
                                      </p:cBhvr>
                                      <p:to>
                                        <p:strVal val="visible"/>
                                      </p:to>
                                    </p:set>
                                    <p:animEffect transition="in" filter="blinds(horizontal)">
                                      <p:cBhvr>
                                        <p:cTn id="38" dur="500"/>
                                        <p:tgtEl>
                                          <p:spTgt spid="105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15" grpId="0" bldLvl="0" animBg="1"/>
      <p:bldP spid="105516" grpId="0" bldLvl="0" animBg="1"/>
      <p:bldP spid="105517" grpId="0" bldLvl="0" animBg="1"/>
      <p:bldP spid="105518" grpId="0" bldLvl="0" animBg="1"/>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2882" name="组合 7"/>
          <p:cNvGrpSpPr/>
          <p:nvPr/>
        </p:nvGrpSpPr>
        <p:grpSpPr>
          <a:xfrm>
            <a:off x="4525964" y="6045200"/>
            <a:ext cx="6142037" cy="812800"/>
            <a:chOff x="4001597" y="5613400"/>
            <a:chExt cx="8190403" cy="1244600"/>
          </a:xfrm>
        </p:grpSpPr>
        <p:sp>
          <p:nvSpPr>
            <p:cNvPr id="9" name="任意多边形: 形状 8"/>
            <p:cNvSpPr/>
            <p:nvPr>
              <p:custDataLst>
                <p:tags r:id="rId19"/>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20"/>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62883"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E4B2D960-F965-462B-B461-05749762020B}" type="slidenum">
              <a:rPr lang="zh-CN" altLang="en-US" smtClean="0"/>
              <a:pPr>
                <a:defRPr/>
              </a:pPr>
              <a:t>513</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1362" name="Text Box 42"/>
          <p:cNvSpPr txBox="1"/>
          <p:nvPr/>
        </p:nvSpPr>
        <p:spPr>
          <a:xfrm>
            <a:off x="7239000" y="152401"/>
            <a:ext cx="25908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7</a:t>
            </a:r>
          </a:p>
        </p:txBody>
      </p:sp>
      <p:sp>
        <p:nvSpPr>
          <p:cNvPr id="106539" name="Text Box 43"/>
          <p:cNvSpPr txBox="1"/>
          <p:nvPr/>
        </p:nvSpPr>
        <p:spPr>
          <a:xfrm>
            <a:off x="7315200" y="1066801"/>
            <a:ext cx="2590800" cy="460375"/>
          </a:xfrm>
          <a:prstGeom prst="rect">
            <a:avLst/>
          </a:prstGeom>
          <a:solidFill>
            <a:srgbClr val="FFFF99"/>
          </a:solidFill>
          <a:ln w="9525">
            <a:noFill/>
          </a:ln>
        </p:spPr>
        <p:txBody>
          <a:bodyPr>
            <a:spAutoFit/>
          </a:bodyPr>
          <a:lstStyle/>
          <a:p>
            <a:pPr eaLnBrk="1" hangingPunct="1">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成功结束</a:t>
            </a:r>
          </a:p>
        </p:txBody>
      </p:sp>
      <p:graphicFrame>
        <p:nvGraphicFramePr>
          <p:cNvPr id="762886" name="Object 44"/>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22" imgW="965200" imgH="711200" progId="Equation.3">
                  <p:embed/>
                </p:oleObj>
              </mc:Choice>
              <mc:Fallback>
                <p:oleObj r:id="rId22" imgW="965200" imgH="711200" progId="Equation.3">
                  <p:embed/>
                  <p:pic>
                    <p:nvPicPr>
                      <p:cNvPr id="762886" name="Object 44"/>
                      <p:cNvPicPr/>
                      <p:nvPr/>
                    </p:nvPicPr>
                    <p:blipFill>
                      <a:blip r:embed="rId23"/>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2887" name="AutoShape 45"/>
          <p:cNvCxnSpPr/>
          <p:nvPr>
            <p:custDataLst>
              <p:tags r:id="rId3"/>
            </p:custDataLst>
          </p:nvPr>
        </p:nvCxnSpPr>
        <p:spPr>
          <a:xfrm flipH="1">
            <a:off x="2967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106542" name="AutoShape 46"/>
          <p:cNvCxnSpPr/>
          <p:nvPr>
            <p:custDataLst>
              <p:tags r:id="rId4"/>
            </p:custDataLst>
          </p:nvPr>
        </p:nvCxnSpPr>
        <p:spPr>
          <a:xfrm flipH="1">
            <a:off x="4719638" y="1033464"/>
            <a:ext cx="4762" cy="282575"/>
          </a:xfrm>
          <a:prstGeom prst="straightConnector1">
            <a:avLst/>
          </a:prstGeom>
          <a:ln w="50800" cap="flat" cmpd="sng">
            <a:solidFill>
              <a:schemeClr val="tx1"/>
            </a:solidFill>
            <a:prstDash val="solid"/>
            <a:headEnd type="stealth" w="med" len="med"/>
            <a:tailEnd type="none" w="med" len="med"/>
          </a:ln>
        </p:spPr>
      </p:cxnSp>
      <p:cxnSp>
        <p:nvCxnSpPr>
          <p:cNvPr id="762889" name="AutoShape 47"/>
          <p:cNvCxnSpPr/>
          <p:nvPr>
            <p:custDataLst>
              <p:tags r:id="rId5"/>
            </p:custDataLst>
          </p:nvPr>
        </p:nvCxnSpPr>
        <p:spPr>
          <a:xfrm>
            <a:off x="4764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62890" name="Object 48"/>
          <p:cNvGraphicFramePr>
            <a:graphicFrameLocks noChangeAspect="1"/>
          </p:cNvGraphicFramePr>
          <p:nvPr>
            <p:custDataLst>
              <p:tags r:id="rId6"/>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24" imgW="977900" imgH="711200" progId="Equation.3">
                  <p:embed/>
                </p:oleObj>
              </mc:Choice>
              <mc:Fallback>
                <p:oleObj r:id="rId24" imgW="977900" imgH="711200" progId="Equation.3">
                  <p:embed/>
                  <p:pic>
                    <p:nvPicPr>
                      <p:cNvPr id="762890" name="Object 48"/>
                      <p:cNvPicPr/>
                      <p:nvPr/>
                    </p:nvPicPr>
                    <p:blipFill>
                      <a:blip r:embed="rId25"/>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762891" name="Object 49"/>
          <p:cNvGraphicFramePr>
            <a:graphicFrameLocks noChangeAspect="1"/>
          </p:cNvGraphicFramePr>
          <p:nvPr>
            <p:custDataLst>
              <p:tags r:id="rId7"/>
            </p:custDataLst>
          </p:nvPr>
        </p:nvGraphicFramePr>
        <p:xfrm>
          <a:off x="4038600" y="1328738"/>
          <a:ext cx="1360488" cy="989012"/>
        </p:xfrm>
        <a:graphic>
          <a:graphicData uri="http://schemas.openxmlformats.org/presentationml/2006/ole">
            <mc:AlternateContent xmlns:mc="http://schemas.openxmlformats.org/markup-compatibility/2006">
              <mc:Choice xmlns:v="urn:schemas-microsoft-com:vml" Requires="v">
                <p:oleObj r:id="rId26" imgW="977900" imgH="711200" progId="Equation.3">
                  <p:embed/>
                </p:oleObj>
              </mc:Choice>
              <mc:Fallback>
                <p:oleObj r:id="rId26" imgW="977900" imgH="711200" progId="Equation.3">
                  <p:embed/>
                  <p:pic>
                    <p:nvPicPr>
                      <p:cNvPr id="762891" name="Object 49"/>
                      <p:cNvPicPr/>
                      <p:nvPr/>
                    </p:nvPicPr>
                    <p:blipFill>
                      <a:blip r:embed="rId27"/>
                      <a:stretch>
                        <a:fillRect/>
                      </a:stretch>
                    </p:blipFill>
                    <p:spPr>
                      <a:xfrm>
                        <a:off x="4038600"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2892" name="Object 50"/>
          <p:cNvGraphicFramePr>
            <a:graphicFrameLocks noChangeAspect="1"/>
          </p:cNvGraphicFramePr>
          <p:nvPr>
            <p:custDataLst>
              <p:tags r:id="rId8"/>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28" imgW="965200" imgH="711200" progId="Equation.3">
                  <p:embed/>
                </p:oleObj>
              </mc:Choice>
              <mc:Fallback>
                <p:oleObj r:id="rId28" imgW="965200" imgH="711200" progId="Equation.3">
                  <p:embed/>
                  <p:pic>
                    <p:nvPicPr>
                      <p:cNvPr id="762892" name="Object 50"/>
                      <p:cNvPicPr/>
                      <p:nvPr/>
                    </p:nvPicPr>
                    <p:blipFill>
                      <a:blip r:embed="rId29"/>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graphicFrame>
        <p:nvGraphicFramePr>
          <p:cNvPr id="762893" name="Object 51"/>
          <p:cNvGraphicFramePr>
            <a:graphicFrameLocks noChangeAspect="1"/>
          </p:cNvGraphicFramePr>
          <p:nvPr/>
        </p:nvGraphicFramePr>
        <p:xfrm>
          <a:off x="4048125" y="2709863"/>
          <a:ext cx="1341438" cy="989012"/>
        </p:xfrm>
        <a:graphic>
          <a:graphicData uri="http://schemas.openxmlformats.org/presentationml/2006/ole">
            <mc:AlternateContent xmlns:mc="http://schemas.openxmlformats.org/markup-compatibility/2006">
              <mc:Choice xmlns:v="urn:schemas-microsoft-com:vml" Requires="v">
                <p:oleObj r:id="rId30" imgW="965200" imgH="711200" progId="Equation.3">
                  <p:embed/>
                </p:oleObj>
              </mc:Choice>
              <mc:Fallback>
                <p:oleObj r:id="rId30" imgW="965200" imgH="711200" progId="Equation.3">
                  <p:embed/>
                  <p:pic>
                    <p:nvPicPr>
                      <p:cNvPr id="762893" name="Object 51"/>
                      <p:cNvPicPr/>
                      <p:nvPr/>
                    </p:nvPicPr>
                    <p:blipFill>
                      <a:blip r:embed="rId31"/>
                      <a:stretch>
                        <a:fillRect/>
                      </a:stretch>
                    </p:blipFill>
                    <p:spPr>
                      <a:xfrm>
                        <a:off x="4048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2894" name="Object 52"/>
          <p:cNvGraphicFramePr>
            <a:graphicFrameLocks noChangeAspect="1"/>
          </p:cNvGraphicFramePr>
          <p:nvPr/>
        </p:nvGraphicFramePr>
        <p:xfrm>
          <a:off x="2286000" y="2709863"/>
          <a:ext cx="1360488" cy="989012"/>
        </p:xfrm>
        <a:graphic>
          <a:graphicData uri="http://schemas.openxmlformats.org/presentationml/2006/ole">
            <mc:AlternateContent xmlns:mc="http://schemas.openxmlformats.org/markup-compatibility/2006">
              <mc:Choice xmlns:v="urn:schemas-microsoft-com:vml" Requires="v">
                <p:oleObj r:id="rId32" imgW="977900" imgH="711200" progId="Equation.3">
                  <p:embed/>
                </p:oleObj>
              </mc:Choice>
              <mc:Fallback>
                <p:oleObj r:id="rId32" imgW="977900" imgH="711200" progId="Equation.3">
                  <p:embed/>
                  <p:pic>
                    <p:nvPicPr>
                      <p:cNvPr id="762894" name="Object 52"/>
                      <p:cNvPicPr/>
                      <p:nvPr/>
                    </p:nvPicPr>
                    <p:blipFill>
                      <a:blip r:embed="rId33"/>
                      <a:stretch>
                        <a:fillRect/>
                      </a:stretch>
                    </p:blipFill>
                    <p:spPr>
                      <a:xfrm>
                        <a:off x="2286000" y="2709863"/>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2895" name="Object 53"/>
          <p:cNvGraphicFramePr>
            <a:graphicFrameLocks noChangeAspect="1"/>
          </p:cNvGraphicFramePr>
          <p:nvPr/>
        </p:nvGraphicFramePr>
        <p:xfrm>
          <a:off x="5638801" y="2667001"/>
          <a:ext cx="1306513" cy="989013"/>
        </p:xfrm>
        <a:graphic>
          <a:graphicData uri="http://schemas.openxmlformats.org/presentationml/2006/ole">
            <mc:AlternateContent xmlns:mc="http://schemas.openxmlformats.org/markup-compatibility/2006">
              <mc:Choice xmlns:v="urn:schemas-microsoft-com:vml" Requires="v">
                <p:oleObj r:id="rId34" imgW="939165" imgH="711200" progId="Equation.3">
                  <p:embed/>
                </p:oleObj>
              </mc:Choice>
              <mc:Fallback>
                <p:oleObj r:id="rId34" imgW="939165" imgH="711200" progId="Equation.3">
                  <p:embed/>
                  <p:pic>
                    <p:nvPicPr>
                      <p:cNvPr id="762895" name="Object 53"/>
                      <p:cNvPicPr/>
                      <p:nvPr/>
                    </p:nvPicPr>
                    <p:blipFill>
                      <a:blip r:embed="rId35"/>
                      <a:stretch>
                        <a:fillRect/>
                      </a:stretch>
                    </p:blipFill>
                    <p:spPr>
                      <a:xfrm>
                        <a:off x="5638801" y="2667001"/>
                        <a:ext cx="1306513" cy="989013"/>
                      </a:xfrm>
                      <a:prstGeom prst="rect">
                        <a:avLst/>
                      </a:prstGeom>
                      <a:noFill/>
                      <a:ln w="38100">
                        <a:noFill/>
                        <a:miter/>
                      </a:ln>
                    </p:spPr>
                  </p:pic>
                </p:oleObj>
              </mc:Fallback>
            </mc:AlternateContent>
          </a:graphicData>
        </a:graphic>
      </p:graphicFrame>
      <p:cxnSp>
        <p:nvCxnSpPr>
          <p:cNvPr id="762896" name="AutoShape 54"/>
          <p:cNvCxnSpPr/>
          <p:nvPr>
            <p:custDataLst>
              <p:tags r:id="rId9"/>
            </p:custDataLst>
          </p:nvPr>
        </p:nvCxnSpPr>
        <p:spPr>
          <a:xfrm flipH="1">
            <a:off x="2967038" y="2330451"/>
            <a:ext cx="1752600" cy="366713"/>
          </a:xfrm>
          <a:prstGeom prst="straightConnector1">
            <a:avLst/>
          </a:prstGeom>
          <a:ln w="50800" cap="flat" cmpd="sng">
            <a:solidFill>
              <a:schemeClr val="tx1"/>
            </a:solidFill>
            <a:prstDash val="solid"/>
            <a:headEnd type="stealth" w="med" len="med"/>
            <a:tailEnd type="none" w="med" len="med"/>
          </a:ln>
        </p:spPr>
      </p:cxnSp>
      <p:cxnSp>
        <p:nvCxnSpPr>
          <p:cNvPr id="106551" name="AutoShape 55"/>
          <p:cNvCxnSpPr/>
          <p:nvPr>
            <p:custDataLst>
              <p:tags r:id="rId10"/>
            </p:custDataLst>
          </p:nvPr>
        </p:nvCxnSpPr>
        <p:spPr>
          <a:xfrm>
            <a:off x="4719638" y="2330451"/>
            <a:ext cx="0" cy="366713"/>
          </a:xfrm>
          <a:prstGeom prst="straightConnector1">
            <a:avLst/>
          </a:prstGeom>
          <a:ln w="50800" cap="flat" cmpd="sng">
            <a:solidFill>
              <a:schemeClr val="tx1"/>
            </a:solidFill>
            <a:prstDash val="solid"/>
            <a:headEnd type="stealth" w="med" len="med"/>
            <a:tailEnd type="none" w="med" len="med"/>
          </a:ln>
        </p:spPr>
      </p:cxnSp>
      <p:cxnSp>
        <p:nvCxnSpPr>
          <p:cNvPr id="762898" name="AutoShape 56"/>
          <p:cNvCxnSpPr/>
          <p:nvPr>
            <p:custDataLst>
              <p:tags r:id="rId11"/>
            </p:custDataLst>
          </p:nvPr>
        </p:nvCxnSpPr>
        <p:spPr>
          <a:xfrm>
            <a:off x="4719638"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762899" name="Object 57"/>
          <p:cNvGraphicFramePr>
            <a:graphicFrameLocks noChangeAspect="1"/>
          </p:cNvGraphicFramePr>
          <p:nvPr/>
        </p:nvGraphicFramePr>
        <p:xfrm>
          <a:off x="4267201" y="4040188"/>
          <a:ext cx="1306513" cy="989012"/>
        </p:xfrm>
        <a:graphic>
          <a:graphicData uri="http://schemas.openxmlformats.org/presentationml/2006/ole">
            <mc:AlternateContent xmlns:mc="http://schemas.openxmlformats.org/markup-compatibility/2006">
              <mc:Choice xmlns:v="urn:schemas-microsoft-com:vml" Requires="v">
                <p:oleObj r:id="rId36" imgW="939165" imgH="711200" progId="Equation.3">
                  <p:embed/>
                </p:oleObj>
              </mc:Choice>
              <mc:Fallback>
                <p:oleObj r:id="rId36" imgW="939165" imgH="711200" progId="Equation.3">
                  <p:embed/>
                  <p:pic>
                    <p:nvPicPr>
                      <p:cNvPr id="762899" name="Object 57"/>
                      <p:cNvPicPr/>
                      <p:nvPr/>
                    </p:nvPicPr>
                    <p:blipFill>
                      <a:blip r:embed="rId37"/>
                      <a:stretch>
                        <a:fillRect/>
                      </a:stretch>
                    </p:blipFill>
                    <p:spPr>
                      <a:xfrm>
                        <a:off x="4267201" y="4040188"/>
                        <a:ext cx="1306513"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2900" name="Object 58"/>
          <p:cNvGraphicFramePr>
            <a:graphicFrameLocks noChangeAspect="1"/>
          </p:cNvGraphicFramePr>
          <p:nvPr/>
        </p:nvGraphicFramePr>
        <p:xfrm>
          <a:off x="5749926" y="4116388"/>
          <a:ext cx="1412875" cy="989012"/>
        </p:xfrm>
        <a:graphic>
          <a:graphicData uri="http://schemas.openxmlformats.org/presentationml/2006/ole">
            <mc:AlternateContent xmlns:mc="http://schemas.openxmlformats.org/markup-compatibility/2006">
              <mc:Choice xmlns:v="urn:schemas-microsoft-com:vml" Requires="v">
                <p:oleObj r:id="rId38" imgW="1016000" imgH="711200" progId="Equation.3">
                  <p:embed/>
                </p:oleObj>
              </mc:Choice>
              <mc:Fallback>
                <p:oleObj r:id="rId38" imgW="1016000" imgH="711200" progId="Equation.3">
                  <p:embed/>
                  <p:pic>
                    <p:nvPicPr>
                      <p:cNvPr id="762900" name="Object 58"/>
                      <p:cNvPicPr/>
                      <p:nvPr/>
                    </p:nvPicPr>
                    <p:blipFill>
                      <a:blip r:embed="rId39"/>
                      <a:stretch>
                        <a:fillRect/>
                      </a:stretch>
                    </p:blipFill>
                    <p:spPr>
                      <a:xfrm>
                        <a:off x="5749926" y="4116388"/>
                        <a:ext cx="1412875" cy="989012"/>
                      </a:xfrm>
                      <a:prstGeom prst="rect">
                        <a:avLst/>
                      </a:prstGeom>
                      <a:noFill/>
                      <a:ln w="38100">
                        <a:noFill/>
                        <a:miter/>
                      </a:ln>
                    </p:spPr>
                  </p:pic>
                </p:oleObj>
              </mc:Fallback>
            </mc:AlternateContent>
          </a:graphicData>
        </a:graphic>
      </p:graphicFrame>
      <p:cxnSp>
        <p:nvCxnSpPr>
          <p:cNvPr id="106555" name="AutoShape 59"/>
          <p:cNvCxnSpPr/>
          <p:nvPr>
            <p:custDataLst>
              <p:tags r:id="rId12"/>
            </p:custDataLst>
          </p:nvPr>
        </p:nvCxnSpPr>
        <p:spPr>
          <a:xfrm>
            <a:off x="4719638" y="3711576"/>
            <a:ext cx="201612" cy="315913"/>
          </a:xfrm>
          <a:prstGeom prst="straightConnector1">
            <a:avLst/>
          </a:prstGeom>
          <a:ln w="50800" cap="flat" cmpd="sng">
            <a:solidFill>
              <a:schemeClr val="tx1"/>
            </a:solidFill>
            <a:prstDash val="solid"/>
            <a:headEnd type="stealth" w="med" len="med"/>
            <a:tailEnd type="none" w="med" len="med"/>
          </a:ln>
        </p:spPr>
      </p:cxnSp>
      <p:cxnSp>
        <p:nvCxnSpPr>
          <p:cNvPr id="762902" name="AutoShape 60"/>
          <p:cNvCxnSpPr/>
          <p:nvPr>
            <p:custDataLst>
              <p:tags r:id="rId13"/>
            </p:custDataLst>
          </p:nvPr>
        </p:nvCxnSpPr>
        <p:spPr>
          <a:xfrm>
            <a:off x="4719639" y="3711576"/>
            <a:ext cx="1736725" cy="404813"/>
          </a:xfrm>
          <a:prstGeom prst="straightConnector1">
            <a:avLst/>
          </a:prstGeom>
          <a:ln w="50800" cap="flat" cmpd="sng">
            <a:solidFill>
              <a:schemeClr val="tx1"/>
            </a:solidFill>
            <a:prstDash val="solid"/>
            <a:headEnd type="stealth" w="med" len="med"/>
            <a:tailEnd type="none" w="med" len="med"/>
          </a:ln>
        </p:spPr>
      </p:cxnSp>
      <p:graphicFrame>
        <p:nvGraphicFramePr>
          <p:cNvPr id="762903" name="Object 61"/>
          <p:cNvGraphicFramePr>
            <a:graphicFrameLocks noChangeAspect="1"/>
          </p:cNvGraphicFramePr>
          <p:nvPr/>
        </p:nvGraphicFramePr>
        <p:xfrm>
          <a:off x="4419600" y="5475288"/>
          <a:ext cx="990600" cy="1306512"/>
        </p:xfrm>
        <a:graphic>
          <a:graphicData uri="http://schemas.openxmlformats.org/presentationml/2006/ole">
            <mc:AlternateContent xmlns:mc="http://schemas.openxmlformats.org/markup-compatibility/2006">
              <mc:Choice xmlns:v="urn:schemas-microsoft-com:vml" Requires="v">
                <p:oleObj r:id="rId40" imgW="711200" imgH="939165" progId="Equation.3">
                  <p:embed/>
                </p:oleObj>
              </mc:Choice>
              <mc:Fallback>
                <p:oleObj r:id="rId40" imgW="711200" imgH="939165" progId="Equation.3">
                  <p:embed/>
                  <p:pic>
                    <p:nvPicPr>
                      <p:cNvPr id="762903" name="Object 61"/>
                      <p:cNvPicPr/>
                      <p:nvPr/>
                    </p:nvPicPr>
                    <p:blipFill>
                      <a:blip r:embed="rId41"/>
                      <a:stretch>
                        <a:fillRect/>
                      </a:stretch>
                    </p:blipFill>
                    <p:spPr>
                      <a:xfrm>
                        <a:off x="4419600" y="5475288"/>
                        <a:ext cx="990600" cy="13065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106558" name="AutoShape 62"/>
          <p:cNvCxnSpPr/>
          <p:nvPr>
            <p:custDataLst>
              <p:tags r:id="rId14"/>
            </p:custDataLst>
          </p:nvPr>
        </p:nvCxnSpPr>
        <p:spPr>
          <a:xfrm flipH="1">
            <a:off x="4914900" y="5041900"/>
            <a:ext cx="6350" cy="420688"/>
          </a:xfrm>
          <a:prstGeom prst="straightConnector1">
            <a:avLst/>
          </a:prstGeom>
          <a:ln w="50800" cap="flat" cmpd="sng">
            <a:solidFill>
              <a:schemeClr val="tx1"/>
            </a:solidFill>
            <a:prstDash val="solid"/>
            <a:headEnd type="stealth" w="med" len="med"/>
            <a:tailEnd type="none" w="med" len="med"/>
          </a:ln>
        </p:spPr>
      </p:cxnSp>
      <p:graphicFrame>
        <p:nvGraphicFramePr>
          <p:cNvPr id="762905" name="Object 63"/>
          <p:cNvGraphicFramePr>
            <a:graphicFrameLocks noChangeAspect="1"/>
          </p:cNvGraphicFramePr>
          <p:nvPr/>
        </p:nvGraphicFramePr>
        <p:xfrm>
          <a:off x="2209800" y="5410201"/>
          <a:ext cx="1360488" cy="989013"/>
        </p:xfrm>
        <a:graphic>
          <a:graphicData uri="http://schemas.openxmlformats.org/presentationml/2006/ole">
            <mc:AlternateContent xmlns:mc="http://schemas.openxmlformats.org/markup-compatibility/2006">
              <mc:Choice xmlns:v="urn:schemas-microsoft-com:vml" Requires="v">
                <p:oleObj r:id="rId42" imgW="977900" imgH="711200" progId="Equation.3">
                  <p:embed/>
                </p:oleObj>
              </mc:Choice>
              <mc:Fallback>
                <p:oleObj r:id="rId42" imgW="977900" imgH="711200" progId="Equation.3">
                  <p:embed/>
                  <p:pic>
                    <p:nvPicPr>
                      <p:cNvPr id="762905" name="Object 63"/>
                      <p:cNvPicPr/>
                      <p:nvPr/>
                    </p:nvPicPr>
                    <p:blipFill>
                      <a:blip r:embed="rId43"/>
                      <a:stretch>
                        <a:fillRect/>
                      </a:stretch>
                    </p:blipFill>
                    <p:spPr>
                      <a:xfrm>
                        <a:off x="2209800" y="5410201"/>
                        <a:ext cx="1360488" cy="989013"/>
                      </a:xfrm>
                      <a:prstGeom prst="rect">
                        <a:avLst/>
                      </a:prstGeom>
                      <a:noFill/>
                      <a:ln w="38100">
                        <a:noFill/>
                        <a:miter/>
                      </a:ln>
                    </p:spPr>
                  </p:pic>
                </p:oleObj>
              </mc:Fallback>
            </mc:AlternateContent>
          </a:graphicData>
        </a:graphic>
      </p:graphicFrame>
      <p:graphicFrame>
        <p:nvGraphicFramePr>
          <p:cNvPr id="762906" name="Object 64"/>
          <p:cNvGraphicFramePr>
            <a:graphicFrameLocks noChangeAspect="1"/>
          </p:cNvGraphicFramePr>
          <p:nvPr/>
        </p:nvGraphicFramePr>
        <p:xfrm>
          <a:off x="6781800" y="5562601"/>
          <a:ext cx="1377950" cy="989013"/>
        </p:xfrm>
        <a:graphic>
          <a:graphicData uri="http://schemas.openxmlformats.org/presentationml/2006/ole">
            <mc:AlternateContent xmlns:mc="http://schemas.openxmlformats.org/markup-compatibility/2006">
              <mc:Choice xmlns:v="urn:schemas-microsoft-com:vml" Requires="v">
                <p:oleObj r:id="rId44" imgW="989965" imgH="711200" progId="Equation.3">
                  <p:embed/>
                </p:oleObj>
              </mc:Choice>
              <mc:Fallback>
                <p:oleObj r:id="rId44" imgW="989965" imgH="711200" progId="Equation.3">
                  <p:embed/>
                  <p:pic>
                    <p:nvPicPr>
                      <p:cNvPr id="762906" name="Object 64"/>
                      <p:cNvPicPr/>
                      <p:nvPr/>
                    </p:nvPicPr>
                    <p:blipFill>
                      <a:blip r:embed="rId45"/>
                      <a:stretch>
                        <a:fillRect/>
                      </a:stretch>
                    </p:blipFill>
                    <p:spPr>
                      <a:xfrm>
                        <a:off x="6781800" y="5562601"/>
                        <a:ext cx="1377950" cy="989013"/>
                      </a:xfrm>
                      <a:prstGeom prst="rect">
                        <a:avLst/>
                      </a:prstGeom>
                      <a:solidFill>
                        <a:srgbClr val="66FF66"/>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762907" name="AutoShape 65"/>
          <p:cNvCxnSpPr/>
          <p:nvPr>
            <p:custDataLst>
              <p:tags r:id="rId15"/>
            </p:custDataLst>
          </p:nvPr>
        </p:nvCxnSpPr>
        <p:spPr>
          <a:xfrm flipH="1" flipV="1">
            <a:off x="3570288" y="5905500"/>
            <a:ext cx="836612" cy="223838"/>
          </a:xfrm>
          <a:prstGeom prst="straightConnector1">
            <a:avLst/>
          </a:prstGeom>
          <a:ln w="50800" cap="flat" cmpd="sng">
            <a:solidFill>
              <a:schemeClr val="tx1"/>
            </a:solidFill>
            <a:prstDash val="solid"/>
            <a:headEnd type="stealth" w="med" len="med"/>
            <a:tailEnd type="none" w="med" len="med"/>
          </a:ln>
        </p:spPr>
      </p:cxnSp>
      <p:cxnSp>
        <p:nvCxnSpPr>
          <p:cNvPr id="106562" name="AutoShape 66"/>
          <p:cNvCxnSpPr/>
          <p:nvPr>
            <p:custDataLst>
              <p:tags r:id="rId16"/>
            </p:custDataLst>
          </p:nvPr>
        </p:nvCxnSpPr>
        <p:spPr>
          <a:xfrm flipV="1">
            <a:off x="5422900" y="6057900"/>
            <a:ext cx="1346200" cy="71438"/>
          </a:xfrm>
          <a:prstGeom prst="straightConnector1">
            <a:avLst/>
          </a:prstGeom>
          <a:ln w="50800" cap="flat" cmpd="sng">
            <a:solidFill>
              <a:schemeClr val="tx1"/>
            </a:solidFill>
            <a:prstDash val="solid"/>
            <a:headEnd type="stealth" w="med" len="med"/>
            <a:tailEnd type="none" w="med" len="med"/>
          </a:ln>
        </p:spPr>
      </p:cxnSp>
      <p:graphicFrame>
        <p:nvGraphicFramePr>
          <p:cNvPr id="762909" name="Object 67"/>
          <p:cNvGraphicFramePr>
            <a:graphicFrameLocks noChangeAspect="1"/>
          </p:cNvGraphicFramePr>
          <p:nvPr/>
        </p:nvGraphicFramePr>
        <p:xfrm>
          <a:off x="1524000" y="3886201"/>
          <a:ext cx="1360488" cy="989013"/>
        </p:xfrm>
        <a:graphic>
          <a:graphicData uri="http://schemas.openxmlformats.org/presentationml/2006/ole">
            <mc:AlternateContent xmlns:mc="http://schemas.openxmlformats.org/markup-compatibility/2006">
              <mc:Choice xmlns:v="urn:schemas-microsoft-com:vml" Requires="v">
                <p:oleObj r:id="rId46" imgW="977900" imgH="711200" progId="Equation.3">
                  <p:embed/>
                </p:oleObj>
              </mc:Choice>
              <mc:Fallback>
                <p:oleObj r:id="rId46" imgW="977900" imgH="711200" progId="Equation.3">
                  <p:embed/>
                  <p:pic>
                    <p:nvPicPr>
                      <p:cNvPr id="762909" name="Object 67"/>
                      <p:cNvPicPr/>
                      <p:nvPr/>
                    </p:nvPicPr>
                    <p:blipFill>
                      <a:blip r:embed="rId47"/>
                      <a:stretch>
                        <a:fillRect/>
                      </a:stretch>
                    </p:blipFill>
                    <p:spPr>
                      <a:xfrm>
                        <a:off x="1524000" y="3886201"/>
                        <a:ext cx="1360488" cy="989013"/>
                      </a:xfrm>
                      <a:prstGeom prst="rect">
                        <a:avLst/>
                      </a:prstGeom>
                      <a:noFill/>
                      <a:ln w="38100">
                        <a:noFill/>
                        <a:miter/>
                      </a:ln>
                    </p:spPr>
                  </p:pic>
                </p:oleObj>
              </mc:Fallback>
            </mc:AlternateContent>
          </a:graphicData>
        </a:graphic>
      </p:graphicFrame>
      <p:graphicFrame>
        <p:nvGraphicFramePr>
          <p:cNvPr id="762910" name="Object 68"/>
          <p:cNvGraphicFramePr>
            <a:graphicFrameLocks noChangeAspect="1"/>
          </p:cNvGraphicFramePr>
          <p:nvPr/>
        </p:nvGraphicFramePr>
        <p:xfrm>
          <a:off x="2862264" y="3886201"/>
          <a:ext cx="1360487" cy="989013"/>
        </p:xfrm>
        <a:graphic>
          <a:graphicData uri="http://schemas.openxmlformats.org/presentationml/2006/ole">
            <mc:AlternateContent xmlns:mc="http://schemas.openxmlformats.org/markup-compatibility/2006">
              <mc:Choice xmlns:v="urn:schemas-microsoft-com:vml" Requires="v">
                <p:oleObj r:id="rId48" imgW="977900" imgH="711200" progId="Equation.3">
                  <p:embed/>
                </p:oleObj>
              </mc:Choice>
              <mc:Fallback>
                <p:oleObj r:id="rId48" imgW="977900" imgH="711200" progId="Equation.3">
                  <p:embed/>
                  <p:pic>
                    <p:nvPicPr>
                      <p:cNvPr id="762910" name="Object 68"/>
                      <p:cNvPicPr/>
                      <p:nvPr/>
                    </p:nvPicPr>
                    <p:blipFill>
                      <a:blip r:embed="rId49"/>
                      <a:stretch>
                        <a:fillRect/>
                      </a:stretch>
                    </p:blipFill>
                    <p:spPr>
                      <a:xfrm>
                        <a:off x="2862264" y="3886201"/>
                        <a:ext cx="1360487" cy="989013"/>
                      </a:xfrm>
                      <a:prstGeom prst="rect">
                        <a:avLst/>
                      </a:prstGeom>
                      <a:noFill/>
                      <a:ln w="38100">
                        <a:noFill/>
                        <a:miter/>
                      </a:ln>
                    </p:spPr>
                  </p:pic>
                </p:oleObj>
              </mc:Fallback>
            </mc:AlternateContent>
          </a:graphicData>
        </a:graphic>
      </p:graphicFrame>
      <p:cxnSp>
        <p:nvCxnSpPr>
          <p:cNvPr id="762911" name="AutoShape 69"/>
          <p:cNvCxnSpPr/>
          <p:nvPr>
            <p:custDataLst>
              <p:tags r:id="rId17"/>
            </p:custDataLst>
          </p:nvPr>
        </p:nvCxnSpPr>
        <p:spPr>
          <a:xfrm>
            <a:off x="2967038" y="3711576"/>
            <a:ext cx="576262" cy="174625"/>
          </a:xfrm>
          <a:prstGeom prst="straightConnector1">
            <a:avLst/>
          </a:prstGeom>
          <a:ln w="50800" cap="flat" cmpd="sng">
            <a:solidFill>
              <a:schemeClr val="tx1"/>
            </a:solidFill>
            <a:prstDash val="solid"/>
            <a:headEnd type="stealth" w="med" len="med"/>
            <a:tailEnd type="none" w="med" len="med"/>
          </a:ln>
        </p:spPr>
      </p:cxnSp>
      <p:cxnSp>
        <p:nvCxnSpPr>
          <p:cNvPr id="762912" name="AutoShape 70"/>
          <p:cNvCxnSpPr/>
          <p:nvPr>
            <p:custDataLst>
              <p:tags r:id="rId18"/>
            </p:custDataLst>
          </p:nvPr>
        </p:nvCxnSpPr>
        <p:spPr>
          <a:xfrm flipH="1">
            <a:off x="2205038" y="3711576"/>
            <a:ext cx="762000" cy="174625"/>
          </a:xfrm>
          <a:prstGeom prst="straightConnector1">
            <a:avLst/>
          </a:prstGeom>
          <a:ln w="50800" cap="flat" cmpd="sng">
            <a:solidFill>
              <a:schemeClr val="tx1"/>
            </a:solidFill>
            <a:prstDash val="solid"/>
            <a:headEnd type="stealth" w="med" len="med"/>
            <a:tailEnd type="none" w="med" len="med"/>
          </a:ln>
        </p:spPr>
      </p:cxnSp>
    </p:spTree>
    <p:custDataLst>
      <p:tags r:id="rId1"/>
    </p:custDataLst>
    <p:extLst>
      <p:ext uri="{BB962C8B-B14F-4D97-AF65-F5344CB8AC3E}">
        <p14:creationId xmlns:p14="http://schemas.microsoft.com/office/powerpoint/2010/main" val="41139542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539"/>
                                        </p:tgtEl>
                                        <p:attrNameLst>
                                          <p:attrName>style.visibility</p:attrName>
                                        </p:attrNameLst>
                                      </p:cBhvr>
                                      <p:to>
                                        <p:strVal val="visible"/>
                                      </p:to>
                                    </p:set>
                                    <p:anim calcmode="lin" valueType="num">
                                      <p:cBhvr>
                                        <p:cTn id="7" dur="500" fill="hold"/>
                                        <p:tgtEl>
                                          <p:spTgt spid="106539"/>
                                        </p:tgtEl>
                                        <p:attrNameLst>
                                          <p:attrName>ppt_x</p:attrName>
                                        </p:attrNameLst>
                                      </p:cBhvr>
                                      <p:tavLst>
                                        <p:tav tm="0">
                                          <p:val>
                                            <p:strVal val="#ppt_x"/>
                                          </p:val>
                                        </p:tav>
                                        <p:tav tm="100000">
                                          <p:val>
                                            <p:strVal val="#ppt_x"/>
                                          </p:val>
                                        </p:tav>
                                      </p:tavLst>
                                    </p:anim>
                                    <p:anim calcmode="lin" valueType="num">
                                      <p:cBhvr>
                                        <p:cTn id="8" dur="500" fill="hold"/>
                                        <p:tgtEl>
                                          <p:spTgt spid="1065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500" fill="hold"/>
                                        <p:tgtEl>
                                          <p:spTgt spid="106562"/>
                                        </p:tgtEl>
                                        <p:attrNameLst>
                                          <p:attrName>stroke.color</p:attrName>
                                        </p:attrNameLst>
                                      </p:cBhvr>
                                      <p:to>
                                        <a:srgbClr val="FF0000"/>
                                      </p:to>
                                    </p:animClr>
                                    <p:set>
                                      <p:cBhvr>
                                        <p:cTn id="13" dur="500" fill="hold"/>
                                        <p:tgtEl>
                                          <p:spTgt spid="106562"/>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500" fill="hold"/>
                                        <p:tgtEl>
                                          <p:spTgt spid="106558"/>
                                        </p:tgtEl>
                                        <p:attrNameLst>
                                          <p:attrName>stroke.color</p:attrName>
                                        </p:attrNameLst>
                                      </p:cBhvr>
                                      <p:to>
                                        <a:srgbClr val="FF0000"/>
                                      </p:to>
                                    </p:animClr>
                                    <p:set>
                                      <p:cBhvr>
                                        <p:cTn id="16" dur="500" fill="hold"/>
                                        <p:tgtEl>
                                          <p:spTgt spid="106558"/>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106555"/>
                                        </p:tgtEl>
                                        <p:attrNameLst>
                                          <p:attrName>stroke.color</p:attrName>
                                        </p:attrNameLst>
                                      </p:cBhvr>
                                      <p:to>
                                        <a:srgbClr val="FF0000"/>
                                      </p:to>
                                    </p:animClr>
                                    <p:set>
                                      <p:cBhvr>
                                        <p:cTn id="19" dur="500" fill="hold"/>
                                        <p:tgtEl>
                                          <p:spTgt spid="106555"/>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500" fill="hold"/>
                                        <p:tgtEl>
                                          <p:spTgt spid="106551"/>
                                        </p:tgtEl>
                                        <p:attrNameLst>
                                          <p:attrName>stroke.color</p:attrName>
                                        </p:attrNameLst>
                                      </p:cBhvr>
                                      <p:to>
                                        <a:srgbClr val="FF0000"/>
                                      </p:to>
                                    </p:animClr>
                                    <p:set>
                                      <p:cBhvr>
                                        <p:cTn id="22" dur="500" fill="hold"/>
                                        <p:tgtEl>
                                          <p:spTgt spid="106551"/>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500" fill="hold"/>
                                        <p:tgtEl>
                                          <p:spTgt spid="106542"/>
                                        </p:tgtEl>
                                        <p:attrNameLst>
                                          <p:attrName>stroke.color</p:attrName>
                                        </p:attrNameLst>
                                      </p:cBhvr>
                                      <p:to>
                                        <a:srgbClr val="FF0000"/>
                                      </p:to>
                                    </p:animClr>
                                    <p:set>
                                      <p:cBhvr>
                                        <p:cTn id="25" dur="500" fill="hold"/>
                                        <p:tgtEl>
                                          <p:spTgt spid="106542"/>
                                        </p:tgtEl>
                                        <p:attrNameLst>
                                          <p:attrName>stroke.on</p:attrName>
                                        </p:attrNameLst>
                                      </p:cBhvr>
                                      <p:to>
                                        <p:strVal val="true"/>
                                      </p:to>
                                    </p:set>
                                  </p:childTnLst>
                                </p:cTn>
                              </p:par>
                              <p:par>
                                <p:cTn id="26" presetID="6" presetClass="emph" presetSubtype="0" accel="50000" decel="50000" fill="hold" nodeType="withEffect">
                                  <p:stCondLst>
                                    <p:cond delay="0"/>
                                  </p:stCondLst>
                                  <p:childTnLst>
                                    <p:animScale>
                                      <p:cBhvr>
                                        <p:cTn id="27" dur="2000" fill="hold"/>
                                        <p:tgtEl>
                                          <p:spTgt spid="106562"/>
                                        </p:tgtEl>
                                      </p:cBhvr>
                                      <p:by x="150000" y="150000"/>
                                    </p:animScale>
                                  </p:childTnLst>
                                </p:cTn>
                              </p:par>
                              <p:par>
                                <p:cTn id="28" presetID="6" presetClass="emph" presetSubtype="0" accel="50000" decel="50000" fill="hold" nodeType="withEffect">
                                  <p:stCondLst>
                                    <p:cond delay="0"/>
                                  </p:stCondLst>
                                  <p:childTnLst>
                                    <p:animScale>
                                      <p:cBhvr>
                                        <p:cTn id="29" dur="2000" fill="hold"/>
                                        <p:tgtEl>
                                          <p:spTgt spid="106558"/>
                                        </p:tgtEl>
                                      </p:cBhvr>
                                      <p:by x="150000" y="150000"/>
                                    </p:animScale>
                                  </p:childTnLst>
                                </p:cTn>
                              </p:par>
                              <p:par>
                                <p:cTn id="30" presetID="6" presetClass="emph" presetSubtype="0" accel="50000" decel="50000" fill="hold" nodeType="withEffect">
                                  <p:stCondLst>
                                    <p:cond delay="0"/>
                                  </p:stCondLst>
                                  <p:childTnLst>
                                    <p:animScale>
                                      <p:cBhvr>
                                        <p:cTn id="31" dur="2000" fill="hold"/>
                                        <p:tgtEl>
                                          <p:spTgt spid="106555"/>
                                        </p:tgtEl>
                                      </p:cBhvr>
                                      <p:by x="150000" y="150000"/>
                                    </p:animScale>
                                  </p:childTnLst>
                                </p:cTn>
                              </p:par>
                              <p:par>
                                <p:cTn id="32" presetID="6" presetClass="emph" presetSubtype="0" accel="50000" decel="50000" fill="hold" nodeType="withEffect">
                                  <p:stCondLst>
                                    <p:cond delay="0"/>
                                  </p:stCondLst>
                                  <p:childTnLst>
                                    <p:animScale>
                                      <p:cBhvr>
                                        <p:cTn id="33" dur="2000" fill="hold"/>
                                        <p:tgtEl>
                                          <p:spTgt spid="106551"/>
                                        </p:tgtEl>
                                      </p:cBhvr>
                                      <p:by x="150000" y="150000"/>
                                    </p:animScale>
                                  </p:childTnLst>
                                </p:cTn>
                              </p:par>
                              <p:par>
                                <p:cTn id="34" presetID="6" presetClass="emph" presetSubtype="0" accel="50000" decel="50000" fill="hold" nodeType="withEffect">
                                  <p:stCondLst>
                                    <p:cond delay="0"/>
                                  </p:stCondLst>
                                  <p:childTnLst>
                                    <p:animScale>
                                      <p:cBhvr>
                                        <p:cTn id="35" dur="2000" fill="hold"/>
                                        <p:tgtEl>
                                          <p:spTgt spid="10654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39" grpId="0" bldLvl="0" animBg="1"/>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3906" name="组合 7"/>
          <p:cNvGrpSpPr/>
          <p:nvPr/>
        </p:nvGrpSpPr>
        <p:grpSpPr>
          <a:xfrm>
            <a:off x="4525964" y="6045200"/>
            <a:ext cx="6142037" cy="812800"/>
            <a:chOff x="4001597" y="5613400"/>
            <a:chExt cx="8190403" cy="1244600"/>
          </a:xfrm>
        </p:grpSpPr>
        <p:sp>
          <p:nvSpPr>
            <p:cNvPr id="9" name="任意多边形: 形状 8"/>
            <p:cNvSpPr/>
            <p:nvPr>
              <p:custDataLst>
                <p:tags r:id="rId9"/>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0"/>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11685" name="灯片编号占位符 3"/>
          <p:cNvSpPr txBox="1">
            <a:spLocks noGrp="1" noChangeArrowheads="1"/>
          </p:cNvSpPr>
          <p:nvPr>
            <p:ph type="sldNum" sz="quarter" idx="4"/>
            <p:custDataLst>
              <p:tags r:id="rId2"/>
            </p:custDataLst>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E4B2D960-F965-462B-B461-05749762020B}" type="slidenum">
              <a:rPr lang="zh-CN" altLang="en-US" smtClean="0"/>
              <a:pPr>
                <a:defRPr/>
              </a:pPr>
              <a:t>514</a:t>
            </a:fld>
            <a:endParaRPr lang="en-US" altLang="zh-CN" sz="1400" noProof="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63908" name="AutoShape 2"/>
          <p:cNvCxnSpPr/>
          <p:nvPr>
            <p:custDataLst>
              <p:tags r:id="rId3"/>
            </p:custDataLst>
          </p:nvPr>
        </p:nvCxnSpPr>
        <p:spPr>
          <a:xfrm flipH="1">
            <a:off x="4338638" y="1003301"/>
            <a:ext cx="1643062" cy="358775"/>
          </a:xfrm>
          <a:prstGeom prst="straightConnector1">
            <a:avLst/>
          </a:prstGeom>
          <a:ln w="50800" cap="flat" cmpd="sng">
            <a:solidFill>
              <a:schemeClr val="tx1"/>
            </a:solidFill>
            <a:prstDash val="solid"/>
            <a:headEnd type="stealth" w="med" len="med"/>
            <a:tailEnd type="none" w="med" len="med"/>
          </a:ln>
        </p:spPr>
      </p:cxnSp>
      <p:cxnSp>
        <p:nvCxnSpPr>
          <p:cNvPr id="763909" name="AutoShape 3"/>
          <p:cNvCxnSpPr/>
          <p:nvPr/>
        </p:nvCxnSpPr>
        <p:spPr>
          <a:xfrm>
            <a:off x="5981700" y="1003301"/>
            <a:ext cx="109538" cy="346075"/>
          </a:xfrm>
          <a:prstGeom prst="straightConnector1">
            <a:avLst/>
          </a:prstGeom>
          <a:ln w="101600" cap="flat" cmpd="sng">
            <a:solidFill>
              <a:srgbClr val="FF0000"/>
            </a:solidFill>
            <a:prstDash val="solid"/>
            <a:headEnd type="stealth" w="med" len="med"/>
            <a:tailEnd type="none" w="med" len="med"/>
          </a:ln>
        </p:spPr>
      </p:cxnSp>
      <p:cxnSp>
        <p:nvCxnSpPr>
          <p:cNvPr id="763910" name="AutoShape 4"/>
          <p:cNvCxnSpPr/>
          <p:nvPr>
            <p:custDataLst>
              <p:tags r:id="rId4"/>
            </p:custDataLst>
          </p:nvPr>
        </p:nvCxnSpPr>
        <p:spPr>
          <a:xfrm>
            <a:off x="5981700" y="1003301"/>
            <a:ext cx="1709738" cy="358775"/>
          </a:xfrm>
          <a:prstGeom prst="straightConnector1">
            <a:avLst/>
          </a:prstGeom>
          <a:ln w="50800" cap="flat" cmpd="sng">
            <a:solidFill>
              <a:schemeClr val="tx1"/>
            </a:solidFill>
            <a:prstDash val="solid"/>
            <a:headEnd type="stealth" w="med" len="med"/>
            <a:tailEnd type="none" w="med" len="med"/>
          </a:ln>
        </p:spPr>
      </p:cxnSp>
      <p:graphicFrame>
        <p:nvGraphicFramePr>
          <p:cNvPr id="763911" name="Object 5"/>
          <p:cNvGraphicFramePr>
            <a:graphicFrameLocks noChangeAspect="1"/>
          </p:cNvGraphicFramePr>
          <p:nvPr/>
        </p:nvGraphicFramePr>
        <p:xfrm>
          <a:off x="3843338" y="1362076"/>
          <a:ext cx="989012" cy="989013"/>
        </p:xfrm>
        <a:graphic>
          <a:graphicData uri="http://schemas.openxmlformats.org/presentationml/2006/ole">
            <mc:AlternateContent xmlns:mc="http://schemas.openxmlformats.org/markup-compatibility/2006">
              <mc:Choice xmlns:v="urn:schemas-microsoft-com:vml" Requires="v">
                <p:oleObj r:id="rId13" imgW="711200" imgH="711200" progId="Equation.3">
                  <p:embed/>
                </p:oleObj>
              </mc:Choice>
              <mc:Fallback>
                <p:oleObj r:id="rId13" imgW="711200" imgH="711200" progId="Equation.3">
                  <p:embed/>
                  <p:pic>
                    <p:nvPicPr>
                      <p:cNvPr id="763911" name="Object 5"/>
                      <p:cNvPicPr/>
                      <p:nvPr/>
                    </p:nvPicPr>
                    <p:blipFill>
                      <a:blip r:embed="rId14"/>
                      <a:stretch>
                        <a:fillRect/>
                      </a:stretch>
                    </p:blipFill>
                    <p:spPr>
                      <a:xfrm>
                        <a:off x="3843338" y="1362076"/>
                        <a:ext cx="989012" cy="989013"/>
                      </a:xfrm>
                      <a:prstGeom prst="rect">
                        <a:avLst/>
                      </a:prstGeom>
                      <a:noFill/>
                      <a:ln w="38100">
                        <a:noFill/>
                        <a:miter/>
                      </a:ln>
                    </p:spPr>
                  </p:pic>
                </p:oleObj>
              </mc:Fallback>
            </mc:AlternateContent>
          </a:graphicData>
        </a:graphic>
      </p:graphicFrame>
      <p:graphicFrame>
        <p:nvGraphicFramePr>
          <p:cNvPr id="763912" name="Object 6"/>
          <p:cNvGraphicFramePr>
            <a:graphicFrameLocks noChangeAspect="1"/>
          </p:cNvGraphicFramePr>
          <p:nvPr/>
        </p:nvGraphicFramePr>
        <p:xfrm>
          <a:off x="5595938" y="1362076"/>
          <a:ext cx="989012" cy="989013"/>
        </p:xfrm>
        <a:graphic>
          <a:graphicData uri="http://schemas.openxmlformats.org/presentationml/2006/ole">
            <mc:AlternateContent xmlns:mc="http://schemas.openxmlformats.org/markup-compatibility/2006">
              <mc:Choice xmlns:v="urn:schemas-microsoft-com:vml" Requires="v">
                <p:oleObj r:id="rId15" imgW="711200" imgH="711200" progId="Equation.3">
                  <p:embed/>
                </p:oleObj>
              </mc:Choice>
              <mc:Fallback>
                <p:oleObj r:id="rId15" imgW="711200" imgH="711200" progId="Equation.3">
                  <p:embed/>
                  <p:pic>
                    <p:nvPicPr>
                      <p:cNvPr id="763912" name="Object 6"/>
                      <p:cNvPicPr/>
                      <p:nvPr/>
                    </p:nvPicPr>
                    <p:blipFill>
                      <a:blip r:embed="rId16"/>
                      <a:stretch>
                        <a:fillRect/>
                      </a:stretch>
                    </p:blipFill>
                    <p:spPr>
                      <a:xfrm>
                        <a:off x="5595938" y="1362076"/>
                        <a:ext cx="989012"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3913" name="Object 7"/>
          <p:cNvGraphicFramePr>
            <a:graphicFrameLocks noChangeAspect="1"/>
          </p:cNvGraphicFramePr>
          <p:nvPr/>
        </p:nvGraphicFramePr>
        <p:xfrm>
          <a:off x="7196138" y="1362076"/>
          <a:ext cx="989012" cy="989013"/>
        </p:xfrm>
        <a:graphic>
          <a:graphicData uri="http://schemas.openxmlformats.org/presentationml/2006/ole">
            <mc:AlternateContent xmlns:mc="http://schemas.openxmlformats.org/markup-compatibility/2006">
              <mc:Choice xmlns:v="urn:schemas-microsoft-com:vml" Requires="v">
                <p:oleObj r:id="rId17" imgW="711200" imgH="711200" progId="Equation.3">
                  <p:embed/>
                </p:oleObj>
              </mc:Choice>
              <mc:Fallback>
                <p:oleObj r:id="rId17" imgW="711200" imgH="711200" progId="Equation.3">
                  <p:embed/>
                  <p:pic>
                    <p:nvPicPr>
                      <p:cNvPr id="763913" name="Object 7"/>
                      <p:cNvPicPr/>
                      <p:nvPr/>
                    </p:nvPicPr>
                    <p:blipFill>
                      <a:blip r:embed="rId18"/>
                      <a:stretch>
                        <a:fillRect/>
                      </a:stretch>
                    </p:blipFill>
                    <p:spPr>
                      <a:xfrm>
                        <a:off x="7196138" y="1362076"/>
                        <a:ext cx="989012" cy="989013"/>
                      </a:xfrm>
                      <a:prstGeom prst="rect">
                        <a:avLst/>
                      </a:prstGeom>
                      <a:noFill/>
                      <a:ln w="38100">
                        <a:noFill/>
                        <a:miter/>
                      </a:ln>
                    </p:spPr>
                  </p:pic>
                </p:oleObj>
              </mc:Fallback>
            </mc:AlternateContent>
          </a:graphicData>
        </a:graphic>
      </p:graphicFrame>
      <p:graphicFrame>
        <p:nvGraphicFramePr>
          <p:cNvPr id="763914" name="Object 8"/>
          <p:cNvGraphicFramePr>
            <a:graphicFrameLocks noChangeAspect="1"/>
          </p:cNvGraphicFramePr>
          <p:nvPr/>
        </p:nvGraphicFramePr>
        <p:xfrm>
          <a:off x="5595938" y="2743201"/>
          <a:ext cx="989012" cy="989013"/>
        </p:xfrm>
        <a:graphic>
          <a:graphicData uri="http://schemas.openxmlformats.org/presentationml/2006/ole">
            <mc:AlternateContent xmlns:mc="http://schemas.openxmlformats.org/markup-compatibility/2006">
              <mc:Choice xmlns:v="urn:schemas-microsoft-com:vml" Requires="v">
                <p:oleObj r:id="rId19" imgW="711200" imgH="711200" progId="Equation.3">
                  <p:embed/>
                </p:oleObj>
              </mc:Choice>
              <mc:Fallback>
                <p:oleObj r:id="rId19" imgW="711200" imgH="711200" progId="Equation.3">
                  <p:embed/>
                  <p:pic>
                    <p:nvPicPr>
                      <p:cNvPr id="763914" name="Object 8"/>
                      <p:cNvPicPr/>
                      <p:nvPr/>
                    </p:nvPicPr>
                    <p:blipFill>
                      <a:blip r:embed="rId20"/>
                      <a:stretch>
                        <a:fillRect/>
                      </a:stretch>
                    </p:blipFill>
                    <p:spPr>
                      <a:xfrm>
                        <a:off x="5595938" y="2743201"/>
                        <a:ext cx="989012"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3915" name="Object 9"/>
          <p:cNvGraphicFramePr>
            <a:graphicFrameLocks noChangeAspect="1"/>
          </p:cNvGraphicFramePr>
          <p:nvPr/>
        </p:nvGraphicFramePr>
        <p:xfrm>
          <a:off x="3843338" y="2743201"/>
          <a:ext cx="989012" cy="989013"/>
        </p:xfrm>
        <a:graphic>
          <a:graphicData uri="http://schemas.openxmlformats.org/presentationml/2006/ole">
            <mc:AlternateContent xmlns:mc="http://schemas.openxmlformats.org/markup-compatibility/2006">
              <mc:Choice xmlns:v="urn:schemas-microsoft-com:vml" Requires="v">
                <p:oleObj r:id="rId21" imgW="711200" imgH="711200" progId="Equation.3">
                  <p:embed/>
                </p:oleObj>
              </mc:Choice>
              <mc:Fallback>
                <p:oleObj r:id="rId21" imgW="711200" imgH="711200" progId="Equation.3">
                  <p:embed/>
                  <p:pic>
                    <p:nvPicPr>
                      <p:cNvPr id="763915" name="Object 9"/>
                      <p:cNvPicPr/>
                      <p:nvPr/>
                    </p:nvPicPr>
                    <p:blipFill>
                      <a:blip r:embed="rId22"/>
                      <a:stretch>
                        <a:fillRect/>
                      </a:stretch>
                    </p:blipFill>
                    <p:spPr>
                      <a:xfrm>
                        <a:off x="3843338" y="2743201"/>
                        <a:ext cx="989012" cy="989013"/>
                      </a:xfrm>
                      <a:prstGeom prst="rect">
                        <a:avLst/>
                      </a:prstGeom>
                      <a:noFill/>
                      <a:ln w="38100">
                        <a:noFill/>
                        <a:miter/>
                      </a:ln>
                    </p:spPr>
                  </p:pic>
                </p:oleObj>
              </mc:Fallback>
            </mc:AlternateContent>
          </a:graphicData>
        </a:graphic>
      </p:graphicFrame>
      <p:graphicFrame>
        <p:nvGraphicFramePr>
          <p:cNvPr id="763916" name="Object 10"/>
          <p:cNvGraphicFramePr>
            <a:graphicFrameLocks noChangeAspect="1"/>
          </p:cNvGraphicFramePr>
          <p:nvPr/>
        </p:nvGraphicFramePr>
        <p:xfrm>
          <a:off x="7196138" y="2743201"/>
          <a:ext cx="989012" cy="989013"/>
        </p:xfrm>
        <a:graphic>
          <a:graphicData uri="http://schemas.openxmlformats.org/presentationml/2006/ole">
            <mc:AlternateContent xmlns:mc="http://schemas.openxmlformats.org/markup-compatibility/2006">
              <mc:Choice xmlns:v="urn:schemas-microsoft-com:vml" Requires="v">
                <p:oleObj r:id="rId23" imgW="711200" imgH="711200" progId="Equation.3">
                  <p:embed/>
                </p:oleObj>
              </mc:Choice>
              <mc:Fallback>
                <p:oleObj r:id="rId23" imgW="711200" imgH="711200" progId="Equation.3">
                  <p:embed/>
                  <p:pic>
                    <p:nvPicPr>
                      <p:cNvPr id="763916" name="Object 10"/>
                      <p:cNvPicPr/>
                      <p:nvPr/>
                    </p:nvPicPr>
                    <p:blipFill>
                      <a:blip r:embed="rId24"/>
                      <a:stretch>
                        <a:fillRect/>
                      </a:stretch>
                    </p:blipFill>
                    <p:spPr>
                      <a:xfrm>
                        <a:off x="7196138" y="2743201"/>
                        <a:ext cx="989012" cy="989013"/>
                      </a:xfrm>
                      <a:prstGeom prst="rect">
                        <a:avLst/>
                      </a:prstGeom>
                      <a:noFill/>
                      <a:ln w="38100">
                        <a:noFill/>
                        <a:miter/>
                      </a:ln>
                    </p:spPr>
                  </p:pic>
                </p:oleObj>
              </mc:Fallback>
            </mc:AlternateContent>
          </a:graphicData>
        </a:graphic>
      </p:graphicFrame>
      <p:cxnSp>
        <p:nvCxnSpPr>
          <p:cNvPr id="763917" name="AutoShape 11"/>
          <p:cNvCxnSpPr/>
          <p:nvPr>
            <p:custDataLst>
              <p:tags r:id="rId5"/>
            </p:custDataLst>
          </p:nvPr>
        </p:nvCxnSpPr>
        <p:spPr>
          <a:xfrm flipH="1">
            <a:off x="4338638" y="2363788"/>
            <a:ext cx="1752600" cy="379412"/>
          </a:xfrm>
          <a:prstGeom prst="straightConnector1">
            <a:avLst/>
          </a:prstGeom>
          <a:ln w="50800" cap="flat" cmpd="sng">
            <a:solidFill>
              <a:schemeClr val="tx1"/>
            </a:solidFill>
            <a:prstDash val="solid"/>
            <a:headEnd type="stealth" w="med" len="med"/>
            <a:tailEnd type="none" w="med" len="med"/>
          </a:ln>
        </p:spPr>
      </p:cxnSp>
      <p:cxnSp>
        <p:nvCxnSpPr>
          <p:cNvPr id="763918" name="AutoShape 12"/>
          <p:cNvCxnSpPr/>
          <p:nvPr/>
        </p:nvCxnSpPr>
        <p:spPr>
          <a:xfrm>
            <a:off x="6091238" y="2363788"/>
            <a:ext cx="0" cy="366712"/>
          </a:xfrm>
          <a:prstGeom prst="straightConnector1">
            <a:avLst/>
          </a:prstGeom>
          <a:ln w="101600" cap="flat" cmpd="sng">
            <a:solidFill>
              <a:srgbClr val="FF0000"/>
            </a:solidFill>
            <a:prstDash val="solid"/>
            <a:headEnd type="stealth" w="med" len="med"/>
            <a:tailEnd type="none" w="med" len="med"/>
          </a:ln>
        </p:spPr>
      </p:cxnSp>
      <p:cxnSp>
        <p:nvCxnSpPr>
          <p:cNvPr id="763919" name="AutoShape 13"/>
          <p:cNvCxnSpPr/>
          <p:nvPr>
            <p:custDataLst>
              <p:tags r:id="rId6"/>
            </p:custDataLst>
          </p:nvPr>
        </p:nvCxnSpPr>
        <p:spPr>
          <a:xfrm>
            <a:off x="6091238" y="2363788"/>
            <a:ext cx="1600200" cy="379412"/>
          </a:xfrm>
          <a:prstGeom prst="straightConnector1">
            <a:avLst/>
          </a:prstGeom>
          <a:ln w="50800" cap="flat" cmpd="sng">
            <a:solidFill>
              <a:schemeClr val="tx1"/>
            </a:solidFill>
            <a:prstDash val="solid"/>
            <a:headEnd type="stealth" w="med" len="med"/>
            <a:tailEnd type="none" w="med" len="med"/>
          </a:ln>
        </p:spPr>
      </p:cxnSp>
      <p:graphicFrame>
        <p:nvGraphicFramePr>
          <p:cNvPr id="763920" name="Object 14"/>
          <p:cNvGraphicFramePr>
            <a:graphicFrameLocks noChangeAspect="1"/>
          </p:cNvGraphicFramePr>
          <p:nvPr/>
        </p:nvGraphicFramePr>
        <p:xfrm>
          <a:off x="4724401" y="4114801"/>
          <a:ext cx="989013" cy="989013"/>
        </p:xfrm>
        <a:graphic>
          <a:graphicData uri="http://schemas.openxmlformats.org/presentationml/2006/ole">
            <mc:AlternateContent xmlns:mc="http://schemas.openxmlformats.org/markup-compatibility/2006">
              <mc:Choice xmlns:v="urn:schemas-microsoft-com:vml" Requires="v">
                <p:oleObj r:id="rId25" imgW="711200" imgH="711200" progId="Equation.3">
                  <p:embed/>
                </p:oleObj>
              </mc:Choice>
              <mc:Fallback>
                <p:oleObj r:id="rId25" imgW="711200" imgH="711200" progId="Equation.3">
                  <p:embed/>
                  <p:pic>
                    <p:nvPicPr>
                      <p:cNvPr id="763920" name="Object 14"/>
                      <p:cNvPicPr/>
                      <p:nvPr/>
                    </p:nvPicPr>
                    <p:blipFill>
                      <a:blip r:embed="rId26"/>
                      <a:stretch>
                        <a:fillRect/>
                      </a:stretch>
                    </p:blipFill>
                    <p:spPr>
                      <a:xfrm>
                        <a:off x="4724401" y="4114801"/>
                        <a:ext cx="989013"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3921" name="Object 15"/>
          <p:cNvGraphicFramePr>
            <a:graphicFrameLocks noChangeAspect="1"/>
          </p:cNvGraphicFramePr>
          <p:nvPr/>
        </p:nvGraphicFramePr>
        <p:xfrm>
          <a:off x="7196138" y="4081463"/>
          <a:ext cx="989012" cy="989012"/>
        </p:xfrm>
        <a:graphic>
          <a:graphicData uri="http://schemas.openxmlformats.org/presentationml/2006/ole">
            <mc:AlternateContent xmlns:mc="http://schemas.openxmlformats.org/markup-compatibility/2006">
              <mc:Choice xmlns:v="urn:schemas-microsoft-com:vml" Requires="v">
                <p:oleObj r:id="rId27" imgW="711200" imgH="711200" progId="Equation.3">
                  <p:embed/>
                </p:oleObj>
              </mc:Choice>
              <mc:Fallback>
                <p:oleObj r:id="rId27" imgW="711200" imgH="711200" progId="Equation.3">
                  <p:embed/>
                  <p:pic>
                    <p:nvPicPr>
                      <p:cNvPr id="763921" name="Object 15"/>
                      <p:cNvPicPr/>
                      <p:nvPr/>
                    </p:nvPicPr>
                    <p:blipFill>
                      <a:blip r:embed="rId28"/>
                      <a:stretch>
                        <a:fillRect/>
                      </a:stretch>
                    </p:blipFill>
                    <p:spPr>
                      <a:xfrm>
                        <a:off x="7196138" y="4081463"/>
                        <a:ext cx="989012" cy="989012"/>
                      </a:xfrm>
                      <a:prstGeom prst="rect">
                        <a:avLst/>
                      </a:prstGeom>
                      <a:noFill/>
                      <a:ln w="38100">
                        <a:noFill/>
                        <a:miter/>
                      </a:ln>
                    </p:spPr>
                  </p:pic>
                </p:oleObj>
              </mc:Fallback>
            </mc:AlternateContent>
          </a:graphicData>
        </a:graphic>
      </p:graphicFrame>
      <p:cxnSp>
        <p:nvCxnSpPr>
          <p:cNvPr id="763922" name="AutoShape 16"/>
          <p:cNvCxnSpPr/>
          <p:nvPr/>
        </p:nvCxnSpPr>
        <p:spPr>
          <a:xfrm flipH="1">
            <a:off x="5219700" y="3744914"/>
            <a:ext cx="871538" cy="357187"/>
          </a:xfrm>
          <a:prstGeom prst="straightConnector1">
            <a:avLst/>
          </a:prstGeom>
          <a:ln w="101600" cap="flat" cmpd="sng">
            <a:solidFill>
              <a:srgbClr val="FF0000"/>
            </a:solidFill>
            <a:prstDash val="solid"/>
            <a:headEnd type="stealth" w="med" len="med"/>
            <a:tailEnd type="none" w="med" len="med"/>
          </a:ln>
        </p:spPr>
      </p:cxnSp>
      <p:cxnSp>
        <p:nvCxnSpPr>
          <p:cNvPr id="763923" name="AutoShape 17"/>
          <p:cNvCxnSpPr/>
          <p:nvPr>
            <p:custDataLst>
              <p:tags r:id="rId7"/>
            </p:custDataLst>
          </p:nvPr>
        </p:nvCxnSpPr>
        <p:spPr>
          <a:xfrm>
            <a:off x="6091238" y="3744913"/>
            <a:ext cx="1600200" cy="336550"/>
          </a:xfrm>
          <a:prstGeom prst="straightConnector1">
            <a:avLst/>
          </a:prstGeom>
          <a:ln w="50800" cap="flat" cmpd="sng">
            <a:solidFill>
              <a:schemeClr val="tx1"/>
            </a:solidFill>
            <a:prstDash val="solid"/>
            <a:headEnd type="stealth" w="med" len="med"/>
            <a:tailEnd type="none" w="med" len="med"/>
          </a:ln>
        </p:spPr>
      </p:cxnSp>
      <p:graphicFrame>
        <p:nvGraphicFramePr>
          <p:cNvPr id="763924" name="Object 18"/>
          <p:cNvGraphicFramePr>
            <a:graphicFrameLocks noChangeAspect="1"/>
          </p:cNvGraphicFramePr>
          <p:nvPr/>
        </p:nvGraphicFramePr>
        <p:xfrm>
          <a:off x="5607051" y="5564188"/>
          <a:ext cx="989013" cy="989012"/>
        </p:xfrm>
        <a:graphic>
          <a:graphicData uri="http://schemas.openxmlformats.org/presentationml/2006/ole">
            <mc:AlternateContent xmlns:mc="http://schemas.openxmlformats.org/markup-compatibility/2006">
              <mc:Choice xmlns:v="urn:schemas-microsoft-com:vml" Requires="v">
                <p:oleObj r:id="rId29" imgW="711200" imgH="711200" progId="Equation.3">
                  <p:embed/>
                </p:oleObj>
              </mc:Choice>
              <mc:Fallback>
                <p:oleObj r:id="rId29" imgW="711200" imgH="711200" progId="Equation.3">
                  <p:embed/>
                  <p:pic>
                    <p:nvPicPr>
                      <p:cNvPr id="763924" name="Object 18"/>
                      <p:cNvPicPr/>
                      <p:nvPr/>
                    </p:nvPicPr>
                    <p:blipFill>
                      <a:blip r:embed="rId30"/>
                      <a:stretch>
                        <a:fillRect/>
                      </a:stretch>
                    </p:blipFill>
                    <p:spPr>
                      <a:xfrm>
                        <a:off x="5607051" y="5564188"/>
                        <a:ext cx="989013"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3925" name="AutoShape 19"/>
          <p:cNvCxnSpPr/>
          <p:nvPr/>
        </p:nvCxnSpPr>
        <p:spPr>
          <a:xfrm>
            <a:off x="5219700" y="5116514"/>
            <a:ext cx="882650" cy="434975"/>
          </a:xfrm>
          <a:prstGeom prst="straightConnector1">
            <a:avLst/>
          </a:prstGeom>
          <a:ln w="101600" cap="flat" cmpd="sng">
            <a:solidFill>
              <a:srgbClr val="FF0000"/>
            </a:solidFill>
            <a:prstDash val="solid"/>
            <a:headEnd type="stealth" w="med" len="med"/>
            <a:tailEnd type="none" w="med" len="med"/>
          </a:ln>
        </p:spPr>
      </p:cxnSp>
      <p:graphicFrame>
        <p:nvGraphicFramePr>
          <p:cNvPr id="763926" name="Object 20"/>
          <p:cNvGraphicFramePr>
            <a:graphicFrameLocks noChangeAspect="1"/>
          </p:cNvGraphicFramePr>
          <p:nvPr/>
        </p:nvGraphicFramePr>
        <p:xfrm>
          <a:off x="3733801" y="5562601"/>
          <a:ext cx="989013" cy="989013"/>
        </p:xfrm>
        <a:graphic>
          <a:graphicData uri="http://schemas.openxmlformats.org/presentationml/2006/ole">
            <mc:AlternateContent xmlns:mc="http://schemas.openxmlformats.org/markup-compatibility/2006">
              <mc:Choice xmlns:v="urn:schemas-microsoft-com:vml" Requires="v">
                <p:oleObj r:id="rId31" imgW="711200" imgH="711200" progId="Equation.3">
                  <p:embed/>
                </p:oleObj>
              </mc:Choice>
              <mc:Fallback>
                <p:oleObj r:id="rId31" imgW="711200" imgH="711200" progId="Equation.3">
                  <p:embed/>
                  <p:pic>
                    <p:nvPicPr>
                      <p:cNvPr id="763926" name="Object 20"/>
                      <p:cNvPicPr/>
                      <p:nvPr/>
                    </p:nvPicPr>
                    <p:blipFill>
                      <a:blip r:embed="rId32"/>
                      <a:stretch>
                        <a:fillRect/>
                      </a:stretch>
                    </p:blipFill>
                    <p:spPr>
                      <a:xfrm>
                        <a:off x="3733801" y="5562601"/>
                        <a:ext cx="989013" cy="989013"/>
                      </a:xfrm>
                      <a:prstGeom prst="rect">
                        <a:avLst/>
                      </a:prstGeom>
                      <a:noFill/>
                      <a:ln w="38100">
                        <a:noFill/>
                        <a:miter/>
                      </a:ln>
                    </p:spPr>
                  </p:pic>
                </p:oleObj>
              </mc:Fallback>
            </mc:AlternateContent>
          </a:graphicData>
        </a:graphic>
      </p:graphicFrame>
      <p:graphicFrame>
        <p:nvGraphicFramePr>
          <p:cNvPr id="763927" name="Object 21"/>
          <p:cNvGraphicFramePr>
            <a:graphicFrameLocks noChangeAspect="1"/>
          </p:cNvGraphicFramePr>
          <p:nvPr/>
        </p:nvGraphicFramePr>
        <p:xfrm>
          <a:off x="7620001" y="5564188"/>
          <a:ext cx="989013" cy="989012"/>
        </p:xfrm>
        <a:graphic>
          <a:graphicData uri="http://schemas.openxmlformats.org/presentationml/2006/ole">
            <mc:AlternateContent xmlns:mc="http://schemas.openxmlformats.org/markup-compatibility/2006">
              <mc:Choice xmlns:v="urn:schemas-microsoft-com:vml" Requires="v">
                <p:oleObj r:id="rId33" imgW="711200" imgH="711200" progId="Equation.3">
                  <p:embed/>
                </p:oleObj>
              </mc:Choice>
              <mc:Fallback>
                <p:oleObj r:id="rId33" imgW="711200" imgH="711200" progId="Equation.3">
                  <p:embed/>
                  <p:pic>
                    <p:nvPicPr>
                      <p:cNvPr id="763927" name="Object 21"/>
                      <p:cNvPicPr/>
                      <p:nvPr/>
                    </p:nvPicPr>
                    <p:blipFill>
                      <a:blip r:embed="rId34"/>
                      <a:stretch>
                        <a:fillRect/>
                      </a:stretch>
                    </p:blipFill>
                    <p:spPr>
                      <a:xfrm>
                        <a:off x="7620001" y="5564188"/>
                        <a:ext cx="989013" cy="989012"/>
                      </a:xfrm>
                      <a:prstGeom prst="rect">
                        <a:avLst/>
                      </a:prstGeom>
                      <a:solidFill>
                        <a:srgbClr val="66FF66"/>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763928" name="AutoShape 22"/>
          <p:cNvCxnSpPr/>
          <p:nvPr>
            <p:custDataLst>
              <p:tags r:id="rId8"/>
            </p:custDataLst>
          </p:nvPr>
        </p:nvCxnSpPr>
        <p:spPr>
          <a:xfrm flipH="1" flipV="1">
            <a:off x="4722814" y="6057900"/>
            <a:ext cx="871537" cy="1588"/>
          </a:xfrm>
          <a:prstGeom prst="straightConnector1">
            <a:avLst/>
          </a:prstGeom>
          <a:ln w="50800" cap="flat" cmpd="sng">
            <a:solidFill>
              <a:schemeClr val="tx1"/>
            </a:solidFill>
            <a:prstDash val="solid"/>
            <a:headEnd type="stealth" w="med" len="med"/>
            <a:tailEnd type="none" w="med" len="med"/>
          </a:ln>
        </p:spPr>
      </p:cxnSp>
      <p:cxnSp>
        <p:nvCxnSpPr>
          <p:cNvPr id="763929" name="AutoShape 23"/>
          <p:cNvCxnSpPr/>
          <p:nvPr/>
        </p:nvCxnSpPr>
        <p:spPr>
          <a:xfrm>
            <a:off x="6608764" y="6059488"/>
            <a:ext cx="998537" cy="0"/>
          </a:xfrm>
          <a:prstGeom prst="straightConnector1">
            <a:avLst/>
          </a:prstGeom>
          <a:ln w="101600" cap="flat" cmpd="sng">
            <a:solidFill>
              <a:srgbClr val="FF0000"/>
            </a:solidFill>
            <a:prstDash val="solid"/>
            <a:headEnd type="stealth" w="med" len="med"/>
            <a:tailEnd type="none" w="med" len="med"/>
          </a:ln>
        </p:spPr>
      </p:cxnSp>
      <p:graphicFrame>
        <p:nvGraphicFramePr>
          <p:cNvPr id="763930" name="Object 24"/>
          <p:cNvGraphicFramePr>
            <a:graphicFrameLocks noChangeAspect="1"/>
          </p:cNvGraphicFramePr>
          <p:nvPr/>
        </p:nvGraphicFramePr>
        <p:xfrm>
          <a:off x="5486400" y="0"/>
          <a:ext cx="990600" cy="990600"/>
        </p:xfrm>
        <a:graphic>
          <a:graphicData uri="http://schemas.openxmlformats.org/presentationml/2006/ole">
            <mc:AlternateContent xmlns:mc="http://schemas.openxmlformats.org/markup-compatibility/2006">
              <mc:Choice xmlns:v="urn:schemas-microsoft-com:vml" Requires="v">
                <p:oleObj r:id="rId35" imgW="711200" imgH="711200" progId="Equation.3">
                  <p:embed/>
                </p:oleObj>
              </mc:Choice>
              <mc:Fallback>
                <p:oleObj r:id="rId35" imgW="711200" imgH="711200" progId="Equation.3">
                  <p:embed/>
                  <p:pic>
                    <p:nvPicPr>
                      <p:cNvPr id="763930" name="Object 24"/>
                      <p:cNvPicPr/>
                      <p:nvPr/>
                    </p:nvPicPr>
                    <p:blipFill>
                      <a:blip r:embed="rId36"/>
                      <a:stretch>
                        <a:fillRect/>
                      </a:stretch>
                    </p:blipFill>
                    <p:spPr>
                      <a:xfrm>
                        <a:off x="5486400" y="0"/>
                        <a:ext cx="990600"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sp>
        <p:nvSpPr>
          <p:cNvPr id="763931" name="Rectangle 25"/>
          <p:cNvSpPr/>
          <p:nvPr/>
        </p:nvSpPr>
        <p:spPr>
          <a:xfrm>
            <a:off x="1828800" y="4143375"/>
            <a:ext cx="2613216" cy="523220"/>
          </a:xfrm>
          <a:prstGeom prst="rect">
            <a:avLst/>
          </a:prstGeom>
          <a:solidFill>
            <a:srgbClr val="FF0000"/>
          </a:solidFill>
          <a:ln w="9525">
            <a:noFill/>
          </a:ln>
        </p:spPr>
        <p:txBody>
          <a:bodyPr wrap="none">
            <a:spAutoFit/>
          </a:bodyPr>
          <a:lstStyle/>
          <a:p>
            <a:pPr eaLnBrk="1" hangingPunct="1">
              <a:spcBef>
                <a:spcPct val="30000"/>
              </a:spcBef>
            </a:pPr>
            <a:r>
              <a:rPr lang="en-US" altLang="en-US" sz="2800" b="1" dirty="0">
                <a:solidFill>
                  <a:srgbClr val="FFFFFF"/>
                </a:solidFill>
                <a:latin typeface="微软雅黑" panose="020B0503020204020204" pitchFamily="34" charset="-122"/>
                <a:ea typeface="微软雅黑" panose="020B0503020204020204" pitchFamily="34" charset="-122"/>
              </a:rPr>
              <a:t>最理想搜索图</a:t>
            </a:r>
            <a:r>
              <a:rPr lang="en-US" altLang="zh-CN" sz="2800" b="1" dirty="0">
                <a:solidFill>
                  <a:srgbClr val="FFFFFF"/>
                </a:solidFill>
                <a:latin typeface="微软雅黑" panose="020B0503020204020204" pitchFamily="34" charset="-122"/>
                <a:ea typeface="微软雅黑" panose="020B0503020204020204" pitchFamily="34" charset="-122"/>
              </a:rPr>
              <a:t>G</a:t>
            </a:r>
          </a:p>
        </p:txBody>
      </p:sp>
    </p:spTree>
    <p:custDataLst>
      <p:tags r:id="rId1"/>
    </p:custDataLst>
    <p:extLst>
      <p:ext uri="{BB962C8B-B14F-4D97-AF65-F5344CB8AC3E}">
        <p14:creationId xmlns:p14="http://schemas.microsoft.com/office/powerpoint/2010/main" val="1609488999"/>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5954" name="组合 7"/>
          <p:cNvGrpSpPr/>
          <p:nvPr/>
        </p:nvGrpSpPr>
        <p:grpSpPr>
          <a:xfrm>
            <a:off x="4525964" y="6045200"/>
            <a:ext cx="6142037" cy="812800"/>
            <a:chOff x="4001597" y="5613400"/>
            <a:chExt cx="8190403" cy="1244600"/>
          </a:xfrm>
        </p:grpSpPr>
        <p:sp>
          <p:nvSpPr>
            <p:cNvPr id="9" name="任意多边形: 形状 8"/>
            <p:cNvSpPr/>
            <p:nvPr>
              <p:custDataLst>
                <p:tags r:id="rId16"/>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7"/>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13733" name="灯片编号占位符 3"/>
          <p:cNvSpPr txBox="1">
            <a:spLocks noGrp="1" noChangeArrowheads="1"/>
          </p:cNvSpPr>
          <p:nvPr>
            <p:ph type="sldNum" sz="quarter" idx="4"/>
            <p:custDataLst>
              <p:tags r:id="rId2"/>
            </p:custDataLst>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E4B2D960-F965-462B-B461-05749762020B}" type="slidenum">
              <a:rPr lang="zh-CN" altLang="en-US" smtClean="0"/>
              <a:pPr>
                <a:defRPr/>
              </a:pPr>
              <a:t>515</a:t>
            </a:fld>
            <a:endParaRPr lang="en-US" altLang="zh-CN" sz="1400" noProof="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586" name="Oval 42"/>
          <p:cNvSpPr/>
          <p:nvPr>
            <p:custDataLst>
              <p:tags r:id="rId3"/>
            </p:custDataLst>
          </p:nvPr>
        </p:nvSpPr>
        <p:spPr>
          <a:xfrm>
            <a:off x="2362200" y="2362200"/>
            <a:ext cx="3276600" cy="3200400"/>
          </a:xfrm>
          <a:prstGeom prst="ellipse">
            <a:avLst/>
          </a:prstGeom>
          <a:noFill/>
          <a:ln w="38100" cap="flat" cmpd="sng">
            <a:solidFill>
              <a:srgbClr val="0000FF"/>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108587" name="Text Box 43"/>
          <p:cNvSpPr txBox="1"/>
          <p:nvPr/>
        </p:nvSpPr>
        <p:spPr>
          <a:xfrm>
            <a:off x="1905000" y="5562601"/>
            <a:ext cx="1524000" cy="460375"/>
          </a:xfrm>
          <a:prstGeom prst="rect">
            <a:avLst/>
          </a:prstGeom>
          <a:solidFill>
            <a:srgbClr val="0000FF"/>
          </a:solidFill>
          <a:ln w="9525">
            <a:noFill/>
          </a:ln>
        </p:spPr>
        <p:txBody>
          <a:bodyPr>
            <a:spAutoFit/>
          </a:bodyPr>
          <a:lstStyle/>
          <a:p>
            <a:pPr eaLnBrk="1" hangingPunct="1">
              <a:spcBef>
                <a:spcPct val="50000"/>
              </a:spcBef>
            </a:pPr>
            <a:r>
              <a:rPr lang="en-US" altLang="en-US" sz="2400" b="1" dirty="0">
                <a:solidFill>
                  <a:srgbClr val="FFFFFF"/>
                </a:solidFill>
                <a:latin typeface="微软雅黑" panose="020B0503020204020204" pitchFamily="34" charset="-122"/>
                <a:ea typeface="微软雅黑" panose="020B0503020204020204" pitchFamily="34" charset="-122"/>
              </a:rPr>
              <a:t>判断失误</a:t>
            </a:r>
          </a:p>
        </p:txBody>
      </p:sp>
      <p:graphicFrame>
        <p:nvGraphicFramePr>
          <p:cNvPr id="765958" name="Object 44"/>
          <p:cNvGraphicFramePr>
            <a:graphicFrameLocks noChangeAspect="1"/>
          </p:cNvGraphicFramePr>
          <p:nvPr/>
        </p:nvGraphicFramePr>
        <p:xfrm>
          <a:off x="5605463" y="0"/>
          <a:ext cx="1344612" cy="990600"/>
        </p:xfrm>
        <a:graphic>
          <a:graphicData uri="http://schemas.openxmlformats.org/presentationml/2006/ole">
            <mc:AlternateContent xmlns:mc="http://schemas.openxmlformats.org/markup-compatibility/2006">
              <mc:Choice xmlns:v="urn:schemas-microsoft-com:vml" Requires="v">
                <p:oleObj r:id="rId19" imgW="965200" imgH="711200" progId="Equation.3">
                  <p:embed/>
                </p:oleObj>
              </mc:Choice>
              <mc:Fallback>
                <p:oleObj r:id="rId19" imgW="965200" imgH="711200" progId="Equation.3">
                  <p:embed/>
                  <p:pic>
                    <p:nvPicPr>
                      <p:cNvPr id="765958" name="Object 44"/>
                      <p:cNvPicPr/>
                      <p:nvPr/>
                    </p:nvPicPr>
                    <p:blipFill>
                      <a:blip r:embed="rId20"/>
                      <a:stretch>
                        <a:fillRect/>
                      </a:stretch>
                    </p:blipFill>
                    <p:spPr>
                      <a:xfrm>
                        <a:off x="5605463"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5959" name="AutoShape 45"/>
          <p:cNvCxnSpPr/>
          <p:nvPr>
            <p:custDataLst>
              <p:tags r:id="rId4"/>
            </p:custDataLst>
          </p:nvPr>
        </p:nvCxnSpPr>
        <p:spPr>
          <a:xfrm flipH="1">
            <a:off x="4481513"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65960" name="AutoShape 46"/>
          <p:cNvCxnSpPr/>
          <p:nvPr/>
        </p:nvCxnSpPr>
        <p:spPr>
          <a:xfrm flipH="1">
            <a:off x="6234113" y="1033464"/>
            <a:ext cx="4762" cy="282575"/>
          </a:xfrm>
          <a:prstGeom prst="straightConnector1">
            <a:avLst/>
          </a:prstGeom>
          <a:ln w="101600" cap="flat" cmpd="sng">
            <a:solidFill>
              <a:srgbClr val="FF0000"/>
            </a:solidFill>
            <a:prstDash val="solid"/>
            <a:headEnd type="stealth" w="med" len="med"/>
            <a:tailEnd type="none" w="med" len="med"/>
          </a:ln>
        </p:spPr>
      </p:cxnSp>
      <p:cxnSp>
        <p:nvCxnSpPr>
          <p:cNvPr id="765961" name="AutoShape 47"/>
          <p:cNvCxnSpPr/>
          <p:nvPr>
            <p:custDataLst>
              <p:tags r:id="rId5"/>
            </p:custDataLst>
          </p:nvPr>
        </p:nvCxnSpPr>
        <p:spPr>
          <a:xfrm>
            <a:off x="6278563"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65962" name="Object 48"/>
          <p:cNvGraphicFramePr>
            <a:graphicFrameLocks noChangeAspect="1"/>
          </p:cNvGraphicFramePr>
          <p:nvPr>
            <p:custDataLst>
              <p:tags r:id="rId6"/>
            </p:custDataLst>
          </p:nvPr>
        </p:nvGraphicFramePr>
        <p:xfrm>
          <a:off x="3800475" y="1328738"/>
          <a:ext cx="1360488" cy="989012"/>
        </p:xfrm>
        <a:graphic>
          <a:graphicData uri="http://schemas.openxmlformats.org/presentationml/2006/ole">
            <mc:AlternateContent xmlns:mc="http://schemas.openxmlformats.org/markup-compatibility/2006">
              <mc:Choice xmlns:v="urn:schemas-microsoft-com:vml" Requires="v">
                <p:oleObj r:id="rId21" imgW="977900" imgH="711200" progId="Equation.3">
                  <p:embed/>
                </p:oleObj>
              </mc:Choice>
              <mc:Fallback>
                <p:oleObj r:id="rId21" imgW="977900" imgH="711200" progId="Equation.3">
                  <p:embed/>
                  <p:pic>
                    <p:nvPicPr>
                      <p:cNvPr id="765962" name="Object 48"/>
                      <p:cNvPicPr/>
                      <p:nvPr/>
                    </p:nvPicPr>
                    <p:blipFill>
                      <a:blip r:embed="rId22"/>
                      <a:stretch>
                        <a:fillRect/>
                      </a:stretch>
                    </p:blipFill>
                    <p:spPr>
                      <a:xfrm>
                        <a:off x="3800475" y="1328738"/>
                        <a:ext cx="1360488" cy="989012"/>
                      </a:xfrm>
                      <a:prstGeom prst="rect">
                        <a:avLst/>
                      </a:prstGeom>
                      <a:solidFill>
                        <a:srgbClr val="F2F2F2"/>
                      </a:solidFill>
                      <a:ln w="38100">
                        <a:noFill/>
                        <a:miter/>
                      </a:ln>
                    </p:spPr>
                  </p:pic>
                </p:oleObj>
              </mc:Fallback>
            </mc:AlternateContent>
          </a:graphicData>
        </a:graphic>
      </p:graphicFrame>
      <p:graphicFrame>
        <p:nvGraphicFramePr>
          <p:cNvPr id="765963" name="Object 49"/>
          <p:cNvGraphicFramePr>
            <a:graphicFrameLocks noChangeAspect="1"/>
          </p:cNvGraphicFramePr>
          <p:nvPr>
            <p:custDataLst>
              <p:tags r:id="rId7"/>
            </p:custDataLst>
          </p:nvPr>
        </p:nvGraphicFramePr>
        <p:xfrm>
          <a:off x="5553075" y="1328738"/>
          <a:ext cx="1360488" cy="989012"/>
        </p:xfrm>
        <a:graphic>
          <a:graphicData uri="http://schemas.openxmlformats.org/presentationml/2006/ole">
            <mc:AlternateContent xmlns:mc="http://schemas.openxmlformats.org/markup-compatibility/2006">
              <mc:Choice xmlns:v="urn:schemas-microsoft-com:vml" Requires="v">
                <p:oleObj r:id="rId23" imgW="977900" imgH="711200" progId="Equation.3">
                  <p:embed/>
                </p:oleObj>
              </mc:Choice>
              <mc:Fallback>
                <p:oleObj r:id="rId23" imgW="977900" imgH="711200" progId="Equation.3">
                  <p:embed/>
                  <p:pic>
                    <p:nvPicPr>
                      <p:cNvPr id="765963" name="Object 49"/>
                      <p:cNvPicPr/>
                      <p:nvPr/>
                    </p:nvPicPr>
                    <p:blipFill>
                      <a:blip r:embed="rId24"/>
                      <a:stretch>
                        <a:fillRect/>
                      </a:stretch>
                    </p:blipFill>
                    <p:spPr>
                      <a:xfrm>
                        <a:off x="5553075"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5964" name="Object 50"/>
          <p:cNvGraphicFramePr>
            <a:graphicFrameLocks noChangeAspect="1"/>
          </p:cNvGraphicFramePr>
          <p:nvPr>
            <p:custDataLst>
              <p:tags r:id="rId8"/>
            </p:custDataLst>
          </p:nvPr>
        </p:nvGraphicFramePr>
        <p:xfrm>
          <a:off x="7162800" y="1328738"/>
          <a:ext cx="1341438" cy="989012"/>
        </p:xfrm>
        <a:graphic>
          <a:graphicData uri="http://schemas.openxmlformats.org/presentationml/2006/ole">
            <mc:AlternateContent xmlns:mc="http://schemas.openxmlformats.org/markup-compatibility/2006">
              <mc:Choice xmlns:v="urn:schemas-microsoft-com:vml" Requires="v">
                <p:oleObj r:id="rId25" imgW="965200" imgH="711200" progId="Equation.3">
                  <p:embed/>
                </p:oleObj>
              </mc:Choice>
              <mc:Fallback>
                <p:oleObj r:id="rId25" imgW="965200" imgH="711200" progId="Equation.3">
                  <p:embed/>
                  <p:pic>
                    <p:nvPicPr>
                      <p:cNvPr id="765964" name="Object 50"/>
                      <p:cNvPicPr/>
                      <p:nvPr/>
                    </p:nvPicPr>
                    <p:blipFill>
                      <a:blip r:embed="rId26"/>
                      <a:stretch>
                        <a:fillRect/>
                      </a:stretch>
                    </p:blipFill>
                    <p:spPr>
                      <a:xfrm>
                        <a:off x="7162800" y="1328738"/>
                        <a:ext cx="1341438" cy="989012"/>
                      </a:xfrm>
                      <a:prstGeom prst="rect">
                        <a:avLst/>
                      </a:prstGeom>
                      <a:solidFill>
                        <a:srgbClr val="F2F2F2"/>
                      </a:solidFill>
                      <a:ln w="38100">
                        <a:noFill/>
                        <a:miter/>
                      </a:ln>
                    </p:spPr>
                  </p:pic>
                </p:oleObj>
              </mc:Fallback>
            </mc:AlternateContent>
          </a:graphicData>
        </a:graphic>
      </p:graphicFrame>
      <p:graphicFrame>
        <p:nvGraphicFramePr>
          <p:cNvPr id="765965" name="Object 51"/>
          <p:cNvGraphicFramePr>
            <a:graphicFrameLocks noChangeAspect="1"/>
          </p:cNvGraphicFramePr>
          <p:nvPr/>
        </p:nvGraphicFramePr>
        <p:xfrm>
          <a:off x="5562600" y="2709863"/>
          <a:ext cx="1341438" cy="989012"/>
        </p:xfrm>
        <a:graphic>
          <a:graphicData uri="http://schemas.openxmlformats.org/presentationml/2006/ole">
            <mc:AlternateContent xmlns:mc="http://schemas.openxmlformats.org/markup-compatibility/2006">
              <mc:Choice xmlns:v="urn:schemas-microsoft-com:vml" Requires="v">
                <p:oleObj r:id="rId27" imgW="965200" imgH="711200" progId="Equation.3">
                  <p:embed/>
                </p:oleObj>
              </mc:Choice>
              <mc:Fallback>
                <p:oleObj r:id="rId27" imgW="965200" imgH="711200" progId="Equation.3">
                  <p:embed/>
                  <p:pic>
                    <p:nvPicPr>
                      <p:cNvPr id="765965" name="Object 51"/>
                      <p:cNvPicPr/>
                      <p:nvPr/>
                    </p:nvPicPr>
                    <p:blipFill>
                      <a:blip r:embed="rId28"/>
                      <a:stretch>
                        <a:fillRect/>
                      </a:stretch>
                    </p:blipFill>
                    <p:spPr>
                      <a:xfrm>
                        <a:off x="5562600"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5966" name="Object 52"/>
          <p:cNvGraphicFramePr>
            <a:graphicFrameLocks noChangeAspect="1"/>
          </p:cNvGraphicFramePr>
          <p:nvPr/>
        </p:nvGraphicFramePr>
        <p:xfrm>
          <a:off x="3352800" y="2667001"/>
          <a:ext cx="1360488" cy="989013"/>
        </p:xfrm>
        <a:graphic>
          <a:graphicData uri="http://schemas.openxmlformats.org/presentationml/2006/ole">
            <mc:AlternateContent xmlns:mc="http://schemas.openxmlformats.org/markup-compatibility/2006">
              <mc:Choice xmlns:v="urn:schemas-microsoft-com:vml" Requires="v">
                <p:oleObj r:id="rId29" imgW="977900" imgH="711200" progId="Equation.3">
                  <p:embed/>
                </p:oleObj>
              </mc:Choice>
              <mc:Fallback>
                <p:oleObj r:id="rId29" imgW="977900" imgH="711200" progId="Equation.3">
                  <p:embed/>
                  <p:pic>
                    <p:nvPicPr>
                      <p:cNvPr id="765966" name="Object 52"/>
                      <p:cNvPicPr/>
                      <p:nvPr/>
                    </p:nvPicPr>
                    <p:blipFill>
                      <a:blip r:embed="rId30"/>
                      <a:stretch>
                        <a:fillRect/>
                      </a:stretch>
                    </p:blipFill>
                    <p:spPr>
                      <a:xfrm>
                        <a:off x="3352800" y="2667001"/>
                        <a:ext cx="1360488"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5967" name="Object 53"/>
          <p:cNvGraphicFramePr>
            <a:graphicFrameLocks noChangeAspect="1"/>
          </p:cNvGraphicFramePr>
          <p:nvPr/>
        </p:nvGraphicFramePr>
        <p:xfrm>
          <a:off x="7153276" y="2667001"/>
          <a:ext cx="1306513" cy="989013"/>
        </p:xfrm>
        <a:graphic>
          <a:graphicData uri="http://schemas.openxmlformats.org/presentationml/2006/ole">
            <mc:AlternateContent xmlns:mc="http://schemas.openxmlformats.org/markup-compatibility/2006">
              <mc:Choice xmlns:v="urn:schemas-microsoft-com:vml" Requires="v">
                <p:oleObj r:id="rId31" imgW="939165" imgH="711200" progId="Equation.3">
                  <p:embed/>
                </p:oleObj>
              </mc:Choice>
              <mc:Fallback>
                <p:oleObj r:id="rId31" imgW="939165" imgH="711200" progId="Equation.3">
                  <p:embed/>
                  <p:pic>
                    <p:nvPicPr>
                      <p:cNvPr id="765967" name="Object 53"/>
                      <p:cNvPicPr/>
                      <p:nvPr/>
                    </p:nvPicPr>
                    <p:blipFill>
                      <a:blip r:embed="rId32"/>
                      <a:stretch>
                        <a:fillRect/>
                      </a:stretch>
                    </p:blipFill>
                    <p:spPr>
                      <a:xfrm>
                        <a:off x="7153276" y="2667001"/>
                        <a:ext cx="1306513" cy="989013"/>
                      </a:xfrm>
                      <a:prstGeom prst="rect">
                        <a:avLst/>
                      </a:prstGeom>
                      <a:noFill/>
                      <a:ln w="38100">
                        <a:noFill/>
                        <a:miter/>
                      </a:ln>
                    </p:spPr>
                  </p:pic>
                </p:oleObj>
              </mc:Fallback>
            </mc:AlternateContent>
          </a:graphicData>
        </a:graphic>
      </p:graphicFrame>
      <p:cxnSp>
        <p:nvCxnSpPr>
          <p:cNvPr id="765968" name="AutoShape 54"/>
          <p:cNvCxnSpPr/>
          <p:nvPr>
            <p:custDataLst>
              <p:tags r:id="rId9"/>
            </p:custDataLst>
          </p:nvPr>
        </p:nvCxnSpPr>
        <p:spPr>
          <a:xfrm flipH="1">
            <a:off x="4033839" y="2330450"/>
            <a:ext cx="2200275" cy="323850"/>
          </a:xfrm>
          <a:prstGeom prst="straightConnector1">
            <a:avLst/>
          </a:prstGeom>
          <a:ln w="50800" cap="flat" cmpd="sng">
            <a:solidFill>
              <a:schemeClr val="tx1"/>
            </a:solidFill>
            <a:prstDash val="solid"/>
            <a:headEnd type="stealth" w="med" len="med"/>
            <a:tailEnd type="none" w="med" len="med"/>
          </a:ln>
        </p:spPr>
      </p:cxnSp>
      <p:cxnSp>
        <p:nvCxnSpPr>
          <p:cNvPr id="765969" name="AutoShape 55"/>
          <p:cNvCxnSpPr/>
          <p:nvPr/>
        </p:nvCxnSpPr>
        <p:spPr>
          <a:xfrm>
            <a:off x="6234113" y="2330451"/>
            <a:ext cx="0" cy="366713"/>
          </a:xfrm>
          <a:prstGeom prst="straightConnector1">
            <a:avLst/>
          </a:prstGeom>
          <a:ln w="101600" cap="flat" cmpd="sng">
            <a:solidFill>
              <a:srgbClr val="FF0000"/>
            </a:solidFill>
            <a:prstDash val="solid"/>
            <a:headEnd type="stealth" w="med" len="med"/>
            <a:tailEnd type="none" w="med" len="med"/>
          </a:ln>
        </p:spPr>
      </p:cxnSp>
      <p:cxnSp>
        <p:nvCxnSpPr>
          <p:cNvPr id="765970" name="AutoShape 56"/>
          <p:cNvCxnSpPr/>
          <p:nvPr>
            <p:custDataLst>
              <p:tags r:id="rId10"/>
            </p:custDataLst>
          </p:nvPr>
        </p:nvCxnSpPr>
        <p:spPr>
          <a:xfrm>
            <a:off x="6234113"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765971" name="Object 57"/>
          <p:cNvGraphicFramePr>
            <a:graphicFrameLocks noChangeAspect="1"/>
          </p:cNvGraphicFramePr>
          <p:nvPr/>
        </p:nvGraphicFramePr>
        <p:xfrm>
          <a:off x="6248401" y="4038601"/>
          <a:ext cx="1306513" cy="989013"/>
        </p:xfrm>
        <a:graphic>
          <a:graphicData uri="http://schemas.openxmlformats.org/presentationml/2006/ole">
            <mc:AlternateContent xmlns:mc="http://schemas.openxmlformats.org/markup-compatibility/2006">
              <mc:Choice xmlns:v="urn:schemas-microsoft-com:vml" Requires="v">
                <p:oleObj r:id="rId33" imgW="939165" imgH="711200" progId="Equation.3">
                  <p:embed/>
                </p:oleObj>
              </mc:Choice>
              <mc:Fallback>
                <p:oleObj r:id="rId33" imgW="939165" imgH="711200" progId="Equation.3">
                  <p:embed/>
                  <p:pic>
                    <p:nvPicPr>
                      <p:cNvPr id="765971" name="Object 57"/>
                      <p:cNvPicPr/>
                      <p:nvPr/>
                    </p:nvPicPr>
                    <p:blipFill>
                      <a:blip r:embed="rId34"/>
                      <a:stretch>
                        <a:fillRect/>
                      </a:stretch>
                    </p:blipFill>
                    <p:spPr>
                      <a:xfrm>
                        <a:off x="6248401" y="4038601"/>
                        <a:ext cx="1306513"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5972" name="Object 58"/>
          <p:cNvGraphicFramePr>
            <a:graphicFrameLocks noChangeAspect="1"/>
          </p:cNvGraphicFramePr>
          <p:nvPr/>
        </p:nvGraphicFramePr>
        <p:xfrm>
          <a:off x="8305801" y="3962401"/>
          <a:ext cx="1412875" cy="989013"/>
        </p:xfrm>
        <a:graphic>
          <a:graphicData uri="http://schemas.openxmlformats.org/presentationml/2006/ole">
            <mc:AlternateContent xmlns:mc="http://schemas.openxmlformats.org/markup-compatibility/2006">
              <mc:Choice xmlns:v="urn:schemas-microsoft-com:vml" Requires="v">
                <p:oleObj r:id="rId35" imgW="1016000" imgH="711200" progId="Equation.3">
                  <p:embed/>
                </p:oleObj>
              </mc:Choice>
              <mc:Fallback>
                <p:oleObj r:id="rId35" imgW="1016000" imgH="711200" progId="Equation.3">
                  <p:embed/>
                  <p:pic>
                    <p:nvPicPr>
                      <p:cNvPr id="765972" name="Object 58"/>
                      <p:cNvPicPr/>
                      <p:nvPr/>
                    </p:nvPicPr>
                    <p:blipFill>
                      <a:blip r:embed="rId36"/>
                      <a:stretch>
                        <a:fillRect/>
                      </a:stretch>
                    </p:blipFill>
                    <p:spPr>
                      <a:xfrm>
                        <a:off x="8305801" y="3962401"/>
                        <a:ext cx="1412875" cy="989013"/>
                      </a:xfrm>
                      <a:prstGeom prst="rect">
                        <a:avLst/>
                      </a:prstGeom>
                      <a:noFill/>
                      <a:ln w="38100">
                        <a:noFill/>
                        <a:miter/>
                      </a:ln>
                    </p:spPr>
                  </p:pic>
                </p:oleObj>
              </mc:Fallback>
            </mc:AlternateContent>
          </a:graphicData>
        </a:graphic>
      </p:graphicFrame>
      <p:cxnSp>
        <p:nvCxnSpPr>
          <p:cNvPr id="765973" name="AutoShape 59"/>
          <p:cNvCxnSpPr/>
          <p:nvPr/>
        </p:nvCxnSpPr>
        <p:spPr>
          <a:xfrm>
            <a:off x="6234114" y="3711576"/>
            <a:ext cx="668337" cy="314325"/>
          </a:xfrm>
          <a:prstGeom prst="straightConnector1">
            <a:avLst/>
          </a:prstGeom>
          <a:ln w="101600" cap="flat" cmpd="sng">
            <a:solidFill>
              <a:srgbClr val="FF0000"/>
            </a:solidFill>
            <a:prstDash val="solid"/>
            <a:headEnd type="stealth" w="med" len="med"/>
            <a:tailEnd type="none" w="med" len="med"/>
          </a:ln>
        </p:spPr>
      </p:cxnSp>
      <p:cxnSp>
        <p:nvCxnSpPr>
          <p:cNvPr id="765974" name="AutoShape 60"/>
          <p:cNvCxnSpPr/>
          <p:nvPr>
            <p:custDataLst>
              <p:tags r:id="rId11"/>
            </p:custDataLst>
          </p:nvPr>
        </p:nvCxnSpPr>
        <p:spPr>
          <a:xfrm>
            <a:off x="6234114" y="3711576"/>
            <a:ext cx="2778125" cy="250825"/>
          </a:xfrm>
          <a:prstGeom prst="straightConnector1">
            <a:avLst/>
          </a:prstGeom>
          <a:ln w="50800" cap="flat" cmpd="sng">
            <a:solidFill>
              <a:schemeClr val="tx1"/>
            </a:solidFill>
            <a:prstDash val="solid"/>
            <a:headEnd type="stealth" w="med" len="med"/>
            <a:tailEnd type="none" w="med" len="med"/>
          </a:ln>
        </p:spPr>
      </p:cxnSp>
      <p:graphicFrame>
        <p:nvGraphicFramePr>
          <p:cNvPr id="765975" name="Object 61"/>
          <p:cNvGraphicFramePr>
            <a:graphicFrameLocks noChangeAspect="1"/>
          </p:cNvGraphicFramePr>
          <p:nvPr/>
        </p:nvGraphicFramePr>
        <p:xfrm>
          <a:off x="5934075" y="5475288"/>
          <a:ext cx="990600" cy="1306512"/>
        </p:xfrm>
        <a:graphic>
          <a:graphicData uri="http://schemas.openxmlformats.org/presentationml/2006/ole">
            <mc:AlternateContent xmlns:mc="http://schemas.openxmlformats.org/markup-compatibility/2006">
              <mc:Choice xmlns:v="urn:schemas-microsoft-com:vml" Requires="v">
                <p:oleObj r:id="rId37" imgW="711200" imgH="939165" progId="Equation.3">
                  <p:embed/>
                </p:oleObj>
              </mc:Choice>
              <mc:Fallback>
                <p:oleObj r:id="rId37" imgW="711200" imgH="939165" progId="Equation.3">
                  <p:embed/>
                  <p:pic>
                    <p:nvPicPr>
                      <p:cNvPr id="765975" name="Object 61"/>
                      <p:cNvPicPr/>
                      <p:nvPr/>
                    </p:nvPicPr>
                    <p:blipFill>
                      <a:blip r:embed="rId38"/>
                      <a:stretch>
                        <a:fillRect/>
                      </a:stretch>
                    </p:blipFill>
                    <p:spPr>
                      <a:xfrm>
                        <a:off x="5934075" y="5475288"/>
                        <a:ext cx="990600" cy="13065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5976" name="AutoShape 62"/>
          <p:cNvCxnSpPr/>
          <p:nvPr/>
        </p:nvCxnSpPr>
        <p:spPr>
          <a:xfrm flipH="1">
            <a:off x="6429376" y="5040314"/>
            <a:ext cx="473075" cy="422275"/>
          </a:xfrm>
          <a:prstGeom prst="straightConnector1">
            <a:avLst/>
          </a:prstGeom>
          <a:ln w="101600" cap="flat" cmpd="sng">
            <a:solidFill>
              <a:srgbClr val="FF0000"/>
            </a:solidFill>
            <a:prstDash val="solid"/>
            <a:headEnd type="stealth" w="med" len="med"/>
            <a:tailEnd type="none" w="med" len="med"/>
          </a:ln>
        </p:spPr>
      </p:cxnSp>
      <p:graphicFrame>
        <p:nvGraphicFramePr>
          <p:cNvPr id="765977" name="Object 63"/>
          <p:cNvGraphicFramePr>
            <a:graphicFrameLocks noChangeAspect="1"/>
          </p:cNvGraphicFramePr>
          <p:nvPr>
            <p:custDataLst>
              <p:tags r:id="rId12"/>
            </p:custDataLst>
          </p:nvPr>
        </p:nvGraphicFramePr>
        <p:xfrm>
          <a:off x="3724275" y="5640388"/>
          <a:ext cx="1360488" cy="989012"/>
        </p:xfrm>
        <a:graphic>
          <a:graphicData uri="http://schemas.openxmlformats.org/presentationml/2006/ole">
            <mc:AlternateContent xmlns:mc="http://schemas.openxmlformats.org/markup-compatibility/2006">
              <mc:Choice xmlns:v="urn:schemas-microsoft-com:vml" Requires="v">
                <p:oleObj r:id="rId39" imgW="977900" imgH="711200" progId="Equation.3">
                  <p:embed/>
                </p:oleObj>
              </mc:Choice>
              <mc:Fallback>
                <p:oleObj r:id="rId39" imgW="977900" imgH="711200" progId="Equation.3">
                  <p:embed/>
                  <p:pic>
                    <p:nvPicPr>
                      <p:cNvPr id="765977" name="Object 63"/>
                      <p:cNvPicPr/>
                      <p:nvPr/>
                    </p:nvPicPr>
                    <p:blipFill>
                      <a:blip r:embed="rId40"/>
                      <a:stretch>
                        <a:fillRect/>
                      </a:stretch>
                    </p:blipFill>
                    <p:spPr>
                      <a:xfrm>
                        <a:off x="3724275" y="5640388"/>
                        <a:ext cx="1360488" cy="989012"/>
                      </a:xfrm>
                      <a:prstGeom prst="rect">
                        <a:avLst/>
                      </a:prstGeom>
                      <a:solidFill>
                        <a:srgbClr val="F2F2F2"/>
                      </a:solidFill>
                      <a:ln w="38100">
                        <a:noFill/>
                        <a:miter/>
                      </a:ln>
                    </p:spPr>
                  </p:pic>
                </p:oleObj>
              </mc:Fallback>
            </mc:AlternateContent>
          </a:graphicData>
        </a:graphic>
      </p:graphicFrame>
      <p:graphicFrame>
        <p:nvGraphicFramePr>
          <p:cNvPr id="765978" name="Object 64"/>
          <p:cNvGraphicFramePr>
            <a:graphicFrameLocks noChangeAspect="1"/>
          </p:cNvGraphicFramePr>
          <p:nvPr/>
        </p:nvGraphicFramePr>
        <p:xfrm>
          <a:off x="8296275" y="5562601"/>
          <a:ext cx="1377950" cy="989013"/>
        </p:xfrm>
        <a:graphic>
          <a:graphicData uri="http://schemas.openxmlformats.org/presentationml/2006/ole">
            <mc:AlternateContent xmlns:mc="http://schemas.openxmlformats.org/markup-compatibility/2006">
              <mc:Choice xmlns:v="urn:schemas-microsoft-com:vml" Requires="v">
                <p:oleObj r:id="rId41" imgW="989965" imgH="711200" progId="Equation.3">
                  <p:embed/>
                </p:oleObj>
              </mc:Choice>
              <mc:Fallback>
                <p:oleObj r:id="rId41" imgW="989965" imgH="711200" progId="Equation.3">
                  <p:embed/>
                  <p:pic>
                    <p:nvPicPr>
                      <p:cNvPr id="765978" name="Object 64"/>
                      <p:cNvPicPr/>
                      <p:nvPr/>
                    </p:nvPicPr>
                    <p:blipFill>
                      <a:blip r:embed="rId42"/>
                      <a:stretch>
                        <a:fillRect/>
                      </a:stretch>
                    </p:blipFill>
                    <p:spPr>
                      <a:xfrm>
                        <a:off x="8296275" y="5562601"/>
                        <a:ext cx="1377950" cy="989013"/>
                      </a:xfrm>
                      <a:prstGeom prst="rect">
                        <a:avLst/>
                      </a:prstGeom>
                      <a:solidFill>
                        <a:srgbClr val="66FF66"/>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765979" name="AutoShape 65"/>
          <p:cNvCxnSpPr/>
          <p:nvPr>
            <p:custDataLst>
              <p:tags r:id="rId13"/>
            </p:custDataLst>
          </p:nvPr>
        </p:nvCxnSpPr>
        <p:spPr>
          <a:xfrm flipH="1">
            <a:off x="5084763" y="6129338"/>
            <a:ext cx="836612" cy="6350"/>
          </a:xfrm>
          <a:prstGeom prst="straightConnector1">
            <a:avLst/>
          </a:prstGeom>
          <a:ln w="50800" cap="flat" cmpd="sng">
            <a:solidFill>
              <a:schemeClr val="tx1"/>
            </a:solidFill>
            <a:prstDash val="solid"/>
            <a:headEnd type="stealth" w="med" len="med"/>
            <a:tailEnd type="none" w="med" len="med"/>
          </a:ln>
        </p:spPr>
      </p:cxnSp>
      <p:cxnSp>
        <p:nvCxnSpPr>
          <p:cNvPr id="765980" name="AutoShape 66"/>
          <p:cNvCxnSpPr/>
          <p:nvPr/>
        </p:nvCxnSpPr>
        <p:spPr>
          <a:xfrm flipV="1">
            <a:off x="6937375" y="6057900"/>
            <a:ext cx="1346200" cy="71438"/>
          </a:xfrm>
          <a:prstGeom prst="straightConnector1">
            <a:avLst/>
          </a:prstGeom>
          <a:ln w="101600" cap="flat" cmpd="sng">
            <a:solidFill>
              <a:srgbClr val="FF0000"/>
            </a:solidFill>
            <a:prstDash val="solid"/>
            <a:headEnd type="stealth" w="med" len="med"/>
            <a:tailEnd type="none" w="med" len="med"/>
          </a:ln>
        </p:spPr>
      </p:cxnSp>
      <p:graphicFrame>
        <p:nvGraphicFramePr>
          <p:cNvPr id="765981" name="Object 67"/>
          <p:cNvGraphicFramePr>
            <a:graphicFrameLocks noChangeAspect="1"/>
          </p:cNvGraphicFramePr>
          <p:nvPr/>
        </p:nvGraphicFramePr>
        <p:xfrm>
          <a:off x="2743200" y="3886201"/>
          <a:ext cx="1360488" cy="989013"/>
        </p:xfrm>
        <a:graphic>
          <a:graphicData uri="http://schemas.openxmlformats.org/presentationml/2006/ole">
            <mc:AlternateContent xmlns:mc="http://schemas.openxmlformats.org/markup-compatibility/2006">
              <mc:Choice xmlns:v="urn:schemas-microsoft-com:vml" Requires="v">
                <p:oleObj r:id="rId43" imgW="977900" imgH="711200" progId="Equation.3">
                  <p:embed/>
                </p:oleObj>
              </mc:Choice>
              <mc:Fallback>
                <p:oleObj r:id="rId43" imgW="977900" imgH="711200" progId="Equation.3">
                  <p:embed/>
                  <p:pic>
                    <p:nvPicPr>
                      <p:cNvPr id="765981" name="Object 67"/>
                      <p:cNvPicPr/>
                      <p:nvPr/>
                    </p:nvPicPr>
                    <p:blipFill>
                      <a:blip r:embed="rId44"/>
                      <a:stretch>
                        <a:fillRect/>
                      </a:stretch>
                    </p:blipFill>
                    <p:spPr>
                      <a:xfrm>
                        <a:off x="2743200" y="3886201"/>
                        <a:ext cx="1360488" cy="989013"/>
                      </a:xfrm>
                      <a:prstGeom prst="rect">
                        <a:avLst/>
                      </a:prstGeom>
                      <a:noFill/>
                      <a:ln w="38100">
                        <a:noFill/>
                        <a:miter/>
                      </a:ln>
                    </p:spPr>
                  </p:pic>
                </p:oleObj>
              </mc:Fallback>
            </mc:AlternateContent>
          </a:graphicData>
        </a:graphic>
      </p:graphicFrame>
      <p:graphicFrame>
        <p:nvGraphicFramePr>
          <p:cNvPr id="765982" name="Object 68"/>
          <p:cNvGraphicFramePr>
            <a:graphicFrameLocks noChangeAspect="1"/>
          </p:cNvGraphicFramePr>
          <p:nvPr/>
        </p:nvGraphicFramePr>
        <p:xfrm>
          <a:off x="4114800" y="3886201"/>
          <a:ext cx="1360488" cy="989013"/>
        </p:xfrm>
        <a:graphic>
          <a:graphicData uri="http://schemas.openxmlformats.org/presentationml/2006/ole">
            <mc:AlternateContent xmlns:mc="http://schemas.openxmlformats.org/markup-compatibility/2006">
              <mc:Choice xmlns:v="urn:schemas-microsoft-com:vml" Requires="v">
                <p:oleObj r:id="rId45" imgW="977900" imgH="711200" progId="Equation.3">
                  <p:embed/>
                </p:oleObj>
              </mc:Choice>
              <mc:Fallback>
                <p:oleObj r:id="rId45" imgW="977900" imgH="711200" progId="Equation.3">
                  <p:embed/>
                  <p:pic>
                    <p:nvPicPr>
                      <p:cNvPr id="765982" name="Object 68"/>
                      <p:cNvPicPr/>
                      <p:nvPr/>
                    </p:nvPicPr>
                    <p:blipFill>
                      <a:blip r:embed="rId46"/>
                      <a:stretch>
                        <a:fillRect/>
                      </a:stretch>
                    </p:blipFill>
                    <p:spPr>
                      <a:xfrm>
                        <a:off x="4114800" y="3886201"/>
                        <a:ext cx="1360488" cy="989013"/>
                      </a:xfrm>
                      <a:prstGeom prst="rect">
                        <a:avLst/>
                      </a:prstGeom>
                      <a:noFill/>
                      <a:ln w="38100">
                        <a:noFill/>
                        <a:miter/>
                      </a:ln>
                    </p:spPr>
                  </p:pic>
                </p:oleObj>
              </mc:Fallback>
            </mc:AlternateContent>
          </a:graphicData>
        </a:graphic>
      </p:graphicFrame>
      <p:cxnSp>
        <p:nvCxnSpPr>
          <p:cNvPr id="765983" name="AutoShape 69"/>
          <p:cNvCxnSpPr/>
          <p:nvPr>
            <p:custDataLst>
              <p:tags r:id="rId14"/>
            </p:custDataLst>
          </p:nvPr>
        </p:nvCxnSpPr>
        <p:spPr>
          <a:xfrm>
            <a:off x="4033838" y="3668714"/>
            <a:ext cx="762000" cy="217487"/>
          </a:xfrm>
          <a:prstGeom prst="straightConnector1">
            <a:avLst/>
          </a:prstGeom>
          <a:ln w="50800" cap="flat" cmpd="sng">
            <a:solidFill>
              <a:schemeClr val="tx1"/>
            </a:solidFill>
            <a:prstDash val="solid"/>
            <a:headEnd type="stealth" w="med" len="med"/>
            <a:tailEnd type="none" w="med" len="med"/>
          </a:ln>
        </p:spPr>
      </p:cxnSp>
      <p:cxnSp>
        <p:nvCxnSpPr>
          <p:cNvPr id="765984" name="AutoShape 70"/>
          <p:cNvCxnSpPr/>
          <p:nvPr>
            <p:custDataLst>
              <p:tags r:id="rId15"/>
            </p:custDataLst>
          </p:nvPr>
        </p:nvCxnSpPr>
        <p:spPr>
          <a:xfrm flipH="1">
            <a:off x="3424238" y="3668714"/>
            <a:ext cx="609600" cy="217487"/>
          </a:xfrm>
          <a:prstGeom prst="straightConnector1">
            <a:avLst/>
          </a:prstGeom>
          <a:ln w="50800" cap="flat" cmpd="sng">
            <a:solidFill>
              <a:schemeClr val="tx1"/>
            </a:solidFill>
            <a:prstDash val="solid"/>
            <a:headEnd type="stealth" w="med" len="med"/>
            <a:tailEnd type="none" w="med" len="med"/>
          </a:ln>
        </p:spPr>
      </p:cxnSp>
    </p:spTree>
    <p:custDataLst>
      <p:tags r:id="rId1"/>
    </p:custDataLst>
    <p:extLst>
      <p:ext uri="{BB962C8B-B14F-4D97-AF65-F5344CB8AC3E}">
        <p14:creationId xmlns:p14="http://schemas.microsoft.com/office/powerpoint/2010/main" val="32064338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08586"/>
                                        </p:tgtEl>
                                        <p:attrNameLst>
                                          <p:attrName>style.visibility</p:attrName>
                                        </p:attrNameLst>
                                      </p:cBhvr>
                                      <p:to>
                                        <p:strVal val="visible"/>
                                      </p:to>
                                    </p:set>
                                    <p:animEffect transition="in" filter="wheel(4)">
                                      <p:cBhvr>
                                        <p:cTn id="7" dur="1000"/>
                                        <p:tgtEl>
                                          <p:spTgt spid="108586"/>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108587"/>
                                        </p:tgtEl>
                                        <p:attrNameLst>
                                          <p:attrName>style.visibility</p:attrName>
                                        </p:attrNameLst>
                                      </p:cBhvr>
                                      <p:to>
                                        <p:strVal val="visible"/>
                                      </p:to>
                                    </p:set>
                                    <p:animEffect transition="in" filter="wheel(4)">
                                      <p:cBhvr>
                                        <p:cTn id="10" dur="1000"/>
                                        <p:tgtEl>
                                          <p:spTgt spid="108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86" grpId="0" bldLvl="0" animBg="1"/>
      <p:bldP spid="108587" grpId="0" bldLvl="0" animBg="1"/>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6978" name="组合 7"/>
          <p:cNvGrpSpPr/>
          <p:nvPr/>
        </p:nvGrpSpPr>
        <p:grpSpPr>
          <a:xfrm>
            <a:off x="4525964"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66979"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E4B2D960-F965-462B-B461-05749762020B}" type="slidenum">
              <a:rPr lang="zh-CN" altLang="en-US" smtClean="0"/>
              <a:pPr>
                <a:defRPr/>
              </a:pPr>
              <a:t>516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571" name="Rectangle 3"/>
          <p:cNvSpPr>
            <a:spLocks noGrp="1" noChangeArrowheads="1"/>
          </p:cNvSpPr>
          <p:nvPr>
            <p:ph type="body" idx="9"/>
          </p:nvPr>
        </p:nvSpPr>
        <p:spPr>
          <a:xfrm>
            <a:off x="1774825" y="908051"/>
            <a:ext cx="8642350" cy="5400675"/>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Blip>
                <a:blip r:embed="rId6"/>
              </a:buBlip>
              <a:defRPr/>
            </a:pPr>
            <a:r>
              <a:rPr lang="zh-CN" altLang="en-US"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实现启发式搜索应考虑的关键因素：</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（1）搜索算法的可采纳性(Admissibility);</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（2）启发式函数h(n)的强弱及其影响；</a:t>
            </a:r>
          </a:p>
        </p:txBody>
      </p:sp>
      <p:sp>
        <p:nvSpPr>
          <p:cNvPr id="714759" name="标题 2"/>
          <p:cNvSpPr>
            <a:spLocks noGrp="1" noChangeArrowheads="1"/>
          </p:cNvSpPr>
          <p:nvPr>
            <p:ph type="title" idx="4294967295"/>
          </p:nvPr>
        </p:nvSpPr>
        <p:spPr>
          <a:xfrm>
            <a:off x="1524000" y="1"/>
            <a:ext cx="9144000" cy="765175"/>
          </a:xfrm>
          <a:solidFill>
            <a:srgbClr val="386BA2"/>
          </a:solidFill>
        </p:spPr>
        <p:txBody>
          <a:bodyPr vert="horz" wrap="square" lIns="101600" tIns="38100" rIns="76200" bIns="38100" numCol="1" anchor="b" anchorCtr="0" compatLnSpc="1">
            <a:normAutofit/>
          </a:bodyPr>
          <a:lstStyle/>
          <a:p>
            <a:pPr indent="176530" algn="l" fontAlgn="base">
              <a:spcAft>
                <a:spcPct val="0"/>
              </a:spcAft>
              <a:defRPr/>
            </a:pPr>
            <a:r>
              <a:rPr lang="en-US" altLang="zh-CN" sz="3800" spc="200">
                <a:solidFill>
                  <a:srgbClr val="FFFFFF"/>
                </a:solidFill>
                <a:latin typeface="汉仪旗黑-85S" pitchFamily="18" charset="-122"/>
                <a:ea typeface="黑体" panose="02010609060101010101" charset="-122"/>
                <a:sym typeface="宋体" panose="02010600030101010101" pitchFamily="2" charset="-122"/>
              </a:rPr>
              <a:t>5.4.3  A搜索算法</a:t>
            </a:r>
          </a:p>
        </p:txBody>
      </p:sp>
    </p:spTree>
    <p:custDataLst>
      <p:tags r:id="rId1"/>
    </p:custDataLst>
    <p:extLst>
      <p:ext uri="{BB962C8B-B14F-4D97-AF65-F5344CB8AC3E}">
        <p14:creationId xmlns:p14="http://schemas.microsoft.com/office/powerpoint/2010/main" val="1797829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blinds(horizontal)">
                                      <p:cBhvr>
                                        <p:cTn id="7" dur="500"/>
                                        <p:tgtEl>
                                          <p:spTgt spid="10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9571">
                                            <p:txEl>
                                              <p:pRg st="1" end="1"/>
                                            </p:txEl>
                                          </p:spTgt>
                                        </p:tgtEl>
                                        <p:attrNameLst>
                                          <p:attrName>style.visibility</p:attrName>
                                        </p:attrNameLst>
                                      </p:cBhvr>
                                      <p:to>
                                        <p:strVal val="visible"/>
                                      </p:to>
                                    </p:set>
                                    <p:animEffect transition="in" filter="blinds(horizontal)">
                                      <p:cBhvr>
                                        <p:cTn id="12" dur="500"/>
                                        <p:tgtEl>
                                          <p:spTgt spid="109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9571">
                                            <p:txEl>
                                              <p:pRg st="2" end="2"/>
                                            </p:txEl>
                                          </p:spTgt>
                                        </p:tgtEl>
                                        <p:attrNameLst>
                                          <p:attrName>style.visibility</p:attrName>
                                        </p:attrNameLst>
                                      </p:cBhvr>
                                      <p:to>
                                        <p:strVal val="visible"/>
                                      </p:to>
                                    </p:set>
                                    <p:animEffect transition="in" filter="blinds(horizontal)">
                                      <p:cBhvr>
                                        <p:cTn id="17" dur="500"/>
                                        <p:tgtEl>
                                          <p:spTgt spid="1095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02" name="组合 7"/>
          <p:cNvGrpSpPr/>
          <p:nvPr/>
        </p:nvGrpSpPr>
        <p:grpSpPr>
          <a:xfrm>
            <a:off x="4525964"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68003"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D3DB9F6C-25E6-4AF0-8CD3-95F2B62A06DA}" type="slidenum">
              <a:rPr lang="zh-CN" altLang="en-US" smtClean="0"/>
              <a:pPr>
                <a:defRPr/>
              </a:pPr>
              <a:t>517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482" name="TextBox 1"/>
          <p:cNvSpPr txBox="1"/>
          <p:nvPr>
            <p:custDataLst>
              <p:tags r:id="rId3"/>
            </p:custDataLst>
          </p:nvPr>
        </p:nvSpPr>
        <p:spPr>
          <a:xfrm>
            <a:off x="1774826" y="1428750"/>
            <a:ext cx="8658225" cy="5168900"/>
          </a:xfrm>
          <a:prstGeom prst="rect">
            <a:avLst/>
          </a:prstGeom>
          <a:solidFill>
            <a:schemeClr val="lt1">
              <a:lumMod val="95000"/>
            </a:schemeClr>
          </a:solidFill>
          <a:ln w="9525">
            <a:noFill/>
          </a:ln>
        </p:spPr>
        <p:txBody>
          <a:bodyPr>
            <a:spAutoFit/>
          </a:bodyPr>
          <a:lstStyle/>
          <a:p>
            <a:pPr>
              <a:lnSpc>
                <a:spcPct val="150000"/>
              </a:lnSpc>
              <a:defRPr/>
            </a:pP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1)</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定义</a:t>
            </a:r>
          </a:p>
          <a:p>
            <a:pPr>
              <a:lnSpc>
                <a:spcPct val="150000"/>
              </a:lnSpc>
              <a:defRPr/>
            </a:pP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存在从初始状态节点到目标状态节点解答路径的情况下，若一个搜索法总能找到最短（代价最小）的解答路径，则称该状态空间中的搜索算法具有可采纳性，也叫最优性。如，宽度优先的搜索算法是可采纳的，只是搜索效率不高。</a:t>
            </a:r>
          </a:p>
          <a:p>
            <a:pPr>
              <a:lnSpc>
                <a:spcPct val="150000"/>
              </a:lnSpc>
              <a:defRPr/>
            </a:pP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2) A</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算法的可采纳性</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定义</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f</a:t>
            </a:r>
            <a:r>
              <a:rPr lang="en-US" altLang="zh-CN" sz="2200"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(n)=g</a:t>
            </a:r>
            <a:r>
              <a:rPr lang="en-US" altLang="zh-CN" sz="2200"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(n)+h</a:t>
            </a:r>
            <a:r>
              <a:rPr lang="en-US" altLang="zh-CN" sz="2200"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p>
          <a:p>
            <a:pPr lvl="1" fontAlgn="base">
              <a:lnSpc>
                <a:spcPct val="150000"/>
              </a:lnSpc>
              <a:spcBef>
                <a:spcPct val="0"/>
              </a:spcBef>
              <a:spcAft>
                <a:spcPct val="0"/>
              </a:spcAft>
              <a:defRPr/>
            </a:pP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搜索图</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中最短解答路径的节点；</a:t>
            </a:r>
          </a:p>
          <a:p>
            <a:pPr lvl="1" fontAlgn="base">
              <a:lnSpc>
                <a:spcPct val="150000"/>
              </a:lnSpc>
              <a:spcBef>
                <a:spcPct val="0"/>
              </a:spcBef>
              <a:spcAft>
                <a:spcPct val="0"/>
              </a:spcAft>
              <a:defRPr/>
            </a:pP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f</a:t>
            </a:r>
            <a:r>
              <a:rPr lang="en-US" altLang="zh-CN" sz="2200"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 s</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经节点</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en-US" altLang="zh-CN" sz="2200" baseline="-25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的最短解答路径的路径代价；</a:t>
            </a:r>
          </a:p>
          <a:p>
            <a:pPr lvl="1" fontAlgn="base">
              <a:lnSpc>
                <a:spcPct val="150000"/>
              </a:lnSpc>
              <a:spcBef>
                <a:spcPct val="0"/>
              </a:spcBef>
              <a:spcAft>
                <a:spcPct val="0"/>
              </a:spcAft>
              <a:defRPr/>
            </a:pP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g</a:t>
            </a:r>
            <a:r>
              <a:rPr lang="en-US" altLang="zh-CN" sz="2200"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该路径前段（从</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）的路径代价；</a:t>
            </a:r>
          </a:p>
          <a:p>
            <a:pPr lvl="1" fontAlgn="base">
              <a:lnSpc>
                <a:spcPct val="150000"/>
              </a:lnSpc>
              <a:spcBef>
                <a:spcPct val="0"/>
              </a:spcBef>
              <a:spcAft>
                <a:spcPct val="0"/>
              </a:spcAft>
              <a:defRPr/>
            </a:pP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h</a:t>
            </a:r>
            <a:r>
              <a:rPr lang="en-US" altLang="zh-CN" sz="2200"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该路径后段（从</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r>
              <a:rPr lang="en-US" altLang="zh-CN" sz="2200" baseline="-25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22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）的路径代价；</a:t>
            </a:r>
          </a:p>
        </p:txBody>
      </p:sp>
      <p:sp>
        <p:nvSpPr>
          <p:cNvPr id="7" name="Rectangle 2"/>
          <p:cNvSpPr>
            <a:spLocks noGrp="1" noChangeArrowheads="1"/>
          </p:cNvSpPr>
          <p:nvPr>
            <p:ph type="title" idx="4294967295"/>
            <p:custDataLst>
              <p:tags r:id="rId4"/>
            </p:custDataLst>
          </p:nvPr>
        </p:nvSpPr>
        <p:spPr>
          <a:xfrm>
            <a:off x="1760539" y="836613"/>
            <a:ext cx="8670925" cy="520700"/>
          </a:xfrm>
          <a:solidFill>
            <a:schemeClr val="lt1">
              <a:lumMod val="95000"/>
            </a:schemeClr>
          </a:solidFill>
        </p:spPr>
        <p:txBody>
          <a:bodyPr vert="horz" wrap="square" lIns="91440" tIns="45720" rIns="91440" bIns="45720" numCol="1" anchor="b" anchorCtr="0" compatLnSpc="1">
            <a:noAutofit/>
          </a:bodyPr>
          <a:lstStyle/>
          <a:p>
            <a:pPr indent="176530" algn="l" fontAlgn="base">
              <a:spcAft>
                <a:spcPct val="0"/>
              </a:spcAft>
              <a:defRPr/>
            </a:pPr>
            <a:r>
              <a:rPr lang="zh-CN" altLang="en-US" sz="2400" spc="200">
                <a:solidFill>
                  <a:srgbClr val="CC3300"/>
                </a:solidFill>
                <a:effectLst>
                  <a:outerShdw blurRad="38100" dist="38100" dir="2700000" algn="tl">
                    <a:srgbClr val="C0C0C0"/>
                  </a:outerShdw>
                </a:effectLst>
                <a:latin typeface="汉仪旗黑-85S" pitchFamily="18" charset="-122"/>
                <a:ea typeface="汉仪旗黑-85S" pitchFamily="18" charset="-122"/>
                <a:sym typeface="+mn-ea"/>
              </a:rPr>
              <a:t>启发式搜索—— 1.搜索算法的可采纳性</a:t>
            </a:r>
          </a:p>
        </p:txBody>
      </p:sp>
      <p:sp>
        <p:nvSpPr>
          <p:cNvPr id="276484" name="标题 1"/>
          <p:cNvSpPr>
            <a:spLocks noGrp="1"/>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5.4.3  </a:t>
            </a:r>
            <a:r>
              <a:rPr lang="zh-CN" altLang="zh-CN"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启发式搜索</a:t>
            </a:r>
            <a:r>
              <a:rPr lang="en-US" altLang="zh-CN"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3800" i="1"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a:t>
            </a:r>
            <a:r>
              <a:rPr lang="zh-CN" altLang="en-US"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搜索算法</a:t>
            </a:r>
            <a:endParaRPr lang="zh-CN" altLang="en-US" sz="3800" b="1"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Tree>
    <p:custDataLst>
      <p:tags r:id="rId1"/>
    </p:custDataLst>
    <p:extLst>
      <p:ext uri="{BB962C8B-B14F-4D97-AF65-F5344CB8AC3E}">
        <p14:creationId xmlns:p14="http://schemas.microsoft.com/office/powerpoint/2010/main" val="2840775070"/>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9026" name="组合 7"/>
          <p:cNvGrpSpPr/>
          <p:nvPr/>
        </p:nvGrpSpPr>
        <p:grpSpPr>
          <a:xfrm>
            <a:off x="4525964" y="6045200"/>
            <a:ext cx="6142037" cy="812800"/>
            <a:chOff x="4001597" y="5613400"/>
            <a:chExt cx="8190403" cy="1244600"/>
          </a:xfrm>
        </p:grpSpPr>
        <p:sp>
          <p:nvSpPr>
            <p:cNvPr id="9" name="任意多边形: 形状 8"/>
            <p:cNvSpPr/>
            <p:nvPr>
              <p:custDataLst>
                <p:tags r:id="rId36"/>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37"/>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69027"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12785174-C656-43B1-BCA1-0CBBF09BDF26}" type="slidenum">
              <a:rPr lang="zh-CN" altLang="en-US" smtClean="0"/>
              <a:pPr>
                <a:defRPr/>
              </a:pPr>
              <a:t>518</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1619" name="Rectangle 3"/>
          <p:cNvSpPr>
            <a:spLocks noGrp="1" noChangeArrowheads="1"/>
          </p:cNvSpPr>
          <p:nvPr>
            <p:ph type="body" idx="9"/>
          </p:nvPr>
        </p:nvSpPr>
        <p:spPr>
          <a:xfrm>
            <a:off x="1703512" y="1009276"/>
            <a:ext cx="8642350" cy="5467724"/>
          </a:xfrm>
        </p:spPr>
        <p:txBody>
          <a:bodyPr wrap="square" lIns="91440" tIns="45720" rIns="91440" bIns="45720" numCol="1" anchor="t" anchorCtr="0" compatLnSpc="1"/>
          <a:lstStyle/>
          <a:p>
            <a:pPr marL="469900" indent="-469900" fontAlgn="base">
              <a:lnSpc>
                <a:spcPct val="120000"/>
              </a:lnSpc>
              <a:spcBef>
                <a:spcPct val="40000"/>
              </a:spcBef>
              <a:spcAft>
                <a:spcPct val="0"/>
              </a:spcAft>
              <a:buClr>
                <a:schemeClr val="accent2"/>
              </a:buClr>
              <a:buSzTx/>
              <a:buBlip>
                <a:blip r:embed="rId39"/>
              </a:buBlip>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估</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价函数f与f</a:t>
            </a: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的比较</a:t>
            </a:r>
            <a:endPar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08050" lvl="1" indent="-436880" fontAlgn="base">
              <a:lnSpc>
                <a:spcPct val="130000"/>
              </a:lnSpc>
              <a:spcAft>
                <a:spcPct val="0"/>
              </a:spcAft>
              <a:buSzTx/>
              <a:buFont typeface="Wingdings" panose="05000000000000000000" pitchFamily="2" charset="2"/>
              <a:buChar char="n"/>
              <a:tabLst>
                <a:tab pos="1206500" algn="l"/>
              </a:tabLst>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f(n)、g(n)、h(n)</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分别是f</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*(n)、g*(n)、</a:t>
            </a:r>
          </a:p>
          <a:p>
            <a:pPr marL="471170" lvl="1" indent="0" fontAlgn="base">
              <a:lnSpc>
                <a:spcPct val="130000"/>
              </a:lnSpc>
              <a:spcAft>
                <a:spcPct val="0"/>
              </a:spcAft>
              <a:buSzTx/>
              <a:buNone/>
              <a:tabLst>
                <a:tab pos="1206500" algn="l"/>
              </a:tabLst>
              <a:defRPr/>
            </a:pP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h*(n)</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的近似值（估计值</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理想情况下</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1304925" lvl="2" indent="-395605" fontAlgn="base">
              <a:lnSpc>
                <a:spcPct val="130000"/>
              </a:lnSpc>
              <a:spcAft>
                <a:spcPct val="0"/>
              </a:spcAft>
              <a:buClr>
                <a:schemeClr val="accent2"/>
              </a:buClr>
              <a:buSzTx/>
              <a:buFont typeface="Wingdings" panose="05000000000000000000" pitchFamily="2" charset="2"/>
              <a:buChar char="o"/>
              <a:defRPr/>
            </a:pPr>
            <a:r>
              <a:rPr lang="zh-CN" altLang="en-US"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若g(n)=g*(n)、h(n)=h*(n)，</a:t>
            </a:r>
          </a:p>
          <a:p>
            <a:pPr marL="909320" lvl="2" indent="0" fontAlgn="base">
              <a:lnSpc>
                <a:spcPct val="130000"/>
              </a:lnSpc>
              <a:spcAft>
                <a:spcPct val="0"/>
              </a:spcAft>
              <a:buClr>
                <a:schemeClr val="accent2"/>
              </a:buClr>
              <a:buSzTx/>
              <a:buNone/>
              <a:defRPr/>
            </a:pPr>
            <a:r>
              <a:rPr lang="zh-CN" altLang="en-US"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则搜索过程中，每次都正确选择，</a:t>
            </a:r>
          </a:p>
          <a:p>
            <a:pPr marL="909320" lvl="2" indent="0" fontAlgn="base">
              <a:lnSpc>
                <a:spcPct val="130000"/>
              </a:lnSpc>
              <a:spcAft>
                <a:spcPct val="0"/>
              </a:spcAft>
              <a:buClr>
                <a:schemeClr val="accent2"/>
              </a:buClr>
              <a:buSzTx/>
              <a:buNone/>
              <a:defRPr/>
            </a:pPr>
            <a:r>
              <a:rPr lang="zh-CN" altLang="en-US"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不扩展任何无关的节点。</a:t>
            </a:r>
          </a:p>
          <a:p>
            <a:pPr marL="908050" lvl="1" indent="-436880" fontAlgn="base">
              <a:lnSpc>
                <a:spcPct val="130000"/>
              </a:lnSpc>
              <a:spcAft>
                <a:spcPct val="0"/>
              </a:spcAft>
              <a:buSzTx/>
              <a:buFont typeface="Wingdings" panose="05000000000000000000" pitchFamily="2" charset="2"/>
              <a:buChar char="n"/>
              <a:tabLst>
                <a:tab pos="1206500" algn="l"/>
              </a:tabLst>
              <a:defRPr/>
            </a:pP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实际情况：设计接近f</a:t>
            </a:r>
            <a:r>
              <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的f是很困难的</a:t>
            </a:r>
            <a:endParaRPr lang="en-US" altLang="zh-CN" sz="20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1304925" lvl="2" indent="-395605" fontAlgn="base">
              <a:lnSpc>
                <a:spcPct val="130000"/>
              </a:lnSpc>
              <a:spcAft>
                <a:spcPct val="0"/>
              </a:spcAft>
              <a:buClr>
                <a:schemeClr val="accent2"/>
              </a:buClr>
              <a:buSzTx/>
              <a:buFont typeface="Wingdings" panose="05000000000000000000" pitchFamily="2" charset="2"/>
              <a:buChar char="o"/>
              <a:defRPr/>
            </a:pPr>
            <a:r>
              <a:rPr lang="zh-CN" altLang="en-US"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算法执行过程中，g(n)容易从已经</a:t>
            </a:r>
            <a:endParaRPr lang="en-US" altLang="zh-CN"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09320" lvl="2" indent="0">
              <a:spcAft>
                <a:spcPct val="0"/>
              </a:spcAft>
              <a:buClr>
                <a:schemeClr val="accent2"/>
              </a:buClr>
              <a:buNone/>
              <a:defRPr/>
            </a:pPr>
            <a:r>
              <a:rPr lang="zh-CN" altLang="en-US"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生成的搜索树中计算</a:t>
            </a:r>
            <a:r>
              <a:rPr lang="zh-CN" altLang="en-US" dirty="0">
                <a:solidFill>
                  <a:srgbClr val="000000"/>
                </a:solidFill>
                <a:latin typeface="微软雅黑" panose="020B0503020204020204" pitchFamily="34" charset="-122"/>
                <a:sym typeface="微软雅黑" panose="020B0503020204020204" pitchFamily="34" charset="-122"/>
              </a:rPr>
              <a:t>出来，如以节点</a:t>
            </a:r>
            <a:endParaRPr lang="en-US" altLang="zh-CN" dirty="0">
              <a:solidFill>
                <a:srgbClr val="000000"/>
              </a:solidFill>
              <a:latin typeface="微软雅黑" panose="020B0503020204020204" pitchFamily="34" charset="-122"/>
              <a:sym typeface="微软雅黑" panose="020B0503020204020204" pitchFamily="34" charset="-122"/>
            </a:endParaRPr>
          </a:p>
          <a:p>
            <a:pPr marL="909320" lvl="2" indent="0">
              <a:spcAft>
                <a:spcPct val="0"/>
              </a:spcAft>
              <a:buClr>
                <a:schemeClr val="accent2"/>
              </a:buClr>
              <a:buNone/>
              <a:defRPr/>
            </a:pPr>
            <a:r>
              <a:rPr lang="zh-CN" altLang="en-US" dirty="0">
                <a:solidFill>
                  <a:srgbClr val="000000"/>
                </a:solidFill>
                <a:latin typeface="微软雅黑" panose="020B0503020204020204" pitchFamily="34" charset="-122"/>
                <a:sym typeface="微软雅黑" panose="020B0503020204020204" pitchFamily="34" charset="-122"/>
              </a:rPr>
              <a:t>深度</a:t>
            </a:r>
            <a:r>
              <a:rPr lang="en-US" altLang="zh-CN" dirty="0">
                <a:solidFill>
                  <a:srgbClr val="000000"/>
                </a:solidFill>
                <a:latin typeface="微软雅黑" panose="020B0503020204020204" pitchFamily="34" charset="-122"/>
                <a:sym typeface="微软雅黑" panose="020B0503020204020204" pitchFamily="34" charset="-122"/>
              </a:rPr>
              <a:t>d(n)</a:t>
            </a:r>
            <a:r>
              <a:rPr lang="zh-CN" altLang="en-US" dirty="0">
                <a:solidFill>
                  <a:srgbClr val="000000"/>
                </a:solidFill>
                <a:latin typeface="微软雅黑" panose="020B0503020204020204" pitchFamily="34" charset="-122"/>
                <a:sym typeface="微软雅黑" panose="020B0503020204020204" pitchFamily="34" charset="-122"/>
              </a:rPr>
              <a:t>当做</a:t>
            </a:r>
            <a:r>
              <a:rPr lang="en-US" altLang="zh-CN" dirty="0">
                <a:solidFill>
                  <a:srgbClr val="000000"/>
                </a:solidFill>
                <a:latin typeface="微软雅黑" panose="020B0503020204020204" pitchFamily="34" charset="-122"/>
                <a:sym typeface="微软雅黑" panose="020B0503020204020204" pitchFamily="34" charset="-122"/>
              </a:rPr>
              <a:t>g(n),</a:t>
            </a:r>
            <a:r>
              <a:rPr lang="zh-CN" altLang="en-US" dirty="0">
                <a:solidFill>
                  <a:srgbClr val="000000"/>
                </a:solidFill>
                <a:latin typeface="微软雅黑" panose="020B0503020204020204" pitchFamily="34" charset="-122"/>
                <a:sym typeface="微软雅黑" panose="020B0503020204020204" pitchFamily="34" charset="-122"/>
              </a:rPr>
              <a:t>且有</a:t>
            </a:r>
            <a:r>
              <a:rPr lang="en-US" altLang="zh-CN" dirty="0">
                <a:solidFill>
                  <a:srgbClr val="000000"/>
                </a:solidFill>
                <a:latin typeface="微软雅黑" panose="020B0503020204020204" pitchFamily="34" charset="-122"/>
                <a:sym typeface="微软雅黑" panose="020B0503020204020204" pitchFamily="34" charset="-122"/>
              </a:rPr>
              <a:t>g(n)&gt;=g*(n)</a:t>
            </a:r>
            <a:r>
              <a:rPr lang="zh-CN" altLang="en-US" dirty="0">
                <a:solidFill>
                  <a:srgbClr val="000000"/>
                </a:solidFill>
                <a:latin typeface="微软雅黑" panose="020B0503020204020204" pitchFamily="34" charset="-122"/>
                <a:sym typeface="微软雅黑" panose="020B0503020204020204" pitchFamily="34" charset="-122"/>
              </a:rPr>
              <a:t>；</a:t>
            </a:r>
            <a:endParaRPr lang="en-US" altLang="zh-CN" dirty="0">
              <a:solidFill>
                <a:srgbClr val="000000"/>
              </a:solidFill>
              <a:latin typeface="微软雅黑" panose="020B0503020204020204" pitchFamily="34" charset="-122"/>
              <a:sym typeface="微软雅黑" panose="020B0503020204020204" pitchFamily="34" charset="-122"/>
            </a:endParaRPr>
          </a:p>
          <a:p>
            <a:pPr marL="909320" lvl="2" indent="0">
              <a:spcAft>
                <a:spcPct val="0"/>
              </a:spcAft>
              <a:buClr>
                <a:schemeClr val="accent2"/>
              </a:buClr>
              <a:buNone/>
              <a:defRPr/>
            </a:pPr>
            <a:r>
              <a:rPr lang="zh-CN" altLang="en-US" dirty="0">
                <a:solidFill>
                  <a:schemeClr val="dk1"/>
                </a:solidFill>
                <a:latin typeface="微软雅黑" panose="020B0503020204020204" pitchFamily="34" charset="-122"/>
                <a:cs typeface="微软雅黑" panose="020B0503020204020204" pitchFamily="34" charset="-122"/>
                <a:sym typeface="+mn-ea"/>
              </a:rPr>
              <a:t>h(n)尽可能靠近h*(n) ——A算法的关键。</a:t>
            </a:r>
          </a:p>
          <a:p>
            <a:pPr marL="909320" lvl="2" indent="0">
              <a:spcAft>
                <a:spcPct val="0"/>
              </a:spcAft>
              <a:buClr>
                <a:schemeClr val="accent2"/>
              </a:buClr>
              <a:buNone/>
              <a:defRPr/>
            </a:pPr>
            <a:endParaRPr lang="zh-CN" altLang="en-US"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9029" name="Oval 4"/>
          <p:cNvSpPr/>
          <p:nvPr>
            <p:custDataLst>
              <p:tags r:id="rId3"/>
            </p:custDataLst>
          </p:nvPr>
        </p:nvSpPr>
        <p:spPr>
          <a:xfrm>
            <a:off x="8850313" y="129540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FFFF"/>
                </a:solidFill>
                <a:latin typeface="微软雅黑" panose="020B0503020204020204" pitchFamily="34" charset="-122"/>
                <a:ea typeface="微软雅黑" panose="020B0503020204020204" pitchFamily="34" charset="-122"/>
              </a:rPr>
              <a:t>S</a:t>
            </a:r>
          </a:p>
        </p:txBody>
      </p:sp>
      <p:cxnSp>
        <p:nvCxnSpPr>
          <p:cNvPr id="769030" name="AutoShape 5"/>
          <p:cNvCxnSpPr>
            <a:stCxn id="769029" idx="3"/>
            <a:endCxn id="769031" idx="7"/>
          </p:cNvCxnSpPr>
          <p:nvPr>
            <p:custDataLst>
              <p:tags r:id="rId4"/>
            </p:custDataLst>
          </p:nvPr>
        </p:nvCxnSpPr>
        <p:spPr>
          <a:xfrm flipH="1">
            <a:off x="8221663" y="1620839"/>
            <a:ext cx="684212" cy="758825"/>
          </a:xfrm>
          <a:prstGeom prst="straightConnector1">
            <a:avLst/>
          </a:prstGeom>
          <a:ln w="50800" cap="flat" cmpd="sng">
            <a:solidFill>
              <a:schemeClr val="tx1"/>
            </a:solidFill>
            <a:prstDash val="solid"/>
            <a:headEnd type="none" w="med" len="med"/>
            <a:tailEnd type="none" w="med" len="med"/>
          </a:ln>
        </p:spPr>
      </p:cxnSp>
      <p:sp>
        <p:nvSpPr>
          <p:cNvPr id="769031" name="Oval 6"/>
          <p:cNvSpPr/>
          <p:nvPr>
            <p:custDataLst>
              <p:tags r:id="rId5"/>
            </p:custDataLst>
          </p:nvPr>
        </p:nvSpPr>
        <p:spPr>
          <a:xfrm>
            <a:off x="7896225" y="2322513"/>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32" name="Oval 7"/>
          <p:cNvSpPr/>
          <p:nvPr>
            <p:custDataLst>
              <p:tags r:id="rId6"/>
            </p:custDataLst>
          </p:nvPr>
        </p:nvSpPr>
        <p:spPr>
          <a:xfrm>
            <a:off x="9671050" y="2132013"/>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111624" name="AutoShape 8"/>
          <p:cNvCxnSpPr>
            <a:stCxn id="769029" idx="4"/>
            <a:endCxn id="769034" idx="0"/>
          </p:cNvCxnSpPr>
          <p:nvPr>
            <p:custDataLst>
              <p:tags r:id="rId7"/>
            </p:custDataLst>
          </p:nvPr>
        </p:nvCxnSpPr>
        <p:spPr>
          <a:xfrm>
            <a:off x="9040813" y="1676401"/>
            <a:ext cx="101600" cy="466725"/>
          </a:xfrm>
          <a:prstGeom prst="straightConnector1">
            <a:avLst/>
          </a:prstGeom>
          <a:ln w="50800" cap="flat" cmpd="sng">
            <a:solidFill>
              <a:schemeClr val="tx1"/>
            </a:solidFill>
            <a:prstDash val="solid"/>
            <a:headEnd type="none" w="med" len="med"/>
            <a:tailEnd type="none" w="med" len="med"/>
          </a:ln>
        </p:spPr>
      </p:cxnSp>
      <p:sp>
        <p:nvSpPr>
          <p:cNvPr id="769034" name="Oval 9"/>
          <p:cNvSpPr/>
          <p:nvPr>
            <p:custDataLst>
              <p:tags r:id="rId8"/>
            </p:custDataLst>
          </p:nvPr>
        </p:nvSpPr>
        <p:spPr>
          <a:xfrm>
            <a:off x="8951913" y="2143125"/>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769035" name="AutoShape 10"/>
          <p:cNvCxnSpPr>
            <a:stCxn id="769029" idx="5"/>
            <a:endCxn id="769032" idx="1"/>
          </p:cNvCxnSpPr>
          <p:nvPr>
            <p:custDataLst>
              <p:tags r:id="rId9"/>
            </p:custDataLst>
          </p:nvPr>
        </p:nvCxnSpPr>
        <p:spPr>
          <a:xfrm>
            <a:off x="9175751" y="1620839"/>
            <a:ext cx="550863" cy="568325"/>
          </a:xfrm>
          <a:prstGeom prst="straightConnector1">
            <a:avLst/>
          </a:prstGeom>
          <a:ln w="50800" cap="flat" cmpd="sng">
            <a:solidFill>
              <a:schemeClr val="tx1"/>
            </a:solidFill>
            <a:prstDash val="solid"/>
            <a:headEnd type="none" w="med" len="med"/>
            <a:tailEnd type="none" w="med" len="med"/>
          </a:ln>
        </p:spPr>
      </p:cxnSp>
      <p:cxnSp>
        <p:nvCxnSpPr>
          <p:cNvPr id="769036" name="AutoShape 11"/>
          <p:cNvCxnSpPr>
            <a:stCxn id="769034" idx="4"/>
            <a:endCxn id="769037" idx="0"/>
          </p:cNvCxnSpPr>
          <p:nvPr>
            <p:custDataLst>
              <p:tags r:id="rId10"/>
            </p:custDataLst>
          </p:nvPr>
        </p:nvCxnSpPr>
        <p:spPr>
          <a:xfrm>
            <a:off x="9142414" y="2524126"/>
            <a:ext cx="606425" cy="531813"/>
          </a:xfrm>
          <a:prstGeom prst="straightConnector1">
            <a:avLst/>
          </a:prstGeom>
          <a:ln w="50800" cap="flat" cmpd="sng">
            <a:solidFill>
              <a:schemeClr val="tx1"/>
            </a:solidFill>
            <a:prstDash val="solid"/>
            <a:headEnd type="none" w="med" len="med"/>
            <a:tailEnd type="none" w="med" len="med"/>
          </a:ln>
        </p:spPr>
      </p:cxnSp>
      <p:sp>
        <p:nvSpPr>
          <p:cNvPr id="769037" name="Oval 12"/>
          <p:cNvSpPr/>
          <p:nvPr>
            <p:custDataLst>
              <p:tags r:id="rId11"/>
            </p:custDataLst>
          </p:nvPr>
        </p:nvSpPr>
        <p:spPr>
          <a:xfrm>
            <a:off x="9558338" y="3055938"/>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111629" name="AutoShape 13"/>
          <p:cNvCxnSpPr>
            <a:stCxn id="769034" idx="4"/>
            <a:endCxn id="769039" idx="7"/>
          </p:cNvCxnSpPr>
          <p:nvPr>
            <p:custDataLst>
              <p:tags r:id="rId12"/>
            </p:custDataLst>
          </p:nvPr>
        </p:nvCxnSpPr>
        <p:spPr>
          <a:xfrm flipH="1">
            <a:off x="8728075" y="2524125"/>
            <a:ext cx="414338" cy="642938"/>
          </a:xfrm>
          <a:prstGeom prst="straightConnector1">
            <a:avLst/>
          </a:prstGeom>
          <a:ln w="50800" cap="flat" cmpd="sng">
            <a:solidFill>
              <a:schemeClr val="tx1"/>
            </a:solidFill>
            <a:prstDash val="solid"/>
            <a:headEnd type="none" w="med" len="med"/>
            <a:tailEnd type="none" w="med" len="med"/>
          </a:ln>
        </p:spPr>
      </p:cxnSp>
      <p:sp>
        <p:nvSpPr>
          <p:cNvPr id="769039" name="Oval 14"/>
          <p:cNvSpPr/>
          <p:nvPr>
            <p:custDataLst>
              <p:tags r:id="rId13"/>
            </p:custDataLst>
          </p:nvPr>
        </p:nvSpPr>
        <p:spPr>
          <a:xfrm>
            <a:off x="8402638" y="311150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111631" name="AutoShape 15"/>
          <p:cNvCxnSpPr>
            <a:stCxn id="769039" idx="5"/>
            <a:endCxn id="769041" idx="0"/>
          </p:cNvCxnSpPr>
          <p:nvPr>
            <p:custDataLst>
              <p:tags r:id="rId14"/>
            </p:custDataLst>
          </p:nvPr>
        </p:nvCxnSpPr>
        <p:spPr>
          <a:xfrm>
            <a:off x="8728076" y="3436938"/>
            <a:ext cx="500063" cy="138112"/>
          </a:xfrm>
          <a:prstGeom prst="straightConnector1">
            <a:avLst/>
          </a:prstGeom>
          <a:ln w="50800" cap="flat" cmpd="sng">
            <a:solidFill>
              <a:schemeClr val="tx1"/>
            </a:solidFill>
            <a:prstDash val="solid"/>
            <a:headEnd type="none" w="med" len="med"/>
            <a:tailEnd type="none" w="med" len="med"/>
          </a:ln>
        </p:spPr>
      </p:cxnSp>
      <p:sp>
        <p:nvSpPr>
          <p:cNvPr id="769041" name="Oval 16"/>
          <p:cNvSpPr/>
          <p:nvPr>
            <p:custDataLst>
              <p:tags r:id="rId15"/>
            </p:custDataLst>
          </p:nvPr>
        </p:nvSpPr>
        <p:spPr>
          <a:xfrm>
            <a:off x="9037638" y="357505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769042" name="AutoShape 17"/>
          <p:cNvCxnSpPr>
            <a:stCxn id="769039" idx="4"/>
            <a:endCxn id="769043" idx="0"/>
          </p:cNvCxnSpPr>
          <p:nvPr>
            <p:custDataLst>
              <p:tags r:id="rId16"/>
            </p:custDataLst>
          </p:nvPr>
        </p:nvCxnSpPr>
        <p:spPr>
          <a:xfrm flipH="1">
            <a:off x="8001000" y="3492500"/>
            <a:ext cx="592138" cy="241300"/>
          </a:xfrm>
          <a:prstGeom prst="straightConnector1">
            <a:avLst/>
          </a:prstGeom>
          <a:ln w="50800" cap="flat" cmpd="sng">
            <a:solidFill>
              <a:schemeClr val="tx1"/>
            </a:solidFill>
            <a:prstDash val="solid"/>
            <a:headEnd type="none" w="med" len="med"/>
            <a:tailEnd type="none" w="med" len="med"/>
          </a:ln>
        </p:spPr>
      </p:cxnSp>
      <p:sp>
        <p:nvSpPr>
          <p:cNvPr id="769043" name="Oval 18"/>
          <p:cNvSpPr/>
          <p:nvPr>
            <p:custDataLst>
              <p:tags r:id="rId17"/>
            </p:custDataLst>
          </p:nvPr>
        </p:nvSpPr>
        <p:spPr>
          <a:xfrm>
            <a:off x="7810500" y="373380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111635" name="AutoShape 19"/>
          <p:cNvCxnSpPr>
            <a:stCxn id="769041" idx="4"/>
            <a:endCxn id="769045" idx="0"/>
          </p:cNvCxnSpPr>
          <p:nvPr>
            <p:custDataLst>
              <p:tags r:id="rId18"/>
            </p:custDataLst>
          </p:nvPr>
        </p:nvCxnSpPr>
        <p:spPr>
          <a:xfrm flipH="1">
            <a:off x="8732838" y="3956050"/>
            <a:ext cx="495300" cy="477838"/>
          </a:xfrm>
          <a:prstGeom prst="straightConnector1">
            <a:avLst/>
          </a:prstGeom>
          <a:ln w="50800" cap="flat" cmpd="sng">
            <a:solidFill>
              <a:schemeClr val="tx1"/>
            </a:solidFill>
            <a:prstDash val="solid"/>
            <a:headEnd type="none" w="med" len="med"/>
            <a:tailEnd type="none" w="med" len="med"/>
          </a:ln>
        </p:spPr>
      </p:cxnSp>
      <p:sp>
        <p:nvSpPr>
          <p:cNvPr id="769045" name="Oval 20"/>
          <p:cNvSpPr/>
          <p:nvPr>
            <p:custDataLst>
              <p:tags r:id="rId19"/>
            </p:custDataLst>
          </p:nvPr>
        </p:nvSpPr>
        <p:spPr>
          <a:xfrm>
            <a:off x="8542338" y="4433888"/>
            <a:ext cx="381000" cy="381000"/>
          </a:xfrm>
          <a:prstGeom prst="ellipse">
            <a:avLst/>
          </a:prstGeom>
          <a:no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0000"/>
                </a:solidFill>
                <a:latin typeface="微软雅黑" panose="020B0503020204020204" pitchFamily="34" charset="-122"/>
                <a:ea typeface="微软雅黑" panose="020B0503020204020204" pitchFamily="34" charset="-122"/>
              </a:rPr>
              <a:t>n</a:t>
            </a:r>
          </a:p>
        </p:txBody>
      </p:sp>
      <p:sp>
        <p:nvSpPr>
          <p:cNvPr id="769046" name="Oval 22"/>
          <p:cNvSpPr/>
          <p:nvPr>
            <p:custDataLst>
              <p:tags r:id="rId20"/>
            </p:custDataLst>
          </p:nvPr>
        </p:nvSpPr>
        <p:spPr>
          <a:xfrm>
            <a:off x="7886700" y="5057775"/>
            <a:ext cx="381000" cy="381000"/>
          </a:xfrm>
          <a:prstGeom prst="ellipse">
            <a:avLst/>
          </a:prstGeom>
          <a:no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47" name="Oval 23"/>
          <p:cNvSpPr/>
          <p:nvPr>
            <p:custDataLst>
              <p:tags r:id="rId21"/>
            </p:custDataLst>
          </p:nvPr>
        </p:nvSpPr>
        <p:spPr>
          <a:xfrm>
            <a:off x="9275763" y="5057775"/>
            <a:ext cx="381000" cy="381000"/>
          </a:xfrm>
          <a:prstGeom prst="ellipse">
            <a:avLst/>
          </a:prstGeom>
          <a:no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769048" name="AutoShape 26"/>
          <p:cNvCxnSpPr>
            <a:stCxn id="769045" idx="5"/>
            <a:endCxn id="769047" idx="1"/>
          </p:cNvCxnSpPr>
          <p:nvPr>
            <p:custDataLst>
              <p:tags r:id="rId22"/>
            </p:custDataLst>
          </p:nvPr>
        </p:nvCxnSpPr>
        <p:spPr>
          <a:xfrm>
            <a:off x="8867775" y="4759326"/>
            <a:ext cx="463550" cy="354013"/>
          </a:xfrm>
          <a:prstGeom prst="straightConnector1">
            <a:avLst/>
          </a:prstGeom>
          <a:ln w="50800" cap="flat" cmpd="sng">
            <a:solidFill>
              <a:schemeClr val="tx1"/>
            </a:solidFill>
            <a:prstDash val="solid"/>
            <a:headEnd type="none" w="med" len="med"/>
            <a:tailEnd type="none" w="med" len="med"/>
          </a:ln>
        </p:spPr>
      </p:cxnSp>
      <p:grpSp>
        <p:nvGrpSpPr>
          <p:cNvPr id="769049" name="Group 33"/>
          <p:cNvGrpSpPr/>
          <p:nvPr/>
        </p:nvGrpSpPr>
        <p:grpSpPr>
          <a:xfrm rot="-7906257" flipH="1">
            <a:off x="9805988" y="3565525"/>
            <a:ext cx="381000" cy="76200"/>
            <a:chOff x="1152" y="2976"/>
            <a:chExt cx="432" cy="48"/>
          </a:xfrm>
        </p:grpSpPr>
        <p:sp>
          <p:nvSpPr>
            <p:cNvPr id="769063" name="Oval 34"/>
            <p:cNvSpPr/>
            <p:nvPr>
              <p:custDataLst>
                <p:tags r:id="rId33"/>
              </p:custDataLst>
            </p:nvPr>
          </p:nvSpPr>
          <p:spPr>
            <a:xfrm>
              <a:off x="1149"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64" name="Oval 35"/>
            <p:cNvSpPr/>
            <p:nvPr>
              <p:custDataLst>
                <p:tags r:id="rId34"/>
              </p:custDataLst>
            </p:nvPr>
          </p:nvSpPr>
          <p:spPr>
            <a:xfrm>
              <a:off x="1345" y="2976"/>
              <a:ext cx="47"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65" name="Oval 36"/>
            <p:cNvSpPr/>
            <p:nvPr>
              <p:custDataLst>
                <p:tags r:id="rId35"/>
              </p:custDataLst>
            </p:nvPr>
          </p:nvSpPr>
          <p:spPr>
            <a:xfrm>
              <a:off x="1533"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grpSp>
        <p:nvGrpSpPr>
          <p:cNvPr id="769050" name="Group 37"/>
          <p:cNvGrpSpPr/>
          <p:nvPr/>
        </p:nvGrpSpPr>
        <p:grpSpPr>
          <a:xfrm rot="-4222885" flipH="1">
            <a:off x="7708900" y="4276725"/>
            <a:ext cx="381000" cy="76200"/>
            <a:chOff x="1152" y="2976"/>
            <a:chExt cx="432" cy="48"/>
          </a:xfrm>
        </p:grpSpPr>
        <p:sp>
          <p:nvSpPr>
            <p:cNvPr id="769060" name="Oval 38"/>
            <p:cNvSpPr/>
            <p:nvPr>
              <p:custDataLst>
                <p:tags r:id="rId30"/>
              </p:custDataLst>
            </p:nvPr>
          </p:nvSpPr>
          <p:spPr>
            <a:xfrm>
              <a:off x="1150" y="2975"/>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61" name="Oval 39"/>
            <p:cNvSpPr/>
            <p:nvPr>
              <p:custDataLst>
                <p:tags r:id="rId31"/>
              </p:custDataLst>
            </p:nvPr>
          </p:nvSpPr>
          <p:spPr>
            <a:xfrm>
              <a:off x="1345" y="2976"/>
              <a:ext cx="47"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62" name="Oval 40"/>
            <p:cNvSpPr/>
            <p:nvPr>
              <p:custDataLst>
                <p:tags r:id="rId32"/>
              </p:custDataLst>
            </p:nvPr>
          </p:nvSpPr>
          <p:spPr>
            <a:xfrm>
              <a:off x="1532" y="2975"/>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769051" name="AutoShape 41"/>
          <p:cNvSpPr/>
          <p:nvPr>
            <p:custDataLst>
              <p:tags r:id="rId23"/>
            </p:custDataLst>
          </p:nvPr>
        </p:nvSpPr>
        <p:spPr>
          <a:xfrm>
            <a:off x="9486900" y="4205288"/>
            <a:ext cx="1143000" cy="457200"/>
          </a:xfrm>
          <a:prstGeom prst="borderCallout1">
            <a:avLst>
              <a:gd name="adj1" fmla="val 25000"/>
              <a:gd name="adj2" fmla="val -6667"/>
              <a:gd name="adj3" fmla="val -52157"/>
              <a:gd name="adj4" fmla="val -18653"/>
            </a:avLst>
          </a:prstGeom>
          <a:solidFill>
            <a:srgbClr val="FFFF99"/>
          </a:solidFill>
          <a:ln w="9525" cap="flat" cmpd="sng">
            <a:solidFill>
              <a:schemeClr val="tx1"/>
            </a:solidFill>
            <a:prstDash val="solid"/>
            <a:miter/>
            <a:headEnd type="none" w="med" len="med"/>
            <a:tailEnd type="none" w="med" len="med"/>
          </a:ln>
        </p:spPr>
        <p:txBody>
          <a:bodyPr/>
          <a:lstStyle/>
          <a:p>
            <a:pPr algn="ctr" eaLnBrk="1" hangingPunct="1"/>
            <a:r>
              <a:rPr lang="en-US" altLang="en-US" sz="2000" b="1" dirty="0">
                <a:solidFill>
                  <a:srgbClr val="000000"/>
                </a:solidFill>
                <a:latin typeface="微软雅黑" panose="020B0503020204020204" pitchFamily="34" charset="-122"/>
                <a:ea typeface="微软雅黑" panose="020B0503020204020204" pitchFamily="34" charset="-122"/>
              </a:rPr>
              <a:t>搜索图</a:t>
            </a:r>
            <a:r>
              <a:rPr lang="en-US" altLang="zh-CN" sz="2000" b="1" dirty="0">
                <a:solidFill>
                  <a:srgbClr val="000000"/>
                </a:solidFill>
                <a:latin typeface="微软雅黑" panose="020B0503020204020204" pitchFamily="34" charset="-122"/>
                <a:ea typeface="微软雅黑" panose="020B0503020204020204" pitchFamily="34" charset="-122"/>
              </a:rPr>
              <a:t>G</a:t>
            </a:r>
          </a:p>
        </p:txBody>
      </p:sp>
      <p:sp>
        <p:nvSpPr>
          <p:cNvPr id="769052" name="Oval 46"/>
          <p:cNvSpPr/>
          <p:nvPr>
            <p:custDataLst>
              <p:tags r:id="rId24"/>
            </p:custDataLst>
          </p:nvPr>
        </p:nvSpPr>
        <p:spPr>
          <a:xfrm>
            <a:off x="8335963" y="6248400"/>
            <a:ext cx="381000" cy="381000"/>
          </a:xfrm>
          <a:prstGeom prst="ellipse">
            <a:avLst/>
          </a:prstGeom>
          <a:no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0000"/>
                </a:solidFill>
                <a:latin typeface="微软雅黑" panose="020B0503020204020204" pitchFamily="34" charset="-122"/>
                <a:ea typeface="微软雅黑" panose="020B0503020204020204" pitchFamily="34" charset="-122"/>
              </a:rPr>
              <a:t>n</a:t>
            </a:r>
            <a:r>
              <a:rPr lang="en-US" altLang="zh-CN" b="1" baseline="-25000" dirty="0">
                <a:solidFill>
                  <a:srgbClr val="FF0000"/>
                </a:solidFill>
                <a:latin typeface="微软雅黑" panose="020B0503020204020204" pitchFamily="34" charset="-122"/>
                <a:ea typeface="微软雅黑" panose="020B0503020204020204" pitchFamily="34" charset="-122"/>
              </a:rPr>
              <a:t>g</a:t>
            </a:r>
          </a:p>
        </p:txBody>
      </p:sp>
      <p:cxnSp>
        <p:nvCxnSpPr>
          <p:cNvPr id="111663" name="AutoShape 47"/>
          <p:cNvCxnSpPr>
            <a:stCxn id="769029" idx="4"/>
            <a:endCxn id="769039" idx="0"/>
          </p:cNvCxnSpPr>
          <p:nvPr>
            <p:custDataLst>
              <p:tags r:id="rId25"/>
            </p:custDataLst>
          </p:nvPr>
        </p:nvCxnSpPr>
        <p:spPr>
          <a:xfrm flipH="1">
            <a:off x="8593139" y="1676400"/>
            <a:ext cx="447675" cy="1435100"/>
          </a:xfrm>
          <a:prstGeom prst="straightConnector1">
            <a:avLst/>
          </a:prstGeom>
          <a:ln w="50800" cap="flat" cmpd="sng">
            <a:solidFill>
              <a:schemeClr val="tx1"/>
            </a:solidFill>
            <a:prstDash val="solid"/>
            <a:headEnd type="none" w="med" len="med"/>
            <a:tailEnd type="none" w="med" len="med"/>
          </a:ln>
        </p:spPr>
      </p:cxnSp>
      <p:cxnSp>
        <p:nvCxnSpPr>
          <p:cNvPr id="111664" name="AutoShape 48"/>
          <p:cNvCxnSpPr>
            <a:stCxn id="769029" idx="4"/>
            <a:endCxn id="769039" idx="0"/>
          </p:cNvCxnSpPr>
          <p:nvPr>
            <p:custDataLst>
              <p:tags r:id="rId26"/>
            </p:custDataLst>
          </p:nvPr>
        </p:nvCxnSpPr>
        <p:spPr>
          <a:xfrm>
            <a:off x="8029576" y="5402264"/>
            <a:ext cx="512763" cy="815975"/>
          </a:xfrm>
          <a:prstGeom prst="straightConnector1">
            <a:avLst/>
          </a:prstGeom>
          <a:ln w="50800" cap="flat" cmpd="sng">
            <a:solidFill>
              <a:schemeClr val="tx1"/>
            </a:solidFill>
            <a:prstDash val="solid"/>
            <a:headEnd type="none" w="med" len="med"/>
            <a:tailEnd type="none" w="med" len="med"/>
          </a:ln>
        </p:spPr>
      </p:cxnSp>
      <p:cxnSp>
        <p:nvCxnSpPr>
          <p:cNvPr id="111666" name="AutoShape 50"/>
          <p:cNvCxnSpPr>
            <a:stCxn id="769039" idx="4"/>
            <a:endCxn id="769045" idx="0"/>
          </p:cNvCxnSpPr>
          <p:nvPr>
            <p:custDataLst>
              <p:tags r:id="rId27"/>
            </p:custDataLst>
          </p:nvPr>
        </p:nvCxnSpPr>
        <p:spPr>
          <a:xfrm>
            <a:off x="8593138" y="3492500"/>
            <a:ext cx="139700" cy="941388"/>
          </a:xfrm>
          <a:prstGeom prst="straightConnector1">
            <a:avLst/>
          </a:prstGeom>
          <a:ln w="50800" cap="flat" cmpd="sng">
            <a:solidFill>
              <a:schemeClr val="tx1"/>
            </a:solidFill>
            <a:prstDash val="solid"/>
            <a:headEnd type="none" w="med" len="med"/>
            <a:tailEnd type="none" w="med" len="med"/>
          </a:ln>
        </p:spPr>
      </p:cxnSp>
      <p:cxnSp>
        <p:nvCxnSpPr>
          <p:cNvPr id="111668" name="AutoShape 52"/>
          <p:cNvCxnSpPr>
            <a:stCxn id="769045" idx="4"/>
            <a:endCxn id="769052" idx="0"/>
          </p:cNvCxnSpPr>
          <p:nvPr>
            <p:custDataLst>
              <p:tags r:id="rId28"/>
            </p:custDataLst>
          </p:nvPr>
        </p:nvCxnSpPr>
        <p:spPr>
          <a:xfrm flipH="1">
            <a:off x="8526464" y="4814888"/>
            <a:ext cx="206375" cy="1433512"/>
          </a:xfrm>
          <a:prstGeom prst="straightConnector1">
            <a:avLst/>
          </a:prstGeom>
          <a:ln w="50800" cap="flat" cmpd="sng">
            <a:solidFill>
              <a:schemeClr val="tx1"/>
            </a:solidFill>
            <a:prstDash val="dash"/>
            <a:headEnd type="none" w="med" len="med"/>
            <a:tailEnd type="none" w="med" len="med"/>
          </a:ln>
        </p:spPr>
      </p:cxnSp>
      <p:cxnSp>
        <p:nvCxnSpPr>
          <p:cNvPr id="111670" name="AutoShape 54"/>
          <p:cNvCxnSpPr>
            <a:stCxn id="769045" idx="3"/>
            <a:endCxn id="769046" idx="7"/>
          </p:cNvCxnSpPr>
          <p:nvPr>
            <p:custDataLst>
              <p:tags r:id="rId29"/>
            </p:custDataLst>
          </p:nvPr>
        </p:nvCxnSpPr>
        <p:spPr>
          <a:xfrm flipH="1">
            <a:off x="8212138" y="4759326"/>
            <a:ext cx="385762" cy="354013"/>
          </a:xfrm>
          <a:prstGeom prst="straightConnector1">
            <a:avLst/>
          </a:prstGeom>
          <a:ln w="50800" cap="flat" cmpd="sng">
            <a:solidFill>
              <a:schemeClr val="tx1"/>
            </a:solidFill>
            <a:prstDash val="solid"/>
            <a:headEnd type="none" w="med" len="med"/>
            <a:tailEnd type="none" w="med" len="med"/>
          </a:ln>
        </p:spPr>
      </p:cxnSp>
      <p:sp>
        <p:nvSpPr>
          <p:cNvPr id="277543" name="标题 1"/>
          <p:cNvSpPr>
            <a:spLocks noGrp="1"/>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5.4.3  </a:t>
            </a:r>
            <a:r>
              <a:rPr lang="zh-CN" altLang="zh-CN"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启发式搜索</a:t>
            </a:r>
            <a:r>
              <a:rPr lang="en-US" altLang="zh-CN"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3800" i="1"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a:t>
            </a:r>
            <a:r>
              <a:rPr lang="zh-CN" altLang="en-US"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搜索算法</a:t>
            </a:r>
            <a:endParaRPr lang="zh-CN" altLang="en-US" sz="3800" b="1"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Tree>
    <p:custDataLst>
      <p:tags r:id="rId1"/>
    </p:custDataLst>
    <p:extLst>
      <p:ext uri="{BB962C8B-B14F-4D97-AF65-F5344CB8AC3E}">
        <p14:creationId xmlns:p14="http://schemas.microsoft.com/office/powerpoint/2010/main" val="105276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1619">
                                            <p:txEl>
                                              <p:pRg st="1" end="1"/>
                                            </p:txEl>
                                          </p:spTgt>
                                        </p:tgtEl>
                                        <p:attrNameLst>
                                          <p:attrName>style.visibility</p:attrName>
                                        </p:attrNameLst>
                                      </p:cBhvr>
                                      <p:to>
                                        <p:strVal val="visible"/>
                                      </p:to>
                                    </p:set>
                                    <p:animEffect transition="in" filter="strips(downRight)">
                                      <p:cBhvr>
                                        <p:cTn id="7" dur="500"/>
                                        <p:tgtEl>
                                          <p:spTgt spid="1116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1619">
                                            <p:txEl>
                                              <p:pRg st="2" end="2"/>
                                            </p:txEl>
                                          </p:spTgt>
                                        </p:tgtEl>
                                        <p:attrNameLst>
                                          <p:attrName>style.visibility</p:attrName>
                                        </p:attrNameLst>
                                      </p:cBhvr>
                                      <p:to>
                                        <p:strVal val="visible"/>
                                      </p:to>
                                    </p:set>
                                    <p:animEffect transition="in" filter="strips(downRight)">
                                      <p:cBhvr>
                                        <p:cTn id="12" dur="500"/>
                                        <p:tgtEl>
                                          <p:spTgt spid="1116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500" fill="hold"/>
                                        <p:tgtEl>
                                          <p:spTgt spid="111663"/>
                                        </p:tgtEl>
                                        <p:attrNameLst>
                                          <p:attrName>stroke.color</p:attrName>
                                        </p:attrNameLst>
                                      </p:cBhvr>
                                      <p:to>
                                        <a:srgbClr val="0000FF"/>
                                      </p:to>
                                    </p:animClr>
                                    <p:set>
                                      <p:cBhvr>
                                        <p:cTn id="17" dur="500" fill="hold"/>
                                        <p:tgtEl>
                                          <p:spTgt spid="111663"/>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500" fill="hold"/>
                                        <p:tgtEl>
                                          <p:spTgt spid="111664"/>
                                        </p:tgtEl>
                                        <p:attrNameLst>
                                          <p:attrName>stroke.color</p:attrName>
                                        </p:attrNameLst>
                                      </p:cBhvr>
                                      <p:to>
                                        <a:srgbClr val="0000FF"/>
                                      </p:to>
                                    </p:animClr>
                                    <p:set>
                                      <p:cBhvr>
                                        <p:cTn id="20" dur="500" fill="hold"/>
                                        <p:tgtEl>
                                          <p:spTgt spid="111664"/>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500" fill="hold"/>
                                        <p:tgtEl>
                                          <p:spTgt spid="111666"/>
                                        </p:tgtEl>
                                        <p:attrNameLst>
                                          <p:attrName>stroke.color</p:attrName>
                                        </p:attrNameLst>
                                      </p:cBhvr>
                                      <p:to>
                                        <a:srgbClr val="0000FF"/>
                                      </p:to>
                                    </p:animClr>
                                    <p:set>
                                      <p:cBhvr>
                                        <p:cTn id="23" dur="500" fill="hold"/>
                                        <p:tgtEl>
                                          <p:spTgt spid="111666"/>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111670"/>
                                        </p:tgtEl>
                                        <p:attrNameLst>
                                          <p:attrName>stroke.color</p:attrName>
                                        </p:attrNameLst>
                                      </p:cBhvr>
                                      <p:to>
                                        <a:srgbClr val="0000FF"/>
                                      </p:to>
                                    </p:animClr>
                                    <p:set>
                                      <p:cBhvr>
                                        <p:cTn id="26" dur="500" fill="hold"/>
                                        <p:tgtEl>
                                          <p:spTgt spid="111670"/>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7" presetClass="emph" presetSubtype="2" fill="hold" nodeType="clickEffect">
                                  <p:stCondLst>
                                    <p:cond delay="0"/>
                                  </p:stCondLst>
                                  <p:childTnLst>
                                    <p:animClr clrSpc="rgb" dir="cw">
                                      <p:cBhvr>
                                        <p:cTn id="30" dur="500" fill="hold"/>
                                        <p:tgtEl>
                                          <p:spTgt spid="111624"/>
                                        </p:tgtEl>
                                        <p:attrNameLst>
                                          <p:attrName>stroke.color</p:attrName>
                                        </p:attrNameLst>
                                      </p:cBhvr>
                                      <p:to>
                                        <a:schemeClr val="accent2"/>
                                      </p:to>
                                    </p:animClr>
                                    <p:set>
                                      <p:cBhvr>
                                        <p:cTn id="31" dur="500" fill="hold"/>
                                        <p:tgtEl>
                                          <p:spTgt spid="111624"/>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111629"/>
                                        </p:tgtEl>
                                        <p:attrNameLst>
                                          <p:attrName>stroke.color</p:attrName>
                                        </p:attrNameLst>
                                      </p:cBhvr>
                                      <p:to>
                                        <a:schemeClr val="accent2"/>
                                      </p:to>
                                    </p:animClr>
                                    <p:set>
                                      <p:cBhvr>
                                        <p:cTn id="34" dur="500" fill="hold"/>
                                        <p:tgtEl>
                                          <p:spTgt spid="111629"/>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500" fill="hold"/>
                                        <p:tgtEl>
                                          <p:spTgt spid="111631"/>
                                        </p:tgtEl>
                                        <p:attrNameLst>
                                          <p:attrName>stroke.color</p:attrName>
                                        </p:attrNameLst>
                                      </p:cBhvr>
                                      <p:to>
                                        <a:schemeClr val="accent2"/>
                                      </p:to>
                                    </p:animClr>
                                    <p:set>
                                      <p:cBhvr>
                                        <p:cTn id="37" dur="500" fill="hold"/>
                                        <p:tgtEl>
                                          <p:spTgt spid="111631"/>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500" fill="hold"/>
                                        <p:tgtEl>
                                          <p:spTgt spid="111635"/>
                                        </p:tgtEl>
                                        <p:attrNameLst>
                                          <p:attrName>stroke.color</p:attrName>
                                        </p:attrNameLst>
                                      </p:cBhvr>
                                      <p:to>
                                        <a:schemeClr val="accent2"/>
                                      </p:to>
                                    </p:animClr>
                                    <p:set>
                                      <p:cBhvr>
                                        <p:cTn id="40" dur="500" fill="hold"/>
                                        <p:tgtEl>
                                          <p:spTgt spid="111635"/>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111668"/>
                                        </p:tgtEl>
                                        <p:attrNameLst>
                                          <p:attrName>stroke.color</p:attrName>
                                        </p:attrNameLst>
                                      </p:cBhvr>
                                      <p:to>
                                        <a:schemeClr val="accent2"/>
                                      </p:to>
                                    </p:animClr>
                                    <p:set>
                                      <p:cBhvr>
                                        <p:cTn id="43" dur="500" fill="hold"/>
                                        <p:tgtEl>
                                          <p:spTgt spid="111668"/>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111619">
                                            <p:txEl>
                                              <p:pRg st="3" end="3"/>
                                            </p:txEl>
                                          </p:spTgt>
                                        </p:tgtEl>
                                        <p:attrNameLst>
                                          <p:attrName>style.visibility</p:attrName>
                                        </p:attrNameLst>
                                      </p:cBhvr>
                                      <p:to>
                                        <p:strVal val="visible"/>
                                      </p:to>
                                    </p:set>
                                    <p:animEffect transition="in" filter="strips(downRight)">
                                      <p:cBhvr>
                                        <p:cTn id="48" dur="500"/>
                                        <p:tgtEl>
                                          <p:spTgt spid="111619">
                                            <p:txEl>
                                              <p:pRg st="3" end="3"/>
                                            </p:txEl>
                                          </p:spTgt>
                                        </p:tgtEl>
                                      </p:cBhvr>
                                    </p:animEffect>
                                  </p:childTnLst>
                                </p:cTn>
                              </p:par>
                              <p:par>
                                <p:cTn id="49" presetID="18" presetClass="entr" presetSubtype="6" fill="hold" nodeType="withEffect">
                                  <p:stCondLst>
                                    <p:cond delay="0"/>
                                  </p:stCondLst>
                                  <p:childTnLst>
                                    <p:set>
                                      <p:cBhvr>
                                        <p:cTn id="50" dur="1" fill="hold">
                                          <p:stCondLst>
                                            <p:cond delay="0"/>
                                          </p:stCondLst>
                                        </p:cTn>
                                        <p:tgtEl>
                                          <p:spTgt spid="111619">
                                            <p:txEl>
                                              <p:pRg st="4" end="4"/>
                                            </p:txEl>
                                          </p:spTgt>
                                        </p:tgtEl>
                                        <p:attrNameLst>
                                          <p:attrName>style.visibility</p:attrName>
                                        </p:attrNameLst>
                                      </p:cBhvr>
                                      <p:to>
                                        <p:strVal val="visible"/>
                                      </p:to>
                                    </p:set>
                                    <p:animEffect transition="in" filter="strips(downRight)">
                                      <p:cBhvr>
                                        <p:cTn id="51" dur="500"/>
                                        <p:tgtEl>
                                          <p:spTgt spid="111619">
                                            <p:txEl>
                                              <p:pRg st="4" end="4"/>
                                            </p:txEl>
                                          </p:spTgt>
                                        </p:tgtEl>
                                      </p:cBhvr>
                                    </p:animEffect>
                                  </p:childTnLst>
                                </p:cTn>
                              </p:par>
                              <p:par>
                                <p:cTn id="52" presetID="18" presetClass="entr" presetSubtype="6" fill="hold" nodeType="withEffect">
                                  <p:stCondLst>
                                    <p:cond delay="0"/>
                                  </p:stCondLst>
                                  <p:childTnLst>
                                    <p:set>
                                      <p:cBhvr>
                                        <p:cTn id="53" dur="1" fill="hold">
                                          <p:stCondLst>
                                            <p:cond delay="0"/>
                                          </p:stCondLst>
                                        </p:cTn>
                                        <p:tgtEl>
                                          <p:spTgt spid="111619">
                                            <p:txEl>
                                              <p:pRg st="5" end="5"/>
                                            </p:txEl>
                                          </p:spTgt>
                                        </p:tgtEl>
                                        <p:attrNameLst>
                                          <p:attrName>style.visibility</p:attrName>
                                        </p:attrNameLst>
                                      </p:cBhvr>
                                      <p:to>
                                        <p:strVal val="visible"/>
                                      </p:to>
                                    </p:set>
                                    <p:animEffect transition="in" filter="strips(downRight)">
                                      <p:cBhvr>
                                        <p:cTn id="54" dur="500"/>
                                        <p:tgtEl>
                                          <p:spTgt spid="111619">
                                            <p:txEl>
                                              <p:pRg st="5" end="5"/>
                                            </p:txEl>
                                          </p:spTgt>
                                        </p:tgtEl>
                                      </p:cBhvr>
                                    </p:animEffect>
                                  </p:childTnLst>
                                </p:cTn>
                              </p:par>
                              <p:par>
                                <p:cTn id="55" presetID="18" presetClass="entr" presetSubtype="6" fill="hold" nodeType="withEffect">
                                  <p:stCondLst>
                                    <p:cond delay="0"/>
                                  </p:stCondLst>
                                  <p:childTnLst>
                                    <p:set>
                                      <p:cBhvr>
                                        <p:cTn id="56" dur="1" fill="hold">
                                          <p:stCondLst>
                                            <p:cond delay="0"/>
                                          </p:stCondLst>
                                        </p:cTn>
                                        <p:tgtEl>
                                          <p:spTgt spid="111619">
                                            <p:txEl>
                                              <p:pRg st="6" end="6"/>
                                            </p:txEl>
                                          </p:spTgt>
                                        </p:tgtEl>
                                        <p:attrNameLst>
                                          <p:attrName>style.visibility</p:attrName>
                                        </p:attrNameLst>
                                      </p:cBhvr>
                                      <p:to>
                                        <p:strVal val="visible"/>
                                      </p:to>
                                    </p:set>
                                    <p:animEffect transition="in" filter="strips(downRight)">
                                      <p:cBhvr>
                                        <p:cTn id="57" dur="500"/>
                                        <p:tgtEl>
                                          <p:spTgt spid="111619">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111619">
                                            <p:txEl>
                                              <p:pRg st="7" end="7"/>
                                            </p:txEl>
                                          </p:spTgt>
                                        </p:tgtEl>
                                        <p:attrNameLst>
                                          <p:attrName>style.visibility</p:attrName>
                                        </p:attrNameLst>
                                      </p:cBhvr>
                                      <p:to>
                                        <p:strVal val="visible"/>
                                      </p:to>
                                    </p:set>
                                    <p:animEffect transition="in" filter="strips(downRight)">
                                      <p:cBhvr>
                                        <p:cTn id="62" dur="500"/>
                                        <p:tgtEl>
                                          <p:spTgt spid="111619">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111619">
                                            <p:txEl>
                                              <p:pRg st="8" end="8"/>
                                            </p:txEl>
                                          </p:spTgt>
                                        </p:tgtEl>
                                        <p:attrNameLst>
                                          <p:attrName>style.visibility</p:attrName>
                                        </p:attrNameLst>
                                      </p:cBhvr>
                                      <p:to>
                                        <p:strVal val="visible"/>
                                      </p:to>
                                    </p:set>
                                    <p:animEffect transition="in" filter="strips(downRight)">
                                      <p:cBhvr>
                                        <p:cTn id="67" dur="500"/>
                                        <p:tgtEl>
                                          <p:spTgt spid="111619">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nodeType="clickEffect">
                                  <p:stCondLst>
                                    <p:cond delay="0"/>
                                  </p:stCondLst>
                                  <p:childTnLst>
                                    <p:set>
                                      <p:cBhvr>
                                        <p:cTn id="71" dur="1" fill="hold">
                                          <p:stCondLst>
                                            <p:cond delay="0"/>
                                          </p:stCondLst>
                                        </p:cTn>
                                        <p:tgtEl>
                                          <p:spTgt spid="111619">
                                            <p:txEl>
                                              <p:pRg st="9" end="9"/>
                                            </p:txEl>
                                          </p:spTgt>
                                        </p:tgtEl>
                                        <p:attrNameLst>
                                          <p:attrName>style.visibility</p:attrName>
                                        </p:attrNameLst>
                                      </p:cBhvr>
                                      <p:to>
                                        <p:strVal val="visible"/>
                                      </p:to>
                                    </p:set>
                                    <p:animEffect transition="in" filter="strips(downRight)">
                                      <p:cBhvr>
                                        <p:cTn id="72" dur="500"/>
                                        <p:tgtEl>
                                          <p:spTgt spid="111619">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nodeType="clickEffect">
                                  <p:stCondLst>
                                    <p:cond delay="0"/>
                                  </p:stCondLst>
                                  <p:childTnLst>
                                    <p:set>
                                      <p:cBhvr>
                                        <p:cTn id="76" dur="1" fill="hold">
                                          <p:stCondLst>
                                            <p:cond delay="0"/>
                                          </p:stCondLst>
                                        </p:cTn>
                                        <p:tgtEl>
                                          <p:spTgt spid="111619">
                                            <p:txEl>
                                              <p:pRg st="10" end="10"/>
                                            </p:txEl>
                                          </p:spTgt>
                                        </p:tgtEl>
                                        <p:attrNameLst>
                                          <p:attrName>style.visibility</p:attrName>
                                        </p:attrNameLst>
                                      </p:cBhvr>
                                      <p:to>
                                        <p:strVal val="visible"/>
                                      </p:to>
                                    </p:set>
                                    <p:animEffect transition="in" filter="strips(downRight)">
                                      <p:cBhvr>
                                        <p:cTn id="77" dur="500"/>
                                        <p:tgtEl>
                                          <p:spTgt spid="111619">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nodeType="clickEffect">
                                  <p:stCondLst>
                                    <p:cond delay="0"/>
                                  </p:stCondLst>
                                  <p:childTnLst>
                                    <p:set>
                                      <p:cBhvr>
                                        <p:cTn id="81" dur="1" fill="hold">
                                          <p:stCondLst>
                                            <p:cond delay="0"/>
                                          </p:stCondLst>
                                        </p:cTn>
                                        <p:tgtEl>
                                          <p:spTgt spid="111619">
                                            <p:txEl>
                                              <p:pRg st="11" end="11"/>
                                            </p:txEl>
                                          </p:spTgt>
                                        </p:tgtEl>
                                        <p:attrNameLst>
                                          <p:attrName>style.visibility</p:attrName>
                                        </p:attrNameLst>
                                      </p:cBhvr>
                                      <p:to>
                                        <p:strVal val="visible"/>
                                      </p:to>
                                    </p:set>
                                    <p:animEffect transition="in" filter="strips(downRight)">
                                      <p:cBhvr>
                                        <p:cTn id="82" dur="500"/>
                                        <p:tgtEl>
                                          <p:spTgt spid="11161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1074"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71075" name="灯片编号占位符 5"/>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FCD986C5-2336-46A0-845E-6C18A8B77BF9}" type="slidenum">
              <a:rPr lang="zh-CN" altLang="en-US" smtClean="0"/>
              <a:pPr>
                <a:defRPr/>
              </a:pPr>
              <a:t>519</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667" name="Rectangle 3"/>
          <p:cNvSpPr>
            <a:spLocks noGrp="1" noChangeArrowheads="1"/>
          </p:cNvSpPr>
          <p:nvPr>
            <p:ph type="body" idx="9"/>
          </p:nvPr>
        </p:nvSpPr>
        <p:spPr>
          <a:xfrm>
            <a:off x="1708150" y="1835151"/>
            <a:ext cx="8642350" cy="3571875"/>
          </a:xfrm>
        </p:spPr>
        <p:txBody>
          <a:bodyPr wrap="square" lIns="91440" tIns="45720" rIns="91440" bIns="45720" numCol="1" anchor="t" anchorCtr="0" compatLnSpc="1"/>
          <a:lstStyle/>
          <a:p>
            <a:pPr marL="469900" indent="-469900" fontAlgn="base">
              <a:lnSpc>
                <a:spcPct val="90000"/>
              </a:lnSpc>
              <a:spcBef>
                <a:spcPct val="40000"/>
              </a:spcBef>
              <a:spcAft>
                <a:spcPct val="0"/>
              </a:spcAft>
              <a:buClr>
                <a:schemeClr val="accent2"/>
              </a:buClr>
              <a:buSzTx/>
              <a:buBlip>
                <a:blip r:embed="rId7"/>
              </a:buBlip>
              <a:defRPr/>
            </a:pPr>
            <a:r>
              <a:rPr lang="en-US" altLang="zh-CN" sz="2600" spc="150" dirty="0">
                <a:latin typeface="微软雅黑" panose="020B0503020204020204" pitchFamily="34" charset="-122"/>
                <a:ea typeface="微软雅黑" panose="020B0503020204020204" pitchFamily="34" charset="-122"/>
                <a:sym typeface="微软雅黑" panose="020B0503020204020204" pitchFamily="34" charset="-122"/>
              </a:rPr>
              <a:t>4)</a:t>
            </a:r>
            <a:r>
              <a:rPr lang="en-US" altLang="zh-CN" sz="2600" spc="150" dirty="0" err="1">
                <a:latin typeface="微软雅黑" panose="020B0503020204020204" pitchFamily="34" charset="-122"/>
                <a:ea typeface="微软雅黑" panose="020B0503020204020204" pitchFamily="34" charset="-122"/>
                <a:sym typeface="微软雅黑" panose="020B0503020204020204" pitchFamily="34" charset="-122"/>
              </a:rPr>
              <a:t>改进启发式函数</a:t>
            </a:r>
            <a:r>
              <a:rPr lang="en-US" altLang="zh-CN" sz="2600" spc="1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600" spc="150" dirty="0" err="1">
                <a:latin typeface="微软雅黑" panose="020B0503020204020204" pitchFamily="34" charset="-122"/>
                <a:ea typeface="微软雅黑" panose="020B0503020204020204" pitchFamily="34" charset="-122"/>
                <a:sym typeface="微软雅黑" panose="020B0503020204020204" pitchFamily="34" charset="-122"/>
              </a:rPr>
              <a:t>八数码游戏</a:t>
            </a:r>
            <a:endParaRPr lang="en-US" altLang="zh-CN" sz="2600" spc="150" dirty="0">
              <a:latin typeface="微软雅黑" panose="020B0503020204020204" pitchFamily="34" charset="-122"/>
              <a:ea typeface="微软雅黑" panose="020B0503020204020204" pitchFamily="34" charset="-122"/>
              <a:sym typeface="微软雅黑" panose="020B0503020204020204" pitchFamily="34" charset="-122"/>
            </a:endParaRP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f(n)=d(n)+w(n),</a:t>
            </a:r>
            <a:r>
              <a:rPr lang="en-US" altLang="zh-CN" sz="2400" spc="15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其中</a:t>
            </a:r>
            <a:endPar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w(n)-</a:t>
            </a:r>
            <a:r>
              <a:rPr lang="en-US" altLang="zh-CN" sz="2400" spc="15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表示错位的棋牌个数，不够贴切，错误的扩展了节点d</a:t>
            </a:r>
            <a:r>
              <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p(n)-</a:t>
            </a:r>
            <a:r>
              <a:rPr lang="en-US" altLang="zh-CN" sz="2400" spc="15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节点n与目标状态节点比较，错位棋牌在不受阻拦的情况下，</a:t>
            </a:r>
            <a:r>
              <a:rPr lang="en-US" altLang="zh-CN" sz="2400" b="1" spc="15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移动到目标状态相应位置所需走步</a:t>
            </a:r>
            <a:r>
              <a:rPr lang="en-US" altLang="zh-CN" sz="2400" spc="15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（移动次数）</a:t>
            </a:r>
            <a:r>
              <a:rPr lang="en-US" altLang="zh-CN" sz="2400" b="1" spc="15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总和</a:t>
            </a:r>
            <a:r>
              <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p>
          <a:p>
            <a:pPr marL="908050" lvl="1" indent="-436880" fontAlgn="base">
              <a:lnSpc>
                <a:spcPct val="90000"/>
              </a:lnSpc>
              <a:spcAft>
                <a:spcPct val="0"/>
              </a:spcAft>
              <a:buSzTx/>
              <a:buFont typeface="Wingdings" panose="05000000000000000000" pitchFamily="2" charset="2"/>
              <a:buChar char="n"/>
              <a:tabLst>
                <a:tab pos="1206500" algn="l"/>
              </a:tabLst>
              <a:defRPr/>
            </a:pPr>
            <a:r>
              <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p(n)</a:t>
            </a:r>
            <a:r>
              <a:rPr lang="en-US" altLang="zh-CN" sz="2400" spc="15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比w</a:t>
            </a:r>
            <a:r>
              <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(n)</a:t>
            </a:r>
            <a:r>
              <a:rPr lang="en-US" altLang="zh-CN" sz="2400" spc="15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更接近于h</a:t>
            </a:r>
            <a:r>
              <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*(n)</a:t>
            </a:r>
            <a:r>
              <a:rPr lang="zh-CN" altLang="en-US"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p(n)</a:t>
            </a:r>
            <a:r>
              <a:rPr lang="en-US" altLang="zh-CN" sz="2400" spc="15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不仅考虑了棋牌的错位因素，还考虑了错位的距离（移动距离</a:t>
            </a:r>
            <a:r>
              <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spc="1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Rectangle 2"/>
          <p:cNvSpPr>
            <a:spLocks noGrp="1" noChangeArrowheads="1"/>
          </p:cNvSpPr>
          <p:nvPr>
            <p:ph type="title" idx="4294967295"/>
            <p:custDataLst>
              <p:tags r:id="rId3"/>
            </p:custDataLst>
          </p:nvPr>
        </p:nvSpPr>
        <p:spPr>
          <a:xfrm>
            <a:off x="1768476" y="865189"/>
            <a:ext cx="8670925" cy="765175"/>
          </a:xfrm>
          <a:solidFill>
            <a:schemeClr val="lt1">
              <a:lumMod val="95000"/>
            </a:schemeClr>
          </a:solidFill>
        </p:spPr>
        <p:txBody>
          <a:bodyPr vert="horz" wrap="square" lIns="91440" tIns="45720" rIns="91440" bIns="45720" numCol="1" anchor="b" anchorCtr="0" compatLnSpc="1">
            <a:noAutofit/>
          </a:bodyPr>
          <a:lstStyle/>
          <a:p>
            <a:pPr indent="176530" algn="l" fontAlgn="base">
              <a:spcAft>
                <a:spcPct val="0"/>
              </a:spcAft>
              <a:defRPr/>
            </a:pPr>
            <a:r>
              <a:rPr lang="zh-CN" altLang="en-US" sz="3200" spc="200">
                <a:solidFill>
                  <a:srgbClr val="CC3300"/>
                </a:solidFill>
                <a:effectLst>
                  <a:outerShdw blurRad="38100" dist="38100" dir="2700000" algn="tl">
                    <a:srgbClr val="C0C0C0"/>
                  </a:outerShdw>
                </a:effectLst>
                <a:latin typeface="汉仪旗黑-85S" pitchFamily="18" charset="-122"/>
                <a:ea typeface="汉仪旗黑-85S" pitchFamily="18" charset="-122"/>
                <a:sym typeface="+mn-ea"/>
              </a:rPr>
              <a:t>启发式搜索—— 1.搜索算法的可采纳性</a:t>
            </a:r>
          </a:p>
        </p:txBody>
      </p:sp>
      <p:sp>
        <p:nvSpPr>
          <p:cNvPr id="279556" name="标题 1"/>
          <p:cNvSpPr>
            <a:spLocks noGrp="1"/>
          </p:cNvSpPr>
          <p:nvPr/>
        </p:nvSpPr>
        <p:spPr>
          <a:xfrm>
            <a:off x="1524000" y="1"/>
            <a:ext cx="9144000" cy="765175"/>
          </a:xfrm>
          <a:prstGeom prst="rect">
            <a:avLst/>
          </a:prstGeom>
          <a:solidFill>
            <a:schemeClr val="accent1">
              <a:lumMod val="75000"/>
            </a:schemeClr>
          </a:solidFill>
          <a:ln w="9525">
            <a:noFill/>
          </a:ln>
        </p:spPr>
        <p:txBody>
          <a:bodyPr anchor="b"/>
          <a:lstStyle/>
          <a:p>
            <a:pPr indent="176530" fontAlgn="base">
              <a:spcBef>
                <a:spcPct val="0"/>
              </a:spcBef>
              <a:spcAft>
                <a:spcPct val="0"/>
              </a:spcAft>
              <a:defRPr/>
            </a:pPr>
            <a:r>
              <a:rPr lang="en-US" altLang="zh-CN"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5.4.3  </a:t>
            </a:r>
            <a:r>
              <a:rPr lang="zh-CN" altLang="zh-CN"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启发式搜索</a:t>
            </a:r>
            <a:r>
              <a:rPr lang="en-US" altLang="zh-CN"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3800" i="1"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a:t>
            </a:r>
            <a:r>
              <a:rPr lang="zh-CN" altLang="en-US" sz="3800"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搜索算法</a:t>
            </a:r>
            <a:endParaRPr lang="zh-CN" altLang="en-US" sz="3800" b="1" noProof="1">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Tree>
    <p:custDataLst>
      <p:tags r:id="rId1"/>
    </p:custDataLst>
    <p:extLst>
      <p:ext uri="{BB962C8B-B14F-4D97-AF65-F5344CB8AC3E}">
        <p14:creationId xmlns:p14="http://schemas.microsoft.com/office/powerpoint/2010/main" val="2818921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3667">
                                            <p:txEl>
                                              <p:pRg st="3" end="3"/>
                                            </p:txEl>
                                          </p:spTgt>
                                        </p:tgtEl>
                                        <p:attrNameLst>
                                          <p:attrName>style.visibility</p:attrName>
                                        </p:attrNameLst>
                                      </p:cBhvr>
                                      <p:to>
                                        <p:strVal val="visible"/>
                                      </p:to>
                                    </p:set>
                                    <p:animEffect transition="in" filter="strips(downRight)">
                                      <p:cBhvr>
                                        <p:cTn id="7" dur="500"/>
                                        <p:tgtEl>
                                          <p:spTgt spid="11366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3667">
                                            <p:txEl>
                                              <p:pRg st="4" end="4"/>
                                            </p:txEl>
                                          </p:spTgt>
                                        </p:tgtEl>
                                        <p:attrNameLst>
                                          <p:attrName>style.visibility</p:attrName>
                                        </p:attrNameLst>
                                      </p:cBhvr>
                                      <p:to>
                                        <p:strVal val="visible"/>
                                      </p:to>
                                    </p:set>
                                    <p:animEffect transition="in" filter="strips(downRight)">
                                      <p:cBhvr>
                                        <p:cTn id="12" dur="500"/>
                                        <p:tgtEl>
                                          <p:spTgt spid="1136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2.3.4  </a:t>
            </a:r>
            <a:r>
              <a:rPr lang="zh-CN" altLang="en-US" b="1" dirty="0">
                <a:solidFill>
                  <a:schemeClr val="tx1"/>
                </a:solidFill>
                <a:latin typeface="仿宋" panose="02010609060101010101" pitchFamily="49" charset="-122"/>
                <a:ea typeface="仿宋" panose="02010609060101010101" pitchFamily="49" charset="-122"/>
              </a:rPr>
              <a:t>谓词公式的性质</a:t>
            </a:r>
          </a:p>
        </p:txBody>
      </p:sp>
      <p:sp>
        <p:nvSpPr>
          <p:cNvPr id="34818" name="灯片编号占位符 3"/>
          <p:cNvSpPr>
            <a:spLocks noGrp="1"/>
          </p:cNvSpPr>
          <p:nvPr>
            <p:ph type="sldNum" sz="quarter" idx="12"/>
          </p:nvPr>
        </p:nvSpPr>
        <p:spPr>
          <a:noFill/>
        </p:spPr>
        <p:txBody>
          <a:bodyPr/>
          <a:lstStyle/>
          <a:p>
            <a:pPr fontAlgn="base">
              <a:spcBef>
                <a:spcPct val="0"/>
              </a:spcBef>
              <a:spcAft>
                <a:spcPct val="0"/>
              </a:spcAft>
            </a:pPr>
            <a:fld id="{DD34D594-0E0F-46BB-A93F-E36861F7EFED}"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52</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4820" name="Rectangle 5"/>
          <p:cNvSpPr>
            <a:spLocks noGrp="1" noChangeArrowheads="1"/>
          </p:cNvSpPr>
          <p:nvPr>
            <p:ph sz="quarter" idx="1"/>
          </p:nvPr>
        </p:nvSpPr>
        <p:spPr>
          <a:xfrm>
            <a:off x="1825752" y="1527048"/>
            <a:ext cx="8703703" cy="4572000"/>
          </a:xfrm>
          <a:noFill/>
          <a:ln>
            <a:noFill/>
          </a:ln>
        </p:spPr>
        <p:txBody>
          <a:bodyPr/>
          <a:lstStyle/>
          <a:p>
            <a:pPr marL="0" indent="0">
              <a:spcBef>
                <a:spcPct val="40000"/>
              </a:spcBef>
              <a:buNone/>
            </a:pPr>
            <a:r>
              <a:rPr lang="en-US" altLang="zh-CN" b="1" dirty="0">
                <a:latin typeface="仿宋" panose="02010609060101010101" pitchFamily="49" charset="-122"/>
                <a:ea typeface="仿宋" panose="02010609060101010101" pitchFamily="49" charset="-122"/>
              </a:rPr>
              <a:t>1. </a:t>
            </a:r>
            <a:r>
              <a:rPr lang="zh-CN" altLang="en-US" b="1" dirty="0">
                <a:latin typeface="仿宋" panose="02010609060101010101" pitchFamily="49" charset="-122"/>
                <a:ea typeface="仿宋" panose="02010609060101010101" pitchFamily="49" charset="-122"/>
              </a:rPr>
              <a:t>谓词公式的解释</a:t>
            </a:r>
          </a:p>
          <a:p>
            <a:pPr marL="0" indent="0">
              <a:spcBef>
                <a:spcPct val="40000"/>
              </a:spcBef>
            </a:pPr>
            <a:r>
              <a:rPr lang="zh-CN" altLang="en-US" b="1" dirty="0">
                <a:latin typeface="仿宋" panose="02010609060101010101" pitchFamily="49" charset="-122"/>
                <a:ea typeface="仿宋" panose="02010609060101010101" pitchFamily="49" charset="-122"/>
              </a:rPr>
              <a:t>  谓词公式在个体域上的解释：</a:t>
            </a:r>
            <a:r>
              <a:rPr lang="zh-CN" altLang="en-US" dirty="0">
                <a:latin typeface="仿宋" panose="02010609060101010101" pitchFamily="49" charset="-122"/>
                <a:ea typeface="仿宋" panose="02010609060101010101" pitchFamily="49" charset="-122"/>
              </a:rPr>
              <a:t>个体域中的实体对谓词演算表达式的每个常量、变量、谓词和函数符号的指派。</a:t>
            </a:r>
          </a:p>
          <a:p>
            <a:pPr marL="0" indent="0" algn="just"/>
            <a:endParaRPr lang="en-US" altLang="zh-CN" b="1" dirty="0">
              <a:latin typeface="仿宋" panose="02010609060101010101" pitchFamily="49" charset="-122"/>
              <a:ea typeface="仿宋" panose="02010609060101010101" pitchFamily="49" charset="-122"/>
            </a:endParaRPr>
          </a:p>
        </p:txBody>
      </p:sp>
      <p:sp>
        <p:nvSpPr>
          <p:cNvPr id="25606" name="AutoShape 6"/>
          <p:cNvSpPr>
            <a:spLocks noChangeArrowheads="1"/>
          </p:cNvSpPr>
          <p:nvPr/>
        </p:nvSpPr>
        <p:spPr bwMode="auto">
          <a:xfrm>
            <a:off x="3875120" y="3375159"/>
            <a:ext cx="4021137" cy="1525294"/>
          </a:xfrm>
          <a:prstGeom prst="wedgeRoundRectCallout">
            <a:avLst>
              <a:gd name="adj1" fmla="val -44435"/>
              <a:gd name="adj2" fmla="val -115111"/>
              <a:gd name="adj3" fmla="val 16667"/>
            </a:avLst>
          </a:prstGeom>
          <a:gradFill rotWithShape="0">
            <a:gsLst>
              <a:gs pos="0">
                <a:srgbClr val="CCFFFF"/>
              </a:gs>
              <a:gs pos="100000">
                <a:schemeClr val="bg1"/>
              </a:gs>
            </a:gsLst>
            <a:path path="rect">
              <a:fillToRect l="100000" t="100000"/>
            </a:path>
          </a:gradFill>
          <a:ln w="9525">
            <a:solidFill>
              <a:srgbClr val="008080"/>
            </a:solidFill>
            <a:miter lim="800000"/>
          </a:ln>
        </p:spPr>
        <p:txBody>
          <a:bodyPr/>
          <a:lstStyle/>
          <a:p>
            <a:pPr algn="just" fontAlgn="base">
              <a:lnSpc>
                <a:spcPct val="140000"/>
              </a:lnSpc>
              <a:spcBef>
                <a:spcPct val="0"/>
              </a:spcBef>
              <a:spcAft>
                <a:spcPct val="0"/>
              </a:spcAft>
            </a:pPr>
            <a:r>
              <a:rPr lang="en-US" altLang="zh-CN" sz="2400" b="1" i="1" dirty="0">
                <a:solidFill>
                  <a:prstClr val="black"/>
                </a:solidFill>
                <a:latin typeface="Times New Roman" panose="02020603050405020304" pitchFamily="18" charset="0"/>
                <a:ea typeface="宋体" panose="02010600030101010101" pitchFamily="2" charset="-122"/>
              </a:rPr>
              <a:t>Friends</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George</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x</a:t>
            </a:r>
            <a:r>
              <a:rPr lang="en-US" altLang="zh-CN" sz="2400" b="1" dirty="0">
                <a:solidFill>
                  <a:prstClr val="black"/>
                </a:solidFill>
                <a:latin typeface="Times New Roman" panose="02020603050405020304" pitchFamily="18" charset="0"/>
                <a:ea typeface="宋体" panose="02010600030101010101" pitchFamily="2" charset="-122"/>
              </a:rPr>
              <a:t>)</a:t>
            </a:r>
          </a:p>
          <a:p>
            <a:pPr algn="just" fontAlgn="base">
              <a:spcBef>
                <a:spcPct val="0"/>
              </a:spcBef>
              <a:spcAft>
                <a:spcPct val="0"/>
              </a:spcAft>
            </a:pPr>
            <a:r>
              <a:rPr lang="en-US" altLang="zh-CN" sz="2400" b="1" i="1" dirty="0">
                <a:solidFill>
                  <a:prstClr val="black"/>
                </a:solidFill>
                <a:latin typeface="Times New Roman" panose="02020603050405020304" pitchFamily="18" charset="0"/>
                <a:ea typeface="宋体" panose="02010600030101010101" pitchFamily="2" charset="-122"/>
              </a:rPr>
              <a:t>Friends</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George</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Susie</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T</a:t>
            </a:r>
          </a:p>
          <a:p>
            <a:pPr algn="just" fontAlgn="base">
              <a:spcBef>
                <a:spcPct val="0"/>
              </a:spcBef>
              <a:spcAft>
                <a:spcPct val="0"/>
              </a:spcAft>
            </a:pPr>
            <a:r>
              <a:rPr lang="en-US" altLang="zh-CN" sz="2400" b="1" i="1" dirty="0">
                <a:solidFill>
                  <a:prstClr val="black"/>
                </a:solidFill>
                <a:latin typeface="Times New Roman" panose="02020603050405020304" pitchFamily="18" charset="0"/>
                <a:ea typeface="宋体" panose="02010600030101010101" pitchFamily="2" charset="-122"/>
              </a:rPr>
              <a:t>Friends</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George</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Kate</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F</a:t>
            </a:r>
            <a:endParaRPr lang="en-US" altLang="zh-CN" sz="2400" b="1" dirty="0">
              <a:solidFill>
                <a:prstClr val="black"/>
              </a:solidFill>
              <a:latin typeface="Times New Roman" panose="02020603050405020304" pitchFamily="18" charset="0"/>
              <a:ea typeface="宋体" panose="02010600030101010101" pitchFamily="2" charset="-122"/>
            </a:endParaRPr>
          </a:p>
          <a:p>
            <a:pPr algn="just" fontAlgn="base">
              <a:spcBef>
                <a:spcPct val="0"/>
              </a:spcBef>
              <a:spcAft>
                <a:spcPct val="0"/>
              </a:spcAft>
            </a:pPr>
            <a:endParaRPr lang="en-US" altLang="zh-CN" dirty="0">
              <a:solidFill>
                <a:prstClr val="black"/>
              </a:solidFill>
              <a:latin typeface="Arial" panose="020B0604020202020204" pitchFamily="34" charset="0"/>
              <a:ea typeface="宋体" panose="02010600030101010101" pitchFamily="2" charset="-122"/>
            </a:endParaRPr>
          </a:p>
        </p:txBody>
      </p:sp>
      <p:sp>
        <p:nvSpPr>
          <p:cNvPr id="25607" name="Rectangle 7"/>
          <p:cNvSpPr>
            <a:spLocks noChangeArrowheads="1"/>
          </p:cNvSpPr>
          <p:nvPr/>
        </p:nvSpPr>
        <p:spPr bwMode="auto">
          <a:xfrm>
            <a:off x="1898651" y="4829176"/>
            <a:ext cx="8551863" cy="564257"/>
          </a:xfrm>
          <a:prstGeom prst="rect">
            <a:avLst/>
          </a:prstGeom>
          <a:noFill/>
          <a:ln w="9525">
            <a:noFill/>
            <a:miter lim="800000"/>
          </a:ln>
        </p:spPr>
        <p:txBody>
          <a:bodyPr>
            <a:spAutoFit/>
          </a:bodyPr>
          <a:lstStyle/>
          <a:p>
            <a:pPr fontAlgn="base">
              <a:lnSpc>
                <a:spcPct val="120000"/>
              </a:lnSpc>
              <a:spcBef>
                <a:spcPct val="40000"/>
              </a:spcBef>
              <a:spcAft>
                <a:spcPct val="0"/>
              </a:spcAft>
              <a:buClr>
                <a:srgbClr val="CCB400"/>
              </a:buClr>
              <a:buBlip>
                <a:blip r:embed="rId2"/>
              </a:buBlip>
            </a:pPr>
            <a:r>
              <a:rPr lang="en-US" altLang="zh-CN" sz="2800" b="1" dirty="0">
                <a:solidFill>
                  <a:prstClr val="black"/>
                </a:solidFill>
                <a:latin typeface="Times New Roman" panose="02020603050405020304" pitchFamily="18" charset="0"/>
                <a:ea typeface="宋体" panose="02010600030101010101" pitchFamily="2" charset="-122"/>
              </a:rPr>
              <a:t> </a:t>
            </a:r>
            <a:r>
              <a:rPr lang="zh-CN" altLang="en-US" sz="2400" b="1" dirty="0">
                <a:solidFill>
                  <a:prstClr val="black"/>
                </a:solidFill>
                <a:latin typeface="Times New Roman" panose="02020603050405020304" pitchFamily="18" charset="0"/>
                <a:ea typeface="宋体" panose="02010600030101010101" pitchFamily="2" charset="-122"/>
              </a:rPr>
              <a:t>对于每一个解释，谓词公式都可求出一个真值（</a:t>
            </a:r>
            <a:r>
              <a:rPr lang="en-US" altLang="zh-CN" sz="24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a:t>
            </a:r>
            <a:r>
              <a:rPr lang="zh-CN" altLang="en-US" sz="2400" b="1" dirty="0">
                <a:solidFill>
                  <a:prstClr val="black"/>
                </a:solidFill>
                <a:latin typeface="Times New Roman" panose="02020603050405020304" pitchFamily="18" charset="0"/>
                <a:ea typeface="宋体" panose="02010600030101010101" pitchFamily="2" charset="-122"/>
              </a:rPr>
              <a:t>或</a:t>
            </a:r>
            <a:r>
              <a:rPr lang="en-US" altLang="zh-CN" sz="24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a:t>
            </a:r>
            <a:r>
              <a:rPr lang="zh-CN" altLang="en-US" sz="2400" b="1" dirty="0">
                <a:solidFill>
                  <a:prstClr val="black"/>
                </a:solidFill>
                <a:latin typeface="Times New Roman" panose="02020603050405020304" pitchFamily="18" charset="0"/>
                <a:ea typeface="宋体" panose="02010600030101010101" pitchFamily="2" charset="-122"/>
              </a:rPr>
              <a:t>）。</a:t>
            </a:r>
            <a:endParaRPr lang="zh-CN" altLang="en-US" sz="2800" b="1" dirty="0">
              <a:solidFill>
                <a:prstClr val="black"/>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0175064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anim calcmode="lin" valueType="num">
                                      <p:cBhvr>
                                        <p:cTn id="7" dur="500" fill="hold"/>
                                        <p:tgtEl>
                                          <p:spTgt spid="25606"/>
                                        </p:tgtEl>
                                        <p:attrNameLst>
                                          <p:attrName>ppt_x</p:attrName>
                                        </p:attrNameLst>
                                      </p:cBhvr>
                                      <p:tavLst>
                                        <p:tav tm="0">
                                          <p:val>
                                            <p:strVal val="#ppt_x"/>
                                          </p:val>
                                        </p:tav>
                                        <p:tav tm="100000">
                                          <p:val>
                                            <p:strVal val="#ppt_x"/>
                                          </p:val>
                                        </p:tav>
                                      </p:tavLst>
                                    </p:anim>
                                    <p:anim calcmode="lin" valueType="num">
                                      <p:cBhvr>
                                        <p:cTn id="8" dur="500" fill="hold"/>
                                        <p:tgtEl>
                                          <p:spTgt spid="25606"/>
                                        </p:tgtEl>
                                        <p:attrNameLst>
                                          <p:attrName>ppt_y</p:attrName>
                                        </p:attrNameLst>
                                      </p:cBhvr>
                                      <p:tavLst>
                                        <p:tav tm="0">
                                          <p:val>
                                            <p:strVal val="#ppt_y-#ppt_h/2"/>
                                          </p:val>
                                        </p:tav>
                                        <p:tav tm="100000">
                                          <p:val>
                                            <p:strVal val="#ppt_y"/>
                                          </p:val>
                                        </p:tav>
                                      </p:tavLst>
                                    </p:anim>
                                    <p:anim calcmode="lin" valueType="num">
                                      <p:cBhvr>
                                        <p:cTn id="9" dur="500" fill="hold"/>
                                        <p:tgtEl>
                                          <p:spTgt spid="25606"/>
                                        </p:tgtEl>
                                        <p:attrNameLst>
                                          <p:attrName>ppt_w</p:attrName>
                                        </p:attrNameLst>
                                      </p:cBhvr>
                                      <p:tavLst>
                                        <p:tav tm="0">
                                          <p:val>
                                            <p:strVal val="#ppt_w"/>
                                          </p:val>
                                        </p:tav>
                                        <p:tav tm="100000">
                                          <p:val>
                                            <p:strVal val="#ppt_w"/>
                                          </p:val>
                                        </p:tav>
                                      </p:tavLst>
                                    </p:anim>
                                    <p:anim calcmode="lin" valueType="num">
                                      <p:cBhvr>
                                        <p:cTn id="10" dur="500" fill="hold"/>
                                        <p:tgtEl>
                                          <p:spTgt spid="25606"/>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5607"/>
                                        </p:tgtEl>
                                        <p:attrNameLst>
                                          <p:attrName>style.visibility</p:attrName>
                                        </p:attrNameLst>
                                      </p:cBhvr>
                                      <p:to>
                                        <p:strVal val="visible"/>
                                      </p:to>
                                    </p:set>
                                    <p:anim calcmode="lin" valueType="num">
                                      <p:cBhvr additive="base">
                                        <p:cTn id="15" dur="500" fill="hold"/>
                                        <p:tgtEl>
                                          <p:spTgt spid="25607"/>
                                        </p:tgtEl>
                                        <p:attrNameLst>
                                          <p:attrName>ppt_x</p:attrName>
                                        </p:attrNameLst>
                                      </p:cBhvr>
                                      <p:tavLst>
                                        <p:tav tm="0">
                                          <p:val>
                                            <p:strVal val="#ppt_x"/>
                                          </p:val>
                                        </p:tav>
                                        <p:tav tm="100000">
                                          <p:val>
                                            <p:strVal val="#ppt_x"/>
                                          </p:val>
                                        </p:tav>
                                      </p:tavLst>
                                    </p:anim>
                                    <p:anim calcmode="lin" valueType="num">
                                      <p:cBhvr additive="base">
                                        <p:cTn id="16" dur="500" fill="hold"/>
                                        <p:tgtEl>
                                          <p:spTgt spid="256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nimBg="1" autoUpdateAnimBg="0"/>
      <p:bldP spid="25607" grpId="0" autoUpdateAnimBg="0"/>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2098" name="组合 7"/>
          <p:cNvGrpSpPr/>
          <p:nvPr/>
        </p:nvGrpSpPr>
        <p:grpSpPr>
          <a:xfrm>
            <a:off x="4525964" y="6045200"/>
            <a:ext cx="6142037" cy="812800"/>
            <a:chOff x="4001597" y="5613400"/>
            <a:chExt cx="8190403" cy="1244600"/>
          </a:xfrm>
        </p:grpSpPr>
        <p:sp>
          <p:nvSpPr>
            <p:cNvPr id="9" name="任意多边形: 形状 8"/>
            <p:cNvSpPr/>
            <p:nvPr>
              <p:custDataLst>
                <p:tags r:id="rId11"/>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2"/>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72099" name="灯片编号占位符 7"/>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19FF8567-BF5A-47D9-A6DF-15049E8C1A8F}" type="slidenum">
              <a:rPr lang="zh-CN" altLang="en-US" smtClean="0"/>
              <a:pPr>
                <a:defRPr/>
              </a:pPr>
              <a:t>520</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9878" name="Rectangle 3"/>
          <p:cNvSpPr>
            <a:spLocks noGrp="1" noChangeArrowheads="1"/>
          </p:cNvSpPr>
          <p:nvPr>
            <p:ph type="body" sz="half" idx="9"/>
          </p:nvPr>
        </p:nvSpPr>
        <p:spPr>
          <a:xfrm>
            <a:off x="1736725" y="871539"/>
            <a:ext cx="6438900" cy="1101725"/>
          </a:xfrm>
        </p:spPr>
        <p:txBody>
          <a:bodyPr wrap="square" lIns="91440" tIns="45720" rIns="91440" bIns="45720" numCol="1" anchor="t" anchorCtr="0" compatLnSpc="1"/>
          <a:lstStyle/>
          <a:p>
            <a:pPr marL="469900" indent="-469900" fontAlgn="base">
              <a:lnSpc>
                <a:spcPct val="90000"/>
              </a:lnSpc>
              <a:spcBef>
                <a:spcPct val="40000"/>
              </a:spcBef>
              <a:spcAft>
                <a:spcPct val="0"/>
              </a:spcAft>
              <a:buClr>
                <a:schemeClr val="accent2"/>
              </a:buClr>
              <a:buSzTx/>
              <a:buNone/>
              <a:defRPr/>
            </a:pP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en-US" altLang="zh-CN" sz="2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改进启发式函数</a:t>
            </a:r>
            <a:r>
              <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八数码游戏</a:t>
            </a:r>
            <a:endParaRPr lang="en-US" altLang="zh-CN" sz="28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908050" lvl="1" indent="-436880" fontAlgn="base">
              <a:lnSpc>
                <a:spcPct val="150000"/>
              </a:lnSpc>
              <a:spcAft>
                <a:spcPct val="0"/>
              </a:spcAft>
              <a:buSzTx/>
              <a:buFont typeface="Wingdings" panose="05000000000000000000" pitchFamily="2" charset="2"/>
              <a:buChar char="n"/>
              <a:tabLst>
                <a:tab pos="1206500" algn="l"/>
              </a:tabLst>
              <a:defRPr/>
            </a:pPr>
            <a:r>
              <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f(s)</a:t>
            </a:r>
            <a:r>
              <a:rPr lang="en-US" altLang="zh-CN" sz="2400" spc="1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计算实例</a:t>
            </a:r>
            <a:endParaRPr lang="en-US" altLang="zh-CN"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2101" name="Text Box 4"/>
          <p:cNvSpPr txBox="1"/>
          <p:nvPr/>
        </p:nvSpPr>
        <p:spPr>
          <a:xfrm>
            <a:off x="3429000" y="4211638"/>
            <a:ext cx="1371600" cy="398462"/>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初始布局</a:t>
            </a:r>
            <a:r>
              <a:rPr lang="en-US" altLang="zh-CN" sz="2000" b="1" dirty="0">
                <a:solidFill>
                  <a:srgbClr val="000000"/>
                </a:solidFill>
                <a:latin typeface="微软雅黑" panose="020B0503020204020204" pitchFamily="34" charset="-122"/>
                <a:ea typeface="微软雅黑" panose="020B0503020204020204" pitchFamily="34" charset="-122"/>
              </a:rPr>
              <a:t>s</a:t>
            </a:r>
          </a:p>
        </p:txBody>
      </p:sp>
      <p:sp>
        <p:nvSpPr>
          <p:cNvPr id="772102" name="Text Box 5"/>
          <p:cNvSpPr txBox="1"/>
          <p:nvPr/>
        </p:nvSpPr>
        <p:spPr>
          <a:xfrm>
            <a:off x="1524000" y="5410201"/>
            <a:ext cx="15240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目标布局</a:t>
            </a:r>
            <a:r>
              <a:rPr lang="en-US" altLang="zh-CN" sz="2000" b="1" dirty="0">
                <a:solidFill>
                  <a:srgbClr val="000000"/>
                </a:solidFill>
                <a:latin typeface="微软雅黑" panose="020B0503020204020204" pitchFamily="34" charset="-122"/>
                <a:ea typeface="微软雅黑" panose="020B0503020204020204" pitchFamily="34" charset="-122"/>
              </a:rPr>
              <a:t>n</a:t>
            </a:r>
            <a:r>
              <a:rPr lang="en-US" altLang="zh-CN" sz="2000" b="1" baseline="-25000" dirty="0">
                <a:solidFill>
                  <a:srgbClr val="000000"/>
                </a:solidFill>
                <a:latin typeface="微软雅黑" panose="020B0503020204020204" pitchFamily="34" charset="-122"/>
                <a:ea typeface="微软雅黑" panose="020B0503020204020204" pitchFamily="34" charset="-122"/>
              </a:rPr>
              <a:t>g</a:t>
            </a:r>
          </a:p>
        </p:txBody>
      </p:sp>
      <p:pic>
        <p:nvPicPr>
          <p:cNvPr id="772103" name="Picture 6" descr="2"/>
          <p:cNvPicPr>
            <a:picLocks noChangeAspect="1"/>
          </p:cNvPicPr>
          <p:nvPr/>
        </p:nvPicPr>
        <p:blipFill>
          <a:blip r:embed="rId14"/>
          <a:stretch>
            <a:fillRect/>
          </a:stretch>
        </p:blipFill>
        <p:spPr>
          <a:xfrm>
            <a:off x="2971800" y="4592638"/>
            <a:ext cx="2286000" cy="1427162"/>
          </a:xfrm>
          <a:prstGeom prst="rect">
            <a:avLst/>
          </a:prstGeom>
          <a:noFill/>
          <a:ln w="9525">
            <a:noFill/>
          </a:ln>
        </p:spPr>
      </p:pic>
      <p:pic>
        <p:nvPicPr>
          <p:cNvPr id="772104" name="Picture 7" descr="2"/>
          <p:cNvPicPr>
            <a:picLocks noChangeAspect="1"/>
          </p:cNvPicPr>
          <p:nvPr/>
        </p:nvPicPr>
        <p:blipFill>
          <a:blip r:embed="rId15"/>
          <a:stretch>
            <a:fillRect/>
          </a:stretch>
        </p:blipFill>
        <p:spPr>
          <a:xfrm>
            <a:off x="2895600" y="2763839"/>
            <a:ext cx="2286000" cy="1392237"/>
          </a:xfrm>
          <a:prstGeom prst="rect">
            <a:avLst/>
          </a:prstGeom>
          <a:noFill/>
          <a:ln w="9525">
            <a:noFill/>
          </a:ln>
        </p:spPr>
      </p:pic>
      <p:sp>
        <p:nvSpPr>
          <p:cNvPr id="772105" name="Text Box 8"/>
          <p:cNvSpPr txBox="1"/>
          <p:nvPr>
            <p:custDataLst>
              <p:tags r:id="rId3"/>
            </p:custDataLst>
          </p:nvPr>
        </p:nvSpPr>
        <p:spPr>
          <a:xfrm>
            <a:off x="6858000" y="2819401"/>
            <a:ext cx="30480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w(s):</a:t>
            </a:r>
            <a:r>
              <a:rPr lang="en-US" altLang="en-US" b="1" dirty="0">
                <a:solidFill>
                  <a:srgbClr val="FFFFFF"/>
                </a:solidFill>
                <a:latin typeface="微软雅黑" panose="020B0503020204020204" pitchFamily="34" charset="-122"/>
                <a:ea typeface="微软雅黑" panose="020B0503020204020204" pitchFamily="34" charset="-122"/>
              </a:rPr>
              <a:t>错位的棋牌个数</a:t>
            </a:r>
          </a:p>
        </p:txBody>
      </p:sp>
      <p:sp>
        <p:nvSpPr>
          <p:cNvPr id="772106" name="Text Box 9"/>
          <p:cNvSpPr txBox="1"/>
          <p:nvPr/>
        </p:nvSpPr>
        <p:spPr>
          <a:xfrm>
            <a:off x="6781800" y="2286001"/>
            <a:ext cx="30861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d(s):</a:t>
            </a:r>
            <a:r>
              <a:rPr lang="en-US" altLang="en-US" b="1" dirty="0">
                <a:solidFill>
                  <a:srgbClr val="000000"/>
                </a:solidFill>
                <a:latin typeface="微软雅黑" panose="020B0503020204020204" pitchFamily="34" charset="-122"/>
                <a:ea typeface="微软雅黑" panose="020B0503020204020204" pitchFamily="34" charset="-122"/>
              </a:rPr>
              <a:t>当前节点深度 </a:t>
            </a:r>
          </a:p>
        </p:txBody>
      </p:sp>
      <p:sp>
        <p:nvSpPr>
          <p:cNvPr id="772107" name="Text Box 10"/>
          <p:cNvSpPr txBox="1"/>
          <p:nvPr/>
        </p:nvSpPr>
        <p:spPr>
          <a:xfrm>
            <a:off x="5562600" y="2305051"/>
            <a:ext cx="83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3300"/>
                </a:solidFill>
                <a:latin typeface="微软雅黑" panose="020B0503020204020204" pitchFamily="34" charset="-122"/>
                <a:ea typeface="微软雅黑" panose="020B0503020204020204" pitchFamily="34" charset="-122"/>
              </a:rPr>
              <a:t>f(s)</a:t>
            </a:r>
          </a:p>
        </p:txBody>
      </p:sp>
      <p:graphicFrame>
        <p:nvGraphicFramePr>
          <p:cNvPr id="772108" name="Object 11"/>
          <p:cNvGraphicFramePr>
            <a:graphicFrameLocks noChangeAspect="1"/>
          </p:cNvGraphicFramePr>
          <p:nvPr/>
        </p:nvGraphicFramePr>
        <p:xfrm>
          <a:off x="6477000" y="2409825"/>
          <a:ext cx="381000" cy="304800"/>
        </p:xfrm>
        <a:graphic>
          <a:graphicData uri="http://schemas.openxmlformats.org/presentationml/2006/ole">
            <mc:AlternateContent xmlns:mc="http://schemas.openxmlformats.org/markup-compatibility/2006">
              <mc:Choice xmlns:v="urn:schemas-microsoft-com:vml" Requires="v">
                <p:oleObj r:id="rId16" imgW="127000" imgH="101600" progId="Equation.3">
                  <p:embed/>
                </p:oleObj>
              </mc:Choice>
              <mc:Fallback>
                <p:oleObj r:id="rId16" imgW="127000" imgH="101600" progId="Equation.3">
                  <p:embed/>
                  <p:pic>
                    <p:nvPicPr>
                      <p:cNvPr id="772108" name="Object 11"/>
                      <p:cNvPicPr/>
                      <p:nvPr/>
                    </p:nvPicPr>
                    <p:blipFill>
                      <a:blip r:embed="rId17"/>
                      <a:stretch>
                        <a:fillRect/>
                      </a:stretch>
                    </p:blipFill>
                    <p:spPr>
                      <a:xfrm>
                        <a:off x="6477000" y="2409825"/>
                        <a:ext cx="381000" cy="304800"/>
                      </a:xfrm>
                      <a:prstGeom prst="rect">
                        <a:avLst/>
                      </a:prstGeom>
                      <a:noFill/>
                      <a:ln w="38100">
                        <a:noFill/>
                        <a:miter/>
                      </a:ln>
                    </p:spPr>
                  </p:pic>
                </p:oleObj>
              </mc:Fallback>
            </mc:AlternateContent>
          </a:graphicData>
        </a:graphic>
      </p:graphicFrame>
      <p:graphicFrame>
        <p:nvGraphicFramePr>
          <p:cNvPr id="772109" name="Object 12"/>
          <p:cNvGraphicFramePr>
            <a:graphicFrameLocks noChangeAspect="1"/>
          </p:cNvGraphicFramePr>
          <p:nvPr/>
        </p:nvGraphicFramePr>
        <p:xfrm>
          <a:off x="6477000" y="2895600"/>
          <a:ext cx="420688" cy="420688"/>
        </p:xfrm>
        <a:graphic>
          <a:graphicData uri="http://schemas.openxmlformats.org/presentationml/2006/ole">
            <mc:AlternateContent xmlns:mc="http://schemas.openxmlformats.org/markup-compatibility/2006">
              <mc:Choice xmlns:v="urn:schemas-microsoft-com:vml" Requires="v">
                <p:oleObj r:id="rId18" imgW="139700" imgH="139700" progId="Equation.3">
                  <p:embed/>
                </p:oleObj>
              </mc:Choice>
              <mc:Fallback>
                <p:oleObj r:id="rId18" imgW="139700" imgH="139700" progId="Equation.3">
                  <p:embed/>
                  <p:pic>
                    <p:nvPicPr>
                      <p:cNvPr id="772109" name="Object 12"/>
                      <p:cNvPicPr/>
                      <p:nvPr/>
                    </p:nvPicPr>
                    <p:blipFill>
                      <a:blip r:embed="rId19"/>
                      <a:stretch>
                        <a:fillRect/>
                      </a:stretch>
                    </p:blipFill>
                    <p:spPr>
                      <a:xfrm>
                        <a:off x="6477000" y="2895600"/>
                        <a:ext cx="420688" cy="420688"/>
                      </a:xfrm>
                      <a:prstGeom prst="rect">
                        <a:avLst/>
                      </a:prstGeom>
                      <a:noFill/>
                      <a:ln w="38100">
                        <a:noFill/>
                        <a:miter/>
                      </a:ln>
                    </p:spPr>
                  </p:pic>
                </p:oleObj>
              </mc:Fallback>
            </mc:AlternateContent>
          </a:graphicData>
        </a:graphic>
      </p:graphicFrame>
      <p:sp>
        <p:nvSpPr>
          <p:cNvPr id="772110" name="Oval 13"/>
          <p:cNvSpPr/>
          <p:nvPr>
            <p:custDataLst>
              <p:tags r:id="rId4"/>
            </p:custDataLst>
          </p:nvPr>
        </p:nvSpPr>
        <p:spPr>
          <a:xfrm>
            <a:off x="3810000" y="32210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72111" name="Oval 14"/>
          <p:cNvSpPr/>
          <p:nvPr>
            <p:custDataLst>
              <p:tags r:id="rId5"/>
            </p:custDataLst>
          </p:nvPr>
        </p:nvSpPr>
        <p:spPr>
          <a:xfrm>
            <a:off x="3810000" y="36782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72112" name="Oval 15"/>
          <p:cNvSpPr/>
          <p:nvPr>
            <p:custDataLst>
              <p:tags r:id="rId6"/>
            </p:custDataLst>
          </p:nvPr>
        </p:nvSpPr>
        <p:spPr>
          <a:xfrm>
            <a:off x="3048000" y="36782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72113" name="Oval 16"/>
          <p:cNvSpPr/>
          <p:nvPr>
            <p:custDataLst>
              <p:tags r:id="rId7"/>
            </p:custDataLst>
          </p:nvPr>
        </p:nvSpPr>
        <p:spPr>
          <a:xfrm>
            <a:off x="3048000" y="32210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aphicFrame>
        <p:nvGraphicFramePr>
          <p:cNvPr id="772114" name="Object 17"/>
          <p:cNvGraphicFramePr>
            <a:graphicFrameLocks noChangeAspect="1"/>
          </p:cNvGraphicFramePr>
          <p:nvPr/>
        </p:nvGraphicFramePr>
        <p:xfrm>
          <a:off x="6477000" y="3429000"/>
          <a:ext cx="381000" cy="304800"/>
        </p:xfrm>
        <a:graphic>
          <a:graphicData uri="http://schemas.openxmlformats.org/presentationml/2006/ole">
            <mc:AlternateContent xmlns:mc="http://schemas.openxmlformats.org/markup-compatibility/2006">
              <mc:Choice xmlns:v="urn:schemas-microsoft-com:vml" Requires="v">
                <p:oleObj r:id="rId20" imgW="127000" imgH="101600" progId="Equation.3">
                  <p:embed/>
                </p:oleObj>
              </mc:Choice>
              <mc:Fallback>
                <p:oleObj r:id="rId20" imgW="127000" imgH="101600" progId="Equation.3">
                  <p:embed/>
                  <p:pic>
                    <p:nvPicPr>
                      <p:cNvPr id="772114" name="Object 17"/>
                      <p:cNvPicPr/>
                      <p:nvPr/>
                    </p:nvPicPr>
                    <p:blipFill>
                      <a:blip r:embed="rId17"/>
                      <a:stretch>
                        <a:fillRect/>
                      </a:stretch>
                    </p:blipFill>
                    <p:spPr>
                      <a:xfrm>
                        <a:off x="6477000" y="3429000"/>
                        <a:ext cx="381000" cy="304800"/>
                      </a:xfrm>
                      <a:prstGeom prst="rect">
                        <a:avLst/>
                      </a:prstGeom>
                      <a:noFill/>
                      <a:ln w="38100">
                        <a:noFill/>
                        <a:miter/>
                      </a:ln>
                    </p:spPr>
                  </p:pic>
                </p:oleObj>
              </mc:Fallback>
            </mc:AlternateContent>
          </a:graphicData>
        </a:graphic>
      </p:graphicFrame>
      <p:sp>
        <p:nvSpPr>
          <p:cNvPr id="772115" name="Text Box 18"/>
          <p:cNvSpPr txBox="1"/>
          <p:nvPr/>
        </p:nvSpPr>
        <p:spPr>
          <a:xfrm>
            <a:off x="6858000" y="3352801"/>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0</a:t>
            </a:r>
            <a:r>
              <a:rPr lang="en-US" altLang="zh-CN" dirty="0">
                <a:solidFill>
                  <a:srgbClr val="000000"/>
                </a:solidFill>
                <a:latin typeface="微软雅黑" panose="020B0503020204020204" pitchFamily="34" charset="-122"/>
                <a:ea typeface="微软雅黑" panose="020B0503020204020204" pitchFamily="34" charset="-122"/>
              </a:rPr>
              <a:t> </a:t>
            </a:r>
          </a:p>
        </p:txBody>
      </p:sp>
      <p:graphicFrame>
        <p:nvGraphicFramePr>
          <p:cNvPr id="772116" name="Object 19"/>
          <p:cNvGraphicFramePr>
            <a:graphicFrameLocks noChangeAspect="1"/>
          </p:cNvGraphicFramePr>
          <p:nvPr/>
        </p:nvGraphicFramePr>
        <p:xfrm>
          <a:off x="7429500" y="3352800"/>
          <a:ext cx="420688" cy="420688"/>
        </p:xfrm>
        <a:graphic>
          <a:graphicData uri="http://schemas.openxmlformats.org/presentationml/2006/ole">
            <mc:AlternateContent xmlns:mc="http://schemas.openxmlformats.org/markup-compatibility/2006">
              <mc:Choice xmlns:v="urn:schemas-microsoft-com:vml" Requires="v">
                <p:oleObj r:id="rId21" imgW="139700" imgH="139700" progId="Equation.3">
                  <p:embed/>
                </p:oleObj>
              </mc:Choice>
              <mc:Fallback>
                <p:oleObj r:id="rId21" imgW="139700" imgH="139700" progId="Equation.3">
                  <p:embed/>
                  <p:pic>
                    <p:nvPicPr>
                      <p:cNvPr id="772116" name="Object 19"/>
                      <p:cNvPicPr/>
                      <p:nvPr/>
                    </p:nvPicPr>
                    <p:blipFill>
                      <a:blip r:embed="rId19"/>
                      <a:stretch>
                        <a:fillRect/>
                      </a:stretch>
                    </p:blipFill>
                    <p:spPr>
                      <a:xfrm>
                        <a:off x="7429500" y="3352800"/>
                        <a:ext cx="420688" cy="420688"/>
                      </a:xfrm>
                      <a:prstGeom prst="rect">
                        <a:avLst/>
                      </a:prstGeom>
                      <a:noFill/>
                      <a:ln w="38100">
                        <a:noFill/>
                        <a:miter/>
                      </a:ln>
                    </p:spPr>
                  </p:pic>
                </p:oleObj>
              </mc:Fallback>
            </mc:AlternateContent>
          </a:graphicData>
        </a:graphic>
      </p:graphicFrame>
      <p:sp>
        <p:nvSpPr>
          <p:cNvPr id="772117" name="Text Box 20"/>
          <p:cNvSpPr txBox="1"/>
          <p:nvPr>
            <p:custDataLst>
              <p:tags r:id="rId8"/>
            </p:custDataLst>
          </p:nvPr>
        </p:nvSpPr>
        <p:spPr>
          <a:xfrm>
            <a:off x="7886700" y="3352801"/>
            <a:ext cx="4953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4</a:t>
            </a:r>
            <a:r>
              <a:rPr lang="en-US" altLang="zh-CN" dirty="0">
                <a:solidFill>
                  <a:srgbClr val="FFFFFF"/>
                </a:solidFill>
                <a:latin typeface="微软雅黑" panose="020B0503020204020204" pitchFamily="34" charset="-122"/>
                <a:ea typeface="微软雅黑" panose="020B0503020204020204" pitchFamily="34" charset="-122"/>
              </a:rPr>
              <a:t> </a:t>
            </a:r>
          </a:p>
        </p:txBody>
      </p:sp>
      <p:graphicFrame>
        <p:nvGraphicFramePr>
          <p:cNvPr id="772118" name="Object 21"/>
          <p:cNvGraphicFramePr>
            <a:graphicFrameLocks noChangeAspect="1"/>
          </p:cNvGraphicFramePr>
          <p:nvPr/>
        </p:nvGraphicFramePr>
        <p:xfrm>
          <a:off x="6415088" y="4067175"/>
          <a:ext cx="381000" cy="304800"/>
        </p:xfrm>
        <a:graphic>
          <a:graphicData uri="http://schemas.openxmlformats.org/presentationml/2006/ole">
            <mc:AlternateContent xmlns:mc="http://schemas.openxmlformats.org/markup-compatibility/2006">
              <mc:Choice xmlns:v="urn:schemas-microsoft-com:vml" Requires="v">
                <p:oleObj r:id="rId22" imgW="127000" imgH="101600" progId="Equation.3">
                  <p:embed/>
                </p:oleObj>
              </mc:Choice>
              <mc:Fallback>
                <p:oleObj r:id="rId22" imgW="127000" imgH="101600" progId="Equation.3">
                  <p:embed/>
                  <p:pic>
                    <p:nvPicPr>
                      <p:cNvPr id="772118" name="Object 21"/>
                      <p:cNvPicPr/>
                      <p:nvPr/>
                    </p:nvPicPr>
                    <p:blipFill>
                      <a:blip r:embed="rId17"/>
                      <a:stretch>
                        <a:fillRect/>
                      </a:stretch>
                    </p:blipFill>
                    <p:spPr>
                      <a:xfrm>
                        <a:off x="6415088" y="4067175"/>
                        <a:ext cx="381000" cy="304800"/>
                      </a:xfrm>
                      <a:prstGeom prst="rect">
                        <a:avLst/>
                      </a:prstGeom>
                      <a:noFill/>
                      <a:ln w="38100">
                        <a:noFill/>
                        <a:miter/>
                      </a:ln>
                    </p:spPr>
                  </p:pic>
                </p:oleObj>
              </mc:Fallback>
            </mc:AlternateContent>
          </a:graphicData>
        </a:graphic>
      </p:graphicFrame>
      <p:sp>
        <p:nvSpPr>
          <p:cNvPr id="772119" name="Text Box 22"/>
          <p:cNvSpPr txBox="1"/>
          <p:nvPr/>
        </p:nvSpPr>
        <p:spPr>
          <a:xfrm>
            <a:off x="6867525" y="3990976"/>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4</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772120" name="Text Box 23"/>
          <p:cNvSpPr txBox="1"/>
          <p:nvPr>
            <p:custDataLst>
              <p:tags r:id="rId9"/>
            </p:custDataLst>
          </p:nvPr>
        </p:nvSpPr>
        <p:spPr>
          <a:xfrm>
            <a:off x="6781800" y="5076826"/>
            <a:ext cx="30480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p(s):</a:t>
            </a:r>
            <a:r>
              <a:rPr lang="en-US" altLang="en-US" b="1" dirty="0">
                <a:solidFill>
                  <a:srgbClr val="FFFFFF"/>
                </a:solidFill>
                <a:highlight>
                  <a:srgbClr val="FFFF00"/>
                </a:highlight>
                <a:latin typeface="微软雅黑" panose="020B0503020204020204" pitchFamily="34" charset="-122"/>
                <a:ea typeface="微软雅黑" panose="020B0503020204020204" pitchFamily="34" charset="-122"/>
              </a:rPr>
              <a:t>错位棋牌移动距离</a:t>
            </a:r>
          </a:p>
        </p:txBody>
      </p:sp>
      <p:sp>
        <p:nvSpPr>
          <p:cNvPr id="772121" name="Text Box 24"/>
          <p:cNvSpPr txBox="1"/>
          <p:nvPr/>
        </p:nvSpPr>
        <p:spPr>
          <a:xfrm>
            <a:off x="6705600" y="4543426"/>
            <a:ext cx="30861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d(s):</a:t>
            </a:r>
            <a:r>
              <a:rPr lang="en-US" altLang="en-US" b="1" dirty="0">
                <a:solidFill>
                  <a:srgbClr val="000000"/>
                </a:solidFill>
                <a:latin typeface="微软雅黑" panose="020B0503020204020204" pitchFamily="34" charset="-122"/>
                <a:ea typeface="微软雅黑" panose="020B0503020204020204" pitchFamily="34" charset="-122"/>
              </a:rPr>
              <a:t>当前节点深度 </a:t>
            </a:r>
          </a:p>
        </p:txBody>
      </p:sp>
      <p:sp>
        <p:nvSpPr>
          <p:cNvPr id="772122" name="Text Box 25"/>
          <p:cNvSpPr txBox="1"/>
          <p:nvPr/>
        </p:nvSpPr>
        <p:spPr>
          <a:xfrm>
            <a:off x="5486400" y="4562476"/>
            <a:ext cx="83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3300"/>
                </a:solidFill>
                <a:latin typeface="微软雅黑" panose="020B0503020204020204" pitchFamily="34" charset="-122"/>
                <a:ea typeface="微软雅黑" panose="020B0503020204020204" pitchFamily="34" charset="-122"/>
              </a:rPr>
              <a:t>f(s)</a:t>
            </a:r>
          </a:p>
        </p:txBody>
      </p:sp>
      <p:graphicFrame>
        <p:nvGraphicFramePr>
          <p:cNvPr id="772123" name="Object 26"/>
          <p:cNvGraphicFramePr>
            <a:graphicFrameLocks noChangeAspect="1"/>
          </p:cNvGraphicFramePr>
          <p:nvPr/>
        </p:nvGraphicFramePr>
        <p:xfrm>
          <a:off x="6400800" y="4667250"/>
          <a:ext cx="381000" cy="304800"/>
        </p:xfrm>
        <a:graphic>
          <a:graphicData uri="http://schemas.openxmlformats.org/presentationml/2006/ole">
            <mc:AlternateContent xmlns:mc="http://schemas.openxmlformats.org/markup-compatibility/2006">
              <mc:Choice xmlns:v="urn:schemas-microsoft-com:vml" Requires="v">
                <p:oleObj r:id="rId23" imgW="127000" imgH="101600" progId="Equation.3">
                  <p:embed/>
                </p:oleObj>
              </mc:Choice>
              <mc:Fallback>
                <p:oleObj r:id="rId23" imgW="127000" imgH="101600" progId="Equation.3">
                  <p:embed/>
                  <p:pic>
                    <p:nvPicPr>
                      <p:cNvPr id="772123" name="Object 26"/>
                      <p:cNvPicPr/>
                      <p:nvPr/>
                    </p:nvPicPr>
                    <p:blipFill>
                      <a:blip r:embed="rId17"/>
                      <a:stretch>
                        <a:fillRect/>
                      </a:stretch>
                    </p:blipFill>
                    <p:spPr>
                      <a:xfrm>
                        <a:off x="6400800" y="4667250"/>
                        <a:ext cx="381000" cy="304800"/>
                      </a:xfrm>
                      <a:prstGeom prst="rect">
                        <a:avLst/>
                      </a:prstGeom>
                      <a:noFill/>
                      <a:ln w="38100">
                        <a:noFill/>
                        <a:miter/>
                      </a:ln>
                    </p:spPr>
                  </p:pic>
                </p:oleObj>
              </mc:Fallback>
            </mc:AlternateContent>
          </a:graphicData>
        </a:graphic>
      </p:graphicFrame>
      <p:graphicFrame>
        <p:nvGraphicFramePr>
          <p:cNvPr id="772124" name="Object 27"/>
          <p:cNvGraphicFramePr>
            <a:graphicFrameLocks noChangeAspect="1"/>
          </p:cNvGraphicFramePr>
          <p:nvPr/>
        </p:nvGraphicFramePr>
        <p:xfrm>
          <a:off x="6400800" y="5153025"/>
          <a:ext cx="420688" cy="420688"/>
        </p:xfrm>
        <a:graphic>
          <a:graphicData uri="http://schemas.openxmlformats.org/presentationml/2006/ole">
            <mc:AlternateContent xmlns:mc="http://schemas.openxmlformats.org/markup-compatibility/2006">
              <mc:Choice xmlns:v="urn:schemas-microsoft-com:vml" Requires="v">
                <p:oleObj r:id="rId24" imgW="139700" imgH="139700" progId="Equation.3">
                  <p:embed/>
                </p:oleObj>
              </mc:Choice>
              <mc:Fallback>
                <p:oleObj r:id="rId24" imgW="139700" imgH="139700" progId="Equation.3">
                  <p:embed/>
                  <p:pic>
                    <p:nvPicPr>
                      <p:cNvPr id="772124" name="Object 27"/>
                      <p:cNvPicPr/>
                      <p:nvPr/>
                    </p:nvPicPr>
                    <p:blipFill>
                      <a:blip r:embed="rId19"/>
                      <a:stretch>
                        <a:fillRect/>
                      </a:stretch>
                    </p:blipFill>
                    <p:spPr>
                      <a:xfrm>
                        <a:off x="6400800" y="5153025"/>
                        <a:ext cx="420688" cy="420688"/>
                      </a:xfrm>
                      <a:prstGeom prst="rect">
                        <a:avLst/>
                      </a:prstGeom>
                      <a:noFill/>
                      <a:ln w="38100">
                        <a:noFill/>
                        <a:miter/>
                      </a:ln>
                    </p:spPr>
                  </p:pic>
                </p:oleObj>
              </mc:Fallback>
            </mc:AlternateContent>
          </a:graphicData>
        </a:graphic>
      </p:graphicFrame>
      <p:graphicFrame>
        <p:nvGraphicFramePr>
          <p:cNvPr id="772125" name="Object 28"/>
          <p:cNvGraphicFramePr>
            <a:graphicFrameLocks noChangeAspect="1"/>
          </p:cNvGraphicFramePr>
          <p:nvPr/>
        </p:nvGraphicFramePr>
        <p:xfrm>
          <a:off x="6400800" y="5686425"/>
          <a:ext cx="381000" cy="304800"/>
        </p:xfrm>
        <a:graphic>
          <a:graphicData uri="http://schemas.openxmlformats.org/presentationml/2006/ole">
            <mc:AlternateContent xmlns:mc="http://schemas.openxmlformats.org/markup-compatibility/2006">
              <mc:Choice xmlns:v="urn:schemas-microsoft-com:vml" Requires="v">
                <p:oleObj r:id="rId25" imgW="127000" imgH="101600" progId="Equation.3">
                  <p:embed/>
                </p:oleObj>
              </mc:Choice>
              <mc:Fallback>
                <p:oleObj r:id="rId25" imgW="127000" imgH="101600" progId="Equation.3">
                  <p:embed/>
                  <p:pic>
                    <p:nvPicPr>
                      <p:cNvPr id="772125" name="Object 28"/>
                      <p:cNvPicPr/>
                      <p:nvPr/>
                    </p:nvPicPr>
                    <p:blipFill>
                      <a:blip r:embed="rId17"/>
                      <a:stretch>
                        <a:fillRect/>
                      </a:stretch>
                    </p:blipFill>
                    <p:spPr>
                      <a:xfrm>
                        <a:off x="6400800" y="5686425"/>
                        <a:ext cx="381000" cy="304800"/>
                      </a:xfrm>
                      <a:prstGeom prst="rect">
                        <a:avLst/>
                      </a:prstGeom>
                      <a:noFill/>
                      <a:ln w="38100">
                        <a:noFill/>
                        <a:miter/>
                      </a:ln>
                    </p:spPr>
                  </p:pic>
                </p:oleObj>
              </mc:Fallback>
            </mc:AlternateContent>
          </a:graphicData>
        </a:graphic>
      </p:graphicFrame>
      <p:sp>
        <p:nvSpPr>
          <p:cNvPr id="772126" name="Text Box 29"/>
          <p:cNvSpPr txBox="1"/>
          <p:nvPr/>
        </p:nvSpPr>
        <p:spPr>
          <a:xfrm>
            <a:off x="6781800" y="5610226"/>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0</a:t>
            </a:r>
            <a:r>
              <a:rPr lang="en-US" altLang="zh-CN" dirty="0">
                <a:solidFill>
                  <a:srgbClr val="000000"/>
                </a:solidFill>
                <a:latin typeface="微软雅黑" panose="020B0503020204020204" pitchFamily="34" charset="-122"/>
                <a:ea typeface="微软雅黑" panose="020B0503020204020204" pitchFamily="34" charset="-122"/>
              </a:rPr>
              <a:t> </a:t>
            </a:r>
          </a:p>
        </p:txBody>
      </p:sp>
      <p:graphicFrame>
        <p:nvGraphicFramePr>
          <p:cNvPr id="772127" name="Object 30"/>
          <p:cNvGraphicFramePr>
            <a:graphicFrameLocks noChangeAspect="1"/>
          </p:cNvGraphicFramePr>
          <p:nvPr/>
        </p:nvGraphicFramePr>
        <p:xfrm>
          <a:off x="7353300" y="5610225"/>
          <a:ext cx="420688" cy="420688"/>
        </p:xfrm>
        <a:graphic>
          <a:graphicData uri="http://schemas.openxmlformats.org/presentationml/2006/ole">
            <mc:AlternateContent xmlns:mc="http://schemas.openxmlformats.org/markup-compatibility/2006">
              <mc:Choice xmlns:v="urn:schemas-microsoft-com:vml" Requires="v">
                <p:oleObj r:id="rId26" imgW="139700" imgH="139700" progId="Equation.3">
                  <p:embed/>
                </p:oleObj>
              </mc:Choice>
              <mc:Fallback>
                <p:oleObj r:id="rId26" imgW="139700" imgH="139700" progId="Equation.3">
                  <p:embed/>
                  <p:pic>
                    <p:nvPicPr>
                      <p:cNvPr id="772127" name="Object 30"/>
                      <p:cNvPicPr/>
                      <p:nvPr/>
                    </p:nvPicPr>
                    <p:blipFill>
                      <a:blip r:embed="rId19"/>
                      <a:stretch>
                        <a:fillRect/>
                      </a:stretch>
                    </p:blipFill>
                    <p:spPr>
                      <a:xfrm>
                        <a:off x="7353300" y="5610225"/>
                        <a:ext cx="420688" cy="420688"/>
                      </a:xfrm>
                      <a:prstGeom prst="rect">
                        <a:avLst/>
                      </a:prstGeom>
                      <a:noFill/>
                      <a:ln w="38100">
                        <a:noFill/>
                        <a:miter/>
                      </a:ln>
                    </p:spPr>
                  </p:pic>
                </p:oleObj>
              </mc:Fallback>
            </mc:AlternateContent>
          </a:graphicData>
        </a:graphic>
      </p:graphicFrame>
      <p:sp>
        <p:nvSpPr>
          <p:cNvPr id="114719" name="Text Box 31"/>
          <p:cNvSpPr txBox="1"/>
          <p:nvPr>
            <p:custDataLst>
              <p:tags r:id="rId10"/>
            </p:custDataLst>
          </p:nvPr>
        </p:nvSpPr>
        <p:spPr>
          <a:xfrm>
            <a:off x="7810500" y="5610226"/>
            <a:ext cx="4953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5</a:t>
            </a:r>
            <a:r>
              <a:rPr lang="en-US" altLang="zh-CN" dirty="0">
                <a:solidFill>
                  <a:srgbClr val="FFFFFF"/>
                </a:solidFill>
                <a:latin typeface="微软雅黑" panose="020B0503020204020204" pitchFamily="34" charset="-122"/>
                <a:ea typeface="微软雅黑" panose="020B0503020204020204" pitchFamily="34" charset="-122"/>
              </a:rPr>
              <a:t> </a:t>
            </a:r>
          </a:p>
        </p:txBody>
      </p:sp>
      <p:graphicFrame>
        <p:nvGraphicFramePr>
          <p:cNvPr id="772129" name="Object 32"/>
          <p:cNvGraphicFramePr>
            <a:graphicFrameLocks noChangeAspect="1"/>
          </p:cNvGraphicFramePr>
          <p:nvPr/>
        </p:nvGraphicFramePr>
        <p:xfrm>
          <a:off x="6338888" y="6324600"/>
          <a:ext cx="381000" cy="304800"/>
        </p:xfrm>
        <a:graphic>
          <a:graphicData uri="http://schemas.openxmlformats.org/presentationml/2006/ole">
            <mc:AlternateContent xmlns:mc="http://schemas.openxmlformats.org/markup-compatibility/2006">
              <mc:Choice xmlns:v="urn:schemas-microsoft-com:vml" Requires="v">
                <p:oleObj r:id="rId27" imgW="127000" imgH="101600" progId="Equation.3">
                  <p:embed/>
                </p:oleObj>
              </mc:Choice>
              <mc:Fallback>
                <p:oleObj r:id="rId27" imgW="127000" imgH="101600" progId="Equation.3">
                  <p:embed/>
                  <p:pic>
                    <p:nvPicPr>
                      <p:cNvPr id="772129" name="Object 32"/>
                      <p:cNvPicPr/>
                      <p:nvPr/>
                    </p:nvPicPr>
                    <p:blipFill>
                      <a:blip r:embed="rId17"/>
                      <a:stretch>
                        <a:fillRect/>
                      </a:stretch>
                    </p:blipFill>
                    <p:spPr>
                      <a:xfrm>
                        <a:off x="6338888" y="6324600"/>
                        <a:ext cx="381000" cy="304800"/>
                      </a:xfrm>
                      <a:prstGeom prst="rect">
                        <a:avLst/>
                      </a:prstGeom>
                      <a:noFill/>
                      <a:ln w="38100">
                        <a:noFill/>
                        <a:miter/>
                      </a:ln>
                    </p:spPr>
                  </p:pic>
                </p:oleObj>
              </mc:Fallback>
            </mc:AlternateContent>
          </a:graphicData>
        </a:graphic>
      </p:graphicFrame>
      <p:sp>
        <p:nvSpPr>
          <p:cNvPr id="114721" name="Text Box 33"/>
          <p:cNvSpPr txBox="1"/>
          <p:nvPr/>
        </p:nvSpPr>
        <p:spPr>
          <a:xfrm>
            <a:off x="6791325" y="6248401"/>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4722" name="Text Box 34"/>
          <p:cNvSpPr txBox="1"/>
          <p:nvPr/>
        </p:nvSpPr>
        <p:spPr>
          <a:xfrm>
            <a:off x="3962400" y="2763839"/>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1</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4723" name="Text Box 35"/>
          <p:cNvSpPr txBox="1"/>
          <p:nvPr/>
        </p:nvSpPr>
        <p:spPr>
          <a:xfrm>
            <a:off x="2362200" y="3983039"/>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rPr>
              <a:t>1</a:t>
            </a:r>
            <a:r>
              <a:rPr lang="en-US" altLang="zh-CN" dirty="0">
                <a:solidFill>
                  <a:srgbClr val="FF0000"/>
                </a:solidFill>
                <a:latin typeface="微软雅黑" panose="020B0503020204020204" pitchFamily="34" charset="-122"/>
                <a:ea typeface="微软雅黑" panose="020B0503020204020204" pitchFamily="34" charset="-122"/>
              </a:rPr>
              <a:t> </a:t>
            </a:r>
          </a:p>
        </p:txBody>
      </p:sp>
      <p:sp>
        <p:nvSpPr>
          <p:cNvPr id="114724" name="Text Box 36"/>
          <p:cNvSpPr txBox="1"/>
          <p:nvPr/>
        </p:nvSpPr>
        <p:spPr>
          <a:xfrm>
            <a:off x="2362200" y="3221039"/>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rPr>
              <a:t>1</a:t>
            </a:r>
            <a:r>
              <a:rPr lang="en-US" altLang="zh-CN" dirty="0">
                <a:solidFill>
                  <a:srgbClr val="FF0000"/>
                </a:solidFill>
                <a:latin typeface="微软雅黑" panose="020B0503020204020204" pitchFamily="34" charset="-122"/>
                <a:ea typeface="微软雅黑" panose="020B0503020204020204" pitchFamily="34" charset="-122"/>
              </a:rPr>
              <a:t> </a:t>
            </a:r>
          </a:p>
        </p:txBody>
      </p:sp>
      <p:sp>
        <p:nvSpPr>
          <p:cNvPr id="114725" name="Text Box 37"/>
          <p:cNvSpPr txBox="1"/>
          <p:nvPr/>
        </p:nvSpPr>
        <p:spPr>
          <a:xfrm>
            <a:off x="4114800" y="3906839"/>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rPr>
              <a:t>2</a:t>
            </a:r>
            <a:r>
              <a:rPr lang="en-US" altLang="zh-CN" dirty="0">
                <a:solidFill>
                  <a:srgbClr val="FF0000"/>
                </a:solidFill>
                <a:latin typeface="微软雅黑" panose="020B0503020204020204" pitchFamily="34" charset="-122"/>
                <a:ea typeface="微软雅黑" panose="020B0503020204020204" pitchFamily="34" charset="-122"/>
              </a:rPr>
              <a:t> </a:t>
            </a:r>
          </a:p>
        </p:txBody>
      </p:sp>
      <p:sp>
        <p:nvSpPr>
          <p:cNvPr id="772135" name="标题 1"/>
          <p:cNvSpPr>
            <a:spLocks noGrp="1"/>
          </p:cNvSpPr>
          <p:nvPr/>
        </p:nvSpPr>
        <p:spPr>
          <a:xfrm>
            <a:off x="1524000" y="1"/>
            <a:ext cx="9144000" cy="765175"/>
          </a:xfrm>
          <a:prstGeom prst="rect">
            <a:avLst/>
          </a:prstGeom>
          <a:solidFill>
            <a:srgbClr val="A50021"/>
          </a:solidFill>
          <a:ln w="9525">
            <a:noFill/>
          </a:ln>
        </p:spPr>
        <p:txBody>
          <a:bodyPr anchor="b" anchorCtr="0"/>
          <a:lstStyle/>
          <a:p>
            <a:pPr indent="176530"/>
            <a:r>
              <a:rPr lang="en-US" altLang="zh-CN" sz="38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5.4.3  启发式搜索—</a:t>
            </a:r>
            <a:r>
              <a:rPr lang="en-US" altLang="zh-CN" sz="3800" i="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A</a:t>
            </a:r>
            <a:r>
              <a:rPr lang="en-US" altLang="en-US" sz="38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搜索算法</a:t>
            </a:r>
            <a:endParaRPr lang="en-US" altLang="en-US" sz="3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1"/>
    </p:custDataLst>
    <p:extLst>
      <p:ext uri="{BB962C8B-B14F-4D97-AF65-F5344CB8AC3E}">
        <p14:creationId xmlns:p14="http://schemas.microsoft.com/office/powerpoint/2010/main" val="2711908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14722"/>
                                        </p:tgtEl>
                                        <p:attrNameLst>
                                          <p:attrName>style.visibility</p:attrName>
                                        </p:attrNameLst>
                                      </p:cBhvr>
                                      <p:to>
                                        <p:strVal val="visible"/>
                                      </p:to>
                                    </p:set>
                                    <p:animEffect transition="in" filter="wheel(4)">
                                      <p:cBhvr>
                                        <p:cTn id="7" dur="500"/>
                                        <p:tgtEl>
                                          <p:spTgt spid="1147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14723"/>
                                        </p:tgtEl>
                                        <p:attrNameLst>
                                          <p:attrName>style.visibility</p:attrName>
                                        </p:attrNameLst>
                                      </p:cBhvr>
                                      <p:to>
                                        <p:strVal val="visible"/>
                                      </p:to>
                                    </p:set>
                                    <p:animEffect transition="in" filter="wheel(4)">
                                      <p:cBhvr>
                                        <p:cTn id="12" dur="500"/>
                                        <p:tgtEl>
                                          <p:spTgt spid="11472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grpId="0" nodeType="clickEffect">
                                  <p:stCondLst>
                                    <p:cond delay="0"/>
                                  </p:stCondLst>
                                  <p:childTnLst>
                                    <p:set>
                                      <p:cBhvr>
                                        <p:cTn id="16" dur="1" fill="hold">
                                          <p:stCondLst>
                                            <p:cond delay="0"/>
                                          </p:stCondLst>
                                        </p:cTn>
                                        <p:tgtEl>
                                          <p:spTgt spid="114724"/>
                                        </p:tgtEl>
                                        <p:attrNameLst>
                                          <p:attrName>style.visibility</p:attrName>
                                        </p:attrNameLst>
                                      </p:cBhvr>
                                      <p:to>
                                        <p:strVal val="visible"/>
                                      </p:to>
                                    </p:set>
                                    <p:animEffect transition="in" filter="wheel(4)">
                                      <p:cBhvr>
                                        <p:cTn id="17" dur="500"/>
                                        <p:tgtEl>
                                          <p:spTgt spid="11472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4" fill="hold" grpId="0" nodeType="clickEffect">
                                  <p:stCondLst>
                                    <p:cond delay="0"/>
                                  </p:stCondLst>
                                  <p:childTnLst>
                                    <p:set>
                                      <p:cBhvr>
                                        <p:cTn id="21" dur="1" fill="hold">
                                          <p:stCondLst>
                                            <p:cond delay="0"/>
                                          </p:stCondLst>
                                        </p:cTn>
                                        <p:tgtEl>
                                          <p:spTgt spid="114725"/>
                                        </p:tgtEl>
                                        <p:attrNameLst>
                                          <p:attrName>style.visibility</p:attrName>
                                        </p:attrNameLst>
                                      </p:cBhvr>
                                      <p:to>
                                        <p:strVal val="visible"/>
                                      </p:to>
                                    </p:set>
                                    <p:animEffect transition="in" filter="wheel(4)">
                                      <p:cBhvr>
                                        <p:cTn id="22" dur="500"/>
                                        <p:tgtEl>
                                          <p:spTgt spid="11472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4" fill="hold" grpId="0" nodeType="clickEffect">
                                  <p:stCondLst>
                                    <p:cond delay="0"/>
                                  </p:stCondLst>
                                  <p:childTnLst>
                                    <p:set>
                                      <p:cBhvr>
                                        <p:cTn id="26" dur="1" fill="hold">
                                          <p:stCondLst>
                                            <p:cond delay="0"/>
                                          </p:stCondLst>
                                        </p:cTn>
                                        <p:tgtEl>
                                          <p:spTgt spid="114719"/>
                                        </p:tgtEl>
                                        <p:attrNameLst>
                                          <p:attrName>style.visibility</p:attrName>
                                        </p:attrNameLst>
                                      </p:cBhvr>
                                      <p:to>
                                        <p:strVal val="visible"/>
                                      </p:to>
                                    </p:set>
                                    <p:animEffect transition="in" filter="wheel(4)">
                                      <p:cBhvr>
                                        <p:cTn id="27" dur="500"/>
                                        <p:tgtEl>
                                          <p:spTgt spid="114719"/>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4" fill="hold" grpId="0" nodeType="clickEffect">
                                  <p:stCondLst>
                                    <p:cond delay="0"/>
                                  </p:stCondLst>
                                  <p:childTnLst>
                                    <p:set>
                                      <p:cBhvr>
                                        <p:cTn id="31" dur="1" fill="hold">
                                          <p:stCondLst>
                                            <p:cond delay="0"/>
                                          </p:stCondLst>
                                        </p:cTn>
                                        <p:tgtEl>
                                          <p:spTgt spid="114721"/>
                                        </p:tgtEl>
                                        <p:attrNameLst>
                                          <p:attrName>style.visibility</p:attrName>
                                        </p:attrNameLst>
                                      </p:cBhvr>
                                      <p:to>
                                        <p:strVal val="visible"/>
                                      </p:to>
                                    </p:set>
                                    <p:animEffect transition="in" filter="wheel(4)">
                                      <p:cBhvr>
                                        <p:cTn id="32" dur="500"/>
                                        <p:tgtEl>
                                          <p:spTgt spid="114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19" grpId="0" bldLvl="0" animBg="1"/>
      <p:bldP spid="114721" grpId="0" bldLvl="0" animBg="1"/>
      <p:bldP spid="114722" grpId="0" bldLvl="0" animBg="1"/>
      <p:bldP spid="114723" grpId="0" bldLvl="0" animBg="1"/>
      <p:bldP spid="114724" grpId="0" bldLvl="0" animBg="1"/>
      <p:bldP spid="114725" grpId="0" bldLvl="0" animBg="1"/>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3122"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73123"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748D8A84-DBF2-48E0-ABD3-D1CA79858AF9}" type="slidenum">
              <a:rPr lang="zh-CN" altLang="en-US" smtClean="0"/>
              <a:pPr>
                <a:defRPr/>
              </a:pPr>
              <a:t>521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73124" name="Object 2"/>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7" imgW="965200" imgH="711200" progId="Equation.3">
                  <p:embed/>
                </p:oleObj>
              </mc:Choice>
              <mc:Fallback>
                <p:oleObj r:id="rId7" imgW="965200" imgH="711200" progId="Equation.3">
                  <p:embed/>
                  <p:pic>
                    <p:nvPicPr>
                      <p:cNvPr id="773124" name="Object 2"/>
                      <p:cNvPicPr/>
                      <p:nvPr/>
                    </p:nvPicPr>
                    <p:blipFill>
                      <a:blip r:embed="rId8"/>
                      <a:stretch>
                        <a:fillRect/>
                      </a:stretch>
                    </p:blipFill>
                    <p:spPr>
                      <a:xfrm>
                        <a:off x="4090988" y="0"/>
                        <a:ext cx="1344612" cy="990600"/>
                      </a:xfrm>
                      <a:prstGeom prst="rect">
                        <a:avLst/>
                      </a:prstGeom>
                      <a:noFill/>
                      <a:ln w="38100">
                        <a:noFill/>
                        <a:miter/>
                      </a:ln>
                    </p:spPr>
                  </p:pic>
                </p:oleObj>
              </mc:Fallback>
            </mc:AlternateContent>
          </a:graphicData>
        </a:graphic>
      </p:graphicFrame>
      <p:sp>
        <p:nvSpPr>
          <p:cNvPr id="773125" name="Text Box 3"/>
          <p:cNvSpPr txBox="1"/>
          <p:nvPr>
            <p:custDataLst>
              <p:tags r:id="rId3"/>
            </p:custDataLst>
          </p:nvPr>
        </p:nvSpPr>
        <p:spPr>
          <a:xfrm>
            <a:off x="7620000" y="228601"/>
            <a:ext cx="1219200" cy="460375"/>
          </a:xfrm>
          <a:prstGeom prst="rect">
            <a:avLst/>
          </a:prstGeom>
          <a:solidFill>
            <a:srgbClr val="FFFF99"/>
          </a:solidFill>
          <a:ln w="9525">
            <a:noFill/>
          </a:ln>
        </p:spPr>
        <p:txBody>
          <a:bodyPr>
            <a:spAutoFit/>
          </a:bodyPr>
          <a:lstStyle/>
          <a:p>
            <a:pPr eaLnBrk="1" hangingPunct="1">
              <a:spcBef>
                <a:spcPct val="50000"/>
              </a:spcBef>
            </a:pPr>
            <a:r>
              <a:rPr lang="en-US" altLang="en-US" sz="2400" b="1" dirty="0">
                <a:solidFill>
                  <a:srgbClr val="000000"/>
                </a:solidFill>
                <a:latin typeface="微软雅黑" panose="020B0503020204020204" pitchFamily="34" charset="-122"/>
                <a:ea typeface="微软雅黑" panose="020B0503020204020204" pitchFamily="34" charset="-122"/>
              </a:rPr>
              <a:t>初始化</a:t>
            </a:r>
          </a:p>
        </p:txBody>
      </p:sp>
      <p:sp>
        <p:nvSpPr>
          <p:cNvPr id="281604" name="Text Box 4"/>
          <p:cNvSpPr txBox="1"/>
          <p:nvPr/>
        </p:nvSpPr>
        <p:spPr>
          <a:xfrm>
            <a:off x="7620000" y="838201"/>
            <a:ext cx="2362200" cy="460375"/>
          </a:xfrm>
          <a:prstGeom prst="rect">
            <a:avLst/>
          </a:prstGeom>
          <a:solidFill>
            <a:srgbClr val="FFFF99"/>
          </a:solidFill>
          <a:ln w="9525">
            <a:noFill/>
          </a:ln>
        </p:spPr>
        <p:txBody>
          <a:bodyPr>
            <a:spAutoFit/>
          </a:bodyPr>
          <a:lstStyle/>
          <a:p>
            <a:pPr>
              <a:spcBef>
                <a:spcPct val="50000"/>
              </a:spcBef>
              <a:defRPr/>
            </a:pP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rPr>
              <a:t>OPEN:={s5}</a:t>
            </a:r>
            <a:r>
              <a:rPr lang="en-US" altLang="zh-CN" noProof="1">
                <a:solidFill>
                  <a:schemeClr val="dk1">
                    <a:lumMod val="85000"/>
                    <a:lumOff val="15000"/>
                  </a:schemeClr>
                </a:solidFill>
                <a:latin typeface="微软雅黑" panose="020B0503020204020204" pitchFamily="34" charset="-122"/>
                <a:ea typeface="微软雅黑" panose="020B0503020204020204" pitchFamily="34" charset="-122"/>
              </a:rPr>
              <a:t> </a:t>
            </a:r>
          </a:p>
        </p:txBody>
      </p:sp>
      <p:sp>
        <p:nvSpPr>
          <p:cNvPr id="773127" name="Text Box 5"/>
          <p:cNvSpPr txBox="1"/>
          <p:nvPr/>
        </p:nvSpPr>
        <p:spPr>
          <a:xfrm>
            <a:off x="7620000" y="1600201"/>
            <a:ext cx="2362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a:t>
            </a:r>
            <a:r>
              <a:rPr lang="en-US" altLang="zh-CN" dirty="0">
                <a:solidFill>
                  <a:srgbClr val="000000"/>
                </a:solidFill>
                <a:latin typeface="微软雅黑" panose="020B0503020204020204" pitchFamily="34" charset="-122"/>
                <a:ea typeface="微软雅黑" panose="020B0503020204020204" pitchFamily="34" charset="-122"/>
              </a:rPr>
              <a:t> </a:t>
            </a:r>
          </a:p>
        </p:txBody>
      </p:sp>
      <p:pic>
        <p:nvPicPr>
          <p:cNvPr id="773128" name="Picture 6" descr="2"/>
          <p:cNvPicPr>
            <a:picLocks noChangeAspect="1"/>
          </p:cNvPicPr>
          <p:nvPr/>
        </p:nvPicPr>
        <p:blipFill>
          <a:blip r:embed="rId9"/>
          <a:stretch>
            <a:fillRect/>
          </a:stretch>
        </p:blipFill>
        <p:spPr>
          <a:xfrm>
            <a:off x="3756025" y="5133976"/>
            <a:ext cx="2286000" cy="1427163"/>
          </a:xfrm>
          <a:prstGeom prst="rect">
            <a:avLst/>
          </a:prstGeom>
          <a:noFill/>
          <a:ln w="9525">
            <a:noFill/>
          </a:ln>
        </p:spPr>
      </p:pic>
    </p:spTree>
    <p:custDataLst>
      <p:tags r:id="rId1"/>
    </p:custDataLst>
    <p:extLst>
      <p:ext uri="{BB962C8B-B14F-4D97-AF65-F5344CB8AC3E}">
        <p14:creationId xmlns:p14="http://schemas.microsoft.com/office/powerpoint/2010/main" val="2125994420"/>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4146" name="组合 7"/>
          <p:cNvGrpSpPr/>
          <p:nvPr/>
        </p:nvGrpSpPr>
        <p:grpSpPr>
          <a:xfrm>
            <a:off x="4525964" y="6045200"/>
            <a:ext cx="6142037" cy="812800"/>
            <a:chOff x="4001597" y="5613400"/>
            <a:chExt cx="8190403" cy="1244600"/>
          </a:xfrm>
        </p:grpSpPr>
        <p:sp>
          <p:nvSpPr>
            <p:cNvPr id="9" name="任意多边形: 形状 8"/>
            <p:cNvSpPr/>
            <p:nvPr>
              <p:custDataLst>
                <p:tags r:id="rId9"/>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0"/>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74147"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748D8A84-DBF2-48E0-ABD3-D1CA79858AF9}" type="slidenum">
              <a:rPr lang="zh-CN" altLang="en-US" smtClean="0"/>
              <a:pPr>
                <a:defRPr/>
              </a:pPr>
              <a:t>522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74148" name="Object 2"/>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12" imgW="965200" imgH="711200" progId="Equation.3">
                  <p:embed/>
                </p:oleObj>
              </mc:Choice>
              <mc:Fallback>
                <p:oleObj r:id="rId12" imgW="965200" imgH="711200" progId="Equation.3">
                  <p:embed/>
                  <p:pic>
                    <p:nvPicPr>
                      <p:cNvPr id="774148" name="Object 2"/>
                      <p:cNvPicPr/>
                      <p:nvPr/>
                    </p:nvPicPr>
                    <p:blipFill>
                      <a:blip r:embed="rId13"/>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116739" name="AutoShape 3"/>
          <p:cNvCxnSpPr/>
          <p:nvPr>
            <p:custDataLst>
              <p:tags r:id="rId3"/>
            </p:custDataLst>
          </p:nvPr>
        </p:nvCxnSpPr>
        <p:spPr>
          <a:xfrm flipH="1">
            <a:off x="2967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116740" name="AutoShape 4"/>
          <p:cNvCxnSpPr/>
          <p:nvPr>
            <p:custDataLst>
              <p:tags r:id="rId4"/>
            </p:custDataLst>
          </p:nvPr>
        </p:nvCxnSpPr>
        <p:spPr>
          <a:xfrm flipH="1">
            <a:off x="4718051" y="1046164"/>
            <a:ext cx="4763" cy="282575"/>
          </a:xfrm>
          <a:prstGeom prst="straightConnector1">
            <a:avLst/>
          </a:prstGeom>
          <a:ln w="50800" cap="flat" cmpd="sng">
            <a:solidFill>
              <a:schemeClr val="tx1"/>
            </a:solidFill>
            <a:prstDash val="solid"/>
            <a:headEnd type="stealth" w="med" len="med"/>
            <a:tailEnd type="none" w="med" len="med"/>
          </a:ln>
        </p:spPr>
      </p:cxnSp>
      <p:cxnSp>
        <p:nvCxnSpPr>
          <p:cNvPr id="116741" name="AutoShape 5"/>
          <p:cNvCxnSpPr/>
          <p:nvPr>
            <p:custDataLst>
              <p:tags r:id="rId5"/>
            </p:custDataLst>
          </p:nvPr>
        </p:nvCxnSpPr>
        <p:spPr>
          <a:xfrm>
            <a:off x="4764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116742" name="Object 6"/>
          <p:cNvGraphicFramePr>
            <a:graphicFrameLocks noChangeAspect="1"/>
          </p:cNvGraphicFramePr>
          <p:nvPr>
            <p:custDataLst>
              <p:tags r:id="rId6"/>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14" imgW="977900" imgH="711200" progId="Equation.3">
                  <p:embed/>
                </p:oleObj>
              </mc:Choice>
              <mc:Fallback>
                <p:oleObj r:id="rId14" imgW="977900" imgH="711200" progId="Equation.3">
                  <p:embed/>
                  <p:pic>
                    <p:nvPicPr>
                      <p:cNvPr id="116742" name="Object 6"/>
                      <p:cNvPicPr/>
                      <p:nvPr/>
                    </p:nvPicPr>
                    <p:blipFill>
                      <a:blip r:embed="rId15"/>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116743" name="Object 7"/>
          <p:cNvGraphicFramePr>
            <a:graphicFrameLocks noChangeAspect="1"/>
          </p:cNvGraphicFramePr>
          <p:nvPr>
            <p:custDataLst>
              <p:tags r:id="rId7"/>
            </p:custDataLst>
          </p:nvPr>
        </p:nvGraphicFramePr>
        <p:xfrm>
          <a:off x="4046539" y="1328738"/>
          <a:ext cx="1343025" cy="989012"/>
        </p:xfrm>
        <a:graphic>
          <a:graphicData uri="http://schemas.openxmlformats.org/presentationml/2006/ole">
            <mc:AlternateContent xmlns:mc="http://schemas.openxmlformats.org/markup-compatibility/2006">
              <mc:Choice xmlns:v="urn:schemas-microsoft-com:vml" Requires="v">
                <p:oleObj r:id="rId16" imgW="965200" imgH="711200" progId="Equation.3">
                  <p:embed/>
                </p:oleObj>
              </mc:Choice>
              <mc:Fallback>
                <p:oleObj r:id="rId16" imgW="965200" imgH="711200" progId="Equation.3">
                  <p:embed/>
                  <p:pic>
                    <p:nvPicPr>
                      <p:cNvPr id="116743" name="Object 7"/>
                      <p:cNvPicPr/>
                      <p:nvPr/>
                    </p:nvPicPr>
                    <p:blipFill>
                      <a:blip r:embed="rId17"/>
                      <a:stretch>
                        <a:fillRect/>
                      </a:stretch>
                    </p:blipFill>
                    <p:spPr>
                      <a:xfrm>
                        <a:off x="4046539" y="1328738"/>
                        <a:ext cx="1343025" cy="989012"/>
                      </a:xfrm>
                      <a:prstGeom prst="rect">
                        <a:avLst/>
                      </a:prstGeom>
                      <a:solidFill>
                        <a:srgbClr val="F2F2F2"/>
                      </a:solidFill>
                      <a:ln w="38100">
                        <a:noFill/>
                        <a:miter/>
                      </a:ln>
                    </p:spPr>
                  </p:pic>
                </p:oleObj>
              </mc:Fallback>
            </mc:AlternateContent>
          </a:graphicData>
        </a:graphic>
      </p:graphicFrame>
      <p:graphicFrame>
        <p:nvGraphicFramePr>
          <p:cNvPr id="116744" name="Object 8"/>
          <p:cNvGraphicFramePr>
            <a:graphicFrameLocks noChangeAspect="1"/>
          </p:cNvGraphicFramePr>
          <p:nvPr>
            <p:custDataLst>
              <p:tags r:id="rId8"/>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18" imgW="965200" imgH="711200" progId="Equation.3">
                  <p:embed/>
                </p:oleObj>
              </mc:Choice>
              <mc:Fallback>
                <p:oleObj r:id="rId18" imgW="965200" imgH="711200" progId="Equation.3">
                  <p:embed/>
                  <p:pic>
                    <p:nvPicPr>
                      <p:cNvPr id="116744" name="Object 8"/>
                      <p:cNvPicPr/>
                      <p:nvPr/>
                    </p:nvPicPr>
                    <p:blipFill>
                      <a:blip r:embed="rId19"/>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sp>
        <p:nvSpPr>
          <p:cNvPr id="282633" name="Text Box 12"/>
          <p:cNvSpPr txBox="1"/>
          <p:nvPr/>
        </p:nvSpPr>
        <p:spPr>
          <a:xfrm>
            <a:off x="7620000" y="228601"/>
            <a:ext cx="12192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16749" name="Text Box 13"/>
          <p:cNvSpPr txBox="1"/>
          <p:nvPr/>
        </p:nvSpPr>
        <p:spPr>
          <a:xfrm>
            <a:off x="7620000" y="2667001"/>
            <a:ext cx="2362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6750" name="Text Box 14"/>
          <p:cNvSpPr txBox="1"/>
          <p:nvPr/>
        </p:nvSpPr>
        <p:spPr>
          <a:xfrm>
            <a:off x="7620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6751" name="Text Box 15"/>
          <p:cNvSpPr txBox="1"/>
          <p:nvPr/>
        </p:nvSpPr>
        <p:spPr>
          <a:xfrm>
            <a:off x="7620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6752" name="Text Box 16"/>
          <p:cNvSpPr txBox="1"/>
          <p:nvPr/>
        </p:nvSpPr>
        <p:spPr>
          <a:xfrm>
            <a:off x="7620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OPEN:={b5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r>
              <a:rPr lang="en-US" altLang="zh-CN" dirty="0">
                <a:solidFill>
                  <a:srgbClr val="000000"/>
                </a:solidFill>
                <a:latin typeface="微软雅黑" panose="020B0503020204020204" pitchFamily="34" charset="-122"/>
                <a:ea typeface="微软雅黑" panose="020B0503020204020204" pitchFamily="34" charset="-122"/>
              </a:rPr>
              <a:t> </a:t>
            </a:r>
          </a:p>
        </p:txBody>
      </p:sp>
      <p:pic>
        <p:nvPicPr>
          <p:cNvPr id="774160" name="Picture 6" descr="2"/>
          <p:cNvPicPr>
            <a:picLocks noChangeAspect="1"/>
          </p:cNvPicPr>
          <p:nvPr/>
        </p:nvPicPr>
        <p:blipFill>
          <a:blip r:embed="rId20"/>
          <a:stretch>
            <a:fillRect/>
          </a:stretch>
        </p:blipFill>
        <p:spPr>
          <a:xfrm>
            <a:off x="3756025" y="5133976"/>
            <a:ext cx="2286000" cy="1427163"/>
          </a:xfrm>
          <a:prstGeom prst="rect">
            <a:avLst/>
          </a:prstGeom>
          <a:noFill/>
          <a:ln w="9525">
            <a:noFill/>
          </a:ln>
        </p:spPr>
      </p:pic>
    </p:spTree>
    <p:custDataLst>
      <p:tags r:id="rId1"/>
    </p:custDataLst>
    <p:extLst>
      <p:ext uri="{BB962C8B-B14F-4D97-AF65-F5344CB8AC3E}">
        <p14:creationId xmlns:p14="http://schemas.microsoft.com/office/powerpoint/2010/main" val="28012158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749"/>
                                        </p:tgtEl>
                                        <p:attrNameLst>
                                          <p:attrName>style.visibility</p:attrName>
                                        </p:attrNameLst>
                                      </p:cBhvr>
                                      <p:to>
                                        <p:strVal val="visible"/>
                                      </p:to>
                                    </p:set>
                                    <p:animEffect transition="in" filter="blinds(horizontal)">
                                      <p:cBhvr>
                                        <p:cTn id="7" dur="500"/>
                                        <p:tgtEl>
                                          <p:spTgt spid="1167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6742"/>
                                        </p:tgtEl>
                                        <p:attrNameLst>
                                          <p:attrName>style.visibility</p:attrName>
                                        </p:attrNameLst>
                                      </p:cBhvr>
                                      <p:to>
                                        <p:strVal val="visible"/>
                                      </p:to>
                                    </p:set>
                                    <p:animEffect transition="in" filter="blinds(horizontal)">
                                      <p:cBhvr>
                                        <p:cTn id="12" dur="500"/>
                                        <p:tgtEl>
                                          <p:spTgt spid="116742"/>
                                        </p:tgtEl>
                                      </p:cBhvr>
                                    </p:animEffect>
                                  </p:childTnLst>
                                </p:cTn>
                              </p:par>
                              <p:par>
                                <p:cTn id="13" presetID="3" presetClass="entr" presetSubtype="10" fill="hold" nodeType="withEffect">
                                  <p:stCondLst>
                                    <p:cond delay="0"/>
                                  </p:stCondLst>
                                  <p:childTnLst>
                                    <p:set>
                                      <p:cBhvr>
                                        <p:cTn id="14" dur="1" fill="hold">
                                          <p:stCondLst>
                                            <p:cond delay="0"/>
                                          </p:stCondLst>
                                        </p:cTn>
                                        <p:tgtEl>
                                          <p:spTgt spid="116743"/>
                                        </p:tgtEl>
                                        <p:attrNameLst>
                                          <p:attrName>style.visibility</p:attrName>
                                        </p:attrNameLst>
                                      </p:cBhvr>
                                      <p:to>
                                        <p:strVal val="visible"/>
                                      </p:to>
                                    </p:set>
                                    <p:animEffect transition="in" filter="blinds(horizontal)">
                                      <p:cBhvr>
                                        <p:cTn id="15" dur="500"/>
                                        <p:tgtEl>
                                          <p:spTgt spid="116743"/>
                                        </p:tgtEl>
                                      </p:cBhvr>
                                    </p:animEffect>
                                  </p:childTnLst>
                                </p:cTn>
                              </p:par>
                              <p:par>
                                <p:cTn id="16" presetID="3" presetClass="entr" presetSubtype="10" fill="hold" nodeType="withEffect">
                                  <p:stCondLst>
                                    <p:cond delay="0"/>
                                  </p:stCondLst>
                                  <p:childTnLst>
                                    <p:set>
                                      <p:cBhvr>
                                        <p:cTn id="17" dur="1" fill="hold">
                                          <p:stCondLst>
                                            <p:cond delay="0"/>
                                          </p:stCondLst>
                                        </p:cTn>
                                        <p:tgtEl>
                                          <p:spTgt spid="116744"/>
                                        </p:tgtEl>
                                        <p:attrNameLst>
                                          <p:attrName>style.visibility</p:attrName>
                                        </p:attrNameLst>
                                      </p:cBhvr>
                                      <p:to>
                                        <p:strVal val="visible"/>
                                      </p:to>
                                    </p:set>
                                    <p:animEffect transition="in" filter="blinds(horizontal)">
                                      <p:cBhvr>
                                        <p:cTn id="18" dur="500"/>
                                        <p:tgtEl>
                                          <p:spTgt spid="11674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6750"/>
                                        </p:tgtEl>
                                        <p:attrNameLst>
                                          <p:attrName>style.visibility</p:attrName>
                                        </p:attrNameLst>
                                      </p:cBhvr>
                                      <p:to>
                                        <p:strVal val="visible"/>
                                      </p:to>
                                    </p:set>
                                    <p:animEffect transition="in" filter="blinds(horizontal)">
                                      <p:cBhvr>
                                        <p:cTn id="23" dur="500"/>
                                        <p:tgtEl>
                                          <p:spTgt spid="11675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6751"/>
                                        </p:tgtEl>
                                        <p:attrNameLst>
                                          <p:attrName>style.visibility</p:attrName>
                                        </p:attrNameLst>
                                      </p:cBhvr>
                                      <p:to>
                                        <p:strVal val="visible"/>
                                      </p:to>
                                    </p:set>
                                    <p:animEffect transition="in" filter="blinds(horizontal)">
                                      <p:cBhvr>
                                        <p:cTn id="28" dur="500"/>
                                        <p:tgtEl>
                                          <p:spTgt spid="11675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16739"/>
                                        </p:tgtEl>
                                        <p:attrNameLst>
                                          <p:attrName>style.visibility</p:attrName>
                                        </p:attrNameLst>
                                      </p:cBhvr>
                                      <p:to>
                                        <p:strVal val="visible"/>
                                      </p:to>
                                    </p:set>
                                    <p:animEffect transition="in" filter="blinds(horizontal)">
                                      <p:cBhvr>
                                        <p:cTn id="33" dur="500"/>
                                        <p:tgtEl>
                                          <p:spTgt spid="116739"/>
                                        </p:tgtEl>
                                      </p:cBhvr>
                                    </p:animEffect>
                                  </p:childTnLst>
                                </p:cTn>
                              </p:par>
                              <p:par>
                                <p:cTn id="34" presetID="3" presetClass="entr" presetSubtype="10" fill="hold" nodeType="withEffect">
                                  <p:stCondLst>
                                    <p:cond delay="0"/>
                                  </p:stCondLst>
                                  <p:childTnLst>
                                    <p:set>
                                      <p:cBhvr>
                                        <p:cTn id="35" dur="1" fill="hold">
                                          <p:stCondLst>
                                            <p:cond delay="0"/>
                                          </p:stCondLst>
                                        </p:cTn>
                                        <p:tgtEl>
                                          <p:spTgt spid="116740"/>
                                        </p:tgtEl>
                                        <p:attrNameLst>
                                          <p:attrName>style.visibility</p:attrName>
                                        </p:attrNameLst>
                                      </p:cBhvr>
                                      <p:to>
                                        <p:strVal val="visible"/>
                                      </p:to>
                                    </p:set>
                                    <p:animEffect transition="in" filter="blinds(horizontal)">
                                      <p:cBhvr>
                                        <p:cTn id="36" dur="500"/>
                                        <p:tgtEl>
                                          <p:spTgt spid="116740"/>
                                        </p:tgtEl>
                                      </p:cBhvr>
                                    </p:animEffect>
                                  </p:childTnLst>
                                </p:cTn>
                              </p:par>
                              <p:par>
                                <p:cTn id="37" presetID="3" presetClass="entr" presetSubtype="10" fill="hold" nodeType="withEffect">
                                  <p:stCondLst>
                                    <p:cond delay="0"/>
                                  </p:stCondLst>
                                  <p:childTnLst>
                                    <p:set>
                                      <p:cBhvr>
                                        <p:cTn id="38" dur="1" fill="hold">
                                          <p:stCondLst>
                                            <p:cond delay="0"/>
                                          </p:stCondLst>
                                        </p:cTn>
                                        <p:tgtEl>
                                          <p:spTgt spid="116741"/>
                                        </p:tgtEl>
                                        <p:attrNameLst>
                                          <p:attrName>style.visibility</p:attrName>
                                        </p:attrNameLst>
                                      </p:cBhvr>
                                      <p:to>
                                        <p:strVal val="visible"/>
                                      </p:to>
                                    </p:set>
                                    <p:animEffect transition="in" filter="blinds(horizontal)">
                                      <p:cBhvr>
                                        <p:cTn id="39" dur="500"/>
                                        <p:tgtEl>
                                          <p:spTgt spid="11674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16752"/>
                                        </p:tgtEl>
                                        <p:attrNameLst>
                                          <p:attrName>style.visibility</p:attrName>
                                        </p:attrNameLst>
                                      </p:cBhvr>
                                      <p:to>
                                        <p:strVal val="visible"/>
                                      </p:to>
                                    </p:set>
                                    <p:animEffect transition="in" filter="blinds(horizontal)">
                                      <p:cBhvr>
                                        <p:cTn id="44" dur="500"/>
                                        <p:tgtEl>
                                          <p:spTgt spid="116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9" grpId="0" bldLvl="0" animBg="1"/>
      <p:bldP spid="116750" grpId="0" bldLvl="0" animBg="1"/>
      <p:bldP spid="116751" grpId="0" bldLvl="0" animBg="1"/>
      <p:bldP spid="116752" grpId="0" bldLvl="0" animBg="1"/>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5170" name="组合 7"/>
          <p:cNvGrpSpPr/>
          <p:nvPr/>
        </p:nvGrpSpPr>
        <p:grpSpPr>
          <a:xfrm>
            <a:off x="4525964" y="6045200"/>
            <a:ext cx="6142037" cy="812800"/>
            <a:chOff x="4001597" y="5613400"/>
            <a:chExt cx="8190403" cy="1244600"/>
          </a:xfrm>
        </p:grpSpPr>
        <p:sp>
          <p:nvSpPr>
            <p:cNvPr id="9" name="任意多边形: 形状 8"/>
            <p:cNvSpPr/>
            <p:nvPr>
              <p:custDataLst>
                <p:tags r:id="rId1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75171"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748D8A84-DBF2-48E0-ABD3-D1CA79858AF9}" type="slidenum">
              <a:rPr lang="zh-CN" altLang="en-US" smtClean="0"/>
              <a:pPr>
                <a:defRPr/>
              </a:pPr>
              <a:t>523</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75172" name="Object 2"/>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15" imgW="965200" imgH="711200" progId="Equation.3">
                  <p:embed/>
                </p:oleObj>
              </mc:Choice>
              <mc:Fallback>
                <p:oleObj r:id="rId15" imgW="965200" imgH="711200" progId="Equation.3">
                  <p:embed/>
                  <p:pic>
                    <p:nvPicPr>
                      <p:cNvPr id="775172" name="Object 2"/>
                      <p:cNvPicPr/>
                      <p:nvPr/>
                    </p:nvPicPr>
                    <p:blipFill>
                      <a:blip r:embed="rId16"/>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75173" name="AutoShape 3"/>
          <p:cNvCxnSpPr/>
          <p:nvPr>
            <p:custDataLst>
              <p:tags r:id="rId3"/>
            </p:custDataLst>
          </p:nvPr>
        </p:nvCxnSpPr>
        <p:spPr>
          <a:xfrm flipH="1">
            <a:off x="2967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75174" name="AutoShape 4"/>
          <p:cNvCxnSpPr/>
          <p:nvPr>
            <p:custDataLst>
              <p:tags r:id="rId4"/>
            </p:custDataLst>
          </p:nvPr>
        </p:nvCxnSpPr>
        <p:spPr>
          <a:xfrm flipH="1">
            <a:off x="4718051" y="1033464"/>
            <a:ext cx="4763" cy="282575"/>
          </a:xfrm>
          <a:prstGeom prst="straightConnector1">
            <a:avLst/>
          </a:prstGeom>
          <a:ln w="50800" cap="flat" cmpd="sng">
            <a:solidFill>
              <a:schemeClr val="tx1"/>
            </a:solidFill>
            <a:prstDash val="solid"/>
            <a:headEnd type="stealth" w="med" len="med"/>
            <a:tailEnd type="none" w="med" len="med"/>
          </a:ln>
        </p:spPr>
      </p:cxnSp>
      <p:cxnSp>
        <p:nvCxnSpPr>
          <p:cNvPr id="775175" name="AutoShape 5"/>
          <p:cNvCxnSpPr/>
          <p:nvPr>
            <p:custDataLst>
              <p:tags r:id="rId5"/>
            </p:custDataLst>
          </p:nvPr>
        </p:nvCxnSpPr>
        <p:spPr>
          <a:xfrm>
            <a:off x="4764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75176" name="Object 6"/>
          <p:cNvGraphicFramePr>
            <a:graphicFrameLocks noChangeAspect="1"/>
          </p:cNvGraphicFramePr>
          <p:nvPr>
            <p:custDataLst>
              <p:tags r:id="rId6"/>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17" imgW="977900" imgH="711200" progId="Equation.3">
                  <p:embed/>
                </p:oleObj>
              </mc:Choice>
              <mc:Fallback>
                <p:oleObj r:id="rId17" imgW="977900" imgH="711200" progId="Equation.3">
                  <p:embed/>
                  <p:pic>
                    <p:nvPicPr>
                      <p:cNvPr id="775176" name="Object 6"/>
                      <p:cNvPicPr/>
                      <p:nvPr/>
                    </p:nvPicPr>
                    <p:blipFill>
                      <a:blip r:embed="rId18"/>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775177" name="Object 7"/>
          <p:cNvGraphicFramePr>
            <a:graphicFrameLocks noChangeAspect="1"/>
          </p:cNvGraphicFramePr>
          <p:nvPr>
            <p:custDataLst>
              <p:tags r:id="rId7"/>
            </p:custDataLst>
          </p:nvPr>
        </p:nvGraphicFramePr>
        <p:xfrm>
          <a:off x="4046539" y="1328738"/>
          <a:ext cx="1343025" cy="989012"/>
        </p:xfrm>
        <a:graphic>
          <a:graphicData uri="http://schemas.openxmlformats.org/presentationml/2006/ole">
            <mc:AlternateContent xmlns:mc="http://schemas.openxmlformats.org/markup-compatibility/2006">
              <mc:Choice xmlns:v="urn:schemas-microsoft-com:vml" Requires="v">
                <p:oleObj r:id="rId19" imgW="965200" imgH="711200" progId="Equation.3">
                  <p:embed/>
                </p:oleObj>
              </mc:Choice>
              <mc:Fallback>
                <p:oleObj r:id="rId19" imgW="965200" imgH="711200" progId="Equation.3">
                  <p:embed/>
                  <p:pic>
                    <p:nvPicPr>
                      <p:cNvPr id="775177" name="Object 7"/>
                      <p:cNvPicPr/>
                      <p:nvPr/>
                    </p:nvPicPr>
                    <p:blipFill>
                      <a:blip r:embed="rId20"/>
                      <a:stretch>
                        <a:fillRect/>
                      </a:stretch>
                    </p:blipFill>
                    <p:spPr>
                      <a:xfrm>
                        <a:off x="4046539" y="1328738"/>
                        <a:ext cx="1343025"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5178" name="Object 8"/>
          <p:cNvGraphicFramePr>
            <a:graphicFrameLocks noChangeAspect="1"/>
          </p:cNvGraphicFramePr>
          <p:nvPr>
            <p:custDataLst>
              <p:tags r:id="rId8"/>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21" imgW="965200" imgH="711200" progId="Equation.3">
                  <p:embed/>
                </p:oleObj>
              </mc:Choice>
              <mc:Fallback>
                <p:oleObj r:id="rId21" imgW="965200" imgH="711200" progId="Equation.3">
                  <p:embed/>
                  <p:pic>
                    <p:nvPicPr>
                      <p:cNvPr id="775178" name="Object 8"/>
                      <p:cNvPicPr/>
                      <p:nvPr/>
                    </p:nvPicPr>
                    <p:blipFill>
                      <a:blip r:embed="rId22"/>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graphicFrame>
        <p:nvGraphicFramePr>
          <p:cNvPr id="117772" name="Object 12"/>
          <p:cNvGraphicFramePr>
            <a:graphicFrameLocks noChangeAspect="1"/>
          </p:cNvGraphicFramePr>
          <p:nvPr/>
        </p:nvGraphicFramePr>
        <p:xfrm>
          <a:off x="4048125" y="2709863"/>
          <a:ext cx="1341438" cy="989012"/>
        </p:xfrm>
        <a:graphic>
          <a:graphicData uri="http://schemas.openxmlformats.org/presentationml/2006/ole">
            <mc:AlternateContent xmlns:mc="http://schemas.openxmlformats.org/markup-compatibility/2006">
              <mc:Choice xmlns:v="urn:schemas-microsoft-com:vml" Requires="v">
                <p:oleObj r:id="rId23" imgW="965200" imgH="711200" progId="Equation.3">
                  <p:embed/>
                </p:oleObj>
              </mc:Choice>
              <mc:Fallback>
                <p:oleObj r:id="rId23" imgW="965200" imgH="711200" progId="Equation.3">
                  <p:embed/>
                  <p:pic>
                    <p:nvPicPr>
                      <p:cNvPr id="117772" name="Object 12"/>
                      <p:cNvPicPr/>
                      <p:nvPr/>
                    </p:nvPicPr>
                    <p:blipFill>
                      <a:blip r:embed="rId24"/>
                      <a:stretch>
                        <a:fillRect/>
                      </a:stretch>
                    </p:blipFill>
                    <p:spPr>
                      <a:xfrm>
                        <a:off x="4048125" y="2709863"/>
                        <a:ext cx="1341438" cy="989012"/>
                      </a:xfrm>
                      <a:prstGeom prst="rect">
                        <a:avLst/>
                      </a:prstGeom>
                      <a:noFill/>
                      <a:ln w="38100">
                        <a:noFill/>
                        <a:miter/>
                      </a:ln>
                    </p:spPr>
                  </p:pic>
                </p:oleObj>
              </mc:Fallback>
            </mc:AlternateContent>
          </a:graphicData>
        </a:graphic>
      </p:graphicFrame>
      <p:graphicFrame>
        <p:nvGraphicFramePr>
          <p:cNvPr id="117773" name="Object 13"/>
          <p:cNvGraphicFramePr>
            <a:graphicFrameLocks noChangeAspect="1"/>
          </p:cNvGraphicFramePr>
          <p:nvPr/>
        </p:nvGraphicFramePr>
        <p:xfrm>
          <a:off x="2278063" y="2709863"/>
          <a:ext cx="1377950" cy="989012"/>
        </p:xfrm>
        <a:graphic>
          <a:graphicData uri="http://schemas.openxmlformats.org/presentationml/2006/ole">
            <mc:AlternateContent xmlns:mc="http://schemas.openxmlformats.org/markup-compatibility/2006">
              <mc:Choice xmlns:v="urn:schemas-microsoft-com:vml" Requires="v">
                <p:oleObj r:id="rId25" imgW="989965" imgH="711200" progId="Equation.3">
                  <p:embed/>
                </p:oleObj>
              </mc:Choice>
              <mc:Fallback>
                <p:oleObj r:id="rId25" imgW="989965" imgH="711200" progId="Equation.3">
                  <p:embed/>
                  <p:pic>
                    <p:nvPicPr>
                      <p:cNvPr id="117773" name="Object 13"/>
                      <p:cNvPicPr/>
                      <p:nvPr/>
                    </p:nvPicPr>
                    <p:blipFill>
                      <a:blip r:embed="rId26"/>
                      <a:stretch>
                        <a:fillRect/>
                      </a:stretch>
                    </p:blipFill>
                    <p:spPr>
                      <a:xfrm>
                        <a:off x="2278063" y="2709863"/>
                        <a:ext cx="1377950" cy="989012"/>
                      </a:xfrm>
                      <a:prstGeom prst="rect">
                        <a:avLst/>
                      </a:prstGeom>
                      <a:noFill/>
                      <a:ln w="38100">
                        <a:noFill/>
                        <a:miter/>
                      </a:ln>
                    </p:spPr>
                  </p:pic>
                </p:oleObj>
              </mc:Fallback>
            </mc:AlternateContent>
          </a:graphicData>
        </a:graphic>
      </p:graphicFrame>
      <p:graphicFrame>
        <p:nvGraphicFramePr>
          <p:cNvPr id="117774" name="Object 14"/>
          <p:cNvGraphicFramePr>
            <a:graphicFrameLocks noChangeAspect="1"/>
          </p:cNvGraphicFramePr>
          <p:nvPr/>
        </p:nvGraphicFramePr>
        <p:xfrm>
          <a:off x="5638801" y="2667001"/>
          <a:ext cx="1306513" cy="989013"/>
        </p:xfrm>
        <a:graphic>
          <a:graphicData uri="http://schemas.openxmlformats.org/presentationml/2006/ole">
            <mc:AlternateContent xmlns:mc="http://schemas.openxmlformats.org/markup-compatibility/2006">
              <mc:Choice xmlns:v="urn:schemas-microsoft-com:vml" Requires="v">
                <p:oleObj r:id="rId27" imgW="939165" imgH="711200" progId="Equation.3">
                  <p:embed/>
                </p:oleObj>
              </mc:Choice>
              <mc:Fallback>
                <p:oleObj r:id="rId27" imgW="939165" imgH="711200" progId="Equation.3">
                  <p:embed/>
                  <p:pic>
                    <p:nvPicPr>
                      <p:cNvPr id="117774" name="Object 14"/>
                      <p:cNvPicPr/>
                      <p:nvPr/>
                    </p:nvPicPr>
                    <p:blipFill>
                      <a:blip r:embed="rId28"/>
                      <a:stretch>
                        <a:fillRect/>
                      </a:stretch>
                    </p:blipFill>
                    <p:spPr>
                      <a:xfrm>
                        <a:off x="5638801" y="2667001"/>
                        <a:ext cx="1306513" cy="989013"/>
                      </a:xfrm>
                      <a:prstGeom prst="rect">
                        <a:avLst/>
                      </a:prstGeom>
                      <a:noFill/>
                      <a:ln w="38100">
                        <a:noFill/>
                        <a:miter/>
                      </a:ln>
                    </p:spPr>
                  </p:pic>
                </p:oleObj>
              </mc:Fallback>
            </mc:AlternateContent>
          </a:graphicData>
        </a:graphic>
      </p:graphicFrame>
      <p:cxnSp>
        <p:nvCxnSpPr>
          <p:cNvPr id="117775" name="AutoShape 15"/>
          <p:cNvCxnSpPr/>
          <p:nvPr>
            <p:custDataLst>
              <p:tags r:id="rId9"/>
            </p:custDataLst>
          </p:nvPr>
        </p:nvCxnSpPr>
        <p:spPr>
          <a:xfrm flipH="1">
            <a:off x="2967038" y="2330451"/>
            <a:ext cx="1751012" cy="379413"/>
          </a:xfrm>
          <a:prstGeom prst="straightConnector1">
            <a:avLst/>
          </a:prstGeom>
          <a:ln w="50800" cap="flat" cmpd="sng">
            <a:solidFill>
              <a:schemeClr val="tx1"/>
            </a:solidFill>
            <a:prstDash val="solid"/>
            <a:headEnd type="stealth" w="med" len="med"/>
            <a:tailEnd type="none" w="med" len="med"/>
          </a:ln>
        </p:spPr>
      </p:cxnSp>
      <p:cxnSp>
        <p:nvCxnSpPr>
          <p:cNvPr id="117776" name="AutoShape 16"/>
          <p:cNvCxnSpPr/>
          <p:nvPr>
            <p:custDataLst>
              <p:tags r:id="rId10"/>
            </p:custDataLst>
          </p:nvPr>
        </p:nvCxnSpPr>
        <p:spPr>
          <a:xfrm>
            <a:off x="4718050" y="2330451"/>
            <a:ext cx="1588" cy="379413"/>
          </a:xfrm>
          <a:prstGeom prst="straightConnector1">
            <a:avLst/>
          </a:prstGeom>
          <a:ln w="50800" cap="flat" cmpd="sng">
            <a:solidFill>
              <a:schemeClr val="tx1"/>
            </a:solidFill>
            <a:prstDash val="solid"/>
            <a:headEnd type="stealth" w="med" len="med"/>
            <a:tailEnd type="none" w="med" len="med"/>
          </a:ln>
        </p:spPr>
      </p:cxnSp>
      <p:cxnSp>
        <p:nvCxnSpPr>
          <p:cNvPr id="117777" name="AutoShape 17"/>
          <p:cNvCxnSpPr/>
          <p:nvPr>
            <p:custDataLst>
              <p:tags r:id="rId11"/>
            </p:custDataLst>
          </p:nvPr>
        </p:nvCxnSpPr>
        <p:spPr>
          <a:xfrm>
            <a:off x="4718050" y="2330450"/>
            <a:ext cx="1574800" cy="336550"/>
          </a:xfrm>
          <a:prstGeom prst="straightConnector1">
            <a:avLst/>
          </a:prstGeom>
          <a:ln w="50800" cap="flat" cmpd="sng">
            <a:solidFill>
              <a:schemeClr val="tx1"/>
            </a:solidFill>
            <a:prstDash val="solid"/>
            <a:headEnd type="stealth" w="med" len="med"/>
            <a:tailEnd type="none" w="med" len="med"/>
          </a:ln>
        </p:spPr>
      </p:cxnSp>
      <p:sp>
        <p:nvSpPr>
          <p:cNvPr id="283663" name="Text Box 21"/>
          <p:cNvSpPr txBox="1"/>
          <p:nvPr/>
        </p:nvSpPr>
        <p:spPr>
          <a:xfrm>
            <a:off x="7620000" y="228601"/>
            <a:ext cx="12192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17782" name="Text Box 22"/>
          <p:cNvSpPr txBox="1"/>
          <p:nvPr/>
        </p:nvSpPr>
        <p:spPr>
          <a:xfrm>
            <a:off x="7620000" y="4038601"/>
            <a:ext cx="2590800" cy="101441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7783" name="Text Box 23"/>
          <p:cNvSpPr txBox="1"/>
          <p:nvPr/>
        </p:nvSpPr>
        <p:spPr>
          <a:xfrm>
            <a:off x="7620000" y="914401"/>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7784" name="Text Box 24"/>
          <p:cNvSpPr txBox="1"/>
          <p:nvPr/>
        </p:nvSpPr>
        <p:spPr>
          <a:xfrm>
            <a:off x="7620000" y="914401"/>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7785" name="Text Box 25"/>
          <p:cNvSpPr txBox="1"/>
          <p:nvPr/>
        </p:nvSpPr>
        <p:spPr>
          <a:xfrm>
            <a:off x="7620000" y="914401"/>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496417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82"/>
                                        </p:tgtEl>
                                        <p:attrNameLst>
                                          <p:attrName>style.visibility</p:attrName>
                                        </p:attrNameLst>
                                      </p:cBhvr>
                                      <p:to>
                                        <p:strVal val="visible"/>
                                      </p:to>
                                    </p:set>
                                    <p:animEffect transition="in" filter="blinds(horizontal)">
                                      <p:cBhvr>
                                        <p:cTn id="7" dur="500"/>
                                        <p:tgtEl>
                                          <p:spTgt spid="1177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7773"/>
                                        </p:tgtEl>
                                        <p:attrNameLst>
                                          <p:attrName>style.visibility</p:attrName>
                                        </p:attrNameLst>
                                      </p:cBhvr>
                                      <p:to>
                                        <p:strVal val="visible"/>
                                      </p:to>
                                    </p:set>
                                    <p:animEffect transition="in" filter="blinds(horizontal)">
                                      <p:cBhvr>
                                        <p:cTn id="12" dur="500"/>
                                        <p:tgtEl>
                                          <p:spTgt spid="117773"/>
                                        </p:tgtEl>
                                      </p:cBhvr>
                                    </p:animEffect>
                                  </p:childTnLst>
                                </p:cTn>
                              </p:par>
                              <p:par>
                                <p:cTn id="13" presetID="3" presetClass="entr" presetSubtype="10" fill="hold" nodeType="withEffect">
                                  <p:stCondLst>
                                    <p:cond delay="0"/>
                                  </p:stCondLst>
                                  <p:childTnLst>
                                    <p:set>
                                      <p:cBhvr>
                                        <p:cTn id="14" dur="1" fill="hold">
                                          <p:stCondLst>
                                            <p:cond delay="0"/>
                                          </p:stCondLst>
                                        </p:cTn>
                                        <p:tgtEl>
                                          <p:spTgt spid="117772"/>
                                        </p:tgtEl>
                                        <p:attrNameLst>
                                          <p:attrName>style.visibility</p:attrName>
                                        </p:attrNameLst>
                                      </p:cBhvr>
                                      <p:to>
                                        <p:strVal val="visible"/>
                                      </p:to>
                                    </p:set>
                                    <p:animEffect transition="in" filter="blinds(horizontal)">
                                      <p:cBhvr>
                                        <p:cTn id="15" dur="500"/>
                                        <p:tgtEl>
                                          <p:spTgt spid="117772"/>
                                        </p:tgtEl>
                                      </p:cBhvr>
                                    </p:animEffect>
                                  </p:childTnLst>
                                </p:cTn>
                              </p:par>
                              <p:par>
                                <p:cTn id="16" presetID="3" presetClass="entr" presetSubtype="10" fill="hold" nodeType="withEffect">
                                  <p:stCondLst>
                                    <p:cond delay="0"/>
                                  </p:stCondLst>
                                  <p:childTnLst>
                                    <p:set>
                                      <p:cBhvr>
                                        <p:cTn id="17" dur="1" fill="hold">
                                          <p:stCondLst>
                                            <p:cond delay="0"/>
                                          </p:stCondLst>
                                        </p:cTn>
                                        <p:tgtEl>
                                          <p:spTgt spid="117774"/>
                                        </p:tgtEl>
                                        <p:attrNameLst>
                                          <p:attrName>style.visibility</p:attrName>
                                        </p:attrNameLst>
                                      </p:cBhvr>
                                      <p:to>
                                        <p:strVal val="visible"/>
                                      </p:to>
                                    </p:set>
                                    <p:animEffect transition="in" filter="blinds(horizontal)">
                                      <p:cBhvr>
                                        <p:cTn id="18" dur="500"/>
                                        <p:tgtEl>
                                          <p:spTgt spid="11777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7783"/>
                                        </p:tgtEl>
                                        <p:attrNameLst>
                                          <p:attrName>style.visibility</p:attrName>
                                        </p:attrNameLst>
                                      </p:cBhvr>
                                      <p:to>
                                        <p:strVal val="visible"/>
                                      </p:to>
                                    </p:set>
                                    <p:animEffect transition="in" filter="blinds(horizontal)">
                                      <p:cBhvr>
                                        <p:cTn id="23" dur="500"/>
                                        <p:tgtEl>
                                          <p:spTgt spid="11778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7784"/>
                                        </p:tgtEl>
                                        <p:attrNameLst>
                                          <p:attrName>style.visibility</p:attrName>
                                        </p:attrNameLst>
                                      </p:cBhvr>
                                      <p:to>
                                        <p:strVal val="visible"/>
                                      </p:to>
                                    </p:set>
                                    <p:animEffect transition="in" filter="blinds(horizontal)">
                                      <p:cBhvr>
                                        <p:cTn id="28" dur="500"/>
                                        <p:tgtEl>
                                          <p:spTgt spid="11778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17775"/>
                                        </p:tgtEl>
                                        <p:attrNameLst>
                                          <p:attrName>style.visibility</p:attrName>
                                        </p:attrNameLst>
                                      </p:cBhvr>
                                      <p:to>
                                        <p:strVal val="visible"/>
                                      </p:to>
                                    </p:set>
                                    <p:animEffect transition="in" filter="blinds(horizontal)">
                                      <p:cBhvr>
                                        <p:cTn id="33" dur="500"/>
                                        <p:tgtEl>
                                          <p:spTgt spid="117775"/>
                                        </p:tgtEl>
                                      </p:cBhvr>
                                    </p:animEffect>
                                  </p:childTnLst>
                                </p:cTn>
                              </p:par>
                              <p:par>
                                <p:cTn id="34" presetID="3" presetClass="entr" presetSubtype="10" fill="hold" nodeType="withEffect">
                                  <p:stCondLst>
                                    <p:cond delay="0"/>
                                  </p:stCondLst>
                                  <p:childTnLst>
                                    <p:set>
                                      <p:cBhvr>
                                        <p:cTn id="35" dur="1" fill="hold">
                                          <p:stCondLst>
                                            <p:cond delay="0"/>
                                          </p:stCondLst>
                                        </p:cTn>
                                        <p:tgtEl>
                                          <p:spTgt spid="117776"/>
                                        </p:tgtEl>
                                        <p:attrNameLst>
                                          <p:attrName>style.visibility</p:attrName>
                                        </p:attrNameLst>
                                      </p:cBhvr>
                                      <p:to>
                                        <p:strVal val="visible"/>
                                      </p:to>
                                    </p:set>
                                    <p:animEffect transition="in" filter="blinds(horizontal)">
                                      <p:cBhvr>
                                        <p:cTn id="36" dur="500"/>
                                        <p:tgtEl>
                                          <p:spTgt spid="117776"/>
                                        </p:tgtEl>
                                      </p:cBhvr>
                                    </p:animEffect>
                                  </p:childTnLst>
                                </p:cTn>
                              </p:par>
                              <p:par>
                                <p:cTn id="37" presetID="3" presetClass="entr" presetSubtype="10" fill="hold" nodeType="withEffect">
                                  <p:stCondLst>
                                    <p:cond delay="0"/>
                                  </p:stCondLst>
                                  <p:childTnLst>
                                    <p:set>
                                      <p:cBhvr>
                                        <p:cTn id="38" dur="1" fill="hold">
                                          <p:stCondLst>
                                            <p:cond delay="0"/>
                                          </p:stCondLst>
                                        </p:cTn>
                                        <p:tgtEl>
                                          <p:spTgt spid="117777"/>
                                        </p:tgtEl>
                                        <p:attrNameLst>
                                          <p:attrName>style.visibility</p:attrName>
                                        </p:attrNameLst>
                                      </p:cBhvr>
                                      <p:to>
                                        <p:strVal val="visible"/>
                                      </p:to>
                                    </p:set>
                                    <p:animEffect transition="in" filter="blinds(horizontal)">
                                      <p:cBhvr>
                                        <p:cTn id="39" dur="500"/>
                                        <p:tgtEl>
                                          <p:spTgt spid="11777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17785"/>
                                        </p:tgtEl>
                                        <p:attrNameLst>
                                          <p:attrName>style.visibility</p:attrName>
                                        </p:attrNameLst>
                                      </p:cBhvr>
                                      <p:to>
                                        <p:strVal val="visible"/>
                                      </p:to>
                                    </p:set>
                                    <p:animEffect transition="in" filter="blinds(horizontal)">
                                      <p:cBhvr>
                                        <p:cTn id="44" dur="500"/>
                                        <p:tgtEl>
                                          <p:spTgt spid="117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2" grpId="0" bldLvl="0" animBg="1"/>
      <p:bldP spid="117783" grpId="0" bldLvl="0" animBg="1"/>
      <p:bldP spid="117784" grpId="0" bldLvl="0" animBg="1"/>
      <p:bldP spid="117785" grpId="0" bldLvl="0" animBg="1"/>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6194" name="组合 7"/>
          <p:cNvGrpSpPr/>
          <p:nvPr/>
        </p:nvGrpSpPr>
        <p:grpSpPr>
          <a:xfrm>
            <a:off x="4525964" y="6045200"/>
            <a:ext cx="6142037" cy="812800"/>
            <a:chOff x="4001597" y="5613400"/>
            <a:chExt cx="8190403" cy="1244600"/>
          </a:xfrm>
        </p:grpSpPr>
        <p:sp>
          <p:nvSpPr>
            <p:cNvPr id="9" name="任意多边形: 形状 8"/>
            <p:cNvSpPr/>
            <p:nvPr>
              <p:custDataLst>
                <p:tags r:id="rId1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76195"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748D8A84-DBF2-48E0-ABD3-D1CA79858AF9}" type="slidenum">
              <a:rPr lang="zh-CN" altLang="en-US" smtClean="0"/>
              <a:pPr>
                <a:defRPr/>
              </a:pPr>
              <a:t>524</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76196" name="Object 2"/>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17" imgW="965200" imgH="711200" progId="Equation.3">
                  <p:embed/>
                </p:oleObj>
              </mc:Choice>
              <mc:Fallback>
                <p:oleObj r:id="rId17" imgW="965200" imgH="711200" progId="Equation.3">
                  <p:embed/>
                  <p:pic>
                    <p:nvPicPr>
                      <p:cNvPr id="776196" name="Object 2"/>
                      <p:cNvPicPr/>
                      <p:nvPr/>
                    </p:nvPicPr>
                    <p:blipFill>
                      <a:blip r:embed="rId18"/>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sp>
        <p:nvSpPr>
          <p:cNvPr id="284675" name="Text Box 3"/>
          <p:cNvSpPr txBox="1"/>
          <p:nvPr/>
        </p:nvSpPr>
        <p:spPr>
          <a:xfrm>
            <a:off x="7620000" y="228601"/>
            <a:ext cx="12192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3</a:t>
            </a:r>
          </a:p>
        </p:txBody>
      </p:sp>
      <p:cxnSp>
        <p:nvCxnSpPr>
          <p:cNvPr id="776198" name="AutoShape 4"/>
          <p:cNvCxnSpPr/>
          <p:nvPr>
            <p:custDataLst>
              <p:tags r:id="rId3"/>
            </p:custDataLst>
          </p:nvPr>
        </p:nvCxnSpPr>
        <p:spPr>
          <a:xfrm flipH="1">
            <a:off x="2967038" y="990600"/>
            <a:ext cx="1795462" cy="338138"/>
          </a:xfrm>
          <a:prstGeom prst="straightConnector1">
            <a:avLst/>
          </a:prstGeom>
          <a:ln w="50800" cap="flat" cmpd="sng">
            <a:solidFill>
              <a:schemeClr val="tx1"/>
            </a:solidFill>
            <a:prstDash val="solid"/>
            <a:headEnd type="stealth" w="med" len="med"/>
            <a:tailEnd type="none" w="med" len="med"/>
          </a:ln>
        </p:spPr>
      </p:cxnSp>
      <p:cxnSp>
        <p:nvCxnSpPr>
          <p:cNvPr id="776199" name="AutoShape 5"/>
          <p:cNvCxnSpPr/>
          <p:nvPr>
            <p:custDataLst>
              <p:tags r:id="rId4"/>
            </p:custDataLst>
          </p:nvPr>
        </p:nvCxnSpPr>
        <p:spPr>
          <a:xfrm flipH="1">
            <a:off x="4719638" y="1033464"/>
            <a:ext cx="4762" cy="282575"/>
          </a:xfrm>
          <a:prstGeom prst="straightConnector1">
            <a:avLst/>
          </a:prstGeom>
          <a:ln w="50800" cap="flat" cmpd="sng">
            <a:solidFill>
              <a:schemeClr val="tx1"/>
            </a:solidFill>
            <a:prstDash val="solid"/>
            <a:headEnd type="stealth" w="med" len="med"/>
            <a:tailEnd type="none" w="med" len="med"/>
          </a:ln>
        </p:spPr>
      </p:cxnSp>
      <p:cxnSp>
        <p:nvCxnSpPr>
          <p:cNvPr id="776200" name="AutoShape 6"/>
          <p:cNvCxnSpPr/>
          <p:nvPr>
            <p:custDataLst>
              <p:tags r:id="rId5"/>
            </p:custDataLst>
          </p:nvPr>
        </p:nvCxnSpPr>
        <p:spPr>
          <a:xfrm>
            <a:off x="4762500" y="990600"/>
            <a:ext cx="1557338" cy="338138"/>
          </a:xfrm>
          <a:prstGeom prst="straightConnector1">
            <a:avLst/>
          </a:prstGeom>
          <a:ln w="50800" cap="flat" cmpd="sng">
            <a:solidFill>
              <a:schemeClr val="tx1"/>
            </a:solidFill>
            <a:prstDash val="solid"/>
            <a:headEnd type="stealth" w="med" len="med"/>
            <a:tailEnd type="none" w="med" len="med"/>
          </a:ln>
        </p:spPr>
      </p:cxnSp>
      <p:graphicFrame>
        <p:nvGraphicFramePr>
          <p:cNvPr id="776201" name="Object 7"/>
          <p:cNvGraphicFramePr>
            <a:graphicFrameLocks noChangeAspect="1"/>
          </p:cNvGraphicFramePr>
          <p:nvPr>
            <p:custDataLst>
              <p:tags r:id="rId6"/>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19" imgW="977900" imgH="711200" progId="Equation.3">
                  <p:embed/>
                </p:oleObj>
              </mc:Choice>
              <mc:Fallback>
                <p:oleObj r:id="rId19" imgW="977900" imgH="711200" progId="Equation.3">
                  <p:embed/>
                  <p:pic>
                    <p:nvPicPr>
                      <p:cNvPr id="776201" name="Object 7"/>
                      <p:cNvPicPr/>
                      <p:nvPr/>
                    </p:nvPicPr>
                    <p:blipFill>
                      <a:blip r:embed="rId20"/>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776202" name="Object 8"/>
          <p:cNvGraphicFramePr>
            <a:graphicFrameLocks noChangeAspect="1"/>
          </p:cNvGraphicFramePr>
          <p:nvPr>
            <p:custDataLst>
              <p:tags r:id="rId7"/>
            </p:custDataLst>
          </p:nvPr>
        </p:nvGraphicFramePr>
        <p:xfrm>
          <a:off x="4046539" y="1328738"/>
          <a:ext cx="1343025" cy="989012"/>
        </p:xfrm>
        <a:graphic>
          <a:graphicData uri="http://schemas.openxmlformats.org/presentationml/2006/ole">
            <mc:AlternateContent xmlns:mc="http://schemas.openxmlformats.org/markup-compatibility/2006">
              <mc:Choice xmlns:v="urn:schemas-microsoft-com:vml" Requires="v">
                <p:oleObj r:id="rId21" imgW="965200" imgH="711200" progId="Equation.3">
                  <p:embed/>
                </p:oleObj>
              </mc:Choice>
              <mc:Fallback>
                <p:oleObj r:id="rId21" imgW="965200" imgH="711200" progId="Equation.3">
                  <p:embed/>
                  <p:pic>
                    <p:nvPicPr>
                      <p:cNvPr id="776202" name="Object 8"/>
                      <p:cNvPicPr/>
                      <p:nvPr/>
                    </p:nvPicPr>
                    <p:blipFill>
                      <a:blip r:embed="rId22"/>
                      <a:stretch>
                        <a:fillRect/>
                      </a:stretch>
                    </p:blipFill>
                    <p:spPr>
                      <a:xfrm>
                        <a:off x="4046539" y="1328738"/>
                        <a:ext cx="1343025"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6203" name="Object 9"/>
          <p:cNvGraphicFramePr>
            <a:graphicFrameLocks noChangeAspect="1"/>
          </p:cNvGraphicFramePr>
          <p:nvPr>
            <p:custDataLst>
              <p:tags r:id="rId8"/>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23" imgW="965200" imgH="711200" progId="Equation.3">
                  <p:embed/>
                </p:oleObj>
              </mc:Choice>
              <mc:Fallback>
                <p:oleObj r:id="rId23" imgW="965200" imgH="711200" progId="Equation.3">
                  <p:embed/>
                  <p:pic>
                    <p:nvPicPr>
                      <p:cNvPr id="776203" name="Object 9"/>
                      <p:cNvPicPr/>
                      <p:nvPr/>
                    </p:nvPicPr>
                    <p:blipFill>
                      <a:blip r:embed="rId24"/>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graphicFrame>
        <p:nvGraphicFramePr>
          <p:cNvPr id="776204" name="Object 13"/>
          <p:cNvGraphicFramePr>
            <a:graphicFrameLocks noChangeAspect="1"/>
          </p:cNvGraphicFramePr>
          <p:nvPr/>
        </p:nvGraphicFramePr>
        <p:xfrm>
          <a:off x="4048125" y="2709863"/>
          <a:ext cx="1341438" cy="989012"/>
        </p:xfrm>
        <a:graphic>
          <a:graphicData uri="http://schemas.openxmlformats.org/presentationml/2006/ole">
            <mc:AlternateContent xmlns:mc="http://schemas.openxmlformats.org/markup-compatibility/2006">
              <mc:Choice xmlns:v="urn:schemas-microsoft-com:vml" Requires="v">
                <p:oleObj r:id="rId25" imgW="965200" imgH="711200" progId="Equation.3">
                  <p:embed/>
                </p:oleObj>
              </mc:Choice>
              <mc:Fallback>
                <p:oleObj r:id="rId25" imgW="965200" imgH="711200" progId="Equation.3">
                  <p:embed/>
                  <p:pic>
                    <p:nvPicPr>
                      <p:cNvPr id="776204" name="Object 13"/>
                      <p:cNvPicPr/>
                      <p:nvPr/>
                    </p:nvPicPr>
                    <p:blipFill>
                      <a:blip r:embed="rId26"/>
                      <a:stretch>
                        <a:fillRect/>
                      </a:stretch>
                    </p:blipFill>
                    <p:spPr>
                      <a:xfrm>
                        <a:off x="4048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6205" name="Object 14"/>
          <p:cNvGraphicFramePr>
            <a:graphicFrameLocks noChangeAspect="1"/>
          </p:cNvGraphicFramePr>
          <p:nvPr/>
        </p:nvGraphicFramePr>
        <p:xfrm>
          <a:off x="2278063" y="2709863"/>
          <a:ext cx="1377950" cy="989012"/>
        </p:xfrm>
        <a:graphic>
          <a:graphicData uri="http://schemas.openxmlformats.org/presentationml/2006/ole">
            <mc:AlternateContent xmlns:mc="http://schemas.openxmlformats.org/markup-compatibility/2006">
              <mc:Choice xmlns:v="urn:schemas-microsoft-com:vml" Requires="v">
                <p:oleObj r:id="rId27" imgW="989965" imgH="711200" progId="Equation.3">
                  <p:embed/>
                </p:oleObj>
              </mc:Choice>
              <mc:Fallback>
                <p:oleObj r:id="rId27" imgW="989965" imgH="711200" progId="Equation.3">
                  <p:embed/>
                  <p:pic>
                    <p:nvPicPr>
                      <p:cNvPr id="776205" name="Object 14"/>
                      <p:cNvPicPr/>
                      <p:nvPr/>
                    </p:nvPicPr>
                    <p:blipFill>
                      <a:blip r:embed="rId28"/>
                      <a:stretch>
                        <a:fillRect/>
                      </a:stretch>
                    </p:blipFill>
                    <p:spPr>
                      <a:xfrm>
                        <a:off x="2278063" y="2709863"/>
                        <a:ext cx="1377950" cy="989012"/>
                      </a:xfrm>
                      <a:prstGeom prst="rect">
                        <a:avLst/>
                      </a:prstGeom>
                      <a:noFill/>
                      <a:ln w="38100">
                        <a:noFill/>
                        <a:miter/>
                      </a:ln>
                    </p:spPr>
                  </p:pic>
                </p:oleObj>
              </mc:Fallback>
            </mc:AlternateContent>
          </a:graphicData>
        </a:graphic>
      </p:graphicFrame>
      <p:graphicFrame>
        <p:nvGraphicFramePr>
          <p:cNvPr id="776206" name="Object 15"/>
          <p:cNvGraphicFramePr>
            <a:graphicFrameLocks noChangeAspect="1"/>
          </p:cNvGraphicFramePr>
          <p:nvPr/>
        </p:nvGraphicFramePr>
        <p:xfrm>
          <a:off x="5638801" y="2667001"/>
          <a:ext cx="1306513" cy="989013"/>
        </p:xfrm>
        <a:graphic>
          <a:graphicData uri="http://schemas.openxmlformats.org/presentationml/2006/ole">
            <mc:AlternateContent xmlns:mc="http://schemas.openxmlformats.org/markup-compatibility/2006">
              <mc:Choice xmlns:v="urn:schemas-microsoft-com:vml" Requires="v">
                <p:oleObj r:id="rId29" imgW="939165" imgH="711200" progId="Equation.3">
                  <p:embed/>
                </p:oleObj>
              </mc:Choice>
              <mc:Fallback>
                <p:oleObj r:id="rId29" imgW="939165" imgH="711200" progId="Equation.3">
                  <p:embed/>
                  <p:pic>
                    <p:nvPicPr>
                      <p:cNvPr id="776206" name="Object 15"/>
                      <p:cNvPicPr/>
                      <p:nvPr/>
                    </p:nvPicPr>
                    <p:blipFill>
                      <a:blip r:embed="rId30"/>
                      <a:stretch>
                        <a:fillRect/>
                      </a:stretch>
                    </p:blipFill>
                    <p:spPr>
                      <a:xfrm>
                        <a:off x="5638801" y="2667001"/>
                        <a:ext cx="1306513" cy="989013"/>
                      </a:xfrm>
                      <a:prstGeom prst="rect">
                        <a:avLst/>
                      </a:prstGeom>
                      <a:noFill/>
                      <a:ln w="38100">
                        <a:noFill/>
                        <a:miter/>
                      </a:ln>
                    </p:spPr>
                  </p:pic>
                </p:oleObj>
              </mc:Fallback>
            </mc:AlternateContent>
          </a:graphicData>
        </a:graphic>
      </p:graphicFrame>
      <p:cxnSp>
        <p:nvCxnSpPr>
          <p:cNvPr id="776207" name="AutoShape 16"/>
          <p:cNvCxnSpPr/>
          <p:nvPr>
            <p:custDataLst>
              <p:tags r:id="rId9"/>
            </p:custDataLst>
          </p:nvPr>
        </p:nvCxnSpPr>
        <p:spPr>
          <a:xfrm flipH="1">
            <a:off x="2967038" y="2330451"/>
            <a:ext cx="1751012" cy="379413"/>
          </a:xfrm>
          <a:prstGeom prst="straightConnector1">
            <a:avLst/>
          </a:prstGeom>
          <a:ln w="50800" cap="flat" cmpd="sng">
            <a:solidFill>
              <a:schemeClr val="tx1"/>
            </a:solidFill>
            <a:prstDash val="solid"/>
            <a:headEnd type="stealth" w="med" len="med"/>
            <a:tailEnd type="none" w="med" len="med"/>
          </a:ln>
        </p:spPr>
      </p:cxnSp>
      <p:cxnSp>
        <p:nvCxnSpPr>
          <p:cNvPr id="776208" name="AutoShape 17"/>
          <p:cNvCxnSpPr/>
          <p:nvPr>
            <p:custDataLst>
              <p:tags r:id="rId10"/>
            </p:custDataLst>
          </p:nvPr>
        </p:nvCxnSpPr>
        <p:spPr>
          <a:xfrm>
            <a:off x="4718050" y="2330451"/>
            <a:ext cx="1588" cy="366713"/>
          </a:xfrm>
          <a:prstGeom prst="straightConnector1">
            <a:avLst/>
          </a:prstGeom>
          <a:ln w="50800" cap="flat" cmpd="sng">
            <a:solidFill>
              <a:schemeClr val="tx1"/>
            </a:solidFill>
            <a:prstDash val="solid"/>
            <a:headEnd type="stealth" w="med" len="med"/>
            <a:tailEnd type="none" w="med" len="med"/>
          </a:ln>
        </p:spPr>
      </p:cxnSp>
      <p:cxnSp>
        <p:nvCxnSpPr>
          <p:cNvPr id="776209" name="AutoShape 18"/>
          <p:cNvCxnSpPr/>
          <p:nvPr>
            <p:custDataLst>
              <p:tags r:id="rId11"/>
            </p:custDataLst>
          </p:nvPr>
        </p:nvCxnSpPr>
        <p:spPr>
          <a:xfrm>
            <a:off x="4718050" y="2330450"/>
            <a:ext cx="1574800" cy="336550"/>
          </a:xfrm>
          <a:prstGeom prst="straightConnector1">
            <a:avLst/>
          </a:prstGeom>
          <a:ln w="50800" cap="flat" cmpd="sng">
            <a:solidFill>
              <a:schemeClr val="tx1"/>
            </a:solidFill>
            <a:prstDash val="solid"/>
            <a:headEnd type="stealth" w="med" len="med"/>
            <a:tailEnd type="none" w="med" len="med"/>
          </a:ln>
        </p:spPr>
      </p:cxnSp>
      <p:graphicFrame>
        <p:nvGraphicFramePr>
          <p:cNvPr id="118806" name="Object 22"/>
          <p:cNvGraphicFramePr>
            <a:graphicFrameLocks noChangeAspect="1"/>
          </p:cNvGraphicFramePr>
          <p:nvPr/>
        </p:nvGraphicFramePr>
        <p:xfrm>
          <a:off x="2895601" y="4038601"/>
          <a:ext cx="1306513" cy="989013"/>
        </p:xfrm>
        <a:graphic>
          <a:graphicData uri="http://schemas.openxmlformats.org/presentationml/2006/ole">
            <mc:AlternateContent xmlns:mc="http://schemas.openxmlformats.org/markup-compatibility/2006">
              <mc:Choice xmlns:v="urn:schemas-microsoft-com:vml" Requires="v">
                <p:oleObj r:id="rId31" imgW="939165" imgH="711200" progId="Equation.3">
                  <p:embed/>
                </p:oleObj>
              </mc:Choice>
              <mc:Fallback>
                <p:oleObj r:id="rId31" imgW="939165" imgH="711200" progId="Equation.3">
                  <p:embed/>
                  <p:pic>
                    <p:nvPicPr>
                      <p:cNvPr id="118806" name="Object 22"/>
                      <p:cNvPicPr/>
                      <p:nvPr/>
                    </p:nvPicPr>
                    <p:blipFill>
                      <a:blip r:embed="rId32"/>
                      <a:stretch>
                        <a:fillRect/>
                      </a:stretch>
                    </p:blipFill>
                    <p:spPr>
                      <a:xfrm>
                        <a:off x="2895601" y="4038601"/>
                        <a:ext cx="1306513" cy="989013"/>
                      </a:xfrm>
                      <a:prstGeom prst="rect">
                        <a:avLst/>
                      </a:prstGeom>
                      <a:noFill/>
                      <a:ln w="38100">
                        <a:noFill/>
                        <a:miter/>
                      </a:ln>
                    </p:spPr>
                  </p:pic>
                </p:oleObj>
              </mc:Fallback>
            </mc:AlternateContent>
          </a:graphicData>
        </a:graphic>
      </p:graphicFrame>
      <p:graphicFrame>
        <p:nvGraphicFramePr>
          <p:cNvPr id="118807" name="Object 23"/>
          <p:cNvGraphicFramePr>
            <a:graphicFrameLocks noChangeAspect="1"/>
          </p:cNvGraphicFramePr>
          <p:nvPr/>
        </p:nvGraphicFramePr>
        <p:xfrm>
          <a:off x="5181601" y="4038601"/>
          <a:ext cx="1412875" cy="989013"/>
        </p:xfrm>
        <a:graphic>
          <a:graphicData uri="http://schemas.openxmlformats.org/presentationml/2006/ole">
            <mc:AlternateContent xmlns:mc="http://schemas.openxmlformats.org/markup-compatibility/2006">
              <mc:Choice xmlns:v="urn:schemas-microsoft-com:vml" Requires="v">
                <p:oleObj r:id="rId33" imgW="1016000" imgH="711200" progId="Equation.3">
                  <p:embed/>
                </p:oleObj>
              </mc:Choice>
              <mc:Fallback>
                <p:oleObj r:id="rId33" imgW="1016000" imgH="711200" progId="Equation.3">
                  <p:embed/>
                  <p:pic>
                    <p:nvPicPr>
                      <p:cNvPr id="118807" name="Object 23"/>
                      <p:cNvPicPr/>
                      <p:nvPr/>
                    </p:nvPicPr>
                    <p:blipFill>
                      <a:blip r:embed="rId34"/>
                      <a:stretch>
                        <a:fillRect/>
                      </a:stretch>
                    </p:blipFill>
                    <p:spPr>
                      <a:xfrm>
                        <a:off x="5181601" y="4038601"/>
                        <a:ext cx="1412875" cy="989013"/>
                      </a:xfrm>
                      <a:prstGeom prst="rect">
                        <a:avLst/>
                      </a:prstGeom>
                      <a:noFill/>
                      <a:ln w="38100">
                        <a:noFill/>
                        <a:miter/>
                      </a:ln>
                    </p:spPr>
                  </p:pic>
                </p:oleObj>
              </mc:Fallback>
            </mc:AlternateContent>
          </a:graphicData>
        </a:graphic>
      </p:graphicFrame>
      <p:cxnSp>
        <p:nvCxnSpPr>
          <p:cNvPr id="118808" name="AutoShape 24"/>
          <p:cNvCxnSpPr/>
          <p:nvPr>
            <p:custDataLst>
              <p:tags r:id="rId12"/>
            </p:custDataLst>
          </p:nvPr>
        </p:nvCxnSpPr>
        <p:spPr>
          <a:xfrm flipH="1">
            <a:off x="3549650" y="3711576"/>
            <a:ext cx="1169988" cy="327025"/>
          </a:xfrm>
          <a:prstGeom prst="straightConnector1">
            <a:avLst/>
          </a:prstGeom>
          <a:ln w="50800" cap="flat" cmpd="sng">
            <a:solidFill>
              <a:schemeClr val="tx1"/>
            </a:solidFill>
            <a:prstDash val="solid"/>
            <a:headEnd type="stealth" w="med" len="med"/>
            <a:tailEnd type="none" w="med" len="med"/>
          </a:ln>
        </p:spPr>
      </p:cxnSp>
      <p:cxnSp>
        <p:nvCxnSpPr>
          <p:cNvPr id="118809" name="AutoShape 25"/>
          <p:cNvCxnSpPr/>
          <p:nvPr>
            <p:custDataLst>
              <p:tags r:id="rId13"/>
            </p:custDataLst>
          </p:nvPr>
        </p:nvCxnSpPr>
        <p:spPr>
          <a:xfrm>
            <a:off x="4719638" y="3711576"/>
            <a:ext cx="1168400" cy="327025"/>
          </a:xfrm>
          <a:prstGeom prst="straightConnector1">
            <a:avLst/>
          </a:prstGeom>
          <a:ln w="50800" cap="flat" cmpd="sng">
            <a:solidFill>
              <a:schemeClr val="tx1"/>
            </a:solidFill>
            <a:prstDash val="solid"/>
            <a:headEnd type="stealth" w="med" len="med"/>
            <a:tailEnd type="none" w="med" len="med"/>
          </a:ln>
        </p:spPr>
      </p:cxnSp>
      <p:sp>
        <p:nvSpPr>
          <p:cNvPr id="118812" name="Text Box 28"/>
          <p:cNvSpPr txBox="1"/>
          <p:nvPr/>
        </p:nvSpPr>
        <p:spPr>
          <a:xfrm>
            <a:off x="7620000" y="4648200"/>
            <a:ext cx="25908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8813" name="Text Box 29"/>
          <p:cNvSpPr txBox="1"/>
          <p:nvPr/>
        </p:nvSpPr>
        <p:spPr>
          <a:xfrm>
            <a:off x="7696200" y="762001"/>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l</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8814" name="Text Box 30"/>
          <p:cNvSpPr txBox="1"/>
          <p:nvPr/>
        </p:nvSpPr>
        <p:spPr>
          <a:xfrm>
            <a:off x="7696200" y="762001"/>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l5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8815" name="Text Box 31"/>
          <p:cNvSpPr txBox="1"/>
          <p:nvPr/>
        </p:nvSpPr>
        <p:spPr>
          <a:xfrm>
            <a:off x="7696200" y="762001"/>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OPEN:={l5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25832788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812"/>
                                        </p:tgtEl>
                                        <p:attrNameLst>
                                          <p:attrName>style.visibility</p:attrName>
                                        </p:attrNameLst>
                                      </p:cBhvr>
                                      <p:to>
                                        <p:strVal val="visible"/>
                                      </p:to>
                                    </p:set>
                                    <p:animEffect transition="in" filter="blinds(horizontal)">
                                      <p:cBhvr>
                                        <p:cTn id="7" dur="500"/>
                                        <p:tgtEl>
                                          <p:spTgt spid="1188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8806"/>
                                        </p:tgtEl>
                                        <p:attrNameLst>
                                          <p:attrName>style.visibility</p:attrName>
                                        </p:attrNameLst>
                                      </p:cBhvr>
                                      <p:to>
                                        <p:strVal val="visible"/>
                                      </p:to>
                                    </p:set>
                                    <p:animEffect transition="in" filter="blinds(horizontal)">
                                      <p:cBhvr>
                                        <p:cTn id="12" dur="500"/>
                                        <p:tgtEl>
                                          <p:spTgt spid="118806"/>
                                        </p:tgtEl>
                                      </p:cBhvr>
                                    </p:animEffect>
                                  </p:childTnLst>
                                </p:cTn>
                              </p:par>
                              <p:par>
                                <p:cTn id="13" presetID="3" presetClass="entr" presetSubtype="10" fill="hold" nodeType="withEffect">
                                  <p:stCondLst>
                                    <p:cond delay="0"/>
                                  </p:stCondLst>
                                  <p:childTnLst>
                                    <p:set>
                                      <p:cBhvr>
                                        <p:cTn id="14" dur="1" fill="hold">
                                          <p:stCondLst>
                                            <p:cond delay="0"/>
                                          </p:stCondLst>
                                        </p:cTn>
                                        <p:tgtEl>
                                          <p:spTgt spid="118807"/>
                                        </p:tgtEl>
                                        <p:attrNameLst>
                                          <p:attrName>style.visibility</p:attrName>
                                        </p:attrNameLst>
                                      </p:cBhvr>
                                      <p:to>
                                        <p:strVal val="visible"/>
                                      </p:to>
                                    </p:set>
                                    <p:animEffect transition="in" filter="blinds(horizontal)">
                                      <p:cBhvr>
                                        <p:cTn id="15" dur="500"/>
                                        <p:tgtEl>
                                          <p:spTgt spid="11880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8813"/>
                                        </p:tgtEl>
                                        <p:attrNameLst>
                                          <p:attrName>style.visibility</p:attrName>
                                        </p:attrNameLst>
                                      </p:cBhvr>
                                      <p:to>
                                        <p:strVal val="visible"/>
                                      </p:to>
                                    </p:set>
                                    <p:animEffect transition="in" filter="blinds(horizontal)">
                                      <p:cBhvr>
                                        <p:cTn id="20" dur="500"/>
                                        <p:tgtEl>
                                          <p:spTgt spid="1188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8814"/>
                                        </p:tgtEl>
                                        <p:attrNameLst>
                                          <p:attrName>style.visibility</p:attrName>
                                        </p:attrNameLst>
                                      </p:cBhvr>
                                      <p:to>
                                        <p:strVal val="visible"/>
                                      </p:to>
                                    </p:set>
                                    <p:animEffect transition="in" filter="blinds(horizontal)">
                                      <p:cBhvr>
                                        <p:cTn id="25" dur="500"/>
                                        <p:tgtEl>
                                          <p:spTgt spid="11881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18808"/>
                                        </p:tgtEl>
                                        <p:attrNameLst>
                                          <p:attrName>style.visibility</p:attrName>
                                        </p:attrNameLst>
                                      </p:cBhvr>
                                      <p:to>
                                        <p:strVal val="visible"/>
                                      </p:to>
                                    </p:set>
                                    <p:animEffect transition="in" filter="blinds(horizontal)">
                                      <p:cBhvr>
                                        <p:cTn id="30" dur="500"/>
                                        <p:tgtEl>
                                          <p:spTgt spid="118808"/>
                                        </p:tgtEl>
                                      </p:cBhvr>
                                    </p:animEffect>
                                  </p:childTnLst>
                                </p:cTn>
                              </p:par>
                              <p:par>
                                <p:cTn id="31" presetID="3" presetClass="entr" presetSubtype="10" fill="hold" nodeType="withEffect">
                                  <p:stCondLst>
                                    <p:cond delay="0"/>
                                  </p:stCondLst>
                                  <p:childTnLst>
                                    <p:set>
                                      <p:cBhvr>
                                        <p:cTn id="32" dur="1" fill="hold">
                                          <p:stCondLst>
                                            <p:cond delay="0"/>
                                          </p:stCondLst>
                                        </p:cTn>
                                        <p:tgtEl>
                                          <p:spTgt spid="118809"/>
                                        </p:tgtEl>
                                        <p:attrNameLst>
                                          <p:attrName>style.visibility</p:attrName>
                                        </p:attrNameLst>
                                      </p:cBhvr>
                                      <p:to>
                                        <p:strVal val="visible"/>
                                      </p:to>
                                    </p:set>
                                    <p:animEffect transition="in" filter="blinds(horizontal)">
                                      <p:cBhvr>
                                        <p:cTn id="33" dur="500"/>
                                        <p:tgtEl>
                                          <p:spTgt spid="11880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18815"/>
                                        </p:tgtEl>
                                        <p:attrNameLst>
                                          <p:attrName>style.visibility</p:attrName>
                                        </p:attrNameLst>
                                      </p:cBhvr>
                                      <p:to>
                                        <p:strVal val="visible"/>
                                      </p:to>
                                    </p:set>
                                    <p:animEffect transition="in" filter="blinds(horizontal)">
                                      <p:cBhvr>
                                        <p:cTn id="38" dur="500"/>
                                        <p:tgtEl>
                                          <p:spTgt spid="118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12" grpId="0" bldLvl="0" animBg="1"/>
      <p:bldP spid="118813" grpId="0" bldLvl="0" animBg="1"/>
      <p:bldP spid="118814" grpId="0" bldLvl="0" animBg="1"/>
      <p:bldP spid="118815" grpId="0" bldLvl="0" animBg="1"/>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7218" name="组合 7"/>
          <p:cNvGrpSpPr/>
          <p:nvPr/>
        </p:nvGrpSpPr>
        <p:grpSpPr>
          <a:xfrm>
            <a:off x="4525964" y="6045200"/>
            <a:ext cx="6142037" cy="812800"/>
            <a:chOff x="4001597" y="5613400"/>
            <a:chExt cx="8190403" cy="1244600"/>
          </a:xfrm>
        </p:grpSpPr>
        <p:sp>
          <p:nvSpPr>
            <p:cNvPr id="9" name="任意多边形: 形状 8"/>
            <p:cNvSpPr/>
            <p:nvPr>
              <p:custDataLst>
                <p:tags r:id="rId16"/>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7"/>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77219"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748D8A84-DBF2-48E0-ABD3-D1CA79858AF9}" type="slidenum">
              <a:rPr lang="zh-CN" altLang="en-US" smtClean="0"/>
              <a:pPr>
                <a:defRPr/>
              </a:pPr>
              <a:t>525</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19810" name="Object 2"/>
          <p:cNvGraphicFramePr>
            <a:graphicFrameLocks noChangeAspect="1"/>
          </p:cNvGraphicFramePr>
          <p:nvPr>
            <p:custDataLst>
              <p:tags r:id="rId3"/>
            </p:custDataLst>
          </p:nvPr>
        </p:nvGraphicFramePr>
        <p:xfrm>
          <a:off x="3048000" y="5257801"/>
          <a:ext cx="990600" cy="1306513"/>
        </p:xfrm>
        <a:graphic>
          <a:graphicData uri="http://schemas.openxmlformats.org/presentationml/2006/ole">
            <mc:AlternateContent xmlns:mc="http://schemas.openxmlformats.org/markup-compatibility/2006">
              <mc:Choice xmlns:v="urn:schemas-microsoft-com:vml" Requires="v">
                <p:oleObj r:id="rId19" imgW="711200" imgH="939165" progId="Equation.3">
                  <p:embed/>
                </p:oleObj>
              </mc:Choice>
              <mc:Fallback>
                <p:oleObj r:id="rId19" imgW="711200" imgH="939165" progId="Equation.3">
                  <p:embed/>
                  <p:pic>
                    <p:nvPicPr>
                      <p:cNvPr id="119810" name="Object 2"/>
                      <p:cNvPicPr/>
                      <p:nvPr/>
                    </p:nvPicPr>
                    <p:blipFill>
                      <a:blip r:embed="rId20"/>
                      <a:stretch>
                        <a:fillRect/>
                      </a:stretch>
                    </p:blipFill>
                    <p:spPr>
                      <a:xfrm>
                        <a:off x="3048000" y="5257801"/>
                        <a:ext cx="990600" cy="1306513"/>
                      </a:xfrm>
                      <a:prstGeom prst="rect">
                        <a:avLst/>
                      </a:prstGeom>
                      <a:solidFill>
                        <a:srgbClr val="F2F2F2"/>
                      </a:solidFill>
                      <a:ln w="38100">
                        <a:noFill/>
                        <a:miter/>
                      </a:ln>
                    </p:spPr>
                  </p:pic>
                </p:oleObj>
              </mc:Fallback>
            </mc:AlternateContent>
          </a:graphicData>
        </a:graphic>
      </p:graphicFrame>
      <p:cxnSp>
        <p:nvCxnSpPr>
          <p:cNvPr id="119811" name="AutoShape 3"/>
          <p:cNvCxnSpPr/>
          <p:nvPr>
            <p:custDataLst>
              <p:tags r:id="rId4"/>
            </p:custDataLst>
          </p:nvPr>
        </p:nvCxnSpPr>
        <p:spPr>
          <a:xfrm flipH="1">
            <a:off x="3543300" y="5040314"/>
            <a:ext cx="6350" cy="217487"/>
          </a:xfrm>
          <a:prstGeom prst="straightConnector1">
            <a:avLst/>
          </a:prstGeom>
          <a:ln w="50800" cap="flat" cmpd="sng">
            <a:solidFill>
              <a:schemeClr val="tx1"/>
            </a:solidFill>
            <a:prstDash val="solid"/>
            <a:headEnd type="stealth" w="med" len="med"/>
            <a:tailEnd type="none" w="med" len="med"/>
          </a:ln>
        </p:spPr>
      </p:cxnSp>
      <p:sp>
        <p:nvSpPr>
          <p:cNvPr id="119812" name="Text Box 4"/>
          <p:cNvSpPr txBox="1"/>
          <p:nvPr/>
        </p:nvSpPr>
        <p:spPr>
          <a:xfrm>
            <a:off x="6019800" y="5486401"/>
            <a:ext cx="464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CLOSE:={s5,b5,e5,l5}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285701" name="Text Box 5"/>
          <p:cNvSpPr txBox="1"/>
          <p:nvPr/>
        </p:nvSpPr>
        <p:spPr>
          <a:xfrm>
            <a:off x="7620000" y="228601"/>
            <a:ext cx="12192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4</a:t>
            </a:r>
          </a:p>
        </p:txBody>
      </p:sp>
      <p:graphicFrame>
        <p:nvGraphicFramePr>
          <p:cNvPr id="777224" name="Object 6"/>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21" imgW="965200" imgH="711200" progId="Equation.3">
                  <p:embed/>
                </p:oleObj>
              </mc:Choice>
              <mc:Fallback>
                <p:oleObj r:id="rId21" imgW="965200" imgH="711200" progId="Equation.3">
                  <p:embed/>
                  <p:pic>
                    <p:nvPicPr>
                      <p:cNvPr id="777224" name="Object 6"/>
                      <p:cNvPicPr/>
                      <p:nvPr/>
                    </p:nvPicPr>
                    <p:blipFill>
                      <a:blip r:embed="rId22"/>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77225" name="AutoShape 7"/>
          <p:cNvCxnSpPr/>
          <p:nvPr>
            <p:custDataLst>
              <p:tags r:id="rId5"/>
            </p:custDataLst>
          </p:nvPr>
        </p:nvCxnSpPr>
        <p:spPr>
          <a:xfrm flipH="1">
            <a:off x="2967038" y="990600"/>
            <a:ext cx="1795462" cy="338138"/>
          </a:xfrm>
          <a:prstGeom prst="straightConnector1">
            <a:avLst/>
          </a:prstGeom>
          <a:ln w="50800" cap="flat" cmpd="sng">
            <a:solidFill>
              <a:schemeClr val="tx1"/>
            </a:solidFill>
            <a:prstDash val="solid"/>
            <a:headEnd type="stealth" w="med" len="med"/>
            <a:tailEnd type="none" w="med" len="med"/>
          </a:ln>
        </p:spPr>
      </p:cxnSp>
      <p:cxnSp>
        <p:nvCxnSpPr>
          <p:cNvPr id="777226" name="AutoShape 8"/>
          <p:cNvCxnSpPr/>
          <p:nvPr>
            <p:custDataLst>
              <p:tags r:id="rId6"/>
            </p:custDataLst>
          </p:nvPr>
        </p:nvCxnSpPr>
        <p:spPr>
          <a:xfrm flipH="1">
            <a:off x="4718051" y="1033464"/>
            <a:ext cx="4763" cy="282575"/>
          </a:xfrm>
          <a:prstGeom prst="straightConnector1">
            <a:avLst/>
          </a:prstGeom>
          <a:ln w="50800" cap="flat" cmpd="sng">
            <a:solidFill>
              <a:schemeClr val="tx1"/>
            </a:solidFill>
            <a:prstDash val="solid"/>
            <a:headEnd type="stealth" w="med" len="med"/>
            <a:tailEnd type="none" w="med" len="med"/>
          </a:ln>
        </p:spPr>
      </p:cxnSp>
      <p:cxnSp>
        <p:nvCxnSpPr>
          <p:cNvPr id="777227" name="AutoShape 9"/>
          <p:cNvCxnSpPr/>
          <p:nvPr>
            <p:custDataLst>
              <p:tags r:id="rId7"/>
            </p:custDataLst>
          </p:nvPr>
        </p:nvCxnSpPr>
        <p:spPr>
          <a:xfrm>
            <a:off x="4762500" y="990600"/>
            <a:ext cx="1557338" cy="338138"/>
          </a:xfrm>
          <a:prstGeom prst="straightConnector1">
            <a:avLst/>
          </a:prstGeom>
          <a:ln w="50800" cap="flat" cmpd="sng">
            <a:solidFill>
              <a:schemeClr val="tx1"/>
            </a:solidFill>
            <a:prstDash val="solid"/>
            <a:headEnd type="stealth" w="med" len="med"/>
            <a:tailEnd type="none" w="med" len="med"/>
          </a:ln>
        </p:spPr>
      </p:cxnSp>
      <p:graphicFrame>
        <p:nvGraphicFramePr>
          <p:cNvPr id="777228" name="Object 10"/>
          <p:cNvGraphicFramePr>
            <a:graphicFrameLocks noChangeAspect="1"/>
          </p:cNvGraphicFramePr>
          <p:nvPr>
            <p:custDataLst>
              <p:tags r:id="rId8"/>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23" imgW="977900" imgH="711200" progId="Equation.3">
                  <p:embed/>
                </p:oleObj>
              </mc:Choice>
              <mc:Fallback>
                <p:oleObj r:id="rId23" imgW="977900" imgH="711200" progId="Equation.3">
                  <p:embed/>
                  <p:pic>
                    <p:nvPicPr>
                      <p:cNvPr id="777228" name="Object 10"/>
                      <p:cNvPicPr/>
                      <p:nvPr/>
                    </p:nvPicPr>
                    <p:blipFill>
                      <a:blip r:embed="rId24"/>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777229" name="Object 11"/>
          <p:cNvGraphicFramePr>
            <a:graphicFrameLocks noChangeAspect="1"/>
          </p:cNvGraphicFramePr>
          <p:nvPr>
            <p:custDataLst>
              <p:tags r:id="rId9"/>
            </p:custDataLst>
          </p:nvPr>
        </p:nvGraphicFramePr>
        <p:xfrm>
          <a:off x="4046539" y="1328738"/>
          <a:ext cx="1343025" cy="989012"/>
        </p:xfrm>
        <a:graphic>
          <a:graphicData uri="http://schemas.openxmlformats.org/presentationml/2006/ole">
            <mc:AlternateContent xmlns:mc="http://schemas.openxmlformats.org/markup-compatibility/2006">
              <mc:Choice xmlns:v="urn:schemas-microsoft-com:vml" Requires="v">
                <p:oleObj r:id="rId25" imgW="965200" imgH="711200" progId="Equation.3">
                  <p:embed/>
                </p:oleObj>
              </mc:Choice>
              <mc:Fallback>
                <p:oleObj r:id="rId25" imgW="965200" imgH="711200" progId="Equation.3">
                  <p:embed/>
                  <p:pic>
                    <p:nvPicPr>
                      <p:cNvPr id="777229" name="Object 11"/>
                      <p:cNvPicPr/>
                      <p:nvPr/>
                    </p:nvPicPr>
                    <p:blipFill>
                      <a:blip r:embed="rId26"/>
                      <a:stretch>
                        <a:fillRect/>
                      </a:stretch>
                    </p:blipFill>
                    <p:spPr>
                      <a:xfrm>
                        <a:off x="4046539" y="1328738"/>
                        <a:ext cx="1343025"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7230" name="Object 12"/>
          <p:cNvGraphicFramePr>
            <a:graphicFrameLocks noChangeAspect="1"/>
          </p:cNvGraphicFramePr>
          <p:nvPr>
            <p:custDataLst>
              <p:tags r:id="rId10"/>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27" imgW="965200" imgH="711200" progId="Equation.3">
                  <p:embed/>
                </p:oleObj>
              </mc:Choice>
              <mc:Fallback>
                <p:oleObj r:id="rId27" imgW="965200" imgH="711200" progId="Equation.3">
                  <p:embed/>
                  <p:pic>
                    <p:nvPicPr>
                      <p:cNvPr id="777230" name="Object 12"/>
                      <p:cNvPicPr/>
                      <p:nvPr/>
                    </p:nvPicPr>
                    <p:blipFill>
                      <a:blip r:embed="rId28"/>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graphicFrame>
        <p:nvGraphicFramePr>
          <p:cNvPr id="777231" name="Object 16"/>
          <p:cNvGraphicFramePr>
            <a:graphicFrameLocks noChangeAspect="1"/>
          </p:cNvGraphicFramePr>
          <p:nvPr/>
        </p:nvGraphicFramePr>
        <p:xfrm>
          <a:off x="4048125" y="2709863"/>
          <a:ext cx="1341438" cy="989012"/>
        </p:xfrm>
        <a:graphic>
          <a:graphicData uri="http://schemas.openxmlformats.org/presentationml/2006/ole">
            <mc:AlternateContent xmlns:mc="http://schemas.openxmlformats.org/markup-compatibility/2006">
              <mc:Choice xmlns:v="urn:schemas-microsoft-com:vml" Requires="v">
                <p:oleObj r:id="rId29" imgW="965200" imgH="711200" progId="Equation.3">
                  <p:embed/>
                </p:oleObj>
              </mc:Choice>
              <mc:Fallback>
                <p:oleObj r:id="rId29" imgW="965200" imgH="711200" progId="Equation.3">
                  <p:embed/>
                  <p:pic>
                    <p:nvPicPr>
                      <p:cNvPr id="777231" name="Object 16"/>
                      <p:cNvPicPr/>
                      <p:nvPr/>
                    </p:nvPicPr>
                    <p:blipFill>
                      <a:blip r:embed="rId30"/>
                      <a:stretch>
                        <a:fillRect/>
                      </a:stretch>
                    </p:blipFill>
                    <p:spPr>
                      <a:xfrm>
                        <a:off x="4048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7232" name="Object 17"/>
          <p:cNvGraphicFramePr>
            <a:graphicFrameLocks noChangeAspect="1"/>
          </p:cNvGraphicFramePr>
          <p:nvPr/>
        </p:nvGraphicFramePr>
        <p:xfrm>
          <a:off x="2278063" y="2709863"/>
          <a:ext cx="1377950" cy="989012"/>
        </p:xfrm>
        <a:graphic>
          <a:graphicData uri="http://schemas.openxmlformats.org/presentationml/2006/ole">
            <mc:AlternateContent xmlns:mc="http://schemas.openxmlformats.org/markup-compatibility/2006">
              <mc:Choice xmlns:v="urn:schemas-microsoft-com:vml" Requires="v">
                <p:oleObj r:id="rId31" imgW="989965" imgH="711200" progId="Equation.3">
                  <p:embed/>
                </p:oleObj>
              </mc:Choice>
              <mc:Fallback>
                <p:oleObj r:id="rId31" imgW="989965" imgH="711200" progId="Equation.3">
                  <p:embed/>
                  <p:pic>
                    <p:nvPicPr>
                      <p:cNvPr id="777232" name="Object 17"/>
                      <p:cNvPicPr/>
                      <p:nvPr/>
                    </p:nvPicPr>
                    <p:blipFill>
                      <a:blip r:embed="rId32"/>
                      <a:stretch>
                        <a:fillRect/>
                      </a:stretch>
                    </p:blipFill>
                    <p:spPr>
                      <a:xfrm>
                        <a:off x="2278063" y="2709863"/>
                        <a:ext cx="1377950" cy="989012"/>
                      </a:xfrm>
                      <a:prstGeom prst="rect">
                        <a:avLst/>
                      </a:prstGeom>
                      <a:noFill/>
                      <a:ln w="38100">
                        <a:noFill/>
                        <a:miter/>
                      </a:ln>
                    </p:spPr>
                  </p:pic>
                </p:oleObj>
              </mc:Fallback>
            </mc:AlternateContent>
          </a:graphicData>
        </a:graphic>
      </p:graphicFrame>
      <p:graphicFrame>
        <p:nvGraphicFramePr>
          <p:cNvPr id="777233" name="Object 18"/>
          <p:cNvGraphicFramePr>
            <a:graphicFrameLocks noChangeAspect="1"/>
          </p:cNvGraphicFramePr>
          <p:nvPr/>
        </p:nvGraphicFramePr>
        <p:xfrm>
          <a:off x="5638801" y="2667001"/>
          <a:ext cx="1306513" cy="989013"/>
        </p:xfrm>
        <a:graphic>
          <a:graphicData uri="http://schemas.openxmlformats.org/presentationml/2006/ole">
            <mc:AlternateContent xmlns:mc="http://schemas.openxmlformats.org/markup-compatibility/2006">
              <mc:Choice xmlns:v="urn:schemas-microsoft-com:vml" Requires="v">
                <p:oleObj r:id="rId33" imgW="939165" imgH="711200" progId="Equation.3">
                  <p:embed/>
                </p:oleObj>
              </mc:Choice>
              <mc:Fallback>
                <p:oleObj r:id="rId33" imgW="939165" imgH="711200" progId="Equation.3">
                  <p:embed/>
                  <p:pic>
                    <p:nvPicPr>
                      <p:cNvPr id="777233" name="Object 18"/>
                      <p:cNvPicPr/>
                      <p:nvPr/>
                    </p:nvPicPr>
                    <p:blipFill>
                      <a:blip r:embed="rId34"/>
                      <a:stretch>
                        <a:fillRect/>
                      </a:stretch>
                    </p:blipFill>
                    <p:spPr>
                      <a:xfrm>
                        <a:off x="5638801" y="2667001"/>
                        <a:ext cx="1306513" cy="989013"/>
                      </a:xfrm>
                      <a:prstGeom prst="rect">
                        <a:avLst/>
                      </a:prstGeom>
                      <a:noFill/>
                      <a:ln w="38100">
                        <a:noFill/>
                        <a:miter/>
                      </a:ln>
                    </p:spPr>
                  </p:pic>
                </p:oleObj>
              </mc:Fallback>
            </mc:AlternateContent>
          </a:graphicData>
        </a:graphic>
      </p:graphicFrame>
      <p:cxnSp>
        <p:nvCxnSpPr>
          <p:cNvPr id="777234" name="AutoShape 19"/>
          <p:cNvCxnSpPr/>
          <p:nvPr>
            <p:custDataLst>
              <p:tags r:id="rId11"/>
            </p:custDataLst>
          </p:nvPr>
        </p:nvCxnSpPr>
        <p:spPr>
          <a:xfrm flipH="1">
            <a:off x="2967038" y="2330451"/>
            <a:ext cx="1751012" cy="379413"/>
          </a:xfrm>
          <a:prstGeom prst="straightConnector1">
            <a:avLst/>
          </a:prstGeom>
          <a:ln w="50800" cap="flat" cmpd="sng">
            <a:solidFill>
              <a:schemeClr val="tx1"/>
            </a:solidFill>
            <a:prstDash val="solid"/>
            <a:headEnd type="stealth" w="med" len="med"/>
            <a:tailEnd type="none" w="med" len="med"/>
          </a:ln>
        </p:spPr>
      </p:cxnSp>
      <p:cxnSp>
        <p:nvCxnSpPr>
          <p:cNvPr id="777235" name="AutoShape 20"/>
          <p:cNvCxnSpPr/>
          <p:nvPr>
            <p:custDataLst>
              <p:tags r:id="rId12"/>
            </p:custDataLst>
          </p:nvPr>
        </p:nvCxnSpPr>
        <p:spPr>
          <a:xfrm>
            <a:off x="4718050" y="2330451"/>
            <a:ext cx="1588" cy="366713"/>
          </a:xfrm>
          <a:prstGeom prst="straightConnector1">
            <a:avLst/>
          </a:prstGeom>
          <a:ln w="50800" cap="flat" cmpd="sng">
            <a:solidFill>
              <a:schemeClr val="tx1"/>
            </a:solidFill>
            <a:prstDash val="solid"/>
            <a:headEnd type="stealth" w="med" len="med"/>
            <a:tailEnd type="none" w="med" len="med"/>
          </a:ln>
        </p:spPr>
      </p:cxnSp>
      <p:cxnSp>
        <p:nvCxnSpPr>
          <p:cNvPr id="777236" name="AutoShape 21"/>
          <p:cNvCxnSpPr/>
          <p:nvPr>
            <p:custDataLst>
              <p:tags r:id="rId13"/>
            </p:custDataLst>
          </p:nvPr>
        </p:nvCxnSpPr>
        <p:spPr>
          <a:xfrm>
            <a:off x="4718050" y="2330450"/>
            <a:ext cx="1574800" cy="336550"/>
          </a:xfrm>
          <a:prstGeom prst="straightConnector1">
            <a:avLst/>
          </a:prstGeom>
          <a:ln w="50800" cap="flat" cmpd="sng">
            <a:solidFill>
              <a:schemeClr val="tx1"/>
            </a:solidFill>
            <a:prstDash val="solid"/>
            <a:headEnd type="stealth" w="med" len="med"/>
            <a:tailEnd type="none" w="med" len="med"/>
          </a:ln>
        </p:spPr>
      </p:cxnSp>
      <p:graphicFrame>
        <p:nvGraphicFramePr>
          <p:cNvPr id="777237" name="Object 25"/>
          <p:cNvGraphicFramePr>
            <a:graphicFrameLocks noChangeAspect="1"/>
          </p:cNvGraphicFramePr>
          <p:nvPr/>
        </p:nvGraphicFramePr>
        <p:xfrm>
          <a:off x="2895601" y="4038601"/>
          <a:ext cx="1306513" cy="989013"/>
        </p:xfrm>
        <a:graphic>
          <a:graphicData uri="http://schemas.openxmlformats.org/presentationml/2006/ole">
            <mc:AlternateContent xmlns:mc="http://schemas.openxmlformats.org/markup-compatibility/2006">
              <mc:Choice xmlns:v="urn:schemas-microsoft-com:vml" Requires="v">
                <p:oleObj r:id="rId35" imgW="939165" imgH="711200" progId="Equation.3">
                  <p:embed/>
                </p:oleObj>
              </mc:Choice>
              <mc:Fallback>
                <p:oleObj r:id="rId35" imgW="939165" imgH="711200" progId="Equation.3">
                  <p:embed/>
                  <p:pic>
                    <p:nvPicPr>
                      <p:cNvPr id="777237" name="Object 25"/>
                      <p:cNvPicPr/>
                      <p:nvPr/>
                    </p:nvPicPr>
                    <p:blipFill>
                      <a:blip r:embed="rId36"/>
                      <a:stretch>
                        <a:fillRect/>
                      </a:stretch>
                    </p:blipFill>
                    <p:spPr>
                      <a:xfrm>
                        <a:off x="2895601" y="4038601"/>
                        <a:ext cx="1306513"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7238" name="Object 26"/>
          <p:cNvGraphicFramePr>
            <a:graphicFrameLocks noChangeAspect="1"/>
          </p:cNvGraphicFramePr>
          <p:nvPr/>
        </p:nvGraphicFramePr>
        <p:xfrm>
          <a:off x="5181601" y="4038601"/>
          <a:ext cx="1412875" cy="989013"/>
        </p:xfrm>
        <a:graphic>
          <a:graphicData uri="http://schemas.openxmlformats.org/presentationml/2006/ole">
            <mc:AlternateContent xmlns:mc="http://schemas.openxmlformats.org/markup-compatibility/2006">
              <mc:Choice xmlns:v="urn:schemas-microsoft-com:vml" Requires="v">
                <p:oleObj r:id="rId37" imgW="1016000" imgH="711200" progId="Equation.3">
                  <p:embed/>
                </p:oleObj>
              </mc:Choice>
              <mc:Fallback>
                <p:oleObj r:id="rId37" imgW="1016000" imgH="711200" progId="Equation.3">
                  <p:embed/>
                  <p:pic>
                    <p:nvPicPr>
                      <p:cNvPr id="777238" name="Object 26"/>
                      <p:cNvPicPr/>
                      <p:nvPr/>
                    </p:nvPicPr>
                    <p:blipFill>
                      <a:blip r:embed="rId38"/>
                      <a:stretch>
                        <a:fillRect/>
                      </a:stretch>
                    </p:blipFill>
                    <p:spPr>
                      <a:xfrm>
                        <a:off x="5181601" y="4038601"/>
                        <a:ext cx="1412875" cy="989013"/>
                      </a:xfrm>
                      <a:prstGeom prst="rect">
                        <a:avLst/>
                      </a:prstGeom>
                      <a:noFill/>
                      <a:ln w="38100">
                        <a:noFill/>
                        <a:miter/>
                      </a:ln>
                    </p:spPr>
                  </p:pic>
                </p:oleObj>
              </mc:Fallback>
            </mc:AlternateContent>
          </a:graphicData>
        </a:graphic>
      </p:graphicFrame>
      <p:cxnSp>
        <p:nvCxnSpPr>
          <p:cNvPr id="777239" name="AutoShape 27"/>
          <p:cNvCxnSpPr/>
          <p:nvPr>
            <p:custDataLst>
              <p:tags r:id="rId14"/>
            </p:custDataLst>
          </p:nvPr>
        </p:nvCxnSpPr>
        <p:spPr>
          <a:xfrm flipH="1">
            <a:off x="3549650" y="3711576"/>
            <a:ext cx="1169988" cy="314325"/>
          </a:xfrm>
          <a:prstGeom prst="straightConnector1">
            <a:avLst/>
          </a:prstGeom>
          <a:ln w="50800" cap="flat" cmpd="sng">
            <a:solidFill>
              <a:schemeClr val="tx1"/>
            </a:solidFill>
            <a:prstDash val="solid"/>
            <a:headEnd type="stealth" w="med" len="med"/>
            <a:tailEnd type="none" w="med" len="med"/>
          </a:ln>
        </p:spPr>
      </p:cxnSp>
      <p:cxnSp>
        <p:nvCxnSpPr>
          <p:cNvPr id="777240" name="AutoShape 28"/>
          <p:cNvCxnSpPr/>
          <p:nvPr>
            <p:custDataLst>
              <p:tags r:id="rId15"/>
            </p:custDataLst>
          </p:nvPr>
        </p:nvCxnSpPr>
        <p:spPr>
          <a:xfrm>
            <a:off x="4719638" y="3711576"/>
            <a:ext cx="1168400" cy="327025"/>
          </a:xfrm>
          <a:prstGeom prst="straightConnector1">
            <a:avLst/>
          </a:prstGeom>
          <a:ln w="50800" cap="flat" cmpd="sng">
            <a:solidFill>
              <a:schemeClr val="tx1"/>
            </a:solidFill>
            <a:prstDash val="solid"/>
            <a:headEnd type="stealth" w="med" len="med"/>
            <a:tailEnd type="none" w="med" len="med"/>
          </a:ln>
        </p:spPr>
      </p:cxnSp>
      <p:sp>
        <p:nvSpPr>
          <p:cNvPr id="119839" name="Text Box 31"/>
          <p:cNvSpPr txBox="1"/>
          <p:nvPr/>
        </p:nvSpPr>
        <p:spPr>
          <a:xfrm>
            <a:off x="7696200" y="762001"/>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n}</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9840" name="Text Box 32"/>
          <p:cNvSpPr txBox="1"/>
          <p:nvPr/>
        </p:nvSpPr>
        <p:spPr>
          <a:xfrm>
            <a:off x="7696200" y="762001"/>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n5}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9842" name="Text Box 34"/>
          <p:cNvSpPr txBox="1"/>
          <p:nvPr/>
        </p:nvSpPr>
        <p:spPr>
          <a:xfrm>
            <a:off x="7696200" y="762001"/>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OPEN:={n5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3130209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blinds(horizontal)">
                                      <p:cBhvr>
                                        <p:cTn id="7" dur="500"/>
                                        <p:tgtEl>
                                          <p:spTgt spid="1198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9811"/>
                                        </p:tgtEl>
                                        <p:attrNameLst>
                                          <p:attrName>style.visibility</p:attrName>
                                        </p:attrNameLst>
                                      </p:cBhvr>
                                      <p:to>
                                        <p:strVal val="visible"/>
                                      </p:to>
                                    </p:set>
                                    <p:animEffect transition="in" filter="blinds(horizontal)">
                                      <p:cBhvr>
                                        <p:cTn id="12" dur="500"/>
                                        <p:tgtEl>
                                          <p:spTgt spid="1198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9839"/>
                                        </p:tgtEl>
                                        <p:attrNameLst>
                                          <p:attrName>style.visibility</p:attrName>
                                        </p:attrNameLst>
                                      </p:cBhvr>
                                      <p:to>
                                        <p:strVal val="visible"/>
                                      </p:to>
                                    </p:set>
                                    <p:animEffect transition="in" filter="blinds(horizontal)">
                                      <p:cBhvr>
                                        <p:cTn id="17" dur="500"/>
                                        <p:tgtEl>
                                          <p:spTgt spid="1198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9840"/>
                                        </p:tgtEl>
                                        <p:attrNameLst>
                                          <p:attrName>style.visibility</p:attrName>
                                        </p:attrNameLst>
                                      </p:cBhvr>
                                      <p:to>
                                        <p:strVal val="visible"/>
                                      </p:to>
                                    </p:set>
                                    <p:animEffect transition="in" filter="blinds(horizontal)">
                                      <p:cBhvr>
                                        <p:cTn id="22" dur="500"/>
                                        <p:tgtEl>
                                          <p:spTgt spid="1198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9810"/>
                                        </p:tgtEl>
                                        <p:attrNameLst>
                                          <p:attrName>style.visibility</p:attrName>
                                        </p:attrNameLst>
                                      </p:cBhvr>
                                      <p:to>
                                        <p:strVal val="visible"/>
                                      </p:to>
                                    </p:set>
                                    <p:animEffect transition="in" filter="blinds(horizontal)">
                                      <p:cBhvr>
                                        <p:cTn id="27" dur="500"/>
                                        <p:tgtEl>
                                          <p:spTgt spid="1198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9842"/>
                                        </p:tgtEl>
                                        <p:attrNameLst>
                                          <p:attrName>style.visibility</p:attrName>
                                        </p:attrNameLst>
                                      </p:cBhvr>
                                      <p:to>
                                        <p:strVal val="visible"/>
                                      </p:to>
                                    </p:set>
                                    <p:animEffect transition="in" filter="blinds(horizontal)">
                                      <p:cBhvr>
                                        <p:cTn id="32" dur="500"/>
                                        <p:tgtEl>
                                          <p:spTgt spid="119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bldLvl="0" animBg="1"/>
      <p:bldP spid="119839" grpId="0" bldLvl="0" animBg="1"/>
      <p:bldP spid="119840" grpId="0" bldLvl="0" animBg="1"/>
      <p:bldP spid="119842" grpId="0" bldLvl="0" animBg="1"/>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42" name="组合 7"/>
          <p:cNvGrpSpPr/>
          <p:nvPr/>
        </p:nvGrpSpPr>
        <p:grpSpPr>
          <a:xfrm>
            <a:off x="4525964" y="6045200"/>
            <a:ext cx="6142037" cy="812800"/>
            <a:chOff x="4001597" y="5613400"/>
            <a:chExt cx="8190403" cy="1244600"/>
          </a:xfrm>
        </p:grpSpPr>
        <p:sp>
          <p:nvSpPr>
            <p:cNvPr id="9" name="任意多边形: 形状 8"/>
            <p:cNvSpPr/>
            <p:nvPr>
              <p:custDataLst>
                <p:tags r:id="rId19"/>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20"/>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78243"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748D8A84-DBF2-48E0-ABD3-D1CA79858AF9}" type="slidenum">
              <a:rPr lang="zh-CN" altLang="en-US" smtClean="0"/>
              <a:pPr>
                <a:defRPr/>
              </a:pPr>
              <a:t>526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78244" name="Object 2"/>
          <p:cNvGraphicFramePr>
            <a:graphicFrameLocks noChangeAspect="1"/>
          </p:cNvGraphicFramePr>
          <p:nvPr>
            <p:custDataLst>
              <p:tags r:id="rId3"/>
            </p:custDataLst>
          </p:nvPr>
        </p:nvGraphicFramePr>
        <p:xfrm>
          <a:off x="3048000" y="5257801"/>
          <a:ext cx="990600" cy="1306513"/>
        </p:xfrm>
        <a:graphic>
          <a:graphicData uri="http://schemas.openxmlformats.org/presentationml/2006/ole">
            <mc:AlternateContent xmlns:mc="http://schemas.openxmlformats.org/markup-compatibility/2006">
              <mc:Choice xmlns:v="urn:schemas-microsoft-com:vml" Requires="v">
                <p:oleObj r:id="rId22" imgW="711200" imgH="939165" progId="Equation.3">
                  <p:embed/>
                </p:oleObj>
              </mc:Choice>
              <mc:Fallback>
                <p:oleObj r:id="rId22" imgW="711200" imgH="939165" progId="Equation.3">
                  <p:embed/>
                  <p:pic>
                    <p:nvPicPr>
                      <p:cNvPr id="778244" name="Object 2"/>
                      <p:cNvPicPr/>
                      <p:nvPr/>
                    </p:nvPicPr>
                    <p:blipFill>
                      <a:blip r:embed="rId23"/>
                      <a:stretch>
                        <a:fillRect/>
                      </a:stretch>
                    </p:blipFill>
                    <p:spPr>
                      <a:xfrm>
                        <a:off x="3048000" y="5257801"/>
                        <a:ext cx="990600" cy="1306513"/>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778245" name="AutoShape 3"/>
          <p:cNvCxnSpPr/>
          <p:nvPr>
            <p:custDataLst>
              <p:tags r:id="rId4"/>
            </p:custDataLst>
          </p:nvPr>
        </p:nvCxnSpPr>
        <p:spPr>
          <a:xfrm flipH="1">
            <a:off x="3543300" y="5040314"/>
            <a:ext cx="6350" cy="204787"/>
          </a:xfrm>
          <a:prstGeom prst="straightConnector1">
            <a:avLst/>
          </a:prstGeom>
          <a:ln w="50800" cap="flat" cmpd="sng">
            <a:solidFill>
              <a:schemeClr val="tx1"/>
            </a:solidFill>
            <a:prstDash val="solid"/>
            <a:headEnd type="stealth" w="med" len="med"/>
            <a:tailEnd type="none" w="med" len="med"/>
          </a:ln>
        </p:spPr>
      </p:cxnSp>
      <p:sp>
        <p:nvSpPr>
          <p:cNvPr id="120836" name="Text Box 4"/>
          <p:cNvSpPr txBox="1"/>
          <p:nvPr/>
        </p:nvSpPr>
        <p:spPr>
          <a:xfrm>
            <a:off x="7162800" y="4724400"/>
            <a:ext cx="33528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CLOSE:={s5,b5,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e5,l5,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n5}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286725" name="Text Box 5"/>
          <p:cNvSpPr txBox="1"/>
          <p:nvPr/>
        </p:nvSpPr>
        <p:spPr>
          <a:xfrm>
            <a:off x="7620000" y="228601"/>
            <a:ext cx="12192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5</a:t>
            </a:r>
          </a:p>
        </p:txBody>
      </p:sp>
      <p:graphicFrame>
        <p:nvGraphicFramePr>
          <p:cNvPr id="778248" name="Object 6"/>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24" imgW="965200" imgH="711200" progId="Equation.3">
                  <p:embed/>
                </p:oleObj>
              </mc:Choice>
              <mc:Fallback>
                <p:oleObj r:id="rId24" imgW="965200" imgH="711200" progId="Equation.3">
                  <p:embed/>
                  <p:pic>
                    <p:nvPicPr>
                      <p:cNvPr id="778248" name="Object 6"/>
                      <p:cNvPicPr/>
                      <p:nvPr/>
                    </p:nvPicPr>
                    <p:blipFill>
                      <a:blip r:embed="rId25"/>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78249" name="AutoShape 7"/>
          <p:cNvCxnSpPr/>
          <p:nvPr>
            <p:custDataLst>
              <p:tags r:id="rId5"/>
            </p:custDataLst>
          </p:nvPr>
        </p:nvCxnSpPr>
        <p:spPr>
          <a:xfrm flipH="1">
            <a:off x="2967038" y="990600"/>
            <a:ext cx="1795462" cy="338138"/>
          </a:xfrm>
          <a:prstGeom prst="straightConnector1">
            <a:avLst/>
          </a:prstGeom>
          <a:ln w="50800" cap="flat" cmpd="sng">
            <a:solidFill>
              <a:schemeClr val="tx1"/>
            </a:solidFill>
            <a:prstDash val="solid"/>
            <a:headEnd type="stealth" w="med" len="med"/>
            <a:tailEnd type="none" w="med" len="med"/>
          </a:ln>
        </p:spPr>
      </p:cxnSp>
      <p:cxnSp>
        <p:nvCxnSpPr>
          <p:cNvPr id="778250" name="AutoShape 8"/>
          <p:cNvCxnSpPr/>
          <p:nvPr>
            <p:custDataLst>
              <p:tags r:id="rId6"/>
            </p:custDataLst>
          </p:nvPr>
        </p:nvCxnSpPr>
        <p:spPr>
          <a:xfrm flipH="1">
            <a:off x="4718051" y="1033464"/>
            <a:ext cx="4763" cy="282575"/>
          </a:xfrm>
          <a:prstGeom prst="straightConnector1">
            <a:avLst/>
          </a:prstGeom>
          <a:ln w="50800" cap="flat" cmpd="sng">
            <a:solidFill>
              <a:schemeClr val="tx1"/>
            </a:solidFill>
            <a:prstDash val="solid"/>
            <a:headEnd type="stealth" w="med" len="med"/>
            <a:tailEnd type="none" w="med" len="med"/>
          </a:ln>
        </p:spPr>
      </p:cxnSp>
      <p:cxnSp>
        <p:nvCxnSpPr>
          <p:cNvPr id="778251" name="AutoShape 9"/>
          <p:cNvCxnSpPr/>
          <p:nvPr>
            <p:custDataLst>
              <p:tags r:id="rId7"/>
            </p:custDataLst>
          </p:nvPr>
        </p:nvCxnSpPr>
        <p:spPr>
          <a:xfrm>
            <a:off x="4762500" y="990600"/>
            <a:ext cx="1557338" cy="338138"/>
          </a:xfrm>
          <a:prstGeom prst="straightConnector1">
            <a:avLst/>
          </a:prstGeom>
          <a:ln w="50800" cap="flat" cmpd="sng">
            <a:solidFill>
              <a:schemeClr val="tx1"/>
            </a:solidFill>
            <a:prstDash val="solid"/>
            <a:headEnd type="stealth" w="med" len="med"/>
            <a:tailEnd type="none" w="med" len="med"/>
          </a:ln>
        </p:spPr>
      </p:cxnSp>
      <p:graphicFrame>
        <p:nvGraphicFramePr>
          <p:cNvPr id="778252" name="Object 10"/>
          <p:cNvGraphicFramePr>
            <a:graphicFrameLocks noChangeAspect="1"/>
          </p:cNvGraphicFramePr>
          <p:nvPr>
            <p:custDataLst>
              <p:tags r:id="rId8"/>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26" imgW="977900" imgH="711200" progId="Equation.3">
                  <p:embed/>
                </p:oleObj>
              </mc:Choice>
              <mc:Fallback>
                <p:oleObj r:id="rId26" imgW="977900" imgH="711200" progId="Equation.3">
                  <p:embed/>
                  <p:pic>
                    <p:nvPicPr>
                      <p:cNvPr id="778252" name="Object 10"/>
                      <p:cNvPicPr/>
                      <p:nvPr/>
                    </p:nvPicPr>
                    <p:blipFill>
                      <a:blip r:embed="rId27"/>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778253" name="Object 11"/>
          <p:cNvGraphicFramePr>
            <a:graphicFrameLocks noChangeAspect="1"/>
          </p:cNvGraphicFramePr>
          <p:nvPr>
            <p:custDataLst>
              <p:tags r:id="rId9"/>
            </p:custDataLst>
          </p:nvPr>
        </p:nvGraphicFramePr>
        <p:xfrm>
          <a:off x="4046539" y="1328738"/>
          <a:ext cx="1343025" cy="989012"/>
        </p:xfrm>
        <a:graphic>
          <a:graphicData uri="http://schemas.openxmlformats.org/presentationml/2006/ole">
            <mc:AlternateContent xmlns:mc="http://schemas.openxmlformats.org/markup-compatibility/2006">
              <mc:Choice xmlns:v="urn:schemas-microsoft-com:vml" Requires="v">
                <p:oleObj r:id="rId28" imgW="965200" imgH="711200" progId="Equation.3">
                  <p:embed/>
                </p:oleObj>
              </mc:Choice>
              <mc:Fallback>
                <p:oleObj r:id="rId28" imgW="965200" imgH="711200" progId="Equation.3">
                  <p:embed/>
                  <p:pic>
                    <p:nvPicPr>
                      <p:cNvPr id="778253" name="Object 11"/>
                      <p:cNvPicPr/>
                      <p:nvPr/>
                    </p:nvPicPr>
                    <p:blipFill>
                      <a:blip r:embed="rId29"/>
                      <a:stretch>
                        <a:fillRect/>
                      </a:stretch>
                    </p:blipFill>
                    <p:spPr>
                      <a:xfrm>
                        <a:off x="4046539" y="1328738"/>
                        <a:ext cx="1343025"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8254" name="Object 12"/>
          <p:cNvGraphicFramePr>
            <a:graphicFrameLocks noChangeAspect="1"/>
          </p:cNvGraphicFramePr>
          <p:nvPr>
            <p:custDataLst>
              <p:tags r:id="rId10"/>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30" imgW="965200" imgH="711200" progId="Equation.3">
                  <p:embed/>
                </p:oleObj>
              </mc:Choice>
              <mc:Fallback>
                <p:oleObj r:id="rId30" imgW="965200" imgH="711200" progId="Equation.3">
                  <p:embed/>
                  <p:pic>
                    <p:nvPicPr>
                      <p:cNvPr id="778254" name="Object 12"/>
                      <p:cNvPicPr/>
                      <p:nvPr/>
                    </p:nvPicPr>
                    <p:blipFill>
                      <a:blip r:embed="rId31"/>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graphicFrame>
        <p:nvGraphicFramePr>
          <p:cNvPr id="778255" name="Object 16"/>
          <p:cNvGraphicFramePr>
            <a:graphicFrameLocks noChangeAspect="1"/>
          </p:cNvGraphicFramePr>
          <p:nvPr/>
        </p:nvGraphicFramePr>
        <p:xfrm>
          <a:off x="4048125" y="2709863"/>
          <a:ext cx="1341438" cy="989012"/>
        </p:xfrm>
        <a:graphic>
          <a:graphicData uri="http://schemas.openxmlformats.org/presentationml/2006/ole">
            <mc:AlternateContent xmlns:mc="http://schemas.openxmlformats.org/markup-compatibility/2006">
              <mc:Choice xmlns:v="urn:schemas-microsoft-com:vml" Requires="v">
                <p:oleObj r:id="rId32" imgW="965200" imgH="711200" progId="Equation.3">
                  <p:embed/>
                </p:oleObj>
              </mc:Choice>
              <mc:Fallback>
                <p:oleObj r:id="rId32" imgW="965200" imgH="711200" progId="Equation.3">
                  <p:embed/>
                  <p:pic>
                    <p:nvPicPr>
                      <p:cNvPr id="778255" name="Object 16"/>
                      <p:cNvPicPr/>
                      <p:nvPr/>
                    </p:nvPicPr>
                    <p:blipFill>
                      <a:blip r:embed="rId33"/>
                      <a:stretch>
                        <a:fillRect/>
                      </a:stretch>
                    </p:blipFill>
                    <p:spPr>
                      <a:xfrm>
                        <a:off x="4048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8256" name="Object 17"/>
          <p:cNvGraphicFramePr>
            <a:graphicFrameLocks noChangeAspect="1"/>
          </p:cNvGraphicFramePr>
          <p:nvPr/>
        </p:nvGraphicFramePr>
        <p:xfrm>
          <a:off x="2278063" y="2709863"/>
          <a:ext cx="1377950" cy="989012"/>
        </p:xfrm>
        <a:graphic>
          <a:graphicData uri="http://schemas.openxmlformats.org/presentationml/2006/ole">
            <mc:AlternateContent xmlns:mc="http://schemas.openxmlformats.org/markup-compatibility/2006">
              <mc:Choice xmlns:v="urn:schemas-microsoft-com:vml" Requires="v">
                <p:oleObj r:id="rId34" imgW="989965" imgH="711200" progId="Equation.3">
                  <p:embed/>
                </p:oleObj>
              </mc:Choice>
              <mc:Fallback>
                <p:oleObj r:id="rId34" imgW="989965" imgH="711200" progId="Equation.3">
                  <p:embed/>
                  <p:pic>
                    <p:nvPicPr>
                      <p:cNvPr id="778256" name="Object 17"/>
                      <p:cNvPicPr/>
                      <p:nvPr/>
                    </p:nvPicPr>
                    <p:blipFill>
                      <a:blip r:embed="rId35"/>
                      <a:stretch>
                        <a:fillRect/>
                      </a:stretch>
                    </p:blipFill>
                    <p:spPr>
                      <a:xfrm>
                        <a:off x="2278063" y="2709863"/>
                        <a:ext cx="1377950" cy="989012"/>
                      </a:xfrm>
                      <a:prstGeom prst="rect">
                        <a:avLst/>
                      </a:prstGeom>
                      <a:noFill/>
                      <a:ln w="38100">
                        <a:noFill/>
                        <a:miter/>
                      </a:ln>
                    </p:spPr>
                  </p:pic>
                </p:oleObj>
              </mc:Fallback>
            </mc:AlternateContent>
          </a:graphicData>
        </a:graphic>
      </p:graphicFrame>
      <p:graphicFrame>
        <p:nvGraphicFramePr>
          <p:cNvPr id="778257" name="Object 18"/>
          <p:cNvGraphicFramePr>
            <a:graphicFrameLocks noChangeAspect="1"/>
          </p:cNvGraphicFramePr>
          <p:nvPr/>
        </p:nvGraphicFramePr>
        <p:xfrm>
          <a:off x="5638801" y="2667001"/>
          <a:ext cx="1306513" cy="989013"/>
        </p:xfrm>
        <a:graphic>
          <a:graphicData uri="http://schemas.openxmlformats.org/presentationml/2006/ole">
            <mc:AlternateContent xmlns:mc="http://schemas.openxmlformats.org/markup-compatibility/2006">
              <mc:Choice xmlns:v="urn:schemas-microsoft-com:vml" Requires="v">
                <p:oleObj r:id="rId36" imgW="939165" imgH="711200" progId="Equation.3">
                  <p:embed/>
                </p:oleObj>
              </mc:Choice>
              <mc:Fallback>
                <p:oleObj r:id="rId36" imgW="939165" imgH="711200" progId="Equation.3">
                  <p:embed/>
                  <p:pic>
                    <p:nvPicPr>
                      <p:cNvPr id="778257" name="Object 18"/>
                      <p:cNvPicPr/>
                      <p:nvPr/>
                    </p:nvPicPr>
                    <p:blipFill>
                      <a:blip r:embed="rId37"/>
                      <a:stretch>
                        <a:fillRect/>
                      </a:stretch>
                    </p:blipFill>
                    <p:spPr>
                      <a:xfrm>
                        <a:off x="5638801" y="2667001"/>
                        <a:ext cx="1306513" cy="989013"/>
                      </a:xfrm>
                      <a:prstGeom prst="rect">
                        <a:avLst/>
                      </a:prstGeom>
                      <a:noFill/>
                      <a:ln w="38100">
                        <a:noFill/>
                        <a:miter/>
                      </a:ln>
                    </p:spPr>
                  </p:pic>
                </p:oleObj>
              </mc:Fallback>
            </mc:AlternateContent>
          </a:graphicData>
        </a:graphic>
      </p:graphicFrame>
      <p:cxnSp>
        <p:nvCxnSpPr>
          <p:cNvPr id="778258" name="AutoShape 19"/>
          <p:cNvCxnSpPr/>
          <p:nvPr>
            <p:custDataLst>
              <p:tags r:id="rId11"/>
            </p:custDataLst>
          </p:nvPr>
        </p:nvCxnSpPr>
        <p:spPr>
          <a:xfrm flipH="1">
            <a:off x="2967038" y="2330451"/>
            <a:ext cx="1751012" cy="379413"/>
          </a:xfrm>
          <a:prstGeom prst="straightConnector1">
            <a:avLst/>
          </a:prstGeom>
          <a:ln w="50800" cap="flat" cmpd="sng">
            <a:solidFill>
              <a:schemeClr val="tx1"/>
            </a:solidFill>
            <a:prstDash val="solid"/>
            <a:headEnd type="stealth" w="med" len="med"/>
            <a:tailEnd type="none" w="med" len="med"/>
          </a:ln>
        </p:spPr>
      </p:cxnSp>
      <p:cxnSp>
        <p:nvCxnSpPr>
          <p:cNvPr id="778259" name="AutoShape 20"/>
          <p:cNvCxnSpPr/>
          <p:nvPr>
            <p:custDataLst>
              <p:tags r:id="rId12"/>
            </p:custDataLst>
          </p:nvPr>
        </p:nvCxnSpPr>
        <p:spPr>
          <a:xfrm>
            <a:off x="4718050" y="2330451"/>
            <a:ext cx="1588" cy="366713"/>
          </a:xfrm>
          <a:prstGeom prst="straightConnector1">
            <a:avLst/>
          </a:prstGeom>
          <a:ln w="50800" cap="flat" cmpd="sng">
            <a:solidFill>
              <a:schemeClr val="tx1"/>
            </a:solidFill>
            <a:prstDash val="solid"/>
            <a:headEnd type="stealth" w="med" len="med"/>
            <a:tailEnd type="none" w="med" len="med"/>
          </a:ln>
        </p:spPr>
      </p:cxnSp>
      <p:cxnSp>
        <p:nvCxnSpPr>
          <p:cNvPr id="778260" name="AutoShape 21"/>
          <p:cNvCxnSpPr/>
          <p:nvPr>
            <p:custDataLst>
              <p:tags r:id="rId13"/>
            </p:custDataLst>
          </p:nvPr>
        </p:nvCxnSpPr>
        <p:spPr>
          <a:xfrm>
            <a:off x="4718050" y="2330450"/>
            <a:ext cx="1574800" cy="336550"/>
          </a:xfrm>
          <a:prstGeom prst="straightConnector1">
            <a:avLst/>
          </a:prstGeom>
          <a:ln w="50800" cap="flat" cmpd="sng">
            <a:solidFill>
              <a:schemeClr val="tx1"/>
            </a:solidFill>
            <a:prstDash val="solid"/>
            <a:headEnd type="stealth" w="med" len="med"/>
            <a:tailEnd type="none" w="med" len="med"/>
          </a:ln>
        </p:spPr>
      </p:cxnSp>
      <p:graphicFrame>
        <p:nvGraphicFramePr>
          <p:cNvPr id="778261" name="Object 25"/>
          <p:cNvGraphicFramePr>
            <a:graphicFrameLocks noChangeAspect="1"/>
          </p:cNvGraphicFramePr>
          <p:nvPr/>
        </p:nvGraphicFramePr>
        <p:xfrm>
          <a:off x="2895601" y="4038601"/>
          <a:ext cx="1306513" cy="989013"/>
        </p:xfrm>
        <a:graphic>
          <a:graphicData uri="http://schemas.openxmlformats.org/presentationml/2006/ole">
            <mc:AlternateContent xmlns:mc="http://schemas.openxmlformats.org/markup-compatibility/2006">
              <mc:Choice xmlns:v="urn:schemas-microsoft-com:vml" Requires="v">
                <p:oleObj r:id="rId38" imgW="939165" imgH="711200" progId="Equation.3">
                  <p:embed/>
                </p:oleObj>
              </mc:Choice>
              <mc:Fallback>
                <p:oleObj r:id="rId38" imgW="939165" imgH="711200" progId="Equation.3">
                  <p:embed/>
                  <p:pic>
                    <p:nvPicPr>
                      <p:cNvPr id="778261" name="Object 25"/>
                      <p:cNvPicPr/>
                      <p:nvPr/>
                    </p:nvPicPr>
                    <p:blipFill>
                      <a:blip r:embed="rId39"/>
                      <a:stretch>
                        <a:fillRect/>
                      </a:stretch>
                    </p:blipFill>
                    <p:spPr>
                      <a:xfrm>
                        <a:off x="2895601" y="4038601"/>
                        <a:ext cx="1306513"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8262" name="Object 26"/>
          <p:cNvGraphicFramePr>
            <a:graphicFrameLocks noChangeAspect="1"/>
          </p:cNvGraphicFramePr>
          <p:nvPr/>
        </p:nvGraphicFramePr>
        <p:xfrm>
          <a:off x="5181601" y="4038601"/>
          <a:ext cx="1412875" cy="989013"/>
        </p:xfrm>
        <a:graphic>
          <a:graphicData uri="http://schemas.openxmlformats.org/presentationml/2006/ole">
            <mc:AlternateContent xmlns:mc="http://schemas.openxmlformats.org/markup-compatibility/2006">
              <mc:Choice xmlns:v="urn:schemas-microsoft-com:vml" Requires="v">
                <p:oleObj r:id="rId40" imgW="1016000" imgH="711200" progId="Equation.3">
                  <p:embed/>
                </p:oleObj>
              </mc:Choice>
              <mc:Fallback>
                <p:oleObj r:id="rId40" imgW="1016000" imgH="711200" progId="Equation.3">
                  <p:embed/>
                  <p:pic>
                    <p:nvPicPr>
                      <p:cNvPr id="778262" name="Object 26"/>
                      <p:cNvPicPr/>
                      <p:nvPr/>
                    </p:nvPicPr>
                    <p:blipFill>
                      <a:blip r:embed="rId41"/>
                      <a:stretch>
                        <a:fillRect/>
                      </a:stretch>
                    </p:blipFill>
                    <p:spPr>
                      <a:xfrm>
                        <a:off x="5181601" y="4038601"/>
                        <a:ext cx="1412875" cy="989013"/>
                      </a:xfrm>
                      <a:prstGeom prst="rect">
                        <a:avLst/>
                      </a:prstGeom>
                      <a:noFill/>
                      <a:ln w="38100">
                        <a:noFill/>
                        <a:miter/>
                      </a:ln>
                    </p:spPr>
                  </p:pic>
                </p:oleObj>
              </mc:Fallback>
            </mc:AlternateContent>
          </a:graphicData>
        </a:graphic>
      </p:graphicFrame>
      <p:cxnSp>
        <p:nvCxnSpPr>
          <p:cNvPr id="778263" name="AutoShape 27"/>
          <p:cNvCxnSpPr/>
          <p:nvPr>
            <p:custDataLst>
              <p:tags r:id="rId14"/>
            </p:custDataLst>
          </p:nvPr>
        </p:nvCxnSpPr>
        <p:spPr>
          <a:xfrm flipH="1">
            <a:off x="3549650" y="3711576"/>
            <a:ext cx="1169988" cy="314325"/>
          </a:xfrm>
          <a:prstGeom prst="straightConnector1">
            <a:avLst/>
          </a:prstGeom>
          <a:ln w="50800" cap="flat" cmpd="sng">
            <a:solidFill>
              <a:schemeClr val="tx1"/>
            </a:solidFill>
            <a:prstDash val="solid"/>
            <a:headEnd type="stealth" w="med" len="med"/>
            <a:tailEnd type="none" w="med" len="med"/>
          </a:ln>
        </p:spPr>
      </p:cxnSp>
      <p:cxnSp>
        <p:nvCxnSpPr>
          <p:cNvPr id="778264" name="AutoShape 28"/>
          <p:cNvCxnSpPr/>
          <p:nvPr>
            <p:custDataLst>
              <p:tags r:id="rId15"/>
            </p:custDataLst>
          </p:nvPr>
        </p:nvCxnSpPr>
        <p:spPr>
          <a:xfrm>
            <a:off x="4719638" y="3711576"/>
            <a:ext cx="1168400" cy="327025"/>
          </a:xfrm>
          <a:prstGeom prst="straightConnector1">
            <a:avLst/>
          </a:prstGeom>
          <a:ln w="50800" cap="flat" cmpd="sng">
            <a:solidFill>
              <a:schemeClr val="tx1"/>
            </a:solidFill>
            <a:prstDash val="solid"/>
            <a:headEnd type="stealth" w="med" len="med"/>
            <a:tailEnd type="none" w="med" len="med"/>
          </a:ln>
        </p:spPr>
      </p:cxnSp>
      <p:sp>
        <p:nvSpPr>
          <p:cNvPr id="120864" name="Text Box 32"/>
          <p:cNvSpPr txBox="1"/>
          <p:nvPr/>
        </p:nvSpPr>
        <p:spPr>
          <a:xfrm>
            <a:off x="7620000" y="8382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g}</a:t>
            </a:r>
            <a:r>
              <a:rPr lang="en-US" altLang="zh-CN" dirty="0">
                <a:solidFill>
                  <a:srgbClr val="000000"/>
                </a:solidFill>
                <a:latin typeface="微软雅黑" panose="020B0503020204020204" pitchFamily="34" charset="-122"/>
                <a:ea typeface="微软雅黑" panose="020B0503020204020204" pitchFamily="34" charset="-122"/>
              </a:rPr>
              <a:t> </a:t>
            </a:r>
          </a:p>
        </p:txBody>
      </p:sp>
      <p:graphicFrame>
        <p:nvGraphicFramePr>
          <p:cNvPr id="120865" name="Object 33"/>
          <p:cNvGraphicFramePr>
            <a:graphicFrameLocks noChangeAspect="1"/>
          </p:cNvGraphicFramePr>
          <p:nvPr/>
        </p:nvGraphicFramePr>
        <p:xfrm>
          <a:off x="4648201" y="5029200"/>
          <a:ext cx="1360805" cy="831850"/>
        </p:xfrm>
        <a:graphic>
          <a:graphicData uri="http://schemas.openxmlformats.org/presentationml/2006/ole">
            <mc:AlternateContent xmlns:mc="http://schemas.openxmlformats.org/markup-compatibility/2006">
              <mc:Choice xmlns:v="urn:schemas-microsoft-com:vml" Requires="v">
                <p:oleObj r:id="rId42" imgW="977900" imgH="711200" progId="Equation.3">
                  <p:embed/>
                </p:oleObj>
              </mc:Choice>
              <mc:Fallback>
                <p:oleObj r:id="rId42" imgW="977900" imgH="711200" progId="Equation.3">
                  <p:embed/>
                  <p:pic>
                    <p:nvPicPr>
                      <p:cNvPr id="120865" name="Object 33"/>
                      <p:cNvPicPr/>
                      <p:nvPr/>
                    </p:nvPicPr>
                    <p:blipFill>
                      <a:blip r:embed="rId43"/>
                      <a:stretch>
                        <a:fillRect/>
                      </a:stretch>
                    </p:blipFill>
                    <p:spPr>
                      <a:xfrm>
                        <a:off x="4648201" y="5029200"/>
                        <a:ext cx="1360805" cy="831850"/>
                      </a:xfrm>
                      <a:prstGeom prst="rect">
                        <a:avLst/>
                      </a:prstGeom>
                      <a:noFill/>
                      <a:ln w="38100">
                        <a:noFill/>
                        <a:miter/>
                      </a:ln>
                    </p:spPr>
                  </p:pic>
                </p:oleObj>
              </mc:Fallback>
            </mc:AlternateContent>
          </a:graphicData>
        </a:graphic>
      </p:graphicFrame>
      <p:graphicFrame>
        <p:nvGraphicFramePr>
          <p:cNvPr id="120866" name="Object 34"/>
          <p:cNvGraphicFramePr>
            <a:graphicFrameLocks noChangeAspect="1"/>
          </p:cNvGraphicFramePr>
          <p:nvPr>
            <p:custDataLst>
              <p:tags r:id="rId16"/>
            </p:custDataLst>
          </p:nvPr>
        </p:nvGraphicFramePr>
        <p:xfrm>
          <a:off x="4648200" y="5974080"/>
          <a:ext cx="1377950" cy="883920"/>
        </p:xfrm>
        <a:graphic>
          <a:graphicData uri="http://schemas.openxmlformats.org/presentationml/2006/ole">
            <mc:AlternateContent xmlns:mc="http://schemas.openxmlformats.org/markup-compatibility/2006">
              <mc:Choice xmlns:v="urn:schemas-microsoft-com:vml" Requires="v">
                <p:oleObj r:id="rId44" imgW="989965" imgH="711200" progId="Equation.3">
                  <p:embed/>
                </p:oleObj>
              </mc:Choice>
              <mc:Fallback>
                <p:oleObj r:id="rId44" imgW="989965" imgH="711200" progId="Equation.3">
                  <p:embed/>
                  <p:pic>
                    <p:nvPicPr>
                      <p:cNvPr id="120866" name="Object 34"/>
                      <p:cNvPicPr/>
                      <p:nvPr/>
                    </p:nvPicPr>
                    <p:blipFill>
                      <a:blip r:embed="rId45"/>
                      <a:stretch>
                        <a:fillRect/>
                      </a:stretch>
                    </p:blipFill>
                    <p:spPr>
                      <a:xfrm>
                        <a:off x="4648200" y="5974080"/>
                        <a:ext cx="1377950" cy="883920"/>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120867" name="AutoShape 35"/>
          <p:cNvCxnSpPr/>
          <p:nvPr>
            <p:custDataLst>
              <p:tags r:id="rId17"/>
            </p:custDataLst>
          </p:nvPr>
        </p:nvCxnSpPr>
        <p:spPr>
          <a:xfrm flipV="1">
            <a:off x="4051300" y="5524500"/>
            <a:ext cx="596900" cy="387350"/>
          </a:xfrm>
          <a:prstGeom prst="straightConnector1">
            <a:avLst/>
          </a:prstGeom>
          <a:ln w="50800" cap="flat" cmpd="sng">
            <a:solidFill>
              <a:schemeClr val="tx1"/>
            </a:solidFill>
            <a:prstDash val="solid"/>
            <a:headEnd type="stealth" w="med" len="med"/>
            <a:tailEnd type="none" w="med" len="med"/>
          </a:ln>
        </p:spPr>
      </p:cxnSp>
      <p:cxnSp>
        <p:nvCxnSpPr>
          <p:cNvPr id="120868" name="AutoShape 36"/>
          <p:cNvCxnSpPr/>
          <p:nvPr>
            <p:custDataLst>
              <p:tags r:id="rId18"/>
            </p:custDataLst>
          </p:nvPr>
        </p:nvCxnSpPr>
        <p:spPr>
          <a:xfrm>
            <a:off x="4051300" y="5911850"/>
            <a:ext cx="584200" cy="452438"/>
          </a:xfrm>
          <a:prstGeom prst="straightConnector1">
            <a:avLst/>
          </a:prstGeom>
          <a:ln w="50800" cap="flat" cmpd="sng">
            <a:solidFill>
              <a:schemeClr val="tx1"/>
            </a:solidFill>
            <a:prstDash val="solid"/>
            <a:headEnd type="stealth" w="med" len="med"/>
            <a:tailEnd type="none" w="med" len="med"/>
          </a:ln>
        </p:spPr>
      </p:cxnSp>
      <p:sp>
        <p:nvSpPr>
          <p:cNvPr id="120871" name="Text Box 39"/>
          <p:cNvSpPr txBox="1"/>
          <p:nvPr/>
        </p:nvSpPr>
        <p:spPr>
          <a:xfrm>
            <a:off x="7620000" y="8382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g5}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20872" name="Text Box 40"/>
          <p:cNvSpPr txBox="1"/>
          <p:nvPr/>
        </p:nvSpPr>
        <p:spPr>
          <a:xfrm>
            <a:off x="7620000" y="8382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OPEN:={g5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37233458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blinds(horizontal)">
                                      <p:cBhvr>
                                        <p:cTn id="7" dur="500"/>
                                        <p:tgtEl>
                                          <p:spTgt spid="1208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0866"/>
                                        </p:tgtEl>
                                        <p:attrNameLst>
                                          <p:attrName>style.visibility</p:attrName>
                                        </p:attrNameLst>
                                      </p:cBhvr>
                                      <p:to>
                                        <p:strVal val="visible"/>
                                      </p:to>
                                    </p:set>
                                    <p:animEffect transition="in" filter="blinds(horizontal)">
                                      <p:cBhvr>
                                        <p:cTn id="12" dur="500"/>
                                        <p:tgtEl>
                                          <p:spTgt spid="120866"/>
                                        </p:tgtEl>
                                      </p:cBhvr>
                                    </p:animEffect>
                                  </p:childTnLst>
                                </p:cTn>
                              </p:par>
                              <p:par>
                                <p:cTn id="13" presetID="3" presetClass="entr" presetSubtype="10" fill="hold" nodeType="withEffect">
                                  <p:stCondLst>
                                    <p:cond delay="0"/>
                                  </p:stCondLst>
                                  <p:childTnLst>
                                    <p:set>
                                      <p:cBhvr>
                                        <p:cTn id="14" dur="1" fill="hold">
                                          <p:stCondLst>
                                            <p:cond delay="0"/>
                                          </p:stCondLst>
                                        </p:cTn>
                                        <p:tgtEl>
                                          <p:spTgt spid="120865"/>
                                        </p:tgtEl>
                                        <p:attrNameLst>
                                          <p:attrName>style.visibility</p:attrName>
                                        </p:attrNameLst>
                                      </p:cBhvr>
                                      <p:to>
                                        <p:strVal val="visible"/>
                                      </p:to>
                                    </p:set>
                                    <p:animEffect transition="in" filter="blinds(horizontal)">
                                      <p:cBhvr>
                                        <p:cTn id="15" dur="500"/>
                                        <p:tgtEl>
                                          <p:spTgt spid="12086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0864"/>
                                        </p:tgtEl>
                                        <p:attrNameLst>
                                          <p:attrName>style.visibility</p:attrName>
                                        </p:attrNameLst>
                                      </p:cBhvr>
                                      <p:to>
                                        <p:strVal val="visible"/>
                                      </p:to>
                                    </p:set>
                                    <p:animEffect transition="in" filter="blinds(horizontal)">
                                      <p:cBhvr>
                                        <p:cTn id="20" dur="500"/>
                                        <p:tgtEl>
                                          <p:spTgt spid="12086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0871"/>
                                        </p:tgtEl>
                                        <p:attrNameLst>
                                          <p:attrName>style.visibility</p:attrName>
                                        </p:attrNameLst>
                                      </p:cBhvr>
                                      <p:to>
                                        <p:strVal val="visible"/>
                                      </p:to>
                                    </p:set>
                                    <p:animEffect transition="in" filter="blinds(horizontal)">
                                      <p:cBhvr>
                                        <p:cTn id="25" dur="500"/>
                                        <p:tgtEl>
                                          <p:spTgt spid="12087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0867"/>
                                        </p:tgtEl>
                                        <p:attrNameLst>
                                          <p:attrName>style.visibility</p:attrName>
                                        </p:attrNameLst>
                                      </p:cBhvr>
                                      <p:to>
                                        <p:strVal val="visible"/>
                                      </p:to>
                                    </p:set>
                                    <p:animEffect transition="in" filter="blinds(horizontal)">
                                      <p:cBhvr>
                                        <p:cTn id="30" dur="500"/>
                                        <p:tgtEl>
                                          <p:spTgt spid="120867"/>
                                        </p:tgtEl>
                                      </p:cBhvr>
                                    </p:animEffect>
                                  </p:childTnLst>
                                </p:cTn>
                              </p:par>
                              <p:par>
                                <p:cTn id="31" presetID="3" presetClass="entr" presetSubtype="10" fill="hold" nodeType="withEffect">
                                  <p:stCondLst>
                                    <p:cond delay="0"/>
                                  </p:stCondLst>
                                  <p:childTnLst>
                                    <p:set>
                                      <p:cBhvr>
                                        <p:cTn id="32" dur="1" fill="hold">
                                          <p:stCondLst>
                                            <p:cond delay="0"/>
                                          </p:stCondLst>
                                        </p:cTn>
                                        <p:tgtEl>
                                          <p:spTgt spid="120868"/>
                                        </p:tgtEl>
                                        <p:attrNameLst>
                                          <p:attrName>style.visibility</p:attrName>
                                        </p:attrNameLst>
                                      </p:cBhvr>
                                      <p:to>
                                        <p:strVal val="visible"/>
                                      </p:to>
                                    </p:set>
                                    <p:animEffect transition="in" filter="blinds(horizontal)">
                                      <p:cBhvr>
                                        <p:cTn id="33" dur="500"/>
                                        <p:tgtEl>
                                          <p:spTgt spid="12086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20872"/>
                                        </p:tgtEl>
                                        <p:attrNameLst>
                                          <p:attrName>style.visibility</p:attrName>
                                        </p:attrNameLst>
                                      </p:cBhvr>
                                      <p:to>
                                        <p:strVal val="visible"/>
                                      </p:to>
                                    </p:set>
                                    <p:animEffect transition="in" filter="blinds(horizontal)">
                                      <p:cBhvr>
                                        <p:cTn id="38" dur="500"/>
                                        <p:tgtEl>
                                          <p:spTgt spid="120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bldLvl="0" animBg="1"/>
      <p:bldP spid="120864" grpId="0" bldLvl="0" animBg="1"/>
      <p:bldP spid="120871" grpId="0" bldLvl="0" animBg="1"/>
      <p:bldP spid="120872" grpId="0" bldLvl="0" animBg="1"/>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9266" name="组合 7"/>
          <p:cNvGrpSpPr/>
          <p:nvPr/>
        </p:nvGrpSpPr>
        <p:grpSpPr>
          <a:xfrm>
            <a:off x="4525964" y="6045200"/>
            <a:ext cx="6142037" cy="812800"/>
            <a:chOff x="4001597" y="5613400"/>
            <a:chExt cx="8190403" cy="1244600"/>
          </a:xfrm>
        </p:grpSpPr>
        <p:sp>
          <p:nvSpPr>
            <p:cNvPr id="9" name="任意多边形: 形状 8"/>
            <p:cNvSpPr/>
            <p:nvPr>
              <p:custDataLst>
                <p:tags r:id="rId20"/>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21"/>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79267" name="灯片编号占位符 4"/>
          <p:cNvSpPr txBox="1">
            <a:spLocks noGrp="1"/>
          </p:cNvSpPr>
          <p:nvPr>
            <p:ph type="sldNum" sz="quarter" idx="4"/>
            <p:custDataLst>
              <p:tags r:id="rId2"/>
            </p:custDataLst>
          </p:nvPr>
        </p:nvSpPr>
        <p:spPr>
          <a:xfrm>
            <a:off x="6457950" y="6389688"/>
            <a:ext cx="2025650" cy="238125"/>
          </a:xfrm>
          <a:prstGeom prst="rect">
            <a:avLst/>
          </a:prstGeom>
          <a:noFill/>
          <a:ln>
            <a:noFill/>
          </a:ln>
        </p:spPr>
        <p:txBody>
          <a:bodyPr vert="horz" lIns="91440" tIns="45720" rIns="91440" bIns="45720" rtlCol="0" anchor="ctr" anchorCtr="0">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r" eaLnBrk="1" hangingPunct="1"/>
            <a:fld id="{748D8A84-DBF2-48E0-ABD3-D1CA79858AF9}" type="slidenum">
              <a:rPr lang="zh-CN" altLang="en-US" smtClean="0"/>
              <a:pPr>
                <a:defRPr/>
              </a:pPr>
              <a:t>527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7746" name="Text Box 2"/>
          <p:cNvSpPr txBox="1"/>
          <p:nvPr/>
        </p:nvSpPr>
        <p:spPr>
          <a:xfrm>
            <a:off x="7239000" y="152401"/>
            <a:ext cx="25908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lang="en-US" altLang="zh-CN" sz="2400" b="1"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6</a:t>
            </a:r>
          </a:p>
        </p:txBody>
      </p:sp>
      <p:sp>
        <p:nvSpPr>
          <p:cNvPr id="121859" name="Text Box 3"/>
          <p:cNvSpPr txBox="1"/>
          <p:nvPr/>
        </p:nvSpPr>
        <p:spPr>
          <a:xfrm>
            <a:off x="7315200" y="1066801"/>
            <a:ext cx="2590800" cy="460375"/>
          </a:xfrm>
          <a:prstGeom prst="rect">
            <a:avLst/>
          </a:prstGeom>
          <a:solidFill>
            <a:srgbClr val="FFFF99"/>
          </a:solidFill>
          <a:ln w="9525">
            <a:noFill/>
          </a:ln>
        </p:spPr>
        <p:txBody>
          <a:bodyPr>
            <a:spAutoFit/>
          </a:bodyPr>
          <a:lstStyle/>
          <a:p>
            <a:pPr eaLnBrk="1" hangingPunct="1">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成功结束</a:t>
            </a:r>
          </a:p>
        </p:txBody>
      </p:sp>
      <p:graphicFrame>
        <p:nvGraphicFramePr>
          <p:cNvPr id="779270" name="Object 4"/>
          <p:cNvGraphicFramePr>
            <a:graphicFrameLocks noChangeAspect="1"/>
          </p:cNvGraphicFramePr>
          <p:nvPr>
            <p:custDataLst>
              <p:tags r:id="rId3"/>
            </p:custDataLst>
          </p:nvPr>
        </p:nvGraphicFramePr>
        <p:xfrm>
          <a:off x="3048000" y="5257801"/>
          <a:ext cx="990600" cy="1306513"/>
        </p:xfrm>
        <a:graphic>
          <a:graphicData uri="http://schemas.openxmlformats.org/presentationml/2006/ole">
            <mc:AlternateContent xmlns:mc="http://schemas.openxmlformats.org/markup-compatibility/2006">
              <mc:Choice xmlns:v="urn:schemas-microsoft-com:vml" Requires="v">
                <p:oleObj r:id="rId23" imgW="711200" imgH="939165" progId="Equation.3">
                  <p:embed/>
                </p:oleObj>
              </mc:Choice>
              <mc:Fallback>
                <p:oleObj r:id="rId23" imgW="711200" imgH="939165" progId="Equation.3">
                  <p:embed/>
                  <p:pic>
                    <p:nvPicPr>
                      <p:cNvPr id="779270" name="Object 4"/>
                      <p:cNvPicPr/>
                      <p:nvPr/>
                    </p:nvPicPr>
                    <p:blipFill>
                      <a:blip r:embed="rId24"/>
                      <a:stretch>
                        <a:fillRect/>
                      </a:stretch>
                    </p:blipFill>
                    <p:spPr>
                      <a:xfrm>
                        <a:off x="3048000" y="5257801"/>
                        <a:ext cx="990600" cy="1306513"/>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121861" name="AutoShape 5"/>
          <p:cNvCxnSpPr/>
          <p:nvPr>
            <p:custDataLst>
              <p:tags r:id="rId4"/>
            </p:custDataLst>
          </p:nvPr>
        </p:nvCxnSpPr>
        <p:spPr>
          <a:xfrm flipH="1">
            <a:off x="3543300" y="5040314"/>
            <a:ext cx="6350" cy="204787"/>
          </a:xfrm>
          <a:prstGeom prst="straightConnector1">
            <a:avLst/>
          </a:prstGeom>
          <a:ln w="50800" cap="flat" cmpd="sng">
            <a:solidFill>
              <a:schemeClr val="tx1"/>
            </a:solidFill>
            <a:prstDash val="solid"/>
            <a:headEnd type="stealth" w="med" len="med"/>
            <a:tailEnd type="none" w="med" len="med"/>
          </a:ln>
        </p:spPr>
      </p:cxnSp>
      <p:graphicFrame>
        <p:nvGraphicFramePr>
          <p:cNvPr id="779272" name="Object 6"/>
          <p:cNvGraphicFramePr>
            <a:graphicFrameLocks noChangeAspect="1"/>
          </p:cNvGraphicFramePr>
          <p:nvPr/>
        </p:nvGraphicFramePr>
        <p:xfrm>
          <a:off x="4090988" y="0"/>
          <a:ext cx="1344612" cy="990600"/>
        </p:xfrm>
        <a:graphic>
          <a:graphicData uri="http://schemas.openxmlformats.org/presentationml/2006/ole">
            <mc:AlternateContent xmlns:mc="http://schemas.openxmlformats.org/markup-compatibility/2006">
              <mc:Choice xmlns:v="urn:schemas-microsoft-com:vml" Requires="v">
                <p:oleObj r:id="rId25" imgW="965200" imgH="711200" progId="Equation.3">
                  <p:embed/>
                </p:oleObj>
              </mc:Choice>
              <mc:Fallback>
                <p:oleObj r:id="rId25" imgW="965200" imgH="711200" progId="Equation.3">
                  <p:embed/>
                  <p:pic>
                    <p:nvPicPr>
                      <p:cNvPr id="779272" name="Object 6"/>
                      <p:cNvPicPr/>
                      <p:nvPr/>
                    </p:nvPicPr>
                    <p:blipFill>
                      <a:blip r:embed="rId26"/>
                      <a:stretch>
                        <a:fillRect/>
                      </a:stretch>
                    </p:blipFill>
                    <p:spPr>
                      <a:xfrm>
                        <a:off x="4090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79273" name="AutoShape 7"/>
          <p:cNvCxnSpPr/>
          <p:nvPr>
            <p:custDataLst>
              <p:tags r:id="rId5"/>
            </p:custDataLst>
          </p:nvPr>
        </p:nvCxnSpPr>
        <p:spPr>
          <a:xfrm flipH="1">
            <a:off x="2967038" y="990600"/>
            <a:ext cx="1795462" cy="338138"/>
          </a:xfrm>
          <a:prstGeom prst="straightConnector1">
            <a:avLst/>
          </a:prstGeom>
          <a:ln w="50800" cap="flat" cmpd="sng">
            <a:solidFill>
              <a:schemeClr val="tx1"/>
            </a:solidFill>
            <a:prstDash val="solid"/>
            <a:headEnd type="stealth" w="med" len="med"/>
            <a:tailEnd type="none" w="med" len="med"/>
          </a:ln>
        </p:spPr>
      </p:cxnSp>
      <p:cxnSp>
        <p:nvCxnSpPr>
          <p:cNvPr id="121864" name="AutoShape 8"/>
          <p:cNvCxnSpPr/>
          <p:nvPr>
            <p:custDataLst>
              <p:tags r:id="rId6"/>
            </p:custDataLst>
          </p:nvPr>
        </p:nvCxnSpPr>
        <p:spPr>
          <a:xfrm flipH="1">
            <a:off x="4718051" y="1033464"/>
            <a:ext cx="4763" cy="282575"/>
          </a:xfrm>
          <a:prstGeom prst="straightConnector1">
            <a:avLst/>
          </a:prstGeom>
          <a:ln w="50800" cap="flat" cmpd="sng">
            <a:solidFill>
              <a:schemeClr val="tx1"/>
            </a:solidFill>
            <a:prstDash val="solid"/>
            <a:headEnd type="stealth" w="med" len="med"/>
            <a:tailEnd type="none" w="med" len="med"/>
          </a:ln>
        </p:spPr>
      </p:cxnSp>
      <p:cxnSp>
        <p:nvCxnSpPr>
          <p:cNvPr id="779275" name="AutoShape 9"/>
          <p:cNvCxnSpPr/>
          <p:nvPr>
            <p:custDataLst>
              <p:tags r:id="rId7"/>
            </p:custDataLst>
          </p:nvPr>
        </p:nvCxnSpPr>
        <p:spPr>
          <a:xfrm>
            <a:off x="4762500" y="990600"/>
            <a:ext cx="1557338" cy="338138"/>
          </a:xfrm>
          <a:prstGeom prst="straightConnector1">
            <a:avLst/>
          </a:prstGeom>
          <a:ln w="50800" cap="flat" cmpd="sng">
            <a:solidFill>
              <a:schemeClr val="tx1"/>
            </a:solidFill>
            <a:prstDash val="solid"/>
            <a:headEnd type="stealth" w="med" len="med"/>
            <a:tailEnd type="none" w="med" len="med"/>
          </a:ln>
        </p:spPr>
      </p:cxnSp>
      <p:graphicFrame>
        <p:nvGraphicFramePr>
          <p:cNvPr id="779276" name="Object 10"/>
          <p:cNvGraphicFramePr>
            <a:graphicFrameLocks noChangeAspect="1"/>
          </p:cNvGraphicFramePr>
          <p:nvPr>
            <p:custDataLst>
              <p:tags r:id="rId8"/>
            </p:custDataLst>
          </p:nvPr>
        </p:nvGraphicFramePr>
        <p:xfrm>
          <a:off x="2286000" y="1328738"/>
          <a:ext cx="1360488" cy="989012"/>
        </p:xfrm>
        <a:graphic>
          <a:graphicData uri="http://schemas.openxmlformats.org/presentationml/2006/ole">
            <mc:AlternateContent xmlns:mc="http://schemas.openxmlformats.org/markup-compatibility/2006">
              <mc:Choice xmlns:v="urn:schemas-microsoft-com:vml" Requires="v">
                <p:oleObj r:id="rId27" imgW="977900" imgH="711200" progId="Equation.3">
                  <p:embed/>
                </p:oleObj>
              </mc:Choice>
              <mc:Fallback>
                <p:oleObj r:id="rId27" imgW="977900" imgH="711200" progId="Equation.3">
                  <p:embed/>
                  <p:pic>
                    <p:nvPicPr>
                      <p:cNvPr id="779276" name="Object 10"/>
                      <p:cNvPicPr/>
                      <p:nvPr/>
                    </p:nvPicPr>
                    <p:blipFill>
                      <a:blip r:embed="rId28"/>
                      <a:stretch>
                        <a:fillRect/>
                      </a:stretch>
                    </p:blipFill>
                    <p:spPr>
                      <a:xfrm>
                        <a:off x="2286000" y="1328738"/>
                        <a:ext cx="1360488" cy="989012"/>
                      </a:xfrm>
                      <a:prstGeom prst="rect">
                        <a:avLst/>
                      </a:prstGeom>
                      <a:solidFill>
                        <a:srgbClr val="F2F2F2"/>
                      </a:solidFill>
                      <a:ln w="38100">
                        <a:noFill/>
                        <a:miter/>
                      </a:ln>
                    </p:spPr>
                  </p:pic>
                </p:oleObj>
              </mc:Fallback>
            </mc:AlternateContent>
          </a:graphicData>
        </a:graphic>
      </p:graphicFrame>
      <p:graphicFrame>
        <p:nvGraphicFramePr>
          <p:cNvPr id="779277" name="Object 11"/>
          <p:cNvGraphicFramePr>
            <a:graphicFrameLocks noChangeAspect="1"/>
          </p:cNvGraphicFramePr>
          <p:nvPr>
            <p:custDataLst>
              <p:tags r:id="rId9"/>
            </p:custDataLst>
          </p:nvPr>
        </p:nvGraphicFramePr>
        <p:xfrm>
          <a:off x="4046539" y="1328738"/>
          <a:ext cx="1343025" cy="989012"/>
        </p:xfrm>
        <a:graphic>
          <a:graphicData uri="http://schemas.openxmlformats.org/presentationml/2006/ole">
            <mc:AlternateContent xmlns:mc="http://schemas.openxmlformats.org/markup-compatibility/2006">
              <mc:Choice xmlns:v="urn:schemas-microsoft-com:vml" Requires="v">
                <p:oleObj r:id="rId29" imgW="965200" imgH="711200" progId="Equation.3">
                  <p:embed/>
                </p:oleObj>
              </mc:Choice>
              <mc:Fallback>
                <p:oleObj r:id="rId29" imgW="965200" imgH="711200" progId="Equation.3">
                  <p:embed/>
                  <p:pic>
                    <p:nvPicPr>
                      <p:cNvPr id="779277" name="Object 11"/>
                      <p:cNvPicPr/>
                      <p:nvPr/>
                    </p:nvPicPr>
                    <p:blipFill>
                      <a:blip r:embed="rId30"/>
                      <a:stretch>
                        <a:fillRect/>
                      </a:stretch>
                    </p:blipFill>
                    <p:spPr>
                      <a:xfrm>
                        <a:off x="4046539" y="1328738"/>
                        <a:ext cx="1343025"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9278" name="Object 12"/>
          <p:cNvGraphicFramePr>
            <a:graphicFrameLocks noChangeAspect="1"/>
          </p:cNvGraphicFramePr>
          <p:nvPr>
            <p:custDataLst>
              <p:tags r:id="rId10"/>
            </p:custDataLst>
          </p:nvPr>
        </p:nvGraphicFramePr>
        <p:xfrm>
          <a:off x="5648325" y="1328738"/>
          <a:ext cx="1341438" cy="989012"/>
        </p:xfrm>
        <a:graphic>
          <a:graphicData uri="http://schemas.openxmlformats.org/presentationml/2006/ole">
            <mc:AlternateContent xmlns:mc="http://schemas.openxmlformats.org/markup-compatibility/2006">
              <mc:Choice xmlns:v="urn:schemas-microsoft-com:vml" Requires="v">
                <p:oleObj r:id="rId31" imgW="965200" imgH="711200" progId="Equation.3">
                  <p:embed/>
                </p:oleObj>
              </mc:Choice>
              <mc:Fallback>
                <p:oleObj r:id="rId31" imgW="965200" imgH="711200" progId="Equation.3">
                  <p:embed/>
                  <p:pic>
                    <p:nvPicPr>
                      <p:cNvPr id="779278" name="Object 12"/>
                      <p:cNvPicPr/>
                      <p:nvPr/>
                    </p:nvPicPr>
                    <p:blipFill>
                      <a:blip r:embed="rId32"/>
                      <a:stretch>
                        <a:fillRect/>
                      </a:stretch>
                    </p:blipFill>
                    <p:spPr>
                      <a:xfrm>
                        <a:off x="5648325" y="1328738"/>
                        <a:ext cx="1341438" cy="989012"/>
                      </a:xfrm>
                      <a:prstGeom prst="rect">
                        <a:avLst/>
                      </a:prstGeom>
                      <a:solidFill>
                        <a:srgbClr val="F2F2F2"/>
                      </a:solidFill>
                      <a:ln w="38100">
                        <a:noFill/>
                        <a:miter/>
                      </a:ln>
                    </p:spPr>
                  </p:pic>
                </p:oleObj>
              </mc:Fallback>
            </mc:AlternateContent>
          </a:graphicData>
        </a:graphic>
      </p:graphicFrame>
      <p:graphicFrame>
        <p:nvGraphicFramePr>
          <p:cNvPr id="779279" name="Object 16"/>
          <p:cNvGraphicFramePr>
            <a:graphicFrameLocks noChangeAspect="1"/>
          </p:cNvGraphicFramePr>
          <p:nvPr/>
        </p:nvGraphicFramePr>
        <p:xfrm>
          <a:off x="4048125" y="2709863"/>
          <a:ext cx="1341438" cy="989012"/>
        </p:xfrm>
        <a:graphic>
          <a:graphicData uri="http://schemas.openxmlformats.org/presentationml/2006/ole">
            <mc:AlternateContent xmlns:mc="http://schemas.openxmlformats.org/markup-compatibility/2006">
              <mc:Choice xmlns:v="urn:schemas-microsoft-com:vml" Requires="v">
                <p:oleObj r:id="rId33" imgW="965200" imgH="711200" progId="Equation.3">
                  <p:embed/>
                </p:oleObj>
              </mc:Choice>
              <mc:Fallback>
                <p:oleObj r:id="rId33" imgW="965200" imgH="711200" progId="Equation.3">
                  <p:embed/>
                  <p:pic>
                    <p:nvPicPr>
                      <p:cNvPr id="779279" name="Object 16"/>
                      <p:cNvPicPr/>
                      <p:nvPr/>
                    </p:nvPicPr>
                    <p:blipFill>
                      <a:blip r:embed="rId34"/>
                      <a:stretch>
                        <a:fillRect/>
                      </a:stretch>
                    </p:blipFill>
                    <p:spPr>
                      <a:xfrm>
                        <a:off x="4048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9280" name="Object 17"/>
          <p:cNvGraphicFramePr>
            <a:graphicFrameLocks noChangeAspect="1"/>
          </p:cNvGraphicFramePr>
          <p:nvPr/>
        </p:nvGraphicFramePr>
        <p:xfrm>
          <a:off x="2278063" y="2709863"/>
          <a:ext cx="1377950" cy="989012"/>
        </p:xfrm>
        <a:graphic>
          <a:graphicData uri="http://schemas.openxmlformats.org/presentationml/2006/ole">
            <mc:AlternateContent xmlns:mc="http://schemas.openxmlformats.org/markup-compatibility/2006">
              <mc:Choice xmlns:v="urn:schemas-microsoft-com:vml" Requires="v">
                <p:oleObj r:id="rId35" imgW="989965" imgH="711200" progId="Equation.3">
                  <p:embed/>
                </p:oleObj>
              </mc:Choice>
              <mc:Fallback>
                <p:oleObj r:id="rId35" imgW="989965" imgH="711200" progId="Equation.3">
                  <p:embed/>
                  <p:pic>
                    <p:nvPicPr>
                      <p:cNvPr id="779280" name="Object 17"/>
                      <p:cNvPicPr/>
                      <p:nvPr/>
                    </p:nvPicPr>
                    <p:blipFill>
                      <a:blip r:embed="rId36"/>
                      <a:stretch>
                        <a:fillRect/>
                      </a:stretch>
                    </p:blipFill>
                    <p:spPr>
                      <a:xfrm>
                        <a:off x="2278063" y="2709863"/>
                        <a:ext cx="1377950" cy="989012"/>
                      </a:xfrm>
                      <a:prstGeom prst="rect">
                        <a:avLst/>
                      </a:prstGeom>
                      <a:noFill/>
                      <a:ln w="38100">
                        <a:noFill/>
                        <a:miter/>
                      </a:ln>
                    </p:spPr>
                  </p:pic>
                </p:oleObj>
              </mc:Fallback>
            </mc:AlternateContent>
          </a:graphicData>
        </a:graphic>
      </p:graphicFrame>
      <p:graphicFrame>
        <p:nvGraphicFramePr>
          <p:cNvPr id="779281" name="Object 18"/>
          <p:cNvGraphicFramePr>
            <a:graphicFrameLocks noChangeAspect="1"/>
          </p:cNvGraphicFramePr>
          <p:nvPr/>
        </p:nvGraphicFramePr>
        <p:xfrm>
          <a:off x="5638801" y="2667001"/>
          <a:ext cx="1306513" cy="989013"/>
        </p:xfrm>
        <a:graphic>
          <a:graphicData uri="http://schemas.openxmlformats.org/presentationml/2006/ole">
            <mc:AlternateContent xmlns:mc="http://schemas.openxmlformats.org/markup-compatibility/2006">
              <mc:Choice xmlns:v="urn:schemas-microsoft-com:vml" Requires="v">
                <p:oleObj r:id="rId37" imgW="939165" imgH="711200" progId="Equation.3">
                  <p:embed/>
                </p:oleObj>
              </mc:Choice>
              <mc:Fallback>
                <p:oleObj r:id="rId37" imgW="939165" imgH="711200" progId="Equation.3">
                  <p:embed/>
                  <p:pic>
                    <p:nvPicPr>
                      <p:cNvPr id="779281" name="Object 18"/>
                      <p:cNvPicPr/>
                      <p:nvPr/>
                    </p:nvPicPr>
                    <p:blipFill>
                      <a:blip r:embed="rId38"/>
                      <a:stretch>
                        <a:fillRect/>
                      </a:stretch>
                    </p:blipFill>
                    <p:spPr>
                      <a:xfrm>
                        <a:off x="5638801" y="2667001"/>
                        <a:ext cx="1306513" cy="989013"/>
                      </a:xfrm>
                      <a:prstGeom prst="rect">
                        <a:avLst/>
                      </a:prstGeom>
                      <a:noFill/>
                      <a:ln w="38100">
                        <a:noFill/>
                        <a:miter/>
                      </a:ln>
                    </p:spPr>
                  </p:pic>
                </p:oleObj>
              </mc:Fallback>
            </mc:AlternateContent>
          </a:graphicData>
        </a:graphic>
      </p:graphicFrame>
      <p:cxnSp>
        <p:nvCxnSpPr>
          <p:cNvPr id="779282" name="AutoShape 19"/>
          <p:cNvCxnSpPr/>
          <p:nvPr>
            <p:custDataLst>
              <p:tags r:id="rId11"/>
            </p:custDataLst>
          </p:nvPr>
        </p:nvCxnSpPr>
        <p:spPr>
          <a:xfrm flipH="1">
            <a:off x="2967038" y="2330451"/>
            <a:ext cx="1751012" cy="379413"/>
          </a:xfrm>
          <a:prstGeom prst="straightConnector1">
            <a:avLst/>
          </a:prstGeom>
          <a:ln w="50800" cap="flat" cmpd="sng">
            <a:solidFill>
              <a:schemeClr val="tx1"/>
            </a:solidFill>
            <a:prstDash val="solid"/>
            <a:headEnd type="stealth" w="med" len="med"/>
            <a:tailEnd type="none" w="med" len="med"/>
          </a:ln>
        </p:spPr>
      </p:cxnSp>
      <p:cxnSp>
        <p:nvCxnSpPr>
          <p:cNvPr id="121876" name="AutoShape 20"/>
          <p:cNvCxnSpPr/>
          <p:nvPr>
            <p:custDataLst>
              <p:tags r:id="rId12"/>
            </p:custDataLst>
          </p:nvPr>
        </p:nvCxnSpPr>
        <p:spPr>
          <a:xfrm>
            <a:off x="4718050" y="2330451"/>
            <a:ext cx="1588" cy="366713"/>
          </a:xfrm>
          <a:prstGeom prst="straightConnector1">
            <a:avLst/>
          </a:prstGeom>
          <a:ln w="50800" cap="flat" cmpd="sng">
            <a:solidFill>
              <a:schemeClr val="tx1"/>
            </a:solidFill>
            <a:prstDash val="solid"/>
            <a:headEnd type="stealth" w="med" len="med"/>
            <a:tailEnd type="none" w="med" len="med"/>
          </a:ln>
        </p:spPr>
      </p:cxnSp>
      <p:cxnSp>
        <p:nvCxnSpPr>
          <p:cNvPr id="779284" name="AutoShape 21"/>
          <p:cNvCxnSpPr/>
          <p:nvPr>
            <p:custDataLst>
              <p:tags r:id="rId13"/>
            </p:custDataLst>
          </p:nvPr>
        </p:nvCxnSpPr>
        <p:spPr>
          <a:xfrm>
            <a:off x="4718050" y="2330450"/>
            <a:ext cx="1574800" cy="336550"/>
          </a:xfrm>
          <a:prstGeom prst="straightConnector1">
            <a:avLst/>
          </a:prstGeom>
          <a:ln w="50800" cap="flat" cmpd="sng">
            <a:solidFill>
              <a:schemeClr val="tx1"/>
            </a:solidFill>
            <a:prstDash val="solid"/>
            <a:headEnd type="stealth" w="med" len="med"/>
            <a:tailEnd type="none" w="med" len="med"/>
          </a:ln>
        </p:spPr>
      </p:cxnSp>
      <p:graphicFrame>
        <p:nvGraphicFramePr>
          <p:cNvPr id="779285" name="Object 25"/>
          <p:cNvGraphicFramePr>
            <a:graphicFrameLocks noChangeAspect="1"/>
          </p:cNvGraphicFramePr>
          <p:nvPr/>
        </p:nvGraphicFramePr>
        <p:xfrm>
          <a:off x="2895601" y="4038601"/>
          <a:ext cx="1306513" cy="989013"/>
        </p:xfrm>
        <a:graphic>
          <a:graphicData uri="http://schemas.openxmlformats.org/presentationml/2006/ole">
            <mc:AlternateContent xmlns:mc="http://schemas.openxmlformats.org/markup-compatibility/2006">
              <mc:Choice xmlns:v="urn:schemas-microsoft-com:vml" Requires="v">
                <p:oleObj r:id="rId39" imgW="939165" imgH="711200" progId="Equation.3">
                  <p:embed/>
                </p:oleObj>
              </mc:Choice>
              <mc:Fallback>
                <p:oleObj r:id="rId39" imgW="939165" imgH="711200" progId="Equation.3">
                  <p:embed/>
                  <p:pic>
                    <p:nvPicPr>
                      <p:cNvPr id="779285" name="Object 25"/>
                      <p:cNvPicPr/>
                      <p:nvPr/>
                    </p:nvPicPr>
                    <p:blipFill>
                      <a:blip r:embed="rId40"/>
                      <a:stretch>
                        <a:fillRect/>
                      </a:stretch>
                    </p:blipFill>
                    <p:spPr>
                      <a:xfrm>
                        <a:off x="2895601" y="4038601"/>
                        <a:ext cx="1306513"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9286" name="Object 26"/>
          <p:cNvGraphicFramePr>
            <a:graphicFrameLocks noChangeAspect="1"/>
          </p:cNvGraphicFramePr>
          <p:nvPr/>
        </p:nvGraphicFramePr>
        <p:xfrm>
          <a:off x="5181601" y="4038601"/>
          <a:ext cx="1412875" cy="989013"/>
        </p:xfrm>
        <a:graphic>
          <a:graphicData uri="http://schemas.openxmlformats.org/presentationml/2006/ole">
            <mc:AlternateContent xmlns:mc="http://schemas.openxmlformats.org/markup-compatibility/2006">
              <mc:Choice xmlns:v="urn:schemas-microsoft-com:vml" Requires="v">
                <p:oleObj r:id="rId41" imgW="1016000" imgH="711200" progId="Equation.3">
                  <p:embed/>
                </p:oleObj>
              </mc:Choice>
              <mc:Fallback>
                <p:oleObj r:id="rId41" imgW="1016000" imgH="711200" progId="Equation.3">
                  <p:embed/>
                  <p:pic>
                    <p:nvPicPr>
                      <p:cNvPr id="779286" name="Object 26"/>
                      <p:cNvPicPr/>
                      <p:nvPr/>
                    </p:nvPicPr>
                    <p:blipFill>
                      <a:blip r:embed="rId42"/>
                      <a:stretch>
                        <a:fillRect/>
                      </a:stretch>
                    </p:blipFill>
                    <p:spPr>
                      <a:xfrm>
                        <a:off x="5181601" y="4038601"/>
                        <a:ext cx="1412875" cy="989013"/>
                      </a:xfrm>
                      <a:prstGeom prst="rect">
                        <a:avLst/>
                      </a:prstGeom>
                      <a:noFill/>
                      <a:ln w="38100">
                        <a:noFill/>
                        <a:miter/>
                      </a:ln>
                    </p:spPr>
                  </p:pic>
                </p:oleObj>
              </mc:Fallback>
            </mc:AlternateContent>
          </a:graphicData>
        </a:graphic>
      </p:graphicFrame>
      <p:cxnSp>
        <p:nvCxnSpPr>
          <p:cNvPr id="121883" name="AutoShape 27"/>
          <p:cNvCxnSpPr/>
          <p:nvPr>
            <p:custDataLst>
              <p:tags r:id="rId14"/>
            </p:custDataLst>
          </p:nvPr>
        </p:nvCxnSpPr>
        <p:spPr>
          <a:xfrm flipH="1">
            <a:off x="3549650" y="3711576"/>
            <a:ext cx="1169988" cy="314325"/>
          </a:xfrm>
          <a:prstGeom prst="straightConnector1">
            <a:avLst/>
          </a:prstGeom>
          <a:ln w="50800" cap="flat" cmpd="sng">
            <a:solidFill>
              <a:schemeClr val="tx1"/>
            </a:solidFill>
            <a:prstDash val="solid"/>
            <a:headEnd type="stealth" w="med" len="med"/>
            <a:tailEnd type="none" w="med" len="med"/>
          </a:ln>
        </p:spPr>
      </p:cxnSp>
      <p:cxnSp>
        <p:nvCxnSpPr>
          <p:cNvPr id="779288" name="AutoShape 28"/>
          <p:cNvCxnSpPr/>
          <p:nvPr>
            <p:custDataLst>
              <p:tags r:id="rId15"/>
            </p:custDataLst>
          </p:nvPr>
        </p:nvCxnSpPr>
        <p:spPr>
          <a:xfrm>
            <a:off x="4719638" y="3711576"/>
            <a:ext cx="1168400" cy="327025"/>
          </a:xfrm>
          <a:prstGeom prst="straightConnector1">
            <a:avLst/>
          </a:prstGeom>
          <a:ln w="50800" cap="flat" cmpd="sng">
            <a:solidFill>
              <a:schemeClr val="tx1"/>
            </a:solidFill>
            <a:prstDash val="solid"/>
            <a:headEnd type="stealth" w="med" len="med"/>
            <a:tailEnd type="none" w="med" len="med"/>
          </a:ln>
        </p:spPr>
      </p:cxnSp>
      <p:graphicFrame>
        <p:nvGraphicFramePr>
          <p:cNvPr id="779289" name="Object 32"/>
          <p:cNvGraphicFramePr>
            <a:graphicFrameLocks noChangeAspect="1"/>
          </p:cNvGraphicFramePr>
          <p:nvPr/>
        </p:nvGraphicFramePr>
        <p:xfrm>
          <a:off x="4648200" y="5029201"/>
          <a:ext cx="1360488" cy="989013"/>
        </p:xfrm>
        <a:graphic>
          <a:graphicData uri="http://schemas.openxmlformats.org/presentationml/2006/ole">
            <mc:AlternateContent xmlns:mc="http://schemas.openxmlformats.org/markup-compatibility/2006">
              <mc:Choice xmlns:v="urn:schemas-microsoft-com:vml" Requires="v">
                <p:oleObj r:id="rId43" imgW="977900" imgH="711200" progId="Equation.3">
                  <p:embed/>
                </p:oleObj>
              </mc:Choice>
              <mc:Fallback>
                <p:oleObj r:id="rId43" imgW="977900" imgH="711200" progId="Equation.3">
                  <p:embed/>
                  <p:pic>
                    <p:nvPicPr>
                      <p:cNvPr id="779289" name="Object 32"/>
                      <p:cNvPicPr/>
                      <p:nvPr/>
                    </p:nvPicPr>
                    <p:blipFill>
                      <a:blip r:embed="rId44"/>
                      <a:stretch>
                        <a:fillRect/>
                      </a:stretch>
                    </p:blipFill>
                    <p:spPr>
                      <a:xfrm>
                        <a:off x="4648200" y="5029201"/>
                        <a:ext cx="1360488" cy="989013"/>
                      </a:xfrm>
                      <a:prstGeom prst="rect">
                        <a:avLst/>
                      </a:prstGeom>
                      <a:noFill/>
                      <a:ln w="38100">
                        <a:noFill/>
                        <a:miter/>
                      </a:ln>
                    </p:spPr>
                  </p:pic>
                </p:oleObj>
              </mc:Fallback>
            </mc:AlternateContent>
          </a:graphicData>
        </a:graphic>
      </p:graphicFrame>
      <p:graphicFrame>
        <p:nvGraphicFramePr>
          <p:cNvPr id="779290" name="Object 33"/>
          <p:cNvGraphicFramePr>
            <a:graphicFrameLocks noChangeAspect="1"/>
          </p:cNvGraphicFramePr>
          <p:nvPr>
            <p:custDataLst>
              <p:tags r:id="rId16"/>
            </p:custDataLst>
          </p:nvPr>
        </p:nvGraphicFramePr>
        <p:xfrm>
          <a:off x="4648200" y="5868988"/>
          <a:ext cx="1377950" cy="989012"/>
        </p:xfrm>
        <a:graphic>
          <a:graphicData uri="http://schemas.openxmlformats.org/presentationml/2006/ole">
            <mc:AlternateContent xmlns:mc="http://schemas.openxmlformats.org/markup-compatibility/2006">
              <mc:Choice xmlns:v="urn:schemas-microsoft-com:vml" Requires="v">
                <p:oleObj r:id="rId45" imgW="989965" imgH="711200" progId="Equation.3">
                  <p:embed/>
                </p:oleObj>
              </mc:Choice>
              <mc:Fallback>
                <p:oleObj r:id="rId45" imgW="989965" imgH="711200" progId="Equation.3">
                  <p:embed/>
                  <p:pic>
                    <p:nvPicPr>
                      <p:cNvPr id="779290" name="Object 33"/>
                      <p:cNvPicPr/>
                      <p:nvPr/>
                    </p:nvPicPr>
                    <p:blipFill>
                      <a:blip r:embed="rId46"/>
                      <a:stretch>
                        <a:fillRect/>
                      </a:stretch>
                    </p:blipFill>
                    <p:spPr>
                      <a:xfrm>
                        <a:off x="4648200" y="5868988"/>
                        <a:ext cx="1377950"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779291" name="AutoShape 34"/>
          <p:cNvCxnSpPr/>
          <p:nvPr>
            <p:custDataLst>
              <p:tags r:id="rId17"/>
            </p:custDataLst>
          </p:nvPr>
        </p:nvCxnSpPr>
        <p:spPr>
          <a:xfrm flipV="1">
            <a:off x="4051300" y="5524500"/>
            <a:ext cx="596900" cy="387350"/>
          </a:xfrm>
          <a:prstGeom prst="straightConnector1">
            <a:avLst/>
          </a:prstGeom>
          <a:ln w="50800" cap="flat" cmpd="sng">
            <a:solidFill>
              <a:schemeClr val="tx1"/>
            </a:solidFill>
            <a:prstDash val="solid"/>
            <a:headEnd type="stealth" w="med" len="med"/>
            <a:tailEnd type="none" w="med" len="med"/>
          </a:ln>
        </p:spPr>
      </p:cxnSp>
      <p:cxnSp>
        <p:nvCxnSpPr>
          <p:cNvPr id="121891" name="AutoShape 35"/>
          <p:cNvCxnSpPr/>
          <p:nvPr>
            <p:custDataLst>
              <p:tags r:id="rId18"/>
            </p:custDataLst>
          </p:nvPr>
        </p:nvCxnSpPr>
        <p:spPr>
          <a:xfrm>
            <a:off x="4051300" y="5911850"/>
            <a:ext cx="584200" cy="452438"/>
          </a:xfrm>
          <a:prstGeom prst="straightConnector1">
            <a:avLst/>
          </a:prstGeom>
          <a:ln w="50800" cap="flat" cmpd="sng">
            <a:solidFill>
              <a:schemeClr val="tx1"/>
            </a:solidFill>
            <a:prstDash val="solid"/>
            <a:headEnd type="stealth" w="med" len="med"/>
            <a:tailEnd type="none" w="med" len="med"/>
          </a:ln>
        </p:spPr>
      </p:cxnSp>
      <p:sp>
        <p:nvSpPr>
          <p:cNvPr id="121894" name="Rectangle 38"/>
          <p:cNvSpPr/>
          <p:nvPr>
            <p:custDataLst>
              <p:tags r:id="rId19"/>
            </p:custDataLst>
          </p:nvPr>
        </p:nvSpPr>
        <p:spPr>
          <a:xfrm>
            <a:off x="7543800" y="3886200"/>
            <a:ext cx="2613216" cy="523220"/>
          </a:xfrm>
          <a:prstGeom prst="rect">
            <a:avLst/>
          </a:prstGeom>
          <a:solidFill>
            <a:srgbClr val="FF0000"/>
          </a:solidFill>
          <a:ln w="9525">
            <a:noFill/>
          </a:ln>
        </p:spPr>
        <p:txBody>
          <a:bodyPr wrap="none">
            <a:spAutoFit/>
          </a:bodyPr>
          <a:lstStyle/>
          <a:p>
            <a:pPr eaLnBrk="1" hangingPunct="1">
              <a:spcBef>
                <a:spcPct val="30000"/>
              </a:spcBef>
            </a:pPr>
            <a:r>
              <a:rPr lang="en-US" altLang="en-US" sz="2800" b="1" dirty="0">
                <a:solidFill>
                  <a:srgbClr val="FFFFFF"/>
                </a:solidFill>
                <a:latin typeface="微软雅黑" panose="020B0503020204020204" pitchFamily="34" charset="-122"/>
                <a:ea typeface="微软雅黑" panose="020B0503020204020204" pitchFamily="34" charset="-122"/>
              </a:rPr>
              <a:t>最理想搜索图</a:t>
            </a:r>
            <a:r>
              <a:rPr lang="en-US" altLang="zh-CN" sz="2800" b="1" dirty="0">
                <a:solidFill>
                  <a:srgbClr val="FFFFFF"/>
                </a:solidFill>
                <a:latin typeface="微软雅黑" panose="020B0503020204020204" pitchFamily="34" charset="-122"/>
                <a:ea typeface="微软雅黑" panose="020B0503020204020204" pitchFamily="34" charset="-122"/>
              </a:rPr>
              <a:t>G</a:t>
            </a:r>
          </a:p>
        </p:txBody>
      </p:sp>
    </p:spTree>
    <p:custDataLst>
      <p:tags r:id="rId1"/>
    </p:custDataLst>
    <p:extLst>
      <p:ext uri="{BB962C8B-B14F-4D97-AF65-F5344CB8AC3E}">
        <p14:creationId xmlns:p14="http://schemas.microsoft.com/office/powerpoint/2010/main" val="27498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1859"/>
                                        </p:tgtEl>
                                        <p:attrNameLst>
                                          <p:attrName>style.visibility</p:attrName>
                                        </p:attrNameLst>
                                      </p:cBhvr>
                                      <p:to>
                                        <p:strVal val="visible"/>
                                      </p:to>
                                    </p:set>
                                    <p:animEffect transition="in" filter="blinds(horizontal)">
                                      <p:cBhvr>
                                        <p:cTn id="7" dur="500"/>
                                        <p:tgtEl>
                                          <p:spTgt spid="121859"/>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121891"/>
                                        </p:tgtEl>
                                        <p:attrNameLst>
                                          <p:attrName>stroke.color</p:attrName>
                                        </p:attrNameLst>
                                      </p:cBhvr>
                                      <p:to>
                                        <a:srgbClr val="FF0000"/>
                                      </p:to>
                                    </p:animClr>
                                    <p:set>
                                      <p:cBhvr>
                                        <p:cTn id="12" dur="500" fill="hold"/>
                                        <p:tgtEl>
                                          <p:spTgt spid="121891"/>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500" fill="hold"/>
                                        <p:tgtEl>
                                          <p:spTgt spid="121861"/>
                                        </p:tgtEl>
                                        <p:attrNameLst>
                                          <p:attrName>stroke.color</p:attrName>
                                        </p:attrNameLst>
                                      </p:cBhvr>
                                      <p:to>
                                        <a:srgbClr val="FF0000"/>
                                      </p:to>
                                    </p:animClr>
                                    <p:set>
                                      <p:cBhvr>
                                        <p:cTn id="15" dur="500" fill="hold"/>
                                        <p:tgtEl>
                                          <p:spTgt spid="121861"/>
                                        </p:tgtEl>
                                        <p:attrNameLst>
                                          <p:attrName>stroke.on</p:attrName>
                                        </p:attrNameLst>
                                      </p:cBhvr>
                                      <p:to>
                                        <p:strVal val="true"/>
                                      </p:to>
                                    </p:set>
                                  </p:childTnLst>
                                </p:cTn>
                              </p:par>
                              <p:par>
                                <p:cTn id="16" presetID="7" presetClass="emph" presetSubtype="2" fill="hold" nodeType="withEffect">
                                  <p:stCondLst>
                                    <p:cond delay="0"/>
                                  </p:stCondLst>
                                  <p:childTnLst>
                                    <p:animClr clrSpc="rgb" dir="cw">
                                      <p:cBhvr>
                                        <p:cTn id="17" dur="500" fill="hold"/>
                                        <p:tgtEl>
                                          <p:spTgt spid="121883"/>
                                        </p:tgtEl>
                                        <p:attrNameLst>
                                          <p:attrName>stroke.color</p:attrName>
                                        </p:attrNameLst>
                                      </p:cBhvr>
                                      <p:to>
                                        <a:srgbClr val="FF0000"/>
                                      </p:to>
                                    </p:animClr>
                                    <p:set>
                                      <p:cBhvr>
                                        <p:cTn id="18" dur="500" fill="hold"/>
                                        <p:tgtEl>
                                          <p:spTgt spid="121883"/>
                                        </p:tgtEl>
                                        <p:attrNameLst>
                                          <p:attrName>stroke.on</p:attrName>
                                        </p:attrNameLst>
                                      </p:cBhvr>
                                      <p:to>
                                        <p:strVal val="true"/>
                                      </p:to>
                                    </p:set>
                                  </p:childTnLst>
                                </p:cTn>
                              </p:par>
                              <p:par>
                                <p:cTn id="19" presetID="7" presetClass="emph" presetSubtype="2" fill="hold" nodeType="withEffect">
                                  <p:stCondLst>
                                    <p:cond delay="0"/>
                                  </p:stCondLst>
                                  <p:childTnLst>
                                    <p:animClr clrSpc="rgb" dir="cw">
                                      <p:cBhvr>
                                        <p:cTn id="20" dur="500" fill="hold"/>
                                        <p:tgtEl>
                                          <p:spTgt spid="121876"/>
                                        </p:tgtEl>
                                        <p:attrNameLst>
                                          <p:attrName>stroke.color</p:attrName>
                                        </p:attrNameLst>
                                      </p:cBhvr>
                                      <p:to>
                                        <a:srgbClr val="FF0000"/>
                                      </p:to>
                                    </p:animClr>
                                    <p:set>
                                      <p:cBhvr>
                                        <p:cTn id="21" dur="500" fill="hold"/>
                                        <p:tgtEl>
                                          <p:spTgt spid="121876"/>
                                        </p:tgtEl>
                                        <p:attrNameLst>
                                          <p:attrName>stroke.on</p:attrName>
                                        </p:attrNameLst>
                                      </p:cBhvr>
                                      <p:to>
                                        <p:strVal val="true"/>
                                      </p:to>
                                    </p:set>
                                  </p:childTnLst>
                                </p:cTn>
                              </p:par>
                              <p:par>
                                <p:cTn id="22" presetID="7" presetClass="emph" presetSubtype="2" fill="hold" nodeType="withEffect">
                                  <p:stCondLst>
                                    <p:cond delay="0"/>
                                  </p:stCondLst>
                                  <p:childTnLst>
                                    <p:animClr clrSpc="rgb" dir="cw">
                                      <p:cBhvr>
                                        <p:cTn id="23" dur="500" fill="hold"/>
                                        <p:tgtEl>
                                          <p:spTgt spid="121864"/>
                                        </p:tgtEl>
                                        <p:attrNameLst>
                                          <p:attrName>stroke.color</p:attrName>
                                        </p:attrNameLst>
                                      </p:cBhvr>
                                      <p:to>
                                        <a:srgbClr val="FF0000"/>
                                      </p:to>
                                    </p:animClr>
                                    <p:set>
                                      <p:cBhvr>
                                        <p:cTn id="24" dur="500" fill="hold"/>
                                        <p:tgtEl>
                                          <p:spTgt spid="121864"/>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500" fill="hold"/>
                                        <p:tgtEl>
                                          <p:spTgt spid="121891"/>
                                        </p:tgtEl>
                                      </p:cBhvr>
                                      <p:by x="150000" y="150000"/>
                                    </p:animScale>
                                  </p:childTnLst>
                                </p:cTn>
                              </p:par>
                              <p:par>
                                <p:cTn id="29" presetID="6" presetClass="emph" presetSubtype="0" fill="hold" nodeType="withEffect">
                                  <p:stCondLst>
                                    <p:cond delay="0"/>
                                  </p:stCondLst>
                                  <p:childTnLst>
                                    <p:animScale>
                                      <p:cBhvr>
                                        <p:cTn id="30" dur="500" fill="hold"/>
                                        <p:tgtEl>
                                          <p:spTgt spid="121861"/>
                                        </p:tgtEl>
                                      </p:cBhvr>
                                      <p:by x="150000" y="150000"/>
                                    </p:animScale>
                                  </p:childTnLst>
                                </p:cTn>
                              </p:par>
                              <p:par>
                                <p:cTn id="31" presetID="6" presetClass="emph" presetSubtype="0" fill="hold" nodeType="withEffect">
                                  <p:stCondLst>
                                    <p:cond delay="0"/>
                                  </p:stCondLst>
                                  <p:childTnLst>
                                    <p:animScale>
                                      <p:cBhvr>
                                        <p:cTn id="32" dur="500" fill="hold"/>
                                        <p:tgtEl>
                                          <p:spTgt spid="121883"/>
                                        </p:tgtEl>
                                      </p:cBhvr>
                                      <p:by x="150000" y="150000"/>
                                    </p:animScale>
                                  </p:childTnLst>
                                </p:cTn>
                              </p:par>
                              <p:par>
                                <p:cTn id="33" presetID="6" presetClass="emph" presetSubtype="0" fill="hold" nodeType="withEffect">
                                  <p:stCondLst>
                                    <p:cond delay="0"/>
                                  </p:stCondLst>
                                  <p:childTnLst>
                                    <p:animScale>
                                      <p:cBhvr>
                                        <p:cTn id="34" dur="500" fill="hold"/>
                                        <p:tgtEl>
                                          <p:spTgt spid="121876"/>
                                        </p:tgtEl>
                                      </p:cBhvr>
                                      <p:by x="150000" y="150000"/>
                                    </p:animScale>
                                  </p:childTnLst>
                                </p:cTn>
                              </p:par>
                              <p:par>
                                <p:cTn id="35" presetID="6" presetClass="emph" presetSubtype="0" fill="hold" nodeType="withEffect">
                                  <p:stCondLst>
                                    <p:cond delay="0"/>
                                  </p:stCondLst>
                                  <p:childTnLst>
                                    <p:animScale>
                                      <p:cBhvr>
                                        <p:cTn id="36" dur="500" fill="hold"/>
                                        <p:tgtEl>
                                          <p:spTgt spid="121864"/>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1894"/>
                                        </p:tgtEl>
                                        <p:attrNameLst>
                                          <p:attrName>style.visibility</p:attrName>
                                        </p:attrNameLst>
                                      </p:cBhvr>
                                      <p:to>
                                        <p:strVal val="visible"/>
                                      </p:to>
                                    </p:set>
                                    <p:anim calcmode="lin" valueType="num">
                                      <p:cBhvr>
                                        <p:cTn id="41" dur="500" fill="hold"/>
                                        <p:tgtEl>
                                          <p:spTgt spid="121894"/>
                                        </p:tgtEl>
                                        <p:attrNameLst>
                                          <p:attrName>ppt_x</p:attrName>
                                        </p:attrNameLst>
                                      </p:cBhvr>
                                      <p:tavLst>
                                        <p:tav tm="0">
                                          <p:val>
                                            <p:strVal val="#ppt_x"/>
                                          </p:val>
                                        </p:tav>
                                        <p:tav tm="100000">
                                          <p:val>
                                            <p:strVal val="#ppt_x"/>
                                          </p:val>
                                        </p:tav>
                                      </p:tavLst>
                                    </p:anim>
                                    <p:anim calcmode="lin" valueType="num">
                                      <p:cBhvr>
                                        <p:cTn id="42" dur="500" fill="hold"/>
                                        <p:tgtEl>
                                          <p:spTgt spid="121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ldLvl="0" animBg="1"/>
      <p:bldP spid="121894" grpId="0" bldLvl="0" animBg="1"/>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0290" name="组合 7"/>
          <p:cNvGrpSpPr/>
          <p:nvPr/>
        </p:nvGrpSpPr>
        <p:grpSpPr>
          <a:xfrm>
            <a:off x="4525964" y="6045200"/>
            <a:ext cx="6142037" cy="812800"/>
            <a:chOff x="4001597" y="5613400"/>
            <a:chExt cx="8190403" cy="1244600"/>
          </a:xfrm>
        </p:grpSpPr>
        <p:sp>
          <p:nvSpPr>
            <p:cNvPr id="9" name="任意多边形: 形状 8"/>
            <p:cNvSpPr/>
            <p:nvPr>
              <p:custDataLst>
                <p:tags r:id="rId1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18"/>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728069" name="灯片编号占位符 3"/>
          <p:cNvSpPr txBox="1">
            <a:spLocks noGrp="1" noChangeArrowheads="1"/>
          </p:cNvSpPr>
          <p:nvPr>
            <p:ph type="sldNum" sz="quarter" idx="4"/>
            <p:custDataLst>
              <p:tags r:id="rId2"/>
            </p:custDataLst>
          </p:nvPr>
        </p:nvSpPr>
        <p:spPr bwMode="auto">
          <a:xfrm>
            <a:off x="6457950" y="6389688"/>
            <a:ext cx="2025650" cy="238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defPPr>
              <a:defRPr lang="zh-CN"/>
            </a:defPPr>
            <a:lvl1pPr marL="0" lvl="0" indent="0" algn="r" defTabSz="914400" rtl="0" eaLnBrk="1" fontAlgn="base" latinLnBrk="0" hangingPunct="1">
              <a:lnSpc>
                <a:spcPct val="100000"/>
              </a:lnSpc>
              <a:spcBef>
                <a:spcPct val="0"/>
              </a:spcBef>
              <a:spcAft>
                <a:spcPct val="0"/>
              </a:spcAft>
              <a:buNone/>
              <a:defRPr sz="900" b="0" i="0" u="none" kern="1200" baseline="0" noProof="1">
                <a:solidFill>
                  <a:schemeClr val="tx1">
                    <a:tint val="75000"/>
                  </a:schemeClr>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fontAlgn="base">
              <a:spcBef>
                <a:spcPct val="0"/>
              </a:spcBef>
              <a:spcAft>
                <a:spcPct val="0"/>
              </a:spcAft>
              <a:defRPr/>
            </a:pPr>
            <a:fld id="{748D8A84-DBF2-48E0-ABD3-D1CA79858AF9}" type="slidenum">
              <a:rPr lang="zh-CN" altLang="en-US" smtClean="0"/>
              <a:pPr>
                <a:defRPr/>
              </a:pPr>
              <a:t>528</a:t>
            </a:fld>
            <a:endParaRPr lang="en-US" altLang="zh-CN" sz="1400" noProof="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22882" name="Object 2"/>
          <p:cNvGraphicFramePr>
            <a:graphicFrameLocks noChangeAspect="1"/>
          </p:cNvGraphicFramePr>
          <p:nvPr/>
        </p:nvGraphicFramePr>
        <p:xfrm>
          <a:off x="3657600" y="2057401"/>
          <a:ext cx="1360488" cy="989013"/>
        </p:xfrm>
        <a:graphic>
          <a:graphicData uri="http://schemas.openxmlformats.org/presentationml/2006/ole">
            <mc:AlternateContent xmlns:mc="http://schemas.openxmlformats.org/markup-compatibility/2006">
              <mc:Choice xmlns:v="urn:schemas-microsoft-com:vml" Requires="v">
                <p:oleObj r:id="rId20" imgW="977900" imgH="711200" progId="Equation.3">
                  <p:embed/>
                </p:oleObj>
              </mc:Choice>
              <mc:Fallback>
                <p:oleObj r:id="rId20" imgW="977900" imgH="711200" progId="Equation.3">
                  <p:embed/>
                  <p:pic>
                    <p:nvPicPr>
                      <p:cNvPr id="122882" name="Object 2"/>
                      <p:cNvPicPr/>
                      <p:nvPr/>
                    </p:nvPicPr>
                    <p:blipFill>
                      <a:blip r:embed="rId21"/>
                      <a:stretch>
                        <a:fillRect/>
                      </a:stretch>
                    </p:blipFill>
                    <p:spPr>
                      <a:xfrm>
                        <a:off x="3657600" y="2057401"/>
                        <a:ext cx="1360488" cy="989013"/>
                      </a:xfrm>
                      <a:prstGeom prst="rect">
                        <a:avLst/>
                      </a:prstGeom>
                      <a:noFill/>
                      <a:ln w="38100">
                        <a:noFill/>
                        <a:miter/>
                      </a:ln>
                    </p:spPr>
                  </p:pic>
                </p:oleObj>
              </mc:Fallback>
            </mc:AlternateContent>
          </a:graphicData>
        </a:graphic>
      </p:graphicFrame>
      <p:graphicFrame>
        <p:nvGraphicFramePr>
          <p:cNvPr id="122883" name="Object 3"/>
          <p:cNvGraphicFramePr>
            <a:graphicFrameLocks noChangeAspect="1"/>
          </p:cNvGraphicFramePr>
          <p:nvPr/>
        </p:nvGraphicFramePr>
        <p:xfrm>
          <a:off x="3657601" y="3505201"/>
          <a:ext cx="1343025" cy="989013"/>
        </p:xfrm>
        <a:graphic>
          <a:graphicData uri="http://schemas.openxmlformats.org/presentationml/2006/ole">
            <mc:AlternateContent xmlns:mc="http://schemas.openxmlformats.org/markup-compatibility/2006">
              <mc:Choice xmlns:v="urn:schemas-microsoft-com:vml" Requires="v">
                <p:oleObj r:id="rId22" imgW="965200" imgH="711200" progId="Equation.3">
                  <p:embed/>
                </p:oleObj>
              </mc:Choice>
              <mc:Fallback>
                <p:oleObj r:id="rId22" imgW="965200" imgH="711200" progId="Equation.3">
                  <p:embed/>
                  <p:pic>
                    <p:nvPicPr>
                      <p:cNvPr id="122883" name="Object 3"/>
                      <p:cNvPicPr/>
                      <p:nvPr/>
                    </p:nvPicPr>
                    <p:blipFill>
                      <a:blip r:embed="rId23"/>
                      <a:stretch>
                        <a:fillRect/>
                      </a:stretch>
                    </p:blipFill>
                    <p:spPr>
                      <a:xfrm>
                        <a:off x="3657601" y="3505201"/>
                        <a:ext cx="1343025" cy="989013"/>
                      </a:xfrm>
                      <a:prstGeom prst="rect">
                        <a:avLst/>
                      </a:prstGeom>
                      <a:noFill/>
                      <a:ln w="38100">
                        <a:noFill/>
                        <a:miter/>
                      </a:ln>
                    </p:spPr>
                  </p:pic>
                </p:oleObj>
              </mc:Fallback>
            </mc:AlternateContent>
          </a:graphicData>
        </a:graphic>
      </p:graphicFrame>
      <p:cxnSp>
        <p:nvCxnSpPr>
          <p:cNvPr id="122884" name="AutoShape 4"/>
          <p:cNvCxnSpPr/>
          <p:nvPr>
            <p:custDataLst>
              <p:tags r:id="rId3"/>
            </p:custDataLst>
          </p:nvPr>
        </p:nvCxnSpPr>
        <p:spPr>
          <a:xfrm flipH="1">
            <a:off x="5000625" y="3205164"/>
            <a:ext cx="774700" cy="795337"/>
          </a:xfrm>
          <a:prstGeom prst="straightConnector1">
            <a:avLst/>
          </a:prstGeom>
          <a:ln w="50800" cap="flat" cmpd="sng">
            <a:solidFill>
              <a:schemeClr val="tx1"/>
            </a:solidFill>
            <a:prstDash val="solid"/>
            <a:headEnd type="stealth" w="med" len="med"/>
            <a:tailEnd type="none" w="med" len="med"/>
          </a:ln>
        </p:spPr>
      </p:cxnSp>
      <p:cxnSp>
        <p:nvCxnSpPr>
          <p:cNvPr id="122885" name="AutoShape 5"/>
          <p:cNvCxnSpPr/>
          <p:nvPr>
            <p:custDataLst>
              <p:tags r:id="rId4"/>
            </p:custDataLst>
          </p:nvPr>
        </p:nvCxnSpPr>
        <p:spPr>
          <a:xfrm flipH="1" flipV="1">
            <a:off x="5018089" y="2552701"/>
            <a:ext cx="757237" cy="652463"/>
          </a:xfrm>
          <a:prstGeom prst="straightConnector1">
            <a:avLst/>
          </a:prstGeom>
          <a:ln w="50800" cap="flat" cmpd="sng">
            <a:solidFill>
              <a:schemeClr val="tx1"/>
            </a:solidFill>
            <a:prstDash val="solid"/>
            <a:headEnd type="stealth" w="med" len="med"/>
            <a:tailEnd type="none" w="med" len="med"/>
          </a:ln>
        </p:spPr>
      </p:cxnSp>
      <p:sp>
        <p:nvSpPr>
          <p:cNvPr id="122888" name="Oval 8"/>
          <p:cNvSpPr/>
          <p:nvPr>
            <p:custDataLst>
              <p:tags r:id="rId5"/>
            </p:custDataLst>
          </p:nvPr>
        </p:nvSpPr>
        <p:spPr>
          <a:xfrm>
            <a:off x="2819400" y="1828800"/>
            <a:ext cx="3276600" cy="3200400"/>
          </a:xfrm>
          <a:prstGeom prst="ellipse">
            <a:avLst/>
          </a:prstGeom>
          <a:noFill/>
          <a:ln w="38100" cap="flat" cmpd="sng">
            <a:solidFill>
              <a:srgbClr val="0000FF"/>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122889" name="Text Box 9"/>
          <p:cNvSpPr txBox="1"/>
          <p:nvPr/>
        </p:nvSpPr>
        <p:spPr>
          <a:xfrm>
            <a:off x="3200400" y="5105401"/>
            <a:ext cx="2590800" cy="460375"/>
          </a:xfrm>
          <a:prstGeom prst="rect">
            <a:avLst/>
          </a:prstGeom>
          <a:solidFill>
            <a:srgbClr val="FFFF99"/>
          </a:solidFill>
          <a:ln w="9525">
            <a:noFill/>
          </a:ln>
        </p:spPr>
        <p:txBody>
          <a:bodyPr>
            <a:spAutoFit/>
          </a:bodyPr>
          <a:lstStyle/>
          <a:p>
            <a:pPr>
              <a:spcBef>
                <a:spcPct val="50000"/>
              </a:spcBef>
              <a:defRPr/>
            </a:pPr>
            <a:r>
              <a:rPr lang="zh-CN" altLang="en-US" sz="2400" b="1" noProof="1">
                <a:solidFill>
                  <a:schemeClr val="dk1">
                    <a:lumMod val="85000"/>
                    <a:lumOff val="15000"/>
                  </a:schemeClr>
                </a:solidFill>
                <a:latin typeface="微软雅黑" panose="020B0503020204020204" pitchFamily="34" charset="-122"/>
                <a:ea typeface="微软雅黑" panose="020B0503020204020204" pitchFamily="34" charset="-122"/>
              </a:rPr>
              <a:t>避免了错误选择</a:t>
            </a:r>
          </a:p>
        </p:txBody>
      </p:sp>
      <p:graphicFrame>
        <p:nvGraphicFramePr>
          <p:cNvPr id="780298" name="Object 10"/>
          <p:cNvGraphicFramePr>
            <a:graphicFrameLocks noChangeAspect="1"/>
          </p:cNvGraphicFramePr>
          <p:nvPr/>
        </p:nvGraphicFramePr>
        <p:xfrm>
          <a:off x="6545263" y="5257801"/>
          <a:ext cx="990600" cy="1306513"/>
        </p:xfrm>
        <a:graphic>
          <a:graphicData uri="http://schemas.openxmlformats.org/presentationml/2006/ole">
            <mc:AlternateContent xmlns:mc="http://schemas.openxmlformats.org/markup-compatibility/2006">
              <mc:Choice xmlns:v="urn:schemas-microsoft-com:vml" Requires="v">
                <p:oleObj r:id="rId24" imgW="711200" imgH="939165" progId="Equation.3">
                  <p:embed/>
                </p:oleObj>
              </mc:Choice>
              <mc:Fallback>
                <p:oleObj r:id="rId24" imgW="711200" imgH="939165" progId="Equation.3">
                  <p:embed/>
                  <p:pic>
                    <p:nvPicPr>
                      <p:cNvPr id="780298" name="Object 10"/>
                      <p:cNvPicPr/>
                      <p:nvPr/>
                    </p:nvPicPr>
                    <p:blipFill>
                      <a:blip r:embed="rId25"/>
                      <a:stretch>
                        <a:fillRect/>
                      </a:stretch>
                    </p:blipFill>
                    <p:spPr>
                      <a:xfrm>
                        <a:off x="6545263" y="5257801"/>
                        <a:ext cx="990600" cy="13065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80299" name="AutoShape 11"/>
          <p:cNvCxnSpPr/>
          <p:nvPr>
            <p:custDataLst>
              <p:tags r:id="rId6"/>
            </p:custDataLst>
          </p:nvPr>
        </p:nvCxnSpPr>
        <p:spPr>
          <a:xfrm flipH="1">
            <a:off x="7040563" y="5040314"/>
            <a:ext cx="6350" cy="204787"/>
          </a:xfrm>
          <a:prstGeom prst="straightConnector1">
            <a:avLst/>
          </a:prstGeom>
          <a:ln w="50800" cap="flat" cmpd="sng">
            <a:solidFill>
              <a:schemeClr val="tx1"/>
            </a:solidFill>
            <a:prstDash val="solid"/>
            <a:headEnd type="stealth" w="med" len="med"/>
            <a:tailEnd type="none" w="med" len="med"/>
          </a:ln>
        </p:spPr>
      </p:cxnSp>
      <p:graphicFrame>
        <p:nvGraphicFramePr>
          <p:cNvPr id="780300" name="Object 12"/>
          <p:cNvGraphicFramePr>
            <a:graphicFrameLocks noChangeAspect="1"/>
          </p:cNvGraphicFramePr>
          <p:nvPr/>
        </p:nvGraphicFramePr>
        <p:xfrm>
          <a:off x="7588251" y="0"/>
          <a:ext cx="1344613" cy="990600"/>
        </p:xfrm>
        <a:graphic>
          <a:graphicData uri="http://schemas.openxmlformats.org/presentationml/2006/ole">
            <mc:AlternateContent xmlns:mc="http://schemas.openxmlformats.org/markup-compatibility/2006">
              <mc:Choice xmlns:v="urn:schemas-microsoft-com:vml" Requires="v">
                <p:oleObj r:id="rId26" imgW="965200" imgH="711200" progId="Equation.3">
                  <p:embed/>
                </p:oleObj>
              </mc:Choice>
              <mc:Fallback>
                <p:oleObj r:id="rId26" imgW="965200" imgH="711200" progId="Equation.3">
                  <p:embed/>
                  <p:pic>
                    <p:nvPicPr>
                      <p:cNvPr id="780300" name="Object 12"/>
                      <p:cNvPicPr/>
                      <p:nvPr/>
                    </p:nvPicPr>
                    <p:blipFill>
                      <a:blip r:embed="rId27"/>
                      <a:stretch>
                        <a:fillRect/>
                      </a:stretch>
                    </p:blipFill>
                    <p:spPr>
                      <a:xfrm>
                        <a:off x="7588251" y="0"/>
                        <a:ext cx="1344613"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80301" name="AutoShape 13"/>
          <p:cNvCxnSpPr/>
          <p:nvPr>
            <p:custDataLst>
              <p:tags r:id="rId7"/>
            </p:custDataLst>
          </p:nvPr>
        </p:nvCxnSpPr>
        <p:spPr>
          <a:xfrm flipH="1">
            <a:off x="6464301" y="990600"/>
            <a:ext cx="1795463" cy="338138"/>
          </a:xfrm>
          <a:prstGeom prst="straightConnector1">
            <a:avLst/>
          </a:prstGeom>
          <a:ln w="50800" cap="flat" cmpd="sng">
            <a:solidFill>
              <a:schemeClr val="tx1"/>
            </a:solidFill>
            <a:prstDash val="solid"/>
            <a:headEnd type="stealth" w="med" len="med"/>
            <a:tailEnd type="none" w="med" len="med"/>
          </a:ln>
        </p:spPr>
      </p:cxnSp>
      <p:cxnSp>
        <p:nvCxnSpPr>
          <p:cNvPr id="780302" name="AutoShape 14"/>
          <p:cNvCxnSpPr/>
          <p:nvPr>
            <p:custDataLst>
              <p:tags r:id="rId8"/>
            </p:custDataLst>
          </p:nvPr>
        </p:nvCxnSpPr>
        <p:spPr>
          <a:xfrm flipH="1">
            <a:off x="8215313" y="1033464"/>
            <a:ext cx="4762" cy="282575"/>
          </a:xfrm>
          <a:prstGeom prst="straightConnector1">
            <a:avLst/>
          </a:prstGeom>
          <a:ln w="50800" cap="flat" cmpd="sng">
            <a:solidFill>
              <a:schemeClr val="tx1"/>
            </a:solidFill>
            <a:prstDash val="solid"/>
            <a:headEnd type="stealth" w="med" len="med"/>
            <a:tailEnd type="none" w="med" len="med"/>
          </a:ln>
        </p:spPr>
      </p:cxnSp>
      <p:cxnSp>
        <p:nvCxnSpPr>
          <p:cNvPr id="780303" name="AutoShape 15"/>
          <p:cNvCxnSpPr/>
          <p:nvPr>
            <p:custDataLst>
              <p:tags r:id="rId9"/>
            </p:custDataLst>
          </p:nvPr>
        </p:nvCxnSpPr>
        <p:spPr>
          <a:xfrm>
            <a:off x="8259764" y="990600"/>
            <a:ext cx="1557337" cy="338138"/>
          </a:xfrm>
          <a:prstGeom prst="straightConnector1">
            <a:avLst/>
          </a:prstGeom>
          <a:ln w="50800" cap="flat" cmpd="sng">
            <a:solidFill>
              <a:schemeClr val="tx1"/>
            </a:solidFill>
            <a:prstDash val="solid"/>
            <a:headEnd type="stealth" w="med" len="med"/>
            <a:tailEnd type="none" w="med" len="med"/>
          </a:ln>
        </p:spPr>
      </p:cxnSp>
      <p:graphicFrame>
        <p:nvGraphicFramePr>
          <p:cNvPr id="780304" name="Object 16"/>
          <p:cNvGraphicFramePr>
            <a:graphicFrameLocks noChangeAspect="1"/>
          </p:cNvGraphicFramePr>
          <p:nvPr/>
        </p:nvGraphicFramePr>
        <p:xfrm>
          <a:off x="5783264" y="1328738"/>
          <a:ext cx="1360487" cy="989012"/>
        </p:xfrm>
        <a:graphic>
          <a:graphicData uri="http://schemas.openxmlformats.org/presentationml/2006/ole">
            <mc:AlternateContent xmlns:mc="http://schemas.openxmlformats.org/markup-compatibility/2006">
              <mc:Choice xmlns:v="urn:schemas-microsoft-com:vml" Requires="v">
                <p:oleObj r:id="rId28" imgW="977900" imgH="711200" progId="Equation.3">
                  <p:embed/>
                </p:oleObj>
              </mc:Choice>
              <mc:Fallback>
                <p:oleObj r:id="rId28" imgW="977900" imgH="711200" progId="Equation.3">
                  <p:embed/>
                  <p:pic>
                    <p:nvPicPr>
                      <p:cNvPr id="780304" name="Object 16"/>
                      <p:cNvPicPr/>
                      <p:nvPr/>
                    </p:nvPicPr>
                    <p:blipFill>
                      <a:blip r:embed="rId29"/>
                      <a:stretch>
                        <a:fillRect/>
                      </a:stretch>
                    </p:blipFill>
                    <p:spPr>
                      <a:xfrm>
                        <a:off x="5783264" y="1328738"/>
                        <a:ext cx="1360487" cy="989012"/>
                      </a:xfrm>
                      <a:prstGeom prst="rect">
                        <a:avLst/>
                      </a:prstGeom>
                      <a:noFill/>
                      <a:ln w="38100">
                        <a:noFill/>
                        <a:miter/>
                      </a:ln>
                    </p:spPr>
                  </p:pic>
                </p:oleObj>
              </mc:Fallback>
            </mc:AlternateContent>
          </a:graphicData>
        </a:graphic>
      </p:graphicFrame>
      <p:graphicFrame>
        <p:nvGraphicFramePr>
          <p:cNvPr id="780305" name="Object 17"/>
          <p:cNvGraphicFramePr>
            <a:graphicFrameLocks noChangeAspect="1"/>
          </p:cNvGraphicFramePr>
          <p:nvPr/>
        </p:nvGraphicFramePr>
        <p:xfrm>
          <a:off x="7543801" y="1328738"/>
          <a:ext cx="1343025" cy="989012"/>
        </p:xfrm>
        <a:graphic>
          <a:graphicData uri="http://schemas.openxmlformats.org/presentationml/2006/ole">
            <mc:AlternateContent xmlns:mc="http://schemas.openxmlformats.org/markup-compatibility/2006">
              <mc:Choice xmlns:v="urn:schemas-microsoft-com:vml" Requires="v">
                <p:oleObj r:id="rId30" imgW="965200" imgH="711200" progId="Equation.3">
                  <p:embed/>
                </p:oleObj>
              </mc:Choice>
              <mc:Fallback>
                <p:oleObj r:id="rId30" imgW="965200" imgH="711200" progId="Equation.3">
                  <p:embed/>
                  <p:pic>
                    <p:nvPicPr>
                      <p:cNvPr id="780305" name="Object 17"/>
                      <p:cNvPicPr/>
                      <p:nvPr/>
                    </p:nvPicPr>
                    <p:blipFill>
                      <a:blip r:embed="rId31"/>
                      <a:stretch>
                        <a:fillRect/>
                      </a:stretch>
                    </p:blipFill>
                    <p:spPr>
                      <a:xfrm>
                        <a:off x="7543801" y="1328738"/>
                        <a:ext cx="1343025"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80306" name="Object 18"/>
          <p:cNvGraphicFramePr>
            <a:graphicFrameLocks noChangeAspect="1"/>
          </p:cNvGraphicFramePr>
          <p:nvPr/>
        </p:nvGraphicFramePr>
        <p:xfrm>
          <a:off x="9145589" y="1328738"/>
          <a:ext cx="1341437" cy="989012"/>
        </p:xfrm>
        <a:graphic>
          <a:graphicData uri="http://schemas.openxmlformats.org/presentationml/2006/ole">
            <mc:AlternateContent xmlns:mc="http://schemas.openxmlformats.org/markup-compatibility/2006">
              <mc:Choice xmlns:v="urn:schemas-microsoft-com:vml" Requires="v">
                <p:oleObj r:id="rId32" imgW="965200" imgH="711200" progId="Equation.3">
                  <p:embed/>
                </p:oleObj>
              </mc:Choice>
              <mc:Fallback>
                <p:oleObj r:id="rId32" imgW="965200" imgH="711200" progId="Equation.3">
                  <p:embed/>
                  <p:pic>
                    <p:nvPicPr>
                      <p:cNvPr id="780306" name="Object 18"/>
                      <p:cNvPicPr/>
                      <p:nvPr/>
                    </p:nvPicPr>
                    <p:blipFill>
                      <a:blip r:embed="rId33"/>
                      <a:stretch>
                        <a:fillRect/>
                      </a:stretch>
                    </p:blipFill>
                    <p:spPr>
                      <a:xfrm>
                        <a:off x="9145589" y="1328738"/>
                        <a:ext cx="1341437" cy="989012"/>
                      </a:xfrm>
                      <a:prstGeom prst="rect">
                        <a:avLst/>
                      </a:prstGeom>
                      <a:noFill/>
                      <a:ln w="38100">
                        <a:noFill/>
                        <a:miter/>
                      </a:ln>
                    </p:spPr>
                  </p:pic>
                </p:oleObj>
              </mc:Fallback>
            </mc:AlternateContent>
          </a:graphicData>
        </a:graphic>
      </p:graphicFrame>
      <p:graphicFrame>
        <p:nvGraphicFramePr>
          <p:cNvPr id="780307" name="Object 22"/>
          <p:cNvGraphicFramePr>
            <a:graphicFrameLocks noChangeAspect="1"/>
          </p:cNvGraphicFramePr>
          <p:nvPr/>
        </p:nvGraphicFramePr>
        <p:xfrm>
          <a:off x="7545389" y="2709863"/>
          <a:ext cx="1341437" cy="989012"/>
        </p:xfrm>
        <a:graphic>
          <a:graphicData uri="http://schemas.openxmlformats.org/presentationml/2006/ole">
            <mc:AlternateContent xmlns:mc="http://schemas.openxmlformats.org/markup-compatibility/2006">
              <mc:Choice xmlns:v="urn:schemas-microsoft-com:vml" Requires="v">
                <p:oleObj r:id="rId34" imgW="965200" imgH="711200" progId="Equation.3">
                  <p:embed/>
                </p:oleObj>
              </mc:Choice>
              <mc:Fallback>
                <p:oleObj r:id="rId34" imgW="965200" imgH="711200" progId="Equation.3">
                  <p:embed/>
                  <p:pic>
                    <p:nvPicPr>
                      <p:cNvPr id="780307" name="Object 22"/>
                      <p:cNvPicPr/>
                      <p:nvPr/>
                    </p:nvPicPr>
                    <p:blipFill>
                      <a:blip r:embed="rId35"/>
                      <a:stretch>
                        <a:fillRect/>
                      </a:stretch>
                    </p:blipFill>
                    <p:spPr>
                      <a:xfrm>
                        <a:off x="7545389" y="2709863"/>
                        <a:ext cx="1341437"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80308" name="Object 23"/>
          <p:cNvGraphicFramePr>
            <a:graphicFrameLocks noChangeAspect="1"/>
          </p:cNvGraphicFramePr>
          <p:nvPr/>
        </p:nvGraphicFramePr>
        <p:xfrm>
          <a:off x="5775325" y="2709863"/>
          <a:ext cx="1377950" cy="989012"/>
        </p:xfrm>
        <a:graphic>
          <a:graphicData uri="http://schemas.openxmlformats.org/presentationml/2006/ole">
            <mc:AlternateContent xmlns:mc="http://schemas.openxmlformats.org/markup-compatibility/2006">
              <mc:Choice xmlns:v="urn:schemas-microsoft-com:vml" Requires="v">
                <p:oleObj r:id="rId36" imgW="989965" imgH="711200" progId="Equation.3">
                  <p:embed/>
                </p:oleObj>
              </mc:Choice>
              <mc:Fallback>
                <p:oleObj r:id="rId36" imgW="989965" imgH="711200" progId="Equation.3">
                  <p:embed/>
                  <p:pic>
                    <p:nvPicPr>
                      <p:cNvPr id="780308" name="Object 23"/>
                      <p:cNvPicPr/>
                      <p:nvPr/>
                    </p:nvPicPr>
                    <p:blipFill>
                      <a:blip r:embed="rId37"/>
                      <a:stretch>
                        <a:fillRect/>
                      </a:stretch>
                    </p:blipFill>
                    <p:spPr>
                      <a:xfrm>
                        <a:off x="5775325" y="2709863"/>
                        <a:ext cx="1377950" cy="989012"/>
                      </a:xfrm>
                      <a:prstGeom prst="rect">
                        <a:avLst/>
                      </a:prstGeom>
                      <a:noFill/>
                      <a:ln w="38100">
                        <a:noFill/>
                        <a:miter/>
                      </a:ln>
                    </p:spPr>
                  </p:pic>
                </p:oleObj>
              </mc:Fallback>
            </mc:AlternateContent>
          </a:graphicData>
        </a:graphic>
      </p:graphicFrame>
      <p:graphicFrame>
        <p:nvGraphicFramePr>
          <p:cNvPr id="780309" name="Object 24"/>
          <p:cNvGraphicFramePr>
            <a:graphicFrameLocks noChangeAspect="1"/>
          </p:cNvGraphicFramePr>
          <p:nvPr/>
        </p:nvGraphicFramePr>
        <p:xfrm>
          <a:off x="9136063" y="2667001"/>
          <a:ext cx="1306512" cy="989013"/>
        </p:xfrm>
        <a:graphic>
          <a:graphicData uri="http://schemas.openxmlformats.org/presentationml/2006/ole">
            <mc:AlternateContent xmlns:mc="http://schemas.openxmlformats.org/markup-compatibility/2006">
              <mc:Choice xmlns:v="urn:schemas-microsoft-com:vml" Requires="v">
                <p:oleObj r:id="rId38" imgW="939165" imgH="711200" progId="Equation.3">
                  <p:embed/>
                </p:oleObj>
              </mc:Choice>
              <mc:Fallback>
                <p:oleObj r:id="rId38" imgW="939165" imgH="711200" progId="Equation.3">
                  <p:embed/>
                  <p:pic>
                    <p:nvPicPr>
                      <p:cNvPr id="780309" name="Object 24"/>
                      <p:cNvPicPr/>
                      <p:nvPr/>
                    </p:nvPicPr>
                    <p:blipFill>
                      <a:blip r:embed="rId39"/>
                      <a:stretch>
                        <a:fillRect/>
                      </a:stretch>
                    </p:blipFill>
                    <p:spPr>
                      <a:xfrm>
                        <a:off x="9136063" y="2667001"/>
                        <a:ext cx="1306512" cy="989013"/>
                      </a:xfrm>
                      <a:prstGeom prst="rect">
                        <a:avLst/>
                      </a:prstGeom>
                      <a:noFill/>
                      <a:ln w="38100">
                        <a:noFill/>
                        <a:miter/>
                      </a:ln>
                    </p:spPr>
                  </p:pic>
                </p:oleObj>
              </mc:Fallback>
            </mc:AlternateContent>
          </a:graphicData>
        </a:graphic>
      </p:graphicFrame>
      <p:cxnSp>
        <p:nvCxnSpPr>
          <p:cNvPr id="780310" name="AutoShape 25"/>
          <p:cNvCxnSpPr/>
          <p:nvPr>
            <p:custDataLst>
              <p:tags r:id="rId10"/>
            </p:custDataLst>
          </p:nvPr>
        </p:nvCxnSpPr>
        <p:spPr>
          <a:xfrm flipH="1">
            <a:off x="6464301" y="2330451"/>
            <a:ext cx="1751013" cy="379413"/>
          </a:xfrm>
          <a:prstGeom prst="straightConnector1">
            <a:avLst/>
          </a:prstGeom>
          <a:ln w="50800" cap="flat" cmpd="sng">
            <a:solidFill>
              <a:schemeClr val="tx1"/>
            </a:solidFill>
            <a:prstDash val="solid"/>
            <a:headEnd type="stealth" w="med" len="med"/>
            <a:tailEnd type="none" w="med" len="med"/>
          </a:ln>
        </p:spPr>
      </p:cxnSp>
      <p:cxnSp>
        <p:nvCxnSpPr>
          <p:cNvPr id="780311" name="AutoShape 26"/>
          <p:cNvCxnSpPr/>
          <p:nvPr>
            <p:custDataLst>
              <p:tags r:id="rId11"/>
            </p:custDataLst>
          </p:nvPr>
        </p:nvCxnSpPr>
        <p:spPr>
          <a:xfrm>
            <a:off x="8215314" y="2330451"/>
            <a:ext cx="1587" cy="366713"/>
          </a:xfrm>
          <a:prstGeom prst="straightConnector1">
            <a:avLst/>
          </a:prstGeom>
          <a:ln w="50800" cap="flat" cmpd="sng">
            <a:solidFill>
              <a:schemeClr val="tx1"/>
            </a:solidFill>
            <a:prstDash val="solid"/>
            <a:headEnd type="stealth" w="med" len="med"/>
            <a:tailEnd type="none" w="med" len="med"/>
          </a:ln>
        </p:spPr>
      </p:cxnSp>
      <p:cxnSp>
        <p:nvCxnSpPr>
          <p:cNvPr id="780312" name="AutoShape 27"/>
          <p:cNvCxnSpPr/>
          <p:nvPr>
            <p:custDataLst>
              <p:tags r:id="rId12"/>
            </p:custDataLst>
          </p:nvPr>
        </p:nvCxnSpPr>
        <p:spPr>
          <a:xfrm>
            <a:off x="8215313" y="2330450"/>
            <a:ext cx="1574800" cy="336550"/>
          </a:xfrm>
          <a:prstGeom prst="straightConnector1">
            <a:avLst/>
          </a:prstGeom>
          <a:ln w="50800" cap="flat" cmpd="sng">
            <a:solidFill>
              <a:schemeClr val="tx1"/>
            </a:solidFill>
            <a:prstDash val="solid"/>
            <a:headEnd type="stealth" w="med" len="med"/>
            <a:tailEnd type="none" w="med" len="med"/>
          </a:ln>
        </p:spPr>
      </p:cxnSp>
      <p:graphicFrame>
        <p:nvGraphicFramePr>
          <p:cNvPr id="780313" name="Object 31"/>
          <p:cNvGraphicFramePr>
            <a:graphicFrameLocks noChangeAspect="1"/>
          </p:cNvGraphicFramePr>
          <p:nvPr/>
        </p:nvGraphicFramePr>
        <p:xfrm>
          <a:off x="6392863" y="4038601"/>
          <a:ext cx="1306512" cy="989013"/>
        </p:xfrm>
        <a:graphic>
          <a:graphicData uri="http://schemas.openxmlformats.org/presentationml/2006/ole">
            <mc:AlternateContent xmlns:mc="http://schemas.openxmlformats.org/markup-compatibility/2006">
              <mc:Choice xmlns:v="urn:schemas-microsoft-com:vml" Requires="v">
                <p:oleObj r:id="rId40" imgW="939165" imgH="711200" progId="Equation.3">
                  <p:embed/>
                </p:oleObj>
              </mc:Choice>
              <mc:Fallback>
                <p:oleObj r:id="rId40" imgW="939165" imgH="711200" progId="Equation.3">
                  <p:embed/>
                  <p:pic>
                    <p:nvPicPr>
                      <p:cNvPr id="780313" name="Object 31"/>
                      <p:cNvPicPr/>
                      <p:nvPr/>
                    </p:nvPicPr>
                    <p:blipFill>
                      <a:blip r:embed="rId41"/>
                      <a:stretch>
                        <a:fillRect/>
                      </a:stretch>
                    </p:blipFill>
                    <p:spPr>
                      <a:xfrm>
                        <a:off x="6392863" y="4038601"/>
                        <a:ext cx="1306512"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80314" name="Object 32"/>
          <p:cNvGraphicFramePr>
            <a:graphicFrameLocks noChangeAspect="1"/>
          </p:cNvGraphicFramePr>
          <p:nvPr/>
        </p:nvGraphicFramePr>
        <p:xfrm>
          <a:off x="8678864" y="4038601"/>
          <a:ext cx="1412875" cy="989013"/>
        </p:xfrm>
        <a:graphic>
          <a:graphicData uri="http://schemas.openxmlformats.org/presentationml/2006/ole">
            <mc:AlternateContent xmlns:mc="http://schemas.openxmlformats.org/markup-compatibility/2006">
              <mc:Choice xmlns:v="urn:schemas-microsoft-com:vml" Requires="v">
                <p:oleObj r:id="rId42" imgW="1016000" imgH="711200" progId="Equation.3">
                  <p:embed/>
                </p:oleObj>
              </mc:Choice>
              <mc:Fallback>
                <p:oleObj r:id="rId42" imgW="1016000" imgH="711200" progId="Equation.3">
                  <p:embed/>
                  <p:pic>
                    <p:nvPicPr>
                      <p:cNvPr id="780314" name="Object 32"/>
                      <p:cNvPicPr/>
                      <p:nvPr/>
                    </p:nvPicPr>
                    <p:blipFill>
                      <a:blip r:embed="rId43"/>
                      <a:stretch>
                        <a:fillRect/>
                      </a:stretch>
                    </p:blipFill>
                    <p:spPr>
                      <a:xfrm>
                        <a:off x="8678864" y="4038601"/>
                        <a:ext cx="1412875" cy="989013"/>
                      </a:xfrm>
                      <a:prstGeom prst="rect">
                        <a:avLst/>
                      </a:prstGeom>
                      <a:noFill/>
                      <a:ln w="38100">
                        <a:noFill/>
                        <a:miter/>
                      </a:ln>
                    </p:spPr>
                  </p:pic>
                </p:oleObj>
              </mc:Fallback>
            </mc:AlternateContent>
          </a:graphicData>
        </a:graphic>
      </p:graphicFrame>
      <p:cxnSp>
        <p:nvCxnSpPr>
          <p:cNvPr id="780315" name="AutoShape 33"/>
          <p:cNvCxnSpPr/>
          <p:nvPr>
            <p:custDataLst>
              <p:tags r:id="rId13"/>
            </p:custDataLst>
          </p:nvPr>
        </p:nvCxnSpPr>
        <p:spPr>
          <a:xfrm flipH="1">
            <a:off x="7046914" y="3711576"/>
            <a:ext cx="1169987" cy="314325"/>
          </a:xfrm>
          <a:prstGeom prst="straightConnector1">
            <a:avLst/>
          </a:prstGeom>
          <a:ln w="50800" cap="flat" cmpd="sng">
            <a:solidFill>
              <a:schemeClr val="tx1"/>
            </a:solidFill>
            <a:prstDash val="solid"/>
            <a:headEnd type="stealth" w="med" len="med"/>
            <a:tailEnd type="none" w="med" len="med"/>
          </a:ln>
        </p:spPr>
      </p:cxnSp>
      <p:cxnSp>
        <p:nvCxnSpPr>
          <p:cNvPr id="780316" name="AutoShape 34"/>
          <p:cNvCxnSpPr/>
          <p:nvPr>
            <p:custDataLst>
              <p:tags r:id="rId14"/>
            </p:custDataLst>
          </p:nvPr>
        </p:nvCxnSpPr>
        <p:spPr>
          <a:xfrm>
            <a:off x="8216900" y="3711576"/>
            <a:ext cx="1168400" cy="327025"/>
          </a:xfrm>
          <a:prstGeom prst="straightConnector1">
            <a:avLst/>
          </a:prstGeom>
          <a:ln w="50800" cap="flat" cmpd="sng">
            <a:solidFill>
              <a:schemeClr val="tx1"/>
            </a:solidFill>
            <a:prstDash val="solid"/>
            <a:headEnd type="stealth" w="med" len="med"/>
            <a:tailEnd type="none" w="med" len="med"/>
          </a:ln>
        </p:spPr>
      </p:cxnSp>
      <p:graphicFrame>
        <p:nvGraphicFramePr>
          <p:cNvPr id="780317" name="Object 38"/>
          <p:cNvGraphicFramePr>
            <a:graphicFrameLocks noChangeAspect="1"/>
          </p:cNvGraphicFramePr>
          <p:nvPr/>
        </p:nvGraphicFramePr>
        <p:xfrm>
          <a:off x="8145464" y="5029201"/>
          <a:ext cx="1360487" cy="989013"/>
        </p:xfrm>
        <a:graphic>
          <a:graphicData uri="http://schemas.openxmlformats.org/presentationml/2006/ole">
            <mc:AlternateContent xmlns:mc="http://schemas.openxmlformats.org/markup-compatibility/2006">
              <mc:Choice xmlns:v="urn:schemas-microsoft-com:vml" Requires="v">
                <p:oleObj r:id="rId44" imgW="977900" imgH="711200" progId="Equation.3">
                  <p:embed/>
                </p:oleObj>
              </mc:Choice>
              <mc:Fallback>
                <p:oleObj r:id="rId44" imgW="977900" imgH="711200" progId="Equation.3">
                  <p:embed/>
                  <p:pic>
                    <p:nvPicPr>
                      <p:cNvPr id="780317" name="Object 38"/>
                      <p:cNvPicPr/>
                      <p:nvPr/>
                    </p:nvPicPr>
                    <p:blipFill>
                      <a:blip r:embed="rId45"/>
                      <a:stretch>
                        <a:fillRect/>
                      </a:stretch>
                    </p:blipFill>
                    <p:spPr>
                      <a:xfrm>
                        <a:off x="8145464" y="5029201"/>
                        <a:ext cx="1360487" cy="989013"/>
                      </a:xfrm>
                      <a:prstGeom prst="rect">
                        <a:avLst/>
                      </a:prstGeom>
                      <a:noFill/>
                      <a:ln w="38100">
                        <a:noFill/>
                        <a:miter/>
                      </a:ln>
                    </p:spPr>
                  </p:pic>
                </p:oleObj>
              </mc:Fallback>
            </mc:AlternateContent>
          </a:graphicData>
        </a:graphic>
      </p:graphicFrame>
      <p:graphicFrame>
        <p:nvGraphicFramePr>
          <p:cNvPr id="780318" name="Object 39"/>
          <p:cNvGraphicFramePr>
            <a:graphicFrameLocks noChangeAspect="1"/>
          </p:cNvGraphicFramePr>
          <p:nvPr/>
        </p:nvGraphicFramePr>
        <p:xfrm>
          <a:off x="8145463" y="5868988"/>
          <a:ext cx="1377950" cy="989012"/>
        </p:xfrm>
        <a:graphic>
          <a:graphicData uri="http://schemas.openxmlformats.org/presentationml/2006/ole">
            <mc:AlternateContent xmlns:mc="http://schemas.openxmlformats.org/markup-compatibility/2006">
              <mc:Choice xmlns:v="urn:schemas-microsoft-com:vml" Requires="v">
                <p:oleObj r:id="rId46" imgW="989965" imgH="711200" progId="Equation.3">
                  <p:embed/>
                </p:oleObj>
              </mc:Choice>
              <mc:Fallback>
                <p:oleObj r:id="rId46" imgW="989965" imgH="711200" progId="Equation.3">
                  <p:embed/>
                  <p:pic>
                    <p:nvPicPr>
                      <p:cNvPr id="780318" name="Object 39"/>
                      <p:cNvPicPr/>
                      <p:nvPr/>
                    </p:nvPicPr>
                    <p:blipFill>
                      <a:blip r:embed="rId47"/>
                      <a:stretch>
                        <a:fillRect/>
                      </a:stretch>
                    </p:blipFill>
                    <p:spPr>
                      <a:xfrm>
                        <a:off x="8145463" y="5868988"/>
                        <a:ext cx="1377950"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80319" name="AutoShape 40"/>
          <p:cNvCxnSpPr/>
          <p:nvPr>
            <p:custDataLst>
              <p:tags r:id="rId15"/>
            </p:custDataLst>
          </p:nvPr>
        </p:nvCxnSpPr>
        <p:spPr>
          <a:xfrm flipV="1">
            <a:off x="7548563" y="5524500"/>
            <a:ext cx="596900" cy="387350"/>
          </a:xfrm>
          <a:prstGeom prst="straightConnector1">
            <a:avLst/>
          </a:prstGeom>
          <a:ln w="50800" cap="flat" cmpd="sng">
            <a:solidFill>
              <a:schemeClr val="tx1"/>
            </a:solidFill>
            <a:prstDash val="solid"/>
            <a:headEnd type="stealth" w="med" len="med"/>
            <a:tailEnd type="none" w="med" len="med"/>
          </a:ln>
        </p:spPr>
      </p:cxnSp>
      <p:cxnSp>
        <p:nvCxnSpPr>
          <p:cNvPr id="780320" name="AutoShape 41"/>
          <p:cNvCxnSpPr/>
          <p:nvPr>
            <p:custDataLst>
              <p:tags r:id="rId16"/>
            </p:custDataLst>
          </p:nvPr>
        </p:nvCxnSpPr>
        <p:spPr>
          <a:xfrm>
            <a:off x="7548563" y="5911850"/>
            <a:ext cx="584200" cy="452438"/>
          </a:xfrm>
          <a:prstGeom prst="straightConnector1">
            <a:avLst/>
          </a:prstGeom>
          <a:ln w="50800" cap="flat" cmpd="sng">
            <a:solidFill>
              <a:schemeClr val="tx1"/>
            </a:solidFill>
            <a:prstDash val="solid"/>
            <a:headEnd type="stealth" w="med" len="med"/>
            <a:tailEnd type="none" w="med" len="med"/>
          </a:ln>
        </p:spPr>
      </p:cxnSp>
    </p:spTree>
    <p:custDataLst>
      <p:tags r:id="rId1"/>
    </p:custDataLst>
    <p:extLst>
      <p:ext uri="{BB962C8B-B14F-4D97-AF65-F5344CB8AC3E}">
        <p14:creationId xmlns:p14="http://schemas.microsoft.com/office/powerpoint/2010/main" val="18645970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wheel(4)">
                                      <p:cBhvr>
                                        <p:cTn id="7" dur="500"/>
                                        <p:tgtEl>
                                          <p:spTgt spid="122882"/>
                                        </p:tgtEl>
                                      </p:cBhvr>
                                    </p:animEffect>
                                  </p:childTnLst>
                                </p:cTn>
                              </p:par>
                              <p:par>
                                <p:cTn id="8" presetID="21" presetClass="entr" presetSubtype="4" fill="hold" nodeType="withEffect">
                                  <p:stCondLst>
                                    <p:cond delay="0"/>
                                  </p:stCondLst>
                                  <p:childTnLst>
                                    <p:set>
                                      <p:cBhvr>
                                        <p:cTn id="9" dur="1" fill="hold">
                                          <p:stCondLst>
                                            <p:cond delay="0"/>
                                          </p:stCondLst>
                                        </p:cTn>
                                        <p:tgtEl>
                                          <p:spTgt spid="122883"/>
                                        </p:tgtEl>
                                        <p:attrNameLst>
                                          <p:attrName>style.visibility</p:attrName>
                                        </p:attrNameLst>
                                      </p:cBhvr>
                                      <p:to>
                                        <p:strVal val="visible"/>
                                      </p:to>
                                    </p:set>
                                    <p:animEffect transition="in" filter="wheel(4)">
                                      <p:cBhvr>
                                        <p:cTn id="10" dur="500"/>
                                        <p:tgtEl>
                                          <p:spTgt spid="122883"/>
                                        </p:tgtEl>
                                      </p:cBhvr>
                                    </p:animEffect>
                                  </p:childTnLst>
                                </p:cTn>
                              </p:par>
                              <p:par>
                                <p:cTn id="11" presetID="21" presetClass="entr" presetSubtype="4" fill="hold" nodeType="withEffect">
                                  <p:stCondLst>
                                    <p:cond delay="0"/>
                                  </p:stCondLst>
                                  <p:childTnLst>
                                    <p:set>
                                      <p:cBhvr>
                                        <p:cTn id="12" dur="1" fill="hold">
                                          <p:stCondLst>
                                            <p:cond delay="0"/>
                                          </p:stCondLst>
                                        </p:cTn>
                                        <p:tgtEl>
                                          <p:spTgt spid="122885"/>
                                        </p:tgtEl>
                                        <p:attrNameLst>
                                          <p:attrName>style.visibility</p:attrName>
                                        </p:attrNameLst>
                                      </p:cBhvr>
                                      <p:to>
                                        <p:strVal val="visible"/>
                                      </p:to>
                                    </p:set>
                                    <p:animEffect transition="in" filter="wheel(4)">
                                      <p:cBhvr>
                                        <p:cTn id="13" dur="500"/>
                                        <p:tgtEl>
                                          <p:spTgt spid="122885"/>
                                        </p:tgtEl>
                                      </p:cBhvr>
                                    </p:animEffect>
                                  </p:childTnLst>
                                </p:cTn>
                              </p:par>
                              <p:par>
                                <p:cTn id="14" presetID="21" presetClass="entr" presetSubtype="4" fill="hold" nodeType="withEffect">
                                  <p:stCondLst>
                                    <p:cond delay="0"/>
                                  </p:stCondLst>
                                  <p:childTnLst>
                                    <p:set>
                                      <p:cBhvr>
                                        <p:cTn id="15" dur="1" fill="hold">
                                          <p:stCondLst>
                                            <p:cond delay="0"/>
                                          </p:stCondLst>
                                        </p:cTn>
                                        <p:tgtEl>
                                          <p:spTgt spid="122884"/>
                                        </p:tgtEl>
                                        <p:attrNameLst>
                                          <p:attrName>style.visibility</p:attrName>
                                        </p:attrNameLst>
                                      </p:cBhvr>
                                      <p:to>
                                        <p:strVal val="visible"/>
                                      </p:to>
                                    </p:set>
                                    <p:animEffect transition="in" filter="wheel(4)">
                                      <p:cBhvr>
                                        <p:cTn id="16" dur="500"/>
                                        <p:tgtEl>
                                          <p:spTgt spid="122884"/>
                                        </p:tgtEl>
                                      </p:cBhvr>
                                    </p:animEffect>
                                  </p:childTnLst>
                                </p:cTn>
                              </p:par>
                              <p:par>
                                <p:cTn id="17" presetID="21" presetClass="entr" presetSubtype="4" fill="hold" grpId="0" nodeType="withEffect">
                                  <p:stCondLst>
                                    <p:cond delay="0"/>
                                  </p:stCondLst>
                                  <p:childTnLst>
                                    <p:set>
                                      <p:cBhvr>
                                        <p:cTn id="18" dur="1" fill="hold">
                                          <p:stCondLst>
                                            <p:cond delay="0"/>
                                          </p:stCondLst>
                                        </p:cTn>
                                        <p:tgtEl>
                                          <p:spTgt spid="122888"/>
                                        </p:tgtEl>
                                        <p:attrNameLst>
                                          <p:attrName>style.visibility</p:attrName>
                                        </p:attrNameLst>
                                      </p:cBhvr>
                                      <p:to>
                                        <p:strVal val="visible"/>
                                      </p:to>
                                    </p:set>
                                    <p:animEffect transition="in" filter="wheel(4)">
                                      <p:cBhvr>
                                        <p:cTn id="19" dur="500"/>
                                        <p:tgtEl>
                                          <p:spTgt spid="122888"/>
                                        </p:tgtEl>
                                      </p:cBhvr>
                                    </p:animEffect>
                                  </p:childTnLst>
                                </p:cTn>
                              </p:par>
                              <p:par>
                                <p:cTn id="20" presetID="21" presetClass="entr" presetSubtype="4" fill="hold" grpId="0" nodeType="withEffect">
                                  <p:stCondLst>
                                    <p:cond delay="0"/>
                                  </p:stCondLst>
                                  <p:childTnLst>
                                    <p:set>
                                      <p:cBhvr>
                                        <p:cTn id="21" dur="1" fill="hold">
                                          <p:stCondLst>
                                            <p:cond delay="0"/>
                                          </p:stCondLst>
                                        </p:cTn>
                                        <p:tgtEl>
                                          <p:spTgt spid="122889"/>
                                        </p:tgtEl>
                                        <p:attrNameLst>
                                          <p:attrName>style.visibility</p:attrName>
                                        </p:attrNameLst>
                                      </p:cBhvr>
                                      <p:to>
                                        <p:strVal val="visible"/>
                                      </p:to>
                                    </p:set>
                                    <p:animEffect transition="in" filter="wheel(4)">
                                      <p:cBhvr>
                                        <p:cTn id="22" dur="500"/>
                                        <p:tgtEl>
                                          <p:spTgt spid="122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8" grpId="0" bldLvl="0" animBg="1"/>
      <p:bldP spid="122889" grpId="0" bldLvl="0" animBg="1"/>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文本框 1"/>
          <p:cNvSpPr txBox="1"/>
          <p:nvPr/>
        </p:nvSpPr>
        <p:spPr>
          <a:xfrm>
            <a:off x="1847850" y="909639"/>
            <a:ext cx="8388350" cy="5078313"/>
          </a:xfrm>
          <a:prstGeom prst="rect">
            <a:avLst/>
          </a:prstGeom>
          <a:noFill/>
          <a:ln w="9525">
            <a:noFill/>
          </a:ln>
        </p:spPr>
        <p:txBody>
          <a:bodyPr>
            <a:spAutoFit/>
          </a:bodyPr>
          <a:lstStyle/>
          <a:p>
            <a:pPr eaLnBrk="1" hangingPunct="1">
              <a:lnSpc>
                <a:spcPct val="150000"/>
              </a:lnSpc>
            </a:pPr>
            <a:r>
              <a:rPr lang="zh-CN" altLang="en-US" sz="2400" dirty="0">
                <a:latin typeface="Arial" panose="020B0604020202020204" pitchFamily="34" charset="0"/>
              </a:rPr>
              <a:t>    A*算法最初发表于1968年，由Stanford研究院的Nilsson提出，它可以被认为是最有影响的启发式图搜索算法，也称最佳图搜索算法。</a:t>
            </a:r>
            <a:endParaRPr lang="en-US" altLang="zh-CN" sz="2400" dirty="0">
              <a:latin typeface="Arial" panose="020B0604020202020204" pitchFamily="34" charset="0"/>
            </a:endParaRPr>
          </a:p>
          <a:p>
            <a:pPr eaLnBrk="1" hangingPunct="1">
              <a:lnSpc>
                <a:spcPct val="150000"/>
              </a:lnSpc>
            </a:pP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定义h*(n)为状态</a:t>
            </a:r>
            <a:r>
              <a:rPr lang="en-US" altLang="zh-CN"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到目的状态的最优路径的代价，则当</a:t>
            </a:r>
            <a:r>
              <a:rPr lang="en-US" altLang="zh-CN"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搜索算法的启发函数</a:t>
            </a:r>
            <a:r>
              <a:rPr lang="en-US" altLang="zh-CN"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h(n)</a:t>
            </a: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小于等于h*(n) ，既满足</a:t>
            </a:r>
            <a:endParaRPr lang="en-US" altLang="zh-CN"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r>
              <a:rPr lang="en-US" altLang="zh-CN"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h(n)</a:t>
            </a: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h*(n) ，对所有节点</a:t>
            </a:r>
            <a:r>
              <a:rPr lang="en-US" altLang="zh-CN"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时，</a:t>
            </a:r>
            <a:endParaRPr lang="en-US" altLang="zh-CN"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被称为</a:t>
            </a:r>
            <a:r>
              <a:rPr lang="en-US" altLang="zh-CN"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搜索算法。</a:t>
            </a:r>
            <a:endParaRPr lang="en-US" altLang="zh-CN"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en-US" altLang="zh-CN" sz="2000"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r>
              <a:rPr lang="zh-CN" altLang="en-US" sz="2000"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若某问题有解，那么</a:t>
            </a:r>
            <a:r>
              <a:rPr lang="en-US" altLang="zh-CN" sz="2000"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算法一定能够找到目标解，且一定是最优解。</a:t>
            </a:r>
            <a:endParaRPr lang="en-US" altLang="zh-CN" sz="2000"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zh-CN" altLang="en-US" sz="2400" dirty="0">
              <a:latin typeface="Arial" panose="020B0604020202020204" pitchFamily="34" charset="0"/>
            </a:endParaRPr>
          </a:p>
        </p:txBody>
      </p:sp>
      <p:sp>
        <p:nvSpPr>
          <p:cNvPr id="781315" name="标题 1"/>
          <p:cNvSpPr>
            <a:spLocks noGrp="1"/>
          </p:cNvSpPr>
          <p:nvPr/>
        </p:nvSpPr>
        <p:spPr>
          <a:xfrm>
            <a:off x="1524000" y="1"/>
            <a:ext cx="9144000" cy="765175"/>
          </a:xfrm>
          <a:prstGeom prst="rect">
            <a:avLst/>
          </a:prstGeom>
          <a:solidFill>
            <a:srgbClr val="386BA2"/>
          </a:solidFill>
          <a:ln w="9525">
            <a:noFill/>
          </a:ln>
        </p:spPr>
        <p:txBody>
          <a:bodyPr lIns="101600" tIns="38100" rIns="76200" bIns="38100" anchor="b" anchorCtr="0"/>
          <a:lstStyle/>
          <a:p>
            <a:pPr indent="176530"/>
            <a:r>
              <a:rPr lang="en-US" altLang="zh-CN" sz="2800" b="1" dirty="0">
                <a:solidFill>
                  <a:srgbClr val="FFFFFF"/>
                </a:solidFill>
                <a:latin typeface="汉仪旗黑-85S" pitchFamily="18" charset="-122"/>
                <a:ea typeface="微软雅黑" panose="020B0503020204020204" pitchFamily="34" charset="-122"/>
                <a:sym typeface="微软雅黑" panose="020B0503020204020204" pitchFamily="34" charset="-122"/>
              </a:rPr>
              <a:t>5.4.4 </a:t>
            </a:r>
            <a:r>
              <a:rPr lang="en-US" altLang="zh-CN" sz="2800" b="1" dirty="0">
                <a:solidFill>
                  <a:srgbClr val="FFFFFF"/>
                </a:solidFill>
                <a:latin typeface="汉仪旗黑-85S" pitchFamily="18" charset="-122"/>
                <a:ea typeface="微软雅黑" panose="020B0503020204020204" pitchFamily="34" charset="-122"/>
                <a:sym typeface="宋体" panose="02010600030101010101" pitchFamily="2" charset="-122"/>
              </a:rPr>
              <a:t>启发式搜索— </a:t>
            </a:r>
            <a:r>
              <a:rPr lang="en-US" altLang="zh-CN" sz="2800" b="1" dirty="0">
                <a:solidFill>
                  <a:srgbClr val="FFFFFF"/>
                </a:solidFill>
                <a:latin typeface="汉仪旗黑-85S" pitchFamily="18" charset="-122"/>
                <a:ea typeface="微软雅黑" panose="020B0503020204020204" pitchFamily="34" charset="-122"/>
                <a:sym typeface="微软雅黑" panose="020B0503020204020204" pitchFamily="34" charset="-122"/>
              </a:rPr>
              <a:t>A*搜索算法及其特性分析</a:t>
            </a:r>
          </a:p>
        </p:txBody>
      </p:sp>
    </p:spTree>
    <p:custDataLst>
      <p:tags r:id="rId1"/>
    </p:custDataLst>
    <p:extLst>
      <p:ext uri="{BB962C8B-B14F-4D97-AF65-F5344CB8AC3E}">
        <p14:creationId xmlns:p14="http://schemas.microsoft.com/office/powerpoint/2010/main" val="2969626073"/>
      </p:ext>
    </p:extLst>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2.3.4  </a:t>
            </a:r>
            <a:r>
              <a:rPr lang="zh-CN" altLang="en-US" b="1" dirty="0">
                <a:solidFill>
                  <a:schemeClr val="tx1"/>
                </a:solidFill>
                <a:latin typeface="仿宋" panose="02010609060101010101" pitchFamily="49" charset="-122"/>
                <a:ea typeface="仿宋" panose="02010609060101010101" pitchFamily="49" charset="-122"/>
              </a:rPr>
              <a:t>谓词公式的性质</a:t>
            </a:r>
          </a:p>
        </p:txBody>
      </p:sp>
      <p:sp>
        <p:nvSpPr>
          <p:cNvPr id="35842" name="灯片编号占位符 3"/>
          <p:cNvSpPr>
            <a:spLocks noGrp="1"/>
          </p:cNvSpPr>
          <p:nvPr>
            <p:ph type="sldNum" sz="quarter" idx="12"/>
          </p:nvPr>
        </p:nvSpPr>
        <p:spPr>
          <a:noFill/>
        </p:spPr>
        <p:txBody>
          <a:bodyPr/>
          <a:lstStyle/>
          <a:p>
            <a:pPr fontAlgn="base">
              <a:spcBef>
                <a:spcPct val="0"/>
              </a:spcBef>
              <a:spcAft>
                <a:spcPct val="0"/>
              </a:spcAft>
            </a:pPr>
            <a:fld id="{1A144F60-BC94-41AF-A1D9-BAA11DA00724}"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53</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5844" name="Rectangle 3"/>
          <p:cNvSpPr>
            <a:spLocks noGrp="1" noChangeArrowheads="1"/>
          </p:cNvSpPr>
          <p:nvPr>
            <p:ph sz="quarter" idx="1"/>
          </p:nvPr>
        </p:nvSpPr>
        <p:spPr>
          <a:xfrm>
            <a:off x="1763713" y="1527975"/>
            <a:ext cx="8642350" cy="545638"/>
          </a:xfrm>
        </p:spPr>
        <p:txBody>
          <a:bodyPr>
            <a:normAutofit/>
          </a:bodyPr>
          <a:lstStyle/>
          <a:p>
            <a:pPr marL="571500" indent="-571500">
              <a:buNone/>
            </a:pPr>
            <a:r>
              <a:rPr lang="en-US" altLang="zh-CN" sz="2600" b="1" dirty="0">
                <a:latin typeface="仿宋" panose="02010609060101010101" pitchFamily="49" charset="-122"/>
                <a:ea typeface="仿宋" panose="02010609060101010101" pitchFamily="49" charset="-122"/>
              </a:rPr>
              <a:t> 2. </a:t>
            </a:r>
            <a:r>
              <a:rPr lang="zh-CN" altLang="en-US" sz="2600" b="1" dirty="0">
                <a:latin typeface="仿宋" panose="02010609060101010101" pitchFamily="49" charset="-122"/>
                <a:ea typeface="仿宋" panose="02010609060101010101" pitchFamily="49" charset="-122"/>
              </a:rPr>
              <a:t>谓词公式的永真性、可满足性、不可满足性   </a:t>
            </a:r>
          </a:p>
          <a:p>
            <a:pPr marL="571500" indent="-571500">
              <a:buNone/>
            </a:pPr>
            <a:endParaRPr lang="en-US" altLang="zh-CN" sz="2600" b="1" dirty="0">
              <a:latin typeface="仿宋" panose="02010609060101010101" pitchFamily="49" charset="-122"/>
              <a:ea typeface="仿宋" panose="02010609060101010101" pitchFamily="49" charset="-122"/>
            </a:endParaRPr>
          </a:p>
        </p:txBody>
      </p:sp>
      <p:sp>
        <p:nvSpPr>
          <p:cNvPr id="35845" name="Text Box 4"/>
          <p:cNvSpPr txBox="1">
            <a:spLocks noChangeArrowheads="1"/>
          </p:cNvSpPr>
          <p:nvPr/>
        </p:nvSpPr>
        <p:spPr bwMode="auto">
          <a:xfrm>
            <a:off x="2032001" y="5108576"/>
            <a:ext cx="8374063" cy="366713"/>
          </a:xfrm>
          <a:prstGeom prst="rect">
            <a:avLst/>
          </a:prstGeom>
          <a:noFill/>
          <a:ln w="9525">
            <a:noFill/>
            <a:miter lim="800000"/>
          </a:ln>
        </p:spPr>
        <p:txBody>
          <a:bodyPr>
            <a:spAutoFit/>
          </a:bodyPr>
          <a:lstStyle/>
          <a:p>
            <a:pPr fontAlgn="base">
              <a:spcBef>
                <a:spcPct val="50000"/>
              </a:spcBef>
              <a:spcAft>
                <a:spcPct val="0"/>
              </a:spcAft>
            </a:pPr>
            <a:endParaRPr lang="zh-CN" altLang="zh-CN">
              <a:solidFill>
                <a:prstClr val="black"/>
              </a:solidFill>
              <a:latin typeface="Arial" panose="020B0604020202020204" pitchFamily="34" charset="0"/>
              <a:ea typeface="宋体" panose="02010600030101010101" pitchFamily="2" charset="-122"/>
            </a:endParaRPr>
          </a:p>
        </p:txBody>
      </p:sp>
      <p:sp>
        <p:nvSpPr>
          <p:cNvPr id="35846" name="Text Box 5"/>
          <p:cNvSpPr txBox="1">
            <a:spLocks noChangeArrowheads="1"/>
          </p:cNvSpPr>
          <p:nvPr/>
        </p:nvSpPr>
        <p:spPr bwMode="auto">
          <a:xfrm>
            <a:off x="1944689" y="5317250"/>
            <a:ext cx="8461375" cy="901144"/>
          </a:xfrm>
          <a:prstGeom prst="rect">
            <a:avLst/>
          </a:prstGeom>
          <a:solidFill>
            <a:srgbClr val="FFFFFF"/>
          </a:solidFill>
          <a:ln w="9525">
            <a:solidFill>
              <a:srgbClr val="808080"/>
            </a:solidFill>
            <a:miter lim="800000"/>
          </a:ln>
        </p:spPr>
        <p:txBody>
          <a:bodyPr>
            <a:spAutoFit/>
          </a:bodyPr>
          <a:lstStyle/>
          <a:p>
            <a:pPr algn="just" fontAlgn="base">
              <a:lnSpc>
                <a:spcPct val="120000"/>
              </a:lnSpc>
              <a:spcBef>
                <a:spcPct val="20000"/>
              </a:spcBef>
              <a:spcAft>
                <a:spcPct val="0"/>
              </a:spcAft>
              <a:buClr>
                <a:srgbClr val="CCB400"/>
              </a:buClr>
              <a:buFont typeface="Wingdings" panose="05000000000000000000" pitchFamily="2" charset="2"/>
              <a:buChar char="§"/>
            </a:pPr>
            <a:r>
              <a:rPr lang="en-US" altLang="zh-CN" sz="2300" b="1" dirty="0">
                <a:solidFill>
                  <a:prstClr val="black"/>
                </a:solidFill>
                <a:latin typeface="Arial" panose="020B0604020202020204" pitchFamily="34" charset="0"/>
                <a:ea typeface="宋体" panose="02010600030101010101" pitchFamily="2" charset="-122"/>
              </a:rPr>
              <a:t> </a:t>
            </a:r>
            <a:r>
              <a:rPr lang="zh-CN" altLang="en-US" sz="2300" b="1" dirty="0">
                <a:solidFill>
                  <a:prstClr val="black"/>
                </a:solidFill>
                <a:latin typeface="Times New Roman" panose="02020603050405020304" pitchFamily="18" charset="0"/>
                <a:ea typeface="宋体" panose="02010600030101010101" pitchFamily="2" charset="-122"/>
              </a:rPr>
              <a:t>定义</a:t>
            </a:r>
            <a:r>
              <a:rPr lang="en-US" altLang="zh-CN" sz="2300" b="1" dirty="0">
                <a:solidFill>
                  <a:prstClr val="black"/>
                </a:solidFill>
                <a:latin typeface="Times New Roman" panose="02020603050405020304" pitchFamily="18" charset="0"/>
                <a:ea typeface="宋体" panose="02010600030101010101" pitchFamily="2" charset="-122"/>
              </a:rPr>
              <a:t>2.5  </a:t>
            </a:r>
            <a:r>
              <a:rPr lang="zh-CN" altLang="en-US" sz="2300" b="1" dirty="0">
                <a:solidFill>
                  <a:prstClr val="black"/>
                </a:solidFill>
                <a:latin typeface="Times New Roman" panose="02020603050405020304" pitchFamily="18" charset="0"/>
                <a:ea typeface="宋体" panose="02010600030101010101" pitchFamily="2" charset="-122"/>
              </a:rPr>
              <a:t>对于谓词公式</a:t>
            </a:r>
            <a:r>
              <a:rPr lang="en-US" altLang="zh-CN" sz="2300" b="1" i="1" dirty="0">
                <a:solidFill>
                  <a:prstClr val="black"/>
                </a:solidFill>
                <a:latin typeface="Times New Roman" panose="02020603050405020304" pitchFamily="18" charset="0"/>
                <a:ea typeface="宋体" panose="02010600030101010101" pitchFamily="2" charset="-122"/>
              </a:rPr>
              <a:t>P</a:t>
            </a:r>
            <a:r>
              <a:rPr lang="zh-CN" altLang="en-US" sz="2300" b="1" dirty="0">
                <a:solidFill>
                  <a:prstClr val="black"/>
                </a:solidFill>
                <a:latin typeface="Times New Roman" panose="02020603050405020304" pitchFamily="18" charset="0"/>
                <a:ea typeface="宋体" panose="02010600030101010101" pitchFamily="2" charset="-122"/>
              </a:rPr>
              <a:t>，如果至少存在一个解释使得</a:t>
            </a:r>
            <a:r>
              <a:rPr lang="en-US" altLang="zh-CN" sz="2300" b="1" i="1" dirty="0">
                <a:solidFill>
                  <a:prstClr val="black"/>
                </a:solidFill>
                <a:latin typeface="Times New Roman" panose="02020603050405020304" pitchFamily="18" charset="0"/>
                <a:ea typeface="宋体" panose="02010600030101010101" pitchFamily="2" charset="-122"/>
              </a:rPr>
              <a:t>P</a:t>
            </a:r>
            <a:r>
              <a:rPr lang="zh-CN" altLang="en-US" sz="2300" b="1" dirty="0">
                <a:solidFill>
                  <a:prstClr val="black"/>
                </a:solidFill>
                <a:latin typeface="Times New Roman" panose="02020603050405020304" pitchFamily="18" charset="0"/>
                <a:ea typeface="宋体" panose="02010600030101010101" pitchFamily="2" charset="-122"/>
              </a:rPr>
              <a:t>在此解释下的真值为</a:t>
            </a:r>
            <a:r>
              <a:rPr lang="en-US" altLang="zh-CN" sz="2300" b="1" i="1" dirty="0">
                <a:solidFill>
                  <a:prstClr val="black"/>
                </a:solidFill>
                <a:latin typeface="Times New Roman" panose="02020603050405020304" pitchFamily="18" charset="0"/>
                <a:ea typeface="宋体" panose="02010600030101010101" pitchFamily="2" charset="-122"/>
              </a:rPr>
              <a:t>T</a:t>
            </a:r>
            <a:r>
              <a:rPr lang="zh-CN" altLang="en-US" sz="2300" b="1" dirty="0">
                <a:solidFill>
                  <a:prstClr val="black"/>
                </a:solidFill>
                <a:latin typeface="Times New Roman" panose="02020603050405020304" pitchFamily="18" charset="0"/>
                <a:ea typeface="宋体" panose="02010600030101010101" pitchFamily="2" charset="-122"/>
              </a:rPr>
              <a:t>，则称</a:t>
            </a:r>
            <a:r>
              <a:rPr lang="en-US" altLang="zh-CN" sz="2300" b="1" i="1" dirty="0">
                <a:solidFill>
                  <a:prstClr val="black"/>
                </a:solidFill>
                <a:latin typeface="Times New Roman" panose="02020603050405020304" pitchFamily="18" charset="0"/>
                <a:ea typeface="宋体" panose="02010600030101010101" pitchFamily="2" charset="-122"/>
              </a:rPr>
              <a:t>P</a:t>
            </a:r>
            <a:r>
              <a:rPr lang="zh-CN" altLang="en-US" sz="2300" b="1" dirty="0">
                <a:solidFill>
                  <a:prstClr val="black"/>
                </a:solidFill>
                <a:latin typeface="Times New Roman" panose="02020603050405020304" pitchFamily="18" charset="0"/>
                <a:ea typeface="宋体" panose="02010600030101010101" pitchFamily="2" charset="-122"/>
              </a:rPr>
              <a:t>是可满足的，否则，则称</a:t>
            </a:r>
            <a:r>
              <a:rPr lang="en-US" altLang="zh-CN" sz="2300" b="1" i="1" dirty="0">
                <a:solidFill>
                  <a:prstClr val="black"/>
                </a:solidFill>
                <a:latin typeface="Times New Roman" panose="02020603050405020304" pitchFamily="18" charset="0"/>
                <a:ea typeface="宋体" panose="02010600030101010101" pitchFamily="2" charset="-122"/>
              </a:rPr>
              <a:t>P</a:t>
            </a:r>
            <a:r>
              <a:rPr lang="zh-CN" altLang="en-US" sz="2300" b="1" dirty="0">
                <a:solidFill>
                  <a:prstClr val="black"/>
                </a:solidFill>
                <a:latin typeface="Times New Roman" panose="02020603050405020304" pitchFamily="18" charset="0"/>
                <a:ea typeface="宋体" panose="02010600030101010101" pitchFamily="2" charset="-122"/>
              </a:rPr>
              <a:t>是不可满足的。</a:t>
            </a:r>
            <a:endParaRPr lang="zh-CN" altLang="en-US" sz="2300" dirty="0">
              <a:solidFill>
                <a:prstClr val="black"/>
              </a:solidFill>
              <a:latin typeface="Times New Roman" panose="02020603050405020304" pitchFamily="18" charset="0"/>
              <a:ea typeface="宋体" panose="02010600030101010101" pitchFamily="2" charset="-122"/>
            </a:endParaRPr>
          </a:p>
        </p:txBody>
      </p:sp>
      <p:sp>
        <p:nvSpPr>
          <p:cNvPr id="35847" name="Text Box 6"/>
          <p:cNvSpPr txBox="1">
            <a:spLocks noChangeArrowheads="1"/>
          </p:cNvSpPr>
          <p:nvPr/>
        </p:nvSpPr>
        <p:spPr bwMode="auto">
          <a:xfrm>
            <a:off x="1893888" y="3749438"/>
            <a:ext cx="8432800" cy="1421928"/>
          </a:xfrm>
          <a:prstGeom prst="rect">
            <a:avLst/>
          </a:prstGeom>
          <a:solidFill>
            <a:srgbClr val="FFFFFF"/>
          </a:solidFill>
          <a:ln w="9525">
            <a:solidFill>
              <a:srgbClr val="808080"/>
            </a:solidFill>
            <a:miter lim="800000"/>
          </a:ln>
        </p:spPr>
        <p:txBody>
          <a:bodyPr>
            <a:spAutoFit/>
          </a:bodyPr>
          <a:lstStyle/>
          <a:p>
            <a:pPr algn="just" fontAlgn="base">
              <a:lnSpc>
                <a:spcPct val="120000"/>
              </a:lnSpc>
              <a:spcBef>
                <a:spcPct val="50000"/>
              </a:spcBef>
              <a:spcAft>
                <a:spcPct val="0"/>
              </a:spcAft>
              <a:buClr>
                <a:srgbClr val="CCB400"/>
              </a:buClr>
              <a:buFont typeface="Wingdings" panose="05000000000000000000" pitchFamily="2" charset="2"/>
              <a:buChar char="§"/>
            </a:pPr>
            <a:r>
              <a:rPr lang="en-US" altLang="zh-CN" sz="2400" b="1" dirty="0">
                <a:solidFill>
                  <a:prstClr val="black"/>
                </a:solidFill>
                <a:latin typeface="Arial" panose="020B0604020202020204" pitchFamily="34" charset="0"/>
                <a:ea typeface="宋体" panose="02010600030101010101" pitchFamily="2" charset="-122"/>
              </a:rPr>
              <a:t> </a:t>
            </a:r>
            <a:r>
              <a:rPr lang="zh-CN" altLang="en-US" sz="2400" b="1" dirty="0">
                <a:solidFill>
                  <a:prstClr val="black"/>
                </a:solidFill>
                <a:latin typeface="Times New Roman" panose="02020603050405020304" pitchFamily="18" charset="0"/>
                <a:ea typeface="宋体" panose="02010600030101010101" pitchFamily="2" charset="-122"/>
              </a:rPr>
              <a:t>定义</a:t>
            </a:r>
            <a:r>
              <a:rPr lang="en-US" altLang="zh-CN" sz="2400" b="1" dirty="0">
                <a:solidFill>
                  <a:prstClr val="black"/>
                </a:solidFill>
                <a:latin typeface="Times New Roman" panose="02020603050405020304" pitchFamily="18" charset="0"/>
                <a:ea typeface="宋体" panose="02010600030101010101" pitchFamily="2" charset="-122"/>
              </a:rPr>
              <a:t>2.4  </a:t>
            </a:r>
            <a:r>
              <a:rPr lang="zh-CN" altLang="en-US" sz="2400" b="1" dirty="0">
                <a:solidFill>
                  <a:prstClr val="black"/>
                </a:solidFill>
                <a:latin typeface="Times New Roman" panose="02020603050405020304" pitchFamily="18" charset="0"/>
                <a:ea typeface="宋体" panose="02010600030101010101" pitchFamily="2" charset="-122"/>
              </a:rPr>
              <a:t>如果谓词公式</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对个体域</a:t>
            </a:r>
            <a:r>
              <a:rPr lang="en-US" altLang="zh-CN" sz="2400" b="1" i="1" dirty="0">
                <a:solidFill>
                  <a:prstClr val="black"/>
                </a:solidFill>
                <a:latin typeface="Times New Roman" panose="02020603050405020304" pitchFamily="18" charset="0"/>
                <a:ea typeface="宋体" panose="02010600030101010101" pitchFamily="2" charset="-122"/>
              </a:rPr>
              <a:t>D</a:t>
            </a:r>
            <a:r>
              <a:rPr lang="zh-CN" altLang="en-US" sz="2400" b="1" dirty="0">
                <a:solidFill>
                  <a:prstClr val="black"/>
                </a:solidFill>
                <a:latin typeface="Times New Roman" panose="02020603050405020304" pitchFamily="18" charset="0"/>
                <a:ea typeface="宋体" panose="02010600030101010101" pitchFamily="2" charset="-122"/>
              </a:rPr>
              <a:t>上的任何一个解释都取得假值</a:t>
            </a:r>
            <a:r>
              <a:rPr lang="en-US" altLang="zh-CN" sz="2400" b="1" i="1" dirty="0">
                <a:solidFill>
                  <a:prstClr val="black"/>
                </a:solidFill>
                <a:latin typeface="Times New Roman" panose="02020603050405020304" pitchFamily="18" charset="0"/>
                <a:ea typeface="宋体" panose="02010600030101010101" pitchFamily="2" charset="-122"/>
              </a:rPr>
              <a:t>F</a:t>
            </a:r>
            <a:r>
              <a:rPr lang="zh-CN" altLang="en-US" sz="2400" b="1" dirty="0">
                <a:solidFill>
                  <a:prstClr val="black"/>
                </a:solidFill>
                <a:latin typeface="Times New Roman" panose="02020603050405020304" pitchFamily="18" charset="0"/>
                <a:ea typeface="宋体" panose="02010600030101010101" pitchFamily="2" charset="-122"/>
              </a:rPr>
              <a:t>，则称</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在</a:t>
            </a:r>
            <a:r>
              <a:rPr lang="en-US" altLang="zh-CN" sz="2400" b="1" i="1" dirty="0">
                <a:solidFill>
                  <a:prstClr val="black"/>
                </a:solidFill>
                <a:latin typeface="Times New Roman" panose="02020603050405020304" pitchFamily="18" charset="0"/>
                <a:ea typeface="宋体" panose="02010600030101010101" pitchFamily="2" charset="-122"/>
              </a:rPr>
              <a:t>D</a:t>
            </a:r>
            <a:r>
              <a:rPr lang="zh-CN" altLang="en-US" sz="2400" b="1" dirty="0">
                <a:solidFill>
                  <a:prstClr val="black"/>
                </a:solidFill>
                <a:latin typeface="Times New Roman" panose="02020603050405020304" pitchFamily="18" charset="0"/>
                <a:ea typeface="宋体" panose="02010600030101010101" pitchFamily="2" charset="-122"/>
              </a:rPr>
              <a:t>上是永假的；如果</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在每个非空个体域上均永假，则称</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永假。</a:t>
            </a:r>
          </a:p>
        </p:txBody>
      </p:sp>
      <p:sp>
        <p:nvSpPr>
          <p:cNvPr id="35848" name="Text Box 7"/>
          <p:cNvSpPr txBox="1">
            <a:spLocks noChangeArrowheads="1"/>
          </p:cNvSpPr>
          <p:nvPr/>
        </p:nvSpPr>
        <p:spPr bwMode="auto">
          <a:xfrm>
            <a:off x="1916114" y="2073613"/>
            <a:ext cx="8404225" cy="1421928"/>
          </a:xfrm>
          <a:prstGeom prst="rect">
            <a:avLst/>
          </a:prstGeom>
          <a:solidFill>
            <a:srgbClr val="FFFFFF"/>
          </a:solidFill>
          <a:ln w="9525">
            <a:solidFill>
              <a:srgbClr val="808080"/>
            </a:solidFill>
            <a:miter lim="800000"/>
          </a:ln>
        </p:spPr>
        <p:txBody>
          <a:bodyPr>
            <a:spAutoFit/>
          </a:bodyPr>
          <a:lstStyle/>
          <a:p>
            <a:pPr algn="just" fontAlgn="base">
              <a:lnSpc>
                <a:spcPct val="120000"/>
              </a:lnSpc>
              <a:spcBef>
                <a:spcPct val="50000"/>
              </a:spcBef>
              <a:spcAft>
                <a:spcPct val="0"/>
              </a:spcAft>
              <a:buClr>
                <a:srgbClr val="CCB400"/>
              </a:buClr>
              <a:buFont typeface="Wingdings" panose="05000000000000000000" pitchFamily="2" charset="2"/>
              <a:buChar char="§"/>
            </a:pPr>
            <a:r>
              <a:rPr lang="en-US" altLang="zh-CN" sz="2400" b="1" dirty="0">
                <a:solidFill>
                  <a:prstClr val="black"/>
                </a:solidFill>
                <a:latin typeface="Arial" panose="020B0604020202020204" pitchFamily="34" charset="0"/>
                <a:ea typeface="宋体" panose="02010600030101010101" pitchFamily="2" charset="-122"/>
              </a:rPr>
              <a:t> </a:t>
            </a:r>
            <a:r>
              <a:rPr lang="zh-CN" altLang="en-US" sz="2400" b="1" dirty="0">
                <a:solidFill>
                  <a:prstClr val="black"/>
                </a:solidFill>
                <a:latin typeface="Times New Roman" panose="02020603050405020304" pitchFamily="18" charset="0"/>
                <a:ea typeface="宋体" panose="02010600030101010101" pitchFamily="2" charset="-122"/>
              </a:rPr>
              <a:t>定义</a:t>
            </a:r>
            <a:r>
              <a:rPr lang="en-US" altLang="zh-CN" sz="2400" b="1" dirty="0">
                <a:solidFill>
                  <a:prstClr val="black"/>
                </a:solidFill>
                <a:latin typeface="Times New Roman" panose="02020603050405020304" pitchFamily="18" charset="0"/>
                <a:ea typeface="宋体" panose="02010600030101010101" pitchFamily="2" charset="-122"/>
              </a:rPr>
              <a:t>2.3  </a:t>
            </a:r>
            <a:r>
              <a:rPr lang="zh-CN" altLang="en-US" sz="2400" b="1" dirty="0">
                <a:solidFill>
                  <a:prstClr val="black"/>
                </a:solidFill>
                <a:latin typeface="Times New Roman" panose="02020603050405020304" pitchFamily="18" charset="0"/>
                <a:ea typeface="宋体" panose="02010600030101010101" pitchFamily="2" charset="-122"/>
              </a:rPr>
              <a:t>如果谓词公式</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对个体域</a:t>
            </a:r>
            <a:r>
              <a:rPr lang="en-US" altLang="zh-CN" sz="2400" b="1" i="1" dirty="0">
                <a:solidFill>
                  <a:prstClr val="black"/>
                </a:solidFill>
                <a:latin typeface="Times New Roman" panose="02020603050405020304" pitchFamily="18" charset="0"/>
                <a:ea typeface="宋体" panose="02010600030101010101" pitchFamily="2" charset="-122"/>
              </a:rPr>
              <a:t>D</a:t>
            </a:r>
            <a:r>
              <a:rPr lang="zh-CN" altLang="en-US" sz="2400" b="1" dirty="0">
                <a:solidFill>
                  <a:prstClr val="black"/>
                </a:solidFill>
                <a:latin typeface="Times New Roman" panose="02020603050405020304" pitchFamily="18" charset="0"/>
                <a:ea typeface="宋体" panose="02010600030101010101" pitchFamily="2" charset="-122"/>
              </a:rPr>
              <a:t>上的任何一个解释都取得真值</a:t>
            </a:r>
            <a:r>
              <a:rPr lang="en-US" altLang="zh-CN" sz="2400" b="1" i="1" dirty="0">
                <a:solidFill>
                  <a:prstClr val="black"/>
                </a:solidFill>
                <a:latin typeface="Times New Roman" panose="02020603050405020304" pitchFamily="18" charset="0"/>
                <a:ea typeface="宋体" panose="02010600030101010101" pitchFamily="2" charset="-122"/>
              </a:rPr>
              <a:t>T</a:t>
            </a:r>
            <a:r>
              <a:rPr lang="zh-CN" altLang="en-US" sz="2400" b="1" dirty="0">
                <a:solidFill>
                  <a:prstClr val="black"/>
                </a:solidFill>
                <a:latin typeface="Times New Roman" panose="02020603050405020304" pitchFamily="18" charset="0"/>
                <a:ea typeface="宋体" panose="02010600030101010101" pitchFamily="2" charset="-122"/>
              </a:rPr>
              <a:t>，则称</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在</a:t>
            </a:r>
            <a:r>
              <a:rPr lang="en-US" altLang="zh-CN" sz="2400" b="1" i="1" dirty="0">
                <a:solidFill>
                  <a:prstClr val="black"/>
                </a:solidFill>
                <a:latin typeface="Times New Roman" panose="02020603050405020304" pitchFamily="18" charset="0"/>
                <a:ea typeface="宋体" panose="02010600030101010101" pitchFamily="2" charset="-122"/>
              </a:rPr>
              <a:t>D</a:t>
            </a:r>
            <a:r>
              <a:rPr lang="zh-CN" altLang="en-US" sz="2400" b="1" dirty="0">
                <a:solidFill>
                  <a:prstClr val="black"/>
                </a:solidFill>
                <a:latin typeface="Times New Roman" panose="02020603050405020304" pitchFamily="18" charset="0"/>
                <a:ea typeface="宋体" panose="02010600030101010101" pitchFamily="2" charset="-122"/>
              </a:rPr>
              <a:t>上是永真的；如果</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在每个非空个体域上均永真，则称</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永真。</a:t>
            </a:r>
          </a:p>
        </p:txBody>
      </p:sp>
    </p:spTree>
    <p:extLst>
      <p:ext uri="{BB962C8B-B14F-4D97-AF65-F5344CB8AC3E}">
        <p14:creationId xmlns:p14="http://schemas.microsoft.com/office/powerpoint/2010/main" val="2756436906"/>
      </p:ext>
    </p:extLst>
  </p:cSld>
  <p:clrMapOvr>
    <a:masterClrMapping/>
  </p:clrMapOvr>
  <p:transition>
    <p:random/>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22" name="组合 7"/>
          <p:cNvGrpSpPr/>
          <p:nvPr/>
        </p:nvGrpSpPr>
        <p:grpSpPr>
          <a:xfrm>
            <a:off x="4525964"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00" noProof="1">
                <a:latin typeface="微软雅黑" panose="020B0503020204020204" pitchFamily="34" charset="-122"/>
              </a:endParaRPr>
            </a:p>
          </p:txBody>
        </p:sp>
      </p:grpSp>
      <p:sp>
        <p:nvSpPr>
          <p:cNvPr id="300034" name="文本框 2"/>
          <p:cNvSpPr txBox="1"/>
          <p:nvPr>
            <p:custDataLst>
              <p:tags r:id="rId2"/>
            </p:custDataLst>
          </p:nvPr>
        </p:nvSpPr>
        <p:spPr>
          <a:xfrm>
            <a:off x="1825625" y="1124744"/>
            <a:ext cx="8446839" cy="2862322"/>
          </a:xfrm>
          <a:prstGeom prst="rect">
            <a:avLst/>
          </a:prstGeom>
          <a:solidFill>
            <a:schemeClr val="lt1">
              <a:lumMod val="95000"/>
            </a:schemeClr>
          </a:solidFill>
          <a:ln w="9525">
            <a:noFill/>
          </a:ln>
        </p:spPr>
        <p:txBody>
          <a:bodyPr wrap="square">
            <a:spAutoFit/>
          </a:bodyPr>
          <a:lstStyle/>
          <a:p>
            <a:pPr>
              <a:lnSpc>
                <a:spcPct val="150000"/>
              </a:lnSpc>
              <a:defRPr/>
            </a:pP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怎么样的启发式算法是A*算法 ？</a:t>
            </a:r>
          </a:p>
          <a:p>
            <a:pPr>
              <a:lnSpc>
                <a:spcPct val="150000"/>
              </a:lnSpc>
              <a:defRPr/>
            </a:pP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一种具有f(n)=g(n)+h(n)策略的启发式算法能成为A*算法的充分条件是：</a:t>
            </a:r>
          </a:p>
          <a:p>
            <a:pPr>
              <a:lnSpc>
                <a:spcPct val="150000"/>
              </a:lnSpc>
              <a:defRPr/>
            </a:pP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1、搜索树上存在着从起始点到终了点的最优路径。</a:t>
            </a:r>
          </a:p>
          <a:p>
            <a:pPr>
              <a:lnSpc>
                <a:spcPct val="150000"/>
              </a:lnSpc>
              <a:defRPr/>
            </a:pP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2、问题域是有限的。</a:t>
            </a:r>
          </a:p>
          <a:p>
            <a:pPr>
              <a:lnSpc>
                <a:spcPct val="150000"/>
              </a:lnSpc>
              <a:defRPr/>
            </a:pP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3、所有结点的子结点的搜索代价值&gt;0。</a:t>
            </a:r>
          </a:p>
          <a:p>
            <a:pPr>
              <a:lnSpc>
                <a:spcPct val="150000"/>
              </a:lnSpc>
              <a:defRPr/>
            </a:pPr>
            <a:r>
              <a:rPr lang="zh-CN" altLang="en-US" sz="2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4、h(n)=&lt;h*(n) （h*(n)为实际问题的代价值）。</a:t>
            </a:r>
          </a:p>
        </p:txBody>
      </p:sp>
      <p:sp>
        <p:nvSpPr>
          <p:cNvPr id="746503" name="标题 1"/>
          <p:cNvSpPr>
            <a:spLocks noGrp="1" noChangeArrowheads="1"/>
          </p:cNvSpPr>
          <p:nvPr>
            <p:ph type="title" idx="4294967295"/>
          </p:nvPr>
        </p:nvSpPr>
        <p:spPr>
          <a:xfrm>
            <a:off x="1524000" y="1"/>
            <a:ext cx="9144000" cy="765175"/>
          </a:xfrm>
          <a:solidFill>
            <a:srgbClr val="386BA2"/>
          </a:solidFill>
        </p:spPr>
        <p:txBody>
          <a:bodyPr vert="horz" wrap="square" lIns="101600" tIns="38100" rIns="76200" bIns="38100" numCol="1" anchor="b" anchorCtr="0" compatLnSpc="1">
            <a:normAutofit/>
          </a:bodyPr>
          <a:lstStyle/>
          <a:p>
            <a:pPr indent="176530" algn="l" fontAlgn="base">
              <a:spcAft>
                <a:spcPct val="0"/>
              </a:spcAft>
              <a:defRPr/>
            </a:pPr>
            <a:r>
              <a:rPr lang="en-US" altLang="zh-CN" sz="2800" b="1" spc="200">
                <a:solidFill>
                  <a:srgbClr val="FFFFFF"/>
                </a:solidFill>
                <a:latin typeface="汉仪旗黑-85S" pitchFamily="18" charset="-122"/>
                <a:ea typeface="微软雅黑" panose="020B0503020204020204" pitchFamily="34" charset="-122"/>
                <a:sym typeface="微软雅黑" panose="020B0503020204020204" pitchFamily="34" charset="-122"/>
              </a:rPr>
              <a:t>5.4.4 </a:t>
            </a:r>
            <a:r>
              <a:rPr lang="en-US" altLang="zh-CN" sz="2800" b="1" spc="200">
                <a:solidFill>
                  <a:srgbClr val="FFFFFF"/>
                </a:solidFill>
                <a:latin typeface="汉仪旗黑-85S" pitchFamily="18" charset="-122"/>
                <a:ea typeface="微软雅黑" panose="020B0503020204020204" pitchFamily="34" charset="-122"/>
                <a:sym typeface="宋体" panose="02010600030101010101" pitchFamily="2" charset="-122"/>
              </a:rPr>
              <a:t>启发式搜索— </a:t>
            </a:r>
            <a:r>
              <a:rPr lang="en-US" altLang="zh-CN" sz="2800" b="1" spc="200">
                <a:solidFill>
                  <a:srgbClr val="FFFFFF"/>
                </a:solidFill>
                <a:latin typeface="汉仪旗黑-85S" pitchFamily="18" charset="-122"/>
                <a:ea typeface="微软雅黑" panose="020B0503020204020204" pitchFamily="34" charset="-122"/>
                <a:sym typeface="微软雅黑" panose="020B0503020204020204" pitchFamily="34" charset="-122"/>
              </a:rPr>
              <a:t>A*搜索算法及其特性分析</a:t>
            </a:r>
          </a:p>
        </p:txBody>
      </p:sp>
      <p:sp>
        <p:nvSpPr>
          <p:cNvPr id="8" name="文本框 2"/>
          <p:cNvSpPr txBox="1"/>
          <p:nvPr>
            <p:custDataLst>
              <p:tags r:id="rId3"/>
            </p:custDataLst>
          </p:nvPr>
        </p:nvSpPr>
        <p:spPr>
          <a:xfrm>
            <a:off x="1825625" y="3996671"/>
            <a:ext cx="8446839" cy="1938992"/>
          </a:xfrm>
          <a:prstGeom prst="rect">
            <a:avLst/>
          </a:prstGeom>
          <a:solidFill>
            <a:schemeClr val="lt1">
              <a:lumMod val="95000"/>
            </a:schemeClr>
          </a:solidFill>
          <a:ln w="9525">
            <a:noFill/>
          </a:ln>
        </p:spPr>
        <p:txBody>
          <a:bodyPr wrap="square">
            <a:spAutoFit/>
          </a:bodyPr>
          <a:lstStyle/>
          <a:p>
            <a:pPr fontAlgn="base">
              <a:lnSpc>
                <a:spcPct val="150000"/>
              </a:lnSpc>
              <a:spcBef>
                <a:spcPct val="0"/>
              </a:spcBef>
              <a:spcAft>
                <a:spcPct val="0"/>
              </a:spcAft>
              <a:defRPr/>
            </a:pPr>
            <a:r>
              <a:rPr lang="zh-CN" altLang="en-US" sz="2000"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A*算法的特性</a:t>
            </a:r>
          </a:p>
          <a:p>
            <a:pPr fontAlgn="base">
              <a:lnSpc>
                <a:spcPct val="150000"/>
              </a:lnSpc>
              <a:spcBef>
                <a:spcPct val="0"/>
              </a:spcBef>
              <a:spcAft>
                <a:spcPct val="0"/>
              </a:spcAft>
              <a:defRPr/>
            </a:pPr>
            <a:r>
              <a:rPr lang="zh-CN" altLang="en-US" sz="2000"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1、可采纳性</a:t>
            </a:r>
          </a:p>
          <a:p>
            <a:pPr fontAlgn="base">
              <a:lnSpc>
                <a:spcPct val="150000"/>
              </a:lnSpc>
              <a:spcBef>
                <a:spcPct val="0"/>
              </a:spcBef>
              <a:spcAft>
                <a:spcPct val="0"/>
              </a:spcAft>
              <a:defRPr/>
            </a:pPr>
            <a:r>
              <a:rPr lang="zh-CN" altLang="en-US" sz="2000"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2、单调性</a:t>
            </a:r>
          </a:p>
          <a:p>
            <a:pPr fontAlgn="base">
              <a:lnSpc>
                <a:spcPct val="150000"/>
              </a:lnSpc>
              <a:spcBef>
                <a:spcPct val="0"/>
              </a:spcBef>
              <a:spcAft>
                <a:spcPct val="0"/>
              </a:spcAft>
              <a:defRPr/>
            </a:pPr>
            <a:r>
              <a:rPr lang="zh-CN" altLang="en-US" sz="2000"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3、信息性</a:t>
            </a:r>
          </a:p>
        </p:txBody>
      </p:sp>
    </p:spTree>
    <p:custDataLst>
      <p:tags r:id="rId1"/>
    </p:custDataLst>
    <p:extLst>
      <p:ext uri="{BB962C8B-B14F-4D97-AF65-F5344CB8AC3E}">
        <p14:creationId xmlns:p14="http://schemas.microsoft.com/office/powerpoint/2010/main" val="17445861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ctrTitle"/>
          </p:nvPr>
        </p:nvSpPr>
        <p:spPr>
          <a:xfrm>
            <a:off x="1941830" y="1081405"/>
            <a:ext cx="8153400" cy="2019300"/>
          </a:xfrm>
          <a:solidFill>
            <a:srgbClr val="A50021"/>
          </a:solidFill>
        </p:spPr>
        <p:txBody>
          <a:bodyPr vert="horz" wrap="square" lIns="91440" tIns="45720" rIns="91440" bIns="45720" anchor="b">
            <a:normAutofit/>
          </a:bodyPr>
          <a:lstStyle/>
          <a:p>
            <a:pPr algn="ctr" eaLnBrk="1" hangingPunct="1">
              <a:buClrTx/>
              <a:buSzTx/>
              <a:buFontTx/>
            </a:pPr>
            <a:r>
              <a:rPr lang="zh-CN" altLang="en-US" sz="4600" dirty="0">
                <a:latin typeface="Times New Roman" panose="02020603050405020304" pitchFamily="18" charset="0"/>
                <a:ea typeface="黑体" panose="02010609060101010101" pitchFamily="2" charset="-122"/>
              </a:rPr>
              <a:t>第 </a:t>
            </a:r>
            <a:r>
              <a:rPr lang="en-US" altLang="zh-CN" sz="4600" dirty="0">
                <a:latin typeface="Times New Roman" panose="02020603050405020304" pitchFamily="18" charset="0"/>
                <a:ea typeface="黑体" panose="02010609060101010101" pitchFamily="2" charset="-122"/>
              </a:rPr>
              <a:t>7 </a:t>
            </a:r>
            <a:r>
              <a:rPr lang="zh-CN" altLang="en-US" sz="4600" dirty="0">
                <a:latin typeface="Times New Roman" panose="02020603050405020304" pitchFamily="18" charset="0"/>
                <a:ea typeface="黑体" panose="02010609060101010101" pitchFamily="2" charset="-122"/>
              </a:rPr>
              <a:t>章   机器学习</a:t>
            </a:r>
            <a:endParaRPr lang="en-US" altLang="zh-CN" sz="4600" dirty="0">
              <a:latin typeface="Times New Roman" panose="02020603050405020304" pitchFamily="18" charset="0"/>
              <a:ea typeface="黑体" panose="02010609060101010101" pitchFamily="2" charset="-122"/>
            </a:endParaRPr>
          </a:p>
        </p:txBody>
      </p:sp>
      <p:sp>
        <p:nvSpPr>
          <p:cNvPr id="6146" name="Rectangle 4"/>
          <p:cNvSpPr>
            <a:spLocks noGrp="1"/>
          </p:cNvSpPr>
          <p:nvPr>
            <p:ph type="subTitle" idx="1"/>
          </p:nvPr>
        </p:nvSpPr>
        <p:spPr>
          <a:xfrm>
            <a:off x="2094230" y="3567430"/>
            <a:ext cx="8305800" cy="2192338"/>
          </a:xfrm>
        </p:spPr>
        <p:txBody>
          <a:bodyPr vert="horz" wrap="square" lIns="91440" tIns="45720" rIns="91440" bIns="45720" anchor="t">
            <a:normAutofit/>
          </a:bodyPr>
          <a:lstStyle/>
          <a:p>
            <a:pPr algn="l" eaLnBrk="1" hangingPunct="1">
              <a:lnSpc>
                <a:spcPct val="110000"/>
              </a:lnSpc>
              <a:buSzTx/>
            </a:pPr>
            <a:r>
              <a:rPr lang="zh-CN" altLang="en-US" sz="3400" dirty="0">
                <a:solidFill>
                  <a:schemeClr val="accent2"/>
                </a:solidFill>
                <a:latin typeface="Times New Roman" panose="02020603050405020304" pitchFamily="18" charset="0"/>
                <a:ea typeface="华文琥珀" panose="02010800040101010101" pitchFamily="2" charset="-122"/>
              </a:rPr>
              <a:t>教材：</a:t>
            </a:r>
          </a:p>
          <a:p>
            <a:pPr eaLnBrk="1" hangingPunct="1">
              <a:lnSpc>
                <a:spcPct val="110000"/>
              </a:lnSpc>
              <a:buSzTx/>
            </a:pPr>
            <a:r>
              <a:rPr lang="zh-CN" altLang="en-US" sz="3200" dirty="0">
                <a:solidFill>
                  <a:srgbClr val="0000FF"/>
                </a:solidFill>
                <a:latin typeface="Times New Roman" panose="02020603050405020304" pitchFamily="18" charset="0"/>
                <a:ea typeface="楷体_GB2312" pitchFamily="49" charset="-122"/>
              </a:rPr>
              <a:t>         王万良</a:t>
            </a:r>
            <a:r>
              <a:rPr lang="en-US" altLang="zh-CN" sz="3200" dirty="0">
                <a:solidFill>
                  <a:srgbClr val="0000FF"/>
                </a:solidFill>
                <a:latin typeface="Times New Roman" panose="02020603050405020304" pitchFamily="18" charset="0"/>
                <a:ea typeface="楷体_GB2312" pitchFamily="49" charset="-122"/>
              </a:rPr>
              <a:t>《</a:t>
            </a:r>
            <a:r>
              <a:rPr lang="zh-CN" altLang="en-US" sz="3200" dirty="0">
                <a:solidFill>
                  <a:srgbClr val="0000FF"/>
                </a:solidFill>
                <a:latin typeface="Times New Roman" panose="02020603050405020304" pitchFamily="18" charset="0"/>
                <a:ea typeface="楷体_GB2312" pitchFamily="49" charset="-122"/>
              </a:rPr>
              <a:t>人工智能导论</a:t>
            </a:r>
            <a:r>
              <a:rPr lang="en-US" altLang="zh-CN" sz="3200" dirty="0">
                <a:solidFill>
                  <a:srgbClr val="0000FF"/>
                </a:solidFill>
                <a:latin typeface="Times New Roman" panose="02020603050405020304" pitchFamily="18" charset="0"/>
                <a:ea typeface="楷体_GB2312" pitchFamily="49" charset="-122"/>
              </a:rPr>
              <a:t>》</a:t>
            </a:r>
            <a:r>
              <a:rPr lang="zh-CN" altLang="en-US" sz="3200" dirty="0">
                <a:solidFill>
                  <a:srgbClr val="0000FF"/>
                </a:solidFill>
                <a:latin typeface="Times New Roman" panose="02020603050405020304" pitchFamily="18" charset="0"/>
                <a:ea typeface="楷体_GB2312" pitchFamily="49" charset="-122"/>
              </a:rPr>
              <a:t>（第</a:t>
            </a:r>
            <a:r>
              <a:rPr lang="en-US" altLang="zh-CN" sz="3200" dirty="0">
                <a:solidFill>
                  <a:srgbClr val="0000FF"/>
                </a:solidFill>
                <a:latin typeface="Times New Roman" panose="02020603050405020304" pitchFamily="18" charset="0"/>
                <a:ea typeface="楷体_GB2312" pitchFamily="49" charset="-122"/>
              </a:rPr>
              <a:t>5</a:t>
            </a:r>
            <a:r>
              <a:rPr lang="zh-CN" altLang="en-US" sz="3200" dirty="0">
                <a:solidFill>
                  <a:srgbClr val="0000FF"/>
                </a:solidFill>
                <a:latin typeface="Times New Roman" panose="02020603050405020304" pitchFamily="18" charset="0"/>
                <a:ea typeface="楷体_GB2312" pitchFamily="49" charset="-122"/>
              </a:rPr>
              <a:t>版）</a:t>
            </a:r>
          </a:p>
          <a:p>
            <a:pPr algn="l" eaLnBrk="1" hangingPunct="1">
              <a:lnSpc>
                <a:spcPct val="110000"/>
              </a:lnSpc>
              <a:buSzTx/>
            </a:pPr>
            <a:r>
              <a:rPr lang="zh-CN" altLang="en-US" sz="3200" dirty="0">
                <a:solidFill>
                  <a:srgbClr val="0000FF"/>
                </a:solidFill>
                <a:latin typeface="Times New Roman" panose="02020603050405020304" pitchFamily="18" charset="0"/>
                <a:ea typeface="楷体_GB2312" pitchFamily="49" charset="-122"/>
              </a:rPr>
              <a:t>          高等教育出版社，</a:t>
            </a:r>
            <a:r>
              <a:rPr lang="en-US" altLang="zh-CN" sz="3200" dirty="0">
                <a:solidFill>
                  <a:srgbClr val="0000FF"/>
                </a:solidFill>
                <a:latin typeface="Times New Roman" panose="02020603050405020304" pitchFamily="18" charset="0"/>
                <a:ea typeface="楷体_GB2312" pitchFamily="49" charset="-122"/>
              </a:rPr>
              <a:t>2020.11</a:t>
            </a:r>
          </a:p>
        </p:txBody>
      </p:sp>
    </p:spTree>
    <p:extLst>
      <p:ext uri="{BB962C8B-B14F-4D97-AF65-F5344CB8AC3E}">
        <p14:creationId xmlns:p14="http://schemas.microsoft.com/office/powerpoint/2010/main" val="1130086070"/>
      </p:ext>
    </p:extLst>
  </p:cSld>
  <p:clrMapOvr>
    <a:masterClrMapping/>
  </p:clrMapOvr>
  <p:transition>
    <p:random/>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532</a:t>
            </a:fld>
            <a:endParaRPr lang="en-US" altLang="ja-JP"/>
          </a:p>
        </p:txBody>
      </p:sp>
      <p:sp>
        <p:nvSpPr>
          <p:cNvPr id="8194" name="Rectangle 2"/>
          <p:cNvSpPr>
            <a:spLocks noGrp="1"/>
          </p:cNvSpPr>
          <p:nvPr>
            <p:ph type="title"/>
          </p:nvPr>
        </p:nvSpPr>
        <p:spPr/>
        <p:txBody>
          <a:bodyPr vert="horz" wrap="square" lIns="91440" tIns="45720" rIns="91440" bIns="45720" anchor="b">
            <a:normAutofit/>
          </a:bodyPr>
          <a:lstStyle/>
          <a:p>
            <a:pPr eaLnBrk="1" hangingPunct="1"/>
            <a:r>
              <a:rPr lang="zh-CN" altLang="en-US" sz="3600" dirty="0">
                <a:latin typeface="Times New Roman" panose="02020603050405020304" pitchFamily="18" charset="0"/>
                <a:ea typeface="黑体" panose="02010609060101010101" pitchFamily="2" charset="-122"/>
              </a:rPr>
              <a:t>第</a:t>
            </a:r>
            <a:r>
              <a:rPr lang="en-US" altLang="zh-CN" sz="3600" dirty="0">
                <a:latin typeface="Times New Roman" panose="02020603050405020304" pitchFamily="18" charset="0"/>
                <a:ea typeface="黑体" panose="02010609060101010101" pitchFamily="2" charset="-122"/>
              </a:rPr>
              <a:t>7</a:t>
            </a:r>
            <a:r>
              <a:rPr lang="zh-CN" altLang="en-US" sz="3600" dirty="0">
                <a:latin typeface="Times New Roman" panose="02020603050405020304" pitchFamily="18" charset="0"/>
                <a:ea typeface="黑体" panose="02010609060101010101" pitchFamily="2" charset="-122"/>
              </a:rPr>
              <a:t>章  机器学习</a:t>
            </a:r>
          </a:p>
        </p:txBody>
      </p:sp>
      <p:sp>
        <p:nvSpPr>
          <p:cNvPr id="116739" name="Rectangle 3"/>
          <p:cNvSpPr>
            <a:spLocks noGrp="1"/>
          </p:cNvSpPr>
          <p:nvPr>
            <p:ph idx="1"/>
          </p:nvPr>
        </p:nvSpPr>
        <p:spPr>
          <a:xfrm>
            <a:off x="1954213" y="1676400"/>
            <a:ext cx="8283575" cy="1775460"/>
          </a:xfrm>
        </p:spPr>
        <p:txBody>
          <a:bodyPr vert="horz" wrap="square" lIns="91440" tIns="45720" rIns="91440" bIns="45720" anchor="t">
            <a:normAutofit/>
          </a:bodyPr>
          <a:lstStyle/>
          <a:p>
            <a:pPr eaLnBrk="1" hangingPunct="1">
              <a:lnSpc>
                <a:spcPct val="110000"/>
              </a:lnSpc>
              <a:spcBef>
                <a:spcPct val="30000"/>
              </a:spcBef>
              <a:buFont typeface="Wingdings" panose="05000000000000000000" charset="0"/>
              <a:buChar char="p"/>
            </a:pPr>
            <a:r>
              <a:rPr lang="en-US" altLang="zh-CN" b="1" dirty="0">
                <a:solidFill>
                  <a:schemeClr val="tx1"/>
                </a:solidFill>
                <a:latin typeface="Times New Roman" panose="02020603050405020304" pitchFamily="18" charset="0"/>
                <a:sym typeface="+mn-ea"/>
              </a:rPr>
              <a:t>7.1  </a:t>
            </a:r>
            <a:r>
              <a:rPr lang="zh-CN" altLang="en-US" dirty="0">
                <a:sym typeface="+mn-ea"/>
              </a:rPr>
              <a:t>机器学习概述</a:t>
            </a:r>
            <a:endParaRPr lang="en-US" altLang="zh-CN" dirty="0"/>
          </a:p>
          <a:p>
            <a:pPr eaLnBrk="1" hangingPunct="1">
              <a:lnSpc>
                <a:spcPct val="110000"/>
              </a:lnSpc>
              <a:spcBef>
                <a:spcPct val="30000"/>
              </a:spcBef>
              <a:buFont typeface="Wingdings" panose="05000000000000000000" charset="0"/>
              <a:buChar char="p"/>
            </a:pPr>
            <a:r>
              <a:rPr lang="en-US" altLang="zh-CN" b="1" dirty="0">
                <a:latin typeface="Times New Roman" panose="02020603050405020304" pitchFamily="18" charset="0"/>
                <a:sym typeface="+mn-ea"/>
              </a:rPr>
              <a:t>7.2</a:t>
            </a:r>
            <a:r>
              <a:rPr lang="zh-CN" altLang="en-US" dirty="0">
                <a:sym typeface="+mn-ea"/>
              </a:rPr>
              <a:t>  机器学习过程中的关键问题</a:t>
            </a:r>
            <a:endParaRPr lang="zh-CN" altLang="en-US" dirty="0"/>
          </a:p>
          <a:p>
            <a:pPr eaLnBrk="1" hangingPunct="1">
              <a:lnSpc>
                <a:spcPct val="110000"/>
              </a:lnSpc>
              <a:spcBef>
                <a:spcPct val="30000"/>
              </a:spcBef>
              <a:buFont typeface="Wingdings" panose="05000000000000000000" charset="0"/>
              <a:buChar char="p"/>
            </a:pPr>
            <a:r>
              <a:rPr lang="en-US" altLang="zh-CN" b="1" dirty="0">
                <a:latin typeface="Times New Roman" panose="02020603050405020304" pitchFamily="18" charset="0"/>
                <a:sym typeface="+mn-ea"/>
              </a:rPr>
              <a:t>7.3</a:t>
            </a:r>
            <a:r>
              <a:rPr lang="zh-CN" altLang="en-US" dirty="0">
                <a:sym typeface="+mn-ea"/>
              </a:rPr>
              <a:t>  机器学习算法简介</a:t>
            </a:r>
          </a:p>
        </p:txBody>
      </p:sp>
    </p:spTree>
    <p:extLst>
      <p:ext uri="{BB962C8B-B14F-4D97-AF65-F5344CB8AC3E}">
        <p14:creationId xmlns:p14="http://schemas.microsoft.com/office/powerpoint/2010/main" val="3128778343"/>
      </p:ext>
    </p:extLst>
  </p:cSld>
  <p:clrMapOvr>
    <a:masterClrMapping/>
  </p:clrMapOvr>
  <p:transition>
    <p:random/>
  </p:transition>
</p:sld>
</file>

<file path=ppt/slides/slide5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A7EF8343-6C9E-4C38-B898-C5AC47B269C0}" type="slidenum">
              <a:rPr lang="ja-JP" altLang="en-US"/>
              <a:t>533</a:t>
            </a:fld>
            <a:endParaRPr lang="en-US" altLang="ja-JP"/>
          </a:p>
        </p:txBody>
      </p:sp>
      <p:sp>
        <p:nvSpPr>
          <p:cNvPr id="116739" name="Rectangle 3"/>
          <p:cNvSpPr>
            <a:spLocks noGrp="1" noChangeArrowheads="1"/>
          </p:cNvSpPr>
          <p:nvPr>
            <p:ph type="body" idx="1"/>
          </p:nvPr>
        </p:nvSpPr>
        <p:spPr>
          <a:xfrm>
            <a:off x="1954213" y="1676400"/>
            <a:ext cx="8283575" cy="2326640"/>
          </a:xfrm>
        </p:spPr>
        <p:txBody>
          <a:bodyPr/>
          <a:lstStyle/>
          <a:p>
            <a:pPr eaLnBrk="1" hangingPunct="1">
              <a:lnSpc>
                <a:spcPct val="110000"/>
              </a:lnSpc>
              <a:spcBef>
                <a:spcPct val="30000"/>
              </a:spcBef>
              <a:buClr>
                <a:srgbClr val="0000FF"/>
              </a:buClr>
              <a:buFont typeface="Wingdings" panose="05000000000000000000" pitchFamily="2" charset="2"/>
              <a:buChar char="ü"/>
            </a:pPr>
            <a:r>
              <a:rPr lang="en-US" altLang="zh-CN" sz="3200" b="1" dirty="0">
                <a:solidFill>
                  <a:srgbClr val="0000FF"/>
                </a:solidFill>
                <a:latin typeface="Times New Roman" panose="02020603050405020304" pitchFamily="18" charset="0"/>
              </a:rPr>
              <a:t>7.1  </a:t>
            </a:r>
            <a:r>
              <a:rPr lang="zh-CN" altLang="en-US" sz="3200" b="1" dirty="0">
                <a:solidFill>
                  <a:srgbClr val="0000FF"/>
                </a:solidFill>
                <a:latin typeface="Times New Roman" panose="02020603050405020304" pitchFamily="18" charset="0"/>
                <a:sym typeface="+mn-ea"/>
              </a:rPr>
              <a:t>机器学习概述</a:t>
            </a:r>
            <a:r>
              <a:rPr lang="zh-CN" altLang="en-US" sz="3200" b="1" dirty="0">
                <a:solidFill>
                  <a:srgbClr val="0000FF"/>
                </a:solidFill>
                <a:latin typeface="Times New Roman" panose="02020603050405020304" pitchFamily="18" charset="0"/>
              </a:rPr>
              <a:t> </a:t>
            </a:r>
          </a:p>
          <a:p>
            <a:pPr eaLnBrk="1" hangingPunct="1">
              <a:lnSpc>
                <a:spcPct val="110000"/>
              </a:lnSpc>
              <a:spcBef>
                <a:spcPct val="30000"/>
              </a:spcBef>
              <a:buFont typeface="Wingdings" panose="05000000000000000000" charset="0"/>
              <a:buChar char="p"/>
            </a:pPr>
            <a:r>
              <a:rPr lang="en-US" altLang="zh-CN" sz="3200" b="1" dirty="0">
                <a:latin typeface="Times New Roman" panose="02020603050405020304" pitchFamily="18" charset="0"/>
                <a:sym typeface="+mn-ea"/>
              </a:rPr>
              <a:t>7.2</a:t>
            </a:r>
            <a:r>
              <a:rPr lang="zh-CN" altLang="en-US" sz="3200" dirty="0">
                <a:sym typeface="+mn-ea"/>
              </a:rPr>
              <a:t>  机器学习过程中的关键问题</a:t>
            </a:r>
            <a:endParaRPr lang="zh-CN" altLang="en-US" sz="3200" dirty="0"/>
          </a:p>
          <a:p>
            <a:pPr eaLnBrk="1" hangingPunct="1">
              <a:lnSpc>
                <a:spcPct val="110000"/>
              </a:lnSpc>
              <a:spcBef>
                <a:spcPct val="30000"/>
              </a:spcBef>
              <a:buFont typeface="Wingdings" panose="05000000000000000000" charset="0"/>
              <a:buChar char="p"/>
            </a:pPr>
            <a:r>
              <a:rPr lang="en-US" altLang="zh-CN" sz="3200" b="1" dirty="0">
                <a:latin typeface="Times New Roman" panose="02020603050405020304" pitchFamily="18" charset="0"/>
                <a:sym typeface="+mn-ea"/>
              </a:rPr>
              <a:t>7.3</a:t>
            </a:r>
            <a:r>
              <a:rPr lang="zh-CN" altLang="en-US" sz="3200" dirty="0">
                <a:sym typeface="+mn-ea"/>
              </a:rPr>
              <a:t>  机器学习算法简介</a:t>
            </a:r>
            <a:endParaRPr lang="zh-CN" altLang="en-US" sz="3200" b="1" dirty="0">
              <a:latin typeface="Times New Roman" panose="02020603050405020304" pitchFamily="18" charset="0"/>
              <a:sym typeface="+mn-ea"/>
            </a:endParaRPr>
          </a:p>
        </p:txBody>
      </p:sp>
      <p:sp>
        <p:nvSpPr>
          <p:cNvPr id="5" name="Rectangle 2"/>
          <p:cNvSpPr txBox="1"/>
          <p:nvPr/>
        </p:nvSpPr>
        <p:spPr bwMode="auto">
          <a:xfrm>
            <a:off x="1524000" y="-7331"/>
            <a:ext cx="9144000" cy="765175"/>
          </a:xfrm>
          <a:prstGeom prst="rect">
            <a:avLst/>
          </a:prstGeom>
          <a:solidFill>
            <a:srgbClr val="A50021"/>
          </a:solidFill>
          <a:ln w="9525">
            <a:noFill/>
            <a:miter lim="800000"/>
          </a:ln>
        </p:spPr>
        <p:txBody>
          <a:bodyPr vert="horz" wrap="square" lIns="91440" tIns="45720" rIns="91440" bIns="45720" numCol="1" anchor="b" anchorCtr="0" compatLnSpc="1"/>
          <a:lstStyle>
            <a:lvl1pPr indent="176530" algn="l" rtl="0" eaLnBrk="0" fontAlgn="base" hangingPunct="0">
              <a:spcBef>
                <a:spcPct val="0"/>
              </a:spcBef>
              <a:spcAft>
                <a:spcPct val="0"/>
              </a:spcAft>
              <a:defRPr sz="3200" b="1">
                <a:solidFill>
                  <a:schemeClr val="bg1"/>
                </a:solidFill>
                <a:latin typeface="+mj-lt"/>
                <a:ea typeface="+mj-ea"/>
                <a:cs typeface="+mj-cs"/>
              </a:defRPr>
            </a:lvl1pPr>
            <a:lvl2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2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200" b="1">
                <a:solidFill>
                  <a:schemeClr val="bg1"/>
                </a:solidFill>
                <a:latin typeface="Arial" panose="020B0604020202020204" pitchFamily="34" charset="0"/>
                <a:ea typeface="宋体" panose="02010600030101010101" pitchFamily="2" charset="-122"/>
              </a:defRPr>
            </a:lvl9pPr>
          </a:lstStyle>
          <a:p>
            <a:pPr eaLnBrk="1" hangingPunct="1"/>
            <a:r>
              <a:rPr lang="zh-CN" altLang="en-US" sz="3600" b="0" kern="0">
                <a:latin typeface="Times New Roman" panose="02020603050405020304" pitchFamily="18" charset="0"/>
                <a:ea typeface="黑体" panose="02010609060101010101" pitchFamily="2" charset="-122"/>
              </a:rPr>
              <a:t>第</a:t>
            </a:r>
            <a:r>
              <a:rPr lang="en-US" altLang="zh-CN" sz="3600" b="0" kern="0">
                <a:latin typeface="Times New Roman" panose="02020603050405020304" pitchFamily="18" charset="0"/>
                <a:ea typeface="黑体" panose="02010609060101010101" pitchFamily="2" charset="-122"/>
              </a:rPr>
              <a:t>7</a:t>
            </a:r>
            <a:r>
              <a:rPr lang="zh-CN" altLang="en-US" sz="3600" b="0" kern="0">
                <a:latin typeface="Times New Roman" panose="02020603050405020304" pitchFamily="18" charset="0"/>
                <a:ea typeface="黑体" panose="02010609060101010101" pitchFamily="2" charset="-122"/>
              </a:rPr>
              <a:t>章  机器学习</a:t>
            </a:r>
            <a:endParaRPr lang="zh-CN" altLang="en-US" sz="3600" b="0" kern="0" dirty="0">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426200340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anim calcmode="lin" valueType="num">
                                      <p:cBhvr additive="base">
                                        <p:cTn id="7" dur="500" fill="hold"/>
                                        <p:tgtEl>
                                          <p:spTgt spid="1167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67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6739">
                                            <p:txEl>
                                              <p:pRg st="1" end="1"/>
                                            </p:txEl>
                                          </p:spTgt>
                                        </p:tgtEl>
                                        <p:attrNameLst>
                                          <p:attrName>style.visibility</p:attrName>
                                        </p:attrNameLst>
                                      </p:cBhvr>
                                      <p:to>
                                        <p:strVal val="visible"/>
                                      </p:to>
                                    </p:set>
                                    <p:anim calcmode="lin" valueType="num">
                                      <p:cBhvr additive="base">
                                        <p:cTn id="13" dur="500" fill="hold"/>
                                        <p:tgtEl>
                                          <p:spTgt spid="1167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67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6739">
                                            <p:txEl>
                                              <p:pRg st="2" end="2"/>
                                            </p:txEl>
                                          </p:spTgt>
                                        </p:tgtEl>
                                        <p:attrNameLst>
                                          <p:attrName>style.visibility</p:attrName>
                                        </p:attrNameLst>
                                      </p:cBhvr>
                                      <p:to>
                                        <p:strVal val="visible"/>
                                      </p:to>
                                    </p:set>
                                    <p:anim calcmode="lin" valueType="num">
                                      <p:cBhvr additive="base">
                                        <p:cTn id="19" dur="500" fill="hold"/>
                                        <p:tgtEl>
                                          <p:spTgt spid="1167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67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autoUpdateAnimBg="0" advAuto="0"/>
    </p:bldLst>
  </p:timing>
</p:sld>
</file>

<file path=ppt/slides/slide5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pPr>
              <a:defRPr/>
            </a:pPr>
            <a:fld id="{C94037BA-BE23-4AF1-A6F3-AE8821A80845}" type="slidenum">
              <a:rPr lang="ja-JP" altLang="en-US"/>
              <a:t>534</a:t>
            </a:fld>
            <a:endParaRPr lang="en-US" altLang="ja-JP"/>
          </a:p>
        </p:txBody>
      </p:sp>
      <p:sp>
        <p:nvSpPr>
          <p:cNvPr id="14339" name="Rectangle 2"/>
          <p:cNvSpPr>
            <a:spLocks noGrp="1" noChangeArrowheads="1"/>
          </p:cNvSpPr>
          <p:nvPr>
            <p:ph type="title"/>
          </p:nvPr>
        </p:nvSpPr>
        <p:spPr/>
        <p:txBody>
          <a:bodyPr/>
          <a:lstStyle/>
          <a:p>
            <a:pPr eaLnBrk="1" hangingPunct="1"/>
            <a:endParaRPr lang="zh-CN" altLang="zh-CN">
              <a:latin typeface="Times New Roman" panose="02020603050405020304" pitchFamily="18" charset="0"/>
            </a:endParaRPr>
          </a:p>
        </p:txBody>
      </p:sp>
      <p:sp>
        <p:nvSpPr>
          <p:cNvPr id="137219" name="Rectangle 3"/>
          <p:cNvSpPr>
            <a:spLocks noGrp="1" noChangeArrowheads="1"/>
          </p:cNvSpPr>
          <p:nvPr>
            <p:ph type="body" idx="1"/>
          </p:nvPr>
        </p:nvSpPr>
        <p:spPr>
          <a:xfrm>
            <a:off x="2286000" y="1905000"/>
            <a:ext cx="5509260" cy="3558540"/>
          </a:xfrm>
        </p:spPr>
        <p:txBody>
          <a:bodyPr/>
          <a:lstStyle/>
          <a:p>
            <a:pPr eaLnBrk="1" hangingPunct="1">
              <a:buSzPct val="60000"/>
              <a:buFont typeface="Wingdings" panose="05000000000000000000" pitchFamily="2" charset="2"/>
              <a:buBlip>
                <a:blip r:embed="rId2"/>
              </a:buBlip>
            </a:pPr>
            <a:r>
              <a:rPr lang="en-US" altLang="zh-CN" sz="3200" dirty="0">
                <a:sym typeface="+mn-ea"/>
              </a:rPr>
              <a:t>7.1.1</a:t>
            </a:r>
            <a:r>
              <a:rPr lang="zh-CN" altLang="en-US" sz="3200" dirty="0">
                <a:sym typeface="+mn-ea"/>
              </a:rPr>
              <a:t>机器学习的定义</a:t>
            </a:r>
          </a:p>
          <a:p>
            <a:pPr eaLnBrk="1" hangingPunct="1">
              <a:buSzPct val="60000"/>
              <a:buFont typeface="Wingdings" panose="05000000000000000000" pitchFamily="2" charset="2"/>
              <a:buBlip>
                <a:blip r:embed="rId2"/>
              </a:buBlip>
            </a:pPr>
            <a:r>
              <a:rPr lang="en-US" altLang="zh-CN" sz="3200" dirty="0">
                <a:sym typeface="+mn-ea"/>
              </a:rPr>
              <a:t>7.1.2</a:t>
            </a:r>
            <a:r>
              <a:rPr lang="zh-CN" altLang="en-US" sz="3200" dirty="0">
                <a:sym typeface="+mn-ea"/>
              </a:rPr>
              <a:t>机器学习的学习过程</a:t>
            </a:r>
            <a:endParaRPr lang="en-US" altLang="zh-CN" sz="3200" dirty="0"/>
          </a:p>
          <a:p>
            <a:pPr eaLnBrk="1" hangingPunct="1">
              <a:buSzPct val="60000"/>
              <a:buFont typeface="Wingdings" panose="05000000000000000000" pitchFamily="2" charset="2"/>
              <a:buBlip>
                <a:blip r:embed="rId2"/>
              </a:buBlip>
            </a:pPr>
            <a:r>
              <a:rPr lang="en-US" altLang="zh-CN" sz="3200" dirty="0">
                <a:sym typeface="+mn-ea"/>
              </a:rPr>
              <a:t>7.1.3</a:t>
            </a:r>
            <a:r>
              <a:rPr lang="zh-CN" altLang="en-US" sz="3200" dirty="0">
                <a:sym typeface="+mn-ea"/>
              </a:rPr>
              <a:t>机器学习的应用</a:t>
            </a:r>
            <a:endParaRPr lang="zh-CN" altLang="en-US" sz="3200" b="1" dirty="0">
              <a:latin typeface="Times New Roman" panose="02020603050405020304" pitchFamily="18" charset="0"/>
              <a:sym typeface="+mn-ea"/>
            </a:endParaRPr>
          </a:p>
        </p:txBody>
      </p:sp>
      <p:sp>
        <p:nvSpPr>
          <p:cNvPr id="14341" name="Rectangle 4"/>
          <p:cNvSpPr>
            <a:spLocks noChangeArrowheads="1"/>
          </p:cNvSpPr>
          <p:nvPr/>
        </p:nvSpPr>
        <p:spPr bwMode="auto">
          <a:xfrm>
            <a:off x="1524000" y="1"/>
            <a:ext cx="9144000" cy="765175"/>
          </a:xfrm>
          <a:prstGeom prst="rect">
            <a:avLst/>
          </a:prstGeom>
          <a:solidFill>
            <a:srgbClr val="A50021"/>
          </a:solidFill>
          <a:ln w="9525">
            <a:noFill/>
            <a:miter lim="800000"/>
          </a:ln>
        </p:spPr>
        <p:txBody>
          <a:bodyPr anchor="b"/>
          <a:lstStyle/>
          <a:p>
            <a:pPr indent="176530"/>
            <a:r>
              <a:rPr lang="en-US" altLang="zh-CN" sz="3600" dirty="0">
                <a:solidFill>
                  <a:schemeClr val="bg1"/>
                </a:solidFill>
                <a:latin typeface="Times New Roman" panose="02020603050405020304" pitchFamily="18" charset="0"/>
                <a:ea typeface="黑体" panose="02010609060101010101" pitchFamily="2" charset="-122"/>
              </a:rPr>
              <a:t>7.1  </a:t>
            </a:r>
            <a:r>
              <a:rPr lang="zh-CN" altLang="en-US" sz="3600" b="1" dirty="0">
                <a:solidFill>
                  <a:schemeClr val="bg1"/>
                </a:solidFill>
                <a:sym typeface="+mn-ea"/>
              </a:rPr>
              <a:t>机器学习概述</a:t>
            </a:r>
            <a:endParaRPr lang="zh-CN" altLang="en-US" sz="3600" b="1" dirty="0">
              <a:solidFill>
                <a:schemeClr val="bg1"/>
              </a:solidFill>
              <a:latin typeface="Times New Roman" panose="02020603050405020304" pitchFamily="18" charset="0"/>
              <a:ea typeface="黑体" panose="02010609060101010101" pitchFamily="2" charset="-122"/>
              <a:sym typeface="+mn-ea"/>
            </a:endParaRPr>
          </a:p>
        </p:txBody>
      </p:sp>
    </p:spTree>
    <p:extLst>
      <p:ext uri="{BB962C8B-B14F-4D97-AF65-F5344CB8AC3E}">
        <p14:creationId xmlns:p14="http://schemas.microsoft.com/office/powerpoint/2010/main" val="182868268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 calcmode="lin" valueType="num">
                                      <p:cBhvr additive="base">
                                        <p:cTn id="7" dur="500" fill="hold"/>
                                        <p:tgtEl>
                                          <p:spTgt spid="1372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7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7219">
                                            <p:txEl>
                                              <p:pRg st="1" end="1"/>
                                            </p:txEl>
                                          </p:spTgt>
                                        </p:tgtEl>
                                        <p:attrNameLst>
                                          <p:attrName>style.visibility</p:attrName>
                                        </p:attrNameLst>
                                      </p:cBhvr>
                                      <p:to>
                                        <p:strVal val="visible"/>
                                      </p:to>
                                    </p:set>
                                    <p:anim calcmode="lin" valueType="num">
                                      <p:cBhvr additive="base">
                                        <p:cTn id="13" dur="500" fill="hold"/>
                                        <p:tgtEl>
                                          <p:spTgt spid="1372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7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7219">
                                            <p:txEl>
                                              <p:pRg st="2" end="2"/>
                                            </p:txEl>
                                          </p:spTgt>
                                        </p:tgtEl>
                                        <p:attrNameLst>
                                          <p:attrName>style.visibility</p:attrName>
                                        </p:attrNameLst>
                                      </p:cBhvr>
                                      <p:to>
                                        <p:strVal val="visible"/>
                                      </p:to>
                                    </p:set>
                                    <p:anim calcmode="lin" valueType="num">
                                      <p:cBhvr additive="base">
                                        <p:cTn id="19" dur="500" fill="hold"/>
                                        <p:tgtEl>
                                          <p:spTgt spid="1372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721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autoUpdateAnimBg="0" advAuto="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7.1.1 </a:t>
            </a:r>
            <a:r>
              <a:rPr lang="zh-CN" altLang="en-US" dirty="0">
                <a:sym typeface="+mn-ea"/>
              </a:rPr>
              <a:t>机器学习的定义</a:t>
            </a:r>
            <a:endParaRPr lang="en-US" altLang="zh-CN" dirty="0"/>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535</a:t>
            </a:fld>
            <a:endParaRPr lang="en-US" altLang="ja-JP"/>
          </a:p>
        </p:txBody>
      </p:sp>
      <p:sp>
        <p:nvSpPr>
          <p:cNvPr id="6" name="文本框 5"/>
          <p:cNvSpPr txBox="1"/>
          <p:nvPr/>
        </p:nvSpPr>
        <p:spPr>
          <a:xfrm>
            <a:off x="1918970" y="1330961"/>
            <a:ext cx="8154670" cy="2306955"/>
          </a:xfrm>
          <a:prstGeom prst="rect">
            <a:avLst/>
          </a:prstGeom>
          <a:noFill/>
        </p:spPr>
        <p:txBody>
          <a:bodyPr wrap="square" rtlCol="0" anchor="t">
            <a:spAutoFit/>
          </a:bodyPr>
          <a:lstStyle/>
          <a:p>
            <a:pPr>
              <a:lnSpc>
                <a:spcPct val="150000"/>
              </a:lnSpc>
            </a:pPr>
            <a:r>
              <a:rPr lang="zh-CN" altLang="en-US" sz="2400" dirty="0"/>
              <a:t>阿瑟·萨缪尔Arthur Samuel给出的定义是：</a:t>
            </a:r>
          </a:p>
          <a:p>
            <a:pPr>
              <a:lnSpc>
                <a:spcPct val="150000"/>
              </a:lnSpc>
            </a:pPr>
            <a:r>
              <a:rPr lang="en-US" altLang="zh-CN" sz="2400" dirty="0"/>
              <a:t>F</a:t>
            </a:r>
            <a:r>
              <a:rPr lang="zh-CN" altLang="en-US" sz="2400" dirty="0"/>
              <a:t>ield of study that gives computers the ability to learn without being explicitly programmed.</a:t>
            </a:r>
          </a:p>
          <a:p>
            <a:pPr>
              <a:lnSpc>
                <a:spcPct val="150000"/>
              </a:lnSpc>
            </a:pPr>
            <a:r>
              <a:rPr lang="zh-CN" altLang="en-US" sz="2400" dirty="0"/>
              <a:t>在非显著式编程下，让计算机具有学习能力的研究领域。</a:t>
            </a:r>
          </a:p>
        </p:txBody>
      </p:sp>
      <p:sp>
        <p:nvSpPr>
          <p:cNvPr id="7" name="圆角矩形 6"/>
          <p:cNvSpPr/>
          <p:nvPr/>
        </p:nvSpPr>
        <p:spPr>
          <a:xfrm>
            <a:off x="2054861" y="4103371"/>
            <a:ext cx="7882255" cy="16376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dirty="0"/>
              <a:t>       1952</a:t>
            </a:r>
            <a:r>
              <a:rPr lang="zh-CN" altLang="en-US" sz="2000" dirty="0"/>
              <a:t>年，IBM 的 Arthur Samuel（被誉为“机器学习之父”）设计了一款可以学习的西洋跳棋程序。它能通过观察棋子的走位来构建新的模型，并用其提高自己的下棋技巧。Samuel 和这个程序进行多场对弈后发现，随着时间的推移 程序的棋艺变得越来越好。</a:t>
            </a:r>
          </a:p>
        </p:txBody>
      </p:sp>
    </p:spTree>
    <p:extLst>
      <p:ext uri="{BB962C8B-B14F-4D97-AF65-F5344CB8AC3E}">
        <p14:creationId xmlns:p14="http://schemas.microsoft.com/office/powerpoint/2010/main" val="2115980358"/>
      </p:ext>
    </p:extLst>
  </p:cSld>
  <p:clrMapOvr>
    <a:masterClrMapping/>
  </p:clrMapOvr>
  <p:transition>
    <p:random/>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536</a:t>
            </a:fld>
            <a:endParaRPr lang="en-US" altLang="ja-JP"/>
          </a:p>
        </p:txBody>
      </p:sp>
      <p:sp>
        <p:nvSpPr>
          <p:cNvPr id="5" name="文本框 4"/>
          <p:cNvSpPr txBox="1"/>
          <p:nvPr/>
        </p:nvSpPr>
        <p:spPr>
          <a:xfrm>
            <a:off x="1863091" y="1123316"/>
            <a:ext cx="8331835" cy="5447645"/>
          </a:xfrm>
          <a:prstGeom prst="rect">
            <a:avLst/>
          </a:prstGeom>
          <a:noFill/>
        </p:spPr>
        <p:txBody>
          <a:bodyPr wrap="square" rtlCol="0" anchor="t">
            <a:spAutoFit/>
          </a:bodyPr>
          <a:lstStyle/>
          <a:p>
            <a:r>
              <a:rPr lang="zh-CN" altLang="en-US" sz="2400" dirty="0"/>
              <a:t>注：显著式编程是需要人为地根据周围的环境、规则、经验等给计算机规定一些机械化步骤或判断依据。</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endParaRPr lang="en-US" altLang="zh-CN" sz="2400" dirty="0"/>
          </a:p>
          <a:p>
            <a:pPr lvl="0">
              <a:lnSpc>
                <a:spcPct val="150000"/>
              </a:lnSpc>
            </a:pPr>
            <a:r>
              <a:rPr lang="zh-CN" altLang="en-US" sz="2400" dirty="0">
                <a:solidFill>
                  <a:srgbClr val="000000"/>
                </a:solidFill>
              </a:rPr>
              <a:t>非显著式编程：让计算机自己总结规律的编程方法。</a:t>
            </a:r>
          </a:p>
          <a:p>
            <a:r>
              <a:rPr lang="zh-CN" altLang="en-US" sz="2400" dirty="0"/>
              <a:t>非显著式编程无需人为给出所有的步骤和约束计算机必须总结什么规律，只需要定义收益函数，计算机会通过与环境的互动总结经验、调整策略，从而实现最大化收益(最优策略)。因此，非显著编程更加灵活，适用范围更广。</a:t>
            </a:r>
          </a:p>
        </p:txBody>
      </p:sp>
      <p:sp>
        <p:nvSpPr>
          <p:cNvPr id="6" name="标题 1"/>
          <p:cNvSpPr>
            <a:spLocks noGrp="1"/>
          </p:cNvSpPr>
          <p:nvPr>
            <p:ph type="title"/>
          </p:nvPr>
        </p:nvSpPr>
        <p:spPr/>
        <p:txBody>
          <a:bodyPr/>
          <a:lstStyle/>
          <a:p>
            <a:r>
              <a:rPr lang="en-US" altLang="zh-CN" dirty="0"/>
              <a:t>7.1.1 </a:t>
            </a:r>
            <a:r>
              <a:rPr lang="zh-CN" altLang="en-US" dirty="0">
                <a:sym typeface="+mn-ea"/>
              </a:rPr>
              <a:t>机器学习的定义</a:t>
            </a:r>
            <a:endParaRPr lang="en-US" altLang="zh-CN" dirty="0"/>
          </a:p>
        </p:txBody>
      </p:sp>
      <p:pic>
        <p:nvPicPr>
          <p:cNvPr id="11266" name="Picture 2" descr="第一章 机器学习概述 1.1机器学习定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244" y="2286000"/>
            <a:ext cx="4610100" cy="19230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img-blog.csdnimg.cn/e49215ec63994bb29acee30e653eea51.png?x-oss-process=image/watermark,type_ZmFuZ3poZW5naGVpdGk,shadow_10,text_aHR0cHM6Ly9ibG9nLmNzZG4ubmV0L2hjeGRkZA==,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523" y="2286000"/>
            <a:ext cx="3545403" cy="192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417156"/>
      </p:ext>
    </p:extLst>
  </p:cSld>
  <p:clrMapOvr>
    <a:masterClrMapping/>
  </p:clrMapOvr>
  <p:transition>
    <p:random/>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7.1.1 </a:t>
            </a:r>
            <a:r>
              <a:rPr lang="zh-CN" altLang="en-US" dirty="0">
                <a:sym typeface="+mn-ea"/>
              </a:rPr>
              <a:t>机器学习的定义</a:t>
            </a:r>
            <a:endParaRPr lang="en-US" altLang="zh-CN"/>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537</a:t>
            </a:fld>
            <a:endParaRPr lang="en-US" altLang="ja-JP"/>
          </a:p>
        </p:txBody>
      </p:sp>
      <p:sp>
        <p:nvSpPr>
          <p:cNvPr id="6" name="文本框 5"/>
          <p:cNvSpPr txBox="1"/>
          <p:nvPr/>
        </p:nvSpPr>
        <p:spPr>
          <a:xfrm>
            <a:off x="1752601" y="865506"/>
            <a:ext cx="8686800" cy="569643"/>
          </a:xfrm>
          <a:prstGeom prst="rect">
            <a:avLst/>
          </a:prstGeom>
          <a:noFill/>
        </p:spPr>
        <p:txBody>
          <a:bodyPr wrap="square" rtlCol="0" anchor="t">
            <a:spAutoFit/>
          </a:bodyPr>
          <a:lstStyle/>
          <a:p>
            <a:pPr>
              <a:lnSpc>
                <a:spcPct val="150000"/>
              </a:lnSpc>
            </a:pPr>
            <a:r>
              <a:rPr lang="zh-CN" altLang="en-US" sz="2400" dirty="0"/>
              <a:t>非显著式编程的优势？</a:t>
            </a:r>
          </a:p>
        </p:txBody>
      </p:sp>
      <p:sp>
        <p:nvSpPr>
          <p:cNvPr id="3" name="文本框 2"/>
          <p:cNvSpPr txBox="1"/>
          <p:nvPr/>
        </p:nvSpPr>
        <p:spPr>
          <a:xfrm>
            <a:off x="1833246" y="1627105"/>
            <a:ext cx="8606155" cy="4154984"/>
          </a:xfrm>
          <a:prstGeom prst="rect">
            <a:avLst/>
          </a:prstGeom>
          <a:solidFill>
            <a:schemeClr val="accent6">
              <a:lumMod val="75000"/>
            </a:schemeClr>
          </a:solidFill>
        </p:spPr>
        <p:txBody>
          <a:bodyPr wrap="square" rtlCol="0" anchor="t">
            <a:spAutoFit/>
          </a:bodyPr>
          <a:lstStyle/>
          <a:p>
            <a:r>
              <a:rPr lang="zh-CN" altLang="en-US" sz="2400" dirty="0">
                <a:solidFill>
                  <a:schemeClr val="bg1"/>
                </a:solidFill>
              </a:rPr>
              <a:t>例如让机器人冲咖啡，人类规定机器人可以采取一系列行为，规定机器人在特定的环境下做这些行为所带来的收益称为 “ 收益函数 ” 。</a:t>
            </a:r>
            <a:endParaRPr lang="en-US" altLang="zh-CN" sz="2400" dirty="0">
              <a:solidFill>
                <a:schemeClr val="bg1"/>
              </a:solidFill>
            </a:endParaRPr>
          </a:p>
          <a:p>
            <a:r>
              <a:rPr lang="zh-CN" altLang="en-US" sz="2400" dirty="0">
                <a:solidFill>
                  <a:schemeClr val="bg1"/>
                </a:solidFill>
              </a:rPr>
              <a:t>如：机器人自己摔倒，收益函数为负值；机器人自己取到咖啡，收益函数值为正值。</a:t>
            </a:r>
          </a:p>
          <a:p>
            <a:r>
              <a:rPr lang="en-US" altLang="zh-CN" sz="2400" dirty="0">
                <a:solidFill>
                  <a:schemeClr val="bg1"/>
                </a:solidFill>
              </a:rPr>
              <a:t>     </a:t>
            </a:r>
            <a:r>
              <a:rPr lang="zh-CN" altLang="en-US" sz="2400" dirty="0">
                <a:solidFill>
                  <a:schemeClr val="bg1"/>
                </a:solidFill>
              </a:rPr>
              <a:t>规定了行为和收益函数后，让计算机自己去找最大化收益函数。一开始，计算机采用随机化的行为，但是，只要人类的程序编的足够好，计算机是可能找到一个最大化收益函数的行为模式的。</a:t>
            </a:r>
          </a:p>
          <a:p>
            <a:r>
              <a:rPr lang="en-US" altLang="zh-CN" sz="2400" dirty="0">
                <a:solidFill>
                  <a:schemeClr val="bg1"/>
                </a:solidFill>
              </a:rPr>
              <a:t>    </a:t>
            </a:r>
            <a:r>
              <a:rPr lang="zh-CN" altLang="en-US" sz="2400" dirty="0">
                <a:solidFill>
                  <a:schemeClr val="bg1"/>
                </a:solidFill>
              </a:rPr>
              <a:t>非显著式编程，使计算机通过数据、经验自动的学习，完成人类交给的任务。</a:t>
            </a:r>
          </a:p>
        </p:txBody>
      </p:sp>
    </p:spTree>
    <p:extLst>
      <p:ext uri="{BB962C8B-B14F-4D97-AF65-F5344CB8AC3E}">
        <p14:creationId xmlns:p14="http://schemas.microsoft.com/office/powerpoint/2010/main" val="2001174096"/>
      </p:ext>
    </p:extLst>
  </p:cSld>
  <p:clrMapOvr>
    <a:masterClrMapping/>
  </p:clrMapOvr>
  <p:transition>
    <p:random/>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7.1.1 </a:t>
            </a:r>
            <a:r>
              <a:rPr lang="zh-CN" altLang="en-US" dirty="0">
                <a:sym typeface="+mn-ea"/>
              </a:rPr>
              <a:t>机器学习的定义</a:t>
            </a:r>
            <a:endParaRPr lang="en-US" altLang="zh-CN"/>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538</a:t>
            </a:fld>
            <a:endParaRPr lang="en-US" altLang="ja-JP"/>
          </a:p>
        </p:txBody>
      </p:sp>
      <p:sp>
        <p:nvSpPr>
          <p:cNvPr id="5" name="文本框 4"/>
          <p:cNvSpPr txBox="1"/>
          <p:nvPr/>
        </p:nvSpPr>
        <p:spPr>
          <a:xfrm>
            <a:off x="1863090" y="890271"/>
            <a:ext cx="8309610" cy="4246245"/>
          </a:xfrm>
          <a:prstGeom prst="rect">
            <a:avLst/>
          </a:prstGeom>
          <a:noFill/>
        </p:spPr>
        <p:txBody>
          <a:bodyPr wrap="square" rtlCol="0" anchor="t">
            <a:spAutoFit/>
          </a:bodyPr>
          <a:lstStyle/>
          <a:p>
            <a:pPr>
              <a:lnSpc>
                <a:spcPct val="150000"/>
              </a:lnSpc>
            </a:pPr>
            <a:r>
              <a:rPr lang="zh-CN" altLang="en-US" sz="2000" dirty="0"/>
              <a:t>汤姆</a:t>
            </a:r>
            <a:r>
              <a:rPr lang="en-US" altLang="zh-CN" sz="2000" dirty="0"/>
              <a:t>.</a:t>
            </a:r>
            <a:r>
              <a:rPr lang="zh-CN" altLang="en-US" sz="2000" dirty="0"/>
              <a:t>米切尔Tom Mitshell 对机器学习的定义：</a:t>
            </a:r>
          </a:p>
          <a:p>
            <a:pPr>
              <a:lnSpc>
                <a:spcPct val="150000"/>
              </a:lnSpc>
            </a:pPr>
            <a:r>
              <a:rPr lang="zh-CN" altLang="en-US" sz="2000" dirty="0"/>
              <a:t>    一个计算机程序被称为可以学习，是指它能够针对某个任务T和某个性能指标P，从经验E中学习。这种学习的特点是，它在T上的被P所衡量的性能，会随着经验E的增加而提高。</a:t>
            </a:r>
          </a:p>
          <a:p>
            <a:pPr>
              <a:lnSpc>
                <a:spcPct val="150000"/>
              </a:lnSpc>
            </a:pPr>
            <a:r>
              <a:rPr lang="zh-CN" altLang="en-US" sz="2000" dirty="0"/>
              <a:t>举例说明：</a:t>
            </a:r>
          </a:p>
          <a:p>
            <a:pPr>
              <a:lnSpc>
                <a:spcPct val="150000"/>
              </a:lnSpc>
            </a:pPr>
            <a:r>
              <a:rPr lang="zh-CN" altLang="en-US" sz="2000" dirty="0"/>
              <a:t>任务T----&gt;编写计算机程序识别菊花和玫瑰，</a:t>
            </a:r>
          </a:p>
          <a:p>
            <a:pPr>
              <a:lnSpc>
                <a:spcPct val="150000"/>
              </a:lnSpc>
            </a:pPr>
            <a:r>
              <a:rPr lang="zh-CN" altLang="en-US" sz="2000" dirty="0"/>
              <a:t>经验E----&gt;一大堆菊花和玫瑰的图片，</a:t>
            </a:r>
          </a:p>
          <a:p>
            <a:pPr>
              <a:lnSpc>
                <a:spcPct val="150000"/>
              </a:lnSpc>
            </a:pPr>
            <a:r>
              <a:rPr lang="zh-CN" altLang="en-US" sz="2000" dirty="0"/>
              <a:t>性能指标P----&gt;不同的机器学习算法会有不同。</a:t>
            </a:r>
          </a:p>
          <a:p>
            <a:pPr>
              <a:lnSpc>
                <a:spcPct val="150000"/>
              </a:lnSpc>
            </a:pPr>
            <a:r>
              <a:rPr lang="zh-CN" altLang="en-US" sz="2000" dirty="0"/>
              <a:t>识别率：识别的正确率作为性能指标。</a:t>
            </a:r>
          </a:p>
        </p:txBody>
      </p:sp>
      <p:pic>
        <p:nvPicPr>
          <p:cNvPr id="12290" name="Picture 2" descr="第一章 机器学习概述 1.1机器学习定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2664960"/>
            <a:ext cx="3352800" cy="25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31088"/>
      </p:ext>
    </p:extLst>
  </p:cSld>
  <p:clrMapOvr>
    <a:masterClrMapping/>
  </p:clrMapOvr>
  <p:transition>
    <p:random/>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7.1.1 </a:t>
            </a:r>
            <a:r>
              <a:rPr lang="zh-CN" altLang="en-US" dirty="0">
                <a:sym typeface="+mn-ea"/>
              </a:rPr>
              <a:t>机器学习的定义</a:t>
            </a:r>
            <a:endParaRPr lang="en-US" altLang="zh-CN"/>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539</a:t>
            </a:fld>
            <a:endParaRPr lang="en-US" altLang="ja-JP"/>
          </a:p>
        </p:txBody>
      </p:sp>
      <p:pic>
        <p:nvPicPr>
          <p:cNvPr id="6" name="图片 5"/>
          <p:cNvPicPr>
            <a:picLocks noChangeAspect="1"/>
          </p:cNvPicPr>
          <p:nvPr/>
        </p:nvPicPr>
        <p:blipFill>
          <a:blip r:embed="rId2"/>
          <a:stretch>
            <a:fillRect/>
          </a:stretch>
        </p:blipFill>
        <p:spPr>
          <a:xfrm>
            <a:off x="3240405" y="969011"/>
            <a:ext cx="5671185" cy="3204845"/>
          </a:xfrm>
          <a:prstGeom prst="rect">
            <a:avLst/>
          </a:prstGeom>
        </p:spPr>
      </p:pic>
      <p:sp>
        <p:nvSpPr>
          <p:cNvPr id="8" name="文本框 7"/>
          <p:cNvSpPr txBox="1"/>
          <p:nvPr/>
        </p:nvSpPr>
        <p:spPr>
          <a:xfrm>
            <a:off x="1713231" y="4377690"/>
            <a:ext cx="8725535" cy="1568450"/>
          </a:xfrm>
          <a:prstGeom prst="rect">
            <a:avLst/>
          </a:prstGeom>
          <a:noFill/>
        </p:spPr>
        <p:txBody>
          <a:bodyPr wrap="square" rtlCol="0" anchor="t">
            <a:spAutoFit/>
          </a:bodyPr>
          <a:lstStyle/>
          <a:p>
            <a:r>
              <a:rPr lang="en-US" altLang="zh-CN" sz="2400" dirty="0"/>
              <a:t>      </a:t>
            </a:r>
            <a:r>
              <a:rPr lang="zh-CN" altLang="en-US" sz="2400" dirty="0"/>
              <a:t>显然，显著式编程是无法达到这一点的，因为显著式编程开始就定死了程序的输入和输出。</a:t>
            </a:r>
          </a:p>
          <a:p>
            <a:r>
              <a:rPr lang="zh-CN" altLang="en-US" sz="2400" dirty="0"/>
              <a:t>      Tom Mitshell的定义比Arthur Samuel的定义更加数学化，因为根据经验E来提高性能指标P的过程是典型的最优化问题。</a:t>
            </a:r>
          </a:p>
        </p:txBody>
      </p:sp>
    </p:spTree>
    <p:extLst>
      <p:ext uri="{BB962C8B-B14F-4D97-AF65-F5344CB8AC3E}">
        <p14:creationId xmlns:p14="http://schemas.microsoft.com/office/powerpoint/2010/main" val="555878234"/>
      </p:ext>
    </p:extLst>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2.3.4  </a:t>
            </a:r>
            <a:r>
              <a:rPr lang="zh-CN" altLang="en-US" b="1" dirty="0">
                <a:solidFill>
                  <a:schemeClr val="tx1"/>
                </a:solidFill>
                <a:latin typeface="仿宋" panose="02010609060101010101" pitchFamily="49" charset="-122"/>
                <a:ea typeface="仿宋" panose="02010609060101010101" pitchFamily="49" charset="-122"/>
              </a:rPr>
              <a:t>谓词公式的性质</a:t>
            </a:r>
          </a:p>
        </p:txBody>
      </p:sp>
      <p:sp>
        <p:nvSpPr>
          <p:cNvPr id="8195" name="灯片编号占位符 3"/>
          <p:cNvSpPr>
            <a:spLocks noGrp="1"/>
          </p:cNvSpPr>
          <p:nvPr>
            <p:ph type="sldNum" sz="quarter" idx="12"/>
          </p:nvPr>
        </p:nvSpPr>
        <p:spPr>
          <a:noFill/>
        </p:spPr>
        <p:txBody>
          <a:bodyPr/>
          <a:lstStyle/>
          <a:p>
            <a:pPr fontAlgn="base">
              <a:spcBef>
                <a:spcPct val="0"/>
              </a:spcBef>
              <a:spcAft>
                <a:spcPct val="0"/>
              </a:spcAft>
            </a:pPr>
            <a:fld id="{D30B367F-5CE5-4F46-A473-352C3C619AC7}"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54</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8197" name="Rectangle 3"/>
          <p:cNvSpPr>
            <a:spLocks noGrp="1" noChangeArrowheads="1"/>
          </p:cNvSpPr>
          <p:nvPr>
            <p:ph sz="quarter" idx="1"/>
          </p:nvPr>
        </p:nvSpPr>
        <p:spPr>
          <a:xfrm>
            <a:off x="1825752" y="1527048"/>
            <a:ext cx="8503920" cy="2700568"/>
          </a:xfrm>
        </p:spPr>
        <p:txBody>
          <a:bodyPr/>
          <a:lstStyle/>
          <a:p>
            <a:pPr marL="571500" indent="-571500">
              <a:buNone/>
            </a:pPr>
            <a:r>
              <a:rPr lang="en-US" altLang="zh-CN" b="1" dirty="0">
                <a:latin typeface="仿宋" panose="02010609060101010101" pitchFamily="49" charset="-122"/>
                <a:ea typeface="仿宋" panose="02010609060101010101" pitchFamily="49" charset="-122"/>
              </a:rPr>
              <a:t>3. </a:t>
            </a:r>
            <a:r>
              <a:rPr lang="zh-CN" altLang="en-US" b="1" dirty="0">
                <a:latin typeface="仿宋" panose="02010609060101010101" pitchFamily="49" charset="-122"/>
                <a:ea typeface="仿宋" panose="02010609060101010101" pitchFamily="49" charset="-122"/>
              </a:rPr>
              <a:t>谓词公式的等价性</a:t>
            </a:r>
          </a:p>
        </p:txBody>
      </p:sp>
      <p:sp>
        <p:nvSpPr>
          <p:cNvPr id="8198" name="Rectangle 5"/>
          <p:cNvSpPr>
            <a:spLocks noChangeArrowheads="1"/>
          </p:cNvSpPr>
          <p:nvPr/>
        </p:nvSpPr>
        <p:spPr bwMode="auto">
          <a:xfrm>
            <a:off x="1524001" y="2978128"/>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8199" name="Text Box 8"/>
          <p:cNvSpPr txBox="1">
            <a:spLocks noChangeArrowheads="1"/>
          </p:cNvSpPr>
          <p:nvPr/>
        </p:nvSpPr>
        <p:spPr bwMode="auto">
          <a:xfrm>
            <a:off x="1806575" y="2140238"/>
            <a:ext cx="8578850" cy="1944763"/>
          </a:xfrm>
          <a:prstGeom prst="rect">
            <a:avLst/>
          </a:prstGeom>
          <a:noFill/>
          <a:ln w="9525">
            <a:noFill/>
            <a:miter lim="800000"/>
          </a:ln>
        </p:spPr>
        <p:txBody>
          <a:bodyPr>
            <a:spAutoFit/>
          </a:bodyPr>
          <a:lstStyle/>
          <a:p>
            <a:pPr algn="just" fontAlgn="base">
              <a:lnSpc>
                <a:spcPct val="130000"/>
              </a:lnSpc>
              <a:spcBef>
                <a:spcPct val="50000"/>
              </a:spcBef>
              <a:spcAft>
                <a:spcPct val="0"/>
              </a:spcAft>
              <a:buClr>
                <a:srgbClr val="CCB400"/>
              </a:buClr>
              <a:buFont typeface="Wingdings" panose="05000000000000000000" pitchFamily="2" charset="2"/>
              <a:buChar char="§"/>
            </a:pPr>
            <a:r>
              <a:rPr lang="en-US" altLang="zh-CN" sz="2400" b="1" dirty="0">
                <a:solidFill>
                  <a:prstClr val="black"/>
                </a:solidFill>
                <a:latin typeface="仿宋" panose="02010609060101010101" pitchFamily="49" charset="-122"/>
                <a:ea typeface="仿宋" panose="02010609060101010101" pitchFamily="49" charset="-122"/>
              </a:rPr>
              <a:t> </a:t>
            </a:r>
            <a:r>
              <a:rPr lang="zh-CN" altLang="en-US" sz="2400" b="1" dirty="0">
                <a:solidFill>
                  <a:prstClr val="black"/>
                </a:solidFill>
                <a:latin typeface="仿宋" panose="02010609060101010101" pitchFamily="49" charset="-122"/>
                <a:ea typeface="仿宋" panose="02010609060101010101" pitchFamily="49" charset="-122"/>
              </a:rPr>
              <a:t>定义</a:t>
            </a:r>
            <a:r>
              <a:rPr lang="en-US" altLang="zh-CN" sz="2400" b="1" dirty="0">
                <a:solidFill>
                  <a:prstClr val="black"/>
                </a:solidFill>
                <a:latin typeface="仿宋" panose="02010609060101010101" pitchFamily="49" charset="-122"/>
                <a:ea typeface="仿宋" panose="02010609060101010101" pitchFamily="49" charset="-122"/>
              </a:rPr>
              <a:t>2.6  </a:t>
            </a:r>
            <a:r>
              <a:rPr lang="zh-CN" altLang="en-US" sz="2400" b="1" dirty="0">
                <a:solidFill>
                  <a:prstClr val="black"/>
                </a:solidFill>
                <a:latin typeface="仿宋" panose="02010609060101010101" pitchFamily="49" charset="-122"/>
                <a:ea typeface="仿宋" panose="02010609060101010101" pitchFamily="49" charset="-122"/>
              </a:rPr>
              <a:t>设</a:t>
            </a:r>
            <a:r>
              <a:rPr lang="en-US" altLang="zh-CN" sz="2400" b="1" i="1" dirty="0">
                <a:solidFill>
                  <a:prstClr val="black"/>
                </a:solidFill>
                <a:latin typeface="仿宋" panose="02010609060101010101" pitchFamily="49" charset="-122"/>
                <a:ea typeface="仿宋" panose="02010609060101010101" pitchFamily="49" charset="-122"/>
              </a:rPr>
              <a:t>P</a:t>
            </a:r>
            <a:r>
              <a:rPr lang="zh-CN" altLang="en-US" sz="2400" b="1" dirty="0">
                <a:solidFill>
                  <a:prstClr val="black"/>
                </a:solidFill>
                <a:latin typeface="仿宋" panose="02010609060101010101" pitchFamily="49" charset="-122"/>
                <a:ea typeface="仿宋" panose="02010609060101010101" pitchFamily="49" charset="-122"/>
              </a:rPr>
              <a:t>与</a:t>
            </a:r>
            <a:r>
              <a:rPr lang="en-US" altLang="zh-CN" sz="2400" b="1" i="1" dirty="0">
                <a:solidFill>
                  <a:prstClr val="black"/>
                </a:solidFill>
                <a:latin typeface="仿宋" panose="02010609060101010101" pitchFamily="49" charset="-122"/>
                <a:ea typeface="仿宋" panose="02010609060101010101" pitchFamily="49" charset="-122"/>
              </a:rPr>
              <a:t>Q </a:t>
            </a:r>
            <a:r>
              <a:rPr lang="zh-CN" altLang="en-US" sz="2400" b="1" dirty="0">
                <a:solidFill>
                  <a:prstClr val="black"/>
                </a:solidFill>
                <a:latin typeface="仿宋" panose="02010609060101010101" pitchFamily="49" charset="-122"/>
                <a:ea typeface="仿宋" panose="02010609060101010101" pitchFamily="49" charset="-122"/>
              </a:rPr>
              <a:t>是两个谓词公式，</a:t>
            </a:r>
            <a:r>
              <a:rPr lang="en-US" altLang="zh-CN" sz="2400" b="1" i="1" dirty="0">
                <a:solidFill>
                  <a:prstClr val="black"/>
                </a:solidFill>
                <a:latin typeface="仿宋" panose="02010609060101010101" pitchFamily="49" charset="-122"/>
                <a:ea typeface="仿宋" panose="02010609060101010101" pitchFamily="49" charset="-122"/>
              </a:rPr>
              <a:t>D </a:t>
            </a:r>
            <a:r>
              <a:rPr lang="zh-CN" altLang="en-US" sz="2400" b="1" dirty="0">
                <a:solidFill>
                  <a:prstClr val="black"/>
                </a:solidFill>
                <a:latin typeface="仿宋" panose="02010609060101010101" pitchFamily="49" charset="-122"/>
                <a:ea typeface="仿宋" panose="02010609060101010101" pitchFamily="49" charset="-122"/>
              </a:rPr>
              <a:t>是它们共同的个体域，若</a:t>
            </a:r>
            <a:r>
              <a:rPr lang="zh-CN" altLang="en-US" sz="2400" b="1" dirty="0">
                <a:solidFill>
                  <a:srgbClr val="FF0000"/>
                </a:solidFill>
                <a:latin typeface="仿宋" panose="02010609060101010101" pitchFamily="49" charset="-122"/>
                <a:ea typeface="仿宋" panose="02010609060101010101" pitchFamily="49" charset="-122"/>
              </a:rPr>
              <a:t>对</a:t>
            </a:r>
            <a:r>
              <a:rPr lang="en-US" altLang="zh-CN" sz="2400" b="1" i="1" dirty="0">
                <a:solidFill>
                  <a:srgbClr val="FF0000"/>
                </a:solidFill>
                <a:latin typeface="仿宋" panose="02010609060101010101" pitchFamily="49" charset="-122"/>
                <a:ea typeface="仿宋" panose="02010609060101010101" pitchFamily="49" charset="-122"/>
              </a:rPr>
              <a:t>D</a:t>
            </a:r>
            <a:r>
              <a:rPr lang="zh-CN" altLang="en-US" sz="2400" b="1" dirty="0">
                <a:solidFill>
                  <a:srgbClr val="FF0000"/>
                </a:solidFill>
                <a:latin typeface="仿宋" panose="02010609060101010101" pitchFamily="49" charset="-122"/>
                <a:ea typeface="仿宋" panose="02010609060101010101" pitchFamily="49" charset="-122"/>
              </a:rPr>
              <a:t>上</a:t>
            </a:r>
            <a:r>
              <a:rPr lang="zh-CN" altLang="en-US" sz="2400" b="1" dirty="0">
                <a:solidFill>
                  <a:prstClr val="black"/>
                </a:solidFill>
                <a:latin typeface="仿宋" panose="02010609060101010101" pitchFamily="49" charset="-122"/>
                <a:ea typeface="仿宋" panose="02010609060101010101" pitchFamily="49" charset="-122"/>
              </a:rPr>
              <a:t>的任何一个解释，</a:t>
            </a:r>
            <a:r>
              <a:rPr lang="en-US" altLang="zh-CN" sz="2400" b="1" i="1" dirty="0">
                <a:solidFill>
                  <a:prstClr val="black"/>
                </a:solidFill>
                <a:latin typeface="仿宋" panose="02010609060101010101" pitchFamily="49" charset="-122"/>
                <a:ea typeface="仿宋" panose="02010609060101010101" pitchFamily="49" charset="-122"/>
              </a:rPr>
              <a:t>P</a:t>
            </a:r>
            <a:r>
              <a:rPr lang="zh-CN" altLang="en-US" sz="2400" b="1" dirty="0">
                <a:solidFill>
                  <a:prstClr val="black"/>
                </a:solidFill>
                <a:latin typeface="仿宋" panose="02010609060101010101" pitchFamily="49" charset="-122"/>
                <a:ea typeface="仿宋" panose="02010609060101010101" pitchFamily="49" charset="-122"/>
              </a:rPr>
              <a:t>与</a:t>
            </a:r>
            <a:r>
              <a:rPr lang="en-US" altLang="zh-CN" sz="2400" b="1" i="1" dirty="0">
                <a:solidFill>
                  <a:prstClr val="black"/>
                </a:solidFill>
                <a:latin typeface="仿宋" panose="02010609060101010101" pitchFamily="49" charset="-122"/>
                <a:ea typeface="仿宋" panose="02010609060101010101" pitchFamily="49" charset="-122"/>
              </a:rPr>
              <a:t>Q </a:t>
            </a:r>
            <a:r>
              <a:rPr lang="zh-CN" altLang="en-US" sz="2400" b="1" dirty="0">
                <a:solidFill>
                  <a:prstClr val="black"/>
                </a:solidFill>
                <a:latin typeface="仿宋" panose="02010609060101010101" pitchFamily="49" charset="-122"/>
                <a:ea typeface="仿宋" panose="02010609060101010101" pitchFamily="49" charset="-122"/>
              </a:rPr>
              <a:t>都有相同的真值，则称公式</a:t>
            </a:r>
            <a:r>
              <a:rPr lang="en-US" altLang="zh-CN" sz="2400" b="1" i="1" dirty="0">
                <a:solidFill>
                  <a:prstClr val="black"/>
                </a:solidFill>
                <a:latin typeface="仿宋" panose="02010609060101010101" pitchFamily="49" charset="-122"/>
                <a:ea typeface="仿宋" panose="02010609060101010101" pitchFamily="49" charset="-122"/>
              </a:rPr>
              <a:t>P</a:t>
            </a:r>
            <a:r>
              <a:rPr lang="zh-CN" altLang="en-US" sz="2400" b="1" dirty="0">
                <a:solidFill>
                  <a:prstClr val="black"/>
                </a:solidFill>
                <a:latin typeface="仿宋" panose="02010609060101010101" pitchFamily="49" charset="-122"/>
                <a:ea typeface="仿宋" panose="02010609060101010101" pitchFamily="49" charset="-122"/>
              </a:rPr>
              <a:t>和</a:t>
            </a:r>
            <a:r>
              <a:rPr lang="en-US" altLang="zh-CN" sz="2400" b="1" i="1" dirty="0">
                <a:solidFill>
                  <a:prstClr val="black"/>
                </a:solidFill>
                <a:latin typeface="仿宋" panose="02010609060101010101" pitchFamily="49" charset="-122"/>
                <a:ea typeface="仿宋" panose="02010609060101010101" pitchFamily="49" charset="-122"/>
              </a:rPr>
              <a:t>Q </a:t>
            </a:r>
            <a:r>
              <a:rPr lang="zh-CN" altLang="en-US" sz="2400" b="1" dirty="0">
                <a:solidFill>
                  <a:prstClr val="black"/>
                </a:solidFill>
                <a:latin typeface="仿宋" panose="02010609060101010101" pitchFamily="49" charset="-122"/>
                <a:ea typeface="仿宋" panose="02010609060101010101" pitchFamily="49" charset="-122"/>
              </a:rPr>
              <a:t>在</a:t>
            </a:r>
            <a:r>
              <a:rPr lang="en-US" altLang="zh-CN" sz="2400" b="1" i="1" dirty="0">
                <a:solidFill>
                  <a:prstClr val="black"/>
                </a:solidFill>
                <a:latin typeface="仿宋" panose="02010609060101010101" pitchFamily="49" charset="-122"/>
                <a:ea typeface="仿宋" panose="02010609060101010101" pitchFamily="49" charset="-122"/>
              </a:rPr>
              <a:t>D</a:t>
            </a:r>
            <a:r>
              <a:rPr lang="zh-CN" altLang="en-US" sz="2400" b="1" dirty="0">
                <a:solidFill>
                  <a:prstClr val="black"/>
                </a:solidFill>
                <a:latin typeface="仿宋" panose="02010609060101010101" pitchFamily="49" charset="-122"/>
                <a:ea typeface="仿宋" panose="02010609060101010101" pitchFamily="49" charset="-122"/>
              </a:rPr>
              <a:t>上是等价的。如果</a:t>
            </a:r>
            <a:r>
              <a:rPr lang="en-US" altLang="zh-CN" sz="2400" b="1" i="1" dirty="0">
                <a:solidFill>
                  <a:prstClr val="black"/>
                </a:solidFill>
                <a:latin typeface="仿宋" panose="02010609060101010101" pitchFamily="49" charset="-122"/>
                <a:ea typeface="仿宋" panose="02010609060101010101" pitchFamily="49" charset="-122"/>
              </a:rPr>
              <a:t>D </a:t>
            </a:r>
            <a:r>
              <a:rPr lang="zh-CN" altLang="en-US" sz="2400" b="1" dirty="0">
                <a:solidFill>
                  <a:prstClr val="black"/>
                </a:solidFill>
                <a:latin typeface="仿宋" panose="02010609060101010101" pitchFamily="49" charset="-122"/>
                <a:ea typeface="仿宋" panose="02010609060101010101" pitchFamily="49" charset="-122"/>
              </a:rPr>
              <a:t>是任意个体域，则称</a:t>
            </a:r>
            <a:r>
              <a:rPr lang="en-US" altLang="zh-CN" sz="2400" b="1" i="1" dirty="0">
                <a:solidFill>
                  <a:prstClr val="black"/>
                </a:solidFill>
                <a:latin typeface="仿宋" panose="02010609060101010101" pitchFamily="49" charset="-122"/>
                <a:ea typeface="仿宋" panose="02010609060101010101" pitchFamily="49" charset="-122"/>
              </a:rPr>
              <a:t>P</a:t>
            </a:r>
            <a:r>
              <a:rPr lang="zh-CN" altLang="en-US" sz="2400" b="1" dirty="0">
                <a:solidFill>
                  <a:prstClr val="black"/>
                </a:solidFill>
                <a:latin typeface="仿宋" panose="02010609060101010101" pitchFamily="49" charset="-122"/>
                <a:ea typeface="仿宋" panose="02010609060101010101" pitchFamily="49" charset="-122"/>
              </a:rPr>
              <a:t>和</a:t>
            </a:r>
            <a:r>
              <a:rPr lang="en-US" altLang="zh-CN" sz="2400" b="1" i="1" dirty="0">
                <a:solidFill>
                  <a:prstClr val="black"/>
                </a:solidFill>
                <a:latin typeface="仿宋" panose="02010609060101010101" pitchFamily="49" charset="-122"/>
                <a:ea typeface="仿宋" panose="02010609060101010101" pitchFamily="49" charset="-122"/>
              </a:rPr>
              <a:t>Q </a:t>
            </a:r>
            <a:r>
              <a:rPr lang="zh-CN" altLang="en-US" sz="2400" b="1" dirty="0">
                <a:solidFill>
                  <a:prstClr val="black"/>
                </a:solidFill>
                <a:latin typeface="仿宋" panose="02010609060101010101" pitchFamily="49" charset="-122"/>
                <a:ea typeface="仿宋" panose="02010609060101010101" pitchFamily="49" charset="-122"/>
              </a:rPr>
              <a:t>是等价的，记为</a:t>
            </a:r>
            <a:r>
              <a:rPr lang="en-US" altLang="zh-CN" sz="2400" b="1" i="1" dirty="0">
                <a:solidFill>
                  <a:prstClr val="black"/>
                </a:solidFill>
                <a:latin typeface="仿宋" panose="02010609060101010101" pitchFamily="49" charset="-122"/>
                <a:ea typeface="仿宋" panose="02010609060101010101" pitchFamily="49" charset="-122"/>
              </a:rPr>
              <a:t>P</a:t>
            </a:r>
            <a:r>
              <a:rPr lang="en-US" altLang="zh-CN" sz="2400" b="1" dirty="0">
                <a:solidFill>
                  <a:prstClr val="black"/>
                </a:solidFill>
                <a:latin typeface="仿宋" panose="02010609060101010101" pitchFamily="49" charset="-122"/>
                <a:ea typeface="仿宋" panose="02010609060101010101" pitchFamily="49" charset="-122"/>
              </a:rPr>
              <a:t>    </a:t>
            </a:r>
            <a:r>
              <a:rPr lang="en-US" altLang="zh-CN" sz="2400" b="1" i="1" dirty="0">
                <a:solidFill>
                  <a:prstClr val="black"/>
                </a:solidFill>
                <a:latin typeface="仿宋" panose="02010609060101010101" pitchFamily="49" charset="-122"/>
                <a:ea typeface="仿宋" panose="02010609060101010101" pitchFamily="49" charset="-122"/>
              </a:rPr>
              <a:t>Q</a:t>
            </a:r>
            <a:r>
              <a:rPr lang="en-US" altLang="zh-CN" sz="2400" dirty="0">
                <a:solidFill>
                  <a:prstClr val="black"/>
                </a:solidFill>
                <a:latin typeface="仿宋" panose="02010609060101010101" pitchFamily="49" charset="-122"/>
                <a:ea typeface="仿宋" panose="02010609060101010101" pitchFamily="49" charset="-122"/>
              </a:rPr>
              <a:t> </a:t>
            </a:r>
            <a:r>
              <a:rPr lang="zh-CN" altLang="en-US" sz="2400" b="1" dirty="0">
                <a:solidFill>
                  <a:prstClr val="black"/>
                </a:solidFill>
                <a:latin typeface="仿宋" panose="02010609060101010101" pitchFamily="49" charset="-122"/>
                <a:ea typeface="仿宋" panose="02010609060101010101" pitchFamily="49" charset="-122"/>
              </a:rPr>
              <a:t>。</a:t>
            </a:r>
          </a:p>
        </p:txBody>
      </p:sp>
      <p:graphicFrame>
        <p:nvGraphicFramePr>
          <p:cNvPr id="8194" name="Object 4"/>
          <p:cNvGraphicFramePr>
            <a:graphicFrameLocks noChangeAspect="1"/>
          </p:cNvGraphicFramePr>
          <p:nvPr/>
        </p:nvGraphicFramePr>
        <p:xfrm>
          <a:off x="3403518" y="3672280"/>
          <a:ext cx="533400" cy="371475"/>
        </p:xfrm>
        <a:graphic>
          <a:graphicData uri="http://schemas.openxmlformats.org/presentationml/2006/ole">
            <mc:AlternateContent xmlns:mc="http://schemas.openxmlformats.org/markup-compatibility/2006">
              <mc:Choice xmlns:v="urn:schemas-microsoft-com:vml" Requires="v">
                <p:oleObj name="公式" r:id="rId2" imgW="5181600" imgH="3657600" progId="Equation.3">
                  <p:embed/>
                </p:oleObj>
              </mc:Choice>
              <mc:Fallback>
                <p:oleObj name="公式" r:id="rId2" imgW="5181600" imgH="3657600" progId="Equation.3">
                  <p:embed/>
                  <p:pic>
                    <p:nvPicPr>
                      <p:cNvPr id="8194" name="Object 4"/>
                      <p:cNvPicPr>
                        <a:picLocks noChangeAspect="1"/>
                      </p:cNvPicPr>
                      <p:nvPr/>
                    </p:nvPicPr>
                    <p:blipFill>
                      <a:blip r:embed="rId3"/>
                      <a:stretch>
                        <a:fillRect/>
                      </a:stretch>
                    </p:blipFill>
                    <p:spPr>
                      <a:xfrm>
                        <a:off x="3403518" y="3672280"/>
                        <a:ext cx="533400" cy="371475"/>
                      </a:xfrm>
                      <a:prstGeom prst="rect">
                        <a:avLst/>
                      </a:prstGeom>
                      <a:noFill/>
                      <a:ln w="9525">
                        <a:noFill/>
                      </a:ln>
                    </p:spPr>
                  </p:pic>
                </p:oleObj>
              </mc:Fallback>
            </mc:AlternateContent>
          </a:graphicData>
        </a:graphic>
      </p:graphicFrame>
      <p:sp>
        <p:nvSpPr>
          <p:cNvPr id="8200" name="Rectangle 7"/>
          <p:cNvSpPr>
            <a:spLocks noChangeArrowheads="1"/>
          </p:cNvSpPr>
          <p:nvPr/>
        </p:nvSpPr>
        <p:spPr bwMode="auto">
          <a:xfrm>
            <a:off x="1524001" y="2978128"/>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721EE88D-B85A-DE18-CBD8-C74A6968C6A5}"/>
                  </a:ext>
                </a:extLst>
              </p14:cNvPr>
              <p14:cNvContentPartPr/>
              <p14:nvPr/>
            </p14:nvContentPartPr>
            <p14:xfrm>
              <a:off x="2139263" y="2849557"/>
              <a:ext cx="360" cy="360"/>
            </p14:xfrm>
          </p:contentPart>
        </mc:Choice>
        <mc:Fallback xmlns="">
          <p:pic>
            <p:nvPicPr>
              <p:cNvPr id="2" name="墨迹 1">
                <a:extLst>
                  <a:ext uri="{FF2B5EF4-FFF2-40B4-BE49-F238E27FC236}">
                    <a16:creationId xmlns:a16="http://schemas.microsoft.com/office/drawing/2014/main" id="{721EE88D-B85A-DE18-CBD8-C74A6968C6A5}"/>
                  </a:ext>
                </a:extLst>
              </p:cNvPr>
              <p:cNvPicPr/>
              <p:nvPr/>
            </p:nvPicPr>
            <p:blipFill>
              <a:blip r:embed="rId5"/>
              <a:stretch>
                <a:fillRect/>
              </a:stretch>
            </p:blipFill>
            <p:spPr>
              <a:xfrm>
                <a:off x="2130623" y="2840557"/>
                <a:ext cx="18000" cy="18000"/>
              </a:xfrm>
              <a:prstGeom prst="rect">
                <a:avLst/>
              </a:prstGeom>
            </p:spPr>
          </p:pic>
        </mc:Fallback>
      </mc:AlternateContent>
    </p:spTree>
    <p:extLst>
      <p:ext uri="{BB962C8B-B14F-4D97-AF65-F5344CB8AC3E}">
        <p14:creationId xmlns:p14="http://schemas.microsoft.com/office/powerpoint/2010/main" val="966118117"/>
      </p:ext>
    </p:extLst>
  </p:cSld>
  <p:clrMapOvr>
    <a:masterClrMapping/>
  </p:clrMapOvr>
  <p:transition>
    <p:random/>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540</a:t>
            </a:fld>
            <a:endParaRPr lang="en-US" altLang="ja-JP"/>
          </a:p>
        </p:txBody>
      </p:sp>
      <p:sp>
        <p:nvSpPr>
          <p:cNvPr id="5" name="灯片编号占位符 3"/>
          <p:cNvSpPr>
            <a:spLocks noGrp="1"/>
          </p:cNvSpPr>
          <p:nvPr/>
        </p:nvSpPr>
        <p:spPr>
          <a:xfrm>
            <a:off x="8585200" y="6604001"/>
            <a:ext cx="1981200" cy="360363"/>
          </a:xfrm>
          <a:prstGeom prst="rect">
            <a:avLst/>
          </a:prstGeom>
          <a:noFill/>
          <a:ln w="9525">
            <a:noFill/>
            <a:miter lim="800000"/>
          </a:ln>
          <a:effectLst/>
        </p:spPr>
        <p:txBody>
          <a:bodyPr vert="horz" wrap="square" lIns="91440" tIns="45720" rIns="91440" bIns="45720" numCol="1" anchor="t" anchorCtr="0" compatLnSpc="1"/>
          <a:lstStyle>
            <a:defPPr>
              <a:defRPr lang="zh-CN"/>
            </a:defPPr>
            <a:lvl1pPr marL="0" algn="r" defTabSz="914400" rtl="0" eaLnBrk="1" latinLnBrk="0" hangingPunct="1">
              <a:defRPr sz="1800" kern="1200" smtClean="0">
                <a:solidFill>
                  <a:srgbClr val="A50021"/>
                </a:solidFill>
                <a:latin typeface="+mn-lt"/>
                <a:ea typeface="MS PGothic" panose="020B0600070205080204"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360C989-2EDE-4AAD-890B-26A8E8216B76}" type="slidenum">
              <a:rPr lang="ja-JP" altLang="en-US"/>
              <a:t>540</a:t>
            </a:fld>
            <a:endParaRPr lang="en-US" altLang="ja-JP"/>
          </a:p>
        </p:txBody>
      </p:sp>
      <p:pic>
        <p:nvPicPr>
          <p:cNvPr id="6" name="图片 5"/>
          <p:cNvPicPr>
            <a:picLocks noChangeAspect="1"/>
          </p:cNvPicPr>
          <p:nvPr/>
        </p:nvPicPr>
        <p:blipFill>
          <a:blip r:embed="rId2"/>
          <a:stretch>
            <a:fillRect/>
          </a:stretch>
        </p:blipFill>
        <p:spPr>
          <a:xfrm>
            <a:off x="3214370" y="1749426"/>
            <a:ext cx="5763260" cy="2681605"/>
          </a:xfrm>
          <a:prstGeom prst="rect">
            <a:avLst/>
          </a:prstGeom>
        </p:spPr>
      </p:pic>
      <p:sp>
        <p:nvSpPr>
          <p:cNvPr id="7" name="文本框 6"/>
          <p:cNvSpPr txBox="1"/>
          <p:nvPr/>
        </p:nvSpPr>
        <p:spPr>
          <a:xfrm>
            <a:off x="1750060" y="4530726"/>
            <a:ext cx="8460740" cy="2031325"/>
          </a:xfrm>
          <a:prstGeom prst="rect">
            <a:avLst/>
          </a:prstGeom>
          <a:noFill/>
        </p:spPr>
        <p:txBody>
          <a:bodyPr wrap="square" rtlCol="0" anchor="t">
            <a:spAutoFit/>
          </a:bodyPr>
          <a:lstStyle/>
          <a:p>
            <a:r>
              <a:rPr lang="zh-CN" altLang="en-US" dirty="0"/>
              <a:t>    人类在成长、生活过程中积累了很多的历史与经验。人类定期地对这些经验进行“归纳”，获得了生活的“规律”。当人类遇到未知的问题或者需要对未来进行“推测”的时候，人类使用这些“规律”，对未知问题与未来进行“推测”，从而指导自己的生活和工作。</a:t>
            </a:r>
          </a:p>
          <a:p>
            <a:r>
              <a:rPr lang="zh-CN" altLang="en-US" dirty="0"/>
              <a:t>    机器学习中的“训练”与“预测”过程可以对应到人类的“归纳”和“推测”过程。由于机器学习不是基于编程形成的结果，因此它的处理过程不是因果的逻辑，而是通过归纳思想得出的相关性结论。</a:t>
            </a:r>
          </a:p>
        </p:txBody>
      </p:sp>
      <p:sp>
        <p:nvSpPr>
          <p:cNvPr id="8" name="文本框 7"/>
          <p:cNvSpPr txBox="1"/>
          <p:nvPr/>
        </p:nvSpPr>
        <p:spPr>
          <a:xfrm>
            <a:off x="1750061" y="1076960"/>
            <a:ext cx="8355965" cy="368300"/>
          </a:xfrm>
          <a:prstGeom prst="rect">
            <a:avLst/>
          </a:prstGeom>
          <a:solidFill>
            <a:schemeClr val="bg1"/>
          </a:solidFill>
        </p:spPr>
        <p:txBody>
          <a:bodyPr wrap="square" rtlCol="0" anchor="t">
            <a:spAutoFit/>
          </a:bodyPr>
          <a:lstStyle/>
          <a:p>
            <a:r>
              <a:rPr lang="zh-CN" altLang="en-US"/>
              <a:t>机器学习是从数据中自动分析获得模型，并利用模型对未知数据进行预测。</a:t>
            </a:r>
          </a:p>
        </p:txBody>
      </p:sp>
      <p:sp>
        <p:nvSpPr>
          <p:cNvPr id="9" name="标题 8"/>
          <p:cNvSpPr>
            <a:spLocks noGrp="1"/>
          </p:cNvSpPr>
          <p:nvPr>
            <p:ph type="title"/>
          </p:nvPr>
        </p:nvSpPr>
        <p:spPr/>
        <p:txBody>
          <a:bodyPr/>
          <a:lstStyle/>
          <a:p>
            <a:r>
              <a:rPr lang="en-US" altLang="zh-CN"/>
              <a:t>7.1.1 </a:t>
            </a:r>
            <a:r>
              <a:rPr lang="zh-CN" altLang="en-US" dirty="0">
                <a:sym typeface="+mn-ea"/>
              </a:rPr>
              <a:t>机器学习的定义</a:t>
            </a:r>
            <a:endParaRPr lang="en-US" altLang="zh-CN"/>
          </a:p>
        </p:txBody>
      </p:sp>
    </p:spTree>
    <p:extLst>
      <p:ext uri="{BB962C8B-B14F-4D97-AF65-F5344CB8AC3E}">
        <p14:creationId xmlns:p14="http://schemas.microsoft.com/office/powerpoint/2010/main" val="4031353934"/>
      </p:ext>
    </p:extLst>
  </p:cSld>
  <p:clrMapOvr>
    <a:masterClrMapping/>
  </p:clrMapOvr>
  <p:transition>
    <p:random/>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7.1.1 </a:t>
            </a:r>
            <a:r>
              <a:rPr lang="zh-CN" altLang="en-US" dirty="0">
                <a:sym typeface="+mn-ea"/>
              </a:rPr>
              <a:t>机器学习的定义</a:t>
            </a:r>
            <a:endParaRPr lang="en-US" altLang="zh-CN" dirty="0"/>
          </a:p>
        </p:txBody>
      </p:sp>
      <p:sp>
        <p:nvSpPr>
          <p:cNvPr id="4" name="灯片编号占位符 3"/>
          <p:cNvSpPr>
            <a:spLocks noGrp="1"/>
          </p:cNvSpPr>
          <p:nvPr>
            <p:ph type="sldNum" sz="quarter" idx="10"/>
          </p:nvPr>
        </p:nvSpPr>
        <p:spPr/>
        <p:txBody>
          <a:bodyPr/>
          <a:lstStyle/>
          <a:p>
            <a:pPr fontAlgn="base">
              <a:spcBef>
                <a:spcPct val="0"/>
              </a:spcBef>
              <a:spcAft>
                <a:spcPct val="0"/>
              </a:spcAft>
              <a:defRPr/>
            </a:pPr>
            <a:fld id="{5360C989-2EDE-4AAD-890B-26A8E8216B76}" type="slidenum">
              <a:rPr lang="ja-JP" altLang="en-US" sz="1800">
                <a:solidFill>
                  <a:srgbClr val="A50021"/>
                </a:solidFill>
                <a:latin typeface="Arial" panose="020B0604020202020204"/>
                <a:ea typeface="MS PGothic" panose="020B0600070205080204" pitchFamily="34" charset="-128"/>
              </a:rPr>
              <a:pPr fontAlgn="base">
                <a:spcBef>
                  <a:spcPct val="0"/>
                </a:spcBef>
                <a:spcAft>
                  <a:spcPct val="0"/>
                </a:spcAft>
                <a:defRPr/>
              </a:pPr>
              <a:t>541</a:t>
            </a:fld>
            <a:endParaRPr lang="en-US" altLang="ja-JP" sz="1800">
              <a:solidFill>
                <a:srgbClr val="A50021"/>
              </a:solidFill>
              <a:latin typeface="Arial" panose="020B0604020202020204"/>
              <a:ea typeface="MS PGothic" panose="020B0600070205080204" pitchFamily="34" charset="-128"/>
            </a:endParaRPr>
          </a:p>
        </p:txBody>
      </p:sp>
      <p:sp>
        <p:nvSpPr>
          <p:cNvPr id="8" name="文本框 7"/>
          <p:cNvSpPr txBox="1"/>
          <p:nvPr/>
        </p:nvSpPr>
        <p:spPr>
          <a:xfrm>
            <a:off x="1828801" y="1752601"/>
            <a:ext cx="8077201" cy="956287"/>
          </a:xfrm>
          <a:prstGeom prst="rect">
            <a:avLst/>
          </a:prstGeom>
          <a:noFill/>
        </p:spPr>
        <p:txBody>
          <a:bodyPr wrap="square" rtlCol="0" anchor="t">
            <a:spAutoFit/>
          </a:bodyPr>
          <a:lstStyle/>
          <a:p>
            <a:pPr fontAlgn="base">
              <a:lnSpc>
                <a:spcPct val="150000"/>
              </a:lnSpc>
              <a:spcBef>
                <a:spcPct val="0"/>
              </a:spcBef>
              <a:spcAft>
                <a:spcPct val="0"/>
              </a:spcAft>
              <a:defRPr/>
            </a:pPr>
            <a:r>
              <a:rPr lang="en-US" altLang="zh-CN" sz="2000" b="1" dirty="0">
                <a:solidFill>
                  <a:srgbClr val="000000"/>
                </a:solidFill>
              </a:rPr>
              <a:t>      </a:t>
            </a:r>
            <a:r>
              <a:rPr lang="zh-CN" altLang="en-US" sz="2000" b="1" dirty="0">
                <a:solidFill>
                  <a:srgbClr val="000000"/>
                </a:solidFill>
              </a:rPr>
              <a:t>机器学习（</a:t>
            </a:r>
            <a:r>
              <a:rPr lang="en-US" altLang="zh-CN" sz="2000" b="1" dirty="0">
                <a:solidFill>
                  <a:srgbClr val="000000"/>
                </a:solidFill>
              </a:rPr>
              <a:t>machine learning</a:t>
            </a:r>
            <a:r>
              <a:rPr lang="zh-CN" altLang="en-US" sz="2000" b="1" dirty="0">
                <a:solidFill>
                  <a:srgbClr val="000000"/>
                </a:solidFill>
              </a:rPr>
              <a:t>）使计算机能模拟人的学习行为，自动地通过学习来获取知识和技能，不断改善性能，实现自我完善。</a:t>
            </a:r>
          </a:p>
        </p:txBody>
      </p:sp>
      <p:sp>
        <p:nvSpPr>
          <p:cNvPr id="3" name="矩形 2"/>
          <p:cNvSpPr/>
          <p:nvPr/>
        </p:nvSpPr>
        <p:spPr>
          <a:xfrm>
            <a:off x="1676401" y="1143001"/>
            <a:ext cx="2350323" cy="461665"/>
          </a:xfrm>
          <a:prstGeom prst="rect">
            <a:avLst/>
          </a:prstGeom>
        </p:spPr>
        <p:txBody>
          <a:bodyPr wrap="none">
            <a:spAutoFit/>
          </a:bodyPr>
          <a:lstStyle/>
          <a:p>
            <a:r>
              <a:rPr lang="zh-CN" altLang="en-US" sz="2400" b="1" kern="0" dirty="0">
                <a:latin typeface="Arial"/>
                <a:ea typeface="宋体"/>
                <a:cs typeface="+mj-cs"/>
                <a:sym typeface="+mn-ea"/>
              </a:rPr>
              <a:t>机器学习的定义</a:t>
            </a:r>
            <a:endParaRPr lang="zh-CN" altLang="en-US" sz="1400" dirty="0"/>
          </a:p>
        </p:txBody>
      </p:sp>
    </p:spTree>
    <p:extLst>
      <p:ext uri="{BB962C8B-B14F-4D97-AF65-F5344CB8AC3E}">
        <p14:creationId xmlns:p14="http://schemas.microsoft.com/office/powerpoint/2010/main" val="700352718"/>
      </p:ext>
    </p:extLst>
  </p:cSld>
  <p:clrMapOvr>
    <a:masterClrMapping/>
  </p:clrMapOvr>
  <p:transition>
    <p:random/>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542</a:t>
            </a:fld>
            <a:endParaRPr lang="en-US" altLang="ja-JP"/>
          </a:p>
        </p:txBody>
      </p:sp>
      <p:graphicFrame>
        <p:nvGraphicFramePr>
          <p:cNvPr id="7" name="对象 6"/>
          <p:cNvGraphicFramePr/>
          <p:nvPr/>
        </p:nvGraphicFramePr>
        <p:xfrm>
          <a:off x="2378075" y="1234440"/>
          <a:ext cx="7435850" cy="3145790"/>
        </p:xfrm>
        <a:graphic>
          <a:graphicData uri="http://schemas.openxmlformats.org/presentationml/2006/ole">
            <mc:AlternateContent xmlns:mc="http://schemas.openxmlformats.org/markup-compatibility/2006">
              <mc:Choice xmlns:v="urn:schemas-microsoft-com:vml" Requires="v">
                <p:oleObj r:id="rId2" imgW="7429500" imgH="3143250" progId="Paint.Picture">
                  <p:embed/>
                </p:oleObj>
              </mc:Choice>
              <mc:Fallback>
                <p:oleObj r:id="rId2" imgW="7429500" imgH="3143250" progId="Paint.Picture">
                  <p:embed/>
                  <p:pic>
                    <p:nvPicPr>
                      <p:cNvPr id="7" name="对象 6"/>
                      <p:cNvPicPr/>
                      <p:nvPr/>
                    </p:nvPicPr>
                    <p:blipFill>
                      <a:blip r:embed="rId3"/>
                      <a:stretch>
                        <a:fillRect/>
                      </a:stretch>
                    </p:blipFill>
                    <p:spPr>
                      <a:xfrm>
                        <a:off x="2378075" y="1234440"/>
                        <a:ext cx="7435850" cy="3145790"/>
                      </a:xfrm>
                      <a:prstGeom prst="rect">
                        <a:avLst/>
                      </a:prstGeom>
                    </p:spPr>
                  </p:pic>
                </p:oleObj>
              </mc:Fallback>
            </mc:AlternateContent>
          </a:graphicData>
        </a:graphic>
      </p:graphicFrame>
      <p:sp>
        <p:nvSpPr>
          <p:cNvPr id="12" name="文本框 11"/>
          <p:cNvSpPr txBox="1"/>
          <p:nvPr/>
        </p:nvSpPr>
        <p:spPr>
          <a:xfrm>
            <a:off x="2378075" y="4533265"/>
            <a:ext cx="3616960" cy="1938020"/>
          </a:xfrm>
          <a:prstGeom prst="rect">
            <a:avLst/>
          </a:prstGeom>
          <a:solidFill>
            <a:schemeClr val="accent6">
              <a:lumMod val="75000"/>
            </a:schemeClr>
          </a:solidFill>
        </p:spPr>
        <p:txBody>
          <a:bodyPr wrap="square" rtlCol="0" anchor="t">
            <a:spAutoFit/>
          </a:bodyPr>
          <a:lstStyle/>
          <a:p>
            <a:r>
              <a:rPr lang="zh-CN" altLang="en-US" sz="2000">
                <a:solidFill>
                  <a:schemeClr val="bg1"/>
                </a:solidFill>
              </a:rPr>
              <a:t>机器学习工作流程总结</a:t>
            </a:r>
          </a:p>
          <a:p>
            <a:r>
              <a:rPr lang="zh-CN" altLang="en-US" sz="2000">
                <a:solidFill>
                  <a:schemeClr val="bg1"/>
                </a:solidFill>
              </a:rPr>
              <a:t>1.获取数据</a:t>
            </a:r>
          </a:p>
          <a:p>
            <a:r>
              <a:rPr lang="zh-CN" altLang="en-US" sz="2000">
                <a:solidFill>
                  <a:schemeClr val="bg1"/>
                </a:solidFill>
              </a:rPr>
              <a:t>2.数据基本处理</a:t>
            </a:r>
          </a:p>
          <a:p>
            <a:r>
              <a:rPr lang="zh-CN" altLang="en-US" sz="2000">
                <a:solidFill>
                  <a:schemeClr val="bg1"/>
                </a:solidFill>
              </a:rPr>
              <a:t>3.特征工程</a:t>
            </a:r>
          </a:p>
          <a:p>
            <a:r>
              <a:rPr lang="zh-CN" altLang="en-US" sz="2000">
                <a:solidFill>
                  <a:schemeClr val="bg1"/>
                </a:solidFill>
              </a:rPr>
              <a:t>4.机器学习（模型训练）</a:t>
            </a:r>
          </a:p>
          <a:p>
            <a:r>
              <a:rPr lang="zh-CN" altLang="en-US" sz="2000">
                <a:solidFill>
                  <a:schemeClr val="bg1"/>
                </a:solidFill>
              </a:rPr>
              <a:t>5.模型评估</a:t>
            </a:r>
          </a:p>
        </p:txBody>
      </p:sp>
    </p:spTree>
    <p:extLst>
      <p:ext uri="{BB962C8B-B14F-4D97-AF65-F5344CB8AC3E}">
        <p14:creationId xmlns:p14="http://schemas.microsoft.com/office/powerpoint/2010/main" val="2177826854"/>
      </p:ext>
    </p:extLst>
  </p:cSld>
  <p:clrMapOvr>
    <a:masterClrMapping/>
  </p:clrMapOvr>
  <p:transition>
    <p:random/>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543</a:t>
            </a:fld>
            <a:endParaRPr lang="en-US" altLang="ja-JP"/>
          </a:p>
        </p:txBody>
      </p:sp>
      <p:sp>
        <p:nvSpPr>
          <p:cNvPr id="3" name="文本框 2"/>
          <p:cNvSpPr txBox="1"/>
          <p:nvPr/>
        </p:nvSpPr>
        <p:spPr>
          <a:xfrm>
            <a:off x="1708151" y="936626"/>
            <a:ext cx="8731885" cy="569643"/>
          </a:xfrm>
          <a:prstGeom prst="rect">
            <a:avLst/>
          </a:prstGeom>
          <a:solidFill>
            <a:schemeClr val="bg1"/>
          </a:solidFill>
        </p:spPr>
        <p:txBody>
          <a:bodyPr wrap="square" rtlCol="0" anchor="t">
            <a:spAutoFit/>
          </a:bodyPr>
          <a:lstStyle/>
          <a:p>
            <a:pPr>
              <a:lnSpc>
                <a:spcPct val="150000"/>
              </a:lnSpc>
            </a:pPr>
            <a:r>
              <a:rPr lang="zh-CN" altLang="en-US" sz="2400" b="1" dirty="0"/>
              <a:t>（</a:t>
            </a:r>
            <a:r>
              <a:rPr lang="en-US" altLang="zh-CN" sz="2400" b="1" dirty="0"/>
              <a:t>1</a:t>
            </a:r>
            <a:r>
              <a:rPr lang="zh-CN" altLang="en-US" sz="2400" b="1" dirty="0"/>
              <a:t>）数据采集</a:t>
            </a:r>
          </a:p>
        </p:txBody>
      </p:sp>
      <p:graphicFrame>
        <p:nvGraphicFramePr>
          <p:cNvPr id="9" name="对象 8"/>
          <p:cNvGraphicFramePr/>
          <p:nvPr/>
        </p:nvGraphicFramePr>
        <p:xfrm>
          <a:off x="1961515" y="1689736"/>
          <a:ext cx="5317490" cy="2435225"/>
        </p:xfrm>
        <a:graphic>
          <a:graphicData uri="http://schemas.openxmlformats.org/presentationml/2006/ole">
            <mc:AlternateContent xmlns:mc="http://schemas.openxmlformats.org/markup-compatibility/2006">
              <mc:Choice xmlns:v="urn:schemas-microsoft-com:vml" Requires="v">
                <p:oleObj r:id="rId2" imgW="7486650" imgH="3076575" progId="Paint.Picture">
                  <p:embed/>
                </p:oleObj>
              </mc:Choice>
              <mc:Fallback>
                <p:oleObj r:id="rId2" imgW="7486650" imgH="3076575" progId="Paint.Picture">
                  <p:embed/>
                  <p:pic>
                    <p:nvPicPr>
                      <p:cNvPr id="9" name="对象 8"/>
                      <p:cNvPicPr/>
                      <p:nvPr/>
                    </p:nvPicPr>
                    <p:blipFill>
                      <a:blip r:embed="rId3"/>
                      <a:stretch>
                        <a:fillRect/>
                      </a:stretch>
                    </p:blipFill>
                    <p:spPr>
                      <a:xfrm>
                        <a:off x="1961515" y="1689736"/>
                        <a:ext cx="5317490" cy="2435225"/>
                      </a:xfrm>
                      <a:prstGeom prst="rect">
                        <a:avLst/>
                      </a:prstGeom>
                    </p:spPr>
                  </p:pic>
                </p:oleObj>
              </mc:Fallback>
            </mc:AlternateContent>
          </a:graphicData>
        </a:graphic>
      </p:graphicFrame>
      <p:graphicFrame>
        <p:nvGraphicFramePr>
          <p:cNvPr id="13" name="对象 12"/>
          <p:cNvGraphicFramePr/>
          <p:nvPr/>
        </p:nvGraphicFramePr>
        <p:xfrm>
          <a:off x="4138296" y="4224656"/>
          <a:ext cx="6301105" cy="2252345"/>
        </p:xfrm>
        <a:graphic>
          <a:graphicData uri="http://schemas.openxmlformats.org/presentationml/2006/ole">
            <mc:AlternateContent xmlns:mc="http://schemas.openxmlformats.org/markup-compatibility/2006">
              <mc:Choice xmlns:v="urn:schemas-microsoft-com:vml" Requires="v">
                <p:oleObj r:id="rId4" imgW="7400925" imgH="2886075" progId="Paint.Picture">
                  <p:embed/>
                </p:oleObj>
              </mc:Choice>
              <mc:Fallback>
                <p:oleObj r:id="rId4" imgW="7400925" imgH="2886075" progId="Paint.Picture">
                  <p:embed/>
                  <p:pic>
                    <p:nvPicPr>
                      <p:cNvPr id="13" name="对象 12"/>
                      <p:cNvPicPr/>
                      <p:nvPr/>
                    </p:nvPicPr>
                    <p:blipFill>
                      <a:blip r:embed="rId5"/>
                      <a:stretch>
                        <a:fillRect/>
                      </a:stretch>
                    </p:blipFill>
                    <p:spPr>
                      <a:xfrm>
                        <a:off x="4138296" y="4224656"/>
                        <a:ext cx="6301105" cy="2252345"/>
                      </a:xfrm>
                      <a:prstGeom prst="rect">
                        <a:avLst/>
                      </a:prstGeom>
                    </p:spPr>
                  </p:pic>
                </p:oleObj>
              </mc:Fallback>
            </mc:AlternateContent>
          </a:graphicData>
        </a:graphic>
      </p:graphicFrame>
      <p:sp>
        <p:nvSpPr>
          <p:cNvPr id="15" name="文本框 14"/>
          <p:cNvSpPr txBox="1"/>
          <p:nvPr/>
        </p:nvSpPr>
        <p:spPr>
          <a:xfrm>
            <a:off x="7279005" y="1800860"/>
            <a:ext cx="3322320" cy="2308324"/>
          </a:xfrm>
          <a:prstGeom prst="rect">
            <a:avLst/>
          </a:prstGeom>
          <a:solidFill>
            <a:schemeClr val="bg1"/>
          </a:solidFill>
        </p:spPr>
        <p:txBody>
          <a:bodyPr wrap="square" rtlCol="0" anchor="t">
            <a:spAutoFit/>
          </a:bodyPr>
          <a:lstStyle/>
          <a:p>
            <a:r>
              <a:rPr lang="zh-CN" altLang="en-US" dirty="0"/>
              <a:t>在数据采集中一般：</a:t>
            </a:r>
          </a:p>
          <a:p>
            <a:r>
              <a:rPr lang="zh-CN" altLang="en-US" dirty="0"/>
              <a:t>一行数据我们称为一个样本</a:t>
            </a:r>
          </a:p>
          <a:p>
            <a:r>
              <a:rPr lang="zh-CN" altLang="en-US" dirty="0"/>
              <a:t>一列数据我们称为一个特征</a:t>
            </a:r>
          </a:p>
          <a:p>
            <a:r>
              <a:rPr lang="zh-CN" altLang="en-US" dirty="0"/>
              <a:t>有些数据有目标值（标签值），有些数据没有目标值（如下表中，电影类型就是这个数据集的目标值）。</a:t>
            </a:r>
            <a:endParaRPr lang="en-US" altLang="zh-CN" dirty="0"/>
          </a:p>
          <a:p>
            <a:endParaRPr lang="zh-CN" altLang="en-US" dirty="0"/>
          </a:p>
        </p:txBody>
      </p:sp>
    </p:spTree>
    <p:extLst>
      <p:ext uri="{BB962C8B-B14F-4D97-AF65-F5344CB8AC3E}">
        <p14:creationId xmlns:p14="http://schemas.microsoft.com/office/powerpoint/2010/main" val="1877681457"/>
      </p:ext>
    </p:extLst>
  </p:cSld>
  <p:clrMapOvr>
    <a:masterClrMapping/>
  </p:clrMapOvr>
  <p:transition>
    <p:random/>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544</a:t>
            </a:fld>
            <a:endParaRPr lang="en-US" altLang="ja-JP"/>
          </a:p>
        </p:txBody>
      </p:sp>
      <p:sp>
        <p:nvSpPr>
          <p:cNvPr id="5" name="文本框 4"/>
          <p:cNvSpPr txBox="1"/>
          <p:nvPr/>
        </p:nvSpPr>
        <p:spPr>
          <a:xfrm>
            <a:off x="1734821" y="1676400"/>
            <a:ext cx="8705215" cy="1417952"/>
          </a:xfrm>
          <a:prstGeom prst="rect">
            <a:avLst/>
          </a:prstGeom>
          <a:noFill/>
        </p:spPr>
        <p:txBody>
          <a:bodyPr wrap="square" rtlCol="0" anchor="t">
            <a:spAutoFit/>
          </a:bodyPr>
          <a:lstStyle/>
          <a:p>
            <a:pPr>
              <a:lnSpc>
                <a:spcPct val="150000"/>
              </a:lnSpc>
            </a:pPr>
            <a:r>
              <a:rPr lang="en-US" altLang="zh-CN" sz="2000" dirty="0"/>
              <a:t>       </a:t>
            </a:r>
            <a:r>
              <a:rPr lang="zh-CN" altLang="en-US" sz="2000" dirty="0"/>
              <a:t>所有的机器学习算法在应用场景、数据要求、运行速度上都各有优劣，但有一点不变的是都是数据贪婪的，也就是说任何一个算法，都可以通过增加数据来达到更好的结果，因此第一步数据采集也是最基础、最初的一步。</a:t>
            </a:r>
          </a:p>
        </p:txBody>
      </p:sp>
      <p:sp>
        <p:nvSpPr>
          <p:cNvPr id="6" name="标题 5"/>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7" name="文本框 6"/>
          <p:cNvSpPr txBox="1"/>
          <p:nvPr/>
        </p:nvSpPr>
        <p:spPr>
          <a:xfrm>
            <a:off x="1708151" y="936626"/>
            <a:ext cx="8731885" cy="569643"/>
          </a:xfrm>
          <a:prstGeom prst="rect">
            <a:avLst/>
          </a:prstGeom>
          <a:solidFill>
            <a:schemeClr val="bg1"/>
          </a:solidFill>
        </p:spPr>
        <p:txBody>
          <a:bodyPr wrap="square" rtlCol="0" anchor="t">
            <a:spAutoFit/>
          </a:bodyPr>
          <a:lstStyle/>
          <a:p>
            <a:pPr>
              <a:lnSpc>
                <a:spcPct val="150000"/>
              </a:lnSpc>
            </a:pPr>
            <a:r>
              <a:rPr lang="zh-CN" altLang="en-US" sz="2400" b="1" dirty="0"/>
              <a:t>（</a:t>
            </a:r>
            <a:r>
              <a:rPr lang="en-US" altLang="zh-CN" sz="2400" b="1" dirty="0"/>
              <a:t>1</a:t>
            </a:r>
            <a:r>
              <a:rPr lang="zh-CN" altLang="en-US" sz="2400" b="1" dirty="0"/>
              <a:t>）数据采集</a:t>
            </a:r>
          </a:p>
        </p:txBody>
      </p:sp>
      <p:sp>
        <p:nvSpPr>
          <p:cNvPr id="8" name="文本框 7"/>
          <p:cNvSpPr txBox="1"/>
          <p:nvPr/>
        </p:nvSpPr>
        <p:spPr>
          <a:xfrm>
            <a:off x="1803400" y="3245704"/>
            <a:ext cx="8864600" cy="3139321"/>
          </a:xfrm>
          <a:prstGeom prst="rect">
            <a:avLst/>
          </a:prstGeom>
        </p:spPr>
        <p:style>
          <a:lnRef idx="3">
            <a:schemeClr val="lt1"/>
          </a:lnRef>
          <a:fillRef idx="1">
            <a:schemeClr val="accent5"/>
          </a:fillRef>
          <a:effectRef idx="1">
            <a:schemeClr val="accent5"/>
          </a:effectRef>
          <a:fontRef idx="minor">
            <a:schemeClr val="lt1"/>
          </a:fontRef>
        </p:style>
        <p:txBody>
          <a:bodyPr wrap="square" rtlCol="0" anchor="t">
            <a:spAutoFit/>
          </a:bodyPr>
          <a:lstStyle/>
          <a:p>
            <a:r>
              <a:rPr lang="zh-CN" altLang="en-US" dirty="0">
                <a:solidFill>
                  <a:schemeClr val="tx1"/>
                </a:solidFill>
              </a:rPr>
              <a:t>几种方式介绍：</a:t>
            </a:r>
          </a:p>
          <a:p>
            <a:endParaRPr lang="zh-CN" altLang="en-US" dirty="0">
              <a:solidFill>
                <a:schemeClr val="tx1"/>
              </a:solidFill>
            </a:endParaRPr>
          </a:p>
          <a:p>
            <a:pPr marL="285750" indent="-285750">
              <a:lnSpc>
                <a:spcPct val="150000"/>
              </a:lnSpc>
              <a:buFont typeface="Wingdings" panose="05000000000000000000" charset="0"/>
              <a:buChar char="Ø"/>
            </a:pPr>
            <a:r>
              <a:rPr lang="zh-CN" altLang="en-US" dirty="0">
                <a:solidFill>
                  <a:schemeClr val="tx1"/>
                </a:solidFill>
              </a:rPr>
              <a:t>爬虫：通常在个人项目、公司资源不足以提供数据、原始数据不足需要扩展数据情况下使用较多。比如根据时间获取天气数据，一般都是通过爬虫爬来的；</a:t>
            </a:r>
          </a:p>
          <a:p>
            <a:pPr marL="285750" indent="-285750">
              <a:lnSpc>
                <a:spcPct val="150000"/>
              </a:lnSpc>
              <a:buFont typeface="Wingdings" panose="05000000000000000000" charset="0"/>
              <a:buChar char="Ø"/>
            </a:pPr>
            <a:r>
              <a:rPr lang="zh-CN" altLang="en-US" dirty="0">
                <a:solidFill>
                  <a:schemeClr val="tx1"/>
                </a:solidFill>
              </a:rPr>
              <a:t>API：现在有很多公开的数据集，一些组织也提供开放的API接口来获取相关数据，比如OpenDota提供Dota2相关数据，好处是通常数据更加规范；</a:t>
            </a:r>
          </a:p>
          <a:p>
            <a:pPr marL="285750" indent="-285750">
              <a:lnSpc>
                <a:spcPct val="150000"/>
              </a:lnSpc>
              <a:buFont typeface="Wingdings" panose="05000000000000000000" charset="0"/>
              <a:buChar char="Ø"/>
            </a:pPr>
            <a:r>
              <a:rPr lang="zh-CN" altLang="en-US" dirty="0">
                <a:solidFill>
                  <a:schemeClr val="tx1"/>
                </a:solidFill>
              </a:rPr>
              <a:t>数据库：最常见，也最理想的状态，通过公司自身的数据库保存数据，更加可控，也更加自由灵活；</a:t>
            </a:r>
          </a:p>
        </p:txBody>
      </p:sp>
    </p:spTree>
    <p:extLst>
      <p:ext uri="{BB962C8B-B14F-4D97-AF65-F5344CB8AC3E}">
        <p14:creationId xmlns:p14="http://schemas.microsoft.com/office/powerpoint/2010/main" val="1105095737"/>
      </p:ext>
    </p:extLst>
  </p:cSld>
  <p:clrMapOvr>
    <a:masterClrMapping/>
  </p:clrMapOvr>
  <p:transition>
    <p:random/>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545</a:t>
            </a:fld>
            <a:endParaRPr lang="en-US" altLang="ja-JP"/>
          </a:p>
        </p:txBody>
      </p:sp>
      <p:sp>
        <p:nvSpPr>
          <p:cNvPr id="6" name="标题 5"/>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7" name="文本框 6"/>
          <p:cNvSpPr txBox="1"/>
          <p:nvPr/>
        </p:nvSpPr>
        <p:spPr>
          <a:xfrm>
            <a:off x="1708151" y="936626"/>
            <a:ext cx="8731885" cy="569643"/>
          </a:xfrm>
          <a:prstGeom prst="rect">
            <a:avLst/>
          </a:prstGeom>
          <a:solidFill>
            <a:schemeClr val="bg1"/>
          </a:solidFill>
        </p:spPr>
        <p:txBody>
          <a:bodyPr wrap="square" rtlCol="0" anchor="t">
            <a:spAutoFit/>
          </a:bodyPr>
          <a:lstStyle/>
          <a:p>
            <a:pPr>
              <a:lnSpc>
                <a:spcPct val="150000"/>
              </a:lnSpc>
            </a:pPr>
            <a:r>
              <a:rPr lang="zh-CN" altLang="en-US" sz="2400" b="1" dirty="0"/>
              <a:t>（</a:t>
            </a:r>
            <a:r>
              <a:rPr lang="en-US" altLang="zh-CN" sz="2400" b="1" dirty="0"/>
              <a:t>2</a:t>
            </a:r>
            <a:r>
              <a:rPr lang="zh-CN" altLang="en-US" sz="2400" b="1" dirty="0"/>
              <a:t>）数据处理</a:t>
            </a:r>
          </a:p>
        </p:txBody>
      </p:sp>
      <p:sp>
        <p:nvSpPr>
          <p:cNvPr id="2" name="文本框 1"/>
          <p:cNvSpPr txBox="1"/>
          <p:nvPr/>
        </p:nvSpPr>
        <p:spPr>
          <a:xfrm>
            <a:off x="1708150" y="1905001"/>
            <a:ext cx="8731250" cy="956287"/>
          </a:xfrm>
          <a:prstGeom prst="rect">
            <a:avLst/>
          </a:prstGeom>
          <a:noFill/>
        </p:spPr>
        <p:txBody>
          <a:bodyPr wrap="square" rtlCol="0" anchor="t">
            <a:spAutoFit/>
          </a:bodyPr>
          <a:lstStyle/>
          <a:p>
            <a:pPr>
              <a:lnSpc>
                <a:spcPct val="150000"/>
              </a:lnSpc>
            </a:pPr>
            <a:r>
              <a:rPr lang="en-US" altLang="zh-CN" sz="2000" dirty="0"/>
              <a:t>      </a:t>
            </a:r>
            <a:r>
              <a:rPr lang="zh-CN" altLang="en-US" sz="2000" dirty="0"/>
              <a:t>更多是针对类似爬虫这种方式获取的数据，这种数据通常没有一个非常固定规范的格式，数据非常不稳定，因此需要进行前期的清洗工作。</a:t>
            </a:r>
          </a:p>
        </p:txBody>
      </p:sp>
      <p:sp>
        <p:nvSpPr>
          <p:cNvPr id="3" name="文本框 2"/>
          <p:cNvSpPr txBox="1"/>
          <p:nvPr/>
        </p:nvSpPr>
        <p:spPr>
          <a:xfrm>
            <a:off x="1828801" y="1600201"/>
            <a:ext cx="1814195" cy="460375"/>
          </a:xfrm>
          <a:prstGeom prst="rect">
            <a:avLst/>
          </a:prstGeom>
          <a:noFill/>
        </p:spPr>
        <p:txBody>
          <a:bodyPr wrap="none" rtlCol="0">
            <a:spAutoFit/>
          </a:bodyPr>
          <a:lstStyle/>
          <a:p>
            <a:r>
              <a:rPr lang="zh-CN" altLang="en-US" sz="2400"/>
              <a:t>①</a:t>
            </a:r>
            <a:r>
              <a:rPr lang="en-US" altLang="zh-CN" sz="2400"/>
              <a:t> </a:t>
            </a:r>
            <a:r>
              <a:rPr lang="zh-CN" altLang="en-US" sz="2400"/>
              <a:t>数据清洗</a:t>
            </a:r>
          </a:p>
        </p:txBody>
      </p:sp>
      <p:sp>
        <p:nvSpPr>
          <p:cNvPr id="9" name="文本框 8"/>
          <p:cNvSpPr txBox="1"/>
          <p:nvPr/>
        </p:nvSpPr>
        <p:spPr>
          <a:xfrm>
            <a:off x="2057400" y="2895601"/>
            <a:ext cx="7664450" cy="706755"/>
          </a:xfrm>
          <a:prstGeom prst="rect">
            <a:avLst/>
          </a:prstGeom>
          <a:noFill/>
        </p:spPr>
        <p:txBody>
          <a:bodyPr wrap="square" rtlCol="0" anchor="t">
            <a:spAutoFit/>
          </a:bodyPr>
          <a:lstStyle/>
          <a:p>
            <a:pPr marL="342900" indent="-342900">
              <a:buFont typeface="Wingdings" panose="05000000000000000000" charset="0"/>
              <a:buChar char="Ø"/>
            </a:pPr>
            <a:r>
              <a:rPr lang="zh-CN" altLang="en-US" sz="2000" dirty="0"/>
              <a:t>数据预处理：缺失值处理、重复值处理、数据类型的转换、字符串数据的规整。</a:t>
            </a:r>
          </a:p>
        </p:txBody>
      </p:sp>
      <p:sp>
        <p:nvSpPr>
          <p:cNvPr id="10" name="文本框 9"/>
          <p:cNvSpPr txBox="1"/>
          <p:nvPr/>
        </p:nvSpPr>
        <p:spPr>
          <a:xfrm>
            <a:off x="2057400" y="3602356"/>
            <a:ext cx="8153400" cy="2246769"/>
          </a:xfrm>
          <a:prstGeom prst="rect">
            <a:avLst/>
          </a:prstGeom>
          <a:noFill/>
        </p:spPr>
        <p:txBody>
          <a:bodyPr wrap="square" rtlCol="0" anchor="t">
            <a:spAutoFit/>
          </a:bodyPr>
          <a:lstStyle/>
          <a:p>
            <a:pPr marL="342900" indent="-342900">
              <a:buFont typeface="Wingdings" panose="05000000000000000000" charset="0"/>
              <a:buChar char="Ø"/>
            </a:pPr>
            <a:r>
              <a:rPr lang="zh-CN" altLang="en-US" sz="2000" dirty="0"/>
              <a:t>数据归一化/标准化：</a:t>
            </a:r>
          </a:p>
          <a:p>
            <a:pPr>
              <a:lnSpc>
                <a:spcPct val="100000"/>
              </a:lnSpc>
            </a:pPr>
            <a:r>
              <a:rPr lang="zh-CN" altLang="en-US" sz="2000" dirty="0"/>
              <a:t>    模型具有伸缩可变性，如SVM，最好进行标准化，避免模型参数受极值影响；伸缩不变模型，如逻辑回归，最好也进行标准化，以加快训练速度。</a:t>
            </a:r>
          </a:p>
          <a:p>
            <a:pPr>
              <a:lnSpc>
                <a:spcPct val="100000"/>
              </a:lnSpc>
            </a:pPr>
            <a:r>
              <a:rPr lang="zh-CN" altLang="en-US" sz="2000" dirty="0"/>
              <a:t>归一化/标准化常见两种方法：</a:t>
            </a:r>
          </a:p>
          <a:p>
            <a:pPr>
              <a:lnSpc>
                <a:spcPct val="100000"/>
              </a:lnSpc>
            </a:pPr>
            <a:r>
              <a:rPr lang="zh-CN" altLang="en-US" sz="2000" dirty="0"/>
              <a:t>min-max，化为[0,1]</a:t>
            </a:r>
          </a:p>
          <a:p>
            <a:pPr>
              <a:lnSpc>
                <a:spcPct val="100000"/>
              </a:lnSpc>
            </a:pPr>
            <a:r>
              <a:rPr lang="zh-CN" altLang="en-US" sz="2000" dirty="0"/>
              <a:t>Z-core，化为均值为0，方差为1</a:t>
            </a:r>
          </a:p>
        </p:txBody>
      </p:sp>
    </p:spTree>
    <p:extLst>
      <p:ext uri="{BB962C8B-B14F-4D97-AF65-F5344CB8AC3E}">
        <p14:creationId xmlns:p14="http://schemas.microsoft.com/office/powerpoint/2010/main" val="429726979"/>
      </p:ext>
    </p:extLst>
  </p:cSld>
  <p:clrMapOvr>
    <a:masterClrMapping/>
  </p:clrMapOvr>
  <p:transition>
    <p:random/>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546</a:t>
            </a:fld>
            <a:endParaRPr lang="en-US" altLang="ja-JP"/>
          </a:p>
        </p:txBody>
      </p:sp>
      <p:sp>
        <p:nvSpPr>
          <p:cNvPr id="3" name="文本框 2"/>
          <p:cNvSpPr txBox="1"/>
          <p:nvPr/>
        </p:nvSpPr>
        <p:spPr>
          <a:xfrm>
            <a:off x="1708151" y="936626"/>
            <a:ext cx="8731885" cy="1683089"/>
          </a:xfrm>
          <a:prstGeom prst="rect">
            <a:avLst/>
          </a:prstGeom>
          <a:solidFill>
            <a:schemeClr val="bg1"/>
          </a:solidFill>
        </p:spPr>
        <p:txBody>
          <a:bodyPr wrap="square" rtlCol="0" anchor="t">
            <a:spAutoFit/>
          </a:bodyPr>
          <a:lstStyle/>
          <a:p>
            <a:pPr>
              <a:lnSpc>
                <a:spcPct val="150000"/>
              </a:lnSpc>
            </a:pPr>
            <a:r>
              <a:rPr lang="zh-CN" altLang="en-US" sz="2400" b="1" dirty="0"/>
              <a:t>（</a:t>
            </a:r>
            <a:r>
              <a:rPr lang="en-US" altLang="zh-CN" sz="2400" b="1" dirty="0"/>
              <a:t>3</a:t>
            </a:r>
            <a:r>
              <a:rPr lang="zh-CN" altLang="en-US" sz="2400" b="1" dirty="0"/>
              <a:t>）特征工程</a:t>
            </a:r>
          </a:p>
          <a:p>
            <a:pPr>
              <a:lnSpc>
                <a:spcPct val="150000"/>
              </a:lnSpc>
            </a:pPr>
            <a:r>
              <a:rPr lang="zh-CN" altLang="en-US" sz="2400" dirty="0"/>
              <a:t>    特征工程指的是把原始数据转变为模型的训练数据的过程，它的目的就是获取更好的训练数据特征。</a:t>
            </a:r>
          </a:p>
        </p:txBody>
      </p:sp>
      <p:sp>
        <p:nvSpPr>
          <p:cNvPr id="5" name="文本框 4"/>
          <p:cNvSpPr txBox="1"/>
          <p:nvPr/>
        </p:nvSpPr>
        <p:spPr>
          <a:xfrm>
            <a:off x="1752600" y="2819401"/>
            <a:ext cx="8686800" cy="2169825"/>
          </a:xfrm>
          <a:prstGeom prst="rect">
            <a:avLst/>
          </a:prstGeom>
          <a:solidFill>
            <a:srgbClr val="002060"/>
          </a:solidFill>
        </p:spPr>
        <p:txBody>
          <a:bodyPr wrap="square" rtlCol="0" anchor="t">
            <a:spAutoFit/>
          </a:bodyPr>
          <a:lstStyle/>
          <a:p>
            <a:pPr algn="just">
              <a:lnSpc>
                <a:spcPct val="150000"/>
              </a:lnSpc>
            </a:pPr>
            <a:r>
              <a:rPr lang="zh-CN" altLang="en-US" dirty="0">
                <a:solidFill>
                  <a:schemeClr val="bg1"/>
                </a:solidFill>
              </a:rPr>
              <a:t>    机器学习领域的大神Andrew Ng（吴恩达）老师说“Coming up with features is dificult，time-consuming，requires expert knowledge.“Applied machine learning"is basically feature engineering.”</a:t>
            </a:r>
          </a:p>
          <a:p>
            <a:pPr>
              <a:lnSpc>
                <a:spcPct val="150000"/>
              </a:lnSpc>
            </a:pPr>
            <a:r>
              <a:rPr lang="zh-CN" altLang="en-US" dirty="0">
                <a:solidFill>
                  <a:schemeClr val="bg1"/>
                </a:solidFill>
              </a:rPr>
              <a:t>注：业界广泛流传：数据和特征决定了机器学习的上限，而模型和算法只是逼近这个上限而已。</a:t>
            </a:r>
          </a:p>
        </p:txBody>
      </p:sp>
      <p:sp>
        <p:nvSpPr>
          <p:cNvPr id="8" name="标题 7"/>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Tree>
    <p:extLst>
      <p:ext uri="{BB962C8B-B14F-4D97-AF65-F5344CB8AC3E}">
        <p14:creationId xmlns:p14="http://schemas.microsoft.com/office/powerpoint/2010/main" val="2510242880"/>
      </p:ext>
    </p:extLst>
  </p:cSld>
  <p:clrMapOvr>
    <a:masterClrMapping/>
  </p:clrMapOvr>
  <p:transition>
    <p:random/>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547</a:t>
            </a:fld>
            <a:endParaRPr lang="en-US" altLang="ja-JP"/>
          </a:p>
        </p:txBody>
      </p:sp>
      <p:sp>
        <p:nvSpPr>
          <p:cNvPr id="5" name="文本框 4"/>
          <p:cNvSpPr txBox="1"/>
          <p:nvPr/>
        </p:nvSpPr>
        <p:spPr>
          <a:xfrm>
            <a:off x="1859280" y="1925638"/>
            <a:ext cx="8382000" cy="1129092"/>
          </a:xfrm>
          <a:prstGeom prst="rect">
            <a:avLst/>
          </a:prstGeom>
          <a:noFill/>
        </p:spPr>
        <p:txBody>
          <a:bodyPr wrap="square" rtlCol="0" anchor="t">
            <a:spAutoFit/>
          </a:bodyPr>
          <a:lstStyle/>
          <a:p>
            <a:pPr>
              <a:lnSpc>
                <a:spcPct val="150000"/>
              </a:lnSpc>
            </a:pPr>
            <a:r>
              <a:rPr lang="en-US" altLang="zh-CN" sz="2400" dirty="0"/>
              <a:t>      </a:t>
            </a:r>
            <a:r>
              <a:rPr lang="zh-CN" altLang="en-US" sz="2400" dirty="0"/>
              <a:t>特征工程在机器学习中占有非常重要的作用，一般认为包括</a:t>
            </a:r>
            <a:r>
              <a:rPr lang="zh-CN" altLang="en-US" sz="2400" b="1" dirty="0"/>
              <a:t>特征构建、特征提取、特征选择</a:t>
            </a:r>
            <a:r>
              <a:rPr lang="zh-CN" altLang="en-US" sz="2400" dirty="0"/>
              <a:t>三个部分。</a:t>
            </a:r>
          </a:p>
        </p:txBody>
      </p:sp>
      <p:sp>
        <p:nvSpPr>
          <p:cNvPr id="8" name="标题 7"/>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6" name="文本框 5"/>
          <p:cNvSpPr txBox="1"/>
          <p:nvPr/>
        </p:nvSpPr>
        <p:spPr>
          <a:xfrm>
            <a:off x="1782446" y="3378333"/>
            <a:ext cx="8458835" cy="1683089"/>
          </a:xfrm>
          <a:prstGeom prst="rect">
            <a:avLst/>
          </a:prstGeom>
          <a:noFill/>
        </p:spPr>
        <p:txBody>
          <a:bodyPr wrap="square" rtlCol="0" anchor="t">
            <a:spAutoFit/>
          </a:bodyPr>
          <a:lstStyle/>
          <a:p>
            <a:pPr>
              <a:lnSpc>
                <a:spcPct val="150000"/>
              </a:lnSpc>
            </a:pPr>
            <a:r>
              <a:rPr lang="zh-CN" altLang="en-US" sz="2400" dirty="0"/>
              <a:t>  </a:t>
            </a:r>
            <a:r>
              <a:rPr lang="en-US" altLang="zh-CN" sz="2400" dirty="0"/>
              <a:t>    </a:t>
            </a:r>
            <a:r>
              <a:rPr lang="zh-CN" altLang="en-US" sz="2400" b="1" dirty="0">
                <a:solidFill>
                  <a:srgbClr val="FF0000"/>
                </a:solidFill>
              </a:rPr>
              <a:t>特征构建</a:t>
            </a:r>
            <a:r>
              <a:rPr lang="zh-CN" altLang="en-US" sz="2400" dirty="0"/>
              <a:t>是指从原始数据中人工找出一些具有物理意义的特征。对数据敏感性和机器学习实战经验能帮助特征构建，属性分割和结合是特征构建时常用的方法。</a:t>
            </a:r>
          </a:p>
        </p:txBody>
      </p:sp>
      <p:sp>
        <p:nvSpPr>
          <p:cNvPr id="3" name="矩形 2"/>
          <p:cNvSpPr/>
          <p:nvPr/>
        </p:nvSpPr>
        <p:spPr>
          <a:xfrm>
            <a:off x="1863635" y="1001545"/>
            <a:ext cx="2260555" cy="569643"/>
          </a:xfrm>
          <a:prstGeom prst="rect">
            <a:avLst/>
          </a:prstGeom>
        </p:spPr>
        <p:txBody>
          <a:bodyPr wrap="none">
            <a:spAutoFit/>
          </a:bodyPr>
          <a:lstStyle/>
          <a:p>
            <a:pPr lvl="0">
              <a:lnSpc>
                <a:spcPct val="150000"/>
              </a:lnSpc>
            </a:pPr>
            <a:r>
              <a:rPr lang="zh-CN" altLang="en-US" sz="2400" b="1" dirty="0">
                <a:solidFill>
                  <a:srgbClr val="000000"/>
                </a:solidFill>
              </a:rPr>
              <a:t>（</a:t>
            </a:r>
            <a:r>
              <a:rPr lang="en-US" altLang="zh-CN" sz="2400" b="1" dirty="0">
                <a:solidFill>
                  <a:srgbClr val="000000"/>
                </a:solidFill>
              </a:rPr>
              <a:t>3</a:t>
            </a:r>
            <a:r>
              <a:rPr lang="zh-CN" altLang="en-US" sz="2400" b="1" dirty="0">
                <a:solidFill>
                  <a:srgbClr val="000000"/>
                </a:solidFill>
              </a:rPr>
              <a:t>）特征工程</a:t>
            </a:r>
          </a:p>
        </p:txBody>
      </p:sp>
    </p:spTree>
    <p:extLst>
      <p:ext uri="{BB962C8B-B14F-4D97-AF65-F5344CB8AC3E}">
        <p14:creationId xmlns:p14="http://schemas.microsoft.com/office/powerpoint/2010/main" val="2978406806"/>
      </p:ext>
    </p:extLst>
  </p:cSld>
  <p:clrMapOvr>
    <a:masterClrMapping/>
  </p:clrMapOvr>
  <p:transition>
    <p:random/>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548</a:t>
            </a:fld>
            <a:endParaRPr lang="en-US" altLang="ja-JP"/>
          </a:p>
        </p:txBody>
      </p:sp>
      <p:sp>
        <p:nvSpPr>
          <p:cNvPr id="8" name="标题 7"/>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6" name="文本框 5"/>
          <p:cNvSpPr txBox="1"/>
          <p:nvPr/>
        </p:nvSpPr>
        <p:spPr>
          <a:xfrm>
            <a:off x="1676401" y="762001"/>
            <a:ext cx="8611235" cy="569643"/>
          </a:xfrm>
          <a:prstGeom prst="rect">
            <a:avLst/>
          </a:prstGeom>
          <a:noFill/>
        </p:spPr>
        <p:txBody>
          <a:bodyPr wrap="square" rtlCol="0" anchor="t">
            <a:spAutoFit/>
          </a:bodyPr>
          <a:lstStyle/>
          <a:p>
            <a:pPr>
              <a:lnSpc>
                <a:spcPct val="150000"/>
              </a:lnSpc>
            </a:pPr>
            <a:r>
              <a:rPr lang="zh-CN" altLang="en-US" sz="2400" dirty="0"/>
              <a:t>  </a:t>
            </a:r>
            <a:r>
              <a:rPr lang="zh-CN" altLang="en-US" sz="2400" b="1" dirty="0">
                <a:solidFill>
                  <a:srgbClr val="FF0000"/>
                </a:solidFill>
              </a:rPr>
              <a:t>特征提取</a:t>
            </a:r>
            <a:endParaRPr lang="en-US" altLang="zh-CN" sz="2400" b="1" dirty="0">
              <a:solidFill>
                <a:srgbClr val="FF0000"/>
              </a:solidFill>
            </a:endParaRPr>
          </a:p>
        </p:txBody>
      </p:sp>
      <p:sp>
        <p:nvSpPr>
          <p:cNvPr id="7" name="文本框 6"/>
          <p:cNvSpPr txBox="1"/>
          <p:nvPr/>
        </p:nvSpPr>
        <p:spPr>
          <a:xfrm>
            <a:off x="1676401" y="1295400"/>
            <a:ext cx="8733155" cy="4453890"/>
          </a:xfrm>
          <a:prstGeom prst="rect">
            <a:avLst/>
          </a:prstGeom>
          <a:noFill/>
        </p:spPr>
        <p:txBody>
          <a:bodyPr wrap="square" rtlCol="0" anchor="t">
            <a:spAutoFit/>
          </a:bodyPr>
          <a:lstStyle/>
          <a:p>
            <a:pPr marL="342900" indent="-342900">
              <a:lnSpc>
                <a:spcPct val="150000"/>
              </a:lnSpc>
              <a:buFont typeface="Wingdings" panose="05000000000000000000" charset="0"/>
              <a:buChar char="Ø"/>
            </a:pPr>
            <a:r>
              <a:rPr lang="zh-CN" altLang="en-US" sz="2100" b="1" dirty="0"/>
              <a:t>PCA主成分分析</a:t>
            </a:r>
            <a:r>
              <a:rPr lang="zh-CN" altLang="en-US" sz="2100" dirty="0"/>
              <a:t>，思想是通过坐标轴转换寻找数据分布的最优子空间，从而达到降维、去相关的目的。</a:t>
            </a:r>
          </a:p>
          <a:p>
            <a:pPr marL="342900" indent="-342900">
              <a:lnSpc>
                <a:spcPct val="150000"/>
              </a:lnSpc>
              <a:buFont typeface="Wingdings" panose="05000000000000000000" charset="0"/>
              <a:buChar char="Ø"/>
            </a:pPr>
            <a:r>
              <a:rPr lang="zh-CN" altLang="en-US" sz="2100" b="1" dirty="0"/>
              <a:t>LDA线性判别分析</a:t>
            </a:r>
            <a:r>
              <a:rPr lang="en-US" altLang="zh-CN" sz="2100" dirty="0"/>
              <a:t>, </a:t>
            </a:r>
            <a:r>
              <a:rPr lang="en-US" altLang="zh-CN" sz="2100" dirty="0" err="1"/>
              <a:t>LDA的原理是将带</a:t>
            </a:r>
            <a:r>
              <a:rPr lang="zh-CN" altLang="en-US" sz="2100" dirty="0"/>
              <a:t>有</a:t>
            </a:r>
            <a:r>
              <a:rPr lang="en-US" altLang="zh-CN" sz="2100" dirty="0" err="1"/>
              <a:t>标签的数据（点</a:t>
            </a:r>
            <a:r>
              <a:rPr lang="en-US" altLang="zh-CN" sz="2100" dirty="0"/>
              <a:t>），</a:t>
            </a:r>
            <a:r>
              <a:rPr lang="en-US" altLang="zh-CN" sz="2100" dirty="0" err="1"/>
              <a:t>通过投影的方法，投影到维度更低的空间，使得投影后的</a:t>
            </a:r>
            <a:r>
              <a:rPr lang="zh-CN" altLang="en-US" sz="2100" dirty="0"/>
              <a:t>点</a:t>
            </a:r>
            <a:r>
              <a:rPr lang="en-US" altLang="zh-CN" sz="2100" dirty="0" err="1"/>
              <a:t>按类别区分</a:t>
            </a:r>
            <a:r>
              <a:rPr lang="zh-CN" altLang="en-US" sz="2100" dirty="0"/>
              <a:t>。</a:t>
            </a:r>
            <a:r>
              <a:rPr lang="en-US" altLang="zh-CN" sz="2100" dirty="0" err="1"/>
              <a:t>相同类别的点，将会在投影后更接近，不同类别的点距离越远</a:t>
            </a:r>
            <a:r>
              <a:rPr lang="en-US" altLang="zh-CN" sz="2100" dirty="0"/>
              <a:t>。</a:t>
            </a:r>
          </a:p>
          <a:p>
            <a:pPr marL="342900" indent="-342900">
              <a:lnSpc>
                <a:spcPct val="150000"/>
              </a:lnSpc>
              <a:buFont typeface="Wingdings" panose="05000000000000000000" charset="0"/>
              <a:buChar char="Ø"/>
            </a:pPr>
            <a:r>
              <a:rPr lang="en-US" altLang="zh-CN" sz="2100" b="1" dirty="0" err="1"/>
              <a:t>ICA独立成分分析</a:t>
            </a:r>
            <a:r>
              <a:rPr lang="en-US" altLang="zh-CN" sz="2100" dirty="0"/>
              <a:t>, </a:t>
            </a:r>
            <a:r>
              <a:rPr lang="en-US" altLang="zh-CN" sz="2100" dirty="0" err="1"/>
              <a:t>PCA特征转换降维提取的是不相关的部分，ICA独立成分分析获得的是相互独立的属性。ICA算法本质寻找一个线性变换z</a:t>
            </a:r>
            <a:r>
              <a:rPr lang="en-US" altLang="zh-CN" sz="2100" dirty="0"/>
              <a:t> = </a:t>
            </a:r>
            <a:r>
              <a:rPr lang="en-US" altLang="zh-CN" sz="2100" dirty="0" err="1"/>
              <a:t>Wx，使得z的各个特征分量之间的独立性最大。ICA相比与PCA更能刻画变量的随机统计特性，且能抑制噪声</a:t>
            </a:r>
            <a:r>
              <a:rPr lang="en-US" altLang="zh-CN" sz="2100" dirty="0"/>
              <a:t>。</a:t>
            </a:r>
          </a:p>
        </p:txBody>
      </p:sp>
    </p:spTree>
    <p:extLst>
      <p:ext uri="{BB962C8B-B14F-4D97-AF65-F5344CB8AC3E}">
        <p14:creationId xmlns:p14="http://schemas.microsoft.com/office/powerpoint/2010/main" val="1791113233"/>
      </p:ext>
    </p:extLst>
  </p:cSld>
  <p:clrMapOvr>
    <a:masterClrMapping/>
  </p:clrMapOvr>
  <p:transition>
    <p:random/>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549</a:t>
            </a:fld>
            <a:endParaRPr lang="en-US" altLang="ja-JP"/>
          </a:p>
        </p:txBody>
      </p:sp>
      <p:sp>
        <p:nvSpPr>
          <p:cNvPr id="8" name="标题 7"/>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6" name="文本框 5"/>
          <p:cNvSpPr txBox="1"/>
          <p:nvPr/>
        </p:nvSpPr>
        <p:spPr>
          <a:xfrm>
            <a:off x="1524001" y="703552"/>
            <a:ext cx="8611235" cy="575094"/>
          </a:xfrm>
          <a:prstGeom prst="rect">
            <a:avLst/>
          </a:prstGeom>
          <a:noFill/>
        </p:spPr>
        <p:txBody>
          <a:bodyPr wrap="square" rtlCol="0" anchor="t">
            <a:spAutoFit/>
          </a:bodyPr>
          <a:lstStyle/>
          <a:p>
            <a:pPr>
              <a:lnSpc>
                <a:spcPct val="150000"/>
              </a:lnSpc>
            </a:pPr>
            <a:r>
              <a:rPr lang="zh-CN" altLang="en-US" sz="2400" b="1" dirty="0"/>
              <a:t>  </a:t>
            </a:r>
            <a:r>
              <a:rPr lang="en-US" altLang="zh-CN" sz="2400" b="1" dirty="0"/>
              <a:t>    </a:t>
            </a:r>
            <a:r>
              <a:rPr lang="zh-CN" altLang="en-US" sz="2400" b="1" dirty="0">
                <a:solidFill>
                  <a:srgbClr val="FF0000"/>
                </a:solidFill>
              </a:rPr>
              <a:t>特征选择</a:t>
            </a:r>
          </a:p>
        </p:txBody>
      </p:sp>
      <p:sp>
        <p:nvSpPr>
          <p:cNvPr id="2" name="文本框 1"/>
          <p:cNvSpPr txBox="1"/>
          <p:nvPr/>
        </p:nvSpPr>
        <p:spPr>
          <a:xfrm>
            <a:off x="1758316" y="1254760"/>
            <a:ext cx="8681085" cy="4154170"/>
          </a:xfrm>
          <a:prstGeom prst="rect">
            <a:avLst/>
          </a:prstGeom>
          <a:noFill/>
        </p:spPr>
        <p:txBody>
          <a:bodyPr wrap="square" rtlCol="0" anchor="t">
            <a:spAutoFit/>
          </a:bodyPr>
          <a:lstStyle/>
          <a:p>
            <a:pPr>
              <a:lnSpc>
                <a:spcPct val="150000"/>
              </a:lnSpc>
            </a:pPr>
            <a:r>
              <a:rPr lang="en-US" altLang="zh-CN" sz="2200" dirty="0"/>
              <a:t>    </a:t>
            </a:r>
            <a:r>
              <a:rPr lang="zh-CN" altLang="en-US" sz="2200" dirty="0"/>
              <a:t>特征选择是剔除不相关或者冗余的特征，减少有效特征的个数，减少模型训练的时间，提高模型的精确度。</a:t>
            </a:r>
            <a:endParaRPr lang="en-US" altLang="zh-CN" sz="2200" dirty="0"/>
          </a:p>
          <a:p>
            <a:pPr>
              <a:lnSpc>
                <a:spcPct val="150000"/>
              </a:lnSpc>
            </a:pPr>
            <a:r>
              <a:rPr lang="zh-CN" altLang="en-US" sz="2200" dirty="0"/>
              <a:t>    特征提取通过特征转换实现降维，特征选择则是依靠统计学方法或者机器学习模型本身的特征选择（排序）功能实现降维。特征选择是个重复迭代的过程，有时可能自己认为特征选择做的很好，但实际中模型训练并不太好，所以每次特征选择都要使用模型去验证，最终目的是为了获得能训练出好的模型的数据，提升模型的性能。</a:t>
            </a:r>
          </a:p>
          <a:p>
            <a:pPr>
              <a:lnSpc>
                <a:spcPct val="150000"/>
              </a:lnSpc>
            </a:pPr>
            <a:r>
              <a:rPr lang="zh-CN" altLang="en-US" sz="2200" dirty="0"/>
              <a:t>例如：</a:t>
            </a:r>
          </a:p>
        </p:txBody>
      </p:sp>
      <p:sp>
        <p:nvSpPr>
          <p:cNvPr id="3" name="文本框 2"/>
          <p:cNvSpPr txBox="1"/>
          <p:nvPr/>
        </p:nvSpPr>
        <p:spPr>
          <a:xfrm>
            <a:off x="1974909" y="5257801"/>
            <a:ext cx="8716645" cy="956287"/>
          </a:xfrm>
          <a:prstGeom prst="rect">
            <a:avLst/>
          </a:prstGeom>
          <a:noFill/>
        </p:spPr>
        <p:txBody>
          <a:bodyPr wrap="square" rtlCol="0" anchor="t">
            <a:spAutoFit/>
          </a:bodyPr>
          <a:lstStyle/>
          <a:p>
            <a:pPr>
              <a:lnSpc>
                <a:spcPct val="150000"/>
              </a:lnSpc>
            </a:pPr>
            <a:r>
              <a:rPr lang="zh-CN" altLang="en-US" sz="2000" dirty="0"/>
              <a:t>1. 运用统计学的方法，衡量单个特征与响应变量（Lable）之间的关系。</a:t>
            </a:r>
          </a:p>
          <a:p>
            <a:pPr>
              <a:lnSpc>
                <a:spcPct val="150000"/>
              </a:lnSpc>
            </a:pPr>
            <a:r>
              <a:rPr lang="zh-CN" altLang="en-US" sz="2000" dirty="0"/>
              <a:t>2. 基于机器学习模型的特征选择。</a:t>
            </a:r>
          </a:p>
        </p:txBody>
      </p:sp>
    </p:spTree>
    <p:extLst>
      <p:ext uri="{BB962C8B-B14F-4D97-AF65-F5344CB8AC3E}">
        <p14:creationId xmlns:p14="http://schemas.microsoft.com/office/powerpoint/2010/main" val="2449271273"/>
      </p:ext>
    </p:extLst>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2.3.4  </a:t>
            </a:r>
            <a:r>
              <a:rPr lang="zh-CN" altLang="en-US" b="1" dirty="0">
                <a:solidFill>
                  <a:schemeClr val="tx1"/>
                </a:solidFill>
                <a:latin typeface="仿宋" panose="02010609060101010101" pitchFamily="49" charset="-122"/>
                <a:ea typeface="仿宋" panose="02010609060101010101" pitchFamily="49" charset="-122"/>
              </a:rPr>
              <a:t>谓词公式的性质</a:t>
            </a:r>
          </a:p>
        </p:txBody>
      </p:sp>
      <p:sp>
        <p:nvSpPr>
          <p:cNvPr id="8195" name="灯片编号占位符 3"/>
          <p:cNvSpPr>
            <a:spLocks noGrp="1"/>
          </p:cNvSpPr>
          <p:nvPr>
            <p:ph type="sldNum" sz="quarter" idx="12"/>
          </p:nvPr>
        </p:nvSpPr>
        <p:spPr>
          <a:noFill/>
        </p:spPr>
        <p:txBody>
          <a:bodyPr/>
          <a:lstStyle/>
          <a:p>
            <a:pPr fontAlgn="base">
              <a:spcBef>
                <a:spcPct val="0"/>
              </a:spcBef>
              <a:spcAft>
                <a:spcPct val="0"/>
              </a:spcAft>
            </a:pPr>
            <a:fld id="{D30B367F-5CE5-4F46-A473-352C3C619AC7}"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55</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8197" name="Rectangle 3"/>
          <p:cNvSpPr>
            <a:spLocks noGrp="1" noChangeArrowheads="1"/>
          </p:cNvSpPr>
          <p:nvPr>
            <p:ph sz="quarter" idx="1"/>
          </p:nvPr>
        </p:nvSpPr>
        <p:spPr/>
        <p:txBody>
          <a:bodyPr/>
          <a:lstStyle/>
          <a:p>
            <a:pPr marL="571500" indent="-571500">
              <a:buNone/>
            </a:pPr>
            <a:r>
              <a:rPr lang="zh-CN" altLang="en-US" b="1" dirty="0">
                <a:latin typeface="仿宋" panose="02010609060101010101" pitchFamily="49" charset="-122"/>
                <a:ea typeface="仿宋" panose="02010609060101010101" pitchFamily="49" charset="-122"/>
              </a:rPr>
              <a:t>下面列出一些主要的等价式：</a:t>
            </a:r>
          </a:p>
        </p:txBody>
      </p:sp>
      <p:sp>
        <p:nvSpPr>
          <p:cNvPr id="8198" name="Rectangle 5"/>
          <p:cNvSpPr>
            <a:spLocks noChangeArrowheads="1"/>
          </p:cNvSpPr>
          <p:nvPr/>
        </p:nvSpPr>
        <p:spPr bwMode="auto">
          <a:xfrm>
            <a:off x="1524001" y="2978128"/>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8199" name="Text Box 8"/>
          <p:cNvSpPr txBox="1">
            <a:spLocks noChangeArrowheads="1"/>
          </p:cNvSpPr>
          <p:nvPr/>
        </p:nvSpPr>
        <p:spPr bwMode="auto">
          <a:xfrm>
            <a:off x="1806575" y="2140237"/>
            <a:ext cx="8578850" cy="4154984"/>
          </a:xfrm>
          <a:prstGeom prst="rect">
            <a:avLst/>
          </a:prstGeom>
          <a:noFill/>
          <a:ln w="9525">
            <a:noFill/>
            <a:miter lim="800000"/>
          </a:ln>
        </p:spPr>
        <p:txBody>
          <a:bodyPr>
            <a:spAutoFit/>
          </a:bodyPr>
          <a:lstStyle/>
          <a:p>
            <a:pPr fontAlgn="base">
              <a:spcBef>
                <a:spcPct val="0"/>
              </a:spcBef>
              <a:spcAft>
                <a:spcPct val="0"/>
              </a:spcAft>
            </a:pPr>
            <a:r>
              <a:rPr lang="zh-CN" altLang="en-US" sz="2400" dirty="0">
                <a:solidFill>
                  <a:prstClr val="black"/>
                </a:solidFill>
                <a:latin typeface="Arial" panose="020B0604020202020204" pitchFamily="34" charset="0"/>
                <a:ea typeface="宋体" panose="02010600030101010101" pitchFamily="2" charset="-122"/>
              </a:rPr>
              <a:t>（</a:t>
            </a:r>
            <a:r>
              <a:rPr lang="en-US" altLang="zh-CN" sz="2400" dirty="0">
                <a:solidFill>
                  <a:prstClr val="black"/>
                </a:solidFill>
                <a:latin typeface="Arial" panose="020B0604020202020204" pitchFamily="34" charset="0"/>
                <a:ea typeface="宋体" panose="02010600030101010101" pitchFamily="2" charset="-122"/>
              </a:rPr>
              <a:t>1</a:t>
            </a:r>
            <a:r>
              <a:rPr lang="zh-CN" altLang="en-US" sz="2400" dirty="0">
                <a:solidFill>
                  <a:prstClr val="black"/>
                </a:solidFill>
                <a:latin typeface="Arial" panose="020B0604020202020204" pitchFamily="34" charset="0"/>
                <a:ea typeface="宋体" panose="02010600030101010101" pitchFamily="2" charset="-122"/>
              </a:rPr>
              <a:t>）交换律：</a:t>
            </a:r>
            <a:r>
              <a:rPr lang="en-US" altLang="zh-CN" sz="2400" dirty="0">
                <a:solidFill>
                  <a:prstClr val="black"/>
                </a:solidFill>
                <a:latin typeface="Arial" panose="020B0604020202020204" pitchFamily="34" charset="0"/>
                <a:ea typeface="宋体" panose="02010600030101010101" pitchFamily="2" charset="-122"/>
              </a:rPr>
              <a:t>P∨Q      Q∨P</a:t>
            </a:r>
            <a:r>
              <a:rPr lang="zh-CN" altLang="en-US" sz="2400" dirty="0">
                <a:solidFill>
                  <a:prstClr val="black"/>
                </a:solidFill>
                <a:latin typeface="Arial" panose="020B0604020202020204" pitchFamily="34" charset="0"/>
                <a:ea typeface="宋体" panose="02010600030101010101" pitchFamily="2" charset="-122"/>
              </a:rPr>
              <a:t>        </a:t>
            </a:r>
            <a:r>
              <a:rPr lang="en-US" altLang="zh-CN" sz="2400" dirty="0">
                <a:solidFill>
                  <a:prstClr val="black"/>
                </a:solidFill>
                <a:latin typeface="Arial" panose="020B0604020202020204" pitchFamily="34" charset="0"/>
                <a:ea typeface="宋体" panose="02010600030101010101" pitchFamily="2" charset="-122"/>
              </a:rPr>
              <a:t>P∧Q      Q∧P</a:t>
            </a:r>
          </a:p>
          <a:p>
            <a:pPr fontAlgn="base">
              <a:spcBef>
                <a:spcPct val="0"/>
              </a:spcBef>
              <a:spcAft>
                <a:spcPct val="0"/>
              </a:spcAft>
            </a:pPr>
            <a:r>
              <a:rPr lang="zh-CN" altLang="en-US" sz="2400" dirty="0">
                <a:solidFill>
                  <a:prstClr val="black"/>
                </a:solidFill>
                <a:latin typeface="Arial" panose="020B0604020202020204" pitchFamily="34" charset="0"/>
                <a:ea typeface="宋体" panose="02010600030101010101" pitchFamily="2" charset="-122"/>
              </a:rPr>
              <a:t>（</a:t>
            </a:r>
            <a:r>
              <a:rPr lang="en-US" altLang="zh-CN" sz="2400" dirty="0">
                <a:solidFill>
                  <a:prstClr val="black"/>
                </a:solidFill>
                <a:latin typeface="Arial" panose="020B0604020202020204" pitchFamily="34" charset="0"/>
                <a:ea typeface="宋体" panose="02010600030101010101" pitchFamily="2" charset="-122"/>
              </a:rPr>
              <a:t>2</a:t>
            </a:r>
            <a:r>
              <a:rPr lang="zh-CN" altLang="en-US" sz="2400" dirty="0">
                <a:solidFill>
                  <a:prstClr val="black"/>
                </a:solidFill>
                <a:latin typeface="Arial" panose="020B0604020202020204" pitchFamily="34" charset="0"/>
                <a:ea typeface="宋体" panose="02010600030101010101" pitchFamily="2" charset="-122"/>
              </a:rPr>
              <a:t>）结合律</a:t>
            </a:r>
            <a:endParaRPr lang="en-US" altLang="zh-CN" sz="2400" dirty="0">
              <a:solidFill>
                <a:prstClr val="black"/>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prstClr val="black"/>
                </a:solidFill>
                <a:latin typeface="Arial" panose="020B0604020202020204" pitchFamily="34" charset="0"/>
                <a:ea typeface="宋体" panose="02010600030101010101" pitchFamily="2" charset="-122"/>
              </a:rPr>
              <a:t>                       (P∨Q)∨R      P∨(Q∨R)</a:t>
            </a:r>
          </a:p>
          <a:p>
            <a:pPr fontAlgn="base">
              <a:spcBef>
                <a:spcPct val="0"/>
              </a:spcBef>
              <a:spcAft>
                <a:spcPct val="0"/>
              </a:spcAft>
            </a:pPr>
            <a:r>
              <a:rPr lang="en-US" altLang="zh-CN" sz="2400" dirty="0">
                <a:solidFill>
                  <a:prstClr val="black"/>
                </a:solidFill>
                <a:latin typeface="Arial" panose="020B0604020202020204" pitchFamily="34" charset="0"/>
                <a:ea typeface="宋体" panose="02010600030101010101" pitchFamily="2" charset="-122"/>
              </a:rPr>
              <a:t>                       (P∧Q)∧R      P∧(Q∧R)</a:t>
            </a:r>
          </a:p>
          <a:p>
            <a:pPr fontAlgn="base">
              <a:spcBef>
                <a:spcPct val="0"/>
              </a:spcBef>
              <a:spcAft>
                <a:spcPct val="0"/>
              </a:spcAft>
            </a:pPr>
            <a:r>
              <a:rPr lang="zh-CN" altLang="en-US" sz="2400" dirty="0">
                <a:solidFill>
                  <a:prstClr val="black"/>
                </a:solidFill>
                <a:latin typeface="Arial" panose="020B0604020202020204" pitchFamily="34" charset="0"/>
                <a:ea typeface="宋体" panose="02010600030101010101" pitchFamily="2" charset="-122"/>
              </a:rPr>
              <a:t>（</a:t>
            </a:r>
            <a:r>
              <a:rPr lang="en-US" altLang="zh-CN" sz="2400" dirty="0">
                <a:solidFill>
                  <a:prstClr val="black"/>
                </a:solidFill>
                <a:latin typeface="Arial" panose="020B0604020202020204" pitchFamily="34" charset="0"/>
                <a:ea typeface="宋体" panose="02010600030101010101" pitchFamily="2" charset="-122"/>
              </a:rPr>
              <a:t>3</a:t>
            </a:r>
            <a:r>
              <a:rPr lang="zh-CN" altLang="en-US" sz="2400" dirty="0">
                <a:solidFill>
                  <a:prstClr val="black"/>
                </a:solidFill>
                <a:latin typeface="Arial" panose="020B0604020202020204" pitchFamily="34" charset="0"/>
                <a:ea typeface="宋体" panose="02010600030101010101" pitchFamily="2" charset="-122"/>
              </a:rPr>
              <a:t>）分配律</a:t>
            </a:r>
            <a:endParaRPr lang="en-US" altLang="zh-CN" sz="2400" dirty="0">
              <a:solidFill>
                <a:prstClr val="black"/>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prstClr val="black"/>
                </a:solidFill>
                <a:latin typeface="Arial" panose="020B0604020202020204" pitchFamily="34" charset="0"/>
                <a:ea typeface="宋体" panose="02010600030101010101" pitchFamily="2" charset="-122"/>
              </a:rPr>
              <a:t>                       P∧(Q∨R)      </a:t>
            </a:r>
            <a:r>
              <a:rPr lang="zh-CN" altLang="en-US" sz="2400" dirty="0">
                <a:solidFill>
                  <a:prstClr val="black"/>
                </a:solidFill>
                <a:latin typeface="Arial" panose="020B0604020202020204" pitchFamily="34" charset="0"/>
                <a:ea typeface="宋体" panose="02010600030101010101" pitchFamily="2" charset="-122"/>
              </a:rPr>
              <a:t> </a:t>
            </a:r>
            <a:r>
              <a:rPr lang="en-US" altLang="zh-CN" sz="2400" dirty="0">
                <a:solidFill>
                  <a:prstClr val="black"/>
                </a:solidFill>
                <a:latin typeface="Arial" panose="020B0604020202020204" pitchFamily="34" charset="0"/>
                <a:ea typeface="宋体" panose="02010600030101010101" pitchFamily="2" charset="-122"/>
              </a:rPr>
              <a:t>(P∧Q)∨(P∧R)</a:t>
            </a:r>
          </a:p>
          <a:p>
            <a:pPr fontAlgn="base">
              <a:spcBef>
                <a:spcPct val="0"/>
              </a:spcBef>
              <a:spcAft>
                <a:spcPct val="0"/>
              </a:spcAft>
            </a:pPr>
            <a:r>
              <a:rPr lang="en-US" altLang="zh-CN" sz="2400" dirty="0">
                <a:solidFill>
                  <a:prstClr val="black"/>
                </a:solidFill>
                <a:latin typeface="Arial" panose="020B0604020202020204" pitchFamily="34" charset="0"/>
                <a:ea typeface="宋体" panose="02010600030101010101" pitchFamily="2" charset="-122"/>
              </a:rPr>
              <a:t>                       P∨(Q∧R)     </a:t>
            </a:r>
            <a:r>
              <a:rPr lang="zh-CN" altLang="en-US" sz="2400" dirty="0">
                <a:solidFill>
                  <a:prstClr val="black"/>
                </a:solidFill>
                <a:latin typeface="Arial" panose="020B0604020202020204" pitchFamily="34" charset="0"/>
                <a:ea typeface="宋体" panose="02010600030101010101" pitchFamily="2" charset="-122"/>
              </a:rPr>
              <a:t> </a:t>
            </a:r>
            <a:r>
              <a:rPr lang="en-US" altLang="zh-CN" sz="2400" dirty="0">
                <a:solidFill>
                  <a:prstClr val="black"/>
                </a:solidFill>
                <a:latin typeface="Arial" panose="020B0604020202020204" pitchFamily="34" charset="0"/>
                <a:ea typeface="宋体" panose="02010600030101010101" pitchFamily="2" charset="-122"/>
              </a:rPr>
              <a:t>(P∨Q)∧(P∨R)</a:t>
            </a:r>
          </a:p>
          <a:p>
            <a:pPr fontAlgn="base">
              <a:spcBef>
                <a:spcPct val="0"/>
              </a:spcBef>
              <a:spcAft>
                <a:spcPct val="0"/>
              </a:spcAft>
            </a:pPr>
            <a:r>
              <a:rPr lang="zh-CN" altLang="en-US" sz="2400" dirty="0">
                <a:solidFill>
                  <a:srgbClr val="0000FF"/>
                </a:solidFill>
                <a:latin typeface="Arial" panose="020B0604020202020204" pitchFamily="34" charset="0"/>
                <a:ea typeface="宋体" panose="02010600030101010101" pitchFamily="2" charset="-122"/>
              </a:rPr>
              <a:t>（</a:t>
            </a:r>
            <a:r>
              <a:rPr lang="en-US" altLang="zh-CN" sz="2400" dirty="0">
                <a:solidFill>
                  <a:srgbClr val="0000FF"/>
                </a:solidFill>
                <a:latin typeface="Arial" panose="020B0604020202020204" pitchFamily="34" charset="0"/>
                <a:ea typeface="宋体" panose="02010600030101010101" pitchFamily="2" charset="-122"/>
              </a:rPr>
              <a:t>4</a:t>
            </a:r>
            <a:r>
              <a:rPr lang="zh-CN" altLang="en-US" sz="2400" dirty="0">
                <a:solidFill>
                  <a:srgbClr val="0000FF"/>
                </a:solidFill>
                <a:latin typeface="Arial" panose="020B0604020202020204" pitchFamily="34" charset="0"/>
                <a:ea typeface="宋体" panose="02010600030101010101" pitchFamily="2" charset="-122"/>
              </a:rPr>
              <a:t>）德摩根律</a:t>
            </a:r>
            <a:endParaRPr lang="en-US" altLang="zh-CN" sz="2400" dirty="0">
              <a:solidFill>
                <a:srgbClr val="0000FF"/>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sz="2400" dirty="0">
                <a:solidFill>
                  <a:prstClr val="black"/>
                </a:solidFill>
                <a:latin typeface="Arial" panose="020B0604020202020204" pitchFamily="34" charset="0"/>
                <a:ea typeface="宋体" panose="02010600030101010101" pitchFamily="2" charset="-122"/>
              </a:rPr>
              <a:t>                         </a:t>
            </a:r>
            <a:r>
              <a:rPr lang="en-US" altLang="zh-CN" sz="2400" dirty="0">
                <a:solidFill>
                  <a:prstClr val="black"/>
                </a:solidFill>
                <a:latin typeface="Arial" panose="020B0604020202020204" pitchFamily="34" charset="0"/>
                <a:ea typeface="宋体" panose="02010600030101010101" pitchFamily="2" charset="-122"/>
              </a:rPr>
              <a:t>¬(P∨Q)      ¬ P∧ ¬ Q</a:t>
            </a:r>
          </a:p>
          <a:p>
            <a:pPr fontAlgn="base">
              <a:spcBef>
                <a:spcPct val="0"/>
              </a:spcBef>
              <a:spcAft>
                <a:spcPct val="0"/>
              </a:spcAft>
            </a:pPr>
            <a:r>
              <a:rPr lang="zh-CN" altLang="en-US" sz="2400" dirty="0">
                <a:solidFill>
                  <a:prstClr val="black"/>
                </a:solidFill>
                <a:latin typeface="Arial" panose="020B0604020202020204" pitchFamily="34" charset="0"/>
                <a:ea typeface="宋体" panose="02010600030101010101" pitchFamily="2" charset="-122"/>
              </a:rPr>
              <a:t>                         </a:t>
            </a:r>
            <a:r>
              <a:rPr lang="en-US" altLang="zh-CN" sz="2400" dirty="0">
                <a:solidFill>
                  <a:prstClr val="black"/>
                </a:solidFill>
                <a:latin typeface="Arial" panose="020B0604020202020204" pitchFamily="34" charset="0"/>
                <a:ea typeface="宋体" panose="02010600030101010101" pitchFamily="2" charset="-122"/>
              </a:rPr>
              <a:t>¬(P∧Q)  </a:t>
            </a:r>
            <a:r>
              <a:rPr lang="zh-CN" altLang="en-US" sz="2400" dirty="0">
                <a:solidFill>
                  <a:prstClr val="black"/>
                </a:solidFill>
                <a:latin typeface="Arial" panose="020B0604020202020204" pitchFamily="34" charset="0"/>
                <a:ea typeface="宋体" panose="02010600030101010101" pitchFamily="2" charset="-122"/>
              </a:rPr>
              <a:t>    </a:t>
            </a:r>
            <a:r>
              <a:rPr lang="en-US" altLang="zh-CN" sz="2400" dirty="0">
                <a:solidFill>
                  <a:prstClr val="black"/>
                </a:solidFill>
                <a:latin typeface="Arial" panose="020B0604020202020204" pitchFamily="34" charset="0"/>
                <a:ea typeface="宋体" panose="02010600030101010101" pitchFamily="2" charset="-122"/>
              </a:rPr>
              <a:t>¬ P∨ ¬ Q</a:t>
            </a:r>
          </a:p>
          <a:p>
            <a:pPr fontAlgn="base">
              <a:spcBef>
                <a:spcPct val="0"/>
              </a:spcBef>
              <a:spcAft>
                <a:spcPct val="0"/>
              </a:spcAft>
            </a:pPr>
            <a:r>
              <a:rPr lang="zh-CN" altLang="en-US" sz="2400" dirty="0">
                <a:solidFill>
                  <a:prstClr val="black"/>
                </a:solidFill>
                <a:latin typeface="Arial" panose="020B0604020202020204" pitchFamily="34" charset="0"/>
                <a:ea typeface="宋体" panose="02010600030101010101" pitchFamily="2" charset="-122"/>
              </a:rPr>
              <a:t>（</a:t>
            </a:r>
            <a:r>
              <a:rPr lang="en-US" altLang="zh-CN" sz="2400" dirty="0">
                <a:solidFill>
                  <a:prstClr val="black"/>
                </a:solidFill>
                <a:latin typeface="Arial" panose="020B0604020202020204" pitchFamily="34" charset="0"/>
                <a:ea typeface="宋体" panose="02010600030101010101" pitchFamily="2" charset="-122"/>
              </a:rPr>
              <a:t>5</a:t>
            </a:r>
            <a:r>
              <a:rPr lang="zh-CN" altLang="en-US" sz="2400" dirty="0">
                <a:solidFill>
                  <a:prstClr val="black"/>
                </a:solidFill>
                <a:latin typeface="Arial" panose="020B0604020202020204" pitchFamily="34" charset="0"/>
                <a:ea typeface="宋体" panose="02010600030101010101" pitchFamily="2" charset="-122"/>
              </a:rPr>
              <a:t>）双重否定律：</a:t>
            </a:r>
            <a:r>
              <a:rPr lang="en-US" altLang="zh-CN" sz="2400" dirty="0">
                <a:solidFill>
                  <a:prstClr val="black"/>
                </a:solidFill>
                <a:latin typeface="Arial" panose="020B0604020202020204" pitchFamily="34" charset="0"/>
                <a:ea typeface="宋体" panose="02010600030101010101" pitchFamily="2" charset="-122"/>
              </a:rPr>
              <a:t>¬ (¬P)      P</a:t>
            </a:r>
          </a:p>
        </p:txBody>
      </p:sp>
      <p:sp>
        <p:nvSpPr>
          <p:cNvPr id="8200" name="Rectangle 7"/>
          <p:cNvSpPr>
            <a:spLocks noChangeArrowheads="1"/>
          </p:cNvSpPr>
          <p:nvPr/>
        </p:nvSpPr>
        <p:spPr bwMode="auto">
          <a:xfrm>
            <a:off x="1524001" y="2978128"/>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graphicFrame>
        <p:nvGraphicFramePr>
          <p:cNvPr id="2" name="对象 1"/>
          <p:cNvGraphicFramePr>
            <a:graphicFrameLocks noChangeAspect="1"/>
          </p:cNvGraphicFramePr>
          <p:nvPr/>
        </p:nvGraphicFramePr>
        <p:xfrm>
          <a:off x="4660941" y="2187738"/>
          <a:ext cx="533400" cy="371475"/>
        </p:xfrm>
        <a:graphic>
          <a:graphicData uri="http://schemas.openxmlformats.org/presentationml/2006/ole">
            <mc:AlternateContent xmlns:mc="http://schemas.openxmlformats.org/markup-compatibility/2006">
              <mc:Choice xmlns:v="urn:schemas-microsoft-com:vml" Requires="v">
                <p:oleObj name="公式" r:id="rId2" imgW="5181600" imgH="3657600" progId="Equation.3">
                  <p:embed/>
                </p:oleObj>
              </mc:Choice>
              <mc:Fallback>
                <p:oleObj name="公式" r:id="rId2" imgW="5181600" imgH="3657600" progId="Equation.3">
                  <p:embed/>
                  <p:pic>
                    <p:nvPicPr>
                      <p:cNvPr id="2"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941" y="2187738"/>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831143773"/>
              </p:ext>
            </p:extLst>
          </p:nvPr>
        </p:nvGraphicFramePr>
        <p:xfrm>
          <a:off x="6940314" y="2199753"/>
          <a:ext cx="533400" cy="371475"/>
        </p:xfrm>
        <a:graphic>
          <a:graphicData uri="http://schemas.openxmlformats.org/presentationml/2006/ole">
            <mc:AlternateContent xmlns:mc="http://schemas.openxmlformats.org/markup-compatibility/2006">
              <mc:Choice xmlns:v="urn:schemas-microsoft-com:vml" Requires="v">
                <p:oleObj name="公式" r:id="rId4" imgW="5181600" imgH="3657600" progId="Equation.3">
                  <p:embed/>
                </p:oleObj>
              </mc:Choice>
              <mc:Fallback>
                <p:oleObj name="公式" r:id="rId4" imgW="5181600" imgH="3657600" progId="Equation.3">
                  <p:embed/>
                  <p:pic>
                    <p:nvPicPr>
                      <p:cNvPr id="3"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314" y="2199753"/>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89752415"/>
              </p:ext>
            </p:extLst>
          </p:nvPr>
        </p:nvGraphicFramePr>
        <p:xfrm>
          <a:off x="5068057" y="4379792"/>
          <a:ext cx="533400" cy="371475"/>
        </p:xfrm>
        <a:graphic>
          <a:graphicData uri="http://schemas.openxmlformats.org/presentationml/2006/ole">
            <mc:AlternateContent xmlns:mc="http://schemas.openxmlformats.org/markup-compatibility/2006">
              <mc:Choice xmlns:v="urn:schemas-microsoft-com:vml" Requires="v">
                <p:oleObj name="公式" r:id="rId5" imgW="5181600" imgH="3657600" progId="Equation.3">
                  <p:embed/>
                </p:oleObj>
              </mc:Choice>
              <mc:Fallback>
                <p:oleObj name="公式" r:id="rId5" imgW="5181600" imgH="3657600" progId="Equation.3">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057" y="4379792"/>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532976972"/>
              </p:ext>
            </p:extLst>
          </p:nvPr>
        </p:nvGraphicFramePr>
        <p:xfrm>
          <a:off x="5099624" y="3969783"/>
          <a:ext cx="533400" cy="371475"/>
        </p:xfrm>
        <a:graphic>
          <a:graphicData uri="http://schemas.openxmlformats.org/presentationml/2006/ole">
            <mc:AlternateContent xmlns:mc="http://schemas.openxmlformats.org/markup-compatibility/2006">
              <mc:Choice xmlns:v="urn:schemas-microsoft-com:vml" Requires="v">
                <p:oleObj name="公式" r:id="rId6" imgW="5181600" imgH="3657600" progId="Equation.3">
                  <p:embed/>
                </p:oleObj>
              </mc:Choice>
              <mc:Fallback>
                <p:oleObj name="公式" r:id="rId6" imgW="5181600" imgH="3657600" progId="Equation.3">
                  <p:embed/>
                  <p:pic>
                    <p:nvPicPr>
                      <p:cNvPr id="5"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624" y="3969783"/>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5372594" y="5879192"/>
          <a:ext cx="533400" cy="371475"/>
        </p:xfrm>
        <a:graphic>
          <a:graphicData uri="http://schemas.openxmlformats.org/presentationml/2006/ole">
            <mc:AlternateContent xmlns:mc="http://schemas.openxmlformats.org/markup-compatibility/2006">
              <mc:Choice xmlns:v="urn:schemas-microsoft-com:vml" Requires="v">
                <p:oleObj name="公式" r:id="rId7" imgW="5181600" imgH="3657600" progId="Equation.3">
                  <p:embed/>
                </p:oleObj>
              </mc:Choice>
              <mc:Fallback>
                <p:oleObj name="公式" r:id="rId7" imgW="5181600" imgH="3657600" progId="Equation.3">
                  <p:embed/>
                  <p:pic>
                    <p:nvPicPr>
                      <p:cNvPr id="6"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594" y="5879192"/>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453768095"/>
              </p:ext>
            </p:extLst>
          </p:nvPr>
        </p:nvGraphicFramePr>
        <p:xfrm>
          <a:off x="5036843" y="2894618"/>
          <a:ext cx="533400" cy="371475"/>
        </p:xfrm>
        <a:graphic>
          <a:graphicData uri="http://schemas.openxmlformats.org/presentationml/2006/ole">
            <mc:AlternateContent xmlns:mc="http://schemas.openxmlformats.org/markup-compatibility/2006">
              <mc:Choice xmlns:v="urn:schemas-microsoft-com:vml" Requires="v">
                <p:oleObj name="公式" r:id="rId8" imgW="5181600" imgH="3657600" progId="Equation.3">
                  <p:embed/>
                </p:oleObj>
              </mc:Choice>
              <mc:Fallback>
                <p:oleObj name="公式" r:id="rId8" imgW="5181600" imgH="3657600" progId="Equation.3">
                  <p:embed/>
                  <p:pic>
                    <p:nvPicPr>
                      <p:cNvPr id="8" name="对象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843" y="2894618"/>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52258740"/>
              </p:ext>
            </p:extLst>
          </p:nvPr>
        </p:nvGraphicFramePr>
        <p:xfrm>
          <a:off x="5036843" y="3311643"/>
          <a:ext cx="533400" cy="371475"/>
        </p:xfrm>
        <a:graphic>
          <a:graphicData uri="http://schemas.openxmlformats.org/presentationml/2006/ole">
            <mc:AlternateContent xmlns:mc="http://schemas.openxmlformats.org/markup-compatibility/2006">
              <mc:Choice xmlns:v="urn:schemas-microsoft-com:vml" Requires="v">
                <p:oleObj name="公式" r:id="rId9" imgW="5181600" imgH="3657600" progId="Equation.3">
                  <p:embed/>
                </p:oleObj>
              </mc:Choice>
              <mc:Fallback>
                <p:oleObj name="公式" r:id="rId9" imgW="5181600" imgH="3657600" progId="Equation.3">
                  <p:embed/>
                  <p:pic>
                    <p:nvPicPr>
                      <p:cNvPr id="9" name="对象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843" y="3311643"/>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401532785"/>
              </p:ext>
            </p:extLst>
          </p:nvPr>
        </p:nvGraphicFramePr>
        <p:xfrm>
          <a:off x="4940093" y="5097508"/>
          <a:ext cx="533400" cy="371475"/>
        </p:xfrm>
        <a:graphic>
          <a:graphicData uri="http://schemas.openxmlformats.org/presentationml/2006/ole">
            <mc:AlternateContent xmlns:mc="http://schemas.openxmlformats.org/markup-compatibility/2006">
              <mc:Choice xmlns:v="urn:schemas-microsoft-com:vml" Requires="v">
                <p:oleObj name="公式" r:id="rId10" imgW="5181600" imgH="3657600" progId="Equation.3">
                  <p:embed/>
                </p:oleObj>
              </mc:Choice>
              <mc:Fallback>
                <p:oleObj name="公式" r:id="rId10" imgW="5181600" imgH="3657600" progId="Equation.3">
                  <p:embed/>
                  <p:pic>
                    <p:nvPicPr>
                      <p:cNvPr id="10" name="对象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093" y="5097508"/>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92805522"/>
              </p:ext>
            </p:extLst>
          </p:nvPr>
        </p:nvGraphicFramePr>
        <p:xfrm>
          <a:off x="4944304" y="5449417"/>
          <a:ext cx="533400" cy="371475"/>
        </p:xfrm>
        <a:graphic>
          <a:graphicData uri="http://schemas.openxmlformats.org/presentationml/2006/ole">
            <mc:AlternateContent xmlns:mc="http://schemas.openxmlformats.org/markup-compatibility/2006">
              <mc:Choice xmlns:v="urn:schemas-microsoft-com:vml" Requires="v">
                <p:oleObj name="公式" r:id="rId11" imgW="5181600" imgH="3657600" progId="Equation.3">
                  <p:embed/>
                </p:oleObj>
              </mc:Choice>
              <mc:Fallback>
                <p:oleObj name="公式" r:id="rId11" imgW="5181600" imgH="3657600" progId="Equation.3">
                  <p:embed/>
                  <p:pic>
                    <p:nvPicPr>
                      <p:cNvPr id="11" name="对象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304" y="5449417"/>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97124339"/>
      </p:ext>
    </p:extLst>
  </p:cSld>
  <p:clrMapOvr>
    <a:masterClrMapping/>
  </p:clrMapOvr>
  <p:transition>
    <p:random/>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550</a:t>
            </a:fld>
            <a:endParaRPr lang="en-US" altLang="ja-JP"/>
          </a:p>
        </p:txBody>
      </p:sp>
      <p:sp>
        <p:nvSpPr>
          <p:cNvPr id="8" name="标题 7"/>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2" name="文本框 1"/>
          <p:cNvSpPr txBox="1"/>
          <p:nvPr/>
        </p:nvSpPr>
        <p:spPr>
          <a:xfrm>
            <a:off x="1791970" y="1524001"/>
            <a:ext cx="8608060" cy="4661535"/>
          </a:xfrm>
          <a:prstGeom prst="rect">
            <a:avLst/>
          </a:prstGeom>
          <a:noFill/>
        </p:spPr>
        <p:txBody>
          <a:bodyPr wrap="square" rtlCol="0" anchor="t">
            <a:spAutoFit/>
          </a:bodyPr>
          <a:lstStyle/>
          <a:p>
            <a:pPr marL="342900" indent="-342900">
              <a:lnSpc>
                <a:spcPct val="150000"/>
              </a:lnSpc>
              <a:buFont typeface="Wingdings" panose="05000000000000000000" charset="0"/>
              <a:buChar char="Ø"/>
            </a:pPr>
            <a:r>
              <a:rPr lang="zh-CN" altLang="en-US" sz="2200" dirty="0"/>
              <a:t>特征提取：将原始特征转换为一组具有明显物理意义或者统计意义或核的特征，特征提取会改变原来的特征空间。</a:t>
            </a:r>
          </a:p>
          <a:p>
            <a:pPr marL="342900" indent="-342900">
              <a:lnSpc>
                <a:spcPct val="150000"/>
              </a:lnSpc>
              <a:buFont typeface="Wingdings" panose="05000000000000000000" charset="0"/>
              <a:buChar char="Ø"/>
            </a:pPr>
            <a:r>
              <a:rPr lang="zh-CN" altLang="en-US" sz="2200" dirty="0"/>
              <a:t>特征选择：从特征集合中挑选一组最具统计意义的特征。与原特征集合之间是一种包含的关系，没有更改原始的特征空间。</a:t>
            </a:r>
          </a:p>
          <a:p>
            <a:pPr>
              <a:lnSpc>
                <a:spcPct val="150000"/>
              </a:lnSpc>
            </a:pPr>
            <a:r>
              <a:rPr lang="zh-CN" altLang="en-US" sz="2200" dirty="0"/>
              <a:t>两者作用：</a:t>
            </a:r>
          </a:p>
          <a:p>
            <a:pPr>
              <a:lnSpc>
                <a:spcPct val="150000"/>
              </a:lnSpc>
            </a:pPr>
            <a:r>
              <a:rPr lang="zh-CN" altLang="en-US" sz="2200" dirty="0"/>
              <a:t>1</a:t>
            </a:r>
            <a:r>
              <a:rPr lang="en-US" altLang="zh-CN" sz="2200" dirty="0"/>
              <a:t>.</a:t>
            </a:r>
            <a:r>
              <a:rPr lang="zh-CN" altLang="en-US" sz="2200" dirty="0"/>
              <a:t> 降低数据存储和输入数据带宽</a:t>
            </a:r>
          </a:p>
          <a:p>
            <a:pPr>
              <a:lnSpc>
                <a:spcPct val="150000"/>
              </a:lnSpc>
            </a:pPr>
            <a:r>
              <a:rPr lang="zh-CN" altLang="en-US" sz="2200" dirty="0"/>
              <a:t>2</a:t>
            </a:r>
            <a:r>
              <a:rPr lang="en-US" altLang="zh-CN" sz="2200" dirty="0"/>
              <a:t>.</a:t>
            </a:r>
            <a:r>
              <a:rPr lang="zh-CN" altLang="en-US" sz="2200" dirty="0"/>
              <a:t> 降低冗余</a:t>
            </a:r>
          </a:p>
          <a:p>
            <a:pPr>
              <a:lnSpc>
                <a:spcPct val="150000"/>
              </a:lnSpc>
            </a:pPr>
            <a:r>
              <a:rPr lang="zh-CN" altLang="en-US" sz="2200" dirty="0"/>
              <a:t>3</a:t>
            </a:r>
            <a:r>
              <a:rPr lang="en-US" altLang="zh-CN" sz="2200" dirty="0"/>
              <a:t>.</a:t>
            </a:r>
            <a:r>
              <a:rPr lang="zh-CN" altLang="en-US" sz="2200" dirty="0"/>
              <a:t> 低纬上分类性能往往会提高</a:t>
            </a:r>
          </a:p>
          <a:p>
            <a:pPr>
              <a:lnSpc>
                <a:spcPct val="150000"/>
              </a:lnSpc>
            </a:pPr>
            <a:r>
              <a:rPr lang="zh-CN" altLang="en-US" sz="2200" dirty="0"/>
              <a:t>4</a:t>
            </a:r>
            <a:r>
              <a:rPr lang="en-US" altLang="zh-CN" sz="2200" dirty="0"/>
              <a:t>.</a:t>
            </a:r>
            <a:r>
              <a:rPr lang="zh-CN" altLang="en-US" sz="2200" dirty="0"/>
              <a:t> 能发现更有意义的潜在的变量，帮助对数据产生更深入的了解</a:t>
            </a:r>
          </a:p>
        </p:txBody>
      </p:sp>
      <p:sp>
        <p:nvSpPr>
          <p:cNvPr id="3" name="文本框 2"/>
          <p:cNvSpPr txBox="1"/>
          <p:nvPr/>
        </p:nvSpPr>
        <p:spPr>
          <a:xfrm>
            <a:off x="1922780" y="889000"/>
            <a:ext cx="4825360" cy="575094"/>
          </a:xfrm>
          <a:prstGeom prst="rect">
            <a:avLst/>
          </a:prstGeom>
          <a:noFill/>
        </p:spPr>
        <p:txBody>
          <a:bodyPr wrap="none" rtlCol="0">
            <a:spAutoFit/>
          </a:bodyPr>
          <a:lstStyle/>
          <a:p>
            <a:pPr>
              <a:lnSpc>
                <a:spcPct val="150000"/>
              </a:lnSpc>
            </a:pPr>
            <a:r>
              <a:rPr lang="zh-CN" altLang="en-US" sz="2400" b="1">
                <a:solidFill>
                  <a:srgbClr val="FF0000"/>
                </a:solidFill>
              </a:rPr>
              <a:t>特征提取和特征选择之间的关系：</a:t>
            </a:r>
          </a:p>
        </p:txBody>
      </p:sp>
    </p:spTree>
    <p:extLst>
      <p:ext uri="{BB962C8B-B14F-4D97-AF65-F5344CB8AC3E}">
        <p14:creationId xmlns:p14="http://schemas.microsoft.com/office/powerpoint/2010/main" val="3546514920"/>
      </p:ext>
    </p:extLst>
  </p:cSld>
  <p:clrMapOvr>
    <a:masterClrMapping/>
  </p:clrMapOvr>
  <p:transition>
    <p:random/>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551</a:t>
            </a:fld>
            <a:endParaRPr lang="en-US" altLang="ja-JP"/>
          </a:p>
        </p:txBody>
      </p:sp>
      <p:sp>
        <p:nvSpPr>
          <p:cNvPr id="5" name="文本框 4"/>
          <p:cNvSpPr txBox="1"/>
          <p:nvPr/>
        </p:nvSpPr>
        <p:spPr>
          <a:xfrm>
            <a:off x="1752600" y="990601"/>
            <a:ext cx="2540000" cy="460375"/>
          </a:xfrm>
          <a:prstGeom prst="rect">
            <a:avLst/>
          </a:prstGeom>
          <a:noFill/>
        </p:spPr>
        <p:txBody>
          <a:bodyPr wrap="square" rtlCol="0" anchor="t">
            <a:spAutoFit/>
          </a:bodyPr>
          <a:lstStyle/>
          <a:p>
            <a:r>
              <a:rPr lang="zh-CN" altLang="en-US" sz="2400" b="1" dirty="0"/>
              <a:t>（</a:t>
            </a:r>
            <a:r>
              <a:rPr lang="en-US" altLang="zh-CN" sz="2400" b="1" dirty="0"/>
              <a:t>4</a:t>
            </a:r>
            <a:r>
              <a:rPr lang="zh-CN" altLang="en-US" sz="2400" b="1" dirty="0"/>
              <a:t>）构建模型</a:t>
            </a:r>
          </a:p>
        </p:txBody>
      </p:sp>
      <p:sp>
        <p:nvSpPr>
          <p:cNvPr id="6" name="文本框 5"/>
          <p:cNvSpPr txBox="1"/>
          <p:nvPr/>
        </p:nvSpPr>
        <p:spPr>
          <a:xfrm>
            <a:off x="1905001" y="1600201"/>
            <a:ext cx="8331835" cy="5139869"/>
          </a:xfrm>
          <a:prstGeom prst="rect">
            <a:avLst/>
          </a:prstGeom>
          <a:noFill/>
        </p:spPr>
        <p:txBody>
          <a:bodyPr wrap="square" rtlCol="0" anchor="t">
            <a:spAutoFit/>
          </a:bodyPr>
          <a:lstStyle/>
          <a:p>
            <a:r>
              <a:rPr lang="zh-CN" altLang="en-US" sz="2400" dirty="0"/>
              <a:t>①</a:t>
            </a:r>
            <a:r>
              <a:rPr lang="en-US" altLang="zh-CN" sz="2400" dirty="0"/>
              <a:t> </a:t>
            </a:r>
            <a:r>
              <a:rPr lang="zh-CN" altLang="en-US" sz="2400" dirty="0"/>
              <a:t>建立训练数据集和测试数据集，通常80%为训练数据集。</a:t>
            </a:r>
          </a:p>
          <a:p>
            <a:r>
              <a:rPr lang="zh-CN" altLang="en-US" sz="2400" dirty="0"/>
              <a:t>②</a:t>
            </a:r>
            <a:r>
              <a:rPr lang="en-US" altLang="zh-CN" sz="2400" dirty="0"/>
              <a:t> </a:t>
            </a:r>
            <a:r>
              <a:rPr lang="en-US" altLang="zh-CN" sz="2400" dirty="0" err="1"/>
              <a:t>选择机器学习算法</a:t>
            </a:r>
            <a:endParaRPr lang="en-US" altLang="zh-CN" sz="2400" dirty="0"/>
          </a:p>
          <a:p>
            <a:pPr marL="800100" lvl="1" indent="-342900">
              <a:buFont typeface="Arial" panose="020B0604020202020204" pitchFamily="34" charset="0"/>
              <a:buChar char="•"/>
            </a:pPr>
            <a:r>
              <a:rPr lang="en-US" altLang="zh-CN" sz="2000" dirty="0" err="1"/>
              <a:t>导入算法</a:t>
            </a:r>
            <a:endParaRPr lang="en-US" altLang="zh-CN" sz="2000" dirty="0"/>
          </a:p>
          <a:p>
            <a:pPr marL="800100" lvl="1" indent="-342900"/>
            <a:r>
              <a:rPr lang="en-US" altLang="zh-CN" sz="2000" dirty="0" err="1"/>
              <a:t>逻辑回归（logisic</a:t>
            </a:r>
            <a:r>
              <a:rPr lang="en-US" altLang="zh-CN" sz="2000" dirty="0"/>
              <a:t> regression）</a:t>
            </a:r>
          </a:p>
          <a:p>
            <a:pPr lvl="1"/>
            <a:r>
              <a:rPr lang="en-US" altLang="zh-CN" sz="2000" dirty="0" err="1"/>
              <a:t>随机森林（Random</a:t>
            </a:r>
            <a:r>
              <a:rPr lang="en-US" altLang="zh-CN" sz="2000" dirty="0"/>
              <a:t> Forests Model）</a:t>
            </a:r>
          </a:p>
          <a:p>
            <a:pPr lvl="1"/>
            <a:r>
              <a:rPr lang="en-US" altLang="zh-CN" sz="2000" dirty="0" err="1"/>
              <a:t>支持向量机（Support</a:t>
            </a:r>
            <a:r>
              <a:rPr lang="en-US" altLang="zh-CN" sz="2000" dirty="0"/>
              <a:t> Vector Machines）</a:t>
            </a:r>
          </a:p>
          <a:p>
            <a:pPr lvl="1"/>
            <a:r>
              <a:rPr lang="zh-CN" altLang="en-US" sz="2000" dirty="0"/>
              <a:t>梯度提升分类器（</a:t>
            </a:r>
            <a:r>
              <a:rPr lang="en-US" altLang="zh-CN" sz="2000" dirty="0"/>
              <a:t>Gradient Boosting Classifier</a:t>
            </a:r>
            <a:r>
              <a:rPr lang="zh-CN" altLang="en-US" sz="2000" dirty="0"/>
              <a:t>）</a:t>
            </a:r>
            <a:endParaRPr lang="en-US" altLang="zh-CN" sz="2000" dirty="0"/>
          </a:p>
          <a:p>
            <a:pPr lvl="1"/>
            <a:r>
              <a:rPr lang="en-US" altLang="zh-CN" sz="2000" dirty="0"/>
              <a:t>KNN </a:t>
            </a:r>
            <a:r>
              <a:rPr lang="zh-CN" altLang="en-US" sz="2000" dirty="0"/>
              <a:t>（</a:t>
            </a:r>
            <a:r>
              <a:rPr lang="en-US" altLang="zh-CN" sz="2000" dirty="0"/>
              <a:t>K-nearest neighbors</a:t>
            </a:r>
            <a:r>
              <a:rPr lang="zh-CN" altLang="en-US" sz="2000" dirty="0"/>
              <a:t>）</a:t>
            </a:r>
            <a:endParaRPr lang="en-US" altLang="zh-CN" sz="2000" dirty="0"/>
          </a:p>
          <a:p>
            <a:pPr lvl="1"/>
            <a:r>
              <a:rPr lang="zh-CN" altLang="en-US" sz="2000" dirty="0"/>
              <a:t>高斯朴素贝叶斯（</a:t>
            </a:r>
            <a:r>
              <a:rPr lang="en-US" altLang="zh-CN" sz="2000" dirty="0"/>
              <a:t>Gaussian Naive Bayes</a:t>
            </a:r>
            <a:r>
              <a:rPr lang="zh-CN" altLang="en-US" sz="2000" dirty="0"/>
              <a:t>）</a:t>
            </a:r>
            <a:endParaRPr lang="en-US" altLang="zh-CN" sz="2000" dirty="0"/>
          </a:p>
          <a:p>
            <a:pPr lvl="1"/>
            <a:r>
              <a:rPr lang="en-US" altLang="zh-CN" sz="2000" dirty="0" err="1"/>
              <a:t>数据降维：PCA，Isomap</a:t>
            </a:r>
            <a:endParaRPr lang="en-US" altLang="zh-CN" sz="2000" dirty="0"/>
          </a:p>
          <a:p>
            <a:pPr lvl="1"/>
            <a:r>
              <a:rPr lang="en-US" altLang="zh-CN" sz="2000" dirty="0" err="1"/>
              <a:t>数据分类：SVC，K-Means</a:t>
            </a:r>
            <a:endParaRPr lang="en-US" altLang="zh-CN" sz="2000" dirty="0"/>
          </a:p>
          <a:p>
            <a:pPr lvl="1"/>
            <a:r>
              <a:rPr lang="en-US" altLang="zh-CN" sz="2000" dirty="0" err="1"/>
              <a:t>线性回归：LinearRegression</a:t>
            </a:r>
            <a:endParaRPr lang="en-US" altLang="zh-CN" sz="2000" dirty="0"/>
          </a:p>
          <a:p>
            <a:pPr marL="800100" lvl="1" indent="-342900">
              <a:buFont typeface="Arial" panose="020B0604020202020204" pitchFamily="34" charset="0"/>
              <a:buChar char="•"/>
            </a:pPr>
            <a:r>
              <a:rPr lang="en-US" altLang="zh-CN" sz="2000" dirty="0" err="1"/>
              <a:t>创建模型</a:t>
            </a:r>
            <a:endParaRPr lang="en-US" altLang="zh-CN" sz="2000" dirty="0"/>
          </a:p>
          <a:p>
            <a:pPr lvl="1"/>
            <a:r>
              <a:rPr lang="en-US" altLang="zh-CN" sz="2000" dirty="0"/>
              <a:t>model=</a:t>
            </a:r>
            <a:r>
              <a:rPr lang="en-US" altLang="zh-CN" sz="2000" dirty="0" err="1"/>
              <a:t>LinearRegression</a:t>
            </a:r>
            <a:r>
              <a:rPr lang="en-US" altLang="zh-CN" sz="2000" dirty="0"/>
              <a:t>()</a:t>
            </a:r>
          </a:p>
          <a:p>
            <a:pPr marL="800100" lvl="1" indent="-342900">
              <a:buFont typeface="Arial" panose="020B0604020202020204" pitchFamily="34" charset="0"/>
              <a:buChar char="•"/>
            </a:pPr>
            <a:r>
              <a:rPr lang="en-US" altLang="zh-CN" sz="2000" dirty="0" err="1"/>
              <a:t>训练模型</a:t>
            </a:r>
            <a:endParaRPr lang="en-US" altLang="zh-CN" sz="2000" dirty="0"/>
          </a:p>
          <a:p>
            <a:pPr lvl="1"/>
            <a:r>
              <a:rPr lang="en-US" altLang="zh-CN" sz="2000" dirty="0" err="1"/>
              <a:t>model.fit</a:t>
            </a:r>
            <a:r>
              <a:rPr lang="en-US" altLang="zh-CN" sz="2000" dirty="0"/>
              <a:t>(</a:t>
            </a:r>
            <a:r>
              <a:rPr lang="en-US" altLang="zh-CN" sz="2000" dirty="0" err="1"/>
              <a:t>train_X</a:t>
            </a:r>
            <a:r>
              <a:rPr lang="en-US" altLang="zh-CN" sz="2000" dirty="0"/>
              <a:t> , </a:t>
            </a:r>
            <a:r>
              <a:rPr lang="en-US" altLang="zh-CN" sz="2000" dirty="0" err="1"/>
              <a:t>train_y</a:t>
            </a:r>
            <a:r>
              <a:rPr lang="en-US" altLang="zh-CN" sz="2000" dirty="0"/>
              <a:t> )</a:t>
            </a:r>
          </a:p>
        </p:txBody>
      </p:sp>
      <p:sp>
        <p:nvSpPr>
          <p:cNvPr id="7" name="标题 7"/>
          <p:cNvSpPr>
            <a:spLocks noGrp="1"/>
          </p:cNvSpPr>
          <p:nvPr>
            <p:ph type="title"/>
          </p:nvPr>
        </p:nvSpPr>
        <p:spPr>
          <a:xfrm>
            <a:off x="1524000" y="1"/>
            <a:ext cx="9144000" cy="765175"/>
          </a:xfrm>
        </p:spPr>
        <p:txBody>
          <a:bodyPr/>
          <a:lstStyle/>
          <a:p>
            <a:r>
              <a:rPr lang="en-US" altLang="zh-CN" dirty="0"/>
              <a:t>7.1.2 </a:t>
            </a:r>
            <a:r>
              <a:rPr lang="zh-CN" altLang="en-US" dirty="0">
                <a:sym typeface="+mn-ea"/>
              </a:rPr>
              <a:t>机器学习的过程</a:t>
            </a:r>
            <a:endParaRPr lang="en-US" altLang="zh-CN" dirty="0"/>
          </a:p>
        </p:txBody>
      </p:sp>
    </p:spTree>
    <p:extLst>
      <p:ext uri="{BB962C8B-B14F-4D97-AF65-F5344CB8AC3E}">
        <p14:creationId xmlns:p14="http://schemas.microsoft.com/office/powerpoint/2010/main" val="1721999305"/>
      </p:ext>
    </p:extLst>
  </p:cSld>
  <p:clrMapOvr>
    <a:masterClrMapping/>
  </p:clrMapOvr>
  <p:transition>
    <p:random/>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552</a:t>
            </a:fld>
            <a:endParaRPr lang="en-US" altLang="ja-JP"/>
          </a:p>
        </p:txBody>
      </p:sp>
      <p:sp>
        <p:nvSpPr>
          <p:cNvPr id="7" name="文本框 6"/>
          <p:cNvSpPr txBox="1"/>
          <p:nvPr/>
        </p:nvSpPr>
        <p:spPr>
          <a:xfrm>
            <a:off x="1663700" y="903606"/>
            <a:ext cx="8606790" cy="1200329"/>
          </a:xfrm>
          <a:prstGeom prst="rect">
            <a:avLst/>
          </a:prstGeom>
          <a:noFill/>
        </p:spPr>
        <p:txBody>
          <a:bodyPr wrap="square" rtlCol="0" anchor="t">
            <a:spAutoFit/>
          </a:bodyPr>
          <a:lstStyle/>
          <a:p>
            <a:r>
              <a:rPr lang="zh-CN" altLang="en-US" sz="2400" b="1" dirty="0">
                <a:solidFill>
                  <a:srgbClr val="FF0000"/>
                </a:solidFill>
              </a:rPr>
              <a:t>模型调优</a:t>
            </a:r>
            <a:endParaRPr lang="en-US" altLang="zh-CN" sz="2400" b="1" dirty="0">
              <a:solidFill>
                <a:srgbClr val="FF0000"/>
              </a:solidFill>
            </a:endParaRPr>
          </a:p>
          <a:p>
            <a:endParaRPr lang="zh-CN" altLang="en-US" sz="2400" b="1" dirty="0">
              <a:solidFill>
                <a:srgbClr val="FF0000"/>
              </a:solidFill>
            </a:endParaRPr>
          </a:p>
          <a:p>
            <a:r>
              <a:rPr lang="zh-CN" altLang="en-US" sz="2400" dirty="0"/>
              <a:t>选择合适的算法对模型进行训练</a:t>
            </a:r>
            <a:endParaRPr lang="en-US" altLang="zh-CN" sz="2400" dirty="0"/>
          </a:p>
        </p:txBody>
      </p:sp>
      <p:pic>
        <p:nvPicPr>
          <p:cNvPr id="17" name="图片 16"/>
          <p:cNvPicPr/>
          <p:nvPr/>
        </p:nvPicPr>
        <p:blipFill>
          <a:blip r:embed="rId2" cstate="print">
            <a:extLst>
              <a:ext uri="{28A0092B-C50C-407E-A947-70E740481C1C}">
                <a14:useLocalDpi xmlns:a14="http://schemas.microsoft.com/office/drawing/2010/main" val="0"/>
              </a:ext>
            </a:extLst>
          </a:blip>
          <a:srcRect r="1000"/>
          <a:stretch>
            <a:fillRect/>
          </a:stretch>
        </p:blipFill>
        <p:spPr>
          <a:xfrm>
            <a:off x="2162124" y="2222753"/>
            <a:ext cx="7286676" cy="3105442"/>
          </a:xfrm>
          <a:prstGeom prst="rect">
            <a:avLst/>
          </a:prstGeom>
          <a:noFill/>
          <a:ln>
            <a:noFill/>
          </a:ln>
        </p:spPr>
      </p:pic>
      <p:sp>
        <p:nvSpPr>
          <p:cNvPr id="8" name="TextBox 2"/>
          <p:cNvSpPr txBox="1"/>
          <p:nvPr/>
        </p:nvSpPr>
        <p:spPr>
          <a:xfrm>
            <a:off x="1841183" y="5472604"/>
            <a:ext cx="8509635" cy="715581"/>
          </a:xfrm>
          <a:prstGeom prst="rect">
            <a:avLst/>
          </a:prstGeom>
          <a:noFill/>
        </p:spPr>
        <p:txBody>
          <a:bodyPr wrap="square" lIns="68580" tIns="34290" rIns="68580" bIns="34290" rtlCol="0">
            <a:spAutoFit/>
          </a:bodyPr>
          <a:lstStyle/>
          <a:p>
            <a:r>
              <a:rPr lang="en-US" altLang="zh-CN" sz="2400" i="1" dirty="0"/>
              <a:t>f</a:t>
            </a:r>
            <a:r>
              <a:rPr lang="en-US" altLang="zh-CN" sz="2400" dirty="0"/>
              <a:t>(</a:t>
            </a:r>
            <a:r>
              <a:rPr lang="en-US" altLang="zh-CN" sz="2400" i="1" dirty="0"/>
              <a:t>x</a:t>
            </a:r>
            <a:r>
              <a:rPr lang="en-US" altLang="zh-CN" sz="2400" dirty="0"/>
              <a:t>)</a:t>
            </a:r>
            <a:r>
              <a:rPr lang="zh-CN" altLang="zh-CN" sz="2400" dirty="0"/>
              <a:t>称为学习模型，通常期望学习模型具有较强的泛化能力。</a:t>
            </a:r>
          </a:p>
          <a:p>
            <a:endParaRPr lang="zh-CN" altLang="en-US" dirty="0"/>
          </a:p>
        </p:txBody>
      </p:sp>
      <p:sp>
        <p:nvSpPr>
          <p:cNvPr id="9" name="标题 8"/>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Tree>
    <p:extLst>
      <p:ext uri="{BB962C8B-B14F-4D97-AF65-F5344CB8AC3E}">
        <p14:creationId xmlns:p14="http://schemas.microsoft.com/office/powerpoint/2010/main" val="2880831157"/>
      </p:ext>
    </p:extLst>
  </p:cSld>
  <p:clrMapOvr>
    <a:masterClrMapping/>
  </p:clrMapOvr>
  <p:transition>
    <p:random/>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553</a:t>
            </a:fld>
            <a:endParaRPr lang="en-US" altLang="ja-JP"/>
          </a:p>
        </p:txBody>
      </p:sp>
      <p:sp>
        <p:nvSpPr>
          <p:cNvPr id="5" name="文本框 4"/>
          <p:cNvSpPr txBox="1"/>
          <p:nvPr/>
        </p:nvSpPr>
        <p:spPr>
          <a:xfrm>
            <a:off x="1752600" y="838201"/>
            <a:ext cx="2540000" cy="460375"/>
          </a:xfrm>
          <a:prstGeom prst="rect">
            <a:avLst/>
          </a:prstGeom>
          <a:noFill/>
        </p:spPr>
        <p:txBody>
          <a:bodyPr wrap="square" rtlCol="0" anchor="t">
            <a:spAutoFit/>
          </a:bodyPr>
          <a:lstStyle/>
          <a:p>
            <a:r>
              <a:rPr lang="zh-CN" altLang="en-US" sz="2400" b="1" dirty="0"/>
              <a:t>泛化能力</a:t>
            </a:r>
          </a:p>
        </p:txBody>
      </p:sp>
      <p:sp>
        <p:nvSpPr>
          <p:cNvPr id="9" name="标题 8"/>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3" name="文本框 2"/>
          <p:cNvSpPr txBox="1"/>
          <p:nvPr/>
        </p:nvSpPr>
        <p:spPr>
          <a:xfrm>
            <a:off x="1828801" y="1298575"/>
            <a:ext cx="8565515" cy="1417952"/>
          </a:xfrm>
          <a:prstGeom prst="rect">
            <a:avLst/>
          </a:prstGeom>
          <a:noFill/>
        </p:spPr>
        <p:txBody>
          <a:bodyPr wrap="square" rtlCol="0" anchor="t">
            <a:spAutoFit/>
          </a:bodyPr>
          <a:lstStyle/>
          <a:p>
            <a:pPr>
              <a:lnSpc>
                <a:spcPct val="150000"/>
              </a:lnSpc>
            </a:pPr>
            <a:r>
              <a:rPr lang="zh-CN" altLang="en-US" sz="2000" dirty="0"/>
              <a:t>    是指机器学习算法对新鲜样本的适应能力。 学习的目的是学到隐含在数据背后的规律，对具有同一规律的学习集以外的数据，经过训练的网络也能给出合适的输出，该能力称为泛化能力。（百度百科）</a:t>
            </a:r>
          </a:p>
        </p:txBody>
      </p:sp>
      <p:sp>
        <p:nvSpPr>
          <p:cNvPr id="7" name="文本框 6"/>
          <p:cNvSpPr txBox="1"/>
          <p:nvPr/>
        </p:nvSpPr>
        <p:spPr>
          <a:xfrm>
            <a:off x="1905000" y="2895601"/>
            <a:ext cx="8413115" cy="2246769"/>
          </a:xfrm>
          <a:prstGeom prst="rect">
            <a:avLst/>
          </a:prstGeom>
          <a:noFill/>
        </p:spPr>
        <p:txBody>
          <a:bodyPr wrap="square" rtlCol="0" anchor="t">
            <a:spAutoFit/>
          </a:bodyPr>
          <a:lstStyle/>
          <a:p>
            <a:pPr>
              <a:lnSpc>
                <a:spcPct val="150000"/>
              </a:lnSpc>
            </a:pPr>
            <a:r>
              <a:rPr lang="zh-CN" altLang="en-US" sz="2000" dirty="0"/>
              <a:t>例如：高中生刷五年高考三年模拟试题。高考试题一般是新题，谁也没做过，平时的刷题就是为了掌握试题的规律，能够举一反三、学以致用，这样面对新题时也能从容应对。这种规律的掌握便是泛化能力，有的同学很聪明，考上名校，很大程度上是该同学的泛化能力好。</a:t>
            </a:r>
          </a:p>
          <a:p>
            <a:endParaRPr lang="zh-CN" altLang="en-US" sz="2000" dirty="0"/>
          </a:p>
        </p:txBody>
      </p:sp>
    </p:spTree>
    <p:extLst>
      <p:ext uri="{BB962C8B-B14F-4D97-AF65-F5344CB8AC3E}">
        <p14:creationId xmlns:p14="http://schemas.microsoft.com/office/powerpoint/2010/main" val="1245541616"/>
      </p:ext>
    </p:extLst>
  </p:cSld>
  <p:clrMapOvr>
    <a:masterClrMapping/>
  </p:clrMapOvr>
  <p:transition>
    <p:random/>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554</a:t>
            </a:fld>
            <a:endParaRPr lang="en-US" altLang="ja-JP"/>
          </a:p>
        </p:txBody>
      </p:sp>
      <p:sp>
        <p:nvSpPr>
          <p:cNvPr id="5" name="文本框 4"/>
          <p:cNvSpPr txBox="1"/>
          <p:nvPr/>
        </p:nvSpPr>
        <p:spPr>
          <a:xfrm>
            <a:off x="1752600" y="838200"/>
            <a:ext cx="8458200" cy="2339102"/>
          </a:xfrm>
          <a:prstGeom prst="rect">
            <a:avLst/>
          </a:prstGeom>
          <a:noFill/>
        </p:spPr>
        <p:txBody>
          <a:bodyPr wrap="square" rtlCol="0" anchor="t">
            <a:spAutoFit/>
          </a:bodyPr>
          <a:lstStyle/>
          <a:p>
            <a:pPr>
              <a:lnSpc>
                <a:spcPct val="150000"/>
              </a:lnSpc>
            </a:pPr>
            <a:r>
              <a:rPr lang="zh-CN" altLang="en-US" sz="2400" dirty="0">
                <a:sym typeface="+mn-ea"/>
              </a:rPr>
              <a:t>考试成绩差的同学，有这三种可能：</a:t>
            </a:r>
            <a:endParaRPr lang="en-US" altLang="zh-CN" sz="2400" dirty="0">
              <a:sym typeface="+mn-ea"/>
            </a:endParaRPr>
          </a:p>
          <a:p>
            <a:r>
              <a:rPr lang="en-US" altLang="zh-CN" sz="2200" dirty="0">
                <a:sym typeface="+mn-ea"/>
              </a:rPr>
              <a:t>1. </a:t>
            </a:r>
            <a:r>
              <a:rPr lang="zh-CN" altLang="en-US" sz="2200" dirty="0">
                <a:sym typeface="+mn-ea"/>
              </a:rPr>
              <a:t>泛化能力弱，做了很多题，始终掌握不了规律，不管遇到老题新题都不会做；（欠拟合）</a:t>
            </a:r>
            <a:endParaRPr lang="en-US" altLang="zh-CN" sz="2200" dirty="0">
              <a:sym typeface="+mn-ea"/>
            </a:endParaRPr>
          </a:p>
          <a:p>
            <a:r>
              <a:rPr lang="en-US" altLang="zh-CN" sz="2200" dirty="0">
                <a:sym typeface="+mn-ea"/>
              </a:rPr>
              <a:t>2. </a:t>
            </a:r>
            <a:r>
              <a:rPr lang="zh-CN" altLang="en-US" sz="2200" dirty="0">
                <a:sym typeface="+mn-ea"/>
              </a:rPr>
              <a:t>泛化能力弱，做了很多题，只会死记硬背，一到考试看到新题就蒙了；（过拟合）</a:t>
            </a:r>
            <a:endParaRPr lang="en-US" altLang="zh-CN" sz="2200" dirty="0">
              <a:sym typeface="+mn-ea"/>
            </a:endParaRPr>
          </a:p>
          <a:p>
            <a:r>
              <a:rPr lang="en-US" altLang="zh-CN" sz="2200" dirty="0">
                <a:sym typeface="+mn-ea"/>
              </a:rPr>
              <a:t>3. </a:t>
            </a:r>
            <a:r>
              <a:rPr lang="zh-CN" altLang="en-US" sz="2200" dirty="0">
                <a:sym typeface="+mn-ea"/>
              </a:rPr>
              <a:t>完全不做题，考试全靠瞎蒙。（不收敛）</a:t>
            </a:r>
          </a:p>
        </p:txBody>
      </p:sp>
      <p:sp>
        <p:nvSpPr>
          <p:cNvPr id="9" name="标题 8"/>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pic>
        <p:nvPicPr>
          <p:cNvPr id="100" name="图片 99"/>
          <p:cNvPicPr/>
          <p:nvPr/>
        </p:nvPicPr>
        <p:blipFill>
          <a:blip r:embed="rId2"/>
          <a:stretch>
            <a:fillRect/>
          </a:stretch>
        </p:blipFill>
        <p:spPr>
          <a:xfrm>
            <a:off x="3124201" y="3276601"/>
            <a:ext cx="6029325" cy="3288665"/>
          </a:xfrm>
          <a:prstGeom prst="rect">
            <a:avLst/>
          </a:prstGeom>
          <a:noFill/>
          <a:ln w="9525">
            <a:noFill/>
          </a:ln>
        </p:spPr>
      </p:pic>
    </p:spTree>
    <p:extLst>
      <p:ext uri="{BB962C8B-B14F-4D97-AF65-F5344CB8AC3E}">
        <p14:creationId xmlns:p14="http://schemas.microsoft.com/office/powerpoint/2010/main" val="1022975161"/>
      </p:ext>
    </p:extLst>
  </p:cSld>
  <p:clrMapOvr>
    <a:masterClrMapping/>
  </p:clrMapOvr>
  <p:transition>
    <p:random/>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555</a:t>
            </a:fld>
            <a:endParaRPr lang="en-US" altLang="ja-JP"/>
          </a:p>
        </p:txBody>
      </p:sp>
      <p:sp>
        <p:nvSpPr>
          <p:cNvPr id="9" name="标题 8"/>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2" name="文本框 1"/>
          <p:cNvSpPr txBox="1"/>
          <p:nvPr/>
        </p:nvSpPr>
        <p:spPr>
          <a:xfrm>
            <a:off x="1802765" y="1111444"/>
            <a:ext cx="8586470" cy="2630170"/>
          </a:xfrm>
          <a:prstGeom prst="rect">
            <a:avLst/>
          </a:prstGeom>
          <a:noFill/>
        </p:spPr>
        <p:txBody>
          <a:bodyPr wrap="square" rtlCol="0" anchor="t">
            <a:spAutoFit/>
          </a:bodyPr>
          <a:lstStyle/>
          <a:p>
            <a:pPr>
              <a:lnSpc>
                <a:spcPct val="150000"/>
              </a:lnSpc>
            </a:pPr>
            <a:r>
              <a:rPr lang="en-US" altLang="zh-CN" sz="2200" dirty="0"/>
              <a:t>       </a:t>
            </a:r>
            <a:r>
              <a:rPr lang="zh-CN" altLang="en-US" sz="2200" dirty="0"/>
              <a:t>过拟合模型在训练过程中产生的损失很低，但在预测新数据方面的表现却非常糟糕。如果某个模型在拟合当前样本方面表现良好，那么我们如何相信该模型会对新数据做出良好的预测呢？过拟合是由于模型的复杂程度超出所需程度而造成的。机器学习的基本冲突是适当拟合我们的数据，但也要尽可能简单地拟合数据。</a:t>
            </a:r>
          </a:p>
        </p:txBody>
      </p:sp>
      <p:sp>
        <p:nvSpPr>
          <p:cNvPr id="3" name="文本框 2"/>
          <p:cNvSpPr txBox="1"/>
          <p:nvPr/>
        </p:nvSpPr>
        <p:spPr>
          <a:xfrm>
            <a:off x="1981200" y="3857696"/>
            <a:ext cx="2540000" cy="460375"/>
          </a:xfrm>
          <a:prstGeom prst="rect">
            <a:avLst/>
          </a:prstGeom>
          <a:noFill/>
        </p:spPr>
        <p:txBody>
          <a:bodyPr wrap="square" rtlCol="0" anchor="t">
            <a:spAutoFit/>
          </a:bodyPr>
          <a:lstStyle/>
          <a:p>
            <a:r>
              <a:rPr lang="zh-CN" altLang="en-US" sz="2400" b="1" dirty="0">
                <a:solidFill>
                  <a:srgbClr val="FF0000"/>
                </a:solidFill>
              </a:rPr>
              <a:t>模型融合</a:t>
            </a:r>
          </a:p>
        </p:txBody>
      </p:sp>
      <p:sp>
        <p:nvSpPr>
          <p:cNvPr id="6" name="文本框 5"/>
          <p:cNvSpPr txBox="1"/>
          <p:nvPr/>
        </p:nvSpPr>
        <p:spPr>
          <a:xfrm>
            <a:off x="1905636" y="4266163"/>
            <a:ext cx="8533765" cy="1550553"/>
          </a:xfrm>
          <a:prstGeom prst="rect">
            <a:avLst/>
          </a:prstGeom>
          <a:noFill/>
        </p:spPr>
        <p:txBody>
          <a:bodyPr wrap="square" rtlCol="0" anchor="t">
            <a:spAutoFit/>
          </a:bodyPr>
          <a:lstStyle/>
          <a:p>
            <a:pPr>
              <a:lnSpc>
                <a:spcPct val="150000"/>
              </a:lnSpc>
            </a:pPr>
            <a:r>
              <a:rPr lang="en-US" altLang="zh-CN" sz="2200" dirty="0"/>
              <a:t>      </a:t>
            </a:r>
            <a:r>
              <a:rPr lang="zh-CN" altLang="en-US" sz="2200" dirty="0"/>
              <a:t>一般来讲，任何一个模型在预测上都无法达到一个很好的结果，这是因为通常来说单个模型无法拟合所有数据，及不具备对所有未知数据的泛化能力，因此需要对多个模型进行融合。</a:t>
            </a:r>
          </a:p>
        </p:txBody>
      </p:sp>
    </p:spTree>
    <p:extLst>
      <p:ext uri="{BB962C8B-B14F-4D97-AF65-F5344CB8AC3E}">
        <p14:creationId xmlns:p14="http://schemas.microsoft.com/office/powerpoint/2010/main" val="3600451649"/>
      </p:ext>
    </p:extLst>
  </p:cSld>
  <p:clrMapOvr>
    <a:masterClrMapping/>
  </p:clrMapOvr>
  <p:transition>
    <p:random/>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556</a:t>
            </a:fld>
            <a:endParaRPr lang="en-US" altLang="ja-JP"/>
          </a:p>
        </p:txBody>
      </p:sp>
      <p:sp>
        <p:nvSpPr>
          <p:cNvPr id="3" name="文本框 2"/>
          <p:cNvSpPr txBox="1"/>
          <p:nvPr/>
        </p:nvSpPr>
        <p:spPr>
          <a:xfrm>
            <a:off x="1905001" y="792884"/>
            <a:ext cx="4881245" cy="1129092"/>
          </a:xfrm>
          <a:prstGeom prst="rect">
            <a:avLst/>
          </a:prstGeom>
          <a:solidFill>
            <a:schemeClr val="bg1"/>
          </a:solidFill>
        </p:spPr>
        <p:txBody>
          <a:bodyPr wrap="square" rtlCol="0" anchor="t">
            <a:spAutoFit/>
          </a:bodyPr>
          <a:lstStyle/>
          <a:p>
            <a:pPr>
              <a:lnSpc>
                <a:spcPct val="150000"/>
              </a:lnSpc>
            </a:pPr>
            <a:r>
              <a:rPr lang="zh-CN" altLang="en-US" sz="2400" b="1" dirty="0"/>
              <a:t>（</a:t>
            </a:r>
            <a:r>
              <a:rPr lang="en-US" altLang="zh-CN" sz="2400" b="1" dirty="0"/>
              <a:t>5</a:t>
            </a:r>
            <a:r>
              <a:rPr lang="zh-CN" altLang="en-US" sz="2400" b="1" dirty="0"/>
              <a:t>）模型评估</a:t>
            </a:r>
          </a:p>
          <a:p>
            <a:pPr>
              <a:lnSpc>
                <a:spcPct val="150000"/>
              </a:lnSpc>
            </a:pPr>
            <a:r>
              <a:rPr lang="zh-CN" altLang="en-US" sz="2400" dirty="0"/>
              <a:t>  对训练好的模型进行评估。</a:t>
            </a:r>
          </a:p>
        </p:txBody>
      </p:sp>
      <p:sp>
        <p:nvSpPr>
          <p:cNvPr id="5" name="文本框 4"/>
          <p:cNvSpPr txBox="1"/>
          <p:nvPr/>
        </p:nvSpPr>
        <p:spPr>
          <a:xfrm>
            <a:off x="1762761" y="2134870"/>
            <a:ext cx="8677275" cy="378565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l">
              <a:lnSpc>
                <a:spcPct val="150000"/>
              </a:lnSpc>
            </a:pPr>
            <a:r>
              <a:rPr lang="en-US" altLang="zh-CN" sz="2000" dirty="0">
                <a:solidFill>
                  <a:schemeClr val="tx1"/>
                </a:solidFill>
              </a:rPr>
              <a:t>      </a:t>
            </a:r>
            <a:r>
              <a:rPr lang="zh-CN" altLang="en-US" sz="2000" dirty="0">
                <a:solidFill>
                  <a:schemeClr val="tx1"/>
                </a:solidFill>
              </a:rPr>
              <a:t>‘没有测量，就没有科学’这是科学家门捷列夫的名言。在计算机科学特别是机器学习领域中，对模型的评估同样至关重要，只有选择与问题相匹配的评估方法，才能快速地发现模型选择或训练过程中出现的问题，迭代地对模型进行优化。</a:t>
            </a:r>
            <a:endParaRPr lang="en-US" altLang="zh-CN" sz="2000" dirty="0">
              <a:solidFill>
                <a:schemeClr val="tx1"/>
              </a:solidFill>
            </a:endParaRPr>
          </a:p>
          <a:p>
            <a:pPr algn="l">
              <a:lnSpc>
                <a:spcPct val="150000"/>
              </a:lnSpc>
            </a:pPr>
            <a:r>
              <a:rPr lang="en-US" altLang="zh-CN" sz="2000" dirty="0">
                <a:solidFill>
                  <a:schemeClr val="tx1"/>
                </a:solidFill>
              </a:rPr>
              <a:t>      </a:t>
            </a:r>
            <a:r>
              <a:rPr lang="zh-CN" altLang="en-US" sz="2000" dirty="0">
                <a:solidFill>
                  <a:schemeClr val="tx1"/>
                </a:solidFill>
              </a:rPr>
              <a:t>模型评估主要分为离线评估和在线评估两个阶段。针对分类、排序、回归、序列预测等不同类型的机器学习问题，评估指标的选择也有所不同。理解每种评估指标的精确定义、有针对性地选择合适的评估指标、更具评估指标的反馈进行模型调整，这些都是模型评估阶段的关键问题。</a:t>
            </a:r>
          </a:p>
        </p:txBody>
      </p:sp>
      <p:sp>
        <p:nvSpPr>
          <p:cNvPr id="6" name="标题 5"/>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Tree>
    <p:extLst>
      <p:ext uri="{BB962C8B-B14F-4D97-AF65-F5344CB8AC3E}">
        <p14:creationId xmlns:p14="http://schemas.microsoft.com/office/powerpoint/2010/main" val="1454255914"/>
      </p:ext>
    </p:extLst>
  </p:cSld>
  <p:clrMapOvr>
    <a:masterClrMapping/>
  </p:clrMapOvr>
  <p:transition>
    <p:random/>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557</a:t>
            </a:fld>
            <a:endParaRPr lang="en-US" altLang="ja-JP" dirty="0"/>
          </a:p>
        </p:txBody>
      </p:sp>
      <p:sp>
        <p:nvSpPr>
          <p:cNvPr id="6" name="文本框 5"/>
          <p:cNvSpPr txBox="1"/>
          <p:nvPr/>
        </p:nvSpPr>
        <p:spPr>
          <a:xfrm>
            <a:off x="1676400" y="838200"/>
            <a:ext cx="8362950" cy="575094"/>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2" name="文本框 1"/>
          <p:cNvSpPr txBox="1"/>
          <p:nvPr/>
        </p:nvSpPr>
        <p:spPr>
          <a:xfrm>
            <a:off x="1676400" y="1490981"/>
            <a:ext cx="2540000" cy="460375"/>
          </a:xfrm>
          <a:prstGeom prst="rect">
            <a:avLst/>
          </a:prstGeom>
          <a:noFill/>
        </p:spPr>
        <p:txBody>
          <a:bodyPr wrap="square" rtlCol="0" anchor="t">
            <a:spAutoFit/>
          </a:bodyPr>
          <a:lstStyle/>
          <a:p>
            <a:r>
              <a:rPr lang="zh-CN" altLang="en-US" sz="2400" dirty="0"/>
              <a:t> ①</a:t>
            </a:r>
            <a:r>
              <a:rPr lang="en-US" altLang="zh-CN" sz="2400" dirty="0"/>
              <a:t> </a:t>
            </a:r>
            <a:r>
              <a:rPr lang="zh-CN" altLang="en-US" sz="2400" dirty="0"/>
              <a:t>准确率</a:t>
            </a:r>
          </a:p>
        </p:txBody>
      </p:sp>
      <p:sp>
        <p:nvSpPr>
          <p:cNvPr id="3" name="文本框 2"/>
          <p:cNvSpPr txBox="1"/>
          <p:nvPr/>
        </p:nvSpPr>
        <p:spPr>
          <a:xfrm>
            <a:off x="1743306" y="1931901"/>
            <a:ext cx="8495030" cy="768350"/>
          </a:xfrm>
          <a:prstGeom prst="rect">
            <a:avLst/>
          </a:prstGeom>
          <a:noFill/>
        </p:spPr>
        <p:txBody>
          <a:bodyPr wrap="square" rtlCol="0" anchor="t">
            <a:spAutoFit/>
          </a:bodyPr>
          <a:lstStyle/>
          <a:p>
            <a:r>
              <a:rPr lang="zh-CN" altLang="en-US" sz="2200" dirty="0"/>
              <a:t>    准确率是最常见的评价指标，而且很容易理解，即正确分类的样本数除以所有的样本数，通常来说，正确率越高，分类器越好。</a:t>
            </a:r>
          </a:p>
        </p:txBody>
      </p:sp>
      <p:sp>
        <p:nvSpPr>
          <p:cNvPr id="12" name="文本框 11"/>
          <p:cNvSpPr txBox="1"/>
          <p:nvPr/>
        </p:nvSpPr>
        <p:spPr>
          <a:xfrm>
            <a:off x="1771016" y="4267201"/>
            <a:ext cx="8533765" cy="2031325"/>
          </a:xfrm>
          <a:prstGeom prst="rect">
            <a:avLst/>
          </a:prstGeom>
          <a:noFill/>
        </p:spPr>
        <p:txBody>
          <a:bodyPr wrap="square" rtlCol="0" anchor="t">
            <a:spAutoFit/>
          </a:bodyPr>
          <a:lstStyle/>
          <a:p>
            <a:r>
              <a:rPr lang="zh-CN" altLang="en-US" dirty="0"/>
              <a:t> </a:t>
            </a:r>
            <a:r>
              <a:rPr lang="en-US" altLang="zh-CN" dirty="0"/>
              <a:t>   </a:t>
            </a:r>
            <a:r>
              <a:rPr lang="zh-CN" altLang="en-US" dirty="0"/>
              <a:t>准确率确实是一个很好很直观的评价指标，但是有时候准确率高并不能代表一个算法就好。</a:t>
            </a:r>
            <a:endParaRPr lang="en-US" altLang="zh-CN" dirty="0"/>
          </a:p>
          <a:p>
            <a:pPr algn="just"/>
            <a:r>
              <a:rPr lang="zh-CN" altLang="en-US" dirty="0"/>
              <a:t>例如：</a:t>
            </a:r>
            <a:r>
              <a:rPr lang="zh-CN" altLang="en-US" dirty="0">
                <a:sym typeface="+mn-ea"/>
              </a:rPr>
              <a:t>倘若某人声称创建了一个能够识别登上飞机的恐怖分子的模型，并且准确率高达 99%。有这么一个模型：将从美国机场起飞的所有乘客简单地标注为非恐怖分子。已知美国全年平均有 8 亿人次的乘客，并且在 2000-2017 年间共发现了 19 名恐怖分子，这个模型达到了接近完美的准确率——99.9999999%。但是当真的有恐怖分子时，这个分类器将毫无察觉，这个分类带来的损失是巨大的。</a:t>
            </a:r>
          </a:p>
        </p:txBody>
      </p:sp>
      <p:graphicFrame>
        <p:nvGraphicFramePr>
          <p:cNvPr id="8" name="对象 7"/>
          <p:cNvGraphicFramePr/>
          <p:nvPr/>
        </p:nvGraphicFramePr>
        <p:xfrm>
          <a:off x="6858000" y="3287753"/>
          <a:ext cx="2800350" cy="595312"/>
        </p:xfrm>
        <a:graphic>
          <a:graphicData uri="http://schemas.openxmlformats.org/presentationml/2006/ole">
            <mc:AlternateContent xmlns:mc="http://schemas.openxmlformats.org/markup-compatibility/2006">
              <mc:Choice xmlns:v="urn:schemas-microsoft-com:vml" Requires="v">
                <p:oleObj name="BMP 图像" r:id="rId2" imgW="3486240" imgH="743040" progId="Paint.Picture">
                  <p:embed/>
                </p:oleObj>
              </mc:Choice>
              <mc:Fallback>
                <p:oleObj name="BMP 图像" r:id="rId2" imgW="3486240" imgH="743040" progId="Paint.Picture">
                  <p:embed/>
                  <p:pic>
                    <p:nvPicPr>
                      <p:cNvPr id="8" name="对象 7"/>
                      <p:cNvPicPr/>
                      <p:nvPr/>
                    </p:nvPicPr>
                    <p:blipFill>
                      <a:blip r:embed="rId3"/>
                      <a:stretch>
                        <a:fillRect/>
                      </a:stretch>
                    </p:blipFill>
                    <p:spPr>
                      <a:xfrm>
                        <a:off x="6858000" y="3287753"/>
                        <a:ext cx="2800350" cy="595312"/>
                      </a:xfrm>
                      <a:prstGeom prst="rect">
                        <a:avLst/>
                      </a:prstGeom>
                    </p:spPr>
                  </p:pic>
                </p:oleObj>
              </mc:Fallback>
            </mc:AlternateContent>
          </a:graphicData>
        </a:graphic>
      </p:graphicFrame>
      <p:pic>
        <p:nvPicPr>
          <p:cNvPr id="3148" name="Picture 76" descr="https://img-blog.csdnimg.cn/3b939929716f487cbe524234494bcfa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2200" y="2692880"/>
            <a:ext cx="4108450" cy="158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114002"/>
      </p:ext>
    </p:extLst>
  </p:cSld>
  <p:clrMapOvr>
    <a:masterClrMapping/>
  </p:clrMapOvr>
  <p:transition>
    <p:random/>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558</a:t>
            </a:fld>
            <a:endParaRPr lang="en-US" altLang="ja-JP"/>
          </a:p>
        </p:txBody>
      </p:sp>
      <p:sp>
        <p:nvSpPr>
          <p:cNvPr id="6" name="文本框 5"/>
          <p:cNvSpPr txBox="1"/>
          <p:nvPr/>
        </p:nvSpPr>
        <p:spPr>
          <a:xfrm>
            <a:off x="1676400" y="838200"/>
            <a:ext cx="8362950" cy="575094"/>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8" name="文本框 7"/>
          <p:cNvSpPr txBox="1"/>
          <p:nvPr/>
        </p:nvSpPr>
        <p:spPr>
          <a:xfrm>
            <a:off x="1751966" y="1524001"/>
            <a:ext cx="3747135" cy="460375"/>
          </a:xfrm>
          <a:prstGeom prst="rect">
            <a:avLst/>
          </a:prstGeom>
          <a:noFill/>
        </p:spPr>
        <p:txBody>
          <a:bodyPr wrap="square" rtlCol="0" anchor="t">
            <a:spAutoFit/>
          </a:bodyPr>
          <a:lstStyle/>
          <a:p>
            <a:r>
              <a:rPr lang="zh-CN" altLang="en-US" sz="2400"/>
              <a:t>②</a:t>
            </a:r>
            <a:r>
              <a:rPr lang="en-US" altLang="zh-CN" sz="2400"/>
              <a:t> </a:t>
            </a:r>
            <a:r>
              <a:rPr lang="zh-CN" altLang="en-US" sz="2400"/>
              <a:t>精确率和召回率</a:t>
            </a:r>
          </a:p>
        </p:txBody>
      </p:sp>
      <p:sp>
        <p:nvSpPr>
          <p:cNvPr id="11" name="文本框 10"/>
          <p:cNvSpPr txBox="1"/>
          <p:nvPr/>
        </p:nvSpPr>
        <p:spPr>
          <a:xfrm>
            <a:off x="1808480" y="2057401"/>
            <a:ext cx="8700770" cy="1323439"/>
          </a:xfrm>
          <a:prstGeom prst="rect">
            <a:avLst/>
          </a:prstGeom>
          <a:noFill/>
        </p:spPr>
        <p:txBody>
          <a:bodyPr wrap="square" rtlCol="0" anchor="t">
            <a:spAutoFit/>
          </a:bodyPr>
          <a:lstStyle/>
          <a:p>
            <a:r>
              <a:rPr lang="en-US" altLang="zh-CN" sz="2000" dirty="0"/>
              <a:t>     </a:t>
            </a:r>
            <a:r>
              <a:rPr lang="zh-CN" altLang="en-US" sz="2000" b="1" dirty="0">
                <a:solidFill>
                  <a:srgbClr val="FF0000"/>
                </a:solidFill>
              </a:rPr>
              <a:t>精确率</a:t>
            </a:r>
            <a:r>
              <a:rPr lang="en-US" altLang="zh-CN" sz="2000" b="1" dirty="0">
                <a:solidFill>
                  <a:srgbClr val="FF0000"/>
                </a:solidFill>
                <a:latin typeface="Times New Roman" panose="02020603050405020304" pitchFamily="18" charset="0"/>
                <a:cs typeface="Times New Roman" panose="02020603050405020304" pitchFamily="18" charset="0"/>
              </a:rPr>
              <a:t>(Precision,</a:t>
            </a:r>
            <a:r>
              <a:rPr lang="zh-CN" altLang="en-US" sz="2000" b="1" dirty="0">
                <a:solidFill>
                  <a:srgbClr val="FF0000"/>
                </a:solidFill>
                <a:latin typeface="Times New Roman" panose="02020603050405020304" pitchFamily="18" charset="0"/>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rPr>
              <a:t>P)</a:t>
            </a:r>
            <a:r>
              <a:rPr lang="zh-CN" altLang="en-US" sz="2000" b="1" dirty="0">
                <a:solidFill>
                  <a:schemeClr val="tx2"/>
                </a:solidFill>
              </a:rPr>
              <a:t>（</a:t>
            </a:r>
            <a:r>
              <a:rPr lang="zh-CN" altLang="en-US" sz="2000" dirty="0">
                <a:sym typeface="+mn-ea"/>
              </a:rPr>
              <a:t>查准率</a:t>
            </a:r>
            <a:r>
              <a:rPr lang="zh-CN" altLang="en-US" sz="2000" b="1" dirty="0">
                <a:solidFill>
                  <a:schemeClr val="tx2"/>
                </a:solidFill>
              </a:rPr>
              <a:t>）</a:t>
            </a:r>
            <a:r>
              <a:rPr lang="zh-CN" altLang="en-US" sz="2000" dirty="0"/>
              <a:t>是针对预测结果而言的，它表示</a:t>
            </a:r>
            <a:r>
              <a:rPr lang="zh-CN" altLang="en-US" sz="2000" dirty="0">
                <a:sym typeface="+mn-ea"/>
              </a:rPr>
              <a:t>正确分类的正样本个数占分类器判定为正样本的样本总数的比例</a:t>
            </a:r>
            <a:r>
              <a:rPr lang="zh-CN" altLang="en-US" sz="2000" dirty="0"/>
              <a:t>。那么预测为正就有两种可能了，一种就是把正类预测为正类(TP)，另一种就是把负类预测为正类(FP)。</a:t>
            </a:r>
          </a:p>
        </p:txBody>
      </p:sp>
      <p:pic>
        <p:nvPicPr>
          <p:cNvPr id="101" name="图片 100"/>
          <p:cNvPicPr/>
          <p:nvPr/>
        </p:nvPicPr>
        <p:blipFill>
          <a:blip r:embed="rId2"/>
          <a:stretch>
            <a:fillRect/>
          </a:stretch>
        </p:blipFill>
        <p:spPr>
          <a:xfrm>
            <a:off x="6096000" y="3458210"/>
            <a:ext cx="2701925" cy="1316355"/>
          </a:xfrm>
          <a:prstGeom prst="rect">
            <a:avLst/>
          </a:prstGeom>
          <a:noFill/>
          <a:ln w="9525">
            <a:noFill/>
          </a:ln>
        </p:spPr>
      </p:pic>
      <p:sp>
        <p:nvSpPr>
          <p:cNvPr id="12" name="文本框 11"/>
          <p:cNvSpPr txBox="1"/>
          <p:nvPr/>
        </p:nvSpPr>
        <p:spPr>
          <a:xfrm>
            <a:off x="2058988" y="5486400"/>
            <a:ext cx="8074025" cy="398780"/>
          </a:xfrm>
          <a:prstGeom prst="rect">
            <a:avLst/>
          </a:prstGeom>
          <a:noFill/>
        </p:spPr>
        <p:txBody>
          <a:bodyPr wrap="square" rtlCol="0" anchor="t">
            <a:spAutoFit/>
          </a:bodyPr>
          <a:lstStyle/>
          <a:p>
            <a:r>
              <a:rPr lang="zh-CN" altLang="en-US" sz="2000" dirty="0"/>
              <a:t>例如，精确率等于在所有判为恐怖分子中，真正的恐怖分子的比例。</a:t>
            </a:r>
          </a:p>
        </p:txBody>
      </p:sp>
      <p:pic>
        <p:nvPicPr>
          <p:cNvPr id="9" name="图片 8"/>
          <p:cNvPicPr/>
          <p:nvPr/>
        </p:nvPicPr>
        <p:blipFill>
          <a:blip r:embed="rId3"/>
          <a:srcRect l="26423" r="28213"/>
          <a:stretch>
            <a:fillRect/>
          </a:stretch>
        </p:blipFill>
        <p:spPr>
          <a:xfrm>
            <a:off x="2209801" y="3281500"/>
            <a:ext cx="3529965" cy="1551305"/>
          </a:xfrm>
          <a:prstGeom prst="rect">
            <a:avLst/>
          </a:prstGeom>
          <a:noFill/>
          <a:ln w="9525">
            <a:noFill/>
          </a:ln>
        </p:spPr>
      </p:pic>
    </p:spTree>
    <p:extLst>
      <p:ext uri="{BB962C8B-B14F-4D97-AF65-F5344CB8AC3E}">
        <p14:creationId xmlns:p14="http://schemas.microsoft.com/office/powerpoint/2010/main" val="3900161085"/>
      </p:ext>
    </p:extLst>
  </p:cSld>
  <p:clrMapOvr>
    <a:masterClrMapping/>
  </p:clrMapOvr>
  <p:transition>
    <p:random/>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559</a:t>
            </a:fld>
            <a:endParaRPr lang="en-US" altLang="ja-JP"/>
          </a:p>
        </p:txBody>
      </p:sp>
      <p:sp>
        <p:nvSpPr>
          <p:cNvPr id="6" name="文本框 5"/>
          <p:cNvSpPr txBox="1"/>
          <p:nvPr/>
        </p:nvSpPr>
        <p:spPr>
          <a:xfrm>
            <a:off x="1676400" y="838200"/>
            <a:ext cx="8362950" cy="575094"/>
          </a:xfrm>
          <a:prstGeom prst="rect">
            <a:avLst/>
          </a:prstGeom>
          <a:solidFill>
            <a:schemeClr val="bg1"/>
          </a:solidFill>
        </p:spPr>
        <p:txBody>
          <a:bodyPr wrap="square" rtlCol="0">
            <a:spAutoFit/>
          </a:bodyPr>
          <a:lstStyle/>
          <a:p>
            <a:pPr algn="l">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8" name="文本框 7"/>
          <p:cNvSpPr txBox="1"/>
          <p:nvPr/>
        </p:nvSpPr>
        <p:spPr>
          <a:xfrm>
            <a:off x="1751966" y="1524001"/>
            <a:ext cx="3747135" cy="460375"/>
          </a:xfrm>
          <a:prstGeom prst="rect">
            <a:avLst/>
          </a:prstGeom>
          <a:noFill/>
        </p:spPr>
        <p:txBody>
          <a:bodyPr wrap="square" rtlCol="0" anchor="t">
            <a:spAutoFit/>
          </a:bodyPr>
          <a:lstStyle/>
          <a:p>
            <a:r>
              <a:rPr lang="zh-CN" altLang="en-US" sz="2400"/>
              <a:t>②</a:t>
            </a:r>
            <a:r>
              <a:rPr lang="en-US" altLang="zh-CN" sz="2400"/>
              <a:t> </a:t>
            </a:r>
            <a:r>
              <a:rPr lang="zh-CN" altLang="en-US" sz="2400"/>
              <a:t>精确率和召回率</a:t>
            </a:r>
          </a:p>
        </p:txBody>
      </p:sp>
      <p:sp>
        <p:nvSpPr>
          <p:cNvPr id="9" name="文本框 8"/>
          <p:cNvSpPr txBox="1"/>
          <p:nvPr/>
        </p:nvSpPr>
        <p:spPr>
          <a:xfrm>
            <a:off x="1828800" y="2057400"/>
            <a:ext cx="8996680" cy="398780"/>
          </a:xfrm>
          <a:prstGeom prst="rect">
            <a:avLst/>
          </a:prstGeom>
          <a:noFill/>
        </p:spPr>
        <p:txBody>
          <a:bodyPr wrap="square" rtlCol="0" anchor="t">
            <a:spAutoFit/>
          </a:bodyPr>
          <a:lstStyle/>
          <a:p>
            <a:r>
              <a:rPr lang="zh-CN" altLang="en-US" sz="2000" b="1" dirty="0">
                <a:solidFill>
                  <a:srgbClr val="FF0000"/>
                </a:solidFill>
              </a:rPr>
              <a:t>召回率</a:t>
            </a:r>
            <a:r>
              <a:rPr lang="en-US" altLang="zh-CN" sz="2000" b="1" dirty="0">
                <a:solidFill>
                  <a:srgbClr val="FF0000"/>
                </a:solidFill>
              </a:rPr>
              <a:t>(</a:t>
            </a:r>
            <a:r>
              <a:rPr lang="en-US" altLang="zh-CN" sz="2000" b="1" dirty="0">
                <a:solidFill>
                  <a:srgbClr val="FF0000"/>
                </a:solidFill>
                <a:latin typeface="Times New Roman" panose="02020603050405020304" pitchFamily="18" charset="0"/>
                <a:cs typeface="Times New Roman" panose="02020603050405020304" pitchFamily="18" charset="0"/>
              </a:rPr>
              <a:t>Recall, R) </a:t>
            </a:r>
            <a:r>
              <a:rPr lang="zh-CN" altLang="en-US" sz="2000" dirty="0"/>
              <a:t>是指正确分类的正样本个数占真正的正样本数的比例。</a:t>
            </a:r>
          </a:p>
        </p:txBody>
      </p:sp>
      <p:sp>
        <p:nvSpPr>
          <p:cNvPr id="2" name="文本框 1"/>
          <p:cNvSpPr txBox="1"/>
          <p:nvPr/>
        </p:nvSpPr>
        <p:spPr>
          <a:xfrm>
            <a:off x="1774826" y="2590800"/>
            <a:ext cx="8709025" cy="922020"/>
          </a:xfrm>
          <a:prstGeom prst="rect">
            <a:avLst/>
          </a:prstGeom>
          <a:noFill/>
        </p:spPr>
        <p:txBody>
          <a:bodyPr wrap="square" rtlCol="0" anchor="t">
            <a:spAutoFit/>
          </a:bodyPr>
          <a:lstStyle/>
          <a:p>
            <a:r>
              <a:rPr lang="zh-CN" altLang="en-US" dirty="0"/>
              <a:t>    召回率（查全率）是针对原来的样本而言的，它表示的是样本中的正例有多少被预测正确了。那也有两种可能，一种是把原来的正类预测成正类(TP)，另一种就是把原来的正类预测为负类(FN)。</a:t>
            </a:r>
          </a:p>
        </p:txBody>
      </p:sp>
      <p:sp>
        <p:nvSpPr>
          <p:cNvPr id="3" name="文本框 2"/>
          <p:cNvSpPr txBox="1"/>
          <p:nvPr/>
        </p:nvSpPr>
        <p:spPr>
          <a:xfrm>
            <a:off x="1837509" y="5408205"/>
            <a:ext cx="8305800" cy="706755"/>
          </a:xfrm>
          <a:prstGeom prst="rect">
            <a:avLst/>
          </a:prstGeom>
          <a:noFill/>
        </p:spPr>
        <p:txBody>
          <a:bodyPr wrap="square" rtlCol="0" anchor="t">
            <a:spAutoFit/>
          </a:bodyPr>
          <a:lstStyle/>
          <a:p>
            <a:pPr algn="just"/>
            <a:r>
              <a:rPr lang="en-US" altLang="zh-CN" sz="2000" dirty="0">
                <a:sym typeface="+mn-ea"/>
              </a:rPr>
              <a:t>   </a:t>
            </a:r>
            <a:r>
              <a:rPr lang="zh-CN" altLang="en-US" sz="2000" dirty="0">
                <a:sym typeface="+mn-ea"/>
              </a:rPr>
              <a:t>召回率是</a:t>
            </a:r>
            <a:r>
              <a:rPr lang="zh-CN" altLang="en-US" sz="2000" dirty="0">
                <a:solidFill>
                  <a:srgbClr val="FF0000"/>
                </a:solidFill>
                <a:sym typeface="+mn-ea"/>
              </a:rPr>
              <a:t>覆盖面的度量</a:t>
            </a:r>
            <a:r>
              <a:rPr lang="zh-CN" altLang="en-US" sz="2000" dirty="0">
                <a:sym typeface="+mn-ea"/>
              </a:rPr>
              <a:t>，度量有多个正例被分为正例。例如，召回率等于对于所有实际的恐怖分子能被预测出来的有多少个。</a:t>
            </a:r>
          </a:p>
        </p:txBody>
      </p:sp>
      <p:pic>
        <p:nvPicPr>
          <p:cNvPr id="10" name="图片 9"/>
          <p:cNvPicPr/>
          <p:nvPr/>
        </p:nvPicPr>
        <p:blipFill>
          <a:blip r:embed="rId2"/>
          <a:srcRect l="26423" r="28213"/>
          <a:stretch>
            <a:fillRect/>
          </a:stretch>
        </p:blipFill>
        <p:spPr>
          <a:xfrm>
            <a:off x="2566036" y="3684860"/>
            <a:ext cx="3529965" cy="1551305"/>
          </a:xfrm>
          <a:prstGeom prst="rect">
            <a:avLst/>
          </a:prstGeom>
          <a:noFill/>
          <a:ln w="9525">
            <a:noFill/>
          </a:ln>
        </p:spPr>
      </p:pic>
      <p:sp>
        <p:nvSpPr>
          <p:cNvPr id="11" name="矩形 10"/>
          <p:cNvSpPr/>
          <p:nvPr/>
        </p:nvSpPr>
        <p:spPr>
          <a:xfrm>
            <a:off x="6705601" y="4302171"/>
            <a:ext cx="643125" cy="461665"/>
          </a:xfrm>
          <a:prstGeom prst="rect">
            <a:avLst/>
          </a:prstGeom>
        </p:spPr>
        <p:txBody>
          <a:bodyPr wrap="none">
            <a:spAutoFit/>
          </a:bodyPr>
          <a:lstStyle/>
          <a:p>
            <a:r>
              <a:rPr lang="en-US" altLang="zh-CN" sz="2400" i="1" dirty="0">
                <a:latin typeface="Times New Roman" panose="02020603050405020304" pitchFamily="18" charset="0"/>
                <a:cs typeface="Times New Roman" panose="02020603050405020304" pitchFamily="18" charset="0"/>
              </a:rPr>
              <a:t>R</a:t>
            </a:r>
            <a:r>
              <a:rPr lang="en-US" altLang="zh-CN" sz="2400" dirty="0"/>
              <a:t> =</a:t>
            </a:r>
            <a:endParaRPr lang="zh-CN" altLang="en-US" sz="2400" dirty="0"/>
          </a:p>
        </p:txBody>
      </p:sp>
      <p:pic>
        <p:nvPicPr>
          <p:cNvPr id="12" name="图片 11"/>
          <p:cNvPicPr>
            <a:picLocks noChangeAspect="1"/>
          </p:cNvPicPr>
          <p:nvPr/>
        </p:nvPicPr>
        <p:blipFill>
          <a:blip r:embed="rId3"/>
          <a:stretch>
            <a:fillRect/>
          </a:stretch>
        </p:blipFill>
        <p:spPr>
          <a:xfrm>
            <a:off x="7420104" y="4191826"/>
            <a:ext cx="1143000" cy="645059"/>
          </a:xfrm>
          <a:prstGeom prst="rect">
            <a:avLst/>
          </a:prstGeom>
        </p:spPr>
      </p:pic>
    </p:spTree>
    <p:extLst>
      <p:ext uri="{BB962C8B-B14F-4D97-AF65-F5344CB8AC3E}">
        <p14:creationId xmlns:p14="http://schemas.microsoft.com/office/powerpoint/2010/main" val="2921466806"/>
      </p:ext>
    </p:extLst>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56</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5" name="矩形 4"/>
          <p:cNvSpPr/>
          <p:nvPr/>
        </p:nvSpPr>
        <p:spPr>
          <a:xfrm>
            <a:off x="2052452" y="1602061"/>
            <a:ext cx="7891153" cy="4893647"/>
          </a:xfrm>
          <a:prstGeom prst="rect">
            <a:avLst/>
          </a:prstGeom>
        </p:spPr>
        <p:txBody>
          <a:bodyPr wrap="square">
            <a:spAutoFit/>
          </a:bodyPr>
          <a:lstStyle/>
          <a:p>
            <a:pPr fontAlgn="base">
              <a:spcBef>
                <a:spcPct val="0"/>
              </a:spcBef>
              <a:spcAft>
                <a:spcPct val="0"/>
              </a:spcAft>
            </a:pPr>
            <a:r>
              <a:rPr lang="zh-CN" altLang="en-US" sz="2400" dirty="0">
                <a:solidFill>
                  <a:prstClr val="black"/>
                </a:solidFill>
                <a:latin typeface="Arial" panose="020B0604020202020204" pitchFamily="34" charset="0"/>
                <a:ea typeface="宋体" panose="02010600030101010101" pitchFamily="2" charset="-122"/>
              </a:rPr>
              <a:t>（</a:t>
            </a:r>
            <a:r>
              <a:rPr lang="en-US" altLang="zh-CN" sz="2400" dirty="0">
                <a:solidFill>
                  <a:prstClr val="black"/>
                </a:solidFill>
                <a:latin typeface="Arial" panose="020B0604020202020204" pitchFamily="34" charset="0"/>
                <a:ea typeface="宋体" panose="02010600030101010101" pitchFamily="2" charset="-122"/>
              </a:rPr>
              <a:t>6</a:t>
            </a:r>
            <a:r>
              <a:rPr lang="zh-CN" altLang="en-US" sz="2400" dirty="0">
                <a:solidFill>
                  <a:prstClr val="black"/>
                </a:solidFill>
                <a:latin typeface="Arial" panose="020B0604020202020204" pitchFamily="34" charset="0"/>
                <a:ea typeface="宋体" panose="02010600030101010101" pitchFamily="2" charset="-122"/>
              </a:rPr>
              <a:t>）吸收律</a:t>
            </a:r>
            <a:endParaRPr lang="en-US" altLang="zh-CN" sz="2400" dirty="0">
              <a:solidFill>
                <a:prstClr val="black"/>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prstClr val="black"/>
                </a:solidFill>
                <a:latin typeface="Arial" panose="020B0604020202020204" pitchFamily="34" charset="0"/>
                <a:ea typeface="宋体" panose="02010600030101010101" pitchFamily="2" charset="-122"/>
              </a:rPr>
              <a:t>                    P ∨(P ∧Q)       P</a:t>
            </a:r>
          </a:p>
          <a:p>
            <a:pPr fontAlgn="base">
              <a:spcBef>
                <a:spcPct val="0"/>
              </a:spcBef>
              <a:spcAft>
                <a:spcPct val="0"/>
              </a:spcAft>
            </a:pPr>
            <a:r>
              <a:rPr lang="en-US" altLang="zh-CN" sz="2400" dirty="0">
                <a:solidFill>
                  <a:prstClr val="black"/>
                </a:solidFill>
                <a:latin typeface="Arial" panose="020B0604020202020204" pitchFamily="34" charset="0"/>
                <a:ea typeface="宋体" panose="02010600030101010101" pitchFamily="2" charset="-122"/>
              </a:rPr>
              <a:t>                    P ∧(P ∨Q)       P</a:t>
            </a:r>
          </a:p>
          <a:p>
            <a:pPr fontAlgn="base">
              <a:spcBef>
                <a:spcPct val="0"/>
              </a:spcBef>
              <a:spcAft>
                <a:spcPct val="0"/>
              </a:spcAft>
            </a:pPr>
            <a:r>
              <a:rPr lang="zh-CN" altLang="en-US" sz="2400" dirty="0">
                <a:solidFill>
                  <a:prstClr val="black"/>
                </a:solidFill>
                <a:latin typeface="Arial" panose="020B0604020202020204" pitchFamily="34" charset="0"/>
                <a:ea typeface="宋体" panose="02010600030101010101" pitchFamily="2" charset="-122"/>
              </a:rPr>
              <a:t>（</a:t>
            </a:r>
            <a:r>
              <a:rPr lang="en-US" altLang="zh-CN" sz="2400" dirty="0">
                <a:solidFill>
                  <a:prstClr val="black"/>
                </a:solidFill>
                <a:latin typeface="Arial" panose="020B0604020202020204" pitchFamily="34" charset="0"/>
                <a:ea typeface="宋体" panose="02010600030101010101" pitchFamily="2" charset="-122"/>
              </a:rPr>
              <a:t>7</a:t>
            </a:r>
            <a:r>
              <a:rPr lang="zh-CN" altLang="en-US" sz="2400" dirty="0">
                <a:solidFill>
                  <a:prstClr val="black"/>
                </a:solidFill>
                <a:latin typeface="Arial" panose="020B0604020202020204" pitchFamily="34" charset="0"/>
                <a:ea typeface="宋体" panose="02010600030101010101" pitchFamily="2" charset="-122"/>
              </a:rPr>
              <a:t>）补余律（否定律）</a:t>
            </a:r>
            <a:endParaRPr lang="en-US" altLang="zh-CN" sz="2400" dirty="0">
              <a:solidFill>
                <a:prstClr val="black"/>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prstClr val="black"/>
                </a:solidFill>
                <a:latin typeface="Arial" panose="020B0604020202020204" pitchFamily="34" charset="0"/>
                <a:ea typeface="宋体" panose="02010600030101010101" pitchFamily="2" charset="-122"/>
              </a:rPr>
              <a:t>                    P ∨ ¬P       T</a:t>
            </a:r>
          </a:p>
          <a:p>
            <a:pPr fontAlgn="base">
              <a:spcBef>
                <a:spcPct val="0"/>
              </a:spcBef>
              <a:spcAft>
                <a:spcPct val="0"/>
              </a:spcAft>
            </a:pPr>
            <a:r>
              <a:rPr lang="zh-CN" altLang="en-US" sz="2400" dirty="0">
                <a:solidFill>
                  <a:srgbClr val="0000FF"/>
                </a:solidFill>
                <a:latin typeface="Arial" panose="020B0604020202020204" pitchFamily="34" charset="0"/>
                <a:ea typeface="宋体" panose="02010600030101010101" pitchFamily="2" charset="-122"/>
              </a:rPr>
              <a:t>（</a:t>
            </a:r>
            <a:r>
              <a:rPr lang="en-US" altLang="zh-CN" sz="2400" dirty="0">
                <a:solidFill>
                  <a:srgbClr val="0000FF"/>
                </a:solidFill>
                <a:latin typeface="Arial" panose="020B0604020202020204" pitchFamily="34" charset="0"/>
                <a:ea typeface="宋体" panose="02010600030101010101" pitchFamily="2" charset="-122"/>
              </a:rPr>
              <a:t>8</a:t>
            </a:r>
            <a:r>
              <a:rPr lang="zh-CN" altLang="en-US" sz="2400" dirty="0">
                <a:solidFill>
                  <a:srgbClr val="0000FF"/>
                </a:solidFill>
                <a:latin typeface="Arial" panose="020B0604020202020204" pitchFamily="34" charset="0"/>
                <a:ea typeface="宋体" panose="02010600030101010101" pitchFamily="2" charset="-122"/>
              </a:rPr>
              <a:t>）连接词划归律</a:t>
            </a:r>
            <a:r>
              <a:rPr lang="zh-CN" altLang="en-US" sz="2400" dirty="0">
                <a:solidFill>
                  <a:prstClr val="black"/>
                </a:solidFill>
                <a:latin typeface="Arial" panose="020B0604020202020204" pitchFamily="34" charset="0"/>
                <a:ea typeface="宋体" panose="02010600030101010101" pitchFamily="2" charset="-122"/>
              </a:rPr>
              <a:t>：</a:t>
            </a:r>
            <a:r>
              <a:rPr lang="en-US" altLang="zh-CN" sz="2400" dirty="0">
                <a:solidFill>
                  <a:prstClr val="black"/>
                </a:solidFill>
                <a:latin typeface="Arial" panose="020B0604020202020204" pitchFamily="34" charset="0"/>
                <a:ea typeface="宋体" panose="02010600030101010101" pitchFamily="2" charset="-122"/>
              </a:rPr>
              <a:t>P→Q       ¬ P∨Q</a:t>
            </a:r>
          </a:p>
          <a:p>
            <a:pPr fontAlgn="base">
              <a:spcBef>
                <a:spcPct val="0"/>
              </a:spcBef>
              <a:spcAft>
                <a:spcPct val="0"/>
              </a:spcAft>
            </a:pPr>
            <a:r>
              <a:rPr lang="zh-CN" altLang="en-US" sz="2400" dirty="0">
                <a:solidFill>
                  <a:prstClr val="black"/>
                </a:solidFill>
                <a:latin typeface="Arial" panose="020B0604020202020204" pitchFamily="34" charset="0"/>
                <a:ea typeface="宋体" panose="02010600030101010101" pitchFamily="2" charset="-122"/>
              </a:rPr>
              <a:t>（</a:t>
            </a:r>
            <a:r>
              <a:rPr lang="en-US" altLang="zh-CN" sz="2400" dirty="0">
                <a:solidFill>
                  <a:prstClr val="black"/>
                </a:solidFill>
                <a:latin typeface="Arial" panose="020B0604020202020204" pitchFamily="34" charset="0"/>
                <a:ea typeface="宋体" panose="02010600030101010101" pitchFamily="2" charset="-122"/>
              </a:rPr>
              <a:t>9</a:t>
            </a:r>
            <a:r>
              <a:rPr lang="zh-CN" altLang="en-US" sz="2400" dirty="0">
                <a:solidFill>
                  <a:prstClr val="black"/>
                </a:solidFill>
                <a:latin typeface="Arial" panose="020B0604020202020204" pitchFamily="34" charset="0"/>
                <a:ea typeface="宋体" panose="02010600030101010101" pitchFamily="2" charset="-122"/>
              </a:rPr>
              <a:t>）逆否律： </a:t>
            </a:r>
            <a:r>
              <a:rPr lang="en-US" altLang="zh-CN" sz="2400" dirty="0">
                <a:solidFill>
                  <a:prstClr val="black"/>
                </a:solidFill>
                <a:latin typeface="Arial" panose="020B0604020202020204" pitchFamily="34" charset="0"/>
                <a:ea typeface="宋体" panose="02010600030101010101" pitchFamily="2" charset="-122"/>
              </a:rPr>
              <a:t>P→Q</a:t>
            </a:r>
            <a:r>
              <a:rPr lang="zh-CN" altLang="en-US" sz="2400" dirty="0">
                <a:solidFill>
                  <a:prstClr val="black"/>
                </a:solidFill>
                <a:latin typeface="Arial" panose="020B0604020202020204" pitchFamily="34" charset="0"/>
                <a:ea typeface="宋体" panose="02010600030101010101" pitchFamily="2" charset="-122"/>
              </a:rPr>
              <a:t>等价于</a:t>
            </a:r>
            <a:r>
              <a:rPr lang="en-US" altLang="zh-CN" sz="2400" dirty="0">
                <a:solidFill>
                  <a:prstClr val="black"/>
                </a:solidFill>
                <a:latin typeface="Arial" panose="020B0604020202020204" pitchFamily="34" charset="0"/>
                <a:ea typeface="宋体" panose="02010600030101010101" pitchFamily="2" charset="-122"/>
              </a:rPr>
              <a:t>¬ Q→¬ P</a:t>
            </a:r>
          </a:p>
          <a:p>
            <a:pPr fontAlgn="base">
              <a:spcBef>
                <a:spcPct val="0"/>
              </a:spcBef>
              <a:spcAft>
                <a:spcPct val="0"/>
              </a:spcAft>
            </a:pPr>
            <a:r>
              <a:rPr lang="zh-CN" altLang="en-US" sz="2400" dirty="0">
                <a:solidFill>
                  <a:srgbClr val="0000FF"/>
                </a:solidFill>
                <a:latin typeface="Arial" panose="020B0604020202020204" pitchFamily="34" charset="0"/>
                <a:ea typeface="宋体" panose="02010600030101010101" pitchFamily="2" charset="-122"/>
              </a:rPr>
              <a:t>（</a:t>
            </a:r>
            <a:r>
              <a:rPr lang="en-US" altLang="zh-CN" sz="2400" dirty="0">
                <a:solidFill>
                  <a:srgbClr val="0000FF"/>
                </a:solidFill>
                <a:latin typeface="Arial" panose="020B0604020202020204" pitchFamily="34" charset="0"/>
                <a:ea typeface="宋体" panose="02010600030101010101" pitchFamily="2" charset="-122"/>
              </a:rPr>
              <a:t>10</a:t>
            </a:r>
            <a:r>
              <a:rPr lang="zh-CN" altLang="en-US" sz="2400" dirty="0">
                <a:solidFill>
                  <a:srgbClr val="0000FF"/>
                </a:solidFill>
                <a:latin typeface="Arial" panose="020B0604020202020204" pitchFamily="34" charset="0"/>
                <a:ea typeface="宋体" panose="02010600030101010101" pitchFamily="2" charset="-122"/>
              </a:rPr>
              <a:t>）量词转换律</a:t>
            </a:r>
            <a:endParaRPr lang="en-US" altLang="zh-CN" sz="2400" dirty="0">
              <a:solidFill>
                <a:srgbClr val="0000FF"/>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prstClr val="black"/>
                </a:solidFill>
                <a:latin typeface="Arial" panose="020B0604020202020204" pitchFamily="34" charset="0"/>
                <a:ea typeface="宋体" panose="02010600030101010101" pitchFamily="2" charset="-122"/>
              </a:rPr>
              <a:t>                         ¬ (</a:t>
            </a:r>
            <a:r>
              <a:rPr lang="en-US" altLang="zh-CN" sz="2400" dirty="0" err="1">
                <a:solidFill>
                  <a:prstClr val="black"/>
                </a:solidFill>
                <a:latin typeface="Arial" panose="020B0604020202020204" pitchFamily="34" charset="0"/>
                <a:ea typeface="宋体" panose="02010600030101010101" pitchFamily="2" charset="-122"/>
              </a:rPr>
              <a:t>Ǝx</a:t>
            </a:r>
            <a:r>
              <a:rPr lang="en-US" altLang="zh-CN" sz="2400" dirty="0">
                <a:solidFill>
                  <a:prstClr val="black"/>
                </a:solidFill>
                <a:latin typeface="Arial" panose="020B0604020202020204" pitchFamily="34" charset="0"/>
                <a:ea typeface="宋体" panose="02010600030101010101" pitchFamily="2" charset="-122"/>
              </a:rPr>
              <a:t>)P      (    x)(¬ P)</a:t>
            </a:r>
          </a:p>
          <a:p>
            <a:pPr fontAlgn="base">
              <a:spcBef>
                <a:spcPct val="0"/>
              </a:spcBef>
              <a:spcAft>
                <a:spcPct val="0"/>
              </a:spcAft>
            </a:pPr>
            <a:r>
              <a:rPr lang="en-US" altLang="zh-CN" sz="2400" dirty="0">
                <a:solidFill>
                  <a:prstClr val="black"/>
                </a:solidFill>
                <a:latin typeface="Arial" panose="020B0604020202020204" pitchFamily="34" charset="0"/>
                <a:ea typeface="宋体" panose="02010600030101010101" pitchFamily="2" charset="-122"/>
              </a:rPr>
              <a:t>                          ¬ (   x)P     (</a:t>
            </a:r>
            <a:r>
              <a:rPr lang="en-US" altLang="zh-CN" sz="2400" dirty="0" err="1">
                <a:solidFill>
                  <a:prstClr val="black"/>
                </a:solidFill>
                <a:latin typeface="Arial" panose="020B0604020202020204" pitchFamily="34" charset="0"/>
                <a:ea typeface="宋体" panose="02010600030101010101" pitchFamily="2" charset="-122"/>
              </a:rPr>
              <a:t>Ǝx</a:t>
            </a:r>
            <a:r>
              <a:rPr lang="en-US" altLang="zh-CN" sz="2400" dirty="0">
                <a:solidFill>
                  <a:prstClr val="black"/>
                </a:solidFill>
                <a:latin typeface="Arial" panose="020B0604020202020204" pitchFamily="34" charset="0"/>
                <a:ea typeface="宋体" panose="02010600030101010101" pitchFamily="2" charset="-122"/>
              </a:rPr>
              <a:t>)(¬ P)</a:t>
            </a:r>
          </a:p>
          <a:p>
            <a:pPr fontAlgn="base">
              <a:spcBef>
                <a:spcPct val="0"/>
              </a:spcBef>
              <a:spcAft>
                <a:spcPct val="0"/>
              </a:spcAft>
            </a:pPr>
            <a:r>
              <a:rPr lang="zh-CN" altLang="en-US" sz="2400" dirty="0">
                <a:solidFill>
                  <a:prstClr val="black"/>
                </a:solidFill>
                <a:latin typeface="Arial" panose="020B0604020202020204" pitchFamily="34" charset="0"/>
                <a:ea typeface="宋体" panose="02010600030101010101" pitchFamily="2" charset="-122"/>
              </a:rPr>
              <a:t>（</a:t>
            </a:r>
            <a:r>
              <a:rPr lang="en-US" altLang="zh-CN" sz="2400" dirty="0">
                <a:solidFill>
                  <a:prstClr val="black"/>
                </a:solidFill>
                <a:latin typeface="Arial" panose="020B0604020202020204" pitchFamily="34" charset="0"/>
                <a:ea typeface="宋体" panose="02010600030101010101" pitchFamily="2" charset="-122"/>
              </a:rPr>
              <a:t>11</a:t>
            </a:r>
            <a:r>
              <a:rPr lang="zh-CN" altLang="en-US" sz="2400" dirty="0">
                <a:solidFill>
                  <a:prstClr val="black"/>
                </a:solidFill>
                <a:latin typeface="Arial" panose="020B0604020202020204" pitchFamily="34" charset="0"/>
                <a:ea typeface="宋体" panose="02010600030101010101" pitchFamily="2" charset="-122"/>
              </a:rPr>
              <a:t>）量词分配律</a:t>
            </a:r>
            <a:endParaRPr lang="en-US" altLang="zh-CN" sz="2400" dirty="0">
              <a:solidFill>
                <a:prstClr val="black"/>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prstClr val="black"/>
                </a:solidFill>
                <a:latin typeface="Arial" panose="020B0604020202020204" pitchFamily="34" charset="0"/>
                <a:ea typeface="宋体" panose="02010600030101010101" pitchFamily="2" charset="-122"/>
              </a:rPr>
              <a:t>                          (</a:t>
            </a:r>
            <a:r>
              <a:rPr lang="zh-CN" altLang="en-US" sz="2400" dirty="0">
                <a:solidFill>
                  <a:prstClr val="black"/>
                </a:solidFill>
                <a:latin typeface="Arial" panose="020B0604020202020204" pitchFamily="34" charset="0"/>
                <a:ea typeface="宋体" panose="02010600030101010101" pitchFamily="2" charset="-122"/>
              </a:rPr>
              <a:t>   </a:t>
            </a:r>
            <a:r>
              <a:rPr lang="en-US" altLang="zh-CN" sz="2400" dirty="0">
                <a:solidFill>
                  <a:prstClr val="black"/>
                </a:solidFill>
                <a:latin typeface="Arial" panose="020B0604020202020204" pitchFamily="34" charset="0"/>
                <a:ea typeface="宋体" panose="02010600030101010101" pitchFamily="2" charset="-122"/>
              </a:rPr>
              <a:t>x)</a:t>
            </a:r>
            <a:r>
              <a:rPr lang="zh-CN" altLang="en-US" sz="2400" dirty="0">
                <a:solidFill>
                  <a:prstClr val="black"/>
                </a:solidFill>
                <a:latin typeface="Arial" panose="020B0604020202020204" pitchFamily="34" charset="0"/>
                <a:ea typeface="宋体" panose="02010600030101010101" pitchFamily="2" charset="-122"/>
              </a:rPr>
              <a:t> </a:t>
            </a:r>
            <a:r>
              <a:rPr lang="en-US" altLang="zh-CN" sz="2400" dirty="0">
                <a:solidFill>
                  <a:prstClr val="black"/>
                </a:solidFill>
                <a:latin typeface="Arial" panose="020B0604020202020204" pitchFamily="34" charset="0"/>
                <a:ea typeface="宋体" panose="02010600030101010101" pitchFamily="2" charset="-122"/>
              </a:rPr>
              <a:t>(</a:t>
            </a:r>
            <a:r>
              <a:rPr lang="en-US" altLang="zh-CN" sz="2400" dirty="0" err="1">
                <a:solidFill>
                  <a:prstClr val="black"/>
                </a:solidFill>
                <a:latin typeface="Arial" panose="020B0604020202020204" pitchFamily="34" charset="0"/>
                <a:ea typeface="宋体" panose="02010600030101010101" pitchFamily="2" charset="-122"/>
              </a:rPr>
              <a:t>p∧Q</a:t>
            </a:r>
            <a:r>
              <a:rPr lang="en-US" altLang="zh-CN" sz="2400" dirty="0">
                <a:solidFill>
                  <a:prstClr val="black"/>
                </a:solidFill>
                <a:latin typeface="Arial" panose="020B0604020202020204" pitchFamily="34" charset="0"/>
                <a:ea typeface="宋体" panose="02010600030101010101" pitchFamily="2" charset="-122"/>
              </a:rPr>
              <a:t>)        (   x)P∧(   x)Q</a:t>
            </a:r>
          </a:p>
          <a:p>
            <a:pPr fontAlgn="base">
              <a:spcBef>
                <a:spcPct val="0"/>
              </a:spcBef>
              <a:spcAft>
                <a:spcPct val="0"/>
              </a:spcAft>
            </a:pPr>
            <a:r>
              <a:rPr lang="en-US" altLang="zh-CN" sz="2400" dirty="0">
                <a:solidFill>
                  <a:prstClr val="black"/>
                </a:solidFill>
                <a:latin typeface="Arial" panose="020B0604020202020204" pitchFamily="34" charset="0"/>
                <a:ea typeface="宋体" panose="02010600030101010101" pitchFamily="2" charset="-122"/>
              </a:rPr>
              <a:t>                          (</a:t>
            </a:r>
            <a:r>
              <a:rPr lang="en-US" altLang="zh-CN" sz="2400" dirty="0" err="1">
                <a:solidFill>
                  <a:prstClr val="black"/>
                </a:solidFill>
                <a:latin typeface="Arial" panose="020B0604020202020204" pitchFamily="34" charset="0"/>
                <a:ea typeface="宋体" panose="02010600030101010101" pitchFamily="2" charset="-122"/>
              </a:rPr>
              <a:t>Ǝx</a:t>
            </a:r>
            <a:r>
              <a:rPr lang="en-US" altLang="zh-CN" sz="2400" dirty="0">
                <a:solidFill>
                  <a:prstClr val="black"/>
                </a:solidFill>
                <a:latin typeface="Arial" panose="020B0604020202020204" pitchFamily="34" charset="0"/>
                <a:ea typeface="宋体" panose="02010600030101010101" pitchFamily="2" charset="-122"/>
              </a:rPr>
              <a:t>)(p ∨Q)      (</a:t>
            </a:r>
            <a:r>
              <a:rPr lang="en-US" altLang="zh-CN" sz="2400" dirty="0" err="1">
                <a:solidFill>
                  <a:prstClr val="black"/>
                </a:solidFill>
                <a:latin typeface="Arial" panose="020B0604020202020204" pitchFamily="34" charset="0"/>
                <a:ea typeface="宋体" panose="02010600030101010101" pitchFamily="2" charset="-122"/>
              </a:rPr>
              <a:t>Ǝx</a:t>
            </a:r>
            <a:r>
              <a:rPr lang="en-US" altLang="zh-CN" sz="2400" dirty="0">
                <a:solidFill>
                  <a:prstClr val="black"/>
                </a:solidFill>
                <a:latin typeface="Arial" panose="020B0604020202020204" pitchFamily="34" charset="0"/>
                <a:ea typeface="宋体" panose="02010600030101010101" pitchFamily="2" charset="-122"/>
              </a:rPr>
              <a:t>)P∨(</a:t>
            </a:r>
            <a:r>
              <a:rPr lang="en-US" altLang="zh-CN" sz="2400" dirty="0" err="1">
                <a:solidFill>
                  <a:prstClr val="black"/>
                </a:solidFill>
                <a:latin typeface="Arial" panose="020B0604020202020204" pitchFamily="34" charset="0"/>
                <a:ea typeface="宋体" panose="02010600030101010101" pitchFamily="2" charset="-122"/>
              </a:rPr>
              <a:t>Ǝx</a:t>
            </a:r>
            <a:r>
              <a:rPr lang="en-US" altLang="zh-CN" sz="2400" dirty="0">
                <a:solidFill>
                  <a:prstClr val="black"/>
                </a:solidFill>
                <a:latin typeface="Arial" panose="020B0604020202020204" pitchFamily="34" charset="0"/>
                <a:ea typeface="宋体" panose="02010600030101010101" pitchFamily="2" charset="-122"/>
              </a:rPr>
              <a:t>)Q</a:t>
            </a:r>
          </a:p>
        </p:txBody>
      </p:sp>
      <p:graphicFrame>
        <p:nvGraphicFramePr>
          <p:cNvPr id="6" name="对象 5"/>
          <p:cNvGraphicFramePr>
            <a:graphicFrameLocks noChangeAspect="1"/>
          </p:cNvGraphicFramePr>
          <p:nvPr/>
        </p:nvGraphicFramePr>
        <p:xfrm>
          <a:off x="5437262" y="2013138"/>
          <a:ext cx="533400" cy="371475"/>
        </p:xfrm>
        <a:graphic>
          <a:graphicData uri="http://schemas.openxmlformats.org/presentationml/2006/ole">
            <mc:AlternateContent xmlns:mc="http://schemas.openxmlformats.org/markup-compatibility/2006">
              <mc:Choice xmlns:v="urn:schemas-microsoft-com:vml" Requires="v">
                <p:oleObj name="公式" r:id="rId2" imgW="5181600" imgH="3657600" progId="Equation.3">
                  <p:embed/>
                </p:oleObj>
              </mc:Choice>
              <mc:Fallback>
                <p:oleObj name="公式" r:id="rId2" imgW="5181600" imgH="3657600" progId="Equation.3">
                  <p:embed/>
                  <p:pic>
                    <p:nvPicPr>
                      <p:cNvPr id="6"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62" y="2013138"/>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5437262" y="2388469"/>
          <a:ext cx="533400" cy="371475"/>
        </p:xfrm>
        <a:graphic>
          <a:graphicData uri="http://schemas.openxmlformats.org/presentationml/2006/ole">
            <mc:AlternateContent xmlns:mc="http://schemas.openxmlformats.org/markup-compatibility/2006">
              <mc:Choice xmlns:v="urn:schemas-microsoft-com:vml" Requires="v">
                <p:oleObj name="公式" r:id="rId4" imgW="5181600" imgH="3657600" progId="Equation.3">
                  <p:embed/>
                </p:oleObj>
              </mc:Choice>
              <mc:Fallback>
                <p:oleObj name="公式" r:id="rId4" imgW="5181600" imgH="3657600" progId="Equation.3">
                  <p:embed/>
                  <p:pic>
                    <p:nvPicPr>
                      <p:cNvPr id="7"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62" y="2388469"/>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4904055" y="3110739"/>
          <a:ext cx="533400" cy="371475"/>
        </p:xfrm>
        <a:graphic>
          <a:graphicData uri="http://schemas.openxmlformats.org/presentationml/2006/ole">
            <mc:AlternateContent xmlns:mc="http://schemas.openxmlformats.org/markup-compatibility/2006">
              <mc:Choice xmlns:v="urn:schemas-microsoft-com:vml" Requires="v">
                <p:oleObj name="公式" r:id="rId5" imgW="5181600" imgH="3657600" progId="Equation.3">
                  <p:embed/>
                </p:oleObj>
              </mc:Choice>
              <mc:Fallback>
                <p:oleObj name="公式" r:id="rId5" imgW="5181600" imgH="3657600" progId="Equation.3">
                  <p:embed/>
                  <p:pic>
                    <p:nvPicPr>
                      <p:cNvPr id="8" name="对象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055" y="3110739"/>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5887461" y="3465782"/>
          <a:ext cx="533400" cy="371475"/>
        </p:xfrm>
        <a:graphic>
          <a:graphicData uri="http://schemas.openxmlformats.org/presentationml/2006/ole">
            <mc:AlternateContent xmlns:mc="http://schemas.openxmlformats.org/markup-compatibility/2006">
              <mc:Choice xmlns:v="urn:schemas-microsoft-com:vml" Requires="v">
                <p:oleObj name="公式" r:id="rId6" imgW="5181600" imgH="3657600" progId="Equation.3">
                  <p:embed/>
                </p:oleObj>
              </mc:Choice>
              <mc:Fallback>
                <p:oleObj name="公式" r:id="rId6" imgW="5181600" imgH="3657600" progId="Equation.3">
                  <p:embed/>
                  <p:pic>
                    <p:nvPicPr>
                      <p:cNvPr id="9" name="对象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461" y="3465782"/>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5280417" y="4579815"/>
          <a:ext cx="533400" cy="371475"/>
        </p:xfrm>
        <a:graphic>
          <a:graphicData uri="http://schemas.openxmlformats.org/presentationml/2006/ole">
            <mc:AlternateContent xmlns:mc="http://schemas.openxmlformats.org/markup-compatibility/2006">
              <mc:Choice xmlns:v="urn:schemas-microsoft-com:vml" Requires="v">
                <p:oleObj name="公式" r:id="rId7" imgW="5181600" imgH="3657600" progId="Equation.3">
                  <p:embed/>
                </p:oleObj>
              </mc:Choice>
              <mc:Fallback>
                <p:oleObj name="公式" r:id="rId7" imgW="5181600" imgH="3657600" progId="Equation.3">
                  <p:embed/>
                  <p:pic>
                    <p:nvPicPr>
                      <p:cNvPr id="10" name="对象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417" y="4579815"/>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5853565" y="4519585"/>
          <a:ext cx="361189" cy="392942"/>
        </p:xfrm>
        <a:graphic>
          <a:graphicData uri="http://schemas.openxmlformats.org/presentationml/2006/ole">
            <mc:AlternateContent xmlns:mc="http://schemas.openxmlformats.org/markup-compatibility/2006">
              <mc:Choice xmlns:v="urn:schemas-microsoft-com:vml" Requires="v">
                <p:oleObj name="Equation" r:id="rId8" imgW="3657600" imgH="3962400" progId="Equation.3">
                  <p:embed/>
                </p:oleObj>
              </mc:Choice>
              <mc:Fallback>
                <p:oleObj name="Equation" r:id="rId8" imgW="3657600" imgH="3962400" progId="Equation.3">
                  <p:embed/>
                  <p:pic>
                    <p:nvPicPr>
                      <p:cNvPr id="11"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3565" y="4519585"/>
                        <a:ext cx="361189" cy="392942"/>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nvGraphicFramePr>
        <p:xfrm>
          <a:off x="4639852" y="4980773"/>
          <a:ext cx="344757" cy="374999"/>
        </p:xfrm>
        <a:graphic>
          <a:graphicData uri="http://schemas.openxmlformats.org/presentationml/2006/ole">
            <mc:AlternateContent xmlns:mc="http://schemas.openxmlformats.org/markup-compatibility/2006">
              <mc:Choice xmlns:v="urn:schemas-microsoft-com:vml" Requires="v">
                <p:oleObj name="Equation" r:id="rId10" imgW="3657600" imgH="3962400" progId="Equation.3">
                  <p:embed/>
                </p:oleObj>
              </mc:Choice>
              <mc:Fallback>
                <p:oleObj name="Equation" r:id="rId10" imgW="3657600" imgH="3962400" progId="Equation.3">
                  <p:embed/>
                  <p:pic>
                    <p:nvPicPr>
                      <p:cNvPr id="12"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9852" y="4980773"/>
                        <a:ext cx="344757" cy="374999"/>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nvGraphicFramePr>
        <p:xfrm>
          <a:off x="5373049" y="4946095"/>
          <a:ext cx="533400" cy="371475"/>
        </p:xfrm>
        <a:graphic>
          <a:graphicData uri="http://schemas.openxmlformats.org/presentationml/2006/ole">
            <mc:AlternateContent xmlns:mc="http://schemas.openxmlformats.org/markup-compatibility/2006">
              <mc:Choice xmlns:v="urn:schemas-microsoft-com:vml" Requires="v">
                <p:oleObj name="公式" r:id="rId11" imgW="5181600" imgH="3657600" progId="Equation.3">
                  <p:embed/>
                </p:oleObj>
              </mc:Choice>
              <mc:Fallback>
                <p:oleObj name="公式" r:id="rId11" imgW="5181600" imgH="3657600" progId="Equation.3">
                  <p:embed/>
                  <p:pic>
                    <p:nvPicPr>
                      <p:cNvPr id="13" name="对象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3049" y="4946095"/>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4342968" y="5645790"/>
          <a:ext cx="361950" cy="393700"/>
        </p:xfrm>
        <a:graphic>
          <a:graphicData uri="http://schemas.openxmlformats.org/presentationml/2006/ole">
            <mc:AlternateContent xmlns:mc="http://schemas.openxmlformats.org/markup-compatibility/2006">
              <mc:Choice xmlns:v="urn:schemas-microsoft-com:vml" Requires="v">
                <p:oleObj name="Equation" r:id="rId12" imgW="3657600" imgH="3962400" progId="Equation.3">
                  <p:embed/>
                </p:oleObj>
              </mc:Choice>
              <mc:Fallback>
                <p:oleObj name="Equation" r:id="rId12" imgW="3657600" imgH="3962400" progId="Equation.3">
                  <p:embed/>
                  <p:pic>
                    <p:nvPicPr>
                      <p:cNvPr id="14" name="对象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2968" y="5645790"/>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nvGraphicFramePr>
        <p:xfrm>
          <a:off x="5923983" y="5703426"/>
          <a:ext cx="533400" cy="371475"/>
        </p:xfrm>
        <a:graphic>
          <a:graphicData uri="http://schemas.openxmlformats.org/presentationml/2006/ole">
            <mc:AlternateContent xmlns:mc="http://schemas.openxmlformats.org/markup-compatibility/2006">
              <mc:Choice xmlns:v="urn:schemas-microsoft-com:vml" Requires="v">
                <p:oleObj name="公式" r:id="rId13" imgW="5181600" imgH="3657600" progId="Equation.3">
                  <p:embed/>
                </p:oleObj>
              </mc:Choice>
              <mc:Fallback>
                <p:oleObj name="公式" r:id="rId13" imgW="5181600" imgH="3657600" progId="Equation.3">
                  <p:embed/>
                  <p:pic>
                    <p:nvPicPr>
                      <p:cNvPr id="15" name="对象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983" y="5703426"/>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nvGraphicFramePr>
        <p:xfrm>
          <a:off x="6642552" y="5655047"/>
          <a:ext cx="361950" cy="393700"/>
        </p:xfrm>
        <a:graphic>
          <a:graphicData uri="http://schemas.openxmlformats.org/presentationml/2006/ole">
            <mc:AlternateContent xmlns:mc="http://schemas.openxmlformats.org/markup-compatibility/2006">
              <mc:Choice xmlns:v="urn:schemas-microsoft-com:vml" Requires="v">
                <p:oleObj name="Equation" r:id="rId14" imgW="3657600" imgH="3962400" progId="Equation.3">
                  <p:embed/>
                </p:oleObj>
              </mc:Choice>
              <mc:Fallback>
                <p:oleObj name="Equation" r:id="rId14" imgW="3657600" imgH="3962400" progId="Equation.3">
                  <p:embed/>
                  <p:pic>
                    <p:nvPicPr>
                      <p:cNvPr id="16" name="对象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2552" y="5655047"/>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nvGraphicFramePr>
        <p:xfrm>
          <a:off x="7754686" y="5665842"/>
          <a:ext cx="361950" cy="393700"/>
        </p:xfrm>
        <a:graphic>
          <a:graphicData uri="http://schemas.openxmlformats.org/presentationml/2006/ole">
            <mc:AlternateContent xmlns:mc="http://schemas.openxmlformats.org/markup-compatibility/2006">
              <mc:Choice xmlns:v="urn:schemas-microsoft-com:vml" Requires="v">
                <p:oleObj name="Equation" r:id="rId15" imgW="3657600" imgH="3962400" progId="Equation.3">
                  <p:embed/>
                </p:oleObj>
              </mc:Choice>
              <mc:Fallback>
                <p:oleObj name="Equation" r:id="rId15" imgW="3657600" imgH="3962400" progId="Equation.3">
                  <p:embed/>
                  <p:pic>
                    <p:nvPicPr>
                      <p:cNvPr id="17" name="对象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4686" y="5665842"/>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nvGraphicFramePr>
        <p:xfrm>
          <a:off x="5905274" y="6059756"/>
          <a:ext cx="533400" cy="371475"/>
        </p:xfrm>
        <a:graphic>
          <a:graphicData uri="http://schemas.openxmlformats.org/presentationml/2006/ole">
            <mc:AlternateContent xmlns:mc="http://schemas.openxmlformats.org/markup-compatibility/2006">
              <mc:Choice xmlns:v="urn:schemas-microsoft-com:vml" Requires="v">
                <p:oleObj name="公式" r:id="rId16" imgW="5181600" imgH="3657600" progId="Equation.3">
                  <p:embed/>
                </p:oleObj>
              </mc:Choice>
              <mc:Fallback>
                <p:oleObj name="公式" r:id="rId16" imgW="5181600" imgH="3657600" progId="Equation.3">
                  <p:embed/>
                  <p:pic>
                    <p:nvPicPr>
                      <p:cNvPr id="18" name="对象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274" y="6059756"/>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Rectangle 2"/>
          <p:cNvSpPr>
            <a:spLocks noGrp="1" noChangeArrowheads="1"/>
          </p:cNvSpPr>
          <p:nvPr>
            <p:ph type="title"/>
          </p:nvPr>
        </p:nvSpPr>
        <p:spPr>
          <a:xfrm>
            <a:off x="1825752" y="228600"/>
            <a:ext cx="8534400" cy="758952"/>
          </a:xfrm>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2.3.4  </a:t>
            </a:r>
            <a:r>
              <a:rPr lang="zh-CN" altLang="en-US" b="1" dirty="0">
                <a:solidFill>
                  <a:schemeClr val="tx1"/>
                </a:solidFill>
                <a:latin typeface="仿宋" panose="02010609060101010101" pitchFamily="49" charset="-122"/>
                <a:ea typeface="仿宋" panose="02010609060101010101" pitchFamily="49" charset="-122"/>
              </a:rPr>
              <a:t>谓词公式的性质</a:t>
            </a:r>
          </a:p>
        </p:txBody>
      </p:sp>
    </p:spTree>
    <p:extLst>
      <p:ext uri="{BB962C8B-B14F-4D97-AF65-F5344CB8AC3E}">
        <p14:creationId xmlns:p14="http://schemas.microsoft.com/office/powerpoint/2010/main" val="1494428829"/>
      </p:ext>
    </p:extLst>
  </p:cSld>
  <p:clrMapOvr>
    <a:masterClrMapping/>
  </p:clrMapOvr>
  <p:transition>
    <p:random/>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560</a:t>
            </a:fld>
            <a:endParaRPr lang="en-US" altLang="ja-JP"/>
          </a:p>
        </p:txBody>
      </p:sp>
      <p:sp>
        <p:nvSpPr>
          <p:cNvPr id="6" name="文本框 5"/>
          <p:cNvSpPr txBox="1"/>
          <p:nvPr/>
        </p:nvSpPr>
        <p:spPr>
          <a:xfrm>
            <a:off x="1676400" y="838200"/>
            <a:ext cx="8362950" cy="575094"/>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8" name="文本框 7"/>
          <p:cNvSpPr txBox="1"/>
          <p:nvPr/>
        </p:nvSpPr>
        <p:spPr>
          <a:xfrm>
            <a:off x="1751966" y="1524001"/>
            <a:ext cx="3747135" cy="460375"/>
          </a:xfrm>
          <a:prstGeom prst="rect">
            <a:avLst/>
          </a:prstGeom>
          <a:noFill/>
        </p:spPr>
        <p:txBody>
          <a:bodyPr wrap="square" rtlCol="0" anchor="t">
            <a:spAutoFit/>
          </a:bodyPr>
          <a:lstStyle/>
          <a:p>
            <a:r>
              <a:rPr lang="zh-CN" altLang="en-US" sz="2400"/>
              <a:t>②</a:t>
            </a:r>
            <a:r>
              <a:rPr lang="en-US" altLang="zh-CN" sz="2400"/>
              <a:t> </a:t>
            </a:r>
            <a:r>
              <a:rPr lang="zh-CN" altLang="en-US" sz="2400"/>
              <a:t>精确率和召回率</a:t>
            </a:r>
          </a:p>
        </p:txBody>
      </p:sp>
      <p:sp>
        <p:nvSpPr>
          <p:cNvPr id="10" name="文本框 9"/>
          <p:cNvSpPr txBox="1"/>
          <p:nvPr/>
        </p:nvSpPr>
        <p:spPr>
          <a:xfrm>
            <a:off x="1718946" y="5257801"/>
            <a:ext cx="8753475" cy="956287"/>
          </a:xfrm>
          <a:prstGeom prst="rect">
            <a:avLst/>
          </a:prstGeom>
          <a:noFill/>
        </p:spPr>
        <p:txBody>
          <a:bodyPr wrap="square" rtlCol="0" anchor="t">
            <a:spAutoFit/>
          </a:bodyPr>
          <a:lstStyle/>
          <a:p>
            <a:pPr>
              <a:lnSpc>
                <a:spcPct val="150000"/>
              </a:lnSpc>
            </a:pPr>
            <a:r>
              <a:rPr lang="zh-CN" altLang="en-US" sz="2000" dirty="0"/>
              <a:t>    精确率（查准率）和召回率（查全率）是一对矛盾的度量。一般说查准率高时，查全率往往偏低，而查全率高时，查准率往往偏低。</a:t>
            </a:r>
            <a:r>
              <a:rPr lang="en-US" altLang="zh-CN" sz="2000" dirty="0"/>
              <a:t>  </a:t>
            </a:r>
            <a:endParaRPr lang="zh-CN" altLang="en-US" sz="2000" dirty="0"/>
          </a:p>
        </p:txBody>
      </p:sp>
      <p:pic>
        <p:nvPicPr>
          <p:cNvPr id="100" name="图片 99"/>
          <p:cNvPicPr/>
          <p:nvPr/>
        </p:nvPicPr>
        <p:blipFill>
          <a:blip r:embed="rId2"/>
          <a:stretch>
            <a:fillRect/>
          </a:stretch>
        </p:blipFill>
        <p:spPr>
          <a:xfrm>
            <a:off x="2743200" y="2025015"/>
            <a:ext cx="5588000" cy="2702560"/>
          </a:xfrm>
          <a:prstGeom prst="rect">
            <a:avLst/>
          </a:prstGeom>
          <a:noFill/>
          <a:ln w="9525">
            <a:noFill/>
          </a:ln>
        </p:spPr>
      </p:pic>
    </p:spTree>
    <p:extLst>
      <p:ext uri="{BB962C8B-B14F-4D97-AF65-F5344CB8AC3E}">
        <p14:creationId xmlns:p14="http://schemas.microsoft.com/office/powerpoint/2010/main" val="2886972693"/>
      </p:ext>
    </p:extLst>
  </p:cSld>
  <p:clrMapOvr>
    <a:masterClrMapping/>
  </p:clrMapOvr>
  <p:transition>
    <p:random/>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561</a:t>
            </a:fld>
            <a:endParaRPr lang="en-US" altLang="ja-JP"/>
          </a:p>
        </p:txBody>
      </p:sp>
      <p:sp>
        <p:nvSpPr>
          <p:cNvPr id="6" name="文本框 5"/>
          <p:cNvSpPr txBox="1"/>
          <p:nvPr/>
        </p:nvSpPr>
        <p:spPr>
          <a:xfrm>
            <a:off x="1676400" y="838200"/>
            <a:ext cx="8362950" cy="575094"/>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8" name="文本框 7"/>
          <p:cNvSpPr txBox="1"/>
          <p:nvPr/>
        </p:nvSpPr>
        <p:spPr>
          <a:xfrm>
            <a:off x="1751966" y="1524001"/>
            <a:ext cx="3747135" cy="460375"/>
          </a:xfrm>
          <a:prstGeom prst="rect">
            <a:avLst/>
          </a:prstGeom>
          <a:noFill/>
        </p:spPr>
        <p:txBody>
          <a:bodyPr wrap="square" rtlCol="0" anchor="t">
            <a:spAutoFit/>
          </a:bodyPr>
          <a:lstStyle/>
          <a:p>
            <a:r>
              <a:rPr lang="zh-CN" altLang="en-US" sz="2400"/>
              <a:t>②</a:t>
            </a:r>
            <a:r>
              <a:rPr lang="en-US" altLang="zh-CN" sz="2400"/>
              <a:t> </a:t>
            </a:r>
            <a:r>
              <a:rPr lang="zh-CN" altLang="en-US" sz="2400"/>
              <a:t>精确率和召回率</a:t>
            </a:r>
          </a:p>
        </p:txBody>
      </p:sp>
      <p:pic>
        <p:nvPicPr>
          <p:cNvPr id="2" name="图片 1"/>
          <p:cNvPicPr/>
          <p:nvPr/>
        </p:nvPicPr>
        <p:blipFill>
          <a:blip r:embed="rId2"/>
          <a:stretch>
            <a:fillRect/>
          </a:stretch>
        </p:blipFill>
        <p:spPr>
          <a:xfrm>
            <a:off x="1600200" y="2057400"/>
            <a:ext cx="5461000" cy="4318000"/>
          </a:xfrm>
          <a:prstGeom prst="rect">
            <a:avLst/>
          </a:prstGeom>
          <a:noFill/>
          <a:ln w="9525">
            <a:noFill/>
          </a:ln>
        </p:spPr>
      </p:pic>
      <p:sp>
        <p:nvSpPr>
          <p:cNvPr id="9" name="文本框 8"/>
          <p:cNvSpPr txBox="1"/>
          <p:nvPr/>
        </p:nvSpPr>
        <p:spPr>
          <a:xfrm>
            <a:off x="7025006" y="1676401"/>
            <a:ext cx="3316605" cy="4247317"/>
          </a:xfrm>
          <a:prstGeom prst="rect">
            <a:avLst/>
          </a:prstGeom>
          <a:noFill/>
        </p:spPr>
        <p:txBody>
          <a:bodyPr wrap="square" rtlCol="0" anchor="t">
            <a:spAutoFit/>
          </a:bodyPr>
          <a:lstStyle/>
          <a:p>
            <a:r>
              <a:rPr lang="zh-CN" altLang="en-US" dirty="0"/>
              <a:t>    查准率与查全率是矛盾的，所以应当在两者之间取得一平衡点，使得机器学习模型评估效果最佳，可以通过“P-R曲线”找到平衡点（</a:t>
            </a:r>
            <a:r>
              <a:rPr lang="en-US" altLang="zh-CN" dirty="0"/>
              <a:t>Break-Even Point</a:t>
            </a:r>
            <a:r>
              <a:rPr lang="zh-CN" altLang="en-US" dirty="0"/>
              <a:t>，简称</a:t>
            </a:r>
            <a:r>
              <a:rPr lang="en-US" altLang="zh-CN" dirty="0"/>
              <a:t>“BEF”</a:t>
            </a:r>
            <a:r>
              <a:rPr lang="zh-CN" altLang="en-US" dirty="0"/>
              <a:t>）。</a:t>
            </a:r>
            <a:endParaRPr lang="en-US" altLang="zh-CN" dirty="0"/>
          </a:p>
          <a:p>
            <a:r>
              <a:rPr lang="en-US" altLang="zh-CN" dirty="0"/>
              <a:t>    </a:t>
            </a:r>
            <a:r>
              <a:rPr lang="zh-CN" altLang="en-US" dirty="0"/>
              <a:t>曲线横坐标为查全率，纵坐标为查准率，在对机器学习结果样例进行排序后，计算出查准率与查全率，可以得到类似左图。使用</a:t>
            </a:r>
            <a:r>
              <a:rPr lang="en-US" altLang="zh-CN" dirty="0"/>
              <a:t>P-R</a:t>
            </a:r>
            <a:r>
              <a:rPr lang="zh-CN" altLang="en-US" dirty="0"/>
              <a:t>曲线下的面积表征学习器的查准率和查全率上取得</a:t>
            </a:r>
            <a:r>
              <a:rPr lang="en-US" altLang="zh-CN" dirty="0"/>
              <a:t>“</a:t>
            </a:r>
            <a:r>
              <a:rPr lang="zh-CN" altLang="en-US" dirty="0"/>
              <a:t>双高</a:t>
            </a:r>
            <a:r>
              <a:rPr lang="en-US" altLang="zh-CN" dirty="0"/>
              <a:t>”</a:t>
            </a:r>
            <a:r>
              <a:rPr lang="zh-CN" altLang="en-US" dirty="0"/>
              <a:t>的比例。</a:t>
            </a:r>
          </a:p>
          <a:p>
            <a:r>
              <a:rPr lang="en-US" altLang="zh-CN" dirty="0"/>
              <a:t>   </a:t>
            </a:r>
            <a:r>
              <a:rPr lang="zh-CN" altLang="en-US" dirty="0"/>
              <a:t>但是</a:t>
            </a:r>
            <a:r>
              <a:rPr lang="en-US" altLang="zh-CN" dirty="0"/>
              <a:t>BEF</a:t>
            </a:r>
            <a:r>
              <a:rPr lang="zh-CN" altLang="en-US" dirty="0"/>
              <a:t>过于简单了，更常用的是</a:t>
            </a:r>
            <a:r>
              <a:rPr lang="en-US" altLang="zh-CN" dirty="0"/>
              <a:t>F1</a:t>
            </a:r>
            <a:r>
              <a:rPr lang="zh-CN" altLang="en-US" dirty="0"/>
              <a:t>度量。</a:t>
            </a:r>
          </a:p>
        </p:txBody>
      </p:sp>
    </p:spTree>
    <p:extLst>
      <p:ext uri="{BB962C8B-B14F-4D97-AF65-F5344CB8AC3E}">
        <p14:creationId xmlns:p14="http://schemas.microsoft.com/office/powerpoint/2010/main" val="1213277345"/>
      </p:ext>
    </p:extLst>
  </p:cSld>
  <p:clrMapOvr>
    <a:masterClrMapping/>
  </p:clrMapOvr>
  <p:transition>
    <p:random/>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562</a:t>
            </a:fld>
            <a:endParaRPr lang="en-US" altLang="ja-JP"/>
          </a:p>
        </p:txBody>
      </p:sp>
      <p:sp>
        <p:nvSpPr>
          <p:cNvPr id="6" name="文本框 5"/>
          <p:cNvSpPr txBox="1"/>
          <p:nvPr/>
        </p:nvSpPr>
        <p:spPr>
          <a:xfrm>
            <a:off x="1676400" y="838200"/>
            <a:ext cx="8362950" cy="575094"/>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8" name="文本框 7"/>
          <p:cNvSpPr txBox="1"/>
          <p:nvPr/>
        </p:nvSpPr>
        <p:spPr>
          <a:xfrm>
            <a:off x="1751966" y="1524001"/>
            <a:ext cx="3747135" cy="460375"/>
          </a:xfrm>
          <a:prstGeom prst="rect">
            <a:avLst/>
          </a:prstGeom>
          <a:noFill/>
        </p:spPr>
        <p:txBody>
          <a:bodyPr wrap="square" rtlCol="0" anchor="t">
            <a:spAutoFit/>
          </a:bodyPr>
          <a:lstStyle/>
          <a:p>
            <a:r>
              <a:rPr lang="zh-CN" altLang="en-US" sz="2400"/>
              <a:t>③</a:t>
            </a:r>
            <a:r>
              <a:rPr lang="en-US" altLang="zh-CN" sz="2400"/>
              <a:t>F1-Score(F1</a:t>
            </a:r>
            <a:r>
              <a:rPr lang="zh-CN" altLang="en-US" sz="2400"/>
              <a:t>得分）</a:t>
            </a:r>
          </a:p>
        </p:txBody>
      </p:sp>
      <p:sp>
        <p:nvSpPr>
          <p:cNvPr id="2" name="文本框 1"/>
          <p:cNvSpPr txBox="1"/>
          <p:nvPr/>
        </p:nvSpPr>
        <p:spPr>
          <a:xfrm>
            <a:off x="1718945" y="2017395"/>
            <a:ext cx="8804910" cy="922020"/>
          </a:xfrm>
          <a:prstGeom prst="rect">
            <a:avLst/>
          </a:prstGeom>
          <a:noFill/>
        </p:spPr>
        <p:txBody>
          <a:bodyPr wrap="square" rtlCol="0" anchor="t">
            <a:spAutoFit/>
          </a:bodyPr>
          <a:lstStyle/>
          <a:p>
            <a:r>
              <a:rPr lang="en-US" altLang="zh-CN" dirty="0"/>
              <a:t>     </a:t>
            </a:r>
            <a:r>
              <a:rPr lang="zh-CN" altLang="en-US" dirty="0"/>
              <a:t>综合评价指标（F-Measure），精确率和召回率指标有时候会出现矛盾的情况，这样就需要综合考虑它们，最常见的方法就是F-Measure（又称为F-Score）。</a:t>
            </a:r>
          </a:p>
          <a:p>
            <a:r>
              <a:rPr lang="zh-CN" altLang="en-US" dirty="0"/>
              <a:t>F-Measure是Precision和Recall加权调和平均：</a:t>
            </a:r>
          </a:p>
        </p:txBody>
      </p:sp>
      <p:sp>
        <p:nvSpPr>
          <p:cNvPr id="3" name="文本框 2"/>
          <p:cNvSpPr txBox="1"/>
          <p:nvPr/>
        </p:nvSpPr>
        <p:spPr>
          <a:xfrm>
            <a:off x="1943736" y="4038600"/>
            <a:ext cx="7747635" cy="368300"/>
          </a:xfrm>
          <a:prstGeom prst="rect">
            <a:avLst/>
          </a:prstGeom>
          <a:noFill/>
        </p:spPr>
        <p:txBody>
          <a:bodyPr wrap="square" rtlCol="0" anchor="t">
            <a:spAutoFit/>
          </a:bodyPr>
          <a:lstStyle/>
          <a:p>
            <a:r>
              <a:rPr lang="zh-CN" altLang="en-US">
                <a:sym typeface="+mn-ea"/>
              </a:rPr>
              <a:t>当参数α=1时，就是最常见的F1，也即</a:t>
            </a:r>
            <a:endParaRPr lang="zh-CN" altLang="en-US"/>
          </a:p>
        </p:txBody>
      </p:sp>
      <p:pic>
        <p:nvPicPr>
          <p:cNvPr id="101" name="图片 100"/>
          <p:cNvPicPr/>
          <p:nvPr/>
        </p:nvPicPr>
        <p:blipFill>
          <a:blip r:embed="rId2"/>
          <a:stretch>
            <a:fillRect/>
          </a:stretch>
        </p:blipFill>
        <p:spPr>
          <a:xfrm>
            <a:off x="4876800" y="2971801"/>
            <a:ext cx="1882140" cy="959485"/>
          </a:xfrm>
          <a:prstGeom prst="rect">
            <a:avLst/>
          </a:prstGeom>
          <a:noFill/>
          <a:ln w="9525">
            <a:noFill/>
          </a:ln>
        </p:spPr>
      </p:pic>
      <p:sp>
        <p:nvSpPr>
          <p:cNvPr id="5" name="文本框 4"/>
          <p:cNvSpPr txBox="1"/>
          <p:nvPr/>
        </p:nvSpPr>
        <p:spPr>
          <a:xfrm>
            <a:off x="2057401" y="5360035"/>
            <a:ext cx="7205345" cy="368300"/>
          </a:xfrm>
          <a:prstGeom prst="rect">
            <a:avLst/>
          </a:prstGeom>
          <a:noFill/>
        </p:spPr>
        <p:txBody>
          <a:bodyPr wrap="none" rtlCol="0" anchor="t">
            <a:spAutoFit/>
          </a:bodyPr>
          <a:lstStyle/>
          <a:p>
            <a:r>
              <a:rPr lang="zh-CN" altLang="en-US">
                <a:sym typeface="+mn-ea"/>
              </a:rPr>
              <a:t>可知F1综合了P和R的结果，当F1较高时则能说明试验方法比较有效。</a:t>
            </a:r>
            <a:endParaRPr lang="zh-CN" altLang="en-US"/>
          </a:p>
        </p:txBody>
      </p:sp>
      <p:pic>
        <p:nvPicPr>
          <p:cNvPr id="102" name="图片 101"/>
          <p:cNvPicPr/>
          <p:nvPr/>
        </p:nvPicPr>
        <p:blipFill>
          <a:blip r:embed="rId3"/>
          <a:stretch>
            <a:fillRect/>
          </a:stretch>
        </p:blipFill>
        <p:spPr>
          <a:xfrm>
            <a:off x="4953001" y="4514216"/>
            <a:ext cx="1608455" cy="860425"/>
          </a:xfrm>
          <a:prstGeom prst="rect">
            <a:avLst/>
          </a:prstGeom>
          <a:noFill/>
          <a:ln w="9525">
            <a:noFill/>
          </a:ln>
        </p:spPr>
      </p:pic>
    </p:spTree>
    <p:extLst>
      <p:ext uri="{BB962C8B-B14F-4D97-AF65-F5344CB8AC3E}">
        <p14:creationId xmlns:p14="http://schemas.microsoft.com/office/powerpoint/2010/main" val="3161766979"/>
      </p:ext>
    </p:extLst>
  </p:cSld>
  <p:clrMapOvr>
    <a:masterClrMapping/>
  </p:clrMapOvr>
  <p:transition>
    <p:random/>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563</a:t>
            </a:fld>
            <a:endParaRPr lang="en-US" altLang="ja-JP"/>
          </a:p>
        </p:txBody>
      </p:sp>
      <p:sp>
        <p:nvSpPr>
          <p:cNvPr id="6" name="文本框 5"/>
          <p:cNvSpPr txBox="1"/>
          <p:nvPr/>
        </p:nvSpPr>
        <p:spPr>
          <a:xfrm>
            <a:off x="1676400" y="838200"/>
            <a:ext cx="8362950" cy="575094"/>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8" name="文本框 7"/>
          <p:cNvSpPr txBox="1"/>
          <p:nvPr/>
        </p:nvSpPr>
        <p:spPr>
          <a:xfrm>
            <a:off x="1751966" y="1524001"/>
            <a:ext cx="3747135" cy="460375"/>
          </a:xfrm>
          <a:prstGeom prst="rect">
            <a:avLst/>
          </a:prstGeom>
          <a:noFill/>
        </p:spPr>
        <p:txBody>
          <a:bodyPr wrap="square" rtlCol="0" anchor="t">
            <a:spAutoFit/>
          </a:bodyPr>
          <a:lstStyle/>
          <a:p>
            <a:r>
              <a:rPr lang="zh-CN" altLang="zh-CN" sz="2400" dirty="0"/>
              <a:t>④</a:t>
            </a:r>
            <a:r>
              <a:rPr lang="en-US" sz="2400" dirty="0" err="1"/>
              <a:t>ROC与AUC</a:t>
            </a:r>
            <a:endParaRPr lang="en-US" sz="2400" dirty="0"/>
          </a:p>
        </p:txBody>
      </p:sp>
      <p:sp>
        <p:nvSpPr>
          <p:cNvPr id="9" name="文本框 8"/>
          <p:cNvSpPr txBox="1"/>
          <p:nvPr/>
        </p:nvSpPr>
        <p:spPr>
          <a:xfrm>
            <a:off x="1809116" y="1981201"/>
            <a:ext cx="8401685" cy="4401205"/>
          </a:xfrm>
          <a:prstGeom prst="rect">
            <a:avLst/>
          </a:prstGeom>
          <a:noFill/>
        </p:spPr>
        <p:txBody>
          <a:bodyPr wrap="square" rtlCol="0" anchor="t">
            <a:spAutoFit/>
          </a:bodyPr>
          <a:lstStyle/>
          <a:p>
            <a:pPr algn="just"/>
            <a:r>
              <a:rPr lang="zh-CN" altLang="en-US" sz="2000" dirty="0"/>
              <a:t>    机器学习一般的二分类方法是：根据模型求得一个0~1的数，假设阈值为0.5，则大于0.5为一类，小于为另一类。根据模型分类结果，以“最有可能”到“最不可能”方式排序，定义一截断点，将样本分为正例和反例。截断点由以下规定，若给查准率更高的权重，则将截断点前移，若给查全率更高权重，则后移。ROC就是根据排序结果的好坏计算学习器的泛化性能。</a:t>
            </a:r>
          </a:p>
          <a:p>
            <a:endParaRPr lang="zh-CN" altLang="en-US" sz="2000" dirty="0"/>
          </a:p>
          <a:p>
            <a:r>
              <a:rPr lang="zh-CN" altLang="en-US" sz="2000" dirty="0"/>
              <a:t>    ROC全称为受试者工作特征(Receiver Operating Charactoristic)，与P-R曲线类似，也是画一条曲线称“ROC图”，以真正例率(TPR)为纵坐标，以正例率(FPR)为横坐标划出。两个新的维度定义如下：</a:t>
            </a:r>
          </a:p>
          <a:p>
            <a:endParaRPr lang="zh-CN" altLang="en-US" sz="2000" dirty="0"/>
          </a:p>
          <a:p>
            <a:r>
              <a:rPr lang="zh-CN" altLang="en-US" sz="2000" dirty="0"/>
              <a:t>        </a:t>
            </a:r>
          </a:p>
          <a:p>
            <a:endParaRPr lang="zh-CN" altLang="en-US" sz="2000" dirty="0"/>
          </a:p>
          <a:p>
            <a:endParaRPr lang="zh-CN" altLang="en-US" sz="2000" dirty="0"/>
          </a:p>
        </p:txBody>
      </p:sp>
      <p:pic>
        <p:nvPicPr>
          <p:cNvPr id="11" name="图片 10"/>
          <p:cNvPicPr>
            <a:picLocks noChangeAspect="1"/>
          </p:cNvPicPr>
          <p:nvPr/>
        </p:nvPicPr>
        <p:blipFill>
          <a:blip r:embed="rId2"/>
          <a:stretch>
            <a:fillRect/>
          </a:stretch>
        </p:blipFill>
        <p:spPr>
          <a:xfrm>
            <a:off x="3614448" y="5401003"/>
            <a:ext cx="3714750" cy="685800"/>
          </a:xfrm>
          <a:prstGeom prst="rect">
            <a:avLst/>
          </a:prstGeom>
        </p:spPr>
      </p:pic>
    </p:spTree>
    <p:extLst>
      <p:ext uri="{BB962C8B-B14F-4D97-AF65-F5344CB8AC3E}">
        <p14:creationId xmlns:p14="http://schemas.microsoft.com/office/powerpoint/2010/main" val="3040802413"/>
      </p:ext>
    </p:extLst>
  </p:cSld>
  <p:clrMapOvr>
    <a:masterClrMapping/>
  </p:clrMapOvr>
  <p:transition>
    <p:random/>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564</a:t>
            </a:fld>
            <a:endParaRPr lang="en-US" altLang="ja-JP"/>
          </a:p>
        </p:txBody>
      </p:sp>
      <p:sp>
        <p:nvSpPr>
          <p:cNvPr id="6" name="文本框 5"/>
          <p:cNvSpPr txBox="1"/>
          <p:nvPr/>
        </p:nvSpPr>
        <p:spPr>
          <a:xfrm>
            <a:off x="1676400" y="838200"/>
            <a:ext cx="8362950" cy="575094"/>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8" name="文本框 7"/>
          <p:cNvSpPr txBox="1"/>
          <p:nvPr/>
        </p:nvSpPr>
        <p:spPr>
          <a:xfrm>
            <a:off x="1751966" y="1524001"/>
            <a:ext cx="3747135" cy="460375"/>
          </a:xfrm>
          <a:prstGeom prst="rect">
            <a:avLst/>
          </a:prstGeom>
          <a:noFill/>
        </p:spPr>
        <p:txBody>
          <a:bodyPr wrap="square" rtlCol="0" anchor="t">
            <a:spAutoFit/>
          </a:bodyPr>
          <a:lstStyle/>
          <a:p>
            <a:r>
              <a:rPr lang="zh-CN" altLang="zh-CN" sz="2400"/>
              <a:t>④</a:t>
            </a:r>
            <a:r>
              <a:rPr lang="en-US" sz="2400"/>
              <a:t>ROC与AUC</a:t>
            </a:r>
          </a:p>
        </p:txBody>
      </p:sp>
      <p:sp>
        <p:nvSpPr>
          <p:cNvPr id="2" name="文本框 1"/>
          <p:cNvSpPr txBox="1"/>
          <p:nvPr/>
        </p:nvSpPr>
        <p:spPr>
          <a:xfrm>
            <a:off x="1828800" y="2025016"/>
            <a:ext cx="8422640" cy="706755"/>
          </a:xfrm>
          <a:prstGeom prst="rect">
            <a:avLst/>
          </a:prstGeom>
          <a:noFill/>
        </p:spPr>
        <p:txBody>
          <a:bodyPr wrap="square" rtlCol="0" anchor="t">
            <a:spAutoFit/>
          </a:bodyPr>
          <a:lstStyle/>
          <a:p>
            <a:r>
              <a:rPr lang="zh-CN" altLang="en-US" sz="2000" dirty="0">
                <a:sym typeface="+mn-ea"/>
              </a:rPr>
              <a:t>    这里给出一个样例图如下图。我们希望画出来的是a图，但由于数据是离散且有限的，我们只能画出b图。</a:t>
            </a:r>
          </a:p>
        </p:txBody>
      </p:sp>
      <p:pic>
        <p:nvPicPr>
          <p:cNvPr id="104" name="图片 103"/>
          <p:cNvPicPr/>
          <p:nvPr/>
        </p:nvPicPr>
        <p:blipFill>
          <a:blip r:embed="rId2"/>
          <a:srcRect l="12389" r="10701"/>
          <a:stretch>
            <a:fillRect/>
          </a:stretch>
        </p:blipFill>
        <p:spPr>
          <a:xfrm>
            <a:off x="2743201" y="3014028"/>
            <a:ext cx="7032625" cy="3180715"/>
          </a:xfrm>
          <a:prstGeom prst="rect">
            <a:avLst/>
          </a:prstGeom>
          <a:noFill/>
          <a:ln w="9525">
            <a:noFill/>
          </a:ln>
        </p:spPr>
      </p:pic>
    </p:spTree>
    <p:extLst>
      <p:ext uri="{BB962C8B-B14F-4D97-AF65-F5344CB8AC3E}">
        <p14:creationId xmlns:p14="http://schemas.microsoft.com/office/powerpoint/2010/main" val="1092430513"/>
      </p:ext>
    </p:extLst>
  </p:cSld>
  <p:clrMapOvr>
    <a:masterClrMapping/>
  </p:clrMapOvr>
  <p:transition>
    <p:random/>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565</a:t>
            </a:fld>
            <a:endParaRPr lang="en-US" altLang="ja-JP"/>
          </a:p>
        </p:txBody>
      </p:sp>
      <p:sp>
        <p:nvSpPr>
          <p:cNvPr id="6" name="文本框 5"/>
          <p:cNvSpPr txBox="1"/>
          <p:nvPr/>
        </p:nvSpPr>
        <p:spPr>
          <a:xfrm>
            <a:off x="1676400" y="838200"/>
            <a:ext cx="8362950" cy="575094"/>
          </a:xfrm>
          <a:prstGeom prst="rect">
            <a:avLst/>
          </a:prstGeom>
          <a:solidFill>
            <a:schemeClr val="bg1"/>
          </a:solidFill>
        </p:spPr>
        <p:txBody>
          <a:bodyPr wrap="square" rtlCol="0">
            <a:spAutoFit/>
          </a:bodyPr>
          <a:lstStyle/>
          <a:p>
            <a:pPr>
              <a:lnSpc>
                <a:spcPct val="150000"/>
              </a:lnSpc>
            </a:pPr>
            <a:r>
              <a:rPr lang="en-US" altLang="zh-CN" sz="2400"/>
              <a:t>1</a:t>
            </a:r>
            <a:r>
              <a:rPr lang="zh-CN" altLang="en-US" sz="2400"/>
              <a:t>） 模型评估指标</a:t>
            </a:r>
          </a:p>
        </p:txBody>
      </p:sp>
      <p:sp>
        <p:nvSpPr>
          <p:cNvPr id="7" name="标题 6"/>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8" name="文本框 7"/>
          <p:cNvSpPr txBox="1"/>
          <p:nvPr/>
        </p:nvSpPr>
        <p:spPr>
          <a:xfrm>
            <a:off x="1751966" y="1524001"/>
            <a:ext cx="3747135" cy="460375"/>
          </a:xfrm>
          <a:prstGeom prst="rect">
            <a:avLst/>
          </a:prstGeom>
          <a:noFill/>
        </p:spPr>
        <p:txBody>
          <a:bodyPr wrap="square" rtlCol="0" anchor="t">
            <a:spAutoFit/>
          </a:bodyPr>
          <a:lstStyle/>
          <a:p>
            <a:r>
              <a:rPr lang="zh-CN" altLang="zh-CN" sz="2400"/>
              <a:t>④</a:t>
            </a:r>
            <a:r>
              <a:rPr lang="en-US" sz="2400"/>
              <a:t>ROC与AUC</a:t>
            </a:r>
          </a:p>
        </p:txBody>
      </p:sp>
      <p:sp>
        <p:nvSpPr>
          <p:cNvPr id="3" name="文本框 2"/>
          <p:cNvSpPr txBox="1"/>
          <p:nvPr/>
        </p:nvSpPr>
        <p:spPr>
          <a:xfrm>
            <a:off x="1751966" y="1985645"/>
            <a:ext cx="8383905" cy="2861310"/>
          </a:xfrm>
          <a:prstGeom prst="rect">
            <a:avLst/>
          </a:prstGeom>
          <a:noFill/>
        </p:spPr>
        <p:txBody>
          <a:bodyPr wrap="square" rtlCol="0" anchor="t">
            <a:spAutoFit/>
          </a:bodyPr>
          <a:lstStyle/>
          <a:p>
            <a:r>
              <a:rPr lang="zh-CN" altLang="en-US" dirty="0"/>
              <a:t>绘制过程如下：</a:t>
            </a:r>
          </a:p>
          <a:p>
            <a:r>
              <a:rPr lang="zh-CN" altLang="en-US" dirty="0"/>
              <a:t>① 给定</a:t>
            </a:r>
            <a:r>
              <a:rPr lang="en-US" altLang="zh-CN" dirty="0"/>
              <a:t>m</a:t>
            </a:r>
            <a:r>
              <a:rPr lang="en-US" altLang="zh-CN" baseline="30000" dirty="0"/>
              <a:t>+</a:t>
            </a:r>
            <a:r>
              <a:rPr lang="zh-CN" altLang="en-US" dirty="0"/>
              <a:t>个正例和</a:t>
            </a:r>
            <a:r>
              <a:rPr lang="en-US" altLang="zh-CN" dirty="0"/>
              <a:t>m</a:t>
            </a:r>
            <a:r>
              <a:rPr lang="en-US" altLang="zh-CN" baseline="30000" dirty="0"/>
              <a:t>-</a:t>
            </a:r>
            <a:r>
              <a:rPr lang="zh-CN" altLang="en-US" dirty="0"/>
              <a:t>个反例，根据模型预测结果排序。</a:t>
            </a:r>
          </a:p>
          <a:p>
            <a:r>
              <a:rPr lang="zh-CN" altLang="en-US" dirty="0"/>
              <a:t>② 将分类阈值设置为最大，设所有的结果为反例，没有正例。当前点的坐标则为(0, 0)。</a:t>
            </a:r>
          </a:p>
          <a:p>
            <a:r>
              <a:rPr lang="zh-CN" altLang="en-US" dirty="0"/>
              <a:t>③ 每次将序列中的一个提出并划分到正例，设前一点坐标为</a:t>
            </a:r>
            <a:r>
              <a:rPr lang="en-US" altLang="zh-CN" dirty="0"/>
              <a:t>(</a:t>
            </a:r>
            <a:r>
              <a:rPr lang="en-US" altLang="zh-CN" dirty="0" err="1"/>
              <a:t>x,y</a:t>
            </a:r>
            <a:r>
              <a:rPr lang="en-US" altLang="zh-CN" dirty="0"/>
              <a:t>)</a:t>
            </a:r>
            <a:r>
              <a:rPr lang="zh-CN" altLang="en-US" dirty="0"/>
              <a:t>。当该点为真正例，则该点坐标记为</a:t>
            </a:r>
            <a:r>
              <a:rPr lang="en-US" altLang="zh-CN" dirty="0"/>
              <a:t>(x,y+1/m</a:t>
            </a:r>
            <a:r>
              <a:rPr lang="en-US" altLang="zh-CN" baseline="30000" dirty="0"/>
              <a:t> +</a:t>
            </a:r>
            <a:r>
              <a:rPr lang="en-US" altLang="zh-CN" dirty="0"/>
              <a:t>)</a:t>
            </a:r>
            <a:r>
              <a:rPr lang="zh-CN" altLang="en-US" dirty="0"/>
              <a:t>，若为反正例，则记为</a:t>
            </a:r>
            <a:r>
              <a:rPr lang="en-US" altLang="zh-CN" dirty="0"/>
              <a:t>(x+1/</a:t>
            </a:r>
            <a:r>
              <a:rPr lang="en-US" altLang="zh-CN" dirty="0" err="1"/>
              <a:t>m</a:t>
            </a:r>
            <a:r>
              <a:rPr lang="en-US" altLang="zh-CN" baseline="30000" dirty="0" err="1"/>
              <a:t>+</a:t>
            </a:r>
            <a:r>
              <a:rPr lang="en-US" altLang="zh-CN" dirty="0" err="1"/>
              <a:t>,y</a:t>
            </a:r>
            <a:r>
              <a:rPr lang="en-US" altLang="zh-CN" dirty="0"/>
              <a:t>)</a:t>
            </a:r>
            <a:r>
              <a:rPr lang="zh-CN" altLang="en-US" dirty="0"/>
              <a:t>。</a:t>
            </a:r>
          </a:p>
          <a:p>
            <a:r>
              <a:rPr lang="zh-CN" altLang="en-US" dirty="0"/>
              <a:t>④ 重复③，直至所有点都被划分为正例，即最后一点坐标为(1, 1)。</a:t>
            </a:r>
          </a:p>
          <a:p>
            <a:r>
              <a:rPr lang="zh-CN" altLang="en-US" dirty="0"/>
              <a:t>     从图判断分类好坏的标准与P-R图极其类似，其判断依据为ROC曲线下面积(Area Under ROC Curve，AUC)。</a:t>
            </a:r>
            <a:r>
              <a:rPr lang="en-US" altLang="zh-CN" dirty="0"/>
              <a:t>AUC</a:t>
            </a:r>
            <a:r>
              <a:rPr lang="zh-CN" altLang="en-US" dirty="0"/>
              <a:t>越大表示性能越好。因为点都是离散的，所以利用求和的方式求得面积，公式如下：</a:t>
            </a:r>
          </a:p>
        </p:txBody>
      </p:sp>
      <p:pic>
        <p:nvPicPr>
          <p:cNvPr id="5" name="图片 4"/>
          <p:cNvPicPr>
            <a:picLocks noChangeAspect="1"/>
          </p:cNvPicPr>
          <p:nvPr/>
        </p:nvPicPr>
        <p:blipFill>
          <a:blip r:embed="rId2"/>
          <a:stretch>
            <a:fillRect/>
          </a:stretch>
        </p:blipFill>
        <p:spPr>
          <a:xfrm>
            <a:off x="3657601" y="4908879"/>
            <a:ext cx="4245973" cy="995533"/>
          </a:xfrm>
          <a:prstGeom prst="rect">
            <a:avLst/>
          </a:prstGeom>
        </p:spPr>
      </p:pic>
      <p:sp>
        <p:nvSpPr>
          <p:cNvPr id="10" name="文本框 9"/>
          <p:cNvSpPr txBox="1"/>
          <p:nvPr/>
        </p:nvSpPr>
        <p:spPr>
          <a:xfrm>
            <a:off x="1770381" y="5867401"/>
            <a:ext cx="8753475" cy="494623"/>
          </a:xfrm>
          <a:prstGeom prst="rect">
            <a:avLst/>
          </a:prstGeom>
          <a:noFill/>
        </p:spPr>
        <p:txBody>
          <a:bodyPr wrap="square" rtlCol="0" anchor="t">
            <a:spAutoFit/>
          </a:bodyPr>
          <a:lstStyle/>
          <a:p>
            <a:pPr>
              <a:lnSpc>
                <a:spcPct val="150000"/>
              </a:lnSpc>
            </a:pPr>
            <a:r>
              <a:rPr lang="en-US" altLang="zh-CN" sz="2000" dirty="0"/>
              <a:t>   </a:t>
            </a:r>
            <a:r>
              <a:rPr lang="zh-CN" altLang="en-US" sz="2000" dirty="0"/>
              <a:t>除此之外，还有均方误差、根均方误差、绝对百分比误差等。</a:t>
            </a:r>
          </a:p>
        </p:txBody>
      </p:sp>
    </p:spTree>
    <p:extLst>
      <p:ext uri="{BB962C8B-B14F-4D97-AF65-F5344CB8AC3E}">
        <p14:creationId xmlns:p14="http://schemas.microsoft.com/office/powerpoint/2010/main" val="2223238632"/>
      </p:ext>
    </p:extLst>
  </p:cSld>
  <p:clrMapOvr>
    <a:masterClrMapping/>
  </p:clrMapOvr>
  <p:transition>
    <p:random/>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566</a:t>
            </a:fld>
            <a:endParaRPr lang="en-US" altLang="ja-JP"/>
          </a:p>
        </p:txBody>
      </p:sp>
      <p:sp>
        <p:nvSpPr>
          <p:cNvPr id="3" name="文本框 2"/>
          <p:cNvSpPr txBox="1"/>
          <p:nvPr/>
        </p:nvSpPr>
        <p:spPr>
          <a:xfrm>
            <a:off x="1807846" y="981075"/>
            <a:ext cx="8437245" cy="575094"/>
          </a:xfrm>
          <a:prstGeom prst="rect">
            <a:avLst/>
          </a:prstGeom>
          <a:solidFill>
            <a:schemeClr val="bg1"/>
          </a:solidFill>
        </p:spPr>
        <p:txBody>
          <a:bodyPr wrap="square" rtlCol="0" anchor="t">
            <a:spAutoFit/>
          </a:bodyPr>
          <a:lstStyle/>
          <a:p>
            <a:pPr algn="l">
              <a:lnSpc>
                <a:spcPct val="150000"/>
              </a:lnSpc>
            </a:pPr>
            <a:r>
              <a:rPr lang="en-US" altLang="zh-CN" sz="2400">
                <a:sym typeface="+mn-ea"/>
              </a:rPr>
              <a:t>2</a:t>
            </a:r>
            <a:r>
              <a:rPr lang="zh-CN" altLang="en-US" sz="2400">
                <a:sym typeface="+mn-ea"/>
              </a:rPr>
              <a:t>）模型评估方法</a:t>
            </a:r>
            <a:endParaRPr lang="zh-CN" altLang="en-US" sz="2400"/>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2" name="文本框 1"/>
          <p:cNvSpPr txBox="1"/>
          <p:nvPr/>
        </p:nvSpPr>
        <p:spPr>
          <a:xfrm>
            <a:off x="1981201" y="1828801"/>
            <a:ext cx="4751705" cy="460375"/>
          </a:xfrm>
          <a:prstGeom prst="rect">
            <a:avLst/>
          </a:prstGeom>
          <a:noFill/>
        </p:spPr>
        <p:txBody>
          <a:bodyPr wrap="square" rtlCol="0" anchor="t">
            <a:spAutoFit/>
          </a:bodyPr>
          <a:lstStyle/>
          <a:p>
            <a:r>
              <a:rPr lang="zh-CN" altLang="en-US" sz="2400" b="1"/>
              <a:t> </a:t>
            </a:r>
            <a:r>
              <a:rPr lang="zh-CN" altLang="zh-CN" sz="2400" b="1"/>
              <a:t>留出法（</a:t>
            </a:r>
            <a:r>
              <a:rPr lang="zh-CN" altLang="en-US" sz="2400" b="1"/>
              <a:t>Holdout检验）</a:t>
            </a:r>
          </a:p>
        </p:txBody>
      </p:sp>
      <p:sp>
        <p:nvSpPr>
          <p:cNvPr id="5" name="文本框 4"/>
          <p:cNvSpPr txBox="1"/>
          <p:nvPr/>
        </p:nvSpPr>
        <p:spPr>
          <a:xfrm>
            <a:off x="1932306" y="2286001"/>
            <a:ext cx="8328025" cy="2553335"/>
          </a:xfrm>
          <a:prstGeom prst="rect">
            <a:avLst/>
          </a:prstGeom>
          <a:noFill/>
        </p:spPr>
        <p:txBody>
          <a:bodyPr wrap="square" rtlCol="0" anchor="t">
            <a:spAutoFit/>
          </a:bodyPr>
          <a:lstStyle/>
          <a:p>
            <a:r>
              <a:rPr lang="en-US" altLang="zh-CN" sz="2000" dirty="0"/>
              <a:t>    </a:t>
            </a:r>
            <a:r>
              <a:rPr lang="zh-CN" altLang="en-US" sz="2000" dirty="0"/>
              <a:t>Holdout检验是最简单也是最直接的验证方法，它将原始的样本随机划分为训练集</a:t>
            </a:r>
            <a:r>
              <a:rPr lang="en-US" altLang="zh-CN" sz="2000" dirty="0"/>
              <a:t>S</a:t>
            </a:r>
            <a:r>
              <a:rPr lang="zh-CN" altLang="en-US" sz="2000" dirty="0"/>
              <a:t>和验证集</a:t>
            </a:r>
            <a:r>
              <a:rPr lang="en-US" altLang="zh-CN" sz="2000" dirty="0"/>
              <a:t>T</a:t>
            </a:r>
            <a:r>
              <a:rPr lang="zh-CN" altLang="en-US" sz="2000" dirty="0"/>
              <a:t>两部分。在</a:t>
            </a:r>
            <a:r>
              <a:rPr lang="en-US" altLang="zh-CN" sz="2000" dirty="0"/>
              <a:t>S</a:t>
            </a:r>
            <a:r>
              <a:rPr lang="zh-CN" altLang="en-US" sz="2000" dirty="0"/>
              <a:t>上训练出模型后，用</a:t>
            </a:r>
            <a:r>
              <a:rPr lang="en-US" altLang="zh-CN" sz="2000" dirty="0"/>
              <a:t>T</a:t>
            </a:r>
            <a:r>
              <a:rPr lang="zh-CN" altLang="en-US" sz="2000" dirty="0"/>
              <a:t>来评估其测试误差，作为对泛化误差的估计。</a:t>
            </a:r>
          </a:p>
          <a:p>
            <a:r>
              <a:rPr lang="en-US" altLang="zh-CN" sz="2000" dirty="0"/>
              <a:t>    </a:t>
            </a:r>
            <a:r>
              <a:rPr lang="zh-CN" altLang="en-US" sz="2000" dirty="0"/>
              <a:t>需要注意的是，训练</a:t>
            </a:r>
            <a:r>
              <a:rPr lang="en-US" altLang="zh-CN" sz="2000" dirty="0"/>
              <a:t>/</a:t>
            </a:r>
            <a:r>
              <a:rPr lang="zh-CN" altLang="en-US" sz="2000" dirty="0"/>
              <a:t>测试集的划分要尽可能保持数据分布的一致性，避免因数据划分过程引入额外的偏差而对最终结果产生影响。例如在训练集和测试集中正例和反例的比例类似。</a:t>
            </a:r>
          </a:p>
          <a:p>
            <a:r>
              <a:rPr lang="en-US" altLang="zh-CN" sz="2000" dirty="0"/>
              <a:t>    </a:t>
            </a:r>
            <a:r>
              <a:rPr lang="zh-CN" altLang="en-US" sz="2000" dirty="0"/>
              <a:t>另一个需注意的问题是，即便在给定训练</a:t>
            </a:r>
            <a:r>
              <a:rPr lang="en-US" altLang="zh-CN" sz="2000" dirty="0"/>
              <a:t>/</a:t>
            </a:r>
            <a:r>
              <a:rPr lang="zh-CN" altLang="en-US" sz="2000" dirty="0"/>
              <a:t>测试集的样本比例后，仍存在多种划分方式对初始数据集</a:t>
            </a:r>
            <a:r>
              <a:rPr lang="en-US" altLang="zh-CN" sz="2000" dirty="0"/>
              <a:t>D</a:t>
            </a:r>
            <a:r>
              <a:rPr lang="zh-CN" altLang="en-US" sz="2000" dirty="0"/>
              <a:t>进行分隔。</a:t>
            </a:r>
          </a:p>
        </p:txBody>
      </p:sp>
      <p:sp>
        <p:nvSpPr>
          <p:cNvPr id="7" name="文本框 6"/>
          <p:cNvSpPr txBox="1"/>
          <p:nvPr/>
        </p:nvSpPr>
        <p:spPr>
          <a:xfrm>
            <a:off x="2030095" y="4917440"/>
            <a:ext cx="2741456" cy="369332"/>
          </a:xfrm>
          <a:prstGeom prst="rect">
            <a:avLst/>
          </a:prstGeom>
          <a:noFill/>
        </p:spPr>
        <p:txBody>
          <a:bodyPr wrap="none" rtlCol="0">
            <a:spAutoFit/>
          </a:bodyPr>
          <a:lstStyle/>
          <a:p>
            <a:r>
              <a:rPr lang="zh-CN" altLang="en-US" b="1">
                <a:solidFill>
                  <a:srgbClr val="0070C0"/>
                </a:solidFill>
              </a:rPr>
              <a:t>该评估方法存在的问题：</a:t>
            </a:r>
          </a:p>
        </p:txBody>
      </p:sp>
      <p:sp>
        <p:nvSpPr>
          <p:cNvPr id="10" name="文本框 9"/>
          <p:cNvSpPr txBox="1"/>
          <p:nvPr/>
        </p:nvSpPr>
        <p:spPr>
          <a:xfrm>
            <a:off x="1932305" y="5257800"/>
            <a:ext cx="8559800" cy="1198880"/>
          </a:xfrm>
          <a:prstGeom prst="rect">
            <a:avLst/>
          </a:prstGeom>
          <a:noFill/>
        </p:spPr>
        <p:txBody>
          <a:bodyPr wrap="square" rtlCol="0">
            <a:spAutoFit/>
          </a:bodyPr>
          <a:lstStyle/>
          <a:p>
            <a:r>
              <a:rPr lang="zh-CN" altLang="en-US" dirty="0"/>
              <a:t>    若令训练集</a:t>
            </a:r>
            <a:r>
              <a:rPr lang="en-US" altLang="zh-CN" dirty="0"/>
              <a:t>S</a:t>
            </a:r>
            <a:r>
              <a:rPr lang="zh-CN" altLang="en-US" dirty="0"/>
              <a:t>包含绝大多数样本，则训练出的模型可能更接近于</a:t>
            </a:r>
            <a:r>
              <a:rPr lang="en-US" altLang="zh-CN" dirty="0"/>
              <a:t>D</a:t>
            </a:r>
            <a:r>
              <a:rPr lang="zh-CN" altLang="en-US" dirty="0"/>
              <a:t>训练出的模型，但由于</a:t>
            </a:r>
            <a:r>
              <a:rPr lang="en-US" altLang="zh-CN" dirty="0"/>
              <a:t>T</a:t>
            </a:r>
            <a:r>
              <a:rPr lang="zh-CN" altLang="en-US" dirty="0"/>
              <a:t>比较小，评估结果不够准确；若令测试集</a:t>
            </a:r>
            <a:r>
              <a:rPr lang="en-US" altLang="zh-CN" dirty="0"/>
              <a:t>T</a:t>
            </a:r>
            <a:r>
              <a:rPr lang="zh-CN" altLang="en-US" dirty="0"/>
              <a:t>多包含一些样本，则训练集</a:t>
            </a:r>
            <a:r>
              <a:rPr lang="en-US" altLang="zh-CN" dirty="0"/>
              <a:t>S</a:t>
            </a:r>
            <a:r>
              <a:rPr lang="zh-CN" altLang="en-US" dirty="0"/>
              <a:t>和</a:t>
            </a:r>
            <a:r>
              <a:rPr lang="en-US" altLang="zh-CN" dirty="0"/>
              <a:t>D</a:t>
            </a:r>
            <a:r>
              <a:rPr lang="zh-CN" altLang="en-US" dirty="0"/>
              <a:t>差别更大了，被评估的模型与用</a:t>
            </a:r>
            <a:r>
              <a:rPr lang="en-US" altLang="zh-CN" dirty="0"/>
              <a:t>D</a:t>
            </a:r>
            <a:r>
              <a:rPr lang="zh-CN" altLang="en-US" dirty="0"/>
              <a:t>训练出的模型相比可能有较大差别，从而降低了评估结果的保真性。</a:t>
            </a:r>
          </a:p>
        </p:txBody>
      </p:sp>
    </p:spTree>
    <p:extLst>
      <p:ext uri="{BB962C8B-B14F-4D97-AF65-F5344CB8AC3E}">
        <p14:creationId xmlns:p14="http://schemas.microsoft.com/office/powerpoint/2010/main" val="3254346034"/>
      </p:ext>
    </p:extLst>
  </p:cSld>
  <p:clrMapOvr>
    <a:masterClrMapping/>
  </p:clrMapOvr>
  <p:transition>
    <p:random/>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567</a:t>
            </a:fld>
            <a:endParaRPr lang="en-US" altLang="ja-JP"/>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6" name="文本框 5"/>
          <p:cNvSpPr txBox="1"/>
          <p:nvPr/>
        </p:nvSpPr>
        <p:spPr>
          <a:xfrm>
            <a:off x="1752600" y="914401"/>
            <a:ext cx="2540000" cy="460375"/>
          </a:xfrm>
          <a:prstGeom prst="rect">
            <a:avLst/>
          </a:prstGeom>
          <a:noFill/>
        </p:spPr>
        <p:txBody>
          <a:bodyPr wrap="square" rtlCol="0" anchor="t">
            <a:spAutoFit/>
          </a:bodyPr>
          <a:lstStyle/>
          <a:p>
            <a:r>
              <a:rPr lang="zh-CN" altLang="en-US" sz="2400" b="1"/>
              <a:t>交叉验证</a:t>
            </a:r>
          </a:p>
        </p:txBody>
      </p:sp>
      <p:sp>
        <p:nvSpPr>
          <p:cNvPr id="9" name="文本框 8"/>
          <p:cNvSpPr txBox="1"/>
          <p:nvPr/>
        </p:nvSpPr>
        <p:spPr>
          <a:xfrm>
            <a:off x="1657350" y="1447800"/>
            <a:ext cx="8877300" cy="2245360"/>
          </a:xfrm>
          <a:prstGeom prst="rect">
            <a:avLst/>
          </a:prstGeom>
          <a:noFill/>
        </p:spPr>
        <p:txBody>
          <a:bodyPr wrap="square" rtlCol="0" anchor="t">
            <a:spAutoFit/>
          </a:bodyPr>
          <a:lstStyle/>
          <a:p>
            <a:pPr algn="just"/>
            <a:r>
              <a:rPr lang="zh-CN" altLang="en-US" sz="2000" dirty="0"/>
              <a:t>    首先将全部样本划分成K个大小相等的样本子集，每个子集都尽可能保持数据分布的一致性，即从</a:t>
            </a:r>
            <a:r>
              <a:rPr lang="en-US" altLang="zh-CN" sz="2000" dirty="0"/>
              <a:t>D</a:t>
            </a:r>
            <a:r>
              <a:rPr lang="zh-CN" altLang="en-US" sz="2000" dirty="0"/>
              <a:t>中通过分层采样得到，然后每次用</a:t>
            </a:r>
            <a:r>
              <a:rPr lang="en-US" altLang="zh-CN" sz="2000" dirty="0"/>
              <a:t>K-1</a:t>
            </a:r>
            <a:r>
              <a:rPr lang="zh-CN" altLang="en-US" sz="2000" dirty="0"/>
              <a:t>个子集的并集作为训练集，余下的那个子集作为测试集，这样就可以获得</a:t>
            </a:r>
            <a:r>
              <a:rPr lang="en-US" altLang="zh-CN" sz="2000" dirty="0"/>
              <a:t>K</a:t>
            </a:r>
            <a:r>
              <a:rPr lang="zh-CN" altLang="en-US" sz="2000" dirty="0"/>
              <a:t>组训练集</a:t>
            </a:r>
            <a:r>
              <a:rPr lang="en-US" altLang="zh-CN" sz="2000" dirty="0"/>
              <a:t>/</a:t>
            </a:r>
            <a:r>
              <a:rPr lang="zh-CN" altLang="en-US" sz="2000" dirty="0"/>
              <a:t>测试集，从而可进行</a:t>
            </a:r>
            <a:r>
              <a:rPr lang="en-US" altLang="zh-CN" sz="2000" dirty="0"/>
              <a:t>K</a:t>
            </a:r>
            <a:r>
              <a:rPr lang="zh-CN" altLang="en-US" sz="2000" dirty="0"/>
              <a:t>次训练和测试，最终返回的是</a:t>
            </a:r>
            <a:r>
              <a:rPr lang="en-US" altLang="zh-CN" sz="2000" dirty="0"/>
              <a:t>K</a:t>
            </a:r>
            <a:r>
              <a:rPr lang="zh-CN" altLang="en-US" sz="2000" dirty="0"/>
              <a:t>个测试结果的均值。</a:t>
            </a:r>
            <a:endParaRPr lang="en-US" altLang="zh-CN" sz="2000" dirty="0"/>
          </a:p>
          <a:p>
            <a:pPr algn="just"/>
            <a:r>
              <a:rPr lang="zh-CN" altLang="en-US" sz="2000" dirty="0"/>
              <a:t>    显然，交叉验证法评估结果的稳定性和保真性在很大程度上取决于</a:t>
            </a:r>
            <a:r>
              <a:rPr lang="en-US" altLang="zh-CN" sz="2000" dirty="0"/>
              <a:t>K</a:t>
            </a:r>
            <a:r>
              <a:rPr lang="zh-CN" altLang="en-US" sz="2000" dirty="0"/>
              <a:t>的取值，为强调这一点，通常把交叉验证称为</a:t>
            </a:r>
            <a:r>
              <a:rPr lang="en-US" altLang="zh-CN" sz="2000" dirty="0"/>
              <a:t>“K</a:t>
            </a:r>
            <a:r>
              <a:rPr lang="zh-CN" altLang="en-US" sz="2000" dirty="0"/>
              <a:t>折交叉验证</a:t>
            </a:r>
            <a:r>
              <a:rPr lang="en-US" altLang="zh-CN" sz="2000" dirty="0"/>
              <a:t>”</a:t>
            </a:r>
            <a:r>
              <a:rPr lang="zh-CN" altLang="en-US" sz="2000" dirty="0"/>
              <a:t>，</a:t>
            </a:r>
            <a:r>
              <a:rPr lang="en-US" altLang="zh-CN" sz="2000" dirty="0"/>
              <a:t>K</a:t>
            </a:r>
            <a:r>
              <a:rPr lang="zh-CN" altLang="en-US" sz="2000" dirty="0"/>
              <a:t>的最常取值为</a:t>
            </a:r>
            <a:r>
              <a:rPr lang="en-US" altLang="zh-CN" sz="2000" dirty="0"/>
              <a:t>10</a:t>
            </a:r>
            <a:r>
              <a:rPr lang="zh-CN" altLang="en-US" sz="2000" dirty="0"/>
              <a:t>，称为</a:t>
            </a:r>
            <a:r>
              <a:rPr lang="en-US" altLang="zh-CN" sz="2000" dirty="0"/>
              <a:t>10</a:t>
            </a:r>
            <a:r>
              <a:rPr lang="zh-CN" altLang="en-US" sz="2000" dirty="0"/>
              <a:t>折交叉验证，其它常取的</a:t>
            </a:r>
            <a:r>
              <a:rPr lang="en-US" altLang="zh-CN" sz="2000" dirty="0"/>
              <a:t>K</a:t>
            </a:r>
            <a:r>
              <a:rPr lang="zh-CN" altLang="en-US" sz="2000" dirty="0"/>
              <a:t>值有</a:t>
            </a:r>
            <a:r>
              <a:rPr lang="en-US" altLang="zh-CN" sz="2000" dirty="0"/>
              <a:t>5</a:t>
            </a:r>
            <a:r>
              <a:rPr lang="zh-CN" altLang="en-US" sz="2000" dirty="0"/>
              <a:t>，</a:t>
            </a:r>
            <a:r>
              <a:rPr lang="en-US" altLang="zh-CN" sz="2000" dirty="0"/>
              <a:t>20</a:t>
            </a:r>
            <a:r>
              <a:rPr lang="zh-CN" altLang="en-US" sz="2000" dirty="0"/>
              <a:t>等。</a:t>
            </a:r>
          </a:p>
        </p:txBody>
      </p:sp>
      <p:pic>
        <p:nvPicPr>
          <p:cNvPr id="100" name="图片 99"/>
          <p:cNvPicPr/>
          <p:nvPr/>
        </p:nvPicPr>
        <p:blipFill>
          <a:blip r:embed="rId3"/>
          <a:stretch>
            <a:fillRect/>
          </a:stretch>
        </p:blipFill>
        <p:spPr>
          <a:xfrm>
            <a:off x="2133600" y="3766185"/>
            <a:ext cx="7308850" cy="3021330"/>
          </a:xfrm>
          <a:prstGeom prst="rect">
            <a:avLst/>
          </a:prstGeom>
          <a:noFill/>
          <a:ln w="9525">
            <a:noFill/>
          </a:ln>
        </p:spPr>
      </p:pic>
    </p:spTree>
    <p:extLst>
      <p:ext uri="{BB962C8B-B14F-4D97-AF65-F5344CB8AC3E}">
        <p14:creationId xmlns:p14="http://schemas.microsoft.com/office/powerpoint/2010/main" val="3250268454"/>
      </p:ext>
    </p:extLst>
  </p:cSld>
  <p:clrMapOvr>
    <a:masterClrMapping/>
  </p:clrMapOvr>
  <p:transition>
    <p:random/>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568</a:t>
            </a:fld>
            <a:endParaRPr lang="en-US" altLang="ja-JP"/>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6" name="文本框 5"/>
          <p:cNvSpPr txBox="1"/>
          <p:nvPr/>
        </p:nvSpPr>
        <p:spPr>
          <a:xfrm>
            <a:off x="1752600" y="914401"/>
            <a:ext cx="2540000" cy="460375"/>
          </a:xfrm>
          <a:prstGeom prst="rect">
            <a:avLst/>
          </a:prstGeom>
          <a:noFill/>
        </p:spPr>
        <p:txBody>
          <a:bodyPr wrap="square" rtlCol="0" anchor="t">
            <a:spAutoFit/>
          </a:bodyPr>
          <a:lstStyle/>
          <a:p>
            <a:r>
              <a:rPr lang="zh-CN" altLang="en-US" sz="2400" b="1"/>
              <a:t>留一法</a:t>
            </a:r>
          </a:p>
        </p:txBody>
      </p:sp>
      <p:sp>
        <p:nvSpPr>
          <p:cNvPr id="5" name="文本框 4"/>
          <p:cNvSpPr txBox="1"/>
          <p:nvPr/>
        </p:nvSpPr>
        <p:spPr>
          <a:xfrm>
            <a:off x="1713866" y="1499871"/>
            <a:ext cx="8573135" cy="332295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en-US" altLang="zh-CN" sz="2000" dirty="0"/>
              <a:t>        </a:t>
            </a:r>
            <a:r>
              <a:rPr lang="zh-CN" altLang="en-US" sz="2000" dirty="0"/>
              <a:t>留一法是交叉验证法的一个特例，是将数据集</a:t>
            </a:r>
            <a:r>
              <a:rPr lang="en-US" altLang="zh-CN" sz="2000" dirty="0"/>
              <a:t>D</a:t>
            </a:r>
            <a:r>
              <a:rPr lang="zh-CN" altLang="en-US" sz="2000" dirty="0"/>
              <a:t>中包含的</a:t>
            </a:r>
            <a:r>
              <a:rPr lang="en-US" altLang="zh-CN" sz="2000" dirty="0"/>
              <a:t>m</a:t>
            </a:r>
            <a:r>
              <a:rPr lang="zh-CN" altLang="en-US" sz="2000" dirty="0"/>
              <a:t>个样本分为</a:t>
            </a:r>
            <a:r>
              <a:rPr lang="en-US" altLang="zh-CN" sz="2000" dirty="0"/>
              <a:t>m</a:t>
            </a:r>
            <a:r>
              <a:rPr lang="zh-CN" altLang="en-US" sz="2000" dirty="0"/>
              <a:t>份。留一法不受随机样本划分方式的影响，因为</a:t>
            </a:r>
            <a:r>
              <a:rPr lang="en-US" altLang="zh-CN" sz="2000" dirty="0"/>
              <a:t>m</a:t>
            </a:r>
            <a:r>
              <a:rPr lang="zh-CN" altLang="en-US" sz="2000" dirty="0"/>
              <a:t>个样本划分为</a:t>
            </a:r>
            <a:r>
              <a:rPr lang="en-US" altLang="zh-CN" sz="2000" dirty="0"/>
              <a:t>m</a:t>
            </a:r>
            <a:r>
              <a:rPr lang="zh-CN" altLang="en-US" sz="2000" dirty="0"/>
              <a:t>份只有一种划分方法，留一法使用的训练集与初始数据集相比只少了一个样本，这使得在绝大多数情况下，留一法中被实际评估的模型与期望评估的用</a:t>
            </a:r>
            <a:r>
              <a:rPr lang="en-US" altLang="zh-CN" sz="2000" dirty="0"/>
              <a:t>D</a:t>
            </a:r>
            <a:r>
              <a:rPr lang="zh-CN" altLang="en-US" sz="2000" dirty="0"/>
              <a:t>训练出的模型很相似，因此留一法的评估结果往往被认为比较准确。</a:t>
            </a:r>
            <a:endParaRPr lang="en-US" altLang="zh-CN" sz="2000" dirty="0"/>
          </a:p>
          <a:p>
            <a:pPr algn="just">
              <a:lnSpc>
                <a:spcPct val="150000"/>
              </a:lnSpc>
            </a:pPr>
            <a:r>
              <a:rPr lang="zh-CN" altLang="en-US" sz="2000" dirty="0"/>
              <a:t>    留一法的缺点：在数据集大时，训练</a:t>
            </a:r>
            <a:r>
              <a:rPr lang="en-US" altLang="zh-CN" sz="2000" dirty="0"/>
              <a:t>m</a:t>
            </a:r>
            <a:r>
              <a:rPr lang="zh-CN" altLang="en-US" sz="2000" dirty="0"/>
              <a:t>个模型的计算开销可能是难以忍受的，另外，留一法的评估结果也未必永远比其他评估方法准确。</a:t>
            </a:r>
          </a:p>
        </p:txBody>
      </p:sp>
    </p:spTree>
    <p:extLst>
      <p:ext uri="{BB962C8B-B14F-4D97-AF65-F5344CB8AC3E}">
        <p14:creationId xmlns:p14="http://schemas.microsoft.com/office/powerpoint/2010/main" val="365225005"/>
      </p:ext>
    </p:extLst>
  </p:cSld>
  <p:clrMapOvr>
    <a:masterClrMapping/>
  </p:clrMapOvr>
  <p:transition>
    <p:random/>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569</a:t>
            </a:fld>
            <a:endParaRPr lang="en-US" altLang="ja-JP"/>
          </a:p>
        </p:txBody>
      </p:sp>
      <p:sp>
        <p:nvSpPr>
          <p:cNvPr id="10" name="文本框 9"/>
          <p:cNvSpPr txBox="1"/>
          <p:nvPr/>
        </p:nvSpPr>
        <p:spPr>
          <a:xfrm>
            <a:off x="1828800" y="914401"/>
            <a:ext cx="2540000" cy="460375"/>
          </a:xfrm>
          <a:prstGeom prst="rect">
            <a:avLst/>
          </a:prstGeom>
          <a:noFill/>
        </p:spPr>
        <p:txBody>
          <a:bodyPr wrap="square" rtlCol="0" anchor="t">
            <a:spAutoFit/>
          </a:bodyPr>
          <a:lstStyle/>
          <a:p>
            <a:r>
              <a:rPr lang="zh-CN" altLang="en-US" sz="2400" b="1"/>
              <a:t>自助法</a:t>
            </a:r>
          </a:p>
        </p:txBody>
      </p:sp>
      <p:sp>
        <p:nvSpPr>
          <p:cNvPr id="11" name="文本框 10"/>
          <p:cNvSpPr txBox="1"/>
          <p:nvPr/>
        </p:nvSpPr>
        <p:spPr>
          <a:xfrm>
            <a:off x="1981201" y="1450975"/>
            <a:ext cx="8458835" cy="469265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r>
              <a:rPr lang="en-US" altLang="zh-CN" dirty="0"/>
              <a:t>    </a:t>
            </a:r>
            <a:r>
              <a:rPr lang="zh-CN" altLang="en-US" sz="1900" dirty="0"/>
              <a:t>不管是留出法还是交叉验证，都是基于划分训练集和测试集的方法进行模型评估的。然而，当样本规模较小时，将样本集进行划分会让训练集进一步减少，这可能会影响模型训练效果，自助法是可以维持训练集样本规模的验证方法。</a:t>
            </a:r>
          </a:p>
          <a:p>
            <a:endParaRPr lang="zh-CN" altLang="en-US" sz="1900" dirty="0"/>
          </a:p>
          <a:p>
            <a:r>
              <a:rPr lang="en-US" altLang="zh-CN" sz="1900" dirty="0"/>
              <a:t>    </a:t>
            </a:r>
            <a:r>
              <a:rPr lang="zh-CN" altLang="en-US" sz="1900" dirty="0"/>
              <a:t>自助法是基于自助采样法的检验方法，给定包含</a:t>
            </a:r>
            <a:r>
              <a:rPr lang="en-US" altLang="zh-CN" sz="1900" dirty="0"/>
              <a:t>m</a:t>
            </a:r>
            <a:r>
              <a:rPr lang="zh-CN" altLang="en-US" sz="1900" dirty="0"/>
              <a:t>个样本的数据集</a:t>
            </a:r>
            <a:r>
              <a:rPr lang="en-US" altLang="zh-CN" sz="1900" dirty="0"/>
              <a:t>D</a:t>
            </a:r>
            <a:r>
              <a:rPr lang="zh-CN" altLang="en-US" sz="1900" dirty="0"/>
              <a:t>，我们对它进行采样产生数据集</a:t>
            </a:r>
            <a:r>
              <a:rPr lang="en-US" altLang="zh-CN" sz="1900" dirty="0"/>
              <a:t>D</a:t>
            </a:r>
            <a:r>
              <a:rPr lang="en-US" altLang="zh-CN" sz="1900" dirty="0">
                <a:sym typeface="+mn-ea"/>
              </a:rPr>
              <a:t>’</a:t>
            </a:r>
            <a:r>
              <a:rPr lang="zh-CN" altLang="en-US" sz="1900" dirty="0"/>
              <a:t>：每次随机从</a:t>
            </a:r>
            <a:r>
              <a:rPr lang="en-US" altLang="zh-CN" sz="1900" dirty="0"/>
              <a:t>D</a:t>
            </a:r>
            <a:r>
              <a:rPr lang="zh-CN" altLang="en-US" sz="1900" dirty="0"/>
              <a:t>中挑选一个样本，将其拷贝放入</a:t>
            </a:r>
            <a:r>
              <a:rPr lang="en-US" altLang="zh-CN" sz="1900" dirty="0"/>
              <a:t>D’</a:t>
            </a:r>
            <a:r>
              <a:rPr lang="zh-CN" altLang="en-US" sz="1900" dirty="0"/>
              <a:t>，然后再将该样本放回初始数据集</a:t>
            </a:r>
            <a:r>
              <a:rPr lang="en-US" altLang="zh-CN" sz="1900" dirty="0"/>
              <a:t>D</a:t>
            </a:r>
            <a:r>
              <a:rPr lang="zh-CN" altLang="en-US" sz="1900" dirty="0"/>
              <a:t>中，使得该样本在下次采样时仍有可能给采到；这个过程重复执行</a:t>
            </a:r>
            <a:r>
              <a:rPr lang="en-US" altLang="zh-CN" sz="1900" dirty="0"/>
              <a:t>m</a:t>
            </a:r>
            <a:r>
              <a:rPr lang="zh-CN" altLang="en-US" sz="1900" dirty="0"/>
              <a:t>次后，我们就得到了包含</a:t>
            </a:r>
            <a:r>
              <a:rPr lang="en-US" altLang="zh-CN" sz="1900" dirty="0"/>
              <a:t>m</a:t>
            </a:r>
            <a:r>
              <a:rPr lang="zh-CN" altLang="en-US" sz="1900" dirty="0"/>
              <a:t>个样本的数据集</a:t>
            </a:r>
            <a:r>
              <a:rPr lang="en-US" altLang="zh-CN" sz="1900" dirty="0"/>
              <a:t>D</a:t>
            </a:r>
            <a:r>
              <a:rPr lang="en-US" altLang="zh-CN" sz="1900" dirty="0">
                <a:sym typeface="+mn-ea"/>
              </a:rPr>
              <a:t>’</a:t>
            </a:r>
            <a:r>
              <a:rPr lang="zh-CN" altLang="en-US" sz="1900" dirty="0"/>
              <a:t>，这就是自主采样的结果。显然</a:t>
            </a:r>
            <a:r>
              <a:rPr lang="en-US" altLang="zh-CN" sz="1900" dirty="0"/>
              <a:t>D</a:t>
            </a:r>
            <a:r>
              <a:rPr lang="zh-CN" altLang="en-US" sz="1900" dirty="0"/>
              <a:t>中有一部分样本会在</a:t>
            </a:r>
            <a:r>
              <a:rPr lang="en-US" altLang="zh-CN" sz="1900" dirty="0"/>
              <a:t>D’</a:t>
            </a:r>
            <a:r>
              <a:rPr lang="zh-CN" altLang="en-US" sz="1900" dirty="0"/>
              <a:t>中多次出现，而另一部分样本不出现。可以做一个简单的估计，样本在</a:t>
            </a:r>
            <a:r>
              <a:rPr lang="en-US" altLang="zh-CN" sz="1900" dirty="0"/>
              <a:t>m</a:t>
            </a:r>
            <a:r>
              <a:rPr lang="zh-CN" altLang="en-US" sz="1900" dirty="0"/>
              <a:t>次采样中始终不被采集到的概率是</a:t>
            </a:r>
            <a:r>
              <a:rPr lang="en-US" altLang="zh-CN" sz="1900" dirty="0"/>
              <a:t>(1-1/m)</a:t>
            </a:r>
            <a:r>
              <a:rPr lang="en-US" altLang="zh-CN" sz="1900" baseline="30000" dirty="0"/>
              <a:t>m</a:t>
            </a:r>
            <a:r>
              <a:rPr lang="zh-CN" altLang="en-US" sz="1900" dirty="0"/>
              <a:t>，取极限得到</a:t>
            </a:r>
            <a:r>
              <a:rPr lang="en-US" altLang="zh-CN" sz="1900" dirty="0"/>
              <a:t>0.36</a:t>
            </a:r>
            <a:r>
              <a:rPr lang="zh-CN" altLang="en-US" sz="1900" dirty="0"/>
              <a:t>。</a:t>
            </a:r>
          </a:p>
          <a:p>
            <a:endParaRPr lang="zh-CN" altLang="en-US" dirty="0"/>
          </a:p>
          <a:p>
            <a:endParaRPr lang="zh-CN" altLang="en-US" dirty="0"/>
          </a:p>
          <a:p>
            <a:endParaRPr lang="zh-CN" altLang="en-US" dirty="0"/>
          </a:p>
          <a:p>
            <a:endParaRPr lang="zh-CN" altLang="en-US" dirty="0"/>
          </a:p>
          <a:p>
            <a:endParaRPr lang="zh-CN" altLang="en-US" dirty="0"/>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2" name="文本框 1"/>
          <p:cNvSpPr txBox="1"/>
          <p:nvPr/>
        </p:nvSpPr>
        <p:spPr>
          <a:xfrm>
            <a:off x="2086610" y="5491583"/>
            <a:ext cx="8248015" cy="646331"/>
          </a:xfrm>
          <a:prstGeom prst="rect">
            <a:avLst/>
          </a:prstGeom>
          <a:noFill/>
        </p:spPr>
        <p:txBody>
          <a:bodyPr wrap="square" rtlCol="0" anchor="t">
            <a:spAutoFit/>
          </a:bodyPr>
          <a:lstStyle/>
          <a:p>
            <a:pPr algn="just"/>
            <a:r>
              <a:rPr lang="en-US" altLang="zh-CN" dirty="0">
                <a:sym typeface="+mn-ea"/>
              </a:rPr>
              <a:t>   </a:t>
            </a:r>
            <a:r>
              <a:rPr lang="zh-CN" altLang="en-US" dirty="0">
                <a:sym typeface="+mn-ea"/>
              </a:rPr>
              <a:t>将</a:t>
            </a:r>
            <a:r>
              <a:rPr lang="en-US" altLang="zh-CN" dirty="0">
                <a:sym typeface="+mn-ea"/>
              </a:rPr>
              <a:t>D’</a:t>
            </a:r>
            <a:r>
              <a:rPr lang="zh-CN" altLang="en-US" dirty="0">
                <a:sym typeface="+mn-ea"/>
              </a:rPr>
              <a:t>作为训练集，</a:t>
            </a:r>
            <a:r>
              <a:rPr lang="en-US" altLang="zh-CN" dirty="0">
                <a:sym typeface="+mn-ea"/>
              </a:rPr>
              <a:t>D\D’</a:t>
            </a:r>
            <a:r>
              <a:rPr lang="zh-CN" altLang="en-US" dirty="0">
                <a:sym typeface="+mn-ea"/>
              </a:rPr>
              <a:t>作为测试集，这样实际评估的模型与期望评估的模型都使用</a:t>
            </a:r>
            <a:r>
              <a:rPr lang="en-US" altLang="zh-CN" dirty="0">
                <a:sym typeface="+mn-ea"/>
              </a:rPr>
              <a:t>m</a:t>
            </a:r>
            <a:r>
              <a:rPr lang="zh-CN" altLang="en-US" dirty="0">
                <a:sym typeface="+mn-ea"/>
              </a:rPr>
              <a:t>个训练样本，而仍有约</a:t>
            </a:r>
            <a:r>
              <a:rPr lang="en-US" altLang="zh-CN" dirty="0">
                <a:sym typeface="+mn-ea"/>
              </a:rPr>
              <a:t>1/3</a:t>
            </a:r>
            <a:r>
              <a:rPr lang="zh-CN" altLang="en-US" dirty="0">
                <a:sym typeface="+mn-ea"/>
              </a:rPr>
              <a:t>的没在训练集中出现的样本用作测试。</a:t>
            </a:r>
            <a:endParaRPr lang="zh-CN" altLang="en-US" dirty="0"/>
          </a:p>
        </p:txBody>
      </p:sp>
      <p:pic>
        <p:nvPicPr>
          <p:cNvPr id="5" name="图片 4"/>
          <p:cNvPicPr>
            <a:picLocks noChangeAspect="1"/>
          </p:cNvPicPr>
          <p:nvPr/>
        </p:nvPicPr>
        <p:blipFill>
          <a:blip r:embed="rId2"/>
          <a:stretch>
            <a:fillRect/>
          </a:stretch>
        </p:blipFill>
        <p:spPr>
          <a:xfrm>
            <a:off x="4352175" y="4735776"/>
            <a:ext cx="3179156" cy="780575"/>
          </a:xfrm>
          <a:prstGeom prst="rect">
            <a:avLst/>
          </a:prstGeom>
        </p:spPr>
      </p:pic>
    </p:spTree>
    <p:extLst>
      <p:ext uri="{BB962C8B-B14F-4D97-AF65-F5344CB8AC3E}">
        <p14:creationId xmlns:p14="http://schemas.microsoft.com/office/powerpoint/2010/main" val="4088727622"/>
      </p:ext>
    </p:extLst>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2.3.4  </a:t>
            </a:r>
            <a:r>
              <a:rPr lang="zh-CN" altLang="en-US" b="1" dirty="0">
                <a:solidFill>
                  <a:schemeClr val="tx1"/>
                </a:solidFill>
                <a:latin typeface="仿宋" panose="02010609060101010101" pitchFamily="49" charset="-122"/>
                <a:ea typeface="仿宋" panose="02010609060101010101" pitchFamily="49" charset="-122"/>
              </a:rPr>
              <a:t>谓词公式的性质</a:t>
            </a:r>
          </a:p>
        </p:txBody>
      </p:sp>
      <p:sp>
        <p:nvSpPr>
          <p:cNvPr id="9219" name="灯片编号占位符 3"/>
          <p:cNvSpPr>
            <a:spLocks noGrp="1"/>
          </p:cNvSpPr>
          <p:nvPr>
            <p:ph type="sldNum" sz="quarter" idx="12"/>
          </p:nvPr>
        </p:nvSpPr>
        <p:spPr>
          <a:noFill/>
        </p:spPr>
        <p:txBody>
          <a:bodyPr/>
          <a:lstStyle/>
          <a:p>
            <a:pPr fontAlgn="base">
              <a:spcBef>
                <a:spcPct val="0"/>
              </a:spcBef>
              <a:spcAft>
                <a:spcPct val="0"/>
              </a:spcAft>
            </a:pPr>
            <a:fld id="{2A7563E8-F72B-4048-B521-36359F527D9B}"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57</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9221" name="Rectangle 4"/>
          <p:cNvSpPr>
            <a:spLocks noGrp="1" noChangeArrowheads="1"/>
          </p:cNvSpPr>
          <p:nvPr>
            <p:ph sz="quarter" idx="1"/>
          </p:nvPr>
        </p:nvSpPr>
        <p:spPr>
          <a:xfrm>
            <a:off x="1774824" y="1376199"/>
            <a:ext cx="8642350" cy="654482"/>
          </a:xfrm>
        </p:spPr>
        <p:txBody>
          <a:bodyPr/>
          <a:lstStyle/>
          <a:p>
            <a:pPr marL="571500" indent="-571500">
              <a:buNone/>
            </a:pPr>
            <a:r>
              <a:rPr lang="en-US" altLang="zh-CN" b="1" dirty="0">
                <a:latin typeface="仿宋" panose="02010609060101010101" pitchFamily="49" charset="-122"/>
                <a:ea typeface="仿宋" panose="02010609060101010101" pitchFamily="49" charset="-122"/>
              </a:rPr>
              <a:t>4. </a:t>
            </a:r>
            <a:r>
              <a:rPr lang="zh-CN" altLang="en-US" b="1" dirty="0">
                <a:latin typeface="仿宋" panose="02010609060101010101" pitchFamily="49" charset="-122"/>
                <a:ea typeface="仿宋" panose="02010609060101010101" pitchFamily="49" charset="-122"/>
              </a:rPr>
              <a:t>谓词公式的永真蕴含</a:t>
            </a:r>
          </a:p>
        </p:txBody>
      </p:sp>
      <p:sp>
        <p:nvSpPr>
          <p:cNvPr id="9222" name="Rectangle 5"/>
          <p:cNvSpPr>
            <a:spLocks noChangeArrowheads="1"/>
          </p:cNvSpPr>
          <p:nvPr/>
        </p:nvSpPr>
        <p:spPr bwMode="auto">
          <a:xfrm>
            <a:off x="1524000" y="34412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9223" name="Rectangle 7"/>
          <p:cNvSpPr>
            <a:spLocks noChangeArrowheads="1"/>
          </p:cNvSpPr>
          <p:nvPr/>
        </p:nvSpPr>
        <p:spPr bwMode="auto">
          <a:xfrm>
            <a:off x="1524000" y="34412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9225" name="Text Box 2"/>
          <p:cNvSpPr txBox="1">
            <a:spLocks noChangeArrowheads="1"/>
          </p:cNvSpPr>
          <p:nvPr/>
        </p:nvSpPr>
        <p:spPr bwMode="auto">
          <a:xfrm>
            <a:off x="1858963" y="2114633"/>
            <a:ext cx="8550275" cy="3822585"/>
          </a:xfrm>
          <a:prstGeom prst="rect">
            <a:avLst/>
          </a:prstGeom>
          <a:noFill/>
          <a:ln w="9525">
            <a:noFill/>
            <a:miter lim="800000"/>
          </a:ln>
        </p:spPr>
        <p:txBody>
          <a:bodyPr>
            <a:spAutoFit/>
          </a:bodyPr>
          <a:lstStyle/>
          <a:p>
            <a:pPr algn="just" fontAlgn="base">
              <a:lnSpc>
                <a:spcPct val="130000"/>
              </a:lnSpc>
              <a:spcBef>
                <a:spcPct val="20000"/>
              </a:spcBef>
              <a:spcAft>
                <a:spcPct val="0"/>
              </a:spcAft>
              <a:buClr>
                <a:srgbClr val="CCB400"/>
              </a:buClr>
              <a:buBlip>
                <a:blip r:embed="rId2"/>
              </a:buBlip>
            </a:pPr>
            <a:r>
              <a:rPr lang="en-US" altLang="zh-CN" sz="2400" b="1" dirty="0">
                <a:solidFill>
                  <a:prstClr val="black"/>
                </a:solidFill>
                <a:latin typeface="Arial" panose="020B0604020202020204" pitchFamily="34" charset="0"/>
                <a:ea typeface="宋体" panose="02010600030101010101" pitchFamily="2" charset="-122"/>
              </a:rPr>
              <a:t> </a:t>
            </a:r>
            <a:r>
              <a:rPr lang="zh-CN" altLang="en-US" sz="2400" b="1" dirty="0">
                <a:solidFill>
                  <a:prstClr val="black"/>
                </a:solidFill>
                <a:latin typeface="Times New Roman" panose="02020603050405020304" pitchFamily="18" charset="0"/>
                <a:ea typeface="宋体" panose="02010600030101010101" pitchFamily="2" charset="-122"/>
              </a:rPr>
              <a:t>定义</a:t>
            </a:r>
            <a:r>
              <a:rPr lang="en-US" altLang="zh-CN" sz="2400" b="1" dirty="0">
                <a:solidFill>
                  <a:prstClr val="black"/>
                </a:solidFill>
                <a:latin typeface="Times New Roman" panose="02020603050405020304" pitchFamily="18" charset="0"/>
                <a:ea typeface="宋体" panose="02010600030101010101" pitchFamily="2" charset="-122"/>
              </a:rPr>
              <a:t>2.7  </a:t>
            </a:r>
            <a:r>
              <a:rPr lang="zh-CN" altLang="en-US" sz="2400" b="1" dirty="0">
                <a:solidFill>
                  <a:prstClr val="black"/>
                </a:solidFill>
                <a:latin typeface="Times New Roman" panose="02020603050405020304" pitchFamily="18" charset="0"/>
                <a:ea typeface="宋体" panose="02010600030101010101" pitchFamily="2" charset="-122"/>
              </a:rPr>
              <a:t>对于谓词公式</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与</a:t>
            </a:r>
            <a:r>
              <a:rPr lang="en-US" altLang="zh-CN" sz="2400" b="1" i="1" dirty="0">
                <a:solidFill>
                  <a:prstClr val="black"/>
                </a:solidFill>
                <a:latin typeface="Times New Roman" panose="02020603050405020304" pitchFamily="18" charset="0"/>
                <a:ea typeface="宋体" panose="02010600030101010101" pitchFamily="2" charset="-122"/>
              </a:rPr>
              <a:t>Q</a:t>
            </a:r>
            <a:r>
              <a:rPr lang="zh-CN" altLang="en-US" sz="2400" b="1" dirty="0">
                <a:solidFill>
                  <a:prstClr val="black"/>
                </a:solidFill>
                <a:latin typeface="Times New Roman" panose="02020603050405020304" pitchFamily="18" charset="0"/>
                <a:ea typeface="宋体" panose="02010600030101010101" pitchFamily="2" charset="-122"/>
              </a:rPr>
              <a:t>，如果</a:t>
            </a:r>
            <a:r>
              <a:rPr lang="en-US" altLang="zh-CN" sz="2400" b="1" i="1" dirty="0">
                <a:solidFill>
                  <a:prstClr val="black"/>
                </a:solidFill>
                <a:latin typeface="Times New Roman" panose="02020603050405020304" pitchFamily="18" charset="0"/>
                <a:ea typeface="宋体" panose="02010600030101010101" pitchFamily="2" charset="-122"/>
              </a:rPr>
              <a:t>P</a:t>
            </a:r>
            <a:r>
              <a:rPr lang="en-US" altLang="en-US" sz="2400" b="1" dirty="0">
                <a:solidFill>
                  <a:prstClr val="black"/>
                </a:solidFill>
                <a:latin typeface="Arial" panose="020B0604020202020204" pitchFamily="34" charset="0"/>
                <a:ea typeface="宋体" panose="02010600030101010101" pitchFamily="2" charset="-122"/>
                <a:sym typeface="Wingdings" panose="05000000000000000000" pitchFamily="2" charset="2"/>
              </a:rPr>
              <a:t>→</a:t>
            </a:r>
            <a:r>
              <a:rPr lang="en-US" altLang="zh-CN" sz="2400" b="1" i="1" dirty="0">
                <a:solidFill>
                  <a:prstClr val="black"/>
                </a:solidFill>
                <a:latin typeface="Times New Roman" panose="02020603050405020304" pitchFamily="18" charset="0"/>
                <a:ea typeface="宋体" panose="02010600030101010101" pitchFamily="2" charset="-122"/>
              </a:rPr>
              <a:t>Q</a:t>
            </a:r>
            <a:r>
              <a:rPr lang="zh-CN" altLang="en-US" sz="2400" b="1" dirty="0">
                <a:solidFill>
                  <a:prstClr val="black"/>
                </a:solidFill>
                <a:latin typeface="Times New Roman" panose="02020603050405020304" pitchFamily="18" charset="0"/>
                <a:ea typeface="宋体" panose="02010600030101010101" pitchFamily="2" charset="-122"/>
              </a:rPr>
              <a:t>永真，则称公式</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永真蕴含</a:t>
            </a:r>
            <a:r>
              <a:rPr lang="en-US" altLang="zh-CN" sz="2400" b="1" i="1" dirty="0">
                <a:solidFill>
                  <a:prstClr val="black"/>
                </a:solidFill>
                <a:latin typeface="Times New Roman" panose="02020603050405020304" pitchFamily="18" charset="0"/>
                <a:ea typeface="宋体" panose="02010600030101010101" pitchFamily="2" charset="-122"/>
              </a:rPr>
              <a:t>Q</a:t>
            </a:r>
            <a:r>
              <a:rPr lang="zh-CN" altLang="en-US" sz="2400" b="1" dirty="0">
                <a:solidFill>
                  <a:prstClr val="black"/>
                </a:solidFill>
                <a:latin typeface="Times New Roman" panose="02020603050405020304" pitchFamily="18" charset="0"/>
                <a:ea typeface="宋体" panose="02010600030101010101" pitchFamily="2" charset="-122"/>
              </a:rPr>
              <a:t>，且称</a:t>
            </a:r>
            <a:r>
              <a:rPr lang="en-US" altLang="zh-CN" sz="2400" b="1" i="1" dirty="0">
                <a:solidFill>
                  <a:prstClr val="black"/>
                </a:solidFill>
                <a:latin typeface="Times New Roman" panose="02020603050405020304" pitchFamily="18" charset="0"/>
                <a:ea typeface="宋体" panose="02010600030101010101" pitchFamily="2" charset="-122"/>
              </a:rPr>
              <a:t>Q</a:t>
            </a:r>
            <a:r>
              <a:rPr lang="zh-CN" altLang="en-US" sz="2400" b="1" dirty="0">
                <a:solidFill>
                  <a:prstClr val="black"/>
                </a:solidFill>
                <a:latin typeface="Times New Roman" panose="02020603050405020304" pitchFamily="18" charset="0"/>
                <a:ea typeface="宋体" panose="02010600030101010101" pitchFamily="2" charset="-122"/>
              </a:rPr>
              <a:t>为</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的逻辑结论，称</a:t>
            </a:r>
            <a:r>
              <a:rPr lang="en-US" altLang="zh-CN" sz="2400" b="1" i="1" dirty="0">
                <a:solidFill>
                  <a:prstClr val="black"/>
                </a:solidFill>
                <a:latin typeface="Times New Roman" panose="02020603050405020304" pitchFamily="18" charset="0"/>
                <a:ea typeface="宋体" panose="02010600030101010101" pitchFamily="2" charset="-122"/>
              </a:rPr>
              <a:t>P</a:t>
            </a:r>
            <a:r>
              <a:rPr lang="zh-CN" altLang="en-US" sz="2400" b="1" dirty="0">
                <a:solidFill>
                  <a:prstClr val="black"/>
                </a:solidFill>
                <a:latin typeface="Times New Roman" panose="02020603050405020304" pitchFamily="18" charset="0"/>
                <a:ea typeface="宋体" panose="02010600030101010101" pitchFamily="2" charset="-122"/>
              </a:rPr>
              <a:t>为</a:t>
            </a:r>
            <a:r>
              <a:rPr lang="en-US" altLang="zh-CN" sz="2400" b="1" i="1" dirty="0">
                <a:solidFill>
                  <a:prstClr val="black"/>
                </a:solidFill>
                <a:latin typeface="Times New Roman" panose="02020603050405020304" pitchFamily="18" charset="0"/>
                <a:ea typeface="宋体" panose="02010600030101010101" pitchFamily="2" charset="-122"/>
              </a:rPr>
              <a:t>Q</a:t>
            </a:r>
            <a:r>
              <a:rPr lang="zh-CN" altLang="en-US" sz="2400" b="1" dirty="0">
                <a:solidFill>
                  <a:prstClr val="black"/>
                </a:solidFill>
                <a:latin typeface="Times New Roman" panose="02020603050405020304" pitchFamily="18" charset="0"/>
                <a:ea typeface="宋体" panose="02010600030101010101" pitchFamily="2" charset="-122"/>
              </a:rPr>
              <a:t>的前提，记为</a:t>
            </a:r>
            <a:endParaRPr lang="en-US" altLang="zh-CN" sz="2400" b="1" dirty="0">
              <a:solidFill>
                <a:prstClr val="black"/>
              </a:solidFill>
              <a:latin typeface="Times New Roman" panose="02020603050405020304" pitchFamily="18" charset="0"/>
              <a:ea typeface="宋体" panose="02010600030101010101" pitchFamily="2" charset="-122"/>
            </a:endParaRPr>
          </a:p>
          <a:p>
            <a:pPr algn="just" fontAlgn="base">
              <a:lnSpc>
                <a:spcPct val="130000"/>
              </a:lnSpc>
              <a:spcBef>
                <a:spcPct val="20000"/>
              </a:spcBef>
              <a:spcAft>
                <a:spcPct val="0"/>
              </a:spcAft>
              <a:buClr>
                <a:srgbClr val="CCB400"/>
              </a:buClr>
            </a:pPr>
            <a:r>
              <a:rPr lang="en-US" altLang="zh-CN" sz="2400" b="1" i="1" dirty="0">
                <a:solidFill>
                  <a:prstClr val="black"/>
                </a:solidFill>
                <a:latin typeface="Times New Roman" panose="02020603050405020304" pitchFamily="18" charset="0"/>
                <a:ea typeface="宋体" panose="02010600030101010101" pitchFamily="2" charset="-122"/>
              </a:rPr>
              <a:t>P</a:t>
            </a:r>
            <a:r>
              <a:rPr lang="en-US" altLang="zh-CN" sz="2400" b="1" dirty="0">
                <a:solidFill>
                  <a:prstClr val="black"/>
                </a:solidFill>
                <a:latin typeface="Times New Roman" panose="02020603050405020304" pitchFamily="18" charset="0"/>
                <a:ea typeface="宋体" panose="02010600030101010101" pitchFamily="2" charset="-122"/>
              </a:rPr>
              <a:t>       </a:t>
            </a:r>
            <a:r>
              <a:rPr lang="en-US" altLang="zh-CN" sz="2400" b="1" i="1" dirty="0">
                <a:solidFill>
                  <a:prstClr val="black"/>
                </a:solidFill>
                <a:latin typeface="Times New Roman" panose="02020603050405020304" pitchFamily="18" charset="0"/>
                <a:ea typeface="宋体" panose="02010600030101010101" pitchFamily="2" charset="-122"/>
              </a:rPr>
              <a:t>Q</a:t>
            </a:r>
            <a:r>
              <a:rPr lang="zh-CN" altLang="en-US" sz="2400" b="1" dirty="0">
                <a:solidFill>
                  <a:prstClr val="black"/>
                </a:solidFill>
                <a:latin typeface="Times New Roman" panose="02020603050405020304" pitchFamily="18" charset="0"/>
                <a:ea typeface="宋体" panose="02010600030101010101" pitchFamily="2" charset="-122"/>
              </a:rPr>
              <a:t>。</a:t>
            </a:r>
          </a:p>
          <a:p>
            <a:pPr algn="just" fontAlgn="base">
              <a:lnSpc>
                <a:spcPct val="130000"/>
              </a:lnSpc>
              <a:spcBef>
                <a:spcPct val="20000"/>
              </a:spcBef>
              <a:spcAft>
                <a:spcPct val="0"/>
              </a:spcAft>
              <a:buClr>
                <a:srgbClr val="CCB400"/>
              </a:buClr>
              <a:buBlip>
                <a:blip r:embed="rId2"/>
              </a:buBlip>
            </a:pPr>
            <a:r>
              <a:rPr lang="zh-CN" altLang="en-US" sz="2400" b="1" dirty="0">
                <a:solidFill>
                  <a:prstClr val="black"/>
                </a:solidFill>
                <a:latin typeface="宋体" panose="02010600030101010101" pitchFamily="2" charset="-122"/>
                <a:ea typeface="宋体" panose="02010600030101010101" pitchFamily="2" charset="-122"/>
              </a:rPr>
              <a:t>（</a:t>
            </a: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prstClr val="black"/>
                </a:solidFill>
                <a:latin typeface="宋体" panose="02010600030101010101" pitchFamily="2" charset="-122"/>
                <a:ea typeface="宋体" panose="02010600030101010101" pitchFamily="2" charset="-122"/>
              </a:rPr>
              <a:t>）假言推理</a:t>
            </a:r>
            <a:r>
              <a:rPr lang="zh-CN" altLang="en-US" sz="2400" b="1" dirty="0">
                <a:solidFill>
                  <a:prstClr val="black"/>
                </a:solidFill>
                <a:latin typeface="Arial" panose="020B0604020202020204" pitchFamily="34" charset="0"/>
                <a:ea typeface="宋体" panose="02010600030101010101" pitchFamily="2" charset="-122"/>
              </a:rPr>
              <a:t> </a:t>
            </a:r>
            <a:endParaRPr lang="en-US" altLang="zh-CN" sz="2400" b="1" dirty="0">
              <a:solidFill>
                <a:prstClr val="black"/>
              </a:solidFill>
              <a:latin typeface="Arial" panose="020B0604020202020204" pitchFamily="34" charset="0"/>
              <a:ea typeface="宋体" panose="02010600030101010101" pitchFamily="2" charset="-122"/>
            </a:endParaRPr>
          </a:p>
          <a:p>
            <a:pPr algn="just" fontAlgn="base">
              <a:lnSpc>
                <a:spcPct val="130000"/>
              </a:lnSpc>
              <a:spcBef>
                <a:spcPct val="20000"/>
              </a:spcBef>
              <a:spcAft>
                <a:spcPct val="0"/>
              </a:spcAft>
              <a:buClr>
                <a:srgbClr val="CCB400"/>
              </a:buClr>
            </a:pPr>
            <a:r>
              <a:rPr lang="en-US" altLang="zh-CN" sz="2400" b="1" dirty="0">
                <a:solidFill>
                  <a:prstClr val="black"/>
                </a:solidFill>
                <a:latin typeface="Arial" panose="020B0604020202020204" pitchFamily="34" charset="0"/>
                <a:ea typeface="宋体" panose="02010600030101010101" pitchFamily="2" charset="-122"/>
              </a:rPr>
              <a:t>             P,P</a:t>
            </a:r>
            <a:r>
              <a:rPr lang="en-US" altLang="zh-CN" sz="2400" dirty="0">
                <a:solidFill>
                  <a:prstClr val="black"/>
                </a:solidFill>
                <a:latin typeface="Arial" panose="020B0604020202020204" pitchFamily="34" charset="0"/>
                <a:ea typeface="宋体" panose="02010600030101010101" pitchFamily="2" charset="-122"/>
              </a:rPr>
              <a:t> → Q       </a:t>
            </a:r>
            <a:r>
              <a:rPr lang="en-US" altLang="zh-CN" sz="2400" dirty="0" err="1">
                <a:solidFill>
                  <a:prstClr val="black"/>
                </a:solidFill>
                <a:latin typeface="Arial" panose="020B0604020202020204" pitchFamily="34" charset="0"/>
                <a:ea typeface="宋体" panose="02010600030101010101" pitchFamily="2" charset="-122"/>
              </a:rPr>
              <a:t>Q</a:t>
            </a:r>
            <a:r>
              <a:rPr lang="en-US" altLang="zh-CN" sz="2400" dirty="0">
                <a:solidFill>
                  <a:prstClr val="black"/>
                </a:solidFill>
                <a:latin typeface="Arial" panose="020B0604020202020204" pitchFamily="34" charset="0"/>
                <a:ea typeface="宋体" panose="02010600030101010101" pitchFamily="2" charset="-122"/>
              </a:rPr>
              <a:t>   (P</a:t>
            </a:r>
            <a:r>
              <a:rPr lang="zh-CN" altLang="en-US" sz="2400" dirty="0">
                <a:solidFill>
                  <a:prstClr val="black"/>
                </a:solidFill>
                <a:latin typeface="Arial" panose="020B0604020202020204" pitchFamily="34" charset="0"/>
                <a:ea typeface="宋体" panose="02010600030101010101" pitchFamily="2" charset="-122"/>
              </a:rPr>
              <a:t>为真及</a:t>
            </a:r>
            <a:r>
              <a:rPr lang="en-US" altLang="zh-CN" sz="2400" dirty="0">
                <a:solidFill>
                  <a:prstClr val="black"/>
                </a:solidFill>
                <a:latin typeface="Arial" panose="020B0604020202020204" pitchFamily="34" charset="0"/>
                <a:ea typeface="宋体" panose="02010600030101010101" pitchFamily="2" charset="-122"/>
              </a:rPr>
              <a:t>P →Q</a:t>
            </a:r>
            <a:r>
              <a:rPr lang="zh-CN" altLang="en-US" sz="2400" dirty="0">
                <a:solidFill>
                  <a:prstClr val="black"/>
                </a:solidFill>
                <a:latin typeface="Arial" panose="020B0604020202020204" pitchFamily="34" charset="0"/>
                <a:ea typeface="宋体" panose="02010600030101010101" pitchFamily="2" charset="-122"/>
              </a:rPr>
              <a:t>为真，推出</a:t>
            </a:r>
            <a:r>
              <a:rPr lang="en-US" altLang="zh-CN" sz="2400" dirty="0">
                <a:solidFill>
                  <a:prstClr val="black"/>
                </a:solidFill>
                <a:latin typeface="Arial" panose="020B0604020202020204" pitchFamily="34" charset="0"/>
                <a:ea typeface="宋体" panose="02010600030101010101" pitchFamily="2" charset="-122"/>
              </a:rPr>
              <a:t>Q</a:t>
            </a:r>
            <a:r>
              <a:rPr lang="zh-CN" altLang="en-US" sz="2400" dirty="0">
                <a:solidFill>
                  <a:prstClr val="black"/>
                </a:solidFill>
                <a:latin typeface="Arial" panose="020B0604020202020204" pitchFamily="34" charset="0"/>
                <a:ea typeface="宋体" panose="02010600030101010101" pitchFamily="2" charset="-122"/>
              </a:rPr>
              <a:t>为真）</a:t>
            </a:r>
            <a:endParaRPr lang="zh-CN" altLang="en-US" sz="2400" b="1" dirty="0">
              <a:solidFill>
                <a:prstClr val="black"/>
              </a:solidFill>
              <a:latin typeface="Arial" panose="020B0604020202020204" pitchFamily="34" charset="0"/>
              <a:ea typeface="宋体" panose="02010600030101010101" pitchFamily="2" charset="-122"/>
            </a:endParaRPr>
          </a:p>
          <a:p>
            <a:pPr algn="just" fontAlgn="base">
              <a:lnSpc>
                <a:spcPct val="130000"/>
              </a:lnSpc>
              <a:spcBef>
                <a:spcPct val="20000"/>
              </a:spcBef>
              <a:spcAft>
                <a:spcPct val="0"/>
              </a:spcAft>
              <a:buClr>
                <a:srgbClr val="CCB400"/>
              </a:buClr>
              <a:buBlip>
                <a:blip r:embed="rId2"/>
              </a:buBlip>
            </a:pPr>
            <a:r>
              <a:rPr lang="zh-CN" altLang="en-US" sz="2400" b="1" dirty="0">
                <a:solidFill>
                  <a:prstClr val="black"/>
                </a:solidFill>
                <a:latin typeface="宋体" panose="02010600030101010101" pitchFamily="2" charset="-122"/>
                <a:ea typeface="宋体" panose="02010600030101010101" pitchFamily="2" charset="-122"/>
              </a:rPr>
              <a:t>（</a:t>
            </a: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prstClr val="black"/>
                </a:solidFill>
                <a:latin typeface="宋体" panose="02010600030101010101" pitchFamily="2" charset="-122"/>
                <a:ea typeface="宋体" panose="02010600030101010101" pitchFamily="2" charset="-122"/>
              </a:rPr>
              <a:t>）拒取式推理</a:t>
            </a:r>
            <a:r>
              <a:rPr lang="zh-CN" altLang="en-US" sz="2400" b="1" dirty="0">
                <a:solidFill>
                  <a:prstClr val="black"/>
                </a:solidFill>
                <a:latin typeface="Arial" panose="020B0604020202020204" pitchFamily="34" charset="0"/>
                <a:ea typeface="宋体" panose="02010600030101010101" pitchFamily="2" charset="-122"/>
              </a:rPr>
              <a:t> </a:t>
            </a:r>
            <a:endParaRPr lang="en-US" altLang="zh-CN" sz="2400" b="1" dirty="0">
              <a:solidFill>
                <a:prstClr val="black"/>
              </a:solidFill>
              <a:latin typeface="Arial" panose="020B0604020202020204" pitchFamily="34" charset="0"/>
              <a:ea typeface="宋体" panose="02010600030101010101" pitchFamily="2" charset="-122"/>
            </a:endParaRPr>
          </a:p>
          <a:p>
            <a:pPr algn="just" fontAlgn="base">
              <a:lnSpc>
                <a:spcPct val="130000"/>
              </a:lnSpc>
              <a:spcBef>
                <a:spcPct val="20000"/>
              </a:spcBef>
              <a:spcAft>
                <a:spcPct val="0"/>
              </a:spcAft>
              <a:buClr>
                <a:srgbClr val="CCB400"/>
              </a:buClr>
            </a:pPr>
            <a:r>
              <a:rPr lang="en-US" altLang="zh-CN" sz="2400" b="1" dirty="0">
                <a:solidFill>
                  <a:prstClr val="black"/>
                </a:solidFill>
                <a:latin typeface="Arial" panose="020B0604020202020204" pitchFamily="34" charset="0"/>
                <a:ea typeface="宋体" panose="02010600030101010101" pitchFamily="2" charset="-122"/>
              </a:rPr>
              <a:t>            </a:t>
            </a:r>
            <a:r>
              <a:rPr lang="en-US" altLang="zh-CN" sz="2400" dirty="0">
                <a:solidFill>
                  <a:prstClr val="black"/>
                </a:solidFill>
                <a:latin typeface="Arial" panose="020B0604020202020204" pitchFamily="34" charset="0"/>
                <a:ea typeface="宋体" panose="02010600030101010101" pitchFamily="2" charset="-122"/>
              </a:rPr>
              <a:t>¬ Q</a:t>
            </a:r>
            <a:r>
              <a:rPr lang="zh-CN" altLang="en-US" sz="2400" dirty="0">
                <a:solidFill>
                  <a:prstClr val="black"/>
                </a:solidFill>
                <a:latin typeface="Arial" panose="020B0604020202020204" pitchFamily="34" charset="0"/>
                <a:ea typeface="宋体" panose="02010600030101010101" pitchFamily="2" charset="-122"/>
              </a:rPr>
              <a:t>，</a:t>
            </a:r>
            <a:r>
              <a:rPr lang="en-US" altLang="zh-CN" sz="2400" dirty="0">
                <a:solidFill>
                  <a:prstClr val="black"/>
                </a:solidFill>
                <a:latin typeface="Arial" panose="020B0604020202020204" pitchFamily="34" charset="0"/>
                <a:ea typeface="宋体" panose="02010600030101010101" pitchFamily="2" charset="-122"/>
              </a:rPr>
              <a:t>P</a:t>
            </a:r>
            <a:r>
              <a:rPr lang="en-US" altLang="zh-CN" sz="2400" b="1" dirty="0">
                <a:solidFill>
                  <a:prstClr val="black"/>
                </a:solidFill>
                <a:latin typeface="Arial" panose="020B0604020202020204" pitchFamily="34" charset="0"/>
                <a:ea typeface="宋体" panose="02010600030101010101" pitchFamily="2" charset="-122"/>
              </a:rPr>
              <a:t> </a:t>
            </a:r>
            <a:r>
              <a:rPr lang="en-US" altLang="zh-CN" sz="2400" dirty="0">
                <a:solidFill>
                  <a:prstClr val="black"/>
                </a:solidFill>
                <a:latin typeface="Arial" panose="020B0604020202020204" pitchFamily="34" charset="0"/>
                <a:ea typeface="宋体" panose="02010600030101010101" pitchFamily="2" charset="-122"/>
              </a:rPr>
              <a:t>→ Q     ¬P (Q</a:t>
            </a:r>
            <a:r>
              <a:rPr lang="zh-CN" altLang="en-US" sz="2400" dirty="0">
                <a:solidFill>
                  <a:prstClr val="black"/>
                </a:solidFill>
                <a:latin typeface="Arial" panose="020B0604020202020204" pitchFamily="34" charset="0"/>
                <a:ea typeface="宋体" panose="02010600030101010101" pitchFamily="2" charset="-122"/>
              </a:rPr>
              <a:t>为假及</a:t>
            </a:r>
            <a:r>
              <a:rPr lang="en-US" altLang="zh-CN" sz="2400" dirty="0">
                <a:solidFill>
                  <a:prstClr val="black"/>
                </a:solidFill>
                <a:latin typeface="Arial" panose="020B0604020202020204" pitchFamily="34" charset="0"/>
                <a:ea typeface="宋体" panose="02010600030101010101" pitchFamily="2" charset="-122"/>
              </a:rPr>
              <a:t>P →Q</a:t>
            </a:r>
            <a:r>
              <a:rPr lang="zh-CN" altLang="en-US" sz="2400" dirty="0">
                <a:solidFill>
                  <a:prstClr val="black"/>
                </a:solidFill>
                <a:latin typeface="Arial" panose="020B0604020202020204" pitchFamily="34" charset="0"/>
                <a:ea typeface="宋体" panose="02010600030101010101" pitchFamily="2" charset="-122"/>
              </a:rPr>
              <a:t>为真，推出</a:t>
            </a:r>
            <a:r>
              <a:rPr lang="en-US" altLang="zh-CN" sz="2400" dirty="0">
                <a:solidFill>
                  <a:prstClr val="black"/>
                </a:solidFill>
                <a:latin typeface="Arial" panose="020B0604020202020204" pitchFamily="34" charset="0"/>
                <a:ea typeface="宋体" panose="02010600030101010101" pitchFamily="2" charset="-122"/>
              </a:rPr>
              <a:t>P</a:t>
            </a:r>
            <a:r>
              <a:rPr lang="zh-CN" altLang="en-US" sz="2400" dirty="0">
                <a:solidFill>
                  <a:prstClr val="black"/>
                </a:solidFill>
                <a:latin typeface="Arial" panose="020B0604020202020204" pitchFamily="34" charset="0"/>
                <a:ea typeface="宋体" panose="02010600030101010101" pitchFamily="2" charset="-122"/>
              </a:rPr>
              <a:t>为假）</a:t>
            </a:r>
            <a:endParaRPr lang="zh-CN" altLang="en-US" sz="2400" b="1" dirty="0">
              <a:solidFill>
                <a:prstClr val="black"/>
              </a:solidFill>
              <a:latin typeface="Arial" panose="020B0604020202020204" pitchFamily="34" charset="0"/>
              <a:ea typeface="宋体" panose="02010600030101010101" pitchFamily="2" charset="-122"/>
            </a:endParaRPr>
          </a:p>
        </p:txBody>
      </p:sp>
      <p:graphicFrame>
        <p:nvGraphicFramePr>
          <p:cNvPr id="9218" name="Object 8"/>
          <p:cNvGraphicFramePr>
            <a:graphicFrameLocks noChangeAspect="1"/>
          </p:cNvGraphicFramePr>
          <p:nvPr/>
        </p:nvGraphicFramePr>
        <p:xfrm>
          <a:off x="2216974" y="3259220"/>
          <a:ext cx="566738" cy="366712"/>
        </p:xfrm>
        <a:graphic>
          <a:graphicData uri="http://schemas.openxmlformats.org/presentationml/2006/ole">
            <mc:AlternateContent xmlns:mc="http://schemas.openxmlformats.org/markup-compatibility/2006">
              <mc:Choice xmlns:v="urn:schemas-microsoft-com:vml" Requires="v">
                <p:oleObj r:id="rId3" imgW="4572000" imgH="3657600" progId="Equation.DSMT4">
                  <p:embed/>
                </p:oleObj>
              </mc:Choice>
              <mc:Fallback>
                <p:oleObj r:id="rId3" imgW="4572000" imgH="3657600" progId="Equation.DSMT4">
                  <p:embed/>
                  <p:pic>
                    <p:nvPicPr>
                      <p:cNvPr id="9218" name="Object 8"/>
                      <p:cNvPicPr>
                        <a:picLocks noChangeAspect="1"/>
                      </p:cNvPicPr>
                      <p:nvPr/>
                    </p:nvPicPr>
                    <p:blipFill>
                      <a:blip r:embed="rId4"/>
                      <a:stretch>
                        <a:fillRect/>
                      </a:stretch>
                    </p:blipFill>
                    <p:spPr>
                      <a:xfrm>
                        <a:off x="2216974" y="3259220"/>
                        <a:ext cx="566738" cy="366712"/>
                      </a:xfrm>
                      <a:prstGeom prst="rect">
                        <a:avLst/>
                      </a:prstGeom>
                      <a:noFill/>
                      <a:ln w="9525">
                        <a:noFill/>
                      </a:ln>
                    </p:spPr>
                  </p:pic>
                </p:oleObj>
              </mc:Fallback>
            </mc:AlternateContent>
          </a:graphicData>
        </a:graphic>
      </p:graphicFrame>
      <p:graphicFrame>
        <p:nvGraphicFramePr>
          <p:cNvPr id="2" name="对象 1"/>
          <p:cNvGraphicFramePr>
            <a:graphicFrameLocks noChangeAspect="1"/>
          </p:cNvGraphicFramePr>
          <p:nvPr/>
        </p:nvGraphicFramePr>
        <p:xfrm>
          <a:off x="4317692" y="4397190"/>
          <a:ext cx="566737" cy="366712"/>
        </p:xfrm>
        <a:graphic>
          <a:graphicData uri="http://schemas.openxmlformats.org/presentationml/2006/ole">
            <mc:AlternateContent xmlns:mc="http://schemas.openxmlformats.org/markup-compatibility/2006">
              <mc:Choice xmlns:v="urn:schemas-microsoft-com:vml" Requires="v">
                <p:oleObj r:id="rId5" imgW="4572000" imgH="3657600" progId="Equation.DSMT4">
                  <p:embed/>
                </p:oleObj>
              </mc:Choice>
              <mc:Fallback>
                <p:oleObj r:id="rId5" imgW="4572000" imgH="3657600" progId="Equation.DSMT4">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692" y="4397190"/>
                        <a:ext cx="5667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4696031" y="5440426"/>
          <a:ext cx="566738" cy="366713"/>
        </p:xfrm>
        <a:graphic>
          <a:graphicData uri="http://schemas.openxmlformats.org/presentationml/2006/ole">
            <mc:AlternateContent xmlns:mc="http://schemas.openxmlformats.org/markup-compatibility/2006">
              <mc:Choice xmlns:v="urn:schemas-microsoft-com:vml" Requires="v">
                <p:oleObj r:id="rId6" imgW="4572000" imgH="3657600" progId="Equation.DSMT4">
                  <p:embed/>
                </p:oleObj>
              </mc:Choice>
              <mc:Fallback>
                <p:oleObj r:id="rId6" imgW="4572000" imgH="3657600" progId="Equation.DSMT4">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6031" y="5440426"/>
                        <a:ext cx="566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线形标注 1 3"/>
          <p:cNvSpPr/>
          <p:nvPr/>
        </p:nvSpPr>
        <p:spPr>
          <a:xfrm>
            <a:off x="5003470" y="4845134"/>
            <a:ext cx="4500748" cy="617517"/>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2000" dirty="0">
                <a:solidFill>
                  <a:prstClr val="white"/>
                </a:solidFill>
                <a:latin typeface="仿宋" panose="02010609060101010101" pitchFamily="49" charset="-122"/>
                <a:ea typeface="仿宋" panose="02010609060101010101" pitchFamily="49" charset="-122"/>
              </a:rPr>
              <a:t>在蕴含表达式中，否定后件时，拒绝接受前件，所以叫拒取式。</a:t>
            </a:r>
          </a:p>
        </p:txBody>
      </p:sp>
      <p:sp>
        <p:nvSpPr>
          <p:cNvPr id="5" name="流程图: 过程 4"/>
          <p:cNvSpPr/>
          <p:nvPr/>
        </p:nvSpPr>
        <p:spPr>
          <a:xfrm>
            <a:off x="4979400" y="5836353"/>
            <a:ext cx="4500748" cy="60564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2000" dirty="0">
                <a:solidFill>
                  <a:prstClr val="white"/>
                </a:solidFill>
                <a:latin typeface="仿宋" panose="02010609060101010101" pitchFamily="49" charset="-122"/>
                <a:ea typeface="仿宋" panose="02010609060101010101" pitchFamily="49" charset="-122"/>
              </a:rPr>
              <a:t>例如：如果下雨，则地会湿。</a:t>
            </a:r>
            <a:endParaRPr lang="en-US" altLang="zh-CN" sz="2000" dirty="0">
              <a:solidFill>
                <a:prstClr val="white"/>
              </a:solidFill>
              <a:latin typeface="仿宋" panose="02010609060101010101" pitchFamily="49" charset="-122"/>
              <a:ea typeface="仿宋" panose="02010609060101010101" pitchFamily="49" charset="-122"/>
            </a:endParaRPr>
          </a:p>
          <a:p>
            <a:pPr fontAlgn="base">
              <a:spcBef>
                <a:spcPct val="0"/>
              </a:spcBef>
              <a:spcAft>
                <a:spcPct val="0"/>
              </a:spcAft>
            </a:pPr>
            <a:r>
              <a:rPr lang="zh-CN" altLang="en-US" sz="2000" dirty="0">
                <a:solidFill>
                  <a:prstClr val="white"/>
                </a:solidFill>
                <a:latin typeface="仿宋" panose="02010609060101010101" pitchFamily="49" charset="-122"/>
                <a:ea typeface="仿宋" panose="02010609060101010101" pitchFamily="49" charset="-122"/>
              </a:rPr>
              <a:t>现在地没有湿，则没有下雨</a:t>
            </a:r>
          </a:p>
        </p:txBody>
      </p:sp>
      <p:sp>
        <p:nvSpPr>
          <p:cNvPr id="6" name="线形标注 2 5"/>
          <p:cNvSpPr/>
          <p:nvPr/>
        </p:nvSpPr>
        <p:spPr>
          <a:xfrm>
            <a:off x="4920344" y="3538847"/>
            <a:ext cx="3633849" cy="629392"/>
          </a:xfrm>
          <a:prstGeom prst="borderCallout2">
            <a:avLst>
              <a:gd name="adj1" fmla="val 56486"/>
              <a:gd name="adj2" fmla="val -5314"/>
              <a:gd name="adj3" fmla="val 56486"/>
              <a:gd name="adj4" fmla="val -14780"/>
              <a:gd name="adj5" fmla="val 144575"/>
              <a:gd name="adj6" fmla="val -30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2000" dirty="0">
                <a:solidFill>
                  <a:prstClr val="white"/>
                </a:solidFill>
                <a:latin typeface="仿宋" panose="02010609060101010101" pitchFamily="49" charset="-122"/>
                <a:ea typeface="仿宋" panose="02010609060101010101" pitchFamily="49" charset="-122"/>
              </a:rPr>
              <a:t>例如：如果是金属，则会导电。铜是金属，所以铜会导电。</a:t>
            </a:r>
          </a:p>
        </p:txBody>
      </p:sp>
    </p:spTree>
    <p:extLst>
      <p:ext uri="{BB962C8B-B14F-4D97-AF65-F5344CB8AC3E}">
        <p14:creationId xmlns:p14="http://schemas.microsoft.com/office/powerpoint/2010/main" val="291128524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570</a:t>
            </a:fld>
            <a:endParaRPr lang="en-US" altLang="ja-JP"/>
          </a:p>
        </p:txBody>
      </p:sp>
      <p:sp>
        <p:nvSpPr>
          <p:cNvPr id="5" name="文本框 4"/>
          <p:cNvSpPr txBox="1"/>
          <p:nvPr/>
        </p:nvSpPr>
        <p:spPr>
          <a:xfrm>
            <a:off x="1840230" y="845185"/>
            <a:ext cx="3432350" cy="575094"/>
          </a:xfrm>
          <a:prstGeom prst="rect">
            <a:avLst/>
          </a:prstGeom>
          <a:noFill/>
        </p:spPr>
        <p:txBody>
          <a:bodyPr wrap="none" rtlCol="0" anchor="t">
            <a:spAutoFit/>
          </a:bodyPr>
          <a:lstStyle/>
          <a:p>
            <a:pPr algn="l">
              <a:lnSpc>
                <a:spcPct val="150000"/>
              </a:lnSpc>
            </a:pPr>
            <a:r>
              <a:rPr lang="en-US" altLang="zh-CN" sz="2400">
                <a:sym typeface="+mn-ea"/>
              </a:rPr>
              <a:t>3</a:t>
            </a:r>
            <a:r>
              <a:rPr lang="zh-CN" altLang="en-US" sz="2400">
                <a:sym typeface="+mn-ea"/>
              </a:rPr>
              <a:t>）优化过拟合与欠拟合</a:t>
            </a:r>
          </a:p>
        </p:txBody>
      </p:sp>
      <p:sp>
        <p:nvSpPr>
          <p:cNvPr id="6" name="文本框 5"/>
          <p:cNvSpPr txBox="1"/>
          <p:nvPr/>
        </p:nvSpPr>
        <p:spPr>
          <a:xfrm>
            <a:off x="1840230" y="1490345"/>
            <a:ext cx="8477250" cy="1322070"/>
          </a:xfrm>
          <a:prstGeom prst="rect">
            <a:avLst/>
          </a:prstGeom>
          <a:solidFill>
            <a:schemeClr val="bg1"/>
          </a:solidFill>
        </p:spPr>
        <p:txBody>
          <a:bodyPr wrap="square" rtlCol="0" anchor="t">
            <a:spAutoFit/>
          </a:bodyPr>
          <a:lstStyle/>
          <a:p>
            <a:r>
              <a:rPr lang="zh-CN" altLang="en-US" sz="2000" dirty="0"/>
              <a:t>    机器学习中的主要思想是通过对数据集的学习来生成假设模型。在对数据集进行拟合的过程中，可能会遇到欠拟合和过拟合的问题。</a:t>
            </a:r>
            <a:endParaRPr lang="en-US" altLang="zh-CN" sz="2000" dirty="0"/>
          </a:p>
          <a:p>
            <a:r>
              <a:rPr lang="zh-CN" altLang="en-US" sz="2000" dirty="0"/>
              <a:t>    以身高预测的例子为例，这里给出7-18岁男生的身高标准（数据来源：7 岁～18 岁儿童青少年身高发育等级评价），如图所示：</a:t>
            </a:r>
          </a:p>
        </p:txBody>
      </p:sp>
      <p:pic>
        <p:nvPicPr>
          <p:cNvPr id="7" name="图片 6"/>
          <p:cNvPicPr>
            <a:picLocks noChangeAspect="1"/>
          </p:cNvPicPr>
          <p:nvPr/>
        </p:nvPicPr>
        <p:blipFill>
          <a:blip r:embed="rId2"/>
          <a:stretch>
            <a:fillRect/>
          </a:stretch>
        </p:blipFill>
        <p:spPr>
          <a:xfrm>
            <a:off x="2487930" y="2812415"/>
            <a:ext cx="6958330" cy="3859530"/>
          </a:xfrm>
          <a:prstGeom prst="rect">
            <a:avLst/>
          </a:prstGeom>
        </p:spPr>
      </p:pic>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extLst>
      <p:ext uri="{BB962C8B-B14F-4D97-AF65-F5344CB8AC3E}">
        <p14:creationId xmlns:p14="http://schemas.microsoft.com/office/powerpoint/2010/main" val="522805406"/>
      </p:ext>
    </p:extLst>
  </p:cSld>
  <p:clrMapOvr>
    <a:masterClrMapping/>
  </p:clrMapOvr>
  <p:transition>
    <p:random/>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571</a:t>
            </a:fld>
            <a:endParaRPr lang="en-US" altLang="ja-JP"/>
          </a:p>
        </p:txBody>
      </p:sp>
      <p:sp>
        <p:nvSpPr>
          <p:cNvPr id="5" name="文本框 4"/>
          <p:cNvSpPr txBox="1"/>
          <p:nvPr/>
        </p:nvSpPr>
        <p:spPr>
          <a:xfrm>
            <a:off x="1796416" y="1009015"/>
            <a:ext cx="6057265" cy="368300"/>
          </a:xfrm>
          <a:prstGeom prst="rect">
            <a:avLst/>
          </a:prstGeom>
          <a:noFill/>
        </p:spPr>
        <p:txBody>
          <a:bodyPr wrap="square" rtlCol="0" anchor="t">
            <a:spAutoFit/>
          </a:bodyPr>
          <a:lstStyle/>
          <a:p>
            <a:r>
              <a:rPr lang="zh-CN" altLang="en-US"/>
              <a:t>将中位数随年龄的变化绘制成散点图，如图所示：</a:t>
            </a:r>
          </a:p>
        </p:txBody>
      </p:sp>
      <p:pic>
        <p:nvPicPr>
          <p:cNvPr id="6" name="图片 5"/>
          <p:cNvPicPr>
            <a:picLocks noChangeAspect="1"/>
          </p:cNvPicPr>
          <p:nvPr/>
        </p:nvPicPr>
        <p:blipFill>
          <a:blip r:embed="rId2"/>
          <a:stretch>
            <a:fillRect/>
          </a:stretch>
        </p:blipFill>
        <p:spPr>
          <a:xfrm>
            <a:off x="2961006" y="1699895"/>
            <a:ext cx="5648325" cy="3924300"/>
          </a:xfrm>
          <a:prstGeom prst="rect">
            <a:avLst/>
          </a:prstGeom>
        </p:spPr>
      </p:pic>
      <p:sp>
        <p:nvSpPr>
          <p:cNvPr id="7" name="标题 6"/>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extLst>
      <p:ext uri="{BB962C8B-B14F-4D97-AF65-F5344CB8AC3E}">
        <p14:creationId xmlns:p14="http://schemas.microsoft.com/office/powerpoint/2010/main" val="4220173858"/>
      </p:ext>
    </p:extLst>
  </p:cSld>
  <p:clrMapOvr>
    <a:masterClrMapping/>
  </p:clrMapOvr>
  <p:transition>
    <p:random/>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572</a:t>
            </a:fld>
            <a:endParaRPr lang="en-US" altLang="ja-JP"/>
          </a:p>
        </p:txBody>
      </p:sp>
      <p:sp>
        <p:nvSpPr>
          <p:cNvPr id="5" name="文本框 4"/>
          <p:cNvSpPr txBox="1"/>
          <p:nvPr/>
        </p:nvSpPr>
        <p:spPr>
          <a:xfrm>
            <a:off x="1718946" y="1094741"/>
            <a:ext cx="8754745" cy="1630045"/>
          </a:xfrm>
          <a:prstGeom prst="rect">
            <a:avLst/>
          </a:prstGeom>
          <a:solidFill>
            <a:schemeClr val="bg1"/>
          </a:solidFill>
        </p:spPr>
        <p:txBody>
          <a:bodyPr wrap="square" rtlCol="0" anchor="t">
            <a:spAutoFit/>
          </a:bodyPr>
          <a:lstStyle/>
          <a:p>
            <a:r>
              <a:rPr lang="zh-CN" altLang="en-US" sz="2000" dirty="0"/>
              <a:t>    由上图中的散点可知，刚开始身高随年龄几乎成一条直线关系，后来增长率逐渐下降。如果采用线性函数进行拟合，显然是不合理的（线性函数的增长率不会发生变化）。如果用一个多项式函数去拟合，虽然这个多项式可能会很复杂，但是总可能找到一个多项式函数使得该函数完美经过图中的散点，如下图所示：</a:t>
            </a:r>
          </a:p>
        </p:txBody>
      </p:sp>
      <p:pic>
        <p:nvPicPr>
          <p:cNvPr id="6" name="图片 5"/>
          <p:cNvPicPr>
            <a:picLocks noChangeAspect="1"/>
          </p:cNvPicPr>
          <p:nvPr/>
        </p:nvPicPr>
        <p:blipFill>
          <a:blip r:embed="rId2"/>
          <a:stretch>
            <a:fillRect/>
          </a:stretch>
        </p:blipFill>
        <p:spPr>
          <a:xfrm>
            <a:off x="1718946" y="2802256"/>
            <a:ext cx="5743575" cy="3857625"/>
          </a:xfrm>
          <a:prstGeom prst="rect">
            <a:avLst/>
          </a:prstGeom>
        </p:spPr>
      </p:pic>
      <p:sp>
        <p:nvSpPr>
          <p:cNvPr id="7" name="文本框 6"/>
          <p:cNvSpPr txBox="1"/>
          <p:nvPr/>
        </p:nvSpPr>
        <p:spPr>
          <a:xfrm>
            <a:off x="7162800" y="2901911"/>
            <a:ext cx="3310890" cy="3416320"/>
          </a:xfrm>
          <a:prstGeom prst="rect">
            <a:avLst/>
          </a:prstGeom>
          <a:solidFill>
            <a:schemeClr val="bg1"/>
          </a:solidFill>
        </p:spPr>
        <p:txBody>
          <a:bodyPr wrap="square" rtlCol="0" anchor="t">
            <a:spAutoFit/>
          </a:bodyPr>
          <a:lstStyle/>
          <a:p>
            <a:pPr>
              <a:lnSpc>
                <a:spcPct val="150000"/>
              </a:lnSpc>
            </a:pPr>
            <a:r>
              <a:rPr lang="zh-CN" altLang="en-US" dirty="0"/>
              <a:t>图中的</a:t>
            </a:r>
            <a:r>
              <a:rPr lang="zh-CN" altLang="en-US" dirty="0">
                <a:sym typeface="+mn-ea"/>
              </a:rPr>
              <a:t>红线是</a:t>
            </a:r>
            <a:r>
              <a:rPr lang="zh-CN" altLang="en-US" dirty="0"/>
              <a:t>线性拟合：年龄大于18岁以后，按照散点图的趋势，身高应该逐渐趋于稳定，但是线性拟合的结果是身高随年龄增长依旧保持很高的增长率。显然这并不是一种很好的拟合方式，这种情况称之为欠拟合，即高偏差（high bias）。</a:t>
            </a:r>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extLst>
      <p:ext uri="{BB962C8B-B14F-4D97-AF65-F5344CB8AC3E}">
        <p14:creationId xmlns:p14="http://schemas.microsoft.com/office/powerpoint/2010/main" val="2018627028"/>
      </p:ext>
    </p:extLst>
  </p:cSld>
  <p:clrMapOvr>
    <a:masterClrMapping/>
  </p:clrMapOvr>
  <p:transition>
    <p:random/>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573</a:t>
            </a:fld>
            <a:endParaRPr lang="en-US" altLang="ja-JP"/>
          </a:p>
        </p:txBody>
      </p:sp>
      <p:sp>
        <p:nvSpPr>
          <p:cNvPr id="5" name="文本框 4"/>
          <p:cNvSpPr txBox="1"/>
          <p:nvPr/>
        </p:nvSpPr>
        <p:spPr>
          <a:xfrm>
            <a:off x="1763396" y="983616"/>
            <a:ext cx="8676005" cy="1015663"/>
          </a:xfrm>
          <a:prstGeom prst="rect">
            <a:avLst/>
          </a:prstGeom>
          <a:solidFill>
            <a:schemeClr val="bg1"/>
          </a:solidFill>
        </p:spPr>
        <p:txBody>
          <a:bodyPr wrap="square" rtlCol="0" anchor="t">
            <a:spAutoFit/>
          </a:bodyPr>
          <a:lstStyle/>
          <a:p>
            <a:r>
              <a:rPr lang="zh-CN" altLang="en-US" sz="2000" dirty="0"/>
              <a:t>    接下来看一下“完美的多项式拟合”（图中蓝线）：蓝线的损失函数为0，在回归问题中，求解参数矩阵的方法就是尽可能地让损失函数的值最小化。这是否意味着当损失函数为0时，学习模型最好呢？并不是这样子的。</a:t>
            </a:r>
          </a:p>
        </p:txBody>
      </p:sp>
      <p:pic>
        <p:nvPicPr>
          <p:cNvPr id="6" name="图片 5"/>
          <p:cNvPicPr>
            <a:picLocks noChangeAspect="1"/>
          </p:cNvPicPr>
          <p:nvPr/>
        </p:nvPicPr>
        <p:blipFill>
          <a:blip r:embed="rId2"/>
          <a:stretch>
            <a:fillRect/>
          </a:stretch>
        </p:blipFill>
        <p:spPr>
          <a:xfrm>
            <a:off x="2051686" y="2305686"/>
            <a:ext cx="5743575" cy="3857625"/>
          </a:xfrm>
          <a:prstGeom prst="rect">
            <a:avLst/>
          </a:prstGeom>
        </p:spPr>
      </p:pic>
      <p:sp>
        <p:nvSpPr>
          <p:cNvPr id="7" name="文本框 6"/>
          <p:cNvSpPr txBox="1"/>
          <p:nvPr/>
        </p:nvSpPr>
        <p:spPr>
          <a:xfrm>
            <a:off x="7405255" y="2438400"/>
            <a:ext cx="3048000" cy="3416320"/>
          </a:xfrm>
          <a:prstGeom prst="rect">
            <a:avLst/>
          </a:prstGeom>
          <a:solidFill>
            <a:schemeClr val="bg1"/>
          </a:solidFill>
        </p:spPr>
        <p:txBody>
          <a:bodyPr wrap="square" rtlCol="0" anchor="t">
            <a:spAutoFit/>
          </a:bodyPr>
          <a:lstStyle/>
          <a:p>
            <a:pPr>
              <a:lnSpc>
                <a:spcPct val="150000"/>
              </a:lnSpc>
            </a:pPr>
            <a:r>
              <a:rPr lang="zh-CN" altLang="en-US" dirty="0"/>
              <a:t>在“完美的多项式拟合” 中，假设函数通常情况下会非常复杂，一般会涉及到高次多项式，函数图像会非常扭曲。以五次多项式为例，即便自变量之间的偏差数量级为10，但对应输出结果的偏差会达到105105数量级。</a:t>
            </a:r>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extLst>
      <p:ext uri="{BB962C8B-B14F-4D97-AF65-F5344CB8AC3E}">
        <p14:creationId xmlns:p14="http://schemas.microsoft.com/office/powerpoint/2010/main" val="621875893"/>
      </p:ext>
    </p:extLst>
  </p:cSld>
  <p:clrMapOvr>
    <a:masterClrMapping/>
  </p:clrMapOvr>
  <p:transition>
    <p:random/>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574</a:t>
            </a:fld>
            <a:endParaRPr lang="en-US" altLang="ja-JP"/>
          </a:p>
        </p:txBody>
      </p:sp>
      <p:pic>
        <p:nvPicPr>
          <p:cNvPr id="5" name="图片 4"/>
          <p:cNvPicPr>
            <a:picLocks noChangeAspect="1"/>
          </p:cNvPicPr>
          <p:nvPr/>
        </p:nvPicPr>
        <p:blipFill>
          <a:blip r:embed="rId2"/>
          <a:stretch>
            <a:fillRect/>
          </a:stretch>
        </p:blipFill>
        <p:spPr>
          <a:xfrm>
            <a:off x="1727200" y="2443946"/>
            <a:ext cx="8737600" cy="3576320"/>
          </a:xfrm>
          <a:prstGeom prst="rect">
            <a:avLst/>
          </a:prstGeom>
        </p:spPr>
      </p:pic>
      <p:sp>
        <p:nvSpPr>
          <p:cNvPr id="6" name="文本框 5"/>
          <p:cNvSpPr txBox="1"/>
          <p:nvPr/>
        </p:nvSpPr>
        <p:spPr>
          <a:xfrm>
            <a:off x="1701800" y="971551"/>
            <a:ext cx="8737600" cy="1015663"/>
          </a:xfrm>
          <a:prstGeom prst="rect">
            <a:avLst/>
          </a:prstGeom>
          <a:solidFill>
            <a:schemeClr val="bg1"/>
          </a:solidFill>
        </p:spPr>
        <p:txBody>
          <a:bodyPr wrap="square" rtlCol="0" anchor="t">
            <a:spAutoFit/>
          </a:bodyPr>
          <a:lstStyle/>
          <a:p>
            <a:r>
              <a:rPr lang="zh-CN" altLang="en-US" sz="2000" dirty="0"/>
              <a:t>    上图的例子可能还不明显，下图很好的说明了“完美拟合”的扭曲情况。对于这种为了最小化损失函数，而将假设函数“过度扭曲”的情况，称之为过拟合，即高方差（high variance）。</a:t>
            </a:r>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extLst>
      <p:ext uri="{BB962C8B-B14F-4D97-AF65-F5344CB8AC3E}">
        <p14:creationId xmlns:p14="http://schemas.microsoft.com/office/powerpoint/2010/main" val="2177455613"/>
      </p:ext>
    </p:extLst>
  </p:cSld>
  <p:clrMapOvr>
    <a:masterClrMapping/>
  </p:clrMapOvr>
  <p:transition>
    <p:random/>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575</a:t>
            </a:fld>
            <a:endParaRPr lang="en-US" altLang="ja-JP"/>
          </a:p>
        </p:txBody>
      </p:sp>
      <p:sp>
        <p:nvSpPr>
          <p:cNvPr id="5" name="文本框 4"/>
          <p:cNvSpPr txBox="1"/>
          <p:nvPr/>
        </p:nvSpPr>
        <p:spPr>
          <a:xfrm>
            <a:off x="1747810" y="1676401"/>
            <a:ext cx="8687435" cy="3322955"/>
          </a:xfrm>
          <a:prstGeom prst="rect">
            <a:avLst/>
          </a:prstGeom>
          <a:solidFill>
            <a:schemeClr val="bg1"/>
          </a:solidFill>
        </p:spPr>
        <p:txBody>
          <a:bodyPr wrap="square" rtlCol="0" anchor="t">
            <a:spAutoFit/>
          </a:bodyPr>
          <a:lstStyle/>
          <a:p>
            <a:pPr>
              <a:lnSpc>
                <a:spcPct val="150000"/>
              </a:lnSpc>
            </a:pPr>
            <a:r>
              <a:rPr lang="zh-CN" altLang="en-US" sz="2000" dirty="0"/>
              <a:t>对于欠拟合而言，有如下解决方案：</a:t>
            </a:r>
          </a:p>
          <a:p>
            <a:pPr marL="342900" indent="-342900">
              <a:lnSpc>
                <a:spcPct val="150000"/>
              </a:lnSpc>
              <a:buFont typeface="Wingdings" panose="05000000000000000000" charset="0"/>
              <a:buChar char="Ø"/>
            </a:pPr>
            <a:r>
              <a:rPr lang="zh-CN" altLang="en-US" sz="2000" dirty="0"/>
              <a:t>增加新的特征，当特征不足或现有特征与样本标签的相关性不强时，模型容易出现欠拟合。</a:t>
            </a:r>
          </a:p>
          <a:p>
            <a:pPr marL="342900" indent="-342900">
              <a:lnSpc>
                <a:spcPct val="150000"/>
              </a:lnSpc>
              <a:buFont typeface="Wingdings" panose="05000000000000000000" charset="0"/>
              <a:buChar char="Ø"/>
            </a:pPr>
            <a:r>
              <a:rPr lang="zh-CN" altLang="en-US" sz="2000" dirty="0"/>
              <a:t>增加模型复杂度，简单模型的学习能力较差，通过增加模型的复杂度可以使模型拥有更强的拟合能力。</a:t>
            </a:r>
          </a:p>
          <a:p>
            <a:pPr marL="342900" indent="-342900">
              <a:lnSpc>
                <a:spcPct val="150000"/>
              </a:lnSpc>
              <a:buFont typeface="Wingdings" panose="05000000000000000000" charset="0"/>
              <a:buChar char="Ø"/>
            </a:pPr>
            <a:r>
              <a:rPr lang="zh-CN" altLang="en-US" sz="2000" dirty="0"/>
              <a:t>减少正则化系数。正则化是用来防止过拟合的，但当模型出现欠拟合现象时，则需要针对性地减少正则化系数。</a:t>
            </a:r>
          </a:p>
        </p:txBody>
      </p:sp>
      <p:sp>
        <p:nvSpPr>
          <p:cNvPr id="6" name="标题 5"/>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2" name="文本框 1"/>
          <p:cNvSpPr txBox="1"/>
          <p:nvPr/>
        </p:nvSpPr>
        <p:spPr>
          <a:xfrm>
            <a:off x="1747810" y="1043623"/>
            <a:ext cx="4055745" cy="460375"/>
          </a:xfrm>
          <a:prstGeom prst="rect">
            <a:avLst/>
          </a:prstGeom>
          <a:noFill/>
        </p:spPr>
        <p:txBody>
          <a:bodyPr wrap="square" rtlCol="0" anchor="t">
            <a:spAutoFit/>
          </a:bodyPr>
          <a:lstStyle/>
          <a:p>
            <a:r>
              <a:rPr lang="zh-CN" altLang="en-US" sz="2400" b="1" dirty="0"/>
              <a:t>降低欠拟合风险方法</a:t>
            </a:r>
          </a:p>
        </p:txBody>
      </p:sp>
    </p:spTree>
    <p:extLst>
      <p:ext uri="{BB962C8B-B14F-4D97-AF65-F5344CB8AC3E}">
        <p14:creationId xmlns:p14="http://schemas.microsoft.com/office/powerpoint/2010/main" val="3865668768"/>
      </p:ext>
    </p:extLst>
  </p:cSld>
  <p:clrMapOvr>
    <a:masterClrMapping/>
  </p:clrMapOvr>
  <p:transition>
    <p:random/>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576</a:t>
            </a:fld>
            <a:endParaRPr lang="en-US" altLang="ja-JP"/>
          </a:p>
        </p:txBody>
      </p:sp>
      <p:sp>
        <p:nvSpPr>
          <p:cNvPr id="5" name="文本框 4"/>
          <p:cNvSpPr txBox="1"/>
          <p:nvPr/>
        </p:nvSpPr>
        <p:spPr>
          <a:xfrm>
            <a:off x="1752600" y="1524001"/>
            <a:ext cx="8686800" cy="4247317"/>
          </a:xfrm>
          <a:prstGeom prst="rect">
            <a:avLst/>
          </a:prstGeom>
          <a:solidFill>
            <a:schemeClr val="bg1"/>
          </a:solidFill>
        </p:spPr>
        <p:txBody>
          <a:bodyPr wrap="square" rtlCol="0" anchor="t">
            <a:spAutoFit/>
          </a:bodyPr>
          <a:lstStyle/>
          <a:p>
            <a:pPr>
              <a:lnSpc>
                <a:spcPct val="150000"/>
              </a:lnSpc>
            </a:pPr>
            <a:r>
              <a:rPr lang="zh-CN" altLang="en-US" sz="2000" dirty="0"/>
              <a:t>对于过拟合而言，有如下解决方案：</a:t>
            </a:r>
          </a:p>
          <a:p>
            <a:pPr marL="342900" indent="-342900">
              <a:lnSpc>
                <a:spcPct val="150000"/>
              </a:lnSpc>
              <a:buFont typeface="Wingdings" panose="05000000000000000000" charset="0"/>
              <a:buChar char="Ø"/>
            </a:pPr>
            <a:r>
              <a:rPr lang="zh-CN" altLang="en-US" sz="2000" dirty="0"/>
              <a:t>从数据入手，获得更多的训练数据。使用更多的训练数据是解决过拟合问题最有效的手段，因为更多的样本能够让模型学习到更多更有效的特征，减少噪音的影响。当然，直接增加实验数据一般是很困难的，但是可以通过一定的规则来扩充训练数据。</a:t>
            </a:r>
          </a:p>
          <a:p>
            <a:pPr marL="342900" indent="-342900">
              <a:lnSpc>
                <a:spcPct val="150000"/>
              </a:lnSpc>
              <a:buFont typeface="Wingdings" panose="05000000000000000000" charset="0"/>
              <a:buChar char="Ø"/>
            </a:pPr>
            <a:r>
              <a:rPr lang="zh-CN" altLang="en-US" sz="2000" dirty="0"/>
              <a:t>降低模型复杂度。在数据较少时，模型过于复杂是产生过拟合的主要因素。</a:t>
            </a:r>
          </a:p>
          <a:p>
            <a:pPr marL="342900" indent="-342900">
              <a:lnSpc>
                <a:spcPct val="150000"/>
              </a:lnSpc>
              <a:buFont typeface="Wingdings" panose="05000000000000000000" charset="0"/>
              <a:buChar char="Ø"/>
            </a:pPr>
            <a:r>
              <a:rPr lang="zh-CN" altLang="en-US" sz="2000" dirty="0"/>
              <a:t>正则化方法。</a:t>
            </a:r>
          </a:p>
          <a:p>
            <a:pPr marL="342900" indent="-342900">
              <a:lnSpc>
                <a:spcPct val="150000"/>
              </a:lnSpc>
              <a:buFont typeface="Wingdings" panose="05000000000000000000" charset="0"/>
              <a:buChar char="Ø"/>
            </a:pPr>
            <a:r>
              <a:rPr lang="zh-CN" altLang="en-US" sz="2000" dirty="0"/>
              <a:t>集成学习方法。集成学习是把多个模型集成在一起，来降低单一模型的过拟合风险。</a:t>
            </a:r>
          </a:p>
        </p:txBody>
      </p:sp>
      <p:sp>
        <p:nvSpPr>
          <p:cNvPr id="6" name="标题 5"/>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2" name="文本框 1"/>
          <p:cNvSpPr txBox="1"/>
          <p:nvPr/>
        </p:nvSpPr>
        <p:spPr>
          <a:xfrm>
            <a:off x="1752601" y="990601"/>
            <a:ext cx="4055745" cy="460375"/>
          </a:xfrm>
          <a:prstGeom prst="rect">
            <a:avLst/>
          </a:prstGeom>
          <a:noFill/>
        </p:spPr>
        <p:txBody>
          <a:bodyPr wrap="square" rtlCol="0" anchor="t">
            <a:spAutoFit/>
          </a:bodyPr>
          <a:lstStyle/>
          <a:p>
            <a:r>
              <a:rPr lang="zh-CN" altLang="en-US" sz="2400" b="1"/>
              <a:t>降低过拟合风险方法</a:t>
            </a:r>
          </a:p>
        </p:txBody>
      </p:sp>
    </p:spTree>
    <p:extLst>
      <p:ext uri="{BB962C8B-B14F-4D97-AF65-F5344CB8AC3E}">
        <p14:creationId xmlns:p14="http://schemas.microsoft.com/office/powerpoint/2010/main" val="2393870277"/>
      </p:ext>
    </p:extLst>
  </p:cSld>
  <p:clrMapOvr>
    <a:masterClrMapping/>
  </p:clrMapOvr>
  <p:transition>
    <p:random/>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577</a:t>
            </a:fld>
            <a:endParaRPr lang="en-US" altLang="ja-JP"/>
          </a:p>
        </p:txBody>
      </p:sp>
      <p:sp>
        <p:nvSpPr>
          <p:cNvPr id="9" name="标题 8"/>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5" name="文本框 4"/>
          <p:cNvSpPr txBox="1"/>
          <p:nvPr/>
        </p:nvSpPr>
        <p:spPr>
          <a:xfrm>
            <a:off x="1828801" y="914401"/>
            <a:ext cx="2350323" cy="461665"/>
          </a:xfrm>
          <a:prstGeom prst="rect">
            <a:avLst/>
          </a:prstGeom>
          <a:noFill/>
        </p:spPr>
        <p:txBody>
          <a:bodyPr wrap="none" rtlCol="0">
            <a:spAutoFit/>
          </a:bodyPr>
          <a:lstStyle/>
          <a:p>
            <a:r>
              <a:rPr lang="zh-CN" altLang="en-US" sz="2400" b="1" dirty="0"/>
              <a:t>调参和最终模型</a:t>
            </a:r>
          </a:p>
        </p:txBody>
      </p:sp>
      <p:sp>
        <p:nvSpPr>
          <p:cNvPr id="6" name="文本框 5"/>
          <p:cNvSpPr txBox="1"/>
          <p:nvPr/>
        </p:nvSpPr>
        <p:spPr>
          <a:xfrm>
            <a:off x="1828801" y="1374775"/>
            <a:ext cx="8686165" cy="557293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altLang="zh-CN" sz="2000" dirty="0"/>
              <a:t> </a:t>
            </a:r>
          </a:p>
          <a:p>
            <a:pPr>
              <a:lnSpc>
                <a:spcPct val="150000"/>
              </a:lnSpc>
            </a:pPr>
            <a:r>
              <a:rPr lang="zh-CN" altLang="en-US" sz="2000" dirty="0"/>
              <a:t>    大多数学习算法都有些参数需要设定，参数配置不同，学习模型的性能往往有显著差别。因此，在进行模型评估与选择时，除了要对适用学习算法进行选择，还需对算法参数进行设定，就是通常所说的</a:t>
            </a:r>
            <a:r>
              <a:rPr lang="en-US" altLang="zh-CN" sz="2000" dirty="0"/>
              <a:t>“</a:t>
            </a:r>
            <a:r>
              <a:rPr lang="zh-CN" altLang="en-US" sz="2000" dirty="0"/>
              <a:t>参数调节</a:t>
            </a:r>
            <a:r>
              <a:rPr lang="en-US" altLang="zh-CN" sz="2000" dirty="0"/>
              <a:t>”</a:t>
            </a:r>
            <a:r>
              <a:rPr lang="zh-CN" altLang="en-US" sz="2000" dirty="0"/>
              <a:t>，简称</a:t>
            </a:r>
            <a:r>
              <a:rPr lang="en-US" altLang="zh-CN" sz="2000" dirty="0"/>
              <a:t>“</a:t>
            </a:r>
            <a:r>
              <a:rPr lang="zh-CN" altLang="en-US" sz="2000" dirty="0"/>
              <a:t>调参</a:t>
            </a:r>
            <a:r>
              <a:rPr lang="en-US" altLang="zh-CN" sz="2000" dirty="0"/>
              <a:t>”</a:t>
            </a:r>
            <a:r>
              <a:rPr lang="zh-CN" altLang="en-US" sz="2000" dirty="0"/>
              <a:t>。</a:t>
            </a:r>
          </a:p>
          <a:p>
            <a:pPr>
              <a:lnSpc>
                <a:spcPct val="150000"/>
              </a:lnSpc>
            </a:pPr>
            <a:r>
              <a:rPr lang="en-US" altLang="zh-CN" sz="2000" dirty="0"/>
              <a:t> </a:t>
            </a:r>
            <a:r>
              <a:rPr lang="zh-CN" altLang="en-US" sz="2000" dirty="0"/>
              <a:t>机器学习常常涉及两类参数：</a:t>
            </a:r>
            <a:endParaRPr lang="en-US" altLang="zh-CN" sz="2000" dirty="0"/>
          </a:p>
          <a:p>
            <a:pPr>
              <a:lnSpc>
                <a:spcPct val="150000"/>
              </a:lnSpc>
            </a:pPr>
            <a:r>
              <a:rPr lang="en-US" altLang="zh-CN" sz="2000" dirty="0"/>
              <a:t>    </a:t>
            </a:r>
            <a:r>
              <a:rPr lang="zh-CN" altLang="en-US" sz="2000" dirty="0"/>
              <a:t>一类是算法的参数，亦称</a:t>
            </a:r>
            <a:r>
              <a:rPr lang="en-US" altLang="zh-CN" sz="2000" dirty="0"/>
              <a:t>“</a:t>
            </a:r>
            <a:r>
              <a:rPr lang="zh-CN" altLang="en-US" sz="2000" dirty="0"/>
              <a:t>超参数</a:t>
            </a:r>
            <a:r>
              <a:rPr lang="en-US" altLang="zh-CN" sz="2000" dirty="0"/>
              <a:t>”</a:t>
            </a:r>
            <a:r>
              <a:rPr lang="zh-CN" altLang="en-US" sz="2000" dirty="0"/>
              <a:t>，数目常在</a:t>
            </a:r>
            <a:r>
              <a:rPr lang="en-US" altLang="zh-CN" sz="2000" dirty="0"/>
              <a:t>10</a:t>
            </a:r>
            <a:r>
              <a:rPr lang="zh-CN" altLang="en-US" sz="2000" dirty="0"/>
              <a:t>以内。</a:t>
            </a:r>
            <a:endParaRPr lang="en-US" altLang="zh-CN" sz="2000" dirty="0"/>
          </a:p>
          <a:p>
            <a:pPr>
              <a:lnSpc>
                <a:spcPct val="150000"/>
              </a:lnSpc>
            </a:pPr>
            <a:r>
              <a:rPr lang="en-US" altLang="zh-CN" sz="2000" dirty="0"/>
              <a:t>   </a:t>
            </a:r>
            <a:r>
              <a:rPr lang="zh-CN" altLang="en-US" sz="2000" dirty="0"/>
              <a:t>另一个是模型的参数，数目可能很多，例如大型</a:t>
            </a:r>
            <a:r>
              <a:rPr lang="en-US" altLang="zh-CN" sz="2000" dirty="0"/>
              <a:t>“</a:t>
            </a:r>
            <a:r>
              <a:rPr lang="zh-CN" altLang="en-US" sz="2000" dirty="0"/>
              <a:t>深度学习</a:t>
            </a:r>
            <a:r>
              <a:rPr lang="en-US" altLang="zh-CN" sz="2000" dirty="0"/>
              <a:t>”</a:t>
            </a:r>
            <a:r>
              <a:rPr lang="zh-CN" altLang="en-US" sz="2000" dirty="0"/>
              <a:t>模型甚至有上百亿个参数。</a:t>
            </a:r>
            <a:endParaRPr lang="en-US" altLang="zh-CN" sz="2000" dirty="0"/>
          </a:p>
          <a:p>
            <a:pPr>
              <a:lnSpc>
                <a:spcPct val="150000"/>
              </a:lnSpc>
            </a:pPr>
            <a:r>
              <a:rPr lang="en-US" altLang="zh-CN" sz="2000" dirty="0"/>
              <a:t>   </a:t>
            </a:r>
            <a:r>
              <a:rPr lang="zh-CN" altLang="en-US" sz="2000" dirty="0"/>
              <a:t>两者调参的方式相似，均是产生多个模型之后基于某种评估方法来进行选择；不同之处是前者通常是由人工设定多个参数候选值后产生模型，后者是通过学习来产生多个候选模型。</a:t>
            </a:r>
          </a:p>
        </p:txBody>
      </p:sp>
      <p:sp>
        <p:nvSpPr>
          <p:cNvPr id="7" name="文本框 6"/>
          <p:cNvSpPr txBox="1"/>
          <p:nvPr/>
        </p:nvSpPr>
        <p:spPr>
          <a:xfrm>
            <a:off x="1849582" y="1524000"/>
            <a:ext cx="1047082" cy="400110"/>
          </a:xfrm>
          <a:prstGeom prst="rect">
            <a:avLst/>
          </a:prstGeom>
          <a:noFill/>
        </p:spPr>
        <p:txBody>
          <a:bodyPr wrap="none" rtlCol="0" anchor="t">
            <a:spAutoFit/>
          </a:bodyPr>
          <a:lstStyle/>
          <a:p>
            <a:pPr marL="342900" indent="-342900">
              <a:buFont typeface="Wingdings" panose="05000000000000000000" pitchFamily="2" charset="2"/>
              <a:buChar char="l"/>
            </a:pPr>
            <a:r>
              <a:rPr lang="zh-CN" altLang="en-US" sz="2000" b="1" dirty="0">
                <a:sym typeface="+mn-ea"/>
              </a:rPr>
              <a:t>调参</a:t>
            </a:r>
          </a:p>
        </p:txBody>
      </p:sp>
    </p:spTree>
    <p:extLst>
      <p:ext uri="{BB962C8B-B14F-4D97-AF65-F5344CB8AC3E}">
        <p14:creationId xmlns:p14="http://schemas.microsoft.com/office/powerpoint/2010/main" val="3570860269"/>
      </p:ext>
    </p:extLst>
  </p:cSld>
  <p:clrMapOvr>
    <a:masterClrMapping/>
  </p:clrMapOvr>
  <p:transition>
    <p:random/>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578</a:t>
            </a:fld>
            <a:endParaRPr lang="en-US" altLang="ja-JP"/>
          </a:p>
        </p:txBody>
      </p:sp>
      <p:sp>
        <p:nvSpPr>
          <p:cNvPr id="9" name="标题 8"/>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5" name="文本框 4"/>
          <p:cNvSpPr txBox="1"/>
          <p:nvPr/>
        </p:nvSpPr>
        <p:spPr>
          <a:xfrm>
            <a:off x="1828801" y="914401"/>
            <a:ext cx="2350323" cy="461665"/>
          </a:xfrm>
          <a:prstGeom prst="rect">
            <a:avLst/>
          </a:prstGeom>
          <a:noFill/>
        </p:spPr>
        <p:txBody>
          <a:bodyPr wrap="none" rtlCol="0">
            <a:spAutoFit/>
          </a:bodyPr>
          <a:lstStyle/>
          <a:p>
            <a:r>
              <a:rPr lang="zh-CN" altLang="en-US" sz="2400" b="1" dirty="0"/>
              <a:t>调参和最终模型</a:t>
            </a:r>
          </a:p>
        </p:txBody>
      </p:sp>
      <p:sp>
        <p:nvSpPr>
          <p:cNvPr id="6" name="文本框 5"/>
          <p:cNvSpPr txBox="1"/>
          <p:nvPr/>
        </p:nvSpPr>
        <p:spPr>
          <a:xfrm>
            <a:off x="1845105" y="1676401"/>
            <a:ext cx="8686165" cy="424731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en-US" altLang="zh-CN" sz="2000" dirty="0"/>
              <a:t>         </a:t>
            </a:r>
          </a:p>
          <a:p>
            <a:pPr algn="just">
              <a:lnSpc>
                <a:spcPct val="150000"/>
              </a:lnSpc>
            </a:pPr>
            <a:r>
              <a:rPr lang="zh-CN" altLang="en-US" sz="2000" dirty="0">
                <a:sym typeface="+mn-ea"/>
              </a:rPr>
              <a:t>    机器学习算法的参数很多都是在实数范围内取值，因此，对每种参数配置都训练出模型是不可能的。现实中常用的做法是对每个参数选定一个范围和变化补偿，例如在</a:t>
            </a:r>
            <a:r>
              <a:rPr lang="en-US" altLang="zh-CN" sz="2000" dirty="0">
                <a:sym typeface="+mn-ea"/>
              </a:rPr>
              <a:t>[0</a:t>
            </a:r>
            <a:r>
              <a:rPr lang="zh-CN" altLang="en-US" sz="2000" dirty="0">
                <a:sym typeface="+mn-ea"/>
              </a:rPr>
              <a:t>，</a:t>
            </a:r>
            <a:r>
              <a:rPr lang="en-US" altLang="zh-CN" sz="2000" dirty="0">
                <a:sym typeface="+mn-ea"/>
              </a:rPr>
              <a:t>0.2]</a:t>
            </a:r>
            <a:r>
              <a:rPr lang="zh-CN" altLang="en-US" sz="2000" dirty="0">
                <a:sym typeface="+mn-ea"/>
              </a:rPr>
              <a:t>范围内以</a:t>
            </a:r>
            <a:r>
              <a:rPr lang="en-US" altLang="zh-CN" sz="2000" dirty="0">
                <a:sym typeface="+mn-ea"/>
              </a:rPr>
              <a:t>0.05</a:t>
            </a:r>
            <a:r>
              <a:rPr lang="zh-CN" altLang="en-US" sz="2000" dirty="0">
                <a:sym typeface="+mn-ea"/>
              </a:rPr>
              <a:t>为步长，则实际要评估的候选参数值有</a:t>
            </a:r>
            <a:r>
              <a:rPr lang="en-US" altLang="zh-CN" sz="2000" dirty="0">
                <a:sym typeface="+mn-ea"/>
              </a:rPr>
              <a:t>5</a:t>
            </a:r>
            <a:r>
              <a:rPr lang="zh-CN" altLang="en-US" sz="2000" dirty="0">
                <a:sym typeface="+mn-ea"/>
              </a:rPr>
              <a:t>个，最终使从这</a:t>
            </a:r>
            <a:r>
              <a:rPr lang="en-US" altLang="zh-CN" sz="2000" dirty="0">
                <a:sym typeface="+mn-ea"/>
              </a:rPr>
              <a:t>5</a:t>
            </a:r>
            <a:r>
              <a:rPr lang="zh-CN" altLang="en-US" sz="2000" dirty="0">
                <a:sym typeface="+mn-ea"/>
              </a:rPr>
              <a:t>个候选值中产生选定值，显然这样的参数往往不是</a:t>
            </a:r>
            <a:r>
              <a:rPr lang="en-US" altLang="zh-CN" sz="2000" dirty="0">
                <a:sym typeface="+mn-ea"/>
              </a:rPr>
              <a:t>“</a:t>
            </a:r>
            <a:r>
              <a:rPr lang="zh-CN" altLang="en-US" sz="2000" dirty="0">
                <a:sym typeface="+mn-ea"/>
              </a:rPr>
              <a:t>最佳</a:t>
            </a:r>
            <a:r>
              <a:rPr lang="en-US" altLang="zh-CN" sz="2000" dirty="0">
                <a:sym typeface="+mn-ea"/>
              </a:rPr>
              <a:t>”</a:t>
            </a:r>
            <a:r>
              <a:rPr lang="zh-CN" altLang="en-US" sz="2000" dirty="0">
                <a:sym typeface="+mn-ea"/>
              </a:rPr>
              <a:t>值，但这是在计算机开销和性能之间进行折中的结果。事实上，即便在进行这样的折中后，调参往往仍很困难。</a:t>
            </a:r>
            <a:endParaRPr lang="zh-CN" altLang="en-US" sz="2000" dirty="0"/>
          </a:p>
          <a:p>
            <a:pPr algn="just">
              <a:lnSpc>
                <a:spcPct val="150000"/>
              </a:lnSpc>
            </a:pPr>
            <a:r>
              <a:rPr lang="en-US" altLang="zh-CN" sz="2000" dirty="0">
                <a:sym typeface="+mn-ea"/>
              </a:rPr>
              <a:t>    </a:t>
            </a:r>
            <a:r>
              <a:rPr lang="zh-CN" altLang="en-US" sz="2000" dirty="0">
                <a:sym typeface="+mn-ea"/>
              </a:rPr>
              <a:t>例如：算法假如有</a:t>
            </a:r>
            <a:r>
              <a:rPr lang="en-US" altLang="zh-CN" sz="2000" dirty="0">
                <a:sym typeface="+mn-ea"/>
              </a:rPr>
              <a:t>3</a:t>
            </a:r>
            <a:r>
              <a:rPr lang="zh-CN" altLang="en-US" sz="2000" dirty="0">
                <a:sym typeface="+mn-ea"/>
              </a:rPr>
              <a:t>个参数，每个参数考虑有</a:t>
            </a:r>
            <a:r>
              <a:rPr lang="en-US" altLang="zh-CN" sz="2000" dirty="0">
                <a:sym typeface="+mn-ea"/>
              </a:rPr>
              <a:t>5</a:t>
            </a:r>
            <a:r>
              <a:rPr lang="zh-CN" altLang="en-US" sz="2000" dirty="0">
                <a:sym typeface="+mn-ea"/>
              </a:rPr>
              <a:t>个候选值，则对于一组训练</a:t>
            </a:r>
            <a:r>
              <a:rPr lang="en-US" altLang="zh-CN" sz="2000" dirty="0">
                <a:sym typeface="+mn-ea"/>
              </a:rPr>
              <a:t>/</a:t>
            </a:r>
            <a:r>
              <a:rPr lang="zh-CN" altLang="en-US" sz="2000" dirty="0">
                <a:sym typeface="+mn-ea"/>
              </a:rPr>
              <a:t>测试集就有</a:t>
            </a:r>
            <a:r>
              <a:rPr lang="en-US" altLang="zh-CN" sz="2000" dirty="0">
                <a:sym typeface="+mn-ea"/>
              </a:rPr>
              <a:t>5</a:t>
            </a:r>
            <a:r>
              <a:rPr lang="en-US" altLang="zh-CN" sz="2000" baseline="30000" dirty="0">
                <a:sym typeface="+mn-ea"/>
              </a:rPr>
              <a:t>3</a:t>
            </a:r>
            <a:r>
              <a:rPr lang="zh-CN" altLang="en-US" sz="2000" dirty="0">
                <a:sym typeface="+mn-ea"/>
              </a:rPr>
              <a:t>个模型需要考察。</a:t>
            </a:r>
            <a:endParaRPr lang="zh-CN" altLang="en-US" sz="2000" dirty="0"/>
          </a:p>
        </p:txBody>
      </p:sp>
      <p:sp>
        <p:nvSpPr>
          <p:cNvPr id="7" name="文本框 6"/>
          <p:cNvSpPr txBox="1"/>
          <p:nvPr/>
        </p:nvSpPr>
        <p:spPr>
          <a:xfrm>
            <a:off x="1845104" y="1752600"/>
            <a:ext cx="1047082" cy="400110"/>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000" b="1" dirty="0">
                <a:sym typeface="+mn-ea"/>
              </a:rPr>
              <a:t>调参</a:t>
            </a:r>
          </a:p>
        </p:txBody>
      </p:sp>
    </p:spTree>
    <p:extLst>
      <p:ext uri="{BB962C8B-B14F-4D97-AF65-F5344CB8AC3E}">
        <p14:creationId xmlns:p14="http://schemas.microsoft.com/office/powerpoint/2010/main" val="4055808979"/>
      </p:ext>
    </p:extLst>
  </p:cSld>
  <p:clrMapOvr>
    <a:masterClrMapping/>
  </p:clrMapOvr>
  <p:transition>
    <p:random/>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579</a:t>
            </a:fld>
            <a:endParaRPr lang="en-US" altLang="ja-JP"/>
          </a:p>
        </p:txBody>
      </p:sp>
      <p:sp>
        <p:nvSpPr>
          <p:cNvPr id="9" name="标题 8"/>
          <p:cNvSpPr>
            <a:spLocks noGrp="1"/>
          </p:cNvSpPr>
          <p:nvPr>
            <p:ph type="title"/>
          </p:nvPr>
        </p:nvSpPr>
        <p:spPr/>
        <p:txBody>
          <a:bodyPr/>
          <a:lstStyle/>
          <a:p>
            <a:r>
              <a:rPr lang="en-US" altLang="zh-CN" dirty="0"/>
              <a:t>7.1.2 </a:t>
            </a:r>
            <a:r>
              <a:rPr lang="zh-CN" altLang="en-US" dirty="0">
                <a:sym typeface="+mn-ea"/>
              </a:rPr>
              <a:t>机器学习的过程</a:t>
            </a:r>
            <a:endParaRPr lang="en-US" altLang="zh-CN" dirty="0"/>
          </a:p>
        </p:txBody>
      </p:sp>
      <p:sp>
        <p:nvSpPr>
          <p:cNvPr id="5" name="文本框 4"/>
          <p:cNvSpPr txBox="1"/>
          <p:nvPr/>
        </p:nvSpPr>
        <p:spPr>
          <a:xfrm>
            <a:off x="1828801" y="914401"/>
            <a:ext cx="2350323" cy="461665"/>
          </a:xfrm>
          <a:prstGeom prst="rect">
            <a:avLst/>
          </a:prstGeom>
          <a:noFill/>
        </p:spPr>
        <p:txBody>
          <a:bodyPr wrap="none" rtlCol="0">
            <a:spAutoFit/>
          </a:bodyPr>
          <a:lstStyle/>
          <a:p>
            <a:r>
              <a:rPr lang="zh-CN" altLang="en-US" sz="2400" b="1"/>
              <a:t>调参和最终模型</a:t>
            </a:r>
          </a:p>
        </p:txBody>
      </p:sp>
      <p:sp>
        <p:nvSpPr>
          <p:cNvPr id="6" name="文本框 5"/>
          <p:cNvSpPr txBox="1"/>
          <p:nvPr/>
        </p:nvSpPr>
        <p:spPr>
          <a:xfrm>
            <a:off x="1846812" y="1524001"/>
            <a:ext cx="8686165" cy="33239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altLang="zh-CN" sz="2000" dirty="0"/>
              <a:t>         </a:t>
            </a:r>
          </a:p>
          <a:p>
            <a:pPr>
              <a:lnSpc>
                <a:spcPct val="150000"/>
              </a:lnSpc>
            </a:pPr>
            <a:r>
              <a:rPr lang="zh-CN" altLang="en-US" sz="2000" dirty="0"/>
              <a:t>    在模型选择完成之后，学习算法和参数配置已选定，此时应该用数据集</a:t>
            </a:r>
            <a:r>
              <a:rPr lang="en-US" altLang="zh-CN" sz="2000" dirty="0"/>
              <a:t>D</a:t>
            </a:r>
            <a:r>
              <a:rPr lang="zh-CN" altLang="en-US" sz="2000" dirty="0"/>
              <a:t>重新训练模型，这个模型在训练过程中使用了所有</a:t>
            </a:r>
            <a:r>
              <a:rPr lang="en-US" altLang="zh-CN" sz="2000" dirty="0"/>
              <a:t>m</a:t>
            </a:r>
            <a:r>
              <a:rPr lang="zh-CN" altLang="en-US" sz="2000" dirty="0"/>
              <a:t>个样本，这是最终要提交给用户的模型。</a:t>
            </a:r>
          </a:p>
          <a:p>
            <a:pPr>
              <a:lnSpc>
                <a:spcPct val="150000"/>
              </a:lnSpc>
            </a:pPr>
            <a:r>
              <a:rPr lang="en-US" altLang="zh-CN" sz="2000" dirty="0"/>
              <a:t>    </a:t>
            </a:r>
            <a:r>
              <a:rPr lang="zh-CN" altLang="en-US" sz="2000" dirty="0"/>
              <a:t>另外需要注意的是：通常情况将在实际中遇到的数据称为测试数据（</a:t>
            </a:r>
            <a:r>
              <a:rPr lang="en-US" altLang="zh-CN" sz="2000" dirty="0"/>
              <a:t>Test set</a:t>
            </a:r>
            <a:r>
              <a:rPr lang="zh-CN" altLang="en-US" sz="2000" dirty="0"/>
              <a:t>），为了加以区分，模型评估和选择中用于评估测试的数据集常称为</a:t>
            </a:r>
            <a:r>
              <a:rPr lang="en-US" altLang="zh-CN" sz="2000" dirty="0"/>
              <a:t>“</a:t>
            </a:r>
            <a:r>
              <a:rPr lang="zh-CN" altLang="en-US" sz="2000" dirty="0"/>
              <a:t>验证集（</a:t>
            </a:r>
            <a:r>
              <a:rPr lang="en-US" altLang="zh-CN" sz="2000" dirty="0" err="1"/>
              <a:t>validaationSet</a:t>
            </a:r>
            <a:r>
              <a:rPr lang="en-US" altLang="zh-CN" sz="2000" dirty="0"/>
              <a:t>)”</a:t>
            </a:r>
            <a:r>
              <a:rPr lang="zh-CN" altLang="en-US" sz="2000" dirty="0"/>
              <a:t>。</a:t>
            </a:r>
            <a:endParaRPr lang="en-US" altLang="zh-CN" sz="2000" dirty="0"/>
          </a:p>
        </p:txBody>
      </p:sp>
      <p:sp>
        <p:nvSpPr>
          <p:cNvPr id="7" name="文本框 6"/>
          <p:cNvSpPr txBox="1"/>
          <p:nvPr/>
        </p:nvSpPr>
        <p:spPr>
          <a:xfrm>
            <a:off x="1846811" y="1618996"/>
            <a:ext cx="2096770" cy="40011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b="1" dirty="0">
                <a:sym typeface="+mn-ea"/>
              </a:rPr>
              <a:t>最终模型</a:t>
            </a:r>
          </a:p>
        </p:txBody>
      </p:sp>
    </p:spTree>
    <p:extLst>
      <p:ext uri="{BB962C8B-B14F-4D97-AF65-F5344CB8AC3E}">
        <p14:creationId xmlns:p14="http://schemas.microsoft.com/office/powerpoint/2010/main" val="3151071745"/>
      </p:ext>
    </p:extLst>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2.3.4  </a:t>
            </a:r>
            <a:r>
              <a:rPr lang="zh-CN" altLang="en-US" b="1" dirty="0">
                <a:solidFill>
                  <a:schemeClr val="tx1"/>
                </a:solidFill>
                <a:latin typeface="仿宋" panose="02010609060101010101" pitchFamily="49" charset="-122"/>
                <a:ea typeface="仿宋" panose="02010609060101010101" pitchFamily="49" charset="-122"/>
              </a:rPr>
              <a:t>谓词公式的性质</a:t>
            </a:r>
          </a:p>
        </p:txBody>
      </p:sp>
      <p:sp>
        <p:nvSpPr>
          <p:cNvPr id="9219" name="灯片编号占位符 3"/>
          <p:cNvSpPr>
            <a:spLocks noGrp="1"/>
          </p:cNvSpPr>
          <p:nvPr>
            <p:ph type="sldNum" sz="quarter" idx="12"/>
          </p:nvPr>
        </p:nvSpPr>
        <p:spPr>
          <a:noFill/>
        </p:spPr>
        <p:txBody>
          <a:bodyPr/>
          <a:lstStyle/>
          <a:p>
            <a:pPr fontAlgn="base">
              <a:spcBef>
                <a:spcPct val="0"/>
              </a:spcBef>
              <a:spcAft>
                <a:spcPct val="0"/>
              </a:spcAft>
            </a:pPr>
            <a:fld id="{2A7563E8-F72B-4048-B521-36359F527D9B}"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58</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9225" name="Text Box 2"/>
          <p:cNvSpPr txBox="1">
            <a:spLocks noChangeArrowheads="1"/>
          </p:cNvSpPr>
          <p:nvPr/>
        </p:nvSpPr>
        <p:spPr bwMode="auto">
          <a:xfrm>
            <a:off x="1859989" y="1562512"/>
            <a:ext cx="8550275" cy="3342453"/>
          </a:xfrm>
          <a:prstGeom prst="rect">
            <a:avLst/>
          </a:prstGeom>
          <a:noFill/>
          <a:ln w="9525">
            <a:noFill/>
            <a:miter lim="800000"/>
          </a:ln>
        </p:spPr>
        <p:txBody>
          <a:bodyPr>
            <a:spAutoFit/>
          </a:bodyPr>
          <a:lstStyle/>
          <a:p>
            <a:pPr algn="just" fontAlgn="base">
              <a:lnSpc>
                <a:spcPct val="130000"/>
              </a:lnSpc>
              <a:spcBef>
                <a:spcPct val="20000"/>
              </a:spcBef>
              <a:spcAft>
                <a:spcPct val="0"/>
              </a:spcAft>
              <a:buClr>
                <a:srgbClr val="CCB400"/>
              </a:buClr>
              <a:buBlip>
                <a:blip r:embed="rId2"/>
              </a:buBlip>
            </a:pPr>
            <a:r>
              <a:rPr lang="zh-CN" altLang="en-US" sz="2400" b="1">
                <a:solidFill>
                  <a:prstClr val="black"/>
                </a:solidFill>
                <a:latin typeface="宋体" panose="02010600030101010101" pitchFamily="2" charset="-122"/>
                <a:ea typeface="宋体" panose="02010600030101010101" pitchFamily="2" charset="-122"/>
              </a:rPr>
              <a:t>（</a:t>
            </a:r>
            <a:r>
              <a:rPr lang="en-US" altLang="zh-CN"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a:solidFill>
                  <a:prstClr val="black"/>
                </a:solidFill>
                <a:latin typeface="宋体" panose="02010600030101010101" pitchFamily="2" charset="-122"/>
                <a:ea typeface="宋体" panose="02010600030101010101" pitchFamily="2" charset="-122"/>
              </a:rPr>
              <a:t>）假言三段论</a:t>
            </a:r>
            <a:endParaRPr lang="en-US" altLang="zh-CN" sz="2400" b="1">
              <a:solidFill>
                <a:prstClr val="black"/>
              </a:solidFill>
              <a:latin typeface="宋体" panose="02010600030101010101" pitchFamily="2" charset="-122"/>
              <a:ea typeface="宋体" panose="02010600030101010101" pitchFamily="2" charset="-122"/>
            </a:endParaRPr>
          </a:p>
          <a:p>
            <a:pPr algn="just" fontAlgn="base">
              <a:lnSpc>
                <a:spcPct val="130000"/>
              </a:lnSpc>
              <a:spcBef>
                <a:spcPct val="20000"/>
              </a:spcBef>
              <a:spcAft>
                <a:spcPct val="0"/>
              </a:spcAft>
              <a:buClr>
                <a:srgbClr val="CCB400"/>
              </a:buClr>
            </a:pPr>
            <a:r>
              <a:rPr lang="en-US" altLang="zh-CN" sz="2400" b="1">
                <a:solidFill>
                  <a:prstClr val="black"/>
                </a:solidFill>
                <a:latin typeface="宋体" panose="02010600030101010101" pitchFamily="2" charset="-122"/>
                <a:ea typeface="宋体" panose="02010600030101010101" pitchFamily="2" charset="-122"/>
              </a:rPr>
              <a:t>  P</a:t>
            </a:r>
            <a:r>
              <a:rPr lang="zh-CN" altLang="en-US" sz="2400" b="1">
                <a:solidFill>
                  <a:prstClr val="black"/>
                </a:solidFill>
                <a:latin typeface="Arial" panose="020B0604020202020204" pitchFamily="34" charset="0"/>
                <a:ea typeface="宋体" panose="02010600030101010101" pitchFamily="2" charset="-122"/>
              </a:rPr>
              <a:t> </a:t>
            </a:r>
            <a:r>
              <a:rPr lang="en-US" altLang="zh-CN" sz="2400">
                <a:solidFill>
                  <a:prstClr val="black"/>
                </a:solidFill>
                <a:latin typeface="Arial" panose="020B0604020202020204" pitchFamily="34" charset="0"/>
                <a:ea typeface="宋体" panose="02010600030101010101" pitchFamily="2" charset="-122"/>
              </a:rPr>
              <a:t>→Q</a:t>
            </a:r>
            <a:r>
              <a:rPr lang="zh-CN" altLang="en-US" sz="2400">
                <a:solidFill>
                  <a:prstClr val="black"/>
                </a:solidFill>
                <a:latin typeface="Arial" panose="020B0604020202020204" pitchFamily="34" charset="0"/>
                <a:ea typeface="宋体" panose="02010600030101010101" pitchFamily="2" charset="-122"/>
              </a:rPr>
              <a:t>，</a:t>
            </a:r>
            <a:r>
              <a:rPr lang="en-US" altLang="zh-CN" sz="2400">
                <a:solidFill>
                  <a:prstClr val="black"/>
                </a:solidFill>
                <a:latin typeface="Arial" panose="020B0604020202020204" pitchFamily="34" charset="0"/>
                <a:ea typeface="宋体" panose="02010600030101010101" pitchFamily="2" charset="-122"/>
              </a:rPr>
              <a:t>Q → R       P →R </a:t>
            </a:r>
            <a:endParaRPr lang="en-US" altLang="zh-CN" sz="2400" b="1">
              <a:solidFill>
                <a:prstClr val="black"/>
              </a:solidFill>
              <a:latin typeface="宋体" panose="02010600030101010101" pitchFamily="2" charset="-122"/>
              <a:ea typeface="宋体" panose="02010600030101010101" pitchFamily="2" charset="-122"/>
            </a:endParaRPr>
          </a:p>
          <a:p>
            <a:pPr algn="just" fontAlgn="base">
              <a:lnSpc>
                <a:spcPct val="130000"/>
              </a:lnSpc>
              <a:spcBef>
                <a:spcPct val="20000"/>
              </a:spcBef>
              <a:spcAft>
                <a:spcPct val="0"/>
              </a:spcAft>
              <a:buClr>
                <a:srgbClr val="CCB400"/>
              </a:buClr>
              <a:buBlip>
                <a:blip r:embed="rId2"/>
              </a:buBlip>
            </a:pPr>
            <a:r>
              <a:rPr lang="zh-CN" altLang="en-US" sz="2400" b="1">
                <a:solidFill>
                  <a:prstClr val="black"/>
                </a:solidFill>
                <a:latin typeface="宋体" panose="02010600030101010101" pitchFamily="2" charset="-122"/>
                <a:ea typeface="宋体" panose="02010600030101010101" pitchFamily="2" charset="-122"/>
              </a:rPr>
              <a:t>（</a:t>
            </a:r>
            <a:r>
              <a:rPr lang="en-US" altLang="zh-CN" sz="2400" b="1">
                <a:solidFill>
                  <a:prstClr val="black"/>
                </a:solidFill>
                <a:latin typeface="宋体" panose="02010600030101010101" pitchFamily="2" charset="-122"/>
                <a:ea typeface="宋体" panose="02010600030101010101" pitchFamily="2" charset="-122"/>
              </a:rPr>
              <a:t>4</a:t>
            </a:r>
            <a:r>
              <a:rPr lang="zh-CN" altLang="en-US" sz="2400" b="1">
                <a:solidFill>
                  <a:prstClr val="black"/>
                </a:solidFill>
                <a:latin typeface="宋体" panose="02010600030101010101" pitchFamily="2" charset="-122"/>
                <a:ea typeface="宋体" panose="02010600030101010101" pitchFamily="2" charset="-122"/>
              </a:rPr>
              <a:t>）全称固化</a:t>
            </a:r>
            <a:endParaRPr lang="en-US" altLang="zh-CN" sz="2400" b="1">
              <a:solidFill>
                <a:prstClr val="black"/>
              </a:solidFill>
              <a:latin typeface="宋体" panose="02010600030101010101" pitchFamily="2" charset="-122"/>
              <a:ea typeface="宋体" panose="02010600030101010101" pitchFamily="2" charset="-122"/>
            </a:endParaRPr>
          </a:p>
          <a:p>
            <a:pPr algn="just" fontAlgn="base">
              <a:lnSpc>
                <a:spcPct val="130000"/>
              </a:lnSpc>
              <a:spcBef>
                <a:spcPct val="20000"/>
              </a:spcBef>
              <a:spcAft>
                <a:spcPct val="0"/>
              </a:spcAft>
              <a:buClr>
                <a:srgbClr val="CCB400"/>
              </a:buClr>
            </a:pPr>
            <a:r>
              <a:rPr lang="en-US" altLang="zh-CN" sz="2400" b="1">
                <a:solidFill>
                  <a:prstClr val="black"/>
                </a:solidFill>
                <a:latin typeface="宋体" panose="02010600030101010101" pitchFamily="2" charset="-122"/>
                <a:ea typeface="宋体" panose="02010600030101010101" pitchFamily="2" charset="-122"/>
              </a:rPr>
              <a:t> </a:t>
            </a:r>
          </a:p>
          <a:p>
            <a:pPr algn="just" fontAlgn="base">
              <a:lnSpc>
                <a:spcPct val="130000"/>
              </a:lnSpc>
              <a:spcBef>
                <a:spcPct val="20000"/>
              </a:spcBef>
              <a:spcAft>
                <a:spcPct val="0"/>
              </a:spcAft>
              <a:buClr>
                <a:srgbClr val="CCB400"/>
              </a:buClr>
              <a:buBlip>
                <a:blip r:embed="rId2"/>
              </a:buBlip>
            </a:pPr>
            <a:r>
              <a:rPr lang="zh-CN" altLang="en-US" sz="2400" b="1">
                <a:solidFill>
                  <a:prstClr val="black"/>
                </a:solidFill>
                <a:latin typeface="宋体" panose="02010600030101010101" pitchFamily="2" charset="-122"/>
                <a:ea typeface="宋体" panose="02010600030101010101" pitchFamily="2" charset="-122"/>
              </a:rPr>
              <a:t>（</a:t>
            </a:r>
            <a:r>
              <a:rPr lang="en-US" altLang="zh-CN" sz="2400" b="1">
                <a:solidFill>
                  <a:prstClr val="black"/>
                </a:solidFill>
                <a:latin typeface="宋体" panose="02010600030101010101" pitchFamily="2" charset="-122"/>
                <a:ea typeface="宋体" panose="02010600030101010101" pitchFamily="2" charset="-122"/>
              </a:rPr>
              <a:t>5</a:t>
            </a:r>
            <a:r>
              <a:rPr lang="zh-CN" altLang="en-US" sz="2400" b="1">
                <a:solidFill>
                  <a:prstClr val="black"/>
                </a:solidFill>
                <a:latin typeface="宋体" panose="02010600030101010101" pitchFamily="2" charset="-122"/>
                <a:ea typeface="宋体" panose="02010600030101010101" pitchFamily="2" charset="-122"/>
              </a:rPr>
              <a:t>）存在固化</a:t>
            </a:r>
            <a:endParaRPr lang="en-US" altLang="zh-CN" sz="2400" b="1">
              <a:solidFill>
                <a:prstClr val="black"/>
              </a:solidFill>
              <a:latin typeface="宋体" panose="02010600030101010101" pitchFamily="2" charset="-122"/>
              <a:ea typeface="宋体" panose="02010600030101010101" pitchFamily="2" charset="-122"/>
            </a:endParaRPr>
          </a:p>
          <a:p>
            <a:pPr algn="just" fontAlgn="base">
              <a:lnSpc>
                <a:spcPct val="130000"/>
              </a:lnSpc>
              <a:spcBef>
                <a:spcPct val="20000"/>
              </a:spcBef>
              <a:spcAft>
                <a:spcPct val="0"/>
              </a:spcAft>
              <a:buClr>
                <a:srgbClr val="CCB400"/>
              </a:buClr>
            </a:pPr>
            <a:r>
              <a:rPr lang="en-US" altLang="zh-CN" sz="2400" b="1">
                <a:solidFill>
                  <a:prstClr val="black"/>
                </a:solidFill>
                <a:latin typeface="宋体" panose="02010600030101010101" pitchFamily="2" charset="-122"/>
                <a:ea typeface="宋体" panose="02010600030101010101" pitchFamily="2" charset="-122"/>
              </a:rPr>
              <a:t>                  </a:t>
            </a:r>
            <a:endParaRPr lang="zh-CN" altLang="en-US" sz="2400" b="1" dirty="0">
              <a:solidFill>
                <a:prstClr val="black"/>
              </a:solidFill>
              <a:latin typeface="Arial" panose="020B0604020202020204" pitchFamily="34" charset="0"/>
              <a:ea typeface="宋体" panose="02010600030101010101" pitchFamily="2" charset="-122"/>
            </a:endParaRPr>
          </a:p>
        </p:txBody>
      </p:sp>
      <p:graphicFrame>
        <p:nvGraphicFramePr>
          <p:cNvPr id="5" name="对象 4"/>
          <p:cNvGraphicFramePr>
            <a:graphicFrameLocks noChangeAspect="1"/>
          </p:cNvGraphicFramePr>
          <p:nvPr/>
        </p:nvGraphicFramePr>
        <p:xfrm>
          <a:off x="4329876" y="2224206"/>
          <a:ext cx="566738" cy="366713"/>
        </p:xfrm>
        <a:graphic>
          <a:graphicData uri="http://schemas.openxmlformats.org/presentationml/2006/ole">
            <mc:AlternateContent xmlns:mc="http://schemas.openxmlformats.org/markup-compatibility/2006">
              <mc:Choice xmlns:v="urn:schemas-microsoft-com:vml" Requires="v">
                <p:oleObj r:id="rId3" imgW="4572000" imgH="3657600" progId="Equation.DSMT4">
                  <p:embed/>
                </p:oleObj>
              </mc:Choice>
              <mc:Fallback>
                <p:oleObj r:id="rId3" imgW="4572000" imgH="3657600" progId="Equation.DSMT4">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876" y="2224206"/>
                        <a:ext cx="566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6668" y="3233739"/>
            <a:ext cx="2069198" cy="5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6668" y="4295528"/>
            <a:ext cx="2418458" cy="490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线形标注 2 8"/>
          <p:cNvSpPr/>
          <p:nvPr/>
        </p:nvSpPr>
        <p:spPr>
          <a:xfrm>
            <a:off x="5712543" y="1359835"/>
            <a:ext cx="4778477" cy="1103146"/>
          </a:xfrm>
          <a:prstGeom prst="borderCallout2">
            <a:avLst>
              <a:gd name="adj1" fmla="val 56486"/>
              <a:gd name="adj2" fmla="val -5314"/>
              <a:gd name="adj3" fmla="val 56486"/>
              <a:gd name="adj4" fmla="val -14780"/>
              <a:gd name="adj5" fmla="val 79065"/>
              <a:gd name="adj6" fmla="val -290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dirty="0">
                <a:solidFill>
                  <a:prstClr val="white"/>
                </a:solidFill>
                <a:latin typeface="仿宋" panose="02010609060101010101" pitchFamily="49" charset="-122"/>
                <a:ea typeface="仿宋" panose="02010609060101010101" pitchFamily="49" charset="-122"/>
              </a:rPr>
              <a:t>例如：足球运动员的身体都是强壮的（大前提）</a:t>
            </a:r>
            <a:endParaRPr lang="en-US" altLang="zh-CN" dirty="0">
              <a:solidFill>
                <a:prstClr val="white"/>
              </a:solidFill>
              <a:latin typeface="仿宋" panose="02010609060101010101" pitchFamily="49" charset="-122"/>
              <a:ea typeface="仿宋" panose="02010609060101010101" pitchFamily="49" charset="-122"/>
            </a:endParaRPr>
          </a:p>
          <a:p>
            <a:pPr fontAlgn="base">
              <a:spcBef>
                <a:spcPct val="0"/>
              </a:spcBef>
              <a:spcAft>
                <a:spcPct val="0"/>
              </a:spcAft>
            </a:pPr>
            <a:r>
              <a:rPr lang="zh-CN" altLang="en-US" dirty="0">
                <a:solidFill>
                  <a:prstClr val="white"/>
                </a:solidFill>
                <a:latin typeface="仿宋" panose="02010609060101010101" pitchFamily="49" charset="-122"/>
                <a:ea typeface="仿宋" panose="02010609060101010101" pitchFamily="49" charset="-122"/>
              </a:rPr>
              <a:t>高波是一名足球运动员（小前提）</a:t>
            </a:r>
            <a:endParaRPr lang="en-US" altLang="zh-CN" dirty="0">
              <a:solidFill>
                <a:prstClr val="white"/>
              </a:solidFill>
              <a:latin typeface="仿宋" panose="02010609060101010101" pitchFamily="49" charset="-122"/>
              <a:ea typeface="仿宋" panose="02010609060101010101" pitchFamily="49" charset="-122"/>
            </a:endParaRPr>
          </a:p>
          <a:p>
            <a:pPr fontAlgn="base">
              <a:spcBef>
                <a:spcPct val="0"/>
              </a:spcBef>
              <a:spcAft>
                <a:spcPct val="0"/>
              </a:spcAft>
            </a:pPr>
            <a:r>
              <a:rPr lang="zh-CN" altLang="en-US" dirty="0">
                <a:solidFill>
                  <a:prstClr val="white"/>
                </a:solidFill>
                <a:latin typeface="仿宋" panose="02010609060101010101" pitchFamily="49" charset="-122"/>
                <a:ea typeface="仿宋" panose="02010609060101010101" pitchFamily="49" charset="-122"/>
              </a:rPr>
              <a:t>高波的身体是强壮的（结论）</a:t>
            </a:r>
          </a:p>
        </p:txBody>
      </p:sp>
      <p:grpSp>
        <p:nvGrpSpPr>
          <p:cNvPr id="4" name="组合 3"/>
          <p:cNvGrpSpPr/>
          <p:nvPr/>
        </p:nvGrpSpPr>
        <p:grpSpPr>
          <a:xfrm>
            <a:off x="7570839" y="2713704"/>
            <a:ext cx="2595716" cy="1784555"/>
            <a:chOff x="6046839" y="2713703"/>
            <a:chExt cx="2595716" cy="1784555"/>
          </a:xfrm>
        </p:grpSpPr>
        <p:sp>
          <p:nvSpPr>
            <p:cNvPr id="2" name="矩形 1"/>
            <p:cNvSpPr/>
            <p:nvPr/>
          </p:nvSpPr>
          <p:spPr>
            <a:xfrm>
              <a:off x="6046839" y="2713703"/>
              <a:ext cx="2595716" cy="1784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latin typeface="Georgia"/>
                <a:ea typeface="方正舒体" panose="02010601030101010101" pitchFamily="2" charset="-122"/>
              </a:endParaRPr>
            </a:p>
          </p:txBody>
        </p:sp>
        <p:sp>
          <p:nvSpPr>
            <p:cNvPr id="11" name="矩形 10"/>
            <p:cNvSpPr/>
            <p:nvPr/>
          </p:nvSpPr>
          <p:spPr>
            <a:xfrm>
              <a:off x="6459794" y="3043811"/>
              <a:ext cx="1850921" cy="1152146"/>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latin typeface="Georgia"/>
                <a:ea typeface="方正舒体" panose="02010601030101010101" pitchFamily="2" charset="-122"/>
              </a:endParaRPr>
            </a:p>
          </p:txBody>
        </p:sp>
        <p:sp>
          <p:nvSpPr>
            <p:cNvPr id="12" name="矩形 11"/>
            <p:cNvSpPr/>
            <p:nvPr/>
          </p:nvSpPr>
          <p:spPr>
            <a:xfrm>
              <a:off x="6918222" y="3352800"/>
              <a:ext cx="934063" cy="47690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latin typeface="Georgia"/>
                <a:ea typeface="方正舒体" panose="02010601030101010101" pitchFamily="2" charset="-122"/>
              </a:endParaRPr>
            </a:p>
          </p:txBody>
        </p:sp>
        <p:sp>
          <p:nvSpPr>
            <p:cNvPr id="3" name="矩形 2"/>
            <p:cNvSpPr/>
            <p:nvPr/>
          </p:nvSpPr>
          <p:spPr>
            <a:xfrm>
              <a:off x="6093988" y="2713703"/>
              <a:ext cx="365806" cy="369332"/>
            </a:xfrm>
            <a:prstGeom prst="rect">
              <a:avLst/>
            </a:prstGeom>
          </p:spPr>
          <p:txBody>
            <a:bodyPr wrap="none">
              <a:spAutoFit/>
            </a:bodyPr>
            <a:lstStyle/>
            <a:p>
              <a:pPr fontAlgn="base">
                <a:spcBef>
                  <a:spcPct val="0"/>
                </a:spcBef>
                <a:spcAft>
                  <a:spcPct val="0"/>
                </a:spcAft>
              </a:pPr>
              <a:r>
                <a:rPr lang="en-US" altLang="zh-CN" b="1" dirty="0">
                  <a:solidFill>
                    <a:prstClr val="black"/>
                  </a:solidFill>
                  <a:latin typeface="宋体" panose="02010600030101010101" pitchFamily="2" charset="-122"/>
                  <a:ea typeface="宋体" panose="02010600030101010101" pitchFamily="2" charset="-122"/>
                </a:rPr>
                <a:t>P</a:t>
              </a:r>
              <a:r>
                <a:rPr lang="zh-CN" altLang="en-US" b="1" dirty="0">
                  <a:solidFill>
                    <a:prstClr val="black"/>
                  </a:solidFill>
                  <a:latin typeface="Arial" panose="020B0604020202020204" pitchFamily="34" charset="0"/>
                  <a:ea typeface="宋体" panose="02010600030101010101" pitchFamily="2" charset="-122"/>
                </a:rPr>
                <a:t> </a:t>
              </a:r>
              <a:endParaRPr lang="zh-CN" altLang="en-US" dirty="0">
                <a:solidFill>
                  <a:prstClr val="black"/>
                </a:solidFill>
                <a:latin typeface="Arial" panose="020B0604020202020204" pitchFamily="34" charset="0"/>
                <a:ea typeface="宋体" panose="02010600030101010101" pitchFamily="2" charset="-122"/>
              </a:endParaRPr>
            </a:p>
          </p:txBody>
        </p:sp>
        <p:sp>
          <p:nvSpPr>
            <p:cNvPr id="14" name="矩形 13"/>
            <p:cNvSpPr/>
            <p:nvPr/>
          </p:nvSpPr>
          <p:spPr>
            <a:xfrm>
              <a:off x="6459794" y="3035399"/>
              <a:ext cx="428322" cy="369332"/>
            </a:xfrm>
            <a:prstGeom prst="rect">
              <a:avLst/>
            </a:prstGeom>
          </p:spPr>
          <p:txBody>
            <a:bodyPr wrap="none">
              <a:spAutoFit/>
            </a:bodyPr>
            <a:lstStyle/>
            <a:p>
              <a:pPr fontAlgn="base">
                <a:spcBef>
                  <a:spcPct val="0"/>
                </a:spcBef>
                <a:spcAft>
                  <a:spcPct val="0"/>
                </a:spcAft>
              </a:pPr>
              <a:r>
                <a:rPr lang="en-US" altLang="zh-CN" b="1" dirty="0">
                  <a:solidFill>
                    <a:prstClr val="black"/>
                  </a:solidFill>
                  <a:latin typeface="Arial" panose="020B0604020202020204" pitchFamily="34" charset="0"/>
                  <a:ea typeface="宋体" panose="02010600030101010101" pitchFamily="2" charset="-122"/>
                </a:rPr>
                <a:t>Q</a:t>
              </a:r>
              <a:r>
                <a:rPr lang="zh-CN" altLang="en-US" b="1" dirty="0">
                  <a:solidFill>
                    <a:prstClr val="black"/>
                  </a:solidFill>
                  <a:latin typeface="Arial" panose="020B0604020202020204" pitchFamily="34" charset="0"/>
                  <a:ea typeface="宋体" panose="02010600030101010101" pitchFamily="2" charset="-122"/>
                </a:rPr>
                <a:t> </a:t>
              </a:r>
              <a:endParaRPr lang="zh-CN" altLang="en-US" dirty="0">
                <a:solidFill>
                  <a:prstClr val="black"/>
                </a:solidFill>
                <a:latin typeface="Arial" panose="020B0604020202020204" pitchFamily="34" charset="0"/>
                <a:ea typeface="宋体" panose="02010600030101010101" pitchFamily="2" charset="-122"/>
              </a:endParaRPr>
            </a:p>
          </p:txBody>
        </p:sp>
        <p:sp>
          <p:nvSpPr>
            <p:cNvPr id="15" name="矩形 14"/>
            <p:cNvSpPr/>
            <p:nvPr/>
          </p:nvSpPr>
          <p:spPr>
            <a:xfrm>
              <a:off x="6978891" y="3326317"/>
              <a:ext cx="365806" cy="369332"/>
            </a:xfrm>
            <a:prstGeom prst="rect">
              <a:avLst/>
            </a:prstGeom>
          </p:spPr>
          <p:txBody>
            <a:bodyPr wrap="none">
              <a:spAutoFit/>
            </a:bodyPr>
            <a:lstStyle/>
            <a:p>
              <a:pPr fontAlgn="base">
                <a:spcBef>
                  <a:spcPct val="0"/>
                </a:spcBef>
                <a:spcAft>
                  <a:spcPct val="0"/>
                </a:spcAft>
              </a:pPr>
              <a:r>
                <a:rPr lang="en-US" altLang="zh-CN" b="1" dirty="0">
                  <a:solidFill>
                    <a:prstClr val="black"/>
                  </a:solidFill>
                  <a:latin typeface="宋体" panose="02010600030101010101" pitchFamily="2" charset="-122"/>
                  <a:ea typeface="宋体" panose="02010600030101010101" pitchFamily="2" charset="-122"/>
                </a:rPr>
                <a:t>R</a:t>
              </a:r>
              <a:r>
                <a:rPr lang="zh-CN" altLang="en-US" b="1" dirty="0">
                  <a:solidFill>
                    <a:prstClr val="black"/>
                  </a:solidFill>
                  <a:latin typeface="Arial" panose="020B0604020202020204" pitchFamily="34" charset="0"/>
                  <a:ea typeface="宋体" panose="02010600030101010101" pitchFamily="2" charset="-122"/>
                </a:rPr>
                <a:t> </a:t>
              </a:r>
              <a:endParaRPr lang="zh-CN" altLang="en-US" dirty="0">
                <a:solidFill>
                  <a:prstClr val="black"/>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57766804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580</a:t>
            </a:fld>
            <a:endParaRPr lang="en-US" altLang="ja-JP"/>
          </a:p>
        </p:txBody>
      </p:sp>
      <p:sp>
        <p:nvSpPr>
          <p:cNvPr id="22" name="矩形 21"/>
          <p:cNvSpPr/>
          <p:nvPr/>
        </p:nvSpPr>
        <p:spPr>
          <a:xfrm>
            <a:off x="8933313" y="1570684"/>
            <a:ext cx="1470724" cy="461665"/>
          </a:xfrm>
          <a:prstGeom prst="rect">
            <a:avLst/>
          </a:prstGeom>
        </p:spPr>
        <p:txBody>
          <a:bodyPr wrap="square">
            <a:spAutoFit/>
          </a:bodyPr>
          <a:lstStyle/>
          <a:p>
            <a:pPr algn="ctr">
              <a:defRPr/>
            </a:pPr>
            <a:r>
              <a:rPr lang="en-US" altLang="zh-TW" sz="2400" dirty="0">
                <a:solidFill>
                  <a:srgbClr val="222222"/>
                </a:solidFill>
                <a:latin typeface="Arial" panose="020B0604020202020204" pitchFamily="34" charset="0"/>
                <a:ea typeface="PMingLiU" panose="02020500000000000000" pitchFamily="18" charset="-120"/>
              </a:rPr>
              <a:t>“monkey”</a:t>
            </a:r>
            <a:endParaRPr lang="zh-TW" altLang="en-US" sz="2400" dirty="0">
              <a:solidFill>
                <a:prstClr val="black"/>
              </a:solidFill>
              <a:latin typeface="Calibri" panose="020F0502020204030204"/>
              <a:ea typeface="PMingLiU" panose="02020500000000000000" pitchFamily="18" charset="-120"/>
            </a:endParaRPr>
          </a:p>
        </p:txBody>
      </p:sp>
      <p:pic>
        <p:nvPicPr>
          <p:cNvPr id="23" name="圖片 22"/>
          <p:cNvPicPr>
            <a:picLocks noChangeAspect="1"/>
          </p:cNvPicPr>
          <p:nvPr/>
        </p:nvPicPr>
        <p:blipFill>
          <a:blip r:embed="rId2" cstate="print"/>
          <a:stretch>
            <a:fillRect/>
          </a:stretch>
        </p:blipFill>
        <p:spPr>
          <a:xfrm>
            <a:off x="8032057" y="1380589"/>
            <a:ext cx="931280" cy="788574"/>
          </a:xfrm>
          <a:prstGeom prst="rect">
            <a:avLst/>
          </a:prstGeom>
        </p:spPr>
      </p:pic>
      <p:pic>
        <p:nvPicPr>
          <p:cNvPr id="24" name="圖片 23"/>
          <p:cNvPicPr>
            <a:picLocks noChangeAspect="1"/>
          </p:cNvPicPr>
          <p:nvPr/>
        </p:nvPicPr>
        <p:blipFill>
          <a:blip r:embed="rId3" cstate="print"/>
          <a:stretch>
            <a:fillRect/>
          </a:stretch>
        </p:blipFill>
        <p:spPr>
          <a:xfrm>
            <a:off x="8032057" y="2323171"/>
            <a:ext cx="899978" cy="806322"/>
          </a:xfrm>
          <a:prstGeom prst="rect">
            <a:avLst/>
          </a:prstGeom>
        </p:spPr>
      </p:pic>
      <p:sp>
        <p:nvSpPr>
          <p:cNvPr id="25" name="文字方塊 24"/>
          <p:cNvSpPr txBox="1"/>
          <p:nvPr/>
        </p:nvSpPr>
        <p:spPr>
          <a:xfrm>
            <a:off x="8951251" y="2582126"/>
            <a:ext cx="798022"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“cat”</a:t>
            </a:r>
            <a:endParaRPr lang="zh-TW" altLang="en-US" sz="2400" dirty="0">
              <a:solidFill>
                <a:prstClr val="black"/>
              </a:solidFill>
              <a:latin typeface="Calibri" panose="020F0502020204030204"/>
              <a:ea typeface="PMingLiU" panose="02020500000000000000" pitchFamily="18" charset="-120"/>
            </a:endParaRPr>
          </a:p>
        </p:txBody>
      </p:sp>
      <p:sp>
        <p:nvSpPr>
          <p:cNvPr id="26" name="文字方塊 25"/>
          <p:cNvSpPr txBox="1"/>
          <p:nvPr/>
        </p:nvSpPr>
        <p:spPr>
          <a:xfrm>
            <a:off x="8963337" y="3553582"/>
            <a:ext cx="798022"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“dog”</a:t>
            </a:r>
            <a:endParaRPr lang="zh-TW" altLang="en-US" sz="2400" dirty="0">
              <a:solidFill>
                <a:prstClr val="black"/>
              </a:solidFill>
              <a:latin typeface="Calibri" panose="020F0502020204030204"/>
              <a:ea typeface="PMingLiU" panose="02020500000000000000" pitchFamily="18" charset="-120"/>
            </a:endParaRPr>
          </a:p>
        </p:txBody>
      </p:sp>
      <p:pic>
        <p:nvPicPr>
          <p:cNvPr id="27" name="圖片 26"/>
          <p:cNvPicPr>
            <a:picLocks noChangeAspect="1"/>
          </p:cNvPicPr>
          <p:nvPr/>
        </p:nvPicPr>
        <p:blipFill>
          <a:blip r:embed="rId4" cstate="print"/>
          <a:stretch>
            <a:fillRect/>
          </a:stretch>
        </p:blipFill>
        <p:spPr>
          <a:xfrm>
            <a:off x="8035560" y="3283501"/>
            <a:ext cx="915693" cy="886412"/>
          </a:xfrm>
          <a:prstGeom prst="rect">
            <a:avLst/>
          </a:prstGeom>
        </p:spPr>
      </p:pic>
      <p:pic>
        <p:nvPicPr>
          <p:cNvPr id="5" name="圖片 3"/>
          <p:cNvPicPr>
            <a:picLocks noChangeAspect="1"/>
          </p:cNvPicPr>
          <p:nvPr/>
        </p:nvPicPr>
        <p:blipFill>
          <a:blip r:embed="rId5" cstate="print"/>
          <a:stretch>
            <a:fillRect/>
          </a:stretch>
        </p:blipFill>
        <p:spPr>
          <a:xfrm flipH="1">
            <a:off x="5286759" y="1609650"/>
            <a:ext cx="1323975" cy="1685925"/>
          </a:xfrm>
          <a:prstGeom prst="rect">
            <a:avLst/>
          </a:prstGeom>
        </p:spPr>
      </p:pic>
      <p:sp>
        <p:nvSpPr>
          <p:cNvPr id="15" name="文字方塊 14"/>
          <p:cNvSpPr txBox="1"/>
          <p:nvPr/>
        </p:nvSpPr>
        <p:spPr>
          <a:xfrm>
            <a:off x="1868855" y="2942996"/>
            <a:ext cx="2976840" cy="523220"/>
          </a:xfrm>
          <a:prstGeom prst="rect">
            <a:avLst/>
          </a:prstGeom>
          <a:noFill/>
        </p:spPr>
        <p:txBody>
          <a:bodyPr wrap="square" rtlCol="0">
            <a:spAutoFit/>
          </a:bodyPr>
          <a:lstStyle/>
          <a:p>
            <a:pPr algn="ctr">
              <a:defRPr/>
            </a:pPr>
            <a:r>
              <a:rPr lang="zh-CN" altLang="en-US" sz="2800" dirty="0">
                <a:solidFill>
                  <a:prstClr val="black"/>
                </a:solidFill>
                <a:latin typeface="Calibri" panose="020F0502020204030204"/>
                <a:ea typeface="PMingLiU" panose="02020500000000000000" pitchFamily="18" charset="-120"/>
              </a:rPr>
              <a:t>这是</a:t>
            </a:r>
            <a:r>
              <a:rPr lang="en-US" altLang="zh-TW" sz="2800" dirty="0">
                <a:solidFill>
                  <a:prstClr val="black"/>
                </a:solidFill>
                <a:latin typeface="Calibri" panose="020F0502020204030204"/>
                <a:ea typeface="PMingLiU" panose="02020500000000000000" pitchFamily="18" charset="-120"/>
              </a:rPr>
              <a:t>“cat”</a:t>
            </a:r>
            <a:endParaRPr lang="zh-TW" altLang="en-US" sz="2800" dirty="0">
              <a:solidFill>
                <a:prstClr val="black"/>
              </a:solidFill>
              <a:latin typeface="Calibri" panose="020F0502020204030204"/>
              <a:ea typeface="PMingLiU" panose="02020500000000000000" pitchFamily="18" charset="-120"/>
            </a:endParaRPr>
          </a:p>
        </p:txBody>
      </p:sp>
      <p:sp>
        <p:nvSpPr>
          <p:cNvPr id="16" name="文字方塊 15"/>
          <p:cNvSpPr txBox="1"/>
          <p:nvPr/>
        </p:nvSpPr>
        <p:spPr>
          <a:xfrm>
            <a:off x="7590395" y="4253400"/>
            <a:ext cx="1745966" cy="461665"/>
          </a:xfrm>
          <a:prstGeom prst="rect">
            <a:avLst/>
          </a:prstGeom>
          <a:noFill/>
        </p:spPr>
        <p:txBody>
          <a:bodyPr wrap="square" rtlCol="0">
            <a:spAutoFit/>
          </a:bodyPr>
          <a:lstStyle/>
          <a:p>
            <a:pPr>
              <a:defRPr/>
            </a:pPr>
            <a:r>
              <a:rPr lang="zh-CN" altLang="en-US" sz="2400" dirty="0">
                <a:solidFill>
                  <a:prstClr val="black"/>
                </a:solidFill>
                <a:latin typeface="Calibri" panose="020F0502020204030204"/>
                <a:ea typeface="PMingLiU" panose="02020500000000000000" pitchFamily="18" charset="-120"/>
              </a:rPr>
              <a:t>大量的图片</a:t>
            </a:r>
            <a:endParaRPr lang="zh-TW" altLang="en-US" sz="2400" dirty="0">
              <a:solidFill>
                <a:prstClr val="black"/>
              </a:solidFill>
              <a:latin typeface="Calibri" panose="020F0502020204030204"/>
              <a:ea typeface="PMingLiU" panose="02020500000000000000" pitchFamily="18" charset="-120"/>
            </a:endParaRPr>
          </a:p>
        </p:txBody>
      </p:sp>
      <p:sp>
        <p:nvSpPr>
          <p:cNvPr id="17" name="文字方塊 16"/>
          <p:cNvSpPr txBox="1"/>
          <p:nvPr/>
        </p:nvSpPr>
        <p:spPr>
          <a:xfrm>
            <a:off x="3605609" y="4021745"/>
            <a:ext cx="2683282" cy="461665"/>
          </a:xfrm>
          <a:prstGeom prst="rect">
            <a:avLst/>
          </a:prstGeom>
          <a:solidFill>
            <a:schemeClr val="accent2">
              <a:lumMod val="20000"/>
              <a:lumOff val="80000"/>
            </a:schemeClr>
          </a:solidFill>
          <a:ln w="38100">
            <a:solidFill>
              <a:srgbClr val="FF0000"/>
            </a:solidFill>
          </a:ln>
        </p:spPr>
        <p:txBody>
          <a:bodyPr wrap="square" rtlCol="0">
            <a:spAutoFit/>
          </a:bodyPr>
          <a:lstStyle/>
          <a:p>
            <a:pPr>
              <a:defRPr/>
            </a:pPr>
            <a:r>
              <a:rPr lang="zh-CN" altLang="en-US" sz="2400" dirty="0">
                <a:solidFill>
                  <a:prstClr val="black"/>
                </a:solidFill>
                <a:latin typeface="Calibri" panose="020F0502020204030204"/>
                <a:ea typeface="PMingLiU" panose="02020500000000000000" pitchFamily="18" charset="-120"/>
              </a:rPr>
              <a:t>你编写的学习程序</a:t>
            </a:r>
            <a:endParaRPr lang="zh-TW" altLang="en-US" sz="2400" dirty="0">
              <a:solidFill>
                <a:prstClr val="black"/>
              </a:solidFill>
              <a:latin typeface="Calibri" panose="020F0502020204030204"/>
              <a:ea typeface="PMingLiU" panose="02020500000000000000" pitchFamily="18" charset="-120"/>
            </a:endParaRPr>
          </a:p>
        </p:txBody>
      </p:sp>
      <p:cxnSp>
        <p:nvCxnSpPr>
          <p:cNvPr id="19" name="直線單箭頭接點 18"/>
          <p:cNvCxnSpPr/>
          <p:nvPr/>
        </p:nvCxnSpPr>
        <p:spPr>
          <a:xfrm flipH="1" flipV="1">
            <a:off x="5920620" y="3295574"/>
            <a:ext cx="0" cy="735190"/>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4064832" y="1318440"/>
            <a:ext cx="1498166" cy="52556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black"/>
              </a:solidFill>
              <a:latin typeface="Calibri" panose="020F0502020204030204"/>
              <a:ea typeface="PMingLiU" panose="02020500000000000000" pitchFamily="18" charset="-120"/>
            </a:endParaRPr>
          </a:p>
        </p:txBody>
      </p:sp>
      <p:sp>
        <p:nvSpPr>
          <p:cNvPr id="21" name="弧形箭號 (下彎) 20"/>
          <p:cNvSpPr/>
          <p:nvPr/>
        </p:nvSpPr>
        <p:spPr>
          <a:xfrm rot="9648183">
            <a:off x="4125427" y="3147257"/>
            <a:ext cx="1488693" cy="55368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black"/>
              </a:solidFill>
              <a:latin typeface="Calibri" panose="020F0502020204030204"/>
              <a:ea typeface="PMingLiU" panose="02020500000000000000" pitchFamily="18" charset="-120"/>
            </a:endParaRPr>
          </a:p>
        </p:txBody>
      </p:sp>
      <p:sp>
        <p:nvSpPr>
          <p:cNvPr id="18" name="文字方塊 17"/>
          <p:cNvSpPr txBox="1"/>
          <p:nvPr/>
        </p:nvSpPr>
        <p:spPr>
          <a:xfrm>
            <a:off x="5694101" y="1326243"/>
            <a:ext cx="2099418" cy="461665"/>
          </a:xfrm>
          <a:prstGeom prst="rect">
            <a:avLst/>
          </a:prstGeom>
          <a:solidFill>
            <a:schemeClr val="accent6">
              <a:lumMod val="20000"/>
              <a:lumOff val="80000"/>
            </a:schemeClr>
          </a:solidFill>
          <a:ln w="38100">
            <a:solidFill>
              <a:srgbClr val="00B050"/>
            </a:solidFill>
          </a:ln>
        </p:spPr>
        <p:txBody>
          <a:bodyPr wrap="square" rtlCol="0">
            <a:spAutoFit/>
          </a:bodyPr>
          <a:lstStyle/>
          <a:p>
            <a:pPr algn="ctr">
              <a:defRPr/>
            </a:pPr>
            <a:r>
              <a:rPr lang="zh-CN" altLang="en-US" sz="2400" dirty="0">
                <a:solidFill>
                  <a:prstClr val="black"/>
                </a:solidFill>
                <a:latin typeface="Calibri" panose="020F0502020204030204"/>
                <a:ea typeface="PMingLiU" panose="02020500000000000000" pitchFamily="18" charset="-120"/>
              </a:rPr>
              <a:t>学习</a:t>
            </a:r>
            <a:r>
              <a:rPr lang="en-US" altLang="zh-TW" sz="2400" dirty="0">
                <a:solidFill>
                  <a:prstClr val="black"/>
                </a:solidFill>
                <a:latin typeface="Calibri" panose="020F0502020204030204"/>
                <a:ea typeface="PMingLiU" panose="02020500000000000000" pitchFamily="18" charset="-120"/>
              </a:rPr>
              <a:t> ......</a:t>
            </a:r>
            <a:endParaRPr lang="zh-TW" altLang="en-US" sz="2400" dirty="0">
              <a:solidFill>
                <a:prstClr val="black"/>
              </a:solidFill>
              <a:latin typeface="Calibri" panose="020F0502020204030204"/>
              <a:ea typeface="PMingLiU" panose="02020500000000000000" pitchFamily="18" charset="-120"/>
            </a:endParaRPr>
          </a:p>
        </p:txBody>
      </p:sp>
      <p:pic>
        <p:nvPicPr>
          <p:cNvPr id="28" name="Picture 12" descr="https://encrypted-tbn1.gstatic.com/images?q=tbn:ANd9GcRcwlRKAlSIaCI4W5PRYVbuBQQXifF-56bFqAjh9DMe-_3Lh8_YK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09350" y="1743809"/>
            <a:ext cx="1351186" cy="769301"/>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6"/>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
        <p:nvSpPr>
          <p:cNvPr id="8" name="文本框 7"/>
          <p:cNvSpPr txBox="1"/>
          <p:nvPr/>
        </p:nvSpPr>
        <p:spPr>
          <a:xfrm>
            <a:off x="5920740" y="243205"/>
            <a:ext cx="2324100" cy="521970"/>
          </a:xfrm>
          <a:prstGeom prst="rect">
            <a:avLst/>
          </a:prstGeom>
          <a:noFill/>
        </p:spPr>
        <p:txBody>
          <a:bodyPr wrap="none" rtlCol="0">
            <a:spAutoFit/>
          </a:bodyPr>
          <a:lstStyle/>
          <a:p>
            <a:r>
              <a:rPr lang="en-US" altLang="zh-CN" sz="2800" b="1">
                <a:solidFill>
                  <a:schemeClr val="bg1"/>
                </a:solidFill>
              </a:rPr>
              <a:t>——</a:t>
            </a:r>
            <a:r>
              <a:rPr lang="zh-CN" altLang="en-US" sz="2800" b="1">
                <a:solidFill>
                  <a:schemeClr val="bg1"/>
                </a:solidFill>
              </a:rPr>
              <a:t>举例说明</a:t>
            </a:r>
          </a:p>
        </p:txBody>
      </p:sp>
    </p:spTree>
    <p:extLst>
      <p:ext uri="{BB962C8B-B14F-4D97-AF65-F5344CB8AC3E}">
        <p14:creationId xmlns:p14="http://schemas.microsoft.com/office/powerpoint/2010/main" val="187679589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p:bldP spid="15" grpId="0"/>
      <p:bldP spid="16" grpId="0"/>
      <p:bldP spid="20" grpId="0" bldLvl="0" animBg="1"/>
      <p:bldP spid="21" grpId="0" bldLvl="0" animBg="1"/>
      <p:bldP spid="18" grpId="0" bldLvl="0" animBg="1"/>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581</a:t>
            </a:fld>
            <a:endParaRPr lang="en-US" altLang="ja-JP"/>
          </a:p>
        </p:txBody>
      </p:sp>
      <p:sp>
        <p:nvSpPr>
          <p:cNvPr id="5" name="標題 1"/>
          <p:cNvSpPr>
            <a:spLocks noGrp="1"/>
          </p:cNvSpPr>
          <p:nvPr/>
        </p:nvSpPr>
        <p:spPr>
          <a:xfrm>
            <a:off x="2041525" y="135017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学习框架</a:t>
            </a:r>
            <a:r>
              <a:rPr lang="en-US" altLang="zh-TW" dirty="0"/>
              <a:t> </a:t>
            </a:r>
            <a:endParaRPr lang="zh-TW" altLang="en-US" dirty="0"/>
          </a:p>
        </p:txBody>
      </p:sp>
      <p:sp>
        <p:nvSpPr>
          <p:cNvPr id="6" name="圓柱 5"/>
          <p:cNvSpPr/>
          <p:nvPr/>
        </p:nvSpPr>
        <p:spPr>
          <a:xfrm>
            <a:off x="2501477" y="2602276"/>
            <a:ext cx="1636295" cy="818147"/>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zh-CN" altLang="en-US" sz="2400" dirty="0">
                <a:solidFill>
                  <a:prstClr val="black"/>
                </a:solidFill>
                <a:latin typeface="Calibri" panose="020F0502020204030204"/>
                <a:ea typeface="PMingLiU" panose="02020500000000000000" pitchFamily="18" charset="-120"/>
              </a:rPr>
              <a:t>一组函数</a:t>
            </a:r>
            <a:endParaRPr lang="zh-TW" altLang="en-US" sz="2400" dirty="0">
              <a:solidFill>
                <a:prstClr val="black"/>
              </a:solidFill>
              <a:latin typeface="Calibri" panose="020F0502020204030204"/>
              <a:ea typeface="PMingLiU" panose="02020500000000000000" pitchFamily="18" charset="-120"/>
            </a:endParaRPr>
          </a:p>
        </p:txBody>
      </p:sp>
      <p:graphicFrame>
        <p:nvGraphicFramePr>
          <p:cNvPr id="15" name="Object 12"/>
          <p:cNvGraphicFramePr>
            <a:graphicFrameLocks noChangeAspect="1"/>
          </p:cNvGraphicFramePr>
          <p:nvPr/>
        </p:nvGraphicFramePr>
        <p:xfrm>
          <a:off x="4233620" y="3074044"/>
          <a:ext cx="1109662" cy="346472"/>
        </p:xfrm>
        <a:graphic>
          <a:graphicData uri="http://schemas.openxmlformats.org/presentationml/2006/ole">
            <mc:AlternateContent xmlns:mc="http://schemas.openxmlformats.org/markup-compatibility/2006">
              <mc:Choice xmlns:v="urn:schemas-microsoft-com:vml" Requires="v">
                <p:oleObj name="方程式" r:id="rId2" imgW="12496800" imgH="5181600" progId="Equation.3">
                  <p:embed/>
                </p:oleObj>
              </mc:Choice>
              <mc:Fallback>
                <p:oleObj name="方程式" r:id="rId2" imgW="12496800" imgH="5181600" progId="Equation.3">
                  <p:embed/>
                  <p:pic>
                    <p:nvPicPr>
                      <p:cNvPr id="15" name="Object 12"/>
                      <p:cNvPicPr>
                        <a:picLocks noChangeAspect="1"/>
                      </p:cNvPicPr>
                      <p:nvPr/>
                    </p:nvPicPr>
                    <p:blipFill>
                      <a:blip r:embed="rId3"/>
                      <a:stretch>
                        <a:fillRect/>
                      </a:stretch>
                    </p:blipFill>
                    <p:spPr>
                      <a:xfrm>
                        <a:off x="4233620" y="3074044"/>
                        <a:ext cx="1109662" cy="346472"/>
                      </a:xfrm>
                      <a:prstGeom prst="rect">
                        <a:avLst/>
                      </a:prstGeom>
                      <a:noFill/>
                      <a:ln w="9525">
                        <a:noFill/>
                      </a:ln>
                    </p:spPr>
                  </p:pic>
                </p:oleObj>
              </mc:Fallback>
            </mc:AlternateContent>
          </a:graphicData>
        </a:graphic>
      </p:graphicFrame>
      <p:graphicFrame>
        <p:nvGraphicFramePr>
          <p:cNvPr id="49" name="Object 12"/>
          <p:cNvGraphicFramePr>
            <a:graphicFrameLocks noChangeAspect="1"/>
          </p:cNvGraphicFramePr>
          <p:nvPr/>
        </p:nvGraphicFramePr>
        <p:xfrm>
          <a:off x="2952798" y="4083037"/>
          <a:ext cx="2141537" cy="345281"/>
        </p:xfrm>
        <a:graphic>
          <a:graphicData uri="http://schemas.openxmlformats.org/presentationml/2006/ole">
            <mc:AlternateContent xmlns:mc="http://schemas.openxmlformats.org/markup-compatibility/2006">
              <mc:Choice xmlns:v="urn:schemas-microsoft-com:vml" Requires="v">
                <p:oleObj name="方程式" r:id="rId4" imgW="24079200" imgH="5181600" progId="Equation.3">
                  <p:embed/>
                </p:oleObj>
              </mc:Choice>
              <mc:Fallback>
                <p:oleObj name="方程式" r:id="rId4" imgW="24079200" imgH="5181600" progId="Equation.3">
                  <p:embed/>
                  <p:pic>
                    <p:nvPicPr>
                      <p:cNvPr id="49" name="Object 12"/>
                      <p:cNvPicPr>
                        <a:picLocks noChangeAspect="1"/>
                      </p:cNvPicPr>
                      <p:nvPr/>
                    </p:nvPicPr>
                    <p:blipFill>
                      <a:blip r:embed="rId5"/>
                      <a:stretch>
                        <a:fillRect/>
                      </a:stretch>
                    </p:blipFill>
                    <p:spPr>
                      <a:xfrm>
                        <a:off x="2952798" y="4083037"/>
                        <a:ext cx="2141537" cy="345281"/>
                      </a:xfrm>
                      <a:prstGeom prst="rect">
                        <a:avLst/>
                      </a:prstGeom>
                      <a:noFill/>
                      <a:ln w="9525">
                        <a:noFill/>
                      </a:ln>
                    </p:spPr>
                  </p:pic>
                </p:oleObj>
              </mc:Fallback>
            </mc:AlternateContent>
          </a:graphicData>
        </a:graphic>
      </p:graphicFrame>
      <p:pic>
        <p:nvPicPr>
          <p:cNvPr id="60" name="圖片 59"/>
          <p:cNvPicPr>
            <a:picLocks noChangeAspect="1"/>
          </p:cNvPicPr>
          <p:nvPr/>
        </p:nvPicPr>
        <p:blipFill>
          <a:blip r:embed="rId6" cstate="print"/>
          <a:stretch>
            <a:fillRect/>
          </a:stretch>
        </p:blipFill>
        <p:spPr>
          <a:xfrm>
            <a:off x="3573576" y="3827827"/>
            <a:ext cx="899978" cy="806322"/>
          </a:xfrm>
          <a:prstGeom prst="rect">
            <a:avLst/>
          </a:prstGeom>
        </p:spPr>
      </p:pic>
      <p:sp>
        <p:nvSpPr>
          <p:cNvPr id="61" name="文字方塊 60"/>
          <p:cNvSpPr txBox="1"/>
          <p:nvPr/>
        </p:nvSpPr>
        <p:spPr>
          <a:xfrm>
            <a:off x="5186853" y="4057864"/>
            <a:ext cx="798022"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“cat”</a:t>
            </a:r>
            <a:endParaRPr lang="zh-TW" altLang="en-US" sz="2400" dirty="0">
              <a:solidFill>
                <a:prstClr val="black"/>
              </a:solidFill>
              <a:latin typeface="Calibri" panose="020F0502020204030204"/>
              <a:ea typeface="PMingLiU" panose="02020500000000000000" pitchFamily="18" charset="-120"/>
            </a:endParaRPr>
          </a:p>
        </p:txBody>
      </p:sp>
      <p:graphicFrame>
        <p:nvGraphicFramePr>
          <p:cNvPr id="64" name="Object 12"/>
          <p:cNvGraphicFramePr>
            <a:graphicFrameLocks noChangeAspect="1"/>
          </p:cNvGraphicFramePr>
          <p:nvPr/>
        </p:nvGraphicFramePr>
        <p:xfrm>
          <a:off x="2952798" y="5127488"/>
          <a:ext cx="2141537" cy="345281"/>
        </p:xfrm>
        <a:graphic>
          <a:graphicData uri="http://schemas.openxmlformats.org/presentationml/2006/ole">
            <mc:AlternateContent xmlns:mc="http://schemas.openxmlformats.org/markup-compatibility/2006">
              <mc:Choice xmlns:v="urn:schemas-microsoft-com:vml" Requires="v">
                <p:oleObj name="方程式" r:id="rId7" imgW="24079200" imgH="5181600" progId="Equation.3">
                  <p:embed/>
                </p:oleObj>
              </mc:Choice>
              <mc:Fallback>
                <p:oleObj name="方程式" r:id="rId7" imgW="24079200" imgH="5181600" progId="Equation.3">
                  <p:embed/>
                  <p:pic>
                    <p:nvPicPr>
                      <p:cNvPr id="64" name="Object 12"/>
                      <p:cNvPicPr>
                        <a:picLocks noChangeAspect="1"/>
                      </p:cNvPicPr>
                      <p:nvPr/>
                    </p:nvPicPr>
                    <p:blipFill>
                      <a:blip r:embed="rId5"/>
                      <a:stretch>
                        <a:fillRect/>
                      </a:stretch>
                    </p:blipFill>
                    <p:spPr>
                      <a:xfrm>
                        <a:off x="2952798" y="5127488"/>
                        <a:ext cx="2141537" cy="345281"/>
                      </a:xfrm>
                      <a:prstGeom prst="rect">
                        <a:avLst/>
                      </a:prstGeom>
                      <a:noFill/>
                      <a:ln w="9525">
                        <a:noFill/>
                      </a:ln>
                    </p:spPr>
                  </p:pic>
                </p:oleObj>
              </mc:Fallback>
            </mc:AlternateContent>
          </a:graphicData>
        </a:graphic>
      </p:graphicFrame>
      <p:sp>
        <p:nvSpPr>
          <p:cNvPr id="66" name="文字方塊 65"/>
          <p:cNvSpPr txBox="1"/>
          <p:nvPr/>
        </p:nvSpPr>
        <p:spPr>
          <a:xfrm>
            <a:off x="5186853" y="5102316"/>
            <a:ext cx="798022"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“dog”</a:t>
            </a:r>
            <a:endParaRPr lang="zh-TW" altLang="en-US" sz="2400" dirty="0">
              <a:solidFill>
                <a:prstClr val="black"/>
              </a:solidFill>
              <a:latin typeface="Calibri" panose="020F0502020204030204"/>
              <a:ea typeface="PMingLiU" panose="02020500000000000000" pitchFamily="18" charset="-120"/>
            </a:endParaRPr>
          </a:p>
        </p:txBody>
      </p:sp>
      <p:pic>
        <p:nvPicPr>
          <p:cNvPr id="67" name="圖片 66"/>
          <p:cNvPicPr>
            <a:picLocks noChangeAspect="1"/>
          </p:cNvPicPr>
          <p:nvPr/>
        </p:nvPicPr>
        <p:blipFill>
          <a:blip r:embed="rId8" cstate="print"/>
          <a:stretch>
            <a:fillRect/>
          </a:stretch>
        </p:blipFill>
        <p:spPr>
          <a:xfrm>
            <a:off x="3573578" y="4889358"/>
            <a:ext cx="915693" cy="886412"/>
          </a:xfrm>
          <a:prstGeom prst="rect">
            <a:avLst/>
          </a:prstGeom>
        </p:spPr>
      </p:pic>
      <p:graphicFrame>
        <p:nvGraphicFramePr>
          <p:cNvPr id="68" name="Object 12"/>
          <p:cNvGraphicFramePr>
            <a:graphicFrameLocks noChangeAspect="1"/>
          </p:cNvGraphicFramePr>
          <p:nvPr/>
        </p:nvGraphicFramePr>
        <p:xfrm>
          <a:off x="6503990" y="4082655"/>
          <a:ext cx="2168525" cy="345281"/>
        </p:xfrm>
        <a:graphic>
          <a:graphicData uri="http://schemas.openxmlformats.org/presentationml/2006/ole">
            <mc:AlternateContent xmlns:mc="http://schemas.openxmlformats.org/markup-compatibility/2006">
              <mc:Choice xmlns:v="urn:schemas-microsoft-com:vml" Requires="v">
                <p:oleObj name="方程式" r:id="rId9" imgW="24384000" imgH="5181600" progId="Equation.3">
                  <p:embed/>
                </p:oleObj>
              </mc:Choice>
              <mc:Fallback>
                <p:oleObj name="方程式" r:id="rId9" imgW="24384000" imgH="5181600" progId="Equation.3">
                  <p:embed/>
                  <p:pic>
                    <p:nvPicPr>
                      <p:cNvPr id="68" name="Object 12"/>
                      <p:cNvPicPr>
                        <a:picLocks noChangeAspect="1"/>
                      </p:cNvPicPr>
                      <p:nvPr/>
                    </p:nvPicPr>
                    <p:blipFill>
                      <a:blip r:embed="rId10"/>
                      <a:stretch>
                        <a:fillRect/>
                      </a:stretch>
                    </p:blipFill>
                    <p:spPr>
                      <a:xfrm>
                        <a:off x="6503990" y="4082655"/>
                        <a:ext cx="2168525" cy="345281"/>
                      </a:xfrm>
                      <a:prstGeom prst="rect">
                        <a:avLst/>
                      </a:prstGeom>
                      <a:noFill/>
                      <a:ln w="9525">
                        <a:noFill/>
                      </a:ln>
                    </p:spPr>
                  </p:pic>
                </p:oleObj>
              </mc:Fallback>
            </mc:AlternateContent>
          </a:graphicData>
        </a:graphic>
      </p:graphicFrame>
      <p:pic>
        <p:nvPicPr>
          <p:cNvPr id="69" name="圖片 68"/>
          <p:cNvPicPr>
            <a:picLocks noChangeAspect="1"/>
          </p:cNvPicPr>
          <p:nvPr/>
        </p:nvPicPr>
        <p:blipFill>
          <a:blip r:embed="rId6" cstate="print"/>
          <a:stretch>
            <a:fillRect/>
          </a:stretch>
        </p:blipFill>
        <p:spPr>
          <a:xfrm>
            <a:off x="7137916" y="3827827"/>
            <a:ext cx="899978" cy="806322"/>
          </a:xfrm>
          <a:prstGeom prst="rect">
            <a:avLst/>
          </a:prstGeom>
        </p:spPr>
      </p:pic>
      <p:sp>
        <p:nvSpPr>
          <p:cNvPr id="70" name="文字方塊 69"/>
          <p:cNvSpPr txBox="1"/>
          <p:nvPr/>
        </p:nvSpPr>
        <p:spPr>
          <a:xfrm>
            <a:off x="8664401" y="4057864"/>
            <a:ext cx="1437382"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“monkey”</a:t>
            </a:r>
            <a:endParaRPr lang="zh-TW" altLang="en-US" sz="2400" dirty="0">
              <a:solidFill>
                <a:prstClr val="black"/>
              </a:solidFill>
              <a:latin typeface="Calibri" panose="020F0502020204030204"/>
              <a:ea typeface="PMingLiU" panose="02020500000000000000" pitchFamily="18" charset="-120"/>
            </a:endParaRPr>
          </a:p>
        </p:txBody>
      </p:sp>
      <p:graphicFrame>
        <p:nvGraphicFramePr>
          <p:cNvPr id="71" name="Object 12"/>
          <p:cNvGraphicFramePr>
            <a:graphicFrameLocks noChangeAspect="1"/>
          </p:cNvGraphicFramePr>
          <p:nvPr/>
        </p:nvGraphicFramePr>
        <p:xfrm>
          <a:off x="6503990" y="5128024"/>
          <a:ext cx="2168525" cy="345281"/>
        </p:xfrm>
        <a:graphic>
          <a:graphicData uri="http://schemas.openxmlformats.org/presentationml/2006/ole">
            <mc:AlternateContent xmlns:mc="http://schemas.openxmlformats.org/markup-compatibility/2006">
              <mc:Choice xmlns:v="urn:schemas-microsoft-com:vml" Requires="v">
                <p:oleObj name="方程式" r:id="rId11" imgW="24384000" imgH="5181600" progId="Equation.3">
                  <p:embed/>
                </p:oleObj>
              </mc:Choice>
              <mc:Fallback>
                <p:oleObj name="方程式" r:id="rId11" imgW="24384000" imgH="5181600" progId="Equation.3">
                  <p:embed/>
                  <p:pic>
                    <p:nvPicPr>
                      <p:cNvPr id="71" name="Object 12"/>
                      <p:cNvPicPr>
                        <a:picLocks noChangeAspect="1"/>
                      </p:cNvPicPr>
                      <p:nvPr/>
                    </p:nvPicPr>
                    <p:blipFill>
                      <a:blip r:embed="rId12"/>
                      <a:stretch>
                        <a:fillRect/>
                      </a:stretch>
                    </p:blipFill>
                    <p:spPr>
                      <a:xfrm>
                        <a:off x="6503990" y="5128024"/>
                        <a:ext cx="2168525" cy="345281"/>
                      </a:xfrm>
                      <a:prstGeom prst="rect">
                        <a:avLst/>
                      </a:prstGeom>
                      <a:noFill/>
                      <a:ln w="9525">
                        <a:noFill/>
                      </a:ln>
                    </p:spPr>
                  </p:pic>
                </p:oleObj>
              </mc:Fallback>
            </mc:AlternateContent>
          </a:graphicData>
        </a:graphic>
      </p:graphicFrame>
      <p:sp>
        <p:nvSpPr>
          <p:cNvPr id="72" name="文字方塊 71"/>
          <p:cNvSpPr txBox="1"/>
          <p:nvPr/>
        </p:nvSpPr>
        <p:spPr>
          <a:xfrm>
            <a:off x="8751194" y="5102316"/>
            <a:ext cx="1074361"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“snake”</a:t>
            </a:r>
            <a:endParaRPr lang="zh-TW" altLang="en-US" sz="2400" dirty="0">
              <a:solidFill>
                <a:prstClr val="black"/>
              </a:solidFill>
              <a:latin typeface="Calibri" panose="020F0502020204030204"/>
              <a:ea typeface="PMingLiU" panose="02020500000000000000" pitchFamily="18" charset="-120"/>
            </a:endParaRPr>
          </a:p>
        </p:txBody>
      </p:sp>
      <p:pic>
        <p:nvPicPr>
          <p:cNvPr id="73" name="圖片 72"/>
          <p:cNvPicPr>
            <a:picLocks noChangeAspect="1"/>
          </p:cNvPicPr>
          <p:nvPr/>
        </p:nvPicPr>
        <p:blipFill>
          <a:blip r:embed="rId8" cstate="print"/>
          <a:stretch>
            <a:fillRect/>
          </a:stretch>
        </p:blipFill>
        <p:spPr>
          <a:xfrm>
            <a:off x="7137918" y="4889358"/>
            <a:ext cx="915693" cy="886412"/>
          </a:xfrm>
          <a:prstGeom prst="rect">
            <a:avLst/>
          </a:prstGeom>
        </p:spPr>
      </p:pic>
      <p:sp>
        <p:nvSpPr>
          <p:cNvPr id="18" name="文字方塊 17"/>
          <p:cNvSpPr txBox="1"/>
          <p:nvPr/>
        </p:nvSpPr>
        <p:spPr>
          <a:xfrm>
            <a:off x="4198925" y="257650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defRPr/>
            </a:pPr>
            <a:r>
              <a:rPr lang="zh-CN" altLang="en-US" sz="2800" dirty="0">
                <a:solidFill>
                  <a:prstClr val="white"/>
                </a:solidFill>
                <a:latin typeface="Calibri" panose="020F0502020204030204"/>
                <a:ea typeface="PMingLiU" panose="02020500000000000000" pitchFamily="18" charset="-120"/>
              </a:rPr>
              <a:t>模型</a:t>
            </a:r>
            <a:endParaRPr lang="zh-TW" altLang="en-US" sz="2800" dirty="0">
              <a:solidFill>
                <a:prstClr val="white"/>
              </a:solidFill>
              <a:latin typeface="Calibri" panose="020F0502020204030204"/>
              <a:ea typeface="PMingLiU" panose="02020500000000000000" pitchFamily="18" charset="-120"/>
            </a:endParaRPr>
          </a:p>
        </p:txBody>
      </p:sp>
      <p:grpSp>
        <p:nvGrpSpPr>
          <p:cNvPr id="78" name="群組 77"/>
          <p:cNvGrpSpPr/>
          <p:nvPr/>
        </p:nvGrpSpPr>
        <p:grpSpPr>
          <a:xfrm>
            <a:off x="6585714" y="1647011"/>
            <a:ext cx="3342513" cy="620507"/>
            <a:chOff x="4749800" y="2047360"/>
            <a:chExt cx="3342513" cy="827342"/>
          </a:xfrm>
        </p:grpSpPr>
        <p:graphicFrame>
          <p:nvGraphicFramePr>
            <p:cNvPr id="79"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name="方程式" r:id="rId13" imgW="23774400" imgH="5181600" progId="Equation.3">
                    <p:embed/>
                  </p:oleObj>
                </mc:Choice>
                <mc:Fallback>
                  <p:oleObj name="方程式" r:id="rId13" imgW="23774400" imgH="5181600" progId="Equation.3">
                    <p:embed/>
                    <p:pic>
                      <p:nvPicPr>
                        <p:cNvPr id="79" name="Object 12"/>
                        <p:cNvPicPr>
                          <a:picLocks noChangeAspect="1"/>
                        </p:cNvPicPr>
                        <p:nvPr/>
                      </p:nvPicPr>
                      <p:blipFill>
                        <a:blip r:embed="rId14"/>
                        <a:stretch>
                          <a:fillRect/>
                        </a:stretch>
                      </p:blipFill>
                      <p:spPr>
                        <a:xfrm>
                          <a:off x="4749800" y="2235200"/>
                          <a:ext cx="2112963" cy="460375"/>
                        </a:xfrm>
                        <a:prstGeom prst="rect">
                          <a:avLst/>
                        </a:prstGeom>
                        <a:noFill/>
                        <a:ln w="9525">
                          <a:noFill/>
                        </a:ln>
                      </p:spPr>
                    </p:pic>
                  </p:oleObj>
                </mc:Fallback>
              </mc:AlternateContent>
            </a:graphicData>
          </a:graphic>
        </p:graphicFrame>
        <p:sp>
          <p:nvSpPr>
            <p:cNvPr id="80" name="文字方塊 79"/>
            <p:cNvSpPr txBox="1"/>
            <p:nvPr/>
          </p:nvSpPr>
          <p:spPr>
            <a:xfrm>
              <a:off x="6654931" y="2212761"/>
              <a:ext cx="1437382" cy="615553"/>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“cat”</a:t>
              </a:r>
              <a:endParaRPr lang="zh-TW" altLang="en-US" sz="2400" dirty="0">
                <a:solidFill>
                  <a:prstClr val="black"/>
                </a:solidFill>
                <a:latin typeface="Calibri" panose="020F0502020204030204"/>
                <a:ea typeface="PMingLiU" panose="02020500000000000000" pitchFamily="18" charset="-120"/>
              </a:endParaRPr>
            </a:p>
          </p:txBody>
        </p:sp>
        <p:pic>
          <p:nvPicPr>
            <p:cNvPr id="81" name="Picture 12" descr="https://encrypted-tbn1.gstatic.com/images?q=tbn:ANd9GcRcwlRKAlSIaCI4W5PRYVbuBQQXifF-56bFqAjh9DMe-_3Lh8_YKw"/>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文字方塊 81"/>
          <p:cNvSpPr txBox="1"/>
          <p:nvPr/>
        </p:nvSpPr>
        <p:spPr>
          <a:xfrm>
            <a:off x="5781675" y="1235429"/>
            <a:ext cx="3111500" cy="461665"/>
          </a:xfrm>
          <a:prstGeom prst="rect">
            <a:avLst/>
          </a:prstGeom>
          <a:noFill/>
        </p:spPr>
        <p:txBody>
          <a:bodyPr wrap="square" rtlCol="0">
            <a:spAutoFit/>
          </a:bodyPr>
          <a:lstStyle/>
          <a:p>
            <a:pPr>
              <a:defRPr/>
            </a:pPr>
            <a:r>
              <a:rPr lang="zh-CN" altLang="en-US" sz="2400" dirty="0">
                <a:solidFill>
                  <a:prstClr val="black"/>
                </a:solidFill>
                <a:latin typeface="Calibri" panose="020F0502020204030204"/>
                <a:ea typeface="PMingLiU" panose="02020500000000000000" pitchFamily="18" charset="-120"/>
              </a:rPr>
              <a:t>图像识别</a:t>
            </a:r>
            <a:r>
              <a:rPr lang="en-US" altLang="zh-TW" sz="2400" dirty="0">
                <a:solidFill>
                  <a:prstClr val="black"/>
                </a:solidFill>
                <a:latin typeface="Calibri" panose="020F0502020204030204"/>
                <a:ea typeface="PMingLiU" panose="02020500000000000000" pitchFamily="18" charset="-120"/>
              </a:rPr>
              <a:t>:</a:t>
            </a:r>
            <a:endParaRPr lang="zh-TW" altLang="en-US" sz="2400" dirty="0">
              <a:solidFill>
                <a:prstClr val="black"/>
              </a:solidFill>
              <a:latin typeface="Calibri" panose="020F0502020204030204"/>
              <a:ea typeface="PMingLiU" panose="02020500000000000000" pitchFamily="18" charset="-120"/>
            </a:endParaRPr>
          </a:p>
        </p:txBody>
      </p:sp>
      <p:sp>
        <p:nvSpPr>
          <p:cNvPr id="8" name="标题 7"/>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extLst>
      <p:ext uri="{BB962C8B-B14F-4D97-AF65-F5344CB8AC3E}">
        <p14:creationId xmlns:p14="http://schemas.microsoft.com/office/powerpoint/2010/main" val="319193845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1" grpId="0"/>
      <p:bldP spid="66" grpId="0"/>
      <p:bldP spid="70" grpId="0"/>
      <p:bldP spid="72" grpId="0"/>
      <p:bldP spid="18" grpId="0" bldLvl="0" animBg="1"/>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582</a:t>
            </a:fld>
            <a:endParaRPr lang="en-US" altLang="ja-JP"/>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9363" y="2654002"/>
            <a:ext cx="4657932" cy="1268234"/>
          </a:xfrm>
          <a:prstGeom prst="rect">
            <a:avLst/>
          </a:prstGeom>
        </p:spPr>
      </p:pic>
      <p:sp>
        <p:nvSpPr>
          <p:cNvPr id="6" name="標題 1"/>
          <p:cNvSpPr>
            <a:spLocks noGrp="1"/>
          </p:cNvSpPr>
          <p:nvPr/>
        </p:nvSpPr>
        <p:spPr>
          <a:xfrm>
            <a:off x="1997075" y="1283495"/>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学习框架</a:t>
            </a:r>
            <a:r>
              <a:rPr lang="en-US" altLang="zh-TW" dirty="0"/>
              <a:t> </a:t>
            </a:r>
            <a:endParaRPr lang="zh-TW" altLang="en-US" dirty="0"/>
          </a:p>
        </p:txBody>
      </p:sp>
      <p:sp>
        <p:nvSpPr>
          <p:cNvPr id="7" name="圓柱 5"/>
          <p:cNvSpPr/>
          <p:nvPr/>
        </p:nvSpPr>
        <p:spPr>
          <a:xfrm>
            <a:off x="2457027" y="2535601"/>
            <a:ext cx="1636295" cy="818147"/>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zh-CN" altLang="en-US" sz="2400" dirty="0">
                <a:solidFill>
                  <a:prstClr val="black"/>
                </a:solidFill>
                <a:latin typeface="Calibri" panose="020F0502020204030204"/>
                <a:ea typeface="PMingLiU" panose="02020500000000000000" pitchFamily="18" charset="-120"/>
              </a:rPr>
              <a:t>一组函数</a:t>
            </a:r>
            <a:endParaRPr lang="zh-TW" altLang="en-US" sz="2400" dirty="0">
              <a:solidFill>
                <a:prstClr val="black"/>
              </a:solidFill>
              <a:latin typeface="Calibri" panose="020F0502020204030204"/>
              <a:ea typeface="PMingLiU" panose="02020500000000000000" pitchFamily="18" charset="-120"/>
            </a:endParaRPr>
          </a:p>
        </p:txBody>
      </p:sp>
      <p:graphicFrame>
        <p:nvGraphicFramePr>
          <p:cNvPr id="15" name="Object 12"/>
          <p:cNvGraphicFramePr>
            <a:graphicFrameLocks noChangeAspect="1"/>
          </p:cNvGraphicFramePr>
          <p:nvPr/>
        </p:nvGraphicFramePr>
        <p:xfrm>
          <a:off x="4189170" y="3007369"/>
          <a:ext cx="1109662" cy="346472"/>
        </p:xfrm>
        <a:graphic>
          <a:graphicData uri="http://schemas.openxmlformats.org/presentationml/2006/ole">
            <mc:AlternateContent xmlns:mc="http://schemas.openxmlformats.org/markup-compatibility/2006">
              <mc:Choice xmlns:v="urn:schemas-microsoft-com:vml" Requires="v">
                <p:oleObj name="方程式" r:id="rId3" imgW="12496800" imgH="5181600" progId="Equation.3">
                  <p:embed/>
                </p:oleObj>
              </mc:Choice>
              <mc:Fallback>
                <p:oleObj name="方程式" r:id="rId3" imgW="12496800" imgH="5181600" progId="Equation.3">
                  <p:embed/>
                  <p:pic>
                    <p:nvPicPr>
                      <p:cNvPr id="15" name="Object 12"/>
                      <p:cNvPicPr>
                        <a:picLocks noChangeAspect="1"/>
                      </p:cNvPicPr>
                      <p:nvPr/>
                    </p:nvPicPr>
                    <p:blipFill>
                      <a:blip r:embed="rId4"/>
                      <a:stretch>
                        <a:fillRect/>
                      </a:stretch>
                    </p:blipFill>
                    <p:spPr>
                      <a:xfrm>
                        <a:off x="4189170" y="3007369"/>
                        <a:ext cx="1109662" cy="346472"/>
                      </a:xfrm>
                      <a:prstGeom prst="rect">
                        <a:avLst/>
                      </a:prstGeom>
                      <a:noFill/>
                      <a:ln w="9525">
                        <a:noFill/>
                      </a:ln>
                    </p:spPr>
                  </p:pic>
                </p:oleObj>
              </mc:Fallback>
            </mc:AlternateContent>
          </a:graphicData>
        </a:graphic>
      </p:graphicFrame>
      <p:grpSp>
        <p:nvGrpSpPr>
          <p:cNvPr id="9" name="群組 8"/>
          <p:cNvGrpSpPr/>
          <p:nvPr/>
        </p:nvGrpSpPr>
        <p:grpSpPr>
          <a:xfrm>
            <a:off x="6541264" y="1580336"/>
            <a:ext cx="3342513" cy="620507"/>
            <a:chOff x="4749800" y="2047360"/>
            <a:chExt cx="3342513" cy="827342"/>
          </a:xfrm>
        </p:grpSpPr>
        <p:graphicFrame>
          <p:nvGraphicFramePr>
            <p:cNvPr id="74"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name="方程式" r:id="rId5" imgW="23774400" imgH="5181600" progId="Equation.3">
                    <p:embed/>
                  </p:oleObj>
                </mc:Choice>
                <mc:Fallback>
                  <p:oleObj name="方程式" r:id="rId5" imgW="23774400" imgH="5181600" progId="Equation.3">
                    <p:embed/>
                    <p:pic>
                      <p:nvPicPr>
                        <p:cNvPr id="74" name="Object 12"/>
                        <p:cNvPicPr>
                          <a:picLocks noChangeAspect="1"/>
                        </p:cNvPicPr>
                        <p:nvPr/>
                      </p:nvPicPr>
                      <p:blipFill>
                        <a:blip r:embed="rId6"/>
                        <a:stretch>
                          <a:fillRect/>
                        </a:stretch>
                      </p:blipFill>
                      <p:spPr>
                        <a:xfrm>
                          <a:off x="4749800" y="2235200"/>
                          <a:ext cx="2112963" cy="460375"/>
                        </a:xfrm>
                        <a:prstGeom prst="rect">
                          <a:avLst/>
                        </a:prstGeom>
                        <a:noFill/>
                        <a:ln w="9525">
                          <a:noFill/>
                        </a:ln>
                      </p:spPr>
                    </p:pic>
                  </p:oleObj>
                </mc:Fallback>
              </mc:AlternateContent>
            </a:graphicData>
          </a:graphic>
        </p:graphicFrame>
        <p:sp>
          <p:nvSpPr>
            <p:cNvPr id="76" name="文字方塊 75"/>
            <p:cNvSpPr txBox="1"/>
            <p:nvPr/>
          </p:nvSpPr>
          <p:spPr>
            <a:xfrm>
              <a:off x="6654931" y="2212761"/>
              <a:ext cx="1437382" cy="615553"/>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“cat”</a:t>
              </a:r>
              <a:endParaRPr lang="zh-TW" altLang="en-US" sz="2400" dirty="0">
                <a:solidFill>
                  <a:prstClr val="black"/>
                </a:solidFill>
                <a:latin typeface="Calibri" panose="020F0502020204030204"/>
                <a:ea typeface="PMingLiU" panose="02020500000000000000" pitchFamily="18" charset="-120"/>
              </a:endParaRPr>
            </a:p>
          </p:txBody>
        </p:sp>
        <p:pic>
          <p:nvPicPr>
            <p:cNvPr id="77" name="Picture 12" descr="https://encrypted-tbn1.gstatic.com/images?q=tbn:ANd9GcRcwlRKAlSIaCI4W5PRYVbuBQQXifF-56bFqAjh9DMe-_3Lh8_YK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p:cNvSpPr txBox="1"/>
          <p:nvPr/>
        </p:nvSpPr>
        <p:spPr>
          <a:xfrm>
            <a:off x="5737225" y="1168754"/>
            <a:ext cx="3111500" cy="461665"/>
          </a:xfrm>
          <a:prstGeom prst="rect">
            <a:avLst/>
          </a:prstGeom>
          <a:noFill/>
        </p:spPr>
        <p:txBody>
          <a:bodyPr wrap="square" rtlCol="0">
            <a:spAutoFit/>
          </a:bodyPr>
          <a:lstStyle/>
          <a:p>
            <a:pPr>
              <a:defRPr/>
            </a:pPr>
            <a:r>
              <a:rPr lang="zh-CN" altLang="en-US" sz="2400" dirty="0">
                <a:solidFill>
                  <a:prstClr val="black"/>
                </a:solidFill>
                <a:latin typeface="Calibri" panose="020F0502020204030204"/>
                <a:ea typeface="PMingLiU" panose="02020500000000000000" pitchFamily="18" charset="-120"/>
              </a:rPr>
              <a:t>图像识别</a:t>
            </a:r>
            <a:r>
              <a:rPr lang="en-US" altLang="zh-TW" sz="2400" dirty="0">
                <a:solidFill>
                  <a:prstClr val="black"/>
                </a:solidFill>
                <a:latin typeface="Calibri" panose="020F0502020204030204"/>
                <a:ea typeface="PMingLiU" panose="02020500000000000000" pitchFamily="18" charset="-120"/>
              </a:rPr>
              <a:t>:</a:t>
            </a:r>
            <a:endParaRPr lang="zh-TW" altLang="en-US" sz="2400" dirty="0">
              <a:solidFill>
                <a:prstClr val="black"/>
              </a:solidFill>
              <a:latin typeface="Calibri" panose="020F0502020204030204"/>
              <a:ea typeface="PMingLiU" panose="02020500000000000000" pitchFamily="18" charset="-120"/>
            </a:endParaRPr>
          </a:p>
        </p:txBody>
      </p:sp>
      <p:sp>
        <p:nvSpPr>
          <p:cNvPr id="18" name="文字方塊 17"/>
          <p:cNvSpPr txBox="1"/>
          <p:nvPr/>
        </p:nvSpPr>
        <p:spPr>
          <a:xfrm>
            <a:off x="4154475" y="243839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defRPr/>
            </a:pPr>
            <a:r>
              <a:rPr lang="zh-CN" altLang="en-US" sz="2800" dirty="0">
                <a:solidFill>
                  <a:prstClr val="white"/>
                </a:solidFill>
                <a:latin typeface="Calibri" panose="020F0502020204030204"/>
                <a:ea typeface="PMingLiU" panose="02020500000000000000" pitchFamily="18" charset="-120"/>
              </a:rPr>
              <a:t>模型</a:t>
            </a:r>
            <a:endParaRPr lang="zh-TW" altLang="en-US" sz="2800" dirty="0">
              <a:solidFill>
                <a:prstClr val="white"/>
              </a:solidFill>
              <a:latin typeface="Calibri" panose="020F0502020204030204"/>
              <a:ea typeface="PMingLiU" panose="02020500000000000000" pitchFamily="18" charset="-120"/>
            </a:endParaRPr>
          </a:p>
        </p:txBody>
      </p:sp>
      <p:sp>
        <p:nvSpPr>
          <p:cNvPr id="23" name="圓柱 22"/>
          <p:cNvSpPr/>
          <p:nvPr/>
        </p:nvSpPr>
        <p:spPr>
          <a:xfrm>
            <a:off x="2398248" y="4921421"/>
            <a:ext cx="1636295" cy="818147"/>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zh-CN" altLang="en-US" sz="2400" dirty="0">
                <a:solidFill>
                  <a:prstClr val="black"/>
                </a:solidFill>
                <a:latin typeface="Calibri" panose="020F0502020204030204"/>
                <a:ea typeface="PMingLiU" panose="02020500000000000000" pitchFamily="18" charset="-120"/>
              </a:rPr>
              <a:t>训练数据</a:t>
            </a:r>
            <a:endParaRPr lang="zh-TW" altLang="en-US" sz="2400" dirty="0">
              <a:solidFill>
                <a:prstClr val="black"/>
              </a:solidFill>
              <a:latin typeface="Calibri" panose="020F0502020204030204"/>
              <a:ea typeface="PMingLiU" panose="02020500000000000000" pitchFamily="18" charset="-120"/>
            </a:endParaRPr>
          </a:p>
        </p:txBody>
      </p:sp>
      <p:sp>
        <p:nvSpPr>
          <p:cNvPr id="27" name="圓角矩形 26"/>
          <p:cNvSpPr/>
          <p:nvPr/>
        </p:nvSpPr>
        <p:spPr>
          <a:xfrm>
            <a:off x="2260347" y="3755799"/>
            <a:ext cx="1912095" cy="81814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r>
              <a:rPr lang="zh-CN" altLang="en-US" sz="2400" dirty="0">
                <a:solidFill>
                  <a:prstClr val="black"/>
                </a:solidFill>
                <a:latin typeface="Calibri" panose="020F0502020204030204"/>
                <a:ea typeface="PMingLiU" panose="02020500000000000000" pitchFamily="18" charset="-120"/>
              </a:rPr>
              <a:t>函数的优度</a:t>
            </a:r>
            <a:endParaRPr lang="en-US" altLang="zh-TW" sz="2400" baseline="30000" dirty="0">
              <a:solidFill>
                <a:prstClr val="black"/>
              </a:solidFill>
              <a:latin typeface="Calibri" panose="020F0502020204030204"/>
              <a:ea typeface="PMingLiU" panose="02020500000000000000" pitchFamily="18" charset="-120"/>
            </a:endParaRPr>
          </a:p>
        </p:txBody>
      </p:sp>
      <p:cxnSp>
        <p:nvCxnSpPr>
          <p:cNvPr id="28" name="直線單箭頭接點 27"/>
          <p:cNvCxnSpPr/>
          <p:nvPr/>
        </p:nvCxnSpPr>
        <p:spPr>
          <a:xfrm flipV="1">
            <a:off x="3237450" y="4590275"/>
            <a:ext cx="0" cy="4090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3237450" y="3378748"/>
            <a:ext cx="0" cy="3607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文字方塊 35"/>
          <p:cNvSpPr txBox="1"/>
          <p:nvPr/>
        </p:nvSpPr>
        <p:spPr>
          <a:xfrm>
            <a:off x="6387880" y="3101684"/>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defRPr/>
            </a:pPr>
            <a:r>
              <a:rPr lang="en-US" altLang="zh-TW" sz="2400" dirty="0">
                <a:solidFill>
                  <a:prstClr val="white"/>
                </a:solidFill>
                <a:latin typeface="Calibri" panose="020F0502020204030204"/>
                <a:ea typeface="PMingLiU" panose="02020500000000000000" pitchFamily="18" charset="-120"/>
              </a:rPr>
              <a:t>Better!</a:t>
            </a:r>
            <a:endParaRPr lang="zh-TW" altLang="en-US" sz="2400" dirty="0">
              <a:solidFill>
                <a:prstClr val="white"/>
              </a:solidFill>
              <a:latin typeface="Calibri" panose="020F0502020204030204"/>
              <a:ea typeface="PMingLiU" panose="02020500000000000000" pitchFamily="18" charset="-120"/>
            </a:endParaRPr>
          </a:p>
        </p:txBody>
      </p:sp>
      <p:sp>
        <p:nvSpPr>
          <p:cNvPr id="37" name="矩形 36"/>
          <p:cNvSpPr/>
          <p:nvPr/>
        </p:nvSpPr>
        <p:spPr>
          <a:xfrm>
            <a:off x="6445045" y="5668199"/>
            <a:ext cx="1470724" cy="461665"/>
          </a:xfrm>
          <a:prstGeom prst="rect">
            <a:avLst/>
          </a:prstGeom>
        </p:spPr>
        <p:txBody>
          <a:bodyPr wrap="square">
            <a:spAutoFit/>
          </a:bodyPr>
          <a:lstStyle/>
          <a:p>
            <a:pPr algn="ctr">
              <a:defRPr/>
            </a:pPr>
            <a:r>
              <a:rPr lang="en-US" altLang="zh-TW" sz="2400" dirty="0">
                <a:solidFill>
                  <a:srgbClr val="222222"/>
                </a:solidFill>
                <a:latin typeface="Arial" panose="020B0604020202020204" pitchFamily="34" charset="0"/>
                <a:ea typeface="PMingLiU" panose="02020500000000000000" pitchFamily="18" charset="-120"/>
              </a:rPr>
              <a:t>“monkey”</a:t>
            </a:r>
            <a:endParaRPr lang="zh-TW" altLang="en-US" sz="2400" dirty="0">
              <a:solidFill>
                <a:prstClr val="black"/>
              </a:solidFill>
              <a:latin typeface="Calibri" panose="020F0502020204030204"/>
              <a:ea typeface="PMingLiU" panose="02020500000000000000" pitchFamily="18" charset="-120"/>
            </a:endParaRPr>
          </a:p>
        </p:txBody>
      </p:sp>
      <p:pic>
        <p:nvPicPr>
          <p:cNvPr id="38" name="圖片 37"/>
          <p:cNvPicPr>
            <a:picLocks noChangeAspect="1"/>
          </p:cNvPicPr>
          <p:nvPr/>
        </p:nvPicPr>
        <p:blipFill>
          <a:blip r:embed="rId8" cstate="print"/>
          <a:stretch>
            <a:fillRect/>
          </a:stretch>
        </p:blipFill>
        <p:spPr>
          <a:xfrm>
            <a:off x="6714767" y="4861885"/>
            <a:ext cx="931280" cy="788574"/>
          </a:xfrm>
          <a:prstGeom prst="rect">
            <a:avLst/>
          </a:prstGeom>
        </p:spPr>
      </p:pic>
      <p:pic>
        <p:nvPicPr>
          <p:cNvPr id="39" name="圖片 38"/>
          <p:cNvPicPr>
            <a:picLocks noChangeAspect="1"/>
          </p:cNvPicPr>
          <p:nvPr/>
        </p:nvPicPr>
        <p:blipFill>
          <a:blip r:embed="rId9" cstate="print"/>
          <a:stretch>
            <a:fillRect/>
          </a:stretch>
        </p:blipFill>
        <p:spPr>
          <a:xfrm>
            <a:off x="7988329" y="4861885"/>
            <a:ext cx="899978" cy="806322"/>
          </a:xfrm>
          <a:prstGeom prst="rect">
            <a:avLst/>
          </a:prstGeom>
        </p:spPr>
      </p:pic>
      <p:sp>
        <p:nvSpPr>
          <p:cNvPr id="40" name="文字方塊 39"/>
          <p:cNvSpPr txBox="1"/>
          <p:nvPr/>
        </p:nvSpPr>
        <p:spPr>
          <a:xfrm>
            <a:off x="8056105" y="5681224"/>
            <a:ext cx="798022"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“cat”</a:t>
            </a:r>
            <a:endParaRPr lang="zh-TW" altLang="en-US" sz="2400" dirty="0">
              <a:solidFill>
                <a:prstClr val="black"/>
              </a:solidFill>
              <a:latin typeface="Calibri" panose="020F0502020204030204"/>
              <a:ea typeface="PMingLiU" panose="02020500000000000000" pitchFamily="18" charset="-120"/>
            </a:endParaRPr>
          </a:p>
        </p:txBody>
      </p:sp>
      <p:sp>
        <p:nvSpPr>
          <p:cNvPr id="41" name="文字方塊 40"/>
          <p:cNvSpPr txBox="1"/>
          <p:nvPr/>
        </p:nvSpPr>
        <p:spPr>
          <a:xfrm>
            <a:off x="9238519" y="5653291"/>
            <a:ext cx="798022"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“dog”</a:t>
            </a:r>
            <a:endParaRPr lang="zh-TW" altLang="en-US" sz="2400" dirty="0">
              <a:solidFill>
                <a:prstClr val="black"/>
              </a:solidFill>
              <a:latin typeface="Calibri" panose="020F0502020204030204"/>
              <a:ea typeface="PMingLiU" panose="02020500000000000000" pitchFamily="18" charset="-120"/>
            </a:endParaRPr>
          </a:p>
        </p:txBody>
      </p:sp>
      <p:pic>
        <p:nvPicPr>
          <p:cNvPr id="42" name="圖片 41"/>
          <p:cNvPicPr>
            <a:picLocks noChangeAspect="1"/>
          </p:cNvPicPr>
          <p:nvPr/>
        </p:nvPicPr>
        <p:blipFill>
          <a:blip r:embed="rId10" cstate="print"/>
          <a:stretch>
            <a:fillRect/>
          </a:stretch>
        </p:blipFill>
        <p:spPr>
          <a:xfrm>
            <a:off x="9230589" y="4870750"/>
            <a:ext cx="823790" cy="797448"/>
          </a:xfrm>
          <a:prstGeom prst="rect">
            <a:avLst/>
          </a:prstGeom>
        </p:spPr>
      </p:pic>
      <p:sp>
        <p:nvSpPr>
          <p:cNvPr id="44" name="矩形 43"/>
          <p:cNvSpPr/>
          <p:nvPr/>
        </p:nvSpPr>
        <p:spPr>
          <a:xfrm>
            <a:off x="4339498" y="5053558"/>
            <a:ext cx="2185866" cy="461665"/>
          </a:xfrm>
          <a:prstGeom prst="rect">
            <a:avLst/>
          </a:prstGeom>
        </p:spPr>
        <p:txBody>
          <a:bodyPr wrap="square">
            <a:spAutoFit/>
          </a:bodyPr>
          <a:lstStyle/>
          <a:p>
            <a:pPr algn="ctr">
              <a:defRPr/>
            </a:pPr>
            <a:r>
              <a:rPr lang="zh-CN" altLang="en-US" sz="2400" dirty="0">
                <a:solidFill>
                  <a:srgbClr val="222222"/>
                </a:solidFill>
                <a:latin typeface="Arial" panose="020B0604020202020204" pitchFamily="34" charset="0"/>
                <a:ea typeface="PMingLiU" panose="02020500000000000000" pitchFamily="18" charset="-120"/>
              </a:rPr>
              <a:t>函数输入</a:t>
            </a:r>
            <a:r>
              <a:rPr lang="en-US" altLang="zh-TW" sz="2400" dirty="0">
                <a:solidFill>
                  <a:srgbClr val="222222"/>
                </a:solidFill>
                <a:latin typeface="Arial" panose="020B0604020202020204" pitchFamily="34" charset="0"/>
                <a:ea typeface="PMingLiU" panose="02020500000000000000" pitchFamily="18" charset="-120"/>
              </a:rPr>
              <a:t>:</a:t>
            </a:r>
            <a:endParaRPr lang="zh-TW" altLang="en-US" sz="2400" dirty="0">
              <a:solidFill>
                <a:prstClr val="black"/>
              </a:solidFill>
              <a:latin typeface="Calibri" panose="020F0502020204030204"/>
              <a:ea typeface="PMingLiU" panose="02020500000000000000" pitchFamily="18" charset="-120"/>
            </a:endParaRPr>
          </a:p>
        </p:txBody>
      </p:sp>
      <p:sp>
        <p:nvSpPr>
          <p:cNvPr id="45" name="矩形 44"/>
          <p:cNvSpPr/>
          <p:nvPr/>
        </p:nvSpPr>
        <p:spPr>
          <a:xfrm>
            <a:off x="4332385" y="5650460"/>
            <a:ext cx="2185867" cy="461665"/>
          </a:xfrm>
          <a:prstGeom prst="rect">
            <a:avLst/>
          </a:prstGeom>
        </p:spPr>
        <p:txBody>
          <a:bodyPr wrap="square">
            <a:spAutoFit/>
          </a:bodyPr>
          <a:lstStyle/>
          <a:p>
            <a:pPr algn="ctr">
              <a:defRPr/>
            </a:pPr>
            <a:r>
              <a:rPr lang="zh-CN" altLang="en-US" sz="2400" dirty="0">
                <a:solidFill>
                  <a:srgbClr val="222222"/>
                </a:solidFill>
                <a:latin typeface="Arial" panose="020B0604020202020204" pitchFamily="34" charset="0"/>
                <a:ea typeface="PMingLiU" panose="02020500000000000000" pitchFamily="18" charset="-120"/>
              </a:rPr>
              <a:t>函数输出</a:t>
            </a:r>
            <a:r>
              <a:rPr lang="en-US" altLang="zh-TW" sz="2400" dirty="0">
                <a:solidFill>
                  <a:srgbClr val="222222"/>
                </a:solidFill>
                <a:latin typeface="Arial" panose="020B0604020202020204" pitchFamily="34" charset="0"/>
                <a:ea typeface="PMingLiU" panose="02020500000000000000" pitchFamily="18" charset="-120"/>
              </a:rPr>
              <a:t>:</a:t>
            </a:r>
            <a:endParaRPr lang="zh-TW" altLang="en-US" sz="2400" dirty="0">
              <a:solidFill>
                <a:prstClr val="black"/>
              </a:solidFill>
              <a:latin typeface="Calibri" panose="020F0502020204030204"/>
              <a:ea typeface="PMingLiU" panose="02020500000000000000" pitchFamily="18" charset="-120"/>
            </a:endParaRPr>
          </a:p>
        </p:txBody>
      </p:sp>
      <p:sp>
        <p:nvSpPr>
          <p:cNvPr id="26" name="矩形 25"/>
          <p:cNvSpPr/>
          <p:nvPr/>
        </p:nvSpPr>
        <p:spPr>
          <a:xfrm>
            <a:off x="4292332" y="4747898"/>
            <a:ext cx="5947138" cy="12925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PMingLiU" panose="02020500000000000000" pitchFamily="18" charset="-120"/>
            </a:endParaRPr>
          </a:p>
        </p:txBody>
      </p:sp>
      <p:sp>
        <p:nvSpPr>
          <p:cNvPr id="10" name="标题 9"/>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extLst>
      <p:ext uri="{BB962C8B-B14F-4D97-AF65-F5344CB8AC3E}">
        <p14:creationId xmlns:p14="http://schemas.microsoft.com/office/powerpoint/2010/main" val="316732501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7" grpId="0" bldLvl="0" animBg="1"/>
      <p:bldP spid="36" grpId="0" bldLvl="0" animBg="1"/>
      <p:bldP spid="37" grpId="0"/>
      <p:bldP spid="40" grpId="0"/>
      <p:bldP spid="41" grpId="0"/>
      <p:bldP spid="44" grpId="0"/>
      <p:bldP spid="45" grpId="0"/>
      <p:bldP spid="26" grpId="0" bldLvl="0" animBg="1"/>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583</a:t>
            </a:fld>
            <a:endParaRPr lang="en-US" altLang="ja-JP"/>
          </a:p>
        </p:txBody>
      </p:sp>
      <p:sp>
        <p:nvSpPr>
          <p:cNvPr id="5" name="標題 1"/>
          <p:cNvSpPr>
            <a:spLocks noGrp="1"/>
          </p:cNvSpPr>
          <p:nvPr/>
        </p:nvSpPr>
        <p:spPr>
          <a:xfrm>
            <a:off x="2086610" y="1084105"/>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学习框架</a:t>
            </a:r>
            <a:r>
              <a:rPr lang="en-US" altLang="zh-TW" dirty="0"/>
              <a:t> </a:t>
            </a:r>
            <a:endParaRPr lang="zh-TW" altLang="en-US" dirty="0"/>
          </a:p>
        </p:txBody>
      </p:sp>
      <p:sp>
        <p:nvSpPr>
          <p:cNvPr id="6" name="圓柱 5"/>
          <p:cNvSpPr/>
          <p:nvPr/>
        </p:nvSpPr>
        <p:spPr>
          <a:xfrm>
            <a:off x="2546562" y="2336211"/>
            <a:ext cx="1636295" cy="818147"/>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zh-CN" altLang="en-US" sz="2400" dirty="0">
                <a:solidFill>
                  <a:prstClr val="black"/>
                </a:solidFill>
                <a:latin typeface="Calibri" panose="020F0502020204030204"/>
                <a:ea typeface="PMingLiU" panose="02020500000000000000" pitchFamily="18" charset="-120"/>
              </a:rPr>
              <a:t>一组函数</a:t>
            </a:r>
            <a:endParaRPr lang="zh-TW" altLang="en-US" sz="2400" dirty="0">
              <a:solidFill>
                <a:prstClr val="black"/>
              </a:solidFill>
              <a:latin typeface="Calibri" panose="020F0502020204030204"/>
              <a:ea typeface="PMingLiU" panose="02020500000000000000" pitchFamily="18" charset="-120"/>
            </a:endParaRPr>
          </a:p>
        </p:txBody>
      </p:sp>
      <p:graphicFrame>
        <p:nvGraphicFramePr>
          <p:cNvPr id="15" name="Object 12"/>
          <p:cNvGraphicFramePr>
            <a:graphicFrameLocks noChangeAspect="1"/>
          </p:cNvGraphicFramePr>
          <p:nvPr/>
        </p:nvGraphicFramePr>
        <p:xfrm>
          <a:off x="4278705" y="2807979"/>
          <a:ext cx="1109662" cy="346472"/>
        </p:xfrm>
        <a:graphic>
          <a:graphicData uri="http://schemas.openxmlformats.org/presentationml/2006/ole">
            <mc:AlternateContent xmlns:mc="http://schemas.openxmlformats.org/markup-compatibility/2006">
              <mc:Choice xmlns:v="urn:schemas-microsoft-com:vml" Requires="v">
                <p:oleObj name="方程式" r:id="rId2" imgW="12496800" imgH="5181600" progId="Equation.3">
                  <p:embed/>
                </p:oleObj>
              </mc:Choice>
              <mc:Fallback>
                <p:oleObj name="方程式" r:id="rId2" imgW="12496800" imgH="5181600" progId="Equation.3">
                  <p:embed/>
                  <p:pic>
                    <p:nvPicPr>
                      <p:cNvPr id="15" name="Object 12"/>
                      <p:cNvPicPr>
                        <a:picLocks noChangeAspect="1"/>
                      </p:cNvPicPr>
                      <p:nvPr/>
                    </p:nvPicPr>
                    <p:blipFill>
                      <a:blip r:embed="rId3"/>
                      <a:stretch>
                        <a:fillRect/>
                      </a:stretch>
                    </p:blipFill>
                    <p:spPr>
                      <a:xfrm>
                        <a:off x="4278705" y="2807979"/>
                        <a:ext cx="1109662" cy="346472"/>
                      </a:xfrm>
                      <a:prstGeom prst="rect">
                        <a:avLst/>
                      </a:prstGeom>
                      <a:noFill/>
                      <a:ln w="9525">
                        <a:noFill/>
                      </a:ln>
                    </p:spPr>
                  </p:pic>
                </p:oleObj>
              </mc:Fallback>
            </mc:AlternateContent>
          </a:graphicData>
        </a:graphic>
      </p:graphicFrame>
      <p:grpSp>
        <p:nvGrpSpPr>
          <p:cNvPr id="9" name="群組 8"/>
          <p:cNvGrpSpPr/>
          <p:nvPr/>
        </p:nvGrpSpPr>
        <p:grpSpPr>
          <a:xfrm>
            <a:off x="6630799" y="1380946"/>
            <a:ext cx="3342513" cy="620507"/>
            <a:chOff x="4749800" y="2047360"/>
            <a:chExt cx="3342513" cy="827342"/>
          </a:xfrm>
        </p:grpSpPr>
        <p:graphicFrame>
          <p:nvGraphicFramePr>
            <p:cNvPr id="74"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name="方程式" r:id="rId4" imgW="23774400" imgH="5181600" progId="Equation.3">
                    <p:embed/>
                  </p:oleObj>
                </mc:Choice>
                <mc:Fallback>
                  <p:oleObj name="方程式" r:id="rId4" imgW="23774400" imgH="5181600" progId="Equation.3">
                    <p:embed/>
                    <p:pic>
                      <p:nvPicPr>
                        <p:cNvPr id="74" name="Object 12"/>
                        <p:cNvPicPr>
                          <a:picLocks noChangeAspect="1"/>
                        </p:cNvPicPr>
                        <p:nvPr/>
                      </p:nvPicPr>
                      <p:blipFill>
                        <a:blip r:embed="rId5"/>
                        <a:stretch>
                          <a:fillRect/>
                        </a:stretch>
                      </p:blipFill>
                      <p:spPr>
                        <a:xfrm>
                          <a:off x="4749800" y="2235200"/>
                          <a:ext cx="2112963" cy="460375"/>
                        </a:xfrm>
                        <a:prstGeom prst="rect">
                          <a:avLst/>
                        </a:prstGeom>
                        <a:noFill/>
                        <a:ln w="9525">
                          <a:noFill/>
                        </a:ln>
                      </p:spPr>
                    </p:pic>
                  </p:oleObj>
                </mc:Fallback>
              </mc:AlternateContent>
            </a:graphicData>
          </a:graphic>
        </p:graphicFrame>
        <p:sp>
          <p:nvSpPr>
            <p:cNvPr id="76" name="文字方塊 75"/>
            <p:cNvSpPr txBox="1"/>
            <p:nvPr/>
          </p:nvSpPr>
          <p:spPr>
            <a:xfrm>
              <a:off x="6654931" y="2212761"/>
              <a:ext cx="1437382" cy="615553"/>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“cat”</a:t>
              </a:r>
              <a:endParaRPr lang="zh-TW" altLang="en-US" sz="2400" dirty="0">
                <a:solidFill>
                  <a:prstClr val="black"/>
                </a:solidFill>
                <a:latin typeface="Calibri" panose="020F0502020204030204"/>
                <a:ea typeface="PMingLiU" panose="02020500000000000000" pitchFamily="18" charset="-120"/>
              </a:endParaRPr>
            </a:p>
          </p:txBody>
        </p:sp>
        <p:pic>
          <p:nvPicPr>
            <p:cNvPr id="77" name="Picture 12" descr="https://encrypted-tbn1.gstatic.com/images?q=tbn:ANd9GcRcwlRKAlSIaCI4W5PRYVbuBQQXifF-56bFqAjh9DMe-_3Lh8_YK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p:cNvSpPr txBox="1"/>
          <p:nvPr/>
        </p:nvSpPr>
        <p:spPr>
          <a:xfrm>
            <a:off x="5826760" y="969364"/>
            <a:ext cx="3111500" cy="461665"/>
          </a:xfrm>
          <a:prstGeom prst="rect">
            <a:avLst/>
          </a:prstGeom>
          <a:noFill/>
        </p:spPr>
        <p:txBody>
          <a:bodyPr wrap="square" rtlCol="0">
            <a:spAutoFit/>
          </a:bodyPr>
          <a:lstStyle/>
          <a:p>
            <a:pPr>
              <a:defRPr/>
            </a:pPr>
            <a:r>
              <a:rPr lang="zh-CN" altLang="en-US" sz="2400" dirty="0">
                <a:solidFill>
                  <a:prstClr val="black"/>
                </a:solidFill>
                <a:latin typeface="Calibri" panose="020F0502020204030204"/>
                <a:ea typeface="PMingLiU" panose="02020500000000000000" pitchFamily="18" charset="-120"/>
              </a:rPr>
              <a:t>图像识别</a:t>
            </a:r>
            <a:r>
              <a:rPr lang="en-US" altLang="zh-TW" sz="2400" dirty="0">
                <a:solidFill>
                  <a:prstClr val="black"/>
                </a:solidFill>
                <a:latin typeface="Calibri" panose="020F0502020204030204"/>
                <a:ea typeface="PMingLiU" panose="02020500000000000000" pitchFamily="18" charset="-120"/>
              </a:rPr>
              <a:t>:</a:t>
            </a:r>
            <a:endParaRPr lang="zh-TW" altLang="en-US" sz="2400" dirty="0">
              <a:solidFill>
                <a:prstClr val="black"/>
              </a:solidFill>
              <a:latin typeface="Calibri" panose="020F0502020204030204"/>
              <a:ea typeface="PMingLiU" panose="02020500000000000000" pitchFamily="18" charset="-120"/>
            </a:endParaRPr>
          </a:p>
        </p:txBody>
      </p:sp>
      <p:sp>
        <p:nvSpPr>
          <p:cNvPr id="18" name="文字方塊 17"/>
          <p:cNvSpPr txBox="1"/>
          <p:nvPr/>
        </p:nvSpPr>
        <p:spPr>
          <a:xfrm>
            <a:off x="4315448" y="223900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defRPr/>
            </a:pPr>
            <a:r>
              <a:rPr lang="zh-CN" altLang="en-US" sz="2800" dirty="0">
                <a:solidFill>
                  <a:prstClr val="white"/>
                </a:solidFill>
                <a:latin typeface="Calibri" panose="020F0502020204030204"/>
                <a:ea typeface="PMingLiU" panose="02020500000000000000" pitchFamily="18" charset="-120"/>
              </a:rPr>
              <a:t>模型</a:t>
            </a:r>
            <a:endParaRPr lang="zh-TW" altLang="en-US" sz="2800" dirty="0">
              <a:solidFill>
                <a:prstClr val="white"/>
              </a:solidFill>
              <a:latin typeface="Calibri" panose="020F0502020204030204"/>
              <a:ea typeface="PMingLiU" panose="02020500000000000000" pitchFamily="18" charset="-120"/>
            </a:endParaRPr>
          </a:p>
        </p:txBody>
      </p:sp>
      <p:sp>
        <p:nvSpPr>
          <p:cNvPr id="23" name="圓柱 22"/>
          <p:cNvSpPr/>
          <p:nvPr/>
        </p:nvSpPr>
        <p:spPr>
          <a:xfrm>
            <a:off x="2487783" y="4722031"/>
            <a:ext cx="1636295" cy="818147"/>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zh-CN" altLang="en-US" sz="2400" dirty="0">
                <a:solidFill>
                  <a:prstClr val="black"/>
                </a:solidFill>
                <a:latin typeface="Calibri" panose="020F0502020204030204"/>
                <a:ea typeface="PMingLiU" panose="02020500000000000000" pitchFamily="18" charset="-120"/>
              </a:rPr>
              <a:t>训练数据</a:t>
            </a:r>
            <a:endParaRPr lang="zh-TW" altLang="en-US" sz="2400" dirty="0">
              <a:solidFill>
                <a:prstClr val="black"/>
              </a:solidFill>
              <a:latin typeface="Calibri" panose="020F0502020204030204"/>
              <a:ea typeface="PMingLiU" panose="02020500000000000000" pitchFamily="18" charset="-120"/>
            </a:endParaRPr>
          </a:p>
        </p:txBody>
      </p:sp>
      <p:sp>
        <p:nvSpPr>
          <p:cNvPr id="27" name="圓角矩形 26"/>
          <p:cNvSpPr/>
          <p:nvPr/>
        </p:nvSpPr>
        <p:spPr>
          <a:xfrm>
            <a:off x="2349882" y="3556409"/>
            <a:ext cx="1912095" cy="81814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defRPr/>
            </a:pPr>
            <a:r>
              <a:rPr lang="zh-CN" altLang="en-US" sz="2400" dirty="0">
                <a:solidFill>
                  <a:prstClr val="black"/>
                </a:solidFill>
                <a:latin typeface="Calibri" panose="020F0502020204030204"/>
                <a:ea typeface="PMingLiU" panose="02020500000000000000" pitchFamily="18" charset="-120"/>
              </a:rPr>
              <a:t>函数的优度</a:t>
            </a:r>
            <a:endParaRPr lang="en-US" altLang="zh-TW" sz="2400" baseline="30000" dirty="0">
              <a:solidFill>
                <a:prstClr val="black"/>
              </a:solidFill>
              <a:latin typeface="Calibri" panose="020F0502020204030204"/>
              <a:ea typeface="PMingLiU" panose="02020500000000000000" pitchFamily="18" charset="-120"/>
            </a:endParaRPr>
          </a:p>
        </p:txBody>
      </p:sp>
      <p:cxnSp>
        <p:nvCxnSpPr>
          <p:cNvPr id="28" name="直線單箭頭接點 27"/>
          <p:cNvCxnSpPr/>
          <p:nvPr/>
        </p:nvCxnSpPr>
        <p:spPr>
          <a:xfrm flipV="1">
            <a:off x="3326985" y="4390885"/>
            <a:ext cx="0" cy="4090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3326985" y="3179358"/>
            <a:ext cx="0" cy="3607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矩形 29"/>
          <p:cNvSpPr/>
          <p:nvPr/>
        </p:nvSpPr>
        <p:spPr>
          <a:xfrm>
            <a:off x="4053754" y="5459342"/>
            <a:ext cx="1470724" cy="461665"/>
          </a:xfrm>
          <a:prstGeom prst="rect">
            <a:avLst/>
          </a:prstGeom>
        </p:spPr>
        <p:txBody>
          <a:bodyPr wrap="square">
            <a:spAutoFit/>
          </a:bodyPr>
          <a:lstStyle/>
          <a:p>
            <a:pPr algn="ctr">
              <a:defRPr/>
            </a:pPr>
            <a:r>
              <a:rPr lang="en-US" altLang="zh-TW" sz="2400" dirty="0">
                <a:solidFill>
                  <a:srgbClr val="222222"/>
                </a:solidFill>
                <a:latin typeface="Arial" panose="020B0604020202020204" pitchFamily="34" charset="0"/>
                <a:ea typeface="PMingLiU" panose="02020500000000000000" pitchFamily="18" charset="-120"/>
              </a:rPr>
              <a:t>“monkey”</a:t>
            </a:r>
            <a:endParaRPr lang="zh-TW" altLang="en-US" sz="2400" dirty="0">
              <a:solidFill>
                <a:prstClr val="black"/>
              </a:solidFill>
              <a:latin typeface="Calibri" panose="020F0502020204030204"/>
              <a:ea typeface="PMingLiU" panose="02020500000000000000" pitchFamily="18" charset="-120"/>
            </a:endParaRPr>
          </a:p>
        </p:txBody>
      </p:sp>
      <p:pic>
        <p:nvPicPr>
          <p:cNvPr id="31" name="圖片 30"/>
          <p:cNvPicPr>
            <a:picLocks noChangeAspect="1"/>
          </p:cNvPicPr>
          <p:nvPr/>
        </p:nvPicPr>
        <p:blipFill>
          <a:blip r:embed="rId7" cstate="print"/>
          <a:stretch>
            <a:fillRect/>
          </a:stretch>
        </p:blipFill>
        <p:spPr>
          <a:xfrm>
            <a:off x="4323476" y="4653028"/>
            <a:ext cx="931280" cy="788574"/>
          </a:xfrm>
          <a:prstGeom prst="rect">
            <a:avLst/>
          </a:prstGeom>
        </p:spPr>
      </p:pic>
      <p:pic>
        <p:nvPicPr>
          <p:cNvPr id="32" name="圖片 31"/>
          <p:cNvPicPr>
            <a:picLocks noChangeAspect="1"/>
          </p:cNvPicPr>
          <p:nvPr/>
        </p:nvPicPr>
        <p:blipFill>
          <a:blip r:embed="rId8" cstate="print"/>
          <a:stretch>
            <a:fillRect/>
          </a:stretch>
        </p:blipFill>
        <p:spPr>
          <a:xfrm>
            <a:off x="5597038" y="4653028"/>
            <a:ext cx="899978" cy="806322"/>
          </a:xfrm>
          <a:prstGeom prst="rect">
            <a:avLst/>
          </a:prstGeom>
        </p:spPr>
      </p:pic>
      <p:sp>
        <p:nvSpPr>
          <p:cNvPr id="33" name="文字方塊 32"/>
          <p:cNvSpPr txBox="1"/>
          <p:nvPr/>
        </p:nvSpPr>
        <p:spPr>
          <a:xfrm>
            <a:off x="5664814" y="5472366"/>
            <a:ext cx="798022"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“cat”</a:t>
            </a:r>
            <a:endParaRPr lang="zh-TW" altLang="en-US" sz="2400" dirty="0">
              <a:solidFill>
                <a:prstClr val="black"/>
              </a:solidFill>
              <a:latin typeface="Calibri" panose="020F0502020204030204"/>
              <a:ea typeface="PMingLiU" panose="02020500000000000000" pitchFamily="18" charset="-120"/>
            </a:endParaRPr>
          </a:p>
        </p:txBody>
      </p:sp>
      <p:sp>
        <p:nvSpPr>
          <p:cNvPr id="34" name="文字方塊 33"/>
          <p:cNvSpPr txBox="1"/>
          <p:nvPr/>
        </p:nvSpPr>
        <p:spPr>
          <a:xfrm>
            <a:off x="6847228" y="5444433"/>
            <a:ext cx="798022"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“dog”</a:t>
            </a:r>
            <a:endParaRPr lang="zh-TW" altLang="en-US" sz="2400" dirty="0">
              <a:solidFill>
                <a:prstClr val="black"/>
              </a:solidFill>
              <a:latin typeface="Calibri" panose="020F0502020204030204"/>
              <a:ea typeface="PMingLiU" panose="02020500000000000000" pitchFamily="18" charset="-120"/>
            </a:endParaRPr>
          </a:p>
        </p:txBody>
      </p:sp>
      <p:pic>
        <p:nvPicPr>
          <p:cNvPr id="35" name="圖片 34"/>
          <p:cNvPicPr>
            <a:picLocks noChangeAspect="1"/>
          </p:cNvPicPr>
          <p:nvPr/>
        </p:nvPicPr>
        <p:blipFill>
          <a:blip r:embed="rId9" cstate="print"/>
          <a:stretch>
            <a:fillRect/>
          </a:stretch>
        </p:blipFill>
        <p:spPr>
          <a:xfrm>
            <a:off x="6839298" y="4661893"/>
            <a:ext cx="823790" cy="797448"/>
          </a:xfrm>
          <a:prstGeom prst="rect">
            <a:avLst/>
          </a:prstGeom>
        </p:spPr>
      </p:pic>
      <p:graphicFrame>
        <p:nvGraphicFramePr>
          <p:cNvPr id="24" name="Object 12"/>
          <p:cNvGraphicFramePr>
            <a:graphicFrameLocks noChangeAspect="1"/>
          </p:cNvGraphicFramePr>
          <p:nvPr/>
        </p:nvGraphicFramePr>
        <p:xfrm>
          <a:off x="5916112" y="4016464"/>
          <a:ext cx="433387" cy="366713"/>
        </p:xfrm>
        <a:graphic>
          <a:graphicData uri="http://schemas.openxmlformats.org/presentationml/2006/ole">
            <mc:AlternateContent xmlns:mc="http://schemas.openxmlformats.org/markup-compatibility/2006">
              <mc:Choice xmlns:v="urn:schemas-microsoft-com:vml" Requires="v">
                <p:oleObj name="方程式" r:id="rId10" imgW="4876800" imgH="5486400" progId="Equation.3">
                  <p:embed/>
                </p:oleObj>
              </mc:Choice>
              <mc:Fallback>
                <p:oleObj name="方程式" r:id="rId10" imgW="4876800" imgH="5486400" progId="Equation.3">
                  <p:embed/>
                  <p:pic>
                    <p:nvPicPr>
                      <p:cNvPr id="24" name="Object 12"/>
                      <p:cNvPicPr>
                        <a:picLocks noChangeAspect="1"/>
                      </p:cNvPicPr>
                      <p:nvPr/>
                    </p:nvPicPr>
                    <p:blipFill>
                      <a:blip r:embed="rId11"/>
                      <a:stretch>
                        <a:fillRect/>
                      </a:stretch>
                    </p:blipFill>
                    <p:spPr>
                      <a:xfrm>
                        <a:off x="5916112" y="4016464"/>
                        <a:ext cx="433387" cy="366713"/>
                      </a:xfrm>
                      <a:prstGeom prst="rect">
                        <a:avLst/>
                      </a:prstGeom>
                      <a:noFill/>
                      <a:ln w="9525">
                        <a:noFill/>
                      </a:ln>
                    </p:spPr>
                  </p:pic>
                </p:oleObj>
              </mc:Fallback>
            </mc:AlternateContent>
          </a:graphicData>
        </a:graphic>
      </p:graphicFrame>
      <p:sp>
        <p:nvSpPr>
          <p:cNvPr id="25" name="文字方塊 24"/>
          <p:cNvSpPr txBox="1"/>
          <p:nvPr/>
        </p:nvSpPr>
        <p:spPr>
          <a:xfrm>
            <a:off x="4444616" y="3595690"/>
            <a:ext cx="3490586" cy="461665"/>
          </a:xfrm>
          <a:prstGeom prst="rect">
            <a:avLst/>
          </a:prstGeom>
          <a:noFill/>
        </p:spPr>
        <p:txBody>
          <a:bodyPr wrap="square" rtlCol="0">
            <a:spAutoFit/>
          </a:bodyPr>
          <a:lstStyle/>
          <a:p>
            <a:pPr algn="ctr">
              <a:defRPr/>
            </a:pPr>
            <a:r>
              <a:rPr lang="zh-CN" altLang="en-US" sz="2400" dirty="0">
                <a:solidFill>
                  <a:prstClr val="black"/>
                </a:solidFill>
                <a:latin typeface="Calibri" panose="020F0502020204030204"/>
                <a:ea typeface="PMingLiU" panose="02020500000000000000" pitchFamily="18" charset="-120"/>
              </a:rPr>
              <a:t>挑选最优的函数</a:t>
            </a:r>
            <a:endParaRPr lang="zh-TW" altLang="en-US" sz="2400" dirty="0">
              <a:solidFill>
                <a:prstClr val="black"/>
              </a:solidFill>
              <a:latin typeface="Calibri" panose="020F0502020204030204"/>
              <a:ea typeface="PMingLiU" panose="02020500000000000000" pitchFamily="18" charset="-120"/>
            </a:endParaRPr>
          </a:p>
        </p:txBody>
      </p:sp>
      <p:cxnSp>
        <p:nvCxnSpPr>
          <p:cNvPr id="26" name="直線單箭頭接點 25"/>
          <p:cNvCxnSpPr/>
          <p:nvPr/>
        </p:nvCxnSpPr>
        <p:spPr>
          <a:xfrm>
            <a:off x="4278707" y="3971224"/>
            <a:ext cx="372492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圓角矩形 37"/>
          <p:cNvSpPr/>
          <p:nvPr/>
        </p:nvSpPr>
        <p:spPr>
          <a:xfrm>
            <a:off x="8032314" y="3532865"/>
            <a:ext cx="2069432" cy="81814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defRPr/>
            </a:pPr>
            <a:r>
              <a:rPr lang="en-US" altLang="zh-TW" sz="2400" dirty="0">
                <a:solidFill>
                  <a:prstClr val="black"/>
                </a:solidFill>
                <a:latin typeface="Calibri" panose="020F0502020204030204"/>
                <a:ea typeface="PMingLiU" panose="02020500000000000000" pitchFamily="18" charset="-120"/>
              </a:rPr>
              <a:t>    </a:t>
            </a:r>
            <a:r>
              <a:rPr lang="zh-CN" altLang="en-US" sz="2400" dirty="0">
                <a:solidFill>
                  <a:prstClr val="black"/>
                </a:solidFill>
                <a:latin typeface="Calibri" panose="020F0502020204030204"/>
                <a:ea typeface="PMingLiU" panose="02020500000000000000" pitchFamily="18" charset="-120"/>
              </a:rPr>
              <a:t>应用</a:t>
            </a:r>
            <a:endParaRPr lang="en-US" altLang="zh-TW" sz="2400" dirty="0">
              <a:solidFill>
                <a:prstClr val="black"/>
              </a:solidFill>
              <a:latin typeface="Calibri" panose="020F0502020204030204"/>
              <a:ea typeface="PMingLiU" panose="02020500000000000000" pitchFamily="18" charset="-120"/>
            </a:endParaRPr>
          </a:p>
        </p:txBody>
      </p:sp>
      <p:cxnSp>
        <p:nvCxnSpPr>
          <p:cNvPr id="41" name="直線單箭頭接點 40"/>
          <p:cNvCxnSpPr/>
          <p:nvPr/>
        </p:nvCxnSpPr>
        <p:spPr>
          <a:xfrm flipV="1">
            <a:off x="9072043" y="4395473"/>
            <a:ext cx="0" cy="4090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p:cNvCxnSpPr/>
          <p:nvPr/>
        </p:nvCxnSpPr>
        <p:spPr>
          <a:xfrm flipV="1">
            <a:off x="9047981" y="3159885"/>
            <a:ext cx="0" cy="3729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3" name="Object 12"/>
          <p:cNvGraphicFramePr>
            <a:graphicFrameLocks noChangeAspect="1"/>
          </p:cNvGraphicFramePr>
          <p:nvPr/>
        </p:nvGraphicFramePr>
        <p:xfrm>
          <a:off x="9333284" y="3758581"/>
          <a:ext cx="433388" cy="366713"/>
        </p:xfrm>
        <a:graphic>
          <a:graphicData uri="http://schemas.openxmlformats.org/presentationml/2006/ole">
            <mc:AlternateContent xmlns:mc="http://schemas.openxmlformats.org/markup-compatibility/2006">
              <mc:Choice xmlns:v="urn:schemas-microsoft-com:vml" Requires="v">
                <p:oleObj name="方程式" r:id="rId12" imgW="4876800" imgH="5486400" progId="Equation.3">
                  <p:embed/>
                </p:oleObj>
              </mc:Choice>
              <mc:Fallback>
                <p:oleObj name="方程式" r:id="rId12" imgW="4876800" imgH="5486400" progId="Equation.3">
                  <p:embed/>
                  <p:pic>
                    <p:nvPicPr>
                      <p:cNvPr id="43" name="Object 12"/>
                      <p:cNvPicPr>
                        <a:picLocks noChangeAspect="1"/>
                      </p:cNvPicPr>
                      <p:nvPr/>
                    </p:nvPicPr>
                    <p:blipFill>
                      <a:blip r:embed="rId13"/>
                      <a:stretch>
                        <a:fillRect/>
                      </a:stretch>
                    </p:blipFill>
                    <p:spPr>
                      <a:xfrm>
                        <a:off x="9333284" y="3758581"/>
                        <a:ext cx="433388" cy="366713"/>
                      </a:xfrm>
                      <a:prstGeom prst="rect">
                        <a:avLst/>
                      </a:prstGeom>
                      <a:noFill/>
                      <a:ln w="9525">
                        <a:noFill/>
                      </a:ln>
                    </p:spPr>
                  </p:pic>
                </p:oleObj>
              </mc:Fallback>
            </mc:AlternateContent>
          </a:graphicData>
        </a:graphic>
      </p:graphicFrame>
      <p:pic>
        <p:nvPicPr>
          <p:cNvPr id="45" name="Picture 12" descr="https://encrypted-tbn1.gstatic.com/images?q=tbn:ANd9GcRcwlRKAlSIaCI4W5PRYVbuBQQXifF-56bFqAjh9DMe-_3Lh8_YK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35930" y="4884677"/>
            <a:ext cx="1089847" cy="620507"/>
          </a:xfrm>
          <a:prstGeom prst="rect">
            <a:avLst/>
          </a:prstGeom>
          <a:noFill/>
          <a:extLst>
            <a:ext uri="{909E8E84-426E-40DD-AFC4-6F175D3DCCD1}">
              <a14:hiddenFill xmlns:a14="http://schemas.microsoft.com/office/drawing/2010/main">
                <a:solidFill>
                  <a:srgbClr val="FFFFFF"/>
                </a:solidFill>
              </a14:hiddenFill>
            </a:ext>
          </a:extLst>
        </p:spPr>
      </p:pic>
      <p:sp>
        <p:nvSpPr>
          <p:cNvPr id="46" name="文字方塊 45"/>
          <p:cNvSpPr txBox="1"/>
          <p:nvPr/>
        </p:nvSpPr>
        <p:spPr>
          <a:xfrm>
            <a:off x="8329290" y="2776779"/>
            <a:ext cx="1437382"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ea typeface="PMingLiU" panose="02020500000000000000" pitchFamily="18" charset="-120"/>
              </a:rPr>
              <a:t>“cat”</a:t>
            </a:r>
            <a:endParaRPr lang="zh-TW" altLang="en-US" sz="2400" dirty="0">
              <a:solidFill>
                <a:prstClr val="black"/>
              </a:solidFill>
              <a:latin typeface="Calibri" panose="020F0502020204030204"/>
              <a:ea typeface="PMingLiU" panose="02020500000000000000" pitchFamily="18" charset="-120"/>
            </a:endParaRPr>
          </a:p>
        </p:txBody>
      </p:sp>
      <p:sp>
        <p:nvSpPr>
          <p:cNvPr id="8" name="矩形 7"/>
          <p:cNvSpPr/>
          <p:nvPr/>
        </p:nvSpPr>
        <p:spPr>
          <a:xfrm>
            <a:off x="2245360" y="2219158"/>
            <a:ext cx="5689842" cy="359945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PMingLiU" panose="02020500000000000000" pitchFamily="18" charset="-120"/>
            </a:endParaRPr>
          </a:p>
        </p:txBody>
      </p:sp>
      <p:sp>
        <p:nvSpPr>
          <p:cNvPr id="47" name="矩形 46"/>
          <p:cNvSpPr/>
          <p:nvPr/>
        </p:nvSpPr>
        <p:spPr>
          <a:xfrm>
            <a:off x="7932725" y="2219158"/>
            <a:ext cx="2341328" cy="359945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PMingLiU" panose="02020500000000000000" pitchFamily="18" charset="-120"/>
            </a:endParaRPr>
          </a:p>
        </p:txBody>
      </p:sp>
      <p:sp>
        <p:nvSpPr>
          <p:cNvPr id="48" name="文字方塊 47"/>
          <p:cNvSpPr txBox="1"/>
          <p:nvPr/>
        </p:nvSpPr>
        <p:spPr>
          <a:xfrm>
            <a:off x="6549087" y="2337633"/>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defRPr/>
            </a:pPr>
            <a:r>
              <a:rPr lang="zh-CN" altLang="en-US" sz="2400" dirty="0">
                <a:solidFill>
                  <a:prstClr val="white"/>
                </a:solidFill>
                <a:latin typeface="Calibri" panose="020F0502020204030204"/>
                <a:ea typeface="PMingLiU" panose="02020500000000000000" pitchFamily="18" charset="-120"/>
              </a:rPr>
              <a:t>训练</a:t>
            </a:r>
            <a:r>
              <a:rPr lang="en-US" altLang="zh-TW" sz="2400" dirty="0">
                <a:solidFill>
                  <a:prstClr val="white"/>
                </a:solidFill>
                <a:latin typeface="Calibri" panose="020F0502020204030204"/>
                <a:ea typeface="PMingLiU" panose="02020500000000000000" pitchFamily="18" charset="-120"/>
              </a:rPr>
              <a:t> </a:t>
            </a:r>
            <a:endParaRPr lang="zh-TW" altLang="en-US" sz="2400" dirty="0">
              <a:solidFill>
                <a:prstClr val="white"/>
              </a:solidFill>
              <a:latin typeface="Calibri" panose="020F0502020204030204"/>
              <a:ea typeface="PMingLiU" panose="02020500000000000000" pitchFamily="18" charset="-120"/>
            </a:endParaRPr>
          </a:p>
        </p:txBody>
      </p:sp>
      <p:sp>
        <p:nvSpPr>
          <p:cNvPr id="49" name="文字方塊 48"/>
          <p:cNvSpPr txBox="1"/>
          <p:nvPr/>
        </p:nvSpPr>
        <p:spPr>
          <a:xfrm>
            <a:off x="8113686" y="2324844"/>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defRPr/>
            </a:pPr>
            <a:r>
              <a:rPr lang="zh-CN" altLang="en-US" sz="2400" dirty="0">
                <a:solidFill>
                  <a:prstClr val="white"/>
                </a:solidFill>
                <a:latin typeface="Calibri" panose="020F0502020204030204"/>
                <a:ea typeface="PMingLiU" panose="02020500000000000000" pitchFamily="18" charset="-120"/>
              </a:rPr>
              <a:t>测试</a:t>
            </a:r>
            <a:endParaRPr lang="zh-TW" altLang="en-US" sz="2400" dirty="0">
              <a:solidFill>
                <a:prstClr val="white"/>
              </a:solidFill>
              <a:latin typeface="Calibri" panose="020F0502020204030204"/>
              <a:ea typeface="PMingLiU" panose="02020500000000000000" pitchFamily="18" charset="-120"/>
            </a:endParaRPr>
          </a:p>
        </p:txBody>
      </p:sp>
      <p:sp>
        <p:nvSpPr>
          <p:cNvPr id="50" name="矩形 49"/>
          <p:cNvSpPr/>
          <p:nvPr/>
        </p:nvSpPr>
        <p:spPr>
          <a:xfrm>
            <a:off x="2359896" y="2290970"/>
            <a:ext cx="3233978" cy="940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PMingLiU" panose="02020500000000000000" pitchFamily="18" charset="-120"/>
            </a:endParaRPr>
          </a:p>
        </p:txBody>
      </p:sp>
      <p:sp>
        <p:nvSpPr>
          <p:cNvPr id="51" name="矩形 50"/>
          <p:cNvSpPr/>
          <p:nvPr/>
        </p:nvSpPr>
        <p:spPr>
          <a:xfrm>
            <a:off x="2359898" y="3549005"/>
            <a:ext cx="1918809" cy="825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PMingLiU" panose="02020500000000000000" pitchFamily="18" charset="-120"/>
            </a:endParaRPr>
          </a:p>
        </p:txBody>
      </p:sp>
      <p:sp>
        <p:nvSpPr>
          <p:cNvPr id="52" name="矩形 51"/>
          <p:cNvSpPr/>
          <p:nvPr/>
        </p:nvSpPr>
        <p:spPr>
          <a:xfrm>
            <a:off x="4634471" y="3540082"/>
            <a:ext cx="3062771" cy="825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a:solidFill>
                <a:prstClr val="white"/>
              </a:solidFill>
              <a:latin typeface="Calibri" panose="020F0502020204030204"/>
              <a:ea typeface="PMingLiU" panose="02020500000000000000" pitchFamily="18" charset="-120"/>
            </a:endParaRPr>
          </a:p>
        </p:txBody>
      </p:sp>
      <p:sp>
        <p:nvSpPr>
          <p:cNvPr id="53" name="文字方塊 52"/>
          <p:cNvSpPr txBox="1"/>
          <p:nvPr/>
        </p:nvSpPr>
        <p:spPr>
          <a:xfrm>
            <a:off x="1729630" y="3020456"/>
            <a:ext cx="127590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defRPr/>
            </a:pPr>
            <a:r>
              <a:rPr lang="zh-CN" altLang="en-US" sz="2800" dirty="0">
                <a:solidFill>
                  <a:prstClr val="white"/>
                </a:solidFill>
                <a:latin typeface="Calibri" panose="020F0502020204030204"/>
                <a:ea typeface="PMingLiU" panose="02020500000000000000" pitchFamily="18" charset="-120"/>
              </a:rPr>
              <a:t>第一步</a:t>
            </a:r>
            <a:endParaRPr lang="zh-TW" altLang="en-US" sz="2800" dirty="0">
              <a:solidFill>
                <a:prstClr val="white"/>
              </a:solidFill>
              <a:latin typeface="Calibri" panose="020F0502020204030204"/>
              <a:ea typeface="PMingLiU" panose="02020500000000000000" pitchFamily="18" charset="-120"/>
            </a:endParaRPr>
          </a:p>
        </p:txBody>
      </p:sp>
      <p:sp>
        <p:nvSpPr>
          <p:cNvPr id="54" name="文字方塊 53"/>
          <p:cNvSpPr txBox="1"/>
          <p:nvPr/>
        </p:nvSpPr>
        <p:spPr>
          <a:xfrm>
            <a:off x="1747303" y="4185496"/>
            <a:ext cx="125823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defRPr/>
            </a:pPr>
            <a:r>
              <a:rPr lang="zh-CN" altLang="en-US" sz="2800" dirty="0">
                <a:solidFill>
                  <a:prstClr val="white"/>
                </a:solidFill>
                <a:latin typeface="Calibri" panose="020F0502020204030204"/>
                <a:ea typeface="PMingLiU" panose="02020500000000000000" pitchFamily="18" charset="-120"/>
              </a:rPr>
              <a:t>第二步</a:t>
            </a:r>
            <a:endParaRPr lang="zh-TW" altLang="en-US" sz="2800" dirty="0">
              <a:solidFill>
                <a:prstClr val="white"/>
              </a:solidFill>
              <a:latin typeface="Calibri" panose="020F0502020204030204"/>
              <a:ea typeface="PMingLiU" panose="02020500000000000000" pitchFamily="18" charset="-120"/>
            </a:endParaRPr>
          </a:p>
        </p:txBody>
      </p:sp>
      <p:sp>
        <p:nvSpPr>
          <p:cNvPr id="55" name="文字方塊 54"/>
          <p:cNvSpPr txBox="1"/>
          <p:nvPr/>
        </p:nvSpPr>
        <p:spPr>
          <a:xfrm>
            <a:off x="4478100" y="4195576"/>
            <a:ext cx="1292388"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defRPr/>
            </a:pPr>
            <a:r>
              <a:rPr lang="zh-CN" altLang="en-US" sz="2800" dirty="0">
                <a:solidFill>
                  <a:prstClr val="white"/>
                </a:solidFill>
                <a:latin typeface="Calibri" panose="020F0502020204030204"/>
                <a:ea typeface="PMingLiU" panose="02020500000000000000" pitchFamily="18" charset="-120"/>
              </a:rPr>
              <a:t>第三步</a:t>
            </a:r>
            <a:endParaRPr lang="zh-TW" altLang="en-US" sz="2800" dirty="0">
              <a:solidFill>
                <a:prstClr val="white"/>
              </a:solidFill>
              <a:latin typeface="Calibri" panose="020F0502020204030204"/>
              <a:ea typeface="PMingLiU" panose="02020500000000000000" pitchFamily="18" charset="-120"/>
            </a:endParaRPr>
          </a:p>
        </p:txBody>
      </p:sp>
      <p:sp>
        <p:nvSpPr>
          <p:cNvPr id="10" name="标题 9"/>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extLst>
      <p:ext uri="{BB962C8B-B14F-4D97-AF65-F5344CB8AC3E}">
        <p14:creationId xmlns:p14="http://schemas.microsoft.com/office/powerpoint/2010/main" val="17394646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bldLvl="0" animBg="1"/>
      <p:bldP spid="46" grpId="0"/>
      <p:bldP spid="8" grpId="0" bldLvl="0" animBg="1"/>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584</a:t>
            </a:fld>
            <a:endParaRPr lang="en-US" altLang="ja-JP"/>
          </a:p>
        </p:txBody>
      </p:sp>
      <p:graphicFrame>
        <p:nvGraphicFramePr>
          <p:cNvPr id="8" name="內容版面配置區 3"/>
          <p:cNvGraphicFramePr>
            <a:graphicFrameLocks noGrp="1"/>
          </p:cNvGraphicFramePr>
          <p:nvPr>
            <p:ph idx="1"/>
          </p:nvPr>
        </p:nvGraphicFramePr>
        <p:xfrm>
          <a:off x="2061817" y="1084564"/>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標題 1"/>
          <p:cNvSpPr>
            <a:spLocks noGrp="1"/>
          </p:cNvSpPr>
          <p:nvPr/>
        </p:nvSpPr>
        <p:spPr>
          <a:xfrm>
            <a:off x="2118995" y="1072675"/>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机器学习很容易</a:t>
            </a:r>
            <a:r>
              <a:rPr lang="en-US" altLang="zh-TW" dirty="0"/>
              <a:t>……</a:t>
            </a:r>
            <a:endParaRPr lang="zh-TW" altLang="en-US" dirty="0"/>
          </a:p>
        </p:txBody>
      </p:sp>
      <p:pic>
        <p:nvPicPr>
          <p:cNvPr id="9" name="Picture 2" descr="http://cdc.tencent.com/wp-content/uploads/2011/03/banner1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57810" y="4270873"/>
            <a:ext cx="6969670" cy="185131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2075356" y="3613044"/>
            <a:ext cx="3757760" cy="461665"/>
          </a:xfrm>
          <a:prstGeom prst="rect">
            <a:avLst/>
          </a:prstGeom>
        </p:spPr>
        <p:txBody>
          <a:bodyPr wrap="none">
            <a:spAutoFit/>
          </a:bodyPr>
          <a:lstStyle/>
          <a:p>
            <a:pPr>
              <a:defRPr/>
            </a:pPr>
            <a:r>
              <a:rPr lang="zh-TW" altLang="en-US" sz="2400" dirty="0">
                <a:solidFill>
                  <a:prstClr val="black"/>
                </a:solidFill>
                <a:latin typeface="Calibri" panose="020F0502020204030204"/>
                <a:ea typeface="PMingLiU" panose="02020500000000000000" pitchFamily="18" charset="-120"/>
              </a:rPr>
              <a:t>就好像把大象放</a:t>
            </a:r>
            <a:r>
              <a:rPr lang="zh-CN" altLang="en-US" sz="2400" dirty="0">
                <a:solidFill>
                  <a:prstClr val="black"/>
                </a:solidFill>
                <a:latin typeface="Calibri" panose="020F0502020204030204"/>
                <a:ea typeface="PMingLiU" panose="02020500000000000000" pitchFamily="18" charset="-120"/>
              </a:rPr>
              <a:t>进</a:t>
            </a:r>
            <a:r>
              <a:rPr lang="zh-TW" altLang="en-US" sz="2400" dirty="0">
                <a:solidFill>
                  <a:prstClr val="black"/>
                </a:solidFill>
                <a:latin typeface="Calibri" panose="020F0502020204030204"/>
                <a:ea typeface="PMingLiU" panose="02020500000000000000" pitchFamily="18" charset="-120"/>
              </a:rPr>
              <a:t>冰箱 </a:t>
            </a:r>
            <a:r>
              <a:rPr lang="en-US" altLang="zh-TW" sz="2400" dirty="0">
                <a:solidFill>
                  <a:prstClr val="black"/>
                </a:solidFill>
                <a:latin typeface="Calibri" panose="020F0502020204030204"/>
                <a:ea typeface="PMingLiU" panose="02020500000000000000" pitchFamily="18" charset="-120"/>
              </a:rPr>
              <a:t>……</a:t>
            </a:r>
            <a:endParaRPr lang="zh-TW" altLang="en-US" sz="2400" dirty="0">
              <a:solidFill>
                <a:prstClr val="black"/>
              </a:solidFill>
              <a:latin typeface="Calibri" panose="020F0502020204030204"/>
              <a:ea typeface="PMingLiU" panose="02020500000000000000" pitchFamily="18" charset="-120"/>
            </a:endParaRPr>
          </a:p>
        </p:txBody>
      </p:sp>
      <p:sp>
        <p:nvSpPr>
          <p:cNvPr id="7" name="标题 6"/>
          <p:cNvSpPr>
            <a:spLocks noGrp="1"/>
          </p:cNvSpPr>
          <p:nvPr>
            <p:ph type="title"/>
          </p:nvPr>
        </p:nvSpPr>
        <p:spPr/>
        <p:txBody>
          <a:bodyPr/>
          <a:lstStyle/>
          <a:p>
            <a:r>
              <a:rPr lang="en-US" altLang="zh-CN"/>
              <a:t>7.1.2 </a:t>
            </a:r>
            <a:r>
              <a:rPr lang="zh-CN" altLang="en-US" dirty="0">
                <a:sym typeface="+mn-ea"/>
              </a:rPr>
              <a:t>机器学习的过程</a:t>
            </a:r>
            <a:endParaRPr lang="en-US" altLang="zh-CN"/>
          </a:p>
        </p:txBody>
      </p:sp>
    </p:spTree>
    <p:extLst>
      <p:ext uri="{BB962C8B-B14F-4D97-AF65-F5344CB8AC3E}">
        <p14:creationId xmlns:p14="http://schemas.microsoft.com/office/powerpoint/2010/main" val="222834124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7.1.3 </a:t>
            </a:r>
            <a:r>
              <a:rPr lang="zh-CN" altLang="en-US" dirty="0">
                <a:sym typeface="+mn-ea"/>
              </a:rPr>
              <a:t>机器学习的应用</a:t>
            </a:r>
            <a:endParaRPr lang="zh-CN" altLang="en-US" dirty="0"/>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585</a:t>
            </a:fld>
            <a:endParaRPr lang="en-US" altLang="ja-JP"/>
          </a:p>
        </p:txBody>
      </p:sp>
      <p:sp>
        <p:nvSpPr>
          <p:cNvPr id="5" name="object 2"/>
          <p:cNvSpPr/>
          <p:nvPr/>
        </p:nvSpPr>
        <p:spPr>
          <a:xfrm>
            <a:off x="2242566" y="1602487"/>
            <a:ext cx="2208530" cy="579596"/>
          </a:xfrm>
          <a:custGeom>
            <a:avLst/>
            <a:gdLst/>
            <a:ahLst/>
            <a:cxnLst/>
            <a:rect l="l" t="t" r="r" b="b"/>
            <a:pathLst>
              <a:path w="2208530" h="772794">
                <a:moveTo>
                  <a:pt x="2079498" y="0"/>
                </a:moveTo>
                <a:lnTo>
                  <a:pt x="128778" y="0"/>
                </a:lnTo>
                <a:lnTo>
                  <a:pt x="78652" y="10120"/>
                </a:lnTo>
                <a:lnTo>
                  <a:pt x="37718" y="37718"/>
                </a:lnTo>
                <a:lnTo>
                  <a:pt x="10120" y="78652"/>
                </a:lnTo>
                <a:lnTo>
                  <a:pt x="0" y="128777"/>
                </a:lnTo>
                <a:lnTo>
                  <a:pt x="0" y="643889"/>
                </a:lnTo>
                <a:lnTo>
                  <a:pt x="10120" y="694015"/>
                </a:lnTo>
                <a:lnTo>
                  <a:pt x="37718" y="734949"/>
                </a:lnTo>
                <a:lnTo>
                  <a:pt x="78652" y="762547"/>
                </a:lnTo>
                <a:lnTo>
                  <a:pt x="128778" y="772668"/>
                </a:lnTo>
                <a:lnTo>
                  <a:pt x="2079498" y="772668"/>
                </a:lnTo>
                <a:lnTo>
                  <a:pt x="2129623" y="762547"/>
                </a:lnTo>
                <a:lnTo>
                  <a:pt x="2170557" y="734949"/>
                </a:lnTo>
                <a:lnTo>
                  <a:pt x="2198155" y="694015"/>
                </a:lnTo>
                <a:lnTo>
                  <a:pt x="2208276" y="643889"/>
                </a:lnTo>
                <a:lnTo>
                  <a:pt x="2208276" y="128777"/>
                </a:lnTo>
                <a:lnTo>
                  <a:pt x="2198155" y="78652"/>
                </a:lnTo>
                <a:lnTo>
                  <a:pt x="2170557" y="37718"/>
                </a:lnTo>
                <a:lnTo>
                  <a:pt x="2129623" y="10120"/>
                </a:lnTo>
                <a:lnTo>
                  <a:pt x="2079498" y="0"/>
                </a:lnTo>
                <a:close/>
              </a:path>
            </a:pathLst>
          </a:custGeom>
          <a:solidFill>
            <a:srgbClr val="84ADAF"/>
          </a:solidFill>
        </p:spPr>
        <p:txBody>
          <a:bodyPr wrap="square" lIns="0" tIns="0" rIns="0" bIns="0" rtlCol="0"/>
          <a:lstStyle/>
          <a:p>
            <a:endParaRPr sz="2000"/>
          </a:p>
        </p:txBody>
      </p:sp>
      <p:sp>
        <p:nvSpPr>
          <p:cNvPr id="6" name="object 3"/>
          <p:cNvSpPr/>
          <p:nvPr/>
        </p:nvSpPr>
        <p:spPr>
          <a:xfrm>
            <a:off x="2264156" y="1655827"/>
            <a:ext cx="2208530" cy="579596"/>
          </a:xfrm>
          <a:custGeom>
            <a:avLst/>
            <a:gdLst/>
            <a:ahLst/>
            <a:cxnLst/>
            <a:rect l="l" t="t" r="r" b="b"/>
            <a:pathLst>
              <a:path w="2208530" h="772794">
                <a:moveTo>
                  <a:pt x="0" y="128777"/>
                </a:moveTo>
                <a:lnTo>
                  <a:pt x="10120" y="78652"/>
                </a:lnTo>
                <a:lnTo>
                  <a:pt x="37718" y="37718"/>
                </a:lnTo>
                <a:lnTo>
                  <a:pt x="78652" y="10120"/>
                </a:lnTo>
                <a:lnTo>
                  <a:pt x="128778" y="0"/>
                </a:lnTo>
                <a:lnTo>
                  <a:pt x="2079498" y="0"/>
                </a:lnTo>
                <a:lnTo>
                  <a:pt x="2129623" y="10120"/>
                </a:lnTo>
                <a:lnTo>
                  <a:pt x="2170557" y="37718"/>
                </a:lnTo>
                <a:lnTo>
                  <a:pt x="2198155" y="78652"/>
                </a:lnTo>
                <a:lnTo>
                  <a:pt x="2208276" y="128777"/>
                </a:lnTo>
                <a:lnTo>
                  <a:pt x="2208276" y="643889"/>
                </a:lnTo>
                <a:lnTo>
                  <a:pt x="2198155" y="694015"/>
                </a:lnTo>
                <a:lnTo>
                  <a:pt x="2170557" y="734949"/>
                </a:lnTo>
                <a:lnTo>
                  <a:pt x="2129623" y="762547"/>
                </a:lnTo>
                <a:lnTo>
                  <a:pt x="2079498" y="772668"/>
                </a:lnTo>
                <a:lnTo>
                  <a:pt x="128778" y="772668"/>
                </a:lnTo>
                <a:lnTo>
                  <a:pt x="78652" y="762547"/>
                </a:lnTo>
                <a:lnTo>
                  <a:pt x="37718" y="734949"/>
                </a:lnTo>
                <a:lnTo>
                  <a:pt x="10120" y="694015"/>
                </a:lnTo>
                <a:lnTo>
                  <a:pt x="0" y="643889"/>
                </a:lnTo>
                <a:lnTo>
                  <a:pt x="0" y="128777"/>
                </a:lnTo>
                <a:close/>
              </a:path>
            </a:pathLst>
          </a:custGeom>
          <a:ln w="25908">
            <a:solidFill>
              <a:srgbClr val="FFFFFF"/>
            </a:solidFill>
          </a:ln>
        </p:spPr>
        <p:txBody>
          <a:bodyPr wrap="square" lIns="0" tIns="0" rIns="0" bIns="0" rtlCol="0"/>
          <a:lstStyle/>
          <a:p>
            <a:endParaRPr sz="2000"/>
          </a:p>
        </p:txBody>
      </p:sp>
      <p:sp>
        <p:nvSpPr>
          <p:cNvPr id="7" name="object 4"/>
          <p:cNvSpPr txBox="1"/>
          <p:nvPr/>
        </p:nvSpPr>
        <p:spPr>
          <a:xfrm>
            <a:off x="2520772" y="1785028"/>
            <a:ext cx="1649552" cy="321242"/>
          </a:xfrm>
          <a:prstGeom prst="rect">
            <a:avLst/>
          </a:prstGeom>
        </p:spPr>
        <p:txBody>
          <a:bodyPr vert="horz" wrap="square" lIns="0" tIns="13335" rIns="0" bIns="0" rtlCol="0">
            <a:spAutoFit/>
          </a:bodyPr>
          <a:lstStyle/>
          <a:p>
            <a:pPr marL="12700">
              <a:spcBef>
                <a:spcPts val="105"/>
              </a:spcBef>
            </a:pPr>
            <a:r>
              <a:rPr lang="zh-CN" altLang="en-US" sz="2000" dirty="0">
                <a:latin typeface="Trebuchet MS" panose="020B0603020202020204"/>
                <a:cs typeface="Trebuchet MS" panose="020B0603020202020204"/>
              </a:rPr>
              <a:t>垃圾邮件过滤</a:t>
            </a:r>
            <a:endParaRPr sz="2000" dirty="0">
              <a:latin typeface="Trebuchet MS" panose="020B0603020202020204"/>
              <a:cs typeface="Trebuchet MS" panose="020B0603020202020204"/>
            </a:endParaRPr>
          </a:p>
        </p:txBody>
      </p:sp>
      <p:sp>
        <p:nvSpPr>
          <p:cNvPr id="8" name="object 5"/>
          <p:cNvSpPr/>
          <p:nvPr/>
        </p:nvSpPr>
        <p:spPr>
          <a:xfrm>
            <a:off x="4970526" y="1600201"/>
            <a:ext cx="2208530" cy="578644"/>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19"/>
                </a:lnTo>
                <a:lnTo>
                  <a:pt x="10098" y="692652"/>
                </a:lnTo>
                <a:lnTo>
                  <a:pt x="37639" y="733504"/>
                </a:lnTo>
                <a:lnTo>
                  <a:pt x="78491" y="761045"/>
                </a:lnTo>
                <a:lnTo>
                  <a:pt x="128524" y="771144"/>
                </a:lnTo>
                <a:lnTo>
                  <a:pt x="2079752" y="771144"/>
                </a:lnTo>
                <a:lnTo>
                  <a:pt x="2129784" y="761045"/>
                </a:lnTo>
                <a:lnTo>
                  <a:pt x="2170636" y="733504"/>
                </a:lnTo>
                <a:lnTo>
                  <a:pt x="2198177" y="692652"/>
                </a:lnTo>
                <a:lnTo>
                  <a:pt x="2208276" y="642619"/>
                </a:lnTo>
                <a:lnTo>
                  <a:pt x="2208276" y="128524"/>
                </a:lnTo>
                <a:lnTo>
                  <a:pt x="2198177" y="78491"/>
                </a:lnTo>
                <a:lnTo>
                  <a:pt x="2170636" y="37639"/>
                </a:lnTo>
                <a:lnTo>
                  <a:pt x="2129784" y="10098"/>
                </a:lnTo>
                <a:lnTo>
                  <a:pt x="2079752" y="0"/>
                </a:lnTo>
                <a:close/>
              </a:path>
            </a:pathLst>
          </a:custGeom>
          <a:solidFill>
            <a:srgbClr val="9BB808"/>
          </a:solidFill>
        </p:spPr>
        <p:txBody>
          <a:bodyPr wrap="square" lIns="0" tIns="0" rIns="0" bIns="0" rtlCol="0"/>
          <a:lstStyle/>
          <a:p>
            <a:endParaRPr sz="2000"/>
          </a:p>
        </p:txBody>
      </p:sp>
      <p:sp>
        <p:nvSpPr>
          <p:cNvPr id="9" name="object 6"/>
          <p:cNvSpPr/>
          <p:nvPr/>
        </p:nvSpPr>
        <p:spPr>
          <a:xfrm>
            <a:off x="4992116" y="1631951"/>
            <a:ext cx="2208530" cy="578644"/>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6" y="128524"/>
                </a:lnTo>
                <a:lnTo>
                  <a:pt x="2208276" y="642619"/>
                </a:lnTo>
                <a:lnTo>
                  <a:pt x="2198177" y="692652"/>
                </a:lnTo>
                <a:lnTo>
                  <a:pt x="2170636" y="733504"/>
                </a:lnTo>
                <a:lnTo>
                  <a:pt x="2129784" y="761045"/>
                </a:lnTo>
                <a:lnTo>
                  <a:pt x="2079752" y="771144"/>
                </a:lnTo>
                <a:lnTo>
                  <a:pt x="128524" y="771144"/>
                </a:lnTo>
                <a:lnTo>
                  <a:pt x="78491" y="761045"/>
                </a:lnTo>
                <a:lnTo>
                  <a:pt x="37639" y="733504"/>
                </a:lnTo>
                <a:lnTo>
                  <a:pt x="10098" y="692652"/>
                </a:lnTo>
                <a:lnTo>
                  <a:pt x="0" y="642619"/>
                </a:lnTo>
                <a:lnTo>
                  <a:pt x="0" y="128524"/>
                </a:lnTo>
                <a:close/>
              </a:path>
            </a:pathLst>
          </a:custGeom>
          <a:ln w="25908">
            <a:solidFill>
              <a:srgbClr val="FFFFFF"/>
            </a:solidFill>
          </a:ln>
        </p:spPr>
        <p:txBody>
          <a:bodyPr wrap="square" lIns="0" tIns="0" rIns="0" bIns="0" rtlCol="0"/>
          <a:lstStyle/>
          <a:p>
            <a:endParaRPr sz="2000"/>
          </a:p>
        </p:txBody>
      </p:sp>
      <p:sp>
        <p:nvSpPr>
          <p:cNvPr id="10" name="object 7"/>
          <p:cNvSpPr txBox="1"/>
          <p:nvPr/>
        </p:nvSpPr>
        <p:spPr>
          <a:xfrm>
            <a:off x="5226180" y="1758601"/>
            <a:ext cx="1697989" cy="321242"/>
          </a:xfrm>
          <a:prstGeom prst="rect">
            <a:avLst/>
          </a:prstGeom>
        </p:spPr>
        <p:txBody>
          <a:bodyPr vert="horz" wrap="square" lIns="0" tIns="13335" rIns="0" bIns="0" rtlCol="0">
            <a:spAutoFit/>
          </a:bodyPr>
          <a:lstStyle/>
          <a:p>
            <a:pPr marL="12700" algn="ctr">
              <a:spcBef>
                <a:spcPts val="105"/>
              </a:spcBef>
            </a:pPr>
            <a:r>
              <a:rPr lang="zh-CN" altLang="en-US" sz="2000" b="1" dirty="0">
                <a:solidFill>
                  <a:srgbClr val="FFFFFF"/>
                </a:solidFill>
                <a:latin typeface="Trebuchet MS" panose="020B0603020202020204"/>
                <a:cs typeface="Trebuchet MS" panose="020B0603020202020204"/>
              </a:rPr>
              <a:t>网页搜索</a:t>
            </a:r>
            <a:endParaRPr sz="2000" dirty="0">
              <a:latin typeface="Trebuchet MS" panose="020B0603020202020204"/>
              <a:cs typeface="Trebuchet MS" panose="020B0603020202020204"/>
            </a:endParaRPr>
          </a:p>
        </p:txBody>
      </p:sp>
      <p:sp>
        <p:nvSpPr>
          <p:cNvPr id="11" name="object 8"/>
          <p:cNvSpPr/>
          <p:nvPr/>
        </p:nvSpPr>
        <p:spPr>
          <a:xfrm>
            <a:off x="7698485" y="1600201"/>
            <a:ext cx="2208530" cy="578644"/>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19"/>
                </a:lnTo>
                <a:lnTo>
                  <a:pt x="10098" y="692652"/>
                </a:lnTo>
                <a:lnTo>
                  <a:pt x="37639" y="733504"/>
                </a:lnTo>
                <a:lnTo>
                  <a:pt x="78491" y="761045"/>
                </a:lnTo>
                <a:lnTo>
                  <a:pt x="128524" y="771144"/>
                </a:lnTo>
                <a:lnTo>
                  <a:pt x="2079752" y="771144"/>
                </a:lnTo>
                <a:lnTo>
                  <a:pt x="2129784" y="761045"/>
                </a:lnTo>
                <a:lnTo>
                  <a:pt x="2170636" y="733504"/>
                </a:lnTo>
                <a:lnTo>
                  <a:pt x="2198177" y="692652"/>
                </a:lnTo>
                <a:lnTo>
                  <a:pt x="2208275" y="642619"/>
                </a:lnTo>
                <a:lnTo>
                  <a:pt x="2208275" y="128524"/>
                </a:lnTo>
                <a:lnTo>
                  <a:pt x="2198177" y="78491"/>
                </a:lnTo>
                <a:lnTo>
                  <a:pt x="2170636" y="37639"/>
                </a:lnTo>
                <a:lnTo>
                  <a:pt x="2129784" y="10098"/>
                </a:lnTo>
                <a:lnTo>
                  <a:pt x="2079752" y="0"/>
                </a:lnTo>
                <a:close/>
              </a:path>
            </a:pathLst>
          </a:custGeom>
          <a:solidFill>
            <a:srgbClr val="344B5E">
              <a:alpha val="74900"/>
            </a:srgbClr>
          </a:solidFill>
        </p:spPr>
        <p:txBody>
          <a:bodyPr wrap="square" lIns="0" tIns="0" rIns="0" bIns="0" rtlCol="0"/>
          <a:lstStyle/>
          <a:p>
            <a:endParaRPr sz="2000"/>
          </a:p>
        </p:txBody>
      </p:sp>
      <p:sp>
        <p:nvSpPr>
          <p:cNvPr id="12" name="object 9"/>
          <p:cNvSpPr/>
          <p:nvPr/>
        </p:nvSpPr>
        <p:spPr>
          <a:xfrm>
            <a:off x="7720075" y="1631951"/>
            <a:ext cx="2208530" cy="578644"/>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5" y="128524"/>
                </a:lnTo>
                <a:lnTo>
                  <a:pt x="2208275" y="642619"/>
                </a:lnTo>
                <a:lnTo>
                  <a:pt x="2198177" y="692652"/>
                </a:lnTo>
                <a:lnTo>
                  <a:pt x="2170636" y="733504"/>
                </a:lnTo>
                <a:lnTo>
                  <a:pt x="2129784" y="761045"/>
                </a:lnTo>
                <a:lnTo>
                  <a:pt x="2079752" y="771144"/>
                </a:lnTo>
                <a:lnTo>
                  <a:pt x="128524" y="771144"/>
                </a:lnTo>
                <a:lnTo>
                  <a:pt x="78491" y="761045"/>
                </a:lnTo>
                <a:lnTo>
                  <a:pt x="37639" y="733504"/>
                </a:lnTo>
                <a:lnTo>
                  <a:pt x="10098" y="692652"/>
                </a:lnTo>
                <a:lnTo>
                  <a:pt x="0" y="642619"/>
                </a:lnTo>
                <a:lnTo>
                  <a:pt x="0" y="128524"/>
                </a:lnTo>
                <a:close/>
              </a:path>
            </a:pathLst>
          </a:custGeom>
          <a:ln w="25908">
            <a:solidFill>
              <a:srgbClr val="FFFFFF"/>
            </a:solidFill>
          </a:ln>
        </p:spPr>
        <p:txBody>
          <a:bodyPr wrap="square" lIns="0" tIns="0" rIns="0" bIns="0" rtlCol="0"/>
          <a:lstStyle/>
          <a:p>
            <a:endParaRPr sz="2000"/>
          </a:p>
        </p:txBody>
      </p:sp>
      <p:sp>
        <p:nvSpPr>
          <p:cNvPr id="13" name="object 10"/>
          <p:cNvSpPr txBox="1"/>
          <p:nvPr/>
        </p:nvSpPr>
        <p:spPr>
          <a:xfrm>
            <a:off x="8091678" y="1758601"/>
            <a:ext cx="1422400" cy="321242"/>
          </a:xfrm>
          <a:prstGeom prst="rect">
            <a:avLst/>
          </a:prstGeom>
        </p:spPr>
        <p:txBody>
          <a:bodyPr vert="horz" wrap="square" lIns="0" tIns="13335" rIns="0" bIns="0" rtlCol="0">
            <a:spAutoFit/>
          </a:bodyPr>
          <a:lstStyle/>
          <a:p>
            <a:pPr marL="12700" algn="ctr">
              <a:spcBef>
                <a:spcPts val="105"/>
              </a:spcBef>
            </a:pPr>
            <a:r>
              <a:rPr lang="zh-CN" altLang="en-US" sz="2000" b="1" dirty="0">
                <a:solidFill>
                  <a:srgbClr val="FFFFFF"/>
                </a:solidFill>
                <a:latin typeface="Trebuchet MS" panose="020B0603020202020204"/>
                <a:cs typeface="Trebuchet MS" panose="020B0603020202020204"/>
              </a:rPr>
              <a:t>商品推荐</a:t>
            </a:r>
            <a:endParaRPr sz="2000" dirty="0">
              <a:latin typeface="Trebuchet MS" panose="020B0603020202020204"/>
              <a:cs typeface="Trebuchet MS" panose="020B0603020202020204"/>
            </a:endParaRPr>
          </a:p>
        </p:txBody>
      </p:sp>
      <p:sp>
        <p:nvSpPr>
          <p:cNvPr id="14" name="object 11"/>
          <p:cNvSpPr/>
          <p:nvPr/>
        </p:nvSpPr>
        <p:spPr>
          <a:xfrm>
            <a:off x="2242566" y="2428876"/>
            <a:ext cx="2208530" cy="578644"/>
          </a:xfrm>
          <a:custGeom>
            <a:avLst/>
            <a:gdLst/>
            <a:ahLst/>
            <a:cxnLst/>
            <a:rect l="l" t="t" r="r" b="b"/>
            <a:pathLst>
              <a:path w="2208530" h="771525">
                <a:moveTo>
                  <a:pt x="2079752" y="0"/>
                </a:moveTo>
                <a:lnTo>
                  <a:pt x="128524" y="0"/>
                </a:lnTo>
                <a:lnTo>
                  <a:pt x="78497" y="10098"/>
                </a:lnTo>
                <a:lnTo>
                  <a:pt x="37644" y="37639"/>
                </a:lnTo>
                <a:lnTo>
                  <a:pt x="10100" y="78491"/>
                </a:lnTo>
                <a:lnTo>
                  <a:pt x="0" y="128524"/>
                </a:lnTo>
                <a:lnTo>
                  <a:pt x="0" y="642619"/>
                </a:lnTo>
                <a:lnTo>
                  <a:pt x="10100" y="692652"/>
                </a:lnTo>
                <a:lnTo>
                  <a:pt x="37644" y="733504"/>
                </a:lnTo>
                <a:lnTo>
                  <a:pt x="78497" y="761045"/>
                </a:lnTo>
                <a:lnTo>
                  <a:pt x="128524" y="771144"/>
                </a:lnTo>
                <a:lnTo>
                  <a:pt x="2079752" y="771144"/>
                </a:lnTo>
                <a:lnTo>
                  <a:pt x="2129784" y="761045"/>
                </a:lnTo>
                <a:lnTo>
                  <a:pt x="2170636" y="733504"/>
                </a:lnTo>
                <a:lnTo>
                  <a:pt x="2198177" y="692652"/>
                </a:lnTo>
                <a:lnTo>
                  <a:pt x="2208276" y="642619"/>
                </a:lnTo>
                <a:lnTo>
                  <a:pt x="2208276" y="128524"/>
                </a:lnTo>
                <a:lnTo>
                  <a:pt x="2198177" y="78491"/>
                </a:lnTo>
                <a:lnTo>
                  <a:pt x="2170636" y="37639"/>
                </a:lnTo>
                <a:lnTo>
                  <a:pt x="2129784" y="10098"/>
                </a:lnTo>
                <a:lnTo>
                  <a:pt x="2079752" y="0"/>
                </a:lnTo>
                <a:close/>
              </a:path>
            </a:pathLst>
          </a:custGeom>
          <a:solidFill>
            <a:srgbClr val="344B5E"/>
          </a:solidFill>
        </p:spPr>
        <p:txBody>
          <a:bodyPr wrap="square" lIns="0" tIns="0" rIns="0" bIns="0" rtlCol="0"/>
          <a:lstStyle/>
          <a:p>
            <a:endParaRPr sz="2000"/>
          </a:p>
        </p:txBody>
      </p:sp>
      <p:sp>
        <p:nvSpPr>
          <p:cNvPr id="15" name="object 12"/>
          <p:cNvSpPr/>
          <p:nvPr/>
        </p:nvSpPr>
        <p:spPr>
          <a:xfrm>
            <a:off x="2264156" y="2460626"/>
            <a:ext cx="2208530" cy="578644"/>
          </a:xfrm>
          <a:custGeom>
            <a:avLst/>
            <a:gdLst/>
            <a:ahLst/>
            <a:cxnLst/>
            <a:rect l="l" t="t" r="r" b="b"/>
            <a:pathLst>
              <a:path w="2208530" h="771525">
                <a:moveTo>
                  <a:pt x="0" y="128524"/>
                </a:moveTo>
                <a:lnTo>
                  <a:pt x="10100" y="78491"/>
                </a:lnTo>
                <a:lnTo>
                  <a:pt x="37644" y="37639"/>
                </a:lnTo>
                <a:lnTo>
                  <a:pt x="78497" y="10098"/>
                </a:lnTo>
                <a:lnTo>
                  <a:pt x="128524" y="0"/>
                </a:lnTo>
                <a:lnTo>
                  <a:pt x="2079752" y="0"/>
                </a:lnTo>
                <a:lnTo>
                  <a:pt x="2129784" y="10098"/>
                </a:lnTo>
                <a:lnTo>
                  <a:pt x="2170636" y="37639"/>
                </a:lnTo>
                <a:lnTo>
                  <a:pt x="2198177" y="78491"/>
                </a:lnTo>
                <a:lnTo>
                  <a:pt x="2208276" y="128524"/>
                </a:lnTo>
                <a:lnTo>
                  <a:pt x="2208276" y="642619"/>
                </a:lnTo>
                <a:lnTo>
                  <a:pt x="2198177" y="692652"/>
                </a:lnTo>
                <a:lnTo>
                  <a:pt x="2170636" y="733504"/>
                </a:lnTo>
                <a:lnTo>
                  <a:pt x="2129784" y="761045"/>
                </a:lnTo>
                <a:lnTo>
                  <a:pt x="2079752" y="771144"/>
                </a:lnTo>
                <a:lnTo>
                  <a:pt x="128524" y="771144"/>
                </a:lnTo>
                <a:lnTo>
                  <a:pt x="78497" y="761045"/>
                </a:lnTo>
                <a:lnTo>
                  <a:pt x="37644" y="733504"/>
                </a:lnTo>
                <a:lnTo>
                  <a:pt x="10100" y="692652"/>
                </a:lnTo>
                <a:lnTo>
                  <a:pt x="0" y="642619"/>
                </a:lnTo>
                <a:lnTo>
                  <a:pt x="0" y="128524"/>
                </a:lnTo>
                <a:close/>
              </a:path>
            </a:pathLst>
          </a:custGeom>
          <a:ln w="25908">
            <a:solidFill>
              <a:srgbClr val="FFFFFF"/>
            </a:solidFill>
          </a:ln>
        </p:spPr>
        <p:txBody>
          <a:bodyPr wrap="square" lIns="0" tIns="0" rIns="0" bIns="0" rtlCol="0"/>
          <a:lstStyle/>
          <a:p>
            <a:endParaRPr sz="2000"/>
          </a:p>
        </p:txBody>
      </p:sp>
      <p:sp>
        <p:nvSpPr>
          <p:cNvPr id="16" name="object 13"/>
          <p:cNvSpPr txBox="1"/>
          <p:nvPr/>
        </p:nvSpPr>
        <p:spPr>
          <a:xfrm>
            <a:off x="2483487" y="2587468"/>
            <a:ext cx="1686839"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欺诈检测</a:t>
            </a:r>
            <a:endParaRPr sz="2000" dirty="0">
              <a:latin typeface="Trebuchet MS" panose="020B0603020202020204"/>
              <a:cs typeface="Trebuchet MS" panose="020B0603020202020204"/>
            </a:endParaRPr>
          </a:p>
        </p:txBody>
      </p:sp>
      <p:sp>
        <p:nvSpPr>
          <p:cNvPr id="17" name="object 14"/>
          <p:cNvSpPr/>
          <p:nvPr/>
        </p:nvSpPr>
        <p:spPr>
          <a:xfrm>
            <a:off x="4970526" y="2428876"/>
            <a:ext cx="2208530" cy="579596"/>
          </a:xfrm>
          <a:custGeom>
            <a:avLst/>
            <a:gdLst/>
            <a:ahLst/>
            <a:cxnLst/>
            <a:rect l="l" t="t" r="r" b="b"/>
            <a:pathLst>
              <a:path w="2208529" h="772794">
                <a:moveTo>
                  <a:pt x="2079498" y="0"/>
                </a:moveTo>
                <a:lnTo>
                  <a:pt x="128777" y="0"/>
                </a:lnTo>
                <a:lnTo>
                  <a:pt x="78652" y="10120"/>
                </a:lnTo>
                <a:lnTo>
                  <a:pt x="37719" y="37718"/>
                </a:lnTo>
                <a:lnTo>
                  <a:pt x="10120" y="78652"/>
                </a:lnTo>
                <a:lnTo>
                  <a:pt x="0" y="128777"/>
                </a:lnTo>
                <a:lnTo>
                  <a:pt x="0" y="643889"/>
                </a:lnTo>
                <a:lnTo>
                  <a:pt x="10120" y="694015"/>
                </a:lnTo>
                <a:lnTo>
                  <a:pt x="37719" y="734949"/>
                </a:lnTo>
                <a:lnTo>
                  <a:pt x="78652" y="762547"/>
                </a:lnTo>
                <a:lnTo>
                  <a:pt x="128777" y="772668"/>
                </a:lnTo>
                <a:lnTo>
                  <a:pt x="2079498" y="772668"/>
                </a:lnTo>
                <a:lnTo>
                  <a:pt x="2129623" y="762547"/>
                </a:lnTo>
                <a:lnTo>
                  <a:pt x="2170557" y="734949"/>
                </a:lnTo>
                <a:lnTo>
                  <a:pt x="2198155" y="694015"/>
                </a:lnTo>
                <a:lnTo>
                  <a:pt x="2208276" y="643889"/>
                </a:lnTo>
                <a:lnTo>
                  <a:pt x="2208276" y="128777"/>
                </a:lnTo>
                <a:lnTo>
                  <a:pt x="2198155" y="78652"/>
                </a:lnTo>
                <a:lnTo>
                  <a:pt x="2170557" y="37718"/>
                </a:lnTo>
                <a:lnTo>
                  <a:pt x="2129623" y="10120"/>
                </a:lnTo>
                <a:lnTo>
                  <a:pt x="2079498" y="0"/>
                </a:lnTo>
                <a:close/>
              </a:path>
            </a:pathLst>
          </a:custGeom>
          <a:solidFill>
            <a:srgbClr val="003B70"/>
          </a:solidFill>
        </p:spPr>
        <p:txBody>
          <a:bodyPr wrap="square" lIns="0" tIns="0" rIns="0" bIns="0" rtlCol="0"/>
          <a:lstStyle/>
          <a:p>
            <a:endParaRPr sz="2000"/>
          </a:p>
        </p:txBody>
      </p:sp>
      <p:sp>
        <p:nvSpPr>
          <p:cNvPr id="18" name="object 15"/>
          <p:cNvSpPr/>
          <p:nvPr/>
        </p:nvSpPr>
        <p:spPr>
          <a:xfrm>
            <a:off x="4992116" y="2460626"/>
            <a:ext cx="2208530" cy="579596"/>
          </a:xfrm>
          <a:custGeom>
            <a:avLst/>
            <a:gdLst/>
            <a:ahLst/>
            <a:cxnLst/>
            <a:rect l="l" t="t" r="r" b="b"/>
            <a:pathLst>
              <a:path w="2208529" h="772794">
                <a:moveTo>
                  <a:pt x="0" y="128777"/>
                </a:moveTo>
                <a:lnTo>
                  <a:pt x="10120" y="78652"/>
                </a:lnTo>
                <a:lnTo>
                  <a:pt x="37719" y="37718"/>
                </a:lnTo>
                <a:lnTo>
                  <a:pt x="78652" y="10120"/>
                </a:lnTo>
                <a:lnTo>
                  <a:pt x="128777" y="0"/>
                </a:lnTo>
                <a:lnTo>
                  <a:pt x="2079498" y="0"/>
                </a:lnTo>
                <a:lnTo>
                  <a:pt x="2129623" y="10120"/>
                </a:lnTo>
                <a:lnTo>
                  <a:pt x="2170557" y="37718"/>
                </a:lnTo>
                <a:lnTo>
                  <a:pt x="2198155" y="78652"/>
                </a:lnTo>
                <a:lnTo>
                  <a:pt x="2208276" y="128777"/>
                </a:lnTo>
                <a:lnTo>
                  <a:pt x="2208276" y="643889"/>
                </a:lnTo>
                <a:lnTo>
                  <a:pt x="2198155" y="694015"/>
                </a:lnTo>
                <a:lnTo>
                  <a:pt x="2170557" y="734949"/>
                </a:lnTo>
                <a:lnTo>
                  <a:pt x="2129623" y="762547"/>
                </a:lnTo>
                <a:lnTo>
                  <a:pt x="2079498" y="772668"/>
                </a:lnTo>
                <a:lnTo>
                  <a:pt x="128777" y="772668"/>
                </a:lnTo>
                <a:lnTo>
                  <a:pt x="78652" y="762547"/>
                </a:lnTo>
                <a:lnTo>
                  <a:pt x="37719" y="734949"/>
                </a:lnTo>
                <a:lnTo>
                  <a:pt x="10120" y="694015"/>
                </a:lnTo>
                <a:lnTo>
                  <a:pt x="0" y="643889"/>
                </a:lnTo>
                <a:lnTo>
                  <a:pt x="0" y="128777"/>
                </a:lnTo>
                <a:close/>
              </a:path>
            </a:pathLst>
          </a:custGeom>
          <a:ln w="25908">
            <a:solidFill>
              <a:srgbClr val="FFFFFF"/>
            </a:solidFill>
          </a:ln>
        </p:spPr>
        <p:txBody>
          <a:bodyPr wrap="square" lIns="0" tIns="0" rIns="0" bIns="0" rtlCol="0"/>
          <a:lstStyle/>
          <a:p>
            <a:endParaRPr sz="2000"/>
          </a:p>
        </p:txBody>
      </p:sp>
      <p:sp>
        <p:nvSpPr>
          <p:cNvPr id="19" name="object 16"/>
          <p:cNvSpPr txBox="1"/>
          <p:nvPr/>
        </p:nvSpPr>
        <p:spPr>
          <a:xfrm>
            <a:off x="5226180" y="2588135"/>
            <a:ext cx="1697989"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电影推荐</a:t>
            </a:r>
            <a:endParaRPr sz="2000" dirty="0">
              <a:latin typeface="Trebuchet MS" panose="020B0603020202020204"/>
              <a:cs typeface="Trebuchet MS" panose="020B0603020202020204"/>
            </a:endParaRPr>
          </a:p>
        </p:txBody>
      </p:sp>
      <p:sp>
        <p:nvSpPr>
          <p:cNvPr id="20" name="object 17"/>
          <p:cNvSpPr/>
          <p:nvPr/>
        </p:nvSpPr>
        <p:spPr>
          <a:xfrm>
            <a:off x="7698485" y="2428876"/>
            <a:ext cx="2208530" cy="579596"/>
          </a:xfrm>
          <a:custGeom>
            <a:avLst/>
            <a:gdLst/>
            <a:ahLst/>
            <a:cxnLst/>
            <a:rect l="l" t="t" r="r" b="b"/>
            <a:pathLst>
              <a:path w="2208529" h="772794">
                <a:moveTo>
                  <a:pt x="2079497" y="0"/>
                </a:moveTo>
                <a:lnTo>
                  <a:pt x="128777" y="0"/>
                </a:lnTo>
                <a:lnTo>
                  <a:pt x="78652" y="10120"/>
                </a:lnTo>
                <a:lnTo>
                  <a:pt x="37719" y="37718"/>
                </a:lnTo>
                <a:lnTo>
                  <a:pt x="10120" y="78652"/>
                </a:lnTo>
                <a:lnTo>
                  <a:pt x="0" y="128777"/>
                </a:lnTo>
                <a:lnTo>
                  <a:pt x="0" y="643889"/>
                </a:lnTo>
                <a:lnTo>
                  <a:pt x="10120" y="694015"/>
                </a:lnTo>
                <a:lnTo>
                  <a:pt x="37719" y="734949"/>
                </a:lnTo>
                <a:lnTo>
                  <a:pt x="78652" y="762547"/>
                </a:lnTo>
                <a:lnTo>
                  <a:pt x="128777" y="772668"/>
                </a:lnTo>
                <a:lnTo>
                  <a:pt x="2079497" y="772668"/>
                </a:lnTo>
                <a:lnTo>
                  <a:pt x="2129623" y="762547"/>
                </a:lnTo>
                <a:lnTo>
                  <a:pt x="2170556" y="734949"/>
                </a:lnTo>
                <a:lnTo>
                  <a:pt x="2198155" y="694015"/>
                </a:lnTo>
                <a:lnTo>
                  <a:pt x="2208275" y="643889"/>
                </a:lnTo>
                <a:lnTo>
                  <a:pt x="2208275" y="128777"/>
                </a:lnTo>
                <a:lnTo>
                  <a:pt x="2198155" y="78652"/>
                </a:lnTo>
                <a:lnTo>
                  <a:pt x="2170556" y="37718"/>
                </a:lnTo>
                <a:lnTo>
                  <a:pt x="2129623" y="10120"/>
                </a:lnTo>
                <a:lnTo>
                  <a:pt x="2079497" y="0"/>
                </a:lnTo>
                <a:close/>
              </a:path>
            </a:pathLst>
          </a:custGeom>
          <a:solidFill>
            <a:srgbClr val="D0692F"/>
          </a:solidFill>
        </p:spPr>
        <p:txBody>
          <a:bodyPr wrap="square" lIns="0" tIns="0" rIns="0" bIns="0" rtlCol="0"/>
          <a:lstStyle/>
          <a:p>
            <a:endParaRPr sz="2000"/>
          </a:p>
        </p:txBody>
      </p:sp>
      <p:sp>
        <p:nvSpPr>
          <p:cNvPr id="21" name="object 18"/>
          <p:cNvSpPr/>
          <p:nvPr/>
        </p:nvSpPr>
        <p:spPr>
          <a:xfrm>
            <a:off x="7720075" y="2460626"/>
            <a:ext cx="2208530" cy="579596"/>
          </a:xfrm>
          <a:custGeom>
            <a:avLst/>
            <a:gdLst/>
            <a:ahLst/>
            <a:cxnLst/>
            <a:rect l="l" t="t" r="r" b="b"/>
            <a:pathLst>
              <a:path w="2208529" h="772794">
                <a:moveTo>
                  <a:pt x="0" y="128777"/>
                </a:moveTo>
                <a:lnTo>
                  <a:pt x="10120" y="78652"/>
                </a:lnTo>
                <a:lnTo>
                  <a:pt x="37719" y="37718"/>
                </a:lnTo>
                <a:lnTo>
                  <a:pt x="78652" y="10120"/>
                </a:lnTo>
                <a:lnTo>
                  <a:pt x="128777" y="0"/>
                </a:lnTo>
                <a:lnTo>
                  <a:pt x="2079497" y="0"/>
                </a:lnTo>
                <a:lnTo>
                  <a:pt x="2129623" y="10120"/>
                </a:lnTo>
                <a:lnTo>
                  <a:pt x="2170556" y="37718"/>
                </a:lnTo>
                <a:lnTo>
                  <a:pt x="2198155" y="78652"/>
                </a:lnTo>
                <a:lnTo>
                  <a:pt x="2208275" y="128777"/>
                </a:lnTo>
                <a:lnTo>
                  <a:pt x="2208275" y="643889"/>
                </a:lnTo>
                <a:lnTo>
                  <a:pt x="2198155" y="694015"/>
                </a:lnTo>
                <a:lnTo>
                  <a:pt x="2170556" y="734949"/>
                </a:lnTo>
                <a:lnTo>
                  <a:pt x="2129623" y="762547"/>
                </a:lnTo>
                <a:lnTo>
                  <a:pt x="2079497" y="772668"/>
                </a:lnTo>
                <a:lnTo>
                  <a:pt x="128777" y="772668"/>
                </a:lnTo>
                <a:lnTo>
                  <a:pt x="78652" y="762547"/>
                </a:lnTo>
                <a:lnTo>
                  <a:pt x="37719" y="734949"/>
                </a:lnTo>
                <a:lnTo>
                  <a:pt x="10120" y="694015"/>
                </a:lnTo>
                <a:lnTo>
                  <a:pt x="0" y="643889"/>
                </a:lnTo>
                <a:lnTo>
                  <a:pt x="0" y="128777"/>
                </a:lnTo>
                <a:close/>
              </a:path>
            </a:pathLst>
          </a:custGeom>
          <a:ln w="25908">
            <a:solidFill>
              <a:srgbClr val="FFFFFF"/>
            </a:solidFill>
          </a:ln>
        </p:spPr>
        <p:txBody>
          <a:bodyPr wrap="square" lIns="0" tIns="0" rIns="0" bIns="0" rtlCol="0"/>
          <a:lstStyle/>
          <a:p>
            <a:endParaRPr sz="2000"/>
          </a:p>
        </p:txBody>
      </p:sp>
      <p:sp>
        <p:nvSpPr>
          <p:cNvPr id="22" name="object 19"/>
          <p:cNvSpPr txBox="1"/>
          <p:nvPr/>
        </p:nvSpPr>
        <p:spPr>
          <a:xfrm>
            <a:off x="7898132" y="2588135"/>
            <a:ext cx="1810385"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医疗助手</a:t>
            </a:r>
            <a:endParaRPr sz="2000" dirty="0">
              <a:latin typeface="Trebuchet MS" panose="020B0603020202020204"/>
              <a:cs typeface="Trebuchet MS" panose="020B0603020202020204"/>
            </a:endParaRPr>
          </a:p>
        </p:txBody>
      </p:sp>
      <p:sp>
        <p:nvSpPr>
          <p:cNvPr id="23" name="object 20"/>
          <p:cNvSpPr/>
          <p:nvPr/>
        </p:nvSpPr>
        <p:spPr>
          <a:xfrm>
            <a:off x="2242566" y="3254122"/>
            <a:ext cx="2208530" cy="578644"/>
          </a:xfrm>
          <a:custGeom>
            <a:avLst/>
            <a:gdLst/>
            <a:ahLst/>
            <a:cxnLst/>
            <a:rect l="l" t="t" r="r" b="b"/>
            <a:pathLst>
              <a:path w="2208530" h="771525">
                <a:moveTo>
                  <a:pt x="2079752" y="0"/>
                </a:moveTo>
                <a:lnTo>
                  <a:pt x="128524" y="0"/>
                </a:lnTo>
                <a:lnTo>
                  <a:pt x="78497" y="10098"/>
                </a:lnTo>
                <a:lnTo>
                  <a:pt x="37644" y="37639"/>
                </a:lnTo>
                <a:lnTo>
                  <a:pt x="10100" y="78491"/>
                </a:lnTo>
                <a:lnTo>
                  <a:pt x="0" y="128524"/>
                </a:lnTo>
                <a:lnTo>
                  <a:pt x="0" y="642620"/>
                </a:lnTo>
                <a:lnTo>
                  <a:pt x="10100" y="692646"/>
                </a:lnTo>
                <a:lnTo>
                  <a:pt x="37644" y="733499"/>
                </a:lnTo>
                <a:lnTo>
                  <a:pt x="78497" y="761043"/>
                </a:lnTo>
                <a:lnTo>
                  <a:pt x="128524" y="771144"/>
                </a:lnTo>
                <a:lnTo>
                  <a:pt x="2079752" y="771144"/>
                </a:lnTo>
                <a:lnTo>
                  <a:pt x="2129784" y="761043"/>
                </a:lnTo>
                <a:lnTo>
                  <a:pt x="2170636" y="733499"/>
                </a:lnTo>
                <a:lnTo>
                  <a:pt x="2198177" y="692646"/>
                </a:lnTo>
                <a:lnTo>
                  <a:pt x="2208276" y="642620"/>
                </a:lnTo>
                <a:lnTo>
                  <a:pt x="2208276" y="128524"/>
                </a:lnTo>
                <a:lnTo>
                  <a:pt x="2198177" y="78491"/>
                </a:lnTo>
                <a:lnTo>
                  <a:pt x="2170636" y="37639"/>
                </a:lnTo>
                <a:lnTo>
                  <a:pt x="2129784" y="10098"/>
                </a:lnTo>
                <a:lnTo>
                  <a:pt x="2079752" y="0"/>
                </a:lnTo>
                <a:close/>
              </a:path>
            </a:pathLst>
          </a:custGeom>
          <a:solidFill>
            <a:srgbClr val="F3D44E"/>
          </a:solidFill>
        </p:spPr>
        <p:txBody>
          <a:bodyPr wrap="square" lIns="0" tIns="0" rIns="0" bIns="0" rtlCol="0"/>
          <a:lstStyle/>
          <a:p>
            <a:endParaRPr sz="2000"/>
          </a:p>
        </p:txBody>
      </p:sp>
      <p:sp>
        <p:nvSpPr>
          <p:cNvPr id="24" name="object 21"/>
          <p:cNvSpPr/>
          <p:nvPr/>
        </p:nvSpPr>
        <p:spPr>
          <a:xfrm>
            <a:off x="2264156" y="3285872"/>
            <a:ext cx="2208530" cy="578644"/>
          </a:xfrm>
          <a:custGeom>
            <a:avLst/>
            <a:gdLst/>
            <a:ahLst/>
            <a:cxnLst/>
            <a:rect l="l" t="t" r="r" b="b"/>
            <a:pathLst>
              <a:path w="2208530" h="771525">
                <a:moveTo>
                  <a:pt x="0" y="128524"/>
                </a:moveTo>
                <a:lnTo>
                  <a:pt x="10100" y="78491"/>
                </a:lnTo>
                <a:lnTo>
                  <a:pt x="37644" y="37639"/>
                </a:lnTo>
                <a:lnTo>
                  <a:pt x="78497" y="10098"/>
                </a:lnTo>
                <a:lnTo>
                  <a:pt x="128524" y="0"/>
                </a:lnTo>
                <a:lnTo>
                  <a:pt x="2079752" y="0"/>
                </a:lnTo>
                <a:lnTo>
                  <a:pt x="2129784" y="10098"/>
                </a:lnTo>
                <a:lnTo>
                  <a:pt x="2170636" y="37639"/>
                </a:lnTo>
                <a:lnTo>
                  <a:pt x="2198177" y="78491"/>
                </a:lnTo>
                <a:lnTo>
                  <a:pt x="2208276" y="128524"/>
                </a:lnTo>
                <a:lnTo>
                  <a:pt x="2208276" y="642620"/>
                </a:lnTo>
                <a:lnTo>
                  <a:pt x="2198177" y="692646"/>
                </a:lnTo>
                <a:lnTo>
                  <a:pt x="2170636" y="733499"/>
                </a:lnTo>
                <a:lnTo>
                  <a:pt x="2129784" y="761043"/>
                </a:lnTo>
                <a:lnTo>
                  <a:pt x="2079752" y="771144"/>
                </a:lnTo>
                <a:lnTo>
                  <a:pt x="128524" y="771144"/>
                </a:lnTo>
                <a:lnTo>
                  <a:pt x="78497" y="761043"/>
                </a:lnTo>
                <a:lnTo>
                  <a:pt x="37644" y="733499"/>
                </a:lnTo>
                <a:lnTo>
                  <a:pt x="10100" y="692646"/>
                </a:lnTo>
                <a:lnTo>
                  <a:pt x="0" y="642620"/>
                </a:lnTo>
                <a:lnTo>
                  <a:pt x="0" y="128524"/>
                </a:lnTo>
                <a:close/>
              </a:path>
            </a:pathLst>
          </a:custGeom>
          <a:ln w="25908">
            <a:solidFill>
              <a:srgbClr val="FFFFFF"/>
            </a:solidFill>
          </a:ln>
        </p:spPr>
        <p:txBody>
          <a:bodyPr wrap="square" lIns="0" tIns="0" rIns="0" bIns="0" rtlCol="0"/>
          <a:lstStyle/>
          <a:p>
            <a:endParaRPr sz="2000"/>
          </a:p>
        </p:txBody>
      </p:sp>
      <p:sp>
        <p:nvSpPr>
          <p:cNvPr id="25" name="object 22"/>
          <p:cNvSpPr txBox="1"/>
          <p:nvPr/>
        </p:nvSpPr>
        <p:spPr>
          <a:xfrm>
            <a:off x="2627175" y="3412733"/>
            <a:ext cx="1437005"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网络广告</a:t>
            </a:r>
            <a:endParaRPr sz="2000" dirty="0">
              <a:latin typeface="Trebuchet MS" panose="020B0603020202020204"/>
              <a:cs typeface="Trebuchet MS" panose="020B0603020202020204"/>
            </a:endParaRPr>
          </a:p>
        </p:txBody>
      </p:sp>
      <p:sp>
        <p:nvSpPr>
          <p:cNvPr id="26" name="object 23"/>
          <p:cNvSpPr/>
          <p:nvPr/>
        </p:nvSpPr>
        <p:spPr>
          <a:xfrm>
            <a:off x="4970526" y="3251835"/>
            <a:ext cx="2208530" cy="578644"/>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20"/>
                </a:lnTo>
                <a:lnTo>
                  <a:pt x="10098" y="692646"/>
                </a:lnTo>
                <a:lnTo>
                  <a:pt x="37639" y="733499"/>
                </a:lnTo>
                <a:lnTo>
                  <a:pt x="78491" y="761043"/>
                </a:lnTo>
                <a:lnTo>
                  <a:pt x="128524" y="771144"/>
                </a:lnTo>
                <a:lnTo>
                  <a:pt x="2079752" y="771144"/>
                </a:lnTo>
                <a:lnTo>
                  <a:pt x="2129784" y="761043"/>
                </a:lnTo>
                <a:lnTo>
                  <a:pt x="2170636" y="733499"/>
                </a:lnTo>
                <a:lnTo>
                  <a:pt x="2198177" y="692646"/>
                </a:lnTo>
                <a:lnTo>
                  <a:pt x="2208276" y="642620"/>
                </a:lnTo>
                <a:lnTo>
                  <a:pt x="2208276" y="128524"/>
                </a:lnTo>
                <a:lnTo>
                  <a:pt x="2198177" y="78491"/>
                </a:lnTo>
                <a:lnTo>
                  <a:pt x="2170636" y="37639"/>
                </a:lnTo>
                <a:lnTo>
                  <a:pt x="2129784" y="10098"/>
                </a:lnTo>
                <a:lnTo>
                  <a:pt x="2079752" y="0"/>
                </a:lnTo>
                <a:close/>
              </a:path>
            </a:pathLst>
          </a:custGeom>
          <a:solidFill>
            <a:srgbClr val="FFA200"/>
          </a:solidFill>
        </p:spPr>
        <p:txBody>
          <a:bodyPr wrap="square" lIns="0" tIns="0" rIns="0" bIns="0" rtlCol="0"/>
          <a:lstStyle/>
          <a:p>
            <a:endParaRPr sz="2000"/>
          </a:p>
        </p:txBody>
      </p:sp>
      <p:sp>
        <p:nvSpPr>
          <p:cNvPr id="27" name="object 24"/>
          <p:cNvSpPr/>
          <p:nvPr/>
        </p:nvSpPr>
        <p:spPr>
          <a:xfrm>
            <a:off x="4992116" y="3283585"/>
            <a:ext cx="2208530" cy="578644"/>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6" y="128524"/>
                </a:lnTo>
                <a:lnTo>
                  <a:pt x="2208276" y="642620"/>
                </a:lnTo>
                <a:lnTo>
                  <a:pt x="2198177" y="692646"/>
                </a:lnTo>
                <a:lnTo>
                  <a:pt x="2170636" y="733499"/>
                </a:lnTo>
                <a:lnTo>
                  <a:pt x="2129784" y="761043"/>
                </a:lnTo>
                <a:lnTo>
                  <a:pt x="2079752" y="771144"/>
                </a:lnTo>
                <a:lnTo>
                  <a:pt x="128524" y="771144"/>
                </a:lnTo>
                <a:lnTo>
                  <a:pt x="78491" y="761043"/>
                </a:lnTo>
                <a:lnTo>
                  <a:pt x="37639" y="733499"/>
                </a:lnTo>
                <a:lnTo>
                  <a:pt x="10098" y="692646"/>
                </a:lnTo>
                <a:lnTo>
                  <a:pt x="0" y="642620"/>
                </a:lnTo>
                <a:lnTo>
                  <a:pt x="0" y="128524"/>
                </a:lnTo>
                <a:close/>
              </a:path>
            </a:pathLst>
          </a:custGeom>
          <a:ln w="25908">
            <a:solidFill>
              <a:srgbClr val="FFFFFF"/>
            </a:solidFill>
          </a:ln>
        </p:spPr>
        <p:txBody>
          <a:bodyPr wrap="square" lIns="0" tIns="0" rIns="0" bIns="0" rtlCol="0"/>
          <a:lstStyle/>
          <a:p>
            <a:endParaRPr sz="2000"/>
          </a:p>
        </p:txBody>
      </p:sp>
      <p:sp>
        <p:nvSpPr>
          <p:cNvPr id="28" name="object 25"/>
          <p:cNvSpPr txBox="1"/>
          <p:nvPr/>
        </p:nvSpPr>
        <p:spPr>
          <a:xfrm>
            <a:off x="5476116" y="3410905"/>
            <a:ext cx="1196975"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社交网络</a:t>
            </a:r>
            <a:endParaRPr sz="2000" dirty="0">
              <a:latin typeface="Trebuchet MS" panose="020B0603020202020204"/>
              <a:cs typeface="Trebuchet MS" panose="020B0603020202020204"/>
            </a:endParaRPr>
          </a:p>
        </p:txBody>
      </p:sp>
      <p:sp>
        <p:nvSpPr>
          <p:cNvPr id="29" name="object 26"/>
          <p:cNvSpPr/>
          <p:nvPr/>
        </p:nvSpPr>
        <p:spPr>
          <a:xfrm>
            <a:off x="7698485" y="3252978"/>
            <a:ext cx="2208530" cy="578644"/>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20"/>
                </a:lnTo>
                <a:lnTo>
                  <a:pt x="10098" y="692646"/>
                </a:lnTo>
                <a:lnTo>
                  <a:pt x="37639" y="733499"/>
                </a:lnTo>
                <a:lnTo>
                  <a:pt x="78491" y="761043"/>
                </a:lnTo>
                <a:lnTo>
                  <a:pt x="128524" y="771144"/>
                </a:lnTo>
                <a:lnTo>
                  <a:pt x="2079752" y="771144"/>
                </a:lnTo>
                <a:lnTo>
                  <a:pt x="2129784" y="761043"/>
                </a:lnTo>
                <a:lnTo>
                  <a:pt x="2170636" y="733499"/>
                </a:lnTo>
                <a:lnTo>
                  <a:pt x="2198177" y="692646"/>
                </a:lnTo>
                <a:lnTo>
                  <a:pt x="2208275" y="642620"/>
                </a:lnTo>
                <a:lnTo>
                  <a:pt x="2208275" y="128524"/>
                </a:lnTo>
                <a:lnTo>
                  <a:pt x="2198177" y="78491"/>
                </a:lnTo>
                <a:lnTo>
                  <a:pt x="2170636" y="37639"/>
                </a:lnTo>
                <a:lnTo>
                  <a:pt x="2129784" y="10098"/>
                </a:lnTo>
                <a:lnTo>
                  <a:pt x="2079752" y="0"/>
                </a:lnTo>
                <a:close/>
              </a:path>
            </a:pathLst>
          </a:custGeom>
          <a:solidFill>
            <a:srgbClr val="929292"/>
          </a:solidFill>
        </p:spPr>
        <p:txBody>
          <a:bodyPr wrap="square" lIns="0" tIns="0" rIns="0" bIns="0" rtlCol="0"/>
          <a:lstStyle/>
          <a:p>
            <a:endParaRPr sz="2000"/>
          </a:p>
        </p:txBody>
      </p:sp>
      <p:sp>
        <p:nvSpPr>
          <p:cNvPr id="30" name="object 27"/>
          <p:cNvSpPr/>
          <p:nvPr/>
        </p:nvSpPr>
        <p:spPr>
          <a:xfrm>
            <a:off x="7720075" y="3284728"/>
            <a:ext cx="2208530" cy="578644"/>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5" y="128524"/>
                </a:lnTo>
                <a:lnTo>
                  <a:pt x="2208275" y="642620"/>
                </a:lnTo>
                <a:lnTo>
                  <a:pt x="2198177" y="692646"/>
                </a:lnTo>
                <a:lnTo>
                  <a:pt x="2170636" y="733499"/>
                </a:lnTo>
                <a:lnTo>
                  <a:pt x="2129784" y="761043"/>
                </a:lnTo>
                <a:lnTo>
                  <a:pt x="2079752" y="771144"/>
                </a:lnTo>
                <a:lnTo>
                  <a:pt x="128524" y="771144"/>
                </a:lnTo>
                <a:lnTo>
                  <a:pt x="78491" y="761043"/>
                </a:lnTo>
                <a:lnTo>
                  <a:pt x="37639" y="733499"/>
                </a:lnTo>
                <a:lnTo>
                  <a:pt x="10098" y="692646"/>
                </a:lnTo>
                <a:lnTo>
                  <a:pt x="0" y="642620"/>
                </a:lnTo>
                <a:lnTo>
                  <a:pt x="0" y="128524"/>
                </a:lnTo>
                <a:close/>
              </a:path>
            </a:pathLst>
          </a:custGeom>
          <a:ln w="25908">
            <a:solidFill>
              <a:srgbClr val="FFFFFF"/>
            </a:solidFill>
          </a:ln>
        </p:spPr>
        <p:txBody>
          <a:bodyPr wrap="square" lIns="0" tIns="0" rIns="0" bIns="0" rtlCol="0"/>
          <a:lstStyle/>
          <a:p>
            <a:endParaRPr sz="2000"/>
          </a:p>
        </p:txBody>
      </p:sp>
      <p:sp>
        <p:nvSpPr>
          <p:cNvPr id="31" name="object 28"/>
          <p:cNvSpPr txBox="1"/>
          <p:nvPr/>
        </p:nvSpPr>
        <p:spPr>
          <a:xfrm>
            <a:off x="8114541" y="3411819"/>
            <a:ext cx="1377315" cy="320601"/>
          </a:xfrm>
          <a:prstGeom prst="rect">
            <a:avLst/>
          </a:prstGeom>
        </p:spPr>
        <p:txBody>
          <a:bodyPr vert="horz" wrap="square" lIns="0" tIns="12700" rIns="0" bIns="0" rtlCol="0">
            <a:spAutoFit/>
          </a:bodyPr>
          <a:lstStyle/>
          <a:p>
            <a:pPr marL="12700" algn="ctr">
              <a:spcBef>
                <a:spcPts val="100"/>
              </a:spcBef>
            </a:pPr>
            <a:r>
              <a:rPr lang="zh-CN" altLang="en-US" sz="2000" b="1" dirty="0">
                <a:solidFill>
                  <a:srgbClr val="FFFFFF"/>
                </a:solidFill>
                <a:latin typeface="Trebuchet MS" panose="020B0603020202020204"/>
                <a:cs typeface="Trebuchet MS" panose="020B0603020202020204"/>
              </a:rPr>
              <a:t>语音识别</a:t>
            </a:r>
            <a:endParaRPr sz="2000" dirty="0">
              <a:latin typeface="Trebuchet MS" panose="020B0603020202020204"/>
              <a:cs typeface="Trebuchet MS" panose="020B0603020202020204"/>
            </a:endParaRPr>
          </a:p>
        </p:txBody>
      </p:sp>
      <p:sp>
        <p:nvSpPr>
          <p:cNvPr id="32" name="文本框 31"/>
          <p:cNvSpPr txBox="1"/>
          <p:nvPr/>
        </p:nvSpPr>
        <p:spPr>
          <a:xfrm>
            <a:off x="5637218" y="4073843"/>
            <a:ext cx="917564" cy="1323439"/>
          </a:xfrm>
          <a:prstGeom prst="rect">
            <a:avLst/>
          </a:prstGeom>
          <a:noFill/>
        </p:spPr>
        <p:txBody>
          <a:bodyPr wrap="square" rtlCol="0">
            <a:spAutoFit/>
          </a:bodyPr>
          <a:lstStyle/>
          <a:p>
            <a:r>
              <a:rPr lang="en-US" altLang="zh-CN" sz="4000" dirty="0"/>
              <a:t>……</a:t>
            </a:r>
            <a:endParaRPr lang="zh-CN" altLang="en-US" sz="4000" dirty="0"/>
          </a:p>
        </p:txBody>
      </p:sp>
    </p:spTree>
    <p:extLst>
      <p:ext uri="{BB962C8B-B14F-4D97-AF65-F5344CB8AC3E}">
        <p14:creationId xmlns:p14="http://schemas.microsoft.com/office/powerpoint/2010/main" val="246601580"/>
      </p:ext>
    </p:extLst>
  </p:cSld>
  <p:clrMapOvr>
    <a:masterClrMapping/>
  </p:clrMapOvr>
  <p:transition>
    <p:random/>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8243" y="1600201"/>
            <a:ext cx="8642350" cy="3625215"/>
          </a:xfrm>
        </p:spPr>
        <p:txBody>
          <a:bodyPr/>
          <a:lstStyle/>
          <a:p>
            <a:r>
              <a:rPr lang="en-US" altLang="zh-CN" dirty="0">
                <a:sym typeface="+mn-ea"/>
              </a:rPr>
              <a:t>7.2.1 </a:t>
            </a:r>
            <a:r>
              <a:rPr lang="zh-CN" altLang="en-US" dirty="0"/>
              <a:t>机器学习的分类</a:t>
            </a:r>
          </a:p>
          <a:p>
            <a:r>
              <a:rPr lang="en-US" altLang="zh-CN" dirty="0">
                <a:sym typeface="+mn-ea"/>
              </a:rPr>
              <a:t>7.2.2 </a:t>
            </a:r>
            <a:r>
              <a:rPr lang="zh-CN" altLang="en-US" dirty="0">
                <a:sym typeface="+mn-ea"/>
              </a:rPr>
              <a:t>传统的监督学习</a:t>
            </a:r>
            <a:endParaRPr lang="zh-CN" altLang="en-US" dirty="0"/>
          </a:p>
          <a:p>
            <a:r>
              <a:rPr lang="en-US" altLang="zh-CN" dirty="0">
                <a:sym typeface="+mn-ea"/>
              </a:rPr>
              <a:t>7.2.3 </a:t>
            </a:r>
            <a:r>
              <a:rPr lang="zh-CN" altLang="en-US" dirty="0">
                <a:sym typeface="+mn-ea"/>
              </a:rPr>
              <a:t>非监督学习</a:t>
            </a:r>
            <a:endParaRPr lang="zh-CN" altLang="en-US" dirty="0"/>
          </a:p>
          <a:p>
            <a:r>
              <a:rPr lang="en-US" altLang="zh-CN" dirty="0">
                <a:sym typeface="+mn-ea"/>
              </a:rPr>
              <a:t>7.2.4 </a:t>
            </a:r>
            <a:r>
              <a:rPr lang="zh-CN" altLang="en-US" dirty="0">
                <a:sym typeface="+mn-ea"/>
              </a:rPr>
              <a:t>半监督学习</a:t>
            </a:r>
            <a:endParaRPr lang="zh-CN" altLang="en-US" dirty="0"/>
          </a:p>
          <a:p>
            <a:r>
              <a:rPr lang="en-US" altLang="zh-CN" dirty="0">
                <a:sym typeface="+mn-ea"/>
              </a:rPr>
              <a:t>7.2.5 </a:t>
            </a:r>
            <a:r>
              <a:rPr lang="zh-CN" altLang="en-US" dirty="0">
                <a:sym typeface="+mn-ea"/>
              </a:rPr>
              <a:t>强化学习</a:t>
            </a:r>
            <a:endParaRPr lang="zh-CN" altLang="en-US" dirty="0"/>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586</a:t>
            </a:fld>
            <a:endParaRPr lang="en-US" altLang="ja-JP"/>
          </a:p>
        </p:txBody>
      </p:sp>
      <p:sp>
        <p:nvSpPr>
          <p:cNvPr id="5" name="标题 4"/>
          <p:cNvSpPr>
            <a:spLocks noGrp="1"/>
          </p:cNvSpPr>
          <p:nvPr>
            <p:ph type="title"/>
          </p:nvPr>
        </p:nvSpPr>
        <p:spPr/>
        <p:txBody>
          <a:bodyPr/>
          <a:lstStyle/>
          <a:p>
            <a:r>
              <a:rPr lang="en-US" altLang="zh-CN" dirty="0">
                <a:sym typeface="+mn-ea"/>
              </a:rPr>
              <a:t>7.2 </a:t>
            </a:r>
            <a:r>
              <a:rPr lang="zh-CN" altLang="en-US" dirty="0">
                <a:sym typeface="+mn-ea"/>
              </a:rPr>
              <a:t>机器学习分类</a:t>
            </a:r>
            <a:endParaRPr lang="zh-CN" altLang="en-US"/>
          </a:p>
        </p:txBody>
      </p:sp>
    </p:spTree>
    <p:extLst>
      <p:ext uri="{BB962C8B-B14F-4D97-AF65-F5344CB8AC3E}">
        <p14:creationId xmlns:p14="http://schemas.microsoft.com/office/powerpoint/2010/main" val="2823001304"/>
      </p:ext>
    </p:extLst>
  </p:cSld>
  <p:clrMapOvr>
    <a:masterClrMapping/>
  </p:clrMapOvr>
  <p:transition>
    <p:random/>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21988" y="1371601"/>
            <a:ext cx="8642350" cy="3625215"/>
          </a:xfrm>
        </p:spPr>
        <p:txBody>
          <a:bodyPr/>
          <a:lstStyle/>
          <a:p>
            <a:pPr>
              <a:buFont typeface="Wingdings" panose="05000000000000000000" charset="0"/>
              <a:buChar char="ü"/>
            </a:pPr>
            <a:r>
              <a:rPr lang="en-US" altLang="zh-CN" dirty="0">
                <a:solidFill>
                  <a:srgbClr val="0070C0"/>
                </a:solidFill>
              </a:rPr>
              <a:t>7.2.1 </a:t>
            </a:r>
            <a:r>
              <a:rPr lang="zh-CN" altLang="en-US" dirty="0">
                <a:solidFill>
                  <a:srgbClr val="0070C0"/>
                </a:solidFill>
              </a:rPr>
              <a:t>机器学习的分类</a:t>
            </a:r>
          </a:p>
          <a:p>
            <a:r>
              <a:rPr lang="en-US" altLang="zh-CN" dirty="0"/>
              <a:t>7.2.2 </a:t>
            </a:r>
            <a:r>
              <a:rPr lang="zh-CN" altLang="en-US" dirty="0"/>
              <a:t>传统的监督学习</a:t>
            </a:r>
          </a:p>
          <a:p>
            <a:r>
              <a:rPr lang="en-US" altLang="zh-CN" dirty="0">
                <a:sym typeface="+mn-ea"/>
              </a:rPr>
              <a:t>7.2.3 </a:t>
            </a:r>
            <a:r>
              <a:rPr lang="zh-CN" altLang="en-US" dirty="0"/>
              <a:t>非监督学习</a:t>
            </a:r>
          </a:p>
          <a:p>
            <a:r>
              <a:rPr lang="en-US" altLang="zh-CN" dirty="0">
                <a:sym typeface="+mn-ea"/>
              </a:rPr>
              <a:t>7.2.4 </a:t>
            </a:r>
            <a:r>
              <a:rPr lang="zh-CN" altLang="en-US" dirty="0"/>
              <a:t>半监督学习</a:t>
            </a:r>
          </a:p>
          <a:p>
            <a:r>
              <a:rPr lang="en-US" altLang="zh-CN" dirty="0">
                <a:sym typeface="+mn-ea"/>
              </a:rPr>
              <a:t>7.2.5 </a:t>
            </a:r>
            <a:r>
              <a:rPr lang="zh-CN" altLang="en-US" dirty="0"/>
              <a:t>强化学习</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587</a:t>
            </a:fld>
            <a:endParaRPr lang="en-US" altLang="ja-JP"/>
          </a:p>
        </p:txBody>
      </p:sp>
      <p:sp>
        <p:nvSpPr>
          <p:cNvPr id="5" name="标题 4"/>
          <p:cNvSpPr>
            <a:spLocks noGrp="1"/>
          </p:cNvSpPr>
          <p:nvPr>
            <p:ph type="title"/>
          </p:nvPr>
        </p:nvSpPr>
        <p:spPr/>
        <p:txBody>
          <a:bodyPr/>
          <a:lstStyle/>
          <a:p>
            <a:r>
              <a:rPr lang="en-US" altLang="zh-CN" dirty="0">
                <a:sym typeface="+mn-ea"/>
              </a:rPr>
              <a:t>7.2 </a:t>
            </a:r>
            <a:r>
              <a:rPr lang="zh-CN" altLang="en-US" dirty="0">
                <a:sym typeface="+mn-ea"/>
              </a:rPr>
              <a:t>机器学习分类</a:t>
            </a:r>
            <a:endParaRPr lang="zh-CN" altLang="en-US"/>
          </a:p>
        </p:txBody>
      </p:sp>
    </p:spTree>
    <p:extLst>
      <p:ext uri="{BB962C8B-B14F-4D97-AF65-F5344CB8AC3E}">
        <p14:creationId xmlns:p14="http://schemas.microsoft.com/office/powerpoint/2010/main" val="3209171916"/>
      </p:ext>
    </p:extLst>
  </p:cSld>
  <p:clrMapOvr>
    <a:masterClrMapping/>
  </p:clrMapOvr>
  <p:transition>
    <p:random/>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7.2.1 </a:t>
            </a:r>
            <a:r>
              <a:rPr lang="zh-CN" altLang="en-US">
                <a:solidFill>
                  <a:schemeClr val="bg1"/>
                </a:solidFill>
                <a:sym typeface="+mn-ea"/>
              </a:rPr>
              <a:t>机器学习的分类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588</a:t>
            </a:fld>
            <a:endParaRPr lang="en-US" altLang="ja-JP"/>
          </a:p>
        </p:txBody>
      </p:sp>
      <p:sp>
        <p:nvSpPr>
          <p:cNvPr id="8" name="文本框 7"/>
          <p:cNvSpPr txBox="1"/>
          <p:nvPr/>
        </p:nvSpPr>
        <p:spPr>
          <a:xfrm>
            <a:off x="2073911" y="993776"/>
            <a:ext cx="8087995" cy="3969385"/>
          </a:xfrm>
          <a:prstGeom prst="rect">
            <a:avLst/>
          </a:prstGeom>
          <a:solidFill>
            <a:schemeClr val="bg1"/>
          </a:solidFill>
        </p:spPr>
        <p:txBody>
          <a:bodyPr wrap="square" rtlCol="0" anchor="t">
            <a:spAutoFit/>
          </a:bodyPr>
          <a:lstStyle/>
          <a:p>
            <a:pPr>
              <a:lnSpc>
                <a:spcPct val="150000"/>
              </a:lnSpc>
            </a:pPr>
            <a:r>
              <a:rPr lang="zh-CN" altLang="en-US" sz="2400"/>
              <a:t>以下四个机器学习的任务，如何分类？</a:t>
            </a:r>
          </a:p>
          <a:p>
            <a:pPr>
              <a:lnSpc>
                <a:spcPct val="150000"/>
              </a:lnSpc>
            </a:pPr>
            <a:r>
              <a:rPr lang="zh-CN" altLang="en-US" sz="2400"/>
              <a:t>（1）教计算机下棋；</a:t>
            </a:r>
          </a:p>
          <a:p>
            <a:pPr>
              <a:lnSpc>
                <a:spcPct val="150000"/>
              </a:lnSpc>
            </a:pPr>
            <a:r>
              <a:rPr lang="zh-CN" altLang="en-US" sz="2400"/>
              <a:t>（2）垃圾邮件识别，教计算机自动识别某个邮件是否是垃圾邮件；</a:t>
            </a:r>
          </a:p>
          <a:p>
            <a:pPr>
              <a:lnSpc>
                <a:spcPct val="150000"/>
              </a:lnSpc>
            </a:pPr>
            <a:r>
              <a:rPr lang="zh-CN" altLang="en-US" sz="2400"/>
              <a:t>（3）人脸识别，教计算机通过人脸的图像识别这个人是谁；</a:t>
            </a:r>
          </a:p>
          <a:p>
            <a:pPr>
              <a:lnSpc>
                <a:spcPct val="150000"/>
              </a:lnSpc>
            </a:pPr>
            <a:r>
              <a:rPr lang="zh-CN" altLang="en-US" sz="2400"/>
              <a:t>（4）无人驾驶，教计算机自动驾驶汽车从一个指定地点到另一个指定地点。</a:t>
            </a:r>
          </a:p>
        </p:txBody>
      </p:sp>
    </p:spTree>
    <p:extLst>
      <p:ext uri="{BB962C8B-B14F-4D97-AF65-F5344CB8AC3E}">
        <p14:creationId xmlns:p14="http://schemas.microsoft.com/office/powerpoint/2010/main" val="2198217515"/>
      </p:ext>
    </p:extLst>
  </p:cSld>
  <p:clrMapOvr>
    <a:masterClrMapping/>
  </p:clrMapOvr>
  <p:transition>
    <p:random/>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589</a:t>
            </a:fld>
            <a:endParaRPr lang="en-US" altLang="ja-JP"/>
          </a:p>
        </p:txBody>
      </p:sp>
      <p:sp>
        <p:nvSpPr>
          <p:cNvPr id="5" name="文本框 4"/>
          <p:cNvSpPr txBox="1"/>
          <p:nvPr/>
        </p:nvSpPr>
        <p:spPr>
          <a:xfrm>
            <a:off x="1902460" y="988695"/>
            <a:ext cx="8387080" cy="3785652"/>
          </a:xfrm>
          <a:prstGeom prst="rect">
            <a:avLst/>
          </a:prstGeom>
          <a:solidFill>
            <a:schemeClr val="bg1"/>
          </a:solidFill>
        </p:spPr>
        <p:txBody>
          <a:bodyPr wrap="square" rtlCol="0" anchor="t">
            <a:spAutoFit/>
          </a:bodyPr>
          <a:lstStyle/>
          <a:p>
            <a:pPr>
              <a:lnSpc>
                <a:spcPct val="150000"/>
              </a:lnSpc>
            </a:pPr>
            <a:r>
              <a:rPr lang="zh-CN" altLang="en-US" sz="2000" dirty="0"/>
              <a:t>从划分标准经验E来看：</a:t>
            </a:r>
          </a:p>
          <a:p>
            <a:pPr>
              <a:lnSpc>
                <a:spcPct val="150000"/>
              </a:lnSpc>
            </a:pPr>
            <a:r>
              <a:rPr lang="zh-CN" altLang="en-US" sz="2000" dirty="0"/>
              <a:t>（2）、（3）中的经验E是完全由人搜集起来输入进计算机的，把告诉计算机是什么的过程，叫做为训练数据打标签，经验E----&gt;训练样本和标签的集合,称为</a:t>
            </a:r>
            <a:r>
              <a:rPr lang="zh-CN" altLang="en-US" sz="2000" b="1" dirty="0"/>
              <a:t>监督学习</a:t>
            </a:r>
            <a:r>
              <a:rPr lang="zh-CN" altLang="en-US" sz="2000" dirty="0"/>
              <a:t>。</a:t>
            </a:r>
          </a:p>
          <a:p>
            <a:pPr>
              <a:lnSpc>
                <a:spcPct val="150000"/>
              </a:lnSpc>
            </a:pPr>
            <a:r>
              <a:rPr lang="zh-CN" altLang="en-US" sz="2000" dirty="0"/>
              <a:t>（1）、（4）中的经验E是由计算机与环境互动获得的，计算机产生行为，同时获得这些行为的结果，人类的程序只需要定义这些行为的收益函数，设计算法让计算机改变自己的行为模式去最大化收益函数，计算机通过与环境的互动逐渐强化自己的行为模式，称为</a:t>
            </a:r>
            <a:r>
              <a:rPr lang="zh-CN" altLang="en-US" sz="2000" b="1" dirty="0"/>
              <a:t>强化学习</a:t>
            </a:r>
            <a:r>
              <a:rPr lang="zh-CN" altLang="en-US" sz="2000" dirty="0"/>
              <a:t>。</a:t>
            </a:r>
          </a:p>
        </p:txBody>
      </p:sp>
      <p:sp>
        <p:nvSpPr>
          <p:cNvPr id="6" name="标题 5"/>
          <p:cNvSpPr>
            <a:spLocks noGrp="1"/>
          </p:cNvSpPr>
          <p:nvPr>
            <p:ph type="title"/>
          </p:nvPr>
        </p:nvSpPr>
        <p:spPr/>
        <p:txBody>
          <a:bodyPr/>
          <a:lstStyle/>
          <a:p>
            <a:r>
              <a:rPr lang="en-US" altLang="zh-CN" dirty="0">
                <a:sym typeface="+mn-ea"/>
              </a:rPr>
              <a:t>7.2.1 </a:t>
            </a:r>
            <a:r>
              <a:rPr lang="zh-CN" altLang="en-US">
                <a:sym typeface="+mn-ea"/>
              </a:rPr>
              <a:t>机器学习的分类</a:t>
            </a:r>
            <a:endParaRPr lang="zh-CN" altLang="en-US"/>
          </a:p>
        </p:txBody>
      </p:sp>
    </p:spTree>
    <p:extLst>
      <p:ext uri="{BB962C8B-B14F-4D97-AF65-F5344CB8AC3E}">
        <p14:creationId xmlns:p14="http://schemas.microsoft.com/office/powerpoint/2010/main" val="687405336"/>
      </p:ext>
    </p:extLst>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2.3.4  </a:t>
            </a:r>
            <a:r>
              <a:rPr lang="zh-CN" altLang="en-US" b="1" dirty="0">
                <a:solidFill>
                  <a:schemeClr val="tx1"/>
                </a:solidFill>
                <a:latin typeface="仿宋" panose="02010609060101010101" pitchFamily="49" charset="-122"/>
                <a:ea typeface="仿宋" panose="02010609060101010101" pitchFamily="49" charset="-122"/>
              </a:rPr>
              <a:t>谓词公式的性质</a:t>
            </a:r>
          </a:p>
        </p:txBody>
      </p:sp>
      <p:sp>
        <p:nvSpPr>
          <p:cNvPr id="36866" name="灯片编号占位符 3"/>
          <p:cNvSpPr>
            <a:spLocks noGrp="1"/>
          </p:cNvSpPr>
          <p:nvPr>
            <p:ph type="sldNum" sz="quarter" idx="12"/>
          </p:nvPr>
        </p:nvSpPr>
        <p:spPr>
          <a:noFill/>
        </p:spPr>
        <p:txBody>
          <a:bodyPr/>
          <a:lstStyle/>
          <a:p>
            <a:pPr fontAlgn="base">
              <a:spcBef>
                <a:spcPct val="0"/>
              </a:spcBef>
              <a:spcAft>
                <a:spcPct val="0"/>
              </a:spcAft>
            </a:pPr>
            <a:fld id="{BAE3994C-5E83-45CD-9031-272A9051DB8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59</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6868" name="Rectangle 3"/>
          <p:cNvSpPr>
            <a:spLocks noGrp="1" noChangeArrowheads="1"/>
          </p:cNvSpPr>
          <p:nvPr>
            <p:ph sz="quarter" idx="1"/>
          </p:nvPr>
        </p:nvSpPr>
        <p:spPr>
          <a:xfrm>
            <a:off x="1809174" y="1687679"/>
            <a:ext cx="8264525" cy="3549340"/>
          </a:xfrm>
          <a:solidFill>
            <a:schemeClr val="bg1"/>
          </a:solidFill>
        </p:spPr>
        <p:txBody>
          <a:bodyPr>
            <a:normAutofit/>
          </a:bodyPr>
          <a:lstStyle/>
          <a:p>
            <a:pPr marL="571500" indent="-571500">
              <a:spcBef>
                <a:spcPct val="40000"/>
              </a:spcBef>
            </a:pPr>
            <a:r>
              <a:rPr lang="zh-CN" altLang="en-US" sz="2400" b="1" dirty="0">
                <a:latin typeface="仿宋" panose="02010609060101010101" pitchFamily="49" charset="-122"/>
                <a:ea typeface="仿宋" panose="02010609060101010101" pitchFamily="49" charset="-122"/>
              </a:rPr>
              <a:t>谓词逻辑的其他推理规则</a:t>
            </a:r>
          </a:p>
          <a:p>
            <a:pPr marL="571500" indent="-571500" algn="just">
              <a:spcBef>
                <a:spcPct val="40000"/>
              </a:spcBef>
              <a:buFont typeface="Wingdings" panose="05000000000000000000" pitchFamily="2" charset="2"/>
              <a:buAutoNum type="circleNumDbPlain"/>
            </a:pPr>
            <a:r>
              <a:rPr lang="zh-CN" altLang="en-US" sz="2400" b="1" dirty="0">
                <a:latin typeface="仿宋" panose="02010609060101010101" pitchFamily="49" charset="-122"/>
                <a:ea typeface="仿宋" panose="02010609060101010101" pitchFamily="49" charset="-122"/>
              </a:rPr>
              <a:t> </a:t>
            </a:r>
            <a:r>
              <a:rPr lang="en-US" altLang="zh-CN" sz="2400" b="1" i="1" dirty="0">
                <a:latin typeface="仿宋" panose="02010609060101010101" pitchFamily="49" charset="-122"/>
                <a:ea typeface="仿宋" panose="02010609060101010101" pitchFamily="49" charset="-122"/>
              </a:rPr>
              <a:t>P </a:t>
            </a:r>
            <a:r>
              <a:rPr lang="zh-CN" altLang="en-US" sz="2400" b="1" dirty="0">
                <a:latin typeface="仿宋" panose="02010609060101010101" pitchFamily="49" charset="-122"/>
                <a:ea typeface="仿宋" panose="02010609060101010101" pitchFamily="49" charset="-122"/>
              </a:rPr>
              <a:t>规则：</a:t>
            </a:r>
            <a:r>
              <a:rPr lang="zh-CN" altLang="en-US" sz="2400" dirty="0">
                <a:latin typeface="仿宋" panose="02010609060101010101" pitchFamily="49" charset="-122"/>
                <a:ea typeface="仿宋" panose="02010609060101010101" pitchFamily="49" charset="-122"/>
              </a:rPr>
              <a:t>在推理的任何步骤上都可引入前提。</a:t>
            </a:r>
          </a:p>
          <a:p>
            <a:pPr marL="571500" indent="-571500" algn="just">
              <a:spcBef>
                <a:spcPct val="40000"/>
              </a:spcBef>
              <a:buFont typeface="Wingdings" panose="05000000000000000000" pitchFamily="2" charset="2"/>
              <a:buAutoNum type="circleNumDbPlain"/>
            </a:pPr>
            <a:r>
              <a:rPr lang="zh-CN" altLang="en-US" sz="2400" b="1" dirty="0">
                <a:latin typeface="仿宋" panose="02010609060101010101" pitchFamily="49" charset="-122"/>
                <a:ea typeface="仿宋" panose="02010609060101010101" pitchFamily="49" charset="-122"/>
              </a:rPr>
              <a:t> </a:t>
            </a:r>
            <a:r>
              <a:rPr lang="en-US" altLang="zh-CN" sz="2400" b="1" i="1" dirty="0">
                <a:latin typeface="仿宋" panose="02010609060101010101" pitchFamily="49" charset="-122"/>
                <a:ea typeface="仿宋" panose="02010609060101010101" pitchFamily="49" charset="-122"/>
              </a:rPr>
              <a:t>T </a:t>
            </a:r>
            <a:r>
              <a:rPr lang="zh-CN" altLang="en-US" sz="2400" b="1" dirty="0">
                <a:latin typeface="仿宋" panose="02010609060101010101" pitchFamily="49" charset="-122"/>
                <a:ea typeface="仿宋" panose="02010609060101010101" pitchFamily="49" charset="-122"/>
              </a:rPr>
              <a:t>规则：</a:t>
            </a:r>
            <a:r>
              <a:rPr lang="zh-CN" altLang="en-US" sz="2400" dirty="0">
                <a:latin typeface="仿宋" panose="02010609060101010101" pitchFamily="49" charset="-122"/>
                <a:ea typeface="仿宋" panose="02010609060101010101" pitchFamily="49" charset="-122"/>
              </a:rPr>
              <a:t>在推理过程中，如果前面步骤中有一个或多个公式永真蕴含公式</a:t>
            </a:r>
            <a:r>
              <a:rPr lang="en-US" altLang="zh-CN" sz="2400" b="1" i="1" dirty="0">
                <a:latin typeface="仿宋" panose="02010609060101010101" pitchFamily="49" charset="-122"/>
                <a:ea typeface="仿宋" panose="02010609060101010101" pitchFamily="49" charset="-122"/>
              </a:rPr>
              <a:t>S</a:t>
            </a:r>
            <a:r>
              <a:rPr lang="zh-CN" altLang="en-US" sz="2400" dirty="0">
                <a:latin typeface="仿宋" panose="02010609060101010101" pitchFamily="49" charset="-122"/>
                <a:ea typeface="仿宋" panose="02010609060101010101" pitchFamily="49" charset="-122"/>
              </a:rPr>
              <a:t>，则可把</a:t>
            </a:r>
            <a:r>
              <a:rPr lang="en-US" altLang="zh-CN" sz="2400" b="1" i="1" dirty="0">
                <a:latin typeface="仿宋" panose="02010609060101010101" pitchFamily="49" charset="-122"/>
                <a:ea typeface="仿宋" panose="02010609060101010101" pitchFamily="49" charset="-122"/>
              </a:rPr>
              <a:t>S </a:t>
            </a:r>
            <a:r>
              <a:rPr lang="zh-CN" altLang="en-US" sz="2400" dirty="0">
                <a:latin typeface="仿宋" panose="02010609060101010101" pitchFamily="49" charset="-122"/>
                <a:ea typeface="仿宋" panose="02010609060101010101" pitchFamily="49" charset="-122"/>
              </a:rPr>
              <a:t>引入推理过程中。</a:t>
            </a:r>
          </a:p>
          <a:p>
            <a:pPr marL="571500" indent="-571500" algn="just">
              <a:spcBef>
                <a:spcPct val="40000"/>
              </a:spcBef>
              <a:buFont typeface="Wingdings" panose="05000000000000000000" pitchFamily="2" charset="2"/>
              <a:buAutoNum type="circleNumDbPlain"/>
            </a:pPr>
            <a:r>
              <a:rPr lang="zh-CN" altLang="en-US" sz="2400" b="1" dirty="0">
                <a:latin typeface="仿宋" panose="02010609060101010101" pitchFamily="49" charset="-122"/>
                <a:ea typeface="仿宋" panose="02010609060101010101" pitchFamily="49" charset="-122"/>
              </a:rPr>
              <a:t> </a:t>
            </a:r>
            <a:r>
              <a:rPr lang="en-US" altLang="zh-CN" sz="2400" b="1" i="1" dirty="0">
                <a:latin typeface="仿宋" panose="02010609060101010101" pitchFamily="49" charset="-122"/>
                <a:ea typeface="仿宋" panose="02010609060101010101" pitchFamily="49" charset="-122"/>
              </a:rPr>
              <a:t>CP </a:t>
            </a:r>
            <a:r>
              <a:rPr lang="zh-CN" altLang="en-US" sz="2400" b="1" dirty="0">
                <a:latin typeface="仿宋" panose="02010609060101010101" pitchFamily="49" charset="-122"/>
                <a:ea typeface="仿宋" panose="02010609060101010101" pitchFamily="49" charset="-122"/>
              </a:rPr>
              <a:t>规则：</a:t>
            </a:r>
            <a:r>
              <a:rPr lang="zh-CN" altLang="en-US" sz="2400" dirty="0">
                <a:latin typeface="仿宋" panose="02010609060101010101" pitchFamily="49" charset="-122"/>
                <a:ea typeface="仿宋" panose="02010609060101010101" pitchFamily="49" charset="-122"/>
              </a:rPr>
              <a:t>如果能从任意引入的命题</a:t>
            </a:r>
            <a:r>
              <a:rPr lang="en-US" altLang="zh-CN" sz="2400" b="1" i="1" dirty="0">
                <a:latin typeface="仿宋" panose="02010609060101010101" pitchFamily="49" charset="-122"/>
                <a:ea typeface="仿宋" panose="02010609060101010101" pitchFamily="49" charset="-122"/>
              </a:rPr>
              <a:t>R </a:t>
            </a:r>
            <a:r>
              <a:rPr lang="zh-CN" altLang="en-US" sz="2400" dirty="0">
                <a:latin typeface="仿宋" panose="02010609060101010101" pitchFamily="49" charset="-122"/>
                <a:ea typeface="仿宋" panose="02010609060101010101" pitchFamily="49" charset="-122"/>
              </a:rPr>
              <a:t>和前提集合中推出</a:t>
            </a:r>
            <a:r>
              <a:rPr lang="en-US" altLang="zh-CN" sz="2400" b="1" i="1" dirty="0">
                <a:latin typeface="仿宋" panose="02010609060101010101" pitchFamily="49" charset="-122"/>
                <a:ea typeface="仿宋" panose="02010609060101010101" pitchFamily="49" charset="-122"/>
              </a:rPr>
              <a:t>S </a:t>
            </a:r>
            <a:r>
              <a:rPr lang="zh-CN" altLang="en-US" sz="2400" dirty="0">
                <a:latin typeface="仿宋" panose="02010609060101010101" pitchFamily="49" charset="-122"/>
                <a:ea typeface="仿宋" panose="02010609060101010101" pitchFamily="49" charset="-122"/>
              </a:rPr>
              <a:t>来，则可从前提集合推出</a:t>
            </a:r>
            <a:r>
              <a:rPr lang="en-US" altLang="zh-CN" sz="2400" b="1" i="1" dirty="0">
                <a:latin typeface="仿宋" panose="02010609060101010101" pitchFamily="49" charset="-122"/>
                <a:ea typeface="仿宋" panose="02010609060101010101" pitchFamily="49" charset="-122"/>
              </a:rPr>
              <a:t>R</a:t>
            </a:r>
            <a:r>
              <a:rPr lang="en-US" altLang="zh-CN" sz="2400" dirty="0">
                <a:latin typeface="仿宋" panose="02010609060101010101" pitchFamily="49" charset="-122"/>
                <a:ea typeface="仿宋" panose="02010609060101010101" pitchFamily="49" charset="-122"/>
              </a:rPr>
              <a:t> →</a:t>
            </a:r>
            <a:r>
              <a:rPr lang="en-US" altLang="zh-CN" sz="2400" b="1" i="1" dirty="0">
                <a:latin typeface="仿宋" panose="02010609060101010101" pitchFamily="49" charset="-122"/>
                <a:ea typeface="仿宋" panose="02010609060101010101" pitchFamily="49" charset="-122"/>
              </a:rPr>
              <a:t>S</a:t>
            </a:r>
            <a:r>
              <a:rPr lang="zh-CN" altLang="en-US" sz="2400" dirty="0">
                <a:latin typeface="仿宋" panose="02010609060101010101" pitchFamily="49" charset="-122"/>
                <a:ea typeface="仿宋" panose="02010609060101010101" pitchFamily="49" charset="-122"/>
              </a:rPr>
              <a:t>来。</a:t>
            </a:r>
          </a:p>
        </p:txBody>
      </p:sp>
      <p:sp>
        <p:nvSpPr>
          <p:cNvPr id="36869" name="Rectangle 5"/>
          <p:cNvSpPr>
            <a:spLocks noChangeArrowheads="1"/>
          </p:cNvSpPr>
          <p:nvPr/>
        </p:nvSpPr>
        <p:spPr bwMode="auto">
          <a:xfrm>
            <a:off x="1524001" y="-1846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36870" name="Rectangle 7"/>
          <p:cNvSpPr>
            <a:spLocks noChangeArrowheads="1"/>
          </p:cNvSpPr>
          <p:nvPr/>
        </p:nvSpPr>
        <p:spPr bwMode="auto">
          <a:xfrm>
            <a:off x="1524001" y="3144322"/>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36871" name="Rectangle 9"/>
          <p:cNvSpPr>
            <a:spLocks noChangeArrowheads="1"/>
          </p:cNvSpPr>
          <p:nvPr/>
        </p:nvSpPr>
        <p:spPr bwMode="auto">
          <a:xfrm>
            <a:off x="1524001" y="3144322"/>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36872" name="Rectangle 11"/>
          <p:cNvSpPr>
            <a:spLocks noChangeArrowheads="1"/>
          </p:cNvSpPr>
          <p:nvPr/>
        </p:nvSpPr>
        <p:spPr bwMode="auto">
          <a:xfrm>
            <a:off x="1524001" y="3134797"/>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36873" name="Rectangle 13"/>
          <p:cNvSpPr>
            <a:spLocks noChangeArrowheads="1"/>
          </p:cNvSpPr>
          <p:nvPr/>
        </p:nvSpPr>
        <p:spPr bwMode="auto">
          <a:xfrm>
            <a:off x="1524001" y="3134797"/>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36874" name="Rectangle 15"/>
          <p:cNvSpPr>
            <a:spLocks noChangeArrowheads="1"/>
          </p:cNvSpPr>
          <p:nvPr/>
        </p:nvSpPr>
        <p:spPr bwMode="auto">
          <a:xfrm>
            <a:off x="1524001" y="3130034"/>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36875" name="Rectangle 17"/>
          <p:cNvSpPr>
            <a:spLocks noChangeArrowheads="1"/>
          </p:cNvSpPr>
          <p:nvPr/>
        </p:nvSpPr>
        <p:spPr bwMode="auto">
          <a:xfrm>
            <a:off x="1524001" y="-1846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24608440"/>
      </p:ext>
    </p:extLst>
  </p:cSld>
  <p:clrMapOvr>
    <a:masterClrMapping/>
  </p:clrMapOvr>
  <p:transition>
    <p:random/>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590</a:t>
            </a:fld>
            <a:endParaRPr lang="en-US" altLang="ja-JP"/>
          </a:p>
        </p:txBody>
      </p:sp>
      <p:sp>
        <p:nvSpPr>
          <p:cNvPr id="9" name="标题 8"/>
          <p:cNvSpPr>
            <a:spLocks noGrp="1"/>
          </p:cNvSpPr>
          <p:nvPr>
            <p:ph type="title"/>
          </p:nvPr>
        </p:nvSpPr>
        <p:spPr/>
        <p:txBody>
          <a:bodyPr/>
          <a:lstStyle/>
          <a:p>
            <a:r>
              <a:rPr lang="en-US" altLang="zh-CN" dirty="0">
                <a:sym typeface="+mn-ea"/>
              </a:rPr>
              <a:t>7.2.1 </a:t>
            </a:r>
            <a:r>
              <a:rPr lang="zh-CN" altLang="en-US">
                <a:sym typeface="+mn-ea"/>
              </a:rPr>
              <a:t>机器学习的分类</a:t>
            </a:r>
            <a:endParaRPr lang="zh-CN" altLang="en-US"/>
          </a:p>
        </p:txBody>
      </p:sp>
      <p:graphicFrame>
        <p:nvGraphicFramePr>
          <p:cNvPr id="12" name="图示 11"/>
          <p:cNvGraphicFramePr/>
          <p:nvPr/>
        </p:nvGraphicFramePr>
        <p:xfrm>
          <a:off x="2289811" y="765175"/>
          <a:ext cx="5953125" cy="4075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文本框 12"/>
          <p:cNvSpPr txBox="1"/>
          <p:nvPr/>
        </p:nvSpPr>
        <p:spPr>
          <a:xfrm>
            <a:off x="2100580" y="4697731"/>
            <a:ext cx="8110220" cy="829945"/>
          </a:xfrm>
          <a:prstGeom prst="rect">
            <a:avLst/>
          </a:prstGeom>
          <a:solidFill>
            <a:schemeClr val="bg1"/>
          </a:solidFill>
        </p:spPr>
        <p:txBody>
          <a:bodyPr wrap="square" rtlCol="0" anchor="t">
            <a:spAutoFit/>
          </a:bodyPr>
          <a:lstStyle/>
          <a:p>
            <a:r>
              <a:rPr lang="zh-CN" altLang="en-US" sz="2400" dirty="0">
                <a:sym typeface="+mn-ea"/>
              </a:rPr>
              <a:t>监督学习根据数据标签存在与否分为监督学习、非监督学习和半监督学习。</a:t>
            </a:r>
          </a:p>
        </p:txBody>
      </p:sp>
      <p:sp>
        <p:nvSpPr>
          <p:cNvPr id="2" name="文本框 1"/>
          <p:cNvSpPr txBox="1"/>
          <p:nvPr/>
        </p:nvSpPr>
        <p:spPr>
          <a:xfrm>
            <a:off x="1591945" y="889000"/>
            <a:ext cx="3423920" cy="521970"/>
          </a:xfrm>
          <a:prstGeom prst="rect">
            <a:avLst/>
          </a:prstGeom>
          <a:noFill/>
        </p:spPr>
        <p:txBody>
          <a:bodyPr wrap="none" rtlCol="0">
            <a:spAutoFit/>
          </a:bodyPr>
          <a:lstStyle/>
          <a:p>
            <a:r>
              <a:rPr lang="en-US" altLang="zh-CN" sz="2800" b="1"/>
              <a:t>1.</a:t>
            </a:r>
            <a:r>
              <a:rPr lang="zh-CN" altLang="en-US" sz="2800" b="1"/>
              <a:t>按照学习方式分：</a:t>
            </a:r>
          </a:p>
        </p:txBody>
      </p:sp>
    </p:spTree>
    <p:extLst>
      <p:ext uri="{BB962C8B-B14F-4D97-AF65-F5344CB8AC3E}">
        <p14:creationId xmlns:p14="http://schemas.microsoft.com/office/powerpoint/2010/main" val="3800119469"/>
      </p:ext>
    </p:extLst>
  </p:cSld>
  <p:clrMapOvr>
    <a:masterClrMapping/>
  </p:clrMapOvr>
  <p:transition>
    <p:random/>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591</a:t>
            </a:fld>
            <a:endParaRPr lang="en-US" altLang="ja-JP"/>
          </a:p>
        </p:txBody>
      </p:sp>
      <p:sp>
        <p:nvSpPr>
          <p:cNvPr id="9" name="标题 8"/>
          <p:cNvSpPr>
            <a:spLocks noGrp="1"/>
          </p:cNvSpPr>
          <p:nvPr>
            <p:ph type="title"/>
          </p:nvPr>
        </p:nvSpPr>
        <p:spPr/>
        <p:txBody>
          <a:bodyPr/>
          <a:lstStyle/>
          <a:p>
            <a:r>
              <a:rPr lang="en-US" altLang="zh-CN" dirty="0">
                <a:sym typeface="+mn-ea"/>
              </a:rPr>
              <a:t>7.2.1 </a:t>
            </a:r>
            <a:r>
              <a:rPr lang="zh-CN" altLang="en-US">
                <a:sym typeface="+mn-ea"/>
              </a:rPr>
              <a:t>机器学习的分类</a:t>
            </a:r>
            <a:endParaRPr lang="zh-CN" altLang="en-US"/>
          </a:p>
        </p:txBody>
      </p:sp>
      <p:sp>
        <p:nvSpPr>
          <p:cNvPr id="2" name="文本框 1"/>
          <p:cNvSpPr txBox="1"/>
          <p:nvPr/>
        </p:nvSpPr>
        <p:spPr>
          <a:xfrm>
            <a:off x="1591945" y="889000"/>
            <a:ext cx="3423920" cy="521970"/>
          </a:xfrm>
          <a:prstGeom prst="rect">
            <a:avLst/>
          </a:prstGeom>
          <a:noFill/>
        </p:spPr>
        <p:txBody>
          <a:bodyPr wrap="none" rtlCol="0">
            <a:spAutoFit/>
          </a:bodyPr>
          <a:lstStyle/>
          <a:p>
            <a:r>
              <a:rPr lang="en-US" altLang="zh-CN" sz="2800" b="1"/>
              <a:t>2.</a:t>
            </a:r>
            <a:r>
              <a:rPr lang="zh-CN" altLang="en-US" sz="2800" b="1"/>
              <a:t>按照学习任务分：</a:t>
            </a:r>
          </a:p>
        </p:txBody>
      </p:sp>
      <p:graphicFrame>
        <p:nvGraphicFramePr>
          <p:cNvPr id="5" name="表格 4"/>
          <p:cNvGraphicFramePr/>
          <p:nvPr>
            <p:custDataLst>
              <p:tags r:id="rId1"/>
            </p:custDataLst>
          </p:nvPr>
        </p:nvGraphicFramePr>
        <p:xfrm>
          <a:off x="1905000" y="1828800"/>
          <a:ext cx="8632190" cy="2301240"/>
        </p:xfrm>
        <a:graphic>
          <a:graphicData uri="http://schemas.openxmlformats.org/drawingml/2006/table">
            <a:tbl>
              <a:tblPr firstRow="1" bandRow="1">
                <a:tableStyleId>{5C22544A-7EE6-4342-B048-85BDC9FD1C3A}</a:tableStyleId>
              </a:tblPr>
              <a:tblGrid>
                <a:gridCol w="1198245">
                  <a:extLst>
                    <a:ext uri="{9D8B030D-6E8A-4147-A177-3AD203B41FA5}">
                      <a16:colId xmlns:a16="http://schemas.microsoft.com/office/drawing/2014/main" val="20000"/>
                    </a:ext>
                  </a:extLst>
                </a:gridCol>
                <a:gridCol w="1559560">
                  <a:extLst>
                    <a:ext uri="{9D8B030D-6E8A-4147-A177-3AD203B41FA5}">
                      <a16:colId xmlns:a16="http://schemas.microsoft.com/office/drawing/2014/main" val="20001"/>
                    </a:ext>
                  </a:extLst>
                </a:gridCol>
                <a:gridCol w="5874385">
                  <a:extLst>
                    <a:ext uri="{9D8B030D-6E8A-4147-A177-3AD203B41FA5}">
                      <a16:colId xmlns:a16="http://schemas.microsoft.com/office/drawing/2014/main" val="20002"/>
                    </a:ext>
                  </a:extLst>
                </a:gridCol>
              </a:tblGrid>
              <a:tr h="551815">
                <a:tc>
                  <a:txBody>
                    <a:bodyPr/>
                    <a:lstStyle/>
                    <a:p>
                      <a:pPr>
                        <a:buNone/>
                      </a:pPr>
                      <a:r>
                        <a:rPr lang="zh-CN" altLang="en-US"/>
                        <a:t>学习任务</a:t>
                      </a:r>
                    </a:p>
                  </a:txBody>
                  <a:tcPr/>
                </a:tc>
                <a:tc>
                  <a:txBody>
                    <a:bodyPr/>
                    <a:lstStyle/>
                    <a:p>
                      <a:pPr>
                        <a:buNone/>
                      </a:pPr>
                      <a:r>
                        <a:rPr lang="zh-CN" altLang="en-US"/>
                        <a:t>英文</a:t>
                      </a:r>
                    </a:p>
                  </a:txBody>
                  <a:tcPr/>
                </a:tc>
                <a:tc>
                  <a:txBody>
                    <a:bodyPr/>
                    <a:lstStyle/>
                    <a:p>
                      <a:pPr>
                        <a:buNone/>
                      </a:pPr>
                      <a:r>
                        <a:rPr lang="zh-CN" altLang="en-US"/>
                        <a:t>描述</a:t>
                      </a:r>
                    </a:p>
                    <a:p>
                      <a:pPr>
                        <a:buNone/>
                      </a:pPr>
                      <a:endParaRPr lang="zh-CN" altLang="en-US"/>
                    </a:p>
                  </a:txBody>
                  <a:tcPr/>
                </a:tc>
                <a:extLst>
                  <a:ext uri="{0D108BD9-81ED-4DB2-BD59-A6C34878D82A}">
                    <a16:rowId xmlns:a16="http://schemas.microsoft.com/office/drawing/2014/main" val="10000"/>
                  </a:ext>
                </a:extLst>
              </a:tr>
              <a:tr h="381000">
                <a:tc>
                  <a:txBody>
                    <a:bodyPr/>
                    <a:lstStyle/>
                    <a:p>
                      <a:pPr>
                        <a:buNone/>
                      </a:pPr>
                      <a:r>
                        <a:rPr lang="zh-CN" altLang="en-US"/>
                        <a:t>分类</a:t>
                      </a:r>
                    </a:p>
                  </a:txBody>
                  <a:tcPr/>
                </a:tc>
                <a:tc>
                  <a:txBody>
                    <a:bodyPr/>
                    <a:lstStyle/>
                    <a:p>
                      <a:pPr>
                        <a:buNone/>
                      </a:pPr>
                      <a:r>
                        <a:rPr lang="zh-CN" altLang="en-US"/>
                        <a:t>Classification</a:t>
                      </a:r>
                    </a:p>
                  </a:txBody>
                  <a:tcPr/>
                </a:tc>
                <a:tc>
                  <a:txBody>
                    <a:bodyPr/>
                    <a:lstStyle/>
                    <a:p>
                      <a:pPr>
                        <a:buNone/>
                      </a:pPr>
                      <a:r>
                        <a:rPr lang="zh-CN" altLang="en-US"/>
                        <a:t>分类是预测一个标签 （是离散的），属于监督学习</a:t>
                      </a:r>
                    </a:p>
                  </a:txBody>
                  <a:tcPr/>
                </a:tc>
                <a:extLst>
                  <a:ext uri="{0D108BD9-81ED-4DB2-BD59-A6C34878D82A}">
                    <a16:rowId xmlns:a16="http://schemas.microsoft.com/office/drawing/2014/main" val="10001"/>
                  </a:ext>
                </a:extLst>
              </a:tr>
              <a:tr h="381000">
                <a:tc>
                  <a:txBody>
                    <a:bodyPr/>
                    <a:lstStyle/>
                    <a:p>
                      <a:pPr>
                        <a:buNone/>
                      </a:pPr>
                      <a:r>
                        <a:rPr lang="zh-CN" altLang="en-US"/>
                        <a:t>回归</a:t>
                      </a:r>
                    </a:p>
                  </a:txBody>
                  <a:tcPr/>
                </a:tc>
                <a:tc>
                  <a:txBody>
                    <a:bodyPr/>
                    <a:lstStyle/>
                    <a:p>
                      <a:pPr>
                        <a:buNone/>
                      </a:pPr>
                      <a:r>
                        <a:rPr lang="zh-CN" altLang="en-US"/>
                        <a:t>Regression</a:t>
                      </a:r>
                    </a:p>
                  </a:txBody>
                  <a:tcPr/>
                </a:tc>
                <a:tc>
                  <a:txBody>
                    <a:bodyPr/>
                    <a:lstStyle/>
                    <a:p>
                      <a:pPr>
                        <a:buNone/>
                      </a:pPr>
                      <a:r>
                        <a:rPr lang="zh-CN" altLang="en-US"/>
                        <a:t>回归是预测一个数量 （是连续的），属于监督学习</a:t>
                      </a:r>
                    </a:p>
                    <a:p>
                      <a:pPr>
                        <a:buNone/>
                      </a:pPr>
                      <a:endParaRPr lang="zh-CN" altLang="en-US"/>
                    </a:p>
                  </a:txBody>
                  <a:tcPr/>
                </a:tc>
                <a:extLst>
                  <a:ext uri="{0D108BD9-81ED-4DB2-BD59-A6C34878D82A}">
                    <a16:rowId xmlns:a16="http://schemas.microsoft.com/office/drawing/2014/main" val="10002"/>
                  </a:ext>
                </a:extLst>
              </a:tr>
              <a:tr h="381000">
                <a:tc>
                  <a:txBody>
                    <a:bodyPr/>
                    <a:lstStyle/>
                    <a:p>
                      <a:pPr>
                        <a:buNone/>
                      </a:pPr>
                      <a:r>
                        <a:rPr lang="zh-CN" altLang="en-US"/>
                        <a:t>聚类</a:t>
                      </a:r>
                    </a:p>
                  </a:txBody>
                  <a:tcPr/>
                </a:tc>
                <a:tc>
                  <a:txBody>
                    <a:bodyPr/>
                    <a:lstStyle/>
                    <a:p>
                      <a:pPr>
                        <a:buNone/>
                      </a:pPr>
                      <a:r>
                        <a:rPr lang="zh-CN" altLang="en-US"/>
                        <a:t>Clustering</a:t>
                      </a:r>
                    </a:p>
                  </a:txBody>
                  <a:tcPr/>
                </a:tc>
                <a:tc>
                  <a:txBody>
                    <a:bodyPr/>
                    <a:lstStyle/>
                    <a:p>
                      <a:pPr>
                        <a:buNone/>
                      </a:pPr>
                      <a:r>
                        <a:rPr lang="zh-CN" altLang="en-US"/>
                        <a:t>属于无监督学习</a:t>
                      </a:r>
                    </a:p>
                    <a:p>
                      <a:pPr>
                        <a:buNone/>
                      </a:pPr>
                      <a:endParaRPr lang="zh-CN" alt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1272665"/>
      </p:ext>
    </p:extLst>
  </p:cSld>
  <p:clrMapOvr>
    <a:masterClrMapping/>
  </p:clrMapOvr>
  <p:transition>
    <p:random/>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592</a:t>
            </a:fld>
            <a:endParaRPr lang="en-US" altLang="ja-JP"/>
          </a:p>
        </p:txBody>
      </p:sp>
      <p:sp>
        <p:nvSpPr>
          <p:cNvPr id="9" name="标题 8"/>
          <p:cNvSpPr>
            <a:spLocks noGrp="1"/>
          </p:cNvSpPr>
          <p:nvPr>
            <p:ph type="title"/>
          </p:nvPr>
        </p:nvSpPr>
        <p:spPr/>
        <p:txBody>
          <a:bodyPr/>
          <a:lstStyle/>
          <a:p>
            <a:r>
              <a:rPr lang="en-US" altLang="zh-CN" dirty="0">
                <a:sym typeface="+mn-ea"/>
              </a:rPr>
              <a:t>7.2.2 </a:t>
            </a:r>
            <a:r>
              <a:rPr lang="zh-CN" altLang="en-US" dirty="0">
                <a:sym typeface="+mn-ea"/>
              </a:rPr>
              <a:t>监督学习</a:t>
            </a:r>
          </a:p>
        </p:txBody>
      </p:sp>
      <p:sp>
        <p:nvSpPr>
          <p:cNvPr id="2" name="文本框 1"/>
          <p:cNvSpPr txBox="1"/>
          <p:nvPr/>
        </p:nvSpPr>
        <p:spPr>
          <a:xfrm>
            <a:off x="2040891" y="1030606"/>
            <a:ext cx="8399145" cy="4892675"/>
          </a:xfrm>
          <a:prstGeom prst="rect">
            <a:avLst/>
          </a:prstGeom>
          <a:solidFill>
            <a:schemeClr val="bg1"/>
          </a:solidFill>
        </p:spPr>
        <p:txBody>
          <a:bodyPr wrap="square" rtlCol="0" anchor="t">
            <a:spAutoFit/>
          </a:bodyPr>
          <a:lstStyle/>
          <a:p>
            <a:pPr>
              <a:lnSpc>
                <a:spcPct val="100000"/>
              </a:lnSpc>
            </a:pPr>
            <a:r>
              <a:rPr lang="en-US" altLang="zh-CN" sz="2400" dirty="0"/>
              <a:t>    </a:t>
            </a:r>
            <a:r>
              <a:rPr lang="zh-CN" altLang="en-US" sz="2400" dirty="0"/>
              <a:t>使用已知的示例来训练网络，它是用数据和其一一对应的标签来训练一个预测模型，将输入数据映射到标签的过程。举例：你有一些问题和它们的答案，你要做的有监督学习就是学习这些已经知道答案的问题。</a:t>
            </a:r>
          </a:p>
          <a:p>
            <a:pPr>
              <a:lnSpc>
                <a:spcPct val="150000"/>
              </a:lnSpc>
            </a:pPr>
            <a:r>
              <a:rPr lang="zh-CN" altLang="en-US" sz="2400" dirty="0"/>
              <a:t>算法包括：</a:t>
            </a:r>
          </a:p>
          <a:p>
            <a:pPr marL="342900" indent="-342900">
              <a:lnSpc>
                <a:spcPct val="150000"/>
              </a:lnSpc>
              <a:buClr>
                <a:srgbClr val="000000"/>
              </a:buClr>
              <a:buFont typeface="Wingdings" panose="05000000000000000000" charset="0"/>
              <a:buChar char="Ø"/>
            </a:pPr>
            <a:r>
              <a:rPr lang="zh-CN" altLang="en-US" sz="2400" dirty="0">
                <a:latin typeface="楷体" panose="02010609060101010101" pitchFamily="49" charset="-122"/>
                <a:ea typeface="楷体" panose="02010609060101010101" pitchFamily="49" charset="-122"/>
                <a:sym typeface="+mn-ea"/>
              </a:rPr>
              <a:t>决策树（简单问题）</a:t>
            </a:r>
          </a:p>
          <a:p>
            <a:pPr marL="342900" indent="-342900">
              <a:lnSpc>
                <a:spcPct val="150000"/>
              </a:lnSpc>
              <a:buClr>
                <a:srgbClr val="000000"/>
              </a:buClr>
              <a:buFont typeface="Wingdings" panose="05000000000000000000" charset="0"/>
              <a:buChar char="Ø"/>
            </a:pPr>
            <a:r>
              <a:rPr lang="zh-CN" altLang="en-US" sz="2400" dirty="0">
                <a:latin typeface="楷体" panose="02010609060101010101" pitchFamily="49" charset="-122"/>
                <a:ea typeface="楷体" panose="02010609060101010101" pitchFamily="49" charset="-122"/>
                <a:sym typeface="+mn-ea"/>
              </a:rPr>
              <a:t>回归分析</a:t>
            </a:r>
          </a:p>
          <a:p>
            <a:pPr marL="342900" indent="-342900">
              <a:lnSpc>
                <a:spcPct val="150000"/>
              </a:lnSpc>
              <a:buClr>
                <a:srgbClr val="000000"/>
              </a:buClr>
              <a:buFont typeface="Wingdings" panose="05000000000000000000" charset="0"/>
              <a:buChar char="Ø"/>
            </a:pPr>
            <a:r>
              <a:rPr lang="zh-CN" altLang="en-US" sz="2400" dirty="0">
                <a:latin typeface="楷体" panose="02010609060101010101" pitchFamily="49" charset="-122"/>
                <a:ea typeface="楷体" panose="02010609060101010101" pitchFamily="49" charset="-122"/>
                <a:sym typeface="+mn-ea"/>
              </a:rPr>
              <a:t>统计分类</a:t>
            </a:r>
            <a:endParaRPr lang="en-US" altLang="zh-CN" sz="2400" dirty="0">
              <a:latin typeface="楷体" panose="02010609060101010101" pitchFamily="49" charset="-122"/>
              <a:ea typeface="楷体" panose="02010609060101010101" pitchFamily="49" charset="-122"/>
            </a:endParaRPr>
          </a:p>
          <a:p>
            <a:pPr marL="342900" indent="-342900">
              <a:lnSpc>
                <a:spcPct val="150000"/>
              </a:lnSpc>
              <a:buClr>
                <a:srgbClr val="000000"/>
              </a:buClr>
              <a:buFont typeface="Wingdings" panose="05000000000000000000" charset="0"/>
              <a:buChar char="Ø"/>
            </a:pPr>
            <a:r>
              <a:rPr lang="zh-CN" altLang="en-US" sz="2400" dirty="0">
                <a:latin typeface="楷体" panose="02010609060101010101" pitchFamily="49" charset="-122"/>
                <a:ea typeface="楷体" panose="02010609060101010101" pitchFamily="49" charset="-122"/>
                <a:sym typeface="+mn-ea"/>
              </a:rPr>
              <a:t>人工神经网络（大量样本）</a:t>
            </a:r>
            <a:endParaRPr lang="en-US" altLang="zh-CN" sz="2400" dirty="0">
              <a:latin typeface="楷体" panose="02010609060101010101" pitchFamily="49" charset="-122"/>
              <a:ea typeface="楷体" panose="02010609060101010101" pitchFamily="49" charset="-122"/>
            </a:endParaRPr>
          </a:p>
          <a:p>
            <a:pPr marL="342900" indent="-342900">
              <a:lnSpc>
                <a:spcPct val="150000"/>
              </a:lnSpc>
              <a:buClr>
                <a:srgbClr val="000000"/>
              </a:buClr>
              <a:buFont typeface="Wingdings" panose="05000000000000000000" charset="0"/>
              <a:buChar char="Ø"/>
            </a:pPr>
            <a:r>
              <a:rPr lang="zh-CN" altLang="en-US" sz="2400" dirty="0">
                <a:latin typeface="楷体" panose="02010609060101010101" pitchFamily="49" charset="-122"/>
                <a:ea typeface="楷体" panose="02010609060101010101" pitchFamily="49" charset="-122"/>
                <a:sym typeface="+mn-ea"/>
              </a:rPr>
              <a:t>支持向量机（小样本）</a:t>
            </a:r>
            <a:endParaRPr lang="zh-CN" altLang="en-US" sz="2400" dirty="0"/>
          </a:p>
        </p:txBody>
      </p:sp>
    </p:spTree>
    <p:extLst>
      <p:ext uri="{BB962C8B-B14F-4D97-AF65-F5344CB8AC3E}">
        <p14:creationId xmlns:p14="http://schemas.microsoft.com/office/powerpoint/2010/main" val="609411999"/>
      </p:ext>
    </p:extLst>
  </p:cSld>
  <p:clrMapOvr>
    <a:masterClrMapping/>
  </p:clrMapOvr>
  <p:transition>
    <p:random/>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593</a:t>
            </a:fld>
            <a:endParaRPr lang="en-US" altLang="ja-JP"/>
          </a:p>
        </p:txBody>
      </p:sp>
      <p:sp>
        <p:nvSpPr>
          <p:cNvPr id="9" name="标题 8"/>
          <p:cNvSpPr>
            <a:spLocks noGrp="1"/>
          </p:cNvSpPr>
          <p:nvPr>
            <p:ph type="title"/>
          </p:nvPr>
        </p:nvSpPr>
        <p:spPr/>
        <p:txBody>
          <a:bodyPr/>
          <a:lstStyle/>
          <a:p>
            <a:r>
              <a:rPr lang="en-US" altLang="zh-CN" dirty="0">
                <a:sym typeface="+mn-ea"/>
              </a:rPr>
              <a:t>7.2.2 </a:t>
            </a:r>
            <a:r>
              <a:rPr lang="zh-CN" altLang="en-US" dirty="0">
                <a:sym typeface="+mn-ea"/>
              </a:rPr>
              <a:t>监督学习</a:t>
            </a:r>
          </a:p>
        </p:txBody>
      </p:sp>
      <p:sp>
        <p:nvSpPr>
          <p:cNvPr id="2" name="文本框 1"/>
          <p:cNvSpPr txBox="1"/>
          <p:nvPr/>
        </p:nvSpPr>
        <p:spPr>
          <a:xfrm>
            <a:off x="1828800" y="990601"/>
            <a:ext cx="8361680" cy="3877985"/>
          </a:xfrm>
          <a:prstGeom prst="rect">
            <a:avLst/>
          </a:prstGeom>
          <a:solidFill>
            <a:schemeClr val="bg1"/>
          </a:solidFill>
        </p:spPr>
        <p:txBody>
          <a:bodyPr wrap="square" rtlCol="0" anchor="t">
            <a:spAutoFit/>
          </a:bodyPr>
          <a:lstStyle/>
          <a:p>
            <a:pPr marL="342900" indent="-342900" algn="just">
              <a:lnSpc>
                <a:spcPct val="150000"/>
              </a:lnSpc>
              <a:buClr>
                <a:srgbClr val="000000"/>
              </a:buClr>
              <a:buFont typeface="Wingdings" panose="05000000000000000000" charset="0"/>
              <a:buChar char="Ø"/>
            </a:pPr>
            <a:r>
              <a:rPr lang="zh-CN" altLang="en-US" sz="3200" b="1" dirty="0">
                <a:latin typeface="楷体" panose="02010609060101010101" pitchFamily="49" charset="-122"/>
                <a:ea typeface="楷体" panose="02010609060101010101" pitchFamily="49" charset="-122"/>
                <a:sym typeface="+mn-ea"/>
              </a:rPr>
              <a:t>决策树（简单问题）</a:t>
            </a:r>
            <a:endParaRPr lang="en-US" altLang="zh-CN" sz="3200" b="1" dirty="0">
              <a:latin typeface="楷体" panose="02010609060101010101" pitchFamily="49" charset="-122"/>
              <a:ea typeface="楷体" panose="02010609060101010101" pitchFamily="49" charset="-122"/>
            </a:endParaRPr>
          </a:p>
          <a:p>
            <a:pPr algn="just">
              <a:spcBef>
                <a:spcPct val="0"/>
              </a:spcBef>
              <a:spcAft>
                <a:spcPts val="1200"/>
              </a:spcAft>
            </a:pPr>
            <a:r>
              <a:rPr lang="en-US" altLang="zh-CN" sz="2400" dirty="0">
                <a:latin typeface="黑体" panose="02010609060101010101" pitchFamily="2" charset="-122"/>
                <a:ea typeface="黑体" panose="02010609060101010101" pitchFamily="2" charset="-122"/>
                <a:sym typeface="+mn-ea"/>
              </a:rPr>
              <a:t>  </a:t>
            </a:r>
            <a:r>
              <a:rPr lang="zh-CN" altLang="zh-CN" sz="2400" dirty="0">
                <a:latin typeface="黑体" panose="02010609060101010101" pitchFamily="2" charset="-122"/>
                <a:ea typeface="黑体" panose="02010609060101010101" pitchFamily="2" charset="-122"/>
                <a:sym typeface="+mn-ea"/>
              </a:rPr>
              <a:t>决策树的</a:t>
            </a:r>
            <a:r>
              <a:rPr lang="zh-CN" altLang="zh-CN" sz="2400" dirty="0">
                <a:solidFill>
                  <a:schemeClr val="accent6"/>
                </a:solidFill>
                <a:latin typeface="黑体" panose="02010609060101010101" pitchFamily="2" charset="-122"/>
                <a:ea typeface="黑体" panose="02010609060101010101" pitchFamily="2" charset="-122"/>
                <a:sym typeface="+mn-ea"/>
              </a:rPr>
              <a:t>基本思想</a:t>
            </a:r>
            <a:r>
              <a:rPr lang="zh-CN" altLang="en-US" sz="2400" dirty="0">
                <a:latin typeface="黑体" panose="02010609060101010101" pitchFamily="2" charset="-122"/>
                <a:ea typeface="黑体" panose="02010609060101010101" pitchFamily="2" charset="-122"/>
                <a:sym typeface="+mn-ea"/>
              </a:rPr>
              <a:t>：</a:t>
            </a:r>
            <a:r>
              <a:rPr lang="zh-CN" altLang="zh-CN" sz="2400" dirty="0">
                <a:latin typeface="黑体" panose="02010609060101010101" pitchFamily="2" charset="-122"/>
                <a:ea typeface="黑体" panose="02010609060101010101" pitchFamily="2" charset="-122"/>
                <a:sym typeface="+mn-ea"/>
              </a:rPr>
              <a:t>模拟人类进行级联选择或决策的过程，按照属性的某个优先级依次对数据的全部属性进行判别，从而得到输入数据所对应的预测输出。</a:t>
            </a:r>
            <a:endParaRPr lang="en-US" altLang="zh-CN" sz="2400" dirty="0">
              <a:latin typeface="黑体" panose="02010609060101010101" pitchFamily="2" charset="-122"/>
              <a:ea typeface="黑体" panose="02010609060101010101" pitchFamily="2" charset="-122"/>
            </a:endParaRPr>
          </a:p>
          <a:p>
            <a:pPr algn="just">
              <a:spcAft>
                <a:spcPts val="1200"/>
              </a:spcAft>
            </a:pPr>
            <a:r>
              <a:rPr lang="zh-CN" altLang="zh-CN" sz="2400" dirty="0">
                <a:solidFill>
                  <a:schemeClr val="accent6"/>
                </a:solidFill>
                <a:latin typeface="黑体" panose="02010609060101010101" pitchFamily="2" charset="-122"/>
                <a:ea typeface="黑体" panose="02010609060101010101" pitchFamily="2" charset="-122"/>
                <a:sym typeface="+mn-ea"/>
              </a:rPr>
              <a:t>决策树</a:t>
            </a:r>
            <a:r>
              <a:rPr lang="zh-CN" altLang="en-US" sz="2400" dirty="0">
                <a:solidFill>
                  <a:schemeClr val="accent6"/>
                </a:solidFill>
                <a:latin typeface="黑体" panose="02010609060101010101" pitchFamily="2" charset="-122"/>
                <a:ea typeface="黑体" panose="02010609060101010101" pitchFamily="2" charset="-122"/>
                <a:sym typeface="+mn-ea"/>
              </a:rPr>
              <a:t>包含</a:t>
            </a:r>
            <a:r>
              <a:rPr lang="zh-CN" altLang="en-US" sz="2400" dirty="0">
                <a:latin typeface="黑体" panose="02010609060101010101" pitchFamily="2" charset="-122"/>
                <a:ea typeface="黑体" panose="02010609060101010101" pitchFamily="2" charset="-122"/>
                <a:sym typeface="+mn-ea"/>
              </a:rPr>
              <a:t>：</a:t>
            </a:r>
            <a:r>
              <a:rPr lang="zh-CN" altLang="zh-CN" sz="2400" dirty="0">
                <a:latin typeface="黑体" panose="02010609060101010101" pitchFamily="2" charset="-122"/>
                <a:ea typeface="黑体" panose="02010609060101010101" pitchFamily="2" charset="-122"/>
                <a:sym typeface="+mn-ea"/>
              </a:rPr>
              <a:t>一个根结点、若干内部结点和叶结点。</a:t>
            </a:r>
            <a:endParaRPr lang="en-US" altLang="zh-CN" sz="2400" dirty="0">
              <a:latin typeface="黑体" panose="02010609060101010101" pitchFamily="2" charset="-122"/>
              <a:ea typeface="黑体" panose="02010609060101010101" pitchFamily="2" charset="-122"/>
            </a:endParaRPr>
          </a:p>
          <a:p>
            <a:pPr algn="just">
              <a:spcAft>
                <a:spcPts val="1200"/>
              </a:spcAft>
            </a:pPr>
            <a:r>
              <a:rPr lang="zh-CN" altLang="zh-CN" sz="2400" dirty="0">
                <a:latin typeface="黑体" panose="02010609060101010101" pitchFamily="2" charset="-122"/>
                <a:ea typeface="黑体" panose="02010609060101010101" pitchFamily="2" charset="-122"/>
                <a:sym typeface="+mn-ea"/>
              </a:rPr>
              <a:t>其中叶结点表示决策的结果</a:t>
            </a:r>
            <a:r>
              <a:rPr lang="zh-CN" altLang="en-US" sz="2400" dirty="0">
                <a:latin typeface="黑体" panose="02010609060101010101" pitchFamily="2" charset="-122"/>
                <a:ea typeface="黑体" panose="02010609060101010101" pitchFamily="2" charset="-122"/>
                <a:sym typeface="+mn-ea"/>
              </a:rPr>
              <a:t>；</a:t>
            </a:r>
            <a:r>
              <a:rPr lang="zh-CN" altLang="zh-CN" sz="2400" dirty="0">
                <a:latin typeface="黑体" panose="02010609060101010101" pitchFamily="2" charset="-122"/>
                <a:ea typeface="黑体" panose="02010609060101010101" pitchFamily="2" charset="-122"/>
                <a:sym typeface="+mn-ea"/>
              </a:rPr>
              <a:t>内部结点表示对样本某一属性判别。</a:t>
            </a:r>
            <a:endParaRPr lang="en-US" altLang="zh-CN" sz="2400" dirty="0">
              <a:latin typeface="黑体" panose="02010609060101010101" pitchFamily="2" charset="-122"/>
              <a:ea typeface="黑体" panose="02010609060101010101" pitchFamily="2" charset="-122"/>
            </a:endParaRPr>
          </a:p>
          <a:p>
            <a:pPr algn="just">
              <a:spcAft>
                <a:spcPts val="1200"/>
              </a:spcAft>
            </a:pPr>
            <a:r>
              <a:rPr lang="zh-CN" altLang="zh-CN" sz="2400" dirty="0">
                <a:solidFill>
                  <a:schemeClr val="accent6"/>
                </a:solidFill>
                <a:latin typeface="黑体" panose="02010609060101010101" pitchFamily="2" charset="-122"/>
                <a:ea typeface="黑体" panose="02010609060101010101" pitchFamily="2" charset="-122"/>
                <a:sym typeface="+mn-ea"/>
              </a:rPr>
              <a:t>测试序列</a:t>
            </a:r>
            <a:r>
              <a:rPr lang="zh-CN" altLang="en-US" sz="2400" dirty="0">
                <a:solidFill>
                  <a:schemeClr val="accent6"/>
                </a:solidFill>
                <a:latin typeface="黑体" panose="02010609060101010101" pitchFamily="2" charset="-122"/>
                <a:ea typeface="黑体" panose="02010609060101010101" pitchFamily="2" charset="-122"/>
                <a:sym typeface="+mn-ea"/>
              </a:rPr>
              <a:t>：</a:t>
            </a:r>
            <a:r>
              <a:rPr lang="zh-CN" altLang="zh-CN" sz="2400" dirty="0">
                <a:latin typeface="黑体" panose="02010609060101010101" pitchFamily="2" charset="-122"/>
                <a:ea typeface="黑体" panose="02010609060101010101" pitchFamily="2" charset="-122"/>
                <a:sym typeface="+mn-ea"/>
              </a:rPr>
              <a:t>从根结点到某一叶子结点的路径</a:t>
            </a:r>
            <a:r>
              <a:rPr lang="zh-CN" altLang="en-US" sz="2400" dirty="0">
                <a:latin typeface="黑体" panose="02010609060101010101" pitchFamily="2" charset="-122"/>
                <a:ea typeface="黑体" panose="02010609060101010101" pitchFamily="2" charset="-122"/>
                <a:sym typeface="+mn-ea"/>
              </a:rPr>
              <a:t>。</a:t>
            </a:r>
            <a:endParaRPr lang="zh-CN" altLang="en-US" sz="2400" dirty="0"/>
          </a:p>
        </p:txBody>
      </p:sp>
    </p:spTree>
    <p:extLst>
      <p:ext uri="{BB962C8B-B14F-4D97-AF65-F5344CB8AC3E}">
        <p14:creationId xmlns:p14="http://schemas.microsoft.com/office/powerpoint/2010/main" val="3048965586"/>
      </p:ext>
    </p:extLst>
  </p:cSld>
  <p:clrMapOvr>
    <a:masterClrMapping/>
  </p:clrMapOvr>
  <p:transition>
    <p:random/>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594</a:t>
            </a:fld>
            <a:endParaRPr lang="en-US" altLang="ja-JP"/>
          </a:p>
        </p:txBody>
      </p:sp>
      <p:sp>
        <p:nvSpPr>
          <p:cNvPr id="9" name="标题 8"/>
          <p:cNvSpPr>
            <a:spLocks noGrp="1"/>
          </p:cNvSpPr>
          <p:nvPr>
            <p:ph type="title"/>
          </p:nvPr>
        </p:nvSpPr>
        <p:spPr/>
        <p:txBody>
          <a:bodyPr/>
          <a:lstStyle/>
          <a:p>
            <a:r>
              <a:rPr lang="en-US" altLang="zh-CN" dirty="0">
                <a:sym typeface="+mn-ea"/>
              </a:rPr>
              <a:t>7.2.2 </a:t>
            </a:r>
            <a:r>
              <a:rPr lang="zh-CN" altLang="en-US" dirty="0">
                <a:sym typeface="+mn-ea"/>
              </a:rPr>
              <a:t>监督学习</a:t>
            </a:r>
            <a:endParaRPr lang="zh-CN" altLang="en-US"/>
          </a:p>
        </p:txBody>
      </p:sp>
      <p:sp>
        <p:nvSpPr>
          <p:cNvPr id="3" name="文本框 2"/>
          <p:cNvSpPr txBox="1"/>
          <p:nvPr/>
        </p:nvSpPr>
        <p:spPr>
          <a:xfrm>
            <a:off x="2118332" y="958516"/>
            <a:ext cx="8286808" cy="1569660"/>
          </a:xfrm>
          <a:prstGeom prst="rect">
            <a:avLst/>
          </a:prstGeom>
          <a:noFill/>
        </p:spPr>
        <p:txBody>
          <a:bodyPr wrap="square" rtlCol="0">
            <a:spAutoFit/>
          </a:bodyPr>
          <a:lstStyle/>
          <a:p>
            <a:r>
              <a:rPr lang="zh-CN" altLang="zh-CN" sz="2400" dirty="0"/>
              <a:t>例如，</a:t>
            </a:r>
            <a:r>
              <a:rPr lang="zh-CN" altLang="en-US" sz="2400" dirty="0"/>
              <a:t>对于</a:t>
            </a:r>
            <a:r>
              <a:rPr lang="zh-CN" altLang="zh-CN" sz="2400" dirty="0"/>
              <a:t>学生的周末安排，需要根据诸如有无作业、有</a:t>
            </a:r>
            <a:endParaRPr lang="en-US" altLang="zh-CN" sz="2400" dirty="0"/>
          </a:p>
          <a:p>
            <a:r>
              <a:rPr lang="zh-CN" altLang="zh-CN" sz="2400" dirty="0"/>
              <a:t>无聚会和天气是否适宜等因素做出安排或决策，</a:t>
            </a:r>
            <a:r>
              <a:rPr kumimoji="1" lang="zh-CN" altLang="en-US" sz="2400" dirty="0">
                <a:solidFill>
                  <a:schemeClr val="accent6"/>
                </a:solidFill>
              </a:rPr>
              <a:t>左图为一</a:t>
            </a:r>
            <a:endParaRPr kumimoji="1" lang="en-US" altLang="zh-CN" sz="2400" dirty="0">
              <a:solidFill>
                <a:schemeClr val="accent6"/>
              </a:solidFill>
            </a:endParaRPr>
          </a:p>
          <a:p>
            <a:r>
              <a:rPr kumimoji="1" lang="zh-CN" altLang="en-US" sz="2400" dirty="0">
                <a:solidFill>
                  <a:schemeClr val="accent6"/>
                </a:solidFill>
              </a:rPr>
              <a:t>个决策树模型；右图为一个测试序列。（表示某种情况所</a:t>
            </a:r>
            <a:endParaRPr kumimoji="1" lang="en-US" altLang="zh-CN" sz="2400" dirty="0">
              <a:solidFill>
                <a:schemeClr val="accent6"/>
              </a:solidFill>
            </a:endParaRPr>
          </a:p>
          <a:p>
            <a:r>
              <a:rPr kumimoji="1" lang="zh-CN" altLang="en-US" sz="2400" dirty="0">
                <a:solidFill>
                  <a:schemeClr val="accent6"/>
                </a:solidFill>
              </a:rPr>
              <a:t>对应的决策结果）。</a:t>
            </a:r>
          </a:p>
        </p:txBody>
      </p:sp>
      <p:pic>
        <p:nvPicPr>
          <p:cNvPr id="5" name="图片 4"/>
          <p:cNvPicPr>
            <a:picLocks noChangeAspect="1"/>
          </p:cNvPicPr>
          <p:nvPr/>
        </p:nvPicPr>
        <p:blipFill>
          <a:blip r:embed="rId2" cstate="print"/>
          <a:stretch>
            <a:fillRect/>
          </a:stretch>
        </p:blipFill>
        <p:spPr>
          <a:xfrm>
            <a:off x="1619390" y="3030218"/>
            <a:ext cx="4086836" cy="2571768"/>
          </a:xfrm>
          <a:prstGeom prst="rect">
            <a:avLst/>
          </a:prstGeom>
        </p:spPr>
      </p:pic>
      <p:sp>
        <p:nvSpPr>
          <p:cNvPr id="6" name="文本框 5"/>
          <p:cNvSpPr txBox="1"/>
          <p:nvPr/>
        </p:nvSpPr>
        <p:spPr>
          <a:xfrm>
            <a:off x="2832712" y="2601590"/>
            <a:ext cx="1338828" cy="369332"/>
          </a:xfrm>
          <a:prstGeom prst="rect">
            <a:avLst/>
          </a:prstGeom>
          <a:noFill/>
        </p:spPr>
        <p:txBody>
          <a:bodyPr wrap="none" rtlCol="0">
            <a:spAutoFit/>
          </a:bodyPr>
          <a:lstStyle/>
          <a:p>
            <a:r>
              <a:rPr lang="zh-CN" altLang="zh-CN" dirty="0"/>
              <a:t>决策树模型</a:t>
            </a:r>
            <a:endParaRPr lang="zh-CN" altLang="en-US" dirty="0"/>
          </a:p>
        </p:txBody>
      </p:sp>
      <p:pic>
        <p:nvPicPr>
          <p:cNvPr id="7" name="图片 6"/>
          <p:cNvPicPr>
            <a:picLocks noChangeAspect="1"/>
          </p:cNvPicPr>
          <p:nvPr/>
        </p:nvPicPr>
        <p:blipFill>
          <a:blip r:embed="rId3" cstate="print"/>
          <a:stretch>
            <a:fillRect/>
          </a:stretch>
        </p:blipFill>
        <p:spPr>
          <a:xfrm>
            <a:off x="6602016" y="3173095"/>
            <a:ext cx="3346407" cy="2303116"/>
          </a:xfrm>
          <a:prstGeom prst="rect">
            <a:avLst/>
          </a:prstGeom>
        </p:spPr>
      </p:pic>
      <p:sp>
        <p:nvSpPr>
          <p:cNvPr id="8" name="文本框 7"/>
          <p:cNvSpPr txBox="1"/>
          <p:nvPr/>
        </p:nvSpPr>
        <p:spPr>
          <a:xfrm>
            <a:off x="7118992" y="2601590"/>
            <a:ext cx="1114408" cy="369332"/>
          </a:xfrm>
          <a:prstGeom prst="rect">
            <a:avLst/>
          </a:prstGeom>
          <a:noFill/>
        </p:spPr>
        <p:txBody>
          <a:bodyPr wrap="none" rtlCol="0">
            <a:spAutoFit/>
          </a:bodyPr>
          <a:lstStyle/>
          <a:p>
            <a:r>
              <a:rPr lang="zh-CN" altLang="zh-CN" b="1" dirty="0"/>
              <a:t>测试序列</a:t>
            </a:r>
            <a:endParaRPr lang="zh-CN" altLang="en-US" dirty="0"/>
          </a:p>
        </p:txBody>
      </p:sp>
    </p:spTree>
    <p:extLst>
      <p:ext uri="{BB962C8B-B14F-4D97-AF65-F5344CB8AC3E}">
        <p14:creationId xmlns:p14="http://schemas.microsoft.com/office/powerpoint/2010/main" val="3233698002"/>
      </p:ext>
    </p:extLst>
  </p:cSld>
  <p:clrMapOvr>
    <a:masterClrMapping/>
  </p:clrMapOvr>
  <p:transition>
    <p:random/>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595</a:t>
            </a:fld>
            <a:endParaRPr lang="en-US" altLang="ja-JP"/>
          </a:p>
        </p:txBody>
      </p:sp>
      <p:sp>
        <p:nvSpPr>
          <p:cNvPr id="9" name="标题 8"/>
          <p:cNvSpPr>
            <a:spLocks noGrp="1"/>
          </p:cNvSpPr>
          <p:nvPr>
            <p:ph type="title"/>
          </p:nvPr>
        </p:nvSpPr>
        <p:spPr/>
        <p:txBody>
          <a:bodyPr/>
          <a:lstStyle/>
          <a:p>
            <a:r>
              <a:rPr lang="en-US" altLang="zh-CN" dirty="0">
                <a:sym typeface="+mn-ea"/>
              </a:rPr>
              <a:t>7.2.2 </a:t>
            </a:r>
            <a:r>
              <a:rPr lang="zh-CN" altLang="en-US" dirty="0">
                <a:sym typeface="+mn-ea"/>
              </a:rPr>
              <a:t>监督学习</a:t>
            </a:r>
            <a:endParaRPr lang="zh-CN" altLang="en-US"/>
          </a:p>
        </p:txBody>
      </p:sp>
      <p:sp>
        <p:nvSpPr>
          <p:cNvPr id="2" name="文本框 2"/>
          <p:cNvSpPr txBox="1"/>
          <p:nvPr/>
        </p:nvSpPr>
        <p:spPr>
          <a:xfrm>
            <a:off x="1833215" y="1076326"/>
            <a:ext cx="8722699" cy="1200329"/>
          </a:xfrm>
          <a:prstGeom prst="rect">
            <a:avLst/>
          </a:prstGeom>
          <a:solidFill>
            <a:schemeClr val="bg1"/>
          </a:solidFill>
        </p:spPr>
        <p:txBody>
          <a:bodyPr wrap="square" rtlCol="0">
            <a:spAutoFit/>
          </a:bodyPr>
          <a:lstStyle/>
          <a:p>
            <a:pPr algn="just">
              <a:spcAft>
                <a:spcPts val="1200"/>
              </a:spcAft>
            </a:pPr>
            <a:r>
              <a:rPr lang="zh-CN" altLang="zh-CN" sz="2400" b="1" dirty="0"/>
              <a:t>构造决策树的</a:t>
            </a:r>
            <a:r>
              <a:rPr lang="zh-CN" altLang="zh-CN" sz="2400" b="1" dirty="0">
                <a:solidFill>
                  <a:schemeClr val="accent6"/>
                </a:solidFill>
              </a:rPr>
              <a:t>关键</a:t>
            </a:r>
            <a:r>
              <a:rPr lang="zh-CN" altLang="en-US" sz="2400" dirty="0"/>
              <a:t>：</a:t>
            </a:r>
            <a:r>
              <a:rPr lang="zh-CN" altLang="zh-CN" sz="2400" dirty="0"/>
              <a:t>合理选择其内部节点所对应的样本属性，使得节点所对应样本子集中的样本尽可能多地属于同一类别，即具有尽可能高的纯度。</a:t>
            </a:r>
            <a:endParaRPr lang="en-US" altLang="zh-CN" sz="2400" dirty="0"/>
          </a:p>
        </p:txBody>
      </p:sp>
      <p:graphicFrame>
        <p:nvGraphicFramePr>
          <p:cNvPr id="10" name="表格 9"/>
          <p:cNvGraphicFramePr>
            <a:graphicFrameLocks noGrp="1"/>
          </p:cNvGraphicFramePr>
          <p:nvPr/>
        </p:nvGraphicFramePr>
        <p:xfrm>
          <a:off x="5619429" y="2141363"/>
          <a:ext cx="4936485" cy="4078462"/>
        </p:xfrm>
        <a:graphic>
          <a:graphicData uri="http://schemas.openxmlformats.org/drawingml/2006/table">
            <a:tbl>
              <a:tblPr firstRow="1" firstCol="1" bandRow="1"/>
              <a:tblGrid>
                <a:gridCol w="594287">
                  <a:extLst>
                    <a:ext uri="{9D8B030D-6E8A-4147-A177-3AD203B41FA5}">
                      <a16:colId xmlns:a16="http://schemas.microsoft.com/office/drawing/2014/main" val="20000"/>
                    </a:ext>
                  </a:extLst>
                </a:gridCol>
                <a:gridCol w="549758">
                  <a:extLst>
                    <a:ext uri="{9D8B030D-6E8A-4147-A177-3AD203B41FA5}">
                      <a16:colId xmlns:a16="http://schemas.microsoft.com/office/drawing/2014/main" val="20001"/>
                    </a:ext>
                  </a:extLst>
                </a:gridCol>
                <a:gridCol w="574048">
                  <a:extLst>
                    <a:ext uri="{9D8B030D-6E8A-4147-A177-3AD203B41FA5}">
                      <a16:colId xmlns:a16="http://schemas.microsoft.com/office/drawing/2014/main" val="20002"/>
                    </a:ext>
                  </a:extLst>
                </a:gridCol>
                <a:gridCol w="573238">
                  <a:extLst>
                    <a:ext uri="{9D8B030D-6E8A-4147-A177-3AD203B41FA5}">
                      <a16:colId xmlns:a16="http://schemas.microsoft.com/office/drawing/2014/main" val="20003"/>
                    </a:ext>
                  </a:extLst>
                </a:gridCol>
                <a:gridCol w="574048">
                  <a:extLst>
                    <a:ext uri="{9D8B030D-6E8A-4147-A177-3AD203B41FA5}">
                      <a16:colId xmlns:a16="http://schemas.microsoft.com/office/drawing/2014/main" val="20004"/>
                    </a:ext>
                  </a:extLst>
                </a:gridCol>
                <a:gridCol w="574048">
                  <a:extLst>
                    <a:ext uri="{9D8B030D-6E8A-4147-A177-3AD203B41FA5}">
                      <a16:colId xmlns:a16="http://schemas.microsoft.com/office/drawing/2014/main" val="20005"/>
                    </a:ext>
                  </a:extLst>
                </a:gridCol>
                <a:gridCol w="923345">
                  <a:extLst>
                    <a:ext uri="{9D8B030D-6E8A-4147-A177-3AD203B41FA5}">
                      <a16:colId xmlns:a16="http://schemas.microsoft.com/office/drawing/2014/main" val="20006"/>
                    </a:ext>
                  </a:extLst>
                </a:gridCol>
                <a:gridCol w="573713">
                  <a:extLst>
                    <a:ext uri="{9D8B030D-6E8A-4147-A177-3AD203B41FA5}">
                      <a16:colId xmlns:a16="http://schemas.microsoft.com/office/drawing/2014/main" val="20007"/>
                    </a:ext>
                  </a:extLst>
                </a:gridCol>
              </a:tblGrid>
              <a:tr h="362114">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形状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颜色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大小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土壤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水份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日照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发芽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2114">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灰色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饱满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酸性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066">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白色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缢缩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2114">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皱形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白色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饱满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皱形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灰色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饱满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酸性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a:effectLst/>
                          <a:latin typeface="Calibri" panose="020F0502020204030204" pitchFamily="34" charset="0"/>
                          <a:ea typeface="宋体" panose="02010600030101010101" pitchFamily="2" charset="-122"/>
                          <a:cs typeface="Times New Roman" panose="02020603050405020304" pitchFamily="18" charset="0"/>
                        </a:rPr>
                        <a:t>小时以下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白色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缢缩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皱形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灰色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缢缩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酸性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白色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饱满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酸性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皱形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灰色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缢缩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小时以下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77722">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灰色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缢缩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a:effectLst/>
                          <a:latin typeface="Calibri" panose="020F0502020204030204" pitchFamily="34" charset="0"/>
                          <a:ea typeface="宋体" panose="02010600030101010101" pitchFamily="2" charset="-122"/>
                          <a:cs typeface="Times New Roman" panose="02020603050405020304" pitchFamily="18" charset="0"/>
                        </a:rPr>
                        <a:t>小时以上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77722">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测试</a:t>
                      </a:r>
                      <a:r>
                        <a:rPr lang="en-US" sz="12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圆形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白色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饱满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碱性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Times New Roman" panose="02020603050405020304" pitchFamily="18" charset="0"/>
                        </a:rPr>
                        <a:t>12</a:t>
                      </a:r>
                      <a:r>
                        <a:rPr lang="zh-CN" sz="1200" kern="100">
                          <a:effectLst/>
                          <a:latin typeface="Calibri" panose="020F0502020204030204" pitchFamily="34" charset="0"/>
                          <a:ea typeface="宋体" panose="02010600030101010101" pitchFamily="2" charset="-122"/>
                          <a:cs typeface="Times New Roman" panose="02020603050405020304" pitchFamily="18" charset="0"/>
                        </a:rPr>
                        <a:t>小时以下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1" name="文本框 1"/>
          <p:cNvSpPr txBox="1"/>
          <p:nvPr/>
        </p:nvSpPr>
        <p:spPr>
          <a:xfrm>
            <a:off x="1833214" y="2505067"/>
            <a:ext cx="3786214" cy="3721724"/>
          </a:xfrm>
          <a:prstGeom prst="rect">
            <a:avLst/>
          </a:prstGeom>
          <a:solidFill>
            <a:schemeClr val="bg1"/>
          </a:solidFill>
        </p:spPr>
        <p:txBody>
          <a:bodyPr wrap="square" rtlCol="0">
            <a:spAutoFit/>
          </a:bodyPr>
          <a:lstStyle/>
          <a:p>
            <a:pPr>
              <a:lnSpc>
                <a:spcPct val="150000"/>
              </a:lnSpc>
              <a:spcAft>
                <a:spcPts val="1200"/>
              </a:spcAft>
            </a:pPr>
            <a:r>
              <a:rPr lang="zh-CN" altLang="zh-CN" sz="2000" dirty="0"/>
              <a:t>【例】 </a:t>
            </a:r>
            <a:r>
              <a:rPr lang="zh-CN" altLang="en-US" sz="2000" dirty="0"/>
              <a:t>右</a:t>
            </a:r>
            <a:r>
              <a:rPr lang="zh-CN" altLang="zh-CN" sz="2000" dirty="0"/>
              <a:t>表所示的数据集表示豌豆种子在不同环境下能否发芽情况。豌豆种子自身有形状、大小和种皮颜色等特征，外部影响环境有土壤、水分和日照等特征。试通过</a:t>
            </a:r>
            <a:r>
              <a:rPr lang="zh-CN" altLang="en-US" sz="2000" dirty="0"/>
              <a:t>右</a:t>
            </a:r>
            <a:r>
              <a:rPr lang="zh-CN" altLang="zh-CN" sz="2000" dirty="0"/>
              <a:t>表所示数据集构建决策树并根据最后一行测试数据预测该豌豆能否发芽。</a:t>
            </a:r>
          </a:p>
        </p:txBody>
      </p:sp>
    </p:spTree>
    <p:extLst>
      <p:ext uri="{BB962C8B-B14F-4D97-AF65-F5344CB8AC3E}">
        <p14:creationId xmlns:p14="http://schemas.microsoft.com/office/powerpoint/2010/main" val="567928664"/>
      </p:ext>
    </p:extLst>
  </p:cSld>
  <p:clrMapOvr>
    <a:masterClrMapping/>
  </p:clrMapOvr>
  <p:transition>
    <p:random/>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596</a:t>
            </a:fld>
            <a:endParaRPr lang="en-US" altLang="ja-JP"/>
          </a:p>
        </p:txBody>
      </p:sp>
      <p:pic>
        <p:nvPicPr>
          <p:cNvPr id="5" name="图片 4"/>
          <p:cNvPicPr>
            <a:picLocks noChangeAspect="1"/>
          </p:cNvPicPr>
          <p:nvPr/>
        </p:nvPicPr>
        <p:blipFill>
          <a:blip r:embed="rId2" cstate="print"/>
          <a:stretch>
            <a:fillRect/>
          </a:stretch>
        </p:blipFill>
        <p:spPr>
          <a:xfrm>
            <a:off x="2447836" y="1571612"/>
            <a:ext cx="7023734" cy="3714776"/>
          </a:xfrm>
          <a:prstGeom prst="rect">
            <a:avLst/>
          </a:prstGeom>
        </p:spPr>
      </p:pic>
      <p:sp>
        <p:nvSpPr>
          <p:cNvPr id="9" name="标题 8"/>
          <p:cNvSpPr>
            <a:spLocks noGrp="1"/>
          </p:cNvSpPr>
          <p:nvPr>
            <p:ph type="title"/>
          </p:nvPr>
        </p:nvSpPr>
        <p:spPr/>
        <p:txBody>
          <a:bodyPr/>
          <a:lstStyle/>
          <a:p>
            <a:r>
              <a:rPr lang="en-US" altLang="zh-CN" dirty="0">
                <a:sym typeface="+mn-ea"/>
              </a:rPr>
              <a:t>7.2.2 </a:t>
            </a:r>
            <a:r>
              <a:rPr lang="zh-CN" altLang="en-US" dirty="0">
                <a:sym typeface="+mn-ea"/>
              </a:rPr>
              <a:t>监督学习</a:t>
            </a:r>
            <a:endParaRPr lang="zh-CN" altLang="en-US"/>
          </a:p>
        </p:txBody>
      </p:sp>
    </p:spTree>
    <p:extLst>
      <p:ext uri="{BB962C8B-B14F-4D97-AF65-F5344CB8AC3E}">
        <p14:creationId xmlns:p14="http://schemas.microsoft.com/office/powerpoint/2010/main" val="4019124662"/>
      </p:ext>
    </p:extLst>
  </p:cSld>
  <p:clrMapOvr>
    <a:masterClrMapping/>
  </p:clrMapOvr>
  <p:transition>
    <p:random/>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597</a:t>
            </a:fld>
            <a:endParaRPr lang="en-US" altLang="ja-JP"/>
          </a:p>
        </p:txBody>
      </p:sp>
      <p:sp>
        <p:nvSpPr>
          <p:cNvPr id="9" name="标题 8"/>
          <p:cNvSpPr>
            <a:spLocks noGrp="1"/>
          </p:cNvSpPr>
          <p:nvPr>
            <p:ph type="title"/>
          </p:nvPr>
        </p:nvSpPr>
        <p:spPr/>
        <p:txBody>
          <a:bodyPr/>
          <a:lstStyle/>
          <a:p>
            <a:r>
              <a:rPr lang="en-US" altLang="zh-CN" dirty="0">
                <a:sym typeface="+mn-ea"/>
              </a:rPr>
              <a:t>7.2.3 </a:t>
            </a:r>
            <a:r>
              <a:rPr lang="zh-CN" altLang="en-US" dirty="0">
                <a:sym typeface="+mn-ea"/>
              </a:rPr>
              <a:t>非监督学习</a:t>
            </a:r>
            <a:endParaRPr lang="zh-CN" altLang="en-US"/>
          </a:p>
        </p:txBody>
      </p:sp>
      <p:sp>
        <p:nvSpPr>
          <p:cNvPr id="2" name="文本框 1"/>
          <p:cNvSpPr txBox="1"/>
          <p:nvPr/>
        </p:nvSpPr>
        <p:spPr>
          <a:xfrm>
            <a:off x="1785621" y="887731"/>
            <a:ext cx="8613775" cy="1106805"/>
          </a:xfrm>
          <a:prstGeom prst="rect">
            <a:avLst/>
          </a:prstGeom>
          <a:solidFill>
            <a:schemeClr val="bg1"/>
          </a:solidFill>
        </p:spPr>
        <p:txBody>
          <a:bodyPr wrap="square" rtlCol="0" anchor="t">
            <a:spAutoFit/>
          </a:bodyPr>
          <a:lstStyle/>
          <a:p>
            <a:pPr algn="just">
              <a:lnSpc>
                <a:spcPct val="100000"/>
              </a:lnSpc>
            </a:pPr>
            <a:r>
              <a:rPr lang="zh-CN" altLang="en-US" sz="2200" dirty="0"/>
              <a:t>    非监督学习从无标记的训练数据中推断结论。最典型的无监督学习就是聚类分析，它可以在探索性数据分析阶段用于发现隐藏的模式或者对数据进行分组。即：给定数据，寻找隐藏的结构。</a:t>
            </a:r>
          </a:p>
        </p:txBody>
      </p:sp>
      <p:pic>
        <p:nvPicPr>
          <p:cNvPr id="3" name="图片 2"/>
          <p:cNvPicPr>
            <a:picLocks noChangeAspect="1"/>
          </p:cNvPicPr>
          <p:nvPr/>
        </p:nvPicPr>
        <p:blipFill>
          <a:blip r:embed="rId2"/>
          <a:stretch>
            <a:fillRect/>
          </a:stretch>
        </p:blipFill>
        <p:spPr>
          <a:xfrm>
            <a:off x="2057400" y="2124049"/>
            <a:ext cx="4877435" cy="2241577"/>
          </a:xfrm>
          <a:prstGeom prst="rect">
            <a:avLst/>
          </a:prstGeom>
        </p:spPr>
      </p:pic>
      <p:graphicFrame>
        <p:nvGraphicFramePr>
          <p:cNvPr id="5" name="对象 4"/>
          <p:cNvGraphicFramePr/>
          <p:nvPr/>
        </p:nvGraphicFramePr>
        <p:xfrm>
          <a:off x="2219326" y="4614546"/>
          <a:ext cx="4022725" cy="1862455"/>
        </p:xfrm>
        <a:graphic>
          <a:graphicData uri="http://schemas.openxmlformats.org/presentationml/2006/ole">
            <mc:AlternateContent xmlns:mc="http://schemas.openxmlformats.org/markup-compatibility/2006">
              <mc:Choice xmlns:v="urn:schemas-microsoft-com:vml" Requires="v">
                <p:oleObj r:id="rId3" imgW="4276725" imgH="2152650" progId="Paint.Picture">
                  <p:embed/>
                </p:oleObj>
              </mc:Choice>
              <mc:Fallback>
                <p:oleObj r:id="rId3" imgW="4276725" imgH="2152650" progId="Paint.Picture">
                  <p:embed/>
                  <p:pic>
                    <p:nvPicPr>
                      <p:cNvPr id="5" name="对象 4"/>
                      <p:cNvPicPr/>
                      <p:nvPr/>
                    </p:nvPicPr>
                    <p:blipFill>
                      <a:blip r:embed="rId4"/>
                      <a:stretch>
                        <a:fillRect/>
                      </a:stretch>
                    </p:blipFill>
                    <p:spPr>
                      <a:xfrm>
                        <a:off x="2219326" y="4614546"/>
                        <a:ext cx="4022725" cy="1862455"/>
                      </a:xfrm>
                      <a:prstGeom prst="rect">
                        <a:avLst/>
                      </a:prstGeom>
                    </p:spPr>
                  </p:pic>
                </p:oleObj>
              </mc:Fallback>
            </mc:AlternateContent>
          </a:graphicData>
        </a:graphic>
      </p:graphicFrame>
      <p:sp>
        <p:nvSpPr>
          <p:cNvPr id="7" name="文本框 6"/>
          <p:cNvSpPr txBox="1"/>
          <p:nvPr/>
        </p:nvSpPr>
        <p:spPr>
          <a:xfrm>
            <a:off x="7778115" y="2174875"/>
            <a:ext cx="2540000" cy="1568450"/>
          </a:xfrm>
          <a:prstGeom prst="rect">
            <a:avLst/>
          </a:prstGeom>
          <a:solidFill>
            <a:schemeClr val="bg1"/>
          </a:solidFill>
        </p:spPr>
        <p:txBody>
          <a:bodyPr wrap="square" rtlCol="0" anchor="t">
            <a:spAutoFit/>
          </a:bodyPr>
          <a:lstStyle/>
          <a:p>
            <a:r>
              <a:rPr lang="zh-CN" altLang="en-US" sz="2400"/>
              <a:t>算法包括：</a:t>
            </a:r>
          </a:p>
          <a:p>
            <a:r>
              <a:rPr lang="zh-CN" altLang="en-US" sz="2400"/>
              <a:t>----聚类</a:t>
            </a:r>
          </a:p>
          <a:p>
            <a:r>
              <a:rPr lang="zh-CN" altLang="en-US" sz="2400"/>
              <a:t>----EM算法</a:t>
            </a:r>
          </a:p>
          <a:p>
            <a:r>
              <a:rPr lang="zh-CN" altLang="en-US" sz="2400"/>
              <a:t>----主成分分析</a:t>
            </a:r>
          </a:p>
        </p:txBody>
      </p:sp>
    </p:spTree>
    <p:extLst>
      <p:ext uri="{BB962C8B-B14F-4D97-AF65-F5344CB8AC3E}">
        <p14:creationId xmlns:p14="http://schemas.microsoft.com/office/powerpoint/2010/main" val="2021454033"/>
      </p:ext>
    </p:extLst>
  </p:cSld>
  <p:clrMapOvr>
    <a:masterClrMapping/>
  </p:clrMapOvr>
  <p:transition>
    <p:random/>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598</a:t>
            </a:fld>
            <a:endParaRPr lang="en-US" altLang="ja-JP"/>
          </a:p>
        </p:txBody>
      </p:sp>
      <p:sp>
        <p:nvSpPr>
          <p:cNvPr id="9" name="标题 8"/>
          <p:cNvSpPr>
            <a:spLocks noGrp="1"/>
          </p:cNvSpPr>
          <p:nvPr>
            <p:ph type="title"/>
          </p:nvPr>
        </p:nvSpPr>
        <p:spPr/>
        <p:txBody>
          <a:bodyPr/>
          <a:lstStyle/>
          <a:p>
            <a:r>
              <a:rPr lang="en-US" altLang="zh-CN" dirty="0">
                <a:sym typeface="+mn-ea"/>
              </a:rPr>
              <a:t>7.2.3 </a:t>
            </a:r>
            <a:r>
              <a:rPr lang="zh-CN" altLang="en-US" dirty="0">
                <a:sym typeface="+mn-ea"/>
              </a:rPr>
              <a:t>非监督学习</a:t>
            </a:r>
            <a:endParaRPr lang="zh-CN" altLang="en-US"/>
          </a:p>
        </p:txBody>
      </p:sp>
      <p:sp>
        <p:nvSpPr>
          <p:cNvPr id="2" name="文本框 1"/>
          <p:cNvSpPr txBox="1"/>
          <p:nvPr/>
        </p:nvSpPr>
        <p:spPr>
          <a:xfrm>
            <a:off x="1785620" y="1099820"/>
            <a:ext cx="1463040" cy="521970"/>
          </a:xfrm>
          <a:prstGeom prst="rect">
            <a:avLst/>
          </a:prstGeom>
          <a:solidFill>
            <a:schemeClr val="bg1"/>
          </a:solidFill>
        </p:spPr>
        <p:txBody>
          <a:bodyPr wrap="square" rtlCol="0" anchor="t">
            <a:spAutoFit/>
          </a:bodyPr>
          <a:lstStyle/>
          <a:p>
            <a:pPr>
              <a:lnSpc>
                <a:spcPct val="100000"/>
              </a:lnSpc>
            </a:pPr>
            <a:r>
              <a:rPr lang="zh-CN" altLang="zh-CN" sz="2800" dirty="0">
                <a:solidFill>
                  <a:srgbClr val="0000FF"/>
                </a:solidFill>
                <a:cs typeface="+mn-ea"/>
                <a:sym typeface="+mn-ea"/>
              </a:rPr>
              <a:t>聚类</a:t>
            </a:r>
          </a:p>
        </p:txBody>
      </p:sp>
      <p:sp>
        <p:nvSpPr>
          <p:cNvPr id="8" name="矩形 7"/>
          <p:cNvSpPr/>
          <p:nvPr/>
        </p:nvSpPr>
        <p:spPr>
          <a:xfrm>
            <a:off x="2133600" y="1828801"/>
            <a:ext cx="7704856" cy="3354765"/>
          </a:xfrm>
          <a:prstGeom prst="rect">
            <a:avLst/>
          </a:prstGeom>
        </p:spPr>
        <p:txBody>
          <a:bodyPr wrap="square">
            <a:spAutoFit/>
          </a:bodyPr>
          <a:lstStyle/>
          <a:p>
            <a:r>
              <a:rPr lang="zh-CN" altLang="zh-CN" sz="2400" dirty="0">
                <a:solidFill>
                  <a:srgbClr val="0000FF"/>
                </a:solidFill>
                <a:cs typeface="+mn-ea"/>
              </a:rPr>
              <a:t>基于划分的聚类算法</a:t>
            </a:r>
            <a:r>
              <a:rPr lang="zh-CN" altLang="en-US" sz="2400" dirty="0">
                <a:solidFill>
                  <a:srgbClr val="0000FF"/>
                </a:solidFill>
                <a:cs typeface="+mn-ea"/>
              </a:rPr>
              <a:t>：</a:t>
            </a:r>
            <a:r>
              <a:rPr lang="zh-CN" altLang="zh-CN" sz="2400" dirty="0">
                <a:cs typeface="+mn-ea"/>
              </a:rPr>
              <a:t>主要通过样本数据之间的</a:t>
            </a:r>
            <a:r>
              <a:rPr lang="zh-CN" altLang="zh-CN" sz="2400" b="1" dirty="0">
                <a:cs typeface="+mn-ea"/>
              </a:rPr>
              <a:t>距离</a:t>
            </a:r>
            <a:r>
              <a:rPr lang="zh-CN" altLang="zh-CN" sz="2400" dirty="0">
                <a:cs typeface="+mn-ea"/>
              </a:rPr>
              <a:t>进行聚类操作，主要适合于对类圆形聚簇的聚类，如果将其用于对具有任意形状的聚簇进行聚类则有时不能获得满意的效果。</a:t>
            </a:r>
            <a:endParaRPr lang="en-US" altLang="zh-CN" sz="2400" dirty="0">
              <a:cs typeface="+mn-ea"/>
            </a:endParaRPr>
          </a:p>
          <a:p>
            <a:endParaRPr lang="en-US" altLang="zh-CN" sz="2400" dirty="0">
              <a:cs typeface="+mn-ea"/>
            </a:endParaRPr>
          </a:p>
          <a:p>
            <a:r>
              <a:rPr lang="zh-CN" altLang="en-US" sz="2400" dirty="0">
                <a:solidFill>
                  <a:srgbClr val="0000FF"/>
                </a:solidFill>
                <a:cs typeface="+mn-ea"/>
              </a:rPr>
              <a:t>密度聚类算法：</a:t>
            </a:r>
            <a:r>
              <a:rPr lang="zh-CN" altLang="zh-CN" sz="2400" dirty="0">
                <a:cs typeface="+mn-ea"/>
              </a:rPr>
              <a:t>将聚簇看作是数据空间中被稀疏区域分开的稠密区域，由此得到以</a:t>
            </a:r>
            <a:r>
              <a:rPr lang="zh-CN" altLang="zh-CN" sz="2400" b="1" dirty="0">
                <a:cs typeface="+mn-ea"/>
              </a:rPr>
              <a:t>密度</a:t>
            </a:r>
            <a:r>
              <a:rPr lang="zh-CN" altLang="zh-CN" sz="2400" dirty="0">
                <a:cs typeface="+mn-ea"/>
              </a:rPr>
              <a:t>为度量标准的样本数据聚类方法。</a:t>
            </a:r>
            <a:endParaRPr lang="en-US" altLang="zh-CN" sz="2400" dirty="0">
              <a:cs typeface="+mn-ea"/>
            </a:endParaRPr>
          </a:p>
          <a:p>
            <a:endParaRPr lang="en-US" altLang="zh-CN" sz="2000" dirty="0">
              <a:cs typeface="+mn-ea"/>
            </a:endParaRPr>
          </a:p>
        </p:txBody>
      </p:sp>
    </p:spTree>
    <p:extLst>
      <p:ext uri="{BB962C8B-B14F-4D97-AF65-F5344CB8AC3E}">
        <p14:creationId xmlns:p14="http://schemas.microsoft.com/office/powerpoint/2010/main" val="2797863129"/>
      </p:ext>
    </p:extLst>
  </p:cSld>
  <p:clrMapOvr>
    <a:masterClrMapping/>
  </p:clrMapOvr>
  <p:transition>
    <p:random/>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599</a:t>
            </a:fld>
            <a:endParaRPr lang="en-US" altLang="ja-JP"/>
          </a:p>
        </p:txBody>
      </p:sp>
      <p:sp>
        <p:nvSpPr>
          <p:cNvPr id="9" name="标题 8"/>
          <p:cNvSpPr>
            <a:spLocks noGrp="1"/>
          </p:cNvSpPr>
          <p:nvPr>
            <p:ph type="title"/>
          </p:nvPr>
        </p:nvSpPr>
        <p:spPr/>
        <p:txBody>
          <a:bodyPr/>
          <a:lstStyle/>
          <a:p>
            <a:r>
              <a:rPr lang="en-US" altLang="zh-CN" dirty="0">
                <a:sym typeface="+mn-ea"/>
              </a:rPr>
              <a:t>7.2.4 </a:t>
            </a:r>
            <a:r>
              <a:rPr lang="zh-CN" altLang="en-US">
                <a:sym typeface="+mn-ea"/>
              </a:rPr>
              <a:t>半监督学习</a:t>
            </a:r>
            <a:endParaRPr lang="zh-CN" altLang="en-US"/>
          </a:p>
        </p:txBody>
      </p:sp>
      <p:sp>
        <p:nvSpPr>
          <p:cNvPr id="2" name="文本框 1"/>
          <p:cNvSpPr txBox="1"/>
          <p:nvPr/>
        </p:nvSpPr>
        <p:spPr>
          <a:xfrm>
            <a:off x="1785620" y="963931"/>
            <a:ext cx="8559800" cy="1323439"/>
          </a:xfrm>
          <a:prstGeom prst="rect">
            <a:avLst/>
          </a:prstGeom>
          <a:solidFill>
            <a:schemeClr val="bg1"/>
          </a:solidFill>
        </p:spPr>
        <p:txBody>
          <a:bodyPr wrap="square" rtlCol="0" anchor="t">
            <a:spAutoFit/>
          </a:bodyPr>
          <a:lstStyle/>
          <a:p>
            <a:pPr algn="just">
              <a:lnSpc>
                <a:spcPct val="100000"/>
              </a:lnSpc>
            </a:pPr>
            <a:r>
              <a:rPr lang="zh-CN" altLang="en-US" sz="2000" dirty="0"/>
              <a:t>    在现实生活中，无标签的数据易于获取，而有标签的数据收集起来通常很困难，标注也耗时和耗力。在这种情况下，半监督学习（Semi-Supervised Learning）更适用于现实世界中的应用，近来也已成为深度学习领域热门的新方向，该方法只需要少量有带标签的样本和大量无标签的样本。</a:t>
            </a:r>
          </a:p>
        </p:txBody>
      </p:sp>
      <p:graphicFrame>
        <p:nvGraphicFramePr>
          <p:cNvPr id="10" name="对象 9"/>
          <p:cNvGraphicFramePr/>
          <p:nvPr/>
        </p:nvGraphicFramePr>
        <p:xfrm>
          <a:off x="3048001" y="2792731"/>
          <a:ext cx="6472555" cy="2916555"/>
        </p:xfrm>
        <a:graphic>
          <a:graphicData uri="http://schemas.openxmlformats.org/presentationml/2006/ole">
            <mc:AlternateContent xmlns:mc="http://schemas.openxmlformats.org/markup-compatibility/2006">
              <mc:Choice xmlns:v="urn:schemas-microsoft-com:vml" Requires="v">
                <p:oleObj r:id="rId2" imgW="6467475" imgH="2914650" progId="Paint.Picture">
                  <p:embed/>
                </p:oleObj>
              </mc:Choice>
              <mc:Fallback>
                <p:oleObj r:id="rId2" imgW="6467475" imgH="2914650" progId="Paint.Picture">
                  <p:embed/>
                  <p:pic>
                    <p:nvPicPr>
                      <p:cNvPr id="10" name="对象 9"/>
                      <p:cNvPicPr/>
                      <p:nvPr/>
                    </p:nvPicPr>
                    <p:blipFill>
                      <a:blip r:embed="rId3"/>
                      <a:stretch>
                        <a:fillRect/>
                      </a:stretch>
                    </p:blipFill>
                    <p:spPr>
                      <a:xfrm>
                        <a:off x="3048001" y="2792731"/>
                        <a:ext cx="6472555" cy="2916555"/>
                      </a:xfrm>
                      <a:prstGeom prst="rect">
                        <a:avLst/>
                      </a:prstGeom>
                    </p:spPr>
                  </p:pic>
                </p:oleObj>
              </mc:Fallback>
            </mc:AlternateContent>
          </a:graphicData>
        </a:graphic>
      </p:graphicFrame>
    </p:spTree>
    <p:extLst>
      <p:ext uri="{BB962C8B-B14F-4D97-AF65-F5344CB8AC3E}">
        <p14:creationId xmlns:p14="http://schemas.microsoft.com/office/powerpoint/2010/main" val="1720093209"/>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7169"/>
          <p:cNvSpPr>
            <a:spLocks noGrp="1"/>
          </p:cNvSpPr>
          <p:nvPr>
            <p:ph type="title"/>
          </p:nvPr>
        </p:nvSpPr>
        <p:spPr/>
        <p:txBody>
          <a:bodyPr anchor="ctr"/>
          <a:lstStyle/>
          <a:p>
            <a:r>
              <a:rPr lang="en-US" altLang="zh-CN" b="1" dirty="0">
                <a:solidFill>
                  <a:schemeClr val="tx1"/>
                </a:solidFill>
                <a:latin typeface="仿宋" panose="02010609060101010101" pitchFamily="49" charset="-122"/>
                <a:ea typeface="仿宋" panose="02010609060101010101" pitchFamily="49" charset="-122"/>
                <a:sym typeface="+mn-ea"/>
              </a:rPr>
              <a:t>2.1.2  </a:t>
            </a:r>
            <a:r>
              <a:rPr lang="zh-CN" altLang="en-US" b="1" dirty="0">
                <a:solidFill>
                  <a:schemeClr val="tx1"/>
                </a:solidFill>
                <a:latin typeface="仿宋" panose="02010609060101010101" pitchFamily="49" charset="-122"/>
                <a:ea typeface="仿宋" panose="02010609060101010101" pitchFamily="49" charset="-122"/>
                <a:sym typeface="+mn-ea"/>
              </a:rPr>
              <a:t>人工智能中的知识</a:t>
            </a:r>
          </a:p>
        </p:txBody>
      </p:sp>
      <p:sp>
        <p:nvSpPr>
          <p:cNvPr id="2" name="灯片编号占位符 1"/>
          <p:cNvSpPr>
            <a:spLocks noGrp="1"/>
          </p:cNvSpPr>
          <p:nvPr>
            <p:ph type="sldNum" sz="quarter" idx="12"/>
          </p:nvPr>
        </p:nvSpPr>
        <p:spPr/>
        <p:txBody>
          <a:bodyPr/>
          <a:lstStyle/>
          <a:p>
            <a:pPr fontAlgn="base">
              <a:spcBef>
                <a:spcPct val="0"/>
              </a:spcBef>
              <a:spcAft>
                <a:spcPct val="0"/>
              </a:spcAft>
            </a:pPr>
            <a:fld id="{9A0DB2DC-4C9A-4742-B13C-FB6460FD3503}" type="slidenum">
              <a:rPr lang="zh-CN" altLang="en-US" dirty="0">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6</a:t>
            </a:fld>
            <a:endParaRPr lang="zh-CN" altLang="en-US" dirty="0">
              <a:solidFill>
                <a:srgbClr val="8CADAE">
                  <a:shade val="75000"/>
                </a:srgbClr>
              </a:solidFill>
              <a:latin typeface="Arial" panose="020B0604020202020204" pitchFamily="34" charset="0"/>
              <a:ea typeface="宋体" panose="02010600030101010101" pitchFamily="2" charset="-122"/>
            </a:endParaRPr>
          </a:p>
        </p:txBody>
      </p:sp>
      <p:sp>
        <p:nvSpPr>
          <p:cNvPr id="3" name="内容占位符 2"/>
          <p:cNvSpPr>
            <a:spLocks noGrp="1"/>
          </p:cNvSpPr>
          <p:nvPr>
            <p:ph sz="quarter" idx="1"/>
          </p:nvPr>
        </p:nvSpPr>
        <p:spPr/>
        <p:txBody>
          <a:bodyPr>
            <a:noAutofit/>
          </a:bodyPr>
          <a:lstStyle/>
          <a:p>
            <a:pPr marL="0" indent="0">
              <a:buNone/>
            </a:pPr>
            <a:r>
              <a:rPr lang="zh-CN" altLang="en-US" sz="2200" b="1" dirty="0">
                <a:latin typeface="仿宋" panose="02010609060101010101" pitchFamily="49" charset="-122"/>
                <a:ea typeface="仿宋" panose="02010609060101010101" pitchFamily="49" charset="-122"/>
              </a:rPr>
              <a:t>    一个智能程序高水平的运行需要有关的事实知识、规则知识、控制知识和元知识。</a:t>
            </a:r>
            <a:endParaRPr lang="en-US" altLang="zh-CN" sz="2200" b="1" dirty="0">
              <a:latin typeface="仿宋" panose="02010609060101010101" pitchFamily="49" charset="-122"/>
              <a:ea typeface="仿宋" panose="02010609060101010101" pitchFamily="49" charset="-122"/>
            </a:endParaRPr>
          </a:p>
          <a:p>
            <a:r>
              <a:rPr lang="zh-CN" altLang="en-US" sz="2200" b="1" dirty="0">
                <a:latin typeface="仿宋" panose="02010609060101010101" pitchFamily="49" charset="-122"/>
                <a:ea typeface="仿宋" panose="02010609060101010101" pitchFamily="49" charset="-122"/>
              </a:rPr>
              <a:t>事实：</a:t>
            </a:r>
            <a:r>
              <a:rPr lang="zh-CN" altLang="en-US" sz="2200" dirty="0">
                <a:latin typeface="仿宋" panose="02010609060101010101" pitchFamily="49" charset="-122"/>
                <a:ea typeface="仿宋" panose="02010609060101010101" pitchFamily="49" charset="-122"/>
              </a:rPr>
              <a:t>是有关问题环境的一些事物的知识，常以“</a:t>
            </a:r>
            <a:r>
              <a:rPr lang="en-US" altLang="zh-CN" sz="2200" dirty="0">
                <a:latin typeface="仿宋" panose="02010609060101010101" pitchFamily="49" charset="-122"/>
                <a:ea typeface="仿宋" panose="02010609060101010101" pitchFamily="49" charset="-122"/>
              </a:rPr>
              <a:t>…</a:t>
            </a:r>
            <a:r>
              <a:rPr lang="zh-CN" altLang="en-US" sz="2200" dirty="0">
                <a:latin typeface="仿宋" panose="02010609060101010101" pitchFamily="49" charset="-122"/>
                <a:ea typeface="仿宋" panose="02010609060101010101" pitchFamily="49" charset="-122"/>
              </a:rPr>
              <a:t>是</a:t>
            </a:r>
            <a:r>
              <a:rPr lang="en-US" altLang="zh-CN" sz="2200" dirty="0">
                <a:latin typeface="仿宋" panose="02010609060101010101" pitchFamily="49" charset="-122"/>
                <a:ea typeface="仿宋" panose="02010609060101010101" pitchFamily="49" charset="-122"/>
              </a:rPr>
              <a:t>…”</a:t>
            </a:r>
            <a:r>
              <a:rPr lang="zh-CN" altLang="en-US" sz="2200" dirty="0">
                <a:latin typeface="仿宋" panose="02010609060101010101" pitchFamily="49" charset="-122"/>
                <a:ea typeface="仿宋" panose="02010609060101010101" pitchFamily="49" charset="-122"/>
              </a:rPr>
              <a:t>的形式出现。如事物的分类、属性、事物间关系、科学事实、客观事实等，在知识库中属于低层的知识。如雪是白色的、鸟有翅膀等。</a:t>
            </a:r>
            <a:endParaRPr lang="en-US" altLang="zh-CN" sz="2200" dirty="0">
              <a:latin typeface="仿宋" panose="02010609060101010101" pitchFamily="49" charset="-122"/>
              <a:ea typeface="仿宋" panose="02010609060101010101" pitchFamily="49" charset="-122"/>
            </a:endParaRPr>
          </a:p>
          <a:p>
            <a:r>
              <a:rPr lang="zh-CN" altLang="en-US" sz="2200" b="1" dirty="0">
                <a:latin typeface="仿宋" panose="02010609060101010101" pitchFamily="49" charset="-122"/>
                <a:ea typeface="仿宋" panose="02010609060101010101" pitchFamily="49" charset="-122"/>
              </a:rPr>
              <a:t>规则：</a:t>
            </a:r>
            <a:r>
              <a:rPr lang="zh-CN" altLang="en-US" sz="2200" dirty="0">
                <a:latin typeface="仿宋" panose="02010609060101010101" pitchFamily="49" charset="-122"/>
                <a:ea typeface="仿宋" panose="02010609060101010101" pitchFamily="49" charset="-122"/>
              </a:rPr>
              <a:t>是有关问题中与事物的行动、动作相联系的因果关系知识，是动态的，常以“如果</a:t>
            </a:r>
            <a:r>
              <a:rPr lang="en-US" altLang="zh-CN" sz="2200" dirty="0">
                <a:latin typeface="仿宋" panose="02010609060101010101" pitchFamily="49" charset="-122"/>
                <a:ea typeface="仿宋" panose="02010609060101010101" pitchFamily="49" charset="-122"/>
              </a:rPr>
              <a:t>…</a:t>
            </a:r>
            <a:r>
              <a:rPr lang="zh-CN" altLang="en-US" sz="2200" dirty="0">
                <a:latin typeface="仿宋" panose="02010609060101010101" pitchFamily="49" charset="-122"/>
                <a:ea typeface="仿宋" panose="02010609060101010101" pitchFamily="49" charset="-122"/>
              </a:rPr>
              <a:t>那么</a:t>
            </a:r>
            <a:r>
              <a:rPr lang="en-US" altLang="zh-CN" sz="2200" dirty="0">
                <a:latin typeface="仿宋" panose="02010609060101010101" pitchFamily="49" charset="-122"/>
                <a:ea typeface="仿宋" panose="02010609060101010101" pitchFamily="49" charset="-122"/>
              </a:rPr>
              <a:t>…”</a:t>
            </a:r>
            <a:r>
              <a:rPr lang="zh-CN" altLang="en-US" sz="2200" dirty="0">
                <a:latin typeface="仿宋" panose="02010609060101010101" pitchFamily="49" charset="-122"/>
                <a:ea typeface="仿宋" panose="02010609060101010101" pitchFamily="49" charset="-122"/>
              </a:rPr>
              <a:t>形式出现。特别是启发式规则是属于专家提供的专门经验知识。</a:t>
            </a:r>
            <a:endParaRPr lang="en-US" altLang="zh-CN" sz="2200" dirty="0">
              <a:latin typeface="仿宋" panose="02010609060101010101" pitchFamily="49" charset="-122"/>
              <a:ea typeface="仿宋" panose="02010609060101010101" pitchFamily="49" charset="-122"/>
            </a:endParaRPr>
          </a:p>
          <a:p>
            <a:r>
              <a:rPr lang="zh-CN" altLang="en-US" sz="2200" b="1" dirty="0">
                <a:latin typeface="仿宋" panose="02010609060101010101" pitchFamily="49" charset="-122"/>
                <a:ea typeface="仿宋" panose="02010609060101010101" pitchFamily="49" charset="-122"/>
              </a:rPr>
              <a:t>控制：</a:t>
            </a:r>
            <a:r>
              <a:rPr lang="zh-CN" altLang="en-US" sz="2200" dirty="0">
                <a:latin typeface="仿宋" panose="02010609060101010101" pitchFamily="49" charset="-122"/>
                <a:ea typeface="仿宋" panose="02010609060101010101" pitchFamily="49" charset="-122"/>
              </a:rPr>
              <a:t>是有关问题的求解步骤，技巧性知识，告诉怎么做一件事。也包括当有多个动作同时被激活时应选哪一个动作来执行的知识。</a:t>
            </a:r>
            <a:endParaRPr lang="en-US" altLang="zh-CN" sz="2200" dirty="0">
              <a:latin typeface="仿宋" panose="02010609060101010101" pitchFamily="49" charset="-122"/>
              <a:ea typeface="仿宋" panose="02010609060101010101" pitchFamily="49" charset="-122"/>
            </a:endParaRPr>
          </a:p>
          <a:p>
            <a:r>
              <a:rPr lang="zh-CN" altLang="en-US" sz="2200" b="1" dirty="0">
                <a:latin typeface="仿宋" panose="02010609060101010101" pitchFamily="49" charset="-122"/>
                <a:ea typeface="仿宋" panose="02010609060101010101" pitchFamily="49" charset="-122"/>
              </a:rPr>
              <a:t>元知识：</a:t>
            </a:r>
            <a:r>
              <a:rPr lang="zh-CN" altLang="en-US" sz="2200" dirty="0">
                <a:latin typeface="仿宋" panose="02010609060101010101" pitchFamily="49" charset="-122"/>
                <a:ea typeface="仿宋" panose="02010609060101010101" pitchFamily="49" charset="-122"/>
              </a:rPr>
              <a:t>是有关知识的知识，是知识库中的高层知识。包括怎样使用规则、解释规则、校验规则、解释程序结构等知识。</a:t>
            </a:r>
          </a:p>
        </p:txBody>
      </p:sp>
    </p:spTree>
    <p:extLst>
      <p:ext uri="{BB962C8B-B14F-4D97-AF65-F5344CB8AC3E}">
        <p14:creationId xmlns:p14="http://schemas.microsoft.com/office/powerpoint/2010/main" val="380361250"/>
      </p:ext>
    </p:extLst>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灯片编号占位符 1"/>
          <p:cNvSpPr>
            <a:spLocks noGrp="1"/>
          </p:cNvSpPr>
          <p:nvPr>
            <p:ph type="sldNum" sz="quarter" idx="12"/>
          </p:nvPr>
        </p:nvSpPr>
        <p:spPr>
          <a:xfrm>
            <a:off x="5885688" y="1655748"/>
            <a:ext cx="457200" cy="441325"/>
          </a:xfrm>
          <a:noFill/>
        </p:spPr>
        <p:txBody>
          <a:bodyPr/>
          <a:lstStyle/>
          <a:p>
            <a:pPr fontAlgn="base">
              <a:spcBef>
                <a:spcPct val="0"/>
              </a:spcBef>
              <a:spcAft>
                <a:spcPct val="0"/>
              </a:spcAft>
            </a:pPr>
            <a:fld id="{75A207C2-D6F9-4DC0-8F0D-502F7AB0B449}"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60</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10247" name="Rectangle 3"/>
          <p:cNvSpPr>
            <a:spLocks noChangeArrowheads="1"/>
          </p:cNvSpPr>
          <p:nvPr/>
        </p:nvSpPr>
        <p:spPr bwMode="auto">
          <a:xfrm>
            <a:off x="1774825" y="1750151"/>
            <a:ext cx="8642350" cy="2163763"/>
          </a:xfrm>
          <a:prstGeom prst="rect">
            <a:avLst/>
          </a:prstGeom>
          <a:gradFill rotWithShape="0">
            <a:gsLst>
              <a:gs pos="0">
                <a:srgbClr val="CCFFFF"/>
              </a:gs>
              <a:gs pos="100000">
                <a:schemeClr val="bg1"/>
              </a:gs>
            </a:gsLst>
            <a:path path="rect">
              <a:fillToRect l="100000" t="100000"/>
            </a:path>
          </a:gradFill>
          <a:ln w="9525">
            <a:solidFill>
              <a:srgbClr val="808080"/>
            </a:solidFill>
            <a:miter lim="800000"/>
          </a:ln>
        </p:spPr>
        <p:txBody>
          <a:bodyPr/>
          <a:lstStyle/>
          <a:p>
            <a:pPr algn="just" fontAlgn="base">
              <a:lnSpc>
                <a:spcPct val="120000"/>
              </a:lnSpc>
              <a:spcBef>
                <a:spcPct val="20000"/>
              </a:spcBef>
              <a:spcAft>
                <a:spcPct val="0"/>
              </a:spcAft>
              <a:buClr>
                <a:srgbClr val="0000FF"/>
              </a:buClr>
              <a:buFont typeface="Wingdings" panose="05000000000000000000" pitchFamily="2" charset="2"/>
              <a:buChar char="§"/>
            </a:pPr>
            <a:r>
              <a:rPr lang="en-US" altLang="zh-CN" sz="2800" b="1">
                <a:solidFill>
                  <a:prstClr val="black"/>
                </a:solidFill>
                <a:latin typeface="宋体" panose="02010600030101010101" pitchFamily="2" charset="-122"/>
                <a:ea typeface="宋体" panose="02010600030101010101" pitchFamily="2" charset="-122"/>
              </a:rPr>
              <a:t> </a:t>
            </a:r>
            <a:r>
              <a:rPr lang="zh-CN" altLang="en-US" sz="2800" b="1">
                <a:solidFill>
                  <a:prstClr val="black"/>
                </a:solidFill>
                <a:latin typeface="宋体" panose="02010600030101010101" pitchFamily="2" charset="-122"/>
                <a:ea typeface="宋体" panose="02010600030101010101" pitchFamily="2" charset="-122"/>
              </a:rPr>
              <a:t>所有的人都是会死的，</a:t>
            </a:r>
            <a:endParaRPr lang="zh-CN" altLang="en-US" sz="2800" b="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lnSpc>
                <a:spcPct val="120000"/>
              </a:lnSpc>
              <a:spcBef>
                <a:spcPct val="20000"/>
              </a:spcBef>
              <a:spcAft>
                <a:spcPct val="0"/>
              </a:spcAft>
              <a:buClr>
                <a:srgbClr val="0000FF"/>
              </a:buClr>
              <a:buFont typeface="Wingdings" panose="05000000000000000000" pitchFamily="2" charset="2"/>
              <a:buChar char="§"/>
            </a:pPr>
            <a:r>
              <a:rPr lang="zh-CN" altLang="en-US" sz="2800" b="1">
                <a:solidFill>
                  <a:prstClr val="black"/>
                </a:solidFill>
                <a:latin typeface="宋体" panose="02010600030101010101" pitchFamily="2" charset="-122"/>
                <a:ea typeface="宋体" panose="02010600030101010101" pitchFamily="2" charset="-122"/>
              </a:rPr>
              <a:t> 因为诸葛亮是人，</a:t>
            </a:r>
            <a:r>
              <a:rPr lang="zh-CN" altLang="en-US" sz="2800">
                <a:solidFill>
                  <a:prstClr val="black"/>
                </a:solidFill>
                <a:latin typeface="宋体" panose="02010600030101010101" pitchFamily="2" charset="-122"/>
                <a:ea typeface="宋体" panose="02010600030101010101" pitchFamily="2" charset="-122"/>
              </a:rPr>
              <a:t>      </a:t>
            </a:r>
            <a:r>
              <a:rPr lang="en-US" altLang="zh-CN" sz="2800"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Human</a:t>
            </a:r>
            <a:r>
              <a:rPr lang="zh-CN" altLang="en-US" sz="2800">
                <a:solidFill>
                  <a:prstClr val="black"/>
                </a:solidFill>
                <a:latin typeface="宋体" panose="02010600030101010101" pitchFamily="2" charset="-122"/>
                <a:ea typeface="宋体" panose="02010600030101010101" pitchFamily="2" charset="-122"/>
              </a:rPr>
              <a:t>（</a:t>
            </a:r>
            <a:r>
              <a:rPr lang="en-US" altLang="zh-CN" sz="2800"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Zhugeliang</a:t>
            </a:r>
            <a:r>
              <a:rPr lang="zh-CN" altLang="en-US" sz="2800">
                <a:solidFill>
                  <a:prstClr val="black"/>
                </a:solidFill>
                <a:latin typeface="宋体" panose="02010600030101010101" pitchFamily="2" charset="-122"/>
                <a:ea typeface="宋体" panose="02010600030101010101" pitchFamily="2" charset="-122"/>
              </a:rPr>
              <a:t>）</a:t>
            </a:r>
            <a:endParaRPr lang="zh-CN" altLang="en-US" sz="280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fontAlgn="base">
              <a:lnSpc>
                <a:spcPct val="120000"/>
              </a:lnSpc>
              <a:spcBef>
                <a:spcPct val="20000"/>
              </a:spcBef>
              <a:spcAft>
                <a:spcPct val="0"/>
              </a:spcAft>
              <a:buClr>
                <a:srgbClr val="0000FF"/>
              </a:buClr>
              <a:buFont typeface="Wingdings" panose="05000000000000000000" pitchFamily="2" charset="2"/>
              <a:buChar char="§"/>
            </a:pPr>
            <a:r>
              <a:rPr lang="zh-CN" altLang="en-US" sz="2800">
                <a:solidFill>
                  <a:prstClr val="black"/>
                </a:solidFill>
                <a:latin typeface="宋体" panose="02010600030101010101" pitchFamily="2" charset="-122"/>
                <a:ea typeface="宋体" panose="02010600030101010101" pitchFamily="2" charset="-122"/>
              </a:rPr>
              <a:t> </a:t>
            </a:r>
            <a:r>
              <a:rPr lang="zh-CN" altLang="en-US" sz="2800" b="1">
                <a:solidFill>
                  <a:prstClr val="black"/>
                </a:solidFill>
                <a:latin typeface="宋体" panose="02010600030101010101" pitchFamily="2" charset="-122"/>
                <a:ea typeface="宋体" panose="02010600030101010101" pitchFamily="2" charset="-122"/>
              </a:rPr>
              <a:t>所以诸葛亮是会死的。</a:t>
            </a:r>
            <a:r>
              <a:rPr lang="zh-CN" altLang="en-US" sz="2800">
                <a:solidFill>
                  <a:prstClr val="black"/>
                </a:solidFill>
                <a:latin typeface="宋体" panose="02010600030101010101" pitchFamily="2" charset="-122"/>
                <a:ea typeface="宋体" panose="02010600030101010101" pitchFamily="2" charset="-122"/>
              </a:rPr>
              <a:t>  </a:t>
            </a:r>
            <a:r>
              <a:rPr lang="en-US" altLang="zh-CN" sz="2800"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Die</a:t>
            </a:r>
            <a:r>
              <a:rPr lang="zh-CN" altLang="en-US" sz="2800">
                <a:solidFill>
                  <a:prstClr val="black"/>
                </a:solidFill>
                <a:latin typeface="宋体" panose="02010600030101010101" pitchFamily="2" charset="-122"/>
                <a:ea typeface="宋体" panose="02010600030101010101" pitchFamily="2" charset="-122"/>
              </a:rPr>
              <a:t>（</a:t>
            </a:r>
            <a:r>
              <a:rPr lang="en-US" altLang="zh-CN" sz="2800"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Zhugeliang</a:t>
            </a:r>
            <a:r>
              <a:rPr lang="zh-CN" altLang="en-US" sz="2800">
                <a:solidFill>
                  <a:prstClr val="black"/>
                </a:solidFill>
                <a:latin typeface="宋体" panose="02010600030101010101" pitchFamily="2" charset="-122"/>
                <a:ea typeface="宋体" panose="02010600030101010101" pitchFamily="2" charset="-122"/>
              </a:rPr>
              <a:t>）</a:t>
            </a:r>
            <a:r>
              <a:rPr lang="zh-CN" altLang="en-US" sz="2800">
                <a:solidFill>
                  <a:prstClr val="black"/>
                </a:solidFill>
                <a:latin typeface="Arial" panose="020B0604020202020204" pitchFamily="34" charset="0"/>
                <a:ea typeface="宋体" panose="02010600030101010101" pitchFamily="2" charset="-122"/>
              </a:rPr>
              <a:t> </a:t>
            </a:r>
          </a:p>
        </p:txBody>
      </p:sp>
      <p:sp>
        <p:nvSpPr>
          <p:cNvPr id="10248" name="Text Box 6"/>
          <p:cNvSpPr txBox="1">
            <a:spLocks noChangeArrowheads="1"/>
          </p:cNvSpPr>
          <p:nvPr/>
        </p:nvSpPr>
        <p:spPr bwMode="auto">
          <a:xfrm>
            <a:off x="1811337" y="4229388"/>
            <a:ext cx="8605838" cy="2046288"/>
          </a:xfrm>
          <a:prstGeom prst="rect">
            <a:avLst/>
          </a:prstGeom>
          <a:gradFill rotWithShape="0">
            <a:gsLst>
              <a:gs pos="0">
                <a:srgbClr val="CCFFCC"/>
              </a:gs>
              <a:gs pos="100000">
                <a:schemeClr val="bg1"/>
              </a:gs>
            </a:gsLst>
            <a:path path="rect">
              <a:fillToRect l="100000" t="100000"/>
            </a:path>
          </a:gradFill>
          <a:ln w="9525">
            <a:solidFill>
              <a:srgbClr val="008000"/>
            </a:solidFill>
            <a:miter lim="800000"/>
          </a:ln>
        </p:spPr>
        <p:txBody>
          <a:bodyPr>
            <a:spAutoFit/>
          </a:bodyPr>
          <a:lstStyle/>
          <a:p>
            <a:pPr algn="just" fontAlgn="base">
              <a:lnSpc>
                <a:spcPct val="130000"/>
              </a:lnSpc>
              <a:spcBef>
                <a:spcPct val="50000"/>
              </a:spcBef>
              <a:spcAft>
                <a:spcPct val="0"/>
              </a:spcAft>
              <a:buClr>
                <a:srgbClr val="CCB400"/>
              </a:buClr>
              <a:buFont typeface="Wingdings" panose="05000000000000000000" pitchFamily="2" charset="2"/>
              <a:buChar char="§"/>
            </a:pPr>
            <a:r>
              <a:rPr lang="en-US" altLang="zh-CN" sz="26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 1 }                                                                   </a:t>
            </a:r>
            <a:r>
              <a:rPr lang="en-US" altLang="zh-CN" sz="2600" b="1" i="1">
                <a:solidFill>
                  <a:srgbClr val="CCB400"/>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600" b="1">
                <a:solidFill>
                  <a:srgbClr val="CCB400"/>
                </a:solidFill>
                <a:latin typeface="宋体" panose="02010600030101010101" pitchFamily="2" charset="-122"/>
                <a:ea typeface="宋体" panose="02010600030101010101" pitchFamily="2" charset="-122"/>
              </a:rPr>
              <a:t>规则</a:t>
            </a:r>
            <a:endParaRPr lang="zh-CN" altLang="en-US" sz="2600" b="1">
              <a:solidFill>
                <a:srgbClr val="CCB400"/>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lnSpc>
                <a:spcPct val="130000"/>
              </a:lnSpc>
              <a:spcBef>
                <a:spcPct val="50000"/>
              </a:spcBef>
              <a:spcAft>
                <a:spcPct val="0"/>
              </a:spcAft>
              <a:buClr>
                <a:srgbClr val="CCB400"/>
              </a:buClr>
              <a:buFont typeface="Wingdings" panose="05000000000000000000" pitchFamily="2" charset="2"/>
              <a:buChar char="§"/>
            </a:pPr>
            <a:r>
              <a:rPr lang="zh-CN" altLang="en-US" sz="26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2 }          </a:t>
            </a:r>
            <a:r>
              <a:rPr lang="en-US" altLang="zh-CN" sz="26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Human</a:t>
            </a:r>
            <a:r>
              <a:rPr lang="zh-CN" altLang="en-US" sz="2600" b="1">
                <a:solidFill>
                  <a:prstClr val="black"/>
                </a:solidFill>
                <a:latin typeface="宋体" panose="02010600030101010101" pitchFamily="2" charset="-122"/>
                <a:ea typeface="宋体" panose="02010600030101010101" pitchFamily="2" charset="-122"/>
              </a:rPr>
              <a:t>（</a:t>
            </a:r>
            <a:r>
              <a:rPr lang="en-US" altLang="zh-CN" sz="26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Zhugeliang</a:t>
            </a:r>
            <a:r>
              <a:rPr lang="zh-CN" altLang="en-US" sz="2600" b="1">
                <a:solidFill>
                  <a:prstClr val="black"/>
                </a:solidFill>
                <a:latin typeface="宋体" panose="02010600030101010101" pitchFamily="2" charset="-122"/>
                <a:ea typeface="宋体" panose="02010600030101010101" pitchFamily="2" charset="-122"/>
              </a:rPr>
              <a:t>）</a:t>
            </a:r>
            <a:r>
              <a:rPr lang="zh-CN" altLang="en-US" sz="26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00" b="1" i="1">
                <a:solidFill>
                  <a:srgbClr val="CCB400"/>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600" b="1">
                <a:solidFill>
                  <a:srgbClr val="CCB400"/>
                </a:solidFill>
                <a:latin typeface="宋体" panose="02010600030101010101" pitchFamily="2" charset="-122"/>
                <a:ea typeface="宋体" panose="02010600030101010101" pitchFamily="2" charset="-122"/>
              </a:rPr>
              <a:t>规则</a:t>
            </a:r>
            <a:endParaRPr lang="zh-CN" altLang="en-US" sz="2600" b="1">
              <a:solidFill>
                <a:srgbClr val="CCB400"/>
              </a:solidFill>
              <a:latin typeface="Times New Roman" panose="02020603050405020304" pitchFamily="18" charset="0"/>
              <a:ea typeface="宋体" panose="02010600030101010101" pitchFamily="2" charset="-122"/>
              <a:cs typeface="Times New Roman" panose="02020603050405020304" pitchFamily="18" charset="0"/>
            </a:endParaRPr>
          </a:p>
          <a:p>
            <a:pPr fontAlgn="base">
              <a:lnSpc>
                <a:spcPct val="130000"/>
              </a:lnSpc>
              <a:spcBef>
                <a:spcPct val="50000"/>
              </a:spcBef>
              <a:spcAft>
                <a:spcPct val="0"/>
              </a:spcAft>
              <a:buClr>
                <a:srgbClr val="CCB400"/>
              </a:buClr>
              <a:buFont typeface="Wingdings" panose="05000000000000000000" pitchFamily="2" charset="2"/>
              <a:buChar char="§"/>
            </a:pPr>
            <a:r>
              <a:rPr lang="zh-CN" altLang="en-US" sz="26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1, 2 }        </a:t>
            </a:r>
            <a:r>
              <a:rPr lang="en-US" altLang="zh-CN" sz="26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Die</a:t>
            </a:r>
            <a:r>
              <a:rPr lang="zh-CN" altLang="en-US" sz="2600" b="1">
                <a:solidFill>
                  <a:prstClr val="black"/>
                </a:solidFill>
                <a:latin typeface="宋体" panose="02010600030101010101" pitchFamily="2" charset="-122"/>
                <a:ea typeface="宋体" panose="02010600030101010101" pitchFamily="2" charset="-122"/>
              </a:rPr>
              <a:t>（</a:t>
            </a:r>
            <a:r>
              <a:rPr lang="en-US" altLang="zh-CN" sz="26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Zhugeliang</a:t>
            </a:r>
            <a:r>
              <a:rPr lang="zh-CN" altLang="en-US" sz="2600" b="1">
                <a:solidFill>
                  <a:prstClr val="black"/>
                </a:solidFill>
                <a:latin typeface="宋体" panose="02010600030101010101" pitchFamily="2" charset="-122"/>
                <a:ea typeface="宋体" panose="02010600030101010101" pitchFamily="2" charset="-122"/>
              </a:rPr>
              <a:t>）</a:t>
            </a:r>
            <a:r>
              <a:rPr lang="zh-CN" altLang="en-US" sz="26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00" b="1" i="1">
                <a:solidFill>
                  <a:srgbClr val="CCB400"/>
                </a:solidFill>
                <a:latin typeface="Times New Roman" panose="02020603050405020304" pitchFamily="18" charset="0"/>
                <a:ea typeface="宋体" panose="02010600030101010101" pitchFamily="2" charset="-122"/>
                <a:cs typeface="Times New Roman" panose="02020603050405020304" pitchFamily="18" charset="0"/>
              </a:rPr>
              <a:t>T</a:t>
            </a:r>
            <a:r>
              <a:rPr lang="zh-CN" altLang="en-US" sz="2600" b="1">
                <a:solidFill>
                  <a:srgbClr val="CCB400"/>
                </a:solidFill>
                <a:latin typeface="宋体" panose="02010600030101010101" pitchFamily="2" charset="-122"/>
                <a:ea typeface="宋体" panose="02010600030101010101" pitchFamily="2" charset="-122"/>
              </a:rPr>
              <a:t>规则</a:t>
            </a:r>
            <a:r>
              <a:rPr lang="zh-CN" altLang="en-US" sz="2600" b="1">
                <a:solidFill>
                  <a:prstClr val="black"/>
                </a:solidFill>
                <a:latin typeface="Arial" panose="020B0604020202020204" pitchFamily="34" charset="0"/>
                <a:ea typeface="宋体" panose="02010600030101010101" pitchFamily="2" charset="-122"/>
              </a:rPr>
              <a:t> </a:t>
            </a:r>
          </a:p>
        </p:txBody>
      </p:sp>
      <p:grpSp>
        <p:nvGrpSpPr>
          <p:cNvPr id="2" name="Group 18"/>
          <p:cNvGrpSpPr/>
          <p:nvPr/>
        </p:nvGrpSpPr>
        <p:grpSpPr bwMode="auto">
          <a:xfrm>
            <a:off x="5205413" y="2926489"/>
            <a:ext cx="4514850" cy="1476375"/>
            <a:chOff x="2319" y="1447"/>
            <a:chExt cx="2844" cy="930"/>
          </a:xfrm>
        </p:grpSpPr>
        <p:sp>
          <p:nvSpPr>
            <p:cNvPr id="10250" name="AutoShape 9"/>
            <p:cNvSpPr>
              <a:spLocks noChangeArrowheads="1"/>
            </p:cNvSpPr>
            <p:nvPr/>
          </p:nvSpPr>
          <p:spPr bwMode="auto">
            <a:xfrm>
              <a:off x="2319" y="1447"/>
              <a:ext cx="2844" cy="930"/>
            </a:xfrm>
            <a:prstGeom prst="cloudCallout">
              <a:avLst>
                <a:gd name="adj1" fmla="val 34847"/>
                <a:gd name="adj2" fmla="val 153977"/>
              </a:avLst>
            </a:prstGeom>
            <a:gradFill rotWithShape="0">
              <a:gsLst>
                <a:gs pos="0">
                  <a:srgbClr val="99CCFF"/>
                </a:gs>
                <a:gs pos="50000">
                  <a:srgbClr val="FFFFFF"/>
                </a:gs>
                <a:gs pos="100000">
                  <a:srgbClr val="99CCFF"/>
                </a:gs>
              </a:gsLst>
              <a:lin ang="5400000" scaled="1"/>
            </a:gradFill>
            <a:ln w="9525">
              <a:solidFill>
                <a:schemeClr val="tx1"/>
              </a:solidFill>
              <a:round/>
            </a:ln>
          </p:spPr>
          <p:txBody>
            <a:bodyPr/>
            <a:lstStyle/>
            <a:p>
              <a:pPr algn="ctr" fontAlgn="base">
                <a:spcBef>
                  <a:spcPct val="0"/>
                </a:spcBef>
                <a:spcAft>
                  <a:spcPct val="0"/>
                </a:spcAft>
              </a:pPr>
              <a:endParaRPr lang="zh-CN" altLang="zh-CN">
                <a:solidFill>
                  <a:prstClr val="black"/>
                </a:solidFill>
                <a:latin typeface="Arial" panose="020B0604020202020204" pitchFamily="34" charset="0"/>
                <a:ea typeface="宋体" panose="02010600030101010101" pitchFamily="2" charset="-122"/>
              </a:endParaRPr>
            </a:p>
          </p:txBody>
        </p:sp>
        <p:graphicFrame>
          <p:nvGraphicFramePr>
            <p:cNvPr id="10244" name="Object 10"/>
            <p:cNvGraphicFramePr>
              <a:graphicFrameLocks noChangeAspect="1"/>
            </p:cNvGraphicFramePr>
            <p:nvPr/>
          </p:nvGraphicFramePr>
          <p:xfrm>
            <a:off x="2684" y="1761"/>
            <a:ext cx="1868" cy="304"/>
          </p:xfrm>
          <a:graphic>
            <a:graphicData uri="http://schemas.openxmlformats.org/presentationml/2006/ole">
              <mc:AlternateContent xmlns:mc="http://schemas.openxmlformats.org/markup-compatibility/2006">
                <mc:Choice xmlns:v="urn:schemas-microsoft-com:vml" Requires="v">
                  <p:oleObj name="公式" r:id="rId2" imgW="29870400" imgH="4876800" progId="Equation.3">
                    <p:embed/>
                  </p:oleObj>
                </mc:Choice>
                <mc:Fallback>
                  <p:oleObj name="公式" r:id="rId2" imgW="29870400" imgH="4876800" progId="Equation.3">
                    <p:embed/>
                    <p:pic>
                      <p:nvPicPr>
                        <p:cNvPr id="10244" name="Object 10"/>
                        <p:cNvPicPr>
                          <a:picLocks noChangeAspect="1"/>
                        </p:cNvPicPr>
                        <p:nvPr/>
                      </p:nvPicPr>
                      <p:blipFill>
                        <a:blip r:embed="rId3"/>
                        <a:stretch>
                          <a:fillRect/>
                        </a:stretch>
                      </p:blipFill>
                      <p:spPr>
                        <a:xfrm>
                          <a:off x="2684" y="1761"/>
                          <a:ext cx="1868" cy="304"/>
                        </a:xfrm>
                        <a:prstGeom prst="rect">
                          <a:avLst/>
                        </a:prstGeom>
                        <a:noFill/>
                        <a:ln w="9525">
                          <a:noFill/>
                        </a:ln>
                      </p:spPr>
                    </p:pic>
                  </p:oleObj>
                </mc:Fallback>
              </mc:AlternateContent>
            </a:graphicData>
          </a:graphic>
        </p:graphicFrame>
      </p:grpSp>
      <p:graphicFrame>
        <p:nvGraphicFramePr>
          <p:cNvPr id="10242" name="Object 16"/>
          <p:cNvGraphicFramePr>
            <a:graphicFrameLocks noChangeAspect="1"/>
          </p:cNvGraphicFramePr>
          <p:nvPr/>
        </p:nvGraphicFramePr>
        <p:xfrm>
          <a:off x="6045200" y="1923188"/>
          <a:ext cx="3505200" cy="449262"/>
        </p:xfrm>
        <a:graphic>
          <a:graphicData uri="http://schemas.openxmlformats.org/presentationml/2006/ole">
            <mc:AlternateContent xmlns:mc="http://schemas.openxmlformats.org/markup-compatibility/2006">
              <mc:Choice xmlns:v="urn:schemas-microsoft-com:vml" Requires="v">
                <p:oleObj name="公式" r:id="rId4" imgW="38100000" imgH="4876800" progId="Equation.3">
                  <p:embed/>
                </p:oleObj>
              </mc:Choice>
              <mc:Fallback>
                <p:oleObj name="公式" r:id="rId4" imgW="38100000" imgH="4876800" progId="Equation.3">
                  <p:embed/>
                  <p:pic>
                    <p:nvPicPr>
                      <p:cNvPr id="10242" name="Object 16"/>
                      <p:cNvPicPr>
                        <a:picLocks noChangeAspect="1"/>
                      </p:cNvPicPr>
                      <p:nvPr/>
                    </p:nvPicPr>
                    <p:blipFill>
                      <a:blip r:embed="rId5"/>
                      <a:stretch>
                        <a:fillRect/>
                      </a:stretch>
                    </p:blipFill>
                    <p:spPr>
                      <a:xfrm>
                        <a:off x="6045200" y="1923188"/>
                        <a:ext cx="3505200" cy="449262"/>
                      </a:xfrm>
                      <a:prstGeom prst="rect">
                        <a:avLst/>
                      </a:prstGeom>
                      <a:noFill/>
                      <a:ln w="9525">
                        <a:noFill/>
                      </a:ln>
                    </p:spPr>
                  </p:pic>
                </p:oleObj>
              </mc:Fallback>
            </mc:AlternateContent>
          </a:graphicData>
        </a:graphic>
      </p:graphicFrame>
      <p:graphicFrame>
        <p:nvGraphicFramePr>
          <p:cNvPr id="10243" name="Object 17"/>
          <p:cNvGraphicFramePr>
            <a:graphicFrameLocks noChangeAspect="1"/>
          </p:cNvGraphicFramePr>
          <p:nvPr/>
        </p:nvGraphicFramePr>
        <p:xfrm>
          <a:off x="3318762" y="4375564"/>
          <a:ext cx="3592512" cy="460375"/>
        </p:xfrm>
        <a:graphic>
          <a:graphicData uri="http://schemas.openxmlformats.org/presentationml/2006/ole">
            <mc:AlternateContent xmlns:mc="http://schemas.openxmlformats.org/markup-compatibility/2006">
              <mc:Choice xmlns:v="urn:schemas-microsoft-com:vml" Requires="v">
                <p:oleObj name="公式" r:id="rId6" imgW="38100000" imgH="4876800" progId="Equation.3">
                  <p:embed/>
                </p:oleObj>
              </mc:Choice>
              <mc:Fallback>
                <p:oleObj name="公式" r:id="rId6" imgW="38100000" imgH="4876800" progId="Equation.3">
                  <p:embed/>
                  <p:pic>
                    <p:nvPicPr>
                      <p:cNvPr id="10243" name="Object 17"/>
                      <p:cNvPicPr>
                        <a:picLocks noChangeAspect="1"/>
                      </p:cNvPicPr>
                      <p:nvPr/>
                    </p:nvPicPr>
                    <p:blipFill>
                      <a:blip r:embed="rId5"/>
                      <a:stretch>
                        <a:fillRect/>
                      </a:stretch>
                    </p:blipFill>
                    <p:spPr>
                      <a:xfrm>
                        <a:off x="3318762" y="4375564"/>
                        <a:ext cx="3592512" cy="460375"/>
                      </a:xfrm>
                      <a:prstGeom prst="rect">
                        <a:avLst/>
                      </a:prstGeom>
                      <a:noFill/>
                      <a:ln w="9525">
                        <a:noFill/>
                      </a:ln>
                    </p:spPr>
                  </p:pic>
                </p:oleObj>
              </mc:Fallback>
            </mc:AlternateContent>
          </a:graphicData>
        </a:graphic>
      </p:graphicFrame>
      <p:sp>
        <p:nvSpPr>
          <p:cNvPr id="5" name="矩形 4"/>
          <p:cNvSpPr/>
          <p:nvPr/>
        </p:nvSpPr>
        <p:spPr>
          <a:xfrm>
            <a:off x="1811338" y="453633"/>
            <a:ext cx="4272645" cy="584775"/>
          </a:xfrm>
          <a:prstGeom prst="rect">
            <a:avLst/>
          </a:prstGeom>
        </p:spPr>
        <p:txBody>
          <a:bodyPr wrap="none">
            <a:spAutoFit/>
          </a:bodyPr>
          <a:lstStyle/>
          <a:p>
            <a:pPr indent="176530" fontAlgn="base">
              <a:spcBef>
                <a:spcPct val="0"/>
              </a:spcBef>
              <a:spcAft>
                <a:spcPct val="0"/>
              </a:spcAft>
            </a:pPr>
            <a:r>
              <a:rPr lang="en-US" altLang="zh-CN" sz="3200" b="1" dirty="0">
                <a:solidFill>
                  <a:prstClr val="black"/>
                </a:solidFill>
                <a:latin typeface="Times New Roman" panose="02020603050405020304" pitchFamily="18" charset="0"/>
                <a:ea typeface="黑体" panose="02010609060101010101" pitchFamily="2" charset="-122"/>
              </a:rPr>
              <a:t>2.3.4  </a:t>
            </a:r>
            <a:r>
              <a:rPr lang="zh-CN" altLang="en-US" sz="3200" b="1" dirty="0">
                <a:solidFill>
                  <a:prstClr val="black"/>
                </a:solidFill>
                <a:latin typeface="Times New Roman" panose="02020603050405020304" pitchFamily="18" charset="0"/>
                <a:ea typeface="黑体" panose="02010609060101010101" pitchFamily="2" charset="-122"/>
              </a:rPr>
              <a:t>谓词公式的性质</a:t>
            </a:r>
          </a:p>
        </p:txBody>
      </p:sp>
    </p:spTree>
    <p:extLst>
      <p:ext uri="{BB962C8B-B14F-4D97-AF65-F5344CB8AC3E}">
        <p14:creationId xmlns:p14="http://schemas.microsoft.com/office/powerpoint/2010/main" val="333275744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600</a:t>
            </a:fld>
            <a:endParaRPr lang="en-US" altLang="ja-JP"/>
          </a:p>
        </p:txBody>
      </p:sp>
      <p:sp>
        <p:nvSpPr>
          <p:cNvPr id="9" name="标题 8"/>
          <p:cNvSpPr>
            <a:spLocks noGrp="1"/>
          </p:cNvSpPr>
          <p:nvPr>
            <p:ph type="title"/>
          </p:nvPr>
        </p:nvSpPr>
        <p:spPr/>
        <p:txBody>
          <a:bodyPr/>
          <a:lstStyle/>
          <a:p>
            <a:r>
              <a:rPr lang="en-US" altLang="zh-CN" dirty="0">
                <a:sym typeface="+mn-ea"/>
              </a:rPr>
              <a:t>7.2.5 </a:t>
            </a:r>
            <a:r>
              <a:rPr lang="zh-CN" altLang="en-US">
                <a:sym typeface="+mn-ea"/>
              </a:rPr>
              <a:t>强化学习</a:t>
            </a:r>
            <a:endParaRPr lang="zh-CN" altLang="en-US"/>
          </a:p>
        </p:txBody>
      </p:sp>
      <p:sp>
        <p:nvSpPr>
          <p:cNvPr id="3" name="文本框 2"/>
          <p:cNvSpPr txBox="1"/>
          <p:nvPr/>
        </p:nvSpPr>
        <p:spPr>
          <a:xfrm>
            <a:off x="1727548" y="1105547"/>
            <a:ext cx="8653780" cy="1198880"/>
          </a:xfrm>
          <a:prstGeom prst="rect">
            <a:avLst/>
          </a:prstGeom>
          <a:solidFill>
            <a:schemeClr val="bg1"/>
          </a:solidFill>
        </p:spPr>
        <p:txBody>
          <a:bodyPr wrap="square" rtlCol="0" anchor="t">
            <a:spAutoFit/>
          </a:bodyPr>
          <a:lstStyle/>
          <a:p>
            <a:pPr>
              <a:lnSpc>
                <a:spcPct val="100000"/>
              </a:lnSpc>
              <a:buNone/>
            </a:pPr>
            <a:r>
              <a:rPr lang="zh-CN" altLang="en-US" sz="2400" dirty="0">
                <a:sym typeface="+mn-ea"/>
              </a:rPr>
              <a:t>    强化是机器学习的另一个领域。它关注的是智能体</a:t>
            </a:r>
            <a:r>
              <a:rPr lang="en-US" altLang="zh-CN" sz="2400" dirty="0">
                <a:sym typeface="+mn-ea"/>
              </a:rPr>
              <a:t>Agent</a:t>
            </a:r>
            <a:r>
              <a:rPr lang="zh-CN" altLang="en-US" sz="2400" dirty="0">
                <a:sym typeface="+mn-ea"/>
              </a:rPr>
              <a:t>如何在一个环境中采取行动以便最大化某种累积的回报。即：给定数据，学习如何选择一系列行动，以最大化长期收益。</a:t>
            </a:r>
          </a:p>
        </p:txBody>
      </p:sp>
      <p:sp>
        <p:nvSpPr>
          <p:cNvPr id="6" name="矩形 5"/>
          <p:cNvSpPr/>
          <p:nvPr/>
        </p:nvSpPr>
        <p:spPr>
          <a:xfrm>
            <a:off x="1785907" y="2816537"/>
            <a:ext cx="4500594" cy="3416320"/>
          </a:xfrm>
          <a:prstGeom prst="rect">
            <a:avLst/>
          </a:prstGeom>
        </p:spPr>
        <p:txBody>
          <a:bodyPr wrap="square">
            <a:spAutoFit/>
          </a:bodyPr>
          <a:lstStyle/>
          <a:p>
            <a:pPr algn="just"/>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强化学习主要由</a:t>
            </a:r>
            <a:r>
              <a:rPr lang="zh-CN" altLang="zh-CN" sz="2400" kern="100" dirty="0">
                <a:solidFill>
                  <a:srgbClr val="0000FF"/>
                </a:solidFill>
                <a:latin typeface="楷体" panose="02010609060101010101" pitchFamily="49" charset="-122"/>
                <a:ea typeface="楷体" panose="02010609060101010101" pitchFamily="49" charset="-122"/>
                <a:cs typeface="Times New Roman" panose="02020603050405020304" pitchFamily="18" charset="0"/>
              </a:rPr>
              <a:t>智能体</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和</a:t>
            </a:r>
            <a:r>
              <a:rPr lang="zh-CN" altLang="zh-CN" sz="2400" kern="100" dirty="0">
                <a:solidFill>
                  <a:srgbClr val="0000FF"/>
                </a:solidFill>
                <a:latin typeface="楷体" panose="02010609060101010101" pitchFamily="49" charset="-122"/>
                <a:ea typeface="楷体" panose="02010609060101010101" pitchFamily="49" charset="-122"/>
                <a:cs typeface="Times New Roman" panose="02020603050405020304" pitchFamily="18" charset="0"/>
              </a:rPr>
              <a:t>环境</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两个部分组成。</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algn="just"/>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智能体是行为的实施者，由基于环境信息的评价函数对智能体的行为做出评价</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若智能体的行为正确，则由相应的回报函数给予智能体正向反馈信息以示奖励，反之则给予智能体负向反馈信息以示惩罚。</a:t>
            </a:r>
            <a:endParaRPr lang="zh-CN" altLang="en-US" sz="2400" dirty="0">
              <a:latin typeface="楷体" panose="02010609060101010101" pitchFamily="49" charset="-122"/>
              <a:ea typeface="楷体" panose="02010609060101010101" pitchFamily="49" charset="-122"/>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6595114" y="2683503"/>
            <a:ext cx="3786214" cy="2357454"/>
          </a:xfrm>
          <a:prstGeom prst="rect">
            <a:avLst/>
          </a:prstGeom>
        </p:spPr>
      </p:pic>
      <p:sp>
        <p:nvSpPr>
          <p:cNvPr id="7" name="矩形 6"/>
          <p:cNvSpPr/>
          <p:nvPr/>
        </p:nvSpPr>
        <p:spPr>
          <a:xfrm>
            <a:off x="7353308" y="5160339"/>
            <a:ext cx="2492990" cy="400110"/>
          </a:xfrm>
          <a:prstGeom prst="rect">
            <a:avLst/>
          </a:prstGeom>
        </p:spPr>
        <p:txBody>
          <a:bodyPr wrap="none">
            <a:spAutoFit/>
          </a:bodyPr>
          <a:lstStyle/>
          <a:p>
            <a:r>
              <a:rPr lang="zh-CN" altLang="zh-CN" sz="2000" kern="100" dirty="0">
                <a:cs typeface="Times New Roman" panose="02020603050405020304" pitchFamily="18" charset="0"/>
              </a:rPr>
              <a:t>强化学习的基本流程</a:t>
            </a:r>
            <a:endParaRPr lang="zh-CN" altLang="en-US" sz="2000" dirty="0"/>
          </a:p>
        </p:txBody>
      </p:sp>
    </p:spTree>
    <p:extLst>
      <p:ext uri="{BB962C8B-B14F-4D97-AF65-F5344CB8AC3E}">
        <p14:creationId xmlns:p14="http://schemas.microsoft.com/office/powerpoint/2010/main" val="604130835"/>
      </p:ext>
    </p:extLst>
  </p:cSld>
  <p:clrMapOvr>
    <a:masterClrMapping/>
  </p:clrMapOvr>
  <p:transition>
    <p:random/>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  </a:t>
            </a:r>
            <a:r>
              <a:rPr lang="zh-CN" altLang="en-US" dirty="0">
                <a:sym typeface="+mn-ea"/>
              </a:rPr>
              <a:t>分类、回归和聚类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601</a:t>
            </a:fld>
            <a:endParaRPr lang="en-US" altLang="ja-JP"/>
          </a:p>
        </p:txBody>
      </p:sp>
      <p:sp>
        <p:nvSpPr>
          <p:cNvPr id="12" name="文本框 11"/>
          <p:cNvSpPr txBox="1"/>
          <p:nvPr/>
        </p:nvSpPr>
        <p:spPr>
          <a:xfrm>
            <a:off x="2057400" y="1752601"/>
            <a:ext cx="5341620" cy="2306955"/>
          </a:xfrm>
          <a:prstGeom prst="rect">
            <a:avLst/>
          </a:prstGeom>
          <a:noFill/>
        </p:spPr>
        <p:txBody>
          <a:bodyPr wrap="none" rtlCol="0">
            <a:spAutoFit/>
          </a:bodyPr>
          <a:lstStyle/>
          <a:p>
            <a:pPr marL="285750" indent="-285750">
              <a:lnSpc>
                <a:spcPct val="150000"/>
              </a:lnSpc>
              <a:buClr>
                <a:srgbClr val="8B0000"/>
              </a:buClr>
              <a:buFont typeface="Wingdings" panose="05000000000000000000" charset="0"/>
              <a:buChar char="p"/>
            </a:pPr>
            <a:r>
              <a:rPr lang="en-US" altLang="zh-CN" sz="2400" dirty="0"/>
              <a:t>7.3.1 </a:t>
            </a:r>
            <a:r>
              <a:rPr lang="zh-CN" altLang="en-US" sz="2400" dirty="0"/>
              <a:t>分类、回归和聚类的作用</a:t>
            </a:r>
          </a:p>
          <a:p>
            <a:pPr marL="285750" indent="-285750">
              <a:lnSpc>
                <a:spcPct val="150000"/>
              </a:lnSpc>
              <a:buClr>
                <a:srgbClr val="8B0000"/>
              </a:buClr>
              <a:buFont typeface="Wingdings" panose="05000000000000000000" charset="0"/>
              <a:buChar char="p"/>
            </a:pPr>
            <a:r>
              <a:rPr lang="en-US" altLang="zh-CN" sz="2400" dirty="0">
                <a:sym typeface="+mn-ea"/>
              </a:rPr>
              <a:t>7.3.2 </a:t>
            </a:r>
            <a:r>
              <a:rPr lang="zh-CN" altLang="en-US" sz="2400" dirty="0"/>
              <a:t>分类和回归的区别</a:t>
            </a:r>
          </a:p>
          <a:p>
            <a:pPr marL="285750" indent="-285750">
              <a:lnSpc>
                <a:spcPct val="150000"/>
              </a:lnSpc>
              <a:buClr>
                <a:srgbClr val="8B0000"/>
              </a:buClr>
              <a:buFont typeface="Wingdings" panose="05000000000000000000" charset="0"/>
              <a:buChar char="p"/>
            </a:pPr>
            <a:r>
              <a:rPr lang="en-US" altLang="zh-CN" sz="2400" dirty="0">
                <a:sym typeface="+mn-ea"/>
              </a:rPr>
              <a:t>7.3.3 </a:t>
            </a:r>
            <a:r>
              <a:rPr lang="zh-CN" altLang="en-US" sz="2400" dirty="0"/>
              <a:t>分类、回归和聚类的应用</a:t>
            </a:r>
          </a:p>
          <a:p>
            <a:pPr marL="285750" indent="-285750">
              <a:lnSpc>
                <a:spcPct val="150000"/>
              </a:lnSpc>
              <a:buClr>
                <a:srgbClr val="8B0000"/>
              </a:buClr>
              <a:buFont typeface="Wingdings" panose="05000000000000000000" charset="0"/>
              <a:buChar char="p"/>
            </a:pPr>
            <a:r>
              <a:rPr lang="en-US" altLang="zh-CN" sz="2400" dirty="0"/>
              <a:t>7.3.4 </a:t>
            </a:r>
            <a:r>
              <a:rPr lang="zh-CN" altLang="en-US" sz="2400" dirty="0">
                <a:sym typeface="+mn-ea"/>
              </a:rPr>
              <a:t>分类、回归和聚类的</a:t>
            </a:r>
            <a:r>
              <a:rPr lang="zh-CN" altLang="en-US" sz="2400" dirty="0"/>
              <a:t>相关算法</a:t>
            </a:r>
          </a:p>
        </p:txBody>
      </p:sp>
    </p:spTree>
    <p:extLst>
      <p:ext uri="{BB962C8B-B14F-4D97-AF65-F5344CB8AC3E}">
        <p14:creationId xmlns:p14="http://schemas.microsoft.com/office/powerpoint/2010/main" val="2101138731"/>
      </p:ext>
    </p:extLst>
  </p:cSld>
  <p:clrMapOvr>
    <a:masterClrMapping/>
  </p:clrMapOvr>
  <p:transition>
    <p:random/>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 </a:t>
            </a:r>
            <a:r>
              <a:rPr lang="zh-CN" altLang="en-US" dirty="0">
                <a:sym typeface="+mn-ea"/>
              </a:rPr>
              <a:t>分类、回归和聚类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602</a:t>
            </a:fld>
            <a:endParaRPr lang="en-US" altLang="ja-JP"/>
          </a:p>
        </p:txBody>
      </p:sp>
      <p:sp>
        <p:nvSpPr>
          <p:cNvPr id="12" name="文本框 11"/>
          <p:cNvSpPr txBox="1"/>
          <p:nvPr/>
        </p:nvSpPr>
        <p:spPr>
          <a:xfrm>
            <a:off x="2209800" y="1676401"/>
            <a:ext cx="5341620" cy="2306955"/>
          </a:xfrm>
          <a:prstGeom prst="rect">
            <a:avLst/>
          </a:prstGeom>
          <a:solidFill>
            <a:schemeClr val="bg1"/>
          </a:solidFill>
        </p:spPr>
        <p:txBody>
          <a:bodyPr wrap="none" rtlCol="0">
            <a:spAutoFit/>
          </a:bodyPr>
          <a:lstStyle/>
          <a:p>
            <a:pPr marL="342900" indent="-342900">
              <a:lnSpc>
                <a:spcPct val="150000"/>
              </a:lnSpc>
              <a:buClr>
                <a:srgbClr val="0070C0"/>
              </a:buClr>
              <a:buFont typeface="Wingdings" panose="05000000000000000000" charset="0"/>
              <a:buChar char="ü"/>
            </a:pPr>
            <a:r>
              <a:rPr lang="en-US" altLang="zh-CN" sz="2400" dirty="0">
                <a:solidFill>
                  <a:srgbClr val="0070C0"/>
                </a:solidFill>
                <a:sym typeface="+mn-ea"/>
              </a:rPr>
              <a:t>7.3.1 </a:t>
            </a:r>
            <a:r>
              <a:rPr lang="zh-CN" altLang="en-US" sz="2400" dirty="0">
                <a:solidFill>
                  <a:srgbClr val="0070C0"/>
                </a:solidFill>
                <a:sym typeface="+mn-ea"/>
              </a:rPr>
              <a:t>分类、回归和聚类的作用</a:t>
            </a:r>
            <a:endParaRPr lang="zh-CN" altLang="en-US" sz="2400" dirty="0">
              <a:solidFill>
                <a:srgbClr val="0070C0"/>
              </a:solidFill>
            </a:endParaRPr>
          </a:p>
          <a:p>
            <a:pPr marL="285750" indent="-285750">
              <a:lnSpc>
                <a:spcPct val="150000"/>
              </a:lnSpc>
              <a:buClr>
                <a:srgbClr val="8B0000"/>
              </a:buClr>
              <a:buFont typeface="Wingdings" panose="05000000000000000000" charset="0"/>
              <a:buChar char="p"/>
            </a:pPr>
            <a:r>
              <a:rPr lang="en-US" altLang="zh-CN" sz="2400" dirty="0">
                <a:sym typeface="+mn-ea"/>
              </a:rPr>
              <a:t>7.3.2 </a:t>
            </a:r>
            <a:r>
              <a:rPr lang="zh-CN" altLang="en-US" sz="2400" dirty="0">
                <a:sym typeface="+mn-ea"/>
              </a:rPr>
              <a:t>分类和回归的区别</a:t>
            </a:r>
            <a:endParaRPr lang="zh-CN" altLang="en-US" sz="2400" dirty="0"/>
          </a:p>
          <a:p>
            <a:pPr marL="285750" indent="-285750">
              <a:lnSpc>
                <a:spcPct val="150000"/>
              </a:lnSpc>
              <a:buClr>
                <a:srgbClr val="8B0000"/>
              </a:buClr>
              <a:buFont typeface="Wingdings" panose="05000000000000000000" charset="0"/>
              <a:buChar char="p"/>
            </a:pPr>
            <a:r>
              <a:rPr lang="en-US" altLang="zh-CN" sz="2400" dirty="0">
                <a:sym typeface="+mn-ea"/>
              </a:rPr>
              <a:t>7.3.3 </a:t>
            </a:r>
            <a:r>
              <a:rPr lang="zh-CN" altLang="en-US" sz="2400" dirty="0">
                <a:sym typeface="+mn-ea"/>
              </a:rPr>
              <a:t>分类、回归和聚类的应用</a:t>
            </a:r>
            <a:endParaRPr lang="zh-CN" altLang="en-US" sz="2400" dirty="0"/>
          </a:p>
          <a:p>
            <a:pPr marL="285750" indent="-285750">
              <a:lnSpc>
                <a:spcPct val="150000"/>
              </a:lnSpc>
              <a:buClr>
                <a:srgbClr val="8B0000"/>
              </a:buClr>
              <a:buFont typeface="Wingdings" panose="05000000000000000000" charset="0"/>
              <a:buChar char="p"/>
            </a:pPr>
            <a:r>
              <a:rPr lang="en-US" altLang="zh-CN" sz="2400" dirty="0">
                <a:sym typeface="+mn-ea"/>
              </a:rPr>
              <a:t>7.3.4 </a:t>
            </a:r>
            <a:r>
              <a:rPr lang="zh-CN" altLang="en-US" sz="2400" dirty="0">
                <a:sym typeface="+mn-ea"/>
              </a:rPr>
              <a:t>分类、回归和聚类的相关算法</a:t>
            </a:r>
            <a:endParaRPr lang="zh-CN" altLang="en-US" sz="2400" dirty="0"/>
          </a:p>
        </p:txBody>
      </p:sp>
    </p:spTree>
    <p:extLst>
      <p:ext uri="{BB962C8B-B14F-4D97-AF65-F5344CB8AC3E}">
        <p14:creationId xmlns:p14="http://schemas.microsoft.com/office/powerpoint/2010/main" val="604486245"/>
      </p:ext>
    </p:extLst>
  </p:cSld>
  <p:clrMapOvr>
    <a:masterClrMapping/>
  </p:clrMapOvr>
  <p:transition>
    <p:random/>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7.3.1 </a:t>
            </a:r>
            <a:r>
              <a:rPr lang="zh-CN" altLang="en-US">
                <a:solidFill>
                  <a:schemeClr val="bg1"/>
                </a:solidFill>
                <a:sym typeface="+mn-ea"/>
              </a:rPr>
              <a:t>分类、回归和聚类的作用</a:t>
            </a:r>
            <a:endParaRPr lang="zh-CN" altLang="en-US" dirty="0">
              <a:solidFill>
                <a:schemeClr val="bg1"/>
              </a:solidFill>
              <a:sym typeface="+mn-ea"/>
            </a:endParaRP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603</a:t>
            </a:fld>
            <a:endParaRPr lang="en-US" altLang="ja-JP"/>
          </a:p>
        </p:txBody>
      </p:sp>
      <p:sp>
        <p:nvSpPr>
          <p:cNvPr id="10" name="文本框 9"/>
          <p:cNvSpPr txBox="1"/>
          <p:nvPr/>
        </p:nvSpPr>
        <p:spPr>
          <a:xfrm>
            <a:off x="1929765" y="958850"/>
            <a:ext cx="7023100" cy="575094"/>
          </a:xfrm>
          <a:prstGeom prst="rect">
            <a:avLst/>
          </a:prstGeom>
          <a:solidFill>
            <a:schemeClr val="bg1"/>
          </a:solidFill>
        </p:spPr>
        <p:txBody>
          <a:bodyPr wrap="square" rtlCol="0" anchor="t">
            <a:spAutoFit/>
          </a:bodyPr>
          <a:lstStyle/>
          <a:p>
            <a:pPr>
              <a:lnSpc>
                <a:spcPct val="150000"/>
              </a:lnSpc>
            </a:pPr>
            <a:r>
              <a:rPr lang="zh-CN" altLang="en-US" sz="2400"/>
              <a:t>机器学习的三大任务：分类、回归和聚类。</a:t>
            </a:r>
          </a:p>
        </p:txBody>
      </p:sp>
      <p:sp>
        <p:nvSpPr>
          <p:cNvPr id="11" name="文本框 10"/>
          <p:cNvSpPr txBox="1"/>
          <p:nvPr/>
        </p:nvSpPr>
        <p:spPr>
          <a:xfrm>
            <a:off x="1829435" y="1796415"/>
            <a:ext cx="8609965" cy="3415030"/>
          </a:xfrm>
          <a:prstGeom prst="rect">
            <a:avLst/>
          </a:prstGeom>
          <a:solidFill>
            <a:schemeClr val="bg1"/>
          </a:solidFill>
        </p:spPr>
        <p:txBody>
          <a:bodyPr wrap="square" rtlCol="0" anchor="t">
            <a:spAutoFit/>
          </a:bodyPr>
          <a:lstStyle/>
          <a:p>
            <a:pPr>
              <a:lnSpc>
                <a:spcPct val="100000"/>
              </a:lnSpc>
            </a:pPr>
            <a:r>
              <a:rPr lang="en-US" altLang="zh-CN" sz="2400" dirty="0"/>
              <a:t>     </a:t>
            </a:r>
            <a:r>
              <a:rPr lang="zh-CN" altLang="en-US" sz="2400" dirty="0"/>
              <a:t>不管是分类，还是回归，其本质是一样的，都是对输入做出预测，并且都是监督学习。本质就是根据特征分析输入的内容，判断它的类别，或者预测其值。</a:t>
            </a:r>
          </a:p>
          <a:p>
            <a:pPr>
              <a:lnSpc>
                <a:spcPct val="100000"/>
              </a:lnSpc>
            </a:pPr>
            <a:r>
              <a:rPr lang="zh-CN" altLang="en-US" sz="2400" dirty="0"/>
              <a:t>     在机器学习中，聚类是一种无指导学习。也就是说，聚类是在预先不知道欲划分类的情况下，根据信息相似度原则进行信息聚类的一种方法。聚类的目的是使得属于同类别的对象之间的差别尽可能的小，而不同类别上的对象的差别尽可能的大。因此，聚类的意义就在于将观察到的内容组织成类分层结构，把类似的事物组织在一起。</a:t>
            </a:r>
          </a:p>
        </p:txBody>
      </p:sp>
    </p:spTree>
    <p:extLst>
      <p:ext uri="{BB962C8B-B14F-4D97-AF65-F5344CB8AC3E}">
        <p14:creationId xmlns:p14="http://schemas.microsoft.com/office/powerpoint/2010/main" val="1517861406"/>
      </p:ext>
    </p:extLst>
  </p:cSld>
  <p:clrMapOvr>
    <a:masterClrMapping/>
  </p:clrMapOvr>
  <p:transition>
    <p:random/>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  </a:t>
            </a:r>
            <a:r>
              <a:rPr lang="zh-CN" altLang="en-US" dirty="0">
                <a:sym typeface="+mn-ea"/>
              </a:rPr>
              <a:t>分类、回归和聚类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604</a:t>
            </a:fld>
            <a:endParaRPr lang="en-US" altLang="ja-JP"/>
          </a:p>
        </p:txBody>
      </p:sp>
      <p:sp>
        <p:nvSpPr>
          <p:cNvPr id="12" name="文本框 11"/>
          <p:cNvSpPr txBox="1"/>
          <p:nvPr/>
        </p:nvSpPr>
        <p:spPr>
          <a:xfrm>
            <a:off x="2286000" y="1905001"/>
            <a:ext cx="5341620" cy="2306955"/>
          </a:xfrm>
          <a:prstGeom prst="rect">
            <a:avLst/>
          </a:prstGeom>
          <a:solidFill>
            <a:schemeClr val="bg1"/>
          </a:solidFill>
        </p:spPr>
        <p:txBody>
          <a:bodyPr wrap="none" rtlCol="0">
            <a:spAutoFit/>
          </a:bodyPr>
          <a:lstStyle/>
          <a:p>
            <a:pPr marL="285750" indent="-285750">
              <a:lnSpc>
                <a:spcPct val="150000"/>
              </a:lnSpc>
              <a:buClr>
                <a:srgbClr val="8B0000"/>
              </a:buClr>
              <a:buFont typeface="Wingdings" panose="05000000000000000000" charset="0"/>
              <a:buChar char="p"/>
            </a:pPr>
            <a:r>
              <a:rPr lang="en-US" altLang="zh-CN" sz="2400" dirty="0"/>
              <a:t>7.3.1 </a:t>
            </a:r>
            <a:r>
              <a:rPr lang="zh-CN" altLang="en-US" sz="2400" dirty="0"/>
              <a:t>分类、回归和聚类的作用</a:t>
            </a:r>
          </a:p>
          <a:p>
            <a:pPr marL="342900" indent="-342900">
              <a:lnSpc>
                <a:spcPct val="150000"/>
              </a:lnSpc>
              <a:buClr>
                <a:srgbClr val="0070C0"/>
              </a:buClr>
              <a:buFont typeface="Wingdings" panose="05000000000000000000" charset="0"/>
              <a:buChar char="ü"/>
            </a:pPr>
            <a:r>
              <a:rPr lang="en-US" altLang="zh-CN" sz="2400" dirty="0">
                <a:solidFill>
                  <a:srgbClr val="0070C0"/>
                </a:solidFill>
                <a:sym typeface="+mn-ea"/>
              </a:rPr>
              <a:t>7.3.2 </a:t>
            </a:r>
            <a:r>
              <a:rPr lang="zh-CN" altLang="en-US" sz="2400" dirty="0">
                <a:solidFill>
                  <a:srgbClr val="0070C0"/>
                </a:solidFill>
              </a:rPr>
              <a:t>分类和回归的区别</a:t>
            </a:r>
            <a:endParaRPr lang="zh-CN" altLang="en-US" sz="2400" dirty="0"/>
          </a:p>
          <a:p>
            <a:pPr marL="285750" indent="-285750">
              <a:lnSpc>
                <a:spcPct val="150000"/>
              </a:lnSpc>
              <a:buClr>
                <a:srgbClr val="8B0000"/>
              </a:buClr>
              <a:buFont typeface="Wingdings" panose="05000000000000000000" charset="0"/>
              <a:buChar char="p"/>
            </a:pPr>
            <a:r>
              <a:rPr lang="en-US" altLang="zh-CN" sz="2400" dirty="0">
                <a:sym typeface="+mn-ea"/>
              </a:rPr>
              <a:t>7.3.3 </a:t>
            </a:r>
            <a:r>
              <a:rPr lang="zh-CN" altLang="en-US" sz="2400" dirty="0"/>
              <a:t>分类、回归和聚类的应用</a:t>
            </a:r>
          </a:p>
          <a:p>
            <a:pPr marL="285750" indent="-285750">
              <a:lnSpc>
                <a:spcPct val="150000"/>
              </a:lnSpc>
              <a:buClr>
                <a:srgbClr val="8B0000"/>
              </a:buClr>
              <a:buFont typeface="Wingdings" panose="05000000000000000000" charset="0"/>
              <a:buChar char="p"/>
            </a:pPr>
            <a:r>
              <a:rPr lang="en-US" altLang="zh-CN" sz="2400" dirty="0"/>
              <a:t>7.3.4 </a:t>
            </a:r>
            <a:r>
              <a:rPr lang="zh-CN" altLang="en-US" sz="2400" dirty="0">
                <a:sym typeface="+mn-ea"/>
              </a:rPr>
              <a:t>分类、回归和聚类的</a:t>
            </a:r>
            <a:r>
              <a:rPr lang="zh-CN" altLang="en-US" sz="2400" dirty="0"/>
              <a:t>相关算法</a:t>
            </a:r>
          </a:p>
        </p:txBody>
      </p:sp>
    </p:spTree>
    <p:extLst>
      <p:ext uri="{BB962C8B-B14F-4D97-AF65-F5344CB8AC3E}">
        <p14:creationId xmlns:p14="http://schemas.microsoft.com/office/powerpoint/2010/main" val="3476978168"/>
      </p:ext>
    </p:extLst>
  </p:cSld>
  <p:clrMapOvr>
    <a:masterClrMapping/>
  </p:clrMapOvr>
  <p:transition>
    <p:random/>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7.3.2 </a:t>
            </a:r>
            <a:r>
              <a:rPr lang="zh-CN" altLang="en-US"/>
              <a:t>分类和回归的区别</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605</a:t>
            </a:fld>
            <a:endParaRPr lang="en-US" altLang="ja-JP"/>
          </a:p>
        </p:txBody>
      </p:sp>
      <p:sp>
        <p:nvSpPr>
          <p:cNvPr id="5" name="文本框 4"/>
          <p:cNvSpPr txBox="1"/>
          <p:nvPr/>
        </p:nvSpPr>
        <p:spPr>
          <a:xfrm>
            <a:off x="1824355" y="1018540"/>
            <a:ext cx="8365490" cy="2000548"/>
          </a:xfrm>
          <a:prstGeom prst="rect">
            <a:avLst/>
          </a:prstGeom>
          <a:solidFill>
            <a:schemeClr val="bg1"/>
          </a:solidFill>
          <a:ln>
            <a:solidFill>
              <a:schemeClr val="bg1"/>
            </a:solidFill>
          </a:ln>
        </p:spPr>
        <p:txBody>
          <a:bodyPr wrap="square" rtlCol="0" anchor="t">
            <a:spAutoFit/>
          </a:bodyPr>
          <a:lstStyle/>
          <a:p>
            <a:r>
              <a:rPr lang="zh-CN" altLang="en-US" sz="2400" b="1" dirty="0"/>
              <a:t>（</a:t>
            </a:r>
            <a:r>
              <a:rPr lang="en-US" altLang="zh-CN" sz="2400" b="1" dirty="0"/>
              <a:t>1</a:t>
            </a:r>
            <a:r>
              <a:rPr lang="zh-CN" altLang="en-US" sz="2400" b="1" dirty="0"/>
              <a:t>）输出不同</a:t>
            </a:r>
          </a:p>
          <a:p>
            <a:endParaRPr lang="zh-CN" altLang="en-US" sz="2000" dirty="0"/>
          </a:p>
          <a:p>
            <a:r>
              <a:rPr lang="zh-CN" altLang="en-US" sz="2000" b="1" dirty="0"/>
              <a:t>① 分类问题输出的是物体所属的类别，回归问题输出的是物体的值。</a:t>
            </a:r>
          </a:p>
          <a:p>
            <a:endParaRPr lang="zh-CN" altLang="en-US" sz="2000" dirty="0"/>
          </a:p>
          <a:p>
            <a:r>
              <a:rPr lang="zh-CN" altLang="en-US" sz="2000" dirty="0"/>
              <a:t>例如，根据天气情况预测明天穿衣服的量以及是否携带雨具做判断。</a:t>
            </a:r>
          </a:p>
          <a:p>
            <a:endParaRPr lang="zh-CN" altLang="en-US" sz="2000" dirty="0"/>
          </a:p>
        </p:txBody>
      </p:sp>
      <p:graphicFrame>
        <p:nvGraphicFramePr>
          <p:cNvPr id="7" name="对象 6"/>
          <p:cNvGraphicFramePr/>
          <p:nvPr/>
        </p:nvGraphicFramePr>
        <p:xfrm>
          <a:off x="2077721" y="2868295"/>
          <a:ext cx="8035925" cy="2840990"/>
        </p:xfrm>
        <a:graphic>
          <a:graphicData uri="http://schemas.openxmlformats.org/presentationml/2006/ole">
            <mc:AlternateContent xmlns:mc="http://schemas.openxmlformats.org/markup-compatibility/2006">
              <mc:Choice xmlns:v="urn:schemas-microsoft-com:vml" Requires="v">
                <p:oleObj r:id="rId2" imgW="8029575" imgH="2838450" progId="Paint.Picture">
                  <p:embed/>
                </p:oleObj>
              </mc:Choice>
              <mc:Fallback>
                <p:oleObj r:id="rId2" imgW="8029575" imgH="2838450" progId="Paint.Picture">
                  <p:embed/>
                  <p:pic>
                    <p:nvPicPr>
                      <p:cNvPr id="7" name="对象 6"/>
                      <p:cNvPicPr/>
                      <p:nvPr/>
                    </p:nvPicPr>
                    <p:blipFill>
                      <a:blip r:embed="rId3"/>
                      <a:stretch>
                        <a:fillRect/>
                      </a:stretch>
                    </p:blipFill>
                    <p:spPr>
                      <a:xfrm>
                        <a:off x="2077721" y="2868295"/>
                        <a:ext cx="8035925" cy="2840990"/>
                      </a:xfrm>
                      <a:prstGeom prst="rect">
                        <a:avLst/>
                      </a:prstGeom>
                    </p:spPr>
                  </p:pic>
                </p:oleObj>
              </mc:Fallback>
            </mc:AlternateContent>
          </a:graphicData>
        </a:graphic>
      </p:graphicFrame>
    </p:spTree>
    <p:extLst>
      <p:ext uri="{BB962C8B-B14F-4D97-AF65-F5344CB8AC3E}">
        <p14:creationId xmlns:p14="http://schemas.microsoft.com/office/powerpoint/2010/main" val="1869529522"/>
      </p:ext>
    </p:extLst>
  </p:cSld>
  <p:clrMapOvr>
    <a:masterClrMapping/>
  </p:clrMapOvr>
  <p:transition>
    <p:random/>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7.3.2 </a:t>
            </a:r>
            <a:r>
              <a:rPr lang="zh-CN" altLang="en-US">
                <a:sym typeface="+mn-ea"/>
              </a:rPr>
              <a:t>分类和回归的区别</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606</a:t>
            </a:fld>
            <a:endParaRPr lang="en-US" altLang="ja-JP"/>
          </a:p>
        </p:txBody>
      </p:sp>
      <p:sp>
        <p:nvSpPr>
          <p:cNvPr id="5" name="文本框 4"/>
          <p:cNvSpPr txBox="1"/>
          <p:nvPr/>
        </p:nvSpPr>
        <p:spPr>
          <a:xfrm>
            <a:off x="1868806" y="995680"/>
            <a:ext cx="8488045" cy="3415030"/>
          </a:xfrm>
          <a:prstGeom prst="rect">
            <a:avLst/>
          </a:prstGeom>
          <a:solidFill>
            <a:schemeClr val="bg1"/>
          </a:solidFill>
        </p:spPr>
        <p:txBody>
          <a:bodyPr wrap="square" rtlCol="0" anchor="t">
            <a:spAutoFit/>
          </a:bodyPr>
          <a:lstStyle/>
          <a:p>
            <a:pPr>
              <a:lnSpc>
                <a:spcPct val="150000"/>
              </a:lnSpc>
            </a:pPr>
            <a:r>
              <a:rPr lang="en-US" altLang="zh-CN" sz="2400" dirty="0"/>
              <a:t>      </a:t>
            </a:r>
            <a:r>
              <a:rPr lang="zh-CN" altLang="en-US" sz="2400" dirty="0"/>
              <a:t>上图中的天气可以分为：晴、阴、雨 三类，我们只知道今天及之前的天气，会预测明天及以后几天的天气情况，如明天阴，下周一晴，这就是分类；</a:t>
            </a:r>
          </a:p>
          <a:p>
            <a:pPr>
              <a:lnSpc>
                <a:spcPct val="150000"/>
              </a:lnSpc>
            </a:pPr>
            <a:r>
              <a:rPr lang="zh-CN" altLang="en-US" sz="2400" dirty="0"/>
              <a:t>     例如每一天的天气温度，知道今天及以前几天的温度，就可以通过之前的温度来预测现在往后的温度，都能预测出一个温度值，得到这个值用的方法就是回归。</a:t>
            </a:r>
          </a:p>
        </p:txBody>
      </p:sp>
    </p:spTree>
    <p:extLst>
      <p:ext uri="{BB962C8B-B14F-4D97-AF65-F5344CB8AC3E}">
        <p14:creationId xmlns:p14="http://schemas.microsoft.com/office/powerpoint/2010/main" val="3796231250"/>
      </p:ext>
    </p:extLst>
  </p:cSld>
  <p:clrMapOvr>
    <a:masterClrMapping/>
  </p:clrMapOvr>
  <p:transition>
    <p:random/>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7.3.2 </a:t>
            </a:r>
            <a:r>
              <a:rPr lang="zh-CN" altLang="en-US">
                <a:sym typeface="+mn-ea"/>
              </a:rPr>
              <a:t>分类和回归的区别</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607</a:t>
            </a:fld>
            <a:endParaRPr lang="en-US" altLang="ja-JP"/>
          </a:p>
        </p:txBody>
      </p:sp>
      <p:sp>
        <p:nvSpPr>
          <p:cNvPr id="5" name="文本框 4"/>
          <p:cNvSpPr txBox="1"/>
          <p:nvPr/>
        </p:nvSpPr>
        <p:spPr>
          <a:xfrm>
            <a:off x="1751966" y="953771"/>
            <a:ext cx="8420735" cy="5078313"/>
          </a:xfrm>
          <a:prstGeom prst="rect">
            <a:avLst/>
          </a:prstGeom>
          <a:solidFill>
            <a:schemeClr val="bg1"/>
          </a:solidFill>
        </p:spPr>
        <p:txBody>
          <a:bodyPr wrap="square" rtlCol="0" anchor="t">
            <a:spAutoFit/>
          </a:bodyPr>
          <a:lstStyle/>
          <a:p>
            <a:pPr>
              <a:lnSpc>
                <a:spcPct val="150000"/>
              </a:lnSpc>
            </a:pPr>
            <a:r>
              <a:rPr lang="zh-CN" altLang="en-US" sz="2000" dirty="0"/>
              <a:t>② </a:t>
            </a:r>
            <a:r>
              <a:rPr lang="zh-CN" altLang="en-US" sz="2000" b="1" dirty="0"/>
              <a:t>分类问题输出的值是离散的，回归问题输出的值是连续的。</a:t>
            </a:r>
          </a:p>
          <a:p>
            <a:pPr>
              <a:lnSpc>
                <a:spcPct val="150000"/>
              </a:lnSpc>
            </a:pPr>
            <a:r>
              <a:rPr lang="zh-CN" altLang="en-US" sz="1600" dirty="0"/>
              <a:t>注：这个离散和连续不是纯数学意义上的离散和连续。</a:t>
            </a:r>
          </a:p>
          <a:p>
            <a:pPr>
              <a:lnSpc>
                <a:spcPct val="150000"/>
              </a:lnSpc>
            </a:pPr>
            <a:r>
              <a:rPr lang="zh-CN" altLang="en-US" dirty="0"/>
              <a:t>    在数学上的连续是指，在某一个点处的极限值等于在这个点的函数值。很明显，回归问题不可能测得连续值。因为测得的两个值再接近，这两个值之间还是会存在实数域上的值，比如测得空气温度是11°和10.999°（现实情况中，测空气温度小数点后三位几乎没什么意义，在此只是作为例子来说明问题），在这两个值之间还有无穷多个值，比如：10.9999°，10.99999°等等。测得的值是有范围的，小数点多少位以后，值就测不到了。</a:t>
            </a:r>
          </a:p>
          <a:p>
            <a:pPr>
              <a:lnSpc>
                <a:spcPct val="150000"/>
              </a:lnSpc>
            </a:pPr>
            <a:r>
              <a:rPr lang="zh-CN" altLang="en-US" dirty="0"/>
              <a:t>    可以这么理解：离散就是规定好有有限个类别，这些类别是离散的。连续就是理论上可以取某一范围内的任意值，比如现在28°，当然这是我们测出来的，但是实际温度可能是无限趋于28。也就是说，回归并没有要求值必须是那个类别，只要能回归出一个值，在可控范围内即可。</a:t>
            </a:r>
          </a:p>
        </p:txBody>
      </p:sp>
    </p:spTree>
    <p:extLst>
      <p:ext uri="{BB962C8B-B14F-4D97-AF65-F5344CB8AC3E}">
        <p14:creationId xmlns:p14="http://schemas.microsoft.com/office/powerpoint/2010/main" val="1386261309"/>
      </p:ext>
    </p:extLst>
  </p:cSld>
  <p:clrMapOvr>
    <a:masterClrMapping/>
  </p:clrMapOvr>
  <p:transition>
    <p:random/>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7.3.2 </a:t>
            </a:r>
            <a:r>
              <a:rPr lang="zh-CN" altLang="en-US">
                <a:sym typeface="+mn-ea"/>
              </a:rPr>
              <a:t>分类和回归的区别</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608</a:t>
            </a:fld>
            <a:endParaRPr lang="en-US" altLang="ja-JP"/>
          </a:p>
        </p:txBody>
      </p:sp>
      <p:sp>
        <p:nvSpPr>
          <p:cNvPr id="5" name="文本框 4"/>
          <p:cNvSpPr txBox="1"/>
          <p:nvPr/>
        </p:nvSpPr>
        <p:spPr>
          <a:xfrm>
            <a:off x="1753236" y="1284357"/>
            <a:ext cx="8686165" cy="2336730"/>
          </a:xfrm>
          <a:prstGeom prst="rect">
            <a:avLst/>
          </a:prstGeom>
          <a:solidFill>
            <a:schemeClr val="bg1"/>
          </a:solidFill>
        </p:spPr>
        <p:txBody>
          <a:bodyPr wrap="square" rtlCol="0" anchor="t">
            <a:spAutoFit/>
          </a:bodyPr>
          <a:lstStyle/>
          <a:p>
            <a:pPr>
              <a:lnSpc>
                <a:spcPct val="150000"/>
              </a:lnSpc>
            </a:pPr>
            <a:r>
              <a:rPr lang="zh-CN" altLang="en-US" sz="2000" b="1" dirty="0"/>
              <a:t>（</a:t>
            </a:r>
            <a:r>
              <a:rPr lang="en-US" altLang="zh-CN" sz="2000" b="1" dirty="0"/>
              <a:t>2</a:t>
            </a:r>
            <a:r>
              <a:rPr lang="zh-CN" altLang="en-US" sz="2000" b="1" dirty="0"/>
              <a:t>）目的不同</a:t>
            </a:r>
          </a:p>
          <a:p>
            <a:pPr>
              <a:lnSpc>
                <a:spcPct val="150000"/>
              </a:lnSpc>
            </a:pPr>
            <a:r>
              <a:rPr lang="zh-CN" altLang="en-US" sz="2000" dirty="0"/>
              <a:t>      分类的目的是为了寻找决策边界，即分类算法得到是一个决策面，用于对数据集中的数据进行分类。</a:t>
            </a:r>
          </a:p>
          <a:p>
            <a:pPr>
              <a:lnSpc>
                <a:spcPct val="150000"/>
              </a:lnSpc>
            </a:pPr>
            <a:r>
              <a:rPr lang="zh-CN" altLang="en-US" sz="2000" dirty="0"/>
              <a:t>      回归的目的是为了找到最优拟合，通过回归算法得到是一个最优拟合线，这个线条可以最好的接近数据集中的各个点。</a:t>
            </a:r>
          </a:p>
        </p:txBody>
      </p:sp>
      <p:sp>
        <p:nvSpPr>
          <p:cNvPr id="6" name="文本框 5"/>
          <p:cNvSpPr txBox="1"/>
          <p:nvPr/>
        </p:nvSpPr>
        <p:spPr>
          <a:xfrm>
            <a:off x="1753236" y="3987801"/>
            <a:ext cx="8686165" cy="1875065"/>
          </a:xfrm>
          <a:prstGeom prst="rect">
            <a:avLst/>
          </a:prstGeom>
          <a:solidFill>
            <a:schemeClr val="bg1"/>
          </a:solidFill>
        </p:spPr>
        <p:txBody>
          <a:bodyPr wrap="square" rtlCol="0" anchor="t">
            <a:spAutoFit/>
          </a:bodyPr>
          <a:lstStyle/>
          <a:p>
            <a:pPr>
              <a:lnSpc>
                <a:spcPct val="150000"/>
              </a:lnSpc>
            </a:pPr>
            <a:r>
              <a:rPr lang="zh-CN" altLang="en-US" sz="2000" b="1" dirty="0"/>
              <a:t>（</a:t>
            </a:r>
            <a:r>
              <a:rPr lang="en-US" altLang="zh-CN" sz="2000" b="1" dirty="0"/>
              <a:t>3</a:t>
            </a:r>
            <a:r>
              <a:rPr lang="zh-CN" altLang="en-US" sz="2000" b="1" dirty="0"/>
              <a:t>）结果不同</a:t>
            </a:r>
          </a:p>
          <a:p>
            <a:pPr>
              <a:lnSpc>
                <a:spcPct val="150000"/>
              </a:lnSpc>
            </a:pPr>
            <a:r>
              <a:rPr lang="zh-CN" altLang="en-US" sz="2000" dirty="0"/>
              <a:t>      分类的结果只有一个，判断属于什么类别。回归是对真实值的一种逼近预测，值不确定，当预测值与真实值相近时，误差较小时，认为这是一个好的回归。</a:t>
            </a:r>
          </a:p>
        </p:txBody>
      </p:sp>
    </p:spTree>
    <p:extLst>
      <p:ext uri="{BB962C8B-B14F-4D97-AF65-F5344CB8AC3E}">
        <p14:creationId xmlns:p14="http://schemas.microsoft.com/office/powerpoint/2010/main" val="3291186515"/>
      </p:ext>
    </p:extLst>
  </p:cSld>
  <p:clrMapOvr>
    <a:masterClrMapping/>
  </p:clrMapOvr>
  <p:transition>
    <p:random/>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0C989-2EDE-4AAD-890B-26A8E8216B76}" type="slidenum">
              <a:rPr lang="ja-JP" altLang="en-US"/>
              <a:t>609</a:t>
            </a:fld>
            <a:endParaRPr lang="en-US" altLang="ja-JP"/>
          </a:p>
        </p:txBody>
      </p:sp>
      <p:sp>
        <p:nvSpPr>
          <p:cNvPr id="5" name="文本框 4"/>
          <p:cNvSpPr txBox="1"/>
          <p:nvPr/>
        </p:nvSpPr>
        <p:spPr>
          <a:xfrm>
            <a:off x="1818640" y="1393190"/>
            <a:ext cx="8321040" cy="3415030"/>
          </a:xfrm>
          <a:prstGeom prst="rect">
            <a:avLst/>
          </a:prstGeom>
          <a:solidFill>
            <a:schemeClr val="bg1"/>
          </a:solidFill>
        </p:spPr>
        <p:txBody>
          <a:bodyPr wrap="square" rtlCol="0" anchor="t">
            <a:spAutoFit/>
          </a:bodyPr>
          <a:lstStyle/>
          <a:p>
            <a:pPr>
              <a:lnSpc>
                <a:spcPct val="150000"/>
              </a:lnSpc>
            </a:pPr>
            <a:r>
              <a:rPr lang="zh-CN" altLang="en-US" sz="2400" dirty="0"/>
              <a:t>本质：</a:t>
            </a:r>
          </a:p>
          <a:p>
            <a:pPr>
              <a:lnSpc>
                <a:spcPct val="150000"/>
              </a:lnSpc>
            </a:pPr>
            <a:r>
              <a:rPr lang="zh-CN" altLang="en-US" sz="2400" dirty="0"/>
              <a:t>      分类模型和回归模型本质一样，都是要建立映射关系。在实际操作中，常常将回归问题和分类问题互相转化，即分类模型可将回归模型的输出离散化，回归模型也可将分类模型的输出连续化。（分类问题回归化：逻辑回归；回归问题分类化：年龄预测问题——&gt;年龄段分类问题）</a:t>
            </a:r>
          </a:p>
        </p:txBody>
      </p:sp>
      <p:sp>
        <p:nvSpPr>
          <p:cNvPr id="6" name="标题 5"/>
          <p:cNvSpPr>
            <a:spLocks noGrp="1"/>
          </p:cNvSpPr>
          <p:nvPr>
            <p:ph type="title"/>
          </p:nvPr>
        </p:nvSpPr>
        <p:spPr/>
        <p:txBody>
          <a:bodyPr/>
          <a:lstStyle/>
          <a:p>
            <a:r>
              <a:rPr lang="en-US" altLang="zh-CN">
                <a:sym typeface="+mn-ea"/>
              </a:rPr>
              <a:t>7.3.2 </a:t>
            </a:r>
            <a:r>
              <a:rPr lang="zh-CN" altLang="en-US">
                <a:sym typeface="+mn-ea"/>
              </a:rPr>
              <a:t>分类和回归的区别</a:t>
            </a:r>
            <a:endParaRPr lang="zh-CN" altLang="en-US"/>
          </a:p>
        </p:txBody>
      </p:sp>
    </p:spTree>
    <p:extLst>
      <p:ext uri="{BB962C8B-B14F-4D97-AF65-F5344CB8AC3E}">
        <p14:creationId xmlns:p14="http://schemas.microsoft.com/office/powerpoint/2010/main" val="3990841964"/>
      </p:ext>
    </p:extLst>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74"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2.3.4  </a:t>
            </a:r>
            <a:r>
              <a:rPr lang="zh-CN" altLang="en-US" b="1" dirty="0">
                <a:solidFill>
                  <a:schemeClr val="tx1"/>
                </a:solidFill>
                <a:latin typeface="仿宋" panose="02010609060101010101" pitchFamily="49" charset="-122"/>
                <a:ea typeface="仿宋" panose="02010609060101010101" pitchFamily="49" charset="-122"/>
              </a:rPr>
              <a:t>谓词公式的性质</a:t>
            </a:r>
          </a:p>
        </p:txBody>
      </p:sp>
      <p:sp>
        <p:nvSpPr>
          <p:cNvPr id="11273" name="灯片编号占位符 3"/>
          <p:cNvSpPr>
            <a:spLocks noGrp="1"/>
          </p:cNvSpPr>
          <p:nvPr>
            <p:ph type="sldNum" sz="quarter" idx="12"/>
          </p:nvPr>
        </p:nvSpPr>
        <p:spPr>
          <a:xfrm>
            <a:off x="5921317" y="1964517"/>
            <a:ext cx="457200" cy="441325"/>
          </a:xfrm>
          <a:noFill/>
        </p:spPr>
        <p:txBody>
          <a:bodyPr/>
          <a:lstStyle/>
          <a:p>
            <a:pPr fontAlgn="base">
              <a:spcBef>
                <a:spcPct val="0"/>
              </a:spcBef>
              <a:spcAft>
                <a:spcPct val="0"/>
              </a:spcAft>
            </a:pPr>
            <a:fld id="{FA07AB40-E239-4F60-9447-4BD91E40C052}"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61</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11275" name="Rectangle 3"/>
          <p:cNvSpPr>
            <a:spLocks noGrp="1" noChangeArrowheads="1"/>
          </p:cNvSpPr>
          <p:nvPr>
            <p:ph sz="quarter" idx="1"/>
          </p:nvPr>
        </p:nvSpPr>
        <p:spPr>
          <a:xfrm>
            <a:off x="1810454" y="1824604"/>
            <a:ext cx="8642350" cy="1749862"/>
          </a:xfrm>
          <a:solidFill>
            <a:schemeClr val="bg1"/>
          </a:solidFill>
        </p:spPr>
        <p:txBody>
          <a:bodyPr>
            <a:normAutofit/>
          </a:bodyPr>
          <a:lstStyle/>
          <a:p>
            <a:pPr marL="571500" indent="-571500">
              <a:spcBef>
                <a:spcPct val="40000"/>
              </a:spcBef>
            </a:pPr>
            <a:r>
              <a:rPr lang="zh-CN" altLang="en-US" b="1" dirty="0">
                <a:latin typeface="仿宋" panose="02010609060101010101" pitchFamily="49" charset="-122"/>
                <a:ea typeface="仿宋" panose="02010609060101010101" pitchFamily="49" charset="-122"/>
              </a:rPr>
              <a:t>谓词逻辑的其他推理规则：</a:t>
            </a:r>
          </a:p>
          <a:p>
            <a:pPr marL="571500" indent="-571500">
              <a:spcBef>
                <a:spcPct val="40000"/>
              </a:spcBef>
              <a:buNone/>
            </a:pPr>
            <a:r>
              <a:rPr lang="zh-CN" altLang="en-US" b="1" dirty="0">
                <a:solidFill>
                  <a:schemeClr val="accent2"/>
                </a:solidFill>
                <a:latin typeface="仿宋" panose="02010609060101010101" pitchFamily="49" charset="-122"/>
                <a:ea typeface="仿宋" panose="02010609060101010101" pitchFamily="49" charset="-122"/>
              </a:rPr>
              <a:t>④</a:t>
            </a:r>
            <a:r>
              <a:rPr lang="zh-CN" altLang="en-US" b="1" dirty="0">
                <a:latin typeface="仿宋" panose="02010609060101010101" pitchFamily="49" charset="-122"/>
                <a:ea typeface="仿宋" panose="02010609060101010101" pitchFamily="49" charset="-122"/>
              </a:rPr>
              <a:t> 反证法：       </a:t>
            </a:r>
            <a:r>
              <a:rPr lang="zh-CN" altLang="en-US" dirty="0">
                <a:latin typeface="仿宋" panose="02010609060101010101" pitchFamily="49" charset="-122"/>
                <a:ea typeface="仿宋" panose="02010609060101010101" pitchFamily="49" charset="-122"/>
              </a:rPr>
              <a:t>，当且仅当           ，即</a:t>
            </a:r>
            <a:r>
              <a:rPr lang="en-US" altLang="zh-CN" i="1" dirty="0">
                <a:latin typeface="仿宋" panose="02010609060101010101" pitchFamily="49" charset="-122"/>
                <a:ea typeface="仿宋" panose="02010609060101010101" pitchFamily="49" charset="-122"/>
              </a:rPr>
              <a:t>Q</a:t>
            </a:r>
            <a:r>
              <a:rPr lang="zh-CN" altLang="en-US" dirty="0">
                <a:latin typeface="仿宋" panose="02010609060101010101" pitchFamily="49" charset="-122"/>
                <a:ea typeface="仿宋" panose="02010609060101010101" pitchFamily="49" charset="-122"/>
              </a:rPr>
              <a:t>为</a:t>
            </a:r>
            <a:r>
              <a:rPr lang="en-US" altLang="zh-CN" i="1" dirty="0">
                <a:latin typeface="仿宋" panose="02010609060101010101" pitchFamily="49" charset="-122"/>
                <a:ea typeface="仿宋" panose="02010609060101010101" pitchFamily="49" charset="-122"/>
              </a:rPr>
              <a:t>P</a:t>
            </a:r>
            <a:r>
              <a:rPr lang="zh-CN" altLang="en-US" dirty="0">
                <a:latin typeface="仿宋" panose="02010609060101010101" pitchFamily="49" charset="-122"/>
                <a:ea typeface="仿宋" panose="02010609060101010101" pitchFamily="49" charset="-122"/>
              </a:rPr>
              <a:t>的逻辑结论，当且仅当       是不可满足的。</a:t>
            </a:r>
            <a:r>
              <a:rPr lang="zh-CN" altLang="en-US" sz="3200" b="1" dirty="0">
                <a:latin typeface="仿宋" panose="02010609060101010101" pitchFamily="49" charset="-122"/>
                <a:ea typeface="仿宋" panose="02010609060101010101" pitchFamily="49" charset="-122"/>
              </a:rPr>
              <a:t> </a:t>
            </a:r>
          </a:p>
        </p:txBody>
      </p:sp>
      <p:sp>
        <p:nvSpPr>
          <p:cNvPr id="11276" name="Rectangle 4"/>
          <p:cNvSpPr>
            <a:spLocks noChangeArrowheads="1"/>
          </p:cNvSpPr>
          <p:nvPr/>
        </p:nvSpPr>
        <p:spPr bwMode="auto">
          <a:xfrm>
            <a:off x="1524001" y="-1846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graphicFrame>
        <p:nvGraphicFramePr>
          <p:cNvPr id="11266" name="Object 5"/>
          <p:cNvGraphicFramePr>
            <a:graphicFrameLocks noChangeAspect="1"/>
          </p:cNvGraphicFramePr>
          <p:nvPr/>
        </p:nvGraphicFramePr>
        <p:xfrm>
          <a:off x="4011122" y="2457177"/>
          <a:ext cx="990600" cy="407987"/>
        </p:xfrm>
        <a:graphic>
          <a:graphicData uri="http://schemas.openxmlformats.org/presentationml/2006/ole">
            <mc:AlternateContent xmlns:mc="http://schemas.openxmlformats.org/markup-compatibility/2006">
              <mc:Choice xmlns:v="urn:schemas-microsoft-com:vml" Requires="v">
                <p:oleObj name="公式" r:id="rId2" imgW="11582400" imgH="4876800" progId="Equation.3">
                  <p:embed/>
                </p:oleObj>
              </mc:Choice>
              <mc:Fallback>
                <p:oleObj name="公式" r:id="rId2" imgW="11582400" imgH="4876800" progId="Equation.3">
                  <p:embed/>
                  <p:pic>
                    <p:nvPicPr>
                      <p:cNvPr id="11266" name="Object 5"/>
                      <p:cNvPicPr>
                        <a:picLocks noChangeAspect="1"/>
                      </p:cNvPicPr>
                      <p:nvPr/>
                    </p:nvPicPr>
                    <p:blipFill>
                      <a:blip r:embed="rId3"/>
                      <a:stretch>
                        <a:fillRect/>
                      </a:stretch>
                    </p:blipFill>
                    <p:spPr>
                      <a:xfrm>
                        <a:off x="4011122" y="2457177"/>
                        <a:ext cx="990600" cy="407987"/>
                      </a:xfrm>
                      <a:prstGeom prst="rect">
                        <a:avLst/>
                      </a:prstGeom>
                      <a:noFill/>
                      <a:ln w="9525">
                        <a:noFill/>
                      </a:ln>
                    </p:spPr>
                  </p:pic>
                </p:oleObj>
              </mc:Fallback>
            </mc:AlternateContent>
          </a:graphicData>
        </a:graphic>
      </p:graphicFrame>
      <p:graphicFrame>
        <p:nvGraphicFramePr>
          <p:cNvPr id="11267" name="Object 7"/>
          <p:cNvGraphicFramePr>
            <a:graphicFrameLocks noChangeAspect="1"/>
          </p:cNvGraphicFramePr>
          <p:nvPr/>
        </p:nvGraphicFramePr>
        <p:xfrm>
          <a:off x="6737107" y="2461814"/>
          <a:ext cx="1878013" cy="434975"/>
        </p:xfrm>
        <a:graphic>
          <a:graphicData uri="http://schemas.openxmlformats.org/presentationml/2006/ole">
            <mc:AlternateContent xmlns:mc="http://schemas.openxmlformats.org/markup-compatibility/2006">
              <mc:Choice xmlns:v="urn:schemas-microsoft-com:vml" Requires="v">
                <p:oleObj name="公式" r:id="rId4" imgW="20726400" imgH="4876800" progId="Equation.3">
                  <p:embed/>
                </p:oleObj>
              </mc:Choice>
              <mc:Fallback>
                <p:oleObj name="公式" r:id="rId4" imgW="20726400" imgH="4876800" progId="Equation.3">
                  <p:embed/>
                  <p:pic>
                    <p:nvPicPr>
                      <p:cNvPr id="11267" name="Object 7"/>
                      <p:cNvPicPr>
                        <a:picLocks noChangeAspect="1"/>
                      </p:cNvPicPr>
                      <p:nvPr/>
                    </p:nvPicPr>
                    <p:blipFill>
                      <a:blip r:embed="rId5"/>
                      <a:stretch>
                        <a:fillRect/>
                      </a:stretch>
                    </p:blipFill>
                    <p:spPr>
                      <a:xfrm>
                        <a:off x="6737107" y="2461814"/>
                        <a:ext cx="1878013" cy="434975"/>
                      </a:xfrm>
                      <a:prstGeom prst="rect">
                        <a:avLst/>
                      </a:prstGeom>
                      <a:noFill/>
                      <a:ln w="9525">
                        <a:noFill/>
                      </a:ln>
                    </p:spPr>
                  </p:pic>
                </p:oleObj>
              </mc:Fallback>
            </mc:AlternateContent>
          </a:graphicData>
        </a:graphic>
      </p:graphicFrame>
      <p:sp>
        <p:nvSpPr>
          <p:cNvPr id="11278" name="Rectangle 8"/>
          <p:cNvSpPr>
            <a:spLocks noChangeArrowheads="1"/>
          </p:cNvSpPr>
          <p:nvPr/>
        </p:nvSpPr>
        <p:spPr bwMode="auto">
          <a:xfrm>
            <a:off x="1559630" y="40824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graphicFrame>
        <p:nvGraphicFramePr>
          <p:cNvPr id="11268" name="Object 9"/>
          <p:cNvGraphicFramePr>
            <a:graphicFrameLocks noChangeAspect="1"/>
          </p:cNvGraphicFramePr>
          <p:nvPr/>
        </p:nvGraphicFramePr>
        <p:xfrm>
          <a:off x="5560129" y="2942311"/>
          <a:ext cx="1143000" cy="436563"/>
        </p:xfrm>
        <a:graphic>
          <a:graphicData uri="http://schemas.openxmlformats.org/presentationml/2006/ole">
            <mc:AlternateContent xmlns:mc="http://schemas.openxmlformats.org/markup-compatibility/2006">
              <mc:Choice xmlns:v="urn:schemas-microsoft-com:vml" Requires="v">
                <p:oleObj name="公式" r:id="rId6" imgW="12496800" imgH="4876800" progId="Equation.3">
                  <p:embed/>
                </p:oleObj>
              </mc:Choice>
              <mc:Fallback>
                <p:oleObj name="公式" r:id="rId6" imgW="12496800" imgH="4876800" progId="Equation.3">
                  <p:embed/>
                  <p:pic>
                    <p:nvPicPr>
                      <p:cNvPr id="11268" name="Object 9"/>
                      <p:cNvPicPr>
                        <a:picLocks noChangeAspect="1"/>
                      </p:cNvPicPr>
                      <p:nvPr/>
                    </p:nvPicPr>
                    <p:blipFill>
                      <a:blip r:embed="rId7"/>
                      <a:stretch>
                        <a:fillRect/>
                      </a:stretch>
                    </p:blipFill>
                    <p:spPr>
                      <a:xfrm>
                        <a:off x="5560129" y="2942311"/>
                        <a:ext cx="1143000" cy="436563"/>
                      </a:xfrm>
                      <a:prstGeom prst="rect">
                        <a:avLst/>
                      </a:prstGeom>
                      <a:noFill/>
                      <a:ln w="9525">
                        <a:noFill/>
                      </a:ln>
                    </p:spPr>
                  </p:pic>
                </p:oleObj>
              </mc:Fallback>
            </mc:AlternateContent>
          </a:graphicData>
        </a:graphic>
      </p:graphicFrame>
      <p:sp>
        <p:nvSpPr>
          <p:cNvPr id="11279" name="Rectangle 10"/>
          <p:cNvSpPr>
            <a:spLocks noChangeArrowheads="1"/>
          </p:cNvSpPr>
          <p:nvPr/>
        </p:nvSpPr>
        <p:spPr bwMode="auto">
          <a:xfrm>
            <a:off x="1559630" y="4072941"/>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11280" name="Rectangle 12"/>
          <p:cNvSpPr>
            <a:spLocks noChangeArrowheads="1"/>
          </p:cNvSpPr>
          <p:nvPr/>
        </p:nvSpPr>
        <p:spPr bwMode="auto">
          <a:xfrm>
            <a:off x="1559630" y="4072941"/>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11281" name="Rectangle 16"/>
          <p:cNvSpPr>
            <a:spLocks noChangeArrowheads="1"/>
          </p:cNvSpPr>
          <p:nvPr/>
        </p:nvSpPr>
        <p:spPr bwMode="auto">
          <a:xfrm>
            <a:off x="1524001" y="-184666"/>
            <a:ext cx="184731" cy="369332"/>
          </a:xfrm>
          <a:prstGeom prst="rect">
            <a:avLst/>
          </a:prstGeom>
          <a:noFill/>
          <a:ln w="9525">
            <a:noFill/>
            <a:miter lim="800000"/>
          </a:ln>
        </p:spPr>
        <p:txBody>
          <a:bodyPr wrap="none" anchor="ctr">
            <a:spAutoFit/>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11282" name="Rectangle 18"/>
          <p:cNvSpPr>
            <a:spLocks noChangeArrowheads="1"/>
          </p:cNvSpPr>
          <p:nvPr/>
        </p:nvSpPr>
        <p:spPr bwMode="auto">
          <a:xfrm>
            <a:off x="1754892" y="3879782"/>
            <a:ext cx="8667750" cy="1289050"/>
          </a:xfrm>
          <a:prstGeom prst="rect">
            <a:avLst/>
          </a:prstGeom>
          <a:solidFill>
            <a:schemeClr val="bg1"/>
          </a:solidFill>
          <a:ln w="9525">
            <a:noFill/>
            <a:miter lim="800000"/>
          </a:ln>
        </p:spPr>
        <p:txBody>
          <a:bodyPr>
            <a:spAutoFit/>
          </a:bodyPr>
          <a:lstStyle/>
          <a:p>
            <a:pPr fontAlgn="base">
              <a:lnSpc>
                <a:spcPct val="120000"/>
              </a:lnSpc>
              <a:spcBef>
                <a:spcPct val="40000"/>
              </a:spcBef>
              <a:spcAft>
                <a:spcPct val="0"/>
              </a:spcAft>
              <a:buClr>
                <a:srgbClr val="CCB400"/>
              </a:buClr>
              <a:buBlip>
                <a:blip r:embed="rId8"/>
              </a:buBlip>
            </a:pPr>
            <a:r>
              <a:rPr lang="en-US" altLang="zh-CN" sz="2800" b="1" dirty="0">
                <a:solidFill>
                  <a:prstClr val="black"/>
                </a:solidFill>
                <a:latin typeface="Arial" panose="020B0604020202020204" pitchFamily="34" charset="0"/>
                <a:ea typeface="宋体" panose="02010600030101010101" pitchFamily="2" charset="-122"/>
              </a:rPr>
              <a:t>  </a:t>
            </a:r>
            <a:r>
              <a:rPr lang="zh-CN" altLang="en-US" sz="2800" b="1" dirty="0">
                <a:solidFill>
                  <a:prstClr val="black"/>
                </a:solidFill>
                <a:latin typeface="Arial" panose="020B0604020202020204" pitchFamily="34" charset="0"/>
                <a:ea typeface="宋体" panose="02010600030101010101" pitchFamily="2" charset="-122"/>
              </a:rPr>
              <a:t>定理：</a:t>
            </a:r>
            <a:r>
              <a:rPr lang="en-US" altLang="zh-CN" sz="2800" i="1" dirty="0">
                <a:solidFill>
                  <a:prstClr val="black"/>
                </a:solidFill>
                <a:latin typeface="Times New Roman" panose="02020603050405020304" pitchFamily="18" charset="0"/>
                <a:ea typeface="宋体" panose="02010600030101010101" pitchFamily="2" charset="-122"/>
              </a:rPr>
              <a:t>Q</a:t>
            </a:r>
            <a:r>
              <a:rPr lang="zh-CN" altLang="en-US" sz="2800" dirty="0">
                <a:solidFill>
                  <a:prstClr val="black"/>
                </a:solidFill>
                <a:latin typeface="Times New Roman" panose="02020603050405020304" pitchFamily="18" charset="0"/>
                <a:ea typeface="宋体" panose="02010600030101010101" pitchFamily="2" charset="-122"/>
              </a:rPr>
              <a:t>为     ，    ，</a:t>
            </a:r>
            <a:r>
              <a:rPr lang="en-US" altLang="zh-CN" sz="3600" b="1" baseline="20000" dirty="0">
                <a:solidFill>
                  <a:prstClr val="black"/>
                </a:solidFill>
                <a:latin typeface="Times New Roman" panose="02020603050405020304" pitchFamily="18" charset="0"/>
                <a:ea typeface="宋体" panose="02010600030101010101" pitchFamily="2" charset="-122"/>
              </a:rPr>
              <a:t>…  </a:t>
            </a:r>
            <a:r>
              <a:rPr lang="zh-CN" altLang="en-US" sz="2800" dirty="0">
                <a:solidFill>
                  <a:prstClr val="black"/>
                </a:solidFill>
                <a:latin typeface="Times New Roman" panose="02020603050405020304" pitchFamily="18" charset="0"/>
                <a:ea typeface="宋体" panose="02010600030101010101" pitchFamily="2" charset="-122"/>
              </a:rPr>
              <a:t>，    的逻辑结论，当且仅当</a:t>
            </a:r>
          </a:p>
          <a:p>
            <a:pPr fontAlgn="base">
              <a:lnSpc>
                <a:spcPct val="120000"/>
              </a:lnSpc>
              <a:spcBef>
                <a:spcPct val="40000"/>
              </a:spcBef>
              <a:spcAft>
                <a:spcPct val="0"/>
              </a:spcAft>
              <a:buClr>
                <a:srgbClr val="CCB400"/>
              </a:buClr>
            </a:pPr>
            <a:r>
              <a:rPr lang="zh-CN" altLang="en-US" sz="2800" dirty="0">
                <a:solidFill>
                  <a:prstClr val="black"/>
                </a:solidFill>
                <a:latin typeface="Times New Roman" panose="02020603050405020304" pitchFamily="18" charset="0"/>
                <a:ea typeface="宋体" panose="02010600030101010101" pitchFamily="2" charset="-122"/>
              </a:rPr>
              <a:t>                                                      是不可满足的</a:t>
            </a:r>
            <a:r>
              <a:rPr lang="zh-CN" altLang="en-US" sz="2800" dirty="0">
                <a:solidFill>
                  <a:prstClr val="black"/>
                </a:solidFill>
                <a:latin typeface="Arial" panose="020B0604020202020204" pitchFamily="34" charset="0"/>
                <a:ea typeface="宋体" panose="02010600030101010101" pitchFamily="2" charset="-122"/>
              </a:rPr>
              <a:t>。</a:t>
            </a:r>
          </a:p>
        </p:txBody>
      </p:sp>
      <p:graphicFrame>
        <p:nvGraphicFramePr>
          <p:cNvPr id="11269" name="Object 11"/>
          <p:cNvGraphicFramePr>
            <a:graphicFrameLocks noChangeAspect="1"/>
          </p:cNvGraphicFramePr>
          <p:nvPr/>
        </p:nvGraphicFramePr>
        <p:xfrm>
          <a:off x="4110742" y="3948044"/>
          <a:ext cx="393700" cy="533400"/>
        </p:xfrm>
        <a:graphic>
          <a:graphicData uri="http://schemas.openxmlformats.org/presentationml/2006/ole">
            <mc:AlternateContent xmlns:mc="http://schemas.openxmlformats.org/markup-compatibility/2006">
              <mc:Choice xmlns:v="urn:schemas-microsoft-com:vml" Requires="v">
                <p:oleObj name="公式" r:id="rId9" imgW="3962400" imgH="5181600" progId="Equation.3">
                  <p:embed/>
                </p:oleObj>
              </mc:Choice>
              <mc:Fallback>
                <p:oleObj name="公式" r:id="rId9" imgW="3962400" imgH="5181600" progId="Equation.3">
                  <p:embed/>
                  <p:pic>
                    <p:nvPicPr>
                      <p:cNvPr id="11269" name="Object 11"/>
                      <p:cNvPicPr>
                        <a:picLocks noChangeAspect="1"/>
                      </p:cNvPicPr>
                      <p:nvPr/>
                    </p:nvPicPr>
                    <p:blipFill>
                      <a:blip r:embed="rId10"/>
                      <a:stretch>
                        <a:fillRect/>
                      </a:stretch>
                    </p:blipFill>
                    <p:spPr>
                      <a:xfrm>
                        <a:off x="4110742" y="3948044"/>
                        <a:ext cx="393700" cy="533400"/>
                      </a:xfrm>
                      <a:prstGeom prst="rect">
                        <a:avLst/>
                      </a:prstGeom>
                      <a:noFill/>
                      <a:ln w="9525">
                        <a:noFill/>
                      </a:ln>
                    </p:spPr>
                  </p:pic>
                </p:oleObj>
              </mc:Fallback>
            </mc:AlternateContent>
          </a:graphicData>
        </a:graphic>
      </p:graphicFrame>
      <p:graphicFrame>
        <p:nvGraphicFramePr>
          <p:cNvPr id="11270" name="Object 13"/>
          <p:cNvGraphicFramePr>
            <a:graphicFrameLocks noChangeAspect="1"/>
          </p:cNvGraphicFramePr>
          <p:nvPr/>
        </p:nvGraphicFramePr>
        <p:xfrm>
          <a:off x="4679068" y="3962332"/>
          <a:ext cx="441325" cy="533400"/>
        </p:xfrm>
        <a:graphic>
          <a:graphicData uri="http://schemas.openxmlformats.org/presentationml/2006/ole">
            <mc:AlternateContent xmlns:mc="http://schemas.openxmlformats.org/markup-compatibility/2006">
              <mc:Choice xmlns:v="urn:schemas-microsoft-com:vml" Requires="v">
                <p:oleObj name="公式" r:id="rId11" imgW="4267200" imgH="5181600" progId="Equation.3">
                  <p:embed/>
                </p:oleObj>
              </mc:Choice>
              <mc:Fallback>
                <p:oleObj name="公式" r:id="rId11" imgW="4267200" imgH="5181600" progId="Equation.3">
                  <p:embed/>
                  <p:pic>
                    <p:nvPicPr>
                      <p:cNvPr id="11270" name="Object 13"/>
                      <p:cNvPicPr>
                        <a:picLocks noChangeAspect="1"/>
                      </p:cNvPicPr>
                      <p:nvPr/>
                    </p:nvPicPr>
                    <p:blipFill>
                      <a:blip r:embed="rId12"/>
                      <a:stretch>
                        <a:fillRect/>
                      </a:stretch>
                    </p:blipFill>
                    <p:spPr>
                      <a:xfrm>
                        <a:off x="4679068" y="3962332"/>
                        <a:ext cx="441325" cy="533400"/>
                      </a:xfrm>
                      <a:prstGeom prst="rect">
                        <a:avLst/>
                      </a:prstGeom>
                      <a:noFill/>
                      <a:ln w="9525">
                        <a:noFill/>
                      </a:ln>
                    </p:spPr>
                  </p:pic>
                </p:oleObj>
              </mc:Fallback>
            </mc:AlternateContent>
          </a:graphicData>
        </a:graphic>
      </p:graphicFrame>
      <p:graphicFrame>
        <p:nvGraphicFramePr>
          <p:cNvPr id="11271" name="Object 15"/>
          <p:cNvGraphicFramePr>
            <a:graphicFrameLocks noChangeAspect="1"/>
          </p:cNvGraphicFramePr>
          <p:nvPr/>
        </p:nvGraphicFramePr>
        <p:xfrm>
          <a:off x="6211005" y="3989320"/>
          <a:ext cx="423863" cy="504825"/>
        </p:xfrm>
        <a:graphic>
          <a:graphicData uri="http://schemas.openxmlformats.org/presentationml/2006/ole">
            <mc:AlternateContent xmlns:mc="http://schemas.openxmlformats.org/markup-compatibility/2006">
              <mc:Choice xmlns:v="urn:schemas-microsoft-com:vml" Requires="v">
                <p:oleObj name="公式" r:id="rId13" imgW="4267200" imgH="5181600" progId="Equation.3">
                  <p:embed/>
                </p:oleObj>
              </mc:Choice>
              <mc:Fallback>
                <p:oleObj name="公式" r:id="rId13" imgW="4267200" imgH="5181600" progId="Equation.3">
                  <p:embed/>
                  <p:pic>
                    <p:nvPicPr>
                      <p:cNvPr id="11271" name="Object 15"/>
                      <p:cNvPicPr>
                        <a:picLocks noChangeAspect="1"/>
                      </p:cNvPicPr>
                      <p:nvPr/>
                    </p:nvPicPr>
                    <p:blipFill>
                      <a:blip r:embed="rId14"/>
                      <a:stretch>
                        <a:fillRect/>
                      </a:stretch>
                    </p:blipFill>
                    <p:spPr>
                      <a:xfrm>
                        <a:off x="6211005" y="3989320"/>
                        <a:ext cx="423863" cy="504825"/>
                      </a:xfrm>
                      <a:prstGeom prst="rect">
                        <a:avLst/>
                      </a:prstGeom>
                      <a:noFill/>
                      <a:ln w="9525">
                        <a:noFill/>
                      </a:ln>
                    </p:spPr>
                  </p:pic>
                </p:oleObj>
              </mc:Fallback>
            </mc:AlternateContent>
          </a:graphicData>
        </a:graphic>
      </p:graphicFrame>
      <p:graphicFrame>
        <p:nvGraphicFramePr>
          <p:cNvPr id="11272" name="Object 17"/>
          <p:cNvGraphicFramePr>
            <a:graphicFrameLocks noChangeAspect="1"/>
          </p:cNvGraphicFramePr>
          <p:nvPr/>
        </p:nvGraphicFramePr>
        <p:xfrm>
          <a:off x="3131255" y="4606857"/>
          <a:ext cx="3552825" cy="550862"/>
        </p:xfrm>
        <a:graphic>
          <a:graphicData uri="http://schemas.openxmlformats.org/presentationml/2006/ole">
            <mc:AlternateContent xmlns:mc="http://schemas.openxmlformats.org/markup-compatibility/2006">
              <mc:Choice xmlns:v="urn:schemas-microsoft-com:vml" Requires="v">
                <p:oleObj name="公式" r:id="rId15" imgW="35356800" imgH="5486400" progId="Equation.3">
                  <p:embed/>
                </p:oleObj>
              </mc:Choice>
              <mc:Fallback>
                <p:oleObj name="公式" r:id="rId15" imgW="35356800" imgH="5486400" progId="Equation.3">
                  <p:embed/>
                  <p:pic>
                    <p:nvPicPr>
                      <p:cNvPr id="11272" name="Object 17"/>
                      <p:cNvPicPr>
                        <a:picLocks noChangeAspect="1"/>
                      </p:cNvPicPr>
                      <p:nvPr/>
                    </p:nvPicPr>
                    <p:blipFill>
                      <a:blip r:embed="rId16"/>
                      <a:stretch>
                        <a:fillRect/>
                      </a:stretch>
                    </p:blipFill>
                    <p:spPr>
                      <a:xfrm>
                        <a:off x="3131255" y="4606857"/>
                        <a:ext cx="3552825" cy="550862"/>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14534669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  </a:t>
            </a:r>
            <a:r>
              <a:rPr lang="zh-CN" altLang="en-US" dirty="0">
                <a:sym typeface="+mn-ea"/>
              </a:rPr>
              <a:t>分类、回归和聚类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610</a:t>
            </a:fld>
            <a:endParaRPr lang="en-US" altLang="ja-JP"/>
          </a:p>
        </p:txBody>
      </p:sp>
      <p:sp>
        <p:nvSpPr>
          <p:cNvPr id="12" name="文本框 11"/>
          <p:cNvSpPr txBox="1"/>
          <p:nvPr/>
        </p:nvSpPr>
        <p:spPr>
          <a:xfrm>
            <a:off x="2089150" y="1111251"/>
            <a:ext cx="5341620" cy="2306955"/>
          </a:xfrm>
          <a:prstGeom prst="rect">
            <a:avLst/>
          </a:prstGeom>
          <a:solidFill>
            <a:schemeClr val="bg1"/>
          </a:solidFill>
        </p:spPr>
        <p:txBody>
          <a:bodyPr wrap="none" rtlCol="0">
            <a:spAutoFit/>
          </a:bodyPr>
          <a:lstStyle/>
          <a:p>
            <a:pPr marL="285750" indent="-285750">
              <a:lnSpc>
                <a:spcPct val="150000"/>
              </a:lnSpc>
              <a:buClr>
                <a:srgbClr val="8B0000"/>
              </a:buClr>
              <a:buFont typeface="Wingdings" panose="05000000000000000000" charset="0"/>
              <a:buChar char="p"/>
            </a:pPr>
            <a:r>
              <a:rPr lang="en-US" altLang="zh-CN" sz="2400"/>
              <a:t>7.3.1 </a:t>
            </a:r>
            <a:r>
              <a:rPr lang="zh-CN" altLang="en-US" sz="2400"/>
              <a:t>分类、回归和聚类的作用</a:t>
            </a:r>
          </a:p>
          <a:p>
            <a:pPr marL="285750" indent="-285750">
              <a:lnSpc>
                <a:spcPct val="150000"/>
              </a:lnSpc>
              <a:buClr>
                <a:srgbClr val="8B0000"/>
              </a:buClr>
              <a:buFont typeface="Wingdings" panose="05000000000000000000" charset="0"/>
              <a:buChar char="p"/>
            </a:pPr>
            <a:r>
              <a:rPr lang="en-US" altLang="zh-CN" sz="2400">
                <a:sym typeface="+mn-ea"/>
              </a:rPr>
              <a:t>7.3.2 </a:t>
            </a:r>
            <a:r>
              <a:rPr lang="zh-CN" altLang="en-US" sz="2400"/>
              <a:t>分类和回归的区别</a:t>
            </a:r>
          </a:p>
          <a:p>
            <a:pPr marL="342900" indent="-342900">
              <a:lnSpc>
                <a:spcPct val="150000"/>
              </a:lnSpc>
              <a:buClr>
                <a:srgbClr val="0000FF"/>
              </a:buClr>
              <a:buFont typeface="Wingdings" panose="05000000000000000000" charset="0"/>
              <a:buChar char="ü"/>
            </a:pPr>
            <a:r>
              <a:rPr lang="en-US" altLang="zh-CN" sz="2400">
                <a:solidFill>
                  <a:srgbClr val="0070C0"/>
                </a:solidFill>
                <a:sym typeface="+mn-ea"/>
              </a:rPr>
              <a:t>7.3.3 </a:t>
            </a:r>
            <a:r>
              <a:rPr lang="zh-CN" altLang="en-US" sz="2400">
                <a:solidFill>
                  <a:srgbClr val="0070C0"/>
                </a:solidFill>
              </a:rPr>
              <a:t>分类、回归和聚类的应用</a:t>
            </a:r>
          </a:p>
          <a:p>
            <a:pPr marL="285750" indent="-285750">
              <a:lnSpc>
                <a:spcPct val="150000"/>
              </a:lnSpc>
              <a:buClr>
                <a:srgbClr val="8B0000"/>
              </a:buClr>
              <a:buFont typeface="Wingdings" panose="05000000000000000000" charset="0"/>
              <a:buChar char="p"/>
            </a:pPr>
            <a:r>
              <a:rPr lang="en-US" altLang="zh-CN" sz="2400"/>
              <a:t>7.3.4 </a:t>
            </a:r>
            <a:r>
              <a:rPr lang="zh-CN" altLang="en-US" sz="2400">
                <a:sym typeface="+mn-ea"/>
              </a:rPr>
              <a:t>分类、回归和聚类的</a:t>
            </a:r>
            <a:r>
              <a:rPr lang="zh-CN" altLang="en-US" sz="2400"/>
              <a:t>相关算法</a:t>
            </a:r>
          </a:p>
        </p:txBody>
      </p:sp>
    </p:spTree>
    <p:extLst>
      <p:ext uri="{BB962C8B-B14F-4D97-AF65-F5344CB8AC3E}">
        <p14:creationId xmlns:p14="http://schemas.microsoft.com/office/powerpoint/2010/main" val="3337826615"/>
      </p:ext>
    </p:extLst>
  </p:cSld>
  <p:clrMapOvr>
    <a:masterClrMapping/>
  </p:clrMapOvr>
  <p:transition>
    <p:random/>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7.3.3 </a:t>
            </a:r>
            <a:r>
              <a:rPr lang="zh-CN" altLang="en-US">
                <a:sym typeface="+mn-ea"/>
              </a:rPr>
              <a:t>场景应用</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611</a:t>
            </a:fld>
            <a:endParaRPr lang="en-US" altLang="ja-JP"/>
          </a:p>
        </p:txBody>
      </p:sp>
      <p:sp>
        <p:nvSpPr>
          <p:cNvPr id="7" name="文本框 6"/>
          <p:cNvSpPr txBox="1"/>
          <p:nvPr/>
        </p:nvSpPr>
        <p:spPr>
          <a:xfrm>
            <a:off x="1775461" y="1026161"/>
            <a:ext cx="8486775" cy="4523105"/>
          </a:xfrm>
          <a:prstGeom prst="rect">
            <a:avLst/>
          </a:prstGeom>
          <a:noFill/>
        </p:spPr>
        <p:txBody>
          <a:bodyPr wrap="square" rtlCol="0" anchor="t">
            <a:spAutoFit/>
          </a:bodyPr>
          <a:lstStyle/>
          <a:p>
            <a:pPr>
              <a:lnSpc>
                <a:spcPct val="150000"/>
              </a:lnSpc>
            </a:pPr>
            <a:r>
              <a:rPr lang="en-US" altLang="zh-CN" sz="2400"/>
              <a:t>      </a:t>
            </a:r>
            <a:r>
              <a:rPr lang="zh-CN" altLang="en-US" sz="2400"/>
              <a:t>回归算法是对一种数值型连续变量进行预测和建模的监督学习算法，运用在股票走势，房价走势预测上，每一个样本都有标注真值进行监督算法。</a:t>
            </a:r>
          </a:p>
          <a:p>
            <a:pPr>
              <a:lnSpc>
                <a:spcPct val="150000"/>
              </a:lnSpc>
            </a:pPr>
            <a:r>
              <a:rPr lang="zh-CN" altLang="en-US" sz="2400"/>
              <a:t>     分类对离散型随机变量建模或预测的监督学习算法，运用在邮件过滤，金融欺诈等输出为分类的场景中。</a:t>
            </a:r>
          </a:p>
          <a:p>
            <a:pPr>
              <a:lnSpc>
                <a:spcPct val="150000"/>
              </a:lnSpc>
            </a:pPr>
            <a:r>
              <a:rPr lang="zh-CN" altLang="en-US" sz="2400"/>
              <a:t>     聚类是无监督学习，该算法基于数据的内部结构寻找观察样本的自然族群（即集群）。使用案例包括细分客户、新闻聚类、文章推荐等。</a:t>
            </a:r>
          </a:p>
        </p:txBody>
      </p:sp>
    </p:spTree>
    <p:extLst>
      <p:ext uri="{BB962C8B-B14F-4D97-AF65-F5344CB8AC3E}">
        <p14:creationId xmlns:p14="http://schemas.microsoft.com/office/powerpoint/2010/main" val="435649647"/>
      </p:ext>
    </p:extLst>
  </p:cSld>
  <p:clrMapOvr>
    <a:masterClrMapping/>
  </p:clrMapOvr>
  <p:transition>
    <p:random/>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  </a:t>
            </a:r>
            <a:r>
              <a:rPr lang="zh-CN" altLang="en-US" dirty="0">
                <a:sym typeface="+mn-ea"/>
              </a:rPr>
              <a:t>分类、回归和聚类</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612</a:t>
            </a:fld>
            <a:endParaRPr lang="en-US" altLang="ja-JP"/>
          </a:p>
        </p:txBody>
      </p:sp>
      <p:sp>
        <p:nvSpPr>
          <p:cNvPr id="12" name="文本框 11"/>
          <p:cNvSpPr txBox="1"/>
          <p:nvPr/>
        </p:nvSpPr>
        <p:spPr>
          <a:xfrm>
            <a:off x="2089150" y="1111251"/>
            <a:ext cx="5398770" cy="2306955"/>
          </a:xfrm>
          <a:prstGeom prst="rect">
            <a:avLst/>
          </a:prstGeom>
          <a:solidFill>
            <a:schemeClr val="bg1"/>
          </a:solidFill>
        </p:spPr>
        <p:txBody>
          <a:bodyPr wrap="none" rtlCol="0">
            <a:spAutoFit/>
          </a:bodyPr>
          <a:lstStyle/>
          <a:p>
            <a:pPr marL="285750" indent="-285750">
              <a:lnSpc>
                <a:spcPct val="150000"/>
              </a:lnSpc>
              <a:buClr>
                <a:srgbClr val="8B0000"/>
              </a:buClr>
              <a:buFont typeface="Wingdings" panose="05000000000000000000" charset="0"/>
              <a:buChar char="p"/>
            </a:pPr>
            <a:r>
              <a:rPr lang="en-US" altLang="zh-CN" sz="2400"/>
              <a:t>7.3.1 </a:t>
            </a:r>
            <a:r>
              <a:rPr lang="zh-CN" altLang="en-US" sz="2400"/>
              <a:t>分类、回归和聚类的作用</a:t>
            </a:r>
          </a:p>
          <a:p>
            <a:pPr marL="285750" indent="-285750">
              <a:lnSpc>
                <a:spcPct val="150000"/>
              </a:lnSpc>
              <a:buClr>
                <a:srgbClr val="8B0000"/>
              </a:buClr>
              <a:buFont typeface="Wingdings" panose="05000000000000000000" charset="0"/>
              <a:buChar char="p"/>
            </a:pPr>
            <a:r>
              <a:rPr lang="en-US" altLang="zh-CN" sz="2400">
                <a:sym typeface="+mn-ea"/>
              </a:rPr>
              <a:t>7.3.2 </a:t>
            </a:r>
            <a:r>
              <a:rPr lang="zh-CN" altLang="en-US" sz="2400"/>
              <a:t>分类和回归的区别</a:t>
            </a:r>
          </a:p>
          <a:p>
            <a:pPr marL="285750" indent="-285750">
              <a:lnSpc>
                <a:spcPct val="150000"/>
              </a:lnSpc>
              <a:buClr>
                <a:srgbClr val="8B0000"/>
              </a:buClr>
              <a:buFont typeface="Wingdings" panose="05000000000000000000" charset="0"/>
              <a:buChar char="p"/>
            </a:pPr>
            <a:r>
              <a:rPr lang="en-US" altLang="zh-CN" sz="2400">
                <a:sym typeface="+mn-ea"/>
              </a:rPr>
              <a:t>7.3.3 </a:t>
            </a:r>
            <a:r>
              <a:rPr lang="zh-CN" altLang="en-US" sz="2400"/>
              <a:t>分类、回归和聚类的应用</a:t>
            </a:r>
            <a:endParaRPr lang="zh-CN" altLang="en-US" sz="2400">
              <a:solidFill>
                <a:srgbClr val="0070C0"/>
              </a:solidFill>
            </a:endParaRPr>
          </a:p>
          <a:p>
            <a:pPr marL="342900" indent="-342900">
              <a:lnSpc>
                <a:spcPct val="150000"/>
              </a:lnSpc>
              <a:buClr>
                <a:srgbClr val="0000FF"/>
              </a:buClr>
              <a:buFont typeface="Wingdings" panose="05000000000000000000" charset="0"/>
              <a:buChar char="ü"/>
            </a:pPr>
            <a:r>
              <a:rPr lang="en-US" altLang="zh-CN" sz="2400">
                <a:solidFill>
                  <a:srgbClr val="0070C0"/>
                </a:solidFill>
              </a:rPr>
              <a:t>7.3.4 </a:t>
            </a:r>
            <a:r>
              <a:rPr lang="zh-CN" altLang="en-US" sz="2400">
                <a:solidFill>
                  <a:srgbClr val="0070C0"/>
                </a:solidFill>
                <a:sym typeface="+mn-ea"/>
              </a:rPr>
              <a:t>分类、回归和聚类的</a:t>
            </a:r>
            <a:r>
              <a:rPr lang="zh-CN" altLang="en-US" sz="2400">
                <a:solidFill>
                  <a:srgbClr val="0070C0"/>
                </a:solidFill>
              </a:rPr>
              <a:t>相关算法</a:t>
            </a:r>
            <a:endParaRPr lang="zh-CN" altLang="en-US" sz="2400"/>
          </a:p>
        </p:txBody>
      </p:sp>
    </p:spTree>
    <p:extLst>
      <p:ext uri="{BB962C8B-B14F-4D97-AF65-F5344CB8AC3E}">
        <p14:creationId xmlns:p14="http://schemas.microsoft.com/office/powerpoint/2010/main" val="1754913793"/>
      </p:ext>
    </p:extLst>
  </p:cSld>
  <p:clrMapOvr>
    <a:masterClrMapping/>
  </p:clrMapOvr>
  <p:transition>
    <p:random/>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7.3.4 </a:t>
            </a:r>
            <a:r>
              <a:rPr lang="zh-CN" altLang="en-US"/>
              <a:t>回归、分类和聚类相关算法</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613</a:t>
            </a:fld>
            <a:endParaRPr lang="en-US" altLang="ja-JP"/>
          </a:p>
        </p:txBody>
      </p:sp>
      <p:sp>
        <p:nvSpPr>
          <p:cNvPr id="5" name="文本框 4"/>
          <p:cNvSpPr txBox="1"/>
          <p:nvPr/>
        </p:nvSpPr>
        <p:spPr>
          <a:xfrm>
            <a:off x="1863408" y="990600"/>
            <a:ext cx="8465185" cy="4338320"/>
          </a:xfrm>
          <a:prstGeom prst="rect">
            <a:avLst/>
          </a:prstGeom>
          <a:solidFill>
            <a:schemeClr val="bg1"/>
          </a:solidFill>
        </p:spPr>
        <p:txBody>
          <a:bodyPr wrap="square" rtlCol="0" anchor="t">
            <a:spAutoFit/>
          </a:bodyPr>
          <a:lstStyle/>
          <a:p>
            <a:pPr>
              <a:lnSpc>
                <a:spcPct val="150000"/>
              </a:lnSpc>
            </a:pPr>
            <a:r>
              <a:rPr lang="zh-CN" altLang="en-US" sz="2400" dirty="0"/>
              <a:t>1、回归算法</a:t>
            </a:r>
          </a:p>
          <a:p>
            <a:pPr marL="285750" indent="-285750">
              <a:lnSpc>
                <a:spcPct val="150000"/>
              </a:lnSpc>
              <a:buFont typeface="Wingdings" panose="05000000000000000000" charset="0"/>
              <a:buChar char="Ø"/>
            </a:pPr>
            <a:r>
              <a:rPr lang="zh-CN" altLang="en-US" sz="2400" dirty="0"/>
              <a:t>线性回归</a:t>
            </a:r>
          </a:p>
          <a:p>
            <a:pPr>
              <a:lnSpc>
                <a:spcPct val="150000"/>
              </a:lnSpc>
            </a:pPr>
            <a:r>
              <a:rPr lang="zh-CN" altLang="en-US" sz="2400" dirty="0"/>
              <a:t>　适用条件：线性回归的理解与解释都十分直观，在变量是非线性关系的时候表现很差。</a:t>
            </a:r>
          </a:p>
          <a:p>
            <a:pPr marL="342900" indent="-342900">
              <a:lnSpc>
                <a:spcPct val="150000"/>
              </a:lnSpc>
              <a:buFont typeface="Wingdings" panose="05000000000000000000" charset="0"/>
              <a:buChar char="Ø"/>
            </a:pPr>
            <a:r>
              <a:rPr lang="zh-CN" altLang="en-US" sz="2400" dirty="0"/>
              <a:t>回归树</a:t>
            </a:r>
          </a:p>
          <a:p>
            <a:pPr marL="342900" indent="-342900">
              <a:lnSpc>
                <a:spcPct val="150000"/>
              </a:lnSpc>
              <a:buFont typeface="Wingdings" panose="05000000000000000000" charset="0"/>
              <a:buChar char="Ø"/>
            </a:pPr>
            <a:r>
              <a:rPr lang="zh-CN" altLang="en-US" sz="2400" dirty="0"/>
              <a:t>深度学习</a:t>
            </a:r>
          </a:p>
          <a:p>
            <a:pPr marL="342900" indent="-342900">
              <a:lnSpc>
                <a:spcPct val="150000"/>
              </a:lnSpc>
              <a:buFont typeface="Wingdings" panose="05000000000000000000" charset="0"/>
              <a:buChar char="Ø"/>
            </a:pPr>
            <a:r>
              <a:rPr lang="zh-CN" altLang="en-US" sz="2400" dirty="0"/>
              <a:t>最近邻算法</a:t>
            </a:r>
          </a:p>
          <a:p>
            <a:endParaRPr lang="zh-CN" altLang="en-US" sz="2400" dirty="0"/>
          </a:p>
        </p:txBody>
      </p:sp>
    </p:spTree>
    <p:extLst>
      <p:ext uri="{BB962C8B-B14F-4D97-AF65-F5344CB8AC3E}">
        <p14:creationId xmlns:p14="http://schemas.microsoft.com/office/powerpoint/2010/main" val="4222395501"/>
      </p:ext>
    </p:extLst>
  </p:cSld>
  <p:clrMapOvr>
    <a:masterClrMapping/>
  </p:clrMapOvr>
  <p:transition>
    <p:random/>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7.3.4 </a:t>
            </a:r>
            <a:r>
              <a:rPr lang="zh-CN" altLang="en-US">
                <a:sym typeface="+mn-ea"/>
              </a:rPr>
              <a:t>回归、分类和聚类相关算法</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614</a:t>
            </a:fld>
            <a:endParaRPr lang="en-US" altLang="ja-JP"/>
          </a:p>
        </p:txBody>
      </p:sp>
      <p:sp>
        <p:nvSpPr>
          <p:cNvPr id="5" name="文本框 4"/>
          <p:cNvSpPr txBox="1"/>
          <p:nvPr/>
        </p:nvSpPr>
        <p:spPr>
          <a:xfrm>
            <a:off x="1824356" y="982346"/>
            <a:ext cx="8542655" cy="5078313"/>
          </a:xfrm>
          <a:prstGeom prst="rect">
            <a:avLst/>
          </a:prstGeom>
          <a:solidFill>
            <a:schemeClr val="bg1"/>
          </a:solidFill>
        </p:spPr>
        <p:txBody>
          <a:bodyPr wrap="square" rtlCol="0" anchor="t">
            <a:spAutoFit/>
          </a:bodyPr>
          <a:lstStyle/>
          <a:p>
            <a:pPr>
              <a:lnSpc>
                <a:spcPct val="150000"/>
              </a:lnSpc>
            </a:pPr>
            <a:r>
              <a:rPr lang="en-US" altLang="zh-CN" sz="2400" dirty="0">
                <a:sym typeface="+mn-ea"/>
              </a:rPr>
              <a:t>2</a:t>
            </a:r>
            <a:r>
              <a:rPr lang="zh-CN" altLang="en-US" sz="2400" dirty="0">
                <a:sym typeface="+mn-ea"/>
              </a:rPr>
              <a:t>、分类算法（监督学习）</a:t>
            </a:r>
            <a:endParaRPr lang="zh-CN" altLang="en-US" sz="2400" dirty="0"/>
          </a:p>
          <a:p>
            <a:pPr marL="342900" indent="-342900">
              <a:buFont typeface="Wingdings" panose="05000000000000000000" charset="0"/>
              <a:buChar char="Ø"/>
            </a:pPr>
            <a:r>
              <a:rPr lang="zh-CN" altLang="en-US" sz="2400" dirty="0">
                <a:sym typeface="+mn-ea"/>
              </a:rPr>
              <a:t>Logistic回归</a:t>
            </a:r>
            <a:endParaRPr lang="zh-CN" altLang="en-US" sz="2400" dirty="0"/>
          </a:p>
          <a:p>
            <a:r>
              <a:rPr lang="zh-CN" altLang="en-US" sz="2400" dirty="0">
                <a:sym typeface="+mn-ea"/>
              </a:rPr>
              <a:t>　适用条件：因变量一般只有1和0两种取值（自变量是线性可分效果明显）。</a:t>
            </a:r>
            <a:endParaRPr lang="zh-CN" altLang="en-US" sz="2400" dirty="0"/>
          </a:p>
          <a:p>
            <a:pPr marL="285750" indent="-285750">
              <a:buFont typeface="Wingdings" panose="05000000000000000000" charset="0"/>
              <a:buChar char="Ø"/>
            </a:pPr>
            <a:r>
              <a:rPr lang="zh-CN" altLang="en-US" sz="2400" dirty="0">
                <a:sym typeface="+mn-ea"/>
              </a:rPr>
              <a:t>决策树</a:t>
            </a:r>
            <a:endParaRPr lang="zh-CN" altLang="en-US" sz="2400" dirty="0"/>
          </a:p>
          <a:p>
            <a:r>
              <a:rPr lang="zh-CN" altLang="en-US" sz="2400" dirty="0">
                <a:sym typeface="+mn-ea"/>
              </a:rPr>
              <a:t>　　基于“分类讨论、逐步细化”思想的分类模型，模型直观，易解释。</a:t>
            </a:r>
            <a:endParaRPr lang="zh-CN" altLang="en-US" sz="2400" dirty="0"/>
          </a:p>
          <a:p>
            <a:pPr marL="285750" indent="-285750">
              <a:buFont typeface="Wingdings" panose="05000000000000000000" charset="0"/>
              <a:buChar char="Ø"/>
            </a:pPr>
            <a:r>
              <a:rPr lang="zh-CN" altLang="en-US" sz="2400" dirty="0">
                <a:sym typeface="+mn-ea"/>
              </a:rPr>
              <a:t>svm</a:t>
            </a:r>
            <a:endParaRPr lang="zh-CN" altLang="en-US" sz="2400" dirty="0"/>
          </a:p>
          <a:p>
            <a:r>
              <a:rPr lang="zh-CN" altLang="en-US" sz="2400" dirty="0">
                <a:sym typeface="+mn-ea"/>
              </a:rPr>
              <a:t>　　根据选择不同的核函数，模型可以是线性和非线性。</a:t>
            </a:r>
            <a:endParaRPr lang="zh-CN" altLang="en-US" sz="2400" dirty="0"/>
          </a:p>
          <a:p>
            <a:pPr marL="285750" indent="-285750">
              <a:buFont typeface="Wingdings" panose="05000000000000000000" charset="0"/>
              <a:buChar char="Ø"/>
            </a:pPr>
            <a:r>
              <a:rPr lang="zh-CN" altLang="en-US" sz="2400" dirty="0">
                <a:sym typeface="+mn-ea"/>
              </a:rPr>
              <a:t>随机森林</a:t>
            </a:r>
            <a:endParaRPr lang="zh-CN" altLang="en-US" sz="2400" dirty="0"/>
          </a:p>
          <a:p>
            <a:pPr marL="285750" indent="-285750">
              <a:buFont typeface="Wingdings" panose="05000000000000000000" charset="0"/>
              <a:buChar char="Ø"/>
            </a:pPr>
            <a:r>
              <a:rPr lang="zh-CN" altLang="en-US" sz="2400" dirty="0">
                <a:sym typeface="+mn-ea"/>
              </a:rPr>
              <a:t>朴素贝叶斯</a:t>
            </a:r>
            <a:endParaRPr lang="zh-CN" altLang="en-US" sz="2400" dirty="0"/>
          </a:p>
          <a:p>
            <a:pPr marL="285750" indent="-285750">
              <a:buFont typeface="Wingdings" panose="05000000000000000000" charset="0"/>
              <a:buChar char="Ø"/>
            </a:pPr>
            <a:r>
              <a:rPr lang="zh-CN" altLang="en-US" sz="2400" dirty="0">
                <a:sym typeface="+mn-ea"/>
              </a:rPr>
              <a:t>神经网络</a:t>
            </a:r>
            <a:endParaRPr lang="zh-CN" altLang="en-US" sz="2400" dirty="0"/>
          </a:p>
          <a:p>
            <a:pPr marL="285750" indent="-285750">
              <a:buFont typeface="Wingdings" panose="05000000000000000000" charset="0"/>
              <a:buChar char="Ø"/>
            </a:pPr>
            <a:r>
              <a:rPr lang="zh-CN" altLang="en-US" sz="2400" dirty="0">
                <a:sym typeface="+mn-ea"/>
              </a:rPr>
              <a:t>深度学习</a:t>
            </a:r>
          </a:p>
        </p:txBody>
      </p:sp>
    </p:spTree>
    <p:extLst>
      <p:ext uri="{BB962C8B-B14F-4D97-AF65-F5344CB8AC3E}">
        <p14:creationId xmlns:p14="http://schemas.microsoft.com/office/powerpoint/2010/main" val="643824853"/>
      </p:ext>
    </p:extLst>
  </p:cSld>
  <p:clrMapOvr>
    <a:masterClrMapping/>
  </p:clrMapOvr>
  <p:transition>
    <p:random/>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7.3.4 </a:t>
            </a:r>
            <a:r>
              <a:rPr lang="zh-CN" altLang="en-US">
                <a:sym typeface="+mn-ea"/>
              </a:rPr>
              <a:t>回归、分类和聚类相关算法</a:t>
            </a:r>
            <a:endParaRPr lang="zh-CN" altLang="en-US"/>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615</a:t>
            </a:fld>
            <a:endParaRPr lang="en-US" altLang="ja-JP"/>
          </a:p>
        </p:txBody>
      </p:sp>
      <p:sp>
        <p:nvSpPr>
          <p:cNvPr id="5" name="文本框 4"/>
          <p:cNvSpPr txBox="1"/>
          <p:nvPr/>
        </p:nvSpPr>
        <p:spPr>
          <a:xfrm>
            <a:off x="1818641" y="936625"/>
            <a:ext cx="8287385" cy="2861310"/>
          </a:xfrm>
          <a:prstGeom prst="rect">
            <a:avLst/>
          </a:prstGeom>
          <a:solidFill>
            <a:schemeClr val="bg1"/>
          </a:solidFill>
        </p:spPr>
        <p:txBody>
          <a:bodyPr wrap="square" rtlCol="0" anchor="t">
            <a:spAutoFit/>
          </a:bodyPr>
          <a:lstStyle/>
          <a:p>
            <a:pPr>
              <a:lnSpc>
                <a:spcPct val="150000"/>
              </a:lnSpc>
            </a:pPr>
            <a:r>
              <a:rPr lang="zh-CN" altLang="en-US" sz="2400" dirty="0"/>
              <a:t>3、聚类</a:t>
            </a:r>
          </a:p>
          <a:p>
            <a:pPr marL="285750" indent="-285750">
              <a:lnSpc>
                <a:spcPct val="150000"/>
              </a:lnSpc>
              <a:buFont typeface="Wingdings" panose="05000000000000000000" charset="0"/>
              <a:buChar char="Ø"/>
            </a:pPr>
            <a:r>
              <a:rPr lang="zh-CN" altLang="en-US" sz="2400" dirty="0"/>
              <a:t>K-Means聚类</a:t>
            </a:r>
          </a:p>
          <a:p>
            <a:pPr>
              <a:lnSpc>
                <a:spcPct val="150000"/>
              </a:lnSpc>
            </a:pPr>
            <a:r>
              <a:rPr lang="zh-CN" altLang="en-US" sz="2400" dirty="0"/>
              <a:t>　　将数据划分为预定的类数K，原理简单便于处理大数据。</a:t>
            </a:r>
          </a:p>
          <a:p>
            <a:pPr marL="285750" indent="-285750">
              <a:lnSpc>
                <a:spcPct val="150000"/>
              </a:lnSpc>
              <a:buFont typeface="Wingdings" panose="05000000000000000000" charset="0"/>
              <a:buChar char="Ø"/>
            </a:pPr>
            <a:r>
              <a:rPr lang="zh-CN" altLang="en-US" sz="2400" dirty="0"/>
              <a:t>K-中心聚类</a:t>
            </a:r>
          </a:p>
          <a:p>
            <a:pPr marL="285750" indent="-285750">
              <a:lnSpc>
                <a:spcPct val="150000"/>
              </a:lnSpc>
              <a:buFont typeface="Wingdings" panose="05000000000000000000" charset="0"/>
              <a:buChar char="Ø"/>
            </a:pPr>
            <a:r>
              <a:rPr lang="zh-CN" altLang="en-US" sz="2400" dirty="0"/>
              <a:t>系统聚类（多层次聚类）</a:t>
            </a:r>
          </a:p>
        </p:txBody>
      </p:sp>
    </p:spTree>
    <p:extLst>
      <p:ext uri="{BB962C8B-B14F-4D97-AF65-F5344CB8AC3E}">
        <p14:creationId xmlns:p14="http://schemas.microsoft.com/office/powerpoint/2010/main" val="1195363532"/>
      </p:ext>
    </p:extLst>
  </p:cSld>
  <p:clrMapOvr>
    <a:masterClrMapping/>
  </p:clrMapOvr>
  <p:transition>
    <p:random/>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7.4 没有免费午餐定理</a:t>
            </a:r>
          </a:p>
        </p:txBody>
      </p:sp>
      <p:sp>
        <p:nvSpPr>
          <p:cNvPr id="4" name="灯片编号占位符 3"/>
          <p:cNvSpPr>
            <a:spLocks noGrp="1"/>
          </p:cNvSpPr>
          <p:nvPr>
            <p:ph type="sldNum" sz="quarter" idx="10"/>
          </p:nvPr>
        </p:nvSpPr>
        <p:spPr/>
        <p:txBody>
          <a:bodyPr/>
          <a:lstStyle/>
          <a:p>
            <a:pPr>
              <a:defRPr/>
            </a:pPr>
            <a:fld id="{5360C989-2EDE-4AAD-890B-26A8E8216B76}" type="slidenum">
              <a:rPr lang="ja-JP" altLang="en-US"/>
              <a:t>616</a:t>
            </a:fld>
            <a:endParaRPr lang="en-US" altLang="ja-JP"/>
          </a:p>
        </p:txBody>
      </p:sp>
      <p:sp>
        <p:nvSpPr>
          <p:cNvPr id="5" name="文本框 4"/>
          <p:cNvSpPr txBox="1"/>
          <p:nvPr/>
        </p:nvSpPr>
        <p:spPr>
          <a:xfrm>
            <a:off x="1764030" y="884556"/>
            <a:ext cx="8509000" cy="1875065"/>
          </a:xfrm>
          <a:prstGeom prst="rect">
            <a:avLst/>
          </a:prstGeom>
          <a:solidFill>
            <a:schemeClr val="bg1"/>
          </a:solidFill>
        </p:spPr>
        <p:txBody>
          <a:bodyPr wrap="square" rtlCol="0" anchor="t">
            <a:spAutoFit/>
          </a:bodyPr>
          <a:lstStyle/>
          <a:p>
            <a:pPr>
              <a:lnSpc>
                <a:spcPct val="150000"/>
              </a:lnSpc>
            </a:pPr>
            <a:r>
              <a:rPr lang="en-US" altLang="zh-CN" sz="2000" dirty="0"/>
              <a:t>   </a:t>
            </a:r>
            <a:r>
              <a:rPr lang="zh-CN" altLang="en-US" sz="2000" dirty="0"/>
              <a:t>在机器学习中的「没有免费的午餐」就是说没有一个算法可以完美解决所有问题，而且这对于监督学习（即对预测的建模）而言尤其如此。</a:t>
            </a:r>
          </a:p>
          <a:p>
            <a:pPr>
              <a:lnSpc>
                <a:spcPct val="150000"/>
              </a:lnSpc>
            </a:pPr>
            <a:r>
              <a:rPr lang="zh-CN" altLang="en-US" sz="2000" dirty="0"/>
              <a:t>   举个例子，不能说神经网络就一定任何时候都比决策树优秀，反过来也是。这其中存在很多影响因素，比如数据集的规模和结构。</a:t>
            </a:r>
          </a:p>
        </p:txBody>
      </p:sp>
      <p:pic>
        <p:nvPicPr>
          <p:cNvPr id="6" name="图片 5"/>
          <p:cNvPicPr>
            <a:picLocks noChangeAspect="1"/>
          </p:cNvPicPr>
          <p:nvPr/>
        </p:nvPicPr>
        <p:blipFill>
          <a:blip r:embed="rId2"/>
          <a:stretch>
            <a:fillRect/>
          </a:stretch>
        </p:blipFill>
        <p:spPr>
          <a:xfrm>
            <a:off x="2057400" y="3007380"/>
            <a:ext cx="4483100" cy="2790190"/>
          </a:xfrm>
          <a:prstGeom prst="rect">
            <a:avLst/>
          </a:prstGeom>
        </p:spPr>
      </p:pic>
      <p:sp>
        <p:nvSpPr>
          <p:cNvPr id="7" name="文本框 6"/>
          <p:cNvSpPr txBox="1"/>
          <p:nvPr/>
        </p:nvSpPr>
        <p:spPr>
          <a:xfrm>
            <a:off x="6864119" y="2819400"/>
            <a:ext cx="3390900" cy="3416320"/>
          </a:xfrm>
          <a:prstGeom prst="rect">
            <a:avLst/>
          </a:prstGeom>
          <a:solidFill>
            <a:schemeClr val="bg1"/>
          </a:solidFill>
        </p:spPr>
        <p:txBody>
          <a:bodyPr wrap="square" rtlCol="0" anchor="t">
            <a:spAutoFit/>
          </a:bodyPr>
          <a:lstStyle/>
          <a:p>
            <a:r>
              <a:rPr lang="zh-CN" altLang="en-US" dirty="0"/>
              <a:t>所以，当使用一个固定的数据测试集来评估性能，挑选最适合算法时，应该针对问题尝试多种不同的算法。</a:t>
            </a:r>
          </a:p>
          <a:p>
            <a:endParaRPr lang="zh-CN" altLang="en-US" dirty="0"/>
          </a:p>
          <a:p>
            <a:r>
              <a:rPr lang="zh-CN" altLang="en-US" dirty="0"/>
              <a:t>当然，所使用的算法必须要适合于试图解决的问题，这也就有了如何选择正确的机器学习任务这一问题。做个类比，如果需要打扫房子，可能会用吸尘器、扫帚或者是拖把，但是绝不会掏出一把铲子然后开始挖地。</a:t>
            </a:r>
          </a:p>
        </p:txBody>
      </p:sp>
    </p:spTree>
    <p:extLst>
      <p:ext uri="{BB962C8B-B14F-4D97-AF65-F5344CB8AC3E}">
        <p14:creationId xmlns:p14="http://schemas.microsoft.com/office/powerpoint/2010/main" val="1106415008"/>
      </p:ext>
    </p:extLst>
  </p:cSld>
  <p:clrMapOvr>
    <a:masterClrMapping/>
  </p:clrMapOvr>
  <p:transition>
    <p:random/>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灯片编号占位符 3"/>
          <p:cNvSpPr>
            <a:spLocks noGrp="1"/>
          </p:cNvSpPr>
          <p:nvPr>
            <p:ph type="sldNum" sz="quarter" idx="10"/>
          </p:nvPr>
        </p:nvSpPr>
        <p:spPr/>
        <p:txBody>
          <a:bodyPr vert="horz"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a:fld id="{9A0DB2DC-4C9A-4742-B13C-FB6460FD3503}" type="slidenum">
              <a:rPr lang="ja-JP" altLang="en-US" dirty="0">
                <a:solidFill>
                  <a:srgbClr val="A50021"/>
                </a:solidFill>
                <a:latin typeface="Arial" panose="020B0604020202020204" pitchFamily="34" charset="0"/>
                <a:ea typeface="MS PGothic" panose="020B0600070205080204" pitchFamily="34" charset="-128"/>
              </a:rPr>
              <a:t>617</a:t>
            </a:fld>
            <a:endParaRPr lang="ja-JP" altLang="en-US" dirty="0">
              <a:solidFill>
                <a:srgbClr val="A50021"/>
              </a:solidFill>
              <a:latin typeface="Arial" panose="020B0604020202020204" pitchFamily="34" charset="0"/>
              <a:ea typeface="MS PGothic" panose="020B0600070205080204" pitchFamily="34" charset="-128"/>
            </a:endParaRPr>
          </a:p>
        </p:txBody>
      </p:sp>
      <p:pic>
        <p:nvPicPr>
          <p:cNvPr id="128002" name="Picture 2" descr="waseda_mark"/>
          <p:cNvPicPr>
            <a:picLocks noChangeAspect="1"/>
          </p:cNvPicPr>
          <p:nvPr/>
        </p:nvPicPr>
        <p:blipFill>
          <a:blip r:embed="rId2">
            <a:grayscl/>
            <a:lum bright="79999" contrast="-89999"/>
          </a:blip>
          <a:stretch>
            <a:fillRect/>
          </a:stretch>
        </p:blipFill>
        <p:spPr>
          <a:xfrm>
            <a:off x="2640014" y="930276"/>
            <a:ext cx="6840537" cy="5307013"/>
          </a:xfrm>
          <a:prstGeom prst="rect">
            <a:avLst/>
          </a:prstGeom>
          <a:noFill/>
          <a:ln w="9525">
            <a:noFill/>
          </a:ln>
        </p:spPr>
      </p:pic>
      <p:sp>
        <p:nvSpPr>
          <p:cNvPr id="128003" name="Rectangle 3"/>
          <p:cNvSpPr>
            <a:spLocks noGrp="1"/>
          </p:cNvSpPr>
          <p:nvPr>
            <p:ph idx="1"/>
          </p:nvPr>
        </p:nvSpPr>
        <p:spPr>
          <a:xfrm>
            <a:off x="1752600" y="466726"/>
            <a:ext cx="8642350" cy="5400675"/>
          </a:xfrm>
        </p:spPr>
        <p:txBody>
          <a:bodyPr vert="horz" wrap="square" lIns="91440" tIns="45720" rIns="91440" bIns="45720" anchor="t">
            <a:normAutofit/>
          </a:bodyPr>
          <a:lstStyle/>
          <a:p>
            <a:pPr eaLnBrk="1" hangingPunct="1"/>
            <a:endParaRPr lang="en-US" altLang="zh-CN" b="1" dirty="0">
              <a:latin typeface="Times New Roman" panose="02020603050405020304" pitchFamily="18" charset="0"/>
            </a:endParaRPr>
          </a:p>
          <a:p>
            <a:pPr eaLnBrk="1" hangingPunct="1">
              <a:buNone/>
            </a:pPr>
            <a:endParaRPr lang="en-US" altLang="zh-CN" b="1" dirty="0">
              <a:latin typeface="Times New Roman" panose="02020603050405020304" pitchFamily="18" charset="0"/>
            </a:endParaRPr>
          </a:p>
          <a:p>
            <a:pPr algn="ctr" eaLnBrk="1" hangingPunct="1">
              <a:buNone/>
            </a:pPr>
            <a:r>
              <a:rPr lang="en-US" altLang="zh-CN" sz="8000" b="1" dirty="0">
                <a:solidFill>
                  <a:schemeClr val="accent2"/>
                </a:solidFill>
                <a:latin typeface="Times New Roman" panose="02020603050405020304" pitchFamily="18" charset="0"/>
              </a:rPr>
              <a:t>THE END</a:t>
            </a:r>
          </a:p>
        </p:txBody>
      </p:sp>
      <p:pic>
        <p:nvPicPr>
          <p:cNvPr id="128004" name="Picture 4" descr="wsd1"/>
          <p:cNvPicPr>
            <a:picLocks noChangeAspect="1"/>
          </p:cNvPicPr>
          <p:nvPr/>
        </p:nvPicPr>
        <p:blipFill>
          <a:blip r:embed="rId3"/>
          <a:stretch>
            <a:fillRect/>
          </a:stretch>
        </p:blipFill>
        <p:spPr>
          <a:xfrm>
            <a:off x="1524000" y="5661026"/>
            <a:ext cx="9144000" cy="1196975"/>
          </a:xfrm>
          <a:prstGeom prst="rect">
            <a:avLst/>
          </a:prstGeom>
          <a:noFill/>
          <a:ln w="9525">
            <a:noFill/>
          </a:ln>
        </p:spPr>
      </p:pic>
      <p:sp>
        <p:nvSpPr>
          <p:cNvPr id="128005" name="Line 5"/>
          <p:cNvSpPr/>
          <p:nvPr/>
        </p:nvSpPr>
        <p:spPr>
          <a:xfrm>
            <a:off x="1752600" y="457200"/>
            <a:ext cx="8610600" cy="0"/>
          </a:xfrm>
          <a:prstGeom prst="line">
            <a:avLst/>
          </a:prstGeom>
          <a:ln w="57150" cap="flat" cmpd="thinThick">
            <a:solidFill>
              <a:schemeClr val="accent2"/>
            </a:solidFill>
            <a:prstDash val="solid"/>
            <a:round/>
            <a:headEnd type="none" w="med" len="med"/>
            <a:tailEnd type="none" w="med" len="med"/>
          </a:ln>
        </p:spPr>
      </p:sp>
      <p:sp>
        <p:nvSpPr>
          <p:cNvPr id="128006" name="Text Box 6"/>
          <p:cNvSpPr txBox="1"/>
          <p:nvPr/>
        </p:nvSpPr>
        <p:spPr>
          <a:xfrm>
            <a:off x="1524000" y="76201"/>
            <a:ext cx="9144000" cy="396875"/>
          </a:xfrm>
          <a:prstGeom prst="rect">
            <a:avLst/>
          </a:prstGeom>
          <a:noFill/>
          <a:ln w="38100">
            <a:noFill/>
          </a:ln>
        </p:spPr>
        <p:txBody>
          <a:bodyPr anchor="t">
            <a:spAutoFit/>
          </a:bodyPr>
          <a:lstStyle/>
          <a:p>
            <a:pPr algn="ctr">
              <a:spcBef>
                <a:spcPct val="50000"/>
              </a:spcBef>
            </a:pPr>
            <a:r>
              <a:rPr lang="en-US" altLang="zh-CN" sz="2000" dirty="0">
                <a:solidFill>
                  <a:schemeClr val="accent2"/>
                </a:solidFill>
                <a:latin typeface="Arial" panose="020B0604020202020204" pitchFamily="34" charset="0"/>
                <a:ea typeface="宋体" panose="02010600030101010101" pitchFamily="2" charset="-122"/>
              </a:rPr>
              <a:t>Introduction of Artificial Intelligence</a:t>
            </a:r>
          </a:p>
        </p:txBody>
      </p:sp>
    </p:spTree>
    <p:extLst>
      <p:ext uri="{BB962C8B-B14F-4D97-AF65-F5344CB8AC3E}">
        <p14:creationId xmlns:p14="http://schemas.microsoft.com/office/powerpoint/2010/main" val="1864709650"/>
      </p:ext>
    </p:extLst>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42193" y="1469011"/>
            <a:ext cx="8128000" cy="537648"/>
          </a:xfrm>
          <a:prstGeom prst="rect">
            <a:avLst/>
          </a:prstGeom>
          <a:noFill/>
        </p:spPr>
        <p:txBody>
          <a:bodyPr>
            <a:spAutoFit/>
          </a:bodyPr>
          <a:lstStyle/>
          <a:p>
            <a:pPr marL="342900" indent="-342900" fontAlgn="base">
              <a:lnSpc>
                <a:spcPts val="4000"/>
              </a:lnSpc>
              <a:spcAft>
                <a:spcPct val="0"/>
              </a:spcAft>
              <a:buClr>
                <a:srgbClr val="C00000"/>
              </a:buClr>
              <a:buSzPct val="100000"/>
              <a:buFont typeface="Wingdings" panose="05000000000000000000" pitchFamily="2" charset="2"/>
              <a:buChar char="p"/>
              <a:defRPr/>
            </a:pPr>
            <a:r>
              <a:rPr lang="zh-CN" altLang="en-US" sz="2800" b="1" dirty="0">
                <a:solidFill>
                  <a:prstClr val="black"/>
                </a:solidFill>
                <a:latin typeface="仿宋" panose="02010609060101010101" pitchFamily="49" charset="-122"/>
                <a:ea typeface="仿宋" panose="02010609060101010101" pitchFamily="49" charset="-122"/>
                <a:sym typeface="+mn-ea"/>
              </a:rPr>
              <a:t>谓词公式表示知识的一般步骤：</a:t>
            </a:r>
          </a:p>
        </p:txBody>
      </p:sp>
      <p:sp>
        <p:nvSpPr>
          <p:cNvPr id="31" name="MH_Other_1"/>
          <p:cNvSpPr/>
          <p:nvPr>
            <p:custDataLst>
              <p:tags r:id="rId1"/>
            </p:custDataLst>
          </p:nvPr>
        </p:nvSpPr>
        <p:spPr>
          <a:xfrm>
            <a:off x="3308053" y="4317673"/>
            <a:ext cx="1425575" cy="1427162"/>
          </a:xfrm>
          <a:custGeom>
            <a:avLst/>
            <a:gdLst>
              <a:gd name="connsiteX0" fmla="*/ 713124 w 1426250"/>
              <a:gd name="connsiteY0" fmla="*/ 152812 h 1426250"/>
              <a:gd name="connsiteX1" fmla="*/ 152812 w 1426250"/>
              <a:gd name="connsiteY1" fmla="*/ 713124 h 1426250"/>
              <a:gd name="connsiteX2" fmla="*/ 713124 w 1426250"/>
              <a:gd name="connsiteY2" fmla="*/ 1273436 h 1426250"/>
              <a:gd name="connsiteX3" fmla="*/ 1273436 w 1426250"/>
              <a:gd name="connsiteY3" fmla="*/ 713124 h 1426250"/>
              <a:gd name="connsiteX4" fmla="*/ 713124 w 1426250"/>
              <a:gd name="connsiteY4" fmla="*/ 152812 h 1426250"/>
              <a:gd name="connsiteX5" fmla="*/ 713125 w 1426250"/>
              <a:gd name="connsiteY5" fmla="*/ 0 h 1426250"/>
              <a:gd name="connsiteX6" fmla="*/ 1426250 w 1426250"/>
              <a:gd name="connsiteY6" fmla="*/ 713125 h 1426250"/>
              <a:gd name="connsiteX7" fmla="*/ 713125 w 1426250"/>
              <a:gd name="connsiteY7" fmla="*/ 1426250 h 1426250"/>
              <a:gd name="connsiteX8" fmla="*/ 0 w 1426250"/>
              <a:gd name="connsiteY8" fmla="*/ 713125 h 1426250"/>
              <a:gd name="connsiteX9" fmla="*/ 713125 w 1426250"/>
              <a:gd name="connsiteY9" fmla="*/ 0 h 142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250" h="1426250">
                <a:moveTo>
                  <a:pt x="713124" y="152812"/>
                </a:moveTo>
                <a:cubicBezTo>
                  <a:pt x="403672" y="152812"/>
                  <a:pt x="152812" y="403672"/>
                  <a:pt x="152812" y="713124"/>
                </a:cubicBezTo>
                <a:cubicBezTo>
                  <a:pt x="152812" y="1022576"/>
                  <a:pt x="403672" y="1273436"/>
                  <a:pt x="713124" y="1273436"/>
                </a:cubicBezTo>
                <a:cubicBezTo>
                  <a:pt x="1022576" y="1273436"/>
                  <a:pt x="1273436" y="1022576"/>
                  <a:pt x="1273436" y="713124"/>
                </a:cubicBezTo>
                <a:cubicBezTo>
                  <a:pt x="1273436" y="403672"/>
                  <a:pt x="1022576" y="152812"/>
                  <a:pt x="713124" y="152812"/>
                </a:cubicBezTo>
                <a:close/>
                <a:moveTo>
                  <a:pt x="713125" y="0"/>
                </a:moveTo>
                <a:cubicBezTo>
                  <a:pt x="1106973" y="0"/>
                  <a:pt x="1426250" y="319277"/>
                  <a:pt x="1426250" y="713125"/>
                </a:cubicBezTo>
                <a:cubicBezTo>
                  <a:pt x="1426250" y="1106973"/>
                  <a:pt x="1106973" y="1426250"/>
                  <a:pt x="713125" y="1426250"/>
                </a:cubicBezTo>
                <a:cubicBezTo>
                  <a:pt x="319277" y="1426250"/>
                  <a:pt x="0" y="1106973"/>
                  <a:pt x="0" y="713125"/>
                </a:cubicBezTo>
                <a:cubicBezTo>
                  <a:pt x="0" y="319277"/>
                  <a:pt x="319277" y="0"/>
                  <a:pt x="713125" y="0"/>
                </a:cubicBezTo>
                <a:close/>
              </a:path>
            </a:pathLst>
          </a:cu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2200">
              <a:solidFill>
                <a:prstClr val="white"/>
              </a:solidFill>
              <a:latin typeface="Georgia"/>
              <a:ea typeface="方正舒体" panose="02010601030101010101" pitchFamily="2" charset="-122"/>
            </a:endParaRPr>
          </a:p>
        </p:txBody>
      </p:sp>
      <p:sp>
        <p:nvSpPr>
          <p:cNvPr id="32" name="MH_Other_2"/>
          <p:cNvSpPr/>
          <p:nvPr>
            <p:custDataLst>
              <p:tags r:id="rId2"/>
            </p:custDataLst>
          </p:nvPr>
        </p:nvSpPr>
        <p:spPr bwMode="auto">
          <a:xfrm>
            <a:off x="3577387" y="4588140"/>
            <a:ext cx="886537" cy="886538"/>
          </a:xfrm>
          <a:prstGeom prst="ellipse">
            <a:avLst/>
          </a:prstGeom>
          <a:gradFill flip="none" rotWithShape="1">
            <a:gsLst>
              <a:gs pos="0">
                <a:srgbClr val="F68207"/>
              </a:gs>
              <a:gs pos="47000">
                <a:srgbClr val="F68207"/>
              </a:gs>
              <a:gs pos="82000">
                <a:srgbClr val="F68207"/>
              </a:gs>
            </a:gsLst>
            <a:path path="circle">
              <a:fillToRect r="100000" b="100000"/>
            </a:path>
            <a:tileRect l="-100000" t="-100000"/>
          </a:gradFill>
          <a:ln w="6350">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2200" b="1" dirty="0">
                <a:solidFill>
                  <a:srgbClr val="FFFFFF"/>
                </a:solidFill>
                <a:latin typeface="Arial" panose="020B0604020202020204" pitchFamily="34" charset="0"/>
                <a:ea typeface="方正舒体" panose="02010601030101010101" pitchFamily="2" charset="-122"/>
                <a:cs typeface="Arial" panose="020B0604020202020204" pitchFamily="34" charset="0"/>
              </a:rPr>
              <a:t>03</a:t>
            </a:r>
            <a:endParaRPr lang="zh-CN" altLang="en-US" sz="2200" b="1"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33" name="MH_Other_3"/>
          <p:cNvSpPr/>
          <p:nvPr>
            <p:custDataLst>
              <p:tags r:id="rId3"/>
            </p:custDataLst>
          </p:nvPr>
        </p:nvSpPr>
        <p:spPr>
          <a:xfrm>
            <a:off x="2959552" y="2101984"/>
            <a:ext cx="1131887" cy="1131888"/>
          </a:xfrm>
          <a:custGeom>
            <a:avLst/>
            <a:gdLst>
              <a:gd name="connsiteX0" fmla="*/ 566054 w 1132108"/>
              <a:gd name="connsiteY0" fmla="*/ 121298 h 1132108"/>
              <a:gd name="connsiteX1" fmla="*/ 121297 w 1132108"/>
              <a:gd name="connsiteY1" fmla="*/ 566055 h 1132108"/>
              <a:gd name="connsiteX2" fmla="*/ 566054 w 1132108"/>
              <a:gd name="connsiteY2" fmla="*/ 1010812 h 1132108"/>
              <a:gd name="connsiteX3" fmla="*/ 1010811 w 1132108"/>
              <a:gd name="connsiteY3" fmla="*/ 566055 h 1132108"/>
              <a:gd name="connsiteX4" fmla="*/ 566054 w 1132108"/>
              <a:gd name="connsiteY4" fmla="*/ 121298 h 1132108"/>
              <a:gd name="connsiteX5" fmla="*/ 566054 w 1132108"/>
              <a:gd name="connsiteY5" fmla="*/ 0 h 1132108"/>
              <a:gd name="connsiteX6" fmla="*/ 1132108 w 1132108"/>
              <a:gd name="connsiteY6" fmla="*/ 566054 h 1132108"/>
              <a:gd name="connsiteX7" fmla="*/ 566054 w 1132108"/>
              <a:gd name="connsiteY7" fmla="*/ 1132108 h 1132108"/>
              <a:gd name="connsiteX8" fmla="*/ 0 w 1132108"/>
              <a:gd name="connsiteY8" fmla="*/ 566054 h 1132108"/>
              <a:gd name="connsiteX9" fmla="*/ 566054 w 1132108"/>
              <a:gd name="connsiteY9" fmla="*/ 0 h 113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2108" h="1132108">
                <a:moveTo>
                  <a:pt x="566054" y="121298"/>
                </a:moveTo>
                <a:cubicBezTo>
                  <a:pt x="320421" y="121298"/>
                  <a:pt x="121297" y="320422"/>
                  <a:pt x="121297" y="566055"/>
                </a:cubicBezTo>
                <a:cubicBezTo>
                  <a:pt x="121297" y="811688"/>
                  <a:pt x="320421" y="1010812"/>
                  <a:pt x="566054" y="1010812"/>
                </a:cubicBezTo>
                <a:cubicBezTo>
                  <a:pt x="811687" y="1010812"/>
                  <a:pt x="1010811" y="811688"/>
                  <a:pt x="1010811" y="566055"/>
                </a:cubicBezTo>
                <a:cubicBezTo>
                  <a:pt x="1010811" y="320422"/>
                  <a:pt x="811687" y="121298"/>
                  <a:pt x="566054" y="121298"/>
                </a:cubicBezTo>
                <a:close/>
                <a:moveTo>
                  <a:pt x="566054" y="0"/>
                </a:moveTo>
                <a:cubicBezTo>
                  <a:pt x="878677" y="0"/>
                  <a:pt x="1132108" y="253431"/>
                  <a:pt x="1132108" y="566054"/>
                </a:cubicBezTo>
                <a:cubicBezTo>
                  <a:pt x="1132108" y="878677"/>
                  <a:pt x="878677" y="1132108"/>
                  <a:pt x="566054" y="1132108"/>
                </a:cubicBezTo>
                <a:cubicBezTo>
                  <a:pt x="253431" y="1132108"/>
                  <a:pt x="0" y="878677"/>
                  <a:pt x="0" y="566054"/>
                </a:cubicBezTo>
                <a:cubicBezTo>
                  <a:pt x="0" y="253431"/>
                  <a:pt x="253431" y="0"/>
                  <a:pt x="566054" y="0"/>
                </a:cubicBezTo>
                <a:close/>
              </a:path>
            </a:pathLst>
          </a:cu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2200">
              <a:solidFill>
                <a:prstClr val="white"/>
              </a:solidFill>
              <a:latin typeface="Georgia"/>
              <a:ea typeface="方正舒体" panose="02010601030101010101" pitchFamily="2" charset="-122"/>
            </a:endParaRPr>
          </a:p>
        </p:txBody>
      </p:sp>
      <p:sp>
        <p:nvSpPr>
          <p:cNvPr id="34" name="MH_Other_4"/>
          <p:cNvSpPr/>
          <p:nvPr>
            <p:custDataLst>
              <p:tags r:id="rId4"/>
            </p:custDataLst>
          </p:nvPr>
        </p:nvSpPr>
        <p:spPr bwMode="auto">
          <a:xfrm>
            <a:off x="3205215" y="2335534"/>
            <a:ext cx="640032" cy="640034"/>
          </a:xfrm>
          <a:prstGeom prst="ellipse">
            <a:avLst/>
          </a:prstGeom>
          <a:gradFill flip="none" rotWithShape="1">
            <a:gsLst>
              <a:gs pos="0">
                <a:srgbClr val="01AFEE"/>
              </a:gs>
              <a:gs pos="47000">
                <a:srgbClr val="01AFEE"/>
              </a:gs>
              <a:gs pos="82000">
                <a:srgbClr val="01AFEE"/>
              </a:gs>
            </a:gsLst>
            <a:path path="circle">
              <a:fillToRect r="100000" b="100000"/>
            </a:path>
            <a:tileRect l="-100000" t="-100000"/>
          </a:gradFill>
          <a:ln w="6350">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2200" b="1" dirty="0">
                <a:solidFill>
                  <a:srgbClr val="FFFFFF"/>
                </a:solidFill>
                <a:latin typeface="Arial" panose="020B0604020202020204" pitchFamily="34" charset="0"/>
                <a:ea typeface="方正舒体" panose="02010601030101010101" pitchFamily="2" charset="-122"/>
                <a:cs typeface="Arial" panose="020B0604020202020204" pitchFamily="34" charset="0"/>
              </a:rPr>
              <a:t>01</a:t>
            </a:r>
            <a:endParaRPr lang="zh-CN" altLang="en-US" sz="2200" b="1"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35" name="MH_Other_5"/>
          <p:cNvSpPr/>
          <p:nvPr>
            <p:custDataLst>
              <p:tags r:id="rId5"/>
            </p:custDataLst>
          </p:nvPr>
        </p:nvSpPr>
        <p:spPr>
          <a:xfrm>
            <a:off x="3719964" y="2940185"/>
            <a:ext cx="1274763" cy="1273175"/>
          </a:xfrm>
          <a:custGeom>
            <a:avLst/>
            <a:gdLst>
              <a:gd name="connsiteX0" fmla="*/ 636719 w 1273438"/>
              <a:gd name="connsiteY0" fmla="*/ 136441 h 1273438"/>
              <a:gd name="connsiteX1" fmla="*/ 136440 w 1273438"/>
              <a:gd name="connsiteY1" fmla="*/ 636720 h 1273438"/>
              <a:gd name="connsiteX2" fmla="*/ 636719 w 1273438"/>
              <a:gd name="connsiteY2" fmla="*/ 1136999 h 1273438"/>
              <a:gd name="connsiteX3" fmla="*/ 1136998 w 1273438"/>
              <a:gd name="connsiteY3" fmla="*/ 636720 h 1273438"/>
              <a:gd name="connsiteX4" fmla="*/ 636719 w 1273438"/>
              <a:gd name="connsiteY4" fmla="*/ 136441 h 1273438"/>
              <a:gd name="connsiteX5" fmla="*/ 636719 w 1273438"/>
              <a:gd name="connsiteY5" fmla="*/ 0 h 1273438"/>
              <a:gd name="connsiteX6" fmla="*/ 1273438 w 1273438"/>
              <a:gd name="connsiteY6" fmla="*/ 636719 h 1273438"/>
              <a:gd name="connsiteX7" fmla="*/ 636719 w 1273438"/>
              <a:gd name="connsiteY7" fmla="*/ 1273438 h 1273438"/>
              <a:gd name="connsiteX8" fmla="*/ 0 w 1273438"/>
              <a:gd name="connsiteY8" fmla="*/ 636719 h 1273438"/>
              <a:gd name="connsiteX9" fmla="*/ 636719 w 1273438"/>
              <a:gd name="connsiteY9" fmla="*/ 0 h 127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3438" h="1273438">
                <a:moveTo>
                  <a:pt x="636719" y="136441"/>
                </a:moveTo>
                <a:cubicBezTo>
                  <a:pt x="360423" y="136441"/>
                  <a:pt x="136440" y="360424"/>
                  <a:pt x="136440" y="636720"/>
                </a:cubicBezTo>
                <a:cubicBezTo>
                  <a:pt x="136440" y="913016"/>
                  <a:pt x="360423" y="1136999"/>
                  <a:pt x="636719" y="1136999"/>
                </a:cubicBezTo>
                <a:cubicBezTo>
                  <a:pt x="913015" y="1136999"/>
                  <a:pt x="1136998" y="913016"/>
                  <a:pt x="1136998" y="636720"/>
                </a:cubicBezTo>
                <a:cubicBezTo>
                  <a:pt x="1136998" y="360424"/>
                  <a:pt x="913015" y="136441"/>
                  <a:pt x="636719" y="136441"/>
                </a:cubicBezTo>
                <a:close/>
                <a:moveTo>
                  <a:pt x="636719" y="0"/>
                </a:moveTo>
                <a:cubicBezTo>
                  <a:pt x="988369" y="0"/>
                  <a:pt x="1273438" y="285069"/>
                  <a:pt x="1273438" y="636719"/>
                </a:cubicBezTo>
                <a:cubicBezTo>
                  <a:pt x="1273438" y="988369"/>
                  <a:pt x="988369" y="1273438"/>
                  <a:pt x="636719" y="1273438"/>
                </a:cubicBezTo>
                <a:cubicBezTo>
                  <a:pt x="285069" y="1273438"/>
                  <a:pt x="0" y="988369"/>
                  <a:pt x="0" y="636719"/>
                </a:cubicBezTo>
                <a:cubicBezTo>
                  <a:pt x="0" y="285069"/>
                  <a:pt x="285069" y="0"/>
                  <a:pt x="636719" y="0"/>
                </a:cubicBezTo>
                <a:close/>
              </a:path>
            </a:pathLst>
          </a:cu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2200">
              <a:solidFill>
                <a:prstClr val="white"/>
              </a:solidFill>
              <a:latin typeface="Georgia"/>
              <a:ea typeface="方正舒体" panose="02010601030101010101" pitchFamily="2" charset="-122"/>
            </a:endParaRPr>
          </a:p>
        </p:txBody>
      </p:sp>
      <p:sp>
        <p:nvSpPr>
          <p:cNvPr id="36" name="MH_Other_6"/>
          <p:cNvSpPr/>
          <p:nvPr>
            <p:custDataLst>
              <p:tags r:id="rId6"/>
            </p:custDataLst>
          </p:nvPr>
        </p:nvSpPr>
        <p:spPr bwMode="auto">
          <a:xfrm>
            <a:off x="3980829" y="3196701"/>
            <a:ext cx="752799" cy="752801"/>
          </a:xfrm>
          <a:prstGeom prst="ellipse">
            <a:avLst/>
          </a:prstGeom>
          <a:gradFill flip="none" rotWithShape="1">
            <a:gsLst>
              <a:gs pos="0">
                <a:srgbClr val="93D051"/>
              </a:gs>
              <a:gs pos="47000">
                <a:srgbClr val="93D051"/>
              </a:gs>
              <a:gs pos="82000">
                <a:srgbClr val="93D051"/>
              </a:gs>
            </a:gsLst>
            <a:path path="circle">
              <a:fillToRect r="100000" b="100000"/>
            </a:path>
            <a:tileRect l="-100000" t="-100000"/>
          </a:gradFill>
          <a:ln w="6350">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defRPr/>
            </a:pPr>
            <a:r>
              <a:rPr lang="en-US" altLang="zh-CN" sz="2200" b="1" dirty="0">
                <a:solidFill>
                  <a:srgbClr val="FFFFFF"/>
                </a:solidFill>
                <a:latin typeface="Arial" panose="020B0604020202020204" pitchFamily="34" charset="0"/>
                <a:ea typeface="方正舒体" panose="02010601030101010101" pitchFamily="2" charset="-122"/>
                <a:cs typeface="Arial" panose="020B0604020202020204" pitchFamily="34" charset="0"/>
              </a:rPr>
              <a:t>02</a:t>
            </a:r>
            <a:endParaRPr lang="zh-CN" altLang="en-US" sz="2200" b="1"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37" name="MH_Text_1"/>
          <p:cNvSpPr txBox="1">
            <a:spLocks noChangeArrowheads="1"/>
          </p:cNvSpPr>
          <p:nvPr>
            <p:custDataLst>
              <p:tags r:id="rId7"/>
            </p:custDataLst>
          </p:nvPr>
        </p:nvSpPr>
        <p:spPr bwMode="auto">
          <a:xfrm>
            <a:off x="4851851" y="2101984"/>
            <a:ext cx="4195762" cy="830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just" fontAlgn="base">
              <a:lnSpc>
                <a:spcPct val="120000"/>
              </a:lnSpc>
              <a:spcBef>
                <a:spcPct val="0"/>
              </a:spcBef>
              <a:spcAft>
                <a:spcPct val="0"/>
              </a:spcAft>
            </a:pPr>
            <a:r>
              <a:rPr lang="zh-CN" altLang="en-US" sz="2200" dirty="0">
                <a:solidFill>
                  <a:srgbClr val="FF0000"/>
                </a:solidFill>
                <a:latin typeface="宋体" panose="02010600030101010101" pitchFamily="2" charset="-122"/>
              </a:rPr>
              <a:t>定义谓词及个体，</a:t>
            </a:r>
            <a:r>
              <a:rPr lang="zh-CN" altLang="en-US" sz="2200" dirty="0">
                <a:solidFill>
                  <a:prstClr val="black"/>
                </a:solidFill>
                <a:latin typeface="宋体" panose="02010600030101010101" pitchFamily="2" charset="-122"/>
              </a:rPr>
              <a:t>确定每个谓词及个体的确切含义；</a:t>
            </a:r>
          </a:p>
        </p:txBody>
      </p:sp>
      <p:cxnSp>
        <p:nvCxnSpPr>
          <p:cNvPr id="38" name="MH_Other_7"/>
          <p:cNvCxnSpPr>
            <a:stCxn id="33" idx="3"/>
            <a:endCxn id="37" idx="1"/>
          </p:cNvCxnSpPr>
          <p:nvPr>
            <p:custDataLst>
              <p:tags r:id="rId8"/>
            </p:custDataLst>
          </p:nvPr>
        </p:nvCxnSpPr>
        <p:spPr>
          <a:xfrm flipV="1">
            <a:off x="3970165" y="2517115"/>
            <a:ext cx="881686" cy="150814"/>
          </a:xfrm>
          <a:prstGeom prst="bentConnector3">
            <a:avLst>
              <a:gd name="adj1" fmla="val 50000"/>
            </a:avLst>
          </a:prstGeom>
          <a:noFill/>
          <a:ln w="12700">
            <a:solidFill>
              <a:srgbClr val="76DAFE"/>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MH_Other_8"/>
          <p:cNvCxnSpPr/>
          <p:nvPr>
            <p:custDataLst>
              <p:tags r:id="rId9"/>
            </p:custDataLst>
          </p:nvPr>
        </p:nvCxnSpPr>
        <p:spPr>
          <a:xfrm flipV="1">
            <a:off x="4907413" y="3424372"/>
            <a:ext cx="4140200" cy="387350"/>
          </a:xfrm>
          <a:prstGeom prst="bentConnector3">
            <a:avLst>
              <a:gd name="adj1" fmla="val 7913"/>
            </a:avLst>
          </a:prstGeom>
          <a:noFill/>
          <a:ln w="12700">
            <a:solidFill>
              <a:srgbClr val="C9E7A7"/>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MH_Other_9"/>
          <p:cNvCxnSpPr/>
          <p:nvPr>
            <p:custDataLst>
              <p:tags r:id="rId10"/>
            </p:custDataLst>
          </p:nvPr>
        </p:nvCxnSpPr>
        <p:spPr>
          <a:xfrm flipV="1">
            <a:off x="4790985" y="4746760"/>
            <a:ext cx="4201067" cy="420077"/>
          </a:xfrm>
          <a:prstGeom prst="bentConnector3">
            <a:avLst>
              <a:gd name="adj1" fmla="val 50000"/>
            </a:avLst>
          </a:prstGeom>
          <a:noFill/>
          <a:ln w="12700">
            <a:solidFill>
              <a:srgbClr val="FBC181"/>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41" name="MH_Other_10"/>
          <p:cNvSpPr/>
          <p:nvPr>
            <p:custDataLst>
              <p:tags r:id="rId11"/>
            </p:custDataLst>
          </p:nvPr>
        </p:nvSpPr>
        <p:spPr bwMode="auto">
          <a:xfrm rot="2140418">
            <a:off x="3701752" y="4627236"/>
            <a:ext cx="730250" cy="669925"/>
          </a:xfrm>
          <a:prstGeom prst="ellipse">
            <a:avLst/>
          </a:prstGeom>
          <a:gradFill flip="none" rotWithShape="1">
            <a:gsLst>
              <a:gs pos="0">
                <a:srgbClr val="FFFFFF">
                  <a:alpha val="0"/>
                </a:srgbClr>
              </a:gs>
              <a:gs pos="16000">
                <a:srgbClr val="FFFFFF">
                  <a:alpha val="86667"/>
                </a:srgbClr>
              </a:gs>
              <a:gs pos="30000">
                <a:srgbClr val="FFFFFF">
                  <a:alpha val="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00">
              <a:solidFill>
                <a:prstClr val="white"/>
              </a:solidFill>
              <a:latin typeface="Georgia"/>
              <a:ea typeface="方正舒体" panose="02010601030101010101" pitchFamily="2" charset="-122"/>
            </a:endParaRPr>
          </a:p>
        </p:txBody>
      </p:sp>
      <p:sp>
        <p:nvSpPr>
          <p:cNvPr id="42" name="MH_Other_11"/>
          <p:cNvSpPr/>
          <p:nvPr>
            <p:custDataLst>
              <p:tags r:id="rId12"/>
            </p:custDataLst>
          </p:nvPr>
        </p:nvSpPr>
        <p:spPr>
          <a:xfrm>
            <a:off x="3634743" y="4702737"/>
            <a:ext cx="771818" cy="771817"/>
          </a:xfrm>
          <a:prstGeom prst="ellipse">
            <a:avLst/>
          </a:prstGeom>
          <a:gradFill>
            <a:gsLst>
              <a:gs pos="28000">
                <a:srgbClr val="FFFFFF">
                  <a:alpha val="0"/>
                </a:srgbClr>
              </a:gs>
              <a:gs pos="98000">
                <a:srgbClr val="FFFFFF">
                  <a:alpha val="78824"/>
                </a:srgbClr>
              </a:gs>
              <a:gs pos="78000">
                <a:srgbClr val="FFFFFF">
                  <a:alpha val="4078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00">
              <a:solidFill>
                <a:prstClr val="white"/>
              </a:solidFill>
              <a:latin typeface="Georgia"/>
              <a:ea typeface="方正舒体" panose="02010601030101010101" pitchFamily="2" charset="-122"/>
            </a:endParaRPr>
          </a:p>
        </p:txBody>
      </p:sp>
      <p:sp>
        <p:nvSpPr>
          <p:cNvPr id="43" name="MH_Other_12"/>
          <p:cNvSpPr/>
          <p:nvPr>
            <p:custDataLst>
              <p:tags r:id="rId13"/>
            </p:custDataLst>
          </p:nvPr>
        </p:nvSpPr>
        <p:spPr bwMode="auto">
          <a:xfrm rot="2140418">
            <a:off x="3294513" y="2363922"/>
            <a:ext cx="528638" cy="482600"/>
          </a:xfrm>
          <a:prstGeom prst="ellipse">
            <a:avLst/>
          </a:prstGeom>
          <a:gradFill flip="none" rotWithShape="1">
            <a:gsLst>
              <a:gs pos="0">
                <a:srgbClr val="FFFFFF">
                  <a:alpha val="0"/>
                </a:srgbClr>
              </a:gs>
              <a:gs pos="16000">
                <a:srgbClr val="FFFFFF">
                  <a:alpha val="86667"/>
                </a:srgbClr>
              </a:gs>
              <a:gs pos="30000">
                <a:srgbClr val="FFFFFF">
                  <a:alpha val="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00">
              <a:solidFill>
                <a:prstClr val="white"/>
              </a:solidFill>
              <a:latin typeface="Georgia"/>
              <a:ea typeface="方正舒体" panose="02010601030101010101" pitchFamily="2" charset="-122"/>
            </a:endParaRPr>
          </a:p>
        </p:txBody>
      </p:sp>
      <p:sp>
        <p:nvSpPr>
          <p:cNvPr id="44" name="MH_Other_13"/>
          <p:cNvSpPr/>
          <p:nvPr>
            <p:custDataLst>
              <p:tags r:id="rId14"/>
            </p:custDataLst>
          </p:nvPr>
        </p:nvSpPr>
        <p:spPr>
          <a:xfrm>
            <a:off x="3246625" y="2422723"/>
            <a:ext cx="557210" cy="557211"/>
          </a:xfrm>
          <a:prstGeom prst="ellipse">
            <a:avLst/>
          </a:prstGeom>
          <a:gradFill>
            <a:gsLst>
              <a:gs pos="28000">
                <a:srgbClr val="FFFFFF">
                  <a:alpha val="0"/>
                </a:srgbClr>
              </a:gs>
              <a:gs pos="98000">
                <a:srgbClr val="FFFFFF">
                  <a:alpha val="78824"/>
                </a:srgbClr>
              </a:gs>
              <a:gs pos="78000">
                <a:srgbClr val="FFFFFF">
                  <a:alpha val="4078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00">
              <a:solidFill>
                <a:prstClr val="white"/>
              </a:solidFill>
              <a:latin typeface="Georgia"/>
              <a:ea typeface="方正舒体" panose="02010601030101010101" pitchFamily="2" charset="-122"/>
            </a:endParaRPr>
          </a:p>
        </p:txBody>
      </p:sp>
      <p:sp>
        <p:nvSpPr>
          <p:cNvPr id="45" name="MH_Other_14"/>
          <p:cNvSpPr/>
          <p:nvPr>
            <p:custDataLst>
              <p:tags r:id="rId15"/>
            </p:custDataLst>
          </p:nvPr>
        </p:nvSpPr>
        <p:spPr bwMode="auto">
          <a:xfrm rot="2140418">
            <a:off x="4086676" y="3229110"/>
            <a:ext cx="620712" cy="568325"/>
          </a:xfrm>
          <a:prstGeom prst="ellipse">
            <a:avLst/>
          </a:prstGeom>
          <a:gradFill flip="none" rotWithShape="1">
            <a:gsLst>
              <a:gs pos="0">
                <a:srgbClr val="FFFFFF">
                  <a:alpha val="0"/>
                </a:srgbClr>
              </a:gs>
              <a:gs pos="16000">
                <a:srgbClr val="FFFFFF">
                  <a:alpha val="86667"/>
                </a:srgbClr>
              </a:gs>
              <a:gs pos="30000">
                <a:srgbClr val="FFFFFF">
                  <a:alpha val="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00">
              <a:solidFill>
                <a:prstClr val="white"/>
              </a:solidFill>
              <a:latin typeface="Georgia"/>
              <a:ea typeface="方正舒体" panose="02010601030101010101" pitchFamily="2" charset="-122"/>
            </a:endParaRPr>
          </a:p>
        </p:txBody>
      </p:sp>
      <p:sp>
        <p:nvSpPr>
          <p:cNvPr id="46" name="MH_Other_15"/>
          <p:cNvSpPr/>
          <p:nvPr>
            <p:custDataLst>
              <p:tags r:id="rId16"/>
            </p:custDataLst>
          </p:nvPr>
        </p:nvSpPr>
        <p:spPr>
          <a:xfrm>
            <a:off x="4029536" y="3301015"/>
            <a:ext cx="655387" cy="655387"/>
          </a:xfrm>
          <a:prstGeom prst="ellipse">
            <a:avLst/>
          </a:prstGeom>
          <a:gradFill>
            <a:gsLst>
              <a:gs pos="28000">
                <a:srgbClr val="FFFFFF">
                  <a:alpha val="0"/>
                </a:srgbClr>
              </a:gs>
              <a:gs pos="98000">
                <a:srgbClr val="FFFFFF">
                  <a:alpha val="78824"/>
                </a:srgbClr>
              </a:gs>
              <a:gs pos="78000">
                <a:srgbClr val="FFFFFF">
                  <a:alpha val="4078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00">
              <a:solidFill>
                <a:prstClr val="white"/>
              </a:solidFill>
              <a:latin typeface="Georgia"/>
              <a:ea typeface="方正舒体" panose="02010601030101010101" pitchFamily="2" charset="-122"/>
            </a:endParaRPr>
          </a:p>
        </p:txBody>
      </p:sp>
      <p:sp>
        <p:nvSpPr>
          <p:cNvPr id="47" name="MH_Text_1"/>
          <p:cNvSpPr txBox="1">
            <a:spLocks noChangeArrowheads="1"/>
          </p:cNvSpPr>
          <p:nvPr>
            <p:custDataLst>
              <p:tags r:id="rId17"/>
            </p:custDataLst>
          </p:nvPr>
        </p:nvSpPr>
        <p:spPr bwMode="auto">
          <a:xfrm>
            <a:off x="5253963" y="3416046"/>
            <a:ext cx="4795201" cy="830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just" fontAlgn="base">
              <a:lnSpc>
                <a:spcPct val="120000"/>
              </a:lnSpc>
              <a:spcBef>
                <a:spcPct val="0"/>
              </a:spcBef>
              <a:spcAft>
                <a:spcPct val="0"/>
              </a:spcAft>
            </a:pPr>
            <a:r>
              <a:rPr lang="zh-CN" altLang="en-US" sz="2200" dirty="0">
                <a:solidFill>
                  <a:prstClr val="black"/>
                </a:solidFill>
                <a:latin typeface="宋体" panose="02010600030101010101" pitchFamily="2" charset="-122"/>
              </a:rPr>
              <a:t>根据所要表达的事物或概念，</a:t>
            </a:r>
            <a:r>
              <a:rPr lang="zh-CN" altLang="en-US" sz="2200" dirty="0">
                <a:solidFill>
                  <a:srgbClr val="FF0000"/>
                </a:solidFill>
                <a:latin typeface="宋体" panose="02010600030101010101" pitchFamily="2" charset="-122"/>
              </a:rPr>
              <a:t>为</a:t>
            </a:r>
            <a:r>
              <a:rPr lang="zh-CN" altLang="en-US" sz="2200" dirty="0">
                <a:solidFill>
                  <a:prstClr val="black"/>
                </a:solidFill>
                <a:latin typeface="宋体" panose="02010600030101010101" pitchFamily="2" charset="-122"/>
              </a:rPr>
              <a:t>每个谓词中的</a:t>
            </a:r>
            <a:r>
              <a:rPr lang="zh-CN" altLang="en-US" sz="2200" dirty="0">
                <a:solidFill>
                  <a:srgbClr val="FF0000"/>
                </a:solidFill>
                <a:latin typeface="宋体" panose="02010600030101010101" pitchFamily="2" charset="-122"/>
              </a:rPr>
              <a:t>变元赋以特定的值</a:t>
            </a:r>
            <a:r>
              <a:rPr lang="zh-CN" altLang="en-US" sz="2200" dirty="0">
                <a:solidFill>
                  <a:prstClr val="black"/>
                </a:solidFill>
                <a:latin typeface="宋体" panose="02010600030101010101" pitchFamily="2" charset="-122"/>
              </a:rPr>
              <a:t>；</a:t>
            </a:r>
          </a:p>
        </p:txBody>
      </p:sp>
      <p:sp>
        <p:nvSpPr>
          <p:cNvPr id="48" name="MH_Text_1"/>
          <p:cNvSpPr txBox="1">
            <a:spLocks noChangeArrowheads="1"/>
          </p:cNvSpPr>
          <p:nvPr>
            <p:custDataLst>
              <p:tags r:id="rId18"/>
            </p:custDataLst>
          </p:nvPr>
        </p:nvSpPr>
        <p:spPr bwMode="auto">
          <a:xfrm>
            <a:off x="4988995" y="4730109"/>
            <a:ext cx="5254133" cy="829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just" fontAlgn="base">
              <a:lnSpc>
                <a:spcPct val="120000"/>
              </a:lnSpc>
              <a:spcBef>
                <a:spcPct val="0"/>
              </a:spcBef>
              <a:spcAft>
                <a:spcPct val="0"/>
              </a:spcAft>
            </a:pPr>
            <a:r>
              <a:rPr lang="zh-CN" altLang="en-US" sz="2200" dirty="0">
                <a:solidFill>
                  <a:prstClr val="black"/>
                </a:solidFill>
                <a:latin typeface="宋体" panose="02010600030101010101" pitchFamily="2" charset="-122"/>
              </a:rPr>
              <a:t>根据所要表达的知识的语义，</a:t>
            </a:r>
            <a:r>
              <a:rPr lang="zh-CN" altLang="en-US" sz="2200" dirty="0">
                <a:solidFill>
                  <a:srgbClr val="FF0000"/>
                </a:solidFill>
                <a:latin typeface="宋体" panose="02010600030101010101" pitchFamily="2" charset="-122"/>
              </a:rPr>
              <a:t>用适当的连接符将各个谓词连接起来形成谓词公式</a:t>
            </a:r>
            <a:r>
              <a:rPr lang="zh-CN" altLang="en-US" sz="2200" dirty="0">
                <a:solidFill>
                  <a:prstClr val="black"/>
                </a:solidFill>
                <a:latin typeface="宋体" panose="02010600030101010101" pitchFamily="2" charset="-122"/>
              </a:rPr>
              <a:t>。</a:t>
            </a:r>
          </a:p>
        </p:txBody>
      </p:sp>
      <p:sp>
        <p:nvSpPr>
          <p:cNvPr id="22" name="标题 21"/>
          <p:cNvSpPr>
            <a:spLocks noGrp="1"/>
          </p:cNvSpPr>
          <p:nvPr>
            <p:ph type="title"/>
          </p:nvPr>
        </p:nvSpPr>
        <p:spPr/>
        <p:txBody>
          <a:bodyPr/>
          <a:lstStyle/>
          <a:p>
            <a:r>
              <a:rPr lang="en-US" altLang="zh-CN" b="1" dirty="0">
                <a:solidFill>
                  <a:schemeClr val="tx1"/>
                </a:solidFill>
                <a:latin typeface="仿宋" panose="02010609060101010101" pitchFamily="49" charset="-122"/>
                <a:ea typeface="仿宋" panose="02010609060101010101" pitchFamily="49" charset="-122"/>
              </a:rPr>
              <a:t>2.3.5  </a:t>
            </a:r>
            <a:r>
              <a:rPr lang="zh-CN" altLang="en-US" b="1" dirty="0">
                <a:solidFill>
                  <a:schemeClr val="tx1"/>
                </a:solidFill>
                <a:latin typeface="仿宋" panose="02010609060101010101" pitchFamily="49" charset="-122"/>
                <a:ea typeface="仿宋" panose="02010609060101010101" pitchFamily="49" charset="-122"/>
              </a:rPr>
              <a:t>一阶谓词逻辑知识表示方法</a:t>
            </a:r>
          </a:p>
        </p:txBody>
      </p:sp>
    </p:spTree>
    <p:extLst>
      <p:ext uri="{BB962C8B-B14F-4D97-AF65-F5344CB8AC3E}">
        <p14:creationId xmlns:p14="http://schemas.microsoft.com/office/powerpoint/2010/main" val="1779522857"/>
      </p:ext>
    </p:extLst>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p:nvPr/>
        </p:nvSpPr>
        <p:spPr>
          <a:xfrm>
            <a:off x="2648957" y="3258417"/>
            <a:ext cx="6965338" cy="2763834"/>
          </a:xfrm>
          <a:prstGeom prst="rect">
            <a:avLst/>
          </a:prstGeom>
          <a:solidFill>
            <a:srgbClr val="FFFFFF"/>
          </a:solidFill>
          <a:ln w="9525" cap="flat" cmpd="sng">
            <a:noFill/>
            <a:prstDash val="solid"/>
            <a:miter/>
            <a:headEnd type="none" w="med" len="med"/>
            <a:tailEnd type="none" w="med" len="med"/>
          </a:ln>
        </p:spPr>
        <p:txBody>
          <a:bodyPr wrap="square">
            <a:spAutoFit/>
          </a:bodyPr>
          <a:lstStyle/>
          <a:p>
            <a:pPr algn="just" fontAlgn="base">
              <a:lnSpc>
                <a:spcPct val="120000"/>
              </a:lnSpc>
              <a:spcBef>
                <a:spcPct val="50000"/>
              </a:spcBef>
              <a:spcAft>
                <a:spcPct val="0"/>
              </a:spcAft>
              <a:buClr>
                <a:srgbClr val="0070C0"/>
              </a:buClr>
            </a:pPr>
            <a:r>
              <a:rPr lang="zh-CN" altLang="en-US" sz="2800" b="1" noProof="1">
                <a:solidFill>
                  <a:srgbClr val="646B86"/>
                </a:solidFill>
                <a:latin typeface="Times New Roman" panose="02020603050405020304" pitchFamily="18" charset="0"/>
                <a:ea typeface="宋体" panose="02010600030101010101" pitchFamily="2" charset="-122"/>
              </a:rPr>
              <a:t>第一步：定义谓词如下。</a:t>
            </a:r>
          </a:p>
          <a:p>
            <a:pPr marL="539750" fontAlgn="base">
              <a:spcAft>
                <a:spcPct val="0"/>
              </a:spcAft>
              <a:buClr>
                <a:srgbClr val="0070C0"/>
              </a:buClr>
            </a:pPr>
            <a:r>
              <a:rPr lang="zh-CN" altLang="en-US" sz="2800" b="1" noProof="1">
                <a:solidFill>
                  <a:prstClr val="black"/>
                </a:solidFill>
                <a:latin typeface="Times New Roman" panose="02020603050405020304" pitchFamily="18" charset="0"/>
                <a:ea typeface="宋体" panose="02010600030101010101" pitchFamily="2" charset="-122"/>
              </a:rPr>
              <a:t> </a:t>
            </a:r>
            <a:r>
              <a:rPr lang="zh-CN" altLang="en-US" sz="2800" noProof="1">
                <a:solidFill>
                  <a:prstClr val="black"/>
                </a:solidFill>
                <a:latin typeface="Times New Roman" panose="02020603050405020304" pitchFamily="18" charset="0"/>
                <a:ea typeface="宋体" panose="02010600030101010101" pitchFamily="2" charset="-122"/>
              </a:rPr>
              <a:t>BCity(</a:t>
            </a:r>
            <a:r>
              <a:rPr lang="zh-CN" altLang="en-US" sz="2800" i="1" noProof="1">
                <a:solidFill>
                  <a:prstClr val="black"/>
                </a:solidFill>
                <a:latin typeface="Times New Roman" panose="02020603050405020304" pitchFamily="18" charset="0"/>
                <a:ea typeface="宋体" panose="02010600030101010101" pitchFamily="2" charset="-122"/>
              </a:rPr>
              <a:t>x</a:t>
            </a:r>
            <a:r>
              <a:rPr lang="zh-CN" altLang="en-US" sz="2800" noProof="1">
                <a:solidFill>
                  <a:prstClr val="black"/>
                </a:solidFill>
                <a:latin typeface="Times New Roman" panose="02020603050405020304" pitchFamily="18" charset="0"/>
                <a:ea typeface="宋体" panose="02010600030101010101" pitchFamily="2" charset="-122"/>
              </a:rPr>
              <a:t>)：</a:t>
            </a:r>
            <a:r>
              <a:rPr lang="zh-CN" altLang="en-US" sz="2800" i="1" noProof="1">
                <a:solidFill>
                  <a:prstClr val="black"/>
                </a:solidFill>
                <a:latin typeface="Times New Roman" panose="02020603050405020304" pitchFamily="18" charset="0"/>
                <a:ea typeface="宋体" panose="02010600030101010101" pitchFamily="2" charset="-122"/>
              </a:rPr>
              <a:t>x</a:t>
            </a:r>
            <a:r>
              <a:rPr lang="zh-CN" altLang="en-US" sz="2800" noProof="1">
                <a:solidFill>
                  <a:prstClr val="black"/>
                </a:solidFill>
                <a:latin typeface="Times New Roman" panose="02020603050405020304" pitchFamily="18" charset="0"/>
                <a:ea typeface="宋体" panose="02010600030101010101" pitchFamily="2" charset="-122"/>
              </a:rPr>
              <a:t>是一个美丽的城市</a:t>
            </a:r>
          </a:p>
          <a:p>
            <a:pPr marL="539750" fontAlgn="base">
              <a:spcAft>
                <a:spcPct val="0"/>
              </a:spcAft>
              <a:buClr>
                <a:srgbClr val="0070C0"/>
              </a:buClr>
            </a:pPr>
            <a:r>
              <a:rPr lang="zh-CN" altLang="en-US" sz="2800" noProof="1">
                <a:solidFill>
                  <a:prstClr val="black"/>
                </a:solidFill>
                <a:latin typeface="Times New Roman" panose="02020603050405020304" pitchFamily="18" charset="0"/>
                <a:ea typeface="宋体" panose="02010600030101010101" pitchFamily="2" charset="-122"/>
              </a:rPr>
              <a:t> HCity(</a:t>
            </a:r>
            <a:r>
              <a:rPr lang="zh-CN" altLang="en-US" sz="2800" i="1" noProof="1">
                <a:solidFill>
                  <a:prstClr val="black"/>
                </a:solidFill>
                <a:latin typeface="Times New Roman" panose="02020603050405020304" pitchFamily="18" charset="0"/>
                <a:ea typeface="宋体" panose="02010600030101010101" pitchFamily="2" charset="-122"/>
              </a:rPr>
              <a:t>x</a:t>
            </a:r>
            <a:r>
              <a:rPr lang="zh-CN" altLang="en-US" sz="2800" noProof="1">
                <a:solidFill>
                  <a:prstClr val="black"/>
                </a:solidFill>
                <a:latin typeface="Times New Roman" panose="02020603050405020304" pitchFamily="18" charset="0"/>
                <a:ea typeface="宋体" panose="02010600030101010101" pitchFamily="2" charset="-122"/>
              </a:rPr>
              <a:t>)：</a:t>
            </a:r>
            <a:r>
              <a:rPr lang="zh-CN" altLang="en-US" sz="2800" i="1" noProof="1">
                <a:solidFill>
                  <a:prstClr val="black"/>
                </a:solidFill>
                <a:latin typeface="Times New Roman" panose="02020603050405020304" pitchFamily="18" charset="0"/>
                <a:ea typeface="宋体" panose="02010600030101010101" pitchFamily="2" charset="-122"/>
              </a:rPr>
              <a:t>x</a:t>
            </a:r>
            <a:r>
              <a:rPr lang="zh-CN" altLang="en-US" sz="2800" noProof="1">
                <a:solidFill>
                  <a:prstClr val="black"/>
                </a:solidFill>
                <a:latin typeface="Times New Roman" panose="02020603050405020304" pitchFamily="18" charset="0"/>
                <a:ea typeface="宋体" panose="02010600030101010101" pitchFamily="2" charset="-122"/>
              </a:rPr>
              <a:t>是一个沿海城市</a:t>
            </a:r>
          </a:p>
          <a:p>
            <a:pPr marL="539750" fontAlgn="base">
              <a:spcAft>
                <a:spcPct val="0"/>
              </a:spcAft>
              <a:buClr>
                <a:srgbClr val="0070C0"/>
              </a:buClr>
            </a:pPr>
            <a:r>
              <a:rPr lang="zh-CN" altLang="en-US" sz="2800" noProof="1">
                <a:solidFill>
                  <a:prstClr val="black"/>
                </a:solidFill>
                <a:latin typeface="Times New Roman" panose="02020603050405020304" pitchFamily="18" charset="0"/>
                <a:ea typeface="宋体" panose="02010600030101010101" pitchFamily="2" charset="-122"/>
              </a:rPr>
              <a:t> Boy(</a:t>
            </a:r>
            <a:r>
              <a:rPr lang="zh-CN" altLang="en-US" sz="2800" i="1" noProof="1">
                <a:solidFill>
                  <a:prstClr val="black"/>
                </a:solidFill>
                <a:latin typeface="Times New Roman" panose="02020603050405020304" pitchFamily="18" charset="0"/>
                <a:ea typeface="宋体" panose="02010600030101010101" pitchFamily="2" charset="-122"/>
              </a:rPr>
              <a:t>x</a:t>
            </a:r>
            <a:r>
              <a:rPr lang="zh-CN" altLang="en-US" sz="2800" noProof="1">
                <a:solidFill>
                  <a:prstClr val="black"/>
                </a:solidFill>
                <a:latin typeface="Times New Roman" panose="02020603050405020304" pitchFamily="18" charset="0"/>
                <a:ea typeface="宋体" panose="02010600030101010101" pitchFamily="2" charset="-122"/>
              </a:rPr>
              <a:t>)：</a:t>
            </a:r>
            <a:r>
              <a:rPr lang="zh-CN" altLang="en-US" sz="2800" i="1" noProof="1">
                <a:solidFill>
                  <a:prstClr val="black"/>
                </a:solidFill>
                <a:latin typeface="Times New Roman" panose="02020603050405020304" pitchFamily="18" charset="0"/>
                <a:ea typeface="宋体" panose="02010600030101010101" pitchFamily="2" charset="-122"/>
              </a:rPr>
              <a:t>x</a:t>
            </a:r>
            <a:r>
              <a:rPr lang="zh-CN" altLang="en-US" sz="2800" noProof="1">
                <a:solidFill>
                  <a:prstClr val="black"/>
                </a:solidFill>
                <a:latin typeface="Times New Roman" panose="02020603050405020304" pitchFamily="18" charset="0"/>
                <a:ea typeface="宋体" panose="02010600030101010101" pitchFamily="2" charset="-122"/>
              </a:rPr>
              <a:t>是男孩       </a:t>
            </a:r>
          </a:p>
          <a:p>
            <a:pPr marL="539750" fontAlgn="base">
              <a:spcAft>
                <a:spcPct val="0"/>
              </a:spcAft>
              <a:buClr>
                <a:srgbClr val="0070C0"/>
              </a:buClr>
            </a:pPr>
            <a:r>
              <a:rPr lang="zh-CN" altLang="en-US" sz="2800" noProof="1">
                <a:solidFill>
                  <a:prstClr val="black"/>
                </a:solidFill>
                <a:latin typeface="Times New Roman" panose="02020603050405020304" pitchFamily="18" charset="0"/>
                <a:ea typeface="宋体" panose="02010600030101010101" pitchFamily="2" charset="-122"/>
              </a:rPr>
              <a:t> Girl(</a:t>
            </a:r>
            <a:r>
              <a:rPr lang="zh-CN" altLang="en-US" sz="2800" i="1" noProof="1">
                <a:solidFill>
                  <a:prstClr val="black"/>
                </a:solidFill>
                <a:latin typeface="Times New Roman" panose="02020603050405020304" pitchFamily="18" charset="0"/>
                <a:ea typeface="宋体" panose="02010600030101010101" pitchFamily="2" charset="-122"/>
              </a:rPr>
              <a:t>x</a:t>
            </a:r>
            <a:r>
              <a:rPr lang="zh-CN" altLang="en-US" sz="2800" noProof="1">
                <a:solidFill>
                  <a:prstClr val="black"/>
                </a:solidFill>
                <a:latin typeface="Times New Roman" panose="02020603050405020304" pitchFamily="18" charset="0"/>
                <a:ea typeface="宋体" panose="02010600030101010101" pitchFamily="2" charset="-122"/>
              </a:rPr>
              <a:t>)：</a:t>
            </a:r>
            <a:r>
              <a:rPr lang="zh-CN" altLang="en-US" sz="2800" i="1" noProof="1">
                <a:solidFill>
                  <a:prstClr val="black"/>
                </a:solidFill>
                <a:latin typeface="Times New Roman" panose="02020603050405020304" pitchFamily="18" charset="0"/>
                <a:ea typeface="宋体" panose="02010600030101010101" pitchFamily="2" charset="-122"/>
              </a:rPr>
              <a:t> x</a:t>
            </a:r>
            <a:r>
              <a:rPr lang="zh-CN" altLang="en-US" sz="2800" noProof="1">
                <a:solidFill>
                  <a:prstClr val="black"/>
                </a:solidFill>
                <a:latin typeface="Times New Roman" panose="02020603050405020304" pitchFamily="18" charset="0"/>
                <a:ea typeface="宋体" panose="02010600030101010101" pitchFamily="2" charset="-122"/>
              </a:rPr>
              <a:t>是女孩</a:t>
            </a:r>
          </a:p>
          <a:p>
            <a:pPr marL="539750" fontAlgn="base">
              <a:spcAft>
                <a:spcPct val="0"/>
              </a:spcAft>
              <a:buClr>
                <a:srgbClr val="0070C0"/>
              </a:buClr>
            </a:pPr>
            <a:r>
              <a:rPr lang="zh-CN" altLang="en-US" sz="2800" noProof="1">
                <a:solidFill>
                  <a:prstClr val="black"/>
                </a:solidFill>
                <a:latin typeface="Times New Roman" panose="02020603050405020304" pitchFamily="18" charset="0"/>
                <a:ea typeface="宋体" panose="02010600030101010101" pitchFamily="2" charset="-122"/>
              </a:rPr>
              <a:t> High(</a:t>
            </a:r>
            <a:r>
              <a:rPr lang="zh-CN" altLang="en-US" sz="2800" i="1" noProof="1">
                <a:solidFill>
                  <a:prstClr val="black"/>
                </a:solidFill>
                <a:latin typeface="Times New Roman" panose="02020603050405020304" pitchFamily="18" charset="0"/>
                <a:ea typeface="宋体" panose="02010600030101010101" pitchFamily="2" charset="-122"/>
              </a:rPr>
              <a:t>x，y</a:t>
            </a:r>
            <a:r>
              <a:rPr lang="zh-CN" altLang="en-US" sz="2800" noProof="1">
                <a:solidFill>
                  <a:prstClr val="black"/>
                </a:solidFill>
                <a:latin typeface="Times New Roman" panose="02020603050405020304" pitchFamily="18" charset="0"/>
                <a:ea typeface="宋体" panose="02010600030101010101" pitchFamily="2" charset="-122"/>
              </a:rPr>
              <a:t>)：</a:t>
            </a:r>
            <a:r>
              <a:rPr lang="zh-CN" altLang="en-US" sz="2800" i="1" noProof="1">
                <a:solidFill>
                  <a:prstClr val="black"/>
                </a:solidFill>
                <a:latin typeface="Times New Roman" panose="02020603050405020304" pitchFamily="18" charset="0"/>
                <a:ea typeface="宋体" panose="02010600030101010101" pitchFamily="2" charset="-122"/>
              </a:rPr>
              <a:t>x</a:t>
            </a:r>
            <a:r>
              <a:rPr lang="zh-CN" altLang="en-US" sz="2800" noProof="1">
                <a:solidFill>
                  <a:prstClr val="black"/>
                </a:solidFill>
                <a:latin typeface="Times New Roman" panose="02020603050405020304" pitchFamily="18" charset="0"/>
                <a:ea typeface="宋体" panose="02010600030101010101" pitchFamily="2" charset="-122"/>
              </a:rPr>
              <a:t>比</a:t>
            </a:r>
            <a:r>
              <a:rPr lang="zh-CN" altLang="en-US" sz="2800" i="1" noProof="1">
                <a:solidFill>
                  <a:prstClr val="black"/>
                </a:solidFill>
                <a:latin typeface="Times New Roman" panose="02020603050405020304" pitchFamily="18" charset="0"/>
                <a:ea typeface="宋体" panose="02010600030101010101" pitchFamily="2" charset="-122"/>
              </a:rPr>
              <a:t>y</a:t>
            </a:r>
            <a:r>
              <a:rPr lang="zh-CN" altLang="en-US" sz="2800" noProof="1">
                <a:solidFill>
                  <a:prstClr val="black"/>
                </a:solidFill>
                <a:latin typeface="Times New Roman" panose="02020603050405020304" pitchFamily="18" charset="0"/>
                <a:ea typeface="宋体" panose="02010600030101010101" pitchFamily="2" charset="-122"/>
              </a:rPr>
              <a:t>长得高</a:t>
            </a:r>
          </a:p>
        </p:txBody>
      </p:sp>
      <p:sp>
        <p:nvSpPr>
          <p:cNvPr id="6" name="文本框 5"/>
          <p:cNvSpPr txBox="1"/>
          <p:nvPr/>
        </p:nvSpPr>
        <p:spPr>
          <a:xfrm>
            <a:off x="1820883" y="429925"/>
            <a:ext cx="8128000" cy="537648"/>
          </a:xfrm>
          <a:prstGeom prst="rect">
            <a:avLst/>
          </a:prstGeom>
          <a:noFill/>
        </p:spPr>
        <p:txBody>
          <a:bodyPr>
            <a:spAutoFit/>
          </a:bodyPr>
          <a:lstStyle/>
          <a:p>
            <a:pPr fontAlgn="base">
              <a:lnSpc>
                <a:spcPts val="4000"/>
              </a:lnSpc>
              <a:spcAft>
                <a:spcPct val="0"/>
              </a:spcAft>
              <a:buClr>
                <a:srgbClr val="C00000"/>
              </a:buClr>
              <a:buSzPct val="100000"/>
              <a:defRPr/>
            </a:pPr>
            <a:r>
              <a:rPr lang="zh-CN" altLang="en-US" sz="2800" b="1" dirty="0">
                <a:solidFill>
                  <a:prstClr val="black"/>
                </a:solidFill>
                <a:latin typeface="仿宋" panose="02010609060101010101" pitchFamily="49" charset="-122"/>
                <a:ea typeface="仿宋" panose="02010609060101010101" pitchFamily="49" charset="-122"/>
                <a:sym typeface="+mn-ea"/>
              </a:rPr>
              <a:t>例：用谓词逻辑表示下列知识：</a:t>
            </a:r>
          </a:p>
        </p:txBody>
      </p:sp>
      <p:sp>
        <p:nvSpPr>
          <p:cNvPr id="3" name="矩形 2"/>
          <p:cNvSpPr/>
          <p:nvPr/>
        </p:nvSpPr>
        <p:spPr>
          <a:xfrm>
            <a:off x="1820883" y="1806687"/>
            <a:ext cx="8621486" cy="954107"/>
          </a:xfrm>
          <a:prstGeom prst="rect">
            <a:avLst/>
          </a:prstGeom>
          <a:solidFill>
            <a:schemeClr val="bg1"/>
          </a:solidFill>
        </p:spPr>
        <p:txBody>
          <a:bodyPr wrap="square">
            <a:spAutoFit/>
          </a:bodyPr>
          <a:lstStyle/>
          <a:p>
            <a:pPr marL="457200" indent="-457200" algn="just" fontAlgn="base">
              <a:spcAft>
                <a:spcPct val="0"/>
              </a:spcAft>
              <a:buClr>
                <a:srgbClr val="CCB400"/>
              </a:buClr>
            </a:pPr>
            <a:r>
              <a:rPr lang="zh-CN" altLang="en-US" sz="2800" noProof="1">
                <a:solidFill>
                  <a:prstClr val="black"/>
                </a:solidFill>
                <a:latin typeface="楷体" panose="02010609060101010101" pitchFamily="49" charset="-122"/>
                <a:ea typeface="楷体" panose="02010609060101010101" pitchFamily="49" charset="-122"/>
              </a:rPr>
              <a:t>开封是一个美丽的城市，但它不是一个沿海城市。</a:t>
            </a:r>
          </a:p>
          <a:p>
            <a:pPr algn="just" fontAlgn="base">
              <a:spcAft>
                <a:spcPct val="0"/>
              </a:spcAft>
              <a:buClr>
                <a:srgbClr val="CCB400"/>
              </a:buClr>
            </a:pPr>
            <a:r>
              <a:rPr lang="zh-CN" altLang="en-US" sz="2800" noProof="1">
                <a:solidFill>
                  <a:prstClr val="black"/>
                </a:solidFill>
                <a:latin typeface="楷体" panose="02010609060101010101" pitchFamily="49" charset="-122"/>
                <a:ea typeface="楷体" panose="02010609060101010101" pitchFamily="49" charset="-122"/>
              </a:rPr>
              <a:t>如果马亮是男孩，张红是女孩，则马亮比张红长的高。</a:t>
            </a:r>
          </a:p>
        </p:txBody>
      </p:sp>
    </p:spTree>
    <p:extLst>
      <p:ext uri="{BB962C8B-B14F-4D97-AF65-F5344CB8AC3E}">
        <p14:creationId xmlns:p14="http://schemas.microsoft.com/office/powerpoint/2010/main" val="3514489000"/>
      </p:ext>
    </p:extLst>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8" name="Text Box 6"/>
          <p:cNvSpPr txBox="1"/>
          <p:nvPr/>
        </p:nvSpPr>
        <p:spPr>
          <a:xfrm>
            <a:off x="2504415" y="2772850"/>
            <a:ext cx="6898162" cy="1273175"/>
          </a:xfrm>
          <a:prstGeom prst="rect">
            <a:avLst/>
          </a:prstGeom>
          <a:solidFill>
            <a:srgbClr val="FFFFFF"/>
          </a:solidFill>
          <a:ln w="9525" cap="flat" cmpd="sng">
            <a:noFill/>
            <a:prstDash val="solid"/>
            <a:miter/>
            <a:headEnd type="none" w="med" len="med"/>
            <a:tailEnd type="none" w="med" len="med"/>
          </a:ln>
        </p:spPr>
        <p:txBody>
          <a:bodyPr wrap="square">
            <a:spAutoFit/>
          </a:bodyPr>
          <a:lstStyle/>
          <a:p>
            <a:pPr algn="just" fontAlgn="base">
              <a:lnSpc>
                <a:spcPct val="120000"/>
              </a:lnSpc>
              <a:spcBef>
                <a:spcPct val="50000"/>
              </a:spcBef>
              <a:spcAft>
                <a:spcPct val="0"/>
              </a:spcAft>
              <a:buClr>
                <a:srgbClr val="0070C0"/>
              </a:buClr>
            </a:pPr>
            <a:r>
              <a:rPr lang="zh-CN" altLang="en-US" sz="2400" b="1" noProof="1">
                <a:solidFill>
                  <a:srgbClr val="646B86"/>
                </a:solidFill>
                <a:latin typeface="Times New Roman" panose="02020603050405020304" pitchFamily="18" charset="0"/>
                <a:ea typeface="宋体" panose="02010600030101010101" pitchFamily="2" charset="-122"/>
                <a:sym typeface="+mn-ea"/>
              </a:rPr>
              <a:t>第二步：将这些个体代入谓词中。</a:t>
            </a:r>
            <a:endParaRPr lang="zh-CN" altLang="en-US" sz="2400" b="1" noProof="1">
              <a:solidFill>
                <a:srgbClr val="646B86"/>
              </a:solidFill>
              <a:latin typeface="Times New Roman" panose="02020603050405020304" pitchFamily="18" charset="0"/>
              <a:ea typeface="宋体" panose="02010600030101010101" pitchFamily="2" charset="-122"/>
            </a:endParaRPr>
          </a:p>
          <a:p>
            <a:pPr marL="720090" fontAlgn="base">
              <a:spcAft>
                <a:spcPct val="0"/>
              </a:spcAft>
              <a:buClr>
                <a:srgbClr val="0070C0"/>
              </a:buClr>
            </a:pPr>
            <a:r>
              <a:rPr lang="zh-CN" altLang="en-US" sz="2400" noProof="1">
                <a:solidFill>
                  <a:prstClr val="black"/>
                </a:solidFill>
                <a:latin typeface="Times New Roman" panose="02020603050405020304" pitchFamily="18" charset="0"/>
                <a:ea typeface="宋体" panose="02010600030101010101" pitchFamily="2" charset="-122"/>
                <a:sym typeface="+mn-ea"/>
              </a:rPr>
              <a:t>BCity(</a:t>
            </a:r>
            <a:r>
              <a:rPr lang="en-US" altLang="zh-CN" sz="2400" noProof="1">
                <a:solidFill>
                  <a:prstClr val="black"/>
                </a:solidFill>
                <a:latin typeface="Times New Roman" panose="02020603050405020304" pitchFamily="18" charset="0"/>
                <a:ea typeface="宋体" panose="02010600030101010101" pitchFamily="2" charset="-122"/>
                <a:sym typeface="+mn-ea"/>
              </a:rPr>
              <a:t>Kaifeng</a:t>
            </a:r>
            <a:r>
              <a:rPr lang="zh-CN" altLang="en-US" sz="2400" noProof="1">
                <a:solidFill>
                  <a:prstClr val="black"/>
                </a:solidFill>
                <a:latin typeface="Times New Roman" panose="02020603050405020304" pitchFamily="18" charset="0"/>
                <a:ea typeface="宋体" panose="02010600030101010101" pitchFamily="2" charset="-122"/>
                <a:sym typeface="+mn-ea"/>
              </a:rPr>
              <a:t>)， HCity(</a:t>
            </a:r>
            <a:r>
              <a:rPr lang="en-US" altLang="zh-CN" sz="2400" dirty="0">
                <a:solidFill>
                  <a:prstClr val="black"/>
                </a:solidFill>
                <a:latin typeface="Times New Roman" panose="02020603050405020304" pitchFamily="18" charset="0"/>
                <a:ea typeface="宋体" panose="02010600030101010101" pitchFamily="2" charset="-122"/>
                <a:sym typeface="+mn-ea"/>
              </a:rPr>
              <a:t>Kaifeng</a:t>
            </a:r>
            <a:r>
              <a:rPr lang="zh-CN" altLang="en-US" sz="2400" noProof="1">
                <a:solidFill>
                  <a:prstClr val="black"/>
                </a:solidFill>
                <a:latin typeface="Times New Roman" panose="02020603050405020304" pitchFamily="18" charset="0"/>
                <a:ea typeface="宋体" panose="02010600030101010101" pitchFamily="2" charset="-122"/>
                <a:sym typeface="+mn-ea"/>
              </a:rPr>
              <a:t>)， Boy(</a:t>
            </a:r>
            <a:r>
              <a:rPr lang="en-US" altLang="zh-CN" sz="2400" noProof="1">
                <a:solidFill>
                  <a:prstClr val="black"/>
                </a:solidFill>
                <a:latin typeface="Times New Roman" panose="02020603050405020304" pitchFamily="18" charset="0"/>
                <a:ea typeface="宋体" panose="02010600030101010101" pitchFamily="2" charset="-122"/>
                <a:sym typeface="+mn-ea"/>
              </a:rPr>
              <a:t>M</a:t>
            </a:r>
            <a:r>
              <a:rPr lang="zh-CN" altLang="en-US" sz="2400" noProof="1">
                <a:solidFill>
                  <a:prstClr val="black"/>
                </a:solidFill>
                <a:latin typeface="Times New Roman" panose="02020603050405020304" pitchFamily="18" charset="0"/>
                <a:ea typeface="宋体" panose="02010600030101010101" pitchFamily="2" charset="-122"/>
                <a:sym typeface="+mn-ea"/>
              </a:rPr>
              <a:t>al)，         Girl(</a:t>
            </a:r>
            <a:r>
              <a:rPr lang="en-US" altLang="zh-CN" sz="2400" noProof="1">
                <a:solidFill>
                  <a:prstClr val="black"/>
                </a:solidFill>
                <a:latin typeface="Times New Roman" panose="02020603050405020304" pitchFamily="18" charset="0"/>
                <a:ea typeface="宋体" panose="02010600030101010101" pitchFamily="2" charset="-122"/>
                <a:sym typeface="+mn-ea"/>
              </a:rPr>
              <a:t>Z</a:t>
            </a:r>
            <a:r>
              <a:rPr lang="zh-CN" altLang="en-US" sz="2400" noProof="1">
                <a:solidFill>
                  <a:prstClr val="black"/>
                </a:solidFill>
                <a:latin typeface="Times New Roman" panose="02020603050405020304" pitchFamily="18" charset="0"/>
                <a:ea typeface="宋体" panose="02010600030101010101" pitchFamily="2" charset="-122"/>
                <a:sym typeface="+mn-ea"/>
              </a:rPr>
              <a:t>hangh)， High(</a:t>
            </a:r>
            <a:r>
              <a:rPr lang="en-US" altLang="zh-CN" sz="2400" noProof="1">
                <a:solidFill>
                  <a:prstClr val="black"/>
                </a:solidFill>
                <a:latin typeface="Times New Roman" panose="02020603050405020304" pitchFamily="18" charset="0"/>
                <a:ea typeface="宋体" panose="02010600030101010101" pitchFamily="2" charset="-122"/>
                <a:sym typeface="+mn-ea"/>
              </a:rPr>
              <a:t>M</a:t>
            </a:r>
            <a:r>
              <a:rPr lang="zh-CN" altLang="en-US" sz="2400" noProof="1">
                <a:solidFill>
                  <a:prstClr val="black"/>
                </a:solidFill>
                <a:latin typeface="Times New Roman" panose="02020603050405020304" pitchFamily="18" charset="0"/>
                <a:ea typeface="宋体" panose="02010600030101010101" pitchFamily="2" charset="-122"/>
                <a:sym typeface="+mn-ea"/>
              </a:rPr>
              <a:t>al，</a:t>
            </a:r>
            <a:r>
              <a:rPr lang="en-US" altLang="zh-CN" sz="2400" noProof="1">
                <a:solidFill>
                  <a:prstClr val="black"/>
                </a:solidFill>
                <a:latin typeface="Times New Roman" panose="02020603050405020304" pitchFamily="18" charset="0"/>
                <a:ea typeface="宋体" panose="02010600030101010101" pitchFamily="2" charset="-122"/>
                <a:sym typeface="+mn-ea"/>
              </a:rPr>
              <a:t>Z</a:t>
            </a:r>
            <a:r>
              <a:rPr lang="zh-CN" altLang="en-US" sz="2400" noProof="1">
                <a:solidFill>
                  <a:prstClr val="black"/>
                </a:solidFill>
                <a:latin typeface="Times New Roman" panose="02020603050405020304" pitchFamily="18" charset="0"/>
                <a:ea typeface="宋体" panose="02010600030101010101" pitchFamily="2" charset="-122"/>
                <a:sym typeface="+mn-ea"/>
              </a:rPr>
              <a:t>hangh)    </a:t>
            </a:r>
          </a:p>
        </p:txBody>
      </p:sp>
      <p:sp>
        <p:nvSpPr>
          <p:cNvPr id="2" name="Text Box 6"/>
          <p:cNvSpPr txBox="1"/>
          <p:nvPr/>
        </p:nvSpPr>
        <p:spPr>
          <a:xfrm>
            <a:off x="2153625" y="4250078"/>
            <a:ext cx="7560525" cy="1717393"/>
          </a:xfrm>
          <a:prstGeom prst="rect">
            <a:avLst/>
          </a:prstGeom>
          <a:solidFill>
            <a:srgbClr val="FFFFFF"/>
          </a:solidFill>
          <a:ln w="9525" cap="flat" cmpd="sng">
            <a:noFill/>
            <a:prstDash val="solid"/>
            <a:miter/>
            <a:headEnd type="none" w="med" len="med"/>
            <a:tailEnd type="none" w="med" len="med"/>
          </a:ln>
        </p:spPr>
        <p:txBody>
          <a:bodyPr wrap="square">
            <a:spAutoFit/>
          </a:bodyPr>
          <a:lstStyle/>
          <a:p>
            <a:pPr algn="just" fontAlgn="base">
              <a:lnSpc>
                <a:spcPct val="120000"/>
              </a:lnSpc>
              <a:spcBef>
                <a:spcPct val="50000"/>
              </a:spcBef>
              <a:spcAft>
                <a:spcPct val="0"/>
              </a:spcAft>
              <a:buClr>
                <a:srgbClr val="0070C0"/>
              </a:buClr>
            </a:pPr>
            <a:r>
              <a:rPr lang="zh-CN" altLang="en-US" sz="2400" b="1" noProof="1">
                <a:solidFill>
                  <a:srgbClr val="646B86"/>
                </a:solidFill>
                <a:latin typeface="Times New Roman" panose="02020603050405020304" pitchFamily="18" charset="0"/>
                <a:ea typeface="宋体" panose="02010600030101010101" pitchFamily="2" charset="-122"/>
              </a:rPr>
              <a:t>第三步：根据语义，用谓词连接符将他们连接起来，得到表示上述知识的谓词公式。</a:t>
            </a:r>
          </a:p>
          <a:p>
            <a:pPr marL="720090" fontAlgn="base">
              <a:spcAft>
                <a:spcPct val="0"/>
              </a:spcAft>
              <a:buClr>
                <a:srgbClr val="0070C0"/>
              </a:buClr>
            </a:pPr>
            <a:r>
              <a:rPr lang="zh-CN" altLang="en-US" sz="2400" noProof="1">
                <a:solidFill>
                  <a:prstClr val="black"/>
                </a:solidFill>
                <a:latin typeface="Times New Roman" panose="02020603050405020304" pitchFamily="18" charset="0"/>
                <a:ea typeface="宋体" panose="02010600030101010101" pitchFamily="2" charset="-122"/>
              </a:rPr>
              <a:t> BCity(</a:t>
            </a:r>
            <a:r>
              <a:rPr lang="en-US" altLang="zh-CN" sz="2400" noProof="1">
                <a:solidFill>
                  <a:prstClr val="black"/>
                </a:solidFill>
                <a:latin typeface="Times New Roman" panose="02020603050405020304" pitchFamily="18" charset="0"/>
                <a:ea typeface="宋体" panose="02010600030101010101" pitchFamily="2" charset="-122"/>
                <a:sym typeface="+mn-ea"/>
              </a:rPr>
              <a:t>Kaifeng</a:t>
            </a:r>
            <a:r>
              <a:rPr lang="zh-CN" altLang="en-US" sz="2400" noProof="1">
                <a:solidFill>
                  <a:prstClr val="black"/>
                </a:solidFill>
                <a:latin typeface="Times New Roman" panose="02020603050405020304" pitchFamily="18" charset="0"/>
                <a:ea typeface="宋体" panose="02010600030101010101" pitchFamily="2" charset="-122"/>
              </a:rPr>
              <a:t>)∧¬ HCity(</a:t>
            </a:r>
            <a:r>
              <a:rPr lang="en-US" altLang="zh-CN" sz="2400" noProof="1">
                <a:solidFill>
                  <a:prstClr val="black"/>
                </a:solidFill>
                <a:latin typeface="Times New Roman" panose="02020603050405020304" pitchFamily="18" charset="0"/>
                <a:ea typeface="宋体" panose="02010600030101010101" pitchFamily="2" charset="-122"/>
                <a:sym typeface="+mn-ea"/>
              </a:rPr>
              <a:t>Kaifeng</a:t>
            </a:r>
            <a:r>
              <a:rPr lang="zh-CN" altLang="en-US" sz="2400" noProof="1">
                <a:solidFill>
                  <a:prstClr val="black"/>
                </a:solidFill>
                <a:latin typeface="Times New Roman" panose="02020603050405020304" pitchFamily="18" charset="0"/>
                <a:ea typeface="宋体" panose="02010600030101010101" pitchFamily="2" charset="-122"/>
              </a:rPr>
              <a:t>)</a:t>
            </a:r>
          </a:p>
          <a:p>
            <a:pPr marL="720090" fontAlgn="base">
              <a:spcAft>
                <a:spcPct val="0"/>
              </a:spcAft>
              <a:buClr>
                <a:srgbClr val="0070C0"/>
              </a:buClr>
            </a:pPr>
            <a:r>
              <a:rPr lang="zh-CN" altLang="en-US" sz="2400" noProof="1">
                <a:solidFill>
                  <a:prstClr val="black"/>
                </a:solidFill>
                <a:latin typeface="Times New Roman" panose="02020603050405020304" pitchFamily="18" charset="0"/>
                <a:ea typeface="宋体" panose="02010600030101010101" pitchFamily="2" charset="-122"/>
              </a:rPr>
              <a:t> (Boy(</a:t>
            </a:r>
            <a:r>
              <a:rPr lang="en-US" altLang="zh-CN" sz="2400" noProof="1">
                <a:solidFill>
                  <a:prstClr val="black"/>
                </a:solidFill>
                <a:latin typeface="Times New Roman" panose="02020603050405020304" pitchFamily="18" charset="0"/>
                <a:ea typeface="宋体" panose="02010600030101010101" pitchFamily="2" charset="-122"/>
              </a:rPr>
              <a:t>M</a:t>
            </a:r>
            <a:r>
              <a:rPr lang="zh-CN" altLang="en-US" sz="2400" noProof="1">
                <a:solidFill>
                  <a:prstClr val="black"/>
                </a:solidFill>
                <a:latin typeface="Times New Roman" panose="02020603050405020304" pitchFamily="18" charset="0"/>
                <a:ea typeface="宋体" panose="02010600030101010101" pitchFamily="2" charset="-122"/>
              </a:rPr>
              <a:t>al)∧Girl(</a:t>
            </a:r>
            <a:r>
              <a:rPr lang="en-US" altLang="zh-CN" sz="2400" noProof="1">
                <a:solidFill>
                  <a:prstClr val="black"/>
                </a:solidFill>
                <a:latin typeface="Times New Roman" panose="02020603050405020304" pitchFamily="18" charset="0"/>
                <a:ea typeface="宋体" panose="02010600030101010101" pitchFamily="2" charset="-122"/>
              </a:rPr>
              <a:t>Z</a:t>
            </a:r>
            <a:r>
              <a:rPr lang="zh-CN" altLang="en-US" sz="2400" noProof="1">
                <a:solidFill>
                  <a:prstClr val="black"/>
                </a:solidFill>
                <a:latin typeface="Times New Roman" panose="02020603050405020304" pitchFamily="18" charset="0"/>
                <a:ea typeface="宋体" panose="02010600030101010101" pitchFamily="2" charset="-122"/>
              </a:rPr>
              <a:t>hangh))→High(</a:t>
            </a:r>
            <a:r>
              <a:rPr lang="en-US" altLang="zh-CN" sz="2400" noProof="1">
                <a:solidFill>
                  <a:prstClr val="black"/>
                </a:solidFill>
                <a:latin typeface="Times New Roman" panose="02020603050405020304" pitchFamily="18" charset="0"/>
                <a:ea typeface="宋体" panose="02010600030101010101" pitchFamily="2" charset="-122"/>
              </a:rPr>
              <a:t>M</a:t>
            </a:r>
            <a:r>
              <a:rPr lang="zh-CN" altLang="en-US" sz="2400" noProof="1">
                <a:solidFill>
                  <a:prstClr val="black"/>
                </a:solidFill>
                <a:latin typeface="Times New Roman" panose="02020603050405020304" pitchFamily="18" charset="0"/>
                <a:ea typeface="宋体" panose="02010600030101010101" pitchFamily="2" charset="-122"/>
              </a:rPr>
              <a:t>al，</a:t>
            </a:r>
            <a:r>
              <a:rPr lang="en-US" altLang="zh-CN" sz="2400" noProof="1">
                <a:solidFill>
                  <a:prstClr val="black"/>
                </a:solidFill>
                <a:latin typeface="Times New Roman" panose="02020603050405020304" pitchFamily="18" charset="0"/>
                <a:ea typeface="宋体" panose="02010600030101010101" pitchFamily="2" charset="-122"/>
              </a:rPr>
              <a:t>Z</a:t>
            </a:r>
            <a:r>
              <a:rPr lang="zh-CN" altLang="en-US" sz="2400" noProof="1">
                <a:solidFill>
                  <a:prstClr val="black"/>
                </a:solidFill>
                <a:latin typeface="Times New Roman" panose="02020603050405020304" pitchFamily="18" charset="0"/>
                <a:ea typeface="宋体" panose="02010600030101010101" pitchFamily="2" charset="-122"/>
              </a:rPr>
              <a:t>hangh)</a:t>
            </a:r>
          </a:p>
        </p:txBody>
      </p:sp>
      <p:sp>
        <p:nvSpPr>
          <p:cNvPr id="7" name="文本框 6"/>
          <p:cNvSpPr txBox="1"/>
          <p:nvPr/>
        </p:nvSpPr>
        <p:spPr>
          <a:xfrm>
            <a:off x="1869886" y="510796"/>
            <a:ext cx="8128000" cy="537648"/>
          </a:xfrm>
          <a:prstGeom prst="rect">
            <a:avLst/>
          </a:prstGeom>
          <a:noFill/>
        </p:spPr>
        <p:txBody>
          <a:bodyPr>
            <a:spAutoFit/>
          </a:bodyPr>
          <a:lstStyle/>
          <a:p>
            <a:pPr fontAlgn="base">
              <a:lnSpc>
                <a:spcPts val="4000"/>
              </a:lnSpc>
              <a:spcAft>
                <a:spcPct val="0"/>
              </a:spcAft>
              <a:buClr>
                <a:srgbClr val="C00000"/>
              </a:buClr>
              <a:buSzPct val="100000"/>
              <a:defRPr/>
            </a:pPr>
            <a:r>
              <a:rPr lang="zh-CN" altLang="en-US" sz="2800" b="1" dirty="0">
                <a:solidFill>
                  <a:prstClr val="black"/>
                </a:solidFill>
                <a:latin typeface="仿宋" panose="02010609060101010101" pitchFamily="49" charset="-122"/>
                <a:ea typeface="仿宋" panose="02010609060101010101" pitchFamily="49" charset="-122"/>
                <a:sym typeface="+mn-ea"/>
              </a:rPr>
              <a:t>例：</a:t>
            </a:r>
            <a:r>
              <a:rPr lang="en-US" altLang="zh-CN" sz="2800" b="1" dirty="0">
                <a:solidFill>
                  <a:prstClr val="black"/>
                </a:solidFill>
                <a:latin typeface="仿宋" panose="02010609060101010101" pitchFamily="49" charset="-122"/>
                <a:ea typeface="仿宋" panose="02010609060101010101" pitchFamily="49" charset="-122"/>
                <a:sym typeface="+mn-ea"/>
              </a:rPr>
              <a:t>  </a:t>
            </a:r>
            <a:r>
              <a:rPr lang="zh-CN" altLang="en-US" sz="2800" b="1" dirty="0">
                <a:solidFill>
                  <a:prstClr val="black"/>
                </a:solidFill>
                <a:latin typeface="仿宋" panose="02010609060101010101" pitchFamily="49" charset="-122"/>
                <a:ea typeface="仿宋" panose="02010609060101010101" pitchFamily="49" charset="-122"/>
                <a:sym typeface="+mn-ea"/>
              </a:rPr>
              <a:t>用谓词逻辑表示下列知识：</a:t>
            </a:r>
          </a:p>
        </p:txBody>
      </p:sp>
      <p:sp>
        <p:nvSpPr>
          <p:cNvPr id="8" name="矩形 7"/>
          <p:cNvSpPr/>
          <p:nvPr/>
        </p:nvSpPr>
        <p:spPr>
          <a:xfrm>
            <a:off x="2343630" y="1640432"/>
            <a:ext cx="7721285" cy="829945"/>
          </a:xfrm>
          <a:prstGeom prst="rect">
            <a:avLst/>
          </a:prstGeom>
          <a:solidFill>
            <a:schemeClr val="bg1"/>
          </a:solidFill>
        </p:spPr>
        <p:txBody>
          <a:bodyPr wrap="square">
            <a:spAutoFit/>
          </a:bodyPr>
          <a:lstStyle/>
          <a:p>
            <a:pPr marL="457200" indent="-457200" algn="just" fontAlgn="base">
              <a:spcAft>
                <a:spcPct val="0"/>
              </a:spcAft>
              <a:buClr>
                <a:srgbClr val="CCB400"/>
              </a:buClr>
            </a:pPr>
            <a:r>
              <a:rPr lang="zh-CN" altLang="en-US" sz="2400" noProof="1">
                <a:solidFill>
                  <a:prstClr val="black"/>
                </a:solidFill>
                <a:latin typeface="楷体" panose="02010609060101010101" pitchFamily="49" charset="-122"/>
                <a:ea typeface="楷体" panose="02010609060101010101" pitchFamily="49" charset="-122"/>
              </a:rPr>
              <a:t>开封是一个美丽的城市，但它不是一个沿海城市。</a:t>
            </a:r>
          </a:p>
          <a:p>
            <a:pPr algn="just" fontAlgn="base">
              <a:spcAft>
                <a:spcPct val="0"/>
              </a:spcAft>
              <a:buClr>
                <a:srgbClr val="CCB400"/>
              </a:buClr>
            </a:pPr>
            <a:r>
              <a:rPr lang="zh-CN" altLang="en-US" sz="2400" noProof="1">
                <a:solidFill>
                  <a:prstClr val="black"/>
                </a:solidFill>
                <a:latin typeface="楷体" panose="02010609060101010101" pitchFamily="49" charset="-122"/>
                <a:ea typeface="楷体" panose="02010609060101010101" pitchFamily="49" charset="-122"/>
              </a:rPr>
              <a:t>如果马亮是男孩，张红是女孩，则马亮比张红长的高。</a:t>
            </a:r>
          </a:p>
        </p:txBody>
      </p:sp>
    </p:spTree>
    <p:extLst>
      <p:ext uri="{BB962C8B-B14F-4D97-AF65-F5344CB8AC3E}">
        <p14:creationId xmlns:p14="http://schemas.microsoft.com/office/powerpoint/2010/main" val="2384190409"/>
      </p:ext>
    </p:extLst>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E0094C7-A207-4C1D-8085-FC7F52A65861}" type="slidenum">
              <a:rPr lang="ja-JP" altLang="en-US">
                <a:solidFill>
                  <a:srgbClr val="A50021"/>
                </a:solidFill>
                <a:ea typeface="MS PGothic" panose="020B0600070205080204" pitchFamily="34" charset="-128"/>
              </a:rPr>
              <a:pPr eaLnBrk="1" fontAlgn="base" hangingPunct="1">
                <a:spcBef>
                  <a:spcPct val="0"/>
                </a:spcBef>
                <a:spcAft>
                  <a:spcPct val="0"/>
                </a:spcAft>
              </a:pPr>
              <a:t>65</a:t>
            </a:fld>
            <a:endParaRPr lang="en-US" altLang="ja-JP">
              <a:solidFill>
                <a:srgbClr val="A50021"/>
              </a:solidFill>
              <a:ea typeface="MS PGothic" panose="020B0600070205080204" pitchFamily="34" charset="-128"/>
            </a:endParaRPr>
          </a:p>
        </p:txBody>
      </p:sp>
      <p:sp>
        <p:nvSpPr>
          <p:cNvPr id="37891" name="Rectangle 6"/>
          <p:cNvSpPr>
            <a:spLocks noGrp="1" noChangeArrowheads="1"/>
          </p:cNvSpPr>
          <p:nvPr>
            <p:ph type="title"/>
          </p:nvPr>
        </p:nvSpPr>
        <p:spPr/>
        <p:txBody>
          <a:bodyPr/>
          <a:lstStyle/>
          <a:p>
            <a:pPr eaLnBrk="1" hangingPunct="1"/>
            <a:r>
              <a:rPr lang="en-US" altLang="zh-CN" dirty="0">
                <a:latin typeface="仿宋" panose="02010609060101010101" pitchFamily="49" charset="-122"/>
                <a:ea typeface="仿宋" panose="02010609060101010101" pitchFamily="49" charset="-122"/>
              </a:rPr>
              <a:t>2.3.5  </a:t>
            </a:r>
            <a:r>
              <a:rPr lang="zh-CN" altLang="en-US" dirty="0">
                <a:latin typeface="仿宋" panose="02010609060101010101" pitchFamily="49" charset="-122"/>
                <a:ea typeface="仿宋" panose="02010609060101010101" pitchFamily="49" charset="-122"/>
              </a:rPr>
              <a:t>一阶谓词逻辑知识表示方法</a:t>
            </a:r>
          </a:p>
        </p:txBody>
      </p:sp>
      <p:sp>
        <p:nvSpPr>
          <p:cNvPr id="37892" name="Rectangle 7"/>
          <p:cNvSpPr>
            <a:spLocks noGrp="1" noChangeArrowheads="1"/>
          </p:cNvSpPr>
          <p:nvPr>
            <p:ph type="body" idx="1"/>
          </p:nvPr>
        </p:nvSpPr>
        <p:spPr>
          <a:xfrm>
            <a:off x="1862158" y="1546967"/>
            <a:ext cx="8337550" cy="2120158"/>
          </a:xfrm>
          <a:gradFill rotWithShape="0">
            <a:gsLst>
              <a:gs pos="0">
                <a:srgbClr val="CCFFFF"/>
              </a:gs>
              <a:gs pos="100000">
                <a:schemeClr val="bg1"/>
              </a:gs>
            </a:gsLst>
            <a:path path="rect">
              <a:fillToRect l="100000" t="100000"/>
            </a:path>
          </a:gradFill>
          <a:ln>
            <a:solidFill>
              <a:srgbClr val="808080"/>
            </a:solidFill>
            <a:miter lim="800000"/>
          </a:ln>
        </p:spPr>
        <p:txBody>
          <a:bodyPr>
            <a:normAutofit/>
          </a:bodyPr>
          <a:lstStyle/>
          <a:p>
            <a:pPr marL="571500" indent="-571500">
              <a:spcBef>
                <a:spcPct val="30000"/>
              </a:spcBef>
            </a:pPr>
            <a:r>
              <a:rPr lang="zh-CN" altLang="en-US" sz="2600" b="1" dirty="0">
                <a:latin typeface="仿宋" panose="02010609060101010101" pitchFamily="49" charset="-122"/>
                <a:ea typeface="仿宋" panose="02010609060101010101" pitchFamily="49" charset="-122"/>
              </a:rPr>
              <a:t>谓词公式表示知识的步骤：</a:t>
            </a:r>
          </a:p>
          <a:p>
            <a:pPr marL="967105" lvl="1" indent="-495300">
              <a:lnSpc>
                <a:spcPct val="120000"/>
              </a:lnSpc>
              <a:spcBef>
                <a:spcPct val="30000"/>
              </a:spcBef>
              <a:buNone/>
            </a:pPr>
            <a:r>
              <a:rPr lang="zh-CN" altLang="en-US" b="1" dirty="0">
                <a:solidFill>
                  <a:schemeClr val="tx1"/>
                </a:solidFill>
                <a:latin typeface="仿宋" panose="02010609060101010101" pitchFamily="49" charset="-122"/>
                <a:ea typeface="仿宋" panose="02010609060101010101" pitchFamily="49" charset="-122"/>
              </a:rPr>
              <a:t>（</a:t>
            </a:r>
            <a:r>
              <a:rPr lang="en-US" altLang="zh-CN" b="1" dirty="0">
                <a:solidFill>
                  <a:schemeClr val="tx1"/>
                </a:solidFill>
                <a:latin typeface="仿宋" panose="02010609060101010101" pitchFamily="49" charset="-122"/>
                <a:ea typeface="仿宋" panose="02010609060101010101" pitchFamily="49" charset="-122"/>
              </a:rPr>
              <a:t>1</a:t>
            </a:r>
            <a:r>
              <a:rPr lang="zh-CN" altLang="en-US" b="1" dirty="0">
                <a:solidFill>
                  <a:schemeClr val="tx1"/>
                </a:solidFill>
                <a:latin typeface="仿宋" panose="02010609060101010101" pitchFamily="49" charset="-122"/>
                <a:ea typeface="仿宋" panose="02010609060101010101" pitchFamily="49" charset="-122"/>
              </a:rPr>
              <a:t>）定义谓词及个体。</a:t>
            </a:r>
          </a:p>
          <a:p>
            <a:pPr marL="967105" lvl="1" indent="-495300">
              <a:lnSpc>
                <a:spcPct val="120000"/>
              </a:lnSpc>
              <a:spcBef>
                <a:spcPct val="30000"/>
              </a:spcBef>
              <a:buNone/>
            </a:pPr>
            <a:r>
              <a:rPr lang="zh-CN" altLang="en-US" b="1" dirty="0">
                <a:solidFill>
                  <a:schemeClr val="tx1"/>
                </a:solidFill>
                <a:latin typeface="仿宋" panose="02010609060101010101" pitchFamily="49" charset="-122"/>
                <a:ea typeface="仿宋" panose="02010609060101010101" pitchFamily="49" charset="-122"/>
              </a:rPr>
              <a:t>（</a:t>
            </a:r>
            <a:r>
              <a:rPr lang="en-US" altLang="zh-CN" b="1" dirty="0">
                <a:solidFill>
                  <a:schemeClr val="tx1"/>
                </a:solidFill>
                <a:latin typeface="仿宋" panose="02010609060101010101" pitchFamily="49" charset="-122"/>
                <a:ea typeface="仿宋" panose="02010609060101010101" pitchFamily="49" charset="-122"/>
              </a:rPr>
              <a:t>2</a:t>
            </a:r>
            <a:r>
              <a:rPr lang="zh-CN" altLang="en-US" b="1" dirty="0">
                <a:solidFill>
                  <a:schemeClr val="tx1"/>
                </a:solidFill>
                <a:latin typeface="仿宋" panose="02010609060101010101" pitchFamily="49" charset="-122"/>
                <a:ea typeface="仿宋" panose="02010609060101010101" pitchFamily="49" charset="-122"/>
              </a:rPr>
              <a:t>）变元赋值。</a:t>
            </a:r>
          </a:p>
          <a:p>
            <a:pPr marL="967105" lvl="1" indent="-495300">
              <a:lnSpc>
                <a:spcPct val="120000"/>
              </a:lnSpc>
              <a:spcBef>
                <a:spcPct val="30000"/>
              </a:spcBef>
              <a:buNone/>
            </a:pPr>
            <a:r>
              <a:rPr lang="zh-CN" altLang="en-US" b="1" dirty="0">
                <a:solidFill>
                  <a:schemeClr val="tx1"/>
                </a:solidFill>
                <a:latin typeface="仿宋" panose="02010609060101010101" pitchFamily="49" charset="-122"/>
                <a:ea typeface="仿宋" panose="02010609060101010101" pitchFamily="49" charset="-122"/>
              </a:rPr>
              <a:t>（</a:t>
            </a:r>
            <a:r>
              <a:rPr lang="en-US" altLang="zh-CN" b="1" dirty="0">
                <a:solidFill>
                  <a:schemeClr val="tx1"/>
                </a:solidFill>
                <a:latin typeface="仿宋" panose="02010609060101010101" pitchFamily="49" charset="-122"/>
                <a:ea typeface="仿宋" panose="02010609060101010101" pitchFamily="49" charset="-122"/>
              </a:rPr>
              <a:t>3</a:t>
            </a:r>
            <a:r>
              <a:rPr lang="zh-CN" altLang="en-US" b="1" dirty="0">
                <a:solidFill>
                  <a:schemeClr val="tx1"/>
                </a:solidFill>
                <a:latin typeface="仿宋" panose="02010609060101010101" pitchFamily="49" charset="-122"/>
                <a:ea typeface="仿宋" panose="02010609060101010101" pitchFamily="49" charset="-122"/>
              </a:rPr>
              <a:t>）用连接词连接各个谓词，形成谓词公式</a:t>
            </a:r>
            <a:r>
              <a:rPr lang="zh-CN" altLang="en-US" sz="2800" b="1" dirty="0">
                <a:solidFill>
                  <a:schemeClr val="tx1"/>
                </a:solidFill>
                <a:latin typeface="仿宋" panose="02010609060101010101" pitchFamily="49" charset="-122"/>
                <a:ea typeface="仿宋" panose="02010609060101010101" pitchFamily="49" charset="-122"/>
              </a:rPr>
              <a:t>。</a:t>
            </a:r>
          </a:p>
        </p:txBody>
      </p:sp>
      <p:sp>
        <p:nvSpPr>
          <p:cNvPr id="37893" name="Rectangle 8"/>
          <p:cNvSpPr>
            <a:spLocks noChangeArrowheads="1"/>
          </p:cNvSpPr>
          <p:nvPr/>
        </p:nvSpPr>
        <p:spPr bwMode="auto">
          <a:xfrm>
            <a:off x="1870076" y="3667126"/>
            <a:ext cx="8412163" cy="2803525"/>
          </a:xfrm>
          <a:prstGeom prst="rect">
            <a:avLst/>
          </a:prstGeom>
          <a:solidFill>
            <a:srgbClr val="FFFFFF"/>
          </a:solidFill>
          <a:ln w="9525">
            <a:solidFill>
              <a:srgbClr val="808080"/>
            </a:solidFill>
            <a:miter lim="800000"/>
          </a:ln>
        </p:spPr>
        <p:txBody>
          <a:bodyPr>
            <a:spAutoFit/>
          </a:bodyPr>
          <a:lstStyle/>
          <a:p>
            <a:pPr fontAlgn="base">
              <a:lnSpc>
                <a:spcPct val="120000"/>
              </a:lnSpc>
              <a:spcBef>
                <a:spcPct val="0"/>
              </a:spcBef>
              <a:spcAft>
                <a:spcPct val="0"/>
              </a:spcAft>
              <a:buClr>
                <a:srgbClr val="CCB400"/>
              </a:buClr>
              <a:buFont typeface="Wingdings" panose="05000000000000000000" pitchFamily="2" charset="2"/>
              <a:buChar char="§"/>
            </a:pPr>
            <a:r>
              <a:rPr lang="en-US" altLang="zh-CN"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b="1">
                <a:solidFill>
                  <a:prstClr val="black"/>
                </a:solidFill>
                <a:latin typeface="Times New Roman" panose="02020603050405020304" pitchFamily="18" charset="0"/>
                <a:ea typeface="宋体" panose="02010600030101010101" pitchFamily="2" charset="-122"/>
              </a:rPr>
              <a:t>例</a:t>
            </a:r>
            <a:r>
              <a:rPr lang="zh-CN" altLang="en-US"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如： </a:t>
            </a:r>
            <a:r>
              <a:rPr lang="zh-CN" altLang="en-US" sz="2400" b="1">
                <a:solidFill>
                  <a:prstClr val="black"/>
                </a:solidFill>
                <a:latin typeface="Times New Roman" panose="02020603050405020304" pitchFamily="18" charset="0"/>
                <a:ea typeface="宋体" panose="02010600030101010101" pitchFamily="2" charset="-122"/>
              </a:rPr>
              <a:t>用一阶谓词逻辑表示下列关系数据库。</a:t>
            </a:r>
            <a:endParaRPr lang="zh-CN" altLang="en-US"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2" fontAlgn="base">
              <a:lnSpc>
                <a:spcPct val="120000"/>
              </a:lnSpc>
              <a:spcBef>
                <a:spcPct val="20000"/>
              </a:spcBef>
              <a:spcAft>
                <a:spcPct val="0"/>
              </a:spcAft>
              <a:buClr>
                <a:srgbClr val="CCB400"/>
              </a:buClr>
            </a:pPr>
            <a:r>
              <a:rPr lang="zh-CN" altLang="en-US" sz="2400" b="1">
                <a:solidFill>
                  <a:prstClr val="black"/>
                </a:solidFill>
                <a:latin typeface="Times New Roman" panose="02020603050405020304" pitchFamily="18" charset="0"/>
                <a:ea typeface="宋体" panose="02010600030101010101" pitchFamily="2" charset="-122"/>
              </a:rPr>
              <a:t>住户</a:t>
            </a:r>
            <a:r>
              <a:rPr lang="zh-CN" altLang="en-US"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b="1">
                <a:solidFill>
                  <a:prstClr val="black"/>
                </a:solidFill>
                <a:latin typeface="Times New Roman" panose="02020603050405020304" pitchFamily="18" charset="0"/>
                <a:ea typeface="宋体" panose="02010600030101010101" pitchFamily="2" charset="-122"/>
              </a:rPr>
              <a:t>房间</a:t>
            </a:r>
            <a:r>
              <a:rPr lang="zh-CN" altLang="en-US"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b="1">
                <a:solidFill>
                  <a:prstClr val="black"/>
                </a:solidFill>
                <a:latin typeface="Times New Roman" panose="02020603050405020304" pitchFamily="18" charset="0"/>
                <a:ea typeface="宋体" panose="02010600030101010101" pitchFamily="2" charset="-122"/>
              </a:rPr>
              <a:t>电话号码</a:t>
            </a:r>
            <a:r>
              <a:rPr lang="zh-CN" altLang="en-US"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b="1">
                <a:solidFill>
                  <a:prstClr val="black"/>
                </a:solidFill>
                <a:latin typeface="Times New Roman" panose="02020603050405020304" pitchFamily="18" charset="0"/>
                <a:ea typeface="宋体" panose="02010600030101010101" pitchFamily="2" charset="-122"/>
              </a:rPr>
              <a:t>房间</a:t>
            </a:r>
            <a:endParaRPr lang="zh-CN" altLang="en-US"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2" fontAlgn="base">
              <a:lnSpc>
                <a:spcPct val="120000"/>
              </a:lnSpc>
              <a:spcBef>
                <a:spcPct val="0"/>
              </a:spcBef>
              <a:spcAft>
                <a:spcPct val="0"/>
              </a:spcAft>
              <a:buClr>
                <a:srgbClr val="CCB400"/>
              </a:buClr>
            </a:pPr>
            <a:r>
              <a:rPr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Zhang            201                    491                 201</a:t>
            </a:r>
          </a:p>
          <a:p>
            <a:pPr lvl="2" fontAlgn="base">
              <a:lnSpc>
                <a:spcPct val="120000"/>
              </a:lnSpc>
              <a:spcBef>
                <a:spcPct val="0"/>
              </a:spcBef>
              <a:spcAft>
                <a:spcPct val="0"/>
              </a:spcAft>
              <a:buClr>
                <a:srgbClr val="CCB400"/>
              </a:buClr>
            </a:pPr>
            <a:r>
              <a:rPr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Li                   201                    492                 201</a:t>
            </a:r>
          </a:p>
          <a:p>
            <a:pPr lvl="2" fontAlgn="base">
              <a:lnSpc>
                <a:spcPct val="120000"/>
              </a:lnSpc>
              <a:spcBef>
                <a:spcPct val="0"/>
              </a:spcBef>
              <a:spcAft>
                <a:spcPct val="0"/>
              </a:spcAft>
              <a:buClr>
                <a:srgbClr val="CCB400"/>
              </a:buClr>
            </a:pPr>
            <a:r>
              <a:rPr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Wang             202                    451                 202</a:t>
            </a:r>
          </a:p>
          <a:p>
            <a:pPr lvl="2" fontAlgn="base">
              <a:lnSpc>
                <a:spcPct val="120000"/>
              </a:lnSpc>
              <a:spcBef>
                <a:spcPct val="0"/>
              </a:spcBef>
              <a:spcAft>
                <a:spcPct val="0"/>
              </a:spcAft>
              <a:buClr>
                <a:srgbClr val="CCB400"/>
              </a:buClr>
            </a:pPr>
            <a:r>
              <a:rPr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Zhao              203                    451                 203</a:t>
            </a:r>
          </a:p>
        </p:txBody>
      </p:sp>
      <p:sp>
        <p:nvSpPr>
          <p:cNvPr id="37894" name="Line 9"/>
          <p:cNvSpPr>
            <a:spLocks noChangeShapeType="1"/>
          </p:cNvSpPr>
          <p:nvPr/>
        </p:nvSpPr>
        <p:spPr bwMode="auto">
          <a:xfrm>
            <a:off x="5791200" y="4368800"/>
            <a:ext cx="0" cy="1944688"/>
          </a:xfrm>
          <a:prstGeom prst="line">
            <a:avLst/>
          </a:prstGeom>
          <a:noFill/>
          <a:ln w="25400">
            <a:solidFill>
              <a:schemeClr val="accent2"/>
            </a:solidFill>
            <a:prstDash val="dash"/>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28682" name="AutoShape 10"/>
          <p:cNvSpPr>
            <a:spLocks noChangeArrowheads="1"/>
          </p:cNvSpPr>
          <p:nvPr/>
        </p:nvSpPr>
        <p:spPr bwMode="auto">
          <a:xfrm>
            <a:off x="2709864" y="4919664"/>
            <a:ext cx="2744787" cy="885825"/>
          </a:xfrm>
          <a:prstGeom prst="cloudCallout">
            <a:avLst>
              <a:gd name="adj1" fmla="val -9514"/>
              <a:gd name="adj2" fmla="val -96597"/>
            </a:avLst>
          </a:prstGeom>
          <a:solidFill>
            <a:srgbClr val="CCFFFF"/>
          </a:solidFill>
          <a:ln w="9525">
            <a:solidFill>
              <a:schemeClr val="tx1"/>
            </a:solidFill>
            <a:round/>
          </a:ln>
        </p:spPr>
        <p:txBody>
          <a:bodyPr/>
          <a:lstStyle/>
          <a:p>
            <a:pPr algn="ctr" fontAlgn="base">
              <a:spcBef>
                <a:spcPct val="0"/>
              </a:spcBef>
              <a:spcAft>
                <a:spcPct val="0"/>
              </a:spcAft>
            </a:pPr>
            <a:r>
              <a:rPr lang="en-US" altLang="zh-CN" sz="2400" b="1" i="1">
                <a:solidFill>
                  <a:prstClr val="black"/>
                </a:solidFill>
                <a:latin typeface="Times New Roman" panose="02020603050405020304" pitchFamily="18" charset="0"/>
                <a:ea typeface="宋体" panose="02010600030101010101" pitchFamily="2" charset="-122"/>
              </a:rPr>
              <a:t>Occupant</a:t>
            </a:r>
          </a:p>
        </p:txBody>
      </p:sp>
      <p:sp>
        <p:nvSpPr>
          <p:cNvPr id="28683" name="AutoShape 11"/>
          <p:cNvSpPr>
            <a:spLocks noChangeArrowheads="1"/>
          </p:cNvSpPr>
          <p:nvPr/>
        </p:nvSpPr>
        <p:spPr bwMode="auto">
          <a:xfrm>
            <a:off x="6913563" y="4868864"/>
            <a:ext cx="2933700" cy="885825"/>
          </a:xfrm>
          <a:prstGeom prst="cloudCallout">
            <a:avLst>
              <a:gd name="adj1" fmla="val -20509"/>
              <a:gd name="adj2" fmla="val -84944"/>
            </a:avLst>
          </a:prstGeom>
          <a:solidFill>
            <a:srgbClr val="CCFFFF"/>
          </a:solidFill>
          <a:ln w="9525">
            <a:solidFill>
              <a:schemeClr val="tx1"/>
            </a:solidFill>
            <a:round/>
          </a:ln>
        </p:spPr>
        <p:txBody>
          <a:bodyPr/>
          <a:lstStyle/>
          <a:p>
            <a:pPr algn="ctr" fontAlgn="base">
              <a:spcBef>
                <a:spcPct val="0"/>
              </a:spcBef>
              <a:spcAft>
                <a:spcPct val="0"/>
              </a:spcAft>
            </a:pPr>
            <a:r>
              <a:rPr lang="en-US" altLang="zh-CN" sz="2400" b="1" i="1">
                <a:solidFill>
                  <a:prstClr val="black"/>
                </a:solidFill>
                <a:latin typeface="Times New Roman" panose="02020603050405020304" pitchFamily="18" charset="0"/>
                <a:ea typeface="宋体" panose="02010600030101010101" pitchFamily="2" charset="-122"/>
              </a:rPr>
              <a:t>Telephone</a:t>
            </a:r>
          </a:p>
        </p:txBody>
      </p:sp>
    </p:spTree>
    <p:extLst>
      <p:ext uri="{BB962C8B-B14F-4D97-AF65-F5344CB8AC3E}">
        <p14:creationId xmlns:p14="http://schemas.microsoft.com/office/powerpoint/2010/main" val="20966091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8682"/>
                                        </p:tgtEl>
                                        <p:attrNameLst>
                                          <p:attrName>style.visibility</p:attrName>
                                        </p:attrNameLst>
                                      </p:cBhvr>
                                      <p:to>
                                        <p:strVal val="visible"/>
                                      </p:to>
                                    </p:set>
                                    <p:anim calcmode="lin" valueType="num">
                                      <p:cBhvr>
                                        <p:cTn id="7" dur="500" fill="hold"/>
                                        <p:tgtEl>
                                          <p:spTgt spid="28682"/>
                                        </p:tgtEl>
                                        <p:attrNameLst>
                                          <p:attrName>ppt_x</p:attrName>
                                        </p:attrNameLst>
                                      </p:cBhvr>
                                      <p:tavLst>
                                        <p:tav tm="0">
                                          <p:val>
                                            <p:strVal val="#ppt_x"/>
                                          </p:val>
                                        </p:tav>
                                        <p:tav tm="100000">
                                          <p:val>
                                            <p:strVal val="#ppt_x"/>
                                          </p:val>
                                        </p:tav>
                                      </p:tavLst>
                                    </p:anim>
                                    <p:anim calcmode="lin" valueType="num">
                                      <p:cBhvr>
                                        <p:cTn id="8" dur="500" fill="hold"/>
                                        <p:tgtEl>
                                          <p:spTgt spid="28682"/>
                                        </p:tgtEl>
                                        <p:attrNameLst>
                                          <p:attrName>ppt_y</p:attrName>
                                        </p:attrNameLst>
                                      </p:cBhvr>
                                      <p:tavLst>
                                        <p:tav tm="0">
                                          <p:val>
                                            <p:strVal val="#ppt_y-#ppt_h/2"/>
                                          </p:val>
                                        </p:tav>
                                        <p:tav tm="100000">
                                          <p:val>
                                            <p:strVal val="#ppt_y"/>
                                          </p:val>
                                        </p:tav>
                                      </p:tavLst>
                                    </p:anim>
                                    <p:anim calcmode="lin" valueType="num">
                                      <p:cBhvr>
                                        <p:cTn id="9" dur="500" fill="hold"/>
                                        <p:tgtEl>
                                          <p:spTgt spid="28682"/>
                                        </p:tgtEl>
                                        <p:attrNameLst>
                                          <p:attrName>ppt_w</p:attrName>
                                        </p:attrNameLst>
                                      </p:cBhvr>
                                      <p:tavLst>
                                        <p:tav tm="0">
                                          <p:val>
                                            <p:strVal val="#ppt_w"/>
                                          </p:val>
                                        </p:tav>
                                        <p:tav tm="100000">
                                          <p:val>
                                            <p:strVal val="#ppt_w"/>
                                          </p:val>
                                        </p:tav>
                                      </p:tavLst>
                                    </p:anim>
                                    <p:anim calcmode="lin" valueType="num">
                                      <p:cBhvr>
                                        <p:cTn id="10" dur="500" fill="hold"/>
                                        <p:tgtEl>
                                          <p:spTgt spid="28682"/>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868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28683"/>
                                        </p:tgtEl>
                                        <p:attrNameLst>
                                          <p:attrName>style.visibility</p:attrName>
                                        </p:attrNameLst>
                                      </p:cBhvr>
                                      <p:to>
                                        <p:strVal val="visible"/>
                                      </p:to>
                                    </p:set>
                                    <p:anim calcmode="lin" valueType="num">
                                      <p:cBhvr>
                                        <p:cTn id="15" dur="500" fill="hold"/>
                                        <p:tgtEl>
                                          <p:spTgt spid="28683"/>
                                        </p:tgtEl>
                                        <p:attrNameLst>
                                          <p:attrName>ppt_x</p:attrName>
                                        </p:attrNameLst>
                                      </p:cBhvr>
                                      <p:tavLst>
                                        <p:tav tm="0">
                                          <p:val>
                                            <p:strVal val="#ppt_x"/>
                                          </p:val>
                                        </p:tav>
                                        <p:tav tm="100000">
                                          <p:val>
                                            <p:strVal val="#ppt_x"/>
                                          </p:val>
                                        </p:tav>
                                      </p:tavLst>
                                    </p:anim>
                                    <p:anim calcmode="lin" valueType="num">
                                      <p:cBhvr>
                                        <p:cTn id="16" dur="500" fill="hold"/>
                                        <p:tgtEl>
                                          <p:spTgt spid="28683"/>
                                        </p:tgtEl>
                                        <p:attrNameLst>
                                          <p:attrName>ppt_y</p:attrName>
                                        </p:attrNameLst>
                                      </p:cBhvr>
                                      <p:tavLst>
                                        <p:tav tm="0">
                                          <p:val>
                                            <p:strVal val="#ppt_y-#ppt_h/2"/>
                                          </p:val>
                                        </p:tav>
                                        <p:tav tm="100000">
                                          <p:val>
                                            <p:strVal val="#ppt_y"/>
                                          </p:val>
                                        </p:tav>
                                      </p:tavLst>
                                    </p:anim>
                                    <p:anim calcmode="lin" valueType="num">
                                      <p:cBhvr>
                                        <p:cTn id="17" dur="500" fill="hold"/>
                                        <p:tgtEl>
                                          <p:spTgt spid="28683"/>
                                        </p:tgtEl>
                                        <p:attrNameLst>
                                          <p:attrName>ppt_w</p:attrName>
                                        </p:attrNameLst>
                                      </p:cBhvr>
                                      <p:tavLst>
                                        <p:tav tm="0">
                                          <p:val>
                                            <p:strVal val="#ppt_w"/>
                                          </p:val>
                                        </p:tav>
                                        <p:tav tm="100000">
                                          <p:val>
                                            <p:strVal val="#ppt_w"/>
                                          </p:val>
                                        </p:tav>
                                      </p:tavLst>
                                    </p:anim>
                                    <p:anim calcmode="lin" valueType="num">
                                      <p:cBhvr>
                                        <p:cTn id="18" dur="500" fill="hold"/>
                                        <p:tgtEl>
                                          <p:spTgt spid="28683"/>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868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2" grpId="0" animBg="1" autoUpdateAnimBg="0"/>
      <p:bldP spid="28683"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BDD3B53-8B5A-4D23-A59F-00C863C8A8D3}" type="slidenum">
              <a:rPr lang="ja-JP" altLang="en-US">
                <a:solidFill>
                  <a:srgbClr val="A50021"/>
                </a:solidFill>
                <a:ea typeface="MS PGothic" panose="020B0600070205080204" pitchFamily="34" charset="-128"/>
              </a:rPr>
              <a:pPr eaLnBrk="1" fontAlgn="base" hangingPunct="1">
                <a:spcBef>
                  <a:spcPct val="0"/>
                </a:spcBef>
                <a:spcAft>
                  <a:spcPct val="0"/>
                </a:spcAft>
              </a:pPr>
              <a:t>66</a:t>
            </a:fld>
            <a:endParaRPr lang="en-US" altLang="ja-JP">
              <a:solidFill>
                <a:srgbClr val="A50021"/>
              </a:solidFill>
              <a:ea typeface="MS PGothic" panose="020B0600070205080204" pitchFamily="34" charset="-128"/>
            </a:endParaRPr>
          </a:p>
        </p:txBody>
      </p:sp>
      <p:sp>
        <p:nvSpPr>
          <p:cNvPr id="38915" name="Rectangle 6"/>
          <p:cNvSpPr>
            <a:spLocks noGrp="1" noChangeArrowheads="1"/>
          </p:cNvSpPr>
          <p:nvPr>
            <p:ph type="title"/>
          </p:nvPr>
        </p:nvSpPr>
        <p:spPr/>
        <p:txBody>
          <a:bodyPr/>
          <a:lstStyle/>
          <a:p>
            <a:pPr eaLnBrk="1" hangingPunct="1"/>
            <a:endParaRPr lang="zh-CN" altLang="zh-CN">
              <a:latin typeface="Times New Roman" panose="02020603050405020304" pitchFamily="18" charset="0"/>
            </a:endParaRPr>
          </a:p>
        </p:txBody>
      </p:sp>
      <p:sp>
        <p:nvSpPr>
          <p:cNvPr id="143367" name="Rectangle 7"/>
          <p:cNvSpPr>
            <a:spLocks noGrp="1" noChangeArrowheads="1"/>
          </p:cNvSpPr>
          <p:nvPr>
            <p:ph type="body" idx="1"/>
          </p:nvPr>
        </p:nvSpPr>
        <p:spPr>
          <a:xfrm>
            <a:off x="1825752" y="1627949"/>
            <a:ext cx="8642350" cy="4846743"/>
          </a:xfrm>
          <a:noFill/>
        </p:spPr>
        <p:txBody>
          <a:bodyPr>
            <a:normAutofit/>
          </a:bodyPr>
          <a:lstStyle/>
          <a:p>
            <a:pPr algn="just" eaLnBrk="1" hangingPunct="1">
              <a:lnSpc>
                <a:spcPct val="110000"/>
              </a:lnSpc>
              <a:spcBef>
                <a:spcPct val="30000"/>
              </a:spcBef>
              <a:buFont typeface="Wingdings" panose="05000000000000000000" pitchFamily="2" charset="2"/>
              <a:buChar char="§"/>
            </a:pPr>
            <a:r>
              <a:rPr lang="zh-CN" altLang="en-US" sz="2400" b="1" dirty="0">
                <a:solidFill>
                  <a:srgbClr val="0000FF"/>
                </a:solidFill>
                <a:latin typeface="仿宋" panose="02010609060101010101" pitchFamily="49" charset="-122"/>
                <a:ea typeface="仿宋" panose="02010609060101010101" pitchFamily="49" charset="-122"/>
              </a:rPr>
              <a:t>用一阶谓词表示：</a:t>
            </a:r>
            <a:endParaRPr lang="zh-CN" altLang="en-US" sz="2400" b="1" dirty="0">
              <a:solidFill>
                <a:srgbClr val="0000FF"/>
              </a:solidFill>
              <a:latin typeface="仿宋" panose="02010609060101010101" pitchFamily="49" charset="-122"/>
              <a:ea typeface="仿宋" panose="02010609060101010101" pitchFamily="49" charset="-122"/>
              <a:cs typeface="Times New Roman" panose="02020603050405020304" pitchFamily="18" charset="0"/>
            </a:endParaRPr>
          </a:p>
          <a:p>
            <a:pPr algn="just" eaLnBrk="1" hangingPunct="1">
              <a:lnSpc>
                <a:spcPct val="110000"/>
              </a:lnSpc>
              <a:spcBef>
                <a:spcPct val="30000"/>
              </a:spcBef>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Occupant</a:t>
            </a:r>
            <a:r>
              <a:rPr lang="zh-CN" altLang="en-US" sz="2400" dirty="0">
                <a:latin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Zhang </a:t>
            </a:r>
            <a:r>
              <a:rPr lang="zh-CN" altLang="en-US" sz="2400" dirty="0">
                <a:latin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201</a:t>
            </a:r>
            <a:r>
              <a:rPr lang="zh-CN" altLang="en-US" sz="2400" dirty="0">
                <a:latin typeface="Times New Roman" panose="02020603050405020304" pitchFamily="18" charset="0"/>
              </a:rPr>
              <a:t>）</a:t>
            </a:r>
          </a:p>
          <a:p>
            <a:pPr algn="just" eaLnBrk="1" hangingPunct="1">
              <a:lnSpc>
                <a:spcPct val="110000"/>
              </a:lnSpc>
              <a:spcBef>
                <a:spcPct val="30000"/>
              </a:spcBef>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Occupant</a:t>
            </a:r>
            <a:r>
              <a:rPr lang="zh-CN" altLang="en-US" sz="2400" dirty="0">
                <a:latin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Li</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201</a:t>
            </a:r>
            <a:r>
              <a:rPr lang="zh-CN" altLang="en-US" sz="2400" dirty="0">
                <a:latin typeface="Times New Roman" panose="02020603050405020304" pitchFamily="18" charset="0"/>
              </a:rPr>
              <a:t>）</a:t>
            </a:r>
          </a:p>
          <a:p>
            <a:pPr algn="just" eaLnBrk="1" hangingPunct="1">
              <a:lnSpc>
                <a:spcPct val="110000"/>
              </a:lnSpc>
              <a:spcBef>
                <a:spcPct val="30000"/>
              </a:spcBef>
              <a:buFont typeface="Wingdings" panose="05000000000000000000" pitchFamily="2" charset="2"/>
              <a:buNone/>
            </a:pPr>
            <a:r>
              <a:rPr lang="zh-CN" altLang="en-US" sz="2400" dirty="0">
                <a:latin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Occupant</a:t>
            </a:r>
            <a:r>
              <a:rPr lang="zh-CN" altLang="en-US" sz="2400" dirty="0">
                <a:latin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Wang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202</a:t>
            </a:r>
            <a:r>
              <a:rPr lang="zh-CN" altLang="en-US" sz="2400" dirty="0">
                <a:latin typeface="Times New Roman" panose="02020603050405020304" pitchFamily="18" charset="0"/>
              </a:rPr>
              <a:t>）</a:t>
            </a:r>
          </a:p>
          <a:p>
            <a:pPr algn="just" eaLnBrk="1" hangingPunct="1">
              <a:lnSpc>
                <a:spcPct val="110000"/>
              </a:lnSpc>
              <a:spcBef>
                <a:spcPct val="30000"/>
              </a:spcBef>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Occupant</a:t>
            </a:r>
            <a:r>
              <a:rPr lang="zh-CN" altLang="en-US" sz="2400" dirty="0">
                <a:latin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Zhao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203</a:t>
            </a:r>
            <a:r>
              <a:rPr lang="zh-CN" altLang="en-US" sz="2400" dirty="0">
                <a:latin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gn="just" eaLnBrk="1" hangingPunct="1">
              <a:lnSpc>
                <a:spcPct val="110000"/>
              </a:lnSpc>
              <a:spcBef>
                <a:spcPct val="30000"/>
              </a:spcBef>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Telephone</a:t>
            </a:r>
            <a:r>
              <a:rPr lang="zh-CN" altLang="en-US"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491</a:t>
            </a:r>
            <a:r>
              <a:rPr lang="zh-CN" altLang="en-US"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201</a:t>
            </a:r>
            <a:r>
              <a:rPr lang="zh-CN" altLang="en-US" sz="2400" dirty="0">
                <a:latin typeface="Times New Roman" panose="02020603050405020304" pitchFamily="18" charset="0"/>
              </a:rPr>
              <a:t>）</a:t>
            </a:r>
          </a:p>
          <a:p>
            <a:pPr algn="just" eaLnBrk="1" hangingPunct="1">
              <a:lnSpc>
                <a:spcPct val="110000"/>
              </a:lnSpc>
              <a:spcBef>
                <a:spcPct val="30000"/>
              </a:spcBef>
              <a:buFont typeface="Wingdings" panose="05000000000000000000" pitchFamily="2" charset="2"/>
              <a:buNone/>
            </a:pPr>
            <a:r>
              <a:rPr lang="zh-CN" altLang="en-US" sz="2400" dirty="0">
                <a:latin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Telephone</a:t>
            </a:r>
            <a:r>
              <a:rPr lang="zh-CN" altLang="en-US"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492</a:t>
            </a:r>
            <a:r>
              <a:rPr lang="zh-CN" altLang="en-US"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201</a:t>
            </a:r>
            <a:r>
              <a:rPr lang="zh-CN" altLang="en-US" sz="2400" dirty="0">
                <a:latin typeface="Times New Roman" panose="02020603050405020304" pitchFamily="18" charset="0"/>
              </a:rPr>
              <a:t>）</a:t>
            </a:r>
          </a:p>
          <a:p>
            <a:pPr algn="just" eaLnBrk="1" hangingPunct="1">
              <a:lnSpc>
                <a:spcPct val="110000"/>
              </a:lnSpc>
              <a:spcBef>
                <a:spcPct val="30000"/>
              </a:spcBef>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Telephone</a:t>
            </a:r>
            <a:r>
              <a:rPr lang="zh-CN" altLang="en-US"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451</a:t>
            </a:r>
            <a:r>
              <a:rPr lang="zh-CN" altLang="en-US"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202</a:t>
            </a:r>
            <a:r>
              <a:rPr lang="zh-CN" altLang="en-US" sz="2400" dirty="0">
                <a:latin typeface="Times New Roman" panose="02020603050405020304" pitchFamily="18" charset="0"/>
              </a:rPr>
              <a:t>）</a:t>
            </a:r>
          </a:p>
          <a:p>
            <a:pPr algn="just" eaLnBrk="1" hangingPunct="1">
              <a:lnSpc>
                <a:spcPct val="110000"/>
              </a:lnSpc>
              <a:spcBef>
                <a:spcPct val="30000"/>
              </a:spcBef>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Telephone</a:t>
            </a:r>
            <a:r>
              <a:rPr lang="zh-CN" altLang="en-US"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451</a:t>
            </a:r>
            <a:r>
              <a:rPr lang="zh-CN" altLang="en-US"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203</a:t>
            </a:r>
            <a:r>
              <a:rPr lang="zh-CN" altLang="en-US" sz="2400" dirty="0">
                <a:latin typeface="Times New Roman" panose="02020603050405020304" pitchFamily="18" charset="0"/>
              </a:rPr>
              <a:t>）</a:t>
            </a:r>
          </a:p>
        </p:txBody>
      </p:sp>
      <p:sp>
        <p:nvSpPr>
          <p:cNvPr id="38917" name="Rectangle 8"/>
          <p:cNvSpPr>
            <a:spLocks noChangeArrowheads="1"/>
          </p:cNvSpPr>
          <p:nvPr/>
        </p:nvSpPr>
        <p:spPr bwMode="auto">
          <a:xfrm>
            <a:off x="1524000" y="15240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p>
            <a:pPr indent="176530" fontAlgn="base">
              <a:spcBef>
                <a:spcPct val="0"/>
              </a:spcBef>
              <a:spcAft>
                <a:spcPct val="0"/>
              </a:spcAft>
            </a:pPr>
            <a:r>
              <a:rPr lang="en-US" altLang="zh-CN" sz="3600" dirty="0">
                <a:solidFill>
                  <a:prstClr val="white"/>
                </a:solidFill>
                <a:latin typeface="Times New Roman" panose="02020603050405020304" pitchFamily="18" charset="0"/>
                <a:ea typeface="黑体" panose="02010609060101010101" pitchFamily="2" charset="-122"/>
              </a:rPr>
              <a:t>2.3.5  </a:t>
            </a:r>
            <a:r>
              <a:rPr lang="zh-CN" altLang="en-US" sz="3600" dirty="0">
                <a:solidFill>
                  <a:prstClr val="white"/>
                </a:solidFill>
                <a:latin typeface="Times New Roman" panose="02020603050405020304" pitchFamily="18" charset="0"/>
                <a:ea typeface="黑体" panose="02010609060101010101" pitchFamily="2" charset="-122"/>
              </a:rPr>
              <a:t>一阶谓词逻辑知识表示方法</a:t>
            </a:r>
          </a:p>
        </p:txBody>
      </p:sp>
    </p:spTree>
    <p:extLst>
      <p:ext uri="{BB962C8B-B14F-4D97-AF65-F5344CB8AC3E}">
        <p14:creationId xmlns:p14="http://schemas.microsoft.com/office/powerpoint/2010/main" val="304892707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3367">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43367">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43367">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43367">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43367">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143367">
                                            <p:txEl>
                                              <p:pRg st="5" end="5"/>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143367">
                                            <p:txEl>
                                              <p:pRg st="6" end="6"/>
                                            </p:txEl>
                                          </p:spTgt>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143367">
                                            <p:txEl>
                                              <p:pRg st="7" end="7"/>
                                            </p:txEl>
                                          </p:spTgt>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1433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7" grpId="0" build="p" autoUpdateAnimBg="0" advAuto="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7"/>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2.3.6  </a:t>
            </a:r>
            <a:r>
              <a:rPr lang="zh-CN" altLang="en-US" b="1" dirty="0">
                <a:solidFill>
                  <a:schemeClr val="tx1"/>
                </a:solidFill>
                <a:latin typeface="仿宋" panose="02010609060101010101" pitchFamily="49" charset="-122"/>
                <a:ea typeface="仿宋" panose="02010609060101010101" pitchFamily="49" charset="-122"/>
              </a:rPr>
              <a:t>一阶谓词逻辑表示法的特点</a:t>
            </a:r>
          </a:p>
        </p:txBody>
      </p:sp>
      <p:sp>
        <p:nvSpPr>
          <p:cNvPr id="39938" name="灯片编号占位符 3"/>
          <p:cNvSpPr>
            <a:spLocks noGrp="1"/>
          </p:cNvSpPr>
          <p:nvPr>
            <p:ph type="sldNum" sz="quarter" idx="12"/>
          </p:nvPr>
        </p:nvSpPr>
        <p:spPr>
          <a:noFill/>
        </p:spPr>
        <p:txBody>
          <a:bodyPr/>
          <a:lstStyle/>
          <a:p>
            <a:pPr fontAlgn="base">
              <a:spcBef>
                <a:spcPct val="0"/>
              </a:spcBef>
              <a:spcAft>
                <a:spcPct val="0"/>
              </a:spcAft>
            </a:pPr>
            <a:fld id="{D2A97A15-02CA-491F-BCCE-88C450231E1D}"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67</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39940" name="Rectangle 8"/>
          <p:cNvSpPr>
            <a:spLocks noGrp="1" noChangeArrowheads="1"/>
          </p:cNvSpPr>
          <p:nvPr>
            <p:ph sz="quarter" idx="1"/>
          </p:nvPr>
        </p:nvSpPr>
        <p:spPr>
          <a:xfrm>
            <a:off x="1742137" y="1477942"/>
            <a:ext cx="4070350" cy="2393290"/>
          </a:xfrm>
          <a:gradFill rotWithShape="0">
            <a:gsLst>
              <a:gs pos="0">
                <a:srgbClr val="CCFFCC"/>
              </a:gs>
              <a:gs pos="100000">
                <a:schemeClr val="bg1"/>
              </a:gs>
            </a:gsLst>
            <a:path path="rect">
              <a:fillToRect l="100000" t="100000"/>
            </a:path>
          </a:gradFill>
          <a:ln>
            <a:solidFill>
              <a:srgbClr val="969696"/>
            </a:solidFill>
          </a:ln>
        </p:spPr>
        <p:txBody>
          <a:bodyPr>
            <a:normAutofit lnSpcReduction="10000"/>
          </a:bodyPr>
          <a:lstStyle/>
          <a:p>
            <a:pPr marL="495300" indent="-495300">
              <a:lnSpc>
                <a:spcPct val="110000"/>
              </a:lnSpc>
              <a:spcBef>
                <a:spcPct val="50000"/>
              </a:spcBef>
            </a:pPr>
            <a:r>
              <a:rPr lang="zh-CN" altLang="en-US" sz="2400" b="1" dirty="0">
                <a:solidFill>
                  <a:srgbClr val="0000FF"/>
                </a:solidFill>
                <a:latin typeface="仿宋" panose="02010609060101010101" pitchFamily="49" charset="-122"/>
                <a:ea typeface="仿宋" panose="02010609060101010101" pitchFamily="49" charset="-122"/>
              </a:rPr>
              <a:t>优点：</a:t>
            </a:r>
          </a:p>
          <a:p>
            <a:pPr lvl="1" eaLnBrk="1" hangingPunct="1">
              <a:lnSpc>
                <a:spcPct val="120000"/>
              </a:lnSpc>
              <a:buFont typeface="Wingdings" panose="05000000000000000000" pitchFamily="2" charset="2"/>
              <a:buAutoNum type="circleNumDbPlain"/>
            </a:pPr>
            <a:r>
              <a:rPr lang="zh-CN" altLang="en-US" sz="2400" b="1" dirty="0">
                <a:solidFill>
                  <a:schemeClr val="tx1"/>
                </a:solidFill>
                <a:latin typeface="仿宋" panose="02010609060101010101" pitchFamily="49" charset="-122"/>
                <a:ea typeface="仿宋" panose="02010609060101010101" pitchFamily="49" charset="-122"/>
              </a:rPr>
              <a:t> 自然性</a:t>
            </a:r>
          </a:p>
          <a:p>
            <a:pPr lvl="1" eaLnBrk="1" hangingPunct="1">
              <a:lnSpc>
                <a:spcPct val="120000"/>
              </a:lnSpc>
              <a:buFont typeface="Wingdings" panose="05000000000000000000" pitchFamily="2" charset="2"/>
              <a:buAutoNum type="circleNumDbPlain"/>
            </a:pPr>
            <a:r>
              <a:rPr lang="zh-CN" altLang="en-US" sz="2400" b="1" dirty="0">
                <a:solidFill>
                  <a:schemeClr val="tx1"/>
                </a:solidFill>
                <a:latin typeface="仿宋" panose="02010609060101010101" pitchFamily="49" charset="-122"/>
                <a:ea typeface="仿宋" panose="02010609060101010101" pitchFamily="49" charset="-122"/>
              </a:rPr>
              <a:t> 精确性</a:t>
            </a:r>
          </a:p>
          <a:p>
            <a:pPr lvl="1" eaLnBrk="1" hangingPunct="1">
              <a:lnSpc>
                <a:spcPct val="120000"/>
              </a:lnSpc>
              <a:buFont typeface="Wingdings" panose="05000000000000000000" pitchFamily="2" charset="2"/>
              <a:buAutoNum type="circleNumDbPlain"/>
            </a:pPr>
            <a:r>
              <a:rPr lang="zh-CN" altLang="en-US" sz="2400" b="1" dirty="0">
                <a:solidFill>
                  <a:schemeClr val="tx1"/>
                </a:solidFill>
                <a:latin typeface="仿宋" panose="02010609060101010101" pitchFamily="49" charset="-122"/>
                <a:ea typeface="仿宋" panose="02010609060101010101" pitchFamily="49" charset="-122"/>
              </a:rPr>
              <a:t> 严密性</a:t>
            </a:r>
          </a:p>
          <a:p>
            <a:pPr lvl="1" eaLnBrk="1" hangingPunct="1">
              <a:lnSpc>
                <a:spcPct val="120000"/>
              </a:lnSpc>
              <a:buFont typeface="Wingdings" panose="05000000000000000000" pitchFamily="2" charset="2"/>
              <a:buAutoNum type="circleNumDbPlain"/>
            </a:pPr>
            <a:r>
              <a:rPr lang="zh-CN" altLang="en-US" sz="2400" b="1" dirty="0">
                <a:solidFill>
                  <a:schemeClr val="tx1"/>
                </a:solidFill>
                <a:latin typeface="仿宋" panose="02010609060101010101" pitchFamily="49" charset="-122"/>
                <a:ea typeface="仿宋" panose="02010609060101010101" pitchFamily="49" charset="-122"/>
              </a:rPr>
              <a:t> 容易实现</a:t>
            </a:r>
          </a:p>
        </p:txBody>
      </p:sp>
      <p:sp>
        <p:nvSpPr>
          <p:cNvPr id="39941" name="Text Box 9"/>
          <p:cNvSpPr txBox="1">
            <a:spLocks noChangeArrowheads="1"/>
          </p:cNvSpPr>
          <p:nvPr/>
        </p:nvSpPr>
        <p:spPr bwMode="auto">
          <a:xfrm>
            <a:off x="1742137" y="3994413"/>
            <a:ext cx="8599776" cy="2529923"/>
          </a:xfrm>
          <a:prstGeom prst="rect">
            <a:avLst/>
          </a:prstGeom>
          <a:gradFill rotWithShape="0">
            <a:gsLst>
              <a:gs pos="0">
                <a:srgbClr val="FFFF99"/>
              </a:gs>
              <a:gs pos="100000">
                <a:srgbClr val="FFFFFF"/>
              </a:gs>
            </a:gsLst>
            <a:path path="rect">
              <a:fillToRect l="100000" t="100000"/>
            </a:path>
          </a:gradFill>
          <a:ln w="9525">
            <a:solidFill>
              <a:srgbClr val="808080"/>
            </a:solidFill>
            <a:miter lim="800000"/>
          </a:ln>
        </p:spPr>
        <p:txBody>
          <a:bodyPr wrap="square">
            <a:spAutoFit/>
          </a:bodyPr>
          <a:lstStyle/>
          <a:p>
            <a:pPr marL="342900" indent="-342900" fontAlgn="base">
              <a:spcBef>
                <a:spcPct val="50000"/>
              </a:spcBef>
              <a:spcAft>
                <a:spcPct val="0"/>
              </a:spcAft>
              <a:buClr>
                <a:srgbClr val="CCB400"/>
              </a:buClr>
              <a:buFont typeface="Wingdings" panose="05000000000000000000" pitchFamily="2" charset="2"/>
              <a:buChar char="q"/>
            </a:pPr>
            <a:r>
              <a:rPr lang="en-US" altLang="zh-CN" sz="2400" b="1" dirty="0">
                <a:solidFill>
                  <a:prstClr val="black"/>
                </a:solidFill>
                <a:latin typeface="仿宋" panose="02010609060101010101" pitchFamily="49" charset="-122"/>
                <a:ea typeface="仿宋" panose="02010609060101010101" pitchFamily="49" charset="-122"/>
              </a:rPr>
              <a:t> </a:t>
            </a:r>
            <a:r>
              <a:rPr lang="zh-CN" altLang="en-US" sz="2400" b="1" dirty="0">
                <a:solidFill>
                  <a:prstClr val="black"/>
                </a:solidFill>
                <a:latin typeface="仿宋" panose="02010609060101010101" pitchFamily="49" charset="-122"/>
                <a:ea typeface="仿宋" panose="02010609060101010101" pitchFamily="49" charset="-122"/>
              </a:rPr>
              <a:t>应用：</a:t>
            </a:r>
          </a:p>
          <a:p>
            <a:pPr marL="342900" indent="-342900" fontAlgn="base">
              <a:spcBef>
                <a:spcPct val="40000"/>
              </a:spcBef>
              <a:spcAft>
                <a:spcPct val="0"/>
              </a:spcAft>
              <a:buClr>
                <a:prstClr val="black"/>
              </a:buClr>
            </a:pPr>
            <a:r>
              <a:rPr lang="zh-CN" altLang="en-US" sz="2400" b="1" dirty="0">
                <a:solidFill>
                  <a:prstClr val="black"/>
                </a:solidFill>
                <a:latin typeface="仿宋" panose="02010609060101010101" pitchFamily="49" charset="-122"/>
                <a:ea typeface="仿宋" panose="02010609060101010101" pitchFamily="49" charset="-122"/>
              </a:rPr>
              <a:t>（</a:t>
            </a:r>
            <a:r>
              <a:rPr lang="en-US" altLang="zh-CN" sz="2400" b="1" dirty="0">
                <a:solidFill>
                  <a:prstClr val="black"/>
                </a:solidFill>
                <a:latin typeface="仿宋" panose="02010609060101010101" pitchFamily="49" charset="-122"/>
                <a:ea typeface="仿宋" panose="02010609060101010101" pitchFamily="49" charset="-122"/>
              </a:rPr>
              <a:t>1</a:t>
            </a:r>
            <a:r>
              <a:rPr lang="zh-CN" altLang="en-US" sz="2400" b="1" dirty="0">
                <a:solidFill>
                  <a:prstClr val="black"/>
                </a:solidFill>
                <a:latin typeface="仿宋" panose="02010609060101010101" pitchFamily="49" charset="-122"/>
                <a:ea typeface="仿宋" panose="02010609060101010101" pitchFamily="49" charset="-122"/>
              </a:rPr>
              <a:t>）自动问答系统（</a:t>
            </a:r>
            <a:r>
              <a:rPr lang="en-US" altLang="zh-CN" sz="2400" b="1" dirty="0">
                <a:solidFill>
                  <a:prstClr val="black"/>
                </a:solidFill>
                <a:latin typeface="仿宋" panose="02010609060101010101" pitchFamily="49" charset="-122"/>
                <a:ea typeface="仿宋" panose="02010609060101010101" pitchFamily="49" charset="-122"/>
              </a:rPr>
              <a:t>Green</a:t>
            </a:r>
            <a:r>
              <a:rPr lang="zh-CN" altLang="en-US" sz="2400" b="1" dirty="0">
                <a:solidFill>
                  <a:prstClr val="black"/>
                </a:solidFill>
                <a:latin typeface="仿宋" panose="02010609060101010101" pitchFamily="49" charset="-122"/>
                <a:ea typeface="仿宋" panose="02010609060101010101" pitchFamily="49" charset="-122"/>
              </a:rPr>
              <a:t>等人研制的</a:t>
            </a:r>
            <a:r>
              <a:rPr lang="en-US" altLang="zh-CN" sz="2400" b="1" dirty="0">
                <a:solidFill>
                  <a:prstClr val="black"/>
                </a:solidFill>
                <a:latin typeface="仿宋" panose="02010609060101010101" pitchFamily="49" charset="-122"/>
                <a:ea typeface="仿宋" panose="02010609060101010101" pitchFamily="49" charset="-122"/>
              </a:rPr>
              <a:t>QA3</a:t>
            </a:r>
            <a:r>
              <a:rPr lang="zh-CN" altLang="en-US" sz="2400" b="1" dirty="0">
                <a:solidFill>
                  <a:prstClr val="black"/>
                </a:solidFill>
                <a:latin typeface="仿宋" panose="02010609060101010101" pitchFamily="49" charset="-122"/>
                <a:ea typeface="仿宋" panose="02010609060101010101" pitchFamily="49" charset="-122"/>
              </a:rPr>
              <a:t>系统）</a:t>
            </a:r>
          </a:p>
          <a:p>
            <a:pPr marL="342900" indent="-342900" fontAlgn="base">
              <a:spcBef>
                <a:spcPct val="40000"/>
              </a:spcBef>
              <a:spcAft>
                <a:spcPct val="0"/>
              </a:spcAft>
              <a:buClr>
                <a:prstClr val="black"/>
              </a:buClr>
            </a:pPr>
            <a:r>
              <a:rPr lang="zh-CN" altLang="en-US" sz="2400" b="1" dirty="0">
                <a:solidFill>
                  <a:prstClr val="black"/>
                </a:solidFill>
                <a:latin typeface="仿宋" panose="02010609060101010101" pitchFamily="49" charset="-122"/>
                <a:ea typeface="仿宋" panose="02010609060101010101" pitchFamily="49" charset="-122"/>
              </a:rPr>
              <a:t>（</a:t>
            </a:r>
            <a:r>
              <a:rPr lang="en-US" altLang="zh-CN" sz="2400" b="1" dirty="0">
                <a:solidFill>
                  <a:prstClr val="black"/>
                </a:solidFill>
                <a:latin typeface="仿宋" panose="02010609060101010101" pitchFamily="49" charset="-122"/>
                <a:ea typeface="仿宋" panose="02010609060101010101" pitchFamily="49" charset="-122"/>
              </a:rPr>
              <a:t>2</a:t>
            </a:r>
            <a:r>
              <a:rPr lang="zh-CN" altLang="en-US" sz="2400" b="1" dirty="0">
                <a:solidFill>
                  <a:prstClr val="black"/>
                </a:solidFill>
                <a:latin typeface="仿宋" panose="02010609060101010101" pitchFamily="49" charset="-122"/>
                <a:ea typeface="仿宋" panose="02010609060101010101" pitchFamily="49" charset="-122"/>
              </a:rPr>
              <a:t>）机器人行动规划系统（</a:t>
            </a:r>
            <a:r>
              <a:rPr lang="en-US" altLang="zh-CN" sz="2400" b="1" dirty="0">
                <a:solidFill>
                  <a:prstClr val="black"/>
                </a:solidFill>
                <a:latin typeface="仿宋" panose="02010609060101010101" pitchFamily="49" charset="-122"/>
                <a:ea typeface="仿宋" panose="02010609060101010101" pitchFamily="49" charset="-122"/>
              </a:rPr>
              <a:t>Fikes</a:t>
            </a:r>
            <a:r>
              <a:rPr lang="zh-CN" altLang="en-US" sz="2400" b="1" dirty="0">
                <a:solidFill>
                  <a:prstClr val="black"/>
                </a:solidFill>
                <a:latin typeface="仿宋" panose="02010609060101010101" pitchFamily="49" charset="-122"/>
                <a:ea typeface="仿宋" panose="02010609060101010101" pitchFamily="49" charset="-122"/>
              </a:rPr>
              <a:t>等人研制的</a:t>
            </a:r>
            <a:r>
              <a:rPr lang="en-US" altLang="zh-CN" sz="2400" b="1" dirty="0">
                <a:solidFill>
                  <a:prstClr val="black"/>
                </a:solidFill>
                <a:latin typeface="仿宋" panose="02010609060101010101" pitchFamily="49" charset="-122"/>
                <a:ea typeface="仿宋" panose="02010609060101010101" pitchFamily="49" charset="-122"/>
              </a:rPr>
              <a:t>STRIPS</a:t>
            </a:r>
            <a:r>
              <a:rPr lang="zh-CN" altLang="en-US" sz="2400" b="1" dirty="0">
                <a:solidFill>
                  <a:prstClr val="black"/>
                </a:solidFill>
                <a:latin typeface="仿宋" panose="02010609060101010101" pitchFamily="49" charset="-122"/>
                <a:ea typeface="仿宋" panose="02010609060101010101" pitchFamily="49" charset="-122"/>
              </a:rPr>
              <a:t>系统）</a:t>
            </a:r>
          </a:p>
          <a:p>
            <a:pPr marL="342900" indent="-342900" fontAlgn="base">
              <a:spcBef>
                <a:spcPct val="40000"/>
              </a:spcBef>
              <a:spcAft>
                <a:spcPct val="0"/>
              </a:spcAft>
              <a:buClr>
                <a:prstClr val="black"/>
              </a:buClr>
            </a:pPr>
            <a:r>
              <a:rPr lang="zh-CN" altLang="en-US" sz="2400" b="1" dirty="0">
                <a:solidFill>
                  <a:prstClr val="black"/>
                </a:solidFill>
                <a:latin typeface="仿宋" panose="02010609060101010101" pitchFamily="49" charset="-122"/>
                <a:ea typeface="仿宋" panose="02010609060101010101" pitchFamily="49" charset="-122"/>
              </a:rPr>
              <a:t>（</a:t>
            </a:r>
            <a:r>
              <a:rPr lang="en-US" altLang="zh-CN" sz="2400" b="1" dirty="0">
                <a:solidFill>
                  <a:prstClr val="black"/>
                </a:solidFill>
                <a:latin typeface="仿宋" panose="02010609060101010101" pitchFamily="49" charset="-122"/>
                <a:ea typeface="仿宋" panose="02010609060101010101" pitchFamily="49" charset="-122"/>
              </a:rPr>
              <a:t>3</a:t>
            </a:r>
            <a:r>
              <a:rPr lang="zh-CN" altLang="en-US" sz="2400" b="1" dirty="0">
                <a:solidFill>
                  <a:prstClr val="black"/>
                </a:solidFill>
                <a:latin typeface="仿宋" panose="02010609060101010101" pitchFamily="49" charset="-122"/>
                <a:ea typeface="仿宋" panose="02010609060101010101" pitchFamily="49" charset="-122"/>
              </a:rPr>
              <a:t>）机器博弈系统（</a:t>
            </a:r>
            <a:r>
              <a:rPr lang="en-US" altLang="zh-CN" sz="2400" b="1" dirty="0">
                <a:solidFill>
                  <a:prstClr val="black"/>
                </a:solidFill>
                <a:latin typeface="仿宋" panose="02010609060101010101" pitchFamily="49" charset="-122"/>
                <a:ea typeface="仿宋" panose="02010609060101010101" pitchFamily="49" charset="-122"/>
              </a:rPr>
              <a:t>Filman</a:t>
            </a:r>
            <a:r>
              <a:rPr lang="zh-CN" altLang="en-US" sz="2400" b="1" dirty="0">
                <a:solidFill>
                  <a:prstClr val="black"/>
                </a:solidFill>
                <a:latin typeface="仿宋" panose="02010609060101010101" pitchFamily="49" charset="-122"/>
                <a:ea typeface="仿宋" panose="02010609060101010101" pitchFamily="49" charset="-122"/>
              </a:rPr>
              <a:t>等人研制的</a:t>
            </a:r>
            <a:r>
              <a:rPr lang="en-US" altLang="zh-CN" sz="2400" b="1" dirty="0">
                <a:solidFill>
                  <a:prstClr val="black"/>
                </a:solidFill>
                <a:latin typeface="仿宋" panose="02010609060101010101" pitchFamily="49" charset="-122"/>
                <a:ea typeface="仿宋" panose="02010609060101010101" pitchFamily="49" charset="-122"/>
              </a:rPr>
              <a:t>FOL</a:t>
            </a:r>
            <a:r>
              <a:rPr lang="zh-CN" altLang="en-US" sz="2400" b="1" dirty="0">
                <a:solidFill>
                  <a:prstClr val="black"/>
                </a:solidFill>
                <a:latin typeface="仿宋" panose="02010609060101010101" pitchFamily="49" charset="-122"/>
                <a:ea typeface="仿宋" panose="02010609060101010101" pitchFamily="49" charset="-122"/>
              </a:rPr>
              <a:t>系统）</a:t>
            </a:r>
          </a:p>
          <a:p>
            <a:pPr marL="342900" indent="-342900" fontAlgn="base">
              <a:spcBef>
                <a:spcPct val="40000"/>
              </a:spcBef>
              <a:spcAft>
                <a:spcPct val="0"/>
              </a:spcAft>
              <a:buClr>
                <a:prstClr val="black"/>
              </a:buClr>
            </a:pPr>
            <a:r>
              <a:rPr lang="zh-CN" altLang="en-US" sz="2400" b="1" dirty="0">
                <a:solidFill>
                  <a:prstClr val="black"/>
                </a:solidFill>
                <a:latin typeface="仿宋" panose="02010609060101010101" pitchFamily="49" charset="-122"/>
                <a:ea typeface="仿宋" panose="02010609060101010101" pitchFamily="49" charset="-122"/>
              </a:rPr>
              <a:t>（</a:t>
            </a:r>
            <a:r>
              <a:rPr lang="en-US" altLang="zh-CN" sz="2400" b="1" dirty="0">
                <a:solidFill>
                  <a:prstClr val="black"/>
                </a:solidFill>
                <a:latin typeface="仿宋" panose="02010609060101010101" pitchFamily="49" charset="-122"/>
                <a:ea typeface="仿宋" panose="02010609060101010101" pitchFamily="49" charset="-122"/>
              </a:rPr>
              <a:t>4</a:t>
            </a:r>
            <a:r>
              <a:rPr lang="zh-CN" altLang="en-US" sz="2400" b="1" dirty="0">
                <a:solidFill>
                  <a:prstClr val="black"/>
                </a:solidFill>
                <a:latin typeface="仿宋" panose="02010609060101010101" pitchFamily="49" charset="-122"/>
                <a:ea typeface="仿宋" panose="02010609060101010101" pitchFamily="49" charset="-122"/>
              </a:rPr>
              <a:t>）问题求解系统（</a:t>
            </a:r>
            <a:r>
              <a:rPr lang="en-US" altLang="zh-CN" sz="2400" b="1" dirty="0">
                <a:solidFill>
                  <a:prstClr val="black"/>
                </a:solidFill>
                <a:latin typeface="仿宋" panose="02010609060101010101" pitchFamily="49" charset="-122"/>
                <a:ea typeface="仿宋" panose="02010609060101010101" pitchFamily="49" charset="-122"/>
              </a:rPr>
              <a:t>Kowalski</a:t>
            </a:r>
            <a:r>
              <a:rPr lang="zh-CN" altLang="en-US" sz="2400" b="1" dirty="0">
                <a:solidFill>
                  <a:prstClr val="black"/>
                </a:solidFill>
                <a:latin typeface="仿宋" panose="02010609060101010101" pitchFamily="49" charset="-122"/>
                <a:ea typeface="仿宋" panose="02010609060101010101" pitchFamily="49" charset="-122"/>
              </a:rPr>
              <a:t>等设计的</a:t>
            </a:r>
            <a:r>
              <a:rPr lang="en-US" altLang="zh-CN" sz="2400" b="1" dirty="0">
                <a:solidFill>
                  <a:prstClr val="black"/>
                </a:solidFill>
                <a:latin typeface="仿宋" panose="02010609060101010101" pitchFamily="49" charset="-122"/>
                <a:ea typeface="仿宋" panose="02010609060101010101" pitchFamily="49" charset="-122"/>
              </a:rPr>
              <a:t>PS</a:t>
            </a:r>
            <a:r>
              <a:rPr lang="zh-CN" altLang="en-US" sz="2400" b="1" dirty="0">
                <a:solidFill>
                  <a:prstClr val="black"/>
                </a:solidFill>
                <a:latin typeface="仿宋" panose="02010609060101010101" pitchFamily="49" charset="-122"/>
                <a:ea typeface="仿宋" panose="02010609060101010101" pitchFamily="49" charset="-122"/>
              </a:rPr>
              <a:t>系统）</a:t>
            </a:r>
          </a:p>
        </p:txBody>
      </p:sp>
      <p:sp>
        <p:nvSpPr>
          <p:cNvPr id="39942" name="Rectangle 10"/>
          <p:cNvSpPr>
            <a:spLocks noChangeArrowheads="1"/>
          </p:cNvSpPr>
          <p:nvPr/>
        </p:nvSpPr>
        <p:spPr bwMode="auto">
          <a:xfrm>
            <a:off x="6042023" y="1596820"/>
            <a:ext cx="4437063" cy="2274537"/>
          </a:xfrm>
          <a:prstGeom prst="rect">
            <a:avLst/>
          </a:prstGeom>
          <a:gradFill rotWithShape="0">
            <a:gsLst>
              <a:gs pos="0">
                <a:srgbClr val="CCFFFF"/>
              </a:gs>
              <a:gs pos="100000">
                <a:schemeClr val="bg1"/>
              </a:gs>
            </a:gsLst>
            <a:path path="rect">
              <a:fillToRect l="100000" t="100000"/>
            </a:path>
          </a:gradFill>
          <a:ln w="9525">
            <a:solidFill>
              <a:srgbClr val="808080"/>
            </a:solidFill>
            <a:miter lim="800000"/>
          </a:ln>
        </p:spPr>
        <p:txBody>
          <a:bodyPr/>
          <a:lstStyle/>
          <a:p>
            <a:pPr marL="457200" indent="-457200" fontAlgn="base">
              <a:lnSpc>
                <a:spcPct val="120000"/>
              </a:lnSpc>
              <a:spcBef>
                <a:spcPct val="20000"/>
              </a:spcBef>
              <a:spcAft>
                <a:spcPct val="0"/>
              </a:spcAft>
              <a:buClr>
                <a:srgbClr val="CCB400"/>
              </a:buClr>
              <a:buBlip>
                <a:blip r:embed="rId2"/>
              </a:buBlip>
            </a:pPr>
            <a:r>
              <a:rPr lang="en-US" altLang="zh-CN" sz="2400" dirty="0">
                <a:solidFill>
                  <a:prstClr val="black"/>
                </a:solidFill>
                <a:latin typeface="仿宋" panose="02010609060101010101" pitchFamily="49" charset="-122"/>
                <a:ea typeface="仿宋" panose="02010609060101010101" pitchFamily="49" charset="-122"/>
              </a:rPr>
              <a:t> </a:t>
            </a:r>
            <a:r>
              <a:rPr lang="zh-CN" altLang="en-US" sz="2400" b="1" dirty="0">
                <a:solidFill>
                  <a:srgbClr val="0000FF"/>
                </a:solidFill>
                <a:latin typeface="仿宋" panose="02010609060101010101" pitchFamily="49" charset="-122"/>
                <a:ea typeface="仿宋" panose="02010609060101010101" pitchFamily="49" charset="-122"/>
              </a:rPr>
              <a:t>局限性：</a:t>
            </a:r>
          </a:p>
          <a:p>
            <a:pPr marL="860425" lvl="1" indent="-419100" fontAlgn="base">
              <a:lnSpc>
                <a:spcPct val="120000"/>
              </a:lnSpc>
              <a:spcBef>
                <a:spcPct val="40000"/>
              </a:spcBef>
              <a:spcAft>
                <a:spcPct val="0"/>
              </a:spcAft>
              <a:buClr>
                <a:srgbClr val="CCB400"/>
              </a:buClr>
              <a:buFont typeface="Wingdings" panose="05000000000000000000" pitchFamily="2" charset="2"/>
              <a:buAutoNum type="circleNumDbPlain"/>
            </a:pPr>
            <a:r>
              <a:rPr lang="zh-CN" altLang="en-US" sz="2400" b="1" dirty="0">
                <a:solidFill>
                  <a:prstClr val="black"/>
                </a:solidFill>
                <a:latin typeface="仿宋" panose="02010609060101010101" pitchFamily="49" charset="-122"/>
                <a:ea typeface="仿宋" panose="02010609060101010101" pitchFamily="49" charset="-122"/>
              </a:rPr>
              <a:t> 不能表示不确定的知识</a:t>
            </a:r>
          </a:p>
          <a:p>
            <a:pPr marL="860425" lvl="1" indent="-419100" fontAlgn="base">
              <a:lnSpc>
                <a:spcPct val="120000"/>
              </a:lnSpc>
              <a:spcBef>
                <a:spcPct val="40000"/>
              </a:spcBef>
              <a:spcAft>
                <a:spcPct val="0"/>
              </a:spcAft>
              <a:buClr>
                <a:srgbClr val="CCB400"/>
              </a:buClr>
              <a:buFont typeface="Wingdings" panose="05000000000000000000" pitchFamily="2" charset="2"/>
              <a:buAutoNum type="circleNumDbPlain"/>
            </a:pPr>
            <a:r>
              <a:rPr lang="zh-CN" altLang="en-US" sz="2400" b="1" dirty="0">
                <a:solidFill>
                  <a:prstClr val="black"/>
                </a:solidFill>
                <a:latin typeface="仿宋" panose="02010609060101010101" pitchFamily="49" charset="-122"/>
                <a:ea typeface="仿宋" panose="02010609060101010101" pitchFamily="49" charset="-122"/>
              </a:rPr>
              <a:t> 组合爆炸</a:t>
            </a:r>
            <a:endParaRPr lang="zh-CN" altLang="en-US" sz="2400" dirty="0">
              <a:solidFill>
                <a:prstClr val="black"/>
              </a:solidFill>
              <a:latin typeface="仿宋" panose="02010609060101010101" pitchFamily="49" charset="-122"/>
              <a:ea typeface="仿宋" panose="02010609060101010101" pitchFamily="49" charset="-122"/>
            </a:endParaRPr>
          </a:p>
          <a:p>
            <a:pPr marL="860425" lvl="1" indent="-419100" fontAlgn="base">
              <a:lnSpc>
                <a:spcPct val="120000"/>
              </a:lnSpc>
              <a:spcBef>
                <a:spcPct val="40000"/>
              </a:spcBef>
              <a:spcAft>
                <a:spcPct val="0"/>
              </a:spcAft>
              <a:buClr>
                <a:srgbClr val="CCB400"/>
              </a:buClr>
              <a:buFont typeface="Wingdings" panose="05000000000000000000" pitchFamily="2" charset="2"/>
              <a:buAutoNum type="circleNumDbPlain"/>
            </a:pPr>
            <a:r>
              <a:rPr lang="zh-CN" altLang="en-US" sz="2400" b="1" dirty="0">
                <a:solidFill>
                  <a:prstClr val="black"/>
                </a:solidFill>
                <a:latin typeface="仿宋" panose="02010609060101010101" pitchFamily="49" charset="-122"/>
                <a:ea typeface="仿宋" panose="02010609060101010101" pitchFamily="49" charset="-122"/>
              </a:rPr>
              <a:t> 效率低</a:t>
            </a:r>
          </a:p>
        </p:txBody>
      </p:sp>
    </p:spTree>
    <p:extLst>
      <p:ext uri="{BB962C8B-B14F-4D97-AF65-F5344CB8AC3E}">
        <p14:creationId xmlns:p14="http://schemas.microsoft.com/office/powerpoint/2010/main" val="38244606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zh-CN" altLang="en-US" b="1" dirty="0">
                <a:solidFill>
                  <a:schemeClr val="tx1"/>
                </a:solidFill>
                <a:latin typeface="仿宋" panose="02010609060101010101" pitchFamily="49" charset="-122"/>
                <a:ea typeface="仿宋" panose="02010609060101010101" pitchFamily="49" charset="-122"/>
              </a:rPr>
              <a:t>第</a:t>
            </a:r>
            <a:r>
              <a:rPr lang="en-US" altLang="zh-CN" b="1" dirty="0">
                <a:solidFill>
                  <a:schemeClr val="tx1"/>
                </a:solidFill>
                <a:latin typeface="仿宋" panose="02010609060101010101" pitchFamily="49" charset="-122"/>
                <a:ea typeface="仿宋" panose="02010609060101010101" pitchFamily="49" charset="-122"/>
              </a:rPr>
              <a:t>2</a:t>
            </a:r>
            <a:r>
              <a:rPr lang="zh-CN" altLang="en-US" b="1" dirty="0">
                <a:solidFill>
                  <a:schemeClr val="tx1"/>
                </a:solidFill>
                <a:latin typeface="仿宋" panose="02010609060101010101" pitchFamily="49" charset="-122"/>
                <a:ea typeface="仿宋" panose="02010609060101010101" pitchFamily="49" charset="-122"/>
              </a:rPr>
              <a:t>章  知识表示</a:t>
            </a:r>
          </a:p>
        </p:txBody>
      </p:sp>
      <p:sp>
        <p:nvSpPr>
          <p:cNvPr id="40962" name="灯片编号占位符 3"/>
          <p:cNvSpPr>
            <a:spLocks noGrp="1"/>
          </p:cNvSpPr>
          <p:nvPr>
            <p:ph type="sldNum" sz="quarter" idx="12"/>
          </p:nvPr>
        </p:nvSpPr>
        <p:spPr>
          <a:noFill/>
        </p:spPr>
        <p:txBody>
          <a:bodyPr/>
          <a:lstStyle/>
          <a:p>
            <a:pPr fontAlgn="base">
              <a:spcBef>
                <a:spcPct val="0"/>
              </a:spcBef>
              <a:spcAft>
                <a:spcPct val="0"/>
              </a:spcAft>
            </a:pPr>
            <a:fld id="{AEA0C8F8-380A-4FA8-A965-94ED64346083}"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68</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0964" name="Rectangle 3"/>
          <p:cNvSpPr>
            <a:spLocks noGrp="1" noChangeArrowheads="1"/>
          </p:cNvSpPr>
          <p:nvPr>
            <p:ph sz="quarter" idx="1"/>
          </p:nvPr>
        </p:nvSpPr>
        <p:spPr>
          <a:xfrm>
            <a:off x="1906773" y="1658609"/>
            <a:ext cx="8439150" cy="3067771"/>
          </a:xfrm>
        </p:spPr>
        <p:txBody>
          <a:bodyPr>
            <a:normAutofit fontScale="90000" lnSpcReduction="20000"/>
          </a:bodyPr>
          <a:lstStyle/>
          <a:p>
            <a:pPr eaLnBrk="1" hangingPunct="1">
              <a:lnSpc>
                <a:spcPct val="160000"/>
              </a:lnSpc>
            </a:pPr>
            <a:r>
              <a:rPr lang="en-US" altLang="zh-CN" b="1" dirty="0">
                <a:latin typeface="仿宋" panose="02010609060101010101" pitchFamily="49" charset="-122"/>
                <a:ea typeface="仿宋" panose="02010609060101010101" pitchFamily="49" charset="-122"/>
              </a:rPr>
              <a:t>2.1  </a:t>
            </a:r>
            <a:r>
              <a:rPr lang="zh-CN" altLang="en-US" b="1" dirty="0">
                <a:latin typeface="仿宋" panose="02010609060101010101" pitchFamily="49" charset="-122"/>
                <a:ea typeface="仿宋" panose="02010609060101010101" pitchFamily="49" charset="-122"/>
              </a:rPr>
              <a:t>知识与知识表示的概念 </a:t>
            </a:r>
          </a:p>
          <a:p>
            <a:pPr eaLnBrk="1" hangingPunct="1">
              <a:lnSpc>
                <a:spcPct val="160000"/>
              </a:lnSpc>
            </a:pPr>
            <a:r>
              <a:rPr lang="en-US" altLang="zh-CN" b="1" dirty="0">
                <a:latin typeface="仿宋" panose="02010609060101010101" pitchFamily="49" charset="-122"/>
                <a:ea typeface="仿宋" panose="02010609060101010101" pitchFamily="49" charset="-122"/>
              </a:rPr>
              <a:t>2.2  </a:t>
            </a:r>
            <a:r>
              <a:rPr lang="zh-CN" altLang="en-US" b="1" dirty="0">
                <a:latin typeface="仿宋" panose="02010609060101010101" pitchFamily="49" charset="-122"/>
                <a:ea typeface="仿宋" panose="02010609060101010101" pitchFamily="49" charset="-122"/>
              </a:rPr>
              <a:t>知识表示的发展</a:t>
            </a:r>
            <a:endParaRPr lang="en-US" altLang="zh-CN" b="1" dirty="0">
              <a:latin typeface="仿宋" panose="02010609060101010101" pitchFamily="49" charset="-122"/>
              <a:ea typeface="仿宋" panose="02010609060101010101" pitchFamily="49" charset="-122"/>
            </a:endParaRPr>
          </a:p>
          <a:p>
            <a:pPr eaLnBrk="1" hangingPunct="1">
              <a:lnSpc>
                <a:spcPct val="160000"/>
              </a:lnSpc>
            </a:pPr>
            <a:r>
              <a:rPr lang="en-US" altLang="zh-CN" b="1" dirty="0">
                <a:latin typeface="仿宋" panose="02010609060101010101" pitchFamily="49" charset="-122"/>
                <a:ea typeface="仿宋" panose="02010609060101010101" pitchFamily="49" charset="-122"/>
              </a:rPr>
              <a:t>2.3  </a:t>
            </a:r>
            <a:r>
              <a:rPr lang="zh-CN" altLang="en-US" b="1" dirty="0">
                <a:latin typeface="仿宋" panose="02010609060101010101" pitchFamily="49" charset="-122"/>
                <a:ea typeface="仿宋" panose="02010609060101010101" pitchFamily="49" charset="-122"/>
              </a:rPr>
              <a:t>一阶谓词逻辑表示法 </a:t>
            </a:r>
          </a:p>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仿宋" panose="02010609060101010101" pitchFamily="49" charset="-122"/>
                <a:ea typeface="仿宋" panose="02010609060101010101" pitchFamily="49" charset="-122"/>
              </a:rPr>
              <a:t>2.4  </a:t>
            </a:r>
            <a:r>
              <a:rPr lang="zh-CN" altLang="en-US" b="1" dirty="0">
                <a:solidFill>
                  <a:srgbClr val="0000FF"/>
                </a:solidFill>
                <a:latin typeface="仿宋" panose="02010609060101010101" pitchFamily="49" charset="-122"/>
                <a:ea typeface="仿宋" panose="02010609060101010101" pitchFamily="49" charset="-122"/>
              </a:rPr>
              <a:t>产生式表示法</a:t>
            </a:r>
            <a:r>
              <a:rPr lang="zh-CN" altLang="en-US" b="1" dirty="0">
                <a:latin typeface="仿宋" panose="02010609060101010101" pitchFamily="49" charset="-122"/>
                <a:ea typeface="仿宋" panose="02010609060101010101" pitchFamily="49" charset="-122"/>
              </a:rPr>
              <a:t> </a:t>
            </a:r>
          </a:p>
          <a:p>
            <a:pPr>
              <a:lnSpc>
                <a:spcPct val="160000"/>
              </a:lnSpc>
            </a:pPr>
            <a:r>
              <a:rPr lang="en-US" altLang="zh-CN" b="1" dirty="0">
                <a:latin typeface="仿宋" panose="02010609060101010101" pitchFamily="49" charset="-122"/>
                <a:ea typeface="仿宋" panose="02010609060101010101" pitchFamily="49" charset="-122"/>
              </a:rPr>
              <a:t>2.5  </a:t>
            </a:r>
            <a:r>
              <a:rPr lang="zh-CN" altLang="en-US" b="1" dirty="0">
                <a:latin typeface="仿宋" panose="02010609060101010101" pitchFamily="49" charset="-122"/>
                <a:ea typeface="仿宋" panose="02010609060101010101" pitchFamily="49" charset="-122"/>
              </a:rPr>
              <a:t>语义网络表示法 </a:t>
            </a:r>
          </a:p>
          <a:p>
            <a:pPr eaLnBrk="1" hangingPunct="1"/>
            <a:endParaRPr lang="en-US" altLang="zh-CN" b="1"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7667315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 2.4  </a:t>
            </a:r>
            <a:r>
              <a:rPr lang="zh-CN" altLang="en-US" b="1" dirty="0">
                <a:solidFill>
                  <a:schemeClr val="tx1"/>
                </a:solidFill>
                <a:latin typeface="仿宋" panose="02010609060101010101" pitchFamily="49" charset="-122"/>
                <a:ea typeface="仿宋" panose="02010609060101010101" pitchFamily="49" charset="-122"/>
              </a:rPr>
              <a:t>产生式表示法</a:t>
            </a:r>
          </a:p>
        </p:txBody>
      </p:sp>
      <p:sp>
        <p:nvSpPr>
          <p:cNvPr id="41986" name="灯片编号占位符 3"/>
          <p:cNvSpPr>
            <a:spLocks noGrp="1"/>
          </p:cNvSpPr>
          <p:nvPr>
            <p:ph type="sldNum" sz="quarter" idx="12"/>
          </p:nvPr>
        </p:nvSpPr>
        <p:spPr>
          <a:noFill/>
        </p:spPr>
        <p:txBody>
          <a:bodyPr/>
          <a:lstStyle/>
          <a:p>
            <a:pPr fontAlgn="base">
              <a:spcBef>
                <a:spcPct val="0"/>
              </a:spcBef>
              <a:spcAft>
                <a:spcPct val="0"/>
              </a:spcAft>
            </a:pPr>
            <a:fld id="{674DC68E-3700-45AF-A2F0-447B9E4C09F9}"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69</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1988" name="Rectangle 3"/>
          <p:cNvSpPr>
            <a:spLocks noGrp="1" noChangeArrowheads="1"/>
          </p:cNvSpPr>
          <p:nvPr>
            <p:ph sz="quarter" idx="1"/>
          </p:nvPr>
        </p:nvSpPr>
        <p:spPr>
          <a:xfrm>
            <a:off x="2018476" y="1528166"/>
            <a:ext cx="8439150" cy="2770703"/>
          </a:xfrm>
        </p:spPr>
        <p:txBody>
          <a:bodyPr/>
          <a:lstStyle/>
          <a:p>
            <a:pPr eaLnBrk="1" hangingPunct="1">
              <a:lnSpc>
                <a:spcPct val="140000"/>
              </a:lnSpc>
              <a:buFontTx/>
              <a:buBlip>
                <a:blip r:embed="rId3"/>
              </a:buBlip>
            </a:pPr>
            <a:r>
              <a:rPr lang="en-US" altLang="zh-CN" b="1" dirty="0">
                <a:latin typeface="仿宋" panose="02010609060101010101" pitchFamily="49" charset="-122"/>
                <a:ea typeface="仿宋" panose="02010609060101010101" pitchFamily="49" charset="-122"/>
              </a:rPr>
              <a:t>2.4.1  </a:t>
            </a:r>
            <a:r>
              <a:rPr lang="zh-CN" altLang="en-US" b="1" dirty="0">
                <a:latin typeface="仿宋" panose="02010609060101010101" pitchFamily="49" charset="-122"/>
                <a:ea typeface="仿宋" panose="02010609060101010101" pitchFamily="49" charset="-122"/>
              </a:rPr>
              <a:t>产生式</a:t>
            </a:r>
          </a:p>
          <a:p>
            <a:pPr eaLnBrk="1" hangingPunct="1">
              <a:lnSpc>
                <a:spcPct val="140000"/>
              </a:lnSpc>
              <a:buFontTx/>
              <a:buBlip>
                <a:blip r:embed="rId3"/>
              </a:buBlip>
            </a:pPr>
            <a:r>
              <a:rPr lang="en-US" altLang="zh-CN" b="1" dirty="0">
                <a:latin typeface="仿宋" panose="02010609060101010101" pitchFamily="49" charset="-122"/>
                <a:ea typeface="仿宋" panose="02010609060101010101" pitchFamily="49" charset="-122"/>
              </a:rPr>
              <a:t>2.4.2  </a:t>
            </a:r>
            <a:r>
              <a:rPr lang="zh-CN" altLang="en-US" b="1" dirty="0">
                <a:latin typeface="仿宋" panose="02010609060101010101" pitchFamily="49" charset="-122"/>
                <a:ea typeface="仿宋" panose="02010609060101010101" pitchFamily="49" charset="-122"/>
              </a:rPr>
              <a:t>产生式系统</a:t>
            </a:r>
          </a:p>
          <a:p>
            <a:pPr eaLnBrk="1" hangingPunct="1">
              <a:lnSpc>
                <a:spcPct val="140000"/>
              </a:lnSpc>
              <a:buFontTx/>
              <a:buBlip>
                <a:blip r:embed="rId3"/>
              </a:buBlip>
            </a:pPr>
            <a:r>
              <a:rPr lang="en-US" altLang="zh-CN" b="1" dirty="0">
                <a:latin typeface="仿宋" panose="02010609060101010101" pitchFamily="49" charset="-122"/>
                <a:ea typeface="仿宋" panose="02010609060101010101" pitchFamily="49" charset="-122"/>
              </a:rPr>
              <a:t>2.4.3  </a:t>
            </a:r>
            <a:r>
              <a:rPr lang="zh-CN" altLang="en-US" b="1" dirty="0">
                <a:latin typeface="仿宋" panose="02010609060101010101" pitchFamily="49" charset="-122"/>
                <a:ea typeface="仿宋" panose="02010609060101010101" pitchFamily="49" charset="-122"/>
              </a:rPr>
              <a:t>产生式系统</a:t>
            </a:r>
            <a:r>
              <a:rPr lang="en-US" altLang="zh-CN" b="1" dirty="0">
                <a:latin typeface="仿宋" panose="02010609060101010101" pitchFamily="49" charset="-122"/>
                <a:ea typeface="仿宋" panose="02010609060101010101" pitchFamily="49" charset="-122"/>
              </a:rPr>
              <a:t>——</a:t>
            </a:r>
            <a:r>
              <a:rPr lang="zh-CN" altLang="en-US" b="1" dirty="0">
                <a:latin typeface="仿宋" panose="02010609060101010101" pitchFamily="49" charset="-122"/>
                <a:ea typeface="仿宋" panose="02010609060101010101" pitchFamily="49" charset="-122"/>
              </a:rPr>
              <a:t>动物识别系统</a:t>
            </a:r>
          </a:p>
          <a:p>
            <a:pPr eaLnBrk="1" hangingPunct="1">
              <a:lnSpc>
                <a:spcPct val="140000"/>
              </a:lnSpc>
              <a:buFontTx/>
              <a:buBlip>
                <a:blip r:embed="rId3"/>
              </a:buBlip>
            </a:pPr>
            <a:r>
              <a:rPr lang="en-US" altLang="zh-CN" b="1" dirty="0">
                <a:latin typeface="仿宋" panose="02010609060101010101" pitchFamily="49" charset="-122"/>
                <a:ea typeface="仿宋" panose="02010609060101010101" pitchFamily="49" charset="-122"/>
              </a:rPr>
              <a:t>2.4.4  </a:t>
            </a:r>
            <a:r>
              <a:rPr lang="zh-CN" altLang="en-US" b="1" dirty="0">
                <a:latin typeface="仿宋" panose="02010609060101010101" pitchFamily="49" charset="-122"/>
                <a:ea typeface="仿宋" panose="02010609060101010101" pitchFamily="49" charset="-122"/>
              </a:rPr>
              <a:t>产生式表示法的特点</a:t>
            </a:r>
          </a:p>
        </p:txBody>
      </p:sp>
    </p:spTree>
    <p:extLst>
      <p:ext uri="{BB962C8B-B14F-4D97-AF65-F5344CB8AC3E}">
        <p14:creationId xmlns:p14="http://schemas.microsoft.com/office/powerpoint/2010/main" val="2658607040"/>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D9D113A-8126-43BA-BEAA-97092008163C}" type="slidenum">
              <a:rPr lang="ja-JP" altLang="en-US">
                <a:solidFill>
                  <a:srgbClr val="A50021"/>
                </a:solidFill>
                <a:ea typeface="MS PGothic" panose="020B0600070205080204" pitchFamily="34" charset="-128"/>
              </a:rPr>
              <a:pPr eaLnBrk="1" fontAlgn="base" hangingPunct="1">
                <a:spcBef>
                  <a:spcPct val="0"/>
                </a:spcBef>
                <a:spcAft>
                  <a:spcPct val="0"/>
                </a:spcAft>
              </a:pPr>
              <a:t>7</a:t>
            </a:fld>
            <a:endParaRPr lang="en-US" altLang="ja-JP">
              <a:solidFill>
                <a:srgbClr val="A50021"/>
              </a:solidFill>
              <a:ea typeface="MS PGothic" panose="020B0600070205080204" pitchFamily="34" charset="-128"/>
            </a:endParaRPr>
          </a:p>
        </p:txBody>
      </p:sp>
      <p:sp>
        <p:nvSpPr>
          <p:cNvPr id="23555" name="Rectangle 25"/>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2.1.3 </a:t>
            </a:r>
            <a:r>
              <a:rPr lang="zh-CN" altLang="en-US" b="1" dirty="0">
                <a:solidFill>
                  <a:schemeClr val="tx1"/>
                </a:solidFill>
                <a:latin typeface="仿宋" panose="02010609060101010101" pitchFamily="49" charset="-122"/>
                <a:ea typeface="仿宋" panose="02010609060101010101" pitchFamily="49" charset="-122"/>
              </a:rPr>
              <a:t>知识的特性</a:t>
            </a:r>
          </a:p>
        </p:txBody>
      </p:sp>
      <p:sp>
        <p:nvSpPr>
          <p:cNvPr id="23556" name="Rectangle 26"/>
          <p:cNvSpPr>
            <a:spLocks noGrp="1" noChangeArrowheads="1"/>
          </p:cNvSpPr>
          <p:nvPr>
            <p:ph type="body" idx="1"/>
          </p:nvPr>
        </p:nvSpPr>
        <p:spPr>
          <a:xfrm>
            <a:off x="1851025" y="1478050"/>
            <a:ext cx="8642350" cy="2139950"/>
          </a:xfrm>
          <a:noFill/>
        </p:spPr>
        <p:txBody>
          <a:bodyPr/>
          <a:lstStyle/>
          <a:p>
            <a:pPr marL="0" indent="0">
              <a:buNone/>
            </a:pPr>
            <a:r>
              <a:rPr lang="en-US" altLang="zh-CN" b="1" dirty="0">
                <a:solidFill>
                  <a:srgbClr val="0000FF"/>
                </a:solidFill>
                <a:latin typeface="仿宋" panose="02010609060101010101" pitchFamily="49" charset="-122"/>
                <a:ea typeface="仿宋" panose="02010609060101010101" pitchFamily="49" charset="-122"/>
              </a:rPr>
              <a:t>  </a:t>
            </a:r>
            <a:r>
              <a:rPr lang="en-US" altLang="zh-CN" sz="3000" b="1" dirty="0">
                <a:latin typeface="Arial" panose="020B0604020202020204" pitchFamily="34" charset="0"/>
                <a:ea typeface="宋体" panose="02010600030101010101" pitchFamily="2" charset="-122"/>
              </a:rPr>
              <a:t>1. </a:t>
            </a:r>
            <a:r>
              <a:rPr lang="zh-CN" altLang="en-US" sz="3000" b="1" dirty="0">
                <a:latin typeface="Arial" panose="020B0604020202020204" pitchFamily="34" charset="0"/>
                <a:ea typeface="宋体" panose="02010600030101010101" pitchFamily="2" charset="-122"/>
              </a:rPr>
              <a:t>相对正确性</a:t>
            </a:r>
          </a:p>
          <a:p>
            <a:pPr marL="0" indent="0"/>
            <a:r>
              <a:rPr lang="zh-CN" altLang="en-US" b="1" dirty="0">
                <a:latin typeface="仿宋" panose="02010609060101010101" pitchFamily="49" charset="-122"/>
                <a:ea typeface="仿宋" panose="02010609060101010101" pitchFamily="49" charset="-122"/>
              </a:rPr>
              <a:t> 任何知识都是在一定的条件及环境下产生的，在这种条件及环境下才是正确的。</a:t>
            </a:r>
          </a:p>
          <a:p>
            <a:pPr marL="0" indent="0">
              <a:spcBef>
                <a:spcPct val="40000"/>
              </a:spcBef>
              <a:buFont typeface="Wingdings" panose="05000000000000000000" pitchFamily="2" charset="2"/>
              <a:buAutoNum type="arabicPeriod" startAt="2"/>
            </a:pPr>
            <a:endParaRPr lang="en-US" altLang="zh-CN" sz="3700" b="1" dirty="0">
              <a:latin typeface="仿宋" panose="02010609060101010101" pitchFamily="49" charset="-122"/>
              <a:ea typeface="仿宋" panose="02010609060101010101" pitchFamily="49" charset="-122"/>
            </a:endParaRPr>
          </a:p>
        </p:txBody>
      </p:sp>
      <p:sp>
        <p:nvSpPr>
          <p:cNvPr id="8219" name="AutoShape 27"/>
          <p:cNvSpPr/>
          <p:nvPr/>
        </p:nvSpPr>
        <p:spPr bwMode="auto">
          <a:xfrm>
            <a:off x="5859463" y="3000464"/>
            <a:ext cx="3238500" cy="1146175"/>
          </a:xfrm>
          <a:prstGeom prst="accentCallout2">
            <a:avLst>
              <a:gd name="adj1" fmla="val 9972"/>
              <a:gd name="adj2" fmla="val -2352"/>
              <a:gd name="adj3" fmla="val 9972"/>
              <a:gd name="adj4" fmla="val -21176"/>
              <a:gd name="adj5" fmla="val -51106"/>
              <a:gd name="adj6" fmla="val -40736"/>
            </a:avLst>
          </a:prstGeom>
          <a:solidFill>
            <a:schemeClr val="accent1"/>
          </a:solidFill>
          <a:ln w="9525">
            <a:solidFill>
              <a:schemeClr val="tx1"/>
            </a:solidFill>
            <a:miter lim="800000"/>
          </a:ln>
        </p:spPr>
        <p:txBody>
          <a:bodyPr/>
          <a:lstStyle/>
          <a:p>
            <a:pPr algn="just" fontAlgn="base">
              <a:spcBef>
                <a:spcPct val="0"/>
              </a:spcBef>
              <a:spcAft>
                <a:spcPct val="0"/>
              </a:spcAft>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1+1=2</a:t>
            </a:r>
            <a:r>
              <a:rPr lang="en-US" altLang="zh-CN" dirty="0">
                <a:solidFill>
                  <a:prstClr val="black"/>
                </a:solidFill>
                <a:latin typeface="Arial" panose="020B0604020202020204" pitchFamily="34" charset="0"/>
                <a:ea typeface="宋体" panose="02010600030101010101" pitchFamily="2" charset="-122"/>
              </a:rPr>
              <a:t>  </a:t>
            </a:r>
            <a:r>
              <a:rPr lang="zh-CN" altLang="en-US" sz="2800" dirty="0">
                <a:solidFill>
                  <a:prstClr val="black"/>
                </a:solidFill>
                <a:latin typeface="Times New Roman" panose="02020603050405020304" pitchFamily="18" charset="0"/>
                <a:ea typeface="宋体" panose="02010600030101010101" pitchFamily="2" charset="-122"/>
              </a:rPr>
              <a:t>（十进制）</a:t>
            </a:r>
          </a:p>
          <a:p>
            <a:pPr algn="just" fontAlgn="base">
              <a:spcBef>
                <a:spcPct val="0"/>
              </a:spcBef>
              <a:spcAft>
                <a:spcPct val="0"/>
              </a:spcAft>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1+1=10  </a:t>
            </a:r>
            <a:r>
              <a:rPr lang="en-US" altLang="zh-CN" sz="2800" dirty="0">
                <a:solidFill>
                  <a:prstClr val="black"/>
                </a:solidFill>
                <a:latin typeface="Times New Roman" panose="02020603050405020304" pitchFamily="18" charset="0"/>
                <a:ea typeface="宋体" panose="02010600030101010101" pitchFamily="2" charset="-122"/>
              </a:rPr>
              <a:t>(</a:t>
            </a:r>
            <a:r>
              <a:rPr lang="zh-CN" altLang="en-US" sz="2800" dirty="0">
                <a:solidFill>
                  <a:prstClr val="black"/>
                </a:solidFill>
                <a:latin typeface="Times New Roman" panose="02020603050405020304" pitchFamily="18" charset="0"/>
                <a:ea typeface="宋体" panose="02010600030101010101" pitchFamily="2" charset="-122"/>
              </a:rPr>
              <a:t>二进制）</a:t>
            </a:r>
          </a:p>
        </p:txBody>
      </p:sp>
      <p:sp>
        <p:nvSpPr>
          <p:cNvPr id="6" name="灯片编号占位符 1"/>
          <p:cNvSpPr>
            <a:spLocks noGrp="1"/>
          </p:cNvSpPr>
          <p:nvPr>
            <p:ph type="sldNum" sz="quarter" idx="12"/>
          </p:nvPr>
        </p:nvSpPr>
        <p:spPr>
          <a:xfrm>
            <a:off x="5885688" y="1026373"/>
            <a:ext cx="457200" cy="441325"/>
          </a:xfrm>
        </p:spPr>
        <p:txBody>
          <a:bodyPr/>
          <a:lstStyle/>
          <a:p>
            <a:pPr fontAlgn="base">
              <a:spcBef>
                <a:spcPct val="0"/>
              </a:spcBef>
              <a:spcAft>
                <a:spcPct val="0"/>
              </a:spcAft>
            </a:pPr>
            <a:r>
              <a:rPr lang="en-US" altLang="zh-CN" dirty="0">
                <a:solidFill>
                  <a:srgbClr val="8CADAE">
                    <a:shade val="75000"/>
                  </a:srgbClr>
                </a:solidFill>
                <a:latin typeface="Arial" panose="020B0604020202020204" pitchFamily="34" charset="0"/>
                <a:ea typeface="宋体" panose="02010600030101010101" pitchFamily="2" charset="-122"/>
              </a:rPr>
              <a:t>7</a:t>
            </a:r>
            <a:endParaRPr lang="zh-CN" altLang="en-US" dirty="0">
              <a:solidFill>
                <a:srgbClr val="8CADAE">
                  <a:shade val="75000"/>
                </a:srgbClr>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7627273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8219"/>
                                        </p:tgtEl>
                                        <p:attrNameLst>
                                          <p:attrName>style.visibility</p:attrName>
                                        </p:attrNameLst>
                                      </p:cBhvr>
                                      <p:to>
                                        <p:strVal val="visible"/>
                                      </p:to>
                                    </p:set>
                                    <p:anim calcmode="lin" valueType="num">
                                      <p:cBhvr>
                                        <p:cTn id="7" dur="500" fill="hold"/>
                                        <p:tgtEl>
                                          <p:spTgt spid="8219"/>
                                        </p:tgtEl>
                                        <p:attrNameLst>
                                          <p:attrName>ppt_x</p:attrName>
                                        </p:attrNameLst>
                                      </p:cBhvr>
                                      <p:tavLst>
                                        <p:tav tm="0">
                                          <p:val>
                                            <p:strVal val="#ppt_x-#ppt_w/2"/>
                                          </p:val>
                                        </p:tav>
                                        <p:tav tm="100000">
                                          <p:val>
                                            <p:strVal val="#ppt_x"/>
                                          </p:val>
                                        </p:tav>
                                      </p:tavLst>
                                    </p:anim>
                                    <p:anim calcmode="lin" valueType="num">
                                      <p:cBhvr>
                                        <p:cTn id="8" dur="500" fill="hold"/>
                                        <p:tgtEl>
                                          <p:spTgt spid="8219"/>
                                        </p:tgtEl>
                                        <p:attrNameLst>
                                          <p:attrName>ppt_y</p:attrName>
                                        </p:attrNameLst>
                                      </p:cBhvr>
                                      <p:tavLst>
                                        <p:tav tm="0">
                                          <p:val>
                                            <p:strVal val="#ppt_y"/>
                                          </p:val>
                                        </p:tav>
                                        <p:tav tm="100000">
                                          <p:val>
                                            <p:strVal val="#ppt_y"/>
                                          </p:val>
                                        </p:tav>
                                      </p:tavLst>
                                    </p:anim>
                                    <p:anim calcmode="lin" valueType="num">
                                      <p:cBhvr>
                                        <p:cTn id="9" dur="500" fill="hold"/>
                                        <p:tgtEl>
                                          <p:spTgt spid="8219"/>
                                        </p:tgtEl>
                                        <p:attrNameLst>
                                          <p:attrName>ppt_w</p:attrName>
                                        </p:attrNameLst>
                                      </p:cBhvr>
                                      <p:tavLst>
                                        <p:tav tm="0">
                                          <p:val>
                                            <p:fltVal val="0"/>
                                          </p:val>
                                        </p:tav>
                                        <p:tav tm="100000">
                                          <p:val>
                                            <p:strVal val="#ppt_w"/>
                                          </p:val>
                                        </p:tav>
                                      </p:tavLst>
                                    </p:anim>
                                    <p:anim calcmode="lin" valueType="num">
                                      <p:cBhvr>
                                        <p:cTn id="10" dur="500" fill="hold"/>
                                        <p:tgtEl>
                                          <p:spTgt spid="8219"/>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82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9"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70</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 name="内容占位符 3"/>
          <p:cNvSpPr>
            <a:spLocks noGrp="1"/>
          </p:cNvSpPr>
          <p:nvPr>
            <p:ph sz="quarter" idx="1"/>
          </p:nvPr>
        </p:nvSpPr>
        <p:spPr>
          <a:xfrm>
            <a:off x="1825752" y="1527048"/>
            <a:ext cx="8503920" cy="4956879"/>
          </a:xfrm>
        </p:spPr>
        <p:txBody>
          <a:bodyPr>
            <a:noAutofit/>
          </a:bodyPr>
          <a:lstStyle/>
          <a:p>
            <a:pPr marL="571500" indent="-571500" algn="just"/>
            <a:r>
              <a:rPr lang="en-US" altLang="zh-CN" sz="2200" b="1" dirty="0">
                <a:latin typeface="仿宋" panose="02010609060101010101" pitchFamily="49" charset="-122"/>
                <a:ea typeface="仿宋" panose="02010609060101010101" pitchFamily="49" charset="-122"/>
              </a:rPr>
              <a:t>“</a:t>
            </a:r>
            <a:r>
              <a:rPr lang="zh-CN" altLang="en-US" sz="2200" b="1" dirty="0">
                <a:latin typeface="仿宋" panose="02010609060101010101" pitchFamily="49" charset="-122"/>
                <a:ea typeface="仿宋" panose="02010609060101010101" pitchFamily="49" charset="-122"/>
              </a:rPr>
              <a:t>产生式”：</a:t>
            </a:r>
            <a:r>
              <a:rPr lang="en-US" altLang="zh-CN" sz="2200" b="1" dirty="0">
                <a:latin typeface="仿宋" panose="02010609060101010101" pitchFamily="49" charset="-122"/>
                <a:ea typeface="仿宋" panose="02010609060101010101" pitchFamily="49" charset="-122"/>
                <a:cs typeface="Times New Roman" panose="02020603050405020304" pitchFamily="18" charset="0"/>
              </a:rPr>
              <a:t>1943</a:t>
            </a:r>
            <a:r>
              <a:rPr lang="zh-CN" altLang="en-US" sz="2200" b="1" dirty="0">
                <a:latin typeface="仿宋" panose="02010609060101010101" pitchFamily="49" charset="-122"/>
                <a:ea typeface="仿宋" panose="02010609060101010101" pitchFamily="49" charset="-122"/>
              </a:rPr>
              <a:t>年，美国数学家波斯特（</a:t>
            </a:r>
            <a:r>
              <a:rPr lang="en-US" altLang="zh-CN" sz="2200" b="1" dirty="0">
                <a:latin typeface="仿宋" panose="02010609060101010101" pitchFamily="49" charset="-122"/>
                <a:ea typeface="仿宋" panose="02010609060101010101" pitchFamily="49" charset="-122"/>
                <a:cs typeface="Times New Roman" panose="02020603050405020304" pitchFamily="18" charset="0"/>
              </a:rPr>
              <a:t>E. Post</a:t>
            </a:r>
            <a:r>
              <a:rPr lang="zh-CN" altLang="en-US" sz="2200" b="1" dirty="0">
                <a:latin typeface="仿宋" panose="02010609060101010101" pitchFamily="49" charset="-122"/>
                <a:ea typeface="仿宋" panose="02010609060101010101" pitchFamily="49" charset="-122"/>
              </a:rPr>
              <a:t>）首先在一种计算形式体系中提出。 </a:t>
            </a:r>
          </a:p>
          <a:p>
            <a:pPr marL="274320" lvl="1">
              <a:buClr>
                <a:schemeClr val="accent1"/>
              </a:buClr>
              <a:buSzPct val="85000"/>
              <a:buFont typeface="Wingdings 2" panose="05020102010507070707"/>
              <a:buChar char=""/>
            </a:pPr>
            <a:r>
              <a:rPr lang="zh-CN" altLang="ru-RU" b="1" dirty="0">
                <a:solidFill>
                  <a:schemeClr val="tx1"/>
                </a:solidFill>
                <a:latin typeface="仿宋" panose="02010609060101010101" pitchFamily="49" charset="-122"/>
                <a:ea typeface="仿宋" panose="02010609060101010101" pitchFamily="49" charset="-122"/>
              </a:rPr>
              <a:t>马尔可夫</a:t>
            </a:r>
            <a:r>
              <a:rPr lang="ru-RU" altLang="zh-CN" b="1" dirty="0">
                <a:solidFill>
                  <a:schemeClr val="tx1"/>
                </a:solidFill>
                <a:latin typeface="仿宋" panose="02010609060101010101" pitchFamily="49" charset="-122"/>
                <a:ea typeface="仿宋" panose="02010609060101010101" pitchFamily="49" charset="-122"/>
              </a:rPr>
              <a:t>Markov</a:t>
            </a:r>
            <a:r>
              <a:rPr lang="zh-CN" altLang="ru-RU" b="1" dirty="0">
                <a:solidFill>
                  <a:schemeClr val="tx1"/>
                </a:solidFill>
                <a:latin typeface="仿宋" panose="02010609060101010101" pitchFamily="49" charset="-122"/>
                <a:ea typeface="仿宋" panose="02010609060101010101" pitchFamily="49" charset="-122"/>
              </a:rPr>
              <a:t>（</a:t>
            </a:r>
            <a:r>
              <a:rPr lang="ru-RU" altLang="zh-CN" b="1" dirty="0">
                <a:solidFill>
                  <a:schemeClr val="tx1"/>
                </a:solidFill>
                <a:latin typeface="仿宋" panose="02010609060101010101" pitchFamily="49" charset="-122"/>
                <a:ea typeface="仿宋" panose="02010609060101010101" pitchFamily="49" charset="-122"/>
              </a:rPr>
              <a:t>1954</a:t>
            </a:r>
            <a:r>
              <a:rPr lang="zh-CN" altLang="ru-RU" b="1" dirty="0">
                <a:solidFill>
                  <a:schemeClr val="tx1"/>
                </a:solidFill>
                <a:latin typeface="仿宋" panose="02010609060101010101" pitchFamily="49" charset="-122"/>
                <a:ea typeface="仿宋" panose="02010609060101010101" pitchFamily="49" charset="-122"/>
              </a:rPr>
              <a:t>）提出基于产生式的符号变换控制算法</a:t>
            </a:r>
            <a:r>
              <a:rPr lang="zh-CN" altLang="en-US" b="1" dirty="0">
                <a:solidFill>
                  <a:schemeClr val="tx1"/>
                </a:solidFill>
                <a:latin typeface="仿宋" panose="02010609060101010101" pitchFamily="49" charset="-122"/>
                <a:ea typeface="仿宋" panose="02010609060101010101" pitchFamily="49" charset="-122"/>
              </a:rPr>
              <a:t>。</a:t>
            </a:r>
            <a:endParaRPr lang="en-US" altLang="zh-CN" b="1" dirty="0">
              <a:solidFill>
                <a:schemeClr val="tx1"/>
              </a:solidFill>
              <a:latin typeface="仿宋" panose="02010609060101010101" pitchFamily="49" charset="-122"/>
              <a:ea typeface="仿宋" panose="02010609060101010101" pitchFamily="49" charset="-122"/>
            </a:endParaRPr>
          </a:p>
          <a:p>
            <a:pPr marL="274320" lvl="1">
              <a:buClr>
                <a:schemeClr val="accent1"/>
              </a:buClr>
              <a:buSzPct val="85000"/>
              <a:buFont typeface="Wingdings 2" panose="05020102010507070707"/>
              <a:buChar char=""/>
            </a:pPr>
            <a:r>
              <a:rPr lang="en-US" altLang="zh-CN" b="1" dirty="0">
                <a:solidFill>
                  <a:schemeClr val="tx1"/>
                </a:solidFill>
                <a:latin typeface="仿宋" panose="02010609060101010101" pitchFamily="49" charset="-122"/>
                <a:ea typeface="仿宋" panose="02010609060101010101" pitchFamily="49" charset="-122"/>
              </a:rPr>
              <a:t>1965</a:t>
            </a:r>
            <a:r>
              <a:rPr lang="zh-CN" altLang="en-US" b="1" dirty="0">
                <a:solidFill>
                  <a:schemeClr val="tx1"/>
                </a:solidFill>
                <a:latin typeface="仿宋" panose="02010609060101010101" pitchFamily="49" charset="-122"/>
                <a:ea typeface="仿宋" panose="02010609060101010101" pitchFamily="49" charset="-122"/>
              </a:rPr>
              <a:t>年美国的纽厄尔和西蒙利用这个原理建立了一个人类的认知模型。</a:t>
            </a:r>
          </a:p>
          <a:p>
            <a:pPr marL="274320" lvl="1">
              <a:buClr>
                <a:schemeClr val="accent1"/>
              </a:buClr>
              <a:buSzPct val="85000"/>
              <a:buFont typeface="Wingdings 2" panose="05020102010507070707"/>
              <a:buChar char=""/>
            </a:pPr>
            <a:r>
              <a:rPr lang="en-US" altLang="zh-CN" b="1" dirty="0">
                <a:solidFill>
                  <a:schemeClr val="tx1"/>
                </a:solidFill>
                <a:latin typeface="仿宋" panose="02010609060101010101" pitchFamily="49" charset="-122"/>
                <a:ea typeface="仿宋" panose="02010609060101010101" pitchFamily="49" charset="-122"/>
              </a:rPr>
              <a:t>1965</a:t>
            </a:r>
            <a:r>
              <a:rPr lang="zh-CN" altLang="en-US" b="1" dirty="0">
                <a:solidFill>
                  <a:schemeClr val="tx1"/>
                </a:solidFill>
                <a:latin typeface="仿宋" panose="02010609060101010101" pitchFamily="49" charset="-122"/>
                <a:ea typeface="仿宋" panose="02010609060101010101" pitchFamily="49" charset="-122"/>
              </a:rPr>
              <a:t>年，斯坦福大学利用产生式系统结构设计出第一个专家系统</a:t>
            </a:r>
            <a:r>
              <a:rPr lang="en-US" altLang="zh-CN" b="1" dirty="0">
                <a:solidFill>
                  <a:schemeClr val="tx1"/>
                </a:solidFill>
                <a:latin typeface="仿宋" panose="02010609060101010101" pitchFamily="49" charset="-122"/>
                <a:ea typeface="仿宋" panose="02010609060101010101" pitchFamily="49" charset="-122"/>
              </a:rPr>
              <a:t>DENDRAL</a:t>
            </a:r>
            <a:r>
              <a:rPr lang="zh-CN" altLang="en-US" b="1" dirty="0">
                <a:solidFill>
                  <a:schemeClr val="tx1"/>
                </a:solidFill>
                <a:latin typeface="仿宋" panose="02010609060101010101" pitchFamily="49" charset="-122"/>
                <a:ea typeface="仿宋" panose="02010609060101010101" pitchFamily="49" charset="-122"/>
              </a:rPr>
              <a:t>。</a:t>
            </a:r>
            <a:endParaRPr lang="en-US" altLang="zh-CN" b="1" dirty="0">
              <a:solidFill>
                <a:schemeClr val="tx1"/>
              </a:solidFill>
              <a:latin typeface="仿宋" panose="02010609060101010101" pitchFamily="49" charset="-122"/>
              <a:ea typeface="仿宋" panose="02010609060101010101" pitchFamily="49" charset="-122"/>
            </a:endParaRPr>
          </a:p>
          <a:p>
            <a:pPr marL="274320" lvl="1">
              <a:buClr>
                <a:schemeClr val="accent1"/>
              </a:buClr>
              <a:buSzPct val="85000"/>
              <a:buFont typeface="Wingdings 2" panose="05020102010507070707"/>
              <a:buChar char=""/>
            </a:pPr>
            <a:r>
              <a:rPr lang="en-US" altLang="zh-CN" b="1" dirty="0">
                <a:solidFill>
                  <a:schemeClr val="tx1"/>
                </a:solidFill>
                <a:latin typeface="仿宋" panose="02010609060101010101" pitchFamily="49" charset="-122"/>
                <a:ea typeface="仿宋" panose="02010609060101010101" pitchFamily="49" charset="-122"/>
              </a:rPr>
              <a:t>1976</a:t>
            </a:r>
            <a:r>
              <a:rPr lang="zh-CN" altLang="en-US" b="1" dirty="0">
                <a:solidFill>
                  <a:schemeClr val="tx1"/>
                </a:solidFill>
                <a:latin typeface="仿宋" panose="02010609060101010101" pitchFamily="49" charset="-122"/>
                <a:ea typeface="仿宋" panose="02010609060101010101" pitchFamily="49" charset="-122"/>
              </a:rPr>
              <a:t>年，由美国斯坦福大学研制的</a:t>
            </a:r>
            <a:r>
              <a:rPr lang="en-US" altLang="zh-CN" b="1" dirty="0">
                <a:solidFill>
                  <a:schemeClr val="tx1"/>
                </a:solidFill>
                <a:latin typeface="仿宋" panose="02010609060101010101" pitchFamily="49" charset="-122"/>
                <a:ea typeface="仿宋" panose="02010609060101010101" pitchFamily="49" charset="-122"/>
              </a:rPr>
              <a:t>MYCIN</a:t>
            </a:r>
            <a:r>
              <a:rPr lang="zh-CN" altLang="en-US" b="1" dirty="0">
                <a:solidFill>
                  <a:schemeClr val="tx1"/>
                </a:solidFill>
                <a:latin typeface="仿宋" panose="02010609060101010101" pitchFamily="49" charset="-122"/>
                <a:ea typeface="仿宋" panose="02010609060101010101" pitchFamily="49" charset="-122"/>
              </a:rPr>
              <a:t>系统是基于产生式系统结构的专家系统。</a:t>
            </a:r>
            <a:endParaRPr lang="en-US" altLang="zh-CN" b="1" dirty="0">
              <a:solidFill>
                <a:schemeClr val="tx1"/>
              </a:solidFill>
              <a:latin typeface="仿宋" panose="02010609060101010101" pitchFamily="49" charset="-122"/>
              <a:ea typeface="仿宋" panose="02010609060101010101" pitchFamily="49" charset="-122"/>
            </a:endParaRPr>
          </a:p>
          <a:p>
            <a:pPr marL="274320" lvl="1">
              <a:buClr>
                <a:schemeClr val="accent1"/>
              </a:buClr>
              <a:buSzPct val="85000"/>
              <a:buFont typeface="Wingdings 2" panose="05020102010507070707"/>
              <a:buChar char=""/>
            </a:pPr>
            <a:r>
              <a:rPr lang="en-US" altLang="zh-CN" b="1" dirty="0">
                <a:solidFill>
                  <a:schemeClr val="tx1"/>
                </a:solidFill>
                <a:latin typeface="仿宋" panose="02010609060101010101" pitchFamily="49" charset="-122"/>
                <a:ea typeface="仿宋" panose="02010609060101010101" pitchFamily="49" charset="-122"/>
              </a:rPr>
              <a:t>1976</a:t>
            </a:r>
            <a:r>
              <a:rPr lang="zh-CN" altLang="en-US" b="1" dirty="0">
                <a:solidFill>
                  <a:schemeClr val="tx1"/>
                </a:solidFill>
                <a:latin typeface="仿宋" panose="02010609060101010101" pitchFamily="49" charset="-122"/>
                <a:ea typeface="仿宋" panose="02010609060101010101" pitchFamily="49" charset="-122"/>
              </a:rPr>
              <a:t>年，斯坦福大学国际人工智能中心的杜达等人的研制的矿藏勘探专家系统</a:t>
            </a:r>
            <a:r>
              <a:rPr lang="en-US" altLang="zh-CN" b="1" dirty="0">
                <a:solidFill>
                  <a:schemeClr val="tx1"/>
                </a:solidFill>
                <a:latin typeface="仿宋" panose="02010609060101010101" pitchFamily="49" charset="-122"/>
                <a:ea typeface="仿宋" panose="02010609060101010101" pitchFamily="49" charset="-122"/>
              </a:rPr>
              <a:t>PROSPECTOR</a:t>
            </a:r>
            <a:r>
              <a:rPr lang="zh-CN" altLang="en-US" b="1" dirty="0">
                <a:solidFill>
                  <a:schemeClr val="tx1"/>
                </a:solidFill>
                <a:latin typeface="仿宋" panose="02010609060101010101" pitchFamily="49" charset="-122"/>
                <a:ea typeface="仿宋" panose="02010609060101010101" pitchFamily="49" charset="-122"/>
              </a:rPr>
              <a:t>也是产生式专家系统。</a:t>
            </a:r>
          </a:p>
        </p:txBody>
      </p:sp>
      <p:sp>
        <p:nvSpPr>
          <p:cNvPr id="5" name="Rectangle 2"/>
          <p:cNvSpPr>
            <a:spLocks noGrp="1" noChangeArrowheads="1"/>
          </p:cNvSpPr>
          <p:nvPr>
            <p:ph type="title"/>
          </p:nvPr>
        </p:nvSpPr>
        <p:spPr>
          <a:xfrm>
            <a:off x="1825752" y="228600"/>
            <a:ext cx="8534400" cy="758952"/>
          </a:xfrm>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 2.4.1  </a:t>
            </a:r>
            <a:r>
              <a:rPr lang="zh-CN" altLang="en-US" b="1" dirty="0">
                <a:solidFill>
                  <a:schemeClr val="tx1"/>
                </a:solidFill>
                <a:latin typeface="仿宋" panose="02010609060101010101" pitchFamily="49" charset="-122"/>
                <a:ea typeface="仿宋" panose="02010609060101010101" pitchFamily="49" charset="-122"/>
              </a:rPr>
              <a:t>产生式</a:t>
            </a:r>
          </a:p>
        </p:txBody>
      </p:sp>
    </p:spTree>
    <p:extLst>
      <p:ext uri="{BB962C8B-B14F-4D97-AF65-F5344CB8AC3E}">
        <p14:creationId xmlns:p14="http://schemas.microsoft.com/office/powerpoint/2010/main" val="451183636"/>
      </p:ext>
    </p:extLst>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71</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 name="内容占位符 3"/>
          <p:cNvSpPr>
            <a:spLocks noGrp="1"/>
          </p:cNvSpPr>
          <p:nvPr>
            <p:ph sz="quarter" idx="1"/>
          </p:nvPr>
        </p:nvSpPr>
        <p:spPr/>
        <p:txBody>
          <a:bodyPr/>
          <a:lstStyle/>
          <a:p>
            <a:pPr>
              <a:lnSpc>
                <a:spcPct val="150000"/>
              </a:lnSpc>
            </a:pPr>
            <a:r>
              <a:rPr lang="zh-CN" altLang="en-US" b="1" dirty="0">
                <a:latin typeface="仿宋" panose="02010609060101010101" pitchFamily="49" charset="-122"/>
                <a:ea typeface="仿宋" panose="02010609060101010101" pitchFamily="49" charset="-122"/>
              </a:rPr>
              <a:t>产生式通常用于表示事实、规则以及它们的不确定性度量，适合于表示事实性知识和规则性知识。</a:t>
            </a:r>
            <a:endParaRPr lang="zh-CN" altLang="en-US" dirty="0"/>
          </a:p>
        </p:txBody>
      </p:sp>
      <p:sp>
        <p:nvSpPr>
          <p:cNvPr id="5" name="Rectangle 2"/>
          <p:cNvSpPr>
            <a:spLocks noGrp="1" noChangeArrowheads="1"/>
          </p:cNvSpPr>
          <p:nvPr>
            <p:ph type="title"/>
          </p:nvPr>
        </p:nvSpPr>
        <p:spPr>
          <a:xfrm>
            <a:off x="1825752" y="228600"/>
            <a:ext cx="8534400" cy="758952"/>
          </a:xfrm>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 2.4.1  </a:t>
            </a:r>
            <a:r>
              <a:rPr lang="zh-CN" altLang="en-US" b="1" dirty="0">
                <a:solidFill>
                  <a:schemeClr val="tx1"/>
                </a:solidFill>
                <a:latin typeface="仿宋" panose="02010609060101010101" pitchFamily="49" charset="-122"/>
                <a:ea typeface="仿宋" panose="02010609060101010101" pitchFamily="49" charset="-122"/>
              </a:rPr>
              <a:t>产生式</a:t>
            </a:r>
          </a:p>
        </p:txBody>
      </p:sp>
    </p:spTree>
    <p:extLst>
      <p:ext uri="{BB962C8B-B14F-4D97-AF65-F5344CB8AC3E}">
        <p14:creationId xmlns:p14="http://schemas.microsoft.com/office/powerpoint/2010/main" val="2279641945"/>
      </p:ext>
    </p:extLst>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nvSpPr>
        <p:spPr bwMode="auto">
          <a:xfrm>
            <a:off x="1869941" y="1522719"/>
            <a:ext cx="8335010" cy="4878259"/>
          </a:xfrm>
          <a:prstGeom prst="rect">
            <a:avLst/>
          </a:prstGeom>
          <a:gradFill rotWithShape="0">
            <a:gsLst>
              <a:gs pos="0">
                <a:srgbClr val="FFFF99"/>
              </a:gs>
              <a:gs pos="100000">
                <a:srgbClr val="FFFFFF"/>
              </a:gs>
            </a:gsLst>
            <a:path path="rect">
              <a:fillToRect l="100000" t="100000"/>
            </a:path>
          </a:gradFill>
          <a:ln w="9525">
            <a:solidFill>
              <a:srgbClr val="808080"/>
            </a:solidFill>
            <a:miter lim="800000"/>
          </a:ln>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50000"/>
              </a:spcBef>
              <a:spcAft>
                <a:spcPct val="0"/>
              </a:spcAft>
              <a:buClr>
                <a:srgbClr val="FF0000"/>
              </a:buClr>
              <a:buFont typeface="Wingdings" panose="05000000000000000000" pitchFamily="2" charset="2"/>
              <a:buChar char="q"/>
            </a:pPr>
            <a:r>
              <a:rPr lang="en-US" altLang="zh-CN" sz="2400" b="1" dirty="0">
                <a:solidFill>
                  <a:prstClr val="black"/>
                </a:solidFill>
                <a:latin typeface="宋体" panose="02010600030101010101" pitchFamily="2" charset="-122"/>
              </a:rPr>
              <a:t> </a:t>
            </a:r>
            <a:r>
              <a:rPr lang="zh-CN" altLang="en-US" sz="2400" b="1" dirty="0">
                <a:solidFill>
                  <a:prstClr val="black"/>
                </a:solidFill>
                <a:latin typeface="宋体" panose="02010600030101010101" pitchFamily="2" charset="-122"/>
              </a:rPr>
              <a:t>表示规则：</a:t>
            </a:r>
          </a:p>
          <a:p>
            <a:pPr marL="0" indent="0" fontAlgn="base">
              <a:lnSpc>
                <a:spcPct val="150000"/>
              </a:lnSpc>
              <a:spcBef>
                <a:spcPct val="50000"/>
              </a:spcBef>
              <a:spcAft>
                <a:spcPct val="0"/>
              </a:spcAft>
              <a:buClr>
                <a:srgbClr val="FF0000"/>
              </a:buClr>
            </a:pPr>
            <a:r>
              <a:rPr lang="zh-CN" altLang="zh-CN" sz="2200" dirty="0">
                <a:solidFill>
                  <a:prstClr val="black"/>
                </a:solidFill>
                <a:sym typeface="+mn-ea"/>
              </a:rPr>
              <a:t>       在自然界的各种知识单元之间存在着大量的因果关系，这是前提和结论之间的关系，可用产生式（或称规则）来表示。</a:t>
            </a:r>
          </a:p>
          <a:p>
            <a:pPr marL="0" indent="0" fontAlgn="base">
              <a:lnSpc>
                <a:spcPct val="150000"/>
              </a:lnSpc>
              <a:spcBef>
                <a:spcPct val="50000"/>
              </a:spcBef>
              <a:spcAft>
                <a:spcPct val="0"/>
              </a:spcAft>
              <a:buClr>
                <a:srgbClr val="FF0000"/>
              </a:buClr>
            </a:pPr>
            <a:r>
              <a:rPr lang="zh-CN" altLang="zh-CN" sz="2200" dirty="0">
                <a:solidFill>
                  <a:prstClr val="black"/>
                </a:solidFill>
                <a:sym typeface="+mn-ea"/>
              </a:rPr>
              <a:t>       </a:t>
            </a:r>
            <a:r>
              <a:rPr lang="zh-CN" altLang="zh-CN" sz="2200" dirty="0">
                <a:solidFill>
                  <a:prstClr val="black"/>
                </a:solidFill>
              </a:rPr>
              <a:t>产生式通常用于表示具有因果关系的知识，其基本形式是：</a:t>
            </a:r>
          </a:p>
          <a:p>
            <a:pPr marL="0" indent="0" fontAlgn="base">
              <a:lnSpc>
                <a:spcPct val="150000"/>
              </a:lnSpc>
              <a:spcBef>
                <a:spcPct val="50000"/>
              </a:spcBef>
              <a:spcAft>
                <a:spcPct val="0"/>
              </a:spcAft>
              <a:buClr>
                <a:srgbClr val="FF0000"/>
              </a:buClr>
            </a:pPr>
            <a:r>
              <a:rPr lang="zh-CN" altLang="en-US" sz="2200" b="1" i="1" dirty="0">
                <a:solidFill>
                  <a:prstClr val="black"/>
                </a:solidFill>
                <a:latin typeface="Times New Roman" panose="02020603050405020304" pitchFamily="18" charset="0"/>
              </a:rPr>
              <a:t>               P</a:t>
            </a:r>
            <a:r>
              <a:rPr lang="zh-CN" altLang="en-US" sz="2200" b="1" dirty="0">
                <a:solidFill>
                  <a:prstClr val="black"/>
                </a:solidFill>
                <a:latin typeface="Times New Roman" panose="02020603050405020304" pitchFamily="18" charset="0"/>
              </a:rPr>
              <a:t>→</a:t>
            </a:r>
            <a:r>
              <a:rPr lang="zh-CN" altLang="en-US" sz="2200" b="1" i="1" dirty="0">
                <a:solidFill>
                  <a:prstClr val="black"/>
                </a:solidFill>
                <a:latin typeface="Times New Roman" panose="02020603050405020304" pitchFamily="18" charset="0"/>
              </a:rPr>
              <a:t>Q         </a:t>
            </a:r>
            <a:r>
              <a:rPr lang="zh-CN" altLang="en-US" sz="2200" b="1" dirty="0">
                <a:solidFill>
                  <a:prstClr val="black"/>
                </a:solidFill>
                <a:latin typeface="Times New Roman" panose="02020603050405020304" pitchFamily="18" charset="0"/>
              </a:rPr>
              <a:t>或者          IF   </a:t>
            </a:r>
            <a:r>
              <a:rPr lang="zh-CN" altLang="en-US" sz="2200" b="1" i="1" dirty="0">
                <a:solidFill>
                  <a:prstClr val="black"/>
                </a:solidFill>
                <a:latin typeface="Times New Roman" panose="02020603050405020304" pitchFamily="18" charset="0"/>
              </a:rPr>
              <a:t>P</a:t>
            </a:r>
            <a:r>
              <a:rPr lang="zh-CN" altLang="en-US" sz="2200" b="1" dirty="0">
                <a:solidFill>
                  <a:prstClr val="black"/>
                </a:solidFill>
                <a:latin typeface="Times New Roman" panose="02020603050405020304" pitchFamily="18" charset="0"/>
              </a:rPr>
              <a:t>   THEN   </a:t>
            </a:r>
            <a:r>
              <a:rPr lang="zh-CN" altLang="en-US" sz="2200" b="1" i="1" dirty="0">
                <a:solidFill>
                  <a:prstClr val="black"/>
                </a:solidFill>
                <a:latin typeface="Times New Roman" panose="02020603050405020304" pitchFamily="18" charset="0"/>
              </a:rPr>
              <a:t>Q</a:t>
            </a:r>
          </a:p>
          <a:p>
            <a:pPr marL="0" indent="0" fontAlgn="base">
              <a:lnSpc>
                <a:spcPct val="150000"/>
              </a:lnSpc>
              <a:spcBef>
                <a:spcPct val="50000"/>
              </a:spcBef>
              <a:spcAft>
                <a:spcPct val="0"/>
              </a:spcAft>
              <a:buClr>
                <a:srgbClr val="FF0000"/>
              </a:buClr>
            </a:pPr>
            <a:r>
              <a:rPr lang="zh-CN" altLang="zh-CN" sz="2200" b="1" dirty="0">
                <a:solidFill>
                  <a:prstClr val="black"/>
                </a:solidFill>
                <a:sym typeface="+mn-ea"/>
              </a:rPr>
              <a:t>其中，</a:t>
            </a:r>
            <a:r>
              <a:rPr lang="en-US" altLang="zh-CN" sz="2200" b="1" i="1" dirty="0">
                <a:solidFill>
                  <a:prstClr val="black"/>
                </a:solidFill>
                <a:latin typeface="Times New Roman" panose="02020603050405020304" pitchFamily="18" charset="0"/>
                <a:sym typeface="+mn-ea"/>
              </a:rPr>
              <a:t>P</a:t>
            </a:r>
            <a:r>
              <a:rPr lang="zh-CN" altLang="zh-CN" sz="2200" b="1" dirty="0">
                <a:solidFill>
                  <a:prstClr val="black"/>
                </a:solidFill>
                <a:sym typeface="+mn-ea"/>
              </a:rPr>
              <a:t>是产生式的</a:t>
            </a:r>
            <a:r>
              <a:rPr lang="zh-CN" altLang="zh-CN" sz="2200" b="1" dirty="0">
                <a:solidFill>
                  <a:srgbClr val="FF0000"/>
                </a:solidFill>
                <a:sym typeface="+mn-ea"/>
              </a:rPr>
              <a:t>前提</a:t>
            </a:r>
            <a:r>
              <a:rPr lang="zh-CN" altLang="zh-CN" sz="2200" b="1" dirty="0">
                <a:solidFill>
                  <a:prstClr val="black"/>
                </a:solidFill>
                <a:sym typeface="+mn-ea"/>
              </a:rPr>
              <a:t>，用于指出该产生式是否是可用的条件；</a:t>
            </a:r>
            <a:r>
              <a:rPr lang="en-US" altLang="zh-CN" sz="2200" b="1" i="1" dirty="0">
                <a:solidFill>
                  <a:prstClr val="black"/>
                </a:solidFill>
                <a:latin typeface="Times New Roman" panose="02020603050405020304" pitchFamily="18" charset="0"/>
                <a:sym typeface="+mn-ea"/>
              </a:rPr>
              <a:t>Q</a:t>
            </a:r>
            <a:r>
              <a:rPr lang="zh-CN" altLang="zh-CN" sz="2200" b="1" dirty="0">
                <a:solidFill>
                  <a:prstClr val="black"/>
                </a:solidFill>
                <a:sym typeface="+mn-ea"/>
              </a:rPr>
              <a:t>是一组</a:t>
            </a:r>
            <a:r>
              <a:rPr lang="zh-CN" altLang="zh-CN" sz="2200" b="1" dirty="0">
                <a:solidFill>
                  <a:srgbClr val="FF0000"/>
                </a:solidFill>
                <a:sym typeface="+mn-ea"/>
              </a:rPr>
              <a:t>结论或操作</a:t>
            </a:r>
            <a:r>
              <a:rPr lang="zh-CN" altLang="zh-CN" sz="2200" b="1" dirty="0">
                <a:solidFill>
                  <a:prstClr val="black"/>
                </a:solidFill>
                <a:sym typeface="+mn-ea"/>
              </a:rPr>
              <a:t>，用于指出前提 </a:t>
            </a:r>
            <a:r>
              <a:rPr lang="en-US" altLang="zh-CN" sz="2200" b="1" i="1" dirty="0">
                <a:solidFill>
                  <a:prstClr val="black"/>
                </a:solidFill>
                <a:latin typeface="Times New Roman" panose="02020603050405020304" pitchFamily="18" charset="0"/>
                <a:sym typeface="+mn-ea"/>
              </a:rPr>
              <a:t>P </a:t>
            </a:r>
            <a:r>
              <a:rPr lang="zh-CN" altLang="zh-CN" sz="2200" b="1" dirty="0">
                <a:solidFill>
                  <a:prstClr val="black"/>
                </a:solidFill>
                <a:sym typeface="+mn-ea"/>
              </a:rPr>
              <a:t>所指示的条件被满足时，应该得出的</a:t>
            </a:r>
            <a:r>
              <a:rPr lang="zh-CN" altLang="zh-CN" sz="2200" b="1" dirty="0">
                <a:solidFill>
                  <a:srgbClr val="FF0000"/>
                </a:solidFill>
                <a:sym typeface="+mn-ea"/>
              </a:rPr>
              <a:t>结论</a:t>
            </a:r>
            <a:r>
              <a:rPr lang="zh-CN" altLang="zh-CN" sz="2200" b="1" dirty="0">
                <a:solidFill>
                  <a:prstClr val="black"/>
                </a:solidFill>
                <a:sym typeface="+mn-ea"/>
              </a:rPr>
              <a:t>或</a:t>
            </a:r>
            <a:r>
              <a:rPr lang="zh-CN" altLang="zh-CN" sz="2200" b="1" dirty="0">
                <a:solidFill>
                  <a:srgbClr val="FF0000"/>
                </a:solidFill>
                <a:sym typeface="+mn-ea"/>
              </a:rPr>
              <a:t>应该执行的操作</a:t>
            </a:r>
            <a:r>
              <a:rPr lang="zh-CN" altLang="zh-CN" sz="2200" b="1" dirty="0">
                <a:solidFill>
                  <a:prstClr val="black"/>
                </a:solidFill>
                <a:sym typeface="+mn-ea"/>
              </a:rPr>
              <a:t>。</a:t>
            </a:r>
            <a:endParaRPr lang="zh-CN" altLang="zh-CN" sz="2200" b="1" i="1" dirty="0">
              <a:solidFill>
                <a:prstClr val="black"/>
              </a:solidFill>
              <a:latin typeface="Times New Roman" panose="02020603050405020304" pitchFamily="18" charset="0"/>
              <a:sym typeface="+mn-ea"/>
            </a:endParaRPr>
          </a:p>
        </p:txBody>
      </p:sp>
      <p:sp>
        <p:nvSpPr>
          <p:cNvPr id="43011"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 2.4.1  </a:t>
            </a:r>
            <a:r>
              <a:rPr lang="zh-CN" altLang="en-US" b="1" dirty="0">
                <a:solidFill>
                  <a:schemeClr val="tx1"/>
                </a:solidFill>
                <a:latin typeface="仿宋" panose="02010609060101010101" pitchFamily="49" charset="-122"/>
                <a:ea typeface="仿宋" panose="02010609060101010101" pitchFamily="49" charset="-122"/>
              </a:rPr>
              <a:t>产生式</a:t>
            </a:r>
          </a:p>
        </p:txBody>
      </p:sp>
    </p:spTree>
    <p:extLst>
      <p:ext uri="{BB962C8B-B14F-4D97-AF65-F5344CB8AC3E}">
        <p14:creationId xmlns:p14="http://schemas.microsoft.com/office/powerpoint/2010/main" val="1216960741"/>
      </p:ext>
    </p:extLst>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957210" y="2894248"/>
            <a:ext cx="8335010" cy="2276475"/>
          </a:xfrm>
          <a:prstGeom prst="rect">
            <a:avLst/>
          </a:prstGeom>
          <a:gradFill rotWithShape="0">
            <a:gsLst>
              <a:gs pos="0">
                <a:srgbClr val="FFFF99"/>
              </a:gs>
              <a:gs pos="100000">
                <a:srgbClr val="FFFFFF"/>
              </a:gs>
            </a:gsLst>
            <a:path path="rect">
              <a:fillToRect l="100000" t="100000"/>
            </a:path>
          </a:gradFill>
          <a:ln w="9525">
            <a:solidFill>
              <a:srgbClr val="808080"/>
            </a:solidFill>
            <a:miter lim="800000"/>
          </a:ln>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
                <a:srgbClr val="FF0000"/>
              </a:buClr>
              <a:buFont typeface="Wingdings" panose="05000000000000000000" pitchFamily="2" charset="2"/>
              <a:buChar char="q"/>
            </a:pPr>
            <a:r>
              <a:rPr lang="en-US" altLang="zh-CN" sz="2800" b="1" dirty="0">
                <a:solidFill>
                  <a:srgbClr val="000000"/>
                </a:solidFill>
                <a:latin typeface="宋体" panose="02010600030101010101" pitchFamily="2" charset="-122"/>
              </a:rPr>
              <a:t> </a:t>
            </a:r>
            <a:r>
              <a:rPr lang="zh-CN" altLang="en-US" sz="2800" b="1" dirty="0">
                <a:solidFill>
                  <a:srgbClr val="000000"/>
                </a:solidFill>
                <a:latin typeface="宋体" panose="02010600030101010101" pitchFamily="2" charset="-122"/>
              </a:rPr>
              <a:t>表示</a:t>
            </a:r>
            <a:r>
              <a:rPr lang="zh-CN" altLang="en-US" sz="2800" b="1" dirty="0">
                <a:solidFill>
                  <a:srgbClr val="FF0000"/>
                </a:solidFill>
                <a:latin typeface="宋体" panose="02010600030101010101" pitchFamily="2" charset="-122"/>
              </a:rPr>
              <a:t>事实</a:t>
            </a:r>
            <a:r>
              <a:rPr lang="zh-CN" altLang="en-US" sz="2800" b="1" dirty="0">
                <a:solidFill>
                  <a:srgbClr val="000000"/>
                </a:solidFill>
                <a:latin typeface="宋体" panose="02010600030101010101" pitchFamily="2" charset="-122"/>
              </a:rPr>
              <a:t>：</a:t>
            </a:r>
          </a:p>
          <a:p>
            <a:pPr algn="just" fontAlgn="base">
              <a:lnSpc>
                <a:spcPct val="150000"/>
              </a:lnSpc>
              <a:spcBef>
                <a:spcPct val="0"/>
              </a:spcBef>
              <a:spcAft>
                <a:spcPct val="0"/>
              </a:spcAft>
            </a:pPr>
            <a:r>
              <a:rPr lang="zh-CN" altLang="zh-CN" sz="2800" dirty="0">
                <a:solidFill>
                  <a:srgbClr val="000000"/>
                </a:solidFill>
                <a:sym typeface="+mn-ea"/>
              </a:rPr>
              <a:t>      </a:t>
            </a:r>
            <a:r>
              <a:rPr lang="zh-CN" altLang="en-US" sz="2400" b="1" dirty="0">
                <a:solidFill>
                  <a:srgbClr val="FF0000"/>
                </a:solidFill>
                <a:sym typeface="+mn-ea"/>
              </a:rPr>
              <a:t>事实</a:t>
            </a:r>
            <a:r>
              <a:rPr lang="zh-CN" altLang="en-US" sz="2400" b="1" dirty="0">
                <a:solidFill>
                  <a:srgbClr val="000000"/>
                </a:solidFill>
                <a:sym typeface="+mn-ea"/>
              </a:rPr>
              <a:t>：无需前提条件的产生式，可用于表示已知的事实。</a:t>
            </a:r>
            <a:endParaRPr lang="zh-CN" altLang="en-US" sz="2400" b="1" dirty="0">
              <a:solidFill>
                <a:srgbClr val="000000"/>
              </a:solidFill>
            </a:endParaRPr>
          </a:p>
          <a:p>
            <a:pPr algn="just" fontAlgn="base">
              <a:lnSpc>
                <a:spcPct val="150000"/>
              </a:lnSpc>
              <a:spcBef>
                <a:spcPct val="0"/>
              </a:spcBef>
              <a:spcAft>
                <a:spcPct val="0"/>
              </a:spcAft>
            </a:pPr>
            <a:r>
              <a:rPr lang="zh-CN" altLang="en-US" sz="2400" b="1" dirty="0">
                <a:solidFill>
                  <a:srgbClr val="000000"/>
                </a:solidFill>
                <a:sym typeface="+mn-ea"/>
              </a:rPr>
              <a:t>       表示形式：</a:t>
            </a:r>
          </a:p>
          <a:p>
            <a:pPr algn="just" fontAlgn="base">
              <a:lnSpc>
                <a:spcPct val="150000"/>
              </a:lnSpc>
              <a:spcBef>
                <a:spcPct val="0"/>
              </a:spcBef>
              <a:spcAft>
                <a:spcPct val="0"/>
              </a:spcAft>
            </a:pPr>
            <a:r>
              <a:rPr lang="zh-CN" altLang="en-US" sz="2400" b="1" dirty="0">
                <a:solidFill>
                  <a:srgbClr val="000000"/>
                </a:solidFill>
                <a:sym typeface="+mn-ea"/>
              </a:rPr>
              <a:t>                          </a:t>
            </a:r>
            <a:r>
              <a:rPr lang="zh-CN" altLang="en-US" sz="2400" b="1" dirty="0">
                <a:solidFill>
                  <a:srgbClr val="000000"/>
                </a:solidFill>
                <a:cs typeface="Arial" panose="020B0604020202020204" pitchFamily="34" charset="0"/>
                <a:sym typeface="+mn-ea"/>
              </a:rPr>
              <a:t>→ </a:t>
            </a:r>
            <a:r>
              <a:rPr lang="zh-CN" altLang="en-US" sz="2400" b="1" dirty="0">
                <a:solidFill>
                  <a:srgbClr val="000000"/>
                </a:solidFill>
                <a:sym typeface="+mn-ea"/>
              </a:rPr>
              <a:t>事实</a:t>
            </a:r>
            <a:endParaRPr lang="zh-CN" altLang="en-US" sz="2400" b="1" i="1" dirty="0">
              <a:solidFill>
                <a:srgbClr val="000000"/>
              </a:solidFill>
              <a:latin typeface="Times New Roman" panose="02020603050405020304" pitchFamily="18" charset="0"/>
              <a:sym typeface="+mn-ea"/>
            </a:endParaRPr>
          </a:p>
        </p:txBody>
      </p:sp>
      <p:sp>
        <p:nvSpPr>
          <p:cNvPr id="3" name="文本框 99"/>
          <p:cNvSpPr txBox="1">
            <a:spLocks noChangeArrowheads="1"/>
          </p:cNvSpPr>
          <p:nvPr/>
        </p:nvSpPr>
        <p:spPr bwMode="auto">
          <a:xfrm>
            <a:off x="1957211" y="524576"/>
            <a:ext cx="8113395" cy="21236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lnSpc>
                <a:spcPct val="150000"/>
              </a:lnSpc>
              <a:spcBef>
                <a:spcPct val="0"/>
              </a:spcBef>
              <a:spcAft>
                <a:spcPct val="0"/>
              </a:spcAft>
            </a:pPr>
            <a:r>
              <a:rPr lang="zh-CN" altLang="en-US" sz="2200" b="1" dirty="0">
                <a:solidFill>
                  <a:srgbClr val="000000"/>
                </a:solidFill>
                <a:sym typeface="+mn-ea"/>
              </a:rPr>
              <a:t>例如：</a:t>
            </a:r>
            <a:endParaRPr lang="zh-CN" altLang="en-US" sz="2200" b="1" dirty="0">
              <a:solidFill>
                <a:srgbClr val="000000"/>
              </a:solidFill>
            </a:endParaRPr>
          </a:p>
          <a:p>
            <a:pPr algn="just" fontAlgn="base">
              <a:lnSpc>
                <a:spcPct val="150000"/>
              </a:lnSpc>
              <a:spcBef>
                <a:spcPct val="0"/>
              </a:spcBef>
              <a:spcAft>
                <a:spcPct val="0"/>
              </a:spcAft>
            </a:pPr>
            <a:r>
              <a:rPr lang="en-US" altLang="zh-CN" sz="2200" b="1" dirty="0">
                <a:solidFill>
                  <a:srgbClr val="000000"/>
                </a:solidFill>
                <a:sym typeface="+mn-ea"/>
              </a:rPr>
              <a:t>1.</a:t>
            </a:r>
            <a:r>
              <a:rPr lang="zh-CN" altLang="en-US" sz="2200" b="1" dirty="0">
                <a:solidFill>
                  <a:srgbClr val="000000"/>
                </a:solidFill>
                <a:sym typeface="+mn-ea"/>
              </a:rPr>
              <a:t>如果获得学士学位</a:t>
            </a:r>
            <a:r>
              <a:rPr lang="zh-CN" altLang="en-US" sz="2200" b="1" dirty="0">
                <a:solidFill>
                  <a:srgbClr val="000000"/>
                </a:solidFill>
                <a:cs typeface="Arial" panose="020B0604020202020204" pitchFamily="34" charset="0"/>
                <a:sym typeface="+mn-ea"/>
              </a:rPr>
              <a:t>→</a:t>
            </a:r>
            <a:r>
              <a:rPr lang="zh-CN" altLang="en-US" sz="2200" b="1" dirty="0">
                <a:solidFill>
                  <a:srgbClr val="000000"/>
                </a:solidFill>
                <a:sym typeface="+mn-ea"/>
              </a:rPr>
              <a:t>就有资格考取硕士研究生</a:t>
            </a:r>
          </a:p>
          <a:p>
            <a:pPr algn="just" fontAlgn="base">
              <a:lnSpc>
                <a:spcPct val="150000"/>
              </a:lnSpc>
              <a:spcBef>
                <a:spcPct val="0"/>
              </a:spcBef>
              <a:spcAft>
                <a:spcPct val="0"/>
              </a:spcAft>
            </a:pPr>
            <a:r>
              <a:rPr lang="en-US" altLang="zh-CN" sz="2200" b="1" dirty="0">
                <a:solidFill>
                  <a:srgbClr val="000000"/>
                </a:solidFill>
                <a:sym typeface="+mn-ea"/>
              </a:rPr>
              <a:t>2.</a:t>
            </a:r>
            <a:r>
              <a:rPr lang="zh-CN" altLang="en-US" sz="2200" b="1" dirty="0">
                <a:solidFill>
                  <a:srgbClr val="000000"/>
                </a:solidFill>
                <a:sym typeface="+mn-ea"/>
              </a:rPr>
              <a:t>如果获得学士学位</a:t>
            </a:r>
            <a:r>
              <a:rPr lang="zh-CN" altLang="en-US" sz="2200" b="1" dirty="0">
                <a:solidFill>
                  <a:srgbClr val="000000"/>
                </a:solidFill>
                <a:latin typeface="微软雅黑" panose="020B0503020204020204" charset="-122"/>
                <a:ea typeface="微软雅黑" panose="020B0503020204020204" charset="-122"/>
                <a:sym typeface="+mn-ea"/>
              </a:rPr>
              <a:t>∧</a:t>
            </a:r>
            <a:r>
              <a:rPr lang="zh-CN" altLang="en-US" sz="2200" b="1" dirty="0">
                <a:solidFill>
                  <a:srgbClr val="000000"/>
                </a:solidFill>
                <a:sym typeface="+mn-ea"/>
              </a:rPr>
              <a:t>成绩名列前茅</a:t>
            </a:r>
            <a:r>
              <a:rPr lang="zh-CN" altLang="en-US" sz="2200" b="1" dirty="0">
                <a:solidFill>
                  <a:srgbClr val="000000"/>
                </a:solidFill>
                <a:latin typeface="微软雅黑" panose="020B0503020204020204" charset="-122"/>
                <a:ea typeface="微软雅黑" panose="020B0503020204020204" charset="-122"/>
                <a:sym typeface="+mn-ea"/>
              </a:rPr>
              <a:t>∧</a:t>
            </a:r>
            <a:r>
              <a:rPr lang="zh-CN" altLang="en-US" sz="2200" b="1" dirty="0">
                <a:solidFill>
                  <a:srgbClr val="000000"/>
                </a:solidFill>
                <a:sym typeface="+mn-ea"/>
              </a:rPr>
              <a:t>德育优良</a:t>
            </a:r>
            <a:r>
              <a:rPr lang="zh-CN" altLang="en-US" sz="2200" b="1" dirty="0">
                <a:solidFill>
                  <a:srgbClr val="000000"/>
                </a:solidFill>
                <a:cs typeface="Arial" panose="020B0604020202020204" pitchFamily="34" charset="0"/>
                <a:sym typeface="+mn-ea"/>
              </a:rPr>
              <a:t>→</a:t>
            </a:r>
            <a:r>
              <a:rPr lang="zh-CN" altLang="en-US" sz="2200" b="1" dirty="0">
                <a:solidFill>
                  <a:srgbClr val="000000"/>
                </a:solidFill>
                <a:sym typeface="+mn-ea"/>
              </a:rPr>
              <a:t>就有资格申请推免硕士研究生</a:t>
            </a:r>
          </a:p>
        </p:txBody>
      </p:sp>
    </p:spTree>
    <p:extLst>
      <p:ext uri="{BB962C8B-B14F-4D97-AF65-F5344CB8AC3E}">
        <p14:creationId xmlns:p14="http://schemas.microsoft.com/office/powerpoint/2010/main" val="3573948845"/>
      </p:ext>
    </p:extLst>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2.4.1  </a:t>
            </a:r>
            <a:r>
              <a:rPr lang="zh-CN" altLang="en-US" b="1" dirty="0">
                <a:solidFill>
                  <a:schemeClr val="tx1"/>
                </a:solidFill>
                <a:latin typeface="仿宋" panose="02010609060101010101" pitchFamily="49" charset="-122"/>
                <a:ea typeface="仿宋" panose="02010609060101010101" pitchFamily="49" charset="-122"/>
              </a:rPr>
              <a:t>产生式</a:t>
            </a:r>
          </a:p>
        </p:txBody>
      </p:sp>
      <p:sp>
        <p:nvSpPr>
          <p:cNvPr id="12292" name="灯片编号占位符 3"/>
          <p:cNvSpPr>
            <a:spLocks noGrp="1"/>
          </p:cNvSpPr>
          <p:nvPr>
            <p:ph type="sldNum" sz="quarter" idx="12"/>
          </p:nvPr>
        </p:nvSpPr>
        <p:spPr>
          <a:noFill/>
        </p:spPr>
        <p:txBody>
          <a:bodyPr/>
          <a:lstStyle/>
          <a:p>
            <a:pPr fontAlgn="base">
              <a:spcBef>
                <a:spcPct val="0"/>
              </a:spcBef>
              <a:spcAft>
                <a:spcPct val="0"/>
              </a:spcAft>
            </a:pPr>
            <a:fld id="{8FD59B12-6741-4595-92A6-B03080161D51}"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74</a:t>
            </a:fld>
            <a:endParaRPr lang="en-US" altLang="ja-JP" dirty="0">
              <a:solidFill>
                <a:srgbClr val="8CADAE">
                  <a:shade val="75000"/>
                </a:srgbClr>
              </a:solidFill>
              <a:latin typeface="Arial" panose="020B0604020202020204" pitchFamily="34" charset="0"/>
              <a:ea typeface="宋体" panose="02010600030101010101" pitchFamily="2" charset="-122"/>
            </a:endParaRPr>
          </a:p>
        </p:txBody>
      </p:sp>
      <p:sp>
        <p:nvSpPr>
          <p:cNvPr id="12297" name="Rectangle 13"/>
          <p:cNvSpPr>
            <a:spLocks noGrp="1" noChangeArrowheads="1"/>
          </p:cNvSpPr>
          <p:nvPr>
            <p:ph sz="quarter" idx="1"/>
          </p:nvPr>
        </p:nvSpPr>
        <p:spPr>
          <a:xfrm>
            <a:off x="1774825" y="4722439"/>
            <a:ext cx="8642350" cy="1595231"/>
          </a:xfrm>
          <a:gradFill rotWithShape="0">
            <a:gsLst>
              <a:gs pos="0">
                <a:srgbClr val="CCFFCC"/>
              </a:gs>
              <a:gs pos="100000">
                <a:schemeClr val="bg1"/>
              </a:gs>
            </a:gsLst>
            <a:path path="rect">
              <a:fillToRect l="100000" t="100000"/>
            </a:path>
          </a:gradFill>
          <a:ln>
            <a:solidFill>
              <a:srgbClr val="808080"/>
            </a:solidFill>
          </a:ln>
        </p:spPr>
        <p:txBody>
          <a:bodyPr/>
          <a:lstStyle/>
          <a:p>
            <a:pPr marL="193675" indent="-193675">
              <a:buFont typeface="Wingdings" panose="05000000000000000000" pitchFamily="2" charset="2"/>
              <a:buChar char="§"/>
            </a:pPr>
            <a:r>
              <a:rPr lang="en-US" altLang="zh-CN" sz="2600"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基本形式：  </a:t>
            </a:r>
            <a:r>
              <a:rPr lang="en-US" altLang="zh-CN" sz="2600" dirty="0">
                <a:latin typeface="仿宋" panose="02010609060101010101" pitchFamily="49" charset="-122"/>
                <a:ea typeface="仿宋" panose="02010609060101010101" pitchFamily="49" charset="-122"/>
              </a:rPr>
              <a:t>IF    </a:t>
            </a:r>
            <a:r>
              <a:rPr lang="en-US" altLang="zh-CN" sz="2600" i="1" dirty="0">
                <a:latin typeface="仿宋" panose="02010609060101010101" pitchFamily="49" charset="-122"/>
                <a:ea typeface="仿宋" panose="02010609060101010101" pitchFamily="49" charset="-122"/>
              </a:rPr>
              <a:t>P</a:t>
            </a:r>
            <a:r>
              <a:rPr lang="en-US" altLang="zh-CN" sz="2600" dirty="0">
                <a:latin typeface="仿宋" panose="02010609060101010101" pitchFamily="49" charset="-122"/>
                <a:ea typeface="仿宋" panose="02010609060101010101" pitchFamily="49" charset="-122"/>
              </a:rPr>
              <a:t>  THEN  </a:t>
            </a:r>
            <a:r>
              <a:rPr lang="en-US" altLang="zh-CN" sz="2600" i="1" dirty="0">
                <a:latin typeface="仿宋" panose="02010609060101010101" pitchFamily="49" charset="-122"/>
                <a:ea typeface="仿宋" panose="02010609060101010101" pitchFamily="49" charset="-122"/>
              </a:rPr>
              <a:t>Q</a:t>
            </a:r>
            <a:r>
              <a:rPr lang="en-US" altLang="zh-CN" sz="2600"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（置信度） </a:t>
            </a:r>
          </a:p>
          <a:p>
            <a:pPr marL="193675" indent="-193675">
              <a:buNone/>
            </a:pPr>
            <a:r>
              <a:rPr lang="zh-CN" altLang="en-US" sz="2600" dirty="0">
                <a:latin typeface="仿宋" panose="02010609060101010101" pitchFamily="49" charset="-122"/>
                <a:ea typeface="仿宋" panose="02010609060101010101" pitchFamily="49" charset="-122"/>
              </a:rPr>
              <a:t>          或者：               （置信度</a:t>
            </a:r>
            <a:r>
              <a:rPr lang="zh-CN" altLang="en-US" b="1" dirty="0">
                <a:latin typeface="仿宋" panose="02010609060101010101" pitchFamily="49" charset="-122"/>
                <a:ea typeface="仿宋" panose="02010609060101010101" pitchFamily="49" charset="-122"/>
              </a:rPr>
              <a:t>）</a:t>
            </a:r>
          </a:p>
          <a:p>
            <a:pPr marL="193675" indent="-193675">
              <a:buNone/>
            </a:pPr>
            <a:r>
              <a:rPr lang="zh-CN" altLang="en-US" b="1" dirty="0">
                <a:latin typeface="仿宋" panose="02010609060101010101" pitchFamily="49" charset="-122"/>
                <a:ea typeface="仿宋" panose="02010609060101010101" pitchFamily="49" charset="-122"/>
              </a:rPr>
              <a:t>   例如： </a:t>
            </a:r>
            <a:r>
              <a:rPr lang="en-US" altLang="zh-CN" b="1" dirty="0">
                <a:latin typeface="仿宋" panose="02010609060101010101" pitchFamily="49" charset="-122"/>
                <a:ea typeface="仿宋" panose="02010609060101010101" pitchFamily="49" charset="-122"/>
              </a:rPr>
              <a:t>IF   </a:t>
            </a:r>
            <a:r>
              <a:rPr lang="zh-CN" altLang="en-US" b="1" dirty="0">
                <a:latin typeface="仿宋" panose="02010609060101010101" pitchFamily="49" charset="-122"/>
                <a:ea typeface="仿宋" panose="02010609060101010101" pitchFamily="49" charset="-122"/>
              </a:rPr>
              <a:t>发烧    </a:t>
            </a:r>
            <a:r>
              <a:rPr lang="en-US" altLang="zh-CN" b="1" dirty="0">
                <a:latin typeface="仿宋" panose="02010609060101010101" pitchFamily="49" charset="-122"/>
                <a:ea typeface="仿宋" panose="02010609060101010101" pitchFamily="49" charset="-122"/>
              </a:rPr>
              <a:t>THEN    </a:t>
            </a:r>
            <a:r>
              <a:rPr lang="zh-CN" altLang="en-US" b="1" dirty="0">
                <a:latin typeface="仿宋" panose="02010609060101010101" pitchFamily="49" charset="-122"/>
                <a:ea typeface="仿宋" panose="02010609060101010101" pitchFamily="49" charset="-122"/>
              </a:rPr>
              <a:t>感冒   （</a:t>
            </a:r>
            <a:r>
              <a:rPr lang="en-US" altLang="zh-CN" b="1" dirty="0">
                <a:latin typeface="仿宋" panose="02010609060101010101" pitchFamily="49" charset="-122"/>
                <a:ea typeface="仿宋" panose="02010609060101010101" pitchFamily="49" charset="-122"/>
              </a:rPr>
              <a:t>0.6</a:t>
            </a:r>
            <a:r>
              <a:rPr lang="zh-CN" altLang="en-US" b="1" dirty="0">
                <a:latin typeface="仿宋" panose="02010609060101010101" pitchFamily="49" charset="-122"/>
                <a:ea typeface="仿宋" panose="02010609060101010101" pitchFamily="49" charset="-122"/>
              </a:rPr>
              <a:t>）</a:t>
            </a:r>
          </a:p>
        </p:txBody>
      </p:sp>
      <p:sp>
        <p:nvSpPr>
          <p:cNvPr id="12294" name="Rectangle 5"/>
          <p:cNvSpPr>
            <a:spLocks noChangeArrowheads="1"/>
          </p:cNvSpPr>
          <p:nvPr/>
        </p:nvSpPr>
        <p:spPr bwMode="auto">
          <a:xfrm>
            <a:off x="1839913" y="1387558"/>
            <a:ext cx="4629794" cy="461665"/>
          </a:xfrm>
          <a:prstGeom prst="rect">
            <a:avLst/>
          </a:prstGeom>
          <a:noFill/>
          <a:ln w="9525">
            <a:noFill/>
            <a:miter lim="800000"/>
          </a:ln>
        </p:spPr>
        <p:txBody>
          <a:bodyPr wrap="none">
            <a:spAutoFit/>
          </a:bodyPr>
          <a:lstStyle/>
          <a:p>
            <a:pPr marL="342900" indent="-342900" fontAlgn="base">
              <a:spcBef>
                <a:spcPct val="20000"/>
              </a:spcBef>
              <a:spcAft>
                <a:spcPct val="0"/>
              </a:spcAft>
              <a:buClr>
                <a:prstClr val="black"/>
              </a:buClr>
              <a:buFont typeface="Wingdings" panose="05000000000000000000" pitchFamily="2" charset="2"/>
              <a:buAutoNum type="arabicPeriod"/>
            </a:pPr>
            <a:r>
              <a:rPr lang="en-US" altLang="zh-CN" sz="2400" b="1" dirty="0">
                <a:solidFill>
                  <a:prstClr val="black"/>
                </a:solidFill>
                <a:latin typeface="Times New Roman" panose="02020603050405020304" pitchFamily="18" charset="0"/>
                <a:ea typeface="宋体" panose="02010600030101010101" pitchFamily="2" charset="-122"/>
              </a:rPr>
              <a:t> </a:t>
            </a:r>
            <a:r>
              <a:rPr lang="zh-CN" altLang="en-US" sz="2400" b="1" dirty="0">
                <a:solidFill>
                  <a:prstClr val="black"/>
                </a:solidFill>
                <a:latin typeface="Arial" panose="020B0604020202020204" pitchFamily="34" charset="0"/>
                <a:ea typeface="宋体" panose="02010600030101010101" pitchFamily="2" charset="-122"/>
              </a:rPr>
              <a:t>确定性规则知识的产生式表示</a:t>
            </a:r>
          </a:p>
        </p:txBody>
      </p:sp>
      <p:sp>
        <p:nvSpPr>
          <p:cNvPr id="12295" name="Rectangle 6"/>
          <p:cNvSpPr>
            <a:spLocks noChangeArrowheads="1"/>
          </p:cNvSpPr>
          <p:nvPr/>
        </p:nvSpPr>
        <p:spPr bwMode="auto">
          <a:xfrm>
            <a:off x="1839914" y="4097542"/>
            <a:ext cx="4916731" cy="465448"/>
          </a:xfrm>
          <a:prstGeom prst="rect">
            <a:avLst/>
          </a:prstGeom>
          <a:noFill/>
          <a:ln w="9525">
            <a:noFill/>
            <a:miter lim="800000"/>
          </a:ln>
        </p:spPr>
        <p:txBody>
          <a:bodyPr wrap="none">
            <a:spAutoFit/>
          </a:bodyPr>
          <a:lstStyle/>
          <a:p>
            <a:pPr marL="342900" indent="-342900" fontAlgn="base">
              <a:lnSpc>
                <a:spcPct val="110000"/>
              </a:lnSpc>
              <a:spcBef>
                <a:spcPct val="20000"/>
              </a:spcBef>
              <a:spcAft>
                <a:spcPct val="0"/>
              </a:spcAft>
              <a:buClr>
                <a:prstClr val="black"/>
              </a:buClr>
            </a:pPr>
            <a:r>
              <a:rPr lang="en-US" altLang="zh-CN" sz="2400" b="1" dirty="0">
                <a:solidFill>
                  <a:prstClr val="black"/>
                </a:solidFill>
                <a:latin typeface="Times New Roman" panose="02020603050405020304" pitchFamily="18" charset="0"/>
                <a:ea typeface="宋体" panose="02010600030101010101" pitchFamily="2" charset="-122"/>
              </a:rPr>
              <a:t>2.</a:t>
            </a:r>
            <a:r>
              <a:rPr lang="en-US" altLang="zh-CN" sz="2400" b="1" dirty="0">
                <a:solidFill>
                  <a:prstClr val="black"/>
                </a:solidFill>
                <a:latin typeface="Arial" panose="020B0604020202020204" pitchFamily="34" charset="0"/>
                <a:ea typeface="宋体" panose="02010600030101010101" pitchFamily="2" charset="-122"/>
              </a:rPr>
              <a:t>  </a:t>
            </a:r>
            <a:r>
              <a:rPr lang="zh-CN" altLang="en-US" sz="2400" b="1" dirty="0">
                <a:solidFill>
                  <a:prstClr val="black"/>
                </a:solidFill>
                <a:latin typeface="Arial" panose="020B0604020202020204" pitchFamily="34" charset="0"/>
                <a:ea typeface="宋体" panose="02010600030101010101" pitchFamily="2" charset="-122"/>
              </a:rPr>
              <a:t>不确定性规则知识的产生式表示</a:t>
            </a:r>
          </a:p>
        </p:txBody>
      </p:sp>
      <p:grpSp>
        <p:nvGrpSpPr>
          <p:cNvPr id="12296" name="Group 11"/>
          <p:cNvGrpSpPr/>
          <p:nvPr/>
        </p:nvGrpSpPr>
        <p:grpSpPr bwMode="auto">
          <a:xfrm>
            <a:off x="1804988" y="1965920"/>
            <a:ext cx="8561387" cy="1985963"/>
            <a:chOff x="177" y="999"/>
            <a:chExt cx="5393" cy="1251"/>
          </a:xfrm>
        </p:grpSpPr>
        <p:sp>
          <p:nvSpPr>
            <p:cNvPr id="12298" name="Rectangle 7"/>
            <p:cNvSpPr>
              <a:spLocks noChangeArrowheads="1"/>
            </p:cNvSpPr>
            <p:nvPr/>
          </p:nvSpPr>
          <p:spPr bwMode="auto">
            <a:xfrm>
              <a:off x="177" y="999"/>
              <a:ext cx="5393" cy="1251"/>
            </a:xfrm>
            <a:prstGeom prst="rect">
              <a:avLst/>
            </a:prstGeom>
            <a:gradFill rotWithShape="0">
              <a:gsLst>
                <a:gs pos="0">
                  <a:srgbClr val="CCFFFF"/>
                </a:gs>
                <a:gs pos="100000">
                  <a:srgbClr val="FFFFFF"/>
                </a:gs>
              </a:gsLst>
              <a:path path="rect">
                <a:fillToRect l="100000" b="100000"/>
              </a:path>
            </a:gradFill>
            <a:ln w="9525">
              <a:solidFill>
                <a:srgbClr val="808080"/>
              </a:solidFill>
              <a:miter lim="800000"/>
            </a:ln>
          </p:spPr>
          <p:txBody>
            <a:bodyPr>
              <a:spAutoFit/>
            </a:bodyPr>
            <a:lstStyle/>
            <a:p>
              <a:pPr fontAlgn="base">
                <a:lnSpc>
                  <a:spcPct val="110000"/>
                </a:lnSpc>
                <a:spcBef>
                  <a:spcPct val="20000"/>
                </a:spcBef>
                <a:spcAft>
                  <a:spcPct val="0"/>
                </a:spcAft>
                <a:buClr>
                  <a:srgbClr val="CCB400"/>
                </a:buClr>
                <a:buFont typeface="Wingdings" panose="05000000000000000000" pitchFamily="2" charset="2"/>
                <a:buChar char="§"/>
              </a:pPr>
              <a:r>
                <a:rPr lang="en-US" altLang="zh-CN" sz="2400" dirty="0">
                  <a:solidFill>
                    <a:prstClr val="black"/>
                  </a:solidFill>
                  <a:latin typeface="Arial" panose="020B0604020202020204" pitchFamily="34" charset="0"/>
                  <a:ea typeface="宋体" panose="02010600030101010101" pitchFamily="2" charset="-122"/>
                </a:rPr>
                <a:t> </a:t>
              </a:r>
              <a:r>
                <a:rPr lang="zh-CN" altLang="en-US" sz="2400" dirty="0">
                  <a:solidFill>
                    <a:prstClr val="black"/>
                  </a:solidFill>
                  <a:latin typeface="Arial" panose="020B0604020202020204" pitchFamily="34" charset="0"/>
                  <a:ea typeface="宋体" panose="02010600030101010101" pitchFamily="2" charset="-122"/>
                </a:rPr>
                <a:t>基本形式：  </a:t>
              </a:r>
              <a:r>
                <a:rPr lang="en-US" altLang="zh-CN" sz="2400" dirty="0">
                  <a:solidFill>
                    <a:prstClr val="black"/>
                  </a:solidFill>
                  <a:latin typeface="Times New Roman" panose="02020603050405020304" pitchFamily="18" charset="0"/>
                  <a:ea typeface="宋体" panose="02010600030101010101" pitchFamily="2" charset="-122"/>
                </a:rPr>
                <a:t>IF    </a:t>
              </a:r>
              <a:r>
                <a:rPr lang="en-US" altLang="zh-CN" sz="2400" i="1" dirty="0">
                  <a:solidFill>
                    <a:prstClr val="black"/>
                  </a:solidFill>
                  <a:latin typeface="Times New Roman" panose="02020603050405020304" pitchFamily="18" charset="0"/>
                  <a:ea typeface="宋体" panose="02010600030101010101" pitchFamily="2" charset="-122"/>
                </a:rPr>
                <a:t>P</a:t>
              </a:r>
              <a:r>
                <a:rPr lang="en-US" altLang="zh-CN" sz="2400" dirty="0">
                  <a:solidFill>
                    <a:prstClr val="black"/>
                  </a:solidFill>
                  <a:latin typeface="Times New Roman" panose="02020603050405020304" pitchFamily="18" charset="0"/>
                  <a:ea typeface="宋体" panose="02010600030101010101" pitchFamily="2" charset="-122"/>
                </a:rPr>
                <a:t>    THEN   </a:t>
              </a:r>
              <a:r>
                <a:rPr lang="en-US" altLang="zh-CN" sz="2400" i="1" dirty="0">
                  <a:solidFill>
                    <a:prstClr val="black"/>
                  </a:solidFill>
                  <a:latin typeface="Times New Roman" panose="02020603050405020304" pitchFamily="18" charset="0"/>
                  <a:ea typeface="宋体" panose="02010600030101010101" pitchFamily="2" charset="-122"/>
                </a:rPr>
                <a:t> Q</a:t>
              </a:r>
            </a:p>
            <a:p>
              <a:pPr algn="just" fontAlgn="base">
                <a:lnSpc>
                  <a:spcPct val="110000"/>
                </a:lnSpc>
                <a:spcBef>
                  <a:spcPct val="20000"/>
                </a:spcBef>
                <a:spcAft>
                  <a:spcPct val="0"/>
                </a:spcAft>
                <a:buClr>
                  <a:srgbClr val="CCB400"/>
                </a:buClr>
              </a:pPr>
              <a:r>
                <a:rPr lang="en-US" altLang="zh-CN" sz="2600" dirty="0">
                  <a:solidFill>
                    <a:prstClr val="black"/>
                  </a:solidFill>
                  <a:latin typeface="Arial" panose="020B0604020202020204" pitchFamily="34" charset="0"/>
                  <a:ea typeface="宋体" panose="02010600030101010101" pitchFamily="2" charset="-122"/>
                </a:rPr>
                <a:t>         </a:t>
              </a:r>
              <a:r>
                <a:rPr lang="zh-CN" altLang="en-US" sz="2600" dirty="0">
                  <a:solidFill>
                    <a:prstClr val="black"/>
                  </a:solidFill>
                  <a:latin typeface="Arial" panose="020B0604020202020204" pitchFamily="34" charset="0"/>
                  <a:ea typeface="宋体" panose="02010600030101010101" pitchFamily="2" charset="-122"/>
                </a:rPr>
                <a:t>或者：</a:t>
              </a:r>
            </a:p>
            <a:p>
              <a:pPr algn="just" fontAlgn="base">
                <a:lnSpc>
                  <a:spcPct val="110000"/>
                </a:lnSpc>
                <a:spcBef>
                  <a:spcPct val="20000"/>
                </a:spcBef>
                <a:spcAft>
                  <a:spcPct val="0"/>
                </a:spcAft>
                <a:buClr>
                  <a:srgbClr val="CCB400"/>
                </a:buClr>
                <a:buFont typeface="Wingdings" panose="05000000000000000000" pitchFamily="2" charset="2"/>
                <a:buChar char="§"/>
              </a:pPr>
              <a:r>
                <a:rPr lang="zh-CN" altLang="en-US" sz="2600" dirty="0">
                  <a:solidFill>
                    <a:prstClr val="black"/>
                  </a:solidFill>
                  <a:latin typeface="宋体" panose="02010600030101010101" pitchFamily="2" charset="-122"/>
                  <a:ea typeface="宋体" panose="02010600030101010101" pitchFamily="2" charset="-122"/>
                </a:rPr>
                <a:t> </a:t>
              </a:r>
              <a:r>
                <a:rPr lang="zh-CN" altLang="en-US" sz="2400" dirty="0">
                  <a:solidFill>
                    <a:prstClr val="black"/>
                  </a:solidFill>
                  <a:latin typeface="宋体" panose="02010600030101010101" pitchFamily="2" charset="-122"/>
                  <a:ea typeface="宋体" panose="02010600030101010101" pitchFamily="2" charset="-122"/>
                </a:rPr>
                <a:t>例如：</a:t>
              </a:r>
              <a:endParaRPr lang="zh-CN"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lnSpc>
                  <a:spcPct val="110000"/>
                </a:lnSpc>
                <a:spcBef>
                  <a:spcPct val="20000"/>
                </a:spcBef>
                <a:spcAft>
                  <a:spcPct val="0"/>
                </a:spcAft>
                <a:buClr>
                  <a:srgbClr val="CCB400"/>
                </a:buClr>
              </a:pPr>
              <a:r>
                <a:rPr lang="zh-CN"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400" baseline="-30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dirty="0">
                  <a:solidFill>
                    <a:prstClr val="black"/>
                  </a:solidFill>
                  <a:latin typeface="宋体" panose="02010600030101010101" pitchFamily="2" charset="-122"/>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400" dirty="0">
                  <a:solidFill>
                    <a:prstClr val="black"/>
                  </a:solidFill>
                  <a:latin typeface="宋体" panose="02010600030101010101" pitchFamily="2" charset="-122"/>
                  <a:ea typeface="宋体" panose="02010600030101010101" pitchFamily="2" charset="-122"/>
                </a:rPr>
                <a:t>动物会飞</a:t>
              </a:r>
              <a:r>
                <a:rPr lang="zh-CN"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AND    </a:t>
              </a:r>
              <a:r>
                <a:rPr lang="zh-CN" altLang="en-US" sz="2400" dirty="0">
                  <a:solidFill>
                    <a:prstClr val="black"/>
                  </a:solidFill>
                  <a:latin typeface="宋体" panose="02010600030101010101" pitchFamily="2" charset="-122"/>
                  <a:ea typeface="宋体" panose="02010600030101010101" pitchFamily="2" charset="-122"/>
                </a:rPr>
                <a:t>会下蛋</a:t>
              </a:r>
              <a:r>
                <a:rPr lang="zh-CN"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THEN   </a:t>
              </a:r>
              <a:r>
                <a:rPr lang="zh-CN" altLang="en-US" sz="2400" dirty="0">
                  <a:solidFill>
                    <a:prstClr val="black"/>
                  </a:solidFill>
                  <a:latin typeface="宋体" panose="02010600030101010101" pitchFamily="2" charset="-122"/>
                  <a:ea typeface="宋体" panose="02010600030101010101" pitchFamily="2" charset="-122"/>
                </a:rPr>
                <a:t>该动物是鸟</a:t>
              </a:r>
            </a:p>
          </p:txBody>
        </p:sp>
        <p:graphicFrame>
          <p:nvGraphicFramePr>
            <p:cNvPr id="12291" name="Object 9"/>
            <p:cNvGraphicFramePr>
              <a:graphicFrameLocks noChangeAspect="1"/>
            </p:cNvGraphicFramePr>
            <p:nvPr/>
          </p:nvGraphicFramePr>
          <p:xfrm>
            <a:off x="1388" y="1340"/>
            <a:ext cx="850" cy="316"/>
          </p:xfrm>
          <a:graphic>
            <a:graphicData uri="http://schemas.openxmlformats.org/presentationml/2006/ole">
              <mc:AlternateContent xmlns:mc="http://schemas.openxmlformats.org/markup-compatibility/2006">
                <mc:Choice xmlns:v="urn:schemas-microsoft-com:vml" Requires="v">
                  <p:oleObj name="公式" r:id="rId2" imgW="11582400" imgH="4876800" progId="Equation.3">
                    <p:embed/>
                  </p:oleObj>
                </mc:Choice>
                <mc:Fallback>
                  <p:oleObj name="公式" r:id="rId2" imgW="11582400" imgH="4876800" progId="Equation.3">
                    <p:embed/>
                    <p:pic>
                      <p:nvPicPr>
                        <p:cNvPr id="12291" name="Object 9"/>
                        <p:cNvPicPr>
                          <a:picLocks noChangeAspect="1"/>
                        </p:cNvPicPr>
                        <p:nvPr/>
                      </p:nvPicPr>
                      <p:blipFill>
                        <a:blip r:embed="rId3"/>
                        <a:stretch>
                          <a:fillRect/>
                        </a:stretch>
                      </p:blipFill>
                      <p:spPr>
                        <a:xfrm>
                          <a:off x="1388" y="1340"/>
                          <a:ext cx="850" cy="316"/>
                        </a:xfrm>
                        <a:prstGeom prst="rect">
                          <a:avLst/>
                        </a:prstGeom>
                        <a:noFill/>
                        <a:ln w="9525">
                          <a:noFill/>
                        </a:ln>
                      </p:spPr>
                    </p:pic>
                  </p:oleObj>
                </mc:Fallback>
              </mc:AlternateContent>
            </a:graphicData>
          </a:graphic>
        </p:graphicFrame>
      </p:grpSp>
      <p:graphicFrame>
        <p:nvGraphicFramePr>
          <p:cNvPr id="12290" name="Object 10"/>
          <p:cNvGraphicFramePr>
            <a:graphicFrameLocks noChangeAspect="1"/>
          </p:cNvGraphicFramePr>
          <p:nvPr/>
        </p:nvGraphicFramePr>
        <p:xfrm>
          <a:off x="4419622" y="5346511"/>
          <a:ext cx="1101725" cy="450850"/>
        </p:xfrm>
        <a:graphic>
          <a:graphicData uri="http://schemas.openxmlformats.org/presentationml/2006/ole">
            <mc:AlternateContent xmlns:mc="http://schemas.openxmlformats.org/markup-compatibility/2006">
              <mc:Choice xmlns:v="urn:schemas-microsoft-com:vml" Requires="v">
                <p:oleObj name="公式" r:id="rId4" imgW="11582400" imgH="4876800" progId="Equation.3">
                  <p:embed/>
                </p:oleObj>
              </mc:Choice>
              <mc:Fallback>
                <p:oleObj name="公式" r:id="rId4" imgW="11582400" imgH="4876800" progId="Equation.3">
                  <p:embed/>
                  <p:pic>
                    <p:nvPicPr>
                      <p:cNvPr id="12290" name="Object 10"/>
                      <p:cNvPicPr>
                        <a:picLocks noChangeAspect="1"/>
                      </p:cNvPicPr>
                      <p:nvPr/>
                    </p:nvPicPr>
                    <p:blipFill>
                      <a:blip r:embed="rId5"/>
                      <a:stretch>
                        <a:fillRect/>
                      </a:stretch>
                    </p:blipFill>
                    <p:spPr>
                      <a:xfrm>
                        <a:off x="4419622" y="5346511"/>
                        <a:ext cx="1101725" cy="450850"/>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1207370006"/>
      </p:ext>
    </p:extLst>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1524000" y="226951"/>
            <a:ext cx="9144000" cy="793750"/>
          </a:xfrm>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2.4.1  </a:t>
            </a:r>
            <a:r>
              <a:rPr lang="zh-CN" altLang="en-US" b="1" dirty="0">
                <a:solidFill>
                  <a:schemeClr val="tx1"/>
                </a:solidFill>
                <a:latin typeface="仿宋" panose="02010609060101010101" pitchFamily="49" charset="-122"/>
                <a:ea typeface="仿宋" panose="02010609060101010101" pitchFamily="49" charset="-122"/>
              </a:rPr>
              <a:t>产生式</a:t>
            </a:r>
          </a:p>
        </p:txBody>
      </p:sp>
      <p:sp>
        <p:nvSpPr>
          <p:cNvPr id="44034" name="灯片编号占位符 3"/>
          <p:cNvSpPr>
            <a:spLocks noGrp="1"/>
          </p:cNvSpPr>
          <p:nvPr>
            <p:ph type="sldNum" sz="quarter" idx="12"/>
          </p:nvPr>
        </p:nvSpPr>
        <p:spPr>
          <a:noFill/>
        </p:spPr>
        <p:txBody>
          <a:bodyPr/>
          <a:lstStyle/>
          <a:p>
            <a:pPr fontAlgn="base">
              <a:spcBef>
                <a:spcPct val="0"/>
              </a:spcBef>
              <a:spcAft>
                <a:spcPct val="0"/>
              </a:spcAft>
            </a:pPr>
            <a:fld id="{36B86943-0DC7-4484-B3C3-F3B1904B5238}"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75</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4039" name="Rectangle 8"/>
          <p:cNvSpPr>
            <a:spLocks noGrp="1" noChangeArrowheads="1"/>
          </p:cNvSpPr>
          <p:nvPr>
            <p:ph sz="quarter" idx="1"/>
          </p:nvPr>
        </p:nvSpPr>
        <p:spPr>
          <a:xfrm>
            <a:off x="1736976" y="4496254"/>
            <a:ext cx="8705396" cy="1940172"/>
          </a:xfrm>
          <a:gradFill rotWithShape="0">
            <a:gsLst>
              <a:gs pos="0">
                <a:srgbClr val="CCFFCC"/>
              </a:gs>
              <a:gs pos="100000">
                <a:schemeClr val="bg1"/>
              </a:gs>
            </a:gsLst>
            <a:path path="rect">
              <a:fillToRect l="100000" t="100000"/>
            </a:path>
          </a:gradFill>
          <a:ln>
            <a:solidFill>
              <a:srgbClr val="808080"/>
            </a:solidFill>
          </a:ln>
        </p:spPr>
        <p:txBody>
          <a:bodyPr>
            <a:normAutofit/>
          </a:bodyPr>
          <a:lstStyle/>
          <a:p>
            <a:pPr marL="0" indent="0">
              <a:lnSpc>
                <a:spcPct val="110000"/>
              </a:lnSpc>
              <a:buFont typeface="Wingdings" panose="05000000000000000000" pitchFamily="2" charset="2"/>
              <a:buChar char="§"/>
            </a:pPr>
            <a:r>
              <a:rPr lang="en-US" altLang="zh-CN" sz="2400" dirty="0">
                <a:latin typeface="仿宋" panose="02010609060101010101" pitchFamily="49" charset="-122"/>
                <a:ea typeface="仿宋" panose="02010609060101010101" pitchFamily="49" charset="-122"/>
              </a:rPr>
              <a:t> </a:t>
            </a:r>
            <a:r>
              <a:rPr lang="zh-CN" altLang="en-US" sz="2400" dirty="0">
                <a:latin typeface="仿宋" panose="02010609060101010101" pitchFamily="49" charset="-122"/>
                <a:ea typeface="仿宋" panose="02010609060101010101" pitchFamily="49" charset="-122"/>
              </a:rPr>
              <a:t>四元组表示：</a:t>
            </a:r>
            <a:r>
              <a:rPr lang="zh-CN" altLang="en-US" sz="2400" b="1" dirty="0">
                <a:latin typeface="仿宋" panose="02010609060101010101" pitchFamily="49" charset="-122"/>
                <a:ea typeface="仿宋" panose="02010609060101010101" pitchFamily="49" charset="-122"/>
              </a:rPr>
              <a:t>（对象，属性，值，置信度）</a:t>
            </a:r>
            <a:r>
              <a:rPr lang="zh-CN" altLang="en-US" sz="2400" dirty="0">
                <a:latin typeface="仿宋" panose="02010609060101010101" pitchFamily="49" charset="-122"/>
                <a:ea typeface="仿宋" panose="02010609060101010101" pitchFamily="49" charset="-122"/>
              </a:rPr>
              <a:t> </a:t>
            </a:r>
          </a:p>
          <a:p>
            <a:pPr marL="0" indent="0">
              <a:lnSpc>
                <a:spcPct val="110000"/>
              </a:lnSpc>
              <a:buNone/>
            </a:pPr>
            <a:r>
              <a:rPr lang="zh-CN" altLang="en-US" sz="2400" dirty="0">
                <a:latin typeface="仿宋" panose="02010609060101010101" pitchFamily="49" charset="-122"/>
                <a:ea typeface="仿宋" panose="02010609060101010101" pitchFamily="49" charset="-122"/>
              </a:rPr>
              <a:t>               或者：</a:t>
            </a:r>
            <a:r>
              <a:rPr lang="zh-CN" altLang="en-US" sz="2400" b="1" dirty="0">
                <a:latin typeface="仿宋" panose="02010609060101010101" pitchFamily="49" charset="-122"/>
                <a:ea typeface="仿宋" panose="02010609060101010101" pitchFamily="49" charset="-122"/>
              </a:rPr>
              <a:t>（关系，对象</a:t>
            </a:r>
            <a:r>
              <a:rPr lang="en-US" altLang="zh-CN" sz="2400" b="1" dirty="0">
                <a:latin typeface="仿宋" panose="02010609060101010101" pitchFamily="49" charset="-122"/>
                <a:ea typeface="仿宋" panose="02010609060101010101" pitchFamily="49" charset="-122"/>
                <a:cs typeface="Times New Roman" panose="02020603050405020304" pitchFamily="18" charset="0"/>
              </a:rPr>
              <a:t>1</a:t>
            </a:r>
            <a:r>
              <a:rPr lang="zh-CN" altLang="en-US" sz="2400" b="1" dirty="0">
                <a:latin typeface="仿宋" panose="02010609060101010101" pitchFamily="49" charset="-122"/>
                <a:ea typeface="仿宋" panose="02010609060101010101" pitchFamily="49" charset="-122"/>
              </a:rPr>
              <a:t>，对象</a:t>
            </a:r>
            <a:r>
              <a:rPr lang="en-US" altLang="zh-CN" sz="2400" b="1" dirty="0">
                <a:latin typeface="仿宋" panose="02010609060101010101" pitchFamily="49" charset="-122"/>
                <a:ea typeface="仿宋" panose="02010609060101010101" pitchFamily="49" charset="-122"/>
                <a:cs typeface="Times New Roman" panose="02020603050405020304" pitchFamily="18" charset="0"/>
              </a:rPr>
              <a:t>2</a:t>
            </a:r>
            <a:r>
              <a:rPr lang="zh-CN" altLang="en-US" sz="2400" b="1" dirty="0">
                <a:latin typeface="仿宋" panose="02010609060101010101" pitchFamily="49" charset="-122"/>
                <a:ea typeface="仿宋" panose="02010609060101010101" pitchFamily="49" charset="-122"/>
              </a:rPr>
              <a:t>，置信度）</a:t>
            </a:r>
          </a:p>
          <a:p>
            <a:pPr marL="0" indent="0" algn="just">
              <a:lnSpc>
                <a:spcPct val="110000"/>
              </a:lnSpc>
              <a:buFont typeface="Wingdings" panose="05000000000000000000" pitchFamily="2" charset="2"/>
              <a:buChar char="§"/>
            </a:pPr>
            <a:r>
              <a:rPr lang="zh-CN" altLang="en-US" sz="2400" dirty="0">
                <a:latin typeface="仿宋" panose="02010609060101010101" pitchFamily="49" charset="-122"/>
                <a:ea typeface="仿宋" panose="02010609060101010101" pitchFamily="49" charset="-122"/>
              </a:rPr>
              <a:t>例：老李年龄很可能是</a:t>
            </a:r>
            <a:r>
              <a:rPr lang="en-US" altLang="zh-CN" sz="2400" dirty="0">
                <a:latin typeface="仿宋" panose="02010609060101010101" pitchFamily="49" charset="-122"/>
                <a:ea typeface="仿宋" panose="02010609060101010101" pitchFamily="49" charset="-122"/>
                <a:cs typeface="Times New Roman" panose="02020603050405020304" pitchFamily="18" charset="0"/>
              </a:rPr>
              <a:t>40</a:t>
            </a:r>
            <a:r>
              <a:rPr lang="zh-CN" altLang="en-US" sz="2400" dirty="0">
                <a:latin typeface="仿宋" panose="02010609060101010101" pitchFamily="49" charset="-122"/>
                <a:ea typeface="仿宋" panose="02010609060101010101" pitchFamily="49" charset="-122"/>
              </a:rPr>
              <a:t>岁：</a:t>
            </a:r>
            <a:r>
              <a:rPr lang="zh-CN" altLang="en-US" sz="2400" dirty="0">
                <a:latin typeface="仿宋" panose="02010609060101010101" pitchFamily="49" charset="-122"/>
                <a:ea typeface="仿宋" panose="02010609060101010101" pitchFamily="49" charset="-122"/>
                <a:sym typeface="Wingdings" panose="05000000000000000000" pitchFamily="2" charset="2"/>
              </a:rPr>
              <a:t>（</a:t>
            </a:r>
            <a:r>
              <a:rPr lang="en-US" altLang="zh-CN" sz="2400" i="1" dirty="0">
                <a:latin typeface="仿宋" panose="02010609060101010101" pitchFamily="49" charset="-122"/>
                <a:ea typeface="仿宋" panose="02010609060101010101" pitchFamily="49" charset="-122"/>
                <a:cs typeface="Times New Roman" panose="02020603050405020304" pitchFamily="18" charset="0"/>
              </a:rPr>
              <a:t>Li</a:t>
            </a:r>
            <a:r>
              <a:rPr lang="zh-CN" altLang="en-US" sz="2400" dirty="0">
                <a:latin typeface="仿宋" panose="02010609060101010101" pitchFamily="49" charset="-122"/>
                <a:ea typeface="仿宋" panose="02010609060101010101" pitchFamily="49" charset="-122"/>
              </a:rPr>
              <a:t>，</a:t>
            </a:r>
            <a:r>
              <a:rPr lang="en-US" altLang="zh-CN" sz="2400" i="1" dirty="0">
                <a:latin typeface="仿宋" panose="02010609060101010101" pitchFamily="49" charset="-122"/>
                <a:ea typeface="仿宋" panose="02010609060101010101" pitchFamily="49" charset="-122"/>
                <a:cs typeface="Times New Roman" panose="02020603050405020304" pitchFamily="18" charset="0"/>
              </a:rPr>
              <a:t>Age</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cs typeface="Times New Roman" panose="02020603050405020304" pitchFamily="18" charset="0"/>
              </a:rPr>
              <a:t>40</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cs typeface="Times New Roman" panose="02020603050405020304" pitchFamily="18" charset="0"/>
              </a:rPr>
              <a:t>0.8</a:t>
            </a:r>
            <a:r>
              <a:rPr lang="zh-CN" altLang="en-US" sz="2400" dirty="0">
                <a:latin typeface="仿宋" panose="02010609060101010101" pitchFamily="49" charset="-122"/>
                <a:ea typeface="仿宋" panose="02010609060101010101" pitchFamily="49" charset="-122"/>
              </a:rPr>
              <a:t>）</a:t>
            </a:r>
          </a:p>
          <a:p>
            <a:pPr marL="0" indent="0" algn="just">
              <a:lnSpc>
                <a:spcPct val="110000"/>
              </a:lnSpc>
              <a:buNone/>
            </a:pPr>
            <a:r>
              <a:rPr lang="zh-CN" altLang="en-US" sz="2400" dirty="0">
                <a:latin typeface="仿宋" panose="02010609060101010101" pitchFamily="49" charset="-122"/>
                <a:ea typeface="仿宋" panose="02010609060101010101" pitchFamily="49" charset="-122"/>
              </a:rPr>
              <a:t>     老李和老王不大可能是朋友：（</a:t>
            </a:r>
            <a:r>
              <a:rPr lang="en-US" altLang="zh-CN" sz="2400" i="1" dirty="0">
                <a:latin typeface="仿宋" panose="02010609060101010101" pitchFamily="49" charset="-122"/>
                <a:ea typeface="仿宋" panose="02010609060101010101" pitchFamily="49" charset="-122"/>
              </a:rPr>
              <a:t>Friend</a:t>
            </a:r>
            <a:r>
              <a:rPr lang="zh-CN" altLang="en-US" sz="2400" dirty="0">
                <a:latin typeface="仿宋" panose="02010609060101010101" pitchFamily="49" charset="-122"/>
                <a:ea typeface="仿宋" panose="02010609060101010101" pitchFamily="49" charset="-122"/>
              </a:rPr>
              <a:t>，</a:t>
            </a:r>
            <a:r>
              <a:rPr lang="en-US" altLang="zh-CN" sz="2400" i="1" dirty="0">
                <a:latin typeface="仿宋" panose="02010609060101010101" pitchFamily="49" charset="-122"/>
                <a:ea typeface="仿宋" panose="02010609060101010101" pitchFamily="49" charset="-122"/>
              </a:rPr>
              <a:t>Li</a:t>
            </a:r>
            <a:r>
              <a:rPr lang="zh-CN" altLang="en-US" sz="2400" dirty="0">
                <a:latin typeface="仿宋" panose="02010609060101010101" pitchFamily="49" charset="-122"/>
                <a:ea typeface="仿宋" panose="02010609060101010101" pitchFamily="49" charset="-122"/>
              </a:rPr>
              <a:t>，</a:t>
            </a:r>
            <a:r>
              <a:rPr lang="en-US" altLang="zh-CN" sz="2400" i="1" dirty="0">
                <a:latin typeface="仿宋" panose="02010609060101010101" pitchFamily="49" charset="-122"/>
                <a:ea typeface="仿宋" panose="02010609060101010101" pitchFamily="49" charset="-122"/>
              </a:rPr>
              <a:t>Wang</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0.1</a:t>
            </a:r>
            <a:r>
              <a:rPr lang="zh-CN" altLang="en-US" sz="2400" dirty="0">
                <a:latin typeface="仿宋" panose="02010609060101010101" pitchFamily="49" charset="-122"/>
                <a:ea typeface="仿宋" panose="02010609060101010101" pitchFamily="49" charset="-122"/>
              </a:rPr>
              <a:t>）</a:t>
            </a:r>
            <a:endParaRPr lang="zh-CN" altLang="en-US" sz="2400" b="1" dirty="0">
              <a:latin typeface="仿宋" panose="02010609060101010101" pitchFamily="49" charset="-122"/>
              <a:ea typeface="仿宋" panose="02010609060101010101" pitchFamily="49" charset="-122"/>
            </a:endParaRPr>
          </a:p>
        </p:txBody>
      </p:sp>
      <p:sp>
        <p:nvSpPr>
          <p:cNvPr id="44036" name="Rectangle 3"/>
          <p:cNvSpPr>
            <a:spLocks noChangeArrowheads="1"/>
          </p:cNvSpPr>
          <p:nvPr/>
        </p:nvSpPr>
        <p:spPr bwMode="auto">
          <a:xfrm>
            <a:off x="1833563" y="1353146"/>
            <a:ext cx="6469063" cy="461665"/>
          </a:xfrm>
          <a:prstGeom prst="rect">
            <a:avLst/>
          </a:prstGeom>
          <a:noFill/>
          <a:ln w="9525">
            <a:noFill/>
            <a:miter lim="800000"/>
          </a:ln>
        </p:spPr>
        <p:txBody>
          <a:bodyPr>
            <a:spAutoFit/>
          </a:bodyPr>
          <a:lstStyle/>
          <a:p>
            <a:pPr marL="342900" indent="-342900" fontAlgn="base">
              <a:spcBef>
                <a:spcPct val="20000"/>
              </a:spcBef>
              <a:spcAft>
                <a:spcPct val="0"/>
              </a:spcAft>
              <a:buClr>
                <a:prstClr val="black"/>
              </a:buClr>
            </a:pPr>
            <a:r>
              <a:rPr lang="en-US" altLang="zh-CN" sz="2400" b="1" dirty="0">
                <a:solidFill>
                  <a:prstClr val="black"/>
                </a:solidFill>
                <a:latin typeface="Times New Roman" panose="02020603050405020304" pitchFamily="18" charset="0"/>
                <a:ea typeface="宋体" panose="02010600030101010101" pitchFamily="2" charset="-122"/>
              </a:rPr>
              <a:t>3.  </a:t>
            </a:r>
            <a:r>
              <a:rPr lang="zh-CN" altLang="en-US" sz="2400" b="1" dirty="0">
                <a:solidFill>
                  <a:prstClr val="black"/>
                </a:solidFill>
                <a:latin typeface="Times New Roman" panose="02020603050405020304" pitchFamily="18" charset="0"/>
                <a:ea typeface="宋体" panose="02010600030101010101" pitchFamily="2" charset="-122"/>
              </a:rPr>
              <a:t>确定性事实性知识的产生式表示</a:t>
            </a:r>
          </a:p>
        </p:txBody>
      </p:sp>
      <p:sp>
        <p:nvSpPr>
          <p:cNvPr id="44037" name="Rectangle 4"/>
          <p:cNvSpPr>
            <a:spLocks noChangeArrowheads="1"/>
          </p:cNvSpPr>
          <p:nvPr/>
        </p:nvSpPr>
        <p:spPr bwMode="auto">
          <a:xfrm>
            <a:off x="1868488" y="4011612"/>
            <a:ext cx="6534150" cy="465448"/>
          </a:xfrm>
          <a:prstGeom prst="rect">
            <a:avLst/>
          </a:prstGeom>
          <a:noFill/>
          <a:ln w="9525">
            <a:noFill/>
            <a:miter lim="800000"/>
          </a:ln>
        </p:spPr>
        <p:txBody>
          <a:bodyPr>
            <a:spAutoFit/>
          </a:bodyPr>
          <a:lstStyle/>
          <a:p>
            <a:pPr marL="342900" indent="-342900" fontAlgn="base">
              <a:lnSpc>
                <a:spcPct val="110000"/>
              </a:lnSpc>
              <a:spcBef>
                <a:spcPct val="20000"/>
              </a:spcBef>
              <a:spcAft>
                <a:spcPct val="0"/>
              </a:spcAft>
              <a:buClr>
                <a:prstClr val="black"/>
              </a:buClr>
            </a:pPr>
            <a:r>
              <a:rPr lang="en-US" altLang="zh-CN" sz="2400" b="1" dirty="0">
                <a:solidFill>
                  <a:prstClr val="black"/>
                </a:solidFill>
                <a:latin typeface="Times New Roman" panose="02020603050405020304" pitchFamily="18" charset="0"/>
                <a:ea typeface="宋体" panose="02010600030101010101" pitchFamily="2" charset="-122"/>
              </a:rPr>
              <a:t>4.  </a:t>
            </a:r>
            <a:r>
              <a:rPr lang="zh-CN" altLang="en-US" sz="2400" b="1" dirty="0">
                <a:solidFill>
                  <a:prstClr val="black"/>
                </a:solidFill>
                <a:latin typeface="Times New Roman" panose="02020603050405020304" pitchFamily="18" charset="0"/>
                <a:ea typeface="宋体" panose="02010600030101010101" pitchFamily="2" charset="-122"/>
              </a:rPr>
              <a:t>不确定性事实性知识的产生式表示</a:t>
            </a:r>
          </a:p>
        </p:txBody>
      </p:sp>
      <p:sp>
        <p:nvSpPr>
          <p:cNvPr id="44038" name="Rectangle 6"/>
          <p:cNvSpPr>
            <a:spLocks noChangeArrowheads="1"/>
          </p:cNvSpPr>
          <p:nvPr/>
        </p:nvSpPr>
        <p:spPr bwMode="auto">
          <a:xfrm>
            <a:off x="1833563" y="1846262"/>
            <a:ext cx="8377237" cy="2010410"/>
          </a:xfrm>
          <a:prstGeom prst="rect">
            <a:avLst/>
          </a:prstGeom>
          <a:gradFill rotWithShape="0">
            <a:gsLst>
              <a:gs pos="0">
                <a:srgbClr val="CCFFFF"/>
              </a:gs>
              <a:gs pos="100000">
                <a:srgbClr val="FFFFFF"/>
              </a:gs>
            </a:gsLst>
            <a:path path="rect">
              <a:fillToRect l="100000" b="100000"/>
            </a:path>
          </a:gradFill>
          <a:ln w="9525">
            <a:solidFill>
              <a:srgbClr val="808080"/>
            </a:solidFill>
            <a:miter lim="800000"/>
          </a:ln>
        </p:spPr>
        <p:txBody>
          <a:bodyPr>
            <a:spAutoFit/>
          </a:bodyPr>
          <a:lstStyle/>
          <a:p>
            <a:pPr fontAlgn="base">
              <a:lnSpc>
                <a:spcPct val="120000"/>
              </a:lnSpc>
              <a:spcBef>
                <a:spcPct val="20000"/>
              </a:spcBef>
              <a:spcAft>
                <a:spcPct val="0"/>
              </a:spcAft>
              <a:buClr>
                <a:srgbClr val="CCB400"/>
              </a:buClr>
              <a:buFont typeface="Wingdings" panose="05000000000000000000" pitchFamily="2" charset="2"/>
              <a:buChar char="§"/>
            </a:pPr>
            <a:r>
              <a:rPr lang="en-US" altLang="zh-CN" sz="2400" b="1" dirty="0">
                <a:solidFill>
                  <a:prstClr val="black"/>
                </a:solidFill>
                <a:latin typeface="仿宋" panose="02010609060101010101" pitchFamily="49" charset="-122"/>
                <a:ea typeface="仿宋" panose="02010609060101010101" pitchFamily="49" charset="-122"/>
              </a:rPr>
              <a:t>  </a:t>
            </a:r>
            <a:r>
              <a:rPr lang="zh-CN" altLang="en-US" sz="2400" dirty="0">
                <a:solidFill>
                  <a:prstClr val="black"/>
                </a:solidFill>
                <a:latin typeface="仿宋" panose="02010609060101010101" pitchFamily="49" charset="-122"/>
                <a:ea typeface="仿宋" panose="02010609060101010101" pitchFamily="49" charset="-122"/>
              </a:rPr>
              <a:t>三元组表示：</a:t>
            </a:r>
            <a:r>
              <a:rPr lang="zh-CN" altLang="en-US" sz="2400" b="1" dirty="0">
                <a:solidFill>
                  <a:prstClr val="black"/>
                </a:solidFill>
                <a:latin typeface="仿宋" panose="02010609060101010101" pitchFamily="49" charset="-122"/>
                <a:ea typeface="仿宋" panose="02010609060101010101" pitchFamily="49" charset="-122"/>
              </a:rPr>
              <a:t>（对象，属性，值）</a:t>
            </a:r>
          </a:p>
          <a:p>
            <a:pPr fontAlgn="base">
              <a:lnSpc>
                <a:spcPct val="120000"/>
              </a:lnSpc>
              <a:spcBef>
                <a:spcPct val="20000"/>
              </a:spcBef>
              <a:spcAft>
                <a:spcPct val="0"/>
              </a:spcAft>
              <a:buClr>
                <a:srgbClr val="CCB400"/>
              </a:buClr>
            </a:pPr>
            <a:r>
              <a:rPr lang="zh-CN" altLang="en-US" sz="2400" b="1" dirty="0">
                <a:solidFill>
                  <a:prstClr val="black"/>
                </a:solidFill>
                <a:latin typeface="仿宋" panose="02010609060101010101" pitchFamily="49" charset="-122"/>
                <a:ea typeface="仿宋" panose="02010609060101010101" pitchFamily="49" charset="-122"/>
              </a:rPr>
              <a:t>                </a:t>
            </a:r>
            <a:r>
              <a:rPr lang="zh-CN" altLang="en-US" sz="2400" dirty="0">
                <a:solidFill>
                  <a:prstClr val="black"/>
                </a:solidFill>
                <a:latin typeface="仿宋" panose="02010609060101010101" pitchFamily="49" charset="-122"/>
                <a:ea typeface="仿宋" panose="02010609060101010101" pitchFamily="49" charset="-122"/>
              </a:rPr>
              <a:t>或者：</a:t>
            </a:r>
            <a:r>
              <a:rPr lang="zh-CN" altLang="en-US" sz="2400" b="1" dirty="0">
                <a:solidFill>
                  <a:prstClr val="black"/>
                </a:solidFill>
                <a:latin typeface="仿宋" panose="02010609060101010101" pitchFamily="49" charset="-122"/>
                <a:ea typeface="仿宋" panose="02010609060101010101" pitchFamily="49" charset="-122"/>
              </a:rPr>
              <a:t>（关系，对象</a:t>
            </a:r>
            <a:r>
              <a:rPr lang="en-US" altLang="zh-CN" sz="2400" b="1" dirty="0">
                <a:solidFill>
                  <a:prstClr val="black"/>
                </a:solidFill>
                <a:latin typeface="仿宋" panose="02010609060101010101" pitchFamily="49" charset="-122"/>
                <a:ea typeface="仿宋" panose="02010609060101010101" pitchFamily="49" charset="-122"/>
              </a:rPr>
              <a:t>1</a:t>
            </a:r>
            <a:r>
              <a:rPr lang="zh-CN" altLang="en-US" sz="2400" b="1" dirty="0">
                <a:solidFill>
                  <a:prstClr val="black"/>
                </a:solidFill>
                <a:latin typeface="仿宋" panose="02010609060101010101" pitchFamily="49" charset="-122"/>
                <a:ea typeface="仿宋" panose="02010609060101010101" pitchFamily="49" charset="-122"/>
              </a:rPr>
              <a:t>，对象</a:t>
            </a:r>
            <a:r>
              <a:rPr lang="en-US" altLang="zh-CN" sz="2400" b="1" dirty="0">
                <a:solidFill>
                  <a:prstClr val="black"/>
                </a:solidFill>
                <a:latin typeface="仿宋" panose="02010609060101010101" pitchFamily="49" charset="-122"/>
                <a:ea typeface="仿宋" panose="02010609060101010101" pitchFamily="49" charset="-122"/>
              </a:rPr>
              <a:t>2</a:t>
            </a:r>
            <a:r>
              <a:rPr lang="zh-CN" altLang="en-US" sz="2400" b="1" dirty="0">
                <a:solidFill>
                  <a:prstClr val="black"/>
                </a:solidFill>
                <a:latin typeface="仿宋" panose="02010609060101010101" pitchFamily="49" charset="-122"/>
                <a:ea typeface="仿宋" panose="02010609060101010101" pitchFamily="49" charset="-122"/>
              </a:rPr>
              <a:t>） </a:t>
            </a:r>
          </a:p>
          <a:p>
            <a:pPr algn="just" fontAlgn="base">
              <a:lnSpc>
                <a:spcPct val="110000"/>
              </a:lnSpc>
              <a:spcBef>
                <a:spcPct val="20000"/>
              </a:spcBef>
              <a:spcAft>
                <a:spcPct val="0"/>
              </a:spcAft>
              <a:buClr>
                <a:srgbClr val="CCB400"/>
              </a:buClr>
              <a:buFont typeface="Wingdings" panose="05000000000000000000" pitchFamily="2" charset="2"/>
              <a:buChar char="§"/>
            </a:pPr>
            <a:r>
              <a:rPr lang="zh-CN" altLang="en-US" sz="2400" dirty="0">
                <a:solidFill>
                  <a:prstClr val="black"/>
                </a:solidFill>
                <a:latin typeface="仿宋" panose="02010609060101010101" pitchFamily="49" charset="-122"/>
                <a:ea typeface="仿宋" panose="02010609060101010101" pitchFamily="49" charset="-122"/>
              </a:rPr>
              <a:t> 例：  老李年龄是</a:t>
            </a:r>
            <a:r>
              <a:rPr lang="en-US" altLang="zh-CN" sz="2400" dirty="0">
                <a:solidFill>
                  <a:prstClr val="black"/>
                </a:solidFill>
                <a:latin typeface="仿宋" panose="02010609060101010101" pitchFamily="49" charset="-122"/>
                <a:ea typeface="仿宋" panose="02010609060101010101" pitchFamily="49" charset="-122"/>
              </a:rPr>
              <a:t>40</a:t>
            </a:r>
            <a:r>
              <a:rPr lang="zh-CN" altLang="en-US" sz="2400" dirty="0">
                <a:solidFill>
                  <a:prstClr val="black"/>
                </a:solidFill>
                <a:latin typeface="仿宋" panose="02010609060101010101" pitchFamily="49" charset="-122"/>
                <a:ea typeface="仿宋" panose="02010609060101010101" pitchFamily="49" charset="-122"/>
              </a:rPr>
              <a:t>岁：（</a:t>
            </a:r>
            <a:r>
              <a:rPr lang="en-US" altLang="zh-CN" sz="2400" i="1" dirty="0">
                <a:solidFill>
                  <a:prstClr val="black"/>
                </a:solidFill>
                <a:latin typeface="仿宋" panose="02010609060101010101" pitchFamily="49" charset="-122"/>
                <a:ea typeface="仿宋" panose="02010609060101010101" pitchFamily="49" charset="-122"/>
              </a:rPr>
              <a:t>Li</a:t>
            </a:r>
            <a:r>
              <a:rPr lang="zh-CN" altLang="en-US" sz="2400" dirty="0">
                <a:solidFill>
                  <a:prstClr val="black"/>
                </a:solidFill>
                <a:latin typeface="仿宋" panose="02010609060101010101" pitchFamily="49" charset="-122"/>
                <a:ea typeface="仿宋" panose="02010609060101010101" pitchFamily="49" charset="-122"/>
              </a:rPr>
              <a:t>，</a:t>
            </a:r>
            <a:r>
              <a:rPr lang="en-US" altLang="zh-CN" sz="2400" i="1" dirty="0">
                <a:solidFill>
                  <a:prstClr val="black"/>
                </a:solidFill>
                <a:latin typeface="仿宋" panose="02010609060101010101" pitchFamily="49" charset="-122"/>
                <a:ea typeface="仿宋" panose="02010609060101010101" pitchFamily="49" charset="-122"/>
              </a:rPr>
              <a:t>Age</a:t>
            </a:r>
            <a:r>
              <a:rPr lang="zh-CN" altLang="en-US" sz="2400" dirty="0">
                <a:solidFill>
                  <a:prstClr val="black"/>
                </a:solidFill>
                <a:latin typeface="仿宋" panose="02010609060101010101" pitchFamily="49" charset="-122"/>
                <a:ea typeface="仿宋" panose="02010609060101010101" pitchFamily="49" charset="-122"/>
              </a:rPr>
              <a:t>，</a:t>
            </a:r>
            <a:r>
              <a:rPr lang="en-US" altLang="zh-CN" sz="2400" dirty="0">
                <a:solidFill>
                  <a:prstClr val="black"/>
                </a:solidFill>
                <a:latin typeface="仿宋" panose="02010609060101010101" pitchFamily="49" charset="-122"/>
                <a:ea typeface="仿宋" panose="02010609060101010101" pitchFamily="49" charset="-122"/>
              </a:rPr>
              <a:t>40</a:t>
            </a:r>
            <a:r>
              <a:rPr lang="zh-CN" altLang="en-US" sz="2400" dirty="0">
                <a:solidFill>
                  <a:prstClr val="black"/>
                </a:solidFill>
                <a:latin typeface="仿宋" panose="02010609060101010101" pitchFamily="49" charset="-122"/>
                <a:ea typeface="仿宋" panose="02010609060101010101" pitchFamily="49" charset="-122"/>
              </a:rPr>
              <a:t>） </a:t>
            </a:r>
            <a:r>
              <a:rPr lang="zh-CN" altLang="en-US" sz="2400" dirty="0">
                <a:solidFill>
                  <a:prstClr val="black"/>
                </a:solidFill>
                <a:latin typeface="仿宋" panose="02010609060101010101" pitchFamily="49" charset="-122"/>
                <a:ea typeface="仿宋" panose="02010609060101010101" pitchFamily="49" charset="-122"/>
                <a:cs typeface="Times New Roman" panose="02020603050405020304" pitchFamily="18" charset="0"/>
              </a:rPr>
              <a:t>     </a:t>
            </a:r>
          </a:p>
          <a:p>
            <a:pPr algn="just" fontAlgn="base">
              <a:lnSpc>
                <a:spcPct val="110000"/>
              </a:lnSpc>
              <a:spcBef>
                <a:spcPct val="20000"/>
              </a:spcBef>
              <a:spcAft>
                <a:spcPct val="0"/>
              </a:spcAft>
              <a:buClr>
                <a:srgbClr val="CCB400"/>
              </a:buClr>
            </a:pPr>
            <a:r>
              <a:rPr lang="zh-CN" altLang="en-US" sz="2400" dirty="0">
                <a:solidFill>
                  <a:prstClr val="black"/>
                </a:solidFill>
                <a:latin typeface="仿宋" panose="02010609060101010101" pitchFamily="49" charset="-122"/>
                <a:ea typeface="仿宋" panose="02010609060101010101" pitchFamily="49" charset="-122"/>
              </a:rPr>
              <a:t>        老李和老王是朋友：（</a:t>
            </a:r>
            <a:r>
              <a:rPr lang="en-US" altLang="zh-CN" sz="2400" i="1" dirty="0">
                <a:solidFill>
                  <a:prstClr val="black"/>
                </a:solidFill>
                <a:latin typeface="仿宋" panose="02010609060101010101" pitchFamily="49" charset="-122"/>
                <a:ea typeface="仿宋" panose="02010609060101010101" pitchFamily="49" charset="-122"/>
              </a:rPr>
              <a:t>Friend</a:t>
            </a:r>
            <a:r>
              <a:rPr lang="zh-CN" altLang="en-US" sz="2400" dirty="0">
                <a:solidFill>
                  <a:prstClr val="black"/>
                </a:solidFill>
                <a:latin typeface="仿宋" panose="02010609060101010101" pitchFamily="49" charset="-122"/>
                <a:ea typeface="仿宋" panose="02010609060101010101" pitchFamily="49" charset="-122"/>
              </a:rPr>
              <a:t>，</a:t>
            </a:r>
            <a:r>
              <a:rPr lang="en-US" altLang="zh-CN" sz="2400" i="1" dirty="0">
                <a:solidFill>
                  <a:prstClr val="black"/>
                </a:solidFill>
                <a:latin typeface="仿宋" panose="02010609060101010101" pitchFamily="49" charset="-122"/>
                <a:ea typeface="仿宋" panose="02010609060101010101" pitchFamily="49" charset="-122"/>
              </a:rPr>
              <a:t>Li</a:t>
            </a:r>
            <a:r>
              <a:rPr lang="zh-CN" altLang="en-US" sz="2400" dirty="0">
                <a:solidFill>
                  <a:prstClr val="black"/>
                </a:solidFill>
                <a:latin typeface="仿宋" panose="02010609060101010101" pitchFamily="49" charset="-122"/>
                <a:ea typeface="仿宋" panose="02010609060101010101" pitchFamily="49" charset="-122"/>
              </a:rPr>
              <a:t>，</a:t>
            </a:r>
            <a:r>
              <a:rPr lang="en-US" altLang="zh-CN" sz="2400" i="1" dirty="0">
                <a:solidFill>
                  <a:prstClr val="black"/>
                </a:solidFill>
                <a:latin typeface="仿宋" panose="02010609060101010101" pitchFamily="49" charset="-122"/>
                <a:ea typeface="仿宋" panose="02010609060101010101" pitchFamily="49" charset="-122"/>
              </a:rPr>
              <a:t>Wang</a:t>
            </a:r>
            <a:r>
              <a:rPr lang="zh-CN" altLang="en-US" sz="2400" dirty="0">
                <a:solidFill>
                  <a:prstClr val="black"/>
                </a:solidFill>
                <a:latin typeface="仿宋" panose="02010609060101010101" pitchFamily="49" charset="-122"/>
                <a:ea typeface="仿宋" panose="02010609060101010101" pitchFamily="49" charset="-122"/>
              </a:rPr>
              <a:t>）</a:t>
            </a:r>
          </a:p>
        </p:txBody>
      </p:sp>
    </p:spTree>
    <p:extLst>
      <p:ext uri="{BB962C8B-B14F-4D97-AF65-F5344CB8AC3E}">
        <p14:creationId xmlns:p14="http://schemas.microsoft.com/office/powerpoint/2010/main" val="2919551038"/>
      </p:ext>
    </p:extLst>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2.4.1  </a:t>
            </a:r>
            <a:r>
              <a:rPr lang="zh-CN" altLang="en-US" b="1" dirty="0">
                <a:solidFill>
                  <a:schemeClr val="tx1"/>
                </a:solidFill>
                <a:latin typeface="仿宋" panose="02010609060101010101" pitchFamily="49" charset="-122"/>
                <a:ea typeface="仿宋" panose="02010609060101010101" pitchFamily="49" charset="-122"/>
              </a:rPr>
              <a:t>产生式</a:t>
            </a:r>
          </a:p>
        </p:txBody>
      </p:sp>
      <p:sp>
        <p:nvSpPr>
          <p:cNvPr id="45058" name="灯片编号占位符 3"/>
          <p:cNvSpPr>
            <a:spLocks noGrp="1"/>
          </p:cNvSpPr>
          <p:nvPr>
            <p:ph type="sldNum" sz="quarter" idx="12"/>
          </p:nvPr>
        </p:nvSpPr>
        <p:spPr>
          <a:noFill/>
        </p:spPr>
        <p:txBody>
          <a:bodyPr/>
          <a:lstStyle/>
          <a:p>
            <a:pPr fontAlgn="base">
              <a:spcBef>
                <a:spcPct val="0"/>
              </a:spcBef>
              <a:spcAft>
                <a:spcPct val="0"/>
              </a:spcAft>
            </a:pPr>
            <a:fld id="{3B158FBA-97F5-4B63-9D43-6D1EBE10FECD}"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76</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5060" name="Rectangle 3"/>
          <p:cNvSpPr>
            <a:spLocks noGrp="1" noChangeArrowheads="1"/>
          </p:cNvSpPr>
          <p:nvPr>
            <p:ph sz="quarter" idx="1"/>
          </p:nvPr>
        </p:nvSpPr>
        <p:spPr>
          <a:xfrm>
            <a:off x="1698748" y="1605775"/>
            <a:ext cx="8660130" cy="2815590"/>
          </a:xfrm>
        </p:spPr>
        <p:txBody>
          <a:bodyPr>
            <a:normAutofit/>
          </a:bodyPr>
          <a:lstStyle/>
          <a:p>
            <a:pPr marL="495300" indent="-495300" algn="just"/>
            <a:r>
              <a:rPr lang="zh-CN" altLang="en-US" sz="2400" b="1" dirty="0">
                <a:latin typeface="仿宋" panose="02010609060101010101" pitchFamily="49" charset="-122"/>
                <a:ea typeface="仿宋" panose="02010609060101010101" pitchFamily="49" charset="-122"/>
              </a:rPr>
              <a:t>产生式与谓词逻辑中的蕴含式的区别：</a:t>
            </a:r>
          </a:p>
          <a:p>
            <a:pPr marL="495300" indent="-495300" algn="just">
              <a:spcBef>
                <a:spcPct val="50000"/>
              </a:spcBef>
              <a:buNone/>
            </a:pPr>
            <a:r>
              <a:rPr lang="zh-CN" altLang="en-US"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cs typeface="Times New Roman" panose="02020603050405020304" pitchFamily="18" charset="0"/>
              </a:rPr>
              <a:t>1</a:t>
            </a:r>
            <a:r>
              <a:rPr lang="zh-CN" altLang="en-US" sz="2400" b="1" dirty="0">
                <a:latin typeface="仿宋" panose="02010609060101010101" pitchFamily="49" charset="-122"/>
                <a:ea typeface="仿宋" panose="02010609060101010101" pitchFamily="49" charset="-122"/>
              </a:rPr>
              <a:t>）除逻辑蕴含外，产生式还包括各种操作、规则、变换、算子、函数等。例如，“如果炉温超过上限，则立即关闭风门”是一个产生式，但不是蕴含式。</a:t>
            </a:r>
          </a:p>
          <a:p>
            <a:pPr marL="495300" indent="-495300" algn="just">
              <a:spcBef>
                <a:spcPct val="50000"/>
              </a:spcBef>
              <a:buNone/>
            </a:pPr>
            <a:r>
              <a:rPr lang="zh-CN" altLang="en-US" sz="2400" dirty="0">
                <a:solidFill>
                  <a:srgbClr val="FF0000"/>
                </a:solidFill>
                <a:latin typeface="仿宋" panose="02010609060101010101" pitchFamily="49" charset="-122"/>
                <a:ea typeface="仿宋" panose="02010609060101010101" pitchFamily="49" charset="-122"/>
                <a:sym typeface="+mn-ea"/>
              </a:rPr>
              <a:t>   蕴含式是一个逻辑表达式，其逻辑值只有真和假。</a:t>
            </a:r>
            <a:endParaRPr lang="en-US" altLang="zh-CN" sz="2400" b="1" dirty="0">
              <a:solidFill>
                <a:srgbClr val="FF0000"/>
              </a:solidFill>
              <a:latin typeface="仿宋" panose="02010609060101010101" pitchFamily="49" charset="-122"/>
              <a:ea typeface="仿宋" panose="02010609060101010101" pitchFamily="49" charset="-122"/>
            </a:endParaRPr>
          </a:p>
          <a:p>
            <a:pPr marL="495300" indent="-495300" algn="just">
              <a:spcBef>
                <a:spcPct val="50000"/>
              </a:spcBef>
              <a:buNone/>
            </a:pPr>
            <a:endParaRPr lang="zh-CN" altLang="en-US" sz="2400" b="1" dirty="0">
              <a:latin typeface="仿宋" panose="02010609060101010101" pitchFamily="49" charset="-122"/>
              <a:ea typeface="仿宋" panose="02010609060101010101" pitchFamily="49" charset="-122"/>
            </a:endParaRPr>
          </a:p>
          <a:p>
            <a:pPr marL="495300" indent="-495300" algn="just">
              <a:spcBef>
                <a:spcPct val="50000"/>
              </a:spcBef>
              <a:buNone/>
            </a:pPr>
            <a:endParaRPr lang="zh-CN" altLang="en-US" sz="2400" b="1"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942736956"/>
      </p:ext>
    </p:extLst>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2.4.1  </a:t>
            </a:r>
            <a:r>
              <a:rPr lang="zh-CN" altLang="en-US" b="1" dirty="0">
                <a:solidFill>
                  <a:schemeClr val="tx1"/>
                </a:solidFill>
                <a:latin typeface="仿宋" panose="02010609060101010101" pitchFamily="49" charset="-122"/>
                <a:ea typeface="仿宋" panose="02010609060101010101" pitchFamily="49" charset="-122"/>
              </a:rPr>
              <a:t>产生式</a:t>
            </a:r>
          </a:p>
        </p:txBody>
      </p:sp>
      <p:sp>
        <p:nvSpPr>
          <p:cNvPr id="45058" name="灯片编号占位符 3"/>
          <p:cNvSpPr>
            <a:spLocks noGrp="1"/>
          </p:cNvSpPr>
          <p:nvPr>
            <p:ph type="sldNum" sz="quarter" idx="12"/>
          </p:nvPr>
        </p:nvSpPr>
        <p:spPr>
          <a:noFill/>
        </p:spPr>
        <p:txBody>
          <a:bodyPr/>
          <a:lstStyle/>
          <a:p>
            <a:pPr fontAlgn="base">
              <a:spcBef>
                <a:spcPct val="0"/>
              </a:spcBef>
              <a:spcAft>
                <a:spcPct val="0"/>
              </a:spcAft>
            </a:pPr>
            <a:fld id="{3B158FBA-97F5-4B63-9D43-6D1EBE10FECD}"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77</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5060" name="Rectangle 3"/>
          <p:cNvSpPr>
            <a:spLocks noGrp="1" noChangeArrowheads="1"/>
          </p:cNvSpPr>
          <p:nvPr>
            <p:ph sz="quarter" idx="1"/>
          </p:nvPr>
        </p:nvSpPr>
        <p:spPr>
          <a:xfrm>
            <a:off x="1849502" y="1598301"/>
            <a:ext cx="8503920" cy="1820037"/>
          </a:xfrm>
          <a:noFill/>
          <a:ln>
            <a:noFill/>
          </a:ln>
        </p:spPr>
        <p:txBody>
          <a:bodyPr>
            <a:normAutofit lnSpcReduction="10000"/>
          </a:bodyPr>
          <a:lstStyle/>
          <a:p>
            <a:pPr marL="495300" indent="-495300" algn="just">
              <a:spcBef>
                <a:spcPct val="50000"/>
              </a:spcBef>
              <a:buNone/>
            </a:pPr>
            <a:r>
              <a:rPr lang="zh-CN" altLang="en-US"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cs typeface="Times New Roman" panose="02020603050405020304" pitchFamily="18" charset="0"/>
              </a:rPr>
              <a:t>2</a:t>
            </a:r>
            <a:r>
              <a:rPr lang="zh-CN" altLang="en-US" sz="2400" b="1" dirty="0">
                <a:latin typeface="仿宋" panose="02010609060101010101" pitchFamily="49" charset="-122"/>
                <a:ea typeface="仿宋" panose="02010609060101010101" pitchFamily="49" charset="-122"/>
              </a:rPr>
              <a:t>）蕴含式只能表示精确知识，而产生式不仅可以表示精确的知识，还可以表示不精确知识。蕴含式的匹配总要求是精确的。产生式匹配可以是精确的，也可以是不精确的，只要按某种算法求出的相似度落在预先指定的范围内就认为是可匹配的。</a:t>
            </a:r>
          </a:p>
        </p:txBody>
      </p:sp>
      <p:sp>
        <p:nvSpPr>
          <p:cNvPr id="14342" name="Rectangle 8"/>
          <p:cNvSpPr>
            <a:spLocks noGrp="1" noRot="1"/>
          </p:cNvSpPr>
          <p:nvPr/>
        </p:nvSpPr>
        <p:spPr>
          <a:xfrm>
            <a:off x="1888755" y="3596006"/>
            <a:ext cx="8352155" cy="2322195"/>
          </a:xfrm>
          <a:prstGeom prst="rect">
            <a:avLst/>
          </a:prstGeom>
          <a:solidFill>
            <a:schemeClr val="bg1"/>
          </a:solid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Blip>
                <a:blip r:embed="rId2"/>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Blip>
                <a:blip r:embed="rId3"/>
              </a:buBlip>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Blip>
                <a:blip r:embed="rId2"/>
              </a:buBli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Blip>
                <a:blip r:embed="rId4"/>
              </a:buBlip>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9pPr>
          </a:lstStyle>
          <a:p>
            <a:pPr eaLnBrk="1" hangingPunct="1">
              <a:lnSpc>
                <a:spcPct val="110000"/>
              </a:lnSpc>
              <a:buClr>
                <a:srgbClr val="694F07"/>
              </a:buClr>
            </a:pPr>
            <a:r>
              <a:rPr lang="zh-CN" altLang="en-US" sz="2400" b="1" dirty="0">
                <a:solidFill>
                  <a:srgbClr val="000000"/>
                </a:solidFill>
                <a:latin typeface="仿宋" panose="02010609060101010101" pitchFamily="49" charset="-122"/>
                <a:ea typeface="仿宋" panose="02010609060101010101" pitchFamily="49" charset="-122"/>
              </a:rPr>
              <a:t>例如，在专家系统</a:t>
            </a:r>
            <a:r>
              <a:rPr lang="en-US" altLang="zh-CN" sz="2400" b="1" dirty="0">
                <a:solidFill>
                  <a:srgbClr val="000000"/>
                </a:solidFill>
                <a:latin typeface="仿宋" panose="02010609060101010101" pitchFamily="49" charset="-122"/>
                <a:ea typeface="仿宋" panose="02010609060101010101" pitchFamily="49" charset="-122"/>
              </a:rPr>
              <a:t>MYCIN</a:t>
            </a:r>
            <a:r>
              <a:rPr lang="zh-CN" altLang="en-US" sz="2400" b="1" dirty="0">
                <a:solidFill>
                  <a:srgbClr val="000000"/>
                </a:solidFill>
                <a:latin typeface="仿宋" panose="02010609060101010101" pitchFamily="49" charset="-122"/>
                <a:ea typeface="仿宋" panose="02010609060101010101" pitchFamily="49" charset="-122"/>
              </a:rPr>
              <a:t>中有如下产生式：</a:t>
            </a:r>
          </a:p>
          <a:p>
            <a:pPr eaLnBrk="1" hangingPunct="1">
              <a:lnSpc>
                <a:spcPct val="110000"/>
              </a:lnSpc>
              <a:buClr>
                <a:srgbClr val="694F07"/>
              </a:buClr>
              <a:buNone/>
            </a:pPr>
            <a:r>
              <a:rPr lang="zh-CN" altLang="en-US" sz="2400" b="1" dirty="0">
                <a:solidFill>
                  <a:srgbClr val="000000"/>
                </a:solidFill>
                <a:latin typeface="仿宋" panose="02010609060101010101" pitchFamily="49" charset="-122"/>
                <a:ea typeface="仿宋" panose="02010609060101010101" pitchFamily="49" charset="-122"/>
              </a:rPr>
              <a:t>                 </a:t>
            </a:r>
            <a:r>
              <a:rPr lang="en-US" altLang="zh-CN" sz="2400" b="1" dirty="0">
                <a:solidFill>
                  <a:srgbClr val="000000"/>
                </a:solidFill>
                <a:latin typeface="仿宋" panose="02010609060101010101" pitchFamily="49" charset="-122"/>
                <a:ea typeface="仿宋" panose="02010609060101010101" pitchFamily="49" charset="-122"/>
              </a:rPr>
              <a:t>IF   </a:t>
            </a:r>
            <a:r>
              <a:rPr lang="zh-CN" altLang="en-US" sz="2400" b="1" dirty="0">
                <a:solidFill>
                  <a:srgbClr val="000000"/>
                </a:solidFill>
                <a:latin typeface="仿宋" panose="02010609060101010101" pitchFamily="49" charset="-122"/>
                <a:ea typeface="仿宋" panose="02010609060101010101" pitchFamily="49" charset="-122"/>
              </a:rPr>
              <a:t>本生物的染色斑是革兰氏阴性，</a:t>
            </a:r>
          </a:p>
          <a:p>
            <a:pPr eaLnBrk="1" hangingPunct="1">
              <a:lnSpc>
                <a:spcPct val="110000"/>
              </a:lnSpc>
              <a:buClr>
                <a:srgbClr val="694F07"/>
              </a:buClr>
              <a:buNone/>
            </a:pPr>
            <a:r>
              <a:rPr lang="zh-CN" altLang="en-US" sz="2400" b="1" dirty="0">
                <a:solidFill>
                  <a:srgbClr val="000000"/>
                </a:solidFill>
                <a:latin typeface="仿宋" panose="02010609060101010101" pitchFamily="49" charset="-122"/>
                <a:ea typeface="仿宋" panose="02010609060101010101" pitchFamily="49" charset="-122"/>
              </a:rPr>
              <a:t>                      本微生物的形状呈杆状，</a:t>
            </a:r>
          </a:p>
          <a:p>
            <a:pPr eaLnBrk="1" hangingPunct="1">
              <a:lnSpc>
                <a:spcPct val="110000"/>
              </a:lnSpc>
              <a:buClr>
                <a:srgbClr val="694F07"/>
              </a:buClr>
              <a:buNone/>
            </a:pPr>
            <a:r>
              <a:rPr lang="zh-CN" altLang="en-US" sz="2400" b="1" dirty="0">
                <a:solidFill>
                  <a:srgbClr val="000000"/>
                </a:solidFill>
                <a:latin typeface="仿宋" panose="02010609060101010101" pitchFamily="49" charset="-122"/>
                <a:ea typeface="仿宋" panose="02010609060101010101" pitchFamily="49" charset="-122"/>
              </a:rPr>
              <a:t>                      病人是中间宿主</a:t>
            </a:r>
          </a:p>
          <a:p>
            <a:pPr eaLnBrk="1" hangingPunct="1">
              <a:lnSpc>
                <a:spcPct val="110000"/>
              </a:lnSpc>
              <a:buClr>
                <a:srgbClr val="694F07"/>
              </a:buClr>
              <a:buNone/>
            </a:pPr>
            <a:r>
              <a:rPr lang="zh-CN" altLang="en-US" sz="2400" b="1" dirty="0">
                <a:solidFill>
                  <a:srgbClr val="000000"/>
                </a:solidFill>
                <a:latin typeface="仿宋" panose="02010609060101010101" pitchFamily="49" charset="-122"/>
                <a:ea typeface="仿宋" panose="02010609060101010101" pitchFamily="49" charset="-122"/>
              </a:rPr>
              <a:t>                 </a:t>
            </a:r>
            <a:r>
              <a:rPr lang="en-US" altLang="zh-CN" sz="2400" b="1" dirty="0">
                <a:solidFill>
                  <a:srgbClr val="000000"/>
                </a:solidFill>
                <a:latin typeface="仿宋" panose="02010609060101010101" pitchFamily="49" charset="-122"/>
                <a:ea typeface="仿宋" panose="02010609060101010101" pitchFamily="49" charset="-122"/>
              </a:rPr>
              <a:t>THEN </a:t>
            </a:r>
            <a:r>
              <a:rPr lang="zh-CN" altLang="en-US" sz="2400" b="1" dirty="0">
                <a:solidFill>
                  <a:srgbClr val="000000"/>
                </a:solidFill>
                <a:latin typeface="仿宋" panose="02010609060101010101" pitchFamily="49" charset="-122"/>
                <a:ea typeface="仿宋" panose="02010609060101010101" pitchFamily="49" charset="-122"/>
              </a:rPr>
              <a:t>该微生物是绿脓杆菌，置信度为</a:t>
            </a:r>
            <a:r>
              <a:rPr lang="en-US" altLang="zh-CN" sz="2400" b="1" dirty="0">
                <a:solidFill>
                  <a:srgbClr val="000000"/>
                </a:solidFill>
                <a:latin typeface="仿宋" panose="02010609060101010101" pitchFamily="49" charset="-122"/>
                <a:ea typeface="仿宋" panose="02010609060101010101" pitchFamily="49" charset="-122"/>
              </a:rPr>
              <a:t>0.6</a:t>
            </a:r>
          </a:p>
          <a:p>
            <a:pPr eaLnBrk="1" hangingPunct="1">
              <a:lnSpc>
                <a:spcPct val="110000"/>
              </a:lnSpc>
              <a:buClr>
                <a:srgbClr val="694F07"/>
              </a:buClr>
              <a:buNone/>
            </a:pPr>
            <a:r>
              <a:rPr lang="zh-CN" altLang="en-US" sz="2400" b="1" dirty="0">
                <a:solidFill>
                  <a:srgbClr val="000000"/>
                </a:solidFill>
                <a:latin typeface="仿宋" panose="02010609060101010101" pitchFamily="49" charset="-122"/>
                <a:ea typeface="仿宋" panose="02010609060101010101" pitchFamily="49" charset="-122"/>
              </a:rPr>
              <a:t>　</a:t>
            </a:r>
          </a:p>
        </p:txBody>
      </p:sp>
      <p:sp>
        <p:nvSpPr>
          <p:cNvPr id="2" name="矩形 1"/>
          <p:cNvSpPr/>
          <p:nvPr/>
        </p:nvSpPr>
        <p:spPr>
          <a:xfrm>
            <a:off x="2234496" y="5918201"/>
            <a:ext cx="6265863" cy="448969"/>
          </a:xfrm>
          <a:prstGeom prst="rect">
            <a:avLst/>
          </a:prstGeom>
        </p:spPr>
        <p:txBody>
          <a:bodyPr>
            <a:spAutoFit/>
          </a:bodyPr>
          <a:lstStyle/>
          <a:p>
            <a:pPr marL="342900" indent="-342900" fontAlgn="base">
              <a:lnSpc>
                <a:spcPct val="110000"/>
              </a:lnSpc>
              <a:spcBef>
                <a:spcPct val="20000"/>
              </a:spcBef>
              <a:spcAft>
                <a:spcPct val="0"/>
              </a:spcAft>
              <a:buClr>
                <a:srgbClr val="3333CC"/>
              </a:buClr>
              <a:buSzPct val="60000"/>
              <a:defRPr/>
            </a:pPr>
            <a:r>
              <a:rPr kumimoji="1" lang="zh-CN" altLang="en-US" sz="2400" b="1" kern="0" dirty="0">
                <a:solidFill>
                  <a:srgbClr val="FF0000"/>
                </a:solidFill>
                <a:latin typeface="宋体" panose="02010600030101010101" pitchFamily="2" charset="-122"/>
                <a:ea typeface="宋体" panose="02010600030101010101" pitchFamily="2" charset="-122"/>
              </a:rPr>
              <a:t>这在谓词中的逻辑蕴含式是不能表示的</a:t>
            </a:r>
            <a:r>
              <a:rPr kumimoji="1" lang="zh-CN" altLang="en-US" sz="2400" b="1" kern="0" dirty="0">
                <a:solidFill>
                  <a:srgbClr val="000000"/>
                </a:solidFill>
                <a:latin typeface="宋体" panose="02010600030101010101" pitchFamily="2" charset="-122"/>
                <a:ea typeface="宋体" panose="02010600030101010101" pitchFamily="2" charset="-122"/>
              </a:rPr>
              <a:t>！</a:t>
            </a:r>
            <a:endParaRPr kumimoji="1" lang="zh-CN" altLang="en-US" sz="2400" b="1" kern="0" dirty="0">
              <a:solidFill>
                <a:srgbClr val="3333CC"/>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03517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2.4.1  </a:t>
            </a:r>
            <a:r>
              <a:rPr lang="zh-CN" altLang="en-US" b="1" dirty="0">
                <a:solidFill>
                  <a:schemeClr val="tx1"/>
                </a:solidFill>
                <a:latin typeface="仿宋" panose="02010609060101010101" pitchFamily="49" charset="-122"/>
                <a:ea typeface="仿宋" panose="02010609060101010101" pitchFamily="49" charset="-122"/>
              </a:rPr>
              <a:t>产生式</a:t>
            </a:r>
          </a:p>
        </p:txBody>
      </p:sp>
      <p:sp>
        <p:nvSpPr>
          <p:cNvPr id="13315" name="灯片编号占位符 3"/>
          <p:cNvSpPr>
            <a:spLocks noGrp="1"/>
          </p:cNvSpPr>
          <p:nvPr>
            <p:ph type="sldNum" sz="quarter" idx="12"/>
          </p:nvPr>
        </p:nvSpPr>
        <p:spPr>
          <a:noFill/>
        </p:spPr>
        <p:txBody>
          <a:bodyPr/>
          <a:lstStyle/>
          <a:p>
            <a:pPr fontAlgn="base">
              <a:spcBef>
                <a:spcPct val="0"/>
              </a:spcBef>
              <a:spcAft>
                <a:spcPct val="0"/>
              </a:spcAft>
            </a:pPr>
            <a:fld id="{15E40FC6-227E-4180-A1EF-8A29F7390D56}"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78</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13317" name="Rectangle 3"/>
          <p:cNvSpPr>
            <a:spLocks noGrp="1" noChangeArrowheads="1"/>
          </p:cNvSpPr>
          <p:nvPr>
            <p:ph sz="quarter" idx="1"/>
          </p:nvPr>
        </p:nvSpPr>
        <p:spPr/>
        <p:txBody>
          <a:bodyPr>
            <a:normAutofit/>
          </a:bodyPr>
          <a:lstStyle/>
          <a:p>
            <a:pPr algn="just" eaLnBrk="1" hangingPunct="1"/>
            <a:r>
              <a:rPr lang="zh-CN" altLang="en-US" sz="2400" b="1" dirty="0">
                <a:latin typeface="仿宋" panose="02010609060101010101" pitchFamily="49" charset="-122"/>
                <a:ea typeface="仿宋" panose="02010609060101010101" pitchFamily="49" charset="-122"/>
              </a:rPr>
              <a:t>产生式的形式描述及语义</a:t>
            </a:r>
            <a:r>
              <a:rPr lang="en-US" altLang="zh-CN" sz="2400"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巴科斯范式</a:t>
            </a:r>
            <a:r>
              <a:rPr lang="en-US" altLang="zh-CN" sz="2400" dirty="0">
                <a:latin typeface="仿宋" panose="02010609060101010101" pitchFamily="49" charset="-122"/>
                <a:ea typeface="仿宋" panose="02010609060101010101" pitchFamily="49" charset="-122"/>
                <a:cs typeface="Times New Roman" panose="02020603050405020304" pitchFamily="18" charset="0"/>
              </a:rPr>
              <a:t>BNF</a:t>
            </a:r>
            <a:r>
              <a:rPr lang="zh-CN" altLang="en-US" sz="2400" dirty="0">
                <a:latin typeface="仿宋" panose="02010609060101010101" pitchFamily="49" charset="-122"/>
                <a:ea typeface="仿宋" panose="02010609060101010101" pitchFamily="49" charset="-122"/>
                <a:cs typeface="Times New Roman" panose="02020603050405020304" pitchFamily="18" charset="0"/>
              </a:rPr>
              <a:t>（</a:t>
            </a:r>
            <a:r>
              <a:rPr lang="en-US" altLang="zh-CN" sz="2400" dirty="0" err="1">
                <a:latin typeface="仿宋" panose="02010609060101010101" pitchFamily="49" charset="-122"/>
                <a:ea typeface="仿宋" panose="02010609060101010101" pitchFamily="49" charset="-122"/>
                <a:cs typeface="Times New Roman" panose="02020603050405020304" pitchFamily="18" charset="0"/>
              </a:rPr>
              <a:t>backus</a:t>
            </a:r>
            <a:r>
              <a:rPr lang="en-US" altLang="zh-CN" sz="2400" dirty="0">
                <a:latin typeface="仿宋" panose="02010609060101010101" pitchFamily="49" charset="-122"/>
                <a:ea typeface="仿宋" panose="02010609060101010101" pitchFamily="49" charset="-122"/>
                <a:cs typeface="Times New Roman" panose="02020603050405020304" pitchFamily="18" charset="0"/>
              </a:rPr>
              <a:t> normal form</a:t>
            </a:r>
            <a:r>
              <a:rPr lang="zh-CN" altLang="en-US" sz="2400" dirty="0">
                <a:latin typeface="仿宋" panose="02010609060101010101" pitchFamily="49" charset="-122"/>
                <a:ea typeface="仿宋" panose="02010609060101010101" pitchFamily="49" charset="-122"/>
                <a:cs typeface="Times New Roman" panose="02020603050405020304" pitchFamily="18" charset="0"/>
              </a:rPr>
              <a:t>）</a:t>
            </a:r>
            <a:endParaRPr lang="zh-CN" altLang="en-US" sz="2400" dirty="0">
              <a:latin typeface="仿宋" panose="02010609060101010101" pitchFamily="49" charset="-122"/>
              <a:ea typeface="仿宋" panose="02010609060101010101" pitchFamily="49" charset="-122"/>
            </a:endParaRPr>
          </a:p>
        </p:txBody>
      </p:sp>
      <p:sp>
        <p:nvSpPr>
          <p:cNvPr id="13318" name="Text Box 4"/>
          <p:cNvSpPr txBox="1">
            <a:spLocks noChangeArrowheads="1"/>
          </p:cNvSpPr>
          <p:nvPr/>
        </p:nvSpPr>
        <p:spPr bwMode="auto">
          <a:xfrm>
            <a:off x="1790186" y="2324492"/>
            <a:ext cx="8545306" cy="2677656"/>
          </a:xfrm>
          <a:prstGeom prst="rect">
            <a:avLst/>
          </a:prstGeom>
          <a:solidFill>
            <a:srgbClr val="FFFFFF"/>
          </a:solidFill>
          <a:ln w="9525">
            <a:solidFill>
              <a:srgbClr val="808080"/>
            </a:solidFill>
            <a:miter lim="800000"/>
          </a:ln>
        </p:spPr>
        <p:txBody>
          <a:bodyPr wrap="square">
            <a:spAutoFit/>
          </a:bodyPr>
          <a:lstStyle/>
          <a:p>
            <a:pPr algn="just" fontAlgn="base">
              <a:spcBef>
                <a:spcPct val="20000"/>
              </a:spcBef>
              <a:spcAft>
                <a:spcPct val="0"/>
              </a:spcAft>
            </a:pPr>
            <a:r>
              <a:rPr lang="en-US" altLang="zh-CN" sz="2400" b="1" dirty="0">
                <a:solidFill>
                  <a:prstClr val="black"/>
                </a:solidFill>
                <a:latin typeface="宋体" panose="02010600030101010101" pitchFamily="2" charset="-122"/>
                <a:ea typeface="宋体" panose="02010600030101010101" pitchFamily="2" charset="-122"/>
              </a:rPr>
              <a:t>&lt;</a:t>
            </a:r>
            <a:r>
              <a:rPr lang="zh-CN" altLang="en-US" sz="2400" b="1" dirty="0">
                <a:solidFill>
                  <a:prstClr val="black"/>
                </a:solidFill>
                <a:latin typeface="宋体" panose="02010600030101010101" pitchFamily="2" charset="-122"/>
                <a:ea typeface="宋体" panose="02010600030101010101" pitchFamily="2" charset="-122"/>
              </a:rPr>
              <a:t>产生式</a:t>
            </a:r>
            <a:r>
              <a:rPr lang="en-US" altLang="zh-CN" sz="2400" b="1" dirty="0">
                <a:solidFill>
                  <a:prstClr val="black"/>
                </a:solidFill>
                <a:latin typeface="Times New Roman" panose="02020603050405020304" pitchFamily="18" charset="0"/>
                <a:ea typeface="宋体" panose="02010600030101010101" pitchFamily="2" charset="-122"/>
              </a:rPr>
              <a:t>&gt;::</a:t>
            </a: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prstClr val="black"/>
                </a:solidFill>
                <a:latin typeface="Times New Roman" panose="02020603050405020304" pitchFamily="18" charset="0"/>
                <a:ea typeface="宋体" panose="02010600030101010101" pitchFamily="2" charset="-122"/>
              </a:rPr>
              <a:t>&lt;</a:t>
            </a:r>
            <a:r>
              <a:rPr lang="zh-CN" altLang="en-US" sz="2400" b="1" dirty="0">
                <a:solidFill>
                  <a:prstClr val="black"/>
                </a:solidFill>
                <a:latin typeface="Times New Roman" panose="02020603050405020304" pitchFamily="18" charset="0"/>
                <a:ea typeface="宋体" panose="02010600030101010101" pitchFamily="2" charset="-122"/>
              </a:rPr>
              <a:t>前提</a:t>
            </a:r>
            <a:r>
              <a:rPr lang="en-US" altLang="zh-CN" sz="2400" b="1" dirty="0">
                <a:solidFill>
                  <a:prstClr val="black"/>
                </a:solidFill>
                <a:latin typeface="Times New Roman" panose="02020603050405020304" pitchFamily="18" charset="0"/>
                <a:ea typeface="宋体" panose="02010600030101010101" pitchFamily="2" charset="-122"/>
              </a:rPr>
              <a:t>&gt;      &lt;</a:t>
            </a:r>
            <a:r>
              <a:rPr lang="zh-CN" altLang="en-US" sz="2400" b="1" dirty="0">
                <a:solidFill>
                  <a:prstClr val="black"/>
                </a:solidFill>
                <a:latin typeface="Times New Roman" panose="02020603050405020304" pitchFamily="18" charset="0"/>
                <a:ea typeface="宋体" panose="02010600030101010101" pitchFamily="2" charset="-122"/>
              </a:rPr>
              <a:t>结论</a:t>
            </a:r>
            <a:r>
              <a:rPr lang="en-US" altLang="zh-CN" sz="2400" b="1" dirty="0">
                <a:solidFill>
                  <a:prstClr val="black"/>
                </a:solidFill>
                <a:latin typeface="Times New Roman" panose="02020603050405020304" pitchFamily="18" charset="0"/>
                <a:ea typeface="宋体" panose="02010600030101010101" pitchFamily="2" charset="-122"/>
              </a:rPr>
              <a:t>&gt;</a:t>
            </a:r>
            <a:endPar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spcBef>
                <a:spcPct val="20000"/>
              </a:spcBef>
              <a:spcAft>
                <a:spcPct val="0"/>
              </a:spcAft>
            </a:pPr>
            <a:r>
              <a:rPr lang="en-US" altLang="zh-CN" sz="2400" b="1" dirty="0">
                <a:solidFill>
                  <a:prstClr val="black"/>
                </a:solidFill>
                <a:latin typeface="Times New Roman" panose="02020603050405020304" pitchFamily="18" charset="0"/>
                <a:ea typeface="宋体" panose="02010600030101010101" pitchFamily="2" charset="-122"/>
              </a:rPr>
              <a:t>&lt;</a:t>
            </a:r>
            <a:r>
              <a:rPr lang="zh-CN" altLang="en-US" sz="2400" b="1" dirty="0">
                <a:solidFill>
                  <a:prstClr val="black"/>
                </a:solidFill>
                <a:latin typeface="Times New Roman" panose="02020603050405020304" pitchFamily="18" charset="0"/>
                <a:ea typeface="宋体" panose="02010600030101010101" pitchFamily="2" charset="-122"/>
              </a:rPr>
              <a:t>前 提</a:t>
            </a:r>
            <a:r>
              <a:rPr lang="en-US" altLang="zh-CN" sz="2400" b="1" dirty="0">
                <a:solidFill>
                  <a:prstClr val="black"/>
                </a:solidFill>
                <a:latin typeface="Times New Roman" panose="02020603050405020304" pitchFamily="18" charset="0"/>
                <a:ea typeface="宋体" panose="02010600030101010101" pitchFamily="2" charset="-122"/>
              </a:rPr>
              <a:t>&gt;::</a:t>
            </a: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prstClr val="black"/>
                </a:solidFill>
                <a:latin typeface="Times New Roman" panose="02020603050405020304" pitchFamily="18" charset="0"/>
                <a:ea typeface="宋体" panose="02010600030101010101" pitchFamily="2" charset="-122"/>
              </a:rPr>
              <a:t>&lt;</a:t>
            </a:r>
            <a:r>
              <a:rPr lang="zh-CN" altLang="en-US" sz="2400" b="1" dirty="0">
                <a:solidFill>
                  <a:prstClr val="black"/>
                </a:solidFill>
                <a:latin typeface="Times New Roman" panose="02020603050405020304" pitchFamily="18" charset="0"/>
                <a:ea typeface="宋体" panose="02010600030101010101" pitchFamily="2" charset="-122"/>
              </a:rPr>
              <a:t>简单条件</a:t>
            </a:r>
            <a:r>
              <a:rPr lang="en-US" altLang="zh-CN" sz="2400" b="1" dirty="0">
                <a:solidFill>
                  <a:prstClr val="black"/>
                </a:solidFill>
                <a:latin typeface="Times New Roman" panose="02020603050405020304" pitchFamily="18" charset="0"/>
                <a:ea typeface="宋体" panose="02010600030101010101" pitchFamily="2" charset="-122"/>
              </a:rPr>
              <a:t>&gt;|&lt;</a:t>
            </a:r>
            <a:r>
              <a:rPr lang="zh-CN" altLang="en-US" sz="2400" b="1" dirty="0">
                <a:solidFill>
                  <a:prstClr val="black"/>
                </a:solidFill>
                <a:latin typeface="Times New Roman" panose="02020603050405020304" pitchFamily="18" charset="0"/>
                <a:ea typeface="宋体" panose="02010600030101010101" pitchFamily="2" charset="-122"/>
              </a:rPr>
              <a:t>复合条件</a:t>
            </a:r>
            <a:r>
              <a:rPr lang="en-US" altLang="zh-CN" sz="2400" b="1" dirty="0">
                <a:solidFill>
                  <a:prstClr val="black"/>
                </a:solidFill>
                <a:latin typeface="Times New Roman" panose="02020603050405020304" pitchFamily="18" charset="0"/>
                <a:ea typeface="宋体" panose="02010600030101010101" pitchFamily="2" charset="-122"/>
              </a:rPr>
              <a:t>&gt;</a:t>
            </a:r>
            <a:endPar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spcBef>
                <a:spcPct val="20000"/>
              </a:spcBef>
              <a:spcAft>
                <a:spcPct val="0"/>
              </a:spcAft>
            </a:pPr>
            <a:r>
              <a:rPr lang="en-US" altLang="zh-CN" sz="2400" b="1" dirty="0">
                <a:solidFill>
                  <a:prstClr val="black"/>
                </a:solidFill>
                <a:latin typeface="Times New Roman" panose="02020603050405020304" pitchFamily="18" charset="0"/>
                <a:ea typeface="宋体" panose="02010600030101010101" pitchFamily="2" charset="-122"/>
              </a:rPr>
              <a:t>&lt;</a:t>
            </a:r>
            <a:r>
              <a:rPr lang="zh-CN" altLang="en-US" sz="2400" b="1" dirty="0">
                <a:solidFill>
                  <a:prstClr val="black"/>
                </a:solidFill>
                <a:latin typeface="Times New Roman" panose="02020603050405020304" pitchFamily="18" charset="0"/>
                <a:ea typeface="宋体" panose="02010600030101010101" pitchFamily="2" charset="-122"/>
              </a:rPr>
              <a:t>结 论</a:t>
            </a:r>
            <a:r>
              <a:rPr lang="en-US" altLang="zh-CN" sz="2400" b="1" dirty="0">
                <a:solidFill>
                  <a:prstClr val="black"/>
                </a:solidFill>
                <a:latin typeface="Times New Roman" panose="02020603050405020304" pitchFamily="18" charset="0"/>
                <a:ea typeface="宋体" panose="02010600030101010101" pitchFamily="2" charset="-122"/>
              </a:rPr>
              <a:t>&gt;::</a:t>
            </a: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prstClr val="black"/>
                </a:solidFill>
                <a:latin typeface="Times New Roman" panose="02020603050405020304" pitchFamily="18" charset="0"/>
                <a:ea typeface="宋体" panose="02010600030101010101" pitchFamily="2" charset="-122"/>
              </a:rPr>
              <a:t>&lt;</a:t>
            </a:r>
            <a:r>
              <a:rPr lang="zh-CN" altLang="en-US" sz="2400" b="1" dirty="0">
                <a:solidFill>
                  <a:prstClr val="black"/>
                </a:solidFill>
                <a:latin typeface="Times New Roman" panose="02020603050405020304" pitchFamily="18" charset="0"/>
                <a:ea typeface="宋体" panose="02010600030101010101" pitchFamily="2" charset="-122"/>
              </a:rPr>
              <a:t>事实</a:t>
            </a:r>
            <a:r>
              <a:rPr lang="en-US" altLang="zh-CN" sz="2400" b="1" dirty="0">
                <a:solidFill>
                  <a:prstClr val="black"/>
                </a:solidFill>
                <a:latin typeface="Times New Roman" panose="02020603050405020304" pitchFamily="18" charset="0"/>
                <a:ea typeface="宋体" panose="02010600030101010101" pitchFamily="2" charset="-122"/>
              </a:rPr>
              <a:t>&gt;|&lt;</a:t>
            </a:r>
            <a:r>
              <a:rPr lang="zh-CN" altLang="en-US" sz="2400" b="1" dirty="0">
                <a:solidFill>
                  <a:prstClr val="black"/>
                </a:solidFill>
                <a:latin typeface="Times New Roman" panose="02020603050405020304" pitchFamily="18" charset="0"/>
                <a:ea typeface="宋体" panose="02010600030101010101" pitchFamily="2" charset="-122"/>
              </a:rPr>
              <a:t>操作</a:t>
            </a:r>
            <a:r>
              <a:rPr lang="en-US" altLang="zh-CN" sz="2400" b="1" dirty="0">
                <a:solidFill>
                  <a:prstClr val="black"/>
                </a:solidFill>
                <a:latin typeface="Times New Roman" panose="02020603050405020304" pitchFamily="18" charset="0"/>
                <a:ea typeface="宋体" panose="02010600030101010101" pitchFamily="2" charset="-122"/>
              </a:rPr>
              <a:t>&gt;</a:t>
            </a:r>
            <a:endPar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spcBef>
                <a:spcPct val="20000"/>
              </a:spcBef>
              <a:spcAft>
                <a:spcPct val="0"/>
              </a:spcAft>
            </a:pPr>
            <a:r>
              <a:rPr lang="en-US" altLang="zh-CN" sz="2400" b="1" dirty="0">
                <a:solidFill>
                  <a:prstClr val="black"/>
                </a:solidFill>
                <a:latin typeface="Times New Roman" panose="02020603050405020304" pitchFamily="18" charset="0"/>
                <a:ea typeface="宋体" panose="02010600030101010101" pitchFamily="2" charset="-122"/>
              </a:rPr>
              <a:t>&lt;</a:t>
            </a:r>
            <a:r>
              <a:rPr lang="zh-CN" altLang="en-US" sz="2400" b="1" dirty="0">
                <a:solidFill>
                  <a:prstClr val="black"/>
                </a:solidFill>
                <a:latin typeface="Times New Roman" panose="02020603050405020304" pitchFamily="18" charset="0"/>
                <a:ea typeface="宋体" panose="02010600030101010101" pitchFamily="2" charset="-122"/>
              </a:rPr>
              <a:t>复合条件</a:t>
            </a:r>
            <a:r>
              <a:rPr lang="en-US" altLang="zh-CN" sz="2400" b="1" dirty="0">
                <a:solidFill>
                  <a:prstClr val="black"/>
                </a:solidFill>
                <a:latin typeface="Times New Roman" panose="02020603050405020304" pitchFamily="18" charset="0"/>
                <a:ea typeface="宋体" panose="02010600030101010101" pitchFamily="2" charset="-122"/>
              </a:rPr>
              <a:t>&gt;::</a:t>
            </a: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prstClr val="black"/>
                </a:solidFill>
                <a:latin typeface="Times New Roman" panose="02020603050405020304" pitchFamily="18" charset="0"/>
                <a:ea typeface="宋体" panose="02010600030101010101" pitchFamily="2" charset="-122"/>
              </a:rPr>
              <a:t>&lt;</a:t>
            </a:r>
            <a:r>
              <a:rPr lang="zh-CN" altLang="en-US" sz="2400" b="1" dirty="0">
                <a:solidFill>
                  <a:prstClr val="black"/>
                </a:solidFill>
                <a:latin typeface="Times New Roman" panose="02020603050405020304" pitchFamily="18" charset="0"/>
                <a:ea typeface="宋体" panose="02010600030101010101" pitchFamily="2" charset="-122"/>
              </a:rPr>
              <a:t>简单条件</a:t>
            </a:r>
            <a:r>
              <a:rPr lang="en-US" altLang="zh-CN" sz="2400" b="1" dirty="0">
                <a:solidFill>
                  <a:prstClr val="black"/>
                </a:solidFill>
                <a:latin typeface="Times New Roman" panose="02020603050405020304" pitchFamily="18" charset="0"/>
                <a:ea typeface="宋体" panose="02010600030101010101" pitchFamily="2" charset="-122"/>
              </a:rPr>
              <a:t>&gt;AND&lt;</a:t>
            </a:r>
            <a:r>
              <a:rPr lang="zh-CN" altLang="en-US" sz="2400" b="1" dirty="0">
                <a:solidFill>
                  <a:prstClr val="black"/>
                </a:solidFill>
                <a:latin typeface="Times New Roman" panose="02020603050405020304" pitchFamily="18" charset="0"/>
                <a:ea typeface="宋体" panose="02010600030101010101" pitchFamily="2" charset="-122"/>
              </a:rPr>
              <a:t>简单条件</a:t>
            </a:r>
            <a:r>
              <a:rPr lang="en-US" altLang="zh-CN" sz="2400" b="1" dirty="0">
                <a:solidFill>
                  <a:prstClr val="black"/>
                </a:solidFill>
                <a:latin typeface="Times New Roman" panose="02020603050405020304" pitchFamily="18" charset="0"/>
                <a:ea typeface="宋体" panose="02010600030101010101" pitchFamily="2" charset="-122"/>
              </a:rPr>
              <a:t>&gt;[AND&lt;</a:t>
            </a:r>
            <a:r>
              <a:rPr lang="zh-CN" altLang="en-US" sz="2400" b="1" dirty="0">
                <a:solidFill>
                  <a:prstClr val="black"/>
                </a:solidFill>
                <a:latin typeface="Times New Roman" panose="02020603050405020304" pitchFamily="18" charset="0"/>
                <a:ea typeface="宋体" panose="02010600030101010101" pitchFamily="2" charset="-122"/>
              </a:rPr>
              <a:t>简单条件</a:t>
            </a:r>
            <a:r>
              <a:rPr lang="en-US" altLang="zh-CN" sz="2400" b="1" dirty="0">
                <a:solidFill>
                  <a:prstClr val="black"/>
                </a:solidFill>
                <a:latin typeface="Times New Roman" panose="02020603050405020304" pitchFamily="18" charset="0"/>
                <a:ea typeface="宋体" panose="02010600030101010101" pitchFamily="2" charset="-122"/>
              </a:rPr>
              <a:t>&gt;</a:t>
            </a:r>
            <a:r>
              <a:rPr lang="en-US" altLang="zh-CN" sz="2400" b="1" baseline="22000" dirty="0">
                <a:solidFill>
                  <a:prstClr val="black"/>
                </a:solidFill>
                <a:latin typeface="Times New Roman" panose="02020603050405020304" pitchFamily="18" charset="0"/>
                <a:ea typeface="宋体" panose="02010600030101010101" pitchFamily="2" charset="-122"/>
              </a:rPr>
              <a:t>…</a:t>
            </a:r>
            <a:endParaRPr lang="en-US" altLang="zh-CN" sz="2400" b="1" baseline="2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spcBef>
                <a:spcPct val="20000"/>
              </a:spcBef>
              <a:spcAft>
                <a:spcPct val="0"/>
              </a:spcAft>
            </a:pPr>
            <a:r>
              <a:rPr lang="en-US" altLang="zh-CN" sz="2400" b="1" dirty="0">
                <a:solidFill>
                  <a:prstClr val="black"/>
                </a:solidFill>
                <a:latin typeface="Times New Roman" panose="02020603050405020304" pitchFamily="18" charset="0"/>
                <a:ea typeface="宋体" panose="02010600030101010101" pitchFamily="2" charset="-122"/>
              </a:rPr>
              <a:t>                          |&lt;</a:t>
            </a:r>
            <a:r>
              <a:rPr lang="zh-CN" altLang="en-US" sz="2400" b="1" dirty="0">
                <a:solidFill>
                  <a:prstClr val="black"/>
                </a:solidFill>
                <a:latin typeface="Times New Roman" panose="02020603050405020304" pitchFamily="18" charset="0"/>
                <a:ea typeface="宋体" panose="02010600030101010101" pitchFamily="2" charset="-122"/>
              </a:rPr>
              <a:t>简单条件</a:t>
            </a:r>
            <a:r>
              <a:rPr lang="en-US" altLang="zh-CN" sz="2400" b="1" dirty="0">
                <a:solidFill>
                  <a:prstClr val="black"/>
                </a:solidFill>
                <a:latin typeface="Times New Roman" panose="02020603050405020304" pitchFamily="18" charset="0"/>
                <a:ea typeface="宋体" panose="02010600030101010101" pitchFamily="2" charset="-122"/>
              </a:rPr>
              <a:t>&gt;OR&lt;</a:t>
            </a:r>
            <a:r>
              <a:rPr lang="zh-CN" altLang="en-US" sz="2400" b="1" dirty="0">
                <a:solidFill>
                  <a:prstClr val="black"/>
                </a:solidFill>
                <a:latin typeface="Times New Roman" panose="02020603050405020304" pitchFamily="18" charset="0"/>
                <a:ea typeface="宋体" panose="02010600030101010101" pitchFamily="2" charset="-122"/>
              </a:rPr>
              <a:t>简单条件</a:t>
            </a:r>
            <a:r>
              <a:rPr lang="en-US" altLang="zh-CN" sz="2400" b="1" dirty="0">
                <a:solidFill>
                  <a:prstClr val="black"/>
                </a:solidFill>
                <a:latin typeface="Times New Roman" panose="02020603050405020304" pitchFamily="18" charset="0"/>
                <a:ea typeface="宋体" panose="02010600030101010101" pitchFamily="2" charset="-122"/>
              </a:rPr>
              <a:t>&gt;[OR&lt;</a:t>
            </a:r>
            <a:r>
              <a:rPr lang="zh-CN" altLang="en-US" sz="2400" b="1" dirty="0">
                <a:solidFill>
                  <a:prstClr val="black"/>
                </a:solidFill>
                <a:latin typeface="Times New Roman" panose="02020603050405020304" pitchFamily="18" charset="0"/>
                <a:ea typeface="宋体" panose="02010600030101010101" pitchFamily="2" charset="-122"/>
              </a:rPr>
              <a:t>简单条件</a:t>
            </a:r>
            <a:r>
              <a:rPr lang="en-US" altLang="zh-CN" sz="2400" b="1" dirty="0">
                <a:solidFill>
                  <a:prstClr val="black"/>
                </a:solidFill>
                <a:latin typeface="Times New Roman" panose="02020603050405020304" pitchFamily="18" charset="0"/>
                <a:ea typeface="宋体" panose="02010600030101010101" pitchFamily="2" charset="-122"/>
              </a:rPr>
              <a:t>&gt;</a:t>
            </a:r>
            <a:r>
              <a:rPr lang="en-US" altLang="zh-CN" sz="2400" b="1" baseline="22000" dirty="0">
                <a:solidFill>
                  <a:prstClr val="black"/>
                </a:solidFill>
                <a:latin typeface="Times New Roman" panose="02020603050405020304" pitchFamily="18" charset="0"/>
                <a:ea typeface="宋体" panose="02010600030101010101" pitchFamily="2" charset="-122"/>
              </a:rPr>
              <a:t>…</a:t>
            </a:r>
          </a:p>
          <a:p>
            <a:pPr algn="just" fontAlgn="base">
              <a:spcBef>
                <a:spcPct val="20000"/>
              </a:spcBef>
              <a:spcAft>
                <a:spcPct val="0"/>
              </a:spcAft>
            </a:pPr>
            <a:r>
              <a:rPr lang="en-US" altLang="zh-CN" sz="2400" b="1" dirty="0">
                <a:solidFill>
                  <a:prstClr val="black"/>
                </a:solidFill>
                <a:latin typeface="Times New Roman" panose="02020603050405020304" pitchFamily="18" charset="0"/>
                <a:ea typeface="宋体" panose="02010600030101010101" pitchFamily="2" charset="-122"/>
              </a:rPr>
              <a:t>&lt;</a:t>
            </a:r>
            <a:r>
              <a:rPr lang="zh-CN" altLang="en-US" sz="2400" b="1" dirty="0">
                <a:solidFill>
                  <a:prstClr val="black"/>
                </a:solidFill>
                <a:latin typeface="Times New Roman" panose="02020603050405020304" pitchFamily="18" charset="0"/>
                <a:ea typeface="宋体" panose="02010600030101010101" pitchFamily="2" charset="-122"/>
              </a:rPr>
              <a:t>操  作</a:t>
            </a:r>
            <a:r>
              <a:rPr lang="en-US" altLang="zh-CN" sz="2400" b="1" dirty="0">
                <a:solidFill>
                  <a:prstClr val="black"/>
                </a:solidFill>
                <a:latin typeface="Times New Roman" panose="02020603050405020304" pitchFamily="18" charset="0"/>
                <a:ea typeface="宋体" panose="02010600030101010101" pitchFamily="2" charset="-122"/>
              </a:rPr>
              <a:t>&gt;::</a:t>
            </a: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prstClr val="black"/>
                </a:solidFill>
                <a:latin typeface="Times New Roman" panose="02020603050405020304" pitchFamily="18" charset="0"/>
                <a:ea typeface="宋体" panose="02010600030101010101" pitchFamily="2" charset="-122"/>
              </a:rPr>
              <a:t>&lt;</a:t>
            </a:r>
            <a:r>
              <a:rPr lang="zh-CN" altLang="en-US" sz="2400" b="1" dirty="0">
                <a:solidFill>
                  <a:prstClr val="black"/>
                </a:solidFill>
                <a:latin typeface="Times New Roman" panose="02020603050405020304" pitchFamily="18" charset="0"/>
                <a:ea typeface="宋体" panose="02010600030101010101" pitchFamily="2" charset="-122"/>
              </a:rPr>
              <a:t>操作名</a:t>
            </a:r>
            <a:r>
              <a:rPr lang="en-US" altLang="zh-CN" sz="2400" b="1" dirty="0">
                <a:solidFill>
                  <a:prstClr val="black"/>
                </a:solidFill>
                <a:latin typeface="Times New Roman" panose="02020603050405020304" pitchFamily="18" charset="0"/>
                <a:ea typeface="宋体" panose="02010600030101010101" pitchFamily="2" charset="-122"/>
              </a:rPr>
              <a:t>&gt;[(&lt;</a:t>
            </a:r>
            <a:r>
              <a:rPr lang="zh-CN" altLang="en-US" sz="2400" b="1" dirty="0">
                <a:solidFill>
                  <a:prstClr val="black"/>
                </a:solidFill>
                <a:latin typeface="Times New Roman" panose="02020603050405020304" pitchFamily="18" charset="0"/>
                <a:ea typeface="宋体" panose="02010600030101010101" pitchFamily="2" charset="-122"/>
              </a:rPr>
              <a:t>变元</a:t>
            </a:r>
            <a:r>
              <a:rPr lang="en-US" altLang="zh-CN" sz="2400" b="1" dirty="0">
                <a:solidFill>
                  <a:prstClr val="black"/>
                </a:solidFill>
                <a:latin typeface="Times New Roman" panose="02020603050405020304" pitchFamily="18" charset="0"/>
                <a:ea typeface="宋体" panose="02010600030101010101" pitchFamily="2" charset="-122"/>
              </a:rPr>
              <a:t>&gt;</a:t>
            </a:r>
            <a:r>
              <a:rPr lang="zh-CN" altLang="en-US" sz="2400" b="1" dirty="0">
                <a:solidFill>
                  <a:prstClr val="black"/>
                </a:solidFill>
                <a:latin typeface="Times New Roman" panose="02020603050405020304" pitchFamily="18" charset="0"/>
                <a:ea typeface="宋体" panose="02010600030101010101" pitchFamily="2" charset="-122"/>
              </a:rPr>
              <a:t>，</a:t>
            </a:r>
            <a:r>
              <a:rPr lang="en-US" altLang="zh-CN" sz="2400" b="1" baseline="22000" dirty="0">
                <a:solidFill>
                  <a:prstClr val="black"/>
                </a:solidFill>
                <a:latin typeface="Times New Roman" panose="02020603050405020304" pitchFamily="18" charset="0"/>
                <a:ea typeface="宋体" panose="02010600030101010101" pitchFamily="2" charset="-122"/>
              </a:rPr>
              <a:t>…</a:t>
            </a:r>
            <a:r>
              <a:rPr lang="en-US" altLang="zh-CN" sz="2400" b="1" dirty="0">
                <a:solidFill>
                  <a:prstClr val="black"/>
                </a:solidFill>
                <a:latin typeface="Times New Roman" panose="02020603050405020304" pitchFamily="18" charset="0"/>
                <a:ea typeface="宋体" panose="02010600030101010101" pitchFamily="2" charset="-122"/>
              </a:rPr>
              <a:t>)]</a:t>
            </a:r>
          </a:p>
        </p:txBody>
      </p:sp>
      <p:sp>
        <p:nvSpPr>
          <p:cNvPr id="13319" name="Text Box 5"/>
          <p:cNvSpPr txBox="1">
            <a:spLocks noChangeArrowheads="1"/>
          </p:cNvSpPr>
          <p:nvPr/>
        </p:nvSpPr>
        <p:spPr bwMode="auto">
          <a:xfrm>
            <a:off x="1897064" y="5210176"/>
            <a:ext cx="8180387" cy="936347"/>
          </a:xfrm>
          <a:prstGeom prst="rect">
            <a:avLst/>
          </a:prstGeom>
          <a:noFill/>
          <a:ln w="9525">
            <a:noFill/>
            <a:miter lim="800000"/>
          </a:ln>
        </p:spPr>
        <p:txBody>
          <a:bodyPr>
            <a:spAutoFit/>
          </a:bodyPr>
          <a:lstStyle/>
          <a:p>
            <a:pPr fontAlgn="base">
              <a:lnSpc>
                <a:spcPct val="120000"/>
              </a:lnSpc>
              <a:spcBef>
                <a:spcPct val="0"/>
              </a:spcBef>
              <a:spcAft>
                <a:spcPct val="0"/>
              </a:spcAft>
            </a:pPr>
            <a:r>
              <a:rPr lang="zh-CN" altLang="en-US" sz="2400" b="1" dirty="0">
                <a:solidFill>
                  <a:srgbClr val="0000FF"/>
                </a:solidFill>
                <a:latin typeface="宋体" panose="02010600030101010101" pitchFamily="2" charset="-122"/>
                <a:ea typeface="宋体" panose="02010600030101010101" pitchFamily="2" charset="-122"/>
              </a:rPr>
              <a:t>符号</a:t>
            </a:r>
            <a:r>
              <a:rPr lang="zh-CN" altLang="en-US" sz="2400" b="1" dirty="0">
                <a:solidFill>
                  <a:srgbClr val="0000FF"/>
                </a:solidFill>
                <a:latin typeface="Times New Roman" panose="02020603050405020304" pitchFamily="18" charset="0"/>
                <a:ea typeface="宋体" panose="02010600030101010101" pitchFamily="2" charset="-122"/>
              </a:rPr>
              <a:t>“</a:t>
            </a:r>
            <a:r>
              <a:rPr lang="en-US" altLang="zh-CN" sz="2400" b="1" dirty="0">
                <a:solidFill>
                  <a:srgbClr val="0000FF"/>
                </a:solidFill>
                <a:latin typeface="宋体" panose="02010600030101010101" pitchFamily="2" charset="-122"/>
                <a:ea typeface="宋体" panose="02010600030101010101" pitchFamily="2" charset="-122"/>
              </a:rPr>
              <a:t>::</a:t>
            </a:r>
            <a:r>
              <a:rPr lang="en-US" altLang="zh-CN" sz="24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0000FF"/>
                </a:solidFill>
                <a:latin typeface="Times New Roman" panose="02020603050405020304" pitchFamily="18" charset="0"/>
                <a:ea typeface="宋体" panose="02010600030101010101" pitchFamily="2" charset="-122"/>
              </a:rPr>
              <a:t>”</a:t>
            </a:r>
            <a:r>
              <a:rPr lang="zh-CN" altLang="en-US" sz="2400" b="1" dirty="0">
                <a:solidFill>
                  <a:srgbClr val="0000FF"/>
                </a:solidFill>
                <a:latin typeface="宋体" panose="02010600030101010101" pitchFamily="2" charset="-122"/>
                <a:ea typeface="宋体" panose="02010600030101010101" pitchFamily="2" charset="-122"/>
              </a:rPr>
              <a:t>表示</a:t>
            </a:r>
            <a:r>
              <a:rPr lang="zh-CN" altLang="en-US" sz="2400" b="1" dirty="0">
                <a:solidFill>
                  <a:srgbClr val="0000FF"/>
                </a:solidFill>
                <a:latin typeface="Times New Roman" panose="02020603050405020304" pitchFamily="18" charset="0"/>
                <a:ea typeface="宋体" panose="02010600030101010101" pitchFamily="2" charset="-122"/>
              </a:rPr>
              <a:t>“</a:t>
            </a:r>
            <a:r>
              <a:rPr lang="zh-CN" altLang="en-US" sz="2400" b="1" dirty="0">
                <a:solidFill>
                  <a:srgbClr val="0000FF"/>
                </a:solidFill>
                <a:latin typeface="宋体" panose="02010600030101010101" pitchFamily="2" charset="-122"/>
                <a:ea typeface="宋体" panose="02010600030101010101" pitchFamily="2" charset="-122"/>
              </a:rPr>
              <a:t>定义为</a:t>
            </a:r>
            <a:r>
              <a:rPr lang="zh-CN" altLang="en-US" sz="2400" b="1" dirty="0">
                <a:solidFill>
                  <a:srgbClr val="0000FF"/>
                </a:solidFill>
                <a:latin typeface="Times New Roman" panose="02020603050405020304" pitchFamily="18" charset="0"/>
                <a:ea typeface="宋体" panose="02010600030101010101" pitchFamily="2" charset="-122"/>
              </a:rPr>
              <a:t>”</a:t>
            </a:r>
            <a:r>
              <a:rPr lang="zh-CN" altLang="en-US" sz="2400" b="1" dirty="0">
                <a:solidFill>
                  <a:srgbClr val="0000FF"/>
                </a:solidFill>
                <a:latin typeface="宋体" panose="02010600030101010101" pitchFamily="2" charset="-122"/>
                <a:ea typeface="宋体" panose="02010600030101010101" pitchFamily="2" charset="-122"/>
              </a:rPr>
              <a:t>；符号</a:t>
            </a:r>
            <a:r>
              <a:rPr lang="zh-CN" altLang="en-US" sz="2400" b="1" dirty="0">
                <a:solidFill>
                  <a:srgbClr val="0000FF"/>
                </a:solidFill>
                <a:latin typeface="Times New Roman" panose="02020603050405020304" pitchFamily="18" charset="0"/>
                <a:ea typeface="宋体" panose="02010600030101010101" pitchFamily="2" charset="-122"/>
              </a:rPr>
              <a:t>“</a:t>
            </a:r>
            <a:r>
              <a:rPr lang="en-US" altLang="zh-CN" sz="2400" b="1" dirty="0">
                <a:solidFill>
                  <a:srgbClr val="0000FF"/>
                </a:solidFill>
                <a:latin typeface="宋体" panose="02010600030101010101" pitchFamily="2" charset="-122"/>
                <a:ea typeface="宋体" panose="02010600030101010101" pitchFamily="2" charset="-122"/>
              </a:rPr>
              <a:t>|</a:t>
            </a:r>
            <a:r>
              <a:rPr lang="en-US" altLang="zh-CN" sz="2400" b="1" dirty="0">
                <a:solidFill>
                  <a:srgbClr val="0000FF"/>
                </a:solidFill>
                <a:latin typeface="Times New Roman" panose="02020603050405020304" pitchFamily="18" charset="0"/>
                <a:ea typeface="宋体" panose="02010600030101010101" pitchFamily="2" charset="-122"/>
              </a:rPr>
              <a:t>”</a:t>
            </a:r>
            <a:r>
              <a:rPr lang="zh-CN" altLang="en-US" sz="2400" b="1" dirty="0">
                <a:solidFill>
                  <a:srgbClr val="0000FF"/>
                </a:solidFill>
                <a:latin typeface="宋体" panose="02010600030101010101" pitchFamily="2" charset="-122"/>
                <a:ea typeface="宋体" panose="02010600030101010101" pitchFamily="2" charset="-122"/>
              </a:rPr>
              <a:t>表示</a:t>
            </a:r>
            <a:r>
              <a:rPr lang="zh-CN" altLang="en-US" sz="2400" b="1" dirty="0">
                <a:solidFill>
                  <a:srgbClr val="0000FF"/>
                </a:solidFill>
                <a:latin typeface="Times New Roman" panose="02020603050405020304" pitchFamily="18" charset="0"/>
                <a:ea typeface="宋体" panose="02010600030101010101" pitchFamily="2" charset="-122"/>
              </a:rPr>
              <a:t>“</a:t>
            </a:r>
            <a:r>
              <a:rPr lang="zh-CN" altLang="en-US" sz="2400" b="1" dirty="0">
                <a:solidFill>
                  <a:srgbClr val="0000FF"/>
                </a:solidFill>
                <a:latin typeface="宋体" panose="02010600030101010101" pitchFamily="2" charset="-122"/>
                <a:ea typeface="宋体" panose="02010600030101010101" pitchFamily="2" charset="-122"/>
              </a:rPr>
              <a:t>或者是</a:t>
            </a:r>
            <a:r>
              <a:rPr lang="zh-CN" altLang="en-US" sz="2400" b="1" dirty="0">
                <a:solidFill>
                  <a:srgbClr val="0000FF"/>
                </a:solidFill>
                <a:latin typeface="Times New Roman" panose="02020603050405020304" pitchFamily="18" charset="0"/>
                <a:ea typeface="宋体" panose="02010600030101010101" pitchFamily="2" charset="-122"/>
              </a:rPr>
              <a:t>”</a:t>
            </a:r>
            <a:r>
              <a:rPr lang="zh-CN" altLang="en-US" sz="2400" b="1" dirty="0">
                <a:solidFill>
                  <a:srgbClr val="0000FF"/>
                </a:solidFill>
                <a:latin typeface="宋体" panose="02010600030101010101" pitchFamily="2" charset="-122"/>
                <a:ea typeface="宋体" panose="02010600030101010101" pitchFamily="2" charset="-122"/>
              </a:rPr>
              <a:t>；符号</a:t>
            </a:r>
            <a:r>
              <a:rPr lang="zh-CN" altLang="en-US" sz="2400" b="1" dirty="0">
                <a:solidFill>
                  <a:srgbClr val="0000FF"/>
                </a:solidFill>
                <a:latin typeface="Times New Roman" panose="02020603050405020304" pitchFamily="18" charset="0"/>
                <a:ea typeface="宋体" panose="02010600030101010101" pitchFamily="2" charset="-122"/>
              </a:rPr>
              <a:t>“</a:t>
            </a:r>
            <a:r>
              <a:rPr lang="en-US" altLang="zh-CN" sz="2400" b="1" dirty="0">
                <a:solidFill>
                  <a:srgbClr val="0000FF"/>
                </a:solidFill>
                <a:latin typeface="宋体" panose="02010600030101010101" pitchFamily="2" charset="-122"/>
                <a:ea typeface="宋体" panose="02010600030101010101" pitchFamily="2" charset="-122"/>
              </a:rPr>
              <a:t>[ ]</a:t>
            </a:r>
            <a:r>
              <a:rPr lang="en-US" altLang="zh-CN" sz="2400" b="1" dirty="0">
                <a:solidFill>
                  <a:srgbClr val="0000FF"/>
                </a:solidFill>
                <a:latin typeface="Times New Roman" panose="02020603050405020304" pitchFamily="18" charset="0"/>
                <a:ea typeface="宋体" panose="02010600030101010101" pitchFamily="2" charset="-122"/>
              </a:rPr>
              <a:t>”</a:t>
            </a:r>
            <a:r>
              <a:rPr lang="zh-CN" altLang="en-US" sz="2400" b="1" dirty="0">
                <a:solidFill>
                  <a:srgbClr val="0000FF"/>
                </a:solidFill>
                <a:latin typeface="宋体" panose="02010600030101010101" pitchFamily="2" charset="-122"/>
                <a:ea typeface="宋体" panose="02010600030101010101" pitchFamily="2" charset="-122"/>
              </a:rPr>
              <a:t>表示</a:t>
            </a:r>
            <a:r>
              <a:rPr lang="zh-CN" altLang="en-US" sz="2400" b="1" dirty="0">
                <a:solidFill>
                  <a:srgbClr val="0000FF"/>
                </a:solidFill>
                <a:latin typeface="Times New Roman" panose="02020603050405020304" pitchFamily="18" charset="0"/>
                <a:ea typeface="宋体" panose="02010600030101010101" pitchFamily="2" charset="-122"/>
              </a:rPr>
              <a:t>“</a:t>
            </a:r>
            <a:r>
              <a:rPr lang="zh-CN" altLang="en-US" sz="2400" b="1" dirty="0">
                <a:solidFill>
                  <a:srgbClr val="0000FF"/>
                </a:solidFill>
                <a:latin typeface="宋体" panose="02010600030101010101" pitchFamily="2" charset="-122"/>
                <a:ea typeface="宋体" panose="02010600030101010101" pitchFamily="2" charset="-122"/>
              </a:rPr>
              <a:t>可缺省</a:t>
            </a:r>
            <a:r>
              <a:rPr lang="zh-CN" altLang="en-US" sz="2400" b="1" dirty="0">
                <a:solidFill>
                  <a:srgbClr val="0000FF"/>
                </a:solidFill>
                <a:latin typeface="Times New Roman" panose="02020603050405020304" pitchFamily="18" charset="0"/>
                <a:ea typeface="宋体" panose="02010600030101010101" pitchFamily="2" charset="-122"/>
              </a:rPr>
              <a:t>”</a:t>
            </a:r>
            <a:r>
              <a:rPr lang="zh-CN" altLang="en-US" sz="2400" b="1" dirty="0">
                <a:solidFill>
                  <a:srgbClr val="0000FF"/>
                </a:solidFill>
                <a:latin typeface="宋体" panose="02010600030101010101" pitchFamily="2" charset="-122"/>
                <a:ea typeface="宋体" panose="02010600030101010101" pitchFamily="2" charset="-122"/>
              </a:rPr>
              <a:t>。</a:t>
            </a:r>
            <a:r>
              <a:rPr lang="zh-CN" altLang="en-US" sz="2400" dirty="0">
                <a:solidFill>
                  <a:srgbClr val="0000FF"/>
                </a:solidFill>
                <a:latin typeface="Arial" panose="020B0604020202020204" pitchFamily="34" charset="0"/>
                <a:ea typeface="宋体" panose="02010600030101010101" pitchFamily="2" charset="-122"/>
              </a:rPr>
              <a:t> </a:t>
            </a:r>
          </a:p>
        </p:txBody>
      </p:sp>
      <p:graphicFrame>
        <p:nvGraphicFramePr>
          <p:cNvPr id="13314" name="Object 6"/>
          <p:cNvGraphicFramePr>
            <a:graphicFrameLocks noChangeAspect="1"/>
          </p:cNvGraphicFramePr>
          <p:nvPr/>
        </p:nvGraphicFramePr>
        <p:xfrm>
          <a:off x="4508665" y="2429968"/>
          <a:ext cx="434975" cy="311150"/>
        </p:xfrm>
        <a:graphic>
          <a:graphicData uri="http://schemas.openxmlformats.org/presentationml/2006/ole">
            <mc:AlternateContent xmlns:mc="http://schemas.openxmlformats.org/markup-compatibility/2006">
              <mc:Choice xmlns:v="urn:schemas-microsoft-com:vml" Requires="v">
                <p:oleObj name="Equation" r:id="rId2" imgW="4572000" imgH="3352800" progId="Equation.3">
                  <p:embed/>
                </p:oleObj>
              </mc:Choice>
              <mc:Fallback>
                <p:oleObj name="Equation" r:id="rId2" imgW="4572000" imgH="3352800" progId="Equation.3">
                  <p:embed/>
                  <p:pic>
                    <p:nvPicPr>
                      <p:cNvPr id="13314" name="Object 6"/>
                      <p:cNvPicPr>
                        <a:picLocks noChangeAspect="1"/>
                      </p:cNvPicPr>
                      <p:nvPr/>
                    </p:nvPicPr>
                    <p:blipFill>
                      <a:blip r:embed="rId3"/>
                      <a:stretch>
                        <a:fillRect/>
                      </a:stretch>
                    </p:blipFill>
                    <p:spPr>
                      <a:xfrm>
                        <a:off x="4508665" y="2429968"/>
                        <a:ext cx="434975" cy="311150"/>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4026360908"/>
      </p:ext>
    </p:extLst>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79</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 name="内容占位符 3"/>
          <p:cNvSpPr>
            <a:spLocks noGrp="1"/>
          </p:cNvSpPr>
          <p:nvPr>
            <p:ph sz="quarter" idx="1"/>
          </p:nvPr>
        </p:nvSpPr>
        <p:spPr/>
        <p:txBody>
          <a:bodyPr/>
          <a:lstStyle/>
          <a:p>
            <a:pPr lvl="1">
              <a:lnSpc>
                <a:spcPct val="120000"/>
              </a:lnSpc>
              <a:spcAft>
                <a:spcPct val="20000"/>
              </a:spcAft>
            </a:pPr>
            <a:r>
              <a:rPr lang="zh-CN" altLang="ru-RU" b="1" dirty="0">
                <a:latin typeface="仿宋" panose="02010609060101010101" pitchFamily="49" charset="-122"/>
                <a:ea typeface="仿宋" panose="02010609060101010101" pitchFamily="49" charset="-122"/>
              </a:rPr>
              <a:t>纽厄尔和西蒙 </a:t>
            </a:r>
            <a:r>
              <a:rPr lang="ru-RU" altLang="zh-CN" b="1" dirty="0">
                <a:latin typeface="仿宋" panose="02010609060101010101" pitchFamily="49" charset="-122"/>
                <a:ea typeface="仿宋" panose="02010609060101010101" pitchFamily="49" charset="-122"/>
              </a:rPr>
              <a:t>Newell &amp; Simon</a:t>
            </a:r>
            <a:r>
              <a:rPr lang="zh-CN" altLang="ru-RU" b="1" dirty="0">
                <a:latin typeface="仿宋" panose="02010609060101010101" pitchFamily="49" charset="-122"/>
                <a:ea typeface="仿宋" panose="02010609060101010101" pitchFamily="49" charset="-122"/>
              </a:rPr>
              <a:t>（</a:t>
            </a:r>
            <a:r>
              <a:rPr lang="ru-RU" altLang="zh-CN" b="1" dirty="0">
                <a:latin typeface="仿宋" panose="02010609060101010101" pitchFamily="49" charset="-122"/>
                <a:ea typeface="仿宋" panose="02010609060101010101" pitchFamily="49" charset="-122"/>
              </a:rPr>
              <a:t>1972</a:t>
            </a:r>
            <a:r>
              <a:rPr lang="zh-CN" altLang="ru-RU" b="1" dirty="0">
                <a:latin typeface="仿宋" panose="02010609060101010101" pitchFamily="49" charset="-122"/>
                <a:ea typeface="仿宋" panose="02010609060101010101" pitchFamily="49" charset="-122"/>
              </a:rPr>
              <a:t>）：总结人类的认知模型：</a:t>
            </a:r>
          </a:p>
          <a:p>
            <a:pPr lvl="2">
              <a:lnSpc>
                <a:spcPct val="120000"/>
              </a:lnSpc>
              <a:spcAft>
                <a:spcPct val="20000"/>
              </a:spcAft>
            </a:pPr>
            <a:r>
              <a:rPr lang="zh-CN" altLang="ru-RU" b="1" dirty="0">
                <a:latin typeface="仿宋" panose="02010609060101010101" pitchFamily="49" charset="-122"/>
                <a:ea typeface="仿宋" panose="02010609060101010101" pitchFamily="49" charset="-122"/>
              </a:rPr>
              <a:t>长期记忆 </a:t>
            </a:r>
            <a:r>
              <a:rPr lang="ru-RU" altLang="zh-CN" b="1" dirty="0">
                <a:latin typeface="仿宋" panose="02010609060101010101" pitchFamily="49" charset="-122"/>
                <a:ea typeface="仿宋" panose="02010609060101010101" pitchFamily="49" charset="-122"/>
              </a:rPr>
              <a:t>- </a:t>
            </a:r>
            <a:r>
              <a:rPr lang="zh-CN" altLang="ru-RU" b="1" dirty="0">
                <a:latin typeface="仿宋" panose="02010609060101010101" pitchFamily="49" charset="-122"/>
                <a:ea typeface="仿宋" panose="02010609060101010101" pitchFamily="49" charset="-122"/>
              </a:rPr>
              <a:t>大脑中积累的知识和经验部分（大容量的、松散的、表现为认识</a:t>
            </a:r>
            <a:r>
              <a:rPr lang="ru-RU" altLang="zh-CN" b="1" dirty="0">
                <a:latin typeface="仿宋" panose="02010609060101010101" pitchFamily="49" charset="-122"/>
                <a:ea typeface="仿宋" panose="02010609060101010101" pitchFamily="49" charset="-122"/>
              </a:rPr>
              <a:t>-</a:t>
            </a:r>
            <a:r>
              <a:rPr lang="zh-CN" altLang="ru-RU" b="1" dirty="0">
                <a:latin typeface="仿宋" panose="02010609060101010101" pitchFamily="49" charset="-122"/>
                <a:ea typeface="仿宋" panose="02010609060101010101" pitchFamily="49" charset="-122"/>
              </a:rPr>
              <a:t>行为的知识块）</a:t>
            </a:r>
          </a:p>
          <a:p>
            <a:pPr lvl="2">
              <a:lnSpc>
                <a:spcPct val="120000"/>
              </a:lnSpc>
              <a:spcAft>
                <a:spcPct val="20000"/>
              </a:spcAft>
            </a:pPr>
            <a:r>
              <a:rPr lang="zh-CN" altLang="ru-RU" b="1" dirty="0">
                <a:latin typeface="仿宋" panose="02010609060101010101" pitchFamily="49" charset="-122"/>
                <a:ea typeface="仿宋" panose="02010609060101010101" pitchFamily="49" charset="-122"/>
              </a:rPr>
              <a:t>短时记忆</a:t>
            </a:r>
            <a:r>
              <a:rPr lang="zh-CN" altLang="ru-RU" b="1" i="1" dirty="0">
                <a:latin typeface="仿宋" panose="02010609060101010101" pitchFamily="49" charset="-122"/>
                <a:ea typeface="仿宋" panose="02010609060101010101" pitchFamily="49" charset="-122"/>
              </a:rPr>
              <a:t> </a:t>
            </a:r>
            <a:r>
              <a:rPr lang="ru-RU" altLang="zh-CN" b="1" dirty="0">
                <a:latin typeface="仿宋" panose="02010609060101010101" pitchFamily="49" charset="-122"/>
                <a:ea typeface="仿宋" panose="02010609060101010101" pitchFamily="49" charset="-122"/>
              </a:rPr>
              <a:t>–</a:t>
            </a:r>
            <a:r>
              <a:rPr lang="zh-CN" altLang="ru-RU" b="1" dirty="0">
                <a:latin typeface="仿宋" panose="02010609060101010101" pitchFamily="49" charset="-122"/>
                <a:ea typeface="仿宋" panose="02010609060101010101" pitchFamily="49" charset="-122"/>
              </a:rPr>
              <a:t>由感官输入的信息以及求解具体问题所需的、临时存放的知识块（小容量的动态变化的知识 ）；</a:t>
            </a:r>
          </a:p>
          <a:p>
            <a:pPr lvl="2">
              <a:lnSpc>
                <a:spcPct val="120000"/>
              </a:lnSpc>
              <a:spcAft>
                <a:spcPct val="20000"/>
              </a:spcAft>
            </a:pPr>
            <a:r>
              <a:rPr lang="zh-CN" altLang="ru-RU" b="1" dirty="0">
                <a:latin typeface="仿宋" panose="02010609060101010101" pitchFamily="49" charset="-122"/>
                <a:ea typeface="仿宋" panose="02010609060101010101" pitchFamily="49" charset="-122"/>
              </a:rPr>
              <a:t>认知处理器 </a:t>
            </a:r>
            <a:r>
              <a:rPr lang="ru-RU" altLang="zh-CN" b="1" dirty="0">
                <a:latin typeface="仿宋" panose="02010609060101010101" pitchFamily="49" charset="-122"/>
                <a:ea typeface="仿宋" panose="02010609060101010101" pitchFamily="49" charset="-122"/>
              </a:rPr>
              <a:t>– </a:t>
            </a:r>
            <a:r>
              <a:rPr lang="zh-CN" altLang="ru-RU" b="1" dirty="0">
                <a:latin typeface="仿宋" panose="02010609060101010101" pitchFamily="49" charset="-122"/>
                <a:ea typeface="仿宋" panose="02010609060101010101" pitchFamily="49" charset="-122"/>
              </a:rPr>
              <a:t>人类求解问题可视为从长期记忆的成块知识中找出由当前输入信息激活的那些知识块，并按优先级排序有选择地执行某个知识</a:t>
            </a:r>
            <a:r>
              <a:rPr lang="zh-CN" altLang="en-US" b="1" dirty="0">
                <a:latin typeface="仿宋" panose="02010609060101010101" pitchFamily="49" charset="-122"/>
                <a:ea typeface="仿宋" panose="02010609060101010101" pitchFamily="49" charset="-122"/>
              </a:rPr>
              <a:t>块</a:t>
            </a:r>
            <a:r>
              <a:rPr lang="zh-CN" altLang="ru-RU" b="1" dirty="0">
                <a:latin typeface="仿宋" panose="02010609060101010101" pitchFamily="49" charset="-122"/>
                <a:ea typeface="仿宋" panose="02010609060101010101" pitchFamily="49" charset="-122"/>
              </a:rPr>
              <a:t>的过程</a:t>
            </a:r>
            <a:r>
              <a:rPr lang="zh-CN" altLang="en-US" b="1" dirty="0">
                <a:latin typeface="仿宋" panose="02010609060101010101" pitchFamily="49" charset="-122"/>
                <a:ea typeface="仿宋" panose="02010609060101010101" pitchFamily="49" charset="-122"/>
              </a:rPr>
              <a:t>。</a:t>
            </a:r>
            <a:endParaRPr lang="zh-CN" altLang="ru-RU" b="1"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p:txBody>
      </p:sp>
      <p:sp>
        <p:nvSpPr>
          <p:cNvPr id="5" name="Rectangle 2"/>
          <p:cNvSpPr>
            <a:spLocks noGrp="1" noChangeArrowheads="1"/>
          </p:cNvSpPr>
          <p:nvPr>
            <p:ph type="title"/>
          </p:nvPr>
        </p:nvSpPr>
        <p:spPr>
          <a:xfrm>
            <a:off x="1825752" y="228600"/>
            <a:ext cx="8534400" cy="758952"/>
          </a:xfrm>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2.4.2  </a:t>
            </a:r>
            <a:r>
              <a:rPr lang="zh-CN" altLang="en-US" b="1" dirty="0">
                <a:solidFill>
                  <a:schemeClr val="tx1"/>
                </a:solidFill>
                <a:latin typeface="仿宋" panose="02010609060101010101" pitchFamily="49" charset="-122"/>
                <a:ea typeface="仿宋" panose="02010609060101010101" pitchFamily="49" charset="-122"/>
              </a:rPr>
              <a:t>产生式系统</a:t>
            </a:r>
          </a:p>
        </p:txBody>
      </p:sp>
    </p:spTree>
    <p:extLst>
      <p:ext uri="{BB962C8B-B14F-4D97-AF65-F5344CB8AC3E}">
        <p14:creationId xmlns:p14="http://schemas.microsoft.com/office/powerpoint/2010/main" val="185631757"/>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solidFill>
                  <a:schemeClr val="tx1"/>
                </a:solidFill>
                <a:latin typeface="仿宋" panose="02010609060101010101" pitchFamily="49" charset="-122"/>
                <a:ea typeface="仿宋" panose="02010609060101010101" pitchFamily="49" charset="-122"/>
              </a:rPr>
              <a:t>2.1.3 </a:t>
            </a:r>
            <a:r>
              <a:rPr lang="zh-CN" altLang="en-US" sz="3600" b="1" dirty="0">
                <a:solidFill>
                  <a:schemeClr val="tx1"/>
                </a:solidFill>
                <a:latin typeface="仿宋" panose="02010609060101010101" pitchFamily="49" charset="-122"/>
                <a:ea typeface="仿宋" panose="02010609060101010101" pitchFamily="49" charset="-122"/>
              </a:rPr>
              <a:t>知识的特性</a:t>
            </a:r>
          </a:p>
        </p:txBody>
      </p:sp>
      <p:sp>
        <p:nvSpPr>
          <p:cNvPr id="2457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96BE539-94FB-4218-9046-310EDDDA25E2}" type="slidenum">
              <a:rPr lang="ja-JP" altLang="en-US">
                <a:solidFill>
                  <a:srgbClr val="A50021"/>
                </a:solidFill>
                <a:ea typeface="MS PGothic" panose="020B0600070205080204" pitchFamily="34" charset="-128"/>
              </a:rPr>
              <a:pPr eaLnBrk="1" fontAlgn="base" hangingPunct="1">
                <a:spcBef>
                  <a:spcPct val="0"/>
                </a:spcBef>
                <a:spcAft>
                  <a:spcPct val="0"/>
                </a:spcAft>
              </a:pPr>
              <a:t>8</a:t>
            </a:fld>
            <a:endParaRPr lang="en-US" altLang="ja-JP">
              <a:solidFill>
                <a:srgbClr val="A50021"/>
              </a:solidFill>
              <a:ea typeface="MS PGothic" panose="020B0600070205080204" pitchFamily="34" charset="-128"/>
            </a:endParaRPr>
          </a:p>
        </p:txBody>
      </p:sp>
      <p:sp>
        <p:nvSpPr>
          <p:cNvPr id="156677" name="Rectangle 5"/>
          <p:cNvSpPr>
            <a:spLocks noChangeArrowheads="1"/>
          </p:cNvSpPr>
          <p:nvPr/>
        </p:nvSpPr>
        <p:spPr bwMode="auto">
          <a:xfrm>
            <a:off x="1905000" y="1385888"/>
            <a:ext cx="8458200" cy="59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fontAlgn="base">
              <a:lnSpc>
                <a:spcPct val="120000"/>
              </a:lnSpc>
              <a:spcBef>
                <a:spcPct val="50000"/>
              </a:spcBef>
              <a:spcAft>
                <a:spcPct val="0"/>
              </a:spcAft>
              <a:buClr>
                <a:prstClr val="black"/>
              </a:buClr>
              <a:buFont typeface="Wingdings" panose="05000000000000000000" pitchFamily="2" charset="2"/>
              <a:buAutoNum type="arabicPeriod" startAt="2"/>
            </a:pPr>
            <a:r>
              <a:rPr lang="en-US" altLang="zh-CN" sz="3000" b="1" dirty="0">
                <a:solidFill>
                  <a:prstClr val="black"/>
                </a:solidFill>
                <a:latin typeface="Arial" panose="020B0604020202020204" pitchFamily="34" charset="0"/>
                <a:ea typeface="宋体" panose="02010600030101010101" pitchFamily="2" charset="-122"/>
              </a:rPr>
              <a:t> </a:t>
            </a:r>
            <a:r>
              <a:rPr lang="zh-CN" altLang="en-US" sz="3000" b="1" dirty="0">
                <a:solidFill>
                  <a:prstClr val="black"/>
                </a:solidFill>
                <a:latin typeface="Arial" panose="020B0604020202020204" pitchFamily="34" charset="0"/>
                <a:ea typeface="宋体" panose="02010600030101010101" pitchFamily="2" charset="-122"/>
              </a:rPr>
              <a:t>不确定性</a:t>
            </a:r>
            <a:endParaRPr lang="zh-CN" altLang="en-US" sz="2600" b="1" dirty="0">
              <a:solidFill>
                <a:prstClr val="black"/>
              </a:solidFill>
              <a:latin typeface="Arial" panose="020B0604020202020204" pitchFamily="34" charset="0"/>
              <a:ea typeface="宋体" panose="02010600030101010101" pitchFamily="2" charset="-122"/>
            </a:endParaRPr>
          </a:p>
        </p:txBody>
      </p:sp>
      <p:sp>
        <p:nvSpPr>
          <p:cNvPr id="156678" name="Rectangle 6"/>
          <p:cNvSpPr>
            <a:spLocks noChangeArrowheads="1"/>
          </p:cNvSpPr>
          <p:nvPr/>
        </p:nvSpPr>
        <p:spPr bwMode="auto">
          <a:xfrm>
            <a:off x="1524000" y="2071689"/>
            <a:ext cx="5486400" cy="261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257300" lvl="2" indent="-342900" fontAlgn="base">
              <a:lnSpc>
                <a:spcPct val="120000"/>
              </a:lnSpc>
              <a:spcBef>
                <a:spcPct val="50000"/>
              </a:spcBef>
              <a:spcAft>
                <a:spcPct val="0"/>
              </a:spcAft>
              <a:buClr>
                <a:srgbClr val="CCB400"/>
              </a:buClr>
              <a:buFont typeface="Wingdings" panose="05000000000000000000" pitchFamily="2" charset="2"/>
              <a:buAutoNum type="circleNumDbPlain"/>
            </a:pPr>
            <a:r>
              <a:rPr lang="en-US" altLang="zh-CN" sz="2600" b="1" dirty="0">
                <a:solidFill>
                  <a:prstClr val="black"/>
                </a:solidFill>
                <a:latin typeface="Arial" panose="020B0604020202020204" pitchFamily="34" charset="0"/>
                <a:ea typeface="宋体" panose="02010600030101010101" pitchFamily="2" charset="-122"/>
              </a:rPr>
              <a:t> </a:t>
            </a:r>
            <a:r>
              <a:rPr lang="zh-CN" altLang="en-US" sz="2600" b="1" dirty="0">
                <a:solidFill>
                  <a:prstClr val="black"/>
                </a:solidFill>
                <a:latin typeface="Arial" panose="020B0604020202020204" pitchFamily="34" charset="0"/>
                <a:ea typeface="宋体" panose="02010600030101010101" pitchFamily="2" charset="-122"/>
              </a:rPr>
              <a:t>随机性引起的不确定性 </a:t>
            </a:r>
          </a:p>
          <a:p>
            <a:pPr marL="1257300" lvl="2" indent="-342900" fontAlgn="base">
              <a:lnSpc>
                <a:spcPct val="120000"/>
              </a:lnSpc>
              <a:spcBef>
                <a:spcPct val="50000"/>
              </a:spcBef>
              <a:spcAft>
                <a:spcPct val="0"/>
              </a:spcAft>
              <a:buClr>
                <a:srgbClr val="CCB400"/>
              </a:buClr>
              <a:buFont typeface="Wingdings" panose="05000000000000000000" pitchFamily="2" charset="2"/>
              <a:buAutoNum type="circleNumDbPlain"/>
            </a:pPr>
            <a:r>
              <a:rPr lang="zh-CN" altLang="en-US" sz="2600" b="1" dirty="0">
                <a:solidFill>
                  <a:prstClr val="black"/>
                </a:solidFill>
                <a:latin typeface="Arial" panose="020B0604020202020204" pitchFamily="34" charset="0"/>
                <a:ea typeface="宋体" panose="02010600030101010101" pitchFamily="2" charset="-122"/>
              </a:rPr>
              <a:t> 模糊性引起的不确定性 </a:t>
            </a:r>
          </a:p>
          <a:p>
            <a:pPr marL="1257300" lvl="2" indent="-342900" fontAlgn="base">
              <a:lnSpc>
                <a:spcPct val="120000"/>
              </a:lnSpc>
              <a:spcBef>
                <a:spcPct val="50000"/>
              </a:spcBef>
              <a:spcAft>
                <a:spcPct val="0"/>
              </a:spcAft>
              <a:buClr>
                <a:srgbClr val="CCB400"/>
              </a:buClr>
              <a:buFont typeface="Wingdings" panose="05000000000000000000" pitchFamily="2" charset="2"/>
              <a:buAutoNum type="circleNumDbPlain"/>
            </a:pPr>
            <a:r>
              <a:rPr lang="zh-CN" altLang="en-US" sz="2600" b="1" dirty="0">
                <a:solidFill>
                  <a:prstClr val="black"/>
                </a:solidFill>
                <a:latin typeface="Arial" panose="020B0604020202020204" pitchFamily="34" charset="0"/>
                <a:ea typeface="宋体" panose="02010600030101010101" pitchFamily="2" charset="-122"/>
              </a:rPr>
              <a:t> 经验引起的不确定性</a:t>
            </a:r>
          </a:p>
          <a:p>
            <a:pPr marL="1257300" lvl="2" indent="-342900" fontAlgn="base">
              <a:lnSpc>
                <a:spcPct val="120000"/>
              </a:lnSpc>
              <a:spcBef>
                <a:spcPct val="50000"/>
              </a:spcBef>
              <a:spcAft>
                <a:spcPct val="0"/>
              </a:spcAft>
              <a:buClr>
                <a:srgbClr val="CCB400"/>
              </a:buClr>
              <a:buFont typeface="Wingdings" panose="05000000000000000000" pitchFamily="2" charset="2"/>
              <a:buAutoNum type="circleNumDbPlain"/>
            </a:pPr>
            <a:r>
              <a:rPr lang="zh-CN" altLang="en-US" sz="2600" b="1" dirty="0">
                <a:solidFill>
                  <a:prstClr val="black"/>
                </a:solidFill>
                <a:latin typeface="Arial" panose="020B0604020202020204" pitchFamily="34" charset="0"/>
                <a:ea typeface="宋体" panose="02010600030101010101" pitchFamily="2" charset="-122"/>
              </a:rPr>
              <a:t> 不完全性引起的不确定性</a:t>
            </a:r>
          </a:p>
        </p:txBody>
      </p:sp>
      <p:sp>
        <p:nvSpPr>
          <p:cNvPr id="156679" name="AutoShape 7"/>
          <p:cNvSpPr/>
          <p:nvPr/>
        </p:nvSpPr>
        <p:spPr bwMode="auto">
          <a:xfrm>
            <a:off x="4648200" y="365125"/>
            <a:ext cx="6019800" cy="1524000"/>
          </a:xfrm>
          <a:prstGeom prst="accentCallout2">
            <a:avLst>
              <a:gd name="adj1" fmla="val 7500"/>
              <a:gd name="adj2" fmla="val -1264"/>
              <a:gd name="adj3" fmla="val 7500"/>
              <a:gd name="adj4" fmla="val -6963"/>
              <a:gd name="adj5" fmla="val 90208"/>
              <a:gd name="adj6" fmla="val -12894"/>
            </a:avLst>
          </a:prstGeom>
          <a:solidFill>
            <a:schemeClr val="accent1"/>
          </a:solidFill>
          <a:ln w="9525">
            <a:solidFill>
              <a:schemeClr val="tx1"/>
            </a:solidFill>
            <a:miter lim="800000"/>
          </a:ln>
        </p:spPr>
        <p:txBody>
          <a:bodyPr/>
          <a:lstStyle/>
          <a:p>
            <a:pPr fontAlgn="base">
              <a:lnSpc>
                <a:spcPct val="90000"/>
              </a:lnSpc>
              <a:spcBef>
                <a:spcPct val="20000"/>
              </a:spcBef>
              <a:spcAft>
                <a:spcPct val="0"/>
              </a:spcAft>
              <a:buClr>
                <a:srgbClr val="CCB400"/>
              </a:buClr>
            </a:pPr>
            <a:r>
              <a:rPr lang="zh-CN" altLang="en-US" sz="2600" b="1">
                <a:solidFill>
                  <a:prstClr val="black"/>
                </a:solidFill>
                <a:latin typeface="Arial" panose="020B0604020202020204" pitchFamily="34" charset="0"/>
                <a:ea typeface="宋体" panose="02010600030101010101" pitchFamily="2" charset="-122"/>
              </a:rPr>
              <a:t>知识状态：“真”</a:t>
            </a:r>
          </a:p>
          <a:p>
            <a:pPr fontAlgn="base">
              <a:lnSpc>
                <a:spcPct val="90000"/>
              </a:lnSpc>
              <a:spcBef>
                <a:spcPct val="20000"/>
              </a:spcBef>
              <a:spcAft>
                <a:spcPct val="0"/>
              </a:spcAft>
              <a:buClr>
                <a:srgbClr val="CCB400"/>
              </a:buClr>
            </a:pPr>
            <a:r>
              <a:rPr lang="zh-CN" altLang="en-US" sz="3000" b="1">
                <a:solidFill>
                  <a:prstClr val="black"/>
                </a:solidFill>
                <a:latin typeface="Arial" panose="020B0604020202020204" pitchFamily="34" charset="0"/>
                <a:ea typeface="宋体" panose="02010600030101010101" pitchFamily="2" charset="-122"/>
              </a:rPr>
              <a:t>                </a:t>
            </a:r>
            <a:r>
              <a:rPr lang="zh-CN" altLang="en-US" sz="2600" b="1">
                <a:solidFill>
                  <a:prstClr val="black"/>
                </a:solidFill>
                <a:latin typeface="Arial" panose="020B0604020202020204" pitchFamily="34" charset="0"/>
                <a:ea typeface="宋体" panose="02010600030101010101" pitchFamily="2" charset="-122"/>
              </a:rPr>
              <a:t>“假”</a:t>
            </a:r>
          </a:p>
          <a:p>
            <a:pPr fontAlgn="base">
              <a:lnSpc>
                <a:spcPct val="90000"/>
              </a:lnSpc>
              <a:spcBef>
                <a:spcPct val="20000"/>
              </a:spcBef>
              <a:spcAft>
                <a:spcPct val="0"/>
              </a:spcAft>
              <a:buClr>
                <a:srgbClr val="CCB400"/>
              </a:buClr>
            </a:pPr>
            <a:r>
              <a:rPr lang="zh-CN" altLang="en-US" sz="2600" b="1">
                <a:solidFill>
                  <a:prstClr val="black"/>
                </a:solidFill>
                <a:latin typeface="Arial" panose="020B0604020202020204" pitchFamily="34" charset="0"/>
                <a:ea typeface="宋体" panose="02010600030101010101" pitchFamily="2" charset="-122"/>
              </a:rPr>
              <a:t>      </a:t>
            </a:r>
            <a:r>
              <a:rPr lang="zh-CN" altLang="en-US" sz="2600" b="1">
                <a:solidFill>
                  <a:srgbClr val="CCB400"/>
                </a:solidFill>
                <a:latin typeface="Arial" panose="020B0604020202020204" pitchFamily="34" charset="0"/>
                <a:ea typeface="宋体" panose="02010600030101010101" pitchFamily="2" charset="-122"/>
              </a:rPr>
              <a:t>“真”与“假”之间的中间状态</a:t>
            </a:r>
            <a:r>
              <a:rPr lang="zh-CN" altLang="en-US" sz="3000" b="1">
                <a:solidFill>
                  <a:prstClr val="black"/>
                </a:solidFill>
                <a:latin typeface="Arial" panose="020B0604020202020204" pitchFamily="34" charset="0"/>
                <a:ea typeface="宋体" panose="02010600030101010101" pitchFamily="2" charset="-122"/>
              </a:rPr>
              <a:t>  </a:t>
            </a:r>
          </a:p>
          <a:p>
            <a:pPr algn="ctr" fontAlgn="base">
              <a:spcBef>
                <a:spcPct val="0"/>
              </a:spcBef>
              <a:spcAft>
                <a:spcPct val="0"/>
              </a:spcAft>
            </a:pPr>
            <a:endParaRPr lang="en-US" altLang="zh-CN" dirty="0">
              <a:solidFill>
                <a:prstClr val="black"/>
              </a:solidFill>
              <a:latin typeface="Arial" panose="020B0604020202020204" pitchFamily="34" charset="0"/>
              <a:ea typeface="宋体" panose="02010600030101010101" pitchFamily="2" charset="-122"/>
            </a:endParaRPr>
          </a:p>
        </p:txBody>
      </p:sp>
      <p:sp>
        <p:nvSpPr>
          <p:cNvPr id="156680" name="AutoShape 8"/>
          <p:cNvSpPr/>
          <p:nvPr/>
        </p:nvSpPr>
        <p:spPr bwMode="auto">
          <a:xfrm>
            <a:off x="5105401" y="1309688"/>
            <a:ext cx="5459413" cy="609600"/>
          </a:xfrm>
          <a:prstGeom prst="borderCallout2">
            <a:avLst>
              <a:gd name="adj1" fmla="val 18750"/>
              <a:gd name="adj2" fmla="val -1394"/>
              <a:gd name="adj3" fmla="val 18750"/>
              <a:gd name="adj4" fmla="val -6194"/>
              <a:gd name="adj5" fmla="val 149741"/>
              <a:gd name="adj6" fmla="val -11139"/>
            </a:avLst>
          </a:prstGeom>
          <a:solidFill>
            <a:schemeClr val="bg2"/>
          </a:solidFill>
          <a:ln w="9525">
            <a:solidFill>
              <a:schemeClr val="tx1"/>
            </a:solidFill>
            <a:miter lim="800000"/>
          </a:ln>
        </p:spPr>
        <p:txBody>
          <a:bodyPr/>
          <a:lstStyle/>
          <a:p>
            <a:pPr algn="ctr" fontAlgn="base">
              <a:spcBef>
                <a:spcPct val="0"/>
              </a:spcBef>
              <a:spcAft>
                <a:spcPct val="0"/>
              </a:spcAft>
            </a:pPr>
            <a:r>
              <a:rPr lang="en-US" altLang="zh-CN" sz="2400" b="1">
                <a:solidFill>
                  <a:prstClr val="black"/>
                </a:solidFill>
                <a:latin typeface="Times New Roman" panose="02020603050405020304" pitchFamily="18" charset="0"/>
                <a:ea typeface="宋体" panose="02010600030101010101" pitchFamily="2" charset="-122"/>
              </a:rPr>
              <a:t>“</a:t>
            </a:r>
            <a:r>
              <a:rPr lang="zh-CN" altLang="en-US" sz="2400" b="1">
                <a:solidFill>
                  <a:prstClr val="black"/>
                </a:solidFill>
                <a:latin typeface="宋体" panose="02010600030101010101" pitchFamily="2" charset="-122"/>
                <a:ea typeface="宋体" panose="02010600030101010101" pitchFamily="2" charset="-122"/>
              </a:rPr>
              <a:t>如果头痛且流涕，则</a:t>
            </a:r>
            <a:r>
              <a:rPr lang="zh-CN" altLang="en-US" sz="2400" b="1">
                <a:solidFill>
                  <a:srgbClr val="CCB400"/>
                </a:solidFill>
                <a:latin typeface="宋体" panose="02010600030101010101" pitchFamily="2" charset="-122"/>
                <a:ea typeface="宋体" panose="02010600030101010101" pitchFamily="2" charset="-122"/>
              </a:rPr>
              <a:t>有可能</a:t>
            </a:r>
            <a:r>
              <a:rPr lang="zh-CN" altLang="en-US" sz="2400" b="1">
                <a:solidFill>
                  <a:prstClr val="black"/>
                </a:solidFill>
                <a:latin typeface="宋体" panose="02010600030101010101" pitchFamily="2" charset="-122"/>
                <a:ea typeface="宋体" panose="02010600030101010101" pitchFamily="2" charset="-122"/>
              </a:rPr>
              <a:t>患了感冒</a:t>
            </a:r>
            <a:r>
              <a:rPr lang="zh-CN" altLang="en-US" sz="2400" b="1">
                <a:solidFill>
                  <a:prstClr val="black"/>
                </a:solidFill>
                <a:latin typeface="Times New Roman" panose="02020603050405020304" pitchFamily="18" charset="0"/>
                <a:ea typeface="宋体" panose="02010600030101010101" pitchFamily="2" charset="-122"/>
              </a:rPr>
              <a:t>”</a:t>
            </a:r>
            <a:r>
              <a:rPr lang="zh-CN" altLang="en-US" b="1">
                <a:solidFill>
                  <a:prstClr val="black"/>
                </a:solidFill>
                <a:latin typeface="Arial" panose="020B0604020202020204" pitchFamily="34" charset="0"/>
                <a:ea typeface="宋体" panose="02010600030101010101" pitchFamily="2" charset="-122"/>
              </a:rPr>
              <a:t> </a:t>
            </a:r>
          </a:p>
        </p:txBody>
      </p:sp>
      <p:sp>
        <p:nvSpPr>
          <p:cNvPr id="156681" name="AutoShape 9"/>
          <p:cNvSpPr/>
          <p:nvPr/>
        </p:nvSpPr>
        <p:spPr bwMode="auto">
          <a:xfrm>
            <a:off x="7753350" y="2135188"/>
            <a:ext cx="1828800" cy="609600"/>
          </a:xfrm>
          <a:prstGeom prst="borderCallout2">
            <a:avLst>
              <a:gd name="adj1" fmla="val 18750"/>
              <a:gd name="adj2" fmla="val -4167"/>
              <a:gd name="adj3" fmla="val 18750"/>
              <a:gd name="adj4" fmla="val -57639"/>
              <a:gd name="adj5" fmla="val 130731"/>
              <a:gd name="adj6" fmla="val -112847"/>
            </a:avLst>
          </a:prstGeom>
          <a:solidFill>
            <a:schemeClr val="bg2"/>
          </a:solidFill>
          <a:ln w="9525">
            <a:solidFill>
              <a:schemeClr val="tx1"/>
            </a:solidFill>
            <a:miter lim="800000"/>
          </a:ln>
        </p:spPr>
        <p:txBody>
          <a:bodyPr/>
          <a:lstStyle/>
          <a:p>
            <a:pPr algn="ctr" fontAlgn="base">
              <a:spcBef>
                <a:spcPct val="0"/>
              </a:spcBef>
              <a:spcAft>
                <a:spcPct val="0"/>
              </a:spcAft>
            </a:pPr>
            <a:r>
              <a:rPr lang="zh-CN" altLang="en-US" sz="2600" b="1">
                <a:solidFill>
                  <a:prstClr val="black"/>
                </a:solidFill>
                <a:latin typeface="Arial" panose="020B0604020202020204" pitchFamily="34" charset="0"/>
                <a:ea typeface="宋体" panose="02010600030101010101" pitchFamily="2" charset="-122"/>
              </a:rPr>
              <a:t>小李</a:t>
            </a:r>
            <a:r>
              <a:rPr lang="zh-CN" altLang="en-US" sz="2600" b="1">
                <a:solidFill>
                  <a:srgbClr val="CCB400"/>
                </a:solidFill>
                <a:latin typeface="Arial" panose="020B0604020202020204" pitchFamily="34" charset="0"/>
                <a:ea typeface="宋体" panose="02010600030101010101" pitchFamily="2" charset="-122"/>
              </a:rPr>
              <a:t>很高</a:t>
            </a:r>
          </a:p>
        </p:txBody>
      </p:sp>
    </p:spTree>
    <p:extLst>
      <p:ext uri="{BB962C8B-B14F-4D97-AF65-F5344CB8AC3E}">
        <p14:creationId xmlns:p14="http://schemas.microsoft.com/office/powerpoint/2010/main" val="316814629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6677"/>
                                        </p:tgtEl>
                                        <p:attrNameLst>
                                          <p:attrName>style.visibility</p:attrName>
                                        </p:attrNameLst>
                                      </p:cBhvr>
                                      <p:to>
                                        <p:strVal val="visible"/>
                                      </p:to>
                                    </p:set>
                                    <p:anim calcmode="lin" valueType="num">
                                      <p:cBhvr additive="base">
                                        <p:cTn id="7" dur="500" fill="hold"/>
                                        <p:tgtEl>
                                          <p:spTgt spid="156677"/>
                                        </p:tgtEl>
                                        <p:attrNameLst>
                                          <p:attrName>ppt_x</p:attrName>
                                        </p:attrNameLst>
                                      </p:cBhvr>
                                      <p:tavLst>
                                        <p:tav tm="0">
                                          <p:val>
                                            <p:strVal val="0-#ppt_w/2"/>
                                          </p:val>
                                        </p:tav>
                                        <p:tav tm="100000">
                                          <p:val>
                                            <p:strVal val="#ppt_x"/>
                                          </p:val>
                                        </p:tav>
                                      </p:tavLst>
                                    </p:anim>
                                    <p:anim calcmode="lin" valueType="num">
                                      <p:cBhvr additive="base">
                                        <p:cTn id="8" dur="500" fill="hold"/>
                                        <p:tgtEl>
                                          <p:spTgt spid="1566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 fill="hold" grpId="0" nodeType="clickEffect">
                                  <p:stCondLst>
                                    <p:cond delay="0"/>
                                  </p:stCondLst>
                                  <p:childTnLst>
                                    <p:set>
                                      <p:cBhvr>
                                        <p:cTn id="12" dur="1" fill="hold">
                                          <p:stCondLst>
                                            <p:cond delay="0"/>
                                          </p:stCondLst>
                                        </p:cTn>
                                        <p:tgtEl>
                                          <p:spTgt spid="156679"/>
                                        </p:tgtEl>
                                        <p:attrNameLst>
                                          <p:attrName>style.visibility</p:attrName>
                                        </p:attrNameLst>
                                      </p:cBhvr>
                                      <p:to>
                                        <p:strVal val="visible"/>
                                      </p:to>
                                    </p:set>
                                    <p:anim calcmode="lin" valueType="num">
                                      <p:cBhvr>
                                        <p:cTn id="13" dur="500" fill="hold"/>
                                        <p:tgtEl>
                                          <p:spTgt spid="156679"/>
                                        </p:tgtEl>
                                        <p:attrNameLst>
                                          <p:attrName>ppt_x</p:attrName>
                                        </p:attrNameLst>
                                      </p:cBhvr>
                                      <p:tavLst>
                                        <p:tav tm="0">
                                          <p:val>
                                            <p:strVal val="#ppt_x"/>
                                          </p:val>
                                        </p:tav>
                                        <p:tav tm="100000">
                                          <p:val>
                                            <p:strVal val="#ppt_x"/>
                                          </p:val>
                                        </p:tav>
                                      </p:tavLst>
                                    </p:anim>
                                    <p:anim calcmode="lin" valueType="num">
                                      <p:cBhvr>
                                        <p:cTn id="14" dur="500" fill="hold"/>
                                        <p:tgtEl>
                                          <p:spTgt spid="156679"/>
                                        </p:tgtEl>
                                        <p:attrNameLst>
                                          <p:attrName>ppt_y</p:attrName>
                                        </p:attrNameLst>
                                      </p:cBhvr>
                                      <p:tavLst>
                                        <p:tav tm="0">
                                          <p:val>
                                            <p:strVal val="#ppt_y-#ppt_h/2"/>
                                          </p:val>
                                        </p:tav>
                                        <p:tav tm="100000">
                                          <p:val>
                                            <p:strVal val="#ppt_y"/>
                                          </p:val>
                                        </p:tav>
                                      </p:tavLst>
                                    </p:anim>
                                    <p:anim calcmode="lin" valueType="num">
                                      <p:cBhvr>
                                        <p:cTn id="15" dur="500" fill="hold"/>
                                        <p:tgtEl>
                                          <p:spTgt spid="156679"/>
                                        </p:tgtEl>
                                        <p:attrNameLst>
                                          <p:attrName>ppt_w</p:attrName>
                                        </p:attrNameLst>
                                      </p:cBhvr>
                                      <p:tavLst>
                                        <p:tav tm="0">
                                          <p:val>
                                            <p:strVal val="#ppt_w"/>
                                          </p:val>
                                        </p:tav>
                                        <p:tav tm="100000">
                                          <p:val>
                                            <p:strVal val="#ppt_w"/>
                                          </p:val>
                                        </p:tav>
                                      </p:tavLst>
                                    </p:anim>
                                    <p:anim calcmode="lin" valueType="num">
                                      <p:cBhvr>
                                        <p:cTn id="16" dur="500" fill="hold"/>
                                        <p:tgtEl>
                                          <p:spTgt spid="156679"/>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56679"/>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156678"/>
                                        </p:tgtEl>
                                        <p:attrNameLst>
                                          <p:attrName>style.visibility</p:attrName>
                                        </p:attrNameLst>
                                      </p:cBhvr>
                                      <p:to>
                                        <p:strVal val="visible"/>
                                      </p:to>
                                    </p:set>
                                    <p:anim calcmode="lin" valueType="num">
                                      <p:cBhvr>
                                        <p:cTn id="21" dur="500" fill="hold"/>
                                        <p:tgtEl>
                                          <p:spTgt spid="156678"/>
                                        </p:tgtEl>
                                        <p:attrNameLst>
                                          <p:attrName>ppt_x</p:attrName>
                                        </p:attrNameLst>
                                      </p:cBhvr>
                                      <p:tavLst>
                                        <p:tav tm="0">
                                          <p:val>
                                            <p:strVal val="#ppt_x"/>
                                          </p:val>
                                        </p:tav>
                                        <p:tav tm="100000">
                                          <p:val>
                                            <p:strVal val="#ppt_x"/>
                                          </p:val>
                                        </p:tav>
                                      </p:tavLst>
                                    </p:anim>
                                    <p:anim calcmode="lin" valueType="num">
                                      <p:cBhvr>
                                        <p:cTn id="22" dur="500" fill="hold"/>
                                        <p:tgtEl>
                                          <p:spTgt spid="156678"/>
                                        </p:tgtEl>
                                        <p:attrNameLst>
                                          <p:attrName>ppt_y</p:attrName>
                                        </p:attrNameLst>
                                      </p:cBhvr>
                                      <p:tavLst>
                                        <p:tav tm="0">
                                          <p:val>
                                            <p:strVal val="#ppt_y-#ppt_h/2"/>
                                          </p:val>
                                        </p:tav>
                                        <p:tav tm="100000">
                                          <p:val>
                                            <p:strVal val="#ppt_y"/>
                                          </p:val>
                                        </p:tav>
                                      </p:tavLst>
                                    </p:anim>
                                    <p:anim calcmode="lin" valueType="num">
                                      <p:cBhvr>
                                        <p:cTn id="23" dur="500" fill="hold"/>
                                        <p:tgtEl>
                                          <p:spTgt spid="156678"/>
                                        </p:tgtEl>
                                        <p:attrNameLst>
                                          <p:attrName>ppt_w</p:attrName>
                                        </p:attrNameLst>
                                      </p:cBhvr>
                                      <p:tavLst>
                                        <p:tav tm="0">
                                          <p:val>
                                            <p:strVal val="#ppt_w"/>
                                          </p:val>
                                        </p:tav>
                                        <p:tav tm="100000">
                                          <p:val>
                                            <p:strVal val="#ppt_w"/>
                                          </p:val>
                                        </p:tav>
                                      </p:tavLst>
                                    </p:anim>
                                    <p:anim calcmode="lin" valueType="num">
                                      <p:cBhvr>
                                        <p:cTn id="24" dur="500" fill="hold"/>
                                        <p:tgtEl>
                                          <p:spTgt spid="156678"/>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8" fill="hold" grpId="0" nodeType="clickEffect">
                                  <p:stCondLst>
                                    <p:cond delay="0"/>
                                  </p:stCondLst>
                                  <p:childTnLst>
                                    <p:set>
                                      <p:cBhvr>
                                        <p:cTn id="28" dur="1" fill="hold">
                                          <p:stCondLst>
                                            <p:cond delay="0"/>
                                          </p:stCondLst>
                                        </p:cTn>
                                        <p:tgtEl>
                                          <p:spTgt spid="156680"/>
                                        </p:tgtEl>
                                        <p:attrNameLst>
                                          <p:attrName>style.visibility</p:attrName>
                                        </p:attrNameLst>
                                      </p:cBhvr>
                                      <p:to>
                                        <p:strVal val="visible"/>
                                      </p:to>
                                    </p:set>
                                    <p:anim calcmode="lin" valueType="num">
                                      <p:cBhvr>
                                        <p:cTn id="29" dur="500" fill="hold"/>
                                        <p:tgtEl>
                                          <p:spTgt spid="156680"/>
                                        </p:tgtEl>
                                        <p:attrNameLst>
                                          <p:attrName>ppt_x</p:attrName>
                                        </p:attrNameLst>
                                      </p:cBhvr>
                                      <p:tavLst>
                                        <p:tav tm="0">
                                          <p:val>
                                            <p:strVal val="#ppt_x-#ppt_w/2"/>
                                          </p:val>
                                        </p:tav>
                                        <p:tav tm="100000">
                                          <p:val>
                                            <p:strVal val="#ppt_x"/>
                                          </p:val>
                                        </p:tav>
                                      </p:tavLst>
                                    </p:anim>
                                    <p:anim calcmode="lin" valueType="num">
                                      <p:cBhvr>
                                        <p:cTn id="30" dur="500" fill="hold"/>
                                        <p:tgtEl>
                                          <p:spTgt spid="156680"/>
                                        </p:tgtEl>
                                        <p:attrNameLst>
                                          <p:attrName>ppt_y</p:attrName>
                                        </p:attrNameLst>
                                      </p:cBhvr>
                                      <p:tavLst>
                                        <p:tav tm="0">
                                          <p:val>
                                            <p:strVal val="#ppt_y"/>
                                          </p:val>
                                        </p:tav>
                                        <p:tav tm="100000">
                                          <p:val>
                                            <p:strVal val="#ppt_y"/>
                                          </p:val>
                                        </p:tav>
                                      </p:tavLst>
                                    </p:anim>
                                    <p:anim calcmode="lin" valueType="num">
                                      <p:cBhvr>
                                        <p:cTn id="31" dur="500" fill="hold"/>
                                        <p:tgtEl>
                                          <p:spTgt spid="156680"/>
                                        </p:tgtEl>
                                        <p:attrNameLst>
                                          <p:attrName>ppt_w</p:attrName>
                                        </p:attrNameLst>
                                      </p:cBhvr>
                                      <p:tavLst>
                                        <p:tav tm="0">
                                          <p:val>
                                            <p:fltVal val="0"/>
                                          </p:val>
                                        </p:tav>
                                        <p:tav tm="100000">
                                          <p:val>
                                            <p:strVal val="#ppt_w"/>
                                          </p:val>
                                        </p:tav>
                                      </p:tavLst>
                                    </p:anim>
                                    <p:anim calcmode="lin" valueType="num">
                                      <p:cBhvr>
                                        <p:cTn id="32" dur="500" fill="hold"/>
                                        <p:tgtEl>
                                          <p:spTgt spid="156680"/>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5668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56681"/>
                                        </p:tgtEl>
                                        <p:attrNameLst>
                                          <p:attrName>style.visibility</p:attrName>
                                        </p:attrNameLst>
                                      </p:cBhvr>
                                      <p:to>
                                        <p:strVal val="visible"/>
                                      </p:to>
                                    </p:set>
                                    <p:animEffect transition="in" filter="box(in)">
                                      <p:cBhvr>
                                        <p:cTn id="37" dur="500"/>
                                        <p:tgtEl>
                                          <p:spTgt spid="156681"/>
                                        </p:tgtEl>
                                      </p:cBhvr>
                                    </p:animEffect>
                                  </p:childTnLst>
                                  <p:subTnLst>
                                    <p:set>
                                      <p:cBhvr override="childStyle">
                                        <p:cTn dur="1" fill="hold" display="0" masterRel="nextClick" afterEffect="1"/>
                                        <p:tgtEl>
                                          <p:spTgt spid="15668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7" grpId="0" autoUpdateAnimBg="0"/>
      <p:bldP spid="156678" grpId="0" autoUpdateAnimBg="0"/>
      <p:bldP spid="156679" grpId="0" animBg="1" autoUpdateAnimBg="0"/>
      <p:bldP spid="156680" grpId="0" animBg="1" autoUpdateAnimBg="0"/>
      <p:bldP spid="156681"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80</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5" name="内容占位符 4"/>
          <p:cNvSpPr txBox="1">
            <a:spLocks noGrp="1"/>
          </p:cNvSpPr>
          <p:nvPr>
            <p:ph sz="quarter" idx="1"/>
          </p:nvPr>
        </p:nvSpPr>
        <p:spPr>
          <a:xfrm>
            <a:off x="1713411" y="3712109"/>
            <a:ext cx="8503920" cy="2616101"/>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当在短期记忆中识别出了某种问题的条件和情境时，那么在长期记忆中，产生式或者规则被激发了，然后，短期记忆中就添加了规定的动作，因此在长期记忆中新的产生式可能被触发了。因此从现有的信息中可以推导出新的信息，所以人们称这种动态过程为人类推理的模型。</a:t>
            </a:r>
            <a:endParaRPr lang="en-US" altLang="zh-CN" sz="2000" dirty="0">
              <a:latin typeface="仿宋" panose="02010609060101010101" pitchFamily="49" charset="-122"/>
              <a:ea typeface="仿宋" panose="02010609060101010101" pitchFamily="49" charset="-122"/>
            </a:endParaRPr>
          </a:p>
          <a:p>
            <a:r>
              <a:rPr lang="zh-CN" altLang="en-US" sz="2000" dirty="0">
                <a:latin typeface="仿宋" panose="02010609060101010101" pitchFamily="49" charset="-122"/>
                <a:ea typeface="仿宋" panose="02010609060101010101" pitchFamily="49" charset="-122"/>
              </a:rPr>
              <a:t>当存储在短期记忆中的一系列情况得到了匹配，那么有可能采取多个可能动作，人们使用所存在的最合适的动作的概念，对基于规则的系统进行设计，这个过程称为冲突消解。短期记忆匹配了长期记忆中的情景，然后选择最好的匹配规则，确定执行的合适动作。</a:t>
            </a:r>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05" b="5625"/>
          <a:stretch>
            <a:fillRect/>
          </a:stretch>
        </p:blipFill>
        <p:spPr bwMode="auto">
          <a:xfrm>
            <a:off x="4748398" y="1496291"/>
            <a:ext cx="4381500" cy="210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a:spLocks noGrp="1" noChangeArrowheads="1"/>
          </p:cNvSpPr>
          <p:nvPr>
            <p:ph type="title"/>
          </p:nvPr>
        </p:nvSpPr>
        <p:spPr>
          <a:xfrm>
            <a:off x="1825752" y="228600"/>
            <a:ext cx="8534400" cy="758952"/>
          </a:xfrm>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2.4.2  </a:t>
            </a:r>
            <a:r>
              <a:rPr lang="zh-CN" altLang="en-US" b="1" dirty="0">
                <a:solidFill>
                  <a:schemeClr val="tx1"/>
                </a:solidFill>
                <a:latin typeface="仿宋" panose="02010609060101010101" pitchFamily="49" charset="-122"/>
                <a:ea typeface="仿宋" panose="02010609060101010101" pitchFamily="49" charset="-122"/>
              </a:rPr>
              <a:t>产生式系统</a:t>
            </a:r>
          </a:p>
        </p:txBody>
      </p:sp>
      <p:sp>
        <p:nvSpPr>
          <p:cNvPr id="6" name="TextBox 5"/>
          <p:cNvSpPr txBox="1"/>
          <p:nvPr/>
        </p:nvSpPr>
        <p:spPr>
          <a:xfrm>
            <a:off x="2450275" y="2316425"/>
            <a:ext cx="2031325" cy="461665"/>
          </a:xfrm>
          <a:prstGeom prst="rect">
            <a:avLst/>
          </a:prstGeom>
          <a:noFill/>
        </p:spPr>
        <p:txBody>
          <a:bodyPr wrap="none" rtlCol="0">
            <a:spAutoFit/>
          </a:bodyPr>
          <a:lstStyle/>
          <a:p>
            <a:pPr fontAlgn="base">
              <a:spcBef>
                <a:spcPct val="0"/>
              </a:spcBef>
              <a:spcAft>
                <a:spcPct val="0"/>
              </a:spcAft>
            </a:pPr>
            <a:r>
              <a:rPr lang="zh-CN" altLang="en-US" sz="2400" b="1" dirty="0">
                <a:solidFill>
                  <a:prstClr val="black"/>
                </a:solidFill>
                <a:latin typeface="Arial" panose="020B0604020202020204" pitchFamily="34" charset="0"/>
                <a:ea typeface="宋体" panose="02010600030101010101" pitchFamily="2" charset="-122"/>
              </a:rPr>
              <a:t>人类认知模型</a:t>
            </a:r>
          </a:p>
        </p:txBody>
      </p:sp>
    </p:spTree>
    <p:extLst>
      <p:ext uri="{BB962C8B-B14F-4D97-AF65-F5344CB8AC3E}">
        <p14:creationId xmlns:p14="http://schemas.microsoft.com/office/powerpoint/2010/main" val="714687674"/>
      </p:ext>
    </p:extLst>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75150" y="1842477"/>
            <a:ext cx="2452370" cy="2812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ltLang="zh-CN">
              <a:solidFill>
                <a:prstClr val="white"/>
              </a:solidFill>
              <a:latin typeface="Georgia"/>
              <a:ea typeface="方正舒体" panose="02010601030101010101" pitchFamily="2" charset="-122"/>
            </a:endParaRPr>
          </a:p>
        </p:txBody>
      </p:sp>
      <p:sp>
        <p:nvSpPr>
          <p:cNvPr id="46083"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2.4.2  </a:t>
            </a:r>
            <a:r>
              <a:rPr lang="zh-CN" altLang="en-US" b="1" dirty="0">
                <a:solidFill>
                  <a:schemeClr val="tx1"/>
                </a:solidFill>
                <a:latin typeface="仿宋" panose="02010609060101010101" pitchFamily="49" charset="-122"/>
                <a:ea typeface="仿宋" panose="02010609060101010101" pitchFamily="49" charset="-122"/>
              </a:rPr>
              <a:t>产生式系统</a:t>
            </a:r>
          </a:p>
        </p:txBody>
      </p:sp>
      <p:sp>
        <p:nvSpPr>
          <p:cNvPr id="46082" name="灯片编号占位符 3"/>
          <p:cNvSpPr>
            <a:spLocks noGrp="1"/>
          </p:cNvSpPr>
          <p:nvPr>
            <p:ph type="sldNum" sz="quarter" idx="12"/>
          </p:nvPr>
        </p:nvSpPr>
        <p:spPr>
          <a:noFill/>
        </p:spPr>
        <p:txBody>
          <a:bodyPr/>
          <a:lstStyle/>
          <a:p>
            <a:pPr fontAlgn="base">
              <a:spcBef>
                <a:spcPct val="0"/>
              </a:spcBef>
              <a:spcAft>
                <a:spcPct val="0"/>
              </a:spcAft>
            </a:pPr>
            <a:fld id="{4A039450-C8FA-4186-87AC-2D11A530592C}"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81</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6084" name="AutoShape 6"/>
          <p:cNvSpPr>
            <a:spLocks noChangeAspect="1" noChangeArrowheads="1" noTextEdit="1"/>
          </p:cNvSpPr>
          <p:nvPr/>
        </p:nvSpPr>
        <p:spPr bwMode="auto">
          <a:xfrm>
            <a:off x="2152650" y="1662113"/>
            <a:ext cx="8115300" cy="4564062"/>
          </a:xfrm>
          <a:prstGeom prst="rect">
            <a:avLst/>
          </a:prstGeom>
          <a:noFill/>
          <a:ln w="9525">
            <a:noFill/>
            <a:miter lim="800000"/>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085" name="Rectangle 8"/>
          <p:cNvSpPr>
            <a:spLocks noChangeArrowheads="1"/>
          </p:cNvSpPr>
          <p:nvPr/>
        </p:nvSpPr>
        <p:spPr bwMode="auto">
          <a:xfrm>
            <a:off x="4756120" y="1958182"/>
            <a:ext cx="1841500" cy="569913"/>
          </a:xfrm>
          <a:prstGeom prst="rect">
            <a:avLst/>
          </a:prstGeom>
          <a:noFill/>
          <a:ln w="22225">
            <a:solidFill>
              <a:srgbClr val="000000"/>
            </a:solidFill>
            <a:miter lim="800000"/>
          </a:ln>
        </p:spPr>
        <p:txBody>
          <a:bodyPr/>
          <a:lstStyle/>
          <a:p>
            <a:pPr fontAlgn="base">
              <a:spcBef>
                <a:spcPct val="0"/>
              </a:spcBef>
              <a:spcAft>
                <a:spcPct val="0"/>
              </a:spcAft>
            </a:pPr>
            <a:endParaRPr lang="zh-CN" altLang="en-US" sz="2400">
              <a:solidFill>
                <a:prstClr val="black"/>
              </a:solidFill>
              <a:latin typeface="Arial" panose="020B0604020202020204" pitchFamily="34" charset="0"/>
              <a:ea typeface="宋体" panose="02010600030101010101" pitchFamily="2" charset="-122"/>
            </a:endParaRPr>
          </a:p>
        </p:txBody>
      </p:sp>
      <p:sp>
        <p:nvSpPr>
          <p:cNvPr id="46086" name="Rectangle 9"/>
          <p:cNvSpPr>
            <a:spLocks noChangeArrowheads="1"/>
          </p:cNvSpPr>
          <p:nvPr/>
        </p:nvSpPr>
        <p:spPr bwMode="auto">
          <a:xfrm>
            <a:off x="4908550" y="1673226"/>
            <a:ext cx="1474788" cy="684213"/>
          </a:xfrm>
          <a:prstGeom prst="rect">
            <a:avLst/>
          </a:prstGeom>
          <a:noFill/>
          <a:ln w="9525">
            <a:noFill/>
            <a:miter lim="800000"/>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087" name="Rectangle 10"/>
          <p:cNvSpPr>
            <a:spLocks noChangeArrowheads="1"/>
          </p:cNvSpPr>
          <p:nvPr/>
        </p:nvSpPr>
        <p:spPr bwMode="auto">
          <a:xfrm>
            <a:off x="5130801" y="1968633"/>
            <a:ext cx="307777" cy="369332"/>
          </a:xfrm>
          <a:prstGeom prst="rect">
            <a:avLst/>
          </a:prstGeom>
          <a:noFill/>
          <a:ln w="9525">
            <a:noFill/>
            <a:miter lim="800000"/>
          </a:ln>
        </p:spPr>
        <p:txBody>
          <a:bodyPr wrap="none" lIns="0" tIns="0" rIns="0" bIns="0">
            <a:spAutoFit/>
          </a:bodyPr>
          <a:lstStyle/>
          <a:p>
            <a:pPr fontAlgn="base">
              <a:spcBef>
                <a:spcPct val="0"/>
              </a:spcBef>
              <a:spcAft>
                <a:spcPct val="0"/>
              </a:spcAft>
            </a:pPr>
            <a:r>
              <a:rPr lang="zh-CN" altLang="en-US" sz="2400" dirty="0">
                <a:solidFill>
                  <a:srgbClr val="000000"/>
                </a:solidFill>
                <a:latin typeface="宋体" panose="02010600030101010101" pitchFamily="2" charset="-122"/>
                <a:ea typeface="宋体" panose="02010600030101010101" pitchFamily="2" charset="-122"/>
              </a:rPr>
              <a:t>控</a:t>
            </a:r>
            <a:endParaRPr lang="zh-CN" altLang="en-US" sz="2400" dirty="0">
              <a:solidFill>
                <a:prstClr val="black"/>
              </a:solidFill>
              <a:latin typeface="Arial" panose="020B0604020202020204" pitchFamily="34" charset="0"/>
              <a:ea typeface="宋体" panose="02010600030101010101" pitchFamily="2" charset="-122"/>
            </a:endParaRPr>
          </a:p>
        </p:txBody>
      </p:sp>
      <p:sp>
        <p:nvSpPr>
          <p:cNvPr id="46088" name="Rectangle 11"/>
          <p:cNvSpPr>
            <a:spLocks noChangeArrowheads="1"/>
          </p:cNvSpPr>
          <p:nvPr/>
        </p:nvSpPr>
        <p:spPr bwMode="auto">
          <a:xfrm>
            <a:off x="5773739" y="1954346"/>
            <a:ext cx="307777" cy="369332"/>
          </a:xfrm>
          <a:prstGeom prst="rect">
            <a:avLst/>
          </a:prstGeom>
          <a:noFill/>
          <a:ln w="9525">
            <a:noFill/>
            <a:miter lim="800000"/>
          </a:ln>
        </p:spPr>
        <p:txBody>
          <a:bodyPr wrap="none" lIns="0" tIns="0" rIns="0" bIns="0">
            <a:spAutoFit/>
          </a:bodyPr>
          <a:lstStyle/>
          <a:p>
            <a:pPr fontAlgn="base">
              <a:spcBef>
                <a:spcPct val="0"/>
              </a:spcBef>
              <a:spcAft>
                <a:spcPct val="0"/>
              </a:spcAft>
            </a:pPr>
            <a:r>
              <a:rPr lang="zh-CN" altLang="en-US" sz="2400" dirty="0">
                <a:solidFill>
                  <a:srgbClr val="000000"/>
                </a:solidFill>
                <a:latin typeface="宋体" panose="02010600030101010101" pitchFamily="2" charset="-122"/>
                <a:ea typeface="宋体" panose="02010600030101010101" pitchFamily="2" charset="-122"/>
              </a:rPr>
              <a:t>制</a:t>
            </a:r>
            <a:endParaRPr lang="zh-CN" altLang="en-US" sz="2400" dirty="0">
              <a:solidFill>
                <a:prstClr val="black"/>
              </a:solidFill>
              <a:latin typeface="Arial" panose="020B0604020202020204" pitchFamily="34" charset="0"/>
              <a:ea typeface="宋体" panose="02010600030101010101" pitchFamily="2" charset="-122"/>
            </a:endParaRPr>
          </a:p>
        </p:txBody>
      </p:sp>
      <p:grpSp>
        <p:nvGrpSpPr>
          <p:cNvPr id="46089" name="Group 14"/>
          <p:cNvGrpSpPr/>
          <p:nvPr/>
        </p:nvGrpSpPr>
        <p:grpSpPr bwMode="auto">
          <a:xfrm>
            <a:off x="5511800" y="2553494"/>
            <a:ext cx="254000" cy="627856"/>
            <a:chOff x="2520" y="1419"/>
            <a:chExt cx="152" cy="594"/>
          </a:xfrm>
        </p:grpSpPr>
        <p:sp>
          <p:nvSpPr>
            <p:cNvPr id="46123" name="Line 12"/>
            <p:cNvSpPr>
              <a:spLocks noChangeShapeType="1"/>
            </p:cNvSpPr>
            <p:nvPr/>
          </p:nvSpPr>
          <p:spPr bwMode="auto">
            <a:xfrm>
              <a:off x="2595" y="1419"/>
              <a:ext cx="1" cy="445"/>
            </a:xfrm>
            <a:prstGeom prst="line">
              <a:avLst/>
            </a:prstGeom>
            <a:noFill/>
            <a:ln w="22225">
              <a:solidFill>
                <a:srgbClr val="000000"/>
              </a:solid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124" name="Freeform 13"/>
            <p:cNvSpPr/>
            <p:nvPr/>
          </p:nvSpPr>
          <p:spPr bwMode="auto">
            <a:xfrm>
              <a:off x="2520" y="1859"/>
              <a:ext cx="152" cy="154"/>
            </a:xfrm>
            <a:custGeom>
              <a:avLst/>
              <a:gdLst>
                <a:gd name="T0" fmla="*/ 0 w 152"/>
                <a:gd name="T1" fmla="*/ 0 h 154"/>
                <a:gd name="T2" fmla="*/ 75 w 152"/>
                <a:gd name="T3" fmla="*/ 154 h 154"/>
                <a:gd name="T4" fmla="*/ 152 w 152"/>
                <a:gd name="T5" fmla="*/ 0 h 154"/>
                <a:gd name="T6" fmla="*/ 0 w 152"/>
                <a:gd name="T7" fmla="*/ 0 h 154"/>
                <a:gd name="T8" fmla="*/ 0 60000 65536"/>
                <a:gd name="T9" fmla="*/ 0 60000 65536"/>
                <a:gd name="T10" fmla="*/ 0 60000 65536"/>
                <a:gd name="T11" fmla="*/ 0 60000 65536"/>
                <a:gd name="T12" fmla="*/ 0 w 152"/>
                <a:gd name="T13" fmla="*/ 0 h 154"/>
                <a:gd name="T14" fmla="*/ 152 w 152"/>
                <a:gd name="T15" fmla="*/ 154 h 154"/>
              </a:gdLst>
              <a:ahLst/>
              <a:cxnLst>
                <a:cxn ang="T8">
                  <a:pos x="T0" y="T1"/>
                </a:cxn>
                <a:cxn ang="T9">
                  <a:pos x="T2" y="T3"/>
                </a:cxn>
                <a:cxn ang="T10">
                  <a:pos x="T4" y="T5"/>
                </a:cxn>
                <a:cxn ang="T11">
                  <a:pos x="T6" y="T7"/>
                </a:cxn>
              </a:cxnLst>
              <a:rect l="T12" t="T13" r="T14" b="T15"/>
              <a:pathLst>
                <a:path w="152" h="154">
                  <a:moveTo>
                    <a:pt x="0" y="0"/>
                  </a:moveTo>
                  <a:lnTo>
                    <a:pt x="75" y="154"/>
                  </a:lnTo>
                  <a:lnTo>
                    <a:pt x="152" y="0"/>
                  </a:lnTo>
                  <a:lnTo>
                    <a:pt x="0" y="0"/>
                  </a:lnTo>
                  <a:close/>
                </a:path>
              </a:pathLst>
            </a:custGeom>
            <a:solidFill>
              <a:srgbClr val="000000"/>
            </a:solidFill>
            <a:ln w="9525">
              <a:no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grpSp>
      <p:grpSp>
        <p:nvGrpSpPr>
          <p:cNvPr id="46090" name="Group 17"/>
          <p:cNvGrpSpPr/>
          <p:nvPr/>
        </p:nvGrpSpPr>
        <p:grpSpPr bwMode="auto">
          <a:xfrm>
            <a:off x="3071814" y="2051050"/>
            <a:ext cx="1652587" cy="1130300"/>
            <a:chOff x="975" y="1301"/>
            <a:chExt cx="1041" cy="712"/>
          </a:xfrm>
        </p:grpSpPr>
        <p:sp>
          <p:nvSpPr>
            <p:cNvPr id="46121" name="Line 15"/>
            <p:cNvSpPr>
              <a:spLocks noChangeShapeType="1"/>
            </p:cNvSpPr>
            <p:nvPr/>
          </p:nvSpPr>
          <p:spPr bwMode="auto">
            <a:xfrm flipH="1">
              <a:off x="1095" y="1301"/>
              <a:ext cx="921" cy="633"/>
            </a:xfrm>
            <a:prstGeom prst="line">
              <a:avLst/>
            </a:prstGeom>
            <a:noFill/>
            <a:ln w="22225">
              <a:solidFill>
                <a:srgbClr val="000000"/>
              </a:solid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122" name="Freeform 16"/>
            <p:cNvSpPr/>
            <p:nvPr/>
          </p:nvSpPr>
          <p:spPr bwMode="auto">
            <a:xfrm>
              <a:off x="975" y="1864"/>
              <a:ext cx="169" cy="149"/>
            </a:xfrm>
            <a:custGeom>
              <a:avLst/>
              <a:gdLst>
                <a:gd name="T0" fmla="*/ 87 w 169"/>
                <a:gd name="T1" fmla="*/ 0 h 149"/>
                <a:gd name="T2" fmla="*/ 0 w 169"/>
                <a:gd name="T3" fmla="*/ 149 h 149"/>
                <a:gd name="T4" fmla="*/ 169 w 169"/>
                <a:gd name="T5" fmla="*/ 129 h 149"/>
                <a:gd name="T6" fmla="*/ 87 w 169"/>
                <a:gd name="T7" fmla="*/ 0 h 149"/>
                <a:gd name="T8" fmla="*/ 0 60000 65536"/>
                <a:gd name="T9" fmla="*/ 0 60000 65536"/>
                <a:gd name="T10" fmla="*/ 0 60000 65536"/>
                <a:gd name="T11" fmla="*/ 0 60000 65536"/>
                <a:gd name="T12" fmla="*/ 0 w 169"/>
                <a:gd name="T13" fmla="*/ 0 h 149"/>
                <a:gd name="T14" fmla="*/ 169 w 169"/>
                <a:gd name="T15" fmla="*/ 149 h 149"/>
              </a:gdLst>
              <a:ahLst/>
              <a:cxnLst>
                <a:cxn ang="T8">
                  <a:pos x="T0" y="T1"/>
                </a:cxn>
                <a:cxn ang="T9">
                  <a:pos x="T2" y="T3"/>
                </a:cxn>
                <a:cxn ang="T10">
                  <a:pos x="T4" y="T5"/>
                </a:cxn>
                <a:cxn ang="T11">
                  <a:pos x="T6" y="T7"/>
                </a:cxn>
              </a:cxnLst>
              <a:rect l="T12" t="T13" r="T14" b="T15"/>
              <a:pathLst>
                <a:path w="169" h="149">
                  <a:moveTo>
                    <a:pt x="87" y="0"/>
                  </a:moveTo>
                  <a:lnTo>
                    <a:pt x="0" y="149"/>
                  </a:lnTo>
                  <a:lnTo>
                    <a:pt x="169" y="129"/>
                  </a:lnTo>
                  <a:lnTo>
                    <a:pt x="87" y="0"/>
                  </a:lnTo>
                  <a:close/>
                </a:path>
              </a:pathLst>
            </a:custGeom>
            <a:solidFill>
              <a:srgbClr val="000000"/>
            </a:solidFill>
            <a:ln w="9525">
              <a:no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grpSp>
      <p:grpSp>
        <p:nvGrpSpPr>
          <p:cNvPr id="46091" name="Group 20"/>
          <p:cNvGrpSpPr/>
          <p:nvPr/>
        </p:nvGrpSpPr>
        <p:grpSpPr bwMode="auto">
          <a:xfrm>
            <a:off x="6562725" y="2051050"/>
            <a:ext cx="2020888" cy="1130300"/>
            <a:chOff x="3174" y="1301"/>
            <a:chExt cx="1273" cy="712"/>
          </a:xfrm>
        </p:grpSpPr>
        <p:sp>
          <p:nvSpPr>
            <p:cNvPr id="46119" name="Line 18"/>
            <p:cNvSpPr>
              <a:spLocks noChangeShapeType="1"/>
            </p:cNvSpPr>
            <p:nvPr/>
          </p:nvSpPr>
          <p:spPr bwMode="auto">
            <a:xfrm>
              <a:off x="3174" y="1301"/>
              <a:ext cx="1148" cy="642"/>
            </a:xfrm>
            <a:prstGeom prst="line">
              <a:avLst/>
            </a:prstGeom>
            <a:noFill/>
            <a:ln w="22225">
              <a:solidFill>
                <a:srgbClr val="000000"/>
              </a:solid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120" name="Freeform 19"/>
            <p:cNvSpPr/>
            <p:nvPr/>
          </p:nvSpPr>
          <p:spPr bwMode="auto">
            <a:xfrm>
              <a:off x="4278" y="1869"/>
              <a:ext cx="169" cy="144"/>
            </a:xfrm>
            <a:custGeom>
              <a:avLst/>
              <a:gdLst>
                <a:gd name="T0" fmla="*/ 0 w 169"/>
                <a:gd name="T1" fmla="*/ 136 h 144"/>
                <a:gd name="T2" fmla="*/ 169 w 169"/>
                <a:gd name="T3" fmla="*/ 144 h 144"/>
                <a:gd name="T4" fmla="*/ 75 w 169"/>
                <a:gd name="T5" fmla="*/ 0 h 144"/>
                <a:gd name="T6" fmla="*/ 0 w 169"/>
                <a:gd name="T7" fmla="*/ 136 h 144"/>
                <a:gd name="T8" fmla="*/ 0 60000 65536"/>
                <a:gd name="T9" fmla="*/ 0 60000 65536"/>
                <a:gd name="T10" fmla="*/ 0 60000 65536"/>
                <a:gd name="T11" fmla="*/ 0 60000 65536"/>
                <a:gd name="T12" fmla="*/ 0 w 169"/>
                <a:gd name="T13" fmla="*/ 0 h 144"/>
                <a:gd name="T14" fmla="*/ 169 w 169"/>
                <a:gd name="T15" fmla="*/ 144 h 144"/>
              </a:gdLst>
              <a:ahLst/>
              <a:cxnLst>
                <a:cxn ang="T8">
                  <a:pos x="T0" y="T1"/>
                </a:cxn>
                <a:cxn ang="T9">
                  <a:pos x="T2" y="T3"/>
                </a:cxn>
                <a:cxn ang="T10">
                  <a:pos x="T4" y="T5"/>
                </a:cxn>
                <a:cxn ang="T11">
                  <a:pos x="T6" y="T7"/>
                </a:cxn>
              </a:cxnLst>
              <a:rect l="T12" t="T13" r="T14" b="T15"/>
              <a:pathLst>
                <a:path w="169" h="144">
                  <a:moveTo>
                    <a:pt x="0" y="136"/>
                  </a:moveTo>
                  <a:lnTo>
                    <a:pt x="169" y="144"/>
                  </a:lnTo>
                  <a:lnTo>
                    <a:pt x="75" y="0"/>
                  </a:lnTo>
                  <a:lnTo>
                    <a:pt x="0" y="136"/>
                  </a:lnTo>
                  <a:close/>
                </a:path>
              </a:pathLst>
            </a:custGeom>
            <a:solidFill>
              <a:srgbClr val="000000"/>
            </a:solidFill>
            <a:ln w="9525">
              <a:no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grpSp>
      <p:sp>
        <p:nvSpPr>
          <p:cNvPr id="46092" name="Rectangle 21"/>
          <p:cNvSpPr>
            <a:spLocks noChangeArrowheads="1"/>
          </p:cNvSpPr>
          <p:nvPr/>
        </p:nvSpPr>
        <p:spPr bwMode="auto">
          <a:xfrm>
            <a:off x="2417660" y="3238500"/>
            <a:ext cx="1387681" cy="677862"/>
          </a:xfrm>
          <a:prstGeom prst="rect">
            <a:avLst/>
          </a:prstGeom>
          <a:noFill/>
          <a:ln w="22225">
            <a:solidFill>
              <a:srgbClr val="000000"/>
            </a:solidFill>
            <a:miter lim="800000"/>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093" name="Rectangle 22"/>
          <p:cNvSpPr>
            <a:spLocks noChangeArrowheads="1"/>
          </p:cNvSpPr>
          <p:nvPr/>
        </p:nvSpPr>
        <p:spPr bwMode="auto">
          <a:xfrm>
            <a:off x="2374900" y="3224214"/>
            <a:ext cx="1473200" cy="557212"/>
          </a:xfrm>
          <a:prstGeom prst="rect">
            <a:avLst/>
          </a:prstGeom>
          <a:noFill/>
          <a:ln w="9525">
            <a:noFill/>
            <a:miter lim="800000"/>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094" name="Rectangle 23"/>
          <p:cNvSpPr>
            <a:spLocks noChangeArrowheads="1"/>
          </p:cNvSpPr>
          <p:nvPr/>
        </p:nvSpPr>
        <p:spPr bwMode="auto">
          <a:xfrm>
            <a:off x="2649834" y="3374510"/>
            <a:ext cx="923330" cy="369332"/>
          </a:xfrm>
          <a:prstGeom prst="rect">
            <a:avLst/>
          </a:prstGeom>
          <a:noFill/>
          <a:ln w="9525">
            <a:noFill/>
            <a:miter lim="800000"/>
          </a:ln>
        </p:spPr>
        <p:txBody>
          <a:bodyPr wrap="none" lIns="0" tIns="0" rIns="0" bIns="0">
            <a:spAutoFit/>
          </a:bodyPr>
          <a:lstStyle/>
          <a:p>
            <a:pPr fontAlgn="base">
              <a:spcBef>
                <a:spcPct val="0"/>
              </a:spcBef>
              <a:spcAft>
                <a:spcPct val="0"/>
              </a:spcAft>
            </a:pPr>
            <a:r>
              <a:rPr lang="zh-CN" altLang="en-US" sz="2400" dirty="0">
                <a:solidFill>
                  <a:srgbClr val="000000"/>
                </a:solidFill>
                <a:latin typeface="宋体" panose="02010600030101010101" pitchFamily="2" charset="-122"/>
                <a:ea typeface="宋体" panose="02010600030101010101" pitchFamily="2" charset="-122"/>
              </a:rPr>
              <a:t>规则库</a:t>
            </a:r>
            <a:endParaRPr lang="zh-CN" altLang="en-US" sz="1400" dirty="0">
              <a:solidFill>
                <a:prstClr val="black"/>
              </a:solidFill>
              <a:latin typeface="Arial" panose="020B0604020202020204" pitchFamily="34" charset="0"/>
              <a:ea typeface="宋体" panose="02010600030101010101" pitchFamily="2" charset="-122"/>
            </a:endParaRPr>
          </a:p>
        </p:txBody>
      </p:sp>
      <p:sp>
        <p:nvSpPr>
          <p:cNvPr id="46095" name="Rectangle 24"/>
          <p:cNvSpPr>
            <a:spLocks noChangeArrowheads="1"/>
          </p:cNvSpPr>
          <p:nvPr/>
        </p:nvSpPr>
        <p:spPr bwMode="auto">
          <a:xfrm>
            <a:off x="4764088" y="3171825"/>
            <a:ext cx="1657350" cy="757238"/>
          </a:xfrm>
          <a:prstGeom prst="rect">
            <a:avLst/>
          </a:prstGeom>
          <a:noFill/>
          <a:ln w="22225">
            <a:solidFill>
              <a:srgbClr val="000000"/>
            </a:solidFill>
            <a:miter lim="800000"/>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096" name="Rectangle 25"/>
          <p:cNvSpPr>
            <a:spLocks noChangeArrowheads="1"/>
          </p:cNvSpPr>
          <p:nvPr/>
        </p:nvSpPr>
        <p:spPr bwMode="auto">
          <a:xfrm>
            <a:off x="4724400" y="3238501"/>
            <a:ext cx="1697038" cy="682625"/>
          </a:xfrm>
          <a:prstGeom prst="rect">
            <a:avLst/>
          </a:prstGeom>
          <a:noFill/>
          <a:ln w="9525">
            <a:noFill/>
            <a:miter lim="800000"/>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097" name="Rectangle 26"/>
          <p:cNvSpPr>
            <a:spLocks noChangeArrowheads="1"/>
          </p:cNvSpPr>
          <p:nvPr/>
        </p:nvSpPr>
        <p:spPr bwMode="auto">
          <a:xfrm>
            <a:off x="5252409" y="3337996"/>
            <a:ext cx="769441" cy="369332"/>
          </a:xfrm>
          <a:prstGeom prst="rect">
            <a:avLst/>
          </a:prstGeom>
          <a:noFill/>
          <a:ln w="9525">
            <a:noFill/>
            <a:miter lim="800000"/>
          </a:ln>
        </p:spPr>
        <p:txBody>
          <a:bodyPr wrap="none" lIns="0" tIns="0" rIns="0" bIns="0">
            <a:spAutoFit/>
          </a:bodyPr>
          <a:lstStyle/>
          <a:p>
            <a:pPr fontAlgn="base">
              <a:spcBef>
                <a:spcPct val="0"/>
              </a:spcBef>
              <a:spcAft>
                <a:spcPct val="0"/>
              </a:spcAft>
            </a:pPr>
            <a:r>
              <a:rPr lang="zh-CN" altLang="en-US" sz="2400" dirty="0">
                <a:solidFill>
                  <a:srgbClr val="000000"/>
                </a:solidFill>
                <a:latin typeface="宋体" panose="02010600030101010101" pitchFamily="2" charset="-122"/>
                <a:ea typeface="宋体" panose="02010600030101010101" pitchFamily="2" charset="-122"/>
              </a:rPr>
              <a:t>推 理</a:t>
            </a:r>
            <a:endParaRPr lang="zh-CN" altLang="en-US" sz="2400" dirty="0">
              <a:solidFill>
                <a:prstClr val="black"/>
              </a:solidFill>
              <a:latin typeface="Arial" panose="020B0604020202020204" pitchFamily="34" charset="0"/>
              <a:ea typeface="宋体" panose="02010600030101010101" pitchFamily="2" charset="-122"/>
            </a:endParaRPr>
          </a:p>
        </p:txBody>
      </p:sp>
      <p:sp>
        <p:nvSpPr>
          <p:cNvPr id="46098" name="Rectangle 27"/>
          <p:cNvSpPr>
            <a:spLocks noChangeArrowheads="1"/>
          </p:cNvSpPr>
          <p:nvPr/>
        </p:nvSpPr>
        <p:spPr bwMode="auto">
          <a:xfrm>
            <a:off x="7616042" y="3181351"/>
            <a:ext cx="1705758" cy="682625"/>
          </a:xfrm>
          <a:prstGeom prst="rect">
            <a:avLst/>
          </a:prstGeom>
          <a:noFill/>
          <a:ln w="22225">
            <a:solidFill>
              <a:srgbClr val="000000"/>
            </a:solidFill>
            <a:miter lim="800000"/>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099" name="Rectangle 28"/>
          <p:cNvSpPr>
            <a:spLocks noChangeArrowheads="1"/>
          </p:cNvSpPr>
          <p:nvPr/>
        </p:nvSpPr>
        <p:spPr bwMode="auto">
          <a:xfrm>
            <a:off x="7113589" y="3181351"/>
            <a:ext cx="3127375" cy="682625"/>
          </a:xfrm>
          <a:prstGeom prst="rect">
            <a:avLst/>
          </a:prstGeom>
          <a:noFill/>
          <a:ln w="9525">
            <a:noFill/>
            <a:miter lim="800000"/>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100" name="Rectangle 29"/>
          <p:cNvSpPr>
            <a:spLocks noChangeArrowheads="1"/>
          </p:cNvSpPr>
          <p:nvPr/>
        </p:nvSpPr>
        <p:spPr bwMode="auto">
          <a:xfrm>
            <a:off x="7699480" y="3311525"/>
            <a:ext cx="1538883" cy="369332"/>
          </a:xfrm>
          <a:prstGeom prst="rect">
            <a:avLst/>
          </a:prstGeom>
          <a:noFill/>
          <a:ln w="9525">
            <a:noFill/>
            <a:miter lim="800000"/>
          </a:ln>
        </p:spPr>
        <p:txBody>
          <a:bodyPr wrap="none" lIns="0" tIns="0" rIns="0" bIns="0">
            <a:spAutoFit/>
          </a:bodyPr>
          <a:lstStyle/>
          <a:p>
            <a:pPr fontAlgn="base">
              <a:spcBef>
                <a:spcPct val="0"/>
              </a:spcBef>
              <a:spcAft>
                <a:spcPct val="0"/>
              </a:spcAft>
            </a:pPr>
            <a:r>
              <a:rPr lang="zh-CN" altLang="en-US" sz="2400" dirty="0">
                <a:solidFill>
                  <a:srgbClr val="000000"/>
                </a:solidFill>
                <a:latin typeface="宋体" panose="02010600030101010101" pitchFamily="2" charset="-122"/>
                <a:ea typeface="宋体" panose="02010600030101010101" pitchFamily="2" charset="-122"/>
              </a:rPr>
              <a:t>综合数据库</a:t>
            </a:r>
            <a:endParaRPr lang="zh-CN" altLang="en-US" sz="1400" dirty="0">
              <a:solidFill>
                <a:prstClr val="black"/>
              </a:solidFill>
              <a:latin typeface="Arial" panose="020B0604020202020204" pitchFamily="34" charset="0"/>
              <a:ea typeface="宋体" panose="02010600030101010101" pitchFamily="2" charset="-122"/>
            </a:endParaRPr>
          </a:p>
        </p:txBody>
      </p:sp>
      <p:grpSp>
        <p:nvGrpSpPr>
          <p:cNvPr id="46101" name="Group 32"/>
          <p:cNvGrpSpPr/>
          <p:nvPr/>
        </p:nvGrpSpPr>
        <p:grpSpPr bwMode="auto">
          <a:xfrm>
            <a:off x="3849689" y="3435350"/>
            <a:ext cx="917575" cy="247650"/>
            <a:chOff x="1438" y="2173"/>
            <a:chExt cx="578" cy="156"/>
          </a:xfrm>
        </p:grpSpPr>
        <p:sp>
          <p:nvSpPr>
            <p:cNvPr id="46117" name="Line 30"/>
            <p:cNvSpPr>
              <a:spLocks noChangeShapeType="1"/>
            </p:cNvSpPr>
            <p:nvPr/>
          </p:nvSpPr>
          <p:spPr bwMode="auto">
            <a:xfrm>
              <a:off x="1438" y="2250"/>
              <a:ext cx="434" cy="1"/>
            </a:xfrm>
            <a:prstGeom prst="line">
              <a:avLst/>
            </a:prstGeom>
            <a:noFill/>
            <a:ln w="22225">
              <a:solidFill>
                <a:srgbClr val="000000"/>
              </a:solid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118" name="Freeform 31"/>
            <p:cNvSpPr/>
            <p:nvPr/>
          </p:nvSpPr>
          <p:spPr bwMode="auto">
            <a:xfrm>
              <a:off x="1867" y="2173"/>
              <a:ext cx="149" cy="156"/>
            </a:xfrm>
            <a:custGeom>
              <a:avLst/>
              <a:gdLst>
                <a:gd name="T0" fmla="*/ 0 w 149"/>
                <a:gd name="T1" fmla="*/ 156 h 156"/>
                <a:gd name="T2" fmla="*/ 149 w 149"/>
                <a:gd name="T3" fmla="*/ 77 h 156"/>
                <a:gd name="T4" fmla="*/ 0 w 149"/>
                <a:gd name="T5" fmla="*/ 0 h 156"/>
                <a:gd name="T6" fmla="*/ 0 w 149"/>
                <a:gd name="T7" fmla="*/ 156 h 156"/>
                <a:gd name="T8" fmla="*/ 0 60000 65536"/>
                <a:gd name="T9" fmla="*/ 0 60000 65536"/>
                <a:gd name="T10" fmla="*/ 0 60000 65536"/>
                <a:gd name="T11" fmla="*/ 0 60000 65536"/>
                <a:gd name="T12" fmla="*/ 0 w 149"/>
                <a:gd name="T13" fmla="*/ 0 h 156"/>
                <a:gd name="T14" fmla="*/ 149 w 149"/>
                <a:gd name="T15" fmla="*/ 156 h 156"/>
              </a:gdLst>
              <a:ahLst/>
              <a:cxnLst>
                <a:cxn ang="T8">
                  <a:pos x="T0" y="T1"/>
                </a:cxn>
                <a:cxn ang="T9">
                  <a:pos x="T2" y="T3"/>
                </a:cxn>
                <a:cxn ang="T10">
                  <a:pos x="T4" y="T5"/>
                </a:cxn>
                <a:cxn ang="T11">
                  <a:pos x="T6" y="T7"/>
                </a:cxn>
              </a:cxnLst>
              <a:rect l="T12" t="T13" r="T14" b="T15"/>
              <a:pathLst>
                <a:path w="149" h="156">
                  <a:moveTo>
                    <a:pt x="0" y="156"/>
                  </a:moveTo>
                  <a:lnTo>
                    <a:pt x="149" y="77"/>
                  </a:lnTo>
                  <a:lnTo>
                    <a:pt x="0" y="0"/>
                  </a:lnTo>
                  <a:lnTo>
                    <a:pt x="0" y="156"/>
                  </a:lnTo>
                  <a:close/>
                </a:path>
              </a:pathLst>
            </a:custGeom>
            <a:solidFill>
              <a:srgbClr val="000000"/>
            </a:solidFill>
            <a:ln w="9525">
              <a:no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grpSp>
      <p:sp>
        <p:nvSpPr>
          <p:cNvPr id="46102" name="Line 33"/>
          <p:cNvSpPr>
            <a:spLocks noChangeShapeType="1"/>
          </p:cNvSpPr>
          <p:nvPr/>
        </p:nvSpPr>
        <p:spPr bwMode="auto">
          <a:xfrm>
            <a:off x="5643564" y="3933825"/>
            <a:ext cx="1587" cy="565150"/>
          </a:xfrm>
          <a:prstGeom prst="line">
            <a:avLst/>
          </a:prstGeom>
          <a:noFill/>
          <a:ln w="22225">
            <a:solidFill>
              <a:srgbClr val="000000"/>
            </a:solid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103" name="Line 34"/>
          <p:cNvSpPr>
            <a:spLocks noChangeShapeType="1"/>
          </p:cNvSpPr>
          <p:nvPr/>
        </p:nvSpPr>
        <p:spPr bwMode="auto">
          <a:xfrm>
            <a:off x="5643564" y="4498975"/>
            <a:ext cx="2573337" cy="1588"/>
          </a:xfrm>
          <a:prstGeom prst="line">
            <a:avLst/>
          </a:prstGeom>
          <a:noFill/>
          <a:ln w="22225">
            <a:solidFill>
              <a:srgbClr val="000000"/>
            </a:solid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grpSp>
        <p:nvGrpSpPr>
          <p:cNvPr id="46104" name="Group 37"/>
          <p:cNvGrpSpPr/>
          <p:nvPr/>
        </p:nvGrpSpPr>
        <p:grpSpPr bwMode="auto">
          <a:xfrm>
            <a:off x="8097838" y="3933825"/>
            <a:ext cx="241300" cy="565150"/>
            <a:chOff x="4141" y="2487"/>
            <a:chExt cx="152" cy="356"/>
          </a:xfrm>
        </p:grpSpPr>
        <p:sp>
          <p:nvSpPr>
            <p:cNvPr id="46115" name="Line 35"/>
            <p:cNvSpPr>
              <a:spLocks noChangeShapeType="1"/>
            </p:cNvSpPr>
            <p:nvPr/>
          </p:nvSpPr>
          <p:spPr bwMode="auto">
            <a:xfrm flipV="1">
              <a:off x="4216" y="2636"/>
              <a:ext cx="1" cy="207"/>
            </a:xfrm>
            <a:prstGeom prst="line">
              <a:avLst/>
            </a:prstGeom>
            <a:noFill/>
            <a:ln w="22225">
              <a:solidFill>
                <a:srgbClr val="000000"/>
              </a:solid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116" name="Freeform 36"/>
            <p:cNvSpPr/>
            <p:nvPr/>
          </p:nvSpPr>
          <p:spPr bwMode="auto">
            <a:xfrm>
              <a:off x="4141" y="2487"/>
              <a:ext cx="152" cy="156"/>
            </a:xfrm>
            <a:custGeom>
              <a:avLst/>
              <a:gdLst>
                <a:gd name="T0" fmla="*/ 152 w 152"/>
                <a:gd name="T1" fmla="*/ 156 h 156"/>
                <a:gd name="T2" fmla="*/ 75 w 152"/>
                <a:gd name="T3" fmla="*/ 0 h 156"/>
                <a:gd name="T4" fmla="*/ 0 w 152"/>
                <a:gd name="T5" fmla="*/ 156 h 156"/>
                <a:gd name="T6" fmla="*/ 152 w 152"/>
                <a:gd name="T7" fmla="*/ 156 h 156"/>
                <a:gd name="T8" fmla="*/ 0 60000 65536"/>
                <a:gd name="T9" fmla="*/ 0 60000 65536"/>
                <a:gd name="T10" fmla="*/ 0 60000 65536"/>
                <a:gd name="T11" fmla="*/ 0 60000 65536"/>
                <a:gd name="T12" fmla="*/ 0 w 152"/>
                <a:gd name="T13" fmla="*/ 0 h 156"/>
                <a:gd name="T14" fmla="*/ 152 w 152"/>
                <a:gd name="T15" fmla="*/ 156 h 156"/>
              </a:gdLst>
              <a:ahLst/>
              <a:cxnLst>
                <a:cxn ang="T8">
                  <a:pos x="T0" y="T1"/>
                </a:cxn>
                <a:cxn ang="T9">
                  <a:pos x="T2" y="T3"/>
                </a:cxn>
                <a:cxn ang="T10">
                  <a:pos x="T4" y="T5"/>
                </a:cxn>
                <a:cxn ang="T11">
                  <a:pos x="T6" y="T7"/>
                </a:cxn>
              </a:cxnLst>
              <a:rect l="T12" t="T13" r="T14" b="T15"/>
              <a:pathLst>
                <a:path w="152" h="156">
                  <a:moveTo>
                    <a:pt x="152" y="156"/>
                  </a:moveTo>
                  <a:lnTo>
                    <a:pt x="75" y="0"/>
                  </a:lnTo>
                  <a:lnTo>
                    <a:pt x="0" y="156"/>
                  </a:lnTo>
                  <a:lnTo>
                    <a:pt x="152" y="156"/>
                  </a:lnTo>
                  <a:close/>
                </a:path>
              </a:pathLst>
            </a:custGeom>
            <a:solidFill>
              <a:srgbClr val="000000"/>
            </a:solidFill>
            <a:ln w="9525">
              <a:no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grpSp>
      <p:grpSp>
        <p:nvGrpSpPr>
          <p:cNvPr id="46105" name="Group 40"/>
          <p:cNvGrpSpPr/>
          <p:nvPr/>
        </p:nvGrpSpPr>
        <p:grpSpPr bwMode="auto">
          <a:xfrm>
            <a:off x="6392863" y="3435351"/>
            <a:ext cx="1223179" cy="245507"/>
            <a:chOff x="3058" y="2173"/>
            <a:chExt cx="579" cy="156"/>
          </a:xfrm>
        </p:grpSpPr>
        <p:sp>
          <p:nvSpPr>
            <p:cNvPr id="46113" name="Line 38"/>
            <p:cNvSpPr>
              <a:spLocks noChangeShapeType="1"/>
            </p:cNvSpPr>
            <p:nvPr/>
          </p:nvSpPr>
          <p:spPr bwMode="auto">
            <a:xfrm flipH="1">
              <a:off x="3203" y="2250"/>
              <a:ext cx="434" cy="1"/>
            </a:xfrm>
            <a:prstGeom prst="line">
              <a:avLst/>
            </a:prstGeom>
            <a:noFill/>
            <a:ln w="22225">
              <a:solidFill>
                <a:srgbClr val="000000"/>
              </a:solid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114" name="Freeform 39"/>
            <p:cNvSpPr/>
            <p:nvPr/>
          </p:nvSpPr>
          <p:spPr bwMode="auto">
            <a:xfrm>
              <a:off x="3058" y="2173"/>
              <a:ext cx="152" cy="156"/>
            </a:xfrm>
            <a:custGeom>
              <a:avLst/>
              <a:gdLst>
                <a:gd name="T0" fmla="*/ 152 w 152"/>
                <a:gd name="T1" fmla="*/ 0 h 156"/>
                <a:gd name="T2" fmla="*/ 0 w 152"/>
                <a:gd name="T3" fmla="*/ 77 h 156"/>
                <a:gd name="T4" fmla="*/ 152 w 152"/>
                <a:gd name="T5" fmla="*/ 156 h 156"/>
                <a:gd name="T6" fmla="*/ 152 w 152"/>
                <a:gd name="T7" fmla="*/ 0 h 156"/>
                <a:gd name="T8" fmla="*/ 0 60000 65536"/>
                <a:gd name="T9" fmla="*/ 0 60000 65536"/>
                <a:gd name="T10" fmla="*/ 0 60000 65536"/>
                <a:gd name="T11" fmla="*/ 0 60000 65536"/>
                <a:gd name="T12" fmla="*/ 0 w 152"/>
                <a:gd name="T13" fmla="*/ 0 h 156"/>
                <a:gd name="T14" fmla="*/ 152 w 152"/>
                <a:gd name="T15" fmla="*/ 156 h 156"/>
              </a:gdLst>
              <a:ahLst/>
              <a:cxnLst>
                <a:cxn ang="T8">
                  <a:pos x="T0" y="T1"/>
                </a:cxn>
                <a:cxn ang="T9">
                  <a:pos x="T2" y="T3"/>
                </a:cxn>
                <a:cxn ang="T10">
                  <a:pos x="T4" y="T5"/>
                </a:cxn>
                <a:cxn ang="T11">
                  <a:pos x="T6" y="T7"/>
                </a:cxn>
              </a:cxnLst>
              <a:rect l="T12" t="T13" r="T14" b="T15"/>
              <a:pathLst>
                <a:path w="152" h="156">
                  <a:moveTo>
                    <a:pt x="152" y="0"/>
                  </a:moveTo>
                  <a:lnTo>
                    <a:pt x="0" y="77"/>
                  </a:lnTo>
                  <a:lnTo>
                    <a:pt x="152" y="156"/>
                  </a:lnTo>
                  <a:lnTo>
                    <a:pt x="152" y="0"/>
                  </a:lnTo>
                  <a:close/>
                </a:path>
              </a:pathLst>
            </a:custGeom>
            <a:solidFill>
              <a:srgbClr val="000000"/>
            </a:solidFill>
            <a:ln w="9525">
              <a:no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grpSp>
      <p:sp>
        <p:nvSpPr>
          <p:cNvPr id="46106" name="Rectangle 41"/>
          <p:cNvSpPr>
            <a:spLocks noChangeArrowheads="1"/>
          </p:cNvSpPr>
          <p:nvPr/>
        </p:nvSpPr>
        <p:spPr bwMode="auto">
          <a:xfrm>
            <a:off x="2152651" y="5064126"/>
            <a:ext cx="447675" cy="1135063"/>
          </a:xfrm>
          <a:prstGeom prst="rect">
            <a:avLst/>
          </a:prstGeom>
          <a:noFill/>
          <a:ln w="9525">
            <a:noFill/>
            <a:miter lim="800000"/>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107" name="Rectangle 42"/>
          <p:cNvSpPr>
            <a:spLocks noChangeArrowheads="1"/>
          </p:cNvSpPr>
          <p:nvPr/>
        </p:nvSpPr>
        <p:spPr bwMode="auto">
          <a:xfrm>
            <a:off x="3254376" y="5441951"/>
            <a:ext cx="4981575" cy="682625"/>
          </a:xfrm>
          <a:prstGeom prst="rect">
            <a:avLst/>
          </a:prstGeom>
          <a:noFill/>
          <a:ln w="9525">
            <a:noFill/>
            <a:miter lim="800000"/>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46108" name="Rectangle 43"/>
          <p:cNvSpPr>
            <a:spLocks noChangeArrowheads="1"/>
          </p:cNvSpPr>
          <p:nvPr/>
        </p:nvSpPr>
        <p:spPr bwMode="auto">
          <a:xfrm>
            <a:off x="3476626" y="5591176"/>
            <a:ext cx="65" cy="276999"/>
          </a:xfrm>
          <a:prstGeom prst="rect">
            <a:avLst/>
          </a:prstGeom>
          <a:noFill/>
          <a:ln w="9525">
            <a:noFill/>
            <a:miter lim="800000"/>
          </a:ln>
        </p:spPr>
        <p:txBody>
          <a:bodyPr wrap="none" lIns="0" tIns="0" rIns="0" bIns="0">
            <a:spAutoFit/>
          </a:bodyPr>
          <a:lstStyle/>
          <a:p>
            <a:pPr fontAlgn="base">
              <a:spcBef>
                <a:spcPct val="0"/>
              </a:spcBef>
              <a:spcAft>
                <a:spcPct val="0"/>
              </a:spcAft>
            </a:pPr>
            <a:endParaRPr lang="zh-CN" altLang="zh-CN">
              <a:solidFill>
                <a:prstClr val="black"/>
              </a:solidFill>
              <a:latin typeface="Arial" panose="020B0604020202020204" pitchFamily="34" charset="0"/>
              <a:ea typeface="宋体" panose="02010600030101010101" pitchFamily="2" charset="-122"/>
            </a:endParaRPr>
          </a:p>
        </p:txBody>
      </p:sp>
      <p:sp>
        <p:nvSpPr>
          <p:cNvPr id="46109" name="Rectangle 44"/>
          <p:cNvSpPr>
            <a:spLocks noChangeArrowheads="1"/>
          </p:cNvSpPr>
          <p:nvPr/>
        </p:nvSpPr>
        <p:spPr bwMode="auto">
          <a:xfrm>
            <a:off x="3844926" y="5578476"/>
            <a:ext cx="65" cy="276999"/>
          </a:xfrm>
          <a:prstGeom prst="rect">
            <a:avLst/>
          </a:prstGeom>
          <a:noFill/>
          <a:ln w="9525">
            <a:noFill/>
            <a:miter lim="800000"/>
          </a:ln>
        </p:spPr>
        <p:txBody>
          <a:bodyPr wrap="none" lIns="0" tIns="0" rIns="0" bIns="0">
            <a:spAutoFit/>
          </a:bodyPr>
          <a:lstStyle/>
          <a:p>
            <a:pPr fontAlgn="base">
              <a:spcBef>
                <a:spcPct val="0"/>
              </a:spcBef>
              <a:spcAft>
                <a:spcPct val="0"/>
              </a:spcAft>
            </a:pPr>
            <a:endParaRPr lang="zh-CN" altLang="zh-CN">
              <a:solidFill>
                <a:prstClr val="black"/>
              </a:solidFill>
              <a:latin typeface="Arial" panose="020B0604020202020204" pitchFamily="34" charset="0"/>
              <a:ea typeface="宋体" panose="02010600030101010101" pitchFamily="2" charset="-122"/>
            </a:endParaRPr>
          </a:p>
        </p:txBody>
      </p:sp>
      <p:sp>
        <p:nvSpPr>
          <p:cNvPr id="46110" name="Rectangle 45"/>
          <p:cNvSpPr>
            <a:spLocks noChangeArrowheads="1"/>
          </p:cNvSpPr>
          <p:nvPr/>
        </p:nvSpPr>
        <p:spPr bwMode="auto">
          <a:xfrm>
            <a:off x="4029076" y="5578476"/>
            <a:ext cx="65" cy="276999"/>
          </a:xfrm>
          <a:prstGeom prst="rect">
            <a:avLst/>
          </a:prstGeom>
          <a:noFill/>
          <a:ln w="9525">
            <a:noFill/>
            <a:miter lim="800000"/>
          </a:ln>
        </p:spPr>
        <p:txBody>
          <a:bodyPr wrap="none" lIns="0" tIns="0" rIns="0" bIns="0">
            <a:spAutoFit/>
          </a:bodyPr>
          <a:lstStyle/>
          <a:p>
            <a:pPr fontAlgn="base">
              <a:spcBef>
                <a:spcPct val="0"/>
              </a:spcBef>
              <a:spcAft>
                <a:spcPct val="0"/>
              </a:spcAft>
            </a:pPr>
            <a:endParaRPr lang="zh-CN" altLang="zh-CN">
              <a:solidFill>
                <a:prstClr val="black"/>
              </a:solidFill>
              <a:latin typeface="Arial" panose="020B0604020202020204" pitchFamily="34" charset="0"/>
              <a:ea typeface="宋体" panose="02010600030101010101" pitchFamily="2" charset="-122"/>
            </a:endParaRPr>
          </a:p>
        </p:txBody>
      </p:sp>
      <p:sp>
        <p:nvSpPr>
          <p:cNvPr id="46111" name="Rectangle 46"/>
          <p:cNvSpPr>
            <a:spLocks noChangeArrowheads="1"/>
          </p:cNvSpPr>
          <p:nvPr/>
        </p:nvSpPr>
        <p:spPr bwMode="auto">
          <a:xfrm>
            <a:off x="4151314" y="5578476"/>
            <a:ext cx="65" cy="276999"/>
          </a:xfrm>
          <a:prstGeom prst="rect">
            <a:avLst/>
          </a:prstGeom>
          <a:noFill/>
          <a:ln w="9525">
            <a:noFill/>
            <a:miter lim="800000"/>
          </a:ln>
        </p:spPr>
        <p:txBody>
          <a:bodyPr wrap="none" lIns="0" tIns="0" rIns="0" bIns="0">
            <a:spAutoFit/>
          </a:bodyPr>
          <a:lstStyle/>
          <a:p>
            <a:pPr fontAlgn="base">
              <a:spcBef>
                <a:spcPct val="0"/>
              </a:spcBef>
              <a:spcAft>
                <a:spcPct val="0"/>
              </a:spcAft>
            </a:pPr>
            <a:endParaRPr lang="zh-CN" altLang="zh-CN">
              <a:solidFill>
                <a:prstClr val="black"/>
              </a:solidFill>
              <a:latin typeface="Arial" panose="020B0604020202020204" pitchFamily="34" charset="0"/>
              <a:ea typeface="宋体" panose="02010600030101010101" pitchFamily="2" charset="-122"/>
            </a:endParaRPr>
          </a:p>
        </p:txBody>
      </p:sp>
      <p:sp>
        <p:nvSpPr>
          <p:cNvPr id="46112" name="Rectangle 47"/>
          <p:cNvSpPr>
            <a:spLocks noChangeArrowheads="1"/>
          </p:cNvSpPr>
          <p:nvPr/>
        </p:nvSpPr>
        <p:spPr bwMode="auto">
          <a:xfrm>
            <a:off x="1762919" y="1444625"/>
            <a:ext cx="3077766" cy="369332"/>
          </a:xfrm>
          <a:prstGeom prst="rect">
            <a:avLst/>
          </a:prstGeom>
          <a:noFill/>
          <a:ln w="9525">
            <a:noFill/>
            <a:miter lim="800000"/>
          </a:ln>
        </p:spPr>
        <p:txBody>
          <a:bodyPr wrap="none" lIns="0" tIns="0" rIns="0" bIns="0">
            <a:spAutoFit/>
          </a:bodyPr>
          <a:lstStyle/>
          <a:p>
            <a:pPr fontAlgn="base">
              <a:spcBef>
                <a:spcPct val="0"/>
              </a:spcBef>
              <a:spcAft>
                <a:spcPct val="0"/>
              </a:spcAft>
            </a:pPr>
            <a:r>
              <a:rPr lang="zh-CN" altLang="en-US" sz="2400" dirty="0">
                <a:solidFill>
                  <a:srgbClr val="000000"/>
                </a:solidFill>
                <a:latin typeface="宋体" panose="02010600030101010101" pitchFamily="2" charset="-122"/>
                <a:ea typeface="宋体" panose="02010600030101010101" pitchFamily="2" charset="-122"/>
              </a:rPr>
              <a:t>产生式系统的基本结构</a:t>
            </a:r>
            <a:endParaRPr lang="zh-CN" altLang="en-US" sz="2400" dirty="0">
              <a:solidFill>
                <a:prstClr val="black"/>
              </a:solidFill>
              <a:latin typeface="Arial" panose="020B0604020202020204" pitchFamily="34" charset="0"/>
              <a:ea typeface="宋体" panose="02010600030101010101" pitchFamily="2" charset="-122"/>
            </a:endParaRPr>
          </a:p>
        </p:txBody>
      </p:sp>
      <p:sp>
        <p:nvSpPr>
          <p:cNvPr id="67590" name="Text Box 18"/>
          <p:cNvSpPr txBox="1"/>
          <p:nvPr/>
        </p:nvSpPr>
        <p:spPr>
          <a:xfrm>
            <a:off x="1924685" y="4879976"/>
            <a:ext cx="8317230" cy="1252855"/>
          </a:xfrm>
          <a:prstGeom prst="rect">
            <a:avLst/>
          </a:prstGeom>
          <a:solidFill>
            <a:schemeClr val="accent1">
              <a:alpha val="9019"/>
            </a:schemeClr>
          </a:solidFill>
          <a:ln w="9525">
            <a:noFill/>
          </a:ln>
        </p:spPr>
        <p:txBody>
          <a:bodyPr wrap="square">
            <a:spAutoFit/>
          </a:bodyPr>
          <a:lstStyle/>
          <a:p>
            <a:pPr fontAlgn="base">
              <a:lnSpc>
                <a:spcPct val="105000"/>
              </a:lnSpc>
              <a:spcBef>
                <a:spcPct val="50000"/>
              </a:spcBef>
              <a:spcAft>
                <a:spcPct val="0"/>
              </a:spcAft>
            </a:pPr>
            <a:r>
              <a:rPr lang="zh-CN" altLang="en-US" sz="2400" dirty="0">
                <a:solidFill>
                  <a:prstClr val="black"/>
                </a:solidFill>
                <a:latin typeface="华文新魏" panose="02010800040101010101" pitchFamily="2" charset="-122"/>
                <a:ea typeface="华文新魏" panose="02010800040101010101" pitchFamily="2" charset="-122"/>
              </a:rPr>
              <a:t>把</a:t>
            </a:r>
            <a:r>
              <a:rPr lang="zh-CN" altLang="en-US" sz="2400" dirty="0">
                <a:solidFill>
                  <a:srgbClr val="FF0000"/>
                </a:solidFill>
                <a:latin typeface="华文新魏" panose="02010800040101010101" pitchFamily="2" charset="-122"/>
                <a:ea typeface="华文新魏" panose="02010800040101010101" pitchFamily="2" charset="-122"/>
              </a:rPr>
              <a:t>一组产生式放在一起</a:t>
            </a:r>
            <a:r>
              <a:rPr lang="zh-CN" altLang="en-US" sz="2400" dirty="0">
                <a:solidFill>
                  <a:prstClr val="black"/>
                </a:solidFill>
                <a:latin typeface="华文新魏" panose="02010800040101010101" pitchFamily="2" charset="-122"/>
                <a:ea typeface="华文新魏" panose="02010800040101010101" pitchFamily="2" charset="-122"/>
              </a:rPr>
              <a:t>，让它们互相配合，协同作用， 一个产生式的结论可以供给另个产生式作为前提使用，以这种方式求得问题的解决，这样的系统</a:t>
            </a:r>
            <a:r>
              <a:rPr lang="zh-CN" altLang="en-US" sz="2400">
                <a:solidFill>
                  <a:prstClr val="black"/>
                </a:solidFill>
                <a:latin typeface="华文新魏" panose="02010800040101010101" pitchFamily="2" charset="-122"/>
                <a:ea typeface="华文新魏" panose="02010800040101010101" pitchFamily="2" charset="-122"/>
              </a:rPr>
              <a:t>称为</a:t>
            </a:r>
            <a:r>
              <a:rPr lang="zh-CN" altLang="en-US" sz="2400">
                <a:solidFill>
                  <a:srgbClr val="00A3D6"/>
                </a:solidFill>
                <a:latin typeface="华文新魏" panose="02010800040101010101" pitchFamily="2" charset="-122"/>
                <a:ea typeface="华文新魏" panose="02010800040101010101" pitchFamily="2" charset="-122"/>
              </a:rPr>
              <a:t>产生式系统</a:t>
            </a:r>
            <a:r>
              <a:rPr lang="zh-CN" altLang="en-US" sz="2400">
                <a:solidFill>
                  <a:prstClr val="black"/>
                </a:solidFill>
                <a:latin typeface="宋体" panose="02010600030101010101" pitchFamily="2" charset="-122"/>
                <a:ea typeface="宋体" panose="02010600030101010101" pitchFamily="2" charset="-122"/>
              </a:rPr>
              <a:t>。</a:t>
            </a:r>
            <a:endParaRPr lang="zh-CN" altLang="en-US" sz="2400" dirty="0">
              <a:solidFill>
                <a:prstClr val="black"/>
              </a:solidFill>
              <a:latin typeface="宋体" panose="02010600030101010101" pitchFamily="2" charset="-122"/>
              <a:ea typeface="宋体" panose="02010600030101010101" pitchFamily="2" charset="-122"/>
            </a:endParaRPr>
          </a:p>
        </p:txBody>
      </p:sp>
      <p:sp>
        <p:nvSpPr>
          <p:cNvPr id="3" name="文本框 2"/>
          <p:cNvSpPr txBox="1"/>
          <p:nvPr/>
        </p:nvSpPr>
        <p:spPr>
          <a:xfrm>
            <a:off x="4624033" y="4123465"/>
            <a:ext cx="958917" cy="400110"/>
          </a:xfrm>
          <a:prstGeom prst="rect">
            <a:avLst/>
          </a:prstGeom>
          <a:noFill/>
        </p:spPr>
        <p:txBody>
          <a:bodyPr wrap="none" rtlCol="0">
            <a:spAutoFit/>
          </a:bodyPr>
          <a:lstStyle/>
          <a:p>
            <a:pPr fontAlgn="base">
              <a:spcBef>
                <a:spcPct val="0"/>
              </a:spcBef>
              <a:spcAft>
                <a:spcPct val="0"/>
              </a:spcAft>
            </a:pPr>
            <a:r>
              <a:rPr lang="zh-CN" altLang="zh-CN" sz="2000" b="1" dirty="0">
                <a:solidFill>
                  <a:prstClr val="black"/>
                </a:solidFill>
                <a:latin typeface="Arial" panose="020B0604020202020204" pitchFamily="34" charset="0"/>
                <a:ea typeface="宋体" panose="02010600030101010101" pitchFamily="2" charset="-122"/>
              </a:rPr>
              <a:t>推理机</a:t>
            </a:r>
          </a:p>
        </p:txBody>
      </p:sp>
    </p:spTree>
    <p:extLst>
      <p:ext uri="{BB962C8B-B14F-4D97-AF65-F5344CB8AC3E}">
        <p14:creationId xmlns:p14="http://schemas.microsoft.com/office/powerpoint/2010/main" val="121705086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0"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2.4.2  </a:t>
            </a:r>
            <a:r>
              <a:rPr lang="zh-CN" altLang="en-US" b="1" dirty="0">
                <a:solidFill>
                  <a:schemeClr val="tx1"/>
                </a:solidFill>
                <a:latin typeface="仿宋" panose="02010609060101010101" pitchFamily="49" charset="-122"/>
                <a:ea typeface="仿宋" panose="02010609060101010101" pitchFamily="49" charset="-122"/>
              </a:rPr>
              <a:t>产生式系统</a:t>
            </a:r>
          </a:p>
        </p:txBody>
      </p:sp>
      <p:sp>
        <p:nvSpPr>
          <p:cNvPr id="47106" name="灯片编号占位符 3"/>
          <p:cNvSpPr>
            <a:spLocks noGrp="1"/>
          </p:cNvSpPr>
          <p:nvPr>
            <p:ph type="sldNum" sz="quarter" idx="12"/>
          </p:nvPr>
        </p:nvSpPr>
        <p:spPr>
          <a:noFill/>
        </p:spPr>
        <p:txBody>
          <a:bodyPr/>
          <a:lstStyle/>
          <a:p>
            <a:pPr fontAlgn="base">
              <a:spcBef>
                <a:spcPct val="0"/>
              </a:spcBef>
              <a:spcAft>
                <a:spcPct val="0"/>
              </a:spcAft>
            </a:pPr>
            <a:fld id="{62EF75C4-0F9F-4664-92B3-61FF5080DEBF}"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82</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7108" name="Rectangle 3"/>
          <p:cNvSpPr>
            <a:spLocks noChangeArrowheads="1"/>
          </p:cNvSpPr>
          <p:nvPr/>
        </p:nvSpPr>
        <p:spPr bwMode="auto">
          <a:xfrm>
            <a:off x="1876426" y="1490664"/>
            <a:ext cx="1700213" cy="519113"/>
          </a:xfrm>
          <a:prstGeom prst="rect">
            <a:avLst/>
          </a:prstGeom>
          <a:noFill/>
          <a:ln w="9525">
            <a:noFill/>
            <a:miter lim="800000"/>
          </a:ln>
        </p:spPr>
        <p:txBody>
          <a:bodyPr wrap="none">
            <a:spAutoFit/>
          </a:bodyPr>
          <a:lstStyle/>
          <a:p>
            <a:pPr marL="342900" indent="-342900" fontAlgn="base">
              <a:spcBef>
                <a:spcPct val="20000"/>
              </a:spcBef>
              <a:spcAft>
                <a:spcPct val="0"/>
              </a:spcAft>
              <a:buClr>
                <a:prstClr val="black"/>
              </a:buClr>
            </a:pPr>
            <a:r>
              <a:rPr lang="en-US" altLang="zh-CN" sz="2800" b="1" dirty="0">
                <a:solidFill>
                  <a:prstClr val="black"/>
                </a:solidFill>
                <a:latin typeface="Times New Roman" panose="02020603050405020304" pitchFamily="18" charset="0"/>
                <a:ea typeface="宋体" panose="02010600030101010101" pitchFamily="2" charset="-122"/>
              </a:rPr>
              <a:t>1.  </a:t>
            </a:r>
            <a:r>
              <a:rPr lang="zh-CN" altLang="en-US" sz="2800" b="1" dirty="0">
                <a:solidFill>
                  <a:prstClr val="black"/>
                </a:solidFill>
                <a:latin typeface="Times New Roman" panose="02020603050405020304" pitchFamily="18" charset="0"/>
                <a:ea typeface="宋体" panose="02010600030101010101" pitchFamily="2" charset="-122"/>
              </a:rPr>
              <a:t>规则库</a:t>
            </a:r>
          </a:p>
        </p:txBody>
      </p:sp>
      <p:sp>
        <p:nvSpPr>
          <p:cNvPr id="47110" name="Rectangle 5"/>
          <p:cNvSpPr>
            <a:spLocks noChangeArrowheads="1"/>
          </p:cNvSpPr>
          <p:nvPr/>
        </p:nvSpPr>
        <p:spPr bwMode="auto">
          <a:xfrm>
            <a:off x="1876426" y="2111058"/>
            <a:ext cx="8377237" cy="1004890"/>
          </a:xfrm>
          <a:prstGeom prst="rect">
            <a:avLst/>
          </a:prstGeom>
          <a:gradFill rotWithShape="0">
            <a:gsLst>
              <a:gs pos="0">
                <a:srgbClr val="CCFFFF"/>
              </a:gs>
              <a:gs pos="100000">
                <a:srgbClr val="FFFFFF"/>
              </a:gs>
            </a:gsLst>
            <a:path path="rect">
              <a:fillToRect l="100000" b="100000"/>
            </a:path>
          </a:gradFill>
          <a:ln w="9525">
            <a:solidFill>
              <a:srgbClr val="808080"/>
            </a:solidFill>
            <a:miter lim="800000"/>
          </a:ln>
        </p:spPr>
        <p:txBody>
          <a:bodyPr>
            <a:spAutoFit/>
          </a:bodyPr>
          <a:lstStyle/>
          <a:p>
            <a:pPr fontAlgn="base">
              <a:lnSpc>
                <a:spcPct val="120000"/>
              </a:lnSpc>
              <a:spcBef>
                <a:spcPct val="20000"/>
              </a:spcBef>
              <a:spcAft>
                <a:spcPct val="0"/>
              </a:spcAft>
              <a:buClr>
                <a:srgbClr val="CCB400"/>
              </a:buClr>
              <a:buFont typeface="Wingdings" panose="05000000000000000000" pitchFamily="2" charset="2"/>
              <a:buChar char="§"/>
            </a:pPr>
            <a:r>
              <a:rPr lang="en-US" altLang="zh-CN" sz="2600" b="1" dirty="0">
                <a:solidFill>
                  <a:prstClr val="black"/>
                </a:solidFill>
                <a:latin typeface="宋体" panose="02010600030101010101" pitchFamily="2" charset="-122"/>
                <a:ea typeface="宋体" panose="02010600030101010101" pitchFamily="2" charset="-122"/>
              </a:rPr>
              <a:t> </a:t>
            </a:r>
            <a:r>
              <a:rPr lang="zh-CN" altLang="en-US" sz="2600" b="1" dirty="0">
                <a:solidFill>
                  <a:prstClr val="black"/>
                </a:solidFill>
                <a:latin typeface="宋体" panose="02010600030101010101" pitchFamily="2" charset="-122"/>
                <a:ea typeface="宋体" panose="02010600030101010101" pitchFamily="2" charset="-122"/>
              </a:rPr>
              <a:t>规则库</a:t>
            </a:r>
            <a:r>
              <a:rPr lang="en-US" altLang="zh-CN" sz="2600" b="1" dirty="0">
                <a:solidFill>
                  <a:srgbClr val="A50021"/>
                </a:solidFill>
                <a:latin typeface="Arial" panose="020B0604020202020204" pitchFamily="34" charset="0"/>
                <a:ea typeface="宋体" panose="02010600030101010101" pitchFamily="2" charset="-122"/>
                <a:sym typeface="+mn-ea"/>
              </a:rPr>
              <a:t>RB(Rule Base)</a:t>
            </a:r>
            <a:r>
              <a:rPr lang="zh-CN" altLang="en-US" sz="2600" b="1" dirty="0">
                <a:solidFill>
                  <a:srgbClr val="A50021"/>
                </a:solidFill>
                <a:latin typeface="Arial" panose="020B0604020202020204" pitchFamily="34" charset="0"/>
                <a:ea typeface="宋体" panose="02010600030101010101" pitchFamily="2" charset="-122"/>
                <a:sym typeface="+mn-ea"/>
              </a:rPr>
              <a:t>：</a:t>
            </a:r>
            <a:r>
              <a:rPr lang="zh-CN" altLang="en-US" sz="2600" dirty="0">
                <a:solidFill>
                  <a:prstClr val="black"/>
                </a:solidFill>
                <a:latin typeface="宋体" panose="02010600030101010101" pitchFamily="2" charset="-122"/>
                <a:ea typeface="宋体" panose="02010600030101010101" pitchFamily="2" charset="-122"/>
              </a:rPr>
              <a:t>用于描述相应领域内知识的产生式集合。</a:t>
            </a:r>
            <a:r>
              <a:rPr lang="zh-CN" altLang="en-US" sz="2600" b="1" dirty="0">
                <a:solidFill>
                  <a:prstClr val="black"/>
                </a:solidFill>
                <a:latin typeface="Arial" panose="020B0604020202020204" pitchFamily="34" charset="0"/>
                <a:ea typeface="宋体" panose="02010600030101010101" pitchFamily="2" charset="-122"/>
              </a:rPr>
              <a:t> </a:t>
            </a:r>
          </a:p>
        </p:txBody>
      </p:sp>
      <p:sp>
        <p:nvSpPr>
          <p:cNvPr id="8" name="矩形 7"/>
          <p:cNvSpPr/>
          <p:nvPr/>
        </p:nvSpPr>
        <p:spPr>
          <a:xfrm>
            <a:off x="1833563" y="3396933"/>
            <a:ext cx="8199120" cy="865505"/>
          </a:xfrm>
          <a:prstGeom prst="rect">
            <a:avLst/>
          </a:prstGeom>
          <a:noFill/>
          <a:ln w="9525">
            <a:noFill/>
          </a:ln>
        </p:spPr>
        <p:txBody>
          <a:bodyPr wrap="square">
            <a:spAutoFit/>
          </a:bodyPr>
          <a:lstStyle/>
          <a:p>
            <a:pPr marL="342900" indent="-342900" fontAlgn="base">
              <a:lnSpc>
                <a:spcPct val="105000"/>
              </a:lnSpc>
              <a:spcBef>
                <a:spcPct val="10000"/>
              </a:spcBef>
              <a:spcAft>
                <a:spcPct val="0"/>
              </a:spcAft>
              <a:buFontTx/>
              <a:buChar char="•"/>
            </a:pPr>
            <a:r>
              <a:rPr lang="zh-CN" altLang="en-US" sz="2400" dirty="0">
                <a:solidFill>
                  <a:srgbClr val="006600"/>
                </a:solidFill>
                <a:latin typeface="Times New Roman" panose="02020603050405020304" pitchFamily="18" charset="0"/>
                <a:ea typeface="宋体" panose="02010600030101010101" pitchFamily="2" charset="-122"/>
              </a:rPr>
              <a:t>也称知识库</a:t>
            </a:r>
            <a:r>
              <a:rPr lang="en-US" altLang="zh-CN" sz="2400" dirty="0">
                <a:solidFill>
                  <a:srgbClr val="006600"/>
                </a:solidFill>
                <a:latin typeface="Times New Roman" panose="02020603050405020304" pitchFamily="18" charset="0"/>
                <a:ea typeface="宋体" panose="02010600030101010101" pitchFamily="2" charset="-122"/>
              </a:rPr>
              <a:t>KB(Knowledge Base) ,</a:t>
            </a:r>
            <a:r>
              <a:rPr lang="zh-CN" altLang="en-US" sz="2400" dirty="0">
                <a:solidFill>
                  <a:srgbClr val="006600"/>
                </a:solidFill>
                <a:latin typeface="Times New Roman" panose="02020603050405020304" pitchFamily="18" charset="0"/>
                <a:ea typeface="宋体" panose="02010600030101010101" pitchFamily="2" charset="-122"/>
              </a:rPr>
              <a:t>用于存放与求解问题有关的所有规则的集合</a:t>
            </a:r>
          </a:p>
        </p:txBody>
      </p:sp>
      <p:sp>
        <p:nvSpPr>
          <p:cNvPr id="9" name="矩形 8"/>
          <p:cNvSpPr/>
          <p:nvPr/>
        </p:nvSpPr>
        <p:spPr>
          <a:xfrm>
            <a:off x="2011680" y="4360315"/>
            <a:ext cx="7814310" cy="460375"/>
          </a:xfrm>
          <a:prstGeom prst="rect">
            <a:avLst/>
          </a:prstGeom>
        </p:spPr>
        <p:txBody>
          <a:bodyPr wrap="square">
            <a:spAutoFit/>
          </a:bodyPr>
          <a:lstStyle/>
          <a:p>
            <a:pPr fontAlgn="base">
              <a:spcBef>
                <a:spcPct val="0"/>
              </a:spcBef>
              <a:spcAft>
                <a:spcPct val="0"/>
              </a:spcAft>
              <a:defRPr/>
            </a:pPr>
            <a:r>
              <a:rPr kumimoji="1" lang="zh-CN" altLang="en-US" sz="2400" b="1" kern="0" dirty="0">
                <a:solidFill>
                  <a:srgbClr val="FF0000"/>
                </a:solidFill>
                <a:latin typeface="华文新魏" panose="02010800040101010101" pitchFamily="2" charset="-122"/>
                <a:ea typeface="华文新魏" panose="02010800040101010101" pitchFamily="2" charset="-122"/>
              </a:rPr>
              <a:t>作用：</a:t>
            </a:r>
            <a:r>
              <a:rPr kumimoji="1" lang="zh-CN" altLang="en-US" sz="2400" b="1" kern="0" dirty="0">
                <a:solidFill>
                  <a:srgbClr val="0000CC"/>
                </a:solidFill>
                <a:latin typeface="华文新魏" panose="02010800040101010101" pitchFamily="2" charset="-122"/>
                <a:ea typeface="华文新魏" panose="02010800040101010101" pitchFamily="2" charset="-122"/>
              </a:rPr>
              <a:t>是产生式系统问题求解的基础</a:t>
            </a:r>
          </a:p>
        </p:txBody>
      </p:sp>
      <p:sp>
        <p:nvSpPr>
          <p:cNvPr id="10" name="矩形 9"/>
          <p:cNvSpPr/>
          <p:nvPr/>
        </p:nvSpPr>
        <p:spPr>
          <a:xfrm>
            <a:off x="2011680" y="4934536"/>
            <a:ext cx="8047990" cy="829945"/>
          </a:xfrm>
          <a:prstGeom prst="rect">
            <a:avLst/>
          </a:prstGeom>
          <a:noFill/>
          <a:ln w="9525">
            <a:noFill/>
          </a:ln>
        </p:spPr>
        <p:txBody>
          <a:bodyPr wrap="square">
            <a:spAutoFit/>
          </a:bodyPr>
          <a:lstStyle/>
          <a:p>
            <a:pPr fontAlgn="base">
              <a:spcBef>
                <a:spcPct val="0"/>
              </a:spcBef>
              <a:spcAft>
                <a:spcPct val="0"/>
              </a:spcAft>
            </a:pPr>
            <a:r>
              <a:rPr lang="zh-CN" altLang="en-US" sz="2400" dirty="0">
                <a:solidFill>
                  <a:srgbClr val="FF0000"/>
                </a:solidFill>
                <a:latin typeface="华文新魏" panose="02010800040101010101" pitchFamily="2" charset="-122"/>
                <a:ea typeface="华文新魏" panose="02010800040101010101" pitchFamily="2" charset="-122"/>
              </a:rPr>
              <a:t>要求：</a:t>
            </a:r>
            <a:r>
              <a:rPr lang="zh-CN" altLang="en-US" sz="2400" dirty="0">
                <a:solidFill>
                  <a:srgbClr val="0000CC"/>
                </a:solidFill>
                <a:latin typeface="华文新魏" panose="02010800040101010101" pitchFamily="2" charset="-122"/>
                <a:ea typeface="华文新魏" panose="02010800040101010101" pitchFamily="2" charset="-122"/>
              </a:rPr>
              <a:t>知识的完整性、一致性、准确性、灵活性和知识组织的合理性</a:t>
            </a:r>
          </a:p>
        </p:txBody>
      </p:sp>
    </p:spTree>
    <p:extLst>
      <p:ext uri="{BB962C8B-B14F-4D97-AF65-F5344CB8AC3E}">
        <p14:creationId xmlns:p14="http://schemas.microsoft.com/office/powerpoint/2010/main" val="63568833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2.4.2  </a:t>
            </a:r>
            <a:r>
              <a:rPr lang="zh-CN" altLang="en-US" b="1" dirty="0">
                <a:solidFill>
                  <a:schemeClr val="tx1"/>
                </a:solidFill>
                <a:latin typeface="仿宋" panose="02010609060101010101" pitchFamily="49" charset="-122"/>
                <a:ea typeface="仿宋" panose="02010609060101010101" pitchFamily="49" charset="-122"/>
              </a:rPr>
              <a:t>产生式系统</a:t>
            </a:r>
          </a:p>
        </p:txBody>
      </p:sp>
      <p:sp>
        <p:nvSpPr>
          <p:cNvPr id="47106" name="灯片编号占位符 3"/>
          <p:cNvSpPr>
            <a:spLocks noGrp="1"/>
          </p:cNvSpPr>
          <p:nvPr>
            <p:ph type="sldNum" sz="quarter" idx="12"/>
          </p:nvPr>
        </p:nvSpPr>
        <p:spPr>
          <a:noFill/>
        </p:spPr>
        <p:txBody>
          <a:bodyPr/>
          <a:lstStyle/>
          <a:p>
            <a:pPr fontAlgn="base">
              <a:spcBef>
                <a:spcPct val="0"/>
              </a:spcBef>
              <a:spcAft>
                <a:spcPct val="0"/>
              </a:spcAft>
            </a:pPr>
            <a:fld id="{62EF75C4-0F9F-4664-92B3-61FF5080DEBF}"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83</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7111" name="Rectangle 6"/>
          <p:cNvSpPr>
            <a:spLocks noGrp="1" noChangeArrowheads="1"/>
          </p:cNvSpPr>
          <p:nvPr>
            <p:ph sz="quarter" idx="1"/>
          </p:nvPr>
        </p:nvSpPr>
        <p:spPr>
          <a:xfrm>
            <a:off x="1751647" y="2108943"/>
            <a:ext cx="8503920" cy="763162"/>
          </a:xfrm>
          <a:noFill/>
          <a:ln>
            <a:noFill/>
          </a:ln>
        </p:spPr>
        <p:txBody>
          <a:bodyPr>
            <a:normAutofit lnSpcReduction="10000"/>
          </a:bodyPr>
          <a:lstStyle/>
          <a:p>
            <a:pPr marL="0" indent="0">
              <a:buFont typeface="Wingdings" panose="05000000000000000000" pitchFamily="2" charset="2"/>
              <a:buChar char="§"/>
            </a:pPr>
            <a:r>
              <a:rPr lang="en-US" altLang="zh-CN" sz="2400"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综合数据库</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事实库、上下文、黑板等</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：一个用于存放问题求解过程中各种当前信息的数据结构。 </a:t>
            </a:r>
          </a:p>
        </p:txBody>
      </p:sp>
      <p:sp>
        <p:nvSpPr>
          <p:cNvPr id="47109" name="Rectangle 4"/>
          <p:cNvSpPr>
            <a:spLocks noChangeArrowheads="1"/>
          </p:cNvSpPr>
          <p:nvPr/>
        </p:nvSpPr>
        <p:spPr bwMode="auto">
          <a:xfrm>
            <a:off x="1751330" y="1443767"/>
            <a:ext cx="5036956" cy="527580"/>
          </a:xfrm>
          <a:prstGeom prst="rect">
            <a:avLst/>
          </a:prstGeom>
          <a:noFill/>
          <a:ln w="9525">
            <a:noFill/>
            <a:miter lim="800000"/>
          </a:ln>
        </p:spPr>
        <p:txBody>
          <a:bodyPr wrap="none">
            <a:spAutoFit/>
          </a:bodyPr>
          <a:lstStyle/>
          <a:p>
            <a:pPr marL="342900" indent="-342900" fontAlgn="base">
              <a:lnSpc>
                <a:spcPct val="110000"/>
              </a:lnSpc>
              <a:spcBef>
                <a:spcPct val="20000"/>
              </a:spcBef>
              <a:spcAft>
                <a:spcPct val="0"/>
              </a:spcAft>
              <a:buClr>
                <a:prstClr val="black"/>
              </a:buClr>
            </a:pPr>
            <a:r>
              <a:rPr lang="en-US" altLang="zh-CN" sz="2800" b="1" dirty="0">
                <a:solidFill>
                  <a:prstClr val="black"/>
                </a:solidFill>
                <a:latin typeface="Times New Roman" panose="02020603050405020304" pitchFamily="18" charset="0"/>
                <a:ea typeface="宋体" panose="02010600030101010101" pitchFamily="2" charset="-122"/>
              </a:rPr>
              <a:t>2.  </a:t>
            </a:r>
            <a:r>
              <a:rPr lang="zh-CN" altLang="en-US" sz="2800" b="1" dirty="0">
                <a:solidFill>
                  <a:prstClr val="black"/>
                </a:solidFill>
                <a:latin typeface="Times New Roman" panose="02020603050405020304" pitchFamily="18" charset="0"/>
                <a:ea typeface="宋体" panose="02010600030101010101" pitchFamily="2" charset="-122"/>
              </a:rPr>
              <a:t>综合数据库</a:t>
            </a:r>
            <a:r>
              <a:rPr lang="en-US" altLang="zh-CN" sz="2800" b="1" dirty="0">
                <a:solidFill>
                  <a:srgbClr val="A50021"/>
                </a:solidFill>
                <a:latin typeface="Arial" panose="020B0604020202020204" pitchFamily="34" charset="0"/>
                <a:ea typeface="宋体" panose="02010600030101010101" pitchFamily="2" charset="-122"/>
                <a:sym typeface="+mn-ea"/>
              </a:rPr>
              <a:t>DB(Data Base)</a:t>
            </a:r>
            <a:r>
              <a:rPr lang="zh-CN" altLang="en-US" sz="2800" b="1" dirty="0">
                <a:solidFill>
                  <a:prstClr val="black"/>
                </a:solidFill>
                <a:latin typeface="Arial" panose="020B0604020202020204" pitchFamily="34" charset="0"/>
                <a:ea typeface="宋体" panose="02010600030101010101" pitchFamily="2" charset="-122"/>
              </a:rPr>
              <a:t> </a:t>
            </a:r>
          </a:p>
        </p:txBody>
      </p:sp>
      <p:sp>
        <p:nvSpPr>
          <p:cNvPr id="2" name="矩形 1"/>
          <p:cNvSpPr/>
          <p:nvPr/>
        </p:nvSpPr>
        <p:spPr>
          <a:xfrm>
            <a:off x="1974851" y="4601846"/>
            <a:ext cx="8057515" cy="919867"/>
          </a:xfrm>
          <a:prstGeom prst="rect">
            <a:avLst/>
          </a:prstGeom>
        </p:spPr>
        <p:txBody>
          <a:bodyPr wrap="square">
            <a:spAutoFit/>
          </a:bodyPr>
          <a:lstStyle/>
          <a:p>
            <a:pPr fontAlgn="base">
              <a:lnSpc>
                <a:spcPct val="120000"/>
              </a:lnSpc>
              <a:spcBef>
                <a:spcPct val="0"/>
              </a:spcBef>
              <a:spcAft>
                <a:spcPct val="0"/>
              </a:spcAft>
              <a:defRPr/>
            </a:pPr>
            <a:r>
              <a:rPr kumimoji="1" lang="zh-CN" altLang="en-US" sz="2400" b="1" kern="0" dirty="0">
                <a:solidFill>
                  <a:srgbClr val="0000CC"/>
                </a:solidFill>
                <a:latin typeface="仿宋" panose="02010609060101010101" pitchFamily="49" charset="-122"/>
                <a:ea typeface="仿宋" panose="02010609060101010101" pitchFamily="49" charset="-122"/>
              </a:rPr>
              <a:t> 推理过程中，当规则库中某条规则的前提可以和综合数据库的已知事实匹配时，该规则被激活。</a:t>
            </a:r>
          </a:p>
        </p:txBody>
      </p:sp>
      <p:sp>
        <p:nvSpPr>
          <p:cNvPr id="3" name="矩形 2"/>
          <p:cNvSpPr/>
          <p:nvPr/>
        </p:nvSpPr>
        <p:spPr>
          <a:xfrm>
            <a:off x="6323330" y="3223579"/>
            <a:ext cx="247184" cy="406137"/>
          </a:xfrm>
          <a:prstGeom prst="rect">
            <a:avLst/>
          </a:prstGeom>
        </p:spPr>
        <p:txBody>
          <a:bodyPr wrap="none">
            <a:spAutoFit/>
          </a:bodyPr>
          <a:lstStyle/>
          <a:p>
            <a:pPr marL="342900" indent="-342900" fontAlgn="base">
              <a:lnSpc>
                <a:spcPct val="105000"/>
              </a:lnSpc>
              <a:spcBef>
                <a:spcPct val="10000"/>
              </a:spcBef>
              <a:spcAft>
                <a:spcPct val="0"/>
              </a:spcAft>
              <a:buClr>
                <a:srgbClr val="3333CC"/>
              </a:buClr>
              <a:buSzPct val="60000"/>
              <a:defRPr/>
            </a:pPr>
            <a:r>
              <a:rPr kumimoji="1" lang="zh-CN" altLang="en-US" sz="2000" b="1" kern="0" dirty="0">
                <a:solidFill>
                  <a:srgbClr val="0000CC"/>
                </a:solidFill>
                <a:latin typeface="华文新魏" panose="02010800040101010101" pitchFamily="2" charset="-122"/>
                <a:ea typeface="华文新魏" panose="02010800040101010101" pitchFamily="2" charset="-122"/>
              </a:rPr>
              <a:t> </a:t>
            </a:r>
          </a:p>
        </p:txBody>
      </p:sp>
      <p:sp>
        <p:nvSpPr>
          <p:cNvPr id="6" name="矩形 5"/>
          <p:cNvSpPr/>
          <p:nvPr/>
        </p:nvSpPr>
        <p:spPr>
          <a:xfrm>
            <a:off x="2061528" y="3526791"/>
            <a:ext cx="7300396" cy="435119"/>
          </a:xfrm>
          <a:prstGeom prst="rect">
            <a:avLst/>
          </a:prstGeom>
        </p:spPr>
        <p:txBody>
          <a:bodyPr wrap="none">
            <a:spAutoFit/>
          </a:bodyPr>
          <a:lstStyle/>
          <a:p>
            <a:pPr marL="342900" indent="-342900" fontAlgn="base">
              <a:lnSpc>
                <a:spcPct val="105000"/>
              </a:lnSpc>
              <a:spcBef>
                <a:spcPct val="10000"/>
              </a:spcBef>
              <a:spcAft>
                <a:spcPct val="0"/>
              </a:spcAft>
              <a:buClr>
                <a:srgbClr val="3333CC"/>
              </a:buClr>
              <a:buSzPct val="60000"/>
              <a:defRPr/>
            </a:pPr>
            <a:r>
              <a:rPr kumimoji="1" lang="zh-CN" altLang="en-US" sz="2400" b="1" kern="0" dirty="0">
                <a:solidFill>
                  <a:srgbClr val="0000CC"/>
                </a:solidFill>
                <a:latin typeface="仿宋" panose="02010609060101010101" pitchFamily="49" charset="-122"/>
                <a:ea typeface="仿宋" panose="02010609060101010101" pitchFamily="49" charset="-122"/>
              </a:rPr>
              <a:t>问题的初始状态，</a:t>
            </a:r>
            <a:r>
              <a:rPr kumimoji="1" lang="zh-CN" altLang="en-US" sz="2400" b="1" kern="0" dirty="0">
                <a:solidFill>
                  <a:srgbClr val="0000CC"/>
                </a:solidFill>
                <a:latin typeface="仿宋" panose="02010609060101010101" pitchFamily="49" charset="-122"/>
                <a:ea typeface="仿宋" panose="02010609060101010101" pitchFamily="49" charset="-122"/>
                <a:sym typeface="+mn-ea"/>
              </a:rPr>
              <a:t>输入的事实，中间结论，最终结论</a:t>
            </a:r>
          </a:p>
        </p:txBody>
      </p:sp>
      <p:sp>
        <p:nvSpPr>
          <p:cNvPr id="7" name="矩形 6"/>
          <p:cNvSpPr/>
          <p:nvPr/>
        </p:nvSpPr>
        <p:spPr>
          <a:xfrm>
            <a:off x="1863726" y="4185920"/>
            <a:ext cx="4392295" cy="451598"/>
          </a:xfrm>
          <a:prstGeom prst="rect">
            <a:avLst/>
          </a:prstGeom>
        </p:spPr>
        <p:txBody>
          <a:bodyPr wrap="square">
            <a:spAutoFit/>
          </a:bodyPr>
          <a:lstStyle/>
          <a:p>
            <a:pPr marL="342900" indent="-342900" fontAlgn="base">
              <a:lnSpc>
                <a:spcPct val="105000"/>
              </a:lnSpc>
              <a:spcBef>
                <a:spcPct val="10000"/>
              </a:spcBef>
              <a:spcAft>
                <a:spcPct val="0"/>
              </a:spcAft>
              <a:buClr>
                <a:srgbClr val="3333CC"/>
              </a:buClr>
              <a:buSzPct val="60000"/>
              <a:defRPr/>
            </a:pPr>
            <a:r>
              <a:rPr kumimoji="1" lang="zh-CN" altLang="en-US" sz="2400" b="1" kern="0" dirty="0">
                <a:solidFill>
                  <a:srgbClr val="006600"/>
                </a:solidFill>
                <a:latin typeface="Times New Roman" panose="02020603050405020304"/>
                <a:ea typeface="宋体" panose="02010600030101010101" pitchFamily="2" charset="-122"/>
              </a:rPr>
              <a:t>用于推理过程的规则匹配</a:t>
            </a:r>
          </a:p>
        </p:txBody>
      </p:sp>
      <p:sp>
        <p:nvSpPr>
          <p:cNvPr id="8" name="矩形 7"/>
          <p:cNvSpPr/>
          <p:nvPr/>
        </p:nvSpPr>
        <p:spPr>
          <a:xfrm>
            <a:off x="1974851" y="2872105"/>
            <a:ext cx="5094605" cy="603948"/>
          </a:xfrm>
          <a:prstGeom prst="rect">
            <a:avLst/>
          </a:prstGeom>
        </p:spPr>
        <p:txBody>
          <a:bodyPr wrap="square">
            <a:spAutoFit/>
          </a:bodyPr>
          <a:lstStyle/>
          <a:p>
            <a:pPr fontAlgn="base">
              <a:lnSpc>
                <a:spcPct val="160000"/>
              </a:lnSpc>
              <a:spcBef>
                <a:spcPct val="10000"/>
              </a:spcBef>
              <a:spcAft>
                <a:spcPct val="0"/>
              </a:spcAft>
              <a:buClr>
                <a:srgbClr val="006600"/>
              </a:buClr>
              <a:buSzPct val="60000"/>
              <a:defRPr/>
            </a:pPr>
            <a:r>
              <a:rPr kumimoji="1" lang="zh-CN" altLang="en-US" sz="2400" b="1" kern="0" dirty="0">
                <a:solidFill>
                  <a:srgbClr val="006600"/>
                </a:solidFill>
                <a:latin typeface="Times New Roman" panose="02020603050405020304"/>
                <a:ea typeface="宋体" panose="02010600030101010101" pitchFamily="2" charset="-122"/>
              </a:rPr>
              <a:t>存放求解问题的各种当前信息</a:t>
            </a:r>
          </a:p>
        </p:txBody>
      </p:sp>
    </p:spTree>
    <p:extLst>
      <p:ext uri="{BB962C8B-B14F-4D97-AF65-F5344CB8AC3E}">
        <p14:creationId xmlns:p14="http://schemas.microsoft.com/office/powerpoint/2010/main" val="321604832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2.4.2  </a:t>
            </a:r>
            <a:r>
              <a:rPr lang="zh-CN" altLang="en-US" b="1" dirty="0">
                <a:solidFill>
                  <a:schemeClr val="tx1"/>
                </a:solidFill>
                <a:latin typeface="仿宋" panose="02010609060101010101" pitchFamily="49" charset="-122"/>
                <a:ea typeface="仿宋" panose="02010609060101010101" pitchFamily="49" charset="-122"/>
              </a:rPr>
              <a:t>产生式系统</a:t>
            </a:r>
          </a:p>
        </p:txBody>
      </p:sp>
      <p:sp>
        <p:nvSpPr>
          <p:cNvPr id="47106" name="灯片编号占位符 3"/>
          <p:cNvSpPr>
            <a:spLocks noGrp="1"/>
          </p:cNvSpPr>
          <p:nvPr>
            <p:ph type="sldNum" sz="quarter" idx="12"/>
          </p:nvPr>
        </p:nvSpPr>
        <p:spPr>
          <a:noFill/>
        </p:spPr>
        <p:txBody>
          <a:bodyPr/>
          <a:lstStyle/>
          <a:p>
            <a:pPr fontAlgn="base">
              <a:spcBef>
                <a:spcPct val="0"/>
              </a:spcBef>
              <a:spcAft>
                <a:spcPct val="0"/>
              </a:spcAft>
            </a:pPr>
            <a:fld id="{62EF75C4-0F9F-4664-92B3-61FF5080DEBF}"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84</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7112" name="Rectangle 7"/>
          <p:cNvSpPr>
            <a:spLocks noChangeArrowheads="1"/>
          </p:cNvSpPr>
          <p:nvPr/>
        </p:nvSpPr>
        <p:spPr bwMode="auto">
          <a:xfrm>
            <a:off x="1887221" y="765175"/>
            <a:ext cx="1906291" cy="527580"/>
          </a:xfrm>
          <a:prstGeom prst="rect">
            <a:avLst/>
          </a:prstGeom>
          <a:noFill/>
          <a:ln w="9525">
            <a:noFill/>
            <a:miter lim="800000"/>
          </a:ln>
        </p:spPr>
        <p:txBody>
          <a:bodyPr wrap="none">
            <a:spAutoFit/>
          </a:bodyPr>
          <a:lstStyle/>
          <a:p>
            <a:pPr marL="342900" indent="-342900" fontAlgn="base">
              <a:lnSpc>
                <a:spcPct val="110000"/>
              </a:lnSpc>
              <a:spcBef>
                <a:spcPct val="20000"/>
              </a:spcBef>
              <a:spcAft>
                <a:spcPct val="0"/>
              </a:spcAft>
              <a:buClr>
                <a:prstClr val="black"/>
              </a:buClr>
            </a:pPr>
            <a:r>
              <a:rPr lang="en-US" altLang="zh-CN" sz="28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800" b="1">
                <a:solidFill>
                  <a:prstClr val="black"/>
                </a:solidFill>
                <a:latin typeface="Times New Roman" panose="02020603050405020304" pitchFamily="18" charset="0"/>
                <a:ea typeface="宋体" panose="02010600030101010101" pitchFamily="2" charset="-122"/>
              </a:rPr>
              <a:t>．推理机</a:t>
            </a:r>
            <a:r>
              <a:rPr lang="zh-CN" altLang="en-US" sz="2800" b="1">
                <a:solidFill>
                  <a:prstClr val="black"/>
                </a:solidFill>
                <a:latin typeface="Arial" panose="020B0604020202020204" pitchFamily="34" charset="0"/>
                <a:ea typeface="宋体" panose="02010600030101010101" pitchFamily="2" charset="-122"/>
              </a:rPr>
              <a:t> </a:t>
            </a:r>
          </a:p>
        </p:txBody>
      </p:sp>
      <p:sp>
        <p:nvSpPr>
          <p:cNvPr id="47113" name="Rectangle 8"/>
          <p:cNvSpPr>
            <a:spLocks noChangeArrowheads="1"/>
          </p:cNvSpPr>
          <p:nvPr/>
        </p:nvSpPr>
        <p:spPr bwMode="auto">
          <a:xfrm>
            <a:off x="1929766" y="1548130"/>
            <a:ext cx="8416925" cy="900430"/>
          </a:xfrm>
          <a:prstGeom prst="rect">
            <a:avLst/>
          </a:prstGeom>
          <a:gradFill rotWithShape="0">
            <a:gsLst>
              <a:gs pos="0">
                <a:srgbClr val="CCFFCC"/>
              </a:gs>
              <a:gs pos="100000">
                <a:schemeClr val="bg1"/>
              </a:gs>
            </a:gsLst>
            <a:path path="rect">
              <a:fillToRect l="100000" t="100000"/>
            </a:path>
          </a:gradFill>
          <a:ln w="9525">
            <a:solidFill>
              <a:srgbClr val="808080"/>
            </a:solidFill>
            <a:miter lim="800000"/>
          </a:ln>
        </p:spPr>
        <p:txBody>
          <a:bodyPr/>
          <a:lstStyle/>
          <a:p>
            <a:pPr fontAlgn="base">
              <a:lnSpc>
                <a:spcPct val="120000"/>
              </a:lnSpc>
              <a:spcBef>
                <a:spcPct val="20000"/>
              </a:spcBef>
              <a:spcAft>
                <a:spcPct val="0"/>
              </a:spcAft>
              <a:buClr>
                <a:srgbClr val="CCB400"/>
              </a:buClr>
              <a:buFont typeface="Wingdings" panose="05000000000000000000" pitchFamily="2" charset="2"/>
              <a:buChar char="§"/>
            </a:pPr>
            <a:r>
              <a:rPr lang="en-US" altLang="zh-CN" sz="2400" dirty="0">
                <a:solidFill>
                  <a:prstClr val="black"/>
                </a:solidFill>
                <a:latin typeface="宋体" panose="02010600030101010101" pitchFamily="2" charset="-122"/>
                <a:ea typeface="宋体" panose="02010600030101010101" pitchFamily="2" charset="-122"/>
              </a:rPr>
              <a:t> </a:t>
            </a:r>
            <a:r>
              <a:rPr lang="zh-CN" altLang="en-US" sz="2400" dirty="0">
                <a:solidFill>
                  <a:prstClr val="black"/>
                </a:solidFill>
                <a:latin typeface="宋体" panose="02010600030101010101" pitchFamily="2" charset="-122"/>
                <a:ea typeface="宋体" panose="02010600030101010101" pitchFamily="2" charset="-122"/>
              </a:rPr>
              <a:t>推理机：由一组程序组成，负责整个产生式系统的运行，实现对问题的求解。 </a:t>
            </a:r>
          </a:p>
        </p:txBody>
      </p:sp>
      <p:sp>
        <p:nvSpPr>
          <p:cNvPr id="3" name="矩形 2"/>
          <p:cNvSpPr/>
          <p:nvPr/>
        </p:nvSpPr>
        <p:spPr>
          <a:xfrm>
            <a:off x="1929765" y="2608581"/>
            <a:ext cx="8454390" cy="706755"/>
          </a:xfrm>
          <a:prstGeom prst="rect">
            <a:avLst/>
          </a:prstGeom>
          <a:solidFill>
            <a:schemeClr val="bg1"/>
          </a:solidFill>
          <a:ln w="9525">
            <a:noFill/>
          </a:ln>
        </p:spPr>
        <p:txBody>
          <a:bodyPr wrap="square">
            <a:spAutoFit/>
          </a:bodyPr>
          <a:lstStyle/>
          <a:p>
            <a:pPr fontAlgn="base">
              <a:spcBef>
                <a:spcPct val="0"/>
              </a:spcBef>
              <a:spcAft>
                <a:spcPct val="0"/>
              </a:spcAft>
            </a:pPr>
            <a:r>
              <a:rPr lang="zh-CN" altLang="en-US" sz="2000" dirty="0">
                <a:solidFill>
                  <a:srgbClr val="FF0000"/>
                </a:solidFill>
                <a:latin typeface="Times New Roman" panose="02020603050405020304" pitchFamily="18" charset="0"/>
                <a:ea typeface="宋体" panose="02010600030101010101" pitchFamily="2" charset="-122"/>
              </a:rPr>
              <a:t>推理：</a:t>
            </a:r>
            <a:r>
              <a:rPr lang="zh-CN" altLang="en-US" sz="2000" dirty="0">
                <a:solidFill>
                  <a:prstClr val="black"/>
                </a:solidFill>
                <a:latin typeface="Times New Roman" panose="02020603050405020304" pitchFamily="18" charset="0"/>
                <a:ea typeface="宋体" panose="02010600030101010101" pitchFamily="2" charset="-122"/>
              </a:rPr>
              <a:t>将规则与事实进行匹配，所谓匹配就是将规则的前提与综合数据  </a:t>
            </a:r>
          </a:p>
          <a:p>
            <a:pPr fontAlgn="base">
              <a:spcBef>
                <a:spcPct val="0"/>
              </a:spcBef>
              <a:spcAft>
                <a:spcPct val="0"/>
              </a:spcAft>
            </a:pPr>
            <a:r>
              <a:rPr lang="zh-CN" altLang="en-US" sz="2000" dirty="0">
                <a:solidFill>
                  <a:prstClr val="black"/>
                </a:solidFill>
                <a:latin typeface="Times New Roman" panose="02020603050405020304" pitchFamily="18" charset="0"/>
                <a:ea typeface="宋体" panose="02010600030101010101" pitchFamily="2" charset="-122"/>
              </a:rPr>
              <a:t>            库中的已知事实进行比较 。</a:t>
            </a:r>
          </a:p>
        </p:txBody>
      </p:sp>
      <p:sp>
        <p:nvSpPr>
          <p:cNvPr id="4" name="矩形 3"/>
          <p:cNvSpPr/>
          <p:nvPr/>
        </p:nvSpPr>
        <p:spPr>
          <a:xfrm>
            <a:off x="1929765" y="3482341"/>
            <a:ext cx="8454390" cy="706755"/>
          </a:xfrm>
          <a:prstGeom prst="rect">
            <a:avLst/>
          </a:prstGeom>
          <a:solidFill>
            <a:schemeClr val="bg1"/>
          </a:solidFill>
          <a:ln w="9525">
            <a:noFill/>
          </a:ln>
        </p:spPr>
        <p:txBody>
          <a:bodyPr wrap="square">
            <a:spAutoFit/>
          </a:bodyPr>
          <a:lstStyle/>
          <a:p>
            <a:pPr fontAlgn="base">
              <a:spcBef>
                <a:spcPct val="0"/>
              </a:spcBef>
              <a:spcAft>
                <a:spcPct val="0"/>
              </a:spcAft>
            </a:pPr>
            <a:r>
              <a:rPr lang="zh-CN" altLang="en-US" sz="2000" dirty="0">
                <a:solidFill>
                  <a:srgbClr val="FF0000"/>
                </a:solidFill>
                <a:latin typeface="楷体_GB2312" pitchFamily="1" charset="-122"/>
                <a:ea typeface="楷体_GB2312" pitchFamily="1" charset="-122"/>
              </a:rPr>
              <a:t>冲突消解：</a:t>
            </a:r>
            <a:r>
              <a:rPr lang="zh-CN" altLang="en-US" sz="2000" dirty="0">
                <a:solidFill>
                  <a:prstClr val="black"/>
                </a:solidFill>
                <a:latin typeface="楷体_GB2312" pitchFamily="1" charset="-122"/>
                <a:ea typeface="楷体_GB2312" pitchFamily="1" charset="-122"/>
              </a:rPr>
              <a:t>匹配成功的规则可能不止一条，发送冲突，推理机必须按照  </a:t>
            </a:r>
          </a:p>
          <a:p>
            <a:pPr fontAlgn="base">
              <a:spcBef>
                <a:spcPct val="0"/>
              </a:spcBef>
              <a:spcAft>
                <a:spcPct val="0"/>
              </a:spcAft>
            </a:pPr>
            <a:r>
              <a:rPr lang="zh-CN" altLang="en-US" sz="2000" dirty="0">
                <a:solidFill>
                  <a:prstClr val="black"/>
                </a:solidFill>
                <a:latin typeface="楷体_GB2312" pitchFamily="1" charset="-122"/>
                <a:ea typeface="楷体_GB2312" pitchFamily="1" charset="-122"/>
              </a:rPr>
              <a:t>          某种策略选择其中一条执行。</a:t>
            </a:r>
          </a:p>
        </p:txBody>
      </p:sp>
      <p:sp>
        <p:nvSpPr>
          <p:cNvPr id="5" name="矩形 4"/>
          <p:cNvSpPr/>
          <p:nvPr/>
        </p:nvSpPr>
        <p:spPr>
          <a:xfrm>
            <a:off x="1929765" y="4349115"/>
            <a:ext cx="8454390" cy="1322070"/>
          </a:xfrm>
          <a:prstGeom prst="rect">
            <a:avLst/>
          </a:prstGeom>
          <a:solidFill>
            <a:schemeClr val="bg1"/>
          </a:solidFill>
          <a:ln w="9525">
            <a:noFill/>
          </a:ln>
        </p:spPr>
        <p:txBody>
          <a:bodyPr wrap="square">
            <a:spAutoFit/>
          </a:bodyPr>
          <a:lstStyle/>
          <a:p>
            <a:pPr fontAlgn="base">
              <a:spcBef>
                <a:spcPct val="0"/>
              </a:spcBef>
              <a:spcAft>
                <a:spcPct val="0"/>
              </a:spcAft>
            </a:pPr>
            <a:r>
              <a:rPr lang="zh-CN" altLang="en-US" sz="2000" dirty="0">
                <a:solidFill>
                  <a:srgbClr val="FF0000"/>
                </a:solidFill>
                <a:latin typeface="楷体_GB2312" pitchFamily="1" charset="-122"/>
                <a:ea typeface="楷体_GB2312" pitchFamily="1" charset="-122"/>
              </a:rPr>
              <a:t>执行规则：</a:t>
            </a:r>
            <a:r>
              <a:rPr lang="zh-CN" altLang="en-US" sz="2000" dirty="0">
                <a:solidFill>
                  <a:prstClr val="black"/>
                </a:solidFill>
                <a:latin typeface="Times New Roman" panose="02020603050405020304" pitchFamily="18" charset="0"/>
                <a:ea typeface="宋体" panose="02010600030101010101" pitchFamily="2" charset="-122"/>
                <a:sym typeface="+mn-ea"/>
              </a:rPr>
              <a:t>执行某一规则时，如果其右部是一个或多个结论，则把这些结论加入到综合数据库中：如果其右部是一个或多个操作，则执行这些操作。对于不确定性知识，在执行每一条规则时还要按一定的算法计算结论的不确定性。</a:t>
            </a:r>
            <a:endParaRPr lang="zh-CN" altLang="en-US" sz="2000" dirty="0">
              <a:solidFill>
                <a:prstClr val="black"/>
              </a:solidFill>
              <a:latin typeface="楷体_GB2312" pitchFamily="1" charset="-122"/>
              <a:ea typeface="楷体_GB2312" pitchFamily="1" charset="-122"/>
            </a:endParaRPr>
          </a:p>
        </p:txBody>
      </p:sp>
      <p:sp>
        <p:nvSpPr>
          <p:cNvPr id="6" name="矩形 5"/>
          <p:cNvSpPr/>
          <p:nvPr/>
        </p:nvSpPr>
        <p:spPr>
          <a:xfrm>
            <a:off x="1929765" y="5826761"/>
            <a:ext cx="8454391" cy="706755"/>
          </a:xfrm>
          <a:prstGeom prst="rect">
            <a:avLst/>
          </a:prstGeom>
          <a:solidFill>
            <a:schemeClr val="bg1"/>
          </a:solidFill>
          <a:ln w="9525">
            <a:noFill/>
          </a:ln>
        </p:spPr>
        <p:txBody>
          <a:bodyPr wrap="square">
            <a:spAutoFit/>
          </a:bodyPr>
          <a:lstStyle/>
          <a:p>
            <a:pPr fontAlgn="base">
              <a:spcBef>
                <a:spcPct val="0"/>
              </a:spcBef>
              <a:spcAft>
                <a:spcPct val="0"/>
              </a:spcAft>
            </a:pPr>
            <a:r>
              <a:rPr lang="zh-CN" altLang="en-US" sz="2000" dirty="0">
                <a:solidFill>
                  <a:srgbClr val="FF0000"/>
                </a:solidFill>
                <a:latin typeface="楷体_GB2312" pitchFamily="1" charset="-122"/>
                <a:ea typeface="楷体_GB2312" pitchFamily="1" charset="-122"/>
              </a:rPr>
              <a:t>终止推理：</a:t>
            </a:r>
            <a:r>
              <a:rPr lang="zh-CN" altLang="en-US" sz="2000" dirty="0">
                <a:solidFill>
                  <a:prstClr val="black"/>
                </a:solidFill>
                <a:latin typeface="楷体_GB2312" pitchFamily="1" charset="-122"/>
                <a:ea typeface="楷体_GB2312" pitchFamily="1" charset="-122"/>
              </a:rPr>
              <a:t>检查综合数据库中是否包含了最终结论，决定是否停止系统的</a:t>
            </a:r>
          </a:p>
          <a:p>
            <a:pPr fontAlgn="base">
              <a:spcBef>
                <a:spcPct val="0"/>
              </a:spcBef>
              <a:spcAft>
                <a:spcPct val="0"/>
              </a:spcAft>
            </a:pPr>
            <a:r>
              <a:rPr lang="zh-CN" altLang="en-US" sz="2000" dirty="0">
                <a:solidFill>
                  <a:prstClr val="black"/>
                </a:solidFill>
                <a:latin typeface="楷体_GB2312" pitchFamily="1" charset="-122"/>
                <a:ea typeface="楷体_GB2312" pitchFamily="1" charset="-122"/>
              </a:rPr>
              <a:t>          运行。</a:t>
            </a:r>
          </a:p>
        </p:txBody>
      </p:sp>
    </p:spTree>
    <p:extLst>
      <p:ext uri="{BB962C8B-B14F-4D97-AF65-F5344CB8AC3E}">
        <p14:creationId xmlns:p14="http://schemas.microsoft.com/office/powerpoint/2010/main" val="175079973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1"/>
          <p:cNvSpPr>
            <a:spLocks noGrp="1"/>
          </p:cNvSpPr>
          <p:nvPr>
            <p:ph type="sldNum" sz="quarter" idx="12"/>
          </p:nvPr>
        </p:nvSpPr>
        <p:spPr>
          <a:noFill/>
        </p:spPr>
        <p:txBody>
          <a:bodyPr/>
          <a:lstStyle/>
          <a:p>
            <a:pPr fontAlgn="base">
              <a:spcBef>
                <a:spcPct val="0"/>
              </a:spcBef>
              <a:spcAft>
                <a:spcPct val="0"/>
              </a:spcAft>
            </a:pPr>
            <a:fld id="{1796FDB7-21EA-4BB1-BA69-0D96CA042E4D}" type="slidenum">
              <a:rPr lang="ja-JP" altLang="en-US">
                <a:latin typeface="Arial" panose="020B0604020202020204" pitchFamily="34" charset="0"/>
                <a:ea typeface="宋体" panose="02010600030101010101" pitchFamily="2" charset="-122"/>
              </a:rPr>
              <a:pPr fontAlgn="base">
                <a:spcBef>
                  <a:spcPct val="0"/>
                </a:spcBef>
                <a:spcAft>
                  <a:spcPct val="0"/>
                </a:spcAft>
              </a:pPr>
              <a:t>85</a:t>
            </a:fld>
            <a:endParaRPr lang="en-US" altLang="ja-JP">
              <a:latin typeface="Arial" panose="020B0604020202020204" pitchFamily="34" charset="0"/>
              <a:ea typeface="宋体" panose="02010600030101010101" pitchFamily="2" charset="-122"/>
            </a:endParaRPr>
          </a:p>
        </p:txBody>
      </p:sp>
      <p:sp>
        <p:nvSpPr>
          <p:cNvPr id="49155" name="Rectangle 2"/>
          <p:cNvSpPr>
            <a:spLocks noChangeArrowheads="1"/>
          </p:cNvSpPr>
          <p:nvPr/>
        </p:nvSpPr>
        <p:spPr bwMode="auto">
          <a:xfrm>
            <a:off x="1495426" y="1"/>
            <a:ext cx="9172575" cy="779463"/>
          </a:xfrm>
          <a:prstGeom prst="rect">
            <a:avLst/>
          </a:prstGeom>
          <a:solidFill>
            <a:srgbClr val="A50021"/>
          </a:solidFill>
          <a:ln w="9525">
            <a:noFill/>
            <a:miter lim="800000"/>
          </a:ln>
        </p:spPr>
        <p:txBody>
          <a:bodyPr anchor="b"/>
          <a:lstStyle/>
          <a:p>
            <a:pPr indent="176530" fontAlgn="base">
              <a:spcBef>
                <a:spcPct val="0"/>
              </a:spcBef>
              <a:spcAft>
                <a:spcPct val="0"/>
              </a:spcAft>
            </a:pPr>
            <a:r>
              <a:rPr lang="en-US" altLang="zh-CN" sz="3600" dirty="0">
                <a:solidFill>
                  <a:prstClr val="white"/>
                </a:solidFill>
                <a:latin typeface="Times New Roman" panose="02020603050405020304" pitchFamily="18" charset="0"/>
                <a:ea typeface="黑体" panose="02010609060101010101" pitchFamily="2" charset="-122"/>
              </a:rPr>
              <a:t>2.4.3  </a:t>
            </a:r>
            <a:r>
              <a:rPr lang="zh-CN" altLang="en-US" sz="3600" dirty="0">
                <a:solidFill>
                  <a:prstClr val="white"/>
                </a:solidFill>
                <a:latin typeface="Times New Roman" panose="02020603050405020304" pitchFamily="18" charset="0"/>
                <a:ea typeface="黑体" panose="02010609060101010101" pitchFamily="2" charset="-122"/>
              </a:rPr>
              <a:t>产生式系统的例子</a:t>
            </a:r>
            <a:r>
              <a:rPr lang="en-US" altLang="zh-CN" sz="3600" dirty="0">
                <a:solidFill>
                  <a:prstClr val="white"/>
                </a:solidFill>
                <a:latin typeface="Times New Roman" panose="02020603050405020304" pitchFamily="18" charset="0"/>
                <a:ea typeface="黑体" panose="02010609060101010101" pitchFamily="2" charset="-122"/>
              </a:rPr>
              <a:t>——</a:t>
            </a:r>
            <a:r>
              <a:rPr lang="zh-CN" altLang="en-US" sz="3600" dirty="0">
                <a:solidFill>
                  <a:prstClr val="white"/>
                </a:solidFill>
                <a:latin typeface="Times New Roman" panose="02020603050405020304" pitchFamily="18" charset="0"/>
                <a:ea typeface="黑体" panose="02010609060101010101" pitchFamily="2" charset="-122"/>
              </a:rPr>
              <a:t>动物识别系统</a:t>
            </a:r>
          </a:p>
        </p:txBody>
      </p:sp>
      <p:sp>
        <p:nvSpPr>
          <p:cNvPr id="150531" name="Rectangle 3"/>
          <p:cNvSpPr>
            <a:spLocks noChangeArrowheads="1"/>
          </p:cNvSpPr>
          <p:nvPr/>
        </p:nvSpPr>
        <p:spPr bwMode="auto">
          <a:xfrm>
            <a:off x="1760538" y="800101"/>
            <a:ext cx="8642350" cy="5400675"/>
          </a:xfrm>
          <a:prstGeom prst="rect">
            <a:avLst/>
          </a:prstGeom>
          <a:noFill/>
          <a:ln w="9525">
            <a:noFill/>
            <a:miter lim="800000"/>
          </a:ln>
        </p:spPr>
        <p:txBody>
          <a:bodyPr/>
          <a:lstStyle/>
          <a:p>
            <a:pPr marL="469900" indent="-469900" fontAlgn="base">
              <a:lnSpc>
                <a:spcPct val="120000"/>
              </a:lnSpc>
              <a:spcBef>
                <a:spcPct val="20000"/>
              </a:spcBef>
              <a:spcAft>
                <a:spcPct val="0"/>
              </a:spcAft>
              <a:buClr>
                <a:srgbClr val="CCB400"/>
              </a:buClr>
              <a:buBlip>
                <a:blip r:embed="rId2"/>
              </a:buBlip>
            </a:pPr>
            <a:r>
              <a:rPr lang="zh-CN" altLang="en-US" sz="2400" b="1" dirty="0">
                <a:solidFill>
                  <a:prstClr val="black"/>
                </a:solidFill>
                <a:latin typeface="Times New Roman" panose="02020603050405020304" pitchFamily="18" charset="0"/>
                <a:ea typeface="宋体" panose="02010600030101010101" pitchFamily="2" charset="-122"/>
              </a:rPr>
              <a:t>例如：动物识别系统</a:t>
            </a:r>
            <a:r>
              <a:rPr lang="en-US" altLang="zh-CN" sz="2400" b="1" dirty="0">
                <a:solidFill>
                  <a:prstClr val="black"/>
                </a:solidFill>
                <a:latin typeface="Times New Roman" panose="02020603050405020304" pitchFamily="18" charset="0"/>
                <a:ea typeface="黑体" panose="02010609060101010101" pitchFamily="2" charset="-122"/>
              </a:rPr>
              <a:t>——</a:t>
            </a:r>
            <a:r>
              <a:rPr lang="zh-CN" altLang="en-US" sz="2400" b="1" dirty="0">
                <a:solidFill>
                  <a:prstClr val="black"/>
                </a:solidFill>
                <a:latin typeface="Times New Roman" panose="02020603050405020304" pitchFamily="18" charset="0"/>
                <a:ea typeface="宋体" panose="02010600030101010101" pitchFamily="2" charset="-122"/>
              </a:rPr>
              <a:t>建立一个用来识别</a:t>
            </a:r>
            <a:r>
              <a:rPr lang="zh-CN" altLang="en-US" sz="2400" b="1" dirty="0">
                <a:solidFill>
                  <a:srgbClr val="CCB400"/>
                </a:solidFill>
                <a:latin typeface="Times New Roman" panose="02020603050405020304" pitchFamily="18" charset="0"/>
                <a:ea typeface="宋体" panose="02010600030101010101" pitchFamily="2" charset="-122"/>
              </a:rPr>
              <a:t>虎、金钱豹、斑马、长颈鹿、鸵鸟、企鹅、信天翁</a:t>
            </a:r>
            <a:r>
              <a:rPr lang="zh-CN" altLang="en-US" sz="2400" b="1" dirty="0">
                <a:solidFill>
                  <a:prstClr val="black"/>
                </a:solidFill>
                <a:latin typeface="Times New Roman" panose="02020603050405020304" pitchFamily="18" charset="0"/>
                <a:ea typeface="宋体" panose="02010600030101010101" pitchFamily="2" charset="-122"/>
              </a:rPr>
              <a:t>等七种动物的产生式系统。</a:t>
            </a:r>
            <a:endParaRPr lang="zh-CN" altLang="en-US" sz="2600" b="1" dirty="0">
              <a:solidFill>
                <a:prstClr val="black"/>
              </a:solidFill>
              <a:latin typeface="Times New Roman" panose="02020603050405020304" pitchFamily="18" charset="0"/>
              <a:ea typeface="宋体" panose="02010600030101010101" pitchFamily="2" charset="-122"/>
            </a:endParaRPr>
          </a:p>
          <a:p>
            <a:pPr marL="469900" indent="-469900" fontAlgn="base">
              <a:lnSpc>
                <a:spcPct val="120000"/>
              </a:lnSpc>
              <a:spcBef>
                <a:spcPct val="20000"/>
              </a:spcBef>
              <a:spcAft>
                <a:spcPct val="0"/>
              </a:spcAft>
              <a:buClr>
                <a:srgbClr val="CCB400"/>
              </a:buClr>
              <a:buBlip>
                <a:blip r:embed="rId2"/>
              </a:buBlip>
            </a:pPr>
            <a:endParaRPr lang="en-US" altLang="zh-CN" sz="2600" dirty="0">
              <a:solidFill>
                <a:prstClr val="black"/>
              </a:solidFill>
              <a:latin typeface="Times New Roman" panose="02020603050405020304" pitchFamily="18" charset="0"/>
              <a:ea typeface="宋体" panose="02010600030101010101" pitchFamily="2" charset="-122"/>
            </a:endParaRPr>
          </a:p>
        </p:txBody>
      </p:sp>
      <p:grpSp>
        <p:nvGrpSpPr>
          <p:cNvPr id="2" name="Group 4"/>
          <p:cNvGrpSpPr/>
          <p:nvPr/>
        </p:nvGrpSpPr>
        <p:grpSpPr bwMode="auto">
          <a:xfrm>
            <a:off x="1746250" y="1935164"/>
            <a:ext cx="8612188" cy="4619625"/>
            <a:chOff x="189" y="1273"/>
            <a:chExt cx="5425" cy="2910"/>
          </a:xfrm>
        </p:grpSpPr>
        <p:pic>
          <p:nvPicPr>
            <p:cNvPr id="49158" name="Picture 5" descr="animal-4"/>
            <p:cNvPicPr>
              <a:picLocks noChangeAspect="1" noChangeArrowheads="1"/>
            </p:cNvPicPr>
            <p:nvPr/>
          </p:nvPicPr>
          <p:blipFill>
            <a:blip r:embed="rId3" cstate="print"/>
            <a:srcRect t="19098" b="11111"/>
            <a:stretch>
              <a:fillRect/>
            </a:stretch>
          </p:blipFill>
          <p:spPr bwMode="auto">
            <a:xfrm>
              <a:off x="4051" y="1294"/>
              <a:ext cx="1563" cy="996"/>
            </a:xfrm>
            <a:prstGeom prst="rect">
              <a:avLst/>
            </a:prstGeom>
            <a:noFill/>
            <a:ln w="9525">
              <a:noFill/>
              <a:miter lim="800000"/>
              <a:headEnd/>
              <a:tailEnd/>
            </a:ln>
          </p:spPr>
        </p:pic>
        <p:pic>
          <p:nvPicPr>
            <p:cNvPr id="49159" name="Picture 6" descr="u=3462107839,4191927326&amp;gp=1"/>
            <p:cNvPicPr>
              <a:picLocks noChangeAspect="1" noChangeArrowheads="1"/>
            </p:cNvPicPr>
            <p:nvPr/>
          </p:nvPicPr>
          <p:blipFill>
            <a:blip r:embed="rId4" cstate="print"/>
            <a:srcRect/>
            <a:stretch>
              <a:fillRect/>
            </a:stretch>
          </p:blipFill>
          <p:spPr bwMode="auto">
            <a:xfrm>
              <a:off x="3074" y="2867"/>
              <a:ext cx="1268" cy="891"/>
            </a:xfrm>
            <a:prstGeom prst="rect">
              <a:avLst/>
            </a:prstGeom>
            <a:noFill/>
            <a:ln w="9525">
              <a:noFill/>
              <a:miter lim="800000"/>
              <a:headEnd/>
              <a:tailEnd/>
            </a:ln>
          </p:spPr>
        </p:pic>
        <p:pic>
          <p:nvPicPr>
            <p:cNvPr id="49160" name="Picture 7" descr="u=4288045908,359805928&amp;gp=1"/>
            <p:cNvPicPr>
              <a:picLocks noChangeAspect="1" noChangeArrowheads="1"/>
            </p:cNvPicPr>
            <p:nvPr/>
          </p:nvPicPr>
          <p:blipFill>
            <a:blip r:embed="rId5" cstate="print"/>
            <a:srcRect r="4817"/>
            <a:stretch>
              <a:fillRect/>
            </a:stretch>
          </p:blipFill>
          <p:spPr bwMode="auto">
            <a:xfrm>
              <a:off x="1837" y="2586"/>
              <a:ext cx="917" cy="1404"/>
            </a:xfrm>
            <a:prstGeom prst="rect">
              <a:avLst/>
            </a:prstGeom>
            <a:noFill/>
            <a:ln w="9525">
              <a:noFill/>
              <a:miter lim="800000"/>
              <a:headEnd/>
              <a:tailEnd/>
            </a:ln>
          </p:spPr>
        </p:pic>
        <p:pic>
          <p:nvPicPr>
            <p:cNvPr id="49161" name="Picture 8" descr="wjqb"/>
            <p:cNvPicPr>
              <a:picLocks noChangeAspect="1" noChangeArrowheads="1"/>
            </p:cNvPicPr>
            <p:nvPr/>
          </p:nvPicPr>
          <p:blipFill>
            <a:blip r:embed="rId6" cstate="print"/>
            <a:srcRect l="21556" t="7434" b="14951"/>
            <a:stretch>
              <a:fillRect/>
            </a:stretch>
          </p:blipFill>
          <p:spPr bwMode="auto">
            <a:xfrm>
              <a:off x="2148" y="1309"/>
              <a:ext cx="1765" cy="950"/>
            </a:xfrm>
            <a:prstGeom prst="rect">
              <a:avLst/>
            </a:prstGeom>
            <a:noFill/>
            <a:ln w="9525">
              <a:noFill/>
              <a:miter lim="800000"/>
              <a:headEnd/>
              <a:tailEnd/>
            </a:ln>
          </p:spPr>
        </p:pic>
        <p:pic>
          <p:nvPicPr>
            <p:cNvPr id="49162" name="Picture 9" descr="15_26_5967"/>
            <p:cNvPicPr>
              <a:picLocks noChangeAspect="1" noChangeArrowheads="1"/>
            </p:cNvPicPr>
            <p:nvPr/>
          </p:nvPicPr>
          <p:blipFill>
            <a:blip r:embed="rId7" cstate="print"/>
            <a:srcRect l="28880" t="11406" b="20319"/>
            <a:stretch>
              <a:fillRect/>
            </a:stretch>
          </p:blipFill>
          <p:spPr bwMode="auto">
            <a:xfrm>
              <a:off x="212" y="1273"/>
              <a:ext cx="1801" cy="997"/>
            </a:xfrm>
            <a:prstGeom prst="rect">
              <a:avLst/>
            </a:prstGeom>
            <a:noFill/>
            <a:ln w="9525">
              <a:noFill/>
              <a:miter lim="800000"/>
              <a:headEnd/>
              <a:tailEnd/>
            </a:ln>
          </p:spPr>
        </p:pic>
        <p:pic>
          <p:nvPicPr>
            <p:cNvPr id="49163" name="Picture 10" descr="u=4070326354,3913713856&amp;gp=0"/>
            <p:cNvPicPr>
              <a:picLocks noChangeAspect="1" noChangeArrowheads="1"/>
            </p:cNvPicPr>
            <p:nvPr/>
          </p:nvPicPr>
          <p:blipFill>
            <a:blip r:embed="rId8" cstate="print"/>
            <a:srcRect/>
            <a:stretch>
              <a:fillRect/>
            </a:stretch>
          </p:blipFill>
          <p:spPr bwMode="auto">
            <a:xfrm>
              <a:off x="4541" y="2593"/>
              <a:ext cx="1001" cy="663"/>
            </a:xfrm>
            <a:prstGeom prst="rect">
              <a:avLst/>
            </a:prstGeom>
            <a:noFill/>
            <a:ln w="9525">
              <a:noFill/>
              <a:miter lim="800000"/>
              <a:headEnd/>
              <a:tailEnd/>
            </a:ln>
          </p:spPr>
        </p:pic>
        <p:pic>
          <p:nvPicPr>
            <p:cNvPr id="49164" name="Picture 11" descr="changjinglu2"/>
            <p:cNvPicPr>
              <a:picLocks noChangeAspect="1" noChangeArrowheads="1"/>
            </p:cNvPicPr>
            <p:nvPr/>
          </p:nvPicPr>
          <p:blipFill>
            <a:blip r:embed="rId9" cstate="print"/>
            <a:srcRect t="2428" b="5933"/>
            <a:stretch>
              <a:fillRect/>
            </a:stretch>
          </p:blipFill>
          <p:spPr bwMode="auto">
            <a:xfrm>
              <a:off x="189" y="2374"/>
              <a:ext cx="1297" cy="1809"/>
            </a:xfrm>
            <a:prstGeom prst="rect">
              <a:avLst/>
            </a:prstGeom>
            <a:noFill/>
            <a:ln w="9525">
              <a:noFill/>
              <a:miter lim="800000"/>
              <a:headEnd/>
              <a:tailEnd/>
            </a:ln>
          </p:spPr>
        </p:pic>
      </p:grpSp>
    </p:spTree>
    <p:extLst>
      <p:ext uri="{BB962C8B-B14F-4D97-AF65-F5344CB8AC3E}">
        <p14:creationId xmlns:p14="http://schemas.microsoft.com/office/powerpoint/2010/main" val="84892710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 calcmode="lin" valueType="num">
                                      <p:cBhvr additive="base">
                                        <p:cTn id="7" dur="500" fill="hold"/>
                                        <p:tgtEl>
                                          <p:spTgt spid="1505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053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7"/>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2.4.3  </a:t>
            </a:r>
            <a:r>
              <a:rPr lang="zh-CN" altLang="en-US" b="1" dirty="0">
                <a:solidFill>
                  <a:schemeClr val="tx1"/>
                </a:solidFill>
                <a:latin typeface="仿宋" panose="02010609060101010101" pitchFamily="49" charset="-122"/>
                <a:ea typeface="仿宋" panose="02010609060101010101" pitchFamily="49" charset="-122"/>
              </a:rPr>
              <a:t>产生式系统的例子</a:t>
            </a:r>
            <a:r>
              <a:rPr lang="en-US" altLang="zh-CN" b="1" dirty="0">
                <a:solidFill>
                  <a:schemeClr val="tx1"/>
                </a:solidFill>
                <a:latin typeface="仿宋" panose="02010609060101010101" pitchFamily="49" charset="-122"/>
                <a:ea typeface="仿宋" panose="02010609060101010101" pitchFamily="49" charset="-122"/>
              </a:rPr>
              <a:t>——</a:t>
            </a:r>
            <a:r>
              <a:rPr lang="zh-CN" altLang="en-US" b="1" dirty="0">
                <a:solidFill>
                  <a:schemeClr val="tx1"/>
                </a:solidFill>
                <a:latin typeface="仿宋" panose="02010609060101010101" pitchFamily="49" charset="-122"/>
                <a:ea typeface="仿宋" panose="02010609060101010101" pitchFamily="49" charset="-122"/>
              </a:rPr>
              <a:t>动物识别系统</a:t>
            </a:r>
          </a:p>
        </p:txBody>
      </p:sp>
      <p:sp>
        <p:nvSpPr>
          <p:cNvPr id="50178" name="灯片编号占位符 3"/>
          <p:cNvSpPr>
            <a:spLocks noGrp="1"/>
          </p:cNvSpPr>
          <p:nvPr>
            <p:ph type="sldNum" sz="quarter" idx="12"/>
          </p:nvPr>
        </p:nvSpPr>
        <p:spPr>
          <a:noFill/>
        </p:spPr>
        <p:txBody>
          <a:bodyPr/>
          <a:lstStyle/>
          <a:p>
            <a:pPr fontAlgn="base">
              <a:spcBef>
                <a:spcPct val="0"/>
              </a:spcBef>
              <a:spcAft>
                <a:spcPct val="0"/>
              </a:spcAft>
            </a:pPr>
            <a:fld id="{D6E7F00B-3DE9-4F07-9C45-9F14DD4B0514}"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86</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50180" name="Rectangle 8"/>
          <p:cNvSpPr>
            <a:spLocks noGrp="1" noChangeArrowheads="1"/>
          </p:cNvSpPr>
          <p:nvPr>
            <p:ph sz="quarter" idx="1"/>
          </p:nvPr>
        </p:nvSpPr>
        <p:spPr>
          <a:noFill/>
        </p:spPr>
        <p:txBody>
          <a:bodyPr/>
          <a:lstStyle/>
          <a:p>
            <a:pPr eaLnBrk="1" hangingPunct="1"/>
            <a:r>
              <a:rPr lang="zh-CN" altLang="en-US" sz="2600" b="1">
                <a:latin typeface="Times New Roman" panose="02020603050405020304" pitchFamily="18" charset="0"/>
              </a:rPr>
              <a:t>该系统建立了如下规则库：</a:t>
            </a:r>
          </a:p>
        </p:txBody>
      </p:sp>
      <p:sp>
        <p:nvSpPr>
          <p:cNvPr id="43017" name="Text Box 9"/>
          <p:cNvSpPr txBox="1">
            <a:spLocks noChangeArrowheads="1"/>
          </p:cNvSpPr>
          <p:nvPr/>
        </p:nvSpPr>
        <p:spPr bwMode="auto">
          <a:xfrm>
            <a:off x="2025650" y="1589088"/>
            <a:ext cx="8140700" cy="4819650"/>
          </a:xfrm>
          <a:prstGeom prst="rect">
            <a:avLst/>
          </a:prstGeom>
          <a:gradFill rotWithShape="0">
            <a:gsLst>
              <a:gs pos="0">
                <a:srgbClr val="CCFFCC"/>
              </a:gs>
              <a:gs pos="50000">
                <a:schemeClr val="bg1"/>
              </a:gs>
              <a:gs pos="100000">
                <a:srgbClr val="CCFFCC"/>
              </a:gs>
            </a:gsLst>
            <a:lin ang="18900000" scaled="1"/>
          </a:gradFill>
          <a:ln w="9525">
            <a:solidFill>
              <a:srgbClr val="808080"/>
            </a:solidFill>
            <a:miter lim="800000"/>
          </a:ln>
          <a:effectLst/>
        </p:spPr>
        <p:txBody>
          <a:bodyPr>
            <a:spAutoFit/>
          </a:bodyPr>
          <a:lstStyle/>
          <a:p>
            <a:pPr algn="just" fontAlgn="base">
              <a:lnSpc>
                <a:spcPct val="110000"/>
              </a:lnSpc>
              <a:spcBef>
                <a:spcPct val="20000"/>
              </a:spcBef>
              <a:spcAft>
                <a:spcPct val="0"/>
              </a:spcAft>
              <a:defRPr/>
            </a:pPr>
            <a:r>
              <a:rPr lang="en-US" altLang="zh-CN" sz="22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200" b="1" baseline="-3000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200" b="1">
                <a:solidFill>
                  <a:prstClr val="black"/>
                </a:solidFill>
                <a:latin typeface="宋体" panose="02010600030101010101" pitchFamily="2" charset="-122"/>
                <a:ea typeface="宋体" panose="02010600030101010101" pitchFamily="2" charset="-122"/>
              </a:rPr>
              <a:t>：</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200" b="1">
                <a:solidFill>
                  <a:prstClr val="black"/>
                </a:solidFill>
                <a:latin typeface="宋体" panose="02010600030101010101" pitchFamily="2" charset="-122"/>
                <a:ea typeface="宋体" panose="02010600030101010101" pitchFamily="2" charset="-122"/>
              </a:rPr>
              <a:t>该动物有毛发</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THEN  </a:t>
            </a:r>
            <a:r>
              <a:rPr lang="zh-CN" altLang="en-US" sz="2200" b="1">
                <a:solidFill>
                  <a:prstClr val="black"/>
                </a:solidFill>
                <a:latin typeface="宋体" panose="02010600030101010101" pitchFamily="2" charset="-122"/>
                <a:ea typeface="宋体" panose="02010600030101010101" pitchFamily="2" charset="-122"/>
              </a:rPr>
              <a:t>该动物是哺乳动物</a:t>
            </a:r>
            <a:endPar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lnSpc>
                <a:spcPct val="110000"/>
              </a:lnSpc>
              <a:spcBef>
                <a:spcPct val="20000"/>
              </a:spcBef>
              <a:spcAft>
                <a:spcPct val="0"/>
              </a:spcAft>
              <a:defRPr/>
            </a:pPr>
            <a:r>
              <a:rPr lang="en-US" altLang="zh-CN" sz="22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200" b="1" baseline="-30000">
                <a:solidFill>
                  <a:prstClr val="black"/>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200" b="1">
                <a:solidFill>
                  <a:prstClr val="black"/>
                </a:solidFill>
                <a:latin typeface="宋体" panose="02010600030101010101" pitchFamily="2" charset="-122"/>
                <a:ea typeface="宋体" panose="02010600030101010101" pitchFamily="2" charset="-122"/>
              </a:rPr>
              <a:t>：</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200" b="1">
                <a:solidFill>
                  <a:prstClr val="black"/>
                </a:solidFill>
                <a:latin typeface="宋体" panose="02010600030101010101" pitchFamily="2" charset="-122"/>
                <a:ea typeface="宋体" panose="02010600030101010101" pitchFamily="2" charset="-122"/>
              </a:rPr>
              <a:t>该动物有奶</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THEN  </a:t>
            </a:r>
            <a:r>
              <a:rPr lang="zh-CN" altLang="en-US" sz="2200" b="1">
                <a:solidFill>
                  <a:prstClr val="black"/>
                </a:solidFill>
                <a:latin typeface="宋体" panose="02010600030101010101" pitchFamily="2" charset="-122"/>
                <a:ea typeface="宋体" panose="02010600030101010101" pitchFamily="2" charset="-122"/>
              </a:rPr>
              <a:t>该动物是哺乳动物</a:t>
            </a:r>
            <a:endPar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lnSpc>
                <a:spcPct val="110000"/>
              </a:lnSpc>
              <a:spcBef>
                <a:spcPct val="20000"/>
              </a:spcBef>
              <a:spcAft>
                <a:spcPct val="0"/>
              </a:spcAft>
              <a:defRPr/>
            </a:pPr>
            <a:r>
              <a:rPr lang="en-US" altLang="zh-CN" sz="22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200" b="1" baseline="-30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200" b="1">
                <a:solidFill>
                  <a:prstClr val="black"/>
                </a:solidFill>
                <a:latin typeface="宋体" panose="02010600030101010101" pitchFamily="2" charset="-122"/>
                <a:ea typeface="宋体" panose="02010600030101010101" pitchFamily="2" charset="-122"/>
              </a:rPr>
              <a:t>：</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200" b="1">
                <a:solidFill>
                  <a:prstClr val="black"/>
                </a:solidFill>
                <a:latin typeface="宋体" panose="02010600030101010101" pitchFamily="2" charset="-122"/>
                <a:ea typeface="宋体" panose="02010600030101010101" pitchFamily="2" charset="-122"/>
              </a:rPr>
              <a:t>该动物有羽毛</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THEN  </a:t>
            </a:r>
            <a:r>
              <a:rPr lang="zh-CN" altLang="en-US" sz="2200" b="1">
                <a:solidFill>
                  <a:prstClr val="black"/>
                </a:solidFill>
                <a:latin typeface="宋体" panose="02010600030101010101" pitchFamily="2" charset="-122"/>
                <a:ea typeface="宋体" panose="02010600030101010101" pitchFamily="2" charset="-122"/>
              </a:rPr>
              <a:t>该动物是</a:t>
            </a:r>
            <a:r>
              <a:rPr lang="zh-CN" altLang="en-US" sz="2200" b="1">
                <a:solidFill>
                  <a:srgbClr val="0000FF"/>
                </a:solidFill>
                <a:latin typeface="宋体" panose="02010600030101010101" pitchFamily="2" charset="-122"/>
                <a:ea typeface="宋体" panose="02010600030101010101" pitchFamily="2" charset="-122"/>
              </a:rPr>
              <a:t>鸟</a:t>
            </a:r>
            <a:endParaRPr lang="zh-CN" altLang="en-US" sz="2200" b="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lnSpc>
                <a:spcPct val="110000"/>
              </a:lnSpc>
              <a:spcBef>
                <a:spcPct val="20000"/>
              </a:spcBef>
              <a:spcAft>
                <a:spcPct val="0"/>
              </a:spcAft>
              <a:defRPr/>
            </a:pPr>
            <a:r>
              <a:rPr lang="en-US" altLang="zh-CN" sz="22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200" b="1" baseline="-30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2200" b="1">
                <a:solidFill>
                  <a:prstClr val="black"/>
                </a:solidFill>
                <a:latin typeface="宋体" panose="02010600030101010101" pitchFamily="2" charset="-122"/>
                <a:ea typeface="宋体" panose="02010600030101010101" pitchFamily="2" charset="-122"/>
              </a:rPr>
              <a:t>：</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200" b="1">
                <a:solidFill>
                  <a:prstClr val="black"/>
                </a:solidFill>
                <a:latin typeface="宋体" panose="02010600030101010101" pitchFamily="2" charset="-122"/>
                <a:ea typeface="宋体" panose="02010600030101010101" pitchFamily="2" charset="-122"/>
              </a:rPr>
              <a:t>该动物会飞</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AND  </a:t>
            </a:r>
            <a:r>
              <a:rPr lang="zh-CN" altLang="en-US" sz="2200" b="1">
                <a:solidFill>
                  <a:prstClr val="black"/>
                </a:solidFill>
                <a:latin typeface="宋体" panose="02010600030101010101" pitchFamily="2" charset="-122"/>
                <a:ea typeface="宋体" panose="02010600030101010101" pitchFamily="2" charset="-122"/>
              </a:rPr>
              <a:t>会下蛋</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THEN  </a:t>
            </a:r>
            <a:r>
              <a:rPr lang="zh-CN" altLang="en-US" sz="2200" b="1">
                <a:solidFill>
                  <a:prstClr val="black"/>
                </a:solidFill>
                <a:latin typeface="宋体" panose="02010600030101010101" pitchFamily="2" charset="-122"/>
                <a:ea typeface="宋体" panose="02010600030101010101" pitchFamily="2" charset="-122"/>
              </a:rPr>
              <a:t>该动物是</a:t>
            </a:r>
            <a:r>
              <a:rPr lang="zh-CN" altLang="en-US" sz="2200" b="1">
                <a:solidFill>
                  <a:srgbClr val="0000FF"/>
                </a:solidFill>
                <a:latin typeface="宋体" panose="02010600030101010101" pitchFamily="2" charset="-122"/>
                <a:ea typeface="宋体" panose="02010600030101010101" pitchFamily="2" charset="-122"/>
              </a:rPr>
              <a:t>鸟</a:t>
            </a:r>
            <a:endParaRPr lang="zh-CN" altLang="en-US" sz="2200" b="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lnSpc>
                <a:spcPct val="110000"/>
              </a:lnSpc>
              <a:spcBef>
                <a:spcPct val="20000"/>
              </a:spcBef>
              <a:spcAft>
                <a:spcPct val="0"/>
              </a:spcAft>
              <a:defRPr/>
            </a:pPr>
            <a:r>
              <a:rPr lang="en-US" altLang="zh-CN" sz="22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200" b="1" baseline="-30000">
                <a:solidFill>
                  <a:srgbClr val="CCB400"/>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200" b="1">
                <a:solidFill>
                  <a:prstClr val="black"/>
                </a:solidFill>
                <a:latin typeface="宋体" panose="02010600030101010101" pitchFamily="2" charset="-122"/>
                <a:ea typeface="宋体" panose="02010600030101010101" pitchFamily="2" charset="-122"/>
              </a:rPr>
              <a:t>：</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200" b="1">
                <a:solidFill>
                  <a:prstClr val="black"/>
                </a:solidFill>
                <a:latin typeface="宋体" panose="02010600030101010101" pitchFamily="2" charset="-122"/>
                <a:ea typeface="宋体" panose="02010600030101010101" pitchFamily="2" charset="-122"/>
              </a:rPr>
              <a:t>该动物吃肉</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THEN  </a:t>
            </a:r>
            <a:r>
              <a:rPr lang="zh-CN" altLang="en-US" sz="2200" b="1">
                <a:solidFill>
                  <a:prstClr val="black"/>
                </a:solidFill>
                <a:latin typeface="宋体" panose="02010600030101010101" pitchFamily="2" charset="-122"/>
                <a:ea typeface="宋体" panose="02010600030101010101" pitchFamily="2" charset="-122"/>
              </a:rPr>
              <a:t>该动物是</a:t>
            </a:r>
            <a:r>
              <a:rPr lang="zh-CN" altLang="en-US" sz="2200" b="1">
                <a:solidFill>
                  <a:srgbClr val="CCB400"/>
                </a:solidFill>
                <a:latin typeface="宋体" panose="02010600030101010101" pitchFamily="2" charset="-122"/>
                <a:ea typeface="宋体" panose="02010600030101010101" pitchFamily="2" charset="-122"/>
              </a:rPr>
              <a:t>食肉动物</a:t>
            </a:r>
            <a:endParaRPr lang="zh-CN" altLang="en-US" sz="2200" b="1">
              <a:solidFill>
                <a:srgbClr val="CCB400"/>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lnSpc>
                <a:spcPct val="110000"/>
              </a:lnSpc>
              <a:spcBef>
                <a:spcPct val="20000"/>
              </a:spcBef>
              <a:spcAft>
                <a:spcPct val="0"/>
              </a:spcAft>
              <a:defRPr/>
            </a:pPr>
            <a:r>
              <a:rPr lang="en-US" altLang="zh-CN" sz="22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200" b="1" baseline="-30000">
                <a:solidFill>
                  <a:srgbClr val="CCB400"/>
                </a:solidFill>
                <a:latin typeface="Times New Roman" panose="02020603050405020304" pitchFamily="18" charset="0"/>
                <a:ea typeface="宋体" panose="02010600030101010101" pitchFamily="2" charset="-122"/>
                <a:cs typeface="Times New Roman" panose="02020603050405020304" pitchFamily="18" charset="0"/>
              </a:rPr>
              <a:t>6</a:t>
            </a:r>
            <a:r>
              <a:rPr lang="zh-CN" altLang="en-US" sz="2200" b="1">
                <a:solidFill>
                  <a:prstClr val="black"/>
                </a:solidFill>
                <a:latin typeface="宋体" panose="02010600030101010101" pitchFamily="2" charset="-122"/>
                <a:ea typeface="宋体" panose="02010600030101010101" pitchFamily="2" charset="-122"/>
              </a:rPr>
              <a:t>：</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200" b="1">
                <a:solidFill>
                  <a:prstClr val="black"/>
                </a:solidFill>
                <a:latin typeface="宋体" panose="02010600030101010101" pitchFamily="2" charset="-122"/>
                <a:ea typeface="宋体" panose="02010600030101010101" pitchFamily="2" charset="-122"/>
              </a:rPr>
              <a:t>该动物有犬齿</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AND  </a:t>
            </a:r>
            <a:r>
              <a:rPr lang="zh-CN" altLang="en-US" sz="2200" b="1">
                <a:solidFill>
                  <a:prstClr val="black"/>
                </a:solidFill>
                <a:latin typeface="宋体" panose="02010600030101010101" pitchFamily="2" charset="-122"/>
                <a:ea typeface="宋体" panose="02010600030101010101" pitchFamily="2" charset="-122"/>
              </a:rPr>
              <a:t>有爪</a:t>
            </a: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AND  </a:t>
            </a:r>
            <a:r>
              <a:rPr lang="zh-CN" altLang="en-US" sz="2200" b="1">
                <a:solidFill>
                  <a:prstClr val="black"/>
                </a:solidFill>
                <a:latin typeface="宋体" panose="02010600030101010101" pitchFamily="2" charset="-122"/>
                <a:ea typeface="宋体" panose="02010600030101010101" pitchFamily="2" charset="-122"/>
              </a:rPr>
              <a:t>眼盯前方</a:t>
            </a:r>
            <a:endPar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lgn="just" fontAlgn="base">
              <a:lnSpc>
                <a:spcPct val="110000"/>
              </a:lnSpc>
              <a:spcBef>
                <a:spcPct val="20000"/>
              </a:spcBef>
              <a:spcAft>
                <a:spcPct val="0"/>
              </a:spcAft>
              <a:defRPr/>
            </a:pPr>
            <a:r>
              <a:rPr lang="zh-CN" altLang="en-US"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THEN  </a:t>
            </a:r>
            <a:r>
              <a:rPr lang="zh-CN" altLang="en-US" sz="2200" b="1">
                <a:solidFill>
                  <a:prstClr val="black"/>
                </a:solidFill>
                <a:latin typeface="宋体" panose="02010600030101010101" pitchFamily="2" charset="-122"/>
                <a:ea typeface="宋体" panose="02010600030101010101" pitchFamily="2" charset="-122"/>
              </a:rPr>
              <a:t>该动物是</a:t>
            </a:r>
            <a:r>
              <a:rPr lang="zh-CN" altLang="en-US" sz="2200" b="1">
                <a:solidFill>
                  <a:srgbClr val="CCB400"/>
                </a:solidFill>
                <a:latin typeface="宋体" panose="02010600030101010101" pitchFamily="2" charset="-122"/>
                <a:ea typeface="宋体" panose="02010600030101010101" pitchFamily="2" charset="-122"/>
              </a:rPr>
              <a:t>食肉动物</a:t>
            </a:r>
          </a:p>
          <a:p>
            <a:pPr algn="just" fontAlgn="base">
              <a:lnSpc>
                <a:spcPct val="110000"/>
              </a:lnSpc>
              <a:spcBef>
                <a:spcPct val="20000"/>
              </a:spcBef>
              <a:spcAft>
                <a:spcPct val="0"/>
              </a:spcAft>
              <a:defRPr/>
            </a:pPr>
            <a:r>
              <a:rPr lang="en-US" altLang="zh-CN" sz="22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200" b="1" baseline="-30000">
                <a:solidFill>
                  <a:srgbClr val="006666"/>
                </a:solidFill>
                <a:latin typeface="Times New Roman" panose="02020603050405020304" pitchFamily="18" charset="0"/>
                <a:ea typeface="宋体" panose="02010600030101010101" pitchFamily="2" charset="-122"/>
              </a:rPr>
              <a:t>7</a:t>
            </a:r>
            <a:r>
              <a:rPr lang="zh-CN" altLang="en-US" sz="2200" b="1">
                <a:solidFill>
                  <a:prstClr val="black"/>
                </a:solidFill>
                <a:latin typeface="Times New Roman" panose="02020603050405020304" pitchFamily="18" charset="0"/>
                <a:ea typeface="宋体" panose="02010600030101010101" pitchFamily="2" charset="-122"/>
              </a:rPr>
              <a:t>： </a:t>
            </a:r>
            <a:r>
              <a:rPr lang="en-US" altLang="zh-CN" sz="2200" b="1">
                <a:solidFill>
                  <a:prstClr val="black"/>
                </a:solidFill>
                <a:latin typeface="Times New Roman" panose="02020603050405020304" pitchFamily="18" charset="0"/>
                <a:ea typeface="宋体" panose="02010600030101010101" pitchFamily="2" charset="-122"/>
              </a:rPr>
              <a:t>IF   </a:t>
            </a:r>
            <a:r>
              <a:rPr lang="zh-CN" altLang="en-US" sz="2200" b="1">
                <a:solidFill>
                  <a:prstClr val="black"/>
                </a:solidFill>
                <a:latin typeface="Times New Roman" panose="02020603050405020304" pitchFamily="18" charset="0"/>
                <a:ea typeface="宋体" panose="02010600030101010101" pitchFamily="2" charset="-122"/>
              </a:rPr>
              <a:t>该动物是哺乳动物  </a:t>
            </a:r>
            <a:r>
              <a:rPr lang="en-US" altLang="zh-CN" sz="2200" b="1">
                <a:solidFill>
                  <a:prstClr val="black"/>
                </a:solidFill>
                <a:latin typeface="Times New Roman" panose="02020603050405020304" pitchFamily="18" charset="0"/>
                <a:ea typeface="宋体" panose="02010600030101010101" pitchFamily="2" charset="-122"/>
              </a:rPr>
              <a:t>AND  </a:t>
            </a:r>
            <a:r>
              <a:rPr lang="zh-CN" altLang="en-US" sz="2200" b="1">
                <a:solidFill>
                  <a:prstClr val="black"/>
                </a:solidFill>
                <a:latin typeface="Times New Roman" panose="02020603050405020304" pitchFamily="18" charset="0"/>
                <a:ea typeface="宋体" panose="02010600030101010101" pitchFamily="2" charset="-122"/>
              </a:rPr>
              <a:t>有蹄  </a:t>
            </a:r>
          </a:p>
          <a:p>
            <a:pPr algn="just" fontAlgn="base">
              <a:lnSpc>
                <a:spcPct val="110000"/>
              </a:lnSpc>
              <a:spcBef>
                <a:spcPct val="20000"/>
              </a:spcBef>
              <a:spcAft>
                <a:spcPct val="0"/>
              </a:spcAft>
              <a:defRPr/>
            </a:pPr>
            <a:r>
              <a:rPr lang="zh-CN" altLang="en-US" sz="2200" b="1">
                <a:solidFill>
                  <a:prstClr val="black"/>
                </a:solidFill>
                <a:latin typeface="Times New Roman" panose="02020603050405020304" pitchFamily="18" charset="0"/>
                <a:ea typeface="宋体" panose="02010600030101010101" pitchFamily="2" charset="-122"/>
              </a:rPr>
              <a:t>                                    </a:t>
            </a:r>
            <a:r>
              <a:rPr lang="en-US" altLang="zh-CN" sz="2200" b="1">
                <a:solidFill>
                  <a:prstClr val="black"/>
                </a:solidFill>
                <a:latin typeface="Times New Roman" panose="02020603050405020304" pitchFamily="18" charset="0"/>
                <a:ea typeface="宋体" panose="02010600030101010101" pitchFamily="2" charset="-122"/>
              </a:rPr>
              <a:t>THEN  </a:t>
            </a:r>
            <a:r>
              <a:rPr lang="zh-CN" altLang="en-US" sz="2200" b="1">
                <a:solidFill>
                  <a:prstClr val="black"/>
                </a:solidFill>
                <a:latin typeface="Times New Roman" panose="02020603050405020304" pitchFamily="18" charset="0"/>
                <a:ea typeface="宋体" panose="02010600030101010101" pitchFamily="2" charset="-122"/>
              </a:rPr>
              <a:t>该动物是</a:t>
            </a:r>
            <a:r>
              <a:rPr lang="zh-CN" altLang="en-US" sz="2200" b="1">
                <a:solidFill>
                  <a:srgbClr val="006666"/>
                </a:solidFill>
                <a:latin typeface="Times New Roman" panose="02020603050405020304" pitchFamily="18" charset="0"/>
                <a:ea typeface="宋体" panose="02010600030101010101" pitchFamily="2" charset="-122"/>
              </a:rPr>
              <a:t>有蹄类动物</a:t>
            </a:r>
          </a:p>
          <a:p>
            <a:pPr algn="just" fontAlgn="base">
              <a:lnSpc>
                <a:spcPct val="110000"/>
              </a:lnSpc>
              <a:spcBef>
                <a:spcPct val="20000"/>
              </a:spcBef>
              <a:spcAft>
                <a:spcPct val="0"/>
              </a:spcAft>
              <a:defRPr/>
            </a:pPr>
            <a:r>
              <a:rPr lang="en-US" altLang="zh-CN" sz="2200"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200" b="1" baseline="-30000">
                <a:solidFill>
                  <a:srgbClr val="006666"/>
                </a:solidFill>
                <a:latin typeface="Times New Roman" panose="02020603050405020304" pitchFamily="18" charset="0"/>
                <a:ea typeface="宋体" panose="02010600030101010101" pitchFamily="2" charset="-122"/>
              </a:rPr>
              <a:t> 8</a:t>
            </a:r>
            <a:r>
              <a:rPr lang="zh-CN" altLang="en-US" sz="2200" b="1">
                <a:solidFill>
                  <a:prstClr val="black"/>
                </a:solidFill>
                <a:latin typeface="Times New Roman" panose="02020603050405020304" pitchFamily="18" charset="0"/>
                <a:ea typeface="宋体" panose="02010600030101010101" pitchFamily="2" charset="-122"/>
              </a:rPr>
              <a:t>： </a:t>
            </a:r>
            <a:r>
              <a:rPr lang="en-US" altLang="zh-CN" sz="2200" b="1">
                <a:solidFill>
                  <a:prstClr val="black"/>
                </a:solidFill>
                <a:latin typeface="Times New Roman" panose="02020603050405020304" pitchFamily="18" charset="0"/>
                <a:ea typeface="宋体" panose="02010600030101010101" pitchFamily="2" charset="-122"/>
              </a:rPr>
              <a:t>IF   </a:t>
            </a:r>
            <a:r>
              <a:rPr lang="zh-CN" altLang="en-US" sz="2200" b="1">
                <a:solidFill>
                  <a:prstClr val="black"/>
                </a:solidFill>
                <a:latin typeface="Times New Roman" panose="02020603050405020304" pitchFamily="18" charset="0"/>
                <a:ea typeface="宋体" panose="02010600030101010101" pitchFamily="2" charset="-122"/>
              </a:rPr>
              <a:t>该动物是哺乳动物  </a:t>
            </a:r>
            <a:r>
              <a:rPr lang="en-US" altLang="zh-CN" sz="2200" b="1">
                <a:solidFill>
                  <a:prstClr val="black"/>
                </a:solidFill>
                <a:latin typeface="Times New Roman" panose="02020603050405020304" pitchFamily="18" charset="0"/>
                <a:ea typeface="宋体" panose="02010600030101010101" pitchFamily="2" charset="-122"/>
              </a:rPr>
              <a:t>AND  </a:t>
            </a:r>
            <a:r>
              <a:rPr lang="zh-CN" altLang="en-US" sz="2200" b="1">
                <a:solidFill>
                  <a:prstClr val="black"/>
                </a:solidFill>
                <a:latin typeface="Times New Roman" panose="02020603050405020304" pitchFamily="18" charset="0"/>
                <a:ea typeface="宋体" panose="02010600030101010101" pitchFamily="2" charset="-122"/>
              </a:rPr>
              <a:t>是反刍动物  </a:t>
            </a:r>
          </a:p>
          <a:p>
            <a:pPr algn="just" fontAlgn="base">
              <a:lnSpc>
                <a:spcPct val="110000"/>
              </a:lnSpc>
              <a:spcBef>
                <a:spcPct val="20000"/>
              </a:spcBef>
              <a:spcAft>
                <a:spcPct val="0"/>
              </a:spcAft>
              <a:defRPr/>
            </a:pPr>
            <a:r>
              <a:rPr lang="zh-CN" altLang="en-US" sz="2200" b="1">
                <a:solidFill>
                  <a:prstClr val="black"/>
                </a:solidFill>
                <a:latin typeface="Times New Roman" panose="02020603050405020304" pitchFamily="18" charset="0"/>
                <a:ea typeface="宋体" panose="02010600030101010101" pitchFamily="2" charset="-122"/>
              </a:rPr>
              <a:t>                                    </a:t>
            </a:r>
            <a:r>
              <a:rPr lang="en-US" altLang="zh-CN" sz="2200" b="1">
                <a:solidFill>
                  <a:prstClr val="black"/>
                </a:solidFill>
                <a:latin typeface="Times New Roman" panose="02020603050405020304" pitchFamily="18" charset="0"/>
                <a:ea typeface="宋体" panose="02010600030101010101" pitchFamily="2" charset="-122"/>
              </a:rPr>
              <a:t>THEN  </a:t>
            </a:r>
            <a:r>
              <a:rPr lang="zh-CN" altLang="en-US" sz="2200" b="1">
                <a:solidFill>
                  <a:prstClr val="black"/>
                </a:solidFill>
                <a:latin typeface="Times New Roman" panose="02020603050405020304" pitchFamily="18" charset="0"/>
                <a:ea typeface="宋体" panose="02010600030101010101" pitchFamily="2" charset="-122"/>
              </a:rPr>
              <a:t>该动物是</a:t>
            </a:r>
            <a:r>
              <a:rPr lang="zh-CN" altLang="en-US" sz="2200" b="1">
                <a:solidFill>
                  <a:srgbClr val="006666"/>
                </a:solidFill>
                <a:latin typeface="Times New Roman" panose="02020603050405020304" pitchFamily="18" charset="0"/>
                <a:ea typeface="宋体" panose="02010600030101010101" pitchFamily="2" charset="-122"/>
              </a:rPr>
              <a:t>有蹄类动物</a:t>
            </a:r>
            <a:endParaRPr lang="zh-CN" altLang="en-US" sz="2200" b="1">
              <a:solidFill>
                <a:srgbClr val="006666"/>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36214035"/>
      </p:ext>
    </p:extLst>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7"/>
          <p:cNvSpPr>
            <a:spLocks noGrp="1" noChangeArrowheads="1"/>
          </p:cNvSpPr>
          <p:nvPr>
            <p:ph type="title"/>
          </p:nvPr>
        </p:nvSpPr>
        <p:spPr>
          <a:xfrm>
            <a:off x="1659498" y="311729"/>
            <a:ext cx="8534400" cy="758952"/>
          </a:xfrm>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2.4.3  </a:t>
            </a:r>
            <a:r>
              <a:rPr lang="zh-CN" altLang="en-US" b="1" dirty="0">
                <a:solidFill>
                  <a:schemeClr val="tx1"/>
                </a:solidFill>
                <a:latin typeface="仿宋" panose="02010609060101010101" pitchFamily="49" charset="-122"/>
                <a:ea typeface="仿宋" panose="02010609060101010101" pitchFamily="49" charset="-122"/>
              </a:rPr>
              <a:t>产生式系统的例子</a:t>
            </a:r>
            <a:r>
              <a:rPr lang="en-US" altLang="zh-CN" b="1" dirty="0">
                <a:solidFill>
                  <a:schemeClr val="tx1"/>
                </a:solidFill>
                <a:latin typeface="仿宋" panose="02010609060101010101" pitchFamily="49" charset="-122"/>
                <a:ea typeface="仿宋" panose="02010609060101010101" pitchFamily="49" charset="-122"/>
              </a:rPr>
              <a:t>——</a:t>
            </a:r>
            <a:r>
              <a:rPr lang="zh-CN" altLang="en-US" b="1" dirty="0">
                <a:solidFill>
                  <a:schemeClr val="tx1"/>
                </a:solidFill>
                <a:latin typeface="仿宋" panose="02010609060101010101" pitchFamily="49" charset="-122"/>
                <a:ea typeface="仿宋" panose="02010609060101010101" pitchFamily="49" charset="-122"/>
              </a:rPr>
              <a:t>动物识别系统</a:t>
            </a:r>
          </a:p>
        </p:txBody>
      </p:sp>
      <p:sp>
        <p:nvSpPr>
          <p:cNvPr id="51202" name="灯片编号占位符 3"/>
          <p:cNvSpPr>
            <a:spLocks noGrp="1"/>
          </p:cNvSpPr>
          <p:nvPr>
            <p:ph type="sldNum" sz="quarter" idx="12"/>
          </p:nvPr>
        </p:nvSpPr>
        <p:spPr>
          <a:noFill/>
        </p:spPr>
        <p:txBody>
          <a:bodyPr/>
          <a:lstStyle/>
          <a:p>
            <a:pPr fontAlgn="base">
              <a:spcBef>
                <a:spcPct val="0"/>
              </a:spcBef>
              <a:spcAft>
                <a:spcPct val="0"/>
              </a:spcAft>
            </a:pPr>
            <a:fld id="{10B2DDE7-958B-4C42-BA9A-AED49BE2B706}"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87</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114696" name="Text Box 8"/>
          <p:cNvSpPr txBox="1">
            <a:spLocks noChangeArrowheads="1"/>
          </p:cNvSpPr>
          <p:nvPr/>
        </p:nvSpPr>
        <p:spPr bwMode="auto">
          <a:xfrm>
            <a:off x="1873250" y="1470175"/>
            <a:ext cx="8547100" cy="5232202"/>
          </a:xfrm>
          <a:prstGeom prst="rect">
            <a:avLst/>
          </a:prstGeom>
          <a:gradFill rotWithShape="0">
            <a:gsLst>
              <a:gs pos="0">
                <a:srgbClr val="CCFFCC"/>
              </a:gs>
              <a:gs pos="50000">
                <a:schemeClr val="bg1"/>
              </a:gs>
              <a:gs pos="100000">
                <a:srgbClr val="CCFFCC"/>
              </a:gs>
            </a:gsLst>
            <a:lin ang="18900000" scaled="1"/>
          </a:gradFill>
          <a:ln w="9525">
            <a:solidFill>
              <a:srgbClr val="808080"/>
            </a:solidFill>
            <a:miter lim="800000"/>
          </a:ln>
          <a:effectLst/>
        </p:spPr>
        <p:txBody>
          <a:bodyPr>
            <a:spAutoFit/>
          </a:bodyPr>
          <a:lstStyle/>
          <a:p>
            <a:pPr algn="just" fontAlgn="base">
              <a:lnSpc>
                <a:spcPct val="110000"/>
              </a:lnSpc>
              <a:spcBef>
                <a:spcPct val="20000"/>
              </a:spcBef>
              <a:spcAft>
                <a:spcPct val="0"/>
              </a:spcAft>
              <a:defRPr/>
            </a:pPr>
            <a:r>
              <a:rPr lang="en-US" altLang="zh-CN" sz="20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b="1" baseline="-30000" dirty="0">
                <a:solidFill>
                  <a:srgbClr val="CCB400"/>
                </a:solidFill>
                <a:latin typeface="Times New Roman" panose="02020603050405020304" pitchFamily="18" charset="0"/>
                <a:ea typeface="宋体" panose="02010600030101010101" pitchFamily="2" charset="-122"/>
              </a:rPr>
              <a:t>9</a:t>
            </a:r>
            <a:r>
              <a:rPr lang="zh-CN" altLang="en-US" sz="2000" b="1" dirty="0">
                <a:solidFill>
                  <a:prstClr val="black"/>
                </a:solidFill>
                <a:latin typeface="Times New Roman" panose="02020603050405020304" pitchFamily="18" charset="0"/>
                <a:ea typeface="宋体" panose="02010600030101010101" pitchFamily="2" charset="-122"/>
              </a:rPr>
              <a:t>： </a:t>
            </a:r>
            <a:r>
              <a:rPr lang="en-US" altLang="zh-CN" sz="2000" b="1" dirty="0">
                <a:solidFill>
                  <a:prstClr val="black"/>
                </a:solidFill>
                <a:latin typeface="Times New Roman" panose="02020603050405020304" pitchFamily="18" charset="0"/>
                <a:ea typeface="宋体" panose="02010600030101010101" pitchFamily="2" charset="-122"/>
              </a:rPr>
              <a:t>IF  </a:t>
            </a:r>
            <a:r>
              <a:rPr lang="zh-CN" altLang="en-US" sz="2000" b="1" dirty="0">
                <a:solidFill>
                  <a:prstClr val="black"/>
                </a:solidFill>
                <a:latin typeface="Times New Roman" panose="02020603050405020304" pitchFamily="18" charset="0"/>
                <a:ea typeface="宋体" panose="02010600030101010101" pitchFamily="2" charset="-122"/>
              </a:rPr>
              <a:t>该动物是哺乳动物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是食肉动物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是黄褐色 </a:t>
            </a:r>
          </a:p>
          <a:p>
            <a:pPr algn="just" fontAlgn="base">
              <a:lnSpc>
                <a:spcPct val="110000"/>
              </a:lnSpc>
              <a:spcBef>
                <a:spcPct val="20000"/>
              </a:spcBef>
              <a:spcAft>
                <a:spcPct val="0"/>
              </a:spcAft>
              <a:defRPr/>
            </a:pPr>
            <a:r>
              <a:rPr lang="zh-CN" altLang="en-US" sz="2000" b="1" dirty="0">
                <a:solidFill>
                  <a:prstClr val="black"/>
                </a:solidFill>
                <a:latin typeface="Times New Roman" panose="02020603050405020304" pitchFamily="18" charset="0"/>
                <a:ea typeface="宋体" panose="02010600030101010101" pitchFamily="2" charset="-122"/>
              </a:rPr>
              <a:t>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身上有暗斑点           </a:t>
            </a:r>
            <a:r>
              <a:rPr lang="en-US" altLang="zh-CN" sz="2000" b="1" dirty="0">
                <a:solidFill>
                  <a:prstClr val="black"/>
                </a:solidFill>
                <a:latin typeface="Times New Roman" panose="02020603050405020304" pitchFamily="18" charset="0"/>
                <a:ea typeface="宋体" panose="02010600030101010101" pitchFamily="2" charset="-122"/>
              </a:rPr>
              <a:t>THEN  </a:t>
            </a:r>
            <a:r>
              <a:rPr lang="zh-CN" altLang="en-US" sz="2000" b="1" dirty="0">
                <a:solidFill>
                  <a:prstClr val="black"/>
                </a:solidFill>
                <a:latin typeface="Times New Roman" panose="02020603050405020304" pitchFamily="18" charset="0"/>
                <a:ea typeface="宋体" panose="02010600030101010101" pitchFamily="2" charset="-122"/>
              </a:rPr>
              <a:t>该动物是</a:t>
            </a:r>
            <a:r>
              <a:rPr lang="zh-CN" altLang="en-US" sz="2000" b="1" dirty="0">
                <a:solidFill>
                  <a:srgbClr val="3333FF"/>
                </a:solidFill>
                <a:latin typeface="Times New Roman" panose="02020603050405020304" pitchFamily="18" charset="0"/>
                <a:ea typeface="宋体" panose="02010600030101010101" pitchFamily="2" charset="-122"/>
              </a:rPr>
              <a:t>金钱豹  </a:t>
            </a:r>
            <a:r>
              <a:rPr lang="zh-CN" altLang="en-US" sz="2000" b="1" dirty="0">
                <a:solidFill>
                  <a:prstClr val="black"/>
                </a:solidFill>
                <a:latin typeface="Times New Roman" panose="02020603050405020304" pitchFamily="18" charset="0"/>
                <a:ea typeface="宋体" panose="02010600030101010101" pitchFamily="2" charset="-122"/>
              </a:rPr>
              <a:t>                                   </a:t>
            </a:r>
            <a:endParaRPr lang="zh-CN" altLang="en-US" sz="2000" b="1" dirty="0">
              <a:solidFill>
                <a:srgbClr val="CCB400"/>
              </a:solidFill>
              <a:latin typeface="Times New Roman" panose="02020603050405020304" pitchFamily="18" charset="0"/>
              <a:ea typeface="宋体" panose="02010600030101010101" pitchFamily="2" charset="-122"/>
            </a:endParaRPr>
          </a:p>
          <a:p>
            <a:pPr algn="just" fontAlgn="base">
              <a:lnSpc>
                <a:spcPct val="110000"/>
              </a:lnSpc>
              <a:spcBef>
                <a:spcPct val="20000"/>
              </a:spcBef>
              <a:spcAft>
                <a:spcPct val="0"/>
              </a:spcAft>
              <a:defRPr/>
            </a:pPr>
            <a:r>
              <a:rPr lang="en-US" altLang="zh-CN" sz="20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b="1" baseline="-30000" dirty="0">
                <a:solidFill>
                  <a:srgbClr val="CCB400"/>
                </a:solidFill>
                <a:latin typeface="Times New Roman" panose="02020603050405020304" pitchFamily="18" charset="0"/>
                <a:ea typeface="宋体" panose="02010600030101010101" pitchFamily="2" charset="-122"/>
              </a:rPr>
              <a:t>10</a:t>
            </a:r>
            <a:r>
              <a:rPr lang="zh-CN" altLang="en-US" sz="2000" b="1" dirty="0">
                <a:solidFill>
                  <a:prstClr val="black"/>
                </a:solidFill>
                <a:latin typeface="Times New Roman" panose="02020603050405020304" pitchFamily="18" charset="0"/>
                <a:ea typeface="宋体" panose="02010600030101010101" pitchFamily="2" charset="-122"/>
              </a:rPr>
              <a:t>：</a:t>
            </a:r>
            <a:r>
              <a:rPr lang="en-US" altLang="zh-CN" sz="2000" b="1" dirty="0">
                <a:solidFill>
                  <a:prstClr val="black"/>
                </a:solidFill>
                <a:latin typeface="Times New Roman" panose="02020603050405020304" pitchFamily="18" charset="0"/>
                <a:ea typeface="宋体" panose="02010600030101010101" pitchFamily="2" charset="-122"/>
              </a:rPr>
              <a:t>IF  </a:t>
            </a:r>
            <a:r>
              <a:rPr lang="zh-CN" altLang="en-US" sz="2000" b="1" dirty="0">
                <a:solidFill>
                  <a:prstClr val="black"/>
                </a:solidFill>
                <a:latin typeface="Times New Roman" panose="02020603050405020304" pitchFamily="18" charset="0"/>
                <a:ea typeface="宋体" panose="02010600030101010101" pitchFamily="2" charset="-122"/>
              </a:rPr>
              <a:t>该动物是哺乳动物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是食肉动物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是黄褐色 </a:t>
            </a:r>
          </a:p>
          <a:p>
            <a:pPr algn="just" fontAlgn="base">
              <a:lnSpc>
                <a:spcPct val="110000"/>
              </a:lnSpc>
              <a:spcBef>
                <a:spcPct val="20000"/>
              </a:spcBef>
              <a:spcAft>
                <a:spcPct val="0"/>
              </a:spcAft>
              <a:defRPr/>
            </a:pPr>
            <a:r>
              <a:rPr lang="zh-CN" altLang="en-US" sz="2000" b="1" dirty="0">
                <a:solidFill>
                  <a:prstClr val="black"/>
                </a:solidFill>
                <a:latin typeface="Times New Roman" panose="02020603050405020304" pitchFamily="18" charset="0"/>
                <a:ea typeface="宋体" panose="02010600030101010101" pitchFamily="2" charset="-122"/>
              </a:rPr>
              <a:t>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身上有黑色条纹     </a:t>
            </a:r>
            <a:r>
              <a:rPr lang="en-US" altLang="zh-CN" sz="2000" b="1" dirty="0">
                <a:solidFill>
                  <a:prstClr val="black"/>
                </a:solidFill>
                <a:latin typeface="Times New Roman" panose="02020603050405020304" pitchFamily="18" charset="0"/>
                <a:ea typeface="宋体" panose="02010600030101010101" pitchFamily="2" charset="-122"/>
              </a:rPr>
              <a:t>THEN  </a:t>
            </a:r>
            <a:r>
              <a:rPr lang="zh-CN" altLang="en-US" sz="2000" b="1" dirty="0">
                <a:solidFill>
                  <a:prstClr val="black"/>
                </a:solidFill>
                <a:latin typeface="Times New Roman" panose="02020603050405020304" pitchFamily="18" charset="0"/>
                <a:ea typeface="宋体" panose="02010600030101010101" pitchFamily="2" charset="-122"/>
              </a:rPr>
              <a:t>该动物是</a:t>
            </a:r>
            <a:r>
              <a:rPr lang="zh-CN" altLang="en-US" sz="2000" b="1" dirty="0">
                <a:solidFill>
                  <a:srgbClr val="3333FF"/>
                </a:solidFill>
                <a:latin typeface="Times New Roman" panose="02020603050405020304" pitchFamily="18" charset="0"/>
                <a:ea typeface="宋体" panose="02010600030101010101" pitchFamily="2" charset="-122"/>
              </a:rPr>
              <a:t>虎 </a:t>
            </a:r>
            <a:r>
              <a:rPr lang="zh-CN" altLang="en-US" sz="2000" b="1" dirty="0">
                <a:solidFill>
                  <a:prstClr val="black"/>
                </a:solidFill>
                <a:latin typeface="Times New Roman" panose="02020603050405020304" pitchFamily="18" charset="0"/>
                <a:ea typeface="宋体" panose="02010600030101010101" pitchFamily="2" charset="-122"/>
              </a:rPr>
              <a:t>                                    </a:t>
            </a:r>
            <a:endParaRPr lang="zh-CN" altLang="en-US" sz="2000" b="1" dirty="0">
              <a:solidFill>
                <a:srgbClr val="CCB400"/>
              </a:solidFill>
              <a:latin typeface="Times New Roman" panose="02020603050405020304" pitchFamily="18" charset="0"/>
              <a:ea typeface="宋体" panose="02010600030101010101" pitchFamily="2" charset="-122"/>
            </a:endParaRPr>
          </a:p>
          <a:p>
            <a:pPr algn="just" fontAlgn="base">
              <a:lnSpc>
                <a:spcPct val="110000"/>
              </a:lnSpc>
              <a:spcBef>
                <a:spcPct val="20000"/>
              </a:spcBef>
              <a:spcAft>
                <a:spcPct val="0"/>
              </a:spcAft>
              <a:defRPr/>
            </a:pPr>
            <a:r>
              <a:rPr lang="en-US" altLang="zh-CN" sz="20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b="1" baseline="-30000" dirty="0">
                <a:solidFill>
                  <a:srgbClr val="006666"/>
                </a:solidFill>
                <a:latin typeface="Times New Roman" panose="02020603050405020304" pitchFamily="18" charset="0"/>
                <a:ea typeface="宋体" panose="02010600030101010101" pitchFamily="2" charset="-122"/>
              </a:rPr>
              <a:t>11</a:t>
            </a:r>
            <a:r>
              <a:rPr lang="zh-CN" altLang="en-US" sz="2000" b="1" dirty="0">
                <a:solidFill>
                  <a:prstClr val="black"/>
                </a:solidFill>
                <a:latin typeface="Times New Roman" panose="02020603050405020304" pitchFamily="18" charset="0"/>
                <a:ea typeface="宋体" panose="02010600030101010101" pitchFamily="2" charset="-122"/>
              </a:rPr>
              <a:t>： </a:t>
            </a:r>
            <a:r>
              <a:rPr lang="en-US" altLang="zh-CN" sz="2000" b="1" dirty="0">
                <a:solidFill>
                  <a:prstClr val="black"/>
                </a:solidFill>
                <a:latin typeface="Times New Roman" panose="02020603050405020304" pitchFamily="18" charset="0"/>
                <a:ea typeface="宋体" panose="02010600030101010101" pitchFamily="2" charset="-122"/>
              </a:rPr>
              <a:t>IF  </a:t>
            </a:r>
            <a:r>
              <a:rPr lang="zh-CN" altLang="en-US" sz="2000" b="1" dirty="0">
                <a:solidFill>
                  <a:prstClr val="black"/>
                </a:solidFill>
                <a:latin typeface="Times New Roman" panose="02020603050405020304" pitchFamily="18" charset="0"/>
                <a:ea typeface="宋体" panose="02010600030101010101" pitchFamily="2" charset="-122"/>
              </a:rPr>
              <a:t>该动物是有蹄类动物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有长脖子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有长腿 </a:t>
            </a:r>
          </a:p>
          <a:p>
            <a:pPr algn="just" fontAlgn="base">
              <a:lnSpc>
                <a:spcPct val="110000"/>
              </a:lnSpc>
              <a:spcBef>
                <a:spcPct val="20000"/>
              </a:spcBef>
              <a:spcAft>
                <a:spcPct val="0"/>
              </a:spcAft>
              <a:defRPr/>
            </a:pPr>
            <a:r>
              <a:rPr lang="zh-CN" altLang="en-US" sz="2000" b="1" dirty="0">
                <a:solidFill>
                  <a:prstClr val="black"/>
                </a:solidFill>
                <a:latin typeface="Times New Roman" panose="02020603050405020304" pitchFamily="18" charset="0"/>
                <a:ea typeface="宋体" panose="02010600030101010101" pitchFamily="2" charset="-122"/>
              </a:rPr>
              <a:t>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身上有暗斑点      </a:t>
            </a:r>
            <a:r>
              <a:rPr lang="en-US" altLang="zh-CN" sz="2000" b="1" dirty="0">
                <a:solidFill>
                  <a:prstClr val="black"/>
                </a:solidFill>
                <a:latin typeface="Times New Roman" panose="02020603050405020304" pitchFamily="18" charset="0"/>
                <a:ea typeface="宋体" panose="02010600030101010101" pitchFamily="2" charset="-122"/>
              </a:rPr>
              <a:t>THEN  </a:t>
            </a:r>
            <a:r>
              <a:rPr lang="zh-CN" altLang="en-US" sz="2000" b="1" dirty="0">
                <a:solidFill>
                  <a:prstClr val="black"/>
                </a:solidFill>
                <a:latin typeface="Times New Roman" panose="02020603050405020304" pitchFamily="18" charset="0"/>
                <a:ea typeface="宋体" panose="02010600030101010101" pitchFamily="2" charset="-122"/>
              </a:rPr>
              <a:t>该动物是</a:t>
            </a:r>
            <a:r>
              <a:rPr lang="zh-CN" altLang="en-US" sz="2000" b="1" dirty="0">
                <a:solidFill>
                  <a:srgbClr val="3333FF"/>
                </a:solidFill>
                <a:latin typeface="Times New Roman" panose="02020603050405020304" pitchFamily="18" charset="0"/>
                <a:ea typeface="宋体" panose="02010600030101010101" pitchFamily="2" charset="-122"/>
              </a:rPr>
              <a:t>长颈鹿  </a:t>
            </a:r>
            <a:r>
              <a:rPr lang="zh-CN" altLang="en-US" sz="2000" b="1" dirty="0">
                <a:solidFill>
                  <a:prstClr val="black"/>
                </a:solidFill>
                <a:latin typeface="Times New Roman" panose="02020603050405020304" pitchFamily="18" charset="0"/>
                <a:ea typeface="宋体" panose="02010600030101010101" pitchFamily="2" charset="-122"/>
              </a:rPr>
              <a:t>                                   </a:t>
            </a:r>
            <a:endParaRPr lang="zh-CN" altLang="en-US" sz="2000" b="1" dirty="0">
              <a:solidFill>
                <a:srgbClr val="006666"/>
              </a:solidFill>
              <a:latin typeface="Times New Roman" panose="02020603050405020304" pitchFamily="18" charset="0"/>
              <a:ea typeface="宋体" panose="02010600030101010101" pitchFamily="2" charset="-122"/>
            </a:endParaRPr>
          </a:p>
          <a:p>
            <a:pPr algn="just" fontAlgn="base">
              <a:lnSpc>
                <a:spcPct val="110000"/>
              </a:lnSpc>
              <a:spcBef>
                <a:spcPct val="20000"/>
              </a:spcBef>
              <a:spcAft>
                <a:spcPct val="0"/>
              </a:spcAft>
              <a:defRPr/>
            </a:pPr>
            <a:r>
              <a:rPr lang="en-US" altLang="zh-CN" sz="20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b="1" baseline="-30000" dirty="0">
                <a:solidFill>
                  <a:srgbClr val="006666"/>
                </a:solidFill>
                <a:latin typeface="Times New Roman" panose="02020603050405020304" pitchFamily="18" charset="0"/>
                <a:ea typeface="宋体" panose="02010600030101010101" pitchFamily="2" charset="-122"/>
              </a:rPr>
              <a:t> 12</a:t>
            </a:r>
            <a:r>
              <a:rPr lang="zh-CN" altLang="en-US" sz="2000" b="1" dirty="0">
                <a:solidFill>
                  <a:prstClr val="black"/>
                </a:solidFill>
                <a:latin typeface="Times New Roman" panose="02020603050405020304" pitchFamily="18" charset="0"/>
                <a:ea typeface="宋体" panose="02010600030101010101" pitchFamily="2" charset="-122"/>
              </a:rPr>
              <a:t>：</a:t>
            </a:r>
            <a:r>
              <a:rPr lang="en-US" altLang="zh-CN" sz="2000" b="1" dirty="0">
                <a:solidFill>
                  <a:prstClr val="black"/>
                </a:solidFill>
                <a:latin typeface="Times New Roman" panose="02020603050405020304" pitchFamily="18" charset="0"/>
                <a:ea typeface="宋体" panose="02010600030101010101" pitchFamily="2" charset="-122"/>
              </a:rPr>
              <a:t>IF  </a:t>
            </a:r>
            <a:r>
              <a:rPr lang="zh-CN" altLang="en-US" sz="2000" b="1" dirty="0">
                <a:solidFill>
                  <a:prstClr val="black"/>
                </a:solidFill>
                <a:latin typeface="Times New Roman" panose="02020603050405020304" pitchFamily="18" charset="0"/>
                <a:ea typeface="宋体" panose="02010600030101010101" pitchFamily="2" charset="-122"/>
              </a:rPr>
              <a:t>该动物有蹄类动物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身上有黑色条纹  </a:t>
            </a:r>
          </a:p>
          <a:p>
            <a:pPr algn="just" fontAlgn="base">
              <a:lnSpc>
                <a:spcPct val="110000"/>
              </a:lnSpc>
              <a:spcBef>
                <a:spcPct val="20000"/>
              </a:spcBef>
              <a:spcAft>
                <a:spcPct val="0"/>
              </a:spcAft>
              <a:defRPr/>
            </a:pPr>
            <a:r>
              <a:rPr lang="zh-CN" altLang="en-US" sz="2000" b="1" dirty="0">
                <a:solidFill>
                  <a:prstClr val="black"/>
                </a:solidFill>
                <a:latin typeface="Times New Roman" panose="02020603050405020304" pitchFamily="18" charset="0"/>
                <a:ea typeface="宋体" panose="02010600030101010101" pitchFamily="2" charset="-122"/>
              </a:rPr>
              <a:t>                                                            </a:t>
            </a:r>
            <a:r>
              <a:rPr lang="en-US" altLang="zh-CN" sz="2000" b="1" dirty="0">
                <a:solidFill>
                  <a:prstClr val="black"/>
                </a:solidFill>
                <a:latin typeface="Times New Roman" panose="02020603050405020304" pitchFamily="18" charset="0"/>
                <a:ea typeface="宋体" panose="02010600030101010101" pitchFamily="2" charset="-122"/>
              </a:rPr>
              <a:t>THEN  </a:t>
            </a:r>
            <a:r>
              <a:rPr lang="zh-CN" altLang="en-US" sz="2000" b="1" dirty="0">
                <a:solidFill>
                  <a:prstClr val="black"/>
                </a:solidFill>
                <a:latin typeface="Times New Roman" panose="02020603050405020304" pitchFamily="18" charset="0"/>
                <a:ea typeface="宋体" panose="02010600030101010101" pitchFamily="2" charset="-122"/>
              </a:rPr>
              <a:t>该动物是</a:t>
            </a:r>
            <a:r>
              <a:rPr lang="zh-CN" altLang="en-US" sz="2000" b="1" dirty="0">
                <a:solidFill>
                  <a:srgbClr val="3333FF"/>
                </a:solidFill>
                <a:latin typeface="Times New Roman" panose="02020603050405020304" pitchFamily="18" charset="0"/>
                <a:ea typeface="宋体" panose="02010600030101010101" pitchFamily="2" charset="-122"/>
              </a:rPr>
              <a:t>斑马</a:t>
            </a:r>
          </a:p>
          <a:p>
            <a:pPr algn="just" fontAlgn="base">
              <a:lnSpc>
                <a:spcPct val="110000"/>
              </a:lnSpc>
              <a:spcBef>
                <a:spcPct val="20000"/>
              </a:spcBef>
              <a:spcAft>
                <a:spcPct val="0"/>
              </a:spcAft>
              <a:defRPr/>
            </a:pPr>
            <a:r>
              <a:rPr lang="en-US" altLang="zh-CN" sz="20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b="1" baseline="-30000" dirty="0">
                <a:solidFill>
                  <a:srgbClr val="0000FF"/>
                </a:solidFill>
                <a:latin typeface="Times New Roman" panose="02020603050405020304" pitchFamily="18" charset="0"/>
                <a:ea typeface="宋体" panose="02010600030101010101" pitchFamily="2" charset="-122"/>
              </a:rPr>
              <a:t>13</a:t>
            </a:r>
            <a:r>
              <a:rPr lang="zh-CN" altLang="en-US" sz="2000" b="1" dirty="0">
                <a:solidFill>
                  <a:prstClr val="black"/>
                </a:solidFill>
                <a:latin typeface="Times New Roman" panose="02020603050405020304" pitchFamily="18" charset="0"/>
                <a:ea typeface="宋体" panose="02010600030101010101" pitchFamily="2" charset="-122"/>
              </a:rPr>
              <a:t>：</a:t>
            </a:r>
            <a:r>
              <a:rPr lang="en-US" altLang="zh-CN" sz="2000" b="1" dirty="0">
                <a:solidFill>
                  <a:prstClr val="black"/>
                </a:solidFill>
                <a:latin typeface="Times New Roman" panose="02020603050405020304" pitchFamily="18" charset="0"/>
                <a:ea typeface="宋体" panose="02010600030101010101" pitchFamily="2" charset="-122"/>
              </a:rPr>
              <a:t>IF  </a:t>
            </a:r>
            <a:r>
              <a:rPr lang="zh-CN" altLang="en-US" sz="2000" b="1" dirty="0">
                <a:solidFill>
                  <a:prstClr val="black"/>
                </a:solidFill>
                <a:latin typeface="Times New Roman" panose="02020603050405020304" pitchFamily="18" charset="0"/>
                <a:ea typeface="宋体" panose="02010600030101010101" pitchFamily="2" charset="-122"/>
              </a:rPr>
              <a:t>该动物是鸟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有长脖子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有长腿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不会飞 </a:t>
            </a:r>
          </a:p>
          <a:p>
            <a:pPr algn="just" fontAlgn="base">
              <a:lnSpc>
                <a:spcPct val="110000"/>
              </a:lnSpc>
              <a:spcBef>
                <a:spcPct val="20000"/>
              </a:spcBef>
              <a:spcAft>
                <a:spcPct val="0"/>
              </a:spcAft>
              <a:defRPr/>
            </a:pPr>
            <a:r>
              <a:rPr lang="zh-CN" altLang="en-US" sz="2000" b="1" dirty="0">
                <a:solidFill>
                  <a:prstClr val="black"/>
                </a:solidFill>
                <a:latin typeface="Times New Roman" panose="02020603050405020304" pitchFamily="18" charset="0"/>
                <a:ea typeface="宋体" panose="02010600030101010101" pitchFamily="2" charset="-122"/>
              </a:rPr>
              <a:t>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有黑白二色           </a:t>
            </a:r>
            <a:r>
              <a:rPr lang="en-US" altLang="zh-CN" sz="2000" b="1" dirty="0">
                <a:solidFill>
                  <a:prstClr val="black"/>
                </a:solidFill>
                <a:latin typeface="Times New Roman" panose="02020603050405020304" pitchFamily="18" charset="0"/>
                <a:ea typeface="宋体" panose="02010600030101010101" pitchFamily="2" charset="-122"/>
              </a:rPr>
              <a:t>THEN  </a:t>
            </a:r>
            <a:r>
              <a:rPr lang="zh-CN" altLang="en-US" sz="2000" b="1" dirty="0">
                <a:solidFill>
                  <a:prstClr val="black"/>
                </a:solidFill>
                <a:latin typeface="Times New Roman" panose="02020603050405020304" pitchFamily="18" charset="0"/>
                <a:ea typeface="宋体" panose="02010600030101010101" pitchFamily="2" charset="-122"/>
              </a:rPr>
              <a:t>该动物是</a:t>
            </a:r>
            <a:r>
              <a:rPr lang="zh-CN" altLang="en-US" sz="2000" b="1" dirty="0">
                <a:solidFill>
                  <a:srgbClr val="0000FF"/>
                </a:solidFill>
                <a:latin typeface="Times New Roman" panose="02020603050405020304" pitchFamily="18" charset="0"/>
                <a:ea typeface="宋体" panose="02010600030101010101" pitchFamily="2" charset="-122"/>
              </a:rPr>
              <a:t>鸵鸟</a:t>
            </a:r>
            <a:endParaRPr lang="zh-CN" altLang="en-US" sz="2000" b="1" dirty="0">
              <a:solidFill>
                <a:prstClr val="black"/>
              </a:solidFill>
              <a:latin typeface="Times New Roman" panose="02020603050405020304" pitchFamily="18" charset="0"/>
              <a:ea typeface="宋体" panose="02010600030101010101" pitchFamily="2" charset="-122"/>
            </a:endParaRPr>
          </a:p>
          <a:p>
            <a:pPr algn="just" fontAlgn="base">
              <a:lnSpc>
                <a:spcPct val="110000"/>
              </a:lnSpc>
              <a:spcBef>
                <a:spcPct val="20000"/>
              </a:spcBef>
              <a:spcAft>
                <a:spcPct val="0"/>
              </a:spcAft>
              <a:defRPr/>
            </a:pPr>
            <a:r>
              <a:rPr lang="en-US" altLang="zh-CN" sz="20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b="1" baseline="-30000" dirty="0">
                <a:solidFill>
                  <a:srgbClr val="0000FF"/>
                </a:solidFill>
                <a:latin typeface="Times New Roman" panose="02020603050405020304" pitchFamily="18" charset="0"/>
                <a:ea typeface="宋体" panose="02010600030101010101" pitchFamily="2" charset="-122"/>
              </a:rPr>
              <a:t>14</a:t>
            </a:r>
            <a:r>
              <a:rPr lang="zh-CN" altLang="en-US" sz="2000" b="1" dirty="0">
                <a:solidFill>
                  <a:prstClr val="black"/>
                </a:solidFill>
                <a:latin typeface="Times New Roman" panose="02020603050405020304" pitchFamily="18" charset="0"/>
                <a:ea typeface="宋体" panose="02010600030101010101" pitchFamily="2" charset="-122"/>
              </a:rPr>
              <a:t>： </a:t>
            </a:r>
            <a:r>
              <a:rPr lang="en-US" altLang="zh-CN" sz="2000" b="1" dirty="0">
                <a:solidFill>
                  <a:prstClr val="black"/>
                </a:solidFill>
                <a:latin typeface="Times New Roman" panose="02020603050405020304" pitchFamily="18" charset="0"/>
                <a:ea typeface="宋体" panose="02010600030101010101" pitchFamily="2" charset="-122"/>
              </a:rPr>
              <a:t>IF  </a:t>
            </a:r>
            <a:r>
              <a:rPr lang="zh-CN" altLang="en-US" sz="2000" b="1" dirty="0">
                <a:solidFill>
                  <a:prstClr val="black"/>
                </a:solidFill>
                <a:latin typeface="Times New Roman" panose="02020603050405020304" pitchFamily="18" charset="0"/>
                <a:ea typeface="宋体" panose="02010600030101010101" pitchFamily="2" charset="-122"/>
              </a:rPr>
              <a:t>该动物是鸟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会游泳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不会飞 </a:t>
            </a:r>
          </a:p>
          <a:p>
            <a:pPr algn="just" fontAlgn="base">
              <a:lnSpc>
                <a:spcPct val="110000"/>
              </a:lnSpc>
              <a:spcBef>
                <a:spcPct val="20000"/>
              </a:spcBef>
              <a:spcAft>
                <a:spcPct val="0"/>
              </a:spcAft>
              <a:defRPr/>
            </a:pPr>
            <a:r>
              <a:rPr lang="zh-CN" altLang="en-US" sz="2000" b="1" dirty="0">
                <a:solidFill>
                  <a:prstClr val="black"/>
                </a:solidFill>
                <a:latin typeface="Times New Roman" panose="02020603050405020304" pitchFamily="18" charset="0"/>
                <a:ea typeface="宋体" panose="02010600030101010101" pitchFamily="2" charset="-122"/>
              </a:rPr>
              <a:t>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有黑白二色             </a:t>
            </a:r>
            <a:r>
              <a:rPr lang="en-US" altLang="zh-CN" sz="2000" b="1" dirty="0">
                <a:solidFill>
                  <a:prstClr val="black"/>
                </a:solidFill>
                <a:latin typeface="Times New Roman" panose="02020603050405020304" pitchFamily="18" charset="0"/>
                <a:ea typeface="宋体" panose="02010600030101010101" pitchFamily="2" charset="-122"/>
              </a:rPr>
              <a:t>THEN  </a:t>
            </a:r>
            <a:r>
              <a:rPr lang="zh-CN" altLang="en-US" sz="2000" b="1" dirty="0">
                <a:solidFill>
                  <a:prstClr val="black"/>
                </a:solidFill>
                <a:latin typeface="Times New Roman" panose="02020603050405020304" pitchFamily="18" charset="0"/>
                <a:ea typeface="宋体" panose="02010600030101010101" pitchFamily="2" charset="-122"/>
              </a:rPr>
              <a:t>该动物是</a:t>
            </a:r>
            <a:r>
              <a:rPr lang="zh-CN" altLang="en-US" sz="2000" b="1" dirty="0">
                <a:solidFill>
                  <a:srgbClr val="0000FF"/>
                </a:solidFill>
                <a:latin typeface="Times New Roman" panose="02020603050405020304" pitchFamily="18" charset="0"/>
                <a:ea typeface="宋体" panose="02010600030101010101" pitchFamily="2" charset="-122"/>
              </a:rPr>
              <a:t>企鹅</a:t>
            </a:r>
            <a:r>
              <a:rPr lang="zh-CN" altLang="en-US" sz="2000" b="1" dirty="0">
                <a:solidFill>
                  <a:prstClr val="black"/>
                </a:solidFill>
                <a:latin typeface="Times New Roman" panose="02020603050405020304" pitchFamily="18" charset="0"/>
                <a:ea typeface="宋体" panose="02010600030101010101" pitchFamily="2" charset="-122"/>
              </a:rPr>
              <a:t>                         </a:t>
            </a:r>
          </a:p>
          <a:p>
            <a:pPr algn="just" fontAlgn="base">
              <a:lnSpc>
                <a:spcPct val="110000"/>
              </a:lnSpc>
              <a:spcBef>
                <a:spcPct val="20000"/>
              </a:spcBef>
              <a:spcAft>
                <a:spcPct val="0"/>
              </a:spcAft>
              <a:defRPr/>
            </a:pPr>
            <a:r>
              <a:rPr lang="en-US" altLang="zh-CN" sz="20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b="1" baseline="-30000" dirty="0">
                <a:solidFill>
                  <a:srgbClr val="0000FF"/>
                </a:solidFill>
                <a:latin typeface="Times New Roman" panose="02020603050405020304" pitchFamily="18" charset="0"/>
                <a:ea typeface="宋体" panose="02010600030101010101" pitchFamily="2" charset="-122"/>
              </a:rPr>
              <a:t>15</a:t>
            </a:r>
            <a:r>
              <a:rPr lang="zh-CN" altLang="en-US" sz="2000" b="1" dirty="0">
                <a:solidFill>
                  <a:prstClr val="black"/>
                </a:solidFill>
                <a:latin typeface="Times New Roman" panose="02020603050405020304" pitchFamily="18" charset="0"/>
                <a:ea typeface="宋体" panose="02010600030101010101" pitchFamily="2" charset="-122"/>
              </a:rPr>
              <a:t>： </a:t>
            </a:r>
            <a:r>
              <a:rPr lang="en-US" altLang="zh-CN" sz="2000" b="1" dirty="0">
                <a:solidFill>
                  <a:prstClr val="black"/>
                </a:solidFill>
                <a:latin typeface="Times New Roman" panose="02020603050405020304" pitchFamily="18" charset="0"/>
                <a:ea typeface="宋体" panose="02010600030101010101" pitchFamily="2" charset="-122"/>
              </a:rPr>
              <a:t>IF  </a:t>
            </a:r>
            <a:r>
              <a:rPr lang="zh-CN" altLang="en-US" sz="2000" b="1" dirty="0">
                <a:solidFill>
                  <a:prstClr val="black"/>
                </a:solidFill>
                <a:latin typeface="Times New Roman" panose="02020603050405020304" pitchFamily="18" charset="0"/>
                <a:ea typeface="宋体" panose="02010600030101010101" pitchFamily="2" charset="-122"/>
              </a:rPr>
              <a:t>该动物是鸟   </a:t>
            </a:r>
            <a:r>
              <a:rPr lang="en-US" altLang="zh-CN" sz="2000" b="1" dirty="0">
                <a:solidFill>
                  <a:prstClr val="black"/>
                </a:solidFill>
                <a:latin typeface="Times New Roman" panose="02020603050405020304" pitchFamily="18" charset="0"/>
                <a:ea typeface="宋体" panose="02010600030101010101" pitchFamily="2" charset="-122"/>
              </a:rPr>
              <a:t>AND  </a:t>
            </a:r>
            <a:r>
              <a:rPr lang="zh-CN" altLang="en-US" sz="2000" b="1" dirty="0">
                <a:solidFill>
                  <a:prstClr val="black"/>
                </a:solidFill>
                <a:latin typeface="Times New Roman" panose="02020603050405020304" pitchFamily="18" charset="0"/>
                <a:ea typeface="宋体" panose="02010600030101010101" pitchFamily="2" charset="-122"/>
              </a:rPr>
              <a:t>善飞     </a:t>
            </a:r>
            <a:r>
              <a:rPr lang="en-US" altLang="zh-CN" sz="2000" b="1" dirty="0">
                <a:solidFill>
                  <a:prstClr val="black"/>
                </a:solidFill>
                <a:latin typeface="Times New Roman" panose="02020603050405020304" pitchFamily="18" charset="0"/>
                <a:ea typeface="宋体" panose="02010600030101010101" pitchFamily="2" charset="-122"/>
              </a:rPr>
              <a:t>THEN  </a:t>
            </a:r>
            <a:r>
              <a:rPr lang="zh-CN" altLang="en-US" sz="2000" b="1" dirty="0">
                <a:solidFill>
                  <a:prstClr val="black"/>
                </a:solidFill>
                <a:latin typeface="宋体" panose="02010600030101010101" pitchFamily="2" charset="-122"/>
                <a:ea typeface="宋体" panose="02010600030101010101" pitchFamily="2" charset="-122"/>
              </a:rPr>
              <a:t>该动物是</a:t>
            </a:r>
            <a:r>
              <a:rPr lang="zh-CN" altLang="en-US" sz="2000" b="1" dirty="0">
                <a:solidFill>
                  <a:srgbClr val="0000FF"/>
                </a:solidFill>
                <a:latin typeface="宋体" panose="02010600030101010101" pitchFamily="2" charset="-122"/>
                <a:ea typeface="宋体" panose="02010600030101010101" pitchFamily="2" charset="-122"/>
              </a:rPr>
              <a:t>信天翁</a:t>
            </a:r>
          </a:p>
        </p:txBody>
      </p:sp>
    </p:spTree>
    <p:extLst>
      <p:ext uri="{BB962C8B-B14F-4D97-AF65-F5344CB8AC3E}">
        <p14:creationId xmlns:p14="http://schemas.microsoft.com/office/powerpoint/2010/main" val="2284202495"/>
      </p:ext>
    </p:extLst>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2.4.3  </a:t>
            </a:r>
            <a:r>
              <a:rPr lang="zh-CN" altLang="en-US" b="1" dirty="0">
                <a:solidFill>
                  <a:schemeClr val="tx1"/>
                </a:solidFill>
                <a:latin typeface="仿宋" panose="02010609060101010101" pitchFamily="49" charset="-122"/>
                <a:ea typeface="仿宋" panose="02010609060101010101" pitchFamily="49" charset="-122"/>
              </a:rPr>
              <a:t>产生式系统的例子</a:t>
            </a:r>
            <a:r>
              <a:rPr lang="en-US" altLang="zh-CN" b="1" dirty="0">
                <a:solidFill>
                  <a:schemeClr val="tx1"/>
                </a:solidFill>
                <a:latin typeface="仿宋" panose="02010609060101010101" pitchFamily="49" charset="-122"/>
                <a:ea typeface="仿宋" panose="02010609060101010101" pitchFamily="49" charset="-122"/>
              </a:rPr>
              <a:t>——</a:t>
            </a:r>
            <a:r>
              <a:rPr lang="zh-CN" altLang="en-US" b="1" dirty="0">
                <a:solidFill>
                  <a:schemeClr val="tx1"/>
                </a:solidFill>
                <a:latin typeface="仿宋" panose="02010609060101010101" pitchFamily="49" charset="-122"/>
                <a:ea typeface="仿宋" panose="02010609060101010101" pitchFamily="49" charset="-122"/>
              </a:rPr>
              <a:t>动物识别系统</a:t>
            </a:r>
          </a:p>
        </p:txBody>
      </p:sp>
      <p:sp>
        <p:nvSpPr>
          <p:cNvPr id="52226" name="灯片编号占位符 3"/>
          <p:cNvSpPr>
            <a:spLocks noGrp="1"/>
          </p:cNvSpPr>
          <p:nvPr>
            <p:ph type="sldNum" sz="quarter" idx="12"/>
          </p:nvPr>
        </p:nvSpPr>
        <p:spPr>
          <a:noFill/>
        </p:spPr>
        <p:txBody>
          <a:bodyPr/>
          <a:lstStyle/>
          <a:p>
            <a:pPr fontAlgn="base">
              <a:spcBef>
                <a:spcPct val="0"/>
              </a:spcBef>
              <a:spcAft>
                <a:spcPct val="0"/>
              </a:spcAft>
            </a:pPr>
            <a:fld id="{F2924BCF-BACD-4DB5-B530-273C94499242}"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88</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52228" name="Rectangle 3"/>
          <p:cNvSpPr>
            <a:spLocks noGrp="1" noChangeArrowheads="1"/>
          </p:cNvSpPr>
          <p:nvPr>
            <p:ph sz="quarter" idx="1"/>
          </p:nvPr>
        </p:nvSpPr>
        <p:spPr>
          <a:xfrm>
            <a:off x="1703573" y="1556740"/>
            <a:ext cx="8642350" cy="4238419"/>
          </a:xfrm>
        </p:spPr>
        <p:txBody>
          <a:bodyPr/>
          <a:lstStyle/>
          <a:p>
            <a:pPr marL="190500" indent="-190500"/>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设已知初始事实存放在</a:t>
            </a:r>
            <a:r>
              <a:rPr lang="zh-CN" altLang="en-US" b="1" dirty="0">
                <a:solidFill>
                  <a:schemeClr val="folHlink"/>
                </a:solidFill>
                <a:latin typeface="仿宋" panose="02010609060101010101" pitchFamily="49" charset="-122"/>
                <a:ea typeface="仿宋" panose="02010609060101010101" pitchFamily="49" charset="-122"/>
              </a:rPr>
              <a:t>综合数据库</a:t>
            </a:r>
            <a:r>
              <a:rPr lang="zh-CN" altLang="en-US" dirty="0">
                <a:latin typeface="仿宋" panose="02010609060101010101" pitchFamily="49" charset="-122"/>
                <a:ea typeface="仿宋" panose="02010609060101010101" pitchFamily="49" charset="-122"/>
              </a:rPr>
              <a:t>中：</a:t>
            </a:r>
          </a:p>
          <a:p>
            <a:pPr marL="190500" indent="-190500">
              <a:buNone/>
            </a:pPr>
            <a:r>
              <a:rPr lang="zh-CN" altLang="en-US" b="1" dirty="0">
                <a:latin typeface="仿宋" panose="02010609060101010101" pitchFamily="49" charset="-122"/>
                <a:ea typeface="仿宋" panose="02010609060101010101" pitchFamily="49" charset="-122"/>
              </a:rPr>
              <a:t>     </a:t>
            </a:r>
            <a:r>
              <a:rPr lang="zh-CN" altLang="en-US" b="1" dirty="0">
                <a:solidFill>
                  <a:srgbClr val="3333FF"/>
                </a:solidFill>
                <a:latin typeface="仿宋" panose="02010609060101010101" pitchFamily="49" charset="-122"/>
                <a:ea typeface="仿宋" panose="02010609060101010101" pitchFamily="49" charset="-122"/>
              </a:rPr>
              <a:t>该动物身上有：暗斑点，长脖子，长腿，奶，蹄</a:t>
            </a:r>
          </a:p>
          <a:p>
            <a:pPr marL="190500" indent="-190500">
              <a:spcBef>
                <a:spcPct val="40000"/>
              </a:spcBef>
            </a:pPr>
            <a:r>
              <a:rPr lang="zh-CN" altLang="en-US" b="1" dirty="0">
                <a:latin typeface="仿宋" panose="02010609060101010101" pitchFamily="49" charset="-122"/>
                <a:ea typeface="仿宋" panose="02010609060101010101" pitchFamily="49" charset="-122"/>
              </a:rPr>
              <a:t> 推理机构的工作过程 ：</a:t>
            </a:r>
          </a:p>
          <a:p>
            <a:pPr marL="190500" indent="-190500">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cs typeface="Times New Roman" panose="02020603050405020304" pitchFamily="18" charset="0"/>
              </a:rPr>
              <a:t>1</a:t>
            </a:r>
            <a:r>
              <a:rPr lang="zh-CN" altLang="en-US" dirty="0">
                <a:latin typeface="仿宋" panose="02010609060101010101" pitchFamily="49" charset="-122"/>
                <a:ea typeface="仿宋" panose="02010609060101010101" pitchFamily="49" charset="-122"/>
              </a:rPr>
              <a:t>）从规则库中取出</a:t>
            </a:r>
            <a:r>
              <a:rPr lang="en-US" altLang="zh-CN" i="1" dirty="0">
                <a:latin typeface="仿宋" panose="02010609060101010101" pitchFamily="49" charset="-122"/>
                <a:ea typeface="仿宋" panose="02010609060101010101" pitchFamily="49" charset="-122"/>
                <a:cs typeface="Times New Roman" panose="02020603050405020304" pitchFamily="18" charset="0"/>
              </a:rPr>
              <a:t>r</a:t>
            </a:r>
            <a:r>
              <a:rPr lang="en-US" altLang="zh-CN" baseline="-30000" dirty="0">
                <a:latin typeface="仿宋" panose="02010609060101010101" pitchFamily="49" charset="-122"/>
                <a:ea typeface="仿宋" panose="02010609060101010101" pitchFamily="49" charset="-122"/>
                <a:cs typeface="Times New Roman" panose="02020603050405020304" pitchFamily="18" charset="0"/>
              </a:rPr>
              <a:t>1</a:t>
            </a:r>
            <a:r>
              <a:rPr lang="zh-CN" altLang="en-US" dirty="0">
                <a:latin typeface="仿宋" panose="02010609060101010101" pitchFamily="49" charset="-122"/>
                <a:ea typeface="仿宋" panose="02010609060101010101" pitchFamily="49" charset="-122"/>
              </a:rPr>
              <a:t>，检查其前提是否可与综合数据库中的已知事实匹配。匹配失败则</a:t>
            </a:r>
            <a:r>
              <a:rPr lang="en-US" altLang="zh-CN" i="1" dirty="0">
                <a:latin typeface="仿宋" panose="02010609060101010101" pitchFamily="49" charset="-122"/>
                <a:ea typeface="仿宋" panose="02010609060101010101" pitchFamily="49" charset="-122"/>
                <a:cs typeface="Times New Roman" panose="02020603050405020304" pitchFamily="18" charset="0"/>
              </a:rPr>
              <a:t>r</a:t>
            </a:r>
            <a:r>
              <a:rPr lang="en-US" altLang="zh-CN" baseline="-30000"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不能被用于推理。然后取</a:t>
            </a:r>
            <a:r>
              <a:rPr lang="en-US" altLang="zh-CN" i="1" dirty="0">
                <a:latin typeface="仿宋" panose="02010609060101010101" pitchFamily="49" charset="-122"/>
                <a:ea typeface="仿宋" panose="02010609060101010101" pitchFamily="49" charset="-122"/>
                <a:cs typeface="Times New Roman" panose="02020603050405020304" pitchFamily="18" charset="0"/>
              </a:rPr>
              <a:t>r</a:t>
            </a:r>
            <a:r>
              <a:rPr lang="en-US" altLang="zh-CN" baseline="-30000"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进行同样的工作。匹配成功则</a:t>
            </a:r>
            <a:r>
              <a:rPr lang="en-US" altLang="zh-CN" i="1" dirty="0">
                <a:latin typeface="仿宋" panose="02010609060101010101" pitchFamily="49" charset="-122"/>
                <a:ea typeface="仿宋" panose="02010609060101010101" pitchFamily="49" charset="-122"/>
                <a:cs typeface="Times New Roman" panose="02020603050405020304" pitchFamily="18" charset="0"/>
              </a:rPr>
              <a:t>r</a:t>
            </a:r>
            <a:r>
              <a:rPr lang="en-US" altLang="zh-CN" baseline="-30000"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被执行，</a:t>
            </a:r>
            <a:r>
              <a:rPr lang="zh-CN" altLang="en-US" dirty="0">
                <a:solidFill>
                  <a:srgbClr val="000000"/>
                </a:solidFill>
                <a:latin typeface="仿宋" panose="02010609060101010101" pitchFamily="49" charset="-122"/>
                <a:ea typeface="仿宋" panose="02010609060101010101" pitchFamily="49" charset="-122"/>
                <a:sym typeface="+mn-ea"/>
              </a:rPr>
              <a:t>并将其结论“该动物是哺乳动物”作为新的事实加入到综合数据库中。此时，</a:t>
            </a:r>
            <a:r>
              <a:rPr lang="zh-CN" altLang="en-US" dirty="0">
                <a:solidFill>
                  <a:srgbClr val="FF0000"/>
                </a:solidFill>
                <a:latin typeface="仿宋" panose="02010609060101010101" pitchFamily="49" charset="-122"/>
                <a:ea typeface="仿宋" panose="02010609060101010101" pitchFamily="49" charset="-122"/>
                <a:sym typeface="+mn-ea"/>
              </a:rPr>
              <a:t>综合数据库的内容变为</a:t>
            </a:r>
            <a:r>
              <a:rPr lang="zh-CN" altLang="en-US" dirty="0">
                <a:solidFill>
                  <a:srgbClr val="000000"/>
                </a:solidFill>
                <a:latin typeface="仿宋" panose="02010609060101010101" pitchFamily="49" charset="-122"/>
                <a:ea typeface="仿宋" panose="02010609060101010101" pitchFamily="49" charset="-122"/>
                <a:sym typeface="+mn-ea"/>
              </a:rPr>
              <a:t>：</a:t>
            </a:r>
            <a:r>
              <a:rPr lang="zh-CN" altLang="en-US" b="1" dirty="0">
                <a:latin typeface="仿宋" panose="02010609060101010101" pitchFamily="49" charset="-122"/>
                <a:ea typeface="仿宋" panose="02010609060101010101" pitchFamily="49" charset="-122"/>
              </a:rPr>
              <a:t> </a:t>
            </a:r>
            <a:r>
              <a:rPr lang="zh-CN" altLang="en-US" b="1" dirty="0">
                <a:solidFill>
                  <a:srgbClr val="3333FF"/>
                </a:solidFill>
                <a:latin typeface="仿宋" panose="02010609060101010101" pitchFamily="49" charset="-122"/>
                <a:ea typeface="仿宋" panose="02010609060101010101" pitchFamily="49" charset="-122"/>
              </a:rPr>
              <a:t>暗斑点，长脖子，长腿，奶，蹄，哺乳动物   </a:t>
            </a:r>
          </a:p>
        </p:txBody>
      </p:sp>
    </p:spTree>
    <p:extLst>
      <p:ext uri="{BB962C8B-B14F-4D97-AF65-F5344CB8AC3E}">
        <p14:creationId xmlns:p14="http://schemas.microsoft.com/office/powerpoint/2010/main" val="1717002857"/>
      </p:ext>
    </p:extLst>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2.4.3  </a:t>
            </a:r>
            <a:r>
              <a:rPr lang="zh-CN" altLang="en-US" b="1" dirty="0">
                <a:solidFill>
                  <a:schemeClr val="tx1"/>
                </a:solidFill>
                <a:latin typeface="仿宋" panose="02010609060101010101" pitchFamily="49" charset="-122"/>
                <a:ea typeface="仿宋" panose="02010609060101010101" pitchFamily="49" charset="-122"/>
              </a:rPr>
              <a:t>产生式系统的例子</a:t>
            </a:r>
            <a:r>
              <a:rPr lang="en-US" altLang="zh-CN" b="1" dirty="0">
                <a:solidFill>
                  <a:schemeClr val="tx1"/>
                </a:solidFill>
                <a:latin typeface="仿宋" panose="02010609060101010101" pitchFamily="49" charset="-122"/>
                <a:ea typeface="仿宋" panose="02010609060101010101" pitchFamily="49" charset="-122"/>
              </a:rPr>
              <a:t>——</a:t>
            </a:r>
            <a:r>
              <a:rPr lang="zh-CN" altLang="en-US" b="1" dirty="0">
                <a:solidFill>
                  <a:schemeClr val="tx1"/>
                </a:solidFill>
                <a:latin typeface="仿宋" panose="02010609060101010101" pitchFamily="49" charset="-122"/>
                <a:ea typeface="仿宋" panose="02010609060101010101" pitchFamily="49" charset="-122"/>
              </a:rPr>
              <a:t>动物识别系统</a:t>
            </a:r>
          </a:p>
        </p:txBody>
      </p:sp>
      <p:sp>
        <p:nvSpPr>
          <p:cNvPr id="53250" name="灯片编号占位符 3"/>
          <p:cNvSpPr>
            <a:spLocks noGrp="1"/>
          </p:cNvSpPr>
          <p:nvPr>
            <p:ph type="sldNum" sz="quarter" idx="12"/>
          </p:nvPr>
        </p:nvSpPr>
        <p:spPr>
          <a:noFill/>
        </p:spPr>
        <p:txBody>
          <a:bodyPr/>
          <a:lstStyle/>
          <a:p>
            <a:pPr fontAlgn="base">
              <a:spcBef>
                <a:spcPct val="0"/>
              </a:spcBef>
              <a:spcAft>
                <a:spcPct val="0"/>
              </a:spcAft>
            </a:pPr>
            <a:fld id="{6FDEA981-E0BA-47A2-AD1B-E5FB49B24496}"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89</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53252" name="Rectangle 3"/>
          <p:cNvSpPr>
            <a:spLocks noGrp="1" noChangeArrowheads="1"/>
          </p:cNvSpPr>
          <p:nvPr>
            <p:ph sz="quarter" idx="1"/>
          </p:nvPr>
        </p:nvSpPr>
        <p:spPr>
          <a:xfrm>
            <a:off x="1889125" y="2054184"/>
            <a:ext cx="8642350" cy="4210050"/>
          </a:xfrm>
        </p:spPr>
        <p:txBody>
          <a:bodyPr/>
          <a:lstStyle/>
          <a:p>
            <a:pPr marL="190500" indent="-190500">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）分别用</a:t>
            </a:r>
            <a:r>
              <a:rPr lang="en-US" altLang="zh-CN" i="1" dirty="0">
                <a:latin typeface="仿宋" panose="02010609060101010101" pitchFamily="49" charset="-122"/>
                <a:ea typeface="仿宋" panose="02010609060101010101" pitchFamily="49" charset="-122"/>
              </a:rPr>
              <a:t>r</a:t>
            </a:r>
            <a:r>
              <a:rPr lang="en-US" altLang="zh-CN" baseline="-30000" dirty="0">
                <a:latin typeface="仿宋" panose="02010609060101010101" pitchFamily="49" charset="-122"/>
                <a:ea typeface="仿宋" panose="02010609060101010101" pitchFamily="49" charset="-122"/>
              </a:rPr>
              <a:t>3</a:t>
            </a:r>
            <a:r>
              <a:rPr lang="zh-CN" altLang="en-US" dirty="0">
                <a:latin typeface="仿宋" panose="02010609060101010101" pitchFamily="49" charset="-122"/>
                <a:ea typeface="仿宋" panose="02010609060101010101" pitchFamily="49" charset="-122"/>
              </a:rPr>
              <a:t>，</a:t>
            </a:r>
            <a:r>
              <a:rPr lang="en-US" altLang="zh-CN" i="1" dirty="0">
                <a:latin typeface="仿宋" panose="02010609060101010101" pitchFamily="49" charset="-122"/>
                <a:ea typeface="仿宋" panose="02010609060101010101" pitchFamily="49" charset="-122"/>
              </a:rPr>
              <a:t>r</a:t>
            </a:r>
            <a:r>
              <a:rPr lang="en-US" altLang="zh-CN" baseline="-30000" dirty="0">
                <a:latin typeface="仿宋" panose="02010609060101010101" pitchFamily="49" charset="-122"/>
                <a:ea typeface="仿宋" panose="02010609060101010101" pitchFamily="49" charset="-122"/>
              </a:rPr>
              <a:t>4</a:t>
            </a:r>
            <a:r>
              <a:rPr lang="zh-CN" altLang="en-US" dirty="0">
                <a:latin typeface="仿宋" panose="02010609060101010101" pitchFamily="49" charset="-122"/>
                <a:ea typeface="仿宋" panose="02010609060101010101" pitchFamily="49" charset="-122"/>
              </a:rPr>
              <a:t>，</a:t>
            </a:r>
            <a:r>
              <a:rPr lang="en-US" altLang="zh-CN" i="1" dirty="0">
                <a:latin typeface="仿宋" panose="02010609060101010101" pitchFamily="49" charset="-122"/>
                <a:ea typeface="仿宋" panose="02010609060101010101" pitchFamily="49" charset="-122"/>
              </a:rPr>
              <a:t>r</a:t>
            </a:r>
            <a:r>
              <a:rPr lang="en-US" altLang="zh-CN" baseline="-30000" dirty="0">
                <a:latin typeface="仿宋" panose="02010609060101010101" pitchFamily="49" charset="-122"/>
                <a:ea typeface="仿宋" panose="02010609060101010101" pitchFamily="49" charset="-122"/>
              </a:rPr>
              <a:t>5</a:t>
            </a:r>
            <a:r>
              <a:rPr lang="zh-CN" altLang="en-US" dirty="0">
                <a:latin typeface="仿宋" panose="02010609060101010101" pitchFamily="49" charset="-122"/>
                <a:ea typeface="仿宋" panose="02010609060101010101" pitchFamily="49" charset="-122"/>
              </a:rPr>
              <a:t>，</a:t>
            </a:r>
            <a:r>
              <a:rPr lang="en-US" altLang="zh-CN" i="1" dirty="0">
                <a:latin typeface="仿宋" panose="02010609060101010101" pitchFamily="49" charset="-122"/>
                <a:ea typeface="仿宋" panose="02010609060101010101" pitchFamily="49" charset="-122"/>
              </a:rPr>
              <a:t>r</a:t>
            </a:r>
            <a:r>
              <a:rPr lang="en-US" altLang="zh-CN" baseline="-30000" dirty="0">
                <a:latin typeface="仿宋" panose="02010609060101010101" pitchFamily="49" charset="-122"/>
                <a:ea typeface="仿宋" panose="02010609060101010101" pitchFamily="49" charset="-122"/>
              </a:rPr>
              <a:t>6</a:t>
            </a:r>
            <a:r>
              <a:rPr lang="zh-CN" altLang="en-US" dirty="0">
                <a:latin typeface="仿宋" panose="02010609060101010101" pitchFamily="49" charset="-122"/>
                <a:ea typeface="仿宋" panose="02010609060101010101" pitchFamily="49" charset="-122"/>
              </a:rPr>
              <a:t>综合数据库中的已知事实进行匹配，均不成功。 </a:t>
            </a:r>
            <a:r>
              <a:rPr lang="en-US" altLang="zh-CN" i="1" dirty="0">
                <a:latin typeface="仿宋" panose="02010609060101010101" pitchFamily="49" charset="-122"/>
                <a:ea typeface="仿宋" panose="02010609060101010101" pitchFamily="49" charset="-122"/>
              </a:rPr>
              <a:t>r</a:t>
            </a:r>
            <a:r>
              <a:rPr lang="en-US" altLang="zh-CN" baseline="-30000" dirty="0">
                <a:latin typeface="仿宋" panose="02010609060101010101" pitchFamily="49" charset="-122"/>
                <a:ea typeface="仿宋" panose="02010609060101010101" pitchFamily="49" charset="-122"/>
              </a:rPr>
              <a:t>7</a:t>
            </a:r>
            <a:r>
              <a:rPr lang="zh-CN" altLang="en-US" dirty="0">
                <a:latin typeface="仿宋" panose="02010609060101010101" pitchFamily="49" charset="-122"/>
                <a:ea typeface="仿宋" panose="02010609060101010101" pitchFamily="49" charset="-122"/>
              </a:rPr>
              <a:t>匹配成功，执行</a:t>
            </a:r>
            <a:r>
              <a:rPr lang="en-US" altLang="zh-CN" i="1" dirty="0">
                <a:latin typeface="仿宋" panose="02010609060101010101" pitchFamily="49" charset="-122"/>
                <a:ea typeface="仿宋" panose="02010609060101010101" pitchFamily="49" charset="-122"/>
              </a:rPr>
              <a:t>r</a:t>
            </a:r>
            <a:r>
              <a:rPr lang="en-US" altLang="zh-CN" baseline="-30000" dirty="0">
                <a:latin typeface="仿宋" panose="02010609060101010101" pitchFamily="49" charset="-122"/>
                <a:ea typeface="仿宋" panose="02010609060101010101" pitchFamily="49" charset="-122"/>
              </a:rPr>
              <a:t>7</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，并将</a:t>
            </a:r>
            <a:r>
              <a:rPr lang="zh-CN" altLang="en-US" dirty="0">
                <a:solidFill>
                  <a:srgbClr val="000000"/>
                </a:solidFill>
                <a:latin typeface="仿宋" panose="02010609060101010101" pitchFamily="49" charset="-122"/>
                <a:ea typeface="仿宋" panose="02010609060101010101" pitchFamily="49" charset="-122"/>
                <a:sym typeface="+mn-ea"/>
              </a:rPr>
              <a:t>其结论“该动物是有蹄类动物” 作为新的事实加入到综合数据库中。</a:t>
            </a:r>
            <a:endParaRPr lang="zh-CN" altLang="en-US" dirty="0">
              <a:latin typeface="仿宋" panose="02010609060101010101" pitchFamily="49" charset="-122"/>
              <a:ea typeface="仿宋" panose="02010609060101010101" pitchFamily="49" charset="-122"/>
            </a:endParaRPr>
          </a:p>
          <a:p>
            <a:pPr marL="190500" indent="-190500">
              <a:buClr>
                <a:srgbClr val="0000FF"/>
              </a:buClr>
              <a:buFont typeface="Wingdings" panose="05000000000000000000" pitchFamily="2" charset="2"/>
              <a:buChar char="§"/>
            </a:pPr>
            <a:r>
              <a:rPr lang="zh-CN" altLang="en-US" b="1" dirty="0">
                <a:latin typeface="仿宋" panose="02010609060101010101" pitchFamily="49" charset="-122"/>
                <a:ea typeface="仿宋" panose="02010609060101010101" pitchFamily="49" charset="-122"/>
              </a:rPr>
              <a:t> </a:t>
            </a:r>
            <a:r>
              <a:rPr lang="zh-CN" altLang="en-US" dirty="0">
                <a:solidFill>
                  <a:srgbClr val="FF0000"/>
                </a:solidFill>
                <a:latin typeface="仿宋" panose="02010609060101010101" pitchFamily="49" charset="-122"/>
                <a:ea typeface="仿宋" panose="02010609060101010101" pitchFamily="49" charset="-122"/>
                <a:sym typeface="+mn-ea"/>
              </a:rPr>
              <a:t>综合数据库的内容变为</a:t>
            </a:r>
            <a:r>
              <a:rPr lang="zh-CN" altLang="en-US" dirty="0">
                <a:solidFill>
                  <a:srgbClr val="000000"/>
                </a:solidFill>
                <a:latin typeface="仿宋" panose="02010609060101010101" pitchFamily="49" charset="-122"/>
                <a:ea typeface="仿宋" panose="02010609060101010101" pitchFamily="49" charset="-122"/>
                <a:sym typeface="+mn-ea"/>
              </a:rPr>
              <a:t>：</a:t>
            </a:r>
            <a:r>
              <a:rPr lang="zh-CN" altLang="en-US" b="1" dirty="0">
                <a:solidFill>
                  <a:schemeClr val="folHlink"/>
                </a:solidFill>
                <a:latin typeface="仿宋" panose="02010609060101010101" pitchFamily="49" charset="-122"/>
                <a:ea typeface="仿宋" panose="02010609060101010101" pitchFamily="49" charset="-122"/>
              </a:rPr>
              <a:t>：</a:t>
            </a:r>
          </a:p>
          <a:p>
            <a:pPr marL="190500" indent="-190500">
              <a:buNone/>
            </a:pPr>
            <a:r>
              <a:rPr lang="zh-CN" altLang="en-US" b="1" dirty="0">
                <a:solidFill>
                  <a:srgbClr val="3333FF"/>
                </a:solidFill>
                <a:latin typeface="仿宋" panose="02010609060101010101" pitchFamily="49" charset="-122"/>
                <a:ea typeface="仿宋" panose="02010609060101010101" pitchFamily="49" charset="-122"/>
              </a:rPr>
              <a:t> 该动物身上有：暗斑点，长脖子，长腿，奶，蹄，哺乳动物，有蹄类动物   </a:t>
            </a:r>
          </a:p>
        </p:txBody>
      </p:sp>
      <p:sp>
        <p:nvSpPr>
          <p:cNvPr id="53253" name="Rectangle 4"/>
          <p:cNvSpPr>
            <a:spLocks noChangeArrowheads="1"/>
          </p:cNvSpPr>
          <p:nvPr/>
        </p:nvSpPr>
        <p:spPr bwMode="auto">
          <a:xfrm>
            <a:off x="1922464" y="1397876"/>
            <a:ext cx="4287837" cy="519112"/>
          </a:xfrm>
          <a:prstGeom prst="rect">
            <a:avLst/>
          </a:prstGeom>
          <a:noFill/>
          <a:ln w="9525">
            <a:noFill/>
            <a:miter lim="800000"/>
          </a:ln>
        </p:spPr>
        <p:txBody>
          <a:bodyPr wrap="none">
            <a:spAutoFit/>
          </a:bodyPr>
          <a:lstStyle/>
          <a:p>
            <a:pPr fontAlgn="base">
              <a:spcBef>
                <a:spcPct val="0"/>
              </a:spcBef>
              <a:spcAft>
                <a:spcPct val="0"/>
              </a:spcAft>
              <a:buBlip>
                <a:blip r:embed="rId2"/>
              </a:buBlip>
            </a:pPr>
            <a:r>
              <a:rPr lang="en-US" altLang="zh-CN" sz="2800" b="1" dirty="0">
                <a:solidFill>
                  <a:prstClr val="black"/>
                </a:solidFill>
                <a:latin typeface="宋体" panose="02010600030101010101" pitchFamily="2" charset="-122"/>
                <a:ea typeface="宋体" panose="02010600030101010101" pitchFamily="2" charset="-122"/>
              </a:rPr>
              <a:t> </a:t>
            </a:r>
            <a:r>
              <a:rPr lang="zh-CN" altLang="en-US" sz="2800" b="1" dirty="0">
                <a:solidFill>
                  <a:prstClr val="black"/>
                </a:solidFill>
                <a:latin typeface="宋体" panose="02010600030101010101" pitchFamily="2" charset="-122"/>
                <a:ea typeface="宋体" panose="02010600030101010101" pitchFamily="2" charset="-122"/>
              </a:rPr>
              <a:t>推理机构的工作过程</a:t>
            </a:r>
            <a:r>
              <a:rPr lang="zh-CN" altLang="en-US" sz="2800" b="1" dirty="0">
                <a:solidFill>
                  <a:prstClr val="black"/>
                </a:solidFill>
                <a:latin typeface="Arial" panose="020B0604020202020204" pitchFamily="34" charset="0"/>
                <a:ea typeface="宋体" panose="02010600030101010101" pitchFamily="2" charset="-122"/>
              </a:rPr>
              <a:t> ：</a:t>
            </a:r>
          </a:p>
        </p:txBody>
      </p:sp>
    </p:spTree>
    <p:extLst>
      <p:ext uri="{BB962C8B-B14F-4D97-AF65-F5344CB8AC3E}">
        <p14:creationId xmlns:p14="http://schemas.microsoft.com/office/powerpoint/2010/main" val="42274692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5AF8220-3C7E-4782-B1FE-EA090987EDB5}" type="slidenum">
              <a:rPr lang="ja-JP" altLang="en-US">
                <a:solidFill>
                  <a:srgbClr val="A50021"/>
                </a:solidFill>
                <a:ea typeface="MS PGothic" panose="020B0600070205080204" pitchFamily="34" charset="-128"/>
              </a:rPr>
              <a:pPr eaLnBrk="1" fontAlgn="base" hangingPunct="1">
                <a:spcBef>
                  <a:spcPct val="0"/>
                </a:spcBef>
                <a:spcAft>
                  <a:spcPct val="0"/>
                </a:spcAft>
              </a:pPr>
              <a:t>9</a:t>
            </a:fld>
            <a:endParaRPr lang="en-US" altLang="ja-JP">
              <a:solidFill>
                <a:srgbClr val="A50021"/>
              </a:solidFill>
              <a:ea typeface="MS PGothic" panose="020B0600070205080204" pitchFamily="34" charset="-128"/>
            </a:endParaRPr>
          </a:p>
        </p:txBody>
      </p:sp>
      <p:sp>
        <p:nvSpPr>
          <p:cNvPr id="25603"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2.1.3  </a:t>
            </a:r>
            <a:r>
              <a:rPr lang="zh-CN" altLang="en-US" b="1" dirty="0">
                <a:solidFill>
                  <a:schemeClr val="tx1"/>
                </a:solidFill>
                <a:latin typeface="仿宋" panose="02010609060101010101" pitchFamily="49" charset="-122"/>
                <a:ea typeface="仿宋" panose="02010609060101010101" pitchFamily="49" charset="-122"/>
              </a:rPr>
              <a:t>知识的特性</a:t>
            </a:r>
          </a:p>
        </p:txBody>
      </p:sp>
      <p:sp>
        <p:nvSpPr>
          <p:cNvPr id="25604" name="Rectangle 3"/>
          <p:cNvSpPr>
            <a:spLocks noGrp="1" noChangeArrowheads="1"/>
          </p:cNvSpPr>
          <p:nvPr>
            <p:ph type="body" idx="1"/>
          </p:nvPr>
        </p:nvSpPr>
        <p:spPr>
          <a:xfrm>
            <a:off x="1890260" y="1723943"/>
            <a:ext cx="8191500" cy="2408670"/>
          </a:xfrm>
        </p:spPr>
        <p:txBody>
          <a:bodyPr/>
          <a:lstStyle/>
          <a:p>
            <a:pPr marL="193675" indent="-193675">
              <a:buClr>
                <a:schemeClr val="tx1"/>
              </a:buClr>
              <a:buFont typeface="Wingdings" panose="05000000000000000000" pitchFamily="2" charset="2"/>
              <a:buAutoNum type="arabicPeriod" startAt="3"/>
            </a:pPr>
            <a:r>
              <a:rPr lang="zh-CN" altLang="en-US" sz="3000" b="1" dirty="0">
                <a:latin typeface="Arial" panose="020B0604020202020204" pitchFamily="34" charset="0"/>
                <a:ea typeface="宋体" panose="02010600030101010101" pitchFamily="2" charset="-122"/>
              </a:rPr>
              <a:t> 可表示性与可利用性</a:t>
            </a:r>
          </a:p>
          <a:p>
            <a:pPr marL="193675" indent="-193675" algn="just">
              <a:spcBef>
                <a:spcPct val="50000"/>
              </a:spcBef>
              <a:buFont typeface="Wingdings" panose="05000000000000000000" pitchFamily="2" charset="2"/>
              <a:buChar char="§"/>
            </a:pPr>
            <a:r>
              <a:rPr lang="zh-CN" altLang="en-US" sz="2600" b="1" dirty="0">
                <a:solidFill>
                  <a:schemeClr val="accent2"/>
                </a:solidFill>
                <a:latin typeface="仿宋" panose="02010609060101010101" pitchFamily="49" charset="-122"/>
                <a:ea typeface="仿宋" panose="02010609060101010101" pitchFamily="49" charset="-122"/>
              </a:rPr>
              <a:t> </a:t>
            </a:r>
            <a:r>
              <a:rPr lang="zh-CN" altLang="en-US" sz="2600" b="1" dirty="0">
                <a:solidFill>
                  <a:srgbClr val="C00000"/>
                </a:solidFill>
                <a:latin typeface="仿宋" panose="02010609060101010101" pitchFamily="49" charset="-122"/>
                <a:ea typeface="仿宋" panose="02010609060101010101" pitchFamily="49" charset="-122"/>
              </a:rPr>
              <a:t>知识的可表示性</a:t>
            </a:r>
            <a:r>
              <a:rPr lang="en-US" altLang="zh-CN" sz="2600" b="1" dirty="0">
                <a:solidFill>
                  <a:srgbClr val="C00000"/>
                </a:solidFill>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知识可以用适当形式表示出来，如用语言、文字、图形、神经网络等。</a:t>
            </a:r>
          </a:p>
          <a:p>
            <a:pPr marL="193675" indent="-193675" algn="just">
              <a:spcBef>
                <a:spcPct val="50000"/>
              </a:spcBef>
              <a:buFont typeface="Wingdings" panose="05000000000000000000" pitchFamily="2" charset="2"/>
              <a:buChar char="§"/>
            </a:pPr>
            <a:r>
              <a:rPr lang="zh-CN" altLang="en-US" sz="2600" b="1" dirty="0">
                <a:solidFill>
                  <a:schemeClr val="accent2"/>
                </a:solidFill>
                <a:latin typeface="仿宋" panose="02010609060101010101" pitchFamily="49" charset="-122"/>
                <a:ea typeface="仿宋" panose="02010609060101010101" pitchFamily="49" charset="-122"/>
              </a:rPr>
              <a:t> </a:t>
            </a:r>
            <a:r>
              <a:rPr lang="zh-CN" altLang="en-US" sz="2600" b="1" dirty="0">
                <a:solidFill>
                  <a:srgbClr val="C00000"/>
                </a:solidFill>
                <a:latin typeface="仿宋" panose="02010609060101010101" pitchFamily="49" charset="-122"/>
                <a:ea typeface="仿宋" panose="02010609060101010101" pitchFamily="49" charset="-122"/>
              </a:rPr>
              <a:t>知识的可利用性</a:t>
            </a:r>
            <a:r>
              <a:rPr lang="en-US" altLang="zh-CN" sz="2600" b="1" dirty="0">
                <a:solidFill>
                  <a:srgbClr val="C00000"/>
                </a:solidFill>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知识可以被利用。</a:t>
            </a:r>
            <a:r>
              <a:rPr lang="zh-CN" altLang="en-US" b="1" dirty="0">
                <a:latin typeface="仿宋" panose="02010609060101010101" pitchFamily="49" charset="-122"/>
                <a:ea typeface="仿宋" panose="02010609060101010101" pitchFamily="49" charset="-122"/>
              </a:rPr>
              <a:t> </a:t>
            </a:r>
          </a:p>
        </p:txBody>
      </p:sp>
      <p:sp>
        <p:nvSpPr>
          <p:cNvPr id="5" name="灯片编号占位符 1"/>
          <p:cNvSpPr>
            <a:spLocks noGrp="1"/>
          </p:cNvSpPr>
          <p:nvPr>
            <p:ph type="sldNum" sz="quarter" idx="12"/>
          </p:nvPr>
        </p:nvSpPr>
        <p:spPr>
          <a:xfrm>
            <a:off x="5885688" y="1026373"/>
            <a:ext cx="457200" cy="441325"/>
          </a:xfrm>
        </p:spPr>
        <p:txBody>
          <a:bodyPr/>
          <a:lstStyle/>
          <a:p>
            <a:pPr fontAlgn="base">
              <a:spcBef>
                <a:spcPct val="0"/>
              </a:spcBef>
              <a:spcAft>
                <a:spcPct val="0"/>
              </a:spcAft>
            </a:pPr>
            <a:r>
              <a:rPr lang="en-US" altLang="zh-CN" dirty="0">
                <a:solidFill>
                  <a:srgbClr val="8CADAE">
                    <a:shade val="75000"/>
                  </a:srgbClr>
                </a:solidFill>
                <a:latin typeface="Arial" panose="020B0604020202020204" pitchFamily="34" charset="0"/>
                <a:ea typeface="宋体" panose="02010600030101010101" pitchFamily="2" charset="-122"/>
              </a:rPr>
              <a:t>9</a:t>
            </a:r>
            <a:endParaRPr lang="zh-CN" altLang="en-US" dirty="0">
              <a:solidFill>
                <a:srgbClr val="8CADAE">
                  <a:shade val="75000"/>
                </a:srgbClr>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98982455"/>
      </p:ext>
    </p:extLst>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2.4.3  </a:t>
            </a:r>
            <a:r>
              <a:rPr lang="zh-CN" altLang="en-US" b="1" dirty="0">
                <a:solidFill>
                  <a:schemeClr val="tx1"/>
                </a:solidFill>
                <a:latin typeface="仿宋" panose="02010609060101010101" pitchFamily="49" charset="-122"/>
                <a:ea typeface="仿宋" panose="02010609060101010101" pitchFamily="49" charset="-122"/>
              </a:rPr>
              <a:t>产生式系统的例子</a:t>
            </a:r>
            <a:r>
              <a:rPr lang="en-US" altLang="zh-CN" b="1" dirty="0">
                <a:solidFill>
                  <a:schemeClr val="tx1"/>
                </a:solidFill>
                <a:latin typeface="仿宋" panose="02010609060101010101" pitchFamily="49" charset="-122"/>
                <a:ea typeface="仿宋" panose="02010609060101010101" pitchFamily="49" charset="-122"/>
              </a:rPr>
              <a:t>——</a:t>
            </a:r>
            <a:r>
              <a:rPr lang="zh-CN" altLang="en-US" b="1" dirty="0">
                <a:solidFill>
                  <a:schemeClr val="tx1"/>
                </a:solidFill>
                <a:latin typeface="仿宋" panose="02010609060101010101" pitchFamily="49" charset="-122"/>
                <a:ea typeface="仿宋" panose="02010609060101010101" pitchFamily="49" charset="-122"/>
              </a:rPr>
              <a:t>动物识别系统</a:t>
            </a:r>
          </a:p>
        </p:txBody>
      </p:sp>
      <p:sp>
        <p:nvSpPr>
          <p:cNvPr id="53250" name="灯片编号占位符 3"/>
          <p:cNvSpPr>
            <a:spLocks noGrp="1"/>
          </p:cNvSpPr>
          <p:nvPr>
            <p:ph type="sldNum" sz="quarter" idx="12"/>
          </p:nvPr>
        </p:nvSpPr>
        <p:spPr>
          <a:noFill/>
        </p:spPr>
        <p:txBody>
          <a:bodyPr/>
          <a:lstStyle/>
          <a:p>
            <a:pPr fontAlgn="base">
              <a:spcBef>
                <a:spcPct val="0"/>
              </a:spcBef>
              <a:spcAft>
                <a:spcPct val="0"/>
              </a:spcAft>
            </a:pPr>
            <a:fld id="{6FDEA981-E0BA-47A2-AD1B-E5FB49B24496}"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90</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53252" name="Rectangle 3"/>
          <p:cNvSpPr>
            <a:spLocks noGrp="1" noChangeArrowheads="1"/>
          </p:cNvSpPr>
          <p:nvPr>
            <p:ph sz="quarter" idx="1"/>
          </p:nvPr>
        </p:nvSpPr>
        <p:spPr>
          <a:xfrm>
            <a:off x="1766376" y="1895183"/>
            <a:ext cx="8503920" cy="3781222"/>
          </a:xfrm>
        </p:spPr>
        <p:txBody>
          <a:bodyPr/>
          <a:lstStyle/>
          <a:p>
            <a:pPr>
              <a:lnSpc>
                <a:spcPct val="140000"/>
              </a:lnSpc>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3</a:t>
            </a:r>
            <a:r>
              <a:rPr lang="zh-CN" altLang="en-US" dirty="0">
                <a:latin typeface="仿宋" panose="02010609060101010101" pitchFamily="49" charset="-122"/>
                <a:ea typeface="仿宋" panose="02010609060101010101" pitchFamily="49" charset="-122"/>
              </a:rPr>
              <a:t>）</a:t>
            </a:r>
            <a:r>
              <a:rPr lang="en-US" altLang="zh-CN" dirty="0">
                <a:solidFill>
                  <a:srgbClr val="000000"/>
                </a:solidFill>
                <a:latin typeface="仿宋" panose="02010609060101010101" pitchFamily="49" charset="-122"/>
                <a:ea typeface="仿宋" panose="02010609060101010101" pitchFamily="49" charset="-122"/>
                <a:sym typeface="+mn-ea"/>
              </a:rPr>
              <a:t> </a:t>
            </a:r>
            <a:r>
              <a:rPr lang="zh-CN" altLang="en-US" dirty="0">
                <a:solidFill>
                  <a:srgbClr val="000000"/>
                </a:solidFill>
                <a:latin typeface="仿宋" panose="02010609060101010101" pitchFamily="49" charset="-122"/>
                <a:ea typeface="仿宋" panose="02010609060101010101" pitchFamily="49" charset="-122"/>
                <a:sym typeface="+mn-ea"/>
              </a:rPr>
              <a:t>此后，</a:t>
            </a:r>
            <a:r>
              <a:rPr lang="en-US" altLang="zh-CN" dirty="0">
                <a:solidFill>
                  <a:srgbClr val="000000"/>
                </a:solidFill>
                <a:latin typeface="仿宋" panose="02010609060101010101" pitchFamily="49" charset="-122"/>
                <a:ea typeface="仿宋" panose="02010609060101010101" pitchFamily="49" charset="-122"/>
                <a:sym typeface="+mn-ea"/>
              </a:rPr>
              <a:t>r</a:t>
            </a:r>
            <a:r>
              <a:rPr lang="en-US" altLang="zh-CN" baseline="-30000" dirty="0">
                <a:latin typeface="仿宋" panose="02010609060101010101" pitchFamily="49" charset="-122"/>
                <a:ea typeface="仿宋" panose="02010609060101010101" pitchFamily="49" charset="-122"/>
                <a:sym typeface="+mn-ea"/>
              </a:rPr>
              <a:t>8</a:t>
            </a:r>
            <a:r>
              <a:rPr lang="zh-CN" altLang="en-US" dirty="0">
                <a:solidFill>
                  <a:srgbClr val="000000"/>
                </a:solidFill>
                <a:latin typeface="仿宋" panose="02010609060101010101" pitchFamily="49" charset="-122"/>
                <a:ea typeface="仿宋" panose="02010609060101010101" pitchFamily="49" charset="-122"/>
                <a:sym typeface="+mn-ea"/>
              </a:rPr>
              <a:t>，</a:t>
            </a:r>
            <a:r>
              <a:rPr lang="en-US" altLang="zh-CN" dirty="0">
                <a:solidFill>
                  <a:srgbClr val="000000"/>
                </a:solidFill>
                <a:latin typeface="仿宋" panose="02010609060101010101" pitchFamily="49" charset="-122"/>
                <a:ea typeface="仿宋" panose="02010609060101010101" pitchFamily="49" charset="-122"/>
                <a:sym typeface="+mn-ea"/>
              </a:rPr>
              <a:t>r</a:t>
            </a:r>
            <a:r>
              <a:rPr lang="en-US" altLang="zh-CN" baseline="-30000" dirty="0">
                <a:latin typeface="仿宋" panose="02010609060101010101" pitchFamily="49" charset="-122"/>
                <a:ea typeface="仿宋" panose="02010609060101010101" pitchFamily="49" charset="-122"/>
                <a:sym typeface="+mn-ea"/>
              </a:rPr>
              <a:t>9</a:t>
            </a:r>
            <a:r>
              <a:rPr lang="zh-CN" altLang="en-US" dirty="0">
                <a:solidFill>
                  <a:srgbClr val="000000"/>
                </a:solidFill>
                <a:latin typeface="仿宋" panose="02010609060101010101" pitchFamily="49" charset="-122"/>
                <a:ea typeface="仿宋" panose="02010609060101010101" pitchFamily="49" charset="-122"/>
                <a:sym typeface="+mn-ea"/>
              </a:rPr>
              <a:t>，</a:t>
            </a:r>
            <a:r>
              <a:rPr lang="en-US" altLang="zh-CN" dirty="0">
                <a:solidFill>
                  <a:srgbClr val="000000"/>
                </a:solidFill>
                <a:latin typeface="仿宋" panose="02010609060101010101" pitchFamily="49" charset="-122"/>
                <a:ea typeface="仿宋" panose="02010609060101010101" pitchFamily="49" charset="-122"/>
                <a:sym typeface="+mn-ea"/>
              </a:rPr>
              <a:t>r</a:t>
            </a:r>
            <a:r>
              <a:rPr lang="en-US" altLang="zh-CN" baseline="-30000" dirty="0">
                <a:latin typeface="仿宋" panose="02010609060101010101" pitchFamily="49" charset="-122"/>
                <a:ea typeface="仿宋" panose="02010609060101010101" pitchFamily="49" charset="-122"/>
                <a:sym typeface="+mn-ea"/>
              </a:rPr>
              <a:t>10</a:t>
            </a:r>
            <a:r>
              <a:rPr lang="zh-CN" altLang="en-US" dirty="0">
                <a:solidFill>
                  <a:srgbClr val="000000"/>
                </a:solidFill>
                <a:latin typeface="仿宋" panose="02010609060101010101" pitchFamily="49" charset="-122"/>
                <a:ea typeface="仿宋" panose="02010609060101010101" pitchFamily="49" charset="-122"/>
                <a:sym typeface="+mn-ea"/>
              </a:rPr>
              <a:t>均匹配失败。接着取</a:t>
            </a:r>
            <a:r>
              <a:rPr lang="en-US" altLang="zh-CN" dirty="0">
                <a:solidFill>
                  <a:srgbClr val="000000"/>
                </a:solidFill>
                <a:latin typeface="仿宋" panose="02010609060101010101" pitchFamily="49" charset="-122"/>
                <a:ea typeface="仿宋" panose="02010609060101010101" pitchFamily="49" charset="-122"/>
                <a:sym typeface="+mn-ea"/>
              </a:rPr>
              <a:t>r</a:t>
            </a:r>
            <a:r>
              <a:rPr lang="en-US" altLang="zh-CN" baseline="-30000" dirty="0">
                <a:latin typeface="仿宋" panose="02010609060101010101" pitchFamily="49" charset="-122"/>
                <a:ea typeface="仿宋" panose="02010609060101010101" pitchFamily="49" charset="-122"/>
                <a:sym typeface="+mn-ea"/>
              </a:rPr>
              <a:t>11</a:t>
            </a:r>
            <a:r>
              <a:rPr lang="zh-CN" altLang="en-US" dirty="0">
                <a:solidFill>
                  <a:srgbClr val="000000"/>
                </a:solidFill>
                <a:latin typeface="仿宋" panose="02010609060101010101" pitchFamily="49" charset="-122"/>
                <a:ea typeface="仿宋" panose="02010609060101010101" pitchFamily="49" charset="-122"/>
                <a:sym typeface="+mn-ea"/>
              </a:rPr>
              <a:t>，该前提 “该动物是有蹄类动物  </a:t>
            </a:r>
            <a:r>
              <a:rPr lang="en-US" altLang="zh-CN" dirty="0">
                <a:solidFill>
                  <a:srgbClr val="000000"/>
                </a:solidFill>
                <a:latin typeface="仿宋" panose="02010609060101010101" pitchFamily="49" charset="-122"/>
                <a:ea typeface="仿宋" panose="02010609060101010101" pitchFamily="49" charset="-122"/>
                <a:sym typeface="+mn-ea"/>
              </a:rPr>
              <a:t>AND  </a:t>
            </a:r>
            <a:r>
              <a:rPr lang="zh-CN" altLang="en-US" dirty="0">
                <a:solidFill>
                  <a:srgbClr val="000000"/>
                </a:solidFill>
                <a:latin typeface="仿宋" panose="02010609060101010101" pitchFamily="49" charset="-122"/>
                <a:ea typeface="仿宋" panose="02010609060101010101" pitchFamily="49" charset="-122"/>
                <a:sym typeface="+mn-ea"/>
              </a:rPr>
              <a:t>有长脖子  </a:t>
            </a:r>
            <a:r>
              <a:rPr lang="en-US" altLang="zh-CN" dirty="0">
                <a:solidFill>
                  <a:srgbClr val="000000"/>
                </a:solidFill>
                <a:latin typeface="仿宋" panose="02010609060101010101" pitchFamily="49" charset="-122"/>
                <a:ea typeface="仿宋" panose="02010609060101010101" pitchFamily="49" charset="-122"/>
                <a:sym typeface="+mn-ea"/>
              </a:rPr>
              <a:t>AND  </a:t>
            </a:r>
            <a:r>
              <a:rPr lang="zh-CN" altLang="en-US" dirty="0">
                <a:solidFill>
                  <a:srgbClr val="000000"/>
                </a:solidFill>
                <a:latin typeface="仿宋" panose="02010609060101010101" pitchFamily="49" charset="-122"/>
                <a:ea typeface="仿宋" panose="02010609060101010101" pitchFamily="49" charset="-122"/>
                <a:sym typeface="+mn-ea"/>
              </a:rPr>
              <a:t>有长腿  </a:t>
            </a:r>
            <a:r>
              <a:rPr lang="en-US" altLang="zh-CN" dirty="0">
                <a:solidFill>
                  <a:srgbClr val="000000"/>
                </a:solidFill>
                <a:latin typeface="仿宋" panose="02010609060101010101" pitchFamily="49" charset="-122"/>
                <a:ea typeface="仿宋" panose="02010609060101010101" pitchFamily="49" charset="-122"/>
                <a:sym typeface="+mn-ea"/>
              </a:rPr>
              <a:t>AND  </a:t>
            </a:r>
            <a:r>
              <a:rPr lang="zh-CN" altLang="en-US" dirty="0">
                <a:solidFill>
                  <a:srgbClr val="000000"/>
                </a:solidFill>
                <a:latin typeface="仿宋" panose="02010609060101010101" pitchFamily="49" charset="-122"/>
                <a:ea typeface="仿宋" panose="02010609060101010101" pitchFamily="49" charset="-122"/>
                <a:sym typeface="+mn-ea"/>
              </a:rPr>
              <a:t>身上有暗斑” 与已知事实相匹配，</a:t>
            </a:r>
            <a:r>
              <a:rPr lang="en-US" altLang="zh-CN" dirty="0">
                <a:solidFill>
                  <a:srgbClr val="FF0000"/>
                </a:solidFill>
                <a:latin typeface="仿宋" panose="02010609060101010101" pitchFamily="49" charset="-122"/>
                <a:ea typeface="仿宋" panose="02010609060101010101" pitchFamily="49" charset="-122"/>
                <a:sym typeface="+mn-ea"/>
              </a:rPr>
              <a:t>r11</a:t>
            </a:r>
            <a:r>
              <a:rPr lang="zh-CN" altLang="en-US" dirty="0">
                <a:solidFill>
                  <a:srgbClr val="FF0000"/>
                </a:solidFill>
                <a:latin typeface="仿宋" panose="02010609060101010101" pitchFamily="49" charset="-122"/>
                <a:ea typeface="仿宋" panose="02010609060101010101" pitchFamily="49" charset="-122"/>
                <a:sym typeface="+mn-ea"/>
              </a:rPr>
              <a:t>被执行</a:t>
            </a:r>
            <a:r>
              <a:rPr lang="zh-CN" altLang="en-US" dirty="0">
                <a:solidFill>
                  <a:srgbClr val="000000"/>
                </a:solidFill>
                <a:latin typeface="仿宋" panose="02010609060101010101" pitchFamily="49" charset="-122"/>
                <a:ea typeface="仿宋" panose="02010609060101010101" pitchFamily="49" charset="-122"/>
                <a:sym typeface="+mn-ea"/>
              </a:rPr>
              <a:t>，并推出“该动物是长颈鹿”。</a:t>
            </a:r>
            <a:endParaRPr lang="en-US" altLang="zh-CN" dirty="0">
              <a:solidFill>
                <a:srgbClr val="000000"/>
              </a:solidFill>
              <a:latin typeface="仿宋" panose="02010609060101010101" pitchFamily="49" charset="-122"/>
              <a:ea typeface="仿宋" panose="02010609060101010101" pitchFamily="49" charset="-122"/>
            </a:endParaRPr>
          </a:p>
          <a:p>
            <a:pPr marL="0" indent="0">
              <a:lnSpc>
                <a:spcPct val="140000"/>
              </a:lnSpc>
              <a:buNone/>
            </a:pPr>
            <a:r>
              <a:rPr lang="zh-CN" altLang="en-US" b="1" dirty="0">
                <a:solidFill>
                  <a:srgbClr val="3333FF"/>
                </a:solidFill>
                <a:latin typeface="仿宋" panose="02010609060101010101" pitchFamily="49" charset="-122"/>
                <a:ea typeface="仿宋" panose="02010609060101010101" pitchFamily="49" charset="-122"/>
                <a:sym typeface="+mn-ea"/>
              </a:rPr>
              <a:t>由于“长颈鹿”已是目标集合中的一个结论，</a:t>
            </a:r>
            <a:endParaRPr lang="en-US" altLang="zh-CN" b="1" dirty="0">
              <a:solidFill>
                <a:srgbClr val="3333FF"/>
              </a:solidFill>
              <a:latin typeface="仿宋" panose="02010609060101010101" pitchFamily="49" charset="-122"/>
              <a:ea typeface="仿宋" panose="02010609060101010101" pitchFamily="49" charset="-122"/>
            </a:endParaRPr>
          </a:p>
          <a:p>
            <a:pPr marL="0" indent="0">
              <a:lnSpc>
                <a:spcPct val="140000"/>
              </a:lnSpc>
              <a:buNone/>
            </a:pPr>
            <a:r>
              <a:rPr lang="zh-CN" altLang="en-US" dirty="0">
                <a:solidFill>
                  <a:srgbClr val="000000"/>
                </a:solidFill>
                <a:latin typeface="仿宋" panose="02010609060101010101" pitchFamily="49" charset="-122"/>
                <a:ea typeface="仿宋" panose="02010609060101010101" pitchFamily="49" charset="-122"/>
                <a:sym typeface="+mn-ea"/>
              </a:rPr>
              <a:t>即已推出最终结果，故问题求解过程结束。</a:t>
            </a:r>
            <a:endParaRPr lang="zh-CN" altLang="en-US" dirty="0">
              <a:latin typeface="仿宋" panose="02010609060101010101" pitchFamily="49" charset="-122"/>
              <a:ea typeface="仿宋" panose="02010609060101010101" pitchFamily="49" charset="-122"/>
            </a:endParaRPr>
          </a:p>
        </p:txBody>
      </p:sp>
      <p:sp>
        <p:nvSpPr>
          <p:cNvPr id="53253" name="Rectangle 4"/>
          <p:cNvSpPr>
            <a:spLocks noChangeArrowheads="1"/>
          </p:cNvSpPr>
          <p:nvPr/>
        </p:nvSpPr>
        <p:spPr bwMode="auto">
          <a:xfrm>
            <a:off x="1922464" y="1455573"/>
            <a:ext cx="4287837" cy="519112"/>
          </a:xfrm>
          <a:prstGeom prst="rect">
            <a:avLst/>
          </a:prstGeom>
          <a:noFill/>
          <a:ln w="9525">
            <a:noFill/>
            <a:miter lim="800000"/>
          </a:ln>
        </p:spPr>
        <p:txBody>
          <a:bodyPr wrap="none">
            <a:spAutoFit/>
          </a:bodyPr>
          <a:lstStyle/>
          <a:p>
            <a:pPr fontAlgn="base">
              <a:spcBef>
                <a:spcPct val="0"/>
              </a:spcBef>
              <a:spcAft>
                <a:spcPct val="0"/>
              </a:spcAft>
              <a:buBlip>
                <a:blip r:embed="rId2"/>
              </a:buBlip>
            </a:pPr>
            <a:r>
              <a:rPr lang="en-US" altLang="zh-CN" sz="2800" b="1" dirty="0">
                <a:solidFill>
                  <a:prstClr val="black"/>
                </a:solidFill>
                <a:latin typeface="宋体" panose="02010600030101010101" pitchFamily="2" charset="-122"/>
                <a:ea typeface="宋体" panose="02010600030101010101" pitchFamily="2" charset="-122"/>
              </a:rPr>
              <a:t> </a:t>
            </a:r>
            <a:r>
              <a:rPr lang="zh-CN" altLang="en-US" sz="2800" b="1" dirty="0">
                <a:solidFill>
                  <a:prstClr val="black"/>
                </a:solidFill>
                <a:latin typeface="宋体" panose="02010600030101010101" pitchFamily="2" charset="-122"/>
                <a:ea typeface="宋体" panose="02010600030101010101" pitchFamily="2" charset="-122"/>
              </a:rPr>
              <a:t>推理机构的工作过程</a:t>
            </a:r>
            <a:r>
              <a:rPr lang="zh-CN" altLang="en-US" sz="2800" b="1" dirty="0">
                <a:solidFill>
                  <a:prstClr val="black"/>
                </a:solidFill>
                <a:latin typeface="Arial" panose="020B0604020202020204" pitchFamily="34" charset="0"/>
                <a:ea typeface="宋体" panose="02010600030101010101" pitchFamily="2" charset="-122"/>
              </a:rPr>
              <a:t> ：</a:t>
            </a:r>
          </a:p>
        </p:txBody>
      </p:sp>
    </p:spTree>
    <p:extLst>
      <p:ext uri="{BB962C8B-B14F-4D97-AF65-F5344CB8AC3E}">
        <p14:creationId xmlns:p14="http://schemas.microsoft.com/office/powerpoint/2010/main" val="368568707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1"/>
          <p:cNvSpPr>
            <a:spLocks noGrp="1"/>
          </p:cNvSpPr>
          <p:nvPr>
            <p:ph type="sldNum" sz="quarter" idx="12"/>
          </p:nvPr>
        </p:nvSpPr>
        <p:spPr>
          <a:noFill/>
        </p:spPr>
        <p:txBody>
          <a:bodyPr/>
          <a:lstStyle/>
          <a:p>
            <a:pPr fontAlgn="base">
              <a:spcBef>
                <a:spcPct val="0"/>
              </a:spcBef>
              <a:spcAft>
                <a:spcPct val="0"/>
              </a:spcAft>
            </a:pPr>
            <a:fld id="{CC7A9C4F-3440-4167-A95B-D381A95EA311}" type="slidenum">
              <a:rPr lang="ja-JP" altLang="en-US">
                <a:latin typeface="Arial" panose="020B0604020202020204" pitchFamily="34" charset="0"/>
                <a:ea typeface="宋体" panose="02010600030101010101" pitchFamily="2" charset="-122"/>
              </a:rPr>
              <a:pPr fontAlgn="base">
                <a:spcBef>
                  <a:spcPct val="0"/>
                </a:spcBef>
                <a:spcAft>
                  <a:spcPct val="0"/>
                </a:spcAft>
              </a:pPr>
              <a:t>91</a:t>
            </a:fld>
            <a:endParaRPr lang="en-US" altLang="ja-JP">
              <a:latin typeface="Arial" panose="020B0604020202020204" pitchFamily="34" charset="0"/>
              <a:ea typeface="宋体" panose="02010600030101010101" pitchFamily="2" charset="-122"/>
            </a:endParaRPr>
          </a:p>
        </p:txBody>
      </p:sp>
      <p:pic>
        <p:nvPicPr>
          <p:cNvPr id="14340" name="Picture 2" descr="changjinglu2"/>
          <p:cNvPicPr>
            <a:picLocks noChangeAspect="1" noChangeArrowheads="1"/>
          </p:cNvPicPr>
          <p:nvPr/>
        </p:nvPicPr>
        <p:blipFill>
          <a:blip r:embed="rId2" cstate="print"/>
          <a:srcRect/>
          <a:stretch>
            <a:fillRect/>
          </a:stretch>
        </p:blipFill>
        <p:spPr bwMode="auto">
          <a:xfrm>
            <a:off x="1808164" y="915989"/>
            <a:ext cx="2713037" cy="4238625"/>
          </a:xfrm>
          <a:prstGeom prst="rect">
            <a:avLst/>
          </a:prstGeom>
          <a:noFill/>
          <a:ln w="9525">
            <a:noFill/>
            <a:miter lim="800000"/>
            <a:headEnd/>
            <a:tailEnd/>
          </a:ln>
        </p:spPr>
      </p:pic>
      <p:graphicFrame>
        <p:nvGraphicFramePr>
          <p:cNvPr id="14338" name="Object 3"/>
          <p:cNvGraphicFramePr>
            <a:graphicFrameLocks noChangeAspect="1"/>
          </p:cNvGraphicFramePr>
          <p:nvPr/>
        </p:nvGraphicFramePr>
        <p:xfrm>
          <a:off x="1766888" y="1050926"/>
          <a:ext cx="8456612" cy="4894263"/>
        </p:xfrm>
        <a:graphic>
          <a:graphicData uri="http://schemas.openxmlformats.org/presentationml/2006/ole">
            <mc:AlternateContent xmlns:mc="http://schemas.openxmlformats.org/markup-compatibility/2006">
              <mc:Choice xmlns:v="urn:schemas-microsoft-com:vml" Requires="v">
                <p:oleObj name="SmartDraw" r:id="rId3" imgW="34328100" imgH="18459450" progId="">
                  <p:embed/>
                </p:oleObj>
              </mc:Choice>
              <mc:Fallback>
                <p:oleObj name="SmartDraw" r:id="rId3" imgW="34328100" imgH="18459450" progId="">
                  <p:embed/>
                  <p:pic>
                    <p:nvPicPr>
                      <p:cNvPr id="14338" name="Object 3"/>
                      <p:cNvPicPr>
                        <a:picLocks noChangeAspect="1"/>
                      </p:cNvPicPr>
                      <p:nvPr/>
                    </p:nvPicPr>
                    <p:blipFill>
                      <a:blip r:embed="rId4"/>
                      <a:stretch>
                        <a:fillRect/>
                      </a:stretch>
                    </p:blipFill>
                    <p:spPr>
                      <a:xfrm>
                        <a:off x="1766888" y="1050926"/>
                        <a:ext cx="8456612" cy="4894263"/>
                      </a:xfrm>
                      <a:prstGeom prst="rect">
                        <a:avLst/>
                      </a:prstGeom>
                      <a:noFill/>
                      <a:ln w="9525">
                        <a:noFill/>
                      </a:ln>
                    </p:spPr>
                  </p:pic>
                </p:oleObj>
              </mc:Fallback>
            </mc:AlternateContent>
          </a:graphicData>
        </a:graphic>
      </p:graphicFrame>
      <p:sp>
        <p:nvSpPr>
          <p:cNvPr id="14341" name="Rectangle 4"/>
          <p:cNvSpPr>
            <a:spLocks noChangeArrowheads="1"/>
          </p:cNvSpPr>
          <p:nvPr/>
        </p:nvSpPr>
        <p:spPr bwMode="auto">
          <a:xfrm>
            <a:off x="1524000" y="1"/>
            <a:ext cx="9144000" cy="765175"/>
          </a:xfrm>
          <a:prstGeom prst="rect">
            <a:avLst/>
          </a:prstGeom>
          <a:solidFill>
            <a:srgbClr val="A50021"/>
          </a:solidFill>
          <a:ln w="9525">
            <a:noFill/>
            <a:miter lim="800000"/>
          </a:ln>
        </p:spPr>
        <p:txBody>
          <a:bodyPr anchor="b"/>
          <a:lstStyle/>
          <a:p>
            <a:pPr indent="176530" fontAlgn="base">
              <a:spcBef>
                <a:spcPct val="0"/>
              </a:spcBef>
              <a:spcAft>
                <a:spcPct val="0"/>
              </a:spcAft>
            </a:pPr>
            <a:r>
              <a:rPr lang="en-US" altLang="zh-CN" sz="3600" dirty="0">
                <a:solidFill>
                  <a:prstClr val="white"/>
                </a:solidFill>
                <a:latin typeface="Times New Roman" panose="02020603050405020304" pitchFamily="18" charset="0"/>
                <a:ea typeface="黑体" panose="02010609060101010101" pitchFamily="2" charset="-122"/>
              </a:rPr>
              <a:t>2.4.3  </a:t>
            </a:r>
            <a:r>
              <a:rPr lang="zh-CN" altLang="en-US" sz="3600" dirty="0">
                <a:solidFill>
                  <a:prstClr val="white"/>
                </a:solidFill>
                <a:latin typeface="Times New Roman" panose="02020603050405020304" pitchFamily="18" charset="0"/>
                <a:ea typeface="黑体" panose="02010609060101010101" pitchFamily="2" charset="-122"/>
              </a:rPr>
              <a:t>产生式系统的例子</a:t>
            </a:r>
            <a:r>
              <a:rPr lang="en-US" altLang="zh-CN" sz="3600" dirty="0">
                <a:solidFill>
                  <a:prstClr val="white"/>
                </a:solidFill>
                <a:latin typeface="Times New Roman" panose="02020603050405020304" pitchFamily="18" charset="0"/>
                <a:ea typeface="黑体" panose="02010609060101010101" pitchFamily="2" charset="-122"/>
              </a:rPr>
              <a:t>——</a:t>
            </a:r>
            <a:r>
              <a:rPr lang="zh-CN" altLang="en-US" sz="3600" dirty="0">
                <a:solidFill>
                  <a:prstClr val="white"/>
                </a:solidFill>
                <a:latin typeface="Times New Roman" panose="02020603050405020304" pitchFamily="18" charset="0"/>
                <a:ea typeface="黑体" panose="02010609060101010101" pitchFamily="2" charset="-122"/>
              </a:rPr>
              <a:t>动物识别系统</a:t>
            </a:r>
          </a:p>
        </p:txBody>
      </p:sp>
      <p:sp>
        <p:nvSpPr>
          <p:cNvPr id="151557" name="Rectangle 5"/>
          <p:cNvSpPr>
            <a:spLocks noChangeArrowheads="1"/>
          </p:cNvSpPr>
          <p:nvPr/>
        </p:nvSpPr>
        <p:spPr bwMode="auto">
          <a:xfrm>
            <a:off x="6848475" y="4075113"/>
            <a:ext cx="1727200" cy="552450"/>
          </a:xfrm>
          <a:prstGeom prst="rect">
            <a:avLst/>
          </a:prstGeom>
          <a:noFill/>
          <a:ln w="38100">
            <a:solidFill>
              <a:srgbClr val="0000FF"/>
            </a:solidFill>
            <a:miter lim="800000"/>
          </a:ln>
        </p:spPr>
        <p:txBody>
          <a:bodyPr wrap="none" anchor="ct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151558" name="Rectangle 6"/>
          <p:cNvSpPr>
            <a:spLocks noChangeArrowheads="1"/>
          </p:cNvSpPr>
          <p:nvPr/>
        </p:nvSpPr>
        <p:spPr bwMode="auto">
          <a:xfrm>
            <a:off x="7289800" y="2725738"/>
            <a:ext cx="1727200" cy="552450"/>
          </a:xfrm>
          <a:prstGeom prst="rect">
            <a:avLst/>
          </a:prstGeom>
          <a:noFill/>
          <a:ln w="38100">
            <a:solidFill>
              <a:srgbClr val="0000FF"/>
            </a:solidFill>
            <a:miter lim="800000"/>
          </a:ln>
        </p:spPr>
        <p:txBody>
          <a:bodyPr wrap="none" anchor="ct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151559" name="Rectangle 7"/>
          <p:cNvSpPr>
            <a:spLocks noChangeArrowheads="1"/>
          </p:cNvSpPr>
          <p:nvPr/>
        </p:nvSpPr>
        <p:spPr bwMode="auto">
          <a:xfrm>
            <a:off x="5187950" y="1150938"/>
            <a:ext cx="1727200" cy="552450"/>
          </a:xfrm>
          <a:prstGeom prst="rect">
            <a:avLst/>
          </a:prstGeom>
          <a:noFill/>
          <a:ln w="38100">
            <a:solidFill>
              <a:srgbClr val="0000FF"/>
            </a:solidFill>
            <a:miter lim="800000"/>
          </a:ln>
        </p:spPr>
        <p:txBody>
          <a:bodyPr wrap="none" anchor="ct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29775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1557"/>
                                        </p:tgtEl>
                                        <p:attrNameLst>
                                          <p:attrName>style.visibility</p:attrName>
                                        </p:attrNameLst>
                                      </p:cBhvr>
                                      <p:to>
                                        <p:strVal val="visible"/>
                                      </p:to>
                                    </p:set>
                                  </p:childTnLst>
                                  <p:subTnLst>
                                    <p:set>
                                      <p:cBhvr override="childStyle">
                                        <p:cTn dur="1" fill="hold" display="0" masterRel="nextClick" afterEffect="1"/>
                                        <p:tgtEl>
                                          <p:spTgt spid="15155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1558"/>
                                        </p:tgtEl>
                                        <p:attrNameLst>
                                          <p:attrName>style.visibility</p:attrName>
                                        </p:attrNameLst>
                                      </p:cBhvr>
                                      <p:to>
                                        <p:strVal val="visible"/>
                                      </p:to>
                                    </p:set>
                                  </p:childTnLst>
                                  <p:subTnLst>
                                    <p:set>
                                      <p:cBhvr override="childStyle">
                                        <p:cTn dur="1" fill="hold" display="0" masterRel="nextClick" afterEffect="1"/>
                                        <p:tgtEl>
                                          <p:spTgt spid="15155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1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7" grpId="0" animBg="1"/>
      <p:bldP spid="151558" grpId="0" animBg="1"/>
      <p:bldP spid="15155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1"/>
          <p:cNvSpPr>
            <a:spLocks noGrp="1"/>
          </p:cNvSpPr>
          <p:nvPr>
            <p:ph type="sldNum" sz="quarter" idx="12"/>
          </p:nvPr>
        </p:nvSpPr>
        <p:spPr>
          <a:noFill/>
        </p:spPr>
        <p:txBody>
          <a:bodyPr/>
          <a:lstStyle/>
          <a:p>
            <a:pPr fontAlgn="base">
              <a:spcBef>
                <a:spcPct val="0"/>
              </a:spcBef>
              <a:spcAft>
                <a:spcPct val="0"/>
              </a:spcAft>
            </a:pPr>
            <a:fld id="{CC7A9C4F-3440-4167-A95B-D381A95EA311}"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92</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14341" name="Rectangle 4"/>
          <p:cNvSpPr>
            <a:spLocks noChangeArrowheads="1"/>
          </p:cNvSpPr>
          <p:nvPr/>
        </p:nvSpPr>
        <p:spPr bwMode="auto">
          <a:xfrm>
            <a:off x="1773382" y="382588"/>
            <a:ext cx="8443357" cy="765175"/>
          </a:xfrm>
          <a:prstGeom prst="rect">
            <a:avLst/>
          </a:prstGeom>
          <a:noFill/>
          <a:ln w="9525">
            <a:noFill/>
            <a:miter lim="800000"/>
          </a:ln>
        </p:spPr>
        <p:txBody>
          <a:bodyPr anchor="b"/>
          <a:lstStyle/>
          <a:p>
            <a:pPr indent="176530" fontAlgn="base">
              <a:spcBef>
                <a:spcPct val="0"/>
              </a:spcBef>
              <a:spcAft>
                <a:spcPct val="0"/>
              </a:spcAft>
            </a:pPr>
            <a:r>
              <a:rPr lang="en-US" altLang="zh-CN" sz="3200" b="1" dirty="0">
                <a:solidFill>
                  <a:prstClr val="black"/>
                </a:solidFill>
                <a:latin typeface="Times New Roman" panose="02020603050405020304" pitchFamily="18" charset="0"/>
                <a:ea typeface="黑体" panose="02010609060101010101" pitchFamily="2" charset="-122"/>
              </a:rPr>
              <a:t>2.4.3  </a:t>
            </a:r>
            <a:r>
              <a:rPr lang="zh-CN" altLang="en-US" sz="3200" b="1" dirty="0">
                <a:solidFill>
                  <a:prstClr val="black"/>
                </a:solidFill>
                <a:latin typeface="Times New Roman" panose="02020603050405020304" pitchFamily="18" charset="0"/>
                <a:ea typeface="黑体" panose="02010609060101010101" pitchFamily="2" charset="-122"/>
              </a:rPr>
              <a:t>产生式系统的例子</a:t>
            </a:r>
            <a:r>
              <a:rPr lang="en-US" altLang="zh-CN" sz="3200" b="1" dirty="0">
                <a:solidFill>
                  <a:prstClr val="black"/>
                </a:solidFill>
                <a:latin typeface="Times New Roman" panose="02020603050405020304" pitchFamily="18" charset="0"/>
                <a:ea typeface="黑体" panose="02010609060101010101" pitchFamily="2" charset="-122"/>
              </a:rPr>
              <a:t>——</a:t>
            </a:r>
            <a:r>
              <a:rPr lang="zh-CN" altLang="en-US" sz="3200" b="1" dirty="0">
                <a:solidFill>
                  <a:prstClr val="black"/>
                </a:solidFill>
                <a:latin typeface="Times New Roman" panose="02020603050405020304" pitchFamily="18" charset="0"/>
                <a:ea typeface="黑体" panose="02010609060101010101" pitchFamily="2" charset="-122"/>
              </a:rPr>
              <a:t>动物识别系统</a:t>
            </a:r>
          </a:p>
        </p:txBody>
      </p:sp>
      <p:sp>
        <p:nvSpPr>
          <p:cNvPr id="37890" name="灯片编号占位符 5"/>
          <p:cNvSpPr txBox="1">
            <a:spLocks noGrp="1"/>
          </p:cNvSpPr>
          <p:nvPr/>
        </p:nvSpPr>
        <p:spPr>
          <a:xfrm>
            <a:off x="8534400" y="6307138"/>
            <a:ext cx="1905000" cy="474662"/>
          </a:xfrm>
          <a:prstGeom prst="rect">
            <a:avLst/>
          </a:prstGeom>
          <a:noFill/>
          <a:ln>
            <a:noFill/>
          </a:ln>
          <a:effec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algn="r" eaLnBrk="1" hangingPunct="1"/>
            <a:fld id="{9A0DB2DC-4C9A-4742-B13C-FB6460FD3503}" type="slidenum">
              <a:rPr lang="zh-CN" altLang="en-US" sz="1400" b="0" dirty="0">
                <a:solidFill>
                  <a:prstClr val="black"/>
                </a:solidFill>
                <a:latin typeface="Tahoma" panose="020B0604030504040204" pitchFamily="34" charset="0"/>
              </a:rPr>
              <a:pPr algn="r" eaLnBrk="1" hangingPunct="1"/>
              <a:t>92</a:t>
            </a:fld>
            <a:endParaRPr lang="zh-CN" altLang="en-US" sz="1400" b="0" dirty="0">
              <a:solidFill>
                <a:prstClr val="black"/>
              </a:solidFill>
              <a:latin typeface="Tahoma" panose="020B0604030504040204" pitchFamily="34" charset="0"/>
            </a:endParaRPr>
          </a:p>
        </p:txBody>
      </p:sp>
      <p:sp>
        <p:nvSpPr>
          <p:cNvPr id="705555" name="Rectangle 19"/>
          <p:cNvSpPr>
            <a:spLocks noGrp="1"/>
          </p:cNvSpPr>
          <p:nvPr/>
        </p:nvSpPr>
        <p:spPr>
          <a:xfrm>
            <a:off x="2081530" y="2203450"/>
            <a:ext cx="7968953" cy="4103688"/>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Blip>
                <a:blip r:embed="rId2"/>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Blip>
                <a:blip r:embed="rId3"/>
              </a:buBlip>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Blip>
                <a:blip r:embed="rId2"/>
              </a:buBli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Blip>
                <a:blip r:embed="rId4"/>
              </a:buBlip>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9pPr>
          </a:lstStyle>
          <a:p>
            <a:pPr eaLnBrk="1" hangingPunct="1">
              <a:lnSpc>
                <a:spcPct val="80000"/>
              </a:lnSpc>
              <a:buClr>
                <a:srgbClr val="694F07"/>
              </a:buClr>
              <a:buFont typeface="Wingdings" panose="05000000000000000000" pitchFamily="2" charset="2"/>
              <a:buChar char="n"/>
            </a:pPr>
            <a:r>
              <a:rPr lang="zh-CN" altLang="en-US" sz="2400" b="1" dirty="0">
                <a:solidFill>
                  <a:srgbClr val="694F07"/>
                </a:solidFill>
                <a:latin typeface="仿宋" panose="02010609060101010101" pitchFamily="49" charset="-122"/>
                <a:ea typeface="仿宋" panose="02010609060101010101" pitchFamily="49" charset="-122"/>
              </a:rPr>
              <a:t>现改变初始条件，即初始综合数据库包含有如下事实：</a:t>
            </a:r>
            <a:endParaRPr lang="zh-CN" altLang="en-US" sz="2400" b="1" dirty="0">
              <a:solidFill>
                <a:prstClr val="black"/>
              </a:solidFill>
              <a:latin typeface="仿宋" panose="02010609060101010101" pitchFamily="49" charset="-122"/>
              <a:ea typeface="仿宋" panose="02010609060101010101" pitchFamily="49" charset="-122"/>
            </a:endParaRPr>
          </a:p>
          <a:p>
            <a:pPr eaLnBrk="1" hangingPunct="1">
              <a:lnSpc>
                <a:spcPct val="80000"/>
              </a:lnSpc>
              <a:buClr>
                <a:srgbClr val="694F07"/>
              </a:buClr>
              <a:buNone/>
            </a:pPr>
            <a:r>
              <a:rPr lang="en-US" altLang="zh-CN" sz="2400" b="1" dirty="0">
                <a:solidFill>
                  <a:prstClr val="black"/>
                </a:solidFill>
                <a:latin typeface="仿宋" panose="02010609060101010101" pitchFamily="49" charset="-122"/>
                <a:ea typeface="仿宋" panose="02010609060101010101" pitchFamily="49" charset="-122"/>
              </a:rPr>
              <a:t>    f1</a:t>
            </a:r>
            <a:r>
              <a:rPr lang="zh-CN" altLang="en-US" sz="2400" b="1" dirty="0">
                <a:solidFill>
                  <a:prstClr val="black"/>
                </a:solidFill>
                <a:latin typeface="仿宋" panose="02010609060101010101" pitchFamily="49" charset="-122"/>
                <a:ea typeface="仿宋" panose="02010609060101010101" pitchFamily="49" charset="-122"/>
              </a:rPr>
              <a:t>：某动物有毛发。</a:t>
            </a:r>
          </a:p>
          <a:p>
            <a:pPr eaLnBrk="1" hangingPunct="1">
              <a:lnSpc>
                <a:spcPct val="80000"/>
              </a:lnSpc>
              <a:buClr>
                <a:srgbClr val="694F07"/>
              </a:buClr>
              <a:buNone/>
            </a:pPr>
            <a:r>
              <a:rPr lang="en-US" altLang="zh-CN" sz="2400" b="1" dirty="0">
                <a:solidFill>
                  <a:prstClr val="black"/>
                </a:solidFill>
                <a:latin typeface="仿宋" panose="02010609060101010101" pitchFamily="49" charset="-122"/>
                <a:ea typeface="仿宋" panose="02010609060101010101" pitchFamily="49" charset="-122"/>
              </a:rPr>
              <a:t>    f2</a:t>
            </a:r>
            <a:r>
              <a:rPr lang="zh-CN" altLang="en-US" sz="2400" b="1" dirty="0">
                <a:solidFill>
                  <a:prstClr val="black"/>
                </a:solidFill>
                <a:latin typeface="仿宋" panose="02010609060101010101" pitchFamily="49" charset="-122"/>
                <a:ea typeface="仿宋" panose="02010609060101010101" pitchFamily="49" charset="-122"/>
              </a:rPr>
              <a:t>：吃肉。</a:t>
            </a:r>
          </a:p>
          <a:p>
            <a:pPr eaLnBrk="1" hangingPunct="1">
              <a:lnSpc>
                <a:spcPct val="80000"/>
              </a:lnSpc>
              <a:buClr>
                <a:srgbClr val="694F07"/>
              </a:buClr>
              <a:buNone/>
            </a:pPr>
            <a:r>
              <a:rPr lang="en-US" altLang="zh-CN" sz="2400" b="1" dirty="0">
                <a:solidFill>
                  <a:prstClr val="black"/>
                </a:solidFill>
                <a:latin typeface="仿宋" panose="02010609060101010101" pitchFamily="49" charset="-122"/>
                <a:ea typeface="仿宋" panose="02010609060101010101" pitchFamily="49" charset="-122"/>
              </a:rPr>
              <a:t>    f3</a:t>
            </a:r>
            <a:r>
              <a:rPr lang="zh-CN" altLang="en-US" sz="2400" b="1" dirty="0">
                <a:solidFill>
                  <a:prstClr val="black"/>
                </a:solidFill>
                <a:latin typeface="仿宋" panose="02010609060101010101" pitchFamily="49" charset="-122"/>
                <a:ea typeface="仿宋" panose="02010609060101010101" pitchFamily="49" charset="-122"/>
              </a:rPr>
              <a:t>：黄褐色。</a:t>
            </a:r>
          </a:p>
          <a:p>
            <a:pPr eaLnBrk="1" hangingPunct="1">
              <a:lnSpc>
                <a:spcPct val="80000"/>
              </a:lnSpc>
              <a:buClr>
                <a:srgbClr val="694F07"/>
              </a:buClr>
              <a:buNone/>
            </a:pPr>
            <a:r>
              <a:rPr lang="en-US" altLang="zh-CN" sz="2400" b="1" dirty="0">
                <a:solidFill>
                  <a:prstClr val="black"/>
                </a:solidFill>
                <a:latin typeface="仿宋" panose="02010609060101010101" pitchFamily="49" charset="-122"/>
                <a:ea typeface="仿宋" panose="02010609060101010101" pitchFamily="49" charset="-122"/>
              </a:rPr>
              <a:t>    f4</a:t>
            </a:r>
            <a:r>
              <a:rPr lang="zh-CN" altLang="en-US" sz="2400" b="1" dirty="0">
                <a:solidFill>
                  <a:prstClr val="black"/>
                </a:solidFill>
                <a:latin typeface="仿宋" panose="02010609060101010101" pitchFamily="49" charset="-122"/>
                <a:ea typeface="仿宋" panose="02010609060101010101" pitchFamily="49" charset="-122"/>
              </a:rPr>
              <a:t>：有黑色条纹。</a:t>
            </a:r>
          </a:p>
          <a:p>
            <a:pPr eaLnBrk="1" hangingPunct="1">
              <a:lnSpc>
                <a:spcPct val="80000"/>
              </a:lnSpc>
              <a:buClr>
                <a:srgbClr val="694F07"/>
              </a:buClr>
              <a:buNone/>
            </a:pPr>
            <a:endParaRPr lang="zh-CN" altLang="en-US" sz="2400" b="1" dirty="0">
              <a:solidFill>
                <a:prstClr val="black"/>
              </a:solidFill>
              <a:latin typeface="仿宋" panose="02010609060101010101" pitchFamily="49" charset="-122"/>
              <a:ea typeface="仿宋" panose="02010609060101010101" pitchFamily="49" charset="-122"/>
            </a:endParaRPr>
          </a:p>
          <a:p>
            <a:pPr eaLnBrk="1" hangingPunct="1">
              <a:lnSpc>
                <a:spcPct val="80000"/>
              </a:lnSpc>
              <a:buClr>
                <a:srgbClr val="694F07"/>
              </a:buClr>
              <a:buFont typeface="Wingdings" panose="05000000000000000000" pitchFamily="2" charset="2"/>
              <a:buChar char="n"/>
            </a:pPr>
            <a:r>
              <a:rPr lang="zh-CN" altLang="en-US" sz="2400" b="1" dirty="0">
                <a:solidFill>
                  <a:prstClr val="black"/>
                </a:solidFill>
                <a:latin typeface="仿宋" panose="02010609060101010101" pitchFamily="49" charset="-122"/>
                <a:ea typeface="仿宋" panose="02010609060101010101" pitchFamily="49" charset="-122"/>
              </a:rPr>
              <a:t>求通过产生式系统得到的目标结果，即该动物是什么？</a:t>
            </a:r>
          </a:p>
          <a:p>
            <a:pPr eaLnBrk="1" hangingPunct="1">
              <a:lnSpc>
                <a:spcPct val="80000"/>
              </a:lnSpc>
              <a:buClr>
                <a:srgbClr val="694F07"/>
              </a:buClr>
              <a:buNone/>
            </a:pPr>
            <a:r>
              <a:rPr lang="zh-CN" altLang="en-US" sz="2400" b="1" dirty="0">
                <a:solidFill>
                  <a:prstClr val="black"/>
                </a:solidFill>
                <a:latin typeface="仿宋" panose="02010609060101010101" pitchFamily="49" charset="-122"/>
                <a:ea typeface="仿宋" panose="02010609060101010101" pitchFamily="49" charset="-122"/>
              </a:rPr>
              <a:t>     </a:t>
            </a:r>
          </a:p>
          <a:p>
            <a:pPr eaLnBrk="1" hangingPunct="1">
              <a:lnSpc>
                <a:spcPct val="80000"/>
              </a:lnSpc>
              <a:buClr>
                <a:srgbClr val="694F07"/>
              </a:buClr>
              <a:buNone/>
            </a:pPr>
            <a:r>
              <a:rPr lang="zh-CN" altLang="en-US" b="1" dirty="0">
                <a:solidFill>
                  <a:prstClr val="black"/>
                </a:solidFill>
                <a:latin typeface="仿宋" panose="02010609060101010101" pitchFamily="49" charset="-122"/>
                <a:ea typeface="仿宋" panose="02010609060101010101" pitchFamily="49" charset="-122"/>
              </a:rPr>
              <a:t>   该系统的运行结果为：该动物是</a:t>
            </a:r>
            <a:r>
              <a:rPr lang="zh-CN" altLang="en-US" b="1" dirty="0">
                <a:solidFill>
                  <a:srgbClr val="3333FF"/>
                </a:solidFill>
                <a:latin typeface="仿宋" panose="02010609060101010101" pitchFamily="49" charset="-122"/>
                <a:ea typeface="仿宋" panose="02010609060101010101" pitchFamily="49" charset="-122"/>
              </a:rPr>
              <a:t>老虎</a:t>
            </a:r>
          </a:p>
          <a:p>
            <a:pPr eaLnBrk="1" hangingPunct="1">
              <a:lnSpc>
                <a:spcPct val="80000"/>
              </a:lnSpc>
              <a:buClr>
                <a:srgbClr val="694F07"/>
              </a:buClr>
            </a:pPr>
            <a:endParaRPr lang="zh-CN" altLang="en-US" sz="2400" b="1" dirty="0">
              <a:solidFill>
                <a:prstClr val="black"/>
              </a:solidFill>
              <a:latin typeface="仿宋" panose="02010609060101010101" pitchFamily="49" charset="-122"/>
              <a:ea typeface="仿宋" panose="02010609060101010101" pitchFamily="49" charset="-122"/>
            </a:endParaRPr>
          </a:p>
        </p:txBody>
      </p:sp>
      <p:sp>
        <p:nvSpPr>
          <p:cNvPr id="37892" name="Rectangle 22"/>
          <p:cNvSpPr/>
          <p:nvPr/>
        </p:nvSpPr>
        <p:spPr>
          <a:xfrm>
            <a:off x="1868805" y="1439701"/>
            <a:ext cx="7772400" cy="609600"/>
          </a:xfrm>
          <a:prstGeom prst="rect">
            <a:avLst/>
          </a:prstGeom>
          <a:noFill/>
          <a:ln w="9525">
            <a:noFill/>
          </a:ln>
        </p:spPr>
        <p:txBody>
          <a:bodyPr/>
          <a:lstStyle/>
          <a:p>
            <a:pPr marL="342900" indent="-342900" algn="just" fontAlgn="base">
              <a:lnSpc>
                <a:spcPct val="90000"/>
              </a:lnSpc>
              <a:spcBef>
                <a:spcPct val="20000"/>
              </a:spcBef>
              <a:spcAft>
                <a:spcPct val="0"/>
              </a:spcAft>
              <a:buClr>
                <a:srgbClr val="694F07"/>
              </a:buClr>
              <a:buSzPct val="60000"/>
              <a:buBlip>
                <a:blip r:embed="rId2"/>
              </a:buBlip>
            </a:pPr>
            <a:r>
              <a:rPr lang="zh-CN" altLang="en-US" sz="2800" dirty="0">
                <a:solidFill>
                  <a:prstClr val="black"/>
                </a:solidFill>
                <a:latin typeface="黑体" panose="02010609060101010101" pitchFamily="2" charset="-122"/>
                <a:ea typeface="黑体" panose="02010609060101010101" pitchFamily="2" charset="-122"/>
              </a:rPr>
              <a:t>例题</a:t>
            </a:r>
            <a:r>
              <a:rPr lang="en-US" altLang="zh-CN" sz="2800" dirty="0">
                <a:solidFill>
                  <a:prstClr val="black"/>
                </a:solidFill>
                <a:latin typeface="黑体" panose="02010609060101010101" pitchFamily="2" charset="-122"/>
                <a:ea typeface="黑体" panose="02010609060101010101" pitchFamily="2" charset="-122"/>
              </a:rPr>
              <a:t>-</a:t>
            </a:r>
            <a:r>
              <a:rPr lang="zh-CN" altLang="en-US" sz="2800" dirty="0">
                <a:solidFill>
                  <a:srgbClr val="3333FF"/>
                </a:solidFill>
                <a:latin typeface="黑体" panose="02010609060101010101" pitchFamily="2" charset="-122"/>
                <a:ea typeface="黑体" panose="02010609060101010101" pitchFamily="2" charset="-122"/>
              </a:rPr>
              <a:t>动物识别系统</a:t>
            </a:r>
            <a:endParaRPr lang="en-US" altLang="zh-CN" sz="2800" dirty="0">
              <a:solidFill>
                <a:srgbClr val="3333FF"/>
              </a:solidFill>
              <a:latin typeface="黑体" panose="02010609060101010101" pitchFamily="2" charset="-122"/>
              <a:ea typeface="黑体" panose="02010609060101010101" pitchFamily="2" charset="-122"/>
            </a:endParaRPr>
          </a:p>
          <a:p>
            <a:pPr marL="342900" indent="-342900" algn="just" fontAlgn="base">
              <a:lnSpc>
                <a:spcPct val="90000"/>
              </a:lnSpc>
              <a:spcBef>
                <a:spcPct val="20000"/>
              </a:spcBef>
              <a:spcAft>
                <a:spcPct val="0"/>
              </a:spcAft>
              <a:buClr>
                <a:srgbClr val="694F07"/>
              </a:buClr>
              <a:buSzPct val="60000"/>
              <a:buBlip>
                <a:blip r:embed="rId2"/>
              </a:buBlip>
            </a:pPr>
            <a:endParaRPr lang="zh-CN" altLang="en-US" sz="2800" dirty="0">
              <a:solidFill>
                <a:prstClr val="black"/>
              </a:solidFill>
              <a:latin typeface="黑体" panose="02010609060101010101" pitchFamily="2" charset="-122"/>
              <a:ea typeface="黑体" panose="02010609060101010101" pitchFamily="2" charset="-122"/>
            </a:endParaRPr>
          </a:p>
        </p:txBody>
      </p:sp>
    </p:spTree>
    <p:extLst>
      <p:ext uri="{BB962C8B-B14F-4D97-AF65-F5344CB8AC3E}">
        <p14:creationId xmlns:p14="http://schemas.microsoft.com/office/powerpoint/2010/main" val="339759382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05555">
                                            <p:txEl>
                                              <p:pRg st="0" end="0"/>
                                            </p:txEl>
                                          </p:spTgt>
                                        </p:tgtEl>
                                        <p:attrNameLst>
                                          <p:attrName>style.visibility</p:attrName>
                                        </p:attrNameLst>
                                      </p:cBhvr>
                                      <p:to>
                                        <p:strVal val="visible"/>
                                      </p:to>
                                    </p:set>
                                    <p:animEffect transition="in" filter="box(in)">
                                      <p:cBhvr>
                                        <p:cTn id="7" dur="500"/>
                                        <p:tgtEl>
                                          <p:spTgt spid="705555">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05555">
                                            <p:txEl>
                                              <p:pRg st="1" end="1"/>
                                            </p:txEl>
                                          </p:spTgt>
                                        </p:tgtEl>
                                        <p:attrNameLst>
                                          <p:attrName>style.visibility</p:attrName>
                                        </p:attrNameLst>
                                      </p:cBhvr>
                                      <p:to>
                                        <p:strVal val="visible"/>
                                      </p:to>
                                    </p:set>
                                    <p:animEffect transition="in" filter="box(in)">
                                      <p:cBhvr>
                                        <p:cTn id="10" dur="500"/>
                                        <p:tgtEl>
                                          <p:spTgt spid="705555">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705555">
                                            <p:txEl>
                                              <p:pRg st="2" end="2"/>
                                            </p:txEl>
                                          </p:spTgt>
                                        </p:tgtEl>
                                        <p:attrNameLst>
                                          <p:attrName>style.visibility</p:attrName>
                                        </p:attrNameLst>
                                      </p:cBhvr>
                                      <p:to>
                                        <p:strVal val="visible"/>
                                      </p:to>
                                    </p:set>
                                    <p:animEffect transition="in" filter="box(in)">
                                      <p:cBhvr>
                                        <p:cTn id="13" dur="500"/>
                                        <p:tgtEl>
                                          <p:spTgt spid="705555">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705555">
                                            <p:txEl>
                                              <p:pRg st="3" end="3"/>
                                            </p:txEl>
                                          </p:spTgt>
                                        </p:tgtEl>
                                        <p:attrNameLst>
                                          <p:attrName>style.visibility</p:attrName>
                                        </p:attrNameLst>
                                      </p:cBhvr>
                                      <p:to>
                                        <p:strVal val="visible"/>
                                      </p:to>
                                    </p:set>
                                    <p:animEffect transition="in" filter="box(in)">
                                      <p:cBhvr>
                                        <p:cTn id="16" dur="500"/>
                                        <p:tgtEl>
                                          <p:spTgt spid="705555">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705555">
                                            <p:txEl>
                                              <p:pRg st="4" end="4"/>
                                            </p:txEl>
                                          </p:spTgt>
                                        </p:tgtEl>
                                        <p:attrNameLst>
                                          <p:attrName>style.visibility</p:attrName>
                                        </p:attrNameLst>
                                      </p:cBhvr>
                                      <p:to>
                                        <p:strVal val="visible"/>
                                      </p:to>
                                    </p:set>
                                    <p:animEffect transition="in" filter="box(in)">
                                      <p:cBhvr>
                                        <p:cTn id="19" dur="500"/>
                                        <p:tgtEl>
                                          <p:spTgt spid="70555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705555">
                                            <p:txEl>
                                              <p:pRg st="6" end="6"/>
                                            </p:txEl>
                                          </p:spTgt>
                                        </p:tgtEl>
                                        <p:attrNameLst>
                                          <p:attrName>style.visibility</p:attrName>
                                        </p:attrNameLst>
                                      </p:cBhvr>
                                      <p:to>
                                        <p:strVal val="visible"/>
                                      </p:to>
                                    </p:set>
                                    <p:animEffect transition="in" filter="box(in)">
                                      <p:cBhvr>
                                        <p:cTn id="24" dur="500"/>
                                        <p:tgtEl>
                                          <p:spTgt spid="70555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705555">
                                            <p:txEl>
                                              <p:pRg st="8" end="8"/>
                                            </p:txEl>
                                          </p:spTgt>
                                        </p:tgtEl>
                                        <p:attrNameLst>
                                          <p:attrName>style.visibility</p:attrName>
                                        </p:attrNameLst>
                                      </p:cBhvr>
                                      <p:to>
                                        <p:strVal val="visible"/>
                                      </p:to>
                                    </p:set>
                                    <p:animEffect transition="in" filter="box(in)">
                                      <p:cBhvr>
                                        <p:cTn id="29" dur="500"/>
                                        <p:tgtEl>
                                          <p:spTgt spid="7055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1"/>
          <p:cNvSpPr>
            <a:spLocks noGrp="1"/>
          </p:cNvSpPr>
          <p:nvPr>
            <p:ph type="sldNum" sz="quarter" idx="12"/>
          </p:nvPr>
        </p:nvSpPr>
        <p:spPr>
          <a:xfrm>
            <a:off x="5739638" y="1321013"/>
            <a:ext cx="457200" cy="441325"/>
          </a:xfrm>
          <a:noFill/>
        </p:spPr>
        <p:txBody>
          <a:bodyPr/>
          <a:lstStyle/>
          <a:p>
            <a:pPr fontAlgn="base">
              <a:spcBef>
                <a:spcPct val="0"/>
              </a:spcBef>
              <a:spcAft>
                <a:spcPct val="0"/>
              </a:spcAft>
            </a:pPr>
            <a:fld id="{CC7A9C4F-3440-4167-A95B-D381A95EA311}"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93</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14341" name="Rectangle 4"/>
          <p:cNvSpPr>
            <a:spLocks noChangeArrowheads="1"/>
          </p:cNvSpPr>
          <p:nvPr/>
        </p:nvSpPr>
        <p:spPr bwMode="auto">
          <a:xfrm>
            <a:off x="1838008" y="387742"/>
            <a:ext cx="7274324" cy="765175"/>
          </a:xfrm>
          <a:prstGeom prst="rect">
            <a:avLst/>
          </a:prstGeom>
          <a:noFill/>
          <a:ln w="9525">
            <a:noFill/>
            <a:miter lim="800000"/>
          </a:ln>
        </p:spPr>
        <p:txBody>
          <a:bodyPr anchor="b"/>
          <a:lstStyle/>
          <a:p>
            <a:pPr indent="176530" fontAlgn="base">
              <a:spcBef>
                <a:spcPct val="0"/>
              </a:spcBef>
              <a:spcAft>
                <a:spcPct val="0"/>
              </a:spcAft>
            </a:pPr>
            <a:r>
              <a:rPr lang="en-US" altLang="zh-CN" sz="3600" b="1" dirty="0">
                <a:solidFill>
                  <a:prstClr val="black"/>
                </a:solidFill>
                <a:latin typeface="仿宋" panose="02010609060101010101" pitchFamily="49" charset="-122"/>
                <a:ea typeface="仿宋" panose="02010609060101010101" pitchFamily="49" charset="-122"/>
              </a:rPr>
              <a:t>2.4.3  </a:t>
            </a:r>
            <a:r>
              <a:rPr lang="zh-CN" altLang="en-US" sz="3600" b="1" dirty="0">
                <a:solidFill>
                  <a:prstClr val="black"/>
                </a:solidFill>
                <a:latin typeface="仿宋" panose="02010609060101010101" pitchFamily="49" charset="-122"/>
                <a:ea typeface="仿宋" panose="02010609060101010101" pitchFamily="49" charset="-122"/>
              </a:rPr>
              <a:t>产生式系统应用</a:t>
            </a:r>
          </a:p>
        </p:txBody>
      </p:sp>
      <p:sp>
        <p:nvSpPr>
          <p:cNvPr id="37890" name="灯片编号占位符 5"/>
          <p:cNvSpPr txBox="1">
            <a:spLocks noGrp="1"/>
          </p:cNvSpPr>
          <p:nvPr/>
        </p:nvSpPr>
        <p:spPr>
          <a:xfrm>
            <a:off x="8534400" y="6307138"/>
            <a:ext cx="1905000" cy="474662"/>
          </a:xfrm>
          <a:prstGeom prst="rect">
            <a:avLst/>
          </a:prstGeom>
          <a:noFill/>
          <a:ln>
            <a:noFill/>
          </a:ln>
          <a:effec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algn="r" eaLnBrk="1" hangingPunct="1"/>
            <a:fld id="{9A0DB2DC-4C9A-4742-B13C-FB6460FD3503}" type="slidenum">
              <a:rPr lang="zh-CN" altLang="en-US" sz="1400" b="0" dirty="0">
                <a:solidFill>
                  <a:prstClr val="black"/>
                </a:solidFill>
                <a:latin typeface="Tahoma" panose="020B0604030504040204" pitchFamily="34" charset="0"/>
              </a:rPr>
              <a:pPr algn="r" eaLnBrk="1" hangingPunct="1"/>
              <a:t>93</a:t>
            </a:fld>
            <a:endParaRPr lang="zh-CN" altLang="en-US" sz="1400" b="0" dirty="0">
              <a:solidFill>
                <a:prstClr val="black"/>
              </a:solidFill>
              <a:latin typeface="Tahoma" panose="020B0604030504040204" pitchFamily="34" charset="0"/>
            </a:endParaRPr>
          </a:p>
        </p:txBody>
      </p:sp>
      <p:sp>
        <p:nvSpPr>
          <p:cNvPr id="41987" name="Rectangle 2"/>
          <p:cNvSpPr>
            <a:spLocks noGrp="1"/>
          </p:cNvSpPr>
          <p:nvPr/>
        </p:nvSpPr>
        <p:spPr>
          <a:xfrm>
            <a:off x="1764984" y="2395413"/>
            <a:ext cx="8455025" cy="86360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Blip>
                <a:blip r:embed="rId2"/>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Blip>
                <a:blip r:embed="rId3"/>
              </a:buBlip>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Blip>
                <a:blip r:embed="rId2"/>
              </a:buBli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Blip>
                <a:blip r:embed="rId4"/>
              </a:buBlip>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n-lt"/>
                <a:ea typeface="+mn-ea"/>
              </a:defRPr>
            </a:lvl9pPr>
          </a:lstStyle>
          <a:p>
            <a:pPr eaLnBrk="1" hangingPunct="1">
              <a:buClr>
                <a:srgbClr val="694F07"/>
              </a:buClr>
              <a:buFont typeface="Wingdings" panose="05000000000000000000" pitchFamily="2" charset="2"/>
              <a:buChar char="n"/>
            </a:pPr>
            <a:r>
              <a:rPr lang="zh-CN" altLang="en-US" sz="1800" b="1" dirty="0">
                <a:solidFill>
                  <a:prstClr val="black"/>
                </a:solidFill>
                <a:latin typeface="仿宋" panose="02010609060101010101" pitchFamily="49" charset="-122"/>
                <a:ea typeface="仿宋" panose="02010609060101010101" pitchFamily="49" charset="-122"/>
                <a:cs typeface="Arial" panose="020B0604020202020204" pitchFamily="34" charset="0"/>
                <a:hlinkClick r:id="rId5"/>
              </a:rPr>
              <a:t>基于产生式规则的二维不规则零件的排料算法</a:t>
            </a:r>
            <a:endParaRPr lang="zh-CN" altLang="en-US" sz="1800" b="1" dirty="0">
              <a:solidFill>
                <a:prstClr val="black"/>
              </a:solidFill>
              <a:latin typeface="仿宋" panose="02010609060101010101" pitchFamily="49" charset="-122"/>
              <a:ea typeface="仿宋" panose="02010609060101010101" pitchFamily="49" charset="-122"/>
              <a:cs typeface="Arial" panose="020B0604020202020204" pitchFamily="34" charset="0"/>
            </a:endParaRPr>
          </a:p>
          <a:p>
            <a:pPr eaLnBrk="1" hangingPunct="1">
              <a:buClr>
                <a:srgbClr val="694F07"/>
              </a:buClr>
              <a:buNone/>
            </a:pPr>
            <a:r>
              <a:rPr lang="zh-CN" altLang="en-US" sz="1800" b="1" dirty="0">
                <a:solidFill>
                  <a:prstClr val="black"/>
                </a:solidFill>
                <a:latin typeface="仿宋" panose="02010609060101010101" pitchFamily="49" charset="-122"/>
                <a:ea typeface="仿宋" panose="02010609060101010101" pitchFamily="49" charset="-122"/>
              </a:rPr>
              <a:t>     徐彦欣 </a:t>
            </a:r>
            <a:r>
              <a:rPr lang="en-US" altLang="zh-CN" sz="1800" b="1" dirty="0">
                <a:solidFill>
                  <a:prstClr val="black"/>
                </a:solidFill>
                <a:latin typeface="仿宋" panose="02010609060101010101" pitchFamily="49" charset="-122"/>
                <a:ea typeface="仿宋" panose="02010609060101010101" pitchFamily="49" charset="-122"/>
              </a:rPr>
              <a:t>- </a:t>
            </a:r>
            <a:r>
              <a:rPr lang="zh-CN" altLang="en-US" sz="1800" b="1" dirty="0">
                <a:solidFill>
                  <a:prstClr val="black"/>
                </a:solidFill>
                <a:latin typeface="仿宋" panose="02010609060101010101" pitchFamily="49" charset="-122"/>
                <a:ea typeface="仿宋" panose="02010609060101010101" pitchFamily="49" charset="-122"/>
              </a:rPr>
              <a:t>小型微型计算机系统</a:t>
            </a:r>
            <a:r>
              <a:rPr lang="en-US" altLang="zh-CN" sz="1800" b="1" dirty="0">
                <a:solidFill>
                  <a:prstClr val="black"/>
                </a:solidFill>
                <a:latin typeface="仿宋" panose="02010609060101010101" pitchFamily="49" charset="-122"/>
                <a:ea typeface="仿宋" panose="02010609060101010101" pitchFamily="49" charset="-122"/>
              </a:rPr>
              <a:t>, 1998 - cqvip.com </a:t>
            </a:r>
            <a:endParaRPr lang="zh-CN" altLang="en-US" sz="1800" b="1" dirty="0">
              <a:solidFill>
                <a:prstClr val="black"/>
              </a:solidFill>
              <a:latin typeface="仿宋" panose="02010609060101010101" pitchFamily="49" charset="-122"/>
              <a:ea typeface="仿宋" panose="02010609060101010101" pitchFamily="49" charset="-122"/>
            </a:endParaRPr>
          </a:p>
        </p:txBody>
      </p:sp>
      <p:sp>
        <p:nvSpPr>
          <p:cNvPr id="41988" name="Rectangle 5"/>
          <p:cNvSpPr/>
          <p:nvPr/>
        </p:nvSpPr>
        <p:spPr>
          <a:xfrm>
            <a:off x="1764984" y="3213100"/>
            <a:ext cx="8455025" cy="863600"/>
          </a:xfrm>
          <a:prstGeom prst="rect">
            <a:avLst/>
          </a:prstGeom>
          <a:noFill/>
          <a:ln w="9525">
            <a:noFill/>
          </a:ln>
        </p:spPr>
        <p:txBody>
          <a:bodyPr/>
          <a:lstStyle/>
          <a:p>
            <a:pPr marL="342900" indent="-342900" fontAlgn="base">
              <a:spcBef>
                <a:spcPct val="20000"/>
              </a:spcBef>
              <a:spcAft>
                <a:spcPct val="0"/>
              </a:spcAft>
              <a:buClr>
                <a:srgbClr val="694F07"/>
              </a:buClr>
              <a:buSzPct val="60000"/>
              <a:buBlip>
                <a:blip r:embed="rId2"/>
              </a:buBlip>
            </a:pPr>
            <a:r>
              <a:rPr lang="zh-CN" altLang="en-US" b="1" dirty="0">
                <a:solidFill>
                  <a:prstClr val="black"/>
                </a:solidFill>
                <a:latin typeface="仿宋" panose="02010609060101010101" pitchFamily="49" charset="-122"/>
                <a:ea typeface="仿宋" panose="02010609060101010101" pitchFamily="49" charset="-122"/>
                <a:hlinkClick r:id="rId6"/>
              </a:rPr>
              <a:t>一个基于产生式系统的花稿轮廓识别方法</a:t>
            </a:r>
            <a:endParaRPr lang="zh-CN" altLang="en-US" b="1" dirty="0">
              <a:solidFill>
                <a:prstClr val="black"/>
              </a:solidFill>
              <a:latin typeface="仿宋" panose="02010609060101010101" pitchFamily="49" charset="-122"/>
              <a:ea typeface="仿宋" panose="02010609060101010101" pitchFamily="49" charset="-122"/>
            </a:endParaRPr>
          </a:p>
          <a:p>
            <a:pPr marL="342900" indent="-342900" fontAlgn="base">
              <a:spcBef>
                <a:spcPct val="20000"/>
              </a:spcBef>
              <a:spcAft>
                <a:spcPct val="0"/>
              </a:spcAft>
              <a:buClr>
                <a:srgbClr val="694F07"/>
              </a:buClr>
              <a:buSzPct val="60000"/>
            </a:pPr>
            <a:r>
              <a:rPr lang="zh-CN" altLang="en-US" b="1" dirty="0">
                <a:solidFill>
                  <a:prstClr val="black"/>
                </a:solidFill>
                <a:latin typeface="仿宋" panose="02010609060101010101" pitchFamily="49" charset="-122"/>
                <a:ea typeface="仿宋" panose="02010609060101010101" pitchFamily="49" charset="-122"/>
              </a:rPr>
              <a:t>     汪向前， 朱桂林 </a:t>
            </a:r>
            <a:r>
              <a:rPr lang="en-US" altLang="zh-CN" b="1" dirty="0">
                <a:solidFill>
                  <a:prstClr val="black"/>
                </a:solidFill>
                <a:latin typeface="仿宋" panose="02010609060101010101" pitchFamily="49" charset="-122"/>
                <a:ea typeface="仿宋" panose="02010609060101010101" pitchFamily="49" charset="-122"/>
              </a:rPr>
              <a:t>- </a:t>
            </a:r>
            <a:r>
              <a:rPr lang="zh-CN" altLang="en-US" b="1" dirty="0">
                <a:solidFill>
                  <a:prstClr val="black"/>
                </a:solidFill>
                <a:latin typeface="仿宋" panose="02010609060101010101" pitchFamily="49" charset="-122"/>
                <a:ea typeface="仿宋" panose="02010609060101010101" pitchFamily="49" charset="-122"/>
              </a:rPr>
              <a:t>计算机辅助设计与图形学学报</a:t>
            </a:r>
            <a:r>
              <a:rPr lang="en-US" altLang="zh-CN" b="1" dirty="0">
                <a:solidFill>
                  <a:prstClr val="black"/>
                </a:solidFill>
                <a:latin typeface="仿宋" panose="02010609060101010101" pitchFamily="49" charset="-122"/>
                <a:ea typeface="仿宋" panose="02010609060101010101" pitchFamily="49" charset="-122"/>
              </a:rPr>
              <a:t>, </a:t>
            </a:r>
            <a:endParaRPr lang="zh-CN" altLang="en-US" b="1" dirty="0">
              <a:solidFill>
                <a:prstClr val="black"/>
              </a:solidFill>
              <a:latin typeface="仿宋" panose="02010609060101010101" pitchFamily="49" charset="-122"/>
              <a:ea typeface="仿宋" panose="02010609060101010101" pitchFamily="49" charset="-122"/>
            </a:endParaRPr>
          </a:p>
        </p:txBody>
      </p:sp>
      <p:sp>
        <p:nvSpPr>
          <p:cNvPr id="41989" name="Rectangle 6"/>
          <p:cNvSpPr/>
          <p:nvPr/>
        </p:nvSpPr>
        <p:spPr>
          <a:xfrm>
            <a:off x="1764984" y="4148138"/>
            <a:ext cx="8455025" cy="863600"/>
          </a:xfrm>
          <a:prstGeom prst="rect">
            <a:avLst/>
          </a:prstGeom>
          <a:noFill/>
          <a:ln w="9525">
            <a:noFill/>
          </a:ln>
        </p:spPr>
        <p:txBody>
          <a:bodyPr/>
          <a:lstStyle/>
          <a:p>
            <a:pPr marL="342900" indent="-342900" fontAlgn="base">
              <a:spcBef>
                <a:spcPct val="20000"/>
              </a:spcBef>
              <a:spcAft>
                <a:spcPct val="0"/>
              </a:spcAft>
              <a:buClr>
                <a:srgbClr val="694F07"/>
              </a:buClr>
              <a:buSzPct val="60000"/>
              <a:buBlip>
                <a:blip r:embed="rId2"/>
              </a:buBlip>
            </a:pPr>
            <a:r>
              <a:rPr lang="zh-CN" altLang="en-US" b="1" dirty="0">
                <a:solidFill>
                  <a:prstClr val="black"/>
                </a:solidFill>
                <a:latin typeface="仿宋" panose="02010609060101010101" pitchFamily="49" charset="-122"/>
                <a:ea typeface="仿宋" panose="02010609060101010101" pitchFamily="49" charset="-122"/>
                <a:hlinkClick r:id="rId7"/>
              </a:rPr>
              <a:t>一种基于产生式规则的造林专家系统的设计与实现</a:t>
            </a:r>
            <a:endParaRPr lang="zh-CN" altLang="en-US" b="1" dirty="0">
              <a:solidFill>
                <a:prstClr val="black"/>
              </a:solidFill>
              <a:latin typeface="仿宋" panose="02010609060101010101" pitchFamily="49" charset="-122"/>
              <a:ea typeface="仿宋" panose="02010609060101010101" pitchFamily="49" charset="-122"/>
            </a:endParaRPr>
          </a:p>
          <a:p>
            <a:pPr marL="342900" indent="-342900" fontAlgn="base">
              <a:spcBef>
                <a:spcPct val="20000"/>
              </a:spcBef>
              <a:spcAft>
                <a:spcPct val="0"/>
              </a:spcAft>
              <a:buClr>
                <a:srgbClr val="694F07"/>
              </a:buClr>
              <a:buSzPct val="60000"/>
            </a:pPr>
            <a:r>
              <a:rPr lang="zh-CN" altLang="en-US" b="1" dirty="0">
                <a:solidFill>
                  <a:prstClr val="black"/>
                </a:solidFill>
                <a:latin typeface="仿宋" panose="02010609060101010101" pitchFamily="49" charset="-122"/>
                <a:ea typeface="仿宋" panose="02010609060101010101" pitchFamily="49" charset="-122"/>
              </a:rPr>
              <a:t>     丁全龙， 吴保国 </a:t>
            </a:r>
            <a:r>
              <a:rPr lang="en-US" altLang="zh-CN" b="1" dirty="0">
                <a:solidFill>
                  <a:prstClr val="black"/>
                </a:solidFill>
                <a:latin typeface="仿宋" panose="02010609060101010101" pitchFamily="49" charset="-122"/>
                <a:ea typeface="仿宋" panose="02010609060101010101" pitchFamily="49" charset="-122"/>
              </a:rPr>
              <a:t>- </a:t>
            </a:r>
            <a:r>
              <a:rPr lang="zh-CN" altLang="en-US" b="1" dirty="0">
                <a:solidFill>
                  <a:prstClr val="black"/>
                </a:solidFill>
                <a:latin typeface="仿宋" panose="02010609060101010101" pitchFamily="49" charset="-122"/>
                <a:ea typeface="仿宋" panose="02010609060101010101" pitchFamily="49" charset="-122"/>
              </a:rPr>
              <a:t>农业网络信息</a:t>
            </a:r>
            <a:r>
              <a:rPr lang="en-US" altLang="zh-CN" b="1" dirty="0">
                <a:solidFill>
                  <a:prstClr val="black"/>
                </a:solidFill>
                <a:latin typeface="仿宋" panose="02010609060101010101" pitchFamily="49" charset="-122"/>
                <a:ea typeface="仿宋" panose="02010609060101010101" pitchFamily="49" charset="-122"/>
              </a:rPr>
              <a:t>, 2006 - cqvip.com </a:t>
            </a:r>
            <a:endParaRPr lang="zh-CN" altLang="en-US" b="1" dirty="0">
              <a:solidFill>
                <a:prstClr val="black"/>
              </a:solidFill>
              <a:latin typeface="仿宋" panose="02010609060101010101" pitchFamily="49" charset="-122"/>
              <a:ea typeface="仿宋" panose="02010609060101010101" pitchFamily="49" charset="-122"/>
            </a:endParaRPr>
          </a:p>
        </p:txBody>
      </p:sp>
      <p:sp>
        <p:nvSpPr>
          <p:cNvPr id="41990" name="Rectangle 7"/>
          <p:cNvSpPr/>
          <p:nvPr/>
        </p:nvSpPr>
        <p:spPr>
          <a:xfrm>
            <a:off x="1734821" y="5011738"/>
            <a:ext cx="8455025" cy="863600"/>
          </a:xfrm>
          <a:prstGeom prst="rect">
            <a:avLst/>
          </a:prstGeom>
          <a:noFill/>
          <a:ln w="9525">
            <a:noFill/>
          </a:ln>
        </p:spPr>
        <p:txBody>
          <a:bodyPr/>
          <a:lstStyle/>
          <a:p>
            <a:pPr marL="342900" indent="-342900" fontAlgn="base">
              <a:spcBef>
                <a:spcPct val="20000"/>
              </a:spcBef>
              <a:spcAft>
                <a:spcPct val="0"/>
              </a:spcAft>
              <a:buClr>
                <a:srgbClr val="694F07"/>
              </a:buClr>
              <a:buSzPct val="60000"/>
              <a:buFont typeface="Wingdings" panose="05000000000000000000" pitchFamily="2" charset="2"/>
              <a:buChar char="n"/>
            </a:pPr>
            <a:r>
              <a:rPr lang="zh-CN" altLang="en-US" b="1" dirty="0">
                <a:solidFill>
                  <a:prstClr val="black"/>
                </a:solidFill>
                <a:latin typeface="仿宋" panose="02010609060101010101" pitchFamily="49" charset="-122"/>
                <a:ea typeface="仿宋" panose="02010609060101010101" pitchFamily="49" charset="-122"/>
                <a:cs typeface="Arial" panose="020B0604020202020204" pitchFamily="34" charset="0"/>
                <a:hlinkClick r:id="rId8"/>
              </a:rPr>
              <a:t>基于产生式规则轧制力传感器故障诊断系统</a:t>
            </a:r>
            <a:endParaRPr lang="zh-CN" altLang="en-US" b="1" dirty="0">
              <a:solidFill>
                <a:prstClr val="black"/>
              </a:solidFill>
              <a:latin typeface="仿宋" panose="02010609060101010101" pitchFamily="49" charset="-122"/>
              <a:ea typeface="仿宋" panose="02010609060101010101" pitchFamily="49" charset="-122"/>
              <a:cs typeface="Arial" panose="020B0604020202020204" pitchFamily="34" charset="0"/>
            </a:endParaRPr>
          </a:p>
          <a:p>
            <a:pPr marL="342900" indent="-342900" fontAlgn="base">
              <a:spcBef>
                <a:spcPct val="20000"/>
              </a:spcBef>
              <a:spcAft>
                <a:spcPct val="0"/>
              </a:spcAft>
              <a:buClr>
                <a:srgbClr val="694F07"/>
              </a:buClr>
              <a:buSzPct val="60000"/>
            </a:pPr>
            <a:r>
              <a:rPr lang="zh-CN" altLang="en-US" b="1" dirty="0">
                <a:solidFill>
                  <a:prstClr val="black"/>
                </a:solidFill>
                <a:latin typeface="仿宋" panose="02010609060101010101" pitchFamily="49" charset="-122"/>
                <a:ea typeface="仿宋" panose="02010609060101010101" pitchFamily="49" charset="-122"/>
                <a:cs typeface="Arial" panose="020B0604020202020204" pitchFamily="34" charset="0"/>
              </a:rPr>
              <a:t>     葛芦生， 龚幼民 </a:t>
            </a:r>
            <a:r>
              <a:rPr lang="en-US" altLang="zh-CN" b="1" dirty="0">
                <a:solidFill>
                  <a:prstClr val="black"/>
                </a:solidFill>
                <a:latin typeface="仿宋" panose="02010609060101010101" pitchFamily="49" charset="-122"/>
                <a:ea typeface="仿宋" panose="02010609060101010101" pitchFamily="49" charset="-122"/>
                <a:cs typeface="Arial" panose="020B0604020202020204" pitchFamily="34" charset="0"/>
              </a:rPr>
              <a:t>- </a:t>
            </a:r>
            <a:r>
              <a:rPr lang="zh-CN" altLang="en-US" b="1" dirty="0">
                <a:solidFill>
                  <a:prstClr val="black"/>
                </a:solidFill>
                <a:latin typeface="仿宋" panose="02010609060101010101" pitchFamily="49" charset="-122"/>
                <a:ea typeface="仿宋" panose="02010609060101010101" pitchFamily="49" charset="-122"/>
                <a:cs typeface="Arial" panose="020B0604020202020204" pitchFamily="34" charset="0"/>
              </a:rPr>
              <a:t>工业仪表与自动化装置</a:t>
            </a:r>
            <a:r>
              <a:rPr lang="en-US" altLang="zh-CN" b="1" dirty="0">
                <a:solidFill>
                  <a:prstClr val="black"/>
                </a:solidFill>
                <a:latin typeface="仿宋" panose="02010609060101010101" pitchFamily="49" charset="-122"/>
                <a:ea typeface="仿宋" panose="02010609060101010101" pitchFamily="49" charset="-122"/>
                <a:cs typeface="Arial" panose="020B0604020202020204" pitchFamily="34" charset="0"/>
              </a:rPr>
              <a:t>, 2001 - cqvip.com </a:t>
            </a:r>
            <a:endParaRPr lang="zh-CN" altLang="en-US" b="1" dirty="0">
              <a:solidFill>
                <a:prstClr val="black"/>
              </a:solidFill>
              <a:latin typeface="仿宋" panose="02010609060101010101" pitchFamily="49" charset="-122"/>
              <a:ea typeface="仿宋" panose="02010609060101010101" pitchFamily="49" charset="-122"/>
            </a:endParaRPr>
          </a:p>
        </p:txBody>
      </p:sp>
      <p:sp>
        <p:nvSpPr>
          <p:cNvPr id="41991" name="Rectangle 8"/>
          <p:cNvSpPr/>
          <p:nvPr/>
        </p:nvSpPr>
        <p:spPr>
          <a:xfrm>
            <a:off x="1838009" y="1484313"/>
            <a:ext cx="6977441" cy="863600"/>
          </a:xfrm>
          <a:prstGeom prst="rect">
            <a:avLst/>
          </a:prstGeom>
          <a:noFill/>
          <a:ln w="9525">
            <a:noFill/>
          </a:ln>
        </p:spPr>
        <p:txBody>
          <a:bodyPr/>
          <a:lstStyle/>
          <a:p>
            <a:pPr marL="342900" indent="-342900" fontAlgn="base">
              <a:spcBef>
                <a:spcPct val="20000"/>
              </a:spcBef>
              <a:spcAft>
                <a:spcPct val="0"/>
              </a:spcAft>
              <a:buClr>
                <a:srgbClr val="694F07"/>
              </a:buClr>
              <a:buSzPct val="60000"/>
              <a:buBlip>
                <a:blip r:embed="rId2"/>
              </a:buBlip>
            </a:pPr>
            <a:r>
              <a:rPr lang="zh-CN" altLang="en-US" b="1" dirty="0">
                <a:solidFill>
                  <a:srgbClr val="0000FF"/>
                </a:solidFill>
                <a:latin typeface="仿宋" panose="02010609060101010101" pitchFamily="49" charset="-122"/>
                <a:ea typeface="仿宋" panose="02010609060101010101" pitchFamily="49" charset="-122"/>
                <a:hlinkClick r:id="rId9"/>
              </a:rPr>
              <a:t>扩展产生式规则的网络故障诊断专家系统</a:t>
            </a:r>
            <a:endParaRPr lang="zh-CN" altLang="en-US" b="1" dirty="0">
              <a:solidFill>
                <a:srgbClr val="0000FF"/>
              </a:solidFill>
              <a:latin typeface="仿宋" panose="02010609060101010101" pitchFamily="49" charset="-122"/>
              <a:ea typeface="仿宋" panose="02010609060101010101" pitchFamily="49" charset="-122"/>
            </a:endParaRPr>
          </a:p>
          <a:p>
            <a:pPr marL="342900" indent="-342900" fontAlgn="base">
              <a:spcBef>
                <a:spcPct val="20000"/>
              </a:spcBef>
              <a:spcAft>
                <a:spcPct val="0"/>
              </a:spcAft>
              <a:buClr>
                <a:srgbClr val="694F07"/>
              </a:buClr>
              <a:buSzPct val="60000"/>
            </a:pPr>
            <a:r>
              <a:rPr lang="zh-CN" altLang="en-US" b="1" dirty="0">
                <a:solidFill>
                  <a:prstClr val="black"/>
                </a:solidFill>
                <a:latin typeface="仿宋" panose="02010609060101010101" pitchFamily="49" charset="-122"/>
                <a:ea typeface="仿宋" panose="02010609060101010101" pitchFamily="49" charset="-122"/>
              </a:rPr>
              <a:t>     刘培奇， 李增智， 赵银亮 </a:t>
            </a:r>
            <a:r>
              <a:rPr lang="en-US" altLang="zh-CN" b="1" dirty="0">
                <a:solidFill>
                  <a:prstClr val="black"/>
                </a:solidFill>
                <a:latin typeface="仿宋" panose="02010609060101010101" pitchFamily="49" charset="-122"/>
                <a:ea typeface="仿宋" panose="02010609060101010101" pitchFamily="49" charset="-122"/>
              </a:rPr>
              <a:t>- </a:t>
            </a:r>
            <a:r>
              <a:rPr lang="zh-CN" altLang="en-US" b="1" dirty="0">
                <a:solidFill>
                  <a:prstClr val="black"/>
                </a:solidFill>
                <a:latin typeface="仿宋" panose="02010609060101010101" pitchFamily="49" charset="-122"/>
                <a:ea typeface="仿宋" panose="02010609060101010101" pitchFamily="49" charset="-122"/>
              </a:rPr>
              <a:t>西安交通大学学报</a:t>
            </a:r>
            <a:r>
              <a:rPr lang="en-US" altLang="zh-CN" b="1" dirty="0">
                <a:solidFill>
                  <a:prstClr val="black"/>
                </a:solidFill>
                <a:latin typeface="仿宋" panose="02010609060101010101" pitchFamily="49" charset="-122"/>
                <a:ea typeface="仿宋" panose="02010609060101010101" pitchFamily="49" charset="-122"/>
              </a:rPr>
              <a:t>, 2004 - journal.xjtu.edu.cn </a:t>
            </a:r>
            <a:endParaRPr lang="zh-CN" altLang="en-US" b="1" dirty="0">
              <a:solidFill>
                <a:prstClr val="black"/>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63440354"/>
      </p:ext>
    </p:extLst>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11"/>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2.4.4  </a:t>
            </a:r>
            <a:r>
              <a:rPr lang="zh-CN" altLang="en-US" b="1" dirty="0">
                <a:solidFill>
                  <a:schemeClr val="tx1"/>
                </a:solidFill>
                <a:latin typeface="仿宋" panose="02010609060101010101" pitchFamily="49" charset="-122"/>
                <a:ea typeface="仿宋" panose="02010609060101010101" pitchFamily="49" charset="-122"/>
              </a:rPr>
              <a:t>产生式表示法的特点</a:t>
            </a:r>
          </a:p>
        </p:txBody>
      </p:sp>
      <p:sp>
        <p:nvSpPr>
          <p:cNvPr id="54274" name="灯片编号占位符 3"/>
          <p:cNvSpPr>
            <a:spLocks noGrp="1"/>
          </p:cNvSpPr>
          <p:nvPr>
            <p:ph type="sldNum" sz="quarter" idx="12"/>
          </p:nvPr>
        </p:nvSpPr>
        <p:spPr>
          <a:noFill/>
        </p:spPr>
        <p:txBody>
          <a:bodyPr/>
          <a:lstStyle/>
          <a:p>
            <a:pPr fontAlgn="base">
              <a:spcBef>
                <a:spcPct val="0"/>
              </a:spcBef>
              <a:spcAft>
                <a:spcPct val="0"/>
              </a:spcAft>
            </a:pPr>
            <a:fld id="{EC94DE00-8613-4C59-B8CC-64158B11D642}"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94</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54276" name="Rectangle 12"/>
          <p:cNvSpPr>
            <a:spLocks noChangeArrowheads="1"/>
          </p:cNvSpPr>
          <p:nvPr/>
        </p:nvSpPr>
        <p:spPr bwMode="auto">
          <a:xfrm>
            <a:off x="1784350" y="1501775"/>
            <a:ext cx="3848100" cy="496546"/>
          </a:xfrm>
          <a:prstGeom prst="rect">
            <a:avLst/>
          </a:prstGeom>
          <a:noFill/>
          <a:ln w="9525">
            <a:noFill/>
            <a:miter lim="800000"/>
          </a:ln>
        </p:spPr>
        <p:txBody>
          <a:bodyPr>
            <a:spAutoFit/>
          </a:bodyPr>
          <a:lstStyle/>
          <a:p>
            <a:pPr marL="342900" indent="-342900" fontAlgn="base">
              <a:lnSpc>
                <a:spcPct val="110000"/>
              </a:lnSpc>
              <a:spcBef>
                <a:spcPct val="20000"/>
              </a:spcBef>
              <a:spcAft>
                <a:spcPct val="0"/>
              </a:spcAft>
              <a:buClr>
                <a:prstClr val="black"/>
              </a:buClr>
            </a:pPr>
            <a:r>
              <a:rPr lang="en-US" altLang="zh-CN" sz="2600" b="1" dirty="0">
                <a:solidFill>
                  <a:prstClr val="black"/>
                </a:solidFill>
                <a:latin typeface="Times New Roman" panose="02020603050405020304" pitchFamily="18" charset="0"/>
                <a:ea typeface="宋体" panose="02010600030101010101" pitchFamily="2" charset="-122"/>
              </a:rPr>
              <a:t>1. </a:t>
            </a:r>
            <a:r>
              <a:rPr lang="zh-CN" altLang="en-US" sz="2600" b="1" dirty="0">
                <a:solidFill>
                  <a:prstClr val="black"/>
                </a:solidFill>
                <a:latin typeface="Times New Roman" panose="02020603050405020304" pitchFamily="18" charset="0"/>
                <a:ea typeface="宋体" panose="02010600030101010101" pitchFamily="2" charset="-122"/>
              </a:rPr>
              <a:t>产生式表示法的优点</a:t>
            </a:r>
          </a:p>
        </p:txBody>
      </p:sp>
      <p:sp>
        <p:nvSpPr>
          <p:cNvPr id="54277" name="Rectangle 13"/>
          <p:cNvSpPr>
            <a:spLocks noChangeArrowheads="1"/>
          </p:cNvSpPr>
          <p:nvPr/>
        </p:nvSpPr>
        <p:spPr bwMode="auto">
          <a:xfrm>
            <a:off x="1854200" y="2361994"/>
            <a:ext cx="3895725" cy="1711243"/>
          </a:xfrm>
          <a:prstGeom prst="rect">
            <a:avLst/>
          </a:prstGeom>
          <a:gradFill rotWithShape="0">
            <a:gsLst>
              <a:gs pos="0">
                <a:srgbClr val="CCFFCC"/>
              </a:gs>
              <a:gs pos="100000">
                <a:schemeClr val="bg1"/>
              </a:gs>
            </a:gsLst>
            <a:path path="rect">
              <a:fillToRect l="100000" t="100000"/>
            </a:path>
          </a:gradFill>
          <a:ln w="9525">
            <a:solidFill>
              <a:srgbClr val="808080"/>
            </a:solidFill>
            <a:miter lim="800000"/>
          </a:ln>
        </p:spPr>
        <p:txBody>
          <a:bodyPr/>
          <a:lstStyle/>
          <a:p>
            <a:pPr marL="101600" fontAlgn="base">
              <a:lnSpc>
                <a:spcPct val="120000"/>
              </a:lnSpc>
              <a:spcBef>
                <a:spcPct val="20000"/>
              </a:spcBef>
              <a:spcAft>
                <a:spcPct val="0"/>
              </a:spcAft>
              <a:buClr>
                <a:srgbClr val="CCB400"/>
              </a:buClr>
            </a:pPr>
            <a:r>
              <a:rPr lang="zh-CN" altLang="en-US" sz="2000" b="1" dirty="0">
                <a:solidFill>
                  <a:prstClr val="black"/>
                </a:solidFill>
                <a:latin typeface="Times New Roman" panose="02020603050405020304" pitchFamily="18" charset="0"/>
                <a:ea typeface="宋体" panose="02010600030101010101" pitchFamily="2" charset="-122"/>
              </a:rPr>
              <a:t>（</a:t>
            </a:r>
            <a:r>
              <a:rPr lang="en-US" altLang="zh-CN" sz="2000" b="1" dirty="0">
                <a:solidFill>
                  <a:prstClr val="black"/>
                </a:solidFill>
                <a:latin typeface="Times New Roman" panose="02020603050405020304" pitchFamily="18" charset="0"/>
                <a:ea typeface="宋体" panose="02010600030101010101" pitchFamily="2" charset="-122"/>
              </a:rPr>
              <a:t>1</a:t>
            </a:r>
            <a:r>
              <a:rPr lang="zh-CN" altLang="en-US" sz="2000" b="1" dirty="0">
                <a:solidFill>
                  <a:prstClr val="black"/>
                </a:solidFill>
                <a:latin typeface="Times New Roman" panose="02020603050405020304" pitchFamily="18" charset="0"/>
                <a:ea typeface="宋体" panose="02010600030101010101" pitchFamily="2" charset="-122"/>
              </a:rPr>
              <a:t>）自然性 </a:t>
            </a:r>
          </a:p>
          <a:p>
            <a:pPr marL="101600" fontAlgn="base">
              <a:lnSpc>
                <a:spcPct val="120000"/>
              </a:lnSpc>
              <a:spcBef>
                <a:spcPct val="20000"/>
              </a:spcBef>
              <a:spcAft>
                <a:spcPct val="0"/>
              </a:spcAft>
              <a:buClr>
                <a:srgbClr val="CCB400"/>
              </a:buClr>
            </a:pP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）模块性</a:t>
            </a:r>
            <a:r>
              <a:rPr lang="zh-CN" altLang="en-US" sz="2000" b="1" dirty="0">
                <a:solidFill>
                  <a:prstClr val="black"/>
                </a:solidFill>
                <a:latin typeface="Times New Roman" panose="02020603050405020304" pitchFamily="18" charset="0"/>
                <a:ea typeface="宋体" panose="02010600030101010101" pitchFamily="2" charset="-122"/>
              </a:rPr>
              <a:t> </a:t>
            </a:r>
          </a:p>
          <a:p>
            <a:pPr marL="101600" fontAlgn="base">
              <a:lnSpc>
                <a:spcPct val="120000"/>
              </a:lnSpc>
              <a:spcBef>
                <a:spcPct val="20000"/>
              </a:spcBef>
              <a:spcAft>
                <a:spcPct val="0"/>
              </a:spcAft>
              <a:buClr>
                <a:srgbClr val="CCB400"/>
              </a:buClr>
            </a:pP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）有效性</a:t>
            </a:r>
            <a:r>
              <a:rPr lang="zh-CN" altLang="en-US" sz="2000" b="1" dirty="0">
                <a:solidFill>
                  <a:prstClr val="black"/>
                </a:solidFill>
                <a:latin typeface="Times New Roman" panose="02020603050405020304" pitchFamily="18" charset="0"/>
                <a:ea typeface="宋体" panose="02010600030101010101" pitchFamily="2" charset="-122"/>
              </a:rPr>
              <a:t> </a:t>
            </a:r>
          </a:p>
          <a:p>
            <a:pPr marL="101600" fontAlgn="base">
              <a:lnSpc>
                <a:spcPct val="120000"/>
              </a:lnSpc>
              <a:spcBef>
                <a:spcPct val="20000"/>
              </a:spcBef>
              <a:spcAft>
                <a:spcPct val="0"/>
              </a:spcAft>
              <a:buClr>
                <a:srgbClr val="CCB400"/>
              </a:buClr>
            </a:pPr>
            <a:r>
              <a:rPr lang="zh-CN" altLang="en-US" sz="2000" b="1" dirty="0">
                <a:solidFill>
                  <a:prstClr val="black"/>
                </a:solidFill>
                <a:latin typeface="Times New Roman" panose="02020603050405020304" pitchFamily="18" charset="0"/>
                <a:ea typeface="宋体" panose="02010600030101010101" pitchFamily="2" charset="-122"/>
              </a:rPr>
              <a:t>（</a:t>
            </a:r>
            <a:r>
              <a:rPr lang="en-US" altLang="zh-CN" sz="2000" b="1" dirty="0">
                <a:solidFill>
                  <a:prstClr val="black"/>
                </a:solidFill>
                <a:latin typeface="Times New Roman" panose="02020603050405020304" pitchFamily="18" charset="0"/>
                <a:ea typeface="宋体" panose="02010600030101010101" pitchFamily="2" charset="-122"/>
              </a:rPr>
              <a:t>4</a:t>
            </a:r>
            <a:r>
              <a:rPr lang="zh-CN" altLang="en-US" sz="2000" b="1" dirty="0">
                <a:solidFill>
                  <a:prstClr val="black"/>
                </a:solidFill>
                <a:latin typeface="Times New Roman" panose="02020603050405020304" pitchFamily="18" charset="0"/>
                <a:ea typeface="宋体" panose="02010600030101010101" pitchFamily="2" charset="-122"/>
              </a:rPr>
              <a:t>）清晰性</a:t>
            </a:r>
            <a:r>
              <a:rPr lang="zh-CN" altLang="en-US" sz="2000" dirty="0">
                <a:solidFill>
                  <a:prstClr val="black"/>
                </a:solidFill>
                <a:latin typeface="Times New Roman" panose="02020603050405020304" pitchFamily="18" charset="0"/>
                <a:ea typeface="宋体" panose="02010600030101010101" pitchFamily="2" charset="-122"/>
              </a:rPr>
              <a:t> </a:t>
            </a:r>
          </a:p>
        </p:txBody>
      </p:sp>
      <p:sp>
        <p:nvSpPr>
          <p:cNvPr id="54278" name="Rectangle 14"/>
          <p:cNvSpPr>
            <a:spLocks noChangeArrowheads="1"/>
          </p:cNvSpPr>
          <p:nvPr/>
        </p:nvSpPr>
        <p:spPr bwMode="auto">
          <a:xfrm>
            <a:off x="1855788" y="4217988"/>
            <a:ext cx="3776662" cy="496546"/>
          </a:xfrm>
          <a:prstGeom prst="rect">
            <a:avLst/>
          </a:prstGeom>
          <a:noFill/>
          <a:ln w="9525">
            <a:noFill/>
            <a:miter lim="800000"/>
          </a:ln>
        </p:spPr>
        <p:txBody>
          <a:bodyPr>
            <a:spAutoFit/>
          </a:bodyPr>
          <a:lstStyle/>
          <a:p>
            <a:pPr marL="342900" indent="-342900" fontAlgn="base">
              <a:lnSpc>
                <a:spcPct val="110000"/>
              </a:lnSpc>
              <a:spcBef>
                <a:spcPct val="20000"/>
              </a:spcBef>
              <a:spcAft>
                <a:spcPct val="0"/>
              </a:spcAft>
              <a:buClr>
                <a:prstClr val="black"/>
              </a:buClr>
            </a:pPr>
            <a:r>
              <a:rPr lang="en-US" altLang="zh-CN" sz="2600" b="1" dirty="0">
                <a:solidFill>
                  <a:prstClr val="black"/>
                </a:solidFill>
                <a:latin typeface="Times New Roman" panose="02020603050405020304" pitchFamily="18" charset="0"/>
                <a:ea typeface="宋体" panose="02010600030101010101" pitchFamily="2" charset="-122"/>
              </a:rPr>
              <a:t>2. </a:t>
            </a:r>
            <a:r>
              <a:rPr lang="zh-CN" altLang="en-US" sz="2600" b="1" dirty="0">
                <a:solidFill>
                  <a:prstClr val="black"/>
                </a:solidFill>
                <a:latin typeface="Times New Roman" panose="02020603050405020304" pitchFamily="18" charset="0"/>
                <a:ea typeface="宋体" panose="02010600030101010101" pitchFamily="2" charset="-122"/>
              </a:rPr>
              <a:t>产生式表示法的缺点</a:t>
            </a:r>
          </a:p>
        </p:txBody>
      </p:sp>
      <p:sp>
        <p:nvSpPr>
          <p:cNvPr id="54279" name="Rectangle 15"/>
          <p:cNvSpPr>
            <a:spLocks noChangeArrowheads="1"/>
          </p:cNvSpPr>
          <p:nvPr/>
        </p:nvSpPr>
        <p:spPr bwMode="auto">
          <a:xfrm>
            <a:off x="1854201" y="4902201"/>
            <a:ext cx="3895725" cy="940460"/>
          </a:xfrm>
          <a:prstGeom prst="rect">
            <a:avLst/>
          </a:prstGeom>
          <a:gradFill rotWithShape="0">
            <a:gsLst>
              <a:gs pos="0">
                <a:srgbClr val="CCFFCC"/>
              </a:gs>
              <a:gs pos="100000">
                <a:schemeClr val="bg1"/>
              </a:gs>
            </a:gsLst>
            <a:path path="rect">
              <a:fillToRect l="100000" t="100000"/>
            </a:path>
          </a:gradFill>
          <a:ln w="9525">
            <a:solidFill>
              <a:srgbClr val="808080"/>
            </a:solidFill>
            <a:miter lim="800000"/>
          </a:ln>
        </p:spPr>
        <p:txBody>
          <a:bodyPr/>
          <a:lstStyle/>
          <a:p>
            <a:pPr marL="952500" indent="-952500" fontAlgn="base">
              <a:lnSpc>
                <a:spcPct val="120000"/>
              </a:lnSpc>
              <a:spcBef>
                <a:spcPct val="20000"/>
              </a:spcBef>
              <a:spcAft>
                <a:spcPct val="0"/>
              </a:spcAft>
              <a:buClr>
                <a:srgbClr val="CCB400"/>
              </a:buClr>
            </a:pPr>
            <a:r>
              <a:rPr lang="zh-CN" altLang="en-US" sz="2000" b="1" dirty="0">
                <a:solidFill>
                  <a:prstClr val="black"/>
                </a:solidFill>
                <a:latin typeface="Times New Roman" panose="02020603050405020304" pitchFamily="18" charset="0"/>
                <a:ea typeface="宋体" panose="02010600030101010101" pitchFamily="2" charset="-122"/>
              </a:rPr>
              <a:t>（</a:t>
            </a:r>
            <a:r>
              <a:rPr lang="en-US" altLang="zh-CN" sz="2000" b="1" dirty="0">
                <a:solidFill>
                  <a:prstClr val="black"/>
                </a:solidFill>
                <a:latin typeface="Times New Roman" panose="02020603050405020304" pitchFamily="18" charset="0"/>
                <a:ea typeface="宋体" panose="02010600030101010101" pitchFamily="2" charset="-122"/>
              </a:rPr>
              <a:t>1</a:t>
            </a:r>
            <a:r>
              <a:rPr lang="zh-CN" altLang="en-US" sz="2000" b="1" dirty="0">
                <a:solidFill>
                  <a:prstClr val="black"/>
                </a:solidFill>
                <a:latin typeface="Times New Roman" panose="02020603050405020304" pitchFamily="18" charset="0"/>
                <a:ea typeface="宋体" panose="02010600030101010101" pitchFamily="2" charset="-122"/>
              </a:rPr>
              <a:t>）效率不高 </a:t>
            </a:r>
          </a:p>
          <a:p>
            <a:pPr marL="952500" indent="-952500" fontAlgn="base">
              <a:lnSpc>
                <a:spcPct val="120000"/>
              </a:lnSpc>
              <a:spcBef>
                <a:spcPct val="20000"/>
              </a:spcBef>
              <a:spcAft>
                <a:spcPct val="0"/>
              </a:spcAft>
              <a:buClr>
                <a:srgbClr val="CCB400"/>
              </a:buClr>
            </a:pPr>
            <a:r>
              <a:rPr lang="zh-CN" altLang="en-US" sz="2000" b="1" dirty="0">
                <a:solidFill>
                  <a:prstClr val="black"/>
                </a:solidFill>
                <a:latin typeface="Times New Roman" panose="02020603050405020304" pitchFamily="18" charset="0"/>
                <a:ea typeface="宋体" panose="02010600030101010101" pitchFamily="2" charset="-122"/>
              </a:rPr>
              <a:t>（</a:t>
            </a:r>
            <a:r>
              <a:rPr lang="en-US" altLang="zh-CN" sz="2000" b="1" dirty="0">
                <a:solidFill>
                  <a:prstClr val="black"/>
                </a:solidFill>
                <a:latin typeface="Times New Roman" panose="02020603050405020304" pitchFamily="18" charset="0"/>
                <a:ea typeface="宋体" panose="02010600030101010101" pitchFamily="2" charset="-122"/>
              </a:rPr>
              <a:t>2</a:t>
            </a:r>
            <a:r>
              <a:rPr lang="zh-CN" altLang="en-US" sz="2000" b="1" dirty="0">
                <a:solidFill>
                  <a:prstClr val="black"/>
                </a:solidFill>
                <a:latin typeface="Times New Roman" panose="02020603050405020304" pitchFamily="18" charset="0"/>
                <a:ea typeface="宋体" panose="02010600030101010101" pitchFamily="2" charset="-122"/>
              </a:rPr>
              <a:t>）不能表达结构性知识</a:t>
            </a:r>
            <a:r>
              <a:rPr lang="zh-CN" altLang="en-US" sz="2000" dirty="0">
                <a:solidFill>
                  <a:prstClr val="black"/>
                </a:solidFill>
                <a:latin typeface="宋体" panose="02010600030101010101" pitchFamily="2" charset="-122"/>
                <a:ea typeface="宋体" panose="02010600030101010101" pitchFamily="2" charset="-122"/>
              </a:rPr>
              <a:t> </a:t>
            </a:r>
          </a:p>
        </p:txBody>
      </p:sp>
      <p:sp>
        <p:nvSpPr>
          <p:cNvPr id="54280" name="Line 16"/>
          <p:cNvSpPr>
            <a:spLocks noChangeShapeType="1"/>
          </p:cNvSpPr>
          <p:nvPr/>
        </p:nvSpPr>
        <p:spPr bwMode="auto">
          <a:xfrm flipH="1">
            <a:off x="5849938" y="1120775"/>
            <a:ext cx="0" cy="5354638"/>
          </a:xfrm>
          <a:prstGeom prst="line">
            <a:avLst/>
          </a:prstGeom>
          <a:noFill/>
          <a:ln w="38100" cmpd="dbl">
            <a:solidFill>
              <a:schemeClr val="accent2"/>
            </a:solidFill>
            <a:round/>
          </a:ln>
        </p:spPr>
        <p:txBody>
          <a:bodyPr/>
          <a:lstStyle/>
          <a:p>
            <a:pPr fontAlgn="base">
              <a:spcBef>
                <a:spcPct val="0"/>
              </a:spcBef>
              <a:spcAft>
                <a:spcPct val="0"/>
              </a:spcAft>
            </a:pPr>
            <a:endParaRPr lang="zh-CN" altLang="en-US">
              <a:solidFill>
                <a:prstClr val="black"/>
              </a:solidFill>
              <a:latin typeface="Arial" panose="020B0604020202020204" pitchFamily="34" charset="0"/>
              <a:ea typeface="宋体" panose="02010600030101010101" pitchFamily="2" charset="-122"/>
            </a:endParaRPr>
          </a:p>
        </p:txBody>
      </p:sp>
      <p:sp>
        <p:nvSpPr>
          <p:cNvPr id="111633" name="Rectangle 17"/>
          <p:cNvSpPr>
            <a:spLocks noChangeArrowheads="1"/>
          </p:cNvSpPr>
          <p:nvPr/>
        </p:nvSpPr>
        <p:spPr bwMode="auto">
          <a:xfrm>
            <a:off x="6015038" y="1766093"/>
            <a:ext cx="4178300" cy="496546"/>
          </a:xfrm>
          <a:prstGeom prst="rect">
            <a:avLst/>
          </a:prstGeom>
          <a:noFill/>
          <a:ln w="9525">
            <a:noFill/>
            <a:miter lim="800000"/>
          </a:ln>
        </p:spPr>
        <p:txBody>
          <a:bodyPr>
            <a:spAutoFit/>
          </a:bodyPr>
          <a:lstStyle/>
          <a:p>
            <a:pPr marL="342900" indent="-342900" fontAlgn="base">
              <a:lnSpc>
                <a:spcPct val="110000"/>
              </a:lnSpc>
              <a:spcBef>
                <a:spcPct val="20000"/>
              </a:spcBef>
              <a:spcAft>
                <a:spcPct val="0"/>
              </a:spcAft>
              <a:buClr>
                <a:prstClr val="black"/>
              </a:buClr>
            </a:pPr>
            <a:r>
              <a:rPr lang="en-US" altLang="zh-CN" sz="2600" b="1" dirty="0">
                <a:solidFill>
                  <a:prstClr val="black"/>
                </a:solidFill>
                <a:latin typeface="Times New Roman" panose="02020603050405020304" pitchFamily="18" charset="0"/>
                <a:ea typeface="宋体" panose="02010600030101010101" pitchFamily="2" charset="-122"/>
              </a:rPr>
              <a:t>3. </a:t>
            </a:r>
            <a:r>
              <a:rPr lang="zh-CN" altLang="en-US" sz="2600" b="1" dirty="0">
                <a:solidFill>
                  <a:prstClr val="black"/>
                </a:solidFill>
                <a:latin typeface="Times New Roman" panose="02020603050405020304" pitchFamily="18" charset="0"/>
                <a:ea typeface="宋体" panose="02010600030101010101" pitchFamily="2" charset="-122"/>
              </a:rPr>
              <a:t>适合产生式</a:t>
            </a:r>
            <a:r>
              <a:rPr lang="zh-CN" altLang="en-US" sz="2600" b="1" dirty="0">
                <a:solidFill>
                  <a:prstClr val="black"/>
                </a:solidFill>
                <a:latin typeface="Arial" panose="020B0604020202020204" pitchFamily="34" charset="0"/>
                <a:ea typeface="宋体" panose="02010600030101010101" pitchFamily="2" charset="-122"/>
              </a:rPr>
              <a:t>表示的知识</a:t>
            </a:r>
          </a:p>
        </p:txBody>
      </p:sp>
      <p:sp>
        <p:nvSpPr>
          <p:cNvPr id="111634" name="Rectangle 18"/>
          <p:cNvSpPr>
            <a:spLocks noChangeArrowheads="1"/>
          </p:cNvSpPr>
          <p:nvPr/>
        </p:nvSpPr>
        <p:spPr bwMode="auto">
          <a:xfrm>
            <a:off x="6015038" y="2361993"/>
            <a:ext cx="4489450" cy="3227428"/>
          </a:xfrm>
          <a:prstGeom prst="rect">
            <a:avLst/>
          </a:prstGeom>
          <a:gradFill rotWithShape="0">
            <a:gsLst>
              <a:gs pos="0">
                <a:srgbClr val="CCFFCC"/>
              </a:gs>
              <a:gs pos="100000">
                <a:schemeClr val="bg1"/>
              </a:gs>
            </a:gsLst>
            <a:path path="rect">
              <a:fillToRect l="100000" t="100000"/>
            </a:path>
          </a:gradFill>
          <a:ln w="9525">
            <a:solidFill>
              <a:srgbClr val="808080"/>
            </a:solidFill>
            <a:miter lim="800000"/>
          </a:ln>
        </p:spPr>
        <p:txBody>
          <a:bodyPr/>
          <a:lstStyle/>
          <a:p>
            <a:pPr algn="just" fontAlgn="base">
              <a:lnSpc>
                <a:spcPct val="120000"/>
              </a:lnSpc>
              <a:spcBef>
                <a:spcPct val="30000"/>
              </a:spcBef>
              <a:spcAft>
                <a:spcPct val="0"/>
              </a:spcAft>
              <a:buClr>
                <a:srgbClr val="CCB400"/>
              </a:buClr>
            </a:pPr>
            <a:r>
              <a:rPr lang="zh-CN" altLang="en-US" sz="2000" b="1" dirty="0">
                <a:solidFill>
                  <a:prstClr val="black"/>
                </a:solidFill>
                <a:latin typeface="Times New Roman" panose="02020603050405020304" pitchFamily="18" charset="0"/>
                <a:ea typeface="宋体" panose="02010600030101010101" pitchFamily="2" charset="-122"/>
              </a:rPr>
              <a:t>（</a:t>
            </a:r>
            <a:r>
              <a:rPr lang="en-US" altLang="zh-CN" sz="2000" b="1" dirty="0">
                <a:solidFill>
                  <a:prstClr val="black"/>
                </a:solidFill>
                <a:latin typeface="Times New Roman" panose="02020603050405020304" pitchFamily="18" charset="0"/>
                <a:ea typeface="宋体" panose="02010600030101010101" pitchFamily="2" charset="-122"/>
              </a:rPr>
              <a:t>1</a:t>
            </a:r>
            <a:r>
              <a:rPr lang="zh-CN" altLang="en-US" sz="2000" b="1" dirty="0">
                <a:solidFill>
                  <a:prstClr val="black"/>
                </a:solidFill>
                <a:latin typeface="Times New Roman" panose="02020603050405020304" pitchFamily="18" charset="0"/>
                <a:ea typeface="宋体" panose="02010600030101010101" pitchFamily="2" charset="-122"/>
              </a:rPr>
              <a:t>）领域知识间关系不密切，不存在结构关系。</a:t>
            </a:r>
          </a:p>
          <a:p>
            <a:pPr algn="just" fontAlgn="base">
              <a:lnSpc>
                <a:spcPct val="120000"/>
              </a:lnSpc>
              <a:spcBef>
                <a:spcPct val="30000"/>
              </a:spcBef>
              <a:spcAft>
                <a:spcPct val="0"/>
              </a:spcAft>
              <a:buClr>
                <a:srgbClr val="CCB400"/>
              </a:buClr>
            </a:pPr>
            <a:r>
              <a:rPr lang="zh-CN" altLang="en-US" sz="2000" b="1" dirty="0">
                <a:solidFill>
                  <a:prstClr val="black"/>
                </a:solidFill>
                <a:latin typeface="Times New Roman" panose="02020603050405020304" pitchFamily="18" charset="0"/>
                <a:ea typeface="宋体" panose="02010600030101010101" pitchFamily="2" charset="-122"/>
              </a:rPr>
              <a:t>（</a:t>
            </a:r>
            <a:r>
              <a:rPr lang="en-US" altLang="zh-CN" sz="2000" b="1" dirty="0">
                <a:solidFill>
                  <a:prstClr val="black"/>
                </a:solidFill>
                <a:latin typeface="Times New Roman" panose="02020603050405020304" pitchFamily="18" charset="0"/>
                <a:ea typeface="宋体" panose="02010600030101010101" pitchFamily="2" charset="-122"/>
              </a:rPr>
              <a:t>2</a:t>
            </a:r>
            <a:r>
              <a:rPr lang="zh-CN" altLang="en-US" sz="2000" b="1" dirty="0">
                <a:solidFill>
                  <a:prstClr val="black"/>
                </a:solidFill>
                <a:latin typeface="Times New Roman" panose="02020603050405020304" pitchFamily="18" charset="0"/>
                <a:ea typeface="宋体" panose="02010600030101010101" pitchFamily="2" charset="-122"/>
              </a:rPr>
              <a:t>）经验性及不确定性的知识，且相关领域中对这些知识没有严格、统一的理论。</a:t>
            </a:r>
          </a:p>
          <a:p>
            <a:pPr algn="just" fontAlgn="base">
              <a:lnSpc>
                <a:spcPct val="120000"/>
              </a:lnSpc>
              <a:spcBef>
                <a:spcPct val="30000"/>
              </a:spcBef>
              <a:spcAft>
                <a:spcPct val="50000"/>
              </a:spcAft>
              <a:buClr>
                <a:srgbClr val="CCB400"/>
              </a:buClr>
            </a:pPr>
            <a:r>
              <a:rPr lang="zh-CN" altLang="en-US" sz="2000" b="1" dirty="0">
                <a:solidFill>
                  <a:prstClr val="black"/>
                </a:solidFill>
                <a:latin typeface="Times New Roman" panose="02020603050405020304" pitchFamily="18" charset="0"/>
                <a:ea typeface="宋体" panose="02010600030101010101" pitchFamily="2" charset="-122"/>
              </a:rPr>
              <a:t>（</a:t>
            </a:r>
            <a:r>
              <a:rPr lang="en-US" altLang="zh-CN" sz="2000" b="1" dirty="0">
                <a:solidFill>
                  <a:prstClr val="black"/>
                </a:solidFill>
                <a:latin typeface="Times New Roman" panose="02020603050405020304" pitchFamily="18" charset="0"/>
                <a:ea typeface="宋体" panose="02010600030101010101" pitchFamily="2" charset="-122"/>
              </a:rPr>
              <a:t>3</a:t>
            </a:r>
            <a:r>
              <a:rPr lang="zh-CN" altLang="en-US" sz="2000" b="1" dirty="0">
                <a:solidFill>
                  <a:prstClr val="black"/>
                </a:solidFill>
                <a:latin typeface="Times New Roman" panose="02020603050405020304" pitchFamily="18" charset="0"/>
                <a:ea typeface="宋体" panose="02010600030101010101" pitchFamily="2" charset="-122"/>
              </a:rPr>
              <a:t>）领域问题的求解过程可被表示为一系列相对独立的操作，且每个操作</a:t>
            </a:r>
            <a:r>
              <a:rPr lang="zh-CN" altLang="en-US" sz="2000" b="1" dirty="0">
                <a:solidFill>
                  <a:prstClr val="black"/>
                </a:solidFill>
                <a:latin typeface="宋体" panose="02010600030101010101" pitchFamily="2" charset="-122"/>
                <a:ea typeface="宋体" panose="02010600030101010101" pitchFamily="2" charset="-122"/>
              </a:rPr>
              <a:t>可被表示为一条或多条产生式规则。</a:t>
            </a:r>
          </a:p>
        </p:txBody>
      </p:sp>
    </p:spTree>
    <p:extLst>
      <p:ext uri="{BB962C8B-B14F-4D97-AF65-F5344CB8AC3E}">
        <p14:creationId xmlns:p14="http://schemas.microsoft.com/office/powerpoint/2010/main" val="283008702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1633"/>
                                        </p:tgtEl>
                                        <p:attrNameLst>
                                          <p:attrName>style.visibility</p:attrName>
                                        </p:attrNameLst>
                                      </p:cBhvr>
                                      <p:to>
                                        <p:strVal val="visible"/>
                                      </p:to>
                                    </p:set>
                                    <p:anim calcmode="lin" valueType="num">
                                      <p:cBhvr additive="base">
                                        <p:cTn id="7" dur="500" fill="hold"/>
                                        <p:tgtEl>
                                          <p:spTgt spid="111633"/>
                                        </p:tgtEl>
                                        <p:attrNameLst>
                                          <p:attrName>ppt_x</p:attrName>
                                        </p:attrNameLst>
                                      </p:cBhvr>
                                      <p:tavLst>
                                        <p:tav tm="0">
                                          <p:val>
                                            <p:strVal val="1+#ppt_w/2"/>
                                          </p:val>
                                        </p:tav>
                                        <p:tav tm="100000">
                                          <p:val>
                                            <p:strVal val="#ppt_x"/>
                                          </p:val>
                                        </p:tav>
                                      </p:tavLst>
                                    </p:anim>
                                    <p:anim calcmode="lin" valueType="num">
                                      <p:cBhvr additive="base">
                                        <p:cTn id="8" dur="500" fill="hold"/>
                                        <p:tgtEl>
                                          <p:spTgt spid="1116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11634">
                                            <p:bg/>
                                          </p:spTgt>
                                        </p:tgtEl>
                                        <p:attrNameLst>
                                          <p:attrName>style.visibility</p:attrName>
                                        </p:attrNameLst>
                                      </p:cBhvr>
                                      <p:to>
                                        <p:strVal val="visible"/>
                                      </p:to>
                                    </p:set>
                                    <p:animEffect transition="in" filter="blinds(horizontal)">
                                      <p:cBhvr>
                                        <p:cTn id="12" dur="500"/>
                                        <p:tgtEl>
                                          <p:spTgt spid="111634">
                                            <p:bg/>
                                          </p:spTgt>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111634">
                                            <p:txEl>
                                              <p:pRg st="0" end="0"/>
                                            </p:txEl>
                                          </p:spTgt>
                                        </p:tgtEl>
                                        <p:attrNameLst>
                                          <p:attrName>style.visibility</p:attrName>
                                        </p:attrNameLst>
                                      </p:cBhvr>
                                      <p:to>
                                        <p:strVal val="visible"/>
                                      </p:to>
                                    </p:set>
                                    <p:animEffect transition="in" filter="blinds(horizontal)">
                                      <p:cBhvr>
                                        <p:cTn id="16" dur="500"/>
                                        <p:tgtEl>
                                          <p:spTgt spid="111634">
                                            <p:txEl>
                                              <p:pRg st="0" end="0"/>
                                            </p:txEl>
                                          </p:spTgt>
                                        </p:tgtEl>
                                      </p:cBhvr>
                                    </p:animEffect>
                                  </p:childTnLst>
                                </p:cTn>
                              </p:par>
                            </p:childTnLst>
                          </p:cTn>
                        </p:par>
                        <p:par>
                          <p:cTn id="17" fill="hold">
                            <p:stCondLst>
                              <p:cond delay="1500"/>
                            </p:stCondLst>
                            <p:childTnLst>
                              <p:par>
                                <p:cTn id="18" presetID="3" presetClass="entr" presetSubtype="10" fill="hold" grpId="0" nodeType="afterEffect">
                                  <p:stCondLst>
                                    <p:cond delay="0"/>
                                  </p:stCondLst>
                                  <p:childTnLst>
                                    <p:set>
                                      <p:cBhvr>
                                        <p:cTn id="19" dur="1" fill="hold">
                                          <p:stCondLst>
                                            <p:cond delay="0"/>
                                          </p:stCondLst>
                                        </p:cTn>
                                        <p:tgtEl>
                                          <p:spTgt spid="111634">
                                            <p:txEl>
                                              <p:pRg st="1" end="1"/>
                                            </p:txEl>
                                          </p:spTgt>
                                        </p:tgtEl>
                                        <p:attrNameLst>
                                          <p:attrName>style.visibility</p:attrName>
                                        </p:attrNameLst>
                                      </p:cBhvr>
                                      <p:to>
                                        <p:strVal val="visible"/>
                                      </p:to>
                                    </p:set>
                                    <p:animEffect transition="in" filter="blinds(horizontal)">
                                      <p:cBhvr>
                                        <p:cTn id="20" dur="500"/>
                                        <p:tgtEl>
                                          <p:spTgt spid="111634">
                                            <p:txEl>
                                              <p:pRg st="1" end="1"/>
                                            </p:txEl>
                                          </p:spTgt>
                                        </p:tgtEl>
                                      </p:cBhvr>
                                    </p:animEffect>
                                  </p:childTnLst>
                                </p:cTn>
                              </p:par>
                            </p:childTnLst>
                          </p:cTn>
                        </p:par>
                        <p:par>
                          <p:cTn id="21" fill="hold">
                            <p:stCondLst>
                              <p:cond delay="2000"/>
                            </p:stCondLst>
                            <p:childTnLst>
                              <p:par>
                                <p:cTn id="22" presetID="3" presetClass="entr" presetSubtype="10" fill="hold" grpId="0" nodeType="afterEffect">
                                  <p:stCondLst>
                                    <p:cond delay="0"/>
                                  </p:stCondLst>
                                  <p:childTnLst>
                                    <p:set>
                                      <p:cBhvr>
                                        <p:cTn id="23" dur="1" fill="hold">
                                          <p:stCondLst>
                                            <p:cond delay="0"/>
                                          </p:stCondLst>
                                        </p:cTn>
                                        <p:tgtEl>
                                          <p:spTgt spid="111634">
                                            <p:txEl>
                                              <p:pRg st="2" end="2"/>
                                            </p:txEl>
                                          </p:spTgt>
                                        </p:tgtEl>
                                        <p:attrNameLst>
                                          <p:attrName>style.visibility</p:attrName>
                                        </p:attrNameLst>
                                      </p:cBhvr>
                                      <p:to>
                                        <p:strVal val="visible"/>
                                      </p:to>
                                    </p:set>
                                    <p:animEffect transition="in" filter="blinds(horizontal)">
                                      <p:cBhvr>
                                        <p:cTn id="24" dur="500"/>
                                        <p:tgtEl>
                                          <p:spTgt spid="1116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3" grpId="0" autoUpdateAnimBg="0"/>
      <p:bldP spid="111634" grpId="0" build="p" animBg="1" autoUpdateAnimBg="0"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11"/>
          <p:cNvSpPr>
            <a:spLocks noGrp="1" noChangeArrowheads="1"/>
          </p:cNvSpPr>
          <p:nvPr>
            <p:ph type="title"/>
          </p:nvPr>
        </p:nvSpPr>
        <p:spPr/>
        <p:txBody>
          <a:bodyPr/>
          <a:lstStyle/>
          <a:p>
            <a:pPr eaLnBrk="1" hangingPunct="1"/>
            <a:r>
              <a:rPr lang="en-US" altLang="zh-CN" b="1" dirty="0">
                <a:solidFill>
                  <a:srgbClr val="002060"/>
                </a:solidFill>
                <a:latin typeface="仿宋" panose="02010609060101010101" pitchFamily="49" charset="-122"/>
                <a:ea typeface="仿宋" panose="02010609060101010101" pitchFamily="49" charset="-122"/>
              </a:rPr>
              <a:t>2.4.4  </a:t>
            </a:r>
            <a:r>
              <a:rPr lang="zh-CN" altLang="en-US" b="1" dirty="0">
                <a:solidFill>
                  <a:srgbClr val="002060"/>
                </a:solidFill>
                <a:latin typeface="仿宋" panose="02010609060101010101" pitchFamily="49" charset="-122"/>
                <a:ea typeface="仿宋" panose="02010609060101010101" pitchFamily="49" charset="-122"/>
              </a:rPr>
              <a:t>产生式表示法思考题</a:t>
            </a:r>
          </a:p>
        </p:txBody>
      </p:sp>
      <p:sp>
        <p:nvSpPr>
          <p:cNvPr id="54274" name="灯片编号占位符 3"/>
          <p:cNvSpPr>
            <a:spLocks noGrp="1"/>
          </p:cNvSpPr>
          <p:nvPr>
            <p:ph type="sldNum" sz="quarter" idx="12"/>
          </p:nvPr>
        </p:nvSpPr>
        <p:spPr>
          <a:noFill/>
        </p:spPr>
        <p:txBody>
          <a:bodyPr/>
          <a:lstStyle/>
          <a:p>
            <a:pPr fontAlgn="base">
              <a:spcBef>
                <a:spcPct val="0"/>
              </a:spcBef>
              <a:spcAft>
                <a:spcPct val="0"/>
              </a:spcAft>
            </a:pPr>
            <a:fld id="{EC94DE00-8613-4C59-B8CC-64158B11D642}"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95</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941060" name="Rectangle 4"/>
          <p:cNvSpPr/>
          <p:nvPr/>
        </p:nvSpPr>
        <p:spPr>
          <a:xfrm>
            <a:off x="2099469" y="2099910"/>
            <a:ext cx="7993063" cy="4051509"/>
          </a:xfrm>
          <a:prstGeom prst="rect">
            <a:avLst/>
          </a:prstGeom>
          <a:solidFill>
            <a:schemeClr val="bg1"/>
          </a:solidFill>
          <a:ln w="9525">
            <a:noFill/>
          </a:ln>
        </p:spPr>
        <p:txBody>
          <a:bodyPr/>
          <a:lstStyle/>
          <a:p>
            <a:pPr marL="101600" indent="571500" fontAlgn="base">
              <a:spcBef>
                <a:spcPct val="20000"/>
              </a:spcBef>
              <a:spcAft>
                <a:spcPct val="0"/>
              </a:spcAft>
              <a:buClr>
                <a:srgbClr val="694F07"/>
              </a:buClr>
              <a:buSzPct val="60000"/>
            </a:pPr>
            <a:r>
              <a:rPr lang="zh-CN" altLang="en-US" sz="2400" dirty="0">
                <a:solidFill>
                  <a:prstClr val="black"/>
                </a:solidFill>
                <a:latin typeface="Times New Roman" panose="02020603050405020304" pitchFamily="18" charset="0"/>
                <a:ea typeface="楷体_GB2312" pitchFamily="1" charset="-122"/>
              </a:rPr>
              <a:t> </a:t>
            </a:r>
            <a:r>
              <a:rPr lang="en-US" altLang="zh-CN" sz="2400" dirty="0">
                <a:solidFill>
                  <a:prstClr val="black"/>
                </a:solidFill>
                <a:latin typeface="Times New Roman" panose="02020603050405020304" pitchFamily="18" charset="0"/>
                <a:ea typeface="宋体" panose="02010600030101010101" pitchFamily="2" charset="-122"/>
              </a:rPr>
              <a:t>0</a:t>
            </a:r>
            <a:r>
              <a:rPr lang="zh-CN" altLang="en-US" sz="2400" dirty="0">
                <a:solidFill>
                  <a:prstClr val="black"/>
                </a:solidFill>
                <a:latin typeface="Times New Roman" panose="02020603050405020304" pitchFamily="18" charset="0"/>
                <a:ea typeface="宋体" panose="02010600030101010101" pitchFamily="2" charset="-122"/>
              </a:rPr>
              <a:t>表示南岸  </a:t>
            </a:r>
            <a:r>
              <a:rPr lang="en-US" altLang="zh-CN" sz="2400" dirty="0">
                <a:solidFill>
                  <a:prstClr val="black"/>
                </a:solidFill>
                <a:latin typeface="Times New Roman" panose="02020603050405020304" pitchFamily="18" charset="0"/>
                <a:ea typeface="宋体" panose="02010600030101010101" pitchFamily="2" charset="-122"/>
              </a:rPr>
              <a:t>1</a:t>
            </a:r>
            <a:r>
              <a:rPr lang="zh-CN" altLang="en-US" sz="2400" dirty="0">
                <a:solidFill>
                  <a:prstClr val="black"/>
                </a:solidFill>
                <a:latin typeface="Times New Roman" panose="02020603050405020304" pitchFamily="18" charset="0"/>
                <a:ea typeface="宋体" panose="02010600030101010101" pitchFamily="2" charset="-122"/>
              </a:rPr>
              <a:t>表示北岸</a:t>
            </a:r>
          </a:p>
          <a:p>
            <a:pPr marL="101600" indent="571500" fontAlgn="base">
              <a:spcBef>
                <a:spcPct val="20000"/>
              </a:spcBef>
              <a:spcAft>
                <a:spcPct val="0"/>
              </a:spcAft>
              <a:buClr>
                <a:srgbClr val="694F07"/>
              </a:buClr>
              <a:buSzPct val="60000"/>
            </a:pPr>
            <a:r>
              <a:rPr lang="zh-CN" altLang="en-US" sz="2400" dirty="0">
                <a:solidFill>
                  <a:prstClr val="black"/>
                </a:solidFill>
                <a:latin typeface="Times New Roman" panose="02020603050405020304" pitchFamily="18" charset="0"/>
                <a:ea typeface="宋体" panose="02010600030101010101" pitchFamily="2" charset="-122"/>
              </a:rPr>
              <a:t>初态（</a:t>
            </a:r>
            <a:r>
              <a:rPr lang="en-US" altLang="zh-CN" sz="2400" dirty="0">
                <a:solidFill>
                  <a:prstClr val="black"/>
                </a:solidFill>
                <a:latin typeface="Times New Roman" panose="02020603050405020304" pitchFamily="18" charset="0"/>
                <a:ea typeface="宋体" panose="02010600030101010101" pitchFamily="2" charset="-122"/>
              </a:rPr>
              <a:t>0</a:t>
            </a: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0</a:t>
            </a: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0</a:t>
            </a: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0</a:t>
            </a:r>
            <a:r>
              <a:rPr lang="zh-CN" altLang="en-US" sz="2400" dirty="0">
                <a:solidFill>
                  <a:prstClr val="black"/>
                </a:solidFill>
                <a:latin typeface="Times New Roman" panose="02020603050405020304" pitchFamily="18" charset="0"/>
                <a:ea typeface="宋体" panose="02010600030101010101" pitchFamily="2" charset="-122"/>
              </a:rPr>
              <a:t>）目态（</a:t>
            </a:r>
            <a:r>
              <a:rPr lang="en-US" altLang="zh-CN" sz="2400" dirty="0">
                <a:solidFill>
                  <a:prstClr val="black"/>
                </a:solidFill>
                <a:latin typeface="Times New Roman" panose="02020603050405020304" pitchFamily="18" charset="0"/>
                <a:ea typeface="宋体" panose="02010600030101010101" pitchFamily="2" charset="-122"/>
              </a:rPr>
              <a:t>1</a:t>
            </a: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1</a:t>
            </a: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1</a:t>
            </a: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1</a:t>
            </a:r>
            <a:r>
              <a:rPr lang="zh-CN" altLang="en-US" sz="2400" dirty="0">
                <a:solidFill>
                  <a:prstClr val="black"/>
                </a:solidFill>
                <a:latin typeface="Times New Roman" panose="02020603050405020304" pitchFamily="18" charset="0"/>
                <a:ea typeface="宋体" panose="02010600030101010101" pitchFamily="2" charset="-122"/>
              </a:rPr>
              <a:t>）</a:t>
            </a:r>
          </a:p>
          <a:p>
            <a:pPr marL="101600" indent="571500" fontAlgn="base">
              <a:spcBef>
                <a:spcPct val="20000"/>
              </a:spcBef>
              <a:spcAft>
                <a:spcPct val="0"/>
              </a:spcAft>
              <a:buClr>
                <a:srgbClr val="694F07"/>
              </a:buClr>
              <a:buSzPct val="60000"/>
            </a:pPr>
            <a:r>
              <a:rPr lang="en-US" altLang="zh-CN" sz="2400" dirty="0">
                <a:solidFill>
                  <a:prstClr val="black"/>
                </a:solidFill>
                <a:latin typeface="Times New Roman" panose="02020603050405020304" pitchFamily="18" charset="0"/>
                <a:ea typeface="宋体" panose="02010600030101010101" pitchFamily="2" charset="-122"/>
              </a:rPr>
              <a:t>F</a:t>
            </a: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famer</a:t>
            </a: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wolf</a:t>
            </a: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sheep</a:t>
            </a:r>
            <a:r>
              <a:rPr lang="zh-CN" altLang="en-US" sz="2400" dirty="0">
                <a:solidFill>
                  <a:prstClr val="black"/>
                </a:solidFill>
                <a:latin typeface="Times New Roman" panose="02020603050405020304" pitchFamily="18" charset="0"/>
                <a:ea typeface="宋体" panose="02010600030101010101" pitchFamily="2" charset="-122"/>
              </a:rPr>
              <a:t>，</a:t>
            </a:r>
            <a:r>
              <a:rPr lang="en-US" altLang="zh-CN" sz="2400" dirty="0">
                <a:solidFill>
                  <a:prstClr val="black"/>
                </a:solidFill>
                <a:latin typeface="Times New Roman" panose="02020603050405020304" pitchFamily="18" charset="0"/>
                <a:ea typeface="宋体" panose="02010600030101010101" pitchFamily="2" charset="-122"/>
              </a:rPr>
              <a:t>cabbage</a:t>
            </a:r>
            <a:r>
              <a:rPr lang="zh-CN" altLang="en-US" sz="2400" dirty="0">
                <a:solidFill>
                  <a:prstClr val="black"/>
                </a:solidFill>
                <a:latin typeface="Times New Roman" panose="02020603050405020304" pitchFamily="18" charset="0"/>
                <a:ea typeface="宋体" panose="02010600030101010101" pitchFamily="2" charset="-122"/>
              </a:rPr>
              <a:t>）</a:t>
            </a:r>
          </a:p>
          <a:p>
            <a:pPr marL="101600" indent="571500" fontAlgn="base">
              <a:spcBef>
                <a:spcPct val="20000"/>
              </a:spcBef>
              <a:spcAft>
                <a:spcPct val="0"/>
              </a:spcAft>
              <a:buClr>
                <a:srgbClr val="694F07"/>
              </a:buClr>
              <a:buSzPct val="60000"/>
              <a:buFont typeface="Wingdings" panose="05000000000000000000" pitchFamily="2" charset="2"/>
              <a:buAutoNum type="arabicPeriod"/>
            </a:pPr>
            <a:r>
              <a:rPr lang="en-US" altLang="zh-CN" sz="2400" dirty="0">
                <a:solidFill>
                  <a:prstClr val="black"/>
                </a:solidFill>
                <a:latin typeface="Times New Roman" panose="02020603050405020304" pitchFamily="18" charset="0"/>
                <a:ea typeface="宋体" panose="02010600030101010101" pitchFamily="2" charset="-122"/>
              </a:rPr>
              <a:t>if(0,0,0,0)  then(1,0,1,0)</a:t>
            </a:r>
          </a:p>
          <a:p>
            <a:pPr marL="101600" indent="571500" fontAlgn="base">
              <a:spcBef>
                <a:spcPct val="20000"/>
              </a:spcBef>
              <a:spcAft>
                <a:spcPct val="0"/>
              </a:spcAft>
              <a:buClr>
                <a:srgbClr val="694F07"/>
              </a:buClr>
              <a:buSzPct val="60000"/>
              <a:buFont typeface="Wingdings" panose="05000000000000000000" pitchFamily="2" charset="2"/>
              <a:buAutoNum type="arabicPeriod" startAt="2"/>
            </a:pPr>
            <a:r>
              <a:rPr lang="en-US" altLang="zh-CN" sz="2400" dirty="0">
                <a:solidFill>
                  <a:prstClr val="black"/>
                </a:solidFill>
                <a:latin typeface="Times New Roman" panose="02020603050405020304" pitchFamily="18" charset="0"/>
                <a:ea typeface="宋体" panose="02010600030101010101" pitchFamily="2" charset="-122"/>
              </a:rPr>
              <a:t>if(1,0,1,0)  then(0,0,1,0)</a:t>
            </a:r>
          </a:p>
          <a:p>
            <a:pPr marL="101600" indent="571500" fontAlgn="base">
              <a:spcBef>
                <a:spcPct val="20000"/>
              </a:spcBef>
              <a:spcAft>
                <a:spcPct val="0"/>
              </a:spcAft>
              <a:buClr>
                <a:srgbClr val="694F07"/>
              </a:buClr>
              <a:buSzPct val="60000"/>
              <a:buFont typeface="Wingdings" panose="05000000000000000000" pitchFamily="2" charset="2"/>
              <a:buAutoNum type="arabicPeriod" startAt="3"/>
            </a:pPr>
            <a:r>
              <a:rPr lang="en-US" altLang="zh-CN" sz="2400" dirty="0">
                <a:solidFill>
                  <a:prstClr val="black"/>
                </a:solidFill>
                <a:latin typeface="Times New Roman" panose="02020603050405020304" pitchFamily="18" charset="0"/>
                <a:ea typeface="宋体" panose="02010600030101010101" pitchFamily="2" charset="-122"/>
              </a:rPr>
              <a:t>if(0,0,1,0)  then(1,0,1,1)</a:t>
            </a:r>
          </a:p>
          <a:p>
            <a:pPr marL="101600" indent="571500" fontAlgn="base">
              <a:spcBef>
                <a:spcPct val="20000"/>
              </a:spcBef>
              <a:spcAft>
                <a:spcPct val="0"/>
              </a:spcAft>
              <a:buClr>
                <a:srgbClr val="694F07"/>
              </a:buClr>
              <a:buSzPct val="60000"/>
              <a:buFont typeface="Wingdings" panose="05000000000000000000" pitchFamily="2" charset="2"/>
              <a:buAutoNum type="arabicPeriod" startAt="4"/>
            </a:pPr>
            <a:r>
              <a:rPr lang="en-US" altLang="zh-CN" sz="2400" dirty="0">
                <a:solidFill>
                  <a:prstClr val="black"/>
                </a:solidFill>
                <a:latin typeface="Times New Roman" panose="02020603050405020304" pitchFamily="18" charset="0"/>
                <a:ea typeface="宋体" panose="02010600030101010101" pitchFamily="2" charset="-122"/>
              </a:rPr>
              <a:t>if(1,0,1,1)  then(0,0,0,1)</a:t>
            </a:r>
          </a:p>
          <a:p>
            <a:pPr marL="101600" indent="571500" fontAlgn="base">
              <a:spcBef>
                <a:spcPct val="20000"/>
              </a:spcBef>
              <a:spcAft>
                <a:spcPct val="0"/>
              </a:spcAft>
              <a:buClr>
                <a:srgbClr val="694F07"/>
              </a:buClr>
              <a:buSzPct val="60000"/>
              <a:buFont typeface="Wingdings" panose="05000000000000000000" pitchFamily="2" charset="2"/>
              <a:buAutoNum type="arabicPeriod" startAt="5"/>
            </a:pPr>
            <a:r>
              <a:rPr lang="en-US" altLang="zh-CN" sz="2400" dirty="0">
                <a:solidFill>
                  <a:prstClr val="black"/>
                </a:solidFill>
                <a:latin typeface="Times New Roman" panose="02020603050405020304" pitchFamily="18" charset="0"/>
                <a:ea typeface="宋体" panose="02010600030101010101" pitchFamily="2" charset="-122"/>
              </a:rPr>
              <a:t>if(0,0,0,1)  then(1,1,0,1)</a:t>
            </a:r>
          </a:p>
          <a:p>
            <a:pPr marL="101600" indent="571500" fontAlgn="base">
              <a:spcBef>
                <a:spcPct val="20000"/>
              </a:spcBef>
              <a:spcAft>
                <a:spcPct val="0"/>
              </a:spcAft>
              <a:buClr>
                <a:srgbClr val="694F07"/>
              </a:buClr>
              <a:buSzPct val="60000"/>
              <a:buFont typeface="Wingdings" panose="05000000000000000000" pitchFamily="2" charset="2"/>
              <a:buAutoNum type="arabicPeriod" startAt="6"/>
            </a:pPr>
            <a:r>
              <a:rPr lang="en-US" altLang="zh-CN" sz="2400" dirty="0">
                <a:solidFill>
                  <a:prstClr val="black"/>
                </a:solidFill>
                <a:latin typeface="Times New Roman" panose="02020603050405020304" pitchFamily="18" charset="0"/>
                <a:ea typeface="宋体" panose="02010600030101010101" pitchFamily="2" charset="-122"/>
              </a:rPr>
              <a:t>if(1,1,0,1)  then(1,1,1,1)</a:t>
            </a:r>
          </a:p>
        </p:txBody>
      </p:sp>
      <p:sp>
        <p:nvSpPr>
          <p:cNvPr id="46085" name="Rectangle 7"/>
          <p:cNvSpPr/>
          <p:nvPr/>
        </p:nvSpPr>
        <p:spPr>
          <a:xfrm>
            <a:off x="1762579" y="1516635"/>
            <a:ext cx="7005369" cy="454025"/>
          </a:xfrm>
          <a:prstGeom prst="rect">
            <a:avLst/>
          </a:prstGeom>
          <a:noFill/>
          <a:ln w="9525">
            <a:noFill/>
          </a:ln>
        </p:spPr>
        <p:txBody>
          <a:bodyPr/>
          <a:lstStyle/>
          <a:p>
            <a:pPr marL="742950" lvl="1" indent="-285750" fontAlgn="base">
              <a:spcBef>
                <a:spcPct val="20000"/>
              </a:spcBef>
              <a:spcAft>
                <a:spcPct val="0"/>
              </a:spcAft>
              <a:buClr>
                <a:srgbClr val="00A3D6"/>
              </a:buClr>
              <a:buSzPct val="80000"/>
            </a:pPr>
            <a:r>
              <a:rPr lang="zh-CN" altLang="en-US" sz="2600" b="1" dirty="0">
                <a:solidFill>
                  <a:srgbClr val="0000FF"/>
                </a:solidFill>
                <a:latin typeface="楷体_GB2312" pitchFamily="1" charset="-122"/>
                <a:ea typeface="楷体_GB2312" pitchFamily="1" charset="-122"/>
              </a:rPr>
              <a:t>思考题</a:t>
            </a:r>
            <a:r>
              <a:rPr lang="en-US" altLang="zh-CN" sz="2600" b="1" dirty="0">
                <a:solidFill>
                  <a:srgbClr val="0000FF"/>
                </a:solidFill>
                <a:latin typeface="楷体_GB2312" pitchFamily="1" charset="-122"/>
                <a:ea typeface="楷体_GB2312" pitchFamily="1" charset="-122"/>
              </a:rPr>
              <a:t>-</a:t>
            </a:r>
            <a:r>
              <a:rPr lang="zh-CN" altLang="en-US" sz="2600" b="1" dirty="0">
                <a:solidFill>
                  <a:srgbClr val="0000FF"/>
                </a:solidFill>
                <a:latin typeface="楷体_GB2312" pitchFamily="1" charset="-122"/>
                <a:ea typeface="楷体_GB2312" pitchFamily="1" charset="-122"/>
              </a:rPr>
              <a:t>用产生式表示</a:t>
            </a:r>
            <a:r>
              <a:rPr lang="zh-CN" altLang="en-US" sz="2600" b="1" dirty="0">
                <a:solidFill>
                  <a:srgbClr val="0000FF"/>
                </a:solidFill>
                <a:latin typeface="Times New Roman" panose="02020603050405020304" pitchFamily="18" charset="0"/>
                <a:ea typeface="楷体_GB2312" pitchFamily="1" charset="-122"/>
              </a:rPr>
              <a:t>“</a:t>
            </a:r>
            <a:r>
              <a:rPr lang="zh-CN" altLang="en-US" sz="2600" b="1" dirty="0">
                <a:solidFill>
                  <a:srgbClr val="0000FF"/>
                </a:solidFill>
                <a:latin typeface="楷体_GB2312" pitchFamily="1" charset="-122"/>
                <a:ea typeface="楷体_GB2312" pitchFamily="1" charset="-122"/>
              </a:rPr>
              <a:t>农夫过河</a:t>
            </a:r>
            <a:r>
              <a:rPr lang="zh-CN" altLang="en-US" sz="2600" b="1" dirty="0">
                <a:solidFill>
                  <a:srgbClr val="0000FF"/>
                </a:solidFill>
                <a:latin typeface="Times New Roman" panose="02020603050405020304" pitchFamily="18" charset="0"/>
                <a:ea typeface="楷体_GB2312" pitchFamily="1" charset="-122"/>
              </a:rPr>
              <a:t>”</a:t>
            </a:r>
          </a:p>
        </p:txBody>
      </p:sp>
      <p:sp>
        <p:nvSpPr>
          <p:cNvPr id="2" name="矩形 1"/>
          <p:cNvSpPr/>
          <p:nvPr/>
        </p:nvSpPr>
        <p:spPr>
          <a:xfrm>
            <a:off x="6114288" y="3940997"/>
            <a:ext cx="1338828" cy="369332"/>
          </a:xfrm>
          <a:prstGeom prst="rect">
            <a:avLst/>
          </a:prstGeom>
        </p:spPr>
        <p:txBody>
          <a:bodyPr wrap="none">
            <a:spAutoFit/>
          </a:bodyPr>
          <a:lstStyle/>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羊羔在北岸</a:t>
            </a:r>
            <a:endParaRPr lang="en-US" altLang="zh-CN" dirty="0">
              <a:solidFill>
                <a:prstClr val="black"/>
              </a:solidFill>
              <a:latin typeface="Arial" panose="020B0604020202020204" pitchFamily="34" charset="0"/>
              <a:ea typeface="宋体" panose="02010600030101010101" pitchFamily="2" charset="-122"/>
            </a:endParaRPr>
          </a:p>
        </p:txBody>
      </p:sp>
      <p:sp>
        <p:nvSpPr>
          <p:cNvPr id="7" name="矩形 6"/>
          <p:cNvSpPr/>
          <p:nvPr/>
        </p:nvSpPr>
        <p:spPr>
          <a:xfrm>
            <a:off x="6092953" y="3507040"/>
            <a:ext cx="1800493" cy="369332"/>
          </a:xfrm>
          <a:prstGeom prst="rect">
            <a:avLst/>
          </a:prstGeom>
        </p:spPr>
        <p:txBody>
          <a:bodyPr wrap="none">
            <a:spAutoFit/>
          </a:bodyPr>
          <a:lstStyle/>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老农羊羔在北岸</a:t>
            </a:r>
            <a:endParaRPr lang="en-US" altLang="zh-CN" dirty="0">
              <a:solidFill>
                <a:prstClr val="black"/>
              </a:solidFill>
              <a:latin typeface="Arial" panose="020B0604020202020204" pitchFamily="34" charset="0"/>
              <a:ea typeface="宋体" panose="02010600030101010101" pitchFamily="2" charset="-122"/>
            </a:endParaRPr>
          </a:p>
        </p:txBody>
      </p:sp>
      <p:sp>
        <p:nvSpPr>
          <p:cNvPr id="8" name="矩形 7"/>
          <p:cNvSpPr/>
          <p:nvPr/>
        </p:nvSpPr>
        <p:spPr>
          <a:xfrm>
            <a:off x="6107605" y="4346803"/>
            <a:ext cx="2262158" cy="369332"/>
          </a:xfrm>
          <a:prstGeom prst="rect">
            <a:avLst/>
          </a:prstGeom>
        </p:spPr>
        <p:txBody>
          <a:bodyPr wrap="none">
            <a:spAutoFit/>
          </a:bodyPr>
          <a:lstStyle/>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老农羊羔白菜在北岸</a:t>
            </a:r>
            <a:endParaRPr lang="en-US" altLang="zh-CN" dirty="0">
              <a:solidFill>
                <a:prstClr val="black"/>
              </a:solidFill>
              <a:latin typeface="Arial" panose="020B0604020202020204" pitchFamily="34" charset="0"/>
              <a:ea typeface="宋体" panose="02010600030101010101" pitchFamily="2" charset="-122"/>
            </a:endParaRPr>
          </a:p>
        </p:txBody>
      </p:sp>
      <p:sp>
        <p:nvSpPr>
          <p:cNvPr id="9" name="矩形 8"/>
          <p:cNvSpPr/>
          <p:nvPr/>
        </p:nvSpPr>
        <p:spPr>
          <a:xfrm>
            <a:off x="6114288" y="4781317"/>
            <a:ext cx="1338828" cy="369332"/>
          </a:xfrm>
          <a:prstGeom prst="rect">
            <a:avLst/>
          </a:prstGeom>
        </p:spPr>
        <p:txBody>
          <a:bodyPr wrap="none">
            <a:spAutoFit/>
          </a:bodyPr>
          <a:lstStyle/>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白菜在北岸</a:t>
            </a:r>
            <a:endParaRPr lang="en-US" altLang="zh-CN" dirty="0">
              <a:solidFill>
                <a:prstClr val="black"/>
              </a:solidFill>
              <a:latin typeface="Arial" panose="020B0604020202020204" pitchFamily="34" charset="0"/>
              <a:ea typeface="宋体" panose="02010600030101010101" pitchFamily="2" charset="-122"/>
            </a:endParaRPr>
          </a:p>
        </p:txBody>
      </p:sp>
      <p:sp>
        <p:nvSpPr>
          <p:cNvPr id="10" name="矩形 9"/>
          <p:cNvSpPr/>
          <p:nvPr/>
        </p:nvSpPr>
        <p:spPr>
          <a:xfrm>
            <a:off x="6114288" y="5276266"/>
            <a:ext cx="2262158" cy="369332"/>
          </a:xfrm>
          <a:prstGeom prst="rect">
            <a:avLst/>
          </a:prstGeom>
        </p:spPr>
        <p:txBody>
          <a:bodyPr wrap="none">
            <a:spAutoFit/>
          </a:bodyPr>
          <a:lstStyle/>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老农狐狸羊羔在北岸</a:t>
            </a:r>
            <a:endParaRPr lang="en-US" altLang="zh-CN" dirty="0">
              <a:solidFill>
                <a:prstClr val="black"/>
              </a:solidFill>
              <a:latin typeface="Arial" panose="020B0604020202020204" pitchFamily="34" charset="0"/>
              <a:ea typeface="宋体" panose="02010600030101010101" pitchFamily="2" charset="-122"/>
            </a:endParaRPr>
          </a:p>
        </p:txBody>
      </p:sp>
      <p:sp>
        <p:nvSpPr>
          <p:cNvPr id="11" name="矩形 10"/>
          <p:cNvSpPr/>
          <p:nvPr/>
        </p:nvSpPr>
        <p:spPr>
          <a:xfrm>
            <a:off x="6107606" y="5660229"/>
            <a:ext cx="2723823" cy="369332"/>
          </a:xfrm>
          <a:prstGeom prst="rect">
            <a:avLst/>
          </a:prstGeom>
        </p:spPr>
        <p:txBody>
          <a:bodyPr wrap="none">
            <a:spAutoFit/>
          </a:bodyPr>
          <a:lstStyle/>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老农狐狸羊羔白菜在北岸</a:t>
            </a:r>
            <a:endParaRPr lang="en-US" altLang="zh-CN"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3792411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41060">
                                            <p:txEl>
                                              <p:pRg st="0" end="0"/>
                                            </p:txEl>
                                          </p:spTgt>
                                        </p:tgtEl>
                                        <p:attrNameLst>
                                          <p:attrName>style.visibility</p:attrName>
                                        </p:attrNameLst>
                                      </p:cBhvr>
                                      <p:to>
                                        <p:strVal val="visible"/>
                                      </p:to>
                                    </p:set>
                                    <p:animEffect transition="in" filter="box(in)">
                                      <p:cBhvr>
                                        <p:cTn id="7" dur="500"/>
                                        <p:tgtEl>
                                          <p:spTgt spid="941060">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41060">
                                            <p:txEl>
                                              <p:pRg st="1" end="1"/>
                                            </p:txEl>
                                          </p:spTgt>
                                        </p:tgtEl>
                                        <p:attrNameLst>
                                          <p:attrName>style.visibility</p:attrName>
                                        </p:attrNameLst>
                                      </p:cBhvr>
                                      <p:to>
                                        <p:strVal val="visible"/>
                                      </p:to>
                                    </p:set>
                                    <p:animEffect transition="in" filter="box(in)">
                                      <p:cBhvr>
                                        <p:cTn id="10" dur="500"/>
                                        <p:tgtEl>
                                          <p:spTgt spid="941060">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941060">
                                            <p:txEl>
                                              <p:pRg st="2" end="2"/>
                                            </p:txEl>
                                          </p:spTgt>
                                        </p:tgtEl>
                                        <p:attrNameLst>
                                          <p:attrName>style.visibility</p:attrName>
                                        </p:attrNameLst>
                                      </p:cBhvr>
                                      <p:to>
                                        <p:strVal val="visible"/>
                                      </p:to>
                                    </p:set>
                                    <p:animEffect transition="in" filter="box(in)">
                                      <p:cBhvr>
                                        <p:cTn id="13" dur="500"/>
                                        <p:tgtEl>
                                          <p:spTgt spid="941060">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941060">
                                            <p:txEl>
                                              <p:pRg st="3" end="3"/>
                                            </p:txEl>
                                          </p:spTgt>
                                        </p:tgtEl>
                                        <p:attrNameLst>
                                          <p:attrName>style.visibility</p:attrName>
                                        </p:attrNameLst>
                                      </p:cBhvr>
                                      <p:to>
                                        <p:strVal val="visible"/>
                                      </p:to>
                                    </p:set>
                                    <p:animEffect transition="in" filter="box(in)">
                                      <p:cBhvr>
                                        <p:cTn id="16" dur="500"/>
                                        <p:tgtEl>
                                          <p:spTgt spid="941060">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941060">
                                            <p:txEl>
                                              <p:pRg st="4" end="4"/>
                                            </p:txEl>
                                          </p:spTgt>
                                        </p:tgtEl>
                                        <p:attrNameLst>
                                          <p:attrName>style.visibility</p:attrName>
                                        </p:attrNameLst>
                                      </p:cBhvr>
                                      <p:to>
                                        <p:strVal val="visible"/>
                                      </p:to>
                                    </p:set>
                                    <p:animEffect transition="in" filter="box(in)">
                                      <p:cBhvr>
                                        <p:cTn id="19" dur="500"/>
                                        <p:tgtEl>
                                          <p:spTgt spid="941060">
                                            <p:txEl>
                                              <p:pRg st="4" end="4"/>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941060">
                                            <p:txEl>
                                              <p:pRg st="5" end="5"/>
                                            </p:txEl>
                                          </p:spTgt>
                                        </p:tgtEl>
                                        <p:attrNameLst>
                                          <p:attrName>style.visibility</p:attrName>
                                        </p:attrNameLst>
                                      </p:cBhvr>
                                      <p:to>
                                        <p:strVal val="visible"/>
                                      </p:to>
                                    </p:set>
                                    <p:animEffect transition="in" filter="box(in)">
                                      <p:cBhvr>
                                        <p:cTn id="22" dur="500"/>
                                        <p:tgtEl>
                                          <p:spTgt spid="941060">
                                            <p:txEl>
                                              <p:pRg st="5" end="5"/>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941060">
                                            <p:txEl>
                                              <p:pRg st="6" end="6"/>
                                            </p:txEl>
                                          </p:spTgt>
                                        </p:tgtEl>
                                        <p:attrNameLst>
                                          <p:attrName>style.visibility</p:attrName>
                                        </p:attrNameLst>
                                      </p:cBhvr>
                                      <p:to>
                                        <p:strVal val="visible"/>
                                      </p:to>
                                    </p:set>
                                    <p:animEffect transition="in" filter="box(in)">
                                      <p:cBhvr>
                                        <p:cTn id="25" dur="500"/>
                                        <p:tgtEl>
                                          <p:spTgt spid="941060">
                                            <p:txEl>
                                              <p:pRg st="6" end="6"/>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941060">
                                            <p:txEl>
                                              <p:pRg st="7" end="7"/>
                                            </p:txEl>
                                          </p:spTgt>
                                        </p:tgtEl>
                                        <p:attrNameLst>
                                          <p:attrName>style.visibility</p:attrName>
                                        </p:attrNameLst>
                                      </p:cBhvr>
                                      <p:to>
                                        <p:strVal val="visible"/>
                                      </p:to>
                                    </p:set>
                                    <p:animEffect transition="in" filter="box(in)">
                                      <p:cBhvr>
                                        <p:cTn id="28" dur="500"/>
                                        <p:tgtEl>
                                          <p:spTgt spid="941060">
                                            <p:txEl>
                                              <p:pRg st="7" end="7"/>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941060">
                                            <p:txEl>
                                              <p:pRg st="8" end="8"/>
                                            </p:txEl>
                                          </p:spTgt>
                                        </p:tgtEl>
                                        <p:attrNameLst>
                                          <p:attrName>style.visibility</p:attrName>
                                        </p:attrNameLst>
                                      </p:cBhvr>
                                      <p:to>
                                        <p:strVal val="visible"/>
                                      </p:to>
                                    </p:set>
                                    <p:animEffect transition="in" filter="box(in)">
                                      <p:cBhvr>
                                        <p:cTn id="31" dur="500"/>
                                        <p:tgtEl>
                                          <p:spTgt spid="941060">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941060">
                                            <p:txEl>
                                              <p:pRg st="3" end="3"/>
                                            </p:txEl>
                                          </p:spTgt>
                                        </p:tgtEl>
                                        <p:attrNameLst>
                                          <p:attrName>style.visibility</p:attrName>
                                        </p:attrNameLst>
                                      </p:cBhvr>
                                      <p:to>
                                        <p:strVal val="visible"/>
                                      </p:to>
                                    </p:set>
                                    <p:animEffect transition="in" filter="box(in)">
                                      <p:cBhvr>
                                        <p:cTn id="36" dur="500"/>
                                        <p:tgtEl>
                                          <p:spTgt spid="941060">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941060">
                                            <p:txEl>
                                              <p:pRg st="4" end="4"/>
                                            </p:txEl>
                                          </p:spTgt>
                                        </p:tgtEl>
                                        <p:attrNameLst>
                                          <p:attrName>style.visibility</p:attrName>
                                        </p:attrNameLst>
                                      </p:cBhvr>
                                      <p:to>
                                        <p:strVal val="visible"/>
                                      </p:to>
                                    </p:set>
                                    <p:animEffect transition="in" filter="box(in)">
                                      <p:cBhvr>
                                        <p:cTn id="41" dur="500"/>
                                        <p:tgtEl>
                                          <p:spTgt spid="941060">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941060">
                                            <p:txEl>
                                              <p:pRg st="5" end="5"/>
                                            </p:txEl>
                                          </p:spTgt>
                                        </p:tgtEl>
                                        <p:attrNameLst>
                                          <p:attrName>style.visibility</p:attrName>
                                        </p:attrNameLst>
                                      </p:cBhvr>
                                      <p:to>
                                        <p:strVal val="visible"/>
                                      </p:to>
                                    </p:set>
                                    <p:animEffect transition="in" filter="box(in)">
                                      <p:cBhvr>
                                        <p:cTn id="46" dur="500"/>
                                        <p:tgtEl>
                                          <p:spTgt spid="941060">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nodeType="clickEffect">
                                  <p:stCondLst>
                                    <p:cond delay="0"/>
                                  </p:stCondLst>
                                  <p:childTnLst>
                                    <p:set>
                                      <p:cBhvr>
                                        <p:cTn id="50" dur="1" fill="hold">
                                          <p:stCondLst>
                                            <p:cond delay="0"/>
                                          </p:stCondLst>
                                        </p:cTn>
                                        <p:tgtEl>
                                          <p:spTgt spid="941060">
                                            <p:txEl>
                                              <p:pRg st="6" end="6"/>
                                            </p:txEl>
                                          </p:spTgt>
                                        </p:tgtEl>
                                        <p:attrNameLst>
                                          <p:attrName>style.visibility</p:attrName>
                                        </p:attrNameLst>
                                      </p:cBhvr>
                                      <p:to>
                                        <p:strVal val="visible"/>
                                      </p:to>
                                    </p:set>
                                    <p:animEffect transition="in" filter="box(in)">
                                      <p:cBhvr>
                                        <p:cTn id="51" dur="500"/>
                                        <p:tgtEl>
                                          <p:spTgt spid="941060">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nodeType="clickEffect">
                                  <p:stCondLst>
                                    <p:cond delay="0"/>
                                  </p:stCondLst>
                                  <p:childTnLst>
                                    <p:set>
                                      <p:cBhvr>
                                        <p:cTn id="55" dur="1" fill="hold">
                                          <p:stCondLst>
                                            <p:cond delay="0"/>
                                          </p:stCondLst>
                                        </p:cTn>
                                        <p:tgtEl>
                                          <p:spTgt spid="941060">
                                            <p:txEl>
                                              <p:pRg st="7" end="7"/>
                                            </p:txEl>
                                          </p:spTgt>
                                        </p:tgtEl>
                                        <p:attrNameLst>
                                          <p:attrName>style.visibility</p:attrName>
                                        </p:attrNameLst>
                                      </p:cBhvr>
                                      <p:to>
                                        <p:strVal val="visible"/>
                                      </p:to>
                                    </p:set>
                                    <p:animEffect transition="in" filter="box(in)">
                                      <p:cBhvr>
                                        <p:cTn id="56" dur="500"/>
                                        <p:tgtEl>
                                          <p:spTgt spid="941060">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nodeType="clickEffect">
                                  <p:stCondLst>
                                    <p:cond delay="0"/>
                                  </p:stCondLst>
                                  <p:childTnLst>
                                    <p:set>
                                      <p:cBhvr>
                                        <p:cTn id="60" dur="1" fill="hold">
                                          <p:stCondLst>
                                            <p:cond delay="0"/>
                                          </p:stCondLst>
                                        </p:cTn>
                                        <p:tgtEl>
                                          <p:spTgt spid="941060">
                                            <p:txEl>
                                              <p:pRg st="8" end="8"/>
                                            </p:txEl>
                                          </p:spTgt>
                                        </p:tgtEl>
                                        <p:attrNameLst>
                                          <p:attrName>style.visibility</p:attrName>
                                        </p:attrNameLst>
                                      </p:cBhvr>
                                      <p:to>
                                        <p:strVal val="visible"/>
                                      </p:to>
                                    </p:set>
                                    <p:animEffect transition="in" filter="box(in)">
                                      <p:cBhvr>
                                        <p:cTn id="61" dur="500"/>
                                        <p:tgtEl>
                                          <p:spTgt spid="941060">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060" grpId="0" build="allAtOnce"/>
      <p:bldP spid="2" grpId="0"/>
      <p:bldP spid="7" grpId="0"/>
      <p:bldP spid="8" grpId="0"/>
      <p:bldP spid="9" grpId="0"/>
      <p:bldP spid="10" grpId="0"/>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82227C12-0A9D-4045-8A90-DFF61BC5C20E}"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96</a:t>
            </a:fld>
            <a:endParaRPr lang="en-US" altLang="ja-JP">
              <a:solidFill>
                <a:srgbClr val="8CADAE">
                  <a:shade val="75000"/>
                </a:srgbClr>
              </a:solidFill>
              <a:latin typeface="Arial" panose="020B0604020202020204" pitchFamily="34" charset="0"/>
              <a:ea typeface="宋体" panose="02010600030101010101" pitchFamily="2" charset="-122"/>
            </a:endParaRPr>
          </a:p>
        </p:txBody>
      </p:sp>
      <p:pic>
        <p:nvPicPr>
          <p:cNvPr id="5" name="内容占位符 4"/>
          <p:cNvPicPr>
            <a:picLocks noGrp="1" noChangeAspect="1"/>
          </p:cNvPicPr>
          <p:nvPr>
            <p:ph sz="quarter" idx="1"/>
            <p:custDataLst>
              <p:tags r:id="rId1"/>
            </p:custDataLst>
          </p:nvPr>
        </p:nvPicPr>
        <p:blipFill>
          <a:blip r:embed="rId3"/>
          <a:stretch>
            <a:fillRect/>
          </a:stretch>
        </p:blipFill>
        <p:spPr>
          <a:xfrm>
            <a:off x="3349625" y="1527175"/>
            <a:ext cx="5454650" cy="4572000"/>
          </a:xfrm>
          <a:prstGeom prst="rect">
            <a:avLst/>
          </a:prstGeom>
        </p:spPr>
      </p:pic>
    </p:spTree>
    <p:extLst>
      <p:ext uri="{BB962C8B-B14F-4D97-AF65-F5344CB8AC3E}">
        <p14:creationId xmlns:p14="http://schemas.microsoft.com/office/powerpoint/2010/main" val="3829158666"/>
      </p:ext>
    </p:extLst>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zh-CN" altLang="en-US" b="1" dirty="0">
                <a:solidFill>
                  <a:schemeClr val="tx1"/>
                </a:solidFill>
                <a:latin typeface="仿宋" panose="02010609060101010101" pitchFamily="49" charset="-122"/>
                <a:ea typeface="仿宋" panose="02010609060101010101" pitchFamily="49" charset="-122"/>
              </a:rPr>
              <a:t>第</a:t>
            </a:r>
            <a:r>
              <a:rPr lang="en-US" altLang="zh-CN" b="1" dirty="0">
                <a:solidFill>
                  <a:schemeClr val="tx1"/>
                </a:solidFill>
                <a:latin typeface="仿宋" panose="02010609060101010101" pitchFamily="49" charset="-122"/>
                <a:ea typeface="仿宋" panose="02010609060101010101" pitchFamily="49" charset="-122"/>
              </a:rPr>
              <a:t>2</a:t>
            </a:r>
            <a:r>
              <a:rPr lang="zh-CN" altLang="en-US" b="1" dirty="0">
                <a:solidFill>
                  <a:schemeClr val="tx1"/>
                </a:solidFill>
                <a:latin typeface="仿宋" panose="02010609060101010101" pitchFamily="49" charset="-122"/>
                <a:ea typeface="仿宋" panose="02010609060101010101" pitchFamily="49" charset="-122"/>
              </a:rPr>
              <a:t>章  知识表示</a:t>
            </a:r>
          </a:p>
        </p:txBody>
      </p:sp>
      <p:sp>
        <p:nvSpPr>
          <p:cNvPr id="55298" name="灯片编号占位符 3"/>
          <p:cNvSpPr>
            <a:spLocks noGrp="1"/>
          </p:cNvSpPr>
          <p:nvPr>
            <p:ph type="sldNum" sz="quarter" idx="12"/>
          </p:nvPr>
        </p:nvSpPr>
        <p:spPr>
          <a:noFill/>
        </p:spPr>
        <p:txBody>
          <a:bodyPr/>
          <a:lstStyle/>
          <a:p>
            <a:pPr fontAlgn="base">
              <a:spcBef>
                <a:spcPct val="0"/>
              </a:spcBef>
              <a:spcAft>
                <a:spcPct val="0"/>
              </a:spcAft>
              <a:defRPr/>
            </a:pPr>
            <a:fld id="{14DB444E-0C5C-434A-ABCD-D17C4BE8869B}"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defRPr/>
              </a:pPr>
              <a:t>97</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55300" name="Rectangle 3"/>
          <p:cNvSpPr>
            <a:spLocks noGrp="1" noChangeArrowheads="1"/>
          </p:cNvSpPr>
          <p:nvPr>
            <p:ph sz="quarter" idx="1"/>
          </p:nvPr>
        </p:nvSpPr>
        <p:spPr>
          <a:xfrm>
            <a:off x="2146692" y="1596820"/>
            <a:ext cx="5219968" cy="3093934"/>
          </a:xfrm>
        </p:spPr>
        <p:txBody>
          <a:bodyPr>
            <a:normAutofit fontScale="92500" lnSpcReduction="20000"/>
          </a:bodyPr>
          <a:lstStyle/>
          <a:p>
            <a:pPr eaLnBrk="1" hangingPunct="1">
              <a:lnSpc>
                <a:spcPct val="160000"/>
              </a:lnSpc>
            </a:pPr>
            <a:r>
              <a:rPr lang="en-US" altLang="zh-CN" b="1" dirty="0">
                <a:latin typeface="仿宋" panose="02010609060101010101" pitchFamily="49" charset="-122"/>
                <a:ea typeface="仿宋" panose="02010609060101010101" pitchFamily="49" charset="-122"/>
              </a:rPr>
              <a:t>2.1  </a:t>
            </a:r>
            <a:r>
              <a:rPr lang="zh-CN" altLang="en-US" b="1" dirty="0">
                <a:latin typeface="仿宋" panose="02010609060101010101" pitchFamily="49" charset="-122"/>
                <a:ea typeface="仿宋" panose="02010609060101010101" pitchFamily="49" charset="-122"/>
              </a:rPr>
              <a:t>知识与知识表示的概念</a:t>
            </a:r>
            <a:endParaRPr lang="en-US" altLang="zh-CN" b="1" dirty="0">
              <a:latin typeface="仿宋" panose="02010609060101010101" pitchFamily="49" charset="-122"/>
              <a:ea typeface="仿宋" panose="02010609060101010101" pitchFamily="49" charset="-122"/>
            </a:endParaRPr>
          </a:p>
          <a:p>
            <a:pPr>
              <a:lnSpc>
                <a:spcPct val="160000"/>
              </a:lnSpc>
            </a:pPr>
            <a:r>
              <a:rPr lang="en-US" altLang="zh-CN" b="1" dirty="0">
                <a:latin typeface="仿宋" panose="02010609060101010101" pitchFamily="49" charset="-122"/>
                <a:ea typeface="仿宋" panose="02010609060101010101" pitchFamily="49" charset="-122"/>
              </a:rPr>
              <a:t>2.2  </a:t>
            </a:r>
            <a:r>
              <a:rPr lang="zh-CN" altLang="en-US" b="1" dirty="0">
                <a:latin typeface="仿宋" panose="02010609060101010101" pitchFamily="49" charset="-122"/>
                <a:ea typeface="仿宋" panose="02010609060101010101" pitchFamily="49" charset="-122"/>
              </a:rPr>
              <a:t>知识表示的发展</a:t>
            </a:r>
          </a:p>
          <a:p>
            <a:pPr eaLnBrk="1" hangingPunct="1">
              <a:lnSpc>
                <a:spcPct val="160000"/>
              </a:lnSpc>
            </a:pPr>
            <a:r>
              <a:rPr lang="en-US" altLang="zh-CN" b="1" dirty="0">
                <a:latin typeface="仿宋" panose="02010609060101010101" pitchFamily="49" charset="-122"/>
                <a:ea typeface="仿宋" panose="02010609060101010101" pitchFamily="49" charset="-122"/>
              </a:rPr>
              <a:t>2.3  </a:t>
            </a:r>
            <a:r>
              <a:rPr lang="zh-CN" altLang="en-US" b="1" dirty="0">
                <a:latin typeface="仿宋" panose="02010609060101010101" pitchFamily="49" charset="-122"/>
                <a:ea typeface="仿宋" panose="02010609060101010101" pitchFamily="49" charset="-122"/>
              </a:rPr>
              <a:t>一阶谓词逻辑表示法 </a:t>
            </a:r>
          </a:p>
          <a:p>
            <a:pPr eaLnBrk="1" hangingPunct="1">
              <a:lnSpc>
                <a:spcPct val="160000"/>
              </a:lnSpc>
            </a:pPr>
            <a:r>
              <a:rPr lang="en-US" altLang="zh-CN" b="1" dirty="0">
                <a:latin typeface="仿宋" panose="02010609060101010101" pitchFamily="49" charset="-122"/>
                <a:ea typeface="仿宋" panose="02010609060101010101" pitchFamily="49" charset="-122"/>
              </a:rPr>
              <a:t>2.4  </a:t>
            </a:r>
            <a:r>
              <a:rPr lang="zh-CN" altLang="en-US" b="1" dirty="0">
                <a:latin typeface="仿宋" panose="02010609060101010101" pitchFamily="49" charset="-122"/>
                <a:ea typeface="仿宋" panose="02010609060101010101" pitchFamily="49" charset="-122"/>
              </a:rPr>
              <a:t>产生式表示法 </a:t>
            </a:r>
          </a:p>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仿宋" panose="02010609060101010101" pitchFamily="49" charset="-122"/>
                <a:ea typeface="仿宋" panose="02010609060101010101" pitchFamily="49" charset="-122"/>
              </a:rPr>
              <a:t>2.5  </a:t>
            </a:r>
            <a:r>
              <a:rPr lang="zh-CN" altLang="zh-CN" b="1" dirty="0">
                <a:solidFill>
                  <a:srgbClr val="0000FF"/>
                </a:solidFill>
                <a:latin typeface="仿宋" panose="02010609060101010101" pitchFamily="49" charset="-122"/>
                <a:ea typeface="仿宋" panose="02010609060101010101" pitchFamily="49" charset="-122"/>
              </a:rPr>
              <a:t>语义网络</a:t>
            </a:r>
            <a:r>
              <a:rPr lang="zh-CN" altLang="en-US" b="1" dirty="0">
                <a:solidFill>
                  <a:srgbClr val="0000FF"/>
                </a:solidFill>
                <a:latin typeface="仿宋" panose="02010609060101010101" pitchFamily="49" charset="-122"/>
                <a:ea typeface="仿宋" panose="02010609060101010101" pitchFamily="49" charset="-122"/>
              </a:rPr>
              <a:t>表示法 </a:t>
            </a:r>
          </a:p>
        </p:txBody>
      </p:sp>
    </p:spTree>
    <p:extLst>
      <p:ext uri="{BB962C8B-B14F-4D97-AF65-F5344CB8AC3E}">
        <p14:creationId xmlns:p14="http://schemas.microsoft.com/office/powerpoint/2010/main" val="2688909200"/>
      </p:ext>
    </p:extLst>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altLang="zh-CN" b="1" dirty="0">
                <a:solidFill>
                  <a:schemeClr val="tx1"/>
                </a:solidFill>
                <a:latin typeface="仿宋" panose="02010609060101010101" pitchFamily="49" charset="-122"/>
                <a:ea typeface="仿宋" panose="02010609060101010101" pitchFamily="49" charset="-122"/>
              </a:rPr>
              <a:t> 2.5  </a:t>
            </a:r>
            <a:r>
              <a:rPr lang="zh-CN" altLang="en-US" b="1" dirty="0">
                <a:solidFill>
                  <a:schemeClr val="tx1"/>
                </a:solidFill>
                <a:latin typeface="仿宋" panose="02010609060101010101" pitchFamily="49" charset="-122"/>
                <a:ea typeface="仿宋" panose="02010609060101010101" pitchFamily="49" charset="-122"/>
              </a:rPr>
              <a:t>语义网络表示法</a:t>
            </a:r>
          </a:p>
        </p:txBody>
      </p:sp>
      <p:sp>
        <p:nvSpPr>
          <p:cNvPr id="41986" name="灯片编号占位符 3"/>
          <p:cNvSpPr>
            <a:spLocks noGrp="1"/>
          </p:cNvSpPr>
          <p:nvPr>
            <p:ph type="sldNum" sz="quarter" idx="12"/>
          </p:nvPr>
        </p:nvSpPr>
        <p:spPr>
          <a:noFill/>
        </p:spPr>
        <p:txBody>
          <a:bodyPr/>
          <a:lstStyle/>
          <a:p>
            <a:pPr fontAlgn="base">
              <a:spcBef>
                <a:spcPct val="0"/>
              </a:spcBef>
              <a:spcAft>
                <a:spcPct val="0"/>
              </a:spcAft>
            </a:pPr>
            <a:fld id="{674DC68E-3700-45AF-A2F0-447B9E4C09F9}" type="slidenum">
              <a:rPr lang="ja-JP" altLang="en-US">
                <a:solidFill>
                  <a:srgbClr val="8CADAE">
                    <a:shade val="75000"/>
                  </a:srgbClr>
                </a:solidFill>
                <a:latin typeface="Arial" panose="020B0604020202020204" pitchFamily="34" charset="0"/>
                <a:ea typeface="宋体" panose="02010600030101010101" pitchFamily="2" charset="-122"/>
              </a:rPr>
              <a:pPr fontAlgn="base">
                <a:spcBef>
                  <a:spcPct val="0"/>
                </a:spcBef>
                <a:spcAft>
                  <a:spcPct val="0"/>
                </a:spcAft>
              </a:pPr>
              <a:t>98</a:t>
            </a:fld>
            <a:endParaRPr lang="en-US" altLang="ja-JP">
              <a:solidFill>
                <a:srgbClr val="8CADAE">
                  <a:shade val="75000"/>
                </a:srgbClr>
              </a:solidFill>
              <a:latin typeface="Arial" panose="020B0604020202020204" pitchFamily="34" charset="0"/>
              <a:ea typeface="宋体" panose="02010600030101010101" pitchFamily="2" charset="-122"/>
            </a:endParaRPr>
          </a:p>
        </p:txBody>
      </p:sp>
      <p:sp>
        <p:nvSpPr>
          <p:cNvPr id="41988" name="Rectangle 3"/>
          <p:cNvSpPr>
            <a:spLocks noGrp="1" noChangeArrowheads="1"/>
          </p:cNvSpPr>
          <p:nvPr>
            <p:ph sz="quarter" idx="1"/>
          </p:nvPr>
        </p:nvSpPr>
        <p:spPr>
          <a:xfrm>
            <a:off x="2018476" y="1528166"/>
            <a:ext cx="8439150" cy="2770703"/>
          </a:xfrm>
        </p:spPr>
        <p:txBody>
          <a:bodyPr>
            <a:noAutofit/>
          </a:bodyPr>
          <a:lstStyle/>
          <a:p>
            <a:pPr eaLnBrk="1" hangingPunct="1">
              <a:lnSpc>
                <a:spcPct val="140000"/>
              </a:lnSpc>
              <a:buFontTx/>
              <a:buBlip>
                <a:blip r:embed="rId3"/>
              </a:buBlip>
            </a:pPr>
            <a:r>
              <a:rPr lang="en-US" altLang="zh-CN" sz="2800" b="1" dirty="0">
                <a:latin typeface="仿宋" panose="02010609060101010101" pitchFamily="49" charset="-122"/>
                <a:ea typeface="仿宋" panose="02010609060101010101" pitchFamily="49" charset="-122"/>
              </a:rPr>
              <a:t>2.5.1  </a:t>
            </a:r>
            <a:r>
              <a:rPr lang="zh-CN" altLang="en-US" sz="2800" b="1" dirty="0">
                <a:latin typeface="仿宋" panose="02010609060101010101" pitchFamily="49" charset="-122"/>
                <a:ea typeface="仿宋" panose="02010609060101010101" pitchFamily="49" charset="-122"/>
              </a:rPr>
              <a:t>语义网络</a:t>
            </a:r>
          </a:p>
          <a:p>
            <a:pPr eaLnBrk="1" hangingPunct="1">
              <a:lnSpc>
                <a:spcPct val="140000"/>
              </a:lnSpc>
              <a:buFontTx/>
              <a:buBlip>
                <a:blip r:embed="rId3"/>
              </a:buBlip>
            </a:pPr>
            <a:r>
              <a:rPr lang="en-US" altLang="zh-CN" sz="2800" b="1" dirty="0">
                <a:latin typeface="仿宋" panose="02010609060101010101" pitchFamily="49" charset="-122"/>
                <a:ea typeface="仿宋" panose="02010609060101010101" pitchFamily="49" charset="-122"/>
              </a:rPr>
              <a:t>2.5.2  </a:t>
            </a:r>
            <a:r>
              <a:rPr lang="zh-CN" altLang="en-US" sz="2800" b="1" dirty="0">
                <a:latin typeface="仿宋" panose="02010609060101010101" pitchFamily="49" charset="-122"/>
                <a:ea typeface="仿宋" panose="02010609060101010101" pitchFamily="49" charset="-122"/>
              </a:rPr>
              <a:t>基本语义关系</a:t>
            </a:r>
          </a:p>
          <a:p>
            <a:pPr eaLnBrk="1" hangingPunct="1">
              <a:lnSpc>
                <a:spcPct val="140000"/>
              </a:lnSpc>
              <a:buFontTx/>
              <a:buBlip>
                <a:blip r:embed="rId3"/>
              </a:buBlip>
            </a:pPr>
            <a:r>
              <a:rPr lang="en-US" altLang="zh-CN" sz="2800" b="1" dirty="0">
                <a:latin typeface="仿宋" panose="02010609060101010101" pitchFamily="49" charset="-122"/>
                <a:ea typeface="仿宋" panose="02010609060101010101" pitchFamily="49" charset="-122"/>
              </a:rPr>
              <a:t>2.5.3  </a:t>
            </a:r>
            <a:r>
              <a:rPr sz="2800" b="1" dirty="0">
                <a:latin typeface="仿宋" panose="02010609060101010101" pitchFamily="49" charset="-122"/>
                <a:ea typeface="仿宋" panose="02010609060101010101" pitchFamily="49" charset="-122"/>
              </a:rPr>
              <a:t>语义网络的表示方法及步骤</a:t>
            </a:r>
          </a:p>
          <a:p>
            <a:pPr eaLnBrk="1" hangingPunct="1">
              <a:lnSpc>
                <a:spcPct val="140000"/>
              </a:lnSpc>
              <a:buFontTx/>
              <a:buBlip>
                <a:blip r:embed="rId3"/>
              </a:buBlip>
            </a:pPr>
            <a:r>
              <a:rPr lang="en-US" altLang="zh-CN" sz="2800" b="1" dirty="0">
                <a:latin typeface="仿宋" panose="02010609060101010101" pitchFamily="49" charset="-122"/>
                <a:ea typeface="仿宋" panose="02010609060101010101" pitchFamily="49" charset="-122"/>
              </a:rPr>
              <a:t>2.5.4  </a:t>
            </a:r>
            <a:r>
              <a:rPr lang="zh-CN" altLang="en-US" sz="2800" b="1" dirty="0">
                <a:latin typeface="仿宋" panose="02010609060101010101" pitchFamily="49" charset="-122"/>
                <a:ea typeface="仿宋" panose="02010609060101010101" pitchFamily="49" charset="-122"/>
              </a:rPr>
              <a:t>语义网络知识表示举例</a:t>
            </a:r>
          </a:p>
          <a:p>
            <a:pPr eaLnBrk="1" hangingPunct="1">
              <a:lnSpc>
                <a:spcPct val="140000"/>
              </a:lnSpc>
              <a:buFontTx/>
              <a:buBlip>
                <a:blip r:embed="rId3"/>
              </a:buBlip>
            </a:pPr>
            <a:r>
              <a:rPr lang="en-US" altLang="zh-CN" sz="2800" b="1" dirty="0">
                <a:latin typeface="仿宋" panose="02010609060101010101" pitchFamily="49" charset="-122"/>
                <a:ea typeface="仿宋" panose="02010609060101010101" pitchFamily="49" charset="-122"/>
              </a:rPr>
              <a:t>2.5.5  语义网络的推理过程</a:t>
            </a:r>
          </a:p>
          <a:p>
            <a:pPr eaLnBrk="1" hangingPunct="1">
              <a:lnSpc>
                <a:spcPct val="140000"/>
              </a:lnSpc>
              <a:buFontTx/>
              <a:buBlip>
                <a:blip r:embed="rId3"/>
              </a:buBlip>
            </a:pPr>
            <a:r>
              <a:rPr lang="en-US" altLang="zh-CN" sz="2800" b="1" dirty="0">
                <a:latin typeface="仿宋" panose="02010609060101010101" pitchFamily="49" charset="-122"/>
                <a:ea typeface="仿宋" panose="02010609060101010101" pitchFamily="49" charset="-122"/>
              </a:rPr>
              <a:t>2.5.6  语义网络表示法的特点</a:t>
            </a:r>
          </a:p>
        </p:txBody>
      </p:sp>
    </p:spTree>
    <p:extLst>
      <p:ext uri="{BB962C8B-B14F-4D97-AF65-F5344CB8AC3E}">
        <p14:creationId xmlns:p14="http://schemas.microsoft.com/office/powerpoint/2010/main" val="160396632"/>
      </p:ext>
    </p:extLst>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vert="horz" wrap="square" lIns="91440" tIns="45720" rIns="91440" bIns="45720" anchor="b" anchorCtr="0">
            <a:normAutofit/>
          </a:bodyPr>
          <a:lstStyle/>
          <a:p>
            <a:pPr eaLnBrk="1" hangingPunct="1"/>
            <a:r>
              <a:rPr lang="en-US" altLang="zh-CN" sz="2800" b="1" dirty="0">
                <a:solidFill>
                  <a:schemeClr val="tx1"/>
                </a:solidFill>
                <a:latin typeface="黑体" panose="02010609060101010101" pitchFamily="2" charset="-122"/>
                <a:ea typeface="黑体" panose="02010609060101010101" pitchFamily="2" charset="-122"/>
                <a:cs typeface="黑体" panose="02010609060101010101" pitchFamily="2" charset="-122"/>
              </a:rPr>
              <a:t>2.5 </a:t>
            </a:r>
            <a:r>
              <a:rPr lang="zh-CN" altLang="en-US" sz="2800" b="1" dirty="0">
                <a:solidFill>
                  <a:schemeClr val="tx1"/>
                </a:solidFill>
                <a:latin typeface="黑体" panose="02010609060101010101" pitchFamily="2" charset="-122"/>
                <a:ea typeface="黑体" panose="02010609060101010101" pitchFamily="2" charset="-122"/>
                <a:cs typeface="黑体" panose="02010609060101010101" pitchFamily="2" charset="-122"/>
              </a:rPr>
              <a:t>语义网络表示法</a:t>
            </a:r>
          </a:p>
        </p:txBody>
      </p:sp>
      <p:sp>
        <p:nvSpPr>
          <p:cNvPr id="4099" name="Rectangle 3"/>
          <p:cNvSpPr>
            <a:spLocks noGrp="1"/>
          </p:cNvSpPr>
          <p:nvPr>
            <p:ph idx="1"/>
          </p:nvPr>
        </p:nvSpPr>
        <p:spPr/>
        <p:txBody>
          <a:bodyPr vert="horz" wrap="square" lIns="91440" tIns="45720" rIns="91440" bIns="45720" anchor="t" anchorCtr="0">
            <a:normAutofit/>
          </a:bodyPr>
          <a:lstStyle/>
          <a:p>
            <a:pPr eaLnBrk="1" hangingPunct="1"/>
            <a:r>
              <a:rPr lang="zh-CN" altLang="en-US" sz="2400" dirty="0">
                <a:latin typeface="仿宋" panose="02010609060101010101" pitchFamily="49" charset="-122"/>
                <a:ea typeface="仿宋" panose="02010609060101010101" pitchFamily="49" charset="-122"/>
                <a:cs typeface="仿宋" panose="02010609060101010101" pitchFamily="49" charset="-122"/>
              </a:rPr>
              <a:t>语义网络是奎廉</a:t>
            </a:r>
            <a:r>
              <a:rPr lang="en-US" altLang="zh-CN" sz="2400" dirty="0">
                <a:latin typeface="仿宋" panose="02010609060101010101" pitchFamily="49" charset="-122"/>
                <a:ea typeface="仿宋" panose="02010609060101010101" pitchFamily="49" charset="-122"/>
                <a:cs typeface="仿宋" panose="02010609060101010101" pitchFamily="49" charset="-122"/>
              </a:rPr>
              <a:t>(</a:t>
            </a:r>
            <a:r>
              <a:rPr lang="en-US" altLang="zh-CN" sz="2400" dirty="0">
                <a:latin typeface="仿宋" panose="02010609060101010101" pitchFamily="49" charset="-122"/>
                <a:ea typeface="仿宋" panose="02010609060101010101" pitchFamily="49" charset="-122"/>
                <a:cs typeface="仿宋" panose="02010609060101010101" pitchFamily="49" charset="-122"/>
                <a:sym typeface="+mn-ea"/>
              </a:rPr>
              <a:t>Quillian</a:t>
            </a:r>
            <a:r>
              <a:rPr lang="en-US" altLang="zh-CN" sz="2400" dirty="0">
                <a:latin typeface="仿宋" panose="02010609060101010101" pitchFamily="49" charset="-122"/>
                <a:ea typeface="仿宋" panose="02010609060101010101" pitchFamily="49" charset="-122"/>
                <a:cs typeface="仿宋" panose="02010609060101010101" pitchFamily="49" charset="-122"/>
              </a:rPr>
              <a:t>J.R)1968</a:t>
            </a:r>
            <a:r>
              <a:rPr lang="zh-CN" altLang="en-US" sz="2400" dirty="0">
                <a:latin typeface="仿宋" panose="02010609060101010101" pitchFamily="49" charset="-122"/>
                <a:ea typeface="仿宋" panose="02010609060101010101" pitchFamily="49" charset="-122"/>
                <a:cs typeface="仿宋" panose="02010609060101010101" pitchFamily="49" charset="-122"/>
              </a:rPr>
              <a:t>年在研究人类联想记忆时提出的一种心理学模型，他认为</a:t>
            </a:r>
            <a:r>
              <a:rPr lang="zh-CN" altLang="en-US" sz="2400" dirty="0">
                <a:solidFill>
                  <a:srgbClr val="0000FF"/>
                </a:solidFill>
                <a:latin typeface="仿宋" panose="02010609060101010101" pitchFamily="49" charset="-122"/>
                <a:ea typeface="仿宋" panose="02010609060101010101" pitchFamily="49" charset="-122"/>
                <a:cs typeface="仿宋" panose="02010609060101010101" pitchFamily="49" charset="-122"/>
              </a:rPr>
              <a:t>记忆是由概念间的联系实现</a:t>
            </a:r>
            <a:r>
              <a:rPr lang="zh-CN" altLang="en-US" sz="2400" dirty="0">
                <a:latin typeface="仿宋" panose="02010609060101010101" pitchFamily="49" charset="-122"/>
                <a:ea typeface="仿宋" panose="02010609060101010101" pitchFamily="49" charset="-122"/>
                <a:cs typeface="仿宋" panose="02010609060101010101" pitchFamily="49" charset="-122"/>
              </a:rPr>
              <a:t>的。随后，</a:t>
            </a:r>
            <a:r>
              <a:rPr lang="en-US" altLang="zh-CN" sz="2400" dirty="0">
                <a:latin typeface="仿宋" panose="02010609060101010101" pitchFamily="49" charset="-122"/>
                <a:ea typeface="仿宋" panose="02010609060101010101" pitchFamily="49" charset="-122"/>
                <a:cs typeface="仿宋" panose="02010609060101010101" pitchFamily="49" charset="-122"/>
              </a:rPr>
              <a:t>Quillian</a:t>
            </a:r>
            <a:r>
              <a:rPr lang="zh-CN" altLang="en-US" sz="2400" dirty="0">
                <a:latin typeface="仿宋" panose="02010609060101010101" pitchFamily="49" charset="-122"/>
                <a:ea typeface="仿宋" panose="02010609060101010101" pitchFamily="49" charset="-122"/>
                <a:cs typeface="仿宋" panose="02010609060101010101" pitchFamily="49" charset="-122"/>
              </a:rPr>
              <a:t>又把它用作知识表示。</a:t>
            </a:r>
          </a:p>
          <a:p>
            <a:pPr eaLnBrk="1" hangingPunct="1"/>
            <a:r>
              <a:rPr lang="en-US" altLang="zh-CN" sz="2400" dirty="0">
                <a:latin typeface="仿宋" panose="02010609060101010101" pitchFamily="49" charset="-122"/>
                <a:ea typeface="仿宋" panose="02010609060101010101" pitchFamily="49" charset="-122"/>
                <a:cs typeface="仿宋" panose="02010609060101010101" pitchFamily="49" charset="-122"/>
              </a:rPr>
              <a:t>1972</a:t>
            </a:r>
            <a:r>
              <a:rPr lang="zh-CN" altLang="en-US" sz="2400" dirty="0">
                <a:latin typeface="仿宋" panose="02010609060101010101" pitchFamily="49" charset="-122"/>
                <a:ea typeface="仿宋" panose="02010609060101010101" pitchFamily="49" charset="-122"/>
                <a:cs typeface="仿宋" panose="02010609060101010101" pitchFamily="49" charset="-122"/>
              </a:rPr>
              <a:t>年，</a:t>
            </a:r>
            <a:r>
              <a:rPr lang="zh-CN" altLang="en-US" sz="2400" dirty="0">
                <a:solidFill>
                  <a:srgbClr val="0000FF"/>
                </a:solidFill>
                <a:latin typeface="仿宋" panose="02010609060101010101" pitchFamily="49" charset="-122"/>
                <a:ea typeface="仿宋" panose="02010609060101010101" pitchFamily="49" charset="-122"/>
                <a:cs typeface="仿宋" panose="02010609060101010101" pitchFamily="49" charset="-122"/>
              </a:rPr>
              <a:t>西蒙</a:t>
            </a:r>
            <a:r>
              <a:rPr lang="zh-CN" altLang="en-US" sz="2400" dirty="0">
                <a:latin typeface="仿宋" panose="02010609060101010101" pitchFamily="49" charset="-122"/>
                <a:ea typeface="仿宋" panose="02010609060101010101" pitchFamily="49" charset="-122"/>
                <a:cs typeface="仿宋" panose="02010609060101010101" pitchFamily="49" charset="-122"/>
              </a:rPr>
              <a:t>在他的自然语言理解系统中也采用了语义网络表示法。</a:t>
            </a:r>
          </a:p>
          <a:p>
            <a:r>
              <a:rPr lang="en-US" altLang="zh-CN" sz="2400" dirty="0">
                <a:latin typeface="仿宋" panose="02010609060101010101" pitchFamily="49" charset="-122"/>
                <a:ea typeface="仿宋" panose="02010609060101010101" pitchFamily="49" charset="-122"/>
                <a:cs typeface="仿宋" panose="02010609060101010101" pitchFamily="49" charset="-122"/>
              </a:rPr>
              <a:t>1975</a:t>
            </a:r>
            <a:r>
              <a:rPr lang="zh-CN" altLang="en-US" sz="2400" dirty="0">
                <a:latin typeface="仿宋" panose="02010609060101010101" pitchFamily="49" charset="-122"/>
                <a:ea typeface="仿宋" panose="02010609060101010101" pitchFamily="49" charset="-122"/>
                <a:cs typeface="仿宋" panose="02010609060101010101" pitchFamily="49" charset="-122"/>
              </a:rPr>
              <a:t>年，亨德里克斯（</a:t>
            </a:r>
            <a:r>
              <a:rPr lang="en-US" altLang="zh-CN" sz="2400" dirty="0">
                <a:latin typeface="仿宋" panose="02010609060101010101" pitchFamily="49" charset="-122"/>
                <a:ea typeface="仿宋" panose="02010609060101010101" pitchFamily="49" charset="-122"/>
                <a:cs typeface="仿宋" panose="02010609060101010101" pitchFamily="49" charset="-122"/>
              </a:rPr>
              <a:t>G .G .Hendrix </a:t>
            </a:r>
            <a:r>
              <a:rPr lang="zh-CN" altLang="en-US" sz="2400" dirty="0">
                <a:latin typeface="仿宋" panose="02010609060101010101" pitchFamily="49" charset="-122"/>
                <a:ea typeface="仿宋" panose="02010609060101010101" pitchFamily="49" charset="-122"/>
                <a:cs typeface="仿宋" panose="02010609060101010101" pitchFamily="49" charset="-122"/>
              </a:rPr>
              <a:t>）又对全称量词的表示提出了</a:t>
            </a:r>
            <a:r>
              <a:rPr lang="zh-CN" altLang="en-US" sz="2400" dirty="0">
                <a:solidFill>
                  <a:srgbClr val="0000FF"/>
                </a:solidFill>
                <a:latin typeface="仿宋" panose="02010609060101010101" pitchFamily="49" charset="-122"/>
                <a:ea typeface="仿宋" panose="02010609060101010101" pitchFamily="49" charset="-122"/>
                <a:cs typeface="仿宋" panose="02010609060101010101" pitchFamily="49" charset="-122"/>
              </a:rPr>
              <a:t>语义网络分区技术</a:t>
            </a:r>
            <a:r>
              <a:rPr lang="zh-CN" altLang="en-US" sz="2400" dirty="0">
                <a:latin typeface="仿宋" panose="02010609060101010101" pitchFamily="49" charset="-122"/>
                <a:ea typeface="仿宋" panose="02010609060101010101" pitchFamily="49" charset="-122"/>
                <a:cs typeface="仿宋" panose="02010609060101010101" pitchFamily="49" charset="-122"/>
              </a:rPr>
              <a:t>。目前，语义网络已经成为人工智能中应用较多的一种知识表示方法，尤其是在自然语言处理方面的应用。</a:t>
            </a:r>
          </a:p>
        </p:txBody>
      </p:sp>
    </p:spTree>
    <p:extLst>
      <p:ext uri="{BB962C8B-B14F-4D97-AF65-F5344CB8AC3E}">
        <p14:creationId xmlns:p14="http://schemas.microsoft.com/office/powerpoint/2010/main" val="1855733659"/>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17d6c729-9cc2-4fb5-8cb9-c67fa8cc6fba}"/>
</p:tagLst>
</file>

<file path=ppt/tags/tag10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0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2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0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2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3cc92b30-1c39-43cd-85f8-65bcba62aeb1}"/>
</p:tagLst>
</file>

<file path=ppt/tags/tag10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3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3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3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3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1ed0e7ac-bdc8-4cec-adce-73801bbbd4ac}"/>
</p:tagLst>
</file>

<file path=ppt/tags/tag10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0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0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0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0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0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5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0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6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64.xml><?xml version="1.0" encoding="utf-8"?>
<p:tagLst xmlns:a="http://schemas.openxmlformats.org/drawingml/2006/main" xmlns:r="http://schemas.openxmlformats.org/officeDocument/2006/relationships" xmlns:p="http://schemas.openxmlformats.org/presentationml/2006/main">
  <p:tag name="KSO_WM_UNIT_TABLE_BEAUTIFY" val="smartTable{fe4bb1d2-d72f-4aaa-ae6a-de16ec4e8843}"/>
</p:tagLst>
</file>

<file path=ppt/tags/tag1065.xml><?xml version="1.0" encoding="utf-8"?>
<p:tagLst xmlns:a="http://schemas.openxmlformats.org/drawingml/2006/main" xmlns:r="http://schemas.openxmlformats.org/officeDocument/2006/relationships" xmlns:p="http://schemas.openxmlformats.org/presentationml/2006/main">
  <p:tag name="KSO_WM_UNIT_TABLE_BEAUTIFY" val="smartTable{3697e870-0e01-4cf2-86de-c30b70d5b236}"/>
</p:tagLst>
</file>

<file path=ppt/tags/tag10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6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d7d7f4a-4543-4cbc-8df4-2ffad3901b8d}"/>
</p:tagLst>
</file>

<file path=ppt/tags/tag10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7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7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7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a26ed23e-a7f1-4f4c-bfac-d0e56c0ee86b}"/>
</p:tagLst>
</file>

<file path=ppt/tags/tag108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8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0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0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1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11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1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1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1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6a1be69c-97fc-40f0-af19-dd2132102e43}"/>
</p:tagLst>
</file>

<file path=ppt/tags/tag11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2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2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0df295f6-655b-44fd-862a-3a2e252ed657}"/>
</p:tagLst>
</file>

<file path=ppt/tags/tag11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3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3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3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4"/>
  <p:tag name="KSO_WM_UNIT_LINE_FILL_TYPE" val="2"/>
</p:tagLst>
</file>

<file path=ppt/tags/tag11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4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4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1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5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5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16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6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6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7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7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7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1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1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1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32a411f1-6e61-4a6a-adb0-ecccb76ed67d}"/>
</p:tagLst>
</file>

<file path=ppt/tags/tag11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1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e44e25ea-3102-4681-8b7d-4402e80adb7f}"/>
</p:tagLst>
</file>

<file path=ppt/tags/tag12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0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2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af3c1236-5030-43b4-b7df-0064b85b3d26}"/>
</p:tagLst>
</file>

<file path=ppt/tags/tag12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17d6c729-9cc2-4fb5-8cb9-c67fa8cc6fba}"/>
</p:tagLst>
</file>

<file path=ppt/tags/tag12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2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2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4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4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5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5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2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2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6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6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b198c0a-6b87-47a6-a3f8-ae059c237c0b}"/>
</p:tagLst>
</file>

<file path=ppt/tags/tag127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7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7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8381b3ca-0876-4525-a6ce-5854bd804752}"/>
</p:tagLst>
</file>

<file path=ppt/tags/tag1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12.500787401575,&quot;width&quot;:11520}"/>
</p:tagLst>
</file>

<file path=ppt/tags/tag128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50,&quot;width&quot;:9800}"/>
</p:tagLst>
</file>

<file path=ppt/tags/tag12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9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9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9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3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0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0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0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3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1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1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1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53b62acc-fbc9-410d-b432-5c84b522f1d2}"/>
</p:tagLst>
</file>

<file path=ppt/tags/tag13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2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2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de654807-6c7b-47f1-8d13-49642bfaa727}"/>
</p:tagLst>
</file>

<file path=ppt/tags/tag13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3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3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3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3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13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4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4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35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5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5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3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6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6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6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cbea9d24-db1a-48b1-8fd2-e9d1105bde55}"/>
</p:tagLst>
</file>

<file path=ppt/tags/tag137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7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7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540c83db-8f94-4c50-bbc8-dd20e234ca71}"/>
</p:tagLst>
</file>

<file path=ppt/tags/tag13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9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9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9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9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9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9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973_1*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df"/>
  <p:tag name="KSO_WM_UNIT_DEC_AREA_ID" val="4157f54729674201992a33d29c3da75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31ddf680ce8a4e1a90a5733e062f8c77"/>
</p:tagLst>
</file>

<file path=ppt/tags/tag1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0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4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3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4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43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3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4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4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4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4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4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4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4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4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4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4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4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4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4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4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692a8a42-e04d-428d-b503-0326bc5e5626}"/>
</p:tagLst>
</file>

<file path=ppt/tags/tag14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e78c4bf4-0b5b-41e2-8405-63571bb7181c}"/>
</p:tagLst>
</file>

<file path=ppt/tags/tag14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4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48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8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8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4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4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4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0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1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1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1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5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2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2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5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3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3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3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5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4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89d0ac6b-5ef5-4b75-910a-5468ffaafb94}"/>
</p:tagLst>
</file>

<file path=ppt/tags/tag15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5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978c30e5-22a5-4889-8788-015a9a645cae}"/>
</p:tagLst>
</file>

<file path=ppt/tags/tag15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6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8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8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5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5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5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9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0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0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0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1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62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980c695b-5fd3-40dd-b3ac-a7d54f1467e5}"/>
</p:tagLst>
</file>

<file path=ppt/tags/tag16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3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3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36ec1087-ea1a-4e32-9ddd-e7a6a2bb6c71}"/>
</p:tagLst>
</file>

<file path=ppt/tags/tag16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5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5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7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6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f57e454e-a4eb-448f-a831-0b80f9388721}"/>
</p:tagLst>
</file>

<file path=ppt/tags/tag16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9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e372e96a-09cc-4472-a62a-3fb4974a4943}"/>
</p:tagLst>
</file>

<file path=ppt/tags/tag17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0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0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2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2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3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3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7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7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5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7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6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0ffd90ef-589b-4be2-a151-c7c8e262fda9}"/>
</p:tagLst>
</file>

<file path=ppt/tags/tag17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7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7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e80b2903-5181-41d2-9aba-1fa635c3c2f0}"/>
</p:tagLst>
</file>

<file path=ppt/tags/tag17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7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7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7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8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9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9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0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0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1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1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8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2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2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8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c25c2873-3d9e-4357-b1b7-a838e77bab0a}"/>
</p:tagLst>
</file>

<file path=ppt/tags/tag18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6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6e334e27-cb8c-432e-b21f-dc4fd80cd684}"/>
</p:tagLst>
</file>

<file path=ppt/tags/tag18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8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8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8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8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8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0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0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0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9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9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11.xml><?xml version="1.0" encoding="utf-8"?>
<p:tagLst xmlns:a="http://schemas.openxmlformats.org/drawingml/2006/main" xmlns:r="http://schemas.openxmlformats.org/officeDocument/2006/relationships" xmlns:p="http://schemas.openxmlformats.org/presentationml/2006/main">
  <p:tag name="KSO_WM_UNIT_TABLE_BEAUTIFY" val="smartTable{eb1c2b8b-bd9a-49d1-baef-5c5c69d4d301}"/>
  <p:tag name="TABLE_ENDDRAG_ORIGIN_RECT" val="679*223"/>
  <p:tag name="TABLE_ENDDRAG_RECT" val="30*144*679*223"/>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45b88896-8cd8-410a-8e5f-89bfc279eb1c}"/>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5f08cb1e-ef62-4986-a74b-a7f59087bf41}"/>
</p:tagLst>
</file>

<file path=ppt/tags/tag1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26aa0bfa-3489-4854-ad3d-c12c07261685}"/>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b5006ed0-789b-4532-bd96-2e796a95d53b}"/>
</p:tagLst>
</file>

<file path=ppt/tags/tag2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ac09fff7-308f-435f-9b39-be51620e88f1}"/>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2463bf2a-9670-460a-8088-bade54310678}"/>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bd512b9d-ac2e-4614-92dc-c845601cd5db}"/>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dceb1ac0-b697-46a2-b32c-343323e5d011}"/>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71cf13e8-3a16-4fb6-bc07-ad3ad3bee884}"/>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198e9552-024c-404d-ab78-3f67f6496cb4}"/>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af764125-2aa2-4b1a-ba34-5786ba760188}"/>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1e92d2b5-f3e2-4b68-a554-9478befe35be}"/>
</p:tagLst>
</file>

<file path=ppt/tags/tag2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a5151265-e119-432f-982a-fbd7a10313a4}"/>
</p:tagLst>
</file>

<file path=ppt/tags/tag2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dc97ce28-59bd-4522-9e2b-60aecd97b202}"/>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0d360446-b3ed-4e2e-b2e2-871b9069a64f}"/>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795,&quot;width&quot;:9870}"/>
</p:tagLst>
</file>

<file path=ppt/tags/tag240.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5bfa3ebd-9088-4786-afa8-8cf30cf8ae9c}"/>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21079ec5-57ac-443b-9edd-3f7cfe0dca85}"/>
</p:tagLst>
</file>

<file path=ppt/tags/tag2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2f473420-dc65-4667-91ae-f236188827b3}"/>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92a86c19-1a28-4c0a-9079-549decdfdf71}"/>
</p:tagLst>
</file>

<file path=ppt/tags/tag2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60a6e780-41e4-4491-83ac-a1bff78f7554}"/>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85,&quot;width&quot;:12630}"/>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3986b2a9-258f-4bf0-9a88-1e1b1468789c}"/>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38d5d31a-a184-4eaa-b86f-3fce230eb406}"/>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c452e82d-df80-4fb0-956a-88a589520348}"/>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6ba94685-58ab-4d0e-9d45-46916d3bff36}"/>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9d13fe17-27b2-4fbe-a56c-9c9b6491ffd1}"/>
</p:tagLst>
</file>

<file path=ppt/tags/tag2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1"/>
</p:tagLst>
</file>

<file path=ppt/tags/tag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ba7a44de-4adb-4b7f-b7ed-e4b2e11306fb}"/>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dff3228c-9096-4d0b-9a84-f1281d1177ac}"/>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2"/>
</p:tagLst>
</file>

<file path=ppt/tags/tag2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
  <p:tag name="KSO_WM_UNIT_TEXT_FILL_TYPE" val="1"/>
</p:tagLst>
</file>

<file path=ppt/tags/tag2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2482a0ea-a6b5-46b9-b232-33fdcb6af242}"/>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daaaef67-44c6-4efd-a3a8-defa44edf4a5}"/>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3"/>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b117d054-e023-4fa2-9331-e0938b84f325}"/>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e972543b-4c35-43b2-869d-9e8432b4cf60}"/>
</p:tagLst>
</file>

<file path=ppt/tags/tag29.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4"/>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aba85e88-1a62-44e6-8038-40439786be35}"/>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7dc4f8df-9264-46e8-af46-3f6b7fabbe45}"/>
</p:tagLst>
</file>

<file path=ppt/tags/tag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5"/>
</p:tagLst>
</file>

<file path=ppt/tags/tag3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27cf5c99-64f0-41fb-a64c-a51a1a48a054}"/>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4f66a3e9-4260-43c9-973d-ebf0fce65e79}"/>
</p:tagLst>
</file>

<file path=ppt/tags/tag3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6"/>
</p:tagLst>
</file>

<file path=ppt/tags/tag3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1980900-d7ae-4d71-81f9-e1bcac882fba}"/>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d449856c-a724-48b7-971e-f9372a55977b}"/>
</p:tagLst>
</file>

<file path=ppt/tags/tag3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3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Text"/>
  <p:tag name="MH_ORDER" val="1"/>
</p:tagLst>
</file>

<file path=ppt/tags/tag3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496a1400-8491-4357-92d0-46a85135882b}"/>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b46df098-4f87-401c-b09e-bc4caaad4bea}"/>
</p:tagLst>
</file>

<file path=ppt/tags/tag3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7"/>
</p:tagLst>
</file>

<file path=ppt/tags/tag3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58be4fb-07df-42af-b8fd-19d4d1dbfc5e}"/>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4429e42c-8779-4058-a568-9dbc8ffa26d1}"/>
</p:tagLst>
</file>

<file path=ppt/tags/tag3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be3235c2-62c9-4489-b2a4-05ab8bbd3f51}"/>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25ffcc05-6c3c-4313-b87f-109052a26f05}"/>
</p:tagLst>
</file>

<file path=ppt/tags/tag3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8"/>
</p:tagLst>
</file>

<file path=ppt/tags/tag3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522af967-02d2-4e64-b368-d0cd333d4644}"/>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7123383f-aefe-4b78-bc5e-c8bad67710a8}"/>
</p:tagLst>
</file>

<file path=ppt/tags/tag3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98c3b9ab-4e23-42a7-a6b6-5a589a01e484}"/>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c11a7ceb-5cb6-47b8-acf1-164897e8154e}"/>
</p:tagLst>
</file>

<file path=ppt/tags/tag3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5.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9"/>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98c3b9ab-4e23-42a7-a6b6-5a589a01e484}"/>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c11a7ceb-5cb6-47b8-acf1-164897e8154e}"/>
</p:tagLst>
</file>

<file path=ppt/tags/tag3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831fa69c-f304-402a-bb85-e425604f6a3b}"/>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18ce76a7-02e7-456b-bf4e-72a50d44d468}"/>
</p:tagLst>
</file>

<file path=ppt/tags/tag35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7e33e26-a6c3-43bd-b8ca-006533a243e9}"/>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8d28a353-bf6a-4884-a81e-18a8fc6f1c24}"/>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10"/>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4632e1cf-1413-43ec-9fa7-93d7dedf10be}"/>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21f44426-9971-4905-a8f1-00837f7711c2}"/>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bbbbeb4-95dd-4cc8-b5c1-1d7999c7a3af}"/>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3e96c0f6-1dda-4bbf-a58c-da9b2ee07844}"/>
</p:tagLst>
</file>

<file path=ppt/tags/tag3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7.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11"/>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d2b186c6-f370-4ed5-847c-bd2bfce2ee78}"/>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6c43dc05-2d49-4fb3-9b32-927c204077e8}"/>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40a336a1-c8ea-4aae-b7c5-c7231d57038a}"/>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3e1c9fc1-3214-4329-9ae6-31ce028e571b}"/>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b4279e8d-d7f3-499b-93dc-198014ae3943}"/>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4a5d03b5-0fc9-4e98-bdbb-a442ac677d67}"/>
</p:tagLst>
</file>

<file path=ppt/tags/tag38.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12"/>
</p:tagLst>
</file>

<file path=ppt/tags/tag3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9b8c2fba-aa86-4872-9913-a5fa9dc10b47}"/>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4740b32a-abd7-491a-8383-2cae6fa00c6e}"/>
</p:tagLst>
</file>

<file path=ppt/tags/tag3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83a70bc4-d4b7-4fc6-b184-bb1758eaa12d}"/>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776c3cbb-5dac-4a48-9b53-558224db953a}"/>
</p:tagLst>
</file>

<file path=ppt/tags/tag3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9.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13"/>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a731525c-ea60-43d6-8694-974584f4b6a0}"/>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4498f8af-4871-410d-982b-9df37b8b33c4}"/>
</p:tagLst>
</file>

<file path=ppt/tags/tag3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2d24699a-0e41-45e4-920d-60a1c02d30b3}"/>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d1c840d0-fa1d-4d51-a397-dc2db9540ad0}"/>
</p:tagLst>
</file>

<file path=ppt/tags/tag39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afb313e7-fb7a-43f1-8565-2107c7527fd7}"/>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0543d371-090b-418e-9509-c13ec5c8d4c2}"/>
</p:tagLst>
</file>

<file path=ppt/tags/tag3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14"/>
</p:tagLst>
</file>

<file path=ppt/tags/tag4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40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fdd90ed2-4d21-478e-a02f-2b8e94090fa5}"/>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abfea37c-296b-4c4f-ad6d-f5de02a3aebd}"/>
</p:tagLst>
</file>

<file path=ppt/tags/tag4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0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ff5985d8-9b1f-4664-92f9-867f8248998c}"/>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7aadeacb-e1c6-4cdf-ad85-493bbef89ece}"/>
</p:tagLst>
</file>

<file path=ppt/tags/tag4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Other"/>
  <p:tag name="MH_ORDER" val="15"/>
</p:tagLst>
</file>

<file path=ppt/tags/tag4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4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74ffa604-c2a9-4b48-946e-313f34ea79f6}"/>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a9cef75b-a367-403b-9cf5-84614a4af425}"/>
</p:tagLst>
</file>

<file path=ppt/tags/tag4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Text"/>
  <p:tag name="MH_ORDER" val="1"/>
</p:tagLst>
</file>

<file path=ppt/tags/tag420.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0489621a-0c56-4c7a-a204-6cd84f7cb2cd}"/>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6a02eafb-036a-4319-8873-f96f4116d1fb}"/>
</p:tagLst>
</file>

<file path=ppt/tags/tag4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MH" val="20191206090335"/>
  <p:tag name="MH_LIBRARY" val="GRAPHIC"/>
  <p:tag name="MH_TYPE" val="Text"/>
  <p:tag name="MH_ORDER" val="1"/>
</p:tagLst>
</file>

<file path=ppt/tags/tag4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3abd86fb-9225-40d2-9a03-2133362089dc}"/>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05621373-6e8f-4e6d-af08-e664cca74d7b}"/>
</p:tagLst>
</file>

<file path=ppt/tags/tag4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00,&quot;width&quot;:8590}"/>
</p:tagLst>
</file>

<file path=ppt/tags/tag4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4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44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712.499212598425,&quot;width&quot;:12585}"/>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67f61342-9063-4362-a4b5-c75210178032}"/>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a95704c0-4590-48f1-a3bb-7fdf9c503c76}"/>
</p:tagLst>
</file>

<file path=ppt/tags/tag4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130,&quot;width&quot;:5055}"/>
</p:tagLst>
</file>

<file path=ppt/tags/tag4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4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46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d184f0d4-a4d4-4763-87b1-f76ca2c46b2c}"/>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c6762366-6403-4c3b-b071-a63fda519775}"/>
</p:tagLst>
</file>

<file path=ppt/tags/tag4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6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8f8bf7a3-700b-4da7-83c7-1e23efffe23e}"/>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20c6f026-2c81-4fed-89f6-bdabcf9c6fd3}"/>
</p:tagLst>
</file>

<file path=ppt/tags/tag4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22,&quot;width&quot;:8038}"/>
</p:tagLst>
</file>

<file path=ppt/tags/tag4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5c2bb63a-89e2-4dc3-94a6-ab068382708d}"/>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5987bfbc-fdd9-464a-aca7-29a1bcab30a3}"/>
</p:tagLst>
</file>

<file path=ppt/tags/tag4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38467b9-9092-449b-85d4-ce5698cf4d58}"/>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de0fbe24-c6c1-4f3a-9b4e-c3b0ca0a6f78}"/>
</p:tagLst>
</file>

<file path=ppt/tags/tag4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70,&quot;width&quot;:8790}"/>
</p:tagLst>
</file>

<file path=ppt/tags/tag4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38467b9-9092-449b-85d4-ce5698cf4d58}"/>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de0fbe24-c6c1-4f3a-9b4e-c3b0ca0a6f78}"/>
</p:tagLst>
</file>

<file path=ppt/tags/tag4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9ab51c86-064c-4ea8-9162-bcafc6c300ed}"/>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cce8c6f0-eb62-4bfc-8d1f-9e2149e48d88}"/>
</p:tagLst>
</file>

<file path=ppt/tags/tag4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4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4446df0c-54b8-480a-bc88-c13d61d810ff}"/>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2a25f13d-a011-4b77-a325-c029e7ce4a8d}"/>
</p:tagLst>
</file>

<file path=ppt/tags/tag4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acc4d9ed-6ab7-46bb-ad0b-c33903cc92da}"/>
  <p:tag name="KSO_WM_UNIT_TYPE" val="i"/>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10d1c3a1-fdbb-4284-83ba-9f82dd9fa042}"/>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68c27e4c-3f0b-486d-8b63-f381833c93ea}"/>
</p:tagLst>
</file>

<file path=ppt/tags/tag5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5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c8e46c09-2779-495f-bd11-eeb416732350}"/>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69161196-de34-4f74-bfe3-eead92bc8105}"/>
</p:tagLst>
</file>

<file path=ppt/tags/tag5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52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770facf2-73c0-48ce-b531-192c66f5a245}"/>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a5ab785c-4a3a-4367-a7aa-e765eb26a0f4}"/>
</p:tagLst>
</file>

<file path=ppt/tags/tag53.xml><?xml version="1.0" encoding="utf-8"?>
<p:tagLst xmlns:a="http://schemas.openxmlformats.org/drawingml/2006/main" xmlns:r="http://schemas.openxmlformats.org/officeDocument/2006/relationships" xmlns:p="http://schemas.openxmlformats.org/presentationml/2006/main">
  <p:tag name="KSO_WM_TEMPLATE_THUMBS_INDEX" val="1、2、6、7、9、11、14、15"/>
  <p:tag name="KSO_WM_SLIDE_ID" val="custom2020254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45"/>
  <p:tag name="KSO_WM_SLIDE_LAYOUT" val="a_b"/>
  <p:tag name="KSO_WM_SLIDE_LAYOUT_CNT" val="1_3"/>
</p:tagLst>
</file>

<file path=ppt/tags/tag5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Add the title"/>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45_1*a*1"/>
  <p:tag name="KSO_WM_TEMPLATE_CATEGORY" val="custom"/>
  <p:tag name="KSO_WM_TEMPLATE_INDEX" val="20202545"/>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2bf14905-2d4f-4785-9636-52bb599b8e17}"/>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4b1a730f-2b15-4418-a8bf-4eaadf50abce}"/>
</p:tagLst>
</file>

<file path=ppt/tags/tag5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22"/>
  <p:tag name="KSO_WM_UNIT_HIGHLIGHT" val="0"/>
  <p:tag name="KSO_WM_UNIT_COMPATIBLE" val="0"/>
  <p:tag name="KSO_WM_UNIT_DIAGRAM_ISNUMVISUAL" val="0"/>
  <p:tag name="KSO_WM_UNIT_DIAGRAM_ISREFERUNIT" val="0"/>
  <p:tag name="KSO_WM_UNIT_TYPE" val="b"/>
  <p:tag name="KSO_WM_UNIT_INDEX" val="1"/>
  <p:tag name="KSO_WM_UNIT_ID" val="custom20202545_1*b*1"/>
  <p:tag name="KSO_WM_TEMPLATE_CATEGORY" val="custom"/>
  <p:tag name="KSO_WM_TEMPLATE_INDEX" val="20202545"/>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5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3cbba122-d350-4626-97d2-a53f65500dd7}"/>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37959f03-b7ac-49bb-8d32-e71e7e957c33}"/>
</p:tagLst>
</file>

<file path=ppt/tags/tag5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822d6a3-a1af-49e2-b68f-31c194654599}"/>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9bc4cae4-9f9a-4399-b8e1-6841ff6bffea}"/>
</p:tagLst>
</file>

<file path=ppt/tags/tag5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5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6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69dd2884-043a-41ee-8fd7-3c38fdb93438}"/>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525b8efd-abe5-4d1d-8070-9ce88c5023cf}"/>
</p:tagLst>
</file>

<file path=ppt/tags/tag5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6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ff5be85b-4f97-4f55-b825-607f2e506178}"/>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7860d3d7-9d8d-4a5a-aaa4-13a6fa57bf01}"/>
</p:tagLst>
</file>

<file path=ppt/tags/tag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acc4d9ed-6ab7-46bb-ad0b-c33903cc92da}"/>
  <p:tag name="KSO_WM_UNIT_TYPE" val="i"/>
</p:tagLst>
</file>

<file path=ppt/tags/tag5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886a8e1-50ca-45f1-bcdc-8389e6ae4277}"/>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1d12c712-4a1f-46f6-a7c9-e0ff011a12c9}"/>
</p:tagLst>
</file>

<file path=ppt/tags/tag5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80.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8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018ec497-f81d-4e8b-9603-ee65695c47c5}"/>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81de0d17-56dc-407e-9a96-d40c2451e38b}"/>
</p:tagLst>
</file>

<file path=ppt/tags/tag5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6d0ce24-9fe2-4e16-a9ec-57949fb248a2}"/>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25e0f326-4b63-4f4c-af3f-6beb7e0fd819}"/>
</p:tagLst>
</file>

<file path=ppt/tags/tag5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e6d0ce24-9fe2-4e16-a9ec-57949fb248a2}"/>
</p:tagLst>
</file>

<file path=ppt/tags/tag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25e0f326-4b63-4f4c-af3f-6beb7e0fd819}"/>
</p:tagLst>
</file>

<file path=ppt/tags/tag5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a5038e9e-083c-4b31-8890-852ac96ee11e}"/>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f9699178-bf39-41c0-b4be-f4efac12fd2a}"/>
</p:tagLst>
</file>

<file path=ppt/tags/tag6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a5038e9e-083c-4b31-8890-852ac96ee11e}"/>
</p:tagLst>
</file>

<file path=ppt/tags/tag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f9699178-bf39-41c0-b4be-f4efac12fd2a}"/>
</p:tagLst>
</file>

<file path=ppt/tags/tag6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6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f8b43aed-1af7-4d87-bcea-a0cb1eeb6679}"/>
</p:tagLst>
</file>

<file path=ppt/tags/tag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caed0939-c71b-4350-bdb8-0cd0b9436464}"/>
</p:tagLst>
</file>

<file path=ppt/tags/tag6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b48c5ace-6219-47fe-95c0-5bba1d47972e}"/>
  <p:tag name="KSO_WM_UNIT_TYPE" val="i"/>
</p:tagLst>
</file>

<file path=ppt/tags/tag6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62519bdc-023a-48e6-8a8a-a7d8631d87d4}"/>
</p:tagLst>
</file>

<file path=ppt/tags/tag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cab3ea6b-6872-4372-a7d6-e3fe1c5a23ad}"/>
</p:tagLst>
</file>

<file path=ppt/tags/tag6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2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125b8e9a-f595-4580-8eee-bfea2e9c50ba}"/>
</p:tagLst>
</file>

<file path=ppt/tags/tag6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bdeaeb11-aada-4c8c-af89-8bb949869f9e}"/>
</p:tagLst>
</file>

<file path=ppt/tags/tag6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8.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4c20b206-e355-4c97-bcaa-8e59f938b9cd}"/>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dff208c4-f5a8-442f-8a66-699652669ab7}"/>
</p:tagLst>
</file>

<file path=ppt/tags/tag6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3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1efa3684-4dbc-4464-9af1-0c57ae46cfa1}"/>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e64abbad-2ce5-4911-a9be-cf6fff840f00}"/>
</p:tagLst>
</file>

<file path=ppt/tags/tag6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3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df2cdcd0-bd7d-4764-ad97-cdd679daa35f}"/>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29aa4fe9-cb48-4161-8fa6-ddd39ee1ef3a}"/>
</p:tagLst>
</file>

<file path=ppt/tags/tag6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40.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adc9bb0e-ee94-4a90-ba97-0b2b55fae3f0}"/>
</p:tagLst>
</file>

<file path=ppt/tags/tag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20fd9292-9ecd-40b1-85ed-3b6702d57427}"/>
</p:tagLst>
</file>

<file path=ppt/tags/tag6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6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6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64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55d6f1bd-9176-4d47-a81c-618f41fd732b}"/>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61d9ba36-bfbd-4881-ac61-662f87bf74b5}"/>
</p:tagLst>
</file>

<file path=ppt/tags/tag6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6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6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658.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f23a16d2-973a-4c18-949a-0c8ce9f4acb4}"/>
</p:tagLst>
</file>

<file path=ppt/tags/tag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1b703870-4336-420a-a5b9-9b6cbd1ebc1d}"/>
</p:tagLst>
</file>

<file path=ppt/tags/tag6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6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6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66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995be70e-a291-494d-8358-2431e05ea8b7}"/>
</p:tagLst>
</file>

<file path=ppt/tags/tag6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b658f4bc-0b0b-4fd8-9ecc-a5b90313a6a1}"/>
</p:tagLst>
</file>

<file path=ppt/tags/tag6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1600,&quot;width&quot;:10395}"/>
</p:tagLst>
</file>

<file path=ppt/tags/tag6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7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adae07c6-2cc3-46bf-bb1d-77ea3df4e3c6}"/>
</p:tagLst>
</file>

<file path=ppt/tags/tag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01c1b335-6c7f-4e47-b1fd-34a7af52417f}"/>
</p:tagLst>
</file>

<file path=ppt/tags/tag6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680.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1411f504-1c69-4938-8a6c-9fc689883473}"/>
</p:tagLst>
</file>

<file path=ppt/tags/tag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1db0d4cb-3289-4f10-810a-2b7cfc9eacce}"/>
</p:tagLst>
</file>

<file path=ppt/tags/tag6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4d46642-122c-4c95-af78-ff3045cd3b2a}"/>
  <p:tag name="KSO_WM_UNIT_TYPE" val="i"/>
</p:tagLst>
</file>

<file path=ppt/tags/tag6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17bf23c1-ad13-4322-ade6-b219486c9bbb}"/>
</p:tagLst>
</file>

<file path=ppt/tags/tag6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229967f6-05ee-4e96-9b91-6d2fca56f453}"/>
</p:tagLst>
</file>

<file path=ppt/tags/tag6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757a76cf-9bae-474b-b3f0-434abce26776}"/>
</p:tagLst>
</file>

<file path=ppt/tags/tag6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eec5bf06-ad57-4969-9978-5ac3798f7d3d}"/>
</p:tagLst>
</file>

<file path=ppt/tags/tag6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0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7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c4878407-28a6-4dc5-829d-e3d8d60c65b8}"/>
</p:tagLst>
</file>

<file path=ppt/tags/tag7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a8818327-ba03-4af5-86a4-0eb9b840266c}"/>
</p:tagLst>
</file>

<file path=ppt/tags/tag7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f1d7c951-c3b7-4ca2-91b5-53a19449174f}"/>
</p:tagLst>
</file>

<file path=ppt/tags/tag7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35f2f8fb-1a63-4bc5-9485-e1a57a4a8019}"/>
</p:tagLst>
</file>

<file path=ppt/tags/tag7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2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7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9bf24ff4-4672-4ec6-a96c-19e887e84f5d}"/>
</p:tagLst>
</file>

<file path=ppt/tags/tag7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b49c2fa9-cb71-421e-8a62-11c9e36ba9e6}"/>
</p:tagLst>
</file>

<file path=ppt/tags/tag7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7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0ad9c156-62a0-4ed8-9955-d5da546b96bb}"/>
</p:tagLst>
</file>

<file path=ppt/tags/tag7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c8d815d2-46f8-42ed-b587-74df4f9444a2}"/>
</p:tagLst>
</file>

<file path=ppt/tags/tag7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7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8.xml><?xml version="1.0" encoding="utf-8"?>
<p:tagLst xmlns:a="http://schemas.openxmlformats.org/drawingml/2006/main" xmlns:r="http://schemas.openxmlformats.org/officeDocument/2006/relationships" xmlns:p="http://schemas.openxmlformats.org/presentationml/2006/main">
  <p:tag name="KSO_WM_SLIDE_ID" val="custom20202601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01"/>
  <p:tag name="KSO_WM_SLIDE_LAYOUT" val="a_b"/>
  <p:tag name="KSO_WM_SLIDE_LAYOUT_CNT" val="1_2"/>
  <p:tag name="KSO_WM_SLIDE_TYPE" val="endPage"/>
  <p:tag name="KSO_WM_SLIDE_SUBTYPE" val="pureTxt"/>
  <p:tag name="KSO_WM_SLIDE_BK_DARK_LIGHT" val=""/>
  <p:tag name="KSO_WM_SLIDE_BACKGROUND_TYPE" val="general"/>
</p:tagLst>
</file>

<file path=ppt/tags/tag7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0af75ac4-0205-472a-ae38-eb4e713b433b}"/>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7ed6dc8f-6d4e-4441-9ab1-b959774b13ae}"/>
  <p:tag name="KSO_WM_UNIT_TYPE" val="i"/>
</p:tagLst>
</file>

<file path=ppt/tags/tag7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76baea17-245c-4574-92d6-60e749eeca69}"/>
</p:tagLst>
</file>

<file path=ppt/tags/tag7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01_15*b*1"/>
  <p:tag name="KSO_WM_TEMPLATE_CATEGORY" val="custom"/>
  <p:tag name="KSO_WM_TEMPLATE_INDEX" val="20202601"/>
  <p:tag name="KSO_WM_UNIT_LAYERLEVEL" val="1"/>
  <p:tag name="KSO_WM_TAG_VERSION" val="1.0"/>
  <p:tag name="KSO_WM_BEAUTIFY_FLAG" val="#wm#"/>
  <p:tag name="KSO_WM_UNIT_ISCONTENTSTITLE" val="0"/>
  <p:tag name="KSO_WM_UNIT_PRESET_TEXT" val="汇报人姓名"/>
  <p:tag name="KSO_WM_UNIT_NOCLEAR" val="0"/>
  <p:tag name="KSO_WM_UNIT_VALUE" val="5"/>
  <p:tag name="KSO_WM_UNIT_TYPE" val="b"/>
  <p:tag name="KSO_WM_UNIT_INDEX" val="1"/>
  <p:tag name="KSO_WM_UNIT_ISNUMDGMTITL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742.xml><?xml version="1.0" encoding="utf-8"?>
<p:tagLst xmlns:a="http://schemas.openxmlformats.org/drawingml/2006/main" xmlns:r="http://schemas.openxmlformats.org/officeDocument/2006/relationships" xmlns:p="http://schemas.openxmlformats.org/presentationml/2006/main">
  <p:tag name="KSO_WM_TEMPLATE_THUMBS_INDEX" val="1、2、6、7、9、11、14、15"/>
  <p:tag name="KSO_WM_SLIDE_ID" val="custom2020254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45"/>
  <p:tag name="KSO_WM_SLIDE_LAYOUT" val="a_b"/>
  <p:tag name="KSO_WM_SLIDE_LAYOUT_CNT" val="1_3"/>
  <p:tag name="KSO_WM_SPECIAL_SOURCE" val="bdnull"/>
</p:tagLst>
</file>

<file path=ppt/tags/tag7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Add the title"/>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45_1*a*1"/>
  <p:tag name="KSO_WM_TEMPLATE_CATEGORY" val="custom"/>
  <p:tag name="KSO_WM_TEMPLATE_INDEX" val="20202545"/>
  <p:tag name="KSO_WM_UNIT_LAYERLEVEL" val="1"/>
  <p:tag name="KSO_WM_TAG_VERSION" val="1.0"/>
  <p:tag name="KSO_WM_BEAUTIFY_FLAG" val="#wm#"/>
</p:tagLst>
</file>

<file path=ppt/tags/tag7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22"/>
  <p:tag name="KSO_WM_UNIT_HIGHLIGHT" val="0"/>
  <p:tag name="KSO_WM_UNIT_COMPATIBLE" val="0"/>
  <p:tag name="KSO_WM_UNIT_DIAGRAM_ISNUMVISUAL" val="0"/>
  <p:tag name="KSO_WM_UNIT_DIAGRAM_ISREFERUNIT" val="0"/>
  <p:tag name="KSO_WM_UNIT_TYPE" val="b"/>
  <p:tag name="KSO_WM_UNIT_INDEX" val="1"/>
  <p:tag name="KSO_WM_UNIT_ID" val="custom20202545_1*b*1"/>
  <p:tag name="KSO_WM_TEMPLATE_CATEGORY" val="custom"/>
  <p:tag name="KSO_WM_TEMPLATE_INDEX" val="20202545"/>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74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4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4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6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6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6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7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7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7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7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8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8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30b87960-3fd3-48b2-a345-4643223c6dbd}"/>
  <p:tag name="KSO_WM_UNIT_TYPE" val="i"/>
</p:tagLst>
</file>

<file path=ppt/tags/tag7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9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7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0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0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8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8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8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1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8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TEXT_FILL_FORE_SCHEMECOLOR_INDEX_BRIGHTNESS" val="0"/>
  <p:tag name="KSO_WM_UNIT_TEXT_FILL_FORE_SCHEMECOLOR_INDEX" val="13"/>
  <p:tag name="KSO_WM_UNIT_TEXT_FILL_TYPE" val="1"/>
</p:tagLst>
</file>

<file path=ppt/tags/tag8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8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2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8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2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8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83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83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845,&quot;width&quot;:14400}"/>
</p:tagLst>
</file>

<file path=ppt/tags/tag8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8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CHIP_INFOS" val="{&quot;layout_type&quot;:&quot;forleft&quot;,&quot;slide_type&quot;:[&quot;title&quot;],&quot;aspect_ratio&quot;:&quot;16:9&quot;}"/>
  <p:tag name="KSO_WM_CHIP_XID" val="5ebe041a0ac41c4a0a52557b"/>
  <p:tag name="KSO_WM_CHIP_FILLPROP" val="[[{&quot;fill_id&quot;:&quot;d4089bcb58db42069348158c66880bc0&quot;,&quot;fill_align&quot;:&quot;cm&quot;,&quot;text_align&quot;:&quot;lm&quot;,&quot;text_direction&quot;:&quot;horizontal&quot;,&quot;chip_types&quot;:[&quot;text&quot;,&quot;header&quot;]}]]"/>
  <p:tag name="KSO_WM_SLIDE_ID" val="custom20204973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SLIDE_SIZE" val="380*460"/>
  <p:tag name="KSO_WM_SLIDE_POSITION" val="60*39"/>
  <p:tag name="KSO_WM_TAG_VERSION" val="1.0"/>
  <p:tag name="KSO_WM_BEAUTIFY_FLAG" val="#wm#"/>
  <p:tag name="KSO_WM_TEMPLATE_CATEGORY" val="custom"/>
  <p:tag name="KSO_WM_TEMPLATE_INDEX" val="20204973"/>
  <p:tag name="KSO_WM_SLIDE_LAYOUT" val="a_b"/>
  <p:tag name="KSO_WM_SLIDE_LAYOUT_CNT" val="1_1"/>
  <p:tag name="KSO_WM_CHIP_GROUPID" val="5ebf6661ddc3daf3fef3f760"/>
  <p:tag name="KSO_WM_SLIDE_LAYOUT_INFO" val="{&quot;id&quot;:&quot;2020-11-04T10:22:38&quot;,&quot;maxSize&quot;:{&quot;size1&quot;:63.41043882016782},&quot;minSize&quot;:{&quot;size1&quot;:51.91043882016782},&quot;normalSize&quot;:{&quot;size1&quot;:59.632383080619036},&quot;subLayout&quot;:[{&quot;id&quot;:&quot;2020-11-04T10:22:38&quot;,&quot;margin&quot;:{&quot;bottom&quot;:0.20284411311149597,&quot;left&quot;:2.540020704269409,&quot;right&quot;:12.805731773376465,&quot;top&quot;:8.548385620117188},&quot;type&quot;:0},{&quot;id&quot;:&quot;2020-11-04T10:22:38&quot;,&quot;margin&quot;:{&quot;bottom&quot;:6.465121746063232,&quot;left&quot;:2.540020704269409,&quot;right&quot;:12.805731773376465,&quot;top&quot;:0.24671435356140137},&quot;type&quot;:0}],&quot;type&quot;:0}"/>
  <p:tag name="KSO_WM_SLIDE_BK_DARK_LIGHT" val="2"/>
  <p:tag name="KSO_WM_SLIDE_BACKGROUND_TYPE" val="general"/>
  <p:tag name="KSO_WM_SLIDE_SUPPORT_FEATURE_TYPE" val="0"/>
  <p:tag name="KSO_WM_TEMPLATE_MASTER_THUMB_INDEX" val="13"/>
  <p:tag name="KSO_WM_TEMPLATE_ASSEMBLE_XID" val="5fa2106058547e52881e3929"/>
  <p:tag name="KSO_WM_TEMPLATE_ASSEMBLE_GROUPID" val="5fa11d2ca8fc48be808123de"/>
  <p:tag name="KSO_WM_TEMPLATE_THUMBS_INDEX" val="1、2、3、4、7、39"/>
</p:tagLst>
</file>

<file path=ppt/tags/tag84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8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8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汇报人姓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02601_1*f*1"/>
  <p:tag name="KSO_WM_TEMPLATE_CATEGORY" val="custom"/>
  <p:tag name="KSO_WM_TEMPLATE_INDEX" val="20202601"/>
  <p:tag name="KSO_WM_UNIT_LAYERLEVEL" val="1"/>
  <p:tag name="KSO_WM_TAG_VERSION" val="1.0"/>
  <p:tag name="KSO_WM_BEAUTIFY_FLAG" val="#wm#"/>
  <p:tag name="KSO_WM_UNIT_SUBTYPE" val="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SMARTLAYOUT_COMPRESS_INFO" val="{&#10;    &quot;id&quot;: &quot;2020-11-04T10:22:38&quot;,&#10;    &quot;max&quot;: 0,&#10;    &quot;maxV&quot;: 2.3448796141617123,&#10;    &quot;topChanged&quot;: 0&#10;}&#10;"/>
</p:tagLst>
</file>

<file path=ppt/tags/tag85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8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13"/>
  <p:tag name="KSO_WM_UNIT_TEXT_FILL_TYPE" val="1"/>
</p:tagLst>
</file>

<file path=ppt/tags/tag8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编辑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4973_1*a*1"/>
  <p:tag name="KSO_WM_TEMPLATE_CATEGORY" val="custom"/>
  <p:tag name="KSO_WM_TEMPLATE_INDEX" val="20204973"/>
  <p:tag name="KSO_WM_UNIT_LAYERLEVEL" val="1"/>
  <p:tag name="KSO_WM_TAG_VERSION" val="1.0"/>
  <p:tag name="KSO_WM_BEAUTIFY_FLAG" val="#wm#"/>
  <p:tag name="KSO_WM_UNIT_DEFAULT_FONT" val="48;56;4"/>
  <p:tag name="KSO_WM_UNIT_BLOCK" val="0"/>
  <p:tag name="KSO_WM_UNIT_DEC_AREA_ID" val="485f20aac988428f836315e03a1a4d60"/>
  <p:tag name="KSO_WM_CHIP_GROUPID" val="5ebd0b730ac41c4a0a525433"/>
  <p:tag name="KSO_WM_CHIP_XID" val="5ebd0b730ac41c4a0a525434"/>
  <p:tag name="KSO_WM_CHIP_FILLAREA_FILL_RULE" val="{&quot;fill_align&quot;:&quot;cm&quot;,&quot;fill_mode&quot;:&quot;adaptive&quot;,&quot;sacle_strategy&quot;:&quot;smart&quot;}"/>
  <p:tag name="KSO_WM_ASSEMBLE_CHIP_INDEX" val="dd0cc65ef28b44a2b8833041b5b639fa"/>
  <p:tag name="KSO_WM_UNIT_TEXT_FILL_FORE_SCHEMECOLOR_INDEX_BRIGHTNESS" val="0.15"/>
  <p:tag name="KSO_WM_UNIT_TEXT_FILL_FORE_SCHEMECOLOR_INDEX" val="13"/>
  <p:tag name="KSO_WM_UNIT_TEXT_FILL_TYPE" val="1"/>
  <p:tag name="KSO_WM_UNIT_SMARTLAYOUT_COMPRESS_INFO" val="{&#10;    &quot;id&quot;: &quot;2020-11-04T10:22:38&quot;,&#10;    &quot;max&quot;: 16.162540761241758,&#10;    &quot;parentMax&quot;: {&#10;        &quot;max&quot;: 9.298499006436543&#10;    },&#10;    &quot;topChanged&quot;: 8.081279767854937&#10;}&#10;"/>
</p:tagLst>
</file>

<file path=ppt/tags/tag8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2601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01"/>
  <p:tag name="KSO_WM_SLIDE_LAYOUT" val="a_b"/>
  <p:tag name="KSO_WM_SLIDE_LAYOUT_CNT" val="1_2"/>
  <p:tag name="KSO_WM_SLIDE_TYPE" val="endPage"/>
  <p:tag name="KSO_WM_SLIDE_SUBTYPE" val="pureTxt"/>
  <p:tag name="KSO_WM_SLIDE_BK_DARK_LIGHT" val=""/>
  <p:tag name="KSO_WM_SLIDE_BACKGROUND_TYPE" val="general"/>
</p:tagLst>
</file>

<file path=ppt/tags/tag8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0af75ac4-0205-472a-ae38-eb4e713b433b}"/>
</p:tagLst>
</file>

<file path=ppt/tags/tag8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76baea17-245c-4574-92d6-60e749eeca69}"/>
</p:tagLst>
</file>

<file path=ppt/tags/tag8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9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71527d92-70d9-4825-aa8c-e93a0ee05d9b}"/>
</p:tagLst>
</file>

<file path=ppt/tags/tag9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6ca2b40b-ae96-4a40-aec4-d9caafe48c5e}"/>
</p:tagLst>
</file>

<file path=ppt/tags/tag9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9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c2131731-6902-48de-a049-dbda072e66e7}"/>
</p:tagLst>
</file>

<file path=ppt/tags/tag9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 name="WM_BEAUTIFY_SHAPE_IDENTITY" val="{85834b43-a6db-44e1-9fce-2f0ebbe3c3db}"/>
</p:tagLst>
</file>

<file path=ppt/tags/tag9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9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 name="WM_BEAUTIFY_SHAPE_IDENTITY" val="{af3c1236-5030-43b4-b7df-0064b85b3d26}"/>
</p:tagLst>
</file>

<file path=ppt/tags/tag9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市镇">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市镇">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市镇">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wasedaSample5">
  <a:themeElements>
    <a:clrScheme name="1_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wasedaSample5">
      <a:majorFont>
        <a:latin typeface="黑体"/>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1960</TotalTime>
  <Words>50321</Words>
  <Application>Microsoft Office PowerPoint</Application>
  <PresentationFormat>宽屏</PresentationFormat>
  <Paragraphs>5527</Paragraphs>
  <Slides>617</Slides>
  <Notes>57</Notes>
  <HiddenSlides>0</HiddenSlides>
  <MMClips>0</MMClips>
  <ScaleCrop>false</ScaleCrop>
  <HeadingPairs>
    <vt:vector size="8" baseType="variant">
      <vt:variant>
        <vt:lpstr>已用的字体</vt:lpstr>
      </vt:variant>
      <vt:variant>
        <vt:i4>25</vt:i4>
      </vt:variant>
      <vt:variant>
        <vt:lpstr>主题</vt:lpstr>
      </vt:variant>
      <vt:variant>
        <vt:i4>2</vt:i4>
      </vt:variant>
      <vt:variant>
        <vt:lpstr>嵌入 OLE 服务器</vt:lpstr>
      </vt:variant>
      <vt:variant>
        <vt:i4>13</vt:i4>
      </vt:variant>
      <vt:variant>
        <vt:lpstr>幻灯片标题</vt:lpstr>
      </vt:variant>
      <vt:variant>
        <vt:i4>617</vt:i4>
      </vt:variant>
    </vt:vector>
  </HeadingPairs>
  <TitlesOfParts>
    <vt:vector size="657" baseType="lpstr">
      <vt:lpstr>阿里巴巴普惠体 2.0 75 SemiBold</vt:lpstr>
      <vt:lpstr>仿宋</vt:lpstr>
      <vt:lpstr>仿宋_GB2312</vt:lpstr>
      <vt:lpstr>汉仪旗黑-85S</vt:lpstr>
      <vt:lpstr>黑体</vt:lpstr>
      <vt:lpstr>华文新魏</vt:lpstr>
      <vt:lpstr>楷体</vt:lpstr>
      <vt:lpstr>楷体_GB2312</vt:lpstr>
      <vt:lpstr>隶书</vt:lpstr>
      <vt:lpstr>宋体</vt:lpstr>
      <vt:lpstr>微软雅黑</vt:lpstr>
      <vt:lpstr>幼圆</vt:lpstr>
      <vt:lpstr>Arial</vt:lpstr>
      <vt:lpstr>Calibri</vt:lpstr>
      <vt:lpstr>Cambria Math</vt:lpstr>
      <vt:lpstr>Comic Sans MS</vt:lpstr>
      <vt:lpstr>Georgia</vt:lpstr>
      <vt:lpstr>MT Extra</vt:lpstr>
      <vt:lpstr>Symbol</vt:lpstr>
      <vt:lpstr>Tahoma</vt:lpstr>
      <vt:lpstr>Times New Roman</vt:lpstr>
      <vt:lpstr>Trebuchet MS</vt:lpstr>
      <vt:lpstr>Verdana</vt:lpstr>
      <vt:lpstr>Wingdings</vt:lpstr>
      <vt:lpstr>Wingdings 2</vt:lpstr>
      <vt:lpstr>市镇</vt:lpstr>
      <vt:lpstr>5_wasedaSample5</vt:lpstr>
      <vt:lpstr>位图图像</vt:lpstr>
      <vt:lpstr>Equation</vt:lpstr>
      <vt:lpstr>Equation.DSMT4</vt:lpstr>
      <vt:lpstr>公式</vt:lpstr>
      <vt:lpstr>SmartDraw</vt:lpstr>
      <vt:lpstr>SmartDraw.2</vt:lpstr>
      <vt:lpstr>Equation.3</vt:lpstr>
      <vt:lpstr>Bitmap Image</vt:lpstr>
      <vt:lpstr>Equation.KSEE3</vt:lpstr>
      <vt:lpstr>Equation.2</vt:lpstr>
      <vt:lpstr>Visio.Drawing.11</vt:lpstr>
      <vt:lpstr>BMP 图像</vt:lpstr>
      <vt:lpstr>方程式</vt:lpstr>
      <vt:lpstr>第 2 章 知识表示  </vt:lpstr>
      <vt:lpstr>第2章 知识表示</vt:lpstr>
      <vt:lpstr>第2章  知识表示</vt:lpstr>
      <vt:lpstr>第2章  知识表示</vt:lpstr>
      <vt:lpstr>2.1.1  知识的概念</vt:lpstr>
      <vt:lpstr>2.1.2  人工智能中的知识</vt:lpstr>
      <vt:lpstr>2.1.3 知识的特性</vt:lpstr>
      <vt:lpstr>2.1.3 知识的特性</vt:lpstr>
      <vt:lpstr>2.1.3  知识的特性</vt:lpstr>
      <vt:lpstr>2.1.4  知识的分类</vt:lpstr>
      <vt:lpstr>2.1.1  知识与知识表示的概念</vt:lpstr>
      <vt:lpstr>2.1.1  知识与知识表示的概念 </vt:lpstr>
      <vt:lpstr>2.1.4  知识的分类</vt:lpstr>
      <vt:lpstr>2.1.4  知识的分类</vt:lpstr>
      <vt:lpstr>2.1.5  知识的表示</vt:lpstr>
      <vt:lpstr>PowerPoint 演示文稿</vt:lpstr>
      <vt:lpstr>PowerPoint 演示文稿</vt:lpstr>
      <vt:lpstr>PowerPoint 演示文稿</vt:lpstr>
      <vt:lpstr>PowerPoint 演示文稿</vt:lpstr>
      <vt:lpstr>PowerPoint 演示文稿</vt:lpstr>
      <vt:lpstr>PowerPoint 演示文稿</vt:lpstr>
      <vt:lpstr>2.1.5  知识的表示</vt:lpstr>
      <vt:lpstr>2.1.5  知识的表示</vt:lpstr>
      <vt:lpstr>第2章  知识表示</vt:lpstr>
      <vt:lpstr>2.2 知识表示的发展</vt:lpstr>
      <vt:lpstr>第2章  知识表示</vt:lpstr>
      <vt:lpstr>PowerPoint 演示文稿</vt:lpstr>
      <vt:lpstr>一阶谓词逻辑</vt:lpstr>
      <vt:lpstr> 2.3  一阶谓词逻辑表示法</vt:lpstr>
      <vt:lpstr>2.3.1  命题</vt:lpstr>
      <vt:lpstr>2.3.1  命题</vt:lpstr>
      <vt:lpstr>命题逻辑与谓词逻辑</vt:lpstr>
      <vt:lpstr> 2.3.2  谓词</vt:lpstr>
      <vt:lpstr> 2.3.2  谓词</vt:lpstr>
      <vt:lpstr> 2.3.2  谓词</vt:lpstr>
      <vt:lpstr>2.3.3  谓词公式</vt:lpstr>
      <vt:lpstr>2.3.3  谓词公式</vt:lpstr>
      <vt:lpstr>PowerPoint 演示文稿</vt:lpstr>
      <vt:lpstr>PowerPoint 演示文稿</vt:lpstr>
      <vt:lpstr>PowerPoint 演示文稿</vt:lpstr>
      <vt:lpstr>2.3.3  谓词公式</vt:lpstr>
      <vt:lpstr>2.3.3  谓词公式</vt:lpstr>
      <vt:lpstr>2.3.3  谓词公式</vt:lpstr>
      <vt:lpstr>2.3.3  谓词公式</vt:lpstr>
      <vt:lpstr>2.3.3  谓词公式</vt:lpstr>
      <vt:lpstr>2.3.3  谓词公式</vt:lpstr>
      <vt:lpstr>2.3.3  谓词公式</vt:lpstr>
      <vt:lpstr>2.3.3  谓词公式</vt:lpstr>
      <vt:lpstr>PowerPoint 演示文稿</vt:lpstr>
      <vt:lpstr>2.3.3  谓词公式</vt:lpstr>
      <vt:lpstr>2.3.3  谓词公式</vt:lpstr>
      <vt:lpstr>2.3.4  谓词公式的性质</vt:lpstr>
      <vt:lpstr>2.3.4  谓词公式的性质</vt:lpstr>
      <vt:lpstr>2.3.4  谓词公式的性质</vt:lpstr>
      <vt:lpstr>2.3.4  谓词公式的性质</vt:lpstr>
      <vt:lpstr>2.3.4  谓词公式的性质</vt:lpstr>
      <vt:lpstr>2.3.4  谓词公式的性质</vt:lpstr>
      <vt:lpstr>2.3.4  谓词公式的性质</vt:lpstr>
      <vt:lpstr>2.3.4  谓词公式的性质</vt:lpstr>
      <vt:lpstr>PowerPoint 演示文稿</vt:lpstr>
      <vt:lpstr>2.3.4  谓词公式的性质</vt:lpstr>
      <vt:lpstr>2.3.5  一阶谓词逻辑知识表示方法</vt:lpstr>
      <vt:lpstr>PowerPoint 演示文稿</vt:lpstr>
      <vt:lpstr>PowerPoint 演示文稿</vt:lpstr>
      <vt:lpstr>2.3.5  一阶谓词逻辑知识表示方法</vt:lpstr>
      <vt:lpstr>PowerPoint 演示文稿</vt:lpstr>
      <vt:lpstr>2.3.6  一阶谓词逻辑表示法的特点</vt:lpstr>
      <vt:lpstr>第2章  知识表示</vt:lpstr>
      <vt:lpstr> 2.4  产生式表示法</vt:lpstr>
      <vt:lpstr> 2.4.1  产生式</vt:lpstr>
      <vt:lpstr> 2.4.1  产生式</vt:lpstr>
      <vt:lpstr> 2.4.1  产生式</vt:lpstr>
      <vt:lpstr>PowerPoint 演示文稿</vt:lpstr>
      <vt:lpstr>2.4.1  产生式</vt:lpstr>
      <vt:lpstr>2.4.1  产生式</vt:lpstr>
      <vt:lpstr>2.4.1  产生式</vt:lpstr>
      <vt:lpstr>2.4.1  产生式</vt:lpstr>
      <vt:lpstr>2.4.1  产生式</vt:lpstr>
      <vt:lpstr>2.4.2  产生式系统</vt:lpstr>
      <vt:lpstr>2.4.2  产生式系统</vt:lpstr>
      <vt:lpstr>2.4.2  产生式系统</vt:lpstr>
      <vt:lpstr>2.4.2  产生式系统</vt:lpstr>
      <vt:lpstr>2.4.2  产生式系统</vt:lpstr>
      <vt:lpstr>2.4.2  产生式系统</vt:lpstr>
      <vt:lpstr>PowerPoint 演示文稿</vt:lpstr>
      <vt:lpstr>2.4.3  产生式系统的例子——动物识别系统</vt:lpstr>
      <vt:lpstr>2.4.3  产生式系统的例子——动物识别系统</vt:lpstr>
      <vt:lpstr>2.4.3  产生式系统的例子——动物识别系统</vt:lpstr>
      <vt:lpstr>2.4.3  产生式系统的例子——动物识别系统</vt:lpstr>
      <vt:lpstr>2.4.3  产生式系统的例子——动物识别系统</vt:lpstr>
      <vt:lpstr>PowerPoint 演示文稿</vt:lpstr>
      <vt:lpstr>PowerPoint 演示文稿</vt:lpstr>
      <vt:lpstr>PowerPoint 演示文稿</vt:lpstr>
      <vt:lpstr>2.4.4  产生式表示法的特点</vt:lpstr>
      <vt:lpstr>2.4.4  产生式表示法思考题</vt:lpstr>
      <vt:lpstr>PowerPoint 演示文稿</vt:lpstr>
      <vt:lpstr>第2章  知识表示</vt:lpstr>
      <vt:lpstr> 2.5  语义网络表示法</vt:lpstr>
      <vt:lpstr>2.5 语义网络表示法</vt:lpstr>
      <vt:lpstr>2.5.1 何为语义网络</vt:lpstr>
      <vt:lpstr>2.5.1 何为语义网络</vt:lpstr>
      <vt:lpstr>2.5.2 语义网络的基本语义关系</vt:lpstr>
      <vt:lpstr>1.类属关系 </vt:lpstr>
      <vt:lpstr>1.类属关系</vt:lpstr>
      <vt:lpstr>2.属性关系</vt:lpstr>
      <vt:lpstr>3.包含关系</vt:lpstr>
      <vt:lpstr>4.时间关系</vt:lpstr>
      <vt:lpstr>5.位置关系</vt:lpstr>
      <vt:lpstr>6.相近关系</vt:lpstr>
      <vt:lpstr>7.因果关系</vt:lpstr>
      <vt:lpstr>8.组成关系</vt:lpstr>
      <vt:lpstr>    当用多个基本语义单元把相应的语义关联在一起时，得到一个语义网络。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本章习题</vt:lpstr>
      <vt:lpstr>本章习题</vt:lpstr>
      <vt:lpstr>本章习题</vt:lpstr>
      <vt:lpstr>PowerPoint 演示文稿</vt:lpstr>
      <vt:lpstr>本章习题</vt:lpstr>
      <vt:lpstr>本章习题</vt:lpstr>
      <vt:lpstr>第 3 章   确定性推理方法</vt:lpstr>
      <vt:lpstr>第3章  确定性推理方法</vt:lpstr>
      <vt:lpstr>第3章  确定性推理方法</vt:lpstr>
      <vt:lpstr>第3章  确定性推理方法</vt:lpstr>
      <vt:lpstr>3.1  推理的基本概念</vt:lpstr>
      <vt:lpstr>3.1.1  推理的定义</vt:lpstr>
      <vt:lpstr>3.1  推理的基本概念</vt:lpstr>
      <vt:lpstr>3.1.2  推理方式及其分类</vt:lpstr>
      <vt:lpstr>3.1.2  推理方式及其分类</vt:lpstr>
      <vt:lpstr>PowerPoint 演示文稿</vt:lpstr>
      <vt:lpstr>3.1.2  推理方式及其分类</vt:lpstr>
      <vt:lpstr>3.1.2  推理方式及其分类</vt:lpstr>
      <vt:lpstr>3.1.2  推理方式及其分类</vt:lpstr>
      <vt:lpstr>3.1.2  推理方式及其分类</vt:lpstr>
      <vt:lpstr>3.1.2  推理方式及其分类</vt:lpstr>
      <vt:lpstr>3.1.2  推理方式及其分类</vt:lpstr>
      <vt:lpstr>3.1  推理的基本概念</vt:lpstr>
      <vt:lpstr>3.1.3  推理的方向</vt:lpstr>
      <vt:lpstr>3.1.3  推理的方向</vt:lpstr>
      <vt:lpstr>PowerPoint 演示文稿</vt:lpstr>
      <vt:lpstr>PowerPoint 演示文稿</vt:lpstr>
      <vt:lpstr>3.1.3  推理的方向</vt:lpstr>
      <vt:lpstr>3.1.3  推理的方向</vt:lpstr>
      <vt:lpstr>PowerPoint 演示文稿</vt:lpstr>
      <vt:lpstr>PowerPoint 演示文稿</vt:lpstr>
      <vt:lpstr>3.1.3  推理的方向</vt:lpstr>
      <vt:lpstr>3.1.3  推理的方向</vt:lpstr>
      <vt:lpstr>PowerPoint 演示文稿</vt:lpstr>
      <vt:lpstr>PowerPoint 演示文稿</vt:lpstr>
      <vt:lpstr>3.1.3  推理的方向</vt:lpstr>
      <vt:lpstr>3.1  推理的基本概念</vt:lpstr>
      <vt:lpstr>3.1.4  冲突消解策略</vt:lpstr>
      <vt:lpstr>3.1.4  冲突消解策略</vt:lpstr>
      <vt:lpstr>3.1.4  冲突消解策略</vt:lpstr>
      <vt:lpstr>3.1.4  冲突消解策略</vt:lpstr>
      <vt:lpstr>第3章  确定性推理方法</vt:lpstr>
      <vt:lpstr>3.2  自然演绎推理</vt:lpstr>
      <vt:lpstr>3.2  自然演绎推理</vt:lpstr>
      <vt:lpstr>3.2  自然演绎推理</vt:lpstr>
      <vt:lpstr>3.2  自然演绎推理</vt:lpstr>
      <vt:lpstr>3.2  自然演绎推理</vt:lpstr>
      <vt:lpstr>3.2  自然演绎推理</vt:lpstr>
      <vt:lpstr>3.2  自然演绎推理</vt:lpstr>
      <vt:lpstr>3.2  自然演绎推理</vt:lpstr>
      <vt:lpstr>第3章  确定性推理方法</vt:lpstr>
      <vt:lpstr>归结演绎推理</vt:lpstr>
      <vt:lpstr>归 结 演 绎 推 理</vt:lpstr>
      <vt:lpstr>PowerPoint 演示文稿</vt:lpstr>
      <vt:lpstr>3.3  谓词公式化为子句集的方法</vt:lpstr>
      <vt:lpstr>3.3  谓词公式化为子句集的方法</vt:lpstr>
      <vt:lpstr>PowerPoint 演示文稿</vt:lpstr>
      <vt:lpstr>3.3  谓词公式化为子句集的方法</vt:lpstr>
      <vt:lpstr>3.3  谓词公式化为子句集的方法</vt:lpstr>
      <vt:lpstr>PowerPoint 演示文稿</vt:lpstr>
      <vt:lpstr>PowerPoint 演示文稿</vt:lpstr>
      <vt:lpstr>PowerPoint 演示文稿</vt:lpstr>
      <vt:lpstr>PowerPoint 演示文稿</vt:lpstr>
      <vt:lpstr>PowerPoint 演示文稿</vt:lpstr>
      <vt:lpstr>第3章  确定性推理方法</vt:lpstr>
      <vt:lpstr>3.4 鲁宾逊归结原理</vt:lpstr>
      <vt:lpstr>3.4  鲁宾逊归结原理</vt:lpstr>
      <vt:lpstr>3.4  鲁宾逊归结原理</vt:lpstr>
      <vt:lpstr>3.4  鲁宾逊归结原理</vt:lpstr>
      <vt:lpstr>3.4  鲁宾逊归结原理</vt:lpstr>
      <vt:lpstr>3.4  鲁宾逊归结原理</vt:lpstr>
      <vt:lpstr>3.4  鲁宾逊归结原理</vt:lpstr>
      <vt:lpstr>3.4  鲁宾逊归结原理</vt:lpstr>
      <vt:lpstr>PowerPoint 演示文稿</vt:lpstr>
      <vt:lpstr>PowerPoint 演示文稿</vt:lpstr>
      <vt:lpstr>3.4  鲁宾逊归结原理</vt:lpstr>
      <vt:lpstr>3.4  鲁宾逊归结原理</vt:lpstr>
      <vt:lpstr>PowerPoint 演示文稿</vt:lpstr>
      <vt:lpstr>PowerPoint 演示文稿</vt:lpstr>
      <vt:lpstr>PowerPoint 演示文稿</vt:lpstr>
      <vt:lpstr>PowerPoint 演示文稿</vt:lpstr>
      <vt:lpstr>PowerPoint 演示文稿</vt:lpstr>
      <vt:lpstr>3.4  鲁宾逊归结原理</vt:lpstr>
      <vt:lpstr>3.4  鲁宾逊归结原理</vt:lpstr>
      <vt:lpstr>PowerPoint 演示文稿</vt:lpstr>
      <vt:lpstr>PowerPoint 演示文稿</vt:lpstr>
      <vt:lpstr>3.4  鲁宾逊归结原理</vt:lpstr>
      <vt:lpstr>第3章  确定性推理方法</vt:lpstr>
      <vt:lpstr>PowerPoint 演示文稿</vt:lpstr>
      <vt:lpstr>3.5  归结反演</vt:lpstr>
      <vt:lpstr>PowerPoint 演示文稿</vt:lpstr>
      <vt:lpstr>3.5  归结反演</vt:lpstr>
      <vt:lpstr>PowerPoint 演示文稿</vt:lpstr>
      <vt:lpstr>PowerPoint 演示文稿</vt:lpstr>
      <vt:lpstr>第3章  确定性推理方法</vt:lpstr>
      <vt:lpstr>3.6  应用归结原理求解问题</vt:lpstr>
      <vt:lpstr>3.6  应用归结原理求解问题</vt:lpstr>
      <vt:lpstr>3.6  应用归结原理求解问题</vt:lpstr>
      <vt:lpstr>3.6  应用归结原理求解问题</vt:lpstr>
      <vt:lpstr>3.6  应用归结原理求解问题</vt:lpstr>
      <vt:lpstr>3.6  应用归结原理求解问题</vt:lpstr>
      <vt:lpstr>3.6  应用归结原理求解问题</vt:lpstr>
      <vt:lpstr>3.6  应用归结原理求解问题</vt:lpstr>
      <vt:lpstr>第3章  确定性推理方法</vt:lpstr>
      <vt:lpstr>3.7  归结策略</vt:lpstr>
      <vt:lpstr>3.7  归结策略</vt:lpstr>
      <vt:lpstr>3.7  归结策略</vt:lpstr>
      <vt:lpstr>3.7  归结策略</vt:lpstr>
      <vt:lpstr>3.7  归结策略</vt:lpstr>
      <vt:lpstr>3.7  归结策略</vt:lpstr>
      <vt:lpstr>3.7  归结策略</vt:lpstr>
      <vt:lpstr>3.7  归结策略</vt:lpstr>
      <vt:lpstr>3.7  归结策略</vt:lpstr>
      <vt:lpstr>3.7  归结策略</vt:lpstr>
      <vt:lpstr>3.7  归结策略</vt:lpstr>
      <vt:lpstr>3.7  归结策略</vt:lpstr>
      <vt:lpstr>PowerPoint 演示文稿</vt:lpstr>
      <vt:lpstr>第 3 章   知识图谱</vt:lpstr>
      <vt:lpstr>第 3 章   知识图谱</vt:lpstr>
      <vt:lpstr>第 3 章   知识图谱</vt:lpstr>
      <vt:lpstr>PowerPoint 演示文稿</vt:lpstr>
      <vt:lpstr>3.1 知识图谱概述</vt:lpstr>
      <vt:lpstr>PowerPoint 演示文稿</vt:lpstr>
      <vt:lpstr>PowerPoint 演示文稿</vt:lpstr>
      <vt:lpstr>PowerPoint 演示文稿</vt:lpstr>
      <vt:lpstr>PowerPoint 演示文稿</vt:lpstr>
      <vt:lpstr>3.3 知识图谱的相关概念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常见的知识图谱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4 章    不确定性推理方法</vt:lpstr>
      <vt:lpstr>PowerPoint 演示文稿</vt:lpstr>
      <vt:lpstr>PowerPoint 演示文稿</vt:lpstr>
      <vt:lpstr>第4章  不确定性推理方法</vt:lpstr>
      <vt:lpstr>第4章  不确定性推理方法</vt:lpstr>
      <vt:lpstr>4.1 不确定性推理中的基本问题</vt:lpstr>
      <vt:lpstr>PowerPoint 演示文稿</vt:lpstr>
      <vt:lpstr>4.1  不确定性推理中的基本问题</vt:lpstr>
      <vt:lpstr>4.1  不确定性推理中的基本问题</vt:lpstr>
      <vt:lpstr>第4章  不确定性推理方法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第4章  不确定性推理方法</vt:lpstr>
      <vt:lpstr>4.3 证据理论</vt:lpstr>
      <vt:lpstr>4.3 证据理论 </vt:lpstr>
      <vt:lpstr>4.3.1 概率分配函数</vt:lpstr>
      <vt:lpstr>4.3.1 概率分配函数</vt:lpstr>
      <vt:lpstr>4.3.1 概率分配函数</vt:lpstr>
      <vt:lpstr>4.3.2  信任函数</vt:lpstr>
      <vt:lpstr>4.3.3 似然函数</vt:lpstr>
      <vt:lpstr>4.3.3 似然函数</vt:lpstr>
      <vt:lpstr>4.3.3 似然函数</vt:lpstr>
      <vt:lpstr>4.3.4 概率分配函数的正交和（证据的组合）</vt:lpstr>
      <vt:lpstr>4.3.4  概率分配函数的正交和</vt:lpstr>
      <vt:lpstr>4.3.4  概率分配函数的正交和</vt:lpstr>
      <vt:lpstr>PowerPoint 演示文稿</vt:lpstr>
      <vt:lpstr>PowerPoint 演示文稿</vt:lpstr>
      <vt:lpstr>PowerPoint 演示文稿</vt:lpstr>
      <vt:lpstr>PowerPoint 演示文稿</vt:lpstr>
      <vt:lpstr>PowerPoint 演示文稿</vt:lpstr>
      <vt:lpstr>PowerPoint 演示文稿</vt:lpstr>
      <vt:lpstr>第4章  不确定性推理方法</vt:lpstr>
      <vt:lpstr>第4章  不确定性推理方法</vt:lpstr>
      <vt:lpstr>第4章  不确定性推理方法</vt:lpstr>
      <vt:lpstr>4.4  模糊推理方法</vt:lpstr>
      <vt:lpstr>4.4.1 模糊逻辑的提出与发展</vt:lpstr>
      <vt:lpstr>PowerPoint 演示文稿</vt:lpstr>
      <vt:lpstr>PowerPoint 演示文稿</vt:lpstr>
      <vt:lpstr>4.4.1 模糊逻辑的提出与发展</vt:lpstr>
      <vt:lpstr>4.4.2  模糊集合</vt:lpstr>
      <vt:lpstr>4.4.2  模糊集合</vt:lpstr>
      <vt:lpstr>4.4.2  模糊集合</vt:lpstr>
      <vt:lpstr>4.4.2  模糊集合</vt:lpstr>
      <vt:lpstr>PowerPoint 演示文稿</vt:lpstr>
      <vt:lpstr>4.4.2 模糊集合</vt:lpstr>
      <vt:lpstr>4.4.2 模糊集合</vt:lpstr>
      <vt:lpstr>4.4.2 模糊集合</vt:lpstr>
      <vt:lpstr>4.4.2 模糊集合</vt:lpstr>
      <vt:lpstr>4.4.2 模糊集合</vt:lpstr>
      <vt:lpstr>PowerPoint 演示文稿</vt:lpstr>
      <vt:lpstr>PowerPoint 演示文稿</vt:lpstr>
      <vt:lpstr>PowerPoint 演示文稿</vt:lpstr>
      <vt:lpstr>4.4.2 模糊集合</vt:lpstr>
      <vt:lpstr>4.4.2 模糊集合</vt:lpstr>
      <vt:lpstr>4.4.2 模糊集合</vt:lpstr>
      <vt:lpstr>4.4.2 模糊集合</vt:lpstr>
      <vt:lpstr>4.4.2 模糊集合</vt:lpstr>
      <vt:lpstr>4.4.3  模糊集合的运算</vt:lpstr>
      <vt:lpstr>4.4.3  模糊集合的运算</vt:lpstr>
      <vt:lpstr>PowerPoint 演示文稿</vt:lpstr>
      <vt:lpstr>4.4.3  模糊集合的运算</vt:lpstr>
      <vt:lpstr>4.4.3  模糊集合的运算</vt:lpstr>
      <vt:lpstr>4.4.4  模糊关系与模糊关系的合成</vt:lpstr>
      <vt:lpstr>4.4.4  模糊关系与模糊关系的合成</vt:lpstr>
      <vt:lpstr>4.4.4  模糊关系与模糊关系的合成</vt:lpstr>
      <vt:lpstr>4.4.4  模糊关系与模糊关系的合成</vt:lpstr>
      <vt:lpstr>4.4.4  模糊关系与模糊关系的合成</vt:lpstr>
      <vt:lpstr>PowerPoint 演示文稿</vt:lpstr>
      <vt:lpstr>PowerPoint 演示文稿</vt:lpstr>
      <vt:lpstr>4.4.4  模糊关系与模糊关系的合成</vt:lpstr>
      <vt:lpstr>4.4.4  模糊关系与模糊关系的合成</vt:lpstr>
      <vt:lpstr>4.4.4  模糊关系与模糊关系的合成</vt:lpstr>
      <vt:lpstr>4.4.4  模糊关系与模糊关系的合成</vt:lpstr>
      <vt:lpstr>4.4.5 模糊推理</vt:lpstr>
      <vt:lpstr>4.4.5 模糊推理</vt:lpstr>
      <vt:lpstr>4.4.5 模糊推理</vt:lpstr>
      <vt:lpstr>4.4.5 模糊推理</vt:lpstr>
      <vt:lpstr>4.4.5 模糊推理</vt:lpstr>
      <vt:lpstr>4.4.5 模糊推理</vt:lpstr>
      <vt:lpstr>4.4.5 模糊推理</vt:lpstr>
      <vt:lpstr>4.4.5 模糊推理</vt:lpstr>
      <vt:lpstr>4.4.5 模糊推理</vt:lpstr>
      <vt:lpstr>4.4.5 模糊推理</vt:lpstr>
      <vt:lpstr>4.4.5 模糊推理</vt:lpstr>
      <vt:lpstr>4.4.5 模糊推理</vt:lpstr>
      <vt:lpstr>4.4.5 模糊推理</vt:lpstr>
      <vt:lpstr>4.4.6  模糊决策</vt:lpstr>
      <vt:lpstr>4.4.6  模糊决策</vt:lpstr>
      <vt:lpstr>4.4.6  模糊决策</vt:lpstr>
      <vt:lpstr>PowerPoint 演示文稿</vt:lpstr>
      <vt:lpstr>PowerPoint 演示文稿</vt:lpstr>
      <vt:lpstr>PowerPoint 演示文稿</vt:lpstr>
      <vt:lpstr>PowerPoint 演示文稿</vt:lpstr>
      <vt:lpstr>第 5 章   搜索求解策略</vt:lpstr>
      <vt:lpstr>PowerPoint 演示文稿</vt:lpstr>
      <vt:lpstr>第5章  搜索求解策略</vt:lpstr>
      <vt:lpstr>第5章  搜索求解策略</vt:lpstr>
      <vt:lpstr>5.1.1  搜索的基本问题与主要过程 </vt:lpstr>
      <vt:lpstr>5.1.1  搜索的基本问题与主要过程</vt:lpstr>
      <vt:lpstr>5.1.2  搜索策略</vt:lpstr>
      <vt:lpstr>5.1.2  搜索策略</vt:lpstr>
      <vt:lpstr>第5章  搜索求解策略</vt:lpstr>
      <vt:lpstr>5.2  状态空间的搜索策略</vt:lpstr>
      <vt:lpstr>5.2  状态空间的搜索策略</vt:lpstr>
      <vt:lpstr>5.2.1  状态空间表示法</vt:lpstr>
      <vt:lpstr>PowerPoint 演示文稿</vt:lpstr>
      <vt:lpstr>PowerPoint 演示文稿</vt:lpstr>
      <vt:lpstr>PowerPoint 演示文稿</vt:lpstr>
      <vt:lpstr>PowerPoint 演示文稿</vt:lpstr>
      <vt:lpstr>PowerPoint 演示文稿</vt:lpstr>
      <vt:lpstr>5.2  状态空间的搜索策略</vt:lpstr>
      <vt:lpstr>5.2.2  状态空间的图描述</vt:lpstr>
      <vt:lpstr>5.2.2  状态空间的图描述</vt:lpstr>
      <vt:lpstr>5.2.2  状态空间的图描述</vt:lpstr>
      <vt:lpstr>5.2.2  状态空间图的描述</vt:lpstr>
      <vt:lpstr>5.2.2  状态空间的图描述</vt:lpstr>
      <vt:lpstr>5.2.2  状态空间的图描述</vt:lpstr>
      <vt:lpstr>5.2.2  状态空间的图描述</vt:lpstr>
      <vt:lpstr>5.2.2  状态空间的图描述</vt:lpstr>
      <vt:lpstr>5.2  状态空间的搜索策略</vt:lpstr>
      <vt:lpstr>5.2.3  状态空间图搜索思想</vt:lpstr>
      <vt:lpstr>PowerPoint 演示文稿</vt:lpstr>
      <vt:lpstr>PowerPoint 演示文稿</vt:lpstr>
      <vt:lpstr>第5章  搜索求解策略</vt:lpstr>
      <vt:lpstr>5.3  盲目的图搜索策略</vt:lpstr>
      <vt:lpstr>5.3.1  回溯策略</vt:lpstr>
      <vt:lpstr>5.3.1  回溯策略</vt:lpstr>
      <vt:lpstr>5.3.1  回溯策略</vt:lpstr>
      <vt:lpstr>PowerPoint 演示文稿</vt:lpstr>
      <vt:lpstr>PowerPoint 演示文稿</vt:lpstr>
      <vt:lpstr>PowerPoint 演示文稿</vt:lpstr>
      <vt:lpstr>PowerPoint 演示文稿</vt:lpstr>
      <vt:lpstr>PowerPoint 演示文稿</vt:lpstr>
      <vt:lpstr>注意</vt:lpstr>
      <vt:lpstr>PowerPoint 演示文稿</vt:lpstr>
      <vt:lpstr>PowerPoint 演示文稿</vt:lpstr>
      <vt:lpstr>PowerPoint 演示文稿</vt:lpstr>
      <vt:lpstr>PowerPoint 演示文稿</vt:lpstr>
      <vt:lpstr>PowerPoint 演示文稿</vt:lpstr>
      <vt:lpstr>积木问题的宽度优先搜索树</vt:lpstr>
      <vt:lpstr>宽度优先搜索的性质</vt:lpstr>
      <vt:lpstr>宽度优先搜索的优点和缺点</vt:lpstr>
      <vt:lpstr>PowerPoint 演示文稿</vt:lpstr>
      <vt:lpstr>PowerPoint 演示文稿</vt:lpstr>
      <vt:lpstr>PowerPoint 演示文稿</vt:lpstr>
      <vt:lpstr>PowerPoint 演示文稿</vt:lpstr>
      <vt:lpstr>深度优先搜索</vt:lpstr>
      <vt:lpstr>PowerPoint 演示文稿</vt:lpstr>
      <vt:lpstr>PowerPoint 演示文稿</vt:lpstr>
      <vt:lpstr>PowerPoint 演示文稿</vt:lpstr>
      <vt:lpstr>PowerPoint 演示文稿</vt:lpstr>
      <vt:lpstr>PowerPoint 演示文稿</vt:lpstr>
      <vt:lpstr>卒子穿阵问题的深度优先搜索树</vt:lpstr>
      <vt:lpstr>深度优先搜索的性质</vt:lpstr>
      <vt:lpstr>PowerPoint 演示文稿</vt:lpstr>
      <vt:lpstr>PowerPoint 演示文稿</vt:lpstr>
      <vt:lpstr>PowerPoint 演示文稿</vt:lpstr>
      <vt:lpstr>PowerPoint 演示文稿</vt:lpstr>
      <vt:lpstr>PowerPoint 演示文稿</vt:lpstr>
      <vt:lpstr>策略说明: </vt:lpstr>
      <vt:lpstr>PowerPoint 演示文稿</vt:lpstr>
      <vt:lpstr>PowerPoint 演示文稿</vt:lpstr>
      <vt:lpstr>PowerPoint 演示文稿</vt:lpstr>
      <vt:lpstr>PowerPoint 演示文稿</vt:lpstr>
      <vt:lpstr>第5章  搜索求解策略</vt:lpstr>
      <vt:lpstr>5.4  启发式图搜索策略</vt:lpstr>
      <vt:lpstr>5.4.1  启发式策略</vt:lpstr>
      <vt:lpstr>5.4.1  启发式策略</vt:lpstr>
      <vt:lpstr>5.4.1  启发式策略</vt:lpstr>
      <vt:lpstr>5.4.1  启发式策略</vt:lpstr>
      <vt:lpstr>PowerPoint 演示文稿</vt:lpstr>
      <vt:lpstr>5.4.1  启发式策略</vt:lpstr>
      <vt:lpstr>5.4.2  启发信息和估价函数</vt:lpstr>
      <vt:lpstr>5.4.2  启发信息和估价函数</vt:lpstr>
      <vt:lpstr>5.4.2  启发信息和估价函数</vt:lpstr>
      <vt:lpstr>PowerPoint 演示文稿</vt:lpstr>
      <vt:lpstr>PowerPoint 演示文稿</vt:lpstr>
      <vt:lpstr>PowerPoint 演示文稿</vt:lpstr>
      <vt:lpstr>PowerPoint 演示文稿</vt:lpstr>
      <vt:lpstr>PowerPoint 演示文稿</vt:lpstr>
      <vt:lpstr>5.4.3  启发式搜索—A搜索算法</vt:lpstr>
      <vt:lpstr>5.4.3  启发式搜索—A搜索算法</vt:lpstr>
      <vt:lpstr>5.4.3  启发式搜索—A搜索算法</vt:lpstr>
      <vt:lpstr>5.4.3  启发式搜索—A搜索算法</vt:lpstr>
      <vt:lpstr>PowerPoint 演示文稿</vt:lpstr>
      <vt:lpstr>PowerPoint 演示文稿</vt:lpstr>
      <vt:lpstr>算法A</vt:lpstr>
      <vt:lpstr>PowerPoint 演示文稿</vt:lpstr>
      <vt:lpstr>5.4.3  启发式搜索—A搜索算法</vt:lpstr>
      <vt:lpstr>5.4.3  启发式搜索—A搜索算法</vt:lpstr>
      <vt:lpstr>5.4.3  启发式搜索—A搜索算法</vt:lpstr>
      <vt:lpstr>5.4.3  启发式搜索—A搜索算法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5.4.3  A搜索算法</vt:lpstr>
      <vt:lpstr>启发式搜索—— 1.搜索算法的可采纳性</vt:lpstr>
      <vt:lpstr>PowerPoint 演示文稿</vt:lpstr>
      <vt:lpstr>启发式搜索—— 1.搜索算法的可采纳性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5.4.4 启发式搜索— A*搜索算法及其特性分析</vt:lpstr>
      <vt:lpstr>第 7 章   机器学习</vt:lpstr>
      <vt:lpstr>第7章  机器学习</vt:lpstr>
      <vt:lpstr>PowerPoint 演示文稿</vt:lpstr>
      <vt:lpstr>PowerPoint 演示文稿</vt:lpstr>
      <vt:lpstr>7.1.1 机器学习的定义</vt:lpstr>
      <vt:lpstr>7.1.1 机器学习的定义</vt:lpstr>
      <vt:lpstr>7.1.1 机器学习的定义</vt:lpstr>
      <vt:lpstr>7.1.1 机器学习的定义</vt:lpstr>
      <vt:lpstr>7.1.1 机器学习的定义</vt:lpstr>
      <vt:lpstr>7.1.1 机器学习的定义</vt:lpstr>
      <vt:lpstr>7.1.1 机器学习的定义</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7.1.2 机器学习的过程</vt:lpstr>
      <vt:lpstr>7.1.3 机器学习的应用</vt:lpstr>
      <vt:lpstr>7.2 机器学习分类</vt:lpstr>
      <vt:lpstr>7.2 机器学习分类</vt:lpstr>
      <vt:lpstr>7.2.1 机器学习的分类</vt:lpstr>
      <vt:lpstr>7.2.1 机器学习的分类</vt:lpstr>
      <vt:lpstr>7.2.1 机器学习的分类</vt:lpstr>
      <vt:lpstr>7.2.1 机器学习的分类</vt:lpstr>
      <vt:lpstr>7.2.2 监督学习</vt:lpstr>
      <vt:lpstr>7.2.2 监督学习</vt:lpstr>
      <vt:lpstr>7.2.2 监督学习</vt:lpstr>
      <vt:lpstr>7.2.2 监督学习</vt:lpstr>
      <vt:lpstr>7.2.2 监督学习</vt:lpstr>
      <vt:lpstr>7.2.3 非监督学习</vt:lpstr>
      <vt:lpstr>7.2.3 非监督学习</vt:lpstr>
      <vt:lpstr>7.2.4 半监督学习</vt:lpstr>
      <vt:lpstr>7.2.5 强化学习</vt:lpstr>
      <vt:lpstr>7.3  分类、回归和聚类</vt:lpstr>
      <vt:lpstr>7.3 分类、回归和聚类</vt:lpstr>
      <vt:lpstr>7.3.1 分类、回归和聚类的作用</vt:lpstr>
      <vt:lpstr>7.3  分类、回归和聚类</vt:lpstr>
      <vt:lpstr>7.3.2 分类和回归的区别</vt:lpstr>
      <vt:lpstr>7.3.2 分类和回归的区别</vt:lpstr>
      <vt:lpstr>7.3.2 分类和回归的区别</vt:lpstr>
      <vt:lpstr>7.3.2 分类和回归的区别</vt:lpstr>
      <vt:lpstr>7.3.2 分类和回归的区别</vt:lpstr>
      <vt:lpstr>7.3  分类、回归和聚类</vt:lpstr>
      <vt:lpstr>7.3.3 场景应用</vt:lpstr>
      <vt:lpstr>7.3  分类、回归和聚类</vt:lpstr>
      <vt:lpstr>7.3.4 回归、分类和聚类相关算法</vt:lpstr>
      <vt:lpstr>7.3.4 回归、分类和聚类相关算法</vt:lpstr>
      <vt:lpstr>7.3.4 回归、分类和聚类相关算法</vt:lpstr>
      <vt:lpstr>7.4 没有免费午餐定理</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知识表示  </dc:title>
  <dc:creator>崔 文帅</dc:creator>
  <cp:lastModifiedBy>崔 文帅</cp:lastModifiedBy>
  <cp:revision>9</cp:revision>
  <dcterms:created xsi:type="dcterms:W3CDTF">2022-12-05T07:26:06Z</dcterms:created>
  <dcterms:modified xsi:type="dcterms:W3CDTF">2022-12-14T16:07:39Z</dcterms:modified>
</cp:coreProperties>
</file>